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6"/>
  </p:notesMasterIdLst>
  <p:handoutMasterIdLst>
    <p:handoutMasterId r:id="rId37"/>
  </p:handoutMasterIdLst>
  <p:sldIdLst>
    <p:sldId id="257" r:id="rId2"/>
    <p:sldId id="322" r:id="rId3"/>
    <p:sldId id="323" r:id="rId4"/>
    <p:sldId id="325" r:id="rId5"/>
    <p:sldId id="326" r:id="rId6"/>
    <p:sldId id="327" r:id="rId7"/>
    <p:sldId id="328" r:id="rId8"/>
    <p:sldId id="329" r:id="rId9"/>
    <p:sldId id="330" r:id="rId10"/>
    <p:sldId id="331" r:id="rId11"/>
    <p:sldId id="333" r:id="rId12"/>
    <p:sldId id="353" r:id="rId13"/>
    <p:sldId id="355" r:id="rId14"/>
    <p:sldId id="356" r:id="rId15"/>
    <p:sldId id="354" r:id="rId16"/>
    <p:sldId id="334" r:id="rId17"/>
    <p:sldId id="335" r:id="rId18"/>
    <p:sldId id="336" r:id="rId19"/>
    <p:sldId id="337" r:id="rId20"/>
    <p:sldId id="338" r:id="rId21"/>
    <p:sldId id="357" r:id="rId22"/>
    <p:sldId id="360" r:id="rId23"/>
    <p:sldId id="359" r:id="rId24"/>
    <p:sldId id="361" r:id="rId25"/>
    <p:sldId id="362" r:id="rId26"/>
    <p:sldId id="363" r:id="rId27"/>
    <p:sldId id="364" r:id="rId28"/>
    <p:sldId id="365" r:id="rId29"/>
    <p:sldId id="352" r:id="rId30"/>
    <p:sldId id="366" r:id="rId31"/>
    <p:sldId id="372" r:id="rId32"/>
    <p:sldId id="370" r:id="rId33"/>
    <p:sldId id="369" r:id="rId34"/>
    <p:sldId id="283" r:id="rId35"/>
  </p:sldIdLst>
  <p:sldSz cx="24384000" cy="13716000"/>
  <p:notesSz cx="68580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22" autoAdjust="0"/>
    <p:restoredTop sz="94665"/>
  </p:normalViewPr>
  <p:slideViewPr>
    <p:cSldViewPr>
      <p:cViewPr varScale="1">
        <p:scale>
          <a:sx n="53" d="100"/>
          <a:sy n="53" d="100"/>
        </p:scale>
        <p:origin x="824" y="200"/>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D3D96A-D232-456E-8915-70406276D703}"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CR"/>
        </a:p>
      </dgm:t>
    </dgm:pt>
    <dgm:pt modelId="{6B54A0EC-FD0F-4D7A-8169-A51A727AB606}">
      <dgm:prSet phldrT="[Texto]"/>
      <dgm:spPr/>
      <dgm:t>
        <a:bodyPr/>
        <a:lstStyle/>
        <a:p>
          <a:r>
            <a:rPr lang="es-CR" dirty="0"/>
            <a:t>Aduana Central</a:t>
          </a:r>
        </a:p>
      </dgm:t>
    </dgm:pt>
    <dgm:pt modelId="{8E2CC233-C3FF-4127-A8D5-33B7DBBA82A5}" type="parTrans" cxnId="{CB9A6B00-0749-462F-8647-6290A9ECEBD0}">
      <dgm:prSet/>
      <dgm:spPr/>
      <dgm:t>
        <a:bodyPr/>
        <a:lstStyle/>
        <a:p>
          <a:endParaRPr lang="es-CR"/>
        </a:p>
      </dgm:t>
    </dgm:pt>
    <dgm:pt modelId="{FA755BAF-58EF-414D-BB9E-A2901073867A}" type="sibTrans" cxnId="{CB9A6B00-0749-462F-8647-6290A9ECEBD0}">
      <dgm:prSet/>
      <dgm:spPr/>
      <dgm:t>
        <a:bodyPr/>
        <a:lstStyle/>
        <a:p>
          <a:endParaRPr lang="es-CR"/>
        </a:p>
      </dgm:t>
    </dgm:pt>
    <dgm:pt modelId="{EE4C9192-22D5-4F2F-8C48-3CAB546437D8}">
      <dgm:prSet phldrT="[Texto]"/>
      <dgm:spPr/>
      <dgm:t>
        <a:bodyPr/>
        <a:lstStyle/>
        <a:p>
          <a:r>
            <a:rPr lang="es-CR" dirty="0"/>
            <a:t>Aduana Santamaría</a:t>
          </a:r>
        </a:p>
      </dgm:t>
    </dgm:pt>
    <dgm:pt modelId="{01323E46-CA74-4B3B-AFDC-07DA9F7B0F51}" type="parTrans" cxnId="{4BBFA1A1-CD20-400F-B994-11D6523F9420}">
      <dgm:prSet/>
      <dgm:spPr/>
      <dgm:t>
        <a:bodyPr/>
        <a:lstStyle/>
        <a:p>
          <a:endParaRPr lang="es-CR"/>
        </a:p>
      </dgm:t>
    </dgm:pt>
    <dgm:pt modelId="{0B11C261-60A2-4A7B-AA10-7E1312DECE90}" type="sibTrans" cxnId="{4BBFA1A1-CD20-400F-B994-11D6523F9420}">
      <dgm:prSet/>
      <dgm:spPr/>
      <dgm:t>
        <a:bodyPr/>
        <a:lstStyle/>
        <a:p>
          <a:endParaRPr lang="es-CR"/>
        </a:p>
      </dgm:t>
    </dgm:pt>
    <dgm:pt modelId="{95E0439F-5970-4E78-BC21-B9F7776F76A6}">
      <dgm:prSet phldrT="[Texto]"/>
      <dgm:spPr/>
      <dgm:t>
        <a:bodyPr/>
        <a:lstStyle/>
        <a:p>
          <a:r>
            <a:rPr lang="es-CR" dirty="0"/>
            <a:t>Aduana de Peñas Blancas</a:t>
          </a:r>
        </a:p>
      </dgm:t>
    </dgm:pt>
    <dgm:pt modelId="{3B2BB14F-20D9-40AB-BC50-AC69F8921963}" type="parTrans" cxnId="{40D055EC-1114-4608-9BA9-3070EE45E243}">
      <dgm:prSet/>
      <dgm:spPr/>
      <dgm:t>
        <a:bodyPr/>
        <a:lstStyle/>
        <a:p>
          <a:endParaRPr lang="es-CR"/>
        </a:p>
      </dgm:t>
    </dgm:pt>
    <dgm:pt modelId="{FF2D7217-93D4-4473-82EA-F0A211F3AA6C}" type="sibTrans" cxnId="{40D055EC-1114-4608-9BA9-3070EE45E243}">
      <dgm:prSet/>
      <dgm:spPr/>
      <dgm:t>
        <a:bodyPr/>
        <a:lstStyle/>
        <a:p>
          <a:endParaRPr lang="es-CR"/>
        </a:p>
      </dgm:t>
    </dgm:pt>
    <dgm:pt modelId="{C472EE5B-078A-49C6-9608-AB3276316616}">
      <dgm:prSet phldrT="[Texto]"/>
      <dgm:spPr/>
      <dgm:t>
        <a:bodyPr/>
        <a:lstStyle/>
        <a:p>
          <a:r>
            <a:rPr lang="es-CR" dirty="0"/>
            <a:t>Aduana de Paso Canoas -incluye Golfito-</a:t>
          </a:r>
        </a:p>
      </dgm:t>
    </dgm:pt>
    <dgm:pt modelId="{8C57CF10-26AB-4490-B49D-5FA15C477DC5}" type="parTrans" cxnId="{808017D7-1BF2-4F20-9BE3-0EA3560BFAA6}">
      <dgm:prSet/>
      <dgm:spPr/>
      <dgm:t>
        <a:bodyPr/>
        <a:lstStyle/>
        <a:p>
          <a:endParaRPr lang="es-CR"/>
        </a:p>
      </dgm:t>
    </dgm:pt>
    <dgm:pt modelId="{48B5A3C5-D93C-4956-9005-F6C9E3D4BA14}" type="sibTrans" cxnId="{808017D7-1BF2-4F20-9BE3-0EA3560BFAA6}">
      <dgm:prSet/>
      <dgm:spPr/>
      <dgm:t>
        <a:bodyPr/>
        <a:lstStyle/>
        <a:p>
          <a:endParaRPr lang="es-CR"/>
        </a:p>
      </dgm:t>
    </dgm:pt>
    <dgm:pt modelId="{8B04B0A0-D426-41A1-9E2A-C7B5A4EE1EC8}">
      <dgm:prSet phldrT="[Texto]"/>
      <dgm:spPr/>
      <dgm:t>
        <a:bodyPr/>
        <a:lstStyle/>
        <a:p>
          <a:r>
            <a:rPr lang="es-CR" dirty="0"/>
            <a:t>Aduana de Limón</a:t>
          </a:r>
        </a:p>
      </dgm:t>
    </dgm:pt>
    <dgm:pt modelId="{B74883BB-4F47-47D3-89EB-CDF088F66295}" type="parTrans" cxnId="{E81D25A5-03B8-4BB1-A554-59D898A26EA6}">
      <dgm:prSet/>
      <dgm:spPr/>
      <dgm:t>
        <a:bodyPr/>
        <a:lstStyle/>
        <a:p>
          <a:endParaRPr lang="es-CR"/>
        </a:p>
      </dgm:t>
    </dgm:pt>
    <dgm:pt modelId="{1B3BD87B-C940-4E19-8B1E-745C79C49679}" type="sibTrans" cxnId="{E81D25A5-03B8-4BB1-A554-59D898A26EA6}">
      <dgm:prSet/>
      <dgm:spPr/>
      <dgm:t>
        <a:bodyPr/>
        <a:lstStyle/>
        <a:p>
          <a:endParaRPr lang="es-CR"/>
        </a:p>
      </dgm:t>
    </dgm:pt>
    <dgm:pt modelId="{074F6412-80D6-4B97-AF2A-F3A9E0532040}">
      <dgm:prSet phldrT="[Texto]"/>
      <dgm:spPr/>
      <dgm:t>
        <a:bodyPr/>
        <a:lstStyle/>
        <a:p>
          <a:r>
            <a:rPr lang="es-CR" dirty="0"/>
            <a:t>Aduana de Caldera</a:t>
          </a:r>
        </a:p>
      </dgm:t>
    </dgm:pt>
    <dgm:pt modelId="{6A3C639F-E9CF-4EDA-8D85-D230F37422E0}" type="parTrans" cxnId="{71557CAE-2E88-4E39-8212-9BAF78A9728D}">
      <dgm:prSet/>
      <dgm:spPr/>
      <dgm:t>
        <a:bodyPr/>
        <a:lstStyle/>
        <a:p>
          <a:endParaRPr lang="es-CR"/>
        </a:p>
      </dgm:t>
    </dgm:pt>
    <dgm:pt modelId="{45851205-8AC0-45BA-ABA4-B3F191490849}" type="sibTrans" cxnId="{71557CAE-2E88-4E39-8212-9BAF78A9728D}">
      <dgm:prSet/>
      <dgm:spPr/>
      <dgm:t>
        <a:bodyPr/>
        <a:lstStyle/>
        <a:p>
          <a:endParaRPr lang="es-CR"/>
        </a:p>
      </dgm:t>
    </dgm:pt>
    <dgm:pt modelId="{3FBAA8B7-5EF1-45A0-9C90-A971DDC92A0A}" type="pres">
      <dgm:prSet presAssocID="{62D3D96A-D232-456E-8915-70406276D703}" presName="Name0" presStyleCnt="0">
        <dgm:presLayoutVars>
          <dgm:chMax val="7"/>
          <dgm:chPref val="7"/>
          <dgm:dir/>
        </dgm:presLayoutVars>
      </dgm:prSet>
      <dgm:spPr/>
      <dgm:t>
        <a:bodyPr/>
        <a:lstStyle/>
        <a:p>
          <a:endParaRPr lang="es-ES_tradnl"/>
        </a:p>
      </dgm:t>
    </dgm:pt>
    <dgm:pt modelId="{D4F33944-0FA9-4408-9D18-40AFB7B7D043}" type="pres">
      <dgm:prSet presAssocID="{62D3D96A-D232-456E-8915-70406276D703}" presName="Name1" presStyleCnt="0"/>
      <dgm:spPr/>
    </dgm:pt>
    <dgm:pt modelId="{6E088F91-E0AF-4500-A850-278221BB27D0}" type="pres">
      <dgm:prSet presAssocID="{62D3D96A-D232-456E-8915-70406276D703}" presName="cycle" presStyleCnt="0"/>
      <dgm:spPr/>
    </dgm:pt>
    <dgm:pt modelId="{241CE861-2C01-4100-8FDB-7EE8EE0FC4B3}" type="pres">
      <dgm:prSet presAssocID="{62D3D96A-D232-456E-8915-70406276D703}" presName="srcNode" presStyleLbl="node1" presStyleIdx="0" presStyleCnt="6"/>
      <dgm:spPr/>
    </dgm:pt>
    <dgm:pt modelId="{1ECA14BB-EB91-4039-BBE2-97E438A771AD}" type="pres">
      <dgm:prSet presAssocID="{62D3D96A-D232-456E-8915-70406276D703}" presName="conn" presStyleLbl="parChTrans1D2" presStyleIdx="0" presStyleCnt="1"/>
      <dgm:spPr/>
      <dgm:t>
        <a:bodyPr/>
        <a:lstStyle/>
        <a:p>
          <a:endParaRPr lang="es-ES_tradnl"/>
        </a:p>
      </dgm:t>
    </dgm:pt>
    <dgm:pt modelId="{16A734CC-9650-4A25-8118-4B60995FE631}" type="pres">
      <dgm:prSet presAssocID="{62D3D96A-D232-456E-8915-70406276D703}" presName="extraNode" presStyleLbl="node1" presStyleIdx="0" presStyleCnt="6"/>
      <dgm:spPr/>
    </dgm:pt>
    <dgm:pt modelId="{07EC6657-4F55-4259-813E-E2B79C8AB450}" type="pres">
      <dgm:prSet presAssocID="{62D3D96A-D232-456E-8915-70406276D703}" presName="dstNode" presStyleLbl="node1" presStyleIdx="0" presStyleCnt="6"/>
      <dgm:spPr/>
    </dgm:pt>
    <dgm:pt modelId="{ED92A892-CB70-45CD-A811-2D3B6C320660}" type="pres">
      <dgm:prSet presAssocID="{6B54A0EC-FD0F-4D7A-8169-A51A727AB606}" presName="text_1" presStyleLbl="node1" presStyleIdx="0" presStyleCnt="6">
        <dgm:presLayoutVars>
          <dgm:bulletEnabled val="1"/>
        </dgm:presLayoutVars>
      </dgm:prSet>
      <dgm:spPr/>
      <dgm:t>
        <a:bodyPr/>
        <a:lstStyle/>
        <a:p>
          <a:endParaRPr lang="es-ES_tradnl"/>
        </a:p>
      </dgm:t>
    </dgm:pt>
    <dgm:pt modelId="{117E8A32-599B-4F8B-9EFD-73B92DE2A579}" type="pres">
      <dgm:prSet presAssocID="{6B54A0EC-FD0F-4D7A-8169-A51A727AB606}" presName="accent_1" presStyleCnt="0"/>
      <dgm:spPr/>
    </dgm:pt>
    <dgm:pt modelId="{2BD851CE-FF38-4C94-B186-E653FBA8CD13}" type="pres">
      <dgm:prSet presAssocID="{6B54A0EC-FD0F-4D7A-8169-A51A727AB606}" presName="accentRepeatNode" presStyleLbl="solidFgAcc1" presStyleIdx="0" presStyleCnt="6"/>
      <dgm:spPr/>
    </dgm:pt>
    <dgm:pt modelId="{E4E1DDCD-ADC0-484D-B6E1-1A25F179A106}" type="pres">
      <dgm:prSet presAssocID="{EE4C9192-22D5-4F2F-8C48-3CAB546437D8}" presName="text_2" presStyleLbl="node1" presStyleIdx="1" presStyleCnt="6">
        <dgm:presLayoutVars>
          <dgm:bulletEnabled val="1"/>
        </dgm:presLayoutVars>
      </dgm:prSet>
      <dgm:spPr/>
      <dgm:t>
        <a:bodyPr/>
        <a:lstStyle/>
        <a:p>
          <a:endParaRPr lang="es-ES_tradnl"/>
        </a:p>
      </dgm:t>
    </dgm:pt>
    <dgm:pt modelId="{B9B404F8-5600-445C-B94B-253BDAB18FBD}" type="pres">
      <dgm:prSet presAssocID="{EE4C9192-22D5-4F2F-8C48-3CAB546437D8}" presName="accent_2" presStyleCnt="0"/>
      <dgm:spPr/>
    </dgm:pt>
    <dgm:pt modelId="{1C1FCDD3-8B62-4AC0-8B9B-D75299A89E3F}" type="pres">
      <dgm:prSet presAssocID="{EE4C9192-22D5-4F2F-8C48-3CAB546437D8}" presName="accentRepeatNode" presStyleLbl="solidFgAcc1" presStyleIdx="1" presStyleCnt="6"/>
      <dgm:spPr/>
    </dgm:pt>
    <dgm:pt modelId="{233F9A61-12D4-48DE-BBEC-5C95063E5F41}" type="pres">
      <dgm:prSet presAssocID="{95E0439F-5970-4E78-BC21-B9F7776F76A6}" presName="text_3" presStyleLbl="node1" presStyleIdx="2" presStyleCnt="6">
        <dgm:presLayoutVars>
          <dgm:bulletEnabled val="1"/>
        </dgm:presLayoutVars>
      </dgm:prSet>
      <dgm:spPr/>
      <dgm:t>
        <a:bodyPr/>
        <a:lstStyle/>
        <a:p>
          <a:endParaRPr lang="es-ES_tradnl"/>
        </a:p>
      </dgm:t>
    </dgm:pt>
    <dgm:pt modelId="{C5C09522-EA37-4952-BD54-C60AECDD54CF}" type="pres">
      <dgm:prSet presAssocID="{95E0439F-5970-4E78-BC21-B9F7776F76A6}" presName="accent_3" presStyleCnt="0"/>
      <dgm:spPr/>
    </dgm:pt>
    <dgm:pt modelId="{C10D280C-388D-4892-A1FD-F5B5E72D893C}" type="pres">
      <dgm:prSet presAssocID="{95E0439F-5970-4E78-BC21-B9F7776F76A6}" presName="accentRepeatNode" presStyleLbl="solidFgAcc1" presStyleIdx="2" presStyleCnt="6"/>
      <dgm:spPr/>
    </dgm:pt>
    <dgm:pt modelId="{C34479B5-6C1C-4BA3-9717-BBB3C2DEAF30}" type="pres">
      <dgm:prSet presAssocID="{C472EE5B-078A-49C6-9608-AB3276316616}" presName="text_4" presStyleLbl="node1" presStyleIdx="3" presStyleCnt="6">
        <dgm:presLayoutVars>
          <dgm:bulletEnabled val="1"/>
        </dgm:presLayoutVars>
      </dgm:prSet>
      <dgm:spPr/>
      <dgm:t>
        <a:bodyPr/>
        <a:lstStyle/>
        <a:p>
          <a:endParaRPr lang="es-ES_tradnl"/>
        </a:p>
      </dgm:t>
    </dgm:pt>
    <dgm:pt modelId="{8535524B-B01E-4F21-B776-4D9A2342DCCB}" type="pres">
      <dgm:prSet presAssocID="{C472EE5B-078A-49C6-9608-AB3276316616}" presName="accent_4" presStyleCnt="0"/>
      <dgm:spPr/>
    </dgm:pt>
    <dgm:pt modelId="{04BD4D73-E9D6-40D4-AB1E-56C78FF8238B}" type="pres">
      <dgm:prSet presAssocID="{C472EE5B-078A-49C6-9608-AB3276316616}" presName="accentRepeatNode" presStyleLbl="solidFgAcc1" presStyleIdx="3" presStyleCnt="6"/>
      <dgm:spPr/>
    </dgm:pt>
    <dgm:pt modelId="{E458D9F4-525C-419B-9539-C44F5B1453A8}" type="pres">
      <dgm:prSet presAssocID="{8B04B0A0-D426-41A1-9E2A-C7B5A4EE1EC8}" presName="text_5" presStyleLbl="node1" presStyleIdx="4" presStyleCnt="6">
        <dgm:presLayoutVars>
          <dgm:bulletEnabled val="1"/>
        </dgm:presLayoutVars>
      </dgm:prSet>
      <dgm:spPr/>
      <dgm:t>
        <a:bodyPr/>
        <a:lstStyle/>
        <a:p>
          <a:endParaRPr lang="es-ES_tradnl"/>
        </a:p>
      </dgm:t>
    </dgm:pt>
    <dgm:pt modelId="{C0D04AEF-B3F8-4FB3-8984-AD6E6D166AC1}" type="pres">
      <dgm:prSet presAssocID="{8B04B0A0-D426-41A1-9E2A-C7B5A4EE1EC8}" presName="accent_5" presStyleCnt="0"/>
      <dgm:spPr/>
    </dgm:pt>
    <dgm:pt modelId="{20C44643-86BD-4675-892D-5C08C1F7F879}" type="pres">
      <dgm:prSet presAssocID="{8B04B0A0-D426-41A1-9E2A-C7B5A4EE1EC8}" presName="accentRepeatNode" presStyleLbl="solidFgAcc1" presStyleIdx="4" presStyleCnt="6"/>
      <dgm:spPr/>
    </dgm:pt>
    <dgm:pt modelId="{B9F38113-CEC3-413F-9C64-8B959362C66D}" type="pres">
      <dgm:prSet presAssocID="{074F6412-80D6-4B97-AF2A-F3A9E0532040}" presName="text_6" presStyleLbl="node1" presStyleIdx="5" presStyleCnt="6">
        <dgm:presLayoutVars>
          <dgm:bulletEnabled val="1"/>
        </dgm:presLayoutVars>
      </dgm:prSet>
      <dgm:spPr/>
      <dgm:t>
        <a:bodyPr/>
        <a:lstStyle/>
        <a:p>
          <a:endParaRPr lang="es-ES_tradnl"/>
        </a:p>
      </dgm:t>
    </dgm:pt>
    <dgm:pt modelId="{17B6472D-C93B-4465-B7BD-F0576632CB58}" type="pres">
      <dgm:prSet presAssocID="{074F6412-80D6-4B97-AF2A-F3A9E0532040}" presName="accent_6" presStyleCnt="0"/>
      <dgm:spPr/>
    </dgm:pt>
    <dgm:pt modelId="{C802F89F-98F6-4146-9FC9-1DE5C222F73A}" type="pres">
      <dgm:prSet presAssocID="{074F6412-80D6-4B97-AF2A-F3A9E0532040}" presName="accentRepeatNode" presStyleLbl="solidFgAcc1" presStyleIdx="5" presStyleCnt="6"/>
      <dgm:spPr/>
    </dgm:pt>
  </dgm:ptLst>
  <dgm:cxnLst>
    <dgm:cxn modelId="{4BBFA1A1-CD20-400F-B994-11D6523F9420}" srcId="{62D3D96A-D232-456E-8915-70406276D703}" destId="{EE4C9192-22D5-4F2F-8C48-3CAB546437D8}" srcOrd="1" destOrd="0" parTransId="{01323E46-CA74-4B3B-AFDC-07DA9F7B0F51}" sibTransId="{0B11C261-60A2-4A7B-AA10-7E1312DECE90}"/>
    <dgm:cxn modelId="{E81D25A5-03B8-4BB1-A554-59D898A26EA6}" srcId="{62D3D96A-D232-456E-8915-70406276D703}" destId="{8B04B0A0-D426-41A1-9E2A-C7B5A4EE1EC8}" srcOrd="4" destOrd="0" parTransId="{B74883BB-4F47-47D3-89EB-CDF088F66295}" sibTransId="{1B3BD87B-C940-4E19-8B1E-745C79C49679}"/>
    <dgm:cxn modelId="{808017D7-1BF2-4F20-9BE3-0EA3560BFAA6}" srcId="{62D3D96A-D232-456E-8915-70406276D703}" destId="{C472EE5B-078A-49C6-9608-AB3276316616}" srcOrd="3" destOrd="0" parTransId="{8C57CF10-26AB-4490-B49D-5FA15C477DC5}" sibTransId="{48B5A3C5-D93C-4956-9005-F6C9E3D4BA14}"/>
    <dgm:cxn modelId="{45FEA7EA-6243-4C36-83E9-99298D2C6321}" type="presOf" srcId="{8B04B0A0-D426-41A1-9E2A-C7B5A4EE1EC8}" destId="{E458D9F4-525C-419B-9539-C44F5B1453A8}" srcOrd="0" destOrd="0" presId="urn:microsoft.com/office/officeart/2008/layout/VerticalCurvedList"/>
    <dgm:cxn modelId="{ED8C247B-F60F-4A03-AD91-93E63C32DE52}" type="presOf" srcId="{EE4C9192-22D5-4F2F-8C48-3CAB546437D8}" destId="{E4E1DDCD-ADC0-484D-B6E1-1A25F179A106}" srcOrd="0" destOrd="0" presId="urn:microsoft.com/office/officeart/2008/layout/VerticalCurvedList"/>
    <dgm:cxn modelId="{3C6800F8-B5C8-42F6-92AE-1DF7FF0E1A44}" type="presOf" srcId="{C472EE5B-078A-49C6-9608-AB3276316616}" destId="{C34479B5-6C1C-4BA3-9717-BBB3C2DEAF30}" srcOrd="0" destOrd="0" presId="urn:microsoft.com/office/officeart/2008/layout/VerticalCurvedList"/>
    <dgm:cxn modelId="{4B42AC19-9EEF-449D-9FA1-AC5BD78C7F16}" type="presOf" srcId="{074F6412-80D6-4B97-AF2A-F3A9E0532040}" destId="{B9F38113-CEC3-413F-9C64-8B959362C66D}" srcOrd="0" destOrd="0" presId="urn:microsoft.com/office/officeart/2008/layout/VerticalCurvedList"/>
    <dgm:cxn modelId="{F5421F2F-6C7C-4C3C-9450-9AB67A07F0E0}" type="presOf" srcId="{6B54A0EC-FD0F-4D7A-8169-A51A727AB606}" destId="{ED92A892-CB70-45CD-A811-2D3B6C320660}" srcOrd="0" destOrd="0" presId="urn:microsoft.com/office/officeart/2008/layout/VerticalCurvedList"/>
    <dgm:cxn modelId="{40D055EC-1114-4608-9BA9-3070EE45E243}" srcId="{62D3D96A-D232-456E-8915-70406276D703}" destId="{95E0439F-5970-4E78-BC21-B9F7776F76A6}" srcOrd="2" destOrd="0" parTransId="{3B2BB14F-20D9-40AB-BC50-AC69F8921963}" sibTransId="{FF2D7217-93D4-4473-82EA-F0A211F3AA6C}"/>
    <dgm:cxn modelId="{E8113C9E-C589-43DE-9B94-37EECCB85E02}" type="presOf" srcId="{FA755BAF-58EF-414D-BB9E-A2901073867A}" destId="{1ECA14BB-EB91-4039-BBE2-97E438A771AD}" srcOrd="0" destOrd="0" presId="urn:microsoft.com/office/officeart/2008/layout/VerticalCurvedList"/>
    <dgm:cxn modelId="{F509C7FA-5FBC-4EDA-8422-BD747DBAE80B}" type="presOf" srcId="{62D3D96A-D232-456E-8915-70406276D703}" destId="{3FBAA8B7-5EF1-45A0-9C90-A971DDC92A0A}" srcOrd="0" destOrd="0" presId="urn:microsoft.com/office/officeart/2008/layout/VerticalCurvedList"/>
    <dgm:cxn modelId="{0A94579B-ADED-47B8-947B-B7CA23A9C8B9}" type="presOf" srcId="{95E0439F-5970-4E78-BC21-B9F7776F76A6}" destId="{233F9A61-12D4-48DE-BBEC-5C95063E5F41}" srcOrd="0" destOrd="0" presId="urn:microsoft.com/office/officeart/2008/layout/VerticalCurvedList"/>
    <dgm:cxn modelId="{71557CAE-2E88-4E39-8212-9BAF78A9728D}" srcId="{62D3D96A-D232-456E-8915-70406276D703}" destId="{074F6412-80D6-4B97-AF2A-F3A9E0532040}" srcOrd="5" destOrd="0" parTransId="{6A3C639F-E9CF-4EDA-8D85-D230F37422E0}" sibTransId="{45851205-8AC0-45BA-ABA4-B3F191490849}"/>
    <dgm:cxn modelId="{CB9A6B00-0749-462F-8647-6290A9ECEBD0}" srcId="{62D3D96A-D232-456E-8915-70406276D703}" destId="{6B54A0EC-FD0F-4D7A-8169-A51A727AB606}" srcOrd="0" destOrd="0" parTransId="{8E2CC233-C3FF-4127-A8D5-33B7DBBA82A5}" sibTransId="{FA755BAF-58EF-414D-BB9E-A2901073867A}"/>
    <dgm:cxn modelId="{FB190ED7-ECC8-40BC-B36E-C920A974269B}" type="presParOf" srcId="{3FBAA8B7-5EF1-45A0-9C90-A971DDC92A0A}" destId="{D4F33944-0FA9-4408-9D18-40AFB7B7D043}" srcOrd="0" destOrd="0" presId="urn:microsoft.com/office/officeart/2008/layout/VerticalCurvedList"/>
    <dgm:cxn modelId="{C8DFA69D-FDD1-487F-A0C8-49D8F17E495A}" type="presParOf" srcId="{D4F33944-0FA9-4408-9D18-40AFB7B7D043}" destId="{6E088F91-E0AF-4500-A850-278221BB27D0}" srcOrd="0" destOrd="0" presId="urn:microsoft.com/office/officeart/2008/layout/VerticalCurvedList"/>
    <dgm:cxn modelId="{7AE4F793-C536-44E6-AE2C-10F351BDEC92}" type="presParOf" srcId="{6E088F91-E0AF-4500-A850-278221BB27D0}" destId="{241CE861-2C01-4100-8FDB-7EE8EE0FC4B3}" srcOrd="0" destOrd="0" presId="urn:microsoft.com/office/officeart/2008/layout/VerticalCurvedList"/>
    <dgm:cxn modelId="{F40F608E-1B7F-493A-A99F-AC6EE214FAA3}" type="presParOf" srcId="{6E088F91-E0AF-4500-A850-278221BB27D0}" destId="{1ECA14BB-EB91-4039-BBE2-97E438A771AD}" srcOrd="1" destOrd="0" presId="urn:microsoft.com/office/officeart/2008/layout/VerticalCurvedList"/>
    <dgm:cxn modelId="{1BF794A6-7871-4440-903D-7B19C1B157FC}" type="presParOf" srcId="{6E088F91-E0AF-4500-A850-278221BB27D0}" destId="{16A734CC-9650-4A25-8118-4B60995FE631}" srcOrd="2" destOrd="0" presId="urn:microsoft.com/office/officeart/2008/layout/VerticalCurvedList"/>
    <dgm:cxn modelId="{2A274203-98C8-4A23-9461-2831D363C49E}" type="presParOf" srcId="{6E088F91-E0AF-4500-A850-278221BB27D0}" destId="{07EC6657-4F55-4259-813E-E2B79C8AB450}" srcOrd="3" destOrd="0" presId="urn:microsoft.com/office/officeart/2008/layout/VerticalCurvedList"/>
    <dgm:cxn modelId="{BA9D522F-A4D5-4013-A29D-5F6EC01496C8}" type="presParOf" srcId="{D4F33944-0FA9-4408-9D18-40AFB7B7D043}" destId="{ED92A892-CB70-45CD-A811-2D3B6C320660}" srcOrd="1" destOrd="0" presId="urn:microsoft.com/office/officeart/2008/layout/VerticalCurvedList"/>
    <dgm:cxn modelId="{2D0CAAA5-DABA-4A74-BA81-7A02C7389DEF}" type="presParOf" srcId="{D4F33944-0FA9-4408-9D18-40AFB7B7D043}" destId="{117E8A32-599B-4F8B-9EFD-73B92DE2A579}" srcOrd="2" destOrd="0" presId="urn:microsoft.com/office/officeart/2008/layout/VerticalCurvedList"/>
    <dgm:cxn modelId="{50F26AB7-FE8C-4B62-89C4-EBF6C3EA7F06}" type="presParOf" srcId="{117E8A32-599B-4F8B-9EFD-73B92DE2A579}" destId="{2BD851CE-FF38-4C94-B186-E653FBA8CD13}" srcOrd="0" destOrd="0" presId="urn:microsoft.com/office/officeart/2008/layout/VerticalCurvedList"/>
    <dgm:cxn modelId="{E530BA65-758F-41D1-844C-248C208135E7}" type="presParOf" srcId="{D4F33944-0FA9-4408-9D18-40AFB7B7D043}" destId="{E4E1DDCD-ADC0-484D-B6E1-1A25F179A106}" srcOrd="3" destOrd="0" presId="urn:microsoft.com/office/officeart/2008/layout/VerticalCurvedList"/>
    <dgm:cxn modelId="{6E04A65A-C3F0-4E99-B16B-0B7BC606D094}" type="presParOf" srcId="{D4F33944-0FA9-4408-9D18-40AFB7B7D043}" destId="{B9B404F8-5600-445C-B94B-253BDAB18FBD}" srcOrd="4" destOrd="0" presId="urn:microsoft.com/office/officeart/2008/layout/VerticalCurvedList"/>
    <dgm:cxn modelId="{B8C7B097-E90D-48B9-9BB7-DE48EEA651BC}" type="presParOf" srcId="{B9B404F8-5600-445C-B94B-253BDAB18FBD}" destId="{1C1FCDD3-8B62-4AC0-8B9B-D75299A89E3F}" srcOrd="0" destOrd="0" presId="urn:microsoft.com/office/officeart/2008/layout/VerticalCurvedList"/>
    <dgm:cxn modelId="{C95224C5-08A6-4D58-B5BD-E0057215AA00}" type="presParOf" srcId="{D4F33944-0FA9-4408-9D18-40AFB7B7D043}" destId="{233F9A61-12D4-48DE-BBEC-5C95063E5F41}" srcOrd="5" destOrd="0" presId="urn:microsoft.com/office/officeart/2008/layout/VerticalCurvedList"/>
    <dgm:cxn modelId="{C60B9069-96FD-4BC0-BC9E-7952CBDD13CF}" type="presParOf" srcId="{D4F33944-0FA9-4408-9D18-40AFB7B7D043}" destId="{C5C09522-EA37-4952-BD54-C60AECDD54CF}" srcOrd="6" destOrd="0" presId="urn:microsoft.com/office/officeart/2008/layout/VerticalCurvedList"/>
    <dgm:cxn modelId="{2C247C23-5644-4B4C-AA1F-B70F7A5430DE}" type="presParOf" srcId="{C5C09522-EA37-4952-BD54-C60AECDD54CF}" destId="{C10D280C-388D-4892-A1FD-F5B5E72D893C}" srcOrd="0" destOrd="0" presId="urn:microsoft.com/office/officeart/2008/layout/VerticalCurvedList"/>
    <dgm:cxn modelId="{C292B9BC-432F-4281-848E-9BFFC689A564}" type="presParOf" srcId="{D4F33944-0FA9-4408-9D18-40AFB7B7D043}" destId="{C34479B5-6C1C-4BA3-9717-BBB3C2DEAF30}" srcOrd="7" destOrd="0" presId="urn:microsoft.com/office/officeart/2008/layout/VerticalCurvedList"/>
    <dgm:cxn modelId="{45D6B5C7-F104-479A-80F0-469820CF0627}" type="presParOf" srcId="{D4F33944-0FA9-4408-9D18-40AFB7B7D043}" destId="{8535524B-B01E-4F21-B776-4D9A2342DCCB}" srcOrd="8" destOrd="0" presId="urn:microsoft.com/office/officeart/2008/layout/VerticalCurvedList"/>
    <dgm:cxn modelId="{81CB9C47-BF31-41A2-8DF5-C1C99CADA893}" type="presParOf" srcId="{8535524B-B01E-4F21-B776-4D9A2342DCCB}" destId="{04BD4D73-E9D6-40D4-AB1E-56C78FF8238B}" srcOrd="0" destOrd="0" presId="urn:microsoft.com/office/officeart/2008/layout/VerticalCurvedList"/>
    <dgm:cxn modelId="{143B61B3-60F0-4B14-B32B-F56C7CA1BDEC}" type="presParOf" srcId="{D4F33944-0FA9-4408-9D18-40AFB7B7D043}" destId="{E458D9F4-525C-419B-9539-C44F5B1453A8}" srcOrd="9" destOrd="0" presId="urn:microsoft.com/office/officeart/2008/layout/VerticalCurvedList"/>
    <dgm:cxn modelId="{246397D1-2CC4-4D0B-8388-BB2444F5FD86}" type="presParOf" srcId="{D4F33944-0FA9-4408-9D18-40AFB7B7D043}" destId="{C0D04AEF-B3F8-4FB3-8984-AD6E6D166AC1}" srcOrd="10" destOrd="0" presId="urn:microsoft.com/office/officeart/2008/layout/VerticalCurvedList"/>
    <dgm:cxn modelId="{611BC0D6-9692-4512-AAF5-3094AC072527}" type="presParOf" srcId="{C0D04AEF-B3F8-4FB3-8984-AD6E6D166AC1}" destId="{20C44643-86BD-4675-892D-5C08C1F7F879}" srcOrd="0" destOrd="0" presId="urn:microsoft.com/office/officeart/2008/layout/VerticalCurvedList"/>
    <dgm:cxn modelId="{FB2F53C8-1BB4-41D9-8BD2-4176EC7713BF}" type="presParOf" srcId="{D4F33944-0FA9-4408-9D18-40AFB7B7D043}" destId="{B9F38113-CEC3-413F-9C64-8B959362C66D}" srcOrd="11" destOrd="0" presId="urn:microsoft.com/office/officeart/2008/layout/VerticalCurvedList"/>
    <dgm:cxn modelId="{76B1AB2F-04B0-4F0F-86B4-B1233343AE2C}" type="presParOf" srcId="{D4F33944-0FA9-4408-9D18-40AFB7B7D043}" destId="{17B6472D-C93B-4465-B7BD-F0576632CB58}" srcOrd="12" destOrd="0" presId="urn:microsoft.com/office/officeart/2008/layout/VerticalCurvedList"/>
    <dgm:cxn modelId="{6DB3D223-7472-4507-AC15-D917BD2B6B8C}" type="presParOf" srcId="{17B6472D-C93B-4465-B7BD-F0576632CB58}" destId="{C802F89F-98F6-4146-9FC9-1DE5C222F73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024074-9CCE-4FA3-9ED5-85E072A21B98}"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CR"/>
        </a:p>
      </dgm:t>
    </dgm:pt>
    <dgm:pt modelId="{8508E887-08F1-43F8-BDEC-2C527978AD8F}">
      <dgm:prSet phldrT="[Texto]" custT="1"/>
      <dgm:spPr/>
      <dgm:t>
        <a:bodyPr/>
        <a:lstStyle/>
        <a:p>
          <a:r>
            <a:rPr lang="es-CR" altLang="es-CR" sz="1400">
              <a:ea typeface="ＭＳ Ｐゴシック" pitchFamily="34" charset="-128"/>
            </a:rPr>
            <a:t>Trámites de importación y exportación definitivas</a:t>
          </a:r>
          <a:endParaRPr lang="es-CR" sz="1400" dirty="0"/>
        </a:p>
      </dgm:t>
    </dgm:pt>
    <dgm:pt modelId="{7A72BFCD-3249-4366-8F08-6060E69E768E}" type="parTrans" cxnId="{5152CC21-DAD8-4CD9-9E8C-128A36F69E33}">
      <dgm:prSet/>
      <dgm:spPr/>
      <dgm:t>
        <a:bodyPr/>
        <a:lstStyle/>
        <a:p>
          <a:endParaRPr lang="es-CR"/>
        </a:p>
      </dgm:t>
    </dgm:pt>
    <dgm:pt modelId="{6C5AA309-DD25-4725-BD45-2E81416A18A5}" type="sibTrans" cxnId="{5152CC21-DAD8-4CD9-9E8C-128A36F69E33}">
      <dgm:prSet/>
      <dgm:spPr/>
      <dgm:t>
        <a:bodyPr/>
        <a:lstStyle/>
        <a:p>
          <a:endParaRPr lang="es-CR"/>
        </a:p>
      </dgm:t>
    </dgm:pt>
    <dgm:pt modelId="{5F4A9C1F-9E30-4CEF-94E5-B66889A2F906}">
      <dgm:prSet phldrT="[Texto]" custT="1"/>
      <dgm:spPr/>
      <dgm:t>
        <a:bodyPr/>
        <a:lstStyle/>
        <a:p>
          <a:r>
            <a:rPr lang="es-CR" altLang="es-CR" sz="1400">
              <a:ea typeface="ＭＳ Ｐゴシック" pitchFamily="34" charset="-128"/>
            </a:rPr>
            <a:t>Tramites de importación y exportación temporal.</a:t>
          </a:r>
          <a:endParaRPr lang="es-CR" sz="1400" dirty="0"/>
        </a:p>
      </dgm:t>
    </dgm:pt>
    <dgm:pt modelId="{8B6DBA09-053E-4DDF-B587-55ED04654F7F}" type="parTrans" cxnId="{F7AAAF23-ADEF-4AFA-B084-20AFDE934425}">
      <dgm:prSet/>
      <dgm:spPr/>
      <dgm:t>
        <a:bodyPr/>
        <a:lstStyle/>
        <a:p>
          <a:endParaRPr lang="es-CR"/>
        </a:p>
      </dgm:t>
    </dgm:pt>
    <dgm:pt modelId="{1005C68F-4F39-4E4B-A21F-34FBC5E7E2C2}" type="sibTrans" cxnId="{F7AAAF23-ADEF-4AFA-B084-20AFDE934425}">
      <dgm:prSet/>
      <dgm:spPr/>
      <dgm:t>
        <a:bodyPr/>
        <a:lstStyle/>
        <a:p>
          <a:endParaRPr lang="es-CR"/>
        </a:p>
      </dgm:t>
    </dgm:pt>
    <dgm:pt modelId="{0B4CE038-71CF-4247-A12C-8A747E1EF65D}">
      <dgm:prSet phldrT="[Texto]" custT="1"/>
      <dgm:spPr/>
      <dgm:t>
        <a:bodyPr/>
        <a:lstStyle/>
        <a:p>
          <a:r>
            <a:rPr lang="es-CR" altLang="es-CR" sz="1400" dirty="0">
              <a:ea typeface="ＭＳ Ｐゴシック" pitchFamily="34" charset="-128"/>
            </a:rPr>
            <a:t>Trámites de Reexportación, Reimportación.</a:t>
          </a:r>
          <a:endParaRPr lang="es-CR" sz="1400" dirty="0"/>
        </a:p>
      </dgm:t>
    </dgm:pt>
    <dgm:pt modelId="{EBC916DA-6783-4A30-8867-A11EE90E165B}" type="parTrans" cxnId="{0527B4D0-703F-44E7-B3F9-766CC63FDBB3}">
      <dgm:prSet/>
      <dgm:spPr/>
      <dgm:t>
        <a:bodyPr/>
        <a:lstStyle/>
        <a:p>
          <a:endParaRPr lang="es-CR"/>
        </a:p>
      </dgm:t>
    </dgm:pt>
    <dgm:pt modelId="{E3A82746-3529-4E5E-B30E-333D99652C53}" type="sibTrans" cxnId="{0527B4D0-703F-44E7-B3F9-766CC63FDBB3}">
      <dgm:prSet/>
      <dgm:spPr/>
      <dgm:t>
        <a:bodyPr/>
        <a:lstStyle/>
        <a:p>
          <a:endParaRPr lang="es-CR"/>
        </a:p>
      </dgm:t>
    </dgm:pt>
    <dgm:pt modelId="{BFD64335-5695-476F-84CE-ECE060BEE72C}">
      <dgm:prSet phldrT="[Texto]" custT="1"/>
      <dgm:spPr/>
      <dgm:t>
        <a:bodyPr/>
        <a:lstStyle/>
        <a:p>
          <a:r>
            <a:rPr lang="es-CR" altLang="es-CR" sz="1400">
              <a:ea typeface="ＭＳ Ｐゴシック" pitchFamily="34" charset="-128"/>
            </a:rPr>
            <a:t>Tránsitos –redestinos- y viajes aduaneros</a:t>
          </a:r>
          <a:endParaRPr lang="es-CR" sz="1400" dirty="0"/>
        </a:p>
      </dgm:t>
    </dgm:pt>
    <dgm:pt modelId="{5E679182-4AE9-477E-8F8C-61EDFC8265DF}" type="parTrans" cxnId="{4C836026-D447-4710-B285-24F0DBAE9CC3}">
      <dgm:prSet/>
      <dgm:spPr/>
      <dgm:t>
        <a:bodyPr/>
        <a:lstStyle/>
        <a:p>
          <a:endParaRPr lang="es-CR"/>
        </a:p>
      </dgm:t>
    </dgm:pt>
    <dgm:pt modelId="{310708DF-FD6B-467F-A597-6F49A28A8681}" type="sibTrans" cxnId="{4C836026-D447-4710-B285-24F0DBAE9CC3}">
      <dgm:prSet/>
      <dgm:spPr/>
      <dgm:t>
        <a:bodyPr/>
        <a:lstStyle/>
        <a:p>
          <a:endParaRPr lang="es-CR"/>
        </a:p>
      </dgm:t>
    </dgm:pt>
    <dgm:pt modelId="{1FE1D3F2-4B9D-4231-B451-4998ABB85A6C}">
      <dgm:prSet phldrT="[Texto]" custT="1"/>
      <dgm:spPr/>
      <dgm:t>
        <a:bodyPr/>
        <a:lstStyle/>
        <a:p>
          <a:r>
            <a:rPr lang="es-CR" altLang="es-CR" sz="1400">
              <a:ea typeface="ＭＳ Ｐゴシック" pitchFamily="34" charset="-128"/>
            </a:rPr>
            <a:t>Trámites en Regímenes Especiales: Zona Franca y Perfeccionamiento Activo.</a:t>
          </a:r>
          <a:endParaRPr lang="es-CR" sz="1400" dirty="0"/>
        </a:p>
      </dgm:t>
    </dgm:pt>
    <dgm:pt modelId="{C541A71C-3CD5-4809-AC44-8716A7B9DE3F}" type="parTrans" cxnId="{3AB44913-5608-4D01-A30E-A8517D438D83}">
      <dgm:prSet/>
      <dgm:spPr/>
      <dgm:t>
        <a:bodyPr/>
        <a:lstStyle/>
        <a:p>
          <a:endParaRPr lang="es-CR"/>
        </a:p>
      </dgm:t>
    </dgm:pt>
    <dgm:pt modelId="{35686E2B-1E41-462A-9DB6-A9D533304602}" type="sibTrans" cxnId="{3AB44913-5608-4D01-A30E-A8517D438D83}">
      <dgm:prSet/>
      <dgm:spPr/>
      <dgm:t>
        <a:bodyPr/>
        <a:lstStyle/>
        <a:p>
          <a:endParaRPr lang="es-CR"/>
        </a:p>
      </dgm:t>
    </dgm:pt>
    <dgm:pt modelId="{D8FF7571-B576-4905-9B9D-02EC15839635}">
      <dgm:prSet phldrT="[Texto]" custT="1"/>
      <dgm:spPr/>
      <dgm:t>
        <a:bodyPr/>
        <a:lstStyle/>
        <a:p>
          <a:r>
            <a:rPr lang="es-CR" altLang="es-CR" sz="1400" dirty="0">
              <a:ea typeface="ＭＳ Ｐゴシック" pitchFamily="34" charset="-128"/>
            </a:rPr>
            <a:t>Trámites de reclamos fiscales y aduanales.</a:t>
          </a:r>
          <a:endParaRPr lang="es-CR" sz="1400" dirty="0"/>
        </a:p>
      </dgm:t>
    </dgm:pt>
    <dgm:pt modelId="{DEC6BAD1-F4F6-425C-ADCC-25329D82FB4A}" type="parTrans" cxnId="{CED329B4-A517-4134-842F-F1864484AE28}">
      <dgm:prSet/>
      <dgm:spPr/>
      <dgm:t>
        <a:bodyPr/>
        <a:lstStyle/>
        <a:p>
          <a:endParaRPr lang="es-CR"/>
        </a:p>
      </dgm:t>
    </dgm:pt>
    <dgm:pt modelId="{5CC003B1-6A85-488A-ABEC-0F816D678726}" type="sibTrans" cxnId="{CED329B4-A517-4134-842F-F1864484AE28}">
      <dgm:prSet/>
      <dgm:spPr/>
      <dgm:t>
        <a:bodyPr/>
        <a:lstStyle/>
        <a:p>
          <a:endParaRPr lang="es-CR"/>
        </a:p>
      </dgm:t>
    </dgm:pt>
    <dgm:pt modelId="{AC078C1C-5627-4506-AB2D-4B1ADD8A5146}">
      <dgm:prSet phldrT="[Texto]" custT="1"/>
      <dgm:spPr/>
      <dgm:t>
        <a:bodyPr/>
        <a:lstStyle/>
        <a:p>
          <a:r>
            <a:rPr lang="es-CR" altLang="es-CR" sz="1400" dirty="0">
              <a:ea typeface="ＭＳ Ｐゴシック" pitchFamily="34" charset="-128"/>
            </a:rPr>
            <a:t>Asesoría Aduanera y en Comercio Internacional.</a:t>
          </a:r>
          <a:endParaRPr lang="es-CR" sz="1400" dirty="0"/>
        </a:p>
      </dgm:t>
    </dgm:pt>
    <dgm:pt modelId="{0262A949-1A31-40F3-A9EB-A8D32CC2EFDC}" type="parTrans" cxnId="{50B7CDA0-1F78-4D2A-BA34-F97E1BB97C52}">
      <dgm:prSet/>
      <dgm:spPr/>
      <dgm:t>
        <a:bodyPr/>
        <a:lstStyle/>
        <a:p>
          <a:endParaRPr lang="es-CR"/>
        </a:p>
      </dgm:t>
    </dgm:pt>
    <dgm:pt modelId="{72290FFD-1568-444E-819A-7D7686E5BFC5}" type="sibTrans" cxnId="{50B7CDA0-1F78-4D2A-BA34-F97E1BB97C52}">
      <dgm:prSet/>
      <dgm:spPr/>
      <dgm:t>
        <a:bodyPr/>
        <a:lstStyle/>
        <a:p>
          <a:endParaRPr lang="es-CR"/>
        </a:p>
      </dgm:t>
    </dgm:pt>
    <dgm:pt modelId="{C91FBD89-3703-41F0-A85B-900EF244A45D}">
      <dgm:prSet phldrT="[Texto]" custT="1"/>
      <dgm:spPr/>
      <dgm:t>
        <a:bodyPr/>
        <a:lstStyle/>
        <a:p>
          <a:endParaRPr lang="es-CR"/>
        </a:p>
      </dgm:t>
    </dgm:pt>
    <dgm:pt modelId="{DF6CC839-1F42-4B55-9A9A-6E54D6538B84}" type="parTrans" cxnId="{F957C7BF-CF99-41FD-BEFC-DDEAF529ADAD}">
      <dgm:prSet/>
      <dgm:spPr/>
      <dgm:t>
        <a:bodyPr/>
        <a:lstStyle/>
        <a:p>
          <a:endParaRPr lang="es-CR"/>
        </a:p>
      </dgm:t>
    </dgm:pt>
    <dgm:pt modelId="{9E6B392B-D98E-4656-A972-7D6BD7E1E51E}" type="sibTrans" cxnId="{F957C7BF-CF99-41FD-BEFC-DDEAF529ADAD}">
      <dgm:prSet/>
      <dgm:spPr/>
      <dgm:t>
        <a:bodyPr/>
        <a:lstStyle/>
        <a:p>
          <a:endParaRPr lang="es-CR"/>
        </a:p>
      </dgm:t>
    </dgm:pt>
    <dgm:pt modelId="{03D1A677-1E31-42BD-A9EE-B7F944CA446C}">
      <dgm:prSet phldrT="[Texto]"/>
      <dgm:spPr/>
      <dgm:t>
        <a:bodyPr/>
        <a:lstStyle/>
        <a:p>
          <a:endParaRPr lang="es-CR"/>
        </a:p>
      </dgm:t>
    </dgm:pt>
    <dgm:pt modelId="{F82B1A16-BAD1-4701-AD2C-A01E4B52FF44}" type="parTrans" cxnId="{C2FB6E4D-1285-43A6-90EC-2FD629A6D04E}">
      <dgm:prSet/>
      <dgm:spPr/>
      <dgm:t>
        <a:bodyPr/>
        <a:lstStyle/>
        <a:p>
          <a:endParaRPr lang="es-CR"/>
        </a:p>
      </dgm:t>
    </dgm:pt>
    <dgm:pt modelId="{27B1E2E2-0482-4265-A1F8-6EADB9454786}" type="sibTrans" cxnId="{C2FB6E4D-1285-43A6-90EC-2FD629A6D04E}">
      <dgm:prSet/>
      <dgm:spPr/>
      <dgm:t>
        <a:bodyPr/>
        <a:lstStyle/>
        <a:p>
          <a:endParaRPr lang="es-CR"/>
        </a:p>
      </dgm:t>
    </dgm:pt>
    <dgm:pt modelId="{CE264D78-47BA-4EED-BFD5-C436A602A27E}">
      <dgm:prSet phldrT="[Texto]" custT="1"/>
      <dgm:spPr/>
      <dgm:t>
        <a:bodyPr/>
        <a:lstStyle/>
        <a:p>
          <a:endParaRPr lang="es-CR" dirty="0"/>
        </a:p>
      </dgm:t>
    </dgm:pt>
    <dgm:pt modelId="{65805289-8EB4-4279-9482-9D589DDA9C1E}" type="parTrans" cxnId="{7081D370-8D5A-4FBA-B15D-F5226E5489CD}">
      <dgm:prSet/>
      <dgm:spPr/>
      <dgm:t>
        <a:bodyPr/>
        <a:lstStyle/>
        <a:p>
          <a:endParaRPr lang="es-CR"/>
        </a:p>
      </dgm:t>
    </dgm:pt>
    <dgm:pt modelId="{CD7B6750-79DC-4ACF-A509-9B82A058C3E0}" type="sibTrans" cxnId="{7081D370-8D5A-4FBA-B15D-F5226E5489CD}">
      <dgm:prSet/>
      <dgm:spPr/>
      <dgm:t>
        <a:bodyPr/>
        <a:lstStyle/>
        <a:p>
          <a:endParaRPr lang="es-CR"/>
        </a:p>
      </dgm:t>
    </dgm:pt>
    <dgm:pt modelId="{2717C686-F4CC-4A31-9761-30A14F72B95B}">
      <dgm:prSet phldrT="[Texto]" custT="1"/>
      <dgm:spPr/>
      <dgm:t>
        <a:bodyPr/>
        <a:lstStyle/>
        <a:p>
          <a:endParaRPr lang="es-CR" sz="1400" dirty="0"/>
        </a:p>
      </dgm:t>
    </dgm:pt>
    <dgm:pt modelId="{8E8E7D66-65A2-4E8C-88FD-C6E4DAA0545F}" type="parTrans" cxnId="{2EFA262A-18C4-4557-9705-EA4AF83C05AB}">
      <dgm:prSet/>
      <dgm:spPr/>
      <dgm:t>
        <a:bodyPr/>
        <a:lstStyle/>
        <a:p>
          <a:endParaRPr lang="es-CR"/>
        </a:p>
      </dgm:t>
    </dgm:pt>
    <dgm:pt modelId="{12E9E9F2-8DD5-4BEF-BD9D-7C2D7CF4E543}" type="sibTrans" cxnId="{2EFA262A-18C4-4557-9705-EA4AF83C05AB}">
      <dgm:prSet/>
      <dgm:spPr/>
      <dgm:t>
        <a:bodyPr/>
        <a:lstStyle/>
        <a:p>
          <a:endParaRPr lang="es-CR"/>
        </a:p>
      </dgm:t>
    </dgm:pt>
    <dgm:pt modelId="{672DA2D5-22FA-4DAB-94C6-4652AE7A9E6D}" type="pres">
      <dgm:prSet presAssocID="{86024074-9CCE-4FA3-9ED5-85E072A21B98}" presName="Name0" presStyleCnt="0">
        <dgm:presLayoutVars>
          <dgm:chMax val="7"/>
          <dgm:chPref val="7"/>
          <dgm:dir/>
        </dgm:presLayoutVars>
      </dgm:prSet>
      <dgm:spPr/>
      <dgm:t>
        <a:bodyPr/>
        <a:lstStyle/>
        <a:p>
          <a:endParaRPr lang="es-ES_tradnl"/>
        </a:p>
      </dgm:t>
    </dgm:pt>
    <dgm:pt modelId="{EC698481-55E3-403D-AE61-CA99D284DB80}" type="pres">
      <dgm:prSet presAssocID="{86024074-9CCE-4FA3-9ED5-85E072A21B98}" presName="Name1" presStyleCnt="0"/>
      <dgm:spPr/>
    </dgm:pt>
    <dgm:pt modelId="{90C15D82-234E-4962-8149-0DA9E939CDEB}" type="pres">
      <dgm:prSet presAssocID="{86024074-9CCE-4FA3-9ED5-85E072A21B98}" presName="cycle" presStyleCnt="0"/>
      <dgm:spPr/>
    </dgm:pt>
    <dgm:pt modelId="{4F70118F-2CF9-4495-A281-42597CD952DF}" type="pres">
      <dgm:prSet presAssocID="{86024074-9CCE-4FA3-9ED5-85E072A21B98}" presName="srcNode" presStyleLbl="node1" presStyleIdx="0" presStyleCnt="7"/>
      <dgm:spPr/>
    </dgm:pt>
    <dgm:pt modelId="{94546EB1-D1EA-40DF-8CB7-ADA4BFDFC9B8}" type="pres">
      <dgm:prSet presAssocID="{86024074-9CCE-4FA3-9ED5-85E072A21B98}" presName="conn" presStyleLbl="parChTrans1D2" presStyleIdx="0" presStyleCnt="1"/>
      <dgm:spPr/>
      <dgm:t>
        <a:bodyPr/>
        <a:lstStyle/>
        <a:p>
          <a:endParaRPr lang="es-ES_tradnl"/>
        </a:p>
      </dgm:t>
    </dgm:pt>
    <dgm:pt modelId="{88A5C76D-9ED4-4868-AD50-28E7E9C222D7}" type="pres">
      <dgm:prSet presAssocID="{86024074-9CCE-4FA3-9ED5-85E072A21B98}" presName="extraNode" presStyleLbl="node1" presStyleIdx="0" presStyleCnt="7"/>
      <dgm:spPr/>
    </dgm:pt>
    <dgm:pt modelId="{FE7335F2-7FED-4161-BA9D-A408CFFF3D81}" type="pres">
      <dgm:prSet presAssocID="{86024074-9CCE-4FA3-9ED5-85E072A21B98}" presName="dstNode" presStyleLbl="node1" presStyleIdx="0" presStyleCnt="7"/>
      <dgm:spPr/>
    </dgm:pt>
    <dgm:pt modelId="{94047577-E3E4-484D-88BF-1D3094DFC138}" type="pres">
      <dgm:prSet presAssocID="{8508E887-08F1-43F8-BDEC-2C527978AD8F}" presName="text_1" presStyleLbl="node1" presStyleIdx="0" presStyleCnt="7">
        <dgm:presLayoutVars>
          <dgm:bulletEnabled val="1"/>
        </dgm:presLayoutVars>
      </dgm:prSet>
      <dgm:spPr/>
      <dgm:t>
        <a:bodyPr/>
        <a:lstStyle/>
        <a:p>
          <a:endParaRPr lang="es-ES_tradnl"/>
        </a:p>
      </dgm:t>
    </dgm:pt>
    <dgm:pt modelId="{BD0011AB-613C-44C7-BA18-D923983D7A9F}" type="pres">
      <dgm:prSet presAssocID="{8508E887-08F1-43F8-BDEC-2C527978AD8F}" presName="accent_1" presStyleCnt="0"/>
      <dgm:spPr/>
    </dgm:pt>
    <dgm:pt modelId="{F1C215B1-9C65-415C-A013-0EAB10794A8B}" type="pres">
      <dgm:prSet presAssocID="{8508E887-08F1-43F8-BDEC-2C527978AD8F}" presName="accentRepeatNode" presStyleLbl="solidFgAcc1" presStyleIdx="0" presStyleCnt="7"/>
      <dgm:spPr/>
    </dgm:pt>
    <dgm:pt modelId="{0875C81E-FB83-4AD1-B53F-3E61F0D6F26F}" type="pres">
      <dgm:prSet presAssocID="{5F4A9C1F-9E30-4CEF-94E5-B66889A2F906}" presName="text_2" presStyleLbl="node1" presStyleIdx="1" presStyleCnt="7">
        <dgm:presLayoutVars>
          <dgm:bulletEnabled val="1"/>
        </dgm:presLayoutVars>
      </dgm:prSet>
      <dgm:spPr/>
      <dgm:t>
        <a:bodyPr/>
        <a:lstStyle/>
        <a:p>
          <a:endParaRPr lang="es-ES_tradnl"/>
        </a:p>
      </dgm:t>
    </dgm:pt>
    <dgm:pt modelId="{41CB3797-F25B-46DE-ABA2-49EA17608FDE}" type="pres">
      <dgm:prSet presAssocID="{5F4A9C1F-9E30-4CEF-94E5-B66889A2F906}" presName="accent_2" presStyleCnt="0"/>
      <dgm:spPr/>
    </dgm:pt>
    <dgm:pt modelId="{E782B295-04E6-4AA3-962B-EA26A518CDC9}" type="pres">
      <dgm:prSet presAssocID="{5F4A9C1F-9E30-4CEF-94E5-B66889A2F906}" presName="accentRepeatNode" presStyleLbl="solidFgAcc1" presStyleIdx="1" presStyleCnt="7"/>
      <dgm:spPr/>
    </dgm:pt>
    <dgm:pt modelId="{1C6003E2-06B7-4684-B119-8162DA19501F}" type="pres">
      <dgm:prSet presAssocID="{0B4CE038-71CF-4247-A12C-8A747E1EF65D}" presName="text_3" presStyleLbl="node1" presStyleIdx="2" presStyleCnt="7">
        <dgm:presLayoutVars>
          <dgm:bulletEnabled val="1"/>
        </dgm:presLayoutVars>
      </dgm:prSet>
      <dgm:spPr/>
      <dgm:t>
        <a:bodyPr/>
        <a:lstStyle/>
        <a:p>
          <a:endParaRPr lang="es-ES_tradnl"/>
        </a:p>
      </dgm:t>
    </dgm:pt>
    <dgm:pt modelId="{C7E3D751-C22D-4B51-8AA4-EAA0CF6EF3FF}" type="pres">
      <dgm:prSet presAssocID="{0B4CE038-71CF-4247-A12C-8A747E1EF65D}" presName="accent_3" presStyleCnt="0"/>
      <dgm:spPr/>
    </dgm:pt>
    <dgm:pt modelId="{5B655EB5-465B-4D5A-9610-A65043CB9E3C}" type="pres">
      <dgm:prSet presAssocID="{0B4CE038-71CF-4247-A12C-8A747E1EF65D}" presName="accentRepeatNode" presStyleLbl="solidFgAcc1" presStyleIdx="2" presStyleCnt="7"/>
      <dgm:spPr/>
    </dgm:pt>
    <dgm:pt modelId="{568A0814-0FD9-49EF-92A9-A06488FE4E8B}" type="pres">
      <dgm:prSet presAssocID="{BFD64335-5695-476F-84CE-ECE060BEE72C}" presName="text_4" presStyleLbl="node1" presStyleIdx="3" presStyleCnt="7">
        <dgm:presLayoutVars>
          <dgm:bulletEnabled val="1"/>
        </dgm:presLayoutVars>
      </dgm:prSet>
      <dgm:spPr/>
      <dgm:t>
        <a:bodyPr/>
        <a:lstStyle/>
        <a:p>
          <a:endParaRPr lang="es-ES_tradnl"/>
        </a:p>
      </dgm:t>
    </dgm:pt>
    <dgm:pt modelId="{B5110FC9-5D09-4A04-A2AA-CEB4AF14E04A}" type="pres">
      <dgm:prSet presAssocID="{BFD64335-5695-476F-84CE-ECE060BEE72C}" presName="accent_4" presStyleCnt="0"/>
      <dgm:spPr/>
    </dgm:pt>
    <dgm:pt modelId="{B3412BFB-5E10-498D-A3FB-B81817B4C09C}" type="pres">
      <dgm:prSet presAssocID="{BFD64335-5695-476F-84CE-ECE060BEE72C}" presName="accentRepeatNode" presStyleLbl="solidFgAcc1" presStyleIdx="3" presStyleCnt="7"/>
      <dgm:spPr/>
    </dgm:pt>
    <dgm:pt modelId="{BC0E4D64-F15B-4E60-9ACD-17A1C05A16AE}" type="pres">
      <dgm:prSet presAssocID="{1FE1D3F2-4B9D-4231-B451-4998ABB85A6C}" presName="text_5" presStyleLbl="node1" presStyleIdx="4" presStyleCnt="7">
        <dgm:presLayoutVars>
          <dgm:bulletEnabled val="1"/>
        </dgm:presLayoutVars>
      </dgm:prSet>
      <dgm:spPr/>
      <dgm:t>
        <a:bodyPr/>
        <a:lstStyle/>
        <a:p>
          <a:endParaRPr lang="es-ES_tradnl"/>
        </a:p>
      </dgm:t>
    </dgm:pt>
    <dgm:pt modelId="{60822117-60B1-49EF-B1FF-B83761CD10C6}" type="pres">
      <dgm:prSet presAssocID="{1FE1D3F2-4B9D-4231-B451-4998ABB85A6C}" presName="accent_5" presStyleCnt="0"/>
      <dgm:spPr/>
    </dgm:pt>
    <dgm:pt modelId="{06D2EB2E-B8E3-41EE-9D02-BFBBEA5C1708}" type="pres">
      <dgm:prSet presAssocID="{1FE1D3F2-4B9D-4231-B451-4998ABB85A6C}" presName="accentRepeatNode" presStyleLbl="solidFgAcc1" presStyleIdx="4" presStyleCnt="7"/>
      <dgm:spPr/>
    </dgm:pt>
    <dgm:pt modelId="{69F63BF6-BBCE-4260-828A-91B1D002ACC6}" type="pres">
      <dgm:prSet presAssocID="{D8FF7571-B576-4905-9B9D-02EC15839635}" presName="text_6" presStyleLbl="node1" presStyleIdx="5" presStyleCnt="7">
        <dgm:presLayoutVars>
          <dgm:bulletEnabled val="1"/>
        </dgm:presLayoutVars>
      </dgm:prSet>
      <dgm:spPr/>
      <dgm:t>
        <a:bodyPr/>
        <a:lstStyle/>
        <a:p>
          <a:endParaRPr lang="es-ES_tradnl"/>
        </a:p>
      </dgm:t>
    </dgm:pt>
    <dgm:pt modelId="{A687749F-9A70-4730-9D35-FB92B319C865}" type="pres">
      <dgm:prSet presAssocID="{D8FF7571-B576-4905-9B9D-02EC15839635}" presName="accent_6" presStyleCnt="0"/>
      <dgm:spPr/>
    </dgm:pt>
    <dgm:pt modelId="{13C02EE3-BA0C-43B4-B541-4F3B55CC05B2}" type="pres">
      <dgm:prSet presAssocID="{D8FF7571-B576-4905-9B9D-02EC15839635}" presName="accentRepeatNode" presStyleLbl="solidFgAcc1" presStyleIdx="5" presStyleCnt="7"/>
      <dgm:spPr/>
    </dgm:pt>
    <dgm:pt modelId="{75D796B2-405F-4783-857C-01F61D0D37F2}" type="pres">
      <dgm:prSet presAssocID="{AC078C1C-5627-4506-AB2D-4B1ADD8A5146}" presName="text_7" presStyleLbl="node1" presStyleIdx="6" presStyleCnt="7">
        <dgm:presLayoutVars>
          <dgm:bulletEnabled val="1"/>
        </dgm:presLayoutVars>
      </dgm:prSet>
      <dgm:spPr/>
      <dgm:t>
        <a:bodyPr/>
        <a:lstStyle/>
        <a:p>
          <a:endParaRPr lang="es-ES_tradnl"/>
        </a:p>
      </dgm:t>
    </dgm:pt>
    <dgm:pt modelId="{90CF5985-FD4E-4E9E-B751-333DCDC46F62}" type="pres">
      <dgm:prSet presAssocID="{AC078C1C-5627-4506-AB2D-4B1ADD8A5146}" presName="accent_7" presStyleCnt="0"/>
      <dgm:spPr/>
    </dgm:pt>
    <dgm:pt modelId="{B79E77FD-2371-4D18-8330-B2A49F7ABA00}" type="pres">
      <dgm:prSet presAssocID="{AC078C1C-5627-4506-AB2D-4B1ADD8A5146}" presName="accentRepeatNode" presStyleLbl="solidFgAcc1" presStyleIdx="6" presStyleCnt="7"/>
      <dgm:spPr/>
    </dgm:pt>
  </dgm:ptLst>
  <dgm:cxnLst>
    <dgm:cxn modelId="{3E642FD8-8CFD-446F-A316-C15CD91C0732}" type="presOf" srcId="{5F4A9C1F-9E30-4CEF-94E5-B66889A2F906}" destId="{0875C81E-FB83-4AD1-B53F-3E61F0D6F26F}" srcOrd="0" destOrd="0" presId="urn:microsoft.com/office/officeart/2008/layout/VerticalCurvedList"/>
    <dgm:cxn modelId="{C2FB6E4D-1285-43A6-90EC-2FD629A6D04E}" srcId="{86024074-9CCE-4FA3-9ED5-85E072A21B98}" destId="{03D1A677-1E31-42BD-A9EE-B7F944CA446C}" srcOrd="10" destOrd="0" parTransId="{F82B1A16-BAD1-4701-AD2C-A01E4B52FF44}" sibTransId="{27B1E2E2-0482-4265-A1F8-6EADB9454786}"/>
    <dgm:cxn modelId="{3AB44913-5608-4D01-A30E-A8517D438D83}" srcId="{86024074-9CCE-4FA3-9ED5-85E072A21B98}" destId="{1FE1D3F2-4B9D-4231-B451-4998ABB85A6C}" srcOrd="4" destOrd="0" parTransId="{C541A71C-3CD5-4809-AC44-8716A7B9DE3F}" sibTransId="{35686E2B-1E41-462A-9DB6-A9D533304602}"/>
    <dgm:cxn modelId="{664B3B63-6637-45CD-9138-46E620EBD1FC}" type="presOf" srcId="{AC078C1C-5627-4506-AB2D-4B1ADD8A5146}" destId="{75D796B2-405F-4783-857C-01F61D0D37F2}" srcOrd="0" destOrd="0" presId="urn:microsoft.com/office/officeart/2008/layout/VerticalCurvedList"/>
    <dgm:cxn modelId="{0527B4D0-703F-44E7-B3F9-766CC63FDBB3}" srcId="{86024074-9CCE-4FA3-9ED5-85E072A21B98}" destId="{0B4CE038-71CF-4247-A12C-8A747E1EF65D}" srcOrd="2" destOrd="0" parTransId="{EBC916DA-6783-4A30-8867-A11EE90E165B}" sibTransId="{E3A82746-3529-4E5E-B30E-333D99652C53}"/>
    <dgm:cxn modelId="{9C83C00F-F266-4C38-88B7-B896D605D204}" type="presOf" srcId="{D8FF7571-B576-4905-9B9D-02EC15839635}" destId="{69F63BF6-BBCE-4260-828A-91B1D002ACC6}" srcOrd="0" destOrd="0" presId="urn:microsoft.com/office/officeart/2008/layout/VerticalCurvedList"/>
    <dgm:cxn modelId="{1E9F439C-FD40-419C-BFF1-9EB8E7B3CC7F}" type="presOf" srcId="{86024074-9CCE-4FA3-9ED5-85E072A21B98}" destId="{672DA2D5-22FA-4DAB-94C6-4652AE7A9E6D}" srcOrd="0" destOrd="0" presId="urn:microsoft.com/office/officeart/2008/layout/VerticalCurvedList"/>
    <dgm:cxn modelId="{50B7CDA0-1F78-4D2A-BA34-F97E1BB97C52}" srcId="{86024074-9CCE-4FA3-9ED5-85E072A21B98}" destId="{AC078C1C-5627-4506-AB2D-4B1ADD8A5146}" srcOrd="6" destOrd="0" parTransId="{0262A949-1A31-40F3-A9EB-A8D32CC2EFDC}" sibTransId="{72290FFD-1568-444E-819A-7D7686E5BFC5}"/>
    <dgm:cxn modelId="{E3586E62-7F95-4172-8F20-3926AF139CCE}" type="presOf" srcId="{1FE1D3F2-4B9D-4231-B451-4998ABB85A6C}" destId="{BC0E4D64-F15B-4E60-9ACD-17A1C05A16AE}" srcOrd="0" destOrd="0" presId="urn:microsoft.com/office/officeart/2008/layout/VerticalCurvedList"/>
    <dgm:cxn modelId="{F7AAAF23-ADEF-4AFA-B084-20AFDE934425}" srcId="{86024074-9CCE-4FA3-9ED5-85E072A21B98}" destId="{5F4A9C1F-9E30-4CEF-94E5-B66889A2F906}" srcOrd="1" destOrd="0" parTransId="{8B6DBA09-053E-4DDF-B587-55ED04654F7F}" sibTransId="{1005C68F-4F39-4E4B-A21F-34FBC5E7E2C2}"/>
    <dgm:cxn modelId="{6C72556C-5DE1-49C3-8815-BC66ED19F23A}" type="presOf" srcId="{BFD64335-5695-476F-84CE-ECE060BEE72C}" destId="{568A0814-0FD9-49EF-92A9-A06488FE4E8B}" srcOrd="0" destOrd="0" presId="urn:microsoft.com/office/officeart/2008/layout/VerticalCurvedList"/>
    <dgm:cxn modelId="{09F6A395-5C6E-4E35-A784-0DB6EAFB8CEE}" type="presOf" srcId="{8508E887-08F1-43F8-BDEC-2C527978AD8F}" destId="{94047577-E3E4-484D-88BF-1D3094DFC138}" srcOrd="0" destOrd="0" presId="urn:microsoft.com/office/officeart/2008/layout/VerticalCurvedList"/>
    <dgm:cxn modelId="{F957C7BF-CF99-41FD-BEFC-DDEAF529ADAD}" srcId="{86024074-9CCE-4FA3-9ED5-85E072A21B98}" destId="{C91FBD89-3703-41F0-A85B-900EF244A45D}" srcOrd="8" destOrd="0" parTransId="{DF6CC839-1F42-4B55-9A9A-6E54D6538B84}" sibTransId="{9E6B392B-D98E-4656-A972-7D6BD7E1E51E}"/>
    <dgm:cxn modelId="{4C836026-D447-4710-B285-24F0DBAE9CC3}" srcId="{86024074-9CCE-4FA3-9ED5-85E072A21B98}" destId="{BFD64335-5695-476F-84CE-ECE060BEE72C}" srcOrd="3" destOrd="0" parTransId="{5E679182-4AE9-477E-8F8C-61EDFC8265DF}" sibTransId="{310708DF-FD6B-467F-A597-6F49A28A8681}"/>
    <dgm:cxn modelId="{7081D370-8D5A-4FBA-B15D-F5226E5489CD}" srcId="{86024074-9CCE-4FA3-9ED5-85E072A21B98}" destId="{CE264D78-47BA-4EED-BFD5-C436A602A27E}" srcOrd="9" destOrd="0" parTransId="{65805289-8EB4-4279-9482-9D589DDA9C1E}" sibTransId="{CD7B6750-79DC-4ACF-A509-9B82A058C3E0}"/>
    <dgm:cxn modelId="{CED329B4-A517-4134-842F-F1864484AE28}" srcId="{86024074-9CCE-4FA3-9ED5-85E072A21B98}" destId="{D8FF7571-B576-4905-9B9D-02EC15839635}" srcOrd="5" destOrd="0" parTransId="{DEC6BAD1-F4F6-425C-ADCC-25329D82FB4A}" sibTransId="{5CC003B1-6A85-488A-ABEC-0F816D678726}"/>
    <dgm:cxn modelId="{5152CC21-DAD8-4CD9-9E8C-128A36F69E33}" srcId="{86024074-9CCE-4FA3-9ED5-85E072A21B98}" destId="{8508E887-08F1-43F8-BDEC-2C527978AD8F}" srcOrd="0" destOrd="0" parTransId="{7A72BFCD-3249-4366-8F08-6060E69E768E}" sibTransId="{6C5AA309-DD25-4725-BD45-2E81416A18A5}"/>
    <dgm:cxn modelId="{4E6EC70F-DC74-4293-89B5-D735B0595B88}" type="presOf" srcId="{0B4CE038-71CF-4247-A12C-8A747E1EF65D}" destId="{1C6003E2-06B7-4684-B119-8162DA19501F}" srcOrd="0" destOrd="0" presId="urn:microsoft.com/office/officeart/2008/layout/VerticalCurvedList"/>
    <dgm:cxn modelId="{2EFA262A-18C4-4557-9705-EA4AF83C05AB}" srcId="{86024074-9CCE-4FA3-9ED5-85E072A21B98}" destId="{2717C686-F4CC-4A31-9761-30A14F72B95B}" srcOrd="7" destOrd="0" parTransId="{8E8E7D66-65A2-4E8C-88FD-C6E4DAA0545F}" sibTransId="{12E9E9F2-8DD5-4BEF-BD9D-7C2D7CF4E543}"/>
    <dgm:cxn modelId="{1EDF1DB4-6FEB-49F9-B53B-FBCE36DE3EDC}" type="presOf" srcId="{6C5AA309-DD25-4725-BD45-2E81416A18A5}" destId="{94546EB1-D1EA-40DF-8CB7-ADA4BFDFC9B8}" srcOrd="0" destOrd="0" presId="urn:microsoft.com/office/officeart/2008/layout/VerticalCurvedList"/>
    <dgm:cxn modelId="{7755591A-AA9D-43E5-9A3E-95D804380B6C}" type="presParOf" srcId="{672DA2D5-22FA-4DAB-94C6-4652AE7A9E6D}" destId="{EC698481-55E3-403D-AE61-CA99D284DB80}" srcOrd="0" destOrd="0" presId="urn:microsoft.com/office/officeart/2008/layout/VerticalCurvedList"/>
    <dgm:cxn modelId="{85D24DE9-CB08-4494-BE6B-55594E991EEB}" type="presParOf" srcId="{EC698481-55E3-403D-AE61-CA99D284DB80}" destId="{90C15D82-234E-4962-8149-0DA9E939CDEB}" srcOrd="0" destOrd="0" presId="urn:microsoft.com/office/officeart/2008/layout/VerticalCurvedList"/>
    <dgm:cxn modelId="{8C5E0145-716E-4069-A4CB-914F5DB395EE}" type="presParOf" srcId="{90C15D82-234E-4962-8149-0DA9E939CDEB}" destId="{4F70118F-2CF9-4495-A281-42597CD952DF}" srcOrd="0" destOrd="0" presId="urn:microsoft.com/office/officeart/2008/layout/VerticalCurvedList"/>
    <dgm:cxn modelId="{5A7123BB-C6CB-4614-8F64-4CA3C221CB31}" type="presParOf" srcId="{90C15D82-234E-4962-8149-0DA9E939CDEB}" destId="{94546EB1-D1EA-40DF-8CB7-ADA4BFDFC9B8}" srcOrd="1" destOrd="0" presId="urn:microsoft.com/office/officeart/2008/layout/VerticalCurvedList"/>
    <dgm:cxn modelId="{FBC312FB-4969-4773-B47A-EEB367B85C7F}" type="presParOf" srcId="{90C15D82-234E-4962-8149-0DA9E939CDEB}" destId="{88A5C76D-9ED4-4868-AD50-28E7E9C222D7}" srcOrd="2" destOrd="0" presId="urn:microsoft.com/office/officeart/2008/layout/VerticalCurvedList"/>
    <dgm:cxn modelId="{4E1E7507-610B-43F7-986F-3B12D8E8C4E6}" type="presParOf" srcId="{90C15D82-234E-4962-8149-0DA9E939CDEB}" destId="{FE7335F2-7FED-4161-BA9D-A408CFFF3D81}" srcOrd="3" destOrd="0" presId="urn:microsoft.com/office/officeart/2008/layout/VerticalCurvedList"/>
    <dgm:cxn modelId="{3C7753E7-CDAC-472E-8FB3-B1620E05A19B}" type="presParOf" srcId="{EC698481-55E3-403D-AE61-CA99D284DB80}" destId="{94047577-E3E4-484D-88BF-1D3094DFC138}" srcOrd="1" destOrd="0" presId="urn:microsoft.com/office/officeart/2008/layout/VerticalCurvedList"/>
    <dgm:cxn modelId="{15C990A5-3E05-49AD-8940-ACB1F56C2CC3}" type="presParOf" srcId="{EC698481-55E3-403D-AE61-CA99D284DB80}" destId="{BD0011AB-613C-44C7-BA18-D923983D7A9F}" srcOrd="2" destOrd="0" presId="urn:microsoft.com/office/officeart/2008/layout/VerticalCurvedList"/>
    <dgm:cxn modelId="{9E593C7D-B996-4685-B59F-FCDA33F99C25}" type="presParOf" srcId="{BD0011AB-613C-44C7-BA18-D923983D7A9F}" destId="{F1C215B1-9C65-415C-A013-0EAB10794A8B}" srcOrd="0" destOrd="0" presId="urn:microsoft.com/office/officeart/2008/layout/VerticalCurvedList"/>
    <dgm:cxn modelId="{08380C00-1531-4A9B-955E-F6EEE09F9BA9}" type="presParOf" srcId="{EC698481-55E3-403D-AE61-CA99D284DB80}" destId="{0875C81E-FB83-4AD1-B53F-3E61F0D6F26F}" srcOrd="3" destOrd="0" presId="urn:microsoft.com/office/officeart/2008/layout/VerticalCurvedList"/>
    <dgm:cxn modelId="{2B68E480-205F-41E7-8F8B-A538B47CBF67}" type="presParOf" srcId="{EC698481-55E3-403D-AE61-CA99D284DB80}" destId="{41CB3797-F25B-46DE-ABA2-49EA17608FDE}" srcOrd="4" destOrd="0" presId="urn:microsoft.com/office/officeart/2008/layout/VerticalCurvedList"/>
    <dgm:cxn modelId="{EFA8A57F-7101-4250-B220-6F98C1A9E3B7}" type="presParOf" srcId="{41CB3797-F25B-46DE-ABA2-49EA17608FDE}" destId="{E782B295-04E6-4AA3-962B-EA26A518CDC9}" srcOrd="0" destOrd="0" presId="urn:microsoft.com/office/officeart/2008/layout/VerticalCurvedList"/>
    <dgm:cxn modelId="{F0D84A76-4C72-459C-A58D-A47C41D2B935}" type="presParOf" srcId="{EC698481-55E3-403D-AE61-CA99D284DB80}" destId="{1C6003E2-06B7-4684-B119-8162DA19501F}" srcOrd="5" destOrd="0" presId="urn:microsoft.com/office/officeart/2008/layout/VerticalCurvedList"/>
    <dgm:cxn modelId="{501E6CB2-F043-4C1D-A94E-E59F38BF62E1}" type="presParOf" srcId="{EC698481-55E3-403D-AE61-CA99D284DB80}" destId="{C7E3D751-C22D-4B51-8AA4-EAA0CF6EF3FF}" srcOrd="6" destOrd="0" presId="urn:microsoft.com/office/officeart/2008/layout/VerticalCurvedList"/>
    <dgm:cxn modelId="{9D5425AC-4188-4BFC-827A-E7461C511DA3}" type="presParOf" srcId="{C7E3D751-C22D-4B51-8AA4-EAA0CF6EF3FF}" destId="{5B655EB5-465B-4D5A-9610-A65043CB9E3C}" srcOrd="0" destOrd="0" presId="urn:microsoft.com/office/officeart/2008/layout/VerticalCurvedList"/>
    <dgm:cxn modelId="{D91A1239-6EBE-4216-9327-FBFE2A37A454}" type="presParOf" srcId="{EC698481-55E3-403D-AE61-CA99D284DB80}" destId="{568A0814-0FD9-49EF-92A9-A06488FE4E8B}" srcOrd="7" destOrd="0" presId="urn:microsoft.com/office/officeart/2008/layout/VerticalCurvedList"/>
    <dgm:cxn modelId="{92735E44-DD7F-4740-835D-62AB1F929BCE}" type="presParOf" srcId="{EC698481-55E3-403D-AE61-CA99D284DB80}" destId="{B5110FC9-5D09-4A04-A2AA-CEB4AF14E04A}" srcOrd="8" destOrd="0" presId="urn:microsoft.com/office/officeart/2008/layout/VerticalCurvedList"/>
    <dgm:cxn modelId="{934B3A8E-FAA4-4317-A4E6-C39D6FFE9249}" type="presParOf" srcId="{B5110FC9-5D09-4A04-A2AA-CEB4AF14E04A}" destId="{B3412BFB-5E10-498D-A3FB-B81817B4C09C}" srcOrd="0" destOrd="0" presId="urn:microsoft.com/office/officeart/2008/layout/VerticalCurvedList"/>
    <dgm:cxn modelId="{210846DC-3B83-4968-8522-A7C7A4092BA3}" type="presParOf" srcId="{EC698481-55E3-403D-AE61-CA99D284DB80}" destId="{BC0E4D64-F15B-4E60-9ACD-17A1C05A16AE}" srcOrd="9" destOrd="0" presId="urn:microsoft.com/office/officeart/2008/layout/VerticalCurvedList"/>
    <dgm:cxn modelId="{B09B4F8A-9102-4D6B-86EC-66FFA37E5DA0}" type="presParOf" srcId="{EC698481-55E3-403D-AE61-CA99D284DB80}" destId="{60822117-60B1-49EF-B1FF-B83761CD10C6}" srcOrd="10" destOrd="0" presId="urn:microsoft.com/office/officeart/2008/layout/VerticalCurvedList"/>
    <dgm:cxn modelId="{02632463-C075-46DE-9805-9B435FEBF393}" type="presParOf" srcId="{60822117-60B1-49EF-B1FF-B83761CD10C6}" destId="{06D2EB2E-B8E3-41EE-9D02-BFBBEA5C1708}" srcOrd="0" destOrd="0" presId="urn:microsoft.com/office/officeart/2008/layout/VerticalCurvedList"/>
    <dgm:cxn modelId="{BF17BEEA-C516-4E23-8FB5-4181EB16E99C}" type="presParOf" srcId="{EC698481-55E3-403D-AE61-CA99D284DB80}" destId="{69F63BF6-BBCE-4260-828A-91B1D002ACC6}" srcOrd="11" destOrd="0" presId="urn:microsoft.com/office/officeart/2008/layout/VerticalCurvedList"/>
    <dgm:cxn modelId="{48BED7E6-55D2-420E-BC3F-4EB8E86EC65C}" type="presParOf" srcId="{EC698481-55E3-403D-AE61-CA99D284DB80}" destId="{A687749F-9A70-4730-9D35-FB92B319C865}" srcOrd="12" destOrd="0" presId="urn:microsoft.com/office/officeart/2008/layout/VerticalCurvedList"/>
    <dgm:cxn modelId="{8DE3C76B-593E-4611-9E0D-8DF71F2B9901}" type="presParOf" srcId="{A687749F-9A70-4730-9D35-FB92B319C865}" destId="{13C02EE3-BA0C-43B4-B541-4F3B55CC05B2}" srcOrd="0" destOrd="0" presId="urn:microsoft.com/office/officeart/2008/layout/VerticalCurvedList"/>
    <dgm:cxn modelId="{3FEED3F1-D8D6-45C8-8E16-704B604C8DDD}" type="presParOf" srcId="{EC698481-55E3-403D-AE61-CA99D284DB80}" destId="{75D796B2-405F-4783-857C-01F61D0D37F2}" srcOrd="13" destOrd="0" presId="urn:microsoft.com/office/officeart/2008/layout/VerticalCurvedList"/>
    <dgm:cxn modelId="{5F89BD84-4A15-44D3-A302-BEEC3EAC95C2}" type="presParOf" srcId="{EC698481-55E3-403D-AE61-CA99D284DB80}" destId="{90CF5985-FD4E-4E9E-B751-333DCDC46F62}" srcOrd="14" destOrd="0" presId="urn:microsoft.com/office/officeart/2008/layout/VerticalCurvedList"/>
    <dgm:cxn modelId="{7636CD0F-B1B4-4ABC-96DC-E55A255A9CDB}" type="presParOf" srcId="{90CF5985-FD4E-4E9E-B751-333DCDC46F62}" destId="{B79E77FD-2371-4D18-8330-B2A49F7ABA0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FFB723-B640-4F70-B44C-2D814EB6E42A}"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s-CR"/>
        </a:p>
      </dgm:t>
    </dgm:pt>
    <dgm:pt modelId="{638990F1-662E-458F-8AF5-4214979E14CF}">
      <dgm:prSet phldrT="[Texto]"/>
      <dgm:spPr/>
      <dgm:t>
        <a:bodyPr/>
        <a:lstStyle/>
        <a:p>
          <a:r>
            <a:rPr lang="es-CR" dirty="0"/>
            <a:t>Agencia de Aduanas</a:t>
          </a:r>
        </a:p>
      </dgm:t>
    </dgm:pt>
    <dgm:pt modelId="{5168FFF2-1317-417F-883E-D9E82D5890E8}" type="parTrans" cxnId="{6CF11D4E-A9ED-403E-89B7-044A728FF3A3}">
      <dgm:prSet/>
      <dgm:spPr/>
      <dgm:t>
        <a:bodyPr/>
        <a:lstStyle/>
        <a:p>
          <a:endParaRPr lang="es-CR"/>
        </a:p>
      </dgm:t>
    </dgm:pt>
    <dgm:pt modelId="{83D86CF8-994F-4197-926B-CD5D6CD6F8E8}" type="sibTrans" cxnId="{6CF11D4E-A9ED-403E-89B7-044A728FF3A3}">
      <dgm:prSet/>
      <dgm:spPr/>
      <dgm:t>
        <a:bodyPr/>
        <a:lstStyle/>
        <a:p>
          <a:endParaRPr lang="es-CR"/>
        </a:p>
      </dgm:t>
    </dgm:pt>
    <dgm:pt modelId="{728B5030-E336-48A9-A158-E6CDC0085CFA}">
      <dgm:prSet phldrT="[Texto]"/>
      <dgm:spPr/>
      <dgm:t>
        <a:bodyPr/>
        <a:lstStyle/>
        <a:p>
          <a:r>
            <a:rPr lang="es-CR" dirty="0"/>
            <a:t>Transportes</a:t>
          </a:r>
        </a:p>
      </dgm:t>
    </dgm:pt>
    <dgm:pt modelId="{0C1BEAF5-0DE6-4598-A0E0-03C7B4678B5C}" type="parTrans" cxnId="{A9C7D275-F210-4078-A595-15B981662E4D}">
      <dgm:prSet/>
      <dgm:spPr/>
      <dgm:t>
        <a:bodyPr/>
        <a:lstStyle/>
        <a:p>
          <a:endParaRPr lang="es-CR"/>
        </a:p>
      </dgm:t>
    </dgm:pt>
    <dgm:pt modelId="{5F828CDE-DFD4-40AE-A905-A5E0503B3E00}" type="sibTrans" cxnId="{A9C7D275-F210-4078-A595-15B981662E4D}">
      <dgm:prSet/>
      <dgm:spPr/>
      <dgm:t>
        <a:bodyPr/>
        <a:lstStyle/>
        <a:p>
          <a:endParaRPr lang="es-CR"/>
        </a:p>
      </dgm:t>
    </dgm:pt>
    <dgm:pt modelId="{BC5271D4-2225-4AE3-B550-A0DD208FE6E5}">
      <dgm:prSet phldrT="[Texto]"/>
      <dgm:spPr/>
      <dgm:t>
        <a:bodyPr/>
        <a:lstStyle/>
        <a:p>
          <a:r>
            <a:rPr lang="es-CR" dirty="0"/>
            <a:t>Almacén Fiscal</a:t>
          </a:r>
        </a:p>
      </dgm:t>
    </dgm:pt>
    <dgm:pt modelId="{DF495061-9FB5-41E4-B7E2-F094C1F9B4C7}" type="parTrans" cxnId="{CD5A499D-8A13-46B9-86FF-E0B36BC951A2}">
      <dgm:prSet/>
      <dgm:spPr/>
      <dgm:t>
        <a:bodyPr/>
        <a:lstStyle/>
        <a:p>
          <a:endParaRPr lang="es-CR"/>
        </a:p>
      </dgm:t>
    </dgm:pt>
    <dgm:pt modelId="{4369E3B5-C2D4-46F6-A994-D1CD12CD5057}" type="sibTrans" cxnId="{CD5A499D-8A13-46B9-86FF-E0B36BC951A2}">
      <dgm:prSet/>
      <dgm:spPr/>
      <dgm:t>
        <a:bodyPr/>
        <a:lstStyle/>
        <a:p>
          <a:endParaRPr lang="es-CR"/>
        </a:p>
      </dgm:t>
    </dgm:pt>
    <dgm:pt modelId="{3800746F-9FB0-49A9-9D10-F346A2BB6DC5}">
      <dgm:prSet phldrT="[Texto]"/>
      <dgm:spPr/>
      <dgm:t>
        <a:bodyPr/>
        <a:lstStyle/>
        <a:p>
          <a:r>
            <a:rPr lang="es-CR" dirty="0"/>
            <a:t>Facturación</a:t>
          </a:r>
        </a:p>
      </dgm:t>
    </dgm:pt>
    <dgm:pt modelId="{9954D705-D03A-47AC-8315-60CB52B9045E}" type="parTrans" cxnId="{04732B48-5B74-4790-819F-EDFB9405B13A}">
      <dgm:prSet/>
      <dgm:spPr/>
      <dgm:t>
        <a:bodyPr/>
        <a:lstStyle/>
        <a:p>
          <a:endParaRPr lang="es-CR"/>
        </a:p>
      </dgm:t>
    </dgm:pt>
    <dgm:pt modelId="{D511CC61-B5EA-437F-A2D1-DE422DEB0975}" type="sibTrans" cxnId="{04732B48-5B74-4790-819F-EDFB9405B13A}">
      <dgm:prSet/>
      <dgm:spPr/>
      <dgm:t>
        <a:bodyPr/>
        <a:lstStyle/>
        <a:p>
          <a:endParaRPr lang="es-CR"/>
        </a:p>
      </dgm:t>
    </dgm:pt>
    <dgm:pt modelId="{F630BDBF-E683-456C-8CA5-9275037204DF}">
      <dgm:prSet phldrT="[Texto]"/>
      <dgm:spPr/>
      <dgm:t>
        <a:bodyPr/>
        <a:lstStyle/>
        <a:p>
          <a:r>
            <a:rPr lang="es-CR" dirty="0"/>
            <a:t>Calidad de Procesos</a:t>
          </a:r>
        </a:p>
      </dgm:t>
    </dgm:pt>
    <dgm:pt modelId="{B5A6B582-FD67-4706-AE2B-24E60EADD710}" type="parTrans" cxnId="{BC1052B1-71B7-42D3-A561-DDBDF456363F}">
      <dgm:prSet/>
      <dgm:spPr/>
      <dgm:t>
        <a:bodyPr/>
        <a:lstStyle/>
        <a:p>
          <a:endParaRPr lang="es-CR"/>
        </a:p>
      </dgm:t>
    </dgm:pt>
    <dgm:pt modelId="{4561FBDC-0DB7-48C1-BDA9-EAAD7AA0A8CA}" type="sibTrans" cxnId="{BC1052B1-71B7-42D3-A561-DDBDF456363F}">
      <dgm:prSet/>
      <dgm:spPr/>
      <dgm:t>
        <a:bodyPr/>
        <a:lstStyle/>
        <a:p>
          <a:endParaRPr lang="es-CR"/>
        </a:p>
      </dgm:t>
    </dgm:pt>
    <dgm:pt modelId="{BF6224E4-897E-499B-8894-75DF66CE7470}">
      <dgm:prSet phldrT="[Texto]"/>
      <dgm:spPr/>
      <dgm:t>
        <a:bodyPr/>
        <a:lstStyle/>
        <a:p>
          <a:r>
            <a:rPr lang="es-CR" dirty="0"/>
            <a:t>Servicio al Cliente </a:t>
          </a:r>
        </a:p>
      </dgm:t>
    </dgm:pt>
    <dgm:pt modelId="{B1CC6CB2-806B-4629-8347-B4F1B529B17A}" type="parTrans" cxnId="{89B7BC00-897B-4A5B-AA9B-B4EED9C2433C}">
      <dgm:prSet/>
      <dgm:spPr/>
      <dgm:t>
        <a:bodyPr/>
        <a:lstStyle/>
        <a:p>
          <a:endParaRPr lang="es-CR"/>
        </a:p>
      </dgm:t>
    </dgm:pt>
    <dgm:pt modelId="{BD7B3481-ECD8-4CA5-910D-81DBA0138561}" type="sibTrans" cxnId="{89B7BC00-897B-4A5B-AA9B-B4EED9C2433C}">
      <dgm:prSet/>
      <dgm:spPr/>
      <dgm:t>
        <a:bodyPr/>
        <a:lstStyle/>
        <a:p>
          <a:endParaRPr lang="es-CR"/>
        </a:p>
      </dgm:t>
    </dgm:pt>
    <dgm:pt modelId="{8424E58C-7C02-4060-8B2F-5EC69913CA52}">
      <dgm:prSet phldrT="[Texto]"/>
      <dgm:spPr/>
      <dgm:t>
        <a:bodyPr/>
        <a:lstStyle/>
        <a:p>
          <a:r>
            <a:rPr lang="es-CR" dirty="0"/>
            <a:t>Tesorería</a:t>
          </a:r>
        </a:p>
      </dgm:t>
    </dgm:pt>
    <dgm:pt modelId="{CEA4BD12-380C-4F2A-AADD-7F56FD5DA047}" type="parTrans" cxnId="{C40720D6-E5AA-4E78-8739-4AD808B4EC90}">
      <dgm:prSet/>
      <dgm:spPr/>
      <dgm:t>
        <a:bodyPr/>
        <a:lstStyle/>
        <a:p>
          <a:endParaRPr lang="es-CR"/>
        </a:p>
      </dgm:t>
    </dgm:pt>
    <dgm:pt modelId="{C3A8A4F0-8E2E-4ACA-B8C1-0D0CE0AA12AB}" type="sibTrans" cxnId="{C40720D6-E5AA-4E78-8739-4AD808B4EC90}">
      <dgm:prSet/>
      <dgm:spPr/>
      <dgm:t>
        <a:bodyPr/>
        <a:lstStyle/>
        <a:p>
          <a:endParaRPr lang="es-CR"/>
        </a:p>
      </dgm:t>
    </dgm:pt>
    <dgm:pt modelId="{0DAF9A3C-ED85-46A4-8F89-CB6FC9549936}">
      <dgm:prSet phldrT="[Texto]"/>
      <dgm:spPr/>
      <dgm:t>
        <a:bodyPr/>
        <a:lstStyle/>
        <a:p>
          <a:r>
            <a:rPr lang="es-CR" dirty="0"/>
            <a:t>Comercial</a:t>
          </a:r>
        </a:p>
      </dgm:t>
    </dgm:pt>
    <dgm:pt modelId="{DC83D8DF-6268-4A89-B0FC-829BC425DBB6}" type="parTrans" cxnId="{34F91FAC-6E30-42C5-B411-13E0B4E83127}">
      <dgm:prSet/>
      <dgm:spPr/>
      <dgm:t>
        <a:bodyPr/>
        <a:lstStyle/>
        <a:p>
          <a:endParaRPr lang="es-CR"/>
        </a:p>
      </dgm:t>
    </dgm:pt>
    <dgm:pt modelId="{EC1F054E-50D3-4177-B294-1CBCF6B58C64}" type="sibTrans" cxnId="{34F91FAC-6E30-42C5-B411-13E0B4E83127}">
      <dgm:prSet/>
      <dgm:spPr/>
      <dgm:t>
        <a:bodyPr/>
        <a:lstStyle/>
        <a:p>
          <a:endParaRPr lang="es-CR"/>
        </a:p>
      </dgm:t>
    </dgm:pt>
    <dgm:pt modelId="{9FB96156-A0F5-44E8-8930-E2214FAAB6DE}" type="pres">
      <dgm:prSet presAssocID="{2FFFB723-B640-4F70-B44C-2D814EB6E42A}" presName="composite" presStyleCnt="0">
        <dgm:presLayoutVars>
          <dgm:chMax val="1"/>
          <dgm:dir/>
          <dgm:resizeHandles val="exact"/>
        </dgm:presLayoutVars>
      </dgm:prSet>
      <dgm:spPr/>
      <dgm:t>
        <a:bodyPr/>
        <a:lstStyle/>
        <a:p>
          <a:endParaRPr lang="es-ES_tradnl"/>
        </a:p>
      </dgm:t>
    </dgm:pt>
    <dgm:pt modelId="{6C8C7AE5-C9BC-4607-99E2-4895FD79C4EA}" type="pres">
      <dgm:prSet presAssocID="{2FFFB723-B640-4F70-B44C-2D814EB6E42A}" presName="radial" presStyleCnt="0">
        <dgm:presLayoutVars>
          <dgm:animLvl val="ctr"/>
        </dgm:presLayoutVars>
      </dgm:prSet>
      <dgm:spPr/>
    </dgm:pt>
    <dgm:pt modelId="{8CC7FA26-AADB-4290-9214-9346C5C0ABD5}" type="pres">
      <dgm:prSet presAssocID="{638990F1-662E-458F-8AF5-4214979E14CF}" presName="centerShape" presStyleLbl="vennNode1" presStyleIdx="0" presStyleCnt="8"/>
      <dgm:spPr/>
      <dgm:t>
        <a:bodyPr/>
        <a:lstStyle/>
        <a:p>
          <a:endParaRPr lang="es-ES_tradnl"/>
        </a:p>
      </dgm:t>
    </dgm:pt>
    <dgm:pt modelId="{20DA0C6A-9E8E-4DEF-9B90-C6C44B50EF8B}" type="pres">
      <dgm:prSet presAssocID="{728B5030-E336-48A9-A158-E6CDC0085CFA}" presName="node" presStyleLbl="vennNode1" presStyleIdx="1" presStyleCnt="8">
        <dgm:presLayoutVars>
          <dgm:bulletEnabled val="1"/>
        </dgm:presLayoutVars>
      </dgm:prSet>
      <dgm:spPr/>
      <dgm:t>
        <a:bodyPr/>
        <a:lstStyle/>
        <a:p>
          <a:endParaRPr lang="es-ES_tradnl"/>
        </a:p>
      </dgm:t>
    </dgm:pt>
    <dgm:pt modelId="{B31AA04D-D15B-492C-ACEF-D72A99494D8F}" type="pres">
      <dgm:prSet presAssocID="{BC5271D4-2225-4AE3-B550-A0DD208FE6E5}" presName="node" presStyleLbl="vennNode1" presStyleIdx="2" presStyleCnt="8">
        <dgm:presLayoutVars>
          <dgm:bulletEnabled val="1"/>
        </dgm:presLayoutVars>
      </dgm:prSet>
      <dgm:spPr/>
      <dgm:t>
        <a:bodyPr/>
        <a:lstStyle/>
        <a:p>
          <a:endParaRPr lang="es-ES_tradnl"/>
        </a:p>
      </dgm:t>
    </dgm:pt>
    <dgm:pt modelId="{5A0C99E0-72ED-4782-B10D-6276FA280581}" type="pres">
      <dgm:prSet presAssocID="{3800746F-9FB0-49A9-9D10-F346A2BB6DC5}" presName="node" presStyleLbl="vennNode1" presStyleIdx="3" presStyleCnt="8">
        <dgm:presLayoutVars>
          <dgm:bulletEnabled val="1"/>
        </dgm:presLayoutVars>
      </dgm:prSet>
      <dgm:spPr/>
      <dgm:t>
        <a:bodyPr/>
        <a:lstStyle/>
        <a:p>
          <a:endParaRPr lang="es-ES_tradnl"/>
        </a:p>
      </dgm:t>
    </dgm:pt>
    <dgm:pt modelId="{003F4CE4-9536-4C08-91AB-843D8D487385}" type="pres">
      <dgm:prSet presAssocID="{F630BDBF-E683-456C-8CA5-9275037204DF}" presName="node" presStyleLbl="vennNode1" presStyleIdx="4" presStyleCnt="8">
        <dgm:presLayoutVars>
          <dgm:bulletEnabled val="1"/>
        </dgm:presLayoutVars>
      </dgm:prSet>
      <dgm:spPr/>
      <dgm:t>
        <a:bodyPr/>
        <a:lstStyle/>
        <a:p>
          <a:endParaRPr lang="es-ES_tradnl"/>
        </a:p>
      </dgm:t>
    </dgm:pt>
    <dgm:pt modelId="{4CCD1209-F9D5-4281-A8D5-5266D202D589}" type="pres">
      <dgm:prSet presAssocID="{BF6224E4-897E-499B-8894-75DF66CE7470}" presName="node" presStyleLbl="vennNode1" presStyleIdx="5" presStyleCnt="8">
        <dgm:presLayoutVars>
          <dgm:bulletEnabled val="1"/>
        </dgm:presLayoutVars>
      </dgm:prSet>
      <dgm:spPr/>
      <dgm:t>
        <a:bodyPr/>
        <a:lstStyle/>
        <a:p>
          <a:endParaRPr lang="es-ES_tradnl"/>
        </a:p>
      </dgm:t>
    </dgm:pt>
    <dgm:pt modelId="{A27CC6D2-D2FB-41AE-B8C1-50A86A8CB962}" type="pres">
      <dgm:prSet presAssocID="{8424E58C-7C02-4060-8B2F-5EC69913CA52}" presName="node" presStyleLbl="vennNode1" presStyleIdx="6" presStyleCnt="8">
        <dgm:presLayoutVars>
          <dgm:bulletEnabled val="1"/>
        </dgm:presLayoutVars>
      </dgm:prSet>
      <dgm:spPr/>
      <dgm:t>
        <a:bodyPr/>
        <a:lstStyle/>
        <a:p>
          <a:endParaRPr lang="es-ES_tradnl"/>
        </a:p>
      </dgm:t>
    </dgm:pt>
    <dgm:pt modelId="{B55DFB74-A84C-463C-8447-D83266DFB448}" type="pres">
      <dgm:prSet presAssocID="{0DAF9A3C-ED85-46A4-8F89-CB6FC9549936}" presName="node" presStyleLbl="vennNode1" presStyleIdx="7" presStyleCnt="8">
        <dgm:presLayoutVars>
          <dgm:bulletEnabled val="1"/>
        </dgm:presLayoutVars>
      </dgm:prSet>
      <dgm:spPr/>
      <dgm:t>
        <a:bodyPr/>
        <a:lstStyle/>
        <a:p>
          <a:endParaRPr lang="es-ES_tradnl"/>
        </a:p>
      </dgm:t>
    </dgm:pt>
  </dgm:ptLst>
  <dgm:cxnLst>
    <dgm:cxn modelId="{A9C7D275-F210-4078-A595-15B981662E4D}" srcId="{638990F1-662E-458F-8AF5-4214979E14CF}" destId="{728B5030-E336-48A9-A158-E6CDC0085CFA}" srcOrd="0" destOrd="0" parTransId="{0C1BEAF5-0DE6-4598-A0E0-03C7B4678B5C}" sibTransId="{5F828CDE-DFD4-40AE-A905-A5E0503B3E00}"/>
    <dgm:cxn modelId="{34F91FAC-6E30-42C5-B411-13E0B4E83127}" srcId="{638990F1-662E-458F-8AF5-4214979E14CF}" destId="{0DAF9A3C-ED85-46A4-8F89-CB6FC9549936}" srcOrd="6" destOrd="0" parTransId="{DC83D8DF-6268-4A89-B0FC-829BC425DBB6}" sibTransId="{EC1F054E-50D3-4177-B294-1CBCF6B58C64}"/>
    <dgm:cxn modelId="{42294DB2-E5F6-4646-B0B0-EF24A76921A4}" type="presOf" srcId="{F630BDBF-E683-456C-8CA5-9275037204DF}" destId="{003F4CE4-9536-4C08-91AB-843D8D487385}" srcOrd="0" destOrd="0" presId="urn:microsoft.com/office/officeart/2005/8/layout/radial3"/>
    <dgm:cxn modelId="{34D3C4E3-DE74-402C-935A-46663BA73A0B}" type="presOf" srcId="{2FFFB723-B640-4F70-B44C-2D814EB6E42A}" destId="{9FB96156-A0F5-44E8-8930-E2214FAAB6DE}" srcOrd="0" destOrd="0" presId="urn:microsoft.com/office/officeart/2005/8/layout/radial3"/>
    <dgm:cxn modelId="{AF742BA8-F1BD-4389-9804-0563C6F64A33}" type="presOf" srcId="{8424E58C-7C02-4060-8B2F-5EC69913CA52}" destId="{A27CC6D2-D2FB-41AE-B8C1-50A86A8CB962}" srcOrd="0" destOrd="0" presId="urn:microsoft.com/office/officeart/2005/8/layout/radial3"/>
    <dgm:cxn modelId="{D81D8EE2-3D3D-4795-860F-048FE7C01E42}" type="presOf" srcId="{BC5271D4-2225-4AE3-B550-A0DD208FE6E5}" destId="{B31AA04D-D15B-492C-ACEF-D72A99494D8F}" srcOrd="0" destOrd="0" presId="urn:microsoft.com/office/officeart/2005/8/layout/radial3"/>
    <dgm:cxn modelId="{CD5A499D-8A13-46B9-86FF-E0B36BC951A2}" srcId="{638990F1-662E-458F-8AF5-4214979E14CF}" destId="{BC5271D4-2225-4AE3-B550-A0DD208FE6E5}" srcOrd="1" destOrd="0" parTransId="{DF495061-9FB5-41E4-B7E2-F094C1F9B4C7}" sibTransId="{4369E3B5-C2D4-46F6-A994-D1CD12CD5057}"/>
    <dgm:cxn modelId="{CDA3B09E-9E2E-4425-9CEA-49A98EEC9BFC}" type="presOf" srcId="{728B5030-E336-48A9-A158-E6CDC0085CFA}" destId="{20DA0C6A-9E8E-4DEF-9B90-C6C44B50EF8B}" srcOrd="0" destOrd="0" presId="urn:microsoft.com/office/officeart/2005/8/layout/radial3"/>
    <dgm:cxn modelId="{04732B48-5B74-4790-819F-EDFB9405B13A}" srcId="{638990F1-662E-458F-8AF5-4214979E14CF}" destId="{3800746F-9FB0-49A9-9D10-F346A2BB6DC5}" srcOrd="2" destOrd="0" parTransId="{9954D705-D03A-47AC-8315-60CB52B9045E}" sibTransId="{D511CC61-B5EA-437F-A2D1-DE422DEB0975}"/>
    <dgm:cxn modelId="{6E810C1E-8C87-453D-B1B7-1CE6F28061F9}" type="presOf" srcId="{0DAF9A3C-ED85-46A4-8F89-CB6FC9549936}" destId="{B55DFB74-A84C-463C-8447-D83266DFB448}" srcOrd="0" destOrd="0" presId="urn:microsoft.com/office/officeart/2005/8/layout/radial3"/>
    <dgm:cxn modelId="{60770C57-6DFC-48CF-BEF7-3DB1C41EE512}" type="presOf" srcId="{638990F1-662E-458F-8AF5-4214979E14CF}" destId="{8CC7FA26-AADB-4290-9214-9346C5C0ABD5}" srcOrd="0" destOrd="0" presId="urn:microsoft.com/office/officeart/2005/8/layout/radial3"/>
    <dgm:cxn modelId="{C40720D6-E5AA-4E78-8739-4AD808B4EC90}" srcId="{638990F1-662E-458F-8AF5-4214979E14CF}" destId="{8424E58C-7C02-4060-8B2F-5EC69913CA52}" srcOrd="5" destOrd="0" parTransId="{CEA4BD12-380C-4F2A-AADD-7F56FD5DA047}" sibTransId="{C3A8A4F0-8E2E-4ACA-B8C1-0D0CE0AA12AB}"/>
    <dgm:cxn modelId="{2DF7E5F7-AD88-419C-AF59-D435CE66DCCE}" type="presOf" srcId="{3800746F-9FB0-49A9-9D10-F346A2BB6DC5}" destId="{5A0C99E0-72ED-4782-B10D-6276FA280581}" srcOrd="0" destOrd="0" presId="urn:microsoft.com/office/officeart/2005/8/layout/radial3"/>
    <dgm:cxn modelId="{33564A48-DDC8-42D0-9A9C-91F903718C9E}" type="presOf" srcId="{BF6224E4-897E-499B-8894-75DF66CE7470}" destId="{4CCD1209-F9D5-4281-A8D5-5266D202D589}" srcOrd="0" destOrd="0" presId="urn:microsoft.com/office/officeart/2005/8/layout/radial3"/>
    <dgm:cxn modelId="{89B7BC00-897B-4A5B-AA9B-B4EED9C2433C}" srcId="{638990F1-662E-458F-8AF5-4214979E14CF}" destId="{BF6224E4-897E-499B-8894-75DF66CE7470}" srcOrd="4" destOrd="0" parTransId="{B1CC6CB2-806B-4629-8347-B4F1B529B17A}" sibTransId="{BD7B3481-ECD8-4CA5-910D-81DBA0138561}"/>
    <dgm:cxn modelId="{6CF11D4E-A9ED-403E-89B7-044A728FF3A3}" srcId="{2FFFB723-B640-4F70-B44C-2D814EB6E42A}" destId="{638990F1-662E-458F-8AF5-4214979E14CF}" srcOrd="0" destOrd="0" parTransId="{5168FFF2-1317-417F-883E-D9E82D5890E8}" sibTransId="{83D86CF8-994F-4197-926B-CD5D6CD6F8E8}"/>
    <dgm:cxn modelId="{BC1052B1-71B7-42D3-A561-DDBDF456363F}" srcId="{638990F1-662E-458F-8AF5-4214979E14CF}" destId="{F630BDBF-E683-456C-8CA5-9275037204DF}" srcOrd="3" destOrd="0" parTransId="{B5A6B582-FD67-4706-AE2B-24E60EADD710}" sibTransId="{4561FBDC-0DB7-48C1-BDA9-EAAD7AA0A8CA}"/>
    <dgm:cxn modelId="{D23936DC-C208-4F37-B885-F9B82E84927C}" type="presParOf" srcId="{9FB96156-A0F5-44E8-8930-E2214FAAB6DE}" destId="{6C8C7AE5-C9BC-4607-99E2-4895FD79C4EA}" srcOrd="0" destOrd="0" presId="urn:microsoft.com/office/officeart/2005/8/layout/radial3"/>
    <dgm:cxn modelId="{E9F35A01-290A-4331-95EC-E948821373D9}" type="presParOf" srcId="{6C8C7AE5-C9BC-4607-99E2-4895FD79C4EA}" destId="{8CC7FA26-AADB-4290-9214-9346C5C0ABD5}" srcOrd="0" destOrd="0" presId="urn:microsoft.com/office/officeart/2005/8/layout/radial3"/>
    <dgm:cxn modelId="{4CE55A92-A5B4-450D-9422-563C7206047A}" type="presParOf" srcId="{6C8C7AE5-C9BC-4607-99E2-4895FD79C4EA}" destId="{20DA0C6A-9E8E-4DEF-9B90-C6C44B50EF8B}" srcOrd="1" destOrd="0" presId="urn:microsoft.com/office/officeart/2005/8/layout/radial3"/>
    <dgm:cxn modelId="{E6227EF0-593B-422B-81F4-042FAC62F404}" type="presParOf" srcId="{6C8C7AE5-C9BC-4607-99E2-4895FD79C4EA}" destId="{B31AA04D-D15B-492C-ACEF-D72A99494D8F}" srcOrd="2" destOrd="0" presId="urn:microsoft.com/office/officeart/2005/8/layout/radial3"/>
    <dgm:cxn modelId="{CECEAEEA-4B24-41FA-BCC5-AF42275B5CFD}" type="presParOf" srcId="{6C8C7AE5-C9BC-4607-99E2-4895FD79C4EA}" destId="{5A0C99E0-72ED-4782-B10D-6276FA280581}" srcOrd="3" destOrd="0" presId="urn:microsoft.com/office/officeart/2005/8/layout/radial3"/>
    <dgm:cxn modelId="{2AAEA91E-DC61-4DC1-BEFA-A6EB52BF7582}" type="presParOf" srcId="{6C8C7AE5-C9BC-4607-99E2-4895FD79C4EA}" destId="{003F4CE4-9536-4C08-91AB-843D8D487385}" srcOrd="4" destOrd="0" presId="urn:microsoft.com/office/officeart/2005/8/layout/radial3"/>
    <dgm:cxn modelId="{ECD9F7FD-A978-4A7B-9029-93BB8FED0597}" type="presParOf" srcId="{6C8C7AE5-C9BC-4607-99E2-4895FD79C4EA}" destId="{4CCD1209-F9D5-4281-A8D5-5266D202D589}" srcOrd="5" destOrd="0" presId="urn:microsoft.com/office/officeart/2005/8/layout/radial3"/>
    <dgm:cxn modelId="{95979E95-1B5E-4613-A878-4FB7D959CD13}" type="presParOf" srcId="{6C8C7AE5-C9BC-4607-99E2-4895FD79C4EA}" destId="{A27CC6D2-D2FB-41AE-B8C1-50A86A8CB962}" srcOrd="6" destOrd="0" presId="urn:microsoft.com/office/officeart/2005/8/layout/radial3"/>
    <dgm:cxn modelId="{719B7E75-DAFA-4530-A6E7-38299C64625E}" type="presParOf" srcId="{6C8C7AE5-C9BC-4607-99E2-4895FD79C4EA}" destId="{B55DFB74-A84C-463C-8447-D83266DFB448}" srcOrd="7"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CA14BB-EB91-4039-BBE2-97E438A771AD}">
      <dsp:nvSpPr>
        <dsp:cNvPr id="0" name=""/>
        <dsp:cNvSpPr/>
      </dsp:nvSpPr>
      <dsp:spPr>
        <a:xfrm>
          <a:off x="-10016312" y="-1529403"/>
          <a:ext cx="11919293" cy="11919293"/>
        </a:xfrm>
        <a:prstGeom prst="blockArc">
          <a:avLst>
            <a:gd name="adj1" fmla="val 18900000"/>
            <a:gd name="adj2" fmla="val 2700000"/>
            <a:gd name="adj3" fmla="val 181"/>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92A892-CB70-45CD-A811-2D3B6C320660}">
      <dsp:nvSpPr>
        <dsp:cNvPr id="0" name=""/>
        <dsp:cNvSpPr/>
      </dsp:nvSpPr>
      <dsp:spPr>
        <a:xfrm>
          <a:off x="709281" y="466593"/>
          <a:ext cx="11092600" cy="93283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0435" tIns="99060" rIns="99060" bIns="99060" numCol="1" spcCol="1270" anchor="ctr" anchorCtr="0">
          <a:noAutofit/>
        </a:bodyPr>
        <a:lstStyle/>
        <a:p>
          <a:pPr lvl="0" algn="l" defTabSz="1733550">
            <a:lnSpc>
              <a:spcPct val="90000"/>
            </a:lnSpc>
            <a:spcBef>
              <a:spcPct val="0"/>
            </a:spcBef>
            <a:spcAft>
              <a:spcPct val="35000"/>
            </a:spcAft>
          </a:pPr>
          <a:r>
            <a:rPr lang="es-CR" sz="3900" kern="1200" dirty="0"/>
            <a:t>Aduana Central</a:t>
          </a:r>
        </a:p>
      </dsp:txBody>
      <dsp:txXfrm>
        <a:off x="709281" y="466593"/>
        <a:ext cx="11092600" cy="932831"/>
      </dsp:txXfrm>
    </dsp:sp>
    <dsp:sp modelId="{2BD851CE-FF38-4C94-B186-E653FBA8CD13}">
      <dsp:nvSpPr>
        <dsp:cNvPr id="0" name=""/>
        <dsp:cNvSpPr/>
      </dsp:nvSpPr>
      <dsp:spPr>
        <a:xfrm>
          <a:off x="126261" y="349989"/>
          <a:ext cx="1166039" cy="1166039"/>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E1DDCD-ADC0-484D-B6E1-1A25F179A106}">
      <dsp:nvSpPr>
        <dsp:cNvPr id="0" name=""/>
        <dsp:cNvSpPr/>
      </dsp:nvSpPr>
      <dsp:spPr>
        <a:xfrm>
          <a:off x="1476599" y="1865663"/>
          <a:ext cx="10325282" cy="93283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0435" tIns="99060" rIns="99060" bIns="99060" numCol="1" spcCol="1270" anchor="ctr" anchorCtr="0">
          <a:noAutofit/>
        </a:bodyPr>
        <a:lstStyle/>
        <a:p>
          <a:pPr lvl="0" algn="l" defTabSz="1733550">
            <a:lnSpc>
              <a:spcPct val="90000"/>
            </a:lnSpc>
            <a:spcBef>
              <a:spcPct val="0"/>
            </a:spcBef>
            <a:spcAft>
              <a:spcPct val="35000"/>
            </a:spcAft>
          </a:pPr>
          <a:r>
            <a:rPr lang="es-CR" sz="3900" kern="1200" dirty="0"/>
            <a:t>Aduana Santamaría</a:t>
          </a:r>
        </a:p>
      </dsp:txBody>
      <dsp:txXfrm>
        <a:off x="1476599" y="1865663"/>
        <a:ext cx="10325282" cy="932831"/>
      </dsp:txXfrm>
    </dsp:sp>
    <dsp:sp modelId="{1C1FCDD3-8B62-4AC0-8B9B-D75299A89E3F}">
      <dsp:nvSpPr>
        <dsp:cNvPr id="0" name=""/>
        <dsp:cNvSpPr/>
      </dsp:nvSpPr>
      <dsp:spPr>
        <a:xfrm>
          <a:off x="893580" y="1749059"/>
          <a:ext cx="1166039" cy="1166039"/>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3F9A61-12D4-48DE-BBEC-5C95063E5F41}">
      <dsp:nvSpPr>
        <dsp:cNvPr id="0" name=""/>
        <dsp:cNvSpPr/>
      </dsp:nvSpPr>
      <dsp:spPr>
        <a:xfrm>
          <a:off x="1827475" y="3264734"/>
          <a:ext cx="9974406" cy="93283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0435" tIns="99060" rIns="99060" bIns="99060" numCol="1" spcCol="1270" anchor="ctr" anchorCtr="0">
          <a:noAutofit/>
        </a:bodyPr>
        <a:lstStyle/>
        <a:p>
          <a:pPr lvl="0" algn="l" defTabSz="1733550">
            <a:lnSpc>
              <a:spcPct val="90000"/>
            </a:lnSpc>
            <a:spcBef>
              <a:spcPct val="0"/>
            </a:spcBef>
            <a:spcAft>
              <a:spcPct val="35000"/>
            </a:spcAft>
          </a:pPr>
          <a:r>
            <a:rPr lang="es-CR" sz="3900" kern="1200" dirty="0"/>
            <a:t>Aduana de Peñas Blancas</a:t>
          </a:r>
        </a:p>
      </dsp:txBody>
      <dsp:txXfrm>
        <a:off x="1827475" y="3264734"/>
        <a:ext cx="9974406" cy="932831"/>
      </dsp:txXfrm>
    </dsp:sp>
    <dsp:sp modelId="{C10D280C-388D-4892-A1FD-F5B5E72D893C}">
      <dsp:nvSpPr>
        <dsp:cNvPr id="0" name=""/>
        <dsp:cNvSpPr/>
      </dsp:nvSpPr>
      <dsp:spPr>
        <a:xfrm>
          <a:off x="1244455" y="3148130"/>
          <a:ext cx="1166039" cy="1166039"/>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4479B5-6C1C-4BA3-9717-BBB3C2DEAF30}">
      <dsp:nvSpPr>
        <dsp:cNvPr id="0" name=""/>
        <dsp:cNvSpPr/>
      </dsp:nvSpPr>
      <dsp:spPr>
        <a:xfrm>
          <a:off x="1827475" y="4662919"/>
          <a:ext cx="9974406" cy="93283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0435" tIns="99060" rIns="99060" bIns="99060" numCol="1" spcCol="1270" anchor="ctr" anchorCtr="0">
          <a:noAutofit/>
        </a:bodyPr>
        <a:lstStyle/>
        <a:p>
          <a:pPr lvl="0" algn="l" defTabSz="1733550">
            <a:lnSpc>
              <a:spcPct val="90000"/>
            </a:lnSpc>
            <a:spcBef>
              <a:spcPct val="0"/>
            </a:spcBef>
            <a:spcAft>
              <a:spcPct val="35000"/>
            </a:spcAft>
          </a:pPr>
          <a:r>
            <a:rPr lang="es-CR" sz="3900" kern="1200" dirty="0"/>
            <a:t>Aduana de Paso Canoas -incluye Golfito-</a:t>
          </a:r>
        </a:p>
      </dsp:txBody>
      <dsp:txXfrm>
        <a:off x="1827475" y="4662919"/>
        <a:ext cx="9974406" cy="932831"/>
      </dsp:txXfrm>
    </dsp:sp>
    <dsp:sp modelId="{04BD4D73-E9D6-40D4-AB1E-56C78FF8238B}">
      <dsp:nvSpPr>
        <dsp:cNvPr id="0" name=""/>
        <dsp:cNvSpPr/>
      </dsp:nvSpPr>
      <dsp:spPr>
        <a:xfrm>
          <a:off x="1244455" y="4546315"/>
          <a:ext cx="1166039" cy="1166039"/>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58D9F4-525C-419B-9539-C44F5B1453A8}">
      <dsp:nvSpPr>
        <dsp:cNvPr id="0" name=""/>
        <dsp:cNvSpPr/>
      </dsp:nvSpPr>
      <dsp:spPr>
        <a:xfrm>
          <a:off x="1476599" y="6061990"/>
          <a:ext cx="10325282" cy="93283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0435" tIns="99060" rIns="99060" bIns="99060" numCol="1" spcCol="1270" anchor="ctr" anchorCtr="0">
          <a:noAutofit/>
        </a:bodyPr>
        <a:lstStyle/>
        <a:p>
          <a:pPr lvl="0" algn="l" defTabSz="1733550">
            <a:lnSpc>
              <a:spcPct val="90000"/>
            </a:lnSpc>
            <a:spcBef>
              <a:spcPct val="0"/>
            </a:spcBef>
            <a:spcAft>
              <a:spcPct val="35000"/>
            </a:spcAft>
          </a:pPr>
          <a:r>
            <a:rPr lang="es-CR" sz="3900" kern="1200" dirty="0"/>
            <a:t>Aduana de Limón</a:t>
          </a:r>
        </a:p>
      </dsp:txBody>
      <dsp:txXfrm>
        <a:off x="1476599" y="6061990"/>
        <a:ext cx="10325282" cy="932831"/>
      </dsp:txXfrm>
    </dsp:sp>
    <dsp:sp modelId="{20C44643-86BD-4675-892D-5C08C1F7F879}">
      <dsp:nvSpPr>
        <dsp:cNvPr id="0" name=""/>
        <dsp:cNvSpPr/>
      </dsp:nvSpPr>
      <dsp:spPr>
        <a:xfrm>
          <a:off x="893580" y="5945386"/>
          <a:ext cx="1166039" cy="1166039"/>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F38113-CEC3-413F-9C64-8B959362C66D}">
      <dsp:nvSpPr>
        <dsp:cNvPr id="0" name=""/>
        <dsp:cNvSpPr/>
      </dsp:nvSpPr>
      <dsp:spPr>
        <a:xfrm>
          <a:off x="709281" y="7461060"/>
          <a:ext cx="11092600" cy="93283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0435" tIns="99060" rIns="99060" bIns="99060" numCol="1" spcCol="1270" anchor="ctr" anchorCtr="0">
          <a:noAutofit/>
        </a:bodyPr>
        <a:lstStyle/>
        <a:p>
          <a:pPr lvl="0" algn="l" defTabSz="1733550">
            <a:lnSpc>
              <a:spcPct val="90000"/>
            </a:lnSpc>
            <a:spcBef>
              <a:spcPct val="0"/>
            </a:spcBef>
            <a:spcAft>
              <a:spcPct val="35000"/>
            </a:spcAft>
          </a:pPr>
          <a:r>
            <a:rPr lang="es-CR" sz="3900" kern="1200" dirty="0"/>
            <a:t>Aduana de Caldera</a:t>
          </a:r>
        </a:p>
      </dsp:txBody>
      <dsp:txXfrm>
        <a:off x="709281" y="7461060"/>
        <a:ext cx="11092600" cy="932831"/>
      </dsp:txXfrm>
    </dsp:sp>
    <dsp:sp modelId="{C802F89F-98F6-4146-9FC9-1DE5C222F73A}">
      <dsp:nvSpPr>
        <dsp:cNvPr id="0" name=""/>
        <dsp:cNvSpPr/>
      </dsp:nvSpPr>
      <dsp:spPr>
        <a:xfrm>
          <a:off x="126261" y="7344456"/>
          <a:ext cx="1166039" cy="1166039"/>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46EB1-D1EA-40DF-8CB7-ADA4BFDFC9B8}">
      <dsp:nvSpPr>
        <dsp:cNvPr id="0" name=""/>
        <dsp:cNvSpPr/>
      </dsp:nvSpPr>
      <dsp:spPr>
        <a:xfrm>
          <a:off x="-11248799" y="-1718394"/>
          <a:ext cx="13396061" cy="13396061"/>
        </a:xfrm>
        <a:prstGeom prst="blockArc">
          <a:avLst>
            <a:gd name="adj1" fmla="val 18900000"/>
            <a:gd name="adj2" fmla="val 2700000"/>
            <a:gd name="adj3" fmla="val 161"/>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047577-E3E4-484D-88BF-1D3094DFC138}">
      <dsp:nvSpPr>
        <dsp:cNvPr id="0" name=""/>
        <dsp:cNvSpPr/>
      </dsp:nvSpPr>
      <dsp:spPr>
        <a:xfrm>
          <a:off x="698642" y="452748"/>
          <a:ext cx="14453894" cy="90509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22" tIns="35560" rIns="35560" bIns="35560" numCol="1" spcCol="1270" anchor="ctr" anchorCtr="0">
          <a:noAutofit/>
        </a:bodyPr>
        <a:lstStyle/>
        <a:p>
          <a:pPr lvl="0" algn="l" defTabSz="622300">
            <a:lnSpc>
              <a:spcPct val="90000"/>
            </a:lnSpc>
            <a:spcBef>
              <a:spcPct val="0"/>
            </a:spcBef>
            <a:spcAft>
              <a:spcPct val="35000"/>
            </a:spcAft>
          </a:pPr>
          <a:r>
            <a:rPr lang="es-CR" altLang="es-CR" sz="1400" kern="1200">
              <a:ea typeface="ＭＳ Ｐゴシック" pitchFamily="34" charset="-128"/>
            </a:rPr>
            <a:t>Trámites de importación y exportación definitivas</a:t>
          </a:r>
          <a:endParaRPr lang="es-CR" sz="1400" kern="1200" dirty="0"/>
        </a:p>
      </dsp:txBody>
      <dsp:txXfrm>
        <a:off x="698642" y="452748"/>
        <a:ext cx="14453894" cy="905098"/>
      </dsp:txXfrm>
    </dsp:sp>
    <dsp:sp modelId="{F1C215B1-9C65-415C-A013-0EAB10794A8B}">
      <dsp:nvSpPr>
        <dsp:cNvPr id="0" name=""/>
        <dsp:cNvSpPr/>
      </dsp:nvSpPr>
      <dsp:spPr>
        <a:xfrm>
          <a:off x="132956" y="339611"/>
          <a:ext cx="1131373" cy="1131373"/>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75C81E-FB83-4AD1-B53F-3E61F0D6F26F}">
      <dsp:nvSpPr>
        <dsp:cNvPr id="0" name=""/>
        <dsp:cNvSpPr/>
      </dsp:nvSpPr>
      <dsp:spPr>
        <a:xfrm>
          <a:off x="1518291" y="1811193"/>
          <a:ext cx="13634246" cy="90509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22" tIns="35560" rIns="35560" bIns="35560" numCol="1" spcCol="1270" anchor="ctr" anchorCtr="0">
          <a:noAutofit/>
        </a:bodyPr>
        <a:lstStyle/>
        <a:p>
          <a:pPr lvl="0" algn="l" defTabSz="622300">
            <a:lnSpc>
              <a:spcPct val="90000"/>
            </a:lnSpc>
            <a:spcBef>
              <a:spcPct val="0"/>
            </a:spcBef>
            <a:spcAft>
              <a:spcPct val="35000"/>
            </a:spcAft>
          </a:pPr>
          <a:r>
            <a:rPr lang="es-CR" altLang="es-CR" sz="1400" kern="1200">
              <a:ea typeface="ＭＳ Ｐゴシック" pitchFamily="34" charset="-128"/>
            </a:rPr>
            <a:t>Tramites de importación y exportación temporal.</a:t>
          </a:r>
          <a:endParaRPr lang="es-CR" sz="1400" kern="1200" dirty="0"/>
        </a:p>
      </dsp:txBody>
      <dsp:txXfrm>
        <a:off x="1518291" y="1811193"/>
        <a:ext cx="13634246" cy="905098"/>
      </dsp:txXfrm>
    </dsp:sp>
    <dsp:sp modelId="{E782B295-04E6-4AA3-962B-EA26A518CDC9}">
      <dsp:nvSpPr>
        <dsp:cNvPr id="0" name=""/>
        <dsp:cNvSpPr/>
      </dsp:nvSpPr>
      <dsp:spPr>
        <a:xfrm>
          <a:off x="952604" y="1698055"/>
          <a:ext cx="1131373" cy="1131373"/>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6003E2-06B7-4684-B119-8162DA19501F}">
      <dsp:nvSpPr>
        <dsp:cNvPr id="0" name=""/>
        <dsp:cNvSpPr/>
      </dsp:nvSpPr>
      <dsp:spPr>
        <a:xfrm>
          <a:off x="1967454" y="3168641"/>
          <a:ext cx="13185083" cy="90509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22" tIns="35560" rIns="35560" bIns="35560" numCol="1" spcCol="1270" anchor="ctr" anchorCtr="0">
          <a:noAutofit/>
        </a:bodyPr>
        <a:lstStyle/>
        <a:p>
          <a:pPr lvl="0" algn="l" defTabSz="622300">
            <a:lnSpc>
              <a:spcPct val="90000"/>
            </a:lnSpc>
            <a:spcBef>
              <a:spcPct val="0"/>
            </a:spcBef>
            <a:spcAft>
              <a:spcPct val="35000"/>
            </a:spcAft>
          </a:pPr>
          <a:r>
            <a:rPr lang="es-CR" altLang="es-CR" sz="1400" kern="1200" dirty="0">
              <a:ea typeface="ＭＳ Ｐゴシック" pitchFamily="34" charset="-128"/>
            </a:rPr>
            <a:t>Trámites de Reexportación, Reimportación.</a:t>
          </a:r>
          <a:endParaRPr lang="es-CR" sz="1400" kern="1200" dirty="0"/>
        </a:p>
      </dsp:txBody>
      <dsp:txXfrm>
        <a:off x="1967454" y="3168641"/>
        <a:ext cx="13185083" cy="905098"/>
      </dsp:txXfrm>
    </dsp:sp>
    <dsp:sp modelId="{5B655EB5-465B-4D5A-9610-A65043CB9E3C}">
      <dsp:nvSpPr>
        <dsp:cNvPr id="0" name=""/>
        <dsp:cNvSpPr/>
      </dsp:nvSpPr>
      <dsp:spPr>
        <a:xfrm>
          <a:off x="1401767" y="3055504"/>
          <a:ext cx="1131373" cy="1131373"/>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8A0814-0FD9-49EF-92A9-A06488FE4E8B}">
      <dsp:nvSpPr>
        <dsp:cNvPr id="0" name=""/>
        <dsp:cNvSpPr/>
      </dsp:nvSpPr>
      <dsp:spPr>
        <a:xfrm>
          <a:off x="2110867" y="4527086"/>
          <a:ext cx="13041670" cy="90509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22" tIns="35560" rIns="35560" bIns="35560" numCol="1" spcCol="1270" anchor="ctr" anchorCtr="0">
          <a:noAutofit/>
        </a:bodyPr>
        <a:lstStyle/>
        <a:p>
          <a:pPr lvl="0" algn="l" defTabSz="622300">
            <a:lnSpc>
              <a:spcPct val="90000"/>
            </a:lnSpc>
            <a:spcBef>
              <a:spcPct val="0"/>
            </a:spcBef>
            <a:spcAft>
              <a:spcPct val="35000"/>
            </a:spcAft>
          </a:pPr>
          <a:r>
            <a:rPr lang="es-CR" altLang="es-CR" sz="1400" kern="1200">
              <a:ea typeface="ＭＳ Ｐゴシック" pitchFamily="34" charset="-128"/>
            </a:rPr>
            <a:t>Tránsitos –redestinos- y viajes aduaneros</a:t>
          </a:r>
          <a:endParaRPr lang="es-CR" sz="1400" kern="1200" dirty="0"/>
        </a:p>
      </dsp:txBody>
      <dsp:txXfrm>
        <a:off x="2110867" y="4527086"/>
        <a:ext cx="13041670" cy="905098"/>
      </dsp:txXfrm>
    </dsp:sp>
    <dsp:sp modelId="{B3412BFB-5E10-498D-A3FB-B81817B4C09C}">
      <dsp:nvSpPr>
        <dsp:cNvPr id="0" name=""/>
        <dsp:cNvSpPr/>
      </dsp:nvSpPr>
      <dsp:spPr>
        <a:xfrm>
          <a:off x="1545181" y="4413949"/>
          <a:ext cx="1131373" cy="1131373"/>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0E4D64-F15B-4E60-9ACD-17A1C05A16AE}">
      <dsp:nvSpPr>
        <dsp:cNvPr id="0" name=""/>
        <dsp:cNvSpPr/>
      </dsp:nvSpPr>
      <dsp:spPr>
        <a:xfrm>
          <a:off x="1967454" y="5885531"/>
          <a:ext cx="13185083" cy="90509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22" tIns="35560" rIns="35560" bIns="35560" numCol="1" spcCol="1270" anchor="ctr" anchorCtr="0">
          <a:noAutofit/>
        </a:bodyPr>
        <a:lstStyle/>
        <a:p>
          <a:pPr lvl="0" algn="l" defTabSz="622300">
            <a:lnSpc>
              <a:spcPct val="90000"/>
            </a:lnSpc>
            <a:spcBef>
              <a:spcPct val="0"/>
            </a:spcBef>
            <a:spcAft>
              <a:spcPct val="35000"/>
            </a:spcAft>
          </a:pPr>
          <a:r>
            <a:rPr lang="es-CR" altLang="es-CR" sz="1400" kern="1200">
              <a:ea typeface="ＭＳ Ｐゴシック" pitchFamily="34" charset="-128"/>
            </a:rPr>
            <a:t>Trámites en Regímenes Especiales: Zona Franca y Perfeccionamiento Activo.</a:t>
          </a:r>
          <a:endParaRPr lang="es-CR" sz="1400" kern="1200" dirty="0"/>
        </a:p>
      </dsp:txBody>
      <dsp:txXfrm>
        <a:off x="1967454" y="5885531"/>
        <a:ext cx="13185083" cy="905098"/>
      </dsp:txXfrm>
    </dsp:sp>
    <dsp:sp modelId="{06D2EB2E-B8E3-41EE-9D02-BFBBEA5C1708}">
      <dsp:nvSpPr>
        <dsp:cNvPr id="0" name=""/>
        <dsp:cNvSpPr/>
      </dsp:nvSpPr>
      <dsp:spPr>
        <a:xfrm>
          <a:off x="1401767" y="5772394"/>
          <a:ext cx="1131373" cy="1131373"/>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F63BF6-BBCE-4260-828A-91B1D002ACC6}">
      <dsp:nvSpPr>
        <dsp:cNvPr id="0" name=""/>
        <dsp:cNvSpPr/>
      </dsp:nvSpPr>
      <dsp:spPr>
        <a:xfrm>
          <a:off x="1518291" y="7242980"/>
          <a:ext cx="13634246" cy="90509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22" tIns="35560" rIns="35560" bIns="35560" numCol="1" spcCol="1270" anchor="ctr" anchorCtr="0">
          <a:noAutofit/>
        </a:bodyPr>
        <a:lstStyle/>
        <a:p>
          <a:pPr lvl="0" algn="l" defTabSz="622300">
            <a:lnSpc>
              <a:spcPct val="90000"/>
            </a:lnSpc>
            <a:spcBef>
              <a:spcPct val="0"/>
            </a:spcBef>
            <a:spcAft>
              <a:spcPct val="35000"/>
            </a:spcAft>
          </a:pPr>
          <a:r>
            <a:rPr lang="es-CR" altLang="es-CR" sz="1400" kern="1200" dirty="0">
              <a:ea typeface="ＭＳ Ｐゴシック" pitchFamily="34" charset="-128"/>
            </a:rPr>
            <a:t>Trámites de reclamos fiscales y aduanales.</a:t>
          </a:r>
          <a:endParaRPr lang="es-CR" sz="1400" kern="1200" dirty="0"/>
        </a:p>
      </dsp:txBody>
      <dsp:txXfrm>
        <a:off x="1518291" y="7242980"/>
        <a:ext cx="13634246" cy="905098"/>
      </dsp:txXfrm>
    </dsp:sp>
    <dsp:sp modelId="{13C02EE3-BA0C-43B4-B541-4F3B55CC05B2}">
      <dsp:nvSpPr>
        <dsp:cNvPr id="0" name=""/>
        <dsp:cNvSpPr/>
      </dsp:nvSpPr>
      <dsp:spPr>
        <a:xfrm>
          <a:off x="952604" y="7129842"/>
          <a:ext cx="1131373" cy="1131373"/>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D796B2-405F-4783-857C-01F61D0D37F2}">
      <dsp:nvSpPr>
        <dsp:cNvPr id="0" name=""/>
        <dsp:cNvSpPr/>
      </dsp:nvSpPr>
      <dsp:spPr>
        <a:xfrm>
          <a:off x="698642" y="8601424"/>
          <a:ext cx="14453894" cy="90509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22" tIns="35560" rIns="35560" bIns="35560" numCol="1" spcCol="1270" anchor="ctr" anchorCtr="0">
          <a:noAutofit/>
        </a:bodyPr>
        <a:lstStyle/>
        <a:p>
          <a:pPr lvl="0" algn="l" defTabSz="622300">
            <a:lnSpc>
              <a:spcPct val="90000"/>
            </a:lnSpc>
            <a:spcBef>
              <a:spcPct val="0"/>
            </a:spcBef>
            <a:spcAft>
              <a:spcPct val="35000"/>
            </a:spcAft>
          </a:pPr>
          <a:r>
            <a:rPr lang="es-CR" altLang="es-CR" sz="1400" kern="1200" dirty="0">
              <a:ea typeface="ＭＳ Ｐゴシック" pitchFamily="34" charset="-128"/>
            </a:rPr>
            <a:t>Asesoría Aduanera y en Comercio Internacional.</a:t>
          </a:r>
          <a:endParaRPr lang="es-CR" sz="1400" kern="1200" dirty="0"/>
        </a:p>
      </dsp:txBody>
      <dsp:txXfrm>
        <a:off x="698642" y="8601424"/>
        <a:ext cx="14453894" cy="905098"/>
      </dsp:txXfrm>
    </dsp:sp>
    <dsp:sp modelId="{B79E77FD-2371-4D18-8330-B2A49F7ABA00}">
      <dsp:nvSpPr>
        <dsp:cNvPr id="0" name=""/>
        <dsp:cNvSpPr/>
      </dsp:nvSpPr>
      <dsp:spPr>
        <a:xfrm>
          <a:off x="132956" y="8488287"/>
          <a:ext cx="1131373" cy="1131373"/>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7FA26-AADB-4290-9214-9346C5C0ABD5}">
      <dsp:nvSpPr>
        <dsp:cNvPr id="0" name=""/>
        <dsp:cNvSpPr/>
      </dsp:nvSpPr>
      <dsp:spPr>
        <a:xfrm>
          <a:off x="5674906" y="2136119"/>
          <a:ext cx="5109387" cy="5109387"/>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s-CR" sz="6500" kern="1200" dirty="0"/>
            <a:t>Agencia de Aduanas</a:t>
          </a:r>
        </a:p>
      </dsp:txBody>
      <dsp:txXfrm>
        <a:off x="6423158" y="2884371"/>
        <a:ext cx="3612883" cy="3612883"/>
      </dsp:txXfrm>
    </dsp:sp>
    <dsp:sp modelId="{20DA0C6A-9E8E-4DEF-9B90-C6C44B50EF8B}">
      <dsp:nvSpPr>
        <dsp:cNvPr id="0" name=""/>
        <dsp:cNvSpPr/>
      </dsp:nvSpPr>
      <dsp:spPr>
        <a:xfrm>
          <a:off x="6952253" y="84202"/>
          <a:ext cx="2554693" cy="2554693"/>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s-CR" sz="2500" kern="1200" dirty="0"/>
            <a:t>Transportes</a:t>
          </a:r>
        </a:p>
      </dsp:txBody>
      <dsp:txXfrm>
        <a:off x="7326379" y="458328"/>
        <a:ext cx="1806441" cy="1806441"/>
      </dsp:txXfrm>
    </dsp:sp>
    <dsp:sp modelId="{B31AA04D-D15B-492C-ACEF-D72A99494D8F}">
      <dsp:nvSpPr>
        <dsp:cNvPr id="0" name=""/>
        <dsp:cNvSpPr/>
      </dsp:nvSpPr>
      <dsp:spPr>
        <a:xfrm>
          <a:off x="9555176" y="1337704"/>
          <a:ext cx="2554693" cy="2554693"/>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s-CR" sz="2500" kern="1200" dirty="0"/>
            <a:t>Almacén Fiscal</a:t>
          </a:r>
        </a:p>
      </dsp:txBody>
      <dsp:txXfrm>
        <a:off x="9929302" y="1711830"/>
        <a:ext cx="1806441" cy="1806441"/>
      </dsp:txXfrm>
    </dsp:sp>
    <dsp:sp modelId="{5A0C99E0-72ED-4782-B10D-6276FA280581}">
      <dsp:nvSpPr>
        <dsp:cNvPr id="0" name=""/>
        <dsp:cNvSpPr/>
      </dsp:nvSpPr>
      <dsp:spPr>
        <a:xfrm>
          <a:off x="10198045" y="4154297"/>
          <a:ext cx="2554693" cy="2554693"/>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s-CR" sz="2500" kern="1200" dirty="0"/>
            <a:t>Facturación</a:t>
          </a:r>
        </a:p>
      </dsp:txBody>
      <dsp:txXfrm>
        <a:off x="10572171" y="4528423"/>
        <a:ext cx="1806441" cy="1806441"/>
      </dsp:txXfrm>
    </dsp:sp>
    <dsp:sp modelId="{003F4CE4-9536-4C08-91AB-843D8D487385}">
      <dsp:nvSpPr>
        <dsp:cNvPr id="0" name=""/>
        <dsp:cNvSpPr/>
      </dsp:nvSpPr>
      <dsp:spPr>
        <a:xfrm>
          <a:off x="8396766" y="6413029"/>
          <a:ext cx="2554693" cy="2554693"/>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s-CR" sz="2500" kern="1200" dirty="0"/>
            <a:t>Calidad de Procesos</a:t>
          </a:r>
        </a:p>
      </dsp:txBody>
      <dsp:txXfrm>
        <a:off x="8770892" y="6787155"/>
        <a:ext cx="1806441" cy="1806441"/>
      </dsp:txXfrm>
    </dsp:sp>
    <dsp:sp modelId="{4CCD1209-F9D5-4281-A8D5-5266D202D589}">
      <dsp:nvSpPr>
        <dsp:cNvPr id="0" name=""/>
        <dsp:cNvSpPr/>
      </dsp:nvSpPr>
      <dsp:spPr>
        <a:xfrm>
          <a:off x="5507739" y="6413029"/>
          <a:ext cx="2554693" cy="2554693"/>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s-CR" sz="2500" kern="1200" dirty="0"/>
            <a:t>Servicio al Cliente </a:t>
          </a:r>
        </a:p>
      </dsp:txBody>
      <dsp:txXfrm>
        <a:off x="5881865" y="6787155"/>
        <a:ext cx="1806441" cy="1806441"/>
      </dsp:txXfrm>
    </dsp:sp>
    <dsp:sp modelId="{A27CC6D2-D2FB-41AE-B8C1-50A86A8CB962}">
      <dsp:nvSpPr>
        <dsp:cNvPr id="0" name=""/>
        <dsp:cNvSpPr/>
      </dsp:nvSpPr>
      <dsp:spPr>
        <a:xfrm>
          <a:off x="3706460" y="4154297"/>
          <a:ext cx="2554693" cy="2554693"/>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s-CR" sz="2500" kern="1200" dirty="0"/>
            <a:t>Tesorería</a:t>
          </a:r>
        </a:p>
      </dsp:txBody>
      <dsp:txXfrm>
        <a:off x="4080586" y="4528423"/>
        <a:ext cx="1806441" cy="1806441"/>
      </dsp:txXfrm>
    </dsp:sp>
    <dsp:sp modelId="{B55DFB74-A84C-463C-8447-D83266DFB448}">
      <dsp:nvSpPr>
        <dsp:cNvPr id="0" name=""/>
        <dsp:cNvSpPr/>
      </dsp:nvSpPr>
      <dsp:spPr>
        <a:xfrm>
          <a:off x="4349329" y="1337704"/>
          <a:ext cx="2554693" cy="2554693"/>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s-CR" sz="2500" kern="1200" dirty="0"/>
            <a:t>Comercial</a:t>
          </a:r>
        </a:p>
      </dsp:txBody>
      <dsp:txXfrm>
        <a:off x="4723455" y="1711830"/>
        <a:ext cx="1806441" cy="180644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2"/>
            <a:ext cx="2971800" cy="466725"/>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sz="quarter" idx="1"/>
          </p:nvPr>
        </p:nvSpPr>
        <p:spPr>
          <a:xfrm>
            <a:off x="3884613" y="2"/>
            <a:ext cx="2971800" cy="466725"/>
          </a:xfrm>
          <a:prstGeom prst="rect">
            <a:avLst/>
          </a:prstGeom>
        </p:spPr>
        <p:txBody>
          <a:bodyPr vert="horz" lIns="91440" tIns="45720" rIns="91440" bIns="45720" rtlCol="0"/>
          <a:lstStyle>
            <a:lvl1pPr algn="r">
              <a:defRPr sz="1200"/>
            </a:lvl1pPr>
          </a:lstStyle>
          <a:p>
            <a:fld id="{F8189F7A-4185-4FB2-AFB5-3061C44E60F0}" type="datetimeFigureOut">
              <a:rPr lang="es-CR" smtClean="0"/>
              <a:t>21/7/17</a:t>
            </a:fld>
            <a:endParaRPr lang="es-CR"/>
          </a:p>
        </p:txBody>
      </p:sp>
      <p:sp>
        <p:nvSpPr>
          <p:cNvPr id="4" name="Marcador de pie de página 3"/>
          <p:cNvSpPr>
            <a:spLocks noGrp="1"/>
          </p:cNvSpPr>
          <p:nvPr>
            <p:ph type="ftr" sz="quarter" idx="2"/>
          </p:nvPr>
        </p:nvSpPr>
        <p:spPr>
          <a:xfrm>
            <a:off x="0" y="8829677"/>
            <a:ext cx="2971800" cy="466725"/>
          </a:xfrm>
          <a:prstGeom prst="rect">
            <a:avLst/>
          </a:prstGeom>
        </p:spPr>
        <p:txBody>
          <a:bodyPr vert="horz" lIns="91440" tIns="45720" rIns="91440" bIns="45720" rtlCol="0" anchor="b"/>
          <a:lstStyle>
            <a:lvl1pPr algn="l">
              <a:defRPr sz="1200"/>
            </a:lvl1pPr>
          </a:lstStyle>
          <a:p>
            <a:endParaRPr lang="es-CR"/>
          </a:p>
        </p:txBody>
      </p:sp>
      <p:sp>
        <p:nvSpPr>
          <p:cNvPr id="5" name="Marcador de número de diapositiva 4"/>
          <p:cNvSpPr>
            <a:spLocks noGrp="1"/>
          </p:cNvSpPr>
          <p:nvPr>
            <p:ph type="sldNum" sz="quarter" idx="3"/>
          </p:nvPr>
        </p:nvSpPr>
        <p:spPr>
          <a:xfrm>
            <a:off x="3884613" y="8829677"/>
            <a:ext cx="2971800" cy="466725"/>
          </a:xfrm>
          <a:prstGeom prst="rect">
            <a:avLst/>
          </a:prstGeom>
        </p:spPr>
        <p:txBody>
          <a:bodyPr vert="horz" lIns="91440" tIns="45720" rIns="91440" bIns="45720" rtlCol="0" anchor="b"/>
          <a:lstStyle>
            <a:lvl1pPr algn="r">
              <a:defRPr sz="1200"/>
            </a:lvl1pPr>
          </a:lstStyle>
          <a:p>
            <a:fld id="{204EBFA2-8941-4677-929B-E48F0605A679}" type="slidenum">
              <a:rPr lang="es-CR" smtClean="0"/>
              <a:t>‹Nr.›</a:t>
            </a:fld>
            <a:endParaRPr lang="es-CR"/>
          </a:p>
        </p:txBody>
      </p:sp>
    </p:spTree>
    <p:extLst>
      <p:ext uri="{BB962C8B-B14F-4D97-AF65-F5344CB8AC3E}">
        <p14:creationId xmlns:p14="http://schemas.microsoft.com/office/powerpoint/2010/main" val="9249544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2" name="Shape 132"/>
          <p:cNvSpPr>
            <a:spLocks noGrp="1" noRot="1" noChangeAspect="1"/>
          </p:cNvSpPr>
          <p:nvPr>
            <p:ph type="sldImg"/>
          </p:nvPr>
        </p:nvSpPr>
        <p:spPr>
          <a:xfrm>
            <a:off x="330200" y="696913"/>
            <a:ext cx="6197600" cy="3486150"/>
          </a:xfrm>
          <a:prstGeom prst="rect">
            <a:avLst/>
          </a:prstGeom>
        </p:spPr>
        <p:txBody>
          <a:bodyPr/>
          <a:lstStyle/>
          <a:p>
            <a:endParaRPr/>
          </a:p>
        </p:txBody>
      </p:sp>
      <p:sp>
        <p:nvSpPr>
          <p:cNvPr id="133" name="Shape 133"/>
          <p:cNvSpPr>
            <a:spLocks noGrp="1"/>
          </p:cNvSpPr>
          <p:nvPr>
            <p:ph type="body" sz="quarter" idx="1"/>
          </p:nvPr>
        </p:nvSpPr>
        <p:spPr>
          <a:xfrm>
            <a:off x="914400" y="4415790"/>
            <a:ext cx="5029200" cy="4183380"/>
          </a:xfrm>
          <a:prstGeom prst="rect">
            <a:avLst/>
          </a:prstGeom>
        </p:spPr>
        <p:txBody>
          <a:bodyPr/>
          <a:lstStyle/>
          <a:p>
            <a:endParaRPr/>
          </a:p>
        </p:txBody>
      </p:sp>
    </p:spTree>
    <p:extLst>
      <p:ext uri="{BB962C8B-B14F-4D97-AF65-F5344CB8AC3E}">
        <p14:creationId xmlns:p14="http://schemas.microsoft.com/office/powerpoint/2010/main" val="245438278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3881438" y="8976837"/>
            <a:ext cx="2970212" cy="4680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defTabSz="406400">
              <a:tabLst>
                <a:tab pos="0" algn="l"/>
                <a:tab pos="404813" algn="l"/>
                <a:tab pos="812800" algn="l"/>
                <a:tab pos="1219200" algn="l"/>
                <a:tab pos="1627188" algn="l"/>
                <a:tab pos="2033588" algn="l"/>
                <a:tab pos="2439988" algn="l"/>
                <a:tab pos="2847975" algn="l"/>
                <a:tab pos="3254375" algn="l"/>
                <a:tab pos="3660775" algn="l"/>
                <a:tab pos="4068763" algn="l"/>
                <a:tab pos="4475163" algn="l"/>
                <a:tab pos="4883150" algn="l"/>
                <a:tab pos="5289550" algn="l"/>
                <a:tab pos="5695950" algn="l"/>
                <a:tab pos="6103938" algn="l"/>
                <a:tab pos="6510338" algn="l"/>
                <a:tab pos="6916738" algn="l"/>
                <a:tab pos="7324725" algn="l"/>
                <a:tab pos="7731125" algn="l"/>
                <a:tab pos="8137525" algn="l"/>
              </a:tabLst>
              <a:defRPr>
                <a:solidFill>
                  <a:schemeClr val="tx1"/>
                </a:solidFill>
                <a:latin typeface="Calibri" panose="020F0502020204030204" pitchFamily="34" charset="0"/>
                <a:ea typeface="ＭＳ Ｐゴシック" panose="020B0600070205080204" pitchFamily="34" charset="-128"/>
              </a:defRPr>
            </a:lvl1pPr>
            <a:lvl2pPr marL="742950" indent="-285750" defTabSz="406400">
              <a:tabLst>
                <a:tab pos="0" algn="l"/>
                <a:tab pos="404813" algn="l"/>
                <a:tab pos="812800" algn="l"/>
                <a:tab pos="1219200" algn="l"/>
                <a:tab pos="1627188" algn="l"/>
                <a:tab pos="2033588" algn="l"/>
                <a:tab pos="2439988" algn="l"/>
                <a:tab pos="2847975" algn="l"/>
                <a:tab pos="3254375" algn="l"/>
                <a:tab pos="3660775" algn="l"/>
                <a:tab pos="4068763" algn="l"/>
                <a:tab pos="4475163" algn="l"/>
                <a:tab pos="4883150" algn="l"/>
                <a:tab pos="5289550" algn="l"/>
                <a:tab pos="5695950" algn="l"/>
                <a:tab pos="6103938" algn="l"/>
                <a:tab pos="6510338" algn="l"/>
                <a:tab pos="6916738" algn="l"/>
                <a:tab pos="7324725" algn="l"/>
                <a:tab pos="7731125" algn="l"/>
                <a:tab pos="8137525" algn="l"/>
              </a:tabLst>
              <a:defRPr>
                <a:solidFill>
                  <a:schemeClr val="tx1"/>
                </a:solidFill>
                <a:latin typeface="Calibri" panose="020F0502020204030204" pitchFamily="34" charset="0"/>
                <a:ea typeface="ＭＳ Ｐゴシック" panose="020B0600070205080204" pitchFamily="34" charset="-128"/>
              </a:defRPr>
            </a:lvl2pPr>
            <a:lvl3pPr marL="1143000" indent="-228600" defTabSz="406400">
              <a:tabLst>
                <a:tab pos="0" algn="l"/>
                <a:tab pos="404813" algn="l"/>
                <a:tab pos="812800" algn="l"/>
                <a:tab pos="1219200" algn="l"/>
                <a:tab pos="1627188" algn="l"/>
                <a:tab pos="2033588" algn="l"/>
                <a:tab pos="2439988" algn="l"/>
                <a:tab pos="2847975" algn="l"/>
                <a:tab pos="3254375" algn="l"/>
                <a:tab pos="3660775" algn="l"/>
                <a:tab pos="4068763" algn="l"/>
                <a:tab pos="4475163" algn="l"/>
                <a:tab pos="4883150" algn="l"/>
                <a:tab pos="5289550" algn="l"/>
                <a:tab pos="5695950" algn="l"/>
                <a:tab pos="6103938" algn="l"/>
                <a:tab pos="6510338" algn="l"/>
                <a:tab pos="6916738" algn="l"/>
                <a:tab pos="7324725" algn="l"/>
                <a:tab pos="7731125" algn="l"/>
                <a:tab pos="8137525" algn="l"/>
              </a:tabLst>
              <a:defRPr>
                <a:solidFill>
                  <a:schemeClr val="tx1"/>
                </a:solidFill>
                <a:latin typeface="Calibri" panose="020F0502020204030204" pitchFamily="34" charset="0"/>
                <a:ea typeface="ＭＳ Ｐゴシック" panose="020B0600070205080204" pitchFamily="34" charset="-128"/>
              </a:defRPr>
            </a:lvl3pPr>
            <a:lvl4pPr marL="1600200" indent="-228600" defTabSz="406400">
              <a:tabLst>
                <a:tab pos="0" algn="l"/>
                <a:tab pos="404813" algn="l"/>
                <a:tab pos="812800" algn="l"/>
                <a:tab pos="1219200" algn="l"/>
                <a:tab pos="1627188" algn="l"/>
                <a:tab pos="2033588" algn="l"/>
                <a:tab pos="2439988" algn="l"/>
                <a:tab pos="2847975" algn="l"/>
                <a:tab pos="3254375" algn="l"/>
                <a:tab pos="3660775" algn="l"/>
                <a:tab pos="4068763" algn="l"/>
                <a:tab pos="4475163" algn="l"/>
                <a:tab pos="4883150" algn="l"/>
                <a:tab pos="5289550" algn="l"/>
                <a:tab pos="5695950" algn="l"/>
                <a:tab pos="6103938" algn="l"/>
                <a:tab pos="6510338" algn="l"/>
                <a:tab pos="6916738" algn="l"/>
                <a:tab pos="7324725" algn="l"/>
                <a:tab pos="7731125" algn="l"/>
                <a:tab pos="8137525" algn="l"/>
              </a:tabLst>
              <a:defRPr>
                <a:solidFill>
                  <a:schemeClr val="tx1"/>
                </a:solidFill>
                <a:latin typeface="Calibri" panose="020F0502020204030204" pitchFamily="34" charset="0"/>
                <a:ea typeface="ＭＳ Ｐゴシック" panose="020B0600070205080204" pitchFamily="34" charset="-128"/>
              </a:defRPr>
            </a:lvl4pPr>
            <a:lvl5pPr marL="2057400" indent="-228600" defTabSz="406400">
              <a:tabLst>
                <a:tab pos="0" algn="l"/>
                <a:tab pos="404813" algn="l"/>
                <a:tab pos="812800" algn="l"/>
                <a:tab pos="1219200" algn="l"/>
                <a:tab pos="1627188" algn="l"/>
                <a:tab pos="2033588" algn="l"/>
                <a:tab pos="2439988" algn="l"/>
                <a:tab pos="2847975" algn="l"/>
                <a:tab pos="3254375" algn="l"/>
                <a:tab pos="3660775" algn="l"/>
                <a:tab pos="4068763" algn="l"/>
                <a:tab pos="4475163" algn="l"/>
                <a:tab pos="4883150" algn="l"/>
                <a:tab pos="5289550" algn="l"/>
                <a:tab pos="5695950" algn="l"/>
                <a:tab pos="6103938" algn="l"/>
                <a:tab pos="6510338" algn="l"/>
                <a:tab pos="6916738" algn="l"/>
                <a:tab pos="7324725" algn="l"/>
                <a:tab pos="7731125" algn="l"/>
                <a:tab pos="8137525" algn="l"/>
              </a:tabLst>
              <a:defRPr>
                <a:solidFill>
                  <a:schemeClr val="tx1"/>
                </a:solidFill>
                <a:latin typeface="Calibri" panose="020F0502020204030204" pitchFamily="34" charset="0"/>
                <a:ea typeface="ＭＳ Ｐゴシック" panose="020B0600070205080204" pitchFamily="34" charset="-128"/>
              </a:defRPr>
            </a:lvl5pPr>
            <a:lvl6pPr marL="2514600" indent="-228600" defTabSz="406400" eaLnBrk="0" fontAlgn="base" hangingPunct="0">
              <a:spcBef>
                <a:spcPct val="0"/>
              </a:spcBef>
              <a:spcAft>
                <a:spcPct val="0"/>
              </a:spcAft>
              <a:tabLst>
                <a:tab pos="0" algn="l"/>
                <a:tab pos="404813" algn="l"/>
                <a:tab pos="812800" algn="l"/>
                <a:tab pos="1219200" algn="l"/>
                <a:tab pos="1627188" algn="l"/>
                <a:tab pos="2033588" algn="l"/>
                <a:tab pos="2439988" algn="l"/>
                <a:tab pos="2847975" algn="l"/>
                <a:tab pos="3254375" algn="l"/>
                <a:tab pos="3660775" algn="l"/>
                <a:tab pos="4068763" algn="l"/>
                <a:tab pos="4475163" algn="l"/>
                <a:tab pos="4883150" algn="l"/>
                <a:tab pos="5289550" algn="l"/>
                <a:tab pos="5695950" algn="l"/>
                <a:tab pos="6103938" algn="l"/>
                <a:tab pos="6510338" algn="l"/>
                <a:tab pos="6916738" algn="l"/>
                <a:tab pos="7324725" algn="l"/>
                <a:tab pos="7731125" algn="l"/>
                <a:tab pos="8137525" algn="l"/>
              </a:tabLst>
              <a:defRPr>
                <a:solidFill>
                  <a:schemeClr val="tx1"/>
                </a:solidFill>
                <a:latin typeface="Calibri" panose="020F0502020204030204" pitchFamily="34" charset="0"/>
                <a:ea typeface="ＭＳ Ｐゴシック" panose="020B0600070205080204" pitchFamily="34" charset="-128"/>
              </a:defRPr>
            </a:lvl6pPr>
            <a:lvl7pPr marL="2971800" indent="-228600" defTabSz="406400" eaLnBrk="0" fontAlgn="base" hangingPunct="0">
              <a:spcBef>
                <a:spcPct val="0"/>
              </a:spcBef>
              <a:spcAft>
                <a:spcPct val="0"/>
              </a:spcAft>
              <a:tabLst>
                <a:tab pos="0" algn="l"/>
                <a:tab pos="404813" algn="l"/>
                <a:tab pos="812800" algn="l"/>
                <a:tab pos="1219200" algn="l"/>
                <a:tab pos="1627188" algn="l"/>
                <a:tab pos="2033588" algn="l"/>
                <a:tab pos="2439988" algn="l"/>
                <a:tab pos="2847975" algn="l"/>
                <a:tab pos="3254375" algn="l"/>
                <a:tab pos="3660775" algn="l"/>
                <a:tab pos="4068763" algn="l"/>
                <a:tab pos="4475163" algn="l"/>
                <a:tab pos="4883150" algn="l"/>
                <a:tab pos="5289550" algn="l"/>
                <a:tab pos="5695950" algn="l"/>
                <a:tab pos="6103938" algn="l"/>
                <a:tab pos="6510338" algn="l"/>
                <a:tab pos="6916738" algn="l"/>
                <a:tab pos="7324725" algn="l"/>
                <a:tab pos="7731125" algn="l"/>
                <a:tab pos="8137525" algn="l"/>
              </a:tabLst>
              <a:defRPr>
                <a:solidFill>
                  <a:schemeClr val="tx1"/>
                </a:solidFill>
                <a:latin typeface="Calibri" panose="020F0502020204030204" pitchFamily="34" charset="0"/>
                <a:ea typeface="ＭＳ Ｐゴシック" panose="020B0600070205080204" pitchFamily="34" charset="-128"/>
              </a:defRPr>
            </a:lvl7pPr>
            <a:lvl8pPr marL="3429000" indent="-228600" defTabSz="406400" eaLnBrk="0" fontAlgn="base" hangingPunct="0">
              <a:spcBef>
                <a:spcPct val="0"/>
              </a:spcBef>
              <a:spcAft>
                <a:spcPct val="0"/>
              </a:spcAft>
              <a:tabLst>
                <a:tab pos="0" algn="l"/>
                <a:tab pos="404813" algn="l"/>
                <a:tab pos="812800" algn="l"/>
                <a:tab pos="1219200" algn="l"/>
                <a:tab pos="1627188" algn="l"/>
                <a:tab pos="2033588" algn="l"/>
                <a:tab pos="2439988" algn="l"/>
                <a:tab pos="2847975" algn="l"/>
                <a:tab pos="3254375" algn="l"/>
                <a:tab pos="3660775" algn="l"/>
                <a:tab pos="4068763" algn="l"/>
                <a:tab pos="4475163" algn="l"/>
                <a:tab pos="4883150" algn="l"/>
                <a:tab pos="5289550" algn="l"/>
                <a:tab pos="5695950" algn="l"/>
                <a:tab pos="6103938" algn="l"/>
                <a:tab pos="6510338" algn="l"/>
                <a:tab pos="6916738" algn="l"/>
                <a:tab pos="7324725" algn="l"/>
                <a:tab pos="7731125" algn="l"/>
                <a:tab pos="8137525" algn="l"/>
              </a:tabLst>
              <a:defRPr>
                <a:solidFill>
                  <a:schemeClr val="tx1"/>
                </a:solidFill>
                <a:latin typeface="Calibri" panose="020F0502020204030204" pitchFamily="34" charset="0"/>
                <a:ea typeface="ＭＳ Ｐゴシック" panose="020B0600070205080204" pitchFamily="34" charset="-128"/>
              </a:defRPr>
            </a:lvl8pPr>
            <a:lvl9pPr marL="3886200" indent="-228600" defTabSz="406400" eaLnBrk="0" fontAlgn="base" hangingPunct="0">
              <a:spcBef>
                <a:spcPct val="0"/>
              </a:spcBef>
              <a:spcAft>
                <a:spcPct val="0"/>
              </a:spcAft>
              <a:tabLst>
                <a:tab pos="0" algn="l"/>
                <a:tab pos="404813" algn="l"/>
                <a:tab pos="812800" algn="l"/>
                <a:tab pos="1219200" algn="l"/>
                <a:tab pos="1627188" algn="l"/>
                <a:tab pos="2033588" algn="l"/>
                <a:tab pos="2439988" algn="l"/>
                <a:tab pos="2847975" algn="l"/>
                <a:tab pos="3254375" algn="l"/>
                <a:tab pos="3660775" algn="l"/>
                <a:tab pos="4068763" algn="l"/>
                <a:tab pos="4475163" algn="l"/>
                <a:tab pos="4883150" algn="l"/>
                <a:tab pos="5289550" algn="l"/>
                <a:tab pos="5695950" algn="l"/>
                <a:tab pos="6103938" algn="l"/>
                <a:tab pos="6510338" algn="l"/>
                <a:tab pos="6916738" algn="l"/>
                <a:tab pos="7324725" algn="l"/>
                <a:tab pos="7731125" algn="l"/>
                <a:tab pos="8137525" algn="l"/>
              </a:tabLst>
              <a:defRPr>
                <a:solidFill>
                  <a:schemeClr val="tx1"/>
                </a:solidFill>
                <a:latin typeface="Calibri" panose="020F0502020204030204" pitchFamily="34" charset="0"/>
                <a:ea typeface="ＭＳ Ｐゴシック" panose="020B0600070205080204" pitchFamily="34" charset="-128"/>
              </a:defRPr>
            </a:lvl9pPr>
          </a:lstStyle>
          <a:p>
            <a:pPr algn="r" eaLnBrk="1">
              <a:lnSpc>
                <a:spcPct val="95000"/>
              </a:lnSpc>
              <a:buClr>
                <a:srgbClr val="000000"/>
              </a:buClr>
              <a:buFont typeface="Times New Roman" panose="02020603050405020304" pitchFamily="18" charset="0"/>
              <a:buNone/>
            </a:pPr>
            <a:fld id="{BD8925F4-F46A-4295-83B3-16E747561DAE}" type="slidenum">
              <a:rPr lang="en-GB" sz="1300">
                <a:solidFill>
                  <a:srgbClr val="000000"/>
                </a:solidFill>
                <a:latin typeface="Times New Roman" panose="02020603050405020304" pitchFamily="18" charset="0"/>
                <a:cs typeface="Arial" panose="020B0604020202020204" pitchFamily="34" charset="0"/>
              </a:rPr>
              <a:pPr algn="r" eaLnBrk="1">
                <a:lnSpc>
                  <a:spcPct val="95000"/>
                </a:lnSpc>
                <a:buClr>
                  <a:srgbClr val="000000"/>
                </a:buClr>
                <a:buFont typeface="Times New Roman" panose="02020603050405020304" pitchFamily="18" charset="0"/>
                <a:buNone/>
              </a:pPr>
              <a:t>18</a:t>
            </a:fld>
            <a:endParaRPr lang="en-GB" sz="1300">
              <a:solidFill>
                <a:srgbClr val="000000"/>
              </a:solidFill>
              <a:latin typeface="Times New Roman" panose="02020603050405020304" pitchFamily="18" charset="0"/>
              <a:cs typeface="Arial" panose="020B0604020202020204" pitchFamily="34" charset="0"/>
            </a:endParaRPr>
          </a:p>
        </p:txBody>
      </p:sp>
      <p:sp>
        <p:nvSpPr>
          <p:cNvPr id="105475" name="Text Box 3"/>
          <p:cNvSpPr txBox="1">
            <a:spLocks noChangeArrowheads="1"/>
          </p:cNvSpPr>
          <p:nvPr/>
        </p:nvSpPr>
        <p:spPr bwMode="auto">
          <a:xfrm>
            <a:off x="1209676" y="718214"/>
            <a:ext cx="4438650" cy="354425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567" tIns="45283" rIns="90567" bIns="45283"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a:cs typeface="Arial" panose="020B0604020202020204" pitchFamily="34" charset="0"/>
            </a:endParaRPr>
          </a:p>
        </p:txBody>
      </p:sp>
      <p:sp>
        <p:nvSpPr>
          <p:cNvPr id="105476" name="Rectangle 4"/>
          <p:cNvSpPr>
            <a:spLocks noGrp="1" noChangeArrowheads="1"/>
          </p:cNvSpPr>
          <p:nvPr>
            <p:ph type="body"/>
          </p:nvPr>
        </p:nvSpPr>
        <p:spPr bwMode="auto">
          <a:xfrm>
            <a:off x="685802" y="4488419"/>
            <a:ext cx="5478463" cy="42447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endParaRPr lang="es-ES"/>
          </a:p>
        </p:txBody>
      </p:sp>
    </p:spTree>
    <p:extLst>
      <p:ext uri="{BB962C8B-B14F-4D97-AF65-F5344CB8AC3E}">
        <p14:creationId xmlns:p14="http://schemas.microsoft.com/office/powerpoint/2010/main" val="2576579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5" name="Shape 15"/>
          <p:cNvSpPr>
            <a:spLocks noGrp="1"/>
          </p:cNvSpPr>
          <p:nvPr>
            <p:ph type="title"/>
          </p:nvPr>
        </p:nvSpPr>
        <p:spPr>
          <a:xfrm>
            <a:off x="14932837" y="2298699"/>
            <a:ext cx="8971614" cy="4153249"/>
          </a:xfrm>
          <a:prstGeom prst="rect">
            <a:avLst/>
          </a:prstGeom>
        </p:spPr>
        <p:txBody>
          <a:bodyPr anchor="b"/>
          <a:lstStyle/>
          <a:p>
            <a:r>
              <a:t>Title Text</a:t>
            </a:r>
          </a:p>
        </p:txBody>
      </p:sp>
      <p:sp>
        <p:nvSpPr>
          <p:cNvPr id="16" name="Shape 16"/>
          <p:cNvSpPr>
            <a:spLocks noGrp="1"/>
          </p:cNvSpPr>
          <p:nvPr>
            <p:ph type="body" sz="quarter" idx="1"/>
          </p:nvPr>
        </p:nvSpPr>
        <p:spPr>
          <a:xfrm>
            <a:off x="14932837" y="7073900"/>
            <a:ext cx="8971614" cy="1587500"/>
          </a:xfrm>
          <a:prstGeom prst="rect">
            <a:avLst/>
          </a:prstGeom>
        </p:spPr>
        <p:txBody>
          <a:bodyPr/>
          <a:lstStyle>
            <a:lvl1pPr marL="0" indent="0" algn="ctr">
              <a:spcBef>
                <a:spcPts val="0"/>
              </a:spcBef>
              <a:buClrTx/>
              <a:buSzTx/>
              <a:buNone/>
              <a:defRPr sz="4100"/>
            </a:lvl1pPr>
            <a:lvl2pPr marL="0" indent="228600" algn="ctr">
              <a:spcBef>
                <a:spcPts val="0"/>
              </a:spcBef>
              <a:buClrTx/>
              <a:buSzTx/>
              <a:buNone/>
              <a:defRPr sz="4100"/>
            </a:lvl2pPr>
            <a:lvl3pPr marL="0" indent="457200" algn="ctr">
              <a:spcBef>
                <a:spcPts val="0"/>
              </a:spcBef>
              <a:buClrTx/>
              <a:buSzTx/>
              <a:buNone/>
              <a:defRPr sz="4100"/>
            </a:lvl3pPr>
            <a:lvl4pPr marL="0" indent="685800" algn="ctr">
              <a:spcBef>
                <a:spcPts val="0"/>
              </a:spcBef>
              <a:buClrTx/>
              <a:buSzTx/>
              <a:buNone/>
              <a:defRPr sz="4100"/>
            </a:lvl4pPr>
            <a:lvl5pPr marL="0" indent="914400" algn="ctr">
              <a:spcBef>
                <a:spcPts val="0"/>
              </a:spcBef>
              <a:buClrTx/>
              <a:buSzTx/>
              <a:buNone/>
              <a:defRPr sz="4100"/>
            </a:lvl5pPr>
          </a:lstStyle>
          <a:p>
            <a:r>
              <a:t>Body Level One</a:t>
            </a:r>
          </a:p>
          <a:p>
            <a:pPr lvl="1"/>
            <a:r>
              <a:t>Body Level Two</a:t>
            </a:r>
          </a:p>
          <a:p>
            <a:pPr lvl="2"/>
            <a:r>
              <a:t>Body Level Three</a:t>
            </a:r>
          </a:p>
          <a:p>
            <a:pPr lvl="3"/>
            <a:r>
              <a:t>Body Level Four</a:t>
            </a:r>
          </a:p>
          <a:p>
            <a:pPr lvl="4"/>
            <a:r>
              <a:t>Body Level Five</a:t>
            </a:r>
          </a:p>
        </p:txBody>
      </p:sp>
      <p:pic>
        <p:nvPicPr>
          <p:cNvPr id="17" name="logo-tical2.png"/>
          <p:cNvPicPr>
            <a:picLocks noChangeAspect="1"/>
          </p:cNvPicPr>
          <p:nvPr/>
        </p:nvPicPr>
        <p:blipFill>
          <a:blip r:embed="rId3">
            <a:extLst/>
          </a:blip>
          <a:srcRect/>
          <a:stretch>
            <a:fillRect/>
          </a:stretch>
        </p:blipFill>
        <p:spPr>
          <a:xfrm>
            <a:off x="17790464" y="11916443"/>
            <a:ext cx="3256267" cy="1340497"/>
          </a:xfrm>
          <a:prstGeom prst="rect">
            <a:avLst/>
          </a:prstGeom>
          <a:ln w="12700">
            <a:miter lim="400000"/>
          </a:ln>
        </p:spPr>
      </p:pic>
      <p:sp>
        <p:nvSpPr>
          <p:cNvPr id="18" name="Shape 18"/>
          <p:cNvSpPr>
            <a:spLocks noGrp="1"/>
          </p:cNvSpPr>
          <p:nvPr>
            <p:ph type="sldNum" sz="quarter" idx="2"/>
          </p:nvPr>
        </p:nvSpPr>
        <p:spPr>
          <a:xfrm>
            <a:off x="11888353" y="13081000"/>
            <a:ext cx="594594" cy="582774"/>
          </a:xfrm>
          <a:prstGeom prst="rect">
            <a:avLst/>
          </a:prstGeom>
        </p:spPr>
        <p:txBody>
          <a:bodyPr wrap="none"/>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99" name="Shape 99"/>
          <p:cNvSpPr>
            <a:spLocks noGrp="1"/>
          </p:cNvSpPr>
          <p:nvPr>
            <p:ph type="pic" sz="quarter" idx="13"/>
          </p:nvPr>
        </p:nvSpPr>
        <p:spPr>
          <a:xfrm>
            <a:off x="15760700" y="7048500"/>
            <a:ext cx="7404100" cy="5549900"/>
          </a:xfrm>
          <a:prstGeom prst="rect">
            <a:avLst/>
          </a:prstGeom>
        </p:spPr>
        <p:txBody>
          <a:bodyPr lIns="91439" tIns="45719" rIns="91439" bIns="45719">
            <a:noAutofit/>
          </a:bodyPr>
          <a:lstStyle/>
          <a:p>
            <a:endParaRPr/>
          </a:p>
        </p:txBody>
      </p:sp>
      <p:sp>
        <p:nvSpPr>
          <p:cNvPr id="100" name="Shape 100"/>
          <p:cNvSpPr>
            <a:spLocks noGrp="1"/>
          </p:cNvSpPr>
          <p:nvPr>
            <p:ph type="pic" sz="quarter" idx="14"/>
          </p:nvPr>
        </p:nvSpPr>
        <p:spPr>
          <a:xfrm>
            <a:off x="15760700" y="1130300"/>
            <a:ext cx="7404100" cy="5549900"/>
          </a:xfrm>
          <a:prstGeom prst="rect">
            <a:avLst/>
          </a:prstGeom>
        </p:spPr>
        <p:txBody>
          <a:bodyPr lIns="91439" tIns="45719" rIns="91439" bIns="45719">
            <a:noAutofit/>
          </a:bodyPr>
          <a:lstStyle/>
          <a:p>
            <a:endParaRPr/>
          </a:p>
        </p:txBody>
      </p:sp>
      <p:sp>
        <p:nvSpPr>
          <p:cNvPr id="101" name="Shape 101"/>
          <p:cNvSpPr>
            <a:spLocks noGrp="1"/>
          </p:cNvSpPr>
          <p:nvPr>
            <p:ph type="pic" idx="15"/>
          </p:nvPr>
        </p:nvSpPr>
        <p:spPr>
          <a:xfrm>
            <a:off x="1206500" y="1130300"/>
            <a:ext cx="14173200" cy="11468100"/>
          </a:xfrm>
          <a:prstGeom prst="rect">
            <a:avLst/>
          </a:prstGeom>
        </p:spPr>
        <p:txBody>
          <a:bodyPr lIns="91439" tIns="45719" rIns="91439" bIns="45719">
            <a:noAutofit/>
          </a:bodyPr>
          <a:lstStyle/>
          <a:p>
            <a:endParaRPr/>
          </a:p>
        </p:txBody>
      </p:sp>
      <p:sp>
        <p:nvSpPr>
          <p:cNvPr id="102" name="Shape 102"/>
          <p:cNvSpPr>
            <a:spLocks noGrp="1"/>
          </p:cNvSpPr>
          <p:nvPr>
            <p:ph type="sldNum" sz="quarter" idx="2"/>
          </p:nvPr>
        </p:nvSpPr>
        <p:spPr>
          <a:xfrm>
            <a:off x="11888353" y="13081000"/>
            <a:ext cx="594594" cy="582774"/>
          </a:xfrm>
          <a:prstGeom prst="rect">
            <a:avLst/>
          </a:prstGeom>
        </p:spPr>
        <p:txBody>
          <a:bodyPr wrap="none"/>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Center">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8" name="Shape 38"/>
          <p:cNvSpPr>
            <a:spLocks noGrp="1"/>
          </p:cNvSpPr>
          <p:nvPr>
            <p:ph type="title"/>
          </p:nvPr>
        </p:nvSpPr>
        <p:spPr>
          <a:xfrm>
            <a:off x="14662940" y="2921000"/>
            <a:ext cx="9378108" cy="4648200"/>
          </a:xfrm>
          <a:prstGeom prst="rect">
            <a:avLst/>
          </a:prstGeom>
        </p:spPr>
        <p:txBody>
          <a:bodyPr/>
          <a:lstStyle>
            <a:lvl1pPr>
              <a:defRPr>
                <a:solidFill>
                  <a:srgbClr val="072F87"/>
                </a:solidFill>
              </a:defRPr>
            </a:lvl1pPr>
          </a:lstStyle>
          <a:p>
            <a:r>
              <a:t>Title Text</a:t>
            </a:r>
          </a:p>
        </p:txBody>
      </p:sp>
      <p:pic>
        <p:nvPicPr>
          <p:cNvPr id="39" name="logo-tical2.png"/>
          <p:cNvPicPr>
            <a:picLocks noChangeAspect="1"/>
          </p:cNvPicPr>
          <p:nvPr/>
        </p:nvPicPr>
        <p:blipFill>
          <a:blip r:embed="rId3">
            <a:extLst/>
          </a:blip>
          <a:srcRect/>
          <a:stretch>
            <a:fillRect/>
          </a:stretch>
        </p:blipFill>
        <p:spPr>
          <a:xfrm>
            <a:off x="16564343" y="10231521"/>
            <a:ext cx="5575407" cy="2295210"/>
          </a:xfrm>
          <a:prstGeom prst="rect">
            <a:avLst/>
          </a:prstGeom>
          <a:ln w="12700">
            <a:miter lim="400000"/>
          </a:ln>
        </p:spPr>
      </p:pic>
      <p:sp>
        <p:nvSpPr>
          <p:cNvPr id="40" name="Shape 40"/>
          <p:cNvSpPr>
            <a:spLocks noGrp="1"/>
          </p:cNvSpPr>
          <p:nvPr>
            <p:ph type="sldNum" sz="quarter" idx="2"/>
          </p:nvPr>
        </p:nvSpPr>
        <p:spPr>
          <a:xfrm>
            <a:off x="11888353" y="13081000"/>
            <a:ext cx="594594" cy="582774"/>
          </a:xfrm>
          <a:prstGeom prst="rect">
            <a:avLst/>
          </a:prstGeom>
        </p:spPr>
        <p:txBody>
          <a:bodyPr wrap="none"/>
          <a:lstStyle/>
          <a:p>
            <a:fld id="{86CB4B4D-7CA3-9044-876B-883B54F8677D}" type="slidenum">
              <a:t>‹Nr.›</a:t>
            </a:fld>
            <a:endParaRPr/>
          </a:p>
        </p:txBody>
      </p:sp>
    </p:spTree>
    <p:extLst>
      <p:ext uri="{BB962C8B-B14F-4D97-AF65-F5344CB8AC3E}">
        <p14:creationId xmlns:p14="http://schemas.microsoft.com/office/powerpoint/2010/main" val="383790629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a:xfrm>
            <a:off x="1219200" y="12712701"/>
            <a:ext cx="5689600" cy="730250"/>
          </a:xfrm>
          <a:prstGeom prst="rect">
            <a:avLst/>
          </a:prstGeom>
        </p:spPr>
        <p:txBody>
          <a:bodyPr/>
          <a:lstStyle>
            <a:lvl1pPr>
              <a:defRPr/>
            </a:lvl1pPr>
          </a:lstStyle>
          <a:p>
            <a:pPr>
              <a:defRPr/>
            </a:pPr>
            <a:fld id="{69425B10-4B17-4D64-843B-442A65BC27D6}" type="datetimeFigureOut">
              <a:rPr lang="en-US"/>
              <a:pPr>
                <a:defRPr/>
              </a:pPr>
              <a:t>7/21/17</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2448" y="526622"/>
            <a:ext cx="1473704" cy="625812"/>
          </a:xfrm>
        </p:spPr>
        <p:txBody>
          <a:bodyPr/>
          <a:lstStyle>
            <a:lvl1pPr>
              <a:defRPr/>
            </a:lvl1pPr>
          </a:lstStyle>
          <a:p>
            <a:pPr>
              <a:defRPr/>
            </a:pPr>
            <a:fld id="{41818962-CA14-48E3-9CC3-9CD778047F09}" type="slidenum">
              <a:rPr lang="en-US"/>
              <a:pPr>
                <a:defRPr/>
              </a:pPr>
              <a:t>‹Nr.›</a:t>
            </a:fld>
            <a:endParaRPr lang="en-US"/>
          </a:p>
        </p:txBody>
      </p:sp>
    </p:spTree>
    <p:extLst>
      <p:ext uri="{BB962C8B-B14F-4D97-AF65-F5344CB8AC3E}">
        <p14:creationId xmlns:p14="http://schemas.microsoft.com/office/powerpoint/2010/main" val="3534599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Rectangle 2"/>
          <p:cNvSpPr>
            <a:spLocks noGrp="1" noChangeArrowheads="1"/>
          </p:cNvSpPr>
          <p:nvPr>
            <p:ph type="dt" idx="10"/>
          </p:nvPr>
        </p:nvSpPr>
        <p:spPr>
          <a:xfrm>
            <a:off x="1219201" y="12712700"/>
            <a:ext cx="5651501" cy="701676"/>
          </a:xfrm>
          <a:prstGeom prst="rect">
            <a:avLst/>
          </a:prstGeom>
        </p:spPr>
        <p:txBody>
          <a:bodyPr/>
          <a:lstStyle>
            <a:lvl1pPr defTabSz="914400" hangingPunct="1">
              <a:buClrTx/>
              <a:buSzTx/>
              <a:defRPr>
                <a:ea typeface="ＭＳ Ｐゴシック" pitchFamily="32" charset="-128"/>
              </a:defRPr>
            </a:lvl1pPr>
          </a:lstStyle>
          <a:p>
            <a:pPr>
              <a:defRPr/>
            </a:pPr>
            <a:r>
              <a:rPr lang="en-GB"/>
              <a:t>28/02/13</a:t>
            </a:r>
          </a:p>
        </p:txBody>
      </p:sp>
      <p:sp>
        <p:nvSpPr>
          <p:cNvPr id="3" name="Rectangle 4"/>
          <p:cNvSpPr>
            <a:spLocks noGrp="1" noChangeArrowheads="1"/>
          </p:cNvSpPr>
          <p:nvPr>
            <p:ph type="sldNum" idx="11"/>
          </p:nvPr>
        </p:nvSpPr>
        <p:spPr>
          <a:xfrm>
            <a:off x="12448" y="526622"/>
            <a:ext cx="1473704" cy="625812"/>
          </a:xfrm>
        </p:spPr>
        <p:txBody>
          <a:bodyPr/>
          <a:lstStyle>
            <a:lvl1pPr defTabSz="914400" hangingPunct="1">
              <a:buClrTx/>
              <a:buSzTx/>
              <a:defRPr/>
            </a:lvl1pPr>
          </a:lstStyle>
          <a:p>
            <a:fld id="{717BB274-3A9B-42E2-A032-11EC24D12DBE}" type="slidenum">
              <a:rPr lang="en-GB"/>
              <a:pPr/>
              <a:t>‹Nr.›</a:t>
            </a:fld>
            <a:endParaRPr lang="en-GB"/>
          </a:p>
        </p:txBody>
      </p:sp>
    </p:spTree>
    <p:extLst>
      <p:ext uri="{BB962C8B-B14F-4D97-AF65-F5344CB8AC3E}">
        <p14:creationId xmlns:p14="http://schemas.microsoft.com/office/powerpoint/2010/main" val="3238789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3"/>
          <p:cNvSpPr>
            <a:spLocks noGrp="1"/>
          </p:cNvSpPr>
          <p:nvPr>
            <p:ph type="dt" sz="half" idx="10"/>
          </p:nvPr>
        </p:nvSpPr>
        <p:spPr>
          <a:xfrm>
            <a:off x="1219200" y="12712701"/>
            <a:ext cx="5689600" cy="730250"/>
          </a:xfrm>
          <a:prstGeom prst="rect">
            <a:avLst/>
          </a:prstGeom>
        </p:spPr>
        <p:txBody>
          <a:bodyPr/>
          <a:lstStyle>
            <a:lvl1pPr>
              <a:defRPr/>
            </a:lvl1pPr>
          </a:lstStyle>
          <a:p>
            <a:pPr>
              <a:defRPr/>
            </a:pPr>
            <a:fld id="{60F521F9-206C-4C77-8DFF-A600C262D3A0}" type="datetimeFigureOut">
              <a:rPr lang="en-US"/>
              <a:pPr>
                <a:defRPr/>
              </a:pPr>
              <a:t>7/21/17</a:t>
            </a:fld>
            <a:endParaRPr lang="en-US"/>
          </a:p>
        </p:txBody>
      </p:sp>
      <p:sp>
        <p:nvSpPr>
          <p:cNvPr id="4" name="Footer Placeholder 4"/>
          <p:cNvSpPr>
            <a:spLocks noGrp="1"/>
          </p:cNvSpPr>
          <p:nvPr>
            <p:ph type="ftr" sz="quarter" idx="11"/>
          </p:nvPr>
        </p:nvSpPr>
        <p:spPr>
          <a:xfrm>
            <a:off x="8331200" y="12712701"/>
            <a:ext cx="7721600" cy="730250"/>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12448" y="526622"/>
            <a:ext cx="1473704" cy="625812"/>
          </a:xfrm>
        </p:spPr>
        <p:txBody>
          <a:bodyPr/>
          <a:lstStyle>
            <a:lvl1pPr>
              <a:defRPr/>
            </a:lvl1pPr>
          </a:lstStyle>
          <a:p>
            <a:fld id="{B101C54E-1975-4E7B-A7E9-C23FC0BD915D}" type="slidenum">
              <a:rPr lang="en-US"/>
              <a:pPr/>
              <a:t>‹Nr.›</a:t>
            </a:fld>
            <a:endParaRPr lang="en-US"/>
          </a:p>
        </p:txBody>
      </p:sp>
    </p:spTree>
    <p:extLst>
      <p:ext uri="{BB962C8B-B14F-4D97-AF65-F5344CB8AC3E}">
        <p14:creationId xmlns:p14="http://schemas.microsoft.com/office/powerpoint/2010/main" val="25173950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689100" y="1370434"/>
            <a:ext cx="21005801" cy="187885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1689100" y="3377406"/>
            <a:ext cx="21005800" cy="89423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lvl2pPr marL="1184519" indent="-549519">
              <a:spcBef>
                <a:spcPts val="2000"/>
              </a:spcBef>
              <a:defRPr sz="4500"/>
            </a:lvl2pPr>
            <a:lvl3pPr marL="1819519" indent="-549519">
              <a:spcBef>
                <a:spcPts val="2000"/>
              </a:spcBef>
              <a:defRPr sz="4500"/>
            </a:lvl3pPr>
            <a:lvl4pPr marL="2454519" indent="-549519">
              <a:spcBef>
                <a:spcPts val="2000"/>
              </a:spcBef>
              <a:defRPr sz="4500"/>
            </a:lvl4pPr>
            <a:lvl5pPr marL="3089519" indent="-549519">
              <a:spcBef>
                <a:spcPts val="2000"/>
              </a:spcBef>
              <a:defRPr sz="4500"/>
            </a:lvl5pPr>
          </a:lstStyle>
          <a:p>
            <a:r>
              <a:t>Body Level One</a:t>
            </a:r>
          </a:p>
          <a:p>
            <a:pPr lvl="1"/>
            <a:r>
              <a:t>Body Level Two</a:t>
            </a:r>
          </a:p>
          <a:p>
            <a:pPr lvl="2"/>
            <a:r>
              <a:t>Body Level Three</a:t>
            </a:r>
          </a:p>
          <a:p>
            <a:pPr lvl="3"/>
            <a:r>
              <a:t>Body Level Four</a:t>
            </a:r>
          </a:p>
          <a:p>
            <a:pPr lvl="4"/>
            <a:r>
              <a:t>Body Level Five</a:t>
            </a:r>
          </a:p>
        </p:txBody>
      </p:sp>
      <p:grpSp>
        <p:nvGrpSpPr>
          <p:cNvPr id="6" name="Group 6"/>
          <p:cNvGrpSpPr/>
          <p:nvPr/>
        </p:nvGrpSpPr>
        <p:grpSpPr>
          <a:xfrm>
            <a:off x="-40146" y="393700"/>
            <a:ext cx="24431699" cy="848618"/>
            <a:chOff x="0" y="0"/>
            <a:chExt cx="24431698" cy="848617"/>
          </a:xfrm>
        </p:grpSpPr>
        <p:sp>
          <p:nvSpPr>
            <p:cNvPr id="4" name="Shape 4"/>
            <p:cNvSpPr/>
            <p:nvPr/>
          </p:nvSpPr>
          <p:spPr>
            <a:xfrm>
              <a:off x="0" y="0"/>
              <a:ext cx="1606953" cy="848618"/>
            </a:xfrm>
            <a:prstGeom prst="rect">
              <a:avLst/>
            </a:prstGeom>
            <a:solidFill>
              <a:srgbClr val="072F87"/>
            </a:soli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sp>
          <p:nvSpPr>
            <p:cNvPr id="5" name="Shape 5"/>
            <p:cNvSpPr/>
            <p:nvPr/>
          </p:nvSpPr>
          <p:spPr>
            <a:xfrm>
              <a:off x="1729283" y="0"/>
              <a:ext cx="22702416" cy="848618"/>
            </a:xfrm>
            <a:prstGeom prst="rect">
              <a:avLst/>
            </a:prstGeom>
            <a:solidFill>
              <a:srgbClr val="F78E1E"/>
            </a:solidFill>
            <a:ln w="12700" cap="flat">
              <a:noFill/>
              <a:miter lim="400000"/>
            </a:ln>
            <a:effectLst/>
          </p:spPr>
          <p:txBody>
            <a:bodyPr wrap="square" lIns="50800" tIns="50800" rIns="50800" bIns="50800" numCol="1" anchor="ctr">
              <a:noAutofit/>
            </a:bodyPr>
            <a:lstStyle/>
            <a:p>
              <a:pPr>
                <a:defRPr sz="3200">
                  <a:solidFill>
                    <a:srgbClr val="FFFFFF"/>
                  </a:solidFill>
                </a:defRPr>
              </a:pPr>
              <a:endParaRPr/>
            </a:p>
          </p:txBody>
        </p:sp>
      </p:grpSp>
      <p:pic>
        <p:nvPicPr>
          <p:cNvPr id="7" name="logo-tical.png"/>
          <p:cNvPicPr>
            <a:picLocks noChangeAspect="1"/>
          </p:cNvPicPr>
          <p:nvPr/>
        </p:nvPicPr>
        <p:blipFill>
          <a:blip r:embed="rId8">
            <a:extLst/>
          </a:blip>
          <a:stretch>
            <a:fillRect/>
          </a:stretch>
        </p:blipFill>
        <p:spPr>
          <a:xfrm>
            <a:off x="21546960" y="12322373"/>
            <a:ext cx="2535576" cy="1044658"/>
          </a:xfrm>
          <a:prstGeom prst="rect">
            <a:avLst/>
          </a:prstGeom>
          <a:ln w="12700">
            <a:miter lim="400000"/>
          </a:ln>
        </p:spPr>
      </p:pic>
      <p:sp>
        <p:nvSpPr>
          <p:cNvPr id="8" name="Shape 8"/>
          <p:cNvSpPr>
            <a:spLocks noGrp="1"/>
          </p:cNvSpPr>
          <p:nvPr>
            <p:ph type="sldNum" sz="quarter" idx="2"/>
          </p:nvPr>
        </p:nvSpPr>
        <p:spPr>
          <a:xfrm>
            <a:off x="12448" y="526622"/>
            <a:ext cx="1473704" cy="582774"/>
          </a:xfrm>
          <a:prstGeom prst="rect">
            <a:avLst/>
          </a:prstGeom>
          <a:ln w="12700">
            <a:miter lim="400000"/>
          </a:ln>
        </p:spPr>
        <p:txBody>
          <a:bodyPr lIns="50800" tIns="50800" rIns="50800" bIns="50800">
            <a:spAutoFit/>
          </a:bodyPr>
          <a:lstStyle>
            <a:lvl1pPr>
              <a:defRPr sz="3400">
                <a:solidFill>
                  <a:srgbClr val="FFFFFF"/>
                </a:solidFill>
                <a:latin typeface="+mn-lt"/>
                <a:ea typeface="+mn-ea"/>
                <a:cs typeface="+mn-cs"/>
                <a:sym typeface="Arial"/>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 id="2147483659" r:id="rId4"/>
    <p:sldLayoutId id="2147483660" r:id="rId5"/>
    <p:sldLayoutId id="2147483661" r:id="rId6"/>
  </p:sldLayoutIdLst>
  <p:transition spd="med"/>
  <p:txStyles>
    <p:titleStyle>
      <a:lvl1pPr marL="0" marR="0" indent="0" algn="ctr" defTabSz="825500" rtl="0" latinLnBrk="0">
        <a:lnSpc>
          <a:spcPct val="100000"/>
        </a:lnSpc>
        <a:spcBef>
          <a:spcPts val="0"/>
        </a:spcBef>
        <a:spcAft>
          <a:spcPts val="0"/>
        </a:spcAft>
        <a:buClrTx/>
        <a:buSzTx/>
        <a:buFontTx/>
        <a:buNone/>
        <a:tabLst/>
        <a:defRPr sz="8000" b="1" i="0" u="none" strike="noStrike" cap="none" spc="0" baseline="0">
          <a:ln>
            <a:noFill/>
          </a:ln>
          <a:solidFill>
            <a:srgbClr val="F78E1E"/>
          </a:solidFill>
          <a:uFillTx/>
          <a:latin typeface="+mn-lt"/>
          <a:ea typeface="+mn-ea"/>
          <a:cs typeface="+mn-cs"/>
          <a:sym typeface="Arial"/>
        </a:defRPr>
      </a:lvl1pPr>
      <a:lvl2pPr marL="0" marR="0" indent="228600" algn="ctr" defTabSz="825500" rtl="0" latinLnBrk="0">
        <a:lnSpc>
          <a:spcPct val="100000"/>
        </a:lnSpc>
        <a:spcBef>
          <a:spcPts val="0"/>
        </a:spcBef>
        <a:spcAft>
          <a:spcPts val="0"/>
        </a:spcAft>
        <a:buClrTx/>
        <a:buSzTx/>
        <a:buFontTx/>
        <a:buNone/>
        <a:tabLst/>
        <a:defRPr sz="8000" b="1" i="0" u="none" strike="noStrike" cap="none" spc="0" baseline="0">
          <a:ln>
            <a:noFill/>
          </a:ln>
          <a:solidFill>
            <a:srgbClr val="F78E1E"/>
          </a:solidFill>
          <a:uFillTx/>
          <a:latin typeface="+mn-lt"/>
          <a:ea typeface="+mn-ea"/>
          <a:cs typeface="+mn-cs"/>
          <a:sym typeface="Arial"/>
        </a:defRPr>
      </a:lvl2pPr>
      <a:lvl3pPr marL="0" marR="0" indent="457200" algn="ctr" defTabSz="825500" rtl="0" latinLnBrk="0">
        <a:lnSpc>
          <a:spcPct val="100000"/>
        </a:lnSpc>
        <a:spcBef>
          <a:spcPts val="0"/>
        </a:spcBef>
        <a:spcAft>
          <a:spcPts val="0"/>
        </a:spcAft>
        <a:buClrTx/>
        <a:buSzTx/>
        <a:buFontTx/>
        <a:buNone/>
        <a:tabLst/>
        <a:defRPr sz="8000" b="1" i="0" u="none" strike="noStrike" cap="none" spc="0" baseline="0">
          <a:ln>
            <a:noFill/>
          </a:ln>
          <a:solidFill>
            <a:srgbClr val="F78E1E"/>
          </a:solidFill>
          <a:uFillTx/>
          <a:latin typeface="+mn-lt"/>
          <a:ea typeface="+mn-ea"/>
          <a:cs typeface="+mn-cs"/>
          <a:sym typeface="Arial"/>
        </a:defRPr>
      </a:lvl3pPr>
      <a:lvl4pPr marL="0" marR="0" indent="685800" algn="ctr" defTabSz="825500" rtl="0" latinLnBrk="0">
        <a:lnSpc>
          <a:spcPct val="100000"/>
        </a:lnSpc>
        <a:spcBef>
          <a:spcPts val="0"/>
        </a:spcBef>
        <a:spcAft>
          <a:spcPts val="0"/>
        </a:spcAft>
        <a:buClrTx/>
        <a:buSzTx/>
        <a:buFontTx/>
        <a:buNone/>
        <a:tabLst/>
        <a:defRPr sz="8000" b="1" i="0" u="none" strike="noStrike" cap="none" spc="0" baseline="0">
          <a:ln>
            <a:noFill/>
          </a:ln>
          <a:solidFill>
            <a:srgbClr val="F78E1E"/>
          </a:solidFill>
          <a:uFillTx/>
          <a:latin typeface="+mn-lt"/>
          <a:ea typeface="+mn-ea"/>
          <a:cs typeface="+mn-cs"/>
          <a:sym typeface="Arial"/>
        </a:defRPr>
      </a:lvl4pPr>
      <a:lvl5pPr marL="0" marR="0" indent="914400" algn="ctr" defTabSz="825500" rtl="0" latinLnBrk="0">
        <a:lnSpc>
          <a:spcPct val="100000"/>
        </a:lnSpc>
        <a:spcBef>
          <a:spcPts val="0"/>
        </a:spcBef>
        <a:spcAft>
          <a:spcPts val="0"/>
        </a:spcAft>
        <a:buClrTx/>
        <a:buSzTx/>
        <a:buFontTx/>
        <a:buNone/>
        <a:tabLst/>
        <a:defRPr sz="8000" b="1" i="0" u="none" strike="noStrike" cap="none" spc="0" baseline="0">
          <a:ln>
            <a:noFill/>
          </a:ln>
          <a:solidFill>
            <a:srgbClr val="F78E1E"/>
          </a:solidFill>
          <a:uFillTx/>
          <a:latin typeface="+mn-lt"/>
          <a:ea typeface="+mn-ea"/>
          <a:cs typeface="+mn-cs"/>
          <a:sym typeface="Arial"/>
        </a:defRPr>
      </a:lvl5pPr>
      <a:lvl6pPr marL="0" marR="0" indent="1143000" algn="ctr" defTabSz="825500" rtl="0" latinLnBrk="0">
        <a:lnSpc>
          <a:spcPct val="100000"/>
        </a:lnSpc>
        <a:spcBef>
          <a:spcPts val="0"/>
        </a:spcBef>
        <a:spcAft>
          <a:spcPts val="0"/>
        </a:spcAft>
        <a:buClrTx/>
        <a:buSzTx/>
        <a:buFontTx/>
        <a:buNone/>
        <a:tabLst/>
        <a:defRPr sz="8000" b="1" i="0" u="none" strike="noStrike" cap="none" spc="0" baseline="0">
          <a:ln>
            <a:noFill/>
          </a:ln>
          <a:solidFill>
            <a:srgbClr val="F78E1E"/>
          </a:solidFill>
          <a:uFillTx/>
          <a:latin typeface="+mn-lt"/>
          <a:ea typeface="+mn-ea"/>
          <a:cs typeface="+mn-cs"/>
          <a:sym typeface="Arial"/>
        </a:defRPr>
      </a:lvl6pPr>
      <a:lvl7pPr marL="0" marR="0" indent="1371600" algn="ctr" defTabSz="825500" rtl="0" latinLnBrk="0">
        <a:lnSpc>
          <a:spcPct val="100000"/>
        </a:lnSpc>
        <a:spcBef>
          <a:spcPts val="0"/>
        </a:spcBef>
        <a:spcAft>
          <a:spcPts val="0"/>
        </a:spcAft>
        <a:buClrTx/>
        <a:buSzTx/>
        <a:buFontTx/>
        <a:buNone/>
        <a:tabLst/>
        <a:defRPr sz="8000" b="1" i="0" u="none" strike="noStrike" cap="none" spc="0" baseline="0">
          <a:ln>
            <a:noFill/>
          </a:ln>
          <a:solidFill>
            <a:srgbClr val="F78E1E"/>
          </a:solidFill>
          <a:uFillTx/>
          <a:latin typeface="+mn-lt"/>
          <a:ea typeface="+mn-ea"/>
          <a:cs typeface="+mn-cs"/>
          <a:sym typeface="Arial"/>
        </a:defRPr>
      </a:lvl7pPr>
      <a:lvl8pPr marL="0" marR="0" indent="1600200" algn="ctr" defTabSz="825500" rtl="0" latinLnBrk="0">
        <a:lnSpc>
          <a:spcPct val="100000"/>
        </a:lnSpc>
        <a:spcBef>
          <a:spcPts val="0"/>
        </a:spcBef>
        <a:spcAft>
          <a:spcPts val="0"/>
        </a:spcAft>
        <a:buClrTx/>
        <a:buSzTx/>
        <a:buFontTx/>
        <a:buNone/>
        <a:tabLst/>
        <a:defRPr sz="8000" b="1" i="0" u="none" strike="noStrike" cap="none" spc="0" baseline="0">
          <a:ln>
            <a:noFill/>
          </a:ln>
          <a:solidFill>
            <a:srgbClr val="F78E1E"/>
          </a:solidFill>
          <a:uFillTx/>
          <a:latin typeface="+mn-lt"/>
          <a:ea typeface="+mn-ea"/>
          <a:cs typeface="+mn-cs"/>
          <a:sym typeface="Arial"/>
        </a:defRPr>
      </a:lvl8pPr>
      <a:lvl9pPr marL="0" marR="0" indent="1828800" algn="ctr" defTabSz="825500" rtl="0" latinLnBrk="0">
        <a:lnSpc>
          <a:spcPct val="100000"/>
        </a:lnSpc>
        <a:spcBef>
          <a:spcPts val="0"/>
        </a:spcBef>
        <a:spcAft>
          <a:spcPts val="0"/>
        </a:spcAft>
        <a:buClrTx/>
        <a:buSzTx/>
        <a:buFontTx/>
        <a:buNone/>
        <a:tabLst/>
        <a:defRPr sz="8000" b="1" i="0" u="none" strike="noStrike" cap="none" spc="0" baseline="0">
          <a:ln>
            <a:noFill/>
          </a:ln>
          <a:solidFill>
            <a:srgbClr val="F78E1E"/>
          </a:solidFill>
          <a:uFillTx/>
          <a:latin typeface="+mn-lt"/>
          <a:ea typeface="+mn-ea"/>
          <a:cs typeface="+mn-cs"/>
          <a:sym typeface="Arial"/>
        </a:defRPr>
      </a:lvl9pPr>
    </p:titleStyle>
    <p:bodyStyle>
      <a:lvl1pPr marL="635000" marR="0" indent="-635000" algn="l" defTabSz="825500" rtl="0" latinLnBrk="0">
        <a:lnSpc>
          <a:spcPct val="100000"/>
        </a:lnSpc>
        <a:spcBef>
          <a:spcPts val="2300"/>
        </a:spcBef>
        <a:spcAft>
          <a:spcPts val="0"/>
        </a:spcAft>
        <a:buClr>
          <a:srgbClr val="F78E1E"/>
        </a:buClr>
        <a:buSzPct val="75000"/>
        <a:buFontTx/>
        <a:buChar char="•"/>
        <a:tabLst/>
        <a:defRPr sz="5200" b="0" i="0" u="none" strike="noStrike" cap="none" spc="0" baseline="0">
          <a:ln>
            <a:noFill/>
          </a:ln>
          <a:solidFill>
            <a:srgbClr val="969696"/>
          </a:solidFill>
          <a:uFillTx/>
          <a:latin typeface="Arial Narrow"/>
          <a:ea typeface="Arial Narrow"/>
          <a:cs typeface="Arial Narrow"/>
          <a:sym typeface="Arial Narrow"/>
        </a:defRPr>
      </a:lvl1pPr>
      <a:lvl2pPr marL="1270000" marR="0" indent="-635000" algn="l" defTabSz="825500" rtl="0" latinLnBrk="0">
        <a:lnSpc>
          <a:spcPct val="100000"/>
        </a:lnSpc>
        <a:spcBef>
          <a:spcPts val="2300"/>
        </a:spcBef>
        <a:spcAft>
          <a:spcPts val="0"/>
        </a:spcAft>
        <a:buClr>
          <a:srgbClr val="F78E1E"/>
        </a:buClr>
        <a:buSzPct val="75000"/>
        <a:buFontTx/>
        <a:buChar char="•"/>
        <a:tabLst/>
        <a:defRPr sz="5200" b="0" i="0" u="none" strike="noStrike" cap="none" spc="0" baseline="0">
          <a:ln>
            <a:noFill/>
          </a:ln>
          <a:solidFill>
            <a:srgbClr val="969696"/>
          </a:solidFill>
          <a:uFillTx/>
          <a:latin typeface="Arial Narrow"/>
          <a:ea typeface="Arial Narrow"/>
          <a:cs typeface="Arial Narrow"/>
          <a:sym typeface="Arial Narrow"/>
        </a:defRPr>
      </a:lvl2pPr>
      <a:lvl3pPr marL="1905000" marR="0" indent="-635000" algn="l" defTabSz="825500" rtl="0" latinLnBrk="0">
        <a:lnSpc>
          <a:spcPct val="100000"/>
        </a:lnSpc>
        <a:spcBef>
          <a:spcPts val="2300"/>
        </a:spcBef>
        <a:spcAft>
          <a:spcPts val="0"/>
        </a:spcAft>
        <a:buClr>
          <a:srgbClr val="F78E1E"/>
        </a:buClr>
        <a:buSzPct val="75000"/>
        <a:buFontTx/>
        <a:buChar char="•"/>
        <a:tabLst/>
        <a:defRPr sz="5200" b="0" i="0" u="none" strike="noStrike" cap="none" spc="0" baseline="0">
          <a:ln>
            <a:noFill/>
          </a:ln>
          <a:solidFill>
            <a:srgbClr val="969696"/>
          </a:solidFill>
          <a:uFillTx/>
          <a:latin typeface="Arial Narrow"/>
          <a:ea typeface="Arial Narrow"/>
          <a:cs typeface="Arial Narrow"/>
          <a:sym typeface="Arial Narrow"/>
        </a:defRPr>
      </a:lvl3pPr>
      <a:lvl4pPr marL="2540000" marR="0" indent="-635000" algn="l" defTabSz="825500" rtl="0" latinLnBrk="0">
        <a:lnSpc>
          <a:spcPct val="100000"/>
        </a:lnSpc>
        <a:spcBef>
          <a:spcPts val="2300"/>
        </a:spcBef>
        <a:spcAft>
          <a:spcPts val="0"/>
        </a:spcAft>
        <a:buClr>
          <a:srgbClr val="F78E1E"/>
        </a:buClr>
        <a:buSzPct val="75000"/>
        <a:buFontTx/>
        <a:buChar char="•"/>
        <a:tabLst/>
        <a:defRPr sz="5200" b="0" i="0" u="none" strike="noStrike" cap="none" spc="0" baseline="0">
          <a:ln>
            <a:noFill/>
          </a:ln>
          <a:solidFill>
            <a:srgbClr val="969696"/>
          </a:solidFill>
          <a:uFillTx/>
          <a:latin typeface="Arial Narrow"/>
          <a:ea typeface="Arial Narrow"/>
          <a:cs typeface="Arial Narrow"/>
          <a:sym typeface="Arial Narrow"/>
        </a:defRPr>
      </a:lvl4pPr>
      <a:lvl5pPr marL="3175000" marR="0" indent="-635000" algn="l" defTabSz="825500" rtl="0" latinLnBrk="0">
        <a:lnSpc>
          <a:spcPct val="100000"/>
        </a:lnSpc>
        <a:spcBef>
          <a:spcPts val="2300"/>
        </a:spcBef>
        <a:spcAft>
          <a:spcPts val="0"/>
        </a:spcAft>
        <a:buClr>
          <a:srgbClr val="F78E1E"/>
        </a:buClr>
        <a:buSzPct val="75000"/>
        <a:buFontTx/>
        <a:buChar char="•"/>
        <a:tabLst/>
        <a:defRPr sz="5200" b="0" i="0" u="none" strike="noStrike" cap="none" spc="0" baseline="0">
          <a:ln>
            <a:noFill/>
          </a:ln>
          <a:solidFill>
            <a:srgbClr val="969696"/>
          </a:solidFill>
          <a:uFillTx/>
          <a:latin typeface="Arial Narrow"/>
          <a:ea typeface="Arial Narrow"/>
          <a:cs typeface="Arial Narrow"/>
          <a:sym typeface="Arial Narrow"/>
        </a:defRPr>
      </a:lvl5pPr>
      <a:lvl6pPr marL="3810000" marR="0" indent="-635000" algn="l" defTabSz="825500" rtl="0" latinLnBrk="0">
        <a:lnSpc>
          <a:spcPct val="100000"/>
        </a:lnSpc>
        <a:spcBef>
          <a:spcPts val="2300"/>
        </a:spcBef>
        <a:spcAft>
          <a:spcPts val="0"/>
        </a:spcAft>
        <a:buClr>
          <a:srgbClr val="F78E1E"/>
        </a:buClr>
        <a:buSzPct val="75000"/>
        <a:buFontTx/>
        <a:buChar char="•"/>
        <a:tabLst/>
        <a:defRPr sz="5200" b="0" i="0" u="none" strike="noStrike" cap="none" spc="0" baseline="0">
          <a:ln>
            <a:noFill/>
          </a:ln>
          <a:solidFill>
            <a:srgbClr val="969696"/>
          </a:solidFill>
          <a:uFillTx/>
          <a:latin typeface="Arial Narrow"/>
          <a:ea typeface="Arial Narrow"/>
          <a:cs typeface="Arial Narrow"/>
          <a:sym typeface="Arial Narrow"/>
        </a:defRPr>
      </a:lvl6pPr>
      <a:lvl7pPr marL="4445000" marR="0" indent="-635000" algn="l" defTabSz="825500" rtl="0" latinLnBrk="0">
        <a:lnSpc>
          <a:spcPct val="100000"/>
        </a:lnSpc>
        <a:spcBef>
          <a:spcPts val="2300"/>
        </a:spcBef>
        <a:spcAft>
          <a:spcPts val="0"/>
        </a:spcAft>
        <a:buClr>
          <a:srgbClr val="F78E1E"/>
        </a:buClr>
        <a:buSzPct val="75000"/>
        <a:buFontTx/>
        <a:buChar char="•"/>
        <a:tabLst/>
        <a:defRPr sz="5200" b="0" i="0" u="none" strike="noStrike" cap="none" spc="0" baseline="0">
          <a:ln>
            <a:noFill/>
          </a:ln>
          <a:solidFill>
            <a:srgbClr val="969696"/>
          </a:solidFill>
          <a:uFillTx/>
          <a:latin typeface="Arial Narrow"/>
          <a:ea typeface="Arial Narrow"/>
          <a:cs typeface="Arial Narrow"/>
          <a:sym typeface="Arial Narrow"/>
        </a:defRPr>
      </a:lvl7pPr>
      <a:lvl8pPr marL="5080000" marR="0" indent="-635000" algn="l" defTabSz="825500" rtl="0" latinLnBrk="0">
        <a:lnSpc>
          <a:spcPct val="100000"/>
        </a:lnSpc>
        <a:spcBef>
          <a:spcPts val="2300"/>
        </a:spcBef>
        <a:spcAft>
          <a:spcPts val="0"/>
        </a:spcAft>
        <a:buClr>
          <a:srgbClr val="F78E1E"/>
        </a:buClr>
        <a:buSzPct val="75000"/>
        <a:buFontTx/>
        <a:buChar char="•"/>
        <a:tabLst/>
        <a:defRPr sz="5200" b="0" i="0" u="none" strike="noStrike" cap="none" spc="0" baseline="0">
          <a:ln>
            <a:noFill/>
          </a:ln>
          <a:solidFill>
            <a:srgbClr val="969696"/>
          </a:solidFill>
          <a:uFillTx/>
          <a:latin typeface="Arial Narrow"/>
          <a:ea typeface="Arial Narrow"/>
          <a:cs typeface="Arial Narrow"/>
          <a:sym typeface="Arial Narrow"/>
        </a:defRPr>
      </a:lvl8pPr>
      <a:lvl9pPr marL="5715000" marR="0" indent="-635000" algn="l" defTabSz="825500" rtl="0" latinLnBrk="0">
        <a:lnSpc>
          <a:spcPct val="100000"/>
        </a:lnSpc>
        <a:spcBef>
          <a:spcPts val="2300"/>
        </a:spcBef>
        <a:spcAft>
          <a:spcPts val="0"/>
        </a:spcAft>
        <a:buClr>
          <a:srgbClr val="F78E1E"/>
        </a:buClr>
        <a:buSzPct val="75000"/>
        <a:buFontTx/>
        <a:buChar char="•"/>
        <a:tabLst/>
        <a:defRPr sz="5200" b="0" i="0" u="none" strike="noStrike" cap="none" spc="0" baseline="0">
          <a:ln>
            <a:noFill/>
          </a:ln>
          <a:solidFill>
            <a:srgbClr val="969696"/>
          </a:solidFill>
          <a:uFillTx/>
          <a:latin typeface="Arial Narrow"/>
          <a:ea typeface="Arial Narrow"/>
          <a:cs typeface="Arial Narrow"/>
          <a:sym typeface="Arial Narrow"/>
        </a:defRPr>
      </a:lvl9pPr>
    </p:bodyStyle>
    <p:otherStyle>
      <a:lvl1pPr marL="0" marR="0" indent="0" algn="ctr" defTabSz="825500" rtl="0" latinLnBrk="0">
        <a:lnSpc>
          <a:spcPct val="100000"/>
        </a:lnSpc>
        <a:spcBef>
          <a:spcPts val="0"/>
        </a:spcBef>
        <a:spcAft>
          <a:spcPts val="0"/>
        </a:spcAft>
        <a:buClrTx/>
        <a:buSzTx/>
        <a:buFontTx/>
        <a:buNone/>
        <a:tabLst/>
        <a:defRPr sz="3400" b="0" i="0" u="none" strike="noStrike" cap="none" spc="0" baseline="0">
          <a:ln>
            <a:noFill/>
          </a:ln>
          <a:solidFill>
            <a:schemeClr val="tx1"/>
          </a:solidFill>
          <a:uFillTx/>
          <a:latin typeface="+mn-lt"/>
          <a:ea typeface="+mn-ea"/>
          <a:cs typeface="+mn-cs"/>
          <a:sym typeface="Arial"/>
        </a:defRPr>
      </a:lvl1pPr>
      <a:lvl2pPr marL="0" marR="0" indent="228600" algn="ctr" defTabSz="825500" rtl="0" latinLnBrk="0">
        <a:lnSpc>
          <a:spcPct val="100000"/>
        </a:lnSpc>
        <a:spcBef>
          <a:spcPts val="0"/>
        </a:spcBef>
        <a:spcAft>
          <a:spcPts val="0"/>
        </a:spcAft>
        <a:buClrTx/>
        <a:buSzTx/>
        <a:buFontTx/>
        <a:buNone/>
        <a:tabLst/>
        <a:defRPr sz="3400" b="0" i="0" u="none" strike="noStrike" cap="none" spc="0" baseline="0">
          <a:ln>
            <a:noFill/>
          </a:ln>
          <a:solidFill>
            <a:schemeClr val="tx1"/>
          </a:solidFill>
          <a:uFillTx/>
          <a:latin typeface="+mn-lt"/>
          <a:ea typeface="+mn-ea"/>
          <a:cs typeface="+mn-cs"/>
          <a:sym typeface="Arial"/>
        </a:defRPr>
      </a:lvl2pPr>
      <a:lvl3pPr marL="0" marR="0" indent="457200" algn="ctr" defTabSz="825500" rtl="0" latinLnBrk="0">
        <a:lnSpc>
          <a:spcPct val="100000"/>
        </a:lnSpc>
        <a:spcBef>
          <a:spcPts val="0"/>
        </a:spcBef>
        <a:spcAft>
          <a:spcPts val="0"/>
        </a:spcAft>
        <a:buClrTx/>
        <a:buSzTx/>
        <a:buFontTx/>
        <a:buNone/>
        <a:tabLst/>
        <a:defRPr sz="3400" b="0" i="0" u="none" strike="noStrike" cap="none" spc="0" baseline="0">
          <a:ln>
            <a:noFill/>
          </a:ln>
          <a:solidFill>
            <a:schemeClr val="tx1"/>
          </a:solidFill>
          <a:uFillTx/>
          <a:latin typeface="+mn-lt"/>
          <a:ea typeface="+mn-ea"/>
          <a:cs typeface="+mn-cs"/>
          <a:sym typeface="Arial"/>
        </a:defRPr>
      </a:lvl3pPr>
      <a:lvl4pPr marL="0" marR="0" indent="685800" algn="ctr" defTabSz="825500" rtl="0" latinLnBrk="0">
        <a:lnSpc>
          <a:spcPct val="100000"/>
        </a:lnSpc>
        <a:spcBef>
          <a:spcPts val="0"/>
        </a:spcBef>
        <a:spcAft>
          <a:spcPts val="0"/>
        </a:spcAft>
        <a:buClrTx/>
        <a:buSzTx/>
        <a:buFontTx/>
        <a:buNone/>
        <a:tabLst/>
        <a:defRPr sz="3400" b="0" i="0" u="none" strike="noStrike" cap="none" spc="0" baseline="0">
          <a:ln>
            <a:noFill/>
          </a:ln>
          <a:solidFill>
            <a:schemeClr val="tx1"/>
          </a:solidFill>
          <a:uFillTx/>
          <a:latin typeface="+mn-lt"/>
          <a:ea typeface="+mn-ea"/>
          <a:cs typeface="+mn-cs"/>
          <a:sym typeface="Arial"/>
        </a:defRPr>
      </a:lvl4pPr>
      <a:lvl5pPr marL="0" marR="0" indent="914400" algn="ctr" defTabSz="825500" rtl="0" latinLnBrk="0">
        <a:lnSpc>
          <a:spcPct val="100000"/>
        </a:lnSpc>
        <a:spcBef>
          <a:spcPts val="0"/>
        </a:spcBef>
        <a:spcAft>
          <a:spcPts val="0"/>
        </a:spcAft>
        <a:buClrTx/>
        <a:buSzTx/>
        <a:buFontTx/>
        <a:buNone/>
        <a:tabLst/>
        <a:defRPr sz="3400" b="0" i="0" u="none" strike="noStrike" cap="none" spc="0" baseline="0">
          <a:ln>
            <a:noFill/>
          </a:ln>
          <a:solidFill>
            <a:schemeClr val="tx1"/>
          </a:solidFill>
          <a:uFillTx/>
          <a:latin typeface="+mn-lt"/>
          <a:ea typeface="+mn-ea"/>
          <a:cs typeface="+mn-cs"/>
          <a:sym typeface="Arial"/>
        </a:defRPr>
      </a:lvl5pPr>
      <a:lvl6pPr marL="0" marR="0" indent="1143000" algn="ctr" defTabSz="825500" rtl="0" latinLnBrk="0">
        <a:lnSpc>
          <a:spcPct val="100000"/>
        </a:lnSpc>
        <a:spcBef>
          <a:spcPts val="0"/>
        </a:spcBef>
        <a:spcAft>
          <a:spcPts val="0"/>
        </a:spcAft>
        <a:buClrTx/>
        <a:buSzTx/>
        <a:buFontTx/>
        <a:buNone/>
        <a:tabLst/>
        <a:defRPr sz="3400" b="0" i="0" u="none" strike="noStrike" cap="none" spc="0" baseline="0">
          <a:ln>
            <a:noFill/>
          </a:ln>
          <a:solidFill>
            <a:schemeClr val="tx1"/>
          </a:solidFill>
          <a:uFillTx/>
          <a:latin typeface="+mn-lt"/>
          <a:ea typeface="+mn-ea"/>
          <a:cs typeface="+mn-cs"/>
          <a:sym typeface="Arial"/>
        </a:defRPr>
      </a:lvl6pPr>
      <a:lvl7pPr marL="0" marR="0" indent="1371600" algn="ctr" defTabSz="825500" rtl="0" latinLnBrk="0">
        <a:lnSpc>
          <a:spcPct val="100000"/>
        </a:lnSpc>
        <a:spcBef>
          <a:spcPts val="0"/>
        </a:spcBef>
        <a:spcAft>
          <a:spcPts val="0"/>
        </a:spcAft>
        <a:buClrTx/>
        <a:buSzTx/>
        <a:buFontTx/>
        <a:buNone/>
        <a:tabLst/>
        <a:defRPr sz="3400" b="0" i="0" u="none" strike="noStrike" cap="none" spc="0" baseline="0">
          <a:ln>
            <a:noFill/>
          </a:ln>
          <a:solidFill>
            <a:schemeClr val="tx1"/>
          </a:solidFill>
          <a:uFillTx/>
          <a:latin typeface="+mn-lt"/>
          <a:ea typeface="+mn-ea"/>
          <a:cs typeface="+mn-cs"/>
          <a:sym typeface="Arial"/>
        </a:defRPr>
      </a:lvl7pPr>
      <a:lvl8pPr marL="0" marR="0" indent="1600200" algn="ctr" defTabSz="825500" rtl="0" latinLnBrk="0">
        <a:lnSpc>
          <a:spcPct val="100000"/>
        </a:lnSpc>
        <a:spcBef>
          <a:spcPts val="0"/>
        </a:spcBef>
        <a:spcAft>
          <a:spcPts val="0"/>
        </a:spcAft>
        <a:buClrTx/>
        <a:buSzTx/>
        <a:buFontTx/>
        <a:buNone/>
        <a:tabLst/>
        <a:defRPr sz="3400" b="0" i="0" u="none" strike="noStrike" cap="none" spc="0" baseline="0">
          <a:ln>
            <a:noFill/>
          </a:ln>
          <a:solidFill>
            <a:schemeClr val="tx1"/>
          </a:solidFill>
          <a:uFillTx/>
          <a:latin typeface="+mn-lt"/>
          <a:ea typeface="+mn-ea"/>
          <a:cs typeface="+mn-cs"/>
          <a:sym typeface="Arial"/>
        </a:defRPr>
      </a:lvl8pPr>
      <a:lvl9pPr marL="0" marR="0" indent="1828800" algn="ctr" defTabSz="825500" rtl="0" latinLnBrk="0">
        <a:lnSpc>
          <a:spcPct val="100000"/>
        </a:lnSpc>
        <a:spcBef>
          <a:spcPts val="0"/>
        </a:spcBef>
        <a:spcAft>
          <a:spcPts val="0"/>
        </a:spcAft>
        <a:buClrTx/>
        <a:buSzTx/>
        <a:buFontTx/>
        <a:buNone/>
        <a:tabLst/>
        <a:defRPr sz="34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emf"/></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hyperlink" Target="http://www.google.com/imgres?imgurl=http://www.asisucede.com.mx/wp-content/uploads/2010/07/barco-carguero.jpg&amp;imgrefurl=http://www.asisucede.com.mx/2010/07/20/crece-carga-en-puertos-al-cierre-del-primer-semestre/&amp;usg=__jCWAyKyhW5d1iubbwxTDYV57PCY=&amp;h=268&amp;w=350&amp;sz=20&amp;hl=es&amp;start=8&amp;zoom=1&amp;itbs=1&amp;tbnid=Fkx-zj85yVef7M:&amp;tbnh=92&amp;tbnw=120&amp;prev=/images?q=barco+carguero&amp;hl=es&amp;sa=G&amp;gbv=2&amp;tbs=isch:1&amp;ei=BMx6TYSWCMOitgfbh6m6BQ" TargetMode="External"/><Relationship Id="rId5" Type="http://schemas.openxmlformats.org/officeDocument/2006/relationships/image" Target="../media/image17.jpeg"/><Relationship Id="rId6" Type="http://schemas.openxmlformats.org/officeDocument/2006/relationships/hyperlink" Target="NULL" TargetMode="External"/><Relationship Id="rId7" Type="http://schemas.openxmlformats.org/officeDocument/2006/relationships/image" Target="../media/image18.jpeg"/><Relationship Id="rId8" Type="http://schemas.openxmlformats.org/officeDocument/2006/relationships/hyperlink" Target="http://www.google.com/imgres?imgurl=http://4.bp.blogspot.com/_-82R-pN8Xwg/S1xab6u-3WI/AAAAAAAAA1E/0qibefIxIS0/s640/FreightLiner_C143098_20091002_TP.jpg&amp;imgrefurl=http://camionescostarica.blogspot.com/2010/01/desde-penas-blancas-camionescostaricabl.html&amp;usg=__mwc3rE_3lwTGn7LGzZcq69aHPSs=&amp;h=480&amp;w=640&amp;sz=68&amp;hl=es&amp;start=17&amp;zoom=1&amp;itbs=1&amp;tbnid=MonIPH23FqKQoM:&amp;tbnh=103&amp;tbnw=137&amp;prev=/images?q=contenedor+con+furgon&amp;hl=es&amp;sa=G&amp;gbv=2&amp;tbs=isch:1&amp;ei=UMx6Te3zG4OutweDuPDPBQ" TargetMode="External"/><Relationship Id="rId9" Type="http://schemas.openxmlformats.org/officeDocument/2006/relationships/image" Target="../media/image19.jpeg"/><Relationship Id="rId1" Type="http://schemas.openxmlformats.org/officeDocument/2006/relationships/slideLayout" Target="../slideLayouts/slideLayout6.xml"/><Relationship Id="rId2" Type="http://schemas.openxmlformats.org/officeDocument/2006/relationships/hyperlink" Target="http://www.google.com/imgres?imgurl=http://www.pluscargo.web.bo/images/carga1.jpg&amp;imgrefurl=http://www.pluscargo.web.bo/&amp;usg=__-zFrS2yLIMlLjeoKbhIUmSNb-gQ=&amp;h=200&amp;w=200&amp;sz=16&amp;hl=es&amp;start=12&amp;zoom=1&amp;itbs=1&amp;tbnid=6AO0fVc9UTdbdM:&amp;tbnh=104&amp;tbnw=104&amp;prev=/images?q=avion+carguero&amp;hl=es&amp;sa=G&amp;gbv=2&amp;tbs=isch:1&amp;ei=6ct6TYXPCIPNtweNmci6BQ"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1.emf"/><Relationship Id="rId5" Type="http://schemas.openxmlformats.org/officeDocument/2006/relationships/image" Target="../media/image22.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4.xml"/><Relationship Id="rId2" Type="http://schemas.openxmlformats.org/officeDocument/2006/relationships/diagramData" Target="../diagrams/data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google.com/imgres?imgurl=http://www.skymartworldwide.com/freightforwarders/wp-content/uploads/2010/03/iStock_000003051395XSmall1.jpg&amp;imgrefurl=http://www.skymartworldwide.com/freightforwarders/incoterms/incoterms-2010-2011/&amp;usg=__hij3EfT9s1A5AjxWuWP-LxOFvZc=&amp;h=346&amp;w=347&amp;sz=164&amp;hl=es&amp;start=31&amp;zoom=1&amp;itbs=1&amp;tbnid=y-FmOlBf2f8leM:&amp;tbnh=120&amp;tbnw=120&amp;prev=/images?q=incoterms+2010&amp;start=20&amp;hl=es&amp;sa=N&amp;gbv=2&amp;ndsp=20&amp;tbs=isch:1&amp;ei=HdJ6TduMCcWBtgfYxcS6BQ" TargetMode="External"/><Relationship Id="rId3" Type="http://schemas.openxmlformats.org/officeDocument/2006/relationships/image" Target="../media/image26.jpeg"/></Relationships>
</file>

<file path=ppt/slides/_rels/slide33.xml.rels><?xml version="1.0" encoding="UTF-8" standalone="yes"?>
<Relationships xmlns="http://schemas.openxmlformats.org/package/2006/relationships"><Relationship Id="rId11" Type="http://schemas.openxmlformats.org/officeDocument/2006/relationships/image" Target="../media/image31.jpeg"/><Relationship Id="rId12" Type="http://schemas.openxmlformats.org/officeDocument/2006/relationships/hyperlink" Target="http://www.google.com/imgres?imgurl=http://www.dfmlogistics.com/images/page2-img2.jpg&amp;imgrefurl=http://www.dfmlogistics.com/&amp;usg=__Zvlh_p_mFVvfUBCfRW_bfs6qFX8=&amp;h=160&amp;w=228&amp;sz=51&amp;hl=es&amp;start=900&amp;zoom=1&amp;itbs=1&amp;tbnid=B1YLTU5PZIon3M:&amp;tbnh=76&amp;tbnw=108&amp;prev=/images?q=incoterms+2010&amp;start=880&amp;hl=es&amp;sa=N&amp;gbv=2&amp;ndsp=20&amp;tbs=isch:1&amp;ei=zNl6Ta7VKo-2tgf-0LC6BQ" TargetMode="External"/><Relationship Id="rId13" Type="http://schemas.openxmlformats.org/officeDocument/2006/relationships/image" Target="../media/image32.jpeg"/><Relationship Id="rId14" Type="http://schemas.openxmlformats.org/officeDocument/2006/relationships/hyperlink" Target="http://www.google.com/imgres?imgurl=http://2.bp.blogspot.com/_kGmsSu80w2M/TJa8LjqXHWI/AAAAAAAAAA8/Vp1-bCJ_kZw/S380/CI.jpg&amp;imgrefurl=http://neginter-incoterms.blogspot.com/2010_09_01_archive.html&amp;usg=__iYIgn57Rw9ZwQd_EpaPnWPbDHUA=&amp;h=297&amp;w=380&amp;sz=30&amp;hl=es&amp;start=546&amp;zoom=1&amp;itbs=1&amp;tbnid=RUZLGAKC4Ant1M:&amp;tbnh=96&amp;tbnw=123&amp;prev=/images?q=incoterms+2010&amp;start=540&amp;hl=es&amp;sa=N&amp;gbv=2&amp;ndsp=20&amp;tbs=isch:1&amp;ei=Ptp6TZH0J5HmtgfKjp26BQ" TargetMode="External"/><Relationship Id="rId15" Type="http://schemas.openxmlformats.org/officeDocument/2006/relationships/image" Target="../media/image33.jpeg"/><Relationship Id="rId16" Type="http://schemas.openxmlformats.org/officeDocument/2006/relationships/image" Target="../media/image34.jpeg"/><Relationship Id="rId17" Type="http://schemas.openxmlformats.org/officeDocument/2006/relationships/image" Target="../media/image35.jpeg"/><Relationship Id="rId1" Type="http://schemas.openxmlformats.org/officeDocument/2006/relationships/slideLayout" Target="../slideLayouts/slideLayout3.xml"/><Relationship Id="rId2" Type="http://schemas.openxmlformats.org/officeDocument/2006/relationships/hyperlink" Target="http://www.google.com/imgres?imgurl=http://bintelligencesite.com/blog/wp-content/uploads/2009/07/negocios.png&amp;imgrefurl=http://www.comercioxpertos.com/2011/01/14-incoterms-2010-agilizacion-de.html&amp;usg=__fGVfIAHxv3mhCj4RdtPg0kRUr6c=&amp;h=469&amp;w=725&amp;sz=502&amp;hl=es&amp;start=121&amp;zoom=1&amp;itbs=1&amp;tbnid=uwZrTOOKT0x9jM:&amp;tbnh=91&amp;tbnw=140&amp;prev=/images?q=incoterms+2010&amp;start=120&amp;hl=es&amp;sa=N&amp;gbv=2&amp;ndsp=20&amp;tbs=isch:1&amp;ei=ytd6TZfYGc2ztwfznrS6BQ" TargetMode="External"/><Relationship Id="rId3" Type="http://schemas.openxmlformats.org/officeDocument/2006/relationships/image" Target="../media/image27.jpeg"/><Relationship Id="rId4" Type="http://schemas.openxmlformats.org/officeDocument/2006/relationships/hyperlink" Target="http://www.google.com/imgres?imgurl=http://www.axa-corporatesolutions.com/IMG/jpg/Incoterms2010.jpg&amp;imgrefurl=http://www.axa-corporatesolutions.com/Los-nuevos-Incoterms-2010.html?lang=es&amp;usg=__KRxsc8cKnrVHqW_LfaB7uhYE1Lc=&amp;h=199&amp;w=200&amp;sz=18&amp;hl=es&amp;start=92&amp;zoom=1&amp;itbs=1&amp;tbnid=R3Tv3AMfKv6ASM:&amp;tbnh=103&amp;tbnw=104&amp;prev=/images?q=incoterms+2010&amp;start=80&amp;hl=es&amp;sa=N&amp;gbv=2&amp;ndsp=20&amp;tbs=isch:1&amp;ei=ONh6TYaMHY2CtgfyuLm6BQ" TargetMode="External"/><Relationship Id="rId5" Type="http://schemas.openxmlformats.org/officeDocument/2006/relationships/image" Target="../media/image28.jpeg"/><Relationship Id="rId6" Type="http://schemas.openxmlformats.org/officeDocument/2006/relationships/hyperlink" Target="http://www.google.com/imgres?imgurl=http://2.bp.blogspot.com/_-uca6FoDzfc/TNpV_uIDiOI/AAAAAAAAAYE/7HFMrsC6SB0/s1600/Aula+Multimedia.jpg&amp;imgrefurl=http://carmenurbanomarketinginternacional.blogspot.com/2010/11/curso-los-nuevos-incoterms-2010.html&amp;usg=__S6WQQbo_-ZGG4FpvmcByXw8FMc4=&amp;h=532&amp;w=800&amp;sz=59&amp;hl=es&amp;start=91&amp;zoom=1&amp;itbs=1&amp;tbnid=IHRyI-D0zod9JM:&amp;tbnh=95&amp;tbnw=143&amp;prev=/images?q=incoterms+2010&amp;start=80&amp;hl=es&amp;sa=N&amp;gbv=2&amp;ndsp=20&amp;tbs=isch:1&amp;ei=ONh6TYaMHY2CtgfyuLm6BQ" TargetMode="External"/><Relationship Id="rId7" Type="http://schemas.openxmlformats.org/officeDocument/2006/relationships/image" Target="../media/image29.jpeg"/><Relationship Id="rId8" Type="http://schemas.openxmlformats.org/officeDocument/2006/relationships/hyperlink" Target="http://www.google.com/imgres?imgurl=http://www.davidsonint.com/image/users/76711/ftp/my_files/truck(1).jpg?id=2951876&amp;imgrefurl=http://www.davidsonint.com/76711/contact-team&amp;usg=__4jelqd92p4IoYu6m-3skR_Nc5lw=&amp;h=319&amp;w=483&amp;sz=14&amp;hl=es&amp;start=449&amp;zoom=1&amp;itbs=1&amp;tbnid=c2TdAX14KSr7NM:&amp;tbnh=85&amp;tbnw=129&amp;prev=/images?q=incoterms+2010&amp;start=440&amp;hl=es&amp;sa=N&amp;gbv=2&amp;ndsp=20&amp;tbs=isch:1&amp;ei=Itl6TfysOJHmtgfKjp26BQ" TargetMode="External"/><Relationship Id="rId9" Type="http://schemas.openxmlformats.org/officeDocument/2006/relationships/image" Target="../media/image30.jpeg"/><Relationship Id="rId10" Type="http://schemas.openxmlformats.org/officeDocument/2006/relationships/hyperlink" Target="http://www.google.com/imgres?imgurl=http://www.wera.com.mx/fotos_rotacion/foto_8.jpg&amp;imgrefurl=http://www.wera.com.mx/aviso_texto.ssp?id=190&amp;usg=__2CSMf29yjfl9EYB-ABgy9jJwAMk=&amp;h=199&amp;w=180&amp;sz=10&amp;hl=es&amp;start=628&amp;zoom=1&amp;itbs=1&amp;tbnid=q4LV4PJFP9qy_M:&amp;tbnh=104&amp;tbnw=94&amp;prev=/images?q=incoterms+2010&amp;start=620&amp;hl=es&amp;sa=N&amp;gbv=2&amp;ndsp=20&amp;tbs=isch:1&amp;ei=bNl6Taj2DMm_tgeF58S6BQ"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807694" y="3096476"/>
            <a:ext cx="13537504" cy="4153249"/>
          </a:xfrm>
        </p:spPr>
        <p:txBody>
          <a:bodyPr>
            <a:noAutofit/>
          </a:bodyPr>
          <a:lstStyle/>
          <a:p>
            <a:pPr eaLnBrk="1" hangingPunct="1">
              <a:defRPr/>
            </a:pPr>
            <a:r>
              <a:rPr lang="en-US" sz="4400" dirty="0">
                <a:latin typeface="Century Gothic" panose="020B0502020202020204" pitchFamily="34" charset="0"/>
              </a:rPr>
              <a:t>AGENCIA DE ADUANAS</a:t>
            </a:r>
            <a:br>
              <a:rPr lang="en-US" sz="4400" dirty="0">
                <a:latin typeface="Century Gothic" panose="020B0502020202020204" pitchFamily="34" charset="0"/>
              </a:rPr>
            </a:br>
            <a:r>
              <a:rPr lang="en-US" sz="4400" dirty="0">
                <a:latin typeface="Century Gothic" panose="020B0502020202020204" pitchFamily="34" charset="0"/>
              </a:rPr>
              <a:t>DESALMACENADORA TICAL DEL OESTE S.A.</a:t>
            </a:r>
            <a:br>
              <a:rPr lang="en-US" sz="4400" dirty="0">
                <a:latin typeface="Century Gothic" panose="020B0502020202020204" pitchFamily="34" charset="0"/>
              </a:rPr>
            </a:br>
            <a:r>
              <a:rPr lang="en-US" sz="4400" dirty="0">
                <a:latin typeface="Century Gothic" panose="020B0502020202020204" pitchFamily="34" charset="0"/>
              </a:rPr>
              <a:t/>
            </a:r>
            <a:br>
              <a:rPr lang="en-US" sz="4400" dirty="0">
                <a:latin typeface="Century Gothic" panose="020B0502020202020204" pitchFamily="34" charset="0"/>
              </a:rPr>
            </a:br>
            <a:r>
              <a:rPr lang="en-US" sz="4400" dirty="0">
                <a:latin typeface="Century Gothic" panose="020B0502020202020204" pitchFamily="34" charset="0"/>
              </a:rPr>
              <a:t/>
            </a:r>
            <a:br>
              <a:rPr lang="en-US" sz="4400" dirty="0">
                <a:latin typeface="Century Gothic" panose="020B0502020202020204" pitchFamily="34" charset="0"/>
              </a:rPr>
            </a:br>
            <a:r>
              <a:rPr lang="en-US" sz="4400" dirty="0">
                <a:latin typeface="Century Gothic" panose="020B0502020202020204" pitchFamily="34" charset="0"/>
              </a:rPr>
              <a:t/>
            </a:r>
            <a:br>
              <a:rPr lang="en-US" sz="4400" dirty="0">
                <a:latin typeface="Century Gothic" panose="020B0502020202020204" pitchFamily="34" charset="0"/>
              </a:rPr>
            </a:br>
            <a:r>
              <a:rPr lang="en-US" sz="4400" dirty="0">
                <a:latin typeface="Century Gothic" panose="020B0502020202020204" pitchFamily="34" charset="0"/>
              </a:rPr>
              <a:t>PROCEDIMIENTOS ADUANEROS CR</a:t>
            </a:r>
          </a:p>
        </p:txBody>
      </p:sp>
      <p:pic>
        <p:nvPicPr>
          <p:cNvPr id="5" name="Imagen 4"/>
          <p:cNvPicPr>
            <a:picLocks noChangeAspect="1"/>
          </p:cNvPicPr>
          <p:nvPr/>
        </p:nvPicPr>
        <p:blipFill>
          <a:blip r:embed="rId2"/>
          <a:stretch>
            <a:fillRect/>
          </a:stretch>
        </p:blipFill>
        <p:spPr>
          <a:xfrm>
            <a:off x="12912080" y="8514184"/>
            <a:ext cx="3328733" cy="1728192"/>
          </a:xfrm>
          <a:prstGeom prst="rect">
            <a:avLst/>
          </a:prstGeom>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2 Marcador de número de diapositiva"/>
          <p:cNvSpPr>
            <a:spLocks noGrp="1"/>
          </p:cNvSpPr>
          <p:nvPr>
            <p:ph type="sldNum" sz="quarter" idx="12"/>
          </p:nvPr>
        </p:nvSpPr>
        <p:spPr bwMode="auto">
          <a:xfrm>
            <a:off x="3962400" y="12712701"/>
            <a:ext cx="4267200" cy="625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1485900" indent="-571500">
              <a:defRPr>
                <a:solidFill>
                  <a:schemeClr val="tx1"/>
                </a:solidFill>
                <a:latin typeface="Calibri" panose="020F0502020204030204" pitchFamily="34" charset="0"/>
                <a:ea typeface="ＭＳ Ｐゴシック" panose="020B0600070205080204" pitchFamily="34" charset="-128"/>
              </a:defRPr>
            </a:lvl2pPr>
            <a:lvl3pPr marL="2286000" indent="-457200">
              <a:defRPr>
                <a:solidFill>
                  <a:schemeClr val="tx1"/>
                </a:solidFill>
                <a:latin typeface="Calibri" panose="020F0502020204030204" pitchFamily="34" charset="0"/>
                <a:ea typeface="ＭＳ Ｐゴシック" panose="020B0600070205080204" pitchFamily="34" charset="-128"/>
              </a:defRPr>
            </a:lvl3pPr>
            <a:lvl4pPr marL="3200400" indent="-457200">
              <a:defRPr>
                <a:solidFill>
                  <a:schemeClr val="tx1"/>
                </a:solidFill>
                <a:latin typeface="Calibri" panose="020F0502020204030204" pitchFamily="34" charset="0"/>
                <a:ea typeface="ＭＳ Ｐゴシック" panose="020B0600070205080204" pitchFamily="34" charset="-128"/>
              </a:defRPr>
            </a:lvl4pPr>
            <a:lvl5pPr marL="4114800" indent="-457200">
              <a:defRPr>
                <a:solidFill>
                  <a:schemeClr val="tx1"/>
                </a:solidFill>
                <a:latin typeface="Calibri" panose="020F0502020204030204" pitchFamily="34" charset="0"/>
                <a:ea typeface="ＭＳ Ｐゴシック" panose="020B0600070205080204" pitchFamily="34" charset="-128"/>
              </a:defRPr>
            </a:lvl5pPr>
            <a:lvl6pPr marL="5029200" indent="-457200" defTabSz="9144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5943600" indent="-457200" defTabSz="9144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6858000" indent="-457200" defTabSz="9144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7772400" indent="-457200" defTabSz="9144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l"/>
            <a:fld id="{0911329C-5732-4A5E-880D-4184FA6B94D7}" type="slidenum">
              <a:rPr lang="de-DE">
                <a:solidFill>
                  <a:srgbClr val="898989"/>
                </a:solidFill>
              </a:rPr>
              <a:pPr algn="l"/>
              <a:t>10</a:t>
            </a:fld>
            <a:endParaRPr lang="de-DE">
              <a:solidFill>
                <a:srgbClr val="898989"/>
              </a:solidFill>
            </a:endParaRPr>
          </a:p>
        </p:txBody>
      </p:sp>
      <p:sp>
        <p:nvSpPr>
          <p:cNvPr id="36870" name="6 Rectángulo"/>
          <p:cNvSpPr>
            <a:spLocks noChangeArrowheads="1"/>
          </p:cNvSpPr>
          <p:nvPr/>
        </p:nvSpPr>
        <p:spPr bwMode="auto">
          <a:xfrm>
            <a:off x="3191284" y="2969568"/>
            <a:ext cx="18938104"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defRPr/>
            </a:pPr>
            <a:endParaRPr lang="es-ES_tradnl" sz="4000"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algn="l" hangingPunct="1">
              <a:defRPr/>
            </a:pPr>
            <a:r>
              <a:rPr lang="es-ES_tradnl" sz="3200" b="1" dirty="0">
                <a:latin typeface="Century Gothic" panose="020B0502020202020204" pitchFamily="34" charset="0"/>
                <a:ea typeface="Tahoma" pitchFamily="34" charset="0"/>
                <a:cs typeface="Tahoma" pitchFamily="34" charset="0"/>
              </a:rPr>
              <a:t>Copia o fotocopia de la  DAE o documento de salida de las mercancías exportadas, emitido por el exportador o expedidor, que incluya el valor real de la mercancía, el nombre del importador, el peso bruto y neto. </a:t>
            </a:r>
            <a:br>
              <a:rPr lang="es-ES_tradnl" sz="3200" b="1" dirty="0">
                <a:latin typeface="Century Gothic" panose="020B0502020202020204" pitchFamily="34" charset="0"/>
                <a:ea typeface="Tahoma" pitchFamily="34" charset="0"/>
                <a:cs typeface="Tahoma" pitchFamily="34" charset="0"/>
              </a:rPr>
            </a:br>
            <a:r>
              <a:rPr lang="es-ES_tradnl" sz="3200" b="1" dirty="0">
                <a:latin typeface="Century Gothic" panose="020B0502020202020204" pitchFamily="34" charset="0"/>
                <a:ea typeface="Tahoma" pitchFamily="34" charset="0"/>
                <a:cs typeface="Tahoma" pitchFamily="34" charset="0"/>
              </a:rPr>
              <a:t/>
            </a:r>
            <a:br>
              <a:rPr lang="es-ES_tradnl" sz="3200" b="1" dirty="0">
                <a:latin typeface="Century Gothic" panose="020B0502020202020204" pitchFamily="34" charset="0"/>
                <a:ea typeface="Tahoma" pitchFamily="34" charset="0"/>
                <a:cs typeface="Tahoma" pitchFamily="34" charset="0"/>
              </a:rPr>
            </a:br>
            <a:r>
              <a:rPr lang="es-ES_tradnl" sz="3200" b="1" dirty="0">
                <a:latin typeface="Century Gothic" panose="020B0502020202020204" pitchFamily="34" charset="0"/>
                <a:ea typeface="Tahoma" pitchFamily="34" charset="0"/>
                <a:cs typeface="Tahoma" pitchFamily="34" charset="0"/>
              </a:rPr>
              <a:t>Esto en aquellos casos que el valor de la mercancía supere los $2.000.00 </a:t>
            </a:r>
          </a:p>
          <a:p>
            <a:pPr algn="l" hangingPunct="1">
              <a:defRPr/>
            </a:pPr>
            <a:endParaRPr lang="es-ES_tradnl" sz="3200" b="1" dirty="0">
              <a:latin typeface="Century Gothic" panose="020B0502020202020204" pitchFamily="34" charset="0"/>
              <a:ea typeface="Tahoma" pitchFamily="34" charset="0"/>
              <a:cs typeface="Tahoma" pitchFamily="34" charset="0"/>
            </a:endParaRPr>
          </a:p>
        </p:txBody>
      </p:sp>
      <p:sp>
        <p:nvSpPr>
          <p:cNvPr id="12295" name="Rectangle 2"/>
          <p:cNvSpPr txBox="1">
            <a:spLocks noChangeArrowheads="1"/>
          </p:cNvSpPr>
          <p:nvPr/>
        </p:nvSpPr>
        <p:spPr bwMode="auto">
          <a:xfrm>
            <a:off x="5351240" y="1969841"/>
            <a:ext cx="14618193" cy="1738908"/>
          </a:xfrm>
          <a:prstGeom prst="rect">
            <a:avLst/>
          </a:prstGeom>
          <a:noFill/>
          <a:ln>
            <a:noFill/>
          </a:ln>
          <a:extLst/>
        </p:spPr>
        <p:txBody>
          <a:bodyPr lIns="0" tIns="0" rIns="0" bIns="0"/>
          <a:lstStyle>
            <a:defPPr>
              <a:defRPr lang="en-US"/>
            </a:defPPr>
            <a:lvl1pPr algn="ctr" eaLnBrk="1" hangingPunct="1">
              <a:defRPr sz="1800" b="1">
                <a:solidFill>
                  <a:srgbClr val="F79646"/>
                </a:solidFill>
                <a:effectLst>
                  <a:outerShdw blurRad="38100" dist="38100" dir="2700000" algn="tl">
                    <a:srgbClr val="000000">
                      <a:alpha val="43137"/>
                    </a:srgbClr>
                  </a:outerShdw>
                </a:effectLst>
                <a:latin typeface="Century Gothic" pitchFamily="34" charset="0"/>
                <a:cs typeface="Arial" pitchFamily="34" charset="0"/>
              </a:defRPr>
            </a:lvl1pPr>
            <a:lvl2pPr marL="742950" indent="-285750">
              <a:defRPr sz="1600">
                <a:latin typeface="DB Office" pitchFamily="84" charset="-18"/>
                <a:cs typeface="Arial" pitchFamily="34" charset="0"/>
              </a:defRPr>
            </a:lvl2pPr>
            <a:lvl3pPr marL="1143000" indent="-228600">
              <a:defRPr sz="1600">
                <a:latin typeface="DB Office" pitchFamily="84" charset="-18"/>
                <a:cs typeface="Arial" pitchFamily="34" charset="0"/>
              </a:defRPr>
            </a:lvl3pPr>
            <a:lvl4pPr marL="1600200" indent="-228600">
              <a:defRPr sz="1600">
                <a:latin typeface="DB Office" pitchFamily="84" charset="-18"/>
                <a:cs typeface="Arial" pitchFamily="34" charset="0"/>
              </a:defRPr>
            </a:lvl4pPr>
            <a:lvl5pPr marL="2057400" indent="-228600">
              <a:defRPr sz="1600">
                <a:latin typeface="DB Office" pitchFamily="84" charset="-18"/>
                <a:cs typeface="Arial" pitchFamily="34" charset="0"/>
              </a:defRPr>
            </a:lvl5pPr>
            <a:lvl6pPr marL="2514600" indent="-228600" algn="ctr" eaLnBrk="0" fontAlgn="base" hangingPunct="0">
              <a:spcBef>
                <a:spcPct val="0"/>
              </a:spcBef>
              <a:spcAft>
                <a:spcPct val="0"/>
              </a:spcAft>
              <a:defRPr sz="1600">
                <a:latin typeface="DB Office" pitchFamily="84" charset="-18"/>
                <a:cs typeface="Arial" pitchFamily="34" charset="0"/>
              </a:defRPr>
            </a:lvl6pPr>
            <a:lvl7pPr marL="2971800" indent="-228600" algn="ctr" eaLnBrk="0" fontAlgn="base" hangingPunct="0">
              <a:spcBef>
                <a:spcPct val="0"/>
              </a:spcBef>
              <a:spcAft>
                <a:spcPct val="0"/>
              </a:spcAft>
              <a:defRPr sz="1600">
                <a:latin typeface="DB Office" pitchFamily="84" charset="-18"/>
                <a:cs typeface="Arial" pitchFamily="34" charset="0"/>
              </a:defRPr>
            </a:lvl7pPr>
            <a:lvl8pPr marL="3429000" indent="-228600" algn="ctr" eaLnBrk="0" fontAlgn="base" hangingPunct="0">
              <a:spcBef>
                <a:spcPct val="0"/>
              </a:spcBef>
              <a:spcAft>
                <a:spcPct val="0"/>
              </a:spcAft>
              <a:defRPr sz="1600">
                <a:latin typeface="DB Office" pitchFamily="84" charset="-18"/>
                <a:cs typeface="Arial" pitchFamily="34" charset="0"/>
              </a:defRPr>
            </a:lvl8pPr>
            <a:lvl9pPr marL="3886200" indent="-228600" algn="ctr" eaLnBrk="0" fontAlgn="base" hangingPunct="0">
              <a:spcBef>
                <a:spcPct val="0"/>
              </a:spcBef>
              <a:spcAft>
                <a:spcPct val="0"/>
              </a:spcAft>
              <a:defRPr sz="1600">
                <a:latin typeface="DB Office" pitchFamily="84" charset="-18"/>
                <a:cs typeface="Arial" pitchFamily="34" charset="0"/>
              </a:defRPr>
            </a:lvl9pPr>
          </a:lstStyle>
          <a:p>
            <a:pPr>
              <a:defRPr/>
            </a:pPr>
            <a:r>
              <a:rPr lang="es-CR" sz="4800" dirty="0">
                <a:solidFill>
                  <a:srgbClr val="F78E1E"/>
                </a:solidFill>
                <a:effectLst/>
                <a:latin typeface="Tahoma" pitchFamily="34" charset="0"/>
                <a:ea typeface="Tahoma" pitchFamily="34" charset="0"/>
                <a:cs typeface="Tahoma" pitchFamily="34" charset="0"/>
              </a:rPr>
              <a:t>DECLARACION ADUANERA DE EXPORTACION</a:t>
            </a:r>
            <a:endParaRPr lang="es-ES" sz="4800" dirty="0">
              <a:solidFill>
                <a:srgbClr val="F78E1E"/>
              </a:solidFill>
              <a:effectLst/>
              <a:latin typeface="Tahoma" pitchFamily="34" charset="0"/>
              <a:ea typeface="Tahoma" pitchFamily="34" charset="0"/>
              <a:cs typeface="Tahoma" pitchFamily="34" charset="0"/>
            </a:endParaRPr>
          </a:p>
        </p:txBody>
      </p:sp>
      <p:sp>
        <p:nvSpPr>
          <p:cNvPr id="7" name="Rectangle 2"/>
          <p:cNvSpPr txBox="1">
            <a:spLocks noChangeArrowheads="1"/>
          </p:cNvSpPr>
          <p:nvPr/>
        </p:nvSpPr>
        <p:spPr bwMode="auto">
          <a:xfrm>
            <a:off x="6236525" y="7351714"/>
            <a:ext cx="12817424" cy="1098371"/>
          </a:xfrm>
          <a:prstGeom prst="rect">
            <a:avLst/>
          </a:prstGeom>
          <a:noFill/>
          <a:ln>
            <a:noFill/>
          </a:ln>
          <a:extLst/>
        </p:spPr>
        <p:txBody>
          <a:bodyPr lIns="0" tIns="0" rIns="0" bIns="0"/>
          <a:lstStyle>
            <a:defPPr>
              <a:defRPr lang="en-US"/>
            </a:defPPr>
            <a:lvl1pPr algn="ctr" eaLnBrk="1" hangingPunct="1">
              <a:defRPr sz="1800" b="1">
                <a:solidFill>
                  <a:srgbClr val="F79646"/>
                </a:solidFill>
                <a:effectLst>
                  <a:outerShdw blurRad="38100" dist="38100" dir="2700000" algn="tl">
                    <a:srgbClr val="000000">
                      <a:alpha val="43137"/>
                    </a:srgbClr>
                  </a:outerShdw>
                </a:effectLst>
                <a:latin typeface="Century Gothic" pitchFamily="34" charset="0"/>
                <a:cs typeface="Arial" pitchFamily="34" charset="0"/>
              </a:defRPr>
            </a:lvl1pPr>
            <a:lvl2pPr marL="742950" indent="-285750">
              <a:defRPr sz="1600">
                <a:latin typeface="DB Office" pitchFamily="84" charset="-18"/>
                <a:cs typeface="Arial" pitchFamily="34" charset="0"/>
              </a:defRPr>
            </a:lvl2pPr>
            <a:lvl3pPr marL="1143000" indent="-228600">
              <a:defRPr sz="1600">
                <a:latin typeface="DB Office" pitchFamily="84" charset="-18"/>
                <a:cs typeface="Arial" pitchFamily="34" charset="0"/>
              </a:defRPr>
            </a:lvl3pPr>
            <a:lvl4pPr marL="1600200" indent="-228600">
              <a:defRPr sz="1600">
                <a:latin typeface="DB Office" pitchFamily="84" charset="-18"/>
                <a:cs typeface="Arial" pitchFamily="34" charset="0"/>
              </a:defRPr>
            </a:lvl4pPr>
            <a:lvl5pPr marL="2057400" indent="-228600">
              <a:defRPr sz="1600">
                <a:latin typeface="DB Office" pitchFamily="84" charset="-18"/>
                <a:cs typeface="Arial" pitchFamily="34" charset="0"/>
              </a:defRPr>
            </a:lvl5pPr>
            <a:lvl6pPr marL="2514600" indent="-228600" algn="ctr" eaLnBrk="0" fontAlgn="base" hangingPunct="0">
              <a:spcBef>
                <a:spcPct val="0"/>
              </a:spcBef>
              <a:spcAft>
                <a:spcPct val="0"/>
              </a:spcAft>
              <a:defRPr sz="1600">
                <a:latin typeface="DB Office" pitchFamily="84" charset="-18"/>
                <a:cs typeface="Arial" pitchFamily="34" charset="0"/>
              </a:defRPr>
            </a:lvl6pPr>
            <a:lvl7pPr marL="2971800" indent="-228600" algn="ctr" eaLnBrk="0" fontAlgn="base" hangingPunct="0">
              <a:spcBef>
                <a:spcPct val="0"/>
              </a:spcBef>
              <a:spcAft>
                <a:spcPct val="0"/>
              </a:spcAft>
              <a:defRPr sz="1600">
                <a:latin typeface="DB Office" pitchFamily="84" charset="-18"/>
                <a:cs typeface="Arial" pitchFamily="34" charset="0"/>
              </a:defRPr>
            </a:lvl7pPr>
            <a:lvl8pPr marL="3429000" indent="-228600" algn="ctr" eaLnBrk="0" fontAlgn="base" hangingPunct="0">
              <a:spcBef>
                <a:spcPct val="0"/>
              </a:spcBef>
              <a:spcAft>
                <a:spcPct val="0"/>
              </a:spcAft>
              <a:defRPr sz="1600">
                <a:latin typeface="DB Office" pitchFamily="84" charset="-18"/>
                <a:cs typeface="Arial" pitchFamily="34" charset="0"/>
              </a:defRPr>
            </a:lvl8pPr>
            <a:lvl9pPr marL="3886200" indent="-228600" algn="ctr" eaLnBrk="0" fontAlgn="base" hangingPunct="0">
              <a:spcBef>
                <a:spcPct val="0"/>
              </a:spcBef>
              <a:spcAft>
                <a:spcPct val="0"/>
              </a:spcAft>
              <a:defRPr sz="1600">
                <a:latin typeface="DB Office" pitchFamily="84" charset="-18"/>
                <a:cs typeface="Arial" pitchFamily="34" charset="0"/>
              </a:defRPr>
            </a:lvl9pPr>
          </a:lstStyle>
          <a:p>
            <a:pPr>
              <a:defRPr/>
            </a:pPr>
            <a:r>
              <a:rPr lang="es-CR" sz="4800" dirty="0">
                <a:solidFill>
                  <a:srgbClr val="F78E1E"/>
                </a:solidFill>
                <a:effectLst/>
                <a:latin typeface="Tahoma" pitchFamily="34" charset="0"/>
                <a:ea typeface="Tahoma" pitchFamily="34" charset="0"/>
                <a:cs typeface="Tahoma" pitchFamily="34" charset="0"/>
              </a:rPr>
              <a:t>DECLARACION ADUANERA DE VALOR </a:t>
            </a:r>
            <a:endParaRPr lang="es-ES" sz="4800" dirty="0">
              <a:solidFill>
                <a:srgbClr val="F78E1E"/>
              </a:solidFill>
              <a:effectLst/>
              <a:latin typeface="Tahoma" pitchFamily="34" charset="0"/>
              <a:ea typeface="Tahoma" pitchFamily="34" charset="0"/>
              <a:cs typeface="Tahoma" pitchFamily="34" charset="0"/>
            </a:endParaRPr>
          </a:p>
        </p:txBody>
      </p:sp>
      <p:sp>
        <p:nvSpPr>
          <p:cNvPr id="8" name="6 Rectángulo"/>
          <p:cNvSpPr>
            <a:spLocks noChangeArrowheads="1"/>
          </p:cNvSpPr>
          <p:nvPr/>
        </p:nvSpPr>
        <p:spPr bwMode="auto">
          <a:xfrm>
            <a:off x="3161087" y="8239122"/>
            <a:ext cx="18968301"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defRPr/>
            </a:pPr>
            <a:endParaRPr lang="es-ES_tradnl" sz="3200" b="1" dirty="0">
              <a:effectLst>
                <a:outerShdw blurRad="38100" dist="38100" dir="2700000" algn="tl">
                  <a:srgbClr val="000000">
                    <a:alpha val="43137"/>
                  </a:srgbClr>
                </a:outerShdw>
              </a:effectLst>
              <a:latin typeface="Century Gothic" panose="020B0502020202020204" pitchFamily="34" charset="0"/>
              <a:ea typeface="Tahoma" pitchFamily="34" charset="0"/>
              <a:cs typeface="Tahoma" pitchFamily="34" charset="0"/>
            </a:endParaRPr>
          </a:p>
          <a:p>
            <a:pPr algn="just" eaLnBrk="1" hangingPunct="1">
              <a:defRPr/>
            </a:pPr>
            <a:r>
              <a:rPr lang="es-ES_tradnl" sz="3200" b="1" dirty="0">
                <a:latin typeface="Century Gothic" panose="020B0502020202020204" pitchFamily="34" charset="0"/>
                <a:ea typeface="Tahoma" pitchFamily="34" charset="0"/>
                <a:cs typeface="Tahoma" pitchFamily="34" charset="0"/>
              </a:rPr>
              <a:t>Se presenta para mercancías cuyo valor exceda los $1.000.00, aplica en caso que las mercancías no sean de origen Centroamericano.  Este documento lo llena la Agencia de Aduanas para firma del importador</a:t>
            </a:r>
          </a:p>
          <a:p>
            <a:pPr algn="just" eaLnBrk="1" hangingPunct="1">
              <a:defRPr/>
            </a:pPr>
            <a:endParaRPr lang="es-ES_tradnl" sz="3200" b="1" dirty="0">
              <a:latin typeface="Century Gothic" panose="020B0502020202020204" pitchFamily="34" charset="0"/>
              <a:ea typeface="Tahoma" pitchFamily="34" charset="0"/>
              <a:cs typeface="Tahoma" pitchFamily="34" charset="0"/>
            </a:endParaRPr>
          </a:p>
          <a:p>
            <a:pPr algn="just" eaLnBrk="1" hangingPunct="1">
              <a:defRPr/>
            </a:pPr>
            <a:r>
              <a:rPr lang="es-ES_tradnl" sz="3200" b="1" dirty="0">
                <a:latin typeface="Century Gothic" panose="020B0502020202020204" pitchFamily="34" charset="0"/>
                <a:ea typeface="Tahoma" pitchFamily="34" charset="0"/>
                <a:cs typeface="Tahoma" pitchFamily="34" charset="0"/>
              </a:rPr>
              <a:t>Debe ser firmado por el representante legal </a:t>
            </a:r>
          </a:p>
          <a:p>
            <a:pPr eaLnBrk="1" hangingPunct="1">
              <a:defRPr/>
            </a:pPr>
            <a:endParaRPr lang="es-ES_tradnl" sz="3200" b="1" dirty="0">
              <a:solidFill>
                <a:srgbClr val="8064A2"/>
              </a:solidFill>
              <a:latin typeface="Century Gothic" pitchFamily="34" charset="0"/>
              <a:cs typeface="Tahoma" pitchFamily="34" charset="0"/>
            </a:endParaRPr>
          </a:p>
        </p:txBody>
      </p:sp>
      <p:pic>
        <p:nvPicPr>
          <p:cNvPr id="2" name="Imagen 1"/>
          <p:cNvPicPr>
            <a:picLocks noChangeAspect="1"/>
          </p:cNvPicPr>
          <p:nvPr/>
        </p:nvPicPr>
        <p:blipFill>
          <a:blip r:embed="rId2"/>
          <a:stretch>
            <a:fillRect/>
          </a:stretch>
        </p:blipFill>
        <p:spPr>
          <a:xfrm>
            <a:off x="19608824" y="4995554"/>
            <a:ext cx="3243353" cy="2523963"/>
          </a:xfrm>
          <a:prstGeom prst="rect">
            <a:avLst/>
          </a:prstGeom>
        </p:spPr>
      </p:pic>
    </p:spTree>
    <p:extLst>
      <p:ext uri="{BB962C8B-B14F-4D97-AF65-F5344CB8AC3E}">
        <p14:creationId xmlns:p14="http://schemas.microsoft.com/office/powerpoint/2010/main" val="2163999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2 Marcador de número de diapositiva"/>
          <p:cNvSpPr>
            <a:spLocks noGrp="1"/>
          </p:cNvSpPr>
          <p:nvPr>
            <p:ph type="sldNum" sz="quarter" idx="12"/>
          </p:nvPr>
        </p:nvSpPr>
        <p:spPr bwMode="auto">
          <a:xfrm>
            <a:off x="3962400" y="12712701"/>
            <a:ext cx="4267200" cy="625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1485900" indent="-571500">
              <a:defRPr>
                <a:solidFill>
                  <a:schemeClr val="tx1"/>
                </a:solidFill>
                <a:latin typeface="Calibri" panose="020F0502020204030204" pitchFamily="34" charset="0"/>
                <a:ea typeface="ＭＳ Ｐゴシック" panose="020B0600070205080204" pitchFamily="34" charset="-128"/>
              </a:defRPr>
            </a:lvl2pPr>
            <a:lvl3pPr marL="2286000" indent="-457200">
              <a:defRPr>
                <a:solidFill>
                  <a:schemeClr val="tx1"/>
                </a:solidFill>
                <a:latin typeface="Calibri" panose="020F0502020204030204" pitchFamily="34" charset="0"/>
                <a:ea typeface="ＭＳ Ｐゴシック" panose="020B0600070205080204" pitchFamily="34" charset="-128"/>
              </a:defRPr>
            </a:lvl3pPr>
            <a:lvl4pPr marL="3200400" indent="-457200">
              <a:defRPr>
                <a:solidFill>
                  <a:schemeClr val="tx1"/>
                </a:solidFill>
                <a:latin typeface="Calibri" panose="020F0502020204030204" pitchFamily="34" charset="0"/>
                <a:ea typeface="ＭＳ Ｐゴシック" panose="020B0600070205080204" pitchFamily="34" charset="-128"/>
              </a:defRPr>
            </a:lvl4pPr>
            <a:lvl5pPr marL="4114800" indent="-457200">
              <a:defRPr>
                <a:solidFill>
                  <a:schemeClr val="tx1"/>
                </a:solidFill>
                <a:latin typeface="Calibri" panose="020F0502020204030204" pitchFamily="34" charset="0"/>
                <a:ea typeface="ＭＳ Ｐゴシック" panose="020B0600070205080204" pitchFamily="34" charset="-128"/>
              </a:defRPr>
            </a:lvl5pPr>
            <a:lvl6pPr marL="5029200" indent="-457200" defTabSz="9144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5943600" indent="-457200" defTabSz="9144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6858000" indent="-457200" defTabSz="9144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7772400" indent="-457200" defTabSz="9144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l"/>
            <a:fld id="{B30D14B4-205C-4558-B56F-F7D1EADACF32}" type="slidenum">
              <a:rPr lang="de-DE">
                <a:solidFill>
                  <a:srgbClr val="898989"/>
                </a:solidFill>
              </a:rPr>
              <a:pPr algn="l"/>
              <a:t>11</a:t>
            </a:fld>
            <a:endParaRPr lang="de-DE">
              <a:solidFill>
                <a:srgbClr val="898989"/>
              </a:solidFill>
            </a:endParaRPr>
          </a:p>
        </p:txBody>
      </p:sp>
      <p:sp>
        <p:nvSpPr>
          <p:cNvPr id="82949" name="AutoShape 8" descr="data:image/jpeg;base64,/9j/4AAQSkZJRgABAQAAAQABAAD/2wCEAAkGBhQSEBQUDxQQFBQUFBQUDxQOFBQUFRQUFBQVFBQUFBUXHCYeFxkjGRQUHy8gJCcpLCwsFR4xNTAqNSYrLCkBCQoKDgwOGg8PFykcHCQtKSwsLCwpKSksLCwsLC8pLCwsLCwpLCksKSksLCwpLCwsLCkpLCwpLCksLCwpKSwpLP/AABEIAQgAvwMBIgACEQEDEQH/xAAcAAACAgMBAQAAAAAAAAAAAAAAAQIDBQYHBAj/xABLEAACAQICBQcGCgULBQAAAAAAAQIDEQQhBRIxYfAHIkFRcYGhBhMykbHBIyQzQlJyorKz0SVig8LhFTQ1U2NzgpKj0vEUF0PD4v/EABsBAAICAwEAAAAAAAAAAAAAAAABAgQDBQYH/8QANxEAAgEDAAYGCQMFAQAAAAAAAAECAwQRBSExMnGxBhJhcoHwIiMzNEFRkcHRE7LhQkNigvFS/9oADAMBAAIRAxEAPwDl0piUhSEIC+nVMtgcZZ96+9f3swSZ6aNWxiqQ6yMsJYZu+jcde3Yl3unKPtijYsLi7q+9v8Of5nP9H4y0o7pL73/0bJo3GXja/QvGm17YGhu7b4mwhPJu1CefHRNr2SPRT6OxL7LXuMThsTd36034Qn+ZlKUtm6VvVO3vOVr03EyM9HQ32+yMvcWRWff+8/zKo9XZ7GvcWJ9O6/hGRSxnURJr3fuv8i2K9vvX5laXtt9pr3k4Xtx1L8iUYg2Wpcd38CfHtIcfeLC3TgY2xSRiPKDTUcNQnWn81c1fSk8oxXazKVHkcb5TPKPz1fzFN/B0XzrfOqdPq2esuWlq7uuqf9O18P52EZS6scmpY/GyrVZ1KjvKbcpPeyhMBHfpKKwigSEAhgAxDABpjuRGhgKZElMgMgFycZECLYiWT3UcTbjjqMrhdNxg+c+rZd/OfukzXAMU6UZ7TJGo1sN5w3lzTgo5VHaNnZLb5vVazfXY9keU+KWVGbzbd5xVvReWTvmmc7TLIvjuKj0ZbTeZRz4sn+vP5nR/+6Tu7UFt5t6nQp3z5vVIlDlQl/UR2W+Ud76s19HZdI59F+9+EX7j2UY85fWX4jX7xbpaEsX/AGl9X+THKtP5nQKPKdK6vQW3nWqPrpPLm/rv1Hqo8pcbc+hPZduE00lqy60s8tnic9ovJddl92nb7p6aa29/7yt4llaCsH/aX1f5Mf69RfE6dQ5QcPJ2lGtC8rZxUl6Uld6rv1dHSZLD+VWGn6Namr5pTbg/tJHJNfp7+/mS/Mqr17KxiqdHbOS9HMeD/OQjXqHTfLfynWFwspRadSd4UbO/Oe2XYln6jhsptu7zbzbZZjMRrS3LYujfkUFK0sKdn1oxfWy9vIyzm5bSVwuIC6QJXEAWAQAAAAEkyI0MYTIFkysZEVwYMQAAhgAAicWRSLadC/TxcWcE4xb2FlJ8f4We6i7u++/2qb97IYbRqdryl0e8yVHRSt6UuIx/2oyQvIU9TL1PRtesvRS+pXBc1bNngoz/ANp6YSz7+n6y6+0sWjF9KXh+t/uYPR76Jetdm/rXiWY6TofHK8CU9B3i/pT8UUzq2S29F91rr8jFaRxfVtZkMXhppN822beZrtWprO7JVLuE4YpvJRqW1Sg8VI4YhoihlAgMYhiAAAAEAxAAxghDGASIMnIgxkRAAgAAABDJxPRRfHqPKi+i+O4izLTeszeC49ZlKSy46mYrA/n7mZemuPWa6rtO10asxLEDGyjFV1CLk9iRhSybmclCLlLYjD+UeOyVNdOcuzoRgCzEVnOTk9rd/wCBWbWnDqRwec3ty7ms6j2fDgNDEMmUxjECABgAAAAAAADQhjATIsnIgxkRCZIiwAAAdhABOFSxFhECSeD34bFyWxpdxv8A5CaFji6dSVaU7wnGKULLJxvd3Tv/AAOeYc6xyVwthqjyzrZdeUIbfX4spaWSp2Upx1SytfiXaF1WhJKM2vEyU+Tym/Rq1V2qEvYkaxyheSEcPgfOQnUlJVYKWtqpastZbEvpavSdUijXeUHBed0biYrNxh5xfspRm/CLOXtLur+rDrS1ZRbrXlepBwlNtHz6enA04uT102lGTy1rZK6ctXPV67HnPVo2cVPnzcE4yTkoqe1bHFpp34sdo9hp0e+OCw1vSxV1fWtT6crLZk812a3zsm5VMBh7KzxKbXN1qbd5NNpZR67bL3UW8th7KGMg5JrGSUpWc3KkrXtFZa0UkkqcFfcuqzqekUpRviZTioSavTyVRq2rqOOaalLN9O3pvhy/P/CZhY4SbTahOytd6rsr7BPCzVrwmr7Lxlne6Vss9j9TNjWOjKS+O1L2es5QaTb25uKtklvbz3FH8opSfxhyjHUk70orWlKo4zSVru0ZylsaeeXXLrP5c/wLCMG6EkruMrdbi7esrNlq46E4tTxlR3vHOl8xvnbI7ZNRfRv6litIYOjBfBVvOSvZpRaVrZvW2N36O3McZZ2iaMeAATEAwGhgRkyLJyIMZACLJERDAkJDAaBhEJDggQ/iezDo67yX07YWTzzrS29NowWRyTDnY+TaFsEs/wDyTyzy2K3v7ynpx4scdqMlPfNyiirF0FOEoS2Ti4S7JJxfgy9EJHDvUsotHy/icO6c5QlthKUJdsW4vxRWbNykaP8ANaSr9VRxqq39pFOX2tY1k7+jU/Upxn80mUpLDwNDEMyCGAAADEMQCAAAAGMQxjFIgyciLGREyJITAAQwQ0IkhSJwRGSzLKaHEZ7cNxsOy8nsbYKOz06lrdPO6bHHMOuMzsnkBG2Bp7fSne/12svUazpDLFku8uTJUfaG2KRGQQBnFJ5RcOV8tGi/kMQv1qM/GpD/ANhzA79yhaK8/o+vFK8oRVWHbSes7dsdZd5wE6/Q9Xr2/V/8vH3KtZYlkYxIkjbmIAQDAAENiAQAAAAxoQ0MYpIgWMgxkRESQhANE4oikX04CZkissqksy2nEU1zi2CMtNZB6mz1Yfji52PyEfxGln9Pry+ElkcbovjI7P5EwtgaF7ejJ5W6Zys8jR9JpYtI95cmSob74GxwZMhAmcXTkXCFSCatJXTVmn0p7U+4+a9MaPdDEVaUttOpOHdGTSferPvPpg4fys6N83pBzSyrU4VP8SvTl9xPvOj0LU6tSUPmuRgrLVk0waEM6grDAAQAMQxAIAAAACSIkkMYpECbZEZEQRQFlKGXeJjisscInro0yunTPbRp8ZGGUi/Qp5Z4ai5z7d5ZAVT05drJIvUl6KKtTefFltOR2ryPVsDh7f1aee9tv2nFafG07p5NUbYTD3z+Bp5553ijl+lc8W9Nf5fYnbr0mZSLLEKEN3iWJbvE4ylNYLbQjm/LTgL0KFa3oVJU32VI6y8afidLUd3ia1ylaO87ozEZZwUaq/ZyUn9nWN3o+qo14Pt56jFNZTPn4aEM7cpDAAABiGIAAAAAAYiVhgJoiTaIsZEiz14elzV2s81ON5JbzK4eleMd6v0dLb95jm8Is29PrMVOlxmeuEeMxU6ez+BdGPHDKspG7o0sGHk+c+1+0nx0bCtPP19ZYuNpuILEUaCWttko8bOo7/oqlq0KUbW1adNWWxWglZHAqWbSzs2llvyyy3n0JSSSSu8lb1ZHF9LpejSj3vsZ7Za2XesI94NdoJnH0paiyy2D7SjSmGVWhVp/1lKpD/PBx95dAmkbGlPDTItHy1YD2aaw+pia0LW1a1WNurVqSXuPGejJ5WTXMYAAwGIYgABiGAAMQxgDkRbExDIl+GjzuyMn6osz+HoWhH6sfYYPArKo+qHtlFG1wpZJdSiunq7SpXlg3mjaXWTfnzqPKqdl4LixCsrJ7Nj6uo9c48Z7Ty4zKEn+q+srp5Ztpw6sWzBwWX/BaiuCLEdBFHIHv0HQ1sTQje16tJXzyvOPUd7i95xHyOo62Pw6tF/CKTTta0U5e47fBdh5/wBLZevpx7G/q/4LdtsZNPeTXaiK7iS7jkoaiyO+8d95U5O4Zl+DInz15bU9XSOLX9vUf+aWt7zCmw8oMbaTxP10/XTgzXj0i3eaMH2Lka2W1jAAM4hsQxAAAAwALDEMYCItBcLjInv0dT5lV/UXrl/A23UtwjWtFR+BqP8AXprx/ibVI1tw/S89h1uiafq89i5yPLUp7vYeHSEfg5ZdFuMzJzXHCMdpRfBvu6utEKWuSXaXbuKVKT7HyMJFcZk4R4zFbjIsgdNFHDs2Pk/o30hSum7KpLJvJqEtuWw7JCO45PyZ0742+eVKo7K+ecVbbvv3HWV3nmnSyWb5L5RXNl223PEko7iXcRXeP1nNJlgg9oXFIVy5TZFnCeUiNtJ4je6b9dKBrJtHKZ/SdbspfhQNXPR7N5t6fdXI10t5gNACLREYhiAAGAAADFcBgRaAbEMiZzRMfi731Y+GqbJcwOiI/Fo76y9qNgsaqu/SfFnbaMWKa4L7kGuMzHaY+TfauvrMmzH6WXM6NqFb66seKLV97vPg+Rg1EnDjiwKJNLjhnWqJwDNz5LYfGaryypZ7L5zja3qfgdRj2nN+Syn8LXdtkIJPPK8m2u+y9R0mJ5V0nedIy7FHkXrfcH3jQd40zm8lgqkg1RsWsWISwI4byoR/SdX6tL8KP5GqI2vlQl+k6v1KP4UTVD0yw92p92PI11TeYDAC2QAQxDAAbALgIBgmAxjUQ1A86NTARseh4/Fl/er70TOMwehZfFv2q9sTOs1NbefFnb6Ofqo91fcgzwaV+T/xKxkDw6VXM70StvbQ4os33u8+DMM+4ml2eAau72k1HjM7HB582b1yWU+dX69WlllbbPM6LHuNA5L07V+2llnfLzmew35LceUdI1nSNT/X9qL1DcRK3YNX3EWtwrbjnJRLCJXIS7iEmVzBbBnEuU2V9J1t0aS/0oGrGy8pEr6SrblSX+lA1lHqFj7tT7seRram8xgIZcIDImQ0Vop19ZJ2dn5pP59S0pqnfovGE8+tJdJ461LVbV72bTytmnbpEnrwGCtjEMYgGhDQxkGgQxDImyaG/mz/ALzf1xM+a7oj+bftF7Yme1jVVt58Wdro5+rj3V9yw8OlfQ717z2ax4dKy5neveFt7aHFcy3fe7T4MxyXGRKMeMvzEp8cIIv2cdB2R58zofJmuZXdvnU1ddNoydtvRfxN3i+00bkzt5qtt+Uh1fRfjn7Ddk955R0gy9IVPDki/Q3EWN9pFy7RX3ic95z8kywiEp5kJzCTK5shgDifKHK+kq/7P8KBrhn/AC+f6RxH1ofhQNfPUbJYtqfdjyNbPeZ7tHaJqVnzIvVXpzs3GK2u7W17LRWbbSWbRmcT5L/CPUjNQjFQjFOMqtSslqSWrfL4XWWWWSiruSbwU8bzIQgtRRalJp3c6i2Tb3bIroz6W2509MVkmo1qyTvdKpNXulF3s+qMV2JGZqT2CWDNQ0BiqcYSpwV6E/O2hOM5uV6bTcI36FFWz2SW26PNTwWvV1pw505Xo0dduNODnZSnK6+DTdoxTvPLO1tfGVNI1JQ1JTk4/RbyebdpdLzlJ57NZ22noxGnZupKdHWoubbn5upO76o3VkoxWSSSsssxdWQ8oz78n6V6snGmnrSkoucnTo03svq2bjHXg3szsslc1J087R52bs0ndpdNtuxXPZ/LVSUZRrudWMnGTVSpO6lG9mnf9Z5O/Q9uZXLSD1XGnGFNNWl5u+tJdUpybk1uTSfUOKktoNpnkGhDRlIkqEbyz3+xsrLKD52fU/YyoCJsGiH8Av71e2JnbmB0T8lDfV9//BnDWVt47PRr9UuCC54tKS5i7fcew8Ok9i7fcTtV66PEsX7xbT4Hj4XFySl2/a/Mr46CUe7ZuOtODZ0Xk1v5irm/ldjvlzI8dxuabNP5OKfxaeSzqu2y75kNtjcFE8m04839Xj9kbCjuIeYmmT1NwahoZlhFLK5lsoZkZRIAcL8vl+kcR9aP4UDXzYuUH+ksR2w/CpmvWPU7P3en3Y8ka2e8xGc0fGMacedg23zmq91KLklFxutyi+99TMKkZPRLpwvKVWMZNOKjOk6iWcXrPod7NdO3PpM09hGO09TdNtRf/RK1pKUb2spN6reWTyWx5PZ1ylUgrXeBlGU45c7mOUUs1fKK1bN3vtIxxUXn52nrTlGMlKjzYpXSkm8ltbfXfPpvfLHQStHEU1Zaqth21aKSTu73vnnfq6rGPHnyiZ5cZThKHNlg103hzZ2jG6Xa8k11233wxkdJ1IzWsqsZSWSjGk6atdu6tl0+G5GOMsNhBiGgBExEWKwAMiZ/RS5lFZenJ+q5mrjA1dbe8/M7PR3sl4ftQrng0p83tfuADLZ+3iZdI+6z8/FHkUeMyUU9/j2DA6o4Y6ZydL4rLJ/Kyzd87Rhs7NhtsUAHkemXm+q8TZUdxE0gSADSSWszIjKBCdMAMTZLBwjlA/pLEfWh+FA18APVrP3en3Y8kaue8wGkAFkgTsRsIAAdgsAAAWAAGM//2Q=="/>
          <p:cNvSpPr>
            <a:spLocks noChangeAspect="1" noChangeArrowheads="1"/>
          </p:cNvSpPr>
          <p:nvPr/>
        </p:nvSpPr>
        <p:spPr bwMode="auto">
          <a:xfrm>
            <a:off x="3152776" y="-31115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solidFill>
                <a:srgbClr val="000000"/>
              </a:solidFill>
              <a:cs typeface="Arial" panose="020B0604020202020204" pitchFamily="34" charset="0"/>
            </a:endParaRPr>
          </a:p>
        </p:txBody>
      </p:sp>
      <p:sp>
        <p:nvSpPr>
          <p:cNvPr id="9" name="Rectangle 2"/>
          <p:cNvSpPr txBox="1">
            <a:spLocks noChangeArrowheads="1"/>
          </p:cNvSpPr>
          <p:nvPr/>
        </p:nvSpPr>
        <p:spPr bwMode="auto">
          <a:xfrm>
            <a:off x="8015536" y="2992856"/>
            <a:ext cx="7743080" cy="1295400"/>
          </a:xfrm>
          <a:prstGeom prst="rect">
            <a:avLst/>
          </a:prstGeom>
          <a:noFill/>
          <a:ln>
            <a:noFill/>
          </a:ln>
          <a:extLst/>
        </p:spPr>
        <p:txBody>
          <a:bodyPr lIns="0" tIns="0" rIns="0" bIns="0"/>
          <a:lstStyle>
            <a:lvl1pPr>
              <a:defRPr sz="1600">
                <a:solidFill>
                  <a:schemeClr val="tx1"/>
                </a:solidFill>
                <a:latin typeface="DB Office" pitchFamily="84" charset="-18"/>
                <a:cs typeface="Arial" pitchFamily="34" charset="0"/>
              </a:defRPr>
            </a:lvl1pPr>
            <a:lvl2pPr marL="742950" indent="-285750">
              <a:defRPr sz="1600">
                <a:solidFill>
                  <a:schemeClr val="tx1"/>
                </a:solidFill>
                <a:latin typeface="DB Office" pitchFamily="84" charset="-18"/>
                <a:cs typeface="Arial" pitchFamily="34" charset="0"/>
              </a:defRPr>
            </a:lvl2pPr>
            <a:lvl3pPr marL="1143000" indent="-228600">
              <a:defRPr sz="1600">
                <a:solidFill>
                  <a:schemeClr val="tx1"/>
                </a:solidFill>
                <a:latin typeface="DB Office" pitchFamily="84" charset="-18"/>
                <a:cs typeface="Arial" pitchFamily="34" charset="0"/>
              </a:defRPr>
            </a:lvl3pPr>
            <a:lvl4pPr marL="1600200" indent="-228600">
              <a:defRPr sz="1600">
                <a:solidFill>
                  <a:schemeClr val="tx1"/>
                </a:solidFill>
                <a:latin typeface="DB Office" pitchFamily="84" charset="-18"/>
                <a:cs typeface="Arial" pitchFamily="34" charset="0"/>
              </a:defRPr>
            </a:lvl4pPr>
            <a:lvl5pPr marL="2057400" indent="-228600">
              <a:defRPr sz="1600">
                <a:solidFill>
                  <a:schemeClr val="tx1"/>
                </a:solidFill>
                <a:latin typeface="DB Office" pitchFamily="84" charset="-18"/>
                <a:cs typeface="Arial" pitchFamily="34" charset="0"/>
              </a:defRPr>
            </a:lvl5pPr>
            <a:lvl6pPr marL="2514600" indent="-228600" algn="ctr" eaLnBrk="0" fontAlgn="base" hangingPunct="0">
              <a:spcBef>
                <a:spcPct val="0"/>
              </a:spcBef>
              <a:spcAft>
                <a:spcPct val="0"/>
              </a:spcAft>
              <a:defRPr sz="1600">
                <a:solidFill>
                  <a:schemeClr val="tx1"/>
                </a:solidFill>
                <a:latin typeface="DB Office" pitchFamily="84" charset="-18"/>
                <a:cs typeface="Arial" pitchFamily="34" charset="0"/>
              </a:defRPr>
            </a:lvl6pPr>
            <a:lvl7pPr marL="2971800" indent="-228600" algn="ctr" eaLnBrk="0" fontAlgn="base" hangingPunct="0">
              <a:spcBef>
                <a:spcPct val="0"/>
              </a:spcBef>
              <a:spcAft>
                <a:spcPct val="0"/>
              </a:spcAft>
              <a:defRPr sz="1600">
                <a:solidFill>
                  <a:schemeClr val="tx1"/>
                </a:solidFill>
                <a:latin typeface="DB Office" pitchFamily="84" charset="-18"/>
                <a:cs typeface="Arial" pitchFamily="34" charset="0"/>
              </a:defRPr>
            </a:lvl7pPr>
            <a:lvl8pPr marL="3429000" indent="-228600" algn="ctr" eaLnBrk="0" fontAlgn="base" hangingPunct="0">
              <a:spcBef>
                <a:spcPct val="0"/>
              </a:spcBef>
              <a:spcAft>
                <a:spcPct val="0"/>
              </a:spcAft>
              <a:defRPr sz="1600">
                <a:solidFill>
                  <a:schemeClr val="tx1"/>
                </a:solidFill>
                <a:latin typeface="DB Office" pitchFamily="84" charset="-18"/>
                <a:cs typeface="Arial" pitchFamily="34" charset="0"/>
              </a:defRPr>
            </a:lvl8pPr>
            <a:lvl9pPr marL="3886200" indent="-228600" algn="ctr" eaLnBrk="0" fontAlgn="base" hangingPunct="0">
              <a:spcBef>
                <a:spcPct val="0"/>
              </a:spcBef>
              <a:spcAft>
                <a:spcPct val="0"/>
              </a:spcAft>
              <a:defRPr sz="1600">
                <a:solidFill>
                  <a:schemeClr val="tx1"/>
                </a:solidFill>
                <a:latin typeface="DB Office" pitchFamily="84" charset="-18"/>
                <a:cs typeface="Arial" pitchFamily="34" charset="0"/>
              </a:defRPr>
            </a:lvl9pPr>
          </a:lstStyle>
          <a:p>
            <a:pPr eaLnBrk="1" hangingPunct="1">
              <a:defRPr/>
            </a:pPr>
            <a:r>
              <a:rPr lang="es-CR" sz="4800" b="1"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s-CR" sz="4800" b="1" dirty="0">
                <a:solidFill>
                  <a:srgbClr val="F78E1E"/>
                </a:solidFill>
                <a:latin typeface="Tahoma" pitchFamily="34" charset="0"/>
                <a:ea typeface="Tahoma" pitchFamily="34" charset="0"/>
                <a:cs typeface="Tahoma" pitchFamily="34" charset="0"/>
              </a:rPr>
              <a:t>LISTA DE EMPAQUE </a:t>
            </a:r>
            <a:endParaRPr lang="es-ES" sz="4800" b="1" dirty="0">
              <a:solidFill>
                <a:srgbClr val="F78E1E"/>
              </a:solidFill>
              <a:latin typeface="Tahoma" pitchFamily="34" charset="0"/>
              <a:ea typeface="Tahoma" pitchFamily="34" charset="0"/>
              <a:cs typeface="Tahoma" pitchFamily="34" charset="0"/>
            </a:endParaRPr>
          </a:p>
        </p:txBody>
      </p:sp>
      <p:sp>
        <p:nvSpPr>
          <p:cNvPr id="82951" name="1 Título"/>
          <p:cNvSpPr txBox="1">
            <a:spLocks/>
          </p:cNvSpPr>
          <p:nvPr/>
        </p:nvSpPr>
        <p:spPr bwMode="auto">
          <a:xfrm>
            <a:off x="3457576" y="4284219"/>
            <a:ext cx="15884526" cy="139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just" eaLnBrk="1" hangingPunct="1"/>
            <a:r>
              <a:rPr lang="es-ES_tradnl" sz="3200" b="1" dirty="0">
                <a:latin typeface="Century Gothic" panose="020B0502020202020204" pitchFamily="34" charset="0"/>
                <a:cs typeface="Tahoma" panose="020B0604030504040204" pitchFamily="34" charset="0"/>
              </a:rPr>
              <a:t>Debe venir bien detallados los productos a importar. </a:t>
            </a:r>
          </a:p>
        </p:txBody>
      </p:sp>
      <p:sp>
        <p:nvSpPr>
          <p:cNvPr id="82953" name="10 CuadroTexto"/>
          <p:cNvSpPr txBox="1">
            <a:spLocks noChangeArrowheads="1"/>
          </p:cNvSpPr>
          <p:nvPr/>
        </p:nvSpPr>
        <p:spPr bwMode="auto">
          <a:xfrm>
            <a:off x="3136610" y="6619013"/>
            <a:ext cx="181832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4800" b="1" dirty="0">
                <a:latin typeface="Tahoma" panose="020B0604030504040204" pitchFamily="34" charset="0"/>
                <a:cs typeface="Tahoma" panose="020B0604030504040204" pitchFamily="34" charset="0"/>
              </a:rPr>
              <a:t>	</a:t>
            </a:r>
            <a:r>
              <a:rPr lang="es-CR" sz="4800" b="1" dirty="0">
                <a:solidFill>
                  <a:srgbClr val="F78E1E"/>
                </a:solidFill>
                <a:latin typeface="Tahoma" pitchFamily="34" charset="0"/>
                <a:ea typeface="Tahoma" pitchFamily="34" charset="0"/>
                <a:cs typeface="Tahoma" pitchFamily="34" charset="0"/>
              </a:rPr>
              <a:t>EXONERACIONES </a:t>
            </a:r>
          </a:p>
        </p:txBody>
      </p:sp>
      <p:sp>
        <p:nvSpPr>
          <p:cNvPr id="10" name="Rectangle 2"/>
          <p:cNvSpPr txBox="1">
            <a:spLocks noChangeArrowheads="1"/>
          </p:cNvSpPr>
          <p:nvPr/>
        </p:nvSpPr>
        <p:spPr bwMode="auto">
          <a:xfrm>
            <a:off x="2542928" y="7938120"/>
            <a:ext cx="14516100" cy="1295400"/>
          </a:xfrm>
          <a:prstGeom prst="rect">
            <a:avLst/>
          </a:prstGeom>
          <a:noFill/>
          <a:ln>
            <a:noFill/>
          </a:ln>
          <a:extLst/>
        </p:spPr>
        <p:txBody>
          <a:bodyPr lIns="0" tIns="0" rIns="0" bIns="0"/>
          <a:lstStyle>
            <a:lvl1pPr>
              <a:defRPr sz="1600">
                <a:solidFill>
                  <a:schemeClr val="tx1"/>
                </a:solidFill>
                <a:latin typeface="DB Office" pitchFamily="84" charset="-18"/>
                <a:cs typeface="Arial" pitchFamily="34" charset="0"/>
              </a:defRPr>
            </a:lvl1pPr>
            <a:lvl2pPr marL="742950" indent="-285750">
              <a:defRPr sz="1600">
                <a:solidFill>
                  <a:schemeClr val="tx1"/>
                </a:solidFill>
                <a:latin typeface="DB Office" pitchFamily="84" charset="-18"/>
                <a:cs typeface="Arial" pitchFamily="34" charset="0"/>
              </a:defRPr>
            </a:lvl2pPr>
            <a:lvl3pPr marL="1143000" indent="-228600">
              <a:defRPr sz="1600">
                <a:solidFill>
                  <a:schemeClr val="tx1"/>
                </a:solidFill>
                <a:latin typeface="DB Office" pitchFamily="84" charset="-18"/>
                <a:cs typeface="Arial" pitchFamily="34" charset="0"/>
              </a:defRPr>
            </a:lvl3pPr>
            <a:lvl4pPr marL="1600200" indent="-228600">
              <a:defRPr sz="1600">
                <a:solidFill>
                  <a:schemeClr val="tx1"/>
                </a:solidFill>
                <a:latin typeface="DB Office" pitchFamily="84" charset="-18"/>
                <a:cs typeface="Arial" pitchFamily="34" charset="0"/>
              </a:defRPr>
            </a:lvl4pPr>
            <a:lvl5pPr marL="2057400" indent="-228600">
              <a:defRPr sz="1600">
                <a:solidFill>
                  <a:schemeClr val="tx1"/>
                </a:solidFill>
                <a:latin typeface="DB Office" pitchFamily="84" charset="-18"/>
                <a:cs typeface="Arial" pitchFamily="34" charset="0"/>
              </a:defRPr>
            </a:lvl5pPr>
            <a:lvl6pPr marL="2514600" indent="-228600" algn="ctr" eaLnBrk="0" fontAlgn="base" hangingPunct="0">
              <a:spcBef>
                <a:spcPct val="0"/>
              </a:spcBef>
              <a:spcAft>
                <a:spcPct val="0"/>
              </a:spcAft>
              <a:defRPr sz="1600">
                <a:solidFill>
                  <a:schemeClr val="tx1"/>
                </a:solidFill>
                <a:latin typeface="DB Office" pitchFamily="84" charset="-18"/>
                <a:cs typeface="Arial" pitchFamily="34" charset="0"/>
              </a:defRPr>
            </a:lvl6pPr>
            <a:lvl7pPr marL="2971800" indent="-228600" algn="ctr" eaLnBrk="0" fontAlgn="base" hangingPunct="0">
              <a:spcBef>
                <a:spcPct val="0"/>
              </a:spcBef>
              <a:spcAft>
                <a:spcPct val="0"/>
              </a:spcAft>
              <a:defRPr sz="1600">
                <a:solidFill>
                  <a:schemeClr val="tx1"/>
                </a:solidFill>
                <a:latin typeface="DB Office" pitchFamily="84" charset="-18"/>
                <a:cs typeface="Arial" pitchFamily="34" charset="0"/>
              </a:defRPr>
            </a:lvl7pPr>
            <a:lvl8pPr marL="3429000" indent="-228600" algn="ctr" eaLnBrk="0" fontAlgn="base" hangingPunct="0">
              <a:spcBef>
                <a:spcPct val="0"/>
              </a:spcBef>
              <a:spcAft>
                <a:spcPct val="0"/>
              </a:spcAft>
              <a:defRPr sz="1600">
                <a:solidFill>
                  <a:schemeClr val="tx1"/>
                </a:solidFill>
                <a:latin typeface="DB Office" pitchFamily="84" charset="-18"/>
                <a:cs typeface="Arial" pitchFamily="34" charset="0"/>
              </a:defRPr>
            </a:lvl8pPr>
            <a:lvl9pPr marL="3886200" indent="-228600" algn="ctr" eaLnBrk="0" fontAlgn="base" hangingPunct="0">
              <a:spcBef>
                <a:spcPct val="0"/>
              </a:spcBef>
              <a:spcAft>
                <a:spcPct val="0"/>
              </a:spcAft>
              <a:defRPr sz="1600">
                <a:solidFill>
                  <a:schemeClr val="tx1"/>
                </a:solidFill>
                <a:latin typeface="DB Office" pitchFamily="84" charset="-18"/>
                <a:cs typeface="Arial" pitchFamily="34" charset="0"/>
              </a:defRPr>
            </a:lvl9pPr>
          </a:lstStyle>
          <a:p>
            <a:pPr eaLnBrk="1" hangingPunct="1">
              <a:defRPr/>
            </a:pPr>
            <a:endParaRPr lang="es-CR" sz="3600" dirty="0">
              <a:latin typeface="Tahoma" pitchFamily="34" charset="0"/>
              <a:ea typeface="Tahoma" pitchFamily="34" charset="0"/>
              <a:cs typeface="Tahoma" pitchFamily="34" charset="0"/>
            </a:endParaRPr>
          </a:p>
          <a:p>
            <a:pPr algn="just" hangingPunct="1">
              <a:defRPr/>
            </a:pPr>
            <a:r>
              <a:rPr lang="es-CR" sz="3200" b="1" dirty="0">
                <a:latin typeface="Century Gothic" panose="020B0502020202020204" pitchFamily="34" charset="0"/>
                <a:ea typeface="ＭＳ Ｐゴシック" panose="020B0600070205080204" pitchFamily="34" charset="-128"/>
                <a:cs typeface="Tahoma" panose="020B0604030504040204" pitchFamily="34" charset="0"/>
              </a:rPr>
              <a:t>     	Aplica para los diferentes tipos de mercancía según decretos    </a:t>
            </a:r>
            <a:endParaRPr lang="es-ES" sz="3200" b="1" dirty="0">
              <a:latin typeface="Century Gothic" panose="020B0502020202020204" pitchFamily="34" charset="0"/>
              <a:ea typeface="ＭＳ Ｐゴシック" panose="020B0600070205080204" pitchFamily="34" charset="-128"/>
              <a:cs typeface="Tahoma" panose="020B0604030504040204" pitchFamily="34" charset="0"/>
            </a:endParaRPr>
          </a:p>
        </p:txBody>
      </p:sp>
    </p:spTree>
    <p:extLst>
      <p:ext uri="{BB962C8B-B14F-4D97-AF65-F5344CB8AC3E}">
        <p14:creationId xmlns:p14="http://schemas.microsoft.com/office/powerpoint/2010/main" val="1633994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Título"/>
          <p:cNvSpPr>
            <a:spLocks noGrp="1"/>
          </p:cNvSpPr>
          <p:nvPr>
            <p:ph type="title"/>
          </p:nvPr>
        </p:nvSpPr>
        <p:spPr>
          <a:xfrm>
            <a:off x="3983088" y="1961456"/>
            <a:ext cx="16459200" cy="841256"/>
          </a:xfrm>
        </p:spPr>
        <p:txBody>
          <a:bodyPr>
            <a:spAutoFit/>
          </a:bodyPr>
          <a:lstStyle/>
          <a:p>
            <a:r>
              <a:rPr lang="es-CR" sz="4800" dirty="0">
                <a:latin typeface="Tahoma" panose="020B0604030504040204" pitchFamily="34" charset="0"/>
                <a:cs typeface="Tahoma" panose="020B0604030504040204" pitchFamily="34" charset="0"/>
              </a:rPr>
              <a:t>NOTAS TECNICAS</a:t>
            </a:r>
            <a:endParaRPr lang="es-CR" sz="5600" dirty="0">
              <a:solidFill>
                <a:srgbClr val="000000"/>
              </a:solidFill>
              <a:latin typeface="Century Gothic" panose="020B0502020202020204" pitchFamily="34" charset="0"/>
              <a:cs typeface="Tahoma" panose="020B0604030504040204" pitchFamily="34" charset="0"/>
            </a:endParaRPr>
          </a:p>
        </p:txBody>
      </p:sp>
      <p:graphicFrame>
        <p:nvGraphicFramePr>
          <p:cNvPr id="3" name="2 Marcador de contenido"/>
          <p:cNvGraphicFramePr>
            <a:graphicFrameLocks noGrp="1"/>
          </p:cNvGraphicFramePr>
          <p:nvPr>
            <p:ph idx="1"/>
            <p:extLst>
              <p:ext uri="{D42A27DB-BD31-4B8C-83A1-F6EECF244321}">
                <p14:modId xmlns:p14="http://schemas.microsoft.com/office/powerpoint/2010/main" val="1302707077"/>
              </p:ext>
            </p:extLst>
          </p:nvPr>
        </p:nvGraphicFramePr>
        <p:xfrm>
          <a:off x="4631160" y="4121696"/>
          <a:ext cx="15119350" cy="7300342"/>
        </p:xfrm>
        <a:graphic>
          <a:graphicData uri="http://schemas.openxmlformats.org/drawingml/2006/table">
            <a:tbl>
              <a:tblPr/>
              <a:tblGrid>
                <a:gridCol w="3251200">
                  <a:extLst>
                    <a:ext uri="{9D8B030D-6E8A-4147-A177-3AD203B41FA5}">
                      <a16:colId xmlns:a16="http://schemas.microsoft.com/office/drawing/2014/main" xmlns="" val="20000"/>
                    </a:ext>
                  </a:extLst>
                </a:gridCol>
                <a:gridCol w="11868150">
                  <a:extLst>
                    <a:ext uri="{9D8B030D-6E8A-4147-A177-3AD203B41FA5}">
                      <a16:colId xmlns:a16="http://schemas.microsoft.com/office/drawing/2014/main" xmlns="" val="20001"/>
                    </a:ext>
                  </a:extLst>
                </a:gridCol>
              </a:tblGrid>
              <a:tr h="385572">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_tradnl" sz="22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 NOTA TÉCNICA</a:t>
                      </a:r>
                      <a:endParaRPr kumimoji="0" lang="es-CR"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88900" marR="889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s-CR" sz="2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CONTENIDO DE LA NOTA TECNICA- MINISTERIO DE SALUD </a:t>
                      </a:r>
                      <a:endParaRPr kumimoji="0" lang="es-CR"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88900" marR="889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85572">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s-ES_tradnl" sz="2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34</a:t>
                      </a:r>
                      <a:endParaRPr kumimoji="0" lang="es-CR"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88900" marR="889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_tradnl" sz="2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Autorización de desalmacenaje de perros y gatos.</a:t>
                      </a:r>
                      <a:endParaRPr kumimoji="0" lang="es-CR"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88900" marR="889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9215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s-ES_tradnl" sz="2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39</a:t>
                      </a:r>
                      <a:endParaRPr kumimoji="0" lang="es-CR"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88900" marR="889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_tradnl" sz="2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Certificado de registro de Preservantes destinados al Tratamiento de madera.</a:t>
                      </a:r>
                      <a:endParaRPr kumimoji="0" lang="es-CR"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88900" marR="889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3815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s-ES_tradnl" sz="2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50</a:t>
                      </a:r>
                      <a:endParaRPr kumimoji="0" lang="es-CR"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88900" marR="889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_tradnl" sz="2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Autorización de desalmacenaje de alimentos.</a:t>
                      </a:r>
                      <a:endParaRPr kumimoji="0" lang="es-CR"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88900" marR="889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3180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s-ES_tradnl" sz="2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51</a:t>
                      </a:r>
                      <a:endParaRPr kumimoji="0" lang="es-CR"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88900" marR="889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_tradnl" sz="2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Permiso de </a:t>
                      </a:r>
                      <a:r>
                        <a:rPr kumimoji="0" lang="es-ES_tradnl" sz="2200" b="1"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cs typeface="Times New Roman" panose="02020603050405020304" pitchFamily="18" charset="0"/>
                        </a:rPr>
                        <a:t>importación o exportación </a:t>
                      </a:r>
                      <a:r>
                        <a:rPr kumimoji="0" lang="es-ES_tradnl" sz="2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de drogas y estupefacientes y sellado.</a:t>
                      </a:r>
                      <a:endParaRPr kumimoji="0" lang="es-CR"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88900" marR="889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69215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s-ES_tradnl" sz="2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54</a:t>
                      </a:r>
                      <a:endParaRPr kumimoji="0" lang="es-CR"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88900" marR="889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_tradnl" sz="2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Autorización de desalmacenaje de sustancias tóxicas y peligrosas. </a:t>
                      </a:r>
                      <a:endParaRPr kumimoji="0" lang="es-CR"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88900" marR="889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110490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s-ES_tradnl" sz="2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57</a:t>
                      </a:r>
                      <a:endParaRPr kumimoji="0" lang="es-CR"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88900" marR="889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_tradnl" sz="2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Autorización de importación o exportación de materias primas, formas primarias para medicamentos y cosméticos; medicamentos, cosméticos y equipos médicos.</a:t>
                      </a:r>
                      <a:endParaRPr kumimoji="0" lang="es-CR"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88900" marR="889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85572">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s-ES_tradnl" sz="2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62</a:t>
                      </a:r>
                      <a:endParaRPr kumimoji="0" lang="es-CR"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88900" marR="889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_tradnl" sz="2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Autorización de desalmacenaje de ropa y calzado, usados.</a:t>
                      </a:r>
                      <a:endParaRPr kumimoji="0" lang="es-CR"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88900" marR="889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278447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s-ES_tradnl" sz="2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0269 </a:t>
                      </a:r>
                      <a:endParaRPr kumimoji="0" lang="es-CR"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s-ES_tradnl" sz="2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(Importación/Exportación)</a:t>
                      </a:r>
                      <a:endParaRPr kumimoji="0" lang="es-CR"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88900" marR="889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s-ES_tradnl" sz="22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Autorización para la </a:t>
                      </a:r>
                      <a:r>
                        <a:rPr kumimoji="0" lang="es-ES_tradnl" sz="2200" b="1"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cs typeface="Times New Roman" panose="02020603050405020304" pitchFamily="18" charset="0"/>
                        </a:rPr>
                        <a:t>importación, exportación y tránsito</a:t>
                      </a:r>
                      <a:r>
                        <a:rPr kumimoji="0" lang="es-ES_tradnl" sz="22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 de desechos peligrosos por parte de la Autoridad Nacional Designada del Convenio de Basilia, Ministerio de Salud </a:t>
                      </a:r>
                      <a:r>
                        <a:rPr kumimoji="0" lang="es-ES_tradnl" sz="2200" b="1" i="0" u="none" strike="noStrike" cap="none" normalizeH="0" baseline="0" dirty="0">
                          <a:ln>
                            <a:noFill/>
                          </a:ln>
                          <a:solidFill>
                            <a:srgbClr val="0047FF"/>
                          </a:solidFill>
                          <a:effectLst/>
                          <a:latin typeface="Arial" panose="020B0604020202020204" pitchFamily="34" charset="0"/>
                          <a:ea typeface="ＭＳ Ｐゴシック" panose="020B0600070205080204" pitchFamily="34" charset="-128"/>
                          <a:cs typeface="Times New Roman" panose="02020603050405020304" pitchFamily="18" charset="0"/>
                        </a:rPr>
                        <a:t>(ver Decreto N° 35152-S-MINAETdel 24/02/09)/RES-DGA-368-2009</a:t>
                      </a:r>
                      <a:endParaRPr kumimoji="0" lang="es-CR"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88900" marR="889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3496813775"/>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Título"/>
          <p:cNvSpPr>
            <a:spLocks noGrp="1"/>
          </p:cNvSpPr>
          <p:nvPr>
            <p:ph type="title"/>
          </p:nvPr>
        </p:nvSpPr>
        <p:spPr>
          <a:xfrm>
            <a:off x="3551040" y="1961456"/>
            <a:ext cx="16459200" cy="841256"/>
          </a:xfrm>
        </p:spPr>
        <p:txBody>
          <a:bodyPr>
            <a:spAutoFit/>
          </a:bodyPr>
          <a:lstStyle/>
          <a:p>
            <a:r>
              <a:rPr lang="es-CR" sz="4800" dirty="0">
                <a:latin typeface="Tahoma" panose="020B0604030504040204" pitchFamily="34" charset="0"/>
                <a:cs typeface="Tahoma" panose="020B0604030504040204" pitchFamily="34" charset="0"/>
              </a:rPr>
              <a:t>NOTAS TECNICAS</a:t>
            </a:r>
            <a:endParaRPr lang="es-CR" sz="5600" dirty="0">
              <a:solidFill>
                <a:srgbClr val="000000"/>
              </a:solidFill>
              <a:latin typeface="Century Gothic" panose="020B0502020202020204" pitchFamily="34" charset="0"/>
              <a:cs typeface="Tahoma" panose="020B0604030504040204" pitchFamily="34"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898308003"/>
              </p:ext>
            </p:extLst>
          </p:nvPr>
        </p:nvGraphicFramePr>
        <p:xfrm>
          <a:off x="4703168" y="4337720"/>
          <a:ext cx="14874874" cy="7337424"/>
        </p:xfrm>
        <a:graphic>
          <a:graphicData uri="http://schemas.openxmlformats.org/drawingml/2006/table">
            <a:tbl>
              <a:tblPr/>
              <a:tblGrid>
                <a:gridCol w="3198088">
                  <a:extLst>
                    <a:ext uri="{9D8B030D-6E8A-4147-A177-3AD203B41FA5}">
                      <a16:colId xmlns:a16="http://schemas.microsoft.com/office/drawing/2014/main" xmlns="" val="20000"/>
                    </a:ext>
                  </a:extLst>
                </a:gridCol>
                <a:gridCol w="11676786">
                  <a:extLst>
                    <a:ext uri="{9D8B030D-6E8A-4147-A177-3AD203B41FA5}">
                      <a16:colId xmlns:a16="http://schemas.microsoft.com/office/drawing/2014/main" xmlns="" val="20001"/>
                    </a:ext>
                  </a:extLst>
                </a:gridCol>
              </a:tblGrid>
              <a:tr h="669656">
                <a:tc>
                  <a:txBody>
                    <a:bodyPr/>
                    <a:lstStyle/>
                    <a:p>
                      <a:pPr>
                        <a:lnSpc>
                          <a:spcPct val="115000"/>
                        </a:lnSpc>
                        <a:spcAft>
                          <a:spcPts val="0"/>
                        </a:spcAft>
                      </a:pPr>
                      <a:r>
                        <a:rPr lang="es-ES_tradnl" sz="2200" b="1" dirty="0">
                          <a:effectLst/>
                          <a:latin typeface="Arial"/>
                          <a:ea typeface="Times New Roman"/>
                        </a:rPr>
                        <a:t> NOTA TÉCNICA</a:t>
                      </a:r>
                      <a:endParaRPr lang="es-CR" sz="2400" dirty="0">
                        <a:effectLst/>
                        <a:latin typeface="Arial"/>
                        <a:ea typeface="Times New Roman"/>
                      </a:endParaRPr>
                    </a:p>
                  </a:txBody>
                  <a:tcPr marL="88904" marR="88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R" sz="2200" b="1" dirty="0">
                          <a:effectLst/>
                          <a:latin typeface="Arial"/>
                          <a:ea typeface="Times New Roman"/>
                        </a:rPr>
                        <a:t>CONTENIDO DE LA NOTA TECNICA- MAG</a:t>
                      </a:r>
                      <a:endParaRPr lang="es-CR" sz="2400" dirty="0">
                        <a:effectLst/>
                        <a:latin typeface="Arial"/>
                        <a:ea typeface="Times New Roman"/>
                      </a:endParaRPr>
                    </a:p>
                  </a:txBody>
                  <a:tcPr marL="88904" marR="88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664782">
                <a:tc>
                  <a:txBody>
                    <a:bodyPr/>
                    <a:lstStyle/>
                    <a:p>
                      <a:pPr algn="ctr">
                        <a:lnSpc>
                          <a:spcPct val="115000"/>
                        </a:lnSpc>
                        <a:spcAft>
                          <a:spcPts val="0"/>
                        </a:spcAft>
                      </a:pPr>
                      <a:r>
                        <a:rPr lang="es-ES_tradnl" sz="2200" b="1">
                          <a:effectLst/>
                          <a:latin typeface="Arial"/>
                          <a:ea typeface="Times New Roman"/>
                        </a:rPr>
                        <a:t> 35</a:t>
                      </a:r>
                      <a:endParaRPr lang="es-CR" sz="2400">
                        <a:effectLst/>
                        <a:latin typeface="Arial"/>
                        <a:ea typeface="Times New Roman"/>
                      </a:endParaRPr>
                    </a:p>
                    <a:p>
                      <a:pPr algn="ctr">
                        <a:lnSpc>
                          <a:spcPct val="115000"/>
                        </a:lnSpc>
                        <a:spcAft>
                          <a:spcPts val="0"/>
                        </a:spcAft>
                      </a:pPr>
                      <a:r>
                        <a:rPr lang="es-ES_tradnl" sz="2200" b="1">
                          <a:effectLst/>
                          <a:latin typeface="Arial"/>
                          <a:ea typeface="Times New Roman"/>
                        </a:rPr>
                        <a:t>(Importación)</a:t>
                      </a:r>
                      <a:endParaRPr lang="es-CR" sz="2400">
                        <a:effectLst/>
                        <a:latin typeface="Arial"/>
                        <a:ea typeface="Times New Roman"/>
                      </a:endParaRPr>
                    </a:p>
                  </a:txBody>
                  <a:tcPr marL="88904" marR="88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_tradnl" sz="2200" b="1" dirty="0">
                          <a:effectLst/>
                          <a:latin typeface="Arial"/>
                          <a:ea typeface="Times New Roman"/>
                        </a:rPr>
                        <a:t>Verificación y aprobación fitosanitaria por parte del Servicio Fitosanitario del Estado en el punto de ingreso y de salida, para el </a:t>
                      </a:r>
                      <a:r>
                        <a:rPr lang="es-ES_tradnl" sz="2200" b="1" dirty="0" err="1">
                          <a:effectLst/>
                          <a:latin typeface="Arial"/>
                          <a:ea typeface="Times New Roman"/>
                        </a:rPr>
                        <a:t>desalmacenaje</a:t>
                      </a:r>
                      <a:r>
                        <a:rPr lang="es-ES_tradnl" sz="2200" b="1" dirty="0">
                          <a:effectLst/>
                          <a:latin typeface="Arial"/>
                          <a:ea typeface="Times New Roman"/>
                        </a:rPr>
                        <a:t>, exportación, tránsito nacional o tránsito internacional. </a:t>
                      </a:r>
                      <a:endParaRPr lang="es-CR" sz="2400" dirty="0">
                        <a:effectLst/>
                        <a:latin typeface="Arial"/>
                        <a:ea typeface="Times New Roman"/>
                      </a:endParaRPr>
                    </a:p>
                  </a:txBody>
                  <a:tcPr marL="88904" marR="88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546692">
                <a:tc>
                  <a:txBody>
                    <a:bodyPr/>
                    <a:lstStyle/>
                    <a:p>
                      <a:pPr algn="ctr">
                        <a:lnSpc>
                          <a:spcPct val="115000"/>
                        </a:lnSpc>
                        <a:spcAft>
                          <a:spcPts val="0"/>
                        </a:spcAft>
                      </a:pPr>
                      <a:r>
                        <a:rPr lang="es-ES_tradnl" sz="2200" b="1">
                          <a:effectLst/>
                          <a:latin typeface="Arial"/>
                          <a:ea typeface="Times New Roman"/>
                        </a:rPr>
                        <a:t>44</a:t>
                      </a:r>
                      <a:endParaRPr lang="es-CR" sz="2400">
                        <a:effectLst/>
                        <a:latin typeface="Arial"/>
                        <a:ea typeface="Times New Roman"/>
                      </a:endParaRPr>
                    </a:p>
                    <a:p>
                      <a:pPr algn="ctr">
                        <a:lnSpc>
                          <a:spcPct val="115000"/>
                        </a:lnSpc>
                        <a:spcAft>
                          <a:spcPts val="0"/>
                        </a:spcAft>
                      </a:pPr>
                      <a:r>
                        <a:rPr lang="es-ES_tradnl" sz="2200" b="1">
                          <a:effectLst/>
                          <a:latin typeface="Arial"/>
                          <a:ea typeface="Times New Roman"/>
                        </a:rPr>
                        <a:t>(Importación)</a:t>
                      </a:r>
                      <a:endParaRPr lang="es-CR" sz="2400">
                        <a:effectLst/>
                        <a:latin typeface="Arial"/>
                        <a:ea typeface="Times New Roman"/>
                      </a:endParaRPr>
                    </a:p>
                  </a:txBody>
                  <a:tcPr marL="88904" marR="88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_tradnl" sz="2200" b="1">
                          <a:effectLst/>
                          <a:latin typeface="Arial"/>
                          <a:ea typeface="Times New Roman"/>
                        </a:rPr>
                        <a:t>Verificación y aprobación fitosanitaria por parte de la Dirección de Salud Animal en el punto de ingreso y de salida, para el desalmacenaje, exportación, tránsito nacional o tránsito internacional. </a:t>
                      </a:r>
                      <a:endParaRPr lang="es-CR" sz="2400">
                        <a:effectLst/>
                        <a:latin typeface="Arial"/>
                        <a:ea typeface="Times New Roman"/>
                      </a:endParaRPr>
                    </a:p>
                  </a:txBody>
                  <a:tcPr marL="88904" marR="88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270188">
                <a:tc>
                  <a:txBody>
                    <a:bodyPr/>
                    <a:lstStyle/>
                    <a:p>
                      <a:pPr algn="ctr">
                        <a:lnSpc>
                          <a:spcPct val="115000"/>
                        </a:lnSpc>
                        <a:spcAft>
                          <a:spcPts val="0"/>
                        </a:spcAft>
                      </a:pPr>
                      <a:r>
                        <a:rPr lang="es-ES_tradnl" sz="2200" b="1">
                          <a:effectLst/>
                          <a:latin typeface="Arial"/>
                          <a:ea typeface="Times New Roman"/>
                        </a:rPr>
                        <a:t>53</a:t>
                      </a:r>
                      <a:endParaRPr lang="es-CR" sz="2400">
                        <a:effectLst/>
                        <a:latin typeface="Arial"/>
                        <a:ea typeface="Times New Roman"/>
                      </a:endParaRPr>
                    </a:p>
                    <a:p>
                      <a:pPr algn="ctr">
                        <a:lnSpc>
                          <a:spcPct val="115000"/>
                        </a:lnSpc>
                        <a:spcAft>
                          <a:spcPts val="0"/>
                        </a:spcAft>
                      </a:pPr>
                      <a:r>
                        <a:rPr lang="es-ES_tradnl" sz="2200" b="1">
                          <a:effectLst/>
                          <a:latin typeface="Arial"/>
                          <a:ea typeface="Times New Roman"/>
                        </a:rPr>
                        <a:t>(Importación)</a:t>
                      </a:r>
                      <a:endParaRPr lang="es-CR" sz="2400">
                        <a:effectLst/>
                        <a:latin typeface="Arial"/>
                        <a:ea typeface="Times New Roman"/>
                      </a:endParaRPr>
                    </a:p>
                  </a:txBody>
                  <a:tcPr marL="88904" marR="88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_tradnl" sz="2200" b="1">
                          <a:effectLst/>
                          <a:latin typeface="Arial"/>
                          <a:ea typeface="Times New Roman"/>
                        </a:rPr>
                        <a:t>Productos y subproductos de origen vegetal sujetos a inspección en el punto de ingreso por parte del Servicio Fitosanitario del Estado.</a:t>
                      </a:r>
                      <a:endParaRPr lang="es-CR" sz="2400">
                        <a:effectLst/>
                        <a:latin typeface="Arial"/>
                        <a:ea typeface="Times New Roman"/>
                      </a:endParaRPr>
                    </a:p>
                  </a:txBody>
                  <a:tcPr marL="88904" marR="88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186106">
                <a:tc>
                  <a:txBody>
                    <a:bodyPr/>
                    <a:lstStyle/>
                    <a:p>
                      <a:pPr algn="ctr">
                        <a:lnSpc>
                          <a:spcPct val="115000"/>
                        </a:lnSpc>
                        <a:spcAft>
                          <a:spcPts val="0"/>
                        </a:spcAft>
                      </a:pPr>
                      <a:r>
                        <a:rPr lang="es-ES_tradnl" sz="2200" b="1">
                          <a:effectLst/>
                          <a:latin typeface="Arial"/>
                          <a:ea typeface="Times New Roman"/>
                        </a:rPr>
                        <a:t>59</a:t>
                      </a:r>
                      <a:endParaRPr lang="es-CR" sz="2400">
                        <a:effectLst/>
                        <a:latin typeface="Arial"/>
                        <a:ea typeface="Times New Roman"/>
                      </a:endParaRPr>
                    </a:p>
                    <a:p>
                      <a:pPr algn="ctr">
                        <a:lnSpc>
                          <a:spcPct val="115000"/>
                        </a:lnSpc>
                        <a:spcAft>
                          <a:spcPts val="0"/>
                        </a:spcAft>
                      </a:pPr>
                      <a:r>
                        <a:rPr lang="es-ES_tradnl" sz="2200" b="1">
                          <a:effectLst/>
                          <a:latin typeface="Arial"/>
                          <a:ea typeface="Times New Roman"/>
                        </a:rPr>
                        <a:t>(Importación)</a:t>
                      </a:r>
                      <a:endParaRPr lang="es-CR" sz="2400">
                        <a:effectLst/>
                        <a:latin typeface="Arial"/>
                        <a:ea typeface="Times New Roman"/>
                      </a:endParaRPr>
                    </a:p>
                  </a:txBody>
                  <a:tcPr marL="88904" marR="88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_tradnl" sz="2200" b="1" dirty="0">
                          <a:effectLst/>
                          <a:latin typeface="Arial"/>
                          <a:ea typeface="Times New Roman"/>
                        </a:rPr>
                        <a:t>Verificación y aprobación fitosanitaria por parte del Servicio Fitosanitario del Estado, de sustancias químicas, biológicas o afines y equipos para aplicarlas a la agricultura en el punto de ingreso y de salida, para el </a:t>
                      </a:r>
                      <a:r>
                        <a:rPr lang="es-ES_tradnl" sz="2200" b="1" dirty="0" err="1">
                          <a:effectLst/>
                          <a:latin typeface="Arial"/>
                          <a:ea typeface="Times New Roman"/>
                        </a:rPr>
                        <a:t>desalmacenaje</a:t>
                      </a:r>
                      <a:r>
                        <a:rPr lang="es-ES_tradnl" sz="2200" b="1" dirty="0">
                          <a:effectLst/>
                          <a:latin typeface="Arial"/>
                          <a:ea typeface="Times New Roman"/>
                        </a:rPr>
                        <a:t>, exportación, tránsito nacional o tránsito internacional.</a:t>
                      </a:r>
                      <a:r>
                        <a:rPr lang="es-ES_tradnl" sz="2200" b="1" dirty="0">
                          <a:solidFill>
                            <a:srgbClr val="0047FF"/>
                          </a:solidFill>
                          <a:effectLst/>
                          <a:latin typeface="Arial"/>
                          <a:ea typeface="Times New Roman"/>
                        </a:rPr>
                        <a:t> Ver circular DGT-032-2009/ RES-DGA-009-2010</a:t>
                      </a:r>
                      <a:endParaRPr lang="es-CR" sz="2400" dirty="0">
                        <a:effectLst/>
                        <a:latin typeface="Arial"/>
                        <a:ea typeface="Times New Roman"/>
                      </a:endParaRPr>
                    </a:p>
                  </a:txBody>
                  <a:tcPr marL="88904" marR="88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4005612815"/>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Título"/>
          <p:cNvSpPr>
            <a:spLocks noGrp="1"/>
          </p:cNvSpPr>
          <p:nvPr>
            <p:ph type="title"/>
          </p:nvPr>
        </p:nvSpPr>
        <p:spPr>
          <a:xfrm>
            <a:off x="3839072" y="2465512"/>
            <a:ext cx="16459200" cy="841256"/>
          </a:xfrm>
        </p:spPr>
        <p:txBody>
          <a:bodyPr>
            <a:spAutoFit/>
          </a:bodyPr>
          <a:lstStyle/>
          <a:p>
            <a:r>
              <a:rPr lang="es-CR" sz="4800" dirty="0">
                <a:latin typeface="Tahoma" panose="020B0604030504040204" pitchFamily="34" charset="0"/>
                <a:cs typeface="Tahoma" panose="020B0604030504040204" pitchFamily="34" charset="0"/>
              </a:rPr>
              <a:t>NOTAS TECNICAS</a:t>
            </a:r>
            <a:endParaRPr lang="es-CR" sz="5600" dirty="0">
              <a:solidFill>
                <a:srgbClr val="000000"/>
              </a:solidFill>
              <a:latin typeface="Century Gothic" panose="020B0502020202020204" pitchFamily="34" charset="0"/>
              <a:cs typeface="Tahoma" panose="020B0604030504040204" pitchFamily="34" charset="0"/>
            </a:endParaRPr>
          </a:p>
        </p:txBody>
      </p:sp>
      <p:graphicFrame>
        <p:nvGraphicFramePr>
          <p:cNvPr id="3" name="2 Marcador de contenido"/>
          <p:cNvGraphicFramePr>
            <a:graphicFrameLocks noGrp="1"/>
          </p:cNvGraphicFramePr>
          <p:nvPr>
            <p:ph idx="1"/>
            <p:extLst>
              <p:ext uri="{D42A27DB-BD31-4B8C-83A1-F6EECF244321}">
                <p14:modId xmlns:p14="http://schemas.microsoft.com/office/powerpoint/2010/main" val="3866134318"/>
              </p:ext>
            </p:extLst>
          </p:nvPr>
        </p:nvGraphicFramePr>
        <p:xfrm>
          <a:off x="4631160" y="4985792"/>
          <a:ext cx="15240000" cy="6264272"/>
        </p:xfrm>
        <a:graphic>
          <a:graphicData uri="http://schemas.openxmlformats.org/drawingml/2006/table">
            <a:tbl>
              <a:tblPr/>
              <a:tblGrid>
                <a:gridCol w="3276592">
                  <a:extLst>
                    <a:ext uri="{9D8B030D-6E8A-4147-A177-3AD203B41FA5}">
                      <a16:colId xmlns:a16="http://schemas.microsoft.com/office/drawing/2014/main" xmlns="" val="20000"/>
                    </a:ext>
                  </a:extLst>
                </a:gridCol>
                <a:gridCol w="11963408">
                  <a:extLst>
                    <a:ext uri="{9D8B030D-6E8A-4147-A177-3AD203B41FA5}">
                      <a16:colId xmlns:a16="http://schemas.microsoft.com/office/drawing/2014/main" xmlns="" val="20001"/>
                    </a:ext>
                  </a:extLst>
                </a:gridCol>
              </a:tblGrid>
              <a:tr h="1191906">
                <a:tc>
                  <a:txBody>
                    <a:bodyPr/>
                    <a:lstStyle/>
                    <a:p>
                      <a:pPr>
                        <a:lnSpc>
                          <a:spcPct val="115000"/>
                        </a:lnSpc>
                        <a:spcAft>
                          <a:spcPts val="0"/>
                        </a:spcAft>
                      </a:pPr>
                      <a:r>
                        <a:rPr lang="es-ES_tradnl" sz="2200" b="1" dirty="0">
                          <a:effectLst/>
                          <a:latin typeface="Arial"/>
                          <a:ea typeface="Times New Roman"/>
                        </a:rPr>
                        <a:t> NOTA TÉCNICA</a:t>
                      </a:r>
                      <a:endParaRPr lang="es-CR" sz="2400" dirty="0">
                        <a:effectLst/>
                        <a:latin typeface="Arial"/>
                        <a:ea typeface="Times New Roman"/>
                      </a:endParaRPr>
                    </a:p>
                  </a:txBody>
                  <a:tcPr marL="88900" marR="88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R" sz="2200" b="1" dirty="0">
                          <a:effectLst/>
                          <a:latin typeface="Arial"/>
                          <a:ea typeface="Times New Roman"/>
                        </a:rPr>
                        <a:t>CONTENIDO DE LA NOTA TECNICA</a:t>
                      </a:r>
                    </a:p>
                    <a:p>
                      <a:pPr marL="0" marR="0" indent="0" algn="ctr" defTabSz="457200" rtl="0" eaLnBrk="1" fontAlgn="auto" latinLnBrk="0" hangingPunct="1">
                        <a:lnSpc>
                          <a:spcPct val="115000"/>
                        </a:lnSpc>
                        <a:spcBef>
                          <a:spcPts val="0"/>
                        </a:spcBef>
                        <a:spcAft>
                          <a:spcPts val="0"/>
                        </a:spcAft>
                        <a:buClrTx/>
                        <a:buSzTx/>
                        <a:buFontTx/>
                        <a:buNone/>
                        <a:tabLst/>
                        <a:defRPr/>
                      </a:pPr>
                      <a:r>
                        <a:rPr lang="es-CR" sz="2200" b="1" kern="1200" dirty="0">
                          <a:solidFill>
                            <a:schemeClr val="tx1"/>
                          </a:solidFill>
                          <a:effectLst/>
                          <a:latin typeface="Arial"/>
                          <a:ea typeface="Times New Roman"/>
                          <a:cs typeface="+mn-cs"/>
                        </a:rPr>
                        <a:t>MINISTERIO DEL AMBIENTE Y ENERGÍA</a:t>
                      </a:r>
                    </a:p>
                    <a:p>
                      <a:pPr algn="ctr">
                        <a:lnSpc>
                          <a:spcPct val="115000"/>
                        </a:lnSpc>
                        <a:spcAft>
                          <a:spcPts val="0"/>
                        </a:spcAft>
                      </a:pPr>
                      <a:endParaRPr lang="es-CR" sz="2400" dirty="0">
                        <a:effectLst/>
                        <a:latin typeface="Arial"/>
                        <a:ea typeface="Times New Roman"/>
                      </a:endParaRPr>
                    </a:p>
                  </a:txBody>
                  <a:tcPr marL="88900" marR="88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239314">
                <a:tc>
                  <a:txBody>
                    <a:bodyPr/>
                    <a:lstStyle/>
                    <a:p>
                      <a:pPr algn="ctr">
                        <a:lnSpc>
                          <a:spcPct val="115000"/>
                        </a:lnSpc>
                        <a:spcAft>
                          <a:spcPts val="0"/>
                        </a:spcAft>
                      </a:pPr>
                      <a:r>
                        <a:rPr lang="es-ES_tradnl" sz="2200" b="1">
                          <a:effectLst/>
                          <a:latin typeface="Arial"/>
                          <a:ea typeface="Times New Roman"/>
                        </a:rPr>
                        <a:t>36</a:t>
                      </a:r>
                      <a:endParaRPr lang="es-CR" sz="2400">
                        <a:effectLst/>
                        <a:latin typeface="Arial"/>
                        <a:ea typeface="Times New Roman"/>
                      </a:endParaRPr>
                    </a:p>
                  </a:txBody>
                  <a:tcPr marL="88900" marR="88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_tradnl" sz="2200" b="1">
                          <a:effectLst/>
                          <a:latin typeface="Arial"/>
                          <a:ea typeface="Times New Roman"/>
                        </a:rPr>
                        <a:t>Permisos de </a:t>
                      </a:r>
                      <a:r>
                        <a:rPr lang="es-ES_tradnl" sz="2200" b="1">
                          <a:solidFill>
                            <a:srgbClr val="FF0000"/>
                          </a:solidFill>
                          <a:effectLst/>
                          <a:latin typeface="Arial"/>
                          <a:ea typeface="Times New Roman"/>
                        </a:rPr>
                        <a:t>importación y exportación</a:t>
                      </a:r>
                      <a:r>
                        <a:rPr lang="es-ES_tradnl" sz="2200" b="1">
                          <a:effectLst/>
                          <a:latin typeface="Arial"/>
                          <a:ea typeface="Times New Roman"/>
                        </a:rPr>
                        <a:t> de especies de flora y fauna de vida silvestre.</a:t>
                      </a:r>
                      <a:r>
                        <a:rPr lang="es-ES_tradnl" sz="2200" b="1">
                          <a:solidFill>
                            <a:srgbClr val="0000FF"/>
                          </a:solidFill>
                          <a:effectLst/>
                          <a:latin typeface="Arial"/>
                          <a:ea typeface="Times New Roman"/>
                        </a:rPr>
                        <a:t> Ver circular DGT-039-2008</a:t>
                      </a:r>
                      <a:endParaRPr lang="es-CR" sz="2400">
                        <a:effectLst/>
                        <a:latin typeface="Arial"/>
                        <a:ea typeface="Times New Roman"/>
                      </a:endParaRPr>
                    </a:p>
                  </a:txBody>
                  <a:tcPr marL="88900" marR="88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619656">
                <a:tc>
                  <a:txBody>
                    <a:bodyPr/>
                    <a:lstStyle/>
                    <a:p>
                      <a:pPr algn="ctr">
                        <a:lnSpc>
                          <a:spcPct val="115000"/>
                        </a:lnSpc>
                        <a:spcAft>
                          <a:spcPts val="0"/>
                        </a:spcAft>
                      </a:pPr>
                      <a:r>
                        <a:rPr lang="es-ES_tradnl" sz="2200" b="1">
                          <a:effectLst/>
                          <a:latin typeface="Arial"/>
                          <a:ea typeface="Times New Roman"/>
                        </a:rPr>
                        <a:t> </a:t>
                      </a:r>
                      <a:endParaRPr lang="es-CR" sz="2400">
                        <a:effectLst/>
                        <a:latin typeface="Arial"/>
                        <a:ea typeface="Times New Roman"/>
                      </a:endParaRPr>
                    </a:p>
                  </a:txBody>
                  <a:tcPr marL="88900" marR="88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_tradnl" sz="2200" b="1">
                          <a:effectLst/>
                          <a:latin typeface="Arial"/>
                          <a:ea typeface="Times New Roman"/>
                        </a:rPr>
                        <a:t> </a:t>
                      </a:r>
                      <a:endParaRPr lang="es-CR" sz="2400">
                        <a:effectLst/>
                        <a:latin typeface="Arial"/>
                        <a:ea typeface="Times New Roman"/>
                      </a:endParaRPr>
                    </a:p>
                  </a:txBody>
                  <a:tcPr marL="88900" marR="88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734770">
                <a:tc>
                  <a:txBody>
                    <a:bodyPr/>
                    <a:lstStyle/>
                    <a:p>
                      <a:pPr algn="ctr">
                        <a:lnSpc>
                          <a:spcPct val="115000"/>
                        </a:lnSpc>
                        <a:spcAft>
                          <a:spcPts val="0"/>
                        </a:spcAft>
                      </a:pPr>
                      <a:r>
                        <a:rPr lang="es-ES_tradnl" sz="2200" b="1">
                          <a:effectLst/>
                          <a:latin typeface="Arial"/>
                          <a:ea typeface="Times New Roman"/>
                        </a:rPr>
                        <a:t>46</a:t>
                      </a:r>
                      <a:endParaRPr lang="es-CR" sz="2400">
                        <a:effectLst/>
                        <a:latin typeface="Arial"/>
                        <a:ea typeface="Times New Roman"/>
                      </a:endParaRPr>
                    </a:p>
                  </a:txBody>
                  <a:tcPr marL="88900" marR="88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_tradnl" sz="2200" b="1">
                          <a:effectLst/>
                          <a:latin typeface="Arial"/>
                          <a:ea typeface="Times New Roman"/>
                        </a:rPr>
                        <a:t>Declaración jurada sobre eficiencia energética.</a:t>
                      </a:r>
                      <a:endParaRPr lang="es-CR" sz="2400">
                        <a:effectLst/>
                        <a:latin typeface="Arial"/>
                        <a:ea typeface="Times New Roman"/>
                      </a:endParaRPr>
                    </a:p>
                  </a:txBody>
                  <a:tcPr marL="88900" marR="88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478626">
                <a:tc>
                  <a:txBody>
                    <a:bodyPr/>
                    <a:lstStyle/>
                    <a:p>
                      <a:pPr algn="ctr">
                        <a:lnSpc>
                          <a:spcPct val="115000"/>
                        </a:lnSpc>
                        <a:spcAft>
                          <a:spcPts val="0"/>
                        </a:spcAft>
                      </a:pPr>
                      <a:r>
                        <a:rPr lang="es-ES_tradnl" sz="2200" b="1">
                          <a:effectLst/>
                          <a:latin typeface="Arial"/>
                          <a:ea typeface="Times New Roman"/>
                        </a:rPr>
                        <a:t>81</a:t>
                      </a:r>
                      <a:endParaRPr lang="es-CR" sz="2400">
                        <a:effectLst/>
                        <a:latin typeface="Arial"/>
                        <a:ea typeface="Times New Roman"/>
                      </a:endParaRPr>
                    </a:p>
                  </a:txBody>
                  <a:tcPr marL="88900" marR="88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_tradnl" sz="2200" b="1" dirty="0">
                          <a:effectLst/>
                          <a:latin typeface="Arial"/>
                          <a:ea typeface="Times New Roman"/>
                        </a:rPr>
                        <a:t>Permiso de </a:t>
                      </a:r>
                      <a:r>
                        <a:rPr lang="es-ES_tradnl" sz="2200" b="1" dirty="0">
                          <a:solidFill>
                            <a:srgbClr val="FF0000"/>
                          </a:solidFill>
                          <a:effectLst/>
                          <a:latin typeface="Arial"/>
                          <a:ea typeface="Times New Roman"/>
                        </a:rPr>
                        <a:t>importación o exportación</a:t>
                      </a:r>
                      <a:r>
                        <a:rPr lang="es-ES_tradnl" sz="2200" b="1" dirty="0">
                          <a:effectLst/>
                          <a:latin typeface="Arial"/>
                          <a:ea typeface="Times New Roman"/>
                        </a:rPr>
                        <a:t> de la convención sobre el comercio internacional de especies amenazadas de fauna y flora silvestres (cites), Dirección Superior, Sistemas de Áreas de Conservación del Ministerio de Ambiente y Energía. </a:t>
                      </a:r>
                      <a:r>
                        <a:rPr lang="es-ES_tradnl" sz="2200" b="1" dirty="0">
                          <a:solidFill>
                            <a:srgbClr val="0000FF"/>
                          </a:solidFill>
                          <a:effectLst/>
                          <a:latin typeface="Arial"/>
                          <a:ea typeface="Times New Roman"/>
                        </a:rPr>
                        <a:t>Ver circular DGT-039-2008</a:t>
                      </a:r>
                      <a:endParaRPr lang="es-CR" sz="2400" dirty="0">
                        <a:effectLst/>
                        <a:latin typeface="Arial"/>
                        <a:ea typeface="Times New Roman"/>
                      </a:endParaRPr>
                    </a:p>
                  </a:txBody>
                  <a:tcPr marL="88900" marR="88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779715632"/>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Título"/>
          <p:cNvSpPr>
            <a:spLocks noGrp="1"/>
          </p:cNvSpPr>
          <p:nvPr>
            <p:ph type="title"/>
          </p:nvPr>
        </p:nvSpPr>
        <p:spPr>
          <a:xfrm>
            <a:off x="9167664" y="1745432"/>
            <a:ext cx="6573416" cy="1728192"/>
          </a:xfrm>
        </p:spPr>
        <p:txBody>
          <a:bodyPr wrap="square">
            <a:spAutoFit/>
          </a:bodyPr>
          <a:lstStyle/>
          <a:p>
            <a:r>
              <a:rPr lang="es-CR" sz="4800" dirty="0">
                <a:latin typeface="Tahoma" panose="020B0604030504040204" pitchFamily="34" charset="0"/>
                <a:cs typeface="Tahoma" panose="020B0604030504040204" pitchFamily="34" charset="0"/>
              </a:rPr>
              <a:t>COSTA RICA- TLC</a:t>
            </a:r>
            <a:r>
              <a:rPr lang="es-CR" sz="5600" dirty="0">
                <a:solidFill>
                  <a:srgbClr val="000000"/>
                </a:solidFill>
                <a:latin typeface="Century Gothic" panose="020B0502020202020204" pitchFamily="34" charset="0"/>
                <a:cs typeface="Tahoma" panose="020B0604030504040204" pitchFamily="34" charset="0"/>
              </a:rPr>
              <a:t/>
            </a:r>
            <a:br>
              <a:rPr lang="es-CR" sz="5600" dirty="0">
                <a:solidFill>
                  <a:srgbClr val="000000"/>
                </a:solidFill>
                <a:latin typeface="Century Gothic" panose="020B0502020202020204" pitchFamily="34" charset="0"/>
                <a:cs typeface="Tahoma" panose="020B0604030504040204" pitchFamily="34" charset="0"/>
              </a:rPr>
            </a:br>
            <a:endParaRPr lang="es-CR" sz="5600" dirty="0">
              <a:solidFill>
                <a:srgbClr val="000000"/>
              </a:solidFill>
              <a:latin typeface="Century Gothic" panose="020B0502020202020204" pitchFamily="34" charset="0"/>
              <a:cs typeface="Tahoma" panose="020B0604030504040204" pitchFamily="34" charset="0"/>
            </a:endParaRPr>
          </a:p>
        </p:txBody>
      </p:sp>
      <p:sp>
        <p:nvSpPr>
          <p:cNvPr id="95235" name="2 Marcador de contenido"/>
          <p:cNvSpPr>
            <a:spLocks noGrp="1"/>
          </p:cNvSpPr>
          <p:nvPr>
            <p:ph idx="1"/>
          </p:nvPr>
        </p:nvSpPr>
        <p:spPr>
          <a:xfrm>
            <a:off x="2830960" y="2960168"/>
            <a:ext cx="21005800" cy="8942388"/>
          </a:xfrm>
        </p:spPr>
        <p:txBody>
          <a:bodyPr>
            <a:normAutofit fontScale="92500" lnSpcReduction="10000"/>
          </a:bodyPr>
          <a:lstStyle/>
          <a:p>
            <a:pPr>
              <a:buFont typeface="Wingdings" panose="05000000000000000000" pitchFamily="2" charset="2"/>
              <a:buChar char="ü"/>
            </a:pPr>
            <a:r>
              <a:rPr lang="es-CR" sz="3600" b="1" dirty="0">
                <a:solidFill>
                  <a:schemeClr val="tx1"/>
                </a:solidFill>
                <a:latin typeface="Century Gothic" panose="020B0502020202020204" pitchFamily="34" charset="0"/>
                <a:cs typeface="Tahoma" panose="020B0604030504040204" pitchFamily="34" charset="0"/>
              </a:rPr>
              <a:t>Centroamérica</a:t>
            </a:r>
          </a:p>
          <a:p>
            <a:pPr>
              <a:buFont typeface="Wingdings" panose="05000000000000000000" pitchFamily="2" charset="2"/>
              <a:buChar char="ü"/>
            </a:pPr>
            <a:r>
              <a:rPr lang="es-CR" sz="3600" b="1" dirty="0">
                <a:solidFill>
                  <a:schemeClr val="tx1"/>
                </a:solidFill>
                <a:latin typeface="Century Gothic" panose="020B0502020202020204" pitchFamily="34" charset="0"/>
                <a:cs typeface="Tahoma" panose="020B0604030504040204" pitchFamily="34" charset="0"/>
              </a:rPr>
              <a:t>Canadá</a:t>
            </a:r>
          </a:p>
          <a:p>
            <a:pPr>
              <a:buFont typeface="Wingdings" panose="05000000000000000000" pitchFamily="2" charset="2"/>
              <a:buChar char="ü"/>
            </a:pPr>
            <a:r>
              <a:rPr lang="es-CR" sz="3600" b="1" dirty="0">
                <a:solidFill>
                  <a:schemeClr val="tx1"/>
                </a:solidFill>
                <a:latin typeface="Century Gothic" panose="020B0502020202020204" pitchFamily="34" charset="0"/>
                <a:cs typeface="Tahoma" panose="020B0604030504040204" pitchFamily="34" charset="0"/>
              </a:rPr>
              <a:t>CARICOM</a:t>
            </a:r>
          </a:p>
          <a:p>
            <a:pPr>
              <a:buFont typeface="Wingdings" panose="05000000000000000000" pitchFamily="2" charset="2"/>
              <a:buChar char="ü"/>
            </a:pPr>
            <a:r>
              <a:rPr lang="es-CR" sz="3600" b="1" dirty="0">
                <a:solidFill>
                  <a:schemeClr val="tx1"/>
                </a:solidFill>
                <a:latin typeface="Century Gothic" panose="020B0502020202020204" pitchFamily="34" charset="0"/>
                <a:cs typeface="Tahoma" panose="020B0604030504040204" pitchFamily="34" charset="0"/>
              </a:rPr>
              <a:t>Chile</a:t>
            </a:r>
          </a:p>
          <a:p>
            <a:pPr>
              <a:buFont typeface="Wingdings" panose="05000000000000000000" pitchFamily="2" charset="2"/>
              <a:buChar char="ü"/>
            </a:pPr>
            <a:r>
              <a:rPr lang="es-CR" sz="3600" b="1" dirty="0">
                <a:solidFill>
                  <a:schemeClr val="tx1"/>
                </a:solidFill>
                <a:latin typeface="Century Gothic" panose="020B0502020202020204" pitchFamily="34" charset="0"/>
                <a:cs typeface="Tahoma" panose="020B0604030504040204" pitchFamily="34" charset="0"/>
              </a:rPr>
              <a:t>China</a:t>
            </a:r>
          </a:p>
          <a:p>
            <a:pPr>
              <a:buFont typeface="Wingdings" panose="05000000000000000000" pitchFamily="2" charset="2"/>
              <a:buChar char="ü"/>
            </a:pPr>
            <a:r>
              <a:rPr lang="es-CR" sz="3600" b="1" dirty="0">
                <a:solidFill>
                  <a:schemeClr val="tx1"/>
                </a:solidFill>
                <a:latin typeface="Century Gothic" panose="020B0502020202020204" pitchFamily="34" charset="0"/>
                <a:cs typeface="Tahoma" panose="020B0604030504040204" pitchFamily="34" charset="0"/>
              </a:rPr>
              <a:t>Estados Unidos-Centroamérica-República Dominicana (CAFTA)</a:t>
            </a:r>
          </a:p>
          <a:p>
            <a:pPr>
              <a:buFont typeface="Wingdings" panose="05000000000000000000" pitchFamily="2" charset="2"/>
              <a:buChar char="ü"/>
            </a:pPr>
            <a:r>
              <a:rPr lang="es-CR" sz="3600" b="1" dirty="0">
                <a:solidFill>
                  <a:schemeClr val="tx1"/>
                </a:solidFill>
                <a:latin typeface="Century Gothic" panose="020B0502020202020204" pitchFamily="34" charset="0"/>
                <a:cs typeface="Tahoma" panose="020B0604030504040204" pitchFamily="34" charset="0"/>
              </a:rPr>
              <a:t>México- CA</a:t>
            </a:r>
          </a:p>
          <a:p>
            <a:pPr>
              <a:buFont typeface="Wingdings" panose="05000000000000000000" pitchFamily="2" charset="2"/>
              <a:buChar char="ü"/>
            </a:pPr>
            <a:r>
              <a:rPr lang="es-CR" sz="3600" b="1" dirty="0">
                <a:solidFill>
                  <a:schemeClr val="tx1"/>
                </a:solidFill>
                <a:latin typeface="Century Gothic" panose="020B0502020202020204" pitchFamily="34" charset="0"/>
                <a:cs typeface="Tahoma" panose="020B0604030504040204" pitchFamily="34" charset="0"/>
              </a:rPr>
              <a:t>Panamá</a:t>
            </a:r>
          </a:p>
          <a:p>
            <a:pPr>
              <a:buFont typeface="Wingdings" panose="05000000000000000000" pitchFamily="2" charset="2"/>
              <a:buChar char="ü"/>
            </a:pPr>
            <a:r>
              <a:rPr lang="es-CR" sz="3600" b="1" dirty="0">
                <a:solidFill>
                  <a:schemeClr val="tx1"/>
                </a:solidFill>
                <a:latin typeface="Century Gothic" panose="020B0502020202020204" pitchFamily="34" charset="0"/>
                <a:cs typeface="Tahoma" panose="020B0604030504040204" pitchFamily="34" charset="0"/>
              </a:rPr>
              <a:t>República Dominicana</a:t>
            </a:r>
          </a:p>
          <a:p>
            <a:pPr>
              <a:buFont typeface="Wingdings" panose="05000000000000000000" pitchFamily="2" charset="2"/>
              <a:buChar char="ü"/>
            </a:pPr>
            <a:r>
              <a:rPr lang="es-CR" sz="3600" b="1" dirty="0">
                <a:solidFill>
                  <a:schemeClr val="tx1"/>
                </a:solidFill>
                <a:latin typeface="Century Gothic" panose="020B0502020202020204" pitchFamily="34" charset="0"/>
                <a:cs typeface="Tahoma" panose="020B0604030504040204" pitchFamily="34" charset="0"/>
              </a:rPr>
              <a:t>Perú</a:t>
            </a:r>
          </a:p>
          <a:p>
            <a:pPr>
              <a:buFont typeface="Wingdings" panose="05000000000000000000" pitchFamily="2" charset="2"/>
              <a:buChar char="ü"/>
            </a:pPr>
            <a:r>
              <a:rPr lang="es-CR" sz="3600" b="1" dirty="0">
                <a:solidFill>
                  <a:schemeClr val="tx1"/>
                </a:solidFill>
                <a:latin typeface="Century Gothic" panose="020B0502020202020204" pitchFamily="34" charset="0"/>
                <a:cs typeface="Tahoma" panose="020B0604030504040204" pitchFamily="34" charset="0"/>
              </a:rPr>
              <a:t>Singapur</a:t>
            </a:r>
          </a:p>
          <a:p>
            <a:pPr>
              <a:buFont typeface="Wingdings" panose="05000000000000000000" pitchFamily="2" charset="2"/>
              <a:buChar char="ü"/>
            </a:pPr>
            <a:r>
              <a:rPr lang="es-CR" sz="3600" b="1" dirty="0">
                <a:solidFill>
                  <a:schemeClr val="tx1"/>
                </a:solidFill>
                <a:latin typeface="Century Gothic" panose="020B0502020202020204" pitchFamily="34" charset="0"/>
                <a:cs typeface="Tahoma" panose="020B0604030504040204" pitchFamily="34" charset="0"/>
              </a:rPr>
              <a:t>Unión Europea</a:t>
            </a:r>
          </a:p>
        </p:txBody>
      </p:sp>
      <p:pic>
        <p:nvPicPr>
          <p:cNvPr id="952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54372" y="7866112"/>
            <a:ext cx="3073400"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7407315"/>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3712343" y="1392125"/>
            <a:ext cx="16833850" cy="850900"/>
          </a:xfrm>
        </p:spPr>
        <p:txBody>
          <a:bodyPr/>
          <a:lstStyle/>
          <a:p>
            <a:r>
              <a:rPr lang="es-CR" sz="4800" dirty="0">
                <a:latin typeface="Tahoma" panose="020B0604030504040204" pitchFamily="34" charset="0"/>
                <a:ea typeface="ＭＳ Ｐゴシック" panose="020B0600070205080204" pitchFamily="34" charset="-128"/>
                <a:cs typeface="Tahoma" panose="020B0604030504040204" pitchFamily="34" charset="0"/>
              </a:rPr>
              <a:t>ESQUEMA FUNCIONAL: Importación</a:t>
            </a:r>
            <a:endParaRPr lang="es-ES" sz="4800" dirty="0">
              <a:latin typeface="Tahoma" panose="020B0604030504040204" pitchFamily="34" charset="0"/>
              <a:ea typeface="ＭＳ Ｐゴシック" panose="020B0600070205080204" pitchFamily="34" charset="-128"/>
              <a:cs typeface="Tahoma" panose="020B0604030504040204" pitchFamily="34" charset="0"/>
            </a:endParaRPr>
          </a:p>
        </p:txBody>
      </p:sp>
      <p:grpSp>
        <p:nvGrpSpPr>
          <p:cNvPr id="83971" name="Group 4"/>
          <p:cNvGrpSpPr>
            <a:grpSpLocks/>
          </p:cNvGrpSpPr>
          <p:nvPr/>
        </p:nvGrpSpPr>
        <p:grpSpPr bwMode="auto">
          <a:xfrm>
            <a:off x="4887769" y="2839887"/>
            <a:ext cx="14450670" cy="10210801"/>
            <a:chOff x="249" y="1178"/>
            <a:chExt cx="5364" cy="2688"/>
          </a:xfrm>
        </p:grpSpPr>
        <p:sp>
          <p:nvSpPr>
            <p:cNvPr id="83972" name="Rectangle 5"/>
            <p:cNvSpPr>
              <a:spLocks noChangeArrowheads="1"/>
            </p:cNvSpPr>
            <p:nvPr/>
          </p:nvSpPr>
          <p:spPr bwMode="auto">
            <a:xfrm>
              <a:off x="250" y="1453"/>
              <a:ext cx="494"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1600" dirty="0" err="1">
                  <a:solidFill>
                    <a:srgbClr val="000000"/>
                  </a:solidFill>
                  <a:latin typeface="Arial Narrow" panose="020B0606020202030204" pitchFamily="34" charset="0"/>
                  <a:cs typeface="Arial" panose="020B0604020202020204" pitchFamily="34" charset="0"/>
                </a:rPr>
                <a:t>Reg</a:t>
              </a:r>
              <a:r>
                <a:rPr lang="es-CR" sz="1600" dirty="0">
                  <a:solidFill>
                    <a:srgbClr val="000000"/>
                  </a:solidFill>
                  <a:latin typeface="Arial Narrow" panose="020B0606020202030204" pitchFamily="34" charset="0"/>
                  <a:cs typeface="Arial" panose="020B0604020202020204" pitchFamily="34" charset="0"/>
                </a:rPr>
                <a:t> importadores</a:t>
              </a:r>
              <a:endParaRPr lang="es-CR" sz="10000" dirty="0">
                <a:latin typeface="Arial" panose="020B0604020202020204" pitchFamily="34" charset="0"/>
                <a:cs typeface="Arial" panose="020B0604020202020204" pitchFamily="34" charset="0"/>
              </a:endParaRPr>
            </a:p>
          </p:txBody>
        </p:sp>
        <p:sp>
          <p:nvSpPr>
            <p:cNvPr id="83973" name="Rectangle 6"/>
            <p:cNvSpPr>
              <a:spLocks noChangeArrowheads="1"/>
            </p:cNvSpPr>
            <p:nvPr/>
          </p:nvSpPr>
          <p:spPr bwMode="auto">
            <a:xfrm>
              <a:off x="250" y="1533"/>
              <a:ext cx="650"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1600">
                  <a:solidFill>
                    <a:srgbClr val="000000"/>
                  </a:solidFill>
                  <a:latin typeface="Arial Narrow" panose="020B0606020202030204" pitchFamily="34" charset="0"/>
                  <a:cs typeface="Arial" panose="020B0604020202020204" pitchFamily="34" charset="0"/>
                </a:rPr>
                <a:t>Imagen de documentos</a:t>
              </a:r>
              <a:endParaRPr lang="es-CR" sz="10000">
                <a:latin typeface="Arial" panose="020B0604020202020204" pitchFamily="34" charset="0"/>
                <a:cs typeface="Arial" panose="020B0604020202020204" pitchFamily="34" charset="0"/>
              </a:endParaRPr>
            </a:p>
          </p:txBody>
        </p:sp>
        <p:sp>
          <p:nvSpPr>
            <p:cNvPr id="83974" name="Rectangle 7"/>
            <p:cNvSpPr>
              <a:spLocks noChangeArrowheads="1"/>
            </p:cNvSpPr>
            <p:nvPr/>
          </p:nvSpPr>
          <p:spPr bwMode="auto">
            <a:xfrm>
              <a:off x="250" y="1619"/>
              <a:ext cx="474"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1600">
                  <a:solidFill>
                    <a:srgbClr val="000000"/>
                  </a:solidFill>
                  <a:latin typeface="Arial Narrow" panose="020B0606020202030204" pitchFamily="34" charset="0"/>
                  <a:cs typeface="Arial" panose="020B0604020202020204" pitchFamily="34" charset="0"/>
                </a:rPr>
                <a:t>complementarios</a:t>
              </a:r>
              <a:endParaRPr lang="es-CR" sz="10000">
                <a:latin typeface="Arial" panose="020B0604020202020204" pitchFamily="34" charset="0"/>
                <a:cs typeface="Arial" panose="020B0604020202020204" pitchFamily="34" charset="0"/>
              </a:endParaRPr>
            </a:p>
          </p:txBody>
        </p:sp>
        <p:sp>
          <p:nvSpPr>
            <p:cNvPr id="83975" name="Rectangle 8"/>
            <p:cNvSpPr>
              <a:spLocks noChangeArrowheads="1"/>
            </p:cNvSpPr>
            <p:nvPr/>
          </p:nvSpPr>
          <p:spPr bwMode="auto">
            <a:xfrm>
              <a:off x="250" y="1698"/>
              <a:ext cx="519"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1600">
                  <a:solidFill>
                    <a:srgbClr val="000000"/>
                  </a:solidFill>
                  <a:latin typeface="Arial Narrow" panose="020B0606020202030204" pitchFamily="34" charset="0"/>
                  <a:cs typeface="Arial" panose="020B0604020202020204" pitchFamily="34" charset="0"/>
                </a:rPr>
                <a:t>Notas exoneración</a:t>
              </a:r>
              <a:endParaRPr lang="es-CR" sz="10000">
                <a:latin typeface="Arial" panose="020B0604020202020204" pitchFamily="34" charset="0"/>
                <a:cs typeface="Arial" panose="020B0604020202020204" pitchFamily="34" charset="0"/>
              </a:endParaRPr>
            </a:p>
          </p:txBody>
        </p:sp>
        <p:sp>
          <p:nvSpPr>
            <p:cNvPr id="83976" name="Rectangle 9"/>
            <p:cNvSpPr>
              <a:spLocks noChangeArrowheads="1"/>
            </p:cNvSpPr>
            <p:nvPr/>
          </p:nvSpPr>
          <p:spPr bwMode="auto">
            <a:xfrm>
              <a:off x="250" y="1784"/>
              <a:ext cx="408"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1600">
                  <a:solidFill>
                    <a:srgbClr val="000000"/>
                  </a:solidFill>
                  <a:latin typeface="Arial Narrow" panose="020B0606020202030204" pitchFamily="34" charset="0"/>
                  <a:cs typeface="Arial" panose="020B0604020202020204" pitchFamily="34" charset="0"/>
                </a:rPr>
                <a:t>Reg. garantías</a:t>
              </a:r>
              <a:endParaRPr lang="es-CR" sz="10000">
                <a:latin typeface="Arial" panose="020B0604020202020204" pitchFamily="34" charset="0"/>
                <a:cs typeface="Arial" panose="020B0604020202020204" pitchFamily="34" charset="0"/>
              </a:endParaRPr>
            </a:p>
          </p:txBody>
        </p:sp>
        <p:sp>
          <p:nvSpPr>
            <p:cNvPr id="83977" name="Rectangle 10"/>
            <p:cNvSpPr>
              <a:spLocks noChangeArrowheads="1"/>
            </p:cNvSpPr>
            <p:nvPr/>
          </p:nvSpPr>
          <p:spPr bwMode="auto">
            <a:xfrm>
              <a:off x="251" y="1864"/>
              <a:ext cx="383"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1600">
                  <a:solidFill>
                    <a:srgbClr val="000000"/>
                  </a:solidFill>
                  <a:latin typeface="Arial Narrow" panose="020B0606020202030204" pitchFamily="34" charset="0"/>
                  <a:cs typeface="Arial" panose="020B0604020202020204" pitchFamily="34" charset="0"/>
                </a:rPr>
                <a:t>Pago en línea</a:t>
              </a:r>
              <a:endParaRPr lang="es-CR" sz="10000">
                <a:latin typeface="Arial" panose="020B0604020202020204" pitchFamily="34" charset="0"/>
                <a:cs typeface="Arial" panose="020B0604020202020204" pitchFamily="34" charset="0"/>
              </a:endParaRPr>
            </a:p>
          </p:txBody>
        </p:sp>
        <p:sp>
          <p:nvSpPr>
            <p:cNvPr id="83978" name="Rectangle 11"/>
            <p:cNvSpPr>
              <a:spLocks noChangeArrowheads="1"/>
            </p:cNvSpPr>
            <p:nvPr/>
          </p:nvSpPr>
          <p:spPr bwMode="auto">
            <a:xfrm>
              <a:off x="249" y="1950"/>
              <a:ext cx="610"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1600">
                  <a:solidFill>
                    <a:srgbClr val="000000"/>
                  </a:solidFill>
                  <a:latin typeface="Arial Narrow" panose="020B0606020202030204" pitchFamily="34" charset="0"/>
                  <a:cs typeface="Arial" panose="020B0604020202020204" pitchFamily="34" charset="0"/>
                </a:rPr>
                <a:t>Permisos electrónicos</a:t>
              </a:r>
              <a:endParaRPr lang="es-CR" sz="10000">
                <a:latin typeface="Arial" panose="020B0604020202020204" pitchFamily="34" charset="0"/>
                <a:cs typeface="Arial" panose="020B0604020202020204" pitchFamily="34" charset="0"/>
              </a:endParaRPr>
            </a:p>
          </p:txBody>
        </p:sp>
        <p:sp>
          <p:nvSpPr>
            <p:cNvPr id="83979" name="Line 12"/>
            <p:cNvSpPr>
              <a:spLocks noChangeShapeType="1"/>
            </p:cNvSpPr>
            <p:nvPr/>
          </p:nvSpPr>
          <p:spPr bwMode="auto">
            <a:xfrm>
              <a:off x="496" y="1398"/>
              <a:ext cx="64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83980" name="Freeform 13"/>
            <p:cNvSpPr>
              <a:spLocks/>
            </p:cNvSpPr>
            <p:nvPr/>
          </p:nvSpPr>
          <p:spPr bwMode="auto">
            <a:xfrm>
              <a:off x="2672" y="3560"/>
              <a:ext cx="445" cy="306"/>
            </a:xfrm>
            <a:custGeom>
              <a:avLst/>
              <a:gdLst>
                <a:gd name="T0" fmla="*/ 0 w 445"/>
                <a:gd name="T1" fmla="*/ 43 h 306"/>
                <a:gd name="T2" fmla="*/ 0 w 445"/>
                <a:gd name="T3" fmla="*/ 263 h 306"/>
                <a:gd name="T4" fmla="*/ 13 w 445"/>
                <a:gd name="T5" fmla="*/ 282 h 306"/>
                <a:gd name="T6" fmla="*/ 44 w 445"/>
                <a:gd name="T7" fmla="*/ 294 h 306"/>
                <a:gd name="T8" fmla="*/ 94 w 445"/>
                <a:gd name="T9" fmla="*/ 300 h 306"/>
                <a:gd name="T10" fmla="*/ 157 w 445"/>
                <a:gd name="T11" fmla="*/ 306 h 306"/>
                <a:gd name="T12" fmla="*/ 226 w 445"/>
                <a:gd name="T13" fmla="*/ 306 h 306"/>
                <a:gd name="T14" fmla="*/ 295 w 445"/>
                <a:gd name="T15" fmla="*/ 306 h 306"/>
                <a:gd name="T16" fmla="*/ 357 w 445"/>
                <a:gd name="T17" fmla="*/ 300 h 306"/>
                <a:gd name="T18" fmla="*/ 408 w 445"/>
                <a:gd name="T19" fmla="*/ 294 h 306"/>
                <a:gd name="T20" fmla="*/ 439 w 445"/>
                <a:gd name="T21" fmla="*/ 282 h 306"/>
                <a:gd name="T22" fmla="*/ 445 w 445"/>
                <a:gd name="T23" fmla="*/ 263 h 306"/>
                <a:gd name="T24" fmla="*/ 445 w 445"/>
                <a:gd name="T25" fmla="*/ 43 h 306"/>
                <a:gd name="T26" fmla="*/ 439 w 445"/>
                <a:gd name="T27" fmla="*/ 31 h 306"/>
                <a:gd name="T28" fmla="*/ 408 w 445"/>
                <a:gd name="T29" fmla="*/ 18 h 306"/>
                <a:gd name="T30" fmla="*/ 357 w 445"/>
                <a:gd name="T31" fmla="*/ 6 h 306"/>
                <a:gd name="T32" fmla="*/ 295 w 445"/>
                <a:gd name="T33" fmla="*/ 0 h 306"/>
                <a:gd name="T34" fmla="*/ 226 w 445"/>
                <a:gd name="T35" fmla="*/ 0 h 306"/>
                <a:gd name="T36" fmla="*/ 157 w 445"/>
                <a:gd name="T37" fmla="*/ 0 h 306"/>
                <a:gd name="T38" fmla="*/ 94 w 445"/>
                <a:gd name="T39" fmla="*/ 6 h 306"/>
                <a:gd name="T40" fmla="*/ 44 w 445"/>
                <a:gd name="T41" fmla="*/ 18 h 306"/>
                <a:gd name="T42" fmla="*/ 13 w 445"/>
                <a:gd name="T43" fmla="*/ 31 h 306"/>
                <a:gd name="T44" fmla="*/ 0 w 445"/>
                <a:gd name="T45" fmla="*/ 43 h 30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306">
                  <a:moveTo>
                    <a:pt x="0" y="43"/>
                  </a:moveTo>
                  <a:lnTo>
                    <a:pt x="0" y="263"/>
                  </a:lnTo>
                  <a:lnTo>
                    <a:pt x="13" y="282"/>
                  </a:lnTo>
                  <a:lnTo>
                    <a:pt x="44" y="294"/>
                  </a:lnTo>
                  <a:lnTo>
                    <a:pt x="94" y="300"/>
                  </a:lnTo>
                  <a:lnTo>
                    <a:pt x="157" y="306"/>
                  </a:lnTo>
                  <a:lnTo>
                    <a:pt x="226" y="306"/>
                  </a:lnTo>
                  <a:lnTo>
                    <a:pt x="295" y="306"/>
                  </a:lnTo>
                  <a:lnTo>
                    <a:pt x="357" y="300"/>
                  </a:lnTo>
                  <a:lnTo>
                    <a:pt x="408" y="294"/>
                  </a:lnTo>
                  <a:lnTo>
                    <a:pt x="439" y="282"/>
                  </a:lnTo>
                  <a:lnTo>
                    <a:pt x="445" y="263"/>
                  </a:lnTo>
                  <a:lnTo>
                    <a:pt x="445" y="43"/>
                  </a:lnTo>
                  <a:lnTo>
                    <a:pt x="439" y="31"/>
                  </a:lnTo>
                  <a:lnTo>
                    <a:pt x="408" y="18"/>
                  </a:lnTo>
                  <a:lnTo>
                    <a:pt x="357" y="6"/>
                  </a:lnTo>
                  <a:lnTo>
                    <a:pt x="295" y="0"/>
                  </a:lnTo>
                  <a:lnTo>
                    <a:pt x="226" y="0"/>
                  </a:lnTo>
                  <a:lnTo>
                    <a:pt x="157" y="0"/>
                  </a:lnTo>
                  <a:lnTo>
                    <a:pt x="94" y="6"/>
                  </a:lnTo>
                  <a:lnTo>
                    <a:pt x="44" y="18"/>
                  </a:lnTo>
                  <a:lnTo>
                    <a:pt x="13" y="31"/>
                  </a:lnTo>
                  <a:lnTo>
                    <a:pt x="0" y="4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83981" name="Freeform 14"/>
            <p:cNvSpPr>
              <a:spLocks/>
            </p:cNvSpPr>
            <p:nvPr/>
          </p:nvSpPr>
          <p:spPr bwMode="auto">
            <a:xfrm>
              <a:off x="2672" y="3560"/>
              <a:ext cx="445" cy="306"/>
            </a:xfrm>
            <a:custGeom>
              <a:avLst/>
              <a:gdLst>
                <a:gd name="T0" fmla="*/ 0 w 445"/>
                <a:gd name="T1" fmla="*/ 43 h 306"/>
                <a:gd name="T2" fmla="*/ 0 w 445"/>
                <a:gd name="T3" fmla="*/ 263 h 306"/>
                <a:gd name="T4" fmla="*/ 13 w 445"/>
                <a:gd name="T5" fmla="*/ 282 h 306"/>
                <a:gd name="T6" fmla="*/ 44 w 445"/>
                <a:gd name="T7" fmla="*/ 294 h 306"/>
                <a:gd name="T8" fmla="*/ 94 w 445"/>
                <a:gd name="T9" fmla="*/ 300 h 306"/>
                <a:gd name="T10" fmla="*/ 157 w 445"/>
                <a:gd name="T11" fmla="*/ 306 h 306"/>
                <a:gd name="T12" fmla="*/ 226 w 445"/>
                <a:gd name="T13" fmla="*/ 306 h 306"/>
                <a:gd name="T14" fmla="*/ 295 w 445"/>
                <a:gd name="T15" fmla="*/ 306 h 306"/>
                <a:gd name="T16" fmla="*/ 357 w 445"/>
                <a:gd name="T17" fmla="*/ 300 h 306"/>
                <a:gd name="T18" fmla="*/ 408 w 445"/>
                <a:gd name="T19" fmla="*/ 294 h 306"/>
                <a:gd name="T20" fmla="*/ 439 w 445"/>
                <a:gd name="T21" fmla="*/ 282 h 306"/>
                <a:gd name="T22" fmla="*/ 445 w 445"/>
                <a:gd name="T23" fmla="*/ 263 h 306"/>
                <a:gd name="T24" fmla="*/ 445 w 445"/>
                <a:gd name="T25" fmla="*/ 43 h 306"/>
                <a:gd name="T26" fmla="*/ 439 w 445"/>
                <a:gd name="T27" fmla="*/ 31 h 306"/>
                <a:gd name="T28" fmla="*/ 408 w 445"/>
                <a:gd name="T29" fmla="*/ 18 h 306"/>
                <a:gd name="T30" fmla="*/ 357 w 445"/>
                <a:gd name="T31" fmla="*/ 6 h 306"/>
                <a:gd name="T32" fmla="*/ 295 w 445"/>
                <a:gd name="T33" fmla="*/ 0 h 306"/>
                <a:gd name="T34" fmla="*/ 226 w 445"/>
                <a:gd name="T35" fmla="*/ 0 h 306"/>
                <a:gd name="T36" fmla="*/ 157 w 445"/>
                <a:gd name="T37" fmla="*/ 0 h 306"/>
                <a:gd name="T38" fmla="*/ 94 w 445"/>
                <a:gd name="T39" fmla="*/ 6 h 306"/>
                <a:gd name="T40" fmla="*/ 44 w 445"/>
                <a:gd name="T41" fmla="*/ 18 h 306"/>
                <a:gd name="T42" fmla="*/ 13 w 445"/>
                <a:gd name="T43" fmla="*/ 31 h 306"/>
                <a:gd name="T44" fmla="*/ 0 w 445"/>
                <a:gd name="T45" fmla="*/ 43 h 30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306">
                  <a:moveTo>
                    <a:pt x="0" y="43"/>
                  </a:moveTo>
                  <a:lnTo>
                    <a:pt x="0" y="263"/>
                  </a:lnTo>
                  <a:lnTo>
                    <a:pt x="13" y="282"/>
                  </a:lnTo>
                  <a:lnTo>
                    <a:pt x="44" y="294"/>
                  </a:lnTo>
                  <a:lnTo>
                    <a:pt x="94" y="300"/>
                  </a:lnTo>
                  <a:lnTo>
                    <a:pt x="157" y="306"/>
                  </a:lnTo>
                  <a:lnTo>
                    <a:pt x="226" y="306"/>
                  </a:lnTo>
                  <a:lnTo>
                    <a:pt x="295" y="306"/>
                  </a:lnTo>
                  <a:lnTo>
                    <a:pt x="357" y="300"/>
                  </a:lnTo>
                  <a:lnTo>
                    <a:pt x="408" y="294"/>
                  </a:lnTo>
                  <a:lnTo>
                    <a:pt x="439" y="282"/>
                  </a:lnTo>
                  <a:lnTo>
                    <a:pt x="445" y="263"/>
                  </a:lnTo>
                  <a:lnTo>
                    <a:pt x="445" y="43"/>
                  </a:lnTo>
                  <a:lnTo>
                    <a:pt x="439" y="31"/>
                  </a:lnTo>
                  <a:lnTo>
                    <a:pt x="408" y="18"/>
                  </a:lnTo>
                  <a:lnTo>
                    <a:pt x="357" y="6"/>
                  </a:lnTo>
                  <a:lnTo>
                    <a:pt x="295" y="0"/>
                  </a:lnTo>
                  <a:lnTo>
                    <a:pt x="226" y="0"/>
                  </a:lnTo>
                  <a:lnTo>
                    <a:pt x="157" y="0"/>
                  </a:lnTo>
                  <a:lnTo>
                    <a:pt x="94" y="6"/>
                  </a:lnTo>
                  <a:lnTo>
                    <a:pt x="44" y="18"/>
                  </a:lnTo>
                  <a:lnTo>
                    <a:pt x="13" y="31"/>
                  </a:lnTo>
                  <a:lnTo>
                    <a:pt x="0" y="43"/>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83982" name="Freeform 15"/>
            <p:cNvSpPr>
              <a:spLocks/>
            </p:cNvSpPr>
            <p:nvPr/>
          </p:nvSpPr>
          <p:spPr bwMode="auto">
            <a:xfrm>
              <a:off x="2672" y="3603"/>
              <a:ext cx="445" cy="43"/>
            </a:xfrm>
            <a:custGeom>
              <a:avLst/>
              <a:gdLst>
                <a:gd name="T0" fmla="*/ 0 w 445"/>
                <a:gd name="T1" fmla="*/ 0 h 43"/>
                <a:gd name="T2" fmla="*/ 13 w 445"/>
                <a:gd name="T3" fmla="*/ 12 h 43"/>
                <a:gd name="T4" fmla="*/ 44 w 445"/>
                <a:gd name="T5" fmla="*/ 24 h 43"/>
                <a:gd name="T6" fmla="*/ 94 w 445"/>
                <a:gd name="T7" fmla="*/ 37 h 43"/>
                <a:gd name="T8" fmla="*/ 157 w 445"/>
                <a:gd name="T9" fmla="*/ 43 h 43"/>
                <a:gd name="T10" fmla="*/ 226 w 445"/>
                <a:gd name="T11" fmla="*/ 43 h 43"/>
                <a:gd name="T12" fmla="*/ 295 w 445"/>
                <a:gd name="T13" fmla="*/ 43 h 43"/>
                <a:gd name="T14" fmla="*/ 357 w 445"/>
                <a:gd name="T15" fmla="*/ 37 h 43"/>
                <a:gd name="T16" fmla="*/ 408 w 445"/>
                <a:gd name="T17" fmla="*/ 24 h 43"/>
                <a:gd name="T18" fmla="*/ 439 w 445"/>
                <a:gd name="T19" fmla="*/ 12 h 43"/>
                <a:gd name="T20" fmla="*/ 445 w 445"/>
                <a:gd name="T21" fmla="*/ 0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5" h="43">
                  <a:moveTo>
                    <a:pt x="0" y="0"/>
                  </a:moveTo>
                  <a:lnTo>
                    <a:pt x="13" y="12"/>
                  </a:lnTo>
                  <a:lnTo>
                    <a:pt x="44" y="24"/>
                  </a:lnTo>
                  <a:lnTo>
                    <a:pt x="94" y="37"/>
                  </a:lnTo>
                  <a:lnTo>
                    <a:pt x="157" y="43"/>
                  </a:lnTo>
                  <a:lnTo>
                    <a:pt x="226" y="43"/>
                  </a:lnTo>
                  <a:lnTo>
                    <a:pt x="295" y="43"/>
                  </a:lnTo>
                  <a:lnTo>
                    <a:pt x="357" y="37"/>
                  </a:lnTo>
                  <a:lnTo>
                    <a:pt x="408" y="24"/>
                  </a:lnTo>
                  <a:lnTo>
                    <a:pt x="439" y="12"/>
                  </a:lnTo>
                  <a:lnTo>
                    <a:pt x="445"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83983" name="Freeform 16"/>
            <p:cNvSpPr>
              <a:spLocks/>
            </p:cNvSpPr>
            <p:nvPr/>
          </p:nvSpPr>
          <p:spPr bwMode="auto">
            <a:xfrm>
              <a:off x="2672" y="3621"/>
              <a:ext cx="445" cy="49"/>
            </a:xfrm>
            <a:custGeom>
              <a:avLst/>
              <a:gdLst>
                <a:gd name="T0" fmla="*/ 0 w 445"/>
                <a:gd name="T1" fmla="*/ 0 h 49"/>
                <a:gd name="T2" fmla="*/ 13 w 445"/>
                <a:gd name="T3" fmla="*/ 19 h 49"/>
                <a:gd name="T4" fmla="*/ 44 w 445"/>
                <a:gd name="T5" fmla="*/ 31 h 49"/>
                <a:gd name="T6" fmla="*/ 94 w 445"/>
                <a:gd name="T7" fmla="*/ 37 h 49"/>
                <a:gd name="T8" fmla="*/ 157 w 445"/>
                <a:gd name="T9" fmla="*/ 43 h 49"/>
                <a:gd name="T10" fmla="*/ 226 w 445"/>
                <a:gd name="T11" fmla="*/ 49 h 49"/>
                <a:gd name="T12" fmla="*/ 295 w 445"/>
                <a:gd name="T13" fmla="*/ 43 h 49"/>
                <a:gd name="T14" fmla="*/ 357 w 445"/>
                <a:gd name="T15" fmla="*/ 37 h 49"/>
                <a:gd name="T16" fmla="*/ 408 w 445"/>
                <a:gd name="T17" fmla="*/ 31 h 49"/>
                <a:gd name="T18" fmla="*/ 439 w 445"/>
                <a:gd name="T19" fmla="*/ 19 h 49"/>
                <a:gd name="T20" fmla="*/ 445 w 445"/>
                <a:gd name="T21" fmla="*/ 0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5" h="49">
                  <a:moveTo>
                    <a:pt x="0" y="0"/>
                  </a:moveTo>
                  <a:lnTo>
                    <a:pt x="13" y="19"/>
                  </a:lnTo>
                  <a:lnTo>
                    <a:pt x="44" y="31"/>
                  </a:lnTo>
                  <a:lnTo>
                    <a:pt x="94" y="37"/>
                  </a:lnTo>
                  <a:lnTo>
                    <a:pt x="157" y="43"/>
                  </a:lnTo>
                  <a:lnTo>
                    <a:pt x="226" y="49"/>
                  </a:lnTo>
                  <a:lnTo>
                    <a:pt x="295" y="43"/>
                  </a:lnTo>
                  <a:lnTo>
                    <a:pt x="357" y="37"/>
                  </a:lnTo>
                  <a:lnTo>
                    <a:pt x="408" y="31"/>
                  </a:lnTo>
                  <a:lnTo>
                    <a:pt x="439" y="19"/>
                  </a:lnTo>
                  <a:lnTo>
                    <a:pt x="445"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83984" name="Freeform 17"/>
            <p:cNvSpPr>
              <a:spLocks/>
            </p:cNvSpPr>
            <p:nvPr/>
          </p:nvSpPr>
          <p:spPr bwMode="auto">
            <a:xfrm>
              <a:off x="2672" y="3646"/>
              <a:ext cx="445" cy="43"/>
            </a:xfrm>
            <a:custGeom>
              <a:avLst/>
              <a:gdLst>
                <a:gd name="T0" fmla="*/ 0 w 445"/>
                <a:gd name="T1" fmla="*/ 0 h 43"/>
                <a:gd name="T2" fmla="*/ 13 w 445"/>
                <a:gd name="T3" fmla="*/ 12 h 43"/>
                <a:gd name="T4" fmla="*/ 44 w 445"/>
                <a:gd name="T5" fmla="*/ 24 h 43"/>
                <a:gd name="T6" fmla="*/ 94 w 445"/>
                <a:gd name="T7" fmla="*/ 36 h 43"/>
                <a:gd name="T8" fmla="*/ 157 w 445"/>
                <a:gd name="T9" fmla="*/ 43 h 43"/>
                <a:gd name="T10" fmla="*/ 226 w 445"/>
                <a:gd name="T11" fmla="*/ 43 h 43"/>
                <a:gd name="T12" fmla="*/ 295 w 445"/>
                <a:gd name="T13" fmla="*/ 43 h 43"/>
                <a:gd name="T14" fmla="*/ 357 w 445"/>
                <a:gd name="T15" fmla="*/ 36 h 43"/>
                <a:gd name="T16" fmla="*/ 408 w 445"/>
                <a:gd name="T17" fmla="*/ 24 h 43"/>
                <a:gd name="T18" fmla="*/ 439 w 445"/>
                <a:gd name="T19" fmla="*/ 12 h 43"/>
                <a:gd name="T20" fmla="*/ 445 w 445"/>
                <a:gd name="T21" fmla="*/ 0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5" h="43">
                  <a:moveTo>
                    <a:pt x="0" y="0"/>
                  </a:moveTo>
                  <a:lnTo>
                    <a:pt x="13" y="12"/>
                  </a:lnTo>
                  <a:lnTo>
                    <a:pt x="44" y="24"/>
                  </a:lnTo>
                  <a:lnTo>
                    <a:pt x="94" y="36"/>
                  </a:lnTo>
                  <a:lnTo>
                    <a:pt x="157" y="43"/>
                  </a:lnTo>
                  <a:lnTo>
                    <a:pt x="226" y="43"/>
                  </a:lnTo>
                  <a:lnTo>
                    <a:pt x="295" y="43"/>
                  </a:lnTo>
                  <a:lnTo>
                    <a:pt x="357" y="36"/>
                  </a:lnTo>
                  <a:lnTo>
                    <a:pt x="408" y="24"/>
                  </a:lnTo>
                  <a:lnTo>
                    <a:pt x="439" y="12"/>
                  </a:lnTo>
                  <a:lnTo>
                    <a:pt x="445"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83985" name="Rectangle 18"/>
            <p:cNvSpPr>
              <a:spLocks noChangeArrowheads="1"/>
            </p:cNvSpPr>
            <p:nvPr/>
          </p:nvSpPr>
          <p:spPr bwMode="auto">
            <a:xfrm>
              <a:off x="2816" y="3738"/>
              <a:ext cx="206"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1600" b="1">
                  <a:solidFill>
                    <a:srgbClr val="000000"/>
                  </a:solidFill>
                  <a:latin typeface="Arial" panose="020B0604020202020204" pitchFamily="34" charset="0"/>
                  <a:cs typeface="Arial" panose="020B0604020202020204" pitchFamily="34" charset="0"/>
                </a:rPr>
                <a:t>Tic@ </a:t>
              </a:r>
              <a:endParaRPr lang="es-CR" sz="10000">
                <a:latin typeface="Arial" panose="020B0604020202020204" pitchFamily="34" charset="0"/>
                <a:cs typeface="Arial" panose="020B0604020202020204" pitchFamily="34" charset="0"/>
              </a:endParaRPr>
            </a:p>
          </p:txBody>
        </p:sp>
        <p:sp>
          <p:nvSpPr>
            <p:cNvPr id="83986" name="Freeform 19"/>
            <p:cNvSpPr>
              <a:spLocks/>
            </p:cNvSpPr>
            <p:nvPr/>
          </p:nvSpPr>
          <p:spPr bwMode="auto">
            <a:xfrm>
              <a:off x="622" y="2580"/>
              <a:ext cx="87" cy="92"/>
            </a:xfrm>
            <a:custGeom>
              <a:avLst/>
              <a:gdLst>
                <a:gd name="T0" fmla="*/ 0 w 14"/>
                <a:gd name="T1" fmla="*/ 0 h 15"/>
                <a:gd name="T2" fmla="*/ 151401203 w 14"/>
                <a:gd name="T3" fmla="*/ 148249745 h 15"/>
                <a:gd name="T4" fmla="*/ 193614057 w 14"/>
                <a:gd name="T5" fmla="*/ 184130971 h 15"/>
                <a:gd name="T6" fmla="*/ 0 60000 65536"/>
                <a:gd name="T7" fmla="*/ 0 60000 65536"/>
                <a:gd name="T8" fmla="*/ 0 60000 65536"/>
              </a:gdLst>
              <a:ahLst/>
              <a:cxnLst>
                <a:cxn ang="T6">
                  <a:pos x="T0" y="T1"/>
                </a:cxn>
                <a:cxn ang="T7">
                  <a:pos x="T2" y="T3"/>
                </a:cxn>
                <a:cxn ang="T8">
                  <a:pos x="T4" y="T5"/>
                </a:cxn>
              </a:cxnLst>
              <a:rect l="0" t="0" r="r" b="b"/>
              <a:pathLst>
                <a:path w="14" h="15">
                  <a:moveTo>
                    <a:pt x="0" y="0"/>
                  </a:moveTo>
                  <a:lnTo>
                    <a:pt x="11" y="12"/>
                  </a:lnTo>
                  <a:lnTo>
                    <a:pt x="14" y="15"/>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83987" name="Line 20"/>
            <p:cNvSpPr>
              <a:spLocks noChangeShapeType="1"/>
            </p:cNvSpPr>
            <p:nvPr/>
          </p:nvSpPr>
          <p:spPr bwMode="auto">
            <a:xfrm>
              <a:off x="735" y="2690"/>
              <a:ext cx="18" cy="19"/>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83988" name="Line 21"/>
            <p:cNvSpPr>
              <a:spLocks noChangeShapeType="1"/>
            </p:cNvSpPr>
            <p:nvPr/>
          </p:nvSpPr>
          <p:spPr bwMode="auto">
            <a:xfrm>
              <a:off x="778" y="2733"/>
              <a:ext cx="101" cy="74"/>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83989" name="Line 22"/>
            <p:cNvSpPr>
              <a:spLocks noChangeShapeType="1"/>
            </p:cNvSpPr>
            <p:nvPr/>
          </p:nvSpPr>
          <p:spPr bwMode="auto">
            <a:xfrm>
              <a:off x="904" y="2825"/>
              <a:ext cx="19" cy="18"/>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83990" name="Freeform 23"/>
            <p:cNvSpPr>
              <a:spLocks/>
            </p:cNvSpPr>
            <p:nvPr/>
          </p:nvSpPr>
          <p:spPr bwMode="auto">
            <a:xfrm>
              <a:off x="948" y="2862"/>
              <a:ext cx="100" cy="73"/>
            </a:xfrm>
            <a:custGeom>
              <a:avLst/>
              <a:gdLst>
                <a:gd name="T0" fmla="*/ 0 w 16"/>
                <a:gd name="T1" fmla="*/ 0 h 12"/>
                <a:gd name="T2" fmla="*/ 160580588 w 16"/>
                <a:gd name="T3" fmla="*/ 91884765 h 12"/>
                <a:gd name="T4" fmla="*/ 232820081 w 16"/>
                <a:gd name="T5" fmla="*/ 136889874 h 12"/>
                <a:gd name="T6" fmla="*/ 0 60000 65536"/>
                <a:gd name="T7" fmla="*/ 0 60000 65536"/>
                <a:gd name="T8" fmla="*/ 0 60000 65536"/>
              </a:gdLst>
              <a:ahLst/>
              <a:cxnLst>
                <a:cxn ang="T6">
                  <a:pos x="T0" y="T1"/>
                </a:cxn>
                <a:cxn ang="T7">
                  <a:pos x="T2" y="T3"/>
                </a:cxn>
                <a:cxn ang="T8">
                  <a:pos x="T4" y="T5"/>
                </a:cxn>
              </a:cxnLst>
              <a:rect l="0" t="0" r="r" b="b"/>
              <a:pathLst>
                <a:path w="16" h="12">
                  <a:moveTo>
                    <a:pt x="0" y="0"/>
                  </a:moveTo>
                  <a:lnTo>
                    <a:pt x="11" y="8"/>
                  </a:lnTo>
                  <a:lnTo>
                    <a:pt x="16" y="12"/>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83991" name="Line 24"/>
            <p:cNvSpPr>
              <a:spLocks noChangeShapeType="1"/>
            </p:cNvSpPr>
            <p:nvPr/>
          </p:nvSpPr>
          <p:spPr bwMode="auto">
            <a:xfrm>
              <a:off x="1073" y="2954"/>
              <a:ext cx="19" cy="1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83992" name="Freeform 25"/>
            <p:cNvSpPr>
              <a:spLocks/>
            </p:cNvSpPr>
            <p:nvPr/>
          </p:nvSpPr>
          <p:spPr bwMode="auto">
            <a:xfrm>
              <a:off x="1117" y="2984"/>
              <a:ext cx="107" cy="68"/>
            </a:xfrm>
            <a:custGeom>
              <a:avLst/>
              <a:gdLst>
                <a:gd name="T0" fmla="*/ 0 w 17"/>
                <a:gd name="T1" fmla="*/ 0 h 11"/>
                <a:gd name="T2" fmla="*/ 93506199 w 17"/>
                <a:gd name="T3" fmla="*/ 53462880 h 11"/>
                <a:gd name="T4" fmla="*/ 263370776 w 17"/>
                <a:gd name="T5" fmla="*/ 144878024 h 11"/>
                <a:gd name="T6" fmla="*/ 0 60000 65536"/>
                <a:gd name="T7" fmla="*/ 0 60000 65536"/>
                <a:gd name="T8" fmla="*/ 0 60000 65536"/>
              </a:gdLst>
              <a:ahLst/>
              <a:cxnLst>
                <a:cxn ang="T6">
                  <a:pos x="T0" y="T1"/>
                </a:cxn>
                <a:cxn ang="T7">
                  <a:pos x="T2" y="T3"/>
                </a:cxn>
                <a:cxn ang="T8">
                  <a:pos x="T4" y="T5"/>
                </a:cxn>
              </a:cxnLst>
              <a:rect l="0" t="0" r="r" b="b"/>
              <a:pathLst>
                <a:path w="17" h="11">
                  <a:moveTo>
                    <a:pt x="0" y="0"/>
                  </a:moveTo>
                  <a:lnTo>
                    <a:pt x="6" y="4"/>
                  </a:lnTo>
                  <a:lnTo>
                    <a:pt x="17" y="11"/>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83993" name="Line 26"/>
            <p:cNvSpPr>
              <a:spLocks noChangeShapeType="1"/>
            </p:cNvSpPr>
            <p:nvPr/>
          </p:nvSpPr>
          <p:spPr bwMode="auto">
            <a:xfrm>
              <a:off x="1249" y="3070"/>
              <a:ext cx="25" cy="1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83994" name="Freeform 27"/>
            <p:cNvSpPr>
              <a:spLocks/>
            </p:cNvSpPr>
            <p:nvPr/>
          </p:nvSpPr>
          <p:spPr bwMode="auto">
            <a:xfrm>
              <a:off x="1299" y="3101"/>
              <a:ext cx="106" cy="61"/>
            </a:xfrm>
            <a:custGeom>
              <a:avLst/>
              <a:gdLst>
                <a:gd name="T0" fmla="*/ 0 w 17"/>
                <a:gd name="T1" fmla="*/ 0 h 10"/>
                <a:gd name="T2" fmla="*/ 27502928 w 17"/>
                <a:gd name="T3" fmla="*/ 11647066 h 10"/>
                <a:gd name="T4" fmla="*/ 242243883 w 17"/>
                <a:gd name="T5" fmla="*/ 116900424 h 10"/>
                <a:gd name="T6" fmla="*/ 0 60000 65536"/>
                <a:gd name="T7" fmla="*/ 0 60000 65536"/>
                <a:gd name="T8" fmla="*/ 0 60000 65536"/>
              </a:gdLst>
              <a:ahLst/>
              <a:cxnLst>
                <a:cxn ang="T6">
                  <a:pos x="T0" y="T1"/>
                </a:cxn>
                <a:cxn ang="T7">
                  <a:pos x="T2" y="T3"/>
                </a:cxn>
                <a:cxn ang="T8">
                  <a:pos x="T4" y="T5"/>
                </a:cxn>
              </a:cxnLst>
              <a:rect l="0" t="0" r="r" b="b"/>
              <a:pathLst>
                <a:path w="17" h="10">
                  <a:moveTo>
                    <a:pt x="0" y="0"/>
                  </a:moveTo>
                  <a:lnTo>
                    <a:pt x="2" y="1"/>
                  </a:lnTo>
                  <a:lnTo>
                    <a:pt x="17" y="10"/>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83995" name="Line 28"/>
            <p:cNvSpPr>
              <a:spLocks noChangeShapeType="1"/>
            </p:cNvSpPr>
            <p:nvPr/>
          </p:nvSpPr>
          <p:spPr bwMode="auto">
            <a:xfrm>
              <a:off x="1431" y="3174"/>
              <a:ext cx="18" cy="1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83996" name="Freeform 29"/>
            <p:cNvSpPr>
              <a:spLocks/>
            </p:cNvSpPr>
            <p:nvPr/>
          </p:nvSpPr>
          <p:spPr bwMode="auto">
            <a:xfrm>
              <a:off x="1474" y="3205"/>
              <a:ext cx="107" cy="61"/>
            </a:xfrm>
            <a:custGeom>
              <a:avLst/>
              <a:gdLst>
                <a:gd name="T0" fmla="*/ 0 w 17"/>
                <a:gd name="T1" fmla="*/ 0 h 10"/>
                <a:gd name="T2" fmla="*/ 14856125 w 17"/>
                <a:gd name="T3" fmla="*/ 0 h 10"/>
                <a:gd name="T4" fmla="*/ 263370776 w 17"/>
                <a:gd name="T5" fmla="*/ 116900424 h 10"/>
                <a:gd name="T6" fmla="*/ 0 60000 65536"/>
                <a:gd name="T7" fmla="*/ 0 60000 65536"/>
                <a:gd name="T8" fmla="*/ 0 60000 65536"/>
              </a:gdLst>
              <a:ahLst/>
              <a:cxnLst>
                <a:cxn ang="T6">
                  <a:pos x="T0" y="T1"/>
                </a:cxn>
                <a:cxn ang="T7">
                  <a:pos x="T2" y="T3"/>
                </a:cxn>
                <a:cxn ang="T8">
                  <a:pos x="T4" y="T5"/>
                </a:cxn>
              </a:cxnLst>
              <a:rect l="0" t="0" r="r" b="b"/>
              <a:pathLst>
                <a:path w="17" h="10">
                  <a:moveTo>
                    <a:pt x="0" y="0"/>
                  </a:moveTo>
                  <a:lnTo>
                    <a:pt x="1" y="0"/>
                  </a:lnTo>
                  <a:lnTo>
                    <a:pt x="17" y="10"/>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83997" name="Line 30"/>
            <p:cNvSpPr>
              <a:spLocks noChangeShapeType="1"/>
            </p:cNvSpPr>
            <p:nvPr/>
          </p:nvSpPr>
          <p:spPr bwMode="auto">
            <a:xfrm>
              <a:off x="1606" y="3278"/>
              <a:ext cx="19" cy="1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83998" name="Freeform 31"/>
            <p:cNvSpPr>
              <a:spLocks/>
            </p:cNvSpPr>
            <p:nvPr/>
          </p:nvSpPr>
          <p:spPr bwMode="auto">
            <a:xfrm>
              <a:off x="1650" y="3309"/>
              <a:ext cx="113" cy="55"/>
            </a:xfrm>
            <a:custGeom>
              <a:avLst/>
              <a:gdLst>
                <a:gd name="T0" fmla="*/ 0 w 18"/>
                <a:gd name="T1" fmla="*/ 0 h 9"/>
                <a:gd name="T2" fmla="*/ 14626419 w 18"/>
                <a:gd name="T3" fmla="*/ 0 h 9"/>
                <a:gd name="T4" fmla="*/ 272450734 w 18"/>
                <a:gd name="T5" fmla="*/ 106931660 h 9"/>
                <a:gd name="T6" fmla="*/ 0 60000 65536"/>
                <a:gd name="T7" fmla="*/ 0 60000 65536"/>
                <a:gd name="T8" fmla="*/ 0 60000 65536"/>
              </a:gdLst>
              <a:ahLst/>
              <a:cxnLst>
                <a:cxn ang="T6">
                  <a:pos x="T0" y="T1"/>
                </a:cxn>
                <a:cxn ang="T7">
                  <a:pos x="T2" y="T3"/>
                </a:cxn>
                <a:cxn ang="T8">
                  <a:pos x="T4" y="T5"/>
                </a:cxn>
              </a:cxnLst>
              <a:rect l="0" t="0" r="r" b="b"/>
              <a:pathLst>
                <a:path w="18" h="9">
                  <a:moveTo>
                    <a:pt x="0" y="0"/>
                  </a:moveTo>
                  <a:lnTo>
                    <a:pt x="1" y="0"/>
                  </a:lnTo>
                  <a:lnTo>
                    <a:pt x="18" y="9"/>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83999" name="Line 32"/>
            <p:cNvSpPr>
              <a:spLocks noChangeShapeType="1"/>
            </p:cNvSpPr>
            <p:nvPr/>
          </p:nvSpPr>
          <p:spPr bwMode="auto">
            <a:xfrm>
              <a:off x="1788" y="3382"/>
              <a:ext cx="25" cy="13"/>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84000" name="Line 33"/>
            <p:cNvSpPr>
              <a:spLocks noChangeShapeType="1"/>
            </p:cNvSpPr>
            <p:nvPr/>
          </p:nvSpPr>
          <p:spPr bwMode="auto">
            <a:xfrm>
              <a:off x="1838" y="3407"/>
              <a:ext cx="113" cy="55"/>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84001" name="Line 34"/>
            <p:cNvSpPr>
              <a:spLocks noChangeShapeType="1"/>
            </p:cNvSpPr>
            <p:nvPr/>
          </p:nvSpPr>
          <p:spPr bwMode="auto">
            <a:xfrm>
              <a:off x="1976" y="3474"/>
              <a:ext cx="25" cy="1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84002" name="Line 35"/>
            <p:cNvSpPr>
              <a:spLocks noChangeShapeType="1"/>
            </p:cNvSpPr>
            <p:nvPr/>
          </p:nvSpPr>
          <p:spPr bwMode="auto">
            <a:xfrm>
              <a:off x="2026" y="3499"/>
              <a:ext cx="113" cy="55"/>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84003" name="Line 36"/>
            <p:cNvSpPr>
              <a:spLocks noChangeShapeType="1"/>
            </p:cNvSpPr>
            <p:nvPr/>
          </p:nvSpPr>
          <p:spPr bwMode="auto">
            <a:xfrm>
              <a:off x="2170" y="3566"/>
              <a:ext cx="25" cy="1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84004" name="Line 37"/>
            <p:cNvSpPr>
              <a:spLocks noChangeShapeType="1"/>
            </p:cNvSpPr>
            <p:nvPr/>
          </p:nvSpPr>
          <p:spPr bwMode="auto">
            <a:xfrm>
              <a:off x="2221" y="3591"/>
              <a:ext cx="112" cy="49"/>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84005" name="Line 38"/>
            <p:cNvSpPr>
              <a:spLocks noChangeShapeType="1"/>
            </p:cNvSpPr>
            <p:nvPr/>
          </p:nvSpPr>
          <p:spPr bwMode="auto">
            <a:xfrm>
              <a:off x="2358" y="3652"/>
              <a:ext cx="26" cy="1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84006" name="Line 39"/>
            <p:cNvSpPr>
              <a:spLocks noChangeShapeType="1"/>
            </p:cNvSpPr>
            <p:nvPr/>
          </p:nvSpPr>
          <p:spPr bwMode="auto">
            <a:xfrm>
              <a:off x="2409" y="3676"/>
              <a:ext cx="119" cy="43"/>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84007" name="Line 40"/>
            <p:cNvSpPr>
              <a:spLocks noChangeShapeType="1"/>
            </p:cNvSpPr>
            <p:nvPr/>
          </p:nvSpPr>
          <p:spPr bwMode="auto">
            <a:xfrm>
              <a:off x="2553" y="3731"/>
              <a:ext cx="25" cy="13"/>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84008" name="Freeform 41"/>
            <p:cNvSpPr>
              <a:spLocks/>
            </p:cNvSpPr>
            <p:nvPr/>
          </p:nvSpPr>
          <p:spPr bwMode="auto">
            <a:xfrm>
              <a:off x="2584" y="3731"/>
              <a:ext cx="69" cy="43"/>
            </a:xfrm>
            <a:custGeom>
              <a:avLst/>
              <a:gdLst>
                <a:gd name="T0" fmla="*/ 13 w 69"/>
                <a:gd name="T1" fmla="*/ 0 h 43"/>
                <a:gd name="T2" fmla="*/ 69 w 69"/>
                <a:gd name="T3" fmla="*/ 43 h 43"/>
                <a:gd name="T4" fmla="*/ 0 w 69"/>
                <a:gd name="T5" fmla="*/ 37 h 43"/>
                <a:gd name="T6" fmla="*/ 13 w 69"/>
                <a:gd name="T7" fmla="*/ 0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 h="43">
                  <a:moveTo>
                    <a:pt x="13" y="0"/>
                  </a:moveTo>
                  <a:lnTo>
                    <a:pt x="69" y="43"/>
                  </a:lnTo>
                  <a:lnTo>
                    <a:pt x="0" y="37"/>
                  </a:lnTo>
                  <a:lnTo>
                    <a:pt x="1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84009" name="Rectangle 42"/>
            <p:cNvSpPr>
              <a:spLocks noChangeArrowheads="1"/>
            </p:cNvSpPr>
            <p:nvPr/>
          </p:nvSpPr>
          <p:spPr bwMode="auto">
            <a:xfrm>
              <a:off x="724" y="1306"/>
              <a:ext cx="368"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1600">
                  <a:solidFill>
                    <a:srgbClr val="000000"/>
                  </a:solidFill>
                  <a:latin typeface="Copperplate Gothic Light" pitchFamily="34" charset="0"/>
                  <a:cs typeface="Arial" panose="020B0604020202020204" pitchFamily="34" charset="0"/>
                </a:rPr>
                <a:t>Declarante</a:t>
              </a:r>
              <a:endParaRPr lang="es-CR" sz="10000">
                <a:latin typeface="Arial" panose="020B0604020202020204" pitchFamily="34" charset="0"/>
                <a:cs typeface="Arial" panose="020B0604020202020204" pitchFamily="34" charset="0"/>
              </a:endParaRPr>
            </a:p>
          </p:txBody>
        </p:sp>
        <p:sp>
          <p:nvSpPr>
            <p:cNvPr id="84010" name="Line 43"/>
            <p:cNvSpPr>
              <a:spLocks noChangeShapeType="1"/>
            </p:cNvSpPr>
            <p:nvPr/>
          </p:nvSpPr>
          <p:spPr bwMode="auto">
            <a:xfrm flipH="1">
              <a:off x="634" y="1429"/>
              <a:ext cx="144" cy="8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84011" name="Freeform 44"/>
            <p:cNvSpPr>
              <a:spLocks/>
            </p:cNvSpPr>
            <p:nvPr/>
          </p:nvSpPr>
          <p:spPr bwMode="auto">
            <a:xfrm>
              <a:off x="615" y="2262"/>
              <a:ext cx="44" cy="67"/>
            </a:xfrm>
            <a:custGeom>
              <a:avLst/>
              <a:gdLst>
                <a:gd name="T0" fmla="*/ 44 w 44"/>
                <a:gd name="T1" fmla="*/ 6 h 67"/>
                <a:gd name="T2" fmla="*/ 7 w 44"/>
                <a:gd name="T3" fmla="*/ 67 h 67"/>
                <a:gd name="T4" fmla="*/ 0 w 44"/>
                <a:gd name="T5" fmla="*/ 0 h 67"/>
                <a:gd name="T6" fmla="*/ 44 w 44"/>
                <a:gd name="T7" fmla="*/ 6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67">
                  <a:moveTo>
                    <a:pt x="44" y="6"/>
                  </a:moveTo>
                  <a:lnTo>
                    <a:pt x="7" y="67"/>
                  </a:lnTo>
                  <a:lnTo>
                    <a:pt x="0" y="0"/>
                  </a:lnTo>
                  <a:lnTo>
                    <a:pt x="4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84012" name="Rectangle 45"/>
            <p:cNvSpPr>
              <a:spLocks noChangeArrowheads="1"/>
            </p:cNvSpPr>
            <p:nvPr/>
          </p:nvSpPr>
          <p:spPr bwMode="auto">
            <a:xfrm>
              <a:off x="633" y="1796"/>
              <a:ext cx="164"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1600" b="1">
                  <a:solidFill>
                    <a:srgbClr val="000080"/>
                  </a:solidFill>
                  <a:latin typeface="Arial" panose="020B0604020202020204" pitchFamily="34" charset="0"/>
                  <a:cs typeface="Arial" panose="020B0604020202020204" pitchFamily="34" charset="0"/>
                </a:rPr>
                <a:t>DUA</a:t>
              </a:r>
              <a:endParaRPr lang="es-CR" sz="10000">
                <a:latin typeface="Arial" panose="020B0604020202020204" pitchFamily="34" charset="0"/>
                <a:cs typeface="Arial" panose="020B0604020202020204" pitchFamily="34" charset="0"/>
              </a:endParaRPr>
            </a:p>
          </p:txBody>
        </p:sp>
        <p:sp>
          <p:nvSpPr>
            <p:cNvPr id="84013" name="Freeform 46"/>
            <p:cNvSpPr>
              <a:spLocks/>
            </p:cNvSpPr>
            <p:nvPr/>
          </p:nvSpPr>
          <p:spPr bwMode="auto">
            <a:xfrm>
              <a:off x="396" y="2329"/>
              <a:ext cx="578" cy="251"/>
            </a:xfrm>
            <a:custGeom>
              <a:avLst/>
              <a:gdLst>
                <a:gd name="T0" fmla="*/ 1984 w 458"/>
                <a:gd name="T1" fmla="*/ 251 h 251"/>
                <a:gd name="T2" fmla="*/ 2140 w 458"/>
                <a:gd name="T3" fmla="*/ 239 h 251"/>
                <a:gd name="T4" fmla="*/ 2269 w 458"/>
                <a:gd name="T5" fmla="*/ 220 h 251"/>
                <a:gd name="T6" fmla="*/ 2333 w 458"/>
                <a:gd name="T7" fmla="*/ 190 h 251"/>
                <a:gd name="T8" fmla="*/ 2333 w 458"/>
                <a:gd name="T9" fmla="*/ 61 h 251"/>
                <a:gd name="T10" fmla="*/ 2269 w 458"/>
                <a:gd name="T11" fmla="*/ 31 h 251"/>
                <a:gd name="T12" fmla="*/ 2140 w 458"/>
                <a:gd name="T13" fmla="*/ 12 h 251"/>
                <a:gd name="T14" fmla="*/ 1984 w 458"/>
                <a:gd name="T15" fmla="*/ 0 h 251"/>
                <a:gd name="T16" fmla="*/ 322 w 458"/>
                <a:gd name="T17" fmla="*/ 0 h 251"/>
                <a:gd name="T18" fmla="*/ 156 w 458"/>
                <a:gd name="T19" fmla="*/ 12 h 251"/>
                <a:gd name="T20" fmla="*/ 63 w 458"/>
                <a:gd name="T21" fmla="*/ 31 h 251"/>
                <a:gd name="T22" fmla="*/ 0 w 458"/>
                <a:gd name="T23" fmla="*/ 61 h 251"/>
                <a:gd name="T24" fmla="*/ 0 w 458"/>
                <a:gd name="T25" fmla="*/ 190 h 251"/>
                <a:gd name="T26" fmla="*/ 63 w 458"/>
                <a:gd name="T27" fmla="*/ 220 h 251"/>
                <a:gd name="T28" fmla="*/ 156 w 458"/>
                <a:gd name="T29" fmla="*/ 239 h 251"/>
                <a:gd name="T30" fmla="*/ 322 w 458"/>
                <a:gd name="T31" fmla="*/ 251 h 251"/>
                <a:gd name="T32" fmla="*/ 1984 w 458"/>
                <a:gd name="T33" fmla="*/ 251 h 2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8" h="251">
                  <a:moveTo>
                    <a:pt x="389" y="251"/>
                  </a:moveTo>
                  <a:lnTo>
                    <a:pt x="420" y="239"/>
                  </a:lnTo>
                  <a:lnTo>
                    <a:pt x="445" y="220"/>
                  </a:lnTo>
                  <a:lnTo>
                    <a:pt x="458" y="190"/>
                  </a:lnTo>
                  <a:lnTo>
                    <a:pt x="458" y="61"/>
                  </a:lnTo>
                  <a:lnTo>
                    <a:pt x="445" y="31"/>
                  </a:lnTo>
                  <a:lnTo>
                    <a:pt x="420" y="12"/>
                  </a:lnTo>
                  <a:lnTo>
                    <a:pt x="389" y="0"/>
                  </a:lnTo>
                  <a:lnTo>
                    <a:pt x="63" y="0"/>
                  </a:lnTo>
                  <a:lnTo>
                    <a:pt x="31" y="12"/>
                  </a:lnTo>
                  <a:lnTo>
                    <a:pt x="13" y="31"/>
                  </a:lnTo>
                  <a:lnTo>
                    <a:pt x="0" y="61"/>
                  </a:lnTo>
                  <a:lnTo>
                    <a:pt x="0" y="190"/>
                  </a:lnTo>
                  <a:lnTo>
                    <a:pt x="13" y="220"/>
                  </a:lnTo>
                  <a:lnTo>
                    <a:pt x="31" y="239"/>
                  </a:lnTo>
                  <a:lnTo>
                    <a:pt x="63" y="251"/>
                  </a:lnTo>
                  <a:lnTo>
                    <a:pt x="389" y="251"/>
                  </a:lnTo>
                  <a:close/>
                </a:path>
              </a:pathLst>
            </a:custGeom>
            <a:solidFill>
              <a:srgbClr val="C0C0C0"/>
            </a:solidFill>
            <a:ln w="9525">
              <a:solidFill>
                <a:srgbClr val="000080"/>
              </a:solidFill>
              <a:prstDash val="solid"/>
              <a:round/>
              <a:headEnd/>
              <a:tailEnd/>
            </a:ln>
          </p:spPr>
          <p:txBody>
            <a:bodyPr/>
            <a:lstStyle/>
            <a:p>
              <a:endParaRPr lang="es-CR" sz="10000"/>
            </a:p>
          </p:txBody>
        </p:sp>
        <p:sp>
          <p:nvSpPr>
            <p:cNvPr id="84014" name="Rectangle 47"/>
            <p:cNvSpPr>
              <a:spLocks noChangeArrowheads="1"/>
            </p:cNvSpPr>
            <p:nvPr/>
          </p:nvSpPr>
          <p:spPr bwMode="auto">
            <a:xfrm>
              <a:off x="424" y="2384"/>
              <a:ext cx="487"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2200">
                  <a:solidFill>
                    <a:srgbClr val="000000"/>
                  </a:solidFill>
                  <a:latin typeface="Comic Sans MS" panose="030F0702030302020204" pitchFamily="66" charset="0"/>
                  <a:cs typeface="Arial" panose="020B0604020202020204" pitchFamily="34" charset="0"/>
                </a:rPr>
                <a:t>Validación</a:t>
              </a:r>
              <a:endParaRPr lang="es-CR" sz="10000">
                <a:latin typeface="Arial" panose="020B0604020202020204" pitchFamily="34" charset="0"/>
                <a:cs typeface="Arial" panose="020B0604020202020204" pitchFamily="34" charset="0"/>
              </a:endParaRPr>
            </a:p>
          </p:txBody>
        </p:sp>
        <p:sp>
          <p:nvSpPr>
            <p:cNvPr id="84015" name="Freeform 48"/>
            <p:cNvSpPr>
              <a:spLocks/>
            </p:cNvSpPr>
            <p:nvPr/>
          </p:nvSpPr>
          <p:spPr bwMode="auto">
            <a:xfrm>
              <a:off x="4829" y="2317"/>
              <a:ext cx="539" cy="251"/>
            </a:xfrm>
            <a:custGeom>
              <a:avLst/>
              <a:gdLst>
                <a:gd name="T0" fmla="*/ 476 w 539"/>
                <a:gd name="T1" fmla="*/ 251 h 251"/>
                <a:gd name="T2" fmla="*/ 508 w 539"/>
                <a:gd name="T3" fmla="*/ 239 h 251"/>
                <a:gd name="T4" fmla="*/ 533 w 539"/>
                <a:gd name="T5" fmla="*/ 220 h 251"/>
                <a:gd name="T6" fmla="*/ 539 w 539"/>
                <a:gd name="T7" fmla="*/ 190 h 251"/>
                <a:gd name="T8" fmla="*/ 539 w 539"/>
                <a:gd name="T9" fmla="*/ 61 h 251"/>
                <a:gd name="T10" fmla="*/ 533 w 539"/>
                <a:gd name="T11" fmla="*/ 30 h 251"/>
                <a:gd name="T12" fmla="*/ 508 w 539"/>
                <a:gd name="T13" fmla="*/ 12 h 251"/>
                <a:gd name="T14" fmla="*/ 476 w 539"/>
                <a:gd name="T15" fmla="*/ 0 h 251"/>
                <a:gd name="T16" fmla="*/ 63 w 539"/>
                <a:gd name="T17" fmla="*/ 0 h 251"/>
                <a:gd name="T18" fmla="*/ 31 w 539"/>
                <a:gd name="T19" fmla="*/ 12 h 251"/>
                <a:gd name="T20" fmla="*/ 6 w 539"/>
                <a:gd name="T21" fmla="*/ 30 h 251"/>
                <a:gd name="T22" fmla="*/ 0 w 539"/>
                <a:gd name="T23" fmla="*/ 61 h 251"/>
                <a:gd name="T24" fmla="*/ 0 w 539"/>
                <a:gd name="T25" fmla="*/ 190 h 251"/>
                <a:gd name="T26" fmla="*/ 6 w 539"/>
                <a:gd name="T27" fmla="*/ 220 h 251"/>
                <a:gd name="T28" fmla="*/ 31 w 539"/>
                <a:gd name="T29" fmla="*/ 239 h 251"/>
                <a:gd name="T30" fmla="*/ 63 w 539"/>
                <a:gd name="T31" fmla="*/ 251 h 251"/>
                <a:gd name="T32" fmla="*/ 476 w 539"/>
                <a:gd name="T33" fmla="*/ 251 h 2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9" h="251">
                  <a:moveTo>
                    <a:pt x="476" y="251"/>
                  </a:moveTo>
                  <a:lnTo>
                    <a:pt x="508" y="239"/>
                  </a:lnTo>
                  <a:lnTo>
                    <a:pt x="533" y="220"/>
                  </a:lnTo>
                  <a:lnTo>
                    <a:pt x="539" y="190"/>
                  </a:lnTo>
                  <a:lnTo>
                    <a:pt x="539" y="61"/>
                  </a:lnTo>
                  <a:lnTo>
                    <a:pt x="533" y="30"/>
                  </a:lnTo>
                  <a:lnTo>
                    <a:pt x="508" y="12"/>
                  </a:lnTo>
                  <a:lnTo>
                    <a:pt x="476" y="0"/>
                  </a:lnTo>
                  <a:lnTo>
                    <a:pt x="63" y="0"/>
                  </a:lnTo>
                  <a:lnTo>
                    <a:pt x="31" y="12"/>
                  </a:lnTo>
                  <a:lnTo>
                    <a:pt x="6" y="30"/>
                  </a:lnTo>
                  <a:lnTo>
                    <a:pt x="0" y="61"/>
                  </a:lnTo>
                  <a:lnTo>
                    <a:pt x="0" y="190"/>
                  </a:lnTo>
                  <a:lnTo>
                    <a:pt x="6" y="220"/>
                  </a:lnTo>
                  <a:lnTo>
                    <a:pt x="31" y="239"/>
                  </a:lnTo>
                  <a:lnTo>
                    <a:pt x="63" y="251"/>
                  </a:lnTo>
                  <a:lnTo>
                    <a:pt x="476" y="251"/>
                  </a:lnTo>
                  <a:close/>
                </a:path>
              </a:pathLst>
            </a:custGeom>
            <a:solidFill>
              <a:srgbClr val="C0C0C0"/>
            </a:solidFill>
            <a:ln w="9525">
              <a:solidFill>
                <a:srgbClr val="000080"/>
              </a:solidFill>
              <a:prstDash val="solid"/>
              <a:round/>
              <a:headEnd/>
              <a:tailEnd/>
            </a:ln>
          </p:spPr>
          <p:txBody>
            <a:bodyPr/>
            <a:lstStyle/>
            <a:p>
              <a:endParaRPr lang="es-CR" sz="10000"/>
            </a:p>
          </p:txBody>
        </p:sp>
        <p:sp>
          <p:nvSpPr>
            <p:cNvPr id="84016" name="Rectangle 49"/>
            <p:cNvSpPr>
              <a:spLocks noChangeArrowheads="1"/>
            </p:cNvSpPr>
            <p:nvPr/>
          </p:nvSpPr>
          <p:spPr bwMode="auto">
            <a:xfrm>
              <a:off x="4946" y="2372"/>
              <a:ext cx="381"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2200">
                  <a:solidFill>
                    <a:srgbClr val="000000"/>
                  </a:solidFill>
                  <a:latin typeface="Comic Sans MS" panose="030F0702030302020204" pitchFamily="66" charset="0"/>
                  <a:cs typeface="Arial" panose="020B0604020202020204" pitchFamily="34" charset="0"/>
                </a:rPr>
                <a:t>Levante</a:t>
              </a:r>
              <a:endParaRPr lang="es-CR" sz="10000">
                <a:latin typeface="Arial" panose="020B0604020202020204" pitchFamily="34" charset="0"/>
                <a:cs typeface="Arial" panose="020B0604020202020204" pitchFamily="34" charset="0"/>
              </a:endParaRPr>
            </a:p>
          </p:txBody>
        </p:sp>
        <p:sp>
          <p:nvSpPr>
            <p:cNvPr id="84017" name="Line 50"/>
            <p:cNvSpPr>
              <a:spLocks noChangeShapeType="1"/>
            </p:cNvSpPr>
            <p:nvPr/>
          </p:nvSpPr>
          <p:spPr bwMode="auto">
            <a:xfrm flipV="1">
              <a:off x="854" y="2451"/>
              <a:ext cx="244" cy="7"/>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84018" name="Freeform 51"/>
            <p:cNvSpPr>
              <a:spLocks/>
            </p:cNvSpPr>
            <p:nvPr/>
          </p:nvSpPr>
          <p:spPr bwMode="auto">
            <a:xfrm>
              <a:off x="1086" y="2427"/>
              <a:ext cx="50" cy="49"/>
            </a:xfrm>
            <a:custGeom>
              <a:avLst/>
              <a:gdLst>
                <a:gd name="T0" fmla="*/ 50 w 50"/>
                <a:gd name="T1" fmla="*/ 24 h 49"/>
                <a:gd name="T2" fmla="*/ 0 w 50"/>
                <a:gd name="T3" fmla="*/ 49 h 49"/>
                <a:gd name="T4" fmla="*/ 0 w 50"/>
                <a:gd name="T5" fmla="*/ 43 h 49"/>
                <a:gd name="T6" fmla="*/ 6 w 50"/>
                <a:gd name="T7" fmla="*/ 37 h 49"/>
                <a:gd name="T8" fmla="*/ 6 w 50"/>
                <a:gd name="T9" fmla="*/ 31 h 49"/>
                <a:gd name="T10" fmla="*/ 6 w 50"/>
                <a:gd name="T11" fmla="*/ 24 h 49"/>
                <a:gd name="T12" fmla="*/ 6 w 50"/>
                <a:gd name="T13" fmla="*/ 12 h 49"/>
                <a:gd name="T14" fmla="*/ 0 w 50"/>
                <a:gd name="T15" fmla="*/ 6 h 49"/>
                <a:gd name="T16" fmla="*/ 0 w 50"/>
                <a:gd name="T17" fmla="*/ 0 h 49"/>
                <a:gd name="T18" fmla="*/ 50 w 50"/>
                <a:gd name="T19" fmla="*/ 24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49">
                  <a:moveTo>
                    <a:pt x="50" y="24"/>
                  </a:moveTo>
                  <a:lnTo>
                    <a:pt x="0" y="49"/>
                  </a:lnTo>
                  <a:lnTo>
                    <a:pt x="0" y="43"/>
                  </a:lnTo>
                  <a:lnTo>
                    <a:pt x="6" y="37"/>
                  </a:lnTo>
                  <a:lnTo>
                    <a:pt x="6" y="31"/>
                  </a:lnTo>
                  <a:lnTo>
                    <a:pt x="6" y="24"/>
                  </a:lnTo>
                  <a:lnTo>
                    <a:pt x="6" y="12"/>
                  </a:lnTo>
                  <a:lnTo>
                    <a:pt x="0" y="6"/>
                  </a:lnTo>
                  <a:lnTo>
                    <a:pt x="0" y="0"/>
                  </a:lnTo>
                  <a:lnTo>
                    <a:pt x="50"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84019" name="Freeform 52"/>
            <p:cNvSpPr>
              <a:spLocks/>
            </p:cNvSpPr>
            <p:nvPr/>
          </p:nvSpPr>
          <p:spPr bwMode="auto">
            <a:xfrm>
              <a:off x="1412" y="2568"/>
              <a:ext cx="62" cy="104"/>
            </a:xfrm>
            <a:custGeom>
              <a:avLst/>
              <a:gdLst>
                <a:gd name="T0" fmla="*/ 0 w 10"/>
                <a:gd name="T1" fmla="*/ 0 h 17"/>
                <a:gd name="T2" fmla="*/ 94004177 w 10"/>
                <a:gd name="T3" fmla="*/ 143373115 h 17"/>
                <a:gd name="T4" fmla="*/ 135238994 w 10"/>
                <a:gd name="T5" fmla="*/ 203971982 h 17"/>
                <a:gd name="T6" fmla="*/ 0 60000 65536"/>
                <a:gd name="T7" fmla="*/ 0 60000 65536"/>
                <a:gd name="T8" fmla="*/ 0 60000 65536"/>
              </a:gdLst>
              <a:ahLst/>
              <a:cxnLst>
                <a:cxn ang="T6">
                  <a:pos x="T0" y="T1"/>
                </a:cxn>
                <a:cxn ang="T7">
                  <a:pos x="T2" y="T3"/>
                </a:cxn>
                <a:cxn ang="T8">
                  <a:pos x="T4" y="T5"/>
                </a:cxn>
              </a:cxnLst>
              <a:rect l="0" t="0" r="r" b="b"/>
              <a:pathLst>
                <a:path w="10" h="17">
                  <a:moveTo>
                    <a:pt x="0" y="0"/>
                  </a:moveTo>
                  <a:lnTo>
                    <a:pt x="7" y="12"/>
                  </a:lnTo>
                  <a:lnTo>
                    <a:pt x="10" y="17"/>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84020" name="Line 53"/>
            <p:cNvSpPr>
              <a:spLocks noChangeShapeType="1"/>
            </p:cNvSpPr>
            <p:nvPr/>
          </p:nvSpPr>
          <p:spPr bwMode="auto">
            <a:xfrm>
              <a:off x="1493" y="2696"/>
              <a:ext cx="13" cy="19"/>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84021" name="Freeform 54"/>
            <p:cNvSpPr>
              <a:spLocks/>
            </p:cNvSpPr>
            <p:nvPr/>
          </p:nvSpPr>
          <p:spPr bwMode="auto">
            <a:xfrm>
              <a:off x="1525" y="2739"/>
              <a:ext cx="75" cy="98"/>
            </a:xfrm>
            <a:custGeom>
              <a:avLst/>
              <a:gdLst>
                <a:gd name="T0" fmla="*/ 0 w 12"/>
                <a:gd name="T1" fmla="*/ 0 h 16"/>
                <a:gd name="T2" fmla="*/ 146809338 w 12"/>
                <a:gd name="T3" fmla="*/ 158453205 h 16"/>
                <a:gd name="T4" fmla="*/ 174704100 w 12"/>
                <a:gd name="T5" fmla="*/ 194038579 h 16"/>
                <a:gd name="T6" fmla="*/ 0 60000 65536"/>
                <a:gd name="T7" fmla="*/ 0 60000 65536"/>
                <a:gd name="T8" fmla="*/ 0 60000 65536"/>
              </a:gdLst>
              <a:ahLst/>
              <a:cxnLst>
                <a:cxn ang="T6">
                  <a:pos x="T0" y="T1"/>
                </a:cxn>
                <a:cxn ang="T7">
                  <a:pos x="T2" y="T3"/>
                </a:cxn>
                <a:cxn ang="T8">
                  <a:pos x="T4" y="T5"/>
                </a:cxn>
              </a:cxnLst>
              <a:rect l="0" t="0" r="r" b="b"/>
              <a:pathLst>
                <a:path w="12" h="16">
                  <a:moveTo>
                    <a:pt x="0" y="0"/>
                  </a:moveTo>
                  <a:lnTo>
                    <a:pt x="10" y="13"/>
                  </a:lnTo>
                  <a:lnTo>
                    <a:pt x="12" y="16"/>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84022" name="Line 55"/>
            <p:cNvSpPr>
              <a:spLocks noChangeShapeType="1"/>
            </p:cNvSpPr>
            <p:nvPr/>
          </p:nvSpPr>
          <p:spPr bwMode="auto">
            <a:xfrm>
              <a:off x="1625" y="2856"/>
              <a:ext cx="19" cy="18"/>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84023" name="Freeform 56"/>
            <p:cNvSpPr>
              <a:spLocks/>
            </p:cNvSpPr>
            <p:nvPr/>
          </p:nvSpPr>
          <p:spPr bwMode="auto">
            <a:xfrm>
              <a:off x="1663" y="2899"/>
              <a:ext cx="87" cy="85"/>
            </a:xfrm>
            <a:custGeom>
              <a:avLst/>
              <a:gdLst>
                <a:gd name="T0" fmla="*/ 0 w 14"/>
                <a:gd name="T1" fmla="*/ 0 h 14"/>
                <a:gd name="T2" fmla="*/ 42212816 w 14"/>
                <a:gd name="T3" fmla="*/ 33156703 h 14"/>
                <a:gd name="T4" fmla="*/ 193614057 w 14"/>
                <a:gd name="T5" fmla="*/ 156931979 h 14"/>
                <a:gd name="T6" fmla="*/ 0 60000 65536"/>
                <a:gd name="T7" fmla="*/ 0 60000 65536"/>
                <a:gd name="T8" fmla="*/ 0 60000 65536"/>
              </a:gdLst>
              <a:ahLst/>
              <a:cxnLst>
                <a:cxn ang="T6">
                  <a:pos x="T0" y="T1"/>
                </a:cxn>
                <a:cxn ang="T7">
                  <a:pos x="T2" y="T3"/>
                </a:cxn>
                <a:cxn ang="T8">
                  <a:pos x="T4" y="T5"/>
                </a:cxn>
              </a:cxnLst>
              <a:rect l="0" t="0" r="r" b="b"/>
              <a:pathLst>
                <a:path w="14" h="14">
                  <a:moveTo>
                    <a:pt x="0" y="0"/>
                  </a:moveTo>
                  <a:lnTo>
                    <a:pt x="3" y="3"/>
                  </a:lnTo>
                  <a:lnTo>
                    <a:pt x="14" y="14"/>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84024" name="Freeform 57"/>
            <p:cNvSpPr>
              <a:spLocks/>
            </p:cNvSpPr>
            <p:nvPr/>
          </p:nvSpPr>
          <p:spPr bwMode="auto">
            <a:xfrm>
              <a:off x="1775" y="3009"/>
              <a:ext cx="19" cy="18"/>
            </a:xfrm>
            <a:custGeom>
              <a:avLst/>
              <a:gdLst>
                <a:gd name="T0" fmla="*/ 0 w 3"/>
                <a:gd name="T1" fmla="*/ 0 h 3"/>
                <a:gd name="T2" fmla="*/ 33494023 w 3"/>
                <a:gd name="T3" fmla="*/ 20155392 h 3"/>
                <a:gd name="T4" fmla="*/ 49042610 w 3"/>
                <a:gd name="T5" fmla="*/ 30233088 h 3"/>
                <a:gd name="T6" fmla="*/ 0 60000 65536"/>
                <a:gd name="T7" fmla="*/ 0 60000 65536"/>
                <a:gd name="T8" fmla="*/ 0 60000 65536"/>
              </a:gdLst>
              <a:ahLst/>
              <a:cxnLst>
                <a:cxn ang="T6">
                  <a:pos x="T0" y="T1"/>
                </a:cxn>
                <a:cxn ang="T7">
                  <a:pos x="T2" y="T3"/>
                </a:cxn>
                <a:cxn ang="T8">
                  <a:pos x="T4" y="T5"/>
                </a:cxn>
              </a:cxnLst>
              <a:rect l="0" t="0" r="r" b="b"/>
              <a:pathLst>
                <a:path w="3" h="3">
                  <a:moveTo>
                    <a:pt x="0" y="0"/>
                  </a:moveTo>
                  <a:lnTo>
                    <a:pt x="2" y="2"/>
                  </a:lnTo>
                  <a:lnTo>
                    <a:pt x="3" y="3"/>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84025" name="Freeform 58"/>
            <p:cNvSpPr>
              <a:spLocks/>
            </p:cNvSpPr>
            <p:nvPr/>
          </p:nvSpPr>
          <p:spPr bwMode="auto">
            <a:xfrm>
              <a:off x="1819" y="3045"/>
              <a:ext cx="94" cy="80"/>
            </a:xfrm>
            <a:custGeom>
              <a:avLst/>
              <a:gdLst>
                <a:gd name="T0" fmla="*/ 0 w 15"/>
                <a:gd name="T1" fmla="*/ 0 h 13"/>
                <a:gd name="T2" fmla="*/ 209131194 w 15"/>
                <a:gd name="T3" fmla="*/ 152070062 h 13"/>
                <a:gd name="T4" fmla="*/ 223541770 w 15"/>
                <a:gd name="T5" fmla="*/ 164452431 h 13"/>
                <a:gd name="T6" fmla="*/ 0 60000 65536"/>
                <a:gd name="T7" fmla="*/ 0 60000 65536"/>
                <a:gd name="T8" fmla="*/ 0 60000 65536"/>
              </a:gdLst>
              <a:ahLst/>
              <a:cxnLst>
                <a:cxn ang="T6">
                  <a:pos x="T0" y="T1"/>
                </a:cxn>
                <a:cxn ang="T7">
                  <a:pos x="T2" y="T3"/>
                </a:cxn>
                <a:cxn ang="T8">
                  <a:pos x="T4" y="T5"/>
                </a:cxn>
              </a:cxnLst>
              <a:rect l="0" t="0" r="r" b="b"/>
              <a:pathLst>
                <a:path w="15" h="13">
                  <a:moveTo>
                    <a:pt x="0" y="0"/>
                  </a:moveTo>
                  <a:lnTo>
                    <a:pt x="14" y="12"/>
                  </a:lnTo>
                  <a:lnTo>
                    <a:pt x="15" y="13"/>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84026" name="Line 59"/>
            <p:cNvSpPr>
              <a:spLocks noChangeShapeType="1"/>
            </p:cNvSpPr>
            <p:nvPr/>
          </p:nvSpPr>
          <p:spPr bwMode="auto">
            <a:xfrm>
              <a:off x="1938" y="3143"/>
              <a:ext cx="19" cy="19"/>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84027" name="Freeform 60"/>
            <p:cNvSpPr>
              <a:spLocks/>
            </p:cNvSpPr>
            <p:nvPr/>
          </p:nvSpPr>
          <p:spPr bwMode="auto">
            <a:xfrm>
              <a:off x="1982" y="3180"/>
              <a:ext cx="101" cy="74"/>
            </a:xfrm>
            <a:custGeom>
              <a:avLst/>
              <a:gdLst>
                <a:gd name="T0" fmla="*/ 0 w 16"/>
                <a:gd name="T1" fmla="*/ 0 h 12"/>
                <a:gd name="T2" fmla="*/ 143813540 w 16"/>
                <a:gd name="T3" fmla="*/ 89854204 h 12"/>
                <a:gd name="T4" fmla="*/ 254790459 w 16"/>
                <a:gd name="T5" fmla="*/ 154641519 h 12"/>
                <a:gd name="T6" fmla="*/ 0 60000 65536"/>
                <a:gd name="T7" fmla="*/ 0 60000 65536"/>
                <a:gd name="T8" fmla="*/ 0 60000 65536"/>
              </a:gdLst>
              <a:ahLst/>
              <a:cxnLst>
                <a:cxn ang="T6">
                  <a:pos x="T0" y="T1"/>
                </a:cxn>
                <a:cxn ang="T7">
                  <a:pos x="T2" y="T3"/>
                </a:cxn>
                <a:cxn ang="T8">
                  <a:pos x="T4" y="T5"/>
                </a:cxn>
              </a:cxnLst>
              <a:rect l="0" t="0" r="r" b="b"/>
              <a:pathLst>
                <a:path w="16" h="12">
                  <a:moveTo>
                    <a:pt x="0" y="0"/>
                  </a:moveTo>
                  <a:lnTo>
                    <a:pt x="9" y="7"/>
                  </a:lnTo>
                  <a:lnTo>
                    <a:pt x="16" y="12"/>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84028" name="Line 61"/>
            <p:cNvSpPr>
              <a:spLocks noChangeShapeType="1"/>
            </p:cNvSpPr>
            <p:nvPr/>
          </p:nvSpPr>
          <p:spPr bwMode="auto">
            <a:xfrm>
              <a:off x="2108" y="3272"/>
              <a:ext cx="18" cy="18"/>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84029" name="Freeform 62"/>
            <p:cNvSpPr>
              <a:spLocks/>
            </p:cNvSpPr>
            <p:nvPr/>
          </p:nvSpPr>
          <p:spPr bwMode="auto">
            <a:xfrm>
              <a:off x="2152" y="3309"/>
              <a:ext cx="106" cy="67"/>
            </a:xfrm>
            <a:custGeom>
              <a:avLst/>
              <a:gdLst>
                <a:gd name="T0" fmla="*/ 0 w 17"/>
                <a:gd name="T1" fmla="*/ 0 h 11"/>
                <a:gd name="T2" fmla="*/ 57182573 w 17"/>
                <a:gd name="T3" fmla="*/ 34211966 h 11"/>
                <a:gd name="T4" fmla="*/ 242243883 w 17"/>
                <a:gd name="T5" fmla="*/ 126888297 h 11"/>
                <a:gd name="T6" fmla="*/ 0 60000 65536"/>
                <a:gd name="T7" fmla="*/ 0 60000 65536"/>
                <a:gd name="T8" fmla="*/ 0 60000 65536"/>
              </a:gdLst>
              <a:ahLst/>
              <a:cxnLst>
                <a:cxn ang="T6">
                  <a:pos x="T0" y="T1"/>
                </a:cxn>
                <a:cxn ang="T7">
                  <a:pos x="T2" y="T3"/>
                </a:cxn>
                <a:cxn ang="T8">
                  <a:pos x="T4" y="T5"/>
                </a:cxn>
              </a:cxnLst>
              <a:rect l="0" t="0" r="r" b="b"/>
              <a:pathLst>
                <a:path w="17" h="11">
                  <a:moveTo>
                    <a:pt x="0" y="0"/>
                  </a:moveTo>
                  <a:lnTo>
                    <a:pt x="4" y="3"/>
                  </a:lnTo>
                  <a:lnTo>
                    <a:pt x="17" y="11"/>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84030" name="Line 63"/>
            <p:cNvSpPr>
              <a:spLocks noChangeShapeType="1"/>
            </p:cNvSpPr>
            <p:nvPr/>
          </p:nvSpPr>
          <p:spPr bwMode="auto">
            <a:xfrm>
              <a:off x="2283" y="3395"/>
              <a:ext cx="19" cy="1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84031" name="Line 64"/>
            <p:cNvSpPr>
              <a:spLocks noChangeShapeType="1"/>
            </p:cNvSpPr>
            <p:nvPr/>
          </p:nvSpPr>
          <p:spPr bwMode="auto">
            <a:xfrm>
              <a:off x="2327" y="3425"/>
              <a:ext cx="107" cy="68"/>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84032" name="Freeform 65"/>
            <p:cNvSpPr>
              <a:spLocks/>
            </p:cNvSpPr>
            <p:nvPr/>
          </p:nvSpPr>
          <p:spPr bwMode="auto">
            <a:xfrm>
              <a:off x="2459" y="3511"/>
              <a:ext cx="25" cy="6"/>
            </a:xfrm>
            <a:custGeom>
              <a:avLst/>
              <a:gdLst>
                <a:gd name="T0" fmla="*/ 0 w 4"/>
                <a:gd name="T1" fmla="*/ 0 h 1"/>
                <a:gd name="T2" fmla="*/ 14190663 w 4"/>
                <a:gd name="T3" fmla="*/ 0 h 1"/>
                <a:gd name="T4" fmla="*/ 58117694 w 4"/>
                <a:gd name="T5" fmla="*/ 10077696 h 1"/>
                <a:gd name="T6" fmla="*/ 0 60000 65536"/>
                <a:gd name="T7" fmla="*/ 0 60000 65536"/>
                <a:gd name="T8" fmla="*/ 0 60000 65536"/>
              </a:gdLst>
              <a:ahLst/>
              <a:cxnLst>
                <a:cxn ang="T6">
                  <a:pos x="T0" y="T1"/>
                </a:cxn>
                <a:cxn ang="T7">
                  <a:pos x="T2" y="T3"/>
                </a:cxn>
                <a:cxn ang="T8">
                  <a:pos x="T4" y="T5"/>
                </a:cxn>
              </a:cxnLst>
              <a:rect l="0" t="0" r="r" b="b"/>
              <a:pathLst>
                <a:path w="4" h="1">
                  <a:moveTo>
                    <a:pt x="0" y="0"/>
                  </a:moveTo>
                  <a:lnTo>
                    <a:pt x="1" y="0"/>
                  </a:lnTo>
                  <a:lnTo>
                    <a:pt x="4" y="1"/>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84033" name="Line 66"/>
            <p:cNvSpPr>
              <a:spLocks noChangeShapeType="1"/>
            </p:cNvSpPr>
            <p:nvPr/>
          </p:nvSpPr>
          <p:spPr bwMode="auto">
            <a:xfrm>
              <a:off x="2509" y="3535"/>
              <a:ext cx="107" cy="5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84034" name="Freeform 67"/>
            <p:cNvSpPr>
              <a:spLocks/>
            </p:cNvSpPr>
            <p:nvPr/>
          </p:nvSpPr>
          <p:spPr bwMode="auto">
            <a:xfrm>
              <a:off x="2597" y="3572"/>
              <a:ext cx="75" cy="49"/>
            </a:xfrm>
            <a:custGeom>
              <a:avLst/>
              <a:gdLst>
                <a:gd name="T0" fmla="*/ 25 w 75"/>
                <a:gd name="T1" fmla="*/ 0 h 49"/>
                <a:gd name="T2" fmla="*/ 75 w 75"/>
                <a:gd name="T3" fmla="*/ 49 h 49"/>
                <a:gd name="T4" fmla="*/ 0 w 75"/>
                <a:gd name="T5" fmla="*/ 37 h 49"/>
                <a:gd name="T6" fmla="*/ 25 w 75"/>
                <a:gd name="T7" fmla="*/ 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49">
                  <a:moveTo>
                    <a:pt x="25" y="0"/>
                  </a:moveTo>
                  <a:lnTo>
                    <a:pt x="75" y="49"/>
                  </a:lnTo>
                  <a:lnTo>
                    <a:pt x="0" y="37"/>
                  </a:lnTo>
                  <a:lnTo>
                    <a:pt x="2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84035" name="Freeform 68"/>
            <p:cNvSpPr>
              <a:spLocks/>
            </p:cNvSpPr>
            <p:nvPr/>
          </p:nvSpPr>
          <p:spPr bwMode="auto">
            <a:xfrm>
              <a:off x="4973" y="2568"/>
              <a:ext cx="82" cy="92"/>
            </a:xfrm>
            <a:custGeom>
              <a:avLst/>
              <a:gdLst>
                <a:gd name="T0" fmla="*/ 205383703 w 13"/>
                <a:gd name="T1" fmla="*/ 0 h 15"/>
                <a:gd name="T2" fmla="*/ 47678414 w 13"/>
                <a:gd name="T3" fmla="*/ 148249745 h 15"/>
                <a:gd name="T4" fmla="*/ 0 w 13"/>
                <a:gd name="T5" fmla="*/ 184130971 h 15"/>
                <a:gd name="T6" fmla="*/ 0 60000 65536"/>
                <a:gd name="T7" fmla="*/ 0 60000 65536"/>
                <a:gd name="T8" fmla="*/ 0 60000 65536"/>
              </a:gdLst>
              <a:ahLst/>
              <a:cxnLst>
                <a:cxn ang="T6">
                  <a:pos x="T0" y="T1"/>
                </a:cxn>
                <a:cxn ang="T7">
                  <a:pos x="T2" y="T3"/>
                </a:cxn>
                <a:cxn ang="T8">
                  <a:pos x="T4" y="T5"/>
                </a:cxn>
              </a:cxnLst>
              <a:rect l="0" t="0" r="r" b="b"/>
              <a:pathLst>
                <a:path w="13" h="15">
                  <a:moveTo>
                    <a:pt x="13" y="0"/>
                  </a:moveTo>
                  <a:lnTo>
                    <a:pt x="3" y="12"/>
                  </a:lnTo>
                  <a:lnTo>
                    <a:pt x="0" y="15"/>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84036" name="Line 69"/>
            <p:cNvSpPr>
              <a:spLocks noChangeShapeType="1"/>
            </p:cNvSpPr>
            <p:nvPr/>
          </p:nvSpPr>
          <p:spPr bwMode="auto">
            <a:xfrm flipH="1">
              <a:off x="4929" y="2684"/>
              <a:ext cx="19" cy="19"/>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84037" name="Line 70"/>
            <p:cNvSpPr>
              <a:spLocks noChangeShapeType="1"/>
            </p:cNvSpPr>
            <p:nvPr/>
          </p:nvSpPr>
          <p:spPr bwMode="auto">
            <a:xfrm flipH="1">
              <a:off x="4810" y="2721"/>
              <a:ext cx="94" cy="8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84038" name="Line 71"/>
            <p:cNvSpPr>
              <a:spLocks noChangeShapeType="1"/>
            </p:cNvSpPr>
            <p:nvPr/>
          </p:nvSpPr>
          <p:spPr bwMode="auto">
            <a:xfrm flipH="1">
              <a:off x="4810" y="2721"/>
              <a:ext cx="94" cy="8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84039" name="Line 72"/>
            <p:cNvSpPr>
              <a:spLocks noChangeShapeType="1"/>
            </p:cNvSpPr>
            <p:nvPr/>
          </p:nvSpPr>
          <p:spPr bwMode="auto">
            <a:xfrm flipH="1">
              <a:off x="4766" y="2825"/>
              <a:ext cx="19" cy="1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84040" name="Freeform 73"/>
            <p:cNvSpPr>
              <a:spLocks/>
            </p:cNvSpPr>
            <p:nvPr/>
          </p:nvSpPr>
          <p:spPr bwMode="auto">
            <a:xfrm>
              <a:off x="4641" y="2856"/>
              <a:ext cx="100" cy="73"/>
            </a:xfrm>
            <a:custGeom>
              <a:avLst/>
              <a:gdLst>
                <a:gd name="T0" fmla="*/ 232820081 w 16"/>
                <a:gd name="T1" fmla="*/ 0 h 12"/>
                <a:gd name="T2" fmla="*/ 116586444 w 16"/>
                <a:gd name="T3" fmla="*/ 69382357 h 12"/>
                <a:gd name="T4" fmla="*/ 0 w 16"/>
                <a:gd name="T5" fmla="*/ 136889874 h 12"/>
                <a:gd name="T6" fmla="*/ 0 60000 65536"/>
                <a:gd name="T7" fmla="*/ 0 60000 65536"/>
                <a:gd name="T8" fmla="*/ 0 60000 65536"/>
              </a:gdLst>
              <a:ahLst/>
              <a:cxnLst>
                <a:cxn ang="T6">
                  <a:pos x="T0" y="T1"/>
                </a:cxn>
                <a:cxn ang="T7">
                  <a:pos x="T2" y="T3"/>
                </a:cxn>
                <a:cxn ang="T8">
                  <a:pos x="T4" y="T5"/>
                </a:cxn>
              </a:cxnLst>
              <a:rect l="0" t="0" r="r" b="b"/>
              <a:pathLst>
                <a:path w="16" h="12">
                  <a:moveTo>
                    <a:pt x="16" y="0"/>
                  </a:moveTo>
                  <a:lnTo>
                    <a:pt x="8" y="6"/>
                  </a:lnTo>
                  <a:lnTo>
                    <a:pt x="0" y="12"/>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84041" name="Line 74"/>
            <p:cNvSpPr>
              <a:spLocks noChangeShapeType="1"/>
            </p:cNvSpPr>
            <p:nvPr/>
          </p:nvSpPr>
          <p:spPr bwMode="auto">
            <a:xfrm flipH="1">
              <a:off x="4597" y="2948"/>
              <a:ext cx="19" cy="18"/>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84042" name="Freeform 75"/>
            <p:cNvSpPr>
              <a:spLocks/>
            </p:cNvSpPr>
            <p:nvPr/>
          </p:nvSpPr>
          <p:spPr bwMode="auto">
            <a:xfrm>
              <a:off x="4465" y="2984"/>
              <a:ext cx="107" cy="68"/>
            </a:xfrm>
            <a:custGeom>
              <a:avLst/>
              <a:gdLst>
                <a:gd name="T0" fmla="*/ 263370776 w 17"/>
                <a:gd name="T1" fmla="*/ 0 h 11"/>
                <a:gd name="T2" fmla="*/ 231662276 w 17"/>
                <a:gd name="T3" fmla="*/ 12782572 h 11"/>
                <a:gd name="T4" fmla="*/ 0 w 17"/>
                <a:gd name="T5" fmla="*/ 144878024 h 11"/>
                <a:gd name="T6" fmla="*/ 0 60000 65536"/>
                <a:gd name="T7" fmla="*/ 0 60000 65536"/>
                <a:gd name="T8" fmla="*/ 0 60000 65536"/>
              </a:gdLst>
              <a:ahLst/>
              <a:cxnLst>
                <a:cxn ang="T6">
                  <a:pos x="T0" y="T1"/>
                </a:cxn>
                <a:cxn ang="T7">
                  <a:pos x="T2" y="T3"/>
                </a:cxn>
                <a:cxn ang="T8">
                  <a:pos x="T4" y="T5"/>
                </a:cxn>
              </a:cxnLst>
              <a:rect l="0" t="0" r="r" b="b"/>
              <a:pathLst>
                <a:path w="17" h="11">
                  <a:moveTo>
                    <a:pt x="17" y="0"/>
                  </a:moveTo>
                  <a:lnTo>
                    <a:pt x="15" y="1"/>
                  </a:lnTo>
                  <a:lnTo>
                    <a:pt x="0" y="11"/>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84043" name="Line 76"/>
            <p:cNvSpPr>
              <a:spLocks noChangeShapeType="1"/>
            </p:cNvSpPr>
            <p:nvPr/>
          </p:nvSpPr>
          <p:spPr bwMode="auto">
            <a:xfrm flipH="1">
              <a:off x="4415" y="3070"/>
              <a:ext cx="25" cy="1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84044" name="Line 77"/>
            <p:cNvSpPr>
              <a:spLocks noChangeShapeType="1"/>
            </p:cNvSpPr>
            <p:nvPr/>
          </p:nvSpPr>
          <p:spPr bwMode="auto">
            <a:xfrm flipH="1">
              <a:off x="4415" y="3070"/>
              <a:ext cx="25" cy="1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84045" name="Line 78"/>
            <p:cNvSpPr>
              <a:spLocks noChangeShapeType="1"/>
            </p:cNvSpPr>
            <p:nvPr/>
          </p:nvSpPr>
          <p:spPr bwMode="auto">
            <a:xfrm flipH="1">
              <a:off x="4283" y="3101"/>
              <a:ext cx="107" cy="6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84046" name="Line 79"/>
            <p:cNvSpPr>
              <a:spLocks noChangeShapeType="1"/>
            </p:cNvSpPr>
            <p:nvPr/>
          </p:nvSpPr>
          <p:spPr bwMode="auto">
            <a:xfrm flipH="1">
              <a:off x="4239" y="3180"/>
              <a:ext cx="19" cy="1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84047" name="Line 80"/>
            <p:cNvSpPr>
              <a:spLocks noChangeShapeType="1"/>
            </p:cNvSpPr>
            <p:nvPr/>
          </p:nvSpPr>
          <p:spPr bwMode="auto">
            <a:xfrm flipH="1">
              <a:off x="4108" y="3205"/>
              <a:ext cx="106" cy="6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84048" name="Line 81"/>
            <p:cNvSpPr>
              <a:spLocks noChangeShapeType="1"/>
            </p:cNvSpPr>
            <p:nvPr/>
          </p:nvSpPr>
          <p:spPr bwMode="auto">
            <a:xfrm flipH="1">
              <a:off x="4058" y="3284"/>
              <a:ext cx="25" cy="13"/>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84049" name="Line 82"/>
            <p:cNvSpPr>
              <a:spLocks noChangeShapeType="1"/>
            </p:cNvSpPr>
            <p:nvPr/>
          </p:nvSpPr>
          <p:spPr bwMode="auto">
            <a:xfrm flipH="1">
              <a:off x="3926" y="3309"/>
              <a:ext cx="107" cy="6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84050" name="Line 83"/>
            <p:cNvSpPr>
              <a:spLocks noChangeShapeType="1"/>
            </p:cNvSpPr>
            <p:nvPr/>
          </p:nvSpPr>
          <p:spPr bwMode="auto">
            <a:xfrm flipH="1">
              <a:off x="3876" y="3382"/>
              <a:ext cx="19" cy="13"/>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84051" name="Freeform 84"/>
            <p:cNvSpPr>
              <a:spLocks/>
            </p:cNvSpPr>
            <p:nvPr/>
          </p:nvSpPr>
          <p:spPr bwMode="auto">
            <a:xfrm>
              <a:off x="3738" y="3407"/>
              <a:ext cx="106" cy="61"/>
            </a:xfrm>
            <a:custGeom>
              <a:avLst/>
              <a:gdLst>
                <a:gd name="T0" fmla="*/ 242243883 w 17"/>
                <a:gd name="T1" fmla="*/ 0 h 10"/>
                <a:gd name="T2" fmla="*/ 13572427 w 17"/>
                <a:gd name="T3" fmla="*/ 105617425 h 10"/>
                <a:gd name="T4" fmla="*/ 0 w 17"/>
                <a:gd name="T5" fmla="*/ 116900424 h 10"/>
                <a:gd name="T6" fmla="*/ 0 60000 65536"/>
                <a:gd name="T7" fmla="*/ 0 60000 65536"/>
                <a:gd name="T8" fmla="*/ 0 60000 65536"/>
              </a:gdLst>
              <a:ahLst/>
              <a:cxnLst>
                <a:cxn ang="T6">
                  <a:pos x="T0" y="T1"/>
                </a:cxn>
                <a:cxn ang="T7">
                  <a:pos x="T2" y="T3"/>
                </a:cxn>
                <a:cxn ang="T8">
                  <a:pos x="T4" y="T5"/>
                </a:cxn>
              </a:cxnLst>
              <a:rect l="0" t="0" r="r" b="b"/>
              <a:pathLst>
                <a:path w="17" h="10">
                  <a:moveTo>
                    <a:pt x="17" y="0"/>
                  </a:moveTo>
                  <a:lnTo>
                    <a:pt x="1" y="9"/>
                  </a:lnTo>
                  <a:lnTo>
                    <a:pt x="0" y="10"/>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84052" name="Line 85"/>
            <p:cNvSpPr>
              <a:spLocks noChangeShapeType="1"/>
            </p:cNvSpPr>
            <p:nvPr/>
          </p:nvSpPr>
          <p:spPr bwMode="auto">
            <a:xfrm flipH="1">
              <a:off x="3681" y="3480"/>
              <a:ext cx="26" cy="13"/>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84053" name="Freeform 86"/>
            <p:cNvSpPr>
              <a:spLocks/>
            </p:cNvSpPr>
            <p:nvPr/>
          </p:nvSpPr>
          <p:spPr bwMode="auto">
            <a:xfrm>
              <a:off x="3537" y="3505"/>
              <a:ext cx="113" cy="55"/>
            </a:xfrm>
            <a:custGeom>
              <a:avLst/>
              <a:gdLst>
                <a:gd name="T0" fmla="*/ 272450734 w 18"/>
                <a:gd name="T1" fmla="*/ 0 h 9"/>
                <a:gd name="T2" fmla="*/ 60355240 w 18"/>
                <a:gd name="T3" fmla="*/ 83705783 h 9"/>
                <a:gd name="T4" fmla="*/ 0 w 18"/>
                <a:gd name="T5" fmla="*/ 106931660 h 9"/>
                <a:gd name="T6" fmla="*/ 0 60000 65536"/>
                <a:gd name="T7" fmla="*/ 0 60000 65536"/>
                <a:gd name="T8" fmla="*/ 0 60000 65536"/>
              </a:gdLst>
              <a:ahLst/>
              <a:cxnLst>
                <a:cxn ang="T6">
                  <a:pos x="T0" y="T1"/>
                </a:cxn>
                <a:cxn ang="T7">
                  <a:pos x="T2" y="T3"/>
                </a:cxn>
                <a:cxn ang="T8">
                  <a:pos x="T4" y="T5"/>
                </a:cxn>
              </a:cxnLst>
              <a:rect l="0" t="0" r="r" b="b"/>
              <a:pathLst>
                <a:path w="18" h="9">
                  <a:moveTo>
                    <a:pt x="18" y="0"/>
                  </a:moveTo>
                  <a:lnTo>
                    <a:pt x="4" y="7"/>
                  </a:lnTo>
                  <a:lnTo>
                    <a:pt x="0" y="9"/>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84054" name="Line 87"/>
            <p:cNvSpPr>
              <a:spLocks noChangeShapeType="1"/>
            </p:cNvSpPr>
            <p:nvPr/>
          </p:nvSpPr>
          <p:spPr bwMode="auto">
            <a:xfrm flipH="1">
              <a:off x="3481" y="3572"/>
              <a:ext cx="25" cy="1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84055" name="Freeform 88"/>
            <p:cNvSpPr>
              <a:spLocks/>
            </p:cNvSpPr>
            <p:nvPr/>
          </p:nvSpPr>
          <p:spPr bwMode="auto">
            <a:xfrm>
              <a:off x="3337" y="3597"/>
              <a:ext cx="112" cy="49"/>
            </a:xfrm>
            <a:custGeom>
              <a:avLst/>
              <a:gdLst>
                <a:gd name="T0" fmla="*/ 251690252 w 18"/>
                <a:gd name="T1" fmla="*/ 0 h 8"/>
                <a:gd name="T2" fmla="*/ 98947458 w 18"/>
                <a:gd name="T3" fmla="*/ 61463573 h 8"/>
                <a:gd name="T4" fmla="*/ 0 w 18"/>
                <a:gd name="T5" fmla="*/ 97048720 h 8"/>
                <a:gd name="T6" fmla="*/ 0 60000 65536"/>
                <a:gd name="T7" fmla="*/ 0 60000 65536"/>
                <a:gd name="T8" fmla="*/ 0 60000 65536"/>
              </a:gdLst>
              <a:ahLst/>
              <a:cxnLst>
                <a:cxn ang="T6">
                  <a:pos x="T0" y="T1"/>
                </a:cxn>
                <a:cxn ang="T7">
                  <a:pos x="T2" y="T3"/>
                </a:cxn>
                <a:cxn ang="T8">
                  <a:pos x="T4" y="T5"/>
                </a:cxn>
              </a:cxnLst>
              <a:rect l="0" t="0" r="r" b="b"/>
              <a:pathLst>
                <a:path w="18" h="8">
                  <a:moveTo>
                    <a:pt x="18" y="0"/>
                  </a:moveTo>
                  <a:lnTo>
                    <a:pt x="7" y="5"/>
                  </a:lnTo>
                  <a:lnTo>
                    <a:pt x="0" y="8"/>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84056" name="Line 89"/>
            <p:cNvSpPr>
              <a:spLocks noChangeShapeType="1"/>
            </p:cNvSpPr>
            <p:nvPr/>
          </p:nvSpPr>
          <p:spPr bwMode="auto">
            <a:xfrm flipH="1">
              <a:off x="3286" y="3658"/>
              <a:ext cx="26" cy="1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84057" name="Line 90"/>
            <p:cNvSpPr>
              <a:spLocks noChangeShapeType="1"/>
            </p:cNvSpPr>
            <p:nvPr/>
          </p:nvSpPr>
          <p:spPr bwMode="auto">
            <a:xfrm flipH="1">
              <a:off x="3205" y="3682"/>
              <a:ext cx="50" cy="25"/>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84058" name="Freeform 91"/>
            <p:cNvSpPr>
              <a:spLocks/>
            </p:cNvSpPr>
            <p:nvPr/>
          </p:nvSpPr>
          <p:spPr bwMode="auto">
            <a:xfrm>
              <a:off x="3148" y="3682"/>
              <a:ext cx="76" cy="43"/>
            </a:xfrm>
            <a:custGeom>
              <a:avLst/>
              <a:gdLst>
                <a:gd name="T0" fmla="*/ 57 w 76"/>
                <a:gd name="T1" fmla="*/ 0 h 43"/>
                <a:gd name="T2" fmla="*/ 0 w 76"/>
                <a:gd name="T3" fmla="*/ 43 h 43"/>
                <a:gd name="T4" fmla="*/ 76 w 76"/>
                <a:gd name="T5" fmla="*/ 43 h 43"/>
                <a:gd name="T6" fmla="*/ 57 w 76"/>
                <a:gd name="T7" fmla="*/ 0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 h="43">
                  <a:moveTo>
                    <a:pt x="57" y="0"/>
                  </a:moveTo>
                  <a:lnTo>
                    <a:pt x="0" y="43"/>
                  </a:lnTo>
                  <a:lnTo>
                    <a:pt x="76" y="43"/>
                  </a:lnTo>
                  <a:lnTo>
                    <a:pt x="5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84059" name="Line 92"/>
            <p:cNvSpPr>
              <a:spLocks noChangeShapeType="1"/>
            </p:cNvSpPr>
            <p:nvPr/>
          </p:nvSpPr>
          <p:spPr bwMode="auto">
            <a:xfrm>
              <a:off x="4729" y="1416"/>
              <a:ext cx="82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84060" name="Rectangle 93"/>
            <p:cNvSpPr>
              <a:spLocks noChangeArrowheads="1"/>
            </p:cNvSpPr>
            <p:nvPr/>
          </p:nvSpPr>
          <p:spPr bwMode="auto">
            <a:xfrm>
              <a:off x="4894" y="1300"/>
              <a:ext cx="719"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1600">
                  <a:solidFill>
                    <a:srgbClr val="000000"/>
                  </a:solidFill>
                  <a:latin typeface="Copperplate Gothic Light" pitchFamily="34" charset="0"/>
                  <a:cs typeface="Arial" panose="020B0604020202020204" pitchFamily="34" charset="0"/>
                </a:rPr>
                <a:t>Despacho mercancía</a:t>
              </a:r>
              <a:endParaRPr lang="es-CR" sz="10000">
                <a:latin typeface="Arial" panose="020B0604020202020204" pitchFamily="34" charset="0"/>
                <a:cs typeface="Arial" panose="020B0604020202020204" pitchFamily="34" charset="0"/>
              </a:endParaRPr>
            </a:p>
          </p:txBody>
        </p:sp>
        <p:sp>
          <p:nvSpPr>
            <p:cNvPr id="84061" name="Line 94"/>
            <p:cNvSpPr>
              <a:spLocks noChangeShapeType="1"/>
            </p:cNvSpPr>
            <p:nvPr/>
          </p:nvSpPr>
          <p:spPr bwMode="auto">
            <a:xfrm>
              <a:off x="5105" y="1410"/>
              <a:ext cx="1" cy="8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84062" name="Freeform 95"/>
            <p:cNvSpPr>
              <a:spLocks/>
            </p:cNvSpPr>
            <p:nvPr/>
          </p:nvSpPr>
          <p:spPr bwMode="auto">
            <a:xfrm>
              <a:off x="5086" y="2243"/>
              <a:ext cx="44" cy="68"/>
            </a:xfrm>
            <a:custGeom>
              <a:avLst/>
              <a:gdLst>
                <a:gd name="T0" fmla="*/ 44 w 44"/>
                <a:gd name="T1" fmla="*/ 0 h 68"/>
                <a:gd name="T2" fmla="*/ 19 w 44"/>
                <a:gd name="T3" fmla="*/ 68 h 68"/>
                <a:gd name="T4" fmla="*/ 0 w 44"/>
                <a:gd name="T5" fmla="*/ 0 h 68"/>
                <a:gd name="T6" fmla="*/ 44 w 44"/>
                <a:gd name="T7" fmla="*/ 0 h 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68">
                  <a:moveTo>
                    <a:pt x="44" y="0"/>
                  </a:moveTo>
                  <a:lnTo>
                    <a:pt x="19" y="68"/>
                  </a:lnTo>
                  <a:lnTo>
                    <a:pt x="0" y="0"/>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84063" name="Rectangle 96"/>
            <p:cNvSpPr>
              <a:spLocks noChangeArrowheads="1"/>
            </p:cNvSpPr>
            <p:nvPr/>
          </p:nvSpPr>
          <p:spPr bwMode="auto">
            <a:xfrm>
              <a:off x="4848" y="1680"/>
              <a:ext cx="570" cy="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cs typeface="Arial" panose="020B0604020202020204" pitchFamily="34" charset="0"/>
              </a:endParaRPr>
            </a:p>
          </p:txBody>
        </p:sp>
        <p:sp>
          <p:nvSpPr>
            <p:cNvPr id="84064" name="Rectangle 97"/>
            <p:cNvSpPr>
              <a:spLocks noChangeArrowheads="1"/>
            </p:cNvSpPr>
            <p:nvPr/>
          </p:nvSpPr>
          <p:spPr bwMode="auto">
            <a:xfrm>
              <a:off x="4985" y="1692"/>
              <a:ext cx="32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1600" b="1">
                  <a:solidFill>
                    <a:srgbClr val="000080"/>
                  </a:solidFill>
                  <a:latin typeface="Arial" panose="020B0604020202020204" pitchFamily="34" charset="0"/>
                  <a:cs typeface="Arial" panose="020B0604020202020204" pitchFamily="34" charset="0"/>
                </a:rPr>
                <a:t>Consulta</a:t>
              </a:r>
              <a:endParaRPr lang="es-CR" sz="10000">
                <a:latin typeface="Arial" panose="020B0604020202020204" pitchFamily="34" charset="0"/>
                <a:cs typeface="Arial" panose="020B0604020202020204" pitchFamily="34" charset="0"/>
              </a:endParaRPr>
            </a:p>
          </p:txBody>
        </p:sp>
        <p:sp>
          <p:nvSpPr>
            <p:cNvPr id="84065" name="Rectangle 98"/>
            <p:cNvSpPr>
              <a:spLocks noChangeArrowheads="1"/>
            </p:cNvSpPr>
            <p:nvPr/>
          </p:nvSpPr>
          <p:spPr bwMode="auto">
            <a:xfrm>
              <a:off x="4921" y="1778"/>
              <a:ext cx="449"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1600" b="1">
                  <a:solidFill>
                    <a:srgbClr val="000080"/>
                  </a:solidFill>
                  <a:latin typeface="Arial" panose="020B0604020202020204" pitchFamily="34" charset="0"/>
                  <a:cs typeface="Arial" panose="020B0604020202020204" pitchFamily="34" charset="0"/>
                </a:rPr>
                <a:t>autorización</a:t>
              </a:r>
              <a:endParaRPr lang="es-CR" sz="10000">
                <a:latin typeface="Arial" panose="020B0604020202020204" pitchFamily="34" charset="0"/>
                <a:cs typeface="Arial" panose="020B0604020202020204" pitchFamily="34" charset="0"/>
              </a:endParaRPr>
            </a:p>
          </p:txBody>
        </p:sp>
        <p:sp>
          <p:nvSpPr>
            <p:cNvPr id="84066" name="Rectangle 99"/>
            <p:cNvSpPr>
              <a:spLocks noChangeArrowheads="1"/>
            </p:cNvSpPr>
            <p:nvPr/>
          </p:nvSpPr>
          <p:spPr bwMode="auto">
            <a:xfrm>
              <a:off x="5011" y="1858"/>
              <a:ext cx="262"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1600" b="1">
                  <a:solidFill>
                    <a:srgbClr val="000080"/>
                  </a:solidFill>
                  <a:latin typeface="Arial" panose="020B0604020202020204" pitchFamily="34" charset="0"/>
                  <a:cs typeface="Arial" panose="020B0604020202020204" pitchFamily="34" charset="0"/>
                </a:rPr>
                <a:t>levante</a:t>
              </a:r>
              <a:endParaRPr lang="es-CR" sz="10000">
                <a:latin typeface="Arial" panose="020B0604020202020204" pitchFamily="34" charset="0"/>
                <a:cs typeface="Arial" panose="020B0604020202020204" pitchFamily="34" charset="0"/>
              </a:endParaRPr>
            </a:p>
          </p:txBody>
        </p:sp>
        <p:sp>
          <p:nvSpPr>
            <p:cNvPr id="84067" name="Rectangle 100"/>
            <p:cNvSpPr>
              <a:spLocks noChangeArrowheads="1"/>
            </p:cNvSpPr>
            <p:nvPr/>
          </p:nvSpPr>
          <p:spPr bwMode="auto">
            <a:xfrm>
              <a:off x="4778" y="1178"/>
              <a:ext cx="44"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1600">
                  <a:solidFill>
                    <a:srgbClr val="000000"/>
                  </a:solidFill>
                  <a:latin typeface="Wingdings" panose="05000000000000000000" pitchFamily="2" charset="2"/>
                  <a:cs typeface="Arial" panose="020B0604020202020204" pitchFamily="34" charset="0"/>
                </a:rPr>
                <a:t>w</a:t>
              </a:r>
              <a:endParaRPr lang="es-CR" sz="10000">
                <a:latin typeface="Arial" panose="020B0604020202020204" pitchFamily="34" charset="0"/>
                <a:cs typeface="Arial" panose="020B0604020202020204" pitchFamily="34" charset="0"/>
              </a:endParaRPr>
            </a:p>
          </p:txBody>
        </p:sp>
        <p:sp>
          <p:nvSpPr>
            <p:cNvPr id="84068" name="Rectangle 101"/>
            <p:cNvSpPr>
              <a:spLocks noChangeArrowheads="1"/>
            </p:cNvSpPr>
            <p:nvPr/>
          </p:nvSpPr>
          <p:spPr bwMode="auto">
            <a:xfrm>
              <a:off x="4845" y="1178"/>
              <a:ext cx="730"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1600">
                  <a:solidFill>
                    <a:srgbClr val="000000"/>
                  </a:solidFill>
                  <a:latin typeface="Arial Narrow" panose="020B0606020202030204" pitchFamily="34" charset="0"/>
                  <a:cs typeface="Arial" panose="020B0604020202020204" pitchFamily="34" charset="0"/>
                </a:rPr>
                <a:t>Responsable de ubicación</a:t>
              </a:r>
              <a:endParaRPr lang="es-CR" sz="10000">
                <a:latin typeface="Arial" panose="020B0604020202020204" pitchFamily="34" charset="0"/>
                <a:cs typeface="Arial" panose="020B0604020202020204" pitchFamily="34" charset="0"/>
              </a:endParaRPr>
            </a:p>
          </p:txBody>
        </p:sp>
        <p:sp>
          <p:nvSpPr>
            <p:cNvPr id="84069" name="Freeform 102"/>
            <p:cNvSpPr>
              <a:spLocks/>
            </p:cNvSpPr>
            <p:nvPr/>
          </p:nvSpPr>
          <p:spPr bwMode="auto">
            <a:xfrm>
              <a:off x="1155" y="2317"/>
              <a:ext cx="608" cy="251"/>
            </a:xfrm>
            <a:custGeom>
              <a:avLst/>
              <a:gdLst>
                <a:gd name="T0" fmla="*/ 1366 w 520"/>
                <a:gd name="T1" fmla="*/ 251 h 251"/>
                <a:gd name="T2" fmla="*/ 1462 w 520"/>
                <a:gd name="T3" fmla="*/ 239 h 251"/>
                <a:gd name="T4" fmla="*/ 1536 w 520"/>
                <a:gd name="T5" fmla="*/ 220 h 251"/>
                <a:gd name="T6" fmla="*/ 1553 w 520"/>
                <a:gd name="T7" fmla="*/ 190 h 251"/>
                <a:gd name="T8" fmla="*/ 1553 w 520"/>
                <a:gd name="T9" fmla="*/ 61 h 251"/>
                <a:gd name="T10" fmla="*/ 1536 w 520"/>
                <a:gd name="T11" fmla="*/ 30 h 251"/>
                <a:gd name="T12" fmla="*/ 1462 w 520"/>
                <a:gd name="T13" fmla="*/ 12 h 251"/>
                <a:gd name="T14" fmla="*/ 1366 w 520"/>
                <a:gd name="T15" fmla="*/ 0 h 251"/>
                <a:gd name="T16" fmla="*/ 184 w 520"/>
                <a:gd name="T17" fmla="*/ 0 h 251"/>
                <a:gd name="T18" fmla="*/ 91 w 520"/>
                <a:gd name="T19" fmla="*/ 12 h 251"/>
                <a:gd name="T20" fmla="*/ 18 w 520"/>
                <a:gd name="T21" fmla="*/ 30 h 251"/>
                <a:gd name="T22" fmla="*/ 0 w 520"/>
                <a:gd name="T23" fmla="*/ 61 h 251"/>
                <a:gd name="T24" fmla="*/ 0 w 520"/>
                <a:gd name="T25" fmla="*/ 190 h 251"/>
                <a:gd name="T26" fmla="*/ 18 w 520"/>
                <a:gd name="T27" fmla="*/ 220 h 251"/>
                <a:gd name="T28" fmla="*/ 91 w 520"/>
                <a:gd name="T29" fmla="*/ 239 h 251"/>
                <a:gd name="T30" fmla="*/ 184 w 520"/>
                <a:gd name="T31" fmla="*/ 251 h 251"/>
                <a:gd name="T32" fmla="*/ 1366 w 520"/>
                <a:gd name="T33" fmla="*/ 251 h 2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0" h="251">
                  <a:moveTo>
                    <a:pt x="457" y="251"/>
                  </a:moveTo>
                  <a:lnTo>
                    <a:pt x="489" y="239"/>
                  </a:lnTo>
                  <a:lnTo>
                    <a:pt x="514" y="220"/>
                  </a:lnTo>
                  <a:lnTo>
                    <a:pt x="520" y="190"/>
                  </a:lnTo>
                  <a:lnTo>
                    <a:pt x="520" y="61"/>
                  </a:lnTo>
                  <a:lnTo>
                    <a:pt x="514" y="30"/>
                  </a:lnTo>
                  <a:lnTo>
                    <a:pt x="489" y="12"/>
                  </a:lnTo>
                  <a:lnTo>
                    <a:pt x="457" y="0"/>
                  </a:lnTo>
                  <a:lnTo>
                    <a:pt x="62" y="0"/>
                  </a:lnTo>
                  <a:lnTo>
                    <a:pt x="31" y="12"/>
                  </a:lnTo>
                  <a:lnTo>
                    <a:pt x="6" y="30"/>
                  </a:lnTo>
                  <a:lnTo>
                    <a:pt x="0" y="61"/>
                  </a:lnTo>
                  <a:lnTo>
                    <a:pt x="0" y="190"/>
                  </a:lnTo>
                  <a:lnTo>
                    <a:pt x="6" y="220"/>
                  </a:lnTo>
                  <a:lnTo>
                    <a:pt x="31" y="239"/>
                  </a:lnTo>
                  <a:lnTo>
                    <a:pt x="62" y="251"/>
                  </a:lnTo>
                  <a:lnTo>
                    <a:pt x="457" y="251"/>
                  </a:lnTo>
                  <a:close/>
                </a:path>
              </a:pathLst>
            </a:custGeom>
            <a:solidFill>
              <a:srgbClr val="C0C0C0"/>
            </a:solidFill>
            <a:ln w="9525">
              <a:solidFill>
                <a:srgbClr val="000080"/>
              </a:solidFill>
              <a:prstDash val="solid"/>
              <a:round/>
              <a:headEnd/>
              <a:tailEnd/>
            </a:ln>
          </p:spPr>
          <p:txBody>
            <a:bodyPr/>
            <a:lstStyle/>
            <a:p>
              <a:endParaRPr lang="es-CR" sz="10000"/>
            </a:p>
          </p:txBody>
        </p:sp>
        <p:sp>
          <p:nvSpPr>
            <p:cNvPr id="84070" name="Rectangle 103"/>
            <p:cNvSpPr>
              <a:spLocks noChangeArrowheads="1"/>
            </p:cNvSpPr>
            <p:nvPr/>
          </p:nvSpPr>
          <p:spPr bwMode="auto">
            <a:xfrm>
              <a:off x="1194" y="2317"/>
              <a:ext cx="539"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2200">
                  <a:solidFill>
                    <a:srgbClr val="000000"/>
                  </a:solidFill>
                  <a:latin typeface="Comic Sans MS" panose="030F0702030302020204" pitchFamily="66" charset="0"/>
                  <a:cs typeface="Arial" panose="020B0604020202020204" pitchFamily="34" charset="0"/>
                </a:rPr>
                <a:t>Aceptación</a:t>
              </a:r>
              <a:endParaRPr lang="es-CR" sz="10000">
                <a:latin typeface="Arial" panose="020B0604020202020204" pitchFamily="34" charset="0"/>
                <a:cs typeface="Arial" panose="020B0604020202020204" pitchFamily="34" charset="0"/>
              </a:endParaRPr>
            </a:p>
          </p:txBody>
        </p:sp>
        <p:sp>
          <p:nvSpPr>
            <p:cNvPr id="84071" name="Rectangle 104"/>
            <p:cNvSpPr>
              <a:spLocks noChangeArrowheads="1"/>
            </p:cNvSpPr>
            <p:nvPr/>
          </p:nvSpPr>
          <p:spPr bwMode="auto">
            <a:xfrm>
              <a:off x="1195" y="2421"/>
              <a:ext cx="557"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2200">
                  <a:solidFill>
                    <a:srgbClr val="000000"/>
                  </a:solidFill>
                  <a:latin typeface="Comic Sans MS" panose="030F0702030302020204" pitchFamily="66" charset="0"/>
                  <a:cs typeface="Arial" panose="020B0604020202020204" pitchFamily="34" charset="0"/>
                </a:rPr>
                <a:t>Automática</a:t>
              </a:r>
              <a:endParaRPr lang="es-CR" sz="10000">
                <a:latin typeface="Arial" panose="020B0604020202020204" pitchFamily="34" charset="0"/>
                <a:cs typeface="Arial" panose="020B0604020202020204" pitchFamily="34" charset="0"/>
              </a:endParaRPr>
            </a:p>
          </p:txBody>
        </p:sp>
        <p:sp>
          <p:nvSpPr>
            <p:cNvPr id="84072" name="Line 105"/>
            <p:cNvSpPr>
              <a:spLocks noChangeShapeType="1"/>
            </p:cNvSpPr>
            <p:nvPr/>
          </p:nvSpPr>
          <p:spPr bwMode="auto">
            <a:xfrm>
              <a:off x="1675" y="2439"/>
              <a:ext cx="1129" cy="1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84073" name="Freeform 106"/>
            <p:cNvSpPr>
              <a:spLocks/>
            </p:cNvSpPr>
            <p:nvPr/>
          </p:nvSpPr>
          <p:spPr bwMode="auto">
            <a:xfrm>
              <a:off x="2797" y="2427"/>
              <a:ext cx="76" cy="49"/>
            </a:xfrm>
            <a:custGeom>
              <a:avLst/>
              <a:gdLst>
                <a:gd name="T0" fmla="*/ 0 w 76"/>
                <a:gd name="T1" fmla="*/ 0 h 49"/>
                <a:gd name="T2" fmla="*/ 76 w 76"/>
                <a:gd name="T3" fmla="*/ 24 h 49"/>
                <a:gd name="T4" fmla="*/ 0 w 76"/>
                <a:gd name="T5" fmla="*/ 49 h 49"/>
                <a:gd name="T6" fmla="*/ 0 w 76"/>
                <a:gd name="T7" fmla="*/ 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 h="49">
                  <a:moveTo>
                    <a:pt x="0" y="0"/>
                  </a:moveTo>
                  <a:lnTo>
                    <a:pt x="76" y="24"/>
                  </a:lnTo>
                  <a:lnTo>
                    <a:pt x="0" y="49"/>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84074" name="Freeform 111"/>
            <p:cNvSpPr>
              <a:spLocks/>
            </p:cNvSpPr>
            <p:nvPr/>
          </p:nvSpPr>
          <p:spPr bwMode="auto">
            <a:xfrm>
              <a:off x="2873" y="1386"/>
              <a:ext cx="727" cy="334"/>
            </a:xfrm>
            <a:custGeom>
              <a:avLst/>
              <a:gdLst>
                <a:gd name="T0" fmla="*/ 1421 w 639"/>
                <a:gd name="T1" fmla="*/ 284 h 343"/>
                <a:gd name="T2" fmla="*/ 1498 w 639"/>
                <a:gd name="T3" fmla="*/ 275 h 343"/>
                <a:gd name="T4" fmla="*/ 1547 w 639"/>
                <a:gd name="T5" fmla="*/ 259 h 343"/>
                <a:gd name="T6" fmla="*/ 1577 w 639"/>
                <a:gd name="T7" fmla="*/ 235 h 343"/>
                <a:gd name="T8" fmla="*/ 1577 w 639"/>
                <a:gd name="T9" fmla="*/ 52 h 343"/>
                <a:gd name="T10" fmla="*/ 1547 w 639"/>
                <a:gd name="T11" fmla="*/ 23 h 343"/>
                <a:gd name="T12" fmla="*/ 1498 w 639"/>
                <a:gd name="T13" fmla="*/ 6 h 343"/>
                <a:gd name="T14" fmla="*/ 1421 w 639"/>
                <a:gd name="T15" fmla="*/ 0 h 343"/>
                <a:gd name="T16" fmla="*/ 171 w 639"/>
                <a:gd name="T17" fmla="*/ 0 h 343"/>
                <a:gd name="T18" fmla="*/ 93 w 639"/>
                <a:gd name="T19" fmla="*/ 6 h 343"/>
                <a:gd name="T20" fmla="*/ 30 w 639"/>
                <a:gd name="T21" fmla="*/ 23 h 343"/>
                <a:gd name="T22" fmla="*/ 0 w 639"/>
                <a:gd name="T23" fmla="*/ 52 h 343"/>
                <a:gd name="T24" fmla="*/ 0 w 639"/>
                <a:gd name="T25" fmla="*/ 235 h 343"/>
                <a:gd name="T26" fmla="*/ 30 w 639"/>
                <a:gd name="T27" fmla="*/ 259 h 343"/>
                <a:gd name="T28" fmla="*/ 93 w 639"/>
                <a:gd name="T29" fmla="*/ 275 h 343"/>
                <a:gd name="T30" fmla="*/ 171 w 639"/>
                <a:gd name="T31" fmla="*/ 284 h 343"/>
                <a:gd name="T32" fmla="*/ 1421 w 639"/>
                <a:gd name="T33" fmla="*/ 284 h 3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9" h="343">
                  <a:moveTo>
                    <a:pt x="576" y="343"/>
                  </a:moveTo>
                  <a:lnTo>
                    <a:pt x="608" y="331"/>
                  </a:lnTo>
                  <a:lnTo>
                    <a:pt x="627" y="312"/>
                  </a:lnTo>
                  <a:lnTo>
                    <a:pt x="639" y="282"/>
                  </a:lnTo>
                  <a:lnTo>
                    <a:pt x="639" y="61"/>
                  </a:lnTo>
                  <a:lnTo>
                    <a:pt x="627" y="30"/>
                  </a:lnTo>
                  <a:lnTo>
                    <a:pt x="608" y="6"/>
                  </a:lnTo>
                  <a:lnTo>
                    <a:pt x="576" y="0"/>
                  </a:lnTo>
                  <a:lnTo>
                    <a:pt x="69" y="0"/>
                  </a:lnTo>
                  <a:lnTo>
                    <a:pt x="37" y="6"/>
                  </a:lnTo>
                  <a:lnTo>
                    <a:pt x="12" y="30"/>
                  </a:lnTo>
                  <a:lnTo>
                    <a:pt x="0" y="61"/>
                  </a:lnTo>
                  <a:lnTo>
                    <a:pt x="0" y="282"/>
                  </a:lnTo>
                  <a:lnTo>
                    <a:pt x="12" y="312"/>
                  </a:lnTo>
                  <a:lnTo>
                    <a:pt x="37" y="331"/>
                  </a:lnTo>
                  <a:lnTo>
                    <a:pt x="69" y="343"/>
                  </a:lnTo>
                  <a:lnTo>
                    <a:pt x="576" y="343"/>
                  </a:lnTo>
                  <a:close/>
                </a:path>
              </a:pathLst>
            </a:custGeom>
            <a:solidFill>
              <a:srgbClr val="C0C0C0"/>
            </a:solidFill>
            <a:ln w="9525">
              <a:solidFill>
                <a:srgbClr val="000080"/>
              </a:solidFill>
              <a:prstDash val="solid"/>
              <a:round/>
              <a:headEnd/>
              <a:tailEnd/>
            </a:ln>
          </p:spPr>
          <p:txBody>
            <a:bodyPr/>
            <a:lstStyle/>
            <a:p>
              <a:endParaRPr lang="es-CR" sz="10000"/>
            </a:p>
          </p:txBody>
        </p:sp>
        <p:sp>
          <p:nvSpPr>
            <p:cNvPr id="84075" name="Rectangle 112"/>
            <p:cNvSpPr>
              <a:spLocks noChangeArrowheads="1"/>
            </p:cNvSpPr>
            <p:nvPr/>
          </p:nvSpPr>
          <p:spPr bwMode="auto">
            <a:xfrm>
              <a:off x="2982" y="1386"/>
              <a:ext cx="522"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2200">
                  <a:solidFill>
                    <a:srgbClr val="000000"/>
                  </a:solidFill>
                  <a:latin typeface="Comic Sans MS" panose="030F0702030302020204" pitchFamily="66" charset="0"/>
                  <a:cs typeface="Arial" panose="020B0604020202020204" pitchFamily="34" charset="0"/>
                </a:rPr>
                <a:t>Inspección</a:t>
              </a:r>
              <a:endParaRPr lang="es-CR" sz="10000">
                <a:latin typeface="Arial" panose="020B0604020202020204" pitchFamily="34" charset="0"/>
                <a:cs typeface="Arial" panose="020B0604020202020204" pitchFamily="34" charset="0"/>
              </a:endParaRPr>
            </a:p>
          </p:txBody>
        </p:sp>
        <p:sp>
          <p:nvSpPr>
            <p:cNvPr id="84076" name="Rectangle 113"/>
            <p:cNvSpPr>
              <a:spLocks noChangeArrowheads="1"/>
            </p:cNvSpPr>
            <p:nvPr/>
          </p:nvSpPr>
          <p:spPr bwMode="auto">
            <a:xfrm>
              <a:off x="2937" y="1484"/>
              <a:ext cx="636"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2200">
                  <a:solidFill>
                    <a:srgbClr val="000000"/>
                  </a:solidFill>
                  <a:latin typeface="Comic Sans MS" panose="030F0702030302020204" pitchFamily="66" charset="0"/>
                  <a:cs typeface="Arial" panose="020B0604020202020204" pitchFamily="34" charset="0"/>
                </a:rPr>
                <a:t>documental y</a:t>
              </a:r>
              <a:endParaRPr lang="es-CR" sz="10000">
                <a:latin typeface="Arial" panose="020B0604020202020204" pitchFamily="34" charset="0"/>
                <a:cs typeface="Arial" panose="020B0604020202020204" pitchFamily="34" charset="0"/>
              </a:endParaRPr>
            </a:p>
          </p:txBody>
        </p:sp>
        <p:sp>
          <p:nvSpPr>
            <p:cNvPr id="84077" name="Rectangle 114"/>
            <p:cNvSpPr>
              <a:spLocks noChangeArrowheads="1"/>
            </p:cNvSpPr>
            <p:nvPr/>
          </p:nvSpPr>
          <p:spPr bwMode="auto">
            <a:xfrm>
              <a:off x="3086" y="1582"/>
              <a:ext cx="270"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2200">
                  <a:solidFill>
                    <a:srgbClr val="000000"/>
                  </a:solidFill>
                  <a:latin typeface="Comic Sans MS" panose="030F0702030302020204" pitchFamily="66" charset="0"/>
                  <a:cs typeface="Arial" panose="020B0604020202020204" pitchFamily="34" charset="0"/>
                </a:rPr>
                <a:t>física</a:t>
              </a:r>
              <a:endParaRPr lang="es-CR" sz="10000">
                <a:latin typeface="Arial" panose="020B0604020202020204" pitchFamily="34" charset="0"/>
                <a:cs typeface="Arial" panose="020B0604020202020204" pitchFamily="34" charset="0"/>
              </a:endParaRPr>
            </a:p>
          </p:txBody>
        </p:sp>
        <p:sp>
          <p:nvSpPr>
            <p:cNvPr id="84078" name="Freeform 115"/>
            <p:cNvSpPr>
              <a:spLocks/>
            </p:cNvSpPr>
            <p:nvPr/>
          </p:nvSpPr>
          <p:spPr bwMode="auto">
            <a:xfrm>
              <a:off x="2873" y="2298"/>
              <a:ext cx="677" cy="307"/>
            </a:xfrm>
            <a:custGeom>
              <a:avLst/>
              <a:gdLst>
                <a:gd name="T0" fmla="*/ 862 w 639"/>
                <a:gd name="T1" fmla="*/ 307 h 307"/>
                <a:gd name="T2" fmla="*/ 911 w 639"/>
                <a:gd name="T3" fmla="*/ 300 h 307"/>
                <a:gd name="T4" fmla="*/ 939 w 639"/>
                <a:gd name="T5" fmla="*/ 276 h 307"/>
                <a:gd name="T6" fmla="*/ 958 w 639"/>
                <a:gd name="T7" fmla="*/ 245 h 307"/>
                <a:gd name="T8" fmla="*/ 958 w 639"/>
                <a:gd name="T9" fmla="*/ 62 h 307"/>
                <a:gd name="T10" fmla="*/ 939 w 639"/>
                <a:gd name="T11" fmla="*/ 31 h 307"/>
                <a:gd name="T12" fmla="*/ 911 w 639"/>
                <a:gd name="T13" fmla="*/ 6 h 307"/>
                <a:gd name="T14" fmla="*/ 862 w 639"/>
                <a:gd name="T15" fmla="*/ 0 h 307"/>
                <a:gd name="T16" fmla="*/ 103 w 639"/>
                <a:gd name="T17" fmla="*/ 0 h 307"/>
                <a:gd name="T18" fmla="*/ 55 w 639"/>
                <a:gd name="T19" fmla="*/ 6 h 307"/>
                <a:gd name="T20" fmla="*/ 19 w 639"/>
                <a:gd name="T21" fmla="*/ 31 h 307"/>
                <a:gd name="T22" fmla="*/ 0 w 639"/>
                <a:gd name="T23" fmla="*/ 62 h 307"/>
                <a:gd name="T24" fmla="*/ 0 w 639"/>
                <a:gd name="T25" fmla="*/ 245 h 307"/>
                <a:gd name="T26" fmla="*/ 19 w 639"/>
                <a:gd name="T27" fmla="*/ 276 h 307"/>
                <a:gd name="T28" fmla="*/ 55 w 639"/>
                <a:gd name="T29" fmla="*/ 300 h 307"/>
                <a:gd name="T30" fmla="*/ 103 w 639"/>
                <a:gd name="T31" fmla="*/ 307 h 307"/>
                <a:gd name="T32" fmla="*/ 862 w 639"/>
                <a:gd name="T33" fmla="*/ 307 h 3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9" h="307">
                  <a:moveTo>
                    <a:pt x="576" y="307"/>
                  </a:moveTo>
                  <a:lnTo>
                    <a:pt x="608" y="300"/>
                  </a:lnTo>
                  <a:lnTo>
                    <a:pt x="627" y="276"/>
                  </a:lnTo>
                  <a:lnTo>
                    <a:pt x="639" y="245"/>
                  </a:lnTo>
                  <a:lnTo>
                    <a:pt x="639" y="62"/>
                  </a:lnTo>
                  <a:lnTo>
                    <a:pt x="627" y="31"/>
                  </a:lnTo>
                  <a:lnTo>
                    <a:pt x="608" y="6"/>
                  </a:lnTo>
                  <a:lnTo>
                    <a:pt x="576" y="0"/>
                  </a:lnTo>
                  <a:lnTo>
                    <a:pt x="69" y="0"/>
                  </a:lnTo>
                  <a:lnTo>
                    <a:pt x="37" y="6"/>
                  </a:lnTo>
                  <a:lnTo>
                    <a:pt x="12" y="31"/>
                  </a:lnTo>
                  <a:lnTo>
                    <a:pt x="0" y="62"/>
                  </a:lnTo>
                  <a:lnTo>
                    <a:pt x="0" y="245"/>
                  </a:lnTo>
                  <a:lnTo>
                    <a:pt x="12" y="276"/>
                  </a:lnTo>
                  <a:lnTo>
                    <a:pt x="37" y="300"/>
                  </a:lnTo>
                  <a:lnTo>
                    <a:pt x="69" y="307"/>
                  </a:lnTo>
                  <a:lnTo>
                    <a:pt x="576" y="307"/>
                  </a:lnTo>
                  <a:close/>
                </a:path>
              </a:pathLst>
            </a:custGeom>
            <a:solidFill>
              <a:srgbClr val="C0C0C0"/>
            </a:solidFill>
            <a:ln w="9525">
              <a:solidFill>
                <a:srgbClr val="000080"/>
              </a:solidFill>
              <a:prstDash val="solid"/>
              <a:round/>
              <a:headEnd/>
              <a:tailEnd/>
            </a:ln>
          </p:spPr>
          <p:txBody>
            <a:bodyPr/>
            <a:lstStyle/>
            <a:p>
              <a:endParaRPr lang="es-CR" sz="10000"/>
            </a:p>
          </p:txBody>
        </p:sp>
        <p:sp>
          <p:nvSpPr>
            <p:cNvPr id="84079" name="Rectangle 116"/>
            <p:cNvSpPr>
              <a:spLocks noChangeArrowheads="1"/>
            </p:cNvSpPr>
            <p:nvPr/>
          </p:nvSpPr>
          <p:spPr bwMode="auto">
            <a:xfrm>
              <a:off x="2982" y="2280"/>
              <a:ext cx="522"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2200">
                  <a:solidFill>
                    <a:srgbClr val="000000"/>
                  </a:solidFill>
                  <a:latin typeface="Comic Sans MS" panose="030F0702030302020204" pitchFamily="66" charset="0"/>
                  <a:cs typeface="Arial" panose="020B0604020202020204" pitchFamily="34" charset="0"/>
                </a:rPr>
                <a:t>Inspección</a:t>
              </a:r>
              <a:endParaRPr lang="es-CR" sz="10000">
                <a:latin typeface="Arial" panose="020B0604020202020204" pitchFamily="34" charset="0"/>
                <a:cs typeface="Arial" panose="020B0604020202020204" pitchFamily="34" charset="0"/>
              </a:endParaRPr>
            </a:p>
          </p:txBody>
        </p:sp>
        <p:sp>
          <p:nvSpPr>
            <p:cNvPr id="84080" name="Rectangle 117"/>
            <p:cNvSpPr>
              <a:spLocks noChangeArrowheads="1"/>
            </p:cNvSpPr>
            <p:nvPr/>
          </p:nvSpPr>
          <p:spPr bwMode="auto">
            <a:xfrm>
              <a:off x="2976" y="2378"/>
              <a:ext cx="550"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2200">
                  <a:solidFill>
                    <a:srgbClr val="000000"/>
                  </a:solidFill>
                  <a:latin typeface="Comic Sans MS" panose="030F0702030302020204" pitchFamily="66" charset="0"/>
                  <a:cs typeface="Arial" panose="020B0604020202020204" pitchFamily="34" charset="0"/>
                </a:rPr>
                <a:t>documental</a:t>
              </a:r>
              <a:endParaRPr lang="es-CR" sz="10000">
                <a:latin typeface="Arial" panose="020B0604020202020204" pitchFamily="34" charset="0"/>
                <a:cs typeface="Arial" panose="020B0604020202020204" pitchFamily="34" charset="0"/>
              </a:endParaRPr>
            </a:p>
          </p:txBody>
        </p:sp>
        <p:sp>
          <p:nvSpPr>
            <p:cNvPr id="84081" name="Rectangle 118"/>
            <p:cNvSpPr>
              <a:spLocks noChangeArrowheads="1"/>
            </p:cNvSpPr>
            <p:nvPr/>
          </p:nvSpPr>
          <p:spPr bwMode="auto">
            <a:xfrm>
              <a:off x="3141" y="2476"/>
              <a:ext cx="123"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2200">
                  <a:solidFill>
                    <a:srgbClr val="000000"/>
                  </a:solidFill>
                  <a:latin typeface="Comic Sans MS" panose="030F0702030302020204" pitchFamily="66" charset="0"/>
                  <a:cs typeface="Arial" panose="020B0604020202020204" pitchFamily="34" charset="0"/>
                </a:rPr>
                <a:t>(1)</a:t>
              </a:r>
              <a:endParaRPr lang="es-CR" sz="10000">
                <a:latin typeface="Arial" panose="020B0604020202020204" pitchFamily="34" charset="0"/>
                <a:cs typeface="Arial" panose="020B0604020202020204" pitchFamily="34" charset="0"/>
              </a:endParaRPr>
            </a:p>
          </p:txBody>
        </p:sp>
        <p:sp>
          <p:nvSpPr>
            <p:cNvPr id="84082" name="Freeform 119"/>
            <p:cNvSpPr>
              <a:spLocks/>
            </p:cNvSpPr>
            <p:nvPr/>
          </p:nvSpPr>
          <p:spPr bwMode="auto">
            <a:xfrm>
              <a:off x="3700" y="1741"/>
              <a:ext cx="640" cy="343"/>
            </a:xfrm>
            <a:custGeom>
              <a:avLst/>
              <a:gdLst>
                <a:gd name="T0" fmla="*/ 571 w 640"/>
                <a:gd name="T1" fmla="*/ 343 h 343"/>
                <a:gd name="T2" fmla="*/ 602 w 640"/>
                <a:gd name="T3" fmla="*/ 331 h 343"/>
                <a:gd name="T4" fmla="*/ 627 w 640"/>
                <a:gd name="T5" fmla="*/ 312 h 343"/>
                <a:gd name="T6" fmla="*/ 640 w 640"/>
                <a:gd name="T7" fmla="*/ 282 h 343"/>
                <a:gd name="T8" fmla="*/ 640 w 640"/>
                <a:gd name="T9" fmla="*/ 61 h 343"/>
                <a:gd name="T10" fmla="*/ 627 w 640"/>
                <a:gd name="T11" fmla="*/ 31 h 343"/>
                <a:gd name="T12" fmla="*/ 602 w 640"/>
                <a:gd name="T13" fmla="*/ 6 h 343"/>
                <a:gd name="T14" fmla="*/ 571 w 640"/>
                <a:gd name="T15" fmla="*/ 0 h 343"/>
                <a:gd name="T16" fmla="*/ 63 w 640"/>
                <a:gd name="T17" fmla="*/ 0 h 343"/>
                <a:gd name="T18" fmla="*/ 32 w 640"/>
                <a:gd name="T19" fmla="*/ 6 h 343"/>
                <a:gd name="T20" fmla="*/ 13 w 640"/>
                <a:gd name="T21" fmla="*/ 31 h 343"/>
                <a:gd name="T22" fmla="*/ 0 w 640"/>
                <a:gd name="T23" fmla="*/ 61 h 343"/>
                <a:gd name="T24" fmla="*/ 0 w 640"/>
                <a:gd name="T25" fmla="*/ 282 h 343"/>
                <a:gd name="T26" fmla="*/ 13 w 640"/>
                <a:gd name="T27" fmla="*/ 312 h 343"/>
                <a:gd name="T28" fmla="*/ 32 w 640"/>
                <a:gd name="T29" fmla="*/ 331 h 343"/>
                <a:gd name="T30" fmla="*/ 63 w 640"/>
                <a:gd name="T31" fmla="*/ 343 h 343"/>
                <a:gd name="T32" fmla="*/ 571 w 640"/>
                <a:gd name="T33" fmla="*/ 343 h 3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40" h="343">
                  <a:moveTo>
                    <a:pt x="571" y="343"/>
                  </a:moveTo>
                  <a:lnTo>
                    <a:pt x="602" y="331"/>
                  </a:lnTo>
                  <a:lnTo>
                    <a:pt x="627" y="312"/>
                  </a:lnTo>
                  <a:lnTo>
                    <a:pt x="640" y="282"/>
                  </a:lnTo>
                  <a:lnTo>
                    <a:pt x="640" y="61"/>
                  </a:lnTo>
                  <a:lnTo>
                    <a:pt x="627" y="31"/>
                  </a:lnTo>
                  <a:lnTo>
                    <a:pt x="602" y="6"/>
                  </a:lnTo>
                  <a:lnTo>
                    <a:pt x="571" y="0"/>
                  </a:lnTo>
                  <a:lnTo>
                    <a:pt x="63" y="0"/>
                  </a:lnTo>
                  <a:lnTo>
                    <a:pt x="32" y="6"/>
                  </a:lnTo>
                  <a:lnTo>
                    <a:pt x="13" y="31"/>
                  </a:lnTo>
                  <a:lnTo>
                    <a:pt x="0" y="61"/>
                  </a:lnTo>
                  <a:lnTo>
                    <a:pt x="0" y="282"/>
                  </a:lnTo>
                  <a:lnTo>
                    <a:pt x="13" y="312"/>
                  </a:lnTo>
                  <a:lnTo>
                    <a:pt x="32" y="331"/>
                  </a:lnTo>
                  <a:lnTo>
                    <a:pt x="63" y="343"/>
                  </a:lnTo>
                  <a:lnTo>
                    <a:pt x="571" y="343"/>
                  </a:lnTo>
                  <a:close/>
                </a:path>
              </a:pathLst>
            </a:custGeom>
            <a:solidFill>
              <a:srgbClr val="C0C0C0"/>
            </a:solidFill>
            <a:ln w="9525">
              <a:solidFill>
                <a:srgbClr val="000080"/>
              </a:solidFill>
              <a:prstDash val="solid"/>
              <a:round/>
              <a:headEnd/>
              <a:tailEnd/>
            </a:ln>
          </p:spPr>
          <p:txBody>
            <a:bodyPr/>
            <a:lstStyle/>
            <a:p>
              <a:endParaRPr lang="es-CR" sz="10000"/>
            </a:p>
          </p:txBody>
        </p:sp>
        <p:sp>
          <p:nvSpPr>
            <p:cNvPr id="84083" name="Rectangle 120"/>
            <p:cNvSpPr>
              <a:spLocks noChangeArrowheads="1"/>
            </p:cNvSpPr>
            <p:nvPr/>
          </p:nvSpPr>
          <p:spPr bwMode="auto">
            <a:xfrm>
              <a:off x="3811" y="1790"/>
              <a:ext cx="531"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2200">
                  <a:solidFill>
                    <a:srgbClr val="000000"/>
                  </a:solidFill>
                  <a:latin typeface="Comic Sans MS" panose="030F0702030302020204" pitchFamily="66" charset="0"/>
                  <a:cs typeface="Arial" panose="020B0604020202020204" pitchFamily="34" charset="0"/>
                </a:rPr>
                <a:t>Ingreso de</a:t>
              </a:r>
              <a:endParaRPr lang="es-CR" sz="10000">
                <a:latin typeface="Arial" panose="020B0604020202020204" pitchFamily="34" charset="0"/>
                <a:cs typeface="Arial" panose="020B0604020202020204" pitchFamily="34" charset="0"/>
              </a:endParaRPr>
            </a:p>
          </p:txBody>
        </p:sp>
        <p:sp>
          <p:nvSpPr>
            <p:cNvPr id="84084" name="Rectangle 121"/>
            <p:cNvSpPr>
              <a:spLocks noChangeArrowheads="1"/>
            </p:cNvSpPr>
            <p:nvPr/>
          </p:nvSpPr>
          <p:spPr bwMode="auto">
            <a:xfrm>
              <a:off x="3817" y="1888"/>
              <a:ext cx="513"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2200">
                  <a:solidFill>
                    <a:srgbClr val="000000"/>
                  </a:solidFill>
                  <a:latin typeface="Comic Sans MS" panose="030F0702030302020204" pitchFamily="66" charset="0"/>
                  <a:cs typeface="Arial" panose="020B0604020202020204" pitchFamily="34" charset="0"/>
                </a:rPr>
                <a:t>resultados</a:t>
              </a:r>
              <a:endParaRPr lang="es-CR" sz="10000">
                <a:latin typeface="Arial" panose="020B0604020202020204" pitchFamily="34" charset="0"/>
                <a:cs typeface="Arial" panose="020B0604020202020204" pitchFamily="34" charset="0"/>
              </a:endParaRPr>
            </a:p>
          </p:txBody>
        </p:sp>
        <p:sp>
          <p:nvSpPr>
            <p:cNvPr id="84085" name="Freeform 122"/>
            <p:cNvSpPr>
              <a:spLocks/>
            </p:cNvSpPr>
            <p:nvPr/>
          </p:nvSpPr>
          <p:spPr bwMode="auto">
            <a:xfrm>
              <a:off x="4001" y="2084"/>
              <a:ext cx="19" cy="122"/>
            </a:xfrm>
            <a:custGeom>
              <a:avLst/>
              <a:gdLst>
                <a:gd name="T0" fmla="*/ 49042610 w 3"/>
                <a:gd name="T1" fmla="*/ 0 h 20"/>
                <a:gd name="T2" fmla="*/ 15550113 w 3"/>
                <a:gd name="T3" fmla="*/ 163116507 h 20"/>
                <a:gd name="T4" fmla="*/ 0 w 3"/>
                <a:gd name="T5" fmla="*/ 233800885 h 20"/>
                <a:gd name="T6" fmla="*/ 0 60000 65536"/>
                <a:gd name="T7" fmla="*/ 0 60000 65536"/>
                <a:gd name="T8" fmla="*/ 0 60000 65536"/>
              </a:gdLst>
              <a:ahLst/>
              <a:cxnLst>
                <a:cxn ang="T6">
                  <a:pos x="T0" y="T1"/>
                </a:cxn>
                <a:cxn ang="T7">
                  <a:pos x="T2" y="T3"/>
                </a:cxn>
                <a:cxn ang="T8">
                  <a:pos x="T4" y="T5"/>
                </a:cxn>
              </a:cxnLst>
              <a:rect l="0" t="0" r="r" b="b"/>
              <a:pathLst>
                <a:path w="3" h="20">
                  <a:moveTo>
                    <a:pt x="3" y="0"/>
                  </a:moveTo>
                  <a:lnTo>
                    <a:pt x="1" y="14"/>
                  </a:lnTo>
                  <a:lnTo>
                    <a:pt x="0" y="20"/>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84086" name="Line 123"/>
            <p:cNvSpPr>
              <a:spLocks noChangeShapeType="1"/>
            </p:cNvSpPr>
            <p:nvPr/>
          </p:nvSpPr>
          <p:spPr bwMode="auto">
            <a:xfrm flipH="1">
              <a:off x="3982" y="2237"/>
              <a:ext cx="7" cy="25"/>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84087" name="Freeform 124"/>
            <p:cNvSpPr>
              <a:spLocks/>
            </p:cNvSpPr>
            <p:nvPr/>
          </p:nvSpPr>
          <p:spPr bwMode="auto">
            <a:xfrm>
              <a:off x="3932" y="2292"/>
              <a:ext cx="44" cy="117"/>
            </a:xfrm>
            <a:custGeom>
              <a:avLst/>
              <a:gdLst>
                <a:gd name="T0" fmla="*/ 107377279 w 7"/>
                <a:gd name="T1" fmla="*/ 0 h 19"/>
                <a:gd name="T2" fmla="*/ 31762689 w 7"/>
                <a:gd name="T3" fmla="*/ 177966064 h 19"/>
                <a:gd name="T4" fmla="*/ 0 w 7"/>
                <a:gd name="T5" fmla="*/ 241761620 h 19"/>
                <a:gd name="T6" fmla="*/ 0 60000 65536"/>
                <a:gd name="T7" fmla="*/ 0 60000 65536"/>
                <a:gd name="T8" fmla="*/ 0 60000 65536"/>
              </a:gdLst>
              <a:ahLst/>
              <a:cxnLst>
                <a:cxn ang="T6">
                  <a:pos x="T0" y="T1"/>
                </a:cxn>
                <a:cxn ang="T7">
                  <a:pos x="T2" y="T3"/>
                </a:cxn>
                <a:cxn ang="T8">
                  <a:pos x="T4" y="T5"/>
                </a:cxn>
              </a:cxnLst>
              <a:rect l="0" t="0" r="r" b="b"/>
              <a:pathLst>
                <a:path w="7" h="19">
                  <a:moveTo>
                    <a:pt x="7" y="0"/>
                  </a:moveTo>
                  <a:lnTo>
                    <a:pt x="2" y="14"/>
                  </a:lnTo>
                  <a:lnTo>
                    <a:pt x="0" y="19"/>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84088" name="Line 125"/>
            <p:cNvSpPr>
              <a:spLocks noChangeShapeType="1"/>
            </p:cNvSpPr>
            <p:nvPr/>
          </p:nvSpPr>
          <p:spPr bwMode="auto">
            <a:xfrm flipH="1">
              <a:off x="3913" y="2439"/>
              <a:ext cx="7" cy="25"/>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84089" name="Freeform 126"/>
            <p:cNvSpPr>
              <a:spLocks/>
            </p:cNvSpPr>
            <p:nvPr/>
          </p:nvSpPr>
          <p:spPr bwMode="auto">
            <a:xfrm>
              <a:off x="3851" y="2488"/>
              <a:ext cx="50" cy="110"/>
            </a:xfrm>
            <a:custGeom>
              <a:avLst/>
              <a:gdLst>
                <a:gd name="T0" fmla="*/ 116586444 w 8"/>
                <a:gd name="T1" fmla="*/ 0 h 18"/>
                <a:gd name="T2" fmla="*/ 102462894 w 8"/>
                <a:gd name="T3" fmla="*/ 23234316 h 18"/>
                <a:gd name="T4" fmla="*/ 0 w 8"/>
                <a:gd name="T5" fmla="*/ 213914892 h 18"/>
                <a:gd name="T6" fmla="*/ 0 60000 65536"/>
                <a:gd name="T7" fmla="*/ 0 60000 65536"/>
                <a:gd name="T8" fmla="*/ 0 60000 65536"/>
              </a:gdLst>
              <a:ahLst/>
              <a:cxnLst>
                <a:cxn ang="T6">
                  <a:pos x="T0" y="T1"/>
                </a:cxn>
                <a:cxn ang="T7">
                  <a:pos x="T2" y="T3"/>
                </a:cxn>
                <a:cxn ang="T8">
                  <a:pos x="T4" y="T5"/>
                </a:cxn>
              </a:cxnLst>
              <a:rect l="0" t="0" r="r" b="b"/>
              <a:pathLst>
                <a:path w="8" h="18">
                  <a:moveTo>
                    <a:pt x="8" y="0"/>
                  </a:moveTo>
                  <a:lnTo>
                    <a:pt x="7" y="2"/>
                  </a:lnTo>
                  <a:lnTo>
                    <a:pt x="0" y="18"/>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84090" name="Freeform 127"/>
            <p:cNvSpPr>
              <a:spLocks/>
            </p:cNvSpPr>
            <p:nvPr/>
          </p:nvSpPr>
          <p:spPr bwMode="auto">
            <a:xfrm>
              <a:off x="3826" y="2623"/>
              <a:ext cx="12" cy="24"/>
            </a:xfrm>
            <a:custGeom>
              <a:avLst/>
              <a:gdLst>
                <a:gd name="T0" fmla="*/ 20155392 w 2"/>
                <a:gd name="T1" fmla="*/ 0 h 4"/>
                <a:gd name="T2" fmla="*/ 10077696 w 2"/>
                <a:gd name="T3" fmla="*/ 20155392 h 4"/>
                <a:gd name="T4" fmla="*/ 0 w 2"/>
                <a:gd name="T5" fmla="*/ 40310784 h 4"/>
                <a:gd name="T6" fmla="*/ 0 60000 65536"/>
                <a:gd name="T7" fmla="*/ 0 60000 65536"/>
                <a:gd name="T8" fmla="*/ 0 60000 65536"/>
              </a:gdLst>
              <a:ahLst/>
              <a:cxnLst>
                <a:cxn ang="T6">
                  <a:pos x="T0" y="T1"/>
                </a:cxn>
                <a:cxn ang="T7">
                  <a:pos x="T2" y="T3"/>
                </a:cxn>
                <a:cxn ang="T8">
                  <a:pos x="T4" y="T5"/>
                </a:cxn>
              </a:cxnLst>
              <a:rect l="0" t="0" r="r" b="b"/>
              <a:pathLst>
                <a:path w="2" h="4">
                  <a:moveTo>
                    <a:pt x="2" y="0"/>
                  </a:moveTo>
                  <a:lnTo>
                    <a:pt x="1" y="2"/>
                  </a:lnTo>
                  <a:lnTo>
                    <a:pt x="0" y="4"/>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84091" name="Freeform 128"/>
            <p:cNvSpPr>
              <a:spLocks/>
            </p:cNvSpPr>
            <p:nvPr/>
          </p:nvSpPr>
          <p:spPr bwMode="auto">
            <a:xfrm>
              <a:off x="3750" y="2672"/>
              <a:ext cx="63" cy="104"/>
            </a:xfrm>
            <a:custGeom>
              <a:avLst/>
              <a:gdLst>
                <a:gd name="T0" fmla="*/ 156368640 w 10"/>
                <a:gd name="T1" fmla="*/ 0 h 17"/>
                <a:gd name="T2" fmla="*/ 14946303 w 10"/>
                <a:gd name="T3" fmla="*/ 192438982 h 17"/>
                <a:gd name="T4" fmla="*/ 0 w 10"/>
                <a:gd name="T5" fmla="*/ 203971982 h 17"/>
                <a:gd name="T6" fmla="*/ 0 60000 65536"/>
                <a:gd name="T7" fmla="*/ 0 60000 65536"/>
                <a:gd name="T8" fmla="*/ 0 60000 65536"/>
              </a:gdLst>
              <a:ahLst/>
              <a:cxnLst>
                <a:cxn ang="T6">
                  <a:pos x="T0" y="T1"/>
                </a:cxn>
                <a:cxn ang="T7">
                  <a:pos x="T2" y="T3"/>
                </a:cxn>
                <a:cxn ang="T8">
                  <a:pos x="T4" y="T5"/>
                </a:cxn>
              </a:cxnLst>
              <a:rect l="0" t="0" r="r" b="b"/>
              <a:pathLst>
                <a:path w="10" h="17">
                  <a:moveTo>
                    <a:pt x="10" y="0"/>
                  </a:moveTo>
                  <a:lnTo>
                    <a:pt x="1" y="16"/>
                  </a:lnTo>
                  <a:lnTo>
                    <a:pt x="0" y="17"/>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84092" name="Line 129"/>
            <p:cNvSpPr>
              <a:spLocks noChangeShapeType="1"/>
            </p:cNvSpPr>
            <p:nvPr/>
          </p:nvSpPr>
          <p:spPr bwMode="auto">
            <a:xfrm flipH="1">
              <a:off x="3725" y="2807"/>
              <a:ext cx="13" cy="18"/>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84093" name="Freeform 130"/>
            <p:cNvSpPr>
              <a:spLocks/>
            </p:cNvSpPr>
            <p:nvPr/>
          </p:nvSpPr>
          <p:spPr bwMode="auto">
            <a:xfrm>
              <a:off x="3650" y="2850"/>
              <a:ext cx="63" cy="104"/>
            </a:xfrm>
            <a:custGeom>
              <a:avLst/>
              <a:gdLst>
                <a:gd name="T0" fmla="*/ 156368640 w 10"/>
                <a:gd name="T1" fmla="*/ 0 h 17"/>
                <a:gd name="T2" fmla="*/ 62216456 w 10"/>
                <a:gd name="T3" fmla="*/ 131471698 h 17"/>
                <a:gd name="T4" fmla="*/ 0 w 10"/>
                <a:gd name="T5" fmla="*/ 203971982 h 17"/>
                <a:gd name="T6" fmla="*/ 0 60000 65536"/>
                <a:gd name="T7" fmla="*/ 0 60000 65536"/>
                <a:gd name="T8" fmla="*/ 0 60000 65536"/>
              </a:gdLst>
              <a:ahLst/>
              <a:cxnLst>
                <a:cxn ang="T6">
                  <a:pos x="T0" y="T1"/>
                </a:cxn>
                <a:cxn ang="T7">
                  <a:pos x="T2" y="T3"/>
                </a:cxn>
                <a:cxn ang="T8">
                  <a:pos x="T4" y="T5"/>
                </a:cxn>
              </a:cxnLst>
              <a:rect l="0" t="0" r="r" b="b"/>
              <a:pathLst>
                <a:path w="10" h="17">
                  <a:moveTo>
                    <a:pt x="10" y="0"/>
                  </a:moveTo>
                  <a:lnTo>
                    <a:pt x="4" y="11"/>
                  </a:lnTo>
                  <a:lnTo>
                    <a:pt x="0" y="17"/>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84094" name="Line 131"/>
            <p:cNvSpPr>
              <a:spLocks noChangeShapeType="1"/>
            </p:cNvSpPr>
            <p:nvPr/>
          </p:nvSpPr>
          <p:spPr bwMode="auto">
            <a:xfrm flipH="1">
              <a:off x="3619" y="2978"/>
              <a:ext cx="12" cy="25"/>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84095" name="Freeform 132"/>
            <p:cNvSpPr>
              <a:spLocks/>
            </p:cNvSpPr>
            <p:nvPr/>
          </p:nvSpPr>
          <p:spPr bwMode="auto">
            <a:xfrm>
              <a:off x="3531" y="3027"/>
              <a:ext cx="69" cy="104"/>
            </a:xfrm>
            <a:custGeom>
              <a:avLst/>
              <a:gdLst>
                <a:gd name="T0" fmla="*/ 165452541 w 11"/>
                <a:gd name="T1" fmla="*/ 0 h 17"/>
                <a:gd name="T2" fmla="*/ 120003759 w 11"/>
                <a:gd name="T3" fmla="*/ 60915302 h 17"/>
                <a:gd name="T4" fmla="*/ 0 w 11"/>
                <a:gd name="T5" fmla="*/ 203971982 h 17"/>
                <a:gd name="T6" fmla="*/ 0 60000 65536"/>
                <a:gd name="T7" fmla="*/ 0 60000 65536"/>
                <a:gd name="T8" fmla="*/ 0 60000 65536"/>
              </a:gdLst>
              <a:ahLst/>
              <a:cxnLst>
                <a:cxn ang="T6">
                  <a:pos x="T0" y="T1"/>
                </a:cxn>
                <a:cxn ang="T7">
                  <a:pos x="T2" y="T3"/>
                </a:cxn>
                <a:cxn ang="T8">
                  <a:pos x="T4" y="T5"/>
                </a:cxn>
              </a:cxnLst>
              <a:rect l="0" t="0" r="r" b="b"/>
              <a:pathLst>
                <a:path w="11" h="17">
                  <a:moveTo>
                    <a:pt x="11" y="0"/>
                  </a:moveTo>
                  <a:lnTo>
                    <a:pt x="8" y="5"/>
                  </a:lnTo>
                  <a:lnTo>
                    <a:pt x="0" y="17"/>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84096" name="Line 133"/>
            <p:cNvSpPr>
              <a:spLocks noChangeShapeType="1"/>
            </p:cNvSpPr>
            <p:nvPr/>
          </p:nvSpPr>
          <p:spPr bwMode="auto">
            <a:xfrm flipH="1">
              <a:off x="3506" y="3156"/>
              <a:ext cx="12" cy="18"/>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84097" name="Freeform 134"/>
            <p:cNvSpPr>
              <a:spLocks/>
            </p:cNvSpPr>
            <p:nvPr/>
          </p:nvSpPr>
          <p:spPr bwMode="auto">
            <a:xfrm>
              <a:off x="3418" y="3199"/>
              <a:ext cx="69" cy="98"/>
            </a:xfrm>
            <a:custGeom>
              <a:avLst/>
              <a:gdLst>
                <a:gd name="T0" fmla="*/ 165452541 w 11"/>
                <a:gd name="T1" fmla="*/ 0 h 16"/>
                <a:gd name="T2" fmla="*/ 165452541 w 11"/>
                <a:gd name="T3" fmla="*/ 11982754 h 16"/>
                <a:gd name="T4" fmla="*/ 0 w 11"/>
                <a:gd name="T5" fmla="*/ 194038579 h 16"/>
                <a:gd name="T6" fmla="*/ 0 60000 65536"/>
                <a:gd name="T7" fmla="*/ 0 60000 65536"/>
                <a:gd name="T8" fmla="*/ 0 60000 65536"/>
              </a:gdLst>
              <a:ahLst/>
              <a:cxnLst>
                <a:cxn ang="T6">
                  <a:pos x="T0" y="T1"/>
                </a:cxn>
                <a:cxn ang="T7">
                  <a:pos x="T2" y="T3"/>
                </a:cxn>
                <a:cxn ang="T8">
                  <a:pos x="T4" y="T5"/>
                </a:cxn>
              </a:cxnLst>
              <a:rect l="0" t="0" r="r" b="b"/>
              <a:pathLst>
                <a:path w="11" h="16">
                  <a:moveTo>
                    <a:pt x="11" y="0"/>
                  </a:moveTo>
                  <a:lnTo>
                    <a:pt x="11" y="1"/>
                  </a:lnTo>
                  <a:lnTo>
                    <a:pt x="0" y="16"/>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84098" name="Line 135"/>
            <p:cNvSpPr>
              <a:spLocks noChangeShapeType="1"/>
            </p:cNvSpPr>
            <p:nvPr/>
          </p:nvSpPr>
          <p:spPr bwMode="auto">
            <a:xfrm flipH="1">
              <a:off x="3387" y="3321"/>
              <a:ext cx="12" cy="18"/>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84099" name="Line 136"/>
            <p:cNvSpPr>
              <a:spLocks noChangeShapeType="1"/>
            </p:cNvSpPr>
            <p:nvPr/>
          </p:nvSpPr>
          <p:spPr bwMode="auto">
            <a:xfrm flipH="1">
              <a:off x="3299" y="3364"/>
              <a:ext cx="69" cy="98"/>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84100" name="Line 137"/>
            <p:cNvSpPr>
              <a:spLocks noChangeShapeType="1"/>
            </p:cNvSpPr>
            <p:nvPr/>
          </p:nvSpPr>
          <p:spPr bwMode="auto">
            <a:xfrm flipH="1">
              <a:off x="3261" y="3486"/>
              <a:ext cx="19" cy="19"/>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84101" name="Line 138"/>
            <p:cNvSpPr>
              <a:spLocks noChangeShapeType="1"/>
            </p:cNvSpPr>
            <p:nvPr/>
          </p:nvSpPr>
          <p:spPr bwMode="auto">
            <a:xfrm flipH="1">
              <a:off x="3167" y="3529"/>
              <a:ext cx="76" cy="8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84102" name="Freeform 139"/>
            <p:cNvSpPr>
              <a:spLocks/>
            </p:cNvSpPr>
            <p:nvPr/>
          </p:nvSpPr>
          <p:spPr bwMode="auto">
            <a:xfrm>
              <a:off x="3130" y="3597"/>
              <a:ext cx="62" cy="67"/>
            </a:xfrm>
            <a:custGeom>
              <a:avLst/>
              <a:gdLst>
                <a:gd name="T0" fmla="*/ 25 w 62"/>
                <a:gd name="T1" fmla="*/ 0 h 67"/>
                <a:gd name="T2" fmla="*/ 0 w 62"/>
                <a:gd name="T3" fmla="*/ 67 h 67"/>
                <a:gd name="T4" fmla="*/ 62 w 62"/>
                <a:gd name="T5" fmla="*/ 30 h 67"/>
                <a:gd name="T6" fmla="*/ 25 w 62"/>
                <a:gd name="T7" fmla="*/ 0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 h="67">
                  <a:moveTo>
                    <a:pt x="25" y="0"/>
                  </a:moveTo>
                  <a:lnTo>
                    <a:pt x="0" y="67"/>
                  </a:lnTo>
                  <a:lnTo>
                    <a:pt x="62" y="30"/>
                  </a:lnTo>
                  <a:lnTo>
                    <a:pt x="2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84103" name="Freeform 140"/>
            <p:cNvSpPr>
              <a:spLocks/>
            </p:cNvSpPr>
            <p:nvPr/>
          </p:nvSpPr>
          <p:spPr bwMode="auto">
            <a:xfrm>
              <a:off x="2365" y="1545"/>
              <a:ext cx="439" cy="876"/>
            </a:xfrm>
            <a:custGeom>
              <a:avLst/>
              <a:gdLst>
                <a:gd name="T0" fmla="*/ 0 w 439"/>
                <a:gd name="T1" fmla="*/ 876 h 876"/>
                <a:gd name="T2" fmla="*/ 6 w 439"/>
                <a:gd name="T3" fmla="*/ 735 h 876"/>
                <a:gd name="T4" fmla="*/ 12 w 439"/>
                <a:gd name="T5" fmla="*/ 600 h 876"/>
                <a:gd name="T6" fmla="*/ 37 w 439"/>
                <a:gd name="T7" fmla="*/ 472 h 876"/>
                <a:gd name="T8" fmla="*/ 69 w 439"/>
                <a:gd name="T9" fmla="*/ 355 h 876"/>
                <a:gd name="T10" fmla="*/ 113 w 439"/>
                <a:gd name="T11" fmla="*/ 257 h 876"/>
                <a:gd name="T12" fmla="*/ 169 w 439"/>
                <a:gd name="T13" fmla="*/ 165 h 876"/>
                <a:gd name="T14" fmla="*/ 225 w 439"/>
                <a:gd name="T15" fmla="*/ 98 h 876"/>
                <a:gd name="T16" fmla="*/ 294 w 439"/>
                <a:gd name="T17" fmla="*/ 43 h 876"/>
                <a:gd name="T18" fmla="*/ 363 w 439"/>
                <a:gd name="T19" fmla="*/ 12 h 876"/>
                <a:gd name="T20" fmla="*/ 439 w 439"/>
                <a:gd name="T21" fmla="*/ 0 h 8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9" h="876">
                  <a:moveTo>
                    <a:pt x="0" y="876"/>
                  </a:moveTo>
                  <a:lnTo>
                    <a:pt x="6" y="735"/>
                  </a:lnTo>
                  <a:lnTo>
                    <a:pt x="12" y="600"/>
                  </a:lnTo>
                  <a:lnTo>
                    <a:pt x="37" y="472"/>
                  </a:lnTo>
                  <a:lnTo>
                    <a:pt x="69" y="355"/>
                  </a:lnTo>
                  <a:lnTo>
                    <a:pt x="113" y="257"/>
                  </a:lnTo>
                  <a:lnTo>
                    <a:pt x="169" y="165"/>
                  </a:lnTo>
                  <a:lnTo>
                    <a:pt x="225" y="98"/>
                  </a:lnTo>
                  <a:lnTo>
                    <a:pt x="294" y="43"/>
                  </a:lnTo>
                  <a:lnTo>
                    <a:pt x="363" y="12"/>
                  </a:lnTo>
                  <a:lnTo>
                    <a:pt x="439" y="0"/>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84104" name="Freeform 141"/>
            <p:cNvSpPr>
              <a:spLocks/>
            </p:cNvSpPr>
            <p:nvPr/>
          </p:nvSpPr>
          <p:spPr bwMode="auto">
            <a:xfrm>
              <a:off x="2797" y="1521"/>
              <a:ext cx="76" cy="49"/>
            </a:xfrm>
            <a:custGeom>
              <a:avLst/>
              <a:gdLst>
                <a:gd name="T0" fmla="*/ 0 w 76"/>
                <a:gd name="T1" fmla="*/ 0 h 49"/>
                <a:gd name="T2" fmla="*/ 76 w 76"/>
                <a:gd name="T3" fmla="*/ 36 h 49"/>
                <a:gd name="T4" fmla="*/ 0 w 76"/>
                <a:gd name="T5" fmla="*/ 49 h 49"/>
                <a:gd name="T6" fmla="*/ 0 w 76"/>
                <a:gd name="T7" fmla="*/ 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 h="49">
                  <a:moveTo>
                    <a:pt x="0" y="0"/>
                  </a:moveTo>
                  <a:lnTo>
                    <a:pt x="76" y="36"/>
                  </a:lnTo>
                  <a:lnTo>
                    <a:pt x="0" y="49"/>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84105" name="Freeform 142"/>
            <p:cNvSpPr>
              <a:spLocks/>
            </p:cNvSpPr>
            <p:nvPr/>
          </p:nvSpPr>
          <p:spPr bwMode="auto">
            <a:xfrm>
              <a:off x="3512" y="1557"/>
              <a:ext cx="477" cy="117"/>
            </a:xfrm>
            <a:custGeom>
              <a:avLst/>
              <a:gdLst>
                <a:gd name="T0" fmla="*/ 0 w 477"/>
                <a:gd name="T1" fmla="*/ 0 h 117"/>
                <a:gd name="T2" fmla="*/ 100 w 477"/>
                <a:gd name="T3" fmla="*/ 0 h 117"/>
                <a:gd name="T4" fmla="*/ 201 w 477"/>
                <a:gd name="T5" fmla="*/ 13 h 117"/>
                <a:gd name="T6" fmla="*/ 289 w 477"/>
                <a:gd name="T7" fmla="*/ 31 h 117"/>
                <a:gd name="T8" fmla="*/ 370 w 477"/>
                <a:gd name="T9" fmla="*/ 55 h 117"/>
                <a:gd name="T10" fmla="*/ 433 w 477"/>
                <a:gd name="T11" fmla="*/ 86 h 117"/>
                <a:gd name="T12" fmla="*/ 477 w 477"/>
                <a:gd name="T13" fmla="*/ 117 h 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7" h="117">
                  <a:moveTo>
                    <a:pt x="0" y="0"/>
                  </a:moveTo>
                  <a:lnTo>
                    <a:pt x="100" y="0"/>
                  </a:lnTo>
                  <a:lnTo>
                    <a:pt x="201" y="13"/>
                  </a:lnTo>
                  <a:lnTo>
                    <a:pt x="289" y="31"/>
                  </a:lnTo>
                  <a:lnTo>
                    <a:pt x="370" y="55"/>
                  </a:lnTo>
                  <a:lnTo>
                    <a:pt x="433" y="86"/>
                  </a:lnTo>
                  <a:lnTo>
                    <a:pt x="477" y="117"/>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84106" name="Freeform 143"/>
            <p:cNvSpPr>
              <a:spLocks/>
            </p:cNvSpPr>
            <p:nvPr/>
          </p:nvSpPr>
          <p:spPr bwMode="auto">
            <a:xfrm>
              <a:off x="3964" y="1661"/>
              <a:ext cx="56" cy="80"/>
            </a:xfrm>
            <a:custGeom>
              <a:avLst/>
              <a:gdLst>
                <a:gd name="T0" fmla="*/ 43 w 56"/>
                <a:gd name="T1" fmla="*/ 0 h 80"/>
                <a:gd name="T2" fmla="*/ 56 w 56"/>
                <a:gd name="T3" fmla="*/ 80 h 80"/>
                <a:gd name="T4" fmla="*/ 0 w 56"/>
                <a:gd name="T5" fmla="*/ 19 h 80"/>
                <a:gd name="T6" fmla="*/ 43 w 56"/>
                <a:gd name="T7" fmla="*/ 0 h 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 h="80">
                  <a:moveTo>
                    <a:pt x="43" y="0"/>
                  </a:moveTo>
                  <a:lnTo>
                    <a:pt x="56" y="80"/>
                  </a:lnTo>
                  <a:lnTo>
                    <a:pt x="0" y="19"/>
                  </a:lnTo>
                  <a:lnTo>
                    <a:pt x="4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84107" name="Freeform 144"/>
            <p:cNvSpPr>
              <a:spLocks/>
            </p:cNvSpPr>
            <p:nvPr/>
          </p:nvSpPr>
          <p:spPr bwMode="auto">
            <a:xfrm>
              <a:off x="3512" y="2151"/>
              <a:ext cx="495" cy="300"/>
            </a:xfrm>
            <a:custGeom>
              <a:avLst/>
              <a:gdLst>
                <a:gd name="T0" fmla="*/ 0 w 495"/>
                <a:gd name="T1" fmla="*/ 300 h 300"/>
                <a:gd name="T2" fmla="*/ 100 w 495"/>
                <a:gd name="T3" fmla="*/ 294 h 300"/>
                <a:gd name="T4" fmla="*/ 195 w 495"/>
                <a:gd name="T5" fmla="*/ 276 h 300"/>
                <a:gd name="T6" fmla="*/ 282 w 495"/>
                <a:gd name="T7" fmla="*/ 239 h 300"/>
                <a:gd name="T8" fmla="*/ 358 w 495"/>
                <a:gd name="T9" fmla="*/ 190 h 300"/>
                <a:gd name="T10" fmla="*/ 420 w 495"/>
                <a:gd name="T11" fmla="*/ 135 h 300"/>
                <a:gd name="T12" fmla="*/ 470 w 495"/>
                <a:gd name="T13" fmla="*/ 74 h 300"/>
                <a:gd name="T14" fmla="*/ 495 w 495"/>
                <a:gd name="T15" fmla="*/ 0 h 3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5" h="300">
                  <a:moveTo>
                    <a:pt x="0" y="300"/>
                  </a:moveTo>
                  <a:lnTo>
                    <a:pt x="100" y="294"/>
                  </a:lnTo>
                  <a:lnTo>
                    <a:pt x="195" y="276"/>
                  </a:lnTo>
                  <a:lnTo>
                    <a:pt x="282" y="239"/>
                  </a:lnTo>
                  <a:lnTo>
                    <a:pt x="358" y="190"/>
                  </a:lnTo>
                  <a:lnTo>
                    <a:pt x="420" y="135"/>
                  </a:lnTo>
                  <a:lnTo>
                    <a:pt x="470" y="74"/>
                  </a:lnTo>
                  <a:lnTo>
                    <a:pt x="495" y="0"/>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84108" name="Freeform 145"/>
            <p:cNvSpPr>
              <a:spLocks/>
            </p:cNvSpPr>
            <p:nvPr/>
          </p:nvSpPr>
          <p:spPr bwMode="auto">
            <a:xfrm>
              <a:off x="3982" y="2084"/>
              <a:ext cx="51" cy="80"/>
            </a:xfrm>
            <a:custGeom>
              <a:avLst/>
              <a:gdLst>
                <a:gd name="T0" fmla="*/ 0 w 51"/>
                <a:gd name="T1" fmla="*/ 74 h 80"/>
                <a:gd name="T2" fmla="*/ 38 w 51"/>
                <a:gd name="T3" fmla="*/ 0 h 80"/>
                <a:gd name="T4" fmla="*/ 51 w 51"/>
                <a:gd name="T5" fmla="*/ 80 h 80"/>
                <a:gd name="T6" fmla="*/ 0 w 51"/>
                <a:gd name="T7" fmla="*/ 74 h 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80">
                  <a:moveTo>
                    <a:pt x="0" y="74"/>
                  </a:moveTo>
                  <a:lnTo>
                    <a:pt x="38" y="0"/>
                  </a:lnTo>
                  <a:lnTo>
                    <a:pt x="51" y="80"/>
                  </a:lnTo>
                  <a:lnTo>
                    <a:pt x="0" y="7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84109" name="Freeform 146"/>
            <p:cNvSpPr>
              <a:spLocks/>
            </p:cNvSpPr>
            <p:nvPr/>
          </p:nvSpPr>
          <p:spPr bwMode="auto">
            <a:xfrm>
              <a:off x="4340" y="1913"/>
              <a:ext cx="558" cy="312"/>
            </a:xfrm>
            <a:custGeom>
              <a:avLst/>
              <a:gdLst>
                <a:gd name="T0" fmla="*/ 0 w 558"/>
                <a:gd name="T1" fmla="*/ 0 h 312"/>
                <a:gd name="T2" fmla="*/ 106 w 558"/>
                <a:gd name="T3" fmla="*/ 6 h 312"/>
                <a:gd name="T4" fmla="*/ 219 w 558"/>
                <a:gd name="T5" fmla="*/ 30 h 312"/>
                <a:gd name="T6" fmla="*/ 320 w 558"/>
                <a:gd name="T7" fmla="*/ 67 h 312"/>
                <a:gd name="T8" fmla="*/ 407 w 558"/>
                <a:gd name="T9" fmla="*/ 116 h 312"/>
                <a:gd name="T10" fmla="*/ 476 w 558"/>
                <a:gd name="T11" fmla="*/ 171 h 312"/>
                <a:gd name="T12" fmla="*/ 526 w 558"/>
                <a:gd name="T13" fmla="*/ 238 h 312"/>
                <a:gd name="T14" fmla="*/ 558 w 558"/>
                <a:gd name="T15" fmla="*/ 312 h 3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8" h="312">
                  <a:moveTo>
                    <a:pt x="0" y="0"/>
                  </a:moveTo>
                  <a:lnTo>
                    <a:pt x="106" y="6"/>
                  </a:lnTo>
                  <a:lnTo>
                    <a:pt x="219" y="30"/>
                  </a:lnTo>
                  <a:lnTo>
                    <a:pt x="320" y="67"/>
                  </a:lnTo>
                  <a:lnTo>
                    <a:pt x="407" y="116"/>
                  </a:lnTo>
                  <a:lnTo>
                    <a:pt x="476" y="171"/>
                  </a:lnTo>
                  <a:lnTo>
                    <a:pt x="526" y="238"/>
                  </a:lnTo>
                  <a:lnTo>
                    <a:pt x="558" y="312"/>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84110" name="Freeform 147"/>
            <p:cNvSpPr>
              <a:spLocks/>
            </p:cNvSpPr>
            <p:nvPr/>
          </p:nvSpPr>
          <p:spPr bwMode="auto">
            <a:xfrm>
              <a:off x="4873" y="2219"/>
              <a:ext cx="50" cy="79"/>
            </a:xfrm>
            <a:custGeom>
              <a:avLst/>
              <a:gdLst>
                <a:gd name="T0" fmla="*/ 50 w 50"/>
                <a:gd name="T1" fmla="*/ 0 h 79"/>
                <a:gd name="T2" fmla="*/ 37 w 50"/>
                <a:gd name="T3" fmla="*/ 79 h 79"/>
                <a:gd name="T4" fmla="*/ 0 w 50"/>
                <a:gd name="T5" fmla="*/ 6 h 79"/>
                <a:gd name="T6" fmla="*/ 50 w 50"/>
                <a:gd name="T7" fmla="*/ 0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79">
                  <a:moveTo>
                    <a:pt x="50" y="0"/>
                  </a:moveTo>
                  <a:lnTo>
                    <a:pt x="37" y="79"/>
                  </a:lnTo>
                  <a:lnTo>
                    <a:pt x="0" y="6"/>
                  </a:lnTo>
                  <a:lnTo>
                    <a:pt x="5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84111" name="Freeform 148"/>
            <p:cNvSpPr>
              <a:spLocks/>
            </p:cNvSpPr>
            <p:nvPr/>
          </p:nvSpPr>
          <p:spPr bwMode="auto">
            <a:xfrm>
              <a:off x="2365" y="2421"/>
              <a:ext cx="2414" cy="655"/>
            </a:xfrm>
            <a:custGeom>
              <a:avLst/>
              <a:gdLst>
                <a:gd name="T0" fmla="*/ 0 w 2414"/>
                <a:gd name="T1" fmla="*/ 0 h 655"/>
                <a:gd name="T2" fmla="*/ 6 w 2414"/>
                <a:gd name="T3" fmla="*/ 128 h 655"/>
                <a:gd name="T4" fmla="*/ 31 w 2414"/>
                <a:gd name="T5" fmla="*/ 245 h 655"/>
                <a:gd name="T6" fmla="*/ 75 w 2414"/>
                <a:gd name="T7" fmla="*/ 349 h 655"/>
                <a:gd name="T8" fmla="*/ 144 w 2414"/>
                <a:gd name="T9" fmla="*/ 441 h 655"/>
                <a:gd name="T10" fmla="*/ 232 w 2414"/>
                <a:gd name="T11" fmla="*/ 514 h 655"/>
                <a:gd name="T12" fmla="*/ 338 w 2414"/>
                <a:gd name="T13" fmla="*/ 576 h 655"/>
                <a:gd name="T14" fmla="*/ 457 w 2414"/>
                <a:gd name="T15" fmla="*/ 618 h 655"/>
                <a:gd name="T16" fmla="*/ 602 w 2414"/>
                <a:gd name="T17" fmla="*/ 643 h 655"/>
                <a:gd name="T18" fmla="*/ 758 w 2414"/>
                <a:gd name="T19" fmla="*/ 655 h 655"/>
                <a:gd name="T20" fmla="*/ 928 w 2414"/>
                <a:gd name="T21" fmla="*/ 649 h 655"/>
                <a:gd name="T22" fmla="*/ 1116 w 2414"/>
                <a:gd name="T23" fmla="*/ 624 h 655"/>
                <a:gd name="T24" fmla="*/ 1310 w 2414"/>
                <a:gd name="T25" fmla="*/ 582 h 655"/>
                <a:gd name="T26" fmla="*/ 1517 w 2414"/>
                <a:gd name="T27" fmla="*/ 527 h 655"/>
                <a:gd name="T28" fmla="*/ 1737 w 2414"/>
                <a:gd name="T29" fmla="*/ 459 h 655"/>
                <a:gd name="T30" fmla="*/ 1956 w 2414"/>
                <a:gd name="T31" fmla="*/ 373 h 655"/>
                <a:gd name="T32" fmla="*/ 2188 w 2414"/>
                <a:gd name="T33" fmla="*/ 269 h 655"/>
                <a:gd name="T34" fmla="*/ 2414 w 2414"/>
                <a:gd name="T35" fmla="*/ 159 h 6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14" h="655">
                  <a:moveTo>
                    <a:pt x="0" y="0"/>
                  </a:moveTo>
                  <a:lnTo>
                    <a:pt x="6" y="128"/>
                  </a:lnTo>
                  <a:lnTo>
                    <a:pt x="31" y="245"/>
                  </a:lnTo>
                  <a:lnTo>
                    <a:pt x="75" y="349"/>
                  </a:lnTo>
                  <a:lnTo>
                    <a:pt x="144" y="441"/>
                  </a:lnTo>
                  <a:lnTo>
                    <a:pt x="232" y="514"/>
                  </a:lnTo>
                  <a:lnTo>
                    <a:pt x="338" y="576"/>
                  </a:lnTo>
                  <a:lnTo>
                    <a:pt x="457" y="618"/>
                  </a:lnTo>
                  <a:lnTo>
                    <a:pt x="602" y="643"/>
                  </a:lnTo>
                  <a:lnTo>
                    <a:pt x="758" y="655"/>
                  </a:lnTo>
                  <a:lnTo>
                    <a:pt x="928" y="649"/>
                  </a:lnTo>
                  <a:lnTo>
                    <a:pt x="1116" y="624"/>
                  </a:lnTo>
                  <a:lnTo>
                    <a:pt x="1310" y="582"/>
                  </a:lnTo>
                  <a:lnTo>
                    <a:pt x="1517" y="527"/>
                  </a:lnTo>
                  <a:lnTo>
                    <a:pt x="1737" y="459"/>
                  </a:lnTo>
                  <a:lnTo>
                    <a:pt x="1956" y="373"/>
                  </a:lnTo>
                  <a:lnTo>
                    <a:pt x="2188" y="269"/>
                  </a:lnTo>
                  <a:lnTo>
                    <a:pt x="2414" y="159"/>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84112" name="Freeform 149"/>
            <p:cNvSpPr>
              <a:spLocks/>
            </p:cNvSpPr>
            <p:nvPr/>
          </p:nvSpPr>
          <p:spPr bwMode="auto">
            <a:xfrm>
              <a:off x="4766" y="2543"/>
              <a:ext cx="82" cy="62"/>
            </a:xfrm>
            <a:custGeom>
              <a:avLst/>
              <a:gdLst>
                <a:gd name="T0" fmla="*/ 0 w 82"/>
                <a:gd name="T1" fmla="*/ 19 h 62"/>
                <a:gd name="T2" fmla="*/ 82 w 82"/>
                <a:gd name="T3" fmla="*/ 0 h 62"/>
                <a:gd name="T4" fmla="*/ 25 w 82"/>
                <a:gd name="T5" fmla="*/ 62 h 62"/>
                <a:gd name="T6" fmla="*/ 0 w 82"/>
                <a:gd name="T7" fmla="*/ 19 h 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 h="62">
                  <a:moveTo>
                    <a:pt x="0" y="19"/>
                  </a:moveTo>
                  <a:lnTo>
                    <a:pt x="82" y="0"/>
                  </a:lnTo>
                  <a:lnTo>
                    <a:pt x="25" y="62"/>
                  </a:lnTo>
                  <a:lnTo>
                    <a:pt x="0"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84113" name="Freeform 150"/>
            <p:cNvSpPr>
              <a:spLocks/>
            </p:cNvSpPr>
            <p:nvPr/>
          </p:nvSpPr>
          <p:spPr bwMode="auto">
            <a:xfrm>
              <a:off x="2208" y="2202"/>
              <a:ext cx="36" cy="98"/>
            </a:xfrm>
            <a:custGeom>
              <a:avLst/>
              <a:gdLst>
                <a:gd name="T0" fmla="*/ 0 w 150"/>
                <a:gd name="T1" fmla="*/ 0 h 400"/>
                <a:gd name="T2" fmla="*/ 0 w 150"/>
                <a:gd name="T3" fmla="*/ 0 h 400"/>
                <a:gd name="T4" fmla="*/ 0 w 150"/>
                <a:gd name="T5" fmla="*/ 0 h 400"/>
                <a:gd name="T6" fmla="*/ 0 w 150"/>
                <a:gd name="T7" fmla="*/ 0 h 400"/>
                <a:gd name="T8" fmla="*/ 0 w 150"/>
                <a:gd name="T9" fmla="*/ 0 h 400"/>
                <a:gd name="T10" fmla="*/ 0 w 150"/>
                <a:gd name="T11" fmla="*/ 0 h 400"/>
                <a:gd name="T12" fmla="*/ 0 w 150"/>
                <a:gd name="T13" fmla="*/ 0 h 4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 h="400">
                  <a:moveTo>
                    <a:pt x="150" y="1"/>
                  </a:moveTo>
                  <a:cubicBezTo>
                    <a:pt x="146" y="0"/>
                    <a:pt x="141" y="0"/>
                    <a:pt x="137" y="0"/>
                  </a:cubicBezTo>
                  <a:cubicBezTo>
                    <a:pt x="61" y="0"/>
                    <a:pt x="0" y="89"/>
                    <a:pt x="0" y="200"/>
                  </a:cubicBezTo>
                  <a:cubicBezTo>
                    <a:pt x="0" y="310"/>
                    <a:pt x="61" y="400"/>
                    <a:pt x="137" y="400"/>
                  </a:cubicBezTo>
                  <a:cubicBezTo>
                    <a:pt x="141" y="399"/>
                    <a:pt x="145" y="399"/>
                    <a:pt x="149" y="399"/>
                  </a:cubicBezTo>
                  <a:lnTo>
                    <a:pt x="137" y="200"/>
                  </a:lnTo>
                  <a:lnTo>
                    <a:pt x="150" y="1"/>
                  </a:lnTo>
                  <a:close/>
                </a:path>
              </a:pathLst>
            </a:custGeom>
            <a:solidFill>
              <a:srgbClr val="FF4040"/>
            </a:solidFill>
            <a:ln w="3175">
              <a:solidFill>
                <a:srgbClr val="000000"/>
              </a:solidFill>
              <a:prstDash val="solid"/>
              <a:round/>
              <a:headEnd/>
              <a:tailEnd/>
            </a:ln>
          </p:spPr>
          <p:txBody>
            <a:bodyPr/>
            <a:lstStyle/>
            <a:p>
              <a:endParaRPr lang="es-CR" sz="10000"/>
            </a:p>
          </p:txBody>
        </p:sp>
        <p:sp>
          <p:nvSpPr>
            <p:cNvPr id="84114" name="Freeform 151"/>
            <p:cNvSpPr>
              <a:spLocks/>
            </p:cNvSpPr>
            <p:nvPr/>
          </p:nvSpPr>
          <p:spPr bwMode="auto">
            <a:xfrm>
              <a:off x="2198" y="2199"/>
              <a:ext cx="49" cy="113"/>
            </a:xfrm>
            <a:custGeom>
              <a:avLst/>
              <a:gdLst>
                <a:gd name="T0" fmla="*/ 48 w 49"/>
                <a:gd name="T1" fmla="*/ 0 h 113"/>
                <a:gd name="T2" fmla="*/ 0 w 49"/>
                <a:gd name="T3" fmla="*/ 0 h 113"/>
                <a:gd name="T4" fmla="*/ 5 w 49"/>
                <a:gd name="T5" fmla="*/ 1 h 113"/>
                <a:gd name="T6" fmla="*/ 8 w 49"/>
                <a:gd name="T7" fmla="*/ 2 h 113"/>
                <a:gd name="T8" fmla="*/ 11 w 49"/>
                <a:gd name="T9" fmla="*/ 4 h 113"/>
                <a:gd name="T10" fmla="*/ 14 w 49"/>
                <a:gd name="T11" fmla="*/ 6 h 113"/>
                <a:gd name="T12" fmla="*/ 16 w 49"/>
                <a:gd name="T13" fmla="*/ 8 h 113"/>
                <a:gd name="T14" fmla="*/ 18 w 49"/>
                <a:gd name="T15" fmla="*/ 10 h 113"/>
                <a:gd name="T16" fmla="*/ 20 w 49"/>
                <a:gd name="T17" fmla="*/ 13 h 113"/>
                <a:gd name="T18" fmla="*/ 21 w 49"/>
                <a:gd name="T19" fmla="*/ 15 h 113"/>
                <a:gd name="T20" fmla="*/ 23 w 49"/>
                <a:gd name="T21" fmla="*/ 18 h 113"/>
                <a:gd name="T22" fmla="*/ 24 w 49"/>
                <a:gd name="T23" fmla="*/ 21 h 113"/>
                <a:gd name="T24" fmla="*/ 26 w 49"/>
                <a:gd name="T25" fmla="*/ 24 h 113"/>
                <a:gd name="T26" fmla="*/ 27 w 49"/>
                <a:gd name="T27" fmla="*/ 27 h 113"/>
                <a:gd name="T28" fmla="*/ 28 w 49"/>
                <a:gd name="T29" fmla="*/ 30 h 113"/>
                <a:gd name="T30" fmla="*/ 36 w 49"/>
                <a:gd name="T31" fmla="*/ 67 h 113"/>
                <a:gd name="T32" fmla="*/ 39 w 49"/>
                <a:gd name="T33" fmla="*/ 83 h 113"/>
                <a:gd name="T34" fmla="*/ 41 w 49"/>
                <a:gd name="T35" fmla="*/ 93 h 113"/>
                <a:gd name="T36" fmla="*/ 43 w 49"/>
                <a:gd name="T37" fmla="*/ 104 h 113"/>
                <a:gd name="T38" fmla="*/ 47 w 49"/>
                <a:gd name="T39" fmla="*/ 113 h 113"/>
                <a:gd name="T40" fmla="*/ 49 w 49"/>
                <a:gd name="T41" fmla="*/ 113 h 113"/>
                <a:gd name="T42" fmla="*/ 48 w 49"/>
                <a:gd name="T43" fmla="*/ 0 h 1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9" h="113">
                  <a:moveTo>
                    <a:pt x="48" y="0"/>
                  </a:moveTo>
                  <a:lnTo>
                    <a:pt x="0" y="0"/>
                  </a:lnTo>
                  <a:lnTo>
                    <a:pt x="5" y="1"/>
                  </a:lnTo>
                  <a:lnTo>
                    <a:pt x="8" y="2"/>
                  </a:lnTo>
                  <a:lnTo>
                    <a:pt x="11" y="4"/>
                  </a:lnTo>
                  <a:lnTo>
                    <a:pt x="14" y="6"/>
                  </a:lnTo>
                  <a:lnTo>
                    <a:pt x="16" y="8"/>
                  </a:lnTo>
                  <a:lnTo>
                    <a:pt x="18" y="10"/>
                  </a:lnTo>
                  <a:lnTo>
                    <a:pt x="20" y="13"/>
                  </a:lnTo>
                  <a:lnTo>
                    <a:pt x="21" y="15"/>
                  </a:lnTo>
                  <a:lnTo>
                    <a:pt x="23" y="18"/>
                  </a:lnTo>
                  <a:lnTo>
                    <a:pt x="24" y="21"/>
                  </a:lnTo>
                  <a:lnTo>
                    <a:pt x="26" y="24"/>
                  </a:lnTo>
                  <a:lnTo>
                    <a:pt x="27" y="27"/>
                  </a:lnTo>
                  <a:lnTo>
                    <a:pt x="28" y="30"/>
                  </a:lnTo>
                  <a:lnTo>
                    <a:pt x="36" y="67"/>
                  </a:lnTo>
                  <a:lnTo>
                    <a:pt x="39" y="83"/>
                  </a:lnTo>
                  <a:lnTo>
                    <a:pt x="41" y="93"/>
                  </a:lnTo>
                  <a:lnTo>
                    <a:pt x="43" y="104"/>
                  </a:lnTo>
                  <a:lnTo>
                    <a:pt x="47" y="113"/>
                  </a:lnTo>
                  <a:lnTo>
                    <a:pt x="49" y="113"/>
                  </a:lnTo>
                  <a:lnTo>
                    <a:pt x="48" y="0"/>
                  </a:lnTo>
                  <a:close/>
                </a:path>
              </a:pathLst>
            </a:custGeom>
            <a:solidFill>
              <a:srgbClr val="FF8000"/>
            </a:solidFill>
            <a:ln w="3175">
              <a:solidFill>
                <a:srgbClr val="000000"/>
              </a:solidFill>
              <a:prstDash val="solid"/>
              <a:round/>
              <a:headEnd/>
              <a:tailEnd/>
            </a:ln>
          </p:spPr>
          <p:txBody>
            <a:bodyPr/>
            <a:lstStyle/>
            <a:p>
              <a:endParaRPr lang="es-CR" sz="10000"/>
            </a:p>
          </p:txBody>
        </p:sp>
        <p:sp>
          <p:nvSpPr>
            <p:cNvPr id="84115" name="Freeform 152"/>
            <p:cNvSpPr>
              <a:spLocks/>
            </p:cNvSpPr>
            <p:nvPr/>
          </p:nvSpPr>
          <p:spPr bwMode="auto">
            <a:xfrm>
              <a:off x="2410" y="2203"/>
              <a:ext cx="33" cy="98"/>
            </a:xfrm>
            <a:custGeom>
              <a:avLst/>
              <a:gdLst>
                <a:gd name="T0" fmla="*/ 0 w 137"/>
                <a:gd name="T1" fmla="*/ 0 h 397"/>
                <a:gd name="T2" fmla="*/ 0 w 137"/>
                <a:gd name="T3" fmla="*/ 0 h 397"/>
                <a:gd name="T4" fmla="*/ 0 w 137"/>
                <a:gd name="T5" fmla="*/ 0 h 397"/>
                <a:gd name="T6" fmla="*/ 0 w 137"/>
                <a:gd name="T7" fmla="*/ 0 h 397"/>
                <a:gd name="T8" fmla="*/ 0 w 137"/>
                <a:gd name="T9" fmla="*/ 0 h 3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397">
                  <a:moveTo>
                    <a:pt x="13" y="397"/>
                  </a:moveTo>
                  <a:cubicBezTo>
                    <a:pt x="83" y="387"/>
                    <a:pt x="137" y="301"/>
                    <a:pt x="137" y="198"/>
                  </a:cubicBezTo>
                  <a:cubicBezTo>
                    <a:pt x="137" y="96"/>
                    <a:pt x="84" y="10"/>
                    <a:pt x="14" y="0"/>
                  </a:cubicBezTo>
                  <a:lnTo>
                    <a:pt x="0" y="199"/>
                  </a:lnTo>
                  <a:lnTo>
                    <a:pt x="13" y="397"/>
                  </a:lnTo>
                  <a:close/>
                </a:path>
              </a:pathLst>
            </a:custGeom>
            <a:solidFill>
              <a:srgbClr val="FF4040"/>
            </a:solidFill>
            <a:ln w="3175">
              <a:solidFill>
                <a:srgbClr val="000000"/>
              </a:solidFill>
              <a:prstDash val="solid"/>
              <a:round/>
              <a:headEnd/>
              <a:tailEnd/>
            </a:ln>
          </p:spPr>
          <p:txBody>
            <a:bodyPr/>
            <a:lstStyle/>
            <a:p>
              <a:endParaRPr lang="es-CR" sz="10000"/>
            </a:p>
          </p:txBody>
        </p:sp>
        <p:sp>
          <p:nvSpPr>
            <p:cNvPr id="84116" name="Freeform 153"/>
            <p:cNvSpPr>
              <a:spLocks/>
            </p:cNvSpPr>
            <p:nvPr/>
          </p:nvSpPr>
          <p:spPr bwMode="auto">
            <a:xfrm>
              <a:off x="2412" y="2199"/>
              <a:ext cx="48" cy="114"/>
            </a:xfrm>
            <a:custGeom>
              <a:avLst/>
              <a:gdLst>
                <a:gd name="T0" fmla="*/ 0 w 48"/>
                <a:gd name="T1" fmla="*/ 0 h 114"/>
                <a:gd name="T2" fmla="*/ 48 w 48"/>
                <a:gd name="T3" fmla="*/ 0 h 114"/>
                <a:gd name="T4" fmla="*/ 43 w 48"/>
                <a:gd name="T5" fmla="*/ 2 h 114"/>
                <a:gd name="T6" fmla="*/ 40 w 48"/>
                <a:gd name="T7" fmla="*/ 3 h 114"/>
                <a:gd name="T8" fmla="*/ 38 w 48"/>
                <a:gd name="T9" fmla="*/ 5 h 114"/>
                <a:gd name="T10" fmla="*/ 35 w 48"/>
                <a:gd name="T11" fmla="*/ 7 h 114"/>
                <a:gd name="T12" fmla="*/ 32 w 48"/>
                <a:gd name="T13" fmla="*/ 9 h 114"/>
                <a:gd name="T14" fmla="*/ 30 w 48"/>
                <a:gd name="T15" fmla="*/ 11 h 114"/>
                <a:gd name="T16" fmla="*/ 28 w 48"/>
                <a:gd name="T17" fmla="*/ 14 h 114"/>
                <a:gd name="T18" fmla="*/ 27 w 48"/>
                <a:gd name="T19" fmla="*/ 16 h 114"/>
                <a:gd name="T20" fmla="*/ 26 w 48"/>
                <a:gd name="T21" fmla="*/ 19 h 114"/>
                <a:gd name="T22" fmla="*/ 24 w 48"/>
                <a:gd name="T23" fmla="*/ 22 h 114"/>
                <a:gd name="T24" fmla="*/ 23 w 48"/>
                <a:gd name="T25" fmla="*/ 25 h 114"/>
                <a:gd name="T26" fmla="*/ 22 w 48"/>
                <a:gd name="T27" fmla="*/ 28 h 114"/>
                <a:gd name="T28" fmla="*/ 21 w 48"/>
                <a:gd name="T29" fmla="*/ 31 h 114"/>
                <a:gd name="T30" fmla="*/ 13 w 48"/>
                <a:gd name="T31" fmla="*/ 68 h 114"/>
                <a:gd name="T32" fmla="*/ 10 w 48"/>
                <a:gd name="T33" fmla="*/ 84 h 114"/>
                <a:gd name="T34" fmla="*/ 8 w 48"/>
                <a:gd name="T35" fmla="*/ 94 h 114"/>
                <a:gd name="T36" fmla="*/ 5 w 48"/>
                <a:gd name="T37" fmla="*/ 104 h 114"/>
                <a:gd name="T38" fmla="*/ 2 w 48"/>
                <a:gd name="T39" fmla="*/ 114 h 114"/>
                <a:gd name="T40" fmla="*/ 0 w 48"/>
                <a:gd name="T41" fmla="*/ 114 h 114"/>
                <a:gd name="T42" fmla="*/ 0 w 48"/>
                <a:gd name="T43" fmla="*/ 0 h 1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8" h="114">
                  <a:moveTo>
                    <a:pt x="0" y="0"/>
                  </a:moveTo>
                  <a:lnTo>
                    <a:pt x="48" y="0"/>
                  </a:lnTo>
                  <a:lnTo>
                    <a:pt x="43" y="2"/>
                  </a:lnTo>
                  <a:lnTo>
                    <a:pt x="40" y="3"/>
                  </a:lnTo>
                  <a:lnTo>
                    <a:pt x="38" y="5"/>
                  </a:lnTo>
                  <a:lnTo>
                    <a:pt x="35" y="7"/>
                  </a:lnTo>
                  <a:lnTo>
                    <a:pt x="32" y="9"/>
                  </a:lnTo>
                  <a:lnTo>
                    <a:pt x="30" y="11"/>
                  </a:lnTo>
                  <a:lnTo>
                    <a:pt x="28" y="14"/>
                  </a:lnTo>
                  <a:lnTo>
                    <a:pt x="27" y="16"/>
                  </a:lnTo>
                  <a:lnTo>
                    <a:pt x="26" y="19"/>
                  </a:lnTo>
                  <a:lnTo>
                    <a:pt x="24" y="22"/>
                  </a:lnTo>
                  <a:lnTo>
                    <a:pt x="23" y="25"/>
                  </a:lnTo>
                  <a:lnTo>
                    <a:pt x="22" y="28"/>
                  </a:lnTo>
                  <a:lnTo>
                    <a:pt x="21" y="31"/>
                  </a:lnTo>
                  <a:lnTo>
                    <a:pt x="13" y="68"/>
                  </a:lnTo>
                  <a:lnTo>
                    <a:pt x="10" y="84"/>
                  </a:lnTo>
                  <a:lnTo>
                    <a:pt x="8" y="94"/>
                  </a:lnTo>
                  <a:lnTo>
                    <a:pt x="5" y="104"/>
                  </a:lnTo>
                  <a:lnTo>
                    <a:pt x="2" y="114"/>
                  </a:lnTo>
                  <a:lnTo>
                    <a:pt x="0" y="114"/>
                  </a:lnTo>
                  <a:lnTo>
                    <a:pt x="0" y="0"/>
                  </a:lnTo>
                  <a:close/>
                </a:path>
              </a:pathLst>
            </a:custGeom>
            <a:solidFill>
              <a:srgbClr val="FF8000"/>
            </a:solidFill>
            <a:ln w="3175">
              <a:solidFill>
                <a:srgbClr val="000000"/>
              </a:solidFill>
              <a:prstDash val="solid"/>
              <a:round/>
              <a:headEnd/>
              <a:tailEnd/>
            </a:ln>
          </p:spPr>
          <p:txBody>
            <a:bodyPr/>
            <a:lstStyle/>
            <a:p>
              <a:endParaRPr lang="es-CR" sz="10000"/>
            </a:p>
          </p:txBody>
        </p:sp>
        <p:sp>
          <p:nvSpPr>
            <p:cNvPr id="84117" name="Freeform 154"/>
            <p:cNvSpPr>
              <a:spLocks/>
            </p:cNvSpPr>
            <p:nvPr/>
          </p:nvSpPr>
          <p:spPr bwMode="auto">
            <a:xfrm>
              <a:off x="2208" y="2469"/>
              <a:ext cx="36" cy="97"/>
            </a:xfrm>
            <a:custGeom>
              <a:avLst/>
              <a:gdLst>
                <a:gd name="T0" fmla="*/ 0 w 150"/>
                <a:gd name="T1" fmla="*/ 0 h 398"/>
                <a:gd name="T2" fmla="*/ 0 w 150"/>
                <a:gd name="T3" fmla="*/ 0 h 398"/>
                <a:gd name="T4" fmla="*/ 0 w 150"/>
                <a:gd name="T5" fmla="*/ 0 h 398"/>
                <a:gd name="T6" fmla="*/ 0 w 150"/>
                <a:gd name="T7" fmla="*/ 0 h 398"/>
                <a:gd name="T8" fmla="*/ 0 w 150"/>
                <a:gd name="T9" fmla="*/ 0 h 398"/>
                <a:gd name="T10" fmla="*/ 0 w 150"/>
                <a:gd name="T11" fmla="*/ 0 h 398"/>
                <a:gd name="T12" fmla="*/ 0 w 150"/>
                <a:gd name="T13" fmla="*/ 0 h 3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 h="398">
                  <a:moveTo>
                    <a:pt x="150" y="1"/>
                  </a:moveTo>
                  <a:cubicBezTo>
                    <a:pt x="146" y="0"/>
                    <a:pt x="141" y="0"/>
                    <a:pt x="137" y="0"/>
                  </a:cubicBezTo>
                  <a:cubicBezTo>
                    <a:pt x="61" y="0"/>
                    <a:pt x="0" y="89"/>
                    <a:pt x="0" y="199"/>
                  </a:cubicBezTo>
                  <a:cubicBezTo>
                    <a:pt x="0" y="308"/>
                    <a:pt x="61" y="398"/>
                    <a:pt x="137" y="398"/>
                  </a:cubicBezTo>
                  <a:cubicBezTo>
                    <a:pt x="141" y="397"/>
                    <a:pt x="145" y="397"/>
                    <a:pt x="149" y="397"/>
                  </a:cubicBezTo>
                  <a:lnTo>
                    <a:pt x="137" y="199"/>
                  </a:lnTo>
                  <a:lnTo>
                    <a:pt x="150" y="1"/>
                  </a:lnTo>
                  <a:close/>
                </a:path>
              </a:pathLst>
            </a:custGeom>
            <a:solidFill>
              <a:srgbClr val="00A000"/>
            </a:solidFill>
            <a:ln w="3175">
              <a:solidFill>
                <a:srgbClr val="000000"/>
              </a:solidFill>
              <a:prstDash val="solid"/>
              <a:round/>
              <a:headEnd/>
              <a:tailEnd/>
            </a:ln>
          </p:spPr>
          <p:txBody>
            <a:bodyPr/>
            <a:lstStyle/>
            <a:p>
              <a:endParaRPr lang="es-CR" sz="10000"/>
            </a:p>
          </p:txBody>
        </p:sp>
        <p:sp>
          <p:nvSpPr>
            <p:cNvPr id="84118" name="Freeform 155"/>
            <p:cNvSpPr>
              <a:spLocks/>
            </p:cNvSpPr>
            <p:nvPr/>
          </p:nvSpPr>
          <p:spPr bwMode="auto">
            <a:xfrm>
              <a:off x="2198" y="2465"/>
              <a:ext cx="49" cy="113"/>
            </a:xfrm>
            <a:custGeom>
              <a:avLst/>
              <a:gdLst>
                <a:gd name="T0" fmla="*/ 48 w 49"/>
                <a:gd name="T1" fmla="*/ 0 h 113"/>
                <a:gd name="T2" fmla="*/ 0 w 49"/>
                <a:gd name="T3" fmla="*/ 0 h 113"/>
                <a:gd name="T4" fmla="*/ 5 w 49"/>
                <a:gd name="T5" fmla="*/ 1 h 113"/>
                <a:gd name="T6" fmla="*/ 8 w 49"/>
                <a:gd name="T7" fmla="*/ 3 h 113"/>
                <a:gd name="T8" fmla="*/ 11 w 49"/>
                <a:gd name="T9" fmla="*/ 4 h 113"/>
                <a:gd name="T10" fmla="*/ 14 w 49"/>
                <a:gd name="T11" fmla="*/ 6 h 113"/>
                <a:gd name="T12" fmla="*/ 16 w 49"/>
                <a:gd name="T13" fmla="*/ 9 h 113"/>
                <a:gd name="T14" fmla="*/ 18 w 49"/>
                <a:gd name="T15" fmla="*/ 11 h 113"/>
                <a:gd name="T16" fmla="*/ 20 w 49"/>
                <a:gd name="T17" fmla="*/ 13 h 113"/>
                <a:gd name="T18" fmla="*/ 21 w 49"/>
                <a:gd name="T19" fmla="*/ 15 h 113"/>
                <a:gd name="T20" fmla="*/ 23 w 49"/>
                <a:gd name="T21" fmla="*/ 18 h 113"/>
                <a:gd name="T22" fmla="*/ 24 w 49"/>
                <a:gd name="T23" fmla="*/ 21 h 113"/>
                <a:gd name="T24" fmla="*/ 26 w 49"/>
                <a:gd name="T25" fmla="*/ 24 h 113"/>
                <a:gd name="T26" fmla="*/ 27 w 49"/>
                <a:gd name="T27" fmla="*/ 27 h 113"/>
                <a:gd name="T28" fmla="*/ 28 w 49"/>
                <a:gd name="T29" fmla="*/ 30 h 113"/>
                <a:gd name="T30" fmla="*/ 36 w 49"/>
                <a:gd name="T31" fmla="*/ 68 h 113"/>
                <a:gd name="T32" fmla="*/ 39 w 49"/>
                <a:gd name="T33" fmla="*/ 83 h 113"/>
                <a:gd name="T34" fmla="*/ 41 w 49"/>
                <a:gd name="T35" fmla="*/ 93 h 113"/>
                <a:gd name="T36" fmla="*/ 43 w 49"/>
                <a:gd name="T37" fmla="*/ 104 h 113"/>
                <a:gd name="T38" fmla="*/ 47 w 49"/>
                <a:gd name="T39" fmla="*/ 113 h 113"/>
                <a:gd name="T40" fmla="*/ 49 w 49"/>
                <a:gd name="T41" fmla="*/ 113 h 113"/>
                <a:gd name="T42" fmla="*/ 48 w 49"/>
                <a:gd name="T43" fmla="*/ 0 h 1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9" h="113">
                  <a:moveTo>
                    <a:pt x="48" y="0"/>
                  </a:moveTo>
                  <a:lnTo>
                    <a:pt x="0" y="0"/>
                  </a:lnTo>
                  <a:lnTo>
                    <a:pt x="5" y="1"/>
                  </a:lnTo>
                  <a:lnTo>
                    <a:pt x="8" y="3"/>
                  </a:lnTo>
                  <a:lnTo>
                    <a:pt x="11" y="4"/>
                  </a:lnTo>
                  <a:lnTo>
                    <a:pt x="14" y="6"/>
                  </a:lnTo>
                  <a:lnTo>
                    <a:pt x="16" y="9"/>
                  </a:lnTo>
                  <a:lnTo>
                    <a:pt x="18" y="11"/>
                  </a:lnTo>
                  <a:lnTo>
                    <a:pt x="20" y="13"/>
                  </a:lnTo>
                  <a:lnTo>
                    <a:pt x="21" y="15"/>
                  </a:lnTo>
                  <a:lnTo>
                    <a:pt x="23" y="18"/>
                  </a:lnTo>
                  <a:lnTo>
                    <a:pt x="24" y="21"/>
                  </a:lnTo>
                  <a:lnTo>
                    <a:pt x="26" y="24"/>
                  </a:lnTo>
                  <a:lnTo>
                    <a:pt x="27" y="27"/>
                  </a:lnTo>
                  <a:lnTo>
                    <a:pt x="28" y="30"/>
                  </a:lnTo>
                  <a:lnTo>
                    <a:pt x="36" y="68"/>
                  </a:lnTo>
                  <a:lnTo>
                    <a:pt x="39" y="83"/>
                  </a:lnTo>
                  <a:lnTo>
                    <a:pt x="41" y="93"/>
                  </a:lnTo>
                  <a:lnTo>
                    <a:pt x="43" y="104"/>
                  </a:lnTo>
                  <a:lnTo>
                    <a:pt x="47" y="113"/>
                  </a:lnTo>
                  <a:lnTo>
                    <a:pt x="49" y="113"/>
                  </a:lnTo>
                  <a:lnTo>
                    <a:pt x="48" y="0"/>
                  </a:lnTo>
                  <a:close/>
                </a:path>
              </a:pathLst>
            </a:custGeom>
            <a:solidFill>
              <a:srgbClr val="FF8000"/>
            </a:solidFill>
            <a:ln w="3175">
              <a:solidFill>
                <a:srgbClr val="000000"/>
              </a:solidFill>
              <a:prstDash val="solid"/>
              <a:round/>
              <a:headEnd/>
              <a:tailEnd/>
            </a:ln>
          </p:spPr>
          <p:txBody>
            <a:bodyPr/>
            <a:lstStyle/>
            <a:p>
              <a:endParaRPr lang="es-CR" sz="10000"/>
            </a:p>
          </p:txBody>
        </p:sp>
        <p:sp>
          <p:nvSpPr>
            <p:cNvPr id="84119" name="Freeform 156"/>
            <p:cNvSpPr>
              <a:spLocks/>
            </p:cNvSpPr>
            <p:nvPr/>
          </p:nvSpPr>
          <p:spPr bwMode="auto">
            <a:xfrm>
              <a:off x="2410" y="2470"/>
              <a:ext cx="33" cy="97"/>
            </a:xfrm>
            <a:custGeom>
              <a:avLst/>
              <a:gdLst>
                <a:gd name="T0" fmla="*/ 0 w 137"/>
                <a:gd name="T1" fmla="*/ 0 h 396"/>
                <a:gd name="T2" fmla="*/ 0 w 137"/>
                <a:gd name="T3" fmla="*/ 0 h 396"/>
                <a:gd name="T4" fmla="*/ 0 w 137"/>
                <a:gd name="T5" fmla="*/ 0 h 396"/>
                <a:gd name="T6" fmla="*/ 0 w 137"/>
                <a:gd name="T7" fmla="*/ 0 h 396"/>
                <a:gd name="T8" fmla="*/ 0 w 137"/>
                <a:gd name="T9" fmla="*/ 0 h 3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396">
                  <a:moveTo>
                    <a:pt x="13" y="396"/>
                  </a:moveTo>
                  <a:cubicBezTo>
                    <a:pt x="83" y="386"/>
                    <a:pt x="137" y="300"/>
                    <a:pt x="137" y="198"/>
                  </a:cubicBezTo>
                  <a:cubicBezTo>
                    <a:pt x="137" y="96"/>
                    <a:pt x="84" y="10"/>
                    <a:pt x="14" y="0"/>
                  </a:cubicBezTo>
                  <a:lnTo>
                    <a:pt x="0" y="198"/>
                  </a:lnTo>
                  <a:lnTo>
                    <a:pt x="13" y="396"/>
                  </a:lnTo>
                  <a:close/>
                </a:path>
              </a:pathLst>
            </a:custGeom>
            <a:solidFill>
              <a:srgbClr val="00A000"/>
            </a:solidFill>
            <a:ln w="3175">
              <a:solidFill>
                <a:srgbClr val="000000"/>
              </a:solidFill>
              <a:prstDash val="solid"/>
              <a:round/>
              <a:headEnd/>
              <a:tailEnd/>
            </a:ln>
          </p:spPr>
          <p:txBody>
            <a:bodyPr/>
            <a:lstStyle/>
            <a:p>
              <a:endParaRPr lang="es-CR" sz="10000"/>
            </a:p>
          </p:txBody>
        </p:sp>
        <p:sp>
          <p:nvSpPr>
            <p:cNvPr id="84120" name="Freeform 157"/>
            <p:cNvSpPr>
              <a:spLocks/>
            </p:cNvSpPr>
            <p:nvPr/>
          </p:nvSpPr>
          <p:spPr bwMode="auto">
            <a:xfrm>
              <a:off x="2412" y="2466"/>
              <a:ext cx="48" cy="113"/>
            </a:xfrm>
            <a:custGeom>
              <a:avLst/>
              <a:gdLst>
                <a:gd name="T0" fmla="*/ 0 w 48"/>
                <a:gd name="T1" fmla="*/ 0 h 113"/>
                <a:gd name="T2" fmla="*/ 48 w 48"/>
                <a:gd name="T3" fmla="*/ 0 h 113"/>
                <a:gd name="T4" fmla="*/ 43 w 48"/>
                <a:gd name="T5" fmla="*/ 1 h 113"/>
                <a:gd name="T6" fmla="*/ 40 w 48"/>
                <a:gd name="T7" fmla="*/ 3 h 113"/>
                <a:gd name="T8" fmla="*/ 38 w 48"/>
                <a:gd name="T9" fmla="*/ 4 h 113"/>
                <a:gd name="T10" fmla="*/ 35 w 48"/>
                <a:gd name="T11" fmla="*/ 6 h 113"/>
                <a:gd name="T12" fmla="*/ 32 w 48"/>
                <a:gd name="T13" fmla="*/ 8 h 113"/>
                <a:gd name="T14" fmla="*/ 30 w 48"/>
                <a:gd name="T15" fmla="*/ 10 h 113"/>
                <a:gd name="T16" fmla="*/ 28 w 48"/>
                <a:gd name="T17" fmla="*/ 13 h 113"/>
                <a:gd name="T18" fmla="*/ 27 w 48"/>
                <a:gd name="T19" fmla="*/ 15 h 113"/>
                <a:gd name="T20" fmla="*/ 26 w 48"/>
                <a:gd name="T21" fmla="*/ 18 h 113"/>
                <a:gd name="T22" fmla="*/ 24 w 48"/>
                <a:gd name="T23" fmla="*/ 21 h 113"/>
                <a:gd name="T24" fmla="*/ 23 w 48"/>
                <a:gd name="T25" fmla="*/ 24 h 113"/>
                <a:gd name="T26" fmla="*/ 22 w 48"/>
                <a:gd name="T27" fmla="*/ 27 h 113"/>
                <a:gd name="T28" fmla="*/ 21 w 48"/>
                <a:gd name="T29" fmla="*/ 30 h 113"/>
                <a:gd name="T30" fmla="*/ 13 w 48"/>
                <a:gd name="T31" fmla="*/ 68 h 113"/>
                <a:gd name="T32" fmla="*/ 10 w 48"/>
                <a:gd name="T33" fmla="*/ 83 h 113"/>
                <a:gd name="T34" fmla="*/ 8 w 48"/>
                <a:gd name="T35" fmla="*/ 93 h 113"/>
                <a:gd name="T36" fmla="*/ 5 w 48"/>
                <a:gd name="T37" fmla="*/ 103 h 113"/>
                <a:gd name="T38" fmla="*/ 2 w 48"/>
                <a:gd name="T39" fmla="*/ 113 h 113"/>
                <a:gd name="T40" fmla="*/ 0 w 48"/>
                <a:gd name="T41" fmla="*/ 113 h 113"/>
                <a:gd name="T42" fmla="*/ 0 w 48"/>
                <a:gd name="T43" fmla="*/ 0 h 1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8" h="113">
                  <a:moveTo>
                    <a:pt x="0" y="0"/>
                  </a:moveTo>
                  <a:lnTo>
                    <a:pt x="48" y="0"/>
                  </a:lnTo>
                  <a:lnTo>
                    <a:pt x="43" y="1"/>
                  </a:lnTo>
                  <a:lnTo>
                    <a:pt x="40" y="3"/>
                  </a:lnTo>
                  <a:lnTo>
                    <a:pt x="38" y="4"/>
                  </a:lnTo>
                  <a:lnTo>
                    <a:pt x="35" y="6"/>
                  </a:lnTo>
                  <a:lnTo>
                    <a:pt x="32" y="8"/>
                  </a:lnTo>
                  <a:lnTo>
                    <a:pt x="30" y="10"/>
                  </a:lnTo>
                  <a:lnTo>
                    <a:pt x="28" y="13"/>
                  </a:lnTo>
                  <a:lnTo>
                    <a:pt x="27" y="15"/>
                  </a:lnTo>
                  <a:lnTo>
                    <a:pt x="26" y="18"/>
                  </a:lnTo>
                  <a:lnTo>
                    <a:pt x="24" y="21"/>
                  </a:lnTo>
                  <a:lnTo>
                    <a:pt x="23" y="24"/>
                  </a:lnTo>
                  <a:lnTo>
                    <a:pt x="22" y="27"/>
                  </a:lnTo>
                  <a:lnTo>
                    <a:pt x="21" y="30"/>
                  </a:lnTo>
                  <a:lnTo>
                    <a:pt x="13" y="68"/>
                  </a:lnTo>
                  <a:lnTo>
                    <a:pt x="10" y="83"/>
                  </a:lnTo>
                  <a:lnTo>
                    <a:pt x="8" y="93"/>
                  </a:lnTo>
                  <a:lnTo>
                    <a:pt x="5" y="103"/>
                  </a:lnTo>
                  <a:lnTo>
                    <a:pt x="2" y="113"/>
                  </a:lnTo>
                  <a:lnTo>
                    <a:pt x="0" y="113"/>
                  </a:lnTo>
                  <a:lnTo>
                    <a:pt x="0" y="0"/>
                  </a:lnTo>
                  <a:close/>
                </a:path>
              </a:pathLst>
            </a:custGeom>
            <a:solidFill>
              <a:srgbClr val="FF8000"/>
            </a:solidFill>
            <a:ln w="3175">
              <a:solidFill>
                <a:srgbClr val="000000"/>
              </a:solidFill>
              <a:prstDash val="solid"/>
              <a:round/>
              <a:headEnd/>
              <a:tailEnd/>
            </a:ln>
          </p:spPr>
          <p:txBody>
            <a:bodyPr/>
            <a:lstStyle/>
            <a:p>
              <a:endParaRPr lang="es-CR" sz="10000"/>
            </a:p>
          </p:txBody>
        </p:sp>
        <p:sp>
          <p:nvSpPr>
            <p:cNvPr id="84121" name="Freeform 158"/>
            <p:cNvSpPr>
              <a:spLocks/>
            </p:cNvSpPr>
            <p:nvPr/>
          </p:nvSpPr>
          <p:spPr bwMode="auto">
            <a:xfrm>
              <a:off x="2208" y="2335"/>
              <a:ext cx="36" cy="98"/>
            </a:xfrm>
            <a:custGeom>
              <a:avLst/>
              <a:gdLst>
                <a:gd name="T0" fmla="*/ 0 w 150"/>
                <a:gd name="T1" fmla="*/ 0 h 399"/>
                <a:gd name="T2" fmla="*/ 0 w 150"/>
                <a:gd name="T3" fmla="*/ 0 h 399"/>
                <a:gd name="T4" fmla="*/ 0 w 150"/>
                <a:gd name="T5" fmla="*/ 0 h 399"/>
                <a:gd name="T6" fmla="*/ 0 w 150"/>
                <a:gd name="T7" fmla="*/ 0 h 399"/>
                <a:gd name="T8" fmla="*/ 0 w 150"/>
                <a:gd name="T9" fmla="*/ 0 h 399"/>
                <a:gd name="T10" fmla="*/ 0 w 150"/>
                <a:gd name="T11" fmla="*/ 0 h 399"/>
                <a:gd name="T12" fmla="*/ 0 w 150"/>
                <a:gd name="T13" fmla="*/ 0 h 3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 h="399">
                  <a:moveTo>
                    <a:pt x="150" y="1"/>
                  </a:moveTo>
                  <a:cubicBezTo>
                    <a:pt x="146" y="0"/>
                    <a:pt x="141" y="0"/>
                    <a:pt x="137" y="0"/>
                  </a:cubicBezTo>
                  <a:cubicBezTo>
                    <a:pt x="61" y="0"/>
                    <a:pt x="0" y="89"/>
                    <a:pt x="0" y="199"/>
                  </a:cubicBezTo>
                  <a:cubicBezTo>
                    <a:pt x="0" y="309"/>
                    <a:pt x="61" y="399"/>
                    <a:pt x="137" y="399"/>
                  </a:cubicBezTo>
                  <a:cubicBezTo>
                    <a:pt x="141" y="398"/>
                    <a:pt x="145" y="398"/>
                    <a:pt x="149" y="398"/>
                  </a:cubicBezTo>
                  <a:lnTo>
                    <a:pt x="137" y="199"/>
                  </a:lnTo>
                  <a:lnTo>
                    <a:pt x="150" y="1"/>
                  </a:lnTo>
                  <a:close/>
                </a:path>
              </a:pathLst>
            </a:custGeom>
            <a:solidFill>
              <a:srgbClr val="E0E000"/>
            </a:solidFill>
            <a:ln w="3175">
              <a:solidFill>
                <a:srgbClr val="000000"/>
              </a:solidFill>
              <a:prstDash val="solid"/>
              <a:round/>
              <a:headEnd/>
              <a:tailEnd/>
            </a:ln>
          </p:spPr>
          <p:txBody>
            <a:bodyPr/>
            <a:lstStyle/>
            <a:p>
              <a:endParaRPr lang="es-CR" sz="10000"/>
            </a:p>
          </p:txBody>
        </p:sp>
        <p:sp>
          <p:nvSpPr>
            <p:cNvPr id="84122" name="Freeform 159"/>
            <p:cNvSpPr>
              <a:spLocks/>
            </p:cNvSpPr>
            <p:nvPr/>
          </p:nvSpPr>
          <p:spPr bwMode="auto">
            <a:xfrm>
              <a:off x="2198" y="2331"/>
              <a:ext cx="49" cy="114"/>
            </a:xfrm>
            <a:custGeom>
              <a:avLst/>
              <a:gdLst>
                <a:gd name="T0" fmla="*/ 48 w 49"/>
                <a:gd name="T1" fmla="*/ 0 h 114"/>
                <a:gd name="T2" fmla="*/ 0 w 49"/>
                <a:gd name="T3" fmla="*/ 0 h 114"/>
                <a:gd name="T4" fmla="*/ 5 w 49"/>
                <a:gd name="T5" fmla="*/ 2 h 114"/>
                <a:gd name="T6" fmla="*/ 8 w 49"/>
                <a:gd name="T7" fmla="*/ 3 h 114"/>
                <a:gd name="T8" fmla="*/ 11 w 49"/>
                <a:gd name="T9" fmla="*/ 5 h 114"/>
                <a:gd name="T10" fmla="*/ 14 w 49"/>
                <a:gd name="T11" fmla="*/ 7 h 114"/>
                <a:gd name="T12" fmla="*/ 16 w 49"/>
                <a:gd name="T13" fmla="*/ 9 h 114"/>
                <a:gd name="T14" fmla="*/ 18 w 49"/>
                <a:gd name="T15" fmla="*/ 11 h 114"/>
                <a:gd name="T16" fmla="*/ 20 w 49"/>
                <a:gd name="T17" fmla="*/ 13 h 114"/>
                <a:gd name="T18" fmla="*/ 21 w 49"/>
                <a:gd name="T19" fmla="*/ 16 h 114"/>
                <a:gd name="T20" fmla="*/ 23 w 49"/>
                <a:gd name="T21" fmla="*/ 19 h 114"/>
                <a:gd name="T22" fmla="*/ 24 w 49"/>
                <a:gd name="T23" fmla="*/ 22 h 114"/>
                <a:gd name="T24" fmla="*/ 26 w 49"/>
                <a:gd name="T25" fmla="*/ 25 h 114"/>
                <a:gd name="T26" fmla="*/ 27 w 49"/>
                <a:gd name="T27" fmla="*/ 28 h 114"/>
                <a:gd name="T28" fmla="*/ 28 w 49"/>
                <a:gd name="T29" fmla="*/ 31 h 114"/>
                <a:gd name="T30" fmla="*/ 36 w 49"/>
                <a:gd name="T31" fmla="*/ 68 h 114"/>
                <a:gd name="T32" fmla="*/ 39 w 49"/>
                <a:gd name="T33" fmla="*/ 84 h 114"/>
                <a:gd name="T34" fmla="*/ 41 w 49"/>
                <a:gd name="T35" fmla="*/ 94 h 114"/>
                <a:gd name="T36" fmla="*/ 43 w 49"/>
                <a:gd name="T37" fmla="*/ 104 h 114"/>
                <a:gd name="T38" fmla="*/ 47 w 49"/>
                <a:gd name="T39" fmla="*/ 114 h 114"/>
                <a:gd name="T40" fmla="*/ 49 w 49"/>
                <a:gd name="T41" fmla="*/ 114 h 114"/>
                <a:gd name="T42" fmla="*/ 48 w 49"/>
                <a:gd name="T43" fmla="*/ 0 h 1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9" h="114">
                  <a:moveTo>
                    <a:pt x="48" y="0"/>
                  </a:moveTo>
                  <a:lnTo>
                    <a:pt x="0" y="0"/>
                  </a:lnTo>
                  <a:lnTo>
                    <a:pt x="5" y="2"/>
                  </a:lnTo>
                  <a:lnTo>
                    <a:pt x="8" y="3"/>
                  </a:lnTo>
                  <a:lnTo>
                    <a:pt x="11" y="5"/>
                  </a:lnTo>
                  <a:lnTo>
                    <a:pt x="14" y="7"/>
                  </a:lnTo>
                  <a:lnTo>
                    <a:pt x="16" y="9"/>
                  </a:lnTo>
                  <a:lnTo>
                    <a:pt x="18" y="11"/>
                  </a:lnTo>
                  <a:lnTo>
                    <a:pt x="20" y="13"/>
                  </a:lnTo>
                  <a:lnTo>
                    <a:pt x="21" y="16"/>
                  </a:lnTo>
                  <a:lnTo>
                    <a:pt x="23" y="19"/>
                  </a:lnTo>
                  <a:lnTo>
                    <a:pt x="24" y="22"/>
                  </a:lnTo>
                  <a:lnTo>
                    <a:pt x="26" y="25"/>
                  </a:lnTo>
                  <a:lnTo>
                    <a:pt x="27" y="28"/>
                  </a:lnTo>
                  <a:lnTo>
                    <a:pt x="28" y="31"/>
                  </a:lnTo>
                  <a:lnTo>
                    <a:pt x="36" y="68"/>
                  </a:lnTo>
                  <a:lnTo>
                    <a:pt x="39" y="84"/>
                  </a:lnTo>
                  <a:lnTo>
                    <a:pt x="41" y="94"/>
                  </a:lnTo>
                  <a:lnTo>
                    <a:pt x="43" y="104"/>
                  </a:lnTo>
                  <a:lnTo>
                    <a:pt x="47" y="114"/>
                  </a:lnTo>
                  <a:lnTo>
                    <a:pt x="49" y="114"/>
                  </a:lnTo>
                  <a:lnTo>
                    <a:pt x="48" y="0"/>
                  </a:lnTo>
                  <a:close/>
                </a:path>
              </a:pathLst>
            </a:custGeom>
            <a:solidFill>
              <a:srgbClr val="FF8000"/>
            </a:solidFill>
            <a:ln w="3175">
              <a:solidFill>
                <a:srgbClr val="000000"/>
              </a:solidFill>
              <a:prstDash val="solid"/>
              <a:round/>
              <a:headEnd/>
              <a:tailEnd/>
            </a:ln>
          </p:spPr>
          <p:txBody>
            <a:bodyPr/>
            <a:lstStyle/>
            <a:p>
              <a:endParaRPr lang="es-CR" sz="10000"/>
            </a:p>
          </p:txBody>
        </p:sp>
        <p:sp>
          <p:nvSpPr>
            <p:cNvPr id="84123" name="Freeform 160"/>
            <p:cNvSpPr>
              <a:spLocks/>
            </p:cNvSpPr>
            <p:nvPr/>
          </p:nvSpPr>
          <p:spPr bwMode="auto">
            <a:xfrm>
              <a:off x="2410" y="2336"/>
              <a:ext cx="33" cy="98"/>
            </a:xfrm>
            <a:custGeom>
              <a:avLst/>
              <a:gdLst>
                <a:gd name="T0" fmla="*/ 0 w 137"/>
                <a:gd name="T1" fmla="*/ 0 h 397"/>
                <a:gd name="T2" fmla="*/ 0 w 137"/>
                <a:gd name="T3" fmla="*/ 0 h 397"/>
                <a:gd name="T4" fmla="*/ 0 w 137"/>
                <a:gd name="T5" fmla="*/ 0 h 397"/>
                <a:gd name="T6" fmla="*/ 0 w 137"/>
                <a:gd name="T7" fmla="*/ 0 h 397"/>
                <a:gd name="T8" fmla="*/ 0 w 137"/>
                <a:gd name="T9" fmla="*/ 0 h 3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397">
                  <a:moveTo>
                    <a:pt x="13" y="397"/>
                  </a:moveTo>
                  <a:cubicBezTo>
                    <a:pt x="83" y="387"/>
                    <a:pt x="137" y="301"/>
                    <a:pt x="137" y="198"/>
                  </a:cubicBezTo>
                  <a:cubicBezTo>
                    <a:pt x="137" y="96"/>
                    <a:pt x="84" y="10"/>
                    <a:pt x="14" y="0"/>
                  </a:cubicBezTo>
                  <a:lnTo>
                    <a:pt x="0" y="198"/>
                  </a:lnTo>
                  <a:lnTo>
                    <a:pt x="13" y="397"/>
                  </a:lnTo>
                  <a:close/>
                </a:path>
              </a:pathLst>
            </a:custGeom>
            <a:solidFill>
              <a:srgbClr val="E0E000"/>
            </a:solidFill>
            <a:ln w="3175">
              <a:solidFill>
                <a:srgbClr val="000000"/>
              </a:solidFill>
              <a:prstDash val="solid"/>
              <a:round/>
              <a:headEnd/>
              <a:tailEnd/>
            </a:ln>
          </p:spPr>
          <p:txBody>
            <a:bodyPr/>
            <a:lstStyle/>
            <a:p>
              <a:endParaRPr lang="es-CR" sz="10000"/>
            </a:p>
          </p:txBody>
        </p:sp>
        <p:sp>
          <p:nvSpPr>
            <p:cNvPr id="84124" name="Freeform 161"/>
            <p:cNvSpPr>
              <a:spLocks/>
            </p:cNvSpPr>
            <p:nvPr/>
          </p:nvSpPr>
          <p:spPr bwMode="auto">
            <a:xfrm>
              <a:off x="2412" y="2332"/>
              <a:ext cx="48" cy="114"/>
            </a:xfrm>
            <a:custGeom>
              <a:avLst/>
              <a:gdLst>
                <a:gd name="T0" fmla="*/ 0 w 48"/>
                <a:gd name="T1" fmla="*/ 0 h 114"/>
                <a:gd name="T2" fmla="*/ 48 w 48"/>
                <a:gd name="T3" fmla="*/ 0 h 114"/>
                <a:gd name="T4" fmla="*/ 43 w 48"/>
                <a:gd name="T5" fmla="*/ 1 h 114"/>
                <a:gd name="T6" fmla="*/ 40 w 48"/>
                <a:gd name="T7" fmla="*/ 3 h 114"/>
                <a:gd name="T8" fmla="*/ 38 w 48"/>
                <a:gd name="T9" fmla="*/ 4 h 114"/>
                <a:gd name="T10" fmla="*/ 35 w 48"/>
                <a:gd name="T11" fmla="*/ 6 h 114"/>
                <a:gd name="T12" fmla="*/ 32 w 48"/>
                <a:gd name="T13" fmla="*/ 9 h 114"/>
                <a:gd name="T14" fmla="*/ 30 w 48"/>
                <a:gd name="T15" fmla="*/ 11 h 114"/>
                <a:gd name="T16" fmla="*/ 28 w 48"/>
                <a:gd name="T17" fmla="*/ 13 h 114"/>
                <a:gd name="T18" fmla="*/ 27 w 48"/>
                <a:gd name="T19" fmla="*/ 15 h 114"/>
                <a:gd name="T20" fmla="*/ 26 w 48"/>
                <a:gd name="T21" fmla="*/ 18 h 114"/>
                <a:gd name="T22" fmla="*/ 24 w 48"/>
                <a:gd name="T23" fmla="*/ 21 h 114"/>
                <a:gd name="T24" fmla="*/ 23 w 48"/>
                <a:gd name="T25" fmla="*/ 25 h 114"/>
                <a:gd name="T26" fmla="*/ 22 w 48"/>
                <a:gd name="T27" fmla="*/ 28 h 114"/>
                <a:gd name="T28" fmla="*/ 21 w 48"/>
                <a:gd name="T29" fmla="*/ 31 h 114"/>
                <a:gd name="T30" fmla="*/ 13 w 48"/>
                <a:gd name="T31" fmla="*/ 68 h 114"/>
                <a:gd name="T32" fmla="*/ 10 w 48"/>
                <a:gd name="T33" fmla="*/ 83 h 114"/>
                <a:gd name="T34" fmla="*/ 8 w 48"/>
                <a:gd name="T35" fmla="*/ 94 h 114"/>
                <a:gd name="T36" fmla="*/ 5 w 48"/>
                <a:gd name="T37" fmla="*/ 104 h 114"/>
                <a:gd name="T38" fmla="*/ 2 w 48"/>
                <a:gd name="T39" fmla="*/ 114 h 114"/>
                <a:gd name="T40" fmla="*/ 0 w 48"/>
                <a:gd name="T41" fmla="*/ 114 h 114"/>
                <a:gd name="T42" fmla="*/ 0 w 48"/>
                <a:gd name="T43" fmla="*/ 0 h 1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8" h="114">
                  <a:moveTo>
                    <a:pt x="0" y="0"/>
                  </a:moveTo>
                  <a:lnTo>
                    <a:pt x="48" y="0"/>
                  </a:lnTo>
                  <a:lnTo>
                    <a:pt x="43" y="1"/>
                  </a:lnTo>
                  <a:lnTo>
                    <a:pt x="40" y="3"/>
                  </a:lnTo>
                  <a:lnTo>
                    <a:pt x="38" y="4"/>
                  </a:lnTo>
                  <a:lnTo>
                    <a:pt x="35" y="6"/>
                  </a:lnTo>
                  <a:lnTo>
                    <a:pt x="32" y="9"/>
                  </a:lnTo>
                  <a:lnTo>
                    <a:pt x="30" y="11"/>
                  </a:lnTo>
                  <a:lnTo>
                    <a:pt x="28" y="13"/>
                  </a:lnTo>
                  <a:lnTo>
                    <a:pt x="27" y="15"/>
                  </a:lnTo>
                  <a:lnTo>
                    <a:pt x="26" y="18"/>
                  </a:lnTo>
                  <a:lnTo>
                    <a:pt x="24" y="21"/>
                  </a:lnTo>
                  <a:lnTo>
                    <a:pt x="23" y="25"/>
                  </a:lnTo>
                  <a:lnTo>
                    <a:pt x="22" y="28"/>
                  </a:lnTo>
                  <a:lnTo>
                    <a:pt x="21" y="31"/>
                  </a:lnTo>
                  <a:lnTo>
                    <a:pt x="13" y="68"/>
                  </a:lnTo>
                  <a:lnTo>
                    <a:pt x="10" y="83"/>
                  </a:lnTo>
                  <a:lnTo>
                    <a:pt x="8" y="94"/>
                  </a:lnTo>
                  <a:lnTo>
                    <a:pt x="5" y="104"/>
                  </a:lnTo>
                  <a:lnTo>
                    <a:pt x="2" y="114"/>
                  </a:lnTo>
                  <a:lnTo>
                    <a:pt x="0" y="114"/>
                  </a:lnTo>
                  <a:lnTo>
                    <a:pt x="0" y="0"/>
                  </a:lnTo>
                  <a:close/>
                </a:path>
              </a:pathLst>
            </a:custGeom>
            <a:solidFill>
              <a:srgbClr val="FF8000"/>
            </a:solidFill>
            <a:ln w="3175">
              <a:solidFill>
                <a:srgbClr val="000000"/>
              </a:solidFill>
              <a:prstDash val="solid"/>
              <a:round/>
              <a:headEnd/>
              <a:tailEnd/>
            </a:ln>
          </p:spPr>
          <p:txBody>
            <a:bodyPr/>
            <a:lstStyle/>
            <a:p>
              <a:endParaRPr lang="es-CR" sz="10000"/>
            </a:p>
          </p:txBody>
        </p:sp>
        <p:sp>
          <p:nvSpPr>
            <p:cNvPr id="84125" name="Freeform 162"/>
            <p:cNvSpPr>
              <a:spLocks/>
            </p:cNvSpPr>
            <p:nvPr/>
          </p:nvSpPr>
          <p:spPr bwMode="auto">
            <a:xfrm>
              <a:off x="2279" y="2109"/>
              <a:ext cx="100" cy="77"/>
            </a:xfrm>
            <a:custGeom>
              <a:avLst/>
              <a:gdLst>
                <a:gd name="T0" fmla="*/ 32 w 100"/>
                <a:gd name="T1" fmla="*/ 77 h 77"/>
                <a:gd name="T2" fmla="*/ 32 w 100"/>
                <a:gd name="T3" fmla="*/ 60 h 77"/>
                <a:gd name="T4" fmla="*/ 12 w 100"/>
                <a:gd name="T5" fmla="*/ 60 h 77"/>
                <a:gd name="T6" fmla="*/ 10 w 100"/>
                <a:gd name="T7" fmla="*/ 59 h 77"/>
                <a:gd name="T8" fmla="*/ 8 w 100"/>
                <a:gd name="T9" fmla="*/ 58 h 77"/>
                <a:gd name="T10" fmla="*/ 6 w 100"/>
                <a:gd name="T11" fmla="*/ 57 h 77"/>
                <a:gd name="T12" fmla="*/ 4 w 100"/>
                <a:gd name="T13" fmla="*/ 56 h 77"/>
                <a:gd name="T14" fmla="*/ 2 w 100"/>
                <a:gd name="T15" fmla="*/ 54 h 77"/>
                <a:gd name="T16" fmla="*/ 1 w 100"/>
                <a:gd name="T17" fmla="*/ 52 h 77"/>
                <a:gd name="T18" fmla="*/ 0 w 100"/>
                <a:gd name="T19" fmla="*/ 51 h 77"/>
                <a:gd name="T20" fmla="*/ 0 w 100"/>
                <a:gd name="T21" fmla="*/ 48 h 77"/>
                <a:gd name="T22" fmla="*/ 0 w 100"/>
                <a:gd name="T23" fmla="*/ 46 h 77"/>
                <a:gd name="T24" fmla="*/ 0 w 100"/>
                <a:gd name="T25" fmla="*/ 44 h 77"/>
                <a:gd name="T26" fmla="*/ 0 w 100"/>
                <a:gd name="T27" fmla="*/ 41 h 77"/>
                <a:gd name="T28" fmla="*/ 2 w 100"/>
                <a:gd name="T29" fmla="*/ 39 h 77"/>
                <a:gd name="T30" fmla="*/ 3 w 100"/>
                <a:gd name="T31" fmla="*/ 37 h 77"/>
                <a:gd name="T32" fmla="*/ 5 w 100"/>
                <a:gd name="T33" fmla="*/ 35 h 77"/>
                <a:gd name="T34" fmla="*/ 8 w 100"/>
                <a:gd name="T35" fmla="*/ 33 h 77"/>
                <a:gd name="T36" fmla="*/ 9 w 100"/>
                <a:gd name="T37" fmla="*/ 32 h 77"/>
                <a:gd name="T38" fmla="*/ 12 w 100"/>
                <a:gd name="T39" fmla="*/ 31 h 77"/>
                <a:gd name="T40" fmla="*/ 32 w 100"/>
                <a:gd name="T41" fmla="*/ 31 h 77"/>
                <a:gd name="T42" fmla="*/ 32 w 100"/>
                <a:gd name="T43" fmla="*/ 16 h 77"/>
                <a:gd name="T44" fmla="*/ 33 w 100"/>
                <a:gd name="T45" fmla="*/ 14 h 77"/>
                <a:gd name="T46" fmla="*/ 34 w 100"/>
                <a:gd name="T47" fmla="*/ 12 h 77"/>
                <a:gd name="T48" fmla="*/ 35 w 100"/>
                <a:gd name="T49" fmla="*/ 10 h 77"/>
                <a:gd name="T50" fmla="*/ 37 w 100"/>
                <a:gd name="T51" fmla="*/ 7 h 77"/>
                <a:gd name="T52" fmla="*/ 39 w 100"/>
                <a:gd name="T53" fmla="*/ 5 h 77"/>
                <a:gd name="T54" fmla="*/ 41 w 100"/>
                <a:gd name="T55" fmla="*/ 3 h 77"/>
                <a:gd name="T56" fmla="*/ 43 w 100"/>
                <a:gd name="T57" fmla="*/ 2 h 77"/>
                <a:gd name="T58" fmla="*/ 46 w 100"/>
                <a:gd name="T59" fmla="*/ 1 h 77"/>
                <a:gd name="T60" fmla="*/ 49 w 100"/>
                <a:gd name="T61" fmla="*/ 0 h 77"/>
                <a:gd name="T62" fmla="*/ 52 w 100"/>
                <a:gd name="T63" fmla="*/ 0 h 77"/>
                <a:gd name="T64" fmla="*/ 55 w 100"/>
                <a:gd name="T65" fmla="*/ 0 h 77"/>
                <a:gd name="T66" fmla="*/ 58 w 100"/>
                <a:gd name="T67" fmla="*/ 2 h 77"/>
                <a:gd name="T68" fmla="*/ 60 w 100"/>
                <a:gd name="T69" fmla="*/ 3 h 77"/>
                <a:gd name="T70" fmla="*/ 62 w 100"/>
                <a:gd name="T71" fmla="*/ 5 h 77"/>
                <a:gd name="T72" fmla="*/ 65 w 100"/>
                <a:gd name="T73" fmla="*/ 7 h 77"/>
                <a:gd name="T74" fmla="*/ 67 w 100"/>
                <a:gd name="T75" fmla="*/ 10 h 77"/>
                <a:gd name="T76" fmla="*/ 68 w 100"/>
                <a:gd name="T77" fmla="*/ 12 h 77"/>
                <a:gd name="T78" fmla="*/ 69 w 100"/>
                <a:gd name="T79" fmla="*/ 14 h 77"/>
                <a:gd name="T80" fmla="*/ 69 w 100"/>
                <a:gd name="T81" fmla="*/ 17 h 77"/>
                <a:gd name="T82" fmla="*/ 69 w 100"/>
                <a:gd name="T83" fmla="*/ 31 h 77"/>
                <a:gd name="T84" fmla="*/ 88 w 100"/>
                <a:gd name="T85" fmla="*/ 31 h 77"/>
                <a:gd name="T86" fmla="*/ 91 w 100"/>
                <a:gd name="T87" fmla="*/ 32 h 77"/>
                <a:gd name="T88" fmla="*/ 93 w 100"/>
                <a:gd name="T89" fmla="*/ 33 h 77"/>
                <a:gd name="T90" fmla="*/ 94 w 100"/>
                <a:gd name="T91" fmla="*/ 35 h 77"/>
                <a:gd name="T92" fmla="*/ 96 w 100"/>
                <a:gd name="T93" fmla="*/ 37 h 77"/>
                <a:gd name="T94" fmla="*/ 98 w 100"/>
                <a:gd name="T95" fmla="*/ 38 h 77"/>
                <a:gd name="T96" fmla="*/ 99 w 100"/>
                <a:gd name="T97" fmla="*/ 41 h 77"/>
                <a:gd name="T98" fmla="*/ 100 w 100"/>
                <a:gd name="T99" fmla="*/ 43 h 77"/>
                <a:gd name="T100" fmla="*/ 100 w 100"/>
                <a:gd name="T101" fmla="*/ 45 h 77"/>
                <a:gd name="T102" fmla="*/ 100 w 100"/>
                <a:gd name="T103" fmla="*/ 48 h 77"/>
                <a:gd name="T104" fmla="*/ 99 w 100"/>
                <a:gd name="T105" fmla="*/ 50 h 77"/>
                <a:gd name="T106" fmla="*/ 98 w 100"/>
                <a:gd name="T107" fmla="*/ 53 h 77"/>
                <a:gd name="T108" fmla="*/ 96 w 100"/>
                <a:gd name="T109" fmla="*/ 55 h 77"/>
                <a:gd name="T110" fmla="*/ 95 w 100"/>
                <a:gd name="T111" fmla="*/ 57 h 77"/>
                <a:gd name="T112" fmla="*/ 93 w 100"/>
                <a:gd name="T113" fmla="*/ 58 h 77"/>
                <a:gd name="T114" fmla="*/ 88 w 100"/>
                <a:gd name="T115" fmla="*/ 60 h 77"/>
                <a:gd name="T116" fmla="*/ 69 w 100"/>
                <a:gd name="T117" fmla="*/ 60 h 77"/>
                <a:gd name="T118" fmla="*/ 69 w 100"/>
                <a:gd name="T119" fmla="*/ 77 h 77"/>
                <a:gd name="T120" fmla="*/ 32 w 100"/>
                <a:gd name="T121" fmla="*/ 77 h 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0" h="77">
                  <a:moveTo>
                    <a:pt x="32" y="77"/>
                  </a:moveTo>
                  <a:lnTo>
                    <a:pt x="32" y="60"/>
                  </a:lnTo>
                  <a:lnTo>
                    <a:pt x="12" y="60"/>
                  </a:lnTo>
                  <a:lnTo>
                    <a:pt x="10" y="59"/>
                  </a:lnTo>
                  <a:lnTo>
                    <a:pt x="8" y="58"/>
                  </a:lnTo>
                  <a:lnTo>
                    <a:pt x="6" y="57"/>
                  </a:lnTo>
                  <a:lnTo>
                    <a:pt x="4" y="56"/>
                  </a:lnTo>
                  <a:lnTo>
                    <a:pt x="2" y="54"/>
                  </a:lnTo>
                  <a:lnTo>
                    <a:pt x="1" y="52"/>
                  </a:lnTo>
                  <a:lnTo>
                    <a:pt x="0" y="51"/>
                  </a:lnTo>
                  <a:lnTo>
                    <a:pt x="0" y="48"/>
                  </a:lnTo>
                  <a:lnTo>
                    <a:pt x="0" y="46"/>
                  </a:lnTo>
                  <a:lnTo>
                    <a:pt x="0" y="44"/>
                  </a:lnTo>
                  <a:lnTo>
                    <a:pt x="0" y="41"/>
                  </a:lnTo>
                  <a:lnTo>
                    <a:pt x="2" y="39"/>
                  </a:lnTo>
                  <a:lnTo>
                    <a:pt x="3" y="37"/>
                  </a:lnTo>
                  <a:lnTo>
                    <a:pt x="5" y="35"/>
                  </a:lnTo>
                  <a:lnTo>
                    <a:pt x="8" y="33"/>
                  </a:lnTo>
                  <a:lnTo>
                    <a:pt x="9" y="32"/>
                  </a:lnTo>
                  <a:lnTo>
                    <a:pt x="12" y="31"/>
                  </a:lnTo>
                  <a:lnTo>
                    <a:pt x="32" y="31"/>
                  </a:lnTo>
                  <a:lnTo>
                    <a:pt x="32" y="16"/>
                  </a:lnTo>
                  <a:lnTo>
                    <a:pt x="33" y="14"/>
                  </a:lnTo>
                  <a:lnTo>
                    <a:pt x="34" y="12"/>
                  </a:lnTo>
                  <a:lnTo>
                    <a:pt x="35" y="10"/>
                  </a:lnTo>
                  <a:lnTo>
                    <a:pt x="37" y="7"/>
                  </a:lnTo>
                  <a:lnTo>
                    <a:pt x="39" y="5"/>
                  </a:lnTo>
                  <a:lnTo>
                    <a:pt x="41" y="3"/>
                  </a:lnTo>
                  <a:lnTo>
                    <a:pt x="43" y="2"/>
                  </a:lnTo>
                  <a:lnTo>
                    <a:pt x="46" y="1"/>
                  </a:lnTo>
                  <a:lnTo>
                    <a:pt x="49" y="0"/>
                  </a:lnTo>
                  <a:lnTo>
                    <a:pt x="52" y="0"/>
                  </a:lnTo>
                  <a:lnTo>
                    <a:pt x="55" y="0"/>
                  </a:lnTo>
                  <a:lnTo>
                    <a:pt x="58" y="2"/>
                  </a:lnTo>
                  <a:lnTo>
                    <a:pt x="60" y="3"/>
                  </a:lnTo>
                  <a:lnTo>
                    <a:pt x="62" y="5"/>
                  </a:lnTo>
                  <a:lnTo>
                    <a:pt x="65" y="7"/>
                  </a:lnTo>
                  <a:lnTo>
                    <a:pt x="67" y="10"/>
                  </a:lnTo>
                  <a:lnTo>
                    <a:pt x="68" y="12"/>
                  </a:lnTo>
                  <a:lnTo>
                    <a:pt x="69" y="14"/>
                  </a:lnTo>
                  <a:lnTo>
                    <a:pt x="69" y="17"/>
                  </a:lnTo>
                  <a:lnTo>
                    <a:pt x="69" y="31"/>
                  </a:lnTo>
                  <a:lnTo>
                    <a:pt x="88" y="31"/>
                  </a:lnTo>
                  <a:lnTo>
                    <a:pt x="91" y="32"/>
                  </a:lnTo>
                  <a:lnTo>
                    <a:pt x="93" y="33"/>
                  </a:lnTo>
                  <a:lnTo>
                    <a:pt x="94" y="35"/>
                  </a:lnTo>
                  <a:lnTo>
                    <a:pt x="96" y="37"/>
                  </a:lnTo>
                  <a:lnTo>
                    <a:pt x="98" y="38"/>
                  </a:lnTo>
                  <a:lnTo>
                    <a:pt x="99" y="41"/>
                  </a:lnTo>
                  <a:lnTo>
                    <a:pt x="100" y="43"/>
                  </a:lnTo>
                  <a:lnTo>
                    <a:pt x="100" y="45"/>
                  </a:lnTo>
                  <a:lnTo>
                    <a:pt x="100" y="48"/>
                  </a:lnTo>
                  <a:lnTo>
                    <a:pt x="99" y="50"/>
                  </a:lnTo>
                  <a:lnTo>
                    <a:pt x="98" y="53"/>
                  </a:lnTo>
                  <a:lnTo>
                    <a:pt x="96" y="55"/>
                  </a:lnTo>
                  <a:lnTo>
                    <a:pt x="95" y="57"/>
                  </a:lnTo>
                  <a:lnTo>
                    <a:pt x="93" y="58"/>
                  </a:lnTo>
                  <a:lnTo>
                    <a:pt x="88" y="60"/>
                  </a:lnTo>
                  <a:lnTo>
                    <a:pt x="69" y="60"/>
                  </a:lnTo>
                  <a:lnTo>
                    <a:pt x="69" y="77"/>
                  </a:lnTo>
                  <a:lnTo>
                    <a:pt x="32" y="77"/>
                  </a:lnTo>
                  <a:close/>
                </a:path>
              </a:pathLst>
            </a:custGeom>
            <a:solidFill>
              <a:srgbClr val="E0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84126" name="Oval 163"/>
            <p:cNvSpPr>
              <a:spLocks noChangeArrowheads="1"/>
            </p:cNvSpPr>
            <p:nvPr/>
          </p:nvSpPr>
          <p:spPr bwMode="auto">
            <a:xfrm>
              <a:off x="2315" y="2141"/>
              <a:ext cx="22" cy="22"/>
            </a:xfrm>
            <a:prstGeom prst="ellipse">
              <a:avLst/>
            </a:prstGeom>
            <a:solidFill>
              <a:srgbClr val="FFA040"/>
            </a:solidFill>
            <a:ln w="3175">
              <a:solidFill>
                <a:srgbClr val="000000"/>
              </a:solidFill>
              <a:round/>
              <a:headEnd/>
              <a:tailEnd/>
            </a:ln>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cs typeface="Arial" panose="020B0604020202020204" pitchFamily="34" charset="0"/>
              </a:endParaRPr>
            </a:p>
          </p:txBody>
        </p:sp>
        <p:sp>
          <p:nvSpPr>
            <p:cNvPr id="84127" name="Rectangle 164"/>
            <p:cNvSpPr>
              <a:spLocks noChangeArrowheads="1"/>
            </p:cNvSpPr>
            <p:nvPr/>
          </p:nvSpPr>
          <p:spPr bwMode="auto">
            <a:xfrm>
              <a:off x="2243" y="2180"/>
              <a:ext cx="166" cy="410"/>
            </a:xfrm>
            <a:prstGeom prst="rect">
              <a:avLst/>
            </a:prstGeom>
            <a:solidFill>
              <a:srgbClr val="FF8000"/>
            </a:solidFill>
            <a:ln w="3175">
              <a:solidFill>
                <a:srgbClr val="000000"/>
              </a:solidFill>
              <a:miter lim="800000"/>
              <a:headEnd/>
              <a:tailEnd/>
            </a:ln>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cs typeface="Arial" panose="020B0604020202020204" pitchFamily="34" charset="0"/>
              </a:endParaRPr>
            </a:p>
          </p:txBody>
        </p:sp>
        <p:sp>
          <p:nvSpPr>
            <p:cNvPr id="84128" name="Freeform 165"/>
            <p:cNvSpPr>
              <a:spLocks/>
            </p:cNvSpPr>
            <p:nvPr/>
          </p:nvSpPr>
          <p:spPr bwMode="auto">
            <a:xfrm>
              <a:off x="2269" y="2191"/>
              <a:ext cx="119" cy="110"/>
            </a:xfrm>
            <a:custGeom>
              <a:avLst/>
              <a:gdLst>
                <a:gd name="T0" fmla="*/ 0 w 119"/>
                <a:gd name="T1" fmla="*/ 37 h 110"/>
                <a:gd name="T2" fmla="*/ 0 w 119"/>
                <a:gd name="T3" fmla="*/ 34 h 110"/>
                <a:gd name="T4" fmla="*/ 1 w 119"/>
                <a:gd name="T5" fmla="*/ 30 h 110"/>
                <a:gd name="T6" fmla="*/ 3 w 119"/>
                <a:gd name="T7" fmla="*/ 27 h 110"/>
                <a:gd name="T8" fmla="*/ 5 w 119"/>
                <a:gd name="T9" fmla="*/ 24 h 110"/>
                <a:gd name="T10" fmla="*/ 6 w 119"/>
                <a:gd name="T11" fmla="*/ 22 h 110"/>
                <a:gd name="T12" fmla="*/ 8 w 119"/>
                <a:gd name="T13" fmla="*/ 19 h 110"/>
                <a:gd name="T14" fmla="*/ 11 w 119"/>
                <a:gd name="T15" fmla="*/ 16 h 110"/>
                <a:gd name="T16" fmla="*/ 14 w 119"/>
                <a:gd name="T17" fmla="*/ 14 h 110"/>
                <a:gd name="T18" fmla="*/ 18 w 119"/>
                <a:gd name="T19" fmla="*/ 11 h 110"/>
                <a:gd name="T20" fmla="*/ 23 w 119"/>
                <a:gd name="T21" fmla="*/ 8 h 110"/>
                <a:gd name="T22" fmla="*/ 27 w 119"/>
                <a:gd name="T23" fmla="*/ 6 h 110"/>
                <a:gd name="T24" fmla="*/ 33 w 119"/>
                <a:gd name="T25" fmla="*/ 4 h 110"/>
                <a:gd name="T26" fmla="*/ 38 w 119"/>
                <a:gd name="T27" fmla="*/ 3 h 110"/>
                <a:gd name="T28" fmla="*/ 44 w 119"/>
                <a:gd name="T29" fmla="*/ 1 h 110"/>
                <a:gd name="T30" fmla="*/ 49 w 119"/>
                <a:gd name="T31" fmla="*/ 0 h 110"/>
                <a:gd name="T32" fmla="*/ 53 w 119"/>
                <a:gd name="T33" fmla="*/ 0 h 110"/>
                <a:gd name="T34" fmla="*/ 58 w 119"/>
                <a:gd name="T35" fmla="*/ 0 h 110"/>
                <a:gd name="T36" fmla="*/ 64 w 119"/>
                <a:gd name="T37" fmla="*/ 0 h 110"/>
                <a:gd name="T38" fmla="*/ 68 w 119"/>
                <a:gd name="T39" fmla="*/ 0 h 110"/>
                <a:gd name="T40" fmla="*/ 72 w 119"/>
                <a:gd name="T41" fmla="*/ 1 h 110"/>
                <a:gd name="T42" fmla="*/ 77 w 119"/>
                <a:gd name="T43" fmla="*/ 2 h 110"/>
                <a:gd name="T44" fmla="*/ 81 w 119"/>
                <a:gd name="T45" fmla="*/ 3 h 110"/>
                <a:gd name="T46" fmla="*/ 86 w 119"/>
                <a:gd name="T47" fmla="*/ 4 h 110"/>
                <a:gd name="T48" fmla="*/ 90 w 119"/>
                <a:gd name="T49" fmla="*/ 6 h 110"/>
                <a:gd name="T50" fmla="*/ 94 w 119"/>
                <a:gd name="T51" fmla="*/ 8 h 110"/>
                <a:gd name="T52" fmla="*/ 97 w 119"/>
                <a:gd name="T53" fmla="*/ 9 h 110"/>
                <a:gd name="T54" fmla="*/ 100 w 119"/>
                <a:gd name="T55" fmla="*/ 11 h 110"/>
                <a:gd name="T56" fmla="*/ 103 w 119"/>
                <a:gd name="T57" fmla="*/ 12 h 110"/>
                <a:gd name="T58" fmla="*/ 106 w 119"/>
                <a:gd name="T59" fmla="*/ 14 h 110"/>
                <a:gd name="T60" fmla="*/ 108 w 119"/>
                <a:gd name="T61" fmla="*/ 17 h 110"/>
                <a:gd name="T62" fmla="*/ 111 w 119"/>
                <a:gd name="T63" fmla="*/ 20 h 110"/>
                <a:gd name="T64" fmla="*/ 113 w 119"/>
                <a:gd name="T65" fmla="*/ 22 h 110"/>
                <a:gd name="T66" fmla="*/ 115 w 119"/>
                <a:gd name="T67" fmla="*/ 25 h 110"/>
                <a:gd name="T68" fmla="*/ 116 w 119"/>
                <a:gd name="T69" fmla="*/ 27 h 110"/>
                <a:gd name="T70" fmla="*/ 117 w 119"/>
                <a:gd name="T71" fmla="*/ 29 h 110"/>
                <a:gd name="T72" fmla="*/ 118 w 119"/>
                <a:gd name="T73" fmla="*/ 32 h 110"/>
                <a:gd name="T74" fmla="*/ 119 w 119"/>
                <a:gd name="T75" fmla="*/ 35 h 110"/>
                <a:gd name="T76" fmla="*/ 119 w 119"/>
                <a:gd name="T77" fmla="*/ 110 h 110"/>
                <a:gd name="T78" fmla="*/ 0 w 119"/>
                <a:gd name="T79" fmla="*/ 109 h 110"/>
                <a:gd name="T80" fmla="*/ 0 w 119"/>
                <a:gd name="T81" fmla="*/ 37 h 11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9" h="110">
                  <a:moveTo>
                    <a:pt x="0" y="37"/>
                  </a:moveTo>
                  <a:lnTo>
                    <a:pt x="0" y="34"/>
                  </a:lnTo>
                  <a:lnTo>
                    <a:pt x="1" y="30"/>
                  </a:lnTo>
                  <a:lnTo>
                    <a:pt x="3" y="27"/>
                  </a:lnTo>
                  <a:lnTo>
                    <a:pt x="5" y="24"/>
                  </a:lnTo>
                  <a:lnTo>
                    <a:pt x="6" y="22"/>
                  </a:lnTo>
                  <a:lnTo>
                    <a:pt x="8" y="19"/>
                  </a:lnTo>
                  <a:lnTo>
                    <a:pt x="11" y="16"/>
                  </a:lnTo>
                  <a:lnTo>
                    <a:pt x="14" y="14"/>
                  </a:lnTo>
                  <a:lnTo>
                    <a:pt x="18" y="11"/>
                  </a:lnTo>
                  <a:lnTo>
                    <a:pt x="23" y="8"/>
                  </a:lnTo>
                  <a:lnTo>
                    <a:pt x="27" y="6"/>
                  </a:lnTo>
                  <a:lnTo>
                    <a:pt x="33" y="4"/>
                  </a:lnTo>
                  <a:lnTo>
                    <a:pt x="38" y="3"/>
                  </a:lnTo>
                  <a:lnTo>
                    <a:pt x="44" y="1"/>
                  </a:lnTo>
                  <a:lnTo>
                    <a:pt x="49" y="0"/>
                  </a:lnTo>
                  <a:lnTo>
                    <a:pt x="53" y="0"/>
                  </a:lnTo>
                  <a:lnTo>
                    <a:pt x="58" y="0"/>
                  </a:lnTo>
                  <a:lnTo>
                    <a:pt x="64" y="0"/>
                  </a:lnTo>
                  <a:lnTo>
                    <a:pt x="68" y="0"/>
                  </a:lnTo>
                  <a:lnTo>
                    <a:pt x="72" y="1"/>
                  </a:lnTo>
                  <a:lnTo>
                    <a:pt x="77" y="2"/>
                  </a:lnTo>
                  <a:lnTo>
                    <a:pt x="81" y="3"/>
                  </a:lnTo>
                  <a:lnTo>
                    <a:pt x="86" y="4"/>
                  </a:lnTo>
                  <a:lnTo>
                    <a:pt x="90" y="6"/>
                  </a:lnTo>
                  <a:lnTo>
                    <a:pt x="94" y="8"/>
                  </a:lnTo>
                  <a:lnTo>
                    <a:pt x="97" y="9"/>
                  </a:lnTo>
                  <a:lnTo>
                    <a:pt x="100" y="11"/>
                  </a:lnTo>
                  <a:lnTo>
                    <a:pt x="103" y="12"/>
                  </a:lnTo>
                  <a:lnTo>
                    <a:pt x="106" y="14"/>
                  </a:lnTo>
                  <a:lnTo>
                    <a:pt x="108" y="17"/>
                  </a:lnTo>
                  <a:lnTo>
                    <a:pt x="111" y="20"/>
                  </a:lnTo>
                  <a:lnTo>
                    <a:pt x="113" y="22"/>
                  </a:lnTo>
                  <a:lnTo>
                    <a:pt x="115" y="25"/>
                  </a:lnTo>
                  <a:lnTo>
                    <a:pt x="116" y="27"/>
                  </a:lnTo>
                  <a:lnTo>
                    <a:pt x="117" y="29"/>
                  </a:lnTo>
                  <a:lnTo>
                    <a:pt x="118" y="32"/>
                  </a:lnTo>
                  <a:lnTo>
                    <a:pt x="119" y="35"/>
                  </a:lnTo>
                  <a:lnTo>
                    <a:pt x="119" y="110"/>
                  </a:lnTo>
                  <a:lnTo>
                    <a:pt x="0" y="109"/>
                  </a:lnTo>
                  <a:lnTo>
                    <a:pt x="0" y="37"/>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84129" name="Freeform 166"/>
            <p:cNvSpPr>
              <a:spLocks/>
            </p:cNvSpPr>
            <p:nvPr/>
          </p:nvSpPr>
          <p:spPr bwMode="auto">
            <a:xfrm>
              <a:off x="2269" y="2197"/>
              <a:ext cx="119" cy="109"/>
            </a:xfrm>
            <a:custGeom>
              <a:avLst/>
              <a:gdLst>
                <a:gd name="T0" fmla="*/ 0 w 119"/>
                <a:gd name="T1" fmla="*/ 37 h 109"/>
                <a:gd name="T2" fmla="*/ 0 w 119"/>
                <a:gd name="T3" fmla="*/ 34 h 109"/>
                <a:gd name="T4" fmla="*/ 1 w 119"/>
                <a:gd name="T5" fmla="*/ 30 h 109"/>
                <a:gd name="T6" fmla="*/ 3 w 119"/>
                <a:gd name="T7" fmla="*/ 27 h 109"/>
                <a:gd name="T8" fmla="*/ 5 w 119"/>
                <a:gd name="T9" fmla="*/ 24 h 109"/>
                <a:gd name="T10" fmla="*/ 6 w 119"/>
                <a:gd name="T11" fmla="*/ 21 h 109"/>
                <a:gd name="T12" fmla="*/ 8 w 119"/>
                <a:gd name="T13" fmla="*/ 19 h 109"/>
                <a:gd name="T14" fmla="*/ 11 w 119"/>
                <a:gd name="T15" fmla="*/ 16 h 109"/>
                <a:gd name="T16" fmla="*/ 14 w 119"/>
                <a:gd name="T17" fmla="*/ 14 h 109"/>
                <a:gd name="T18" fmla="*/ 18 w 119"/>
                <a:gd name="T19" fmla="*/ 11 h 109"/>
                <a:gd name="T20" fmla="*/ 23 w 119"/>
                <a:gd name="T21" fmla="*/ 8 h 109"/>
                <a:gd name="T22" fmla="*/ 27 w 119"/>
                <a:gd name="T23" fmla="*/ 6 h 109"/>
                <a:gd name="T24" fmla="*/ 33 w 119"/>
                <a:gd name="T25" fmla="*/ 4 h 109"/>
                <a:gd name="T26" fmla="*/ 38 w 119"/>
                <a:gd name="T27" fmla="*/ 2 h 109"/>
                <a:gd name="T28" fmla="*/ 44 w 119"/>
                <a:gd name="T29" fmla="*/ 1 h 109"/>
                <a:gd name="T30" fmla="*/ 49 w 119"/>
                <a:gd name="T31" fmla="*/ 0 h 109"/>
                <a:gd name="T32" fmla="*/ 53 w 119"/>
                <a:gd name="T33" fmla="*/ 0 h 109"/>
                <a:gd name="T34" fmla="*/ 58 w 119"/>
                <a:gd name="T35" fmla="*/ 0 h 109"/>
                <a:gd name="T36" fmla="*/ 64 w 119"/>
                <a:gd name="T37" fmla="*/ 0 h 109"/>
                <a:gd name="T38" fmla="*/ 68 w 119"/>
                <a:gd name="T39" fmla="*/ 0 h 109"/>
                <a:gd name="T40" fmla="*/ 72 w 119"/>
                <a:gd name="T41" fmla="*/ 1 h 109"/>
                <a:gd name="T42" fmla="*/ 77 w 119"/>
                <a:gd name="T43" fmla="*/ 2 h 109"/>
                <a:gd name="T44" fmla="*/ 81 w 119"/>
                <a:gd name="T45" fmla="*/ 2 h 109"/>
                <a:gd name="T46" fmla="*/ 86 w 119"/>
                <a:gd name="T47" fmla="*/ 4 h 109"/>
                <a:gd name="T48" fmla="*/ 90 w 119"/>
                <a:gd name="T49" fmla="*/ 5 h 109"/>
                <a:gd name="T50" fmla="*/ 94 w 119"/>
                <a:gd name="T51" fmla="*/ 7 h 109"/>
                <a:gd name="T52" fmla="*/ 97 w 119"/>
                <a:gd name="T53" fmla="*/ 9 h 109"/>
                <a:gd name="T54" fmla="*/ 100 w 119"/>
                <a:gd name="T55" fmla="*/ 11 h 109"/>
                <a:gd name="T56" fmla="*/ 103 w 119"/>
                <a:gd name="T57" fmla="*/ 12 h 109"/>
                <a:gd name="T58" fmla="*/ 106 w 119"/>
                <a:gd name="T59" fmla="*/ 14 h 109"/>
                <a:gd name="T60" fmla="*/ 108 w 119"/>
                <a:gd name="T61" fmla="*/ 16 h 109"/>
                <a:gd name="T62" fmla="*/ 111 w 119"/>
                <a:gd name="T63" fmla="*/ 19 h 109"/>
                <a:gd name="T64" fmla="*/ 113 w 119"/>
                <a:gd name="T65" fmla="*/ 22 h 109"/>
                <a:gd name="T66" fmla="*/ 115 w 119"/>
                <a:gd name="T67" fmla="*/ 25 h 109"/>
                <a:gd name="T68" fmla="*/ 116 w 119"/>
                <a:gd name="T69" fmla="*/ 27 h 109"/>
                <a:gd name="T70" fmla="*/ 117 w 119"/>
                <a:gd name="T71" fmla="*/ 29 h 109"/>
                <a:gd name="T72" fmla="*/ 118 w 119"/>
                <a:gd name="T73" fmla="*/ 32 h 109"/>
                <a:gd name="T74" fmla="*/ 119 w 119"/>
                <a:gd name="T75" fmla="*/ 35 h 109"/>
                <a:gd name="T76" fmla="*/ 119 w 119"/>
                <a:gd name="T77" fmla="*/ 109 h 109"/>
                <a:gd name="T78" fmla="*/ 0 w 119"/>
                <a:gd name="T79" fmla="*/ 109 h 109"/>
                <a:gd name="T80" fmla="*/ 0 w 119"/>
                <a:gd name="T81" fmla="*/ 37 h 1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9" h="109">
                  <a:moveTo>
                    <a:pt x="0" y="37"/>
                  </a:moveTo>
                  <a:lnTo>
                    <a:pt x="0" y="34"/>
                  </a:lnTo>
                  <a:lnTo>
                    <a:pt x="1" y="30"/>
                  </a:lnTo>
                  <a:lnTo>
                    <a:pt x="3" y="27"/>
                  </a:lnTo>
                  <a:lnTo>
                    <a:pt x="5" y="24"/>
                  </a:lnTo>
                  <a:lnTo>
                    <a:pt x="6" y="21"/>
                  </a:lnTo>
                  <a:lnTo>
                    <a:pt x="8" y="19"/>
                  </a:lnTo>
                  <a:lnTo>
                    <a:pt x="11" y="16"/>
                  </a:lnTo>
                  <a:lnTo>
                    <a:pt x="14" y="14"/>
                  </a:lnTo>
                  <a:lnTo>
                    <a:pt x="18" y="11"/>
                  </a:lnTo>
                  <a:lnTo>
                    <a:pt x="23" y="8"/>
                  </a:lnTo>
                  <a:lnTo>
                    <a:pt x="27" y="6"/>
                  </a:lnTo>
                  <a:lnTo>
                    <a:pt x="33" y="4"/>
                  </a:lnTo>
                  <a:lnTo>
                    <a:pt x="38" y="2"/>
                  </a:lnTo>
                  <a:lnTo>
                    <a:pt x="44" y="1"/>
                  </a:lnTo>
                  <a:lnTo>
                    <a:pt x="49" y="0"/>
                  </a:lnTo>
                  <a:lnTo>
                    <a:pt x="53" y="0"/>
                  </a:lnTo>
                  <a:lnTo>
                    <a:pt x="58" y="0"/>
                  </a:lnTo>
                  <a:lnTo>
                    <a:pt x="64" y="0"/>
                  </a:lnTo>
                  <a:lnTo>
                    <a:pt x="68" y="0"/>
                  </a:lnTo>
                  <a:lnTo>
                    <a:pt x="72" y="1"/>
                  </a:lnTo>
                  <a:lnTo>
                    <a:pt x="77" y="2"/>
                  </a:lnTo>
                  <a:lnTo>
                    <a:pt x="81" y="2"/>
                  </a:lnTo>
                  <a:lnTo>
                    <a:pt x="86" y="4"/>
                  </a:lnTo>
                  <a:lnTo>
                    <a:pt x="90" y="5"/>
                  </a:lnTo>
                  <a:lnTo>
                    <a:pt x="94" y="7"/>
                  </a:lnTo>
                  <a:lnTo>
                    <a:pt x="97" y="9"/>
                  </a:lnTo>
                  <a:lnTo>
                    <a:pt x="100" y="11"/>
                  </a:lnTo>
                  <a:lnTo>
                    <a:pt x="103" y="12"/>
                  </a:lnTo>
                  <a:lnTo>
                    <a:pt x="106" y="14"/>
                  </a:lnTo>
                  <a:lnTo>
                    <a:pt x="108" y="16"/>
                  </a:lnTo>
                  <a:lnTo>
                    <a:pt x="111" y="19"/>
                  </a:lnTo>
                  <a:lnTo>
                    <a:pt x="113" y="22"/>
                  </a:lnTo>
                  <a:lnTo>
                    <a:pt x="115" y="25"/>
                  </a:lnTo>
                  <a:lnTo>
                    <a:pt x="116" y="27"/>
                  </a:lnTo>
                  <a:lnTo>
                    <a:pt x="117" y="29"/>
                  </a:lnTo>
                  <a:lnTo>
                    <a:pt x="118" y="32"/>
                  </a:lnTo>
                  <a:lnTo>
                    <a:pt x="119" y="35"/>
                  </a:lnTo>
                  <a:lnTo>
                    <a:pt x="119" y="109"/>
                  </a:lnTo>
                  <a:lnTo>
                    <a:pt x="0" y="109"/>
                  </a:lnTo>
                  <a:lnTo>
                    <a:pt x="0" y="37"/>
                  </a:lnTo>
                  <a:close/>
                </a:path>
              </a:pathLst>
            </a:custGeom>
            <a:solidFill>
              <a:srgbClr val="E0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84130" name="Oval 167"/>
            <p:cNvSpPr>
              <a:spLocks noChangeArrowheads="1"/>
            </p:cNvSpPr>
            <p:nvPr/>
          </p:nvSpPr>
          <p:spPr bwMode="auto">
            <a:xfrm>
              <a:off x="2277" y="2201"/>
              <a:ext cx="95" cy="98"/>
            </a:xfrm>
            <a:prstGeom prst="ellipse">
              <a:avLst/>
            </a:prstGeom>
            <a:solidFill>
              <a:srgbClr val="FF4040"/>
            </a:solidFill>
            <a:ln w="3175">
              <a:solidFill>
                <a:srgbClr val="000000"/>
              </a:solidFill>
              <a:round/>
              <a:headEnd/>
              <a:tailEnd/>
            </a:ln>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cs typeface="Arial" panose="020B0604020202020204" pitchFamily="34" charset="0"/>
              </a:endParaRPr>
            </a:p>
          </p:txBody>
        </p:sp>
        <p:sp>
          <p:nvSpPr>
            <p:cNvPr id="84131" name="Oval 168"/>
            <p:cNvSpPr>
              <a:spLocks noChangeArrowheads="1"/>
            </p:cNvSpPr>
            <p:nvPr/>
          </p:nvSpPr>
          <p:spPr bwMode="auto">
            <a:xfrm>
              <a:off x="2334" y="2211"/>
              <a:ext cx="6" cy="6"/>
            </a:xfrm>
            <a:prstGeom prst="ellipse">
              <a:avLst/>
            </a:prstGeom>
            <a:solidFill>
              <a:srgbClr val="FF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cs typeface="Arial" panose="020B0604020202020204" pitchFamily="34" charset="0"/>
              </a:endParaRPr>
            </a:p>
          </p:txBody>
        </p:sp>
        <p:sp>
          <p:nvSpPr>
            <p:cNvPr id="84132" name="Oval 169"/>
            <p:cNvSpPr>
              <a:spLocks noChangeArrowheads="1"/>
            </p:cNvSpPr>
            <p:nvPr/>
          </p:nvSpPr>
          <p:spPr bwMode="auto">
            <a:xfrm>
              <a:off x="2343" y="2219"/>
              <a:ext cx="3" cy="3"/>
            </a:xfrm>
            <a:prstGeom prst="ellipse">
              <a:avLst/>
            </a:prstGeom>
            <a:solidFill>
              <a:srgbClr val="FF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cs typeface="Arial" panose="020B0604020202020204" pitchFamily="34" charset="0"/>
              </a:endParaRPr>
            </a:p>
          </p:txBody>
        </p:sp>
        <p:sp>
          <p:nvSpPr>
            <p:cNvPr id="84133" name="Freeform 170"/>
            <p:cNvSpPr>
              <a:spLocks/>
            </p:cNvSpPr>
            <p:nvPr/>
          </p:nvSpPr>
          <p:spPr bwMode="auto">
            <a:xfrm>
              <a:off x="2266" y="2330"/>
              <a:ext cx="119" cy="110"/>
            </a:xfrm>
            <a:custGeom>
              <a:avLst/>
              <a:gdLst>
                <a:gd name="T0" fmla="*/ 0 w 119"/>
                <a:gd name="T1" fmla="*/ 38 h 110"/>
                <a:gd name="T2" fmla="*/ 0 w 119"/>
                <a:gd name="T3" fmla="*/ 34 h 110"/>
                <a:gd name="T4" fmla="*/ 1 w 119"/>
                <a:gd name="T5" fmla="*/ 30 h 110"/>
                <a:gd name="T6" fmla="*/ 3 w 119"/>
                <a:gd name="T7" fmla="*/ 27 h 110"/>
                <a:gd name="T8" fmla="*/ 5 w 119"/>
                <a:gd name="T9" fmla="*/ 24 h 110"/>
                <a:gd name="T10" fmla="*/ 6 w 119"/>
                <a:gd name="T11" fmla="*/ 22 h 110"/>
                <a:gd name="T12" fmla="*/ 8 w 119"/>
                <a:gd name="T13" fmla="*/ 19 h 110"/>
                <a:gd name="T14" fmla="*/ 11 w 119"/>
                <a:gd name="T15" fmla="*/ 16 h 110"/>
                <a:gd name="T16" fmla="*/ 14 w 119"/>
                <a:gd name="T17" fmla="*/ 14 h 110"/>
                <a:gd name="T18" fmla="*/ 18 w 119"/>
                <a:gd name="T19" fmla="*/ 11 h 110"/>
                <a:gd name="T20" fmla="*/ 22 w 119"/>
                <a:gd name="T21" fmla="*/ 9 h 110"/>
                <a:gd name="T22" fmla="*/ 27 w 119"/>
                <a:gd name="T23" fmla="*/ 6 h 110"/>
                <a:gd name="T24" fmla="*/ 33 w 119"/>
                <a:gd name="T25" fmla="*/ 4 h 110"/>
                <a:gd name="T26" fmla="*/ 38 w 119"/>
                <a:gd name="T27" fmla="*/ 3 h 110"/>
                <a:gd name="T28" fmla="*/ 44 w 119"/>
                <a:gd name="T29" fmla="*/ 1 h 110"/>
                <a:gd name="T30" fmla="*/ 49 w 119"/>
                <a:gd name="T31" fmla="*/ 1 h 110"/>
                <a:gd name="T32" fmla="*/ 53 w 119"/>
                <a:gd name="T33" fmla="*/ 0 h 110"/>
                <a:gd name="T34" fmla="*/ 58 w 119"/>
                <a:gd name="T35" fmla="*/ 0 h 110"/>
                <a:gd name="T36" fmla="*/ 64 w 119"/>
                <a:gd name="T37" fmla="*/ 0 h 110"/>
                <a:gd name="T38" fmla="*/ 68 w 119"/>
                <a:gd name="T39" fmla="*/ 0 h 110"/>
                <a:gd name="T40" fmla="*/ 72 w 119"/>
                <a:gd name="T41" fmla="*/ 1 h 110"/>
                <a:gd name="T42" fmla="*/ 77 w 119"/>
                <a:gd name="T43" fmla="*/ 2 h 110"/>
                <a:gd name="T44" fmla="*/ 81 w 119"/>
                <a:gd name="T45" fmla="*/ 3 h 110"/>
                <a:gd name="T46" fmla="*/ 86 w 119"/>
                <a:gd name="T47" fmla="*/ 4 h 110"/>
                <a:gd name="T48" fmla="*/ 90 w 119"/>
                <a:gd name="T49" fmla="*/ 6 h 110"/>
                <a:gd name="T50" fmla="*/ 94 w 119"/>
                <a:gd name="T51" fmla="*/ 8 h 110"/>
                <a:gd name="T52" fmla="*/ 97 w 119"/>
                <a:gd name="T53" fmla="*/ 9 h 110"/>
                <a:gd name="T54" fmla="*/ 100 w 119"/>
                <a:gd name="T55" fmla="*/ 11 h 110"/>
                <a:gd name="T56" fmla="*/ 103 w 119"/>
                <a:gd name="T57" fmla="*/ 13 h 110"/>
                <a:gd name="T58" fmla="*/ 106 w 119"/>
                <a:gd name="T59" fmla="*/ 14 h 110"/>
                <a:gd name="T60" fmla="*/ 108 w 119"/>
                <a:gd name="T61" fmla="*/ 17 h 110"/>
                <a:gd name="T62" fmla="*/ 111 w 119"/>
                <a:gd name="T63" fmla="*/ 20 h 110"/>
                <a:gd name="T64" fmla="*/ 113 w 119"/>
                <a:gd name="T65" fmla="*/ 22 h 110"/>
                <a:gd name="T66" fmla="*/ 115 w 119"/>
                <a:gd name="T67" fmla="*/ 25 h 110"/>
                <a:gd name="T68" fmla="*/ 116 w 119"/>
                <a:gd name="T69" fmla="*/ 27 h 110"/>
                <a:gd name="T70" fmla="*/ 117 w 119"/>
                <a:gd name="T71" fmla="*/ 29 h 110"/>
                <a:gd name="T72" fmla="*/ 118 w 119"/>
                <a:gd name="T73" fmla="*/ 32 h 110"/>
                <a:gd name="T74" fmla="*/ 119 w 119"/>
                <a:gd name="T75" fmla="*/ 35 h 110"/>
                <a:gd name="T76" fmla="*/ 119 w 119"/>
                <a:gd name="T77" fmla="*/ 110 h 110"/>
                <a:gd name="T78" fmla="*/ 0 w 119"/>
                <a:gd name="T79" fmla="*/ 109 h 110"/>
                <a:gd name="T80" fmla="*/ 0 w 119"/>
                <a:gd name="T81" fmla="*/ 38 h 11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9" h="110">
                  <a:moveTo>
                    <a:pt x="0" y="38"/>
                  </a:moveTo>
                  <a:lnTo>
                    <a:pt x="0" y="34"/>
                  </a:lnTo>
                  <a:lnTo>
                    <a:pt x="1" y="30"/>
                  </a:lnTo>
                  <a:lnTo>
                    <a:pt x="3" y="27"/>
                  </a:lnTo>
                  <a:lnTo>
                    <a:pt x="5" y="24"/>
                  </a:lnTo>
                  <a:lnTo>
                    <a:pt x="6" y="22"/>
                  </a:lnTo>
                  <a:lnTo>
                    <a:pt x="8" y="19"/>
                  </a:lnTo>
                  <a:lnTo>
                    <a:pt x="11" y="16"/>
                  </a:lnTo>
                  <a:lnTo>
                    <a:pt x="14" y="14"/>
                  </a:lnTo>
                  <a:lnTo>
                    <a:pt x="18" y="11"/>
                  </a:lnTo>
                  <a:lnTo>
                    <a:pt x="22" y="9"/>
                  </a:lnTo>
                  <a:lnTo>
                    <a:pt x="27" y="6"/>
                  </a:lnTo>
                  <a:lnTo>
                    <a:pt x="33" y="4"/>
                  </a:lnTo>
                  <a:lnTo>
                    <a:pt x="38" y="3"/>
                  </a:lnTo>
                  <a:lnTo>
                    <a:pt x="44" y="1"/>
                  </a:lnTo>
                  <a:lnTo>
                    <a:pt x="49" y="1"/>
                  </a:lnTo>
                  <a:lnTo>
                    <a:pt x="53" y="0"/>
                  </a:lnTo>
                  <a:lnTo>
                    <a:pt x="58" y="0"/>
                  </a:lnTo>
                  <a:lnTo>
                    <a:pt x="64" y="0"/>
                  </a:lnTo>
                  <a:lnTo>
                    <a:pt x="68" y="0"/>
                  </a:lnTo>
                  <a:lnTo>
                    <a:pt x="72" y="1"/>
                  </a:lnTo>
                  <a:lnTo>
                    <a:pt x="77" y="2"/>
                  </a:lnTo>
                  <a:lnTo>
                    <a:pt x="81" y="3"/>
                  </a:lnTo>
                  <a:lnTo>
                    <a:pt x="86" y="4"/>
                  </a:lnTo>
                  <a:lnTo>
                    <a:pt x="90" y="6"/>
                  </a:lnTo>
                  <a:lnTo>
                    <a:pt x="94" y="8"/>
                  </a:lnTo>
                  <a:lnTo>
                    <a:pt x="97" y="9"/>
                  </a:lnTo>
                  <a:lnTo>
                    <a:pt x="100" y="11"/>
                  </a:lnTo>
                  <a:lnTo>
                    <a:pt x="103" y="13"/>
                  </a:lnTo>
                  <a:lnTo>
                    <a:pt x="106" y="14"/>
                  </a:lnTo>
                  <a:lnTo>
                    <a:pt x="108" y="17"/>
                  </a:lnTo>
                  <a:lnTo>
                    <a:pt x="111" y="20"/>
                  </a:lnTo>
                  <a:lnTo>
                    <a:pt x="113" y="22"/>
                  </a:lnTo>
                  <a:lnTo>
                    <a:pt x="115" y="25"/>
                  </a:lnTo>
                  <a:lnTo>
                    <a:pt x="116" y="27"/>
                  </a:lnTo>
                  <a:lnTo>
                    <a:pt x="117" y="29"/>
                  </a:lnTo>
                  <a:lnTo>
                    <a:pt x="118" y="32"/>
                  </a:lnTo>
                  <a:lnTo>
                    <a:pt x="119" y="35"/>
                  </a:lnTo>
                  <a:lnTo>
                    <a:pt x="119" y="110"/>
                  </a:lnTo>
                  <a:lnTo>
                    <a:pt x="0" y="109"/>
                  </a:lnTo>
                  <a:lnTo>
                    <a:pt x="0" y="38"/>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84134" name="Freeform 171"/>
            <p:cNvSpPr>
              <a:spLocks/>
            </p:cNvSpPr>
            <p:nvPr/>
          </p:nvSpPr>
          <p:spPr bwMode="auto">
            <a:xfrm>
              <a:off x="2266" y="2334"/>
              <a:ext cx="120" cy="110"/>
            </a:xfrm>
            <a:custGeom>
              <a:avLst/>
              <a:gdLst>
                <a:gd name="T0" fmla="*/ 0 w 120"/>
                <a:gd name="T1" fmla="*/ 38 h 110"/>
                <a:gd name="T2" fmla="*/ 0 w 120"/>
                <a:gd name="T3" fmla="*/ 35 h 110"/>
                <a:gd name="T4" fmla="*/ 1 w 120"/>
                <a:gd name="T5" fmla="*/ 31 h 110"/>
                <a:gd name="T6" fmla="*/ 3 w 120"/>
                <a:gd name="T7" fmla="*/ 28 h 110"/>
                <a:gd name="T8" fmla="*/ 5 w 120"/>
                <a:gd name="T9" fmla="*/ 25 h 110"/>
                <a:gd name="T10" fmla="*/ 7 w 120"/>
                <a:gd name="T11" fmla="*/ 22 h 110"/>
                <a:gd name="T12" fmla="*/ 8 w 120"/>
                <a:gd name="T13" fmla="*/ 20 h 110"/>
                <a:gd name="T14" fmla="*/ 11 w 120"/>
                <a:gd name="T15" fmla="*/ 17 h 110"/>
                <a:gd name="T16" fmla="*/ 14 w 120"/>
                <a:gd name="T17" fmla="*/ 14 h 110"/>
                <a:gd name="T18" fmla="*/ 18 w 120"/>
                <a:gd name="T19" fmla="*/ 12 h 110"/>
                <a:gd name="T20" fmla="*/ 23 w 120"/>
                <a:gd name="T21" fmla="*/ 9 h 110"/>
                <a:gd name="T22" fmla="*/ 27 w 120"/>
                <a:gd name="T23" fmla="*/ 7 h 110"/>
                <a:gd name="T24" fmla="*/ 33 w 120"/>
                <a:gd name="T25" fmla="*/ 5 h 110"/>
                <a:gd name="T26" fmla="*/ 38 w 120"/>
                <a:gd name="T27" fmla="*/ 3 h 110"/>
                <a:gd name="T28" fmla="*/ 44 w 120"/>
                <a:gd name="T29" fmla="*/ 2 h 110"/>
                <a:gd name="T30" fmla="*/ 49 w 120"/>
                <a:gd name="T31" fmla="*/ 1 h 110"/>
                <a:gd name="T32" fmla="*/ 54 w 120"/>
                <a:gd name="T33" fmla="*/ 1 h 110"/>
                <a:gd name="T34" fmla="*/ 59 w 120"/>
                <a:gd name="T35" fmla="*/ 0 h 110"/>
                <a:gd name="T36" fmla="*/ 64 w 120"/>
                <a:gd name="T37" fmla="*/ 0 h 110"/>
                <a:gd name="T38" fmla="*/ 68 w 120"/>
                <a:gd name="T39" fmla="*/ 1 h 110"/>
                <a:gd name="T40" fmla="*/ 72 w 120"/>
                <a:gd name="T41" fmla="*/ 1 h 110"/>
                <a:gd name="T42" fmla="*/ 77 w 120"/>
                <a:gd name="T43" fmla="*/ 2 h 110"/>
                <a:gd name="T44" fmla="*/ 81 w 120"/>
                <a:gd name="T45" fmla="*/ 3 h 110"/>
                <a:gd name="T46" fmla="*/ 86 w 120"/>
                <a:gd name="T47" fmla="*/ 5 h 110"/>
                <a:gd name="T48" fmla="*/ 90 w 120"/>
                <a:gd name="T49" fmla="*/ 6 h 110"/>
                <a:gd name="T50" fmla="*/ 94 w 120"/>
                <a:gd name="T51" fmla="*/ 8 h 110"/>
                <a:gd name="T52" fmla="*/ 98 w 120"/>
                <a:gd name="T53" fmla="*/ 10 h 110"/>
                <a:gd name="T54" fmla="*/ 100 w 120"/>
                <a:gd name="T55" fmla="*/ 11 h 110"/>
                <a:gd name="T56" fmla="*/ 103 w 120"/>
                <a:gd name="T57" fmla="*/ 13 h 110"/>
                <a:gd name="T58" fmla="*/ 106 w 120"/>
                <a:gd name="T59" fmla="*/ 15 h 110"/>
                <a:gd name="T60" fmla="*/ 108 w 120"/>
                <a:gd name="T61" fmla="*/ 17 h 110"/>
                <a:gd name="T62" fmla="*/ 111 w 120"/>
                <a:gd name="T63" fmla="*/ 20 h 110"/>
                <a:gd name="T64" fmla="*/ 113 w 120"/>
                <a:gd name="T65" fmla="*/ 23 h 110"/>
                <a:gd name="T66" fmla="*/ 115 w 120"/>
                <a:gd name="T67" fmla="*/ 25 h 110"/>
                <a:gd name="T68" fmla="*/ 116 w 120"/>
                <a:gd name="T69" fmla="*/ 28 h 110"/>
                <a:gd name="T70" fmla="*/ 118 w 120"/>
                <a:gd name="T71" fmla="*/ 30 h 110"/>
                <a:gd name="T72" fmla="*/ 119 w 120"/>
                <a:gd name="T73" fmla="*/ 33 h 110"/>
                <a:gd name="T74" fmla="*/ 120 w 120"/>
                <a:gd name="T75" fmla="*/ 36 h 110"/>
                <a:gd name="T76" fmla="*/ 120 w 120"/>
                <a:gd name="T77" fmla="*/ 110 h 110"/>
                <a:gd name="T78" fmla="*/ 0 w 120"/>
                <a:gd name="T79" fmla="*/ 110 h 110"/>
                <a:gd name="T80" fmla="*/ 0 w 120"/>
                <a:gd name="T81" fmla="*/ 38 h 11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0" h="110">
                  <a:moveTo>
                    <a:pt x="0" y="38"/>
                  </a:moveTo>
                  <a:lnTo>
                    <a:pt x="0" y="35"/>
                  </a:lnTo>
                  <a:lnTo>
                    <a:pt x="1" y="31"/>
                  </a:lnTo>
                  <a:lnTo>
                    <a:pt x="3" y="28"/>
                  </a:lnTo>
                  <a:lnTo>
                    <a:pt x="5" y="25"/>
                  </a:lnTo>
                  <a:lnTo>
                    <a:pt x="7" y="22"/>
                  </a:lnTo>
                  <a:lnTo>
                    <a:pt x="8" y="20"/>
                  </a:lnTo>
                  <a:lnTo>
                    <a:pt x="11" y="17"/>
                  </a:lnTo>
                  <a:lnTo>
                    <a:pt x="14" y="14"/>
                  </a:lnTo>
                  <a:lnTo>
                    <a:pt x="18" y="12"/>
                  </a:lnTo>
                  <a:lnTo>
                    <a:pt x="23" y="9"/>
                  </a:lnTo>
                  <a:lnTo>
                    <a:pt x="27" y="7"/>
                  </a:lnTo>
                  <a:lnTo>
                    <a:pt x="33" y="5"/>
                  </a:lnTo>
                  <a:lnTo>
                    <a:pt x="38" y="3"/>
                  </a:lnTo>
                  <a:lnTo>
                    <a:pt x="44" y="2"/>
                  </a:lnTo>
                  <a:lnTo>
                    <a:pt x="49" y="1"/>
                  </a:lnTo>
                  <a:lnTo>
                    <a:pt x="54" y="1"/>
                  </a:lnTo>
                  <a:lnTo>
                    <a:pt x="59" y="0"/>
                  </a:lnTo>
                  <a:lnTo>
                    <a:pt x="64" y="0"/>
                  </a:lnTo>
                  <a:lnTo>
                    <a:pt x="68" y="1"/>
                  </a:lnTo>
                  <a:lnTo>
                    <a:pt x="72" y="1"/>
                  </a:lnTo>
                  <a:lnTo>
                    <a:pt x="77" y="2"/>
                  </a:lnTo>
                  <a:lnTo>
                    <a:pt x="81" y="3"/>
                  </a:lnTo>
                  <a:lnTo>
                    <a:pt x="86" y="5"/>
                  </a:lnTo>
                  <a:lnTo>
                    <a:pt x="90" y="6"/>
                  </a:lnTo>
                  <a:lnTo>
                    <a:pt x="94" y="8"/>
                  </a:lnTo>
                  <a:lnTo>
                    <a:pt x="98" y="10"/>
                  </a:lnTo>
                  <a:lnTo>
                    <a:pt x="100" y="11"/>
                  </a:lnTo>
                  <a:lnTo>
                    <a:pt x="103" y="13"/>
                  </a:lnTo>
                  <a:lnTo>
                    <a:pt x="106" y="15"/>
                  </a:lnTo>
                  <a:lnTo>
                    <a:pt x="108" y="17"/>
                  </a:lnTo>
                  <a:lnTo>
                    <a:pt x="111" y="20"/>
                  </a:lnTo>
                  <a:lnTo>
                    <a:pt x="113" y="23"/>
                  </a:lnTo>
                  <a:lnTo>
                    <a:pt x="115" y="25"/>
                  </a:lnTo>
                  <a:lnTo>
                    <a:pt x="116" y="28"/>
                  </a:lnTo>
                  <a:lnTo>
                    <a:pt x="118" y="30"/>
                  </a:lnTo>
                  <a:lnTo>
                    <a:pt x="119" y="33"/>
                  </a:lnTo>
                  <a:lnTo>
                    <a:pt x="120" y="36"/>
                  </a:lnTo>
                  <a:lnTo>
                    <a:pt x="120" y="110"/>
                  </a:lnTo>
                  <a:lnTo>
                    <a:pt x="0" y="110"/>
                  </a:lnTo>
                  <a:lnTo>
                    <a:pt x="0" y="38"/>
                  </a:lnTo>
                  <a:close/>
                </a:path>
              </a:pathLst>
            </a:custGeom>
            <a:solidFill>
              <a:srgbClr val="E0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84135" name="Oval 172"/>
            <p:cNvSpPr>
              <a:spLocks noChangeArrowheads="1"/>
            </p:cNvSpPr>
            <p:nvPr/>
          </p:nvSpPr>
          <p:spPr bwMode="auto">
            <a:xfrm>
              <a:off x="2274" y="2339"/>
              <a:ext cx="96" cy="98"/>
            </a:xfrm>
            <a:prstGeom prst="ellipse">
              <a:avLst/>
            </a:prstGeom>
            <a:solidFill>
              <a:srgbClr val="E0E000"/>
            </a:solidFill>
            <a:ln w="3175">
              <a:solidFill>
                <a:srgbClr val="000000"/>
              </a:solidFill>
              <a:round/>
              <a:headEnd/>
              <a:tailEnd/>
            </a:ln>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cs typeface="Arial" panose="020B0604020202020204" pitchFamily="34" charset="0"/>
              </a:endParaRPr>
            </a:p>
          </p:txBody>
        </p:sp>
        <p:sp>
          <p:nvSpPr>
            <p:cNvPr id="84136" name="Oval 173"/>
            <p:cNvSpPr>
              <a:spLocks noChangeArrowheads="1"/>
            </p:cNvSpPr>
            <p:nvPr/>
          </p:nvSpPr>
          <p:spPr bwMode="auto">
            <a:xfrm>
              <a:off x="2331" y="2349"/>
              <a:ext cx="6" cy="6"/>
            </a:xfrm>
            <a:prstGeom prst="ellipse">
              <a:avLst/>
            </a:prstGeom>
            <a:solidFill>
              <a:srgbClr val="FFFFC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cs typeface="Arial" panose="020B0604020202020204" pitchFamily="34" charset="0"/>
              </a:endParaRPr>
            </a:p>
          </p:txBody>
        </p:sp>
        <p:sp>
          <p:nvSpPr>
            <p:cNvPr id="84137" name="Oval 174"/>
            <p:cNvSpPr>
              <a:spLocks noChangeArrowheads="1"/>
            </p:cNvSpPr>
            <p:nvPr/>
          </p:nvSpPr>
          <p:spPr bwMode="auto">
            <a:xfrm>
              <a:off x="2340" y="2357"/>
              <a:ext cx="3" cy="3"/>
            </a:xfrm>
            <a:prstGeom prst="ellipse">
              <a:avLst/>
            </a:prstGeom>
            <a:solidFill>
              <a:srgbClr val="FFFFC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cs typeface="Arial" panose="020B0604020202020204" pitchFamily="34" charset="0"/>
              </a:endParaRPr>
            </a:p>
          </p:txBody>
        </p:sp>
        <p:sp>
          <p:nvSpPr>
            <p:cNvPr id="84138" name="Freeform 175"/>
            <p:cNvSpPr>
              <a:spLocks/>
            </p:cNvSpPr>
            <p:nvPr/>
          </p:nvSpPr>
          <p:spPr bwMode="auto">
            <a:xfrm>
              <a:off x="2269" y="2461"/>
              <a:ext cx="119" cy="110"/>
            </a:xfrm>
            <a:custGeom>
              <a:avLst/>
              <a:gdLst>
                <a:gd name="T0" fmla="*/ 0 w 119"/>
                <a:gd name="T1" fmla="*/ 38 h 110"/>
                <a:gd name="T2" fmla="*/ 0 w 119"/>
                <a:gd name="T3" fmla="*/ 34 h 110"/>
                <a:gd name="T4" fmla="*/ 1 w 119"/>
                <a:gd name="T5" fmla="*/ 31 h 110"/>
                <a:gd name="T6" fmla="*/ 3 w 119"/>
                <a:gd name="T7" fmla="*/ 28 h 110"/>
                <a:gd name="T8" fmla="*/ 4 w 119"/>
                <a:gd name="T9" fmla="*/ 24 h 110"/>
                <a:gd name="T10" fmla="*/ 6 w 119"/>
                <a:gd name="T11" fmla="*/ 22 h 110"/>
                <a:gd name="T12" fmla="*/ 8 w 119"/>
                <a:gd name="T13" fmla="*/ 19 h 110"/>
                <a:gd name="T14" fmla="*/ 11 w 119"/>
                <a:gd name="T15" fmla="*/ 17 h 110"/>
                <a:gd name="T16" fmla="*/ 14 w 119"/>
                <a:gd name="T17" fmla="*/ 14 h 110"/>
                <a:gd name="T18" fmla="*/ 17 w 119"/>
                <a:gd name="T19" fmla="*/ 12 h 110"/>
                <a:gd name="T20" fmla="*/ 22 w 119"/>
                <a:gd name="T21" fmla="*/ 9 h 110"/>
                <a:gd name="T22" fmla="*/ 27 w 119"/>
                <a:gd name="T23" fmla="*/ 7 h 110"/>
                <a:gd name="T24" fmla="*/ 32 w 119"/>
                <a:gd name="T25" fmla="*/ 5 h 110"/>
                <a:gd name="T26" fmla="*/ 38 w 119"/>
                <a:gd name="T27" fmla="*/ 3 h 110"/>
                <a:gd name="T28" fmla="*/ 44 w 119"/>
                <a:gd name="T29" fmla="*/ 2 h 110"/>
                <a:gd name="T30" fmla="*/ 49 w 119"/>
                <a:gd name="T31" fmla="*/ 1 h 110"/>
                <a:gd name="T32" fmla="*/ 53 w 119"/>
                <a:gd name="T33" fmla="*/ 1 h 110"/>
                <a:gd name="T34" fmla="*/ 58 w 119"/>
                <a:gd name="T35" fmla="*/ 0 h 110"/>
                <a:gd name="T36" fmla="*/ 64 w 119"/>
                <a:gd name="T37" fmla="*/ 0 h 110"/>
                <a:gd name="T38" fmla="*/ 68 w 119"/>
                <a:gd name="T39" fmla="*/ 1 h 110"/>
                <a:gd name="T40" fmla="*/ 72 w 119"/>
                <a:gd name="T41" fmla="*/ 1 h 110"/>
                <a:gd name="T42" fmla="*/ 77 w 119"/>
                <a:gd name="T43" fmla="*/ 2 h 110"/>
                <a:gd name="T44" fmla="*/ 81 w 119"/>
                <a:gd name="T45" fmla="*/ 3 h 110"/>
                <a:gd name="T46" fmla="*/ 86 w 119"/>
                <a:gd name="T47" fmla="*/ 5 h 110"/>
                <a:gd name="T48" fmla="*/ 90 w 119"/>
                <a:gd name="T49" fmla="*/ 6 h 110"/>
                <a:gd name="T50" fmla="*/ 94 w 119"/>
                <a:gd name="T51" fmla="*/ 8 h 110"/>
                <a:gd name="T52" fmla="*/ 97 w 119"/>
                <a:gd name="T53" fmla="*/ 10 h 110"/>
                <a:gd name="T54" fmla="*/ 100 w 119"/>
                <a:gd name="T55" fmla="*/ 11 h 110"/>
                <a:gd name="T56" fmla="*/ 103 w 119"/>
                <a:gd name="T57" fmla="*/ 13 h 110"/>
                <a:gd name="T58" fmla="*/ 105 w 119"/>
                <a:gd name="T59" fmla="*/ 15 h 110"/>
                <a:gd name="T60" fmla="*/ 108 w 119"/>
                <a:gd name="T61" fmla="*/ 17 h 110"/>
                <a:gd name="T62" fmla="*/ 111 w 119"/>
                <a:gd name="T63" fmla="*/ 20 h 110"/>
                <a:gd name="T64" fmla="*/ 113 w 119"/>
                <a:gd name="T65" fmla="*/ 23 h 110"/>
                <a:gd name="T66" fmla="*/ 115 w 119"/>
                <a:gd name="T67" fmla="*/ 25 h 110"/>
                <a:gd name="T68" fmla="*/ 116 w 119"/>
                <a:gd name="T69" fmla="*/ 27 h 110"/>
                <a:gd name="T70" fmla="*/ 117 w 119"/>
                <a:gd name="T71" fmla="*/ 30 h 110"/>
                <a:gd name="T72" fmla="*/ 118 w 119"/>
                <a:gd name="T73" fmla="*/ 32 h 110"/>
                <a:gd name="T74" fmla="*/ 119 w 119"/>
                <a:gd name="T75" fmla="*/ 35 h 110"/>
                <a:gd name="T76" fmla="*/ 119 w 119"/>
                <a:gd name="T77" fmla="*/ 110 h 110"/>
                <a:gd name="T78" fmla="*/ 0 w 119"/>
                <a:gd name="T79" fmla="*/ 109 h 110"/>
                <a:gd name="T80" fmla="*/ 0 w 119"/>
                <a:gd name="T81" fmla="*/ 38 h 11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9" h="110">
                  <a:moveTo>
                    <a:pt x="0" y="38"/>
                  </a:moveTo>
                  <a:lnTo>
                    <a:pt x="0" y="34"/>
                  </a:lnTo>
                  <a:lnTo>
                    <a:pt x="1" y="31"/>
                  </a:lnTo>
                  <a:lnTo>
                    <a:pt x="3" y="28"/>
                  </a:lnTo>
                  <a:lnTo>
                    <a:pt x="4" y="24"/>
                  </a:lnTo>
                  <a:lnTo>
                    <a:pt x="6" y="22"/>
                  </a:lnTo>
                  <a:lnTo>
                    <a:pt x="8" y="19"/>
                  </a:lnTo>
                  <a:lnTo>
                    <a:pt x="11" y="17"/>
                  </a:lnTo>
                  <a:lnTo>
                    <a:pt x="14" y="14"/>
                  </a:lnTo>
                  <a:lnTo>
                    <a:pt x="17" y="12"/>
                  </a:lnTo>
                  <a:lnTo>
                    <a:pt x="22" y="9"/>
                  </a:lnTo>
                  <a:lnTo>
                    <a:pt x="27" y="7"/>
                  </a:lnTo>
                  <a:lnTo>
                    <a:pt x="32" y="5"/>
                  </a:lnTo>
                  <a:lnTo>
                    <a:pt x="38" y="3"/>
                  </a:lnTo>
                  <a:lnTo>
                    <a:pt x="44" y="2"/>
                  </a:lnTo>
                  <a:lnTo>
                    <a:pt x="49" y="1"/>
                  </a:lnTo>
                  <a:lnTo>
                    <a:pt x="53" y="1"/>
                  </a:lnTo>
                  <a:lnTo>
                    <a:pt x="58" y="0"/>
                  </a:lnTo>
                  <a:lnTo>
                    <a:pt x="64" y="0"/>
                  </a:lnTo>
                  <a:lnTo>
                    <a:pt x="68" y="1"/>
                  </a:lnTo>
                  <a:lnTo>
                    <a:pt x="72" y="1"/>
                  </a:lnTo>
                  <a:lnTo>
                    <a:pt x="77" y="2"/>
                  </a:lnTo>
                  <a:lnTo>
                    <a:pt x="81" y="3"/>
                  </a:lnTo>
                  <a:lnTo>
                    <a:pt x="86" y="5"/>
                  </a:lnTo>
                  <a:lnTo>
                    <a:pt x="90" y="6"/>
                  </a:lnTo>
                  <a:lnTo>
                    <a:pt x="94" y="8"/>
                  </a:lnTo>
                  <a:lnTo>
                    <a:pt x="97" y="10"/>
                  </a:lnTo>
                  <a:lnTo>
                    <a:pt x="100" y="11"/>
                  </a:lnTo>
                  <a:lnTo>
                    <a:pt x="103" y="13"/>
                  </a:lnTo>
                  <a:lnTo>
                    <a:pt x="105" y="15"/>
                  </a:lnTo>
                  <a:lnTo>
                    <a:pt x="108" y="17"/>
                  </a:lnTo>
                  <a:lnTo>
                    <a:pt x="111" y="20"/>
                  </a:lnTo>
                  <a:lnTo>
                    <a:pt x="113" y="23"/>
                  </a:lnTo>
                  <a:lnTo>
                    <a:pt x="115" y="25"/>
                  </a:lnTo>
                  <a:lnTo>
                    <a:pt x="116" y="27"/>
                  </a:lnTo>
                  <a:lnTo>
                    <a:pt x="117" y="30"/>
                  </a:lnTo>
                  <a:lnTo>
                    <a:pt x="118" y="32"/>
                  </a:lnTo>
                  <a:lnTo>
                    <a:pt x="119" y="35"/>
                  </a:lnTo>
                  <a:lnTo>
                    <a:pt x="119" y="110"/>
                  </a:lnTo>
                  <a:lnTo>
                    <a:pt x="0" y="109"/>
                  </a:lnTo>
                  <a:lnTo>
                    <a:pt x="0" y="38"/>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84139" name="Freeform 176"/>
            <p:cNvSpPr>
              <a:spLocks/>
            </p:cNvSpPr>
            <p:nvPr/>
          </p:nvSpPr>
          <p:spPr bwMode="auto">
            <a:xfrm>
              <a:off x="2269" y="2465"/>
              <a:ext cx="119" cy="110"/>
            </a:xfrm>
            <a:custGeom>
              <a:avLst/>
              <a:gdLst>
                <a:gd name="T0" fmla="*/ 0 w 119"/>
                <a:gd name="T1" fmla="*/ 38 h 110"/>
                <a:gd name="T2" fmla="*/ 0 w 119"/>
                <a:gd name="T3" fmla="*/ 34 h 110"/>
                <a:gd name="T4" fmla="*/ 1 w 119"/>
                <a:gd name="T5" fmla="*/ 31 h 110"/>
                <a:gd name="T6" fmla="*/ 3 w 119"/>
                <a:gd name="T7" fmla="*/ 27 h 110"/>
                <a:gd name="T8" fmla="*/ 5 w 119"/>
                <a:gd name="T9" fmla="*/ 24 h 110"/>
                <a:gd name="T10" fmla="*/ 6 w 119"/>
                <a:gd name="T11" fmla="*/ 22 h 110"/>
                <a:gd name="T12" fmla="*/ 8 w 119"/>
                <a:gd name="T13" fmla="*/ 19 h 110"/>
                <a:gd name="T14" fmla="*/ 11 w 119"/>
                <a:gd name="T15" fmla="*/ 17 h 110"/>
                <a:gd name="T16" fmla="*/ 14 w 119"/>
                <a:gd name="T17" fmla="*/ 14 h 110"/>
                <a:gd name="T18" fmla="*/ 18 w 119"/>
                <a:gd name="T19" fmla="*/ 11 h 110"/>
                <a:gd name="T20" fmla="*/ 23 w 119"/>
                <a:gd name="T21" fmla="*/ 9 h 110"/>
                <a:gd name="T22" fmla="*/ 27 w 119"/>
                <a:gd name="T23" fmla="*/ 7 h 110"/>
                <a:gd name="T24" fmla="*/ 33 w 119"/>
                <a:gd name="T25" fmla="*/ 5 h 110"/>
                <a:gd name="T26" fmla="*/ 38 w 119"/>
                <a:gd name="T27" fmla="*/ 3 h 110"/>
                <a:gd name="T28" fmla="*/ 44 w 119"/>
                <a:gd name="T29" fmla="*/ 2 h 110"/>
                <a:gd name="T30" fmla="*/ 49 w 119"/>
                <a:gd name="T31" fmla="*/ 1 h 110"/>
                <a:gd name="T32" fmla="*/ 53 w 119"/>
                <a:gd name="T33" fmla="*/ 1 h 110"/>
                <a:gd name="T34" fmla="*/ 58 w 119"/>
                <a:gd name="T35" fmla="*/ 0 h 110"/>
                <a:gd name="T36" fmla="*/ 64 w 119"/>
                <a:gd name="T37" fmla="*/ 0 h 110"/>
                <a:gd name="T38" fmla="*/ 68 w 119"/>
                <a:gd name="T39" fmla="*/ 1 h 110"/>
                <a:gd name="T40" fmla="*/ 72 w 119"/>
                <a:gd name="T41" fmla="*/ 1 h 110"/>
                <a:gd name="T42" fmla="*/ 77 w 119"/>
                <a:gd name="T43" fmla="*/ 2 h 110"/>
                <a:gd name="T44" fmla="*/ 81 w 119"/>
                <a:gd name="T45" fmla="*/ 3 h 110"/>
                <a:gd name="T46" fmla="*/ 86 w 119"/>
                <a:gd name="T47" fmla="*/ 5 h 110"/>
                <a:gd name="T48" fmla="*/ 90 w 119"/>
                <a:gd name="T49" fmla="*/ 6 h 110"/>
                <a:gd name="T50" fmla="*/ 94 w 119"/>
                <a:gd name="T51" fmla="*/ 8 h 110"/>
                <a:gd name="T52" fmla="*/ 97 w 119"/>
                <a:gd name="T53" fmla="*/ 10 h 110"/>
                <a:gd name="T54" fmla="*/ 100 w 119"/>
                <a:gd name="T55" fmla="*/ 11 h 110"/>
                <a:gd name="T56" fmla="*/ 103 w 119"/>
                <a:gd name="T57" fmla="*/ 13 h 110"/>
                <a:gd name="T58" fmla="*/ 106 w 119"/>
                <a:gd name="T59" fmla="*/ 15 h 110"/>
                <a:gd name="T60" fmla="*/ 108 w 119"/>
                <a:gd name="T61" fmla="*/ 17 h 110"/>
                <a:gd name="T62" fmla="*/ 111 w 119"/>
                <a:gd name="T63" fmla="*/ 20 h 110"/>
                <a:gd name="T64" fmla="*/ 113 w 119"/>
                <a:gd name="T65" fmla="*/ 23 h 110"/>
                <a:gd name="T66" fmla="*/ 115 w 119"/>
                <a:gd name="T67" fmla="*/ 25 h 110"/>
                <a:gd name="T68" fmla="*/ 116 w 119"/>
                <a:gd name="T69" fmla="*/ 27 h 110"/>
                <a:gd name="T70" fmla="*/ 117 w 119"/>
                <a:gd name="T71" fmla="*/ 30 h 110"/>
                <a:gd name="T72" fmla="*/ 118 w 119"/>
                <a:gd name="T73" fmla="*/ 32 h 110"/>
                <a:gd name="T74" fmla="*/ 119 w 119"/>
                <a:gd name="T75" fmla="*/ 35 h 110"/>
                <a:gd name="T76" fmla="*/ 119 w 119"/>
                <a:gd name="T77" fmla="*/ 110 h 110"/>
                <a:gd name="T78" fmla="*/ 0 w 119"/>
                <a:gd name="T79" fmla="*/ 109 h 110"/>
                <a:gd name="T80" fmla="*/ 0 w 119"/>
                <a:gd name="T81" fmla="*/ 38 h 11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9" h="110">
                  <a:moveTo>
                    <a:pt x="0" y="38"/>
                  </a:moveTo>
                  <a:lnTo>
                    <a:pt x="0" y="34"/>
                  </a:lnTo>
                  <a:lnTo>
                    <a:pt x="1" y="31"/>
                  </a:lnTo>
                  <a:lnTo>
                    <a:pt x="3" y="27"/>
                  </a:lnTo>
                  <a:lnTo>
                    <a:pt x="5" y="24"/>
                  </a:lnTo>
                  <a:lnTo>
                    <a:pt x="6" y="22"/>
                  </a:lnTo>
                  <a:lnTo>
                    <a:pt x="8" y="19"/>
                  </a:lnTo>
                  <a:lnTo>
                    <a:pt x="11" y="17"/>
                  </a:lnTo>
                  <a:lnTo>
                    <a:pt x="14" y="14"/>
                  </a:lnTo>
                  <a:lnTo>
                    <a:pt x="18" y="11"/>
                  </a:lnTo>
                  <a:lnTo>
                    <a:pt x="23" y="9"/>
                  </a:lnTo>
                  <a:lnTo>
                    <a:pt x="27" y="7"/>
                  </a:lnTo>
                  <a:lnTo>
                    <a:pt x="33" y="5"/>
                  </a:lnTo>
                  <a:lnTo>
                    <a:pt x="38" y="3"/>
                  </a:lnTo>
                  <a:lnTo>
                    <a:pt x="44" y="2"/>
                  </a:lnTo>
                  <a:lnTo>
                    <a:pt x="49" y="1"/>
                  </a:lnTo>
                  <a:lnTo>
                    <a:pt x="53" y="1"/>
                  </a:lnTo>
                  <a:lnTo>
                    <a:pt x="58" y="0"/>
                  </a:lnTo>
                  <a:lnTo>
                    <a:pt x="64" y="0"/>
                  </a:lnTo>
                  <a:lnTo>
                    <a:pt x="68" y="1"/>
                  </a:lnTo>
                  <a:lnTo>
                    <a:pt x="72" y="1"/>
                  </a:lnTo>
                  <a:lnTo>
                    <a:pt x="77" y="2"/>
                  </a:lnTo>
                  <a:lnTo>
                    <a:pt x="81" y="3"/>
                  </a:lnTo>
                  <a:lnTo>
                    <a:pt x="86" y="5"/>
                  </a:lnTo>
                  <a:lnTo>
                    <a:pt x="90" y="6"/>
                  </a:lnTo>
                  <a:lnTo>
                    <a:pt x="94" y="8"/>
                  </a:lnTo>
                  <a:lnTo>
                    <a:pt x="97" y="10"/>
                  </a:lnTo>
                  <a:lnTo>
                    <a:pt x="100" y="11"/>
                  </a:lnTo>
                  <a:lnTo>
                    <a:pt x="103" y="13"/>
                  </a:lnTo>
                  <a:lnTo>
                    <a:pt x="106" y="15"/>
                  </a:lnTo>
                  <a:lnTo>
                    <a:pt x="108" y="17"/>
                  </a:lnTo>
                  <a:lnTo>
                    <a:pt x="111" y="20"/>
                  </a:lnTo>
                  <a:lnTo>
                    <a:pt x="113" y="23"/>
                  </a:lnTo>
                  <a:lnTo>
                    <a:pt x="115" y="25"/>
                  </a:lnTo>
                  <a:lnTo>
                    <a:pt x="116" y="27"/>
                  </a:lnTo>
                  <a:lnTo>
                    <a:pt x="117" y="30"/>
                  </a:lnTo>
                  <a:lnTo>
                    <a:pt x="118" y="32"/>
                  </a:lnTo>
                  <a:lnTo>
                    <a:pt x="119" y="35"/>
                  </a:lnTo>
                  <a:lnTo>
                    <a:pt x="119" y="110"/>
                  </a:lnTo>
                  <a:lnTo>
                    <a:pt x="0" y="109"/>
                  </a:lnTo>
                  <a:lnTo>
                    <a:pt x="0" y="38"/>
                  </a:lnTo>
                  <a:close/>
                </a:path>
              </a:pathLst>
            </a:custGeom>
            <a:solidFill>
              <a:srgbClr val="E0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84140" name="Oval 177"/>
            <p:cNvSpPr>
              <a:spLocks noChangeArrowheads="1"/>
            </p:cNvSpPr>
            <p:nvPr/>
          </p:nvSpPr>
          <p:spPr bwMode="auto">
            <a:xfrm>
              <a:off x="2277" y="2470"/>
              <a:ext cx="95" cy="97"/>
            </a:xfrm>
            <a:prstGeom prst="ellipse">
              <a:avLst/>
            </a:prstGeom>
            <a:solidFill>
              <a:srgbClr val="00A000"/>
            </a:solidFill>
            <a:ln w="3175">
              <a:solidFill>
                <a:srgbClr val="000000"/>
              </a:solidFill>
              <a:round/>
              <a:headEnd/>
              <a:tailEnd/>
            </a:ln>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cs typeface="Arial" panose="020B0604020202020204" pitchFamily="34" charset="0"/>
              </a:endParaRPr>
            </a:p>
          </p:txBody>
        </p:sp>
        <p:sp>
          <p:nvSpPr>
            <p:cNvPr id="84141" name="Oval 178"/>
            <p:cNvSpPr>
              <a:spLocks noChangeArrowheads="1"/>
            </p:cNvSpPr>
            <p:nvPr/>
          </p:nvSpPr>
          <p:spPr bwMode="auto">
            <a:xfrm>
              <a:off x="2334" y="2480"/>
              <a:ext cx="6" cy="6"/>
            </a:xfrm>
            <a:prstGeom prst="ellipse">
              <a:avLst/>
            </a:pr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cs typeface="Arial" panose="020B0604020202020204" pitchFamily="34" charset="0"/>
              </a:endParaRPr>
            </a:p>
          </p:txBody>
        </p:sp>
        <p:sp>
          <p:nvSpPr>
            <p:cNvPr id="84142" name="Oval 179"/>
            <p:cNvSpPr>
              <a:spLocks noChangeArrowheads="1"/>
            </p:cNvSpPr>
            <p:nvPr/>
          </p:nvSpPr>
          <p:spPr bwMode="auto">
            <a:xfrm>
              <a:off x="2343" y="2487"/>
              <a:ext cx="3" cy="3"/>
            </a:xfrm>
            <a:prstGeom prst="ellipse">
              <a:avLst/>
            </a:pr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cs typeface="Arial" panose="020B0604020202020204" pitchFamily="34" charset="0"/>
              </a:endParaRPr>
            </a:p>
          </p:txBody>
        </p:sp>
      </p:grpSp>
    </p:spTree>
    <p:extLst>
      <p:ext uri="{BB962C8B-B14F-4D97-AF65-F5344CB8AC3E}">
        <p14:creationId xmlns:p14="http://schemas.microsoft.com/office/powerpoint/2010/main" val="2400575935"/>
      </p:ext>
    </p:extLst>
  </p:cSld>
  <p:clrMapOvr>
    <a:masterClrMapping/>
  </p:clrMapOvr>
  <p:transition spd="slow">
    <p:circl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Título"/>
          <p:cNvSpPr>
            <a:spLocks noGrp="1"/>
          </p:cNvSpPr>
          <p:nvPr>
            <p:ph type="title"/>
          </p:nvPr>
        </p:nvSpPr>
        <p:spPr>
          <a:xfrm>
            <a:off x="7583488" y="1841504"/>
            <a:ext cx="8782050" cy="1069974"/>
          </a:xfrm>
        </p:spPr>
        <p:txBody>
          <a:bodyPr/>
          <a:lstStyle/>
          <a:p>
            <a:r>
              <a:rPr lang="es-CR" sz="4800" dirty="0">
                <a:latin typeface="Tahoma" panose="020B0604030504040204" pitchFamily="34" charset="0"/>
                <a:ea typeface="ＭＳ Ｐゴシック" panose="020B0600070205080204" pitchFamily="34" charset="-128"/>
                <a:cs typeface="Tahoma" panose="020B0604030504040204" pitchFamily="34" charset="0"/>
              </a:rPr>
              <a:t>CICLO DE UNA DUA </a:t>
            </a:r>
          </a:p>
        </p:txBody>
      </p:sp>
      <p:sp>
        <p:nvSpPr>
          <p:cNvPr id="84995" name="Rectangle 2"/>
          <p:cNvSpPr>
            <a:spLocks noGrp="1" noChangeArrowheads="1"/>
          </p:cNvSpPr>
          <p:nvPr>
            <p:ph idx="1"/>
          </p:nvPr>
        </p:nvSpPr>
        <p:spPr>
          <a:xfrm>
            <a:off x="3191000" y="3136903"/>
            <a:ext cx="16459200" cy="9051924"/>
          </a:xfrm>
          <a:solidFill>
            <a:srgbClr val="FFFFFF"/>
          </a:solidFill>
        </p:spPr>
        <p:txBody>
          <a:bodyPr>
            <a:normAutofit fontScale="92500" lnSpcReduction="10000"/>
          </a:bodyPr>
          <a:lstStyle/>
          <a:p>
            <a:pPr algn="ctr">
              <a:lnSpc>
                <a:spcPct val="90000"/>
              </a:lnSpc>
              <a:buFont typeface="Wingdings" panose="05000000000000000000" pitchFamily="2" charset="2"/>
              <a:buNone/>
            </a:pPr>
            <a:endParaRPr lang="es-CR" sz="4000" b="1" dirty="0">
              <a:solidFill>
                <a:schemeClr val="tx1"/>
              </a:solidFill>
              <a:latin typeface="Century Gothic" panose="020B0502020202020204" pitchFamily="34" charset="0"/>
              <a:ea typeface="ＭＳ Ｐゴシック" panose="020B0600070205080204" pitchFamily="34" charset="-128"/>
              <a:cs typeface="Tahoma" panose="020B0604030504040204" pitchFamily="34" charset="0"/>
            </a:endParaRPr>
          </a:p>
          <a:p>
            <a:pPr>
              <a:lnSpc>
                <a:spcPct val="90000"/>
              </a:lnSpc>
              <a:buFont typeface="Wingdings" panose="05000000000000000000" pitchFamily="2" charset="2"/>
              <a:buNone/>
            </a:pPr>
            <a:r>
              <a:rPr lang="es-CR" sz="4000" b="1" dirty="0">
                <a:solidFill>
                  <a:schemeClr val="tx1"/>
                </a:solidFill>
                <a:latin typeface="Century Gothic" panose="020B0502020202020204" pitchFamily="34" charset="0"/>
                <a:ea typeface="ＭＳ Ｐゴシック" panose="020B0600070205080204" pitchFamily="34" charset="-128"/>
                <a:cs typeface="Tahoma" panose="020B0604030504040204" pitchFamily="34" charset="0"/>
              </a:rPr>
              <a:t>INGRESO DE LA MERCANCIA</a:t>
            </a:r>
          </a:p>
          <a:p>
            <a:pPr>
              <a:lnSpc>
                <a:spcPct val="90000"/>
              </a:lnSpc>
              <a:buFont typeface="Wingdings" panose="05000000000000000000" pitchFamily="2" charset="2"/>
              <a:buNone/>
            </a:pPr>
            <a:r>
              <a:rPr lang="es-CR" sz="4000" b="1" dirty="0">
                <a:solidFill>
                  <a:schemeClr val="tx1"/>
                </a:solidFill>
                <a:latin typeface="Century Gothic" panose="020B0502020202020204" pitchFamily="34" charset="0"/>
                <a:ea typeface="ＭＳ Ｐゴシック" panose="020B0600070205080204" pitchFamily="34" charset="-128"/>
                <a:cs typeface="Tahoma" panose="020B0604030504040204" pitchFamily="34" charset="0"/>
              </a:rPr>
              <a:t>DISPONIBILIDAD DE LA MERCANCIA</a:t>
            </a:r>
          </a:p>
          <a:p>
            <a:pPr>
              <a:lnSpc>
                <a:spcPct val="90000"/>
              </a:lnSpc>
              <a:buFont typeface="Wingdings" panose="05000000000000000000" pitchFamily="2" charset="2"/>
              <a:buNone/>
            </a:pPr>
            <a:r>
              <a:rPr lang="es-CR" sz="4000" b="1" dirty="0">
                <a:solidFill>
                  <a:schemeClr val="tx1"/>
                </a:solidFill>
                <a:latin typeface="Century Gothic" panose="020B0502020202020204" pitchFamily="34" charset="0"/>
                <a:ea typeface="ＭＳ Ｐゴシック" panose="020B0600070205080204" pitchFamily="34" charset="-128"/>
                <a:cs typeface="Tahoma" panose="020B0604030504040204" pitchFamily="34" charset="0"/>
              </a:rPr>
              <a:t>ENTREGA DE DOCUMENTACION</a:t>
            </a:r>
          </a:p>
          <a:p>
            <a:pPr>
              <a:lnSpc>
                <a:spcPct val="90000"/>
              </a:lnSpc>
              <a:buFont typeface="Wingdings" panose="05000000000000000000" pitchFamily="2" charset="2"/>
              <a:buNone/>
            </a:pPr>
            <a:r>
              <a:rPr lang="es-CR" sz="4000" b="1" dirty="0">
                <a:solidFill>
                  <a:schemeClr val="tx1"/>
                </a:solidFill>
                <a:latin typeface="Century Gothic" panose="020B0502020202020204" pitchFamily="34" charset="0"/>
                <a:ea typeface="ＭＳ Ｐゴシック" panose="020B0600070205080204" pitchFamily="34" charset="-128"/>
                <a:cs typeface="Tahoma" panose="020B0604030504040204" pitchFamily="34" charset="0"/>
              </a:rPr>
              <a:t>PEDIMENTACON DE AGENCIA DE ADUANAS</a:t>
            </a:r>
          </a:p>
          <a:p>
            <a:pPr>
              <a:lnSpc>
                <a:spcPct val="90000"/>
              </a:lnSpc>
              <a:buFont typeface="Wingdings" panose="05000000000000000000" pitchFamily="2" charset="2"/>
              <a:buNone/>
            </a:pPr>
            <a:r>
              <a:rPr lang="es-CR" sz="4000" b="1" dirty="0">
                <a:solidFill>
                  <a:schemeClr val="tx1"/>
                </a:solidFill>
                <a:latin typeface="Century Gothic" panose="020B0502020202020204" pitchFamily="34" charset="0"/>
                <a:ea typeface="ＭＳ Ｐゴシック" panose="020B0600070205080204" pitchFamily="34" charset="-128"/>
                <a:cs typeface="Tahoma" panose="020B0604030504040204" pitchFamily="34" charset="0"/>
              </a:rPr>
              <a:t>ACEPTACION</a:t>
            </a:r>
          </a:p>
          <a:p>
            <a:pPr>
              <a:lnSpc>
                <a:spcPct val="90000"/>
              </a:lnSpc>
              <a:buFont typeface="Wingdings" panose="05000000000000000000" pitchFamily="2" charset="2"/>
              <a:buNone/>
            </a:pPr>
            <a:r>
              <a:rPr lang="es-CR" sz="4000" b="1" dirty="0">
                <a:solidFill>
                  <a:schemeClr val="tx1"/>
                </a:solidFill>
                <a:latin typeface="Century Gothic" panose="020B0502020202020204" pitchFamily="34" charset="0"/>
                <a:ea typeface="ＭＳ Ｐゴシック" panose="020B0600070205080204" pitchFamily="34" charset="-128"/>
                <a:cs typeface="Tahoma" panose="020B0604030504040204" pitchFamily="34" charset="0"/>
              </a:rPr>
              <a:t>LIQUIDACION-CONTABILIZACION</a:t>
            </a:r>
          </a:p>
          <a:p>
            <a:pPr>
              <a:lnSpc>
                <a:spcPct val="90000"/>
              </a:lnSpc>
              <a:buFont typeface="Wingdings" panose="05000000000000000000" pitchFamily="2" charset="2"/>
              <a:buNone/>
            </a:pPr>
            <a:r>
              <a:rPr lang="es-CR" sz="4000" b="1" dirty="0">
                <a:solidFill>
                  <a:schemeClr val="tx1"/>
                </a:solidFill>
                <a:latin typeface="Century Gothic" panose="020B0502020202020204" pitchFamily="34" charset="0"/>
                <a:ea typeface="ＭＳ Ｐゴシック" panose="020B0600070205080204" pitchFamily="34" charset="-128"/>
                <a:cs typeface="Tahoma" panose="020B0604030504040204" pitchFamily="34" charset="0"/>
              </a:rPr>
              <a:t>TIPO DE REVISION</a:t>
            </a:r>
          </a:p>
          <a:p>
            <a:pPr>
              <a:lnSpc>
                <a:spcPct val="90000"/>
              </a:lnSpc>
              <a:buFont typeface="Wingdings" panose="05000000000000000000" pitchFamily="2" charset="2"/>
              <a:buNone/>
            </a:pPr>
            <a:r>
              <a:rPr lang="es-CR" sz="4000" b="1" dirty="0">
                <a:solidFill>
                  <a:schemeClr val="tx1"/>
                </a:solidFill>
                <a:latin typeface="Century Gothic" panose="020B0502020202020204" pitchFamily="34" charset="0"/>
                <a:ea typeface="ＭＳ Ｐゴシック" panose="020B0600070205080204" pitchFamily="34" charset="-128"/>
                <a:cs typeface="Tahoma" panose="020B0604030504040204" pitchFamily="34" charset="0"/>
              </a:rPr>
              <a:t>AUTORIZACION DE LEVANTE </a:t>
            </a:r>
          </a:p>
          <a:p>
            <a:pPr>
              <a:lnSpc>
                <a:spcPct val="90000"/>
              </a:lnSpc>
              <a:buFont typeface="Wingdings" panose="05000000000000000000" pitchFamily="2" charset="2"/>
              <a:buNone/>
            </a:pPr>
            <a:r>
              <a:rPr lang="es-CR" sz="4000" b="1" dirty="0">
                <a:solidFill>
                  <a:schemeClr val="tx1"/>
                </a:solidFill>
                <a:latin typeface="Century Gothic" panose="020B0502020202020204" pitchFamily="34" charset="0"/>
                <a:ea typeface="ＭＳ Ｐゴシック" panose="020B0600070205080204" pitchFamily="34" charset="-128"/>
                <a:cs typeface="Tahoma" panose="020B0604030504040204" pitchFamily="34" charset="0"/>
              </a:rPr>
              <a:t>COORDINACION DE TRANSPORTE </a:t>
            </a:r>
          </a:p>
          <a:p>
            <a:pPr>
              <a:lnSpc>
                <a:spcPct val="90000"/>
              </a:lnSpc>
              <a:buFont typeface="Wingdings" panose="05000000000000000000" pitchFamily="2" charset="2"/>
              <a:buNone/>
            </a:pPr>
            <a:r>
              <a:rPr lang="es-CR" sz="4000" b="1" dirty="0">
                <a:solidFill>
                  <a:schemeClr val="tx1"/>
                </a:solidFill>
                <a:latin typeface="Century Gothic" panose="020B0502020202020204" pitchFamily="34" charset="0"/>
                <a:ea typeface="ＭＳ Ｐゴシック" panose="020B0600070205080204" pitchFamily="34" charset="-128"/>
                <a:cs typeface="Tahoma" panose="020B0604030504040204" pitchFamily="34" charset="0"/>
              </a:rPr>
              <a:t>ENTREGA DE MERCANCIA</a:t>
            </a:r>
          </a:p>
          <a:p>
            <a:pPr>
              <a:lnSpc>
                <a:spcPct val="90000"/>
              </a:lnSpc>
              <a:buFont typeface="Wingdings" panose="05000000000000000000" pitchFamily="2" charset="2"/>
              <a:buNone/>
            </a:pPr>
            <a:r>
              <a:rPr lang="es-CR" sz="4000" b="1" dirty="0">
                <a:solidFill>
                  <a:schemeClr val="tx1"/>
                </a:solidFill>
                <a:latin typeface="Century Gothic" panose="020B0502020202020204" pitchFamily="34" charset="0"/>
                <a:ea typeface="ＭＳ Ｐゴシック" panose="020B0600070205080204" pitchFamily="34" charset="-128"/>
                <a:cs typeface="Tahoma" panose="020B0604030504040204" pitchFamily="34" charset="0"/>
              </a:rPr>
              <a:t>FACTURACION</a:t>
            </a:r>
          </a:p>
          <a:p>
            <a:pPr algn="ctr">
              <a:lnSpc>
                <a:spcPct val="90000"/>
              </a:lnSpc>
              <a:buFont typeface="Wingdings" panose="05000000000000000000" pitchFamily="2" charset="2"/>
              <a:buNone/>
            </a:pPr>
            <a:endParaRPr lang="es-CR" sz="4000" b="1" dirty="0">
              <a:solidFill>
                <a:schemeClr val="tx1"/>
              </a:solidFill>
              <a:latin typeface="Century Gothic" panose="020B0502020202020204" pitchFamily="34" charset="0"/>
              <a:ea typeface="ＭＳ Ｐゴシック" panose="020B0600070205080204" pitchFamily="34" charset="-128"/>
            </a:endParaRPr>
          </a:p>
          <a:p>
            <a:pPr algn="ctr">
              <a:lnSpc>
                <a:spcPct val="90000"/>
              </a:lnSpc>
              <a:buFont typeface="Wingdings" panose="05000000000000000000" pitchFamily="2" charset="2"/>
              <a:buNone/>
            </a:pPr>
            <a:endParaRPr lang="es-MX" sz="4000" b="1" dirty="0">
              <a:solidFill>
                <a:schemeClr val="tx1"/>
              </a:solidFill>
              <a:latin typeface="Century Gothic" panose="020B0502020202020204" pitchFamily="34" charset="0"/>
              <a:ea typeface="ＭＳ Ｐゴシック" panose="020B0600070205080204" pitchFamily="34" charset="-128"/>
            </a:endParaRPr>
          </a:p>
          <a:p>
            <a:pPr algn="ctr">
              <a:lnSpc>
                <a:spcPct val="90000"/>
              </a:lnSpc>
              <a:buFont typeface="Wingdings" panose="05000000000000000000" pitchFamily="2" charset="2"/>
              <a:buNone/>
            </a:pPr>
            <a:endParaRPr lang="es-CR" sz="4000" b="1" dirty="0">
              <a:solidFill>
                <a:schemeClr val="tx1"/>
              </a:solidFill>
              <a:latin typeface="Century Gothic" panose="020B0502020202020204" pitchFamily="34" charset="0"/>
              <a:ea typeface="ＭＳ Ｐゴシック" panose="020B0600070205080204" pitchFamily="34" charset="-128"/>
            </a:endParaRPr>
          </a:p>
          <a:p>
            <a:pPr algn="ctr">
              <a:lnSpc>
                <a:spcPct val="90000"/>
              </a:lnSpc>
              <a:buFont typeface="Wingdings" panose="05000000000000000000" pitchFamily="2" charset="2"/>
              <a:buNone/>
            </a:pPr>
            <a:endParaRPr lang="es-MX" sz="4000" dirty="0">
              <a:solidFill>
                <a:schemeClr val="tx1"/>
              </a:solidFill>
              <a:latin typeface="Century Gothic" panose="020B0502020202020204" pitchFamily="34" charset="0"/>
              <a:ea typeface="ＭＳ Ｐゴシック" panose="020B0600070205080204" pitchFamily="34" charset="-128"/>
            </a:endParaRPr>
          </a:p>
        </p:txBody>
      </p:sp>
      <p:grpSp>
        <p:nvGrpSpPr>
          <p:cNvPr id="84996" name="Group 3"/>
          <p:cNvGrpSpPr>
            <a:grpSpLocks/>
          </p:cNvGrpSpPr>
          <p:nvPr/>
        </p:nvGrpSpPr>
        <p:grpSpPr bwMode="auto">
          <a:xfrm>
            <a:off x="14712280" y="7783512"/>
            <a:ext cx="4067176" cy="1517651"/>
            <a:chOff x="2913" y="1591"/>
            <a:chExt cx="1281" cy="478"/>
          </a:xfrm>
        </p:grpSpPr>
        <p:sp>
          <p:nvSpPr>
            <p:cNvPr id="6" name="Freeform 4"/>
            <p:cNvSpPr>
              <a:spLocks/>
            </p:cNvSpPr>
            <p:nvPr/>
          </p:nvSpPr>
          <p:spPr bwMode="auto">
            <a:xfrm>
              <a:off x="2924" y="1677"/>
              <a:ext cx="37" cy="90"/>
            </a:xfrm>
            <a:custGeom>
              <a:avLst/>
              <a:gdLst/>
              <a:ahLst/>
              <a:cxnLst>
                <a:cxn ang="0">
                  <a:pos x="150" y="0"/>
                </a:cxn>
                <a:cxn ang="0">
                  <a:pos x="138" y="0"/>
                </a:cxn>
                <a:cxn ang="0">
                  <a:pos x="0" y="199"/>
                </a:cxn>
                <a:cxn ang="0">
                  <a:pos x="138" y="399"/>
                </a:cxn>
                <a:cxn ang="0">
                  <a:pos x="149" y="398"/>
                </a:cxn>
                <a:cxn ang="0">
                  <a:pos x="138" y="200"/>
                </a:cxn>
                <a:cxn ang="0">
                  <a:pos x="150" y="0"/>
                </a:cxn>
              </a:cxnLst>
              <a:rect l="0" t="0" r="r" b="b"/>
              <a:pathLst>
                <a:path w="150" h="399">
                  <a:moveTo>
                    <a:pt x="150" y="0"/>
                  </a:moveTo>
                  <a:cubicBezTo>
                    <a:pt x="146" y="0"/>
                    <a:pt x="142" y="0"/>
                    <a:pt x="138" y="0"/>
                  </a:cubicBezTo>
                  <a:cubicBezTo>
                    <a:pt x="61" y="0"/>
                    <a:pt x="0" y="89"/>
                    <a:pt x="0" y="199"/>
                  </a:cubicBezTo>
                  <a:cubicBezTo>
                    <a:pt x="0" y="309"/>
                    <a:pt x="61" y="399"/>
                    <a:pt x="138" y="399"/>
                  </a:cubicBezTo>
                  <a:cubicBezTo>
                    <a:pt x="141" y="398"/>
                    <a:pt x="145" y="398"/>
                    <a:pt x="149" y="398"/>
                  </a:cubicBezTo>
                  <a:lnTo>
                    <a:pt x="138" y="200"/>
                  </a:lnTo>
                  <a:lnTo>
                    <a:pt x="150" y="0"/>
                  </a:lnTo>
                  <a:close/>
                </a:path>
              </a:pathLst>
            </a:custGeom>
            <a:solidFill>
              <a:srgbClr val="FF4040"/>
            </a:solidFill>
            <a:ln w="3175">
              <a:solidFill>
                <a:srgbClr val="000000"/>
              </a:solidFill>
              <a:prstDash val="solid"/>
              <a:round/>
              <a:headEnd/>
              <a:tailEnd/>
            </a:ln>
          </p:spPr>
          <p:txBody>
            <a:bodyPr/>
            <a:lstStyle/>
            <a:p>
              <a:pPr eaLnBrk="1" hangingPunct="1">
                <a:defRPr/>
              </a:pPr>
              <a:endParaRPr lang="en-US" sz="10000" b="1">
                <a:solidFill>
                  <a:schemeClr val="accent6"/>
                </a:solidFill>
                <a:effectLst>
                  <a:outerShdw blurRad="38100" dist="38100" dir="2700000" algn="tl">
                    <a:srgbClr val="000000">
                      <a:alpha val="43137"/>
                    </a:srgbClr>
                  </a:outerShdw>
                </a:effectLst>
                <a:ea typeface="ＭＳ Ｐゴシック" pitchFamily="32" charset="-128"/>
                <a:cs typeface="Arial" charset="0"/>
              </a:endParaRPr>
            </a:p>
          </p:txBody>
        </p:sp>
        <p:sp>
          <p:nvSpPr>
            <p:cNvPr id="7" name="Freeform 5"/>
            <p:cNvSpPr>
              <a:spLocks/>
            </p:cNvSpPr>
            <p:nvPr/>
          </p:nvSpPr>
          <p:spPr bwMode="auto">
            <a:xfrm>
              <a:off x="2913" y="1673"/>
              <a:ext cx="51" cy="104"/>
            </a:xfrm>
            <a:custGeom>
              <a:avLst/>
              <a:gdLst/>
              <a:ahLst/>
              <a:cxnLst>
                <a:cxn ang="0">
                  <a:pos x="50" y="0"/>
                </a:cxn>
                <a:cxn ang="0">
                  <a:pos x="0" y="0"/>
                </a:cxn>
                <a:cxn ang="0">
                  <a:pos x="6" y="2"/>
                </a:cxn>
                <a:cxn ang="0">
                  <a:pos x="9" y="3"/>
                </a:cxn>
                <a:cxn ang="0">
                  <a:pos x="12" y="4"/>
                </a:cxn>
                <a:cxn ang="0">
                  <a:pos x="15" y="6"/>
                </a:cxn>
                <a:cxn ang="0">
                  <a:pos x="17" y="8"/>
                </a:cxn>
                <a:cxn ang="0">
                  <a:pos x="19" y="10"/>
                </a:cxn>
                <a:cxn ang="0">
                  <a:pos x="21" y="12"/>
                </a:cxn>
                <a:cxn ang="0">
                  <a:pos x="23" y="14"/>
                </a:cxn>
                <a:cxn ang="0">
                  <a:pos x="24" y="17"/>
                </a:cxn>
                <a:cxn ang="0">
                  <a:pos x="26" y="20"/>
                </a:cxn>
                <a:cxn ang="0">
                  <a:pos x="27" y="23"/>
                </a:cxn>
                <a:cxn ang="0">
                  <a:pos x="28" y="26"/>
                </a:cxn>
                <a:cxn ang="0">
                  <a:pos x="29" y="28"/>
                </a:cxn>
                <a:cxn ang="0">
                  <a:pos x="38" y="63"/>
                </a:cxn>
                <a:cxn ang="0">
                  <a:pos x="41" y="77"/>
                </a:cxn>
                <a:cxn ang="0">
                  <a:pos x="43" y="86"/>
                </a:cxn>
                <a:cxn ang="0">
                  <a:pos x="45" y="96"/>
                </a:cxn>
                <a:cxn ang="0">
                  <a:pos x="49" y="104"/>
                </a:cxn>
                <a:cxn ang="0">
                  <a:pos x="51" y="104"/>
                </a:cxn>
                <a:cxn ang="0">
                  <a:pos x="50" y="0"/>
                </a:cxn>
              </a:cxnLst>
              <a:rect l="0" t="0" r="r" b="b"/>
              <a:pathLst>
                <a:path w="51" h="104">
                  <a:moveTo>
                    <a:pt x="50" y="0"/>
                  </a:moveTo>
                  <a:lnTo>
                    <a:pt x="0" y="0"/>
                  </a:lnTo>
                  <a:lnTo>
                    <a:pt x="6" y="2"/>
                  </a:lnTo>
                  <a:lnTo>
                    <a:pt x="9" y="3"/>
                  </a:lnTo>
                  <a:lnTo>
                    <a:pt x="12" y="4"/>
                  </a:lnTo>
                  <a:lnTo>
                    <a:pt x="15" y="6"/>
                  </a:lnTo>
                  <a:lnTo>
                    <a:pt x="17" y="8"/>
                  </a:lnTo>
                  <a:lnTo>
                    <a:pt x="19" y="10"/>
                  </a:lnTo>
                  <a:lnTo>
                    <a:pt x="21" y="12"/>
                  </a:lnTo>
                  <a:lnTo>
                    <a:pt x="23" y="14"/>
                  </a:lnTo>
                  <a:lnTo>
                    <a:pt x="24" y="17"/>
                  </a:lnTo>
                  <a:lnTo>
                    <a:pt x="26" y="20"/>
                  </a:lnTo>
                  <a:lnTo>
                    <a:pt x="27" y="23"/>
                  </a:lnTo>
                  <a:lnTo>
                    <a:pt x="28" y="26"/>
                  </a:lnTo>
                  <a:lnTo>
                    <a:pt x="29" y="28"/>
                  </a:lnTo>
                  <a:lnTo>
                    <a:pt x="38" y="63"/>
                  </a:lnTo>
                  <a:lnTo>
                    <a:pt x="41" y="77"/>
                  </a:lnTo>
                  <a:lnTo>
                    <a:pt x="43" y="86"/>
                  </a:lnTo>
                  <a:lnTo>
                    <a:pt x="45" y="96"/>
                  </a:lnTo>
                  <a:lnTo>
                    <a:pt x="49" y="104"/>
                  </a:lnTo>
                  <a:lnTo>
                    <a:pt x="51" y="104"/>
                  </a:lnTo>
                  <a:lnTo>
                    <a:pt x="50" y="0"/>
                  </a:lnTo>
                  <a:close/>
                </a:path>
              </a:pathLst>
            </a:custGeom>
            <a:solidFill>
              <a:srgbClr val="FF8000"/>
            </a:solidFill>
            <a:ln w="3175">
              <a:solidFill>
                <a:srgbClr val="000000"/>
              </a:solidFill>
              <a:prstDash val="solid"/>
              <a:round/>
              <a:headEnd/>
              <a:tailEnd/>
            </a:ln>
          </p:spPr>
          <p:txBody>
            <a:bodyPr/>
            <a:lstStyle/>
            <a:p>
              <a:pPr eaLnBrk="1" hangingPunct="1">
                <a:defRPr/>
              </a:pPr>
              <a:endParaRPr lang="en-US" sz="10000" b="1">
                <a:solidFill>
                  <a:schemeClr val="accent6"/>
                </a:solidFill>
                <a:effectLst>
                  <a:outerShdw blurRad="38100" dist="38100" dir="2700000" algn="tl">
                    <a:srgbClr val="000000">
                      <a:alpha val="43137"/>
                    </a:srgbClr>
                  </a:outerShdw>
                </a:effectLst>
                <a:ea typeface="ＭＳ Ｐゴシック" pitchFamily="32" charset="-128"/>
                <a:cs typeface="Arial" charset="0"/>
              </a:endParaRPr>
            </a:p>
          </p:txBody>
        </p:sp>
        <p:sp>
          <p:nvSpPr>
            <p:cNvPr id="8" name="Freeform 6"/>
            <p:cNvSpPr>
              <a:spLocks/>
            </p:cNvSpPr>
            <p:nvPr/>
          </p:nvSpPr>
          <p:spPr bwMode="auto">
            <a:xfrm>
              <a:off x="3133" y="1678"/>
              <a:ext cx="35" cy="89"/>
            </a:xfrm>
            <a:custGeom>
              <a:avLst/>
              <a:gdLst/>
              <a:ahLst/>
              <a:cxnLst>
                <a:cxn ang="0">
                  <a:pos x="13" y="397"/>
                </a:cxn>
                <a:cxn ang="0">
                  <a:pos x="138" y="198"/>
                </a:cxn>
                <a:cxn ang="0">
                  <a:pos x="14" y="0"/>
                </a:cxn>
                <a:cxn ang="0">
                  <a:pos x="0" y="199"/>
                </a:cxn>
                <a:cxn ang="0">
                  <a:pos x="13" y="397"/>
                </a:cxn>
              </a:cxnLst>
              <a:rect l="0" t="0" r="r" b="b"/>
              <a:pathLst>
                <a:path w="138" h="397">
                  <a:moveTo>
                    <a:pt x="13" y="397"/>
                  </a:moveTo>
                  <a:cubicBezTo>
                    <a:pt x="83" y="387"/>
                    <a:pt x="138" y="301"/>
                    <a:pt x="138" y="198"/>
                  </a:cubicBezTo>
                  <a:cubicBezTo>
                    <a:pt x="138" y="96"/>
                    <a:pt x="84" y="10"/>
                    <a:pt x="14" y="0"/>
                  </a:cubicBezTo>
                  <a:lnTo>
                    <a:pt x="0" y="199"/>
                  </a:lnTo>
                  <a:lnTo>
                    <a:pt x="13" y="397"/>
                  </a:lnTo>
                  <a:close/>
                </a:path>
              </a:pathLst>
            </a:custGeom>
            <a:solidFill>
              <a:srgbClr val="FF4040"/>
            </a:solidFill>
            <a:ln w="3175">
              <a:solidFill>
                <a:srgbClr val="000000"/>
              </a:solidFill>
              <a:prstDash val="solid"/>
              <a:round/>
              <a:headEnd/>
              <a:tailEnd/>
            </a:ln>
          </p:spPr>
          <p:txBody>
            <a:bodyPr/>
            <a:lstStyle/>
            <a:p>
              <a:pPr eaLnBrk="1" hangingPunct="1">
                <a:defRPr/>
              </a:pPr>
              <a:endParaRPr lang="en-US" sz="10000" b="1">
                <a:solidFill>
                  <a:schemeClr val="accent6"/>
                </a:solidFill>
                <a:effectLst>
                  <a:outerShdw blurRad="38100" dist="38100" dir="2700000" algn="tl">
                    <a:srgbClr val="000000">
                      <a:alpha val="43137"/>
                    </a:srgbClr>
                  </a:outerShdw>
                </a:effectLst>
                <a:ea typeface="ＭＳ Ｐゴシック" pitchFamily="32" charset="-128"/>
                <a:cs typeface="Arial" charset="0"/>
              </a:endParaRPr>
            </a:p>
          </p:txBody>
        </p:sp>
        <p:sp>
          <p:nvSpPr>
            <p:cNvPr id="9" name="Freeform 7"/>
            <p:cNvSpPr>
              <a:spLocks/>
            </p:cNvSpPr>
            <p:nvPr/>
          </p:nvSpPr>
          <p:spPr bwMode="auto">
            <a:xfrm>
              <a:off x="3135" y="1674"/>
              <a:ext cx="51" cy="104"/>
            </a:xfrm>
            <a:custGeom>
              <a:avLst/>
              <a:gdLst/>
              <a:ahLst/>
              <a:cxnLst>
                <a:cxn ang="0">
                  <a:pos x="1" y="0"/>
                </a:cxn>
                <a:cxn ang="0">
                  <a:pos x="51" y="0"/>
                </a:cxn>
                <a:cxn ang="0">
                  <a:pos x="45" y="1"/>
                </a:cxn>
                <a:cxn ang="0">
                  <a:pos x="42" y="3"/>
                </a:cxn>
                <a:cxn ang="0">
                  <a:pos x="40" y="4"/>
                </a:cxn>
                <a:cxn ang="0">
                  <a:pos x="37" y="6"/>
                </a:cxn>
                <a:cxn ang="0">
                  <a:pos x="34" y="8"/>
                </a:cxn>
                <a:cxn ang="0">
                  <a:pos x="32" y="10"/>
                </a:cxn>
                <a:cxn ang="0">
                  <a:pos x="30" y="12"/>
                </a:cxn>
                <a:cxn ang="0">
                  <a:pos x="29" y="14"/>
                </a:cxn>
                <a:cxn ang="0">
                  <a:pos x="27" y="17"/>
                </a:cxn>
                <a:cxn ang="0">
                  <a:pos x="26" y="19"/>
                </a:cxn>
                <a:cxn ang="0">
                  <a:pos x="24" y="23"/>
                </a:cxn>
                <a:cxn ang="0">
                  <a:pos x="23" y="25"/>
                </a:cxn>
                <a:cxn ang="0">
                  <a:pos x="22" y="28"/>
                </a:cxn>
                <a:cxn ang="0">
                  <a:pos x="14" y="62"/>
                </a:cxn>
                <a:cxn ang="0">
                  <a:pos x="11" y="76"/>
                </a:cxn>
                <a:cxn ang="0">
                  <a:pos x="9" y="86"/>
                </a:cxn>
                <a:cxn ang="0">
                  <a:pos x="6" y="95"/>
                </a:cxn>
                <a:cxn ang="0">
                  <a:pos x="2" y="104"/>
                </a:cxn>
                <a:cxn ang="0">
                  <a:pos x="0" y="104"/>
                </a:cxn>
                <a:cxn ang="0">
                  <a:pos x="1" y="0"/>
                </a:cxn>
              </a:cxnLst>
              <a:rect l="0" t="0" r="r" b="b"/>
              <a:pathLst>
                <a:path w="51" h="104">
                  <a:moveTo>
                    <a:pt x="1" y="0"/>
                  </a:moveTo>
                  <a:lnTo>
                    <a:pt x="51" y="0"/>
                  </a:lnTo>
                  <a:lnTo>
                    <a:pt x="45" y="1"/>
                  </a:lnTo>
                  <a:lnTo>
                    <a:pt x="42" y="3"/>
                  </a:lnTo>
                  <a:lnTo>
                    <a:pt x="40" y="4"/>
                  </a:lnTo>
                  <a:lnTo>
                    <a:pt x="37" y="6"/>
                  </a:lnTo>
                  <a:lnTo>
                    <a:pt x="34" y="8"/>
                  </a:lnTo>
                  <a:lnTo>
                    <a:pt x="32" y="10"/>
                  </a:lnTo>
                  <a:lnTo>
                    <a:pt x="30" y="12"/>
                  </a:lnTo>
                  <a:lnTo>
                    <a:pt x="29" y="14"/>
                  </a:lnTo>
                  <a:lnTo>
                    <a:pt x="27" y="17"/>
                  </a:lnTo>
                  <a:lnTo>
                    <a:pt x="26" y="19"/>
                  </a:lnTo>
                  <a:lnTo>
                    <a:pt x="24" y="23"/>
                  </a:lnTo>
                  <a:lnTo>
                    <a:pt x="23" y="25"/>
                  </a:lnTo>
                  <a:lnTo>
                    <a:pt x="22" y="28"/>
                  </a:lnTo>
                  <a:lnTo>
                    <a:pt x="14" y="62"/>
                  </a:lnTo>
                  <a:lnTo>
                    <a:pt x="11" y="76"/>
                  </a:lnTo>
                  <a:lnTo>
                    <a:pt x="9" y="86"/>
                  </a:lnTo>
                  <a:lnTo>
                    <a:pt x="6" y="95"/>
                  </a:lnTo>
                  <a:lnTo>
                    <a:pt x="2" y="104"/>
                  </a:lnTo>
                  <a:lnTo>
                    <a:pt x="0" y="104"/>
                  </a:lnTo>
                  <a:lnTo>
                    <a:pt x="1" y="0"/>
                  </a:lnTo>
                  <a:close/>
                </a:path>
              </a:pathLst>
            </a:custGeom>
            <a:solidFill>
              <a:srgbClr val="FF8000"/>
            </a:solidFill>
            <a:ln w="3175">
              <a:solidFill>
                <a:srgbClr val="000000"/>
              </a:solidFill>
              <a:prstDash val="solid"/>
              <a:round/>
              <a:headEnd/>
              <a:tailEnd/>
            </a:ln>
          </p:spPr>
          <p:txBody>
            <a:bodyPr/>
            <a:lstStyle/>
            <a:p>
              <a:pPr eaLnBrk="1" hangingPunct="1">
                <a:defRPr/>
              </a:pPr>
              <a:endParaRPr lang="en-US" sz="10000" b="1">
                <a:solidFill>
                  <a:schemeClr val="accent6"/>
                </a:solidFill>
                <a:effectLst>
                  <a:outerShdw blurRad="38100" dist="38100" dir="2700000" algn="tl">
                    <a:srgbClr val="000000">
                      <a:alpha val="43137"/>
                    </a:srgbClr>
                  </a:outerShdw>
                </a:effectLst>
                <a:ea typeface="ＭＳ Ｐゴシック" pitchFamily="32" charset="-128"/>
                <a:cs typeface="Arial" charset="0"/>
              </a:endParaRPr>
            </a:p>
          </p:txBody>
        </p:sp>
        <p:sp>
          <p:nvSpPr>
            <p:cNvPr id="10" name="Freeform 8"/>
            <p:cNvSpPr>
              <a:spLocks/>
            </p:cNvSpPr>
            <p:nvPr/>
          </p:nvSpPr>
          <p:spPr bwMode="auto">
            <a:xfrm>
              <a:off x="2924" y="1921"/>
              <a:ext cx="38" cy="90"/>
            </a:xfrm>
            <a:custGeom>
              <a:avLst/>
              <a:gdLst/>
              <a:ahLst/>
              <a:cxnLst>
                <a:cxn ang="0">
                  <a:pos x="151" y="0"/>
                </a:cxn>
                <a:cxn ang="0">
                  <a:pos x="138" y="0"/>
                </a:cxn>
                <a:cxn ang="0">
                  <a:pos x="0" y="199"/>
                </a:cxn>
                <a:cxn ang="0">
                  <a:pos x="138" y="398"/>
                </a:cxn>
                <a:cxn ang="0">
                  <a:pos x="149" y="397"/>
                </a:cxn>
                <a:cxn ang="0">
                  <a:pos x="138" y="199"/>
                </a:cxn>
                <a:cxn ang="0">
                  <a:pos x="151" y="0"/>
                </a:cxn>
              </a:cxnLst>
              <a:rect l="0" t="0" r="r" b="b"/>
              <a:pathLst>
                <a:path w="151" h="398">
                  <a:moveTo>
                    <a:pt x="151" y="0"/>
                  </a:moveTo>
                  <a:cubicBezTo>
                    <a:pt x="146" y="0"/>
                    <a:pt x="142" y="0"/>
                    <a:pt x="138" y="0"/>
                  </a:cubicBezTo>
                  <a:cubicBezTo>
                    <a:pt x="61" y="0"/>
                    <a:pt x="0" y="89"/>
                    <a:pt x="0" y="199"/>
                  </a:cubicBezTo>
                  <a:cubicBezTo>
                    <a:pt x="0" y="308"/>
                    <a:pt x="61" y="398"/>
                    <a:pt x="138" y="398"/>
                  </a:cubicBezTo>
                  <a:cubicBezTo>
                    <a:pt x="141" y="397"/>
                    <a:pt x="145" y="397"/>
                    <a:pt x="149" y="397"/>
                  </a:cubicBezTo>
                  <a:lnTo>
                    <a:pt x="138" y="199"/>
                  </a:lnTo>
                  <a:lnTo>
                    <a:pt x="151" y="0"/>
                  </a:lnTo>
                  <a:close/>
                </a:path>
              </a:pathLst>
            </a:custGeom>
            <a:solidFill>
              <a:srgbClr val="00A000"/>
            </a:solidFill>
            <a:ln w="3175">
              <a:solidFill>
                <a:srgbClr val="000000"/>
              </a:solidFill>
              <a:prstDash val="solid"/>
              <a:round/>
              <a:headEnd/>
              <a:tailEnd/>
            </a:ln>
          </p:spPr>
          <p:txBody>
            <a:bodyPr/>
            <a:lstStyle/>
            <a:p>
              <a:pPr eaLnBrk="1" hangingPunct="1">
                <a:defRPr/>
              </a:pPr>
              <a:endParaRPr lang="en-US" sz="10000" b="1">
                <a:solidFill>
                  <a:schemeClr val="accent6"/>
                </a:solidFill>
                <a:effectLst>
                  <a:outerShdw blurRad="38100" dist="38100" dir="2700000" algn="tl">
                    <a:srgbClr val="000000">
                      <a:alpha val="43137"/>
                    </a:srgbClr>
                  </a:outerShdw>
                </a:effectLst>
                <a:ea typeface="ＭＳ Ｐゴシック" pitchFamily="32" charset="-128"/>
                <a:cs typeface="Arial" charset="0"/>
              </a:endParaRPr>
            </a:p>
          </p:txBody>
        </p:sp>
        <p:sp>
          <p:nvSpPr>
            <p:cNvPr id="11" name="Freeform 9"/>
            <p:cNvSpPr>
              <a:spLocks/>
            </p:cNvSpPr>
            <p:nvPr/>
          </p:nvSpPr>
          <p:spPr bwMode="auto">
            <a:xfrm>
              <a:off x="2913" y="1918"/>
              <a:ext cx="51" cy="104"/>
            </a:xfrm>
            <a:custGeom>
              <a:avLst/>
              <a:gdLst/>
              <a:ahLst/>
              <a:cxnLst>
                <a:cxn ang="0">
                  <a:pos x="50" y="0"/>
                </a:cxn>
                <a:cxn ang="0">
                  <a:pos x="0" y="0"/>
                </a:cxn>
                <a:cxn ang="0">
                  <a:pos x="6" y="1"/>
                </a:cxn>
                <a:cxn ang="0">
                  <a:pos x="9" y="2"/>
                </a:cxn>
                <a:cxn ang="0">
                  <a:pos x="12" y="4"/>
                </a:cxn>
                <a:cxn ang="0">
                  <a:pos x="15" y="6"/>
                </a:cxn>
                <a:cxn ang="0">
                  <a:pos x="17" y="8"/>
                </a:cxn>
                <a:cxn ang="0">
                  <a:pos x="19" y="10"/>
                </a:cxn>
                <a:cxn ang="0">
                  <a:pos x="21" y="12"/>
                </a:cxn>
                <a:cxn ang="0">
                  <a:pos x="23" y="14"/>
                </a:cxn>
                <a:cxn ang="0">
                  <a:pos x="24" y="16"/>
                </a:cxn>
                <a:cxn ang="0">
                  <a:pos x="26" y="19"/>
                </a:cxn>
                <a:cxn ang="0">
                  <a:pos x="27" y="22"/>
                </a:cxn>
                <a:cxn ang="0">
                  <a:pos x="28" y="25"/>
                </a:cxn>
                <a:cxn ang="0">
                  <a:pos x="29" y="28"/>
                </a:cxn>
                <a:cxn ang="0">
                  <a:pos x="38" y="62"/>
                </a:cxn>
                <a:cxn ang="0">
                  <a:pos x="41" y="76"/>
                </a:cxn>
                <a:cxn ang="0">
                  <a:pos x="43" y="85"/>
                </a:cxn>
                <a:cxn ang="0">
                  <a:pos x="45" y="95"/>
                </a:cxn>
                <a:cxn ang="0">
                  <a:pos x="49" y="104"/>
                </a:cxn>
                <a:cxn ang="0">
                  <a:pos x="51" y="104"/>
                </a:cxn>
                <a:cxn ang="0">
                  <a:pos x="50" y="0"/>
                </a:cxn>
              </a:cxnLst>
              <a:rect l="0" t="0" r="r" b="b"/>
              <a:pathLst>
                <a:path w="51" h="104">
                  <a:moveTo>
                    <a:pt x="50" y="0"/>
                  </a:moveTo>
                  <a:lnTo>
                    <a:pt x="0" y="0"/>
                  </a:lnTo>
                  <a:lnTo>
                    <a:pt x="6" y="1"/>
                  </a:lnTo>
                  <a:lnTo>
                    <a:pt x="9" y="2"/>
                  </a:lnTo>
                  <a:lnTo>
                    <a:pt x="12" y="4"/>
                  </a:lnTo>
                  <a:lnTo>
                    <a:pt x="15" y="6"/>
                  </a:lnTo>
                  <a:lnTo>
                    <a:pt x="17" y="8"/>
                  </a:lnTo>
                  <a:lnTo>
                    <a:pt x="19" y="10"/>
                  </a:lnTo>
                  <a:lnTo>
                    <a:pt x="21" y="12"/>
                  </a:lnTo>
                  <a:lnTo>
                    <a:pt x="23" y="14"/>
                  </a:lnTo>
                  <a:lnTo>
                    <a:pt x="24" y="16"/>
                  </a:lnTo>
                  <a:lnTo>
                    <a:pt x="26" y="19"/>
                  </a:lnTo>
                  <a:lnTo>
                    <a:pt x="27" y="22"/>
                  </a:lnTo>
                  <a:lnTo>
                    <a:pt x="28" y="25"/>
                  </a:lnTo>
                  <a:lnTo>
                    <a:pt x="29" y="28"/>
                  </a:lnTo>
                  <a:lnTo>
                    <a:pt x="38" y="62"/>
                  </a:lnTo>
                  <a:lnTo>
                    <a:pt x="41" y="76"/>
                  </a:lnTo>
                  <a:lnTo>
                    <a:pt x="43" y="85"/>
                  </a:lnTo>
                  <a:lnTo>
                    <a:pt x="45" y="95"/>
                  </a:lnTo>
                  <a:lnTo>
                    <a:pt x="49" y="104"/>
                  </a:lnTo>
                  <a:lnTo>
                    <a:pt x="51" y="104"/>
                  </a:lnTo>
                  <a:lnTo>
                    <a:pt x="50" y="0"/>
                  </a:lnTo>
                  <a:close/>
                </a:path>
              </a:pathLst>
            </a:custGeom>
            <a:solidFill>
              <a:srgbClr val="FF8000"/>
            </a:solidFill>
            <a:ln w="3175">
              <a:solidFill>
                <a:srgbClr val="000000"/>
              </a:solidFill>
              <a:prstDash val="solid"/>
              <a:round/>
              <a:headEnd/>
              <a:tailEnd/>
            </a:ln>
          </p:spPr>
          <p:txBody>
            <a:bodyPr/>
            <a:lstStyle/>
            <a:p>
              <a:pPr eaLnBrk="1" hangingPunct="1">
                <a:defRPr/>
              </a:pPr>
              <a:endParaRPr lang="en-US" sz="10000" b="1">
                <a:solidFill>
                  <a:schemeClr val="accent6"/>
                </a:solidFill>
                <a:effectLst>
                  <a:outerShdw blurRad="38100" dist="38100" dir="2700000" algn="tl">
                    <a:srgbClr val="000000">
                      <a:alpha val="43137"/>
                    </a:srgbClr>
                  </a:outerShdw>
                </a:effectLst>
                <a:ea typeface="ＭＳ Ｐゴシック" pitchFamily="32" charset="-128"/>
                <a:cs typeface="Arial" charset="0"/>
              </a:endParaRPr>
            </a:p>
          </p:txBody>
        </p:sp>
        <p:sp>
          <p:nvSpPr>
            <p:cNvPr id="12" name="Freeform 10"/>
            <p:cNvSpPr>
              <a:spLocks/>
            </p:cNvSpPr>
            <p:nvPr/>
          </p:nvSpPr>
          <p:spPr bwMode="auto">
            <a:xfrm>
              <a:off x="3133" y="1922"/>
              <a:ext cx="35" cy="89"/>
            </a:xfrm>
            <a:custGeom>
              <a:avLst/>
              <a:gdLst/>
              <a:ahLst/>
              <a:cxnLst>
                <a:cxn ang="0">
                  <a:pos x="13" y="395"/>
                </a:cxn>
                <a:cxn ang="0">
                  <a:pos x="138" y="197"/>
                </a:cxn>
                <a:cxn ang="0">
                  <a:pos x="14" y="0"/>
                </a:cxn>
                <a:cxn ang="0">
                  <a:pos x="0" y="197"/>
                </a:cxn>
                <a:cxn ang="0">
                  <a:pos x="13" y="395"/>
                </a:cxn>
              </a:cxnLst>
              <a:rect l="0" t="0" r="r" b="b"/>
              <a:pathLst>
                <a:path w="138" h="395">
                  <a:moveTo>
                    <a:pt x="13" y="395"/>
                  </a:moveTo>
                  <a:cubicBezTo>
                    <a:pt x="83" y="385"/>
                    <a:pt x="138" y="299"/>
                    <a:pt x="138" y="197"/>
                  </a:cubicBezTo>
                  <a:cubicBezTo>
                    <a:pt x="138" y="95"/>
                    <a:pt x="84" y="10"/>
                    <a:pt x="14" y="0"/>
                  </a:cubicBezTo>
                  <a:lnTo>
                    <a:pt x="0" y="197"/>
                  </a:lnTo>
                  <a:lnTo>
                    <a:pt x="13" y="395"/>
                  </a:lnTo>
                  <a:close/>
                </a:path>
              </a:pathLst>
            </a:custGeom>
            <a:solidFill>
              <a:srgbClr val="00A000"/>
            </a:solidFill>
            <a:ln w="3175">
              <a:solidFill>
                <a:srgbClr val="000000"/>
              </a:solidFill>
              <a:prstDash val="solid"/>
              <a:round/>
              <a:headEnd/>
              <a:tailEnd/>
            </a:ln>
          </p:spPr>
          <p:txBody>
            <a:bodyPr/>
            <a:lstStyle/>
            <a:p>
              <a:pPr eaLnBrk="1" hangingPunct="1">
                <a:defRPr/>
              </a:pPr>
              <a:endParaRPr lang="en-US" sz="10000" b="1">
                <a:solidFill>
                  <a:schemeClr val="accent6"/>
                </a:solidFill>
                <a:effectLst>
                  <a:outerShdw blurRad="38100" dist="38100" dir="2700000" algn="tl">
                    <a:srgbClr val="000000">
                      <a:alpha val="43137"/>
                    </a:srgbClr>
                  </a:outerShdw>
                </a:effectLst>
                <a:ea typeface="ＭＳ Ｐゴシック" pitchFamily="32" charset="-128"/>
                <a:cs typeface="Arial" charset="0"/>
              </a:endParaRPr>
            </a:p>
          </p:txBody>
        </p:sp>
        <p:sp>
          <p:nvSpPr>
            <p:cNvPr id="13" name="Freeform 11"/>
            <p:cNvSpPr>
              <a:spLocks/>
            </p:cNvSpPr>
            <p:nvPr/>
          </p:nvSpPr>
          <p:spPr bwMode="auto">
            <a:xfrm>
              <a:off x="3135" y="1918"/>
              <a:ext cx="51" cy="104"/>
            </a:xfrm>
            <a:custGeom>
              <a:avLst/>
              <a:gdLst/>
              <a:ahLst/>
              <a:cxnLst>
                <a:cxn ang="0">
                  <a:pos x="1" y="0"/>
                </a:cxn>
                <a:cxn ang="0">
                  <a:pos x="51" y="0"/>
                </a:cxn>
                <a:cxn ang="0">
                  <a:pos x="45" y="2"/>
                </a:cxn>
                <a:cxn ang="0">
                  <a:pos x="42" y="3"/>
                </a:cxn>
                <a:cxn ang="0">
                  <a:pos x="40" y="4"/>
                </a:cxn>
                <a:cxn ang="0">
                  <a:pos x="37" y="6"/>
                </a:cxn>
                <a:cxn ang="0">
                  <a:pos x="34" y="8"/>
                </a:cxn>
                <a:cxn ang="0">
                  <a:pos x="32" y="10"/>
                </a:cxn>
                <a:cxn ang="0">
                  <a:pos x="30" y="12"/>
                </a:cxn>
                <a:cxn ang="0">
                  <a:pos x="29" y="14"/>
                </a:cxn>
                <a:cxn ang="0">
                  <a:pos x="27" y="17"/>
                </a:cxn>
                <a:cxn ang="0">
                  <a:pos x="26" y="20"/>
                </a:cxn>
                <a:cxn ang="0">
                  <a:pos x="24" y="23"/>
                </a:cxn>
                <a:cxn ang="0">
                  <a:pos x="23" y="26"/>
                </a:cxn>
                <a:cxn ang="0">
                  <a:pos x="22" y="28"/>
                </a:cxn>
                <a:cxn ang="0">
                  <a:pos x="14" y="63"/>
                </a:cxn>
                <a:cxn ang="0">
                  <a:pos x="11" y="77"/>
                </a:cxn>
                <a:cxn ang="0">
                  <a:pos x="9" y="86"/>
                </a:cxn>
                <a:cxn ang="0">
                  <a:pos x="6" y="96"/>
                </a:cxn>
                <a:cxn ang="0">
                  <a:pos x="2" y="104"/>
                </a:cxn>
                <a:cxn ang="0">
                  <a:pos x="0" y="104"/>
                </a:cxn>
                <a:cxn ang="0">
                  <a:pos x="1" y="0"/>
                </a:cxn>
              </a:cxnLst>
              <a:rect l="0" t="0" r="r" b="b"/>
              <a:pathLst>
                <a:path w="51" h="104">
                  <a:moveTo>
                    <a:pt x="1" y="0"/>
                  </a:moveTo>
                  <a:lnTo>
                    <a:pt x="51" y="0"/>
                  </a:lnTo>
                  <a:lnTo>
                    <a:pt x="45" y="2"/>
                  </a:lnTo>
                  <a:lnTo>
                    <a:pt x="42" y="3"/>
                  </a:lnTo>
                  <a:lnTo>
                    <a:pt x="40" y="4"/>
                  </a:lnTo>
                  <a:lnTo>
                    <a:pt x="37" y="6"/>
                  </a:lnTo>
                  <a:lnTo>
                    <a:pt x="34" y="8"/>
                  </a:lnTo>
                  <a:lnTo>
                    <a:pt x="32" y="10"/>
                  </a:lnTo>
                  <a:lnTo>
                    <a:pt x="30" y="12"/>
                  </a:lnTo>
                  <a:lnTo>
                    <a:pt x="29" y="14"/>
                  </a:lnTo>
                  <a:lnTo>
                    <a:pt x="27" y="17"/>
                  </a:lnTo>
                  <a:lnTo>
                    <a:pt x="26" y="20"/>
                  </a:lnTo>
                  <a:lnTo>
                    <a:pt x="24" y="23"/>
                  </a:lnTo>
                  <a:lnTo>
                    <a:pt x="23" y="26"/>
                  </a:lnTo>
                  <a:lnTo>
                    <a:pt x="22" y="28"/>
                  </a:lnTo>
                  <a:lnTo>
                    <a:pt x="14" y="63"/>
                  </a:lnTo>
                  <a:lnTo>
                    <a:pt x="11" y="77"/>
                  </a:lnTo>
                  <a:lnTo>
                    <a:pt x="9" y="86"/>
                  </a:lnTo>
                  <a:lnTo>
                    <a:pt x="6" y="96"/>
                  </a:lnTo>
                  <a:lnTo>
                    <a:pt x="2" y="104"/>
                  </a:lnTo>
                  <a:lnTo>
                    <a:pt x="0" y="104"/>
                  </a:lnTo>
                  <a:lnTo>
                    <a:pt x="1" y="0"/>
                  </a:lnTo>
                  <a:close/>
                </a:path>
              </a:pathLst>
            </a:custGeom>
            <a:solidFill>
              <a:srgbClr val="FF8000"/>
            </a:solidFill>
            <a:ln w="3175">
              <a:solidFill>
                <a:srgbClr val="000000"/>
              </a:solidFill>
              <a:prstDash val="solid"/>
              <a:round/>
              <a:headEnd/>
              <a:tailEnd/>
            </a:ln>
          </p:spPr>
          <p:txBody>
            <a:bodyPr/>
            <a:lstStyle/>
            <a:p>
              <a:pPr eaLnBrk="1" hangingPunct="1">
                <a:defRPr/>
              </a:pPr>
              <a:endParaRPr lang="en-US" sz="10000" b="1">
                <a:solidFill>
                  <a:schemeClr val="accent6"/>
                </a:solidFill>
                <a:effectLst>
                  <a:outerShdw blurRad="38100" dist="38100" dir="2700000" algn="tl">
                    <a:srgbClr val="000000">
                      <a:alpha val="43137"/>
                    </a:srgbClr>
                  </a:outerShdw>
                </a:effectLst>
                <a:ea typeface="ＭＳ Ｐゴシック" pitchFamily="32" charset="-128"/>
                <a:cs typeface="Arial" charset="0"/>
              </a:endParaRPr>
            </a:p>
          </p:txBody>
        </p:sp>
        <p:sp>
          <p:nvSpPr>
            <p:cNvPr id="14" name="Freeform 12"/>
            <p:cNvSpPr>
              <a:spLocks/>
            </p:cNvSpPr>
            <p:nvPr/>
          </p:nvSpPr>
          <p:spPr bwMode="auto">
            <a:xfrm>
              <a:off x="2924" y="1799"/>
              <a:ext cx="37" cy="89"/>
            </a:xfrm>
            <a:custGeom>
              <a:avLst/>
              <a:gdLst/>
              <a:ahLst/>
              <a:cxnLst>
                <a:cxn ang="0">
                  <a:pos x="150" y="0"/>
                </a:cxn>
                <a:cxn ang="0">
                  <a:pos x="138" y="0"/>
                </a:cxn>
                <a:cxn ang="0">
                  <a:pos x="0" y="199"/>
                </a:cxn>
                <a:cxn ang="0">
                  <a:pos x="138" y="399"/>
                </a:cxn>
                <a:cxn ang="0">
                  <a:pos x="149" y="398"/>
                </a:cxn>
                <a:cxn ang="0">
                  <a:pos x="138" y="199"/>
                </a:cxn>
                <a:cxn ang="0">
                  <a:pos x="150" y="0"/>
                </a:cxn>
              </a:cxnLst>
              <a:rect l="0" t="0" r="r" b="b"/>
              <a:pathLst>
                <a:path w="150" h="399">
                  <a:moveTo>
                    <a:pt x="150" y="0"/>
                  </a:moveTo>
                  <a:cubicBezTo>
                    <a:pt x="146" y="0"/>
                    <a:pt x="142" y="0"/>
                    <a:pt x="138" y="0"/>
                  </a:cubicBezTo>
                  <a:cubicBezTo>
                    <a:pt x="61" y="0"/>
                    <a:pt x="0" y="89"/>
                    <a:pt x="0" y="199"/>
                  </a:cubicBezTo>
                  <a:cubicBezTo>
                    <a:pt x="0" y="309"/>
                    <a:pt x="61" y="399"/>
                    <a:pt x="138" y="399"/>
                  </a:cubicBezTo>
                  <a:cubicBezTo>
                    <a:pt x="141" y="398"/>
                    <a:pt x="145" y="398"/>
                    <a:pt x="149" y="398"/>
                  </a:cubicBezTo>
                  <a:lnTo>
                    <a:pt x="138" y="199"/>
                  </a:lnTo>
                  <a:lnTo>
                    <a:pt x="150" y="0"/>
                  </a:lnTo>
                  <a:close/>
                </a:path>
              </a:pathLst>
            </a:custGeom>
            <a:solidFill>
              <a:srgbClr val="E0E000"/>
            </a:solidFill>
            <a:ln w="3175">
              <a:solidFill>
                <a:srgbClr val="000000"/>
              </a:solidFill>
              <a:prstDash val="solid"/>
              <a:round/>
              <a:headEnd/>
              <a:tailEnd/>
            </a:ln>
          </p:spPr>
          <p:txBody>
            <a:bodyPr/>
            <a:lstStyle/>
            <a:p>
              <a:pPr eaLnBrk="1" hangingPunct="1">
                <a:defRPr/>
              </a:pPr>
              <a:endParaRPr lang="en-US" sz="10000" b="1">
                <a:solidFill>
                  <a:schemeClr val="accent6"/>
                </a:solidFill>
                <a:effectLst>
                  <a:outerShdw blurRad="38100" dist="38100" dir="2700000" algn="tl">
                    <a:srgbClr val="000000">
                      <a:alpha val="43137"/>
                    </a:srgbClr>
                  </a:outerShdw>
                </a:effectLst>
                <a:ea typeface="ＭＳ Ｐゴシック" pitchFamily="32" charset="-128"/>
                <a:cs typeface="Arial" charset="0"/>
              </a:endParaRPr>
            </a:p>
          </p:txBody>
        </p:sp>
        <p:sp>
          <p:nvSpPr>
            <p:cNvPr id="15" name="Freeform 13"/>
            <p:cNvSpPr>
              <a:spLocks/>
            </p:cNvSpPr>
            <p:nvPr/>
          </p:nvSpPr>
          <p:spPr bwMode="auto">
            <a:xfrm>
              <a:off x="2913" y="1795"/>
              <a:ext cx="51" cy="104"/>
            </a:xfrm>
            <a:custGeom>
              <a:avLst/>
              <a:gdLst/>
              <a:ahLst/>
              <a:cxnLst>
                <a:cxn ang="0">
                  <a:pos x="50" y="0"/>
                </a:cxn>
                <a:cxn ang="0">
                  <a:pos x="0" y="0"/>
                </a:cxn>
                <a:cxn ang="0">
                  <a:pos x="6" y="1"/>
                </a:cxn>
                <a:cxn ang="0">
                  <a:pos x="9" y="3"/>
                </a:cxn>
                <a:cxn ang="0">
                  <a:pos x="12" y="4"/>
                </a:cxn>
                <a:cxn ang="0">
                  <a:pos x="15" y="6"/>
                </a:cxn>
                <a:cxn ang="0">
                  <a:pos x="17" y="8"/>
                </a:cxn>
                <a:cxn ang="0">
                  <a:pos x="19" y="10"/>
                </a:cxn>
                <a:cxn ang="0">
                  <a:pos x="21" y="12"/>
                </a:cxn>
                <a:cxn ang="0">
                  <a:pos x="23" y="14"/>
                </a:cxn>
                <a:cxn ang="0">
                  <a:pos x="24" y="17"/>
                </a:cxn>
                <a:cxn ang="0">
                  <a:pos x="26" y="20"/>
                </a:cxn>
                <a:cxn ang="0">
                  <a:pos x="27" y="23"/>
                </a:cxn>
                <a:cxn ang="0">
                  <a:pos x="28" y="25"/>
                </a:cxn>
                <a:cxn ang="0">
                  <a:pos x="29" y="28"/>
                </a:cxn>
                <a:cxn ang="0">
                  <a:pos x="38" y="62"/>
                </a:cxn>
                <a:cxn ang="0">
                  <a:pos x="41" y="77"/>
                </a:cxn>
                <a:cxn ang="0">
                  <a:pos x="43" y="86"/>
                </a:cxn>
                <a:cxn ang="0">
                  <a:pos x="45" y="95"/>
                </a:cxn>
                <a:cxn ang="0">
                  <a:pos x="49" y="104"/>
                </a:cxn>
                <a:cxn ang="0">
                  <a:pos x="51" y="104"/>
                </a:cxn>
                <a:cxn ang="0">
                  <a:pos x="50" y="0"/>
                </a:cxn>
              </a:cxnLst>
              <a:rect l="0" t="0" r="r" b="b"/>
              <a:pathLst>
                <a:path w="51" h="104">
                  <a:moveTo>
                    <a:pt x="50" y="0"/>
                  </a:moveTo>
                  <a:lnTo>
                    <a:pt x="0" y="0"/>
                  </a:lnTo>
                  <a:lnTo>
                    <a:pt x="6" y="1"/>
                  </a:lnTo>
                  <a:lnTo>
                    <a:pt x="9" y="3"/>
                  </a:lnTo>
                  <a:lnTo>
                    <a:pt x="12" y="4"/>
                  </a:lnTo>
                  <a:lnTo>
                    <a:pt x="15" y="6"/>
                  </a:lnTo>
                  <a:lnTo>
                    <a:pt x="17" y="8"/>
                  </a:lnTo>
                  <a:lnTo>
                    <a:pt x="19" y="10"/>
                  </a:lnTo>
                  <a:lnTo>
                    <a:pt x="21" y="12"/>
                  </a:lnTo>
                  <a:lnTo>
                    <a:pt x="23" y="14"/>
                  </a:lnTo>
                  <a:lnTo>
                    <a:pt x="24" y="17"/>
                  </a:lnTo>
                  <a:lnTo>
                    <a:pt x="26" y="20"/>
                  </a:lnTo>
                  <a:lnTo>
                    <a:pt x="27" y="23"/>
                  </a:lnTo>
                  <a:lnTo>
                    <a:pt x="28" y="25"/>
                  </a:lnTo>
                  <a:lnTo>
                    <a:pt x="29" y="28"/>
                  </a:lnTo>
                  <a:lnTo>
                    <a:pt x="38" y="62"/>
                  </a:lnTo>
                  <a:lnTo>
                    <a:pt x="41" y="77"/>
                  </a:lnTo>
                  <a:lnTo>
                    <a:pt x="43" y="86"/>
                  </a:lnTo>
                  <a:lnTo>
                    <a:pt x="45" y="95"/>
                  </a:lnTo>
                  <a:lnTo>
                    <a:pt x="49" y="104"/>
                  </a:lnTo>
                  <a:lnTo>
                    <a:pt x="51" y="104"/>
                  </a:lnTo>
                  <a:lnTo>
                    <a:pt x="50" y="0"/>
                  </a:lnTo>
                  <a:close/>
                </a:path>
              </a:pathLst>
            </a:custGeom>
            <a:solidFill>
              <a:srgbClr val="FF8000"/>
            </a:solidFill>
            <a:ln w="3175">
              <a:solidFill>
                <a:srgbClr val="000000"/>
              </a:solidFill>
              <a:prstDash val="solid"/>
              <a:round/>
              <a:headEnd/>
              <a:tailEnd/>
            </a:ln>
          </p:spPr>
          <p:txBody>
            <a:bodyPr/>
            <a:lstStyle/>
            <a:p>
              <a:pPr eaLnBrk="1" hangingPunct="1">
                <a:defRPr/>
              </a:pPr>
              <a:endParaRPr lang="en-US" sz="10000" b="1">
                <a:solidFill>
                  <a:schemeClr val="accent6"/>
                </a:solidFill>
                <a:effectLst>
                  <a:outerShdw blurRad="38100" dist="38100" dir="2700000" algn="tl">
                    <a:srgbClr val="000000">
                      <a:alpha val="43137"/>
                    </a:srgbClr>
                  </a:outerShdw>
                </a:effectLst>
                <a:ea typeface="ＭＳ Ｐゴシック" pitchFamily="32" charset="-128"/>
                <a:cs typeface="Arial" charset="0"/>
              </a:endParaRPr>
            </a:p>
          </p:txBody>
        </p:sp>
        <p:sp>
          <p:nvSpPr>
            <p:cNvPr id="16" name="Freeform 14"/>
            <p:cNvSpPr>
              <a:spLocks/>
            </p:cNvSpPr>
            <p:nvPr/>
          </p:nvSpPr>
          <p:spPr bwMode="auto">
            <a:xfrm>
              <a:off x="3133" y="1799"/>
              <a:ext cx="35" cy="90"/>
            </a:xfrm>
            <a:custGeom>
              <a:avLst/>
              <a:gdLst/>
              <a:ahLst/>
              <a:cxnLst>
                <a:cxn ang="0">
                  <a:pos x="13" y="397"/>
                </a:cxn>
                <a:cxn ang="0">
                  <a:pos x="138" y="198"/>
                </a:cxn>
                <a:cxn ang="0">
                  <a:pos x="14" y="0"/>
                </a:cxn>
                <a:cxn ang="0">
                  <a:pos x="0" y="198"/>
                </a:cxn>
                <a:cxn ang="0">
                  <a:pos x="13" y="397"/>
                </a:cxn>
              </a:cxnLst>
              <a:rect l="0" t="0" r="r" b="b"/>
              <a:pathLst>
                <a:path w="138" h="397">
                  <a:moveTo>
                    <a:pt x="13" y="397"/>
                  </a:moveTo>
                  <a:cubicBezTo>
                    <a:pt x="83" y="387"/>
                    <a:pt x="138" y="301"/>
                    <a:pt x="138" y="198"/>
                  </a:cubicBezTo>
                  <a:cubicBezTo>
                    <a:pt x="138" y="96"/>
                    <a:pt x="84" y="10"/>
                    <a:pt x="14" y="0"/>
                  </a:cubicBezTo>
                  <a:lnTo>
                    <a:pt x="0" y="198"/>
                  </a:lnTo>
                  <a:lnTo>
                    <a:pt x="13" y="397"/>
                  </a:lnTo>
                  <a:close/>
                </a:path>
              </a:pathLst>
            </a:custGeom>
            <a:solidFill>
              <a:srgbClr val="E0E000"/>
            </a:solidFill>
            <a:ln w="3175">
              <a:solidFill>
                <a:srgbClr val="000000"/>
              </a:solidFill>
              <a:prstDash val="solid"/>
              <a:round/>
              <a:headEnd/>
              <a:tailEnd/>
            </a:ln>
          </p:spPr>
          <p:txBody>
            <a:bodyPr/>
            <a:lstStyle/>
            <a:p>
              <a:pPr eaLnBrk="1" hangingPunct="1">
                <a:defRPr/>
              </a:pPr>
              <a:endParaRPr lang="en-US" sz="10000" b="1">
                <a:solidFill>
                  <a:schemeClr val="accent6"/>
                </a:solidFill>
                <a:effectLst>
                  <a:outerShdw blurRad="38100" dist="38100" dir="2700000" algn="tl">
                    <a:srgbClr val="000000">
                      <a:alpha val="43137"/>
                    </a:srgbClr>
                  </a:outerShdw>
                </a:effectLst>
                <a:ea typeface="ＭＳ Ｐゴシック" pitchFamily="32" charset="-128"/>
                <a:cs typeface="Arial" charset="0"/>
              </a:endParaRPr>
            </a:p>
          </p:txBody>
        </p:sp>
        <p:sp>
          <p:nvSpPr>
            <p:cNvPr id="17" name="Freeform 15"/>
            <p:cNvSpPr>
              <a:spLocks/>
            </p:cNvSpPr>
            <p:nvPr/>
          </p:nvSpPr>
          <p:spPr bwMode="auto">
            <a:xfrm>
              <a:off x="3135" y="1796"/>
              <a:ext cx="51" cy="104"/>
            </a:xfrm>
            <a:custGeom>
              <a:avLst/>
              <a:gdLst/>
              <a:ahLst/>
              <a:cxnLst>
                <a:cxn ang="0">
                  <a:pos x="1" y="0"/>
                </a:cxn>
                <a:cxn ang="0">
                  <a:pos x="51" y="0"/>
                </a:cxn>
                <a:cxn ang="0">
                  <a:pos x="45" y="1"/>
                </a:cxn>
                <a:cxn ang="0">
                  <a:pos x="42" y="2"/>
                </a:cxn>
                <a:cxn ang="0">
                  <a:pos x="40" y="4"/>
                </a:cxn>
                <a:cxn ang="0">
                  <a:pos x="37" y="5"/>
                </a:cxn>
                <a:cxn ang="0">
                  <a:pos x="34" y="8"/>
                </a:cxn>
                <a:cxn ang="0">
                  <a:pos x="32" y="10"/>
                </a:cxn>
                <a:cxn ang="0">
                  <a:pos x="30" y="12"/>
                </a:cxn>
                <a:cxn ang="0">
                  <a:pos x="29" y="14"/>
                </a:cxn>
                <a:cxn ang="0">
                  <a:pos x="27" y="17"/>
                </a:cxn>
                <a:cxn ang="0">
                  <a:pos x="26" y="19"/>
                </a:cxn>
                <a:cxn ang="0">
                  <a:pos x="24" y="22"/>
                </a:cxn>
                <a:cxn ang="0">
                  <a:pos x="23" y="25"/>
                </a:cxn>
                <a:cxn ang="0">
                  <a:pos x="22" y="28"/>
                </a:cxn>
                <a:cxn ang="0">
                  <a:pos x="14" y="62"/>
                </a:cxn>
                <a:cxn ang="0">
                  <a:pos x="11" y="76"/>
                </a:cxn>
                <a:cxn ang="0">
                  <a:pos x="9" y="86"/>
                </a:cxn>
                <a:cxn ang="0">
                  <a:pos x="6" y="95"/>
                </a:cxn>
                <a:cxn ang="0">
                  <a:pos x="2" y="104"/>
                </a:cxn>
                <a:cxn ang="0">
                  <a:pos x="0" y="104"/>
                </a:cxn>
                <a:cxn ang="0">
                  <a:pos x="1" y="0"/>
                </a:cxn>
              </a:cxnLst>
              <a:rect l="0" t="0" r="r" b="b"/>
              <a:pathLst>
                <a:path w="51" h="104">
                  <a:moveTo>
                    <a:pt x="1" y="0"/>
                  </a:moveTo>
                  <a:lnTo>
                    <a:pt x="51" y="0"/>
                  </a:lnTo>
                  <a:lnTo>
                    <a:pt x="45" y="1"/>
                  </a:lnTo>
                  <a:lnTo>
                    <a:pt x="42" y="2"/>
                  </a:lnTo>
                  <a:lnTo>
                    <a:pt x="40" y="4"/>
                  </a:lnTo>
                  <a:lnTo>
                    <a:pt x="37" y="5"/>
                  </a:lnTo>
                  <a:lnTo>
                    <a:pt x="34" y="8"/>
                  </a:lnTo>
                  <a:lnTo>
                    <a:pt x="32" y="10"/>
                  </a:lnTo>
                  <a:lnTo>
                    <a:pt x="30" y="12"/>
                  </a:lnTo>
                  <a:lnTo>
                    <a:pt x="29" y="14"/>
                  </a:lnTo>
                  <a:lnTo>
                    <a:pt x="27" y="17"/>
                  </a:lnTo>
                  <a:lnTo>
                    <a:pt x="26" y="19"/>
                  </a:lnTo>
                  <a:lnTo>
                    <a:pt x="24" y="22"/>
                  </a:lnTo>
                  <a:lnTo>
                    <a:pt x="23" y="25"/>
                  </a:lnTo>
                  <a:lnTo>
                    <a:pt x="22" y="28"/>
                  </a:lnTo>
                  <a:lnTo>
                    <a:pt x="14" y="62"/>
                  </a:lnTo>
                  <a:lnTo>
                    <a:pt x="11" y="76"/>
                  </a:lnTo>
                  <a:lnTo>
                    <a:pt x="9" y="86"/>
                  </a:lnTo>
                  <a:lnTo>
                    <a:pt x="6" y="95"/>
                  </a:lnTo>
                  <a:lnTo>
                    <a:pt x="2" y="104"/>
                  </a:lnTo>
                  <a:lnTo>
                    <a:pt x="0" y="104"/>
                  </a:lnTo>
                  <a:lnTo>
                    <a:pt x="1" y="0"/>
                  </a:lnTo>
                  <a:close/>
                </a:path>
              </a:pathLst>
            </a:custGeom>
            <a:solidFill>
              <a:srgbClr val="FF8000"/>
            </a:solidFill>
            <a:ln w="3175">
              <a:solidFill>
                <a:srgbClr val="000000"/>
              </a:solidFill>
              <a:prstDash val="solid"/>
              <a:round/>
              <a:headEnd/>
              <a:tailEnd/>
            </a:ln>
          </p:spPr>
          <p:txBody>
            <a:bodyPr/>
            <a:lstStyle/>
            <a:p>
              <a:pPr eaLnBrk="1" hangingPunct="1">
                <a:defRPr/>
              </a:pPr>
              <a:endParaRPr lang="en-US" sz="10000" b="1">
                <a:solidFill>
                  <a:schemeClr val="accent6"/>
                </a:solidFill>
                <a:effectLst>
                  <a:outerShdw blurRad="38100" dist="38100" dir="2700000" algn="tl">
                    <a:srgbClr val="000000">
                      <a:alpha val="43137"/>
                    </a:srgbClr>
                  </a:outerShdw>
                </a:effectLst>
                <a:ea typeface="ＭＳ Ｐゴシック" pitchFamily="32" charset="-128"/>
                <a:cs typeface="Arial" charset="0"/>
              </a:endParaRPr>
            </a:p>
          </p:txBody>
        </p:sp>
        <p:sp>
          <p:nvSpPr>
            <p:cNvPr id="18" name="Freeform 16"/>
            <p:cNvSpPr>
              <a:spLocks/>
            </p:cNvSpPr>
            <p:nvPr/>
          </p:nvSpPr>
          <p:spPr bwMode="auto">
            <a:xfrm>
              <a:off x="2997" y="1591"/>
              <a:ext cx="104" cy="70"/>
            </a:xfrm>
            <a:custGeom>
              <a:avLst/>
              <a:gdLst/>
              <a:ahLst/>
              <a:cxnLst>
                <a:cxn ang="0">
                  <a:pos x="33" y="70"/>
                </a:cxn>
                <a:cxn ang="0">
                  <a:pos x="33" y="55"/>
                </a:cxn>
                <a:cxn ang="0">
                  <a:pos x="13" y="55"/>
                </a:cxn>
                <a:cxn ang="0">
                  <a:pos x="11" y="54"/>
                </a:cxn>
                <a:cxn ang="0">
                  <a:pos x="9" y="54"/>
                </a:cxn>
                <a:cxn ang="0">
                  <a:pos x="7" y="52"/>
                </a:cxn>
                <a:cxn ang="0">
                  <a:pos x="5" y="51"/>
                </a:cxn>
                <a:cxn ang="0">
                  <a:pos x="3" y="50"/>
                </a:cxn>
                <a:cxn ang="0">
                  <a:pos x="2" y="48"/>
                </a:cxn>
                <a:cxn ang="0">
                  <a:pos x="1" y="46"/>
                </a:cxn>
                <a:cxn ang="0">
                  <a:pos x="0" y="44"/>
                </a:cxn>
                <a:cxn ang="0">
                  <a:pos x="0" y="42"/>
                </a:cxn>
                <a:cxn ang="0">
                  <a:pos x="0" y="40"/>
                </a:cxn>
                <a:cxn ang="0">
                  <a:pos x="1" y="38"/>
                </a:cxn>
                <a:cxn ang="0">
                  <a:pos x="2" y="36"/>
                </a:cxn>
                <a:cxn ang="0">
                  <a:pos x="4" y="34"/>
                </a:cxn>
                <a:cxn ang="0">
                  <a:pos x="6" y="32"/>
                </a:cxn>
                <a:cxn ang="0">
                  <a:pos x="9" y="30"/>
                </a:cxn>
                <a:cxn ang="0">
                  <a:pos x="10" y="29"/>
                </a:cxn>
                <a:cxn ang="0">
                  <a:pos x="13" y="29"/>
                </a:cxn>
                <a:cxn ang="0">
                  <a:pos x="34" y="29"/>
                </a:cxn>
                <a:cxn ang="0">
                  <a:pos x="34" y="15"/>
                </a:cxn>
                <a:cxn ang="0">
                  <a:pos x="35" y="13"/>
                </a:cxn>
                <a:cxn ang="0">
                  <a:pos x="36" y="11"/>
                </a:cxn>
                <a:cxn ang="0">
                  <a:pos x="37" y="9"/>
                </a:cxn>
                <a:cxn ang="0">
                  <a:pos x="39" y="7"/>
                </a:cxn>
                <a:cxn ang="0">
                  <a:pos x="41" y="5"/>
                </a:cxn>
                <a:cxn ang="0">
                  <a:pos x="44" y="3"/>
                </a:cxn>
                <a:cxn ang="0">
                  <a:pos x="46" y="2"/>
                </a:cxn>
                <a:cxn ang="0">
                  <a:pos x="48" y="1"/>
                </a:cxn>
                <a:cxn ang="0">
                  <a:pos x="51" y="0"/>
                </a:cxn>
                <a:cxn ang="0">
                  <a:pos x="54" y="0"/>
                </a:cxn>
                <a:cxn ang="0">
                  <a:pos x="58" y="0"/>
                </a:cxn>
                <a:cxn ang="0">
                  <a:pos x="60" y="2"/>
                </a:cxn>
                <a:cxn ang="0">
                  <a:pos x="63" y="3"/>
                </a:cxn>
                <a:cxn ang="0">
                  <a:pos x="65" y="5"/>
                </a:cxn>
                <a:cxn ang="0">
                  <a:pos x="68" y="7"/>
                </a:cxn>
                <a:cxn ang="0">
                  <a:pos x="70" y="9"/>
                </a:cxn>
                <a:cxn ang="0">
                  <a:pos x="71" y="11"/>
                </a:cxn>
                <a:cxn ang="0">
                  <a:pos x="72" y="13"/>
                </a:cxn>
                <a:cxn ang="0">
                  <a:pos x="72" y="16"/>
                </a:cxn>
                <a:cxn ang="0">
                  <a:pos x="72" y="28"/>
                </a:cxn>
                <a:cxn ang="0">
                  <a:pos x="92" y="28"/>
                </a:cxn>
                <a:cxn ang="0">
                  <a:pos x="95" y="29"/>
                </a:cxn>
                <a:cxn ang="0">
                  <a:pos x="97" y="30"/>
                </a:cxn>
                <a:cxn ang="0">
                  <a:pos x="99" y="32"/>
                </a:cxn>
                <a:cxn ang="0">
                  <a:pos x="101" y="34"/>
                </a:cxn>
                <a:cxn ang="0">
                  <a:pos x="102" y="35"/>
                </a:cxn>
                <a:cxn ang="0">
                  <a:pos x="103" y="37"/>
                </a:cxn>
                <a:cxn ang="0">
                  <a:pos x="104" y="40"/>
                </a:cxn>
                <a:cxn ang="0">
                  <a:pos x="104" y="42"/>
                </a:cxn>
                <a:cxn ang="0">
                  <a:pos x="104" y="44"/>
                </a:cxn>
                <a:cxn ang="0">
                  <a:pos x="103" y="46"/>
                </a:cxn>
                <a:cxn ang="0">
                  <a:pos x="102" y="48"/>
                </a:cxn>
                <a:cxn ang="0">
                  <a:pos x="101" y="50"/>
                </a:cxn>
                <a:cxn ang="0">
                  <a:pos x="99" y="52"/>
                </a:cxn>
                <a:cxn ang="0">
                  <a:pos x="97" y="53"/>
                </a:cxn>
                <a:cxn ang="0">
                  <a:pos x="92" y="55"/>
                </a:cxn>
                <a:cxn ang="0">
                  <a:pos x="72" y="55"/>
                </a:cxn>
                <a:cxn ang="0">
                  <a:pos x="72" y="70"/>
                </a:cxn>
                <a:cxn ang="0">
                  <a:pos x="33" y="70"/>
                </a:cxn>
              </a:cxnLst>
              <a:rect l="0" t="0" r="r" b="b"/>
              <a:pathLst>
                <a:path w="104" h="70">
                  <a:moveTo>
                    <a:pt x="33" y="70"/>
                  </a:moveTo>
                  <a:lnTo>
                    <a:pt x="33" y="55"/>
                  </a:lnTo>
                  <a:lnTo>
                    <a:pt x="13" y="55"/>
                  </a:lnTo>
                  <a:lnTo>
                    <a:pt x="11" y="54"/>
                  </a:lnTo>
                  <a:lnTo>
                    <a:pt x="9" y="54"/>
                  </a:lnTo>
                  <a:lnTo>
                    <a:pt x="7" y="52"/>
                  </a:lnTo>
                  <a:lnTo>
                    <a:pt x="5" y="51"/>
                  </a:lnTo>
                  <a:lnTo>
                    <a:pt x="3" y="50"/>
                  </a:lnTo>
                  <a:lnTo>
                    <a:pt x="2" y="48"/>
                  </a:lnTo>
                  <a:lnTo>
                    <a:pt x="1" y="46"/>
                  </a:lnTo>
                  <a:lnTo>
                    <a:pt x="0" y="44"/>
                  </a:lnTo>
                  <a:lnTo>
                    <a:pt x="0" y="42"/>
                  </a:lnTo>
                  <a:lnTo>
                    <a:pt x="0" y="40"/>
                  </a:lnTo>
                  <a:lnTo>
                    <a:pt x="1" y="38"/>
                  </a:lnTo>
                  <a:lnTo>
                    <a:pt x="2" y="36"/>
                  </a:lnTo>
                  <a:lnTo>
                    <a:pt x="4" y="34"/>
                  </a:lnTo>
                  <a:lnTo>
                    <a:pt x="6" y="32"/>
                  </a:lnTo>
                  <a:lnTo>
                    <a:pt x="9" y="30"/>
                  </a:lnTo>
                  <a:lnTo>
                    <a:pt x="10" y="29"/>
                  </a:lnTo>
                  <a:lnTo>
                    <a:pt x="13" y="29"/>
                  </a:lnTo>
                  <a:lnTo>
                    <a:pt x="34" y="29"/>
                  </a:lnTo>
                  <a:lnTo>
                    <a:pt x="34" y="15"/>
                  </a:lnTo>
                  <a:lnTo>
                    <a:pt x="35" y="13"/>
                  </a:lnTo>
                  <a:lnTo>
                    <a:pt x="36" y="11"/>
                  </a:lnTo>
                  <a:lnTo>
                    <a:pt x="37" y="9"/>
                  </a:lnTo>
                  <a:lnTo>
                    <a:pt x="39" y="7"/>
                  </a:lnTo>
                  <a:lnTo>
                    <a:pt x="41" y="5"/>
                  </a:lnTo>
                  <a:lnTo>
                    <a:pt x="44" y="3"/>
                  </a:lnTo>
                  <a:lnTo>
                    <a:pt x="46" y="2"/>
                  </a:lnTo>
                  <a:lnTo>
                    <a:pt x="48" y="1"/>
                  </a:lnTo>
                  <a:lnTo>
                    <a:pt x="51" y="0"/>
                  </a:lnTo>
                  <a:lnTo>
                    <a:pt x="54" y="0"/>
                  </a:lnTo>
                  <a:lnTo>
                    <a:pt x="58" y="0"/>
                  </a:lnTo>
                  <a:lnTo>
                    <a:pt x="60" y="2"/>
                  </a:lnTo>
                  <a:lnTo>
                    <a:pt x="63" y="3"/>
                  </a:lnTo>
                  <a:lnTo>
                    <a:pt x="65" y="5"/>
                  </a:lnTo>
                  <a:lnTo>
                    <a:pt x="68" y="7"/>
                  </a:lnTo>
                  <a:lnTo>
                    <a:pt x="70" y="9"/>
                  </a:lnTo>
                  <a:lnTo>
                    <a:pt x="71" y="11"/>
                  </a:lnTo>
                  <a:lnTo>
                    <a:pt x="72" y="13"/>
                  </a:lnTo>
                  <a:lnTo>
                    <a:pt x="72" y="16"/>
                  </a:lnTo>
                  <a:lnTo>
                    <a:pt x="72" y="28"/>
                  </a:lnTo>
                  <a:lnTo>
                    <a:pt x="92" y="28"/>
                  </a:lnTo>
                  <a:lnTo>
                    <a:pt x="95" y="29"/>
                  </a:lnTo>
                  <a:lnTo>
                    <a:pt x="97" y="30"/>
                  </a:lnTo>
                  <a:lnTo>
                    <a:pt x="99" y="32"/>
                  </a:lnTo>
                  <a:lnTo>
                    <a:pt x="101" y="34"/>
                  </a:lnTo>
                  <a:lnTo>
                    <a:pt x="102" y="35"/>
                  </a:lnTo>
                  <a:lnTo>
                    <a:pt x="103" y="37"/>
                  </a:lnTo>
                  <a:lnTo>
                    <a:pt x="104" y="40"/>
                  </a:lnTo>
                  <a:lnTo>
                    <a:pt x="104" y="42"/>
                  </a:lnTo>
                  <a:lnTo>
                    <a:pt x="104" y="44"/>
                  </a:lnTo>
                  <a:lnTo>
                    <a:pt x="103" y="46"/>
                  </a:lnTo>
                  <a:lnTo>
                    <a:pt x="102" y="48"/>
                  </a:lnTo>
                  <a:lnTo>
                    <a:pt x="101" y="50"/>
                  </a:lnTo>
                  <a:lnTo>
                    <a:pt x="99" y="52"/>
                  </a:lnTo>
                  <a:lnTo>
                    <a:pt x="97" y="53"/>
                  </a:lnTo>
                  <a:lnTo>
                    <a:pt x="92" y="55"/>
                  </a:lnTo>
                  <a:lnTo>
                    <a:pt x="72" y="55"/>
                  </a:lnTo>
                  <a:lnTo>
                    <a:pt x="72" y="70"/>
                  </a:lnTo>
                  <a:lnTo>
                    <a:pt x="33" y="70"/>
                  </a:lnTo>
                  <a:close/>
                </a:path>
              </a:pathLst>
            </a:custGeom>
            <a:solidFill>
              <a:srgbClr val="E07000"/>
            </a:solidFill>
            <a:ln w="9525">
              <a:noFill/>
              <a:round/>
              <a:headEnd/>
              <a:tailEnd/>
            </a:ln>
          </p:spPr>
          <p:txBody>
            <a:bodyPr/>
            <a:lstStyle/>
            <a:p>
              <a:pPr eaLnBrk="1" hangingPunct="1">
                <a:defRPr/>
              </a:pPr>
              <a:endParaRPr lang="en-US" sz="10000" b="1">
                <a:solidFill>
                  <a:schemeClr val="accent6"/>
                </a:solidFill>
                <a:effectLst>
                  <a:outerShdw blurRad="38100" dist="38100" dir="2700000" algn="tl">
                    <a:srgbClr val="000000">
                      <a:alpha val="43137"/>
                    </a:srgbClr>
                  </a:outerShdw>
                </a:effectLst>
                <a:ea typeface="ＭＳ Ｐゴシック" pitchFamily="32" charset="-128"/>
                <a:cs typeface="Arial" charset="0"/>
              </a:endParaRPr>
            </a:p>
          </p:txBody>
        </p:sp>
        <p:sp>
          <p:nvSpPr>
            <p:cNvPr id="19" name="Oval 17"/>
            <p:cNvSpPr>
              <a:spLocks noChangeArrowheads="1"/>
            </p:cNvSpPr>
            <p:nvPr/>
          </p:nvSpPr>
          <p:spPr bwMode="auto">
            <a:xfrm>
              <a:off x="3035" y="1620"/>
              <a:ext cx="23" cy="21"/>
            </a:xfrm>
            <a:prstGeom prst="ellipse">
              <a:avLst/>
            </a:prstGeom>
            <a:solidFill>
              <a:srgbClr val="FFA040"/>
            </a:solidFill>
            <a:ln w="3175">
              <a:solidFill>
                <a:srgbClr val="000000"/>
              </a:solidFill>
              <a:round/>
              <a:headEnd/>
              <a:tailEnd/>
            </a:ln>
          </p:spPr>
          <p:txBody>
            <a:bodyPr/>
            <a:lstStyle/>
            <a:p>
              <a:pPr eaLnBrk="1" hangingPunct="1">
                <a:defRPr/>
              </a:pPr>
              <a:endParaRPr lang="en-US" sz="10000" b="1">
                <a:solidFill>
                  <a:schemeClr val="accent6"/>
                </a:solidFill>
                <a:effectLst>
                  <a:outerShdw blurRad="38100" dist="38100" dir="2700000" algn="tl">
                    <a:srgbClr val="000000">
                      <a:alpha val="43137"/>
                    </a:srgbClr>
                  </a:outerShdw>
                </a:effectLst>
                <a:ea typeface="ＭＳ Ｐゴシック" pitchFamily="32" charset="-128"/>
                <a:cs typeface="Arial" charset="0"/>
              </a:endParaRPr>
            </a:p>
          </p:txBody>
        </p:sp>
        <p:sp>
          <p:nvSpPr>
            <p:cNvPr id="20" name="Rectangle 18"/>
            <p:cNvSpPr>
              <a:spLocks noChangeArrowheads="1"/>
            </p:cNvSpPr>
            <p:nvPr/>
          </p:nvSpPr>
          <p:spPr bwMode="auto">
            <a:xfrm>
              <a:off x="2960" y="1656"/>
              <a:ext cx="172" cy="377"/>
            </a:xfrm>
            <a:prstGeom prst="rect">
              <a:avLst/>
            </a:prstGeom>
            <a:solidFill>
              <a:srgbClr val="FF8000"/>
            </a:solidFill>
            <a:ln w="3175">
              <a:solidFill>
                <a:srgbClr val="000000"/>
              </a:solidFill>
              <a:miter lim="800000"/>
              <a:headEnd/>
              <a:tailEnd/>
            </a:ln>
          </p:spPr>
          <p:txBody>
            <a:bodyPr/>
            <a:lstStyle/>
            <a:p>
              <a:pPr eaLnBrk="1" hangingPunct="1">
                <a:defRPr/>
              </a:pPr>
              <a:endParaRPr lang="en-US" sz="10000" b="1">
                <a:solidFill>
                  <a:schemeClr val="accent6"/>
                </a:solidFill>
                <a:effectLst>
                  <a:outerShdw blurRad="38100" dist="38100" dir="2700000" algn="tl">
                    <a:srgbClr val="000000">
                      <a:alpha val="43137"/>
                    </a:srgbClr>
                  </a:outerShdw>
                </a:effectLst>
                <a:ea typeface="ＭＳ Ｐゴシック" pitchFamily="32" charset="-128"/>
                <a:cs typeface="Arial" charset="0"/>
              </a:endParaRPr>
            </a:p>
          </p:txBody>
        </p:sp>
        <p:sp>
          <p:nvSpPr>
            <p:cNvPr id="21" name="Freeform 19"/>
            <p:cNvSpPr>
              <a:spLocks/>
            </p:cNvSpPr>
            <p:nvPr/>
          </p:nvSpPr>
          <p:spPr bwMode="auto">
            <a:xfrm>
              <a:off x="2987" y="1666"/>
              <a:ext cx="124" cy="101"/>
            </a:xfrm>
            <a:custGeom>
              <a:avLst/>
              <a:gdLst/>
              <a:ahLst/>
              <a:cxnLst>
                <a:cxn ang="0">
                  <a:pos x="0" y="35"/>
                </a:cxn>
                <a:cxn ang="0">
                  <a:pos x="1" y="31"/>
                </a:cxn>
                <a:cxn ang="0">
                  <a:pos x="2" y="28"/>
                </a:cxn>
                <a:cxn ang="0">
                  <a:pos x="3" y="25"/>
                </a:cxn>
                <a:cxn ang="0">
                  <a:pos x="5" y="22"/>
                </a:cxn>
                <a:cxn ang="0">
                  <a:pos x="7" y="20"/>
                </a:cxn>
                <a:cxn ang="0">
                  <a:pos x="9" y="18"/>
                </a:cxn>
                <a:cxn ang="0">
                  <a:pos x="11" y="15"/>
                </a:cxn>
                <a:cxn ang="0">
                  <a:pos x="15" y="13"/>
                </a:cxn>
                <a:cxn ang="0">
                  <a:pos x="19" y="11"/>
                </a:cxn>
                <a:cxn ang="0">
                  <a:pos x="24" y="8"/>
                </a:cxn>
                <a:cxn ang="0">
                  <a:pos x="28" y="6"/>
                </a:cxn>
                <a:cxn ang="0">
                  <a:pos x="34" y="4"/>
                </a:cxn>
                <a:cxn ang="0">
                  <a:pos x="39" y="3"/>
                </a:cxn>
                <a:cxn ang="0">
                  <a:pos x="46" y="2"/>
                </a:cxn>
                <a:cxn ang="0">
                  <a:pos x="51" y="1"/>
                </a:cxn>
                <a:cxn ang="0">
                  <a:pos x="56" y="0"/>
                </a:cxn>
                <a:cxn ang="0">
                  <a:pos x="61" y="0"/>
                </a:cxn>
                <a:cxn ang="0">
                  <a:pos x="66" y="0"/>
                </a:cxn>
                <a:cxn ang="0">
                  <a:pos x="71" y="0"/>
                </a:cxn>
                <a:cxn ang="0">
                  <a:pos x="75" y="1"/>
                </a:cxn>
                <a:cxn ang="0">
                  <a:pos x="80" y="2"/>
                </a:cxn>
                <a:cxn ang="0">
                  <a:pos x="85" y="3"/>
                </a:cxn>
                <a:cxn ang="0">
                  <a:pos x="89" y="4"/>
                </a:cxn>
                <a:cxn ang="0">
                  <a:pos x="94" y="5"/>
                </a:cxn>
                <a:cxn ang="0">
                  <a:pos x="98" y="7"/>
                </a:cxn>
                <a:cxn ang="0">
                  <a:pos x="101" y="9"/>
                </a:cxn>
                <a:cxn ang="0">
                  <a:pos x="104" y="10"/>
                </a:cxn>
                <a:cxn ang="0">
                  <a:pos x="107" y="12"/>
                </a:cxn>
                <a:cxn ang="0">
                  <a:pos x="110" y="13"/>
                </a:cxn>
                <a:cxn ang="0">
                  <a:pos x="113" y="16"/>
                </a:cxn>
                <a:cxn ang="0">
                  <a:pos x="115" y="18"/>
                </a:cxn>
                <a:cxn ang="0">
                  <a:pos x="118" y="21"/>
                </a:cxn>
                <a:cxn ang="0">
                  <a:pos x="119" y="23"/>
                </a:cxn>
                <a:cxn ang="0">
                  <a:pos x="121" y="25"/>
                </a:cxn>
                <a:cxn ang="0">
                  <a:pos x="122" y="27"/>
                </a:cxn>
                <a:cxn ang="0">
                  <a:pos x="123" y="29"/>
                </a:cxn>
                <a:cxn ang="0">
                  <a:pos x="124" y="32"/>
                </a:cxn>
                <a:cxn ang="0">
                  <a:pos x="124" y="101"/>
                </a:cxn>
                <a:cxn ang="0">
                  <a:pos x="1" y="100"/>
                </a:cxn>
                <a:cxn ang="0">
                  <a:pos x="0" y="35"/>
                </a:cxn>
              </a:cxnLst>
              <a:rect l="0" t="0" r="r" b="b"/>
              <a:pathLst>
                <a:path w="124" h="101">
                  <a:moveTo>
                    <a:pt x="0" y="35"/>
                  </a:moveTo>
                  <a:lnTo>
                    <a:pt x="1" y="31"/>
                  </a:lnTo>
                  <a:lnTo>
                    <a:pt x="2" y="28"/>
                  </a:lnTo>
                  <a:lnTo>
                    <a:pt x="3" y="25"/>
                  </a:lnTo>
                  <a:lnTo>
                    <a:pt x="5" y="22"/>
                  </a:lnTo>
                  <a:lnTo>
                    <a:pt x="7" y="20"/>
                  </a:lnTo>
                  <a:lnTo>
                    <a:pt x="9" y="18"/>
                  </a:lnTo>
                  <a:lnTo>
                    <a:pt x="11" y="15"/>
                  </a:lnTo>
                  <a:lnTo>
                    <a:pt x="15" y="13"/>
                  </a:lnTo>
                  <a:lnTo>
                    <a:pt x="19" y="11"/>
                  </a:lnTo>
                  <a:lnTo>
                    <a:pt x="24" y="8"/>
                  </a:lnTo>
                  <a:lnTo>
                    <a:pt x="28" y="6"/>
                  </a:lnTo>
                  <a:lnTo>
                    <a:pt x="34" y="4"/>
                  </a:lnTo>
                  <a:lnTo>
                    <a:pt x="39" y="3"/>
                  </a:lnTo>
                  <a:lnTo>
                    <a:pt x="46" y="2"/>
                  </a:lnTo>
                  <a:lnTo>
                    <a:pt x="51" y="1"/>
                  </a:lnTo>
                  <a:lnTo>
                    <a:pt x="56" y="0"/>
                  </a:lnTo>
                  <a:lnTo>
                    <a:pt x="61" y="0"/>
                  </a:lnTo>
                  <a:lnTo>
                    <a:pt x="66" y="0"/>
                  </a:lnTo>
                  <a:lnTo>
                    <a:pt x="71" y="0"/>
                  </a:lnTo>
                  <a:lnTo>
                    <a:pt x="75" y="1"/>
                  </a:lnTo>
                  <a:lnTo>
                    <a:pt x="80" y="2"/>
                  </a:lnTo>
                  <a:lnTo>
                    <a:pt x="85" y="3"/>
                  </a:lnTo>
                  <a:lnTo>
                    <a:pt x="89" y="4"/>
                  </a:lnTo>
                  <a:lnTo>
                    <a:pt x="94" y="5"/>
                  </a:lnTo>
                  <a:lnTo>
                    <a:pt x="98" y="7"/>
                  </a:lnTo>
                  <a:lnTo>
                    <a:pt x="101" y="9"/>
                  </a:lnTo>
                  <a:lnTo>
                    <a:pt x="104" y="10"/>
                  </a:lnTo>
                  <a:lnTo>
                    <a:pt x="107" y="12"/>
                  </a:lnTo>
                  <a:lnTo>
                    <a:pt x="110" y="13"/>
                  </a:lnTo>
                  <a:lnTo>
                    <a:pt x="113" y="16"/>
                  </a:lnTo>
                  <a:lnTo>
                    <a:pt x="115" y="18"/>
                  </a:lnTo>
                  <a:lnTo>
                    <a:pt x="118" y="21"/>
                  </a:lnTo>
                  <a:lnTo>
                    <a:pt x="119" y="23"/>
                  </a:lnTo>
                  <a:lnTo>
                    <a:pt x="121" y="25"/>
                  </a:lnTo>
                  <a:lnTo>
                    <a:pt x="122" y="27"/>
                  </a:lnTo>
                  <a:lnTo>
                    <a:pt x="123" y="29"/>
                  </a:lnTo>
                  <a:lnTo>
                    <a:pt x="124" y="32"/>
                  </a:lnTo>
                  <a:lnTo>
                    <a:pt x="124" y="101"/>
                  </a:lnTo>
                  <a:lnTo>
                    <a:pt x="1" y="100"/>
                  </a:lnTo>
                  <a:lnTo>
                    <a:pt x="0" y="35"/>
                  </a:lnTo>
                  <a:close/>
                </a:path>
              </a:pathLst>
            </a:custGeom>
            <a:solidFill>
              <a:srgbClr val="FFA040"/>
            </a:solidFill>
            <a:ln w="9525">
              <a:noFill/>
              <a:round/>
              <a:headEnd/>
              <a:tailEnd/>
            </a:ln>
          </p:spPr>
          <p:txBody>
            <a:bodyPr/>
            <a:lstStyle/>
            <a:p>
              <a:pPr eaLnBrk="1" hangingPunct="1">
                <a:defRPr/>
              </a:pPr>
              <a:endParaRPr lang="en-US" sz="10000" b="1">
                <a:solidFill>
                  <a:schemeClr val="accent6"/>
                </a:solidFill>
                <a:effectLst>
                  <a:outerShdw blurRad="38100" dist="38100" dir="2700000" algn="tl">
                    <a:srgbClr val="000000">
                      <a:alpha val="43137"/>
                    </a:srgbClr>
                  </a:outerShdw>
                </a:effectLst>
                <a:ea typeface="ＭＳ Ｐゴシック" pitchFamily="32" charset="-128"/>
                <a:cs typeface="Arial" charset="0"/>
              </a:endParaRPr>
            </a:p>
          </p:txBody>
        </p:sp>
        <p:sp>
          <p:nvSpPr>
            <p:cNvPr id="22" name="Freeform 20"/>
            <p:cNvSpPr>
              <a:spLocks/>
            </p:cNvSpPr>
            <p:nvPr/>
          </p:nvSpPr>
          <p:spPr bwMode="auto">
            <a:xfrm>
              <a:off x="2987" y="1671"/>
              <a:ext cx="124" cy="101"/>
            </a:xfrm>
            <a:custGeom>
              <a:avLst/>
              <a:gdLst/>
              <a:ahLst/>
              <a:cxnLst>
                <a:cxn ang="0">
                  <a:pos x="0" y="35"/>
                </a:cxn>
                <a:cxn ang="0">
                  <a:pos x="1" y="32"/>
                </a:cxn>
                <a:cxn ang="0">
                  <a:pos x="2" y="29"/>
                </a:cxn>
                <a:cxn ang="0">
                  <a:pos x="3" y="26"/>
                </a:cxn>
                <a:cxn ang="0">
                  <a:pos x="5" y="23"/>
                </a:cxn>
                <a:cxn ang="0">
                  <a:pos x="7" y="20"/>
                </a:cxn>
                <a:cxn ang="0">
                  <a:pos x="9" y="18"/>
                </a:cxn>
                <a:cxn ang="0">
                  <a:pos x="11" y="16"/>
                </a:cxn>
                <a:cxn ang="0">
                  <a:pos x="15" y="13"/>
                </a:cxn>
                <a:cxn ang="0">
                  <a:pos x="19" y="11"/>
                </a:cxn>
                <a:cxn ang="0">
                  <a:pos x="24" y="8"/>
                </a:cxn>
                <a:cxn ang="0">
                  <a:pos x="28" y="6"/>
                </a:cxn>
                <a:cxn ang="0">
                  <a:pos x="34" y="5"/>
                </a:cxn>
                <a:cxn ang="0">
                  <a:pos x="39" y="3"/>
                </a:cxn>
                <a:cxn ang="0">
                  <a:pos x="46" y="2"/>
                </a:cxn>
                <a:cxn ang="0">
                  <a:pos x="51" y="1"/>
                </a:cxn>
                <a:cxn ang="0">
                  <a:pos x="56" y="1"/>
                </a:cxn>
                <a:cxn ang="0">
                  <a:pos x="61" y="0"/>
                </a:cxn>
                <a:cxn ang="0">
                  <a:pos x="66" y="0"/>
                </a:cxn>
                <a:cxn ang="0">
                  <a:pos x="71" y="1"/>
                </a:cxn>
                <a:cxn ang="0">
                  <a:pos x="75" y="1"/>
                </a:cxn>
                <a:cxn ang="0">
                  <a:pos x="80" y="2"/>
                </a:cxn>
                <a:cxn ang="0">
                  <a:pos x="85" y="3"/>
                </a:cxn>
                <a:cxn ang="0">
                  <a:pos x="89" y="4"/>
                </a:cxn>
                <a:cxn ang="0">
                  <a:pos x="94" y="6"/>
                </a:cxn>
                <a:cxn ang="0">
                  <a:pos x="98" y="8"/>
                </a:cxn>
                <a:cxn ang="0">
                  <a:pos x="101" y="9"/>
                </a:cxn>
                <a:cxn ang="0">
                  <a:pos x="104" y="11"/>
                </a:cxn>
                <a:cxn ang="0">
                  <a:pos x="107" y="12"/>
                </a:cxn>
                <a:cxn ang="0">
                  <a:pos x="110" y="14"/>
                </a:cxn>
                <a:cxn ang="0">
                  <a:pos x="113" y="16"/>
                </a:cxn>
                <a:cxn ang="0">
                  <a:pos x="115" y="19"/>
                </a:cxn>
                <a:cxn ang="0">
                  <a:pos x="118" y="21"/>
                </a:cxn>
                <a:cxn ang="0">
                  <a:pos x="119" y="23"/>
                </a:cxn>
                <a:cxn ang="0">
                  <a:pos x="121" y="25"/>
                </a:cxn>
                <a:cxn ang="0">
                  <a:pos x="122" y="28"/>
                </a:cxn>
                <a:cxn ang="0">
                  <a:pos x="123" y="30"/>
                </a:cxn>
                <a:cxn ang="0">
                  <a:pos x="124" y="33"/>
                </a:cxn>
                <a:cxn ang="0">
                  <a:pos x="124" y="101"/>
                </a:cxn>
                <a:cxn ang="0">
                  <a:pos x="1" y="101"/>
                </a:cxn>
                <a:cxn ang="0">
                  <a:pos x="0" y="35"/>
                </a:cxn>
              </a:cxnLst>
              <a:rect l="0" t="0" r="r" b="b"/>
              <a:pathLst>
                <a:path w="124" h="101">
                  <a:moveTo>
                    <a:pt x="0" y="35"/>
                  </a:moveTo>
                  <a:lnTo>
                    <a:pt x="1" y="32"/>
                  </a:lnTo>
                  <a:lnTo>
                    <a:pt x="2" y="29"/>
                  </a:lnTo>
                  <a:lnTo>
                    <a:pt x="3" y="26"/>
                  </a:lnTo>
                  <a:lnTo>
                    <a:pt x="5" y="23"/>
                  </a:lnTo>
                  <a:lnTo>
                    <a:pt x="7" y="20"/>
                  </a:lnTo>
                  <a:lnTo>
                    <a:pt x="9" y="18"/>
                  </a:lnTo>
                  <a:lnTo>
                    <a:pt x="11" y="16"/>
                  </a:lnTo>
                  <a:lnTo>
                    <a:pt x="15" y="13"/>
                  </a:lnTo>
                  <a:lnTo>
                    <a:pt x="19" y="11"/>
                  </a:lnTo>
                  <a:lnTo>
                    <a:pt x="24" y="8"/>
                  </a:lnTo>
                  <a:lnTo>
                    <a:pt x="28" y="6"/>
                  </a:lnTo>
                  <a:lnTo>
                    <a:pt x="34" y="5"/>
                  </a:lnTo>
                  <a:lnTo>
                    <a:pt x="39" y="3"/>
                  </a:lnTo>
                  <a:lnTo>
                    <a:pt x="46" y="2"/>
                  </a:lnTo>
                  <a:lnTo>
                    <a:pt x="51" y="1"/>
                  </a:lnTo>
                  <a:lnTo>
                    <a:pt x="56" y="1"/>
                  </a:lnTo>
                  <a:lnTo>
                    <a:pt x="61" y="0"/>
                  </a:lnTo>
                  <a:lnTo>
                    <a:pt x="66" y="0"/>
                  </a:lnTo>
                  <a:lnTo>
                    <a:pt x="71" y="1"/>
                  </a:lnTo>
                  <a:lnTo>
                    <a:pt x="75" y="1"/>
                  </a:lnTo>
                  <a:lnTo>
                    <a:pt x="80" y="2"/>
                  </a:lnTo>
                  <a:lnTo>
                    <a:pt x="85" y="3"/>
                  </a:lnTo>
                  <a:lnTo>
                    <a:pt x="89" y="4"/>
                  </a:lnTo>
                  <a:lnTo>
                    <a:pt x="94" y="6"/>
                  </a:lnTo>
                  <a:lnTo>
                    <a:pt x="98" y="8"/>
                  </a:lnTo>
                  <a:lnTo>
                    <a:pt x="101" y="9"/>
                  </a:lnTo>
                  <a:lnTo>
                    <a:pt x="104" y="11"/>
                  </a:lnTo>
                  <a:lnTo>
                    <a:pt x="107" y="12"/>
                  </a:lnTo>
                  <a:lnTo>
                    <a:pt x="110" y="14"/>
                  </a:lnTo>
                  <a:lnTo>
                    <a:pt x="113" y="16"/>
                  </a:lnTo>
                  <a:lnTo>
                    <a:pt x="115" y="19"/>
                  </a:lnTo>
                  <a:lnTo>
                    <a:pt x="118" y="21"/>
                  </a:lnTo>
                  <a:lnTo>
                    <a:pt x="119" y="23"/>
                  </a:lnTo>
                  <a:lnTo>
                    <a:pt x="121" y="25"/>
                  </a:lnTo>
                  <a:lnTo>
                    <a:pt x="122" y="28"/>
                  </a:lnTo>
                  <a:lnTo>
                    <a:pt x="123" y="30"/>
                  </a:lnTo>
                  <a:lnTo>
                    <a:pt x="124" y="33"/>
                  </a:lnTo>
                  <a:lnTo>
                    <a:pt x="124" y="101"/>
                  </a:lnTo>
                  <a:lnTo>
                    <a:pt x="1" y="101"/>
                  </a:lnTo>
                  <a:lnTo>
                    <a:pt x="0" y="35"/>
                  </a:lnTo>
                  <a:close/>
                </a:path>
              </a:pathLst>
            </a:custGeom>
            <a:solidFill>
              <a:srgbClr val="E07000"/>
            </a:solidFill>
            <a:ln w="9525">
              <a:noFill/>
              <a:round/>
              <a:headEnd/>
              <a:tailEnd/>
            </a:ln>
          </p:spPr>
          <p:txBody>
            <a:bodyPr/>
            <a:lstStyle/>
            <a:p>
              <a:pPr eaLnBrk="1" hangingPunct="1">
                <a:defRPr/>
              </a:pPr>
              <a:endParaRPr lang="en-US" sz="10000" b="1">
                <a:solidFill>
                  <a:schemeClr val="accent6"/>
                </a:solidFill>
                <a:effectLst>
                  <a:outerShdw blurRad="38100" dist="38100" dir="2700000" algn="tl">
                    <a:srgbClr val="000000">
                      <a:alpha val="43137"/>
                    </a:srgbClr>
                  </a:outerShdw>
                </a:effectLst>
                <a:ea typeface="ＭＳ Ｐゴシック" pitchFamily="32" charset="-128"/>
                <a:cs typeface="Arial" charset="0"/>
              </a:endParaRPr>
            </a:p>
          </p:txBody>
        </p:sp>
        <p:sp>
          <p:nvSpPr>
            <p:cNvPr id="23" name="Oval 21"/>
            <p:cNvSpPr>
              <a:spLocks noChangeArrowheads="1"/>
            </p:cNvSpPr>
            <p:nvPr/>
          </p:nvSpPr>
          <p:spPr bwMode="auto">
            <a:xfrm>
              <a:off x="2995" y="1676"/>
              <a:ext cx="100" cy="89"/>
            </a:xfrm>
            <a:prstGeom prst="ellipse">
              <a:avLst/>
            </a:prstGeom>
            <a:solidFill>
              <a:srgbClr val="FF4040"/>
            </a:solidFill>
            <a:ln w="3175">
              <a:solidFill>
                <a:srgbClr val="000000"/>
              </a:solidFill>
              <a:round/>
              <a:headEnd/>
              <a:tailEnd/>
            </a:ln>
          </p:spPr>
          <p:txBody>
            <a:bodyPr/>
            <a:lstStyle/>
            <a:p>
              <a:pPr eaLnBrk="1" hangingPunct="1">
                <a:defRPr/>
              </a:pPr>
              <a:endParaRPr lang="en-US" sz="10000" b="1">
                <a:solidFill>
                  <a:schemeClr val="accent6"/>
                </a:solidFill>
                <a:effectLst>
                  <a:outerShdw blurRad="38100" dist="38100" dir="2700000" algn="tl">
                    <a:srgbClr val="000000">
                      <a:alpha val="43137"/>
                    </a:srgbClr>
                  </a:outerShdw>
                </a:effectLst>
                <a:ea typeface="ＭＳ Ｐゴシック" pitchFamily="32" charset="-128"/>
                <a:cs typeface="Arial" charset="0"/>
              </a:endParaRPr>
            </a:p>
          </p:txBody>
        </p:sp>
        <p:sp>
          <p:nvSpPr>
            <p:cNvPr id="24" name="Oval 22"/>
            <p:cNvSpPr>
              <a:spLocks noChangeArrowheads="1"/>
            </p:cNvSpPr>
            <p:nvPr/>
          </p:nvSpPr>
          <p:spPr bwMode="auto">
            <a:xfrm>
              <a:off x="3055" y="1685"/>
              <a:ext cx="6" cy="5"/>
            </a:xfrm>
            <a:prstGeom prst="ellipse">
              <a:avLst/>
            </a:prstGeom>
            <a:solidFill>
              <a:srgbClr val="FFC0C0"/>
            </a:solidFill>
            <a:ln w="9525">
              <a:noFill/>
              <a:round/>
              <a:headEnd/>
              <a:tailEnd/>
            </a:ln>
          </p:spPr>
          <p:txBody>
            <a:bodyPr/>
            <a:lstStyle/>
            <a:p>
              <a:pPr eaLnBrk="1" hangingPunct="1">
                <a:defRPr/>
              </a:pPr>
              <a:endParaRPr lang="en-US" sz="10000" b="1">
                <a:solidFill>
                  <a:schemeClr val="accent6"/>
                </a:solidFill>
                <a:effectLst>
                  <a:outerShdw blurRad="38100" dist="38100" dir="2700000" algn="tl">
                    <a:srgbClr val="000000">
                      <a:alpha val="43137"/>
                    </a:srgbClr>
                  </a:outerShdw>
                </a:effectLst>
                <a:ea typeface="ＭＳ Ｐゴシック" pitchFamily="32" charset="-128"/>
                <a:cs typeface="Arial" charset="0"/>
              </a:endParaRPr>
            </a:p>
          </p:txBody>
        </p:sp>
        <p:sp>
          <p:nvSpPr>
            <p:cNvPr id="25" name="Oval 23"/>
            <p:cNvSpPr>
              <a:spLocks noChangeArrowheads="1"/>
            </p:cNvSpPr>
            <p:nvPr/>
          </p:nvSpPr>
          <p:spPr bwMode="auto">
            <a:xfrm>
              <a:off x="3064" y="1692"/>
              <a:ext cx="4" cy="3"/>
            </a:xfrm>
            <a:prstGeom prst="ellipse">
              <a:avLst/>
            </a:prstGeom>
            <a:solidFill>
              <a:srgbClr val="FFC0C0"/>
            </a:solidFill>
            <a:ln w="9525">
              <a:noFill/>
              <a:round/>
              <a:headEnd/>
              <a:tailEnd/>
            </a:ln>
          </p:spPr>
          <p:txBody>
            <a:bodyPr/>
            <a:lstStyle/>
            <a:p>
              <a:pPr eaLnBrk="1" hangingPunct="1">
                <a:defRPr/>
              </a:pPr>
              <a:endParaRPr lang="en-US" sz="10000" b="1">
                <a:solidFill>
                  <a:schemeClr val="accent6"/>
                </a:solidFill>
                <a:effectLst>
                  <a:outerShdw blurRad="38100" dist="38100" dir="2700000" algn="tl">
                    <a:srgbClr val="000000">
                      <a:alpha val="43137"/>
                    </a:srgbClr>
                  </a:outerShdw>
                </a:effectLst>
                <a:ea typeface="ＭＳ Ｐゴシック" pitchFamily="32" charset="-128"/>
                <a:cs typeface="Arial" charset="0"/>
              </a:endParaRPr>
            </a:p>
          </p:txBody>
        </p:sp>
        <p:sp>
          <p:nvSpPr>
            <p:cNvPr id="26" name="Freeform 24"/>
            <p:cNvSpPr>
              <a:spLocks/>
            </p:cNvSpPr>
            <p:nvPr/>
          </p:nvSpPr>
          <p:spPr bwMode="auto">
            <a:xfrm>
              <a:off x="2984" y="1794"/>
              <a:ext cx="124" cy="100"/>
            </a:xfrm>
            <a:custGeom>
              <a:avLst/>
              <a:gdLst/>
              <a:ahLst/>
              <a:cxnLst>
                <a:cxn ang="0">
                  <a:pos x="0" y="34"/>
                </a:cxn>
                <a:cxn ang="0">
                  <a:pos x="0" y="31"/>
                </a:cxn>
                <a:cxn ang="0">
                  <a:pos x="1" y="28"/>
                </a:cxn>
                <a:cxn ang="0">
                  <a:pos x="3" y="25"/>
                </a:cxn>
                <a:cxn ang="0">
                  <a:pos x="5" y="22"/>
                </a:cxn>
                <a:cxn ang="0">
                  <a:pos x="7" y="20"/>
                </a:cxn>
                <a:cxn ang="0">
                  <a:pos x="9" y="17"/>
                </a:cxn>
                <a:cxn ang="0">
                  <a:pos x="11" y="15"/>
                </a:cxn>
                <a:cxn ang="0">
                  <a:pos x="14" y="12"/>
                </a:cxn>
                <a:cxn ang="0">
                  <a:pos x="18" y="10"/>
                </a:cxn>
                <a:cxn ang="0">
                  <a:pos x="23" y="8"/>
                </a:cxn>
                <a:cxn ang="0">
                  <a:pos x="28" y="6"/>
                </a:cxn>
                <a:cxn ang="0">
                  <a:pos x="34" y="4"/>
                </a:cxn>
                <a:cxn ang="0">
                  <a:pos x="39" y="2"/>
                </a:cxn>
                <a:cxn ang="0">
                  <a:pos x="45" y="1"/>
                </a:cxn>
                <a:cxn ang="0">
                  <a:pos x="51" y="0"/>
                </a:cxn>
                <a:cxn ang="0">
                  <a:pos x="55" y="0"/>
                </a:cxn>
                <a:cxn ang="0">
                  <a:pos x="61" y="0"/>
                </a:cxn>
                <a:cxn ang="0">
                  <a:pos x="66" y="0"/>
                </a:cxn>
                <a:cxn ang="0">
                  <a:pos x="70" y="0"/>
                </a:cxn>
                <a:cxn ang="0">
                  <a:pos x="75" y="1"/>
                </a:cxn>
                <a:cxn ang="0">
                  <a:pos x="80" y="1"/>
                </a:cxn>
                <a:cxn ang="0">
                  <a:pos x="84" y="2"/>
                </a:cxn>
                <a:cxn ang="0">
                  <a:pos x="89" y="4"/>
                </a:cxn>
                <a:cxn ang="0">
                  <a:pos x="93" y="5"/>
                </a:cxn>
                <a:cxn ang="0">
                  <a:pos x="98" y="7"/>
                </a:cxn>
                <a:cxn ang="0">
                  <a:pos x="101" y="8"/>
                </a:cxn>
                <a:cxn ang="0">
                  <a:pos x="104" y="10"/>
                </a:cxn>
                <a:cxn ang="0">
                  <a:pos x="107" y="11"/>
                </a:cxn>
                <a:cxn ang="0">
                  <a:pos x="110" y="13"/>
                </a:cxn>
                <a:cxn ang="0">
                  <a:pos x="112" y="15"/>
                </a:cxn>
                <a:cxn ang="0">
                  <a:pos x="115" y="18"/>
                </a:cxn>
                <a:cxn ang="0">
                  <a:pos x="117" y="20"/>
                </a:cxn>
                <a:cxn ang="0">
                  <a:pos x="119" y="23"/>
                </a:cxn>
                <a:cxn ang="0">
                  <a:pos x="121" y="25"/>
                </a:cxn>
                <a:cxn ang="0">
                  <a:pos x="122" y="27"/>
                </a:cxn>
                <a:cxn ang="0">
                  <a:pos x="123" y="29"/>
                </a:cxn>
                <a:cxn ang="0">
                  <a:pos x="124" y="32"/>
                </a:cxn>
                <a:cxn ang="0">
                  <a:pos x="124" y="100"/>
                </a:cxn>
                <a:cxn ang="0">
                  <a:pos x="0" y="100"/>
                </a:cxn>
                <a:cxn ang="0">
                  <a:pos x="0" y="34"/>
                </a:cxn>
              </a:cxnLst>
              <a:rect l="0" t="0" r="r" b="b"/>
              <a:pathLst>
                <a:path w="124" h="100">
                  <a:moveTo>
                    <a:pt x="0" y="34"/>
                  </a:moveTo>
                  <a:lnTo>
                    <a:pt x="0" y="31"/>
                  </a:lnTo>
                  <a:lnTo>
                    <a:pt x="1" y="28"/>
                  </a:lnTo>
                  <a:lnTo>
                    <a:pt x="3" y="25"/>
                  </a:lnTo>
                  <a:lnTo>
                    <a:pt x="5" y="22"/>
                  </a:lnTo>
                  <a:lnTo>
                    <a:pt x="7" y="20"/>
                  </a:lnTo>
                  <a:lnTo>
                    <a:pt x="9" y="17"/>
                  </a:lnTo>
                  <a:lnTo>
                    <a:pt x="11" y="15"/>
                  </a:lnTo>
                  <a:lnTo>
                    <a:pt x="14" y="12"/>
                  </a:lnTo>
                  <a:lnTo>
                    <a:pt x="18" y="10"/>
                  </a:lnTo>
                  <a:lnTo>
                    <a:pt x="23" y="8"/>
                  </a:lnTo>
                  <a:lnTo>
                    <a:pt x="28" y="6"/>
                  </a:lnTo>
                  <a:lnTo>
                    <a:pt x="34" y="4"/>
                  </a:lnTo>
                  <a:lnTo>
                    <a:pt x="39" y="2"/>
                  </a:lnTo>
                  <a:lnTo>
                    <a:pt x="45" y="1"/>
                  </a:lnTo>
                  <a:lnTo>
                    <a:pt x="51" y="0"/>
                  </a:lnTo>
                  <a:lnTo>
                    <a:pt x="55" y="0"/>
                  </a:lnTo>
                  <a:lnTo>
                    <a:pt x="61" y="0"/>
                  </a:lnTo>
                  <a:lnTo>
                    <a:pt x="66" y="0"/>
                  </a:lnTo>
                  <a:lnTo>
                    <a:pt x="70" y="0"/>
                  </a:lnTo>
                  <a:lnTo>
                    <a:pt x="75" y="1"/>
                  </a:lnTo>
                  <a:lnTo>
                    <a:pt x="80" y="1"/>
                  </a:lnTo>
                  <a:lnTo>
                    <a:pt x="84" y="2"/>
                  </a:lnTo>
                  <a:lnTo>
                    <a:pt x="89" y="4"/>
                  </a:lnTo>
                  <a:lnTo>
                    <a:pt x="93" y="5"/>
                  </a:lnTo>
                  <a:lnTo>
                    <a:pt x="98" y="7"/>
                  </a:lnTo>
                  <a:lnTo>
                    <a:pt x="101" y="8"/>
                  </a:lnTo>
                  <a:lnTo>
                    <a:pt x="104" y="10"/>
                  </a:lnTo>
                  <a:lnTo>
                    <a:pt x="107" y="11"/>
                  </a:lnTo>
                  <a:lnTo>
                    <a:pt x="110" y="13"/>
                  </a:lnTo>
                  <a:lnTo>
                    <a:pt x="112" y="15"/>
                  </a:lnTo>
                  <a:lnTo>
                    <a:pt x="115" y="18"/>
                  </a:lnTo>
                  <a:lnTo>
                    <a:pt x="117" y="20"/>
                  </a:lnTo>
                  <a:lnTo>
                    <a:pt x="119" y="23"/>
                  </a:lnTo>
                  <a:lnTo>
                    <a:pt x="121" y="25"/>
                  </a:lnTo>
                  <a:lnTo>
                    <a:pt x="122" y="27"/>
                  </a:lnTo>
                  <a:lnTo>
                    <a:pt x="123" y="29"/>
                  </a:lnTo>
                  <a:lnTo>
                    <a:pt x="124" y="32"/>
                  </a:lnTo>
                  <a:lnTo>
                    <a:pt x="124" y="100"/>
                  </a:lnTo>
                  <a:lnTo>
                    <a:pt x="0" y="100"/>
                  </a:lnTo>
                  <a:lnTo>
                    <a:pt x="0" y="34"/>
                  </a:lnTo>
                  <a:close/>
                </a:path>
              </a:pathLst>
            </a:custGeom>
            <a:solidFill>
              <a:srgbClr val="FFA040"/>
            </a:solidFill>
            <a:ln w="9525">
              <a:noFill/>
              <a:round/>
              <a:headEnd/>
              <a:tailEnd/>
            </a:ln>
          </p:spPr>
          <p:txBody>
            <a:bodyPr/>
            <a:lstStyle/>
            <a:p>
              <a:pPr eaLnBrk="1" hangingPunct="1">
                <a:defRPr/>
              </a:pPr>
              <a:endParaRPr lang="en-US" sz="10000" b="1">
                <a:solidFill>
                  <a:schemeClr val="accent6"/>
                </a:solidFill>
                <a:effectLst>
                  <a:outerShdw blurRad="38100" dist="38100" dir="2700000" algn="tl">
                    <a:srgbClr val="000000">
                      <a:alpha val="43137"/>
                    </a:srgbClr>
                  </a:outerShdw>
                </a:effectLst>
                <a:ea typeface="ＭＳ Ｐゴシック" pitchFamily="32" charset="-128"/>
                <a:cs typeface="Arial" charset="0"/>
              </a:endParaRPr>
            </a:p>
          </p:txBody>
        </p:sp>
        <p:sp>
          <p:nvSpPr>
            <p:cNvPr id="27" name="Freeform 25"/>
            <p:cNvSpPr>
              <a:spLocks/>
            </p:cNvSpPr>
            <p:nvPr/>
          </p:nvSpPr>
          <p:spPr bwMode="auto">
            <a:xfrm>
              <a:off x="2984" y="1798"/>
              <a:ext cx="124" cy="101"/>
            </a:xfrm>
            <a:custGeom>
              <a:avLst/>
              <a:gdLst/>
              <a:ahLst/>
              <a:cxnLst>
                <a:cxn ang="0">
                  <a:pos x="0" y="35"/>
                </a:cxn>
                <a:cxn ang="0">
                  <a:pos x="1" y="31"/>
                </a:cxn>
                <a:cxn ang="0">
                  <a:pos x="2" y="28"/>
                </a:cxn>
                <a:cxn ang="0">
                  <a:pos x="3" y="25"/>
                </a:cxn>
                <a:cxn ang="0">
                  <a:pos x="5" y="22"/>
                </a:cxn>
                <a:cxn ang="0">
                  <a:pos x="7" y="20"/>
                </a:cxn>
                <a:cxn ang="0">
                  <a:pos x="9" y="18"/>
                </a:cxn>
                <a:cxn ang="0">
                  <a:pos x="11" y="15"/>
                </a:cxn>
                <a:cxn ang="0">
                  <a:pos x="15" y="13"/>
                </a:cxn>
                <a:cxn ang="0">
                  <a:pos x="19" y="10"/>
                </a:cxn>
                <a:cxn ang="0">
                  <a:pos x="24" y="8"/>
                </a:cxn>
                <a:cxn ang="0">
                  <a:pos x="28" y="6"/>
                </a:cxn>
                <a:cxn ang="0">
                  <a:pos x="34" y="4"/>
                </a:cxn>
                <a:cxn ang="0">
                  <a:pos x="40" y="3"/>
                </a:cxn>
                <a:cxn ang="0">
                  <a:pos x="46" y="1"/>
                </a:cxn>
                <a:cxn ang="0">
                  <a:pos x="51" y="1"/>
                </a:cxn>
                <a:cxn ang="0">
                  <a:pos x="56" y="0"/>
                </a:cxn>
                <a:cxn ang="0">
                  <a:pos x="61" y="0"/>
                </a:cxn>
                <a:cxn ang="0">
                  <a:pos x="66" y="0"/>
                </a:cxn>
                <a:cxn ang="0">
                  <a:pos x="71" y="0"/>
                </a:cxn>
                <a:cxn ang="0">
                  <a:pos x="75" y="1"/>
                </a:cxn>
                <a:cxn ang="0">
                  <a:pos x="80" y="2"/>
                </a:cxn>
                <a:cxn ang="0">
                  <a:pos x="85" y="3"/>
                </a:cxn>
                <a:cxn ang="0">
                  <a:pos x="89" y="4"/>
                </a:cxn>
                <a:cxn ang="0">
                  <a:pos x="94" y="5"/>
                </a:cxn>
                <a:cxn ang="0">
                  <a:pos x="98" y="7"/>
                </a:cxn>
                <a:cxn ang="0">
                  <a:pos x="101" y="8"/>
                </a:cxn>
                <a:cxn ang="0">
                  <a:pos x="104" y="10"/>
                </a:cxn>
                <a:cxn ang="0">
                  <a:pos x="107" y="12"/>
                </a:cxn>
                <a:cxn ang="0">
                  <a:pos x="110" y="13"/>
                </a:cxn>
                <a:cxn ang="0">
                  <a:pos x="113" y="15"/>
                </a:cxn>
                <a:cxn ang="0">
                  <a:pos x="115" y="18"/>
                </a:cxn>
                <a:cxn ang="0">
                  <a:pos x="118" y="21"/>
                </a:cxn>
                <a:cxn ang="0">
                  <a:pos x="119" y="23"/>
                </a:cxn>
                <a:cxn ang="0">
                  <a:pos x="121" y="25"/>
                </a:cxn>
                <a:cxn ang="0">
                  <a:pos x="122" y="27"/>
                </a:cxn>
                <a:cxn ang="0">
                  <a:pos x="123" y="29"/>
                </a:cxn>
                <a:cxn ang="0">
                  <a:pos x="124" y="32"/>
                </a:cxn>
                <a:cxn ang="0">
                  <a:pos x="124" y="101"/>
                </a:cxn>
                <a:cxn ang="0">
                  <a:pos x="1" y="100"/>
                </a:cxn>
                <a:cxn ang="0">
                  <a:pos x="0" y="35"/>
                </a:cxn>
              </a:cxnLst>
              <a:rect l="0" t="0" r="r" b="b"/>
              <a:pathLst>
                <a:path w="124" h="101">
                  <a:moveTo>
                    <a:pt x="0" y="35"/>
                  </a:moveTo>
                  <a:lnTo>
                    <a:pt x="1" y="31"/>
                  </a:lnTo>
                  <a:lnTo>
                    <a:pt x="2" y="28"/>
                  </a:lnTo>
                  <a:lnTo>
                    <a:pt x="3" y="25"/>
                  </a:lnTo>
                  <a:lnTo>
                    <a:pt x="5" y="22"/>
                  </a:lnTo>
                  <a:lnTo>
                    <a:pt x="7" y="20"/>
                  </a:lnTo>
                  <a:lnTo>
                    <a:pt x="9" y="18"/>
                  </a:lnTo>
                  <a:lnTo>
                    <a:pt x="11" y="15"/>
                  </a:lnTo>
                  <a:lnTo>
                    <a:pt x="15" y="13"/>
                  </a:lnTo>
                  <a:lnTo>
                    <a:pt x="19" y="10"/>
                  </a:lnTo>
                  <a:lnTo>
                    <a:pt x="24" y="8"/>
                  </a:lnTo>
                  <a:lnTo>
                    <a:pt x="28" y="6"/>
                  </a:lnTo>
                  <a:lnTo>
                    <a:pt x="34" y="4"/>
                  </a:lnTo>
                  <a:lnTo>
                    <a:pt x="40" y="3"/>
                  </a:lnTo>
                  <a:lnTo>
                    <a:pt x="46" y="1"/>
                  </a:lnTo>
                  <a:lnTo>
                    <a:pt x="51" y="1"/>
                  </a:lnTo>
                  <a:lnTo>
                    <a:pt x="56" y="0"/>
                  </a:lnTo>
                  <a:lnTo>
                    <a:pt x="61" y="0"/>
                  </a:lnTo>
                  <a:lnTo>
                    <a:pt x="66" y="0"/>
                  </a:lnTo>
                  <a:lnTo>
                    <a:pt x="71" y="0"/>
                  </a:lnTo>
                  <a:lnTo>
                    <a:pt x="75" y="1"/>
                  </a:lnTo>
                  <a:lnTo>
                    <a:pt x="80" y="2"/>
                  </a:lnTo>
                  <a:lnTo>
                    <a:pt x="85" y="3"/>
                  </a:lnTo>
                  <a:lnTo>
                    <a:pt x="89" y="4"/>
                  </a:lnTo>
                  <a:lnTo>
                    <a:pt x="94" y="5"/>
                  </a:lnTo>
                  <a:lnTo>
                    <a:pt x="98" y="7"/>
                  </a:lnTo>
                  <a:lnTo>
                    <a:pt x="101" y="8"/>
                  </a:lnTo>
                  <a:lnTo>
                    <a:pt x="104" y="10"/>
                  </a:lnTo>
                  <a:lnTo>
                    <a:pt x="107" y="12"/>
                  </a:lnTo>
                  <a:lnTo>
                    <a:pt x="110" y="13"/>
                  </a:lnTo>
                  <a:lnTo>
                    <a:pt x="113" y="15"/>
                  </a:lnTo>
                  <a:lnTo>
                    <a:pt x="115" y="18"/>
                  </a:lnTo>
                  <a:lnTo>
                    <a:pt x="118" y="21"/>
                  </a:lnTo>
                  <a:lnTo>
                    <a:pt x="119" y="23"/>
                  </a:lnTo>
                  <a:lnTo>
                    <a:pt x="121" y="25"/>
                  </a:lnTo>
                  <a:lnTo>
                    <a:pt x="122" y="27"/>
                  </a:lnTo>
                  <a:lnTo>
                    <a:pt x="123" y="29"/>
                  </a:lnTo>
                  <a:lnTo>
                    <a:pt x="124" y="32"/>
                  </a:lnTo>
                  <a:lnTo>
                    <a:pt x="124" y="101"/>
                  </a:lnTo>
                  <a:lnTo>
                    <a:pt x="1" y="100"/>
                  </a:lnTo>
                  <a:lnTo>
                    <a:pt x="0" y="35"/>
                  </a:lnTo>
                  <a:close/>
                </a:path>
              </a:pathLst>
            </a:custGeom>
            <a:solidFill>
              <a:srgbClr val="E07000"/>
            </a:solidFill>
            <a:ln w="9525">
              <a:noFill/>
              <a:round/>
              <a:headEnd/>
              <a:tailEnd/>
            </a:ln>
          </p:spPr>
          <p:txBody>
            <a:bodyPr/>
            <a:lstStyle/>
            <a:p>
              <a:pPr eaLnBrk="1" hangingPunct="1">
                <a:defRPr/>
              </a:pPr>
              <a:endParaRPr lang="en-US" sz="10000" b="1">
                <a:solidFill>
                  <a:schemeClr val="accent6"/>
                </a:solidFill>
                <a:effectLst>
                  <a:outerShdw blurRad="38100" dist="38100" dir="2700000" algn="tl">
                    <a:srgbClr val="000000">
                      <a:alpha val="43137"/>
                    </a:srgbClr>
                  </a:outerShdw>
                </a:effectLst>
                <a:ea typeface="ＭＳ Ｐゴシック" pitchFamily="32" charset="-128"/>
                <a:cs typeface="Arial" charset="0"/>
              </a:endParaRPr>
            </a:p>
          </p:txBody>
        </p:sp>
        <p:sp>
          <p:nvSpPr>
            <p:cNvPr id="28" name="Oval 26"/>
            <p:cNvSpPr>
              <a:spLocks noChangeArrowheads="1"/>
            </p:cNvSpPr>
            <p:nvPr/>
          </p:nvSpPr>
          <p:spPr bwMode="auto">
            <a:xfrm>
              <a:off x="2992" y="1802"/>
              <a:ext cx="100" cy="90"/>
            </a:xfrm>
            <a:prstGeom prst="ellipse">
              <a:avLst/>
            </a:prstGeom>
            <a:solidFill>
              <a:srgbClr val="E0E000"/>
            </a:solidFill>
            <a:ln w="3175">
              <a:solidFill>
                <a:srgbClr val="000000"/>
              </a:solidFill>
              <a:round/>
              <a:headEnd/>
              <a:tailEnd/>
            </a:ln>
          </p:spPr>
          <p:txBody>
            <a:bodyPr/>
            <a:lstStyle/>
            <a:p>
              <a:pPr eaLnBrk="1" hangingPunct="1">
                <a:defRPr/>
              </a:pPr>
              <a:endParaRPr lang="en-US" sz="10000" b="1">
                <a:solidFill>
                  <a:schemeClr val="accent6"/>
                </a:solidFill>
                <a:effectLst>
                  <a:outerShdw blurRad="38100" dist="38100" dir="2700000" algn="tl">
                    <a:srgbClr val="000000">
                      <a:alpha val="43137"/>
                    </a:srgbClr>
                  </a:outerShdw>
                </a:effectLst>
                <a:ea typeface="ＭＳ Ｐゴシック" pitchFamily="32" charset="-128"/>
                <a:cs typeface="Arial" charset="0"/>
              </a:endParaRPr>
            </a:p>
          </p:txBody>
        </p:sp>
        <p:sp>
          <p:nvSpPr>
            <p:cNvPr id="29" name="Oval 27"/>
            <p:cNvSpPr>
              <a:spLocks noChangeArrowheads="1"/>
            </p:cNvSpPr>
            <p:nvPr/>
          </p:nvSpPr>
          <p:spPr bwMode="auto">
            <a:xfrm>
              <a:off x="3052" y="1812"/>
              <a:ext cx="6" cy="5"/>
            </a:xfrm>
            <a:prstGeom prst="ellipse">
              <a:avLst/>
            </a:prstGeom>
            <a:solidFill>
              <a:srgbClr val="FFFFC0"/>
            </a:solidFill>
            <a:ln w="9525">
              <a:noFill/>
              <a:round/>
              <a:headEnd/>
              <a:tailEnd/>
            </a:ln>
          </p:spPr>
          <p:txBody>
            <a:bodyPr/>
            <a:lstStyle/>
            <a:p>
              <a:pPr eaLnBrk="1" hangingPunct="1">
                <a:defRPr/>
              </a:pPr>
              <a:endParaRPr lang="en-US" sz="10000" b="1">
                <a:solidFill>
                  <a:schemeClr val="accent6"/>
                </a:solidFill>
                <a:effectLst>
                  <a:outerShdw blurRad="38100" dist="38100" dir="2700000" algn="tl">
                    <a:srgbClr val="000000">
                      <a:alpha val="43137"/>
                    </a:srgbClr>
                  </a:outerShdw>
                </a:effectLst>
                <a:ea typeface="ＭＳ Ｐゴシック" pitchFamily="32" charset="-128"/>
                <a:cs typeface="Arial" charset="0"/>
              </a:endParaRPr>
            </a:p>
          </p:txBody>
        </p:sp>
        <p:sp>
          <p:nvSpPr>
            <p:cNvPr id="30" name="Oval 28"/>
            <p:cNvSpPr>
              <a:spLocks noChangeArrowheads="1"/>
            </p:cNvSpPr>
            <p:nvPr/>
          </p:nvSpPr>
          <p:spPr bwMode="auto">
            <a:xfrm>
              <a:off x="3062" y="1818"/>
              <a:ext cx="3" cy="3"/>
            </a:xfrm>
            <a:prstGeom prst="ellipse">
              <a:avLst/>
            </a:prstGeom>
            <a:solidFill>
              <a:srgbClr val="FFFFC0"/>
            </a:solidFill>
            <a:ln w="9525">
              <a:noFill/>
              <a:round/>
              <a:headEnd/>
              <a:tailEnd/>
            </a:ln>
          </p:spPr>
          <p:txBody>
            <a:bodyPr/>
            <a:lstStyle/>
            <a:p>
              <a:pPr eaLnBrk="1" hangingPunct="1">
                <a:defRPr/>
              </a:pPr>
              <a:endParaRPr lang="en-US" sz="10000" b="1">
                <a:solidFill>
                  <a:schemeClr val="accent6"/>
                </a:solidFill>
                <a:effectLst>
                  <a:outerShdw blurRad="38100" dist="38100" dir="2700000" algn="tl">
                    <a:srgbClr val="000000">
                      <a:alpha val="43137"/>
                    </a:srgbClr>
                  </a:outerShdw>
                </a:effectLst>
                <a:ea typeface="ＭＳ Ｐゴシック" pitchFamily="32" charset="-128"/>
                <a:cs typeface="Arial" charset="0"/>
              </a:endParaRPr>
            </a:p>
          </p:txBody>
        </p:sp>
        <p:sp>
          <p:nvSpPr>
            <p:cNvPr id="31" name="Freeform 29"/>
            <p:cNvSpPr>
              <a:spLocks/>
            </p:cNvSpPr>
            <p:nvPr/>
          </p:nvSpPr>
          <p:spPr bwMode="auto">
            <a:xfrm>
              <a:off x="2987" y="1914"/>
              <a:ext cx="124" cy="101"/>
            </a:xfrm>
            <a:custGeom>
              <a:avLst/>
              <a:gdLst/>
              <a:ahLst/>
              <a:cxnLst>
                <a:cxn ang="0">
                  <a:pos x="0" y="35"/>
                </a:cxn>
                <a:cxn ang="0">
                  <a:pos x="0" y="32"/>
                </a:cxn>
                <a:cxn ang="0">
                  <a:pos x="1" y="28"/>
                </a:cxn>
                <a:cxn ang="0">
                  <a:pos x="3" y="25"/>
                </a:cxn>
                <a:cxn ang="0">
                  <a:pos x="5" y="22"/>
                </a:cxn>
                <a:cxn ang="0">
                  <a:pos x="7" y="20"/>
                </a:cxn>
                <a:cxn ang="0">
                  <a:pos x="9" y="18"/>
                </a:cxn>
                <a:cxn ang="0">
                  <a:pos x="11" y="15"/>
                </a:cxn>
                <a:cxn ang="0">
                  <a:pos x="14" y="13"/>
                </a:cxn>
                <a:cxn ang="0">
                  <a:pos x="18" y="11"/>
                </a:cxn>
                <a:cxn ang="0">
                  <a:pos x="23" y="8"/>
                </a:cxn>
                <a:cxn ang="0">
                  <a:pos x="28" y="6"/>
                </a:cxn>
                <a:cxn ang="0">
                  <a:pos x="34" y="5"/>
                </a:cxn>
                <a:cxn ang="0">
                  <a:pos x="39" y="3"/>
                </a:cxn>
                <a:cxn ang="0">
                  <a:pos x="45" y="2"/>
                </a:cxn>
                <a:cxn ang="0">
                  <a:pos x="51" y="1"/>
                </a:cxn>
                <a:cxn ang="0">
                  <a:pos x="55" y="1"/>
                </a:cxn>
                <a:cxn ang="0">
                  <a:pos x="61" y="0"/>
                </a:cxn>
                <a:cxn ang="0">
                  <a:pos x="66" y="0"/>
                </a:cxn>
                <a:cxn ang="0">
                  <a:pos x="70" y="1"/>
                </a:cxn>
                <a:cxn ang="0">
                  <a:pos x="75" y="1"/>
                </a:cxn>
                <a:cxn ang="0">
                  <a:pos x="80" y="2"/>
                </a:cxn>
                <a:cxn ang="0">
                  <a:pos x="84" y="3"/>
                </a:cxn>
                <a:cxn ang="0">
                  <a:pos x="89" y="4"/>
                </a:cxn>
                <a:cxn ang="0">
                  <a:pos x="93" y="6"/>
                </a:cxn>
                <a:cxn ang="0">
                  <a:pos x="98" y="7"/>
                </a:cxn>
                <a:cxn ang="0">
                  <a:pos x="101" y="9"/>
                </a:cxn>
                <a:cxn ang="0">
                  <a:pos x="104" y="10"/>
                </a:cxn>
                <a:cxn ang="0">
                  <a:pos x="107" y="12"/>
                </a:cxn>
                <a:cxn ang="0">
                  <a:pos x="110" y="14"/>
                </a:cxn>
                <a:cxn ang="0">
                  <a:pos x="112" y="16"/>
                </a:cxn>
                <a:cxn ang="0">
                  <a:pos x="115" y="18"/>
                </a:cxn>
                <a:cxn ang="0">
                  <a:pos x="117" y="21"/>
                </a:cxn>
                <a:cxn ang="0">
                  <a:pos x="119" y="23"/>
                </a:cxn>
                <a:cxn ang="0">
                  <a:pos x="121" y="25"/>
                </a:cxn>
                <a:cxn ang="0">
                  <a:pos x="122" y="27"/>
                </a:cxn>
                <a:cxn ang="0">
                  <a:pos x="123" y="30"/>
                </a:cxn>
                <a:cxn ang="0">
                  <a:pos x="124" y="32"/>
                </a:cxn>
                <a:cxn ang="0">
                  <a:pos x="124" y="101"/>
                </a:cxn>
                <a:cxn ang="0">
                  <a:pos x="0" y="100"/>
                </a:cxn>
                <a:cxn ang="0">
                  <a:pos x="0" y="35"/>
                </a:cxn>
              </a:cxnLst>
              <a:rect l="0" t="0" r="r" b="b"/>
              <a:pathLst>
                <a:path w="124" h="101">
                  <a:moveTo>
                    <a:pt x="0" y="35"/>
                  </a:moveTo>
                  <a:lnTo>
                    <a:pt x="0" y="32"/>
                  </a:lnTo>
                  <a:lnTo>
                    <a:pt x="1" y="28"/>
                  </a:lnTo>
                  <a:lnTo>
                    <a:pt x="3" y="25"/>
                  </a:lnTo>
                  <a:lnTo>
                    <a:pt x="5" y="22"/>
                  </a:lnTo>
                  <a:lnTo>
                    <a:pt x="7" y="20"/>
                  </a:lnTo>
                  <a:lnTo>
                    <a:pt x="9" y="18"/>
                  </a:lnTo>
                  <a:lnTo>
                    <a:pt x="11" y="15"/>
                  </a:lnTo>
                  <a:lnTo>
                    <a:pt x="14" y="13"/>
                  </a:lnTo>
                  <a:lnTo>
                    <a:pt x="18" y="11"/>
                  </a:lnTo>
                  <a:lnTo>
                    <a:pt x="23" y="8"/>
                  </a:lnTo>
                  <a:lnTo>
                    <a:pt x="28" y="6"/>
                  </a:lnTo>
                  <a:lnTo>
                    <a:pt x="34" y="5"/>
                  </a:lnTo>
                  <a:lnTo>
                    <a:pt x="39" y="3"/>
                  </a:lnTo>
                  <a:lnTo>
                    <a:pt x="45" y="2"/>
                  </a:lnTo>
                  <a:lnTo>
                    <a:pt x="51" y="1"/>
                  </a:lnTo>
                  <a:lnTo>
                    <a:pt x="55" y="1"/>
                  </a:lnTo>
                  <a:lnTo>
                    <a:pt x="61" y="0"/>
                  </a:lnTo>
                  <a:lnTo>
                    <a:pt x="66" y="0"/>
                  </a:lnTo>
                  <a:lnTo>
                    <a:pt x="70" y="1"/>
                  </a:lnTo>
                  <a:lnTo>
                    <a:pt x="75" y="1"/>
                  </a:lnTo>
                  <a:lnTo>
                    <a:pt x="80" y="2"/>
                  </a:lnTo>
                  <a:lnTo>
                    <a:pt x="84" y="3"/>
                  </a:lnTo>
                  <a:lnTo>
                    <a:pt x="89" y="4"/>
                  </a:lnTo>
                  <a:lnTo>
                    <a:pt x="93" y="6"/>
                  </a:lnTo>
                  <a:lnTo>
                    <a:pt x="98" y="7"/>
                  </a:lnTo>
                  <a:lnTo>
                    <a:pt x="101" y="9"/>
                  </a:lnTo>
                  <a:lnTo>
                    <a:pt x="104" y="10"/>
                  </a:lnTo>
                  <a:lnTo>
                    <a:pt x="107" y="12"/>
                  </a:lnTo>
                  <a:lnTo>
                    <a:pt x="110" y="14"/>
                  </a:lnTo>
                  <a:lnTo>
                    <a:pt x="112" y="16"/>
                  </a:lnTo>
                  <a:lnTo>
                    <a:pt x="115" y="18"/>
                  </a:lnTo>
                  <a:lnTo>
                    <a:pt x="117" y="21"/>
                  </a:lnTo>
                  <a:lnTo>
                    <a:pt x="119" y="23"/>
                  </a:lnTo>
                  <a:lnTo>
                    <a:pt x="121" y="25"/>
                  </a:lnTo>
                  <a:lnTo>
                    <a:pt x="122" y="27"/>
                  </a:lnTo>
                  <a:lnTo>
                    <a:pt x="123" y="30"/>
                  </a:lnTo>
                  <a:lnTo>
                    <a:pt x="124" y="32"/>
                  </a:lnTo>
                  <a:lnTo>
                    <a:pt x="124" y="101"/>
                  </a:lnTo>
                  <a:lnTo>
                    <a:pt x="0" y="100"/>
                  </a:lnTo>
                  <a:lnTo>
                    <a:pt x="0" y="35"/>
                  </a:lnTo>
                  <a:close/>
                </a:path>
              </a:pathLst>
            </a:custGeom>
            <a:solidFill>
              <a:srgbClr val="FFA040"/>
            </a:solidFill>
            <a:ln w="9525">
              <a:noFill/>
              <a:round/>
              <a:headEnd/>
              <a:tailEnd/>
            </a:ln>
          </p:spPr>
          <p:txBody>
            <a:bodyPr/>
            <a:lstStyle/>
            <a:p>
              <a:pPr eaLnBrk="1" hangingPunct="1">
                <a:defRPr/>
              </a:pPr>
              <a:endParaRPr lang="en-US" sz="10000" b="1">
                <a:solidFill>
                  <a:schemeClr val="accent6"/>
                </a:solidFill>
                <a:effectLst>
                  <a:outerShdw blurRad="38100" dist="38100" dir="2700000" algn="tl">
                    <a:srgbClr val="000000">
                      <a:alpha val="43137"/>
                    </a:srgbClr>
                  </a:outerShdw>
                </a:effectLst>
                <a:ea typeface="ＭＳ Ｐゴシック" pitchFamily="32" charset="-128"/>
                <a:cs typeface="Arial" charset="0"/>
              </a:endParaRPr>
            </a:p>
          </p:txBody>
        </p:sp>
        <p:sp>
          <p:nvSpPr>
            <p:cNvPr id="32" name="Freeform 30"/>
            <p:cNvSpPr>
              <a:spLocks/>
            </p:cNvSpPr>
            <p:nvPr/>
          </p:nvSpPr>
          <p:spPr bwMode="auto">
            <a:xfrm>
              <a:off x="2987" y="1918"/>
              <a:ext cx="124" cy="101"/>
            </a:xfrm>
            <a:custGeom>
              <a:avLst/>
              <a:gdLst/>
              <a:ahLst/>
              <a:cxnLst>
                <a:cxn ang="0">
                  <a:pos x="0" y="34"/>
                </a:cxn>
                <a:cxn ang="0">
                  <a:pos x="1" y="31"/>
                </a:cxn>
                <a:cxn ang="0">
                  <a:pos x="2" y="28"/>
                </a:cxn>
                <a:cxn ang="0">
                  <a:pos x="3" y="25"/>
                </a:cxn>
                <a:cxn ang="0">
                  <a:pos x="5" y="22"/>
                </a:cxn>
                <a:cxn ang="0">
                  <a:pos x="7" y="20"/>
                </a:cxn>
                <a:cxn ang="0">
                  <a:pos x="9" y="17"/>
                </a:cxn>
                <a:cxn ang="0">
                  <a:pos x="11" y="15"/>
                </a:cxn>
                <a:cxn ang="0">
                  <a:pos x="15" y="12"/>
                </a:cxn>
                <a:cxn ang="0">
                  <a:pos x="19" y="10"/>
                </a:cxn>
                <a:cxn ang="0">
                  <a:pos x="24" y="8"/>
                </a:cxn>
                <a:cxn ang="0">
                  <a:pos x="28" y="6"/>
                </a:cxn>
                <a:cxn ang="0">
                  <a:pos x="34" y="4"/>
                </a:cxn>
                <a:cxn ang="0">
                  <a:pos x="39" y="3"/>
                </a:cxn>
                <a:cxn ang="0">
                  <a:pos x="46" y="1"/>
                </a:cxn>
                <a:cxn ang="0">
                  <a:pos x="51" y="1"/>
                </a:cxn>
                <a:cxn ang="0">
                  <a:pos x="56" y="0"/>
                </a:cxn>
                <a:cxn ang="0">
                  <a:pos x="61" y="0"/>
                </a:cxn>
                <a:cxn ang="0">
                  <a:pos x="66" y="0"/>
                </a:cxn>
                <a:cxn ang="0">
                  <a:pos x="71" y="0"/>
                </a:cxn>
                <a:cxn ang="0">
                  <a:pos x="75" y="1"/>
                </a:cxn>
                <a:cxn ang="0">
                  <a:pos x="80" y="2"/>
                </a:cxn>
                <a:cxn ang="0">
                  <a:pos x="85" y="3"/>
                </a:cxn>
                <a:cxn ang="0">
                  <a:pos x="89" y="4"/>
                </a:cxn>
                <a:cxn ang="0">
                  <a:pos x="94" y="5"/>
                </a:cxn>
                <a:cxn ang="0">
                  <a:pos x="98" y="7"/>
                </a:cxn>
                <a:cxn ang="0">
                  <a:pos x="101" y="8"/>
                </a:cxn>
                <a:cxn ang="0">
                  <a:pos x="104" y="10"/>
                </a:cxn>
                <a:cxn ang="0">
                  <a:pos x="107" y="11"/>
                </a:cxn>
                <a:cxn ang="0">
                  <a:pos x="110" y="13"/>
                </a:cxn>
                <a:cxn ang="0">
                  <a:pos x="113" y="15"/>
                </a:cxn>
                <a:cxn ang="0">
                  <a:pos x="115" y="18"/>
                </a:cxn>
                <a:cxn ang="0">
                  <a:pos x="118" y="20"/>
                </a:cxn>
                <a:cxn ang="0">
                  <a:pos x="119" y="23"/>
                </a:cxn>
                <a:cxn ang="0">
                  <a:pos x="121" y="25"/>
                </a:cxn>
                <a:cxn ang="0">
                  <a:pos x="122" y="27"/>
                </a:cxn>
                <a:cxn ang="0">
                  <a:pos x="123" y="29"/>
                </a:cxn>
                <a:cxn ang="0">
                  <a:pos x="124" y="32"/>
                </a:cxn>
                <a:cxn ang="0">
                  <a:pos x="124" y="101"/>
                </a:cxn>
                <a:cxn ang="0">
                  <a:pos x="1" y="100"/>
                </a:cxn>
                <a:cxn ang="0">
                  <a:pos x="0" y="34"/>
                </a:cxn>
              </a:cxnLst>
              <a:rect l="0" t="0" r="r" b="b"/>
              <a:pathLst>
                <a:path w="124" h="101">
                  <a:moveTo>
                    <a:pt x="0" y="34"/>
                  </a:moveTo>
                  <a:lnTo>
                    <a:pt x="1" y="31"/>
                  </a:lnTo>
                  <a:lnTo>
                    <a:pt x="2" y="28"/>
                  </a:lnTo>
                  <a:lnTo>
                    <a:pt x="3" y="25"/>
                  </a:lnTo>
                  <a:lnTo>
                    <a:pt x="5" y="22"/>
                  </a:lnTo>
                  <a:lnTo>
                    <a:pt x="7" y="20"/>
                  </a:lnTo>
                  <a:lnTo>
                    <a:pt x="9" y="17"/>
                  </a:lnTo>
                  <a:lnTo>
                    <a:pt x="11" y="15"/>
                  </a:lnTo>
                  <a:lnTo>
                    <a:pt x="15" y="12"/>
                  </a:lnTo>
                  <a:lnTo>
                    <a:pt x="19" y="10"/>
                  </a:lnTo>
                  <a:lnTo>
                    <a:pt x="24" y="8"/>
                  </a:lnTo>
                  <a:lnTo>
                    <a:pt x="28" y="6"/>
                  </a:lnTo>
                  <a:lnTo>
                    <a:pt x="34" y="4"/>
                  </a:lnTo>
                  <a:lnTo>
                    <a:pt x="39" y="3"/>
                  </a:lnTo>
                  <a:lnTo>
                    <a:pt x="46" y="1"/>
                  </a:lnTo>
                  <a:lnTo>
                    <a:pt x="51" y="1"/>
                  </a:lnTo>
                  <a:lnTo>
                    <a:pt x="56" y="0"/>
                  </a:lnTo>
                  <a:lnTo>
                    <a:pt x="61" y="0"/>
                  </a:lnTo>
                  <a:lnTo>
                    <a:pt x="66" y="0"/>
                  </a:lnTo>
                  <a:lnTo>
                    <a:pt x="71" y="0"/>
                  </a:lnTo>
                  <a:lnTo>
                    <a:pt x="75" y="1"/>
                  </a:lnTo>
                  <a:lnTo>
                    <a:pt x="80" y="2"/>
                  </a:lnTo>
                  <a:lnTo>
                    <a:pt x="85" y="3"/>
                  </a:lnTo>
                  <a:lnTo>
                    <a:pt x="89" y="4"/>
                  </a:lnTo>
                  <a:lnTo>
                    <a:pt x="94" y="5"/>
                  </a:lnTo>
                  <a:lnTo>
                    <a:pt x="98" y="7"/>
                  </a:lnTo>
                  <a:lnTo>
                    <a:pt x="101" y="8"/>
                  </a:lnTo>
                  <a:lnTo>
                    <a:pt x="104" y="10"/>
                  </a:lnTo>
                  <a:lnTo>
                    <a:pt x="107" y="11"/>
                  </a:lnTo>
                  <a:lnTo>
                    <a:pt x="110" y="13"/>
                  </a:lnTo>
                  <a:lnTo>
                    <a:pt x="113" y="15"/>
                  </a:lnTo>
                  <a:lnTo>
                    <a:pt x="115" y="18"/>
                  </a:lnTo>
                  <a:lnTo>
                    <a:pt x="118" y="20"/>
                  </a:lnTo>
                  <a:lnTo>
                    <a:pt x="119" y="23"/>
                  </a:lnTo>
                  <a:lnTo>
                    <a:pt x="121" y="25"/>
                  </a:lnTo>
                  <a:lnTo>
                    <a:pt x="122" y="27"/>
                  </a:lnTo>
                  <a:lnTo>
                    <a:pt x="123" y="29"/>
                  </a:lnTo>
                  <a:lnTo>
                    <a:pt x="124" y="32"/>
                  </a:lnTo>
                  <a:lnTo>
                    <a:pt x="124" y="101"/>
                  </a:lnTo>
                  <a:lnTo>
                    <a:pt x="1" y="100"/>
                  </a:lnTo>
                  <a:lnTo>
                    <a:pt x="0" y="34"/>
                  </a:lnTo>
                  <a:close/>
                </a:path>
              </a:pathLst>
            </a:custGeom>
            <a:solidFill>
              <a:srgbClr val="E07000"/>
            </a:solidFill>
            <a:ln w="9525">
              <a:noFill/>
              <a:round/>
              <a:headEnd/>
              <a:tailEnd/>
            </a:ln>
          </p:spPr>
          <p:txBody>
            <a:bodyPr/>
            <a:lstStyle/>
            <a:p>
              <a:pPr eaLnBrk="1" hangingPunct="1">
                <a:defRPr/>
              </a:pPr>
              <a:endParaRPr lang="en-US" sz="10000" b="1">
                <a:solidFill>
                  <a:schemeClr val="accent6"/>
                </a:solidFill>
                <a:effectLst>
                  <a:outerShdw blurRad="38100" dist="38100" dir="2700000" algn="tl">
                    <a:srgbClr val="000000">
                      <a:alpha val="43137"/>
                    </a:srgbClr>
                  </a:outerShdw>
                </a:effectLst>
                <a:ea typeface="ＭＳ Ｐゴシック" pitchFamily="32" charset="-128"/>
                <a:cs typeface="Arial" charset="0"/>
              </a:endParaRPr>
            </a:p>
          </p:txBody>
        </p:sp>
        <p:sp>
          <p:nvSpPr>
            <p:cNvPr id="33" name="Oval 31"/>
            <p:cNvSpPr>
              <a:spLocks noChangeArrowheads="1"/>
            </p:cNvSpPr>
            <p:nvPr/>
          </p:nvSpPr>
          <p:spPr bwMode="auto">
            <a:xfrm>
              <a:off x="2995" y="1922"/>
              <a:ext cx="100" cy="89"/>
            </a:xfrm>
            <a:prstGeom prst="ellipse">
              <a:avLst/>
            </a:prstGeom>
            <a:solidFill>
              <a:srgbClr val="00A000"/>
            </a:solidFill>
            <a:ln w="3175">
              <a:solidFill>
                <a:srgbClr val="000000"/>
              </a:solidFill>
              <a:round/>
              <a:headEnd/>
              <a:tailEnd/>
            </a:ln>
          </p:spPr>
          <p:txBody>
            <a:bodyPr/>
            <a:lstStyle/>
            <a:p>
              <a:pPr eaLnBrk="1" hangingPunct="1">
                <a:defRPr/>
              </a:pPr>
              <a:endParaRPr lang="en-US" sz="10000" b="1">
                <a:solidFill>
                  <a:schemeClr val="accent6"/>
                </a:solidFill>
                <a:effectLst>
                  <a:outerShdw blurRad="38100" dist="38100" dir="2700000" algn="tl">
                    <a:srgbClr val="000000">
                      <a:alpha val="43137"/>
                    </a:srgbClr>
                  </a:outerShdw>
                </a:effectLst>
                <a:ea typeface="ＭＳ Ｐゴシック" pitchFamily="32" charset="-128"/>
                <a:cs typeface="Arial" charset="0"/>
              </a:endParaRPr>
            </a:p>
          </p:txBody>
        </p:sp>
        <p:sp>
          <p:nvSpPr>
            <p:cNvPr id="34" name="Oval 32"/>
            <p:cNvSpPr>
              <a:spLocks noChangeArrowheads="1"/>
            </p:cNvSpPr>
            <p:nvPr/>
          </p:nvSpPr>
          <p:spPr bwMode="auto">
            <a:xfrm>
              <a:off x="3055" y="1931"/>
              <a:ext cx="6" cy="6"/>
            </a:xfrm>
            <a:prstGeom prst="ellipse">
              <a:avLst/>
            </a:prstGeom>
            <a:solidFill>
              <a:srgbClr val="80FF80"/>
            </a:solidFill>
            <a:ln w="9525">
              <a:noFill/>
              <a:round/>
              <a:headEnd/>
              <a:tailEnd/>
            </a:ln>
          </p:spPr>
          <p:txBody>
            <a:bodyPr/>
            <a:lstStyle/>
            <a:p>
              <a:pPr eaLnBrk="1" hangingPunct="1">
                <a:defRPr/>
              </a:pPr>
              <a:endParaRPr lang="en-US" sz="10000" b="1">
                <a:solidFill>
                  <a:schemeClr val="accent6"/>
                </a:solidFill>
                <a:effectLst>
                  <a:outerShdw blurRad="38100" dist="38100" dir="2700000" algn="tl">
                    <a:srgbClr val="000000">
                      <a:alpha val="43137"/>
                    </a:srgbClr>
                  </a:outerShdw>
                </a:effectLst>
                <a:ea typeface="ＭＳ Ｐゴシック" pitchFamily="32" charset="-128"/>
                <a:cs typeface="Arial" charset="0"/>
              </a:endParaRPr>
            </a:p>
          </p:txBody>
        </p:sp>
        <p:sp>
          <p:nvSpPr>
            <p:cNvPr id="35" name="Oval 33"/>
            <p:cNvSpPr>
              <a:spLocks noChangeArrowheads="1"/>
            </p:cNvSpPr>
            <p:nvPr/>
          </p:nvSpPr>
          <p:spPr bwMode="auto">
            <a:xfrm>
              <a:off x="3064" y="1938"/>
              <a:ext cx="4" cy="3"/>
            </a:xfrm>
            <a:prstGeom prst="ellipse">
              <a:avLst/>
            </a:prstGeom>
            <a:solidFill>
              <a:srgbClr val="80FF80"/>
            </a:solidFill>
            <a:ln w="9525">
              <a:noFill/>
              <a:round/>
              <a:headEnd/>
              <a:tailEnd/>
            </a:ln>
          </p:spPr>
          <p:txBody>
            <a:bodyPr/>
            <a:lstStyle/>
            <a:p>
              <a:pPr eaLnBrk="1" hangingPunct="1">
                <a:defRPr/>
              </a:pPr>
              <a:endParaRPr lang="en-US" sz="10000" b="1">
                <a:solidFill>
                  <a:schemeClr val="accent6"/>
                </a:solidFill>
                <a:effectLst>
                  <a:outerShdw blurRad="38100" dist="38100" dir="2700000" algn="tl">
                    <a:srgbClr val="000000">
                      <a:alpha val="43137"/>
                    </a:srgbClr>
                  </a:outerShdw>
                </a:effectLst>
                <a:ea typeface="ＭＳ Ｐゴシック" pitchFamily="32" charset="-128"/>
                <a:cs typeface="Arial" charset="0"/>
              </a:endParaRPr>
            </a:p>
          </p:txBody>
        </p:sp>
        <p:sp>
          <p:nvSpPr>
            <p:cNvPr id="40" name="Rectangle 38"/>
            <p:cNvSpPr>
              <a:spLocks noChangeArrowheads="1"/>
            </p:cNvSpPr>
            <p:nvPr/>
          </p:nvSpPr>
          <p:spPr bwMode="auto">
            <a:xfrm>
              <a:off x="3291" y="1697"/>
              <a:ext cx="903" cy="136"/>
            </a:xfrm>
            <a:prstGeom prst="rect">
              <a:avLst/>
            </a:prstGeom>
            <a:noFill/>
            <a:ln w="9525">
              <a:noFill/>
              <a:miter lim="800000"/>
              <a:headEnd/>
              <a:tailEnd/>
            </a:ln>
          </p:spPr>
          <p:txBody>
            <a:bodyPr wrap="none" lIns="0" tIns="0" rIns="0" bIns="0">
              <a:spAutoFit/>
            </a:bodyPr>
            <a:lstStyle/>
            <a:p>
              <a:pPr eaLnBrk="1" hangingPunct="1">
                <a:defRPr/>
              </a:pPr>
              <a:r>
                <a:rPr lang="es-CR" sz="2800" b="1" dirty="0">
                  <a:solidFill>
                    <a:schemeClr val="accent6"/>
                  </a:solidFill>
                  <a:effectLst>
                    <a:outerShdw blurRad="38100" dist="38100" dir="2700000" algn="tl">
                      <a:srgbClr val="000000">
                        <a:alpha val="43137"/>
                      </a:srgbClr>
                    </a:outerShdw>
                  </a:effectLst>
                  <a:latin typeface="Tahoma" pitchFamily="34" charset="0"/>
                  <a:ea typeface="ＭＳ Ｐゴシック" pitchFamily="32" charset="-128"/>
                  <a:cs typeface="Arial" charset="0"/>
                </a:rPr>
                <a:t>Con supervisión</a:t>
              </a:r>
            </a:p>
          </p:txBody>
        </p:sp>
        <p:sp>
          <p:nvSpPr>
            <p:cNvPr id="41" name="Rectangle 39"/>
            <p:cNvSpPr>
              <a:spLocks noChangeArrowheads="1"/>
            </p:cNvSpPr>
            <p:nvPr/>
          </p:nvSpPr>
          <p:spPr bwMode="auto">
            <a:xfrm>
              <a:off x="3292" y="1933"/>
              <a:ext cx="863" cy="136"/>
            </a:xfrm>
            <a:prstGeom prst="rect">
              <a:avLst/>
            </a:prstGeom>
            <a:noFill/>
            <a:ln w="9525">
              <a:noFill/>
              <a:miter lim="800000"/>
              <a:headEnd/>
              <a:tailEnd/>
            </a:ln>
          </p:spPr>
          <p:txBody>
            <a:bodyPr wrap="none" lIns="0" tIns="0" rIns="0" bIns="0">
              <a:spAutoFit/>
            </a:bodyPr>
            <a:lstStyle/>
            <a:p>
              <a:pPr eaLnBrk="1" hangingPunct="1">
                <a:defRPr/>
              </a:pPr>
              <a:r>
                <a:rPr lang="es-CR" sz="2800" b="1" dirty="0">
                  <a:solidFill>
                    <a:schemeClr val="accent6"/>
                  </a:solidFill>
                  <a:effectLst>
                    <a:outerShdw blurRad="38100" dist="38100" dir="2700000" algn="tl">
                      <a:srgbClr val="000000">
                        <a:alpha val="43137"/>
                      </a:srgbClr>
                    </a:outerShdw>
                  </a:effectLst>
                  <a:latin typeface="Tahoma" pitchFamily="34" charset="0"/>
                  <a:ea typeface="ＭＳ Ｐゴシック" pitchFamily="32" charset="-128"/>
                  <a:cs typeface="Arial" charset="0"/>
                </a:rPr>
                <a:t>Sin supervisión</a:t>
              </a:r>
            </a:p>
          </p:txBody>
        </p:sp>
      </p:grpSp>
      <p:cxnSp>
        <p:nvCxnSpPr>
          <p:cNvPr id="45" name="44 Conector recto de flecha"/>
          <p:cNvCxnSpPr/>
          <p:nvPr/>
        </p:nvCxnSpPr>
        <p:spPr>
          <a:xfrm flipV="1">
            <a:off x="15629855" y="8426115"/>
            <a:ext cx="266700" cy="2127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46 Conector recto de flecha"/>
          <p:cNvCxnSpPr/>
          <p:nvPr/>
        </p:nvCxnSpPr>
        <p:spPr>
          <a:xfrm>
            <a:off x="15558174" y="8177212"/>
            <a:ext cx="206376" cy="152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48 Conector recto de flecha"/>
          <p:cNvCxnSpPr/>
          <p:nvPr/>
        </p:nvCxnSpPr>
        <p:spPr>
          <a:xfrm>
            <a:off x="15517540" y="8982995"/>
            <a:ext cx="269874" cy="1428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3 Flecha derecha"/>
          <p:cNvSpPr/>
          <p:nvPr/>
        </p:nvSpPr>
        <p:spPr>
          <a:xfrm>
            <a:off x="7800977" y="8338613"/>
            <a:ext cx="6645276" cy="365124"/>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R" sz="10000"/>
          </a:p>
        </p:txBody>
      </p:sp>
    </p:spTree>
    <p:extLst>
      <p:ext uri="{BB962C8B-B14F-4D97-AF65-F5344CB8AC3E}">
        <p14:creationId xmlns:p14="http://schemas.microsoft.com/office/powerpoint/2010/main" val="3156436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5351240" y="2465512"/>
            <a:ext cx="14255750" cy="9276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0" tIns="93600" rIns="180000" bIns="936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ＭＳ Ｐゴシック" panose="020B0600070205080204" pitchFamily="34" charset="-128"/>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ＭＳ Ｐゴシック" panose="020B0600070205080204" pitchFamily="34" charset="-128"/>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ＭＳ Ｐゴシック" panose="020B0600070205080204" pitchFamily="34" charset="-128"/>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ＭＳ Ｐゴシック" panose="020B0600070205080204" pitchFamily="34" charset="-128"/>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ＭＳ Ｐゴシック" panose="020B0600070205080204" pitchFamily="34" charset="-128"/>
              </a:defRPr>
            </a:lvl9pPr>
          </a:lstStyle>
          <a:p>
            <a:pPr defTabSz="825500" eaLnBrk="1">
              <a:tabLst/>
            </a:pPr>
            <a:r>
              <a:rPr lang="en-GB" sz="4800" b="1" dirty="0">
                <a:solidFill>
                  <a:srgbClr val="F78E1E"/>
                </a:solidFill>
                <a:latin typeface="Tahoma" panose="020B0604030504040204" pitchFamily="34" charset="0"/>
                <a:cs typeface="Tahoma" panose="020B0604030504040204" pitchFamily="34" charset="0"/>
                <a:sym typeface="Arial"/>
              </a:rPr>
              <a:t>IMPORTACIÓN DEFINITIVA ANTICIPADA</a:t>
            </a:r>
          </a:p>
        </p:txBody>
      </p:sp>
      <p:sp>
        <p:nvSpPr>
          <p:cNvPr id="86019" name="Rectangle 4"/>
          <p:cNvSpPr>
            <a:spLocks noChangeArrowheads="1"/>
          </p:cNvSpPr>
          <p:nvPr/>
        </p:nvSpPr>
        <p:spPr bwMode="auto">
          <a:xfrm>
            <a:off x="1534816" y="4841776"/>
            <a:ext cx="20954328" cy="3222624"/>
          </a:xfrm>
          <a:prstGeom prst="rect">
            <a:avLst/>
          </a:prstGeom>
          <a:solidFill>
            <a:schemeClr val="bg1"/>
          </a:solidFill>
          <a:ln w="9525">
            <a:solidFill>
              <a:schemeClr val="bg1"/>
            </a:solidFill>
            <a:round/>
            <a:headEnd/>
            <a:tailEnd/>
          </a:ln>
        </p:spPr>
        <p:txBody>
          <a:bodyPr lIns="180000" tIns="93600" rIns="180000" bIns="93600"/>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ＭＳ Ｐゴシック" panose="020B0600070205080204" pitchFamily="34" charset="-128"/>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ＭＳ Ｐゴシック" panose="020B0600070205080204" pitchFamily="34" charset="-128"/>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ＭＳ Ｐゴシック" panose="020B0600070205080204" pitchFamily="34" charset="-128"/>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ＭＳ Ｐゴシック" panose="020B0600070205080204" pitchFamily="34" charset="-128"/>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ＭＳ Ｐゴシック" panose="020B0600070205080204" pitchFamily="34" charset="-128"/>
              </a:defRPr>
            </a:lvl9pPr>
          </a:lstStyle>
          <a:p>
            <a:pPr algn="just" eaLnBrk="1">
              <a:lnSpc>
                <a:spcPct val="99000"/>
              </a:lnSpc>
              <a:buClr>
                <a:srgbClr val="000000"/>
              </a:buClr>
              <a:buFont typeface="Times New Roman" panose="02020603050405020304" pitchFamily="18" charset="0"/>
              <a:buNone/>
            </a:pPr>
            <a:r>
              <a:rPr lang="en-GB" sz="3200" b="1" dirty="0" err="1">
                <a:latin typeface="Century Gothic" panose="020B0502020202020204" pitchFamily="34" charset="0"/>
                <a:cs typeface="Tahoma" panose="020B0604030504040204" pitchFamily="34" charset="0"/>
              </a:rPr>
              <a:t>Es</a:t>
            </a:r>
            <a:r>
              <a:rPr lang="en-GB" sz="3200" b="1" dirty="0">
                <a:latin typeface="Century Gothic" panose="020B0502020202020204" pitchFamily="34" charset="0"/>
                <a:cs typeface="Tahoma" panose="020B0604030504040204" pitchFamily="34" charset="0"/>
              </a:rPr>
              <a:t> </a:t>
            </a:r>
            <a:r>
              <a:rPr lang="en-GB" sz="3200" b="1" dirty="0" err="1">
                <a:latin typeface="Century Gothic" panose="020B0502020202020204" pitchFamily="34" charset="0"/>
                <a:cs typeface="Tahoma" panose="020B0604030504040204" pitchFamily="34" charset="0"/>
              </a:rPr>
              <a:t>aquella</a:t>
            </a:r>
            <a:r>
              <a:rPr lang="en-GB" sz="3200" b="1" dirty="0">
                <a:latin typeface="Century Gothic" panose="020B0502020202020204" pitchFamily="34" charset="0"/>
                <a:cs typeface="Tahoma" panose="020B0604030504040204" pitchFamily="34" charset="0"/>
              </a:rPr>
              <a:t> </a:t>
            </a:r>
            <a:r>
              <a:rPr lang="en-GB" sz="3200" b="1" dirty="0" err="1">
                <a:latin typeface="Century Gothic" panose="020B0502020202020204" pitchFamily="34" charset="0"/>
                <a:cs typeface="Tahoma" panose="020B0604030504040204" pitchFamily="34" charset="0"/>
              </a:rPr>
              <a:t>modalidad</a:t>
            </a:r>
            <a:r>
              <a:rPr lang="en-GB" sz="3200" b="1" dirty="0">
                <a:latin typeface="Century Gothic" panose="020B0502020202020204" pitchFamily="34" charset="0"/>
                <a:cs typeface="Tahoma" panose="020B0604030504040204" pitchFamily="34" charset="0"/>
              </a:rPr>
              <a:t> </a:t>
            </a:r>
            <a:r>
              <a:rPr lang="en-GB" sz="3200" b="1" dirty="0" err="1">
                <a:latin typeface="Century Gothic" panose="020B0502020202020204" pitchFamily="34" charset="0"/>
                <a:cs typeface="Tahoma" panose="020B0604030504040204" pitchFamily="34" charset="0"/>
              </a:rPr>
              <a:t>que</a:t>
            </a:r>
            <a:r>
              <a:rPr lang="en-GB" sz="3200" b="1" dirty="0">
                <a:latin typeface="Century Gothic" panose="020B0502020202020204" pitchFamily="34" charset="0"/>
                <a:cs typeface="Tahoma" panose="020B0604030504040204" pitchFamily="34" charset="0"/>
              </a:rPr>
              <a:t> </a:t>
            </a:r>
            <a:r>
              <a:rPr lang="en-GB" sz="3200" b="1" dirty="0" err="1">
                <a:latin typeface="Century Gothic" panose="020B0502020202020204" pitchFamily="34" charset="0"/>
                <a:cs typeface="Tahoma" panose="020B0604030504040204" pitchFamily="34" charset="0"/>
              </a:rPr>
              <a:t>permite</a:t>
            </a:r>
            <a:r>
              <a:rPr lang="en-GB" sz="3200" b="1" dirty="0">
                <a:latin typeface="Century Gothic" panose="020B0502020202020204" pitchFamily="34" charset="0"/>
                <a:cs typeface="Tahoma" panose="020B0604030504040204" pitchFamily="34" charset="0"/>
              </a:rPr>
              <a:t> </a:t>
            </a:r>
            <a:r>
              <a:rPr lang="en-GB" sz="3200" b="1" dirty="0" err="1">
                <a:latin typeface="Century Gothic" panose="020B0502020202020204" pitchFamily="34" charset="0"/>
                <a:cs typeface="Tahoma" panose="020B0604030504040204" pitchFamily="34" charset="0"/>
              </a:rPr>
              <a:t>presentar</a:t>
            </a:r>
            <a:r>
              <a:rPr lang="en-GB" sz="3200" b="1" dirty="0">
                <a:latin typeface="Century Gothic" panose="020B0502020202020204" pitchFamily="34" charset="0"/>
                <a:cs typeface="Tahoma" panose="020B0604030504040204" pitchFamily="34" charset="0"/>
              </a:rPr>
              <a:t> la </a:t>
            </a:r>
            <a:r>
              <a:rPr lang="en-GB" sz="3200" b="1" dirty="0" err="1">
                <a:latin typeface="Century Gothic" panose="020B0502020202020204" pitchFamily="34" charset="0"/>
                <a:cs typeface="Tahoma" panose="020B0604030504040204" pitchFamily="34" charset="0"/>
              </a:rPr>
              <a:t>declaración</a:t>
            </a:r>
            <a:r>
              <a:rPr lang="en-GB" sz="3200" b="1" dirty="0">
                <a:latin typeface="Century Gothic" panose="020B0502020202020204" pitchFamily="34" charset="0"/>
                <a:cs typeface="Tahoma" panose="020B0604030504040204" pitchFamily="34" charset="0"/>
              </a:rPr>
              <a:t> </a:t>
            </a:r>
            <a:r>
              <a:rPr lang="en-GB" sz="3200" b="1" dirty="0" err="1">
                <a:latin typeface="Century Gothic" panose="020B0502020202020204" pitchFamily="34" charset="0"/>
                <a:cs typeface="Tahoma" panose="020B0604030504040204" pitchFamily="34" charset="0"/>
              </a:rPr>
              <a:t>aduanera</a:t>
            </a:r>
            <a:r>
              <a:rPr lang="en-GB" sz="3200" b="1" dirty="0">
                <a:latin typeface="Century Gothic" panose="020B0502020202020204" pitchFamily="34" charset="0"/>
                <a:cs typeface="Tahoma" panose="020B0604030504040204" pitchFamily="34" charset="0"/>
              </a:rPr>
              <a:t> </a:t>
            </a:r>
            <a:r>
              <a:rPr lang="en-GB" sz="3200" b="1" dirty="0" err="1">
                <a:latin typeface="Century Gothic" panose="020B0502020202020204" pitchFamily="34" charset="0"/>
                <a:cs typeface="Tahoma" panose="020B0604030504040204" pitchFamily="34" charset="0"/>
              </a:rPr>
              <a:t>aunque</a:t>
            </a:r>
            <a:r>
              <a:rPr lang="en-GB" sz="3200" b="1" dirty="0">
                <a:latin typeface="Century Gothic" panose="020B0502020202020204" pitchFamily="34" charset="0"/>
                <a:cs typeface="Tahoma" panose="020B0604030504040204" pitchFamily="34" charset="0"/>
              </a:rPr>
              <a:t> </a:t>
            </a:r>
            <a:r>
              <a:rPr lang="en-GB" sz="3200" b="1" dirty="0" err="1">
                <a:latin typeface="Century Gothic" panose="020B0502020202020204" pitchFamily="34" charset="0"/>
                <a:cs typeface="Tahoma" panose="020B0604030504040204" pitchFamily="34" charset="0"/>
              </a:rPr>
              <a:t>las</a:t>
            </a:r>
            <a:r>
              <a:rPr lang="en-GB" sz="3200" b="1" dirty="0">
                <a:latin typeface="Century Gothic" panose="020B0502020202020204" pitchFamily="34" charset="0"/>
                <a:cs typeface="Tahoma" panose="020B0604030504040204" pitchFamily="34" charset="0"/>
              </a:rPr>
              <a:t> </a:t>
            </a:r>
            <a:r>
              <a:rPr lang="en-GB" sz="3200" b="1" dirty="0" err="1">
                <a:latin typeface="Century Gothic" panose="020B0502020202020204" pitchFamily="34" charset="0"/>
                <a:cs typeface="Tahoma" panose="020B0604030504040204" pitchFamily="34" charset="0"/>
              </a:rPr>
              <a:t>mercancías</a:t>
            </a:r>
            <a:r>
              <a:rPr lang="en-GB" sz="3200" b="1" dirty="0">
                <a:latin typeface="Century Gothic" panose="020B0502020202020204" pitchFamily="34" charset="0"/>
                <a:cs typeface="Tahoma" panose="020B0604030504040204" pitchFamily="34" charset="0"/>
              </a:rPr>
              <a:t> no </a:t>
            </a:r>
            <a:r>
              <a:rPr lang="en-GB" sz="3200" b="1" dirty="0" err="1">
                <a:latin typeface="Century Gothic" panose="020B0502020202020204" pitchFamily="34" charset="0"/>
                <a:cs typeface="Tahoma" panose="020B0604030504040204" pitchFamily="34" charset="0"/>
              </a:rPr>
              <a:t>hayan</a:t>
            </a:r>
            <a:r>
              <a:rPr lang="en-GB" sz="3200" b="1" dirty="0">
                <a:latin typeface="Century Gothic" panose="020B0502020202020204" pitchFamily="34" charset="0"/>
                <a:cs typeface="Tahoma" panose="020B0604030504040204" pitchFamily="34" charset="0"/>
              </a:rPr>
              <a:t> </a:t>
            </a:r>
            <a:r>
              <a:rPr lang="en-GB" sz="3200" b="1" dirty="0" err="1">
                <a:latin typeface="Century Gothic" panose="020B0502020202020204" pitchFamily="34" charset="0"/>
                <a:cs typeface="Tahoma" panose="020B0604030504040204" pitchFamily="34" charset="0"/>
              </a:rPr>
              <a:t>arribado</a:t>
            </a:r>
            <a:r>
              <a:rPr lang="en-GB" sz="3200" b="1" dirty="0">
                <a:latin typeface="Century Gothic" panose="020B0502020202020204" pitchFamily="34" charset="0"/>
                <a:cs typeface="Tahoma" panose="020B0604030504040204" pitchFamily="34" charset="0"/>
              </a:rPr>
              <a:t> al </a:t>
            </a:r>
            <a:r>
              <a:rPr lang="en-GB" sz="3200" b="1" dirty="0" err="1">
                <a:latin typeface="Century Gothic" panose="020B0502020202020204" pitchFamily="34" charset="0"/>
                <a:cs typeface="Tahoma" panose="020B0604030504040204" pitchFamily="34" charset="0"/>
              </a:rPr>
              <a:t>puerto</a:t>
            </a:r>
            <a:r>
              <a:rPr lang="en-GB" sz="3200" b="1" dirty="0">
                <a:latin typeface="Century Gothic" panose="020B0502020202020204" pitchFamily="34" charset="0"/>
                <a:cs typeface="Tahoma" panose="020B0604030504040204" pitchFamily="34" charset="0"/>
              </a:rPr>
              <a:t> </a:t>
            </a:r>
            <a:r>
              <a:rPr lang="en-GB" sz="3200" b="1" dirty="0" err="1">
                <a:latin typeface="Century Gothic" panose="020B0502020202020204" pitchFamily="34" charset="0"/>
                <a:cs typeface="Tahoma" panose="020B0604030504040204" pitchFamily="34" charset="0"/>
              </a:rPr>
              <a:t>aduanero</a:t>
            </a:r>
            <a:r>
              <a:rPr lang="en-GB" sz="3200" b="1" dirty="0">
                <a:latin typeface="Century Gothic" panose="020B0502020202020204" pitchFamily="34" charset="0"/>
                <a:cs typeface="Tahoma" panose="020B0604030504040204" pitchFamily="34" charset="0"/>
              </a:rPr>
              <a:t>, </a:t>
            </a:r>
            <a:r>
              <a:rPr lang="en-GB" sz="3200" b="1" dirty="0" err="1">
                <a:latin typeface="Century Gothic" panose="020B0502020202020204" pitchFamily="34" charset="0"/>
                <a:cs typeface="Tahoma" panose="020B0604030504040204" pitchFamily="34" charset="0"/>
              </a:rPr>
              <a:t>siempre</a:t>
            </a:r>
            <a:r>
              <a:rPr lang="en-GB" sz="3200" b="1" dirty="0">
                <a:latin typeface="Century Gothic" panose="020B0502020202020204" pitchFamily="34" charset="0"/>
                <a:cs typeface="Tahoma" panose="020B0604030504040204" pitchFamily="34" charset="0"/>
              </a:rPr>
              <a:t> y </a:t>
            </a:r>
            <a:r>
              <a:rPr lang="en-GB" sz="3200" b="1" dirty="0" err="1">
                <a:latin typeface="Century Gothic" panose="020B0502020202020204" pitchFamily="34" charset="0"/>
                <a:cs typeface="Tahoma" panose="020B0604030504040204" pitchFamily="34" charset="0"/>
              </a:rPr>
              <a:t>cuando</a:t>
            </a:r>
            <a:r>
              <a:rPr lang="en-GB" sz="3200" b="1" dirty="0">
                <a:latin typeface="Century Gothic" panose="020B0502020202020204" pitchFamily="34" charset="0"/>
                <a:cs typeface="Tahoma" panose="020B0604030504040204" pitchFamily="34" charset="0"/>
              </a:rPr>
              <a:t> se </a:t>
            </a:r>
            <a:r>
              <a:rPr lang="en-GB" sz="3200" b="1" dirty="0" err="1">
                <a:latin typeface="Century Gothic" panose="020B0502020202020204" pitchFamily="34" charset="0"/>
                <a:cs typeface="Tahoma" panose="020B0604030504040204" pitchFamily="34" charset="0"/>
              </a:rPr>
              <a:t>cuente</a:t>
            </a:r>
            <a:r>
              <a:rPr lang="en-GB" sz="3200" b="1" dirty="0">
                <a:latin typeface="Century Gothic" panose="020B0502020202020204" pitchFamily="34" charset="0"/>
                <a:cs typeface="Tahoma" panose="020B0604030504040204" pitchFamily="34" charset="0"/>
              </a:rPr>
              <a:t> con </a:t>
            </a:r>
            <a:r>
              <a:rPr lang="en-GB" sz="3200" b="1" dirty="0" err="1">
                <a:latin typeface="Century Gothic" panose="020B0502020202020204" pitchFamily="34" charset="0"/>
                <a:cs typeface="Tahoma" panose="020B0604030504040204" pitchFamily="34" charset="0"/>
              </a:rPr>
              <a:t>todos</a:t>
            </a:r>
            <a:r>
              <a:rPr lang="en-GB" sz="3200" b="1" dirty="0">
                <a:latin typeface="Century Gothic" panose="020B0502020202020204" pitchFamily="34" charset="0"/>
                <a:cs typeface="Tahoma" panose="020B0604030504040204" pitchFamily="34" charset="0"/>
              </a:rPr>
              <a:t> los </a:t>
            </a:r>
            <a:r>
              <a:rPr lang="en-GB" sz="3200" b="1" dirty="0" err="1">
                <a:latin typeface="Century Gothic" panose="020B0502020202020204" pitchFamily="34" charset="0"/>
                <a:cs typeface="Tahoma" panose="020B0604030504040204" pitchFamily="34" charset="0"/>
              </a:rPr>
              <a:t>documentos</a:t>
            </a:r>
            <a:r>
              <a:rPr lang="en-GB" sz="3200" b="1" dirty="0">
                <a:latin typeface="Century Gothic" panose="020B0502020202020204" pitchFamily="34" charset="0"/>
                <a:cs typeface="Tahoma" panose="020B0604030504040204" pitchFamily="34" charset="0"/>
              </a:rPr>
              <a:t> </a:t>
            </a:r>
            <a:r>
              <a:rPr lang="en-GB" sz="3200" b="1" dirty="0" err="1">
                <a:latin typeface="Century Gothic" panose="020B0502020202020204" pitchFamily="34" charset="0"/>
                <a:cs typeface="Tahoma" panose="020B0604030504040204" pitchFamily="34" charset="0"/>
              </a:rPr>
              <a:t>originales</a:t>
            </a:r>
            <a:r>
              <a:rPr lang="en-GB" sz="3200" b="1" dirty="0">
                <a:latin typeface="Century Gothic" panose="020B0502020202020204" pitchFamily="34" charset="0"/>
                <a:cs typeface="Tahoma" panose="020B0604030504040204" pitchFamily="34" charset="0"/>
              </a:rPr>
              <a:t> </a:t>
            </a:r>
            <a:r>
              <a:rPr lang="en-GB" sz="3200" b="1" dirty="0" err="1">
                <a:latin typeface="Century Gothic" panose="020B0502020202020204" pitchFamily="34" charset="0"/>
                <a:cs typeface="Tahoma" panose="020B0604030504040204" pitchFamily="34" charset="0"/>
              </a:rPr>
              <a:t>exigidos</a:t>
            </a:r>
            <a:r>
              <a:rPr lang="en-GB" sz="3200" b="1" dirty="0">
                <a:latin typeface="Century Gothic" panose="020B0502020202020204" pitchFamily="34" charset="0"/>
                <a:cs typeface="Tahoma" panose="020B0604030504040204" pitchFamily="34" charset="0"/>
              </a:rPr>
              <a:t> </a:t>
            </a:r>
            <a:r>
              <a:rPr lang="en-GB" sz="3200" b="1" dirty="0" err="1">
                <a:latin typeface="Century Gothic" panose="020B0502020202020204" pitchFamily="34" charset="0"/>
                <a:cs typeface="Tahoma" panose="020B0604030504040204" pitchFamily="34" charset="0"/>
              </a:rPr>
              <a:t>por</a:t>
            </a:r>
            <a:r>
              <a:rPr lang="en-GB" sz="3200" b="1" dirty="0">
                <a:latin typeface="Century Gothic" panose="020B0502020202020204" pitchFamily="34" charset="0"/>
                <a:cs typeface="Tahoma" panose="020B0604030504040204" pitchFamily="34" charset="0"/>
              </a:rPr>
              <a:t> la </a:t>
            </a:r>
            <a:r>
              <a:rPr lang="en-GB" sz="3200" b="1" dirty="0" err="1">
                <a:latin typeface="Century Gothic" panose="020B0502020202020204" pitchFamily="34" charset="0"/>
                <a:cs typeface="Tahoma" panose="020B0604030504040204" pitchFamily="34" charset="0"/>
              </a:rPr>
              <a:t>administración</a:t>
            </a:r>
            <a:r>
              <a:rPr lang="en-GB" sz="3200" b="1" dirty="0">
                <a:latin typeface="Century Gothic" panose="020B0502020202020204" pitchFamily="34" charset="0"/>
                <a:cs typeface="Tahoma" panose="020B0604030504040204" pitchFamily="34" charset="0"/>
              </a:rPr>
              <a:t> con un </a:t>
            </a:r>
            <a:r>
              <a:rPr lang="en-GB" sz="3200" b="1" dirty="0" err="1">
                <a:latin typeface="Century Gothic" panose="020B0502020202020204" pitchFamily="34" charset="0"/>
                <a:cs typeface="Tahoma" panose="020B0604030504040204" pitchFamily="34" charset="0"/>
              </a:rPr>
              <a:t>plazo</a:t>
            </a:r>
            <a:r>
              <a:rPr lang="en-GB" sz="3200" b="1" dirty="0">
                <a:latin typeface="Century Gothic" panose="020B0502020202020204" pitchFamily="34" charset="0"/>
                <a:cs typeface="Tahoma" panose="020B0604030504040204" pitchFamily="34" charset="0"/>
              </a:rPr>
              <a:t> de 24 </a:t>
            </a:r>
            <a:r>
              <a:rPr lang="en-GB" sz="3200" b="1" dirty="0" err="1">
                <a:latin typeface="Century Gothic" panose="020B0502020202020204" pitchFamily="34" charset="0"/>
                <a:cs typeface="Tahoma" panose="020B0604030504040204" pitchFamily="34" charset="0"/>
              </a:rPr>
              <a:t>horas</a:t>
            </a:r>
            <a:r>
              <a:rPr lang="en-GB" sz="3200" b="1" dirty="0">
                <a:latin typeface="Century Gothic" panose="020B0502020202020204" pitchFamily="34" charset="0"/>
                <a:cs typeface="Tahoma" panose="020B0604030504040204" pitchFamily="34" charset="0"/>
              </a:rPr>
              <a:t> de </a:t>
            </a:r>
            <a:r>
              <a:rPr lang="en-GB" sz="3200" b="1" dirty="0" err="1">
                <a:latin typeface="Century Gothic" panose="020B0502020202020204" pitchFamily="34" charset="0"/>
                <a:cs typeface="Tahoma" panose="020B0604030504040204" pitchFamily="34" charset="0"/>
              </a:rPr>
              <a:t>anticipación</a:t>
            </a:r>
            <a:r>
              <a:rPr lang="en-GB" sz="3200" b="1" dirty="0">
                <a:latin typeface="Century Gothic" panose="020B0502020202020204" pitchFamily="34" charset="0"/>
                <a:cs typeface="Tahoma" panose="020B0604030504040204" pitchFamily="34" charset="0"/>
              </a:rPr>
              <a:t>.  </a:t>
            </a:r>
            <a:r>
              <a:rPr lang="en-GB" sz="3200" b="1" dirty="0" err="1">
                <a:latin typeface="Century Gothic" panose="020B0502020202020204" pitchFamily="34" charset="0"/>
                <a:cs typeface="Tahoma" panose="020B0604030504040204" pitchFamily="34" charset="0"/>
              </a:rPr>
              <a:t>Adicional</a:t>
            </a:r>
            <a:r>
              <a:rPr lang="en-GB" sz="3200" b="1" dirty="0">
                <a:latin typeface="Century Gothic" panose="020B0502020202020204" pitchFamily="34" charset="0"/>
                <a:cs typeface="Tahoma" panose="020B0604030504040204" pitchFamily="34" charset="0"/>
              </a:rPr>
              <a:t> </a:t>
            </a:r>
            <a:r>
              <a:rPr lang="en-GB" sz="3200" b="1" dirty="0" err="1">
                <a:latin typeface="Century Gothic" panose="020B0502020202020204" pitchFamily="34" charset="0"/>
                <a:cs typeface="Tahoma" panose="020B0604030504040204" pitchFamily="34" charset="0"/>
              </a:rPr>
              <a:t>carga</a:t>
            </a:r>
            <a:r>
              <a:rPr lang="en-GB" sz="3200" b="1" dirty="0">
                <a:latin typeface="Century Gothic" panose="020B0502020202020204" pitchFamily="34" charset="0"/>
                <a:cs typeface="Tahoma" panose="020B0604030504040204" pitchFamily="34" charset="0"/>
              </a:rPr>
              <a:t> </a:t>
            </a:r>
            <a:r>
              <a:rPr lang="en-GB" sz="3200" b="1" dirty="0" err="1">
                <a:latin typeface="Century Gothic" panose="020B0502020202020204" pitchFamily="34" charset="0"/>
                <a:cs typeface="Tahoma" panose="020B0604030504040204" pitchFamily="34" charset="0"/>
              </a:rPr>
              <a:t>que</a:t>
            </a:r>
            <a:r>
              <a:rPr lang="en-GB" sz="3200" b="1" dirty="0">
                <a:latin typeface="Century Gothic" panose="020B0502020202020204" pitchFamily="34" charset="0"/>
                <a:cs typeface="Tahoma" panose="020B0604030504040204" pitchFamily="34" charset="0"/>
              </a:rPr>
              <a:t> </a:t>
            </a:r>
            <a:r>
              <a:rPr lang="en-GB" sz="3200" b="1" dirty="0" err="1">
                <a:latin typeface="Century Gothic" panose="020B0502020202020204" pitchFamily="34" charset="0"/>
                <a:cs typeface="Tahoma" panose="020B0604030504040204" pitchFamily="34" charset="0"/>
              </a:rPr>
              <a:t>ingrese</a:t>
            </a:r>
            <a:r>
              <a:rPr lang="en-GB" sz="3200" b="1" dirty="0">
                <a:latin typeface="Century Gothic" panose="020B0502020202020204" pitchFamily="34" charset="0"/>
                <a:cs typeface="Tahoma" panose="020B0604030504040204" pitchFamily="34" charset="0"/>
              </a:rPr>
              <a:t> </a:t>
            </a:r>
            <a:r>
              <a:rPr lang="en-GB" sz="3200" b="1" dirty="0" err="1">
                <a:latin typeface="Century Gothic" panose="020B0502020202020204" pitchFamily="34" charset="0"/>
                <a:cs typeface="Tahoma" panose="020B0604030504040204" pitchFamily="34" charset="0"/>
              </a:rPr>
              <a:t>consolidada</a:t>
            </a:r>
            <a:r>
              <a:rPr lang="en-GB" sz="3200" b="1" dirty="0">
                <a:latin typeface="Century Gothic" panose="020B0502020202020204" pitchFamily="34" charset="0"/>
                <a:cs typeface="Tahoma" panose="020B0604030504040204" pitchFamily="34" charset="0"/>
              </a:rPr>
              <a:t> no </a:t>
            </a:r>
            <a:r>
              <a:rPr lang="en-GB" sz="3200" b="1" dirty="0" err="1">
                <a:latin typeface="Century Gothic" panose="020B0502020202020204" pitchFamily="34" charset="0"/>
                <a:cs typeface="Tahoma" panose="020B0604030504040204" pitchFamily="34" charset="0"/>
              </a:rPr>
              <a:t>puede</a:t>
            </a:r>
            <a:r>
              <a:rPr lang="en-GB" sz="3200" b="1" dirty="0">
                <a:latin typeface="Century Gothic" panose="020B0502020202020204" pitchFamily="34" charset="0"/>
                <a:cs typeface="Tahoma" panose="020B0604030504040204" pitchFamily="34" charset="0"/>
              </a:rPr>
              <a:t> </a:t>
            </a:r>
            <a:r>
              <a:rPr lang="en-GB" sz="3200" b="1" dirty="0" err="1">
                <a:latin typeface="Century Gothic" panose="020B0502020202020204" pitchFamily="34" charset="0"/>
                <a:cs typeface="Tahoma" panose="020B0604030504040204" pitchFamily="34" charset="0"/>
              </a:rPr>
              <a:t>acogerse</a:t>
            </a:r>
            <a:r>
              <a:rPr lang="en-GB" sz="3200" b="1" dirty="0">
                <a:latin typeface="Century Gothic" panose="020B0502020202020204" pitchFamily="34" charset="0"/>
                <a:cs typeface="Tahoma" panose="020B0604030504040204" pitchFamily="34" charset="0"/>
              </a:rPr>
              <a:t> a </a:t>
            </a:r>
            <a:r>
              <a:rPr lang="en-GB" sz="3200" b="1" dirty="0" err="1">
                <a:latin typeface="Century Gothic" panose="020B0502020202020204" pitchFamily="34" charset="0"/>
                <a:cs typeface="Tahoma" panose="020B0604030504040204" pitchFamily="34" charset="0"/>
              </a:rPr>
              <a:t>este</a:t>
            </a:r>
            <a:r>
              <a:rPr lang="en-GB" sz="3200" b="1" dirty="0">
                <a:latin typeface="Century Gothic" panose="020B0502020202020204" pitchFamily="34" charset="0"/>
                <a:cs typeface="Tahoma" panose="020B0604030504040204" pitchFamily="34" charset="0"/>
              </a:rPr>
              <a:t> </a:t>
            </a:r>
            <a:r>
              <a:rPr lang="en-GB" sz="3200" b="1" dirty="0" err="1">
                <a:latin typeface="Century Gothic" panose="020B0502020202020204" pitchFamily="34" charset="0"/>
                <a:cs typeface="Tahoma" panose="020B0604030504040204" pitchFamily="34" charset="0"/>
              </a:rPr>
              <a:t>régimen</a:t>
            </a:r>
            <a:r>
              <a:rPr lang="en-GB" sz="3200" b="1" dirty="0">
                <a:latin typeface="Century Gothic" panose="020B0502020202020204" pitchFamily="34" charset="0"/>
                <a:cs typeface="Tahoma" panose="020B0604030504040204" pitchFamily="34" charset="0"/>
              </a:rPr>
              <a:t>.</a:t>
            </a:r>
          </a:p>
          <a:p>
            <a:pPr algn="r" eaLnBrk="1">
              <a:lnSpc>
                <a:spcPct val="198000"/>
              </a:lnSpc>
              <a:buClr>
                <a:srgbClr val="000000"/>
              </a:buClr>
              <a:buFont typeface="Times New Roman" panose="02020603050405020304" pitchFamily="18" charset="0"/>
              <a:buNone/>
            </a:pPr>
            <a:r>
              <a:rPr lang="en-GB" sz="3200" b="1" dirty="0">
                <a:solidFill>
                  <a:srgbClr val="7030A0"/>
                </a:solidFill>
                <a:latin typeface="Century Gothic" panose="020B0502020202020204" pitchFamily="34" charset="0"/>
                <a:cs typeface="Arial" panose="020B0604020202020204" pitchFamily="34" charset="0"/>
              </a:rPr>
              <a:t> </a:t>
            </a:r>
          </a:p>
        </p:txBody>
      </p:sp>
      <p:pic>
        <p:nvPicPr>
          <p:cNvPr id="8602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7743" y="8802216"/>
            <a:ext cx="4930776" cy="2901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15264372"/>
      </p:ext>
    </p:extLst>
  </p:cSld>
  <p:clrMapOvr>
    <a:masterClrMapping/>
  </p:clrMapOvr>
  <p:transition>
    <p:diamon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974976" y="4049688"/>
            <a:ext cx="18831667" cy="8245476"/>
          </a:xfrm>
          <a:prstGeom prst="rect">
            <a:avLst/>
          </a:prstGeom>
          <a:solidFill>
            <a:schemeClr val="bg1"/>
          </a:solidFill>
          <a:ln w="9525">
            <a:solidFill>
              <a:schemeClr val="bg1"/>
            </a:solidFill>
            <a:round/>
            <a:headEnd/>
            <a:tailEnd/>
          </a:ln>
        </p:spPr>
        <p:txBody>
          <a:bodyPr lIns="180000" tIns="93600" rIns="180000" bIns="93600"/>
          <a:lstStyle>
            <a:lvl1pPr defTabSz="449263">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defTabSz="449263">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defTabSz="449263">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449263">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defTabSz="449263">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ea typeface="ＭＳ Ｐゴシック" panose="020B0600070205080204" pitchFamily="34" charset="-128"/>
              </a:defRPr>
            </a:lvl9pPr>
          </a:lstStyle>
          <a:p>
            <a:pPr algn="just" eaLnBrk="1">
              <a:lnSpc>
                <a:spcPct val="99000"/>
              </a:lnSpc>
              <a:spcBef>
                <a:spcPct val="0"/>
              </a:spcBef>
              <a:buClr>
                <a:srgbClr val="000000"/>
              </a:buClr>
              <a:buFont typeface="Times New Roman" panose="02020603050405020304" pitchFamily="18" charset="0"/>
              <a:buNone/>
              <a:defRPr/>
            </a:pPr>
            <a:r>
              <a:rPr lang="en-GB" b="1" dirty="0">
                <a:latin typeface="Century Gothic" panose="020B0502020202020204" pitchFamily="34" charset="0"/>
                <a:ea typeface="Tahoma" pitchFamily="34" charset="0"/>
                <a:cs typeface="Tahoma" pitchFamily="34" charset="0"/>
              </a:rPr>
              <a:t>VENTAJAS</a:t>
            </a:r>
            <a:r>
              <a:rPr lang="en-GB" b="1" dirty="0">
                <a:solidFill>
                  <a:srgbClr val="7030A0"/>
                </a:solidFill>
                <a:latin typeface="Century Gothic" panose="020B0502020202020204" pitchFamily="34" charset="0"/>
                <a:cs typeface="Arial" panose="020B0604020202020204" pitchFamily="34" charset="0"/>
              </a:rPr>
              <a:t>:</a:t>
            </a:r>
          </a:p>
          <a:p>
            <a:pPr algn="just" eaLnBrk="1">
              <a:lnSpc>
                <a:spcPct val="99000"/>
              </a:lnSpc>
              <a:spcBef>
                <a:spcPct val="0"/>
              </a:spcBef>
              <a:buClr>
                <a:srgbClr val="000000"/>
              </a:buClr>
              <a:buFont typeface="Times New Roman" panose="02020603050405020304" pitchFamily="18" charset="0"/>
              <a:buNone/>
              <a:defRPr/>
            </a:pPr>
            <a:endParaRPr lang="en-GB" dirty="0">
              <a:latin typeface="Century Gothic" panose="020B0502020202020204" pitchFamily="34" charset="0"/>
              <a:ea typeface="Tahoma" pitchFamily="34" charset="0"/>
              <a:cs typeface="Tahoma" pitchFamily="34" charset="0"/>
            </a:endParaRPr>
          </a:p>
          <a:p>
            <a:pPr algn="just" eaLnBrk="1">
              <a:lnSpc>
                <a:spcPct val="99000"/>
              </a:lnSpc>
              <a:spcBef>
                <a:spcPct val="0"/>
              </a:spcBef>
              <a:buClr>
                <a:srgbClr val="000000"/>
              </a:buClr>
              <a:buFont typeface="Times New Roman" panose="02020603050405020304" pitchFamily="18" charset="0"/>
              <a:buNone/>
              <a:defRPr/>
            </a:pPr>
            <a:r>
              <a:rPr lang="en-GB" dirty="0">
                <a:latin typeface="Century Gothic" panose="020B0502020202020204" pitchFamily="34" charset="0"/>
                <a:ea typeface="Tahoma" pitchFamily="34" charset="0"/>
                <a:cs typeface="Tahoma" pitchFamily="34" charset="0"/>
              </a:rPr>
              <a:t>La mercancía sale directo a las bodegas del cliente.</a:t>
            </a:r>
          </a:p>
          <a:p>
            <a:pPr algn="just" eaLnBrk="1">
              <a:lnSpc>
                <a:spcPct val="99000"/>
              </a:lnSpc>
              <a:spcBef>
                <a:spcPct val="0"/>
              </a:spcBef>
              <a:buClr>
                <a:srgbClr val="000000"/>
              </a:buClr>
              <a:buFont typeface="Times New Roman" panose="02020603050405020304" pitchFamily="18" charset="0"/>
              <a:buNone/>
              <a:defRPr/>
            </a:pPr>
            <a:r>
              <a:rPr lang="en-GB" dirty="0">
                <a:latin typeface="Century Gothic" panose="020B0502020202020204" pitchFamily="34" charset="0"/>
                <a:ea typeface="Tahoma" pitchFamily="34" charset="0"/>
                <a:cs typeface="Tahoma" pitchFamily="34" charset="0"/>
              </a:rPr>
              <a:t>Ahorro en bodegajes fiscales.</a:t>
            </a:r>
          </a:p>
          <a:p>
            <a:pPr algn="just" eaLnBrk="1">
              <a:lnSpc>
                <a:spcPct val="99000"/>
              </a:lnSpc>
              <a:spcBef>
                <a:spcPct val="0"/>
              </a:spcBef>
              <a:buClr>
                <a:srgbClr val="000000"/>
              </a:buClr>
              <a:buFont typeface="Times New Roman" panose="02020603050405020304" pitchFamily="18" charset="0"/>
              <a:buNone/>
              <a:defRPr/>
            </a:pPr>
            <a:endParaRPr lang="en-GB" dirty="0">
              <a:latin typeface="Century Gothic" panose="020B0502020202020204" pitchFamily="34" charset="0"/>
              <a:ea typeface="Tahoma" pitchFamily="34" charset="0"/>
              <a:cs typeface="Tahoma" pitchFamily="34" charset="0"/>
            </a:endParaRPr>
          </a:p>
          <a:p>
            <a:pPr algn="just" eaLnBrk="1">
              <a:lnSpc>
                <a:spcPct val="99000"/>
              </a:lnSpc>
              <a:spcBef>
                <a:spcPct val="0"/>
              </a:spcBef>
              <a:buClr>
                <a:srgbClr val="000000"/>
              </a:buClr>
              <a:buFont typeface="Times New Roman" panose="02020603050405020304" pitchFamily="18" charset="0"/>
              <a:buNone/>
              <a:defRPr/>
            </a:pPr>
            <a:r>
              <a:rPr lang="en-GB" b="1" dirty="0">
                <a:latin typeface="Century Gothic" panose="020B0502020202020204" pitchFamily="34" charset="0"/>
                <a:ea typeface="Tahoma" pitchFamily="34" charset="0"/>
                <a:cs typeface="Tahoma" pitchFamily="34" charset="0"/>
              </a:rPr>
              <a:t>RIESGOS:</a:t>
            </a:r>
          </a:p>
          <a:p>
            <a:pPr algn="just" eaLnBrk="1">
              <a:lnSpc>
                <a:spcPct val="99000"/>
              </a:lnSpc>
              <a:spcBef>
                <a:spcPct val="0"/>
              </a:spcBef>
              <a:buClr>
                <a:srgbClr val="000000"/>
              </a:buClr>
              <a:buFont typeface="Times New Roman" panose="02020603050405020304" pitchFamily="18" charset="0"/>
              <a:buNone/>
              <a:defRPr/>
            </a:pPr>
            <a:endParaRPr lang="en-GB" dirty="0">
              <a:latin typeface="Century Gothic" panose="020B0502020202020204" pitchFamily="34" charset="0"/>
              <a:ea typeface="Tahoma" pitchFamily="34" charset="0"/>
              <a:cs typeface="Tahoma" pitchFamily="34" charset="0"/>
            </a:endParaRPr>
          </a:p>
          <a:p>
            <a:pPr marL="685800" indent="-685800" algn="just">
              <a:lnSpc>
                <a:spcPct val="99000"/>
              </a:lnSpc>
              <a:spcBef>
                <a:spcPct val="0"/>
              </a:spcBef>
              <a:buClr>
                <a:srgbClr val="000000"/>
              </a:buClr>
              <a:buFont typeface="Wingdings" panose="05000000000000000000" pitchFamily="2" charset="2"/>
              <a:buChar char="ü"/>
              <a:defRPr/>
            </a:pPr>
            <a:r>
              <a:rPr lang="en-GB" dirty="0">
                <a:latin typeface="Century Gothic" panose="020B0502020202020204" pitchFamily="34" charset="0"/>
                <a:ea typeface="Tahoma" pitchFamily="34" charset="0"/>
                <a:cs typeface="Tahoma" pitchFamily="34" charset="0"/>
              </a:rPr>
              <a:t>Si la DUA sale roja o amarilla se debe coordinar el traslado a un depositario jurisdicción aduana de control para su revision</a:t>
            </a:r>
          </a:p>
          <a:p>
            <a:pPr marL="685800" indent="-685800" algn="just">
              <a:lnSpc>
                <a:spcPct val="99000"/>
              </a:lnSpc>
              <a:spcBef>
                <a:spcPct val="0"/>
              </a:spcBef>
              <a:buClr>
                <a:srgbClr val="000000"/>
              </a:buClr>
              <a:buFont typeface="Wingdings" panose="05000000000000000000" pitchFamily="2" charset="2"/>
              <a:buChar char="ü"/>
              <a:defRPr/>
            </a:pPr>
            <a:r>
              <a:rPr lang="en-GB" dirty="0">
                <a:latin typeface="Century Gothic" panose="020B0502020202020204" pitchFamily="34" charset="0"/>
                <a:ea typeface="Tahoma" pitchFamily="34" charset="0"/>
                <a:cs typeface="Tahoma" pitchFamily="34" charset="0"/>
              </a:rPr>
              <a:t>Corre tema de transito para su traslado, flete adicional en algunos casos</a:t>
            </a:r>
          </a:p>
          <a:p>
            <a:pPr marL="685800" indent="-685800" algn="just">
              <a:lnSpc>
                <a:spcPct val="99000"/>
              </a:lnSpc>
              <a:spcBef>
                <a:spcPct val="0"/>
              </a:spcBef>
              <a:buClr>
                <a:srgbClr val="000000"/>
              </a:buClr>
              <a:buFont typeface="Wingdings" panose="05000000000000000000" pitchFamily="2" charset="2"/>
              <a:buChar char="ü"/>
              <a:defRPr/>
            </a:pPr>
            <a:r>
              <a:rPr lang="en-GB" dirty="0">
                <a:latin typeface="Century Gothic" panose="020B0502020202020204" pitchFamily="34" charset="0"/>
                <a:ea typeface="Tahoma" pitchFamily="34" charset="0"/>
                <a:cs typeface="Tahoma" pitchFamily="34" charset="0"/>
              </a:rPr>
              <a:t>Descarga y tema bodegaje</a:t>
            </a:r>
          </a:p>
          <a:p>
            <a:pPr marL="685800" indent="-685800" algn="just">
              <a:lnSpc>
                <a:spcPct val="99000"/>
              </a:lnSpc>
              <a:spcBef>
                <a:spcPct val="0"/>
              </a:spcBef>
              <a:buClr>
                <a:srgbClr val="000000"/>
              </a:buClr>
              <a:buFont typeface="Wingdings" panose="05000000000000000000" pitchFamily="2" charset="2"/>
              <a:buChar char="ü"/>
              <a:defRPr/>
            </a:pPr>
            <a:r>
              <a:rPr lang="en-GB" dirty="0">
                <a:latin typeface="Century Gothic" panose="020B0502020202020204" pitchFamily="34" charset="0"/>
                <a:ea typeface="Tahoma" pitchFamily="34" charset="0"/>
                <a:cs typeface="Tahoma" pitchFamily="34" charset="0"/>
              </a:rPr>
              <a:t>En caso de mercancias con nota técnica de inspección en Puerto de ingreso no procede.</a:t>
            </a:r>
          </a:p>
          <a:p>
            <a:pPr marL="685800" indent="-685800" algn="just">
              <a:lnSpc>
                <a:spcPct val="99000"/>
              </a:lnSpc>
              <a:spcBef>
                <a:spcPct val="0"/>
              </a:spcBef>
              <a:buClr>
                <a:srgbClr val="000000"/>
              </a:buClr>
              <a:buFont typeface="Wingdings" panose="05000000000000000000" pitchFamily="2" charset="2"/>
              <a:buChar char="ü"/>
              <a:defRPr/>
            </a:pPr>
            <a:r>
              <a:rPr lang="en-GB" dirty="0">
                <a:latin typeface="Century Gothic" panose="020B0502020202020204" pitchFamily="34" charset="0"/>
                <a:ea typeface="Tahoma" pitchFamily="34" charset="0"/>
                <a:cs typeface="Tahoma" pitchFamily="34" charset="0"/>
              </a:rPr>
              <a:t>Si se acepta el anticipado y el vapor no atraca, se debe solciitar una devolucion de pagos de impuestos que conlleva un tiempo considerable para que la Aduana resuelva.</a:t>
            </a:r>
          </a:p>
          <a:p>
            <a:pPr algn="just" eaLnBrk="1">
              <a:lnSpc>
                <a:spcPct val="99000"/>
              </a:lnSpc>
              <a:spcBef>
                <a:spcPct val="0"/>
              </a:spcBef>
              <a:buClr>
                <a:srgbClr val="000000"/>
              </a:buClr>
              <a:buFont typeface="Arial" panose="020B0604020202020204" pitchFamily="34" charset="0"/>
              <a:buNone/>
              <a:defRPr/>
            </a:pPr>
            <a:endParaRPr lang="en-GB" dirty="0">
              <a:solidFill>
                <a:srgbClr val="7030A0"/>
              </a:solidFill>
              <a:latin typeface="Century Gothic" panose="020B0502020202020204" pitchFamily="34" charset="0"/>
              <a:cs typeface="Arial" panose="020B0604020202020204" pitchFamily="34" charset="0"/>
            </a:endParaRPr>
          </a:p>
          <a:p>
            <a:pPr marL="685800" indent="-685800" algn="just">
              <a:lnSpc>
                <a:spcPct val="99000"/>
              </a:lnSpc>
              <a:spcBef>
                <a:spcPct val="0"/>
              </a:spcBef>
              <a:buClr>
                <a:srgbClr val="000000"/>
              </a:buClr>
              <a:buFont typeface="Times New Roman" panose="02020603050405020304" pitchFamily="18" charset="0"/>
              <a:buAutoNum type="arabicPeriod"/>
              <a:defRPr/>
            </a:pPr>
            <a:endParaRPr lang="en-GB" dirty="0">
              <a:solidFill>
                <a:srgbClr val="7030A0"/>
              </a:solidFill>
              <a:latin typeface="Century Gothic" panose="020B0502020202020204" pitchFamily="34" charset="0"/>
              <a:cs typeface="Arial" panose="020B0604020202020204" pitchFamily="34" charset="0"/>
            </a:endParaRPr>
          </a:p>
          <a:p>
            <a:pPr marL="685800" indent="-685800" algn="just">
              <a:lnSpc>
                <a:spcPct val="99000"/>
              </a:lnSpc>
              <a:spcBef>
                <a:spcPct val="0"/>
              </a:spcBef>
              <a:buClr>
                <a:srgbClr val="000000"/>
              </a:buClr>
              <a:buFont typeface="Times New Roman" panose="02020603050405020304" pitchFamily="18" charset="0"/>
              <a:buAutoNum type="arabicPeriod"/>
              <a:defRPr/>
            </a:pPr>
            <a:endParaRPr lang="en-GB" dirty="0">
              <a:solidFill>
                <a:srgbClr val="7030A0"/>
              </a:solidFill>
              <a:latin typeface="Century Gothic" panose="020B0502020202020204" pitchFamily="34" charset="0"/>
              <a:cs typeface="Arial" panose="020B0604020202020204" pitchFamily="34" charset="0"/>
            </a:endParaRPr>
          </a:p>
          <a:p>
            <a:pPr algn="r" eaLnBrk="1">
              <a:lnSpc>
                <a:spcPct val="198000"/>
              </a:lnSpc>
              <a:spcBef>
                <a:spcPct val="0"/>
              </a:spcBef>
              <a:buClr>
                <a:srgbClr val="000000"/>
              </a:buClr>
              <a:buFont typeface="Times New Roman" panose="02020603050405020304" pitchFamily="18" charset="0"/>
              <a:buNone/>
              <a:defRPr/>
            </a:pPr>
            <a:r>
              <a:rPr lang="en-GB" dirty="0">
                <a:solidFill>
                  <a:srgbClr val="7030A0"/>
                </a:solidFill>
                <a:latin typeface="Century Gothic" panose="020B0502020202020204" pitchFamily="34" charset="0"/>
                <a:cs typeface="Arial" panose="020B0604020202020204" pitchFamily="34" charset="0"/>
              </a:rPr>
              <a:t> </a:t>
            </a:r>
            <a:endParaRPr lang="en-GB" b="1" dirty="0">
              <a:solidFill>
                <a:srgbClr val="7030A0"/>
              </a:solidFill>
              <a:latin typeface="Century Gothic" panose="020B0502020202020204" pitchFamily="34" charset="0"/>
              <a:cs typeface="Arial" panose="020B0604020202020204" pitchFamily="34" charset="0"/>
            </a:endParaRPr>
          </a:p>
        </p:txBody>
      </p:sp>
      <p:sp>
        <p:nvSpPr>
          <p:cNvPr id="87043" name="Text Box 2"/>
          <p:cNvSpPr txBox="1">
            <a:spLocks noChangeArrowheads="1"/>
          </p:cNvSpPr>
          <p:nvPr/>
        </p:nvSpPr>
        <p:spPr bwMode="auto">
          <a:xfrm>
            <a:off x="4775176" y="2177480"/>
            <a:ext cx="14255750" cy="8760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0" tIns="93600" rIns="180000" bIns="936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ＭＳ Ｐゴシック" panose="020B0600070205080204" pitchFamily="34" charset="-128"/>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ＭＳ Ｐゴシック" panose="020B0600070205080204" pitchFamily="34" charset="-128"/>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ＭＳ Ｐゴシック" panose="020B0600070205080204" pitchFamily="34" charset="-128"/>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ＭＳ Ｐゴシック" panose="020B0600070205080204" pitchFamily="34" charset="-128"/>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ＭＳ Ｐゴシック" panose="020B0600070205080204" pitchFamily="34" charset="-128"/>
              </a:defRPr>
            </a:lvl9pPr>
          </a:lstStyle>
          <a:p>
            <a:pPr algn="ctr" eaLnBrk="1">
              <a:lnSpc>
                <a:spcPct val="93000"/>
              </a:lnSpc>
              <a:buClr>
                <a:srgbClr val="000000"/>
              </a:buClr>
              <a:buFont typeface="Times New Roman" panose="02020603050405020304" pitchFamily="18" charset="0"/>
              <a:buNone/>
            </a:pPr>
            <a:r>
              <a:rPr lang="en-GB" sz="4800" b="1" dirty="0">
                <a:solidFill>
                  <a:srgbClr val="F78E1E"/>
                </a:solidFill>
                <a:latin typeface="Tahoma" panose="020B0604030504040204" pitchFamily="34" charset="0"/>
                <a:cs typeface="Tahoma" panose="020B0604030504040204" pitchFamily="34" charset="0"/>
              </a:rPr>
              <a:t>VENTAJAS O RIESGOS</a:t>
            </a:r>
          </a:p>
        </p:txBody>
      </p:sp>
    </p:spTree>
    <p:extLst>
      <p:ext uri="{BB962C8B-B14F-4D97-AF65-F5344CB8AC3E}">
        <p14:creationId xmlns:p14="http://schemas.microsoft.com/office/powerpoint/2010/main" val="147554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71120" y="1745432"/>
            <a:ext cx="16268132" cy="830997"/>
          </a:xfrm>
          <a:prstGeom prst="rect">
            <a:avLst/>
          </a:prstGeom>
          <a:noFill/>
        </p:spPr>
        <p:txBody>
          <a:bodyPr>
            <a:spAutoFit/>
          </a:bodyPr>
          <a:lstStyle/>
          <a:p>
            <a:pPr algn="ctr" eaLnBrk="1" hangingPunct="1">
              <a:defRPr/>
            </a:pPr>
            <a:r>
              <a:rPr lang="es-CR" sz="4800" b="1" dirty="0">
                <a:ln w="1905"/>
                <a:effectLst>
                  <a:innerShdw blurRad="69850" dist="43180" dir="5400000">
                    <a:srgbClr val="000000">
                      <a:alpha val="65000"/>
                    </a:srgbClr>
                  </a:innerShdw>
                </a:effectLst>
                <a:latin typeface="Tahoma" pitchFamily="34" charset="0"/>
                <a:ea typeface="Tahoma" pitchFamily="34" charset="0"/>
                <a:cs typeface="Tahoma" pitchFamily="34" charset="0"/>
              </a:rPr>
              <a:t>JURISDICCIONES ADUANALES COSTA RICA:</a:t>
            </a:r>
            <a:endParaRPr lang="es-ES" sz="108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alibri"/>
              <a:ea typeface="ＭＳ Ｐゴシック" charset="-128"/>
            </a:endParaRPr>
          </a:p>
        </p:txBody>
      </p:sp>
      <p:graphicFrame>
        <p:nvGraphicFramePr>
          <p:cNvPr id="8" name="7 Diagrama"/>
          <p:cNvGraphicFramePr/>
          <p:nvPr>
            <p:extLst>
              <p:ext uri="{D42A27DB-BD31-4B8C-83A1-F6EECF244321}">
                <p14:modId xmlns:p14="http://schemas.microsoft.com/office/powerpoint/2010/main" val="2162227941"/>
              </p:ext>
            </p:extLst>
          </p:nvPr>
        </p:nvGraphicFramePr>
        <p:xfrm>
          <a:off x="6575376" y="3833664"/>
          <a:ext cx="11928144" cy="8860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684" name="Imagen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271120" y="6497960"/>
            <a:ext cx="2444750" cy="2727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639149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Título"/>
          <p:cNvSpPr>
            <a:spLocks noGrp="1"/>
          </p:cNvSpPr>
          <p:nvPr>
            <p:ph type="title"/>
          </p:nvPr>
        </p:nvSpPr>
        <p:spPr>
          <a:xfrm>
            <a:off x="7655496" y="809328"/>
            <a:ext cx="9494788" cy="1878857"/>
          </a:xfrm>
        </p:spPr>
        <p:txBody>
          <a:bodyPr/>
          <a:lstStyle/>
          <a:p>
            <a:r>
              <a:rPr lang="es-CR" sz="4800" dirty="0">
                <a:latin typeface="Century Gothic" panose="020B0502020202020204" pitchFamily="34" charset="0"/>
                <a:ea typeface="ＭＳ Ｐゴシック" panose="020B0600070205080204" pitchFamily="34" charset="-128"/>
                <a:cs typeface="Tahoma" panose="020B0604030504040204" pitchFamily="34" charset="0"/>
              </a:rPr>
              <a:t>TIPS PARA ANTICIPADOS</a:t>
            </a:r>
          </a:p>
        </p:txBody>
      </p:sp>
      <p:sp>
        <p:nvSpPr>
          <p:cNvPr id="3" name="2 Marcador de contenido"/>
          <p:cNvSpPr>
            <a:spLocks noGrp="1"/>
          </p:cNvSpPr>
          <p:nvPr>
            <p:ph idx="1"/>
          </p:nvPr>
        </p:nvSpPr>
        <p:spPr>
          <a:xfrm>
            <a:off x="1678832" y="2393504"/>
            <a:ext cx="21962440" cy="10659137"/>
          </a:xfrm>
        </p:spPr>
        <p:txBody>
          <a:bodyPr>
            <a:noAutofit/>
          </a:bodyPr>
          <a:lstStyle/>
          <a:p>
            <a:pPr algn="just">
              <a:buFont typeface="Arial" charset="0"/>
              <a:buChar char="•"/>
              <a:defRPr/>
            </a:pPr>
            <a:r>
              <a:rPr lang="es-CR" sz="2800" b="1" dirty="0">
                <a:solidFill>
                  <a:schemeClr val="tx1"/>
                </a:solidFill>
                <a:latin typeface="Century Gothic" panose="020B0502020202020204" pitchFamily="34" charset="0"/>
                <a:ea typeface="Tahoma" pitchFamily="34" charset="0"/>
                <a:cs typeface="Tahoma" pitchFamily="34" charset="0"/>
              </a:rPr>
              <a:t>Entregar a la agencia de aduanas toda la documentación completa con un mínimo de antelación de 48 horas  antes que el vapor arribe al país. De esta forma la agencia tiene el tiempo suficiente de revisar la documentación y realizar la </a:t>
            </a:r>
            <a:r>
              <a:rPr lang="es-CR" sz="2800" b="1" dirty="0" err="1">
                <a:solidFill>
                  <a:schemeClr val="tx1"/>
                </a:solidFill>
                <a:latin typeface="Century Gothic" panose="020B0502020202020204" pitchFamily="34" charset="0"/>
                <a:ea typeface="Tahoma" pitchFamily="34" charset="0"/>
                <a:cs typeface="Tahoma" pitchFamily="34" charset="0"/>
              </a:rPr>
              <a:t>pedimentacion</a:t>
            </a:r>
            <a:r>
              <a:rPr lang="es-CR" sz="2800" b="1" dirty="0">
                <a:solidFill>
                  <a:schemeClr val="tx1"/>
                </a:solidFill>
                <a:latin typeface="Century Gothic" panose="020B0502020202020204" pitchFamily="34" charset="0"/>
                <a:ea typeface="Tahoma" pitchFamily="34" charset="0"/>
                <a:cs typeface="Tahoma" pitchFamily="34" charset="0"/>
              </a:rPr>
              <a:t>  evitando atrasos  de ultimo momento .</a:t>
            </a:r>
          </a:p>
          <a:p>
            <a:pPr marL="0" indent="0" algn="just">
              <a:buNone/>
              <a:defRPr/>
            </a:pPr>
            <a:endParaRPr lang="es-CR" sz="2800" b="1" dirty="0">
              <a:solidFill>
                <a:schemeClr val="tx1"/>
              </a:solidFill>
              <a:latin typeface="Century Gothic" panose="020B0502020202020204" pitchFamily="34" charset="0"/>
              <a:ea typeface="Tahoma" pitchFamily="34" charset="0"/>
              <a:cs typeface="Tahoma" pitchFamily="34" charset="0"/>
            </a:endParaRPr>
          </a:p>
          <a:p>
            <a:pPr algn="just">
              <a:buFont typeface="Arial" charset="0"/>
              <a:buChar char="•"/>
              <a:defRPr/>
            </a:pPr>
            <a:r>
              <a:rPr lang="es-CR" sz="2800" b="1" dirty="0">
                <a:solidFill>
                  <a:schemeClr val="tx1"/>
                </a:solidFill>
                <a:latin typeface="Century Gothic" panose="020B0502020202020204" pitchFamily="34" charset="0"/>
                <a:ea typeface="Tahoma" pitchFamily="34" charset="0"/>
                <a:cs typeface="Tahoma" pitchFamily="34" charset="0"/>
              </a:rPr>
              <a:t>Se debe de solicitar a la naviera que digite el contenedor de forma anticipada, antes de proceder se debe de tener claro que si se va contar con toda la documentación ya que si no se procede como el anticipado la naviera cobra una mala digitación.</a:t>
            </a:r>
          </a:p>
          <a:p>
            <a:pPr algn="just">
              <a:buFont typeface="Arial" charset="0"/>
              <a:buChar char="•"/>
              <a:defRPr/>
            </a:pPr>
            <a:endParaRPr lang="es-CR" sz="3600" dirty="0"/>
          </a:p>
          <a:p>
            <a:pPr algn="just">
              <a:buFont typeface="Arial" charset="0"/>
              <a:buChar char="•"/>
              <a:defRPr/>
            </a:pPr>
            <a:r>
              <a:rPr lang="es-CR" sz="2800" b="1" dirty="0">
                <a:solidFill>
                  <a:schemeClr val="tx1"/>
                </a:solidFill>
                <a:latin typeface="Century Gothic" panose="020B0502020202020204" pitchFamily="34" charset="0"/>
                <a:ea typeface="Tahoma" pitchFamily="34" charset="0"/>
                <a:cs typeface="Tahoma" pitchFamily="34" charset="0"/>
              </a:rPr>
              <a:t>La DUA debe de tramitarse por parte de la agencia antes que el manifiesto sea oficializado.</a:t>
            </a:r>
          </a:p>
          <a:p>
            <a:pPr marL="0" indent="0" algn="just">
              <a:buNone/>
              <a:defRPr/>
            </a:pPr>
            <a:endParaRPr lang="es-CR" sz="1600" b="1" dirty="0">
              <a:solidFill>
                <a:schemeClr val="tx1"/>
              </a:solidFill>
              <a:latin typeface="Century Gothic" panose="020B0502020202020204" pitchFamily="34" charset="0"/>
              <a:ea typeface="Tahoma" pitchFamily="34" charset="0"/>
              <a:cs typeface="Tahoma" pitchFamily="34" charset="0"/>
            </a:endParaRPr>
          </a:p>
          <a:p>
            <a:pPr algn="just">
              <a:buFont typeface="Arial" charset="0"/>
              <a:buChar char="•"/>
              <a:defRPr/>
            </a:pPr>
            <a:r>
              <a:rPr lang="es-CR" sz="2800" b="1" dirty="0">
                <a:solidFill>
                  <a:schemeClr val="tx1"/>
                </a:solidFill>
                <a:latin typeface="Century Gothic" panose="020B0502020202020204" pitchFamily="34" charset="0"/>
                <a:ea typeface="Tahoma" pitchFamily="34" charset="0"/>
                <a:cs typeface="Tahoma" pitchFamily="34" charset="0"/>
              </a:rPr>
              <a:t>Aceptado el DUA queda pendiente de semáforo.</a:t>
            </a:r>
          </a:p>
          <a:p>
            <a:pPr marL="0" indent="0" algn="just">
              <a:buNone/>
              <a:defRPr/>
            </a:pPr>
            <a:endParaRPr lang="es-CR" sz="1400" b="1" dirty="0">
              <a:solidFill>
                <a:schemeClr val="tx1"/>
              </a:solidFill>
              <a:latin typeface="Century Gothic" panose="020B0502020202020204" pitchFamily="34" charset="0"/>
              <a:ea typeface="Tahoma" pitchFamily="34" charset="0"/>
              <a:cs typeface="Tahoma" pitchFamily="34" charset="0"/>
            </a:endParaRPr>
          </a:p>
          <a:p>
            <a:pPr algn="just">
              <a:buFont typeface="Arial" charset="0"/>
              <a:buChar char="•"/>
              <a:defRPr/>
            </a:pPr>
            <a:r>
              <a:rPr lang="es-CR" sz="2800" b="1" dirty="0">
                <a:solidFill>
                  <a:schemeClr val="tx1"/>
                </a:solidFill>
                <a:latin typeface="Century Gothic" panose="020B0502020202020204" pitchFamily="34" charset="0"/>
                <a:ea typeface="Tahoma" pitchFamily="34" charset="0"/>
                <a:cs typeface="Tahoma" pitchFamily="34" charset="0"/>
              </a:rPr>
              <a:t>Una vez oficializado el manifiesto el sistema indica el tipo de revisión</a:t>
            </a:r>
          </a:p>
          <a:p>
            <a:pPr algn="just">
              <a:buFont typeface="Arial" charset="0"/>
              <a:buChar char="•"/>
              <a:defRPr/>
            </a:pPr>
            <a:endParaRPr lang="es-CR" sz="2800" b="1" dirty="0">
              <a:solidFill>
                <a:schemeClr val="tx1"/>
              </a:solidFill>
              <a:latin typeface="Century Gothic" panose="020B0502020202020204" pitchFamily="34" charset="0"/>
              <a:ea typeface="Tahoma" pitchFamily="34" charset="0"/>
              <a:cs typeface="Tahoma" pitchFamily="34" charset="0"/>
            </a:endParaRPr>
          </a:p>
          <a:p>
            <a:pPr lvl="1" algn="just">
              <a:buFont typeface="Wingdings" pitchFamily="2" charset="2"/>
              <a:buChar char="ü"/>
              <a:defRPr/>
            </a:pPr>
            <a:r>
              <a:rPr lang="es-CR" sz="2800" b="1" dirty="0">
                <a:solidFill>
                  <a:schemeClr val="tx1"/>
                </a:solidFill>
                <a:latin typeface="Century Gothic" panose="020B0502020202020204" pitchFamily="34" charset="0"/>
                <a:ea typeface="Tahoma" pitchFamily="34" charset="0"/>
                <a:cs typeface="Tahoma" pitchFamily="34" charset="0"/>
              </a:rPr>
              <a:t>Sin revisión se procede con la entrega de la DUA al transportista para su movilización hasta las bodegas del importador</a:t>
            </a:r>
          </a:p>
          <a:p>
            <a:pPr lvl="1" algn="just">
              <a:buFont typeface="Wingdings" pitchFamily="2" charset="2"/>
              <a:buChar char="ü"/>
              <a:defRPr/>
            </a:pPr>
            <a:r>
              <a:rPr lang="es-CR" sz="2800" b="1" dirty="0">
                <a:solidFill>
                  <a:schemeClr val="tx1"/>
                </a:solidFill>
                <a:latin typeface="Century Gothic" panose="020B0502020202020204" pitchFamily="34" charset="0"/>
                <a:ea typeface="Tahoma" pitchFamily="34" charset="0"/>
                <a:cs typeface="Tahoma" pitchFamily="34" charset="0"/>
              </a:rPr>
              <a:t>Con revisión se debe de trasladar la mercancía a un almacén fiscal de la misma jurisdicción donde se tramito la aduana.</a:t>
            </a:r>
          </a:p>
          <a:p>
            <a:pPr algn="just">
              <a:buFont typeface="Arial" charset="0"/>
              <a:buChar char="•"/>
              <a:defRPr/>
            </a:pPr>
            <a:endParaRPr lang="es-CR" sz="2800" b="1" dirty="0">
              <a:solidFill>
                <a:schemeClr val="tx1"/>
              </a:solidFill>
              <a:latin typeface="Century Gothic" panose="020B0502020202020204" pitchFamily="34" charset="0"/>
              <a:ea typeface="Tahoma" pitchFamily="34" charset="0"/>
              <a:cs typeface="Tahoma" pitchFamily="34" charset="0"/>
            </a:endParaRPr>
          </a:p>
          <a:p>
            <a:pPr algn="just">
              <a:buFont typeface="Arial" charset="0"/>
              <a:buChar char="•"/>
              <a:defRPr/>
            </a:pPr>
            <a:endParaRPr lang="es-CR" sz="28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656775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a:stretch>
            <a:fillRect/>
          </a:stretch>
        </p:blipFill>
        <p:spPr>
          <a:xfrm>
            <a:off x="3551040" y="4193704"/>
            <a:ext cx="17281920" cy="7344814"/>
          </a:xfrm>
          <a:prstGeom prst="rect">
            <a:avLst/>
          </a:prstGeom>
        </p:spPr>
      </p:pic>
      <p:sp>
        <p:nvSpPr>
          <p:cNvPr id="6" name="1 Rectángulo"/>
          <p:cNvSpPr/>
          <p:nvPr/>
        </p:nvSpPr>
        <p:spPr>
          <a:xfrm>
            <a:off x="3839072" y="2054693"/>
            <a:ext cx="17713968" cy="1169551"/>
          </a:xfrm>
          <a:prstGeom prst="rect">
            <a:avLst/>
          </a:prstGeom>
          <a:noFill/>
        </p:spPr>
        <p:txBody>
          <a:bodyPr wrap="square" lIns="182880" tIns="91440" rIns="182880" bIns="91440">
            <a:spAutoFit/>
          </a:bodyPr>
          <a:lstStyle/>
          <a:p>
            <a:pPr defTabSz="914400" fontAlgn="base">
              <a:spcBef>
                <a:spcPct val="0"/>
              </a:spcBef>
              <a:spcAft>
                <a:spcPct val="0"/>
              </a:spcAft>
            </a:pPr>
            <a:r>
              <a:rPr lang="es-ES" sz="6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a typeface="ＭＳ Ｐゴシック" charset="-128"/>
              </a:rPr>
              <a:t>Requisitos IMPORTACION CAM </a:t>
            </a:r>
          </a:p>
        </p:txBody>
      </p:sp>
    </p:spTree>
    <p:extLst>
      <p:ext uri="{BB962C8B-B14F-4D97-AF65-F5344CB8AC3E}">
        <p14:creationId xmlns:p14="http://schemas.microsoft.com/office/powerpoint/2010/main" val="835645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Título"/>
          <p:cNvSpPr>
            <a:spLocks noGrp="1"/>
          </p:cNvSpPr>
          <p:nvPr>
            <p:ph type="title"/>
          </p:nvPr>
        </p:nvSpPr>
        <p:spPr>
          <a:xfrm>
            <a:off x="8229600" y="4545857"/>
            <a:ext cx="8064896" cy="1440160"/>
          </a:xfrm>
        </p:spPr>
        <p:txBody>
          <a:bodyPr/>
          <a:lstStyle/>
          <a:p>
            <a:pPr eaLnBrk="1" hangingPunct="1"/>
            <a:r>
              <a:rPr lang="es-ES_tradnl" sz="6400" dirty="0">
                <a:latin typeface="Century Gothic" panose="020B0502020202020204" pitchFamily="34" charset="0"/>
                <a:ea typeface="ＭＳ Ｐゴシック" panose="020B0600070205080204" pitchFamily="34" charset="-128"/>
              </a:rPr>
              <a:t>EXPORTACIONES</a:t>
            </a:r>
            <a:endParaRPr lang="es-CR" sz="7200" dirty="0">
              <a:latin typeface="Century Gothic" panose="020B0502020202020204" pitchFamily="34" charset="0"/>
              <a:ea typeface="ＭＳ Ｐゴシック" panose="020B0600070205080204" pitchFamily="34" charset="-128"/>
            </a:endParaRPr>
          </a:p>
        </p:txBody>
      </p:sp>
      <p:sp>
        <p:nvSpPr>
          <p:cNvPr id="77827" name="2 Marcador de número de diapositiva"/>
          <p:cNvSpPr>
            <a:spLocks noGrp="1"/>
          </p:cNvSpPr>
          <p:nvPr>
            <p:ph type="sldNum" sz="quarter" idx="12"/>
          </p:nvPr>
        </p:nvSpPr>
        <p:spPr bwMode="auto">
          <a:xfrm>
            <a:off x="3962400" y="12712701"/>
            <a:ext cx="4267200" cy="625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1485900" indent="-571500">
              <a:defRPr>
                <a:solidFill>
                  <a:schemeClr val="tx1"/>
                </a:solidFill>
                <a:latin typeface="Calibri" panose="020F0502020204030204" pitchFamily="34" charset="0"/>
                <a:ea typeface="ＭＳ Ｐゴシック" panose="020B0600070205080204" pitchFamily="34" charset="-128"/>
              </a:defRPr>
            </a:lvl2pPr>
            <a:lvl3pPr marL="2286000" indent="-457200">
              <a:defRPr>
                <a:solidFill>
                  <a:schemeClr val="tx1"/>
                </a:solidFill>
                <a:latin typeface="Calibri" panose="020F0502020204030204" pitchFamily="34" charset="0"/>
                <a:ea typeface="ＭＳ Ｐゴシック" panose="020B0600070205080204" pitchFamily="34" charset="-128"/>
              </a:defRPr>
            </a:lvl3pPr>
            <a:lvl4pPr marL="3200400" indent="-457200">
              <a:defRPr>
                <a:solidFill>
                  <a:schemeClr val="tx1"/>
                </a:solidFill>
                <a:latin typeface="Calibri" panose="020F0502020204030204" pitchFamily="34" charset="0"/>
                <a:ea typeface="ＭＳ Ｐゴシック" panose="020B0600070205080204" pitchFamily="34" charset="-128"/>
              </a:defRPr>
            </a:lvl4pPr>
            <a:lvl5pPr marL="4114800" indent="-457200">
              <a:defRPr>
                <a:solidFill>
                  <a:schemeClr val="tx1"/>
                </a:solidFill>
                <a:latin typeface="Calibri" panose="020F0502020204030204" pitchFamily="34" charset="0"/>
                <a:ea typeface="ＭＳ Ｐゴシック" panose="020B0600070205080204" pitchFamily="34" charset="-128"/>
              </a:defRPr>
            </a:lvl5pPr>
            <a:lvl6pPr marL="5029200" indent="-457200" defTabSz="9144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5943600" indent="-457200" defTabSz="9144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6858000" indent="-457200" defTabSz="9144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7772400" indent="-457200" defTabSz="9144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l"/>
            <a:fld id="{DA3158EA-F2BB-4443-9109-1231203266DE}" type="slidenum">
              <a:rPr lang="de-DE">
                <a:solidFill>
                  <a:srgbClr val="898989"/>
                </a:solidFill>
              </a:rPr>
              <a:pPr algn="l"/>
              <a:t>22</a:t>
            </a:fld>
            <a:endParaRPr lang="de-DE">
              <a:solidFill>
                <a:srgbClr val="898989"/>
              </a:solidFill>
            </a:endParaRPr>
          </a:p>
        </p:txBody>
      </p:sp>
      <p:sp>
        <p:nvSpPr>
          <p:cNvPr id="77828" name="AutoShape 2" descr="data:image/jpeg;base64,/9j/4AAQSkZJRgABAQAAAQABAAD/2wCEAAkGBhQQEBUUEBQUFRQUFRQUFRQUFBQVFhQVFBQVFBQUFxQXHCYeFxkjGRUVHy8gIycpLSwsFR4xNTAqNScrLCkBCQoKDgwOGA8PGiklHBwpLCkpLCkpKSksKSwpKiw1KSksKSksKSkpLCwqKSkpLCkpLCkpLyksKSkpNSkpKSwpKf/AABEIAKoBKAMBIgACEQEDEQH/xAAcAAABBQEBAQAAAAAAAAAAAAADAAECBQYEBwj/xABEEAACAQMCAwQHBAcGBgMBAAABAgMAERIEIQUGMRMiQVEHMmFxgZGxFFKh0SNCYnKCksEVFjNDovAkU3Oy4fE0Y8IX/8QAGQEBAQEBAQEAAAAAAAAAAAAAAAECBAMF/8QAJREBAAMAAgIBBAIDAAAAAAAAAAECEQMSITETBEFRYSJxgZGh/9oADAMBAAIRAxEAPwDgC0+NEC0+NfZcAeNLGi40+NALGnxouNPhQCxp8KLhT4U0Bwp8aNhT4U1AcafCi4U+FNAsKfGi4U+FNAcafCjYUsKaBY0+FFwp8KmgOFPhRsKWFNAsKWFGwp8KaA4U+FGwpYU0BwpYUfClhTQHClhR8KWFNAMKfCjYUsKaA4UsKNhSwpoDhSwo2FLCmgGFLCj4UsKaAYUqPhSporwtPjRQtSwqa0DhUsKKEpwlNAcakFouFPhU1AglOEouFSwpoDhT4UYJT4U0Awp8KPhThKaAhKWFHwpwlNAMKfCj4UsKagOFPhRsKfCmgOFLCj4UsKAOFPhRsKfCmgGFPhR8aWNTQHClhR8KWFNAcKWFHwpYU0Awp8KNjSwpoDhSwo+FNhTQHClhRsKWFNAMKWFHwpYU1QMKVGwpU0V4SnwouFSCVnVBwqWFFwpwlNAsKfCi4U+FNAwlPhRQlPhTQIJThKLhT4U0Cwp8KLhT4U0Cxp8aLjT400Bxp8aLhT4U0wLCnwouFPhTQHCnxouFPhTTAsaWNGwpYU0wLGljRsKfCmmA40saNhT4U0wHGljRsKWNNMBxpY0XGnxqaYDjSxo2NLCmrgONLGjYUsKaYDjTYUfCmwppgONKjYUqaY4AtOFogSpY1jVwLCnCUXCnC00wMLT4UTCpBKaYEFp8aLhThKaYFjT4UYJT4U1cBwp8KMEp8KaYDhT4UYJThKaYDhSwo+FLCnYwLClhRsKfCmmA4UsKNhT4U0wHCnwo2FPhTTAcKfCjYUsKnYwHCnwo2FLCnYwDGuXiOvTTxl5TZR8yfAAeJNdWs1KwoXkNlUXJ/wB9TXlfMnHm1Ulzsi7IvkPM/tGt0js9KU7NKPSJFe3ZSfAof61rUFwLi23Ty9leX8ncM7fVoCLqn6RvcnQfzFa9YwpfInwXrET4CCUsKMEp8K8+zzwDClhRsKWFXsYBhSwo+FNjTVwDCnouNPU0xW2pwKcVIV59m8NanxpxUhTsYiBT41KnFOxhgtOBUqcCnZMNjT40ncKCT0AufhSicMARuCLinZcPjT41KntTsmI404WpUqdjEcafGpU9qnZcRxp7VKlTsYbGnxp7U4p2MRxp8alSp2MNjT2p6VOxhrVCVwoLMQAASSdgAOpNdMWnZug28+gHxrzjnjmkSkwQG8anvyD/ADGHgv7A/E79LVukTechqtJlHW82RT6n9MuWmRZMU3774Ngxt45WtfYX38a4eIw8PWNhBI7uWWxcOCqgNlayAb3Trffawtds3I9qWmiLEKN2YgAeZJsBXvyccTGRMx/TqpPSYnPT0f0e8LCRySjcSNihPUonj8WJ/lrW40HhuiEEKRDoihfeQNz8Tc/GuiuXs5b/AMrTJrUrU96a9TszhWprU96V6djDWprU96iz07GFalSDUqdjHnK+kI+MI/mP5UaDn8E7xbeBD/mKf+zvNIv5T+VOuhA/Uh/lrj+aXV8cDrz1GPWjYDxIZTR4ed4WGyyX8rL8+tco0yjwhH8IqaBR/wAkfBRV+afwfHDv/vbDa/f92O/1rj/vwL7Qtb94b/hUQV3vJF/p2/GhSRRswu6281e3zAanyz+D44d8XOsX6yOvyNvka6xzbp7Al7X/AGWP0FUw0MOwz9tgzdP5qaPT6dybSXt+031Leyp80nxw0bcUSSMlBIykHvCKQrYbE3xtaicKnMlo4opiQB/lFVAJO5LWAFwa4OA8txaqQqJdkFzZyWte2wy/GtlDyjpY0Kqr2N7/AKSS7XUrvv5MfnW63m3lmaxBQ8AY+uwHsG5rqTgaDqWPxArr06rGiot7KoUXJJsBYXJ3PxpNMK12lnIU0ut08c/2cJK8uKEhI3cKrmyszDZRfxqwGlhtfuWBsTlsD0sTe16zfFuU11GqnlcraSAJGbsXimBP6S3QAX86p9PyXImD/wDDlo2jPZOzvDMEVlu4wABGVx3Setya6IrxzEfyayGp4ZxfTagkRIxsxUkrYKVJU3N+lwatho4vur5/Dz91Y3l7l1tIe80D98tbs3IUE5WT7vW3w9lXfBNF2Ls2SnIbgIVxORICEnZN+lcHfljkmM/js+f19nVfj4eu1t5yPH7+66+wx/dHypfYo/ur8qg+uRRdnQW82X864n5n04/zVP7oZ/8AtBr31yYsjpE+6vyFMdKg/VXy6Dr5VV63mmGFQzlwrC4PZvb6bH2Gqef0m6UdBK1vJB1+LCpo1v2VPur8hT/Zk+6vyFYhvStETZYJiffGPoxppPSS3hpJf4mt/wDmmjb9gv3R8hS7Jfuj5CsNJz9qLXGk+ct/otV2u9KbwkK8USsd8cnYge0AbXposPSXzeIU+ywH9I4/SEH1Iz0T2FvH9n315hqdIUuWeE2BPdmjbpbYWO536DyNWsuv0uoZm7JGlYlrtLq3yJuTlg1wT52NT4byhPqbPHoI8GFu80xUb7sC0ov/ADV1U568cZDcTjj5Yhimdg6NKwAKRqwXLrck9bCw8hvuaIDE8gMGmnuDuYpCwW3iWt3f5q2x4dFodO8M0cMPcEjFQcZEyCkv3mJN9rFje9dMeicusUbwqxAZI841ZlKlgVjFza2/wrwvz3tba6e/ap4fp51N0mRB/wDbLPJ4A+qboetWKxSMbPrT0v8Ao4Qo92W/0rql4NPEw7V4UDEgXdVLNa56jc2BPwrqTgE7AFSpuLghwQfb0rxm158zEpld9uERqjALLPL43LTY/JFF9/ZXWnFIy2OTBgbG8cgG3XfE/ja9ETlzUeJHwf8A8VA8pyk32ve/UXv53qd7fg61/Ijzgi6MnsyYKRva7J1HWuVeJ/ew627sg3I62uLnw8KstDy0QrdqoJubWa+1veLb+w1zcK5WkVj24UjGwKtkS9/WINgBbwrcTZOtUmnGKmzd4D7tgWICgm/TvdbfDy4dS0jSdmDGOtjk+5F9rhbX2J69KvNTy8rKQsYuelz+0Cd8/K/h41Q8w8MWDs+zjAbIsRnjkgFgAWLAENam2nwZA0GmmANmhNvJn+tqVU3DIs1btSUJJOzrY95gB08Bbf8AapVn+bUxWPbH3XwF6suE8Bm1eXYIhxIDXZRbK5HX3GqkNW/9Fzbzj/pH8XFaZViej3V+IiH8YNHj9Hmov3ilvYahy/z3J2hbWauyo0gaEaYd4KpxtKi7G/h7PbWsm5606BsxMsgZF7BoiJmMgumKX3BA63/pf3v9Pas5m/7GffkKbEhcQ3gSbgH3eNcqcg60dJYhfyX86BPznqJNbKgmmii7QhV7BTIgxvj2ZF7g7WvWxi5vhhjQTtLl2QcPJFgZug7qg+tf9Xa1ctutLTS32ds/Scs0revnt9o1QQci6jErM4a/RlJUgeIta1q4p/RhKTdGRR0sVv8AEnxr0vTTZorYsuQBxcAML+YubH2USr1r+HJMzHiXly+j/U6f9IswXGxui2I8NjcVd8IfWMcF1EUh8c1IIFidyt/LyrU8ZH/DyW64m3vBvVDwGFU1IxWxbMn2nEm9aisR6Td9reLh+o/Xlj/hVv61JuGy/wDMX5H86xmt4/InEtQJdRqkhhljIWKMSRhLBmEm4KJ8+p8qvV9JWmxLOsidwSIp7NmlUsFAUI5s1yO61iBvXRPBaMzzqY7pOET+Eq/I0BuX9Qf85f5T+dZDjnNWobXlVbVQIRCDDazqSBligNiTe433vWs0PNEenhjGoOo7wkIlnjALFWY4EBiQ3gB4i1c97dLdbfr/AK7I+ivbiryV89vtHvwb+7uo8Zl+Cmjablnr9pVZ79MgRb4b3q74dre2jWQK6hhcBwA1vAkAm1+tdFXdclqzWcn7KdeBwqO7powP2e79BVKNe8kwTShFUD/DNv2iTltbYDb862LdD7qx3Liq2pUgWOLZbdcUwH+/ZRk3Fn1SQFykPiLFmIJ6WJ6C5rzfXaCZpQHSOMyHuqrWiPh6+9uh2/Cvb+IadHgMTlbOpWzEC97na5+PwrxLnPl7UwF0hkBicK3YB8mJFgxAG1gd9z4mmeByPCYvWk04PSyyM5/0IavuE6PUTLkJFC+BIk3HsyAJFYzQ8v6lh3ksf2mQbe+9aWHQcRAAWViPJZ4yf+69Zn+1j+mlj4Mw9aUfwqAfmxP0rmXkaBmvZ3Zj1LZkk/CqyPh2sH+INYf3J0H4WNWGi05idZLcRzQ5LmQ63HS6jqKxn7a39LnTcqDTDtk04mx/UJDDYi5wDAEjfbpsa0vG9HLqtEE7GFpGwJhmd1jFj96I3uBbYG1Y8c36gSg9nqUjBwEZMQXsuzsCLJYSCQXvbobeyu1ech4rKvXrqYF6++KtxEQzMzK35h4VFMEXVLsdPg4RmAG6tir2uBkuxI8KGeUpJB2iStG7Q6RAA0ii0KntEfHZgwNgbG2/maz3G9ZHq0a8aPJ2bLG8utgIjY+q1lUHZrG197b3qri4DqTqMhLqDBgO6uvu/aW3ZTlbHLz/APFarfpOwrZf3LnLxtJqO0EbhwXaZmt2XZ9na4UAG5D2yORv7dFp9G6uGLd0C2F3Iva2V2O59h9/WvPIIuJlFEjQd0f82TJyFIGTL7SD8KHr9BxGWJUV443yuZItTOGItYJY3293X6+k89pjJec8cTPZ6tehmYDr9DXlum4txTRgByDjs7MuQYDYXkKmx3B2t1rr4V6StRKknbrCMI5JRYMCwjIRb77ZOcRt+r7RXm1vnHov2pfM/I/lTHVD2/I153xl318OgJWMNNK/cfMx7JLs2JDEbeBG9c2n5r1TABikaFgjMsLSNpyFkxhKC/rFVXfvDfzFe9eGbViYlrNejDiaN6pv47EHb51TcwcOOpZDiCFBBDhetweh91ZzlGKSLSrirrJiLKYOu690uRe3Xba3Wtdw92Mal75G+WQxIN9wB5Dwrli+2mv41405O05jKDlmNGOaIxO4VlBUd64tYimq74o36a1+iL+Jfx+FKsWrEy6IeVqK2/ovlHazD9hD8nN/qKw4W/u+tXHBOOtohNJGFLdiwUN0uGUg9RetsNxDyIo0c+meUkTTNMrBbYElSoxJOVivsvfwrlX0cm2faxRzo6PE8GmjjVCn3lvd77Hc2FthWN1XpL4kNGNQPs9tsv0Y2yZlUhSbjcEdT4dKppPTRxHbvRC42/Qi34mumOa/5NemL6P3GoOoOrftmOZdIVFmxxNhlsLGwHlVhrOUvtOP2jUSv2aFUOIQq5IJlJB7zbAfAV54fS/KoF51JAF8Ygd9r+Fq5ZPTLOCLOxG/+XEPreue0ReZmY9umv1fLSIis+vXiPH+fb23SxsqKruXYCxcgAt7SBtejV4LH6WNVLIqiZowSFuREQLkAk9y/Tx3+tV3EPSVrhIQuqchSVBGIB8CdgL+wn2VrHNNtnX0FxIfoZP3W+lZDh/EAOIQICLMJQRfcHs2K7fA1URcp8X1CxuuuZY3jBN5CSclB2VQNj57e6rHl70cy6SdZnnyZcjtEd2ZSMmJfvHfxojTryvH2uqdmZhrEVHSwAUKuOx633qoX0cIYzHJMSMQsZWCGNkKkFXZ1GUjbW3IuL+8F1Wi4hY9nrUDXJUvpYwAvgthkT4b3qm1EPHl9TUaST+AL+DRj616xyXj1K6sp/R80kwnl1crTWXviJFsU9UgA7WsPjc13anlM6hUTUaiaVUz2ICkuwNmZrm+IOw/M1iJuPceR8MY3YAmyLp2JHS4ANzXDqeeOORf4kLi3j9kJHzAt415XrF52zop9Xy0iIrPr14jx/n29h4bpWiiVHkMhUWzYWJA6XsTc+2uqvCdL6X9cXCSPGpvbeIDcno1zt128Nh061Hi/pV4gk5jSZO45QkRRm5vY3vfp/vzpmPC1u07P3e8GsNyzqz/AGh2f6vZzHr4hktt8TWJ5m534toezLTi0gJF44WvY2boosN+hrt9GesaUtqpdZGkhZgYmjSxUnfe1xe21ulGWn9IPIMuvlWWKSJbRomMgcHJWcghlB69pbceFA4TyDqGF55I0IshUJkTh3clbawbEHz3q8/tiaOB5i0IKjdO+Ttva4ON7sdxtVNw/wBJWo1avJpNGrxxAdqGlAdjYlgh2F+thZifZcAtApeWbBjHKj4XyFwpW3iRckC3naqTK/t9o3HvvWv4pqcwmtghSSHUaUpM5bGVY2sybXs9siLWuLHexrxpOaJIR2aFXC2VWK+AAHQH61Ou+jcbtNSw6Mw9xIoi8XlXo9/fY1nOCcZMynNo8+uKXBA6XIPt8qsy96xMNRK2TmNx6wv7iRXQvMSn1gw+N6z9PUyF2WiHEIH64/xL+YpDTad+kcJ9yL/Ss4aVMNaZeHxL6qAe4Wo66z7P+kRHkK/qRlQ58Nixtte/wrLx6pl9VmHxNHXisg8b+8CmSuwtOG+lnSIziZ5le7C0mnGQI2xLRliSD512cP5sj1mpVDpmEcobsdS4UdrgC2OBGa3Aci/XA7VjtZw3TzEtJp0ybcshZGJPUkg7mirw7TsqJL9oKR+ovaLZRvYZKquQAzAXJsGNq12Zx6q5A6kL8bedcj8bgW/aTQpYkd6aLcDx9bYHyrz6Hlvhx6x3/wCo8p+rWrtj5R0DWxhhPusfwN6dzqtuO84xKipopoZdRLIscaq4ltlclyqHvWAta+5Irk0npIhiVotYwOojeSNzAhaNyjlQ6m/Q26VJOWNKB/8AHi/lW3ytau+LRRr6qIv7qgfSnderOz869vqrw6eZ0KogIWxNixJI6Ad7z8KetNf2mlWZmFyXmNqmqe2oJTs9heqyFNoFkHZMz9nl2hjzcJn97AG19z86ZOW4B+oPjdvqaPpxtfxO9FVv93oIrwqNf1VA/dFKTh6CxsOvkKJnTTNt8R9agmNAngB8hUk4WjsBiDcgbgeJ261IPXTw+QCZCegdD8MheivSdBzEo1MunIhjigxiVzMqsWxjxXsjvY5EAj7tqsdfx6OCVI3yydXYYrlYIVBvbe/eHhWf45ySZWZ0KM7zyyNcmM9nLEsRTMBicbXtaxyPSqvQcqzw6hXaFrIsivNHMpknZpWYS7m6tiVG/wB33V083WOOb09xHp6cNK3vEW9PRAbi/nvUTED4CqvhkshmkDlwguYw62LDKxJJ32PQeRBq2rw47941jl4/jtgLaRT0FjVXq1K38LVQelvi82m0kT6eR427cBmjNjbs5DY+y4HWvMeI8Vl4rpCzyM2p0oyZb2E+mO5YotlMkZNyQN0b9mvV5NZzXqdIWu7xtKPBbSSH2ELc/OqL+yIZVDYqwIuDa3Xxt4GsXwjVNC7HG4IAO4FvEVfcI4mXKRx3/wAQE2vjYXyF/aPDzqWrvpK2yVzxHgS6nDt5ZpOzXBA8hbFfIU+n5ahQWVBvtc7n5muhn+FOJ/OvDXq4JeVIj4yD3SPv+NdHDtE+lSSPTzvGkvrghHF7EZAsO62/X8hXUJKRarsmKxOCMsYjOq1RjAsI+2YRgeQQbW9lAi5VhTwZv3mP9LVbsaa9NlMgDT6VI9kVV9wA+fnRsqg71HKgIDUqEprrn0LRx9pL3FJCrkDk7HoqKBcmr7AFqy0/L879IyP3rL9d64vtcekMbzk5tZ4olO7WIYMx/VTp7W8LDvHS8D9JA1E8UQiALyKjEE2sxsT7K3Ffyx2hWHlfUfcH86fnUTy1qB/l/wCpPzr0HmHXtAkZijDl5MSCC1kWKSV2ADLc2j8/HxNhVVJzpCxjEUTFndVOeKABlkYEWJLf4fgLeBIO1eleGbelmcjZY88A1A/ym+Fj9DQ24TMOsUn8jf0FeopLE21u8CFYW2DMCQLnbwqRji+vgfD6/wDisTTPZE76eTNC6+sjD3qw+oofaCvXBo0a4U9PfXlfG4nXiGpRz0dcB+wY1Kn5fQ1JjFQTVOvqsw9zH6UdONSj9a/vANcphNMYzWF1ZJzG/wCsoPzFKqu1KpkL2lUA0Njc2+JpF7Cmh8/PetMugUr1C9OKgJTTeqfdUAd6m1AVG2o0DWYG9rEG9r2tv0rm0guo91HEdFen6LnTTtCHkkUSLHk6t3TcLdwL7G5Hh7Kz3KHpD1GqeP7XAI4dQxSCUAgFgTZbnY9Lf7NY+bSZAg9CCD7j1oHFdTqG0UWjhVFWGTNJc2EgALMq2t1Bc94G9rVqJR7utx0PzH5Wo168N4RzRxSH19Wsg+7JGJf9ZCt+NaTSelLUL/jaaOQecMjRn+SQEf6qvaDHomq0CyphKFlQ+ssiKwby22AI91ZPTeirTRaoaiF5I2ErSYjHFUKlexCkEGM3IN9yNqnpPSnpG/xlng/6kRZf54sh87VWcxc/S6jUwabgzxSOytJJJ3GUKNgl32U7Em4vututXUxZar0V8PxOMFr+Id2K737oclR5dOlUCcAeBl7OCGHAkPIzmQuL2srOCyixuLbedtwO8+kZSjxapZItRCbSdkwUMQD5nYEX2uelwbWrzDmvnk6hh2ZlUC4N5Wsxud7eHgLeytRJ68uznOUwuGhlIYm0gUkDK1w2N+6TY7e6qOLmacfrA/vKv9LVza7WxvDGFv2l2Z+oAJ8LdPd7vbXHBEzmyAsfIAmrMQzrT8M5lkkkVSi7ncrlsPE23rSiTzqj5d4U0KsZLZNbYfqgX6n4/hVyDXhbN8PSBr1Eih04k86ikVqOFGBpWqYH4Zrux1Wn7qPlKilX+6xClhv1FwR9K9V4q2jJEWqbTXuGWOZ4wbjoQrm//uvGuJ8L7bEq5RlvY2DAg+BB9wqq4ZwTtNRJG+Qe2QAa7ybncMfCyjxsMvhW6ykvbeJchaHUyCSaBWbffKQZZDxs2/mK5P8A+faTSnt9Hpx28dmjXtXALA7A3a1qy3J/pD0+gWTSa7UG8L2ifB3/AEbKCUJVbgq1xuB+Fq1+n9I3DpPV1kP8RZP+8CtstNQ2gU9QPkK4NPzBp5B3NRA37ssZ/C9dsUwb1SD7t/pV0S7IeAHyHt/M/Ol2Q8QPkPfXLxfiy6WCSaW+ESF2sNzbwA8ybAe015ifTPqMsvs0IjvYqXlLD2GQDAN08KaPWFjANx5W8ffXm3pA4Uya1dTayOqIWyXdlVhjh1GxG97VtuX+YE1unWaK4DXBU2urD1lNvr4gish6aJbaFfbJYDz7p6VM1qJzWf8AtHlUO2v415ckzDoxHuJFb7gqN9nTtCS1r7nexNxf22tWZjGYnVkXpVClWWlBJubUdRQIfWb3/wBK6KqJA0m6UwqLGgMpqV6gtK9ATh77EeRP1NdOdV+j9Z/3v6CupvD/AH5VFdAanY7iue+4qdB0giosgqF6XgaBzAPCm0WWn1C6iHHtFBUh7lHRgQyMB4G/XrsKkvSkTQZrj/CdRrNTJNI0SGQ3IQuQAAABuN9gOtCi5NQDvOSfcLD3C/WtM9NV2TFNpeU4V9bJvebD5LareDTLGLIoA8gLf+6IKdamoZXqRHlQzUo+lFPlU1e/Womhk0BacP51EUqAwagarRxyWzUNboT4fGkOtSbrUAYuHRJ6saA+YVb/ADp34fEesaH3ov5UUVKqK6XlzTt1iUe64+hoY5YiHqGVP3JWFW1NRFXqOESshQazU4G10eRnQ2IIBUnfcD5V28K4hFDpjHqEcMm2KRswnBLXtIPVuCu1tyDfrXRQ0PWroo+T+P8AENIXTTAJFIwdu1jysQLd0MQdxaocz6jiGvcPqFS6riBGVUWuxvjl17xrRGo1dRmuA8sFTnOouPVS4PxNvpWmDU1KpKx4SpUJqeor/9k="/>
          <p:cNvSpPr>
            <a:spLocks noChangeAspect="1" noChangeArrowheads="1"/>
          </p:cNvSpPr>
          <p:nvPr/>
        </p:nvSpPr>
        <p:spPr bwMode="auto">
          <a:xfrm>
            <a:off x="3175000" y="-1574800"/>
            <a:ext cx="56388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solidFill>
                <a:srgbClr val="000000"/>
              </a:solidFill>
              <a:cs typeface="Arial" panose="020B0604020202020204" pitchFamily="34" charset="0"/>
            </a:endParaRPr>
          </a:p>
        </p:txBody>
      </p:sp>
      <p:sp>
        <p:nvSpPr>
          <p:cNvPr id="77829" name="AutoShape 4" descr="data:image/jpeg;base64,/9j/4AAQSkZJRgABAQAAAQABAAD/2wCEAAkGBhQQEBUUEBQUFRQUFRQUFRQUFBQVFhQVFBQVFBQUFxQXHCYeFxkjGRUVHy8gIycpLSwsFR4xNTAqNScrLCkBCQoKDgwOGA8PGiklHBwpLCkpLCkpKSksKSwpKiw1KSksKSksKSkpLCwqKSkpLCkpLCkpLyksKSkpNSkpKSwpKf/AABEIAKoBKAMBIgACEQEDEQH/xAAcAAABBQEBAQAAAAAAAAAAAAADAAECBQYEBwj/xABEEAACAQMCAwQHBAcGBgMBAAABAgMAERIEIQUGMRMiQVEHMmFxgZGxFFKh0SNCYnKCksEVFjNDovAkU3Oy4fE0Y8IX/8QAGQEBAQEBAQEAAAAAAAAAAAAAAAECBAMF/8QAJREBAAMAAgIBBAIDAAAAAAAAAAECEQMSITETBEFRYSJxgZGh/9oADAMBAAIRAxEAPwDgC0+NEC0+NfZcAeNLGi40+NALGnxouNPhQCxp8KLhT4U0Bwp8aNhT4U1AcafCi4U+FNAsKfGi4U+FNAcafCjYUsKaBY0+FFwp8KmgOFPhRsKWFNAsKWFGwp8KaA4U+FGwpYU0BwpYUfClhTQHClhR8KWFNAMKfCjYUsKaA4UsKNhSwpoDhSwo2FLCmgGFLCj4UsKaAYUqPhSporwtPjRQtSwqa0DhUsKKEpwlNAcakFouFPhU1AglOEouFSwpoDhT4UYJT4U0Awp8KPhThKaAhKWFHwpwlNAMKfCj4UsKagOFPhRsKfCmgOFLCj4UsKAOFPhRsKfCmgGFPhR8aWNTQHClhR8KWFNAcKWFHwpYU0Awp8KNjSwpoDhSwo+FNhTQHClhRsKWFNAMKWFHwpYU1QMKVGwpU0V4SnwouFSCVnVBwqWFFwpwlNAsKfCi4U+FNAwlPhRQlPhTQIJThKLhT4U0Cwp8KLhT4U0Cxp8aLjT400Bxp8aLhT4U0wLCnwouFPhTQHCnxouFPhTTAsaWNGwpYU0wLGljRsKfCmmA40saNhT4U0wHGljRsKWNNMBxpY0XGnxqaYDjSxo2NLCmrgONLGjYUsKaYDjTYUfCmwppgONKjYUqaY4AtOFogSpY1jVwLCnCUXCnC00wMLT4UTCpBKaYEFp8aLhThKaYFjT4UYJT4U1cBwp8KMEp8KaYDhT4UYJThKaYDhSwo+FLCnYwLClhRsKfCmmA4UsKNhT4U0wHCnwo2FPhTTAcKfCjYUsKnYwHCnwo2FLCnYwDGuXiOvTTxl5TZR8yfAAeJNdWs1KwoXkNlUXJ/wB9TXlfMnHm1Ulzsi7IvkPM/tGt0js9KU7NKPSJFe3ZSfAof61rUFwLi23Ty9leX8ncM7fVoCLqn6RvcnQfzFa9YwpfInwXrET4CCUsKMEp8K8+zzwDClhRsKWFXsYBhSwo+FNjTVwDCnouNPU0xW2pwKcVIV59m8NanxpxUhTsYiBT41KnFOxhgtOBUqcCnZMNjT40ncKCT0AufhSicMARuCLinZcPjT41KntTsmI404WpUqdjEcafGpU9qnZcRxp7VKlTsYbGnxp7U4p2MRxp8alSp2MNjT2p6VOxhrVCVwoLMQAASSdgAOpNdMWnZug28+gHxrzjnjmkSkwQG8anvyD/ADGHgv7A/E79LVukTechqtJlHW82RT6n9MuWmRZMU3774Ngxt45WtfYX38a4eIw8PWNhBI7uWWxcOCqgNlayAb3Trffawtds3I9qWmiLEKN2YgAeZJsBXvyccTGRMx/TqpPSYnPT0f0e8LCRySjcSNihPUonj8WJ/lrW40HhuiEEKRDoihfeQNz8Tc/GuiuXs5b/AMrTJrUrU96a9TszhWprU96V6djDWprU96iz07GFalSDUqdjHnK+kI+MI/mP5UaDn8E7xbeBD/mKf+zvNIv5T+VOuhA/Uh/lrj+aXV8cDrz1GPWjYDxIZTR4ed4WGyyX8rL8+tco0yjwhH8IqaBR/wAkfBRV+afwfHDv/vbDa/f92O/1rj/vwL7Qtb94b/hUQV3vJF/p2/GhSRRswu6281e3zAanyz+D44d8XOsX6yOvyNvka6xzbp7Al7X/AGWP0FUw0MOwz9tgzdP5qaPT6dybSXt+031Leyp80nxw0bcUSSMlBIykHvCKQrYbE3xtaicKnMlo4opiQB/lFVAJO5LWAFwa4OA8txaqQqJdkFzZyWte2wy/GtlDyjpY0Kqr2N7/AKSS7XUrvv5MfnW63m3lmaxBQ8AY+uwHsG5rqTgaDqWPxArr06rGiot7KoUXJJsBYXJ3PxpNMK12lnIU0ut08c/2cJK8uKEhI3cKrmyszDZRfxqwGlhtfuWBsTlsD0sTe16zfFuU11GqnlcraSAJGbsXimBP6S3QAX86p9PyXImD/wDDlo2jPZOzvDMEVlu4wABGVx3Setya6IrxzEfyayGp4ZxfTagkRIxsxUkrYKVJU3N+lwatho4vur5/Dz91Y3l7l1tIe80D98tbs3IUE5WT7vW3w9lXfBNF2Ls2SnIbgIVxORICEnZN+lcHfljkmM/js+f19nVfj4eu1t5yPH7+66+wx/dHypfYo/ur8qg+uRRdnQW82X864n5n04/zVP7oZ/8AtBr31yYsjpE+6vyFMdKg/VXy6Dr5VV63mmGFQzlwrC4PZvb6bH2Gqef0m6UdBK1vJB1+LCpo1v2VPur8hT/Zk+6vyFYhvStETZYJiffGPoxppPSS3hpJf4mt/wDmmjb9gv3R8hS7Jfuj5CsNJz9qLXGk+ct/otV2u9KbwkK8USsd8cnYge0AbXposPSXzeIU+ywH9I4/SEH1Iz0T2FvH9n315hqdIUuWeE2BPdmjbpbYWO536DyNWsuv0uoZm7JGlYlrtLq3yJuTlg1wT52NT4byhPqbPHoI8GFu80xUb7sC0ov/ADV1U568cZDcTjj5Yhimdg6NKwAKRqwXLrck9bCw8hvuaIDE8gMGmnuDuYpCwW3iWt3f5q2x4dFodO8M0cMPcEjFQcZEyCkv3mJN9rFje9dMeicusUbwqxAZI841ZlKlgVjFza2/wrwvz3tba6e/ap4fp51N0mRB/wDbLPJ4A+qboetWKxSMbPrT0v8Ao4Qo92W/0rql4NPEw7V4UDEgXdVLNa56jc2BPwrqTgE7AFSpuLghwQfb0rxm158zEpld9uERqjALLPL43LTY/JFF9/ZXWnFIy2OTBgbG8cgG3XfE/ja9ETlzUeJHwf8A8VA8pyk32ve/UXv53qd7fg61/Ijzgi6MnsyYKRva7J1HWuVeJ/ew627sg3I62uLnw8KstDy0QrdqoJubWa+1veLb+w1zcK5WkVj24UjGwKtkS9/WINgBbwrcTZOtUmnGKmzd4D7tgWICgm/TvdbfDy4dS0jSdmDGOtjk+5F9rhbX2J69KvNTy8rKQsYuelz+0Cd8/K/h41Q8w8MWDs+zjAbIsRnjkgFgAWLAENam2nwZA0GmmANmhNvJn+tqVU3DIs1btSUJJOzrY95gB08Bbf8AapVn+bUxWPbH3XwF6suE8Bm1eXYIhxIDXZRbK5HX3GqkNW/9Fzbzj/pH8XFaZViej3V+IiH8YNHj9Hmov3ilvYahy/z3J2hbWauyo0gaEaYd4KpxtKi7G/h7PbWsm5606BsxMsgZF7BoiJmMgumKX3BA63/pf3v9Pas5m/7GffkKbEhcQ3gSbgH3eNcqcg60dJYhfyX86BPznqJNbKgmmii7QhV7BTIgxvj2ZF7g7WvWxi5vhhjQTtLl2QcPJFgZug7qg+tf9Xa1ctutLTS32ds/Scs0revnt9o1QQci6jErM4a/RlJUgeIta1q4p/RhKTdGRR0sVv8AEnxr0vTTZorYsuQBxcAML+YubH2USr1r+HJMzHiXly+j/U6f9IswXGxui2I8NjcVd8IfWMcF1EUh8c1IIFidyt/LyrU8ZH/DyW64m3vBvVDwGFU1IxWxbMn2nEm9aisR6Td9reLh+o/Xlj/hVv61JuGy/wDMX5H86xmt4/InEtQJdRqkhhljIWKMSRhLBmEm4KJ8+p8qvV9JWmxLOsidwSIp7NmlUsFAUI5s1yO61iBvXRPBaMzzqY7pOET+Eq/I0BuX9Qf85f5T+dZDjnNWobXlVbVQIRCDDazqSBligNiTe433vWs0PNEenhjGoOo7wkIlnjALFWY4EBiQ3gB4i1c97dLdbfr/AK7I+ivbiryV89vtHvwb+7uo8Zl+Cmjablnr9pVZ79MgRb4b3q74dre2jWQK6hhcBwA1vAkAm1+tdFXdclqzWcn7KdeBwqO7powP2e79BVKNe8kwTShFUD/DNv2iTltbYDb862LdD7qx3Liq2pUgWOLZbdcUwH+/ZRk3Fn1SQFykPiLFmIJ6WJ6C5rzfXaCZpQHSOMyHuqrWiPh6+9uh2/Cvb+IadHgMTlbOpWzEC97na5+PwrxLnPl7UwF0hkBicK3YB8mJFgxAG1gd9z4mmeByPCYvWk04PSyyM5/0IavuE6PUTLkJFC+BIk3HsyAJFYzQ8v6lh3ksf2mQbe+9aWHQcRAAWViPJZ4yf+69Zn+1j+mlj4Mw9aUfwqAfmxP0rmXkaBmvZ3Zj1LZkk/CqyPh2sH+INYf3J0H4WNWGi05idZLcRzQ5LmQ63HS6jqKxn7a39LnTcqDTDtk04mx/UJDDYi5wDAEjfbpsa0vG9HLqtEE7GFpGwJhmd1jFj96I3uBbYG1Y8c36gSg9nqUjBwEZMQXsuzsCLJYSCQXvbobeyu1ech4rKvXrqYF6++KtxEQzMzK35h4VFMEXVLsdPg4RmAG6tir2uBkuxI8KGeUpJB2iStG7Q6RAA0ii0KntEfHZgwNgbG2/maz3G9ZHq0a8aPJ2bLG8utgIjY+q1lUHZrG197b3qri4DqTqMhLqDBgO6uvu/aW3ZTlbHLz/APFarfpOwrZf3LnLxtJqO0EbhwXaZmt2XZ9na4UAG5D2yORv7dFp9G6uGLd0C2F3Iva2V2O59h9/WvPIIuJlFEjQd0f82TJyFIGTL7SD8KHr9BxGWJUV443yuZItTOGItYJY3293X6+k89pjJec8cTPZ6tehmYDr9DXlum4txTRgByDjs7MuQYDYXkKmx3B2t1rr4V6StRKknbrCMI5JRYMCwjIRb77ZOcRt+r7RXm1vnHov2pfM/I/lTHVD2/I153xl318OgJWMNNK/cfMx7JLs2JDEbeBG9c2n5r1TABikaFgjMsLSNpyFkxhKC/rFVXfvDfzFe9eGbViYlrNejDiaN6pv47EHb51TcwcOOpZDiCFBBDhetweh91ZzlGKSLSrirrJiLKYOu690uRe3Xba3Wtdw92Mal75G+WQxIN9wB5Dwrli+2mv41405O05jKDlmNGOaIxO4VlBUd64tYimq74o36a1+iL+Jfx+FKsWrEy6IeVqK2/ovlHazD9hD8nN/qKw4W/u+tXHBOOtohNJGFLdiwUN0uGUg9RetsNxDyIo0c+meUkTTNMrBbYElSoxJOVivsvfwrlX0cm2faxRzo6PE8GmjjVCn3lvd77Hc2FthWN1XpL4kNGNQPs9tsv0Y2yZlUhSbjcEdT4dKppPTRxHbvRC42/Qi34mumOa/5NemL6P3GoOoOrftmOZdIVFmxxNhlsLGwHlVhrOUvtOP2jUSv2aFUOIQq5IJlJB7zbAfAV54fS/KoF51JAF8Ygd9r+Fq5ZPTLOCLOxG/+XEPreue0ReZmY9umv1fLSIis+vXiPH+fb23SxsqKruXYCxcgAt7SBtejV4LH6WNVLIqiZowSFuREQLkAk9y/Tx3+tV3EPSVrhIQuqchSVBGIB8CdgL+wn2VrHNNtnX0FxIfoZP3W+lZDh/EAOIQICLMJQRfcHs2K7fA1URcp8X1CxuuuZY3jBN5CSclB2VQNj57e6rHl70cy6SdZnnyZcjtEd2ZSMmJfvHfxojTryvH2uqdmZhrEVHSwAUKuOx633qoX0cIYzHJMSMQsZWCGNkKkFXZ1GUjbW3IuL+8F1Wi4hY9nrUDXJUvpYwAvgthkT4b3qm1EPHl9TUaST+AL+DRj616xyXj1K6sp/R80kwnl1crTWXviJFsU9UgA7WsPjc13anlM6hUTUaiaVUz2ICkuwNmZrm+IOw/M1iJuPceR8MY3YAmyLp2JHS4ANzXDqeeOORf4kLi3j9kJHzAt415XrF52zop9Xy0iIrPr14jx/n29h4bpWiiVHkMhUWzYWJA6XsTc+2uqvCdL6X9cXCSPGpvbeIDcno1zt128Nh061Hi/pV4gk5jSZO45QkRRm5vY3vfp/vzpmPC1u07P3e8GsNyzqz/AGh2f6vZzHr4hktt8TWJ5m534toezLTi0gJF44WvY2boosN+hrt9GesaUtqpdZGkhZgYmjSxUnfe1xe21ulGWn9IPIMuvlWWKSJbRomMgcHJWcghlB69pbceFA4TyDqGF55I0IshUJkTh3clbawbEHz3q8/tiaOB5i0IKjdO+Ttva4ON7sdxtVNw/wBJWo1avJpNGrxxAdqGlAdjYlgh2F+thZifZcAtApeWbBjHKj4XyFwpW3iRckC3naqTK/t9o3HvvWv4pqcwmtghSSHUaUpM5bGVY2sybXs9siLWuLHexrxpOaJIR2aFXC2VWK+AAHQH61Ou+jcbtNSw6Mw9xIoi8XlXo9/fY1nOCcZMynNo8+uKXBA6XIPt8qsy96xMNRK2TmNx6wv7iRXQvMSn1gw+N6z9PUyF2WiHEIH64/xL+YpDTad+kcJ9yL/Ss4aVMNaZeHxL6qAe4Wo66z7P+kRHkK/qRlQ58Nixtte/wrLx6pl9VmHxNHXisg8b+8CmSuwtOG+lnSIziZ5le7C0mnGQI2xLRliSD512cP5sj1mpVDpmEcobsdS4UdrgC2OBGa3Aci/XA7VjtZw3TzEtJp0ybcshZGJPUkg7mirw7TsqJL9oKR+ovaLZRvYZKquQAzAXJsGNq12Zx6q5A6kL8bedcj8bgW/aTQpYkd6aLcDx9bYHyrz6Hlvhx6x3/wCo8p+rWrtj5R0DWxhhPusfwN6dzqtuO84xKipopoZdRLIscaq4ltlclyqHvWAta+5Irk0npIhiVotYwOojeSNzAhaNyjlQ6m/Q26VJOWNKB/8AHi/lW3ytau+LRRr6qIv7qgfSnderOz869vqrw6eZ0KogIWxNixJI6Ad7z8KetNf2mlWZmFyXmNqmqe2oJTs9heqyFNoFkHZMz9nl2hjzcJn97AG19z86ZOW4B+oPjdvqaPpxtfxO9FVv93oIrwqNf1VA/dFKTh6CxsOvkKJnTTNt8R9agmNAngB8hUk4WjsBiDcgbgeJ261IPXTw+QCZCegdD8MheivSdBzEo1MunIhjigxiVzMqsWxjxXsjvY5EAj7tqsdfx6OCVI3yydXYYrlYIVBvbe/eHhWf45ySZWZ0KM7zyyNcmM9nLEsRTMBicbXtaxyPSqvQcqzw6hXaFrIsivNHMpknZpWYS7m6tiVG/wB33V083WOOb09xHp6cNK3vEW9PRAbi/nvUTED4CqvhkshmkDlwguYw62LDKxJJ32PQeRBq2rw47941jl4/jtgLaRT0FjVXq1K38LVQelvi82m0kT6eR427cBmjNjbs5DY+y4HWvMeI8Vl4rpCzyM2p0oyZb2E+mO5YotlMkZNyQN0b9mvV5NZzXqdIWu7xtKPBbSSH2ELc/OqL+yIZVDYqwIuDa3Xxt4GsXwjVNC7HG4IAO4FvEVfcI4mXKRx3/wAQE2vjYXyF/aPDzqWrvpK2yVzxHgS6nDt5ZpOzXBA8hbFfIU+n5ahQWVBvtc7n5muhn+FOJ/OvDXq4JeVIj4yD3SPv+NdHDtE+lSSPTzvGkvrghHF7EZAsO62/X8hXUJKRarsmKxOCMsYjOq1RjAsI+2YRgeQQbW9lAi5VhTwZv3mP9LVbsaa9NlMgDT6VI9kVV9wA+fnRsqg71HKgIDUqEprrn0LRx9pL3FJCrkDk7HoqKBcmr7AFqy0/L879IyP3rL9d64vtcekMbzk5tZ4olO7WIYMx/VTp7W8LDvHS8D9JA1E8UQiALyKjEE2sxsT7K3Ffyx2hWHlfUfcH86fnUTy1qB/l/wCpPzr0HmHXtAkZijDl5MSCC1kWKSV2ADLc2j8/HxNhVVJzpCxjEUTFndVOeKABlkYEWJLf4fgLeBIO1eleGbelmcjZY88A1A/ym+Fj9DQ24TMOsUn8jf0FeopLE21u8CFYW2DMCQLnbwqRji+vgfD6/wDisTTPZE76eTNC6+sjD3qw+oofaCvXBo0a4U9PfXlfG4nXiGpRz0dcB+wY1Kn5fQ1JjFQTVOvqsw9zH6UdONSj9a/vANcphNMYzWF1ZJzG/wCsoPzFKqu1KpkL2lUA0Njc2+JpF7Cmh8/PetMugUr1C9OKgJTTeqfdUAd6m1AVG2o0DWYG9rEG9r2tv0rm0guo91HEdFen6LnTTtCHkkUSLHk6t3TcLdwL7G5Hh7Kz3KHpD1GqeP7XAI4dQxSCUAgFgTZbnY9Lf7NY+bSZAg9CCD7j1oHFdTqG0UWjhVFWGTNJc2EgALMq2t1Bc94G9rVqJR7utx0PzH5Wo168N4RzRxSH19Wsg+7JGJf9ZCt+NaTSelLUL/jaaOQecMjRn+SQEf6qvaDHomq0CyphKFlQ+ssiKwby22AI91ZPTeirTRaoaiF5I2ErSYjHFUKlexCkEGM3IN9yNqnpPSnpG/xlng/6kRZf54sh87VWcxc/S6jUwabgzxSOytJJJ3GUKNgl32U7Em4vututXUxZar0V8PxOMFr+Id2K737oclR5dOlUCcAeBl7OCGHAkPIzmQuL2srOCyixuLbedtwO8+kZSjxapZItRCbSdkwUMQD5nYEX2uelwbWrzDmvnk6hh2ZlUC4N5Wsxud7eHgLeytRJ68uznOUwuGhlIYm0gUkDK1w2N+6TY7e6qOLmacfrA/vKv9LVza7WxvDGFv2l2Z+oAJ8LdPd7vbXHBEzmyAsfIAmrMQzrT8M5lkkkVSi7ncrlsPE23rSiTzqj5d4U0KsZLZNbYfqgX6n4/hVyDXhbN8PSBr1Eih04k86ikVqOFGBpWqYH4Zrux1Wn7qPlKilX+6xClhv1FwR9K9V4q2jJEWqbTXuGWOZ4wbjoQrm//uvGuJ8L7bEq5RlvY2DAg+BB9wqq4ZwTtNRJG+Qe2QAa7ybncMfCyjxsMvhW6ykvbeJchaHUyCSaBWbffKQZZDxs2/mK5P8A+faTSnt9Hpx28dmjXtXALA7A3a1qy3J/pD0+gWTSa7UG8L2ifB3/AEbKCUJVbgq1xuB+Fq1+n9I3DpPV1kP8RZP+8CtstNQ2gU9QPkK4NPzBp5B3NRA37ssZ/C9dsUwb1SD7t/pV0S7IeAHyHt/M/Ol2Q8QPkPfXLxfiy6WCSaW+ESF2sNzbwA8ybAe015ifTPqMsvs0IjvYqXlLD2GQDAN08KaPWFjANx5W8ffXm3pA4Uya1dTayOqIWyXdlVhjh1GxG97VtuX+YE1unWaK4DXBU2urD1lNvr4gish6aJbaFfbJYDz7p6VM1qJzWf8AtHlUO2v415ckzDoxHuJFb7gqN9nTtCS1r7nexNxf22tWZjGYnVkXpVClWWlBJubUdRQIfWb3/wBK6KqJA0m6UwqLGgMpqV6gtK9ATh77EeRP1NdOdV+j9Z/3v6CupvD/AH5VFdAanY7iue+4qdB0giosgqF6XgaBzAPCm0WWn1C6iHHtFBUh7lHRgQyMB4G/XrsKkvSkTQZrj/CdRrNTJNI0SGQ3IQuQAAABuN9gOtCi5NQDvOSfcLD3C/WtM9NV2TFNpeU4V9bJvebD5LareDTLGLIoA8gLf+6IKdamoZXqRHlQzUo+lFPlU1e/Womhk0BacP51EUqAwagarRxyWzUNboT4fGkOtSbrUAYuHRJ6saA+YVb/ADp34fEesaH3ov5UUVKqK6XlzTt1iUe64+hoY5YiHqGVP3JWFW1NRFXqOESshQazU4G10eRnQ2IIBUnfcD5V28K4hFDpjHqEcMm2KRswnBLXtIPVuCu1tyDfrXRQ0PWroo+T+P8AENIXTTAJFIwdu1jysQLd0MQdxaocz6jiGvcPqFS6riBGVUWuxvjl17xrRGo1dRmuA8sFTnOouPVS4PxNvpWmDU1KpKx4SpUJqeor/9k="/>
          <p:cNvSpPr>
            <a:spLocks noChangeAspect="1" noChangeArrowheads="1"/>
          </p:cNvSpPr>
          <p:nvPr/>
        </p:nvSpPr>
        <p:spPr bwMode="auto">
          <a:xfrm>
            <a:off x="3479800" y="-1270000"/>
            <a:ext cx="56388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solidFill>
                <a:srgbClr val="000000"/>
              </a:solidFill>
              <a:cs typeface="Arial" panose="020B0604020202020204" pitchFamily="34" charset="0"/>
            </a:endParaRPr>
          </a:p>
        </p:txBody>
      </p:sp>
      <p:sp>
        <p:nvSpPr>
          <p:cNvPr id="77830" name="AutoShape 8" descr="data:image/jpeg;base64,/9j/4AAQSkZJRgABAQAAAQABAAD/2wCEAAkGBhQSERMTEhQVFBUSFBcWFxcYFhUYGRsWFxgXFBUaFxYZHCgeFxkjGhYVHy8hIzMpLCwsFx4xNTQqNScrLCkBCQoKDgwOGg8PGiwkHyUwNSwsNDQsLDAxKiwqLC0sLCwsLCwsLCksLCksLCwsLC4sLCksKSwsKSwsLCwsLCwpKf/AABEIAIAAgAMBIgACEQEDEQH/xAAbAAABBQEBAAAAAAAAAAAAAAADAAIEBQYHAf/EAD0QAAEDAgQCBgcGBgIDAAAAAAECAxEAEgQFITEGQRMiUWFxgQcykaHB0fAjM1Kx4fEUFUJDYpJy0lOCov/EABoBAAIDAQEAAAAAAAAAAAAAAAADAQIEBQb/xAApEQACAgEEAQIGAwEAAAAAAAABAgADEQQSITFBE1EFFDJxgZEiYaEV/9oADAMBAAIRAxEAPwDDUqHdSuqYQlKh3UrqIQlGwmDW6sIbSVqPICf2o2S5O5inQ00NTuSJAHae2u38P8NsYBnSAQmVuKjluVH6FRn2lwvGTMHlHolcWAp9wIB/pSNf9j8qvFejjBtJKlyQkFRJJ2Gp51d4nO3XTDCQhH/lcBM/8GtJHeSPA0zA5Ytx5AcdcWLgopkJSYhUFKQJGg0NU3DOI8VvtzgACZ5/gDDKB6pQoEgidQRy0VHf51m804CUjVpVw7D8/wBK6DxnglIevbcUjpE6gERKdPVIjaPZWVczt1B+0AWn8SBCh4o1uHhHgaAy5xmOWm509QKGH6nPsRh1IMKBBodbnM2W8QiRBnYisVjMMW1EGr8jgzKUDAsnjseRB0qHdSuqYmEpUO6ldRCMmlNDupXUSYSa8KqZdVlw3gumxTLe8rBPlB17pioJ4llXJAnYfRrw0MNhw4ofaOwT2gch5fPtqW46cY7pq0g9RPJSkn7xXaAR1eyJ1kRKz/EdHhyhJi6GwecHRR8QLjQMBltzSVtL2MENqhSCNhIO+2h9hpT56mutQcufsJOTho0Ig09nCi8KOgQbieyPo0FObrTo+m9I/uJHWHbeiP8A6T7BXuIeQ40dQ4hcEcwRv4EVQJzkSWsYjafMg54hLh6dtSVpWALkqCh1ZAgjQiSff21kMcySYAknlvWoxKwEKkhIKrlE6bRrO06VnsVnEaYdI1/uKG//ABTufcPGoevdyep0dHqmqHpqNxH6/Jmfx2HXhXAVg2r6ygNdBoTt6wnzHbUzP8g6VgrTqUCZHNP7a1CzDBwC465K1bAmSY+uWg861nALgeYUhWvRKsPekiU+UEjypiE8ofxF6xVIGpTGenx1OQzSmp3EWA6DEutfgUQPAHQ+yD51W3U0HPM49i7WIhJpTQ7qV1TKQV1K6h3UrqiEJdWp9GuuYN+BrJXVf8D4wN41knmY9p+U1B6jafrnXOLsT9yP81HzCSPjVfhHIVeglC4i5MTA2CuSk6nQzvpFP4uVLaVfgWPYQU/KqnAXrAKUkiYnvrPbnfxO9oUrbSZfGMnM1eHzVazDiQTycRoDH4knVB8Jnu2oL7tgV0YTcoz2AmAJMc4HuqszJSjakE2AQQkxJ5yRrHhv31Xl5LSVBCQP8U/BOw+jyrQox4/M41gyMqRjPAzzJuIxZKCHigxqVDROmswZt8NfGqfMMeofdgQd1nXfu5/l404fbAXgJ60C4gi7lB561LyHh1y9aVotbKSI0tknW0cvdQT1jv3jqUADM5wAeV/qY9zUlRJJO6juezwHdW09E5+1xc7WM+0F7/tVBmfCeJYQpa0ShG6xEeMbgVb+j1PRoxDp/uFCB/6XKMf7geVZKVbeN07nxO6k6UirGOOpmfSjH8wcUP6gCfGAPhWRuq845xnSYxZ7NPZA+dZ+6tYnmLeWhLqV1DupXVMVBzSmmxSiiTHTT2nylQUNwZoUUoqDzJU7SGHidfdz9DzDYJ++QbiElWiYugDdRO3ZvQMZxSlH2bTS9BAuASkdkgm73GsbwfxCWSWlnqK27jWoxuE6bbQgaH4VOGKnb3NdforaPUzsP+GV38YrcrcJO5vOvlMDyqwy9mcO+sD1OfOdDJPM1S4llTZtWLTy7/A86usozNpOBxba1gOOeomD1uqkaHasCF8ndPT6lNP6YapR2OvvCvNXZbeRoXo98VSvZw+UhPTuwnaFqSe6VJhSvMmrg5s1/KegvHTdPdZB9W+Z7NqzjDCnFWoBUTyH176sc8ARaGo7y6j6jOh5L6UgUIZfw7i1kWFaShQXylSTBBPMCaq3s0bZQtDSSltMqSClSYkmUmd4JHl4VFwGWpw4KlEFwiO5I7B86yvFWelZ6NJ8a2qCBlu55i41vYVr+kd+0z+MxN61K3kmgzTYpRREMdxzHTSmmxSiiVhLaVtGspWUQgbaVtGtpWUQgba03DvFhZIS6LkdvMVn7KVtEsrYGD1O3ZO/hsWkBKkOA/0mJ/1+VS1+jbCL1tWjttUfyMiuEIJG1W+G4vxiBCcQ5HYVqI95qG57jq7Nn0MROovcC4Nvk4uPxLP5JqvzDHs4dJSkIbHYNP1rnmI4qxS/WeX7SPyqrccUr1iTUrgdCRY5f63Jl5nfFBXKW9jzrNkUWylZRyeTFE8bR1A20raNbStolYG2lbRraVtEIdKNddBUvFZZYmQqfKgW1bI67Uc494/akXMUwQeJ1/h2nr1C2VsP5Y4kDDZZcm4qjy5e2h4TBdISJiBvFWeJNjUd1tDypvRR7SBSvUbYWz9p0RoKRqKqMeMtIWMy+wAzMmNo+NeYPA9JOsR3VY43rNz4Gg5SNVeAqRaxqJPcrZoKV161gfxIzIuLy+y2DN2m3hR15MACbth2frU99q63uUD+dOdHVPgfyNJ+YbjmdH/kUKbCV48fqZ9lq4gdpqc5lEAm6YE7frTcvb647tatQqZH1rTbrGVgBOd8M0FN9DNYOecSgw7FygnaaLjcB0cazM8o2jv76JhEQ4nx+dS8zZKrYExNMawiwDxMun0aPpLHK5YHEiPZYEouu5bR+tAwuFvVExpPbVvix9mfAfCo2VN6qPcB7f2pa2N6ZaabtDUNXXUF4IyZHxeWWJm6fL9ah21e4rrNq8/dVPbTKHLLzMfxfTV0Wj0uiIaypuXHcedR7KkYIgE+Hxq965QxHwt/T1SHM8zBUkDs19tHwaOoO+aj4vVXlUh1UIgHkKzMua1UeZ26blXWXXPyAPfuOUzCLe6KjZaNVeA+NGwjgiCRv20zCEAq1HtqoUhWWOa2uy6i5cAY9/1JLSp9vxpt0pV5+6mMODra85rxlQs1I50v0yDN3ziOoG4dHzAZc3qT3AVMS3BJ7fhQcHAGpEk9tDw6+trzmmWIzliJh0WoqoqqRu2J89RiUQ95/CpWJxFsaTNDcjpEmR9fQ9teY0yBHf8ACp27mXPtFrd8vTfsIzu4hMSeofCm5eiE+J+VOeULNxt8q8SQG9xt21UA7MAeZpeyv5r1WI4T3hUMwI8ffVRZVhgndDr2Ea1HdRqfGnUKUYqZyvi1td9FVqf3xPCsR8tfdzrdcQ5EpbmDwbbcFDLReWltIN7hCZUrSSkGImuds4iFJJKgAoElJAVEibSdLo2nnFXK82wx/uZidZ++Z0IMg6p3762Tzk149HbYebSS8pDmKW2DKQQw02VLcWQiEkuC0AbhQOnKizPAYYMF8JxDS3XFhtopSEAJVCwSUhXUkA6DUxyJqrGaYYahzMQQSoEPMg3K9ZU2+seZ3POis58whospdzENKEFvpMOUREQAUdQdyYqJHM0OS5dOWgRDuOxSWWF9CHSgCApUGCE3BUmdBFW2ZcN4fF4l3rKZDeKRg20oQ2kKVZ0rsaSpQTcqTGiToawqM2wwAAczEAaAB5kAAbQAnTc+003+Z4WQb8wkGZ6VibotmbZmNJ7KJIJmnVwK2FQVuwprEPJWQlKW22lWtB0FMrUvuKIjY1V8R8PIwzDLqC6sLCr1wLEKRalxC02gtLDhKQFEzB5giqv+Pwltl2Psm63pGLbpkm22JnnSezHCr1WrMFnQdZ1hWgmBqnYSY7KIZM32A4RS1hnmlWKdJSXllEhtpxuUKTOrgCkKAIKdSd4rOcF4Ftf8W6W+mVhmOkaaUn1lEqAKkAkGAAbZMXbneqhGcsAAJezNIAgAYhoJA2gJiANNqC1jcGgyg49Kh/UlxhJ74UlIIokZM2GSYB3EJU4pst4hkNtNkMpSFKxBUA44kRqhM8k6EamdK7ibhJOGaQtoYhdy3QVKQCgIahJWbUfZhSiSm4mUpnwov5jhdetmHWUFH7VjVQMhR6uqgdQTrSczHCq9ZWYK33dYPretunnAntgTRJmlzvLlpwmCYbZucWyt90hCQu2ZbSVxoALt/wDGrM8DN/xFraXkpYdYYEWlS3VAOLcUVt29GhJ10hRECDWKczbDKkKczFQO8vMmfEFOteDNcNJPSZjJIUT0zMlQ2J6uqhyJ1FEOZuc54QD7z+Id6YXpedQltIAShuG2QoFJUtbhEwLYE71ztxJSSlSSlQ3BBBHPUHWpJzHCxF2YRChHSsRCzK9LY6x1M7neqzFYlJWopKyknQuEFfiojQmpEJ//2Q=="/>
          <p:cNvSpPr>
            <a:spLocks noChangeAspect="1" noChangeArrowheads="1"/>
          </p:cNvSpPr>
          <p:nvPr/>
        </p:nvSpPr>
        <p:spPr bwMode="auto">
          <a:xfrm>
            <a:off x="3152776" y="-314325"/>
            <a:ext cx="609600" cy="609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solidFill>
                <a:srgbClr val="000000"/>
              </a:solidFill>
              <a:cs typeface="Arial" panose="020B0604020202020204" pitchFamily="34" charset="0"/>
            </a:endParaRPr>
          </a:p>
        </p:txBody>
      </p:sp>
      <p:grpSp>
        <p:nvGrpSpPr>
          <p:cNvPr id="8" name="Group 13"/>
          <p:cNvGrpSpPr>
            <a:grpSpLocks/>
          </p:cNvGrpSpPr>
          <p:nvPr/>
        </p:nvGrpSpPr>
        <p:grpSpPr bwMode="auto">
          <a:xfrm>
            <a:off x="4337248" y="6720916"/>
            <a:ext cx="15849600" cy="1981200"/>
            <a:chOff x="336" y="2256"/>
            <a:chExt cx="4992" cy="624"/>
          </a:xfrm>
        </p:grpSpPr>
        <p:pic>
          <p:nvPicPr>
            <p:cNvPr id="9" name="Picture 6" descr="ANd9GcTcUwLcwl0U5QRqZipoJWdbIzbteOjaCYjqhwLePSPd01ob6SsScdLV0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2256"/>
              <a:ext cx="864"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ANd9GcRedbmw10cJqTdZ-hCILTEEP-KPKy7es-vKG3kxc6ravz0fGaD6voZx9oA">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0" y="2256"/>
              <a:ext cx="1008"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Nd9GcRK-7qKYUZCTyN5KOyGfiRe6pflKnxMqIL7Is3Y1U4q_ZZHruS-qODiojzk">
              <a:hlinkClick r:id="rId6" invalidUrl="http://www.google.com/imgres?imgurl=http://4.bp.blogspot.com/_YSl71ONwsoE/TKuPVVGdabI/AAAAAAAAAa4/hh9Vh1FHQfc/s1600/800px-Ferrocarriles_Argentinos_-_Carguero_en_Ingeniero_Maury[1].jpg&amp;imgrefurl=http://javiertrenes.blogspot.com/&amp;usg=__KrGAgVOpRNTHjeQRN8si_Y46jnA=&amp;h=521&amp;w=800&amp;sz=140&amp;hl=es&amp;start=14&amp;zoom=1&amp;itbs=1&amp;tbnid=do8uZcDRhaIcmM:&amp;tbnh=93&amp;tbnw=143&amp;prev=/images?q=furgon+carguero&amp;hl=es&amp;sa=G&amp;gbv=2&amp;tbs=isch:1&amp;ei=K8x6TZ7gDI-ctwfvu8G6BQ"/>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2" y="2304"/>
              <a:ext cx="1056"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descr="ANd9GcSklKJ824mMWOea4tc2gcPj2YNpAdsUPItwNB2mMxp1CnryHFh0x_f5scrA">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80" y="2256"/>
              <a:ext cx="1008"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58664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2 Marcador de número de diapositiva"/>
          <p:cNvSpPr>
            <a:spLocks noGrp="1"/>
          </p:cNvSpPr>
          <p:nvPr>
            <p:ph type="sldNum" sz="quarter" idx="12"/>
          </p:nvPr>
        </p:nvSpPr>
        <p:spPr bwMode="auto">
          <a:xfrm>
            <a:off x="3962400" y="12712700"/>
            <a:ext cx="4267200" cy="4719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6400">
                <a:solidFill>
                  <a:schemeClr val="tx1"/>
                </a:solidFill>
                <a:latin typeface="Calibri" panose="020F0502020204030204" pitchFamily="34" charset="0"/>
                <a:ea typeface="ＭＳ Ｐゴシック" panose="020B0600070205080204" pitchFamily="34" charset="-128"/>
              </a:defRPr>
            </a:lvl1pPr>
            <a:lvl2pPr marL="1485900" indent="-571500">
              <a:spcBef>
                <a:spcPct val="20000"/>
              </a:spcBef>
              <a:buFont typeface="Arial" panose="020B0604020202020204" pitchFamily="34" charset="0"/>
              <a:buChar char="–"/>
              <a:defRPr sz="5600">
                <a:solidFill>
                  <a:schemeClr val="tx1"/>
                </a:solidFill>
                <a:latin typeface="Calibri" panose="020F0502020204030204" pitchFamily="34" charset="0"/>
                <a:ea typeface="ＭＳ Ｐゴシック" panose="020B0600070205080204" pitchFamily="34" charset="-128"/>
              </a:defRPr>
            </a:lvl2pPr>
            <a:lvl3pPr marL="2286000" indent="-457200">
              <a:spcBef>
                <a:spcPct val="20000"/>
              </a:spcBef>
              <a:buFont typeface="Arial" panose="020B0604020202020204" pitchFamily="34" charset="0"/>
              <a:buChar char="•"/>
              <a:defRPr sz="4800">
                <a:solidFill>
                  <a:schemeClr val="tx1"/>
                </a:solidFill>
                <a:latin typeface="Calibri" panose="020F0502020204030204" pitchFamily="34" charset="0"/>
                <a:ea typeface="ＭＳ Ｐゴシック" panose="020B0600070205080204" pitchFamily="34" charset="-128"/>
              </a:defRPr>
            </a:lvl3pPr>
            <a:lvl4pPr marL="3200400" indent="-457200">
              <a:spcBef>
                <a:spcPct val="20000"/>
              </a:spcBef>
              <a:buFont typeface="Arial" panose="020B0604020202020204" pitchFamily="34" charset="0"/>
              <a:buChar char="–"/>
              <a:defRPr sz="4000">
                <a:solidFill>
                  <a:schemeClr val="tx1"/>
                </a:solidFill>
                <a:latin typeface="Calibri" panose="020F0502020204030204" pitchFamily="34" charset="0"/>
                <a:ea typeface="ＭＳ Ｐゴシック" panose="020B0600070205080204" pitchFamily="34" charset="-128"/>
              </a:defRPr>
            </a:lvl4pPr>
            <a:lvl5pPr marL="4114800" indent="-457200">
              <a:spcBef>
                <a:spcPct val="20000"/>
              </a:spcBef>
              <a:buFont typeface="Arial" panose="020B0604020202020204" pitchFamily="34" charset="0"/>
              <a:buChar char="»"/>
              <a:defRPr sz="4000">
                <a:solidFill>
                  <a:schemeClr val="tx1"/>
                </a:solidFill>
                <a:latin typeface="Calibri" panose="020F0502020204030204" pitchFamily="34" charset="0"/>
                <a:ea typeface="ＭＳ Ｐゴシック" panose="020B0600070205080204" pitchFamily="34" charset="-128"/>
              </a:defRPr>
            </a:lvl5pPr>
            <a:lvl6pPr marL="5029200" indent="-457200" defTabSz="914400" eaLnBrk="0" fontAlgn="base" hangingPunct="0">
              <a:spcBef>
                <a:spcPct val="20000"/>
              </a:spcBef>
              <a:spcAft>
                <a:spcPct val="0"/>
              </a:spcAft>
              <a:buFont typeface="Arial" panose="020B0604020202020204" pitchFamily="34" charset="0"/>
              <a:buChar char="»"/>
              <a:defRPr sz="4000">
                <a:solidFill>
                  <a:schemeClr val="tx1"/>
                </a:solidFill>
                <a:latin typeface="Calibri" panose="020F0502020204030204" pitchFamily="34" charset="0"/>
                <a:ea typeface="ＭＳ Ｐゴシック" panose="020B0600070205080204" pitchFamily="34" charset="-128"/>
              </a:defRPr>
            </a:lvl6pPr>
            <a:lvl7pPr marL="5943600" indent="-457200" defTabSz="914400" eaLnBrk="0" fontAlgn="base" hangingPunct="0">
              <a:spcBef>
                <a:spcPct val="20000"/>
              </a:spcBef>
              <a:spcAft>
                <a:spcPct val="0"/>
              </a:spcAft>
              <a:buFont typeface="Arial" panose="020B0604020202020204" pitchFamily="34" charset="0"/>
              <a:buChar char="»"/>
              <a:defRPr sz="4000">
                <a:solidFill>
                  <a:schemeClr val="tx1"/>
                </a:solidFill>
                <a:latin typeface="Calibri" panose="020F0502020204030204" pitchFamily="34" charset="0"/>
                <a:ea typeface="ＭＳ Ｐゴシック" panose="020B0600070205080204" pitchFamily="34" charset="-128"/>
              </a:defRPr>
            </a:lvl7pPr>
            <a:lvl8pPr marL="6858000" indent="-457200" defTabSz="914400" eaLnBrk="0" fontAlgn="base" hangingPunct="0">
              <a:spcBef>
                <a:spcPct val="20000"/>
              </a:spcBef>
              <a:spcAft>
                <a:spcPct val="0"/>
              </a:spcAft>
              <a:buFont typeface="Arial" panose="020B0604020202020204" pitchFamily="34" charset="0"/>
              <a:buChar char="»"/>
              <a:defRPr sz="4000">
                <a:solidFill>
                  <a:schemeClr val="tx1"/>
                </a:solidFill>
                <a:latin typeface="Calibri" panose="020F0502020204030204" pitchFamily="34" charset="0"/>
                <a:ea typeface="ＭＳ Ｐゴシック" panose="020B0600070205080204" pitchFamily="34" charset="-128"/>
              </a:defRPr>
            </a:lvl8pPr>
            <a:lvl9pPr marL="7772400" indent="-457200" defTabSz="914400" eaLnBrk="0" fontAlgn="base" hangingPunct="0">
              <a:spcBef>
                <a:spcPct val="20000"/>
              </a:spcBef>
              <a:spcAft>
                <a:spcPct val="0"/>
              </a:spcAft>
              <a:buFont typeface="Arial" panose="020B0604020202020204" pitchFamily="34" charset="0"/>
              <a:buChar char="»"/>
              <a:defRPr sz="4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2114D75F-FF71-4D5C-B251-B74F610E61DC}" type="slidenum">
              <a:rPr lang="de-DE" sz="2400">
                <a:solidFill>
                  <a:srgbClr val="898989"/>
                </a:solidFill>
              </a:rPr>
              <a:pPr algn="l">
                <a:spcBef>
                  <a:spcPct val="0"/>
                </a:spcBef>
                <a:buFontTx/>
                <a:buNone/>
              </a:pPr>
              <a:t>23</a:t>
            </a:fld>
            <a:endParaRPr lang="de-DE" sz="2400">
              <a:solidFill>
                <a:srgbClr val="898989"/>
              </a:solidFill>
            </a:endParaRPr>
          </a:p>
        </p:txBody>
      </p:sp>
      <p:sp>
        <p:nvSpPr>
          <p:cNvPr id="12292" name="Rectangle 2"/>
          <p:cNvSpPr txBox="1">
            <a:spLocks noChangeArrowheads="1"/>
          </p:cNvSpPr>
          <p:nvPr/>
        </p:nvSpPr>
        <p:spPr bwMode="auto">
          <a:xfrm>
            <a:off x="1102768" y="1961456"/>
            <a:ext cx="4464496" cy="647700"/>
          </a:xfrm>
          <a:prstGeom prst="rect">
            <a:avLst/>
          </a:prstGeom>
          <a:noFill/>
          <a:ln>
            <a:noFill/>
          </a:ln>
          <a:extLst/>
        </p:spPr>
        <p:txBody>
          <a:bodyPr lIns="0" tIns="0" rIns="0" bIns="0"/>
          <a:lstStyle>
            <a:lvl1pPr>
              <a:defRPr sz="1600">
                <a:solidFill>
                  <a:schemeClr val="tx1"/>
                </a:solidFill>
                <a:latin typeface="DB Office" pitchFamily="84" charset="-18"/>
                <a:cs typeface="Arial" pitchFamily="34" charset="0"/>
              </a:defRPr>
            </a:lvl1pPr>
            <a:lvl2pPr marL="742950" indent="-285750">
              <a:defRPr sz="1600">
                <a:solidFill>
                  <a:schemeClr val="tx1"/>
                </a:solidFill>
                <a:latin typeface="DB Office" pitchFamily="84" charset="-18"/>
                <a:cs typeface="Arial" pitchFamily="34" charset="0"/>
              </a:defRPr>
            </a:lvl2pPr>
            <a:lvl3pPr marL="1143000" indent="-228600">
              <a:defRPr sz="1600">
                <a:solidFill>
                  <a:schemeClr val="tx1"/>
                </a:solidFill>
                <a:latin typeface="DB Office" pitchFamily="84" charset="-18"/>
                <a:cs typeface="Arial" pitchFamily="34" charset="0"/>
              </a:defRPr>
            </a:lvl3pPr>
            <a:lvl4pPr marL="1600200" indent="-228600">
              <a:defRPr sz="1600">
                <a:solidFill>
                  <a:schemeClr val="tx1"/>
                </a:solidFill>
                <a:latin typeface="DB Office" pitchFamily="84" charset="-18"/>
                <a:cs typeface="Arial" pitchFamily="34" charset="0"/>
              </a:defRPr>
            </a:lvl4pPr>
            <a:lvl5pPr marL="2057400" indent="-228600">
              <a:defRPr sz="1600">
                <a:solidFill>
                  <a:schemeClr val="tx1"/>
                </a:solidFill>
                <a:latin typeface="DB Office" pitchFamily="84" charset="-18"/>
                <a:cs typeface="Arial" pitchFamily="34" charset="0"/>
              </a:defRPr>
            </a:lvl5pPr>
            <a:lvl6pPr marL="2514600" indent="-228600" algn="ctr" eaLnBrk="0" fontAlgn="base" hangingPunct="0">
              <a:spcBef>
                <a:spcPct val="0"/>
              </a:spcBef>
              <a:spcAft>
                <a:spcPct val="0"/>
              </a:spcAft>
              <a:defRPr sz="1600">
                <a:solidFill>
                  <a:schemeClr val="tx1"/>
                </a:solidFill>
                <a:latin typeface="DB Office" pitchFamily="84" charset="-18"/>
                <a:cs typeface="Arial" pitchFamily="34" charset="0"/>
              </a:defRPr>
            </a:lvl6pPr>
            <a:lvl7pPr marL="2971800" indent="-228600" algn="ctr" eaLnBrk="0" fontAlgn="base" hangingPunct="0">
              <a:spcBef>
                <a:spcPct val="0"/>
              </a:spcBef>
              <a:spcAft>
                <a:spcPct val="0"/>
              </a:spcAft>
              <a:defRPr sz="1600">
                <a:solidFill>
                  <a:schemeClr val="tx1"/>
                </a:solidFill>
                <a:latin typeface="DB Office" pitchFamily="84" charset="-18"/>
                <a:cs typeface="Arial" pitchFamily="34" charset="0"/>
              </a:defRPr>
            </a:lvl7pPr>
            <a:lvl8pPr marL="3429000" indent="-228600" algn="ctr" eaLnBrk="0" fontAlgn="base" hangingPunct="0">
              <a:spcBef>
                <a:spcPct val="0"/>
              </a:spcBef>
              <a:spcAft>
                <a:spcPct val="0"/>
              </a:spcAft>
              <a:defRPr sz="1600">
                <a:solidFill>
                  <a:schemeClr val="tx1"/>
                </a:solidFill>
                <a:latin typeface="DB Office" pitchFamily="84" charset="-18"/>
                <a:cs typeface="Arial" pitchFamily="34" charset="0"/>
              </a:defRPr>
            </a:lvl8pPr>
            <a:lvl9pPr marL="3886200" indent="-228600" algn="ctr" eaLnBrk="0" fontAlgn="base" hangingPunct="0">
              <a:spcBef>
                <a:spcPct val="0"/>
              </a:spcBef>
              <a:spcAft>
                <a:spcPct val="0"/>
              </a:spcAft>
              <a:defRPr sz="1600">
                <a:solidFill>
                  <a:schemeClr val="tx1"/>
                </a:solidFill>
                <a:latin typeface="DB Office" pitchFamily="84" charset="-18"/>
                <a:cs typeface="Arial" pitchFamily="34" charset="0"/>
              </a:defRPr>
            </a:lvl9pPr>
          </a:lstStyle>
          <a:p>
            <a:pPr hangingPunct="1">
              <a:defRPr/>
            </a:pPr>
            <a:r>
              <a:rPr lang="es-CR" sz="4000" b="1" dirty="0">
                <a:effectLst>
                  <a:outerShdw blurRad="38100" dist="38100" dir="2700000" algn="tl">
                    <a:srgbClr val="000000">
                      <a:alpha val="43137"/>
                    </a:srgbClr>
                  </a:outerShdw>
                </a:effectLst>
                <a:latin typeface="Tahoma" pitchFamily="34" charset="0"/>
                <a:ea typeface="Tahoma" pitchFamily="34" charset="0"/>
                <a:cs typeface="Tahoma" pitchFamily="34" charset="0"/>
              </a:rPr>
              <a:t>REQUISITOS:</a:t>
            </a:r>
            <a:endParaRPr lang="es-ES" sz="4000"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Rectángulo 2"/>
          <p:cNvSpPr/>
          <p:nvPr/>
        </p:nvSpPr>
        <p:spPr>
          <a:xfrm>
            <a:off x="2758952" y="3675221"/>
            <a:ext cx="19586176" cy="7971413"/>
          </a:xfrm>
          <a:prstGeom prst="rect">
            <a:avLst/>
          </a:prstGeom>
        </p:spPr>
        <p:txBody>
          <a:bodyPr wrap="square">
            <a:spAutoFit/>
          </a:bodyPr>
          <a:lstStyle/>
          <a:p>
            <a:pPr marL="685800" indent="-685800" algn="just">
              <a:buFont typeface="Wingdings" panose="05000000000000000000" pitchFamily="2" charset="2"/>
              <a:buChar char=""/>
              <a:tabLst>
                <a:tab pos="914400" algn="l"/>
              </a:tabLst>
              <a:defRPr/>
            </a:pPr>
            <a:r>
              <a:rPr lang="es-ES" sz="3200" b="1" dirty="0">
                <a:solidFill>
                  <a:schemeClr val="tx2"/>
                </a:solidFill>
                <a:latin typeface="Century Gothic" panose="020B0502020202020204" pitchFamily="34" charset="0"/>
                <a:ea typeface="Times New Roman" panose="02020603050405020304" pitchFamily="18" charset="0"/>
                <a:cs typeface="Tahoma" panose="020B0604030504040204" pitchFamily="34" charset="0"/>
              </a:rPr>
              <a:t>Una factura comercial</a:t>
            </a:r>
          </a:p>
          <a:p>
            <a:pPr marL="685800" indent="-685800" algn="just">
              <a:buFont typeface="Wingdings" panose="05000000000000000000" pitchFamily="2" charset="2"/>
              <a:buChar char=""/>
              <a:tabLst>
                <a:tab pos="914400" algn="l"/>
              </a:tabLst>
              <a:defRPr/>
            </a:pPr>
            <a:endParaRPr lang="es-CR" sz="3200" b="1" dirty="0">
              <a:solidFill>
                <a:schemeClr val="tx2"/>
              </a:solidFill>
              <a:latin typeface="Century Gothic" panose="020B0502020202020204" pitchFamily="34" charset="0"/>
              <a:ea typeface="Times New Roman" panose="02020603050405020304" pitchFamily="18" charset="0"/>
              <a:cs typeface="Times New Roman" panose="02020603050405020304" pitchFamily="18" charset="0"/>
            </a:endParaRPr>
          </a:p>
          <a:p>
            <a:pPr marL="685800" indent="-685800" algn="just">
              <a:buFont typeface="Wingdings" panose="05000000000000000000" pitchFamily="2" charset="2"/>
              <a:buChar char=""/>
              <a:tabLst>
                <a:tab pos="914400" algn="l"/>
              </a:tabLst>
              <a:defRPr/>
            </a:pPr>
            <a:r>
              <a:rPr lang="es-ES" sz="3200" b="1" dirty="0">
                <a:solidFill>
                  <a:schemeClr val="tx2"/>
                </a:solidFill>
                <a:latin typeface="Century Gothic" panose="020B0502020202020204" pitchFamily="34" charset="0"/>
                <a:ea typeface="Times New Roman" panose="02020603050405020304" pitchFamily="18" charset="0"/>
                <a:cs typeface="Tahoma" panose="020B0604030504040204" pitchFamily="34" charset="0"/>
              </a:rPr>
              <a:t>Documento de transporte (Guía Aérea, conocimiento de embarque B/L o Carta de Porte).</a:t>
            </a:r>
          </a:p>
          <a:p>
            <a:pPr marL="685800" indent="-685800" algn="just">
              <a:buFont typeface="Wingdings" panose="05000000000000000000" pitchFamily="2" charset="2"/>
              <a:buChar char=""/>
              <a:tabLst>
                <a:tab pos="914400" algn="l"/>
              </a:tabLst>
              <a:defRPr/>
            </a:pPr>
            <a:endParaRPr lang="es-CR" sz="3200" b="1" dirty="0">
              <a:solidFill>
                <a:schemeClr val="tx2"/>
              </a:solidFill>
              <a:latin typeface="Century Gothic" panose="020B0502020202020204" pitchFamily="34" charset="0"/>
              <a:ea typeface="Times New Roman" panose="02020603050405020304" pitchFamily="18" charset="0"/>
              <a:cs typeface="Times New Roman" panose="02020603050405020304" pitchFamily="18" charset="0"/>
            </a:endParaRPr>
          </a:p>
          <a:p>
            <a:pPr marL="685800" indent="-685800" algn="just">
              <a:buFont typeface="Wingdings" panose="05000000000000000000" pitchFamily="2" charset="2"/>
              <a:buChar char=""/>
              <a:tabLst>
                <a:tab pos="914400" algn="l"/>
              </a:tabLst>
              <a:defRPr/>
            </a:pPr>
            <a:r>
              <a:rPr lang="es-ES" sz="3200" b="1" dirty="0">
                <a:solidFill>
                  <a:schemeClr val="tx2"/>
                </a:solidFill>
                <a:latin typeface="Century Gothic" panose="020B0502020202020204" pitchFamily="34" charset="0"/>
                <a:ea typeface="Times New Roman" panose="02020603050405020304" pitchFamily="18" charset="0"/>
                <a:cs typeface="Tahoma" panose="020B0604030504040204" pitchFamily="34" charset="0"/>
              </a:rPr>
              <a:t>Permisos o Notas Técnicas, según la naturaleza de la mercancía.</a:t>
            </a:r>
          </a:p>
          <a:p>
            <a:pPr marL="685800" indent="-685800" algn="just">
              <a:buFont typeface="Wingdings" panose="05000000000000000000" pitchFamily="2" charset="2"/>
              <a:buChar char=""/>
              <a:tabLst>
                <a:tab pos="914400" algn="l"/>
              </a:tabLst>
              <a:defRPr/>
            </a:pPr>
            <a:endParaRPr lang="es-CR" sz="3200" b="1" dirty="0">
              <a:solidFill>
                <a:schemeClr val="tx2"/>
              </a:solidFill>
              <a:latin typeface="Century Gothic" panose="020B0502020202020204" pitchFamily="34" charset="0"/>
              <a:ea typeface="Times New Roman" panose="02020603050405020304" pitchFamily="18" charset="0"/>
              <a:cs typeface="Times New Roman" panose="02020603050405020304" pitchFamily="18" charset="0"/>
            </a:endParaRPr>
          </a:p>
          <a:p>
            <a:pPr marL="685800" indent="-685800" algn="just">
              <a:buFont typeface="Wingdings" panose="05000000000000000000" pitchFamily="2" charset="2"/>
              <a:buChar char=""/>
              <a:tabLst>
                <a:tab pos="914400" algn="l"/>
              </a:tabLst>
              <a:defRPr/>
            </a:pPr>
            <a:r>
              <a:rPr lang="es-ES" sz="3200" b="1" dirty="0">
                <a:solidFill>
                  <a:schemeClr val="tx2"/>
                </a:solidFill>
                <a:latin typeface="Century Gothic" panose="020B0502020202020204" pitchFamily="34" charset="0"/>
                <a:ea typeface="Times New Roman" panose="02020603050405020304" pitchFamily="18" charset="0"/>
                <a:cs typeface="Tahoma" panose="020B0604030504040204" pitchFamily="34" charset="0"/>
              </a:rPr>
              <a:t>Certificado de Origen, si lo requiere, esto dependiendo de su destino. El cliente es quien debe indicar si lo necesita en el país de destino. </a:t>
            </a:r>
          </a:p>
          <a:p>
            <a:pPr marL="685800" indent="-685800" algn="just">
              <a:buFont typeface="Wingdings" panose="05000000000000000000" pitchFamily="2" charset="2"/>
              <a:buChar char=""/>
              <a:tabLst>
                <a:tab pos="914400" algn="l"/>
              </a:tabLst>
              <a:defRPr/>
            </a:pPr>
            <a:endParaRPr lang="es-CR" sz="3200" b="1" dirty="0">
              <a:solidFill>
                <a:schemeClr val="tx2"/>
              </a:solidFill>
              <a:latin typeface="Century Gothic" panose="020B0502020202020204" pitchFamily="34" charset="0"/>
              <a:ea typeface="Times New Roman" panose="02020603050405020304" pitchFamily="18" charset="0"/>
              <a:cs typeface="Times New Roman" panose="02020603050405020304" pitchFamily="18" charset="0"/>
            </a:endParaRPr>
          </a:p>
          <a:p>
            <a:pPr marL="685800" indent="-685800" algn="just">
              <a:buFont typeface="Wingdings" panose="05000000000000000000" pitchFamily="2" charset="2"/>
              <a:buChar char=""/>
              <a:tabLst>
                <a:tab pos="914400" algn="l"/>
              </a:tabLst>
              <a:defRPr/>
            </a:pPr>
            <a:r>
              <a:rPr lang="es-ES" sz="3200" b="1" dirty="0">
                <a:solidFill>
                  <a:schemeClr val="tx2"/>
                </a:solidFill>
                <a:latin typeface="Century Gothic" panose="020B0502020202020204" pitchFamily="34" charset="0"/>
                <a:ea typeface="Times New Roman" panose="02020603050405020304" pitchFamily="18" charset="0"/>
                <a:cs typeface="Tahoma" panose="020B0604030504040204" pitchFamily="34" charset="0"/>
              </a:rPr>
              <a:t>Formulario Único Centroamericano cuando se trate de una negociación dentro del área centroamericana.</a:t>
            </a:r>
          </a:p>
          <a:p>
            <a:pPr marL="685800" indent="-685800" algn="just">
              <a:buFont typeface="Wingdings" panose="05000000000000000000" pitchFamily="2" charset="2"/>
              <a:buChar char=""/>
              <a:tabLst>
                <a:tab pos="914400" algn="l"/>
              </a:tabLst>
              <a:defRPr/>
            </a:pPr>
            <a:endParaRPr lang="es-CR" sz="3200" b="1" dirty="0">
              <a:solidFill>
                <a:schemeClr val="tx2"/>
              </a:solidFill>
              <a:latin typeface="Century Gothic" panose="020B0502020202020204" pitchFamily="34" charset="0"/>
              <a:ea typeface="Times New Roman" panose="02020603050405020304" pitchFamily="18" charset="0"/>
              <a:cs typeface="Times New Roman" panose="02020603050405020304" pitchFamily="18" charset="0"/>
            </a:endParaRPr>
          </a:p>
          <a:p>
            <a:pPr marL="685800" indent="-685800" algn="just">
              <a:buFont typeface="Wingdings" panose="05000000000000000000" pitchFamily="2" charset="2"/>
              <a:buChar char=""/>
              <a:tabLst>
                <a:tab pos="914400" algn="l"/>
              </a:tabLst>
              <a:defRPr/>
            </a:pPr>
            <a:r>
              <a:rPr lang="es-ES" sz="3200" b="1" dirty="0">
                <a:solidFill>
                  <a:schemeClr val="tx2"/>
                </a:solidFill>
                <a:latin typeface="Century Gothic" panose="020B0502020202020204" pitchFamily="34" charset="0"/>
                <a:ea typeface="Times New Roman" panose="02020603050405020304" pitchFamily="18" charset="0"/>
                <a:cs typeface="Tahoma" panose="020B0604030504040204" pitchFamily="34" charset="0"/>
              </a:rPr>
              <a:t>Declaración Aduanera de Exportación cuando el país este fuera del área centroamericana. </a:t>
            </a:r>
          </a:p>
          <a:p>
            <a:pPr marL="685800" indent="-685800" algn="just">
              <a:buFont typeface="Wingdings" panose="05000000000000000000" pitchFamily="2" charset="2"/>
              <a:buChar char=""/>
              <a:tabLst>
                <a:tab pos="914400" algn="l"/>
              </a:tabLst>
              <a:defRPr/>
            </a:pPr>
            <a:endParaRPr lang="es-CR" sz="3200" b="1" dirty="0">
              <a:solidFill>
                <a:schemeClr val="tx2"/>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defRPr/>
            </a:pPr>
            <a:r>
              <a:rPr lang="es-ES" sz="3200" b="1" dirty="0">
                <a:solidFill>
                  <a:schemeClr val="tx2"/>
                </a:solidFill>
                <a:latin typeface="Century Gothic" panose="020B0502020202020204" pitchFamily="34" charset="0"/>
                <a:ea typeface="Times New Roman" panose="02020603050405020304" pitchFamily="18" charset="0"/>
                <a:cs typeface="Tahoma" panose="020B0604030504040204" pitchFamily="34" charset="0"/>
              </a:rPr>
              <a:t>Otras que por la naturaleza de la mercancía se requieran como permisos Zoosanitarios </a:t>
            </a:r>
            <a:r>
              <a:rPr lang="es-ES" sz="3200" b="1" dirty="0" err="1">
                <a:solidFill>
                  <a:schemeClr val="tx2"/>
                </a:solidFill>
                <a:latin typeface="Century Gothic" panose="020B0502020202020204" pitchFamily="34" charset="0"/>
                <a:ea typeface="Times New Roman" panose="02020603050405020304" pitchFamily="18" charset="0"/>
                <a:cs typeface="Tahoma" panose="020B0604030504040204" pitchFamily="34" charset="0"/>
              </a:rPr>
              <a:t>ó</a:t>
            </a:r>
            <a:r>
              <a:rPr lang="es-ES" sz="3200" b="1" dirty="0">
                <a:solidFill>
                  <a:schemeClr val="tx2"/>
                </a:solidFill>
                <a:latin typeface="Century Gothic" panose="020B0502020202020204" pitchFamily="34" charset="0"/>
                <a:ea typeface="Times New Roman" panose="02020603050405020304" pitchFamily="18" charset="0"/>
                <a:cs typeface="Tahoma" panose="020B0604030504040204" pitchFamily="34" charset="0"/>
              </a:rPr>
              <a:t> Fitosanitarios, </a:t>
            </a:r>
            <a:r>
              <a:rPr lang="es-ES" sz="3200" b="1" dirty="0" err="1">
                <a:solidFill>
                  <a:schemeClr val="tx2"/>
                </a:solidFill>
                <a:latin typeface="Century Gothic" panose="020B0502020202020204" pitchFamily="34" charset="0"/>
                <a:ea typeface="Times New Roman" panose="02020603050405020304" pitchFamily="18" charset="0"/>
                <a:cs typeface="Tahoma" panose="020B0604030504040204" pitchFamily="34" charset="0"/>
              </a:rPr>
              <a:t>etc</a:t>
            </a:r>
            <a:endParaRPr lang="es-CR" sz="3200" b="1" dirty="0">
              <a:solidFill>
                <a:schemeClr val="tx2"/>
              </a:solidFill>
              <a:latin typeface="Century Gothic" panose="020B0502020202020204" pitchFamily="34" charset="0"/>
            </a:endParaRPr>
          </a:p>
        </p:txBody>
      </p:sp>
    </p:spTree>
    <p:extLst>
      <p:ext uri="{BB962C8B-B14F-4D97-AF65-F5344CB8AC3E}">
        <p14:creationId xmlns:p14="http://schemas.microsoft.com/office/powerpoint/2010/main" val="3837960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a:xfrm>
            <a:off x="8591600" y="3072732"/>
            <a:ext cx="7489824" cy="835026"/>
          </a:xfrm>
        </p:spPr>
        <p:txBody>
          <a:bodyPr>
            <a:noAutofit/>
          </a:bodyPr>
          <a:lstStyle/>
          <a:p>
            <a:pPr>
              <a:defRPr/>
            </a:pPr>
            <a:r>
              <a:rPr lang="es-MX" sz="6400" dirty="0">
                <a:latin typeface="Century Gothic" panose="020B0502020202020204" pitchFamily="34" charset="0"/>
                <a:ea typeface="ＭＳ Ｐゴシック" panose="020B0600070205080204" pitchFamily="34" charset="-128"/>
              </a:rPr>
              <a:t>REEXPORTACION</a:t>
            </a:r>
            <a:endParaRPr lang="es-ES" sz="6400" dirty="0">
              <a:latin typeface="Century Gothic" panose="020B0502020202020204" pitchFamily="34" charset="0"/>
              <a:ea typeface="ＭＳ Ｐゴシック" panose="020B0600070205080204" pitchFamily="34" charset="-128"/>
            </a:endParaRPr>
          </a:p>
        </p:txBody>
      </p:sp>
      <p:sp>
        <p:nvSpPr>
          <p:cNvPr id="38915" name="Rectangle 3"/>
          <p:cNvSpPr>
            <a:spLocks noGrp="1"/>
          </p:cNvSpPr>
          <p:nvPr>
            <p:ph type="body" idx="1"/>
          </p:nvPr>
        </p:nvSpPr>
        <p:spPr>
          <a:xfrm>
            <a:off x="2796296" y="4625752"/>
            <a:ext cx="19658184" cy="4392488"/>
          </a:xfrm>
        </p:spPr>
        <p:txBody>
          <a:bodyPr/>
          <a:lstStyle/>
          <a:p>
            <a:pPr algn="just">
              <a:buFont typeface="Arial" charset="0"/>
              <a:buNone/>
              <a:defRPr/>
            </a:pPr>
            <a:endParaRPr lang="es-MX" sz="3200" b="1" dirty="0">
              <a:solidFill>
                <a:schemeClr val="accent2"/>
              </a:solidFill>
              <a:effectLst>
                <a:outerShdw blurRad="38100" dist="38100" dir="2700000" algn="tl">
                  <a:srgbClr val="C0C0C0"/>
                </a:outerShdw>
              </a:effectLst>
              <a:latin typeface="Century Gothic" pitchFamily="34" charset="0"/>
              <a:cs typeface="Arial" charset="0"/>
            </a:endParaRPr>
          </a:p>
          <a:p>
            <a:pPr marL="685800" indent="-685800" algn="just" hangingPunct="0">
              <a:spcBef>
                <a:spcPts val="0"/>
              </a:spcBef>
              <a:buClrTx/>
              <a:buSzTx/>
              <a:buFont typeface="Wingdings" panose="05000000000000000000" pitchFamily="2" charset="2"/>
              <a:buChar char=""/>
              <a:tabLst>
                <a:tab pos="914400" algn="l"/>
              </a:tabLst>
              <a:defRPr/>
            </a:pPr>
            <a:r>
              <a:rPr lang="es-MX" sz="3200" b="1" dirty="0">
                <a:solidFill>
                  <a:schemeClr val="tx2"/>
                </a:solidFill>
                <a:latin typeface="Century Gothic" panose="020B0502020202020204" pitchFamily="34" charset="0"/>
                <a:ea typeface="Times New Roman" panose="02020603050405020304" pitchFamily="18" charset="0"/>
                <a:cs typeface="Tahoma" panose="020B0604030504040204" pitchFamily="34" charset="0"/>
                <a:sym typeface="Helvetica Light"/>
              </a:rPr>
              <a:t>Documentos de Ingreso al país (los detallados en el proceso de importación definitiva.</a:t>
            </a:r>
          </a:p>
          <a:p>
            <a:pPr marL="685800" indent="-685800" algn="just" hangingPunct="0">
              <a:spcBef>
                <a:spcPts val="0"/>
              </a:spcBef>
              <a:buClrTx/>
              <a:buSzTx/>
              <a:buFont typeface="Wingdings" panose="05000000000000000000" pitchFamily="2" charset="2"/>
              <a:buChar char=""/>
              <a:tabLst>
                <a:tab pos="914400" algn="l"/>
              </a:tabLst>
              <a:defRPr/>
            </a:pPr>
            <a:endParaRPr lang="es-MX" sz="3200" b="1" dirty="0">
              <a:solidFill>
                <a:schemeClr val="tx2"/>
              </a:solidFill>
              <a:latin typeface="Century Gothic" panose="020B0502020202020204" pitchFamily="34" charset="0"/>
              <a:ea typeface="Times New Roman" panose="02020603050405020304" pitchFamily="18" charset="0"/>
              <a:cs typeface="Tahoma" panose="020B0604030504040204" pitchFamily="34" charset="0"/>
              <a:sym typeface="Helvetica Light"/>
            </a:endParaRPr>
          </a:p>
          <a:p>
            <a:pPr marL="0" indent="0" algn="just" hangingPunct="0">
              <a:spcBef>
                <a:spcPts val="0"/>
              </a:spcBef>
              <a:buClrTx/>
              <a:buSzTx/>
              <a:buNone/>
              <a:tabLst>
                <a:tab pos="914400" algn="l"/>
              </a:tabLst>
              <a:defRPr/>
            </a:pPr>
            <a:r>
              <a:rPr lang="es-MX" sz="3200" b="1" dirty="0">
                <a:solidFill>
                  <a:schemeClr val="tx2"/>
                </a:solidFill>
                <a:latin typeface="Century Gothic" panose="020B0502020202020204" pitchFamily="34" charset="0"/>
                <a:ea typeface="Times New Roman" panose="02020603050405020304" pitchFamily="18" charset="0"/>
                <a:cs typeface="Tahoma" panose="020B0604030504040204" pitchFamily="34" charset="0"/>
                <a:sym typeface="Helvetica Light"/>
              </a:rPr>
              <a:t>MAS</a:t>
            </a:r>
          </a:p>
          <a:p>
            <a:pPr marL="685800" indent="-685800" algn="just" hangingPunct="0">
              <a:spcBef>
                <a:spcPts val="0"/>
              </a:spcBef>
              <a:buClrTx/>
              <a:buSzTx/>
              <a:buFont typeface="Wingdings" panose="05000000000000000000" pitchFamily="2" charset="2"/>
              <a:buChar char=""/>
              <a:tabLst>
                <a:tab pos="914400" algn="l"/>
              </a:tabLst>
              <a:defRPr/>
            </a:pPr>
            <a:endParaRPr lang="es-MX" sz="3200" b="1" dirty="0">
              <a:solidFill>
                <a:schemeClr val="tx2"/>
              </a:solidFill>
              <a:latin typeface="Century Gothic" panose="020B0502020202020204" pitchFamily="34" charset="0"/>
              <a:ea typeface="Times New Roman" panose="02020603050405020304" pitchFamily="18" charset="0"/>
              <a:cs typeface="Tahoma" panose="020B0604030504040204" pitchFamily="34" charset="0"/>
              <a:sym typeface="Helvetica Light"/>
            </a:endParaRPr>
          </a:p>
          <a:p>
            <a:pPr marL="685800" indent="-685800" algn="just" hangingPunct="0">
              <a:spcBef>
                <a:spcPts val="0"/>
              </a:spcBef>
              <a:buClrTx/>
              <a:buSzTx/>
              <a:buFont typeface="Wingdings" panose="05000000000000000000" pitchFamily="2" charset="2"/>
              <a:buChar char=""/>
              <a:tabLst>
                <a:tab pos="914400" algn="l"/>
              </a:tabLst>
              <a:defRPr/>
            </a:pPr>
            <a:r>
              <a:rPr lang="es-MX" sz="3200" b="1" dirty="0">
                <a:solidFill>
                  <a:schemeClr val="tx2"/>
                </a:solidFill>
                <a:latin typeface="Century Gothic" panose="020B0502020202020204" pitchFamily="34" charset="0"/>
                <a:ea typeface="Times New Roman" panose="02020603050405020304" pitchFamily="18" charset="0"/>
                <a:cs typeface="Tahoma" panose="020B0604030504040204" pitchFamily="34" charset="0"/>
                <a:sym typeface="Helvetica Light"/>
              </a:rPr>
              <a:t>Facturas comercial originales.</a:t>
            </a:r>
          </a:p>
          <a:p>
            <a:pPr marL="685800" indent="-685800" algn="just" hangingPunct="0">
              <a:spcBef>
                <a:spcPts val="0"/>
              </a:spcBef>
              <a:buClrTx/>
              <a:buSzTx/>
              <a:buFont typeface="Wingdings" panose="05000000000000000000" pitchFamily="2" charset="2"/>
              <a:buChar char=""/>
              <a:tabLst>
                <a:tab pos="914400" algn="l"/>
              </a:tabLst>
              <a:defRPr/>
            </a:pPr>
            <a:r>
              <a:rPr lang="es-MX" sz="3200" b="1" dirty="0">
                <a:solidFill>
                  <a:schemeClr val="tx2"/>
                </a:solidFill>
                <a:latin typeface="Century Gothic" panose="020B0502020202020204" pitchFamily="34" charset="0"/>
                <a:ea typeface="Times New Roman" panose="02020603050405020304" pitchFamily="18" charset="0"/>
                <a:cs typeface="Tahoma" panose="020B0604030504040204" pitchFamily="34" charset="0"/>
                <a:sym typeface="Helvetica Light"/>
              </a:rPr>
              <a:t>Contrato de transporte –guía área, carta de porte o conocimiento de embarque.</a:t>
            </a:r>
          </a:p>
          <a:p>
            <a:pPr marL="685800" indent="-685800" algn="just" hangingPunct="0">
              <a:spcBef>
                <a:spcPts val="0"/>
              </a:spcBef>
              <a:buClrTx/>
              <a:buSzTx/>
              <a:buFont typeface="Wingdings" panose="05000000000000000000" pitchFamily="2" charset="2"/>
              <a:buChar char=""/>
              <a:tabLst>
                <a:tab pos="914400" algn="l"/>
              </a:tabLst>
              <a:defRPr/>
            </a:pPr>
            <a:r>
              <a:rPr lang="es-MX" sz="3200" b="1" dirty="0">
                <a:solidFill>
                  <a:schemeClr val="tx2"/>
                </a:solidFill>
                <a:latin typeface="Century Gothic" panose="020B0502020202020204" pitchFamily="34" charset="0"/>
                <a:ea typeface="Times New Roman" panose="02020603050405020304" pitchFamily="18" charset="0"/>
                <a:cs typeface="Tahoma" panose="020B0604030504040204" pitchFamily="34" charset="0"/>
                <a:sym typeface="Helvetica Light"/>
              </a:rPr>
              <a:t>Permisos en caso de requerirse.</a:t>
            </a:r>
          </a:p>
          <a:p>
            <a:pPr marL="0" indent="0" algn="just">
              <a:defRPr/>
            </a:pPr>
            <a:endParaRPr lang="es-ES" sz="3200" dirty="0">
              <a:solidFill>
                <a:srgbClr val="8064A2"/>
              </a:solidFill>
              <a:latin typeface="Century Gothic" pitchFamily="34" charset="0"/>
              <a:cs typeface="Tahoma" pitchFamily="34" charset="0"/>
            </a:endParaRPr>
          </a:p>
        </p:txBody>
      </p:sp>
      <p:pic>
        <p:nvPicPr>
          <p:cNvPr id="297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2913" y="9594304"/>
            <a:ext cx="4044950" cy="3051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4522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5 Objeto"/>
          <p:cNvGraphicFramePr>
            <a:graphicFrameLocks noChangeAspect="1"/>
          </p:cNvGraphicFramePr>
          <p:nvPr>
            <p:extLst>
              <p:ext uri="{D42A27DB-BD31-4B8C-83A1-F6EECF244321}">
                <p14:modId xmlns:p14="http://schemas.microsoft.com/office/powerpoint/2010/main" val="568314127"/>
              </p:ext>
            </p:extLst>
          </p:nvPr>
        </p:nvGraphicFramePr>
        <p:xfrm>
          <a:off x="4271120" y="1817440"/>
          <a:ext cx="8569324" cy="11127630"/>
        </p:xfrm>
        <a:graphic>
          <a:graphicData uri="http://schemas.openxmlformats.org/presentationml/2006/ole">
            <mc:AlternateContent xmlns:mc="http://schemas.openxmlformats.org/markup-compatibility/2006">
              <mc:Choice xmlns:v="urn:schemas-microsoft-com:vml" Requires="v">
                <p:oleObj spid="_x0000_s1062" name="Visio" r:id="rId3" imgW="2984863" imgH="8419737" progId="Visio.Drawing.11">
                  <p:embed/>
                </p:oleObj>
              </mc:Choice>
              <mc:Fallback>
                <p:oleObj name="Visio" r:id="rId3" imgW="2984863" imgH="8419737"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1120" y="1817440"/>
                        <a:ext cx="8569324" cy="11127630"/>
                      </a:xfrm>
                      <a:prstGeom prst="rect">
                        <a:avLst/>
                      </a:prstGeom>
                      <a:noFill/>
                      <a:ln>
                        <a:noFill/>
                      </a:ln>
                    </p:spPr>
                  </p:pic>
                </p:oleObj>
              </mc:Fallback>
            </mc:AlternateContent>
          </a:graphicData>
        </a:graphic>
      </p:graphicFrame>
      <p:pic>
        <p:nvPicPr>
          <p:cNvPr id="2" name="Imagen 1"/>
          <p:cNvPicPr>
            <a:picLocks noChangeAspect="1"/>
          </p:cNvPicPr>
          <p:nvPr/>
        </p:nvPicPr>
        <p:blipFill>
          <a:blip r:embed="rId5"/>
          <a:stretch>
            <a:fillRect/>
          </a:stretch>
        </p:blipFill>
        <p:spPr>
          <a:xfrm>
            <a:off x="15720392" y="5561856"/>
            <a:ext cx="4511301" cy="3024336"/>
          </a:xfrm>
          <a:prstGeom prst="rect">
            <a:avLst/>
          </a:prstGeom>
          <a:effectLst>
            <a:softEdge rad="292100"/>
          </a:effectLst>
        </p:spPr>
      </p:pic>
    </p:spTree>
    <p:extLst>
      <p:ext uri="{BB962C8B-B14F-4D97-AF65-F5344CB8AC3E}">
        <p14:creationId xmlns:p14="http://schemas.microsoft.com/office/powerpoint/2010/main" val="947341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7" name="Rectangle 3"/>
          <p:cNvSpPr>
            <a:spLocks noGrp="1" noChangeArrowheads="1"/>
          </p:cNvSpPr>
          <p:nvPr>
            <p:ph type="body" idx="1"/>
          </p:nvPr>
        </p:nvSpPr>
        <p:spPr>
          <a:xfrm>
            <a:off x="1606824" y="1711326"/>
            <a:ext cx="21818423" cy="10547274"/>
          </a:xfrm>
        </p:spPr>
        <p:txBody>
          <a:bodyPr>
            <a:normAutofit fontScale="92500" lnSpcReduction="20000"/>
          </a:bodyPr>
          <a:lstStyle/>
          <a:p>
            <a:pPr marL="0" indent="0" algn="ctr">
              <a:lnSpc>
                <a:spcPct val="110000"/>
              </a:lnSpc>
              <a:spcBef>
                <a:spcPts val="0"/>
              </a:spcBef>
              <a:buClrTx/>
              <a:buSzTx/>
              <a:buNone/>
              <a:defRPr/>
            </a:pPr>
            <a:r>
              <a:rPr lang="es-ES" sz="6400" b="1" dirty="0">
                <a:solidFill>
                  <a:srgbClr val="F78E1E"/>
                </a:solidFill>
                <a:latin typeface="Century Gothic" panose="020B0502020202020204" pitchFamily="34" charset="0"/>
                <a:ea typeface="ＭＳ Ｐゴシック" panose="020B0600070205080204" pitchFamily="34" charset="-128"/>
                <a:cs typeface="+mn-cs"/>
                <a:sym typeface="Arial"/>
              </a:rPr>
              <a:t>PROCESO DESPACHO A BORDO</a:t>
            </a:r>
          </a:p>
          <a:p>
            <a:pPr marL="0" indent="0" algn="ctr">
              <a:lnSpc>
                <a:spcPct val="110000"/>
              </a:lnSpc>
              <a:spcBef>
                <a:spcPts val="0"/>
              </a:spcBef>
              <a:buClrTx/>
              <a:buSzTx/>
              <a:buNone/>
              <a:defRPr/>
            </a:pPr>
            <a:endParaRPr lang="es-ES" sz="6400" b="1" dirty="0">
              <a:solidFill>
                <a:srgbClr val="F78E1E"/>
              </a:solidFill>
              <a:latin typeface="Century Gothic" panose="020B0502020202020204" pitchFamily="34" charset="0"/>
              <a:ea typeface="ＭＳ Ｐゴシック" panose="020B0600070205080204" pitchFamily="34" charset="-128"/>
              <a:cs typeface="+mn-cs"/>
              <a:sym typeface="Arial"/>
            </a:endParaRPr>
          </a:p>
          <a:p>
            <a:pPr marL="0" indent="0">
              <a:buNone/>
              <a:defRPr/>
            </a:pPr>
            <a:endParaRPr lang="es-ES" sz="3200" b="1" dirty="0">
              <a:solidFill>
                <a:schemeClr val="tx2"/>
              </a:solidFill>
              <a:latin typeface="Tahoma" panose="020B0604030504040204" pitchFamily="34" charset="0"/>
            </a:endParaRPr>
          </a:p>
          <a:p>
            <a:pPr algn="just">
              <a:defRPr/>
            </a:pPr>
            <a:r>
              <a:rPr lang="es-ES" sz="3500" b="1" dirty="0">
                <a:solidFill>
                  <a:schemeClr val="tx2"/>
                </a:solidFill>
                <a:latin typeface="Century Gothic" panose="020B0502020202020204" pitchFamily="34" charset="0"/>
              </a:rPr>
              <a:t>Procede cuando se reciben mercancías en el depositario aduanero que por sus características no pueden ser descargadas de la UT.</a:t>
            </a:r>
          </a:p>
          <a:p>
            <a:pPr algn="just">
              <a:defRPr/>
            </a:pPr>
            <a:endParaRPr lang="es-ES" sz="3500" b="1" dirty="0">
              <a:solidFill>
                <a:schemeClr val="tx2"/>
              </a:solidFill>
              <a:latin typeface="Century Gothic" panose="020B0502020202020204" pitchFamily="34" charset="0"/>
            </a:endParaRPr>
          </a:p>
          <a:p>
            <a:pPr algn="just">
              <a:defRPr/>
            </a:pPr>
            <a:r>
              <a:rPr lang="es-ES" sz="3500" b="1" dirty="0">
                <a:solidFill>
                  <a:schemeClr val="tx2"/>
                </a:solidFill>
                <a:latin typeface="Century Gothic" panose="020B0502020202020204" pitchFamily="34" charset="0"/>
              </a:rPr>
              <a:t>El importador deberá comunicar a través de Servicio al Cliente y antes del ingreso de la UT al depositario que la mercancía no puede descargarse, de manera que el PORTONERO en el momento de que ingresa la carga, proceda a enviar el mensaje mediante TICA.  En caso de que se solicite por medio de un Ejecutivo de Ventas, este debe canalizarlo por medio del Asesor de Servicio al Cliente asignado a su cuenta.</a:t>
            </a:r>
          </a:p>
          <a:p>
            <a:pPr algn="just">
              <a:defRPr/>
            </a:pPr>
            <a:endParaRPr lang="es-ES" sz="3500" b="1" dirty="0">
              <a:solidFill>
                <a:schemeClr val="tx2"/>
              </a:solidFill>
              <a:latin typeface="Century Gothic" panose="020B0502020202020204" pitchFamily="34" charset="0"/>
            </a:endParaRPr>
          </a:p>
          <a:p>
            <a:pPr algn="just">
              <a:defRPr/>
            </a:pPr>
            <a:r>
              <a:rPr lang="es-ES" sz="3500" b="1" dirty="0">
                <a:solidFill>
                  <a:schemeClr val="tx2"/>
                </a:solidFill>
                <a:latin typeface="Century Gothic" panose="020B0502020202020204" pitchFamily="34" charset="0"/>
              </a:rPr>
              <a:t>El importador debe presentar al depositario una carta dirigida a la aduana de control en donde se indique el motivo por el cual se solicita el despacho a bordo, se debe indica DUA de tránsitos y números de viajes respectivos.</a:t>
            </a:r>
          </a:p>
          <a:p>
            <a:pPr algn="just">
              <a:defRPr/>
            </a:pPr>
            <a:endParaRPr lang="es-ES" sz="3500" b="1" dirty="0">
              <a:solidFill>
                <a:schemeClr val="tx2"/>
              </a:solidFill>
              <a:latin typeface="Century Gothic" panose="020B0502020202020204" pitchFamily="34" charset="0"/>
            </a:endParaRPr>
          </a:p>
          <a:p>
            <a:pPr algn="just">
              <a:defRPr/>
            </a:pPr>
            <a:r>
              <a:rPr lang="es-ES" sz="3500" b="1" dirty="0">
                <a:solidFill>
                  <a:schemeClr val="tx2"/>
                </a:solidFill>
                <a:latin typeface="Century Gothic" panose="020B0502020202020204" pitchFamily="34" charset="0"/>
              </a:rPr>
              <a:t>La DGA establece un listado de códigos para despacho a bordo en donde se indica conforme al tipo de carga si requiere o no autorización de la aduana.</a:t>
            </a:r>
          </a:p>
          <a:p>
            <a:pPr algn="just">
              <a:defRPr/>
            </a:pPr>
            <a:endParaRPr lang="es-ES" sz="3200" b="1" dirty="0">
              <a:solidFill>
                <a:schemeClr val="tx2"/>
              </a:solidFill>
              <a:latin typeface="Tahoma" panose="020B0604030504040204" pitchFamily="34" charset="0"/>
            </a:endParaRPr>
          </a:p>
          <a:p>
            <a:pPr algn="just">
              <a:defRPr/>
            </a:pPr>
            <a:endParaRPr lang="es-ES" sz="3200" b="1" dirty="0">
              <a:solidFill>
                <a:schemeClr val="tx2"/>
              </a:solidFill>
              <a:latin typeface="Tahoma" panose="020B0604030504040204" pitchFamily="34" charset="0"/>
            </a:endParaRPr>
          </a:p>
        </p:txBody>
      </p:sp>
    </p:spTree>
    <p:extLst>
      <p:ext uri="{BB962C8B-B14F-4D97-AF65-F5344CB8AC3E}">
        <p14:creationId xmlns:p14="http://schemas.microsoft.com/office/powerpoint/2010/main" val="393925257"/>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1318792" y="1647826"/>
            <a:ext cx="21602400" cy="12861924"/>
          </a:xfrm>
        </p:spPr>
        <p:txBody>
          <a:bodyPr>
            <a:noAutofit/>
          </a:bodyPr>
          <a:lstStyle/>
          <a:p>
            <a:pPr algn="just">
              <a:lnSpc>
                <a:spcPct val="88000"/>
              </a:lnSpc>
            </a:pPr>
            <a:r>
              <a:rPr lang="es-ES" sz="2800" b="1" dirty="0">
                <a:solidFill>
                  <a:schemeClr val="tx2"/>
                </a:solidFill>
                <a:latin typeface="Century Gothic" panose="020B0502020202020204" pitchFamily="34" charset="0"/>
                <a:ea typeface="ＭＳ Ｐゴシック" panose="020B0600070205080204" pitchFamily="34" charset="-128"/>
              </a:rPr>
              <a:t>Los códigos emitidos por la DGA son:</a:t>
            </a:r>
          </a:p>
          <a:p>
            <a:pPr algn="just">
              <a:lnSpc>
                <a:spcPct val="88000"/>
              </a:lnSpc>
            </a:pPr>
            <a:endParaRPr lang="es-ES" sz="2800" b="1" dirty="0">
              <a:solidFill>
                <a:schemeClr val="tx2"/>
              </a:solidFill>
              <a:latin typeface="Century Gothic" panose="020B0502020202020204" pitchFamily="34" charset="0"/>
              <a:ea typeface="ＭＳ Ｐゴシック" panose="020B0600070205080204" pitchFamily="34" charset="-128"/>
            </a:endParaRPr>
          </a:p>
          <a:p>
            <a:pPr algn="just">
              <a:lnSpc>
                <a:spcPct val="88000"/>
              </a:lnSpc>
            </a:pPr>
            <a:endParaRPr lang="es-ES" sz="2800" b="1" dirty="0">
              <a:solidFill>
                <a:schemeClr val="tx2"/>
              </a:solidFill>
              <a:latin typeface="Century Gothic" panose="020B0502020202020204" pitchFamily="34" charset="0"/>
              <a:ea typeface="ＭＳ Ｐゴシック" panose="020B0600070205080204" pitchFamily="34" charset="-128"/>
            </a:endParaRPr>
          </a:p>
          <a:p>
            <a:pPr algn="just">
              <a:lnSpc>
                <a:spcPct val="88000"/>
              </a:lnSpc>
            </a:pPr>
            <a:endParaRPr lang="es-ES" sz="2800" b="1" dirty="0">
              <a:solidFill>
                <a:schemeClr val="tx2"/>
              </a:solidFill>
              <a:latin typeface="Century Gothic" panose="020B0502020202020204" pitchFamily="34" charset="0"/>
              <a:ea typeface="ＭＳ Ｐゴシック" panose="020B0600070205080204" pitchFamily="34" charset="-128"/>
            </a:endParaRPr>
          </a:p>
          <a:p>
            <a:pPr algn="just">
              <a:lnSpc>
                <a:spcPct val="88000"/>
              </a:lnSpc>
            </a:pPr>
            <a:endParaRPr lang="es-ES" sz="2800" b="1" dirty="0">
              <a:solidFill>
                <a:schemeClr val="tx2"/>
              </a:solidFill>
              <a:latin typeface="Century Gothic" panose="020B0502020202020204" pitchFamily="34" charset="0"/>
              <a:ea typeface="ＭＳ Ｐゴシック" panose="020B0600070205080204" pitchFamily="34" charset="-128"/>
            </a:endParaRPr>
          </a:p>
          <a:p>
            <a:pPr algn="just">
              <a:lnSpc>
                <a:spcPct val="88000"/>
              </a:lnSpc>
            </a:pPr>
            <a:endParaRPr lang="es-ES" sz="2800" b="1" dirty="0">
              <a:solidFill>
                <a:schemeClr val="tx2"/>
              </a:solidFill>
              <a:latin typeface="Century Gothic" panose="020B0502020202020204" pitchFamily="34" charset="0"/>
              <a:ea typeface="ＭＳ Ｐゴシック" panose="020B0600070205080204" pitchFamily="34" charset="-128"/>
            </a:endParaRPr>
          </a:p>
          <a:p>
            <a:pPr algn="just">
              <a:lnSpc>
                <a:spcPct val="88000"/>
              </a:lnSpc>
            </a:pPr>
            <a:endParaRPr lang="es-ES" sz="2800" b="1" dirty="0">
              <a:solidFill>
                <a:schemeClr val="tx2"/>
              </a:solidFill>
              <a:latin typeface="Century Gothic" panose="020B0502020202020204" pitchFamily="34" charset="0"/>
              <a:ea typeface="ＭＳ Ｐゴシック" panose="020B0600070205080204" pitchFamily="34" charset="-128"/>
            </a:endParaRPr>
          </a:p>
          <a:p>
            <a:pPr algn="just">
              <a:lnSpc>
                <a:spcPct val="88000"/>
              </a:lnSpc>
            </a:pPr>
            <a:endParaRPr lang="es-ES" sz="2800" b="1" dirty="0">
              <a:solidFill>
                <a:schemeClr val="tx2"/>
              </a:solidFill>
              <a:latin typeface="Century Gothic" panose="020B0502020202020204" pitchFamily="34" charset="0"/>
              <a:ea typeface="ＭＳ Ｐゴシック" panose="020B0600070205080204" pitchFamily="34" charset="-128"/>
            </a:endParaRPr>
          </a:p>
          <a:p>
            <a:pPr algn="just">
              <a:lnSpc>
                <a:spcPct val="88000"/>
              </a:lnSpc>
            </a:pPr>
            <a:endParaRPr lang="es-ES" sz="2800" b="1" dirty="0">
              <a:solidFill>
                <a:schemeClr val="tx2"/>
              </a:solidFill>
              <a:latin typeface="Century Gothic" panose="020B0502020202020204" pitchFamily="34" charset="0"/>
              <a:ea typeface="ＭＳ Ｐゴシック" panose="020B0600070205080204" pitchFamily="34" charset="-128"/>
            </a:endParaRPr>
          </a:p>
          <a:p>
            <a:pPr algn="just">
              <a:lnSpc>
                <a:spcPct val="88000"/>
              </a:lnSpc>
            </a:pPr>
            <a:endParaRPr lang="es-ES" sz="2800" b="1" dirty="0">
              <a:solidFill>
                <a:schemeClr val="tx2"/>
              </a:solidFill>
              <a:latin typeface="Century Gothic" panose="020B0502020202020204" pitchFamily="34" charset="0"/>
              <a:ea typeface="ＭＳ Ｐゴシック" panose="020B0600070205080204" pitchFamily="34" charset="-128"/>
            </a:endParaRPr>
          </a:p>
          <a:p>
            <a:pPr algn="just">
              <a:lnSpc>
                <a:spcPct val="88000"/>
              </a:lnSpc>
            </a:pPr>
            <a:r>
              <a:rPr lang="es-ES" sz="2800" b="1" dirty="0">
                <a:solidFill>
                  <a:schemeClr val="tx2"/>
                </a:solidFill>
                <a:latin typeface="Century Gothic" panose="020B0502020202020204" pitchFamily="34" charset="0"/>
                <a:ea typeface="ＭＳ Ｐゴシック" panose="020B0600070205080204" pitchFamily="34" charset="-128"/>
              </a:rPr>
              <a:t>Conforme al tipo de código solicitado y enviado el mensaje en TICA, por parte del PORTONERO, este debe esperar la respuesta u aceptación por parte de la aduana para que la UT no sea descargada.  En caso de que por el tipo de carga se de autorización inmediata no hace falta esperar criterio de la Aduana.</a:t>
            </a:r>
          </a:p>
          <a:p>
            <a:pPr algn="just">
              <a:lnSpc>
                <a:spcPct val="88000"/>
              </a:lnSpc>
            </a:pPr>
            <a:endParaRPr lang="es-ES" sz="2800" b="1" dirty="0">
              <a:solidFill>
                <a:schemeClr val="tx2"/>
              </a:solidFill>
              <a:latin typeface="Century Gothic" panose="020B0502020202020204" pitchFamily="34" charset="0"/>
              <a:ea typeface="ＭＳ Ｐゴシック" panose="020B0600070205080204" pitchFamily="34" charset="-128"/>
            </a:endParaRPr>
          </a:p>
          <a:p>
            <a:pPr algn="just">
              <a:lnSpc>
                <a:spcPct val="88000"/>
              </a:lnSpc>
            </a:pPr>
            <a:r>
              <a:rPr lang="es-ES" sz="2800" b="1" dirty="0">
                <a:solidFill>
                  <a:schemeClr val="tx2"/>
                </a:solidFill>
                <a:latin typeface="Century Gothic" panose="020B0502020202020204" pitchFamily="34" charset="0"/>
                <a:ea typeface="ＭＳ Ｐゴシック" panose="020B0600070205080204" pitchFamily="34" charset="-128"/>
              </a:rPr>
              <a:t>Para los casos que requieran criterio de la aduana, el Departamento de Depósitos, procede a enviar un funcionario aduanero para que proceda con la revisión de la UT, rompe el marchamo y mediante revisión física determina si se aprueba o no el despacho a bordo.  Para ambos efectos se levanta un acta correspondiente con sus respectivas fotografías.</a:t>
            </a:r>
          </a:p>
        </p:txBody>
      </p:sp>
      <p:pic>
        <p:nvPicPr>
          <p:cNvPr id="8195"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47184" y="2465512"/>
            <a:ext cx="152527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3194639"/>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1894856" y="4697760"/>
            <a:ext cx="21386376" cy="4422774"/>
          </a:xfrm>
        </p:spPr>
        <p:txBody>
          <a:bodyPr/>
          <a:lstStyle/>
          <a:p>
            <a:pPr algn="just">
              <a:lnSpc>
                <a:spcPct val="88000"/>
              </a:lnSpc>
            </a:pPr>
            <a:r>
              <a:rPr lang="es-ES" sz="2800" b="1" dirty="0">
                <a:solidFill>
                  <a:schemeClr val="tx2"/>
                </a:solidFill>
                <a:latin typeface="Century Gothic" panose="020B0502020202020204" pitchFamily="34" charset="0"/>
                <a:ea typeface="ＭＳ Ｐゴシック" panose="020B0600070205080204" pitchFamily="34" charset="-128"/>
              </a:rPr>
              <a:t>En caso negativo se debe proceder con la descarga de la UT en el día hábil siguiente contado desde la fecha y hora indicada para el inicio del proceso.</a:t>
            </a:r>
          </a:p>
          <a:p>
            <a:pPr algn="just">
              <a:lnSpc>
                <a:spcPct val="88000"/>
              </a:lnSpc>
            </a:pPr>
            <a:endParaRPr lang="es-ES" sz="2800" b="1" dirty="0">
              <a:solidFill>
                <a:schemeClr val="tx2"/>
              </a:solidFill>
              <a:latin typeface="Century Gothic" panose="020B0502020202020204" pitchFamily="34" charset="0"/>
              <a:ea typeface="ＭＳ Ｐゴシック" panose="020B0600070205080204" pitchFamily="34" charset="-128"/>
            </a:endParaRPr>
          </a:p>
          <a:p>
            <a:pPr algn="just">
              <a:lnSpc>
                <a:spcPct val="88000"/>
              </a:lnSpc>
            </a:pPr>
            <a:r>
              <a:rPr lang="es-ES" sz="2800" b="1" dirty="0">
                <a:solidFill>
                  <a:schemeClr val="tx2"/>
                </a:solidFill>
                <a:latin typeface="Century Gothic" panose="020B0502020202020204" pitchFamily="34" charset="0"/>
                <a:ea typeface="ＭＳ Ｐゴシック" panose="020B0600070205080204" pitchFamily="34" charset="-128"/>
              </a:rPr>
              <a:t>En caso positivo se procede a dejar la carga en la UT (permanencia a bordo).  Es importante recalcar que UNICAMANETE se cuenta con un plazo de 5 días hábiles para proceder con su nacionalización o pago de impuestos, caso contrario, se debe proceder con la descarga.   La Aduana mediante sistema monitorea que la carga se nacionalice en el plazo dado.</a:t>
            </a:r>
          </a:p>
          <a:p>
            <a:pPr algn="just">
              <a:lnSpc>
                <a:spcPct val="88000"/>
              </a:lnSpc>
            </a:pPr>
            <a:endParaRPr lang="es-ES" sz="3200" dirty="0">
              <a:solidFill>
                <a:schemeClr val="tx2"/>
              </a:solidFill>
              <a:latin typeface="Tahoma" panose="020B0604030504040204" pitchFamily="34" charset="0"/>
              <a:ea typeface="ＭＳ Ｐゴシック" panose="020B0600070205080204" pitchFamily="34" charset="-128"/>
            </a:endParaRPr>
          </a:p>
          <a:p>
            <a:pPr algn="just">
              <a:lnSpc>
                <a:spcPct val="88000"/>
              </a:lnSpc>
            </a:pPr>
            <a:endParaRPr lang="es-ES" sz="3200" dirty="0">
              <a:solidFill>
                <a:schemeClr val="tx2"/>
              </a:solidFill>
              <a:latin typeface="Tahoma" panose="020B0604030504040204" pitchFamily="34" charset="0"/>
              <a:ea typeface="ＭＳ Ｐゴシック" panose="020B0600070205080204" pitchFamily="34" charset="-128"/>
            </a:endParaRPr>
          </a:p>
          <a:p>
            <a:pPr algn="just">
              <a:lnSpc>
                <a:spcPct val="88000"/>
              </a:lnSpc>
            </a:pPr>
            <a:endParaRPr lang="es-ES" sz="3200" dirty="0">
              <a:solidFill>
                <a:schemeClr val="tx2"/>
              </a:solidFill>
              <a:latin typeface="Tahom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3455315545"/>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Marcador de contenido"/>
          <p:cNvGraphicFramePr>
            <a:graphicFrameLocks noGrp="1"/>
          </p:cNvGraphicFramePr>
          <p:nvPr>
            <p:ph idx="1"/>
            <p:extLst>
              <p:ext uri="{D42A27DB-BD31-4B8C-83A1-F6EECF244321}">
                <p14:modId xmlns:p14="http://schemas.microsoft.com/office/powerpoint/2010/main" val="917653771"/>
              </p:ext>
            </p:extLst>
          </p:nvPr>
        </p:nvGraphicFramePr>
        <p:xfrm>
          <a:off x="3911080" y="3905672"/>
          <a:ext cx="16459200" cy="9051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2"/>
          <p:cNvSpPr>
            <a:spLocks noGrp="1" noChangeArrowheads="1"/>
          </p:cNvSpPr>
          <p:nvPr>
            <p:ph type="title"/>
          </p:nvPr>
        </p:nvSpPr>
        <p:spPr>
          <a:xfrm>
            <a:off x="958752" y="2537520"/>
            <a:ext cx="10657184" cy="1077218"/>
          </a:xfrm>
          <a:noFill/>
          <a:extLst/>
        </p:spPr>
        <p:txBody>
          <a:bodyPr wrap="square" lIns="91440" tIns="45720" rIns="91440" bIns="45720">
            <a:spAutoFit/>
          </a:bodyPr>
          <a:lstStyle/>
          <a:p>
            <a:r>
              <a:rPr lang="es-CR" sz="6400" dirty="0">
                <a:latin typeface="Century Gothic" panose="020B0502020202020204" pitchFamily="34" charset="0"/>
                <a:ea typeface="ＭＳ Ｐゴシック" panose="020B0600070205080204" pitchFamily="34" charset="-128"/>
              </a:rPr>
              <a:t>Relación directa con …</a:t>
            </a:r>
          </a:p>
        </p:txBody>
      </p:sp>
    </p:spTree>
    <p:extLst>
      <p:ext uri="{BB962C8B-B14F-4D97-AF65-F5344CB8AC3E}">
        <p14:creationId xmlns:p14="http://schemas.microsoft.com/office/powerpoint/2010/main" val="2077720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03844" y="1673424"/>
            <a:ext cx="16268132" cy="1077218"/>
          </a:xfrm>
          <a:prstGeom prst="rect">
            <a:avLst/>
          </a:prstGeom>
          <a:noFill/>
        </p:spPr>
        <p:txBody>
          <a:bodyPr>
            <a:spAutoFit/>
          </a:bodyPr>
          <a:lstStyle/>
          <a:p>
            <a:pPr algn="ctr" eaLnBrk="1" hangingPunct="1">
              <a:defRPr/>
            </a:pPr>
            <a:r>
              <a:rPr lang="es-ES" sz="4800" b="1" dirty="0">
                <a:ln w="1905"/>
                <a:effectLst>
                  <a:innerShdw blurRad="69850" dist="43180" dir="5400000">
                    <a:srgbClr val="000000">
                      <a:alpha val="65000"/>
                    </a:srgbClr>
                  </a:innerShdw>
                </a:effectLst>
                <a:latin typeface="Tahoma" pitchFamily="34" charset="0"/>
                <a:ea typeface="Tahoma" pitchFamily="34" charset="0"/>
                <a:cs typeface="Tahoma" pitchFamily="34" charset="0"/>
              </a:rPr>
              <a:t>SERVICIOS BRINDADOS</a:t>
            </a:r>
            <a:r>
              <a:rPr lang="es-ES" sz="6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alibri"/>
                <a:ea typeface="ＭＳ Ｐゴシック" charset="-128"/>
              </a:rPr>
              <a:t> </a:t>
            </a:r>
          </a:p>
        </p:txBody>
      </p:sp>
      <p:graphicFrame>
        <p:nvGraphicFramePr>
          <p:cNvPr id="3" name="2 Diagrama"/>
          <p:cNvGraphicFramePr/>
          <p:nvPr>
            <p:extLst>
              <p:ext uri="{D42A27DB-BD31-4B8C-83A1-F6EECF244321}">
                <p14:modId xmlns:p14="http://schemas.microsoft.com/office/powerpoint/2010/main" val="316388058"/>
              </p:ext>
            </p:extLst>
          </p:nvPr>
        </p:nvGraphicFramePr>
        <p:xfrm>
          <a:off x="5207224" y="3257600"/>
          <a:ext cx="15285494" cy="9959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2708" name="Imagen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308444" y="7146032"/>
            <a:ext cx="25908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464506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normAutofit/>
          </a:bodyPr>
          <a:lstStyle/>
          <a:p>
            <a:pPr>
              <a:defRPr/>
            </a:pPr>
            <a:r>
              <a:rPr lang="es-ES" sz="6400" dirty="0">
                <a:latin typeface="Century Gothic" panose="020B0502020202020204" pitchFamily="34" charset="0"/>
                <a:ea typeface="ＭＳ Ｐゴシック" panose="020B0600070205080204" pitchFamily="34" charset="-128"/>
              </a:rPr>
              <a:t>INCOTERMS 2010</a:t>
            </a:r>
          </a:p>
        </p:txBody>
      </p:sp>
      <p:sp>
        <p:nvSpPr>
          <p:cNvPr id="90116" name="Rectangle 3"/>
          <p:cNvSpPr txBox="1">
            <a:spLocks noChangeArrowheads="1"/>
          </p:cNvSpPr>
          <p:nvPr/>
        </p:nvSpPr>
        <p:spPr bwMode="auto">
          <a:xfrm>
            <a:off x="5927304" y="1961456"/>
            <a:ext cx="12801600" cy="1749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lnSpc>
                <a:spcPct val="80000"/>
              </a:lnSpc>
              <a:spcBef>
                <a:spcPct val="20000"/>
              </a:spcBef>
              <a:buFont typeface="Wingdings" panose="05000000000000000000" pitchFamily="2" charset="2"/>
              <a:buNone/>
            </a:pPr>
            <a:endParaRPr lang="es-ES" sz="4800" b="1" dirty="0">
              <a:solidFill>
                <a:srgbClr val="A6A6A6"/>
              </a:solidFill>
              <a:latin typeface="Century Gothic" panose="020B0502020202020204" pitchFamily="34" charset="0"/>
              <a:cs typeface="Times New Roman" panose="02020603050405020304" pitchFamily="18" charset="0"/>
            </a:endParaRPr>
          </a:p>
          <a:p>
            <a:pPr algn="ctr">
              <a:lnSpc>
                <a:spcPct val="80000"/>
              </a:lnSpc>
              <a:spcBef>
                <a:spcPct val="20000"/>
              </a:spcBef>
              <a:buFont typeface="Wingdings" panose="05000000000000000000" pitchFamily="2" charset="2"/>
              <a:buNone/>
            </a:pPr>
            <a:r>
              <a:rPr lang="es-ES" sz="4800" b="1" dirty="0">
                <a:solidFill>
                  <a:srgbClr val="A6A6A6"/>
                </a:solidFill>
                <a:latin typeface="Century Gothic" panose="020B0502020202020204" pitchFamily="34" charset="0"/>
              </a:rPr>
              <a:t>(International Comercial </a:t>
            </a:r>
            <a:r>
              <a:rPr lang="es-ES" sz="4800" b="1" dirty="0" err="1">
                <a:solidFill>
                  <a:srgbClr val="A6A6A6"/>
                </a:solidFill>
                <a:latin typeface="Century Gothic" panose="020B0502020202020204" pitchFamily="34" charset="0"/>
              </a:rPr>
              <a:t>Terms</a:t>
            </a:r>
            <a:r>
              <a:rPr lang="es-ES" sz="4800" b="1" dirty="0">
                <a:solidFill>
                  <a:srgbClr val="A6A6A6"/>
                </a:solidFill>
                <a:latin typeface="Century Gothic" panose="020B0502020202020204" pitchFamily="34" charset="0"/>
              </a:rPr>
              <a:t>)</a:t>
            </a:r>
          </a:p>
          <a:p>
            <a:pPr algn="ctr">
              <a:lnSpc>
                <a:spcPct val="80000"/>
              </a:lnSpc>
              <a:spcBef>
                <a:spcPct val="20000"/>
              </a:spcBef>
              <a:buFont typeface="Wingdings" panose="05000000000000000000" pitchFamily="2" charset="2"/>
              <a:buNone/>
            </a:pPr>
            <a:endParaRPr lang="es-ES" sz="4800" b="1" dirty="0">
              <a:solidFill>
                <a:srgbClr val="A6A6A6"/>
              </a:solidFill>
              <a:latin typeface="Century Gothic" panose="020B0502020202020204" pitchFamily="34" charset="0"/>
            </a:endParaRPr>
          </a:p>
        </p:txBody>
      </p:sp>
      <p:sp>
        <p:nvSpPr>
          <p:cNvPr id="11" name="Rectangle 6"/>
          <p:cNvSpPr>
            <a:spLocks noChangeArrowheads="1"/>
          </p:cNvSpPr>
          <p:nvPr/>
        </p:nvSpPr>
        <p:spPr bwMode="auto">
          <a:xfrm>
            <a:off x="1274876" y="5498331"/>
            <a:ext cx="22106456" cy="1588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just" defTabSz="1828800">
              <a:lnSpc>
                <a:spcPct val="90000"/>
              </a:lnSpc>
              <a:spcBef>
                <a:spcPct val="50000"/>
              </a:spcBef>
            </a:pPr>
            <a:r>
              <a:rPr lang="es-MX" sz="3200" b="1" dirty="0">
                <a:latin typeface="Century Gothic" panose="020B0502020202020204" pitchFamily="34" charset="0"/>
                <a:cs typeface="Tahoma" panose="020B0604030504040204" pitchFamily="34" charset="0"/>
              </a:rPr>
              <a:t>C</a:t>
            </a:r>
            <a:r>
              <a:rPr lang="es-ES" sz="3200" b="1" dirty="0" err="1">
                <a:latin typeface="Century Gothic" panose="020B0502020202020204" pitchFamily="34" charset="0"/>
                <a:cs typeface="Tahoma" panose="020B0604030504040204" pitchFamily="34" charset="0"/>
              </a:rPr>
              <a:t>onjunto</a:t>
            </a:r>
            <a:r>
              <a:rPr lang="es-ES" sz="3200" b="1" dirty="0">
                <a:latin typeface="Century Gothic" panose="020B0502020202020204" pitchFamily="34" charset="0"/>
                <a:cs typeface="Tahoma" panose="020B0604030504040204" pitchFamily="34" charset="0"/>
              </a:rPr>
              <a:t> de reglas internacionales que permiten interpretar los términos más comunes y utilizados en el Comercio Internacional, donde establecen las obligaciones, costos, riesgos y responsabilidades del comprador y vendedor en el contrato de compra y venta internacional.</a:t>
            </a:r>
          </a:p>
          <a:p>
            <a:pPr algn="just" defTabSz="1828800">
              <a:lnSpc>
                <a:spcPct val="90000"/>
              </a:lnSpc>
              <a:spcBef>
                <a:spcPct val="50000"/>
              </a:spcBef>
            </a:pPr>
            <a:endParaRPr lang="es-ES" sz="3200" b="1" dirty="0">
              <a:solidFill>
                <a:srgbClr val="1F497D"/>
              </a:solidFill>
              <a:latin typeface="Century Gothic" panose="020B0502020202020204" pitchFamily="34" charset="0"/>
            </a:endParaRPr>
          </a:p>
          <a:p>
            <a:pPr algn="just" defTabSz="1828800">
              <a:lnSpc>
                <a:spcPct val="90000"/>
              </a:lnSpc>
              <a:spcBef>
                <a:spcPct val="50000"/>
              </a:spcBef>
            </a:pPr>
            <a:endParaRPr lang="es-ES" sz="3200" b="1" dirty="0">
              <a:solidFill>
                <a:srgbClr val="1F497D"/>
              </a:solidFill>
              <a:latin typeface="Century Gothic" panose="020B0502020202020204" pitchFamily="34" charset="0"/>
              <a:cs typeface="Times New Roman" panose="02020603050405020304" pitchFamily="18" charset="0"/>
            </a:endParaRPr>
          </a:p>
          <a:p>
            <a:pPr algn="just" defTabSz="1828800">
              <a:lnSpc>
                <a:spcPct val="90000"/>
              </a:lnSpc>
              <a:spcBef>
                <a:spcPct val="50000"/>
              </a:spcBef>
            </a:pPr>
            <a:endParaRPr lang="es-ES" sz="3200" b="1" dirty="0">
              <a:solidFill>
                <a:srgbClr val="1F497D"/>
              </a:solidFill>
              <a:latin typeface="Century Gothic" panose="020B0502020202020204" pitchFamily="34" charset="0"/>
            </a:endParaRPr>
          </a:p>
        </p:txBody>
      </p:sp>
      <p:pic>
        <p:nvPicPr>
          <p:cNvPr id="4" name="Imagen 3"/>
          <p:cNvPicPr>
            <a:picLocks noChangeAspect="1"/>
          </p:cNvPicPr>
          <p:nvPr/>
        </p:nvPicPr>
        <p:blipFill>
          <a:blip r:embed="rId2"/>
          <a:stretch>
            <a:fillRect/>
          </a:stretch>
        </p:blipFill>
        <p:spPr>
          <a:xfrm>
            <a:off x="9887744" y="8874224"/>
            <a:ext cx="3999323" cy="2591025"/>
          </a:xfrm>
          <a:prstGeom prst="rect">
            <a:avLst/>
          </a:prstGeom>
        </p:spPr>
      </p:pic>
    </p:spTree>
    <p:extLst>
      <p:ext uri="{BB962C8B-B14F-4D97-AF65-F5344CB8AC3E}">
        <p14:creationId xmlns:p14="http://schemas.microsoft.com/office/powerpoint/2010/main" val="3137661631"/>
      </p:ext>
    </p:extLst>
  </p:cSld>
  <p:clrMapOvr>
    <a:masterClrMapping/>
  </p:clrMapOvr>
  <p:transition spd="slow">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3168703" y="4841776"/>
            <a:ext cx="7262540" cy="1311102"/>
          </a:xfrm>
        </p:spPr>
        <p:txBody>
          <a:bodyPr>
            <a:normAutofit/>
          </a:bodyPr>
          <a:lstStyle/>
          <a:p>
            <a:pPr>
              <a:defRPr/>
            </a:pPr>
            <a:r>
              <a:rPr lang="es-ES" sz="6000" dirty="0">
                <a:latin typeface="Century Gothic" panose="020B0502020202020204" pitchFamily="34" charset="0"/>
                <a:ea typeface="ＭＳ Ｐゴシック" panose="020B0600070205080204" pitchFamily="34" charset="-128"/>
              </a:rPr>
              <a:t>INCOTERMS 2010</a:t>
            </a:r>
          </a:p>
        </p:txBody>
      </p:sp>
      <p:sp>
        <p:nvSpPr>
          <p:cNvPr id="6" name="3 Título"/>
          <p:cNvSpPr txBox="1">
            <a:spLocks/>
          </p:cNvSpPr>
          <p:nvPr/>
        </p:nvSpPr>
        <p:spPr bwMode="auto">
          <a:xfrm>
            <a:off x="2686944" y="2537520"/>
            <a:ext cx="10297144" cy="10530335"/>
          </a:xfrm>
          <a:prstGeom prst="rect">
            <a:avLst/>
          </a:prstGeom>
          <a:noFill/>
          <a:ln>
            <a:noFill/>
          </a:ln>
          <a:extLst/>
        </p:spPr>
        <p:txBody>
          <a:bodyPr/>
          <a:lstStyle>
            <a:lvl1pPr>
              <a:defRPr sz="2400">
                <a:solidFill>
                  <a:schemeClr val="tx1"/>
                </a:solidFill>
                <a:latin typeface="Times" pitchFamily="18" charset="0"/>
                <a:cs typeface="Arial" pitchFamily="34" charset="0"/>
              </a:defRPr>
            </a:lvl1pPr>
            <a:lvl2pPr marL="742950" indent="-285750">
              <a:defRPr sz="2400">
                <a:solidFill>
                  <a:schemeClr val="tx1"/>
                </a:solidFill>
                <a:latin typeface="Times" pitchFamily="18" charset="0"/>
                <a:cs typeface="Arial" pitchFamily="34" charset="0"/>
              </a:defRPr>
            </a:lvl2pPr>
            <a:lvl3pPr marL="1143000" indent="-228600">
              <a:defRPr sz="2400">
                <a:solidFill>
                  <a:schemeClr val="tx1"/>
                </a:solidFill>
                <a:latin typeface="Times" pitchFamily="18" charset="0"/>
                <a:cs typeface="Arial" pitchFamily="34" charset="0"/>
              </a:defRPr>
            </a:lvl3pPr>
            <a:lvl4pPr marL="1600200" indent="-228600">
              <a:defRPr sz="2400">
                <a:solidFill>
                  <a:schemeClr val="tx1"/>
                </a:solidFill>
                <a:latin typeface="Times" pitchFamily="18" charset="0"/>
                <a:cs typeface="Arial" pitchFamily="34" charset="0"/>
              </a:defRPr>
            </a:lvl4pPr>
            <a:lvl5pPr marL="2057400" indent="-228600">
              <a:defRPr sz="2400">
                <a:solidFill>
                  <a:schemeClr val="tx1"/>
                </a:solidFill>
                <a:latin typeface="Times"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pitchFamily="18" charset="0"/>
                <a:cs typeface="Arial" pitchFamily="34" charset="0"/>
              </a:defRPr>
            </a:lvl9pPr>
          </a:lstStyle>
          <a:p>
            <a:pPr algn="l" defTabSz="914400">
              <a:defRPr/>
            </a:pPr>
            <a:r>
              <a:rPr lang="es-CR" sz="3200" b="1" dirty="0">
                <a:latin typeface="Century Gothic" pitchFamily="34" charset="0"/>
                <a:ea typeface="+mn-ea"/>
              </a:rPr>
              <a:t>EX WORKS – EN FABRICA</a:t>
            </a:r>
          </a:p>
          <a:p>
            <a:pPr algn="l" defTabSz="914400">
              <a:defRPr/>
            </a:pPr>
            <a:endParaRPr lang="es-CR" sz="3200" b="1" dirty="0">
              <a:latin typeface="Century Gothic" pitchFamily="34" charset="0"/>
              <a:ea typeface="+mn-ea"/>
            </a:endParaRPr>
          </a:p>
          <a:p>
            <a:pPr algn="l" defTabSz="914400">
              <a:defRPr/>
            </a:pPr>
            <a:r>
              <a:rPr lang="es-CR" sz="3200" b="1" dirty="0">
                <a:latin typeface="Century Gothic" pitchFamily="34" charset="0"/>
              </a:rPr>
              <a:t>FCA – FRANCO TRANSPORTISTA</a:t>
            </a:r>
          </a:p>
          <a:p>
            <a:pPr algn="l" defTabSz="914400">
              <a:defRPr/>
            </a:pPr>
            <a:endParaRPr lang="es-CR" sz="3200" b="1" dirty="0">
              <a:latin typeface="Century Gothic" pitchFamily="34" charset="0"/>
            </a:endParaRPr>
          </a:p>
          <a:p>
            <a:pPr algn="l" defTabSz="914400">
              <a:defRPr/>
            </a:pPr>
            <a:r>
              <a:rPr lang="es-CR" sz="3200" b="1" dirty="0">
                <a:latin typeface="Century Gothic" pitchFamily="34" charset="0"/>
              </a:rPr>
              <a:t>FAS – FRANCO COSTADO BUQUE</a:t>
            </a:r>
          </a:p>
          <a:p>
            <a:pPr algn="l" defTabSz="914400">
              <a:defRPr/>
            </a:pPr>
            <a:endParaRPr lang="es-CR" sz="3200" b="1" dirty="0">
              <a:latin typeface="Century Gothic" pitchFamily="34" charset="0"/>
            </a:endParaRPr>
          </a:p>
          <a:p>
            <a:pPr algn="l" defTabSz="914400">
              <a:defRPr/>
            </a:pPr>
            <a:r>
              <a:rPr lang="es-CR" sz="3200" b="1" dirty="0">
                <a:latin typeface="Century Gothic" pitchFamily="34" charset="0"/>
              </a:rPr>
              <a:t>FOB – FRANCO A BORDO </a:t>
            </a:r>
          </a:p>
          <a:p>
            <a:pPr algn="l" defTabSz="914400">
              <a:defRPr/>
            </a:pPr>
            <a:endParaRPr lang="es-CR" sz="3200" b="1" dirty="0">
              <a:latin typeface="Century Gothic" pitchFamily="34" charset="0"/>
            </a:endParaRPr>
          </a:p>
          <a:p>
            <a:pPr algn="l" defTabSz="914400">
              <a:defRPr/>
            </a:pPr>
            <a:r>
              <a:rPr lang="es-CR" sz="3200" b="1" dirty="0">
                <a:latin typeface="Century Gothic" pitchFamily="34" charset="0"/>
              </a:rPr>
              <a:t>CPT – TRANSPORTE PAGADO HASTA</a:t>
            </a:r>
          </a:p>
          <a:p>
            <a:pPr algn="l" defTabSz="914400">
              <a:defRPr/>
            </a:pPr>
            <a:endParaRPr lang="es-CR" sz="3200" b="1" dirty="0">
              <a:latin typeface="Century Gothic" pitchFamily="34" charset="0"/>
            </a:endParaRPr>
          </a:p>
          <a:p>
            <a:pPr algn="l" defTabSz="914400">
              <a:defRPr/>
            </a:pPr>
            <a:r>
              <a:rPr lang="es-CR" sz="3200" b="1" dirty="0">
                <a:latin typeface="Century Gothic" pitchFamily="34" charset="0"/>
              </a:rPr>
              <a:t>CIP – TRANSPORTE Y SEGURO PAGADO HASTA</a:t>
            </a:r>
          </a:p>
          <a:p>
            <a:pPr algn="l" defTabSz="914400">
              <a:defRPr/>
            </a:pPr>
            <a:endParaRPr lang="es-CR" sz="3200" b="1" dirty="0">
              <a:latin typeface="Century Gothic" pitchFamily="34" charset="0"/>
            </a:endParaRPr>
          </a:p>
          <a:p>
            <a:pPr algn="l" defTabSz="914400">
              <a:defRPr/>
            </a:pPr>
            <a:r>
              <a:rPr lang="es-CR" sz="3200" b="1" dirty="0">
                <a:latin typeface="Century Gothic" pitchFamily="34" charset="0"/>
              </a:rPr>
              <a:t>CFR – COSTO Y FLETE</a:t>
            </a:r>
          </a:p>
          <a:p>
            <a:pPr algn="l" defTabSz="914400">
              <a:defRPr/>
            </a:pPr>
            <a:endParaRPr lang="es-CR" sz="3200" b="1" dirty="0">
              <a:latin typeface="Century Gothic" pitchFamily="34" charset="0"/>
            </a:endParaRPr>
          </a:p>
          <a:p>
            <a:pPr algn="l" defTabSz="914400">
              <a:defRPr/>
            </a:pPr>
            <a:r>
              <a:rPr lang="es-CR" sz="3200" b="1" dirty="0">
                <a:latin typeface="Century Gothic" pitchFamily="34" charset="0"/>
              </a:rPr>
              <a:t>CIF – COSTO, SEGURO Y FLETE</a:t>
            </a:r>
          </a:p>
          <a:p>
            <a:pPr algn="l" defTabSz="914400">
              <a:defRPr/>
            </a:pPr>
            <a:endParaRPr lang="es-CR" sz="3200" b="1" dirty="0">
              <a:latin typeface="Century Gothic" pitchFamily="34" charset="0"/>
            </a:endParaRPr>
          </a:p>
          <a:p>
            <a:pPr algn="l" defTabSz="914400">
              <a:defRPr/>
            </a:pPr>
            <a:r>
              <a:rPr lang="es-CR" sz="3200" b="1" dirty="0">
                <a:latin typeface="Century Gothic" pitchFamily="34" charset="0"/>
              </a:rPr>
              <a:t>DAT – ENTREGA EN TERMINAL </a:t>
            </a:r>
          </a:p>
          <a:p>
            <a:pPr algn="l" defTabSz="914400">
              <a:defRPr/>
            </a:pPr>
            <a:endParaRPr lang="es-CR" sz="3200" b="1" dirty="0">
              <a:latin typeface="Century Gothic" pitchFamily="34" charset="0"/>
            </a:endParaRPr>
          </a:p>
          <a:p>
            <a:pPr algn="l" defTabSz="914400">
              <a:defRPr/>
            </a:pPr>
            <a:r>
              <a:rPr lang="es-CR" sz="3200" b="1" dirty="0">
                <a:latin typeface="Century Gothic" pitchFamily="34" charset="0"/>
              </a:rPr>
              <a:t>DAP – ENTREGA EN LUGAR </a:t>
            </a:r>
          </a:p>
          <a:p>
            <a:pPr algn="l" defTabSz="914400">
              <a:defRPr/>
            </a:pPr>
            <a:endParaRPr lang="es-CR" sz="3200" b="1" dirty="0">
              <a:latin typeface="Century Gothic" pitchFamily="34" charset="0"/>
            </a:endParaRPr>
          </a:p>
          <a:p>
            <a:pPr algn="l" defTabSz="914400">
              <a:defRPr/>
            </a:pPr>
            <a:r>
              <a:rPr lang="es-CR" sz="3200" b="1" dirty="0">
                <a:latin typeface="Century Gothic" pitchFamily="34" charset="0"/>
              </a:rPr>
              <a:t>DDP – ENTREGADA DERECHOS PAGADOS </a:t>
            </a:r>
          </a:p>
          <a:p>
            <a:pPr algn="l" defTabSz="914400">
              <a:defRPr/>
            </a:pPr>
            <a:endParaRPr lang="es-CR" sz="3200" b="1" dirty="0">
              <a:latin typeface="Century Gothic" pitchFamily="34" charset="0"/>
            </a:endParaRPr>
          </a:p>
          <a:p>
            <a:pPr algn="l" defTabSz="914400">
              <a:defRPr/>
            </a:pPr>
            <a:endParaRPr lang="es-CR" sz="3200" b="1" dirty="0">
              <a:latin typeface="Century Gothic" pitchFamily="34" charset="0"/>
            </a:endParaRPr>
          </a:p>
          <a:p>
            <a:pPr algn="l" defTabSz="914400">
              <a:defRPr/>
            </a:pPr>
            <a:endParaRPr lang="es-CR" sz="3200" b="1" dirty="0">
              <a:latin typeface="Century Gothic" pitchFamily="34" charset="0"/>
            </a:endParaRPr>
          </a:p>
          <a:p>
            <a:pPr algn="l" defTabSz="914400">
              <a:defRPr/>
            </a:pPr>
            <a:endParaRPr lang="es-CR" sz="3200" b="1" dirty="0">
              <a:latin typeface="Century Gothic" pitchFamily="34" charset="0"/>
            </a:endParaRPr>
          </a:p>
          <a:p>
            <a:pPr algn="l" defTabSz="914400">
              <a:defRPr/>
            </a:pPr>
            <a:endParaRPr lang="es-CR" sz="3200" b="1" dirty="0">
              <a:latin typeface="Century Gothic" pitchFamily="34" charset="0"/>
            </a:endParaRPr>
          </a:p>
          <a:p>
            <a:pPr algn="l" defTabSz="914400">
              <a:defRPr/>
            </a:pPr>
            <a:endParaRPr lang="es-CR" sz="3200" b="1" dirty="0">
              <a:latin typeface="Century Gothic" pitchFamily="34" charset="0"/>
            </a:endParaRPr>
          </a:p>
          <a:p>
            <a:pPr algn="l" defTabSz="914400">
              <a:defRPr/>
            </a:pPr>
            <a:endParaRPr lang="es-CR" sz="3200" b="1" dirty="0">
              <a:latin typeface="Century Gothic" pitchFamily="34" charset="0"/>
            </a:endParaRPr>
          </a:p>
          <a:p>
            <a:pPr algn="l" defTabSz="914400">
              <a:defRPr/>
            </a:pPr>
            <a:endParaRPr lang="es-CR" sz="3200" b="1" dirty="0">
              <a:latin typeface="Century Gothic" pitchFamily="34" charset="0"/>
            </a:endParaRPr>
          </a:p>
          <a:p>
            <a:pPr algn="l" defTabSz="914400">
              <a:defRPr/>
            </a:pPr>
            <a:endParaRPr lang="es-CR" sz="3200" b="1" dirty="0">
              <a:latin typeface="Century Gothic" pitchFamily="34" charset="0"/>
            </a:endParaRPr>
          </a:p>
          <a:p>
            <a:pPr algn="l" defTabSz="914400">
              <a:defRPr/>
            </a:pPr>
            <a:endParaRPr lang="es-CR" sz="3200" b="1" dirty="0">
              <a:latin typeface="Century Gothic" pitchFamily="34" charset="0"/>
            </a:endParaRPr>
          </a:p>
          <a:p>
            <a:pPr algn="l" defTabSz="914400">
              <a:defRPr/>
            </a:pPr>
            <a:endParaRPr lang="es-CR" sz="3200" b="1" dirty="0">
              <a:latin typeface="Century Gothic" pitchFamily="34" charset="0"/>
            </a:endParaRPr>
          </a:p>
          <a:p>
            <a:pPr algn="l" defTabSz="914400">
              <a:defRPr/>
            </a:pPr>
            <a:endParaRPr lang="es-CR" sz="3200" b="1" dirty="0">
              <a:latin typeface="Century Gothic" pitchFamily="34" charset="0"/>
            </a:endParaRPr>
          </a:p>
          <a:p>
            <a:pPr algn="l" defTabSz="914400">
              <a:defRPr/>
            </a:pPr>
            <a:endParaRPr lang="es-CR" sz="3200" b="1" dirty="0">
              <a:latin typeface="Century Gothic" pitchFamily="34" charset="0"/>
            </a:endParaRPr>
          </a:p>
          <a:p>
            <a:pPr algn="l" defTabSz="914400">
              <a:defRPr/>
            </a:pPr>
            <a:endParaRPr lang="es-CR" sz="3200" b="1" dirty="0">
              <a:latin typeface="Century Gothic" pitchFamily="34" charset="0"/>
              <a:ea typeface="+mn-ea"/>
            </a:endParaRPr>
          </a:p>
        </p:txBody>
      </p:sp>
      <p:pic>
        <p:nvPicPr>
          <p:cNvPr id="2" name="Imagen 1"/>
          <p:cNvPicPr>
            <a:picLocks noChangeAspect="1"/>
          </p:cNvPicPr>
          <p:nvPr/>
        </p:nvPicPr>
        <p:blipFill>
          <a:blip r:embed="rId2"/>
          <a:stretch>
            <a:fillRect/>
          </a:stretch>
        </p:blipFill>
        <p:spPr>
          <a:xfrm>
            <a:off x="15216336" y="7146032"/>
            <a:ext cx="3167275" cy="1750062"/>
          </a:xfrm>
          <a:prstGeom prst="rect">
            <a:avLst/>
          </a:prstGeom>
        </p:spPr>
      </p:pic>
    </p:spTree>
    <p:extLst>
      <p:ext uri="{BB962C8B-B14F-4D97-AF65-F5344CB8AC3E}">
        <p14:creationId xmlns:p14="http://schemas.microsoft.com/office/powerpoint/2010/main" val="1509959601"/>
      </p:ext>
    </p:extLst>
  </p:cSld>
  <p:clrMapOvr>
    <a:masterClrMapping/>
  </p:clrMapOvr>
  <p:transition spd="slow">
    <p:split orient="vert"/>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Text Box 2"/>
          <p:cNvSpPr>
            <a:spLocks noGrp="1" noChangeArrowheads="1"/>
          </p:cNvSpPr>
          <p:nvPr>
            <p:ph type="title"/>
          </p:nvPr>
        </p:nvSpPr>
        <p:spPr>
          <a:extLst/>
        </p:spPr>
        <p:txBody>
          <a:bodyPr>
            <a:normAutofit/>
          </a:bodyPr>
          <a:lstStyle/>
          <a:p>
            <a:pPr>
              <a:spcBef>
                <a:spcPct val="50000"/>
              </a:spcBef>
              <a:defRPr/>
            </a:pPr>
            <a:r>
              <a:rPr lang="es-ES" sz="6400" dirty="0">
                <a:latin typeface="Century Gothic" panose="020B0502020202020204" pitchFamily="34" charset="0"/>
                <a:ea typeface="ＭＳ Ｐゴシック" panose="020B0600070205080204" pitchFamily="34" charset="-128"/>
              </a:rPr>
              <a:t>VARIABLES</a:t>
            </a:r>
            <a:endParaRPr lang="en-US" sz="6400" dirty="0">
              <a:latin typeface="Century Gothic" panose="020B0502020202020204" pitchFamily="34" charset="0"/>
              <a:ea typeface="ＭＳ Ｐゴシック" panose="020B0600070205080204" pitchFamily="34" charset="-128"/>
            </a:endParaRPr>
          </a:p>
        </p:txBody>
      </p:sp>
      <p:sp>
        <p:nvSpPr>
          <p:cNvPr id="6147" name="Rectangle 3"/>
          <p:cNvSpPr>
            <a:spLocks noGrp="1" noChangeArrowheads="1"/>
          </p:cNvSpPr>
          <p:nvPr>
            <p:ph idx="1"/>
          </p:nvPr>
        </p:nvSpPr>
        <p:spPr>
          <a:extLst/>
        </p:spPr>
        <p:txBody>
          <a:bodyPr>
            <a:noAutofit/>
          </a:bodyPr>
          <a:lstStyle/>
          <a:p>
            <a:pPr>
              <a:buFont typeface="Wingdings" pitchFamily="2" charset="2"/>
              <a:buNone/>
              <a:defRPr/>
            </a:pPr>
            <a:r>
              <a:rPr lang="es-MX" sz="3200" b="1" dirty="0">
                <a:solidFill>
                  <a:schemeClr val="accent1"/>
                </a:solidFill>
                <a:latin typeface="Century Gothic" pitchFamily="34" charset="0"/>
                <a:ea typeface="MS PGothic" pitchFamily="34" charset="-128"/>
              </a:rPr>
              <a:t>	PAIS EXPORTACION</a:t>
            </a:r>
          </a:p>
          <a:p>
            <a:pPr>
              <a:buFont typeface="Wingdings" pitchFamily="2" charset="2"/>
              <a:buNone/>
              <a:defRPr/>
            </a:pPr>
            <a:r>
              <a:rPr lang="es-MX" sz="3200" b="1" dirty="0">
                <a:solidFill>
                  <a:schemeClr val="tx1"/>
                </a:solidFill>
                <a:latin typeface="Century Gothic" pitchFamily="34" charset="0"/>
                <a:ea typeface="MS PGothic" pitchFamily="34" charset="-128"/>
              </a:rPr>
              <a:t>			</a:t>
            </a:r>
          </a:p>
          <a:p>
            <a:pPr marL="571500" indent="-571500" algn="l">
              <a:buFont typeface="Wingdings" pitchFamily="2" charset="2"/>
              <a:buChar char="ü"/>
              <a:defRPr/>
            </a:pPr>
            <a:r>
              <a:rPr lang="es-MX" sz="3200" b="1" dirty="0">
                <a:solidFill>
                  <a:schemeClr val="tx1"/>
                </a:solidFill>
                <a:latin typeface="Century Gothic" pitchFamily="34" charset="0"/>
                <a:ea typeface="MS PGothic" pitchFamily="34" charset="-128"/>
              </a:rPr>
              <a:t>EMBALAJE Y VERIFICACION</a:t>
            </a:r>
          </a:p>
          <a:p>
            <a:pPr marL="571500" indent="-571500" algn="l">
              <a:buFont typeface="Wingdings" pitchFamily="2" charset="2"/>
              <a:buChar char="ü"/>
              <a:defRPr/>
            </a:pPr>
            <a:r>
              <a:rPr lang="es-MX" sz="3200" b="1" dirty="0">
                <a:solidFill>
                  <a:schemeClr val="tx1"/>
                </a:solidFill>
                <a:latin typeface="Century Gothic" pitchFamily="34" charset="0"/>
                <a:ea typeface="MS PGothic" pitchFamily="34" charset="-128"/>
              </a:rPr>
              <a:t>LICENCIAS AUTORIZACIONES </a:t>
            </a:r>
          </a:p>
          <a:p>
            <a:pPr marL="571500" indent="-571500" algn="l">
              <a:buFont typeface="Wingdings" pitchFamily="2" charset="2"/>
              <a:buChar char="ü"/>
              <a:defRPr/>
            </a:pPr>
            <a:r>
              <a:rPr lang="es-MX" sz="3200" b="1" dirty="0">
                <a:solidFill>
                  <a:schemeClr val="tx1"/>
                </a:solidFill>
                <a:latin typeface="Century Gothic" pitchFamily="34" charset="0"/>
                <a:ea typeface="MS PGothic" pitchFamily="34" charset="-128"/>
              </a:rPr>
              <a:t>CARGA UNIDAD DE TRANSPORTE</a:t>
            </a:r>
          </a:p>
          <a:p>
            <a:pPr marL="571500" indent="-571500" algn="l">
              <a:buFont typeface="Wingdings" pitchFamily="2" charset="2"/>
              <a:buChar char="ü"/>
              <a:defRPr/>
            </a:pPr>
            <a:r>
              <a:rPr lang="es-MX" sz="3200" b="1" dirty="0">
                <a:solidFill>
                  <a:schemeClr val="tx1"/>
                </a:solidFill>
                <a:latin typeface="Century Gothic" pitchFamily="34" charset="0"/>
                <a:ea typeface="MS PGothic" pitchFamily="34" charset="-128"/>
              </a:rPr>
              <a:t>TRANSPORTES INTERNOS	</a:t>
            </a:r>
          </a:p>
          <a:p>
            <a:pPr marL="571500" indent="-571500" algn="l">
              <a:buFont typeface="Wingdings" pitchFamily="2" charset="2"/>
              <a:buChar char="ü"/>
              <a:defRPr/>
            </a:pPr>
            <a:r>
              <a:rPr lang="es-MX" sz="3200" b="1" dirty="0">
                <a:solidFill>
                  <a:schemeClr val="tx1"/>
                </a:solidFill>
                <a:latin typeface="Century Gothic" pitchFamily="34" charset="0"/>
                <a:ea typeface="MS PGothic" pitchFamily="34" charset="-128"/>
              </a:rPr>
              <a:t>FORMALIDADES ADUANERAS EXPORTACION</a:t>
            </a:r>
          </a:p>
          <a:p>
            <a:pPr marL="571500" indent="-571500" algn="l">
              <a:buFont typeface="Wingdings" pitchFamily="2" charset="2"/>
              <a:buChar char="ü"/>
              <a:defRPr/>
            </a:pPr>
            <a:r>
              <a:rPr lang="es-MX" sz="3200" b="1" dirty="0">
                <a:solidFill>
                  <a:schemeClr val="tx1"/>
                </a:solidFill>
                <a:latin typeface="Century Gothic" pitchFamily="34" charset="0"/>
                <a:ea typeface="MS PGothic" pitchFamily="34" charset="-128"/>
              </a:rPr>
              <a:t>COSTES  MANIPULACION PUNTO SALIDA</a:t>
            </a:r>
          </a:p>
          <a:p>
            <a:pPr marL="571500" indent="-571500" algn="l">
              <a:buFont typeface="Wingdings" pitchFamily="2" charset="2"/>
              <a:buChar char="ü"/>
              <a:defRPr/>
            </a:pPr>
            <a:r>
              <a:rPr lang="es-MX" sz="3200" b="1" dirty="0">
                <a:solidFill>
                  <a:schemeClr val="tx1"/>
                </a:solidFill>
                <a:latin typeface="Century Gothic" pitchFamily="34" charset="0"/>
                <a:ea typeface="MS PGothic" pitchFamily="34" charset="-128"/>
              </a:rPr>
              <a:t>CARGA Y DESCARGA	</a:t>
            </a:r>
          </a:p>
          <a:p>
            <a:pPr marL="571500" indent="-571500" algn="l">
              <a:buFont typeface="Wingdings" pitchFamily="2" charset="2"/>
              <a:buChar char="ü"/>
              <a:defRPr/>
            </a:pPr>
            <a:r>
              <a:rPr lang="es-MX" sz="3200" b="1" dirty="0">
                <a:solidFill>
                  <a:schemeClr val="tx1"/>
                </a:solidFill>
                <a:latin typeface="Century Gothic" pitchFamily="34" charset="0"/>
                <a:ea typeface="MS PGothic" pitchFamily="34" charset="-128"/>
              </a:rPr>
              <a:t>FLETE PRINCIPAL			</a:t>
            </a:r>
          </a:p>
          <a:p>
            <a:pPr marL="571500" indent="-571500" algn="l">
              <a:buFont typeface="Wingdings" pitchFamily="2" charset="2"/>
              <a:buChar char="ü"/>
              <a:defRPr/>
            </a:pPr>
            <a:r>
              <a:rPr lang="es-MX" sz="3200" b="1" dirty="0">
                <a:solidFill>
                  <a:schemeClr val="tx1"/>
                </a:solidFill>
                <a:latin typeface="Century Gothic" pitchFamily="34" charset="0"/>
                <a:ea typeface="MS PGothic" pitchFamily="34" charset="-128"/>
              </a:rPr>
              <a:t>SEGURO PRINCIPAL			</a:t>
            </a:r>
          </a:p>
          <a:p>
            <a:pPr algn="l">
              <a:buFont typeface="Wingdings" pitchFamily="2" charset="2"/>
              <a:buNone/>
              <a:defRPr/>
            </a:pPr>
            <a:endParaRPr lang="es-MX" sz="3200" b="1" dirty="0">
              <a:solidFill>
                <a:schemeClr val="tx1"/>
              </a:solidFill>
              <a:latin typeface="Century Gothic" pitchFamily="34" charset="0"/>
              <a:ea typeface="MS PGothic" pitchFamily="34" charset="-128"/>
            </a:endParaRPr>
          </a:p>
          <a:p>
            <a:pPr algn="l">
              <a:buFont typeface="Wingdings" pitchFamily="2" charset="2"/>
              <a:buNone/>
              <a:defRPr/>
            </a:pPr>
            <a:endParaRPr lang="es-MX" sz="3200" b="1" dirty="0">
              <a:solidFill>
                <a:schemeClr val="tx1"/>
              </a:solidFill>
              <a:latin typeface="Century Gothic" pitchFamily="34" charset="0"/>
              <a:ea typeface="MS PGothic" pitchFamily="34" charset="-128"/>
            </a:endParaRPr>
          </a:p>
          <a:p>
            <a:pPr algn="l">
              <a:buFont typeface="Wingdings" pitchFamily="2" charset="2"/>
              <a:buNone/>
              <a:defRPr/>
            </a:pPr>
            <a:r>
              <a:rPr lang="es-MX" sz="3200" b="1" dirty="0">
                <a:solidFill>
                  <a:schemeClr val="tx1"/>
                </a:solidFill>
                <a:latin typeface="Century Gothic" pitchFamily="34" charset="0"/>
                <a:ea typeface="MS PGothic" pitchFamily="34" charset="-128"/>
              </a:rPr>
              <a:t>		</a:t>
            </a:r>
            <a:endParaRPr lang="es-ES" sz="3200" b="1" dirty="0">
              <a:solidFill>
                <a:schemeClr val="tx1"/>
              </a:solidFill>
              <a:latin typeface="Century Gothic" pitchFamily="34" charset="0"/>
              <a:ea typeface="MS PGothic" pitchFamily="34" charset="-128"/>
            </a:endParaRPr>
          </a:p>
        </p:txBody>
      </p:sp>
      <p:sp>
        <p:nvSpPr>
          <p:cNvPr id="6148" name="Text Box 4"/>
          <p:cNvSpPr txBox="1">
            <a:spLocks noChangeArrowheads="1"/>
          </p:cNvSpPr>
          <p:nvPr/>
        </p:nvSpPr>
        <p:spPr bwMode="auto">
          <a:xfrm>
            <a:off x="13848184" y="4812932"/>
            <a:ext cx="9912323" cy="6001643"/>
          </a:xfrm>
          <a:prstGeom prst="rect">
            <a:avLst/>
          </a:prstGeom>
          <a:noFill/>
          <a:ln>
            <a:noFill/>
          </a:ln>
          <a:effectLs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l" defTabSz="1828800">
              <a:defRPr/>
            </a:pPr>
            <a:r>
              <a:rPr lang="es-MX" sz="3200" b="1" dirty="0">
                <a:solidFill>
                  <a:schemeClr val="accent1"/>
                </a:solidFill>
                <a:latin typeface="Century Gothic" pitchFamily="34" charset="0"/>
                <a:ea typeface="+mn-ea"/>
              </a:rPr>
              <a:t>PAIS IMPORTACION</a:t>
            </a:r>
          </a:p>
          <a:p>
            <a:pPr algn="l" defTabSz="1828800">
              <a:defRPr/>
            </a:pPr>
            <a:endParaRPr lang="es-MX" sz="3200" b="1" dirty="0">
              <a:solidFill>
                <a:schemeClr val="tx2"/>
              </a:solidFill>
              <a:latin typeface="Century Gothic" pitchFamily="34" charset="0"/>
              <a:ea typeface="+mn-ea"/>
            </a:endParaRPr>
          </a:p>
          <a:p>
            <a:pPr marL="571500" indent="-571500" algn="l" defTabSz="1828800">
              <a:spcBef>
                <a:spcPct val="50000"/>
              </a:spcBef>
              <a:buFont typeface="Wingdings" pitchFamily="2" charset="2"/>
              <a:buChar char="ü"/>
              <a:defRPr/>
            </a:pPr>
            <a:r>
              <a:rPr lang="es-MX" sz="3200" b="1" dirty="0">
                <a:solidFill>
                  <a:schemeClr val="tx2"/>
                </a:solidFill>
                <a:latin typeface="Century Gothic" pitchFamily="34" charset="0"/>
                <a:ea typeface="+mn-ea"/>
              </a:rPr>
              <a:t>COSTES  MANIPULACION PUNTO LLEGADA</a:t>
            </a:r>
          </a:p>
          <a:p>
            <a:pPr marL="571500" indent="-571500" algn="l" defTabSz="1828800">
              <a:buFont typeface="Wingdings" pitchFamily="2" charset="2"/>
              <a:buChar char="ü"/>
              <a:defRPr/>
            </a:pPr>
            <a:r>
              <a:rPr lang="es-MX" sz="3200" b="1" dirty="0">
                <a:solidFill>
                  <a:schemeClr val="tx2"/>
                </a:solidFill>
                <a:latin typeface="Century Gothic" pitchFamily="34" charset="0"/>
                <a:ea typeface="+mn-ea"/>
              </a:rPr>
              <a:t>FORMALIDADES DE IMPORTACION</a:t>
            </a:r>
          </a:p>
          <a:p>
            <a:pPr marL="571500" indent="-571500" algn="l" defTabSz="1828800">
              <a:buFont typeface="Wingdings" pitchFamily="2" charset="2"/>
              <a:buChar char="ü"/>
              <a:defRPr/>
            </a:pPr>
            <a:r>
              <a:rPr lang="es-MX" sz="3200" b="1" dirty="0">
                <a:solidFill>
                  <a:schemeClr val="tx2"/>
                </a:solidFill>
                <a:latin typeface="Century Gothic" pitchFamily="34" charset="0"/>
                <a:ea typeface="+mn-ea"/>
              </a:rPr>
              <a:t>IMPUESTOS, NT</a:t>
            </a:r>
          </a:p>
          <a:p>
            <a:pPr marL="571500" indent="-571500" algn="l" defTabSz="1828800">
              <a:buFont typeface="Wingdings" pitchFamily="2" charset="2"/>
              <a:buChar char="ü"/>
              <a:defRPr/>
            </a:pPr>
            <a:r>
              <a:rPr lang="es-MX" sz="3200" b="1" dirty="0">
                <a:solidFill>
                  <a:schemeClr val="tx2"/>
                </a:solidFill>
                <a:latin typeface="Century Gothic" pitchFamily="34" charset="0"/>
                <a:ea typeface="+mn-ea"/>
              </a:rPr>
              <a:t>TRANPORTES INTERNO</a:t>
            </a:r>
          </a:p>
          <a:p>
            <a:pPr marL="571500" indent="-571500" algn="l" defTabSz="1828800">
              <a:buFont typeface="Wingdings" pitchFamily="2" charset="2"/>
              <a:buChar char="ü"/>
              <a:defRPr/>
            </a:pPr>
            <a:r>
              <a:rPr lang="es-MX" sz="3200" b="1" dirty="0">
                <a:solidFill>
                  <a:schemeClr val="tx2"/>
                </a:solidFill>
                <a:latin typeface="Century Gothic" pitchFamily="34" charset="0"/>
                <a:ea typeface="+mn-ea"/>
              </a:rPr>
              <a:t>RECEPCION. DESCARGA</a:t>
            </a:r>
          </a:p>
          <a:p>
            <a:pPr marL="571500" indent="-571500" algn="l" defTabSz="1828800">
              <a:buFont typeface="Wingdings" pitchFamily="2" charset="2"/>
              <a:buChar char="ü"/>
              <a:defRPr/>
            </a:pPr>
            <a:r>
              <a:rPr lang="es-MX" sz="3200" b="1" dirty="0">
                <a:solidFill>
                  <a:schemeClr val="tx2"/>
                </a:solidFill>
                <a:latin typeface="Century Gothic" pitchFamily="34" charset="0"/>
                <a:ea typeface="+mn-ea"/>
              </a:rPr>
              <a:t>ENTREGA CLIENTE</a:t>
            </a:r>
          </a:p>
          <a:p>
            <a:pPr algn="l" defTabSz="1828800">
              <a:defRPr/>
            </a:pPr>
            <a:endParaRPr lang="es-ES" sz="3200" b="1" dirty="0">
              <a:solidFill>
                <a:schemeClr val="tx2"/>
              </a:solidFill>
              <a:latin typeface="Century Gothic" pitchFamily="34" charset="0"/>
              <a:ea typeface="+mn-ea"/>
            </a:endParaRPr>
          </a:p>
          <a:p>
            <a:pPr algn="l" defTabSz="1828800">
              <a:defRPr/>
            </a:pPr>
            <a:endParaRPr lang="es-ES" sz="3200" b="1" dirty="0">
              <a:solidFill>
                <a:schemeClr val="tx2"/>
              </a:solidFill>
              <a:latin typeface="Century Gothic" pitchFamily="34" charset="0"/>
              <a:ea typeface="+mn-ea"/>
            </a:endParaRPr>
          </a:p>
          <a:p>
            <a:pPr algn="l" defTabSz="1828800">
              <a:spcBef>
                <a:spcPct val="50000"/>
              </a:spcBef>
              <a:defRPr/>
            </a:pPr>
            <a:endParaRPr lang="en-US" sz="3200" b="1" dirty="0">
              <a:solidFill>
                <a:schemeClr val="tx2"/>
              </a:solidFill>
              <a:latin typeface="Century Gothic" pitchFamily="34" charset="0"/>
              <a:ea typeface="+mn-ea"/>
            </a:endParaRPr>
          </a:p>
        </p:txBody>
      </p:sp>
      <p:pic>
        <p:nvPicPr>
          <p:cNvPr id="19461" name="Picture 6" descr="ANd9GcStBmCzsLMGO-tU4YR35VKHBHmhLw6kvYW9cZdnHNviXC0t68B0Cpb7Ew">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0" y="9950517"/>
            <a:ext cx="2438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4504825"/>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8" name="Picture 5" descr="ANd9GcRFMlBEicY8Kn4TwOpbMfheBt7Flp2Ax635PoEnlm9iC8wxGuvWWKPstX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486401"/>
            <a:ext cx="26670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9" name="Picture 7" descr="ANd9GcSecW6bv6EUVZX1R1X2LPw5kH9wmRug2kZCg4ucQenuqalwqjriR5YFBy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0" y="5334001"/>
            <a:ext cx="198120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0" name="Picture 9" descr="ANd9GcSy9Fa68y423TSSOhnPFds_8v79PD4hjd67LqcW9y8_KlwfAHzG1RaGlo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48801" y="7924801"/>
            <a:ext cx="27241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1" name="Picture 13" descr="ANd9GcQArtdWTQAnclAAEMJVwcna-1XYQGvJ4nf9_ZWnvzxnUv7OndBGV02grZ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76801" y="8534401"/>
            <a:ext cx="24574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2" name="Picture 15" descr="ANd9GcQAL09gfawSv7i0QhCmjYYMrOo6-foPSQRy5JHZzfyDdmvVN4DBLfCnvA">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068800" y="9144000"/>
            <a:ext cx="17907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3" name="Picture 17" descr="ANd9GcSpxrTnKT7rIMQL9OImzHUuKvVDWVhzWrj7jI4Vg7gCo18VSNFG1fUFFJY">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344400" y="5181600"/>
            <a:ext cx="2057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4" name="Picture 19" descr="ANd9GcS7RjY5voITiZbo8f8dQcKkc2rb5iYfUcKFK-JkloL_D-3sj7q6GKuwon8">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10401" y="10363200"/>
            <a:ext cx="23431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5" name="Picture 21" descr="TransportAllModesXSmall191x10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972801" y="10668000"/>
            <a:ext cx="36385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6" name="Picture 23" descr="incoterms-20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24384000" cy="137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8156659"/>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p:cNvSpPr>
          <p:nvPr>
            <p:ph type="title"/>
          </p:nvPr>
        </p:nvSpPr>
        <p:spPr>
          <a:xfrm>
            <a:off x="9671720" y="3905672"/>
            <a:ext cx="9378108" cy="4648200"/>
          </a:xfrm>
          <a:prstGeom prst="rect">
            <a:avLst/>
          </a:prstGeom>
        </p:spPr>
        <p:txBody>
          <a:bodyPr>
            <a:normAutofit/>
          </a:bodyPr>
          <a:lstStyle/>
          <a:p>
            <a:r>
              <a:rPr lang="es-CR" dirty="0">
                <a:solidFill>
                  <a:schemeClr val="bg1"/>
                </a:solidFill>
              </a:rPr>
              <a:t>GRACIAS </a:t>
            </a:r>
            <a:endParaRPr dirty="0">
              <a:solidFill>
                <a:schemeClr val="bg1"/>
              </a:solidFill>
            </a:endParaRPr>
          </a:p>
        </p:txBody>
      </p:sp>
    </p:spTree>
    <p:extLst>
      <p:ext uri="{BB962C8B-B14F-4D97-AF65-F5344CB8AC3E}">
        <p14:creationId xmlns:p14="http://schemas.microsoft.com/office/powerpoint/2010/main" val="332199190"/>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54" name="Group 539"/>
          <p:cNvGrpSpPr>
            <a:grpSpLocks/>
          </p:cNvGrpSpPr>
          <p:nvPr/>
        </p:nvGrpSpPr>
        <p:grpSpPr bwMode="auto">
          <a:xfrm>
            <a:off x="4991200" y="3504877"/>
            <a:ext cx="14860183" cy="8321675"/>
            <a:chOff x="294" y="1253"/>
            <a:chExt cx="5352" cy="2621"/>
          </a:xfrm>
        </p:grpSpPr>
        <p:sp>
          <p:nvSpPr>
            <p:cNvPr id="74756" name="Freeform 5"/>
            <p:cNvSpPr>
              <a:spLocks/>
            </p:cNvSpPr>
            <p:nvPr/>
          </p:nvSpPr>
          <p:spPr bwMode="auto">
            <a:xfrm>
              <a:off x="393" y="2774"/>
              <a:ext cx="307" cy="256"/>
            </a:xfrm>
            <a:custGeom>
              <a:avLst/>
              <a:gdLst>
                <a:gd name="T0" fmla="*/ 14 w 307"/>
                <a:gd name="T1" fmla="*/ 45 h 256"/>
                <a:gd name="T2" fmla="*/ 110 w 307"/>
                <a:gd name="T3" fmla="*/ 104 h 256"/>
                <a:gd name="T4" fmla="*/ 170 w 307"/>
                <a:gd name="T5" fmla="*/ 105 h 256"/>
                <a:gd name="T6" fmla="*/ 197 w 307"/>
                <a:gd name="T7" fmla="*/ 87 h 256"/>
                <a:gd name="T8" fmla="*/ 161 w 307"/>
                <a:gd name="T9" fmla="*/ 50 h 256"/>
                <a:gd name="T10" fmla="*/ 166 w 307"/>
                <a:gd name="T11" fmla="*/ 46 h 256"/>
                <a:gd name="T12" fmla="*/ 181 w 307"/>
                <a:gd name="T13" fmla="*/ 52 h 256"/>
                <a:gd name="T14" fmla="*/ 214 w 307"/>
                <a:gd name="T15" fmla="*/ 71 h 256"/>
                <a:gd name="T16" fmla="*/ 261 w 307"/>
                <a:gd name="T17" fmla="*/ 2 h 256"/>
                <a:gd name="T18" fmla="*/ 265 w 307"/>
                <a:gd name="T19" fmla="*/ 0 h 256"/>
                <a:gd name="T20" fmla="*/ 270 w 307"/>
                <a:gd name="T21" fmla="*/ 5 h 256"/>
                <a:gd name="T22" fmla="*/ 233 w 307"/>
                <a:gd name="T23" fmla="*/ 85 h 256"/>
                <a:gd name="T24" fmla="*/ 294 w 307"/>
                <a:gd name="T25" fmla="*/ 121 h 256"/>
                <a:gd name="T26" fmla="*/ 289 w 307"/>
                <a:gd name="T27" fmla="*/ 125 h 256"/>
                <a:gd name="T28" fmla="*/ 279 w 307"/>
                <a:gd name="T29" fmla="*/ 124 h 256"/>
                <a:gd name="T30" fmla="*/ 225 w 307"/>
                <a:gd name="T31" fmla="*/ 101 h 256"/>
                <a:gd name="T32" fmla="*/ 220 w 307"/>
                <a:gd name="T33" fmla="*/ 113 h 256"/>
                <a:gd name="T34" fmla="*/ 225 w 307"/>
                <a:gd name="T35" fmla="*/ 123 h 256"/>
                <a:gd name="T36" fmla="*/ 221 w 307"/>
                <a:gd name="T37" fmla="*/ 131 h 256"/>
                <a:gd name="T38" fmla="*/ 200 w 307"/>
                <a:gd name="T39" fmla="*/ 147 h 256"/>
                <a:gd name="T40" fmla="*/ 179 w 307"/>
                <a:gd name="T41" fmla="*/ 159 h 256"/>
                <a:gd name="T42" fmla="*/ 307 w 307"/>
                <a:gd name="T43" fmla="*/ 243 h 256"/>
                <a:gd name="T44" fmla="*/ 303 w 307"/>
                <a:gd name="T45" fmla="*/ 249 h 256"/>
                <a:gd name="T46" fmla="*/ 286 w 307"/>
                <a:gd name="T47" fmla="*/ 256 h 256"/>
                <a:gd name="T48" fmla="*/ 182 w 307"/>
                <a:gd name="T49" fmla="*/ 211 h 256"/>
                <a:gd name="T50" fmla="*/ 161 w 307"/>
                <a:gd name="T51" fmla="*/ 204 h 256"/>
                <a:gd name="T52" fmla="*/ 152 w 307"/>
                <a:gd name="T53" fmla="*/ 208 h 256"/>
                <a:gd name="T54" fmla="*/ 142 w 307"/>
                <a:gd name="T55" fmla="*/ 207 h 256"/>
                <a:gd name="T56" fmla="*/ 136 w 307"/>
                <a:gd name="T57" fmla="*/ 198 h 256"/>
                <a:gd name="T58" fmla="*/ 120 w 307"/>
                <a:gd name="T59" fmla="*/ 197 h 256"/>
                <a:gd name="T60" fmla="*/ 103 w 307"/>
                <a:gd name="T61" fmla="*/ 208 h 256"/>
                <a:gd name="T62" fmla="*/ 69 w 307"/>
                <a:gd name="T63" fmla="*/ 215 h 256"/>
                <a:gd name="T64" fmla="*/ 49 w 307"/>
                <a:gd name="T65" fmla="*/ 215 h 256"/>
                <a:gd name="T66" fmla="*/ 43 w 307"/>
                <a:gd name="T67" fmla="*/ 211 h 256"/>
                <a:gd name="T68" fmla="*/ 38 w 307"/>
                <a:gd name="T69" fmla="*/ 204 h 256"/>
                <a:gd name="T70" fmla="*/ 17 w 307"/>
                <a:gd name="T71" fmla="*/ 193 h 256"/>
                <a:gd name="T72" fmla="*/ 16 w 307"/>
                <a:gd name="T73" fmla="*/ 180 h 256"/>
                <a:gd name="T74" fmla="*/ 25 w 307"/>
                <a:gd name="T75" fmla="*/ 163 h 256"/>
                <a:gd name="T76" fmla="*/ 52 w 307"/>
                <a:gd name="T77" fmla="*/ 141 h 256"/>
                <a:gd name="T78" fmla="*/ 49 w 307"/>
                <a:gd name="T79" fmla="*/ 133 h 256"/>
                <a:gd name="T80" fmla="*/ 40 w 307"/>
                <a:gd name="T81" fmla="*/ 128 h 256"/>
                <a:gd name="T82" fmla="*/ 42 w 307"/>
                <a:gd name="T83" fmla="*/ 115 h 256"/>
                <a:gd name="T84" fmla="*/ 28 w 307"/>
                <a:gd name="T85" fmla="*/ 90 h 256"/>
                <a:gd name="T86" fmla="*/ 0 w 307"/>
                <a:gd name="T87" fmla="*/ 55 h 256"/>
                <a:gd name="T88" fmla="*/ 0 w 307"/>
                <a:gd name="T89" fmla="*/ 49 h 256"/>
                <a:gd name="T90" fmla="*/ 14 w 307"/>
                <a:gd name="T91" fmla="*/ 45 h 256"/>
                <a:gd name="T92" fmla="*/ 14 w 307"/>
                <a:gd name="T93" fmla="*/ 45 h 256"/>
                <a:gd name="T94" fmla="*/ 14 w 307"/>
                <a:gd name="T95" fmla="*/ 45 h 2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07" h="256">
                  <a:moveTo>
                    <a:pt x="14" y="45"/>
                  </a:moveTo>
                  <a:lnTo>
                    <a:pt x="110" y="104"/>
                  </a:lnTo>
                  <a:lnTo>
                    <a:pt x="170" y="105"/>
                  </a:lnTo>
                  <a:lnTo>
                    <a:pt x="197" y="87"/>
                  </a:lnTo>
                  <a:lnTo>
                    <a:pt x="161" y="50"/>
                  </a:lnTo>
                  <a:lnTo>
                    <a:pt x="166" y="46"/>
                  </a:lnTo>
                  <a:lnTo>
                    <a:pt x="181" y="52"/>
                  </a:lnTo>
                  <a:lnTo>
                    <a:pt x="214" y="71"/>
                  </a:lnTo>
                  <a:lnTo>
                    <a:pt x="261" y="2"/>
                  </a:lnTo>
                  <a:lnTo>
                    <a:pt x="265" y="0"/>
                  </a:lnTo>
                  <a:lnTo>
                    <a:pt x="270" y="5"/>
                  </a:lnTo>
                  <a:lnTo>
                    <a:pt x="233" y="85"/>
                  </a:lnTo>
                  <a:lnTo>
                    <a:pt x="294" y="121"/>
                  </a:lnTo>
                  <a:lnTo>
                    <a:pt x="289" y="125"/>
                  </a:lnTo>
                  <a:lnTo>
                    <a:pt x="279" y="124"/>
                  </a:lnTo>
                  <a:lnTo>
                    <a:pt x="225" y="101"/>
                  </a:lnTo>
                  <a:lnTo>
                    <a:pt x="220" y="113"/>
                  </a:lnTo>
                  <a:lnTo>
                    <a:pt x="225" y="123"/>
                  </a:lnTo>
                  <a:lnTo>
                    <a:pt x="221" y="131"/>
                  </a:lnTo>
                  <a:lnTo>
                    <a:pt x="200" y="147"/>
                  </a:lnTo>
                  <a:lnTo>
                    <a:pt x="179" y="159"/>
                  </a:lnTo>
                  <a:lnTo>
                    <a:pt x="307" y="243"/>
                  </a:lnTo>
                  <a:lnTo>
                    <a:pt x="303" y="249"/>
                  </a:lnTo>
                  <a:lnTo>
                    <a:pt x="286" y="256"/>
                  </a:lnTo>
                  <a:lnTo>
                    <a:pt x="182" y="211"/>
                  </a:lnTo>
                  <a:lnTo>
                    <a:pt x="161" y="204"/>
                  </a:lnTo>
                  <a:lnTo>
                    <a:pt x="152" y="208"/>
                  </a:lnTo>
                  <a:lnTo>
                    <a:pt x="142" y="207"/>
                  </a:lnTo>
                  <a:lnTo>
                    <a:pt x="136" y="198"/>
                  </a:lnTo>
                  <a:lnTo>
                    <a:pt x="120" y="197"/>
                  </a:lnTo>
                  <a:lnTo>
                    <a:pt x="103" y="208"/>
                  </a:lnTo>
                  <a:lnTo>
                    <a:pt x="69" y="215"/>
                  </a:lnTo>
                  <a:lnTo>
                    <a:pt x="49" y="215"/>
                  </a:lnTo>
                  <a:lnTo>
                    <a:pt x="43" y="211"/>
                  </a:lnTo>
                  <a:lnTo>
                    <a:pt x="38" y="204"/>
                  </a:lnTo>
                  <a:lnTo>
                    <a:pt x="17" y="193"/>
                  </a:lnTo>
                  <a:lnTo>
                    <a:pt x="16" y="180"/>
                  </a:lnTo>
                  <a:lnTo>
                    <a:pt x="25" y="163"/>
                  </a:lnTo>
                  <a:lnTo>
                    <a:pt x="52" y="141"/>
                  </a:lnTo>
                  <a:lnTo>
                    <a:pt x="49" y="133"/>
                  </a:lnTo>
                  <a:lnTo>
                    <a:pt x="40" y="128"/>
                  </a:lnTo>
                  <a:lnTo>
                    <a:pt x="42" y="115"/>
                  </a:lnTo>
                  <a:lnTo>
                    <a:pt x="28" y="90"/>
                  </a:lnTo>
                  <a:lnTo>
                    <a:pt x="0" y="55"/>
                  </a:lnTo>
                  <a:lnTo>
                    <a:pt x="0" y="49"/>
                  </a:lnTo>
                  <a:lnTo>
                    <a:pt x="14" y="45"/>
                  </a:lnTo>
                  <a:close/>
                </a:path>
              </a:pathLst>
            </a:custGeom>
            <a:solidFill>
              <a:srgbClr val="D7C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4757" name="Freeform 6"/>
            <p:cNvSpPr>
              <a:spLocks/>
            </p:cNvSpPr>
            <p:nvPr/>
          </p:nvSpPr>
          <p:spPr bwMode="auto">
            <a:xfrm>
              <a:off x="464" y="2886"/>
              <a:ext cx="77" cy="43"/>
            </a:xfrm>
            <a:custGeom>
              <a:avLst/>
              <a:gdLst>
                <a:gd name="T0" fmla="*/ 4 w 77"/>
                <a:gd name="T1" fmla="*/ 34 h 43"/>
                <a:gd name="T2" fmla="*/ 0 w 77"/>
                <a:gd name="T3" fmla="*/ 28 h 43"/>
                <a:gd name="T4" fmla="*/ 21 w 77"/>
                <a:gd name="T5" fmla="*/ 5 h 43"/>
                <a:gd name="T6" fmla="*/ 32 w 77"/>
                <a:gd name="T7" fmla="*/ 0 h 43"/>
                <a:gd name="T8" fmla="*/ 45 w 77"/>
                <a:gd name="T9" fmla="*/ 0 h 43"/>
                <a:gd name="T10" fmla="*/ 77 w 77"/>
                <a:gd name="T11" fmla="*/ 6 h 43"/>
                <a:gd name="T12" fmla="*/ 46 w 77"/>
                <a:gd name="T13" fmla="*/ 17 h 43"/>
                <a:gd name="T14" fmla="*/ 22 w 77"/>
                <a:gd name="T15" fmla="*/ 42 h 43"/>
                <a:gd name="T16" fmla="*/ 15 w 77"/>
                <a:gd name="T17" fmla="*/ 43 h 43"/>
                <a:gd name="T18" fmla="*/ 9 w 77"/>
                <a:gd name="T19" fmla="*/ 39 h 43"/>
                <a:gd name="T20" fmla="*/ 4 w 77"/>
                <a:gd name="T21" fmla="*/ 34 h 43"/>
                <a:gd name="T22" fmla="*/ 4 w 77"/>
                <a:gd name="T23" fmla="*/ 34 h 43"/>
                <a:gd name="T24" fmla="*/ 4 w 77"/>
                <a:gd name="T25" fmla="*/ 34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7" h="43">
                  <a:moveTo>
                    <a:pt x="4" y="34"/>
                  </a:moveTo>
                  <a:lnTo>
                    <a:pt x="0" y="28"/>
                  </a:lnTo>
                  <a:lnTo>
                    <a:pt x="21" y="5"/>
                  </a:lnTo>
                  <a:lnTo>
                    <a:pt x="32" y="0"/>
                  </a:lnTo>
                  <a:lnTo>
                    <a:pt x="45" y="0"/>
                  </a:lnTo>
                  <a:lnTo>
                    <a:pt x="77" y="6"/>
                  </a:lnTo>
                  <a:lnTo>
                    <a:pt x="46" y="17"/>
                  </a:lnTo>
                  <a:lnTo>
                    <a:pt x="22" y="42"/>
                  </a:lnTo>
                  <a:lnTo>
                    <a:pt x="15" y="43"/>
                  </a:lnTo>
                  <a:lnTo>
                    <a:pt x="9" y="39"/>
                  </a:lnTo>
                  <a:lnTo>
                    <a:pt x="4" y="34"/>
                  </a:lnTo>
                  <a:close/>
                </a:path>
              </a:pathLst>
            </a:custGeom>
            <a:solidFill>
              <a:srgbClr val="FFFF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4758" name="Freeform 7"/>
            <p:cNvSpPr>
              <a:spLocks/>
            </p:cNvSpPr>
            <p:nvPr/>
          </p:nvSpPr>
          <p:spPr bwMode="auto">
            <a:xfrm>
              <a:off x="397" y="2819"/>
              <a:ext cx="90" cy="87"/>
            </a:xfrm>
            <a:custGeom>
              <a:avLst/>
              <a:gdLst>
                <a:gd name="T0" fmla="*/ 0 w 90"/>
                <a:gd name="T1" fmla="*/ 6 h 87"/>
                <a:gd name="T2" fmla="*/ 32 w 90"/>
                <a:gd name="T3" fmla="*/ 45 h 87"/>
                <a:gd name="T4" fmla="*/ 56 w 90"/>
                <a:gd name="T5" fmla="*/ 87 h 87"/>
                <a:gd name="T6" fmla="*/ 66 w 90"/>
                <a:gd name="T7" fmla="*/ 67 h 87"/>
                <a:gd name="T8" fmla="*/ 77 w 90"/>
                <a:gd name="T9" fmla="*/ 62 h 87"/>
                <a:gd name="T10" fmla="*/ 90 w 90"/>
                <a:gd name="T11" fmla="*/ 60 h 87"/>
                <a:gd name="T12" fmla="*/ 10 w 90"/>
                <a:gd name="T13" fmla="*/ 0 h 87"/>
                <a:gd name="T14" fmla="*/ 0 w 90"/>
                <a:gd name="T15" fmla="*/ 6 h 87"/>
                <a:gd name="T16" fmla="*/ 0 w 90"/>
                <a:gd name="T17" fmla="*/ 6 h 87"/>
                <a:gd name="T18" fmla="*/ 0 w 90"/>
                <a:gd name="T19" fmla="*/ 6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0" h="87">
                  <a:moveTo>
                    <a:pt x="0" y="6"/>
                  </a:moveTo>
                  <a:lnTo>
                    <a:pt x="32" y="45"/>
                  </a:lnTo>
                  <a:lnTo>
                    <a:pt x="56" y="87"/>
                  </a:lnTo>
                  <a:lnTo>
                    <a:pt x="66" y="67"/>
                  </a:lnTo>
                  <a:lnTo>
                    <a:pt x="77" y="62"/>
                  </a:lnTo>
                  <a:lnTo>
                    <a:pt x="90" y="60"/>
                  </a:lnTo>
                  <a:lnTo>
                    <a:pt x="10" y="0"/>
                  </a:lnTo>
                  <a:lnTo>
                    <a:pt x="0" y="6"/>
                  </a:lnTo>
                  <a:close/>
                </a:path>
              </a:pathLst>
            </a:custGeom>
            <a:solidFill>
              <a:srgbClr val="FFF2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4759" name="Freeform 8"/>
            <p:cNvSpPr>
              <a:spLocks/>
            </p:cNvSpPr>
            <p:nvPr/>
          </p:nvSpPr>
          <p:spPr bwMode="auto">
            <a:xfrm>
              <a:off x="527" y="2949"/>
              <a:ext cx="169" cy="73"/>
            </a:xfrm>
            <a:custGeom>
              <a:avLst/>
              <a:gdLst>
                <a:gd name="T0" fmla="*/ 0 w 169"/>
                <a:gd name="T1" fmla="*/ 8 h 73"/>
                <a:gd name="T2" fmla="*/ 51 w 169"/>
                <a:gd name="T3" fmla="*/ 26 h 73"/>
                <a:gd name="T4" fmla="*/ 99 w 169"/>
                <a:gd name="T5" fmla="*/ 48 h 73"/>
                <a:gd name="T6" fmla="*/ 152 w 169"/>
                <a:gd name="T7" fmla="*/ 73 h 73"/>
                <a:gd name="T8" fmla="*/ 169 w 169"/>
                <a:gd name="T9" fmla="*/ 68 h 73"/>
                <a:gd name="T10" fmla="*/ 67 w 169"/>
                <a:gd name="T11" fmla="*/ 0 h 73"/>
                <a:gd name="T12" fmla="*/ 41 w 169"/>
                <a:gd name="T13" fmla="*/ 2 h 73"/>
                <a:gd name="T14" fmla="*/ 0 w 169"/>
                <a:gd name="T15" fmla="*/ 8 h 73"/>
                <a:gd name="T16" fmla="*/ 0 w 169"/>
                <a:gd name="T17" fmla="*/ 8 h 73"/>
                <a:gd name="T18" fmla="*/ 0 w 169"/>
                <a:gd name="T19" fmla="*/ 8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9" h="73">
                  <a:moveTo>
                    <a:pt x="0" y="8"/>
                  </a:moveTo>
                  <a:lnTo>
                    <a:pt x="51" y="26"/>
                  </a:lnTo>
                  <a:lnTo>
                    <a:pt x="99" y="48"/>
                  </a:lnTo>
                  <a:lnTo>
                    <a:pt x="152" y="73"/>
                  </a:lnTo>
                  <a:lnTo>
                    <a:pt x="169" y="68"/>
                  </a:lnTo>
                  <a:lnTo>
                    <a:pt x="67" y="0"/>
                  </a:lnTo>
                  <a:lnTo>
                    <a:pt x="41" y="2"/>
                  </a:lnTo>
                  <a:lnTo>
                    <a:pt x="0" y="8"/>
                  </a:lnTo>
                  <a:close/>
                </a:path>
              </a:pathLst>
            </a:custGeom>
            <a:solidFill>
              <a:srgbClr val="FFF2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4760" name="Freeform 9"/>
            <p:cNvSpPr>
              <a:spLocks/>
            </p:cNvSpPr>
            <p:nvPr/>
          </p:nvSpPr>
          <p:spPr bwMode="auto">
            <a:xfrm>
              <a:off x="516" y="2892"/>
              <a:ext cx="86" cy="27"/>
            </a:xfrm>
            <a:custGeom>
              <a:avLst/>
              <a:gdLst>
                <a:gd name="T0" fmla="*/ 0 w 86"/>
                <a:gd name="T1" fmla="*/ 17 h 27"/>
                <a:gd name="T2" fmla="*/ 27 w 86"/>
                <a:gd name="T3" fmla="*/ 8 h 27"/>
                <a:gd name="T4" fmla="*/ 50 w 86"/>
                <a:gd name="T5" fmla="*/ 4 h 27"/>
                <a:gd name="T6" fmla="*/ 86 w 86"/>
                <a:gd name="T7" fmla="*/ 0 h 27"/>
                <a:gd name="T8" fmla="*/ 40 w 86"/>
                <a:gd name="T9" fmla="*/ 15 h 27"/>
                <a:gd name="T10" fmla="*/ 15 w 86"/>
                <a:gd name="T11" fmla="*/ 27 h 27"/>
                <a:gd name="T12" fmla="*/ 9 w 86"/>
                <a:gd name="T13" fmla="*/ 20 h 27"/>
                <a:gd name="T14" fmla="*/ 0 w 86"/>
                <a:gd name="T15" fmla="*/ 17 h 27"/>
                <a:gd name="T16" fmla="*/ 0 w 86"/>
                <a:gd name="T17" fmla="*/ 17 h 27"/>
                <a:gd name="T18" fmla="*/ 0 w 86"/>
                <a:gd name="T19" fmla="*/ 17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 h="27">
                  <a:moveTo>
                    <a:pt x="0" y="17"/>
                  </a:moveTo>
                  <a:lnTo>
                    <a:pt x="27" y="8"/>
                  </a:lnTo>
                  <a:lnTo>
                    <a:pt x="50" y="4"/>
                  </a:lnTo>
                  <a:lnTo>
                    <a:pt x="86" y="0"/>
                  </a:lnTo>
                  <a:lnTo>
                    <a:pt x="40" y="15"/>
                  </a:lnTo>
                  <a:lnTo>
                    <a:pt x="15" y="27"/>
                  </a:lnTo>
                  <a:lnTo>
                    <a:pt x="9" y="20"/>
                  </a:lnTo>
                  <a:lnTo>
                    <a:pt x="0" y="17"/>
                  </a:lnTo>
                  <a:close/>
                </a:path>
              </a:pathLst>
            </a:custGeom>
            <a:solidFill>
              <a:srgbClr val="FFF2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4761" name="Freeform 10"/>
            <p:cNvSpPr>
              <a:spLocks/>
            </p:cNvSpPr>
            <p:nvPr/>
          </p:nvSpPr>
          <p:spPr bwMode="auto">
            <a:xfrm>
              <a:off x="409" y="2936"/>
              <a:ext cx="30" cy="39"/>
            </a:xfrm>
            <a:custGeom>
              <a:avLst/>
              <a:gdLst>
                <a:gd name="T0" fmla="*/ 11 w 30"/>
                <a:gd name="T1" fmla="*/ 0 h 39"/>
                <a:gd name="T2" fmla="*/ 25 w 30"/>
                <a:gd name="T3" fmla="*/ 10 h 39"/>
                <a:gd name="T4" fmla="*/ 30 w 30"/>
                <a:gd name="T5" fmla="*/ 24 h 39"/>
                <a:gd name="T6" fmla="*/ 27 w 30"/>
                <a:gd name="T7" fmla="*/ 35 h 39"/>
                <a:gd name="T8" fmla="*/ 21 w 30"/>
                <a:gd name="T9" fmla="*/ 39 h 39"/>
                <a:gd name="T10" fmla="*/ 4 w 30"/>
                <a:gd name="T11" fmla="*/ 33 h 39"/>
                <a:gd name="T12" fmla="*/ 0 w 30"/>
                <a:gd name="T13" fmla="*/ 25 h 39"/>
                <a:gd name="T14" fmla="*/ 4 w 30"/>
                <a:gd name="T15" fmla="*/ 12 h 39"/>
                <a:gd name="T16" fmla="*/ 11 w 30"/>
                <a:gd name="T17" fmla="*/ 0 h 39"/>
                <a:gd name="T18" fmla="*/ 11 w 30"/>
                <a:gd name="T19" fmla="*/ 0 h 39"/>
                <a:gd name="T20" fmla="*/ 11 w 30"/>
                <a:gd name="T21" fmla="*/ 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39">
                  <a:moveTo>
                    <a:pt x="11" y="0"/>
                  </a:moveTo>
                  <a:lnTo>
                    <a:pt x="25" y="10"/>
                  </a:lnTo>
                  <a:lnTo>
                    <a:pt x="30" y="24"/>
                  </a:lnTo>
                  <a:lnTo>
                    <a:pt x="27" y="35"/>
                  </a:lnTo>
                  <a:lnTo>
                    <a:pt x="21" y="39"/>
                  </a:lnTo>
                  <a:lnTo>
                    <a:pt x="4" y="33"/>
                  </a:lnTo>
                  <a:lnTo>
                    <a:pt x="0" y="25"/>
                  </a:lnTo>
                  <a:lnTo>
                    <a:pt x="4" y="12"/>
                  </a:lnTo>
                  <a:lnTo>
                    <a:pt x="11" y="0"/>
                  </a:lnTo>
                  <a:close/>
                </a:path>
              </a:pathLst>
            </a:custGeom>
            <a:solidFill>
              <a:srgbClr val="FF3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4762" name="Freeform 11"/>
            <p:cNvSpPr>
              <a:spLocks/>
            </p:cNvSpPr>
            <p:nvPr/>
          </p:nvSpPr>
          <p:spPr bwMode="auto">
            <a:xfrm>
              <a:off x="412" y="2940"/>
              <a:ext cx="24" cy="22"/>
            </a:xfrm>
            <a:custGeom>
              <a:avLst/>
              <a:gdLst>
                <a:gd name="T0" fmla="*/ 12 w 24"/>
                <a:gd name="T1" fmla="*/ 0 h 22"/>
                <a:gd name="T2" fmla="*/ 4 w 24"/>
                <a:gd name="T3" fmla="*/ 10 h 22"/>
                <a:gd name="T4" fmla="*/ 0 w 24"/>
                <a:gd name="T5" fmla="*/ 22 h 22"/>
                <a:gd name="T6" fmla="*/ 8 w 24"/>
                <a:gd name="T7" fmla="*/ 16 h 22"/>
                <a:gd name="T8" fmla="*/ 24 w 24"/>
                <a:gd name="T9" fmla="*/ 11 h 22"/>
                <a:gd name="T10" fmla="*/ 12 w 24"/>
                <a:gd name="T11" fmla="*/ 0 h 22"/>
                <a:gd name="T12" fmla="*/ 12 w 24"/>
                <a:gd name="T13" fmla="*/ 0 h 22"/>
                <a:gd name="T14" fmla="*/ 12 w 24"/>
                <a:gd name="T15" fmla="*/ 0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22">
                  <a:moveTo>
                    <a:pt x="12" y="0"/>
                  </a:moveTo>
                  <a:lnTo>
                    <a:pt x="4" y="10"/>
                  </a:lnTo>
                  <a:lnTo>
                    <a:pt x="0" y="22"/>
                  </a:lnTo>
                  <a:lnTo>
                    <a:pt x="8" y="16"/>
                  </a:lnTo>
                  <a:lnTo>
                    <a:pt x="24" y="11"/>
                  </a:lnTo>
                  <a:lnTo>
                    <a:pt x="12" y="0"/>
                  </a:lnTo>
                  <a:close/>
                </a:path>
              </a:pathLst>
            </a:custGeom>
            <a:solidFill>
              <a:srgbClr val="FFB3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4763" name="Freeform 12"/>
            <p:cNvSpPr>
              <a:spLocks/>
            </p:cNvSpPr>
            <p:nvPr/>
          </p:nvSpPr>
          <p:spPr bwMode="auto">
            <a:xfrm>
              <a:off x="656" y="2772"/>
              <a:ext cx="4" cy="4"/>
            </a:xfrm>
            <a:custGeom>
              <a:avLst/>
              <a:gdLst>
                <a:gd name="T0" fmla="*/ 4 w 4"/>
                <a:gd name="T1" fmla="*/ 2 h 4"/>
                <a:gd name="T2" fmla="*/ 4 w 4"/>
                <a:gd name="T3" fmla="*/ 4 h 4"/>
                <a:gd name="T4" fmla="*/ 1 w 4"/>
                <a:gd name="T5" fmla="*/ 4 h 4"/>
                <a:gd name="T6" fmla="*/ 0 w 4"/>
                <a:gd name="T7" fmla="*/ 3 h 4"/>
                <a:gd name="T8" fmla="*/ 0 w 4"/>
                <a:gd name="T9" fmla="*/ 0 h 4"/>
                <a:gd name="T10" fmla="*/ 0 w 4"/>
                <a:gd name="T11" fmla="*/ 0 h 4"/>
                <a:gd name="T12" fmla="*/ 3 w 4"/>
                <a:gd name="T13" fmla="*/ 0 h 4"/>
                <a:gd name="T14" fmla="*/ 4 w 4"/>
                <a:gd name="T15" fmla="*/ 2 h 4"/>
                <a:gd name="T16" fmla="*/ 4 w 4"/>
                <a:gd name="T17" fmla="*/ 2 h 4"/>
                <a:gd name="T18" fmla="*/ 4 w 4"/>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4">
                  <a:moveTo>
                    <a:pt x="4" y="2"/>
                  </a:moveTo>
                  <a:lnTo>
                    <a:pt x="4" y="4"/>
                  </a:lnTo>
                  <a:lnTo>
                    <a:pt x="1" y="4"/>
                  </a:lnTo>
                  <a:lnTo>
                    <a:pt x="0" y="3"/>
                  </a:lnTo>
                  <a:lnTo>
                    <a:pt x="0" y="0"/>
                  </a:lnTo>
                  <a:lnTo>
                    <a:pt x="3" y="0"/>
                  </a:lnTo>
                  <a:lnTo>
                    <a:pt x="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4764" name="Freeform 13"/>
            <p:cNvSpPr>
              <a:spLocks/>
            </p:cNvSpPr>
            <p:nvPr/>
          </p:nvSpPr>
          <p:spPr bwMode="auto">
            <a:xfrm>
              <a:off x="454" y="2776"/>
              <a:ext cx="201" cy="135"/>
            </a:xfrm>
            <a:custGeom>
              <a:avLst/>
              <a:gdLst>
                <a:gd name="T0" fmla="*/ 200 w 201"/>
                <a:gd name="T1" fmla="*/ 4 h 135"/>
                <a:gd name="T2" fmla="*/ 195 w 201"/>
                <a:gd name="T3" fmla="*/ 13 h 135"/>
                <a:gd name="T4" fmla="*/ 188 w 201"/>
                <a:gd name="T5" fmla="*/ 24 h 135"/>
                <a:gd name="T6" fmla="*/ 177 w 201"/>
                <a:gd name="T7" fmla="*/ 40 h 135"/>
                <a:gd name="T8" fmla="*/ 171 w 201"/>
                <a:gd name="T9" fmla="*/ 51 h 135"/>
                <a:gd name="T10" fmla="*/ 163 w 201"/>
                <a:gd name="T11" fmla="*/ 62 h 135"/>
                <a:gd name="T12" fmla="*/ 151 w 201"/>
                <a:gd name="T13" fmla="*/ 76 h 135"/>
                <a:gd name="T14" fmla="*/ 144 w 201"/>
                <a:gd name="T15" fmla="*/ 81 h 135"/>
                <a:gd name="T16" fmla="*/ 131 w 201"/>
                <a:gd name="T17" fmla="*/ 93 h 135"/>
                <a:gd name="T18" fmla="*/ 119 w 201"/>
                <a:gd name="T19" fmla="*/ 102 h 135"/>
                <a:gd name="T20" fmla="*/ 104 w 201"/>
                <a:gd name="T21" fmla="*/ 112 h 135"/>
                <a:gd name="T22" fmla="*/ 99 w 201"/>
                <a:gd name="T23" fmla="*/ 114 h 135"/>
                <a:gd name="T24" fmla="*/ 97 w 201"/>
                <a:gd name="T25" fmla="*/ 109 h 135"/>
                <a:gd name="T26" fmla="*/ 77 w 201"/>
                <a:gd name="T27" fmla="*/ 107 h 135"/>
                <a:gd name="T28" fmla="*/ 44 w 201"/>
                <a:gd name="T29" fmla="*/ 105 h 135"/>
                <a:gd name="T30" fmla="*/ 28 w 201"/>
                <a:gd name="T31" fmla="*/ 107 h 135"/>
                <a:gd name="T32" fmla="*/ 17 w 201"/>
                <a:gd name="T33" fmla="*/ 111 h 135"/>
                <a:gd name="T34" fmla="*/ 16 w 201"/>
                <a:gd name="T35" fmla="*/ 114 h 135"/>
                <a:gd name="T36" fmla="*/ 19 w 201"/>
                <a:gd name="T37" fmla="*/ 115 h 135"/>
                <a:gd name="T38" fmla="*/ 28 w 201"/>
                <a:gd name="T39" fmla="*/ 113 h 135"/>
                <a:gd name="T40" fmla="*/ 31 w 201"/>
                <a:gd name="T41" fmla="*/ 114 h 135"/>
                <a:gd name="T42" fmla="*/ 35 w 201"/>
                <a:gd name="T43" fmla="*/ 112 h 135"/>
                <a:gd name="T44" fmla="*/ 41 w 201"/>
                <a:gd name="T45" fmla="*/ 111 h 135"/>
                <a:gd name="T46" fmla="*/ 41 w 201"/>
                <a:gd name="T47" fmla="*/ 112 h 135"/>
                <a:gd name="T48" fmla="*/ 19 w 201"/>
                <a:gd name="T49" fmla="*/ 129 h 135"/>
                <a:gd name="T50" fmla="*/ 14 w 201"/>
                <a:gd name="T51" fmla="*/ 135 h 135"/>
                <a:gd name="T52" fmla="*/ 13 w 201"/>
                <a:gd name="T53" fmla="*/ 135 h 135"/>
                <a:gd name="T54" fmla="*/ 17 w 201"/>
                <a:gd name="T55" fmla="*/ 127 h 135"/>
                <a:gd name="T56" fmla="*/ 17 w 201"/>
                <a:gd name="T57" fmla="*/ 126 h 135"/>
                <a:gd name="T58" fmla="*/ 11 w 201"/>
                <a:gd name="T59" fmla="*/ 128 h 135"/>
                <a:gd name="T60" fmla="*/ 9 w 201"/>
                <a:gd name="T61" fmla="*/ 125 h 135"/>
                <a:gd name="T62" fmla="*/ 7 w 201"/>
                <a:gd name="T63" fmla="*/ 122 h 135"/>
                <a:gd name="T64" fmla="*/ 5 w 201"/>
                <a:gd name="T65" fmla="*/ 124 h 135"/>
                <a:gd name="T66" fmla="*/ 6 w 201"/>
                <a:gd name="T67" fmla="*/ 131 h 135"/>
                <a:gd name="T68" fmla="*/ 6 w 201"/>
                <a:gd name="T69" fmla="*/ 132 h 135"/>
                <a:gd name="T70" fmla="*/ 2 w 201"/>
                <a:gd name="T71" fmla="*/ 135 h 135"/>
                <a:gd name="T72" fmla="*/ 3 w 201"/>
                <a:gd name="T73" fmla="*/ 133 h 135"/>
                <a:gd name="T74" fmla="*/ 0 w 201"/>
                <a:gd name="T75" fmla="*/ 128 h 135"/>
                <a:gd name="T76" fmla="*/ 5 w 201"/>
                <a:gd name="T77" fmla="*/ 113 h 135"/>
                <a:gd name="T78" fmla="*/ 19 w 201"/>
                <a:gd name="T79" fmla="*/ 103 h 135"/>
                <a:gd name="T80" fmla="*/ 31 w 201"/>
                <a:gd name="T81" fmla="*/ 101 h 135"/>
                <a:gd name="T82" fmla="*/ 70 w 201"/>
                <a:gd name="T83" fmla="*/ 100 h 135"/>
                <a:gd name="T84" fmla="*/ 110 w 201"/>
                <a:gd name="T85" fmla="*/ 101 h 135"/>
                <a:gd name="T86" fmla="*/ 127 w 201"/>
                <a:gd name="T87" fmla="*/ 89 h 135"/>
                <a:gd name="T88" fmla="*/ 134 w 201"/>
                <a:gd name="T89" fmla="*/ 83 h 135"/>
                <a:gd name="T90" fmla="*/ 99 w 201"/>
                <a:gd name="T91" fmla="*/ 53 h 135"/>
                <a:gd name="T92" fmla="*/ 98 w 201"/>
                <a:gd name="T93" fmla="*/ 46 h 135"/>
                <a:gd name="T94" fmla="*/ 107 w 201"/>
                <a:gd name="T95" fmla="*/ 44 h 135"/>
                <a:gd name="T96" fmla="*/ 105 w 201"/>
                <a:gd name="T97" fmla="*/ 47 h 135"/>
                <a:gd name="T98" fmla="*/ 120 w 201"/>
                <a:gd name="T99" fmla="*/ 62 h 135"/>
                <a:gd name="T100" fmla="*/ 136 w 201"/>
                <a:gd name="T101" fmla="*/ 77 h 135"/>
                <a:gd name="T102" fmla="*/ 141 w 201"/>
                <a:gd name="T103" fmla="*/ 79 h 135"/>
                <a:gd name="T104" fmla="*/ 153 w 201"/>
                <a:gd name="T105" fmla="*/ 67 h 135"/>
                <a:gd name="T106" fmla="*/ 161 w 201"/>
                <a:gd name="T107" fmla="*/ 55 h 135"/>
                <a:gd name="T108" fmla="*/ 167 w 201"/>
                <a:gd name="T109" fmla="*/ 46 h 135"/>
                <a:gd name="T110" fmla="*/ 173 w 201"/>
                <a:gd name="T111" fmla="*/ 36 h 135"/>
                <a:gd name="T112" fmla="*/ 181 w 201"/>
                <a:gd name="T113" fmla="*/ 24 h 135"/>
                <a:gd name="T114" fmla="*/ 193 w 201"/>
                <a:gd name="T115" fmla="*/ 5 h 135"/>
                <a:gd name="T116" fmla="*/ 198 w 201"/>
                <a:gd name="T117" fmla="*/ 0 h 135"/>
                <a:gd name="T118" fmla="*/ 201 w 201"/>
                <a:gd name="T119" fmla="*/ 1 h 135"/>
                <a:gd name="T120" fmla="*/ 201 w 201"/>
                <a:gd name="T121" fmla="*/ 1 h 1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1" h="135">
                  <a:moveTo>
                    <a:pt x="201" y="1"/>
                  </a:moveTo>
                  <a:lnTo>
                    <a:pt x="200" y="4"/>
                  </a:lnTo>
                  <a:lnTo>
                    <a:pt x="198" y="7"/>
                  </a:lnTo>
                  <a:lnTo>
                    <a:pt x="195" y="13"/>
                  </a:lnTo>
                  <a:lnTo>
                    <a:pt x="192" y="17"/>
                  </a:lnTo>
                  <a:lnTo>
                    <a:pt x="188" y="24"/>
                  </a:lnTo>
                  <a:lnTo>
                    <a:pt x="181" y="34"/>
                  </a:lnTo>
                  <a:lnTo>
                    <a:pt x="177" y="40"/>
                  </a:lnTo>
                  <a:lnTo>
                    <a:pt x="174" y="44"/>
                  </a:lnTo>
                  <a:lnTo>
                    <a:pt x="171" y="51"/>
                  </a:lnTo>
                  <a:lnTo>
                    <a:pt x="166" y="57"/>
                  </a:lnTo>
                  <a:lnTo>
                    <a:pt x="163" y="62"/>
                  </a:lnTo>
                  <a:lnTo>
                    <a:pt x="155" y="73"/>
                  </a:lnTo>
                  <a:lnTo>
                    <a:pt x="151" y="76"/>
                  </a:lnTo>
                  <a:lnTo>
                    <a:pt x="147" y="78"/>
                  </a:lnTo>
                  <a:lnTo>
                    <a:pt x="144" y="81"/>
                  </a:lnTo>
                  <a:lnTo>
                    <a:pt x="140" y="85"/>
                  </a:lnTo>
                  <a:lnTo>
                    <a:pt x="131" y="93"/>
                  </a:lnTo>
                  <a:lnTo>
                    <a:pt x="125" y="97"/>
                  </a:lnTo>
                  <a:lnTo>
                    <a:pt x="119" y="102"/>
                  </a:lnTo>
                  <a:lnTo>
                    <a:pt x="110" y="108"/>
                  </a:lnTo>
                  <a:lnTo>
                    <a:pt x="104" y="112"/>
                  </a:lnTo>
                  <a:lnTo>
                    <a:pt x="101" y="114"/>
                  </a:lnTo>
                  <a:lnTo>
                    <a:pt x="99" y="114"/>
                  </a:lnTo>
                  <a:lnTo>
                    <a:pt x="97" y="112"/>
                  </a:lnTo>
                  <a:lnTo>
                    <a:pt x="97" y="109"/>
                  </a:lnTo>
                  <a:lnTo>
                    <a:pt x="95" y="108"/>
                  </a:lnTo>
                  <a:lnTo>
                    <a:pt x="77" y="107"/>
                  </a:lnTo>
                  <a:lnTo>
                    <a:pt x="56" y="106"/>
                  </a:lnTo>
                  <a:lnTo>
                    <a:pt x="44" y="105"/>
                  </a:lnTo>
                  <a:lnTo>
                    <a:pt x="33" y="105"/>
                  </a:lnTo>
                  <a:lnTo>
                    <a:pt x="28" y="107"/>
                  </a:lnTo>
                  <a:lnTo>
                    <a:pt x="22" y="109"/>
                  </a:lnTo>
                  <a:lnTo>
                    <a:pt x="17" y="111"/>
                  </a:lnTo>
                  <a:lnTo>
                    <a:pt x="16" y="113"/>
                  </a:lnTo>
                  <a:lnTo>
                    <a:pt x="16" y="114"/>
                  </a:lnTo>
                  <a:lnTo>
                    <a:pt x="17" y="115"/>
                  </a:lnTo>
                  <a:lnTo>
                    <a:pt x="19" y="115"/>
                  </a:lnTo>
                  <a:lnTo>
                    <a:pt x="24" y="112"/>
                  </a:lnTo>
                  <a:lnTo>
                    <a:pt x="28" y="113"/>
                  </a:lnTo>
                  <a:lnTo>
                    <a:pt x="29" y="114"/>
                  </a:lnTo>
                  <a:lnTo>
                    <a:pt x="31" y="114"/>
                  </a:lnTo>
                  <a:lnTo>
                    <a:pt x="33" y="112"/>
                  </a:lnTo>
                  <a:lnTo>
                    <a:pt x="35" y="112"/>
                  </a:lnTo>
                  <a:lnTo>
                    <a:pt x="40" y="111"/>
                  </a:lnTo>
                  <a:lnTo>
                    <a:pt x="41" y="111"/>
                  </a:lnTo>
                  <a:lnTo>
                    <a:pt x="41" y="112"/>
                  </a:lnTo>
                  <a:lnTo>
                    <a:pt x="33" y="118"/>
                  </a:lnTo>
                  <a:lnTo>
                    <a:pt x="19" y="129"/>
                  </a:lnTo>
                  <a:lnTo>
                    <a:pt x="15" y="134"/>
                  </a:lnTo>
                  <a:lnTo>
                    <a:pt x="14" y="135"/>
                  </a:lnTo>
                  <a:lnTo>
                    <a:pt x="13" y="135"/>
                  </a:lnTo>
                  <a:lnTo>
                    <a:pt x="15" y="131"/>
                  </a:lnTo>
                  <a:lnTo>
                    <a:pt x="17" y="127"/>
                  </a:lnTo>
                  <a:lnTo>
                    <a:pt x="17" y="126"/>
                  </a:lnTo>
                  <a:lnTo>
                    <a:pt x="16" y="125"/>
                  </a:lnTo>
                  <a:lnTo>
                    <a:pt x="11" y="128"/>
                  </a:lnTo>
                  <a:lnTo>
                    <a:pt x="9" y="127"/>
                  </a:lnTo>
                  <a:lnTo>
                    <a:pt x="9" y="125"/>
                  </a:lnTo>
                  <a:lnTo>
                    <a:pt x="9" y="124"/>
                  </a:lnTo>
                  <a:lnTo>
                    <a:pt x="7" y="122"/>
                  </a:lnTo>
                  <a:lnTo>
                    <a:pt x="6" y="122"/>
                  </a:lnTo>
                  <a:lnTo>
                    <a:pt x="5" y="124"/>
                  </a:lnTo>
                  <a:lnTo>
                    <a:pt x="5" y="129"/>
                  </a:lnTo>
                  <a:lnTo>
                    <a:pt x="6" y="131"/>
                  </a:lnTo>
                  <a:lnTo>
                    <a:pt x="6" y="132"/>
                  </a:lnTo>
                  <a:lnTo>
                    <a:pt x="3" y="135"/>
                  </a:lnTo>
                  <a:lnTo>
                    <a:pt x="2" y="135"/>
                  </a:lnTo>
                  <a:lnTo>
                    <a:pt x="2" y="134"/>
                  </a:lnTo>
                  <a:lnTo>
                    <a:pt x="3" y="133"/>
                  </a:lnTo>
                  <a:lnTo>
                    <a:pt x="3" y="132"/>
                  </a:lnTo>
                  <a:lnTo>
                    <a:pt x="0" y="128"/>
                  </a:lnTo>
                  <a:lnTo>
                    <a:pt x="0" y="120"/>
                  </a:lnTo>
                  <a:lnTo>
                    <a:pt x="5" y="113"/>
                  </a:lnTo>
                  <a:lnTo>
                    <a:pt x="9" y="108"/>
                  </a:lnTo>
                  <a:lnTo>
                    <a:pt x="19" y="103"/>
                  </a:lnTo>
                  <a:lnTo>
                    <a:pt x="25" y="101"/>
                  </a:lnTo>
                  <a:lnTo>
                    <a:pt x="31" y="101"/>
                  </a:lnTo>
                  <a:lnTo>
                    <a:pt x="36" y="100"/>
                  </a:lnTo>
                  <a:lnTo>
                    <a:pt x="70" y="100"/>
                  </a:lnTo>
                  <a:lnTo>
                    <a:pt x="86" y="101"/>
                  </a:lnTo>
                  <a:lnTo>
                    <a:pt x="110" y="101"/>
                  </a:lnTo>
                  <a:lnTo>
                    <a:pt x="116" y="97"/>
                  </a:lnTo>
                  <a:lnTo>
                    <a:pt x="127" y="89"/>
                  </a:lnTo>
                  <a:lnTo>
                    <a:pt x="132" y="86"/>
                  </a:lnTo>
                  <a:lnTo>
                    <a:pt x="134" y="83"/>
                  </a:lnTo>
                  <a:lnTo>
                    <a:pt x="119" y="70"/>
                  </a:lnTo>
                  <a:lnTo>
                    <a:pt x="99" y="53"/>
                  </a:lnTo>
                  <a:lnTo>
                    <a:pt x="97" y="49"/>
                  </a:lnTo>
                  <a:lnTo>
                    <a:pt x="98" y="46"/>
                  </a:lnTo>
                  <a:lnTo>
                    <a:pt x="100" y="44"/>
                  </a:lnTo>
                  <a:lnTo>
                    <a:pt x="107" y="44"/>
                  </a:lnTo>
                  <a:lnTo>
                    <a:pt x="108" y="45"/>
                  </a:lnTo>
                  <a:lnTo>
                    <a:pt x="105" y="47"/>
                  </a:lnTo>
                  <a:lnTo>
                    <a:pt x="105" y="48"/>
                  </a:lnTo>
                  <a:lnTo>
                    <a:pt x="120" y="62"/>
                  </a:lnTo>
                  <a:lnTo>
                    <a:pt x="125" y="66"/>
                  </a:lnTo>
                  <a:lnTo>
                    <a:pt x="136" y="77"/>
                  </a:lnTo>
                  <a:lnTo>
                    <a:pt x="139" y="79"/>
                  </a:lnTo>
                  <a:lnTo>
                    <a:pt x="141" y="79"/>
                  </a:lnTo>
                  <a:lnTo>
                    <a:pt x="143" y="77"/>
                  </a:lnTo>
                  <a:lnTo>
                    <a:pt x="153" y="67"/>
                  </a:lnTo>
                  <a:lnTo>
                    <a:pt x="154" y="64"/>
                  </a:lnTo>
                  <a:lnTo>
                    <a:pt x="161" y="55"/>
                  </a:lnTo>
                  <a:lnTo>
                    <a:pt x="164" y="49"/>
                  </a:lnTo>
                  <a:lnTo>
                    <a:pt x="167" y="46"/>
                  </a:lnTo>
                  <a:lnTo>
                    <a:pt x="168" y="44"/>
                  </a:lnTo>
                  <a:lnTo>
                    <a:pt x="173" y="36"/>
                  </a:lnTo>
                  <a:lnTo>
                    <a:pt x="177" y="29"/>
                  </a:lnTo>
                  <a:lnTo>
                    <a:pt x="181" y="24"/>
                  </a:lnTo>
                  <a:lnTo>
                    <a:pt x="189" y="12"/>
                  </a:lnTo>
                  <a:lnTo>
                    <a:pt x="193" y="5"/>
                  </a:lnTo>
                  <a:lnTo>
                    <a:pt x="195" y="2"/>
                  </a:lnTo>
                  <a:lnTo>
                    <a:pt x="198" y="0"/>
                  </a:lnTo>
                  <a:lnTo>
                    <a:pt x="200" y="0"/>
                  </a:lnTo>
                  <a:lnTo>
                    <a:pt x="20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4765" name="Freeform 14"/>
            <p:cNvSpPr>
              <a:spLocks/>
            </p:cNvSpPr>
            <p:nvPr/>
          </p:nvSpPr>
          <p:spPr bwMode="auto">
            <a:xfrm>
              <a:off x="623" y="2776"/>
              <a:ext cx="57" cy="115"/>
            </a:xfrm>
            <a:custGeom>
              <a:avLst/>
              <a:gdLst>
                <a:gd name="T0" fmla="*/ 43 w 57"/>
                <a:gd name="T1" fmla="*/ 4 h 115"/>
                <a:gd name="T2" fmla="*/ 42 w 57"/>
                <a:gd name="T3" fmla="*/ 6 h 115"/>
                <a:gd name="T4" fmla="*/ 39 w 57"/>
                <a:gd name="T5" fmla="*/ 10 h 115"/>
                <a:gd name="T6" fmla="*/ 38 w 57"/>
                <a:gd name="T7" fmla="*/ 14 h 115"/>
                <a:gd name="T8" fmla="*/ 35 w 57"/>
                <a:gd name="T9" fmla="*/ 19 h 115"/>
                <a:gd name="T10" fmla="*/ 34 w 57"/>
                <a:gd name="T11" fmla="*/ 23 h 115"/>
                <a:gd name="T12" fmla="*/ 32 w 57"/>
                <a:gd name="T13" fmla="*/ 28 h 115"/>
                <a:gd name="T14" fmla="*/ 31 w 57"/>
                <a:gd name="T15" fmla="*/ 31 h 115"/>
                <a:gd name="T16" fmla="*/ 26 w 57"/>
                <a:gd name="T17" fmla="*/ 41 h 115"/>
                <a:gd name="T18" fmla="*/ 20 w 57"/>
                <a:gd name="T19" fmla="*/ 52 h 115"/>
                <a:gd name="T20" fmla="*/ 18 w 57"/>
                <a:gd name="T21" fmla="*/ 57 h 115"/>
                <a:gd name="T22" fmla="*/ 16 w 57"/>
                <a:gd name="T23" fmla="*/ 61 h 115"/>
                <a:gd name="T24" fmla="*/ 14 w 57"/>
                <a:gd name="T25" fmla="*/ 65 h 115"/>
                <a:gd name="T26" fmla="*/ 12 w 57"/>
                <a:gd name="T27" fmla="*/ 70 h 115"/>
                <a:gd name="T28" fmla="*/ 11 w 57"/>
                <a:gd name="T29" fmla="*/ 73 h 115"/>
                <a:gd name="T30" fmla="*/ 9 w 57"/>
                <a:gd name="T31" fmla="*/ 77 h 115"/>
                <a:gd name="T32" fmla="*/ 7 w 57"/>
                <a:gd name="T33" fmla="*/ 82 h 115"/>
                <a:gd name="T34" fmla="*/ 7 w 57"/>
                <a:gd name="T35" fmla="*/ 83 h 115"/>
                <a:gd name="T36" fmla="*/ 11 w 57"/>
                <a:gd name="T37" fmla="*/ 85 h 115"/>
                <a:gd name="T38" fmla="*/ 17 w 57"/>
                <a:gd name="T39" fmla="*/ 88 h 115"/>
                <a:gd name="T40" fmla="*/ 26 w 57"/>
                <a:gd name="T41" fmla="*/ 94 h 115"/>
                <a:gd name="T42" fmla="*/ 34 w 57"/>
                <a:gd name="T43" fmla="*/ 99 h 115"/>
                <a:gd name="T44" fmla="*/ 38 w 57"/>
                <a:gd name="T45" fmla="*/ 102 h 115"/>
                <a:gd name="T46" fmla="*/ 53 w 57"/>
                <a:gd name="T47" fmla="*/ 111 h 115"/>
                <a:gd name="T48" fmla="*/ 57 w 57"/>
                <a:gd name="T49" fmla="*/ 114 h 115"/>
                <a:gd name="T50" fmla="*/ 57 w 57"/>
                <a:gd name="T51" fmla="*/ 115 h 115"/>
                <a:gd name="T52" fmla="*/ 55 w 57"/>
                <a:gd name="T53" fmla="*/ 115 h 115"/>
                <a:gd name="T54" fmla="*/ 54 w 57"/>
                <a:gd name="T55" fmla="*/ 115 h 115"/>
                <a:gd name="T56" fmla="*/ 48 w 57"/>
                <a:gd name="T57" fmla="*/ 112 h 115"/>
                <a:gd name="T58" fmla="*/ 47 w 57"/>
                <a:gd name="T59" fmla="*/ 112 h 115"/>
                <a:gd name="T60" fmla="*/ 45 w 57"/>
                <a:gd name="T61" fmla="*/ 110 h 115"/>
                <a:gd name="T62" fmla="*/ 38 w 57"/>
                <a:gd name="T63" fmla="*/ 107 h 115"/>
                <a:gd name="T64" fmla="*/ 27 w 57"/>
                <a:gd name="T65" fmla="*/ 100 h 115"/>
                <a:gd name="T66" fmla="*/ 9 w 57"/>
                <a:gd name="T67" fmla="*/ 90 h 115"/>
                <a:gd name="T68" fmla="*/ 4 w 57"/>
                <a:gd name="T69" fmla="*/ 86 h 115"/>
                <a:gd name="T70" fmla="*/ 3 w 57"/>
                <a:gd name="T71" fmla="*/ 86 h 115"/>
                <a:gd name="T72" fmla="*/ 1 w 57"/>
                <a:gd name="T73" fmla="*/ 84 h 115"/>
                <a:gd name="T74" fmla="*/ 1 w 57"/>
                <a:gd name="T75" fmla="*/ 83 h 115"/>
                <a:gd name="T76" fmla="*/ 0 w 57"/>
                <a:gd name="T77" fmla="*/ 80 h 115"/>
                <a:gd name="T78" fmla="*/ 0 w 57"/>
                <a:gd name="T79" fmla="*/ 78 h 115"/>
                <a:gd name="T80" fmla="*/ 2 w 57"/>
                <a:gd name="T81" fmla="*/ 76 h 115"/>
                <a:gd name="T82" fmla="*/ 5 w 57"/>
                <a:gd name="T83" fmla="*/ 71 h 115"/>
                <a:gd name="T84" fmla="*/ 6 w 57"/>
                <a:gd name="T85" fmla="*/ 68 h 115"/>
                <a:gd name="T86" fmla="*/ 7 w 57"/>
                <a:gd name="T87" fmla="*/ 66 h 115"/>
                <a:gd name="T88" fmla="*/ 7 w 57"/>
                <a:gd name="T89" fmla="*/ 64 h 115"/>
                <a:gd name="T90" fmla="*/ 8 w 57"/>
                <a:gd name="T91" fmla="*/ 61 h 115"/>
                <a:gd name="T92" fmla="*/ 12 w 57"/>
                <a:gd name="T93" fmla="*/ 53 h 115"/>
                <a:gd name="T94" fmla="*/ 13 w 57"/>
                <a:gd name="T95" fmla="*/ 52 h 115"/>
                <a:gd name="T96" fmla="*/ 13 w 57"/>
                <a:gd name="T97" fmla="*/ 50 h 115"/>
                <a:gd name="T98" fmla="*/ 17 w 57"/>
                <a:gd name="T99" fmla="*/ 43 h 115"/>
                <a:gd name="T100" fmla="*/ 23 w 57"/>
                <a:gd name="T101" fmla="*/ 30 h 115"/>
                <a:gd name="T102" fmla="*/ 28 w 57"/>
                <a:gd name="T103" fmla="*/ 19 h 115"/>
                <a:gd name="T104" fmla="*/ 30 w 57"/>
                <a:gd name="T105" fmla="*/ 15 h 115"/>
                <a:gd name="T106" fmla="*/ 32 w 57"/>
                <a:gd name="T107" fmla="*/ 11 h 115"/>
                <a:gd name="T108" fmla="*/ 35 w 57"/>
                <a:gd name="T109" fmla="*/ 4 h 115"/>
                <a:gd name="T110" fmla="*/ 38 w 57"/>
                <a:gd name="T111" fmla="*/ 1 h 115"/>
                <a:gd name="T112" fmla="*/ 39 w 57"/>
                <a:gd name="T113" fmla="*/ 0 h 115"/>
                <a:gd name="T114" fmla="*/ 41 w 57"/>
                <a:gd name="T115" fmla="*/ 1 h 115"/>
                <a:gd name="T116" fmla="*/ 43 w 57"/>
                <a:gd name="T117" fmla="*/ 4 h 115"/>
                <a:gd name="T118" fmla="*/ 43 w 57"/>
                <a:gd name="T119" fmla="*/ 4 h 115"/>
                <a:gd name="T120" fmla="*/ 43 w 57"/>
                <a:gd name="T121" fmla="*/ 4 h 1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7" h="115">
                  <a:moveTo>
                    <a:pt x="43" y="4"/>
                  </a:moveTo>
                  <a:lnTo>
                    <a:pt x="42" y="6"/>
                  </a:lnTo>
                  <a:lnTo>
                    <a:pt x="39" y="10"/>
                  </a:lnTo>
                  <a:lnTo>
                    <a:pt x="38" y="14"/>
                  </a:lnTo>
                  <a:lnTo>
                    <a:pt x="35" y="19"/>
                  </a:lnTo>
                  <a:lnTo>
                    <a:pt x="34" y="23"/>
                  </a:lnTo>
                  <a:lnTo>
                    <a:pt x="32" y="28"/>
                  </a:lnTo>
                  <a:lnTo>
                    <a:pt x="31" y="31"/>
                  </a:lnTo>
                  <a:lnTo>
                    <a:pt x="26" y="41"/>
                  </a:lnTo>
                  <a:lnTo>
                    <a:pt x="20" y="52"/>
                  </a:lnTo>
                  <a:lnTo>
                    <a:pt x="18" y="57"/>
                  </a:lnTo>
                  <a:lnTo>
                    <a:pt x="16" y="61"/>
                  </a:lnTo>
                  <a:lnTo>
                    <a:pt x="14" y="65"/>
                  </a:lnTo>
                  <a:lnTo>
                    <a:pt x="12" y="70"/>
                  </a:lnTo>
                  <a:lnTo>
                    <a:pt x="11" y="73"/>
                  </a:lnTo>
                  <a:lnTo>
                    <a:pt x="9" y="77"/>
                  </a:lnTo>
                  <a:lnTo>
                    <a:pt x="7" y="82"/>
                  </a:lnTo>
                  <a:lnTo>
                    <a:pt x="7" y="83"/>
                  </a:lnTo>
                  <a:lnTo>
                    <a:pt x="11" y="85"/>
                  </a:lnTo>
                  <a:lnTo>
                    <a:pt x="17" y="88"/>
                  </a:lnTo>
                  <a:lnTo>
                    <a:pt x="26" y="94"/>
                  </a:lnTo>
                  <a:lnTo>
                    <a:pt x="34" y="99"/>
                  </a:lnTo>
                  <a:lnTo>
                    <a:pt x="38" y="102"/>
                  </a:lnTo>
                  <a:lnTo>
                    <a:pt x="53" y="111"/>
                  </a:lnTo>
                  <a:lnTo>
                    <a:pt x="57" y="114"/>
                  </a:lnTo>
                  <a:lnTo>
                    <a:pt x="57" y="115"/>
                  </a:lnTo>
                  <a:lnTo>
                    <a:pt x="55" y="115"/>
                  </a:lnTo>
                  <a:lnTo>
                    <a:pt x="54" y="115"/>
                  </a:lnTo>
                  <a:lnTo>
                    <a:pt x="48" y="112"/>
                  </a:lnTo>
                  <a:lnTo>
                    <a:pt x="47" y="112"/>
                  </a:lnTo>
                  <a:lnTo>
                    <a:pt x="45" y="110"/>
                  </a:lnTo>
                  <a:lnTo>
                    <a:pt x="38" y="107"/>
                  </a:lnTo>
                  <a:lnTo>
                    <a:pt x="27" y="100"/>
                  </a:lnTo>
                  <a:lnTo>
                    <a:pt x="9" y="90"/>
                  </a:lnTo>
                  <a:lnTo>
                    <a:pt x="4" y="86"/>
                  </a:lnTo>
                  <a:lnTo>
                    <a:pt x="3" y="86"/>
                  </a:lnTo>
                  <a:lnTo>
                    <a:pt x="1" y="84"/>
                  </a:lnTo>
                  <a:lnTo>
                    <a:pt x="1" y="83"/>
                  </a:lnTo>
                  <a:lnTo>
                    <a:pt x="0" y="80"/>
                  </a:lnTo>
                  <a:lnTo>
                    <a:pt x="0" y="78"/>
                  </a:lnTo>
                  <a:lnTo>
                    <a:pt x="2" y="76"/>
                  </a:lnTo>
                  <a:lnTo>
                    <a:pt x="5" y="71"/>
                  </a:lnTo>
                  <a:lnTo>
                    <a:pt x="6" y="68"/>
                  </a:lnTo>
                  <a:lnTo>
                    <a:pt x="7" y="66"/>
                  </a:lnTo>
                  <a:lnTo>
                    <a:pt x="7" y="64"/>
                  </a:lnTo>
                  <a:lnTo>
                    <a:pt x="8" y="61"/>
                  </a:lnTo>
                  <a:lnTo>
                    <a:pt x="12" y="53"/>
                  </a:lnTo>
                  <a:lnTo>
                    <a:pt x="13" y="52"/>
                  </a:lnTo>
                  <a:lnTo>
                    <a:pt x="13" y="50"/>
                  </a:lnTo>
                  <a:lnTo>
                    <a:pt x="17" y="43"/>
                  </a:lnTo>
                  <a:lnTo>
                    <a:pt x="23" y="30"/>
                  </a:lnTo>
                  <a:lnTo>
                    <a:pt x="28" y="19"/>
                  </a:lnTo>
                  <a:lnTo>
                    <a:pt x="30" y="15"/>
                  </a:lnTo>
                  <a:lnTo>
                    <a:pt x="32" y="11"/>
                  </a:lnTo>
                  <a:lnTo>
                    <a:pt x="35" y="4"/>
                  </a:lnTo>
                  <a:lnTo>
                    <a:pt x="38" y="1"/>
                  </a:lnTo>
                  <a:lnTo>
                    <a:pt x="39" y="0"/>
                  </a:lnTo>
                  <a:lnTo>
                    <a:pt x="41" y="1"/>
                  </a:lnTo>
                  <a:lnTo>
                    <a:pt x="4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4766" name="Freeform 15"/>
            <p:cNvSpPr>
              <a:spLocks/>
            </p:cNvSpPr>
            <p:nvPr/>
          </p:nvSpPr>
          <p:spPr bwMode="auto">
            <a:xfrm>
              <a:off x="388" y="2815"/>
              <a:ext cx="314" cy="217"/>
            </a:xfrm>
            <a:custGeom>
              <a:avLst/>
              <a:gdLst>
                <a:gd name="T0" fmla="*/ 68 w 314"/>
                <a:gd name="T1" fmla="*/ 31 h 217"/>
                <a:gd name="T2" fmla="*/ 95 w 314"/>
                <a:gd name="T3" fmla="*/ 57 h 217"/>
                <a:gd name="T4" fmla="*/ 31 w 314"/>
                <a:gd name="T5" fmla="*/ 15 h 217"/>
                <a:gd name="T6" fmla="*/ 20 w 314"/>
                <a:gd name="T7" fmla="*/ 8 h 217"/>
                <a:gd name="T8" fmla="*/ 11 w 314"/>
                <a:gd name="T9" fmla="*/ 16 h 217"/>
                <a:gd name="T10" fmla="*/ 50 w 314"/>
                <a:gd name="T11" fmla="*/ 71 h 217"/>
                <a:gd name="T12" fmla="*/ 49 w 314"/>
                <a:gd name="T13" fmla="*/ 80 h 217"/>
                <a:gd name="T14" fmla="*/ 49 w 314"/>
                <a:gd name="T15" fmla="*/ 86 h 217"/>
                <a:gd name="T16" fmla="*/ 55 w 314"/>
                <a:gd name="T17" fmla="*/ 84 h 217"/>
                <a:gd name="T18" fmla="*/ 61 w 314"/>
                <a:gd name="T19" fmla="*/ 97 h 217"/>
                <a:gd name="T20" fmla="*/ 59 w 314"/>
                <a:gd name="T21" fmla="*/ 102 h 217"/>
                <a:gd name="T22" fmla="*/ 38 w 314"/>
                <a:gd name="T23" fmla="*/ 121 h 217"/>
                <a:gd name="T24" fmla="*/ 23 w 314"/>
                <a:gd name="T25" fmla="*/ 145 h 217"/>
                <a:gd name="T26" fmla="*/ 37 w 314"/>
                <a:gd name="T27" fmla="*/ 155 h 217"/>
                <a:gd name="T28" fmla="*/ 48 w 314"/>
                <a:gd name="T29" fmla="*/ 146 h 217"/>
                <a:gd name="T30" fmla="*/ 40 w 314"/>
                <a:gd name="T31" fmla="*/ 125 h 217"/>
                <a:gd name="T32" fmla="*/ 51 w 314"/>
                <a:gd name="T33" fmla="*/ 133 h 217"/>
                <a:gd name="T34" fmla="*/ 50 w 314"/>
                <a:gd name="T35" fmla="*/ 157 h 217"/>
                <a:gd name="T36" fmla="*/ 86 w 314"/>
                <a:gd name="T37" fmla="*/ 160 h 217"/>
                <a:gd name="T38" fmla="*/ 89 w 314"/>
                <a:gd name="T39" fmla="*/ 161 h 217"/>
                <a:gd name="T40" fmla="*/ 57 w 314"/>
                <a:gd name="T41" fmla="*/ 166 h 217"/>
                <a:gd name="T42" fmla="*/ 49 w 314"/>
                <a:gd name="T43" fmla="*/ 167 h 217"/>
                <a:gd name="T44" fmla="*/ 91 w 314"/>
                <a:gd name="T45" fmla="*/ 168 h 217"/>
                <a:gd name="T46" fmla="*/ 111 w 314"/>
                <a:gd name="T47" fmla="*/ 161 h 217"/>
                <a:gd name="T48" fmla="*/ 102 w 314"/>
                <a:gd name="T49" fmla="*/ 156 h 217"/>
                <a:gd name="T50" fmla="*/ 132 w 314"/>
                <a:gd name="T51" fmla="*/ 151 h 217"/>
                <a:gd name="T52" fmla="*/ 149 w 314"/>
                <a:gd name="T53" fmla="*/ 156 h 217"/>
                <a:gd name="T54" fmla="*/ 160 w 314"/>
                <a:gd name="T55" fmla="*/ 165 h 217"/>
                <a:gd name="T56" fmla="*/ 157 w 314"/>
                <a:gd name="T57" fmla="*/ 161 h 217"/>
                <a:gd name="T58" fmla="*/ 162 w 314"/>
                <a:gd name="T59" fmla="*/ 158 h 217"/>
                <a:gd name="T60" fmla="*/ 218 w 314"/>
                <a:gd name="T61" fmla="*/ 180 h 217"/>
                <a:gd name="T62" fmla="*/ 285 w 314"/>
                <a:gd name="T63" fmla="*/ 208 h 217"/>
                <a:gd name="T64" fmla="*/ 306 w 314"/>
                <a:gd name="T65" fmla="*/ 206 h 217"/>
                <a:gd name="T66" fmla="*/ 281 w 314"/>
                <a:gd name="T67" fmla="*/ 185 h 217"/>
                <a:gd name="T68" fmla="*/ 248 w 314"/>
                <a:gd name="T69" fmla="*/ 163 h 217"/>
                <a:gd name="T70" fmla="*/ 211 w 314"/>
                <a:gd name="T71" fmla="*/ 138 h 217"/>
                <a:gd name="T72" fmla="*/ 198 w 314"/>
                <a:gd name="T73" fmla="*/ 125 h 217"/>
                <a:gd name="T74" fmla="*/ 264 w 314"/>
                <a:gd name="T75" fmla="*/ 167 h 217"/>
                <a:gd name="T76" fmla="*/ 286 w 314"/>
                <a:gd name="T77" fmla="*/ 181 h 217"/>
                <a:gd name="T78" fmla="*/ 312 w 314"/>
                <a:gd name="T79" fmla="*/ 209 h 217"/>
                <a:gd name="T80" fmla="*/ 301 w 314"/>
                <a:gd name="T81" fmla="*/ 216 h 217"/>
                <a:gd name="T82" fmla="*/ 277 w 314"/>
                <a:gd name="T83" fmla="*/ 213 h 217"/>
                <a:gd name="T84" fmla="*/ 248 w 314"/>
                <a:gd name="T85" fmla="*/ 200 h 217"/>
                <a:gd name="T86" fmla="*/ 225 w 314"/>
                <a:gd name="T87" fmla="*/ 190 h 217"/>
                <a:gd name="T88" fmla="*/ 194 w 314"/>
                <a:gd name="T89" fmla="*/ 177 h 217"/>
                <a:gd name="T90" fmla="*/ 170 w 314"/>
                <a:gd name="T91" fmla="*/ 167 h 217"/>
                <a:gd name="T92" fmla="*/ 154 w 314"/>
                <a:gd name="T93" fmla="*/ 171 h 217"/>
                <a:gd name="T94" fmla="*/ 143 w 314"/>
                <a:gd name="T95" fmla="*/ 165 h 217"/>
                <a:gd name="T96" fmla="*/ 131 w 314"/>
                <a:gd name="T97" fmla="*/ 160 h 217"/>
                <a:gd name="T98" fmla="*/ 113 w 314"/>
                <a:gd name="T99" fmla="*/ 168 h 217"/>
                <a:gd name="T100" fmla="*/ 95 w 314"/>
                <a:gd name="T101" fmla="*/ 174 h 217"/>
                <a:gd name="T102" fmla="*/ 76 w 314"/>
                <a:gd name="T103" fmla="*/ 177 h 217"/>
                <a:gd name="T104" fmla="*/ 46 w 314"/>
                <a:gd name="T105" fmla="*/ 173 h 217"/>
                <a:gd name="T106" fmla="*/ 35 w 314"/>
                <a:gd name="T107" fmla="*/ 162 h 217"/>
                <a:gd name="T108" fmla="*/ 20 w 314"/>
                <a:gd name="T109" fmla="*/ 153 h 217"/>
                <a:gd name="T110" fmla="*/ 21 w 314"/>
                <a:gd name="T111" fmla="*/ 132 h 217"/>
                <a:gd name="T112" fmla="*/ 52 w 314"/>
                <a:gd name="T113" fmla="*/ 101 h 217"/>
                <a:gd name="T114" fmla="*/ 50 w 314"/>
                <a:gd name="T115" fmla="*/ 94 h 217"/>
                <a:gd name="T116" fmla="*/ 45 w 314"/>
                <a:gd name="T117" fmla="*/ 75 h 217"/>
                <a:gd name="T118" fmla="*/ 25 w 314"/>
                <a:gd name="T119" fmla="*/ 45 h 217"/>
                <a:gd name="T120" fmla="*/ 0 w 314"/>
                <a:gd name="T121" fmla="*/ 10 h 217"/>
                <a:gd name="T122" fmla="*/ 17 w 314"/>
                <a:gd name="T123" fmla="*/ 0 h 217"/>
                <a:gd name="T124" fmla="*/ 23 w 314"/>
                <a:gd name="T125" fmla="*/ 3 h 2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14" h="217">
                  <a:moveTo>
                    <a:pt x="23" y="3"/>
                  </a:moveTo>
                  <a:lnTo>
                    <a:pt x="29" y="7"/>
                  </a:lnTo>
                  <a:lnTo>
                    <a:pt x="40" y="14"/>
                  </a:lnTo>
                  <a:lnTo>
                    <a:pt x="68" y="31"/>
                  </a:lnTo>
                  <a:lnTo>
                    <a:pt x="78" y="37"/>
                  </a:lnTo>
                  <a:lnTo>
                    <a:pt x="90" y="45"/>
                  </a:lnTo>
                  <a:lnTo>
                    <a:pt x="106" y="57"/>
                  </a:lnTo>
                  <a:lnTo>
                    <a:pt x="95" y="57"/>
                  </a:lnTo>
                  <a:lnTo>
                    <a:pt x="83" y="48"/>
                  </a:lnTo>
                  <a:lnTo>
                    <a:pt x="67" y="38"/>
                  </a:lnTo>
                  <a:lnTo>
                    <a:pt x="43" y="23"/>
                  </a:lnTo>
                  <a:lnTo>
                    <a:pt x="31" y="15"/>
                  </a:lnTo>
                  <a:lnTo>
                    <a:pt x="29" y="14"/>
                  </a:lnTo>
                  <a:lnTo>
                    <a:pt x="27" y="12"/>
                  </a:lnTo>
                  <a:lnTo>
                    <a:pt x="22" y="9"/>
                  </a:lnTo>
                  <a:lnTo>
                    <a:pt x="20" y="8"/>
                  </a:lnTo>
                  <a:lnTo>
                    <a:pt x="16" y="8"/>
                  </a:lnTo>
                  <a:lnTo>
                    <a:pt x="11" y="10"/>
                  </a:lnTo>
                  <a:lnTo>
                    <a:pt x="9" y="12"/>
                  </a:lnTo>
                  <a:lnTo>
                    <a:pt x="11" y="16"/>
                  </a:lnTo>
                  <a:lnTo>
                    <a:pt x="24" y="32"/>
                  </a:lnTo>
                  <a:lnTo>
                    <a:pt x="31" y="42"/>
                  </a:lnTo>
                  <a:lnTo>
                    <a:pt x="40" y="54"/>
                  </a:lnTo>
                  <a:lnTo>
                    <a:pt x="50" y="71"/>
                  </a:lnTo>
                  <a:lnTo>
                    <a:pt x="54" y="77"/>
                  </a:lnTo>
                  <a:lnTo>
                    <a:pt x="54" y="80"/>
                  </a:lnTo>
                  <a:lnTo>
                    <a:pt x="51" y="82"/>
                  </a:lnTo>
                  <a:lnTo>
                    <a:pt x="49" y="80"/>
                  </a:lnTo>
                  <a:lnTo>
                    <a:pt x="48" y="81"/>
                  </a:lnTo>
                  <a:lnTo>
                    <a:pt x="48" y="84"/>
                  </a:lnTo>
                  <a:lnTo>
                    <a:pt x="49" y="86"/>
                  </a:lnTo>
                  <a:lnTo>
                    <a:pt x="50" y="88"/>
                  </a:lnTo>
                  <a:lnTo>
                    <a:pt x="52" y="87"/>
                  </a:lnTo>
                  <a:lnTo>
                    <a:pt x="55" y="85"/>
                  </a:lnTo>
                  <a:lnTo>
                    <a:pt x="55" y="84"/>
                  </a:lnTo>
                  <a:lnTo>
                    <a:pt x="57" y="86"/>
                  </a:lnTo>
                  <a:lnTo>
                    <a:pt x="59" y="92"/>
                  </a:lnTo>
                  <a:lnTo>
                    <a:pt x="60" y="96"/>
                  </a:lnTo>
                  <a:lnTo>
                    <a:pt x="61" y="97"/>
                  </a:lnTo>
                  <a:lnTo>
                    <a:pt x="63" y="97"/>
                  </a:lnTo>
                  <a:lnTo>
                    <a:pt x="64" y="97"/>
                  </a:lnTo>
                  <a:lnTo>
                    <a:pt x="65" y="98"/>
                  </a:lnTo>
                  <a:lnTo>
                    <a:pt x="59" y="102"/>
                  </a:lnTo>
                  <a:lnTo>
                    <a:pt x="50" y="109"/>
                  </a:lnTo>
                  <a:lnTo>
                    <a:pt x="47" y="111"/>
                  </a:lnTo>
                  <a:lnTo>
                    <a:pt x="39" y="119"/>
                  </a:lnTo>
                  <a:lnTo>
                    <a:pt x="38" y="121"/>
                  </a:lnTo>
                  <a:lnTo>
                    <a:pt x="32" y="128"/>
                  </a:lnTo>
                  <a:lnTo>
                    <a:pt x="27" y="134"/>
                  </a:lnTo>
                  <a:lnTo>
                    <a:pt x="24" y="141"/>
                  </a:lnTo>
                  <a:lnTo>
                    <a:pt x="23" y="145"/>
                  </a:lnTo>
                  <a:lnTo>
                    <a:pt x="24" y="147"/>
                  </a:lnTo>
                  <a:lnTo>
                    <a:pt x="28" y="152"/>
                  </a:lnTo>
                  <a:lnTo>
                    <a:pt x="33" y="154"/>
                  </a:lnTo>
                  <a:lnTo>
                    <a:pt x="37" y="155"/>
                  </a:lnTo>
                  <a:lnTo>
                    <a:pt x="41" y="156"/>
                  </a:lnTo>
                  <a:lnTo>
                    <a:pt x="43" y="156"/>
                  </a:lnTo>
                  <a:lnTo>
                    <a:pt x="46" y="152"/>
                  </a:lnTo>
                  <a:lnTo>
                    <a:pt x="48" y="146"/>
                  </a:lnTo>
                  <a:lnTo>
                    <a:pt x="48" y="138"/>
                  </a:lnTo>
                  <a:lnTo>
                    <a:pt x="46" y="133"/>
                  </a:lnTo>
                  <a:lnTo>
                    <a:pt x="41" y="127"/>
                  </a:lnTo>
                  <a:lnTo>
                    <a:pt x="40" y="125"/>
                  </a:lnTo>
                  <a:lnTo>
                    <a:pt x="41" y="124"/>
                  </a:lnTo>
                  <a:lnTo>
                    <a:pt x="42" y="123"/>
                  </a:lnTo>
                  <a:lnTo>
                    <a:pt x="44" y="124"/>
                  </a:lnTo>
                  <a:lnTo>
                    <a:pt x="51" y="133"/>
                  </a:lnTo>
                  <a:lnTo>
                    <a:pt x="53" y="140"/>
                  </a:lnTo>
                  <a:lnTo>
                    <a:pt x="53" y="150"/>
                  </a:lnTo>
                  <a:lnTo>
                    <a:pt x="51" y="156"/>
                  </a:lnTo>
                  <a:lnTo>
                    <a:pt x="50" y="157"/>
                  </a:lnTo>
                  <a:lnTo>
                    <a:pt x="51" y="158"/>
                  </a:lnTo>
                  <a:lnTo>
                    <a:pt x="63" y="160"/>
                  </a:lnTo>
                  <a:lnTo>
                    <a:pt x="74" y="160"/>
                  </a:lnTo>
                  <a:lnTo>
                    <a:pt x="86" y="160"/>
                  </a:lnTo>
                  <a:lnTo>
                    <a:pt x="87" y="159"/>
                  </a:lnTo>
                  <a:lnTo>
                    <a:pt x="88" y="159"/>
                  </a:lnTo>
                  <a:lnTo>
                    <a:pt x="89" y="160"/>
                  </a:lnTo>
                  <a:lnTo>
                    <a:pt x="89" y="161"/>
                  </a:lnTo>
                  <a:lnTo>
                    <a:pt x="84" y="163"/>
                  </a:lnTo>
                  <a:lnTo>
                    <a:pt x="72" y="166"/>
                  </a:lnTo>
                  <a:lnTo>
                    <a:pt x="69" y="166"/>
                  </a:lnTo>
                  <a:lnTo>
                    <a:pt x="57" y="166"/>
                  </a:lnTo>
                  <a:lnTo>
                    <a:pt x="52" y="165"/>
                  </a:lnTo>
                  <a:lnTo>
                    <a:pt x="50" y="165"/>
                  </a:lnTo>
                  <a:lnTo>
                    <a:pt x="49" y="166"/>
                  </a:lnTo>
                  <a:lnTo>
                    <a:pt x="49" y="167"/>
                  </a:lnTo>
                  <a:lnTo>
                    <a:pt x="51" y="169"/>
                  </a:lnTo>
                  <a:lnTo>
                    <a:pt x="57" y="171"/>
                  </a:lnTo>
                  <a:lnTo>
                    <a:pt x="78" y="170"/>
                  </a:lnTo>
                  <a:lnTo>
                    <a:pt x="91" y="168"/>
                  </a:lnTo>
                  <a:lnTo>
                    <a:pt x="95" y="166"/>
                  </a:lnTo>
                  <a:lnTo>
                    <a:pt x="101" y="165"/>
                  </a:lnTo>
                  <a:lnTo>
                    <a:pt x="110" y="161"/>
                  </a:lnTo>
                  <a:lnTo>
                    <a:pt x="111" y="161"/>
                  </a:lnTo>
                  <a:lnTo>
                    <a:pt x="111" y="160"/>
                  </a:lnTo>
                  <a:lnTo>
                    <a:pt x="110" y="159"/>
                  </a:lnTo>
                  <a:lnTo>
                    <a:pt x="103" y="158"/>
                  </a:lnTo>
                  <a:lnTo>
                    <a:pt x="102" y="156"/>
                  </a:lnTo>
                  <a:lnTo>
                    <a:pt x="102" y="154"/>
                  </a:lnTo>
                  <a:lnTo>
                    <a:pt x="108" y="152"/>
                  </a:lnTo>
                  <a:lnTo>
                    <a:pt x="113" y="151"/>
                  </a:lnTo>
                  <a:lnTo>
                    <a:pt x="132" y="151"/>
                  </a:lnTo>
                  <a:lnTo>
                    <a:pt x="135" y="152"/>
                  </a:lnTo>
                  <a:lnTo>
                    <a:pt x="140" y="152"/>
                  </a:lnTo>
                  <a:lnTo>
                    <a:pt x="148" y="155"/>
                  </a:lnTo>
                  <a:lnTo>
                    <a:pt x="149" y="156"/>
                  </a:lnTo>
                  <a:lnTo>
                    <a:pt x="148" y="159"/>
                  </a:lnTo>
                  <a:lnTo>
                    <a:pt x="148" y="162"/>
                  </a:lnTo>
                  <a:lnTo>
                    <a:pt x="152" y="165"/>
                  </a:lnTo>
                  <a:lnTo>
                    <a:pt x="160" y="165"/>
                  </a:lnTo>
                  <a:lnTo>
                    <a:pt x="161" y="164"/>
                  </a:lnTo>
                  <a:lnTo>
                    <a:pt x="161" y="163"/>
                  </a:lnTo>
                  <a:lnTo>
                    <a:pt x="160" y="161"/>
                  </a:lnTo>
                  <a:lnTo>
                    <a:pt x="157" y="161"/>
                  </a:lnTo>
                  <a:lnTo>
                    <a:pt x="156" y="160"/>
                  </a:lnTo>
                  <a:lnTo>
                    <a:pt x="156" y="158"/>
                  </a:lnTo>
                  <a:lnTo>
                    <a:pt x="157" y="157"/>
                  </a:lnTo>
                  <a:lnTo>
                    <a:pt x="162" y="158"/>
                  </a:lnTo>
                  <a:lnTo>
                    <a:pt x="179" y="164"/>
                  </a:lnTo>
                  <a:lnTo>
                    <a:pt x="195" y="171"/>
                  </a:lnTo>
                  <a:lnTo>
                    <a:pt x="206" y="174"/>
                  </a:lnTo>
                  <a:lnTo>
                    <a:pt x="218" y="180"/>
                  </a:lnTo>
                  <a:lnTo>
                    <a:pt x="232" y="186"/>
                  </a:lnTo>
                  <a:lnTo>
                    <a:pt x="251" y="194"/>
                  </a:lnTo>
                  <a:lnTo>
                    <a:pt x="256" y="196"/>
                  </a:lnTo>
                  <a:lnTo>
                    <a:pt x="285" y="208"/>
                  </a:lnTo>
                  <a:lnTo>
                    <a:pt x="289" y="209"/>
                  </a:lnTo>
                  <a:lnTo>
                    <a:pt x="296" y="209"/>
                  </a:lnTo>
                  <a:lnTo>
                    <a:pt x="302" y="208"/>
                  </a:lnTo>
                  <a:lnTo>
                    <a:pt x="306" y="206"/>
                  </a:lnTo>
                  <a:lnTo>
                    <a:pt x="306" y="205"/>
                  </a:lnTo>
                  <a:lnTo>
                    <a:pt x="284" y="187"/>
                  </a:lnTo>
                  <a:lnTo>
                    <a:pt x="281" y="185"/>
                  </a:lnTo>
                  <a:lnTo>
                    <a:pt x="270" y="177"/>
                  </a:lnTo>
                  <a:lnTo>
                    <a:pt x="260" y="171"/>
                  </a:lnTo>
                  <a:lnTo>
                    <a:pt x="254" y="166"/>
                  </a:lnTo>
                  <a:lnTo>
                    <a:pt x="248" y="163"/>
                  </a:lnTo>
                  <a:lnTo>
                    <a:pt x="242" y="158"/>
                  </a:lnTo>
                  <a:lnTo>
                    <a:pt x="237" y="155"/>
                  </a:lnTo>
                  <a:lnTo>
                    <a:pt x="224" y="146"/>
                  </a:lnTo>
                  <a:lnTo>
                    <a:pt x="211" y="138"/>
                  </a:lnTo>
                  <a:lnTo>
                    <a:pt x="188" y="124"/>
                  </a:lnTo>
                  <a:lnTo>
                    <a:pt x="192" y="122"/>
                  </a:lnTo>
                  <a:lnTo>
                    <a:pt x="198" y="125"/>
                  </a:lnTo>
                  <a:lnTo>
                    <a:pt x="208" y="131"/>
                  </a:lnTo>
                  <a:lnTo>
                    <a:pt x="237" y="149"/>
                  </a:lnTo>
                  <a:lnTo>
                    <a:pt x="250" y="158"/>
                  </a:lnTo>
                  <a:lnTo>
                    <a:pt x="264" y="167"/>
                  </a:lnTo>
                  <a:lnTo>
                    <a:pt x="268" y="169"/>
                  </a:lnTo>
                  <a:lnTo>
                    <a:pt x="271" y="171"/>
                  </a:lnTo>
                  <a:lnTo>
                    <a:pt x="276" y="173"/>
                  </a:lnTo>
                  <a:lnTo>
                    <a:pt x="286" y="181"/>
                  </a:lnTo>
                  <a:lnTo>
                    <a:pt x="313" y="200"/>
                  </a:lnTo>
                  <a:lnTo>
                    <a:pt x="314" y="202"/>
                  </a:lnTo>
                  <a:lnTo>
                    <a:pt x="314" y="206"/>
                  </a:lnTo>
                  <a:lnTo>
                    <a:pt x="312" y="209"/>
                  </a:lnTo>
                  <a:lnTo>
                    <a:pt x="311" y="212"/>
                  </a:lnTo>
                  <a:lnTo>
                    <a:pt x="308" y="213"/>
                  </a:lnTo>
                  <a:lnTo>
                    <a:pt x="306" y="214"/>
                  </a:lnTo>
                  <a:lnTo>
                    <a:pt x="301" y="216"/>
                  </a:lnTo>
                  <a:lnTo>
                    <a:pt x="298" y="217"/>
                  </a:lnTo>
                  <a:lnTo>
                    <a:pt x="293" y="217"/>
                  </a:lnTo>
                  <a:lnTo>
                    <a:pt x="285" y="216"/>
                  </a:lnTo>
                  <a:lnTo>
                    <a:pt x="277" y="213"/>
                  </a:lnTo>
                  <a:lnTo>
                    <a:pt x="267" y="209"/>
                  </a:lnTo>
                  <a:lnTo>
                    <a:pt x="258" y="205"/>
                  </a:lnTo>
                  <a:lnTo>
                    <a:pt x="255" y="204"/>
                  </a:lnTo>
                  <a:lnTo>
                    <a:pt x="248" y="200"/>
                  </a:lnTo>
                  <a:lnTo>
                    <a:pt x="239" y="196"/>
                  </a:lnTo>
                  <a:lnTo>
                    <a:pt x="234" y="194"/>
                  </a:lnTo>
                  <a:lnTo>
                    <a:pt x="231" y="192"/>
                  </a:lnTo>
                  <a:lnTo>
                    <a:pt x="225" y="190"/>
                  </a:lnTo>
                  <a:lnTo>
                    <a:pt x="217" y="187"/>
                  </a:lnTo>
                  <a:lnTo>
                    <a:pt x="198" y="178"/>
                  </a:lnTo>
                  <a:lnTo>
                    <a:pt x="196" y="178"/>
                  </a:lnTo>
                  <a:lnTo>
                    <a:pt x="194" y="177"/>
                  </a:lnTo>
                  <a:lnTo>
                    <a:pt x="190" y="175"/>
                  </a:lnTo>
                  <a:lnTo>
                    <a:pt x="187" y="174"/>
                  </a:lnTo>
                  <a:lnTo>
                    <a:pt x="178" y="170"/>
                  </a:lnTo>
                  <a:lnTo>
                    <a:pt x="170" y="167"/>
                  </a:lnTo>
                  <a:lnTo>
                    <a:pt x="168" y="167"/>
                  </a:lnTo>
                  <a:lnTo>
                    <a:pt x="164" y="171"/>
                  </a:lnTo>
                  <a:lnTo>
                    <a:pt x="160" y="171"/>
                  </a:lnTo>
                  <a:lnTo>
                    <a:pt x="154" y="171"/>
                  </a:lnTo>
                  <a:lnTo>
                    <a:pt x="153" y="171"/>
                  </a:lnTo>
                  <a:lnTo>
                    <a:pt x="150" y="171"/>
                  </a:lnTo>
                  <a:lnTo>
                    <a:pt x="147" y="169"/>
                  </a:lnTo>
                  <a:lnTo>
                    <a:pt x="143" y="165"/>
                  </a:lnTo>
                  <a:lnTo>
                    <a:pt x="142" y="162"/>
                  </a:lnTo>
                  <a:lnTo>
                    <a:pt x="142" y="161"/>
                  </a:lnTo>
                  <a:lnTo>
                    <a:pt x="140" y="160"/>
                  </a:lnTo>
                  <a:lnTo>
                    <a:pt x="131" y="160"/>
                  </a:lnTo>
                  <a:lnTo>
                    <a:pt x="126" y="163"/>
                  </a:lnTo>
                  <a:lnTo>
                    <a:pt x="123" y="164"/>
                  </a:lnTo>
                  <a:lnTo>
                    <a:pt x="118" y="166"/>
                  </a:lnTo>
                  <a:lnTo>
                    <a:pt x="113" y="168"/>
                  </a:lnTo>
                  <a:lnTo>
                    <a:pt x="109" y="170"/>
                  </a:lnTo>
                  <a:lnTo>
                    <a:pt x="104" y="171"/>
                  </a:lnTo>
                  <a:lnTo>
                    <a:pt x="98" y="173"/>
                  </a:lnTo>
                  <a:lnTo>
                    <a:pt x="95" y="174"/>
                  </a:lnTo>
                  <a:lnTo>
                    <a:pt x="91" y="175"/>
                  </a:lnTo>
                  <a:lnTo>
                    <a:pt x="83" y="176"/>
                  </a:lnTo>
                  <a:lnTo>
                    <a:pt x="81" y="177"/>
                  </a:lnTo>
                  <a:lnTo>
                    <a:pt x="76" y="177"/>
                  </a:lnTo>
                  <a:lnTo>
                    <a:pt x="67" y="178"/>
                  </a:lnTo>
                  <a:lnTo>
                    <a:pt x="54" y="177"/>
                  </a:lnTo>
                  <a:lnTo>
                    <a:pt x="49" y="176"/>
                  </a:lnTo>
                  <a:lnTo>
                    <a:pt x="46" y="173"/>
                  </a:lnTo>
                  <a:lnTo>
                    <a:pt x="44" y="170"/>
                  </a:lnTo>
                  <a:lnTo>
                    <a:pt x="42" y="164"/>
                  </a:lnTo>
                  <a:lnTo>
                    <a:pt x="41" y="163"/>
                  </a:lnTo>
                  <a:lnTo>
                    <a:pt x="35" y="162"/>
                  </a:lnTo>
                  <a:lnTo>
                    <a:pt x="31" y="160"/>
                  </a:lnTo>
                  <a:lnTo>
                    <a:pt x="25" y="157"/>
                  </a:lnTo>
                  <a:lnTo>
                    <a:pt x="22" y="154"/>
                  </a:lnTo>
                  <a:lnTo>
                    <a:pt x="20" y="153"/>
                  </a:lnTo>
                  <a:lnTo>
                    <a:pt x="19" y="151"/>
                  </a:lnTo>
                  <a:lnTo>
                    <a:pt x="18" y="149"/>
                  </a:lnTo>
                  <a:lnTo>
                    <a:pt x="19" y="138"/>
                  </a:lnTo>
                  <a:lnTo>
                    <a:pt x="21" y="132"/>
                  </a:lnTo>
                  <a:lnTo>
                    <a:pt x="26" y="125"/>
                  </a:lnTo>
                  <a:lnTo>
                    <a:pt x="39" y="110"/>
                  </a:lnTo>
                  <a:lnTo>
                    <a:pt x="51" y="103"/>
                  </a:lnTo>
                  <a:lnTo>
                    <a:pt x="52" y="101"/>
                  </a:lnTo>
                  <a:lnTo>
                    <a:pt x="53" y="98"/>
                  </a:lnTo>
                  <a:lnTo>
                    <a:pt x="53" y="96"/>
                  </a:lnTo>
                  <a:lnTo>
                    <a:pt x="52" y="95"/>
                  </a:lnTo>
                  <a:lnTo>
                    <a:pt x="50" y="94"/>
                  </a:lnTo>
                  <a:lnTo>
                    <a:pt x="45" y="89"/>
                  </a:lnTo>
                  <a:lnTo>
                    <a:pt x="44" y="86"/>
                  </a:lnTo>
                  <a:lnTo>
                    <a:pt x="43" y="81"/>
                  </a:lnTo>
                  <a:lnTo>
                    <a:pt x="45" y="75"/>
                  </a:lnTo>
                  <a:lnTo>
                    <a:pt x="45" y="74"/>
                  </a:lnTo>
                  <a:lnTo>
                    <a:pt x="36" y="60"/>
                  </a:lnTo>
                  <a:lnTo>
                    <a:pt x="25" y="45"/>
                  </a:lnTo>
                  <a:lnTo>
                    <a:pt x="18" y="35"/>
                  </a:lnTo>
                  <a:lnTo>
                    <a:pt x="15" y="31"/>
                  </a:lnTo>
                  <a:lnTo>
                    <a:pt x="3" y="17"/>
                  </a:lnTo>
                  <a:lnTo>
                    <a:pt x="0" y="10"/>
                  </a:lnTo>
                  <a:lnTo>
                    <a:pt x="1" y="7"/>
                  </a:lnTo>
                  <a:lnTo>
                    <a:pt x="7" y="4"/>
                  </a:lnTo>
                  <a:lnTo>
                    <a:pt x="12" y="2"/>
                  </a:lnTo>
                  <a:lnTo>
                    <a:pt x="17" y="0"/>
                  </a:lnTo>
                  <a:lnTo>
                    <a:pt x="19" y="0"/>
                  </a:lnTo>
                  <a:lnTo>
                    <a:pt x="22" y="1"/>
                  </a:lnTo>
                  <a:lnTo>
                    <a:pt x="23"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4767" name="Freeform 16"/>
            <p:cNvSpPr>
              <a:spLocks/>
            </p:cNvSpPr>
            <p:nvPr/>
          </p:nvSpPr>
          <p:spPr bwMode="auto">
            <a:xfrm>
              <a:off x="565" y="2822"/>
              <a:ext cx="37" cy="23"/>
            </a:xfrm>
            <a:custGeom>
              <a:avLst/>
              <a:gdLst>
                <a:gd name="T0" fmla="*/ 15 w 37"/>
                <a:gd name="T1" fmla="*/ 6 h 23"/>
                <a:gd name="T2" fmla="*/ 21 w 37"/>
                <a:gd name="T3" fmla="*/ 10 h 23"/>
                <a:gd name="T4" fmla="*/ 34 w 37"/>
                <a:gd name="T5" fmla="*/ 17 h 23"/>
                <a:gd name="T6" fmla="*/ 37 w 37"/>
                <a:gd name="T7" fmla="*/ 19 h 23"/>
                <a:gd name="T8" fmla="*/ 34 w 37"/>
                <a:gd name="T9" fmla="*/ 23 h 23"/>
                <a:gd name="T10" fmla="*/ 29 w 37"/>
                <a:gd name="T11" fmla="*/ 19 h 23"/>
                <a:gd name="T12" fmla="*/ 20 w 37"/>
                <a:gd name="T13" fmla="*/ 15 h 23"/>
                <a:gd name="T14" fmla="*/ 13 w 37"/>
                <a:gd name="T15" fmla="*/ 10 h 23"/>
                <a:gd name="T16" fmla="*/ 3 w 37"/>
                <a:gd name="T17" fmla="*/ 5 h 23"/>
                <a:gd name="T18" fmla="*/ 0 w 37"/>
                <a:gd name="T19" fmla="*/ 3 h 23"/>
                <a:gd name="T20" fmla="*/ 0 w 37"/>
                <a:gd name="T21" fmla="*/ 2 h 23"/>
                <a:gd name="T22" fmla="*/ 0 w 37"/>
                <a:gd name="T23" fmla="*/ 1 h 23"/>
                <a:gd name="T24" fmla="*/ 2 w 37"/>
                <a:gd name="T25" fmla="*/ 0 h 23"/>
                <a:gd name="T26" fmla="*/ 6 w 37"/>
                <a:gd name="T27" fmla="*/ 1 h 23"/>
                <a:gd name="T28" fmla="*/ 15 w 37"/>
                <a:gd name="T29" fmla="*/ 6 h 23"/>
                <a:gd name="T30" fmla="*/ 15 w 37"/>
                <a:gd name="T31" fmla="*/ 6 h 23"/>
                <a:gd name="T32" fmla="*/ 15 w 37"/>
                <a:gd name="T33" fmla="*/ 6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23">
                  <a:moveTo>
                    <a:pt x="15" y="6"/>
                  </a:moveTo>
                  <a:lnTo>
                    <a:pt x="21" y="10"/>
                  </a:lnTo>
                  <a:lnTo>
                    <a:pt x="34" y="17"/>
                  </a:lnTo>
                  <a:lnTo>
                    <a:pt x="37" y="19"/>
                  </a:lnTo>
                  <a:lnTo>
                    <a:pt x="34" y="23"/>
                  </a:lnTo>
                  <a:lnTo>
                    <a:pt x="29" y="19"/>
                  </a:lnTo>
                  <a:lnTo>
                    <a:pt x="20" y="15"/>
                  </a:lnTo>
                  <a:lnTo>
                    <a:pt x="13" y="10"/>
                  </a:lnTo>
                  <a:lnTo>
                    <a:pt x="3" y="5"/>
                  </a:lnTo>
                  <a:lnTo>
                    <a:pt x="0" y="3"/>
                  </a:lnTo>
                  <a:lnTo>
                    <a:pt x="0" y="2"/>
                  </a:lnTo>
                  <a:lnTo>
                    <a:pt x="0" y="1"/>
                  </a:lnTo>
                  <a:lnTo>
                    <a:pt x="2" y="0"/>
                  </a:lnTo>
                  <a:lnTo>
                    <a:pt x="6" y="1"/>
                  </a:lnTo>
                  <a:lnTo>
                    <a:pt x="15"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4768" name="Freeform 17"/>
            <p:cNvSpPr>
              <a:spLocks/>
            </p:cNvSpPr>
            <p:nvPr/>
          </p:nvSpPr>
          <p:spPr bwMode="auto">
            <a:xfrm>
              <a:off x="604" y="2858"/>
              <a:ext cx="18" cy="8"/>
            </a:xfrm>
            <a:custGeom>
              <a:avLst/>
              <a:gdLst>
                <a:gd name="T0" fmla="*/ 18 w 18"/>
                <a:gd name="T1" fmla="*/ 4 h 8"/>
                <a:gd name="T2" fmla="*/ 17 w 18"/>
                <a:gd name="T3" fmla="*/ 4 h 8"/>
                <a:gd name="T4" fmla="*/ 12 w 18"/>
                <a:gd name="T5" fmla="*/ 5 h 8"/>
                <a:gd name="T6" fmla="*/ 6 w 18"/>
                <a:gd name="T7" fmla="*/ 6 h 8"/>
                <a:gd name="T8" fmla="*/ 4 w 18"/>
                <a:gd name="T9" fmla="*/ 8 h 8"/>
                <a:gd name="T10" fmla="*/ 2 w 18"/>
                <a:gd name="T11" fmla="*/ 7 h 8"/>
                <a:gd name="T12" fmla="*/ 0 w 18"/>
                <a:gd name="T13" fmla="*/ 7 h 8"/>
                <a:gd name="T14" fmla="*/ 0 w 18"/>
                <a:gd name="T15" fmla="*/ 6 h 8"/>
                <a:gd name="T16" fmla="*/ 3 w 18"/>
                <a:gd name="T17" fmla="*/ 4 h 8"/>
                <a:gd name="T18" fmla="*/ 9 w 18"/>
                <a:gd name="T19" fmla="*/ 1 h 8"/>
                <a:gd name="T20" fmla="*/ 14 w 18"/>
                <a:gd name="T21" fmla="*/ 0 h 8"/>
                <a:gd name="T22" fmla="*/ 16 w 18"/>
                <a:gd name="T23" fmla="*/ 0 h 8"/>
                <a:gd name="T24" fmla="*/ 18 w 18"/>
                <a:gd name="T25" fmla="*/ 0 h 8"/>
                <a:gd name="T26" fmla="*/ 18 w 18"/>
                <a:gd name="T27" fmla="*/ 4 h 8"/>
                <a:gd name="T28" fmla="*/ 18 w 18"/>
                <a:gd name="T29" fmla="*/ 4 h 8"/>
                <a:gd name="T30" fmla="*/ 18 w 18"/>
                <a:gd name="T31" fmla="*/ 4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 h="8">
                  <a:moveTo>
                    <a:pt x="18" y="4"/>
                  </a:moveTo>
                  <a:lnTo>
                    <a:pt x="17" y="4"/>
                  </a:lnTo>
                  <a:lnTo>
                    <a:pt x="12" y="5"/>
                  </a:lnTo>
                  <a:lnTo>
                    <a:pt x="6" y="6"/>
                  </a:lnTo>
                  <a:lnTo>
                    <a:pt x="4" y="8"/>
                  </a:lnTo>
                  <a:lnTo>
                    <a:pt x="2" y="7"/>
                  </a:lnTo>
                  <a:lnTo>
                    <a:pt x="0" y="7"/>
                  </a:lnTo>
                  <a:lnTo>
                    <a:pt x="0" y="6"/>
                  </a:lnTo>
                  <a:lnTo>
                    <a:pt x="3" y="4"/>
                  </a:lnTo>
                  <a:lnTo>
                    <a:pt x="9" y="1"/>
                  </a:lnTo>
                  <a:lnTo>
                    <a:pt x="14" y="0"/>
                  </a:lnTo>
                  <a:lnTo>
                    <a:pt x="16" y="0"/>
                  </a:lnTo>
                  <a:lnTo>
                    <a:pt x="18" y="0"/>
                  </a:lnTo>
                  <a:lnTo>
                    <a:pt x="1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4769" name="Freeform 18"/>
            <p:cNvSpPr>
              <a:spLocks/>
            </p:cNvSpPr>
            <p:nvPr/>
          </p:nvSpPr>
          <p:spPr bwMode="auto">
            <a:xfrm>
              <a:off x="560" y="2869"/>
              <a:ext cx="129" cy="43"/>
            </a:xfrm>
            <a:custGeom>
              <a:avLst/>
              <a:gdLst>
                <a:gd name="T0" fmla="*/ 60 w 129"/>
                <a:gd name="T1" fmla="*/ 4 h 43"/>
                <a:gd name="T2" fmla="*/ 76 w 129"/>
                <a:gd name="T3" fmla="*/ 10 h 43"/>
                <a:gd name="T4" fmla="*/ 94 w 129"/>
                <a:gd name="T5" fmla="*/ 18 h 43"/>
                <a:gd name="T6" fmla="*/ 114 w 129"/>
                <a:gd name="T7" fmla="*/ 26 h 43"/>
                <a:gd name="T8" fmla="*/ 121 w 129"/>
                <a:gd name="T9" fmla="*/ 27 h 43"/>
                <a:gd name="T10" fmla="*/ 126 w 129"/>
                <a:gd name="T11" fmla="*/ 25 h 43"/>
                <a:gd name="T12" fmla="*/ 128 w 129"/>
                <a:gd name="T13" fmla="*/ 26 h 43"/>
                <a:gd name="T14" fmla="*/ 128 w 129"/>
                <a:gd name="T15" fmla="*/ 30 h 43"/>
                <a:gd name="T16" fmla="*/ 121 w 129"/>
                <a:gd name="T17" fmla="*/ 34 h 43"/>
                <a:gd name="T18" fmla="*/ 107 w 129"/>
                <a:gd name="T19" fmla="*/ 30 h 43"/>
                <a:gd name="T20" fmla="*/ 80 w 129"/>
                <a:gd name="T21" fmla="*/ 18 h 43"/>
                <a:gd name="T22" fmla="*/ 70 w 129"/>
                <a:gd name="T23" fmla="*/ 14 h 43"/>
                <a:gd name="T24" fmla="*/ 62 w 129"/>
                <a:gd name="T25" fmla="*/ 11 h 43"/>
                <a:gd name="T26" fmla="*/ 57 w 129"/>
                <a:gd name="T27" fmla="*/ 17 h 43"/>
                <a:gd name="T28" fmla="*/ 60 w 129"/>
                <a:gd name="T29" fmla="*/ 22 h 43"/>
                <a:gd name="T30" fmla="*/ 61 w 129"/>
                <a:gd name="T31" fmla="*/ 34 h 43"/>
                <a:gd name="T32" fmla="*/ 55 w 129"/>
                <a:gd name="T33" fmla="*/ 42 h 43"/>
                <a:gd name="T34" fmla="*/ 46 w 129"/>
                <a:gd name="T35" fmla="*/ 42 h 43"/>
                <a:gd name="T36" fmla="*/ 48 w 129"/>
                <a:gd name="T37" fmla="*/ 38 h 43"/>
                <a:gd name="T38" fmla="*/ 55 w 129"/>
                <a:gd name="T39" fmla="*/ 30 h 43"/>
                <a:gd name="T40" fmla="*/ 51 w 129"/>
                <a:gd name="T41" fmla="*/ 22 h 43"/>
                <a:gd name="T42" fmla="*/ 44 w 129"/>
                <a:gd name="T43" fmla="*/ 23 h 43"/>
                <a:gd name="T44" fmla="*/ 5 w 129"/>
                <a:gd name="T45" fmla="*/ 24 h 43"/>
                <a:gd name="T46" fmla="*/ 0 w 129"/>
                <a:gd name="T47" fmla="*/ 23 h 43"/>
                <a:gd name="T48" fmla="*/ 1 w 129"/>
                <a:gd name="T49" fmla="*/ 21 h 43"/>
                <a:gd name="T50" fmla="*/ 35 w 129"/>
                <a:gd name="T51" fmla="*/ 20 h 43"/>
                <a:gd name="T52" fmla="*/ 42 w 129"/>
                <a:gd name="T53" fmla="*/ 19 h 43"/>
                <a:gd name="T54" fmla="*/ 49 w 129"/>
                <a:gd name="T55" fmla="*/ 13 h 43"/>
                <a:gd name="T56" fmla="*/ 43 w 129"/>
                <a:gd name="T57" fmla="*/ 6 h 43"/>
                <a:gd name="T58" fmla="*/ 43 w 129"/>
                <a:gd name="T59" fmla="*/ 0 h 43"/>
                <a:gd name="T60" fmla="*/ 54 w 129"/>
                <a:gd name="T61" fmla="*/ 2 h 43"/>
                <a:gd name="T62" fmla="*/ 54 w 129"/>
                <a:gd name="T63" fmla="*/ 2 h 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9" h="43">
                  <a:moveTo>
                    <a:pt x="54" y="2"/>
                  </a:moveTo>
                  <a:lnTo>
                    <a:pt x="60" y="4"/>
                  </a:lnTo>
                  <a:lnTo>
                    <a:pt x="69" y="8"/>
                  </a:lnTo>
                  <a:lnTo>
                    <a:pt x="76" y="10"/>
                  </a:lnTo>
                  <a:lnTo>
                    <a:pt x="80" y="11"/>
                  </a:lnTo>
                  <a:lnTo>
                    <a:pt x="94" y="18"/>
                  </a:lnTo>
                  <a:lnTo>
                    <a:pt x="102" y="22"/>
                  </a:lnTo>
                  <a:lnTo>
                    <a:pt x="114" y="26"/>
                  </a:lnTo>
                  <a:lnTo>
                    <a:pt x="116" y="27"/>
                  </a:lnTo>
                  <a:lnTo>
                    <a:pt x="121" y="27"/>
                  </a:lnTo>
                  <a:lnTo>
                    <a:pt x="123" y="25"/>
                  </a:lnTo>
                  <a:lnTo>
                    <a:pt x="126" y="25"/>
                  </a:lnTo>
                  <a:lnTo>
                    <a:pt x="127" y="26"/>
                  </a:lnTo>
                  <a:lnTo>
                    <a:pt x="128" y="26"/>
                  </a:lnTo>
                  <a:lnTo>
                    <a:pt x="129" y="27"/>
                  </a:lnTo>
                  <a:lnTo>
                    <a:pt x="128" y="30"/>
                  </a:lnTo>
                  <a:lnTo>
                    <a:pt x="125" y="33"/>
                  </a:lnTo>
                  <a:lnTo>
                    <a:pt x="121" y="34"/>
                  </a:lnTo>
                  <a:lnTo>
                    <a:pt x="116" y="34"/>
                  </a:lnTo>
                  <a:lnTo>
                    <a:pt x="107" y="30"/>
                  </a:lnTo>
                  <a:lnTo>
                    <a:pt x="100" y="27"/>
                  </a:lnTo>
                  <a:lnTo>
                    <a:pt x="80" y="18"/>
                  </a:lnTo>
                  <a:lnTo>
                    <a:pt x="73" y="15"/>
                  </a:lnTo>
                  <a:lnTo>
                    <a:pt x="70" y="14"/>
                  </a:lnTo>
                  <a:lnTo>
                    <a:pt x="66" y="12"/>
                  </a:lnTo>
                  <a:lnTo>
                    <a:pt x="62" y="11"/>
                  </a:lnTo>
                  <a:lnTo>
                    <a:pt x="61" y="11"/>
                  </a:lnTo>
                  <a:lnTo>
                    <a:pt x="57" y="17"/>
                  </a:lnTo>
                  <a:lnTo>
                    <a:pt x="58" y="19"/>
                  </a:lnTo>
                  <a:lnTo>
                    <a:pt x="60" y="22"/>
                  </a:lnTo>
                  <a:lnTo>
                    <a:pt x="62" y="27"/>
                  </a:lnTo>
                  <a:lnTo>
                    <a:pt x="61" y="34"/>
                  </a:lnTo>
                  <a:lnTo>
                    <a:pt x="58" y="39"/>
                  </a:lnTo>
                  <a:lnTo>
                    <a:pt x="55" y="42"/>
                  </a:lnTo>
                  <a:lnTo>
                    <a:pt x="48" y="43"/>
                  </a:lnTo>
                  <a:lnTo>
                    <a:pt x="46" y="42"/>
                  </a:lnTo>
                  <a:lnTo>
                    <a:pt x="45" y="40"/>
                  </a:lnTo>
                  <a:lnTo>
                    <a:pt x="48" y="38"/>
                  </a:lnTo>
                  <a:lnTo>
                    <a:pt x="51" y="35"/>
                  </a:lnTo>
                  <a:lnTo>
                    <a:pt x="55" y="30"/>
                  </a:lnTo>
                  <a:lnTo>
                    <a:pt x="55" y="26"/>
                  </a:lnTo>
                  <a:lnTo>
                    <a:pt x="51" y="22"/>
                  </a:lnTo>
                  <a:lnTo>
                    <a:pt x="50" y="21"/>
                  </a:lnTo>
                  <a:lnTo>
                    <a:pt x="44" y="23"/>
                  </a:lnTo>
                  <a:lnTo>
                    <a:pt x="30" y="25"/>
                  </a:lnTo>
                  <a:lnTo>
                    <a:pt x="5" y="24"/>
                  </a:lnTo>
                  <a:lnTo>
                    <a:pt x="0" y="23"/>
                  </a:lnTo>
                  <a:lnTo>
                    <a:pt x="0" y="22"/>
                  </a:lnTo>
                  <a:lnTo>
                    <a:pt x="1" y="21"/>
                  </a:lnTo>
                  <a:lnTo>
                    <a:pt x="21" y="21"/>
                  </a:lnTo>
                  <a:lnTo>
                    <a:pt x="35" y="20"/>
                  </a:lnTo>
                  <a:lnTo>
                    <a:pt x="38" y="19"/>
                  </a:lnTo>
                  <a:lnTo>
                    <a:pt x="42" y="19"/>
                  </a:lnTo>
                  <a:lnTo>
                    <a:pt x="49" y="14"/>
                  </a:lnTo>
                  <a:lnTo>
                    <a:pt x="49" y="13"/>
                  </a:lnTo>
                  <a:lnTo>
                    <a:pt x="49" y="11"/>
                  </a:lnTo>
                  <a:lnTo>
                    <a:pt x="43" y="6"/>
                  </a:lnTo>
                  <a:lnTo>
                    <a:pt x="42" y="1"/>
                  </a:lnTo>
                  <a:lnTo>
                    <a:pt x="43" y="0"/>
                  </a:lnTo>
                  <a:lnTo>
                    <a:pt x="45" y="0"/>
                  </a:lnTo>
                  <a:lnTo>
                    <a:pt x="5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4770" name="Freeform 19"/>
            <p:cNvSpPr>
              <a:spLocks/>
            </p:cNvSpPr>
            <p:nvPr/>
          </p:nvSpPr>
          <p:spPr bwMode="auto">
            <a:xfrm>
              <a:off x="503" y="2886"/>
              <a:ext cx="39" cy="8"/>
            </a:xfrm>
            <a:custGeom>
              <a:avLst/>
              <a:gdLst>
                <a:gd name="T0" fmla="*/ 17 w 39"/>
                <a:gd name="T1" fmla="*/ 1 h 8"/>
                <a:gd name="T2" fmla="*/ 23 w 39"/>
                <a:gd name="T3" fmla="*/ 2 h 8"/>
                <a:gd name="T4" fmla="*/ 35 w 39"/>
                <a:gd name="T5" fmla="*/ 5 h 8"/>
                <a:gd name="T6" fmla="*/ 37 w 39"/>
                <a:gd name="T7" fmla="*/ 6 h 8"/>
                <a:gd name="T8" fmla="*/ 38 w 39"/>
                <a:gd name="T9" fmla="*/ 6 h 8"/>
                <a:gd name="T10" fmla="*/ 39 w 39"/>
                <a:gd name="T11" fmla="*/ 7 h 8"/>
                <a:gd name="T12" fmla="*/ 39 w 39"/>
                <a:gd name="T13" fmla="*/ 8 h 8"/>
                <a:gd name="T14" fmla="*/ 37 w 39"/>
                <a:gd name="T15" fmla="*/ 8 h 8"/>
                <a:gd name="T16" fmla="*/ 31 w 39"/>
                <a:gd name="T17" fmla="*/ 5 h 8"/>
                <a:gd name="T18" fmla="*/ 28 w 39"/>
                <a:gd name="T19" fmla="*/ 4 h 8"/>
                <a:gd name="T20" fmla="*/ 16 w 39"/>
                <a:gd name="T21" fmla="*/ 3 h 8"/>
                <a:gd name="T22" fmla="*/ 5 w 39"/>
                <a:gd name="T23" fmla="*/ 2 h 8"/>
                <a:gd name="T24" fmla="*/ 1 w 39"/>
                <a:gd name="T25" fmla="*/ 2 h 8"/>
                <a:gd name="T26" fmla="*/ 0 w 39"/>
                <a:gd name="T27" fmla="*/ 1 h 8"/>
                <a:gd name="T28" fmla="*/ 0 w 39"/>
                <a:gd name="T29" fmla="*/ 0 h 8"/>
                <a:gd name="T30" fmla="*/ 2 w 39"/>
                <a:gd name="T31" fmla="*/ 0 h 8"/>
                <a:gd name="T32" fmla="*/ 14 w 39"/>
                <a:gd name="T33" fmla="*/ 0 h 8"/>
                <a:gd name="T34" fmla="*/ 17 w 39"/>
                <a:gd name="T35" fmla="*/ 1 h 8"/>
                <a:gd name="T36" fmla="*/ 17 w 39"/>
                <a:gd name="T37" fmla="*/ 1 h 8"/>
                <a:gd name="T38" fmla="*/ 17 w 39"/>
                <a:gd name="T39" fmla="*/ 1 h 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8">
                  <a:moveTo>
                    <a:pt x="17" y="1"/>
                  </a:moveTo>
                  <a:lnTo>
                    <a:pt x="23" y="2"/>
                  </a:lnTo>
                  <a:lnTo>
                    <a:pt x="35" y="5"/>
                  </a:lnTo>
                  <a:lnTo>
                    <a:pt x="37" y="6"/>
                  </a:lnTo>
                  <a:lnTo>
                    <a:pt x="38" y="6"/>
                  </a:lnTo>
                  <a:lnTo>
                    <a:pt x="39" y="7"/>
                  </a:lnTo>
                  <a:lnTo>
                    <a:pt x="39" y="8"/>
                  </a:lnTo>
                  <a:lnTo>
                    <a:pt x="37" y="8"/>
                  </a:lnTo>
                  <a:lnTo>
                    <a:pt x="31" y="5"/>
                  </a:lnTo>
                  <a:lnTo>
                    <a:pt x="28" y="4"/>
                  </a:lnTo>
                  <a:lnTo>
                    <a:pt x="16" y="3"/>
                  </a:lnTo>
                  <a:lnTo>
                    <a:pt x="5" y="2"/>
                  </a:lnTo>
                  <a:lnTo>
                    <a:pt x="1" y="2"/>
                  </a:lnTo>
                  <a:lnTo>
                    <a:pt x="0" y="1"/>
                  </a:lnTo>
                  <a:lnTo>
                    <a:pt x="0" y="0"/>
                  </a:lnTo>
                  <a:lnTo>
                    <a:pt x="2" y="0"/>
                  </a:lnTo>
                  <a:lnTo>
                    <a:pt x="14" y="0"/>
                  </a:lnTo>
                  <a:lnTo>
                    <a:pt x="1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4771" name="Freeform 20"/>
            <p:cNvSpPr>
              <a:spLocks/>
            </p:cNvSpPr>
            <p:nvPr/>
          </p:nvSpPr>
          <p:spPr bwMode="auto">
            <a:xfrm>
              <a:off x="516" y="2894"/>
              <a:ext cx="19" cy="8"/>
            </a:xfrm>
            <a:custGeom>
              <a:avLst/>
              <a:gdLst>
                <a:gd name="T0" fmla="*/ 16 w 19"/>
                <a:gd name="T1" fmla="*/ 2 h 8"/>
                <a:gd name="T2" fmla="*/ 19 w 19"/>
                <a:gd name="T3" fmla="*/ 2 h 8"/>
                <a:gd name="T4" fmla="*/ 11 w 19"/>
                <a:gd name="T5" fmla="*/ 4 h 8"/>
                <a:gd name="T6" fmla="*/ 10 w 19"/>
                <a:gd name="T7" fmla="*/ 5 h 8"/>
                <a:gd name="T8" fmla="*/ 7 w 19"/>
                <a:gd name="T9" fmla="*/ 6 h 8"/>
                <a:gd name="T10" fmla="*/ 1 w 19"/>
                <a:gd name="T11" fmla="*/ 8 h 8"/>
                <a:gd name="T12" fmla="*/ 1 w 19"/>
                <a:gd name="T13" fmla="*/ 8 h 8"/>
                <a:gd name="T14" fmla="*/ 0 w 19"/>
                <a:gd name="T15" fmla="*/ 7 h 8"/>
                <a:gd name="T16" fmla="*/ 0 w 19"/>
                <a:gd name="T17" fmla="*/ 5 h 8"/>
                <a:gd name="T18" fmla="*/ 1 w 19"/>
                <a:gd name="T19" fmla="*/ 4 h 8"/>
                <a:gd name="T20" fmla="*/ 8 w 19"/>
                <a:gd name="T21" fmla="*/ 2 h 8"/>
                <a:gd name="T22" fmla="*/ 9 w 19"/>
                <a:gd name="T23" fmla="*/ 1 h 8"/>
                <a:gd name="T24" fmla="*/ 12 w 19"/>
                <a:gd name="T25" fmla="*/ 0 h 8"/>
                <a:gd name="T26" fmla="*/ 15 w 19"/>
                <a:gd name="T27" fmla="*/ 1 h 8"/>
                <a:gd name="T28" fmla="*/ 16 w 19"/>
                <a:gd name="T29" fmla="*/ 2 h 8"/>
                <a:gd name="T30" fmla="*/ 16 w 19"/>
                <a:gd name="T31" fmla="*/ 2 h 8"/>
                <a:gd name="T32" fmla="*/ 16 w 19"/>
                <a:gd name="T33" fmla="*/ 2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8">
                  <a:moveTo>
                    <a:pt x="16" y="2"/>
                  </a:moveTo>
                  <a:lnTo>
                    <a:pt x="19" y="2"/>
                  </a:lnTo>
                  <a:lnTo>
                    <a:pt x="11" y="4"/>
                  </a:lnTo>
                  <a:lnTo>
                    <a:pt x="10" y="5"/>
                  </a:lnTo>
                  <a:lnTo>
                    <a:pt x="7" y="6"/>
                  </a:lnTo>
                  <a:lnTo>
                    <a:pt x="1" y="8"/>
                  </a:lnTo>
                  <a:lnTo>
                    <a:pt x="0" y="7"/>
                  </a:lnTo>
                  <a:lnTo>
                    <a:pt x="0" y="5"/>
                  </a:lnTo>
                  <a:lnTo>
                    <a:pt x="1" y="4"/>
                  </a:lnTo>
                  <a:lnTo>
                    <a:pt x="8" y="2"/>
                  </a:lnTo>
                  <a:lnTo>
                    <a:pt x="9" y="1"/>
                  </a:lnTo>
                  <a:lnTo>
                    <a:pt x="12" y="0"/>
                  </a:lnTo>
                  <a:lnTo>
                    <a:pt x="15" y="1"/>
                  </a:lnTo>
                  <a:lnTo>
                    <a:pt x="1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4772" name="Freeform 21"/>
            <p:cNvSpPr>
              <a:spLocks/>
            </p:cNvSpPr>
            <p:nvPr/>
          </p:nvSpPr>
          <p:spPr bwMode="auto">
            <a:xfrm>
              <a:off x="455" y="2901"/>
              <a:ext cx="57" cy="43"/>
            </a:xfrm>
            <a:custGeom>
              <a:avLst/>
              <a:gdLst>
                <a:gd name="T0" fmla="*/ 56 w 57"/>
                <a:gd name="T1" fmla="*/ 2 h 43"/>
                <a:gd name="T2" fmla="*/ 53 w 57"/>
                <a:gd name="T3" fmla="*/ 5 h 43"/>
                <a:gd name="T4" fmla="*/ 53 w 57"/>
                <a:gd name="T5" fmla="*/ 6 h 43"/>
                <a:gd name="T6" fmla="*/ 51 w 57"/>
                <a:gd name="T7" fmla="*/ 6 h 43"/>
                <a:gd name="T8" fmla="*/ 36 w 57"/>
                <a:gd name="T9" fmla="*/ 22 h 43"/>
                <a:gd name="T10" fmla="*/ 36 w 57"/>
                <a:gd name="T11" fmla="*/ 23 h 43"/>
                <a:gd name="T12" fmla="*/ 36 w 57"/>
                <a:gd name="T13" fmla="*/ 23 h 43"/>
                <a:gd name="T14" fmla="*/ 38 w 57"/>
                <a:gd name="T15" fmla="*/ 25 h 43"/>
                <a:gd name="T16" fmla="*/ 38 w 57"/>
                <a:gd name="T17" fmla="*/ 25 h 43"/>
                <a:gd name="T18" fmla="*/ 38 w 57"/>
                <a:gd name="T19" fmla="*/ 26 h 43"/>
                <a:gd name="T20" fmla="*/ 37 w 57"/>
                <a:gd name="T21" fmla="*/ 27 h 43"/>
                <a:gd name="T22" fmla="*/ 35 w 57"/>
                <a:gd name="T23" fmla="*/ 27 h 43"/>
                <a:gd name="T24" fmla="*/ 20 w 57"/>
                <a:gd name="T25" fmla="*/ 34 h 43"/>
                <a:gd name="T26" fmla="*/ 16 w 57"/>
                <a:gd name="T27" fmla="*/ 37 h 43"/>
                <a:gd name="T28" fmla="*/ 2 w 57"/>
                <a:gd name="T29" fmla="*/ 43 h 43"/>
                <a:gd name="T30" fmla="*/ 0 w 57"/>
                <a:gd name="T31" fmla="*/ 43 h 43"/>
                <a:gd name="T32" fmla="*/ 0 w 57"/>
                <a:gd name="T33" fmla="*/ 42 h 43"/>
                <a:gd name="T34" fmla="*/ 6 w 57"/>
                <a:gd name="T35" fmla="*/ 38 h 43"/>
                <a:gd name="T36" fmla="*/ 23 w 57"/>
                <a:gd name="T37" fmla="*/ 29 h 43"/>
                <a:gd name="T38" fmla="*/ 23 w 57"/>
                <a:gd name="T39" fmla="*/ 28 h 43"/>
                <a:gd name="T40" fmla="*/ 19 w 57"/>
                <a:gd name="T41" fmla="*/ 26 h 43"/>
                <a:gd name="T42" fmla="*/ 12 w 57"/>
                <a:gd name="T43" fmla="*/ 22 h 43"/>
                <a:gd name="T44" fmla="*/ 9 w 57"/>
                <a:gd name="T45" fmla="*/ 18 h 43"/>
                <a:gd name="T46" fmla="*/ 9 w 57"/>
                <a:gd name="T47" fmla="*/ 15 h 43"/>
                <a:gd name="T48" fmla="*/ 10 w 57"/>
                <a:gd name="T49" fmla="*/ 15 h 43"/>
                <a:gd name="T50" fmla="*/ 11 w 57"/>
                <a:gd name="T51" fmla="*/ 15 h 43"/>
                <a:gd name="T52" fmla="*/ 20 w 57"/>
                <a:gd name="T53" fmla="*/ 24 h 43"/>
                <a:gd name="T54" fmla="*/ 23 w 57"/>
                <a:gd name="T55" fmla="*/ 25 h 43"/>
                <a:gd name="T56" fmla="*/ 24 w 57"/>
                <a:gd name="T57" fmla="*/ 25 h 43"/>
                <a:gd name="T58" fmla="*/ 25 w 57"/>
                <a:gd name="T59" fmla="*/ 26 h 43"/>
                <a:gd name="T60" fmla="*/ 26 w 57"/>
                <a:gd name="T61" fmla="*/ 27 h 43"/>
                <a:gd name="T62" fmla="*/ 35 w 57"/>
                <a:gd name="T63" fmla="*/ 24 h 43"/>
                <a:gd name="T64" fmla="*/ 35 w 57"/>
                <a:gd name="T65" fmla="*/ 21 h 43"/>
                <a:gd name="T66" fmla="*/ 37 w 57"/>
                <a:gd name="T67" fmla="*/ 18 h 43"/>
                <a:gd name="T68" fmla="*/ 41 w 57"/>
                <a:gd name="T69" fmla="*/ 12 h 43"/>
                <a:gd name="T70" fmla="*/ 53 w 57"/>
                <a:gd name="T71" fmla="*/ 1 h 43"/>
                <a:gd name="T72" fmla="*/ 56 w 57"/>
                <a:gd name="T73" fmla="*/ 0 h 43"/>
                <a:gd name="T74" fmla="*/ 57 w 57"/>
                <a:gd name="T75" fmla="*/ 0 h 43"/>
                <a:gd name="T76" fmla="*/ 56 w 57"/>
                <a:gd name="T77" fmla="*/ 2 h 43"/>
                <a:gd name="T78" fmla="*/ 56 w 57"/>
                <a:gd name="T79" fmla="*/ 2 h 43"/>
                <a:gd name="T80" fmla="*/ 56 w 57"/>
                <a:gd name="T81" fmla="*/ 2 h 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7" h="43">
                  <a:moveTo>
                    <a:pt x="56" y="2"/>
                  </a:moveTo>
                  <a:lnTo>
                    <a:pt x="53" y="5"/>
                  </a:lnTo>
                  <a:lnTo>
                    <a:pt x="53" y="6"/>
                  </a:lnTo>
                  <a:lnTo>
                    <a:pt x="51" y="6"/>
                  </a:lnTo>
                  <a:lnTo>
                    <a:pt x="36" y="22"/>
                  </a:lnTo>
                  <a:lnTo>
                    <a:pt x="36" y="23"/>
                  </a:lnTo>
                  <a:lnTo>
                    <a:pt x="38" y="25"/>
                  </a:lnTo>
                  <a:lnTo>
                    <a:pt x="38" y="26"/>
                  </a:lnTo>
                  <a:lnTo>
                    <a:pt x="37" y="27"/>
                  </a:lnTo>
                  <a:lnTo>
                    <a:pt x="35" y="27"/>
                  </a:lnTo>
                  <a:lnTo>
                    <a:pt x="20" y="34"/>
                  </a:lnTo>
                  <a:lnTo>
                    <a:pt x="16" y="37"/>
                  </a:lnTo>
                  <a:lnTo>
                    <a:pt x="2" y="43"/>
                  </a:lnTo>
                  <a:lnTo>
                    <a:pt x="0" y="43"/>
                  </a:lnTo>
                  <a:lnTo>
                    <a:pt x="0" y="42"/>
                  </a:lnTo>
                  <a:lnTo>
                    <a:pt x="6" y="38"/>
                  </a:lnTo>
                  <a:lnTo>
                    <a:pt x="23" y="29"/>
                  </a:lnTo>
                  <a:lnTo>
                    <a:pt x="23" y="28"/>
                  </a:lnTo>
                  <a:lnTo>
                    <a:pt x="19" y="26"/>
                  </a:lnTo>
                  <a:lnTo>
                    <a:pt x="12" y="22"/>
                  </a:lnTo>
                  <a:lnTo>
                    <a:pt x="9" y="18"/>
                  </a:lnTo>
                  <a:lnTo>
                    <a:pt x="9" y="15"/>
                  </a:lnTo>
                  <a:lnTo>
                    <a:pt x="10" y="15"/>
                  </a:lnTo>
                  <a:lnTo>
                    <a:pt x="11" y="15"/>
                  </a:lnTo>
                  <a:lnTo>
                    <a:pt x="20" y="24"/>
                  </a:lnTo>
                  <a:lnTo>
                    <a:pt x="23" y="25"/>
                  </a:lnTo>
                  <a:lnTo>
                    <a:pt x="24" y="25"/>
                  </a:lnTo>
                  <a:lnTo>
                    <a:pt x="25" y="26"/>
                  </a:lnTo>
                  <a:lnTo>
                    <a:pt x="26" y="27"/>
                  </a:lnTo>
                  <a:lnTo>
                    <a:pt x="35" y="24"/>
                  </a:lnTo>
                  <a:lnTo>
                    <a:pt x="35" y="21"/>
                  </a:lnTo>
                  <a:lnTo>
                    <a:pt x="37" y="18"/>
                  </a:lnTo>
                  <a:lnTo>
                    <a:pt x="41" y="12"/>
                  </a:lnTo>
                  <a:lnTo>
                    <a:pt x="53" y="1"/>
                  </a:lnTo>
                  <a:lnTo>
                    <a:pt x="56" y="0"/>
                  </a:lnTo>
                  <a:lnTo>
                    <a:pt x="57" y="0"/>
                  </a:lnTo>
                  <a:lnTo>
                    <a:pt x="5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4773" name="Freeform 22"/>
            <p:cNvSpPr>
              <a:spLocks/>
            </p:cNvSpPr>
            <p:nvPr/>
          </p:nvSpPr>
          <p:spPr bwMode="auto">
            <a:xfrm>
              <a:off x="497" y="2912"/>
              <a:ext cx="108" cy="49"/>
            </a:xfrm>
            <a:custGeom>
              <a:avLst/>
              <a:gdLst>
                <a:gd name="T0" fmla="*/ 108 w 108"/>
                <a:gd name="T1" fmla="*/ 1 h 49"/>
                <a:gd name="T2" fmla="*/ 107 w 108"/>
                <a:gd name="T3" fmla="*/ 3 h 49"/>
                <a:gd name="T4" fmla="*/ 101 w 108"/>
                <a:gd name="T5" fmla="*/ 9 h 49"/>
                <a:gd name="T6" fmla="*/ 88 w 108"/>
                <a:gd name="T7" fmla="*/ 17 h 49"/>
                <a:gd name="T8" fmla="*/ 86 w 108"/>
                <a:gd name="T9" fmla="*/ 18 h 49"/>
                <a:gd name="T10" fmla="*/ 83 w 108"/>
                <a:gd name="T11" fmla="*/ 21 h 49"/>
                <a:gd name="T12" fmla="*/ 78 w 108"/>
                <a:gd name="T13" fmla="*/ 23 h 49"/>
                <a:gd name="T14" fmla="*/ 69 w 108"/>
                <a:gd name="T15" fmla="*/ 27 h 49"/>
                <a:gd name="T16" fmla="*/ 68 w 108"/>
                <a:gd name="T17" fmla="*/ 28 h 49"/>
                <a:gd name="T18" fmla="*/ 51 w 108"/>
                <a:gd name="T19" fmla="*/ 35 h 49"/>
                <a:gd name="T20" fmla="*/ 45 w 108"/>
                <a:gd name="T21" fmla="*/ 39 h 49"/>
                <a:gd name="T22" fmla="*/ 41 w 108"/>
                <a:gd name="T23" fmla="*/ 40 h 49"/>
                <a:gd name="T24" fmla="*/ 38 w 108"/>
                <a:gd name="T25" fmla="*/ 41 h 49"/>
                <a:gd name="T26" fmla="*/ 34 w 108"/>
                <a:gd name="T27" fmla="*/ 42 h 49"/>
                <a:gd name="T28" fmla="*/ 27 w 108"/>
                <a:gd name="T29" fmla="*/ 46 h 49"/>
                <a:gd name="T30" fmla="*/ 22 w 108"/>
                <a:gd name="T31" fmla="*/ 47 h 49"/>
                <a:gd name="T32" fmla="*/ 19 w 108"/>
                <a:gd name="T33" fmla="*/ 49 h 49"/>
                <a:gd name="T34" fmla="*/ 9 w 108"/>
                <a:gd name="T35" fmla="*/ 48 h 49"/>
                <a:gd name="T36" fmla="*/ 4 w 108"/>
                <a:gd name="T37" fmla="*/ 46 h 49"/>
                <a:gd name="T38" fmla="*/ 0 w 108"/>
                <a:gd name="T39" fmla="*/ 42 h 49"/>
                <a:gd name="T40" fmla="*/ 0 w 108"/>
                <a:gd name="T41" fmla="*/ 41 h 49"/>
                <a:gd name="T42" fmla="*/ 0 w 108"/>
                <a:gd name="T43" fmla="*/ 40 h 49"/>
                <a:gd name="T44" fmla="*/ 2 w 108"/>
                <a:gd name="T45" fmla="*/ 39 h 49"/>
                <a:gd name="T46" fmla="*/ 5 w 108"/>
                <a:gd name="T47" fmla="*/ 39 h 49"/>
                <a:gd name="T48" fmla="*/ 8 w 108"/>
                <a:gd name="T49" fmla="*/ 40 h 49"/>
                <a:gd name="T50" fmla="*/ 16 w 108"/>
                <a:gd name="T51" fmla="*/ 40 h 49"/>
                <a:gd name="T52" fmla="*/ 26 w 108"/>
                <a:gd name="T53" fmla="*/ 37 h 49"/>
                <a:gd name="T54" fmla="*/ 31 w 108"/>
                <a:gd name="T55" fmla="*/ 35 h 49"/>
                <a:gd name="T56" fmla="*/ 40 w 108"/>
                <a:gd name="T57" fmla="*/ 32 h 49"/>
                <a:gd name="T58" fmla="*/ 46 w 108"/>
                <a:gd name="T59" fmla="*/ 29 h 49"/>
                <a:gd name="T60" fmla="*/ 53 w 108"/>
                <a:gd name="T61" fmla="*/ 26 h 49"/>
                <a:gd name="T62" fmla="*/ 71 w 108"/>
                <a:gd name="T63" fmla="*/ 18 h 49"/>
                <a:gd name="T64" fmla="*/ 80 w 108"/>
                <a:gd name="T65" fmla="*/ 14 h 49"/>
                <a:gd name="T66" fmla="*/ 101 w 108"/>
                <a:gd name="T67" fmla="*/ 3 h 49"/>
                <a:gd name="T68" fmla="*/ 106 w 108"/>
                <a:gd name="T69" fmla="*/ 0 h 49"/>
                <a:gd name="T70" fmla="*/ 107 w 108"/>
                <a:gd name="T71" fmla="*/ 0 h 49"/>
                <a:gd name="T72" fmla="*/ 108 w 108"/>
                <a:gd name="T73" fmla="*/ 1 h 49"/>
                <a:gd name="T74" fmla="*/ 108 w 108"/>
                <a:gd name="T75" fmla="*/ 1 h 49"/>
                <a:gd name="T76" fmla="*/ 108 w 108"/>
                <a:gd name="T77" fmla="*/ 1 h 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8" h="49">
                  <a:moveTo>
                    <a:pt x="108" y="1"/>
                  </a:moveTo>
                  <a:lnTo>
                    <a:pt x="107" y="3"/>
                  </a:lnTo>
                  <a:lnTo>
                    <a:pt x="101" y="9"/>
                  </a:lnTo>
                  <a:lnTo>
                    <a:pt x="88" y="17"/>
                  </a:lnTo>
                  <a:lnTo>
                    <a:pt x="86" y="18"/>
                  </a:lnTo>
                  <a:lnTo>
                    <a:pt x="83" y="21"/>
                  </a:lnTo>
                  <a:lnTo>
                    <a:pt x="78" y="23"/>
                  </a:lnTo>
                  <a:lnTo>
                    <a:pt x="69" y="27"/>
                  </a:lnTo>
                  <a:lnTo>
                    <a:pt x="68" y="28"/>
                  </a:lnTo>
                  <a:lnTo>
                    <a:pt x="51" y="35"/>
                  </a:lnTo>
                  <a:lnTo>
                    <a:pt x="45" y="39"/>
                  </a:lnTo>
                  <a:lnTo>
                    <a:pt x="41" y="40"/>
                  </a:lnTo>
                  <a:lnTo>
                    <a:pt x="38" y="41"/>
                  </a:lnTo>
                  <a:lnTo>
                    <a:pt x="34" y="42"/>
                  </a:lnTo>
                  <a:lnTo>
                    <a:pt x="27" y="46"/>
                  </a:lnTo>
                  <a:lnTo>
                    <a:pt x="22" y="47"/>
                  </a:lnTo>
                  <a:lnTo>
                    <a:pt x="19" y="49"/>
                  </a:lnTo>
                  <a:lnTo>
                    <a:pt x="9" y="48"/>
                  </a:lnTo>
                  <a:lnTo>
                    <a:pt x="4" y="46"/>
                  </a:lnTo>
                  <a:lnTo>
                    <a:pt x="0" y="42"/>
                  </a:lnTo>
                  <a:lnTo>
                    <a:pt x="0" y="41"/>
                  </a:lnTo>
                  <a:lnTo>
                    <a:pt x="0" y="40"/>
                  </a:lnTo>
                  <a:lnTo>
                    <a:pt x="2" y="39"/>
                  </a:lnTo>
                  <a:lnTo>
                    <a:pt x="5" y="39"/>
                  </a:lnTo>
                  <a:lnTo>
                    <a:pt x="8" y="40"/>
                  </a:lnTo>
                  <a:lnTo>
                    <a:pt x="16" y="40"/>
                  </a:lnTo>
                  <a:lnTo>
                    <a:pt x="26" y="37"/>
                  </a:lnTo>
                  <a:lnTo>
                    <a:pt x="31" y="35"/>
                  </a:lnTo>
                  <a:lnTo>
                    <a:pt x="40" y="32"/>
                  </a:lnTo>
                  <a:lnTo>
                    <a:pt x="46" y="29"/>
                  </a:lnTo>
                  <a:lnTo>
                    <a:pt x="53" y="26"/>
                  </a:lnTo>
                  <a:lnTo>
                    <a:pt x="71" y="18"/>
                  </a:lnTo>
                  <a:lnTo>
                    <a:pt x="80" y="14"/>
                  </a:lnTo>
                  <a:lnTo>
                    <a:pt x="101" y="3"/>
                  </a:lnTo>
                  <a:lnTo>
                    <a:pt x="106" y="0"/>
                  </a:lnTo>
                  <a:lnTo>
                    <a:pt x="107" y="0"/>
                  </a:lnTo>
                  <a:lnTo>
                    <a:pt x="10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4774" name="Freeform 23"/>
            <p:cNvSpPr>
              <a:spLocks/>
            </p:cNvSpPr>
            <p:nvPr/>
          </p:nvSpPr>
          <p:spPr bwMode="auto">
            <a:xfrm>
              <a:off x="504" y="2912"/>
              <a:ext cx="25" cy="34"/>
            </a:xfrm>
            <a:custGeom>
              <a:avLst/>
              <a:gdLst>
                <a:gd name="T0" fmla="*/ 15 w 25"/>
                <a:gd name="T1" fmla="*/ 2 h 34"/>
                <a:gd name="T2" fmla="*/ 20 w 25"/>
                <a:gd name="T3" fmla="*/ 6 h 34"/>
                <a:gd name="T4" fmla="*/ 21 w 25"/>
                <a:gd name="T5" fmla="*/ 8 h 34"/>
                <a:gd name="T6" fmla="*/ 25 w 25"/>
                <a:gd name="T7" fmla="*/ 16 h 34"/>
                <a:gd name="T8" fmla="*/ 25 w 25"/>
                <a:gd name="T9" fmla="*/ 23 h 34"/>
                <a:gd name="T10" fmla="*/ 24 w 25"/>
                <a:gd name="T11" fmla="*/ 26 h 34"/>
                <a:gd name="T12" fmla="*/ 22 w 25"/>
                <a:gd name="T13" fmla="*/ 28 h 34"/>
                <a:gd name="T14" fmla="*/ 17 w 25"/>
                <a:gd name="T15" fmla="*/ 33 h 34"/>
                <a:gd name="T16" fmla="*/ 14 w 25"/>
                <a:gd name="T17" fmla="*/ 34 h 34"/>
                <a:gd name="T18" fmla="*/ 11 w 25"/>
                <a:gd name="T19" fmla="*/ 34 h 34"/>
                <a:gd name="T20" fmla="*/ 9 w 25"/>
                <a:gd name="T21" fmla="*/ 33 h 34"/>
                <a:gd name="T22" fmla="*/ 9 w 25"/>
                <a:gd name="T23" fmla="*/ 32 h 34"/>
                <a:gd name="T24" fmla="*/ 13 w 25"/>
                <a:gd name="T25" fmla="*/ 29 h 34"/>
                <a:gd name="T26" fmla="*/ 17 w 25"/>
                <a:gd name="T27" fmla="*/ 23 h 34"/>
                <a:gd name="T28" fmla="*/ 17 w 25"/>
                <a:gd name="T29" fmla="*/ 22 h 34"/>
                <a:gd name="T30" fmla="*/ 15 w 25"/>
                <a:gd name="T31" fmla="*/ 20 h 34"/>
                <a:gd name="T32" fmla="*/ 11 w 25"/>
                <a:gd name="T33" fmla="*/ 19 h 34"/>
                <a:gd name="T34" fmla="*/ 8 w 25"/>
                <a:gd name="T35" fmla="*/ 23 h 34"/>
                <a:gd name="T36" fmla="*/ 6 w 25"/>
                <a:gd name="T37" fmla="*/ 26 h 34"/>
                <a:gd name="T38" fmla="*/ 3 w 25"/>
                <a:gd name="T39" fmla="*/ 31 h 34"/>
                <a:gd name="T40" fmla="*/ 1 w 25"/>
                <a:gd name="T41" fmla="*/ 32 h 34"/>
                <a:gd name="T42" fmla="*/ 0 w 25"/>
                <a:gd name="T43" fmla="*/ 32 h 34"/>
                <a:gd name="T44" fmla="*/ 0 w 25"/>
                <a:gd name="T45" fmla="*/ 31 h 34"/>
                <a:gd name="T46" fmla="*/ 2 w 25"/>
                <a:gd name="T47" fmla="*/ 28 h 34"/>
                <a:gd name="T48" fmla="*/ 4 w 25"/>
                <a:gd name="T49" fmla="*/ 23 h 34"/>
                <a:gd name="T50" fmla="*/ 6 w 25"/>
                <a:gd name="T51" fmla="*/ 18 h 34"/>
                <a:gd name="T52" fmla="*/ 7 w 25"/>
                <a:gd name="T53" fmla="*/ 10 h 34"/>
                <a:gd name="T54" fmla="*/ 8 w 25"/>
                <a:gd name="T55" fmla="*/ 3 h 34"/>
                <a:gd name="T56" fmla="*/ 9 w 25"/>
                <a:gd name="T57" fmla="*/ 1 h 34"/>
                <a:gd name="T58" fmla="*/ 10 w 25"/>
                <a:gd name="T59" fmla="*/ 0 h 34"/>
                <a:gd name="T60" fmla="*/ 11 w 25"/>
                <a:gd name="T61" fmla="*/ 1 h 34"/>
                <a:gd name="T62" fmla="*/ 15 w 25"/>
                <a:gd name="T63" fmla="*/ 2 h 34"/>
                <a:gd name="T64" fmla="*/ 15 w 25"/>
                <a:gd name="T65" fmla="*/ 2 h 34"/>
                <a:gd name="T66" fmla="*/ 15 w 25"/>
                <a:gd name="T67" fmla="*/ 2 h 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 h="34">
                  <a:moveTo>
                    <a:pt x="15" y="2"/>
                  </a:moveTo>
                  <a:lnTo>
                    <a:pt x="20" y="6"/>
                  </a:lnTo>
                  <a:lnTo>
                    <a:pt x="21" y="8"/>
                  </a:lnTo>
                  <a:lnTo>
                    <a:pt x="25" y="16"/>
                  </a:lnTo>
                  <a:lnTo>
                    <a:pt x="25" y="23"/>
                  </a:lnTo>
                  <a:lnTo>
                    <a:pt x="24" y="26"/>
                  </a:lnTo>
                  <a:lnTo>
                    <a:pt x="22" y="28"/>
                  </a:lnTo>
                  <a:lnTo>
                    <a:pt x="17" y="33"/>
                  </a:lnTo>
                  <a:lnTo>
                    <a:pt x="14" y="34"/>
                  </a:lnTo>
                  <a:lnTo>
                    <a:pt x="11" y="34"/>
                  </a:lnTo>
                  <a:lnTo>
                    <a:pt x="9" y="33"/>
                  </a:lnTo>
                  <a:lnTo>
                    <a:pt x="9" y="32"/>
                  </a:lnTo>
                  <a:lnTo>
                    <a:pt x="13" y="29"/>
                  </a:lnTo>
                  <a:lnTo>
                    <a:pt x="17" y="23"/>
                  </a:lnTo>
                  <a:lnTo>
                    <a:pt x="17" y="22"/>
                  </a:lnTo>
                  <a:lnTo>
                    <a:pt x="15" y="20"/>
                  </a:lnTo>
                  <a:lnTo>
                    <a:pt x="11" y="19"/>
                  </a:lnTo>
                  <a:lnTo>
                    <a:pt x="8" y="23"/>
                  </a:lnTo>
                  <a:lnTo>
                    <a:pt x="6" y="26"/>
                  </a:lnTo>
                  <a:lnTo>
                    <a:pt x="3" y="31"/>
                  </a:lnTo>
                  <a:lnTo>
                    <a:pt x="1" y="32"/>
                  </a:lnTo>
                  <a:lnTo>
                    <a:pt x="0" y="32"/>
                  </a:lnTo>
                  <a:lnTo>
                    <a:pt x="0" y="31"/>
                  </a:lnTo>
                  <a:lnTo>
                    <a:pt x="2" y="28"/>
                  </a:lnTo>
                  <a:lnTo>
                    <a:pt x="4" y="23"/>
                  </a:lnTo>
                  <a:lnTo>
                    <a:pt x="6" y="18"/>
                  </a:lnTo>
                  <a:lnTo>
                    <a:pt x="7" y="10"/>
                  </a:lnTo>
                  <a:lnTo>
                    <a:pt x="8" y="3"/>
                  </a:lnTo>
                  <a:lnTo>
                    <a:pt x="9" y="1"/>
                  </a:lnTo>
                  <a:lnTo>
                    <a:pt x="10" y="0"/>
                  </a:lnTo>
                  <a:lnTo>
                    <a:pt x="11" y="1"/>
                  </a:lnTo>
                  <a:lnTo>
                    <a:pt x="1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4775" name="Freeform 24"/>
            <p:cNvSpPr>
              <a:spLocks/>
            </p:cNvSpPr>
            <p:nvPr/>
          </p:nvSpPr>
          <p:spPr bwMode="auto">
            <a:xfrm>
              <a:off x="435" y="2914"/>
              <a:ext cx="28" cy="34"/>
            </a:xfrm>
            <a:custGeom>
              <a:avLst/>
              <a:gdLst>
                <a:gd name="T0" fmla="*/ 28 w 28"/>
                <a:gd name="T1" fmla="*/ 1 h 34"/>
                <a:gd name="T2" fmla="*/ 28 w 28"/>
                <a:gd name="T3" fmla="*/ 1 h 34"/>
                <a:gd name="T4" fmla="*/ 26 w 28"/>
                <a:gd name="T5" fmla="*/ 3 h 34"/>
                <a:gd name="T6" fmla="*/ 12 w 28"/>
                <a:gd name="T7" fmla="*/ 11 h 34"/>
                <a:gd name="T8" fmla="*/ 6 w 28"/>
                <a:gd name="T9" fmla="*/ 15 h 34"/>
                <a:gd name="T10" fmla="*/ 4 w 28"/>
                <a:gd name="T11" fmla="*/ 17 h 34"/>
                <a:gd name="T12" fmla="*/ 4 w 28"/>
                <a:gd name="T13" fmla="*/ 18 h 34"/>
                <a:gd name="T14" fmla="*/ 4 w 28"/>
                <a:gd name="T15" fmla="*/ 19 h 34"/>
                <a:gd name="T16" fmla="*/ 11 w 28"/>
                <a:gd name="T17" fmla="*/ 27 h 34"/>
                <a:gd name="T18" fmla="*/ 13 w 28"/>
                <a:gd name="T19" fmla="*/ 29 h 34"/>
                <a:gd name="T20" fmla="*/ 17 w 28"/>
                <a:gd name="T21" fmla="*/ 32 h 34"/>
                <a:gd name="T22" fmla="*/ 18 w 28"/>
                <a:gd name="T23" fmla="*/ 32 h 34"/>
                <a:gd name="T24" fmla="*/ 18 w 28"/>
                <a:gd name="T25" fmla="*/ 33 h 34"/>
                <a:gd name="T26" fmla="*/ 17 w 28"/>
                <a:gd name="T27" fmla="*/ 34 h 34"/>
                <a:gd name="T28" fmla="*/ 15 w 28"/>
                <a:gd name="T29" fmla="*/ 34 h 34"/>
                <a:gd name="T30" fmla="*/ 7 w 28"/>
                <a:gd name="T31" fmla="*/ 29 h 34"/>
                <a:gd name="T32" fmla="*/ 0 w 28"/>
                <a:gd name="T33" fmla="*/ 22 h 34"/>
                <a:gd name="T34" fmla="*/ 0 w 28"/>
                <a:gd name="T35" fmla="*/ 18 h 34"/>
                <a:gd name="T36" fmla="*/ 9 w 28"/>
                <a:gd name="T37" fmla="*/ 10 h 34"/>
                <a:gd name="T38" fmla="*/ 21 w 28"/>
                <a:gd name="T39" fmla="*/ 3 h 34"/>
                <a:gd name="T40" fmla="*/ 27 w 28"/>
                <a:gd name="T41" fmla="*/ 0 h 34"/>
                <a:gd name="T42" fmla="*/ 28 w 28"/>
                <a:gd name="T43" fmla="*/ 0 h 34"/>
                <a:gd name="T44" fmla="*/ 28 w 28"/>
                <a:gd name="T45" fmla="*/ 1 h 34"/>
                <a:gd name="T46" fmla="*/ 28 w 28"/>
                <a:gd name="T47" fmla="*/ 1 h 34"/>
                <a:gd name="T48" fmla="*/ 28 w 28"/>
                <a:gd name="T49" fmla="*/ 1 h 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8" h="34">
                  <a:moveTo>
                    <a:pt x="28" y="1"/>
                  </a:moveTo>
                  <a:lnTo>
                    <a:pt x="28" y="1"/>
                  </a:lnTo>
                  <a:lnTo>
                    <a:pt x="26" y="3"/>
                  </a:lnTo>
                  <a:lnTo>
                    <a:pt x="12" y="11"/>
                  </a:lnTo>
                  <a:lnTo>
                    <a:pt x="6" y="15"/>
                  </a:lnTo>
                  <a:lnTo>
                    <a:pt x="4" y="17"/>
                  </a:lnTo>
                  <a:lnTo>
                    <a:pt x="4" y="18"/>
                  </a:lnTo>
                  <a:lnTo>
                    <a:pt x="4" y="19"/>
                  </a:lnTo>
                  <a:lnTo>
                    <a:pt x="11" y="27"/>
                  </a:lnTo>
                  <a:lnTo>
                    <a:pt x="13" y="29"/>
                  </a:lnTo>
                  <a:lnTo>
                    <a:pt x="17" y="32"/>
                  </a:lnTo>
                  <a:lnTo>
                    <a:pt x="18" y="32"/>
                  </a:lnTo>
                  <a:lnTo>
                    <a:pt x="18" y="33"/>
                  </a:lnTo>
                  <a:lnTo>
                    <a:pt x="17" y="34"/>
                  </a:lnTo>
                  <a:lnTo>
                    <a:pt x="15" y="34"/>
                  </a:lnTo>
                  <a:lnTo>
                    <a:pt x="7" y="29"/>
                  </a:lnTo>
                  <a:lnTo>
                    <a:pt x="0" y="22"/>
                  </a:lnTo>
                  <a:lnTo>
                    <a:pt x="0" y="18"/>
                  </a:lnTo>
                  <a:lnTo>
                    <a:pt x="9" y="10"/>
                  </a:lnTo>
                  <a:lnTo>
                    <a:pt x="21" y="3"/>
                  </a:lnTo>
                  <a:lnTo>
                    <a:pt x="27" y="0"/>
                  </a:lnTo>
                  <a:lnTo>
                    <a:pt x="28" y="0"/>
                  </a:lnTo>
                  <a:lnTo>
                    <a:pt x="2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grpSp>
          <p:nvGrpSpPr>
            <p:cNvPr id="74776" name="Group 25"/>
            <p:cNvGrpSpPr>
              <a:grpSpLocks/>
            </p:cNvGrpSpPr>
            <p:nvPr/>
          </p:nvGrpSpPr>
          <p:grpSpPr bwMode="auto">
            <a:xfrm>
              <a:off x="375" y="2063"/>
              <a:ext cx="308" cy="206"/>
              <a:chOff x="329" y="1757"/>
              <a:chExt cx="308" cy="206"/>
            </a:xfrm>
          </p:grpSpPr>
          <p:sp>
            <p:nvSpPr>
              <p:cNvPr id="75278" name="Freeform 26"/>
              <p:cNvSpPr>
                <a:spLocks/>
              </p:cNvSpPr>
              <p:nvPr/>
            </p:nvSpPr>
            <p:spPr bwMode="auto">
              <a:xfrm>
                <a:off x="329" y="1767"/>
                <a:ext cx="300" cy="192"/>
              </a:xfrm>
              <a:custGeom>
                <a:avLst/>
                <a:gdLst>
                  <a:gd name="T0" fmla="*/ 46 w 300"/>
                  <a:gd name="T1" fmla="*/ 177 h 192"/>
                  <a:gd name="T2" fmla="*/ 21 w 300"/>
                  <a:gd name="T3" fmla="*/ 181 h 192"/>
                  <a:gd name="T4" fmla="*/ 9 w 300"/>
                  <a:gd name="T5" fmla="*/ 174 h 192"/>
                  <a:gd name="T6" fmla="*/ 0 w 300"/>
                  <a:gd name="T7" fmla="*/ 156 h 192"/>
                  <a:gd name="T8" fmla="*/ 13 w 300"/>
                  <a:gd name="T9" fmla="*/ 142 h 192"/>
                  <a:gd name="T10" fmla="*/ 41 w 300"/>
                  <a:gd name="T11" fmla="*/ 137 h 192"/>
                  <a:gd name="T12" fmla="*/ 54 w 300"/>
                  <a:gd name="T13" fmla="*/ 97 h 192"/>
                  <a:gd name="T14" fmla="*/ 82 w 300"/>
                  <a:gd name="T15" fmla="*/ 87 h 192"/>
                  <a:gd name="T16" fmla="*/ 125 w 300"/>
                  <a:gd name="T17" fmla="*/ 93 h 192"/>
                  <a:gd name="T18" fmla="*/ 105 w 300"/>
                  <a:gd name="T19" fmla="*/ 12 h 192"/>
                  <a:gd name="T20" fmla="*/ 200 w 300"/>
                  <a:gd name="T21" fmla="*/ 15 h 192"/>
                  <a:gd name="T22" fmla="*/ 300 w 300"/>
                  <a:gd name="T23" fmla="*/ 0 h 192"/>
                  <a:gd name="T24" fmla="*/ 294 w 300"/>
                  <a:gd name="T25" fmla="*/ 170 h 192"/>
                  <a:gd name="T26" fmla="*/ 251 w 300"/>
                  <a:gd name="T27" fmla="*/ 175 h 192"/>
                  <a:gd name="T28" fmla="*/ 225 w 300"/>
                  <a:gd name="T29" fmla="*/ 189 h 192"/>
                  <a:gd name="T30" fmla="*/ 194 w 300"/>
                  <a:gd name="T31" fmla="*/ 190 h 192"/>
                  <a:gd name="T32" fmla="*/ 171 w 300"/>
                  <a:gd name="T33" fmla="*/ 180 h 192"/>
                  <a:gd name="T34" fmla="*/ 102 w 300"/>
                  <a:gd name="T35" fmla="*/ 180 h 192"/>
                  <a:gd name="T36" fmla="*/ 80 w 300"/>
                  <a:gd name="T37" fmla="*/ 192 h 192"/>
                  <a:gd name="T38" fmla="*/ 58 w 300"/>
                  <a:gd name="T39" fmla="*/ 191 h 192"/>
                  <a:gd name="T40" fmla="*/ 46 w 300"/>
                  <a:gd name="T41" fmla="*/ 177 h 192"/>
                  <a:gd name="T42" fmla="*/ 46 w 300"/>
                  <a:gd name="T43" fmla="*/ 177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00" h="192">
                    <a:moveTo>
                      <a:pt x="46" y="177"/>
                    </a:moveTo>
                    <a:lnTo>
                      <a:pt x="21" y="181"/>
                    </a:lnTo>
                    <a:lnTo>
                      <a:pt x="9" y="174"/>
                    </a:lnTo>
                    <a:lnTo>
                      <a:pt x="0" y="156"/>
                    </a:lnTo>
                    <a:lnTo>
                      <a:pt x="13" y="142"/>
                    </a:lnTo>
                    <a:lnTo>
                      <a:pt x="41" y="137"/>
                    </a:lnTo>
                    <a:lnTo>
                      <a:pt x="54" y="97"/>
                    </a:lnTo>
                    <a:lnTo>
                      <a:pt x="82" y="87"/>
                    </a:lnTo>
                    <a:lnTo>
                      <a:pt x="125" y="93"/>
                    </a:lnTo>
                    <a:lnTo>
                      <a:pt x="105" y="12"/>
                    </a:lnTo>
                    <a:lnTo>
                      <a:pt x="200" y="15"/>
                    </a:lnTo>
                    <a:lnTo>
                      <a:pt x="300" y="0"/>
                    </a:lnTo>
                    <a:lnTo>
                      <a:pt x="294" y="170"/>
                    </a:lnTo>
                    <a:lnTo>
                      <a:pt x="251" y="175"/>
                    </a:lnTo>
                    <a:lnTo>
                      <a:pt x="225" y="189"/>
                    </a:lnTo>
                    <a:lnTo>
                      <a:pt x="194" y="190"/>
                    </a:lnTo>
                    <a:lnTo>
                      <a:pt x="171" y="180"/>
                    </a:lnTo>
                    <a:lnTo>
                      <a:pt x="102" y="180"/>
                    </a:lnTo>
                    <a:lnTo>
                      <a:pt x="80" y="192"/>
                    </a:lnTo>
                    <a:lnTo>
                      <a:pt x="58" y="191"/>
                    </a:lnTo>
                    <a:lnTo>
                      <a:pt x="46" y="177"/>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5279" name="Freeform 27"/>
              <p:cNvSpPr>
                <a:spLocks/>
              </p:cNvSpPr>
              <p:nvPr/>
            </p:nvSpPr>
            <p:spPr bwMode="auto">
              <a:xfrm>
                <a:off x="416" y="1874"/>
                <a:ext cx="32" cy="27"/>
              </a:xfrm>
              <a:custGeom>
                <a:avLst/>
                <a:gdLst>
                  <a:gd name="T0" fmla="*/ 4 w 32"/>
                  <a:gd name="T1" fmla="*/ 24 h 27"/>
                  <a:gd name="T2" fmla="*/ 0 w 32"/>
                  <a:gd name="T3" fmla="*/ 19 h 27"/>
                  <a:gd name="T4" fmla="*/ 6 w 32"/>
                  <a:gd name="T5" fmla="*/ 7 h 27"/>
                  <a:gd name="T6" fmla="*/ 22 w 32"/>
                  <a:gd name="T7" fmla="*/ 0 h 27"/>
                  <a:gd name="T8" fmla="*/ 32 w 32"/>
                  <a:gd name="T9" fmla="*/ 11 h 27"/>
                  <a:gd name="T10" fmla="*/ 29 w 32"/>
                  <a:gd name="T11" fmla="*/ 25 h 27"/>
                  <a:gd name="T12" fmla="*/ 17 w 32"/>
                  <a:gd name="T13" fmla="*/ 27 h 27"/>
                  <a:gd name="T14" fmla="*/ 4 w 32"/>
                  <a:gd name="T15" fmla="*/ 24 h 27"/>
                  <a:gd name="T16" fmla="*/ 4 w 32"/>
                  <a:gd name="T17" fmla="*/ 24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27">
                    <a:moveTo>
                      <a:pt x="4" y="24"/>
                    </a:moveTo>
                    <a:lnTo>
                      <a:pt x="0" y="19"/>
                    </a:lnTo>
                    <a:lnTo>
                      <a:pt x="6" y="7"/>
                    </a:lnTo>
                    <a:lnTo>
                      <a:pt x="22" y="0"/>
                    </a:lnTo>
                    <a:lnTo>
                      <a:pt x="32" y="11"/>
                    </a:lnTo>
                    <a:lnTo>
                      <a:pt x="29" y="25"/>
                    </a:lnTo>
                    <a:lnTo>
                      <a:pt x="17" y="27"/>
                    </a:lnTo>
                    <a:lnTo>
                      <a:pt x="4" y="24"/>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5280" name="Freeform 28"/>
              <p:cNvSpPr>
                <a:spLocks/>
              </p:cNvSpPr>
              <p:nvPr/>
            </p:nvSpPr>
            <p:spPr bwMode="auto">
              <a:xfrm>
                <a:off x="379" y="1872"/>
                <a:ext cx="27" cy="27"/>
              </a:xfrm>
              <a:custGeom>
                <a:avLst/>
                <a:gdLst>
                  <a:gd name="T0" fmla="*/ 0 w 27"/>
                  <a:gd name="T1" fmla="*/ 0 h 27"/>
                  <a:gd name="T2" fmla="*/ 21 w 27"/>
                  <a:gd name="T3" fmla="*/ 1 h 27"/>
                  <a:gd name="T4" fmla="*/ 27 w 27"/>
                  <a:gd name="T5" fmla="*/ 16 h 27"/>
                  <a:gd name="T6" fmla="*/ 19 w 27"/>
                  <a:gd name="T7" fmla="*/ 27 h 27"/>
                  <a:gd name="T8" fmla="*/ 1 w 27"/>
                  <a:gd name="T9" fmla="*/ 27 h 27"/>
                  <a:gd name="T10" fmla="*/ 0 w 27"/>
                  <a:gd name="T11" fmla="*/ 0 h 27"/>
                  <a:gd name="T12" fmla="*/ 0 w 27"/>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27">
                    <a:moveTo>
                      <a:pt x="0" y="0"/>
                    </a:moveTo>
                    <a:lnTo>
                      <a:pt x="21" y="1"/>
                    </a:lnTo>
                    <a:lnTo>
                      <a:pt x="27" y="16"/>
                    </a:lnTo>
                    <a:lnTo>
                      <a:pt x="19" y="27"/>
                    </a:lnTo>
                    <a:lnTo>
                      <a:pt x="1" y="27"/>
                    </a:lnTo>
                    <a:lnTo>
                      <a:pt x="0" y="0"/>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5281" name="Freeform 29"/>
              <p:cNvSpPr>
                <a:spLocks/>
              </p:cNvSpPr>
              <p:nvPr/>
            </p:nvSpPr>
            <p:spPr bwMode="auto">
              <a:xfrm>
                <a:off x="426" y="1757"/>
                <a:ext cx="211" cy="194"/>
              </a:xfrm>
              <a:custGeom>
                <a:avLst/>
                <a:gdLst>
                  <a:gd name="T0" fmla="*/ 211 w 211"/>
                  <a:gd name="T1" fmla="*/ 0 h 194"/>
                  <a:gd name="T2" fmla="*/ 104 w 211"/>
                  <a:gd name="T3" fmla="*/ 15 h 194"/>
                  <a:gd name="T4" fmla="*/ 36 w 211"/>
                  <a:gd name="T5" fmla="*/ 18 h 194"/>
                  <a:gd name="T6" fmla="*/ 0 w 211"/>
                  <a:gd name="T7" fmla="*/ 17 h 194"/>
                  <a:gd name="T8" fmla="*/ 14 w 211"/>
                  <a:gd name="T9" fmla="*/ 62 h 194"/>
                  <a:gd name="T10" fmla="*/ 22 w 211"/>
                  <a:gd name="T11" fmla="*/ 101 h 194"/>
                  <a:gd name="T12" fmla="*/ 28 w 211"/>
                  <a:gd name="T13" fmla="*/ 145 h 194"/>
                  <a:gd name="T14" fmla="*/ 30 w 211"/>
                  <a:gd name="T15" fmla="*/ 182 h 194"/>
                  <a:gd name="T16" fmla="*/ 12 w 211"/>
                  <a:gd name="T17" fmla="*/ 184 h 194"/>
                  <a:gd name="T18" fmla="*/ 7 w 211"/>
                  <a:gd name="T19" fmla="*/ 194 h 194"/>
                  <a:gd name="T20" fmla="*/ 48 w 211"/>
                  <a:gd name="T21" fmla="*/ 194 h 194"/>
                  <a:gd name="T22" fmla="*/ 47 w 211"/>
                  <a:gd name="T23" fmla="*/ 132 h 194"/>
                  <a:gd name="T24" fmla="*/ 38 w 211"/>
                  <a:gd name="T25" fmla="*/ 92 h 194"/>
                  <a:gd name="T26" fmla="*/ 21 w 211"/>
                  <a:gd name="T27" fmla="*/ 49 h 194"/>
                  <a:gd name="T28" fmla="*/ 13 w 211"/>
                  <a:gd name="T29" fmla="*/ 28 h 194"/>
                  <a:gd name="T30" fmla="*/ 60 w 211"/>
                  <a:gd name="T31" fmla="*/ 30 h 194"/>
                  <a:gd name="T32" fmla="*/ 108 w 211"/>
                  <a:gd name="T33" fmla="*/ 30 h 194"/>
                  <a:gd name="T34" fmla="*/ 200 w 211"/>
                  <a:gd name="T35" fmla="*/ 17 h 194"/>
                  <a:gd name="T36" fmla="*/ 186 w 211"/>
                  <a:gd name="T37" fmla="*/ 177 h 194"/>
                  <a:gd name="T38" fmla="*/ 152 w 211"/>
                  <a:gd name="T39" fmla="*/ 178 h 194"/>
                  <a:gd name="T40" fmla="*/ 151 w 211"/>
                  <a:gd name="T41" fmla="*/ 187 h 194"/>
                  <a:gd name="T42" fmla="*/ 206 w 211"/>
                  <a:gd name="T43" fmla="*/ 183 h 194"/>
                  <a:gd name="T44" fmla="*/ 211 w 211"/>
                  <a:gd name="T45" fmla="*/ 0 h 194"/>
                  <a:gd name="T46" fmla="*/ 211 w 211"/>
                  <a:gd name="T47" fmla="*/ 0 h 1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1" h="194">
                    <a:moveTo>
                      <a:pt x="211" y="0"/>
                    </a:moveTo>
                    <a:lnTo>
                      <a:pt x="104" y="15"/>
                    </a:lnTo>
                    <a:lnTo>
                      <a:pt x="36" y="18"/>
                    </a:lnTo>
                    <a:lnTo>
                      <a:pt x="0" y="17"/>
                    </a:lnTo>
                    <a:lnTo>
                      <a:pt x="14" y="62"/>
                    </a:lnTo>
                    <a:lnTo>
                      <a:pt x="22" y="101"/>
                    </a:lnTo>
                    <a:lnTo>
                      <a:pt x="28" y="145"/>
                    </a:lnTo>
                    <a:lnTo>
                      <a:pt x="30" y="182"/>
                    </a:lnTo>
                    <a:lnTo>
                      <a:pt x="12" y="184"/>
                    </a:lnTo>
                    <a:lnTo>
                      <a:pt x="7" y="194"/>
                    </a:lnTo>
                    <a:lnTo>
                      <a:pt x="48" y="194"/>
                    </a:lnTo>
                    <a:lnTo>
                      <a:pt x="47" y="132"/>
                    </a:lnTo>
                    <a:lnTo>
                      <a:pt x="38" y="92"/>
                    </a:lnTo>
                    <a:lnTo>
                      <a:pt x="21" y="49"/>
                    </a:lnTo>
                    <a:lnTo>
                      <a:pt x="13" y="28"/>
                    </a:lnTo>
                    <a:lnTo>
                      <a:pt x="60" y="30"/>
                    </a:lnTo>
                    <a:lnTo>
                      <a:pt x="108" y="30"/>
                    </a:lnTo>
                    <a:lnTo>
                      <a:pt x="200" y="17"/>
                    </a:lnTo>
                    <a:lnTo>
                      <a:pt x="186" y="177"/>
                    </a:lnTo>
                    <a:lnTo>
                      <a:pt x="152" y="178"/>
                    </a:lnTo>
                    <a:lnTo>
                      <a:pt x="151" y="187"/>
                    </a:lnTo>
                    <a:lnTo>
                      <a:pt x="206" y="183"/>
                    </a:lnTo>
                    <a:lnTo>
                      <a:pt x="2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5282" name="Freeform 30"/>
              <p:cNvSpPr>
                <a:spLocks/>
              </p:cNvSpPr>
              <p:nvPr/>
            </p:nvSpPr>
            <p:spPr bwMode="auto">
              <a:xfrm>
                <a:off x="465" y="1939"/>
                <a:ext cx="42" cy="11"/>
              </a:xfrm>
              <a:custGeom>
                <a:avLst/>
                <a:gdLst>
                  <a:gd name="T0" fmla="*/ 2 w 42"/>
                  <a:gd name="T1" fmla="*/ 1 h 11"/>
                  <a:gd name="T2" fmla="*/ 42 w 42"/>
                  <a:gd name="T3" fmla="*/ 0 h 11"/>
                  <a:gd name="T4" fmla="*/ 41 w 42"/>
                  <a:gd name="T5" fmla="*/ 11 h 11"/>
                  <a:gd name="T6" fmla="*/ 0 w 42"/>
                  <a:gd name="T7" fmla="*/ 11 h 11"/>
                  <a:gd name="T8" fmla="*/ 2 w 42"/>
                  <a:gd name="T9" fmla="*/ 1 h 11"/>
                  <a:gd name="T10" fmla="*/ 2 w 42"/>
                  <a:gd name="T11" fmla="*/ 1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11">
                    <a:moveTo>
                      <a:pt x="2" y="1"/>
                    </a:moveTo>
                    <a:lnTo>
                      <a:pt x="42" y="0"/>
                    </a:lnTo>
                    <a:lnTo>
                      <a:pt x="41" y="11"/>
                    </a:lnTo>
                    <a:lnTo>
                      <a:pt x="0" y="11"/>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5283" name="Freeform 31"/>
              <p:cNvSpPr>
                <a:spLocks/>
              </p:cNvSpPr>
              <p:nvPr/>
            </p:nvSpPr>
            <p:spPr bwMode="auto">
              <a:xfrm>
                <a:off x="512" y="1922"/>
                <a:ext cx="60" cy="25"/>
              </a:xfrm>
              <a:custGeom>
                <a:avLst/>
                <a:gdLst>
                  <a:gd name="T0" fmla="*/ 27 w 60"/>
                  <a:gd name="T1" fmla="*/ 0 h 25"/>
                  <a:gd name="T2" fmla="*/ 10 w 60"/>
                  <a:gd name="T3" fmla="*/ 5 h 25"/>
                  <a:gd name="T4" fmla="*/ 0 w 60"/>
                  <a:gd name="T5" fmla="*/ 15 h 25"/>
                  <a:gd name="T6" fmla="*/ 0 w 60"/>
                  <a:gd name="T7" fmla="*/ 25 h 25"/>
                  <a:gd name="T8" fmla="*/ 16 w 60"/>
                  <a:gd name="T9" fmla="*/ 25 h 25"/>
                  <a:gd name="T10" fmla="*/ 17 w 60"/>
                  <a:gd name="T11" fmla="*/ 18 h 25"/>
                  <a:gd name="T12" fmla="*/ 28 w 60"/>
                  <a:gd name="T13" fmla="*/ 14 h 25"/>
                  <a:gd name="T14" fmla="*/ 40 w 60"/>
                  <a:gd name="T15" fmla="*/ 16 h 25"/>
                  <a:gd name="T16" fmla="*/ 44 w 60"/>
                  <a:gd name="T17" fmla="*/ 24 h 25"/>
                  <a:gd name="T18" fmla="*/ 60 w 60"/>
                  <a:gd name="T19" fmla="*/ 22 h 25"/>
                  <a:gd name="T20" fmla="*/ 58 w 60"/>
                  <a:gd name="T21" fmla="*/ 11 h 25"/>
                  <a:gd name="T22" fmla="*/ 48 w 60"/>
                  <a:gd name="T23" fmla="*/ 4 h 25"/>
                  <a:gd name="T24" fmla="*/ 27 w 60"/>
                  <a:gd name="T25" fmla="*/ 0 h 25"/>
                  <a:gd name="T26" fmla="*/ 27 w 60"/>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0" h="25">
                    <a:moveTo>
                      <a:pt x="27" y="0"/>
                    </a:moveTo>
                    <a:lnTo>
                      <a:pt x="10" y="5"/>
                    </a:lnTo>
                    <a:lnTo>
                      <a:pt x="0" y="15"/>
                    </a:lnTo>
                    <a:lnTo>
                      <a:pt x="0" y="25"/>
                    </a:lnTo>
                    <a:lnTo>
                      <a:pt x="16" y="25"/>
                    </a:lnTo>
                    <a:lnTo>
                      <a:pt x="17" y="18"/>
                    </a:lnTo>
                    <a:lnTo>
                      <a:pt x="28" y="14"/>
                    </a:lnTo>
                    <a:lnTo>
                      <a:pt x="40" y="16"/>
                    </a:lnTo>
                    <a:lnTo>
                      <a:pt x="44" y="24"/>
                    </a:lnTo>
                    <a:lnTo>
                      <a:pt x="60" y="22"/>
                    </a:lnTo>
                    <a:lnTo>
                      <a:pt x="58" y="11"/>
                    </a:lnTo>
                    <a:lnTo>
                      <a:pt x="48" y="4"/>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5284" name="Freeform 32"/>
              <p:cNvSpPr>
                <a:spLocks/>
              </p:cNvSpPr>
              <p:nvPr/>
            </p:nvSpPr>
            <p:spPr bwMode="auto">
              <a:xfrm>
                <a:off x="512" y="1942"/>
                <a:ext cx="61" cy="21"/>
              </a:xfrm>
              <a:custGeom>
                <a:avLst/>
                <a:gdLst>
                  <a:gd name="T0" fmla="*/ 0 w 61"/>
                  <a:gd name="T1" fmla="*/ 5 h 21"/>
                  <a:gd name="T2" fmla="*/ 4 w 61"/>
                  <a:gd name="T3" fmla="*/ 15 h 21"/>
                  <a:gd name="T4" fmla="*/ 17 w 61"/>
                  <a:gd name="T5" fmla="*/ 20 h 21"/>
                  <a:gd name="T6" fmla="*/ 31 w 61"/>
                  <a:gd name="T7" fmla="*/ 21 h 21"/>
                  <a:gd name="T8" fmla="*/ 47 w 61"/>
                  <a:gd name="T9" fmla="*/ 19 h 21"/>
                  <a:gd name="T10" fmla="*/ 57 w 61"/>
                  <a:gd name="T11" fmla="*/ 11 h 21"/>
                  <a:gd name="T12" fmla="*/ 61 w 61"/>
                  <a:gd name="T13" fmla="*/ 0 h 21"/>
                  <a:gd name="T14" fmla="*/ 43 w 61"/>
                  <a:gd name="T15" fmla="*/ 2 h 21"/>
                  <a:gd name="T16" fmla="*/ 40 w 61"/>
                  <a:gd name="T17" fmla="*/ 9 h 21"/>
                  <a:gd name="T18" fmla="*/ 27 w 61"/>
                  <a:gd name="T19" fmla="*/ 12 h 21"/>
                  <a:gd name="T20" fmla="*/ 16 w 61"/>
                  <a:gd name="T21" fmla="*/ 9 h 21"/>
                  <a:gd name="T22" fmla="*/ 15 w 61"/>
                  <a:gd name="T23" fmla="*/ 1 h 21"/>
                  <a:gd name="T24" fmla="*/ 0 w 61"/>
                  <a:gd name="T25" fmla="*/ 5 h 21"/>
                  <a:gd name="T26" fmla="*/ 0 w 61"/>
                  <a:gd name="T27" fmla="*/ 5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1" h="21">
                    <a:moveTo>
                      <a:pt x="0" y="5"/>
                    </a:moveTo>
                    <a:lnTo>
                      <a:pt x="4" y="15"/>
                    </a:lnTo>
                    <a:lnTo>
                      <a:pt x="17" y="20"/>
                    </a:lnTo>
                    <a:lnTo>
                      <a:pt x="31" y="21"/>
                    </a:lnTo>
                    <a:lnTo>
                      <a:pt x="47" y="19"/>
                    </a:lnTo>
                    <a:lnTo>
                      <a:pt x="57" y="11"/>
                    </a:lnTo>
                    <a:lnTo>
                      <a:pt x="61" y="0"/>
                    </a:lnTo>
                    <a:lnTo>
                      <a:pt x="43" y="2"/>
                    </a:lnTo>
                    <a:lnTo>
                      <a:pt x="40" y="9"/>
                    </a:lnTo>
                    <a:lnTo>
                      <a:pt x="27" y="12"/>
                    </a:lnTo>
                    <a:lnTo>
                      <a:pt x="16" y="9"/>
                    </a:lnTo>
                    <a:lnTo>
                      <a:pt x="15" y="1"/>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5285" name="Freeform 33"/>
              <p:cNvSpPr>
                <a:spLocks/>
              </p:cNvSpPr>
              <p:nvPr/>
            </p:nvSpPr>
            <p:spPr bwMode="auto">
              <a:xfrm>
                <a:off x="329" y="1851"/>
                <a:ext cx="106" cy="105"/>
              </a:xfrm>
              <a:custGeom>
                <a:avLst/>
                <a:gdLst>
                  <a:gd name="T0" fmla="*/ 106 w 106"/>
                  <a:gd name="T1" fmla="*/ 6 h 105"/>
                  <a:gd name="T2" fmla="*/ 89 w 106"/>
                  <a:gd name="T3" fmla="*/ 0 h 105"/>
                  <a:gd name="T4" fmla="*/ 68 w 106"/>
                  <a:gd name="T5" fmla="*/ 0 h 105"/>
                  <a:gd name="T6" fmla="*/ 52 w 106"/>
                  <a:gd name="T7" fmla="*/ 5 h 105"/>
                  <a:gd name="T8" fmla="*/ 43 w 106"/>
                  <a:gd name="T9" fmla="*/ 14 h 105"/>
                  <a:gd name="T10" fmla="*/ 41 w 106"/>
                  <a:gd name="T11" fmla="*/ 48 h 105"/>
                  <a:gd name="T12" fmla="*/ 7 w 106"/>
                  <a:gd name="T13" fmla="*/ 60 h 105"/>
                  <a:gd name="T14" fmla="*/ 1 w 106"/>
                  <a:gd name="T15" fmla="*/ 71 h 105"/>
                  <a:gd name="T16" fmla="*/ 0 w 106"/>
                  <a:gd name="T17" fmla="*/ 89 h 105"/>
                  <a:gd name="T18" fmla="*/ 6 w 106"/>
                  <a:gd name="T19" fmla="*/ 100 h 105"/>
                  <a:gd name="T20" fmla="*/ 30 w 106"/>
                  <a:gd name="T21" fmla="*/ 105 h 105"/>
                  <a:gd name="T22" fmla="*/ 44 w 106"/>
                  <a:gd name="T23" fmla="*/ 93 h 105"/>
                  <a:gd name="T24" fmla="*/ 13 w 106"/>
                  <a:gd name="T25" fmla="*/ 90 h 105"/>
                  <a:gd name="T26" fmla="*/ 9 w 106"/>
                  <a:gd name="T27" fmla="*/ 77 h 105"/>
                  <a:gd name="T28" fmla="*/ 14 w 106"/>
                  <a:gd name="T29" fmla="*/ 66 h 105"/>
                  <a:gd name="T30" fmla="*/ 37 w 106"/>
                  <a:gd name="T31" fmla="*/ 61 h 105"/>
                  <a:gd name="T32" fmla="*/ 55 w 106"/>
                  <a:gd name="T33" fmla="*/ 61 h 105"/>
                  <a:gd name="T34" fmla="*/ 59 w 106"/>
                  <a:gd name="T35" fmla="*/ 53 h 105"/>
                  <a:gd name="T36" fmla="*/ 56 w 106"/>
                  <a:gd name="T37" fmla="*/ 24 h 105"/>
                  <a:gd name="T38" fmla="*/ 67 w 106"/>
                  <a:gd name="T39" fmla="*/ 23 h 105"/>
                  <a:gd name="T40" fmla="*/ 68 w 106"/>
                  <a:gd name="T41" fmla="*/ 13 h 105"/>
                  <a:gd name="T42" fmla="*/ 80 w 106"/>
                  <a:gd name="T43" fmla="*/ 8 h 105"/>
                  <a:gd name="T44" fmla="*/ 106 w 106"/>
                  <a:gd name="T45" fmla="*/ 6 h 105"/>
                  <a:gd name="T46" fmla="*/ 106 w 106"/>
                  <a:gd name="T47" fmla="*/ 6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6" h="105">
                    <a:moveTo>
                      <a:pt x="106" y="6"/>
                    </a:moveTo>
                    <a:lnTo>
                      <a:pt x="89" y="0"/>
                    </a:lnTo>
                    <a:lnTo>
                      <a:pt x="68" y="0"/>
                    </a:lnTo>
                    <a:lnTo>
                      <a:pt x="52" y="5"/>
                    </a:lnTo>
                    <a:lnTo>
                      <a:pt x="43" y="14"/>
                    </a:lnTo>
                    <a:lnTo>
                      <a:pt x="41" y="48"/>
                    </a:lnTo>
                    <a:lnTo>
                      <a:pt x="7" y="60"/>
                    </a:lnTo>
                    <a:lnTo>
                      <a:pt x="1" y="71"/>
                    </a:lnTo>
                    <a:lnTo>
                      <a:pt x="0" y="89"/>
                    </a:lnTo>
                    <a:lnTo>
                      <a:pt x="6" y="100"/>
                    </a:lnTo>
                    <a:lnTo>
                      <a:pt x="30" y="105"/>
                    </a:lnTo>
                    <a:lnTo>
                      <a:pt x="44" y="93"/>
                    </a:lnTo>
                    <a:lnTo>
                      <a:pt x="13" y="90"/>
                    </a:lnTo>
                    <a:lnTo>
                      <a:pt x="9" y="77"/>
                    </a:lnTo>
                    <a:lnTo>
                      <a:pt x="14" y="66"/>
                    </a:lnTo>
                    <a:lnTo>
                      <a:pt x="37" y="61"/>
                    </a:lnTo>
                    <a:lnTo>
                      <a:pt x="55" y="61"/>
                    </a:lnTo>
                    <a:lnTo>
                      <a:pt x="59" y="53"/>
                    </a:lnTo>
                    <a:lnTo>
                      <a:pt x="56" y="24"/>
                    </a:lnTo>
                    <a:lnTo>
                      <a:pt x="67" y="23"/>
                    </a:lnTo>
                    <a:lnTo>
                      <a:pt x="68" y="13"/>
                    </a:lnTo>
                    <a:lnTo>
                      <a:pt x="80" y="8"/>
                    </a:lnTo>
                    <a:lnTo>
                      <a:pt x="10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5286" name="Freeform 34"/>
              <p:cNvSpPr>
                <a:spLocks/>
              </p:cNvSpPr>
              <p:nvPr/>
            </p:nvSpPr>
            <p:spPr bwMode="auto">
              <a:xfrm>
                <a:off x="379" y="1870"/>
                <a:ext cx="31" cy="32"/>
              </a:xfrm>
              <a:custGeom>
                <a:avLst/>
                <a:gdLst>
                  <a:gd name="T0" fmla="*/ 14 w 31"/>
                  <a:gd name="T1" fmla="*/ 0 h 32"/>
                  <a:gd name="T2" fmla="*/ 29 w 31"/>
                  <a:gd name="T3" fmla="*/ 4 h 32"/>
                  <a:gd name="T4" fmla="*/ 31 w 31"/>
                  <a:gd name="T5" fmla="*/ 19 h 32"/>
                  <a:gd name="T6" fmla="*/ 26 w 31"/>
                  <a:gd name="T7" fmla="*/ 30 h 32"/>
                  <a:gd name="T8" fmla="*/ 17 w 31"/>
                  <a:gd name="T9" fmla="*/ 32 h 32"/>
                  <a:gd name="T10" fmla="*/ 0 w 31"/>
                  <a:gd name="T11" fmla="*/ 31 h 32"/>
                  <a:gd name="T12" fmla="*/ 0 w 31"/>
                  <a:gd name="T13" fmla="*/ 26 h 32"/>
                  <a:gd name="T14" fmla="*/ 16 w 31"/>
                  <a:gd name="T15" fmla="*/ 24 h 32"/>
                  <a:gd name="T16" fmla="*/ 20 w 31"/>
                  <a:gd name="T17" fmla="*/ 17 h 32"/>
                  <a:gd name="T18" fmla="*/ 19 w 31"/>
                  <a:gd name="T19" fmla="*/ 9 h 32"/>
                  <a:gd name="T20" fmla="*/ 11 w 31"/>
                  <a:gd name="T21" fmla="*/ 4 h 32"/>
                  <a:gd name="T22" fmla="*/ 14 w 31"/>
                  <a:gd name="T23" fmla="*/ 0 h 32"/>
                  <a:gd name="T24" fmla="*/ 14 w 31"/>
                  <a:gd name="T25" fmla="*/ 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 h="32">
                    <a:moveTo>
                      <a:pt x="14" y="0"/>
                    </a:moveTo>
                    <a:lnTo>
                      <a:pt x="29" y="4"/>
                    </a:lnTo>
                    <a:lnTo>
                      <a:pt x="31" y="19"/>
                    </a:lnTo>
                    <a:lnTo>
                      <a:pt x="26" y="30"/>
                    </a:lnTo>
                    <a:lnTo>
                      <a:pt x="17" y="32"/>
                    </a:lnTo>
                    <a:lnTo>
                      <a:pt x="0" y="31"/>
                    </a:lnTo>
                    <a:lnTo>
                      <a:pt x="0" y="26"/>
                    </a:lnTo>
                    <a:lnTo>
                      <a:pt x="16" y="24"/>
                    </a:lnTo>
                    <a:lnTo>
                      <a:pt x="20" y="17"/>
                    </a:lnTo>
                    <a:lnTo>
                      <a:pt x="19" y="9"/>
                    </a:lnTo>
                    <a:lnTo>
                      <a:pt x="11" y="4"/>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5287" name="Freeform 35"/>
              <p:cNvSpPr>
                <a:spLocks/>
              </p:cNvSpPr>
              <p:nvPr/>
            </p:nvSpPr>
            <p:spPr bwMode="auto">
              <a:xfrm>
                <a:off x="416" y="1872"/>
                <a:ext cx="43" cy="33"/>
              </a:xfrm>
              <a:custGeom>
                <a:avLst/>
                <a:gdLst>
                  <a:gd name="T0" fmla="*/ 23 w 43"/>
                  <a:gd name="T1" fmla="*/ 0 h 33"/>
                  <a:gd name="T2" fmla="*/ 10 w 43"/>
                  <a:gd name="T3" fmla="*/ 1 h 33"/>
                  <a:gd name="T4" fmla="*/ 3 w 43"/>
                  <a:gd name="T5" fmla="*/ 9 h 33"/>
                  <a:gd name="T6" fmla="*/ 1 w 43"/>
                  <a:gd name="T7" fmla="*/ 18 h 33"/>
                  <a:gd name="T8" fmla="*/ 13 w 43"/>
                  <a:gd name="T9" fmla="*/ 9 h 33"/>
                  <a:gd name="T10" fmla="*/ 23 w 43"/>
                  <a:gd name="T11" fmla="*/ 9 h 33"/>
                  <a:gd name="T12" fmla="*/ 28 w 43"/>
                  <a:gd name="T13" fmla="*/ 17 h 33"/>
                  <a:gd name="T14" fmla="*/ 21 w 43"/>
                  <a:gd name="T15" fmla="*/ 25 h 33"/>
                  <a:gd name="T16" fmla="*/ 13 w 43"/>
                  <a:gd name="T17" fmla="*/ 26 h 33"/>
                  <a:gd name="T18" fmla="*/ 0 w 43"/>
                  <a:gd name="T19" fmla="*/ 22 h 33"/>
                  <a:gd name="T20" fmla="*/ 8 w 43"/>
                  <a:gd name="T21" fmla="*/ 30 h 33"/>
                  <a:gd name="T22" fmla="*/ 23 w 43"/>
                  <a:gd name="T23" fmla="*/ 33 h 33"/>
                  <a:gd name="T24" fmla="*/ 34 w 43"/>
                  <a:gd name="T25" fmla="*/ 26 h 33"/>
                  <a:gd name="T26" fmla="*/ 43 w 43"/>
                  <a:gd name="T27" fmla="*/ 11 h 33"/>
                  <a:gd name="T28" fmla="*/ 32 w 43"/>
                  <a:gd name="T29" fmla="*/ 5 h 33"/>
                  <a:gd name="T30" fmla="*/ 23 w 43"/>
                  <a:gd name="T31" fmla="*/ 0 h 33"/>
                  <a:gd name="T32" fmla="*/ 23 w 43"/>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33">
                    <a:moveTo>
                      <a:pt x="23" y="0"/>
                    </a:moveTo>
                    <a:lnTo>
                      <a:pt x="10" y="1"/>
                    </a:lnTo>
                    <a:lnTo>
                      <a:pt x="3" y="9"/>
                    </a:lnTo>
                    <a:lnTo>
                      <a:pt x="1" y="18"/>
                    </a:lnTo>
                    <a:lnTo>
                      <a:pt x="13" y="9"/>
                    </a:lnTo>
                    <a:lnTo>
                      <a:pt x="23" y="9"/>
                    </a:lnTo>
                    <a:lnTo>
                      <a:pt x="28" y="17"/>
                    </a:lnTo>
                    <a:lnTo>
                      <a:pt x="21" y="25"/>
                    </a:lnTo>
                    <a:lnTo>
                      <a:pt x="13" y="26"/>
                    </a:lnTo>
                    <a:lnTo>
                      <a:pt x="0" y="22"/>
                    </a:lnTo>
                    <a:lnTo>
                      <a:pt x="8" y="30"/>
                    </a:lnTo>
                    <a:lnTo>
                      <a:pt x="23" y="33"/>
                    </a:lnTo>
                    <a:lnTo>
                      <a:pt x="34" y="26"/>
                    </a:lnTo>
                    <a:lnTo>
                      <a:pt x="43" y="11"/>
                    </a:lnTo>
                    <a:lnTo>
                      <a:pt x="32" y="5"/>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5288" name="Freeform 36"/>
              <p:cNvSpPr>
                <a:spLocks/>
              </p:cNvSpPr>
              <p:nvPr/>
            </p:nvSpPr>
            <p:spPr bwMode="auto">
              <a:xfrm>
                <a:off x="371" y="1920"/>
                <a:ext cx="66" cy="36"/>
              </a:xfrm>
              <a:custGeom>
                <a:avLst/>
                <a:gdLst>
                  <a:gd name="T0" fmla="*/ 0 w 66"/>
                  <a:gd name="T1" fmla="*/ 24 h 36"/>
                  <a:gd name="T2" fmla="*/ 2 w 66"/>
                  <a:gd name="T3" fmla="*/ 16 h 36"/>
                  <a:gd name="T4" fmla="*/ 7 w 66"/>
                  <a:gd name="T5" fmla="*/ 8 h 36"/>
                  <a:gd name="T6" fmla="*/ 17 w 66"/>
                  <a:gd name="T7" fmla="*/ 2 h 36"/>
                  <a:gd name="T8" fmla="*/ 32 w 66"/>
                  <a:gd name="T9" fmla="*/ 0 h 36"/>
                  <a:gd name="T10" fmla="*/ 45 w 66"/>
                  <a:gd name="T11" fmla="*/ 0 h 36"/>
                  <a:gd name="T12" fmla="*/ 60 w 66"/>
                  <a:gd name="T13" fmla="*/ 7 h 36"/>
                  <a:gd name="T14" fmla="*/ 64 w 66"/>
                  <a:gd name="T15" fmla="*/ 17 h 36"/>
                  <a:gd name="T16" fmla="*/ 66 w 66"/>
                  <a:gd name="T17" fmla="*/ 27 h 36"/>
                  <a:gd name="T18" fmla="*/ 57 w 66"/>
                  <a:gd name="T19" fmla="*/ 36 h 36"/>
                  <a:gd name="T20" fmla="*/ 51 w 66"/>
                  <a:gd name="T21" fmla="*/ 27 h 36"/>
                  <a:gd name="T22" fmla="*/ 52 w 66"/>
                  <a:gd name="T23" fmla="*/ 20 h 36"/>
                  <a:gd name="T24" fmla="*/ 42 w 66"/>
                  <a:gd name="T25" fmla="*/ 11 h 36"/>
                  <a:gd name="T26" fmla="*/ 27 w 66"/>
                  <a:gd name="T27" fmla="*/ 9 h 36"/>
                  <a:gd name="T28" fmla="*/ 16 w 66"/>
                  <a:gd name="T29" fmla="*/ 13 h 36"/>
                  <a:gd name="T30" fmla="*/ 11 w 66"/>
                  <a:gd name="T31" fmla="*/ 21 h 36"/>
                  <a:gd name="T32" fmla="*/ 13 w 66"/>
                  <a:gd name="T33" fmla="*/ 26 h 36"/>
                  <a:gd name="T34" fmla="*/ 0 w 66"/>
                  <a:gd name="T35" fmla="*/ 24 h 36"/>
                  <a:gd name="T36" fmla="*/ 0 w 66"/>
                  <a:gd name="T37" fmla="*/ 24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36">
                    <a:moveTo>
                      <a:pt x="0" y="24"/>
                    </a:moveTo>
                    <a:lnTo>
                      <a:pt x="2" y="16"/>
                    </a:lnTo>
                    <a:lnTo>
                      <a:pt x="7" y="8"/>
                    </a:lnTo>
                    <a:lnTo>
                      <a:pt x="17" y="2"/>
                    </a:lnTo>
                    <a:lnTo>
                      <a:pt x="32" y="0"/>
                    </a:lnTo>
                    <a:lnTo>
                      <a:pt x="45" y="0"/>
                    </a:lnTo>
                    <a:lnTo>
                      <a:pt x="60" y="7"/>
                    </a:lnTo>
                    <a:lnTo>
                      <a:pt x="64" y="17"/>
                    </a:lnTo>
                    <a:lnTo>
                      <a:pt x="66" y="27"/>
                    </a:lnTo>
                    <a:lnTo>
                      <a:pt x="57" y="36"/>
                    </a:lnTo>
                    <a:lnTo>
                      <a:pt x="51" y="27"/>
                    </a:lnTo>
                    <a:lnTo>
                      <a:pt x="52" y="20"/>
                    </a:lnTo>
                    <a:lnTo>
                      <a:pt x="42" y="11"/>
                    </a:lnTo>
                    <a:lnTo>
                      <a:pt x="27" y="9"/>
                    </a:lnTo>
                    <a:lnTo>
                      <a:pt x="16" y="13"/>
                    </a:lnTo>
                    <a:lnTo>
                      <a:pt x="11" y="21"/>
                    </a:lnTo>
                    <a:lnTo>
                      <a:pt x="13" y="26"/>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5289" name="Freeform 37"/>
              <p:cNvSpPr>
                <a:spLocks/>
              </p:cNvSpPr>
              <p:nvPr/>
            </p:nvSpPr>
            <p:spPr bwMode="auto">
              <a:xfrm>
                <a:off x="371" y="1942"/>
                <a:ext cx="62" cy="21"/>
              </a:xfrm>
              <a:custGeom>
                <a:avLst/>
                <a:gdLst>
                  <a:gd name="T0" fmla="*/ 0 w 62"/>
                  <a:gd name="T1" fmla="*/ 2 h 21"/>
                  <a:gd name="T2" fmla="*/ 5 w 62"/>
                  <a:gd name="T3" fmla="*/ 11 h 21"/>
                  <a:gd name="T4" fmla="*/ 13 w 62"/>
                  <a:gd name="T5" fmla="*/ 17 h 21"/>
                  <a:gd name="T6" fmla="*/ 27 w 62"/>
                  <a:gd name="T7" fmla="*/ 21 h 21"/>
                  <a:gd name="T8" fmla="*/ 45 w 62"/>
                  <a:gd name="T9" fmla="*/ 21 h 21"/>
                  <a:gd name="T10" fmla="*/ 58 w 62"/>
                  <a:gd name="T11" fmla="*/ 15 h 21"/>
                  <a:gd name="T12" fmla="*/ 62 w 62"/>
                  <a:gd name="T13" fmla="*/ 8 h 21"/>
                  <a:gd name="T14" fmla="*/ 51 w 62"/>
                  <a:gd name="T15" fmla="*/ 4 h 21"/>
                  <a:gd name="T16" fmla="*/ 40 w 62"/>
                  <a:gd name="T17" fmla="*/ 8 h 21"/>
                  <a:gd name="T18" fmla="*/ 27 w 62"/>
                  <a:gd name="T19" fmla="*/ 11 h 21"/>
                  <a:gd name="T20" fmla="*/ 15 w 62"/>
                  <a:gd name="T21" fmla="*/ 7 h 21"/>
                  <a:gd name="T22" fmla="*/ 11 w 62"/>
                  <a:gd name="T23" fmla="*/ 0 h 21"/>
                  <a:gd name="T24" fmla="*/ 0 w 62"/>
                  <a:gd name="T25" fmla="*/ 2 h 21"/>
                  <a:gd name="T26" fmla="*/ 0 w 62"/>
                  <a:gd name="T27" fmla="*/ 2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2" h="21">
                    <a:moveTo>
                      <a:pt x="0" y="2"/>
                    </a:moveTo>
                    <a:lnTo>
                      <a:pt x="5" y="11"/>
                    </a:lnTo>
                    <a:lnTo>
                      <a:pt x="13" y="17"/>
                    </a:lnTo>
                    <a:lnTo>
                      <a:pt x="27" y="21"/>
                    </a:lnTo>
                    <a:lnTo>
                      <a:pt x="45" y="21"/>
                    </a:lnTo>
                    <a:lnTo>
                      <a:pt x="58" y="15"/>
                    </a:lnTo>
                    <a:lnTo>
                      <a:pt x="62" y="8"/>
                    </a:lnTo>
                    <a:lnTo>
                      <a:pt x="51" y="4"/>
                    </a:lnTo>
                    <a:lnTo>
                      <a:pt x="40" y="8"/>
                    </a:lnTo>
                    <a:lnTo>
                      <a:pt x="27" y="11"/>
                    </a:lnTo>
                    <a:lnTo>
                      <a:pt x="15" y="7"/>
                    </a:lnTo>
                    <a:lnTo>
                      <a:pt x="11"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grpSp>
        <p:sp>
          <p:nvSpPr>
            <p:cNvPr id="74777" name="Freeform 38"/>
            <p:cNvSpPr>
              <a:spLocks/>
            </p:cNvSpPr>
            <p:nvPr/>
          </p:nvSpPr>
          <p:spPr bwMode="auto">
            <a:xfrm>
              <a:off x="514" y="1353"/>
              <a:ext cx="161" cy="95"/>
            </a:xfrm>
            <a:custGeom>
              <a:avLst/>
              <a:gdLst>
                <a:gd name="T0" fmla="*/ 0 w 161"/>
                <a:gd name="T1" fmla="*/ 80 h 95"/>
                <a:gd name="T2" fmla="*/ 56 w 161"/>
                <a:gd name="T3" fmla="*/ 0 h 95"/>
                <a:gd name="T4" fmla="*/ 161 w 161"/>
                <a:gd name="T5" fmla="*/ 95 h 95"/>
                <a:gd name="T6" fmla="*/ 0 w 161"/>
                <a:gd name="T7" fmla="*/ 80 h 95"/>
                <a:gd name="T8" fmla="*/ 0 w 161"/>
                <a:gd name="T9" fmla="*/ 80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95">
                  <a:moveTo>
                    <a:pt x="0" y="80"/>
                  </a:moveTo>
                  <a:lnTo>
                    <a:pt x="56" y="0"/>
                  </a:lnTo>
                  <a:lnTo>
                    <a:pt x="161" y="95"/>
                  </a:lnTo>
                  <a:lnTo>
                    <a:pt x="0" y="80"/>
                  </a:lnTo>
                  <a:close/>
                </a:path>
              </a:pathLst>
            </a:custGeom>
            <a:solidFill>
              <a:srgbClr val="FF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4778" name="Freeform 39"/>
            <p:cNvSpPr>
              <a:spLocks/>
            </p:cNvSpPr>
            <p:nvPr/>
          </p:nvSpPr>
          <p:spPr bwMode="auto">
            <a:xfrm>
              <a:off x="388" y="1401"/>
              <a:ext cx="376" cy="154"/>
            </a:xfrm>
            <a:custGeom>
              <a:avLst/>
              <a:gdLst>
                <a:gd name="T0" fmla="*/ 0 w 376"/>
                <a:gd name="T1" fmla="*/ 0 h 154"/>
                <a:gd name="T2" fmla="*/ 376 w 376"/>
                <a:gd name="T3" fmla="*/ 93 h 154"/>
                <a:gd name="T4" fmla="*/ 254 w 376"/>
                <a:gd name="T5" fmla="*/ 154 h 154"/>
                <a:gd name="T6" fmla="*/ 105 w 376"/>
                <a:gd name="T7" fmla="*/ 150 h 154"/>
                <a:gd name="T8" fmla="*/ 0 w 376"/>
                <a:gd name="T9" fmla="*/ 0 h 154"/>
                <a:gd name="T10" fmla="*/ 0 w 376"/>
                <a:gd name="T11" fmla="*/ 0 h 1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6" h="154">
                  <a:moveTo>
                    <a:pt x="0" y="0"/>
                  </a:moveTo>
                  <a:lnTo>
                    <a:pt x="376" y="93"/>
                  </a:lnTo>
                  <a:lnTo>
                    <a:pt x="254" y="154"/>
                  </a:lnTo>
                  <a:lnTo>
                    <a:pt x="105" y="150"/>
                  </a:lnTo>
                  <a:lnTo>
                    <a:pt x="0" y="0"/>
                  </a:lnTo>
                  <a:close/>
                </a:path>
              </a:pathLst>
            </a:custGeom>
            <a:solidFill>
              <a:srgbClr val="A3A3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4779" name="Freeform 40"/>
            <p:cNvSpPr>
              <a:spLocks/>
            </p:cNvSpPr>
            <p:nvPr/>
          </p:nvSpPr>
          <p:spPr bwMode="auto">
            <a:xfrm>
              <a:off x="421" y="1400"/>
              <a:ext cx="309" cy="144"/>
            </a:xfrm>
            <a:custGeom>
              <a:avLst/>
              <a:gdLst>
                <a:gd name="T0" fmla="*/ 10 w 309"/>
                <a:gd name="T1" fmla="*/ 1 h 144"/>
                <a:gd name="T2" fmla="*/ 70 w 309"/>
                <a:gd name="T3" fmla="*/ 27 h 144"/>
                <a:gd name="T4" fmla="*/ 139 w 309"/>
                <a:gd name="T5" fmla="*/ 52 h 144"/>
                <a:gd name="T6" fmla="*/ 176 w 309"/>
                <a:gd name="T7" fmla="*/ 63 h 144"/>
                <a:gd name="T8" fmla="*/ 238 w 309"/>
                <a:gd name="T9" fmla="*/ 76 h 144"/>
                <a:gd name="T10" fmla="*/ 305 w 309"/>
                <a:gd name="T11" fmla="*/ 81 h 144"/>
                <a:gd name="T12" fmla="*/ 309 w 309"/>
                <a:gd name="T13" fmla="*/ 86 h 144"/>
                <a:gd name="T14" fmla="*/ 306 w 309"/>
                <a:gd name="T15" fmla="*/ 108 h 144"/>
                <a:gd name="T16" fmla="*/ 299 w 309"/>
                <a:gd name="T17" fmla="*/ 125 h 144"/>
                <a:gd name="T18" fmla="*/ 289 w 309"/>
                <a:gd name="T19" fmla="*/ 144 h 144"/>
                <a:gd name="T20" fmla="*/ 277 w 309"/>
                <a:gd name="T21" fmla="*/ 137 h 144"/>
                <a:gd name="T22" fmla="*/ 284 w 309"/>
                <a:gd name="T23" fmla="*/ 123 h 144"/>
                <a:gd name="T24" fmla="*/ 288 w 309"/>
                <a:gd name="T25" fmla="*/ 107 h 144"/>
                <a:gd name="T26" fmla="*/ 290 w 309"/>
                <a:gd name="T27" fmla="*/ 95 h 144"/>
                <a:gd name="T28" fmla="*/ 249 w 309"/>
                <a:gd name="T29" fmla="*/ 93 h 144"/>
                <a:gd name="T30" fmla="*/ 197 w 309"/>
                <a:gd name="T31" fmla="*/ 85 h 144"/>
                <a:gd name="T32" fmla="*/ 136 w 309"/>
                <a:gd name="T33" fmla="*/ 69 h 144"/>
                <a:gd name="T34" fmla="*/ 72 w 309"/>
                <a:gd name="T35" fmla="*/ 44 h 144"/>
                <a:gd name="T36" fmla="*/ 24 w 309"/>
                <a:gd name="T37" fmla="*/ 21 h 144"/>
                <a:gd name="T38" fmla="*/ 0 w 309"/>
                <a:gd name="T39" fmla="*/ 7 h 144"/>
                <a:gd name="T40" fmla="*/ 0 w 309"/>
                <a:gd name="T41" fmla="*/ 0 h 144"/>
                <a:gd name="T42" fmla="*/ 10 w 309"/>
                <a:gd name="T43" fmla="*/ 1 h 144"/>
                <a:gd name="T44" fmla="*/ 10 w 309"/>
                <a:gd name="T45" fmla="*/ 1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09" h="144">
                  <a:moveTo>
                    <a:pt x="10" y="1"/>
                  </a:moveTo>
                  <a:lnTo>
                    <a:pt x="70" y="27"/>
                  </a:lnTo>
                  <a:lnTo>
                    <a:pt x="139" y="52"/>
                  </a:lnTo>
                  <a:lnTo>
                    <a:pt x="176" y="63"/>
                  </a:lnTo>
                  <a:lnTo>
                    <a:pt x="238" y="76"/>
                  </a:lnTo>
                  <a:lnTo>
                    <a:pt x="305" y="81"/>
                  </a:lnTo>
                  <a:lnTo>
                    <a:pt x="309" y="86"/>
                  </a:lnTo>
                  <a:lnTo>
                    <a:pt x="306" y="108"/>
                  </a:lnTo>
                  <a:lnTo>
                    <a:pt x="299" y="125"/>
                  </a:lnTo>
                  <a:lnTo>
                    <a:pt x="289" y="144"/>
                  </a:lnTo>
                  <a:lnTo>
                    <a:pt x="277" y="137"/>
                  </a:lnTo>
                  <a:lnTo>
                    <a:pt x="284" y="123"/>
                  </a:lnTo>
                  <a:lnTo>
                    <a:pt x="288" y="107"/>
                  </a:lnTo>
                  <a:lnTo>
                    <a:pt x="290" y="95"/>
                  </a:lnTo>
                  <a:lnTo>
                    <a:pt x="249" y="93"/>
                  </a:lnTo>
                  <a:lnTo>
                    <a:pt x="197" y="85"/>
                  </a:lnTo>
                  <a:lnTo>
                    <a:pt x="136" y="69"/>
                  </a:lnTo>
                  <a:lnTo>
                    <a:pt x="72" y="44"/>
                  </a:lnTo>
                  <a:lnTo>
                    <a:pt x="24" y="21"/>
                  </a:lnTo>
                  <a:lnTo>
                    <a:pt x="0" y="7"/>
                  </a:lnTo>
                  <a:lnTo>
                    <a:pt x="0" y="0"/>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4780" name="Freeform 41"/>
            <p:cNvSpPr>
              <a:spLocks/>
            </p:cNvSpPr>
            <p:nvPr/>
          </p:nvSpPr>
          <p:spPr bwMode="auto">
            <a:xfrm>
              <a:off x="427" y="1427"/>
              <a:ext cx="52" cy="127"/>
            </a:xfrm>
            <a:custGeom>
              <a:avLst/>
              <a:gdLst>
                <a:gd name="T0" fmla="*/ 0 w 52"/>
                <a:gd name="T1" fmla="*/ 0 h 127"/>
                <a:gd name="T2" fmla="*/ 7 w 52"/>
                <a:gd name="T3" fmla="*/ 34 h 127"/>
                <a:gd name="T4" fmla="*/ 11 w 52"/>
                <a:gd name="T5" fmla="*/ 62 h 127"/>
                <a:gd name="T6" fmla="*/ 15 w 52"/>
                <a:gd name="T7" fmla="*/ 88 h 127"/>
                <a:gd name="T8" fmla="*/ 21 w 52"/>
                <a:gd name="T9" fmla="*/ 109 h 127"/>
                <a:gd name="T10" fmla="*/ 29 w 52"/>
                <a:gd name="T11" fmla="*/ 125 h 127"/>
                <a:gd name="T12" fmla="*/ 36 w 52"/>
                <a:gd name="T13" fmla="*/ 127 h 127"/>
                <a:gd name="T14" fmla="*/ 51 w 52"/>
                <a:gd name="T15" fmla="*/ 127 h 127"/>
                <a:gd name="T16" fmla="*/ 52 w 52"/>
                <a:gd name="T17" fmla="*/ 120 h 127"/>
                <a:gd name="T18" fmla="*/ 41 w 52"/>
                <a:gd name="T19" fmla="*/ 98 h 127"/>
                <a:gd name="T20" fmla="*/ 35 w 52"/>
                <a:gd name="T21" fmla="*/ 77 h 127"/>
                <a:gd name="T22" fmla="*/ 26 w 52"/>
                <a:gd name="T23" fmla="*/ 41 h 127"/>
                <a:gd name="T24" fmla="*/ 19 w 52"/>
                <a:gd name="T25" fmla="*/ 21 h 127"/>
                <a:gd name="T26" fmla="*/ 13 w 52"/>
                <a:gd name="T27" fmla="*/ 8 h 127"/>
                <a:gd name="T28" fmla="*/ 0 w 52"/>
                <a:gd name="T29" fmla="*/ 0 h 127"/>
                <a:gd name="T30" fmla="*/ 0 w 52"/>
                <a:gd name="T31" fmla="*/ 0 h 1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2" h="127">
                  <a:moveTo>
                    <a:pt x="0" y="0"/>
                  </a:moveTo>
                  <a:lnTo>
                    <a:pt x="7" y="34"/>
                  </a:lnTo>
                  <a:lnTo>
                    <a:pt x="11" y="62"/>
                  </a:lnTo>
                  <a:lnTo>
                    <a:pt x="15" y="88"/>
                  </a:lnTo>
                  <a:lnTo>
                    <a:pt x="21" y="109"/>
                  </a:lnTo>
                  <a:lnTo>
                    <a:pt x="29" y="125"/>
                  </a:lnTo>
                  <a:lnTo>
                    <a:pt x="36" y="127"/>
                  </a:lnTo>
                  <a:lnTo>
                    <a:pt x="51" y="127"/>
                  </a:lnTo>
                  <a:lnTo>
                    <a:pt x="52" y="120"/>
                  </a:lnTo>
                  <a:lnTo>
                    <a:pt x="41" y="98"/>
                  </a:lnTo>
                  <a:lnTo>
                    <a:pt x="35" y="77"/>
                  </a:lnTo>
                  <a:lnTo>
                    <a:pt x="26" y="41"/>
                  </a:lnTo>
                  <a:lnTo>
                    <a:pt x="19" y="21"/>
                  </a:lnTo>
                  <a:lnTo>
                    <a:pt x="13" y="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4781" name="Freeform 42"/>
            <p:cNvSpPr>
              <a:spLocks/>
            </p:cNvSpPr>
            <p:nvPr/>
          </p:nvSpPr>
          <p:spPr bwMode="auto">
            <a:xfrm>
              <a:off x="431" y="1525"/>
              <a:ext cx="107" cy="40"/>
            </a:xfrm>
            <a:custGeom>
              <a:avLst/>
              <a:gdLst>
                <a:gd name="T0" fmla="*/ 2 w 107"/>
                <a:gd name="T1" fmla="*/ 5 h 40"/>
                <a:gd name="T2" fmla="*/ 13 w 107"/>
                <a:gd name="T3" fmla="*/ 13 h 40"/>
                <a:gd name="T4" fmla="*/ 30 w 107"/>
                <a:gd name="T5" fmla="*/ 20 h 40"/>
                <a:gd name="T6" fmla="*/ 46 w 107"/>
                <a:gd name="T7" fmla="*/ 20 h 40"/>
                <a:gd name="T8" fmla="*/ 63 w 107"/>
                <a:gd name="T9" fmla="*/ 16 h 40"/>
                <a:gd name="T10" fmla="*/ 88 w 107"/>
                <a:gd name="T11" fmla="*/ 0 h 40"/>
                <a:gd name="T12" fmla="*/ 102 w 107"/>
                <a:gd name="T13" fmla="*/ 4 h 40"/>
                <a:gd name="T14" fmla="*/ 107 w 107"/>
                <a:gd name="T15" fmla="*/ 12 h 40"/>
                <a:gd name="T16" fmla="*/ 102 w 107"/>
                <a:gd name="T17" fmla="*/ 17 h 40"/>
                <a:gd name="T18" fmla="*/ 80 w 107"/>
                <a:gd name="T19" fmla="*/ 32 h 40"/>
                <a:gd name="T20" fmla="*/ 53 w 107"/>
                <a:gd name="T21" fmla="*/ 40 h 40"/>
                <a:gd name="T22" fmla="*/ 29 w 107"/>
                <a:gd name="T23" fmla="*/ 38 h 40"/>
                <a:gd name="T24" fmla="*/ 9 w 107"/>
                <a:gd name="T25" fmla="*/ 25 h 40"/>
                <a:gd name="T26" fmla="*/ 0 w 107"/>
                <a:gd name="T27" fmla="*/ 14 h 40"/>
                <a:gd name="T28" fmla="*/ 2 w 107"/>
                <a:gd name="T29" fmla="*/ 5 h 40"/>
                <a:gd name="T30" fmla="*/ 2 w 107"/>
                <a:gd name="T31" fmla="*/ 5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7" h="40">
                  <a:moveTo>
                    <a:pt x="2" y="5"/>
                  </a:moveTo>
                  <a:lnTo>
                    <a:pt x="13" y="13"/>
                  </a:lnTo>
                  <a:lnTo>
                    <a:pt x="30" y="20"/>
                  </a:lnTo>
                  <a:lnTo>
                    <a:pt x="46" y="20"/>
                  </a:lnTo>
                  <a:lnTo>
                    <a:pt x="63" y="16"/>
                  </a:lnTo>
                  <a:lnTo>
                    <a:pt x="88" y="0"/>
                  </a:lnTo>
                  <a:lnTo>
                    <a:pt x="102" y="4"/>
                  </a:lnTo>
                  <a:lnTo>
                    <a:pt x="107" y="12"/>
                  </a:lnTo>
                  <a:lnTo>
                    <a:pt x="102" y="17"/>
                  </a:lnTo>
                  <a:lnTo>
                    <a:pt x="80" y="32"/>
                  </a:lnTo>
                  <a:lnTo>
                    <a:pt x="53" y="40"/>
                  </a:lnTo>
                  <a:lnTo>
                    <a:pt x="29" y="38"/>
                  </a:lnTo>
                  <a:lnTo>
                    <a:pt x="9" y="25"/>
                  </a:lnTo>
                  <a:lnTo>
                    <a:pt x="0" y="14"/>
                  </a:lnTo>
                  <a:lnTo>
                    <a:pt x="2"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4782" name="Freeform 43"/>
            <p:cNvSpPr>
              <a:spLocks/>
            </p:cNvSpPr>
            <p:nvPr/>
          </p:nvSpPr>
          <p:spPr bwMode="auto">
            <a:xfrm>
              <a:off x="526" y="1525"/>
              <a:ext cx="104" cy="41"/>
            </a:xfrm>
            <a:custGeom>
              <a:avLst/>
              <a:gdLst>
                <a:gd name="T0" fmla="*/ 7 w 104"/>
                <a:gd name="T1" fmla="*/ 23 h 41"/>
                <a:gd name="T2" fmla="*/ 22 w 104"/>
                <a:gd name="T3" fmla="*/ 27 h 41"/>
                <a:gd name="T4" fmla="*/ 39 w 104"/>
                <a:gd name="T5" fmla="*/ 30 h 41"/>
                <a:gd name="T6" fmla="*/ 53 w 104"/>
                <a:gd name="T7" fmla="*/ 28 h 41"/>
                <a:gd name="T8" fmla="*/ 63 w 104"/>
                <a:gd name="T9" fmla="*/ 24 h 41"/>
                <a:gd name="T10" fmla="*/ 75 w 104"/>
                <a:gd name="T11" fmla="*/ 14 h 41"/>
                <a:gd name="T12" fmla="*/ 87 w 104"/>
                <a:gd name="T13" fmla="*/ 0 h 41"/>
                <a:gd name="T14" fmla="*/ 98 w 104"/>
                <a:gd name="T15" fmla="*/ 3 h 41"/>
                <a:gd name="T16" fmla="*/ 104 w 104"/>
                <a:gd name="T17" fmla="*/ 8 h 41"/>
                <a:gd name="T18" fmla="*/ 95 w 104"/>
                <a:gd name="T19" fmla="*/ 21 h 41"/>
                <a:gd name="T20" fmla="*/ 78 w 104"/>
                <a:gd name="T21" fmla="*/ 34 h 41"/>
                <a:gd name="T22" fmla="*/ 57 w 104"/>
                <a:gd name="T23" fmla="*/ 41 h 41"/>
                <a:gd name="T24" fmla="*/ 34 w 104"/>
                <a:gd name="T25" fmla="*/ 41 h 41"/>
                <a:gd name="T26" fmla="*/ 17 w 104"/>
                <a:gd name="T27" fmla="*/ 38 h 41"/>
                <a:gd name="T28" fmla="*/ 2 w 104"/>
                <a:gd name="T29" fmla="*/ 29 h 41"/>
                <a:gd name="T30" fmla="*/ 0 w 104"/>
                <a:gd name="T31" fmla="*/ 24 h 41"/>
                <a:gd name="T32" fmla="*/ 7 w 104"/>
                <a:gd name="T33" fmla="*/ 23 h 41"/>
                <a:gd name="T34" fmla="*/ 7 w 104"/>
                <a:gd name="T35" fmla="*/ 23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4" h="41">
                  <a:moveTo>
                    <a:pt x="7" y="23"/>
                  </a:moveTo>
                  <a:lnTo>
                    <a:pt x="22" y="27"/>
                  </a:lnTo>
                  <a:lnTo>
                    <a:pt x="39" y="30"/>
                  </a:lnTo>
                  <a:lnTo>
                    <a:pt x="53" y="28"/>
                  </a:lnTo>
                  <a:lnTo>
                    <a:pt x="63" y="24"/>
                  </a:lnTo>
                  <a:lnTo>
                    <a:pt x="75" y="14"/>
                  </a:lnTo>
                  <a:lnTo>
                    <a:pt x="87" y="0"/>
                  </a:lnTo>
                  <a:lnTo>
                    <a:pt x="98" y="3"/>
                  </a:lnTo>
                  <a:lnTo>
                    <a:pt x="104" y="8"/>
                  </a:lnTo>
                  <a:lnTo>
                    <a:pt x="95" y="21"/>
                  </a:lnTo>
                  <a:lnTo>
                    <a:pt x="78" y="34"/>
                  </a:lnTo>
                  <a:lnTo>
                    <a:pt x="57" y="41"/>
                  </a:lnTo>
                  <a:lnTo>
                    <a:pt x="34" y="41"/>
                  </a:lnTo>
                  <a:lnTo>
                    <a:pt x="17" y="38"/>
                  </a:lnTo>
                  <a:lnTo>
                    <a:pt x="2" y="29"/>
                  </a:lnTo>
                  <a:lnTo>
                    <a:pt x="0" y="24"/>
                  </a:lnTo>
                  <a:lnTo>
                    <a:pt x="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4783" name="Freeform 44"/>
            <p:cNvSpPr>
              <a:spLocks/>
            </p:cNvSpPr>
            <p:nvPr/>
          </p:nvSpPr>
          <p:spPr bwMode="auto">
            <a:xfrm>
              <a:off x="632" y="1524"/>
              <a:ext cx="114" cy="35"/>
            </a:xfrm>
            <a:custGeom>
              <a:avLst/>
              <a:gdLst>
                <a:gd name="T0" fmla="*/ 0 w 114"/>
                <a:gd name="T1" fmla="*/ 23 h 35"/>
                <a:gd name="T2" fmla="*/ 18 w 114"/>
                <a:gd name="T3" fmla="*/ 23 h 35"/>
                <a:gd name="T4" fmla="*/ 32 w 114"/>
                <a:gd name="T5" fmla="*/ 21 h 35"/>
                <a:gd name="T6" fmla="*/ 48 w 114"/>
                <a:gd name="T7" fmla="*/ 15 h 35"/>
                <a:gd name="T8" fmla="*/ 54 w 114"/>
                <a:gd name="T9" fmla="*/ 12 h 35"/>
                <a:gd name="T10" fmla="*/ 52 w 114"/>
                <a:gd name="T11" fmla="*/ 6 h 35"/>
                <a:gd name="T12" fmla="*/ 61 w 114"/>
                <a:gd name="T13" fmla="*/ 0 h 35"/>
                <a:gd name="T14" fmla="*/ 68 w 114"/>
                <a:gd name="T15" fmla="*/ 8 h 35"/>
                <a:gd name="T16" fmla="*/ 82 w 114"/>
                <a:gd name="T17" fmla="*/ 15 h 35"/>
                <a:gd name="T18" fmla="*/ 94 w 114"/>
                <a:gd name="T19" fmla="*/ 16 h 35"/>
                <a:gd name="T20" fmla="*/ 109 w 114"/>
                <a:gd name="T21" fmla="*/ 12 h 35"/>
                <a:gd name="T22" fmla="*/ 114 w 114"/>
                <a:gd name="T23" fmla="*/ 14 h 35"/>
                <a:gd name="T24" fmla="*/ 114 w 114"/>
                <a:gd name="T25" fmla="*/ 19 h 35"/>
                <a:gd name="T26" fmla="*/ 108 w 114"/>
                <a:gd name="T27" fmla="*/ 27 h 35"/>
                <a:gd name="T28" fmla="*/ 99 w 114"/>
                <a:gd name="T29" fmla="*/ 30 h 35"/>
                <a:gd name="T30" fmla="*/ 83 w 114"/>
                <a:gd name="T31" fmla="*/ 30 h 35"/>
                <a:gd name="T32" fmla="*/ 68 w 114"/>
                <a:gd name="T33" fmla="*/ 25 h 35"/>
                <a:gd name="T34" fmla="*/ 64 w 114"/>
                <a:gd name="T35" fmla="*/ 22 h 35"/>
                <a:gd name="T36" fmla="*/ 50 w 114"/>
                <a:gd name="T37" fmla="*/ 30 h 35"/>
                <a:gd name="T38" fmla="*/ 35 w 114"/>
                <a:gd name="T39" fmla="*/ 35 h 35"/>
                <a:gd name="T40" fmla="*/ 21 w 114"/>
                <a:gd name="T41" fmla="*/ 35 h 35"/>
                <a:gd name="T42" fmla="*/ 11 w 114"/>
                <a:gd name="T43" fmla="*/ 32 h 35"/>
                <a:gd name="T44" fmla="*/ 4 w 114"/>
                <a:gd name="T45" fmla="*/ 27 h 35"/>
                <a:gd name="T46" fmla="*/ 0 w 114"/>
                <a:gd name="T47" fmla="*/ 23 h 35"/>
                <a:gd name="T48" fmla="*/ 0 w 114"/>
                <a:gd name="T49" fmla="*/ 23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4" h="35">
                  <a:moveTo>
                    <a:pt x="0" y="23"/>
                  </a:moveTo>
                  <a:lnTo>
                    <a:pt x="18" y="23"/>
                  </a:lnTo>
                  <a:lnTo>
                    <a:pt x="32" y="21"/>
                  </a:lnTo>
                  <a:lnTo>
                    <a:pt x="48" y="15"/>
                  </a:lnTo>
                  <a:lnTo>
                    <a:pt x="54" y="12"/>
                  </a:lnTo>
                  <a:lnTo>
                    <a:pt x="52" y="6"/>
                  </a:lnTo>
                  <a:lnTo>
                    <a:pt x="61" y="0"/>
                  </a:lnTo>
                  <a:lnTo>
                    <a:pt x="68" y="8"/>
                  </a:lnTo>
                  <a:lnTo>
                    <a:pt x="82" y="15"/>
                  </a:lnTo>
                  <a:lnTo>
                    <a:pt x="94" y="16"/>
                  </a:lnTo>
                  <a:lnTo>
                    <a:pt x="109" y="12"/>
                  </a:lnTo>
                  <a:lnTo>
                    <a:pt x="114" y="14"/>
                  </a:lnTo>
                  <a:lnTo>
                    <a:pt x="114" y="19"/>
                  </a:lnTo>
                  <a:lnTo>
                    <a:pt x="108" y="27"/>
                  </a:lnTo>
                  <a:lnTo>
                    <a:pt x="99" y="30"/>
                  </a:lnTo>
                  <a:lnTo>
                    <a:pt x="83" y="30"/>
                  </a:lnTo>
                  <a:lnTo>
                    <a:pt x="68" y="25"/>
                  </a:lnTo>
                  <a:lnTo>
                    <a:pt x="64" y="22"/>
                  </a:lnTo>
                  <a:lnTo>
                    <a:pt x="50" y="30"/>
                  </a:lnTo>
                  <a:lnTo>
                    <a:pt x="35" y="35"/>
                  </a:lnTo>
                  <a:lnTo>
                    <a:pt x="21" y="35"/>
                  </a:lnTo>
                  <a:lnTo>
                    <a:pt x="11" y="32"/>
                  </a:lnTo>
                  <a:lnTo>
                    <a:pt x="4" y="27"/>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4784" name="Freeform 45"/>
            <p:cNvSpPr>
              <a:spLocks/>
            </p:cNvSpPr>
            <p:nvPr/>
          </p:nvSpPr>
          <p:spPr bwMode="auto">
            <a:xfrm>
              <a:off x="487" y="1403"/>
              <a:ext cx="18" cy="33"/>
            </a:xfrm>
            <a:custGeom>
              <a:avLst/>
              <a:gdLst>
                <a:gd name="T0" fmla="*/ 4 w 18"/>
                <a:gd name="T1" fmla="*/ 31 h 33"/>
                <a:gd name="T2" fmla="*/ 0 w 18"/>
                <a:gd name="T3" fmla="*/ 1 h 33"/>
                <a:gd name="T4" fmla="*/ 4 w 18"/>
                <a:gd name="T5" fmla="*/ 0 h 33"/>
                <a:gd name="T6" fmla="*/ 10 w 18"/>
                <a:gd name="T7" fmla="*/ 4 h 33"/>
                <a:gd name="T8" fmla="*/ 14 w 18"/>
                <a:gd name="T9" fmla="*/ 11 h 33"/>
                <a:gd name="T10" fmla="*/ 18 w 18"/>
                <a:gd name="T11" fmla="*/ 33 h 33"/>
                <a:gd name="T12" fmla="*/ 4 w 18"/>
                <a:gd name="T13" fmla="*/ 31 h 33"/>
                <a:gd name="T14" fmla="*/ 4 w 18"/>
                <a:gd name="T15" fmla="*/ 31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33">
                  <a:moveTo>
                    <a:pt x="4" y="31"/>
                  </a:moveTo>
                  <a:lnTo>
                    <a:pt x="0" y="1"/>
                  </a:lnTo>
                  <a:lnTo>
                    <a:pt x="4" y="0"/>
                  </a:lnTo>
                  <a:lnTo>
                    <a:pt x="10" y="4"/>
                  </a:lnTo>
                  <a:lnTo>
                    <a:pt x="14" y="11"/>
                  </a:lnTo>
                  <a:lnTo>
                    <a:pt x="18" y="33"/>
                  </a:lnTo>
                  <a:lnTo>
                    <a:pt x="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4785" name="Freeform 46"/>
            <p:cNvSpPr>
              <a:spLocks/>
            </p:cNvSpPr>
            <p:nvPr/>
          </p:nvSpPr>
          <p:spPr bwMode="auto">
            <a:xfrm>
              <a:off x="503" y="1391"/>
              <a:ext cx="83" cy="24"/>
            </a:xfrm>
            <a:custGeom>
              <a:avLst/>
              <a:gdLst>
                <a:gd name="T0" fmla="*/ 0 w 83"/>
                <a:gd name="T1" fmla="*/ 18 h 24"/>
                <a:gd name="T2" fmla="*/ 79 w 83"/>
                <a:gd name="T3" fmla="*/ 0 h 24"/>
                <a:gd name="T4" fmla="*/ 83 w 83"/>
                <a:gd name="T5" fmla="*/ 4 h 24"/>
                <a:gd name="T6" fmla="*/ 77 w 83"/>
                <a:gd name="T7" fmla="*/ 10 h 24"/>
                <a:gd name="T8" fmla="*/ 50 w 83"/>
                <a:gd name="T9" fmla="*/ 18 h 24"/>
                <a:gd name="T10" fmla="*/ 11 w 83"/>
                <a:gd name="T11" fmla="*/ 24 h 24"/>
                <a:gd name="T12" fmla="*/ 2 w 83"/>
                <a:gd name="T13" fmla="*/ 23 h 24"/>
                <a:gd name="T14" fmla="*/ 0 w 83"/>
                <a:gd name="T15" fmla="*/ 18 h 24"/>
                <a:gd name="T16" fmla="*/ 0 w 83"/>
                <a:gd name="T17" fmla="*/ 18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 h="24">
                  <a:moveTo>
                    <a:pt x="0" y="18"/>
                  </a:moveTo>
                  <a:lnTo>
                    <a:pt x="79" y="0"/>
                  </a:lnTo>
                  <a:lnTo>
                    <a:pt x="83" y="4"/>
                  </a:lnTo>
                  <a:lnTo>
                    <a:pt x="77" y="10"/>
                  </a:lnTo>
                  <a:lnTo>
                    <a:pt x="50" y="18"/>
                  </a:lnTo>
                  <a:lnTo>
                    <a:pt x="11" y="24"/>
                  </a:lnTo>
                  <a:lnTo>
                    <a:pt x="2" y="23"/>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4786" name="Freeform 47"/>
            <p:cNvSpPr>
              <a:spLocks/>
            </p:cNvSpPr>
            <p:nvPr/>
          </p:nvSpPr>
          <p:spPr bwMode="auto">
            <a:xfrm>
              <a:off x="596" y="1392"/>
              <a:ext cx="84" cy="85"/>
            </a:xfrm>
            <a:custGeom>
              <a:avLst/>
              <a:gdLst>
                <a:gd name="T0" fmla="*/ 0 w 84"/>
                <a:gd name="T1" fmla="*/ 0 h 85"/>
                <a:gd name="T2" fmla="*/ 78 w 84"/>
                <a:gd name="T3" fmla="*/ 19 h 85"/>
                <a:gd name="T4" fmla="*/ 84 w 84"/>
                <a:gd name="T5" fmla="*/ 84 h 85"/>
                <a:gd name="T6" fmla="*/ 77 w 84"/>
                <a:gd name="T7" fmla="*/ 85 h 85"/>
                <a:gd name="T8" fmla="*/ 70 w 84"/>
                <a:gd name="T9" fmla="*/ 77 h 85"/>
                <a:gd name="T10" fmla="*/ 67 w 84"/>
                <a:gd name="T11" fmla="*/ 61 h 85"/>
                <a:gd name="T12" fmla="*/ 65 w 84"/>
                <a:gd name="T13" fmla="*/ 28 h 85"/>
                <a:gd name="T14" fmla="*/ 39 w 84"/>
                <a:gd name="T15" fmla="*/ 22 h 85"/>
                <a:gd name="T16" fmla="*/ 13 w 84"/>
                <a:gd name="T17" fmla="*/ 14 h 85"/>
                <a:gd name="T18" fmla="*/ 2 w 84"/>
                <a:gd name="T19" fmla="*/ 7 h 85"/>
                <a:gd name="T20" fmla="*/ 0 w 84"/>
                <a:gd name="T21" fmla="*/ 0 h 85"/>
                <a:gd name="T22" fmla="*/ 0 w 84"/>
                <a:gd name="T23" fmla="*/ 0 h 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85">
                  <a:moveTo>
                    <a:pt x="0" y="0"/>
                  </a:moveTo>
                  <a:lnTo>
                    <a:pt x="78" y="19"/>
                  </a:lnTo>
                  <a:lnTo>
                    <a:pt x="84" y="84"/>
                  </a:lnTo>
                  <a:lnTo>
                    <a:pt x="77" y="85"/>
                  </a:lnTo>
                  <a:lnTo>
                    <a:pt x="70" y="77"/>
                  </a:lnTo>
                  <a:lnTo>
                    <a:pt x="67" y="61"/>
                  </a:lnTo>
                  <a:lnTo>
                    <a:pt x="65" y="28"/>
                  </a:lnTo>
                  <a:lnTo>
                    <a:pt x="39" y="22"/>
                  </a:lnTo>
                  <a:lnTo>
                    <a:pt x="13" y="14"/>
                  </a:lnTo>
                  <a:lnTo>
                    <a:pt x="2" y="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4787" name="Freeform 48"/>
            <p:cNvSpPr>
              <a:spLocks/>
            </p:cNvSpPr>
            <p:nvPr/>
          </p:nvSpPr>
          <p:spPr bwMode="auto">
            <a:xfrm>
              <a:off x="583" y="1387"/>
              <a:ext cx="19" cy="82"/>
            </a:xfrm>
            <a:custGeom>
              <a:avLst/>
              <a:gdLst>
                <a:gd name="T0" fmla="*/ 0 w 19"/>
                <a:gd name="T1" fmla="*/ 2 h 82"/>
                <a:gd name="T2" fmla="*/ 4 w 19"/>
                <a:gd name="T3" fmla="*/ 34 h 82"/>
                <a:gd name="T4" fmla="*/ 4 w 19"/>
                <a:gd name="T5" fmla="*/ 75 h 82"/>
                <a:gd name="T6" fmla="*/ 16 w 19"/>
                <a:gd name="T7" fmla="*/ 82 h 82"/>
                <a:gd name="T8" fmla="*/ 19 w 19"/>
                <a:gd name="T9" fmla="*/ 64 h 82"/>
                <a:gd name="T10" fmla="*/ 16 w 19"/>
                <a:gd name="T11" fmla="*/ 32 h 82"/>
                <a:gd name="T12" fmla="*/ 10 w 19"/>
                <a:gd name="T13" fmla="*/ 5 h 82"/>
                <a:gd name="T14" fmla="*/ 6 w 19"/>
                <a:gd name="T15" fmla="*/ 0 h 82"/>
                <a:gd name="T16" fmla="*/ 0 w 19"/>
                <a:gd name="T17" fmla="*/ 2 h 82"/>
                <a:gd name="T18" fmla="*/ 0 w 19"/>
                <a:gd name="T19" fmla="*/ 2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82">
                  <a:moveTo>
                    <a:pt x="0" y="2"/>
                  </a:moveTo>
                  <a:lnTo>
                    <a:pt x="4" y="34"/>
                  </a:lnTo>
                  <a:lnTo>
                    <a:pt x="4" y="75"/>
                  </a:lnTo>
                  <a:lnTo>
                    <a:pt x="16" y="82"/>
                  </a:lnTo>
                  <a:lnTo>
                    <a:pt x="19" y="64"/>
                  </a:lnTo>
                  <a:lnTo>
                    <a:pt x="16" y="32"/>
                  </a:lnTo>
                  <a:lnTo>
                    <a:pt x="10" y="5"/>
                  </a:lnTo>
                  <a:lnTo>
                    <a:pt x="6"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4788" name="Freeform 49"/>
            <p:cNvSpPr>
              <a:spLocks/>
            </p:cNvSpPr>
            <p:nvPr/>
          </p:nvSpPr>
          <p:spPr bwMode="auto">
            <a:xfrm>
              <a:off x="540" y="1353"/>
              <a:ext cx="70" cy="43"/>
            </a:xfrm>
            <a:custGeom>
              <a:avLst/>
              <a:gdLst>
                <a:gd name="T0" fmla="*/ 0 w 70"/>
                <a:gd name="T1" fmla="*/ 43 h 43"/>
                <a:gd name="T2" fmla="*/ 6 w 70"/>
                <a:gd name="T3" fmla="*/ 10 h 43"/>
                <a:gd name="T4" fmla="*/ 15 w 70"/>
                <a:gd name="T5" fmla="*/ 5 h 43"/>
                <a:gd name="T6" fmla="*/ 26 w 70"/>
                <a:gd name="T7" fmla="*/ 1 h 43"/>
                <a:gd name="T8" fmla="*/ 41 w 70"/>
                <a:gd name="T9" fmla="*/ 0 h 43"/>
                <a:gd name="T10" fmla="*/ 57 w 70"/>
                <a:gd name="T11" fmla="*/ 3 h 43"/>
                <a:gd name="T12" fmla="*/ 63 w 70"/>
                <a:gd name="T13" fmla="*/ 7 h 43"/>
                <a:gd name="T14" fmla="*/ 70 w 70"/>
                <a:gd name="T15" fmla="*/ 39 h 43"/>
                <a:gd name="T16" fmla="*/ 60 w 70"/>
                <a:gd name="T17" fmla="*/ 43 h 43"/>
                <a:gd name="T18" fmla="*/ 54 w 70"/>
                <a:gd name="T19" fmla="*/ 10 h 43"/>
                <a:gd name="T20" fmla="*/ 38 w 70"/>
                <a:gd name="T21" fmla="*/ 6 h 43"/>
                <a:gd name="T22" fmla="*/ 27 w 70"/>
                <a:gd name="T23" fmla="*/ 9 h 43"/>
                <a:gd name="T24" fmla="*/ 16 w 70"/>
                <a:gd name="T25" fmla="*/ 16 h 43"/>
                <a:gd name="T26" fmla="*/ 13 w 70"/>
                <a:gd name="T27" fmla="*/ 36 h 43"/>
                <a:gd name="T28" fmla="*/ 9 w 70"/>
                <a:gd name="T29" fmla="*/ 41 h 43"/>
                <a:gd name="T30" fmla="*/ 0 w 70"/>
                <a:gd name="T31" fmla="*/ 43 h 43"/>
                <a:gd name="T32" fmla="*/ 0 w 70"/>
                <a:gd name="T33" fmla="*/ 43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0" h="43">
                  <a:moveTo>
                    <a:pt x="0" y="43"/>
                  </a:moveTo>
                  <a:lnTo>
                    <a:pt x="6" y="10"/>
                  </a:lnTo>
                  <a:lnTo>
                    <a:pt x="15" y="5"/>
                  </a:lnTo>
                  <a:lnTo>
                    <a:pt x="26" y="1"/>
                  </a:lnTo>
                  <a:lnTo>
                    <a:pt x="41" y="0"/>
                  </a:lnTo>
                  <a:lnTo>
                    <a:pt x="57" y="3"/>
                  </a:lnTo>
                  <a:lnTo>
                    <a:pt x="63" y="7"/>
                  </a:lnTo>
                  <a:lnTo>
                    <a:pt x="70" y="39"/>
                  </a:lnTo>
                  <a:lnTo>
                    <a:pt x="60" y="43"/>
                  </a:lnTo>
                  <a:lnTo>
                    <a:pt x="54" y="10"/>
                  </a:lnTo>
                  <a:lnTo>
                    <a:pt x="38" y="6"/>
                  </a:lnTo>
                  <a:lnTo>
                    <a:pt x="27" y="9"/>
                  </a:lnTo>
                  <a:lnTo>
                    <a:pt x="16" y="16"/>
                  </a:lnTo>
                  <a:lnTo>
                    <a:pt x="13" y="36"/>
                  </a:lnTo>
                  <a:lnTo>
                    <a:pt x="9" y="41"/>
                  </a:lnTo>
                  <a:lnTo>
                    <a:pt x="0"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4789" name="Freeform 50"/>
            <p:cNvSpPr>
              <a:spLocks/>
            </p:cNvSpPr>
            <p:nvPr/>
          </p:nvSpPr>
          <p:spPr bwMode="auto">
            <a:xfrm>
              <a:off x="543" y="1305"/>
              <a:ext cx="201" cy="49"/>
            </a:xfrm>
            <a:custGeom>
              <a:avLst/>
              <a:gdLst>
                <a:gd name="T0" fmla="*/ 13 w 201"/>
                <a:gd name="T1" fmla="*/ 47 h 49"/>
                <a:gd name="T2" fmla="*/ 3 w 201"/>
                <a:gd name="T3" fmla="*/ 41 h 49"/>
                <a:gd name="T4" fmla="*/ 0 w 201"/>
                <a:gd name="T5" fmla="*/ 25 h 49"/>
                <a:gd name="T6" fmla="*/ 10 w 201"/>
                <a:gd name="T7" fmla="*/ 11 h 49"/>
                <a:gd name="T8" fmla="*/ 32 w 201"/>
                <a:gd name="T9" fmla="*/ 6 h 49"/>
                <a:gd name="T10" fmla="*/ 52 w 201"/>
                <a:gd name="T11" fmla="*/ 14 h 49"/>
                <a:gd name="T12" fmla="*/ 70 w 201"/>
                <a:gd name="T13" fmla="*/ 4 h 49"/>
                <a:gd name="T14" fmla="*/ 91 w 201"/>
                <a:gd name="T15" fmla="*/ 0 h 49"/>
                <a:gd name="T16" fmla="*/ 103 w 201"/>
                <a:gd name="T17" fmla="*/ 6 h 49"/>
                <a:gd name="T18" fmla="*/ 109 w 201"/>
                <a:gd name="T19" fmla="*/ 11 h 49"/>
                <a:gd name="T20" fmla="*/ 125 w 201"/>
                <a:gd name="T21" fmla="*/ 8 h 49"/>
                <a:gd name="T22" fmla="*/ 135 w 201"/>
                <a:gd name="T23" fmla="*/ 6 h 49"/>
                <a:gd name="T24" fmla="*/ 144 w 201"/>
                <a:gd name="T25" fmla="*/ 8 h 49"/>
                <a:gd name="T26" fmla="*/ 160 w 201"/>
                <a:gd name="T27" fmla="*/ 14 h 49"/>
                <a:gd name="T28" fmla="*/ 170 w 201"/>
                <a:gd name="T29" fmla="*/ 24 h 49"/>
                <a:gd name="T30" fmla="*/ 188 w 201"/>
                <a:gd name="T31" fmla="*/ 26 h 49"/>
                <a:gd name="T32" fmla="*/ 197 w 201"/>
                <a:gd name="T33" fmla="*/ 32 h 49"/>
                <a:gd name="T34" fmla="*/ 201 w 201"/>
                <a:gd name="T35" fmla="*/ 37 h 49"/>
                <a:gd name="T36" fmla="*/ 201 w 201"/>
                <a:gd name="T37" fmla="*/ 47 h 49"/>
                <a:gd name="T38" fmla="*/ 195 w 201"/>
                <a:gd name="T39" fmla="*/ 49 h 49"/>
                <a:gd name="T40" fmla="*/ 188 w 201"/>
                <a:gd name="T41" fmla="*/ 41 h 49"/>
                <a:gd name="T42" fmla="*/ 179 w 201"/>
                <a:gd name="T43" fmla="*/ 31 h 49"/>
                <a:gd name="T44" fmla="*/ 165 w 201"/>
                <a:gd name="T45" fmla="*/ 31 h 49"/>
                <a:gd name="T46" fmla="*/ 155 w 201"/>
                <a:gd name="T47" fmla="*/ 19 h 49"/>
                <a:gd name="T48" fmla="*/ 137 w 201"/>
                <a:gd name="T49" fmla="*/ 15 h 49"/>
                <a:gd name="T50" fmla="*/ 121 w 201"/>
                <a:gd name="T51" fmla="*/ 17 h 49"/>
                <a:gd name="T52" fmla="*/ 121 w 201"/>
                <a:gd name="T53" fmla="*/ 30 h 49"/>
                <a:gd name="T54" fmla="*/ 112 w 201"/>
                <a:gd name="T55" fmla="*/ 35 h 49"/>
                <a:gd name="T56" fmla="*/ 103 w 201"/>
                <a:gd name="T57" fmla="*/ 31 h 49"/>
                <a:gd name="T58" fmla="*/ 102 w 201"/>
                <a:gd name="T59" fmla="*/ 20 h 49"/>
                <a:gd name="T60" fmla="*/ 93 w 201"/>
                <a:gd name="T61" fmla="*/ 13 h 49"/>
                <a:gd name="T62" fmla="*/ 76 w 201"/>
                <a:gd name="T63" fmla="*/ 13 h 49"/>
                <a:gd name="T64" fmla="*/ 60 w 201"/>
                <a:gd name="T65" fmla="*/ 18 h 49"/>
                <a:gd name="T66" fmla="*/ 64 w 201"/>
                <a:gd name="T67" fmla="*/ 30 h 49"/>
                <a:gd name="T68" fmla="*/ 60 w 201"/>
                <a:gd name="T69" fmla="*/ 37 h 49"/>
                <a:gd name="T70" fmla="*/ 52 w 201"/>
                <a:gd name="T71" fmla="*/ 37 h 49"/>
                <a:gd name="T72" fmla="*/ 44 w 201"/>
                <a:gd name="T73" fmla="*/ 31 h 49"/>
                <a:gd name="T74" fmla="*/ 45 w 201"/>
                <a:gd name="T75" fmla="*/ 18 h 49"/>
                <a:gd name="T76" fmla="*/ 36 w 201"/>
                <a:gd name="T77" fmla="*/ 17 h 49"/>
                <a:gd name="T78" fmla="*/ 22 w 201"/>
                <a:gd name="T79" fmla="*/ 17 h 49"/>
                <a:gd name="T80" fmla="*/ 14 w 201"/>
                <a:gd name="T81" fmla="*/ 24 h 49"/>
                <a:gd name="T82" fmla="*/ 13 w 201"/>
                <a:gd name="T83" fmla="*/ 32 h 49"/>
                <a:gd name="T84" fmla="*/ 16 w 201"/>
                <a:gd name="T85" fmla="*/ 37 h 49"/>
                <a:gd name="T86" fmla="*/ 20 w 201"/>
                <a:gd name="T87" fmla="*/ 42 h 49"/>
                <a:gd name="T88" fmla="*/ 18 w 201"/>
                <a:gd name="T89" fmla="*/ 46 h 49"/>
                <a:gd name="T90" fmla="*/ 13 w 201"/>
                <a:gd name="T91" fmla="*/ 47 h 49"/>
                <a:gd name="T92" fmla="*/ 13 w 201"/>
                <a:gd name="T93" fmla="*/ 47 h 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01" h="49">
                  <a:moveTo>
                    <a:pt x="13" y="47"/>
                  </a:moveTo>
                  <a:lnTo>
                    <a:pt x="3" y="41"/>
                  </a:lnTo>
                  <a:lnTo>
                    <a:pt x="0" y="25"/>
                  </a:lnTo>
                  <a:lnTo>
                    <a:pt x="10" y="11"/>
                  </a:lnTo>
                  <a:lnTo>
                    <a:pt x="32" y="6"/>
                  </a:lnTo>
                  <a:lnTo>
                    <a:pt x="52" y="14"/>
                  </a:lnTo>
                  <a:lnTo>
                    <a:pt x="70" y="4"/>
                  </a:lnTo>
                  <a:lnTo>
                    <a:pt x="91" y="0"/>
                  </a:lnTo>
                  <a:lnTo>
                    <a:pt x="103" y="6"/>
                  </a:lnTo>
                  <a:lnTo>
                    <a:pt x="109" y="11"/>
                  </a:lnTo>
                  <a:lnTo>
                    <a:pt x="125" y="8"/>
                  </a:lnTo>
                  <a:lnTo>
                    <a:pt x="135" y="6"/>
                  </a:lnTo>
                  <a:lnTo>
                    <a:pt x="144" y="8"/>
                  </a:lnTo>
                  <a:lnTo>
                    <a:pt x="160" y="14"/>
                  </a:lnTo>
                  <a:lnTo>
                    <a:pt x="170" y="24"/>
                  </a:lnTo>
                  <a:lnTo>
                    <a:pt x="188" y="26"/>
                  </a:lnTo>
                  <a:lnTo>
                    <a:pt x="197" y="32"/>
                  </a:lnTo>
                  <a:lnTo>
                    <a:pt x="201" y="37"/>
                  </a:lnTo>
                  <a:lnTo>
                    <a:pt x="201" y="47"/>
                  </a:lnTo>
                  <a:lnTo>
                    <a:pt x="195" y="49"/>
                  </a:lnTo>
                  <a:lnTo>
                    <a:pt x="188" y="41"/>
                  </a:lnTo>
                  <a:lnTo>
                    <a:pt x="179" y="31"/>
                  </a:lnTo>
                  <a:lnTo>
                    <a:pt x="165" y="31"/>
                  </a:lnTo>
                  <a:lnTo>
                    <a:pt x="155" y="19"/>
                  </a:lnTo>
                  <a:lnTo>
                    <a:pt x="137" y="15"/>
                  </a:lnTo>
                  <a:lnTo>
                    <a:pt x="121" y="17"/>
                  </a:lnTo>
                  <a:lnTo>
                    <a:pt x="121" y="30"/>
                  </a:lnTo>
                  <a:lnTo>
                    <a:pt x="112" y="35"/>
                  </a:lnTo>
                  <a:lnTo>
                    <a:pt x="103" y="31"/>
                  </a:lnTo>
                  <a:lnTo>
                    <a:pt x="102" y="20"/>
                  </a:lnTo>
                  <a:lnTo>
                    <a:pt x="93" y="13"/>
                  </a:lnTo>
                  <a:lnTo>
                    <a:pt x="76" y="13"/>
                  </a:lnTo>
                  <a:lnTo>
                    <a:pt x="60" y="18"/>
                  </a:lnTo>
                  <a:lnTo>
                    <a:pt x="64" y="30"/>
                  </a:lnTo>
                  <a:lnTo>
                    <a:pt x="60" y="37"/>
                  </a:lnTo>
                  <a:lnTo>
                    <a:pt x="52" y="37"/>
                  </a:lnTo>
                  <a:lnTo>
                    <a:pt x="44" y="31"/>
                  </a:lnTo>
                  <a:lnTo>
                    <a:pt x="45" y="18"/>
                  </a:lnTo>
                  <a:lnTo>
                    <a:pt x="36" y="17"/>
                  </a:lnTo>
                  <a:lnTo>
                    <a:pt x="22" y="17"/>
                  </a:lnTo>
                  <a:lnTo>
                    <a:pt x="14" y="24"/>
                  </a:lnTo>
                  <a:lnTo>
                    <a:pt x="13" y="32"/>
                  </a:lnTo>
                  <a:lnTo>
                    <a:pt x="16" y="37"/>
                  </a:lnTo>
                  <a:lnTo>
                    <a:pt x="20" y="42"/>
                  </a:lnTo>
                  <a:lnTo>
                    <a:pt x="18" y="46"/>
                  </a:lnTo>
                  <a:lnTo>
                    <a:pt x="13"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4790" name="Freeform 51"/>
            <p:cNvSpPr>
              <a:spLocks/>
            </p:cNvSpPr>
            <p:nvPr/>
          </p:nvSpPr>
          <p:spPr bwMode="auto">
            <a:xfrm>
              <a:off x="607" y="1422"/>
              <a:ext cx="21" cy="21"/>
            </a:xfrm>
            <a:custGeom>
              <a:avLst/>
              <a:gdLst>
                <a:gd name="T0" fmla="*/ 9 w 21"/>
                <a:gd name="T1" fmla="*/ 0 h 21"/>
                <a:gd name="T2" fmla="*/ 0 w 21"/>
                <a:gd name="T3" fmla="*/ 2 h 21"/>
                <a:gd name="T4" fmla="*/ 0 w 21"/>
                <a:gd name="T5" fmla="*/ 13 h 21"/>
                <a:gd name="T6" fmla="*/ 9 w 21"/>
                <a:gd name="T7" fmla="*/ 21 h 21"/>
                <a:gd name="T8" fmla="*/ 17 w 21"/>
                <a:gd name="T9" fmla="*/ 21 h 21"/>
                <a:gd name="T10" fmla="*/ 21 w 21"/>
                <a:gd name="T11" fmla="*/ 13 h 21"/>
                <a:gd name="T12" fmla="*/ 20 w 21"/>
                <a:gd name="T13" fmla="*/ 4 h 21"/>
                <a:gd name="T14" fmla="*/ 9 w 21"/>
                <a:gd name="T15" fmla="*/ 0 h 21"/>
                <a:gd name="T16" fmla="*/ 9 w 21"/>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21">
                  <a:moveTo>
                    <a:pt x="9" y="0"/>
                  </a:moveTo>
                  <a:lnTo>
                    <a:pt x="0" y="2"/>
                  </a:lnTo>
                  <a:lnTo>
                    <a:pt x="0" y="13"/>
                  </a:lnTo>
                  <a:lnTo>
                    <a:pt x="9" y="21"/>
                  </a:lnTo>
                  <a:lnTo>
                    <a:pt x="17" y="21"/>
                  </a:lnTo>
                  <a:lnTo>
                    <a:pt x="21" y="13"/>
                  </a:lnTo>
                  <a:lnTo>
                    <a:pt x="20" y="4"/>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4791" name="Freeform 52"/>
            <p:cNvSpPr>
              <a:spLocks/>
            </p:cNvSpPr>
            <p:nvPr/>
          </p:nvSpPr>
          <p:spPr bwMode="auto">
            <a:xfrm>
              <a:off x="637" y="1431"/>
              <a:ext cx="13" cy="13"/>
            </a:xfrm>
            <a:custGeom>
              <a:avLst/>
              <a:gdLst>
                <a:gd name="T0" fmla="*/ 5 w 13"/>
                <a:gd name="T1" fmla="*/ 0 h 13"/>
                <a:gd name="T2" fmla="*/ 1 w 13"/>
                <a:gd name="T3" fmla="*/ 3 h 13"/>
                <a:gd name="T4" fmla="*/ 0 w 13"/>
                <a:gd name="T5" fmla="*/ 9 h 13"/>
                <a:gd name="T6" fmla="*/ 5 w 13"/>
                <a:gd name="T7" fmla="*/ 13 h 13"/>
                <a:gd name="T8" fmla="*/ 11 w 13"/>
                <a:gd name="T9" fmla="*/ 13 h 13"/>
                <a:gd name="T10" fmla="*/ 13 w 13"/>
                <a:gd name="T11" fmla="*/ 7 h 13"/>
                <a:gd name="T12" fmla="*/ 11 w 13"/>
                <a:gd name="T13" fmla="*/ 2 h 13"/>
                <a:gd name="T14" fmla="*/ 5 w 13"/>
                <a:gd name="T15" fmla="*/ 0 h 13"/>
                <a:gd name="T16" fmla="*/ 5 w 13"/>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13">
                  <a:moveTo>
                    <a:pt x="5" y="0"/>
                  </a:moveTo>
                  <a:lnTo>
                    <a:pt x="1" y="3"/>
                  </a:lnTo>
                  <a:lnTo>
                    <a:pt x="0" y="9"/>
                  </a:lnTo>
                  <a:lnTo>
                    <a:pt x="5" y="13"/>
                  </a:lnTo>
                  <a:lnTo>
                    <a:pt x="11" y="13"/>
                  </a:lnTo>
                  <a:lnTo>
                    <a:pt x="13" y="7"/>
                  </a:lnTo>
                  <a:lnTo>
                    <a:pt x="11" y="2"/>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4792" name="Freeform 53"/>
            <p:cNvSpPr>
              <a:spLocks/>
            </p:cNvSpPr>
            <p:nvPr/>
          </p:nvSpPr>
          <p:spPr bwMode="auto">
            <a:xfrm>
              <a:off x="512" y="1414"/>
              <a:ext cx="64" cy="19"/>
            </a:xfrm>
            <a:custGeom>
              <a:avLst/>
              <a:gdLst>
                <a:gd name="T0" fmla="*/ 0 w 64"/>
                <a:gd name="T1" fmla="*/ 9 h 19"/>
                <a:gd name="T2" fmla="*/ 64 w 64"/>
                <a:gd name="T3" fmla="*/ 0 h 19"/>
                <a:gd name="T4" fmla="*/ 64 w 64"/>
                <a:gd name="T5" fmla="*/ 15 h 19"/>
                <a:gd name="T6" fmla="*/ 38 w 64"/>
                <a:gd name="T7" fmla="*/ 19 h 19"/>
                <a:gd name="T8" fmla="*/ 1 w 64"/>
                <a:gd name="T9" fmla="*/ 19 h 19"/>
                <a:gd name="T10" fmla="*/ 0 w 64"/>
                <a:gd name="T11" fmla="*/ 9 h 19"/>
                <a:gd name="T12" fmla="*/ 0 w 64"/>
                <a:gd name="T13" fmla="*/ 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19">
                  <a:moveTo>
                    <a:pt x="0" y="9"/>
                  </a:moveTo>
                  <a:lnTo>
                    <a:pt x="64" y="0"/>
                  </a:lnTo>
                  <a:lnTo>
                    <a:pt x="64" y="15"/>
                  </a:lnTo>
                  <a:lnTo>
                    <a:pt x="38" y="19"/>
                  </a:lnTo>
                  <a:lnTo>
                    <a:pt x="1" y="19"/>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4793" name="Line 54"/>
            <p:cNvSpPr>
              <a:spLocks noChangeShapeType="1"/>
            </p:cNvSpPr>
            <p:nvPr/>
          </p:nvSpPr>
          <p:spPr bwMode="auto">
            <a:xfrm>
              <a:off x="1028" y="1731"/>
              <a:ext cx="124" cy="714"/>
            </a:xfrm>
            <a:prstGeom prst="line">
              <a:avLst/>
            </a:prstGeom>
            <a:noFill/>
            <a:ln w="9525">
              <a:solidFill>
                <a:srgbClr val="000080"/>
              </a:solidFill>
              <a:prstDash val="sysDashDotDot"/>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794" name="Line 55"/>
            <p:cNvSpPr>
              <a:spLocks noChangeShapeType="1"/>
            </p:cNvSpPr>
            <p:nvPr/>
          </p:nvSpPr>
          <p:spPr bwMode="auto">
            <a:xfrm>
              <a:off x="997" y="2445"/>
              <a:ext cx="155" cy="1"/>
            </a:xfrm>
            <a:prstGeom prst="line">
              <a:avLst/>
            </a:prstGeom>
            <a:noFill/>
            <a:ln w="9525">
              <a:solidFill>
                <a:srgbClr val="000080"/>
              </a:solidFill>
              <a:prstDash val="sysDashDotDot"/>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795" name="Line 56"/>
            <p:cNvSpPr>
              <a:spLocks noChangeShapeType="1"/>
            </p:cNvSpPr>
            <p:nvPr/>
          </p:nvSpPr>
          <p:spPr bwMode="auto">
            <a:xfrm>
              <a:off x="1152" y="2445"/>
              <a:ext cx="485"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796" name="Freeform 57"/>
            <p:cNvSpPr>
              <a:spLocks/>
            </p:cNvSpPr>
            <p:nvPr/>
          </p:nvSpPr>
          <p:spPr bwMode="auto">
            <a:xfrm>
              <a:off x="1624" y="2422"/>
              <a:ext cx="50" cy="45"/>
            </a:xfrm>
            <a:custGeom>
              <a:avLst/>
              <a:gdLst>
                <a:gd name="T0" fmla="*/ 50 w 50"/>
                <a:gd name="T1" fmla="*/ 23 h 45"/>
                <a:gd name="T2" fmla="*/ 0 w 50"/>
                <a:gd name="T3" fmla="*/ 45 h 45"/>
                <a:gd name="T4" fmla="*/ 0 w 50"/>
                <a:gd name="T5" fmla="*/ 40 h 45"/>
                <a:gd name="T6" fmla="*/ 7 w 50"/>
                <a:gd name="T7" fmla="*/ 34 h 45"/>
                <a:gd name="T8" fmla="*/ 7 w 50"/>
                <a:gd name="T9" fmla="*/ 28 h 45"/>
                <a:gd name="T10" fmla="*/ 7 w 50"/>
                <a:gd name="T11" fmla="*/ 17 h 45"/>
                <a:gd name="T12" fmla="*/ 7 w 50"/>
                <a:gd name="T13" fmla="*/ 11 h 45"/>
                <a:gd name="T14" fmla="*/ 0 w 50"/>
                <a:gd name="T15" fmla="*/ 6 h 45"/>
                <a:gd name="T16" fmla="*/ 0 w 50"/>
                <a:gd name="T17" fmla="*/ 0 h 45"/>
                <a:gd name="T18" fmla="*/ 50 w 50"/>
                <a:gd name="T19" fmla="*/ 23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45">
                  <a:moveTo>
                    <a:pt x="50" y="23"/>
                  </a:moveTo>
                  <a:lnTo>
                    <a:pt x="0" y="45"/>
                  </a:lnTo>
                  <a:lnTo>
                    <a:pt x="0" y="40"/>
                  </a:lnTo>
                  <a:lnTo>
                    <a:pt x="7" y="34"/>
                  </a:lnTo>
                  <a:lnTo>
                    <a:pt x="7" y="28"/>
                  </a:lnTo>
                  <a:lnTo>
                    <a:pt x="7" y="17"/>
                  </a:lnTo>
                  <a:lnTo>
                    <a:pt x="7" y="11"/>
                  </a:lnTo>
                  <a:lnTo>
                    <a:pt x="0" y="6"/>
                  </a:lnTo>
                  <a:lnTo>
                    <a:pt x="0" y="0"/>
                  </a:lnTo>
                  <a:lnTo>
                    <a:pt x="50" y="2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4797" name="Rectangle 58"/>
            <p:cNvSpPr>
              <a:spLocks noChangeArrowheads="1"/>
            </p:cNvSpPr>
            <p:nvPr/>
          </p:nvSpPr>
          <p:spPr bwMode="auto">
            <a:xfrm>
              <a:off x="1232" y="2372"/>
              <a:ext cx="4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1600">
                  <a:solidFill>
                    <a:srgbClr val="000080"/>
                  </a:solidFill>
                  <a:latin typeface="Arial" panose="020B0604020202020204" pitchFamily="34" charset="0"/>
                  <a:cs typeface="Arial" panose="020B0604020202020204" pitchFamily="34" charset="0"/>
                </a:rPr>
                <a:t>T</a:t>
              </a:r>
              <a:endParaRPr lang="es-CR" sz="10000">
                <a:latin typeface="Arial" panose="020B0604020202020204" pitchFamily="34" charset="0"/>
                <a:cs typeface="Arial" panose="020B0604020202020204" pitchFamily="34" charset="0"/>
              </a:endParaRPr>
            </a:p>
          </p:txBody>
        </p:sp>
        <p:sp>
          <p:nvSpPr>
            <p:cNvPr id="74798" name="Rectangle 59"/>
            <p:cNvSpPr>
              <a:spLocks noChangeArrowheads="1"/>
            </p:cNvSpPr>
            <p:nvPr/>
          </p:nvSpPr>
          <p:spPr bwMode="auto">
            <a:xfrm>
              <a:off x="1271" y="2372"/>
              <a:ext cx="2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1600">
                  <a:solidFill>
                    <a:srgbClr val="000080"/>
                  </a:solidFill>
                  <a:latin typeface="Arial" panose="020B0604020202020204" pitchFamily="34" charset="0"/>
                  <a:cs typeface="Arial" panose="020B0604020202020204" pitchFamily="34" charset="0"/>
                </a:rPr>
                <a:t>r</a:t>
              </a:r>
              <a:endParaRPr lang="es-CR" sz="10000">
                <a:latin typeface="Arial" panose="020B0604020202020204" pitchFamily="34" charset="0"/>
                <a:cs typeface="Arial" panose="020B0604020202020204" pitchFamily="34" charset="0"/>
              </a:endParaRPr>
            </a:p>
          </p:txBody>
        </p:sp>
        <p:sp>
          <p:nvSpPr>
            <p:cNvPr id="74799" name="Rectangle 60"/>
            <p:cNvSpPr>
              <a:spLocks noChangeArrowheads="1"/>
            </p:cNvSpPr>
            <p:nvPr/>
          </p:nvSpPr>
          <p:spPr bwMode="auto">
            <a:xfrm>
              <a:off x="1289" y="2372"/>
              <a:ext cx="28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1600">
                  <a:solidFill>
                    <a:srgbClr val="000080"/>
                  </a:solidFill>
                  <a:latin typeface="Tahoma" panose="020B0604030504040204" pitchFamily="34" charset="0"/>
                  <a:cs typeface="Arial" panose="020B0604020202020204" pitchFamily="34" charset="0"/>
                </a:rPr>
                <a:t>ansmisió</a:t>
              </a:r>
              <a:endParaRPr lang="es-CR" sz="10000">
                <a:latin typeface="Tahoma" panose="020B0604030504040204" pitchFamily="34" charset="0"/>
                <a:cs typeface="Arial" panose="020B0604020202020204" pitchFamily="34" charset="0"/>
              </a:endParaRPr>
            </a:p>
          </p:txBody>
        </p:sp>
        <p:sp>
          <p:nvSpPr>
            <p:cNvPr id="74800" name="Rectangle 61"/>
            <p:cNvSpPr>
              <a:spLocks noChangeArrowheads="1"/>
            </p:cNvSpPr>
            <p:nvPr/>
          </p:nvSpPr>
          <p:spPr bwMode="auto">
            <a:xfrm>
              <a:off x="1563" y="2372"/>
              <a:ext cx="4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1600">
                  <a:solidFill>
                    <a:srgbClr val="000080"/>
                  </a:solidFill>
                  <a:latin typeface="Arial" panose="020B0604020202020204" pitchFamily="34" charset="0"/>
                  <a:cs typeface="Arial" panose="020B0604020202020204" pitchFamily="34" charset="0"/>
                </a:rPr>
                <a:t>n</a:t>
              </a:r>
              <a:endParaRPr lang="es-CR" sz="10000">
                <a:latin typeface="Arial" panose="020B0604020202020204" pitchFamily="34" charset="0"/>
                <a:cs typeface="Arial" panose="020B0604020202020204" pitchFamily="34" charset="0"/>
              </a:endParaRPr>
            </a:p>
          </p:txBody>
        </p:sp>
        <p:sp>
          <p:nvSpPr>
            <p:cNvPr id="74801" name="Rectangle 62"/>
            <p:cNvSpPr>
              <a:spLocks noChangeArrowheads="1"/>
            </p:cNvSpPr>
            <p:nvPr/>
          </p:nvSpPr>
          <p:spPr bwMode="auto">
            <a:xfrm>
              <a:off x="1257" y="2445"/>
              <a:ext cx="33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1600">
                  <a:solidFill>
                    <a:srgbClr val="000080"/>
                  </a:solidFill>
                  <a:latin typeface="Arial" panose="020B0604020202020204" pitchFamily="34" charset="0"/>
                  <a:cs typeface="Arial" panose="020B0604020202020204" pitchFamily="34" charset="0"/>
                </a:rPr>
                <a:t>manifiesto</a:t>
              </a:r>
              <a:endParaRPr lang="es-CR" sz="10000">
                <a:latin typeface="Arial" panose="020B0604020202020204" pitchFamily="34" charset="0"/>
                <a:cs typeface="Arial" panose="020B0604020202020204" pitchFamily="34" charset="0"/>
              </a:endParaRPr>
            </a:p>
          </p:txBody>
        </p:sp>
        <p:sp>
          <p:nvSpPr>
            <p:cNvPr id="74802" name="Freeform 63"/>
            <p:cNvSpPr>
              <a:spLocks/>
            </p:cNvSpPr>
            <p:nvPr/>
          </p:nvSpPr>
          <p:spPr bwMode="auto">
            <a:xfrm>
              <a:off x="4539" y="3074"/>
              <a:ext cx="684" cy="169"/>
            </a:xfrm>
            <a:custGeom>
              <a:avLst/>
              <a:gdLst>
                <a:gd name="T0" fmla="*/ 87 w 684"/>
                <a:gd name="T1" fmla="*/ 169 h 169"/>
                <a:gd name="T2" fmla="*/ 591 w 684"/>
                <a:gd name="T3" fmla="*/ 169 h 169"/>
                <a:gd name="T4" fmla="*/ 634 w 684"/>
                <a:gd name="T5" fmla="*/ 157 h 169"/>
                <a:gd name="T6" fmla="*/ 665 w 684"/>
                <a:gd name="T7" fmla="*/ 135 h 169"/>
                <a:gd name="T8" fmla="*/ 684 w 684"/>
                <a:gd name="T9" fmla="*/ 101 h 169"/>
                <a:gd name="T10" fmla="*/ 684 w 684"/>
                <a:gd name="T11" fmla="*/ 62 h 169"/>
                <a:gd name="T12" fmla="*/ 665 w 684"/>
                <a:gd name="T13" fmla="*/ 28 h 169"/>
                <a:gd name="T14" fmla="*/ 634 w 684"/>
                <a:gd name="T15" fmla="*/ 6 h 169"/>
                <a:gd name="T16" fmla="*/ 591 w 684"/>
                <a:gd name="T17" fmla="*/ 0 h 169"/>
                <a:gd name="T18" fmla="*/ 87 w 684"/>
                <a:gd name="T19" fmla="*/ 0 h 169"/>
                <a:gd name="T20" fmla="*/ 50 w 684"/>
                <a:gd name="T21" fmla="*/ 6 h 169"/>
                <a:gd name="T22" fmla="*/ 13 w 684"/>
                <a:gd name="T23" fmla="*/ 28 h 169"/>
                <a:gd name="T24" fmla="*/ 0 w 684"/>
                <a:gd name="T25" fmla="*/ 62 h 169"/>
                <a:gd name="T26" fmla="*/ 0 w 684"/>
                <a:gd name="T27" fmla="*/ 101 h 169"/>
                <a:gd name="T28" fmla="*/ 13 w 684"/>
                <a:gd name="T29" fmla="*/ 135 h 169"/>
                <a:gd name="T30" fmla="*/ 50 w 684"/>
                <a:gd name="T31" fmla="*/ 157 h 169"/>
                <a:gd name="T32" fmla="*/ 87 w 684"/>
                <a:gd name="T33" fmla="*/ 169 h 1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4" h="169">
                  <a:moveTo>
                    <a:pt x="87" y="169"/>
                  </a:moveTo>
                  <a:lnTo>
                    <a:pt x="591" y="169"/>
                  </a:lnTo>
                  <a:lnTo>
                    <a:pt x="634" y="157"/>
                  </a:lnTo>
                  <a:lnTo>
                    <a:pt x="665" y="135"/>
                  </a:lnTo>
                  <a:lnTo>
                    <a:pt x="684" y="101"/>
                  </a:lnTo>
                  <a:lnTo>
                    <a:pt x="684" y="62"/>
                  </a:lnTo>
                  <a:lnTo>
                    <a:pt x="665" y="28"/>
                  </a:lnTo>
                  <a:lnTo>
                    <a:pt x="634" y="6"/>
                  </a:lnTo>
                  <a:lnTo>
                    <a:pt x="591" y="0"/>
                  </a:lnTo>
                  <a:lnTo>
                    <a:pt x="87" y="0"/>
                  </a:lnTo>
                  <a:lnTo>
                    <a:pt x="50" y="6"/>
                  </a:lnTo>
                  <a:lnTo>
                    <a:pt x="13" y="28"/>
                  </a:lnTo>
                  <a:lnTo>
                    <a:pt x="0" y="62"/>
                  </a:lnTo>
                  <a:lnTo>
                    <a:pt x="0" y="101"/>
                  </a:lnTo>
                  <a:lnTo>
                    <a:pt x="13" y="135"/>
                  </a:lnTo>
                  <a:lnTo>
                    <a:pt x="50" y="157"/>
                  </a:lnTo>
                  <a:lnTo>
                    <a:pt x="87" y="169"/>
                  </a:lnTo>
                  <a:close/>
                </a:path>
              </a:pathLst>
            </a:custGeom>
            <a:solidFill>
              <a:srgbClr val="FFFFFF"/>
            </a:solidFill>
            <a:ln w="9525">
              <a:solidFill>
                <a:srgbClr val="000080"/>
              </a:solidFill>
              <a:prstDash val="solid"/>
              <a:round/>
              <a:headEnd/>
              <a:tailEnd/>
            </a:ln>
          </p:spPr>
          <p:txBody>
            <a:bodyPr/>
            <a:lstStyle/>
            <a:p>
              <a:endParaRPr lang="es-CR" sz="10000"/>
            </a:p>
          </p:txBody>
        </p:sp>
        <p:sp>
          <p:nvSpPr>
            <p:cNvPr id="74803" name="Rectangle 64"/>
            <p:cNvSpPr>
              <a:spLocks noChangeArrowheads="1"/>
            </p:cNvSpPr>
            <p:nvPr/>
          </p:nvSpPr>
          <p:spPr bwMode="auto">
            <a:xfrm>
              <a:off x="4636" y="3091"/>
              <a:ext cx="54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2000">
                  <a:solidFill>
                    <a:srgbClr val="000000"/>
                  </a:solidFill>
                  <a:latin typeface="Comic Sans MS" panose="030F0702030302020204" pitchFamily="66" charset="0"/>
                  <a:cs typeface="Arial" panose="020B0604020202020204" pitchFamily="34" charset="0"/>
                </a:rPr>
                <a:t>Consolidador</a:t>
              </a:r>
              <a:endParaRPr lang="es-CR" sz="10000">
                <a:latin typeface="Arial" panose="020B0604020202020204" pitchFamily="34" charset="0"/>
                <a:cs typeface="Arial" panose="020B0604020202020204" pitchFamily="34" charset="0"/>
              </a:endParaRPr>
            </a:p>
          </p:txBody>
        </p:sp>
        <p:sp>
          <p:nvSpPr>
            <p:cNvPr id="74804" name="Line 65"/>
            <p:cNvSpPr>
              <a:spLocks noChangeShapeType="1"/>
            </p:cNvSpPr>
            <p:nvPr/>
          </p:nvSpPr>
          <p:spPr bwMode="auto">
            <a:xfrm flipV="1">
              <a:off x="966" y="2445"/>
              <a:ext cx="186" cy="741"/>
            </a:xfrm>
            <a:prstGeom prst="line">
              <a:avLst/>
            </a:prstGeom>
            <a:noFill/>
            <a:ln w="9525">
              <a:solidFill>
                <a:srgbClr val="000080"/>
              </a:solidFill>
              <a:prstDash val="sysDashDotDot"/>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05" name="Freeform 66"/>
            <p:cNvSpPr>
              <a:spLocks/>
            </p:cNvSpPr>
            <p:nvPr/>
          </p:nvSpPr>
          <p:spPr bwMode="auto">
            <a:xfrm>
              <a:off x="3296" y="3703"/>
              <a:ext cx="125" cy="1"/>
            </a:xfrm>
            <a:custGeom>
              <a:avLst/>
              <a:gdLst>
                <a:gd name="T0" fmla="*/ 0 w 20"/>
                <a:gd name="T1" fmla="*/ 0 h 1"/>
                <a:gd name="T2" fmla="*/ 219049063 w 20"/>
                <a:gd name="T3" fmla="*/ 0 h 1"/>
                <a:gd name="T4" fmla="*/ 290928713 w 20"/>
                <a:gd name="T5" fmla="*/ 0 h 1"/>
                <a:gd name="T6" fmla="*/ 0 60000 65536"/>
                <a:gd name="T7" fmla="*/ 0 60000 65536"/>
                <a:gd name="T8" fmla="*/ 0 60000 65536"/>
              </a:gdLst>
              <a:ahLst/>
              <a:cxnLst>
                <a:cxn ang="T6">
                  <a:pos x="T0" y="T1"/>
                </a:cxn>
                <a:cxn ang="T7">
                  <a:pos x="T2" y="T3"/>
                </a:cxn>
                <a:cxn ang="T8">
                  <a:pos x="T4" y="T5"/>
                </a:cxn>
              </a:cxnLst>
              <a:rect l="0" t="0" r="r" b="b"/>
              <a:pathLst>
                <a:path w="20" h="1">
                  <a:moveTo>
                    <a:pt x="0" y="0"/>
                  </a:moveTo>
                  <a:lnTo>
                    <a:pt x="15" y="0"/>
                  </a:lnTo>
                  <a:lnTo>
                    <a:pt x="20" y="0"/>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4806" name="Line 67"/>
            <p:cNvSpPr>
              <a:spLocks noChangeShapeType="1"/>
            </p:cNvSpPr>
            <p:nvPr/>
          </p:nvSpPr>
          <p:spPr bwMode="auto">
            <a:xfrm>
              <a:off x="3452" y="3698"/>
              <a:ext cx="24"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07" name="Freeform 68"/>
            <p:cNvSpPr>
              <a:spLocks/>
            </p:cNvSpPr>
            <p:nvPr/>
          </p:nvSpPr>
          <p:spPr bwMode="auto">
            <a:xfrm>
              <a:off x="3508" y="3681"/>
              <a:ext cx="124" cy="17"/>
            </a:xfrm>
            <a:custGeom>
              <a:avLst/>
              <a:gdLst>
                <a:gd name="T0" fmla="*/ 0 w 20"/>
                <a:gd name="T1" fmla="*/ 18013789 h 3"/>
                <a:gd name="T2" fmla="*/ 257762917 w 20"/>
                <a:gd name="T3" fmla="*/ 0 h 3"/>
                <a:gd name="T4" fmla="*/ 270826639 w 20"/>
                <a:gd name="T5" fmla="*/ 0 h 3"/>
                <a:gd name="T6" fmla="*/ 0 60000 65536"/>
                <a:gd name="T7" fmla="*/ 0 60000 65536"/>
                <a:gd name="T8" fmla="*/ 0 60000 65536"/>
              </a:gdLst>
              <a:ahLst/>
              <a:cxnLst>
                <a:cxn ang="T6">
                  <a:pos x="T0" y="T1"/>
                </a:cxn>
                <a:cxn ang="T7">
                  <a:pos x="T2" y="T3"/>
                </a:cxn>
                <a:cxn ang="T8">
                  <a:pos x="T4" y="T5"/>
                </a:cxn>
              </a:cxnLst>
              <a:rect l="0" t="0" r="r" b="b"/>
              <a:pathLst>
                <a:path w="20" h="3">
                  <a:moveTo>
                    <a:pt x="0" y="3"/>
                  </a:moveTo>
                  <a:lnTo>
                    <a:pt x="19" y="0"/>
                  </a:lnTo>
                  <a:lnTo>
                    <a:pt x="20" y="0"/>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4808" name="Line 69"/>
            <p:cNvSpPr>
              <a:spLocks noChangeShapeType="1"/>
            </p:cNvSpPr>
            <p:nvPr/>
          </p:nvSpPr>
          <p:spPr bwMode="auto">
            <a:xfrm flipV="1">
              <a:off x="3663" y="3670"/>
              <a:ext cx="25" cy="5"/>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09" name="Freeform 70"/>
            <p:cNvSpPr>
              <a:spLocks/>
            </p:cNvSpPr>
            <p:nvPr/>
          </p:nvSpPr>
          <p:spPr bwMode="auto">
            <a:xfrm>
              <a:off x="3719" y="3636"/>
              <a:ext cx="124" cy="22"/>
            </a:xfrm>
            <a:custGeom>
              <a:avLst/>
              <a:gdLst>
                <a:gd name="T0" fmla="*/ 0 w 20"/>
                <a:gd name="T1" fmla="*/ 18435863 h 4"/>
                <a:gd name="T2" fmla="*/ 80656612 w 20"/>
                <a:gd name="T3" fmla="*/ 14313426 h 4"/>
                <a:gd name="T4" fmla="*/ 270826639 w 20"/>
                <a:gd name="T5" fmla="*/ 0 h 4"/>
                <a:gd name="T6" fmla="*/ 0 60000 65536"/>
                <a:gd name="T7" fmla="*/ 0 60000 65536"/>
                <a:gd name="T8" fmla="*/ 0 60000 65536"/>
              </a:gdLst>
              <a:ahLst/>
              <a:cxnLst>
                <a:cxn ang="T6">
                  <a:pos x="T0" y="T1"/>
                </a:cxn>
                <a:cxn ang="T7">
                  <a:pos x="T2" y="T3"/>
                </a:cxn>
                <a:cxn ang="T8">
                  <a:pos x="T4" y="T5"/>
                </a:cxn>
              </a:cxnLst>
              <a:rect l="0" t="0" r="r" b="b"/>
              <a:pathLst>
                <a:path w="20" h="4">
                  <a:moveTo>
                    <a:pt x="0" y="4"/>
                  </a:moveTo>
                  <a:lnTo>
                    <a:pt x="6" y="3"/>
                  </a:lnTo>
                  <a:lnTo>
                    <a:pt x="20" y="0"/>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4810" name="Line 71"/>
            <p:cNvSpPr>
              <a:spLocks noChangeShapeType="1"/>
            </p:cNvSpPr>
            <p:nvPr/>
          </p:nvSpPr>
          <p:spPr bwMode="auto">
            <a:xfrm flipV="1">
              <a:off x="3874" y="3625"/>
              <a:ext cx="25" cy="5"/>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11" name="Line 72"/>
            <p:cNvSpPr>
              <a:spLocks noChangeShapeType="1"/>
            </p:cNvSpPr>
            <p:nvPr/>
          </p:nvSpPr>
          <p:spPr bwMode="auto">
            <a:xfrm flipV="1">
              <a:off x="3874" y="3625"/>
              <a:ext cx="25" cy="5"/>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12" name="Line 73"/>
            <p:cNvSpPr>
              <a:spLocks noChangeShapeType="1"/>
            </p:cNvSpPr>
            <p:nvPr/>
          </p:nvSpPr>
          <p:spPr bwMode="auto">
            <a:xfrm flipV="1">
              <a:off x="3930" y="3585"/>
              <a:ext cx="118" cy="34"/>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13" name="Line 74"/>
            <p:cNvSpPr>
              <a:spLocks noChangeShapeType="1"/>
            </p:cNvSpPr>
            <p:nvPr/>
          </p:nvSpPr>
          <p:spPr bwMode="auto">
            <a:xfrm flipV="1">
              <a:off x="4079" y="3574"/>
              <a:ext cx="25" cy="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14" name="Freeform 75"/>
            <p:cNvSpPr>
              <a:spLocks/>
            </p:cNvSpPr>
            <p:nvPr/>
          </p:nvSpPr>
          <p:spPr bwMode="auto">
            <a:xfrm>
              <a:off x="4135" y="3529"/>
              <a:ext cx="118" cy="34"/>
            </a:xfrm>
            <a:custGeom>
              <a:avLst/>
              <a:gdLst>
                <a:gd name="T0" fmla="*/ 0 w 19"/>
                <a:gd name="T1" fmla="*/ 36221367 h 6"/>
                <a:gd name="T2" fmla="*/ 166059282 w 19"/>
                <a:gd name="T3" fmla="*/ 11621784 h 6"/>
                <a:gd name="T4" fmla="*/ 261197540 w 19"/>
                <a:gd name="T5" fmla="*/ 0 h 6"/>
                <a:gd name="T6" fmla="*/ 0 60000 65536"/>
                <a:gd name="T7" fmla="*/ 0 60000 65536"/>
                <a:gd name="T8" fmla="*/ 0 60000 65536"/>
              </a:gdLst>
              <a:ahLst/>
              <a:cxnLst>
                <a:cxn ang="T6">
                  <a:pos x="T0" y="T1"/>
                </a:cxn>
                <a:cxn ang="T7">
                  <a:pos x="T2" y="T3"/>
                </a:cxn>
                <a:cxn ang="T8">
                  <a:pos x="T4" y="T5"/>
                </a:cxn>
              </a:cxnLst>
              <a:rect l="0" t="0" r="r" b="b"/>
              <a:pathLst>
                <a:path w="19" h="6">
                  <a:moveTo>
                    <a:pt x="0" y="6"/>
                  </a:moveTo>
                  <a:lnTo>
                    <a:pt x="12" y="2"/>
                  </a:lnTo>
                  <a:lnTo>
                    <a:pt x="19" y="0"/>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4815" name="Line 76"/>
            <p:cNvSpPr>
              <a:spLocks noChangeShapeType="1"/>
            </p:cNvSpPr>
            <p:nvPr/>
          </p:nvSpPr>
          <p:spPr bwMode="auto">
            <a:xfrm flipV="1">
              <a:off x="4284" y="3507"/>
              <a:ext cx="25" cy="1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16" name="Freeform 77"/>
            <p:cNvSpPr>
              <a:spLocks/>
            </p:cNvSpPr>
            <p:nvPr/>
          </p:nvSpPr>
          <p:spPr bwMode="auto">
            <a:xfrm>
              <a:off x="4340" y="3456"/>
              <a:ext cx="112" cy="45"/>
            </a:xfrm>
            <a:custGeom>
              <a:avLst/>
              <a:gdLst>
                <a:gd name="T0" fmla="*/ 0 w 18"/>
                <a:gd name="T1" fmla="*/ 45073778 h 8"/>
                <a:gd name="T2" fmla="*/ 56352252 w 18"/>
                <a:gd name="T3" fmla="*/ 34019336 h 8"/>
                <a:gd name="T4" fmla="*/ 251690252 w 18"/>
                <a:gd name="T5" fmla="*/ 0 h 8"/>
                <a:gd name="T6" fmla="*/ 0 60000 65536"/>
                <a:gd name="T7" fmla="*/ 0 60000 65536"/>
                <a:gd name="T8" fmla="*/ 0 60000 65536"/>
              </a:gdLst>
              <a:ahLst/>
              <a:cxnLst>
                <a:cxn ang="T6">
                  <a:pos x="T0" y="T1"/>
                </a:cxn>
                <a:cxn ang="T7">
                  <a:pos x="T2" y="T3"/>
                </a:cxn>
                <a:cxn ang="T8">
                  <a:pos x="T4" y="T5"/>
                </a:cxn>
              </a:cxnLst>
              <a:rect l="0" t="0" r="r" b="b"/>
              <a:pathLst>
                <a:path w="18" h="8">
                  <a:moveTo>
                    <a:pt x="0" y="8"/>
                  </a:moveTo>
                  <a:lnTo>
                    <a:pt x="4" y="6"/>
                  </a:lnTo>
                  <a:lnTo>
                    <a:pt x="18" y="0"/>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4817" name="Line 78"/>
            <p:cNvSpPr>
              <a:spLocks noChangeShapeType="1"/>
            </p:cNvSpPr>
            <p:nvPr/>
          </p:nvSpPr>
          <p:spPr bwMode="auto">
            <a:xfrm flipV="1">
              <a:off x="4483" y="3439"/>
              <a:ext cx="25" cy="1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18" name="Line 79"/>
            <p:cNvSpPr>
              <a:spLocks noChangeShapeType="1"/>
            </p:cNvSpPr>
            <p:nvPr/>
          </p:nvSpPr>
          <p:spPr bwMode="auto">
            <a:xfrm flipV="1">
              <a:off x="4539" y="3383"/>
              <a:ext cx="112" cy="45"/>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19" name="Line 80"/>
            <p:cNvSpPr>
              <a:spLocks noChangeShapeType="1"/>
            </p:cNvSpPr>
            <p:nvPr/>
          </p:nvSpPr>
          <p:spPr bwMode="auto">
            <a:xfrm flipV="1">
              <a:off x="4682" y="3361"/>
              <a:ext cx="25" cy="1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20" name="Freeform 81"/>
            <p:cNvSpPr>
              <a:spLocks/>
            </p:cNvSpPr>
            <p:nvPr/>
          </p:nvSpPr>
          <p:spPr bwMode="auto">
            <a:xfrm>
              <a:off x="4738" y="3299"/>
              <a:ext cx="112" cy="50"/>
            </a:xfrm>
            <a:custGeom>
              <a:avLst/>
              <a:gdLst>
                <a:gd name="T0" fmla="*/ 0 w 18"/>
                <a:gd name="T1" fmla="*/ 45397128 h 9"/>
                <a:gd name="T2" fmla="*/ 209095046 w 18"/>
                <a:gd name="T3" fmla="*/ 9965183 h 9"/>
                <a:gd name="T4" fmla="*/ 251690252 w 18"/>
                <a:gd name="T5" fmla="*/ 0 h 9"/>
                <a:gd name="T6" fmla="*/ 0 60000 65536"/>
                <a:gd name="T7" fmla="*/ 0 60000 65536"/>
                <a:gd name="T8" fmla="*/ 0 60000 65536"/>
              </a:gdLst>
              <a:ahLst/>
              <a:cxnLst>
                <a:cxn ang="T6">
                  <a:pos x="T0" y="T1"/>
                </a:cxn>
                <a:cxn ang="T7">
                  <a:pos x="T2" y="T3"/>
                </a:cxn>
                <a:cxn ang="T8">
                  <a:pos x="T4" y="T5"/>
                </a:cxn>
              </a:cxnLst>
              <a:rect l="0" t="0" r="r" b="b"/>
              <a:pathLst>
                <a:path w="18" h="9">
                  <a:moveTo>
                    <a:pt x="0" y="9"/>
                  </a:moveTo>
                  <a:lnTo>
                    <a:pt x="15" y="2"/>
                  </a:lnTo>
                  <a:lnTo>
                    <a:pt x="18" y="0"/>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4821" name="Line 82"/>
            <p:cNvSpPr>
              <a:spLocks noChangeShapeType="1"/>
            </p:cNvSpPr>
            <p:nvPr/>
          </p:nvSpPr>
          <p:spPr bwMode="auto">
            <a:xfrm flipV="1">
              <a:off x="4881" y="3276"/>
              <a:ext cx="19" cy="1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22" name="Line 83"/>
            <p:cNvSpPr>
              <a:spLocks noChangeShapeType="1"/>
            </p:cNvSpPr>
            <p:nvPr/>
          </p:nvSpPr>
          <p:spPr bwMode="auto">
            <a:xfrm flipV="1">
              <a:off x="4931" y="3243"/>
              <a:ext cx="43" cy="2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23" name="Freeform 84"/>
            <p:cNvSpPr>
              <a:spLocks/>
            </p:cNvSpPr>
            <p:nvPr/>
          </p:nvSpPr>
          <p:spPr bwMode="auto">
            <a:xfrm>
              <a:off x="3234" y="3681"/>
              <a:ext cx="68" cy="45"/>
            </a:xfrm>
            <a:custGeom>
              <a:avLst/>
              <a:gdLst>
                <a:gd name="T0" fmla="*/ 62 w 68"/>
                <a:gd name="T1" fmla="*/ 45 h 45"/>
                <a:gd name="T2" fmla="*/ 0 w 68"/>
                <a:gd name="T3" fmla="*/ 17 h 45"/>
                <a:gd name="T4" fmla="*/ 68 w 68"/>
                <a:gd name="T5" fmla="*/ 0 h 45"/>
                <a:gd name="T6" fmla="*/ 62 w 68"/>
                <a:gd name="T7" fmla="*/ 45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8" h="45">
                  <a:moveTo>
                    <a:pt x="62" y="45"/>
                  </a:moveTo>
                  <a:lnTo>
                    <a:pt x="0" y="17"/>
                  </a:lnTo>
                  <a:lnTo>
                    <a:pt x="68" y="0"/>
                  </a:lnTo>
                  <a:lnTo>
                    <a:pt x="62" y="4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4824" name="Rectangle 85"/>
            <p:cNvSpPr>
              <a:spLocks noChangeArrowheads="1"/>
            </p:cNvSpPr>
            <p:nvPr/>
          </p:nvSpPr>
          <p:spPr bwMode="auto">
            <a:xfrm>
              <a:off x="562" y="1630"/>
              <a:ext cx="24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1600">
                  <a:solidFill>
                    <a:srgbClr val="000000"/>
                  </a:solidFill>
                  <a:latin typeface="Tahoma" panose="020B0604030504040204" pitchFamily="34" charset="0"/>
                  <a:cs typeface="Arial" panose="020B0604020202020204" pitchFamily="34" charset="0"/>
                </a:rPr>
                <a:t>Naviera</a:t>
              </a:r>
              <a:endParaRPr lang="es-CR" sz="10000">
                <a:latin typeface="Tahoma" panose="020B0604030504040204" pitchFamily="34" charset="0"/>
                <a:cs typeface="Arial" panose="020B0604020202020204" pitchFamily="34" charset="0"/>
              </a:endParaRPr>
            </a:p>
          </p:txBody>
        </p:sp>
        <p:sp>
          <p:nvSpPr>
            <p:cNvPr id="74825" name="Line 86"/>
            <p:cNvSpPr>
              <a:spLocks noChangeShapeType="1"/>
            </p:cNvSpPr>
            <p:nvPr/>
          </p:nvSpPr>
          <p:spPr bwMode="auto">
            <a:xfrm>
              <a:off x="344" y="1725"/>
              <a:ext cx="65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26" name="Rectangle 87"/>
            <p:cNvSpPr>
              <a:spLocks noChangeArrowheads="1"/>
            </p:cNvSpPr>
            <p:nvPr/>
          </p:nvSpPr>
          <p:spPr bwMode="auto">
            <a:xfrm>
              <a:off x="387" y="2333"/>
              <a:ext cx="52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1600">
                  <a:solidFill>
                    <a:srgbClr val="000000"/>
                  </a:solidFill>
                  <a:latin typeface="Tahoma" panose="020B0604030504040204" pitchFamily="34" charset="0"/>
                  <a:cs typeface="Arial" panose="020B0604020202020204" pitchFamily="34" charset="0"/>
                </a:rPr>
                <a:t>Trans. Terrestre</a:t>
              </a:r>
              <a:endParaRPr lang="es-CR" sz="10000">
                <a:latin typeface="Tahoma" panose="020B0604030504040204" pitchFamily="34" charset="0"/>
                <a:cs typeface="Arial" panose="020B0604020202020204" pitchFamily="34" charset="0"/>
              </a:endParaRPr>
            </a:p>
          </p:txBody>
        </p:sp>
        <p:sp>
          <p:nvSpPr>
            <p:cNvPr id="74827" name="Line 88"/>
            <p:cNvSpPr>
              <a:spLocks noChangeShapeType="1"/>
            </p:cNvSpPr>
            <p:nvPr/>
          </p:nvSpPr>
          <p:spPr bwMode="auto">
            <a:xfrm>
              <a:off x="294" y="2428"/>
              <a:ext cx="665"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28" name="Rectangle 89"/>
            <p:cNvSpPr>
              <a:spLocks noChangeArrowheads="1"/>
            </p:cNvSpPr>
            <p:nvPr/>
          </p:nvSpPr>
          <p:spPr bwMode="auto">
            <a:xfrm>
              <a:off x="487" y="3097"/>
              <a:ext cx="30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1600">
                  <a:solidFill>
                    <a:srgbClr val="000000"/>
                  </a:solidFill>
                  <a:latin typeface="Tahoma" panose="020B0604030504040204" pitchFamily="34" charset="0"/>
                  <a:cs typeface="Arial" panose="020B0604020202020204" pitchFamily="34" charset="0"/>
                </a:rPr>
                <a:t>Aerolínea</a:t>
              </a:r>
              <a:endParaRPr lang="es-CR" sz="10000">
                <a:latin typeface="Tahoma" panose="020B0604030504040204" pitchFamily="34" charset="0"/>
                <a:cs typeface="Arial" panose="020B0604020202020204" pitchFamily="34" charset="0"/>
              </a:endParaRPr>
            </a:p>
          </p:txBody>
        </p:sp>
        <p:sp>
          <p:nvSpPr>
            <p:cNvPr id="74829" name="Line 90"/>
            <p:cNvSpPr>
              <a:spLocks noChangeShapeType="1"/>
            </p:cNvSpPr>
            <p:nvPr/>
          </p:nvSpPr>
          <p:spPr bwMode="auto">
            <a:xfrm>
              <a:off x="294" y="3186"/>
              <a:ext cx="665"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30" name="Freeform 91"/>
            <p:cNvSpPr>
              <a:spLocks/>
            </p:cNvSpPr>
            <p:nvPr/>
          </p:nvSpPr>
          <p:spPr bwMode="auto">
            <a:xfrm>
              <a:off x="2600" y="3529"/>
              <a:ext cx="634" cy="337"/>
            </a:xfrm>
            <a:custGeom>
              <a:avLst/>
              <a:gdLst>
                <a:gd name="T0" fmla="*/ 0 w 634"/>
                <a:gd name="T1" fmla="*/ 56 h 337"/>
                <a:gd name="T2" fmla="*/ 0 w 634"/>
                <a:gd name="T3" fmla="*/ 281 h 337"/>
                <a:gd name="T4" fmla="*/ 13 w 634"/>
                <a:gd name="T5" fmla="*/ 298 h 337"/>
                <a:gd name="T6" fmla="*/ 44 w 634"/>
                <a:gd name="T7" fmla="*/ 309 h 337"/>
                <a:gd name="T8" fmla="*/ 93 w 634"/>
                <a:gd name="T9" fmla="*/ 321 h 337"/>
                <a:gd name="T10" fmla="*/ 162 w 634"/>
                <a:gd name="T11" fmla="*/ 332 h 337"/>
                <a:gd name="T12" fmla="*/ 236 w 634"/>
                <a:gd name="T13" fmla="*/ 337 h 337"/>
                <a:gd name="T14" fmla="*/ 317 w 634"/>
                <a:gd name="T15" fmla="*/ 337 h 337"/>
                <a:gd name="T16" fmla="*/ 398 w 634"/>
                <a:gd name="T17" fmla="*/ 337 h 337"/>
                <a:gd name="T18" fmla="*/ 473 w 634"/>
                <a:gd name="T19" fmla="*/ 332 h 337"/>
                <a:gd name="T20" fmla="*/ 541 w 634"/>
                <a:gd name="T21" fmla="*/ 321 h 337"/>
                <a:gd name="T22" fmla="*/ 591 w 634"/>
                <a:gd name="T23" fmla="*/ 309 h 337"/>
                <a:gd name="T24" fmla="*/ 622 w 634"/>
                <a:gd name="T25" fmla="*/ 298 h 337"/>
                <a:gd name="T26" fmla="*/ 634 w 634"/>
                <a:gd name="T27" fmla="*/ 281 h 337"/>
                <a:gd name="T28" fmla="*/ 634 w 634"/>
                <a:gd name="T29" fmla="*/ 56 h 337"/>
                <a:gd name="T30" fmla="*/ 622 w 634"/>
                <a:gd name="T31" fmla="*/ 40 h 337"/>
                <a:gd name="T32" fmla="*/ 591 w 634"/>
                <a:gd name="T33" fmla="*/ 28 h 337"/>
                <a:gd name="T34" fmla="*/ 541 w 634"/>
                <a:gd name="T35" fmla="*/ 17 h 337"/>
                <a:gd name="T36" fmla="*/ 473 w 634"/>
                <a:gd name="T37" fmla="*/ 6 h 337"/>
                <a:gd name="T38" fmla="*/ 398 w 634"/>
                <a:gd name="T39" fmla="*/ 0 h 337"/>
                <a:gd name="T40" fmla="*/ 317 w 634"/>
                <a:gd name="T41" fmla="*/ 0 h 337"/>
                <a:gd name="T42" fmla="*/ 236 w 634"/>
                <a:gd name="T43" fmla="*/ 0 h 337"/>
                <a:gd name="T44" fmla="*/ 162 w 634"/>
                <a:gd name="T45" fmla="*/ 6 h 337"/>
                <a:gd name="T46" fmla="*/ 93 w 634"/>
                <a:gd name="T47" fmla="*/ 17 h 337"/>
                <a:gd name="T48" fmla="*/ 44 w 634"/>
                <a:gd name="T49" fmla="*/ 28 h 337"/>
                <a:gd name="T50" fmla="*/ 13 w 634"/>
                <a:gd name="T51" fmla="*/ 40 h 337"/>
                <a:gd name="T52" fmla="*/ 0 w 634"/>
                <a:gd name="T53" fmla="*/ 56 h 3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34" h="337">
                  <a:moveTo>
                    <a:pt x="0" y="56"/>
                  </a:moveTo>
                  <a:lnTo>
                    <a:pt x="0" y="281"/>
                  </a:lnTo>
                  <a:lnTo>
                    <a:pt x="13" y="298"/>
                  </a:lnTo>
                  <a:lnTo>
                    <a:pt x="44" y="309"/>
                  </a:lnTo>
                  <a:lnTo>
                    <a:pt x="93" y="321"/>
                  </a:lnTo>
                  <a:lnTo>
                    <a:pt x="162" y="332"/>
                  </a:lnTo>
                  <a:lnTo>
                    <a:pt x="236" y="337"/>
                  </a:lnTo>
                  <a:lnTo>
                    <a:pt x="317" y="337"/>
                  </a:lnTo>
                  <a:lnTo>
                    <a:pt x="398" y="337"/>
                  </a:lnTo>
                  <a:lnTo>
                    <a:pt x="473" y="332"/>
                  </a:lnTo>
                  <a:lnTo>
                    <a:pt x="541" y="321"/>
                  </a:lnTo>
                  <a:lnTo>
                    <a:pt x="591" y="309"/>
                  </a:lnTo>
                  <a:lnTo>
                    <a:pt x="622" y="298"/>
                  </a:lnTo>
                  <a:lnTo>
                    <a:pt x="634" y="281"/>
                  </a:lnTo>
                  <a:lnTo>
                    <a:pt x="634" y="56"/>
                  </a:lnTo>
                  <a:lnTo>
                    <a:pt x="622" y="40"/>
                  </a:lnTo>
                  <a:lnTo>
                    <a:pt x="591" y="28"/>
                  </a:lnTo>
                  <a:lnTo>
                    <a:pt x="541" y="17"/>
                  </a:lnTo>
                  <a:lnTo>
                    <a:pt x="473" y="6"/>
                  </a:lnTo>
                  <a:lnTo>
                    <a:pt x="398" y="0"/>
                  </a:lnTo>
                  <a:lnTo>
                    <a:pt x="317" y="0"/>
                  </a:lnTo>
                  <a:lnTo>
                    <a:pt x="236" y="0"/>
                  </a:lnTo>
                  <a:lnTo>
                    <a:pt x="162" y="6"/>
                  </a:lnTo>
                  <a:lnTo>
                    <a:pt x="93" y="17"/>
                  </a:lnTo>
                  <a:lnTo>
                    <a:pt x="44" y="28"/>
                  </a:lnTo>
                  <a:lnTo>
                    <a:pt x="13" y="40"/>
                  </a:lnTo>
                  <a:lnTo>
                    <a:pt x="0" y="5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4831" name="Freeform 92"/>
            <p:cNvSpPr>
              <a:spLocks/>
            </p:cNvSpPr>
            <p:nvPr/>
          </p:nvSpPr>
          <p:spPr bwMode="auto">
            <a:xfrm>
              <a:off x="2600" y="3529"/>
              <a:ext cx="634" cy="337"/>
            </a:xfrm>
            <a:custGeom>
              <a:avLst/>
              <a:gdLst>
                <a:gd name="T0" fmla="*/ 0 w 634"/>
                <a:gd name="T1" fmla="*/ 56 h 337"/>
                <a:gd name="T2" fmla="*/ 0 w 634"/>
                <a:gd name="T3" fmla="*/ 281 h 337"/>
                <a:gd name="T4" fmla="*/ 13 w 634"/>
                <a:gd name="T5" fmla="*/ 298 h 337"/>
                <a:gd name="T6" fmla="*/ 44 w 634"/>
                <a:gd name="T7" fmla="*/ 309 h 337"/>
                <a:gd name="T8" fmla="*/ 93 w 634"/>
                <a:gd name="T9" fmla="*/ 321 h 337"/>
                <a:gd name="T10" fmla="*/ 162 w 634"/>
                <a:gd name="T11" fmla="*/ 332 h 337"/>
                <a:gd name="T12" fmla="*/ 236 w 634"/>
                <a:gd name="T13" fmla="*/ 337 h 337"/>
                <a:gd name="T14" fmla="*/ 317 w 634"/>
                <a:gd name="T15" fmla="*/ 337 h 337"/>
                <a:gd name="T16" fmla="*/ 398 w 634"/>
                <a:gd name="T17" fmla="*/ 337 h 337"/>
                <a:gd name="T18" fmla="*/ 473 w 634"/>
                <a:gd name="T19" fmla="*/ 332 h 337"/>
                <a:gd name="T20" fmla="*/ 541 w 634"/>
                <a:gd name="T21" fmla="*/ 321 h 337"/>
                <a:gd name="T22" fmla="*/ 591 w 634"/>
                <a:gd name="T23" fmla="*/ 309 h 337"/>
                <a:gd name="T24" fmla="*/ 622 w 634"/>
                <a:gd name="T25" fmla="*/ 298 h 337"/>
                <a:gd name="T26" fmla="*/ 634 w 634"/>
                <a:gd name="T27" fmla="*/ 281 h 337"/>
                <a:gd name="T28" fmla="*/ 634 w 634"/>
                <a:gd name="T29" fmla="*/ 56 h 337"/>
                <a:gd name="T30" fmla="*/ 622 w 634"/>
                <a:gd name="T31" fmla="*/ 40 h 337"/>
                <a:gd name="T32" fmla="*/ 591 w 634"/>
                <a:gd name="T33" fmla="*/ 28 h 337"/>
                <a:gd name="T34" fmla="*/ 541 w 634"/>
                <a:gd name="T35" fmla="*/ 17 h 337"/>
                <a:gd name="T36" fmla="*/ 473 w 634"/>
                <a:gd name="T37" fmla="*/ 6 h 337"/>
                <a:gd name="T38" fmla="*/ 398 w 634"/>
                <a:gd name="T39" fmla="*/ 0 h 337"/>
                <a:gd name="T40" fmla="*/ 317 w 634"/>
                <a:gd name="T41" fmla="*/ 0 h 337"/>
                <a:gd name="T42" fmla="*/ 236 w 634"/>
                <a:gd name="T43" fmla="*/ 0 h 337"/>
                <a:gd name="T44" fmla="*/ 162 w 634"/>
                <a:gd name="T45" fmla="*/ 6 h 337"/>
                <a:gd name="T46" fmla="*/ 93 w 634"/>
                <a:gd name="T47" fmla="*/ 17 h 337"/>
                <a:gd name="T48" fmla="*/ 44 w 634"/>
                <a:gd name="T49" fmla="*/ 28 h 337"/>
                <a:gd name="T50" fmla="*/ 13 w 634"/>
                <a:gd name="T51" fmla="*/ 40 h 337"/>
                <a:gd name="T52" fmla="*/ 0 w 634"/>
                <a:gd name="T53" fmla="*/ 56 h 3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34" h="337">
                  <a:moveTo>
                    <a:pt x="0" y="56"/>
                  </a:moveTo>
                  <a:lnTo>
                    <a:pt x="0" y="281"/>
                  </a:lnTo>
                  <a:lnTo>
                    <a:pt x="13" y="298"/>
                  </a:lnTo>
                  <a:lnTo>
                    <a:pt x="44" y="309"/>
                  </a:lnTo>
                  <a:lnTo>
                    <a:pt x="93" y="321"/>
                  </a:lnTo>
                  <a:lnTo>
                    <a:pt x="162" y="332"/>
                  </a:lnTo>
                  <a:lnTo>
                    <a:pt x="236" y="337"/>
                  </a:lnTo>
                  <a:lnTo>
                    <a:pt x="317" y="337"/>
                  </a:lnTo>
                  <a:lnTo>
                    <a:pt x="398" y="337"/>
                  </a:lnTo>
                  <a:lnTo>
                    <a:pt x="473" y="332"/>
                  </a:lnTo>
                  <a:lnTo>
                    <a:pt x="541" y="321"/>
                  </a:lnTo>
                  <a:lnTo>
                    <a:pt x="591" y="309"/>
                  </a:lnTo>
                  <a:lnTo>
                    <a:pt x="622" y="298"/>
                  </a:lnTo>
                  <a:lnTo>
                    <a:pt x="634" y="281"/>
                  </a:lnTo>
                  <a:lnTo>
                    <a:pt x="634" y="56"/>
                  </a:lnTo>
                  <a:lnTo>
                    <a:pt x="622" y="40"/>
                  </a:lnTo>
                  <a:lnTo>
                    <a:pt x="591" y="28"/>
                  </a:lnTo>
                  <a:lnTo>
                    <a:pt x="541" y="17"/>
                  </a:lnTo>
                  <a:lnTo>
                    <a:pt x="473" y="6"/>
                  </a:lnTo>
                  <a:lnTo>
                    <a:pt x="398" y="0"/>
                  </a:lnTo>
                  <a:lnTo>
                    <a:pt x="317" y="0"/>
                  </a:lnTo>
                  <a:lnTo>
                    <a:pt x="236" y="0"/>
                  </a:lnTo>
                  <a:lnTo>
                    <a:pt x="162" y="6"/>
                  </a:lnTo>
                  <a:lnTo>
                    <a:pt x="93" y="17"/>
                  </a:lnTo>
                  <a:lnTo>
                    <a:pt x="44" y="28"/>
                  </a:lnTo>
                  <a:lnTo>
                    <a:pt x="13" y="40"/>
                  </a:lnTo>
                  <a:lnTo>
                    <a:pt x="0" y="5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4832" name="Freeform 93"/>
            <p:cNvSpPr>
              <a:spLocks/>
            </p:cNvSpPr>
            <p:nvPr/>
          </p:nvSpPr>
          <p:spPr bwMode="auto">
            <a:xfrm>
              <a:off x="2600" y="3585"/>
              <a:ext cx="634" cy="57"/>
            </a:xfrm>
            <a:custGeom>
              <a:avLst/>
              <a:gdLst>
                <a:gd name="T0" fmla="*/ 0 w 634"/>
                <a:gd name="T1" fmla="*/ 0 h 57"/>
                <a:gd name="T2" fmla="*/ 13 w 634"/>
                <a:gd name="T3" fmla="*/ 12 h 57"/>
                <a:gd name="T4" fmla="*/ 44 w 634"/>
                <a:gd name="T5" fmla="*/ 29 h 57"/>
                <a:gd name="T6" fmla="*/ 93 w 634"/>
                <a:gd name="T7" fmla="*/ 40 h 57"/>
                <a:gd name="T8" fmla="*/ 162 w 634"/>
                <a:gd name="T9" fmla="*/ 45 h 57"/>
                <a:gd name="T10" fmla="*/ 236 w 634"/>
                <a:gd name="T11" fmla="*/ 57 h 57"/>
                <a:gd name="T12" fmla="*/ 317 w 634"/>
                <a:gd name="T13" fmla="*/ 57 h 57"/>
                <a:gd name="T14" fmla="*/ 398 w 634"/>
                <a:gd name="T15" fmla="*/ 57 h 57"/>
                <a:gd name="T16" fmla="*/ 473 w 634"/>
                <a:gd name="T17" fmla="*/ 45 h 57"/>
                <a:gd name="T18" fmla="*/ 541 w 634"/>
                <a:gd name="T19" fmla="*/ 40 h 57"/>
                <a:gd name="T20" fmla="*/ 591 w 634"/>
                <a:gd name="T21" fmla="*/ 29 h 57"/>
                <a:gd name="T22" fmla="*/ 622 w 634"/>
                <a:gd name="T23" fmla="*/ 12 h 57"/>
                <a:gd name="T24" fmla="*/ 634 w 634"/>
                <a:gd name="T25" fmla="*/ 0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4" h="57">
                  <a:moveTo>
                    <a:pt x="0" y="0"/>
                  </a:moveTo>
                  <a:lnTo>
                    <a:pt x="13" y="12"/>
                  </a:lnTo>
                  <a:lnTo>
                    <a:pt x="44" y="29"/>
                  </a:lnTo>
                  <a:lnTo>
                    <a:pt x="93" y="40"/>
                  </a:lnTo>
                  <a:lnTo>
                    <a:pt x="162" y="45"/>
                  </a:lnTo>
                  <a:lnTo>
                    <a:pt x="236" y="57"/>
                  </a:lnTo>
                  <a:lnTo>
                    <a:pt x="317" y="57"/>
                  </a:lnTo>
                  <a:lnTo>
                    <a:pt x="398" y="57"/>
                  </a:lnTo>
                  <a:lnTo>
                    <a:pt x="473" y="45"/>
                  </a:lnTo>
                  <a:lnTo>
                    <a:pt x="541" y="40"/>
                  </a:lnTo>
                  <a:lnTo>
                    <a:pt x="591" y="29"/>
                  </a:lnTo>
                  <a:lnTo>
                    <a:pt x="622" y="12"/>
                  </a:lnTo>
                  <a:lnTo>
                    <a:pt x="634"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4833" name="Freeform 94"/>
            <p:cNvSpPr>
              <a:spLocks/>
            </p:cNvSpPr>
            <p:nvPr/>
          </p:nvSpPr>
          <p:spPr bwMode="auto">
            <a:xfrm>
              <a:off x="2600" y="3614"/>
              <a:ext cx="634" cy="56"/>
            </a:xfrm>
            <a:custGeom>
              <a:avLst/>
              <a:gdLst>
                <a:gd name="T0" fmla="*/ 0 w 634"/>
                <a:gd name="T1" fmla="*/ 0 h 56"/>
                <a:gd name="T2" fmla="*/ 13 w 634"/>
                <a:gd name="T3" fmla="*/ 11 h 56"/>
                <a:gd name="T4" fmla="*/ 44 w 634"/>
                <a:gd name="T5" fmla="*/ 28 h 56"/>
                <a:gd name="T6" fmla="*/ 93 w 634"/>
                <a:gd name="T7" fmla="*/ 39 h 56"/>
                <a:gd name="T8" fmla="*/ 162 w 634"/>
                <a:gd name="T9" fmla="*/ 50 h 56"/>
                <a:gd name="T10" fmla="*/ 236 w 634"/>
                <a:gd name="T11" fmla="*/ 56 h 56"/>
                <a:gd name="T12" fmla="*/ 317 w 634"/>
                <a:gd name="T13" fmla="*/ 56 h 56"/>
                <a:gd name="T14" fmla="*/ 398 w 634"/>
                <a:gd name="T15" fmla="*/ 56 h 56"/>
                <a:gd name="T16" fmla="*/ 473 w 634"/>
                <a:gd name="T17" fmla="*/ 50 h 56"/>
                <a:gd name="T18" fmla="*/ 541 w 634"/>
                <a:gd name="T19" fmla="*/ 39 h 56"/>
                <a:gd name="T20" fmla="*/ 591 w 634"/>
                <a:gd name="T21" fmla="*/ 28 h 56"/>
                <a:gd name="T22" fmla="*/ 622 w 634"/>
                <a:gd name="T23" fmla="*/ 11 h 56"/>
                <a:gd name="T24" fmla="*/ 634 w 634"/>
                <a:gd name="T25" fmla="*/ 0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4" h="56">
                  <a:moveTo>
                    <a:pt x="0" y="0"/>
                  </a:moveTo>
                  <a:lnTo>
                    <a:pt x="13" y="11"/>
                  </a:lnTo>
                  <a:lnTo>
                    <a:pt x="44" y="28"/>
                  </a:lnTo>
                  <a:lnTo>
                    <a:pt x="93" y="39"/>
                  </a:lnTo>
                  <a:lnTo>
                    <a:pt x="162" y="50"/>
                  </a:lnTo>
                  <a:lnTo>
                    <a:pt x="236" y="56"/>
                  </a:lnTo>
                  <a:lnTo>
                    <a:pt x="317" y="56"/>
                  </a:lnTo>
                  <a:lnTo>
                    <a:pt x="398" y="56"/>
                  </a:lnTo>
                  <a:lnTo>
                    <a:pt x="473" y="50"/>
                  </a:lnTo>
                  <a:lnTo>
                    <a:pt x="541" y="39"/>
                  </a:lnTo>
                  <a:lnTo>
                    <a:pt x="591" y="28"/>
                  </a:lnTo>
                  <a:lnTo>
                    <a:pt x="622" y="11"/>
                  </a:lnTo>
                  <a:lnTo>
                    <a:pt x="634"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4834" name="Freeform 95"/>
            <p:cNvSpPr>
              <a:spLocks/>
            </p:cNvSpPr>
            <p:nvPr/>
          </p:nvSpPr>
          <p:spPr bwMode="auto">
            <a:xfrm>
              <a:off x="2600" y="3642"/>
              <a:ext cx="634" cy="56"/>
            </a:xfrm>
            <a:custGeom>
              <a:avLst/>
              <a:gdLst>
                <a:gd name="T0" fmla="*/ 0 w 634"/>
                <a:gd name="T1" fmla="*/ 0 h 56"/>
                <a:gd name="T2" fmla="*/ 13 w 634"/>
                <a:gd name="T3" fmla="*/ 11 h 56"/>
                <a:gd name="T4" fmla="*/ 44 w 634"/>
                <a:gd name="T5" fmla="*/ 28 h 56"/>
                <a:gd name="T6" fmla="*/ 93 w 634"/>
                <a:gd name="T7" fmla="*/ 39 h 56"/>
                <a:gd name="T8" fmla="*/ 162 w 634"/>
                <a:gd name="T9" fmla="*/ 50 h 56"/>
                <a:gd name="T10" fmla="*/ 236 w 634"/>
                <a:gd name="T11" fmla="*/ 56 h 56"/>
                <a:gd name="T12" fmla="*/ 317 w 634"/>
                <a:gd name="T13" fmla="*/ 56 h 56"/>
                <a:gd name="T14" fmla="*/ 398 w 634"/>
                <a:gd name="T15" fmla="*/ 56 h 56"/>
                <a:gd name="T16" fmla="*/ 473 w 634"/>
                <a:gd name="T17" fmla="*/ 50 h 56"/>
                <a:gd name="T18" fmla="*/ 541 w 634"/>
                <a:gd name="T19" fmla="*/ 39 h 56"/>
                <a:gd name="T20" fmla="*/ 591 w 634"/>
                <a:gd name="T21" fmla="*/ 28 h 56"/>
                <a:gd name="T22" fmla="*/ 622 w 634"/>
                <a:gd name="T23" fmla="*/ 11 h 56"/>
                <a:gd name="T24" fmla="*/ 634 w 634"/>
                <a:gd name="T25" fmla="*/ 0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4" h="56">
                  <a:moveTo>
                    <a:pt x="0" y="0"/>
                  </a:moveTo>
                  <a:lnTo>
                    <a:pt x="13" y="11"/>
                  </a:lnTo>
                  <a:lnTo>
                    <a:pt x="44" y="28"/>
                  </a:lnTo>
                  <a:lnTo>
                    <a:pt x="93" y="39"/>
                  </a:lnTo>
                  <a:lnTo>
                    <a:pt x="162" y="50"/>
                  </a:lnTo>
                  <a:lnTo>
                    <a:pt x="236" y="56"/>
                  </a:lnTo>
                  <a:lnTo>
                    <a:pt x="317" y="56"/>
                  </a:lnTo>
                  <a:lnTo>
                    <a:pt x="398" y="56"/>
                  </a:lnTo>
                  <a:lnTo>
                    <a:pt x="473" y="50"/>
                  </a:lnTo>
                  <a:lnTo>
                    <a:pt x="541" y="39"/>
                  </a:lnTo>
                  <a:lnTo>
                    <a:pt x="591" y="28"/>
                  </a:lnTo>
                  <a:lnTo>
                    <a:pt x="622" y="11"/>
                  </a:lnTo>
                  <a:lnTo>
                    <a:pt x="634"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4835" name="Rectangle 96"/>
            <p:cNvSpPr>
              <a:spLocks noChangeArrowheads="1"/>
            </p:cNvSpPr>
            <p:nvPr/>
          </p:nvSpPr>
          <p:spPr bwMode="auto">
            <a:xfrm>
              <a:off x="2715" y="3687"/>
              <a:ext cx="44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2000" b="1">
                  <a:solidFill>
                    <a:srgbClr val="000000"/>
                  </a:solidFill>
                  <a:latin typeface="Arial" panose="020B0604020202020204" pitchFamily="34" charset="0"/>
                  <a:cs typeface="Arial" panose="020B0604020202020204" pitchFamily="34" charset="0"/>
                </a:rPr>
                <a:t>Inventario</a:t>
              </a:r>
              <a:endParaRPr lang="es-CR" sz="10000">
                <a:latin typeface="Arial" panose="020B0604020202020204" pitchFamily="34" charset="0"/>
                <a:cs typeface="Arial" panose="020B0604020202020204" pitchFamily="34" charset="0"/>
              </a:endParaRPr>
            </a:p>
          </p:txBody>
        </p:sp>
        <p:sp>
          <p:nvSpPr>
            <p:cNvPr id="74836" name="Rectangle 97"/>
            <p:cNvSpPr>
              <a:spLocks noChangeArrowheads="1"/>
            </p:cNvSpPr>
            <p:nvPr/>
          </p:nvSpPr>
          <p:spPr bwMode="auto">
            <a:xfrm>
              <a:off x="2817" y="3777"/>
              <a:ext cx="24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2000" b="1">
                  <a:solidFill>
                    <a:srgbClr val="000000"/>
                  </a:solidFill>
                  <a:latin typeface="Arial" panose="020B0604020202020204" pitchFamily="34" charset="0"/>
                  <a:cs typeface="Arial" panose="020B0604020202020204" pitchFamily="34" charset="0"/>
                </a:rPr>
                <a:t>Tic@ </a:t>
              </a:r>
              <a:endParaRPr lang="es-CR" sz="10000">
                <a:latin typeface="Arial" panose="020B0604020202020204" pitchFamily="34" charset="0"/>
                <a:cs typeface="Arial" panose="020B0604020202020204" pitchFamily="34" charset="0"/>
              </a:endParaRPr>
            </a:p>
          </p:txBody>
        </p:sp>
        <p:sp>
          <p:nvSpPr>
            <p:cNvPr id="74837" name="Line 98"/>
            <p:cNvSpPr>
              <a:spLocks noChangeShapeType="1"/>
            </p:cNvSpPr>
            <p:nvPr/>
          </p:nvSpPr>
          <p:spPr bwMode="auto">
            <a:xfrm>
              <a:off x="2196" y="2445"/>
              <a:ext cx="473"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38" name="Freeform 99"/>
            <p:cNvSpPr>
              <a:spLocks/>
            </p:cNvSpPr>
            <p:nvPr/>
          </p:nvSpPr>
          <p:spPr bwMode="auto">
            <a:xfrm>
              <a:off x="2656" y="2422"/>
              <a:ext cx="50" cy="45"/>
            </a:xfrm>
            <a:custGeom>
              <a:avLst/>
              <a:gdLst>
                <a:gd name="T0" fmla="*/ 50 w 50"/>
                <a:gd name="T1" fmla="*/ 23 h 45"/>
                <a:gd name="T2" fmla="*/ 0 w 50"/>
                <a:gd name="T3" fmla="*/ 45 h 45"/>
                <a:gd name="T4" fmla="*/ 0 w 50"/>
                <a:gd name="T5" fmla="*/ 40 h 45"/>
                <a:gd name="T6" fmla="*/ 6 w 50"/>
                <a:gd name="T7" fmla="*/ 34 h 45"/>
                <a:gd name="T8" fmla="*/ 6 w 50"/>
                <a:gd name="T9" fmla="*/ 28 h 45"/>
                <a:gd name="T10" fmla="*/ 6 w 50"/>
                <a:gd name="T11" fmla="*/ 17 h 45"/>
                <a:gd name="T12" fmla="*/ 6 w 50"/>
                <a:gd name="T13" fmla="*/ 11 h 45"/>
                <a:gd name="T14" fmla="*/ 0 w 50"/>
                <a:gd name="T15" fmla="*/ 6 h 45"/>
                <a:gd name="T16" fmla="*/ 0 w 50"/>
                <a:gd name="T17" fmla="*/ 0 h 45"/>
                <a:gd name="T18" fmla="*/ 50 w 50"/>
                <a:gd name="T19" fmla="*/ 23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45">
                  <a:moveTo>
                    <a:pt x="50" y="23"/>
                  </a:moveTo>
                  <a:lnTo>
                    <a:pt x="0" y="45"/>
                  </a:lnTo>
                  <a:lnTo>
                    <a:pt x="0" y="40"/>
                  </a:lnTo>
                  <a:lnTo>
                    <a:pt x="6" y="34"/>
                  </a:lnTo>
                  <a:lnTo>
                    <a:pt x="6" y="28"/>
                  </a:lnTo>
                  <a:lnTo>
                    <a:pt x="6" y="17"/>
                  </a:lnTo>
                  <a:lnTo>
                    <a:pt x="6" y="11"/>
                  </a:lnTo>
                  <a:lnTo>
                    <a:pt x="0" y="6"/>
                  </a:lnTo>
                  <a:lnTo>
                    <a:pt x="0" y="0"/>
                  </a:lnTo>
                  <a:lnTo>
                    <a:pt x="50" y="2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4839" name="Rectangle 100"/>
            <p:cNvSpPr>
              <a:spLocks noChangeArrowheads="1"/>
            </p:cNvSpPr>
            <p:nvPr/>
          </p:nvSpPr>
          <p:spPr bwMode="auto">
            <a:xfrm>
              <a:off x="2295" y="2372"/>
              <a:ext cx="33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1600">
                  <a:solidFill>
                    <a:srgbClr val="000080"/>
                  </a:solidFill>
                  <a:latin typeface="Arial" panose="020B0604020202020204" pitchFamily="34" charset="0"/>
                  <a:cs typeface="Arial" panose="020B0604020202020204" pitchFamily="34" charset="0"/>
                </a:rPr>
                <a:t>Manifiesto</a:t>
              </a:r>
              <a:endParaRPr lang="es-CR" sz="10000">
                <a:latin typeface="Arial" panose="020B0604020202020204" pitchFamily="34" charset="0"/>
                <a:cs typeface="Arial" panose="020B0604020202020204" pitchFamily="34" charset="0"/>
              </a:endParaRPr>
            </a:p>
          </p:txBody>
        </p:sp>
        <p:sp>
          <p:nvSpPr>
            <p:cNvPr id="74840" name="Rectangle 101"/>
            <p:cNvSpPr>
              <a:spLocks noChangeArrowheads="1"/>
            </p:cNvSpPr>
            <p:nvPr/>
          </p:nvSpPr>
          <p:spPr bwMode="auto">
            <a:xfrm>
              <a:off x="2289" y="2445"/>
              <a:ext cx="3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1600">
                  <a:solidFill>
                    <a:srgbClr val="000080"/>
                  </a:solidFill>
                  <a:latin typeface="Tahoma" panose="020B0604030504040204" pitchFamily="34" charset="0"/>
                  <a:cs typeface="Arial" panose="020B0604020202020204" pitchFamily="34" charset="0"/>
                </a:rPr>
                <a:t>confirmado</a:t>
              </a:r>
              <a:endParaRPr lang="es-CR" sz="10000">
                <a:latin typeface="Tahoma" panose="020B0604030504040204" pitchFamily="34" charset="0"/>
                <a:cs typeface="Arial" panose="020B0604020202020204" pitchFamily="34" charset="0"/>
              </a:endParaRPr>
            </a:p>
          </p:txBody>
        </p:sp>
        <p:sp>
          <p:nvSpPr>
            <p:cNvPr id="74841" name="Line 102"/>
            <p:cNvSpPr>
              <a:spLocks noChangeShapeType="1"/>
            </p:cNvSpPr>
            <p:nvPr/>
          </p:nvSpPr>
          <p:spPr bwMode="auto">
            <a:xfrm>
              <a:off x="4564" y="2490"/>
              <a:ext cx="13" cy="1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42" name="Line 103"/>
            <p:cNvSpPr>
              <a:spLocks noChangeShapeType="1"/>
            </p:cNvSpPr>
            <p:nvPr/>
          </p:nvSpPr>
          <p:spPr bwMode="auto">
            <a:xfrm>
              <a:off x="4589" y="2512"/>
              <a:ext cx="12" cy="1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43" name="Line 104"/>
            <p:cNvSpPr>
              <a:spLocks noChangeShapeType="1"/>
            </p:cNvSpPr>
            <p:nvPr/>
          </p:nvSpPr>
          <p:spPr bwMode="auto">
            <a:xfrm>
              <a:off x="4614" y="2535"/>
              <a:ext cx="12" cy="1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44" name="Line 105"/>
            <p:cNvSpPr>
              <a:spLocks noChangeShapeType="1"/>
            </p:cNvSpPr>
            <p:nvPr/>
          </p:nvSpPr>
          <p:spPr bwMode="auto">
            <a:xfrm>
              <a:off x="4639" y="2557"/>
              <a:ext cx="12" cy="1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45" name="Line 106"/>
            <p:cNvSpPr>
              <a:spLocks noChangeShapeType="1"/>
            </p:cNvSpPr>
            <p:nvPr/>
          </p:nvSpPr>
          <p:spPr bwMode="auto">
            <a:xfrm>
              <a:off x="4664" y="2580"/>
              <a:ext cx="12" cy="1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46" name="Line 107"/>
            <p:cNvSpPr>
              <a:spLocks noChangeShapeType="1"/>
            </p:cNvSpPr>
            <p:nvPr/>
          </p:nvSpPr>
          <p:spPr bwMode="auto">
            <a:xfrm>
              <a:off x="4688" y="2602"/>
              <a:ext cx="13" cy="1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47" name="Line 108"/>
            <p:cNvSpPr>
              <a:spLocks noChangeShapeType="1"/>
            </p:cNvSpPr>
            <p:nvPr/>
          </p:nvSpPr>
          <p:spPr bwMode="auto">
            <a:xfrm>
              <a:off x="4713" y="2625"/>
              <a:ext cx="13" cy="1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48" name="Line 109"/>
            <p:cNvSpPr>
              <a:spLocks noChangeShapeType="1"/>
            </p:cNvSpPr>
            <p:nvPr/>
          </p:nvSpPr>
          <p:spPr bwMode="auto">
            <a:xfrm>
              <a:off x="4738" y="2647"/>
              <a:ext cx="13" cy="1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49" name="Line 110"/>
            <p:cNvSpPr>
              <a:spLocks noChangeShapeType="1"/>
            </p:cNvSpPr>
            <p:nvPr/>
          </p:nvSpPr>
          <p:spPr bwMode="auto">
            <a:xfrm>
              <a:off x="4763" y="2669"/>
              <a:ext cx="12" cy="1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50" name="Line 111"/>
            <p:cNvSpPr>
              <a:spLocks noChangeShapeType="1"/>
            </p:cNvSpPr>
            <p:nvPr/>
          </p:nvSpPr>
          <p:spPr bwMode="auto">
            <a:xfrm>
              <a:off x="4788" y="2692"/>
              <a:ext cx="12" cy="1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51" name="Line 112"/>
            <p:cNvSpPr>
              <a:spLocks noChangeShapeType="1"/>
            </p:cNvSpPr>
            <p:nvPr/>
          </p:nvSpPr>
          <p:spPr bwMode="auto">
            <a:xfrm>
              <a:off x="4813" y="2714"/>
              <a:ext cx="12" cy="1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52" name="Line 113"/>
            <p:cNvSpPr>
              <a:spLocks noChangeShapeType="1"/>
            </p:cNvSpPr>
            <p:nvPr/>
          </p:nvSpPr>
          <p:spPr bwMode="auto">
            <a:xfrm>
              <a:off x="4838" y="2737"/>
              <a:ext cx="12" cy="1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53" name="Line 114"/>
            <p:cNvSpPr>
              <a:spLocks noChangeShapeType="1"/>
            </p:cNvSpPr>
            <p:nvPr/>
          </p:nvSpPr>
          <p:spPr bwMode="auto">
            <a:xfrm>
              <a:off x="4862" y="2759"/>
              <a:ext cx="13" cy="1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54" name="Line 115"/>
            <p:cNvSpPr>
              <a:spLocks noChangeShapeType="1"/>
            </p:cNvSpPr>
            <p:nvPr/>
          </p:nvSpPr>
          <p:spPr bwMode="auto">
            <a:xfrm>
              <a:off x="4862" y="2759"/>
              <a:ext cx="13" cy="1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55" name="Freeform 116"/>
            <p:cNvSpPr>
              <a:spLocks/>
            </p:cNvSpPr>
            <p:nvPr/>
          </p:nvSpPr>
          <p:spPr bwMode="auto">
            <a:xfrm>
              <a:off x="4514" y="2445"/>
              <a:ext cx="75" cy="67"/>
            </a:xfrm>
            <a:custGeom>
              <a:avLst/>
              <a:gdLst>
                <a:gd name="T0" fmla="*/ 38 w 75"/>
                <a:gd name="T1" fmla="*/ 67 h 67"/>
                <a:gd name="T2" fmla="*/ 0 w 75"/>
                <a:gd name="T3" fmla="*/ 0 h 67"/>
                <a:gd name="T4" fmla="*/ 75 w 75"/>
                <a:gd name="T5" fmla="*/ 33 h 67"/>
                <a:gd name="T6" fmla="*/ 38 w 75"/>
                <a:gd name="T7" fmla="*/ 67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67">
                  <a:moveTo>
                    <a:pt x="38" y="67"/>
                  </a:moveTo>
                  <a:lnTo>
                    <a:pt x="0" y="0"/>
                  </a:lnTo>
                  <a:lnTo>
                    <a:pt x="75" y="33"/>
                  </a:lnTo>
                  <a:lnTo>
                    <a:pt x="38" y="6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4856" name="Line 117"/>
            <p:cNvSpPr>
              <a:spLocks noChangeShapeType="1"/>
            </p:cNvSpPr>
            <p:nvPr/>
          </p:nvSpPr>
          <p:spPr bwMode="auto">
            <a:xfrm>
              <a:off x="4502" y="3243"/>
              <a:ext cx="1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57" name="Line 118"/>
            <p:cNvSpPr>
              <a:spLocks noChangeShapeType="1"/>
            </p:cNvSpPr>
            <p:nvPr/>
          </p:nvSpPr>
          <p:spPr bwMode="auto">
            <a:xfrm>
              <a:off x="4527" y="3243"/>
              <a:ext cx="1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58" name="Line 119"/>
            <p:cNvSpPr>
              <a:spLocks noChangeShapeType="1"/>
            </p:cNvSpPr>
            <p:nvPr/>
          </p:nvSpPr>
          <p:spPr bwMode="auto">
            <a:xfrm>
              <a:off x="4552" y="3243"/>
              <a:ext cx="1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59" name="Line 120"/>
            <p:cNvSpPr>
              <a:spLocks noChangeShapeType="1"/>
            </p:cNvSpPr>
            <p:nvPr/>
          </p:nvSpPr>
          <p:spPr bwMode="auto">
            <a:xfrm>
              <a:off x="4577" y="3243"/>
              <a:ext cx="1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60" name="Line 121"/>
            <p:cNvSpPr>
              <a:spLocks noChangeShapeType="1"/>
            </p:cNvSpPr>
            <p:nvPr/>
          </p:nvSpPr>
          <p:spPr bwMode="auto">
            <a:xfrm>
              <a:off x="4601" y="3243"/>
              <a:ext cx="1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61" name="Line 122"/>
            <p:cNvSpPr>
              <a:spLocks noChangeShapeType="1"/>
            </p:cNvSpPr>
            <p:nvPr/>
          </p:nvSpPr>
          <p:spPr bwMode="auto">
            <a:xfrm>
              <a:off x="4626" y="3243"/>
              <a:ext cx="1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62" name="Line 123"/>
            <p:cNvSpPr>
              <a:spLocks noChangeShapeType="1"/>
            </p:cNvSpPr>
            <p:nvPr/>
          </p:nvSpPr>
          <p:spPr bwMode="auto">
            <a:xfrm>
              <a:off x="4651" y="3243"/>
              <a:ext cx="1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63" name="Line 124"/>
            <p:cNvSpPr>
              <a:spLocks noChangeShapeType="1"/>
            </p:cNvSpPr>
            <p:nvPr/>
          </p:nvSpPr>
          <p:spPr bwMode="auto">
            <a:xfrm>
              <a:off x="4676" y="3243"/>
              <a:ext cx="1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64" name="Line 125"/>
            <p:cNvSpPr>
              <a:spLocks noChangeShapeType="1"/>
            </p:cNvSpPr>
            <p:nvPr/>
          </p:nvSpPr>
          <p:spPr bwMode="auto">
            <a:xfrm>
              <a:off x="4701" y="3243"/>
              <a:ext cx="1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65" name="Line 126"/>
            <p:cNvSpPr>
              <a:spLocks noChangeShapeType="1"/>
            </p:cNvSpPr>
            <p:nvPr/>
          </p:nvSpPr>
          <p:spPr bwMode="auto">
            <a:xfrm>
              <a:off x="4726" y="3243"/>
              <a:ext cx="1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66" name="Line 127"/>
            <p:cNvSpPr>
              <a:spLocks noChangeShapeType="1"/>
            </p:cNvSpPr>
            <p:nvPr/>
          </p:nvSpPr>
          <p:spPr bwMode="auto">
            <a:xfrm>
              <a:off x="4751" y="3243"/>
              <a:ext cx="1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67" name="Line 128"/>
            <p:cNvSpPr>
              <a:spLocks noChangeShapeType="1"/>
            </p:cNvSpPr>
            <p:nvPr/>
          </p:nvSpPr>
          <p:spPr bwMode="auto">
            <a:xfrm>
              <a:off x="4775" y="3243"/>
              <a:ext cx="1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68" name="Line 129"/>
            <p:cNvSpPr>
              <a:spLocks noChangeShapeType="1"/>
            </p:cNvSpPr>
            <p:nvPr/>
          </p:nvSpPr>
          <p:spPr bwMode="auto">
            <a:xfrm>
              <a:off x="4800" y="3243"/>
              <a:ext cx="1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69" name="Line 130"/>
            <p:cNvSpPr>
              <a:spLocks noChangeShapeType="1"/>
            </p:cNvSpPr>
            <p:nvPr/>
          </p:nvSpPr>
          <p:spPr bwMode="auto">
            <a:xfrm>
              <a:off x="4825" y="3243"/>
              <a:ext cx="1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70" name="Line 131"/>
            <p:cNvSpPr>
              <a:spLocks noChangeShapeType="1"/>
            </p:cNvSpPr>
            <p:nvPr/>
          </p:nvSpPr>
          <p:spPr bwMode="auto">
            <a:xfrm>
              <a:off x="4850" y="3243"/>
              <a:ext cx="1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71" name="Line 132"/>
            <p:cNvSpPr>
              <a:spLocks noChangeShapeType="1"/>
            </p:cNvSpPr>
            <p:nvPr/>
          </p:nvSpPr>
          <p:spPr bwMode="auto">
            <a:xfrm>
              <a:off x="4875" y="3243"/>
              <a:ext cx="1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72" name="Line 133"/>
            <p:cNvSpPr>
              <a:spLocks noChangeShapeType="1"/>
            </p:cNvSpPr>
            <p:nvPr/>
          </p:nvSpPr>
          <p:spPr bwMode="auto">
            <a:xfrm>
              <a:off x="4900" y="3243"/>
              <a:ext cx="1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73" name="Line 134"/>
            <p:cNvSpPr>
              <a:spLocks noChangeShapeType="1"/>
            </p:cNvSpPr>
            <p:nvPr/>
          </p:nvSpPr>
          <p:spPr bwMode="auto">
            <a:xfrm>
              <a:off x="4925" y="3243"/>
              <a:ext cx="1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74" name="Line 135"/>
            <p:cNvSpPr>
              <a:spLocks noChangeShapeType="1"/>
            </p:cNvSpPr>
            <p:nvPr/>
          </p:nvSpPr>
          <p:spPr bwMode="auto">
            <a:xfrm>
              <a:off x="4949" y="3243"/>
              <a:ext cx="1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75" name="Line 136"/>
            <p:cNvSpPr>
              <a:spLocks noChangeShapeType="1"/>
            </p:cNvSpPr>
            <p:nvPr/>
          </p:nvSpPr>
          <p:spPr bwMode="auto">
            <a:xfrm>
              <a:off x="4974" y="3243"/>
              <a:ext cx="1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76" name="Line 137"/>
            <p:cNvSpPr>
              <a:spLocks noChangeShapeType="1"/>
            </p:cNvSpPr>
            <p:nvPr/>
          </p:nvSpPr>
          <p:spPr bwMode="auto">
            <a:xfrm>
              <a:off x="4999" y="3243"/>
              <a:ext cx="1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77" name="Line 138"/>
            <p:cNvSpPr>
              <a:spLocks noChangeShapeType="1"/>
            </p:cNvSpPr>
            <p:nvPr/>
          </p:nvSpPr>
          <p:spPr bwMode="auto">
            <a:xfrm>
              <a:off x="5024" y="3243"/>
              <a:ext cx="1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78" name="Line 139"/>
            <p:cNvSpPr>
              <a:spLocks noChangeShapeType="1"/>
            </p:cNvSpPr>
            <p:nvPr/>
          </p:nvSpPr>
          <p:spPr bwMode="auto">
            <a:xfrm>
              <a:off x="5049" y="3243"/>
              <a:ext cx="1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79" name="Line 140"/>
            <p:cNvSpPr>
              <a:spLocks noChangeShapeType="1"/>
            </p:cNvSpPr>
            <p:nvPr/>
          </p:nvSpPr>
          <p:spPr bwMode="auto">
            <a:xfrm>
              <a:off x="5074" y="3243"/>
              <a:ext cx="1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80" name="Line 141"/>
            <p:cNvSpPr>
              <a:spLocks noChangeShapeType="1"/>
            </p:cNvSpPr>
            <p:nvPr/>
          </p:nvSpPr>
          <p:spPr bwMode="auto">
            <a:xfrm>
              <a:off x="5099" y="3243"/>
              <a:ext cx="1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81" name="Line 142"/>
            <p:cNvSpPr>
              <a:spLocks noChangeShapeType="1"/>
            </p:cNvSpPr>
            <p:nvPr/>
          </p:nvSpPr>
          <p:spPr bwMode="auto">
            <a:xfrm>
              <a:off x="5123" y="3243"/>
              <a:ext cx="1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82" name="Line 143"/>
            <p:cNvSpPr>
              <a:spLocks noChangeShapeType="1"/>
            </p:cNvSpPr>
            <p:nvPr/>
          </p:nvSpPr>
          <p:spPr bwMode="auto">
            <a:xfrm>
              <a:off x="5148" y="3243"/>
              <a:ext cx="1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83" name="Line 144"/>
            <p:cNvSpPr>
              <a:spLocks noChangeShapeType="1"/>
            </p:cNvSpPr>
            <p:nvPr/>
          </p:nvSpPr>
          <p:spPr bwMode="auto">
            <a:xfrm>
              <a:off x="5173" y="3243"/>
              <a:ext cx="1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84" name="Line 145"/>
            <p:cNvSpPr>
              <a:spLocks noChangeShapeType="1"/>
            </p:cNvSpPr>
            <p:nvPr/>
          </p:nvSpPr>
          <p:spPr bwMode="auto">
            <a:xfrm>
              <a:off x="5198" y="3243"/>
              <a:ext cx="1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85" name="Line 146"/>
            <p:cNvSpPr>
              <a:spLocks noChangeShapeType="1"/>
            </p:cNvSpPr>
            <p:nvPr/>
          </p:nvSpPr>
          <p:spPr bwMode="auto">
            <a:xfrm>
              <a:off x="5223" y="3243"/>
              <a:ext cx="1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86" name="Line 147"/>
            <p:cNvSpPr>
              <a:spLocks noChangeShapeType="1"/>
            </p:cNvSpPr>
            <p:nvPr/>
          </p:nvSpPr>
          <p:spPr bwMode="auto">
            <a:xfrm>
              <a:off x="5248" y="3243"/>
              <a:ext cx="1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87" name="Line 148"/>
            <p:cNvSpPr>
              <a:spLocks noChangeShapeType="1"/>
            </p:cNvSpPr>
            <p:nvPr/>
          </p:nvSpPr>
          <p:spPr bwMode="auto">
            <a:xfrm>
              <a:off x="5273" y="3243"/>
              <a:ext cx="1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88" name="Line 149"/>
            <p:cNvSpPr>
              <a:spLocks noChangeShapeType="1"/>
            </p:cNvSpPr>
            <p:nvPr/>
          </p:nvSpPr>
          <p:spPr bwMode="auto">
            <a:xfrm>
              <a:off x="5297" y="3243"/>
              <a:ext cx="1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89" name="Line 150"/>
            <p:cNvSpPr>
              <a:spLocks noChangeShapeType="1"/>
            </p:cNvSpPr>
            <p:nvPr/>
          </p:nvSpPr>
          <p:spPr bwMode="auto">
            <a:xfrm>
              <a:off x="5322" y="3243"/>
              <a:ext cx="1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90" name="Line 151"/>
            <p:cNvSpPr>
              <a:spLocks noChangeShapeType="1"/>
            </p:cNvSpPr>
            <p:nvPr/>
          </p:nvSpPr>
          <p:spPr bwMode="auto">
            <a:xfrm>
              <a:off x="5347" y="3243"/>
              <a:ext cx="1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91" name="Line 152"/>
            <p:cNvSpPr>
              <a:spLocks noChangeShapeType="1"/>
            </p:cNvSpPr>
            <p:nvPr/>
          </p:nvSpPr>
          <p:spPr bwMode="auto">
            <a:xfrm>
              <a:off x="5372" y="3243"/>
              <a:ext cx="1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92" name="Line 153"/>
            <p:cNvSpPr>
              <a:spLocks noChangeShapeType="1"/>
            </p:cNvSpPr>
            <p:nvPr/>
          </p:nvSpPr>
          <p:spPr bwMode="auto">
            <a:xfrm>
              <a:off x="5397" y="3243"/>
              <a:ext cx="1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93" name="Line 154"/>
            <p:cNvSpPr>
              <a:spLocks noChangeShapeType="1"/>
            </p:cNvSpPr>
            <p:nvPr/>
          </p:nvSpPr>
          <p:spPr bwMode="auto">
            <a:xfrm>
              <a:off x="5422" y="3243"/>
              <a:ext cx="1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94" name="Line 155"/>
            <p:cNvSpPr>
              <a:spLocks noChangeShapeType="1"/>
            </p:cNvSpPr>
            <p:nvPr/>
          </p:nvSpPr>
          <p:spPr bwMode="auto">
            <a:xfrm>
              <a:off x="5447" y="3243"/>
              <a:ext cx="1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95" name="Line 156"/>
            <p:cNvSpPr>
              <a:spLocks noChangeShapeType="1"/>
            </p:cNvSpPr>
            <p:nvPr/>
          </p:nvSpPr>
          <p:spPr bwMode="auto">
            <a:xfrm>
              <a:off x="5471" y="3243"/>
              <a:ext cx="1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96" name="Line 157"/>
            <p:cNvSpPr>
              <a:spLocks noChangeShapeType="1"/>
            </p:cNvSpPr>
            <p:nvPr/>
          </p:nvSpPr>
          <p:spPr bwMode="auto">
            <a:xfrm>
              <a:off x="5496" y="3243"/>
              <a:ext cx="1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97" name="Line 158"/>
            <p:cNvSpPr>
              <a:spLocks noChangeShapeType="1"/>
            </p:cNvSpPr>
            <p:nvPr/>
          </p:nvSpPr>
          <p:spPr bwMode="auto">
            <a:xfrm>
              <a:off x="5521" y="3243"/>
              <a:ext cx="1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98" name="Line 159"/>
            <p:cNvSpPr>
              <a:spLocks noChangeShapeType="1"/>
            </p:cNvSpPr>
            <p:nvPr/>
          </p:nvSpPr>
          <p:spPr bwMode="auto">
            <a:xfrm>
              <a:off x="5546" y="3243"/>
              <a:ext cx="1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899" name="Line 160"/>
            <p:cNvSpPr>
              <a:spLocks noChangeShapeType="1"/>
            </p:cNvSpPr>
            <p:nvPr/>
          </p:nvSpPr>
          <p:spPr bwMode="auto">
            <a:xfrm flipV="1">
              <a:off x="5571" y="3231"/>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00" name="Line 161"/>
            <p:cNvSpPr>
              <a:spLocks noChangeShapeType="1"/>
            </p:cNvSpPr>
            <p:nvPr/>
          </p:nvSpPr>
          <p:spPr bwMode="auto">
            <a:xfrm flipV="1">
              <a:off x="5571" y="3209"/>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01" name="Line 162"/>
            <p:cNvSpPr>
              <a:spLocks noChangeShapeType="1"/>
            </p:cNvSpPr>
            <p:nvPr/>
          </p:nvSpPr>
          <p:spPr bwMode="auto">
            <a:xfrm flipV="1">
              <a:off x="5571" y="3186"/>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02" name="Line 163"/>
            <p:cNvSpPr>
              <a:spLocks noChangeShapeType="1"/>
            </p:cNvSpPr>
            <p:nvPr/>
          </p:nvSpPr>
          <p:spPr bwMode="auto">
            <a:xfrm flipV="1">
              <a:off x="5571" y="3164"/>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03" name="Line 164"/>
            <p:cNvSpPr>
              <a:spLocks noChangeShapeType="1"/>
            </p:cNvSpPr>
            <p:nvPr/>
          </p:nvSpPr>
          <p:spPr bwMode="auto">
            <a:xfrm flipV="1">
              <a:off x="5571" y="3142"/>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04" name="Line 165"/>
            <p:cNvSpPr>
              <a:spLocks noChangeShapeType="1"/>
            </p:cNvSpPr>
            <p:nvPr/>
          </p:nvSpPr>
          <p:spPr bwMode="auto">
            <a:xfrm flipV="1">
              <a:off x="5571" y="3119"/>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05" name="Line 166"/>
            <p:cNvSpPr>
              <a:spLocks noChangeShapeType="1"/>
            </p:cNvSpPr>
            <p:nvPr/>
          </p:nvSpPr>
          <p:spPr bwMode="auto">
            <a:xfrm flipV="1">
              <a:off x="5571" y="3097"/>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06" name="Line 167"/>
            <p:cNvSpPr>
              <a:spLocks noChangeShapeType="1"/>
            </p:cNvSpPr>
            <p:nvPr/>
          </p:nvSpPr>
          <p:spPr bwMode="auto">
            <a:xfrm flipV="1">
              <a:off x="5571" y="3074"/>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07" name="Line 168"/>
            <p:cNvSpPr>
              <a:spLocks noChangeShapeType="1"/>
            </p:cNvSpPr>
            <p:nvPr/>
          </p:nvSpPr>
          <p:spPr bwMode="auto">
            <a:xfrm flipV="1">
              <a:off x="5571" y="3052"/>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08" name="Line 169"/>
            <p:cNvSpPr>
              <a:spLocks noChangeShapeType="1"/>
            </p:cNvSpPr>
            <p:nvPr/>
          </p:nvSpPr>
          <p:spPr bwMode="auto">
            <a:xfrm flipV="1">
              <a:off x="5571" y="3029"/>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09" name="Line 170"/>
            <p:cNvSpPr>
              <a:spLocks noChangeShapeType="1"/>
            </p:cNvSpPr>
            <p:nvPr/>
          </p:nvSpPr>
          <p:spPr bwMode="auto">
            <a:xfrm flipV="1">
              <a:off x="5571" y="3007"/>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10" name="Line 171"/>
            <p:cNvSpPr>
              <a:spLocks noChangeShapeType="1"/>
            </p:cNvSpPr>
            <p:nvPr/>
          </p:nvSpPr>
          <p:spPr bwMode="auto">
            <a:xfrm flipV="1">
              <a:off x="5571" y="2984"/>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11" name="Line 172"/>
            <p:cNvSpPr>
              <a:spLocks noChangeShapeType="1"/>
            </p:cNvSpPr>
            <p:nvPr/>
          </p:nvSpPr>
          <p:spPr bwMode="auto">
            <a:xfrm flipV="1">
              <a:off x="5571" y="2962"/>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12" name="Line 173"/>
            <p:cNvSpPr>
              <a:spLocks noChangeShapeType="1"/>
            </p:cNvSpPr>
            <p:nvPr/>
          </p:nvSpPr>
          <p:spPr bwMode="auto">
            <a:xfrm flipV="1">
              <a:off x="5571" y="2939"/>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13" name="Line 174"/>
            <p:cNvSpPr>
              <a:spLocks noChangeShapeType="1"/>
            </p:cNvSpPr>
            <p:nvPr/>
          </p:nvSpPr>
          <p:spPr bwMode="auto">
            <a:xfrm flipV="1">
              <a:off x="5571" y="2917"/>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14" name="Line 175"/>
            <p:cNvSpPr>
              <a:spLocks noChangeShapeType="1"/>
            </p:cNvSpPr>
            <p:nvPr/>
          </p:nvSpPr>
          <p:spPr bwMode="auto">
            <a:xfrm flipV="1">
              <a:off x="5571" y="2894"/>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15" name="Line 176"/>
            <p:cNvSpPr>
              <a:spLocks noChangeShapeType="1"/>
            </p:cNvSpPr>
            <p:nvPr/>
          </p:nvSpPr>
          <p:spPr bwMode="auto">
            <a:xfrm flipV="1">
              <a:off x="5571" y="2872"/>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16" name="Line 177"/>
            <p:cNvSpPr>
              <a:spLocks noChangeShapeType="1"/>
            </p:cNvSpPr>
            <p:nvPr/>
          </p:nvSpPr>
          <p:spPr bwMode="auto">
            <a:xfrm flipV="1">
              <a:off x="5571" y="2849"/>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17" name="Line 178"/>
            <p:cNvSpPr>
              <a:spLocks noChangeShapeType="1"/>
            </p:cNvSpPr>
            <p:nvPr/>
          </p:nvSpPr>
          <p:spPr bwMode="auto">
            <a:xfrm flipV="1">
              <a:off x="5571" y="2827"/>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18" name="Line 179"/>
            <p:cNvSpPr>
              <a:spLocks noChangeShapeType="1"/>
            </p:cNvSpPr>
            <p:nvPr/>
          </p:nvSpPr>
          <p:spPr bwMode="auto">
            <a:xfrm flipV="1">
              <a:off x="5571" y="2804"/>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19" name="Line 180"/>
            <p:cNvSpPr>
              <a:spLocks noChangeShapeType="1"/>
            </p:cNvSpPr>
            <p:nvPr/>
          </p:nvSpPr>
          <p:spPr bwMode="auto">
            <a:xfrm flipV="1">
              <a:off x="5571" y="2782"/>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20" name="Line 181"/>
            <p:cNvSpPr>
              <a:spLocks noChangeShapeType="1"/>
            </p:cNvSpPr>
            <p:nvPr/>
          </p:nvSpPr>
          <p:spPr bwMode="auto">
            <a:xfrm flipV="1">
              <a:off x="5571" y="2759"/>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21" name="Line 182"/>
            <p:cNvSpPr>
              <a:spLocks noChangeShapeType="1"/>
            </p:cNvSpPr>
            <p:nvPr/>
          </p:nvSpPr>
          <p:spPr bwMode="auto">
            <a:xfrm flipV="1">
              <a:off x="5571" y="2737"/>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22" name="Line 183"/>
            <p:cNvSpPr>
              <a:spLocks noChangeShapeType="1"/>
            </p:cNvSpPr>
            <p:nvPr/>
          </p:nvSpPr>
          <p:spPr bwMode="auto">
            <a:xfrm flipV="1">
              <a:off x="5571" y="2714"/>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23" name="Line 184"/>
            <p:cNvSpPr>
              <a:spLocks noChangeShapeType="1"/>
            </p:cNvSpPr>
            <p:nvPr/>
          </p:nvSpPr>
          <p:spPr bwMode="auto">
            <a:xfrm flipV="1">
              <a:off x="5571" y="2692"/>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24" name="Line 185"/>
            <p:cNvSpPr>
              <a:spLocks noChangeShapeType="1"/>
            </p:cNvSpPr>
            <p:nvPr/>
          </p:nvSpPr>
          <p:spPr bwMode="auto">
            <a:xfrm flipV="1">
              <a:off x="5571" y="2669"/>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25" name="Line 186"/>
            <p:cNvSpPr>
              <a:spLocks noChangeShapeType="1"/>
            </p:cNvSpPr>
            <p:nvPr/>
          </p:nvSpPr>
          <p:spPr bwMode="auto">
            <a:xfrm flipV="1">
              <a:off x="5571" y="2647"/>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26" name="Line 187"/>
            <p:cNvSpPr>
              <a:spLocks noChangeShapeType="1"/>
            </p:cNvSpPr>
            <p:nvPr/>
          </p:nvSpPr>
          <p:spPr bwMode="auto">
            <a:xfrm flipV="1">
              <a:off x="5571" y="2625"/>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27" name="Line 188"/>
            <p:cNvSpPr>
              <a:spLocks noChangeShapeType="1"/>
            </p:cNvSpPr>
            <p:nvPr/>
          </p:nvSpPr>
          <p:spPr bwMode="auto">
            <a:xfrm flipV="1">
              <a:off x="5571" y="2602"/>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28" name="Line 189"/>
            <p:cNvSpPr>
              <a:spLocks noChangeShapeType="1"/>
            </p:cNvSpPr>
            <p:nvPr/>
          </p:nvSpPr>
          <p:spPr bwMode="auto">
            <a:xfrm flipV="1">
              <a:off x="5571" y="2580"/>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29" name="Line 190"/>
            <p:cNvSpPr>
              <a:spLocks noChangeShapeType="1"/>
            </p:cNvSpPr>
            <p:nvPr/>
          </p:nvSpPr>
          <p:spPr bwMode="auto">
            <a:xfrm flipV="1">
              <a:off x="5571" y="2557"/>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30" name="Line 191"/>
            <p:cNvSpPr>
              <a:spLocks noChangeShapeType="1"/>
            </p:cNvSpPr>
            <p:nvPr/>
          </p:nvSpPr>
          <p:spPr bwMode="auto">
            <a:xfrm flipV="1">
              <a:off x="5571" y="2535"/>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31" name="Line 192"/>
            <p:cNvSpPr>
              <a:spLocks noChangeShapeType="1"/>
            </p:cNvSpPr>
            <p:nvPr/>
          </p:nvSpPr>
          <p:spPr bwMode="auto">
            <a:xfrm flipV="1">
              <a:off x="5571" y="2512"/>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32" name="Line 193"/>
            <p:cNvSpPr>
              <a:spLocks noChangeShapeType="1"/>
            </p:cNvSpPr>
            <p:nvPr/>
          </p:nvSpPr>
          <p:spPr bwMode="auto">
            <a:xfrm flipV="1">
              <a:off x="5571" y="2490"/>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33" name="Line 194"/>
            <p:cNvSpPr>
              <a:spLocks noChangeShapeType="1"/>
            </p:cNvSpPr>
            <p:nvPr/>
          </p:nvSpPr>
          <p:spPr bwMode="auto">
            <a:xfrm flipV="1">
              <a:off x="5571" y="2467"/>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34" name="Line 195"/>
            <p:cNvSpPr>
              <a:spLocks noChangeShapeType="1"/>
            </p:cNvSpPr>
            <p:nvPr/>
          </p:nvSpPr>
          <p:spPr bwMode="auto">
            <a:xfrm flipV="1">
              <a:off x="5571" y="2445"/>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35" name="Line 196"/>
            <p:cNvSpPr>
              <a:spLocks noChangeShapeType="1"/>
            </p:cNvSpPr>
            <p:nvPr/>
          </p:nvSpPr>
          <p:spPr bwMode="auto">
            <a:xfrm flipV="1">
              <a:off x="5571" y="2422"/>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36" name="Line 197"/>
            <p:cNvSpPr>
              <a:spLocks noChangeShapeType="1"/>
            </p:cNvSpPr>
            <p:nvPr/>
          </p:nvSpPr>
          <p:spPr bwMode="auto">
            <a:xfrm flipV="1">
              <a:off x="5571" y="2400"/>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37" name="Line 198"/>
            <p:cNvSpPr>
              <a:spLocks noChangeShapeType="1"/>
            </p:cNvSpPr>
            <p:nvPr/>
          </p:nvSpPr>
          <p:spPr bwMode="auto">
            <a:xfrm flipV="1">
              <a:off x="5571" y="2377"/>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38" name="Line 199"/>
            <p:cNvSpPr>
              <a:spLocks noChangeShapeType="1"/>
            </p:cNvSpPr>
            <p:nvPr/>
          </p:nvSpPr>
          <p:spPr bwMode="auto">
            <a:xfrm flipV="1">
              <a:off x="5571" y="2355"/>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39" name="Line 200"/>
            <p:cNvSpPr>
              <a:spLocks noChangeShapeType="1"/>
            </p:cNvSpPr>
            <p:nvPr/>
          </p:nvSpPr>
          <p:spPr bwMode="auto">
            <a:xfrm flipV="1">
              <a:off x="5571" y="2332"/>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40" name="Line 201"/>
            <p:cNvSpPr>
              <a:spLocks noChangeShapeType="1"/>
            </p:cNvSpPr>
            <p:nvPr/>
          </p:nvSpPr>
          <p:spPr bwMode="auto">
            <a:xfrm flipV="1">
              <a:off x="5571" y="2310"/>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41" name="Line 202"/>
            <p:cNvSpPr>
              <a:spLocks noChangeShapeType="1"/>
            </p:cNvSpPr>
            <p:nvPr/>
          </p:nvSpPr>
          <p:spPr bwMode="auto">
            <a:xfrm flipV="1">
              <a:off x="5571" y="2287"/>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42" name="Line 203"/>
            <p:cNvSpPr>
              <a:spLocks noChangeShapeType="1"/>
            </p:cNvSpPr>
            <p:nvPr/>
          </p:nvSpPr>
          <p:spPr bwMode="auto">
            <a:xfrm flipV="1">
              <a:off x="5571" y="2265"/>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grpSp>
          <p:nvGrpSpPr>
            <p:cNvPr id="74943" name="Group 204"/>
            <p:cNvGrpSpPr>
              <a:grpSpLocks/>
            </p:cNvGrpSpPr>
            <p:nvPr/>
          </p:nvGrpSpPr>
          <p:grpSpPr bwMode="auto">
            <a:xfrm>
              <a:off x="1935" y="1759"/>
              <a:ext cx="3711" cy="1939"/>
              <a:chOff x="1766" y="1453"/>
              <a:chExt cx="3711" cy="1939"/>
            </a:xfrm>
          </p:grpSpPr>
          <p:sp>
            <p:nvSpPr>
              <p:cNvPr id="75078" name="Line 205"/>
              <p:cNvSpPr>
                <a:spLocks noChangeShapeType="1"/>
              </p:cNvSpPr>
              <p:nvPr/>
            </p:nvSpPr>
            <p:spPr bwMode="auto">
              <a:xfrm flipV="1">
                <a:off x="5402" y="1936"/>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079" name="Line 206"/>
              <p:cNvSpPr>
                <a:spLocks noChangeShapeType="1"/>
              </p:cNvSpPr>
              <p:nvPr/>
            </p:nvSpPr>
            <p:spPr bwMode="auto">
              <a:xfrm flipV="1">
                <a:off x="5402" y="1914"/>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080" name="Line 207"/>
              <p:cNvSpPr>
                <a:spLocks noChangeShapeType="1"/>
              </p:cNvSpPr>
              <p:nvPr/>
            </p:nvSpPr>
            <p:spPr bwMode="auto">
              <a:xfrm flipV="1">
                <a:off x="5402" y="1891"/>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081" name="Line 208"/>
              <p:cNvSpPr>
                <a:spLocks noChangeShapeType="1"/>
              </p:cNvSpPr>
              <p:nvPr/>
            </p:nvSpPr>
            <p:spPr bwMode="auto">
              <a:xfrm flipV="1">
                <a:off x="5402" y="1869"/>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082" name="Line 209"/>
              <p:cNvSpPr>
                <a:spLocks noChangeShapeType="1"/>
              </p:cNvSpPr>
              <p:nvPr/>
            </p:nvSpPr>
            <p:spPr bwMode="auto">
              <a:xfrm flipV="1">
                <a:off x="5402" y="1846"/>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083" name="Line 210"/>
              <p:cNvSpPr>
                <a:spLocks noChangeShapeType="1"/>
              </p:cNvSpPr>
              <p:nvPr/>
            </p:nvSpPr>
            <p:spPr bwMode="auto">
              <a:xfrm flipV="1">
                <a:off x="5402" y="1824"/>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084" name="Line 211"/>
              <p:cNvSpPr>
                <a:spLocks noChangeShapeType="1"/>
              </p:cNvSpPr>
              <p:nvPr/>
            </p:nvSpPr>
            <p:spPr bwMode="auto">
              <a:xfrm flipV="1">
                <a:off x="5402" y="1802"/>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085" name="Line 212"/>
              <p:cNvSpPr>
                <a:spLocks noChangeShapeType="1"/>
              </p:cNvSpPr>
              <p:nvPr/>
            </p:nvSpPr>
            <p:spPr bwMode="auto">
              <a:xfrm flipV="1">
                <a:off x="5402" y="1779"/>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086" name="Line 213"/>
              <p:cNvSpPr>
                <a:spLocks noChangeShapeType="1"/>
              </p:cNvSpPr>
              <p:nvPr/>
            </p:nvSpPr>
            <p:spPr bwMode="auto">
              <a:xfrm flipV="1">
                <a:off x="5402" y="1757"/>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087" name="Line 214"/>
              <p:cNvSpPr>
                <a:spLocks noChangeShapeType="1"/>
              </p:cNvSpPr>
              <p:nvPr/>
            </p:nvSpPr>
            <p:spPr bwMode="auto">
              <a:xfrm flipV="1">
                <a:off x="5402" y="1734"/>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088" name="Line 215"/>
              <p:cNvSpPr>
                <a:spLocks noChangeShapeType="1"/>
              </p:cNvSpPr>
              <p:nvPr/>
            </p:nvSpPr>
            <p:spPr bwMode="auto">
              <a:xfrm flipV="1">
                <a:off x="5402" y="1712"/>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089" name="Line 216"/>
              <p:cNvSpPr>
                <a:spLocks noChangeShapeType="1"/>
              </p:cNvSpPr>
              <p:nvPr/>
            </p:nvSpPr>
            <p:spPr bwMode="auto">
              <a:xfrm flipV="1">
                <a:off x="5402" y="1689"/>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090" name="Line 217"/>
              <p:cNvSpPr>
                <a:spLocks noChangeShapeType="1"/>
              </p:cNvSpPr>
              <p:nvPr/>
            </p:nvSpPr>
            <p:spPr bwMode="auto">
              <a:xfrm flipV="1">
                <a:off x="5402" y="1667"/>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091" name="Line 218"/>
              <p:cNvSpPr>
                <a:spLocks noChangeShapeType="1"/>
              </p:cNvSpPr>
              <p:nvPr/>
            </p:nvSpPr>
            <p:spPr bwMode="auto">
              <a:xfrm flipV="1">
                <a:off x="5402" y="1644"/>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092" name="Line 219"/>
              <p:cNvSpPr>
                <a:spLocks noChangeShapeType="1"/>
              </p:cNvSpPr>
              <p:nvPr/>
            </p:nvSpPr>
            <p:spPr bwMode="auto">
              <a:xfrm flipV="1">
                <a:off x="5402" y="1622"/>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093" name="Line 220"/>
              <p:cNvSpPr>
                <a:spLocks noChangeShapeType="1"/>
              </p:cNvSpPr>
              <p:nvPr/>
            </p:nvSpPr>
            <p:spPr bwMode="auto">
              <a:xfrm flipV="1">
                <a:off x="5402" y="1599"/>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094" name="Line 221"/>
              <p:cNvSpPr>
                <a:spLocks noChangeShapeType="1"/>
              </p:cNvSpPr>
              <p:nvPr/>
            </p:nvSpPr>
            <p:spPr bwMode="auto">
              <a:xfrm flipV="1">
                <a:off x="5402" y="1577"/>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095" name="Line 222"/>
              <p:cNvSpPr>
                <a:spLocks noChangeShapeType="1"/>
              </p:cNvSpPr>
              <p:nvPr/>
            </p:nvSpPr>
            <p:spPr bwMode="auto">
              <a:xfrm flipV="1">
                <a:off x="5402" y="1554"/>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096" name="Line 223"/>
              <p:cNvSpPr>
                <a:spLocks noChangeShapeType="1"/>
              </p:cNvSpPr>
              <p:nvPr/>
            </p:nvSpPr>
            <p:spPr bwMode="auto">
              <a:xfrm flipV="1">
                <a:off x="5402" y="1532"/>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097" name="Line 224"/>
              <p:cNvSpPr>
                <a:spLocks noChangeShapeType="1"/>
              </p:cNvSpPr>
              <p:nvPr/>
            </p:nvSpPr>
            <p:spPr bwMode="auto">
              <a:xfrm flipV="1">
                <a:off x="5402" y="1509"/>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098" name="Line 225"/>
              <p:cNvSpPr>
                <a:spLocks noChangeShapeType="1"/>
              </p:cNvSpPr>
              <p:nvPr/>
            </p:nvSpPr>
            <p:spPr bwMode="auto">
              <a:xfrm flipV="1">
                <a:off x="5402" y="1487"/>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099" name="Line 226"/>
              <p:cNvSpPr>
                <a:spLocks noChangeShapeType="1"/>
              </p:cNvSpPr>
              <p:nvPr/>
            </p:nvSpPr>
            <p:spPr bwMode="auto">
              <a:xfrm flipV="1">
                <a:off x="5402" y="1464"/>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00" name="Line 227"/>
              <p:cNvSpPr>
                <a:spLocks noChangeShapeType="1"/>
              </p:cNvSpPr>
              <p:nvPr/>
            </p:nvSpPr>
            <p:spPr bwMode="auto">
              <a:xfrm flipH="1">
                <a:off x="5389" y="1453"/>
                <a:ext cx="1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01" name="Line 228"/>
              <p:cNvSpPr>
                <a:spLocks noChangeShapeType="1"/>
              </p:cNvSpPr>
              <p:nvPr/>
            </p:nvSpPr>
            <p:spPr bwMode="auto">
              <a:xfrm flipH="1">
                <a:off x="5365" y="1453"/>
                <a:ext cx="1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02" name="Line 229"/>
              <p:cNvSpPr>
                <a:spLocks noChangeShapeType="1"/>
              </p:cNvSpPr>
              <p:nvPr/>
            </p:nvSpPr>
            <p:spPr bwMode="auto">
              <a:xfrm flipH="1">
                <a:off x="5340" y="1453"/>
                <a:ext cx="1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03" name="Line 230"/>
              <p:cNvSpPr>
                <a:spLocks noChangeShapeType="1"/>
              </p:cNvSpPr>
              <p:nvPr/>
            </p:nvSpPr>
            <p:spPr bwMode="auto">
              <a:xfrm flipH="1">
                <a:off x="5315" y="1453"/>
                <a:ext cx="1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04" name="Line 231"/>
              <p:cNvSpPr>
                <a:spLocks noChangeShapeType="1"/>
              </p:cNvSpPr>
              <p:nvPr/>
            </p:nvSpPr>
            <p:spPr bwMode="auto">
              <a:xfrm flipH="1">
                <a:off x="5290" y="1453"/>
                <a:ext cx="1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05" name="Line 232"/>
              <p:cNvSpPr>
                <a:spLocks noChangeShapeType="1"/>
              </p:cNvSpPr>
              <p:nvPr/>
            </p:nvSpPr>
            <p:spPr bwMode="auto">
              <a:xfrm flipH="1">
                <a:off x="5265" y="1453"/>
                <a:ext cx="1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06" name="Line 233"/>
              <p:cNvSpPr>
                <a:spLocks noChangeShapeType="1"/>
              </p:cNvSpPr>
              <p:nvPr/>
            </p:nvSpPr>
            <p:spPr bwMode="auto">
              <a:xfrm flipH="1">
                <a:off x="5240" y="1453"/>
                <a:ext cx="1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07" name="Line 234"/>
              <p:cNvSpPr>
                <a:spLocks noChangeShapeType="1"/>
              </p:cNvSpPr>
              <p:nvPr/>
            </p:nvSpPr>
            <p:spPr bwMode="auto">
              <a:xfrm flipH="1">
                <a:off x="5215" y="1453"/>
                <a:ext cx="1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08" name="Line 235"/>
              <p:cNvSpPr>
                <a:spLocks noChangeShapeType="1"/>
              </p:cNvSpPr>
              <p:nvPr/>
            </p:nvSpPr>
            <p:spPr bwMode="auto">
              <a:xfrm flipH="1">
                <a:off x="5191" y="1453"/>
                <a:ext cx="1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09" name="Line 236"/>
              <p:cNvSpPr>
                <a:spLocks noChangeShapeType="1"/>
              </p:cNvSpPr>
              <p:nvPr/>
            </p:nvSpPr>
            <p:spPr bwMode="auto">
              <a:xfrm flipH="1">
                <a:off x="5166" y="1453"/>
                <a:ext cx="1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10" name="Line 237"/>
              <p:cNvSpPr>
                <a:spLocks noChangeShapeType="1"/>
              </p:cNvSpPr>
              <p:nvPr/>
            </p:nvSpPr>
            <p:spPr bwMode="auto">
              <a:xfrm flipH="1">
                <a:off x="5141" y="1453"/>
                <a:ext cx="1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11" name="Line 238"/>
              <p:cNvSpPr>
                <a:spLocks noChangeShapeType="1"/>
              </p:cNvSpPr>
              <p:nvPr/>
            </p:nvSpPr>
            <p:spPr bwMode="auto">
              <a:xfrm flipH="1">
                <a:off x="5116" y="1453"/>
                <a:ext cx="1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12" name="Line 239"/>
              <p:cNvSpPr>
                <a:spLocks noChangeShapeType="1"/>
              </p:cNvSpPr>
              <p:nvPr/>
            </p:nvSpPr>
            <p:spPr bwMode="auto">
              <a:xfrm flipH="1">
                <a:off x="5091" y="1453"/>
                <a:ext cx="1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13" name="Line 240"/>
              <p:cNvSpPr>
                <a:spLocks noChangeShapeType="1"/>
              </p:cNvSpPr>
              <p:nvPr/>
            </p:nvSpPr>
            <p:spPr bwMode="auto">
              <a:xfrm flipH="1">
                <a:off x="5066" y="1453"/>
                <a:ext cx="1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14" name="Line 241"/>
              <p:cNvSpPr>
                <a:spLocks noChangeShapeType="1"/>
              </p:cNvSpPr>
              <p:nvPr/>
            </p:nvSpPr>
            <p:spPr bwMode="auto">
              <a:xfrm flipH="1">
                <a:off x="5041" y="1453"/>
                <a:ext cx="1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15" name="Line 242"/>
              <p:cNvSpPr>
                <a:spLocks noChangeShapeType="1"/>
              </p:cNvSpPr>
              <p:nvPr/>
            </p:nvSpPr>
            <p:spPr bwMode="auto">
              <a:xfrm flipH="1">
                <a:off x="5017" y="1453"/>
                <a:ext cx="1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16" name="Line 243"/>
              <p:cNvSpPr>
                <a:spLocks noChangeShapeType="1"/>
              </p:cNvSpPr>
              <p:nvPr/>
            </p:nvSpPr>
            <p:spPr bwMode="auto">
              <a:xfrm flipH="1">
                <a:off x="4992" y="1453"/>
                <a:ext cx="1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17" name="Line 244"/>
              <p:cNvSpPr>
                <a:spLocks noChangeShapeType="1"/>
              </p:cNvSpPr>
              <p:nvPr/>
            </p:nvSpPr>
            <p:spPr bwMode="auto">
              <a:xfrm flipH="1">
                <a:off x="4967" y="1453"/>
                <a:ext cx="1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18" name="Line 245"/>
              <p:cNvSpPr>
                <a:spLocks noChangeShapeType="1"/>
              </p:cNvSpPr>
              <p:nvPr/>
            </p:nvSpPr>
            <p:spPr bwMode="auto">
              <a:xfrm flipH="1">
                <a:off x="4942" y="1453"/>
                <a:ext cx="1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19" name="Line 246"/>
              <p:cNvSpPr>
                <a:spLocks noChangeShapeType="1"/>
              </p:cNvSpPr>
              <p:nvPr/>
            </p:nvSpPr>
            <p:spPr bwMode="auto">
              <a:xfrm flipH="1">
                <a:off x="4917" y="1453"/>
                <a:ext cx="1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20" name="Line 247"/>
              <p:cNvSpPr>
                <a:spLocks noChangeShapeType="1"/>
              </p:cNvSpPr>
              <p:nvPr/>
            </p:nvSpPr>
            <p:spPr bwMode="auto">
              <a:xfrm flipH="1">
                <a:off x="4892" y="1453"/>
                <a:ext cx="1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21" name="Line 248"/>
              <p:cNvSpPr>
                <a:spLocks noChangeShapeType="1"/>
              </p:cNvSpPr>
              <p:nvPr/>
            </p:nvSpPr>
            <p:spPr bwMode="auto">
              <a:xfrm flipH="1">
                <a:off x="4867" y="1453"/>
                <a:ext cx="1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22" name="Line 249"/>
              <p:cNvSpPr>
                <a:spLocks noChangeShapeType="1"/>
              </p:cNvSpPr>
              <p:nvPr/>
            </p:nvSpPr>
            <p:spPr bwMode="auto">
              <a:xfrm flipH="1">
                <a:off x="4843" y="1453"/>
                <a:ext cx="1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23" name="Line 250"/>
              <p:cNvSpPr>
                <a:spLocks noChangeShapeType="1"/>
              </p:cNvSpPr>
              <p:nvPr/>
            </p:nvSpPr>
            <p:spPr bwMode="auto">
              <a:xfrm flipH="1">
                <a:off x="4818" y="1453"/>
                <a:ext cx="1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24" name="Line 251"/>
              <p:cNvSpPr>
                <a:spLocks noChangeShapeType="1"/>
              </p:cNvSpPr>
              <p:nvPr/>
            </p:nvSpPr>
            <p:spPr bwMode="auto">
              <a:xfrm flipH="1">
                <a:off x="4793" y="1453"/>
                <a:ext cx="1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25" name="Line 252"/>
              <p:cNvSpPr>
                <a:spLocks noChangeShapeType="1"/>
              </p:cNvSpPr>
              <p:nvPr/>
            </p:nvSpPr>
            <p:spPr bwMode="auto">
              <a:xfrm flipH="1">
                <a:off x="4768" y="1453"/>
                <a:ext cx="1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26" name="Line 253"/>
              <p:cNvSpPr>
                <a:spLocks noChangeShapeType="1"/>
              </p:cNvSpPr>
              <p:nvPr/>
            </p:nvSpPr>
            <p:spPr bwMode="auto">
              <a:xfrm flipH="1">
                <a:off x="4743" y="1453"/>
                <a:ext cx="1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27" name="Line 254"/>
              <p:cNvSpPr>
                <a:spLocks noChangeShapeType="1"/>
              </p:cNvSpPr>
              <p:nvPr/>
            </p:nvSpPr>
            <p:spPr bwMode="auto">
              <a:xfrm flipH="1">
                <a:off x="4718" y="1453"/>
                <a:ext cx="1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28" name="Line 255"/>
              <p:cNvSpPr>
                <a:spLocks noChangeShapeType="1"/>
              </p:cNvSpPr>
              <p:nvPr/>
            </p:nvSpPr>
            <p:spPr bwMode="auto">
              <a:xfrm flipH="1">
                <a:off x="4693" y="1453"/>
                <a:ext cx="1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29" name="Line 256"/>
              <p:cNvSpPr>
                <a:spLocks noChangeShapeType="1"/>
              </p:cNvSpPr>
              <p:nvPr/>
            </p:nvSpPr>
            <p:spPr bwMode="auto">
              <a:xfrm flipH="1">
                <a:off x="4669" y="1453"/>
                <a:ext cx="1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30" name="Line 257"/>
              <p:cNvSpPr>
                <a:spLocks noChangeShapeType="1"/>
              </p:cNvSpPr>
              <p:nvPr/>
            </p:nvSpPr>
            <p:spPr bwMode="auto">
              <a:xfrm flipH="1">
                <a:off x="4644" y="1453"/>
                <a:ext cx="1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31" name="Line 258"/>
              <p:cNvSpPr>
                <a:spLocks noChangeShapeType="1"/>
              </p:cNvSpPr>
              <p:nvPr/>
            </p:nvSpPr>
            <p:spPr bwMode="auto">
              <a:xfrm flipH="1">
                <a:off x="4619" y="1453"/>
                <a:ext cx="1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32" name="Line 259"/>
              <p:cNvSpPr>
                <a:spLocks noChangeShapeType="1"/>
              </p:cNvSpPr>
              <p:nvPr/>
            </p:nvSpPr>
            <p:spPr bwMode="auto">
              <a:xfrm flipH="1">
                <a:off x="4594" y="1453"/>
                <a:ext cx="1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33" name="Line 260"/>
              <p:cNvSpPr>
                <a:spLocks noChangeShapeType="1"/>
              </p:cNvSpPr>
              <p:nvPr/>
            </p:nvSpPr>
            <p:spPr bwMode="auto">
              <a:xfrm flipH="1">
                <a:off x="4569" y="1453"/>
                <a:ext cx="1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34" name="Line 261"/>
              <p:cNvSpPr>
                <a:spLocks noChangeShapeType="1"/>
              </p:cNvSpPr>
              <p:nvPr/>
            </p:nvSpPr>
            <p:spPr bwMode="auto">
              <a:xfrm flipH="1">
                <a:off x="4544" y="1453"/>
                <a:ext cx="1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35" name="Line 262"/>
              <p:cNvSpPr>
                <a:spLocks noChangeShapeType="1"/>
              </p:cNvSpPr>
              <p:nvPr/>
            </p:nvSpPr>
            <p:spPr bwMode="auto">
              <a:xfrm flipH="1">
                <a:off x="4519" y="1453"/>
                <a:ext cx="1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36" name="Line 263"/>
              <p:cNvSpPr>
                <a:spLocks noChangeShapeType="1"/>
              </p:cNvSpPr>
              <p:nvPr/>
            </p:nvSpPr>
            <p:spPr bwMode="auto">
              <a:xfrm flipH="1">
                <a:off x="4495" y="1453"/>
                <a:ext cx="1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37" name="Line 264"/>
              <p:cNvSpPr>
                <a:spLocks noChangeShapeType="1"/>
              </p:cNvSpPr>
              <p:nvPr/>
            </p:nvSpPr>
            <p:spPr bwMode="auto">
              <a:xfrm flipH="1">
                <a:off x="4470" y="1453"/>
                <a:ext cx="1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38" name="Line 265"/>
              <p:cNvSpPr>
                <a:spLocks noChangeShapeType="1"/>
              </p:cNvSpPr>
              <p:nvPr/>
            </p:nvSpPr>
            <p:spPr bwMode="auto">
              <a:xfrm flipH="1">
                <a:off x="4445" y="1453"/>
                <a:ext cx="1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39" name="Line 266"/>
              <p:cNvSpPr>
                <a:spLocks noChangeShapeType="1"/>
              </p:cNvSpPr>
              <p:nvPr/>
            </p:nvSpPr>
            <p:spPr bwMode="auto">
              <a:xfrm flipH="1">
                <a:off x="4420" y="1453"/>
                <a:ext cx="1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40" name="Line 267"/>
              <p:cNvSpPr>
                <a:spLocks noChangeShapeType="1"/>
              </p:cNvSpPr>
              <p:nvPr/>
            </p:nvSpPr>
            <p:spPr bwMode="auto">
              <a:xfrm flipH="1">
                <a:off x="4395" y="1453"/>
                <a:ext cx="1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41" name="Line 268"/>
              <p:cNvSpPr>
                <a:spLocks noChangeShapeType="1"/>
              </p:cNvSpPr>
              <p:nvPr/>
            </p:nvSpPr>
            <p:spPr bwMode="auto">
              <a:xfrm flipH="1">
                <a:off x="4370" y="1453"/>
                <a:ext cx="1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42" name="Line 269"/>
              <p:cNvSpPr>
                <a:spLocks noChangeShapeType="1"/>
              </p:cNvSpPr>
              <p:nvPr/>
            </p:nvSpPr>
            <p:spPr bwMode="auto">
              <a:xfrm flipH="1">
                <a:off x="4345" y="1453"/>
                <a:ext cx="1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43" name="Line 270"/>
              <p:cNvSpPr>
                <a:spLocks noChangeShapeType="1"/>
              </p:cNvSpPr>
              <p:nvPr/>
            </p:nvSpPr>
            <p:spPr bwMode="auto">
              <a:xfrm>
                <a:off x="4333" y="145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44" name="Line 271"/>
              <p:cNvSpPr>
                <a:spLocks noChangeShapeType="1"/>
              </p:cNvSpPr>
              <p:nvPr/>
            </p:nvSpPr>
            <p:spPr bwMode="auto">
              <a:xfrm>
                <a:off x="4333" y="1476"/>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45" name="Line 272"/>
              <p:cNvSpPr>
                <a:spLocks noChangeShapeType="1"/>
              </p:cNvSpPr>
              <p:nvPr/>
            </p:nvSpPr>
            <p:spPr bwMode="auto">
              <a:xfrm>
                <a:off x="4333" y="1498"/>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46" name="Line 273"/>
              <p:cNvSpPr>
                <a:spLocks noChangeShapeType="1"/>
              </p:cNvSpPr>
              <p:nvPr/>
            </p:nvSpPr>
            <p:spPr bwMode="auto">
              <a:xfrm>
                <a:off x="4333" y="1521"/>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47" name="Line 274"/>
              <p:cNvSpPr>
                <a:spLocks noChangeShapeType="1"/>
              </p:cNvSpPr>
              <p:nvPr/>
            </p:nvSpPr>
            <p:spPr bwMode="auto">
              <a:xfrm>
                <a:off x="4333" y="154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48" name="Line 275"/>
              <p:cNvSpPr>
                <a:spLocks noChangeShapeType="1"/>
              </p:cNvSpPr>
              <p:nvPr/>
            </p:nvSpPr>
            <p:spPr bwMode="auto">
              <a:xfrm>
                <a:off x="4333" y="1566"/>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49" name="Line 276"/>
              <p:cNvSpPr>
                <a:spLocks noChangeShapeType="1"/>
              </p:cNvSpPr>
              <p:nvPr/>
            </p:nvSpPr>
            <p:spPr bwMode="auto">
              <a:xfrm>
                <a:off x="4333" y="1588"/>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50" name="Line 277"/>
              <p:cNvSpPr>
                <a:spLocks noChangeShapeType="1"/>
              </p:cNvSpPr>
              <p:nvPr/>
            </p:nvSpPr>
            <p:spPr bwMode="auto">
              <a:xfrm>
                <a:off x="4333" y="1610"/>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51" name="Line 278"/>
              <p:cNvSpPr>
                <a:spLocks noChangeShapeType="1"/>
              </p:cNvSpPr>
              <p:nvPr/>
            </p:nvSpPr>
            <p:spPr bwMode="auto">
              <a:xfrm>
                <a:off x="4333" y="163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52" name="Line 279"/>
              <p:cNvSpPr>
                <a:spLocks noChangeShapeType="1"/>
              </p:cNvSpPr>
              <p:nvPr/>
            </p:nvSpPr>
            <p:spPr bwMode="auto">
              <a:xfrm>
                <a:off x="4333" y="1655"/>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53" name="Line 280"/>
              <p:cNvSpPr>
                <a:spLocks noChangeShapeType="1"/>
              </p:cNvSpPr>
              <p:nvPr/>
            </p:nvSpPr>
            <p:spPr bwMode="auto">
              <a:xfrm>
                <a:off x="4333" y="1678"/>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54" name="Line 281"/>
              <p:cNvSpPr>
                <a:spLocks noChangeShapeType="1"/>
              </p:cNvSpPr>
              <p:nvPr/>
            </p:nvSpPr>
            <p:spPr bwMode="auto">
              <a:xfrm>
                <a:off x="4333" y="1700"/>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55" name="Line 282"/>
              <p:cNvSpPr>
                <a:spLocks noChangeShapeType="1"/>
              </p:cNvSpPr>
              <p:nvPr/>
            </p:nvSpPr>
            <p:spPr bwMode="auto">
              <a:xfrm>
                <a:off x="4333" y="172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56" name="Line 283"/>
              <p:cNvSpPr>
                <a:spLocks noChangeShapeType="1"/>
              </p:cNvSpPr>
              <p:nvPr/>
            </p:nvSpPr>
            <p:spPr bwMode="auto">
              <a:xfrm>
                <a:off x="4333" y="1745"/>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57" name="Line 284"/>
              <p:cNvSpPr>
                <a:spLocks noChangeShapeType="1"/>
              </p:cNvSpPr>
              <p:nvPr/>
            </p:nvSpPr>
            <p:spPr bwMode="auto">
              <a:xfrm>
                <a:off x="4333" y="1768"/>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58" name="Line 285"/>
              <p:cNvSpPr>
                <a:spLocks noChangeShapeType="1"/>
              </p:cNvSpPr>
              <p:nvPr/>
            </p:nvSpPr>
            <p:spPr bwMode="auto">
              <a:xfrm>
                <a:off x="4333" y="1790"/>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59" name="Line 286"/>
              <p:cNvSpPr>
                <a:spLocks noChangeShapeType="1"/>
              </p:cNvSpPr>
              <p:nvPr/>
            </p:nvSpPr>
            <p:spPr bwMode="auto">
              <a:xfrm>
                <a:off x="4333" y="181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60" name="Line 287"/>
              <p:cNvSpPr>
                <a:spLocks noChangeShapeType="1"/>
              </p:cNvSpPr>
              <p:nvPr/>
            </p:nvSpPr>
            <p:spPr bwMode="auto">
              <a:xfrm>
                <a:off x="4333" y="1835"/>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61" name="Line 288"/>
              <p:cNvSpPr>
                <a:spLocks noChangeShapeType="1"/>
              </p:cNvSpPr>
              <p:nvPr/>
            </p:nvSpPr>
            <p:spPr bwMode="auto">
              <a:xfrm>
                <a:off x="4333" y="1858"/>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62" name="Line 289"/>
              <p:cNvSpPr>
                <a:spLocks noChangeShapeType="1"/>
              </p:cNvSpPr>
              <p:nvPr/>
            </p:nvSpPr>
            <p:spPr bwMode="auto">
              <a:xfrm>
                <a:off x="4333" y="1880"/>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63" name="Line 290"/>
              <p:cNvSpPr>
                <a:spLocks noChangeShapeType="1"/>
              </p:cNvSpPr>
              <p:nvPr/>
            </p:nvSpPr>
            <p:spPr bwMode="auto">
              <a:xfrm>
                <a:off x="4333" y="190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64" name="Line 291"/>
              <p:cNvSpPr>
                <a:spLocks noChangeShapeType="1"/>
              </p:cNvSpPr>
              <p:nvPr/>
            </p:nvSpPr>
            <p:spPr bwMode="auto">
              <a:xfrm>
                <a:off x="4333" y="1925"/>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65" name="Line 292"/>
              <p:cNvSpPr>
                <a:spLocks noChangeShapeType="1"/>
              </p:cNvSpPr>
              <p:nvPr/>
            </p:nvSpPr>
            <p:spPr bwMode="auto">
              <a:xfrm>
                <a:off x="4333" y="1948"/>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66" name="Line 293"/>
              <p:cNvSpPr>
                <a:spLocks noChangeShapeType="1"/>
              </p:cNvSpPr>
              <p:nvPr/>
            </p:nvSpPr>
            <p:spPr bwMode="auto">
              <a:xfrm>
                <a:off x="4333" y="1970"/>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67" name="Line 294"/>
              <p:cNvSpPr>
                <a:spLocks noChangeShapeType="1"/>
              </p:cNvSpPr>
              <p:nvPr/>
            </p:nvSpPr>
            <p:spPr bwMode="auto">
              <a:xfrm>
                <a:off x="4333" y="199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68" name="Line 295"/>
              <p:cNvSpPr>
                <a:spLocks noChangeShapeType="1"/>
              </p:cNvSpPr>
              <p:nvPr/>
            </p:nvSpPr>
            <p:spPr bwMode="auto">
              <a:xfrm>
                <a:off x="4333" y="2015"/>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69" name="Line 296"/>
              <p:cNvSpPr>
                <a:spLocks noChangeShapeType="1"/>
              </p:cNvSpPr>
              <p:nvPr/>
            </p:nvSpPr>
            <p:spPr bwMode="auto">
              <a:xfrm>
                <a:off x="4333" y="2038"/>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70" name="Line 297"/>
              <p:cNvSpPr>
                <a:spLocks noChangeShapeType="1"/>
              </p:cNvSpPr>
              <p:nvPr/>
            </p:nvSpPr>
            <p:spPr bwMode="auto">
              <a:xfrm>
                <a:off x="4333" y="2060"/>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71" name="Line 298"/>
              <p:cNvSpPr>
                <a:spLocks noChangeShapeType="1"/>
              </p:cNvSpPr>
              <p:nvPr/>
            </p:nvSpPr>
            <p:spPr bwMode="auto">
              <a:xfrm>
                <a:off x="4333" y="208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72" name="Line 299"/>
              <p:cNvSpPr>
                <a:spLocks noChangeShapeType="1"/>
              </p:cNvSpPr>
              <p:nvPr/>
            </p:nvSpPr>
            <p:spPr bwMode="auto">
              <a:xfrm>
                <a:off x="4333" y="2105"/>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73" name="Line 300"/>
              <p:cNvSpPr>
                <a:spLocks noChangeShapeType="1"/>
              </p:cNvSpPr>
              <p:nvPr/>
            </p:nvSpPr>
            <p:spPr bwMode="auto">
              <a:xfrm>
                <a:off x="4333" y="2127"/>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74" name="Line 301"/>
              <p:cNvSpPr>
                <a:spLocks noChangeShapeType="1"/>
              </p:cNvSpPr>
              <p:nvPr/>
            </p:nvSpPr>
            <p:spPr bwMode="auto">
              <a:xfrm>
                <a:off x="4333" y="2150"/>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75" name="Line 302"/>
              <p:cNvSpPr>
                <a:spLocks noChangeShapeType="1"/>
              </p:cNvSpPr>
              <p:nvPr/>
            </p:nvSpPr>
            <p:spPr bwMode="auto">
              <a:xfrm>
                <a:off x="4333" y="2172"/>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76" name="Line 303"/>
              <p:cNvSpPr>
                <a:spLocks noChangeShapeType="1"/>
              </p:cNvSpPr>
              <p:nvPr/>
            </p:nvSpPr>
            <p:spPr bwMode="auto">
              <a:xfrm>
                <a:off x="4333" y="2195"/>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77" name="Line 304"/>
              <p:cNvSpPr>
                <a:spLocks noChangeShapeType="1"/>
              </p:cNvSpPr>
              <p:nvPr/>
            </p:nvSpPr>
            <p:spPr bwMode="auto">
              <a:xfrm>
                <a:off x="4333" y="2217"/>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78" name="Line 305"/>
              <p:cNvSpPr>
                <a:spLocks noChangeShapeType="1"/>
              </p:cNvSpPr>
              <p:nvPr/>
            </p:nvSpPr>
            <p:spPr bwMode="auto">
              <a:xfrm>
                <a:off x="4333" y="2240"/>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79" name="Line 306"/>
              <p:cNvSpPr>
                <a:spLocks noChangeShapeType="1"/>
              </p:cNvSpPr>
              <p:nvPr/>
            </p:nvSpPr>
            <p:spPr bwMode="auto">
              <a:xfrm>
                <a:off x="4333" y="2262"/>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80" name="Line 307"/>
              <p:cNvSpPr>
                <a:spLocks noChangeShapeType="1"/>
              </p:cNvSpPr>
              <p:nvPr/>
            </p:nvSpPr>
            <p:spPr bwMode="auto">
              <a:xfrm>
                <a:off x="4333" y="2285"/>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81" name="Line 308"/>
              <p:cNvSpPr>
                <a:spLocks noChangeShapeType="1"/>
              </p:cNvSpPr>
              <p:nvPr/>
            </p:nvSpPr>
            <p:spPr bwMode="auto">
              <a:xfrm>
                <a:off x="4333" y="2307"/>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82" name="Line 309"/>
              <p:cNvSpPr>
                <a:spLocks noChangeShapeType="1"/>
              </p:cNvSpPr>
              <p:nvPr/>
            </p:nvSpPr>
            <p:spPr bwMode="auto">
              <a:xfrm>
                <a:off x="4333" y="2330"/>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83" name="Line 310"/>
              <p:cNvSpPr>
                <a:spLocks noChangeShapeType="1"/>
              </p:cNvSpPr>
              <p:nvPr/>
            </p:nvSpPr>
            <p:spPr bwMode="auto">
              <a:xfrm>
                <a:off x="4333" y="2352"/>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84" name="Line 311"/>
              <p:cNvSpPr>
                <a:spLocks noChangeShapeType="1"/>
              </p:cNvSpPr>
              <p:nvPr/>
            </p:nvSpPr>
            <p:spPr bwMode="auto">
              <a:xfrm>
                <a:off x="4333" y="2375"/>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85" name="Line 312"/>
              <p:cNvSpPr>
                <a:spLocks noChangeShapeType="1"/>
              </p:cNvSpPr>
              <p:nvPr/>
            </p:nvSpPr>
            <p:spPr bwMode="auto">
              <a:xfrm>
                <a:off x="4333" y="2397"/>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86" name="Line 313"/>
              <p:cNvSpPr>
                <a:spLocks noChangeShapeType="1"/>
              </p:cNvSpPr>
              <p:nvPr/>
            </p:nvSpPr>
            <p:spPr bwMode="auto">
              <a:xfrm>
                <a:off x="4333" y="2420"/>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87" name="Line 314"/>
              <p:cNvSpPr>
                <a:spLocks noChangeShapeType="1"/>
              </p:cNvSpPr>
              <p:nvPr/>
            </p:nvSpPr>
            <p:spPr bwMode="auto">
              <a:xfrm>
                <a:off x="4333" y="2442"/>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88" name="Line 315"/>
              <p:cNvSpPr>
                <a:spLocks noChangeShapeType="1"/>
              </p:cNvSpPr>
              <p:nvPr/>
            </p:nvSpPr>
            <p:spPr bwMode="auto">
              <a:xfrm>
                <a:off x="4333" y="2465"/>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89" name="Line 316"/>
              <p:cNvSpPr>
                <a:spLocks noChangeShapeType="1"/>
              </p:cNvSpPr>
              <p:nvPr/>
            </p:nvSpPr>
            <p:spPr bwMode="auto">
              <a:xfrm>
                <a:off x="4333" y="2487"/>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90" name="Line 317"/>
              <p:cNvSpPr>
                <a:spLocks noChangeShapeType="1"/>
              </p:cNvSpPr>
              <p:nvPr/>
            </p:nvSpPr>
            <p:spPr bwMode="auto">
              <a:xfrm>
                <a:off x="4333" y="2510"/>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91" name="Line 318"/>
              <p:cNvSpPr>
                <a:spLocks noChangeShapeType="1"/>
              </p:cNvSpPr>
              <p:nvPr/>
            </p:nvSpPr>
            <p:spPr bwMode="auto">
              <a:xfrm>
                <a:off x="4333" y="2532"/>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92" name="Line 319"/>
              <p:cNvSpPr>
                <a:spLocks noChangeShapeType="1"/>
              </p:cNvSpPr>
              <p:nvPr/>
            </p:nvSpPr>
            <p:spPr bwMode="auto">
              <a:xfrm>
                <a:off x="4333" y="2555"/>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93" name="Line 320"/>
              <p:cNvSpPr>
                <a:spLocks noChangeShapeType="1"/>
              </p:cNvSpPr>
              <p:nvPr/>
            </p:nvSpPr>
            <p:spPr bwMode="auto">
              <a:xfrm>
                <a:off x="4333" y="2577"/>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94" name="Line 321"/>
              <p:cNvSpPr>
                <a:spLocks noChangeShapeType="1"/>
              </p:cNvSpPr>
              <p:nvPr/>
            </p:nvSpPr>
            <p:spPr bwMode="auto">
              <a:xfrm>
                <a:off x="4333" y="2599"/>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95" name="Line 322"/>
              <p:cNvSpPr>
                <a:spLocks noChangeShapeType="1"/>
              </p:cNvSpPr>
              <p:nvPr/>
            </p:nvSpPr>
            <p:spPr bwMode="auto">
              <a:xfrm>
                <a:off x="4333" y="2622"/>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96" name="Line 323"/>
              <p:cNvSpPr>
                <a:spLocks noChangeShapeType="1"/>
              </p:cNvSpPr>
              <p:nvPr/>
            </p:nvSpPr>
            <p:spPr bwMode="auto">
              <a:xfrm>
                <a:off x="4333" y="2644"/>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97" name="Line 324"/>
              <p:cNvSpPr>
                <a:spLocks noChangeShapeType="1"/>
              </p:cNvSpPr>
              <p:nvPr/>
            </p:nvSpPr>
            <p:spPr bwMode="auto">
              <a:xfrm>
                <a:off x="4333" y="2667"/>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98" name="Line 325"/>
              <p:cNvSpPr>
                <a:spLocks noChangeShapeType="1"/>
              </p:cNvSpPr>
              <p:nvPr/>
            </p:nvSpPr>
            <p:spPr bwMode="auto">
              <a:xfrm>
                <a:off x="4333" y="2689"/>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199" name="Line 326"/>
              <p:cNvSpPr>
                <a:spLocks noChangeShapeType="1"/>
              </p:cNvSpPr>
              <p:nvPr/>
            </p:nvSpPr>
            <p:spPr bwMode="auto">
              <a:xfrm>
                <a:off x="4333" y="2712"/>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200" name="Line 327"/>
              <p:cNvSpPr>
                <a:spLocks noChangeShapeType="1"/>
              </p:cNvSpPr>
              <p:nvPr/>
            </p:nvSpPr>
            <p:spPr bwMode="auto">
              <a:xfrm>
                <a:off x="4333" y="2734"/>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201" name="Line 328"/>
              <p:cNvSpPr>
                <a:spLocks noChangeShapeType="1"/>
              </p:cNvSpPr>
              <p:nvPr/>
            </p:nvSpPr>
            <p:spPr bwMode="auto">
              <a:xfrm>
                <a:off x="4333" y="2757"/>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202" name="Line 329"/>
              <p:cNvSpPr>
                <a:spLocks noChangeShapeType="1"/>
              </p:cNvSpPr>
              <p:nvPr/>
            </p:nvSpPr>
            <p:spPr bwMode="auto">
              <a:xfrm>
                <a:off x="4333" y="2779"/>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203" name="Line 330"/>
              <p:cNvSpPr>
                <a:spLocks noChangeShapeType="1"/>
              </p:cNvSpPr>
              <p:nvPr/>
            </p:nvSpPr>
            <p:spPr bwMode="auto">
              <a:xfrm>
                <a:off x="4333" y="2802"/>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204" name="Line 331"/>
              <p:cNvSpPr>
                <a:spLocks noChangeShapeType="1"/>
              </p:cNvSpPr>
              <p:nvPr/>
            </p:nvSpPr>
            <p:spPr bwMode="auto">
              <a:xfrm>
                <a:off x="4333" y="2824"/>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205" name="Line 332"/>
              <p:cNvSpPr>
                <a:spLocks noChangeShapeType="1"/>
              </p:cNvSpPr>
              <p:nvPr/>
            </p:nvSpPr>
            <p:spPr bwMode="auto">
              <a:xfrm>
                <a:off x="4333" y="2847"/>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206" name="Line 333"/>
              <p:cNvSpPr>
                <a:spLocks noChangeShapeType="1"/>
              </p:cNvSpPr>
              <p:nvPr/>
            </p:nvSpPr>
            <p:spPr bwMode="auto">
              <a:xfrm>
                <a:off x="4333" y="2869"/>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207" name="Line 334"/>
              <p:cNvSpPr>
                <a:spLocks noChangeShapeType="1"/>
              </p:cNvSpPr>
              <p:nvPr/>
            </p:nvSpPr>
            <p:spPr bwMode="auto">
              <a:xfrm>
                <a:off x="4333" y="2892"/>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208" name="Line 335"/>
              <p:cNvSpPr>
                <a:spLocks noChangeShapeType="1"/>
              </p:cNvSpPr>
              <p:nvPr/>
            </p:nvSpPr>
            <p:spPr bwMode="auto">
              <a:xfrm>
                <a:off x="4333" y="2914"/>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209" name="Rectangle 336"/>
              <p:cNvSpPr>
                <a:spLocks noChangeArrowheads="1"/>
              </p:cNvSpPr>
              <p:nvPr/>
            </p:nvSpPr>
            <p:spPr bwMode="auto">
              <a:xfrm>
                <a:off x="3171" y="1824"/>
                <a:ext cx="7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2000" b="1">
                    <a:solidFill>
                      <a:srgbClr val="000000"/>
                    </a:solidFill>
                    <a:latin typeface="Arial" panose="020B0604020202020204" pitchFamily="34" charset="0"/>
                    <a:cs typeface="Arial" panose="020B0604020202020204" pitchFamily="34" charset="0"/>
                  </a:rPr>
                  <a:t>O</a:t>
                </a:r>
                <a:endParaRPr lang="es-CR" sz="10000">
                  <a:latin typeface="Arial" panose="020B0604020202020204" pitchFamily="34" charset="0"/>
                  <a:cs typeface="Arial" panose="020B0604020202020204" pitchFamily="34" charset="0"/>
                </a:endParaRPr>
              </a:p>
            </p:txBody>
          </p:sp>
          <p:sp>
            <p:nvSpPr>
              <p:cNvPr id="75210" name="Rectangle 337"/>
              <p:cNvSpPr>
                <a:spLocks noChangeArrowheads="1"/>
              </p:cNvSpPr>
              <p:nvPr/>
            </p:nvSpPr>
            <p:spPr bwMode="auto">
              <a:xfrm>
                <a:off x="3233" y="1841"/>
                <a:ext cx="20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1600" b="1">
                    <a:solidFill>
                      <a:srgbClr val="000000"/>
                    </a:solidFill>
                    <a:latin typeface="Arial" panose="020B0604020202020204" pitchFamily="34" charset="0"/>
                    <a:cs typeface="Arial" panose="020B0604020202020204" pitchFamily="34" charset="0"/>
                  </a:rPr>
                  <a:t>TROS</a:t>
                </a:r>
                <a:endParaRPr lang="es-CR" sz="10000">
                  <a:latin typeface="Arial" panose="020B0604020202020204" pitchFamily="34" charset="0"/>
                  <a:cs typeface="Arial" panose="020B0604020202020204" pitchFamily="34" charset="0"/>
                </a:endParaRPr>
              </a:p>
            </p:txBody>
          </p:sp>
          <p:sp>
            <p:nvSpPr>
              <p:cNvPr id="75211" name="Rectangle 338"/>
              <p:cNvSpPr>
                <a:spLocks noChangeArrowheads="1"/>
              </p:cNvSpPr>
              <p:nvPr/>
            </p:nvSpPr>
            <p:spPr bwMode="auto">
              <a:xfrm>
                <a:off x="3420" y="1824"/>
                <a:ext cx="2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2000" b="1">
                    <a:solidFill>
                      <a:srgbClr val="000000"/>
                    </a:solidFill>
                    <a:latin typeface="Arial" panose="020B0604020202020204" pitchFamily="34" charset="0"/>
                    <a:cs typeface="Arial" panose="020B0604020202020204" pitchFamily="34" charset="0"/>
                  </a:rPr>
                  <a:t> </a:t>
                </a:r>
                <a:endParaRPr lang="es-CR" sz="10000">
                  <a:latin typeface="Arial" panose="020B0604020202020204" pitchFamily="34" charset="0"/>
                  <a:cs typeface="Arial" panose="020B0604020202020204" pitchFamily="34" charset="0"/>
                </a:endParaRPr>
              </a:p>
            </p:txBody>
          </p:sp>
          <p:sp>
            <p:nvSpPr>
              <p:cNvPr id="75212" name="Rectangle 339"/>
              <p:cNvSpPr>
                <a:spLocks noChangeArrowheads="1"/>
              </p:cNvSpPr>
              <p:nvPr/>
            </p:nvSpPr>
            <p:spPr bwMode="auto">
              <a:xfrm>
                <a:off x="3443" y="1841"/>
                <a:ext cx="4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1600" b="1">
                    <a:solidFill>
                      <a:srgbClr val="000000"/>
                    </a:solidFill>
                    <a:latin typeface="Arial" panose="020B0604020202020204" pitchFamily="34" charset="0"/>
                    <a:cs typeface="Arial" panose="020B0604020202020204" pitchFamily="34" charset="0"/>
                  </a:rPr>
                  <a:t>REGÍMENES</a:t>
                </a:r>
                <a:endParaRPr lang="es-CR" sz="10000">
                  <a:latin typeface="Arial" panose="020B0604020202020204" pitchFamily="34" charset="0"/>
                  <a:cs typeface="Arial" panose="020B0604020202020204" pitchFamily="34" charset="0"/>
                </a:endParaRPr>
              </a:p>
            </p:txBody>
          </p:sp>
          <p:sp>
            <p:nvSpPr>
              <p:cNvPr id="75213" name="Freeform 340"/>
              <p:cNvSpPr>
                <a:spLocks/>
              </p:cNvSpPr>
              <p:nvPr/>
            </p:nvSpPr>
            <p:spPr bwMode="auto">
              <a:xfrm>
                <a:off x="4681" y="2425"/>
                <a:ext cx="752" cy="169"/>
              </a:xfrm>
              <a:custGeom>
                <a:avLst/>
                <a:gdLst>
                  <a:gd name="T0" fmla="*/ 93 w 752"/>
                  <a:gd name="T1" fmla="*/ 169 h 169"/>
                  <a:gd name="T2" fmla="*/ 659 w 752"/>
                  <a:gd name="T3" fmla="*/ 169 h 169"/>
                  <a:gd name="T4" fmla="*/ 702 w 752"/>
                  <a:gd name="T5" fmla="*/ 163 h 169"/>
                  <a:gd name="T6" fmla="*/ 733 w 752"/>
                  <a:gd name="T7" fmla="*/ 135 h 169"/>
                  <a:gd name="T8" fmla="*/ 752 w 752"/>
                  <a:gd name="T9" fmla="*/ 101 h 169"/>
                  <a:gd name="T10" fmla="*/ 752 w 752"/>
                  <a:gd name="T11" fmla="*/ 68 h 169"/>
                  <a:gd name="T12" fmla="*/ 733 w 752"/>
                  <a:gd name="T13" fmla="*/ 28 h 169"/>
                  <a:gd name="T14" fmla="*/ 702 w 752"/>
                  <a:gd name="T15" fmla="*/ 6 h 169"/>
                  <a:gd name="T16" fmla="*/ 659 w 752"/>
                  <a:gd name="T17" fmla="*/ 0 h 169"/>
                  <a:gd name="T18" fmla="*/ 93 w 752"/>
                  <a:gd name="T19" fmla="*/ 0 h 169"/>
                  <a:gd name="T20" fmla="*/ 50 w 752"/>
                  <a:gd name="T21" fmla="*/ 6 h 169"/>
                  <a:gd name="T22" fmla="*/ 19 w 752"/>
                  <a:gd name="T23" fmla="*/ 28 h 169"/>
                  <a:gd name="T24" fmla="*/ 0 w 752"/>
                  <a:gd name="T25" fmla="*/ 68 h 169"/>
                  <a:gd name="T26" fmla="*/ 0 w 752"/>
                  <a:gd name="T27" fmla="*/ 101 h 169"/>
                  <a:gd name="T28" fmla="*/ 19 w 752"/>
                  <a:gd name="T29" fmla="*/ 135 h 169"/>
                  <a:gd name="T30" fmla="*/ 50 w 752"/>
                  <a:gd name="T31" fmla="*/ 163 h 169"/>
                  <a:gd name="T32" fmla="*/ 93 w 752"/>
                  <a:gd name="T33" fmla="*/ 169 h 1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52" h="169">
                    <a:moveTo>
                      <a:pt x="93" y="169"/>
                    </a:moveTo>
                    <a:lnTo>
                      <a:pt x="659" y="169"/>
                    </a:lnTo>
                    <a:lnTo>
                      <a:pt x="702" y="163"/>
                    </a:lnTo>
                    <a:lnTo>
                      <a:pt x="733" y="135"/>
                    </a:lnTo>
                    <a:lnTo>
                      <a:pt x="752" y="101"/>
                    </a:lnTo>
                    <a:lnTo>
                      <a:pt x="752" y="68"/>
                    </a:lnTo>
                    <a:lnTo>
                      <a:pt x="733" y="28"/>
                    </a:lnTo>
                    <a:lnTo>
                      <a:pt x="702" y="6"/>
                    </a:lnTo>
                    <a:lnTo>
                      <a:pt x="659" y="0"/>
                    </a:lnTo>
                    <a:lnTo>
                      <a:pt x="93" y="0"/>
                    </a:lnTo>
                    <a:lnTo>
                      <a:pt x="50" y="6"/>
                    </a:lnTo>
                    <a:lnTo>
                      <a:pt x="19" y="28"/>
                    </a:lnTo>
                    <a:lnTo>
                      <a:pt x="0" y="68"/>
                    </a:lnTo>
                    <a:lnTo>
                      <a:pt x="0" y="101"/>
                    </a:lnTo>
                    <a:lnTo>
                      <a:pt x="19" y="135"/>
                    </a:lnTo>
                    <a:lnTo>
                      <a:pt x="50" y="163"/>
                    </a:lnTo>
                    <a:lnTo>
                      <a:pt x="93" y="169"/>
                    </a:lnTo>
                    <a:close/>
                  </a:path>
                </a:pathLst>
              </a:custGeom>
              <a:solidFill>
                <a:srgbClr val="FFFFFF"/>
              </a:solidFill>
              <a:ln w="9525">
                <a:solidFill>
                  <a:srgbClr val="000080"/>
                </a:solidFill>
                <a:prstDash val="solid"/>
                <a:round/>
                <a:headEnd/>
                <a:tailEnd/>
              </a:ln>
            </p:spPr>
            <p:txBody>
              <a:bodyPr/>
              <a:lstStyle/>
              <a:p>
                <a:endParaRPr lang="es-CR" sz="10000"/>
              </a:p>
            </p:txBody>
          </p:sp>
          <p:sp>
            <p:nvSpPr>
              <p:cNvPr id="75214" name="Rectangle 341"/>
              <p:cNvSpPr>
                <a:spLocks noChangeArrowheads="1"/>
              </p:cNvSpPr>
              <p:nvPr/>
            </p:nvSpPr>
            <p:spPr bwMode="auto">
              <a:xfrm>
                <a:off x="4728" y="2442"/>
                <a:ext cx="74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2000">
                    <a:solidFill>
                      <a:srgbClr val="000000"/>
                    </a:solidFill>
                    <a:latin typeface="Comic Sans MS" panose="030F0702030302020204" pitchFamily="66" charset="0"/>
                    <a:cs typeface="Arial" panose="020B0604020202020204" pitchFamily="34" charset="0"/>
                  </a:rPr>
                  <a:t>Estacionamiento*</a:t>
                </a:r>
                <a:endParaRPr lang="es-CR" sz="10000">
                  <a:latin typeface="Arial" panose="020B0604020202020204" pitchFamily="34" charset="0"/>
                  <a:cs typeface="Arial" panose="020B0604020202020204" pitchFamily="34" charset="0"/>
                </a:endParaRPr>
              </a:p>
            </p:txBody>
          </p:sp>
          <p:sp>
            <p:nvSpPr>
              <p:cNvPr id="75215" name="Freeform 342"/>
              <p:cNvSpPr>
                <a:spLocks/>
              </p:cNvSpPr>
              <p:nvPr/>
            </p:nvSpPr>
            <p:spPr bwMode="auto">
              <a:xfrm>
                <a:off x="1766" y="2251"/>
                <a:ext cx="13" cy="112"/>
              </a:xfrm>
              <a:custGeom>
                <a:avLst/>
                <a:gdLst>
                  <a:gd name="T0" fmla="*/ 0 w 2"/>
                  <a:gd name="T1" fmla="*/ 0 h 20"/>
                  <a:gd name="T2" fmla="*/ 22556053 w 2"/>
                  <a:gd name="T3" fmla="*/ 75466933 h 20"/>
                  <a:gd name="T4" fmla="*/ 41713341 w 2"/>
                  <a:gd name="T5" fmla="*/ 108284635 h 20"/>
                  <a:gd name="T6" fmla="*/ 0 60000 65536"/>
                  <a:gd name="T7" fmla="*/ 0 60000 65536"/>
                  <a:gd name="T8" fmla="*/ 0 60000 65536"/>
                </a:gdLst>
                <a:ahLst/>
                <a:cxnLst>
                  <a:cxn ang="T6">
                    <a:pos x="T0" y="T1"/>
                  </a:cxn>
                  <a:cxn ang="T7">
                    <a:pos x="T2" y="T3"/>
                  </a:cxn>
                  <a:cxn ang="T8">
                    <a:pos x="T4" y="T5"/>
                  </a:cxn>
                </a:cxnLst>
                <a:rect l="0" t="0" r="r" b="b"/>
                <a:pathLst>
                  <a:path w="2" h="20">
                    <a:moveTo>
                      <a:pt x="0" y="0"/>
                    </a:moveTo>
                    <a:lnTo>
                      <a:pt x="1" y="14"/>
                    </a:lnTo>
                    <a:lnTo>
                      <a:pt x="2" y="20"/>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5216" name="Line 343"/>
              <p:cNvSpPr>
                <a:spLocks noChangeShapeType="1"/>
              </p:cNvSpPr>
              <p:nvPr/>
            </p:nvSpPr>
            <p:spPr bwMode="auto">
              <a:xfrm>
                <a:off x="1785" y="2392"/>
                <a:ext cx="6" cy="2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217" name="Freeform 344"/>
              <p:cNvSpPr>
                <a:spLocks/>
              </p:cNvSpPr>
              <p:nvPr/>
            </p:nvSpPr>
            <p:spPr bwMode="auto">
              <a:xfrm>
                <a:off x="1797" y="2442"/>
                <a:ext cx="44" cy="107"/>
              </a:xfrm>
              <a:custGeom>
                <a:avLst/>
                <a:gdLst>
                  <a:gd name="T0" fmla="*/ 0 w 7"/>
                  <a:gd name="T1" fmla="*/ 0 h 19"/>
                  <a:gd name="T2" fmla="*/ 75614352 w 7"/>
                  <a:gd name="T3" fmla="*/ 79940725 h 19"/>
                  <a:gd name="T4" fmla="*/ 107377279 w 7"/>
                  <a:gd name="T5" fmla="*/ 108331007 h 19"/>
                  <a:gd name="T6" fmla="*/ 0 60000 65536"/>
                  <a:gd name="T7" fmla="*/ 0 60000 65536"/>
                  <a:gd name="T8" fmla="*/ 0 60000 65536"/>
                </a:gdLst>
                <a:ahLst/>
                <a:cxnLst>
                  <a:cxn ang="T6">
                    <a:pos x="T0" y="T1"/>
                  </a:cxn>
                  <a:cxn ang="T7">
                    <a:pos x="T2" y="T3"/>
                  </a:cxn>
                  <a:cxn ang="T8">
                    <a:pos x="T4" y="T5"/>
                  </a:cxn>
                </a:cxnLst>
                <a:rect l="0" t="0" r="r" b="b"/>
                <a:pathLst>
                  <a:path w="7" h="19">
                    <a:moveTo>
                      <a:pt x="0" y="0"/>
                    </a:moveTo>
                    <a:lnTo>
                      <a:pt x="5" y="14"/>
                    </a:lnTo>
                    <a:lnTo>
                      <a:pt x="7" y="19"/>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5218" name="Line 345"/>
              <p:cNvSpPr>
                <a:spLocks noChangeShapeType="1"/>
              </p:cNvSpPr>
              <p:nvPr/>
            </p:nvSpPr>
            <p:spPr bwMode="auto">
              <a:xfrm>
                <a:off x="1847" y="2577"/>
                <a:ext cx="12" cy="2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219" name="Freeform 346"/>
              <p:cNvSpPr>
                <a:spLocks/>
              </p:cNvSpPr>
              <p:nvPr/>
            </p:nvSpPr>
            <p:spPr bwMode="auto">
              <a:xfrm>
                <a:off x="1872" y="2628"/>
                <a:ext cx="50" cy="101"/>
              </a:xfrm>
              <a:custGeom>
                <a:avLst/>
                <a:gdLst>
                  <a:gd name="T0" fmla="*/ 0 w 8"/>
                  <a:gd name="T1" fmla="*/ 0 h 18"/>
                  <a:gd name="T2" fmla="*/ 0 w 8"/>
                  <a:gd name="T3" fmla="*/ 5962580 h 18"/>
                  <a:gd name="T4" fmla="*/ 116586444 w 8"/>
                  <a:gd name="T5" fmla="*/ 99312211 h 18"/>
                  <a:gd name="T6" fmla="*/ 0 60000 65536"/>
                  <a:gd name="T7" fmla="*/ 0 60000 65536"/>
                  <a:gd name="T8" fmla="*/ 0 60000 65536"/>
                </a:gdLst>
                <a:ahLst/>
                <a:cxnLst>
                  <a:cxn ang="T6">
                    <a:pos x="T0" y="T1"/>
                  </a:cxn>
                  <a:cxn ang="T7">
                    <a:pos x="T2" y="T3"/>
                  </a:cxn>
                  <a:cxn ang="T8">
                    <a:pos x="T4" y="T5"/>
                  </a:cxn>
                </a:cxnLst>
                <a:rect l="0" t="0" r="r" b="b"/>
                <a:pathLst>
                  <a:path w="8" h="18">
                    <a:moveTo>
                      <a:pt x="0" y="0"/>
                    </a:moveTo>
                    <a:lnTo>
                      <a:pt x="0" y="1"/>
                    </a:lnTo>
                    <a:lnTo>
                      <a:pt x="8" y="18"/>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5220" name="Line 347"/>
              <p:cNvSpPr>
                <a:spLocks noChangeShapeType="1"/>
              </p:cNvSpPr>
              <p:nvPr/>
            </p:nvSpPr>
            <p:spPr bwMode="auto">
              <a:xfrm>
                <a:off x="1934" y="2751"/>
                <a:ext cx="12" cy="23"/>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221" name="Freeform 348"/>
              <p:cNvSpPr>
                <a:spLocks/>
              </p:cNvSpPr>
              <p:nvPr/>
            </p:nvSpPr>
            <p:spPr bwMode="auto">
              <a:xfrm>
                <a:off x="1965" y="2796"/>
                <a:ext cx="56" cy="101"/>
              </a:xfrm>
              <a:custGeom>
                <a:avLst/>
                <a:gdLst>
                  <a:gd name="T0" fmla="*/ 0 w 9"/>
                  <a:gd name="T1" fmla="*/ 0 h 18"/>
                  <a:gd name="T2" fmla="*/ 98947458 w 9"/>
                  <a:gd name="T3" fmla="*/ 77586320 h 18"/>
                  <a:gd name="T4" fmla="*/ 125640586 w 9"/>
                  <a:gd name="T5" fmla="*/ 99312211 h 18"/>
                  <a:gd name="T6" fmla="*/ 0 60000 65536"/>
                  <a:gd name="T7" fmla="*/ 0 60000 65536"/>
                  <a:gd name="T8" fmla="*/ 0 60000 65536"/>
                </a:gdLst>
                <a:ahLst/>
                <a:cxnLst>
                  <a:cxn ang="T6">
                    <a:pos x="T0" y="T1"/>
                  </a:cxn>
                  <a:cxn ang="T7">
                    <a:pos x="T2" y="T3"/>
                  </a:cxn>
                  <a:cxn ang="T8">
                    <a:pos x="T4" y="T5"/>
                  </a:cxn>
                </a:cxnLst>
                <a:rect l="0" t="0" r="r" b="b"/>
                <a:pathLst>
                  <a:path w="9" h="18">
                    <a:moveTo>
                      <a:pt x="0" y="0"/>
                    </a:moveTo>
                    <a:lnTo>
                      <a:pt x="7" y="14"/>
                    </a:lnTo>
                    <a:lnTo>
                      <a:pt x="9" y="18"/>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5222" name="Line 349"/>
              <p:cNvSpPr>
                <a:spLocks noChangeShapeType="1"/>
              </p:cNvSpPr>
              <p:nvPr/>
            </p:nvSpPr>
            <p:spPr bwMode="auto">
              <a:xfrm>
                <a:off x="2040" y="2920"/>
                <a:ext cx="12" cy="17"/>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223" name="Freeform 350"/>
              <p:cNvSpPr>
                <a:spLocks/>
              </p:cNvSpPr>
              <p:nvPr/>
            </p:nvSpPr>
            <p:spPr bwMode="auto">
              <a:xfrm>
                <a:off x="2071" y="2959"/>
                <a:ext cx="68" cy="96"/>
              </a:xfrm>
              <a:custGeom>
                <a:avLst/>
                <a:gdLst>
                  <a:gd name="T0" fmla="*/ 0 w 11"/>
                  <a:gd name="T1" fmla="*/ 0 h 17"/>
                  <a:gd name="T2" fmla="*/ 53462880 w 11"/>
                  <a:gd name="T3" fmla="*/ 41381816 h 17"/>
                  <a:gd name="T4" fmla="*/ 144878024 w 11"/>
                  <a:gd name="T5" fmla="*/ 99267258 h 17"/>
                  <a:gd name="T6" fmla="*/ 0 60000 65536"/>
                  <a:gd name="T7" fmla="*/ 0 60000 65536"/>
                  <a:gd name="T8" fmla="*/ 0 60000 65536"/>
                </a:gdLst>
                <a:ahLst/>
                <a:cxnLst>
                  <a:cxn ang="T6">
                    <a:pos x="T0" y="T1"/>
                  </a:cxn>
                  <a:cxn ang="T7">
                    <a:pos x="T2" y="T3"/>
                  </a:cxn>
                  <a:cxn ang="T8">
                    <a:pos x="T4" y="T5"/>
                  </a:cxn>
                </a:cxnLst>
                <a:rect l="0" t="0" r="r" b="b"/>
                <a:pathLst>
                  <a:path w="11" h="17">
                    <a:moveTo>
                      <a:pt x="0" y="0"/>
                    </a:moveTo>
                    <a:lnTo>
                      <a:pt x="4" y="7"/>
                    </a:lnTo>
                    <a:lnTo>
                      <a:pt x="11" y="17"/>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5224" name="Line 351"/>
              <p:cNvSpPr>
                <a:spLocks noChangeShapeType="1"/>
              </p:cNvSpPr>
              <p:nvPr/>
            </p:nvSpPr>
            <p:spPr bwMode="auto">
              <a:xfrm>
                <a:off x="2158" y="3077"/>
                <a:ext cx="12" cy="23"/>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225" name="Line 352"/>
              <p:cNvSpPr>
                <a:spLocks noChangeShapeType="1"/>
              </p:cNvSpPr>
              <p:nvPr/>
            </p:nvSpPr>
            <p:spPr bwMode="auto">
              <a:xfrm>
                <a:off x="2189" y="3122"/>
                <a:ext cx="74" cy="9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226" name="Freeform 353"/>
              <p:cNvSpPr>
                <a:spLocks/>
              </p:cNvSpPr>
              <p:nvPr/>
            </p:nvSpPr>
            <p:spPr bwMode="auto">
              <a:xfrm>
                <a:off x="2282" y="3234"/>
                <a:ext cx="19" cy="17"/>
              </a:xfrm>
              <a:custGeom>
                <a:avLst/>
                <a:gdLst>
                  <a:gd name="T0" fmla="*/ 0 w 3"/>
                  <a:gd name="T1" fmla="*/ 0 h 3"/>
                  <a:gd name="T2" fmla="*/ 15550113 w 3"/>
                  <a:gd name="T3" fmla="*/ 6392006 h 3"/>
                  <a:gd name="T4" fmla="*/ 49042610 w 3"/>
                  <a:gd name="T5" fmla="*/ 18013789 h 3"/>
                  <a:gd name="T6" fmla="*/ 0 60000 65536"/>
                  <a:gd name="T7" fmla="*/ 0 60000 65536"/>
                  <a:gd name="T8" fmla="*/ 0 60000 65536"/>
                </a:gdLst>
                <a:ahLst/>
                <a:cxnLst>
                  <a:cxn ang="T6">
                    <a:pos x="T0" y="T1"/>
                  </a:cxn>
                  <a:cxn ang="T7">
                    <a:pos x="T2" y="T3"/>
                  </a:cxn>
                  <a:cxn ang="T8">
                    <a:pos x="T4" y="T5"/>
                  </a:cxn>
                </a:cxnLst>
                <a:rect l="0" t="0" r="r" b="b"/>
                <a:pathLst>
                  <a:path w="3" h="3">
                    <a:moveTo>
                      <a:pt x="0" y="0"/>
                    </a:moveTo>
                    <a:lnTo>
                      <a:pt x="1" y="1"/>
                    </a:lnTo>
                    <a:lnTo>
                      <a:pt x="3" y="3"/>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5227" name="Line 354"/>
              <p:cNvSpPr>
                <a:spLocks noChangeShapeType="1"/>
              </p:cNvSpPr>
              <p:nvPr/>
            </p:nvSpPr>
            <p:spPr bwMode="auto">
              <a:xfrm>
                <a:off x="2319" y="3274"/>
                <a:ext cx="69" cy="78"/>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228" name="Freeform 355"/>
              <p:cNvSpPr>
                <a:spLocks/>
              </p:cNvSpPr>
              <p:nvPr/>
            </p:nvSpPr>
            <p:spPr bwMode="auto">
              <a:xfrm>
                <a:off x="2369" y="3330"/>
                <a:ext cx="62" cy="62"/>
              </a:xfrm>
              <a:custGeom>
                <a:avLst/>
                <a:gdLst>
                  <a:gd name="T0" fmla="*/ 37 w 62"/>
                  <a:gd name="T1" fmla="*/ 0 h 62"/>
                  <a:gd name="T2" fmla="*/ 62 w 62"/>
                  <a:gd name="T3" fmla="*/ 62 h 62"/>
                  <a:gd name="T4" fmla="*/ 0 w 62"/>
                  <a:gd name="T5" fmla="*/ 28 h 62"/>
                  <a:gd name="T6" fmla="*/ 37 w 62"/>
                  <a:gd name="T7" fmla="*/ 0 h 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 h="62">
                    <a:moveTo>
                      <a:pt x="37" y="0"/>
                    </a:moveTo>
                    <a:lnTo>
                      <a:pt x="62" y="62"/>
                    </a:lnTo>
                    <a:lnTo>
                      <a:pt x="0" y="28"/>
                    </a:lnTo>
                    <a:lnTo>
                      <a:pt x="3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5229" name="Freeform 356"/>
              <p:cNvSpPr>
                <a:spLocks/>
              </p:cNvSpPr>
              <p:nvPr/>
            </p:nvSpPr>
            <p:spPr bwMode="auto">
              <a:xfrm>
                <a:off x="4712" y="1543"/>
                <a:ext cx="566" cy="169"/>
              </a:xfrm>
              <a:custGeom>
                <a:avLst/>
                <a:gdLst>
                  <a:gd name="T0" fmla="*/ 93 w 566"/>
                  <a:gd name="T1" fmla="*/ 169 h 169"/>
                  <a:gd name="T2" fmla="*/ 472 w 566"/>
                  <a:gd name="T3" fmla="*/ 169 h 169"/>
                  <a:gd name="T4" fmla="*/ 510 w 566"/>
                  <a:gd name="T5" fmla="*/ 163 h 169"/>
                  <a:gd name="T6" fmla="*/ 547 w 566"/>
                  <a:gd name="T7" fmla="*/ 135 h 169"/>
                  <a:gd name="T8" fmla="*/ 566 w 566"/>
                  <a:gd name="T9" fmla="*/ 101 h 169"/>
                  <a:gd name="T10" fmla="*/ 566 w 566"/>
                  <a:gd name="T11" fmla="*/ 62 h 169"/>
                  <a:gd name="T12" fmla="*/ 547 w 566"/>
                  <a:gd name="T13" fmla="*/ 28 h 169"/>
                  <a:gd name="T14" fmla="*/ 510 w 566"/>
                  <a:gd name="T15" fmla="*/ 6 h 169"/>
                  <a:gd name="T16" fmla="*/ 472 w 566"/>
                  <a:gd name="T17" fmla="*/ 0 h 169"/>
                  <a:gd name="T18" fmla="*/ 93 w 566"/>
                  <a:gd name="T19" fmla="*/ 0 h 169"/>
                  <a:gd name="T20" fmla="*/ 56 w 566"/>
                  <a:gd name="T21" fmla="*/ 6 h 169"/>
                  <a:gd name="T22" fmla="*/ 19 w 566"/>
                  <a:gd name="T23" fmla="*/ 28 h 169"/>
                  <a:gd name="T24" fmla="*/ 0 w 566"/>
                  <a:gd name="T25" fmla="*/ 62 h 169"/>
                  <a:gd name="T26" fmla="*/ 0 w 566"/>
                  <a:gd name="T27" fmla="*/ 101 h 169"/>
                  <a:gd name="T28" fmla="*/ 19 w 566"/>
                  <a:gd name="T29" fmla="*/ 135 h 169"/>
                  <a:gd name="T30" fmla="*/ 56 w 566"/>
                  <a:gd name="T31" fmla="*/ 163 h 169"/>
                  <a:gd name="T32" fmla="*/ 93 w 566"/>
                  <a:gd name="T33" fmla="*/ 169 h 1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66" h="169">
                    <a:moveTo>
                      <a:pt x="93" y="169"/>
                    </a:moveTo>
                    <a:lnTo>
                      <a:pt x="472" y="169"/>
                    </a:lnTo>
                    <a:lnTo>
                      <a:pt x="510" y="163"/>
                    </a:lnTo>
                    <a:lnTo>
                      <a:pt x="547" y="135"/>
                    </a:lnTo>
                    <a:lnTo>
                      <a:pt x="566" y="101"/>
                    </a:lnTo>
                    <a:lnTo>
                      <a:pt x="566" y="62"/>
                    </a:lnTo>
                    <a:lnTo>
                      <a:pt x="547" y="28"/>
                    </a:lnTo>
                    <a:lnTo>
                      <a:pt x="510" y="6"/>
                    </a:lnTo>
                    <a:lnTo>
                      <a:pt x="472" y="0"/>
                    </a:lnTo>
                    <a:lnTo>
                      <a:pt x="93" y="0"/>
                    </a:lnTo>
                    <a:lnTo>
                      <a:pt x="56" y="6"/>
                    </a:lnTo>
                    <a:lnTo>
                      <a:pt x="19" y="28"/>
                    </a:lnTo>
                    <a:lnTo>
                      <a:pt x="0" y="62"/>
                    </a:lnTo>
                    <a:lnTo>
                      <a:pt x="0" y="101"/>
                    </a:lnTo>
                    <a:lnTo>
                      <a:pt x="19" y="135"/>
                    </a:lnTo>
                    <a:lnTo>
                      <a:pt x="56" y="163"/>
                    </a:lnTo>
                    <a:lnTo>
                      <a:pt x="93" y="169"/>
                    </a:lnTo>
                    <a:close/>
                  </a:path>
                </a:pathLst>
              </a:custGeom>
              <a:solidFill>
                <a:srgbClr val="FFFFFF"/>
              </a:solidFill>
              <a:ln w="9525">
                <a:solidFill>
                  <a:srgbClr val="000080"/>
                </a:solidFill>
                <a:prstDash val="solid"/>
                <a:round/>
                <a:headEnd/>
                <a:tailEnd/>
              </a:ln>
            </p:spPr>
            <p:txBody>
              <a:bodyPr/>
              <a:lstStyle/>
              <a:p>
                <a:endParaRPr lang="es-CR" sz="10000"/>
              </a:p>
            </p:txBody>
          </p:sp>
          <p:sp>
            <p:nvSpPr>
              <p:cNvPr id="75230" name="Rectangle 357"/>
              <p:cNvSpPr>
                <a:spLocks noChangeArrowheads="1"/>
              </p:cNvSpPr>
              <p:nvPr/>
            </p:nvSpPr>
            <p:spPr bwMode="auto">
              <a:xfrm>
                <a:off x="4828" y="1560"/>
                <a:ext cx="36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2000">
                    <a:solidFill>
                      <a:srgbClr val="000000"/>
                    </a:solidFill>
                    <a:latin typeface="Comic Sans MS" panose="030F0702030302020204" pitchFamily="66" charset="0"/>
                    <a:cs typeface="Arial" panose="020B0604020202020204" pitchFamily="34" charset="0"/>
                  </a:rPr>
                  <a:t>Tránsito</a:t>
                </a:r>
                <a:endParaRPr lang="es-CR" sz="10000">
                  <a:latin typeface="Arial" panose="020B0604020202020204" pitchFamily="34" charset="0"/>
                  <a:cs typeface="Arial" panose="020B0604020202020204" pitchFamily="34" charset="0"/>
                </a:endParaRPr>
              </a:p>
            </p:txBody>
          </p:sp>
          <p:sp>
            <p:nvSpPr>
              <p:cNvPr id="75231" name="Line 358"/>
              <p:cNvSpPr>
                <a:spLocks noChangeShapeType="1"/>
              </p:cNvSpPr>
              <p:nvPr/>
            </p:nvSpPr>
            <p:spPr bwMode="auto">
              <a:xfrm>
                <a:off x="4376" y="2195"/>
                <a:ext cx="7" cy="1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232" name="Line 359"/>
              <p:cNvSpPr>
                <a:spLocks noChangeShapeType="1"/>
              </p:cNvSpPr>
              <p:nvPr/>
            </p:nvSpPr>
            <p:spPr bwMode="auto">
              <a:xfrm>
                <a:off x="4389" y="2217"/>
                <a:ext cx="6" cy="1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233" name="Line 360"/>
              <p:cNvSpPr>
                <a:spLocks noChangeShapeType="1"/>
              </p:cNvSpPr>
              <p:nvPr/>
            </p:nvSpPr>
            <p:spPr bwMode="auto">
              <a:xfrm>
                <a:off x="4401" y="2240"/>
                <a:ext cx="7" cy="1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234" name="Line 361"/>
              <p:cNvSpPr>
                <a:spLocks noChangeShapeType="1"/>
              </p:cNvSpPr>
              <p:nvPr/>
            </p:nvSpPr>
            <p:spPr bwMode="auto">
              <a:xfrm>
                <a:off x="4414" y="2262"/>
                <a:ext cx="12" cy="1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235" name="Line 362"/>
              <p:cNvSpPr>
                <a:spLocks noChangeShapeType="1"/>
              </p:cNvSpPr>
              <p:nvPr/>
            </p:nvSpPr>
            <p:spPr bwMode="auto">
              <a:xfrm>
                <a:off x="4432" y="2290"/>
                <a:ext cx="7" cy="1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236" name="Line 363"/>
              <p:cNvSpPr>
                <a:spLocks noChangeShapeType="1"/>
              </p:cNvSpPr>
              <p:nvPr/>
            </p:nvSpPr>
            <p:spPr bwMode="auto">
              <a:xfrm>
                <a:off x="4445" y="2313"/>
                <a:ext cx="6" cy="1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237" name="Line 364"/>
              <p:cNvSpPr>
                <a:spLocks noChangeShapeType="1"/>
              </p:cNvSpPr>
              <p:nvPr/>
            </p:nvSpPr>
            <p:spPr bwMode="auto">
              <a:xfrm>
                <a:off x="4457" y="2335"/>
                <a:ext cx="6" cy="1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238" name="Line 365"/>
              <p:cNvSpPr>
                <a:spLocks noChangeShapeType="1"/>
              </p:cNvSpPr>
              <p:nvPr/>
            </p:nvSpPr>
            <p:spPr bwMode="auto">
              <a:xfrm>
                <a:off x="4470" y="2358"/>
                <a:ext cx="12" cy="1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239" name="Line 366"/>
              <p:cNvSpPr>
                <a:spLocks noChangeShapeType="1"/>
              </p:cNvSpPr>
              <p:nvPr/>
            </p:nvSpPr>
            <p:spPr bwMode="auto">
              <a:xfrm>
                <a:off x="4488" y="2386"/>
                <a:ext cx="7" cy="1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240" name="Line 367"/>
              <p:cNvSpPr>
                <a:spLocks noChangeShapeType="1"/>
              </p:cNvSpPr>
              <p:nvPr/>
            </p:nvSpPr>
            <p:spPr bwMode="auto">
              <a:xfrm>
                <a:off x="4501" y="2408"/>
                <a:ext cx="6" cy="1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241" name="Line 368"/>
              <p:cNvSpPr>
                <a:spLocks noChangeShapeType="1"/>
              </p:cNvSpPr>
              <p:nvPr/>
            </p:nvSpPr>
            <p:spPr bwMode="auto">
              <a:xfrm>
                <a:off x="4513" y="2431"/>
                <a:ext cx="6" cy="1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242" name="Line 369"/>
              <p:cNvSpPr>
                <a:spLocks noChangeShapeType="1"/>
              </p:cNvSpPr>
              <p:nvPr/>
            </p:nvSpPr>
            <p:spPr bwMode="auto">
              <a:xfrm>
                <a:off x="4526" y="2453"/>
                <a:ext cx="12" cy="1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243" name="Line 370"/>
              <p:cNvSpPr>
                <a:spLocks noChangeShapeType="1"/>
              </p:cNvSpPr>
              <p:nvPr/>
            </p:nvSpPr>
            <p:spPr bwMode="auto">
              <a:xfrm>
                <a:off x="4544" y="2481"/>
                <a:ext cx="6" cy="1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244" name="Line 371"/>
              <p:cNvSpPr>
                <a:spLocks noChangeShapeType="1"/>
              </p:cNvSpPr>
              <p:nvPr/>
            </p:nvSpPr>
            <p:spPr bwMode="auto">
              <a:xfrm>
                <a:off x="4557" y="2504"/>
                <a:ext cx="6" cy="1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245" name="Line 372"/>
              <p:cNvSpPr>
                <a:spLocks noChangeShapeType="1"/>
              </p:cNvSpPr>
              <p:nvPr/>
            </p:nvSpPr>
            <p:spPr bwMode="auto">
              <a:xfrm>
                <a:off x="4569" y="2526"/>
                <a:ext cx="6" cy="1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246" name="Line 373"/>
              <p:cNvSpPr>
                <a:spLocks noChangeShapeType="1"/>
              </p:cNvSpPr>
              <p:nvPr/>
            </p:nvSpPr>
            <p:spPr bwMode="auto">
              <a:xfrm>
                <a:off x="4582" y="2549"/>
                <a:ext cx="12" cy="1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247" name="Line 374"/>
              <p:cNvSpPr>
                <a:spLocks noChangeShapeType="1"/>
              </p:cNvSpPr>
              <p:nvPr/>
            </p:nvSpPr>
            <p:spPr bwMode="auto">
              <a:xfrm>
                <a:off x="4600" y="2577"/>
                <a:ext cx="6" cy="1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248" name="Line 375"/>
              <p:cNvSpPr>
                <a:spLocks noChangeShapeType="1"/>
              </p:cNvSpPr>
              <p:nvPr/>
            </p:nvSpPr>
            <p:spPr bwMode="auto">
              <a:xfrm>
                <a:off x="4613" y="2599"/>
                <a:ext cx="6" cy="1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249" name="Line 376"/>
              <p:cNvSpPr>
                <a:spLocks noChangeShapeType="1"/>
              </p:cNvSpPr>
              <p:nvPr/>
            </p:nvSpPr>
            <p:spPr bwMode="auto">
              <a:xfrm>
                <a:off x="4625" y="2622"/>
                <a:ext cx="6" cy="1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250" name="Line 377"/>
              <p:cNvSpPr>
                <a:spLocks noChangeShapeType="1"/>
              </p:cNvSpPr>
              <p:nvPr/>
            </p:nvSpPr>
            <p:spPr bwMode="auto">
              <a:xfrm>
                <a:off x="4637" y="2644"/>
                <a:ext cx="13" cy="1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251" name="Line 378"/>
              <p:cNvSpPr>
                <a:spLocks noChangeShapeType="1"/>
              </p:cNvSpPr>
              <p:nvPr/>
            </p:nvSpPr>
            <p:spPr bwMode="auto">
              <a:xfrm>
                <a:off x="4656" y="2673"/>
                <a:ext cx="6" cy="1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252" name="Line 379"/>
              <p:cNvSpPr>
                <a:spLocks noChangeShapeType="1"/>
              </p:cNvSpPr>
              <p:nvPr/>
            </p:nvSpPr>
            <p:spPr bwMode="auto">
              <a:xfrm>
                <a:off x="4669" y="2695"/>
                <a:ext cx="6" cy="1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253" name="Line 380"/>
              <p:cNvSpPr>
                <a:spLocks noChangeShapeType="1"/>
              </p:cNvSpPr>
              <p:nvPr/>
            </p:nvSpPr>
            <p:spPr bwMode="auto">
              <a:xfrm>
                <a:off x="4681" y="2717"/>
                <a:ext cx="6" cy="1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254" name="Line 381"/>
              <p:cNvSpPr>
                <a:spLocks noChangeShapeType="1"/>
              </p:cNvSpPr>
              <p:nvPr/>
            </p:nvSpPr>
            <p:spPr bwMode="auto">
              <a:xfrm>
                <a:off x="4693" y="2740"/>
                <a:ext cx="13" cy="1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255" name="Freeform 382"/>
              <p:cNvSpPr>
                <a:spLocks/>
              </p:cNvSpPr>
              <p:nvPr/>
            </p:nvSpPr>
            <p:spPr bwMode="auto">
              <a:xfrm>
                <a:off x="4345" y="2139"/>
                <a:ext cx="63" cy="73"/>
              </a:xfrm>
              <a:custGeom>
                <a:avLst/>
                <a:gdLst>
                  <a:gd name="T0" fmla="*/ 13 w 63"/>
                  <a:gd name="T1" fmla="*/ 73 h 73"/>
                  <a:gd name="T2" fmla="*/ 0 w 63"/>
                  <a:gd name="T3" fmla="*/ 0 h 73"/>
                  <a:gd name="T4" fmla="*/ 63 w 63"/>
                  <a:gd name="T5" fmla="*/ 50 h 73"/>
                  <a:gd name="T6" fmla="*/ 13 w 63"/>
                  <a:gd name="T7" fmla="*/ 73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73">
                    <a:moveTo>
                      <a:pt x="13" y="73"/>
                    </a:moveTo>
                    <a:lnTo>
                      <a:pt x="0" y="0"/>
                    </a:lnTo>
                    <a:lnTo>
                      <a:pt x="63" y="50"/>
                    </a:lnTo>
                    <a:lnTo>
                      <a:pt x="13" y="7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5256" name="Line 383"/>
              <p:cNvSpPr>
                <a:spLocks noChangeShapeType="1"/>
              </p:cNvSpPr>
              <p:nvPr/>
            </p:nvSpPr>
            <p:spPr bwMode="auto">
              <a:xfrm flipV="1">
                <a:off x="4395" y="2127"/>
                <a:ext cx="6" cy="1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257" name="Line 384"/>
              <p:cNvSpPr>
                <a:spLocks noChangeShapeType="1"/>
              </p:cNvSpPr>
              <p:nvPr/>
            </p:nvSpPr>
            <p:spPr bwMode="auto">
              <a:xfrm flipV="1">
                <a:off x="4408" y="2105"/>
                <a:ext cx="6" cy="1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258" name="Line 385"/>
              <p:cNvSpPr>
                <a:spLocks noChangeShapeType="1"/>
              </p:cNvSpPr>
              <p:nvPr/>
            </p:nvSpPr>
            <p:spPr bwMode="auto">
              <a:xfrm flipV="1">
                <a:off x="4426" y="2077"/>
                <a:ext cx="6" cy="17"/>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259" name="Line 386"/>
              <p:cNvSpPr>
                <a:spLocks noChangeShapeType="1"/>
              </p:cNvSpPr>
              <p:nvPr/>
            </p:nvSpPr>
            <p:spPr bwMode="auto">
              <a:xfrm flipV="1">
                <a:off x="4439" y="2054"/>
                <a:ext cx="6" cy="1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260" name="Line 387"/>
              <p:cNvSpPr>
                <a:spLocks noChangeShapeType="1"/>
              </p:cNvSpPr>
              <p:nvPr/>
            </p:nvSpPr>
            <p:spPr bwMode="auto">
              <a:xfrm flipV="1">
                <a:off x="4457" y="2026"/>
                <a:ext cx="6" cy="17"/>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261" name="Line 388"/>
              <p:cNvSpPr>
                <a:spLocks noChangeShapeType="1"/>
              </p:cNvSpPr>
              <p:nvPr/>
            </p:nvSpPr>
            <p:spPr bwMode="auto">
              <a:xfrm flipV="1">
                <a:off x="4470" y="2004"/>
                <a:ext cx="6" cy="1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262" name="Line 389"/>
              <p:cNvSpPr>
                <a:spLocks noChangeShapeType="1"/>
              </p:cNvSpPr>
              <p:nvPr/>
            </p:nvSpPr>
            <p:spPr bwMode="auto">
              <a:xfrm flipV="1">
                <a:off x="4488" y="1976"/>
                <a:ext cx="7" cy="17"/>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263" name="Line 390"/>
              <p:cNvSpPr>
                <a:spLocks noChangeShapeType="1"/>
              </p:cNvSpPr>
              <p:nvPr/>
            </p:nvSpPr>
            <p:spPr bwMode="auto">
              <a:xfrm flipV="1">
                <a:off x="4501" y="1953"/>
                <a:ext cx="6" cy="1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264" name="Line 391"/>
              <p:cNvSpPr>
                <a:spLocks noChangeShapeType="1"/>
              </p:cNvSpPr>
              <p:nvPr/>
            </p:nvSpPr>
            <p:spPr bwMode="auto">
              <a:xfrm flipV="1">
                <a:off x="4519" y="1925"/>
                <a:ext cx="7" cy="17"/>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265" name="Line 392"/>
              <p:cNvSpPr>
                <a:spLocks noChangeShapeType="1"/>
              </p:cNvSpPr>
              <p:nvPr/>
            </p:nvSpPr>
            <p:spPr bwMode="auto">
              <a:xfrm flipV="1">
                <a:off x="4532" y="1903"/>
                <a:ext cx="6" cy="1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266" name="Line 393"/>
              <p:cNvSpPr>
                <a:spLocks noChangeShapeType="1"/>
              </p:cNvSpPr>
              <p:nvPr/>
            </p:nvSpPr>
            <p:spPr bwMode="auto">
              <a:xfrm flipV="1">
                <a:off x="4550" y="1875"/>
                <a:ext cx="7" cy="1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267" name="Line 394"/>
              <p:cNvSpPr>
                <a:spLocks noChangeShapeType="1"/>
              </p:cNvSpPr>
              <p:nvPr/>
            </p:nvSpPr>
            <p:spPr bwMode="auto">
              <a:xfrm flipV="1">
                <a:off x="4563" y="1852"/>
                <a:ext cx="6" cy="1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268" name="Line 395"/>
              <p:cNvSpPr>
                <a:spLocks noChangeShapeType="1"/>
              </p:cNvSpPr>
              <p:nvPr/>
            </p:nvSpPr>
            <p:spPr bwMode="auto">
              <a:xfrm flipV="1">
                <a:off x="4582" y="1824"/>
                <a:ext cx="6" cy="17"/>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269" name="Line 396"/>
              <p:cNvSpPr>
                <a:spLocks noChangeShapeType="1"/>
              </p:cNvSpPr>
              <p:nvPr/>
            </p:nvSpPr>
            <p:spPr bwMode="auto">
              <a:xfrm flipV="1">
                <a:off x="4594" y="1802"/>
                <a:ext cx="6" cy="1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270" name="Line 397"/>
              <p:cNvSpPr>
                <a:spLocks noChangeShapeType="1"/>
              </p:cNvSpPr>
              <p:nvPr/>
            </p:nvSpPr>
            <p:spPr bwMode="auto">
              <a:xfrm flipV="1">
                <a:off x="4613" y="1773"/>
                <a:ext cx="6" cy="17"/>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271" name="Line 398"/>
              <p:cNvSpPr>
                <a:spLocks noChangeShapeType="1"/>
              </p:cNvSpPr>
              <p:nvPr/>
            </p:nvSpPr>
            <p:spPr bwMode="auto">
              <a:xfrm flipV="1">
                <a:off x="4625" y="1751"/>
                <a:ext cx="6" cy="1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272" name="Line 399"/>
              <p:cNvSpPr>
                <a:spLocks noChangeShapeType="1"/>
              </p:cNvSpPr>
              <p:nvPr/>
            </p:nvSpPr>
            <p:spPr bwMode="auto">
              <a:xfrm flipV="1">
                <a:off x="4644" y="1723"/>
                <a:ext cx="6" cy="17"/>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273" name="Line 400"/>
              <p:cNvSpPr>
                <a:spLocks noChangeShapeType="1"/>
              </p:cNvSpPr>
              <p:nvPr/>
            </p:nvSpPr>
            <p:spPr bwMode="auto">
              <a:xfrm flipV="1">
                <a:off x="4656" y="1700"/>
                <a:ext cx="6" cy="1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274" name="Line 401"/>
              <p:cNvSpPr>
                <a:spLocks noChangeShapeType="1"/>
              </p:cNvSpPr>
              <p:nvPr/>
            </p:nvSpPr>
            <p:spPr bwMode="auto">
              <a:xfrm flipV="1">
                <a:off x="4675" y="1684"/>
                <a:ext cx="1" cy="5"/>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275" name="Freeform 402"/>
              <p:cNvSpPr>
                <a:spLocks/>
              </p:cNvSpPr>
              <p:nvPr/>
            </p:nvSpPr>
            <p:spPr bwMode="auto">
              <a:xfrm>
                <a:off x="4650" y="1627"/>
                <a:ext cx="62" cy="73"/>
              </a:xfrm>
              <a:custGeom>
                <a:avLst/>
                <a:gdLst>
                  <a:gd name="T0" fmla="*/ 0 w 62"/>
                  <a:gd name="T1" fmla="*/ 51 h 73"/>
                  <a:gd name="T2" fmla="*/ 62 w 62"/>
                  <a:gd name="T3" fmla="*/ 0 h 73"/>
                  <a:gd name="T4" fmla="*/ 43 w 62"/>
                  <a:gd name="T5" fmla="*/ 73 h 73"/>
                  <a:gd name="T6" fmla="*/ 0 w 62"/>
                  <a:gd name="T7" fmla="*/ 51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 h="73">
                    <a:moveTo>
                      <a:pt x="0" y="51"/>
                    </a:moveTo>
                    <a:lnTo>
                      <a:pt x="62" y="0"/>
                    </a:lnTo>
                    <a:lnTo>
                      <a:pt x="43" y="73"/>
                    </a:lnTo>
                    <a:lnTo>
                      <a:pt x="0" y="5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5276" name="Line 403"/>
              <p:cNvSpPr>
                <a:spLocks noChangeShapeType="1"/>
              </p:cNvSpPr>
              <p:nvPr/>
            </p:nvSpPr>
            <p:spPr bwMode="auto">
              <a:xfrm flipV="1">
                <a:off x="4395" y="2127"/>
                <a:ext cx="13" cy="1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277" name="Line 404"/>
              <p:cNvSpPr>
                <a:spLocks noChangeShapeType="1"/>
              </p:cNvSpPr>
              <p:nvPr/>
            </p:nvSpPr>
            <p:spPr bwMode="auto">
              <a:xfrm flipV="1">
                <a:off x="4420" y="2111"/>
                <a:ext cx="12" cy="1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grpSp>
        <p:sp>
          <p:nvSpPr>
            <p:cNvPr id="74944" name="Line 405"/>
            <p:cNvSpPr>
              <a:spLocks noChangeShapeType="1"/>
            </p:cNvSpPr>
            <p:nvPr/>
          </p:nvSpPr>
          <p:spPr bwMode="auto">
            <a:xfrm flipV="1">
              <a:off x="4620" y="2400"/>
              <a:ext cx="12" cy="1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45" name="Line 406"/>
            <p:cNvSpPr>
              <a:spLocks noChangeShapeType="1"/>
            </p:cNvSpPr>
            <p:nvPr/>
          </p:nvSpPr>
          <p:spPr bwMode="auto">
            <a:xfrm flipV="1">
              <a:off x="4645" y="2383"/>
              <a:ext cx="12" cy="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46" name="Line 407"/>
            <p:cNvSpPr>
              <a:spLocks noChangeShapeType="1"/>
            </p:cNvSpPr>
            <p:nvPr/>
          </p:nvSpPr>
          <p:spPr bwMode="auto">
            <a:xfrm flipV="1">
              <a:off x="4670" y="2366"/>
              <a:ext cx="12" cy="1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47" name="Line 408"/>
            <p:cNvSpPr>
              <a:spLocks noChangeShapeType="1"/>
            </p:cNvSpPr>
            <p:nvPr/>
          </p:nvSpPr>
          <p:spPr bwMode="auto">
            <a:xfrm flipV="1">
              <a:off x="4695" y="2349"/>
              <a:ext cx="12" cy="1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48" name="Line 409"/>
            <p:cNvSpPr>
              <a:spLocks noChangeShapeType="1"/>
            </p:cNvSpPr>
            <p:nvPr/>
          </p:nvSpPr>
          <p:spPr bwMode="auto">
            <a:xfrm flipV="1">
              <a:off x="4719" y="2332"/>
              <a:ext cx="13" cy="1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49" name="Line 410"/>
            <p:cNvSpPr>
              <a:spLocks noChangeShapeType="1"/>
            </p:cNvSpPr>
            <p:nvPr/>
          </p:nvSpPr>
          <p:spPr bwMode="auto">
            <a:xfrm flipV="1">
              <a:off x="4744" y="2315"/>
              <a:ext cx="13" cy="1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50" name="Line 411"/>
            <p:cNvSpPr>
              <a:spLocks noChangeShapeType="1"/>
            </p:cNvSpPr>
            <p:nvPr/>
          </p:nvSpPr>
          <p:spPr bwMode="auto">
            <a:xfrm flipV="1">
              <a:off x="4769" y="2304"/>
              <a:ext cx="13" cy="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51" name="Line 412"/>
            <p:cNvSpPr>
              <a:spLocks noChangeShapeType="1"/>
            </p:cNvSpPr>
            <p:nvPr/>
          </p:nvSpPr>
          <p:spPr bwMode="auto">
            <a:xfrm flipV="1">
              <a:off x="4794" y="2287"/>
              <a:ext cx="12" cy="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52" name="Line 413"/>
            <p:cNvSpPr>
              <a:spLocks noChangeShapeType="1"/>
            </p:cNvSpPr>
            <p:nvPr/>
          </p:nvSpPr>
          <p:spPr bwMode="auto">
            <a:xfrm flipV="1">
              <a:off x="4819" y="2270"/>
              <a:ext cx="12" cy="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53" name="Line 414"/>
            <p:cNvSpPr>
              <a:spLocks noChangeShapeType="1"/>
            </p:cNvSpPr>
            <p:nvPr/>
          </p:nvSpPr>
          <p:spPr bwMode="auto">
            <a:xfrm flipV="1">
              <a:off x="4844" y="2254"/>
              <a:ext cx="12" cy="5"/>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54" name="Freeform 415"/>
            <p:cNvSpPr>
              <a:spLocks/>
            </p:cNvSpPr>
            <p:nvPr/>
          </p:nvSpPr>
          <p:spPr bwMode="auto">
            <a:xfrm>
              <a:off x="4831" y="2220"/>
              <a:ext cx="81" cy="56"/>
            </a:xfrm>
            <a:custGeom>
              <a:avLst/>
              <a:gdLst>
                <a:gd name="T0" fmla="*/ 0 w 81"/>
                <a:gd name="T1" fmla="*/ 22 h 56"/>
                <a:gd name="T2" fmla="*/ 81 w 81"/>
                <a:gd name="T3" fmla="*/ 0 h 56"/>
                <a:gd name="T4" fmla="*/ 31 w 81"/>
                <a:gd name="T5" fmla="*/ 56 h 56"/>
                <a:gd name="T6" fmla="*/ 0 w 81"/>
                <a:gd name="T7" fmla="*/ 22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 h="56">
                  <a:moveTo>
                    <a:pt x="0" y="22"/>
                  </a:moveTo>
                  <a:lnTo>
                    <a:pt x="81" y="0"/>
                  </a:lnTo>
                  <a:lnTo>
                    <a:pt x="31" y="56"/>
                  </a:lnTo>
                  <a:lnTo>
                    <a:pt x="0" y="2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4955" name="Freeform 416"/>
            <p:cNvSpPr>
              <a:spLocks/>
            </p:cNvSpPr>
            <p:nvPr/>
          </p:nvSpPr>
          <p:spPr bwMode="auto">
            <a:xfrm>
              <a:off x="2805" y="2276"/>
              <a:ext cx="504" cy="337"/>
            </a:xfrm>
            <a:custGeom>
              <a:avLst/>
              <a:gdLst>
                <a:gd name="T0" fmla="*/ 0 w 504"/>
                <a:gd name="T1" fmla="*/ 169 h 337"/>
                <a:gd name="T2" fmla="*/ 13 w 504"/>
                <a:gd name="T3" fmla="*/ 118 h 337"/>
                <a:gd name="T4" fmla="*/ 44 w 504"/>
                <a:gd name="T5" fmla="*/ 68 h 337"/>
                <a:gd name="T6" fmla="*/ 100 w 504"/>
                <a:gd name="T7" fmla="*/ 28 h 337"/>
                <a:gd name="T8" fmla="*/ 174 w 504"/>
                <a:gd name="T9" fmla="*/ 6 h 337"/>
                <a:gd name="T10" fmla="*/ 249 w 504"/>
                <a:gd name="T11" fmla="*/ 0 h 337"/>
                <a:gd name="T12" fmla="*/ 330 w 504"/>
                <a:gd name="T13" fmla="*/ 6 h 337"/>
                <a:gd name="T14" fmla="*/ 398 w 504"/>
                <a:gd name="T15" fmla="*/ 28 h 337"/>
                <a:gd name="T16" fmla="*/ 454 w 504"/>
                <a:gd name="T17" fmla="*/ 68 h 337"/>
                <a:gd name="T18" fmla="*/ 491 w 504"/>
                <a:gd name="T19" fmla="*/ 118 h 337"/>
                <a:gd name="T20" fmla="*/ 504 w 504"/>
                <a:gd name="T21" fmla="*/ 169 h 337"/>
                <a:gd name="T22" fmla="*/ 491 w 504"/>
                <a:gd name="T23" fmla="*/ 219 h 337"/>
                <a:gd name="T24" fmla="*/ 454 w 504"/>
                <a:gd name="T25" fmla="*/ 270 h 337"/>
                <a:gd name="T26" fmla="*/ 398 w 504"/>
                <a:gd name="T27" fmla="*/ 309 h 337"/>
                <a:gd name="T28" fmla="*/ 330 w 504"/>
                <a:gd name="T29" fmla="*/ 332 h 337"/>
                <a:gd name="T30" fmla="*/ 249 w 504"/>
                <a:gd name="T31" fmla="*/ 337 h 337"/>
                <a:gd name="T32" fmla="*/ 174 w 504"/>
                <a:gd name="T33" fmla="*/ 332 h 337"/>
                <a:gd name="T34" fmla="*/ 100 w 504"/>
                <a:gd name="T35" fmla="*/ 309 h 337"/>
                <a:gd name="T36" fmla="*/ 44 w 504"/>
                <a:gd name="T37" fmla="*/ 270 h 337"/>
                <a:gd name="T38" fmla="*/ 13 w 504"/>
                <a:gd name="T39" fmla="*/ 219 h 337"/>
                <a:gd name="T40" fmla="*/ 0 w 504"/>
                <a:gd name="T41" fmla="*/ 169 h 3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04" h="337">
                  <a:moveTo>
                    <a:pt x="0" y="169"/>
                  </a:moveTo>
                  <a:lnTo>
                    <a:pt x="13" y="118"/>
                  </a:lnTo>
                  <a:lnTo>
                    <a:pt x="44" y="68"/>
                  </a:lnTo>
                  <a:lnTo>
                    <a:pt x="100" y="28"/>
                  </a:lnTo>
                  <a:lnTo>
                    <a:pt x="174" y="6"/>
                  </a:lnTo>
                  <a:lnTo>
                    <a:pt x="249" y="0"/>
                  </a:lnTo>
                  <a:lnTo>
                    <a:pt x="330" y="6"/>
                  </a:lnTo>
                  <a:lnTo>
                    <a:pt x="398" y="28"/>
                  </a:lnTo>
                  <a:lnTo>
                    <a:pt x="454" y="68"/>
                  </a:lnTo>
                  <a:lnTo>
                    <a:pt x="491" y="118"/>
                  </a:lnTo>
                  <a:lnTo>
                    <a:pt x="504" y="169"/>
                  </a:lnTo>
                  <a:lnTo>
                    <a:pt x="491" y="219"/>
                  </a:lnTo>
                  <a:lnTo>
                    <a:pt x="454" y="270"/>
                  </a:lnTo>
                  <a:lnTo>
                    <a:pt x="398" y="309"/>
                  </a:lnTo>
                  <a:lnTo>
                    <a:pt x="330" y="332"/>
                  </a:lnTo>
                  <a:lnTo>
                    <a:pt x="249" y="337"/>
                  </a:lnTo>
                  <a:lnTo>
                    <a:pt x="174" y="332"/>
                  </a:lnTo>
                  <a:lnTo>
                    <a:pt x="100" y="309"/>
                  </a:lnTo>
                  <a:lnTo>
                    <a:pt x="44" y="270"/>
                  </a:lnTo>
                  <a:lnTo>
                    <a:pt x="13" y="219"/>
                  </a:lnTo>
                  <a:lnTo>
                    <a:pt x="0" y="169"/>
                  </a:lnTo>
                  <a:close/>
                </a:path>
              </a:pathLst>
            </a:custGeom>
            <a:solidFill>
              <a:srgbClr val="C0C0C0"/>
            </a:solidFill>
            <a:ln w="9525">
              <a:solidFill>
                <a:srgbClr val="000080"/>
              </a:solidFill>
              <a:prstDash val="solid"/>
              <a:round/>
              <a:headEnd/>
              <a:tailEnd/>
            </a:ln>
          </p:spPr>
          <p:txBody>
            <a:bodyPr/>
            <a:lstStyle/>
            <a:p>
              <a:endParaRPr lang="es-CR" sz="10000"/>
            </a:p>
          </p:txBody>
        </p:sp>
        <p:sp>
          <p:nvSpPr>
            <p:cNvPr id="74956" name="Rectangle 417"/>
            <p:cNvSpPr>
              <a:spLocks noChangeArrowheads="1"/>
            </p:cNvSpPr>
            <p:nvPr/>
          </p:nvSpPr>
          <p:spPr bwMode="auto">
            <a:xfrm>
              <a:off x="2904" y="2287"/>
              <a:ext cx="33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2000">
                  <a:solidFill>
                    <a:srgbClr val="000000"/>
                  </a:solidFill>
                  <a:latin typeface="Comic Sans MS" panose="030F0702030302020204" pitchFamily="66" charset="0"/>
                  <a:cs typeface="Arial" panose="020B0604020202020204" pitchFamily="34" charset="0"/>
                </a:rPr>
                <a:t>Fecha y</a:t>
              </a:r>
              <a:endParaRPr lang="es-CR" sz="10000">
                <a:latin typeface="Arial" panose="020B0604020202020204" pitchFamily="34" charset="0"/>
                <a:cs typeface="Arial" panose="020B0604020202020204" pitchFamily="34" charset="0"/>
              </a:endParaRPr>
            </a:p>
          </p:txBody>
        </p:sp>
        <p:sp>
          <p:nvSpPr>
            <p:cNvPr id="74957" name="Rectangle 418"/>
            <p:cNvSpPr>
              <a:spLocks noChangeArrowheads="1"/>
            </p:cNvSpPr>
            <p:nvPr/>
          </p:nvSpPr>
          <p:spPr bwMode="auto">
            <a:xfrm>
              <a:off x="2878" y="2377"/>
              <a:ext cx="38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2000">
                  <a:solidFill>
                    <a:srgbClr val="000000"/>
                  </a:solidFill>
                  <a:latin typeface="Comic Sans MS" panose="030F0702030302020204" pitchFamily="66" charset="0"/>
                  <a:cs typeface="Arial" panose="020B0604020202020204" pitchFamily="34" charset="0"/>
                </a:rPr>
                <a:t>hora real</a:t>
              </a:r>
              <a:endParaRPr lang="es-CR" sz="10000">
                <a:latin typeface="Arial" panose="020B0604020202020204" pitchFamily="34" charset="0"/>
                <a:cs typeface="Arial" panose="020B0604020202020204" pitchFamily="34" charset="0"/>
              </a:endParaRPr>
            </a:p>
          </p:txBody>
        </p:sp>
        <p:sp>
          <p:nvSpPr>
            <p:cNvPr id="74958" name="Rectangle 419"/>
            <p:cNvSpPr>
              <a:spLocks noChangeArrowheads="1"/>
            </p:cNvSpPr>
            <p:nvPr/>
          </p:nvSpPr>
          <p:spPr bwMode="auto">
            <a:xfrm>
              <a:off x="2927" y="2467"/>
              <a:ext cx="26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2000">
                  <a:solidFill>
                    <a:srgbClr val="000000"/>
                  </a:solidFill>
                  <a:latin typeface="Comic Sans MS" panose="030F0702030302020204" pitchFamily="66" charset="0"/>
                  <a:cs typeface="Arial" panose="020B0604020202020204" pitchFamily="34" charset="0"/>
                </a:rPr>
                <a:t>arribo</a:t>
              </a:r>
              <a:endParaRPr lang="es-CR" sz="10000">
                <a:latin typeface="Arial" panose="020B0604020202020204" pitchFamily="34" charset="0"/>
                <a:cs typeface="Arial" panose="020B0604020202020204" pitchFamily="34" charset="0"/>
              </a:endParaRPr>
            </a:p>
          </p:txBody>
        </p:sp>
        <p:sp>
          <p:nvSpPr>
            <p:cNvPr id="74959" name="Line 420"/>
            <p:cNvSpPr>
              <a:spLocks noChangeShapeType="1"/>
            </p:cNvSpPr>
            <p:nvPr/>
          </p:nvSpPr>
          <p:spPr bwMode="auto">
            <a:xfrm>
              <a:off x="3309" y="2445"/>
              <a:ext cx="1255"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60" name="Freeform 421"/>
            <p:cNvSpPr>
              <a:spLocks/>
            </p:cNvSpPr>
            <p:nvPr/>
          </p:nvSpPr>
          <p:spPr bwMode="auto">
            <a:xfrm>
              <a:off x="4545" y="2428"/>
              <a:ext cx="38" cy="34"/>
            </a:xfrm>
            <a:custGeom>
              <a:avLst/>
              <a:gdLst>
                <a:gd name="T0" fmla="*/ 0 w 38"/>
                <a:gd name="T1" fmla="*/ 17 h 34"/>
                <a:gd name="T2" fmla="*/ 0 w 38"/>
                <a:gd name="T3" fmla="*/ 22 h 34"/>
                <a:gd name="T4" fmla="*/ 7 w 38"/>
                <a:gd name="T5" fmla="*/ 28 h 34"/>
                <a:gd name="T6" fmla="*/ 7 w 38"/>
                <a:gd name="T7" fmla="*/ 34 h 34"/>
                <a:gd name="T8" fmla="*/ 13 w 38"/>
                <a:gd name="T9" fmla="*/ 34 h 34"/>
                <a:gd name="T10" fmla="*/ 19 w 38"/>
                <a:gd name="T11" fmla="*/ 34 h 34"/>
                <a:gd name="T12" fmla="*/ 25 w 38"/>
                <a:gd name="T13" fmla="*/ 34 h 34"/>
                <a:gd name="T14" fmla="*/ 32 w 38"/>
                <a:gd name="T15" fmla="*/ 34 h 34"/>
                <a:gd name="T16" fmla="*/ 38 w 38"/>
                <a:gd name="T17" fmla="*/ 28 h 34"/>
                <a:gd name="T18" fmla="*/ 38 w 38"/>
                <a:gd name="T19" fmla="*/ 22 h 34"/>
                <a:gd name="T20" fmla="*/ 38 w 38"/>
                <a:gd name="T21" fmla="*/ 17 h 34"/>
                <a:gd name="T22" fmla="*/ 38 w 38"/>
                <a:gd name="T23" fmla="*/ 11 h 34"/>
                <a:gd name="T24" fmla="*/ 38 w 38"/>
                <a:gd name="T25" fmla="*/ 5 h 34"/>
                <a:gd name="T26" fmla="*/ 32 w 38"/>
                <a:gd name="T27" fmla="*/ 5 h 34"/>
                <a:gd name="T28" fmla="*/ 25 w 38"/>
                <a:gd name="T29" fmla="*/ 0 h 34"/>
                <a:gd name="T30" fmla="*/ 19 w 38"/>
                <a:gd name="T31" fmla="*/ 0 h 34"/>
                <a:gd name="T32" fmla="*/ 13 w 38"/>
                <a:gd name="T33" fmla="*/ 0 h 34"/>
                <a:gd name="T34" fmla="*/ 7 w 38"/>
                <a:gd name="T35" fmla="*/ 5 h 34"/>
                <a:gd name="T36" fmla="*/ 7 w 38"/>
                <a:gd name="T37" fmla="*/ 5 h 34"/>
                <a:gd name="T38" fmla="*/ 0 w 38"/>
                <a:gd name="T39" fmla="*/ 11 h 34"/>
                <a:gd name="T40" fmla="*/ 0 w 38"/>
                <a:gd name="T41" fmla="*/ 17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 h="34">
                  <a:moveTo>
                    <a:pt x="0" y="17"/>
                  </a:moveTo>
                  <a:lnTo>
                    <a:pt x="0" y="22"/>
                  </a:lnTo>
                  <a:lnTo>
                    <a:pt x="7" y="28"/>
                  </a:lnTo>
                  <a:lnTo>
                    <a:pt x="7" y="34"/>
                  </a:lnTo>
                  <a:lnTo>
                    <a:pt x="13" y="34"/>
                  </a:lnTo>
                  <a:lnTo>
                    <a:pt x="19" y="34"/>
                  </a:lnTo>
                  <a:lnTo>
                    <a:pt x="25" y="34"/>
                  </a:lnTo>
                  <a:lnTo>
                    <a:pt x="32" y="34"/>
                  </a:lnTo>
                  <a:lnTo>
                    <a:pt x="38" y="28"/>
                  </a:lnTo>
                  <a:lnTo>
                    <a:pt x="38" y="22"/>
                  </a:lnTo>
                  <a:lnTo>
                    <a:pt x="38" y="17"/>
                  </a:lnTo>
                  <a:lnTo>
                    <a:pt x="38" y="11"/>
                  </a:lnTo>
                  <a:lnTo>
                    <a:pt x="38" y="5"/>
                  </a:lnTo>
                  <a:lnTo>
                    <a:pt x="32" y="5"/>
                  </a:lnTo>
                  <a:lnTo>
                    <a:pt x="25" y="0"/>
                  </a:lnTo>
                  <a:lnTo>
                    <a:pt x="19" y="0"/>
                  </a:lnTo>
                  <a:lnTo>
                    <a:pt x="13" y="0"/>
                  </a:lnTo>
                  <a:lnTo>
                    <a:pt x="7" y="5"/>
                  </a:lnTo>
                  <a:lnTo>
                    <a:pt x="0" y="11"/>
                  </a:lnTo>
                  <a:lnTo>
                    <a:pt x="0"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4961" name="Freeform 422"/>
            <p:cNvSpPr>
              <a:spLocks/>
            </p:cNvSpPr>
            <p:nvPr/>
          </p:nvSpPr>
          <p:spPr bwMode="auto">
            <a:xfrm>
              <a:off x="4943" y="2417"/>
              <a:ext cx="566" cy="168"/>
            </a:xfrm>
            <a:custGeom>
              <a:avLst/>
              <a:gdLst>
                <a:gd name="T0" fmla="*/ 93 w 566"/>
                <a:gd name="T1" fmla="*/ 168 h 168"/>
                <a:gd name="T2" fmla="*/ 473 w 566"/>
                <a:gd name="T3" fmla="*/ 168 h 168"/>
                <a:gd name="T4" fmla="*/ 516 w 566"/>
                <a:gd name="T5" fmla="*/ 163 h 168"/>
                <a:gd name="T6" fmla="*/ 547 w 566"/>
                <a:gd name="T7" fmla="*/ 140 h 168"/>
                <a:gd name="T8" fmla="*/ 566 w 566"/>
                <a:gd name="T9" fmla="*/ 106 h 168"/>
                <a:gd name="T10" fmla="*/ 566 w 566"/>
                <a:gd name="T11" fmla="*/ 67 h 168"/>
                <a:gd name="T12" fmla="*/ 547 w 566"/>
                <a:gd name="T13" fmla="*/ 33 h 168"/>
                <a:gd name="T14" fmla="*/ 516 w 566"/>
                <a:gd name="T15" fmla="*/ 11 h 168"/>
                <a:gd name="T16" fmla="*/ 473 w 566"/>
                <a:gd name="T17" fmla="*/ 0 h 168"/>
                <a:gd name="T18" fmla="*/ 93 w 566"/>
                <a:gd name="T19" fmla="*/ 0 h 168"/>
                <a:gd name="T20" fmla="*/ 56 w 566"/>
                <a:gd name="T21" fmla="*/ 11 h 168"/>
                <a:gd name="T22" fmla="*/ 19 w 566"/>
                <a:gd name="T23" fmla="*/ 33 h 168"/>
                <a:gd name="T24" fmla="*/ 0 w 566"/>
                <a:gd name="T25" fmla="*/ 67 h 168"/>
                <a:gd name="T26" fmla="*/ 0 w 566"/>
                <a:gd name="T27" fmla="*/ 106 h 168"/>
                <a:gd name="T28" fmla="*/ 19 w 566"/>
                <a:gd name="T29" fmla="*/ 140 h 168"/>
                <a:gd name="T30" fmla="*/ 56 w 566"/>
                <a:gd name="T31" fmla="*/ 163 h 168"/>
                <a:gd name="T32" fmla="*/ 93 w 566"/>
                <a:gd name="T33" fmla="*/ 168 h 1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66" h="168">
                  <a:moveTo>
                    <a:pt x="93" y="168"/>
                  </a:moveTo>
                  <a:lnTo>
                    <a:pt x="473" y="168"/>
                  </a:lnTo>
                  <a:lnTo>
                    <a:pt x="516" y="163"/>
                  </a:lnTo>
                  <a:lnTo>
                    <a:pt x="547" y="140"/>
                  </a:lnTo>
                  <a:lnTo>
                    <a:pt x="566" y="106"/>
                  </a:lnTo>
                  <a:lnTo>
                    <a:pt x="566" y="67"/>
                  </a:lnTo>
                  <a:lnTo>
                    <a:pt x="547" y="33"/>
                  </a:lnTo>
                  <a:lnTo>
                    <a:pt x="516" y="11"/>
                  </a:lnTo>
                  <a:lnTo>
                    <a:pt x="473" y="0"/>
                  </a:lnTo>
                  <a:lnTo>
                    <a:pt x="93" y="0"/>
                  </a:lnTo>
                  <a:lnTo>
                    <a:pt x="56" y="11"/>
                  </a:lnTo>
                  <a:lnTo>
                    <a:pt x="19" y="33"/>
                  </a:lnTo>
                  <a:lnTo>
                    <a:pt x="0" y="67"/>
                  </a:lnTo>
                  <a:lnTo>
                    <a:pt x="0" y="106"/>
                  </a:lnTo>
                  <a:lnTo>
                    <a:pt x="19" y="140"/>
                  </a:lnTo>
                  <a:lnTo>
                    <a:pt x="56" y="163"/>
                  </a:lnTo>
                  <a:lnTo>
                    <a:pt x="93" y="168"/>
                  </a:lnTo>
                  <a:close/>
                </a:path>
              </a:pathLst>
            </a:custGeom>
            <a:solidFill>
              <a:srgbClr val="FFFFFF"/>
            </a:solidFill>
            <a:ln w="9525">
              <a:solidFill>
                <a:srgbClr val="000080"/>
              </a:solidFill>
              <a:prstDash val="solid"/>
              <a:round/>
              <a:headEnd/>
              <a:tailEnd/>
            </a:ln>
          </p:spPr>
          <p:txBody>
            <a:bodyPr/>
            <a:lstStyle/>
            <a:p>
              <a:endParaRPr lang="es-CR" sz="10000"/>
            </a:p>
          </p:txBody>
        </p:sp>
        <p:sp>
          <p:nvSpPr>
            <p:cNvPr id="74962" name="Rectangle 423"/>
            <p:cNvSpPr>
              <a:spLocks noChangeArrowheads="1"/>
            </p:cNvSpPr>
            <p:nvPr/>
          </p:nvSpPr>
          <p:spPr bwMode="auto">
            <a:xfrm>
              <a:off x="4991" y="2433"/>
              <a:ext cx="52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2000">
                  <a:solidFill>
                    <a:srgbClr val="000000"/>
                  </a:solidFill>
                  <a:latin typeface="Comic Sans MS" panose="030F0702030302020204" pitchFamily="66" charset="0"/>
                  <a:cs typeface="Arial" panose="020B0604020202020204" pitchFamily="34" charset="0"/>
                </a:rPr>
                <a:t>Importación</a:t>
              </a:r>
              <a:endParaRPr lang="es-CR" sz="10000">
                <a:latin typeface="Arial" panose="020B0604020202020204" pitchFamily="34" charset="0"/>
                <a:cs typeface="Arial" panose="020B0604020202020204" pitchFamily="34" charset="0"/>
              </a:endParaRPr>
            </a:p>
          </p:txBody>
        </p:sp>
        <p:sp>
          <p:nvSpPr>
            <p:cNvPr id="74963" name="Line 424"/>
            <p:cNvSpPr>
              <a:spLocks noChangeShapeType="1"/>
            </p:cNvSpPr>
            <p:nvPr/>
          </p:nvSpPr>
          <p:spPr bwMode="auto">
            <a:xfrm>
              <a:off x="4564" y="2445"/>
              <a:ext cx="19"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64" name="Line 425"/>
            <p:cNvSpPr>
              <a:spLocks noChangeShapeType="1"/>
            </p:cNvSpPr>
            <p:nvPr/>
          </p:nvSpPr>
          <p:spPr bwMode="auto">
            <a:xfrm>
              <a:off x="4601" y="2450"/>
              <a:ext cx="19"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65" name="Line 426"/>
            <p:cNvSpPr>
              <a:spLocks noChangeShapeType="1"/>
            </p:cNvSpPr>
            <p:nvPr/>
          </p:nvSpPr>
          <p:spPr bwMode="auto">
            <a:xfrm>
              <a:off x="4639" y="2456"/>
              <a:ext cx="18"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66" name="Line 427"/>
            <p:cNvSpPr>
              <a:spLocks noChangeShapeType="1"/>
            </p:cNvSpPr>
            <p:nvPr/>
          </p:nvSpPr>
          <p:spPr bwMode="auto">
            <a:xfrm>
              <a:off x="4676" y="2462"/>
              <a:ext cx="19"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67" name="Line 428"/>
            <p:cNvSpPr>
              <a:spLocks noChangeShapeType="1"/>
            </p:cNvSpPr>
            <p:nvPr/>
          </p:nvSpPr>
          <p:spPr bwMode="auto">
            <a:xfrm>
              <a:off x="4713" y="2467"/>
              <a:ext cx="19"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68" name="Line 429"/>
            <p:cNvSpPr>
              <a:spLocks noChangeShapeType="1"/>
            </p:cNvSpPr>
            <p:nvPr/>
          </p:nvSpPr>
          <p:spPr bwMode="auto">
            <a:xfrm>
              <a:off x="4751" y="2473"/>
              <a:ext cx="18"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69" name="Line 430"/>
            <p:cNvSpPr>
              <a:spLocks noChangeShapeType="1"/>
            </p:cNvSpPr>
            <p:nvPr/>
          </p:nvSpPr>
          <p:spPr bwMode="auto">
            <a:xfrm>
              <a:off x="4788" y="2478"/>
              <a:ext cx="18"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70" name="Line 431"/>
            <p:cNvSpPr>
              <a:spLocks noChangeShapeType="1"/>
            </p:cNvSpPr>
            <p:nvPr/>
          </p:nvSpPr>
          <p:spPr bwMode="auto">
            <a:xfrm>
              <a:off x="4825" y="2484"/>
              <a:ext cx="19"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71" name="Line 432"/>
            <p:cNvSpPr>
              <a:spLocks noChangeShapeType="1"/>
            </p:cNvSpPr>
            <p:nvPr/>
          </p:nvSpPr>
          <p:spPr bwMode="auto">
            <a:xfrm>
              <a:off x="4862" y="2490"/>
              <a:ext cx="13"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72" name="Freeform 433"/>
            <p:cNvSpPr>
              <a:spLocks/>
            </p:cNvSpPr>
            <p:nvPr/>
          </p:nvSpPr>
          <p:spPr bwMode="auto">
            <a:xfrm>
              <a:off x="4862" y="2467"/>
              <a:ext cx="81" cy="45"/>
            </a:xfrm>
            <a:custGeom>
              <a:avLst/>
              <a:gdLst>
                <a:gd name="T0" fmla="*/ 7 w 81"/>
                <a:gd name="T1" fmla="*/ 0 h 45"/>
                <a:gd name="T2" fmla="*/ 81 w 81"/>
                <a:gd name="T3" fmla="*/ 34 h 45"/>
                <a:gd name="T4" fmla="*/ 0 w 81"/>
                <a:gd name="T5" fmla="*/ 45 h 45"/>
                <a:gd name="T6" fmla="*/ 7 w 81"/>
                <a:gd name="T7" fmla="*/ 0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 h="45">
                  <a:moveTo>
                    <a:pt x="7" y="0"/>
                  </a:moveTo>
                  <a:lnTo>
                    <a:pt x="81" y="34"/>
                  </a:lnTo>
                  <a:lnTo>
                    <a:pt x="0" y="45"/>
                  </a:lnTo>
                  <a:lnTo>
                    <a:pt x="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4973" name="Freeform 434"/>
            <p:cNvSpPr>
              <a:spLocks/>
            </p:cNvSpPr>
            <p:nvPr/>
          </p:nvSpPr>
          <p:spPr bwMode="auto">
            <a:xfrm>
              <a:off x="4912" y="2130"/>
              <a:ext cx="566" cy="174"/>
            </a:xfrm>
            <a:custGeom>
              <a:avLst/>
              <a:gdLst>
                <a:gd name="T0" fmla="*/ 93 w 566"/>
                <a:gd name="T1" fmla="*/ 174 h 174"/>
                <a:gd name="T2" fmla="*/ 472 w 566"/>
                <a:gd name="T3" fmla="*/ 174 h 174"/>
                <a:gd name="T4" fmla="*/ 516 w 566"/>
                <a:gd name="T5" fmla="*/ 163 h 174"/>
                <a:gd name="T6" fmla="*/ 547 w 566"/>
                <a:gd name="T7" fmla="*/ 140 h 174"/>
                <a:gd name="T8" fmla="*/ 566 w 566"/>
                <a:gd name="T9" fmla="*/ 107 h 174"/>
                <a:gd name="T10" fmla="*/ 566 w 566"/>
                <a:gd name="T11" fmla="*/ 67 h 174"/>
                <a:gd name="T12" fmla="*/ 547 w 566"/>
                <a:gd name="T13" fmla="*/ 34 h 174"/>
                <a:gd name="T14" fmla="*/ 516 w 566"/>
                <a:gd name="T15" fmla="*/ 11 h 174"/>
                <a:gd name="T16" fmla="*/ 472 w 566"/>
                <a:gd name="T17" fmla="*/ 0 h 174"/>
                <a:gd name="T18" fmla="*/ 93 w 566"/>
                <a:gd name="T19" fmla="*/ 0 h 174"/>
                <a:gd name="T20" fmla="*/ 56 w 566"/>
                <a:gd name="T21" fmla="*/ 11 h 174"/>
                <a:gd name="T22" fmla="*/ 19 w 566"/>
                <a:gd name="T23" fmla="*/ 34 h 174"/>
                <a:gd name="T24" fmla="*/ 0 w 566"/>
                <a:gd name="T25" fmla="*/ 67 h 174"/>
                <a:gd name="T26" fmla="*/ 0 w 566"/>
                <a:gd name="T27" fmla="*/ 107 h 174"/>
                <a:gd name="T28" fmla="*/ 19 w 566"/>
                <a:gd name="T29" fmla="*/ 140 h 174"/>
                <a:gd name="T30" fmla="*/ 56 w 566"/>
                <a:gd name="T31" fmla="*/ 163 h 174"/>
                <a:gd name="T32" fmla="*/ 93 w 566"/>
                <a:gd name="T33" fmla="*/ 174 h 1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66" h="174">
                  <a:moveTo>
                    <a:pt x="93" y="174"/>
                  </a:moveTo>
                  <a:lnTo>
                    <a:pt x="472" y="174"/>
                  </a:lnTo>
                  <a:lnTo>
                    <a:pt x="516" y="163"/>
                  </a:lnTo>
                  <a:lnTo>
                    <a:pt x="547" y="140"/>
                  </a:lnTo>
                  <a:lnTo>
                    <a:pt x="566" y="107"/>
                  </a:lnTo>
                  <a:lnTo>
                    <a:pt x="566" y="67"/>
                  </a:lnTo>
                  <a:lnTo>
                    <a:pt x="547" y="34"/>
                  </a:lnTo>
                  <a:lnTo>
                    <a:pt x="516" y="11"/>
                  </a:lnTo>
                  <a:lnTo>
                    <a:pt x="472" y="0"/>
                  </a:lnTo>
                  <a:lnTo>
                    <a:pt x="93" y="0"/>
                  </a:lnTo>
                  <a:lnTo>
                    <a:pt x="56" y="11"/>
                  </a:lnTo>
                  <a:lnTo>
                    <a:pt x="19" y="34"/>
                  </a:lnTo>
                  <a:lnTo>
                    <a:pt x="0" y="67"/>
                  </a:lnTo>
                  <a:lnTo>
                    <a:pt x="0" y="107"/>
                  </a:lnTo>
                  <a:lnTo>
                    <a:pt x="19" y="140"/>
                  </a:lnTo>
                  <a:lnTo>
                    <a:pt x="56" y="163"/>
                  </a:lnTo>
                  <a:lnTo>
                    <a:pt x="93" y="174"/>
                  </a:lnTo>
                  <a:close/>
                </a:path>
              </a:pathLst>
            </a:custGeom>
            <a:solidFill>
              <a:srgbClr val="FFFFFF"/>
            </a:solidFill>
            <a:ln w="9525">
              <a:solidFill>
                <a:srgbClr val="000080"/>
              </a:solidFill>
              <a:prstDash val="solid"/>
              <a:round/>
              <a:headEnd/>
              <a:tailEnd/>
            </a:ln>
          </p:spPr>
          <p:txBody>
            <a:bodyPr/>
            <a:lstStyle/>
            <a:p>
              <a:endParaRPr lang="es-CR" sz="10000"/>
            </a:p>
          </p:txBody>
        </p:sp>
        <p:sp>
          <p:nvSpPr>
            <p:cNvPr id="74974" name="Rectangle 435"/>
            <p:cNvSpPr>
              <a:spLocks noChangeArrowheads="1"/>
            </p:cNvSpPr>
            <p:nvPr/>
          </p:nvSpPr>
          <p:spPr bwMode="auto">
            <a:xfrm>
              <a:off x="5002" y="2152"/>
              <a:ext cx="42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2000">
                  <a:solidFill>
                    <a:srgbClr val="000000"/>
                  </a:solidFill>
                  <a:latin typeface="Comic Sans MS" panose="030F0702030302020204" pitchFamily="66" charset="0"/>
                  <a:cs typeface="Arial" panose="020B0604020202020204" pitchFamily="34" charset="0"/>
                </a:rPr>
                <a:t>Depósito*</a:t>
              </a:r>
              <a:endParaRPr lang="es-CR" sz="10000">
                <a:latin typeface="Arial" panose="020B0604020202020204" pitchFamily="34" charset="0"/>
                <a:cs typeface="Arial" panose="020B0604020202020204" pitchFamily="34" charset="0"/>
              </a:endParaRPr>
            </a:p>
          </p:txBody>
        </p:sp>
        <p:sp>
          <p:nvSpPr>
            <p:cNvPr id="74975" name="Line 436"/>
            <p:cNvSpPr>
              <a:spLocks noChangeShapeType="1"/>
            </p:cNvSpPr>
            <p:nvPr/>
          </p:nvSpPr>
          <p:spPr bwMode="auto">
            <a:xfrm>
              <a:off x="2737" y="1276"/>
              <a:ext cx="1" cy="2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76" name="Line 437"/>
            <p:cNvSpPr>
              <a:spLocks noChangeShapeType="1"/>
            </p:cNvSpPr>
            <p:nvPr/>
          </p:nvSpPr>
          <p:spPr bwMode="auto">
            <a:xfrm>
              <a:off x="2737" y="1332"/>
              <a:ext cx="1" cy="2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77" name="Line 438"/>
            <p:cNvSpPr>
              <a:spLocks noChangeShapeType="1"/>
            </p:cNvSpPr>
            <p:nvPr/>
          </p:nvSpPr>
          <p:spPr bwMode="auto">
            <a:xfrm>
              <a:off x="2737" y="1388"/>
              <a:ext cx="1" cy="2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78" name="Line 439"/>
            <p:cNvSpPr>
              <a:spLocks noChangeShapeType="1"/>
            </p:cNvSpPr>
            <p:nvPr/>
          </p:nvSpPr>
          <p:spPr bwMode="auto">
            <a:xfrm>
              <a:off x="2737" y="1444"/>
              <a:ext cx="1" cy="2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79" name="Line 440"/>
            <p:cNvSpPr>
              <a:spLocks noChangeShapeType="1"/>
            </p:cNvSpPr>
            <p:nvPr/>
          </p:nvSpPr>
          <p:spPr bwMode="auto">
            <a:xfrm>
              <a:off x="2737" y="1501"/>
              <a:ext cx="1" cy="2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80" name="Line 441"/>
            <p:cNvSpPr>
              <a:spLocks noChangeShapeType="1"/>
            </p:cNvSpPr>
            <p:nvPr/>
          </p:nvSpPr>
          <p:spPr bwMode="auto">
            <a:xfrm>
              <a:off x="2737" y="1557"/>
              <a:ext cx="1" cy="2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81" name="Line 442"/>
            <p:cNvSpPr>
              <a:spLocks noChangeShapeType="1"/>
            </p:cNvSpPr>
            <p:nvPr/>
          </p:nvSpPr>
          <p:spPr bwMode="auto">
            <a:xfrm>
              <a:off x="2737" y="1613"/>
              <a:ext cx="1" cy="2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82" name="Line 443"/>
            <p:cNvSpPr>
              <a:spLocks noChangeShapeType="1"/>
            </p:cNvSpPr>
            <p:nvPr/>
          </p:nvSpPr>
          <p:spPr bwMode="auto">
            <a:xfrm>
              <a:off x="2737" y="1669"/>
              <a:ext cx="1" cy="2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83" name="Line 444"/>
            <p:cNvSpPr>
              <a:spLocks noChangeShapeType="1"/>
            </p:cNvSpPr>
            <p:nvPr/>
          </p:nvSpPr>
          <p:spPr bwMode="auto">
            <a:xfrm>
              <a:off x="2737" y="1725"/>
              <a:ext cx="1" cy="2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84" name="Line 445"/>
            <p:cNvSpPr>
              <a:spLocks noChangeShapeType="1"/>
            </p:cNvSpPr>
            <p:nvPr/>
          </p:nvSpPr>
          <p:spPr bwMode="auto">
            <a:xfrm>
              <a:off x="2737" y="1782"/>
              <a:ext cx="1" cy="2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85" name="Line 446"/>
            <p:cNvSpPr>
              <a:spLocks noChangeShapeType="1"/>
            </p:cNvSpPr>
            <p:nvPr/>
          </p:nvSpPr>
          <p:spPr bwMode="auto">
            <a:xfrm>
              <a:off x="2737" y="1838"/>
              <a:ext cx="1" cy="2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86" name="Line 447"/>
            <p:cNvSpPr>
              <a:spLocks noChangeShapeType="1"/>
            </p:cNvSpPr>
            <p:nvPr/>
          </p:nvSpPr>
          <p:spPr bwMode="auto">
            <a:xfrm>
              <a:off x="2737" y="1894"/>
              <a:ext cx="1" cy="2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87" name="Line 448"/>
            <p:cNvSpPr>
              <a:spLocks noChangeShapeType="1"/>
            </p:cNvSpPr>
            <p:nvPr/>
          </p:nvSpPr>
          <p:spPr bwMode="auto">
            <a:xfrm>
              <a:off x="2737" y="1950"/>
              <a:ext cx="1" cy="2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88" name="Line 449"/>
            <p:cNvSpPr>
              <a:spLocks noChangeShapeType="1"/>
            </p:cNvSpPr>
            <p:nvPr/>
          </p:nvSpPr>
          <p:spPr bwMode="auto">
            <a:xfrm>
              <a:off x="2737" y="2006"/>
              <a:ext cx="1" cy="2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89" name="Line 450"/>
            <p:cNvSpPr>
              <a:spLocks noChangeShapeType="1"/>
            </p:cNvSpPr>
            <p:nvPr/>
          </p:nvSpPr>
          <p:spPr bwMode="auto">
            <a:xfrm>
              <a:off x="2737" y="2063"/>
              <a:ext cx="1" cy="2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90" name="Line 451"/>
            <p:cNvSpPr>
              <a:spLocks noChangeShapeType="1"/>
            </p:cNvSpPr>
            <p:nvPr/>
          </p:nvSpPr>
          <p:spPr bwMode="auto">
            <a:xfrm>
              <a:off x="2737" y="2119"/>
              <a:ext cx="1" cy="2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91" name="Line 452"/>
            <p:cNvSpPr>
              <a:spLocks noChangeShapeType="1"/>
            </p:cNvSpPr>
            <p:nvPr/>
          </p:nvSpPr>
          <p:spPr bwMode="auto">
            <a:xfrm>
              <a:off x="2737" y="2175"/>
              <a:ext cx="1" cy="2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92" name="Line 453"/>
            <p:cNvSpPr>
              <a:spLocks noChangeShapeType="1"/>
            </p:cNvSpPr>
            <p:nvPr/>
          </p:nvSpPr>
          <p:spPr bwMode="auto">
            <a:xfrm>
              <a:off x="2737" y="2231"/>
              <a:ext cx="1" cy="2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93" name="Line 454"/>
            <p:cNvSpPr>
              <a:spLocks noChangeShapeType="1"/>
            </p:cNvSpPr>
            <p:nvPr/>
          </p:nvSpPr>
          <p:spPr bwMode="auto">
            <a:xfrm>
              <a:off x="2737" y="2287"/>
              <a:ext cx="1" cy="2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94" name="Line 455"/>
            <p:cNvSpPr>
              <a:spLocks noChangeShapeType="1"/>
            </p:cNvSpPr>
            <p:nvPr/>
          </p:nvSpPr>
          <p:spPr bwMode="auto">
            <a:xfrm>
              <a:off x="2737" y="2344"/>
              <a:ext cx="1" cy="2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95" name="Line 456"/>
            <p:cNvSpPr>
              <a:spLocks noChangeShapeType="1"/>
            </p:cNvSpPr>
            <p:nvPr/>
          </p:nvSpPr>
          <p:spPr bwMode="auto">
            <a:xfrm>
              <a:off x="2737" y="2400"/>
              <a:ext cx="1" cy="2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96" name="Line 457"/>
            <p:cNvSpPr>
              <a:spLocks noChangeShapeType="1"/>
            </p:cNvSpPr>
            <p:nvPr/>
          </p:nvSpPr>
          <p:spPr bwMode="auto">
            <a:xfrm>
              <a:off x="2737" y="2456"/>
              <a:ext cx="1" cy="2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97" name="Line 458"/>
            <p:cNvSpPr>
              <a:spLocks noChangeShapeType="1"/>
            </p:cNvSpPr>
            <p:nvPr/>
          </p:nvSpPr>
          <p:spPr bwMode="auto">
            <a:xfrm>
              <a:off x="2737" y="2512"/>
              <a:ext cx="1" cy="2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98" name="Line 459"/>
            <p:cNvSpPr>
              <a:spLocks noChangeShapeType="1"/>
            </p:cNvSpPr>
            <p:nvPr/>
          </p:nvSpPr>
          <p:spPr bwMode="auto">
            <a:xfrm>
              <a:off x="2737" y="2568"/>
              <a:ext cx="1" cy="2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4999" name="Line 460"/>
            <p:cNvSpPr>
              <a:spLocks noChangeShapeType="1"/>
            </p:cNvSpPr>
            <p:nvPr/>
          </p:nvSpPr>
          <p:spPr bwMode="auto">
            <a:xfrm>
              <a:off x="2737" y="2625"/>
              <a:ext cx="1" cy="2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000" name="Line 461"/>
            <p:cNvSpPr>
              <a:spLocks noChangeShapeType="1"/>
            </p:cNvSpPr>
            <p:nvPr/>
          </p:nvSpPr>
          <p:spPr bwMode="auto">
            <a:xfrm>
              <a:off x="2737" y="2681"/>
              <a:ext cx="1" cy="2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001" name="Line 462"/>
            <p:cNvSpPr>
              <a:spLocks noChangeShapeType="1"/>
            </p:cNvSpPr>
            <p:nvPr/>
          </p:nvSpPr>
          <p:spPr bwMode="auto">
            <a:xfrm>
              <a:off x="2737" y="2737"/>
              <a:ext cx="1" cy="2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002" name="Line 463"/>
            <p:cNvSpPr>
              <a:spLocks noChangeShapeType="1"/>
            </p:cNvSpPr>
            <p:nvPr/>
          </p:nvSpPr>
          <p:spPr bwMode="auto">
            <a:xfrm>
              <a:off x="2737" y="2793"/>
              <a:ext cx="1" cy="2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003" name="Line 464"/>
            <p:cNvSpPr>
              <a:spLocks noChangeShapeType="1"/>
            </p:cNvSpPr>
            <p:nvPr/>
          </p:nvSpPr>
          <p:spPr bwMode="auto">
            <a:xfrm>
              <a:off x="2737" y="2849"/>
              <a:ext cx="1" cy="2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004" name="Line 465"/>
            <p:cNvSpPr>
              <a:spLocks noChangeShapeType="1"/>
            </p:cNvSpPr>
            <p:nvPr/>
          </p:nvSpPr>
          <p:spPr bwMode="auto">
            <a:xfrm>
              <a:off x="2737" y="2905"/>
              <a:ext cx="1" cy="2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005" name="Line 466"/>
            <p:cNvSpPr>
              <a:spLocks noChangeShapeType="1"/>
            </p:cNvSpPr>
            <p:nvPr/>
          </p:nvSpPr>
          <p:spPr bwMode="auto">
            <a:xfrm>
              <a:off x="2737" y="2962"/>
              <a:ext cx="1" cy="2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006" name="Line 467"/>
            <p:cNvSpPr>
              <a:spLocks noChangeShapeType="1"/>
            </p:cNvSpPr>
            <p:nvPr/>
          </p:nvSpPr>
          <p:spPr bwMode="auto">
            <a:xfrm>
              <a:off x="2737" y="3018"/>
              <a:ext cx="1" cy="2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007" name="Line 468"/>
            <p:cNvSpPr>
              <a:spLocks noChangeShapeType="1"/>
            </p:cNvSpPr>
            <p:nvPr/>
          </p:nvSpPr>
          <p:spPr bwMode="auto">
            <a:xfrm>
              <a:off x="2737" y="3074"/>
              <a:ext cx="1" cy="2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008" name="Line 469"/>
            <p:cNvSpPr>
              <a:spLocks noChangeShapeType="1"/>
            </p:cNvSpPr>
            <p:nvPr/>
          </p:nvSpPr>
          <p:spPr bwMode="auto">
            <a:xfrm>
              <a:off x="2737" y="3130"/>
              <a:ext cx="1" cy="2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009" name="Freeform 470"/>
            <p:cNvSpPr>
              <a:spLocks/>
            </p:cNvSpPr>
            <p:nvPr/>
          </p:nvSpPr>
          <p:spPr bwMode="auto">
            <a:xfrm>
              <a:off x="2712" y="1253"/>
              <a:ext cx="50" cy="45"/>
            </a:xfrm>
            <a:custGeom>
              <a:avLst/>
              <a:gdLst>
                <a:gd name="T0" fmla="*/ 25 w 50"/>
                <a:gd name="T1" fmla="*/ 45 h 45"/>
                <a:gd name="T2" fmla="*/ 37 w 50"/>
                <a:gd name="T3" fmla="*/ 45 h 45"/>
                <a:gd name="T4" fmla="*/ 44 w 50"/>
                <a:gd name="T5" fmla="*/ 45 h 45"/>
                <a:gd name="T6" fmla="*/ 50 w 50"/>
                <a:gd name="T7" fmla="*/ 40 h 45"/>
                <a:gd name="T8" fmla="*/ 50 w 50"/>
                <a:gd name="T9" fmla="*/ 34 h 45"/>
                <a:gd name="T10" fmla="*/ 50 w 50"/>
                <a:gd name="T11" fmla="*/ 23 h 45"/>
                <a:gd name="T12" fmla="*/ 50 w 50"/>
                <a:gd name="T13" fmla="*/ 17 h 45"/>
                <a:gd name="T14" fmla="*/ 50 w 50"/>
                <a:gd name="T15" fmla="*/ 12 h 45"/>
                <a:gd name="T16" fmla="*/ 44 w 50"/>
                <a:gd name="T17" fmla="*/ 6 h 45"/>
                <a:gd name="T18" fmla="*/ 37 w 50"/>
                <a:gd name="T19" fmla="*/ 6 h 45"/>
                <a:gd name="T20" fmla="*/ 25 w 50"/>
                <a:gd name="T21" fmla="*/ 0 h 45"/>
                <a:gd name="T22" fmla="*/ 19 w 50"/>
                <a:gd name="T23" fmla="*/ 6 h 45"/>
                <a:gd name="T24" fmla="*/ 12 w 50"/>
                <a:gd name="T25" fmla="*/ 6 h 45"/>
                <a:gd name="T26" fmla="*/ 6 w 50"/>
                <a:gd name="T27" fmla="*/ 12 h 45"/>
                <a:gd name="T28" fmla="*/ 6 w 50"/>
                <a:gd name="T29" fmla="*/ 17 h 45"/>
                <a:gd name="T30" fmla="*/ 0 w 50"/>
                <a:gd name="T31" fmla="*/ 23 h 45"/>
                <a:gd name="T32" fmla="*/ 6 w 50"/>
                <a:gd name="T33" fmla="*/ 34 h 45"/>
                <a:gd name="T34" fmla="*/ 6 w 50"/>
                <a:gd name="T35" fmla="*/ 40 h 45"/>
                <a:gd name="T36" fmla="*/ 12 w 50"/>
                <a:gd name="T37" fmla="*/ 45 h 45"/>
                <a:gd name="T38" fmla="*/ 19 w 50"/>
                <a:gd name="T39" fmla="*/ 45 h 45"/>
                <a:gd name="T40" fmla="*/ 25 w 50"/>
                <a:gd name="T41" fmla="*/ 45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0" h="45">
                  <a:moveTo>
                    <a:pt x="25" y="45"/>
                  </a:moveTo>
                  <a:lnTo>
                    <a:pt x="37" y="45"/>
                  </a:lnTo>
                  <a:lnTo>
                    <a:pt x="44" y="45"/>
                  </a:lnTo>
                  <a:lnTo>
                    <a:pt x="50" y="40"/>
                  </a:lnTo>
                  <a:lnTo>
                    <a:pt x="50" y="34"/>
                  </a:lnTo>
                  <a:lnTo>
                    <a:pt x="50" y="23"/>
                  </a:lnTo>
                  <a:lnTo>
                    <a:pt x="50" y="17"/>
                  </a:lnTo>
                  <a:lnTo>
                    <a:pt x="50" y="12"/>
                  </a:lnTo>
                  <a:lnTo>
                    <a:pt x="44" y="6"/>
                  </a:lnTo>
                  <a:lnTo>
                    <a:pt x="37" y="6"/>
                  </a:lnTo>
                  <a:lnTo>
                    <a:pt x="25" y="0"/>
                  </a:lnTo>
                  <a:lnTo>
                    <a:pt x="19" y="6"/>
                  </a:lnTo>
                  <a:lnTo>
                    <a:pt x="12" y="6"/>
                  </a:lnTo>
                  <a:lnTo>
                    <a:pt x="6" y="12"/>
                  </a:lnTo>
                  <a:lnTo>
                    <a:pt x="6" y="17"/>
                  </a:lnTo>
                  <a:lnTo>
                    <a:pt x="0" y="23"/>
                  </a:lnTo>
                  <a:lnTo>
                    <a:pt x="6" y="34"/>
                  </a:lnTo>
                  <a:lnTo>
                    <a:pt x="6" y="40"/>
                  </a:lnTo>
                  <a:lnTo>
                    <a:pt x="12" y="45"/>
                  </a:lnTo>
                  <a:lnTo>
                    <a:pt x="19" y="45"/>
                  </a:lnTo>
                  <a:lnTo>
                    <a:pt x="25" y="4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5010" name="Freeform 471"/>
            <p:cNvSpPr>
              <a:spLocks/>
            </p:cNvSpPr>
            <p:nvPr/>
          </p:nvSpPr>
          <p:spPr bwMode="auto">
            <a:xfrm>
              <a:off x="2712" y="3164"/>
              <a:ext cx="50" cy="45"/>
            </a:xfrm>
            <a:custGeom>
              <a:avLst/>
              <a:gdLst>
                <a:gd name="T0" fmla="*/ 25 w 50"/>
                <a:gd name="T1" fmla="*/ 0 h 45"/>
                <a:gd name="T2" fmla="*/ 19 w 50"/>
                <a:gd name="T3" fmla="*/ 0 h 45"/>
                <a:gd name="T4" fmla="*/ 12 w 50"/>
                <a:gd name="T5" fmla="*/ 6 h 45"/>
                <a:gd name="T6" fmla="*/ 6 w 50"/>
                <a:gd name="T7" fmla="*/ 6 h 45"/>
                <a:gd name="T8" fmla="*/ 6 w 50"/>
                <a:gd name="T9" fmla="*/ 17 h 45"/>
                <a:gd name="T10" fmla="*/ 0 w 50"/>
                <a:gd name="T11" fmla="*/ 22 h 45"/>
                <a:gd name="T12" fmla="*/ 6 w 50"/>
                <a:gd name="T13" fmla="*/ 28 h 45"/>
                <a:gd name="T14" fmla="*/ 6 w 50"/>
                <a:gd name="T15" fmla="*/ 34 h 45"/>
                <a:gd name="T16" fmla="*/ 12 w 50"/>
                <a:gd name="T17" fmla="*/ 39 h 45"/>
                <a:gd name="T18" fmla="*/ 19 w 50"/>
                <a:gd name="T19" fmla="*/ 45 h 45"/>
                <a:gd name="T20" fmla="*/ 25 w 50"/>
                <a:gd name="T21" fmla="*/ 45 h 45"/>
                <a:gd name="T22" fmla="*/ 37 w 50"/>
                <a:gd name="T23" fmla="*/ 45 h 45"/>
                <a:gd name="T24" fmla="*/ 44 w 50"/>
                <a:gd name="T25" fmla="*/ 39 h 45"/>
                <a:gd name="T26" fmla="*/ 50 w 50"/>
                <a:gd name="T27" fmla="*/ 34 h 45"/>
                <a:gd name="T28" fmla="*/ 50 w 50"/>
                <a:gd name="T29" fmla="*/ 28 h 45"/>
                <a:gd name="T30" fmla="*/ 50 w 50"/>
                <a:gd name="T31" fmla="*/ 22 h 45"/>
                <a:gd name="T32" fmla="*/ 50 w 50"/>
                <a:gd name="T33" fmla="*/ 17 h 45"/>
                <a:gd name="T34" fmla="*/ 50 w 50"/>
                <a:gd name="T35" fmla="*/ 6 h 45"/>
                <a:gd name="T36" fmla="*/ 44 w 50"/>
                <a:gd name="T37" fmla="*/ 6 h 45"/>
                <a:gd name="T38" fmla="*/ 37 w 50"/>
                <a:gd name="T39" fmla="*/ 0 h 45"/>
                <a:gd name="T40" fmla="*/ 25 w 50"/>
                <a:gd name="T41" fmla="*/ 0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0" h="45">
                  <a:moveTo>
                    <a:pt x="25" y="0"/>
                  </a:moveTo>
                  <a:lnTo>
                    <a:pt x="19" y="0"/>
                  </a:lnTo>
                  <a:lnTo>
                    <a:pt x="12" y="6"/>
                  </a:lnTo>
                  <a:lnTo>
                    <a:pt x="6" y="6"/>
                  </a:lnTo>
                  <a:lnTo>
                    <a:pt x="6" y="17"/>
                  </a:lnTo>
                  <a:lnTo>
                    <a:pt x="0" y="22"/>
                  </a:lnTo>
                  <a:lnTo>
                    <a:pt x="6" y="28"/>
                  </a:lnTo>
                  <a:lnTo>
                    <a:pt x="6" y="34"/>
                  </a:lnTo>
                  <a:lnTo>
                    <a:pt x="12" y="39"/>
                  </a:lnTo>
                  <a:lnTo>
                    <a:pt x="19" y="45"/>
                  </a:lnTo>
                  <a:lnTo>
                    <a:pt x="25" y="45"/>
                  </a:lnTo>
                  <a:lnTo>
                    <a:pt x="37" y="45"/>
                  </a:lnTo>
                  <a:lnTo>
                    <a:pt x="44" y="39"/>
                  </a:lnTo>
                  <a:lnTo>
                    <a:pt x="50" y="34"/>
                  </a:lnTo>
                  <a:lnTo>
                    <a:pt x="50" y="28"/>
                  </a:lnTo>
                  <a:lnTo>
                    <a:pt x="50" y="22"/>
                  </a:lnTo>
                  <a:lnTo>
                    <a:pt x="50" y="17"/>
                  </a:lnTo>
                  <a:lnTo>
                    <a:pt x="50" y="6"/>
                  </a:lnTo>
                  <a:lnTo>
                    <a:pt x="44" y="6"/>
                  </a:lnTo>
                  <a:lnTo>
                    <a:pt x="37" y="0"/>
                  </a:lnTo>
                  <a:lnTo>
                    <a:pt x="2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5011" name="Freeform 472"/>
            <p:cNvSpPr>
              <a:spLocks/>
            </p:cNvSpPr>
            <p:nvPr/>
          </p:nvSpPr>
          <p:spPr bwMode="auto">
            <a:xfrm>
              <a:off x="1674" y="2332"/>
              <a:ext cx="522" cy="225"/>
            </a:xfrm>
            <a:custGeom>
              <a:avLst/>
              <a:gdLst>
                <a:gd name="T0" fmla="*/ 460 w 522"/>
                <a:gd name="T1" fmla="*/ 225 h 225"/>
                <a:gd name="T2" fmla="*/ 491 w 522"/>
                <a:gd name="T3" fmla="*/ 219 h 225"/>
                <a:gd name="T4" fmla="*/ 516 w 522"/>
                <a:gd name="T5" fmla="*/ 197 h 225"/>
                <a:gd name="T6" fmla="*/ 522 w 522"/>
                <a:gd name="T7" fmla="*/ 169 h 225"/>
                <a:gd name="T8" fmla="*/ 522 w 522"/>
                <a:gd name="T9" fmla="*/ 57 h 225"/>
                <a:gd name="T10" fmla="*/ 516 w 522"/>
                <a:gd name="T11" fmla="*/ 28 h 225"/>
                <a:gd name="T12" fmla="*/ 491 w 522"/>
                <a:gd name="T13" fmla="*/ 6 h 225"/>
                <a:gd name="T14" fmla="*/ 460 w 522"/>
                <a:gd name="T15" fmla="*/ 0 h 225"/>
                <a:gd name="T16" fmla="*/ 62 w 522"/>
                <a:gd name="T17" fmla="*/ 0 h 225"/>
                <a:gd name="T18" fmla="*/ 31 w 522"/>
                <a:gd name="T19" fmla="*/ 6 h 225"/>
                <a:gd name="T20" fmla="*/ 13 w 522"/>
                <a:gd name="T21" fmla="*/ 28 h 225"/>
                <a:gd name="T22" fmla="*/ 0 w 522"/>
                <a:gd name="T23" fmla="*/ 57 h 225"/>
                <a:gd name="T24" fmla="*/ 0 w 522"/>
                <a:gd name="T25" fmla="*/ 169 h 225"/>
                <a:gd name="T26" fmla="*/ 13 w 522"/>
                <a:gd name="T27" fmla="*/ 197 h 225"/>
                <a:gd name="T28" fmla="*/ 31 w 522"/>
                <a:gd name="T29" fmla="*/ 219 h 225"/>
                <a:gd name="T30" fmla="*/ 62 w 522"/>
                <a:gd name="T31" fmla="*/ 225 h 225"/>
                <a:gd name="T32" fmla="*/ 460 w 522"/>
                <a:gd name="T33" fmla="*/ 225 h 2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2" h="225">
                  <a:moveTo>
                    <a:pt x="460" y="225"/>
                  </a:moveTo>
                  <a:lnTo>
                    <a:pt x="491" y="219"/>
                  </a:lnTo>
                  <a:lnTo>
                    <a:pt x="516" y="197"/>
                  </a:lnTo>
                  <a:lnTo>
                    <a:pt x="522" y="169"/>
                  </a:lnTo>
                  <a:lnTo>
                    <a:pt x="522" y="57"/>
                  </a:lnTo>
                  <a:lnTo>
                    <a:pt x="516" y="28"/>
                  </a:lnTo>
                  <a:lnTo>
                    <a:pt x="491" y="6"/>
                  </a:lnTo>
                  <a:lnTo>
                    <a:pt x="460" y="0"/>
                  </a:lnTo>
                  <a:lnTo>
                    <a:pt x="62" y="0"/>
                  </a:lnTo>
                  <a:lnTo>
                    <a:pt x="31" y="6"/>
                  </a:lnTo>
                  <a:lnTo>
                    <a:pt x="13" y="28"/>
                  </a:lnTo>
                  <a:lnTo>
                    <a:pt x="0" y="57"/>
                  </a:lnTo>
                  <a:lnTo>
                    <a:pt x="0" y="169"/>
                  </a:lnTo>
                  <a:lnTo>
                    <a:pt x="13" y="197"/>
                  </a:lnTo>
                  <a:lnTo>
                    <a:pt x="31" y="219"/>
                  </a:lnTo>
                  <a:lnTo>
                    <a:pt x="62" y="225"/>
                  </a:lnTo>
                  <a:lnTo>
                    <a:pt x="460" y="225"/>
                  </a:lnTo>
                  <a:close/>
                </a:path>
              </a:pathLst>
            </a:custGeom>
            <a:solidFill>
              <a:srgbClr val="C0C0C0"/>
            </a:solidFill>
            <a:ln w="9525">
              <a:solidFill>
                <a:srgbClr val="000080"/>
              </a:solidFill>
              <a:prstDash val="solid"/>
              <a:round/>
              <a:headEnd/>
              <a:tailEnd/>
            </a:ln>
          </p:spPr>
          <p:txBody>
            <a:bodyPr/>
            <a:lstStyle/>
            <a:p>
              <a:endParaRPr lang="es-CR" sz="10000"/>
            </a:p>
          </p:txBody>
        </p:sp>
        <p:sp>
          <p:nvSpPr>
            <p:cNvPr id="75012" name="Rectangle 473"/>
            <p:cNvSpPr>
              <a:spLocks noChangeArrowheads="1"/>
            </p:cNvSpPr>
            <p:nvPr/>
          </p:nvSpPr>
          <p:spPr bwMode="auto">
            <a:xfrm>
              <a:off x="1740" y="2332"/>
              <a:ext cx="43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2000">
                  <a:solidFill>
                    <a:srgbClr val="000000"/>
                  </a:solidFill>
                  <a:latin typeface="Comic Sans MS" panose="030F0702030302020204" pitchFamily="66" charset="0"/>
                  <a:cs typeface="Arial" panose="020B0604020202020204" pitchFamily="34" charset="0"/>
                </a:rPr>
                <a:t>Validación</a:t>
              </a:r>
              <a:endParaRPr lang="es-CR" sz="10000">
                <a:latin typeface="Arial" panose="020B0604020202020204" pitchFamily="34" charset="0"/>
                <a:cs typeface="Arial" panose="020B0604020202020204" pitchFamily="34" charset="0"/>
              </a:endParaRPr>
            </a:p>
          </p:txBody>
        </p:sp>
        <p:sp>
          <p:nvSpPr>
            <p:cNvPr id="75013" name="Rectangle 474"/>
            <p:cNvSpPr>
              <a:spLocks noChangeArrowheads="1"/>
            </p:cNvSpPr>
            <p:nvPr/>
          </p:nvSpPr>
          <p:spPr bwMode="auto">
            <a:xfrm>
              <a:off x="1716" y="2422"/>
              <a:ext cx="49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2000">
                  <a:solidFill>
                    <a:srgbClr val="000000"/>
                  </a:solidFill>
                  <a:latin typeface="Comic Sans MS" panose="030F0702030302020204" pitchFamily="66" charset="0"/>
                  <a:cs typeface="Arial" panose="020B0604020202020204" pitchFamily="34" charset="0"/>
                </a:rPr>
                <a:t>Automática</a:t>
              </a:r>
              <a:endParaRPr lang="es-CR" sz="10000">
                <a:latin typeface="Arial" panose="020B0604020202020204" pitchFamily="34" charset="0"/>
                <a:cs typeface="Arial" panose="020B0604020202020204" pitchFamily="34" charset="0"/>
              </a:endParaRPr>
            </a:p>
          </p:txBody>
        </p:sp>
        <p:sp>
          <p:nvSpPr>
            <p:cNvPr id="75014" name="Rectangle 475"/>
            <p:cNvSpPr>
              <a:spLocks noChangeArrowheads="1"/>
            </p:cNvSpPr>
            <p:nvPr/>
          </p:nvSpPr>
          <p:spPr bwMode="auto">
            <a:xfrm>
              <a:off x="2221" y="1445"/>
              <a:ext cx="15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1600">
                  <a:solidFill>
                    <a:srgbClr val="000000"/>
                  </a:solidFill>
                  <a:latin typeface="Arial" panose="020B0604020202020204" pitchFamily="34" charset="0"/>
                  <a:cs typeface="Arial" panose="020B0604020202020204" pitchFamily="34" charset="0"/>
                </a:rPr>
                <a:t>DUA</a:t>
              </a:r>
              <a:endParaRPr lang="es-CR" sz="10000">
                <a:latin typeface="Arial" panose="020B0604020202020204" pitchFamily="34" charset="0"/>
                <a:cs typeface="Arial" panose="020B0604020202020204" pitchFamily="34" charset="0"/>
              </a:endParaRPr>
            </a:p>
          </p:txBody>
        </p:sp>
        <p:sp>
          <p:nvSpPr>
            <p:cNvPr id="75015" name="Rectangle 476"/>
            <p:cNvSpPr>
              <a:spLocks noChangeArrowheads="1"/>
            </p:cNvSpPr>
            <p:nvPr/>
          </p:nvSpPr>
          <p:spPr bwMode="auto">
            <a:xfrm>
              <a:off x="2134" y="1523"/>
              <a:ext cx="33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1600">
                  <a:solidFill>
                    <a:srgbClr val="000000"/>
                  </a:solidFill>
                  <a:latin typeface="Tahoma" panose="020B0604030504040204" pitchFamily="34" charset="0"/>
                  <a:cs typeface="Arial" panose="020B0604020202020204" pitchFamily="34" charset="0"/>
                </a:rPr>
                <a:t>anticipada</a:t>
              </a:r>
              <a:endParaRPr lang="es-CR" sz="10000">
                <a:latin typeface="Tahoma" panose="020B0604030504040204" pitchFamily="34" charset="0"/>
                <a:cs typeface="Arial" panose="020B0604020202020204" pitchFamily="34" charset="0"/>
              </a:endParaRPr>
            </a:p>
          </p:txBody>
        </p:sp>
        <p:sp>
          <p:nvSpPr>
            <p:cNvPr id="75016" name="Line 477"/>
            <p:cNvSpPr>
              <a:spLocks noChangeShapeType="1"/>
            </p:cNvSpPr>
            <p:nvPr/>
          </p:nvSpPr>
          <p:spPr bwMode="auto">
            <a:xfrm>
              <a:off x="2078" y="1619"/>
              <a:ext cx="41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017" name="Line 478"/>
            <p:cNvSpPr>
              <a:spLocks noChangeShapeType="1"/>
            </p:cNvSpPr>
            <p:nvPr/>
          </p:nvSpPr>
          <p:spPr bwMode="auto">
            <a:xfrm>
              <a:off x="2296" y="1619"/>
              <a:ext cx="1" cy="62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018" name="Freeform 479"/>
            <p:cNvSpPr>
              <a:spLocks/>
            </p:cNvSpPr>
            <p:nvPr/>
          </p:nvSpPr>
          <p:spPr bwMode="auto">
            <a:xfrm>
              <a:off x="2277" y="2242"/>
              <a:ext cx="43" cy="62"/>
            </a:xfrm>
            <a:custGeom>
              <a:avLst/>
              <a:gdLst>
                <a:gd name="T0" fmla="*/ 43 w 43"/>
                <a:gd name="T1" fmla="*/ 0 h 62"/>
                <a:gd name="T2" fmla="*/ 19 w 43"/>
                <a:gd name="T3" fmla="*/ 62 h 62"/>
                <a:gd name="T4" fmla="*/ 0 w 43"/>
                <a:gd name="T5" fmla="*/ 0 h 62"/>
                <a:gd name="T6" fmla="*/ 43 w 43"/>
                <a:gd name="T7" fmla="*/ 0 h 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 h="62">
                  <a:moveTo>
                    <a:pt x="43" y="0"/>
                  </a:moveTo>
                  <a:lnTo>
                    <a:pt x="19" y="62"/>
                  </a:lnTo>
                  <a:lnTo>
                    <a:pt x="0" y="0"/>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5019" name="Freeform 480"/>
            <p:cNvSpPr>
              <a:spLocks/>
            </p:cNvSpPr>
            <p:nvPr/>
          </p:nvSpPr>
          <p:spPr bwMode="auto">
            <a:xfrm>
              <a:off x="2924" y="1677"/>
              <a:ext cx="37" cy="90"/>
            </a:xfrm>
            <a:custGeom>
              <a:avLst/>
              <a:gdLst>
                <a:gd name="T0" fmla="*/ 0 w 150"/>
                <a:gd name="T1" fmla="*/ 0 h 399"/>
                <a:gd name="T2" fmla="*/ 0 w 150"/>
                <a:gd name="T3" fmla="*/ 0 h 399"/>
                <a:gd name="T4" fmla="*/ 0 w 150"/>
                <a:gd name="T5" fmla="*/ 0 h 399"/>
                <a:gd name="T6" fmla="*/ 0 w 150"/>
                <a:gd name="T7" fmla="*/ 0 h 399"/>
                <a:gd name="T8" fmla="*/ 0 w 150"/>
                <a:gd name="T9" fmla="*/ 0 h 399"/>
                <a:gd name="T10" fmla="*/ 0 w 150"/>
                <a:gd name="T11" fmla="*/ 0 h 399"/>
                <a:gd name="T12" fmla="*/ 0 w 150"/>
                <a:gd name="T13" fmla="*/ 0 h 3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 h="399">
                  <a:moveTo>
                    <a:pt x="150" y="0"/>
                  </a:moveTo>
                  <a:cubicBezTo>
                    <a:pt x="146" y="0"/>
                    <a:pt x="142" y="0"/>
                    <a:pt x="138" y="0"/>
                  </a:cubicBezTo>
                  <a:cubicBezTo>
                    <a:pt x="61" y="0"/>
                    <a:pt x="0" y="89"/>
                    <a:pt x="0" y="199"/>
                  </a:cubicBezTo>
                  <a:cubicBezTo>
                    <a:pt x="0" y="309"/>
                    <a:pt x="61" y="399"/>
                    <a:pt x="138" y="399"/>
                  </a:cubicBezTo>
                  <a:cubicBezTo>
                    <a:pt x="141" y="398"/>
                    <a:pt x="145" y="398"/>
                    <a:pt x="149" y="398"/>
                  </a:cubicBezTo>
                  <a:lnTo>
                    <a:pt x="138" y="200"/>
                  </a:lnTo>
                  <a:lnTo>
                    <a:pt x="150" y="0"/>
                  </a:lnTo>
                  <a:close/>
                </a:path>
              </a:pathLst>
            </a:custGeom>
            <a:solidFill>
              <a:srgbClr val="FF4040"/>
            </a:solidFill>
            <a:ln w="3175">
              <a:solidFill>
                <a:srgbClr val="000000"/>
              </a:solidFill>
              <a:prstDash val="solid"/>
              <a:round/>
              <a:headEnd/>
              <a:tailEnd/>
            </a:ln>
          </p:spPr>
          <p:txBody>
            <a:bodyPr/>
            <a:lstStyle/>
            <a:p>
              <a:endParaRPr lang="es-CR" sz="10000"/>
            </a:p>
          </p:txBody>
        </p:sp>
        <p:sp>
          <p:nvSpPr>
            <p:cNvPr id="75020" name="Freeform 481"/>
            <p:cNvSpPr>
              <a:spLocks/>
            </p:cNvSpPr>
            <p:nvPr/>
          </p:nvSpPr>
          <p:spPr bwMode="auto">
            <a:xfrm>
              <a:off x="2913" y="1673"/>
              <a:ext cx="51" cy="104"/>
            </a:xfrm>
            <a:custGeom>
              <a:avLst/>
              <a:gdLst>
                <a:gd name="T0" fmla="*/ 50 w 51"/>
                <a:gd name="T1" fmla="*/ 0 h 104"/>
                <a:gd name="T2" fmla="*/ 0 w 51"/>
                <a:gd name="T3" fmla="*/ 0 h 104"/>
                <a:gd name="T4" fmla="*/ 6 w 51"/>
                <a:gd name="T5" fmla="*/ 2 h 104"/>
                <a:gd name="T6" fmla="*/ 9 w 51"/>
                <a:gd name="T7" fmla="*/ 3 h 104"/>
                <a:gd name="T8" fmla="*/ 12 w 51"/>
                <a:gd name="T9" fmla="*/ 4 h 104"/>
                <a:gd name="T10" fmla="*/ 15 w 51"/>
                <a:gd name="T11" fmla="*/ 6 h 104"/>
                <a:gd name="T12" fmla="*/ 17 w 51"/>
                <a:gd name="T13" fmla="*/ 8 h 104"/>
                <a:gd name="T14" fmla="*/ 19 w 51"/>
                <a:gd name="T15" fmla="*/ 10 h 104"/>
                <a:gd name="T16" fmla="*/ 21 w 51"/>
                <a:gd name="T17" fmla="*/ 12 h 104"/>
                <a:gd name="T18" fmla="*/ 23 w 51"/>
                <a:gd name="T19" fmla="*/ 14 h 104"/>
                <a:gd name="T20" fmla="*/ 24 w 51"/>
                <a:gd name="T21" fmla="*/ 17 h 104"/>
                <a:gd name="T22" fmla="*/ 26 w 51"/>
                <a:gd name="T23" fmla="*/ 20 h 104"/>
                <a:gd name="T24" fmla="*/ 27 w 51"/>
                <a:gd name="T25" fmla="*/ 23 h 104"/>
                <a:gd name="T26" fmla="*/ 28 w 51"/>
                <a:gd name="T27" fmla="*/ 26 h 104"/>
                <a:gd name="T28" fmla="*/ 29 w 51"/>
                <a:gd name="T29" fmla="*/ 28 h 104"/>
                <a:gd name="T30" fmla="*/ 38 w 51"/>
                <a:gd name="T31" fmla="*/ 63 h 104"/>
                <a:gd name="T32" fmla="*/ 41 w 51"/>
                <a:gd name="T33" fmla="*/ 77 h 104"/>
                <a:gd name="T34" fmla="*/ 43 w 51"/>
                <a:gd name="T35" fmla="*/ 86 h 104"/>
                <a:gd name="T36" fmla="*/ 45 w 51"/>
                <a:gd name="T37" fmla="*/ 96 h 104"/>
                <a:gd name="T38" fmla="*/ 49 w 51"/>
                <a:gd name="T39" fmla="*/ 104 h 104"/>
                <a:gd name="T40" fmla="*/ 51 w 51"/>
                <a:gd name="T41" fmla="*/ 104 h 104"/>
                <a:gd name="T42" fmla="*/ 50 w 51"/>
                <a:gd name="T43" fmla="*/ 0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1" h="104">
                  <a:moveTo>
                    <a:pt x="50" y="0"/>
                  </a:moveTo>
                  <a:lnTo>
                    <a:pt x="0" y="0"/>
                  </a:lnTo>
                  <a:lnTo>
                    <a:pt x="6" y="2"/>
                  </a:lnTo>
                  <a:lnTo>
                    <a:pt x="9" y="3"/>
                  </a:lnTo>
                  <a:lnTo>
                    <a:pt x="12" y="4"/>
                  </a:lnTo>
                  <a:lnTo>
                    <a:pt x="15" y="6"/>
                  </a:lnTo>
                  <a:lnTo>
                    <a:pt x="17" y="8"/>
                  </a:lnTo>
                  <a:lnTo>
                    <a:pt x="19" y="10"/>
                  </a:lnTo>
                  <a:lnTo>
                    <a:pt x="21" y="12"/>
                  </a:lnTo>
                  <a:lnTo>
                    <a:pt x="23" y="14"/>
                  </a:lnTo>
                  <a:lnTo>
                    <a:pt x="24" y="17"/>
                  </a:lnTo>
                  <a:lnTo>
                    <a:pt x="26" y="20"/>
                  </a:lnTo>
                  <a:lnTo>
                    <a:pt x="27" y="23"/>
                  </a:lnTo>
                  <a:lnTo>
                    <a:pt x="28" y="26"/>
                  </a:lnTo>
                  <a:lnTo>
                    <a:pt x="29" y="28"/>
                  </a:lnTo>
                  <a:lnTo>
                    <a:pt x="38" y="63"/>
                  </a:lnTo>
                  <a:lnTo>
                    <a:pt x="41" y="77"/>
                  </a:lnTo>
                  <a:lnTo>
                    <a:pt x="43" y="86"/>
                  </a:lnTo>
                  <a:lnTo>
                    <a:pt x="45" y="96"/>
                  </a:lnTo>
                  <a:lnTo>
                    <a:pt x="49" y="104"/>
                  </a:lnTo>
                  <a:lnTo>
                    <a:pt x="51" y="104"/>
                  </a:lnTo>
                  <a:lnTo>
                    <a:pt x="50" y="0"/>
                  </a:lnTo>
                  <a:close/>
                </a:path>
              </a:pathLst>
            </a:custGeom>
            <a:solidFill>
              <a:srgbClr val="FF8000"/>
            </a:solidFill>
            <a:ln w="3175">
              <a:solidFill>
                <a:srgbClr val="000000"/>
              </a:solidFill>
              <a:prstDash val="solid"/>
              <a:round/>
              <a:headEnd/>
              <a:tailEnd/>
            </a:ln>
          </p:spPr>
          <p:txBody>
            <a:bodyPr/>
            <a:lstStyle/>
            <a:p>
              <a:endParaRPr lang="es-CR" sz="10000"/>
            </a:p>
          </p:txBody>
        </p:sp>
        <p:sp>
          <p:nvSpPr>
            <p:cNvPr id="75021" name="Freeform 482"/>
            <p:cNvSpPr>
              <a:spLocks/>
            </p:cNvSpPr>
            <p:nvPr/>
          </p:nvSpPr>
          <p:spPr bwMode="auto">
            <a:xfrm>
              <a:off x="3133" y="1678"/>
              <a:ext cx="35" cy="89"/>
            </a:xfrm>
            <a:custGeom>
              <a:avLst/>
              <a:gdLst>
                <a:gd name="T0" fmla="*/ 0 w 138"/>
                <a:gd name="T1" fmla="*/ 0 h 397"/>
                <a:gd name="T2" fmla="*/ 0 w 138"/>
                <a:gd name="T3" fmla="*/ 0 h 397"/>
                <a:gd name="T4" fmla="*/ 0 w 138"/>
                <a:gd name="T5" fmla="*/ 0 h 397"/>
                <a:gd name="T6" fmla="*/ 0 w 138"/>
                <a:gd name="T7" fmla="*/ 0 h 397"/>
                <a:gd name="T8" fmla="*/ 0 w 138"/>
                <a:gd name="T9" fmla="*/ 0 h 3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397">
                  <a:moveTo>
                    <a:pt x="13" y="397"/>
                  </a:moveTo>
                  <a:cubicBezTo>
                    <a:pt x="83" y="387"/>
                    <a:pt x="138" y="301"/>
                    <a:pt x="138" y="198"/>
                  </a:cubicBezTo>
                  <a:cubicBezTo>
                    <a:pt x="138" y="96"/>
                    <a:pt x="84" y="10"/>
                    <a:pt x="14" y="0"/>
                  </a:cubicBezTo>
                  <a:lnTo>
                    <a:pt x="0" y="199"/>
                  </a:lnTo>
                  <a:lnTo>
                    <a:pt x="13" y="397"/>
                  </a:lnTo>
                  <a:close/>
                </a:path>
              </a:pathLst>
            </a:custGeom>
            <a:solidFill>
              <a:srgbClr val="FF4040"/>
            </a:solidFill>
            <a:ln w="3175">
              <a:solidFill>
                <a:srgbClr val="000000"/>
              </a:solidFill>
              <a:prstDash val="solid"/>
              <a:round/>
              <a:headEnd/>
              <a:tailEnd/>
            </a:ln>
          </p:spPr>
          <p:txBody>
            <a:bodyPr/>
            <a:lstStyle/>
            <a:p>
              <a:endParaRPr lang="es-CR" sz="10000"/>
            </a:p>
          </p:txBody>
        </p:sp>
        <p:sp>
          <p:nvSpPr>
            <p:cNvPr id="75022" name="Freeform 483"/>
            <p:cNvSpPr>
              <a:spLocks/>
            </p:cNvSpPr>
            <p:nvPr/>
          </p:nvSpPr>
          <p:spPr bwMode="auto">
            <a:xfrm>
              <a:off x="3135" y="1674"/>
              <a:ext cx="51" cy="104"/>
            </a:xfrm>
            <a:custGeom>
              <a:avLst/>
              <a:gdLst>
                <a:gd name="T0" fmla="*/ 1 w 51"/>
                <a:gd name="T1" fmla="*/ 0 h 104"/>
                <a:gd name="T2" fmla="*/ 51 w 51"/>
                <a:gd name="T3" fmla="*/ 0 h 104"/>
                <a:gd name="T4" fmla="*/ 45 w 51"/>
                <a:gd name="T5" fmla="*/ 1 h 104"/>
                <a:gd name="T6" fmla="*/ 42 w 51"/>
                <a:gd name="T7" fmla="*/ 3 h 104"/>
                <a:gd name="T8" fmla="*/ 40 w 51"/>
                <a:gd name="T9" fmla="*/ 4 h 104"/>
                <a:gd name="T10" fmla="*/ 37 w 51"/>
                <a:gd name="T11" fmla="*/ 6 h 104"/>
                <a:gd name="T12" fmla="*/ 34 w 51"/>
                <a:gd name="T13" fmla="*/ 8 h 104"/>
                <a:gd name="T14" fmla="*/ 32 w 51"/>
                <a:gd name="T15" fmla="*/ 10 h 104"/>
                <a:gd name="T16" fmla="*/ 30 w 51"/>
                <a:gd name="T17" fmla="*/ 12 h 104"/>
                <a:gd name="T18" fmla="*/ 29 w 51"/>
                <a:gd name="T19" fmla="*/ 14 h 104"/>
                <a:gd name="T20" fmla="*/ 27 w 51"/>
                <a:gd name="T21" fmla="*/ 17 h 104"/>
                <a:gd name="T22" fmla="*/ 26 w 51"/>
                <a:gd name="T23" fmla="*/ 19 h 104"/>
                <a:gd name="T24" fmla="*/ 24 w 51"/>
                <a:gd name="T25" fmla="*/ 23 h 104"/>
                <a:gd name="T26" fmla="*/ 23 w 51"/>
                <a:gd name="T27" fmla="*/ 25 h 104"/>
                <a:gd name="T28" fmla="*/ 22 w 51"/>
                <a:gd name="T29" fmla="*/ 28 h 104"/>
                <a:gd name="T30" fmla="*/ 14 w 51"/>
                <a:gd name="T31" fmla="*/ 62 h 104"/>
                <a:gd name="T32" fmla="*/ 11 w 51"/>
                <a:gd name="T33" fmla="*/ 76 h 104"/>
                <a:gd name="T34" fmla="*/ 9 w 51"/>
                <a:gd name="T35" fmla="*/ 86 h 104"/>
                <a:gd name="T36" fmla="*/ 6 w 51"/>
                <a:gd name="T37" fmla="*/ 95 h 104"/>
                <a:gd name="T38" fmla="*/ 2 w 51"/>
                <a:gd name="T39" fmla="*/ 104 h 104"/>
                <a:gd name="T40" fmla="*/ 0 w 51"/>
                <a:gd name="T41" fmla="*/ 104 h 104"/>
                <a:gd name="T42" fmla="*/ 1 w 51"/>
                <a:gd name="T43" fmla="*/ 0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1" h="104">
                  <a:moveTo>
                    <a:pt x="1" y="0"/>
                  </a:moveTo>
                  <a:lnTo>
                    <a:pt x="51" y="0"/>
                  </a:lnTo>
                  <a:lnTo>
                    <a:pt x="45" y="1"/>
                  </a:lnTo>
                  <a:lnTo>
                    <a:pt x="42" y="3"/>
                  </a:lnTo>
                  <a:lnTo>
                    <a:pt x="40" y="4"/>
                  </a:lnTo>
                  <a:lnTo>
                    <a:pt x="37" y="6"/>
                  </a:lnTo>
                  <a:lnTo>
                    <a:pt x="34" y="8"/>
                  </a:lnTo>
                  <a:lnTo>
                    <a:pt x="32" y="10"/>
                  </a:lnTo>
                  <a:lnTo>
                    <a:pt x="30" y="12"/>
                  </a:lnTo>
                  <a:lnTo>
                    <a:pt x="29" y="14"/>
                  </a:lnTo>
                  <a:lnTo>
                    <a:pt x="27" y="17"/>
                  </a:lnTo>
                  <a:lnTo>
                    <a:pt x="26" y="19"/>
                  </a:lnTo>
                  <a:lnTo>
                    <a:pt x="24" y="23"/>
                  </a:lnTo>
                  <a:lnTo>
                    <a:pt x="23" y="25"/>
                  </a:lnTo>
                  <a:lnTo>
                    <a:pt x="22" y="28"/>
                  </a:lnTo>
                  <a:lnTo>
                    <a:pt x="14" y="62"/>
                  </a:lnTo>
                  <a:lnTo>
                    <a:pt x="11" y="76"/>
                  </a:lnTo>
                  <a:lnTo>
                    <a:pt x="9" y="86"/>
                  </a:lnTo>
                  <a:lnTo>
                    <a:pt x="6" y="95"/>
                  </a:lnTo>
                  <a:lnTo>
                    <a:pt x="2" y="104"/>
                  </a:lnTo>
                  <a:lnTo>
                    <a:pt x="0" y="104"/>
                  </a:lnTo>
                  <a:lnTo>
                    <a:pt x="1" y="0"/>
                  </a:lnTo>
                  <a:close/>
                </a:path>
              </a:pathLst>
            </a:custGeom>
            <a:solidFill>
              <a:srgbClr val="FF8000"/>
            </a:solidFill>
            <a:ln w="3175">
              <a:solidFill>
                <a:srgbClr val="000000"/>
              </a:solidFill>
              <a:prstDash val="solid"/>
              <a:round/>
              <a:headEnd/>
              <a:tailEnd/>
            </a:ln>
          </p:spPr>
          <p:txBody>
            <a:bodyPr/>
            <a:lstStyle/>
            <a:p>
              <a:endParaRPr lang="es-CR" sz="10000"/>
            </a:p>
          </p:txBody>
        </p:sp>
        <p:sp>
          <p:nvSpPr>
            <p:cNvPr id="75023" name="Freeform 484"/>
            <p:cNvSpPr>
              <a:spLocks/>
            </p:cNvSpPr>
            <p:nvPr/>
          </p:nvSpPr>
          <p:spPr bwMode="auto">
            <a:xfrm>
              <a:off x="2924" y="1921"/>
              <a:ext cx="38" cy="90"/>
            </a:xfrm>
            <a:custGeom>
              <a:avLst/>
              <a:gdLst>
                <a:gd name="T0" fmla="*/ 0 w 151"/>
                <a:gd name="T1" fmla="*/ 0 h 398"/>
                <a:gd name="T2" fmla="*/ 0 w 151"/>
                <a:gd name="T3" fmla="*/ 0 h 398"/>
                <a:gd name="T4" fmla="*/ 0 w 151"/>
                <a:gd name="T5" fmla="*/ 0 h 398"/>
                <a:gd name="T6" fmla="*/ 0 w 151"/>
                <a:gd name="T7" fmla="*/ 0 h 398"/>
                <a:gd name="T8" fmla="*/ 0 w 151"/>
                <a:gd name="T9" fmla="*/ 0 h 398"/>
                <a:gd name="T10" fmla="*/ 0 w 151"/>
                <a:gd name="T11" fmla="*/ 0 h 398"/>
                <a:gd name="T12" fmla="*/ 0 w 151"/>
                <a:gd name="T13" fmla="*/ 0 h 3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1" h="398">
                  <a:moveTo>
                    <a:pt x="151" y="0"/>
                  </a:moveTo>
                  <a:cubicBezTo>
                    <a:pt x="146" y="0"/>
                    <a:pt x="142" y="0"/>
                    <a:pt x="138" y="0"/>
                  </a:cubicBezTo>
                  <a:cubicBezTo>
                    <a:pt x="61" y="0"/>
                    <a:pt x="0" y="89"/>
                    <a:pt x="0" y="199"/>
                  </a:cubicBezTo>
                  <a:cubicBezTo>
                    <a:pt x="0" y="308"/>
                    <a:pt x="61" y="398"/>
                    <a:pt x="138" y="398"/>
                  </a:cubicBezTo>
                  <a:cubicBezTo>
                    <a:pt x="141" y="397"/>
                    <a:pt x="145" y="397"/>
                    <a:pt x="149" y="397"/>
                  </a:cubicBezTo>
                  <a:lnTo>
                    <a:pt x="138" y="199"/>
                  </a:lnTo>
                  <a:lnTo>
                    <a:pt x="151" y="0"/>
                  </a:lnTo>
                  <a:close/>
                </a:path>
              </a:pathLst>
            </a:custGeom>
            <a:solidFill>
              <a:srgbClr val="00A000"/>
            </a:solidFill>
            <a:ln w="3175">
              <a:solidFill>
                <a:srgbClr val="000000"/>
              </a:solidFill>
              <a:prstDash val="solid"/>
              <a:round/>
              <a:headEnd/>
              <a:tailEnd/>
            </a:ln>
          </p:spPr>
          <p:txBody>
            <a:bodyPr/>
            <a:lstStyle/>
            <a:p>
              <a:endParaRPr lang="es-CR" sz="10000"/>
            </a:p>
          </p:txBody>
        </p:sp>
        <p:sp>
          <p:nvSpPr>
            <p:cNvPr id="75024" name="Freeform 485"/>
            <p:cNvSpPr>
              <a:spLocks/>
            </p:cNvSpPr>
            <p:nvPr/>
          </p:nvSpPr>
          <p:spPr bwMode="auto">
            <a:xfrm>
              <a:off x="2913" y="1918"/>
              <a:ext cx="51" cy="104"/>
            </a:xfrm>
            <a:custGeom>
              <a:avLst/>
              <a:gdLst>
                <a:gd name="T0" fmla="*/ 50 w 51"/>
                <a:gd name="T1" fmla="*/ 0 h 104"/>
                <a:gd name="T2" fmla="*/ 0 w 51"/>
                <a:gd name="T3" fmla="*/ 0 h 104"/>
                <a:gd name="T4" fmla="*/ 6 w 51"/>
                <a:gd name="T5" fmla="*/ 1 h 104"/>
                <a:gd name="T6" fmla="*/ 9 w 51"/>
                <a:gd name="T7" fmla="*/ 2 h 104"/>
                <a:gd name="T8" fmla="*/ 12 w 51"/>
                <a:gd name="T9" fmla="*/ 4 h 104"/>
                <a:gd name="T10" fmla="*/ 15 w 51"/>
                <a:gd name="T11" fmla="*/ 6 h 104"/>
                <a:gd name="T12" fmla="*/ 17 w 51"/>
                <a:gd name="T13" fmla="*/ 8 h 104"/>
                <a:gd name="T14" fmla="*/ 19 w 51"/>
                <a:gd name="T15" fmla="*/ 10 h 104"/>
                <a:gd name="T16" fmla="*/ 21 w 51"/>
                <a:gd name="T17" fmla="*/ 12 h 104"/>
                <a:gd name="T18" fmla="*/ 23 w 51"/>
                <a:gd name="T19" fmla="*/ 14 h 104"/>
                <a:gd name="T20" fmla="*/ 24 w 51"/>
                <a:gd name="T21" fmla="*/ 16 h 104"/>
                <a:gd name="T22" fmla="*/ 26 w 51"/>
                <a:gd name="T23" fmla="*/ 19 h 104"/>
                <a:gd name="T24" fmla="*/ 27 w 51"/>
                <a:gd name="T25" fmla="*/ 22 h 104"/>
                <a:gd name="T26" fmla="*/ 28 w 51"/>
                <a:gd name="T27" fmla="*/ 25 h 104"/>
                <a:gd name="T28" fmla="*/ 29 w 51"/>
                <a:gd name="T29" fmla="*/ 28 h 104"/>
                <a:gd name="T30" fmla="*/ 38 w 51"/>
                <a:gd name="T31" fmla="*/ 62 h 104"/>
                <a:gd name="T32" fmla="*/ 41 w 51"/>
                <a:gd name="T33" fmla="*/ 76 h 104"/>
                <a:gd name="T34" fmla="*/ 43 w 51"/>
                <a:gd name="T35" fmla="*/ 85 h 104"/>
                <a:gd name="T36" fmla="*/ 45 w 51"/>
                <a:gd name="T37" fmla="*/ 95 h 104"/>
                <a:gd name="T38" fmla="*/ 49 w 51"/>
                <a:gd name="T39" fmla="*/ 104 h 104"/>
                <a:gd name="T40" fmla="*/ 51 w 51"/>
                <a:gd name="T41" fmla="*/ 104 h 104"/>
                <a:gd name="T42" fmla="*/ 50 w 51"/>
                <a:gd name="T43" fmla="*/ 0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1" h="104">
                  <a:moveTo>
                    <a:pt x="50" y="0"/>
                  </a:moveTo>
                  <a:lnTo>
                    <a:pt x="0" y="0"/>
                  </a:lnTo>
                  <a:lnTo>
                    <a:pt x="6" y="1"/>
                  </a:lnTo>
                  <a:lnTo>
                    <a:pt x="9" y="2"/>
                  </a:lnTo>
                  <a:lnTo>
                    <a:pt x="12" y="4"/>
                  </a:lnTo>
                  <a:lnTo>
                    <a:pt x="15" y="6"/>
                  </a:lnTo>
                  <a:lnTo>
                    <a:pt x="17" y="8"/>
                  </a:lnTo>
                  <a:lnTo>
                    <a:pt x="19" y="10"/>
                  </a:lnTo>
                  <a:lnTo>
                    <a:pt x="21" y="12"/>
                  </a:lnTo>
                  <a:lnTo>
                    <a:pt x="23" y="14"/>
                  </a:lnTo>
                  <a:lnTo>
                    <a:pt x="24" y="16"/>
                  </a:lnTo>
                  <a:lnTo>
                    <a:pt x="26" y="19"/>
                  </a:lnTo>
                  <a:lnTo>
                    <a:pt x="27" y="22"/>
                  </a:lnTo>
                  <a:lnTo>
                    <a:pt x="28" y="25"/>
                  </a:lnTo>
                  <a:lnTo>
                    <a:pt x="29" y="28"/>
                  </a:lnTo>
                  <a:lnTo>
                    <a:pt x="38" y="62"/>
                  </a:lnTo>
                  <a:lnTo>
                    <a:pt x="41" y="76"/>
                  </a:lnTo>
                  <a:lnTo>
                    <a:pt x="43" y="85"/>
                  </a:lnTo>
                  <a:lnTo>
                    <a:pt x="45" y="95"/>
                  </a:lnTo>
                  <a:lnTo>
                    <a:pt x="49" y="104"/>
                  </a:lnTo>
                  <a:lnTo>
                    <a:pt x="51" y="104"/>
                  </a:lnTo>
                  <a:lnTo>
                    <a:pt x="50" y="0"/>
                  </a:lnTo>
                  <a:close/>
                </a:path>
              </a:pathLst>
            </a:custGeom>
            <a:solidFill>
              <a:srgbClr val="FF8000"/>
            </a:solidFill>
            <a:ln w="3175">
              <a:solidFill>
                <a:srgbClr val="000000"/>
              </a:solidFill>
              <a:prstDash val="solid"/>
              <a:round/>
              <a:headEnd/>
              <a:tailEnd/>
            </a:ln>
          </p:spPr>
          <p:txBody>
            <a:bodyPr/>
            <a:lstStyle/>
            <a:p>
              <a:endParaRPr lang="es-CR" sz="10000"/>
            </a:p>
          </p:txBody>
        </p:sp>
        <p:sp>
          <p:nvSpPr>
            <p:cNvPr id="75025" name="Freeform 486"/>
            <p:cNvSpPr>
              <a:spLocks/>
            </p:cNvSpPr>
            <p:nvPr/>
          </p:nvSpPr>
          <p:spPr bwMode="auto">
            <a:xfrm>
              <a:off x="3133" y="1922"/>
              <a:ext cx="35" cy="89"/>
            </a:xfrm>
            <a:custGeom>
              <a:avLst/>
              <a:gdLst>
                <a:gd name="T0" fmla="*/ 0 w 138"/>
                <a:gd name="T1" fmla="*/ 0 h 395"/>
                <a:gd name="T2" fmla="*/ 0 w 138"/>
                <a:gd name="T3" fmla="*/ 0 h 395"/>
                <a:gd name="T4" fmla="*/ 0 w 138"/>
                <a:gd name="T5" fmla="*/ 0 h 395"/>
                <a:gd name="T6" fmla="*/ 0 w 138"/>
                <a:gd name="T7" fmla="*/ 0 h 395"/>
                <a:gd name="T8" fmla="*/ 0 w 138"/>
                <a:gd name="T9" fmla="*/ 0 h 3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395">
                  <a:moveTo>
                    <a:pt x="13" y="395"/>
                  </a:moveTo>
                  <a:cubicBezTo>
                    <a:pt x="83" y="385"/>
                    <a:pt x="138" y="299"/>
                    <a:pt x="138" y="197"/>
                  </a:cubicBezTo>
                  <a:cubicBezTo>
                    <a:pt x="138" y="95"/>
                    <a:pt x="84" y="10"/>
                    <a:pt x="14" y="0"/>
                  </a:cubicBezTo>
                  <a:lnTo>
                    <a:pt x="0" y="197"/>
                  </a:lnTo>
                  <a:lnTo>
                    <a:pt x="13" y="395"/>
                  </a:lnTo>
                  <a:close/>
                </a:path>
              </a:pathLst>
            </a:custGeom>
            <a:solidFill>
              <a:srgbClr val="00A000"/>
            </a:solidFill>
            <a:ln w="3175">
              <a:solidFill>
                <a:srgbClr val="000000"/>
              </a:solidFill>
              <a:prstDash val="solid"/>
              <a:round/>
              <a:headEnd/>
              <a:tailEnd/>
            </a:ln>
          </p:spPr>
          <p:txBody>
            <a:bodyPr/>
            <a:lstStyle/>
            <a:p>
              <a:endParaRPr lang="es-CR" sz="10000"/>
            </a:p>
          </p:txBody>
        </p:sp>
        <p:sp>
          <p:nvSpPr>
            <p:cNvPr id="75026" name="Freeform 487"/>
            <p:cNvSpPr>
              <a:spLocks/>
            </p:cNvSpPr>
            <p:nvPr/>
          </p:nvSpPr>
          <p:spPr bwMode="auto">
            <a:xfrm>
              <a:off x="3135" y="1918"/>
              <a:ext cx="51" cy="104"/>
            </a:xfrm>
            <a:custGeom>
              <a:avLst/>
              <a:gdLst>
                <a:gd name="T0" fmla="*/ 1 w 51"/>
                <a:gd name="T1" fmla="*/ 0 h 104"/>
                <a:gd name="T2" fmla="*/ 51 w 51"/>
                <a:gd name="T3" fmla="*/ 0 h 104"/>
                <a:gd name="T4" fmla="*/ 45 w 51"/>
                <a:gd name="T5" fmla="*/ 2 h 104"/>
                <a:gd name="T6" fmla="*/ 42 w 51"/>
                <a:gd name="T7" fmla="*/ 3 h 104"/>
                <a:gd name="T8" fmla="*/ 40 w 51"/>
                <a:gd name="T9" fmla="*/ 4 h 104"/>
                <a:gd name="T10" fmla="*/ 37 w 51"/>
                <a:gd name="T11" fmla="*/ 6 h 104"/>
                <a:gd name="T12" fmla="*/ 34 w 51"/>
                <a:gd name="T13" fmla="*/ 8 h 104"/>
                <a:gd name="T14" fmla="*/ 32 w 51"/>
                <a:gd name="T15" fmla="*/ 10 h 104"/>
                <a:gd name="T16" fmla="*/ 30 w 51"/>
                <a:gd name="T17" fmla="*/ 12 h 104"/>
                <a:gd name="T18" fmla="*/ 29 w 51"/>
                <a:gd name="T19" fmla="*/ 14 h 104"/>
                <a:gd name="T20" fmla="*/ 27 w 51"/>
                <a:gd name="T21" fmla="*/ 17 h 104"/>
                <a:gd name="T22" fmla="*/ 26 w 51"/>
                <a:gd name="T23" fmla="*/ 20 h 104"/>
                <a:gd name="T24" fmla="*/ 24 w 51"/>
                <a:gd name="T25" fmla="*/ 23 h 104"/>
                <a:gd name="T26" fmla="*/ 23 w 51"/>
                <a:gd name="T27" fmla="*/ 26 h 104"/>
                <a:gd name="T28" fmla="*/ 22 w 51"/>
                <a:gd name="T29" fmla="*/ 28 h 104"/>
                <a:gd name="T30" fmla="*/ 14 w 51"/>
                <a:gd name="T31" fmla="*/ 63 h 104"/>
                <a:gd name="T32" fmla="*/ 11 w 51"/>
                <a:gd name="T33" fmla="*/ 77 h 104"/>
                <a:gd name="T34" fmla="*/ 9 w 51"/>
                <a:gd name="T35" fmla="*/ 86 h 104"/>
                <a:gd name="T36" fmla="*/ 6 w 51"/>
                <a:gd name="T37" fmla="*/ 96 h 104"/>
                <a:gd name="T38" fmla="*/ 2 w 51"/>
                <a:gd name="T39" fmla="*/ 104 h 104"/>
                <a:gd name="T40" fmla="*/ 0 w 51"/>
                <a:gd name="T41" fmla="*/ 104 h 104"/>
                <a:gd name="T42" fmla="*/ 1 w 51"/>
                <a:gd name="T43" fmla="*/ 0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1" h="104">
                  <a:moveTo>
                    <a:pt x="1" y="0"/>
                  </a:moveTo>
                  <a:lnTo>
                    <a:pt x="51" y="0"/>
                  </a:lnTo>
                  <a:lnTo>
                    <a:pt x="45" y="2"/>
                  </a:lnTo>
                  <a:lnTo>
                    <a:pt x="42" y="3"/>
                  </a:lnTo>
                  <a:lnTo>
                    <a:pt x="40" y="4"/>
                  </a:lnTo>
                  <a:lnTo>
                    <a:pt x="37" y="6"/>
                  </a:lnTo>
                  <a:lnTo>
                    <a:pt x="34" y="8"/>
                  </a:lnTo>
                  <a:lnTo>
                    <a:pt x="32" y="10"/>
                  </a:lnTo>
                  <a:lnTo>
                    <a:pt x="30" y="12"/>
                  </a:lnTo>
                  <a:lnTo>
                    <a:pt x="29" y="14"/>
                  </a:lnTo>
                  <a:lnTo>
                    <a:pt x="27" y="17"/>
                  </a:lnTo>
                  <a:lnTo>
                    <a:pt x="26" y="20"/>
                  </a:lnTo>
                  <a:lnTo>
                    <a:pt x="24" y="23"/>
                  </a:lnTo>
                  <a:lnTo>
                    <a:pt x="23" y="26"/>
                  </a:lnTo>
                  <a:lnTo>
                    <a:pt x="22" y="28"/>
                  </a:lnTo>
                  <a:lnTo>
                    <a:pt x="14" y="63"/>
                  </a:lnTo>
                  <a:lnTo>
                    <a:pt x="11" y="77"/>
                  </a:lnTo>
                  <a:lnTo>
                    <a:pt x="9" y="86"/>
                  </a:lnTo>
                  <a:lnTo>
                    <a:pt x="6" y="96"/>
                  </a:lnTo>
                  <a:lnTo>
                    <a:pt x="2" y="104"/>
                  </a:lnTo>
                  <a:lnTo>
                    <a:pt x="0" y="104"/>
                  </a:lnTo>
                  <a:lnTo>
                    <a:pt x="1" y="0"/>
                  </a:lnTo>
                  <a:close/>
                </a:path>
              </a:pathLst>
            </a:custGeom>
            <a:solidFill>
              <a:srgbClr val="FF8000"/>
            </a:solidFill>
            <a:ln w="3175">
              <a:solidFill>
                <a:srgbClr val="000000"/>
              </a:solidFill>
              <a:prstDash val="solid"/>
              <a:round/>
              <a:headEnd/>
              <a:tailEnd/>
            </a:ln>
          </p:spPr>
          <p:txBody>
            <a:bodyPr/>
            <a:lstStyle/>
            <a:p>
              <a:endParaRPr lang="es-CR" sz="10000"/>
            </a:p>
          </p:txBody>
        </p:sp>
        <p:sp>
          <p:nvSpPr>
            <p:cNvPr id="75027" name="Freeform 488"/>
            <p:cNvSpPr>
              <a:spLocks/>
            </p:cNvSpPr>
            <p:nvPr/>
          </p:nvSpPr>
          <p:spPr bwMode="auto">
            <a:xfrm>
              <a:off x="2924" y="1799"/>
              <a:ext cx="37" cy="89"/>
            </a:xfrm>
            <a:custGeom>
              <a:avLst/>
              <a:gdLst>
                <a:gd name="T0" fmla="*/ 0 w 150"/>
                <a:gd name="T1" fmla="*/ 0 h 399"/>
                <a:gd name="T2" fmla="*/ 0 w 150"/>
                <a:gd name="T3" fmla="*/ 0 h 399"/>
                <a:gd name="T4" fmla="*/ 0 w 150"/>
                <a:gd name="T5" fmla="*/ 0 h 399"/>
                <a:gd name="T6" fmla="*/ 0 w 150"/>
                <a:gd name="T7" fmla="*/ 0 h 399"/>
                <a:gd name="T8" fmla="*/ 0 w 150"/>
                <a:gd name="T9" fmla="*/ 0 h 399"/>
                <a:gd name="T10" fmla="*/ 0 w 150"/>
                <a:gd name="T11" fmla="*/ 0 h 399"/>
                <a:gd name="T12" fmla="*/ 0 w 150"/>
                <a:gd name="T13" fmla="*/ 0 h 3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 h="399">
                  <a:moveTo>
                    <a:pt x="150" y="0"/>
                  </a:moveTo>
                  <a:cubicBezTo>
                    <a:pt x="146" y="0"/>
                    <a:pt x="142" y="0"/>
                    <a:pt x="138" y="0"/>
                  </a:cubicBezTo>
                  <a:cubicBezTo>
                    <a:pt x="61" y="0"/>
                    <a:pt x="0" y="89"/>
                    <a:pt x="0" y="199"/>
                  </a:cubicBezTo>
                  <a:cubicBezTo>
                    <a:pt x="0" y="309"/>
                    <a:pt x="61" y="399"/>
                    <a:pt x="138" y="399"/>
                  </a:cubicBezTo>
                  <a:cubicBezTo>
                    <a:pt x="141" y="398"/>
                    <a:pt x="145" y="398"/>
                    <a:pt x="149" y="398"/>
                  </a:cubicBezTo>
                  <a:lnTo>
                    <a:pt x="138" y="199"/>
                  </a:lnTo>
                  <a:lnTo>
                    <a:pt x="150" y="0"/>
                  </a:lnTo>
                  <a:close/>
                </a:path>
              </a:pathLst>
            </a:custGeom>
            <a:solidFill>
              <a:srgbClr val="E0E000"/>
            </a:solidFill>
            <a:ln w="3175">
              <a:solidFill>
                <a:srgbClr val="000000"/>
              </a:solidFill>
              <a:prstDash val="solid"/>
              <a:round/>
              <a:headEnd/>
              <a:tailEnd/>
            </a:ln>
          </p:spPr>
          <p:txBody>
            <a:bodyPr/>
            <a:lstStyle/>
            <a:p>
              <a:endParaRPr lang="es-CR" sz="10000"/>
            </a:p>
          </p:txBody>
        </p:sp>
        <p:sp>
          <p:nvSpPr>
            <p:cNvPr id="75028" name="Freeform 489"/>
            <p:cNvSpPr>
              <a:spLocks/>
            </p:cNvSpPr>
            <p:nvPr/>
          </p:nvSpPr>
          <p:spPr bwMode="auto">
            <a:xfrm>
              <a:off x="2913" y="1795"/>
              <a:ext cx="51" cy="104"/>
            </a:xfrm>
            <a:custGeom>
              <a:avLst/>
              <a:gdLst>
                <a:gd name="T0" fmla="*/ 50 w 51"/>
                <a:gd name="T1" fmla="*/ 0 h 104"/>
                <a:gd name="T2" fmla="*/ 0 w 51"/>
                <a:gd name="T3" fmla="*/ 0 h 104"/>
                <a:gd name="T4" fmla="*/ 6 w 51"/>
                <a:gd name="T5" fmla="*/ 1 h 104"/>
                <a:gd name="T6" fmla="*/ 9 w 51"/>
                <a:gd name="T7" fmla="*/ 3 h 104"/>
                <a:gd name="T8" fmla="*/ 12 w 51"/>
                <a:gd name="T9" fmla="*/ 4 h 104"/>
                <a:gd name="T10" fmla="*/ 15 w 51"/>
                <a:gd name="T11" fmla="*/ 6 h 104"/>
                <a:gd name="T12" fmla="*/ 17 w 51"/>
                <a:gd name="T13" fmla="*/ 8 h 104"/>
                <a:gd name="T14" fmla="*/ 19 w 51"/>
                <a:gd name="T15" fmla="*/ 10 h 104"/>
                <a:gd name="T16" fmla="*/ 21 w 51"/>
                <a:gd name="T17" fmla="*/ 12 h 104"/>
                <a:gd name="T18" fmla="*/ 23 w 51"/>
                <a:gd name="T19" fmla="*/ 14 h 104"/>
                <a:gd name="T20" fmla="*/ 24 w 51"/>
                <a:gd name="T21" fmla="*/ 17 h 104"/>
                <a:gd name="T22" fmla="*/ 26 w 51"/>
                <a:gd name="T23" fmla="*/ 20 h 104"/>
                <a:gd name="T24" fmla="*/ 27 w 51"/>
                <a:gd name="T25" fmla="*/ 23 h 104"/>
                <a:gd name="T26" fmla="*/ 28 w 51"/>
                <a:gd name="T27" fmla="*/ 25 h 104"/>
                <a:gd name="T28" fmla="*/ 29 w 51"/>
                <a:gd name="T29" fmla="*/ 28 h 104"/>
                <a:gd name="T30" fmla="*/ 38 w 51"/>
                <a:gd name="T31" fmla="*/ 62 h 104"/>
                <a:gd name="T32" fmla="*/ 41 w 51"/>
                <a:gd name="T33" fmla="*/ 77 h 104"/>
                <a:gd name="T34" fmla="*/ 43 w 51"/>
                <a:gd name="T35" fmla="*/ 86 h 104"/>
                <a:gd name="T36" fmla="*/ 45 w 51"/>
                <a:gd name="T37" fmla="*/ 95 h 104"/>
                <a:gd name="T38" fmla="*/ 49 w 51"/>
                <a:gd name="T39" fmla="*/ 104 h 104"/>
                <a:gd name="T40" fmla="*/ 51 w 51"/>
                <a:gd name="T41" fmla="*/ 104 h 104"/>
                <a:gd name="T42" fmla="*/ 50 w 51"/>
                <a:gd name="T43" fmla="*/ 0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1" h="104">
                  <a:moveTo>
                    <a:pt x="50" y="0"/>
                  </a:moveTo>
                  <a:lnTo>
                    <a:pt x="0" y="0"/>
                  </a:lnTo>
                  <a:lnTo>
                    <a:pt x="6" y="1"/>
                  </a:lnTo>
                  <a:lnTo>
                    <a:pt x="9" y="3"/>
                  </a:lnTo>
                  <a:lnTo>
                    <a:pt x="12" y="4"/>
                  </a:lnTo>
                  <a:lnTo>
                    <a:pt x="15" y="6"/>
                  </a:lnTo>
                  <a:lnTo>
                    <a:pt x="17" y="8"/>
                  </a:lnTo>
                  <a:lnTo>
                    <a:pt x="19" y="10"/>
                  </a:lnTo>
                  <a:lnTo>
                    <a:pt x="21" y="12"/>
                  </a:lnTo>
                  <a:lnTo>
                    <a:pt x="23" y="14"/>
                  </a:lnTo>
                  <a:lnTo>
                    <a:pt x="24" y="17"/>
                  </a:lnTo>
                  <a:lnTo>
                    <a:pt x="26" y="20"/>
                  </a:lnTo>
                  <a:lnTo>
                    <a:pt x="27" y="23"/>
                  </a:lnTo>
                  <a:lnTo>
                    <a:pt x="28" y="25"/>
                  </a:lnTo>
                  <a:lnTo>
                    <a:pt x="29" y="28"/>
                  </a:lnTo>
                  <a:lnTo>
                    <a:pt x="38" y="62"/>
                  </a:lnTo>
                  <a:lnTo>
                    <a:pt x="41" y="77"/>
                  </a:lnTo>
                  <a:lnTo>
                    <a:pt x="43" y="86"/>
                  </a:lnTo>
                  <a:lnTo>
                    <a:pt x="45" y="95"/>
                  </a:lnTo>
                  <a:lnTo>
                    <a:pt x="49" y="104"/>
                  </a:lnTo>
                  <a:lnTo>
                    <a:pt x="51" y="104"/>
                  </a:lnTo>
                  <a:lnTo>
                    <a:pt x="50" y="0"/>
                  </a:lnTo>
                  <a:close/>
                </a:path>
              </a:pathLst>
            </a:custGeom>
            <a:solidFill>
              <a:srgbClr val="FF8000"/>
            </a:solidFill>
            <a:ln w="3175">
              <a:solidFill>
                <a:srgbClr val="000000"/>
              </a:solidFill>
              <a:prstDash val="solid"/>
              <a:round/>
              <a:headEnd/>
              <a:tailEnd/>
            </a:ln>
          </p:spPr>
          <p:txBody>
            <a:bodyPr/>
            <a:lstStyle/>
            <a:p>
              <a:endParaRPr lang="es-CR" sz="10000"/>
            </a:p>
          </p:txBody>
        </p:sp>
        <p:sp>
          <p:nvSpPr>
            <p:cNvPr id="75029" name="Freeform 490"/>
            <p:cNvSpPr>
              <a:spLocks/>
            </p:cNvSpPr>
            <p:nvPr/>
          </p:nvSpPr>
          <p:spPr bwMode="auto">
            <a:xfrm>
              <a:off x="3133" y="1799"/>
              <a:ext cx="35" cy="90"/>
            </a:xfrm>
            <a:custGeom>
              <a:avLst/>
              <a:gdLst>
                <a:gd name="T0" fmla="*/ 0 w 138"/>
                <a:gd name="T1" fmla="*/ 0 h 397"/>
                <a:gd name="T2" fmla="*/ 0 w 138"/>
                <a:gd name="T3" fmla="*/ 0 h 397"/>
                <a:gd name="T4" fmla="*/ 0 w 138"/>
                <a:gd name="T5" fmla="*/ 0 h 397"/>
                <a:gd name="T6" fmla="*/ 0 w 138"/>
                <a:gd name="T7" fmla="*/ 0 h 397"/>
                <a:gd name="T8" fmla="*/ 0 w 138"/>
                <a:gd name="T9" fmla="*/ 0 h 3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397">
                  <a:moveTo>
                    <a:pt x="13" y="397"/>
                  </a:moveTo>
                  <a:cubicBezTo>
                    <a:pt x="83" y="387"/>
                    <a:pt x="138" y="301"/>
                    <a:pt x="138" y="198"/>
                  </a:cubicBezTo>
                  <a:cubicBezTo>
                    <a:pt x="138" y="96"/>
                    <a:pt x="84" y="10"/>
                    <a:pt x="14" y="0"/>
                  </a:cubicBezTo>
                  <a:lnTo>
                    <a:pt x="0" y="198"/>
                  </a:lnTo>
                  <a:lnTo>
                    <a:pt x="13" y="397"/>
                  </a:lnTo>
                  <a:close/>
                </a:path>
              </a:pathLst>
            </a:custGeom>
            <a:solidFill>
              <a:srgbClr val="E0E000"/>
            </a:solidFill>
            <a:ln w="3175">
              <a:solidFill>
                <a:srgbClr val="000000"/>
              </a:solidFill>
              <a:prstDash val="solid"/>
              <a:round/>
              <a:headEnd/>
              <a:tailEnd/>
            </a:ln>
          </p:spPr>
          <p:txBody>
            <a:bodyPr/>
            <a:lstStyle/>
            <a:p>
              <a:endParaRPr lang="es-CR" sz="10000"/>
            </a:p>
          </p:txBody>
        </p:sp>
        <p:sp>
          <p:nvSpPr>
            <p:cNvPr id="75030" name="Freeform 491"/>
            <p:cNvSpPr>
              <a:spLocks/>
            </p:cNvSpPr>
            <p:nvPr/>
          </p:nvSpPr>
          <p:spPr bwMode="auto">
            <a:xfrm>
              <a:off x="3135" y="1796"/>
              <a:ext cx="51" cy="104"/>
            </a:xfrm>
            <a:custGeom>
              <a:avLst/>
              <a:gdLst>
                <a:gd name="T0" fmla="*/ 1 w 51"/>
                <a:gd name="T1" fmla="*/ 0 h 104"/>
                <a:gd name="T2" fmla="*/ 51 w 51"/>
                <a:gd name="T3" fmla="*/ 0 h 104"/>
                <a:gd name="T4" fmla="*/ 45 w 51"/>
                <a:gd name="T5" fmla="*/ 1 h 104"/>
                <a:gd name="T6" fmla="*/ 42 w 51"/>
                <a:gd name="T7" fmla="*/ 2 h 104"/>
                <a:gd name="T8" fmla="*/ 40 w 51"/>
                <a:gd name="T9" fmla="*/ 4 h 104"/>
                <a:gd name="T10" fmla="*/ 37 w 51"/>
                <a:gd name="T11" fmla="*/ 5 h 104"/>
                <a:gd name="T12" fmla="*/ 34 w 51"/>
                <a:gd name="T13" fmla="*/ 8 h 104"/>
                <a:gd name="T14" fmla="*/ 32 w 51"/>
                <a:gd name="T15" fmla="*/ 10 h 104"/>
                <a:gd name="T16" fmla="*/ 30 w 51"/>
                <a:gd name="T17" fmla="*/ 12 h 104"/>
                <a:gd name="T18" fmla="*/ 29 w 51"/>
                <a:gd name="T19" fmla="*/ 14 h 104"/>
                <a:gd name="T20" fmla="*/ 27 w 51"/>
                <a:gd name="T21" fmla="*/ 17 h 104"/>
                <a:gd name="T22" fmla="*/ 26 w 51"/>
                <a:gd name="T23" fmla="*/ 19 h 104"/>
                <a:gd name="T24" fmla="*/ 24 w 51"/>
                <a:gd name="T25" fmla="*/ 22 h 104"/>
                <a:gd name="T26" fmla="*/ 23 w 51"/>
                <a:gd name="T27" fmla="*/ 25 h 104"/>
                <a:gd name="T28" fmla="*/ 22 w 51"/>
                <a:gd name="T29" fmla="*/ 28 h 104"/>
                <a:gd name="T30" fmla="*/ 14 w 51"/>
                <a:gd name="T31" fmla="*/ 62 h 104"/>
                <a:gd name="T32" fmla="*/ 11 w 51"/>
                <a:gd name="T33" fmla="*/ 76 h 104"/>
                <a:gd name="T34" fmla="*/ 9 w 51"/>
                <a:gd name="T35" fmla="*/ 86 h 104"/>
                <a:gd name="T36" fmla="*/ 6 w 51"/>
                <a:gd name="T37" fmla="*/ 95 h 104"/>
                <a:gd name="T38" fmla="*/ 2 w 51"/>
                <a:gd name="T39" fmla="*/ 104 h 104"/>
                <a:gd name="T40" fmla="*/ 0 w 51"/>
                <a:gd name="T41" fmla="*/ 104 h 104"/>
                <a:gd name="T42" fmla="*/ 1 w 51"/>
                <a:gd name="T43" fmla="*/ 0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1" h="104">
                  <a:moveTo>
                    <a:pt x="1" y="0"/>
                  </a:moveTo>
                  <a:lnTo>
                    <a:pt x="51" y="0"/>
                  </a:lnTo>
                  <a:lnTo>
                    <a:pt x="45" y="1"/>
                  </a:lnTo>
                  <a:lnTo>
                    <a:pt x="42" y="2"/>
                  </a:lnTo>
                  <a:lnTo>
                    <a:pt x="40" y="4"/>
                  </a:lnTo>
                  <a:lnTo>
                    <a:pt x="37" y="5"/>
                  </a:lnTo>
                  <a:lnTo>
                    <a:pt x="34" y="8"/>
                  </a:lnTo>
                  <a:lnTo>
                    <a:pt x="32" y="10"/>
                  </a:lnTo>
                  <a:lnTo>
                    <a:pt x="30" y="12"/>
                  </a:lnTo>
                  <a:lnTo>
                    <a:pt x="29" y="14"/>
                  </a:lnTo>
                  <a:lnTo>
                    <a:pt x="27" y="17"/>
                  </a:lnTo>
                  <a:lnTo>
                    <a:pt x="26" y="19"/>
                  </a:lnTo>
                  <a:lnTo>
                    <a:pt x="24" y="22"/>
                  </a:lnTo>
                  <a:lnTo>
                    <a:pt x="23" y="25"/>
                  </a:lnTo>
                  <a:lnTo>
                    <a:pt x="22" y="28"/>
                  </a:lnTo>
                  <a:lnTo>
                    <a:pt x="14" y="62"/>
                  </a:lnTo>
                  <a:lnTo>
                    <a:pt x="11" y="76"/>
                  </a:lnTo>
                  <a:lnTo>
                    <a:pt x="9" y="86"/>
                  </a:lnTo>
                  <a:lnTo>
                    <a:pt x="6" y="95"/>
                  </a:lnTo>
                  <a:lnTo>
                    <a:pt x="2" y="104"/>
                  </a:lnTo>
                  <a:lnTo>
                    <a:pt x="0" y="104"/>
                  </a:lnTo>
                  <a:lnTo>
                    <a:pt x="1" y="0"/>
                  </a:lnTo>
                  <a:close/>
                </a:path>
              </a:pathLst>
            </a:custGeom>
            <a:solidFill>
              <a:srgbClr val="FF8000"/>
            </a:solidFill>
            <a:ln w="3175">
              <a:solidFill>
                <a:srgbClr val="000000"/>
              </a:solidFill>
              <a:prstDash val="solid"/>
              <a:round/>
              <a:headEnd/>
              <a:tailEnd/>
            </a:ln>
          </p:spPr>
          <p:txBody>
            <a:bodyPr/>
            <a:lstStyle/>
            <a:p>
              <a:endParaRPr lang="es-CR" sz="10000"/>
            </a:p>
          </p:txBody>
        </p:sp>
        <p:sp>
          <p:nvSpPr>
            <p:cNvPr id="75031" name="Freeform 492"/>
            <p:cNvSpPr>
              <a:spLocks/>
            </p:cNvSpPr>
            <p:nvPr/>
          </p:nvSpPr>
          <p:spPr bwMode="auto">
            <a:xfrm>
              <a:off x="2997" y="1591"/>
              <a:ext cx="104" cy="70"/>
            </a:xfrm>
            <a:custGeom>
              <a:avLst/>
              <a:gdLst>
                <a:gd name="T0" fmla="*/ 33 w 104"/>
                <a:gd name="T1" fmla="*/ 70 h 70"/>
                <a:gd name="T2" fmla="*/ 33 w 104"/>
                <a:gd name="T3" fmla="*/ 55 h 70"/>
                <a:gd name="T4" fmla="*/ 13 w 104"/>
                <a:gd name="T5" fmla="*/ 55 h 70"/>
                <a:gd name="T6" fmla="*/ 11 w 104"/>
                <a:gd name="T7" fmla="*/ 54 h 70"/>
                <a:gd name="T8" fmla="*/ 9 w 104"/>
                <a:gd name="T9" fmla="*/ 54 h 70"/>
                <a:gd name="T10" fmla="*/ 7 w 104"/>
                <a:gd name="T11" fmla="*/ 52 h 70"/>
                <a:gd name="T12" fmla="*/ 5 w 104"/>
                <a:gd name="T13" fmla="*/ 51 h 70"/>
                <a:gd name="T14" fmla="*/ 3 w 104"/>
                <a:gd name="T15" fmla="*/ 50 h 70"/>
                <a:gd name="T16" fmla="*/ 2 w 104"/>
                <a:gd name="T17" fmla="*/ 48 h 70"/>
                <a:gd name="T18" fmla="*/ 1 w 104"/>
                <a:gd name="T19" fmla="*/ 46 h 70"/>
                <a:gd name="T20" fmla="*/ 0 w 104"/>
                <a:gd name="T21" fmla="*/ 44 h 70"/>
                <a:gd name="T22" fmla="*/ 0 w 104"/>
                <a:gd name="T23" fmla="*/ 42 h 70"/>
                <a:gd name="T24" fmla="*/ 0 w 104"/>
                <a:gd name="T25" fmla="*/ 40 h 70"/>
                <a:gd name="T26" fmla="*/ 1 w 104"/>
                <a:gd name="T27" fmla="*/ 38 h 70"/>
                <a:gd name="T28" fmla="*/ 2 w 104"/>
                <a:gd name="T29" fmla="*/ 36 h 70"/>
                <a:gd name="T30" fmla="*/ 4 w 104"/>
                <a:gd name="T31" fmla="*/ 34 h 70"/>
                <a:gd name="T32" fmla="*/ 6 w 104"/>
                <a:gd name="T33" fmla="*/ 32 h 70"/>
                <a:gd name="T34" fmla="*/ 9 w 104"/>
                <a:gd name="T35" fmla="*/ 30 h 70"/>
                <a:gd name="T36" fmla="*/ 10 w 104"/>
                <a:gd name="T37" fmla="*/ 29 h 70"/>
                <a:gd name="T38" fmla="*/ 13 w 104"/>
                <a:gd name="T39" fmla="*/ 29 h 70"/>
                <a:gd name="T40" fmla="*/ 34 w 104"/>
                <a:gd name="T41" fmla="*/ 29 h 70"/>
                <a:gd name="T42" fmla="*/ 34 w 104"/>
                <a:gd name="T43" fmla="*/ 15 h 70"/>
                <a:gd name="T44" fmla="*/ 35 w 104"/>
                <a:gd name="T45" fmla="*/ 13 h 70"/>
                <a:gd name="T46" fmla="*/ 36 w 104"/>
                <a:gd name="T47" fmla="*/ 11 h 70"/>
                <a:gd name="T48" fmla="*/ 37 w 104"/>
                <a:gd name="T49" fmla="*/ 9 h 70"/>
                <a:gd name="T50" fmla="*/ 39 w 104"/>
                <a:gd name="T51" fmla="*/ 7 h 70"/>
                <a:gd name="T52" fmla="*/ 41 w 104"/>
                <a:gd name="T53" fmla="*/ 5 h 70"/>
                <a:gd name="T54" fmla="*/ 44 w 104"/>
                <a:gd name="T55" fmla="*/ 3 h 70"/>
                <a:gd name="T56" fmla="*/ 46 w 104"/>
                <a:gd name="T57" fmla="*/ 2 h 70"/>
                <a:gd name="T58" fmla="*/ 48 w 104"/>
                <a:gd name="T59" fmla="*/ 1 h 70"/>
                <a:gd name="T60" fmla="*/ 51 w 104"/>
                <a:gd name="T61" fmla="*/ 0 h 70"/>
                <a:gd name="T62" fmla="*/ 54 w 104"/>
                <a:gd name="T63" fmla="*/ 0 h 70"/>
                <a:gd name="T64" fmla="*/ 58 w 104"/>
                <a:gd name="T65" fmla="*/ 0 h 70"/>
                <a:gd name="T66" fmla="*/ 60 w 104"/>
                <a:gd name="T67" fmla="*/ 2 h 70"/>
                <a:gd name="T68" fmla="*/ 63 w 104"/>
                <a:gd name="T69" fmla="*/ 3 h 70"/>
                <a:gd name="T70" fmla="*/ 65 w 104"/>
                <a:gd name="T71" fmla="*/ 5 h 70"/>
                <a:gd name="T72" fmla="*/ 68 w 104"/>
                <a:gd name="T73" fmla="*/ 7 h 70"/>
                <a:gd name="T74" fmla="*/ 70 w 104"/>
                <a:gd name="T75" fmla="*/ 9 h 70"/>
                <a:gd name="T76" fmla="*/ 71 w 104"/>
                <a:gd name="T77" fmla="*/ 11 h 70"/>
                <a:gd name="T78" fmla="*/ 72 w 104"/>
                <a:gd name="T79" fmla="*/ 13 h 70"/>
                <a:gd name="T80" fmla="*/ 72 w 104"/>
                <a:gd name="T81" fmla="*/ 16 h 70"/>
                <a:gd name="T82" fmla="*/ 72 w 104"/>
                <a:gd name="T83" fmla="*/ 28 h 70"/>
                <a:gd name="T84" fmla="*/ 92 w 104"/>
                <a:gd name="T85" fmla="*/ 28 h 70"/>
                <a:gd name="T86" fmla="*/ 95 w 104"/>
                <a:gd name="T87" fmla="*/ 29 h 70"/>
                <a:gd name="T88" fmla="*/ 97 w 104"/>
                <a:gd name="T89" fmla="*/ 30 h 70"/>
                <a:gd name="T90" fmla="*/ 99 w 104"/>
                <a:gd name="T91" fmla="*/ 32 h 70"/>
                <a:gd name="T92" fmla="*/ 101 w 104"/>
                <a:gd name="T93" fmla="*/ 34 h 70"/>
                <a:gd name="T94" fmla="*/ 102 w 104"/>
                <a:gd name="T95" fmla="*/ 35 h 70"/>
                <a:gd name="T96" fmla="*/ 103 w 104"/>
                <a:gd name="T97" fmla="*/ 37 h 70"/>
                <a:gd name="T98" fmla="*/ 104 w 104"/>
                <a:gd name="T99" fmla="*/ 40 h 70"/>
                <a:gd name="T100" fmla="*/ 104 w 104"/>
                <a:gd name="T101" fmla="*/ 42 h 70"/>
                <a:gd name="T102" fmla="*/ 104 w 104"/>
                <a:gd name="T103" fmla="*/ 44 h 70"/>
                <a:gd name="T104" fmla="*/ 103 w 104"/>
                <a:gd name="T105" fmla="*/ 46 h 70"/>
                <a:gd name="T106" fmla="*/ 102 w 104"/>
                <a:gd name="T107" fmla="*/ 48 h 70"/>
                <a:gd name="T108" fmla="*/ 101 w 104"/>
                <a:gd name="T109" fmla="*/ 50 h 70"/>
                <a:gd name="T110" fmla="*/ 99 w 104"/>
                <a:gd name="T111" fmla="*/ 52 h 70"/>
                <a:gd name="T112" fmla="*/ 97 w 104"/>
                <a:gd name="T113" fmla="*/ 53 h 70"/>
                <a:gd name="T114" fmla="*/ 92 w 104"/>
                <a:gd name="T115" fmla="*/ 55 h 70"/>
                <a:gd name="T116" fmla="*/ 72 w 104"/>
                <a:gd name="T117" fmla="*/ 55 h 70"/>
                <a:gd name="T118" fmla="*/ 72 w 104"/>
                <a:gd name="T119" fmla="*/ 70 h 70"/>
                <a:gd name="T120" fmla="*/ 33 w 104"/>
                <a:gd name="T121" fmla="*/ 70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4" h="70">
                  <a:moveTo>
                    <a:pt x="33" y="70"/>
                  </a:moveTo>
                  <a:lnTo>
                    <a:pt x="33" y="55"/>
                  </a:lnTo>
                  <a:lnTo>
                    <a:pt x="13" y="55"/>
                  </a:lnTo>
                  <a:lnTo>
                    <a:pt x="11" y="54"/>
                  </a:lnTo>
                  <a:lnTo>
                    <a:pt x="9" y="54"/>
                  </a:lnTo>
                  <a:lnTo>
                    <a:pt x="7" y="52"/>
                  </a:lnTo>
                  <a:lnTo>
                    <a:pt x="5" y="51"/>
                  </a:lnTo>
                  <a:lnTo>
                    <a:pt x="3" y="50"/>
                  </a:lnTo>
                  <a:lnTo>
                    <a:pt x="2" y="48"/>
                  </a:lnTo>
                  <a:lnTo>
                    <a:pt x="1" y="46"/>
                  </a:lnTo>
                  <a:lnTo>
                    <a:pt x="0" y="44"/>
                  </a:lnTo>
                  <a:lnTo>
                    <a:pt x="0" y="42"/>
                  </a:lnTo>
                  <a:lnTo>
                    <a:pt x="0" y="40"/>
                  </a:lnTo>
                  <a:lnTo>
                    <a:pt x="1" y="38"/>
                  </a:lnTo>
                  <a:lnTo>
                    <a:pt x="2" y="36"/>
                  </a:lnTo>
                  <a:lnTo>
                    <a:pt x="4" y="34"/>
                  </a:lnTo>
                  <a:lnTo>
                    <a:pt x="6" y="32"/>
                  </a:lnTo>
                  <a:lnTo>
                    <a:pt x="9" y="30"/>
                  </a:lnTo>
                  <a:lnTo>
                    <a:pt x="10" y="29"/>
                  </a:lnTo>
                  <a:lnTo>
                    <a:pt x="13" y="29"/>
                  </a:lnTo>
                  <a:lnTo>
                    <a:pt x="34" y="29"/>
                  </a:lnTo>
                  <a:lnTo>
                    <a:pt x="34" y="15"/>
                  </a:lnTo>
                  <a:lnTo>
                    <a:pt x="35" y="13"/>
                  </a:lnTo>
                  <a:lnTo>
                    <a:pt x="36" y="11"/>
                  </a:lnTo>
                  <a:lnTo>
                    <a:pt x="37" y="9"/>
                  </a:lnTo>
                  <a:lnTo>
                    <a:pt x="39" y="7"/>
                  </a:lnTo>
                  <a:lnTo>
                    <a:pt x="41" y="5"/>
                  </a:lnTo>
                  <a:lnTo>
                    <a:pt x="44" y="3"/>
                  </a:lnTo>
                  <a:lnTo>
                    <a:pt x="46" y="2"/>
                  </a:lnTo>
                  <a:lnTo>
                    <a:pt x="48" y="1"/>
                  </a:lnTo>
                  <a:lnTo>
                    <a:pt x="51" y="0"/>
                  </a:lnTo>
                  <a:lnTo>
                    <a:pt x="54" y="0"/>
                  </a:lnTo>
                  <a:lnTo>
                    <a:pt x="58" y="0"/>
                  </a:lnTo>
                  <a:lnTo>
                    <a:pt x="60" y="2"/>
                  </a:lnTo>
                  <a:lnTo>
                    <a:pt x="63" y="3"/>
                  </a:lnTo>
                  <a:lnTo>
                    <a:pt x="65" y="5"/>
                  </a:lnTo>
                  <a:lnTo>
                    <a:pt x="68" y="7"/>
                  </a:lnTo>
                  <a:lnTo>
                    <a:pt x="70" y="9"/>
                  </a:lnTo>
                  <a:lnTo>
                    <a:pt x="71" y="11"/>
                  </a:lnTo>
                  <a:lnTo>
                    <a:pt x="72" y="13"/>
                  </a:lnTo>
                  <a:lnTo>
                    <a:pt x="72" y="16"/>
                  </a:lnTo>
                  <a:lnTo>
                    <a:pt x="72" y="28"/>
                  </a:lnTo>
                  <a:lnTo>
                    <a:pt x="92" y="28"/>
                  </a:lnTo>
                  <a:lnTo>
                    <a:pt x="95" y="29"/>
                  </a:lnTo>
                  <a:lnTo>
                    <a:pt x="97" y="30"/>
                  </a:lnTo>
                  <a:lnTo>
                    <a:pt x="99" y="32"/>
                  </a:lnTo>
                  <a:lnTo>
                    <a:pt x="101" y="34"/>
                  </a:lnTo>
                  <a:lnTo>
                    <a:pt x="102" y="35"/>
                  </a:lnTo>
                  <a:lnTo>
                    <a:pt x="103" y="37"/>
                  </a:lnTo>
                  <a:lnTo>
                    <a:pt x="104" y="40"/>
                  </a:lnTo>
                  <a:lnTo>
                    <a:pt x="104" y="42"/>
                  </a:lnTo>
                  <a:lnTo>
                    <a:pt x="104" y="44"/>
                  </a:lnTo>
                  <a:lnTo>
                    <a:pt x="103" y="46"/>
                  </a:lnTo>
                  <a:lnTo>
                    <a:pt x="102" y="48"/>
                  </a:lnTo>
                  <a:lnTo>
                    <a:pt x="101" y="50"/>
                  </a:lnTo>
                  <a:lnTo>
                    <a:pt x="99" y="52"/>
                  </a:lnTo>
                  <a:lnTo>
                    <a:pt x="97" y="53"/>
                  </a:lnTo>
                  <a:lnTo>
                    <a:pt x="92" y="55"/>
                  </a:lnTo>
                  <a:lnTo>
                    <a:pt x="72" y="55"/>
                  </a:lnTo>
                  <a:lnTo>
                    <a:pt x="72" y="70"/>
                  </a:lnTo>
                  <a:lnTo>
                    <a:pt x="33" y="70"/>
                  </a:lnTo>
                  <a:close/>
                </a:path>
              </a:pathLst>
            </a:custGeom>
            <a:solidFill>
              <a:srgbClr val="E0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5032" name="Oval 493"/>
            <p:cNvSpPr>
              <a:spLocks noChangeArrowheads="1"/>
            </p:cNvSpPr>
            <p:nvPr/>
          </p:nvSpPr>
          <p:spPr bwMode="auto">
            <a:xfrm>
              <a:off x="3035" y="1620"/>
              <a:ext cx="23" cy="21"/>
            </a:xfrm>
            <a:prstGeom prst="ellipse">
              <a:avLst/>
            </a:prstGeom>
            <a:solidFill>
              <a:srgbClr val="FFA040"/>
            </a:solidFill>
            <a:ln w="3175">
              <a:solidFill>
                <a:srgbClr val="000000"/>
              </a:solidFill>
              <a:round/>
              <a:headEnd/>
              <a:tailEnd/>
            </a:ln>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cs typeface="Arial" panose="020B0604020202020204" pitchFamily="34" charset="0"/>
              </a:endParaRPr>
            </a:p>
          </p:txBody>
        </p:sp>
        <p:sp>
          <p:nvSpPr>
            <p:cNvPr id="75033" name="Rectangle 494"/>
            <p:cNvSpPr>
              <a:spLocks noChangeArrowheads="1"/>
            </p:cNvSpPr>
            <p:nvPr/>
          </p:nvSpPr>
          <p:spPr bwMode="auto">
            <a:xfrm>
              <a:off x="2960" y="1656"/>
              <a:ext cx="172" cy="377"/>
            </a:xfrm>
            <a:prstGeom prst="rect">
              <a:avLst/>
            </a:prstGeom>
            <a:solidFill>
              <a:srgbClr val="FF8000"/>
            </a:solidFill>
            <a:ln w="3175">
              <a:solidFill>
                <a:srgbClr val="000000"/>
              </a:solidFill>
              <a:miter lim="800000"/>
              <a:headEnd/>
              <a:tailEnd/>
            </a:ln>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cs typeface="Arial" panose="020B0604020202020204" pitchFamily="34" charset="0"/>
              </a:endParaRPr>
            </a:p>
          </p:txBody>
        </p:sp>
        <p:sp>
          <p:nvSpPr>
            <p:cNvPr id="75034" name="Freeform 495"/>
            <p:cNvSpPr>
              <a:spLocks/>
            </p:cNvSpPr>
            <p:nvPr/>
          </p:nvSpPr>
          <p:spPr bwMode="auto">
            <a:xfrm>
              <a:off x="2987" y="1666"/>
              <a:ext cx="124" cy="101"/>
            </a:xfrm>
            <a:custGeom>
              <a:avLst/>
              <a:gdLst>
                <a:gd name="T0" fmla="*/ 0 w 124"/>
                <a:gd name="T1" fmla="*/ 35 h 101"/>
                <a:gd name="T2" fmla="*/ 1 w 124"/>
                <a:gd name="T3" fmla="*/ 31 h 101"/>
                <a:gd name="T4" fmla="*/ 2 w 124"/>
                <a:gd name="T5" fmla="*/ 28 h 101"/>
                <a:gd name="T6" fmla="*/ 3 w 124"/>
                <a:gd name="T7" fmla="*/ 25 h 101"/>
                <a:gd name="T8" fmla="*/ 5 w 124"/>
                <a:gd name="T9" fmla="*/ 22 h 101"/>
                <a:gd name="T10" fmla="*/ 7 w 124"/>
                <a:gd name="T11" fmla="*/ 20 h 101"/>
                <a:gd name="T12" fmla="*/ 9 w 124"/>
                <a:gd name="T13" fmla="*/ 18 h 101"/>
                <a:gd name="T14" fmla="*/ 11 w 124"/>
                <a:gd name="T15" fmla="*/ 15 h 101"/>
                <a:gd name="T16" fmla="*/ 15 w 124"/>
                <a:gd name="T17" fmla="*/ 13 h 101"/>
                <a:gd name="T18" fmla="*/ 19 w 124"/>
                <a:gd name="T19" fmla="*/ 11 h 101"/>
                <a:gd name="T20" fmla="*/ 24 w 124"/>
                <a:gd name="T21" fmla="*/ 8 h 101"/>
                <a:gd name="T22" fmla="*/ 28 w 124"/>
                <a:gd name="T23" fmla="*/ 6 h 101"/>
                <a:gd name="T24" fmla="*/ 34 w 124"/>
                <a:gd name="T25" fmla="*/ 4 h 101"/>
                <a:gd name="T26" fmla="*/ 39 w 124"/>
                <a:gd name="T27" fmla="*/ 3 h 101"/>
                <a:gd name="T28" fmla="*/ 46 w 124"/>
                <a:gd name="T29" fmla="*/ 2 h 101"/>
                <a:gd name="T30" fmla="*/ 51 w 124"/>
                <a:gd name="T31" fmla="*/ 1 h 101"/>
                <a:gd name="T32" fmla="*/ 56 w 124"/>
                <a:gd name="T33" fmla="*/ 0 h 101"/>
                <a:gd name="T34" fmla="*/ 61 w 124"/>
                <a:gd name="T35" fmla="*/ 0 h 101"/>
                <a:gd name="T36" fmla="*/ 66 w 124"/>
                <a:gd name="T37" fmla="*/ 0 h 101"/>
                <a:gd name="T38" fmla="*/ 71 w 124"/>
                <a:gd name="T39" fmla="*/ 0 h 101"/>
                <a:gd name="T40" fmla="*/ 75 w 124"/>
                <a:gd name="T41" fmla="*/ 1 h 101"/>
                <a:gd name="T42" fmla="*/ 80 w 124"/>
                <a:gd name="T43" fmla="*/ 2 h 101"/>
                <a:gd name="T44" fmla="*/ 85 w 124"/>
                <a:gd name="T45" fmla="*/ 3 h 101"/>
                <a:gd name="T46" fmla="*/ 89 w 124"/>
                <a:gd name="T47" fmla="*/ 4 h 101"/>
                <a:gd name="T48" fmla="*/ 94 w 124"/>
                <a:gd name="T49" fmla="*/ 5 h 101"/>
                <a:gd name="T50" fmla="*/ 98 w 124"/>
                <a:gd name="T51" fmla="*/ 7 h 101"/>
                <a:gd name="T52" fmla="*/ 101 w 124"/>
                <a:gd name="T53" fmla="*/ 9 h 101"/>
                <a:gd name="T54" fmla="*/ 104 w 124"/>
                <a:gd name="T55" fmla="*/ 10 h 101"/>
                <a:gd name="T56" fmla="*/ 107 w 124"/>
                <a:gd name="T57" fmla="*/ 12 h 101"/>
                <a:gd name="T58" fmla="*/ 110 w 124"/>
                <a:gd name="T59" fmla="*/ 13 h 101"/>
                <a:gd name="T60" fmla="*/ 113 w 124"/>
                <a:gd name="T61" fmla="*/ 16 h 101"/>
                <a:gd name="T62" fmla="*/ 115 w 124"/>
                <a:gd name="T63" fmla="*/ 18 h 101"/>
                <a:gd name="T64" fmla="*/ 118 w 124"/>
                <a:gd name="T65" fmla="*/ 21 h 101"/>
                <a:gd name="T66" fmla="*/ 119 w 124"/>
                <a:gd name="T67" fmla="*/ 23 h 101"/>
                <a:gd name="T68" fmla="*/ 121 w 124"/>
                <a:gd name="T69" fmla="*/ 25 h 101"/>
                <a:gd name="T70" fmla="*/ 122 w 124"/>
                <a:gd name="T71" fmla="*/ 27 h 101"/>
                <a:gd name="T72" fmla="*/ 123 w 124"/>
                <a:gd name="T73" fmla="*/ 29 h 101"/>
                <a:gd name="T74" fmla="*/ 124 w 124"/>
                <a:gd name="T75" fmla="*/ 32 h 101"/>
                <a:gd name="T76" fmla="*/ 124 w 124"/>
                <a:gd name="T77" fmla="*/ 101 h 101"/>
                <a:gd name="T78" fmla="*/ 1 w 124"/>
                <a:gd name="T79" fmla="*/ 100 h 101"/>
                <a:gd name="T80" fmla="*/ 0 w 124"/>
                <a:gd name="T81" fmla="*/ 35 h 10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4" h="101">
                  <a:moveTo>
                    <a:pt x="0" y="35"/>
                  </a:moveTo>
                  <a:lnTo>
                    <a:pt x="1" y="31"/>
                  </a:lnTo>
                  <a:lnTo>
                    <a:pt x="2" y="28"/>
                  </a:lnTo>
                  <a:lnTo>
                    <a:pt x="3" y="25"/>
                  </a:lnTo>
                  <a:lnTo>
                    <a:pt x="5" y="22"/>
                  </a:lnTo>
                  <a:lnTo>
                    <a:pt x="7" y="20"/>
                  </a:lnTo>
                  <a:lnTo>
                    <a:pt x="9" y="18"/>
                  </a:lnTo>
                  <a:lnTo>
                    <a:pt x="11" y="15"/>
                  </a:lnTo>
                  <a:lnTo>
                    <a:pt x="15" y="13"/>
                  </a:lnTo>
                  <a:lnTo>
                    <a:pt x="19" y="11"/>
                  </a:lnTo>
                  <a:lnTo>
                    <a:pt x="24" y="8"/>
                  </a:lnTo>
                  <a:lnTo>
                    <a:pt x="28" y="6"/>
                  </a:lnTo>
                  <a:lnTo>
                    <a:pt x="34" y="4"/>
                  </a:lnTo>
                  <a:lnTo>
                    <a:pt x="39" y="3"/>
                  </a:lnTo>
                  <a:lnTo>
                    <a:pt x="46" y="2"/>
                  </a:lnTo>
                  <a:lnTo>
                    <a:pt x="51" y="1"/>
                  </a:lnTo>
                  <a:lnTo>
                    <a:pt x="56" y="0"/>
                  </a:lnTo>
                  <a:lnTo>
                    <a:pt x="61" y="0"/>
                  </a:lnTo>
                  <a:lnTo>
                    <a:pt x="66" y="0"/>
                  </a:lnTo>
                  <a:lnTo>
                    <a:pt x="71" y="0"/>
                  </a:lnTo>
                  <a:lnTo>
                    <a:pt x="75" y="1"/>
                  </a:lnTo>
                  <a:lnTo>
                    <a:pt x="80" y="2"/>
                  </a:lnTo>
                  <a:lnTo>
                    <a:pt x="85" y="3"/>
                  </a:lnTo>
                  <a:lnTo>
                    <a:pt x="89" y="4"/>
                  </a:lnTo>
                  <a:lnTo>
                    <a:pt x="94" y="5"/>
                  </a:lnTo>
                  <a:lnTo>
                    <a:pt x="98" y="7"/>
                  </a:lnTo>
                  <a:lnTo>
                    <a:pt x="101" y="9"/>
                  </a:lnTo>
                  <a:lnTo>
                    <a:pt x="104" y="10"/>
                  </a:lnTo>
                  <a:lnTo>
                    <a:pt x="107" y="12"/>
                  </a:lnTo>
                  <a:lnTo>
                    <a:pt x="110" y="13"/>
                  </a:lnTo>
                  <a:lnTo>
                    <a:pt x="113" y="16"/>
                  </a:lnTo>
                  <a:lnTo>
                    <a:pt x="115" y="18"/>
                  </a:lnTo>
                  <a:lnTo>
                    <a:pt x="118" y="21"/>
                  </a:lnTo>
                  <a:lnTo>
                    <a:pt x="119" y="23"/>
                  </a:lnTo>
                  <a:lnTo>
                    <a:pt x="121" y="25"/>
                  </a:lnTo>
                  <a:lnTo>
                    <a:pt x="122" y="27"/>
                  </a:lnTo>
                  <a:lnTo>
                    <a:pt x="123" y="29"/>
                  </a:lnTo>
                  <a:lnTo>
                    <a:pt x="124" y="32"/>
                  </a:lnTo>
                  <a:lnTo>
                    <a:pt x="124" y="101"/>
                  </a:lnTo>
                  <a:lnTo>
                    <a:pt x="1" y="100"/>
                  </a:lnTo>
                  <a:lnTo>
                    <a:pt x="0" y="35"/>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5035" name="Freeform 496"/>
            <p:cNvSpPr>
              <a:spLocks/>
            </p:cNvSpPr>
            <p:nvPr/>
          </p:nvSpPr>
          <p:spPr bwMode="auto">
            <a:xfrm>
              <a:off x="2987" y="1671"/>
              <a:ext cx="124" cy="101"/>
            </a:xfrm>
            <a:custGeom>
              <a:avLst/>
              <a:gdLst>
                <a:gd name="T0" fmla="*/ 0 w 124"/>
                <a:gd name="T1" fmla="*/ 35 h 101"/>
                <a:gd name="T2" fmla="*/ 1 w 124"/>
                <a:gd name="T3" fmla="*/ 32 h 101"/>
                <a:gd name="T4" fmla="*/ 2 w 124"/>
                <a:gd name="T5" fmla="*/ 29 h 101"/>
                <a:gd name="T6" fmla="*/ 3 w 124"/>
                <a:gd name="T7" fmla="*/ 26 h 101"/>
                <a:gd name="T8" fmla="*/ 5 w 124"/>
                <a:gd name="T9" fmla="*/ 23 h 101"/>
                <a:gd name="T10" fmla="*/ 7 w 124"/>
                <a:gd name="T11" fmla="*/ 20 h 101"/>
                <a:gd name="T12" fmla="*/ 9 w 124"/>
                <a:gd name="T13" fmla="*/ 18 h 101"/>
                <a:gd name="T14" fmla="*/ 11 w 124"/>
                <a:gd name="T15" fmla="*/ 16 h 101"/>
                <a:gd name="T16" fmla="*/ 15 w 124"/>
                <a:gd name="T17" fmla="*/ 13 h 101"/>
                <a:gd name="T18" fmla="*/ 19 w 124"/>
                <a:gd name="T19" fmla="*/ 11 h 101"/>
                <a:gd name="T20" fmla="*/ 24 w 124"/>
                <a:gd name="T21" fmla="*/ 8 h 101"/>
                <a:gd name="T22" fmla="*/ 28 w 124"/>
                <a:gd name="T23" fmla="*/ 6 h 101"/>
                <a:gd name="T24" fmla="*/ 34 w 124"/>
                <a:gd name="T25" fmla="*/ 5 h 101"/>
                <a:gd name="T26" fmla="*/ 39 w 124"/>
                <a:gd name="T27" fmla="*/ 3 h 101"/>
                <a:gd name="T28" fmla="*/ 46 w 124"/>
                <a:gd name="T29" fmla="*/ 2 h 101"/>
                <a:gd name="T30" fmla="*/ 51 w 124"/>
                <a:gd name="T31" fmla="*/ 1 h 101"/>
                <a:gd name="T32" fmla="*/ 56 w 124"/>
                <a:gd name="T33" fmla="*/ 1 h 101"/>
                <a:gd name="T34" fmla="*/ 61 w 124"/>
                <a:gd name="T35" fmla="*/ 0 h 101"/>
                <a:gd name="T36" fmla="*/ 66 w 124"/>
                <a:gd name="T37" fmla="*/ 0 h 101"/>
                <a:gd name="T38" fmla="*/ 71 w 124"/>
                <a:gd name="T39" fmla="*/ 1 h 101"/>
                <a:gd name="T40" fmla="*/ 75 w 124"/>
                <a:gd name="T41" fmla="*/ 1 h 101"/>
                <a:gd name="T42" fmla="*/ 80 w 124"/>
                <a:gd name="T43" fmla="*/ 2 h 101"/>
                <a:gd name="T44" fmla="*/ 85 w 124"/>
                <a:gd name="T45" fmla="*/ 3 h 101"/>
                <a:gd name="T46" fmla="*/ 89 w 124"/>
                <a:gd name="T47" fmla="*/ 4 h 101"/>
                <a:gd name="T48" fmla="*/ 94 w 124"/>
                <a:gd name="T49" fmla="*/ 6 h 101"/>
                <a:gd name="T50" fmla="*/ 98 w 124"/>
                <a:gd name="T51" fmla="*/ 8 h 101"/>
                <a:gd name="T52" fmla="*/ 101 w 124"/>
                <a:gd name="T53" fmla="*/ 9 h 101"/>
                <a:gd name="T54" fmla="*/ 104 w 124"/>
                <a:gd name="T55" fmla="*/ 11 h 101"/>
                <a:gd name="T56" fmla="*/ 107 w 124"/>
                <a:gd name="T57" fmla="*/ 12 h 101"/>
                <a:gd name="T58" fmla="*/ 110 w 124"/>
                <a:gd name="T59" fmla="*/ 14 h 101"/>
                <a:gd name="T60" fmla="*/ 113 w 124"/>
                <a:gd name="T61" fmla="*/ 16 h 101"/>
                <a:gd name="T62" fmla="*/ 115 w 124"/>
                <a:gd name="T63" fmla="*/ 19 h 101"/>
                <a:gd name="T64" fmla="*/ 118 w 124"/>
                <a:gd name="T65" fmla="*/ 21 h 101"/>
                <a:gd name="T66" fmla="*/ 119 w 124"/>
                <a:gd name="T67" fmla="*/ 23 h 101"/>
                <a:gd name="T68" fmla="*/ 121 w 124"/>
                <a:gd name="T69" fmla="*/ 25 h 101"/>
                <a:gd name="T70" fmla="*/ 122 w 124"/>
                <a:gd name="T71" fmla="*/ 28 h 101"/>
                <a:gd name="T72" fmla="*/ 123 w 124"/>
                <a:gd name="T73" fmla="*/ 30 h 101"/>
                <a:gd name="T74" fmla="*/ 124 w 124"/>
                <a:gd name="T75" fmla="*/ 33 h 101"/>
                <a:gd name="T76" fmla="*/ 124 w 124"/>
                <a:gd name="T77" fmla="*/ 101 h 101"/>
                <a:gd name="T78" fmla="*/ 1 w 124"/>
                <a:gd name="T79" fmla="*/ 101 h 101"/>
                <a:gd name="T80" fmla="*/ 0 w 124"/>
                <a:gd name="T81" fmla="*/ 35 h 10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4" h="101">
                  <a:moveTo>
                    <a:pt x="0" y="35"/>
                  </a:moveTo>
                  <a:lnTo>
                    <a:pt x="1" y="32"/>
                  </a:lnTo>
                  <a:lnTo>
                    <a:pt x="2" y="29"/>
                  </a:lnTo>
                  <a:lnTo>
                    <a:pt x="3" y="26"/>
                  </a:lnTo>
                  <a:lnTo>
                    <a:pt x="5" y="23"/>
                  </a:lnTo>
                  <a:lnTo>
                    <a:pt x="7" y="20"/>
                  </a:lnTo>
                  <a:lnTo>
                    <a:pt x="9" y="18"/>
                  </a:lnTo>
                  <a:lnTo>
                    <a:pt x="11" y="16"/>
                  </a:lnTo>
                  <a:lnTo>
                    <a:pt x="15" y="13"/>
                  </a:lnTo>
                  <a:lnTo>
                    <a:pt x="19" y="11"/>
                  </a:lnTo>
                  <a:lnTo>
                    <a:pt x="24" y="8"/>
                  </a:lnTo>
                  <a:lnTo>
                    <a:pt x="28" y="6"/>
                  </a:lnTo>
                  <a:lnTo>
                    <a:pt x="34" y="5"/>
                  </a:lnTo>
                  <a:lnTo>
                    <a:pt x="39" y="3"/>
                  </a:lnTo>
                  <a:lnTo>
                    <a:pt x="46" y="2"/>
                  </a:lnTo>
                  <a:lnTo>
                    <a:pt x="51" y="1"/>
                  </a:lnTo>
                  <a:lnTo>
                    <a:pt x="56" y="1"/>
                  </a:lnTo>
                  <a:lnTo>
                    <a:pt x="61" y="0"/>
                  </a:lnTo>
                  <a:lnTo>
                    <a:pt x="66" y="0"/>
                  </a:lnTo>
                  <a:lnTo>
                    <a:pt x="71" y="1"/>
                  </a:lnTo>
                  <a:lnTo>
                    <a:pt x="75" y="1"/>
                  </a:lnTo>
                  <a:lnTo>
                    <a:pt x="80" y="2"/>
                  </a:lnTo>
                  <a:lnTo>
                    <a:pt x="85" y="3"/>
                  </a:lnTo>
                  <a:lnTo>
                    <a:pt x="89" y="4"/>
                  </a:lnTo>
                  <a:lnTo>
                    <a:pt x="94" y="6"/>
                  </a:lnTo>
                  <a:lnTo>
                    <a:pt x="98" y="8"/>
                  </a:lnTo>
                  <a:lnTo>
                    <a:pt x="101" y="9"/>
                  </a:lnTo>
                  <a:lnTo>
                    <a:pt x="104" y="11"/>
                  </a:lnTo>
                  <a:lnTo>
                    <a:pt x="107" y="12"/>
                  </a:lnTo>
                  <a:lnTo>
                    <a:pt x="110" y="14"/>
                  </a:lnTo>
                  <a:lnTo>
                    <a:pt x="113" y="16"/>
                  </a:lnTo>
                  <a:lnTo>
                    <a:pt x="115" y="19"/>
                  </a:lnTo>
                  <a:lnTo>
                    <a:pt x="118" y="21"/>
                  </a:lnTo>
                  <a:lnTo>
                    <a:pt x="119" y="23"/>
                  </a:lnTo>
                  <a:lnTo>
                    <a:pt x="121" y="25"/>
                  </a:lnTo>
                  <a:lnTo>
                    <a:pt x="122" y="28"/>
                  </a:lnTo>
                  <a:lnTo>
                    <a:pt x="123" y="30"/>
                  </a:lnTo>
                  <a:lnTo>
                    <a:pt x="124" y="33"/>
                  </a:lnTo>
                  <a:lnTo>
                    <a:pt x="124" y="101"/>
                  </a:lnTo>
                  <a:lnTo>
                    <a:pt x="1" y="101"/>
                  </a:lnTo>
                  <a:lnTo>
                    <a:pt x="0" y="35"/>
                  </a:lnTo>
                  <a:close/>
                </a:path>
              </a:pathLst>
            </a:custGeom>
            <a:solidFill>
              <a:srgbClr val="E0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5036" name="Oval 497"/>
            <p:cNvSpPr>
              <a:spLocks noChangeArrowheads="1"/>
            </p:cNvSpPr>
            <p:nvPr/>
          </p:nvSpPr>
          <p:spPr bwMode="auto">
            <a:xfrm>
              <a:off x="2995" y="1676"/>
              <a:ext cx="100" cy="89"/>
            </a:xfrm>
            <a:prstGeom prst="ellipse">
              <a:avLst/>
            </a:prstGeom>
            <a:solidFill>
              <a:srgbClr val="FF4040"/>
            </a:solidFill>
            <a:ln w="3175">
              <a:solidFill>
                <a:srgbClr val="000000"/>
              </a:solidFill>
              <a:round/>
              <a:headEnd/>
              <a:tailEnd/>
            </a:ln>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cs typeface="Arial" panose="020B0604020202020204" pitchFamily="34" charset="0"/>
              </a:endParaRPr>
            </a:p>
          </p:txBody>
        </p:sp>
        <p:sp>
          <p:nvSpPr>
            <p:cNvPr id="75037" name="Oval 498"/>
            <p:cNvSpPr>
              <a:spLocks noChangeArrowheads="1"/>
            </p:cNvSpPr>
            <p:nvPr/>
          </p:nvSpPr>
          <p:spPr bwMode="auto">
            <a:xfrm>
              <a:off x="3055" y="1685"/>
              <a:ext cx="6" cy="5"/>
            </a:xfrm>
            <a:prstGeom prst="ellipse">
              <a:avLst/>
            </a:prstGeom>
            <a:solidFill>
              <a:srgbClr val="FF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cs typeface="Arial" panose="020B0604020202020204" pitchFamily="34" charset="0"/>
              </a:endParaRPr>
            </a:p>
          </p:txBody>
        </p:sp>
        <p:sp>
          <p:nvSpPr>
            <p:cNvPr id="75038" name="Oval 499"/>
            <p:cNvSpPr>
              <a:spLocks noChangeArrowheads="1"/>
            </p:cNvSpPr>
            <p:nvPr/>
          </p:nvSpPr>
          <p:spPr bwMode="auto">
            <a:xfrm>
              <a:off x="3064" y="1692"/>
              <a:ext cx="4" cy="3"/>
            </a:xfrm>
            <a:prstGeom prst="ellipse">
              <a:avLst/>
            </a:prstGeom>
            <a:solidFill>
              <a:srgbClr val="FF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cs typeface="Arial" panose="020B0604020202020204" pitchFamily="34" charset="0"/>
              </a:endParaRPr>
            </a:p>
          </p:txBody>
        </p:sp>
        <p:sp>
          <p:nvSpPr>
            <p:cNvPr id="75039" name="Freeform 500"/>
            <p:cNvSpPr>
              <a:spLocks/>
            </p:cNvSpPr>
            <p:nvPr/>
          </p:nvSpPr>
          <p:spPr bwMode="auto">
            <a:xfrm>
              <a:off x="2984" y="1794"/>
              <a:ext cx="124" cy="100"/>
            </a:xfrm>
            <a:custGeom>
              <a:avLst/>
              <a:gdLst>
                <a:gd name="T0" fmla="*/ 0 w 124"/>
                <a:gd name="T1" fmla="*/ 34 h 100"/>
                <a:gd name="T2" fmla="*/ 0 w 124"/>
                <a:gd name="T3" fmla="*/ 31 h 100"/>
                <a:gd name="T4" fmla="*/ 1 w 124"/>
                <a:gd name="T5" fmla="*/ 28 h 100"/>
                <a:gd name="T6" fmla="*/ 3 w 124"/>
                <a:gd name="T7" fmla="*/ 25 h 100"/>
                <a:gd name="T8" fmla="*/ 5 w 124"/>
                <a:gd name="T9" fmla="*/ 22 h 100"/>
                <a:gd name="T10" fmla="*/ 7 w 124"/>
                <a:gd name="T11" fmla="*/ 20 h 100"/>
                <a:gd name="T12" fmla="*/ 9 w 124"/>
                <a:gd name="T13" fmla="*/ 17 h 100"/>
                <a:gd name="T14" fmla="*/ 11 w 124"/>
                <a:gd name="T15" fmla="*/ 15 h 100"/>
                <a:gd name="T16" fmla="*/ 14 w 124"/>
                <a:gd name="T17" fmla="*/ 12 h 100"/>
                <a:gd name="T18" fmla="*/ 18 w 124"/>
                <a:gd name="T19" fmla="*/ 10 h 100"/>
                <a:gd name="T20" fmla="*/ 23 w 124"/>
                <a:gd name="T21" fmla="*/ 8 h 100"/>
                <a:gd name="T22" fmla="*/ 28 w 124"/>
                <a:gd name="T23" fmla="*/ 6 h 100"/>
                <a:gd name="T24" fmla="*/ 34 w 124"/>
                <a:gd name="T25" fmla="*/ 4 h 100"/>
                <a:gd name="T26" fmla="*/ 39 w 124"/>
                <a:gd name="T27" fmla="*/ 2 h 100"/>
                <a:gd name="T28" fmla="*/ 45 w 124"/>
                <a:gd name="T29" fmla="*/ 1 h 100"/>
                <a:gd name="T30" fmla="*/ 51 w 124"/>
                <a:gd name="T31" fmla="*/ 0 h 100"/>
                <a:gd name="T32" fmla="*/ 55 w 124"/>
                <a:gd name="T33" fmla="*/ 0 h 100"/>
                <a:gd name="T34" fmla="*/ 61 w 124"/>
                <a:gd name="T35" fmla="*/ 0 h 100"/>
                <a:gd name="T36" fmla="*/ 66 w 124"/>
                <a:gd name="T37" fmla="*/ 0 h 100"/>
                <a:gd name="T38" fmla="*/ 70 w 124"/>
                <a:gd name="T39" fmla="*/ 0 h 100"/>
                <a:gd name="T40" fmla="*/ 75 w 124"/>
                <a:gd name="T41" fmla="*/ 1 h 100"/>
                <a:gd name="T42" fmla="*/ 80 w 124"/>
                <a:gd name="T43" fmla="*/ 1 h 100"/>
                <a:gd name="T44" fmla="*/ 84 w 124"/>
                <a:gd name="T45" fmla="*/ 2 h 100"/>
                <a:gd name="T46" fmla="*/ 89 w 124"/>
                <a:gd name="T47" fmla="*/ 4 h 100"/>
                <a:gd name="T48" fmla="*/ 93 w 124"/>
                <a:gd name="T49" fmla="*/ 5 h 100"/>
                <a:gd name="T50" fmla="*/ 98 w 124"/>
                <a:gd name="T51" fmla="*/ 7 h 100"/>
                <a:gd name="T52" fmla="*/ 101 w 124"/>
                <a:gd name="T53" fmla="*/ 8 h 100"/>
                <a:gd name="T54" fmla="*/ 104 w 124"/>
                <a:gd name="T55" fmla="*/ 10 h 100"/>
                <a:gd name="T56" fmla="*/ 107 w 124"/>
                <a:gd name="T57" fmla="*/ 11 h 100"/>
                <a:gd name="T58" fmla="*/ 110 w 124"/>
                <a:gd name="T59" fmla="*/ 13 h 100"/>
                <a:gd name="T60" fmla="*/ 112 w 124"/>
                <a:gd name="T61" fmla="*/ 15 h 100"/>
                <a:gd name="T62" fmla="*/ 115 w 124"/>
                <a:gd name="T63" fmla="*/ 18 h 100"/>
                <a:gd name="T64" fmla="*/ 117 w 124"/>
                <a:gd name="T65" fmla="*/ 20 h 100"/>
                <a:gd name="T66" fmla="*/ 119 w 124"/>
                <a:gd name="T67" fmla="*/ 23 h 100"/>
                <a:gd name="T68" fmla="*/ 121 w 124"/>
                <a:gd name="T69" fmla="*/ 25 h 100"/>
                <a:gd name="T70" fmla="*/ 122 w 124"/>
                <a:gd name="T71" fmla="*/ 27 h 100"/>
                <a:gd name="T72" fmla="*/ 123 w 124"/>
                <a:gd name="T73" fmla="*/ 29 h 100"/>
                <a:gd name="T74" fmla="*/ 124 w 124"/>
                <a:gd name="T75" fmla="*/ 32 h 100"/>
                <a:gd name="T76" fmla="*/ 124 w 124"/>
                <a:gd name="T77" fmla="*/ 100 h 100"/>
                <a:gd name="T78" fmla="*/ 0 w 124"/>
                <a:gd name="T79" fmla="*/ 100 h 100"/>
                <a:gd name="T80" fmla="*/ 0 w 124"/>
                <a:gd name="T81" fmla="*/ 34 h 1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4" h="100">
                  <a:moveTo>
                    <a:pt x="0" y="34"/>
                  </a:moveTo>
                  <a:lnTo>
                    <a:pt x="0" y="31"/>
                  </a:lnTo>
                  <a:lnTo>
                    <a:pt x="1" y="28"/>
                  </a:lnTo>
                  <a:lnTo>
                    <a:pt x="3" y="25"/>
                  </a:lnTo>
                  <a:lnTo>
                    <a:pt x="5" y="22"/>
                  </a:lnTo>
                  <a:lnTo>
                    <a:pt x="7" y="20"/>
                  </a:lnTo>
                  <a:lnTo>
                    <a:pt x="9" y="17"/>
                  </a:lnTo>
                  <a:lnTo>
                    <a:pt x="11" y="15"/>
                  </a:lnTo>
                  <a:lnTo>
                    <a:pt x="14" y="12"/>
                  </a:lnTo>
                  <a:lnTo>
                    <a:pt x="18" y="10"/>
                  </a:lnTo>
                  <a:lnTo>
                    <a:pt x="23" y="8"/>
                  </a:lnTo>
                  <a:lnTo>
                    <a:pt x="28" y="6"/>
                  </a:lnTo>
                  <a:lnTo>
                    <a:pt x="34" y="4"/>
                  </a:lnTo>
                  <a:lnTo>
                    <a:pt x="39" y="2"/>
                  </a:lnTo>
                  <a:lnTo>
                    <a:pt x="45" y="1"/>
                  </a:lnTo>
                  <a:lnTo>
                    <a:pt x="51" y="0"/>
                  </a:lnTo>
                  <a:lnTo>
                    <a:pt x="55" y="0"/>
                  </a:lnTo>
                  <a:lnTo>
                    <a:pt x="61" y="0"/>
                  </a:lnTo>
                  <a:lnTo>
                    <a:pt x="66" y="0"/>
                  </a:lnTo>
                  <a:lnTo>
                    <a:pt x="70" y="0"/>
                  </a:lnTo>
                  <a:lnTo>
                    <a:pt x="75" y="1"/>
                  </a:lnTo>
                  <a:lnTo>
                    <a:pt x="80" y="1"/>
                  </a:lnTo>
                  <a:lnTo>
                    <a:pt x="84" y="2"/>
                  </a:lnTo>
                  <a:lnTo>
                    <a:pt x="89" y="4"/>
                  </a:lnTo>
                  <a:lnTo>
                    <a:pt x="93" y="5"/>
                  </a:lnTo>
                  <a:lnTo>
                    <a:pt x="98" y="7"/>
                  </a:lnTo>
                  <a:lnTo>
                    <a:pt x="101" y="8"/>
                  </a:lnTo>
                  <a:lnTo>
                    <a:pt x="104" y="10"/>
                  </a:lnTo>
                  <a:lnTo>
                    <a:pt x="107" y="11"/>
                  </a:lnTo>
                  <a:lnTo>
                    <a:pt x="110" y="13"/>
                  </a:lnTo>
                  <a:lnTo>
                    <a:pt x="112" y="15"/>
                  </a:lnTo>
                  <a:lnTo>
                    <a:pt x="115" y="18"/>
                  </a:lnTo>
                  <a:lnTo>
                    <a:pt x="117" y="20"/>
                  </a:lnTo>
                  <a:lnTo>
                    <a:pt x="119" y="23"/>
                  </a:lnTo>
                  <a:lnTo>
                    <a:pt x="121" y="25"/>
                  </a:lnTo>
                  <a:lnTo>
                    <a:pt x="122" y="27"/>
                  </a:lnTo>
                  <a:lnTo>
                    <a:pt x="123" y="29"/>
                  </a:lnTo>
                  <a:lnTo>
                    <a:pt x="124" y="32"/>
                  </a:lnTo>
                  <a:lnTo>
                    <a:pt x="124" y="100"/>
                  </a:lnTo>
                  <a:lnTo>
                    <a:pt x="0" y="100"/>
                  </a:lnTo>
                  <a:lnTo>
                    <a:pt x="0" y="34"/>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5040" name="Freeform 501"/>
            <p:cNvSpPr>
              <a:spLocks/>
            </p:cNvSpPr>
            <p:nvPr/>
          </p:nvSpPr>
          <p:spPr bwMode="auto">
            <a:xfrm>
              <a:off x="2984" y="1798"/>
              <a:ext cx="124" cy="101"/>
            </a:xfrm>
            <a:custGeom>
              <a:avLst/>
              <a:gdLst>
                <a:gd name="T0" fmla="*/ 0 w 124"/>
                <a:gd name="T1" fmla="*/ 35 h 101"/>
                <a:gd name="T2" fmla="*/ 1 w 124"/>
                <a:gd name="T3" fmla="*/ 31 h 101"/>
                <a:gd name="T4" fmla="*/ 2 w 124"/>
                <a:gd name="T5" fmla="*/ 28 h 101"/>
                <a:gd name="T6" fmla="*/ 3 w 124"/>
                <a:gd name="T7" fmla="*/ 25 h 101"/>
                <a:gd name="T8" fmla="*/ 5 w 124"/>
                <a:gd name="T9" fmla="*/ 22 h 101"/>
                <a:gd name="T10" fmla="*/ 7 w 124"/>
                <a:gd name="T11" fmla="*/ 20 h 101"/>
                <a:gd name="T12" fmla="*/ 9 w 124"/>
                <a:gd name="T13" fmla="*/ 18 h 101"/>
                <a:gd name="T14" fmla="*/ 11 w 124"/>
                <a:gd name="T15" fmla="*/ 15 h 101"/>
                <a:gd name="T16" fmla="*/ 15 w 124"/>
                <a:gd name="T17" fmla="*/ 13 h 101"/>
                <a:gd name="T18" fmla="*/ 19 w 124"/>
                <a:gd name="T19" fmla="*/ 10 h 101"/>
                <a:gd name="T20" fmla="*/ 24 w 124"/>
                <a:gd name="T21" fmla="*/ 8 h 101"/>
                <a:gd name="T22" fmla="*/ 28 w 124"/>
                <a:gd name="T23" fmla="*/ 6 h 101"/>
                <a:gd name="T24" fmla="*/ 34 w 124"/>
                <a:gd name="T25" fmla="*/ 4 h 101"/>
                <a:gd name="T26" fmla="*/ 40 w 124"/>
                <a:gd name="T27" fmla="*/ 3 h 101"/>
                <a:gd name="T28" fmla="*/ 46 w 124"/>
                <a:gd name="T29" fmla="*/ 1 h 101"/>
                <a:gd name="T30" fmla="*/ 51 w 124"/>
                <a:gd name="T31" fmla="*/ 1 h 101"/>
                <a:gd name="T32" fmla="*/ 56 w 124"/>
                <a:gd name="T33" fmla="*/ 0 h 101"/>
                <a:gd name="T34" fmla="*/ 61 w 124"/>
                <a:gd name="T35" fmla="*/ 0 h 101"/>
                <a:gd name="T36" fmla="*/ 66 w 124"/>
                <a:gd name="T37" fmla="*/ 0 h 101"/>
                <a:gd name="T38" fmla="*/ 71 w 124"/>
                <a:gd name="T39" fmla="*/ 0 h 101"/>
                <a:gd name="T40" fmla="*/ 75 w 124"/>
                <a:gd name="T41" fmla="*/ 1 h 101"/>
                <a:gd name="T42" fmla="*/ 80 w 124"/>
                <a:gd name="T43" fmla="*/ 2 h 101"/>
                <a:gd name="T44" fmla="*/ 85 w 124"/>
                <a:gd name="T45" fmla="*/ 3 h 101"/>
                <a:gd name="T46" fmla="*/ 89 w 124"/>
                <a:gd name="T47" fmla="*/ 4 h 101"/>
                <a:gd name="T48" fmla="*/ 94 w 124"/>
                <a:gd name="T49" fmla="*/ 5 h 101"/>
                <a:gd name="T50" fmla="*/ 98 w 124"/>
                <a:gd name="T51" fmla="*/ 7 h 101"/>
                <a:gd name="T52" fmla="*/ 101 w 124"/>
                <a:gd name="T53" fmla="*/ 8 h 101"/>
                <a:gd name="T54" fmla="*/ 104 w 124"/>
                <a:gd name="T55" fmla="*/ 10 h 101"/>
                <a:gd name="T56" fmla="*/ 107 w 124"/>
                <a:gd name="T57" fmla="*/ 12 h 101"/>
                <a:gd name="T58" fmla="*/ 110 w 124"/>
                <a:gd name="T59" fmla="*/ 13 h 101"/>
                <a:gd name="T60" fmla="*/ 113 w 124"/>
                <a:gd name="T61" fmla="*/ 15 h 101"/>
                <a:gd name="T62" fmla="*/ 115 w 124"/>
                <a:gd name="T63" fmla="*/ 18 h 101"/>
                <a:gd name="T64" fmla="*/ 118 w 124"/>
                <a:gd name="T65" fmla="*/ 21 h 101"/>
                <a:gd name="T66" fmla="*/ 119 w 124"/>
                <a:gd name="T67" fmla="*/ 23 h 101"/>
                <a:gd name="T68" fmla="*/ 121 w 124"/>
                <a:gd name="T69" fmla="*/ 25 h 101"/>
                <a:gd name="T70" fmla="*/ 122 w 124"/>
                <a:gd name="T71" fmla="*/ 27 h 101"/>
                <a:gd name="T72" fmla="*/ 123 w 124"/>
                <a:gd name="T73" fmla="*/ 29 h 101"/>
                <a:gd name="T74" fmla="*/ 124 w 124"/>
                <a:gd name="T75" fmla="*/ 32 h 101"/>
                <a:gd name="T76" fmla="*/ 124 w 124"/>
                <a:gd name="T77" fmla="*/ 101 h 101"/>
                <a:gd name="T78" fmla="*/ 1 w 124"/>
                <a:gd name="T79" fmla="*/ 100 h 101"/>
                <a:gd name="T80" fmla="*/ 0 w 124"/>
                <a:gd name="T81" fmla="*/ 35 h 10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4" h="101">
                  <a:moveTo>
                    <a:pt x="0" y="35"/>
                  </a:moveTo>
                  <a:lnTo>
                    <a:pt x="1" y="31"/>
                  </a:lnTo>
                  <a:lnTo>
                    <a:pt x="2" y="28"/>
                  </a:lnTo>
                  <a:lnTo>
                    <a:pt x="3" y="25"/>
                  </a:lnTo>
                  <a:lnTo>
                    <a:pt x="5" y="22"/>
                  </a:lnTo>
                  <a:lnTo>
                    <a:pt x="7" y="20"/>
                  </a:lnTo>
                  <a:lnTo>
                    <a:pt x="9" y="18"/>
                  </a:lnTo>
                  <a:lnTo>
                    <a:pt x="11" y="15"/>
                  </a:lnTo>
                  <a:lnTo>
                    <a:pt x="15" y="13"/>
                  </a:lnTo>
                  <a:lnTo>
                    <a:pt x="19" y="10"/>
                  </a:lnTo>
                  <a:lnTo>
                    <a:pt x="24" y="8"/>
                  </a:lnTo>
                  <a:lnTo>
                    <a:pt x="28" y="6"/>
                  </a:lnTo>
                  <a:lnTo>
                    <a:pt x="34" y="4"/>
                  </a:lnTo>
                  <a:lnTo>
                    <a:pt x="40" y="3"/>
                  </a:lnTo>
                  <a:lnTo>
                    <a:pt x="46" y="1"/>
                  </a:lnTo>
                  <a:lnTo>
                    <a:pt x="51" y="1"/>
                  </a:lnTo>
                  <a:lnTo>
                    <a:pt x="56" y="0"/>
                  </a:lnTo>
                  <a:lnTo>
                    <a:pt x="61" y="0"/>
                  </a:lnTo>
                  <a:lnTo>
                    <a:pt x="66" y="0"/>
                  </a:lnTo>
                  <a:lnTo>
                    <a:pt x="71" y="0"/>
                  </a:lnTo>
                  <a:lnTo>
                    <a:pt x="75" y="1"/>
                  </a:lnTo>
                  <a:lnTo>
                    <a:pt x="80" y="2"/>
                  </a:lnTo>
                  <a:lnTo>
                    <a:pt x="85" y="3"/>
                  </a:lnTo>
                  <a:lnTo>
                    <a:pt x="89" y="4"/>
                  </a:lnTo>
                  <a:lnTo>
                    <a:pt x="94" y="5"/>
                  </a:lnTo>
                  <a:lnTo>
                    <a:pt x="98" y="7"/>
                  </a:lnTo>
                  <a:lnTo>
                    <a:pt x="101" y="8"/>
                  </a:lnTo>
                  <a:lnTo>
                    <a:pt x="104" y="10"/>
                  </a:lnTo>
                  <a:lnTo>
                    <a:pt x="107" y="12"/>
                  </a:lnTo>
                  <a:lnTo>
                    <a:pt x="110" y="13"/>
                  </a:lnTo>
                  <a:lnTo>
                    <a:pt x="113" y="15"/>
                  </a:lnTo>
                  <a:lnTo>
                    <a:pt x="115" y="18"/>
                  </a:lnTo>
                  <a:lnTo>
                    <a:pt x="118" y="21"/>
                  </a:lnTo>
                  <a:lnTo>
                    <a:pt x="119" y="23"/>
                  </a:lnTo>
                  <a:lnTo>
                    <a:pt x="121" y="25"/>
                  </a:lnTo>
                  <a:lnTo>
                    <a:pt x="122" y="27"/>
                  </a:lnTo>
                  <a:lnTo>
                    <a:pt x="123" y="29"/>
                  </a:lnTo>
                  <a:lnTo>
                    <a:pt x="124" y="32"/>
                  </a:lnTo>
                  <a:lnTo>
                    <a:pt x="124" y="101"/>
                  </a:lnTo>
                  <a:lnTo>
                    <a:pt x="1" y="100"/>
                  </a:lnTo>
                  <a:lnTo>
                    <a:pt x="0" y="35"/>
                  </a:lnTo>
                  <a:close/>
                </a:path>
              </a:pathLst>
            </a:custGeom>
            <a:solidFill>
              <a:srgbClr val="E0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5041" name="Oval 502"/>
            <p:cNvSpPr>
              <a:spLocks noChangeArrowheads="1"/>
            </p:cNvSpPr>
            <p:nvPr/>
          </p:nvSpPr>
          <p:spPr bwMode="auto">
            <a:xfrm>
              <a:off x="2992" y="1802"/>
              <a:ext cx="100" cy="90"/>
            </a:xfrm>
            <a:prstGeom prst="ellipse">
              <a:avLst/>
            </a:prstGeom>
            <a:solidFill>
              <a:srgbClr val="E0E000"/>
            </a:solidFill>
            <a:ln w="3175">
              <a:solidFill>
                <a:srgbClr val="000000"/>
              </a:solidFill>
              <a:round/>
              <a:headEnd/>
              <a:tailEnd/>
            </a:ln>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cs typeface="Arial" panose="020B0604020202020204" pitchFamily="34" charset="0"/>
              </a:endParaRPr>
            </a:p>
          </p:txBody>
        </p:sp>
        <p:sp>
          <p:nvSpPr>
            <p:cNvPr id="75042" name="Oval 503"/>
            <p:cNvSpPr>
              <a:spLocks noChangeArrowheads="1"/>
            </p:cNvSpPr>
            <p:nvPr/>
          </p:nvSpPr>
          <p:spPr bwMode="auto">
            <a:xfrm>
              <a:off x="3052" y="1812"/>
              <a:ext cx="6" cy="5"/>
            </a:xfrm>
            <a:prstGeom prst="ellipse">
              <a:avLst/>
            </a:prstGeom>
            <a:solidFill>
              <a:srgbClr val="FFFFC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cs typeface="Arial" panose="020B0604020202020204" pitchFamily="34" charset="0"/>
              </a:endParaRPr>
            </a:p>
          </p:txBody>
        </p:sp>
        <p:sp>
          <p:nvSpPr>
            <p:cNvPr id="75043" name="Oval 504"/>
            <p:cNvSpPr>
              <a:spLocks noChangeArrowheads="1"/>
            </p:cNvSpPr>
            <p:nvPr/>
          </p:nvSpPr>
          <p:spPr bwMode="auto">
            <a:xfrm>
              <a:off x="3062" y="1818"/>
              <a:ext cx="3" cy="3"/>
            </a:xfrm>
            <a:prstGeom prst="ellipse">
              <a:avLst/>
            </a:prstGeom>
            <a:solidFill>
              <a:srgbClr val="FFFFC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cs typeface="Arial" panose="020B0604020202020204" pitchFamily="34" charset="0"/>
              </a:endParaRPr>
            </a:p>
          </p:txBody>
        </p:sp>
        <p:sp>
          <p:nvSpPr>
            <p:cNvPr id="75044" name="Freeform 505"/>
            <p:cNvSpPr>
              <a:spLocks/>
            </p:cNvSpPr>
            <p:nvPr/>
          </p:nvSpPr>
          <p:spPr bwMode="auto">
            <a:xfrm>
              <a:off x="2987" y="1914"/>
              <a:ext cx="124" cy="101"/>
            </a:xfrm>
            <a:custGeom>
              <a:avLst/>
              <a:gdLst>
                <a:gd name="T0" fmla="*/ 0 w 124"/>
                <a:gd name="T1" fmla="*/ 35 h 101"/>
                <a:gd name="T2" fmla="*/ 0 w 124"/>
                <a:gd name="T3" fmla="*/ 32 h 101"/>
                <a:gd name="T4" fmla="*/ 1 w 124"/>
                <a:gd name="T5" fmla="*/ 28 h 101"/>
                <a:gd name="T6" fmla="*/ 3 w 124"/>
                <a:gd name="T7" fmla="*/ 25 h 101"/>
                <a:gd name="T8" fmla="*/ 5 w 124"/>
                <a:gd name="T9" fmla="*/ 22 h 101"/>
                <a:gd name="T10" fmla="*/ 7 w 124"/>
                <a:gd name="T11" fmla="*/ 20 h 101"/>
                <a:gd name="T12" fmla="*/ 9 w 124"/>
                <a:gd name="T13" fmla="*/ 18 h 101"/>
                <a:gd name="T14" fmla="*/ 11 w 124"/>
                <a:gd name="T15" fmla="*/ 15 h 101"/>
                <a:gd name="T16" fmla="*/ 14 w 124"/>
                <a:gd name="T17" fmla="*/ 13 h 101"/>
                <a:gd name="T18" fmla="*/ 18 w 124"/>
                <a:gd name="T19" fmla="*/ 11 h 101"/>
                <a:gd name="T20" fmla="*/ 23 w 124"/>
                <a:gd name="T21" fmla="*/ 8 h 101"/>
                <a:gd name="T22" fmla="*/ 28 w 124"/>
                <a:gd name="T23" fmla="*/ 6 h 101"/>
                <a:gd name="T24" fmla="*/ 34 w 124"/>
                <a:gd name="T25" fmla="*/ 5 h 101"/>
                <a:gd name="T26" fmla="*/ 39 w 124"/>
                <a:gd name="T27" fmla="*/ 3 h 101"/>
                <a:gd name="T28" fmla="*/ 45 w 124"/>
                <a:gd name="T29" fmla="*/ 2 h 101"/>
                <a:gd name="T30" fmla="*/ 51 w 124"/>
                <a:gd name="T31" fmla="*/ 1 h 101"/>
                <a:gd name="T32" fmla="*/ 55 w 124"/>
                <a:gd name="T33" fmla="*/ 1 h 101"/>
                <a:gd name="T34" fmla="*/ 61 w 124"/>
                <a:gd name="T35" fmla="*/ 0 h 101"/>
                <a:gd name="T36" fmla="*/ 66 w 124"/>
                <a:gd name="T37" fmla="*/ 0 h 101"/>
                <a:gd name="T38" fmla="*/ 70 w 124"/>
                <a:gd name="T39" fmla="*/ 1 h 101"/>
                <a:gd name="T40" fmla="*/ 75 w 124"/>
                <a:gd name="T41" fmla="*/ 1 h 101"/>
                <a:gd name="T42" fmla="*/ 80 w 124"/>
                <a:gd name="T43" fmla="*/ 2 h 101"/>
                <a:gd name="T44" fmla="*/ 84 w 124"/>
                <a:gd name="T45" fmla="*/ 3 h 101"/>
                <a:gd name="T46" fmla="*/ 89 w 124"/>
                <a:gd name="T47" fmla="*/ 4 h 101"/>
                <a:gd name="T48" fmla="*/ 93 w 124"/>
                <a:gd name="T49" fmla="*/ 6 h 101"/>
                <a:gd name="T50" fmla="*/ 98 w 124"/>
                <a:gd name="T51" fmla="*/ 7 h 101"/>
                <a:gd name="T52" fmla="*/ 101 w 124"/>
                <a:gd name="T53" fmla="*/ 9 h 101"/>
                <a:gd name="T54" fmla="*/ 104 w 124"/>
                <a:gd name="T55" fmla="*/ 10 h 101"/>
                <a:gd name="T56" fmla="*/ 107 w 124"/>
                <a:gd name="T57" fmla="*/ 12 h 101"/>
                <a:gd name="T58" fmla="*/ 110 w 124"/>
                <a:gd name="T59" fmla="*/ 14 h 101"/>
                <a:gd name="T60" fmla="*/ 112 w 124"/>
                <a:gd name="T61" fmla="*/ 16 h 101"/>
                <a:gd name="T62" fmla="*/ 115 w 124"/>
                <a:gd name="T63" fmla="*/ 18 h 101"/>
                <a:gd name="T64" fmla="*/ 117 w 124"/>
                <a:gd name="T65" fmla="*/ 21 h 101"/>
                <a:gd name="T66" fmla="*/ 119 w 124"/>
                <a:gd name="T67" fmla="*/ 23 h 101"/>
                <a:gd name="T68" fmla="*/ 121 w 124"/>
                <a:gd name="T69" fmla="*/ 25 h 101"/>
                <a:gd name="T70" fmla="*/ 122 w 124"/>
                <a:gd name="T71" fmla="*/ 27 h 101"/>
                <a:gd name="T72" fmla="*/ 123 w 124"/>
                <a:gd name="T73" fmla="*/ 30 h 101"/>
                <a:gd name="T74" fmla="*/ 124 w 124"/>
                <a:gd name="T75" fmla="*/ 32 h 101"/>
                <a:gd name="T76" fmla="*/ 124 w 124"/>
                <a:gd name="T77" fmla="*/ 101 h 101"/>
                <a:gd name="T78" fmla="*/ 0 w 124"/>
                <a:gd name="T79" fmla="*/ 100 h 101"/>
                <a:gd name="T80" fmla="*/ 0 w 124"/>
                <a:gd name="T81" fmla="*/ 35 h 10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4" h="101">
                  <a:moveTo>
                    <a:pt x="0" y="35"/>
                  </a:moveTo>
                  <a:lnTo>
                    <a:pt x="0" y="32"/>
                  </a:lnTo>
                  <a:lnTo>
                    <a:pt x="1" y="28"/>
                  </a:lnTo>
                  <a:lnTo>
                    <a:pt x="3" y="25"/>
                  </a:lnTo>
                  <a:lnTo>
                    <a:pt x="5" y="22"/>
                  </a:lnTo>
                  <a:lnTo>
                    <a:pt x="7" y="20"/>
                  </a:lnTo>
                  <a:lnTo>
                    <a:pt x="9" y="18"/>
                  </a:lnTo>
                  <a:lnTo>
                    <a:pt x="11" y="15"/>
                  </a:lnTo>
                  <a:lnTo>
                    <a:pt x="14" y="13"/>
                  </a:lnTo>
                  <a:lnTo>
                    <a:pt x="18" y="11"/>
                  </a:lnTo>
                  <a:lnTo>
                    <a:pt x="23" y="8"/>
                  </a:lnTo>
                  <a:lnTo>
                    <a:pt x="28" y="6"/>
                  </a:lnTo>
                  <a:lnTo>
                    <a:pt x="34" y="5"/>
                  </a:lnTo>
                  <a:lnTo>
                    <a:pt x="39" y="3"/>
                  </a:lnTo>
                  <a:lnTo>
                    <a:pt x="45" y="2"/>
                  </a:lnTo>
                  <a:lnTo>
                    <a:pt x="51" y="1"/>
                  </a:lnTo>
                  <a:lnTo>
                    <a:pt x="55" y="1"/>
                  </a:lnTo>
                  <a:lnTo>
                    <a:pt x="61" y="0"/>
                  </a:lnTo>
                  <a:lnTo>
                    <a:pt x="66" y="0"/>
                  </a:lnTo>
                  <a:lnTo>
                    <a:pt x="70" y="1"/>
                  </a:lnTo>
                  <a:lnTo>
                    <a:pt x="75" y="1"/>
                  </a:lnTo>
                  <a:lnTo>
                    <a:pt x="80" y="2"/>
                  </a:lnTo>
                  <a:lnTo>
                    <a:pt x="84" y="3"/>
                  </a:lnTo>
                  <a:lnTo>
                    <a:pt x="89" y="4"/>
                  </a:lnTo>
                  <a:lnTo>
                    <a:pt x="93" y="6"/>
                  </a:lnTo>
                  <a:lnTo>
                    <a:pt x="98" y="7"/>
                  </a:lnTo>
                  <a:lnTo>
                    <a:pt x="101" y="9"/>
                  </a:lnTo>
                  <a:lnTo>
                    <a:pt x="104" y="10"/>
                  </a:lnTo>
                  <a:lnTo>
                    <a:pt x="107" y="12"/>
                  </a:lnTo>
                  <a:lnTo>
                    <a:pt x="110" y="14"/>
                  </a:lnTo>
                  <a:lnTo>
                    <a:pt x="112" y="16"/>
                  </a:lnTo>
                  <a:lnTo>
                    <a:pt x="115" y="18"/>
                  </a:lnTo>
                  <a:lnTo>
                    <a:pt x="117" y="21"/>
                  </a:lnTo>
                  <a:lnTo>
                    <a:pt x="119" y="23"/>
                  </a:lnTo>
                  <a:lnTo>
                    <a:pt x="121" y="25"/>
                  </a:lnTo>
                  <a:lnTo>
                    <a:pt x="122" y="27"/>
                  </a:lnTo>
                  <a:lnTo>
                    <a:pt x="123" y="30"/>
                  </a:lnTo>
                  <a:lnTo>
                    <a:pt x="124" y="32"/>
                  </a:lnTo>
                  <a:lnTo>
                    <a:pt x="124" y="101"/>
                  </a:lnTo>
                  <a:lnTo>
                    <a:pt x="0" y="100"/>
                  </a:lnTo>
                  <a:lnTo>
                    <a:pt x="0" y="35"/>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5045" name="Freeform 506"/>
            <p:cNvSpPr>
              <a:spLocks/>
            </p:cNvSpPr>
            <p:nvPr/>
          </p:nvSpPr>
          <p:spPr bwMode="auto">
            <a:xfrm>
              <a:off x="2987" y="1918"/>
              <a:ext cx="124" cy="101"/>
            </a:xfrm>
            <a:custGeom>
              <a:avLst/>
              <a:gdLst>
                <a:gd name="T0" fmla="*/ 0 w 124"/>
                <a:gd name="T1" fmla="*/ 34 h 101"/>
                <a:gd name="T2" fmla="*/ 1 w 124"/>
                <a:gd name="T3" fmla="*/ 31 h 101"/>
                <a:gd name="T4" fmla="*/ 2 w 124"/>
                <a:gd name="T5" fmla="*/ 28 h 101"/>
                <a:gd name="T6" fmla="*/ 3 w 124"/>
                <a:gd name="T7" fmla="*/ 25 h 101"/>
                <a:gd name="T8" fmla="*/ 5 w 124"/>
                <a:gd name="T9" fmla="*/ 22 h 101"/>
                <a:gd name="T10" fmla="*/ 7 w 124"/>
                <a:gd name="T11" fmla="*/ 20 h 101"/>
                <a:gd name="T12" fmla="*/ 9 w 124"/>
                <a:gd name="T13" fmla="*/ 17 h 101"/>
                <a:gd name="T14" fmla="*/ 11 w 124"/>
                <a:gd name="T15" fmla="*/ 15 h 101"/>
                <a:gd name="T16" fmla="*/ 15 w 124"/>
                <a:gd name="T17" fmla="*/ 12 h 101"/>
                <a:gd name="T18" fmla="*/ 19 w 124"/>
                <a:gd name="T19" fmla="*/ 10 h 101"/>
                <a:gd name="T20" fmla="*/ 24 w 124"/>
                <a:gd name="T21" fmla="*/ 8 h 101"/>
                <a:gd name="T22" fmla="*/ 28 w 124"/>
                <a:gd name="T23" fmla="*/ 6 h 101"/>
                <a:gd name="T24" fmla="*/ 34 w 124"/>
                <a:gd name="T25" fmla="*/ 4 h 101"/>
                <a:gd name="T26" fmla="*/ 39 w 124"/>
                <a:gd name="T27" fmla="*/ 3 h 101"/>
                <a:gd name="T28" fmla="*/ 46 w 124"/>
                <a:gd name="T29" fmla="*/ 1 h 101"/>
                <a:gd name="T30" fmla="*/ 51 w 124"/>
                <a:gd name="T31" fmla="*/ 1 h 101"/>
                <a:gd name="T32" fmla="*/ 56 w 124"/>
                <a:gd name="T33" fmla="*/ 0 h 101"/>
                <a:gd name="T34" fmla="*/ 61 w 124"/>
                <a:gd name="T35" fmla="*/ 0 h 101"/>
                <a:gd name="T36" fmla="*/ 66 w 124"/>
                <a:gd name="T37" fmla="*/ 0 h 101"/>
                <a:gd name="T38" fmla="*/ 71 w 124"/>
                <a:gd name="T39" fmla="*/ 0 h 101"/>
                <a:gd name="T40" fmla="*/ 75 w 124"/>
                <a:gd name="T41" fmla="*/ 1 h 101"/>
                <a:gd name="T42" fmla="*/ 80 w 124"/>
                <a:gd name="T43" fmla="*/ 2 h 101"/>
                <a:gd name="T44" fmla="*/ 85 w 124"/>
                <a:gd name="T45" fmla="*/ 3 h 101"/>
                <a:gd name="T46" fmla="*/ 89 w 124"/>
                <a:gd name="T47" fmla="*/ 4 h 101"/>
                <a:gd name="T48" fmla="*/ 94 w 124"/>
                <a:gd name="T49" fmla="*/ 5 h 101"/>
                <a:gd name="T50" fmla="*/ 98 w 124"/>
                <a:gd name="T51" fmla="*/ 7 h 101"/>
                <a:gd name="T52" fmla="*/ 101 w 124"/>
                <a:gd name="T53" fmla="*/ 8 h 101"/>
                <a:gd name="T54" fmla="*/ 104 w 124"/>
                <a:gd name="T55" fmla="*/ 10 h 101"/>
                <a:gd name="T56" fmla="*/ 107 w 124"/>
                <a:gd name="T57" fmla="*/ 11 h 101"/>
                <a:gd name="T58" fmla="*/ 110 w 124"/>
                <a:gd name="T59" fmla="*/ 13 h 101"/>
                <a:gd name="T60" fmla="*/ 113 w 124"/>
                <a:gd name="T61" fmla="*/ 15 h 101"/>
                <a:gd name="T62" fmla="*/ 115 w 124"/>
                <a:gd name="T63" fmla="*/ 18 h 101"/>
                <a:gd name="T64" fmla="*/ 118 w 124"/>
                <a:gd name="T65" fmla="*/ 20 h 101"/>
                <a:gd name="T66" fmla="*/ 119 w 124"/>
                <a:gd name="T67" fmla="*/ 23 h 101"/>
                <a:gd name="T68" fmla="*/ 121 w 124"/>
                <a:gd name="T69" fmla="*/ 25 h 101"/>
                <a:gd name="T70" fmla="*/ 122 w 124"/>
                <a:gd name="T71" fmla="*/ 27 h 101"/>
                <a:gd name="T72" fmla="*/ 123 w 124"/>
                <a:gd name="T73" fmla="*/ 29 h 101"/>
                <a:gd name="T74" fmla="*/ 124 w 124"/>
                <a:gd name="T75" fmla="*/ 32 h 101"/>
                <a:gd name="T76" fmla="*/ 124 w 124"/>
                <a:gd name="T77" fmla="*/ 101 h 101"/>
                <a:gd name="T78" fmla="*/ 1 w 124"/>
                <a:gd name="T79" fmla="*/ 100 h 101"/>
                <a:gd name="T80" fmla="*/ 0 w 124"/>
                <a:gd name="T81" fmla="*/ 34 h 10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4" h="101">
                  <a:moveTo>
                    <a:pt x="0" y="34"/>
                  </a:moveTo>
                  <a:lnTo>
                    <a:pt x="1" y="31"/>
                  </a:lnTo>
                  <a:lnTo>
                    <a:pt x="2" y="28"/>
                  </a:lnTo>
                  <a:lnTo>
                    <a:pt x="3" y="25"/>
                  </a:lnTo>
                  <a:lnTo>
                    <a:pt x="5" y="22"/>
                  </a:lnTo>
                  <a:lnTo>
                    <a:pt x="7" y="20"/>
                  </a:lnTo>
                  <a:lnTo>
                    <a:pt x="9" y="17"/>
                  </a:lnTo>
                  <a:lnTo>
                    <a:pt x="11" y="15"/>
                  </a:lnTo>
                  <a:lnTo>
                    <a:pt x="15" y="12"/>
                  </a:lnTo>
                  <a:lnTo>
                    <a:pt x="19" y="10"/>
                  </a:lnTo>
                  <a:lnTo>
                    <a:pt x="24" y="8"/>
                  </a:lnTo>
                  <a:lnTo>
                    <a:pt x="28" y="6"/>
                  </a:lnTo>
                  <a:lnTo>
                    <a:pt x="34" y="4"/>
                  </a:lnTo>
                  <a:lnTo>
                    <a:pt x="39" y="3"/>
                  </a:lnTo>
                  <a:lnTo>
                    <a:pt x="46" y="1"/>
                  </a:lnTo>
                  <a:lnTo>
                    <a:pt x="51" y="1"/>
                  </a:lnTo>
                  <a:lnTo>
                    <a:pt x="56" y="0"/>
                  </a:lnTo>
                  <a:lnTo>
                    <a:pt x="61" y="0"/>
                  </a:lnTo>
                  <a:lnTo>
                    <a:pt x="66" y="0"/>
                  </a:lnTo>
                  <a:lnTo>
                    <a:pt x="71" y="0"/>
                  </a:lnTo>
                  <a:lnTo>
                    <a:pt x="75" y="1"/>
                  </a:lnTo>
                  <a:lnTo>
                    <a:pt x="80" y="2"/>
                  </a:lnTo>
                  <a:lnTo>
                    <a:pt x="85" y="3"/>
                  </a:lnTo>
                  <a:lnTo>
                    <a:pt x="89" y="4"/>
                  </a:lnTo>
                  <a:lnTo>
                    <a:pt x="94" y="5"/>
                  </a:lnTo>
                  <a:lnTo>
                    <a:pt x="98" y="7"/>
                  </a:lnTo>
                  <a:lnTo>
                    <a:pt x="101" y="8"/>
                  </a:lnTo>
                  <a:lnTo>
                    <a:pt x="104" y="10"/>
                  </a:lnTo>
                  <a:lnTo>
                    <a:pt x="107" y="11"/>
                  </a:lnTo>
                  <a:lnTo>
                    <a:pt x="110" y="13"/>
                  </a:lnTo>
                  <a:lnTo>
                    <a:pt x="113" y="15"/>
                  </a:lnTo>
                  <a:lnTo>
                    <a:pt x="115" y="18"/>
                  </a:lnTo>
                  <a:lnTo>
                    <a:pt x="118" y="20"/>
                  </a:lnTo>
                  <a:lnTo>
                    <a:pt x="119" y="23"/>
                  </a:lnTo>
                  <a:lnTo>
                    <a:pt x="121" y="25"/>
                  </a:lnTo>
                  <a:lnTo>
                    <a:pt x="122" y="27"/>
                  </a:lnTo>
                  <a:lnTo>
                    <a:pt x="123" y="29"/>
                  </a:lnTo>
                  <a:lnTo>
                    <a:pt x="124" y="32"/>
                  </a:lnTo>
                  <a:lnTo>
                    <a:pt x="124" y="101"/>
                  </a:lnTo>
                  <a:lnTo>
                    <a:pt x="1" y="100"/>
                  </a:lnTo>
                  <a:lnTo>
                    <a:pt x="0" y="34"/>
                  </a:lnTo>
                  <a:close/>
                </a:path>
              </a:pathLst>
            </a:custGeom>
            <a:solidFill>
              <a:srgbClr val="E0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5046" name="Oval 507"/>
            <p:cNvSpPr>
              <a:spLocks noChangeArrowheads="1"/>
            </p:cNvSpPr>
            <p:nvPr/>
          </p:nvSpPr>
          <p:spPr bwMode="auto">
            <a:xfrm>
              <a:off x="2995" y="1922"/>
              <a:ext cx="100" cy="89"/>
            </a:xfrm>
            <a:prstGeom prst="ellipse">
              <a:avLst/>
            </a:prstGeom>
            <a:solidFill>
              <a:srgbClr val="00A000"/>
            </a:solidFill>
            <a:ln w="3175">
              <a:solidFill>
                <a:srgbClr val="000000"/>
              </a:solidFill>
              <a:round/>
              <a:headEnd/>
              <a:tailEnd/>
            </a:ln>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cs typeface="Arial" panose="020B0604020202020204" pitchFamily="34" charset="0"/>
              </a:endParaRPr>
            </a:p>
          </p:txBody>
        </p:sp>
        <p:sp>
          <p:nvSpPr>
            <p:cNvPr id="75047" name="Oval 508"/>
            <p:cNvSpPr>
              <a:spLocks noChangeArrowheads="1"/>
            </p:cNvSpPr>
            <p:nvPr/>
          </p:nvSpPr>
          <p:spPr bwMode="auto">
            <a:xfrm>
              <a:off x="3055" y="1931"/>
              <a:ext cx="6" cy="6"/>
            </a:xfrm>
            <a:prstGeom prst="ellipse">
              <a:avLst/>
            </a:pr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cs typeface="Arial" panose="020B0604020202020204" pitchFamily="34" charset="0"/>
              </a:endParaRPr>
            </a:p>
          </p:txBody>
        </p:sp>
        <p:sp>
          <p:nvSpPr>
            <p:cNvPr id="75048" name="Oval 509"/>
            <p:cNvSpPr>
              <a:spLocks noChangeArrowheads="1"/>
            </p:cNvSpPr>
            <p:nvPr/>
          </p:nvSpPr>
          <p:spPr bwMode="auto">
            <a:xfrm>
              <a:off x="3064" y="1938"/>
              <a:ext cx="4" cy="3"/>
            </a:xfrm>
            <a:prstGeom prst="ellipse">
              <a:avLst/>
            </a:pr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cs typeface="Arial" panose="020B0604020202020204" pitchFamily="34" charset="0"/>
              </a:endParaRPr>
            </a:p>
          </p:txBody>
        </p:sp>
        <p:sp>
          <p:nvSpPr>
            <p:cNvPr id="75049" name="Line 510"/>
            <p:cNvSpPr>
              <a:spLocks noChangeShapeType="1"/>
            </p:cNvSpPr>
            <p:nvPr/>
          </p:nvSpPr>
          <p:spPr bwMode="auto">
            <a:xfrm>
              <a:off x="3141" y="1720"/>
              <a:ext cx="13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050" name="Freeform 511"/>
            <p:cNvSpPr>
              <a:spLocks/>
            </p:cNvSpPr>
            <p:nvPr/>
          </p:nvSpPr>
          <p:spPr bwMode="auto">
            <a:xfrm>
              <a:off x="3247" y="1697"/>
              <a:ext cx="24" cy="40"/>
            </a:xfrm>
            <a:custGeom>
              <a:avLst/>
              <a:gdLst>
                <a:gd name="T0" fmla="*/ 0 w 24"/>
                <a:gd name="T1" fmla="*/ 40 h 40"/>
                <a:gd name="T2" fmla="*/ 24 w 24"/>
                <a:gd name="T3" fmla="*/ 23 h 40"/>
                <a:gd name="T4" fmla="*/ 0 w 24"/>
                <a:gd name="T5" fmla="*/ 0 h 40"/>
                <a:gd name="T6" fmla="*/ 0 60000 65536"/>
                <a:gd name="T7" fmla="*/ 0 60000 65536"/>
                <a:gd name="T8" fmla="*/ 0 60000 65536"/>
              </a:gdLst>
              <a:ahLst/>
              <a:cxnLst>
                <a:cxn ang="T6">
                  <a:pos x="T0" y="T1"/>
                </a:cxn>
                <a:cxn ang="T7">
                  <a:pos x="T2" y="T3"/>
                </a:cxn>
                <a:cxn ang="T8">
                  <a:pos x="T4" y="T5"/>
                </a:cxn>
              </a:cxnLst>
              <a:rect l="0" t="0" r="r" b="b"/>
              <a:pathLst>
                <a:path w="24" h="40">
                  <a:moveTo>
                    <a:pt x="0" y="40"/>
                  </a:moveTo>
                  <a:lnTo>
                    <a:pt x="24" y="23"/>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5051" name="Line 512"/>
            <p:cNvSpPr>
              <a:spLocks noChangeShapeType="1"/>
            </p:cNvSpPr>
            <p:nvPr/>
          </p:nvSpPr>
          <p:spPr bwMode="auto">
            <a:xfrm>
              <a:off x="3141" y="1967"/>
              <a:ext cx="13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052" name="Freeform 513"/>
            <p:cNvSpPr>
              <a:spLocks/>
            </p:cNvSpPr>
            <p:nvPr/>
          </p:nvSpPr>
          <p:spPr bwMode="auto">
            <a:xfrm>
              <a:off x="3247" y="1945"/>
              <a:ext cx="24" cy="45"/>
            </a:xfrm>
            <a:custGeom>
              <a:avLst/>
              <a:gdLst>
                <a:gd name="T0" fmla="*/ 0 w 24"/>
                <a:gd name="T1" fmla="*/ 45 h 45"/>
                <a:gd name="T2" fmla="*/ 24 w 24"/>
                <a:gd name="T3" fmla="*/ 22 h 45"/>
                <a:gd name="T4" fmla="*/ 0 w 24"/>
                <a:gd name="T5" fmla="*/ 0 h 45"/>
                <a:gd name="T6" fmla="*/ 0 60000 65536"/>
                <a:gd name="T7" fmla="*/ 0 60000 65536"/>
                <a:gd name="T8" fmla="*/ 0 60000 65536"/>
              </a:gdLst>
              <a:ahLst/>
              <a:cxnLst>
                <a:cxn ang="T6">
                  <a:pos x="T0" y="T1"/>
                </a:cxn>
                <a:cxn ang="T7">
                  <a:pos x="T2" y="T3"/>
                </a:cxn>
                <a:cxn ang="T8">
                  <a:pos x="T4" y="T5"/>
                </a:cxn>
              </a:cxnLst>
              <a:rect l="0" t="0" r="r" b="b"/>
              <a:pathLst>
                <a:path w="24" h="45">
                  <a:moveTo>
                    <a:pt x="0" y="45"/>
                  </a:moveTo>
                  <a:lnTo>
                    <a:pt x="24" y="22"/>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5053" name="Rectangle 514"/>
            <p:cNvSpPr>
              <a:spLocks noChangeArrowheads="1"/>
            </p:cNvSpPr>
            <p:nvPr/>
          </p:nvSpPr>
          <p:spPr bwMode="auto">
            <a:xfrm>
              <a:off x="3287" y="1697"/>
              <a:ext cx="46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1400">
                  <a:solidFill>
                    <a:srgbClr val="000000"/>
                  </a:solidFill>
                  <a:latin typeface="Arial" panose="020B0604020202020204" pitchFamily="34" charset="0"/>
                  <a:cs typeface="Arial" panose="020B0604020202020204" pitchFamily="34" charset="0"/>
                </a:rPr>
                <a:t>Con supervisión</a:t>
              </a:r>
              <a:endParaRPr lang="es-CR" sz="10000">
                <a:latin typeface="Arial" panose="020B0604020202020204" pitchFamily="34" charset="0"/>
                <a:cs typeface="Arial" panose="020B0604020202020204" pitchFamily="34" charset="0"/>
              </a:endParaRPr>
            </a:p>
          </p:txBody>
        </p:sp>
        <p:sp>
          <p:nvSpPr>
            <p:cNvPr id="75054" name="Rectangle 515"/>
            <p:cNvSpPr>
              <a:spLocks noChangeArrowheads="1"/>
            </p:cNvSpPr>
            <p:nvPr/>
          </p:nvSpPr>
          <p:spPr bwMode="auto">
            <a:xfrm>
              <a:off x="3287" y="1933"/>
              <a:ext cx="43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1400">
                  <a:solidFill>
                    <a:srgbClr val="000000"/>
                  </a:solidFill>
                  <a:latin typeface="Arial" panose="020B0604020202020204" pitchFamily="34" charset="0"/>
                  <a:cs typeface="Arial" panose="020B0604020202020204" pitchFamily="34" charset="0"/>
                </a:rPr>
                <a:t>Sin supervisión</a:t>
              </a:r>
              <a:endParaRPr lang="es-CR" sz="10000">
                <a:latin typeface="Arial" panose="020B0604020202020204" pitchFamily="34" charset="0"/>
                <a:cs typeface="Arial" panose="020B0604020202020204" pitchFamily="34" charset="0"/>
              </a:endParaRPr>
            </a:p>
          </p:txBody>
        </p:sp>
        <p:sp>
          <p:nvSpPr>
            <p:cNvPr id="75055" name="Line 516"/>
            <p:cNvSpPr>
              <a:spLocks noChangeShapeType="1"/>
            </p:cNvSpPr>
            <p:nvPr/>
          </p:nvSpPr>
          <p:spPr bwMode="auto">
            <a:xfrm flipV="1">
              <a:off x="3054" y="2102"/>
              <a:ext cx="1" cy="1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056" name="Freeform 517"/>
            <p:cNvSpPr>
              <a:spLocks/>
            </p:cNvSpPr>
            <p:nvPr/>
          </p:nvSpPr>
          <p:spPr bwMode="auto">
            <a:xfrm>
              <a:off x="3029" y="2046"/>
              <a:ext cx="50" cy="62"/>
            </a:xfrm>
            <a:custGeom>
              <a:avLst/>
              <a:gdLst>
                <a:gd name="T0" fmla="*/ 0 w 50"/>
                <a:gd name="T1" fmla="*/ 62 h 62"/>
                <a:gd name="T2" fmla="*/ 25 w 50"/>
                <a:gd name="T3" fmla="*/ 0 h 62"/>
                <a:gd name="T4" fmla="*/ 50 w 50"/>
                <a:gd name="T5" fmla="*/ 62 h 62"/>
                <a:gd name="T6" fmla="*/ 0 w 50"/>
                <a:gd name="T7" fmla="*/ 62 h 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62">
                  <a:moveTo>
                    <a:pt x="0" y="62"/>
                  </a:moveTo>
                  <a:lnTo>
                    <a:pt x="25" y="0"/>
                  </a:lnTo>
                  <a:lnTo>
                    <a:pt x="50" y="62"/>
                  </a:lnTo>
                  <a:lnTo>
                    <a:pt x="0"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5057" name="Freeform 518"/>
            <p:cNvSpPr>
              <a:spLocks/>
            </p:cNvSpPr>
            <p:nvPr/>
          </p:nvSpPr>
          <p:spPr bwMode="auto">
            <a:xfrm>
              <a:off x="3402" y="2332"/>
              <a:ext cx="534" cy="225"/>
            </a:xfrm>
            <a:custGeom>
              <a:avLst/>
              <a:gdLst>
                <a:gd name="T0" fmla="*/ 472 w 534"/>
                <a:gd name="T1" fmla="*/ 225 h 225"/>
                <a:gd name="T2" fmla="*/ 503 w 534"/>
                <a:gd name="T3" fmla="*/ 219 h 225"/>
                <a:gd name="T4" fmla="*/ 528 w 534"/>
                <a:gd name="T5" fmla="*/ 197 h 225"/>
                <a:gd name="T6" fmla="*/ 534 w 534"/>
                <a:gd name="T7" fmla="*/ 169 h 225"/>
                <a:gd name="T8" fmla="*/ 534 w 534"/>
                <a:gd name="T9" fmla="*/ 57 h 225"/>
                <a:gd name="T10" fmla="*/ 528 w 534"/>
                <a:gd name="T11" fmla="*/ 28 h 225"/>
                <a:gd name="T12" fmla="*/ 503 w 534"/>
                <a:gd name="T13" fmla="*/ 6 h 225"/>
                <a:gd name="T14" fmla="*/ 472 w 534"/>
                <a:gd name="T15" fmla="*/ 0 h 225"/>
                <a:gd name="T16" fmla="*/ 62 w 534"/>
                <a:gd name="T17" fmla="*/ 0 h 225"/>
                <a:gd name="T18" fmla="*/ 31 w 534"/>
                <a:gd name="T19" fmla="*/ 6 h 225"/>
                <a:gd name="T20" fmla="*/ 6 w 534"/>
                <a:gd name="T21" fmla="*/ 28 h 225"/>
                <a:gd name="T22" fmla="*/ 0 w 534"/>
                <a:gd name="T23" fmla="*/ 57 h 225"/>
                <a:gd name="T24" fmla="*/ 0 w 534"/>
                <a:gd name="T25" fmla="*/ 169 h 225"/>
                <a:gd name="T26" fmla="*/ 6 w 534"/>
                <a:gd name="T27" fmla="*/ 197 h 225"/>
                <a:gd name="T28" fmla="*/ 31 w 534"/>
                <a:gd name="T29" fmla="*/ 219 h 225"/>
                <a:gd name="T30" fmla="*/ 62 w 534"/>
                <a:gd name="T31" fmla="*/ 225 h 225"/>
                <a:gd name="T32" fmla="*/ 472 w 534"/>
                <a:gd name="T33" fmla="*/ 225 h 2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4" h="225">
                  <a:moveTo>
                    <a:pt x="472" y="225"/>
                  </a:moveTo>
                  <a:lnTo>
                    <a:pt x="503" y="219"/>
                  </a:lnTo>
                  <a:lnTo>
                    <a:pt x="528" y="197"/>
                  </a:lnTo>
                  <a:lnTo>
                    <a:pt x="534" y="169"/>
                  </a:lnTo>
                  <a:lnTo>
                    <a:pt x="534" y="57"/>
                  </a:lnTo>
                  <a:lnTo>
                    <a:pt x="528" y="28"/>
                  </a:lnTo>
                  <a:lnTo>
                    <a:pt x="503" y="6"/>
                  </a:lnTo>
                  <a:lnTo>
                    <a:pt x="472" y="0"/>
                  </a:lnTo>
                  <a:lnTo>
                    <a:pt x="62" y="0"/>
                  </a:lnTo>
                  <a:lnTo>
                    <a:pt x="31" y="6"/>
                  </a:lnTo>
                  <a:lnTo>
                    <a:pt x="6" y="28"/>
                  </a:lnTo>
                  <a:lnTo>
                    <a:pt x="0" y="57"/>
                  </a:lnTo>
                  <a:lnTo>
                    <a:pt x="0" y="169"/>
                  </a:lnTo>
                  <a:lnTo>
                    <a:pt x="6" y="197"/>
                  </a:lnTo>
                  <a:lnTo>
                    <a:pt x="31" y="219"/>
                  </a:lnTo>
                  <a:lnTo>
                    <a:pt x="62" y="225"/>
                  </a:lnTo>
                  <a:lnTo>
                    <a:pt x="472" y="225"/>
                  </a:lnTo>
                  <a:close/>
                </a:path>
              </a:pathLst>
            </a:custGeom>
            <a:solidFill>
              <a:srgbClr val="C0C0C0"/>
            </a:solidFill>
            <a:ln w="9525">
              <a:solidFill>
                <a:srgbClr val="000080"/>
              </a:solidFill>
              <a:prstDash val="solid"/>
              <a:round/>
              <a:headEnd/>
              <a:tailEnd/>
            </a:ln>
          </p:spPr>
          <p:txBody>
            <a:bodyPr/>
            <a:lstStyle/>
            <a:p>
              <a:endParaRPr lang="es-CR" sz="10000"/>
            </a:p>
          </p:txBody>
        </p:sp>
        <p:sp>
          <p:nvSpPr>
            <p:cNvPr id="75058" name="Rectangle 519"/>
            <p:cNvSpPr>
              <a:spLocks noChangeArrowheads="1"/>
            </p:cNvSpPr>
            <p:nvPr/>
          </p:nvSpPr>
          <p:spPr bwMode="auto">
            <a:xfrm>
              <a:off x="3442" y="2332"/>
              <a:ext cx="49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2000">
                  <a:solidFill>
                    <a:srgbClr val="000000"/>
                  </a:solidFill>
                  <a:latin typeface="Comic Sans MS" panose="030F0702030302020204" pitchFamily="66" charset="0"/>
                  <a:cs typeface="Arial" panose="020B0604020202020204" pitchFamily="34" charset="0"/>
                </a:rPr>
                <a:t>Supervisión</a:t>
              </a:r>
              <a:endParaRPr lang="es-CR" sz="10000">
                <a:latin typeface="Arial" panose="020B0604020202020204" pitchFamily="34" charset="0"/>
                <a:cs typeface="Arial" panose="020B0604020202020204" pitchFamily="34" charset="0"/>
              </a:endParaRPr>
            </a:p>
          </p:txBody>
        </p:sp>
        <p:sp>
          <p:nvSpPr>
            <p:cNvPr id="75059" name="Rectangle 520"/>
            <p:cNvSpPr>
              <a:spLocks noChangeArrowheads="1"/>
            </p:cNvSpPr>
            <p:nvPr/>
          </p:nvSpPr>
          <p:spPr bwMode="auto">
            <a:xfrm>
              <a:off x="3487" y="2422"/>
              <a:ext cx="39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2000">
                  <a:solidFill>
                    <a:srgbClr val="000000"/>
                  </a:solidFill>
                  <a:latin typeface="Comic Sans MS" panose="030F0702030302020204" pitchFamily="66" charset="0"/>
                  <a:cs typeface="Arial" panose="020B0604020202020204" pitchFamily="34" charset="0"/>
                </a:rPr>
                <a:t>Descarga</a:t>
              </a:r>
              <a:endParaRPr lang="es-CR" sz="10000">
                <a:latin typeface="Arial" panose="020B0604020202020204" pitchFamily="34" charset="0"/>
                <a:cs typeface="Arial" panose="020B0604020202020204" pitchFamily="34" charset="0"/>
              </a:endParaRPr>
            </a:p>
          </p:txBody>
        </p:sp>
        <p:sp>
          <p:nvSpPr>
            <p:cNvPr id="75060" name="Freeform 521"/>
            <p:cNvSpPr>
              <a:spLocks/>
            </p:cNvSpPr>
            <p:nvPr/>
          </p:nvSpPr>
          <p:spPr bwMode="auto">
            <a:xfrm>
              <a:off x="4023" y="2304"/>
              <a:ext cx="491" cy="281"/>
            </a:xfrm>
            <a:custGeom>
              <a:avLst/>
              <a:gdLst>
                <a:gd name="T0" fmla="*/ 429 w 491"/>
                <a:gd name="T1" fmla="*/ 281 h 281"/>
                <a:gd name="T2" fmla="*/ 460 w 491"/>
                <a:gd name="T3" fmla="*/ 276 h 281"/>
                <a:gd name="T4" fmla="*/ 485 w 491"/>
                <a:gd name="T5" fmla="*/ 253 h 281"/>
                <a:gd name="T6" fmla="*/ 491 w 491"/>
                <a:gd name="T7" fmla="*/ 225 h 281"/>
                <a:gd name="T8" fmla="*/ 491 w 491"/>
                <a:gd name="T9" fmla="*/ 56 h 281"/>
                <a:gd name="T10" fmla="*/ 485 w 491"/>
                <a:gd name="T11" fmla="*/ 28 h 281"/>
                <a:gd name="T12" fmla="*/ 460 w 491"/>
                <a:gd name="T13" fmla="*/ 6 h 281"/>
                <a:gd name="T14" fmla="*/ 429 w 491"/>
                <a:gd name="T15" fmla="*/ 0 h 281"/>
                <a:gd name="T16" fmla="*/ 69 w 491"/>
                <a:gd name="T17" fmla="*/ 0 h 281"/>
                <a:gd name="T18" fmla="*/ 38 w 491"/>
                <a:gd name="T19" fmla="*/ 6 h 281"/>
                <a:gd name="T20" fmla="*/ 13 w 491"/>
                <a:gd name="T21" fmla="*/ 28 h 281"/>
                <a:gd name="T22" fmla="*/ 0 w 491"/>
                <a:gd name="T23" fmla="*/ 56 h 281"/>
                <a:gd name="T24" fmla="*/ 0 w 491"/>
                <a:gd name="T25" fmla="*/ 225 h 281"/>
                <a:gd name="T26" fmla="*/ 13 w 491"/>
                <a:gd name="T27" fmla="*/ 253 h 281"/>
                <a:gd name="T28" fmla="*/ 38 w 491"/>
                <a:gd name="T29" fmla="*/ 276 h 281"/>
                <a:gd name="T30" fmla="*/ 69 w 491"/>
                <a:gd name="T31" fmla="*/ 281 h 281"/>
                <a:gd name="T32" fmla="*/ 429 w 491"/>
                <a:gd name="T33" fmla="*/ 281 h 2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91" h="281">
                  <a:moveTo>
                    <a:pt x="429" y="281"/>
                  </a:moveTo>
                  <a:lnTo>
                    <a:pt x="460" y="276"/>
                  </a:lnTo>
                  <a:lnTo>
                    <a:pt x="485" y="253"/>
                  </a:lnTo>
                  <a:lnTo>
                    <a:pt x="491" y="225"/>
                  </a:lnTo>
                  <a:lnTo>
                    <a:pt x="491" y="56"/>
                  </a:lnTo>
                  <a:lnTo>
                    <a:pt x="485" y="28"/>
                  </a:lnTo>
                  <a:lnTo>
                    <a:pt x="460" y="6"/>
                  </a:lnTo>
                  <a:lnTo>
                    <a:pt x="429" y="0"/>
                  </a:lnTo>
                  <a:lnTo>
                    <a:pt x="69" y="0"/>
                  </a:lnTo>
                  <a:lnTo>
                    <a:pt x="38" y="6"/>
                  </a:lnTo>
                  <a:lnTo>
                    <a:pt x="13" y="28"/>
                  </a:lnTo>
                  <a:lnTo>
                    <a:pt x="0" y="56"/>
                  </a:lnTo>
                  <a:lnTo>
                    <a:pt x="0" y="225"/>
                  </a:lnTo>
                  <a:lnTo>
                    <a:pt x="13" y="253"/>
                  </a:lnTo>
                  <a:lnTo>
                    <a:pt x="38" y="276"/>
                  </a:lnTo>
                  <a:lnTo>
                    <a:pt x="69" y="281"/>
                  </a:lnTo>
                  <a:lnTo>
                    <a:pt x="429" y="281"/>
                  </a:lnTo>
                  <a:close/>
                </a:path>
              </a:pathLst>
            </a:custGeom>
            <a:solidFill>
              <a:srgbClr val="C0C0C0"/>
            </a:solidFill>
            <a:ln w="9525">
              <a:solidFill>
                <a:srgbClr val="000080"/>
              </a:solidFill>
              <a:prstDash val="solid"/>
              <a:round/>
              <a:headEnd/>
              <a:tailEnd/>
            </a:ln>
          </p:spPr>
          <p:txBody>
            <a:bodyPr/>
            <a:lstStyle/>
            <a:p>
              <a:endParaRPr lang="es-CR" sz="10000"/>
            </a:p>
          </p:txBody>
        </p:sp>
        <p:sp>
          <p:nvSpPr>
            <p:cNvPr id="75061" name="Rectangle 522"/>
            <p:cNvSpPr>
              <a:spLocks noChangeArrowheads="1"/>
            </p:cNvSpPr>
            <p:nvPr/>
          </p:nvSpPr>
          <p:spPr bwMode="auto">
            <a:xfrm>
              <a:off x="4038" y="2342"/>
              <a:ext cx="49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2000">
                  <a:solidFill>
                    <a:srgbClr val="000000"/>
                  </a:solidFill>
                  <a:latin typeface="Comic Sans MS" panose="030F0702030302020204" pitchFamily="66" charset="0"/>
                  <a:cs typeface="Arial" panose="020B0604020202020204" pitchFamily="34" charset="0"/>
                </a:rPr>
                <a:t>Informe de</a:t>
              </a:r>
              <a:endParaRPr lang="es-CR" sz="10000">
                <a:latin typeface="Arial" panose="020B0604020202020204" pitchFamily="34" charset="0"/>
                <a:cs typeface="Arial" panose="020B0604020202020204" pitchFamily="34" charset="0"/>
              </a:endParaRPr>
            </a:p>
          </p:txBody>
        </p:sp>
        <p:sp>
          <p:nvSpPr>
            <p:cNvPr id="75062" name="Rectangle 523"/>
            <p:cNvSpPr>
              <a:spLocks noChangeArrowheads="1"/>
            </p:cNvSpPr>
            <p:nvPr/>
          </p:nvSpPr>
          <p:spPr bwMode="auto">
            <a:xfrm>
              <a:off x="4032" y="2432"/>
              <a:ext cx="45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2000">
                  <a:solidFill>
                    <a:srgbClr val="000000"/>
                  </a:solidFill>
                  <a:latin typeface="Comic Sans MS" panose="030F0702030302020204" pitchFamily="66" charset="0"/>
                  <a:cs typeface="Arial" panose="020B0604020202020204" pitchFamily="34" charset="0"/>
                </a:rPr>
                <a:t>resultados</a:t>
              </a:r>
              <a:endParaRPr lang="es-CR" sz="10000">
                <a:latin typeface="Arial" panose="020B0604020202020204" pitchFamily="34" charset="0"/>
                <a:cs typeface="Arial" panose="020B0604020202020204" pitchFamily="34" charset="0"/>
              </a:endParaRPr>
            </a:p>
          </p:txBody>
        </p:sp>
        <p:sp>
          <p:nvSpPr>
            <p:cNvPr id="75063" name="Rectangle 524"/>
            <p:cNvSpPr>
              <a:spLocks noChangeArrowheads="1"/>
            </p:cNvSpPr>
            <p:nvPr/>
          </p:nvSpPr>
          <p:spPr bwMode="auto">
            <a:xfrm>
              <a:off x="4430" y="2454"/>
              <a:ext cx="73"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2000" baseline="30000">
                  <a:solidFill>
                    <a:srgbClr val="000000"/>
                  </a:solidFill>
                  <a:latin typeface="Comic Sans MS" panose="030F0702030302020204" pitchFamily="66" charset="0"/>
                  <a:cs typeface="Arial" panose="020B0604020202020204" pitchFamily="34" charset="0"/>
                </a:rPr>
                <a:t>(1)</a:t>
              </a:r>
            </a:p>
          </p:txBody>
        </p:sp>
        <p:sp>
          <p:nvSpPr>
            <p:cNvPr id="75064" name="Freeform 525"/>
            <p:cNvSpPr>
              <a:spLocks/>
            </p:cNvSpPr>
            <p:nvPr/>
          </p:nvSpPr>
          <p:spPr bwMode="auto">
            <a:xfrm>
              <a:off x="3240" y="3456"/>
              <a:ext cx="112" cy="51"/>
            </a:xfrm>
            <a:custGeom>
              <a:avLst/>
              <a:gdLst>
                <a:gd name="T0" fmla="*/ 0 w 18"/>
                <a:gd name="T1" fmla="*/ 54234958 h 9"/>
                <a:gd name="T2" fmla="*/ 181991413 w 18"/>
                <a:gd name="T3" fmla="*/ 18013789 h 9"/>
                <a:gd name="T4" fmla="*/ 251690252 w 18"/>
                <a:gd name="T5" fmla="*/ 0 h 9"/>
                <a:gd name="T6" fmla="*/ 0 60000 65536"/>
                <a:gd name="T7" fmla="*/ 0 60000 65536"/>
                <a:gd name="T8" fmla="*/ 0 60000 65536"/>
              </a:gdLst>
              <a:ahLst/>
              <a:cxnLst>
                <a:cxn ang="T6">
                  <a:pos x="T0" y="T1"/>
                </a:cxn>
                <a:cxn ang="T7">
                  <a:pos x="T2" y="T3"/>
                </a:cxn>
                <a:cxn ang="T8">
                  <a:pos x="T4" y="T5"/>
                </a:cxn>
              </a:cxnLst>
              <a:rect l="0" t="0" r="r" b="b"/>
              <a:pathLst>
                <a:path w="18" h="9">
                  <a:moveTo>
                    <a:pt x="0" y="9"/>
                  </a:moveTo>
                  <a:lnTo>
                    <a:pt x="13" y="3"/>
                  </a:lnTo>
                  <a:lnTo>
                    <a:pt x="18" y="0"/>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5065" name="Line 526"/>
            <p:cNvSpPr>
              <a:spLocks noChangeShapeType="1"/>
            </p:cNvSpPr>
            <p:nvPr/>
          </p:nvSpPr>
          <p:spPr bwMode="auto">
            <a:xfrm flipV="1">
              <a:off x="3377" y="3428"/>
              <a:ext cx="19" cy="1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066" name="Freeform 527"/>
            <p:cNvSpPr>
              <a:spLocks/>
            </p:cNvSpPr>
            <p:nvPr/>
          </p:nvSpPr>
          <p:spPr bwMode="auto">
            <a:xfrm>
              <a:off x="3421" y="3344"/>
              <a:ext cx="99" cy="67"/>
            </a:xfrm>
            <a:custGeom>
              <a:avLst/>
              <a:gdLst>
                <a:gd name="T0" fmla="*/ 0 w 16"/>
                <a:gd name="T1" fmla="*/ 63255091 h 12"/>
                <a:gd name="T2" fmla="*/ 199661993 w 16"/>
                <a:gd name="T3" fmla="*/ 5756958 h 12"/>
                <a:gd name="T4" fmla="*/ 212847971 w 16"/>
                <a:gd name="T5" fmla="*/ 0 h 12"/>
                <a:gd name="T6" fmla="*/ 0 60000 65536"/>
                <a:gd name="T7" fmla="*/ 0 60000 65536"/>
                <a:gd name="T8" fmla="*/ 0 60000 65536"/>
              </a:gdLst>
              <a:ahLst/>
              <a:cxnLst>
                <a:cxn ang="T6">
                  <a:pos x="T0" y="T1"/>
                </a:cxn>
                <a:cxn ang="T7">
                  <a:pos x="T2" y="T3"/>
                </a:cxn>
                <a:cxn ang="T8">
                  <a:pos x="T4" y="T5"/>
                </a:cxn>
              </a:cxnLst>
              <a:rect l="0" t="0" r="r" b="b"/>
              <a:pathLst>
                <a:path w="16" h="12">
                  <a:moveTo>
                    <a:pt x="0" y="12"/>
                  </a:moveTo>
                  <a:lnTo>
                    <a:pt x="15" y="1"/>
                  </a:lnTo>
                  <a:lnTo>
                    <a:pt x="16" y="0"/>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5067" name="Line 528"/>
            <p:cNvSpPr>
              <a:spLocks noChangeShapeType="1"/>
            </p:cNvSpPr>
            <p:nvPr/>
          </p:nvSpPr>
          <p:spPr bwMode="auto">
            <a:xfrm flipV="1">
              <a:off x="3545" y="3310"/>
              <a:ext cx="18" cy="17"/>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068" name="Freeform 529"/>
            <p:cNvSpPr>
              <a:spLocks/>
            </p:cNvSpPr>
            <p:nvPr/>
          </p:nvSpPr>
          <p:spPr bwMode="auto">
            <a:xfrm>
              <a:off x="3588" y="3215"/>
              <a:ext cx="87" cy="78"/>
            </a:xfrm>
            <a:custGeom>
              <a:avLst/>
              <a:gdLst>
                <a:gd name="T0" fmla="*/ 0 w 14"/>
                <a:gd name="T1" fmla="*/ 72498030 h 14"/>
                <a:gd name="T2" fmla="*/ 69051639 w 14"/>
                <a:gd name="T3" fmla="*/ 51980576 h 14"/>
                <a:gd name="T4" fmla="*/ 193614057 w 14"/>
                <a:gd name="T5" fmla="*/ 0 h 14"/>
                <a:gd name="T6" fmla="*/ 0 60000 65536"/>
                <a:gd name="T7" fmla="*/ 0 60000 65536"/>
                <a:gd name="T8" fmla="*/ 0 60000 65536"/>
              </a:gdLst>
              <a:ahLst/>
              <a:cxnLst>
                <a:cxn ang="T6">
                  <a:pos x="T0" y="T1"/>
                </a:cxn>
                <a:cxn ang="T7">
                  <a:pos x="T2" y="T3"/>
                </a:cxn>
                <a:cxn ang="T8">
                  <a:pos x="T4" y="T5"/>
                </a:cxn>
              </a:cxnLst>
              <a:rect l="0" t="0" r="r" b="b"/>
              <a:pathLst>
                <a:path w="14" h="14">
                  <a:moveTo>
                    <a:pt x="0" y="14"/>
                  </a:moveTo>
                  <a:lnTo>
                    <a:pt x="5" y="10"/>
                  </a:lnTo>
                  <a:lnTo>
                    <a:pt x="14" y="0"/>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5069" name="Line 530"/>
            <p:cNvSpPr>
              <a:spLocks noChangeShapeType="1"/>
            </p:cNvSpPr>
            <p:nvPr/>
          </p:nvSpPr>
          <p:spPr bwMode="auto">
            <a:xfrm flipV="1">
              <a:off x="3700" y="3181"/>
              <a:ext cx="13" cy="17"/>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070" name="Line 531"/>
            <p:cNvSpPr>
              <a:spLocks noChangeShapeType="1"/>
            </p:cNvSpPr>
            <p:nvPr/>
          </p:nvSpPr>
          <p:spPr bwMode="auto">
            <a:xfrm flipV="1">
              <a:off x="3731" y="3080"/>
              <a:ext cx="87" cy="78"/>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071" name="Line 532"/>
            <p:cNvSpPr>
              <a:spLocks noChangeShapeType="1"/>
            </p:cNvSpPr>
            <p:nvPr/>
          </p:nvSpPr>
          <p:spPr bwMode="auto">
            <a:xfrm flipV="1">
              <a:off x="3837" y="3040"/>
              <a:ext cx="19" cy="17"/>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072" name="Freeform 533"/>
            <p:cNvSpPr>
              <a:spLocks/>
            </p:cNvSpPr>
            <p:nvPr/>
          </p:nvSpPr>
          <p:spPr bwMode="auto">
            <a:xfrm>
              <a:off x="3874" y="2934"/>
              <a:ext cx="81" cy="84"/>
            </a:xfrm>
            <a:custGeom>
              <a:avLst/>
              <a:gdLst>
                <a:gd name="T0" fmla="*/ 0 w 13"/>
                <a:gd name="T1" fmla="*/ 81172006 h 15"/>
                <a:gd name="T2" fmla="*/ 113751820 w 13"/>
                <a:gd name="T3" fmla="*/ 32812786 h 15"/>
                <a:gd name="T4" fmla="*/ 184137418 w 13"/>
                <a:gd name="T5" fmla="*/ 0 h 15"/>
                <a:gd name="T6" fmla="*/ 0 60000 65536"/>
                <a:gd name="T7" fmla="*/ 0 60000 65536"/>
                <a:gd name="T8" fmla="*/ 0 60000 65536"/>
              </a:gdLst>
              <a:ahLst/>
              <a:cxnLst>
                <a:cxn ang="T6">
                  <a:pos x="T0" y="T1"/>
                </a:cxn>
                <a:cxn ang="T7">
                  <a:pos x="T2" y="T3"/>
                </a:cxn>
                <a:cxn ang="T8">
                  <a:pos x="T4" y="T5"/>
                </a:cxn>
              </a:cxnLst>
              <a:rect l="0" t="0" r="r" b="b"/>
              <a:pathLst>
                <a:path w="13" h="15">
                  <a:moveTo>
                    <a:pt x="0" y="15"/>
                  </a:moveTo>
                  <a:lnTo>
                    <a:pt x="8" y="6"/>
                  </a:lnTo>
                  <a:lnTo>
                    <a:pt x="13" y="0"/>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5073" name="Line 534"/>
            <p:cNvSpPr>
              <a:spLocks noChangeShapeType="1"/>
            </p:cNvSpPr>
            <p:nvPr/>
          </p:nvSpPr>
          <p:spPr bwMode="auto">
            <a:xfrm flipV="1">
              <a:off x="3967" y="2894"/>
              <a:ext cx="13" cy="17"/>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074" name="Freeform 535"/>
            <p:cNvSpPr>
              <a:spLocks/>
            </p:cNvSpPr>
            <p:nvPr/>
          </p:nvSpPr>
          <p:spPr bwMode="auto">
            <a:xfrm>
              <a:off x="3999" y="2782"/>
              <a:ext cx="74" cy="90"/>
            </a:xfrm>
            <a:custGeom>
              <a:avLst/>
              <a:gdLst>
                <a:gd name="T0" fmla="*/ 0 w 12"/>
                <a:gd name="T1" fmla="*/ 90152713 h 16"/>
                <a:gd name="T2" fmla="*/ 39701648 w 12"/>
                <a:gd name="T3" fmla="*/ 68230035 h 16"/>
                <a:gd name="T4" fmla="*/ 154641519 w 12"/>
                <a:gd name="T5" fmla="*/ 0 h 16"/>
                <a:gd name="T6" fmla="*/ 0 60000 65536"/>
                <a:gd name="T7" fmla="*/ 0 60000 65536"/>
                <a:gd name="T8" fmla="*/ 0 60000 65536"/>
              </a:gdLst>
              <a:ahLst/>
              <a:cxnLst>
                <a:cxn ang="T6">
                  <a:pos x="T0" y="T1"/>
                </a:cxn>
                <a:cxn ang="T7">
                  <a:pos x="T2" y="T3"/>
                </a:cxn>
                <a:cxn ang="T8">
                  <a:pos x="T4" y="T5"/>
                </a:cxn>
              </a:cxnLst>
              <a:rect l="0" t="0" r="r" b="b"/>
              <a:pathLst>
                <a:path w="12" h="16">
                  <a:moveTo>
                    <a:pt x="0" y="16"/>
                  </a:moveTo>
                  <a:lnTo>
                    <a:pt x="3" y="12"/>
                  </a:lnTo>
                  <a:lnTo>
                    <a:pt x="12" y="0"/>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5075" name="Line 536"/>
            <p:cNvSpPr>
              <a:spLocks noChangeShapeType="1"/>
            </p:cNvSpPr>
            <p:nvPr/>
          </p:nvSpPr>
          <p:spPr bwMode="auto">
            <a:xfrm flipV="1">
              <a:off x="4092" y="2737"/>
              <a:ext cx="12" cy="2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076" name="Line 537"/>
            <p:cNvSpPr>
              <a:spLocks noChangeShapeType="1"/>
            </p:cNvSpPr>
            <p:nvPr/>
          </p:nvSpPr>
          <p:spPr bwMode="auto">
            <a:xfrm flipV="1">
              <a:off x="4123" y="2619"/>
              <a:ext cx="62" cy="95"/>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077" name="Freeform 538"/>
            <p:cNvSpPr>
              <a:spLocks/>
            </p:cNvSpPr>
            <p:nvPr/>
          </p:nvSpPr>
          <p:spPr bwMode="auto">
            <a:xfrm>
              <a:off x="3178" y="3490"/>
              <a:ext cx="75" cy="39"/>
            </a:xfrm>
            <a:custGeom>
              <a:avLst/>
              <a:gdLst>
                <a:gd name="T0" fmla="*/ 75 w 75"/>
                <a:gd name="T1" fmla="*/ 39 h 39"/>
                <a:gd name="T2" fmla="*/ 0 w 75"/>
                <a:gd name="T3" fmla="*/ 39 h 39"/>
                <a:gd name="T4" fmla="*/ 62 w 75"/>
                <a:gd name="T5" fmla="*/ 0 h 39"/>
                <a:gd name="T6" fmla="*/ 75 w 75"/>
                <a:gd name="T7" fmla="*/ 39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39">
                  <a:moveTo>
                    <a:pt x="75" y="39"/>
                  </a:moveTo>
                  <a:lnTo>
                    <a:pt x="0" y="39"/>
                  </a:lnTo>
                  <a:lnTo>
                    <a:pt x="62" y="0"/>
                  </a:lnTo>
                  <a:lnTo>
                    <a:pt x="75" y="3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grpSp>
      <p:sp>
        <p:nvSpPr>
          <p:cNvPr id="74755" name="Rectangle 2"/>
          <p:cNvSpPr>
            <a:spLocks noGrp="1" noChangeArrowheads="1"/>
          </p:cNvSpPr>
          <p:nvPr>
            <p:ph type="title" idx="4294967295"/>
          </p:nvPr>
        </p:nvSpPr>
        <p:spPr>
          <a:xfrm>
            <a:off x="3575967" y="1444009"/>
            <a:ext cx="16833850" cy="850900"/>
          </a:xfrm>
        </p:spPr>
        <p:txBody>
          <a:bodyPr/>
          <a:lstStyle/>
          <a:p>
            <a:r>
              <a:rPr lang="es-CR" sz="4800" dirty="0">
                <a:latin typeface="Tahoma" panose="020B0604030504040204" pitchFamily="34" charset="0"/>
                <a:ea typeface="ＭＳ Ｐゴシック" panose="020B0600070205080204" pitchFamily="34" charset="-128"/>
                <a:cs typeface="Tahoma" panose="020B0604030504040204" pitchFamily="34" charset="0"/>
              </a:rPr>
              <a:t>ESQUEMA FUNCIONAL: Ingreso</a:t>
            </a:r>
            <a:endParaRPr lang="es-ES" sz="4800" dirty="0">
              <a:latin typeface="Tahoma" panose="020B0604030504040204" pitchFamily="34" charset="0"/>
              <a:ea typeface="ＭＳ Ｐゴシック" panose="020B0600070205080204" pitchFamily="34" charset="-128"/>
              <a:cs typeface="Tahoma" panose="020B0604030504040204" pitchFamily="34" charset="0"/>
            </a:endParaRPr>
          </a:p>
        </p:txBody>
      </p:sp>
    </p:spTree>
    <p:extLst>
      <p:ext uri="{BB962C8B-B14F-4D97-AF65-F5344CB8AC3E}">
        <p14:creationId xmlns:p14="http://schemas.microsoft.com/office/powerpoint/2010/main" val="2890429427"/>
      </p:ext>
    </p:extLst>
  </p:cSld>
  <p:clrMapOvr>
    <a:masterClrMapping/>
  </p:clrMapOvr>
  <p:transition spd="slow">
    <p:circl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 name="Rectangle 2"/>
          <p:cNvSpPr>
            <a:spLocks noGrp="1" noChangeArrowheads="1"/>
          </p:cNvSpPr>
          <p:nvPr>
            <p:ph type="title" idx="4294967295"/>
          </p:nvPr>
        </p:nvSpPr>
        <p:spPr>
          <a:xfrm>
            <a:off x="4100732" y="1300324"/>
            <a:ext cx="16833850" cy="850900"/>
          </a:xfrm>
        </p:spPr>
        <p:txBody>
          <a:bodyPr/>
          <a:lstStyle/>
          <a:p>
            <a:pPr>
              <a:defRPr/>
            </a:pPr>
            <a:r>
              <a:rPr lang="es-CR" sz="4800" dirty="0">
                <a:latin typeface="Tahoma" pitchFamily="34" charset="0"/>
                <a:ea typeface="Tahoma" pitchFamily="34" charset="0"/>
                <a:cs typeface="Tahoma" pitchFamily="34" charset="0"/>
              </a:rPr>
              <a:t>ESQUEMA</a:t>
            </a:r>
            <a:r>
              <a:rPr lang="es-CR" sz="4800" dirty="0">
                <a:solidFill>
                  <a:schemeClr val="accent6"/>
                </a:solidFill>
                <a:latin typeface="Century Gothic" pitchFamily="34" charset="0"/>
              </a:rPr>
              <a:t> </a:t>
            </a:r>
            <a:r>
              <a:rPr lang="es-CR" sz="4800" dirty="0">
                <a:latin typeface="Tahoma" pitchFamily="34" charset="0"/>
                <a:ea typeface="Tahoma" pitchFamily="34" charset="0"/>
                <a:cs typeface="Tahoma" pitchFamily="34" charset="0"/>
              </a:rPr>
              <a:t>FUNCIONAL: Tránsito</a:t>
            </a:r>
            <a:endParaRPr lang="es-ES" sz="4800" dirty="0">
              <a:latin typeface="Tahoma" pitchFamily="34" charset="0"/>
              <a:ea typeface="Tahoma" pitchFamily="34" charset="0"/>
              <a:cs typeface="Tahoma" pitchFamily="34" charset="0"/>
            </a:endParaRPr>
          </a:p>
        </p:txBody>
      </p:sp>
      <p:grpSp>
        <p:nvGrpSpPr>
          <p:cNvPr id="75779" name="Group 330"/>
          <p:cNvGrpSpPr>
            <a:grpSpLocks/>
          </p:cNvGrpSpPr>
          <p:nvPr/>
        </p:nvGrpSpPr>
        <p:grpSpPr bwMode="auto">
          <a:xfrm>
            <a:off x="4991200" y="2532930"/>
            <a:ext cx="14274232" cy="10445750"/>
            <a:chOff x="567" y="1071"/>
            <a:chExt cx="4890" cy="3083"/>
          </a:xfrm>
        </p:grpSpPr>
        <p:grpSp>
          <p:nvGrpSpPr>
            <p:cNvPr id="75780" name="Group 3"/>
            <p:cNvGrpSpPr>
              <a:grpSpLocks/>
            </p:cNvGrpSpPr>
            <p:nvPr/>
          </p:nvGrpSpPr>
          <p:grpSpPr bwMode="auto">
            <a:xfrm>
              <a:off x="567" y="1071"/>
              <a:ext cx="4890" cy="3054"/>
              <a:chOff x="630" y="969"/>
              <a:chExt cx="4890" cy="3054"/>
            </a:xfrm>
          </p:grpSpPr>
          <p:sp>
            <p:nvSpPr>
              <p:cNvPr id="75907" name="Rectangle 4"/>
              <p:cNvSpPr>
                <a:spLocks noChangeArrowheads="1"/>
              </p:cNvSpPr>
              <p:nvPr/>
            </p:nvSpPr>
            <p:spPr bwMode="auto">
              <a:xfrm>
                <a:off x="2140" y="992"/>
                <a:ext cx="259"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ES" sz="2000" b="1">
                    <a:solidFill>
                      <a:srgbClr val="000000"/>
                    </a:solidFill>
                    <a:latin typeface="Copperplate Gothic Light" pitchFamily="34" charset="0"/>
                    <a:cs typeface="Arial" panose="020B0604020202020204" pitchFamily="34" charset="0"/>
                  </a:rPr>
                  <a:t>Salida</a:t>
                </a:r>
                <a:endParaRPr lang="es-ES" sz="10000">
                  <a:latin typeface="Arial" panose="020B0604020202020204" pitchFamily="34" charset="0"/>
                  <a:cs typeface="Arial" panose="020B0604020202020204" pitchFamily="34" charset="0"/>
                </a:endParaRPr>
              </a:p>
            </p:txBody>
          </p:sp>
          <p:sp>
            <p:nvSpPr>
              <p:cNvPr id="75908" name="Line 5"/>
              <p:cNvSpPr>
                <a:spLocks noChangeShapeType="1"/>
              </p:cNvSpPr>
              <p:nvPr/>
            </p:nvSpPr>
            <p:spPr bwMode="auto">
              <a:xfrm>
                <a:off x="2594" y="987"/>
                <a:ext cx="1" cy="2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909" name="Line 6"/>
              <p:cNvSpPr>
                <a:spLocks noChangeShapeType="1"/>
              </p:cNvSpPr>
              <p:nvPr/>
            </p:nvSpPr>
            <p:spPr bwMode="auto">
              <a:xfrm>
                <a:off x="2594" y="1044"/>
                <a:ext cx="1" cy="2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910" name="Line 7"/>
              <p:cNvSpPr>
                <a:spLocks noChangeShapeType="1"/>
              </p:cNvSpPr>
              <p:nvPr/>
            </p:nvSpPr>
            <p:spPr bwMode="auto">
              <a:xfrm>
                <a:off x="2594" y="1102"/>
                <a:ext cx="1" cy="2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911" name="Line 8"/>
              <p:cNvSpPr>
                <a:spLocks noChangeShapeType="1"/>
              </p:cNvSpPr>
              <p:nvPr/>
            </p:nvSpPr>
            <p:spPr bwMode="auto">
              <a:xfrm>
                <a:off x="2594" y="1159"/>
                <a:ext cx="1" cy="2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912" name="Line 9"/>
              <p:cNvSpPr>
                <a:spLocks noChangeShapeType="1"/>
              </p:cNvSpPr>
              <p:nvPr/>
            </p:nvSpPr>
            <p:spPr bwMode="auto">
              <a:xfrm>
                <a:off x="2594" y="1217"/>
                <a:ext cx="1" cy="2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913" name="Line 10"/>
              <p:cNvSpPr>
                <a:spLocks noChangeShapeType="1"/>
              </p:cNvSpPr>
              <p:nvPr/>
            </p:nvSpPr>
            <p:spPr bwMode="auto">
              <a:xfrm>
                <a:off x="2594" y="1275"/>
                <a:ext cx="1" cy="2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914" name="Line 11"/>
              <p:cNvSpPr>
                <a:spLocks noChangeShapeType="1"/>
              </p:cNvSpPr>
              <p:nvPr/>
            </p:nvSpPr>
            <p:spPr bwMode="auto">
              <a:xfrm>
                <a:off x="2594" y="1332"/>
                <a:ext cx="1" cy="2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915" name="Line 12"/>
              <p:cNvSpPr>
                <a:spLocks noChangeShapeType="1"/>
              </p:cNvSpPr>
              <p:nvPr/>
            </p:nvSpPr>
            <p:spPr bwMode="auto">
              <a:xfrm>
                <a:off x="2594" y="1390"/>
                <a:ext cx="1" cy="2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916" name="Line 13"/>
              <p:cNvSpPr>
                <a:spLocks noChangeShapeType="1"/>
              </p:cNvSpPr>
              <p:nvPr/>
            </p:nvSpPr>
            <p:spPr bwMode="auto">
              <a:xfrm>
                <a:off x="2594" y="1448"/>
                <a:ext cx="1" cy="2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917" name="Line 14"/>
              <p:cNvSpPr>
                <a:spLocks noChangeShapeType="1"/>
              </p:cNvSpPr>
              <p:nvPr/>
            </p:nvSpPr>
            <p:spPr bwMode="auto">
              <a:xfrm>
                <a:off x="2594" y="1505"/>
                <a:ext cx="1" cy="2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918" name="Line 15"/>
              <p:cNvSpPr>
                <a:spLocks noChangeShapeType="1"/>
              </p:cNvSpPr>
              <p:nvPr/>
            </p:nvSpPr>
            <p:spPr bwMode="auto">
              <a:xfrm>
                <a:off x="2594" y="1563"/>
                <a:ext cx="1" cy="2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919" name="Line 16"/>
              <p:cNvSpPr>
                <a:spLocks noChangeShapeType="1"/>
              </p:cNvSpPr>
              <p:nvPr/>
            </p:nvSpPr>
            <p:spPr bwMode="auto">
              <a:xfrm>
                <a:off x="2594" y="1620"/>
                <a:ext cx="1" cy="2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920" name="Line 17"/>
              <p:cNvSpPr>
                <a:spLocks noChangeShapeType="1"/>
              </p:cNvSpPr>
              <p:nvPr/>
            </p:nvSpPr>
            <p:spPr bwMode="auto">
              <a:xfrm>
                <a:off x="2594" y="1678"/>
                <a:ext cx="1" cy="2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921" name="Line 18"/>
              <p:cNvSpPr>
                <a:spLocks noChangeShapeType="1"/>
              </p:cNvSpPr>
              <p:nvPr/>
            </p:nvSpPr>
            <p:spPr bwMode="auto">
              <a:xfrm>
                <a:off x="2594" y="1736"/>
                <a:ext cx="1" cy="2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922" name="Line 19"/>
              <p:cNvSpPr>
                <a:spLocks noChangeShapeType="1"/>
              </p:cNvSpPr>
              <p:nvPr/>
            </p:nvSpPr>
            <p:spPr bwMode="auto">
              <a:xfrm>
                <a:off x="2594" y="1793"/>
                <a:ext cx="1" cy="2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923" name="Line 20"/>
              <p:cNvSpPr>
                <a:spLocks noChangeShapeType="1"/>
              </p:cNvSpPr>
              <p:nvPr/>
            </p:nvSpPr>
            <p:spPr bwMode="auto">
              <a:xfrm>
                <a:off x="2594" y="1851"/>
                <a:ext cx="1" cy="2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924" name="Line 21"/>
              <p:cNvSpPr>
                <a:spLocks noChangeShapeType="1"/>
              </p:cNvSpPr>
              <p:nvPr/>
            </p:nvSpPr>
            <p:spPr bwMode="auto">
              <a:xfrm>
                <a:off x="2594" y="1909"/>
                <a:ext cx="1" cy="2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925" name="Line 22"/>
              <p:cNvSpPr>
                <a:spLocks noChangeShapeType="1"/>
              </p:cNvSpPr>
              <p:nvPr/>
            </p:nvSpPr>
            <p:spPr bwMode="auto">
              <a:xfrm>
                <a:off x="2594" y="1966"/>
                <a:ext cx="1" cy="2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926" name="Line 23"/>
              <p:cNvSpPr>
                <a:spLocks noChangeShapeType="1"/>
              </p:cNvSpPr>
              <p:nvPr/>
            </p:nvSpPr>
            <p:spPr bwMode="auto">
              <a:xfrm>
                <a:off x="2594" y="2024"/>
                <a:ext cx="1" cy="2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927" name="Line 24"/>
              <p:cNvSpPr>
                <a:spLocks noChangeShapeType="1"/>
              </p:cNvSpPr>
              <p:nvPr/>
            </p:nvSpPr>
            <p:spPr bwMode="auto">
              <a:xfrm>
                <a:off x="2594" y="2081"/>
                <a:ext cx="1" cy="2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928" name="Line 25"/>
              <p:cNvSpPr>
                <a:spLocks noChangeShapeType="1"/>
              </p:cNvSpPr>
              <p:nvPr/>
            </p:nvSpPr>
            <p:spPr bwMode="auto">
              <a:xfrm>
                <a:off x="2594" y="2139"/>
                <a:ext cx="1" cy="2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929" name="Line 26"/>
              <p:cNvSpPr>
                <a:spLocks noChangeShapeType="1"/>
              </p:cNvSpPr>
              <p:nvPr/>
            </p:nvSpPr>
            <p:spPr bwMode="auto">
              <a:xfrm>
                <a:off x="2594" y="2197"/>
                <a:ext cx="1" cy="2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930" name="Line 27"/>
              <p:cNvSpPr>
                <a:spLocks noChangeShapeType="1"/>
              </p:cNvSpPr>
              <p:nvPr/>
            </p:nvSpPr>
            <p:spPr bwMode="auto">
              <a:xfrm>
                <a:off x="2594" y="2254"/>
                <a:ext cx="1" cy="2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931" name="Line 28"/>
              <p:cNvSpPr>
                <a:spLocks noChangeShapeType="1"/>
              </p:cNvSpPr>
              <p:nvPr/>
            </p:nvSpPr>
            <p:spPr bwMode="auto">
              <a:xfrm>
                <a:off x="2594" y="2312"/>
                <a:ext cx="1" cy="2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932" name="Line 29"/>
              <p:cNvSpPr>
                <a:spLocks noChangeShapeType="1"/>
              </p:cNvSpPr>
              <p:nvPr/>
            </p:nvSpPr>
            <p:spPr bwMode="auto">
              <a:xfrm>
                <a:off x="2594" y="2369"/>
                <a:ext cx="1" cy="2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933" name="Line 30"/>
              <p:cNvSpPr>
                <a:spLocks noChangeShapeType="1"/>
              </p:cNvSpPr>
              <p:nvPr/>
            </p:nvSpPr>
            <p:spPr bwMode="auto">
              <a:xfrm>
                <a:off x="2594" y="2427"/>
                <a:ext cx="1" cy="2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934" name="Line 31"/>
              <p:cNvSpPr>
                <a:spLocks noChangeShapeType="1"/>
              </p:cNvSpPr>
              <p:nvPr/>
            </p:nvSpPr>
            <p:spPr bwMode="auto">
              <a:xfrm>
                <a:off x="2594" y="2485"/>
                <a:ext cx="1" cy="2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935" name="Line 32"/>
              <p:cNvSpPr>
                <a:spLocks noChangeShapeType="1"/>
              </p:cNvSpPr>
              <p:nvPr/>
            </p:nvSpPr>
            <p:spPr bwMode="auto">
              <a:xfrm>
                <a:off x="2594" y="2542"/>
                <a:ext cx="1" cy="2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936" name="Line 33"/>
              <p:cNvSpPr>
                <a:spLocks noChangeShapeType="1"/>
              </p:cNvSpPr>
              <p:nvPr/>
            </p:nvSpPr>
            <p:spPr bwMode="auto">
              <a:xfrm>
                <a:off x="2594" y="2600"/>
                <a:ext cx="1" cy="2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937" name="Line 34"/>
              <p:cNvSpPr>
                <a:spLocks noChangeShapeType="1"/>
              </p:cNvSpPr>
              <p:nvPr/>
            </p:nvSpPr>
            <p:spPr bwMode="auto">
              <a:xfrm>
                <a:off x="2594" y="2658"/>
                <a:ext cx="1" cy="2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938" name="Line 35"/>
              <p:cNvSpPr>
                <a:spLocks noChangeShapeType="1"/>
              </p:cNvSpPr>
              <p:nvPr/>
            </p:nvSpPr>
            <p:spPr bwMode="auto">
              <a:xfrm>
                <a:off x="2594" y="2715"/>
                <a:ext cx="1" cy="2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939" name="Line 36"/>
              <p:cNvSpPr>
                <a:spLocks noChangeShapeType="1"/>
              </p:cNvSpPr>
              <p:nvPr/>
            </p:nvSpPr>
            <p:spPr bwMode="auto">
              <a:xfrm>
                <a:off x="2594" y="2773"/>
                <a:ext cx="1" cy="2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940" name="Line 37"/>
              <p:cNvSpPr>
                <a:spLocks noChangeShapeType="1"/>
              </p:cNvSpPr>
              <p:nvPr/>
            </p:nvSpPr>
            <p:spPr bwMode="auto">
              <a:xfrm>
                <a:off x="2594" y="2830"/>
                <a:ext cx="1" cy="2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941" name="Line 38"/>
              <p:cNvSpPr>
                <a:spLocks noChangeShapeType="1"/>
              </p:cNvSpPr>
              <p:nvPr/>
            </p:nvSpPr>
            <p:spPr bwMode="auto">
              <a:xfrm>
                <a:off x="2594" y="2888"/>
                <a:ext cx="1" cy="2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942" name="Line 39"/>
              <p:cNvSpPr>
                <a:spLocks noChangeShapeType="1"/>
              </p:cNvSpPr>
              <p:nvPr/>
            </p:nvSpPr>
            <p:spPr bwMode="auto">
              <a:xfrm>
                <a:off x="2594" y="2946"/>
                <a:ext cx="1" cy="2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943" name="Line 40"/>
              <p:cNvSpPr>
                <a:spLocks noChangeShapeType="1"/>
              </p:cNvSpPr>
              <p:nvPr/>
            </p:nvSpPr>
            <p:spPr bwMode="auto">
              <a:xfrm>
                <a:off x="2594" y="3003"/>
                <a:ext cx="1" cy="2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944" name="Line 41"/>
              <p:cNvSpPr>
                <a:spLocks noChangeShapeType="1"/>
              </p:cNvSpPr>
              <p:nvPr/>
            </p:nvSpPr>
            <p:spPr bwMode="auto">
              <a:xfrm>
                <a:off x="2594" y="3061"/>
                <a:ext cx="1" cy="2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945" name="Line 42"/>
              <p:cNvSpPr>
                <a:spLocks noChangeShapeType="1"/>
              </p:cNvSpPr>
              <p:nvPr/>
            </p:nvSpPr>
            <p:spPr bwMode="auto">
              <a:xfrm>
                <a:off x="2594" y="3119"/>
                <a:ext cx="1" cy="2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946" name="Line 43"/>
              <p:cNvSpPr>
                <a:spLocks noChangeShapeType="1"/>
              </p:cNvSpPr>
              <p:nvPr/>
            </p:nvSpPr>
            <p:spPr bwMode="auto">
              <a:xfrm>
                <a:off x="2594" y="3176"/>
                <a:ext cx="1" cy="2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947" name="Line 44"/>
              <p:cNvSpPr>
                <a:spLocks noChangeShapeType="1"/>
              </p:cNvSpPr>
              <p:nvPr/>
            </p:nvSpPr>
            <p:spPr bwMode="auto">
              <a:xfrm>
                <a:off x="2594" y="3234"/>
                <a:ext cx="1" cy="2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948" name="Line 45"/>
              <p:cNvSpPr>
                <a:spLocks noChangeShapeType="1"/>
              </p:cNvSpPr>
              <p:nvPr/>
            </p:nvSpPr>
            <p:spPr bwMode="auto">
              <a:xfrm>
                <a:off x="2594" y="3291"/>
                <a:ext cx="1" cy="2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949" name="Line 46"/>
              <p:cNvSpPr>
                <a:spLocks noChangeShapeType="1"/>
              </p:cNvSpPr>
              <p:nvPr/>
            </p:nvSpPr>
            <p:spPr bwMode="auto">
              <a:xfrm>
                <a:off x="2594" y="3349"/>
                <a:ext cx="1" cy="2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950" name="Freeform 47"/>
              <p:cNvSpPr>
                <a:spLocks/>
              </p:cNvSpPr>
              <p:nvPr/>
            </p:nvSpPr>
            <p:spPr bwMode="auto">
              <a:xfrm>
                <a:off x="2571" y="969"/>
                <a:ext cx="47" cy="41"/>
              </a:xfrm>
              <a:custGeom>
                <a:avLst/>
                <a:gdLst>
                  <a:gd name="T0" fmla="*/ 23 w 47"/>
                  <a:gd name="T1" fmla="*/ 41 h 41"/>
                  <a:gd name="T2" fmla="*/ 29 w 47"/>
                  <a:gd name="T3" fmla="*/ 41 h 41"/>
                  <a:gd name="T4" fmla="*/ 35 w 47"/>
                  <a:gd name="T5" fmla="*/ 41 h 41"/>
                  <a:gd name="T6" fmla="*/ 41 w 47"/>
                  <a:gd name="T7" fmla="*/ 35 h 41"/>
                  <a:gd name="T8" fmla="*/ 47 w 47"/>
                  <a:gd name="T9" fmla="*/ 29 h 41"/>
                  <a:gd name="T10" fmla="*/ 47 w 47"/>
                  <a:gd name="T11" fmla="*/ 18 h 41"/>
                  <a:gd name="T12" fmla="*/ 47 w 47"/>
                  <a:gd name="T13" fmla="*/ 12 h 41"/>
                  <a:gd name="T14" fmla="*/ 41 w 47"/>
                  <a:gd name="T15" fmla="*/ 6 h 41"/>
                  <a:gd name="T16" fmla="*/ 35 w 47"/>
                  <a:gd name="T17" fmla="*/ 0 h 41"/>
                  <a:gd name="T18" fmla="*/ 29 w 47"/>
                  <a:gd name="T19" fmla="*/ 0 h 41"/>
                  <a:gd name="T20" fmla="*/ 23 w 47"/>
                  <a:gd name="T21" fmla="*/ 0 h 41"/>
                  <a:gd name="T22" fmla="*/ 17 w 47"/>
                  <a:gd name="T23" fmla="*/ 0 h 41"/>
                  <a:gd name="T24" fmla="*/ 12 w 47"/>
                  <a:gd name="T25" fmla="*/ 0 h 41"/>
                  <a:gd name="T26" fmla="*/ 6 w 47"/>
                  <a:gd name="T27" fmla="*/ 6 h 41"/>
                  <a:gd name="T28" fmla="*/ 0 w 47"/>
                  <a:gd name="T29" fmla="*/ 12 h 41"/>
                  <a:gd name="T30" fmla="*/ 0 w 47"/>
                  <a:gd name="T31" fmla="*/ 18 h 41"/>
                  <a:gd name="T32" fmla="*/ 0 w 47"/>
                  <a:gd name="T33" fmla="*/ 29 h 41"/>
                  <a:gd name="T34" fmla="*/ 6 w 47"/>
                  <a:gd name="T35" fmla="*/ 35 h 41"/>
                  <a:gd name="T36" fmla="*/ 12 w 47"/>
                  <a:gd name="T37" fmla="*/ 41 h 41"/>
                  <a:gd name="T38" fmla="*/ 17 w 47"/>
                  <a:gd name="T39" fmla="*/ 41 h 41"/>
                  <a:gd name="T40" fmla="*/ 23 w 47"/>
                  <a:gd name="T41" fmla="*/ 41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7" h="41">
                    <a:moveTo>
                      <a:pt x="23" y="41"/>
                    </a:moveTo>
                    <a:lnTo>
                      <a:pt x="29" y="41"/>
                    </a:lnTo>
                    <a:lnTo>
                      <a:pt x="35" y="41"/>
                    </a:lnTo>
                    <a:lnTo>
                      <a:pt x="41" y="35"/>
                    </a:lnTo>
                    <a:lnTo>
                      <a:pt x="47" y="29"/>
                    </a:lnTo>
                    <a:lnTo>
                      <a:pt x="47" y="18"/>
                    </a:lnTo>
                    <a:lnTo>
                      <a:pt x="47" y="12"/>
                    </a:lnTo>
                    <a:lnTo>
                      <a:pt x="41" y="6"/>
                    </a:lnTo>
                    <a:lnTo>
                      <a:pt x="35" y="0"/>
                    </a:lnTo>
                    <a:lnTo>
                      <a:pt x="29" y="0"/>
                    </a:lnTo>
                    <a:lnTo>
                      <a:pt x="23" y="0"/>
                    </a:lnTo>
                    <a:lnTo>
                      <a:pt x="17" y="0"/>
                    </a:lnTo>
                    <a:lnTo>
                      <a:pt x="12" y="0"/>
                    </a:lnTo>
                    <a:lnTo>
                      <a:pt x="6" y="6"/>
                    </a:lnTo>
                    <a:lnTo>
                      <a:pt x="0" y="12"/>
                    </a:lnTo>
                    <a:lnTo>
                      <a:pt x="0" y="18"/>
                    </a:lnTo>
                    <a:lnTo>
                      <a:pt x="0" y="29"/>
                    </a:lnTo>
                    <a:lnTo>
                      <a:pt x="6" y="35"/>
                    </a:lnTo>
                    <a:lnTo>
                      <a:pt x="12" y="41"/>
                    </a:lnTo>
                    <a:lnTo>
                      <a:pt x="17" y="41"/>
                    </a:lnTo>
                    <a:lnTo>
                      <a:pt x="23" y="4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5951" name="Freeform 48"/>
              <p:cNvSpPr>
                <a:spLocks/>
              </p:cNvSpPr>
              <p:nvPr/>
            </p:nvSpPr>
            <p:spPr bwMode="auto">
              <a:xfrm>
                <a:off x="2571" y="3361"/>
                <a:ext cx="47" cy="46"/>
              </a:xfrm>
              <a:custGeom>
                <a:avLst/>
                <a:gdLst>
                  <a:gd name="T0" fmla="*/ 23 w 47"/>
                  <a:gd name="T1" fmla="*/ 0 h 46"/>
                  <a:gd name="T2" fmla="*/ 17 w 47"/>
                  <a:gd name="T3" fmla="*/ 0 h 46"/>
                  <a:gd name="T4" fmla="*/ 12 w 47"/>
                  <a:gd name="T5" fmla="*/ 5 h 46"/>
                  <a:gd name="T6" fmla="*/ 6 w 47"/>
                  <a:gd name="T7" fmla="*/ 11 h 46"/>
                  <a:gd name="T8" fmla="*/ 0 w 47"/>
                  <a:gd name="T9" fmla="*/ 17 h 46"/>
                  <a:gd name="T10" fmla="*/ 0 w 47"/>
                  <a:gd name="T11" fmla="*/ 23 h 46"/>
                  <a:gd name="T12" fmla="*/ 0 w 47"/>
                  <a:gd name="T13" fmla="*/ 28 h 46"/>
                  <a:gd name="T14" fmla="*/ 6 w 47"/>
                  <a:gd name="T15" fmla="*/ 34 h 46"/>
                  <a:gd name="T16" fmla="*/ 12 w 47"/>
                  <a:gd name="T17" fmla="*/ 40 h 46"/>
                  <a:gd name="T18" fmla="*/ 17 w 47"/>
                  <a:gd name="T19" fmla="*/ 46 h 46"/>
                  <a:gd name="T20" fmla="*/ 23 w 47"/>
                  <a:gd name="T21" fmla="*/ 46 h 46"/>
                  <a:gd name="T22" fmla="*/ 29 w 47"/>
                  <a:gd name="T23" fmla="*/ 46 h 46"/>
                  <a:gd name="T24" fmla="*/ 35 w 47"/>
                  <a:gd name="T25" fmla="*/ 40 h 46"/>
                  <a:gd name="T26" fmla="*/ 41 w 47"/>
                  <a:gd name="T27" fmla="*/ 34 h 46"/>
                  <a:gd name="T28" fmla="*/ 47 w 47"/>
                  <a:gd name="T29" fmla="*/ 28 h 46"/>
                  <a:gd name="T30" fmla="*/ 47 w 47"/>
                  <a:gd name="T31" fmla="*/ 23 h 46"/>
                  <a:gd name="T32" fmla="*/ 47 w 47"/>
                  <a:gd name="T33" fmla="*/ 17 h 46"/>
                  <a:gd name="T34" fmla="*/ 41 w 47"/>
                  <a:gd name="T35" fmla="*/ 11 h 46"/>
                  <a:gd name="T36" fmla="*/ 35 w 47"/>
                  <a:gd name="T37" fmla="*/ 5 h 46"/>
                  <a:gd name="T38" fmla="*/ 29 w 47"/>
                  <a:gd name="T39" fmla="*/ 0 h 46"/>
                  <a:gd name="T40" fmla="*/ 23 w 47"/>
                  <a:gd name="T41" fmla="*/ 0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7" h="46">
                    <a:moveTo>
                      <a:pt x="23" y="0"/>
                    </a:moveTo>
                    <a:lnTo>
                      <a:pt x="17" y="0"/>
                    </a:lnTo>
                    <a:lnTo>
                      <a:pt x="12" y="5"/>
                    </a:lnTo>
                    <a:lnTo>
                      <a:pt x="6" y="11"/>
                    </a:lnTo>
                    <a:lnTo>
                      <a:pt x="0" y="17"/>
                    </a:lnTo>
                    <a:lnTo>
                      <a:pt x="0" y="23"/>
                    </a:lnTo>
                    <a:lnTo>
                      <a:pt x="0" y="28"/>
                    </a:lnTo>
                    <a:lnTo>
                      <a:pt x="6" y="34"/>
                    </a:lnTo>
                    <a:lnTo>
                      <a:pt x="12" y="40"/>
                    </a:lnTo>
                    <a:lnTo>
                      <a:pt x="17" y="46"/>
                    </a:lnTo>
                    <a:lnTo>
                      <a:pt x="23" y="46"/>
                    </a:lnTo>
                    <a:lnTo>
                      <a:pt x="29" y="46"/>
                    </a:lnTo>
                    <a:lnTo>
                      <a:pt x="35" y="40"/>
                    </a:lnTo>
                    <a:lnTo>
                      <a:pt x="41" y="34"/>
                    </a:lnTo>
                    <a:lnTo>
                      <a:pt x="47" y="28"/>
                    </a:lnTo>
                    <a:lnTo>
                      <a:pt x="47" y="23"/>
                    </a:lnTo>
                    <a:lnTo>
                      <a:pt x="47" y="17"/>
                    </a:lnTo>
                    <a:lnTo>
                      <a:pt x="41" y="11"/>
                    </a:lnTo>
                    <a:lnTo>
                      <a:pt x="35" y="5"/>
                    </a:lnTo>
                    <a:lnTo>
                      <a:pt x="29" y="0"/>
                    </a:lnTo>
                    <a:lnTo>
                      <a:pt x="2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5952" name="Freeform 49"/>
              <p:cNvSpPr>
                <a:spLocks/>
              </p:cNvSpPr>
              <p:nvPr/>
            </p:nvSpPr>
            <p:spPr bwMode="auto">
              <a:xfrm>
                <a:off x="777" y="1429"/>
                <a:ext cx="289" cy="197"/>
              </a:xfrm>
              <a:custGeom>
                <a:avLst/>
                <a:gdLst>
                  <a:gd name="T0" fmla="*/ 43 w 289"/>
                  <a:gd name="T1" fmla="*/ 182 h 197"/>
                  <a:gd name="T2" fmla="*/ 20 w 289"/>
                  <a:gd name="T3" fmla="*/ 186 h 197"/>
                  <a:gd name="T4" fmla="*/ 8 w 289"/>
                  <a:gd name="T5" fmla="*/ 178 h 197"/>
                  <a:gd name="T6" fmla="*/ 0 w 289"/>
                  <a:gd name="T7" fmla="*/ 161 h 197"/>
                  <a:gd name="T8" fmla="*/ 12 w 289"/>
                  <a:gd name="T9" fmla="*/ 146 h 197"/>
                  <a:gd name="T10" fmla="*/ 39 w 289"/>
                  <a:gd name="T11" fmla="*/ 141 h 197"/>
                  <a:gd name="T12" fmla="*/ 51 w 289"/>
                  <a:gd name="T13" fmla="*/ 100 h 197"/>
                  <a:gd name="T14" fmla="*/ 79 w 289"/>
                  <a:gd name="T15" fmla="*/ 90 h 197"/>
                  <a:gd name="T16" fmla="*/ 120 w 289"/>
                  <a:gd name="T17" fmla="*/ 95 h 197"/>
                  <a:gd name="T18" fmla="*/ 100 w 289"/>
                  <a:gd name="T19" fmla="*/ 13 h 197"/>
                  <a:gd name="T20" fmla="*/ 193 w 289"/>
                  <a:gd name="T21" fmla="*/ 16 h 197"/>
                  <a:gd name="T22" fmla="*/ 289 w 289"/>
                  <a:gd name="T23" fmla="*/ 0 h 197"/>
                  <a:gd name="T24" fmla="*/ 283 w 289"/>
                  <a:gd name="T25" fmla="*/ 175 h 197"/>
                  <a:gd name="T26" fmla="*/ 241 w 289"/>
                  <a:gd name="T27" fmla="*/ 180 h 197"/>
                  <a:gd name="T28" fmla="*/ 217 w 289"/>
                  <a:gd name="T29" fmla="*/ 195 h 197"/>
                  <a:gd name="T30" fmla="*/ 187 w 289"/>
                  <a:gd name="T31" fmla="*/ 195 h 197"/>
                  <a:gd name="T32" fmla="*/ 165 w 289"/>
                  <a:gd name="T33" fmla="*/ 185 h 197"/>
                  <a:gd name="T34" fmla="*/ 98 w 289"/>
                  <a:gd name="T35" fmla="*/ 185 h 197"/>
                  <a:gd name="T36" fmla="*/ 76 w 289"/>
                  <a:gd name="T37" fmla="*/ 197 h 197"/>
                  <a:gd name="T38" fmla="*/ 55 w 289"/>
                  <a:gd name="T39" fmla="*/ 196 h 197"/>
                  <a:gd name="T40" fmla="*/ 43 w 289"/>
                  <a:gd name="T41" fmla="*/ 182 h 197"/>
                  <a:gd name="T42" fmla="*/ 43 w 289"/>
                  <a:gd name="T43" fmla="*/ 182 h 1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9" h="197">
                    <a:moveTo>
                      <a:pt x="43" y="182"/>
                    </a:moveTo>
                    <a:lnTo>
                      <a:pt x="20" y="186"/>
                    </a:lnTo>
                    <a:lnTo>
                      <a:pt x="8" y="178"/>
                    </a:lnTo>
                    <a:lnTo>
                      <a:pt x="0" y="161"/>
                    </a:lnTo>
                    <a:lnTo>
                      <a:pt x="12" y="146"/>
                    </a:lnTo>
                    <a:lnTo>
                      <a:pt x="39" y="141"/>
                    </a:lnTo>
                    <a:lnTo>
                      <a:pt x="51" y="100"/>
                    </a:lnTo>
                    <a:lnTo>
                      <a:pt x="79" y="90"/>
                    </a:lnTo>
                    <a:lnTo>
                      <a:pt x="120" y="95"/>
                    </a:lnTo>
                    <a:lnTo>
                      <a:pt x="100" y="13"/>
                    </a:lnTo>
                    <a:lnTo>
                      <a:pt x="193" y="16"/>
                    </a:lnTo>
                    <a:lnTo>
                      <a:pt x="289" y="0"/>
                    </a:lnTo>
                    <a:lnTo>
                      <a:pt x="283" y="175"/>
                    </a:lnTo>
                    <a:lnTo>
                      <a:pt x="241" y="180"/>
                    </a:lnTo>
                    <a:lnTo>
                      <a:pt x="217" y="195"/>
                    </a:lnTo>
                    <a:lnTo>
                      <a:pt x="187" y="195"/>
                    </a:lnTo>
                    <a:lnTo>
                      <a:pt x="165" y="185"/>
                    </a:lnTo>
                    <a:lnTo>
                      <a:pt x="98" y="185"/>
                    </a:lnTo>
                    <a:lnTo>
                      <a:pt x="76" y="197"/>
                    </a:lnTo>
                    <a:lnTo>
                      <a:pt x="55" y="196"/>
                    </a:lnTo>
                    <a:lnTo>
                      <a:pt x="43" y="182"/>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5953" name="Freeform 50"/>
              <p:cNvSpPr>
                <a:spLocks/>
              </p:cNvSpPr>
              <p:nvPr/>
            </p:nvSpPr>
            <p:spPr bwMode="auto">
              <a:xfrm>
                <a:off x="860" y="1540"/>
                <a:ext cx="32" cy="27"/>
              </a:xfrm>
              <a:custGeom>
                <a:avLst/>
                <a:gdLst>
                  <a:gd name="T0" fmla="*/ 4 w 32"/>
                  <a:gd name="T1" fmla="*/ 24 h 27"/>
                  <a:gd name="T2" fmla="*/ 0 w 32"/>
                  <a:gd name="T3" fmla="*/ 18 h 27"/>
                  <a:gd name="T4" fmla="*/ 6 w 32"/>
                  <a:gd name="T5" fmla="*/ 7 h 27"/>
                  <a:gd name="T6" fmla="*/ 21 w 32"/>
                  <a:gd name="T7" fmla="*/ 0 h 27"/>
                  <a:gd name="T8" fmla="*/ 32 w 32"/>
                  <a:gd name="T9" fmla="*/ 11 h 27"/>
                  <a:gd name="T10" fmla="*/ 28 w 32"/>
                  <a:gd name="T11" fmla="*/ 25 h 27"/>
                  <a:gd name="T12" fmla="*/ 17 w 32"/>
                  <a:gd name="T13" fmla="*/ 27 h 27"/>
                  <a:gd name="T14" fmla="*/ 4 w 32"/>
                  <a:gd name="T15" fmla="*/ 24 h 27"/>
                  <a:gd name="T16" fmla="*/ 4 w 32"/>
                  <a:gd name="T17" fmla="*/ 24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27">
                    <a:moveTo>
                      <a:pt x="4" y="24"/>
                    </a:moveTo>
                    <a:lnTo>
                      <a:pt x="0" y="18"/>
                    </a:lnTo>
                    <a:lnTo>
                      <a:pt x="6" y="7"/>
                    </a:lnTo>
                    <a:lnTo>
                      <a:pt x="21" y="0"/>
                    </a:lnTo>
                    <a:lnTo>
                      <a:pt x="32" y="11"/>
                    </a:lnTo>
                    <a:lnTo>
                      <a:pt x="28" y="25"/>
                    </a:lnTo>
                    <a:lnTo>
                      <a:pt x="17" y="27"/>
                    </a:lnTo>
                    <a:lnTo>
                      <a:pt x="4" y="24"/>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5954" name="Freeform 51"/>
              <p:cNvSpPr>
                <a:spLocks/>
              </p:cNvSpPr>
              <p:nvPr/>
            </p:nvSpPr>
            <p:spPr bwMode="auto">
              <a:xfrm>
                <a:off x="825" y="1537"/>
                <a:ext cx="26" cy="28"/>
              </a:xfrm>
              <a:custGeom>
                <a:avLst/>
                <a:gdLst>
                  <a:gd name="T0" fmla="*/ 0 w 26"/>
                  <a:gd name="T1" fmla="*/ 0 h 28"/>
                  <a:gd name="T2" fmla="*/ 20 w 26"/>
                  <a:gd name="T3" fmla="*/ 1 h 28"/>
                  <a:gd name="T4" fmla="*/ 26 w 26"/>
                  <a:gd name="T5" fmla="*/ 16 h 28"/>
                  <a:gd name="T6" fmla="*/ 18 w 26"/>
                  <a:gd name="T7" fmla="*/ 28 h 28"/>
                  <a:gd name="T8" fmla="*/ 0 w 26"/>
                  <a:gd name="T9" fmla="*/ 28 h 28"/>
                  <a:gd name="T10" fmla="*/ 0 w 26"/>
                  <a:gd name="T11" fmla="*/ 0 h 28"/>
                  <a:gd name="T12" fmla="*/ 0 w 26"/>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28">
                    <a:moveTo>
                      <a:pt x="0" y="0"/>
                    </a:moveTo>
                    <a:lnTo>
                      <a:pt x="20" y="1"/>
                    </a:lnTo>
                    <a:lnTo>
                      <a:pt x="26" y="16"/>
                    </a:lnTo>
                    <a:lnTo>
                      <a:pt x="18" y="28"/>
                    </a:lnTo>
                    <a:lnTo>
                      <a:pt x="0" y="28"/>
                    </a:lnTo>
                    <a:lnTo>
                      <a:pt x="0" y="0"/>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5955" name="Freeform 52"/>
              <p:cNvSpPr>
                <a:spLocks/>
              </p:cNvSpPr>
              <p:nvPr/>
            </p:nvSpPr>
            <p:spPr bwMode="auto">
              <a:xfrm>
                <a:off x="871" y="1419"/>
                <a:ext cx="203" cy="199"/>
              </a:xfrm>
              <a:custGeom>
                <a:avLst/>
                <a:gdLst>
                  <a:gd name="T0" fmla="*/ 203 w 203"/>
                  <a:gd name="T1" fmla="*/ 0 h 199"/>
                  <a:gd name="T2" fmla="*/ 100 w 203"/>
                  <a:gd name="T3" fmla="*/ 16 h 199"/>
                  <a:gd name="T4" fmla="*/ 34 w 203"/>
                  <a:gd name="T5" fmla="*/ 19 h 199"/>
                  <a:gd name="T6" fmla="*/ 0 w 203"/>
                  <a:gd name="T7" fmla="*/ 17 h 199"/>
                  <a:gd name="T8" fmla="*/ 12 w 203"/>
                  <a:gd name="T9" fmla="*/ 64 h 199"/>
                  <a:gd name="T10" fmla="*/ 20 w 203"/>
                  <a:gd name="T11" fmla="*/ 104 h 199"/>
                  <a:gd name="T12" fmla="*/ 26 w 203"/>
                  <a:gd name="T13" fmla="*/ 149 h 199"/>
                  <a:gd name="T14" fmla="*/ 28 w 203"/>
                  <a:gd name="T15" fmla="*/ 187 h 199"/>
                  <a:gd name="T16" fmla="*/ 10 w 203"/>
                  <a:gd name="T17" fmla="*/ 189 h 199"/>
                  <a:gd name="T18" fmla="*/ 5 w 203"/>
                  <a:gd name="T19" fmla="*/ 199 h 199"/>
                  <a:gd name="T20" fmla="*/ 45 w 203"/>
                  <a:gd name="T21" fmla="*/ 199 h 199"/>
                  <a:gd name="T22" fmla="*/ 44 w 203"/>
                  <a:gd name="T23" fmla="*/ 136 h 199"/>
                  <a:gd name="T24" fmla="*/ 36 w 203"/>
                  <a:gd name="T25" fmla="*/ 94 h 199"/>
                  <a:gd name="T26" fmla="*/ 19 w 203"/>
                  <a:gd name="T27" fmla="*/ 50 h 199"/>
                  <a:gd name="T28" fmla="*/ 12 w 203"/>
                  <a:gd name="T29" fmla="*/ 29 h 199"/>
                  <a:gd name="T30" fmla="*/ 57 w 203"/>
                  <a:gd name="T31" fmla="*/ 31 h 199"/>
                  <a:gd name="T32" fmla="*/ 103 w 203"/>
                  <a:gd name="T33" fmla="*/ 31 h 199"/>
                  <a:gd name="T34" fmla="*/ 192 w 203"/>
                  <a:gd name="T35" fmla="*/ 18 h 199"/>
                  <a:gd name="T36" fmla="*/ 179 w 203"/>
                  <a:gd name="T37" fmla="*/ 182 h 199"/>
                  <a:gd name="T38" fmla="*/ 146 w 203"/>
                  <a:gd name="T39" fmla="*/ 183 h 199"/>
                  <a:gd name="T40" fmla="*/ 145 w 203"/>
                  <a:gd name="T41" fmla="*/ 192 h 199"/>
                  <a:gd name="T42" fmla="*/ 198 w 203"/>
                  <a:gd name="T43" fmla="*/ 188 h 199"/>
                  <a:gd name="T44" fmla="*/ 203 w 203"/>
                  <a:gd name="T45" fmla="*/ 0 h 199"/>
                  <a:gd name="T46" fmla="*/ 203 w 203"/>
                  <a:gd name="T47" fmla="*/ 0 h 19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03" h="199">
                    <a:moveTo>
                      <a:pt x="203" y="0"/>
                    </a:moveTo>
                    <a:lnTo>
                      <a:pt x="100" y="16"/>
                    </a:lnTo>
                    <a:lnTo>
                      <a:pt x="34" y="19"/>
                    </a:lnTo>
                    <a:lnTo>
                      <a:pt x="0" y="17"/>
                    </a:lnTo>
                    <a:lnTo>
                      <a:pt x="12" y="64"/>
                    </a:lnTo>
                    <a:lnTo>
                      <a:pt x="20" y="104"/>
                    </a:lnTo>
                    <a:lnTo>
                      <a:pt x="26" y="149"/>
                    </a:lnTo>
                    <a:lnTo>
                      <a:pt x="28" y="187"/>
                    </a:lnTo>
                    <a:lnTo>
                      <a:pt x="10" y="189"/>
                    </a:lnTo>
                    <a:lnTo>
                      <a:pt x="5" y="199"/>
                    </a:lnTo>
                    <a:lnTo>
                      <a:pt x="45" y="199"/>
                    </a:lnTo>
                    <a:lnTo>
                      <a:pt x="44" y="136"/>
                    </a:lnTo>
                    <a:lnTo>
                      <a:pt x="36" y="94"/>
                    </a:lnTo>
                    <a:lnTo>
                      <a:pt x="19" y="50"/>
                    </a:lnTo>
                    <a:lnTo>
                      <a:pt x="12" y="29"/>
                    </a:lnTo>
                    <a:lnTo>
                      <a:pt x="57" y="31"/>
                    </a:lnTo>
                    <a:lnTo>
                      <a:pt x="103" y="31"/>
                    </a:lnTo>
                    <a:lnTo>
                      <a:pt x="192" y="18"/>
                    </a:lnTo>
                    <a:lnTo>
                      <a:pt x="179" y="182"/>
                    </a:lnTo>
                    <a:lnTo>
                      <a:pt x="146" y="183"/>
                    </a:lnTo>
                    <a:lnTo>
                      <a:pt x="145" y="192"/>
                    </a:lnTo>
                    <a:lnTo>
                      <a:pt x="198" y="188"/>
                    </a:lnTo>
                    <a:lnTo>
                      <a:pt x="20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5956" name="Freeform 53"/>
              <p:cNvSpPr>
                <a:spLocks/>
              </p:cNvSpPr>
              <p:nvPr/>
            </p:nvSpPr>
            <p:spPr bwMode="auto">
              <a:xfrm>
                <a:off x="908" y="1606"/>
                <a:ext cx="40" cy="11"/>
              </a:xfrm>
              <a:custGeom>
                <a:avLst/>
                <a:gdLst>
                  <a:gd name="T0" fmla="*/ 2 w 40"/>
                  <a:gd name="T1" fmla="*/ 1 h 11"/>
                  <a:gd name="T2" fmla="*/ 40 w 40"/>
                  <a:gd name="T3" fmla="*/ 0 h 11"/>
                  <a:gd name="T4" fmla="*/ 40 w 40"/>
                  <a:gd name="T5" fmla="*/ 11 h 11"/>
                  <a:gd name="T6" fmla="*/ 0 w 40"/>
                  <a:gd name="T7" fmla="*/ 11 h 11"/>
                  <a:gd name="T8" fmla="*/ 2 w 40"/>
                  <a:gd name="T9" fmla="*/ 1 h 11"/>
                  <a:gd name="T10" fmla="*/ 2 w 40"/>
                  <a:gd name="T11" fmla="*/ 1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11">
                    <a:moveTo>
                      <a:pt x="2" y="1"/>
                    </a:moveTo>
                    <a:lnTo>
                      <a:pt x="40" y="0"/>
                    </a:lnTo>
                    <a:lnTo>
                      <a:pt x="40" y="11"/>
                    </a:lnTo>
                    <a:lnTo>
                      <a:pt x="0" y="11"/>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5957" name="Freeform 54"/>
              <p:cNvSpPr>
                <a:spLocks/>
              </p:cNvSpPr>
              <p:nvPr/>
            </p:nvSpPr>
            <p:spPr bwMode="auto">
              <a:xfrm>
                <a:off x="954" y="1589"/>
                <a:ext cx="57" cy="25"/>
              </a:xfrm>
              <a:custGeom>
                <a:avLst/>
                <a:gdLst>
                  <a:gd name="T0" fmla="*/ 25 w 57"/>
                  <a:gd name="T1" fmla="*/ 0 h 25"/>
                  <a:gd name="T2" fmla="*/ 9 w 57"/>
                  <a:gd name="T3" fmla="*/ 5 h 25"/>
                  <a:gd name="T4" fmla="*/ 0 w 57"/>
                  <a:gd name="T5" fmla="*/ 15 h 25"/>
                  <a:gd name="T6" fmla="*/ 0 w 57"/>
                  <a:gd name="T7" fmla="*/ 25 h 25"/>
                  <a:gd name="T8" fmla="*/ 14 w 57"/>
                  <a:gd name="T9" fmla="*/ 25 h 25"/>
                  <a:gd name="T10" fmla="*/ 16 w 57"/>
                  <a:gd name="T11" fmla="*/ 18 h 25"/>
                  <a:gd name="T12" fmla="*/ 26 w 57"/>
                  <a:gd name="T13" fmla="*/ 14 h 25"/>
                  <a:gd name="T14" fmla="*/ 37 w 57"/>
                  <a:gd name="T15" fmla="*/ 16 h 25"/>
                  <a:gd name="T16" fmla="*/ 42 w 57"/>
                  <a:gd name="T17" fmla="*/ 24 h 25"/>
                  <a:gd name="T18" fmla="*/ 57 w 57"/>
                  <a:gd name="T19" fmla="*/ 22 h 25"/>
                  <a:gd name="T20" fmla="*/ 55 w 57"/>
                  <a:gd name="T21" fmla="*/ 11 h 25"/>
                  <a:gd name="T22" fmla="*/ 45 w 57"/>
                  <a:gd name="T23" fmla="*/ 4 h 25"/>
                  <a:gd name="T24" fmla="*/ 25 w 57"/>
                  <a:gd name="T25" fmla="*/ 0 h 25"/>
                  <a:gd name="T26" fmla="*/ 25 w 57"/>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7" h="25">
                    <a:moveTo>
                      <a:pt x="25" y="0"/>
                    </a:moveTo>
                    <a:lnTo>
                      <a:pt x="9" y="5"/>
                    </a:lnTo>
                    <a:lnTo>
                      <a:pt x="0" y="15"/>
                    </a:lnTo>
                    <a:lnTo>
                      <a:pt x="0" y="25"/>
                    </a:lnTo>
                    <a:lnTo>
                      <a:pt x="14" y="25"/>
                    </a:lnTo>
                    <a:lnTo>
                      <a:pt x="16" y="18"/>
                    </a:lnTo>
                    <a:lnTo>
                      <a:pt x="26" y="14"/>
                    </a:lnTo>
                    <a:lnTo>
                      <a:pt x="37" y="16"/>
                    </a:lnTo>
                    <a:lnTo>
                      <a:pt x="42" y="24"/>
                    </a:lnTo>
                    <a:lnTo>
                      <a:pt x="57" y="22"/>
                    </a:lnTo>
                    <a:lnTo>
                      <a:pt x="55" y="11"/>
                    </a:lnTo>
                    <a:lnTo>
                      <a:pt x="45" y="4"/>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5958" name="Freeform 55"/>
              <p:cNvSpPr>
                <a:spLocks/>
              </p:cNvSpPr>
              <p:nvPr/>
            </p:nvSpPr>
            <p:spPr bwMode="auto">
              <a:xfrm>
                <a:off x="953" y="1608"/>
                <a:ext cx="59" cy="22"/>
              </a:xfrm>
              <a:custGeom>
                <a:avLst/>
                <a:gdLst>
                  <a:gd name="T0" fmla="*/ 0 w 59"/>
                  <a:gd name="T1" fmla="*/ 6 h 22"/>
                  <a:gd name="T2" fmla="*/ 4 w 59"/>
                  <a:gd name="T3" fmla="*/ 16 h 22"/>
                  <a:gd name="T4" fmla="*/ 16 w 59"/>
                  <a:gd name="T5" fmla="*/ 21 h 22"/>
                  <a:gd name="T6" fmla="*/ 30 w 59"/>
                  <a:gd name="T7" fmla="*/ 22 h 22"/>
                  <a:gd name="T8" fmla="*/ 45 w 59"/>
                  <a:gd name="T9" fmla="*/ 21 h 22"/>
                  <a:gd name="T10" fmla="*/ 56 w 59"/>
                  <a:gd name="T11" fmla="*/ 12 h 22"/>
                  <a:gd name="T12" fmla="*/ 59 w 59"/>
                  <a:gd name="T13" fmla="*/ 0 h 22"/>
                  <a:gd name="T14" fmla="*/ 42 w 59"/>
                  <a:gd name="T15" fmla="*/ 3 h 22"/>
                  <a:gd name="T16" fmla="*/ 39 w 59"/>
                  <a:gd name="T17" fmla="*/ 10 h 22"/>
                  <a:gd name="T18" fmla="*/ 26 w 59"/>
                  <a:gd name="T19" fmla="*/ 13 h 22"/>
                  <a:gd name="T20" fmla="*/ 15 w 59"/>
                  <a:gd name="T21" fmla="*/ 10 h 22"/>
                  <a:gd name="T22" fmla="*/ 15 w 59"/>
                  <a:gd name="T23" fmla="*/ 2 h 22"/>
                  <a:gd name="T24" fmla="*/ 0 w 59"/>
                  <a:gd name="T25" fmla="*/ 6 h 22"/>
                  <a:gd name="T26" fmla="*/ 0 w 59"/>
                  <a:gd name="T27" fmla="*/ 6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9" h="22">
                    <a:moveTo>
                      <a:pt x="0" y="6"/>
                    </a:moveTo>
                    <a:lnTo>
                      <a:pt x="4" y="16"/>
                    </a:lnTo>
                    <a:lnTo>
                      <a:pt x="16" y="21"/>
                    </a:lnTo>
                    <a:lnTo>
                      <a:pt x="30" y="22"/>
                    </a:lnTo>
                    <a:lnTo>
                      <a:pt x="45" y="21"/>
                    </a:lnTo>
                    <a:lnTo>
                      <a:pt x="56" y="12"/>
                    </a:lnTo>
                    <a:lnTo>
                      <a:pt x="59" y="0"/>
                    </a:lnTo>
                    <a:lnTo>
                      <a:pt x="42" y="3"/>
                    </a:lnTo>
                    <a:lnTo>
                      <a:pt x="39" y="10"/>
                    </a:lnTo>
                    <a:lnTo>
                      <a:pt x="26" y="13"/>
                    </a:lnTo>
                    <a:lnTo>
                      <a:pt x="15" y="10"/>
                    </a:lnTo>
                    <a:lnTo>
                      <a:pt x="15" y="2"/>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5959" name="Freeform 56"/>
              <p:cNvSpPr>
                <a:spLocks/>
              </p:cNvSpPr>
              <p:nvPr/>
            </p:nvSpPr>
            <p:spPr bwMode="auto">
              <a:xfrm>
                <a:off x="777" y="1515"/>
                <a:ext cx="102" cy="108"/>
              </a:xfrm>
              <a:custGeom>
                <a:avLst/>
                <a:gdLst>
                  <a:gd name="T0" fmla="*/ 102 w 102"/>
                  <a:gd name="T1" fmla="*/ 7 h 108"/>
                  <a:gd name="T2" fmla="*/ 86 w 102"/>
                  <a:gd name="T3" fmla="*/ 0 h 108"/>
                  <a:gd name="T4" fmla="*/ 65 w 102"/>
                  <a:gd name="T5" fmla="*/ 0 h 108"/>
                  <a:gd name="T6" fmla="*/ 50 w 102"/>
                  <a:gd name="T7" fmla="*/ 6 h 108"/>
                  <a:gd name="T8" fmla="*/ 41 w 102"/>
                  <a:gd name="T9" fmla="*/ 15 h 108"/>
                  <a:gd name="T10" fmla="*/ 39 w 102"/>
                  <a:gd name="T11" fmla="*/ 50 h 108"/>
                  <a:gd name="T12" fmla="*/ 7 w 102"/>
                  <a:gd name="T13" fmla="*/ 62 h 108"/>
                  <a:gd name="T14" fmla="*/ 0 w 102"/>
                  <a:gd name="T15" fmla="*/ 74 h 108"/>
                  <a:gd name="T16" fmla="*/ 0 w 102"/>
                  <a:gd name="T17" fmla="*/ 92 h 108"/>
                  <a:gd name="T18" fmla="*/ 5 w 102"/>
                  <a:gd name="T19" fmla="*/ 103 h 108"/>
                  <a:gd name="T20" fmla="*/ 29 w 102"/>
                  <a:gd name="T21" fmla="*/ 108 h 108"/>
                  <a:gd name="T22" fmla="*/ 42 w 102"/>
                  <a:gd name="T23" fmla="*/ 96 h 108"/>
                  <a:gd name="T24" fmla="*/ 12 w 102"/>
                  <a:gd name="T25" fmla="*/ 93 h 108"/>
                  <a:gd name="T26" fmla="*/ 8 w 102"/>
                  <a:gd name="T27" fmla="*/ 80 h 108"/>
                  <a:gd name="T28" fmla="*/ 13 w 102"/>
                  <a:gd name="T29" fmla="*/ 68 h 108"/>
                  <a:gd name="T30" fmla="*/ 35 w 102"/>
                  <a:gd name="T31" fmla="*/ 63 h 108"/>
                  <a:gd name="T32" fmla="*/ 53 w 102"/>
                  <a:gd name="T33" fmla="*/ 63 h 108"/>
                  <a:gd name="T34" fmla="*/ 56 w 102"/>
                  <a:gd name="T35" fmla="*/ 55 h 108"/>
                  <a:gd name="T36" fmla="*/ 54 w 102"/>
                  <a:gd name="T37" fmla="*/ 25 h 108"/>
                  <a:gd name="T38" fmla="*/ 65 w 102"/>
                  <a:gd name="T39" fmla="*/ 25 h 108"/>
                  <a:gd name="T40" fmla="*/ 65 w 102"/>
                  <a:gd name="T41" fmla="*/ 14 h 108"/>
                  <a:gd name="T42" fmla="*/ 77 w 102"/>
                  <a:gd name="T43" fmla="*/ 8 h 108"/>
                  <a:gd name="T44" fmla="*/ 102 w 102"/>
                  <a:gd name="T45" fmla="*/ 7 h 108"/>
                  <a:gd name="T46" fmla="*/ 102 w 102"/>
                  <a:gd name="T47" fmla="*/ 7 h 10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08">
                    <a:moveTo>
                      <a:pt x="102" y="7"/>
                    </a:moveTo>
                    <a:lnTo>
                      <a:pt x="86" y="0"/>
                    </a:lnTo>
                    <a:lnTo>
                      <a:pt x="65" y="0"/>
                    </a:lnTo>
                    <a:lnTo>
                      <a:pt x="50" y="6"/>
                    </a:lnTo>
                    <a:lnTo>
                      <a:pt x="41" y="15"/>
                    </a:lnTo>
                    <a:lnTo>
                      <a:pt x="39" y="50"/>
                    </a:lnTo>
                    <a:lnTo>
                      <a:pt x="7" y="62"/>
                    </a:lnTo>
                    <a:lnTo>
                      <a:pt x="0" y="74"/>
                    </a:lnTo>
                    <a:lnTo>
                      <a:pt x="0" y="92"/>
                    </a:lnTo>
                    <a:lnTo>
                      <a:pt x="5" y="103"/>
                    </a:lnTo>
                    <a:lnTo>
                      <a:pt x="29" y="108"/>
                    </a:lnTo>
                    <a:lnTo>
                      <a:pt x="42" y="96"/>
                    </a:lnTo>
                    <a:lnTo>
                      <a:pt x="12" y="93"/>
                    </a:lnTo>
                    <a:lnTo>
                      <a:pt x="8" y="80"/>
                    </a:lnTo>
                    <a:lnTo>
                      <a:pt x="13" y="68"/>
                    </a:lnTo>
                    <a:lnTo>
                      <a:pt x="35" y="63"/>
                    </a:lnTo>
                    <a:lnTo>
                      <a:pt x="53" y="63"/>
                    </a:lnTo>
                    <a:lnTo>
                      <a:pt x="56" y="55"/>
                    </a:lnTo>
                    <a:lnTo>
                      <a:pt x="54" y="25"/>
                    </a:lnTo>
                    <a:lnTo>
                      <a:pt x="65" y="25"/>
                    </a:lnTo>
                    <a:lnTo>
                      <a:pt x="65" y="14"/>
                    </a:lnTo>
                    <a:lnTo>
                      <a:pt x="77" y="8"/>
                    </a:lnTo>
                    <a:lnTo>
                      <a:pt x="10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5960" name="Freeform 57"/>
              <p:cNvSpPr>
                <a:spLocks/>
              </p:cNvSpPr>
              <p:nvPr/>
            </p:nvSpPr>
            <p:spPr bwMode="auto">
              <a:xfrm>
                <a:off x="824" y="1535"/>
                <a:ext cx="31" cy="33"/>
              </a:xfrm>
              <a:custGeom>
                <a:avLst/>
                <a:gdLst>
                  <a:gd name="T0" fmla="*/ 15 w 31"/>
                  <a:gd name="T1" fmla="*/ 0 h 33"/>
                  <a:gd name="T2" fmla="*/ 29 w 31"/>
                  <a:gd name="T3" fmla="*/ 4 h 33"/>
                  <a:gd name="T4" fmla="*/ 31 w 31"/>
                  <a:gd name="T5" fmla="*/ 20 h 33"/>
                  <a:gd name="T6" fmla="*/ 26 w 31"/>
                  <a:gd name="T7" fmla="*/ 31 h 33"/>
                  <a:gd name="T8" fmla="*/ 18 w 31"/>
                  <a:gd name="T9" fmla="*/ 33 h 33"/>
                  <a:gd name="T10" fmla="*/ 0 w 31"/>
                  <a:gd name="T11" fmla="*/ 32 h 33"/>
                  <a:gd name="T12" fmla="*/ 1 w 31"/>
                  <a:gd name="T13" fmla="*/ 27 h 33"/>
                  <a:gd name="T14" fmla="*/ 16 w 31"/>
                  <a:gd name="T15" fmla="*/ 25 h 33"/>
                  <a:gd name="T16" fmla="*/ 20 w 31"/>
                  <a:gd name="T17" fmla="*/ 17 h 33"/>
                  <a:gd name="T18" fmla="*/ 20 w 31"/>
                  <a:gd name="T19" fmla="*/ 9 h 33"/>
                  <a:gd name="T20" fmla="*/ 12 w 31"/>
                  <a:gd name="T21" fmla="*/ 4 h 33"/>
                  <a:gd name="T22" fmla="*/ 15 w 31"/>
                  <a:gd name="T23" fmla="*/ 0 h 33"/>
                  <a:gd name="T24" fmla="*/ 15 w 31"/>
                  <a:gd name="T25" fmla="*/ 0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 h="33">
                    <a:moveTo>
                      <a:pt x="15" y="0"/>
                    </a:moveTo>
                    <a:lnTo>
                      <a:pt x="29" y="4"/>
                    </a:lnTo>
                    <a:lnTo>
                      <a:pt x="31" y="20"/>
                    </a:lnTo>
                    <a:lnTo>
                      <a:pt x="26" y="31"/>
                    </a:lnTo>
                    <a:lnTo>
                      <a:pt x="18" y="33"/>
                    </a:lnTo>
                    <a:lnTo>
                      <a:pt x="0" y="32"/>
                    </a:lnTo>
                    <a:lnTo>
                      <a:pt x="1" y="27"/>
                    </a:lnTo>
                    <a:lnTo>
                      <a:pt x="16" y="25"/>
                    </a:lnTo>
                    <a:lnTo>
                      <a:pt x="20" y="17"/>
                    </a:lnTo>
                    <a:lnTo>
                      <a:pt x="20" y="9"/>
                    </a:lnTo>
                    <a:lnTo>
                      <a:pt x="12" y="4"/>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5961" name="Freeform 58"/>
              <p:cNvSpPr>
                <a:spLocks/>
              </p:cNvSpPr>
              <p:nvPr/>
            </p:nvSpPr>
            <p:spPr bwMode="auto">
              <a:xfrm>
                <a:off x="860" y="1538"/>
                <a:ext cx="42" cy="33"/>
              </a:xfrm>
              <a:custGeom>
                <a:avLst/>
                <a:gdLst>
                  <a:gd name="T0" fmla="*/ 22 w 42"/>
                  <a:gd name="T1" fmla="*/ 0 h 33"/>
                  <a:gd name="T2" fmla="*/ 11 w 42"/>
                  <a:gd name="T3" fmla="*/ 1 h 33"/>
                  <a:gd name="T4" fmla="*/ 4 w 42"/>
                  <a:gd name="T5" fmla="*/ 8 h 33"/>
                  <a:gd name="T6" fmla="*/ 2 w 42"/>
                  <a:gd name="T7" fmla="*/ 18 h 33"/>
                  <a:gd name="T8" fmla="*/ 13 w 42"/>
                  <a:gd name="T9" fmla="*/ 8 h 33"/>
                  <a:gd name="T10" fmla="*/ 23 w 42"/>
                  <a:gd name="T11" fmla="*/ 8 h 33"/>
                  <a:gd name="T12" fmla="*/ 28 w 42"/>
                  <a:gd name="T13" fmla="*/ 16 h 33"/>
                  <a:gd name="T14" fmla="*/ 21 w 42"/>
                  <a:gd name="T15" fmla="*/ 25 h 33"/>
                  <a:gd name="T16" fmla="*/ 13 w 42"/>
                  <a:gd name="T17" fmla="*/ 26 h 33"/>
                  <a:gd name="T18" fmla="*/ 0 w 42"/>
                  <a:gd name="T19" fmla="*/ 21 h 33"/>
                  <a:gd name="T20" fmla="*/ 9 w 42"/>
                  <a:gd name="T21" fmla="*/ 30 h 33"/>
                  <a:gd name="T22" fmla="*/ 23 w 42"/>
                  <a:gd name="T23" fmla="*/ 33 h 33"/>
                  <a:gd name="T24" fmla="*/ 33 w 42"/>
                  <a:gd name="T25" fmla="*/ 26 h 33"/>
                  <a:gd name="T26" fmla="*/ 42 w 42"/>
                  <a:gd name="T27" fmla="*/ 11 h 33"/>
                  <a:gd name="T28" fmla="*/ 31 w 42"/>
                  <a:gd name="T29" fmla="*/ 4 h 33"/>
                  <a:gd name="T30" fmla="*/ 22 w 42"/>
                  <a:gd name="T31" fmla="*/ 0 h 33"/>
                  <a:gd name="T32" fmla="*/ 22 w 42"/>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33">
                    <a:moveTo>
                      <a:pt x="22" y="0"/>
                    </a:moveTo>
                    <a:lnTo>
                      <a:pt x="11" y="1"/>
                    </a:lnTo>
                    <a:lnTo>
                      <a:pt x="4" y="8"/>
                    </a:lnTo>
                    <a:lnTo>
                      <a:pt x="2" y="18"/>
                    </a:lnTo>
                    <a:lnTo>
                      <a:pt x="13" y="8"/>
                    </a:lnTo>
                    <a:lnTo>
                      <a:pt x="23" y="8"/>
                    </a:lnTo>
                    <a:lnTo>
                      <a:pt x="28" y="16"/>
                    </a:lnTo>
                    <a:lnTo>
                      <a:pt x="21" y="25"/>
                    </a:lnTo>
                    <a:lnTo>
                      <a:pt x="13" y="26"/>
                    </a:lnTo>
                    <a:lnTo>
                      <a:pt x="0" y="21"/>
                    </a:lnTo>
                    <a:lnTo>
                      <a:pt x="9" y="30"/>
                    </a:lnTo>
                    <a:lnTo>
                      <a:pt x="23" y="33"/>
                    </a:lnTo>
                    <a:lnTo>
                      <a:pt x="33" y="26"/>
                    </a:lnTo>
                    <a:lnTo>
                      <a:pt x="42" y="11"/>
                    </a:lnTo>
                    <a:lnTo>
                      <a:pt x="31" y="4"/>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5962" name="Freeform 59"/>
              <p:cNvSpPr>
                <a:spLocks/>
              </p:cNvSpPr>
              <p:nvPr/>
            </p:nvSpPr>
            <p:spPr bwMode="auto">
              <a:xfrm>
                <a:off x="817" y="1586"/>
                <a:ext cx="64" cy="37"/>
              </a:xfrm>
              <a:custGeom>
                <a:avLst/>
                <a:gdLst>
                  <a:gd name="T0" fmla="*/ 0 w 64"/>
                  <a:gd name="T1" fmla="*/ 25 h 37"/>
                  <a:gd name="T2" fmla="*/ 2 w 64"/>
                  <a:gd name="T3" fmla="*/ 16 h 37"/>
                  <a:gd name="T4" fmla="*/ 7 w 64"/>
                  <a:gd name="T5" fmla="*/ 9 h 37"/>
                  <a:gd name="T6" fmla="*/ 16 w 64"/>
                  <a:gd name="T7" fmla="*/ 2 h 37"/>
                  <a:gd name="T8" fmla="*/ 31 w 64"/>
                  <a:gd name="T9" fmla="*/ 0 h 37"/>
                  <a:gd name="T10" fmla="*/ 44 w 64"/>
                  <a:gd name="T11" fmla="*/ 0 h 37"/>
                  <a:gd name="T12" fmla="*/ 57 w 64"/>
                  <a:gd name="T13" fmla="*/ 7 h 37"/>
                  <a:gd name="T14" fmla="*/ 62 w 64"/>
                  <a:gd name="T15" fmla="*/ 18 h 37"/>
                  <a:gd name="T16" fmla="*/ 64 w 64"/>
                  <a:gd name="T17" fmla="*/ 28 h 37"/>
                  <a:gd name="T18" fmla="*/ 55 w 64"/>
                  <a:gd name="T19" fmla="*/ 37 h 37"/>
                  <a:gd name="T20" fmla="*/ 49 w 64"/>
                  <a:gd name="T21" fmla="*/ 28 h 37"/>
                  <a:gd name="T22" fmla="*/ 50 w 64"/>
                  <a:gd name="T23" fmla="*/ 21 h 37"/>
                  <a:gd name="T24" fmla="*/ 41 w 64"/>
                  <a:gd name="T25" fmla="*/ 11 h 37"/>
                  <a:gd name="T26" fmla="*/ 26 w 64"/>
                  <a:gd name="T27" fmla="*/ 10 h 37"/>
                  <a:gd name="T28" fmla="*/ 15 w 64"/>
                  <a:gd name="T29" fmla="*/ 14 h 37"/>
                  <a:gd name="T30" fmla="*/ 11 w 64"/>
                  <a:gd name="T31" fmla="*/ 22 h 37"/>
                  <a:gd name="T32" fmla="*/ 13 w 64"/>
                  <a:gd name="T33" fmla="*/ 27 h 37"/>
                  <a:gd name="T34" fmla="*/ 0 w 64"/>
                  <a:gd name="T35" fmla="*/ 25 h 37"/>
                  <a:gd name="T36" fmla="*/ 0 w 64"/>
                  <a:gd name="T37" fmla="*/ 25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4" h="37">
                    <a:moveTo>
                      <a:pt x="0" y="25"/>
                    </a:moveTo>
                    <a:lnTo>
                      <a:pt x="2" y="16"/>
                    </a:lnTo>
                    <a:lnTo>
                      <a:pt x="7" y="9"/>
                    </a:lnTo>
                    <a:lnTo>
                      <a:pt x="16" y="2"/>
                    </a:lnTo>
                    <a:lnTo>
                      <a:pt x="31" y="0"/>
                    </a:lnTo>
                    <a:lnTo>
                      <a:pt x="44" y="0"/>
                    </a:lnTo>
                    <a:lnTo>
                      <a:pt x="57" y="7"/>
                    </a:lnTo>
                    <a:lnTo>
                      <a:pt x="62" y="18"/>
                    </a:lnTo>
                    <a:lnTo>
                      <a:pt x="64" y="28"/>
                    </a:lnTo>
                    <a:lnTo>
                      <a:pt x="55" y="37"/>
                    </a:lnTo>
                    <a:lnTo>
                      <a:pt x="49" y="28"/>
                    </a:lnTo>
                    <a:lnTo>
                      <a:pt x="50" y="21"/>
                    </a:lnTo>
                    <a:lnTo>
                      <a:pt x="41" y="11"/>
                    </a:lnTo>
                    <a:lnTo>
                      <a:pt x="26" y="10"/>
                    </a:lnTo>
                    <a:lnTo>
                      <a:pt x="15" y="14"/>
                    </a:lnTo>
                    <a:lnTo>
                      <a:pt x="11" y="22"/>
                    </a:lnTo>
                    <a:lnTo>
                      <a:pt x="13" y="27"/>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5963" name="Freeform 60"/>
              <p:cNvSpPr>
                <a:spLocks/>
              </p:cNvSpPr>
              <p:nvPr/>
            </p:nvSpPr>
            <p:spPr bwMode="auto">
              <a:xfrm>
                <a:off x="817" y="1608"/>
                <a:ext cx="59" cy="22"/>
              </a:xfrm>
              <a:custGeom>
                <a:avLst/>
                <a:gdLst>
                  <a:gd name="T0" fmla="*/ 0 w 59"/>
                  <a:gd name="T1" fmla="*/ 3 h 22"/>
                  <a:gd name="T2" fmla="*/ 5 w 59"/>
                  <a:gd name="T3" fmla="*/ 12 h 22"/>
                  <a:gd name="T4" fmla="*/ 13 w 59"/>
                  <a:gd name="T5" fmla="*/ 18 h 22"/>
                  <a:gd name="T6" fmla="*/ 26 w 59"/>
                  <a:gd name="T7" fmla="*/ 22 h 22"/>
                  <a:gd name="T8" fmla="*/ 43 w 59"/>
                  <a:gd name="T9" fmla="*/ 22 h 22"/>
                  <a:gd name="T10" fmla="*/ 56 w 59"/>
                  <a:gd name="T11" fmla="*/ 16 h 22"/>
                  <a:gd name="T12" fmla="*/ 59 w 59"/>
                  <a:gd name="T13" fmla="*/ 9 h 22"/>
                  <a:gd name="T14" fmla="*/ 49 w 59"/>
                  <a:gd name="T15" fmla="*/ 5 h 22"/>
                  <a:gd name="T16" fmla="*/ 39 w 59"/>
                  <a:gd name="T17" fmla="*/ 9 h 22"/>
                  <a:gd name="T18" fmla="*/ 26 w 59"/>
                  <a:gd name="T19" fmla="*/ 12 h 22"/>
                  <a:gd name="T20" fmla="*/ 14 w 59"/>
                  <a:gd name="T21" fmla="*/ 8 h 22"/>
                  <a:gd name="T22" fmla="*/ 11 w 59"/>
                  <a:gd name="T23" fmla="*/ 0 h 22"/>
                  <a:gd name="T24" fmla="*/ 0 w 59"/>
                  <a:gd name="T25" fmla="*/ 3 h 22"/>
                  <a:gd name="T26" fmla="*/ 0 w 59"/>
                  <a:gd name="T27" fmla="*/ 3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9" h="22">
                    <a:moveTo>
                      <a:pt x="0" y="3"/>
                    </a:moveTo>
                    <a:lnTo>
                      <a:pt x="5" y="12"/>
                    </a:lnTo>
                    <a:lnTo>
                      <a:pt x="13" y="18"/>
                    </a:lnTo>
                    <a:lnTo>
                      <a:pt x="26" y="22"/>
                    </a:lnTo>
                    <a:lnTo>
                      <a:pt x="43" y="22"/>
                    </a:lnTo>
                    <a:lnTo>
                      <a:pt x="56" y="16"/>
                    </a:lnTo>
                    <a:lnTo>
                      <a:pt x="59" y="9"/>
                    </a:lnTo>
                    <a:lnTo>
                      <a:pt x="49" y="5"/>
                    </a:lnTo>
                    <a:lnTo>
                      <a:pt x="39" y="9"/>
                    </a:lnTo>
                    <a:lnTo>
                      <a:pt x="26" y="12"/>
                    </a:lnTo>
                    <a:lnTo>
                      <a:pt x="14" y="8"/>
                    </a:lnTo>
                    <a:lnTo>
                      <a:pt x="11"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5964" name="Line 61"/>
              <p:cNvSpPr>
                <a:spLocks noChangeShapeType="1"/>
              </p:cNvSpPr>
              <p:nvPr/>
            </p:nvSpPr>
            <p:spPr bwMode="auto">
              <a:xfrm>
                <a:off x="630" y="1862"/>
                <a:ext cx="71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965" name="Line 62"/>
              <p:cNvSpPr>
                <a:spLocks noChangeShapeType="1"/>
              </p:cNvSpPr>
              <p:nvPr/>
            </p:nvSpPr>
            <p:spPr bwMode="auto">
              <a:xfrm>
                <a:off x="2030" y="2830"/>
                <a:ext cx="1035"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966" name="Freeform 63"/>
              <p:cNvSpPr>
                <a:spLocks/>
              </p:cNvSpPr>
              <p:nvPr/>
            </p:nvSpPr>
            <p:spPr bwMode="auto">
              <a:xfrm>
                <a:off x="3053" y="2802"/>
                <a:ext cx="47" cy="51"/>
              </a:xfrm>
              <a:custGeom>
                <a:avLst/>
                <a:gdLst>
                  <a:gd name="T0" fmla="*/ 47 w 47"/>
                  <a:gd name="T1" fmla="*/ 28 h 51"/>
                  <a:gd name="T2" fmla="*/ 0 w 47"/>
                  <a:gd name="T3" fmla="*/ 51 h 51"/>
                  <a:gd name="T4" fmla="*/ 0 w 47"/>
                  <a:gd name="T5" fmla="*/ 46 h 51"/>
                  <a:gd name="T6" fmla="*/ 6 w 47"/>
                  <a:gd name="T7" fmla="*/ 34 h 51"/>
                  <a:gd name="T8" fmla="*/ 6 w 47"/>
                  <a:gd name="T9" fmla="*/ 28 h 51"/>
                  <a:gd name="T10" fmla="*/ 6 w 47"/>
                  <a:gd name="T11" fmla="*/ 23 h 51"/>
                  <a:gd name="T12" fmla="*/ 6 w 47"/>
                  <a:gd name="T13" fmla="*/ 17 h 51"/>
                  <a:gd name="T14" fmla="*/ 0 w 47"/>
                  <a:gd name="T15" fmla="*/ 11 h 51"/>
                  <a:gd name="T16" fmla="*/ 0 w 47"/>
                  <a:gd name="T17" fmla="*/ 0 h 51"/>
                  <a:gd name="T18" fmla="*/ 47 w 47"/>
                  <a:gd name="T19" fmla="*/ 28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 h="51">
                    <a:moveTo>
                      <a:pt x="47" y="28"/>
                    </a:moveTo>
                    <a:lnTo>
                      <a:pt x="0" y="51"/>
                    </a:lnTo>
                    <a:lnTo>
                      <a:pt x="0" y="46"/>
                    </a:lnTo>
                    <a:lnTo>
                      <a:pt x="6" y="34"/>
                    </a:lnTo>
                    <a:lnTo>
                      <a:pt x="6" y="28"/>
                    </a:lnTo>
                    <a:lnTo>
                      <a:pt x="6" y="23"/>
                    </a:lnTo>
                    <a:lnTo>
                      <a:pt x="6" y="17"/>
                    </a:lnTo>
                    <a:lnTo>
                      <a:pt x="0" y="11"/>
                    </a:lnTo>
                    <a:lnTo>
                      <a:pt x="0" y="0"/>
                    </a:lnTo>
                    <a:lnTo>
                      <a:pt x="47" y="2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5967" name="Freeform 64"/>
              <p:cNvSpPr>
                <a:spLocks/>
              </p:cNvSpPr>
              <p:nvPr/>
            </p:nvSpPr>
            <p:spPr bwMode="auto">
              <a:xfrm>
                <a:off x="918" y="2946"/>
                <a:ext cx="65" cy="98"/>
              </a:xfrm>
              <a:custGeom>
                <a:avLst/>
                <a:gdLst>
                  <a:gd name="T0" fmla="*/ 0 w 11"/>
                  <a:gd name="T1" fmla="*/ 0 h 17"/>
                  <a:gd name="T2" fmla="*/ 60878232 w 11"/>
                  <a:gd name="T3" fmla="*/ 84187171 h 17"/>
                  <a:gd name="T4" fmla="*/ 96597640 w 11"/>
                  <a:gd name="T5" fmla="*/ 119533113 h 17"/>
                  <a:gd name="T6" fmla="*/ 0 60000 65536"/>
                  <a:gd name="T7" fmla="*/ 0 60000 65536"/>
                  <a:gd name="T8" fmla="*/ 0 60000 65536"/>
                </a:gdLst>
                <a:ahLst/>
                <a:cxnLst>
                  <a:cxn ang="T6">
                    <a:pos x="T0" y="T1"/>
                  </a:cxn>
                  <a:cxn ang="T7">
                    <a:pos x="T2" y="T3"/>
                  </a:cxn>
                  <a:cxn ang="T8">
                    <a:pos x="T4" y="T5"/>
                  </a:cxn>
                </a:cxnLst>
                <a:rect l="0" t="0" r="r" b="b"/>
                <a:pathLst>
                  <a:path w="11" h="17">
                    <a:moveTo>
                      <a:pt x="0" y="0"/>
                    </a:moveTo>
                    <a:lnTo>
                      <a:pt x="7" y="12"/>
                    </a:lnTo>
                    <a:lnTo>
                      <a:pt x="11" y="17"/>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5968" name="Line 65"/>
              <p:cNvSpPr>
                <a:spLocks noChangeShapeType="1"/>
              </p:cNvSpPr>
              <p:nvPr/>
            </p:nvSpPr>
            <p:spPr bwMode="auto">
              <a:xfrm>
                <a:off x="1000" y="3067"/>
                <a:ext cx="18" cy="17"/>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969" name="Freeform 66"/>
              <p:cNvSpPr>
                <a:spLocks/>
              </p:cNvSpPr>
              <p:nvPr/>
            </p:nvSpPr>
            <p:spPr bwMode="auto">
              <a:xfrm>
                <a:off x="1036" y="3107"/>
                <a:ext cx="82" cy="81"/>
              </a:xfrm>
              <a:custGeom>
                <a:avLst/>
                <a:gdLst>
                  <a:gd name="T0" fmla="*/ 0 w 14"/>
                  <a:gd name="T1" fmla="*/ 0 h 14"/>
                  <a:gd name="T2" fmla="*/ 88662559 w 14"/>
                  <a:gd name="T3" fmla="*/ 80307039 h 14"/>
                  <a:gd name="T4" fmla="*/ 113491790 w 14"/>
                  <a:gd name="T5" fmla="*/ 101797867 h 14"/>
                  <a:gd name="T6" fmla="*/ 0 60000 65536"/>
                  <a:gd name="T7" fmla="*/ 0 60000 65536"/>
                  <a:gd name="T8" fmla="*/ 0 60000 65536"/>
                </a:gdLst>
                <a:ahLst/>
                <a:cxnLst>
                  <a:cxn ang="T6">
                    <a:pos x="T0" y="T1"/>
                  </a:cxn>
                  <a:cxn ang="T7">
                    <a:pos x="T2" y="T3"/>
                  </a:cxn>
                  <a:cxn ang="T8">
                    <a:pos x="T4" y="T5"/>
                  </a:cxn>
                </a:cxnLst>
                <a:rect l="0" t="0" r="r" b="b"/>
                <a:pathLst>
                  <a:path w="14" h="14">
                    <a:moveTo>
                      <a:pt x="0" y="0"/>
                    </a:moveTo>
                    <a:lnTo>
                      <a:pt x="11" y="11"/>
                    </a:lnTo>
                    <a:lnTo>
                      <a:pt x="14" y="14"/>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5970" name="Line 67"/>
              <p:cNvSpPr>
                <a:spLocks noChangeShapeType="1"/>
              </p:cNvSpPr>
              <p:nvPr/>
            </p:nvSpPr>
            <p:spPr bwMode="auto">
              <a:xfrm>
                <a:off x="1141" y="3211"/>
                <a:ext cx="18" cy="17"/>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971" name="Freeform 68"/>
              <p:cNvSpPr>
                <a:spLocks/>
              </p:cNvSpPr>
              <p:nvPr/>
            </p:nvSpPr>
            <p:spPr bwMode="auto">
              <a:xfrm>
                <a:off x="1183" y="3251"/>
                <a:ext cx="88" cy="75"/>
              </a:xfrm>
              <a:custGeom>
                <a:avLst/>
                <a:gdLst>
                  <a:gd name="T0" fmla="*/ 0 w 15"/>
                  <a:gd name="T1" fmla="*/ 0 h 13"/>
                  <a:gd name="T2" fmla="*/ 8360804 w 15"/>
                  <a:gd name="T3" fmla="*/ 7445700 h 13"/>
                  <a:gd name="T4" fmla="*/ 123409827 w 15"/>
                  <a:gd name="T5" fmla="*/ 92111238 h 13"/>
                  <a:gd name="T6" fmla="*/ 0 60000 65536"/>
                  <a:gd name="T7" fmla="*/ 0 60000 65536"/>
                  <a:gd name="T8" fmla="*/ 0 60000 65536"/>
                </a:gdLst>
                <a:ahLst/>
                <a:cxnLst>
                  <a:cxn ang="T6">
                    <a:pos x="T0" y="T1"/>
                  </a:cxn>
                  <a:cxn ang="T7">
                    <a:pos x="T2" y="T3"/>
                  </a:cxn>
                  <a:cxn ang="T8">
                    <a:pos x="T4" y="T5"/>
                  </a:cxn>
                </a:cxnLst>
                <a:rect l="0" t="0" r="r" b="b"/>
                <a:pathLst>
                  <a:path w="15" h="13">
                    <a:moveTo>
                      <a:pt x="0" y="0"/>
                    </a:moveTo>
                    <a:lnTo>
                      <a:pt x="1" y="1"/>
                    </a:lnTo>
                    <a:lnTo>
                      <a:pt x="15" y="13"/>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5972" name="Line 69"/>
              <p:cNvSpPr>
                <a:spLocks noChangeShapeType="1"/>
              </p:cNvSpPr>
              <p:nvPr/>
            </p:nvSpPr>
            <p:spPr bwMode="auto">
              <a:xfrm>
                <a:off x="1294" y="3349"/>
                <a:ext cx="18" cy="1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973" name="Freeform 70"/>
              <p:cNvSpPr>
                <a:spLocks/>
              </p:cNvSpPr>
              <p:nvPr/>
            </p:nvSpPr>
            <p:spPr bwMode="auto">
              <a:xfrm>
                <a:off x="1336" y="3378"/>
                <a:ext cx="94" cy="69"/>
              </a:xfrm>
              <a:custGeom>
                <a:avLst/>
                <a:gdLst>
                  <a:gd name="T0" fmla="*/ 0 w 16"/>
                  <a:gd name="T1" fmla="*/ 0 h 12"/>
                  <a:gd name="T2" fmla="*/ 107981995 w 16"/>
                  <a:gd name="T3" fmla="*/ 69430025 h 12"/>
                  <a:gd name="T4" fmla="*/ 133352530 w 16"/>
                  <a:gd name="T5" fmla="*/ 82509389 h 12"/>
                  <a:gd name="T6" fmla="*/ 0 60000 65536"/>
                  <a:gd name="T7" fmla="*/ 0 60000 65536"/>
                  <a:gd name="T8" fmla="*/ 0 60000 65536"/>
                </a:gdLst>
                <a:ahLst/>
                <a:cxnLst>
                  <a:cxn ang="T6">
                    <a:pos x="T0" y="T1"/>
                  </a:cxn>
                  <a:cxn ang="T7">
                    <a:pos x="T2" y="T3"/>
                  </a:cxn>
                  <a:cxn ang="T8">
                    <a:pos x="T4" y="T5"/>
                  </a:cxn>
                </a:cxnLst>
                <a:rect l="0" t="0" r="r" b="b"/>
                <a:pathLst>
                  <a:path w="16" h="12">
                    <a:moveTo>
                      <a:pt x="0" y="0"/>
                    </a:moveTo>
                    <a:lnTo>
                      <a:pt x="13" y="10"/>
                    </a:lnTo>
                    <a:lnTo>
                      <a:pt x="16" y="12"/>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5974" name="Line 71"/>
              <p:cNvSpPr>
                <a:spLocks noChangeShapeType="1"/>
              </p:cNvSpPr>
              <p:nvPr/>
            </p:nvSpPr>
            <p:spPr bwMode="auto">
              <a:xfrm>
                <a:off x="1453" y="3464"/>
                <a:ext cx="18" cy="1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975" name="Freeform 72"/>
              <p:cNvSpPr>
                <a:spLocks/>
              </p:cNvSpPr>
              <p:nvPr/>
            </p:nvSpPr>
            <p:spPr bwMode="auto">
              <a:xfrm>
                <a:off x="1494" y="3493"/>
                <a:ext cx="94" cy="69"/>
              </a:xfrm>
              <a:custGeom>
                <a:avLst/>
                <a:gdLst>
                  <a:gd name="T0" fmla="*/ 0 w 16"/>
                  <a:gd name="T1" fmla="*/ 0 h 12"/>
                  <a:gd name="T2" fmla="*/ 66694128 w 16"/>
                  <a:gd name="T3" fmla="*/ 41779397 h 12"/>
                  <a:gd name="T4" fmla="*/ 133352530 w 16"/>
                  <a:gd name="T5" fmla="*/ 82509389 h 12"/>
                  <a:gd name="T6" fmla="*/ 0 60000 65536"/>
                  <a:gd name="T7" fmla="*/ 0 60000 65536"/>
                  <a:gd name="T8" fmla="*/ 0 60000 65536"/>
                </a:gdLst>
                <a:ahLst/>
                <a:cxnLst>
                  <a:cxn ang="T6">
                    <a:pos x="T0" y="T1"/>
                  </a:cxn>
                  <a:cxn ang="T7">
                    <a:pos x="T2" y="T3"/>
                  </a:cxn>
                  <a:cxn ang="T8">
                    <a:pos x="T4" y="T5"/>
                  </a:cxn>
                </a:cxnLst>
                <a:rect l="0" t="0" r="r" b="b"/>
                <a:pathLst>
                  <a:path w="16" h="12">
                    <a:moveTo>
                      <a:pt x="0" y="0"/>
                    </a:moveTo>
                    <a:lnTo>
                      <a:pt x="8" y="6"/>
                    </a:lnTo>
                    <a:lnTo>
                      <a:pt x="16" y="12"/>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5976" name="Line 73"/>
              <p:cNvSpPr>
                <a:spLocks noChangeShapeType="1"/>
              </p:cNvSpPr>
              <p:nvPr/>
            </p:nvSpPr>
            <p:spPr bwMode="auto">
              <a:xfrm>
                <a:off x="1612" y="3580"/>
                <a:ext cx="18" cy="1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977" name="Freeform 74"/>
              <p:cNvSpPr>
                <a:spLocks/>
              </p:cNvSpPr>
              <p:nvPr/>
            </p:nvSpPr>
            <p:spPr bwMode="auto">
              <a:xfrm>
                <a:off x="1653" y="3608"/>
                <a:ext cx="100" cy="64"/>
              </a:xfrm>
              <a:custGeom>
                <a:avLst/>
                <a:gdLst>
                  <a:gd name="T0" fmla="*/ 0 w 17"/>
                  <a:gd name="T1" fmla="*/ 0 h 11"/>
                  <a:gd name="T2" fmla="*/ 25854671 w 17"/>
                  <a:gd name="T3" fmla="*/ 15787136 h 11"/>
                  <a:gd name="T4" fmla="*/ 143302871 w 17"/>
                  <a:gd name="T5" fmla="*/ 83945757 h 11"/>
                  <a:gd name="T6" fmla="*/ 0 60000 65536"/>
                  <a:gd name="T7" fmla="*/ 0 60000 65536"/>
                  <a:gd name="T8" fmla="*/ 0 60000 65536"/>
                </a:gdLst>
                <a:ahLst/>
                <a:cxnLst>
                  <a:cxn ang="T6">
                    <a:pos x="T0" y="T1"/>
                  </a:cxn>
                  <a:cxn ang="T7">
                    <a:pos x="T2" y="T3"/>
                  </a:cxn>
                  <a:cxn ang="T8">
                    <a:pos x="T4" y="T5"/>
                  </a:cxn>
                </a:cxnLst>
                <a:rect l="0" t="0" r="r" b="b"/>
                <a:pathLst>
                  <a:path w="17" h="11">
                    <a:moveTo>
                      <a:pt x="0" y="0"/>
                    </a:moveTo>
                    <a:lnTo>
                      <a:pt x="3" y="2"/>
                    </a:lnTo>
                    <a:lnTo>
                      <a:pt x="17" y="11"/>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5978" name="Line 75"/>
              <p:cNvSpPr>
                <a:spLocks noChangeShapeType="1"/>
              </p:cNvSpPr>
              <p:nvPr/>
            </p:nvSpPr>
            <p:spPr bwMode="auto">
              <a:xfrm>
                <a:off x="1777" y="3683"/>
                <a:ext cx="17" cy="1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979" name="Line 76"/>
              <p:cNvSpPr>
                <a:spLocks noChangeShapeType="1"/>
              </p:cNvSpPr>
              <p:nvPr/>
            </p:nvSpPr>
            <p:spPr bwMode="auto">
              <a:xfrm>
                <a:off x="1818" y="3712"/>
                <a:ext cx="100" cy="58"/>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980" name="Freeform 77"/>
              <p:cNvSpPr>
                <a:spLocks/>
              </p:cNvSpPr>
              <p:nvPr/>
            </p:nvSpPr>
            <p:spPr bwMode="auto">
              <a:xfrm>
                <a:off x="1941" y="3787"/>
                <a:ext cx="24" cy="11"/>
              </a:xfrm>
              <a:custGeom>
                <a:avLst/>
                <a:gdLst>
                  <a:gd name="T0" fmla="*/ 0 w 4"/>
                  <a:gd name="T1" fmla="*/ 0 h 2"/>
                  <a:gd name="T2" fmla="*/ 20155392 w 4"/>
                  <a:gd name="T3" fmla="*/ 5038352 h 2"/>
                  <a:gd name="T4" fmla="*/ 40310784 w 4"/>
                  <a:gd name="T5" fmla="*/ 9300698 h 2"/>
                  <a:gd name="T6" fmla="*/ 0 60000 65536"/>
                  <a:gd name="T7" fmla="*/ 0 60000 65536"/>
                  <a:gd name="T8" fmla="*/ 0 60000 65536"/>
                </a:gdLst>
                <a:ahLst/>
                <a:cxnLst>
                  <a:cxn ang="T6">
                    <a:pos x="T0" y="T1"/>
                  </a:cxn>
                  <a:cxn ang="T7">
                    <a:pos x="T2" y="T3"/>
                  </a:cxn>
                  <a:cxn ang="T8">
                    <a:pos x="T4" y="T5"/>
                  </a:cxn>
                </a:cxnLst>
                <a:rect l="0" t="0" r="r" b="b"/>
                <a:pathLst>
                  <a:path w="4" h="2">
                    <a:moveTo>
                      <a:pt x="0" y="0"/>
                    </a:moveTo>
                    <a:lnTo>
                      <a:pt x="2" y="1"/>
                    </a:lnTo>
                    <a:lnTo>
                      <a:pt x="4" y="2"/>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5981" name="Line 78"/>
              <p:cNvSpPr>
                <a:spLocks noChangeShapeType="1"/>
              </p:cNvSpPr>
              <p:nvPr/>
            </p:nvSpPr>
            <p:spPr bwMode="auto">
              <a:xfrm>
                <a:off x="1988" y="3810"/>
                <a:ext cx="106" cy="5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982" name="Line 79"/>
              <p:cNvSpPr>
                <a:spLocks noChangeShapeType="1"/>
              </p:cNvSpPr>
              <p:nvPr/>
            </p:nvSpPr>
            <p:spPr bwMode="auto">
              <a:xfrm>
                <a:off x="2118" y="3879"/>
                <a:ext cx="23" cy="1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983" name="Line 80"/>
              <p:cNvSpPr>
                <a:spLocks noChangeShapeType="1"/>
              </p:cNvSpPr>
              <p:nvPr/>
            </p:nvSpPr>
            <p:spPr bwMode="auto">
              <a:xfrm>
                <a:off x="2165" y="3902"/>
                <a:ext cx="76" cy="4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984" name="Freeform 81"/>
              <p:cNvSpPr>
                <a:spLocks/>
              </p:cNvSpPr>
              <p:nvPr/>
            </p:nvSpPr>
            <p:spPr bwMode="auto">
              <a:xfrm>
                <a:off x="2230" y="3919"/>
                <a:ext cx="64" cy="47"/>
              </a:xfrm>
              <a:custGeom>
                <a:avLst/>
                <a:gdLst>
                  <a:gd name="T0" fmla="*/ 17 w 64"/>
                  <a:gd name="T1" fmla="*/ 0 h 47"/>
                  <a:gd name="T2" fmla="*/ 64 w 64"/>
                  <a:gd name="T3" fmla="*/ 47 h 47"/>
                  <a:gd name="T4" fmla="*/ 0 w 64"/>
                  <a:gd name="T5" fmla="*/ 41 h 47"/>
                  <a:gd name="T6" fmla="*/ 17 w 64"/>
                  <a:gd name="T7" fmla="*/ 0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47">
                    <a:moveTo>
                      <a:pt x="17" y="0"/>
                    </a:moveTo>
                    <a:lnTo>
                      <a:pt x="64" y="47"/>
                    </a:lnTo>
                    <a:lnTo>
                      <a:pt x="0" y="41"/>
                    </a:lnTo>
                    <a:lnTo>
                      <a:pt x="1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5985" name="Line 82"/>
              <p:cNvSpPr>
                <a:spLocks noChangeShapeType="1"/>
              </p:cNvSpPr>
              <p:nvPr/>
            </p:nvSpPr>
            <p:spPr bwMode="auto">
              <a:xfrm>
                <a:off x="3341" y="2859"/>
                <a:ext cx="559"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986" name="Freeform 83"/>
              <p:cNvSpPr>
                <a:spLocks/>
              </p:cNvSpPr>
              <p:nvPr/>
            </p:nvSpPr>
            <p:spPr bwMode="auto">
              <a:xfrm>
                <a:off x="3889" y="2836"/>
                <a:ext cx="76" cy="46"/>
              </a:xfrm>
              <a:custGeom>
                <a:avLst/>
                <a:gdLst>
                  <a:gd name="T0" fmla="*/ 0 w 76"/>
                  <a:gd name="T1" fmla="*/ 0 h 46"/>
                  <a:gd name="T2" fmla="*/ 76 w 76"/>
                  <a:gd name="T3" fmla="*/ 23 h 46"/>
                  <a:gd name="T4" fmla="*/ 0 w 76"/>
                  <a:gd name="T5" fmla="*/ 46 h 46"/>
                  <a:gd name="T6" fmla="*/ 0 w 76"/>
                  <a:gd name="T7" fmla="*/ 0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 h="46">
                    <a:moveTo>
                      <a:pt x="0" y="0"/>
                    </a:moveTo>
                    <a:lnTo>
                      <a:pt x="76" y="23"/>
                    </a:lnTo>
                    <a:lnTo>
                      <a:pt x="0" y="46"/>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5987" name="Freeform 84"/>
              <p:cNvSpPr>
                <a:spLocks/>
              </p:cNvSpPr>
              <p:nvPr/>
            </p:nvSpPr>
            <p:spPr bwMode="auto">
              <a:xfrm>
                <a:off x="1524" y="2709"/>
                <a:ext cx="506" cy="237"/>
              </a:xfrm>
              <a:custGeom>
                <a:avLst/>
                <a:gdLst>
                  <a:gd name="T0" fmla="*/ 117 w 506"/>
                  <a:gd name="T1" fmla="*/ 237 h 237"/>
                  <a:gd name="T2" fmla="*/ 382 w 506"/>
                  <a:gd name="T3" fmla="*/ 237 h 237"/>
                  <a:gd name="T4" fmla="*/ 429 w 506"/>
                  <a:gd name="T5" fmla="*/ 225 h 237"/>
                  <a:gd name="T6" fmla="*/ 470 w 506"/>
                  <a:gd name="T7" fmla="*/ 202 h 237"/>
                  <a:gd name="T8" fmla="*/ 494 w 506"/>
                  <a:gd name="T9" fmla="*/ 162 h 237"/>
                  <a:gd name="T10" fmla="*/ 506 w 506"/>
                  <a:gd name="T11" fmla="*/ 121 h 237"/>
                  <a:gd name="T12" fmla="*/ 494 w 506"/>
                  <a:gd name="T13" fmla="*/ 75 h 237"/>
                  <a:gd name="T14" fmla="*/ 470 w 506"/>
                  <a:gd name="T15" fmla="*/ 35 h 237"/>
                  <a:gd name="T16" fmla="*/ 429 w 506"/>
                  <a:gd name="T17" fmla="*/ 12 h 237"/>
                  <a:gd name="T18" fmla="*/ 382 w 506"/>
                  <a:gd name="T19" fmla="*/ 0 h 237"/>
                  <a:gd name="T20" fmla="*/ 117 w 506"/>
                  <a:gd name="T21" fmla="*/ 0 h 237"/>
                  <a:gd name="T22" fmla="*/ 70 w 506"/>
                  <a:gd name="T23" fmla="*/ 12 h 237"/>
                  <a:gd name="T24" fmla="*/ 35 w 506"/>
                  <a:gd name="T25" fmla="*/ 35 h 237"/>
                  <a:gd name="T26" fmla="*/ 6 w 506"/>
                  <a:gd name="T27" fmla="*/ 75 h 237"/>
                  <a:gd name="T28" fmla="*/ 0 w 506"/>
                  <a:gd name="T29" fmla="*/ 121 h 237"/>
                  <a:gd name="T30" fmla="*/ 6 w 506"/>
                  <a:gd name="T31" fmla="*/ 162 h 237"/>
                  <a:gd name="T32" fmla="*/ 35 w 506"/>
                  <a:gd name="T33" fmla="*/ 202 h 237"/>
                  <a:gd name="T34" fmla="*/ 70 w 506"/>
                  <a:gd name="T35" fmla="*/ 225 h 237"/>
                  <a:gd name="T36" fmla="*/ 117 w 506"/>
                  <a:gd name="T37" fmla="*/ 237 h 2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06" h="237">
                    <a:moveTo>
                      <a:pt x="117" y="237"/>
                    </a:moveTo>
                    <a:lnTo>
                      <a:pt x="382" y="237"/>
                    </a:lnTo>
                    <a:lnTo>
                      <a:pt x="429" y="225"/>
                    </a:lnTo>
                    <a:lnTo>
                      <a:pt x="470" y="202"/>
                    </a:lnTo>
                    <a:lnTo>
                      <a:pt x="494" y="162"/>
                    </a:lnTo>
                    <a:lnTo>
                      <a:pt x="506" y="121"/>
                    </a:lnTo>
                    <a:lnTo>
                      <a:pt x="494" y="75"/>
                    </a:lnTo>
                    <a:lnTo>
                      <a:pt x="470" y="35"/>
                    </a:lnTo>
                    <a:lnTo>
                      <a:pt x="429" y="12"/>
                    </a:lnTo>
                    <a:lnTo>
                      <a:pt x="382" y="0"/>
                    </a:lnTo>
                    <a:lnTo>
                      <a:pt x="117" y="0"/>
                    </a:lnTo>
                    <a:lnTo>
                      <a:pt x="70" y="12"/>
                    </a:lnTo>
                    <a:lnTo>
                      <a:pt x="35" y="35"/>
                    </a:lnTo>
                    <a:lnTo>
                      <a:pt x="6" y="75"/>
                    </a:lnTo>
                    <a:lnTo>
                      <a:pt x="0" y="121"/>
                    </a:lnTo>
                    <a:lnTo>
                      <a:pt x="6" y="162"/>
                    </a:lnTo>
                    <a:lnTo>
                      <a:pt x="35" y="202"/>
                    </a:lnTo>
                    <a:lnTo>
                      <a:pt x="70" y="225"/>
                    </a:lnTo>
                    <a:lnTo>
                      <a:pt x="117" y="237"/>
                    </a:lnTo>
                    <a:close/>
                  </a:path>
                </a:pathLst>
              </a:custGeom>
              <a:solidFill>
                <a:srgbClr val="FFFFFF"/>
              </a:solidFill>
              <a:ln w="9525">
                <a:solidFill>
                  <a:srgbClr val="000080"/>
                </a:solidFill>
                <a:prstDash val="solid"/>
                <a:round/>
                <a:headEnd/>
                <a:tailEnd/>
              </a:ln>
            </p:spPr>
            <p:txBody>
              <a:bodyPr/>
              <a:lstStyle/>
              <a:p>
                <a:endParaRPr lang="es-CR" sz="10000"/>
              </a:p>
            </p:txBody>
          </p:sp>
          <p:sp>
            <p:nvSpPr>
              <p:cNvPr id="75988" name="Rectangle 85"/>
              <p:cNvSpPr>
                <a:spLocks noChangeArrowheads="1"/>
              </p:cNvSpPr>
              <p:nvPr/>
            </p:nvSpPr>
            <p:spPr bwMode="auto">
              <a:xfrm>
                <a:off x="1611" y="2715"/>
                <a:ext cx="36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ES" sz="2000">
                    <a:solidFill>
                      <a:srgbClr val="000000"/>
                    </a:solidFill>
                    <a:latin typeface="Comic Sans MS" panose="030F0702030302020204" pitchFamily="66" charset="0"/>
                    <a:cs typeface="Arial" panose="020B0604020202020204" pitchFamily="34" charset="0"/>
                  </a:rPr>
                  <a:t>Inicio de</a:t>
                </a:r>
                <a:endParaRPr lang="es-ES" sz="10000">
                  <a:latin typeface="Arial" panose="020B0604020202020204" pitchFamily="34" charset="0"/>
                  <a:cs typeface="Arial" panose="020B0604020202020204" pitchFamily="34" charset="0"/>
                </a:endParaRPr>
              </a:p>
            </p:txBody>
          </p:sp>
          <p:sp>
            <p:nvSpPr>
              <p:cNvPr id="75989" name="Rectangle 86"/>
              <p:cNvSpPr>
                <a:spLocks noChangeArrowheads="1"/>
              </p:cNvSpPr>
              <p:nvPr/>
            </p:nvSpPr>
            <p:spPr bwMode="auto">
              <a:xfrm>
                <a:off x="1629" y="2808"/>
                <a:ext cx="329"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ES" sz="2000">
                    <a:solidFill>
                      <a:srgbClr val="000000"/>
                    </a:solidFill>
                    <a:latin typeface="Comic Sans MS" panose="030F0702030302020204" pitchFamily="66" charset="0"/>
                    <a:cs typeface="Arial" panose="020B0604020202020204" pitchFamily="34" charset="0"/>
                  </a:rPr>
                  <a:t>tránsito</a:t>
                </a:r>
                <a:endParaRPr lang="es-ES" sz="10000">
                  <a:latin typeface="Arial" panose="020B0604020202020204" pitchFamily="34" charset="0"/>
                  <a:cs typeface="Arial" panose="020B0604020202020204" pitchFamily="34" charset="0"/>
                </a:endParaRPr>
              </a:p>
            </p:txBody>
          </p:sp>
          <p:sp>
            <p:nvSpPr>
              <p:cNvPr id="75990" name="Freeform 87"/>
              <p:cNvSpPr>
                <a:spLocks/>
              </p:cNvSpPr>
              <p:nvPr/>
            </p:nvSpPr>
            <p:spPr bwMode="auto">
              <a:xfrm>
                <a:off x="2294" y="3735"/>
                <a:ext cx="542" cy="288"/>
              </a:xfrm>
              <a:custGeom>
                <a:avLst/>
                <a:gdLst>
                  <a:gd name="T0" fmla="*/ 0 w 542"/>
                  <a:gd name="T1" fmla="*/ 52 h 288"/>
                  <a:gd name="T2" fmla="*/ 0 w 542"/>
                  <a:gd name="T3" fmla="*/ 236 h 288"/>
                  <a:gd name="T4" fmla="*/ 12 w 542"/>
                  <a:gd name="T5" fmla="*/ 254 h 288"/>
                  <a:gd name="T6" fmla="*/ 47 w 542"/>
                  <a:gd name="T7" fmla="*/ 265 h 288"/>
                  <a:gd name="T8" fmla="*/ 94 w 542"/>
                  <a:gd name="T9" fmla="*/ 277 h 288"/>
                  <a:gd name="T10" fmla="*/ 159 w 542"/>
                  <a:gd name="T11" fmla="*/ 288 h 288"/>
                  <a:gd name="T12" fmla="*/ 230 w 542"/>
                  <a:gd name="T13" fmla="*/ 288 h 288"/>
                  <a:gd name="T14" fmla="*/ 306 w 542"/>
                  <a:gd name="T15" fmla="*/ 288 h 288"/>
                  <a:gd name="T16" fmla="*/ 383 w 542"/>
                  <a:gd name="T17" fmla="*/ 288 h 288"/>
                  <a:gd name="T18" fmla="*/ 447 w 542"/>
                  <a:gd name="T19" fmla="*/ 277 h 288"/>
                  <a:gd name="T20" fmla="*/ 495 w 542"/>
                  <a:gd name="T21" fmla="*/ 265 h 288"/>
                  <a:gd name="T22" fmla="*/ 530 w 542"/>
                  <a:gd name="T23" fmla="*/ 254 h 288"/>
                  <a:gd name="T24" fmla="*/ 542 w 542"/>
                  <a:gd name="T25" fmla="*/ 236 h 288"/>
                  <a:gd name="T26" fmla="*/ 542 w 542"/>
                  <a:gd name="T27" fmla="*/ 52 h 288"/>
                  <a:gd name="T28" fmla="*/ 530 w 542"/>
                  <a:gd name="T29" fmla="*/ 35 h 288"/>
                  <a:gd name="T30" fmla="*/ 495 w 542"/>
                  <a:gd name="T31" fmla="*/ 23 h 288"/>
                  <a:gd name="T32" fmla="*/ 447 w 542"/>
                  <a:gd name="T33" fmla="*/ 12 h 288"/>
                  <a:gd name="T34" fmla="*/ 383 w 542"/>
                  <a:gd name="T35" fmla="*/ 6 h 288"/>
                  <a:gd name="T36" fmla="*/ 306 w 542"/>
                  <a:gd name="T37" fmla="*/ 0 h 288"/>
                  <a:gd name="T38" fmla="*/ 230 w 542"/>
                  <a:gd name="T39" fmla="*/ 0 h 288"/>
                  <a:gd name="T40" fmla="*/ 159 w 542"/>
                  <a:gd name="T41" fmla="*/ 6 h 288"/>
                  <a:gd name="T42" fmla="*/ 94 w 542"/>
                  <a:gd name="T43" fmla="*/ 12 h 288"/>
                  <a:gd name="T44" fmla="*/ 47 w 542"/>
                  <a:gd name="T45" fmla="*/ 23 h 288"/>
                  <a:gd name="T46" fmla="*/ 12 w 542"/>
                  <a:gd name="T47" fmla="*/ 35 h 288"/>
                  <a:gd name="T48" fmla="*/ 0 w 542"/>
                  <a:gd name="T49" fmla="*/ 52 h 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42" h="288">
                    <a:moveTo>
                      <a:pt x="0" y="52"/>
                    </a:moveTo>
                    <a:lnTo>
                      <a:pt x="0" y="236"/>
                    </a:lnTo>
                    <a:lnTo>
                      <a:pt x="12" y="254"/>
                    </a:lnTo>
                    <a:lnTo>
                      <a:pt x="47" y="265"/>
                    </a:lnTo>
                    <a:lnTo>
                      <a:pt x="94" y="277"/>
                    </a:lnTo>
                    <a:lnTo>
                      <a:pt x="159" y="288"/>
                    </a:lnTo>
                    <a:lnTo>
                      <a:pt x="230" y="288"/>
                    </a:lnTo>
                    <a:lnTo>
                      <a:pt x="306" y="288"/>
                    </a:lnTo>
                    <a:lnTo>
                      <a:pt x="383" y="288"/>
                    </a:lnTo>
                    <a:lnTo>
                      <a:pt x="447" y="277"/>
                    </a:lnTo>
                    <a:lnTo>
                      <a:pt x="495" y="265"/>
                    </a:lnTo>
                    <a:lnTo>
                      <a:pt x="530" y="254"/>
                    </a:lnTo>
                    <a:lnTo>
                      <a:pt x="542" y="236"/>
                    </a:lnTo>
                    <a:lnTo>
                      <a:pt x="542" y="52"/>
                    </a:lnTo>
                    <a:lnTo>
                      <a:pt x="530" y="35"/>
                    </a:lnTo>
                    <a:lnTo>
                      <a:pt x="495" y="23"/>
                    </a:lnTo>
                    <a:lnTo>
                      <a:pt x="447" y="12"/>
                    </a:lnTo>
                    <a:lnTo>
                      <a:pt x="383" y="6"/>
                    </a:lnTo>
                    <a:lnTo>
                      <a:pt x="306" y="0"/>
                    </a:lnTo>
                    <a:lnTo>
                      <a:pt x="230" y="0"/>
                    </a:lnTo>
                    <a:lnTo>
                      <a:pt x="159" y="6"/>
                    </a:lnTo>
                    <a:lnTo>
                      <a:pt x="94" y="12"/>
                    </a:lnTo>
                    <a:lnTo>
                      <a:pt x="47" y="23"/>
                    </a:lnTo>
                    <a:lnTo>
                      <a:pt x="12" y="35"/>
                    </a:lnTo>
                    <a:lnTo>
                      <a:pt x="0" y="52"/>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5991" name="Freeform 88"/>
              <p:cNvSpPr>
                <a:spLocks/>
              </p:cNvSpPr>
              <p:nvPr/>
            </p:nvSpPr>
            <p:spPr bwMode="auto">
              <a:xfrm>
                <a:off x="2294" y="3735"/>
                <a:ext cx="542" cy="288"/>
              </a:xfrm>
              <a:custGeom>
                <a:avLst/>
                <a:gdLst>
                  <a:gd name="T0" fmla="*/ 0 w 542"/>
                  <a:gd name="T1" fmla="*/ 52 h 288"/>
                  <a:gd name="T2" fmla="*/ 0 w 542"/>
                  <a:gd name="T3" fmla="*/ 236 h 288"/>
                  <a:gd name="T4" fmla="*/ 12 w 542"/>
                  <a:gd name="T5" fmla="*/ 254 h 288"/>
                  <a:gd name="T6" fmla="*/ 47 w 542"/>
                  <a:gd name="T7" fmla="*/ 265 h 288"/>
                  <a:gd name="T8" fmla="*/ 94 w 542"/>
                  <a:gd name="T9" fmla="*/ 277 h 288"/>
                  <a:gd name="T10" fmla="*/ 159 w 542"/>
                  <a:gd name="T11" fmla="*/ 288 h 288"/>
                  <a:gd name="T12" fmla="*/ 230 w 542"/>
                  <a:gd name="T13" fmla="*/ 288 h 288"/>
                  <a:gd name="T14" fmla="*/ 306 w 542"/>
                  <a:gd name="T15" fmla="*/ 288 h 288"/>
                  <a:gd name="T16" fmla="*/ 383 w 542"/>
                  <a:gd name="T17" fmla="*/ 288 h 288"/>
                  <a:gd name="T18" fmla="*/ 447 w 542"/>
                  <a:gd name="T19" fmla="*/ 277 h 288"/>
                  <a:gd name="T20" fmla="*/ 495 w 542"/>
                  <a:gd name="T21" fmla="*/ 265 h 288"/>
                  <a:gd name="T22" fmla="*/ 530 w 542"/>
                  <a:gd name="T23" fmla="*/ 254 h 288"/>
                  <a:gd name="T24" fmla="*/ 542 w 542"/>
                  <a:gd name="T25" fmla="*/ 236 h 288"/>
                  <a:gd name="T26" fmla="*/ 542 w 542"/>
                  <a:gd name="T27" fmla="*/ 52 h 288"/>
                  <a:gd name="T28" fmla="*/ 530 w 542"/>
                  <a:gd name="T29" fmla="*/ 35 h 288"/>
                  <a:gd name="T30" fmla="*/ 495 w 542"/>
                  <a:gd name="T31" fmla="*/ 23 h 288"/>
                  <a:gd name="T32" fmla="*/ 447 w 542"/>
                  <a:gd name="T33" fmla="*/ 12 h 288"/>
                  <a:gd name="T34" fmla="*/ 383 w 542"/>
                  <a:gd name="T35" fmla="*/ 6 h 288"/>
                  <a:gd name="T36" fmla="*/ 306 w 542"/>
                  <a:gd name="T37" fmla="*/ 0 h 288"/>
                  <a:gd name="T38" fmla="*/ 230 w 542"/>
                  <a:gd name="T39" fmla="*/ 0 h 288"/>
                  <a:gd name="T40" fmla="*/ 159 w 542"/>
                  <a:gd name="T41" fmla="*/ 6 h 288"/>
                  <a:gd name="T42" fmla="*/ 94 w 542"/>
                  <a:gd name="T43" fmla="*/ 12 h 288"/>
                  <a:gd name="T44" fmla="*/ 47 w 542"/>
                  <a:gd name="T45" fmla="*/ 23 h 288"/>
                  <a:gd name="T46" fmla="*/ 12 w 542"/>
                  <a:gd name="T47" fmla="*/ 35 h 288"/>
                  <a:gd name="T48" fmla="*/ 0 w 542"/>
                  <a:gd name="T49" fmla="*/ 52 h 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42" h="288">
                    <a:moveTo>
                      <a:pt x="0" y="52"/>
                    </a:moveTo>
                    <a:lnTo>
                      <a:pt x="0" y="236"/>
                    </a:lnTo>
                    <a:lnTo>
                      <a:pt x="12" y="254"/>
                    </a:lnTo>
                    <a:lnTo>
                      <a:pt x="47" y="265"/>
                    </a:lnTo>
                    <a:lnTo>
                      <a:pt x="94" y="277"/>
                    </a:lnTo>
                    <a:lnTo>
                      <a:pt x="159" y="288"/>
                    </a:lnTo>
                    <a:lnTo>
                      <a:pt x="230" y="288"/>
                    </a:lnTo>
                    <a:lnTo>
                      <a:pt x="306" y="288"/>
                    </a:lnTo>
                    <a:lnTo>
                      <a:pt x="383" y="288"/>
                    </a:lnTo>
                    <a:lnTo>
                      <a:pt x="447" y="277"/>
                    </a:lnTo>
                    <a:lnTo>
                      <a:pt x="495" y="265"/>
                    </a:lnTo>
                    <a:lnTo>
                      <a:pt x="530" y="254"/>
                    </a:lnTo>
                    <a:lnTo>
                      <a:pt x="542" y="236"/>
                    </a:lnTo>
                    <a:lnTo>
                      <a:pt x="542" y="52"/>
                    </a:lnTo>
                    <a:lnTo>
                      <a:pt x="530" y="35"/>
                    </a:lnTo>
                    <a:lnTo>
                      <a:pt x="495" y="23"/>
                    </a:lnTo>
                    <a:lnTo>
                      <a:pt x="447" y="12"/>
                    </a:lnTo>
                    <a:lnTo>
                      <a:pt x="383" y="6"/>
                    </a:lnTo>
                    <a:lnTo>
                      <a:pt x="306" y="0"/>
                    </a:lnTo>
                    <a:lnTo>
                      <a:pt x="230" y="0"/>
                    </a:lnTo>
                    <a:lnTo>
                      <a:pt x="159" y="6"/>
                    </a:lnTo>
                    <a:lnTo>
                      <a:pt x="94" y="12"/>
                    </a:lnTo>
                    <a:lnTo>
                      <a:pt x="47" y="23"/>
                    </a:lnTo>
                    <a:lnTo>
                      <a:pt x="12" y="35"/>
                    </a:lnTo>
                    <a:lnTo>
                      <a:pt x="0" y="5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5992" name="Freeform 89"/>
              <p:cNvSpPr>
                <a:spLocks/>
              </p:cNvSpPr>
              <p:nvPr/>
            </p:nvSpPr>
            <p:spPr bwMode="auto">
              <a:xfrm>
                <a:off x="2294" y="3787"/>
                <a:ext cx="542" cy="52"/>
              </a:xfrm>
              <a:custGeom>
                <a:avLst/>
                <a:gdLst>
                  <a:gd name="T0" fmla="*/ 0 w 542"/>
                  <a:gd name="T1" fmla="*/ 0 h 52"/>
                  <a:gd name="T2" fmla="*/ 12 w 542"/>
                  <a:gd name="T3" fmla="*/ 11 h 52"/>
                  <a:gd name="T4" fmla="*/ 47 w 542"/>
                  <a:gd name="T5" fmla="*/ 29 h 52"/>
                  <a:gd name="T6" fmla="*/ 94 w 542"/>
                  <a:gd name="T7" fmla="*/ 40 h 52"/>
                  <a:gd name="T8" fmla="*/ 159 w 542"/>
                  <a:gd name="T9" fmla="*/ 46 h 52"/>
                  <a:gd name="T10" fmla="*/ 230 w 542"/>
                  <a:gd name="T11" fmla="*/ 52 h 52"/>
                  <a:gd name="T12" fmla="*/ 306 w 542"/>
                  <a:gd name="T13" fmla="*/ 52 h 52"/>
                  <a:gd name="T14" fmla="*/ 383 w 542"/>
                  <a:gd name="T15" fmla="*/ 46 h 52"/>
                  <a:gd name="T16" fmla="*/ 447 w 542"/>
                  <a:gd name="T17" fmla="*/ 40 h 52"/>
                  <a:gd name="T18" fmla="*/ 495 w 542"/>
                  <a:gd name="T19" fmla="*/ 29 h 52"/>
                  <a:gd name="T20" fmla="*/ 530 w 542"/>
                  <a:gd name="T21" fmla="*/ 11 h 52"/>
                  <a:gd name="T22" fmla="*/ 542 w 542"/>
                  <a:gd name="T23" fmla="*/ 0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42" h="52">
                    <a:moveTo>
                      <a:pt x="0" y="0"/>
                    </a:moveTo>
                    <a:lnTo>
                      <a:pt x="12" y="11"/>
                    </a:lnTo>
                    <a:lnTo>
                      <a:pt x="47" y="29"/>
                    </a:lnTo>
                    <a:lnTo>
                      <a:pt x="94" y="40"/>
                    </a:lnTo>
                    <a:lnTo>
                      <a:pt x="159" y="46"/>
                    </a:lnTo>
                    <a:lnTo>
                      <a:pt x="230" y="52"/>
                    </a:lnTo>
                    <a:lnTo>
                      <a:pt x="306" y="52"/>
                    </a:lnTo>
                    <a:lnTo>
                      <a:pt x="383" y="46"/>
                    </a:lnTo>
                    <a:lnTo>
                      <a:pt x="447" y="40"/>
                    </a:lnTo>
                    <a:lnTo>
                      <a:pt x="495" y="29"/>
                    </a:lnTo>
                    <a:lnTo>
                      <a:pt x="530" y="11"/>
                    </a:lnTo>
                    <a:lnTo>
                      <a:pt x="542"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5993" name="Freeform 90"/>
              <p:cNvSpPr>
                <a:spLocks/>
              </p:cNvSpPr>
              <p:nvPr/>
            </p:nvSpPr>
            <p:spPr bwMode="auto">
              <a:xfrm>
                <a:off x="2294" y="3810"/>
                <a:ext cx="542" cy="52"/>
              </a:xfrm>
              <a:custGeom>
                <a:avLst/>
                <a:gdLst>
                  <a:gd name="T0" fmla="*/ 0 w 542"/>
                  <a:gd name="T1" fmla="*/ 0 h 52"/>
                  <a:gd name="T2" fmla="*/ 12 w 542"/>
                  <a:gd name="T3" fmla="*/ 17 h 52"/>
                  <a:gd name="T4" fmla="*/ 47 w 542"/>
                  <a:gd name="T5" fmla="*/ 29 h 52"/>
                  <a:gd name="T6" fmla="*/ 94 w 542"/>
                  <a:gd name="T7" fmla="*/ 40 h 52"/>
                  <a:gd name="T8" fmla="*/ 159 w 542"/>
                  <a:gd name="T9" fmla="*/ 52 h 52"/>
                  <a:gd name="T10" fmla="*/ 230 w 542"/>
                  <a:gd name="T11" fmla="*/ 52 h 52"/>
                  <a:gd name="T12" fmla="*/ 306 w 542"/>
                  <a:gd name="T13" fmla="*/ 52 h 52"/>
                  <a:gd name="T14" fmla="*/ 383 w 542"/>
                  <a:gd name="T15" fmla="*/ 52 h 52"/>
                  <a:gd name="T16" fmla="*/ 447 w 542"/>
                  <a:gd name="T17" fmla="*/ 40 h 52"/>
                  <a:gd name="T18" fmla="*/ 495 w 542"/>
                  <a:gd name="T19" fmla="*/ 29 h 52"/>
                  <a:gd name="T20" fmla="*/ 530 w 542"/>
                  <a:gd name="T21" fmla="*/ 17 h 52"/>
                  <a:gd name="T22" fmla="*/ 542 w 542"/>
                  <a:gd name="T23" fmla="*/ 0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42" h="52">
                    <a:moveTo>
                      <a:pt x="0" y="0"/>
                    </a:moveTo>
                    <a:lnTo>
                      <a:pt x="12" y="17"/>
                    </a:lnTo>
                    <a:lnTo>
                      <a:pt x="47" y="29"/>
                    </a:lnTo>
                    <a:lnTo>
                      <a:pt x="94" y="40"/>
                    </a:lnTo>
                    <a:lnTo>
                      <a:pt x="159" y="52"/>
                    </a:lnTo>
                    <a:lnTo>
                      <a:pt x="230" y="52"/>
                    </a:lnTo>
                    <a:lnTo>
                      <a:pt x="306" y="52"/>
                    </a:lnTo>
                    <a:lnTo>
                      <a:pt x="383" y="52"/>
                    </a:lnTo>
                    <a:lnTo>
                      <a:pt x="447" y="40"/>
                    </a:lnTo>
                    <a:lnTo>
                      <a:pt x="495" y="29"/>
                    </a:lnTo>
                    <a:lnTo>
                      <a:pt x="530" y="17"/>
                    </a:lnTo>
                    <a:lnTo>
                      <a:pt x="542"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5994" name="Freeform 91"/>
              <p:cNvSpPr>
                <a:spLocks/>
              </p:cNvSpPr>
              <p:nvPr/>
            </p:nvSpPr>
            <p:spPr bwMode="auto">
              <a:xfrm>
                <a:off x="2294" y="3839"/>
                <a:ext cx="542" cy="52"/>
              </a:xfrm>
              <a:custGeom>
                <a:avLst/>
                <a:gdLst>
                  <a:gd name="T0" fmla="*/ 0 w 542"/>
                  <a:gd name="T1" fmla="*/ 0 h 52"/>
                  <a:gd name="T2" fmla="*/ 12 w 542"/>
                  <a:gd name="T3" fmla="*/ 11 h 52"/>
                  <a:gd name="T4" fmla="*/ 47 w 542"/>
                  <a:gd name="T5" fmla="*/ 29 h 52"/>
                  <a:gd name="T6" fmla="*/ 94 w 542"/>
                  <a:gd name="T7" fmla="*/ 40 h 52"/>
                  <a:gd name="T8" fmla="*/ 159 w 542"/>
                  <a:gd name="T9" fmla="*/ 46 h 52"/>
                  <a:gd name="T10" fmla="*/ 230 w 542"/>
                  <a:gd name="T11" fmla="*/ 52 h 52"/>
                  <a:gd name="T12" fmla="*/ 306 w 542"/>
                  <a:gd name="T13" fmla="*/ 52 h 52"/>
                  <a:gd name="T14" fmla="*/ 383 w 542"/>
                  <a:gd name="T15" fmla="*/ 46 h 52"/>
                  <a:gd name="T16" fmla="*/ 447 w 542"/>
                  <a:gd name="T17" fmla="*/ 40 h 52"/>
                  <a:gd name="T18" fmla="*/ 495 w 542"/>
                  <a:gd name="T19" fmla="*/ 29 h 52"/>
                  <a:gd name="T20" fmla="*/ 530 w 542"/>
                  <a:gd name="T21" fmla="*/ 11 h 52"/>
                  <a:gd name="T22" fmla="*/ 542 w 542"/>
                  <a:gd name="T23" fmla="*/ 0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42" h="52">
                    <a:moveTo>
                      <a:pt x="0" y="0"/>
                    </a:moveTo>
                    <a:lnTo>
                      <a:pt x="12" y="11"/>
                    </a:lnTo>
                    <a:lnTo>
                      <a:pt x="47" y="29"/>
                    </a:lnTo>
                    <a:lnTo>
                      <a:pt x="94" y="40"/>
                    </a:lnTo>
                    <a:lnTo>
                      <a:pt x="159" y="46"/>
                    </a:lnTo>
                    <a:lnTo>
                      <a:pt x="230" y="52"/>
                    </a:lnTo>
                    <a:lnTo>
                      <a:pt x="306" y="52"/>
                    </a:lnTo>
                    <a:lnTo>
                      <a:pt x="383" y="46"/>
                    </a:lnTo>
                    <a:lnTo>
                      <a:pt x="447" y="40"/>
                    </a:lnTo>
                    <a:lnTo>
                      <a:pt x="495" y="29"/>
                    </a:lnTo>
                    <a:lnTo>
                      <a:pt x="530" y="11"/>
                    </a:lnTo>
                    <a:lnTo>
                      <a:pt x="542"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5995" name="Rectangle 92"/>
              <p:cNvSpPr>
                <a:spLocks noChangeArrowheads="1"/>
              </p:cNvSpPr>
              <p:nvPr/>
            </p:nvSpPr>
            <p:spPr bwMode="auto">
              <a:xfrm>
                <a:off x="2487" y="3919"/>
                <a:ext cx="190"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ES" sz="1600" b="1">
                    <a:solidFill>
                      <a:srgbClr val="000000"/>
                    </a:solidFill>
                    <a:latin typeface="Arial" panose="020B0604020202020204" pitchFamily="34" charset="0"/>
                    <a:cs typeface="Arial" panose="020B0604020202020204" pitchFamily="34" charset="0"/>
                  </a:rPr>
                  <a:t>Tic@ </a:t>
                </a:r>
                <a:endParaRPr lang="es-ES" sz="10000">
                  <a:latin typeface="Arial" panose="020B0604020202020204" pitchFamily="34" charset="0"/>
                  <a:cs typeface="Arial" panose="020B0604020202020204" pitchFamily="34" charset="0"/>
                </a:endParaRPr>
              </a:p>
            </p:txBody>
          </p:sp>
          <p:sp>
            <p:nvSpPr>
              <p:cNvPr id="75996" name="Line 93"/>
              <p:cNvSpPr>
                <a:spLocks noChangeShapeType="1"/>
              </p:cNvSpPr>
              <p:nvPr/>
            </p:nvSpPr>
            <p:spPr bwMode="auto">
              <a:xfrm>
                <a:off x="1165" y="2830"/>
                <a:ext cx="318"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997" name="Freeform 94"/>
              <p:cNvSpPr>
                <a:spLocks/>
              </p:cNvSpPr>
              <p:nvPr/>
            </p:nvSpPr>
            <p:spPr bwMode="auto">
              <a:xfrm>
                <a:off x="1471" y="2802"/>
                <a:ext cx="53" cy="51"/>
              </a:xfrm>
              <a:custGeom>
                <a:avLst/>
                <a:gdLst>
                  <a:gd name="T0" fmla="*/ 53 w 53"/>
                  <a:gd name="T1" fmla="*/ 28 h 51"/>
                  <a:gd name="T2" fmla="*/ 0 w 53"/>
                  <a:gd name="T3" fmla="*/ 51 h 51"/>
                  <a:gd name="T4" fmla="*/ 6 w 53"/>
                  <a:gd name="T5" fmla="*/ 46 h 51"/>
                  <a:gd name="T6" fmla="*/ 6 w 53"/>
                  <a:gd name="T7" fmla="*/ 34 h 51"/>
                  <a:gd name="T8" fmla="*/ 6 w 53"/>
                  <a:gd name="T9" fmla="*/ 28 h 51"/>
                  <a:gd name="T10" fmla="*/ 6 w 53"/>
                  <a:gd name="T11" fmla="*/ 23 h 51"/>
                  <a:gd name="T12" fmla="*/ 6 w 53"/>
                  <a:gd name="T13" fmla="*/ 17 h 51"/>
                  <a:gd name="T14" fmla="*/ 6 w 53"/>
                  <a:gd name="T15" fmla="*/ 11 h 51"/>
                  <a:gd name="T16" fmla="*/ 0 w 53"/>
                  <a:gd name="T17" fmla="*/ 0 h 51"/>
                  <a:gd name="T18" fmla="*/ 53 w 53"/>
                  <a:gd name="T19" fmla="*/ 28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3" h="51">
                    <a:moveTo>
                      <a:pt x="53" y="28"/>
                    </a:moveTo>
                    <a:lnTo>
                      <a:pt x="0" y="51"/>
                    </a:lnTo>
                    <a:lnTo>
                      <a:pt x="6" y="46"/>
                    </a:lnTo>
                    <a:lnTo>
                      <a:pt x="6" y="34"/>
                    </a:lnTo>
                    <a:lnTo>
                      <a:pt x="6" y="28"/>
                    </a:lnTo>
                    <a:lnTo>
                      <a:pt x="6" y="23"/>
                    </a:lnTo>
                    <a:lnTo>
                      <a:pt x="6" y="17"/>
                    </a:lnTo>
                    <a:lnTo>
                      <a:pt x="6" y="11"/>
                    </a:lnTo>
                    <a:lnTo>
                      <a:pt x="0" y="0"/>
                    </a:lnTo>
                    <a:lnTo>
                      <a:pt x="53" y="2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5998" name="Rectangle 95"/>
              <p:cNvSpPr>
                <a:spLocks noChangeArrowheads="1"/>
              </p:cNvSpPr>
              <p:nvPr/>
            </p:nvSpPr>
            <p:spPr bwMode="auto">
              <a:xfrm>
                <a:off x="740" y="1678"/>
                <a:ext cx="75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ES" sz="2000">
                    <a:solidFill>
                      <a:srgbClr val="000000"/>
                    </a:solidFill>
                    <a:latin typeface="Copperplate Gothic Light" pitchFamily="34" charset="0"/>
                    <a:cs typeface="Arial" panose="020B0604020202020204" pitchFamily="34" charset="0"/>
                  </a:rPr>
                  <a:t>Transp. Terrestre o</a:t>
                </a:r>
                <a:endParaRPr lang="es-ES" sz="10000">
                  <a:latin typeface="Arial" panose="020B0604020202020204" pitchFamily="34" charset="0"/>
                  <a:cs typeface="Arial" panose="020B0604020202020204" pitchFamily="34" charset="0"/>
                </a:endParaRPr>
              </a:p>
            </p:txBody>
          </p:sp>
          <p:sp>
            <p:nvSpPr>
              <p:cNvPr id="75999" name="Rectangle 96"/>
              <p:cNvSpPr>
                <a:spLocks noChangeArrowheads="1"/>
              </p:cNvSpPr>
              <p:nvPr/>
            </p:nvSpPr>
            <p:spPr bwMode="auto">
              <a:xfrm>
                <a:off x="740" y="1770"/>
                <a:ext cx="665"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ES" sz="2000">
                    <a:solidFill>
                      <a:srgbClr val="000000"/>
                    </a:solidFill>
                    <a:latin typeface="Copperplate Gothic Light" pitchFamily="34" charset="0"/>
                    <a:cs typeface="Arial" panose="020B0604020202020204" pitchFamily="34" charset="0"/>
                  </a:rPr>
                  <a:t>Agencia Aduanal</a:t>
                </a:r>
                <a:endParaRPr lang="es-ES" sz="10000">
                  <a:latin typeface="Arial" panose="020B0604020202020204" pitchFamily="34" charset="0"/>
                  <a:cs typeface="Arial" panose="020B0604020202020204" pitchFamily="34" charset="0"/>
                </a:endParaRPr>
              </a:p>
            </p:txBody>
          </p:sp>
          <p:sp>
            <p:nvSpPr>
              <p:cNvPr id="76000" name="Line 97"/>
              <p:cNvSpPr>
                <a:spLocks noChangeShapeType="1"/>
              </p:cNvSpPr>
              <p:nvPr/>
            </p:nvSpPr>
            <p:spPr bwMode="auto">
              <a:xfrm>
                <a:off x="918" y="1862"/>
                <a:ext cx="1" cy="79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001" name="Freeform 98"/>
              <p:cNvSpPr>
                <a:spLocks/>
              </p:cNvSpPr>
              <p:nvPr/>
            </p:nvSpPr>
            <p:spPr bwMode="auto">
              <a:xfrm>
                <a:off x="894" y="2646"/>
                <a:ext cx="47" cy="63"/>
              </a:xfrm>
              <a:custGeom>
                <a:avLst/>
                <a:gdLst>
                  <a:gd name="T0" fmla="*/ 47 w 47"/>
                  <a:gd name="T1" fmla="*/ 0 h 63"/>
                  <a:gd name="T2" fmla="*/ 24 w 47"/>
                  <a:gd name="T3" fmla="*/ 63 h 63"/>
                  <a:gd name="T4" fmla="*/ 0 w 47"/>
                  <a:gd name="T5" fmla="*/ 0 h 63"/>
                  <a:gd name="T6" fmla="*/ 47 w 47"/>
                  <a:gd name="T7" fmla="*/ 0 h 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63">
                    <a:moveTo>
                      <a:pt x="47" y="0"/>
                    </a:moveTo>
                    <a:lnTo>
                      <a:pt x="24" y="63"/>
                    </a:lnTo>
                    <a:lnTo>
                      <a:pt x="0" y="0"/>
                    </a:lnTo>
                    <a:lnTo>
                      <a:pt x="4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002" name="Rectangle 99"/>
              <p:cNvSpPr>
                <a:spLocks noChangeArrowheads="1"/>
              </p:cNvSpPr>
              <p:nvPr/>
            </p:nvSpPr>
            <p:spPr bwMode="auto">
              <a:xfrm>
                <a:off x="747" y="2300"/>
                <a:ext cx="359" cy="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cs typeface="Arial" panose="020B0604020202020204" pitchFamily="34" charset="0"/>
                </a:endParaRPr>
              </a:p>
            </p:txBody>
          </p:sp>
          <p:sp>
            <p:nvSpPr>
              <p:cNvPr id="76003" name="Rectangle 100"/>
              <p:cNvSpPr>
                <a:spLocks noChangeArrowheads="1"/>
              </p:cNvSpPr>
              <p:nvPr/>
            </p:nvSpPr>
            <p:spPr bwMode="auto">
              <a:xfrm>
                <a:off x="759" y="2300"/>
                <a:ext cx="351"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ES" sz="1600" b="1">
                    <a:solidFill>
                      <a:srgbClr val="000080"/>
                    </a:solidFill>
                    <a:latin typeface="Arial" panose="020B0604020202020204" pitchFamily="34" charset="0"/>
                    <a:cs typeface="Arial" panose="020B0604020202020204" pitchFamily="34" charset="0"/>
                  </a:rPr>
                  <a:t>Validación</a:t>
                </a:r>
                <a:endParaRPr lang="es-ES" sz="10000">
                  <a:latin typeface="Arial" panose="020B0604020202020204" pitchFamily="34" charset="0"/>
                  <a:cs typeface="Arial" panose="020B0604020202020204" pitchFamily="34" charset="0"/>
                </a:endParaRPr>
              </a:p>
            </p:txBody>
          </p:sp>
          <p:sp>
            <p:nvSpPr>
              <p:cNvPr id="76004" name="Rectangle 101"/>
              <p:cNvSpPr>
                <a:spLocks noChangeArrowheads="1"/>
              </p:cNvSpPr>
              <p:nvPr/>
            </p:nvSpPr>
            <p:spPr bwMode="auto">
              <a:xfrm>
                <a:off x="859" y="2375"/>
                <a:ext cx="152"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ES" sz="1600" b="1">
                    <a:solidFill>
                      <a:srgbClr val="000080"/>
                    </a:solidFill>
                    <a:latin typeface="Arial" panose="020B0604020202020204" pitchFamily="34" charset="0"/>
                    <a:cs typeface="Arial" panose="020B0604020202020204" pitchFamily="34" charset="0"/>
                  </a:rPr>
                  <a:t>DUA</a:t>
                </a:r>
                <a:endParaRPr lang="es-ES" sz="10000">
                  <a:latin typeface="Arial" panose="020B0604020202020204" pitchFamily="34" charset="0"/>
                  <a:cs typeface="Arial" panose="020B0604020202020204" pitchFamily="34" charset="0"/>
                </a:endParaRPr>
              </a:p>
            </p:txBody>
          </p:sp>
          <p:sp>
            <p:nvSpPr>
              <p:cNvPr id="76005" name="Freeform 102"/>
              <p:cNvSpPr>
                <a:spLocks/>
              </p:cNvSpPr>
              <p:nvPr/>
            </p:nvSpPr>
            <p:spPr bwMode="auto">
              <a:xfrm>
                <a:off x="3100" y="2709"/>
                <a:ext cx="506" cy="237"/>
              </a:xfrm>
              <a:custGeom>
                <a:avLst/>
                <a:gdLst>
                  <a:gd name="T0" fmla="*/ 118 w 506"/>
                  <a:gd name="T1" fmla="*/ 237 h 237"/>
                  <a:gd name="T2" fmla="*/ 389 w 506"/>
                  <a:gd name="T3" fmla="*/ 237 h 237"/>
                  <a:gd name="T4" fmla="*/ 436 w 506"/>
                  <a:gd name="T5" fmla="*/ 225 h 237"/>
                  <a:gd name="T6" fmla="*/ 471 w 506"/>
                  <a:gd name="T7" fmla="*/ 202 h 237"/>
                  <a:gd name="T8" fmla="*/ 500 w 506"/>
                  <a:gd name="T9" fmla="*/ 162 h 237"/>
                  <a:gd name="T10" fmla="*/ 506 w 506"/>
                  <a:gd name="T11" fmla="*/ 121 h 237"/>
                  <a:gd name="T12" fmla="*/ 500 w 506"/>
                  <a:gd name="T13" fmla="*/ 75 h 237"/>
                  <a:gd name="T14" fmla="*/ 471 w 506"/>
                  <a:gd name="T15" fmla="*/ 35 h 237"/>
                  <a:gd name="T16" fmla="*/ 436 w 506"/>
                  <a:gd name="T17" fmla="*/ 12 h 237"/>
                  <a:gd name="T18" fmla="*/ 389 w 506"/>
                  <a:gd name="T19" fmla="*/ 0 h 237"/>
                  <a:gd name="T20" fmla="*/ 118 w 506"/>
                  <a:gd name="T21" fmla="*/ 0 h 237"/>
                  <a:gd name="T22" fmla="*/ 77 w 506"/>
                  <a:gd name="T23" fmla="*/ 12 h 237"/>
                  <a:gd name="T24" fmla="*/ 36 w 506"/>
                  <a:gd name="T25" fmla="*/ 35 h 237"/>
                  <a:gd name="T26" fmla="*/ 12 w 506"/>
                  <a:gd name="T27" fmla="*/ 75 h 237"/>
                  <a:gd name="T28" fmla="*/ 0 w 506"/>
                  <a:gd name="T29" fmla="*/ 121 h 237"/>
                  <a:gd name="T30" fmla="*/ 12 w 506"/>
                  <a:gd name="T31" fmla="*/ 162 h 237"/>
                  <a:gd name="T32" fmla="*/ 36 w 506"/>
                  <a:gd name="T33" fmla="*/ 202 h 237"/>
                  <a:gd name="T34" fmla="*/ 77 w 506"/>
                  <a:gd name="T35" fmla="*/ 225 h 237"/>
                  <a:gd name="T36" fmla="*/ 118 w 506"/>
                  <a:gd name="T37" fmla="*/ 237 h 2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06" h="237">
                    <a:moveTo>
                      <a:pt x="118" y="237"/>
                    </a:moveTo>
                    <a:lnTo>
                      <a:pt x="389" y="237"/>
                    </a:lnTo>
                    <a:lnTo>
                      <a:pt x="436" y="225"/>
                    </a:lnTo>
                    <a:lnTo>
                      <a:pt x="471" y="202"/>
                    </a:lnTo>
                    <a:lnTo>
                      <a:pt x="500" y="162"/>
                    </a:lnTo>
                    <a:lnTo>
                      <a:pt x="506" y="121"/>
                    </a:lnTo>
                    <a:lnTo>
                      <a:pt x="500" y="75"/>
                    </a:lnTo>
                    <a:lnTo>
                      <a:pt x="471" y="35"/>
                    </a:lnTo>
                    <a:lnTo>
                      <a:pt x="436" y="12"/>
                    </a:lnTo>
                    <a:lnTo>
                      <a:pt x="389" y="0"/>
                    </a:lnTo>
                    <a:lnTo>
                      <a:pt x="118" y="0"/>
                    </a:lnTo>
                    <a:lnTo>
                      <a:pt x="77" y="12"/>
                    </a:lnTo>
                    <a:lnTo>
                      <a:pt x="36" y="35"/>
                    </a:lnTo>
                    <a:lnTo>
                      <a:pt x="12" y="75"/>
                    </a:lnTo>
                    <a:lnTo>
                      <a:pt x="0" y="121"/>
                    </a:lnTo>
                    <a:lnTo>
                      <a:pt x="12" y="162"/>
                    </a:lnTo>
                    <a:lnTo>
                      <a:pt x="36" y="202"/>
                    </a:lnTo>
                    <a:lnTo>
                      <a:pt x="77" y="225"/>
                    </a:lnTo>
                    <a:lnTo>
                      <a:pt x="118" y="237"/>
                    </a:lnTo>
                    <a:close/>
                  </a:path>
                </a:pathLst>
              </a:custGeom>
              <a:solidFill>
                <a:srgbClr val="FFFFFF"/>
              </a:solidFill>
              <a:ln w="9525">
                <a:solidFill>
                  <a:srgbClr val="000080"/>
                </a:solidFill>
                <a:prstDash val="solid"/>
                <a:round/>
                <a:headEnd/>
                <a:tailEnd/>
              </a:ln>
            </p:spPr>
            <p:txBody>
              <a:bodyPr/>
              <a:lstStyle/>
              <a:p>
                <a:endParaRPr lang="es-CR" sz="10000"/>
              </a:p>
            </p:txBody>
          </p:sp>
          <p:sp>
            <p:nvSpPr>
              <p:cNvPr id="76006" name="Rectangle 103"/>
              <p:cNvSpPr>
                <a:spLocks noChangeArrowheads="1"/>
              </p:cNvSpPr>
              <p:nvPr/>
            </p:nvSpPr>
            <p:spPr bwMode="auto">
              <a:xfrm>
                <a:off x="3241" y="2715"/>
                <a:ext cx="250"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ES" sz="2000">
                    <a:solidFill>
                      <a:srgbClr val="000000"/>
                    </a:solidFill>
                    <a:latin typeface="Comic Sans MS" panose="030F0702030302020204" pitchFamily="66" charset="0"/>
                    <a:cs typeface="Arial" panose="020B0604020202020204" pitchFamily="34" charset="0"/>
                  </a:rPr>
                  <a:t>Fin de</a:t>
                </a:r>
                <a:endParaRPr lang="es-ES" sz="10000">
                  <a:latin typeface="Arial" panose="020B0604020202020204" pitchFamily="34" charset="0"/>
                  <a:cs typeface="Arial" panose="020B0604020202020204" pitchFamily="34" charset="0"/>
                </a:endParaRPr>
              </a:p>
            </p:txBody>
          </p:sp>
          <p:sp>
            <p:nvSpPr>
              <p:cNvPr id="76007" name="Rectangle 104"/>
              <p:cNvSpPr>
                <a:spLocks noChangeArrowheads="1"/>
              </p:cNvSpPr>
              <p:nvPr/>
            </p:nvSpPr>
            <p:spPr bwMode="auto">
              <a:xfrm>
                <a:off x="3134" y="2808"/>
                <a:ext cx="485"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ES" sz="2000">
                    <a:solidFill>
                      <a:srgbClr val="000000"/>
                    </a:solidFill>
                    <a:latin typeface="Comic Sans MS" panose="030F0702030302020204" pitchFamily="66" charset="0"/>
                    <a:cs typeface="Arial" panose="020B0604020202020204" pitchFamily="34" charset="0"/>
                  </a:rPr>
                  <a:t>movilización</a:t>
                </a:r>
                <a:endParaRPr lang="es-ES" sz="10000">
                  <a:latin typeface="Arial" panose="020B0604020202020204" pitchFamily="34" charset="0"/>
                  <a:cs typeface="Arial" panose="020B0604020202020204" pitchFamily="34" charset="0"/>
                </a:endParaRPr>
              </a:p>
            </p:txBody>
          </p:sp>
          <p:sp>
            <p:nvSpPr>
              <p:cNvPr id="76008" name="Freeform 105"/>
              <p:cNvSpPr>
                <a:spLocks/>
              </p:cNvSpPr>
              <p:nvPr/>
            </p:nvSpPr>
            <p:spPr bwMode="auto">
              <a:xfrm>
                <a:off x="1771" y="2946"/>
                <a:ext cx="6" cy="115"/>
              </a:xfrm>
              <a:custGeom>
                <a:avLst/>
                <a:gdLst>
                  <a:gd name="T0" fmla="*/ 10077696 w 1"/>
                  <a:gd name="T1" fmla="*/ 0 h 20"/>
                  <a:gd name="T2" fmla="*/ 0 w 1"/>
                  <a:gd name="T3" fmla="*/ 89562247 h 20"/>
                  <a:gd name="T4" fmla="*/ 10077696 w 1"/>
                  <a:gd name="T5" fmla="*/ 137375711 h 20"/>
                  <a:gd name="T6" fmla="*/ 0 60000 65536"/>
                  <a:gd name="T7" fmla="*/ 0 60000 65536"/>
                  <a:gd name="T8" fmla="*/ 0 60000 65536"/>
                </a:gdLst>
                <a:ahLst/>
                <a:cxnLst>
                  <a:cxn ang="T6">
                    <a:pos x="T0" y="T1"/>
                  </a:cxn>
                  <a:cxn ang="T7">
                    <a:pos x="T2" y="T3"/>
                  </a:cxn>
                  <a:cxn ang="T8">
                    <a:pos x="T4" y="T5"/>
                  </a:cxn>
                </a:cxnLst>
                <a:rect l="0" t="0" r="r" b="b"/>
                <a:pathLst>
                  <a:path w="1" h="20">
                    <a:moveTo>
                      <a:pt x="1" y="0"/>
                    </a:moveTo>
                    <a:lnTo>
                      <a:pt x="0" y="13"/>
                    </a:lnTo>
                    <a:lnTo>
                      <a:pt x="1" y="20"/>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6009" name="Freeform 106"/>
              <p:cNvSpPr>
                <a:spLocks/>
              </p:cNvSpPr>
              <p:nvPr/>
            </p:nvSpPr>
            <p:spPr bwMode="auto">
              <a:xfrm>
                <a:off x="1783" y="3090"/>
                <a:ext cx="5" cy="23"/>
              </a:xfrm>
              <a:custGeom>
                <a:avLst/>
                <a:gdLst>
                  <a:gd name="T0" fmla="*/ 0 w 1"/>
                  <a:gd name="T1" fmla="*/ 0 h 4"/>
                  <a:gd name="T2" fmla="*/ 1953125 w 1"/>
                  <a:gd name="T3" fmla="*/ 20383526 h 4"/>
                  <a:gd name="T4" fmla="*/ 1953125 w 1"/>
                  <a:gd name="T5" fmla="*/ 27429938 h 4"/>
                  <a:gd name="T6" fmla="*/ 0 60000 65536"/>
                  <a:gd name="T7" fmla="*/ 0 60000 65536"/>
                  <a:gd name="T8" fmla="*/ 0 60000 65536"/>
                </a:gdLst>
                <a:ahLst/>
                <a:cxnLst>
                  <a:cxn ang="T6">
                    <a:pos x="T0" y="T1"/>
                  </a:cxn>
                  <a:cxn ang="T7">
                    <a:pos x="T2" y="T3"/>
                  </a:cxn>
                  <a:cxn ang="T8">
                    <a:pos x="T4" y="T5"/>
                  </a:cxn>
                </a:cxnLst>
                <a:rect l="0" t="0" r="r" b="b"/>
                <a:pathLst>
                  <a:path w="1" h="4">
                    <a:moveTo>
                      <a:pt x="0" y="0"/>
                    </a:moveTo>
                    <a:lnTo>
                      <a:pt x="1" y="3"/>
                    </a:lnTo>
                    <a:lnTo>
                      <a:pt x="1" y="4"/>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6010" name="Freeform 107"/>
              <p:cNvSpPr>
                <a:spLocks/>
              </p:cNvSpPr>
              <p:nvPr/>
            </p:nvSpPr>
            <p:spPr bwMode="auto">
              <a:xfrm>
                <a:off x="1800" y="3142"/>
                <a:ext cx="36" cy="109"/>
              </a:xfrm>
              <a:custGeom>
                <a:avLst/>
                <a:gdLst>
                  <a:gd name="T0" fmla="*/ 0 w 6"/>
                  <a:gd name="T1" fmla="*/ 0 h 19"/>
                  <a:gd name="T2" fmla="*/ 30233088 w 6"/>
                  <a:gd name="T3" fmla="*/ 73826853 h 19"/>
                  <a:gd name="T4" fmla="*/ 60466176 w 6"/>
                  <a:gd name="T5" fmla="*/ 127832154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3" y="11"/>
                    </a:lnTo>
                    <a:lnTo>
                      <a:pt x="6" y="19"/>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6011" name="Line 108"/>
              <p:cNvSpPr>
                <a:spLocks noChangeShapeType="1"/>
              </p:cNvSpPr>
              <p:nvPr/>
            </p:nvSpPr>
            <p:spPr bwMode="auto">
              <a:xfrm>
                <a:off x="1847" y="3274"/>
                <a:ext cx="12" cy="23"/>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012" name="Freeform 109"/>
              <p:cNvSpPr>
                <a:spLocks/>
              </p:cNvSpPr>
              <p:nvPr/>
            </p:nvSpPr>
            <p:spPr bwMode="auto">
              <a:xfrm>
                <a:off x="1871" y="3320"/>
                <a:ext cx="53" cy="104"/>
              </a:xfrm>
              <a:custGeom>
                <a:avLst/>
                <a:gdLst>
                  <a:gd name="T0" fmla="*/ 0 w 9"/>
                  <a:gd name="T1" fmla="*/ 0 h 18"/>
                  <a:gd name="T2" fmla="*/ 76615092 w 9"/>
                  <a:gd name="T3" fmla="*/ 121648488 h 18"/>
                  <a:gd name="T4" fmla="*/ 76615092 w 9"/>
                  <a:gd name="T5" fmla="*/ 129161870 h 18"/>
                  <a:gd name="T6" fmla="*/ 0 60000 65536"/>
                  <a:gd name="T7" fmla="*/ 0 60000 65536"/>
                  <a:gd name="T8" fmla="*/ 0 60000 65536"/>
                </a:gdLst>
                <a:ahLst/>
                <a:cxnLst>
                  <a:cxn ang="T6">
                    <a:pos x="T0" y="T1"/>
                  </a:cxn>
                  <a:cxn ang="T7">
                    <a:pos x="T2" y="T3"/>
                  </a:cxn>
                  <a:cxn ang="T8">
                    <a:pos x="T4" y="T5"/>
                  </a:cxn>
                </a:cxnLst>
                <a:rect l="0" t="0" r="r" b="b"/>
                <a:pathLst>
                  <a:path w="9" h="18">
                    <a:moveTo>
                      <a:pt x="0" y="0"/>
                    </a:moveTo>
                    <a:lnTo>
                      <a:pt x="9" y="17"/>
                    </a:lnTo>
                    <a:lnTo>
                      <a:pt x="9" y="18"/>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6013" name="Line 110"/>
              <p:cNvSpPr>
                <a:spLocks noChangeShapeType="1"/>
              </p:cNvSpPr>
              <p:nvPr/>
            </p:nvSpPr>
            <p:spPr bwMode="auto">
              <a:xfrm>
                <a:off x="1941" y="3447"/>
                <a:ext cx="12" cy="17"/>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014" name="Freeform 111"/>
              <p:cNvSpPr>
                <a:spLocks/>
              </p:cNvSpPr>
              <p:nvPr/>
            </p:nvSpPr>
            <p:spPr bwMode="auto">
              <a:xfrm>
                <a:off x="1971" y="3487"/>
                <a:ext cx="65" cy="98"/>
              </a:xfrm>
              <a:custGeom>
                <a:avLst/>
                <a:gdLst>
                  <a:gd name="T0" fmla="*/ 0 w 11"/>
                  <a:gd name="T1" fmla="*/ 0 h 17"/>
                  <a:gd name="T2" fmla="*/ 35719615 w 11"/>
                  <a:gd name="T3" fmla="*/ 48886418 h 17"/>
                  <a:gd name="T4" fmla="*/ 96597640 w 11"/>
                  <a:gd name="T5" fmla="*/ 119533113 h 17"/>
                  <a:gd name="T6" fmla="*/ 0 60000 65536"/>
                  <a:gd name="T7" fmla="*/ 0 60000 65536"/>
                  <a:gd name="T8" fmla="*/ 0 60000 65536"/>
                </a:gdLst>
                <a:ahLst/>
                <a:cxnLst>
                  <a:cxn ang="T6">
                    <a:pos x="T0" y="T1"/>
                  </a:cxn>
                  <a:cxn ang="T7">
                    <a:pos x="T2" y="T3"/>
                  </a:cxn>
                  <a:cxn ang="T8">
                    <a:pos x="T4" y="T5"/>
                  </a:cxn>
                </a:cxnLst>
                <a:rect l="0" t="0" r="r" b="b"/>
                <a:pathLst>
                  <a:path w="11" h="17">
                    <a:moveTo>
                      <a:pt x="0" y="0"/>
                    </a:moveTo>
                    <a:lnTo>
                      <a:pt x="4" y="7"/>
                    </a:lnTo>
                    <a:lnTo>
                      <a:pt x="11" y="17"/>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6015" name="Line 112"/>
              <p:cNvSpPr>
                <a:spLocks noChangeShapeType="1"/>
              </p:cNvSpPr>
              <p:nvPr/>
            </p:nvSpPr>
            <p:spPr bwMode="auto">
              <a:xfrm>
                <a:off x="2053" y="3608"/>
                <a:ext cx="12" cy="18"/>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016" name="Line 113"/>
              <p:cNvSpPr>
                <a:spLocks noChangeShapeType="1"/>
              </p:cNvSpPr>
              <p:nvPr/>
            </p:nvSpPr>
            <p:spPr bwMode="auto">
              <a:xfrm>
                <a:off x="2083" y="3649"/>
                <a:ext cx="76" cy="9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017" name="Line 114"/>
              <p:cNvSpPr>
                <a:spLocks noChangeShapeType="1"/>
              </p:cNvSpPr>
              <p:nvPr/>
            </p:nvSpPr>
            <p:spPr bwMode="auto">
              <a:xfrm>
                <a:off x="2083" y="3649"/>
                <a:ext cx="76" cy="9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018" name="Line 115"/>
              <p:cNvSpPr>
                <a:spLocks noChangeShapeType="1"/>
              </p:cNvSpPr>
              <p:nvPr/>
            </p:nvSpPr>
            <p:spPr bwMode="auto">
              <a:xfrm>
                <a:off x="2177" y="3764"/>
                <a:ext cx="17" cy="17"/>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019" name="Line 116"/>
              <p:cNvSpPr>
                <a:spLocks noChangeShapeType="1"/>
              </p:cNvSpPr>
              <p:nvPr/>
            </p:nvSpPr>
            <p:spPr bwMode="auto">
              <a:xfrm>
                <a:off x="2218" y="3798"/>
                <a:ext cx="35" cy="4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020" name="Freeform 117"/>
              <p:cNvSpPr>
                <a:spLocks/>
              </p:cNvSpPr>
              <p:nvPr/>
            </p:nvSpPr>
            <p:spPr bwMode="auto">
              <a:xfrm>
                <a:off x="2236" y="3822"/>
                <a:ext cx="58" cy="57"/>
              </a:xfrm>
              <a:custGeom>
                <a:avLst/>
                <a:gdLst>
                  <a:gd name="T0" fmla="*/ 29 w 58"/>
                  <a:gd name="T1" fmla="*/ 0 h 57"/>
                  <a:gd name="T2" fmla="*/ 58 w 58"/>
                  <a:gd name="T3" fmla="*/ 57 h 57"/>
                  <a:gd name="T4" fmla="*/ 0 w 58"/>
                  <a:gd name="T5" fmla="*/ 28 h 57"/>
                  <a:gd name="T6" fmla="*/ 29 w 58"/>
                  <a:gd name="T7" fmla="*/ 0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 h="57">
                    <a:moveTo>
                      <a:pt x="29" y="0"/>
                    </a:moveTo>
                    <a:lnTo>
                      <a:pt x="58" y="57"/>
                    </a:lnTo>
                    <a:lnTo>
                      <a:pt x="0" y="28"/>
                    </a:lnTo>
                    <a:lnTo>
                      <a:pt x="2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021" name="Freeform 118"/>
              <p:cNvSpPr>
                <a:spLocks/>
              </p:cNvSpPr>
              <p:nvPr/>
            </p:nvSpPr>
            <p:spPr bwMode="auto">
              <a:xfrm>
                <a:off x="2294" y="2681"/>
                <a:ext cx="596" cy="348"/>
              </a:xfrm>
              <a:custGeom>
                <a:avLst/>
                <a:gdLst>
                  <a:gd name="T0" fmla="*/ 35 w 596"/>
                  <a:gd name="T1" fmla="*/ 14 h 348"/>
                  <a:gd name="T2" fmla="*/ 155 w 596"/>
                  <a:gd name="T3" fmla="*/ 7 h 348"/>
                  <a:gd name="T4" fmla="*/ 258 w 596"/>
                  <a:gd name="T5" fmla="*/ 25 h 348"/>
                  <a:gd name="T6" fmla="*/ 256 w 596"/>
                  <a:gd name="T7" fmla="*/ 0 h 348"/>
                  <a:gd name="T8" fmla="*/ 353 w 596"/>
                  <a:gd name="T9" fmla="*/ 39 h 348"/>
                  <a:gd name="T10" fmla="*/ 365 w 596"/>
                  <a:gd name="T11" fmla="*/ 17 h 348"/>
                  <a:gd name="T12" fmla="*/ 473 w 596"/>
                  <a:gd name="T13" fmla="*/ 56 h 348"/>
                  <a:gd name="T14" fmla="*/ 532 w 596"/>
                  <a:gd name="T15" fmla="*/ 116 h 348"/>
                  <a:gd name="T16" fmla="*/ 556 w 596"/>
                  <a:gd name="T17" fmla="*/ 98 h 348"/>
                  <a:gd name="T18" fmla="*/ 580 w 596"/>
                  <a:gd name="T19" fmla="*/ 164 h 348"/>
                  <a:gd name="T20" fmla="*/ 549 w 596"/>
                  <a:gd name="T21" fmla="*/ 248 h 348"/>
                  <a:gd name="T22" fmla="*/ 596 w 596"/>
                  <a:gd name="T23" fmla="*/ 295 h 348"/>
                  <a:gd name="T24" fmla="*/ 480 w 596"/>
                  <a:gd name="T25" fmla="*/ 336 h 348"/>
                  <a:gd name="T26" fmla="*/ 429 w 596"/>
                  <a:gd name="T27" fmla="*/ 332 h 348"/>
                  <a:gd name="T28" fmla="*/ 399 w 596"/>
                  <a:gd name="T29" fmla="*/ 348 h 348"/>
                  <a:gd name="T30" fmla="*/ 280 w 596"/>
                  <a:gd name="T31" fmla="*/ 332 h 348"/>
                  <a:gd name="T32" fmla="*/ 203 w 596"/>
                  <a:gd name="T33" fmla="*/ 287 h 348"/>
                  <a:gd name="T34" fmla="*/ 101 w 596"/>
                  <a:gd name="T35" fmla="*/ 288 h 348"/>
                  <a:gd name="T36" fmla="*/ 0 w 596"/>
                  <a:gd name="T37" fmla="*/ 204 h 348"/>
                  <a:gd name="T38" fmla="*/ 67 w 596"/>
                  <a:gd name="T39" fmla="*/ 216 h 348"/>
                  <a:gd name="T40" fmla="*/ 15 w 596"/>
                  <a:gd name="T41" fmla="*/ 183 h 348"/>
                  <a:gd name="T42" fmla="*/ 89 w 596"/>
                  <a:gd name="T43" fmla="*/ 195 h 348"/>
                  <a:gd name="T44" fmla="*/ 72 w 596"/>
                  <a:gd name="T45" fmla="*/ 164 h 348"/>
                  <a:gd name="T46" fmla="*/ 10 w 596"/>
                  <a:gd name="T47" fmla="*/ 123 h 348"/>
                  <a:gd name="T48" fmla="*/ 30 w 596"/>
                  <a:gd name="T49" fmla="*/ 70 h 348"/>
                  <a:gd name="T50" fmla="*/ 79 w 596"/>
                  <a:gd name="T51" fmla="*/ 70 h 348"/>
                  <a:gd name="T52" fmla="*/ 35 w 596"/>
                  <a:gd name="T53" fmla="*/ 14 h 348"/>
                  <a:gd name="T54" fmla="*/ 35 w 596"/>
                  <a:gd name="T55" fmla="*/ 14 h 3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96" h="348">
                    <a:moveTo>
                      <a:pt x="35" y="14"/>
                    </a:moveTo>
                    <a:lnTo>
                      <a:pt x="155" y="7"/>
                    </a:lnTo>
                    <a:lnTo>
                      <a:pt x="258" y="25"/>
                    </a:lnTo>
                    <a:lnTo>
                      <a:pt x="256" y="0"/>
                    </a:lnTo>
                    <a:lnTo>
                      <a:pt x="353" y="39"/>
                    </a:lnTo>
                    <a:lnTo>
                      <a:pt x="365" y="17"/>
                    </a:lnTo>
                    <a:lnTo>
                      <a:pt x="473" y="56"/>
                    </a:lnTo>
                    <a:lnTo>
                      <a:pt x="532" y="116"/>
                    </a:lnTo>
                    <a:lnTo>
                      <a:pt x="556" y="98"/>
                    </a:lnTo>
                    <a:lnTo>
                      <a:pt x="580" y="164"/>
                    </a:lnTo>
                    <a:lnTo>
                      <a:pt x="549" y="248"/>
                    </a:lnTo>
                    <a:lnTo>
                      <a:pt x="596" y="295"/>
                    </a:lnTo>
                    <a:lnTo>
                      <a:pt x="480" y="336"/>
                    </a:lnTo>
                    <a:lnTo>
                      <a:pt x="429" y="332"/>
                    </a:lnTo>
                    <a:lnTo>
                      <a:pt x="399" y="348"/>
                    </a:lnTo>
                    <a:lnTo>
                      <a:pt x="280" y="332"/>
                    </a:lnTo>
                    <a:lnTo>
                      <a:pt x="203" y="287"/>
                    </a:lnTo>
                    <a:lnTo>
                      <a:pt x="101" y="288"/>
                    </a:lnTo>
                    <a:lnTo>
                      <a:pt x="0" y="204"/>
                    </a:lnTo>
                    <a:lnTo>
                      <a:pt x="67" y="216"/>
                    </a:lnTo>
                    <a:lnTo>
                      <a:pt x="15" y="183"/>
                    </a:lnTo>
                    <a:lnTo>
                      <a:pt x="89" y="195"/>
                    </a:lnTo>
                    <a:lnTo>
                      <a:pt x="72" y="164"/>
                    </a:lnTo>
                    <a:lnTo>
                      <a:pt x="10" y="123"/>
                    </a:lnTo>
                    <a:lnTo>
                      <a:pt x="30" y="70"/>
                    </a:lnTo>
                    <a:lnTo>
                      <a:pt x="79" y="70"/>
                    </a:lnTo>
                    <a:lnTo>
                      <a:pt x="35" y="14"/>
                    </a:lnTo>
                    <a:close/>
                  </a:path>
                </a:pathLst>
              </a:custGeom>
              <a:solidFill>
                <a:srgbClr val="F0CA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022" name="Freeform 119"/>
              <p:cNvSpPr>
                <a:spLocks/>
              </p:cNvSpPr>
              <p:nvPr/>
            </p:nvSpPr>
            <p:spPr bwMode="auto">
              <a:xfrm>
                <a:off x="2400" y="2749"/>
                <a:ext cx="425" cy="261"/>
              </a:xfrm>
              <a:custGeom>
                <a:avLst/>
                <a:gdLst>
                  <a:gd name="T0" fmla="*/ 48 w 425"/>
                  <a:gd name="T1" fmla="*/ 184 h 261"/>
                  <a:gd name="T2" fmla="*/ 33 w 425"/>
                  <a:gd name="T3" fmla="*/ 186 h 261"/>
                  <a:gd name="T4" fmla="*/ 24 w 425"/>
                  <a:gd name="T5" fmla="*/ 165 h 261"/>
                  <a:gd name="T6" fmla="*/ 34 w 425"/>
                  <a:gd name="T7" fmla="*/ 153 h 261"/>
                  <a:gd name="T8" fmla="*/ 13 w 425"/>
                  <a:gd name="T9" fmla="*/ 148 h 261"/>
                  <a:gd name="T10" fmla="*/ 0 w 425"/>
                  <a:gd name="T11" fmla="*/ 2 h 261"/>
                  <a:gd name="T12" fmla="*/ 169 w 425"/>
                  <a:gd name="T13" fmla="*/ 0 h 261"/>
                  <a:gd name="T14" fmla="*/ 354 w 425"/>
                  <a:gd name="T15" fmla="*/ 48 h 261"/>
                  <a:gd name="T16" fmla="*/ 360 w 425"/>
                  <a:gd name="T17" fmla="*/ 91 h 261"/>
                  <a:gd name="T18" fmla="*/ 395 w 425"/>
                  <a:gd name="T19" fmla="*/ 90 h 261"/>
                  <a:gd name="T20" fmla="*/ 407 w 425"/>
                  <a:gd name="T21" fmla="*/ 108 h 261"/>
                  <a:gd name="T22" fmla="*/ 409 w 425"/>
                  <a:gd name="T23" fmla="*/ 218 h 261"/>
                  <a:gd name="T24" fmla="*/ 425 w 425"/>
                  <a:gd name="T25" fmla="*/ 223 h 261"/>
                  <a:gd name="T26" fmla="*/ 410 w 425"/>
                  <a:gd name="T27" fmla="*/ 241 h 261"/>
                  <a:gd name="T28" fmla="*/ 273 w 425"/>
                  <a:gd name="T29" fmla="*/ 244 h 261"/>
                  <a:gd name="T30" fmla="*/ 256 w 425"/>
                  <a:gd name="T31" fmla="*/ 260 h 261"/>
                  <a:gd name="T32" fmla="*/ 233 w 425"/>
                  <a:gd name="T33" fmla="*/ 261 h 261"/>
                  <a:gd name="T34" fmla="*/ 221 w 425"/>
                  <a:gd name="T35" fmla="*/ 238 h 261"/>
                  <a:gd name="T36" fmla="*/ 225 w 425"/>
                  <a:gd name="T37" fmla="*/ 214 h 261"/>
                  <a:gd name="T38" fmla="*/ 201 w 425"/>
                  <a:gd name="T39" fmla="*/ 214 h 261"/>
                  <a:gd name="T40" fmla="*/ 188 w 425"/>
                  <a:gd name="T41" fmla="*/ 228 h 261"/>
                  <a:gd name="T42" fmla="*/ 168 w 425"/>
                  <a:gd name="T43" fmla="*/ 222 h 261"/>
                  <a:gd name="T44" fmla="*/ 145 w 425"/>
                  <a:gd name="T45" fmla="*/ 224 h 261"/>
                  <a:gd name="T46" fmla="*/ 135 w 425"/>
                  <a:gd name="T47" fmla="*/ 208 h 261"/>
                  <a:gd name="T48" fmla="*/ 136 w 425"/>
                  <a:gd name="T49" fmla="*/ 192 h 261"/>
                  <a:gd name="T50" fmla="*/ 82 w 425"/>
                  <a:gd name="T51" fmla="*/ 182 h 261"/>
                  <a:gd name="T52" fmla="*/ 72 w 425"/>
                  <a:gd name="T53" fmla="*/ 195 h 261"/>
                  <a:gd name="T54" fmla="*/ 48 w 425"/>
                  <a:gd name="T55" fmla="*/ 184 h 261"/>
                  <a:gd name="T56" fmla="*/ 48 w 425"/>
                  <a:gd name="T57" fmla="*/ 184 h 26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5" h="261">
                    <a:moveTo>
                      <a:pt x="48" y="184"/>
                    </a:moveTo>
                    <a:lnTo>
                      <a:pt x="33" y="186"/>
                    </a:lnTo>
                    <a:lnTo>
                      <a:pt x="24" y="165"/>
                    </a:lnTo>
                    <a:lnTo>
                      <a:pt x="34" y="153"/>
                    </a:lnTo>
                    <a:lnTo>
                      <a:pt x="13" y="148"/>
                    </a:lnTo>
                    <a:lnTo>
                      <a:pt x="0" y="2"/>
                    </a:lnTo>
                    <a:lnTo>
                      <a:pt x="169" y="0"/>
                    </a:lnTo>
                    <a:lnTo>
                      <a:pt x="354" y="48"/>
                    </a:lnTo>
                    <a:lnTo>
                      <a:pt x="360" y="91"/>
                    </a:lnTo>
                    <a:lnTo>
                      <a:pt x="395" y="90"/>
                    </a:lnTo>
                    <a:lnTo>
                      <a:pt x="407" y="108"/>
                    </a:lnTo>
                    <a:lnTo>
                      <a:pt x="409" y="218"/>
                    </a:lnTo>
                    <a:lnTo>
                      <a:pt x="425" y="223"/>
                    </a:lnTo>
                    <a:lnTo>
                      <a:pt x="410" y="241"/>
                    </a:lnTo>
                    <a:lnTo>
                      <a:pt x="273" y="244"/>
                    </a:lnTo>
                    <a:lnTo>
                      <a:pt x="256" y="260"/>
                    </a:lnTo>
                    <a:lnTo>
                      <a:pt x="233" y="261"/>
                    </a:lnTo>
                    <a:lnTo>
                      <a:pt x="221" y="238"/>
                    </a:lnTo>
                    <a:lnTo>
                      <a:pt x="225" y="214"/>
                    </a:lnTo>
                    <a:lnTo>
                      <a:pt x="201" y="214"/>
                    </a:lnTo>
                    <a:lnTo>
                      <a:pt x="188" y="228"/>
                    </a:lnTo>
                    <a:lnTo>
                      <a:pt x="168" y="222"/>
                    </a:lnTo>
                    <a:lnTo>
                      <a:pt x="145" y="224"/>
                    </a:lnTo>
                    <a:lnTo>
                      <a:pt x="135" y="208"/>
                    </a:lnTo>
                    <a:lnTo>
                      <a:pt x="136" y="192"/>
                    </a:lnTo>
                    <a:lnTo>
                      <a:pt x="82" y="182"/>
                    </a:lnTo>
                    <a:lnTo>
                      <a:pt x="72" y="195"/>
                    </a:lnTo>
                    <a:lnTo>
                      <a:pt x="48" y="1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023" name="Freeform 120"/>
              <p:cNvSpPr>
                <a:spLocks/>
              </p:cNvSpPr>
              <p:nvPr/>
            </p:nvSpPr>
            <p:spPr bwMode="auto">
              <a:xfrm>
                <a:off x="2637" y="2846"/>
                <a:ext cx="167" cy="125"/>
              </a:xfrm>
              <a:custGeom>
                <a:avLst/>
                <a:gdLst>
                  <a:gd name="T0" fmla="*/ 0 w 167"/>
                  <a:gd name="T1" fmla="*/ 104 h 125"/>
                  <a:gd name="T2" fmla="*/ 11 w 167"/>
                  <a:gd name="T3" fmla="*/ 4 h 125"/>
                  <a:gd name="T4" fmla="*/ 17 w 167"/>
                  <a:gd name="T5" fmla="*/ 0 h 125"/>
                  <a:gd name="T6" fmla="*/ 149 w 167"/>
                  <a:gd name="T7" fmla="*/ 2 h 125"/>
                  <a:gd name="T8" fmla="*/ 167 w 167"/>
                  <a:gd name="T9" fmla="*/ 18 h 125"/>
                  <a:gd name="T10" fmla="*/ 167 w 167"/>
                  <a:gd name="T11" fmla="*/ 123 h 125"/>
                  <a:gd name="T12" fmla="*/ 27 w 167"/>
                  <a:gd name="T13" fmla="*/ 125 h 125"/>
                  <a:gd name="T14" fmla="*/ 12 w 167"/>
                  <a:gd name="T15" fmla="*/ 109 h 125"/>
                  <a:gd name="T16" fmla="*/ 0 w 167"/>
                  <a:gd name="T17" fmla="*/ 104 h 125"/>
                  <a:gd name="T18" fmla="*/ 0 w 167"/>
                  <a:gd name="T19" fmla="*/ 104 h 1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7" h="125">
                    <a:moveTo>
                      <a:pt x="0" y="104"/>
                    </a:moveTo>
                    <a:lnTo>
                      <a:pt x="11" y="4"/>
                    </a:lnTo>
                    <a:lnTo>
                      <a:pt x="17" y="0"/>
                    </a:lnTo>
                    <a:lnTo>
                      <a:pt x="149" y="2"/>
                    </a:lnTo>
                    <a:lnTo>
                      <a:pt x="167" y="18"/>
                    </a:lnTo>
                    <a:lnTo>
                      <a:pt x="167" y="123"/>
                    </a:lnTo>
                    <a:lnTo>
                      <a:pt x="27" y="125"/>
                    </a:lnTo>
                    <a:lnTo>
                      <a:pt x="12" y="109"/>
                    </a:lnTo>
                    <a:lnTo>
                      <a:pt x="0" y="104"/>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024" name="Freeform 121"/>
              <p:cNvSpPr>
                <a:spLocks/>
              </p:cNvSpPr>
              <p:nvPr/>
            </p:nvSpPr>
            <p:spPr bwMode="auto">
              <a:xfrm>
                <a:off x="2780" y="2941"/>
                <a:ext cx="17" cy="19"/>
              </a:xfrm>
              <a:custGeom>
                <a:avLst/>
                <a:gdLst>
                  <a:gd name="T0" fmla="*/ 0 w 17"/>
                  <a:gd name="T1" fmla="*/ 17 h 19"/>
                  <a:gd name="T2" fmla="*/ 0 w 17"/>
                  <a:gd name="T3" fmla="*/ 10 h 19"/>
                  <a:gd name="T4" fmla="*/ 3 w 17"/>
                  <a:gd name="T5" fmla="*/ 3 h 19"/>
                  <a:gd name="T6" fmla="*/ 10 w 17"/>
                  <a:gd name="T7" fmla="*/ 0 h 19"/>
                  <a:gd name="T8" fmla="*/ 17 w 17"/>
                  <a:gd name="T9" fmla="*/ 7 h 19"/>
                  <a:gd name="T10" fmla="*/ 16 w 17"/>
                  <a:gd name="T11" fmla="*/ 16 h 19"/>
                  <a:gd name="T12" fmla="*/ 6 w 17"/>
                  <a:gd name="T13" fmla="*/ 19 h 19"/>
                  <a:gd name="T14" fmla="*/ 0 w 17"/>
                  <a:gd name="T15" fmla="*/ 17 h 19"/>
                  <a:gd name="T16" fmla="*/ 0 w 17"/>
                  <a:gd name="T17" fmla="*/ 1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9">
                    <a:moveTo>
                      <a:pt x="0" y="17"/>
                    </a:moveTo>
                    <a:lnTo>
                      <a:pt x="0" y="10"/>
                    </a:lnTo>
                    <a:lnTo>
                      <a:pt x="3" y="3"/>
                    </a:lnTo>
                    <a:lnTo>
                      <a:pt x="10" y="0"/>
                    </a:lnTo>
                    <a:lnTo>
                      <a:pt x="17" y="7"/>
                    </a:lnTo>
                    <a:lnTo>
                      <a:pt x="16" y="16"/>
                    </a:lnTo>
                    <a:lnTo>
                      <a:pt x="6" y="19"/>
                    </a:lnTo>
                    <a:lnTo>
                      <a:pt x="0" y="17"/>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025" name="Freeform 122"/>
              <p:cNvSpPr>
                <a:spLocks/>
              </p:cNvSpPr>
              <p:nvPr/>
            </p:nvSpPr>
            <p:spPr bwMode="auto">
              <a:xfrm>
                <a:off x="2681" y="2944"/>
                <a:ext cx="21" cy="19"/>
              </a:xfrm>
              <a:custGeom>
                <a:avLst/>
                <a:gdLst>
                  <a:gd name="T0" fmla="*/ 4 w 21"/>
                  <a:gd name="T1" fmla="*/ 16 h 19"/>
                  <a:gd name="T2" fmla="*/ 0 w 21"/>
                  <a:gd name="T3" fmla="*/ 10 h 19"/>
                  <a:gd name="T4" fmla="*/ 7 w 21"/>
                  <a:gd name="T5" fmla="*/ 3 h 19"/>
                  <a:gd name="T6" fmla="*/ 15 w 21"/>
                  <a:gd name="T7" fmla="*/ 0 h 19"/>
                  <a:gd name="T8" fmla="*/ 21 w 21"/>
                  <a:gd name="T9" fmla="*/ 7 h 19"/>
                  <a:gd name="T10" fmla="*/ 21 w 21"/>
                  <a:gd name="T11" fmla="*/ 15 h 19"/>
                  <a:gd name="T12" fmla="*/ 10 w 21"/>
                  <a:gd name="T13" fmla="*/ 19 h 19"/>
                  <a:gd name="T14" fmla="*/ 4 w 21"/>
                  <a:gd name="T15" fmla="*/ 16 h 19"/>
                  <a:gd name="T16" fmla="*/ 4 w 21"/>
                  <a:gd name="T17" fmla="*/ 1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19">
                    <a:moveTo>
                      <a:pt x="4" y="16"/>
                    </a:moveTo>
                    <a:lnTo>
                      <a:pt x="0" y="10"/>
                    </a:lnTo>
                    <a:lnTo>
                      <a:pt x="7" y="3"/>
                    </a:lnTo>
                    <a:lnTo>
                      <a:pt x="15" y="0"/>
                    </a:lnTo>
                    <a:lnTo>
                      <a:pt x="21" y="7"/>
                    </a:lnTo>
                    <a:lnTo>
                      <a:pt x="21" y="15"/>
                    </a:lnTo>
                    <a:lnTo>
                      <a:pt x="10" y="19"/>
                    </a:lnTo>
                    <a:lnTo>
                      <a:pt x="4" y="16"/>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026" name="Freeform 123"/>
              <p:cNvSpPr>
                <a:spLocks/>
              </p:cNvSpPr>
              <p:nvPr/>
            </p:nvSpPr>
            <p:spPr bwMode="auto">
              <a:xfrm>
                <a:off x="2675" y="2977"/>
                <a:ext cx="148" cy="15"/>
              </a:xfrm>
              <a:custGeom>
                <a:avLst/>
                <a:gdLst>
                  <a:gd name="T0" fmla="*/ 0 w 148"/>
                  <a:gd name="T1" fmla="*/ 15 h 15"/>
                  <a:gd name="T2" fmla="*/ 4 w 148"/>
                  <a:gd name="T3" fmla="*/ 3 h 15"/>
                  <a:gd name="T4" fmla="*/ 46 w 148"/>
                  <a:gd name="T5" fmla="*/ 1 h 15"/>
                  <a:gd name="T6" fmla="*/ 148 w 148"/>
                  <a:gd name="T7" fmla="*/ 0 h 15"/>
                  <a:gd name="T8" fmla="*/ 143 w 148"/>
                  <a:gd name="T9" fmla="*/ 13 h 15"/>
                  <a:gd name="T10" fmla="*/ 0 w 148"/>
                  <a:gd name="T11" fmla="*/ 15 h 15"/>
                  <a:gd name="T12" fmla="*/ 0 w 148"/>
                  <a:gd name="T13" fmla="*/ 15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 h="15">
                    <a:moveTo>
                      <a:pt x="0" y="15"/>
                    </a:moveTo>
                    <a:lnTo>
                      <a:pt x="4" y="3"/>
                    </a:lnTo>
                    <a:lnTo>
                      <a:pt x="46" y="1"/>
                    </a:lnTo>
                    <a:lnTo>
                      <a:pt x="148" y="0"/>
                    </a:lnTo>
                    <a:lnTo>
                      <a:pt x="143" y="13"/>
                    </a:lnTo>
                    <a:lnTo>
                      <a:pt x="0" y="15"/>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027" name="Freeform 124"/>
              <p:cNvSpPr>
                <a:spLocks/>
              </p:cNvSpPr>
              <p:nvPr/>
            </p:nvSpPr>
            <p:spPr bwMode="auto">
              <a:xfrm>
                <a:off x="2408" y="2777"/>
                <a:ext cx="176" cy="155"/>
              </a:xfrm>
              <a:custGeom>
                <a:avLst/>
                <a:gdLst>
                  <a:gd name="T0" fmla="*/ 159 w 176"/>
                  <a:gd name="T1" fmla="*/ 155 h 155"/>
                  <a:gd name="T2" fmla="*/ 176 w 176"/>
                  <a:gd name="T3" fmla="*/ 113 h 155"/>
                  <a:gd name="T4" fmla="*/ 171 w 176"/>
                  <a:gd name="T5" fmla="*/ 36 h 155"/>
                  <a:gd name="T6" fmla="*/ 86 w 176"/>
                  <a:gd name="T7" fmla="*/ 6 h 155"/>
                  <a:gd name="T8" fmla="*/ 10 w 176"/>
                  <a:gd name="T9" fmla="*/ 0 h 155"/>
                  <a:gd name="T10" fmla="*/ 0 w 176"/>
                  <a:gd name="T11" fmla="*/ 7 h 155"/>
                  <a:gd name="T12" fmla="*/ 4 w 176"/>
                  <a:gd name="T13" fmla="*/ 92 h 155"/>
                  <a:gd name="T14" fmla="*/ 41 w 176"/>
                  <a:gd name="T15" fmla="*/ 129 h 155"/>
                  <a:gd name="T16" fmla="*/ 159 w 176"/>
                  <a:gd name="T17" fmla="*/ 155 h 155"/>
                  <a:gd name="T18" fmla="*/ 159 w 176"/>
                  <a:gd name="T19" fmla="*/ 155 h 1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6" h="155">
                    <a:moveTo>
                      <a:pt x="159" y="155"/>
                    </a:moveTo>
                    <a:lnTo>
                      <a:pt x="176" y="113"/>
                    </a:lnTo>
                    <a:lnTo>
                      <a:pt x="171" y="36"/>
                    </a:lnTo>
                    <a:lnTo>
                      <a:pt x="86" y="6"/>
                    </a:lnTo>
                    <a:lnTo>
                      <a:pt x="10" y="0"/>
                    </a:lnTo>
                    <a:lnTo>
                      <a:pt x="0" y="7"/>
                    </a:lnTo>
                    <a:lnTo>
                      <a:pt x="4" y="92"/>
                    </a:lnTo>
                    <a:lnTo>
                      <a:pt x="41" y="129"/>
                    </a:lnTo>
                    <a:lnTo>
                      <a:pt x="159" y="155"/>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028" name="Freeform 125"/>
              <p:cNvSpPr>
                <a:spLocks/>
              </p:cNvSpPr>
              <p:nvPr/>
            </p:nvSpPr>
            <p:spPr bwMode="auto">
              <a:xfrm>
                <a:off x="2593" y="2805"/>
                <a:ext cx="158" cy="136"/>
              </a:xfrm>
              <a:custGeom>
                <a:avLst/>
                <a:gdLst>
                  <a:gd name="T0" fmla="*/ 0 w 158"/>
                  <a:gd name="T1" fmla="*/ 10 h 136"/>
                  <a:gd name="T2" fmla="*/ 101 w 158"/>
                  <a:gd name="T3" fmla="*/ 0 h 136"/>
                  <a:gd name="T4" fmla="*/ 158 w 158"/>
                  <a:gd name="T5" fmla="*/ 3 h 136"/>
                  <a:gd name="T6" fmla="*/ 158 w 158"/>
                  <a:gd name="T7" fmla="*/ 34 h 136"/>
                  <a:gd name="T8" fmla="*/ 51 w 158"/>
                  <a:gd name="T9" fmla="*/ 32 h 136"/>
                  <a:gd name="T10" fmla="*/ 40 w 158"/>
                  <a:gd name="T11" fmla="*/ 51 h 136"/>
                  <a:gd name="T12" fmla="*/ 34 w 158"/>
                  <a:gd name="T13" fmla="*/ 136 h 136"/>
                  <a:gd name="T14" fmla="*/ 17 w 158"/>
                  <a:gd name="T15" fmla="*/ 131 h 136"/>
                  <a:gd name="T16" fmla="*/ 0 w 158"/>
                  <a:gd name="T17" fmla="*/ 10 h 136"/>
                  <a:gd name="T18" fmla="*/ 0 w 158"/>
                  <a:gd name="T19" fmla="*/ 10 h 1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8" h="136">
                    <a:moveTo>
                      <a:pt x="0" y="10"/>
                    </a:moveTo>
                    <a:lnTo>
                      <a:pt x="101" y="0"/>
                    </a:lnTo>
                    <a:lnTo>
                      <a:pt x="158" y="3"/>
                    </a:lnTo>
                    <a:lnTo>
                      <a:pt x="158" y="34"/>
                    </a:lnTo>
                    <a:lnTo>
                      <a:pt x="51" y="32"/>
                    </a:lnTo>
                    <a:lnTo>
                      <a:pt x="40" y="51"/>
                    </a:lnTo>
                    <a:lnTo>
                      <a:pt x="34" y="136"/>
                    </a:lnTo>
                    <a:lnTo>
                      <a:pt x="17" y="131"/>
                    </a:lnTo>
                    <a:lnTo>
                      <a:pt x="0" y="10"/>
                    </a:lnTo>
                    <a:close/>
                  </a:path>
                </a:pathLst>
              </a:custGeom>
              <a:solidFill>
                <a:srgbClr val="A3A3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029" name="Freeform 126"/>
              <p:cNvSpPr>
                <a:spLocks/>
              </p:cNvSpPr>
              <p:nvPr/>
            </p:nvSpPr>
            <p:spPr bwMode="auto">
              <a:xfrm>
                <a:off x="2411" y="2744"/>
                <a:ext cx="350" cy="94"/>
              </a:xfrm>
              <a:custGeom>
                <a:avLst/>
                <a:gdLst>
                  <a:gd name="T0" fmla="*/ 0 w 350"/>
                  <a:gd name="T1" fmla="*/ 19 h 94"/>
                  <a:gd name="T2" fmla="*/ 184 w 350"/>
                  <a:gd name="T3" fmla="*/ 53 h 94"/>
                  <a:gd name="T4" fmla="*/ 315 w 350"/>
                  <a:gd name="T5" fmla="*/ 49 h 94"/>
                  <a:gd name="T6" fmla="*/ 141 w 350"/>
                  <a:gd name="T7" fmla="*/ 8 h 94"/>
                  <a:gd name="T8" fmla="*/ 156 w 350"/>
                  <a:gd name="T9" fmla="*/ 0 h 94"/>
                  <a:gd name="T10" fmla="*/ 350 w 350"/>
                  <a:gd name="T11" fmla="*/ 49 h 94"/>
                  <a:gd name="T12" fmla="*/ 348 w 350"/>
                  <a:gd name="T13" fmla="*/ 94 h 94"/>
                  <a:gd name="T14" fmla="*/ 340 w 350"/>
                  <a:gd name="T15" fmla="*/ 56 h 94"/>
                  <a:gd name="T16" fmla="*/ 182 w 350"/>
                  <a:gd name="T17" fmla="*/ 62 h 94"/>
                  <a:gd name="T18" fmla="*/ 4 w 350"/>
                  <a:gd name="T19" fmla="*/ 29 h 94"/>
                  <a:gd name="T20" fmla="*/ 0 w 350"/>
                  <a:gd name="T21" fmla="*/ 19 h 94"/>
                  <a:gd name="T22" fmla="*/ 0 w 350"/>
                  <a:gd name="T23" fmla="*/ 19 h 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0" h="94">
                    <a:moveTo>
                      <a:pt x="0" y="19"/>
                    </a:moveTo>
                    <a:lnTo>
                      <a:pt x="184" y="53"/>
                    </a:lnTo>
                    <a:lnTo>
                      <a:pt x="315" y="49"/>
                    </a:lnTo>
                    <a:lnTo>
                      <a:pt x="141" y="8"/>
                    </a:lnTo>
                    <a:lnTo>
                      <a:pt x="156" y="0"/>
                    </a:lnTo>
                    <a:lnTo>
                      <a:pt x="350" y="49"/>
                    </a:lnTo>
                    <a:lnTo>
                      <a:pt x="348" y="94"/>
                    </a:lnTo>
                    <a:lnTo>
                      <a:pt x="340" y="56"/>
                    </a:lnTo>
                    <a:lnTo>
                      <a:pt x="182" y="62"/>
                    </a:lnTo>
                    <a:lnTo>
                      <a:pt x="4" y="29"/>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030" name="Freeform 127"/>
              <p:cNvSpPr>
                <a:spLocks/>
              </p:cNvSpPr>
              <p:nvPr/>
            </p:nvSpPr>
            <p:spPr bwMode="auto">
              <a:xfrm>
                <a:off x="2399" y="2745"/>
                <a:ext cx="192" cy="143"/>
              </a:xfrm>
              <a:custGeom>
                <a:avLst/>
                <a:gdLst>
                  <a:gd name="T0" fmla="*/ 192 w 192"/>
                  <a:gd name="T1" fmla="*/ 0 h 143"/>
                  <a:gd name="T2" fmla="*/ 0 w 192"/>
                  <a:gd name="T3" fmla="*/ 5 h 143"/>
                  <a:gd name="T4" fmla="*/ 8 w 192"/>
                  <a:gd name="T5" fmla="*/ 143 h 143"/>
                  <a:gd name="T6" fmla="*/ 17 w 192"/>
                  <a:gd name="T7" fmla="*/ 126 h 143"/>
                  <a:gd name="T8" fmla="*/ 9 w 192"/>
                  <a:gd name="T9" fmla="*/ 11 h 143"/>
                  <a:gd name="T10" fmla="*/ 176 w 192"/>
                  <a:gd name="T11" fmla="*/ 7 h 143"/>
                  <a:gd name="T12" fmla="*/ 192 w 192"/>
                  <a:gd name="T13" fmla="*/ 0 h 143"/>
                  <a:gd name="T14" fmla="*/ 192 w 192"/>
                  <a:gd name="T15" fmla="*/ 0 h 1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2" h="143">
                    <a:moveTo>
                      <a:pt x="192" y="0"/>
                    </a:moveTo>
                    <a:lnTo>
                      <a:pt x="0" y="5"/>
                    </a:lnTo>
                    <a:lnTo>
                      <a:pt x="8" y="143"/>
                    </a:lnTo>
                    <a:lnTo>
                      <a:pt x="17" y="126"/>
                    </a:lnTo>
                    <a:lnTo>
                      <a:pt x="9" y="11"/>
                    </a:lnTo>
                    <a:lnTo>
                      <a:pt x="176" y="7"/>
                    </a:lnTo>
                    <a:lnTo>
                      <a:pt x="1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031" name="Freeform 128"/>
              <p:cNvSpPr>
                <a:spLocks/>
              </p:cNvSpPr>
              <p:nvPr/>
            </p:nvSpPr>
            <p:spPr bwMode="auto">
              <a:xfrm>
                <a:off x="2414" y="2787"/>
                <a:ext cx="221" cy="165"/>
              </a:xfrm>
              <a:custGeom>
                <a:avLst/>
                <a:gdLst>
                  <a:gd name="T0" fmla="*/ 2 w 221"/>
                  <a:gd name="T1" fmla="*/ 106 h 165"/>
                  <a:gd name="T2" fmla="*/ 168 w 221"/>
                  <a:gd name="T3" fmla="*/ 146 h 165"/>
                  <a:gd name="T4" fmla="*/ 176 w 221"/>
                  <a:gd name="T5" fmla="*/ 0 h 165"/>
                  <a:gd name="T6" fmla="*/ 185 w 221"/>
                  <a:gd name="T7" fmla="*/ 20 h 165"/>
                  <a:gd name="T8" fmla="*/ 189 w 221"/>
                  <a:gd name="T9" fmla="*/ 139 h 165"/>
                  <a:gd name="T10" fmla="*/ 221 w 221"/>
                  <a:gd name="T11" fmla="*/ 141 h 165"/>
                  <a:gd name="T12" fmla="*/ 220 w 221"/>
                  <a:gd name="T13" fmla="*/ 162 h 165"/>
                  <a:gd name="T14" fmla="*/ 172 w 221"/>
                  <a:gd name="T15" fmla="*/ 165 h 165"/>
                  <a:gd name="T16" fmla="*/ 105 w 221"/>
                  <a:gd name="T17" fmla="*/ 136 h 165"/>
                  <a:gd name="T18" fmla="*/ 0 w 221"/>
                  <a:gd name="T19" fmla="*/ 113 h 165"/>
                  <a:gd name="T20" fmla="*/ 2 w 221"/>
                  <a:gd name="T21" fmla="*/ 106 h 165"/>
                  <a:gd name="T22" fmla="*/ 2 w 221"/>
                  <a:gd name="T23" fmla="*/ 106 h 1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1" h="165">
                    <a:moveTo>
                      <a:pt x="2" y="106"/>
                    </a:moveTo>
                    <a:lnTo>
                      <a:pt x="168" y="146"/>
                    </a:lnTo>
                    <a:lnTo>
                      <a:pt x="176" y="0"/>
                    </a:lnTo>
                    <a:lnTo>
                      <a:pt x="185" y="20"/>
                    </a:lnTo>
                    <a:lnTo>
                      <a:pt x="189" y="139"/>
                    </a:lnTo>
                    <a:lnTo>
                      <a:pt x="221" y="141"/>
                    </a:lnTo>
                    <a:lnTo>
                      <a:pt x="220" y="162"/>
                    </a:lnTo>
                    <a:lnTo>
                      <a:pt x="172" y="165"/>
                    </a:lnTo>
                    <a:lnTo>
                      <a:pt x="105" y="136"/>
                    </a:lnTo>
                    <a:lnTo>
                      <a:pt x="0" y="113"/>
                    </a:lnTo>
                    <a:lnTo>
                      <a:pt x="2"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032" name="Freeform 129"/>
              <p:cNvSpPr>
                <a:spLocks/>
              </p:cNvSpPr>
              <p:nvPr/>
            </p:nvSpPr>
            <p:spPr bwMode="auto">
              <a:xfrm>
                <a:off x="2626" y="2834"/>
                <a:ext cx="168" cy="112"/>
              </a:xfrm>
              <a:custGeom>
                <a:avLst/>
                <a:gdLst>
                  <a:gd name="T0" fmla="*/ 0 w 168"/>
                  <a:gd name="T1" fmla="*/ 104 h 112"/>
                  <a:gd name="T2" fmla="*/ 4 w 168"/>
                  <a:gd name="T3" fmla="*/ 12 h 112"/>
                  <a:gd name="T4" fmla="*/ 12 w 168"/>
                  <a:gd name="T5" fmla="*/ 3 h 112"/>
                  <a:gd name="T6" fmla="*/ 25 w 168"/>
                  <a:gd name="T7" fmla="*/ 0 h 112"/>
                  <a:gd name="T8" fmla="*/ 168 w 168"/>
                  <a:gd name="T9" fmla="*/ 4 h 112"/>
                  <a:gd name="T10" fmla="*/ 146 w 168"/>
                  <a:gd name="T11" fmla="*/ 9 h 112"/>
                  <a:gd name="T12" fmla="*/ 52 w 168"/>
                  <a:gd name="T13" fmla="*/ 6 h 112"/>
                  <a:gd name="T14" fmla="*/ 26 w 168"/>
                  <a:gd name="T15" fmla="*/ 8 h 112"/>
                  <a:gd name="T16" fmla="*/ 13 w 168"/>
                  <a:gd name="T17" fmla="*/ 15 h 112"/>
                  <a:gd name="T18" fmla="*/ 8 w 168"/>
                  <a:gd name="T19" fmla="*/ 112 h 112"/>
                  <a:gd name="T20" fmla="*/ 0 w 168"/>
                  <a:gd name="T21" fmla="*/ 104 h 112"/>
                  <a:gd name="T22" fmla="*/ 0 w 168"/>
                  <a:gd name="T23" fmla="*/ 104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8" h="112">
                    <a:moveTo>
                      <a:pt x="0" y="104"/>
                    </a:moveTo>
                    <a:lnTo>
                      <a:pt x="4" y="12"/>
                    </a:lnTo>
                    <a:lnTo>
                      <a:pt x="12" y="3"/>
                    </a:lnTo>
                    <a:lnTo>
                      <a:pt x="25" y="0"/>
                    </a:lnTo>
                    <a:lnTo>
                      <a:pt x="168" y="4"/>
                    </a:lnTo>
                    <a:lnTo>
                      <a:pt x="146" y="9"/>
                    </a:lnTo>
                    <a:lnTo>
                      <a:pt x="52" y="6"/>
                    </a:lnTo>
                    <a:lnTo>
                      <a:pt x="26" y="8"/>
                    </a:lnTo>
                    <a:lnTo>
                      <a:pt x="13" y="15"/>
                    </a:lnTo>
                    <a:lnTo>
                      <a:pt x="8" y="112"/>
                    </a:lnTo>
                    <a:lnTo>
                      <a:pt x="0"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033" name="Freeform 130"/>
              <p:cNvSpPr>
                <a:spLocks/>
              </p:cNvSpPr>
              <p:nvPr/>
            </p:nvSpPr>
            <p:spPr bwMode="auto">
              <a:xfrm>
                <a:off x="2627" y="2944"/>
                <a:ext cx="41" cy="38"/>
              </a:xfrm>
              <a:custGeom>
                <a:avLst/>
                <a:gdLst>
                  <a:gd name="T0" fmla="*/ 5 w 41"/>
                  <a:gd name="T1" fmla="*/ 0 h 38"/>
                  <a:gd name="T2" fmla="*/ 32 w 41"/>
                  <a:gd name="T3" fmla="*/ 6 h 38"/>
                  <a:gd name="T4" fmla="*/ 38 w 41"/>
                  <a:gd name="T5" fmla="*/ 13 h 38"/>
                  <a:gd name="T6" fmla="*/ 41 w 41"/>
                  <a:gd name="T7" fmla="*/ 38 h 38"/>
                  <a:gd name="T8" fmla="*/ 28 w 41"/>
                  <a:gd name="T9" fmla="*/ 38 h 38"/>
                  <a:gd name="T10" fmla="*/ 26 w 41"/>
                  <a:gd name="T11" fmla="*/ 20 h 38"/>
                  <a:gd name="T12" fmla="*/ 17 w 41"/>
                  <a:gd name="T13" fmla="*/ 13 h 38"/>
                  <a:gd name="T14" fmla="*/ 0 w 41"/>
                  <a:gd name="T15" fmla="*/ 4 h 38"/>
                  <a:gd name="T16" fmla="*/ 5 w 41"/>
                  <a:gd name="T17" fmla="*/ 0 h 38"/>
                  <a:gd name="T18" fmla="*/ 5 w 41"/>
                  <a:gd name="T19" fmla="*/ 0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38">
                    <a:moveTo>
                      <a:pt x="5" y="0"/>
                    </a:moveTo>
                    <a:lnTo>
                      <a:pt x="32" y="6"/>
                    </a:lnTo>
                    <a:lnTo>
                      <a:pt x="38" y="13"/>
                    </a:lnTo>
                    <a:lnTo>
                      <a:pt x="41" y="38"/>
                    </a:lnTo>
                    <a:lnTo>
                      <a:pt x="28" y="38"/>
                    </a:lnTo>
                    <a:lnTo>
                      <a:pt x="26" y="20"/>
                    </a:lnTo>
                    <a:lnTo>
                      <a:pt x="17" y="13"/>
                    </a:lnTo>
                    <a:lnTo>
                      <a:pt x="0" y="4"/>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034" name="Freeform 131"/>
              <p:cNvSpPr>
                <a:spLocks/>
              </p:cNvSpPr>
              <p:nvPr/>
            </p:nvSpPr>
            <p:spPr bwMode="auto">
              <a:xfrm>
                <a:off x="2796" y="2841"/>
                <a:ext cx="16" cy="131"/>
              </a:xfrm>
              <a:custGeom>
                <a:avLst/>
                <a:gdLst>
                  <a:gd name="T0" fmla="*/ 4 w 16"/>
                  <a:gd name="T1" fmla="*/ 0 h 131"/>
                  <a:gd name="T2" fmla="*/ 0 w 16"/>
                  <a:gd name="T3" fmla="*/ 7 h 131"/>
                  <a:gd name="T4" fmla="*/ 9 w 16"/>
                  <a:gd name="T5" fmla="*/ 18 h 131"/>
                  <a:gd name="T6" fmla="*/ 6 w 16"/>
                  <a:gd name="T7" fmla="*/ 131 h 131"/>
                  <a:gd name="T8" fmla="*/ 16 w 16"/>
                  <a:gd name="T9" fmla="*/ 123 h 131"/>
                  <a:gd name="T10" fmla="*/ 13 w 16"/>
                  <a:gd name="T11" fmla="*/ 9 h 131"/>
                  <a:gd name="T12" fmla="*/ 4 w 16"/>
                  <a:gd name="T13" fmla="*/ 0 h 131"/>
                  <a:gd name="T14" fmla="*/ 4 w 16"/>
                  <a:gd name="T15" fmla="*/ 0 h 1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 h="131">
                    <a:moveTo>
                      <a:pt x="4" y="0"/>
                    </a:moveTo>
                    <a:lnTo>
                      <a:pt x="0" y="7"/>
                    </a:lnTo>
                    <a:lnTo>
                      <a:pt x="9" y="18"/>
                    </a:lnTo>
                    <a:lnTo>
                      <a:pt x="6" y="131"/>
                    </a:lnTo>
                    <a:lnTo>
                      <a:pt x="16" y="123"/>
                    </a:lnTo>
                    <a:lnTo>
                      <a:pt x="13" y="9"/>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035" name="Freeform 132"/>
              <p:cNvSpPr>
                <a:spLocks/>
              </p:cNvSpPr>
              <p:nvPr/>
            </p:nvSpPr>
            <p:spPr bwMode="auto">
              <a:xfrm>
                <a:off x="2678" y="2943"/>
                <a:ext cx="28" cy="21"/>
              </a:xfrm>
              <a:custGeom>
                <a:avLst/>
                <a:gdLst>
                  <a:gd name="T0" fmla="*/ 21 w 28"/>
                  <a:gd name="T1" fmla="*/ 0 h 21"/>
                  <a:gd name="T2" fmla="*/ 10 w 28"/>
                  <a:gd name="T3" fmla="*/ 1 h 21"/>
                  <a:gd name="T4" fmla="*/ 3 w 28"/>
                  <a:gd name="T5" fmla="*/ 5 h 21"/>
                  <a:gd name="T6" fmla="*/ 0 w 28"/>
                  <a:gd name="T7" fmla="*/ 12 h 21"/>
                  <a:gd name="T8" fmla="*/ 3 w 28"/>
                  <a:gd name="T9" fmla="*/ 18 h 21"/>
                  <a:gd name="T10" fmla="*/ 11 w 28"/>
                  <a:gd name="T11" fmla="*/ 21 h 21"/>
                  <a:gd name="T12" fmla="*/ 22 w 28"/>
                  <a:gd name="T13" fmla="*/ 20 h 21"/>
                  <a:gd name="T14" fmla="*/ 28 w 28"/>
                  <a:gd name="T15" fmla="*/ 14 h 21"/>
                  <a:gd name="T16" fmla="*/ 25 w 28"/>
                  <a:gd name="T17" fmla="*/ 7 h 21"/>
                  <a:gd name="T18" fmla="*/ 19 w 28"/>
                  <a:gd name="T19" fmla="*/ 4 h 21"/>
                  <a:gd name="T20" fmla="*/ 20 w 28"/>
                  <a:gd name="T21" fmla="*/ 11 h 21"/>
                  <a:gd name="T22" fmla="*/ 19 w 28"/>
                  <a:gd name="T23" fmla="*/ 16 h 21"/>
                  <a:gd name="T24" fmla="*/ 11 w 28"/>
                  <a:gd name="T25" fmla="*/ 17 h 21"/>
                  <a:gd name="T26" fmla="*/ 8 w 28"/>
                  <a:gd name="T27" fmla="*/ 13 h 21"/>
                  <a:gd name="T28" fmla="*/ 9 w 28"/>
                  <a:gd name="T29" fmla="*/ 6 h 21"/>
                  <a:gd name="T30" fmla="*/ 14 w 28"/>
                  <a:gd name="T31" fmla="*/ 3 h 21"/>
                  <a:gd name="T32" fmla="*/ 21 w 28"/>
                  <a:gd name="T33" fmla="*/ 0 h 21"/>
                  <a:gd name="T34" fmla="*/ 21 w 28"/>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8" h="21">
                    <a:moveTo>
                      <a:pt x="21" y="0"/>
                    </a:moveTo>
                    <a:lnTo>
                      <a:pt x="10" y="1"/>
                    </a:lnTo>
                    <a:lnTo>
                      <a:pt x="3" y="5"/>
                    </a:lnTo>
                    <a:lnTo>
                      <a:pt x="0" y="12"/>
                    </a:lnTo>
                    <a:lnTo>
                      <a:pt x="3" y="18"/>
                    </a:lnTo>
                    <a:lnTo>
                      <a:pt x="11" y="21"/>
                    </a:lnTo>
                    <a:lnTo>
                      <a:pt x="22" y="20"/>
                    </a:lnTo>
                    <a:lnTo>
                      <a:pt x="28" y="14"/>
                    </a:lnTo>
                    <a:lnTo>
                      <a:pt x="25" y="7"/>
                    </a:lnTo>
                    <a:lnTo>
                      <a:pt x="19" y="4"/>
                    </a:lnTo>
                    <a:lnTo>
                      <a:pt x="20" y="11"/>
                    </a:lnTo>
                    <a:lnTo>
                      <a:pt x="19" y="16"/>
                    </a:lnTo>
                    <a:lnTo>
                      <a:pt x="11" y="17"/>
                    </a:lnTo>
                    <a:lnTo>
                      <a:pt x="8" y="13"/>
                    </a:lnTo>
                    <a:lnTo>
                      <a:pt x="9" y="6"/>
                    </a:lnTo>
                    <a:lnTo>
                      <a:pt x="14" y="3"/>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036" name="Freeform 133"/>
              <p:cNvSpPr>
                <a:spLocks/>
              </p:cNvSpPr>
              <p:nvPr/>
            </p:nvSpPr>
            <p:spPr bwMode="auto">
              <a:xfrm>
                <a:off x="2657" y="2965"/>
                <a:ext cx="170" cy="30"/>
              </a:xfrm>
              <a:custGeom>
                <a:avLst/>
                <a:gdLst>
                  <a:gd name="T0" fmla="*/ 9 w 170"/>
                  <a:gd name="T1" fmla="*/ 3 h 30"/>
                  <a:gd name="T2" fmla="*/ 166 w 170"/>
                  <a:gd name="T3" fmla="*/ 0 h 30"/>
                  <a:gd name="T4" fmla="*/ 170 w 170"/>
                  <a:gd name="T5" fmla="*/ 7 h 30"/>
                  <a:gd name="T6" fmla="*/ 168 w 170"/>
                  <a:gd name="T7" fmla="*/ 25 h 30"/>
                  <a:gd name="T8" fmla="*/ 145 w 170"/>
                  <a:gd name="T9" fmla="*/ 27 h 30"/>
                  <a:gd name="T10" fmla="*/ 14 w 170"/>
                  <a:gd name="T11" fmla="*/ 30 h 30"/>
                  <a:gd name="T12" fmla="*/ 0 w 170"/>
                  <a:gd name="T13" fmla="*/ 26 h 30"/>
                  <a:gd name="T14" fmla="*/ 3 w 170"/>
                  <a:gd name="T15" fmla="*/ 21 h 30"/>
                  <a:gd name="T16" fmla="*/ 17 w 170"/>
                  <a:gd name="T17" fmla="*/ 24 h 30"/>
                  <a:gd name="T18" fmla="*/ 155 w 170"/>
                  <a:gd name="T19" fmla="*/ 23 h 30"/>
                  <a:gd name="T20" fmla="*/ 162 w 170"/>
                  <a:gd name="T21" fmla="*/ 19 h 30"/>
                  <a:gd name="T22" fmla="*/ 160 w 170"/>
                  <a:gd name="T23" fmla="*/ 8 h 30"/>
                  <a:gd name="T24" fmla="*/ 138 w 170"/>
                  <a:gd name="T25" fmla="*/ 7 h 30"/>
                  <a:gd name="T26" fmla="*/ 7 w 170"/>
                  <a:gd name="T27" fmla="*/ 9 h 30"/>
                  <a:gd name="T28" fmla="*/ 9 w 170"/>
                  <a:gd name="T29" fmla="*/ 3 h 30"/>
                  <a:gd name="T30" fmla="*/ 9 w 170"/>
                  <a:gd name="T31" fmla="*/ 3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0" h="30">
                    <a:moveTo>
                      <a:pt x="9" y="3"/>
                    </a:moveTo>
                    <a:lnTo>
                      <a:pt x="166" y="0"/>
                    </a:lnTo>
                    <a:lnTo>
                      <a:pt x="170" y="7"/>
                    </a:lnTo>
                    <a:lnTo>
                      <a:pt x="168" y="25"/>
                    </a:lnTo>
                    <a:lnTo>
                      <a:pt x="145" y="27"/>
                    </a:lnTo>
                    <a:lnTo>
                      <a:pt x="14" y="30"/>
                    </a:lnTo>
                    <a:lnTo>
                      <a:pt x="0" y="26"/>
                    </a:lnTo>
                    <a:lnTo>
                      <a:pt x="3" y="21"/>
                    </a:lnTo>
                    <a:lnTo>
                      <a:pt x="17" y="24"/>
                    </a:lnTo>
                    <a:lnTo>
                      <a:pt x="155" y="23"/>
                    </a:lnTo>
                    <a:lnTo>
                      <a:pt x="162" y="19"/>
                    </a:lnTo>
                    <a:lnTo>
                      <a:pt x="160" y="8"/>
                    </a:lnTo>
                    <a:lnTo>
                      <a:pt x="138" y="7"/>
                    </a:lnTo>
                    <a:lnTo>
                      <a:pt x="7" y="9"/>
                    </a:lnTo>
                    <a:lnTo>
                      <a:pt x="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037" name="Freeform 134"/>
              <p:cNvSpPr>
                <a:spLocks/>
              </p:cNvSpPr>
              <p:nvPr/>
            </p:nvSpPr>
            <p:spPr bwMode="auto">
              <a:xfrm>
                <a:off x="2666" y="2917"/>
                <a:ext cx="7" cy="37"/>
              </a:xfrm>
              <a:custGeom>
                <a:avLst/>
                <a:gdLst>
                  <a:gd name="T0" fmla="*/ 2 w 7"/>
                  <a:gd name="T1" fmla="*/ 0 h 37"/>
                  <a:gd name="T2" fmla="*/ 0 w 7"/>
                  <a:gd name="T3" fmla="*/ 37 h 37"/>
                  <a:gd name="T4" fmla="*/ 7 w 7"/>
                  <a:gd name="T5" fmla="*/ 18 h 37"/>
                  <a:gd name="T6" fmla="*/ 2 w 7"/>
                  <a:gd name="T7" fmla="*/ 0 h 37"/>
                  <a:gd name="T8" fmla="*/ 2 w 7"/>
                  <a:gd name="T9" fmla="*/ 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7">
                    <a:moveTo>
                      <a:pt x="2" y="0"/>
                    </a:moveTo>
                    <a:lnTo>
                      <a:pt x="0" y="37"/>
                    </a:lnTo>
                    <a:lnTo>
                      <a:pt x="7" y="18"/>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038" name="Freeform 135"/>
              <p:cNvSpPr>
                <a:spLocks/>
              </p:cNvSpPr>
              <p:nvPr/>
            </p:nvSpPr>
            <p:spPr bwMode="auto">
              <a:xfrm>
                <a:off x="2615" y="2957"/>
                <a:ext cx="65" cy="56"/>
              </a:xfrm>
              <a:custGeom>
                <a:avLst/>
                <a:gdLst>
                  <a:gd name="T0" fmla="*/ 20 w 65"/>
                  <a:gd name="T1" fmla="*/ 0 h 56"/>
                  <a:gd name="T2" fmla="*/ 11 w 65"/>
                  <a:gd name="T3" fmla="*/ 3 h 56"/>
                  <a:gd name="T4" fmla="*/ 4 w 65"/>
                  <a:gd name="T5" fmla="*/ 8 h 56"/>
                  <a:gd name="T6" fmla="*/ 0 w 65"/>
                  <a:gd name="T7" fmla="*/ 20 h 56"/>
                  <a:gd name="T8" fmla="*/ 1 w 65"/>
                  <a:gd name="T9" fmla="*/ 32 h 56"/>
                  <a:gd name="T10" fmla="*/ 5 w 65"/>
                  <a:gd name="T11" fmla="*/ 44 h 56"/>
                  <a:gd name="T12" fmla="*/ 14 w 65"/>
                  <a:gd name="T13" fmla="*/ 53 h 56"/>
                  <a:gd name="T14" fmla="*/ 28 w 65"/>
                  <a:gd name="T15" fmla="*/ 56 h 56"/>
                  <a:gd name="T16" fmla="*/ 42 w 65"/>
                  <a:gd name="T17" fmla="*/ 55 h 56"/>
                  <a:gd name="T18" fmla="*/ 53 w 65"/>
                  <a:gd name="T19" fmla="*/ 52 h 56"/>
                  <a:gd name="T20" fmla="*/ 60 w 65"/>
                  <a:gd name="T21" fmla="*/ 46 h 56"/>
                  <a:gd name="T22" fmla="*/ 65 w 65"/>
                  <a:gd name="T23" fmla="*/ 36 h 56"/>
                  <a:gd name="T24" fmla="*/ 49 w 65"/>
                  <a:gd name="T25" fmla="*/ 34 h 56"/>
                  <a:gd name="T26" fmla="*/ 45 w 65"/>
                  <a:gd name="T27" fmla="*/ 42 h 56"/>
                  <a:gd name="T28" fmla="*/ 35 w 65"/>
                  <a:gd name="T29" fmla="*/ 48 h 56"/>
                  <a:gd name="T30" fmla="*/ 25 w 65"/>
                  <a:gd name="T31" fmla="*/ 48 h 56"/>
                  <a:gd name="T32" fmla="*/ 18 w 65"/>
                  <a:gd name="T33" fmla="*/ 41 h 56"/>
                  <a:gd name="T34" fmla="*/ 14 w 65"/>
                  <a:gd name="T35" fmla="*/ 29 h 56"/>
                  <a:gd name="T36" fmla="*/ 14 w 65"/>
                  <a:gd name="T37" fmla="*/ 17 h 56"/>
                  <a:gd name="T38" fmla="*/ 21 w 65"/>
                  <a:gd name="T39" fmla="*/ 9 h 56"/>
                  <a:gd name="T40" fmla="*/ 32 w 65"/>
                  <a:gd name="T41" fmla="*/ 4 h 56"/>
                  <a:gd name="T42" fmla="*/ 20 w 65"/>
                  <a:gd name="T43" fmla="*/ 0 h 56"/>
                  <a:gd name="T44" fmla="*/ 20 w 65"/>
                  <a:gd name="T45" fmla="*/ 0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5" h="56">
                    <a:moveTo>
                      <a:pt x="20" y="0"/>
                    </a:moveTo>
                    <a:lnTo>
                      <a:pt x="11" y="3"/>
                    </a:lnTo>
                    <a:lnTo>
                      <a:pt x="4" y="8"/>
                    </a:lnTo>
                    <a:lnTo>
                      <a:pt x="0" y="20"/>
                    </a:lnTo>
                    <a:lnTo>
                      <a:pt x="1" y="32"/>
                    </a:lnTo>
                    <a:lnTo>
                      <a:pt x="5" y="44"/>
                    </a:lnTo>
                    <a:lnTo>
                      <a:pt x="14" y="53"/>
                    </a:lnTo>
                    <a:lnTo>
                      <a:pt x="28" y="56"/>
                    </a:lnTo>
                    <a:lnTo>
                      <a:pt x="42" y="55"/>
                    </a:lnTo>
                    <a:lnTo>
                      <a:pt x="53" y="52"/>
                    </a:lnTo>
                    <a:lnTo>
                      <a:pt x="60" y="46"/>
                    </a:lnTo>
                    <a:lnTo>
                      <a:pt x="65" y="36"/>
                    </a:lnTo>
                    <a:lnTo>
                      <a:pt x="49" y="34"/>
                    </a:lnTo>
                    <a:lnTo>
                      <a:pt x="45" y="42"/>
                    </a:lnTo>
                    <a:lnTo>
                      <a:pt x="35" y="48"/>
                    </a:lnTo>
                    <a:lnTo>
                      <a:pt x="25" y="48"/>
                    </a:lnTo>
                    <a:lnTo>
                      <a:pt x="18" y="41"/>
                    </a:lnTo>
                    <a:lnTo>
                      <a:pt x="14" y="29"/>
                    </a:lnTo>
                    <a:lnTo>
                      <a:pt x="14" y="17"/>
                    </a:lnTo>
                    <a:lnTo>
                      <a:pt x="21" y="9"/>
                    </a:lnTo>
                    <a:lnTo>
                      <a:pt x="32" y="4"/>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039" name="Freeform 136"/>
              <p:cNvSpPr>
                <a:spLocks/>
              </p:cNvSpPr>
              <p:nvPr/>
            </p:nvSpPr>
            <p:spPr bwMode="auto">
              <a:xfrm>
                <a:off x="2636" y="2971"/>
                <a:ext cx="17" cy="24"/>
              </a:xfrm>
              <a:custGeom>
                <a:avLst/>
                <a:gdLst>
                  <a:gd name="T0" fmla="*/ 13 w 17"/>
                  <a:gd name="T1" fmla="*/ 0 h 24"/>
                  <a:gd name="T2" fmla="*/ 4 w 17"/>
                  <a:gd name="T3" fmla="*/ 1 h 24"/>
                  <a:gd name="T4" fmla="*/ 1 w 17"/>
                  <a:gd name="T5" fmla="*/ 6 h 24"/>
                  <a:gd name="T6" fmla="*/ 0 w 17"/>
                  <a:gd name="T7" fmla="*/ 11 h 24"/>
                  <a:gd name="T8" fmla="*/ 4 w 17"/>
                  <a:gd name="T9" fmla="*/ 19 h 24"/>
                  <a:gd name="T10" fmla="*/ 12 w 17"/>
                  <a:gd name="T11" fmla="*/ 24 h 24"/>
                  <a:gd name="T12" fmla="*/ 17 w 17"/>
                  <a:gd name="T13" fmla="*/ 16 h 24"/>
                  <a:gd name="T14" fmla="*/ 16 w 17"/>
                  <a:gd name="T15" fmla="*/ 7 h 24"/>
                  <a:gd name="T16" fmla="*/ 13 w 17"/>
                  <a:gd name="T17" fmla="*/ 0 h 24"/>
                  <a:gd name="T18" fmla="*/ 13 w 17"/>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4">
                    <a:moveTo>
                      <a:pt x="13" y="0"/>
                    </a:moveTo>
                    <a:lnTo>
                      <a:pt x="4" y="1"/>
                    </a:lnTo>
                    <a:lnTo>
                      <a:pt x="1" y="6"/>
                    </a:lnTo>
                    <a:lnTo>
                      <a:pt x="0" y="11"/>
                    </a:lnTo>
                    <a:lnTo>
                      <a:pt x="4" y="19"/>
                    </a:lnTo>
                    <a:lnTo>
                      <a:pt x="12" y="24"/>
                    </a:lnTo>
                    <a:lnTo>
                      <a:pt x="17" y="16"/>
                    </a:lnTo>
                    <a:lnTo>
                      <a:pt x="16" y="7"/>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040" name="Freeform 137"/>
              <p:cNvSpPr>
                <a:spLocks/>
              </p:cNvSpPr>
              <p:nvPr/>
            </p:nvSpPr>
            <p:spPr bwMode="auto">
              <a:xfrm>
                <a:off x="2767" y="2989"/>
                <a:ext cx="53" cy="20"/>
              </a:xfrm>
              <a:custGeom>
                <a:avLst/>
                <a:gdLst>
                  <a:gd name="T0" fmla="*/ 0 w 53"/>
                  <a:gd name="T1" fmla="*/ 1 h 20"/>
                  <a:gd name="T2" fmla="*/ 4 w 53"/>
                  <a:gd name="T3" fmla="*/ 12 h 20"/>
                  <a:gd name="T4" fmla="*/ 13 w 53"/>
                  <a:gd name="T5" fmla="*/ 17 h 20"/>
                  <a:gd name="T6" fmla="*/ 28 w 53"/>
                  <a:gd name="T7" fmla="*/ 20 h 20"/>
                  <a:gd name="T8" fmla="*/ 41 w 53"/>
                  <a:gd name="T9" fmla="*/ 17 h 20"/>
                  <a:gd name="T10" fmla="*/ 50 w 53"/>
                  <a:gd name="T11" fmla="*/ 10 h 20"/>
                  <a:gd name="T12" fmla="*/ 53 w 53"/>
                  <a:gd name="T13" fmla="*/ 0 h 20"/>
                  <a:gd name="T14" fmla="*/ 0 w 53"/>
                  <a:gd name="T15" fmla="*/ 1 h 20"/>
                  <a:gd name="T16" fmla="*/ 0 w 53"/>
                  <a:gd name="T17" fmla="*/ 1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3" h="20">
                    <a:moveTo>
                      <a:pt x="0" y="1"/>
                    </a:moveTo>
                    <a:lnTo>
                      <a:pt x="4" y="12"/>
                    </a:lnTo>
                    <a:lnTo>
                      <a:pt x="13" y="17"/>
                    </a:lnTo>
                    <a:lnTo>
                      <a:pt x="28" y="20"/>
                    </a:lnTo>
                    <a:lnTo>
                      <a:pt x="41" y="17"/>
                    </a:lnTo>
                    <a:lnTo>
                      <a:pt x="50" y="10"/>
                    </a:lnTo>
                    <a:lnTo>
                      <a:pt x="53"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041" name="Freeform 138"/>
              <p:cNvSpPr>
                <a:spLocks/>
              </p:cNvSpPr>
              <p:nvPr/>
            </p:nvSpPr>
            <p:spPr bwMode="auto">
              <a:xfrm>
                <a:off x="2416" y="2901"/>
                <a:ext cx="42" cy="39"/>
              </a:xfrm>
              <a:custGeom>
                <a:avLst/>
                <a:gdLst>
                  <a:gd name="T0" fmla="*/ 15 w 42"/>
                  <a:gd name="T1" fmla="*/ 0 h 39"/>
                  <a:gd name="T2" fmla="*/ 5 w 42"/>
                  <a:gd name="T3" fmla="*/ 3 h 39"/>
                  <a:gd name="T4" fmla="*/ 0 w 42"/>
                  <a:gd name="T5" fmla="*/ 9 h 39"/>
                  <a:gd name="T6" fmla="*/ 0 w 42"/>
                  <a:gd name="T7" fmla="*/ 18 h 39"/>
                  <a:gd name="T8" fmla="*/ 5 w 42"/>
                  <a:gd name="T9" fmla="*/ 31 h 39"/>
                  <a:gd name="T10" fmla="*/ 13 w 42"/>
                  <a:gd name="T11" fmla="*/ 37 h 39"/>
                  <a:gd name="T12" fmla="*/ 22 w 42"/>
                  <a:gd name="T13" fmla="*/ 39 h 39"/>
                  <a:gd name="T14" fmla="*/ 30 w 42"/>
                  <a:gd name="T15" fmla="*/ 37 h 39"/>
                  <a:gd name="T16" fmla="*/ 37 w 42"/>
                  <a:gd name="T17" fmla="*/ 30 h 39"/>
                  <a:gd name="T18" fmla="*/ 42 w 42"/>
                  <a:gd name="T19" fmla="*/ 21 h 39"/>
                  <a:gd name="T20" fmla="*/ 31 w 42"/>
                  <a:gd name="T21" fmla="*/ 2 h 39"/>
                  <a:gd name="T22" fmla="*/ 27 w 42"/>
                  <a:gd name="T23" fmla="*/ 14 h 39"/>
                  <a:gd name="T24" fmla="*/ 29 w 42"/>
                  <a:gd name="T25" fmla="*/ 23 h 39"/>
                  <a:gd name="T26" fmla="*/ 24 w 42"/>
                  <a:gd name="T27" fmla="*/ 30 h 39"/>
                  <a:gd name="T28" fmla="*/ 15 w 42"/>
                  <a:gd name="T29" fmla="*/ 24 h 39"/>
                  <a:gd name="T30" fmla="*/ 12 w 42"/>
                  <a:gd name="T31" fmla="*/ 14 h 39"/>
                  <a:gd name="T32" fmla="*/ 15 w 42"/>
                  <a:gd name="T33" fmla="*/ 10 h 39"/>
                  <a:gd name="T34" fmla="*/ 21 w 42"/>
                  <a:gd name="T35" fmla="*/ 8 h 39"/>
                  <a:gd name="T36" fmla="*/ 15 w 42"/>
                  <a:gd name="T37" fmla="*/ 0 h 39"/>
                  <a:gd name="T38" fmla="*/ 15 w 42"/>
                  <a:gd name="T39" fmla="*/ 0 h 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2" h="39">
                    <a:moveTo>
                      <a:pt x="15" y="0"/>
                    </a:moveTo>
                    <a:lnTo>
                      <a:pt x="5" y="3"/>
                    </a:lnTo>
                    <a:lnTo>
                      <a:pt x="0" y="9"/>
                    </a:lnTo>
                    <a:lnTo>
                      <a:pt x="0" y="18"/>
                    </a:lnTo>
                    <a:lnTo>
                      <a:pt x="5" y="31"/>
                    </a:lnTo>
                    <a:lnTo>
                      <a:pt x="13" y="37"/>
                    </a:lnTo>
                    <a:lnTo>
                      <a:pt x="22" y="39"/>
                    </a:lnTo>
                    <a:lnTo>
                      <a:pt x="30" y="37"/>
                    </a:lnTo>
                    <a:lnTo>
                      <a:pt x="37" y="30"/>
                    </a:lnTo>
                    <a:lnTo>
                      <a:pt x="42" y="21"/>
                    </a:lnTo>
                    <a:lnTo>
                      <a:pt x="31" y="2"/>
                    </a:lnTo>
                    <a:lnTo>
                      <a:pt x="27" y="14"/>
                    </a:lnTo>
                    <a:lnTo>
                      <a:pt x="29" y="23"/>
                    </a:lnTo>
                    <a:lnTo>
                      <a:pt x="24" y="30"/>
                    </a:lnTo>
                    <a:lnTo>
                      <a:pt x="15" y="24"/>
                    </a:lnTo>
                    <a:lnTo>
                      <a:pt x="12" y="14"/>
                    </a:lnTo>
                    <a:lnTo>
                      <a:pt x="15" y="10"/>
                    </a:lnTo>
                    <a:lnTo>
                      <a:pt x="21" y="8"/>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042" name="Freeform 139"/>
              <p:cNvSpPr>
                <a:spLocks/>
              </p:cNvSpPr>
              <p:nvPr/>
            </p:nvSpPr>
            <p:spPr bwMode="auto">
              <a:xfrm>
                <a:off x="2430" y="2900"/>
                <a:ext cx="58" cy="47"/>
              </a:xfrm>
              <a:custGeom>
                <a:avLst/>
                <a:gdLst>
                  <a:gd name="T0" fmla="*/ 22 w 58"/>
                  <a:gd name="T1" fmla="*/ 27 h 47"/>
                  <a:gd name="T2" fmla="*/ 20 w 58"/>
                  <a:gd name="T3" fmla="*/ 35 h 47"/>
                  <a:gd name="T4" fmla="*/ 28 w 58"/>
                  <a:gd name="T5" fmla="*/ 45 h 47"/>
                  <a:gd name="T6" fmla="*/ 35 w 58"/>
                  <a:gd name="T7" fmla="*/ 47 h 47"/>
                  <a:gd name="T8" fmla="*/ 44 w 58"/>
                  <a:gd name="T9" fmla="*/ 47 h 47"/>
                  <a:gd name="T10" fmla="*/ 54 w 58"/>
                  <a:gd name="T11" fmla="*/ 41 h 47"/>
                  <a:gd name="T12" fmla="*/ 58 w 58"/>
                  <a:gd name="T13" fmla="*/ 34 h 47"/>
                  <a:gd name="T14" fmla="*/ 56 w 58"/>
                  <a:gd name="T15" fmla="*/ 21 h 47"/>
                  <a:gd name="T16" fmla="*/ 45 w 58"/>
                  <a:gd name="T17" fmla="*/ 11 h 47"/>
                  <a:gd name="T18" fmla="*/ 39 w 58"/>
                  <a:gd name="T19" fmla="*/ 12 h 47"/>
                  <a:gd name="T20" fmla="*/ 44 w 58"/>
                  <a:gd name="T21" fmla="*/ 22 h 47"/>
                  <a:gd name="T22" fmla="*/ 44 w 58"/>
                  <a:gd name="T23" fmla="*/ 33 h 47"/>
                  <a:gd name="T24" fmla="*/ 38 w 58"/>
                  <a:gd name="T25" fmla="*/ 38 h 47"/>
                  <a:gd name="T26" fmla="*/ 33 w 58"/>
                  <a:gd name="T27" fmla="*/ 33 h 47"/>
                  <a:gd name="T28" fmla="*/ 33 w 58"/>
                  <a:gd name="T29" fmla="*/ 23 h 47"/>
                  <a:gd name="T30" fmla="*/ 36 w 58"/>
                  <a:gd name="T31" fmla="*/ 18 h 47"/>
                  <a:gd name="T32" fmla="*/ 31 w 58"/>
                  <a:gd name="T33" fmla="*/ 8 h 47"/>
                  <a:gd name="T34" fmla="*/ 0 w 58"/>
                  <a:gd name="T35" fmla="*/ 0 h 47"/>
                  <a:gd name="T36" fmla="*/ 0 w 58"/>
                  <a:gd name="T37" fmla="*/ 6 h 47"/>
                  <a:gd name="T38" fmla="*/ 10 w 58"/>
                  <a:gd name="T39" fmla="*/ 11 h 47"/>
                  <a:gd name="T40" fmla="*/ 16 w 58"/>
                  <a:gd name="T41" fmla="*/ 20 h 47"/>
                  <a:gd name="T42" fmla="*/ 22 w 58"/>
                  <a:gd name="T43" fmla="*/ 27 h 47"/>
                  <a:gd name="T44" fmla="*/ 22 w 58"/>
                  <a:gd name="T45" fmla="*/ 27 h 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8" h="47">
                    <a:moveTo>
                      <a:pt x="22" y="27"/>
                    </a:moveTo>
                    <a:lnTo>
                      <a:pt x="20" y="35"/>
                    </a:lnTo>
                    <a:lnTo>
                      <a:pt x="28" y="45"/>
                    </a:lnTo>
                    <a:lnTo>
                      <a:pt x="35" y="47"/>
                    </a:lnTo>
                    <a:lnTo>
                      <a:pt x="44" y="47"/>
                    </a:lnTo>
                    <a:lnTo>
                      <a:pt x="54" y="41"/>
                    </a:lnTo>
                    <a:lnTo>
                      <a:pt x="58" y="34"/>
                    </a:lnTo>
                    <a:lnTo>
                      <a:pt x="56" y="21"/>
                    </a:lnTo>
                    <a:lnTo>
                      <a:pt x="45" y="11"/>
                    </a:lnTo>
                    <a:lnTo>
                      <a:pt x="39" y="12"/>
                    </a:lnTo>
                    <a:lnTo>
                      <a:pt x="44" y="22"/>
                    </a:lnTo>
                    <a:lnTo>
                      <a:pt x="44" y="33"/>
                    </a:lnTo>
                    <a:lnTo>
                      <a:pt x="38" y="38"/>
                    </a:lnTo>
                    <a:lnTo>
                      <a:pt x="33" y="33"/>
                    </a:lnTo>
                    <a:lnTo>
                      <a:pt x="33" y="23"/>
                    </a:lnTo>
                    <a:lnTo>
                      <a:pt x="36" y="18"/>
                    </a:lnTo>
                    <a:lnTo>
                      <a:pt x="31" y="8"/>
                    </a:lnTo>
                    <a:lnTo>
                      <a:pt x="0" y="0"/>
                    </a:lnTo>
                    <a:lnTo>
                      <a:pt x="0" y="6"/>
                    </a:lnTo>
                    <a:lnTo>
                      <a:pt x="10" y="11"/>
                    </a:lnTo>
                    <a:lnTo>
                      <a:pt x="16" y="20"/>
                    </a:lnTo>
                    <a:lnTo>
                      <a:pt x="22"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043" name="Freeform 140"/>
              <p:cNvSpPr>
                <a:spLocks/>
              </p:cNvSpPr>
              <p:nvPr/>
            </p:nvSpPr>
            <p:spPr bwMode="auto">
              <a:xfrm>
                <a:off x="2458" y="2906"/>
                <a:ext cx="16" cy="11"/>
              </a:xfrm>
              <a:custGeom>
                <a:avLst/>
                <a:gdLst>
                  <a:gd name="T0" fmla="*/ 0 w 16"/>
                  <a:gd name="T1" fmla="*/ 11 h 11"/>
                  <a:gd name="T2" fmla="*/ 16 w 16"/>
                  <a:gd name="T3" fmla="*/ 11 h 11"/>
                  <a:gd name="T4" fmla="*/ 13 w 16"/>
                  <a:gd name="T5" fmla="*/ 2 h 11"/>
                  <a:gd name="T6" fmla="*/ 2 w 16"/>
                  <a:gd name="T7" fmla="*/ 0 h 11"/>
                  <a:gd name="T8" fmla="*/ 0 w 16"/>
                  <a:gd name="T9" fmla="*/ 11 h 11"/>
                  <a:gd name="T10" fmla="*/ 0 w 16"/>
                  <a:gd name="T11" fmla="*/ 11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11">
                    <a:moveTo>
                      <a:pt x="0" y="11"/>
                    </a:moveTo>
                    <a:lnTo>
                      <a:pt x="16" y="11"/>
                    </a:lnTo>
                    <a:lnTo>
                      <a:pt x="13" y="2"/>
                    </a:lnTo>
                    <a:lnTo>
                      <a:pt x="2"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044" name="Freeform 141"/>
              <p:cNvSpPr>
                <a:spLocks/>
              </p:cNvSpPr>
              <p:nvPr/>
            </p:nvSpPr>
            <p:spPr bwMode="auto">
              <a:xfrm>
                <a:off x="2483" y="2920"/>
                <a:ext cx="55" cy="25"/>
              </a:xfrm>
              <a:custGeom>
                <a:avLst/>
                <a:gdLst>
                  <a:gd name="T0" fmla="*/ 0 w 55"/>
                  <a:gd name="T1" fmla="*/ 0 h 25"/>
                  <a:gd name="T2" fmla="*/ 55 w 55"/>
                  <a:gd name="T3" fmla="*/ 13 h 25"/>
                  <a:gd name="T4" fmla="*/ 50 w 55"/>
                  <a:gd name="T5" fmla="*/ 25 h 25"/>
                  <a:gd name="T6" fmla="*/ 0 w 55"/>
                  <a:gd name="T7" fmla="*/ 15 h 25"/>
                  <a:gd name="T8" fmla="*/ 0 w 55"/>
                  <a:gd name="T9" fmla="*/ 0 h 25"/>
                  <a:gd name="T10" fmla="*/ 0 w 55"/>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25">
                    <a:moveTo>
                      <a:pt x="0" y="0"/>
                    </a:moveTo>
                    <a:lnTo>
                      <a:pt x="55" y="13"/>
                    </a:lnTo>
                    <a:lnTo>
                      <a:pt x="50" y="25"/>
                    </a:lnTo>
                    <a:lnTo>
                      <a:pt x="0" y="1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045" name="Freeform 142"/>
              <p:cNvSpPr>
                <a:spLocks/>
              </p:cNvSpPr>
              <p:nvPr/>
            </p:nvSpPr>
            <p:spPr bwMode="auto">
              <a:xfrm>
                <a:off x="2528" y="2928"/>
                <a:ext cx="79" cy="54"/>
              </a:xfrm>
              <a:custGeom>
                <a:avLst/>
                <a:gdLst>
                  <a:gd name="T0" fmla="*/ 9 w 79"/>
                  <a:gd name="T1" fmla="*/ 0 h 54"/>
                  <a:gd name="T2" fmla="*/ 1 w 79"/>
                  <a:gd name="T3" fmla="*/ 17 h 54"/>
                  <a:gd name="T4" fmla="*/ 0 w 79"/>
                  <a:gd name="T5" fmla="*/ 31 h 54"/>
                  <a:gd name="T6" fmla="*/ 6 w 79"/>
                  <a:gd name="T7" fmla="*/ 42 h 54"/>
                  <a:gd name="T8" fmla="*/ 14 w 79"/>
                  <a:gd name="T9" fmla="*/ 49 h 54"/>
                  <a:gd name="T10" fmla="*/ 24 w 79"/>
                  <a:gd name="T11" fmla="*/ 50 h 54"/>
                  <a:gd name="T12" fmla="*/ 33 w 79"/>
                  <a:gd name="T13" fmla="*/ 49 h 54"/>
                  <a:gd name="T14" fmla="*/ 37 w 79"/>
                  <a:gd name="T15" fmla="*/ 46 h 54"/>
                  <a:gd name="T16" fmla="*/ 44 w 79"/>
                  <a:gd name="T17" fmla="*/ 52 h 54"/>
                  <a:gd name="T18" fmla="*/ 59 w 79"/>
                  <a:gd name="T19" fmla="*/ 54 h 54"/>
                  <a:gd name="T20" fmla="*/ 72 w 79"/>
                  <a:gd name="T21" fmla="*/ 49 h 54"/>
                  <a:gd name="T22" fmla="*/ 78 w 79"/>
                  <a:gd name="T23" fmla="*/ 39 h 54"/>
                  <a:gd name="T24" fmla="*/ 79 w 79"/>
                  <a:gd name="T25" fmla="*/ 26 h 54"/>
                  <a:gd name="T26" fmla="*/ 76 w 79"/>
                  <a:gd name="T27" fmla="*/ 17 h 54"/>
                  <a:gd name="T28" fmla="*/ 67 w 79"/>
                  <a:gd name="T29" fmla="*/ 20 h 54"/>
                  <a:gd name="T30" fmla="*/ 67 w 79"/>
                  <a:gd name="T31" fmla="*/ 32 h 54"/>
                  <a:gd name="T32" fmla="*/ 62 w 79"/>
                  <a:gd name="T33" fmla="*/ 42 h 54"/>
                  <a:gd name="T34" fmla="*/ 52 w 79"/>
                  <a:gd name="T35" fmla="*/ 44 h 54"/>
                  <a:gd name="T36" fmla="*/ 46 w 79"/>
                  <a:gd name="T37" fmla="*/ 40 h 54"/>
                  <a:gd name="T38" fmla="*/ 45 w 79"/>
                  <a:gd name="T39" fmla="*/ 31 h 54"/>
                  <a:gd name="T40" fmla="*/ 51 w 79"/>
                  <a:gd name="T41" fmla="*/ 18 h 54"/>
                  <a:gd name="T42" fmla="*/ 31 w 79"/>
                  <a:gd name="T43" fmla="*/ 9 h 54"/>
                  <a:gd name="T44" fmla="*/ 33 w 79"/>
                  <a:gd name="T45" fmla="*/ 25 h 54"/>
                  <a:gd name="T46" fmla="*/ 32 w 79"/>
                  <a:gd name="T47" fmla="*/ 35 h 54"/>
                  <a:gd name="T48" fmla="*/ 24 w 79"/>
                  <a:gd name="T49" fmla="*/ 40 h 54"/>
                  <a:gd name="T50" fmla="*/ 17 w 79"/>
                  <a:gd name="T51" fmla="*/ 35 h 54"/>
                  <a:gd name="T52" fmla="*/ 12 w 79"/>
                  <a:gd name="T53" fmla="*/ 25 h 54"/>
                  <a:gd name="T54" fmla="*/ 14 w 79"/>
                  <a:gd name="T55" fmla="*/ 15 h 54"/>
                  <a:gd name="T56" fmla="*/ 19 w 79"/>
                  <a:gd name="T57" fmla="*/ 4 h 54"/>
                  <a:gd name="T58" fmla="*/ 9 w 79"/>
                  <a:gd name="T59" fmla="*/ 0 h 54"/>
                  <a:gd name="T60" fmla="*/ 9 w 79"/>
                  <a:gd name="T61" fmla="*/ 0 h 5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9" h="54">
                    <a:moveTo>
                      <a:pt x="9" y="0"/>
                    </a:moveTo>
                    <a:lnTo>
                      <a:pt x="1" y="17"/>
                    </a:lnTo>
                    <a:lnTo>
                      <a:pt x="0" y="31"/>
                    </a:lnTo>
                    <a:lnTo>
                      <a:pt x="6" y="42"/>
                    </a:lnTo>
                    <a:lnTo>
                      <a:pt x="14" y="49"/>
                    </a:lnTo>
                    <a:lnTo>
                      <a:pt x="24" y="50"/>
                    </a:lnTo>
                    <a:lnTo>
                      <a:pt x="33" y="49"/>
                    </a:lnTo>
                    <a:lnTo>
                      <a:pt x="37" y="46"/>
                    </a:lnTo>
                    <a:lnTo>
                      <a:pt x="44" y="52"/>
                    </a:lnTo>
                    <a:lnTo>
                      <a:pt x="59" y="54"/>
                    </a:lnTo>
                    <a:lnTo>
                      <a:pt x="72" y="49"/>
                    </a:lnTo>
                    <a:lnTo>
                      <a:pt x="78" y="39"/>
                    </a:lnTo>
                    <a:lnTo>
                      <a:pt x="79" y="26"/>
                    </a:lnTo>
                    <a:lnTo>
                      <a:pt x="76" y="17"/>
                    </a:lnTo>
                    <a:lnTo>
                      <a:pt x="67" y="20"/>
                    </a:lnTo>
                    <a:lnTo>
                      <a:pt x="67" y="32"/>
                    </a:lnTo>
                    <a:lnTo>
                      <a:pt x="62" y="42"/>
                    </a:lnTo>
                    <a:lnTo>
                      <a:pt x="52" y="44"/>
                    </a:lnTo>
                    <a:lnTo>
                      <a:pt x="46" y="40"/>
                    </a:lnTo>
                    <a:lnTo>
                      <a:pt x="45" y="31"/>
                    </a:lnTo>
                    <a:lnTo>
                      <a:pt x="51" y="18"/>
                    </a:lnTo>
                    <a:lnTo>
                      <a:pt x="31" y="9"/>
                    </a:lnTo>
                    <a:lnTo>
                      <a:pt x="33" y="25"/>
                    </a:lnTo>
                    <a:lnTo>
                      <a:pt x="32" y="35"/>
                    </a:lnTo>
                    <a:lnTo>
                      <a:pt x="24" y="40"/>
                    </a:lnTo>
                    <a:lnTo>
                      <a:pt x="17" y="35"/>
                    </a:lnTo>
                    <a:lnTo>
                      <a:pt x="12" y="25"/>
                    </a:lnTo>
                    <a:lnTo>
                      <a:pt x="14" y="15"/>
                    </a:lnTo>
                    <a:lnTo>
                      <a:pt x="19" y="4"/>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046" name="Freeform 143"/>
              <p:cNvSpPr>
                <a:spLocks/>
              </p:cNvSpPr>
              <p:nvPr/>
            </p:nvSpPr>
            <p:spPr bwMode="auto">
              <a:xfrm>
                <a:off x="2538" y="2928"/>
                <a:ext cx="27" cy="23"/>
              </a:xfrm>
              <a:custGeom>
                <a:avLst/>
                <a:gdLst>
                  <a:gd name="T0" fmla="*/ 0 w 27"/>
                  <a:gd name="T1" fmla="*/ 14 h 23"/>
                  <a:gd name="T2" fmla="*/ 10 w 27"/>
                  <a:gd name="T3" fmla="*/ 12 h 23"/>
                  <a:gd name="T4" fmla="*/ 20 w 27"/>
                  <a:gd name="T5" fmla="*/ 14 h 23"/>
                  <a:gd name="T6" fmla="*/ 27 w 27"/>
                  <a:gd name="T7" fmla="*/ 23 h 23"/>
                  <a:gd name="T8" fmla="*/ 25 w 27"/>
                  <a:gd name="T9" fmla="*/ 10 h 23"/>
                  <a:gd name="T10" fmla="*/ 4 w 27"/>
                  <a:gd name="T11" fmla="*/ 0 h 23"/>
                  <a:gd name="T12" fmla="*/ 0 w 27"/>
                  <a:gd name="T13" fmla="*/ 14 h 23"/>
                  <a:gd name="T14" fmla="*/ 0 w 27"/>
                  <a:gd name="T15" fmla="*/ 14 h 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 h="23">
                    <a:moveTo>
                      <a:pt x="0" y="14"/>
                    </a:moveTo>
                    <a:lnTo>
                      <a:pt x="10" y="12"/>
                    </a:lnTo>
                    <a:lnTo>
                      <a:pt x="20" y="14"/>
                    </a:lnTo>
                    <a:lnTo>
                      <a:pt x="27" y="23"/>
                    </a:lnTo>
                    <a:lnTo>
                      <a:pt x="25" y="10"/>
                    </a:lnTo>
                    <a:lnTo>
                      <a:pt x="4" y="0"/>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047" name="Freeform 144"/>
              <p:cNvSpPr>
                <a:spLocks/>
              </p:cNvSpPr>
              <p:nvPr/>
            </p:nvSpPr>
            <p:spPr bwMode="auto">
              <a:xfrm>
                <a:off x="2572" y="2942"/>
                <a:ext cx="28" cy="21"/>
              </a:xfrm>
              <a:custGeom>
                <a:avLst/>
                <a:gdLst>
                  <a:gd name="T0" fmla="*/ 1 w 28"/>
                  <a:gd name="T1" fmla="*/ 12 h 21"/>
                  <a:gd name="T2" fmla="*/ 11 w 28"/>
                  <a:gd name="T3" fmla="*/ 8 h 21"/>
                  <a:gd name="T4" fmla="*/ 20 w 28"/>
                  <a:gd name="T5" fmla="*/ 13 h 21"/>
                  <a:gd name="T6" fmla="*/ 25 w 28"/>
                  <a:gd name="T7" fmla="*/ 21 h 21"/>
                  <a:gd name="T8" fmla="*/ 28 w 28"/>
                  <a:gd name="T9" fmla="*/ 6 h 21"/>
                  <a:gd name="T10" fmla="*/ 0 w 28"/>
                  <a:gd name="T11" fmla="*/ 0 h 21"/>
                  <a:gd name="T12" fmla="*/ 1 w 28"/>
                  <a:gd name="T13" fmla="*/ 12 h 21"/>
                  <a:gd name="T14" fmla="*/ 1 w 28"/>
                  <a:gd name="T15" fmla="*/ 12 h 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 h="21">
                    <a:moveTo>
                      <a:pt x="1" y="12"/>
                    </a:moveTo>
                    <a:lnTo>
                      <a:pt x="11" y="8"/>
                    </a:lnTo>
                    <a:lnTo>
                      <a:pt x="20" y="13"/>
                    </a:lnTo>
                    <a:lnTo>
                      <a:pt x="25" y="21"/>
                    </a:lnTo>
                    <a:lnTo>
                      <a:pt x="28" y="6"/>
                    </a:lnTo>
                    <a:lnTo>
                      <a:pt x="0" y="0"/>
                    </a:lnTo>
                    <a:lnTo>
                      <a:pt x="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048" name="Freeform 145"/>
              <p:cNvSpPr>
                <a:spLocks/>
              </p:cNvSpPr>
              <p:nvPr/>
            </p:nvSpPr>
            <p:spPr bwMode="auto">
              <a:xfrm>
                <a:off x="2343" y="2900"/>
                <a:ext cx="68" cy="33"/>
              </a:xfrm>
              <a:custGeom>
                <a:avLst/>
                <a:gdLst>
                  <a:gd name="T0" fmla="*/ 68 w 68"/>
                  <a:gd name="T1" fmla="*/ 33 h 33"/>
                  <a:gd name="T2" fmla="*/ 61 w 68"/>
                  <a:gd name="T3" fmla="*/ 22 h 33"/>
                  <a:gd name="T4" fmla="*/ 0 w 68"/>
                  <a:gd name="T5" fmla="*/ 0 h 33"/>
                  <a:gd name="T6" fmla="*/ 68 w 68"/>
                  <a:gd name="T7" fmla="*/ 33 h 33"/>
                  <a:gd name="T8" fmla="*/ 68 w 68"/>
                  <a:gd name="T9" fmla="*/ 33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33">
                    <a:moveTo>
                      <a:pt x="68" y="33"/>
                    </a:moveTo>
                    <a:lnTo>
                      <a:pt x="61" y="22"/>
                    </a:lnTo>
                    <a:lnTo>
                      <a:pt x="0" y="0"/>
                    </a:lnTo>
                    <a:lnTo>
                      <a:pt x="68"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049" name="Freeform 146"/>
              <p:cNvSpPr>
                <a:spLocks/>
              </p:cNvSpPr>
              <p:nvPr/>
            </p:nvSpPr>
            <p:spPr bwMode="auto">
              <a:xfrm>
                <a:off x="2375" y="2895"/>
                <a:ext cx="21" cy="9"/>
              </a:xfrm>
              <a:custGeom>
                <a:avLst/>
                <a:gdLst>
                  <a:gd name="T0" fmla="*/ 0 w 21"/>
                  <a:gd name="T1" fmla="*/ 1 h 9"/>
                  <a:gd name="T2" fmla="*/ 21 w 21"/>
                  <a:gd name="T3" fmla="*/ 9 h 9"/>
                  <a:gd name="T4" fmla="*/ 19 w 21"/>
                  <a:gd name="T5" fmla="*/ 0 h 9"/>
                  <a:gd name="T6" fmla="*/ 0 w 21"/>
                  <a:gd name="T7" fmla="*/ 1 h 9"/>
                  <a:gd name="T8" fmla="*/ 0 w 21"/>
                  <a:gd name="T9" fmla="*/ 1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9">
                    <a:moveTo>
                      <a:pt x="0" y="1"/>
                    </a:moveTo>
                    <a:lnTo>
                      <a:pt x="21" y="9"/>
                    </a:lnTo>
                    <a:lnTo>
                      <a:pt x="19"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050" name="Freeform 147"/>
              <p:cNvSpPr>
                <a:spLocks/>
              </p:cNvSpPr>
              <p:nvPr/>
            </p:nvSpPr>
            <p:spPr bwMode="auto">
              <a:xfrm>
                <a:off x="2661" y="2751"/>
                <a:ext cx="134" cy="49"/>
              </a:xfrm>
              <a:custGeom>
                <a:avLst/>
                <a:gdLst>
                  <a:gd name="T0" fmla="*/ 134 w 134"/>
                  <a:gd name="T1" fmla="*/ 49 h 49"/>
                  <a:gd name="T2" fmla="*/ 120 w 134"/>
                  <a:gd name="T3" fmla="*/ 33 h 49"/>
                  <a:gd name="T4" fmla="*/ 83 w 134"/>
                  <a:gd name="T5" fmla="*/ 19 h 49"/>
                  <a:gd name="T6" fmla="*/ 0 w 134"/>
                  <a:gd name="T7" fmla="*/ 0 h 49"/>
                  <a:gd name="T8" fmla="*/ 78 w 134"/>
                  <a:gd name="T9" fmla="*/ 12 h 49"/>
                  <a:gd name="T10" fmla="*/ 114 w 134"/>
                  <a:gd name="T11" fmla="*/ 22 h 49"/>
                  <a:gd name="T12" fmla="*/ 131 w 134"/>
                  <a:gd name="T13" fmla="*/ 31 h 49"/>
                  <a:gd name="T14" fmla="*/ 134 w 134"/>
                  <a:gd name="T15" fmla="*/ 49 h 49"/>
                  <a:gd name="T16" fmla="*/ 134 w 134"/>
                  <a:gd name="T17" fmla="*/ 49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4" h="49">
                    <a:moveTo>
                      <a:pt x="134" y="49"/>
                    </a:moveTo>
                    <a:lnTo>
                      <a:pt x="120" y="33"/>
                    </a:lnTo>
                    <a:lnTo>
                      <a:pt x="83" y="19"/>
                    </a:lnTo>
                    <a:lnTo>
                      <a:pt x="0" y="0"/>
                    </a:lnTo>
                    <a:lnTo>
                      <a:pt x="78" y="12"/>
                    </a:lnTo>
                    <a:lnTo>
                      <a:pt x="114" y="22"/>
                    </a:lnTo>
                    <a:lnTo>
                      <a:pt x="131" y="31"/>
                    </a:lnTo>
                    <a:lnTo>
                      <a:pt x="134"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051" name="Freeform 148"/>
              <p:cNvSpPr>
                <a:spLocks/>
              </p:cNvSpPr>
              <p:nvPr/>
            </p:nvSpPr>
            <p:spPr bwMode="auto">
              <a:xfrm>
                <a:off x="2688" y="2744"/>
                <a:ext cx="88" cy="19"/>
              </a:xfrm>
              <a:custGeom>
                <a:avLst/>
                <a:gdLst>
                  <a:gd name="T0" fmla="*/ 88 w 88"/>
                  <a:gd name="T1" fmla="*/ 19 h 19"/>
                  <a:gd name="T2" fmla="*/ 52 w 88"/>
                  <a:gd name="T3" fmla="*/ 9 h 19"/>
                  <a:gd name="T4" fmla="*/ 0 w 88"/>
                  <a:gd name="T5" fmla="*/ 0 h 19"/>
                  <a:gd name="T6" fmla="*/ 49 w 88"/>
                  <a:gd name="T7" fmla="*/ 3 h 19"/>
                  <a:gd name="T8" fmla="*/ 71 w 88"/>
                  <a:gd name="T9" fmla="*/ 6 h 19"/>
                  <a:gd name="T10" fmla="*/ 88 w 88"/>
                  <a:gd name="T11" fmla="*/ 19 h 19"/>
                  <a:gd name="T12" fmla="*/ 88 w 88"/>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 h="19">
                    <a:moveTo>
                      <a:pt x="88" y="19"/>
                    </a:moveTo>
                    <a:lnTo>
                      <a:pt x="52" y="9"/>
                    </a:lnTo>
                    <a:lnTo>
                      <a:pt x="0" y="0"/>
                    </a:lnTo>
                    <a:lnTo>
                      <a:pt x="49" y="3"/>
                    </a:lnTo>
                    <a:lnTo>
                      <a:pt x="71" y="6"/>
                    </a:lnTo>
                    <a:lnTo>
                      <a:pt x="8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052" name="Freeform 149"/>
              <p:cNvSpPr>
                <a:spLocks/>
              </p:cNvSpPr>
              <p:nvPr/>
            </p:nvSpPr>
            <p:spPr bwMode="auto">
              <a:xfrm>
                <a:off x="2725" y="2911"/>
                <a:ext cx="9" cy="56"/>
              </a:xfrm>
              <a:custGeom>
                <a:avLst/>
                <a:gdLst>
                  <a:gd name="T0" fmla="*/ 8 w 9"/>
                  <a:gd name="T1" fmla="*/ 0 h 56"/>
                  <a:gd name="T2" fmla="*/ 0 w 9"/>
                  <a:gd name="T3" fmla="*/ 8 h 56"/>
                  <a:gd name="T4" fmla="*/ 3 w 9"/>
                  <a:gd name="T5" fmla="*/ 56 h 56"/>
                  <a:gd name="T6" fmla="*/ 9 w 9"/>
                  <a:gd name="T7" fmla="*/ 48 h 56"/>
                  <a:gd name="T8" fmla="*/ 8 w 9"/>
                  <a:gd name="T9" fmla="*/ 0 h 56"/>
                  <a:gd name="T10" fmla="*/ 8 w 9"/>
                  <a:gd name="T11" fmla="*/ 0 h 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56">
                    <a:moveTo>
                      <a:pt x="8" y="0"/>
                    </a:moveTo>
                    <a:lnTo>
                      <a:pt x="0" y="8"/>
                    </a:lnTo>
                    <a:lnTo>
                      <a:pt x="3" y="56"/>
                    </a:lnTo>
                    <a:lnTo>
                      <a:pt x="9" y="48"/>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053" name="Freeform 150"/>
              <p:cNvSpPr>
                <a:spLocks/>
              </p:cNvSpPr>
              <p:nvPr/>
            </p:nvSpPr>
            <p:spPr bwMode="auto">
              <a:xfrm>
                <a:off x="2740" y="2910"/>
                <a:ext cx="9" cy="56"/>
              </a:xfrm>
              <a:custGeom>
                <a:avLst/>
                <a:gdLst>
                  <a:gd name="T0" fmla="*/ 8 w 9"/>
                  <a:gd name="T1" fmla="*/ 0 h 56"/>
                  <a:gd name="T2" fmla="*/ 0 w 9"/>
                  <a:gd name="T3" fmla="*/ 7 h 56"/>
                  <a:gd name="T4" fmla="*/ 3 w 9"/>
                  <a:gd name="T5" fmla="*/ 56 h 56"/>
                  <a:gd name="T6" fmla="*/ 9 w 9"/>
                  <a:gd name="T7" fmla="*/ 48 h 56"/>
                  <a:gd name="T8" fmla="*/ 8 w 9"/>
                  <a:gd name="T9" fmla="*/ 0 h 56"/>
                  <a:gd name="T10" fmla="*/ 8 w 9"/>
                  <a:gd name="T11" fmla="*/ 0 h 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56">
                    <a:moveTo>
                      <a:pt x="8" y="0"/>
                    </a:moveTo>
                    <a:lnTo>
                      <a:pt x="0" y="7"/>
                    </a:lnTo>
                    <a:lnTo>
                      <a:pt x="3" y="56"/>
                    </a:lnTo>
                    <a:lnTo>
                      <a:pt x="9" y="48"/>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054" name="Freeform 151"/>
              <p:cNvSpPr>
                <a:spLocks/>
              </p:cNvSpPr>
              <p:nvPr/>
            </p:nvSpPr>
            <p:spPr bwMode="auto">
              <a:xfrm>
                <a:off x="2755" y="2909"/>
                <a:ext cx="9" cy="56"/>
              </a:xfrm>
              <a:custGeom>
                <a:avLst/>
                <a:gdLst>
                  <a:gd name="T0" fmla="*/ 8 w 9"/>
                  <a:gd name="T1" fmla="*/ 0 h 56"/>
                  <a:gd name="T2" fmla="*/ 0 w 9"/>
                  <a:gd name="T3" fmla="*/ 8 h 56"/>
                  <a:gd name="T4" fmla="*/ 3 w 9"/>
                  <a:gd name="T5" fmla="*/ 56 h 56"/>
                  <a:gd name="T6" fmla="*/ 9 w 9"/>
                  <a:gd name="T7" fmla="*/ 48 h 56"/>
                  <a:gd name="T8" fmla="*/ 8 w 9"/>
                  <a:gd name="T9" fmla="*/ 0 h 56"/>
                  <a:gd name="T10" fmla="*/ 8 w 9"/>
                  <a:gd name="T11" fmla="*/ 0 h 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56">
                    <a:moveTo>
                      <a:pt x="8" y="0"/>
                    </a:moveTo>
                    <a:lnTo>
                      <a:pt x="0" y="8"/>
                    </a:lnTo>
                    <a:lnTo>
                      <a:pt x="3" y="56"/>
                    </a:lnTo>
                    <a:lnTo>
                      <a:pt x="9" y="48"/>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055" name="Freeform 152"/>
              <p:cNvSpPr>
                <a:spLocks/>
              </p:cNvSpPr>
              <p:nvPr/>
            </p:nvSpPr>
            <p:spPr bwMode="auto">
              <a:xfrm>
                <a:off x="2770" y="2908"/>
                <a:ext cx="9" cy="56"/>
              </a:xfrm>
              <a:custGeom>
                <a:avLst/>
                <a:gdLst>
                  <a:gd name="T0" fmla="*/ 8 w 9"/>
                  <a:gd name="T1" fmla="*/ 0 h 56"/>
                  <a:gd name="T2" fmla="*/ 0 w 9"/>
                  <a:gd name="T3" fmla="*/ 7 h 56"/>
                  <a:gd name="T4" fmla="*/ 3 w 9"/>
                  <a:gd name="T5" fmla="*/ 56 h 56"/>
                  <a:gd name="T6" fmla="*/ 9 w 9"/>
                  <a:gd name="T7" fmla="*/ 48 h 56"/>
                  <a:gd name="T8" fmla="*/ 8 w 9"/>
                  <a:gd name="T9" fmla="*/ 0 h 56"/>
                  <a:gd name="T10" fmla="*/ 8 w 9"/>
                  <a:gd name="T11" fmla="*/ 0 h 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56">
                    <a:moveTo>
                      <a:pt x="8" y="0"/>
                    </a:moveTo>
                    <a:lnTo>
                      <a:pt x="0" y="7"/>
                    </a:lnTo>
                    <a:lnTo>
                      <a:pt x="3" y="56"/>
                    </a:lnTo>
                    <a:lnTo>
                      <a:pt x="9" y="48"/>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056" name="Freeform 153"/>
              <p:cNvSpPr>
                <a:spLocks/>
              </p:cNvSpPr>
              <p:nvPr/>
            </p:nvSpPr>
            <p:spPr bwMode="auto">
              <a:xfrm>
                <a:off x="2720" y="2912"/>
                <a:ext cx="9" cy="57"/>
              </a:xfrm>
              <a:custGeom>
                <a:avLst/>
                <a:gdLst>
                  <a:gd name="T0" fmla="*/ 8 w 9"/>
                  <a:gd name="T1" fmla="*/ 0 h 57"/>
                  <a:gd name="T2" fmla="*/ 0 w 9"/>
                  <a:gd name="T3" fmla="*/ 8 h 57"/>
                  <a:gd name="T4" fmla="*/ 3 w 9"/>
                  <a:gd name="T5" fmla="*/ 57 h 57"/>
                  <a:gd name="T6" fmla="*/ 9 w 9"/>
                  <a:gd name="T7" fmla="*/ 48 h 57"/>
                  <a:gd name="T8" fmla="*/ 8 w 9"/>
                  <a:gd name="T9" fmla="*/ 0 h 57"/>
                  <a:gd name="T10" fmla="*/ 8 w 9"/>
                  <a:gd name="T11" fmla="*/ 0 h 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57">
                    <a:moveTo>
                      <a:pt x="8" y="0"/>
                    </a:moveTo>
                    <a:lnTo>
                      <a:pt x="0" y="8"/>
                    </a:lnTo>
                    <a:lnTo>
                      <a:pt x="3" y="57"/>
                    </a:lnTo>
                    <a:lnTo>
                      <a:pt x="9" y="48"/>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057" name="Freeform 154"/>
              <p:cNvSpPr>
                <a:spLocks/>
              </p:cNvSpPr>
              <p:nvPr/>
            </p:nvSpPr>
            <p:spPr bwMode="auto">
              <a:xfrm>
                <a:off x="2735" y="2911"/>
                <a:ext cx="9" cy="56"/>
              </a:xfrm>
              <a:custGeom>
                <a:avLst/>
                <a:gdLst>
                  <a:gd name="T0" fmla="*/ 8 w 9"/>
                  <a:gd name="T1" fmla="*/ 0 h 56"/>
                  <a:gd name="T2" fmla="*/ 0 w 9"/>
                  <a:gd name="T3" fmla="*/ 8 h 56"/>
                  <a:gd name="T4" fmla="*/ 3 w 9"/>
                  <a:gd name="T5" fmla="*/ 56 h 56"/>
                  <a:gd name="T6" fmla="*/ 9 w 9"/>
                  <a:gd name="T7" fmla="*/ 48 h 56"/>
                  <a:gd name="T8" fmla="*/ 8 w 9"/>
                  <a:gd name="T9" fmla="*/ 0 h 56"/>
                  <a:gd name="T10" fmla="*/ 8 w 9"/>
                  <a:gd name="T11" fmla="*/ 0 h 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56">
                    <a:moveTo>
                      <a:pt x="8" y="0"/>
                    </a:moveTo>
                    <a:lnTo>
                      <a:pt x="0" y="8"/>
                    </a:lnTo>
                    <a:lnTo>
                      <a:pt x="3" y="56"/>
                    </a:lnTo>
                    <a:lnTo>
                      <a:pt x="9" y="48"/>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058" name="Freeform 155"/>
              <p:cNvSpPr>
                <a:spLocks/>
              </p:cNvSpPr>
              <p:nvPr/>
            </p:nvSpPr>
            <p:spPr bwMode="auto">
              <a:xfrm>
                <a:off x="2750" y="2910"/>
                <a:ext cx="9" cy="57"/>
              </a:xfrm>
              <a:custGeom>
                <a:avLst/>
                <a:gdLst>
                  <a:gd name="T0" fmla="*/ 8 w 9"/>
                  <a:gd name="T1" fmla="*/ 0 h 57"/>
                  <a:gd name="T2" fmla="*/ 0 w 9"/>
                  <a:gd name="T3" fmla="*/ 8 h 57"/>
                  <a:gd name="T4" fmla="*/ 3 w 9"/>
                  <a:gd name="T5" fmla="*/ 57 h 57"/>
                  <a:gd name="T6" fmla="*/ 9 w 9"/>
                  <a:gd name="T7" fmla="*/ 48 h 57"/>
                  <a:gd name="T8" fmla="*/ 8 w 9"/>
                  <a:gd name="T9" fmla="*/ 0 h 57"/>
                  <a:gd name="T10" fmla="*/ 8 w 9"/>
                  <a:gd name="T11" fmla="*/ 0 h 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57">
                    <a:moveTo>
                      <a:pt x="8" y="0"/>
                    </a:moveTo>
                    <a:lnTo>
                      <a:pt x="0" y="8"/>
                    </a:lnTo>
                    <a:lnTo>
                      <a:pt x="3" y="57"/>
                    </a:lnTo>
                    <a:lnTo>
                      <a:pt x="9" y="48"/>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059" name="Freeform 156"/>
              <p:cNvSpPr>
                <a:spLocks/>
              </p:cNvSpPr>
              <p:nvPr/>
            </p:nvSpPr>
            <p:spPr bwMode="auto">
              <a:xfrm>
                <a:off x="2765" y="2909"/>
                <a:ext cx="9" cy="56"/>
              </a:xfrm>
              <a:custGeom>
                <a:avLst/>
                <a:gdLst>
                  <a:gd name="T0" fmla="*/ 8 w 9"/>
                  <a:gd name="T1" fmla="*/ 0 h 56"/>
                  <a:gd name="T2" fmla="*/ 0 w 9"/>
                  <a:gd name="T3" fmla="*/ 8 h 56"/>
                  <a:gd name="T4" fmla="*/ 3 w 9"/>
                  <a:gd name="T5" fmla="*/ 56 h 56"/>
                  <a:gd name="T6" fmla="*/ 9 w 9"/>
                  <a:gd name="T7" fmla="*/ 48 h 56"/>
                  <a:gd name="T8" fmla="*/ 8 w 9"/>
                  <a:gd name="T9" fmla="*/ 0 h 56"/>
                  <a:gd name="T10" fmla="*/ 8 w 9"/>
                  <a:gd name="T11" fmla="*/ 0 h 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56">
                    <a:moveTo>
                      <a:pt x="8" y="0"/>
                    </a:moveTo>
                    <a:lnTo>
                      <a:pt x="0" y="8"/>
                    </a:lnTo>
                    <a:lnTo>
                      <a:pt x="3" y="56"/>
                    </a:lnTo>
                    <a:lnTo>
                      <a:pt x="9" y="48"/>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060" name="Freeform 157"/>
              <p:cNvSpPr>
                <a:spLocks/>
              </p:cNvSpPr>
              <p:nvPr/>
            </p:nvSpPr>
            <p:spPr bwMode="auto">
              <a:xfrm>
                <a:off x="2775" y="2940"/>
                <a:ext cx="27" cy="21"/>
              </a:xfrm>
              <a:custGeom>
                <a:avLst/>
                <a:gdLst>
                  <a:gd name="T0" fmla="*/ 20 w 27"/>
                  <a:gd name="T1" fmla="*/ 0 h 21"/>
                  <a:gd name="T2" fmla="*/ 9 w 27"/>
                  <a:gd name="T3" fmla="*/ 1 h 21"/>
                  <a:gd name="T4" fmla="*/ 3 w 27"/>
                  <a:gd name="T5" fmla="*/ 5 h 21"/>
                  <a:gd name="T6" fmla="*/ 0 w 27"/>
                  <a:gd name="T7" fmla="*/ 11 h 21"/>
                  <a:gd name="T8" fmla="*/ 2 w 27"/>
                  <a:gd name="T9" fmla="*/ 18 h 21"/>
                  <a:gd name="T10" fmla="*/ 11 w 27"/>
                  <a:gd name="T11" fmla="*/ 21 h 21"/>
                  <a:gd name="T12" fmla="*/ 21 w 27"/>
                  <a:gd name="T13" fmla="*/ 20 h 21"/>
                  <a:gd name="T14" fmla="*/ 27 w 27"/>
                  <a:gd name="T15" fmla="*/ 14 h 21"/>
                  <a:gd name="T16" fmla="*/ 25 w 27"/>
                  <a:gd name="T17" fmla="*/ 7 h 21"/>
                  <a:gd name="T18" fmla="*/ 18 w 27"/>
                  <a:gd name="T19" fmla="*/ 4 h 21"/>
                  <a:gd name="T20" fmla="*/ 19 w 27"/>
                  <a:gd name="T21" fmla="*/ 11 h 21"/>
                  <a:gd name="T22" fmla="*/ 18 w 27"/>
                  <a:gd name="T23" fmla="*/ 16 h 21"/>
                  <a:gd name="T24" fmla="*/ 10 w 27"/>
                  <a:gd name="T25" fmla="*/ 17 h 21"/>
                  <a:gd name="T26" fmla="*/ 7 w 27"/>
                  <a:gd name="T27" fmla="*/ 12 h 21"/>
                  <a:gd name="T28" fmla="*/ 8 w 27"/>
                  <a:gd name="T29" fmla="*/ 6 h 21"/>
                  <a:gd name="T30" fmla="*/ 14 w 27"/>
                  <a:gd name="T31" fmla="*/ 3 h 21"/>
                  <a:gd name="T32" fmla="*/ 20 w 27"/>
                  <a:gd name="T33" fmla="*/ 0 h 21"/>
                  <a:gd name="T34" fmla="*/ 20 w 27"/>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7" h="21">
                    <a:moveTo>
                      <a:pt x="20" y="0"/>
                    </a:moveTo>
                    <a:lnTo>
                      <a:pt x="9" y="1"/>
                    </a:lnTo>
                    <a:lnTo>
                      <a:pt x="3" y="5"/>
                    </a:lnTo>
                    <a:lnTo>
                      <a:pt x="0" y="11"/>
                    </a:lnTo>
                    <a:lnTo>
                      <a:pt x="2" y="18"/>
                    </a:lnTo>
                    <a:lnTo>
                      <a:pt x="11" y="21"/>
                    </a:lnTo>
                    <a:lnTo>
                      <a:pt x="21" y="20"/>
                    </a:lnTo>
                    <a:lnTo>
                      <a:pt x="27" y="14"/>
                    </a:lnTo>
                    <a:lnTo>
                      <a:pt x="25" y="7"/>
                    </a:lnTo>
                    <a:lnTo>
                      <a:pt x="18" y="4"/>
                    </a:lnTo>
                    <a:lnTo>
                      <a:pt x="19" y="11"/>
                    </a:lnTo>
                    <a:lnTo>
                      <a:pt x="18" y="16"/>
                    </a:lnTo>
                    <a:lnTo>
                      <a:pt x="10" y="17"/>
                    </a:lnTo>
                    <a:lnTo>
                      <a:pt x="7" y="12"/>
                    </a:lnTo>
                    <a:lnTo>
                      <a:pt x="8" y="6"/>
                    </a:lnTo>
                    <a:lnTo>
                      <a:pt x="14" y="3"/>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061" name="Freeform 158"/>
              <p:cNvSpPr>
                <a:spLocks/>
              </p:cNvSpPr>
              <p:nvPr/>
            </p:nvSpPr>
            <p:spPr bwMode="auto">
              <a:xfrm>
                <a:off x="2647" y="2854"/>
                <a:ext cx="25" cy="36"/>
              </a:xfrm>
              <a:custGeom>
                <a:avLst/>
                <a:gdLst>
                  <a:gd name="T0" fmla="*/ 0 w 25"/>
                  <a:gd name="T1" fmla="*/ 2 h 36"/>
                  <a:gd name="T2" fmla="*/ 25 w 25"/>
                  <a:gd name="T3" fmla="*/ 0 h 36"/>
                  <a:gd name="T4" fmla="*/ 24 w 25"/>
                  <a:gd name="T5" fmla="*/ 36 h 36"/>
                  <a:gd name="T6" fmla="*/ 8 w 25"/>
                  <a:gd name="T7" fmla="*/ 21 h 36"/>
                  <a:gd name="T8" fmla="*/ 0 w 25"/>
                  <a:gd name="T9" fmla="*/ 2 h 36"/>
                  <a:gd name="T10" fmla="*/ 0 w 25"/>
                  <a:gd name="T11" fmla="*/ 2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36">
                    <a:moveTo>
                      <a:pt x="0" y="2"/>
                    </a:moveTo>
                    <a:lnTo>
                      <a:pt x="25" y="0"/>
                    </a:lnTo>
                    <a:lnTo>
                      <a:pt x="24" y="36"/>
                    </a:lnTo>
                    <a:lnTo>
                      <a:pt x="8" y="21"/>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062" name="Freeform 159"/>
              <p:cNvSpPr>
                <a:spLocks/>
              </p:cNvSpPr>
              <p:nvPr/>
            </p:nvSpPr>
            <p:spPr bwMode="auto">
              <a:xfrm>
                <a:off x="2679" y="2852"/>
                <a:ext cx="117" cy="49"/>
              </a:xfrm>
              <a:custGeom>
                <a:avLst/>
                <a:gdLst>
                  <a:gd name="T0" fmla="*/ 13 w 117"/>
                  <a:gd name="T1" fmla="*/ 49 h 49"/>
                  <a:gd name="T2" fmla="*/ 2 w 117"/>
                  <a:gd name="T3" fmla="*/ 48 h 49"/>
                  <a:gd name="T4" fmla="*/ 0 w 117"/>
                  <a:gd name="T5" fmla="*/ 6 h 49"/>
                  <a:gd name="T6" fmla="*/ 13 w 117"/>
                  <a:gd name="T7" fmla="*/ 0 h 49"/>
                  <a:gd name="T8" fmla="*/ 104 w 117"/>
                  <a:gd name="T9" fmla="*/ 0 h 49"/>
                  <a:gd name="T10" fmla="*/ 117 w 117"/>
                  <a:gd name="T11" fmla="*/ 9 h 49"/>
                  <a:gd name="T12" fmla="*/ 13 w 117"/>
                  <a:gd name="T13" fmla="*/ 49 h 49"/>
                  <a:gd name="T14" fmla="*/ 13 w 117"/>
                  <a:gd name="T15" fmla="*/ 49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7" h="49">
                    <a:moveTo>
                      <a:pt x="13" y="49"/>
                    </a:moveTo>
                    <a:lnTo>
                      <a:pt x="2" y="48"/>
                    </a:lnTo>
                    <a:lnTo>
                      <a:pt x="0" y="6"/>
                    </a:lnTo>
                    <a:lnTo>
                      <a:pt x="13" y="0"/>
                    </a:lnTo>
                    <a:lnTo>
                      <a:pt x="104" y="0"/>
                    </a:lnTo>
                    <a:lnTo>
                      <a:pt x="117" y="9"/>
                    </a:lnTo>
                    <a:lnTo>
                      <a:pt x="13"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063" name="Freeform 160"/>
              <p:cNvSpPr>
                <a:spLocks/>
              </p:cNvSpPr>
              <p:nvPr/>
            </p:nvSpPr>
            <p:spPr bwMode="auto">
              <a:xfrm>
                <a:off x="2645" y="2857"/>
                <a:ext cx="29" cy="41"/>
              </a:xfrm>
              <a:custGeom>
                <a:avLst/>
                <a:gdLst>
                  <a:gd name="T0" fmla="*/ 0 w 29"/>
                  <a:gd name="T1" fmla="*/ 0 h 41"/>
                  <a:gd name="T2" fmla="*/ 1 w 29"/>
                  <a:gd name="T3" fmla="*/ 37 h 41"/>
                  <a:gd name="T4" fmla="*/ 26 w 29"/>
                  <a:gd name="T5" fmla="*/ 41 h 41"/>
                  <a:gd name="T6" fmla="*/ 29 w 29"/>
                  <a:gd name="T7" fmla="*/ 36 h 41"/>
                  <a:gd name="T8" fmla="*/ 20 w 29"/>
                  <a:gd name="T9" fmla="*/ 1 h 41"/>
                  <a:gd name="T10" fmla="*/ 0 w 29"/>
                  <a:gd name="T11" fmla="*/ 0 h 41"/>
                  <a:gd name="T12" fmla="*/ 0 w 29"/>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41">
                    <a:moveTo>
                      <a:pt x="0" y="0"/>
                    </a:moveTo>
                    <a:lnTo>
                      <a:pt x="1" y="37"/>
                    </a:lnTo>
                    <a:lnTo>
                      <a:pt x="26" y="41"/>
                    </a:lnTo>
                    <a:lnTo>
                      <a:pt x="29" y="36"/>
                    </a:lnTo>
                    <a:lnTo>
                      <a:pt x="20" y="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064" name="Freeform 161"/>
              <p:cNvSpPr>
                <a:spLocks/>
              </p:cNvSpPr>
              <p:nvPr/>
            </p:nvSpPr>
            <p:spPr bwMode="auto">
              <a:xfrm>
                <a:off x="2682" y="2857"/>
                <a:ext cx="114" cy="44"/>
              </a:xfrm>
              <a:custGeom>
                <a:avLst/>
                <a:gdLst>
                  <a:gd name="T0" fmla="*/ 4 w 114"/>
                  <a:gd name="T1" fmla="*/ 1 h 44"/>
                  <a:gd name="T2" fmla="*/ 0 w 114"/>
                  <a:gd name="T3" fmla="*/ 7 h 44"/>
                  <a:gd name="T4" fmla="*/ 5 w 114"/>
                  <a:gd name="T5" fmla="*/ 44 h 44"/>
                  <a:gd name="T6" fmla="*/ 110 w 114"/>
                  <a:gd name="T7" fmla="*/ 43 h 44"/>
                  <a:gd name="T8" fmla="*/ 113 w 114"/>
                  <a:gd name="T9" fmla="*/ 34 h 44"/>
                  <a:gd name="T10" fmla="*/ 114 w 114"/>
                  <a:gd name="T11" fmla="*/ 10 h 44"/>
                  <a:gd name="T12" fmla="*/ 112 w 114"/>
                  <a:gd name="T13" fmla="*/ 0 h 44"/>
                  <a:gd name="T14" fmla="*/ 4 w 114"/>
                  <a:gd name="T15" fmla="*/ 1 h 44"/>
                  <a:gd name="T16" fmla="*/ 4 w 114"/>
                  <a:gd name="T17" fmla="*/ 1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4" h="44">
                    <a:moveTo>
                      <a:pt x="4" y="1"/>
                    </a:moveTo>
                    <a:lnTo>
                      <a:pt x="0" y="7"/>
                    </a:lnTo>
                    <a:lnTo>
                      <a:pt x="5" y="44"/>
                    </a:lnTo>
                    <a:lnTo>
                      <a:pt x="110" y="43"/>
                    </a:lnTo>
                    <a:lnTo>
                      <a:pt x="113" y="34"/>
                    </a:lnTo>
                    <a:lnTo>
                      <a:pt x="114" y="10"/>
                    </a:lnTo>
                    <a:lnTo>
                      <a:pt x="112" y="0"/>
                    </a:ln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065" name="Line 162"/>
              <p:cNvSpPr>
                <a:spLocks noChangeShapeType="1"/>
              </p:cNvSpPr>
              <p:nvPr/>
            </p:nvSpPr>
            <p:spPr bwMode="auto">
              <a:xfrm>
                <a:off x="2924" y="1862"/>
                <a:ext cx="74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066" name="Line 163"/>
              <p:cNvSpPr>
                <a:spLocks noChangeShapeType="1"/>
              </p:cNvSpPr>
              <p:nvPr/>
            </p:nvSpPr>
            <p:spPr bwMode="auto">
              <a:xfrm>
                <a:off x="3353" y="1891"/>
                <a:ext cx="1" cy="7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067" name="Freeform 164"/>
              <p:cNvSpPr>
                <a:spLocks/>
              </p:cNvSpPr>
              <p:nvPr/>
            </p:nvSpPr>
            <p:spPr bwMode="auto">
              <a:xfrm>
                <a:off x="3336" y="2646"/>
                <a:ext cx="41" cy="63"/>
              </a:xfrm>
              <a:custGeom>
                <a:avLst/>
                <a:gdLst>
                  <a:gd name="T0" fmla="*/ 41 w 41"/>
                  <a:gd name="T1" fmla="*/ 0 h 63"/>
                  <a:gd name="T2" fmla="*/ 17 w 41"/>
                  <a:gd name="T3" fmla="*/ 63 h 63"/>
                  <a:gd name="T4" fmla="*/ 0 w 41"/>
                  <a:gd name="T5" fmla="*/ 0 h 63"/>
                  <a:gd name="T6" fmla="*/ 41 w 41"/>
                  <a:gd name="T7" fmla="*/ 0 h 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63">
                    <a:moveTo>
                      <a:pt x="41" y="0"/>
                    </a:moveTo>
                    <a:lnTo>
                      <a:pt x="17" y="63"/>
                    </a:lnTo>
                    <a:lnTo>
                      <a:pt x="0" y="0"/>
                    </a:lnTo>
                    <a:lnTo>
                      <a:pt x="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068" name="Rectangle 165"/>
              <p:cNvSpPr>
                <a:spLocks noChangeArrowheads="1"/>
              </p:cNvSpPr>
              <p:nvPr/>
            </p:nvSpPr>
            <p:spPr bwMode="auto">
              <a:xfrm>
                <a:off x="3306" y="2295"/>
                <a:ext cx="100" cy="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cs typeface="Arial" panose="020B0604020202020204" pitchFamily="34" charset="0"/>
                </a:endParaRPr>
              </a:p>
            </p:txBody>
          </p:sp>
          <p:sp>
            <p:nvSpPr>
              <p:cNvPr id="76069" name="Rectangle 166"/>
              <p:cNvSpPr>
                <a:spLocks noChangeArrowheads="1"/>
              </p:cNvSpPr>
              <p:nvPr/>
            </p:nvSpPr>
            <p:spPr bwMode="auto">
              <a:xfrm>
                <a:off x="2894" y="1396"/>
                <a:ext cx="5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ES" sz="2000">
                    <a:solidFill>
                      <a:srgbClr val="000000"/>
                    </a:solidFill>
                    <a:latin typeface="Wingdings" panose="05000000000000000000" pitchFamily="2" charset="2"/>
                    <a:cs typeface="Arial" panose="020B0604020202020204" pitchFamily="34" charset="0"/>
                  </a:rPr>
                  <a:t>w</a:t>
                </a:r>
                <a:endParaRPr lang="es-ES" sz="10000">
                  <a:latin typeface="Arial" panose="020B0604020202020204" pitchFamily="34" charset="0"/>
                  <a:cs typeface="Arial" panose="020B0604020202020204" pitchFamily="34" charset="0"/>
                </a:endParaRPr>
              </a:p>
            </p:txBody>
          </p:sp>
          <p:sp>
            <p:nvSpPr>
              <p:cNvPr id="76070" name="Rectangle 167"/>
              <p:cNvSpPr>
                <a:spLocks noChangeArrowheads="1"/>
              </p:cNvSpPr>
              <p:nvPr/>
            </p:nvSpPr>
            <p:spPr bwMode="auto">
              <a:xfrm>
                <a:off x="2953" y="1390"/>
                <a:ext cx="617"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ES" sz="2000">
                    <a:solidFill>
                      <a:srgbClr val="000000"/>
                    </a:solidFill>
                    <a:latin typeface="Arial Narrow" panose="020B0606020202030204" pitchFamily="34" charset="0"/>
                    <a:cs typeface="Arial" panose="020B0604020202020204" pitchFamily="34" charset="0"/>
                  </a:rPr>
                  <a:t>Depósito Aduanero</a:t>
                </a:r>
                <a:endParaRPr lang="es-ES" sz="10000">
                  <a:latin typeface="Arial" panose="020B0604020202020204" pitchFamily="34" charset="0"/>
                  <a:cs typeface="Arial" panose="020B0604020202020204" pitchFamily="34" charset="0"/>
                </a:endParaRPr>
              </a:p>
            </p:txBody>
          </p:sp>
          <p:sp>
            <p:nvSpPr>
              <p:cNvPr id="76071" name="Rectangle 168"/>
              <p:cNvSpPr>
                <a:spLocks noChangeArrowheads="1"/>
              </p:cNvSpPr>
              <p:nvPr/>
            </p:nvSpPr>
            <p:spPr bwMode="auto">
              <a:xfrm>
                <a:off x="2894" y="1488"/>
                <a:ext cx="5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ES" sz="2000">
                    <a:solidFill>
                      <a:srgbClr val="000000"/>
                    </a:solidFill>
                    <a:latin typeface="Wingdings" panose="05000000000000000000" pitchFamily="2" charset="2"/>
                    <a:cs typeface="Arial" panose="020B0604020202020204" pitchFamily="34" charset="0"/>
                  </a:rPr>
                  <a:t>w</a:t>
                </a:r>
                <a:endParaRPr lang="es-ES" sz="10000">
                  <a:latin typeface="Arial" panose="020B0604020202020204" pitchFamily="34" charset="0"/>
                  <a:cs typeface="Arial" panose="020B0604020202020204" pitchFamily="34" charset="0"/>
                </a:endParaRPr>
              </a:p>
            </p:txBody>
          </p:sp>
          <p:sp>
            <p:nvSpPr>
              <p:cNvPr id="76072" name="Rectangle 169"/>
              <p:cNvSpPr>
                <a:spLocks noChangeArrowheads="1"/>
              </p:cNvSpPr>
              <p:nvPr/>
            </p:nvSpPr>
            <p:spPr bwMode="auto">
              <a:xfrm>
                <a:off x="2955" y="1482"/>
                <a:ext cx="409"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ES" sz="2000">
                    <a:solidFill>
                      <a:srgbClr val="000000"/>
                    </a:solidFill>
                    <a:latin typeface="Arial Narrow" panose="020B0606020202030204" pitchFamily="34" charset="0"/>
                    <a:cs typeface="Arial" panose="020B0604020202020204" pitchFamily="34" charset="0"/>
                  </a:rPr>
                  <a:t>Zona Franca</a:t>
                </a:r>
                <a:endParaRPr lang="es-ES" sz="10000">
                  <a:latin typeface="Arial" panose="020B0604020202020204" pitchFamily="34" charset="0"/>
                  <a:cs typeface="Arial" panose="020B0604020202020204" pitchFamily="34" charset="0"/>
                </a:endParaRPr>
              </a:p>
            </p:txBody>
          </p:sp>
          <p:sp>
            <p:nvSpPr>
              <p:cNvPr id="76073" name="Rectangle 170"/>
              <p:cNvSpPr>
                <a:spLocks noChangeArrowheads="1"/>
              </p:cNvSpPr>
              <p:nvPr/>
            </p:nvSpPr>
            <p:spPr bwMode="auto">
              <a:xfrm>
                <a:off x="2894" y="1580"/>
                <a:ext cx="5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ES" sz="2000">
                    <a:solidFill>
                      <a:srgbClr val="000000"/>
                    </a:solidFill>
                    <a:latin typeface="Wingdings" panose="05000000000000000000" pitchFamily="2" charset="2"/>
                    <a:cs typeface="Arial" panose="020B0604020202020204" pitchFamily="34" charset="0"/>
                  </a:rPr>
                  <a:t>w</a:t>
                </a:r>
                <a:endParaRPr lang="es-ES" sz="10000">
                  <a:latin typeface="Arial" panose="020B0604020202020204" pitchFamily="34" charset="0"/>
                  <a:cs typeface="Arial" panose="020B0604020202020204" pitchFamily="34" charset="0"/>
                </a:endParaRPr>
              </a:p>
            </p:txBody>
          </p:sp>
          <p:sp>
            <p:nvSpPr>
              <p:cNvPr id="76074" name="Rectangle 171"/>
              <p:cNvSpPr>
                <a:spLocks noChangeArrowheads="1"/>
              </p:cNvSpPr>
              <p:nvPr/>
            </p:nvSpPr>
            <p:spPr bwMode="auto">
              <a:xfrm>
                <a:off x="2954" y="1574"/>
                <a:ext cx="813"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ES" sz="2000">
                    <a:solidFill>
                      <a:srgbClr val="000000"/>
                    </a:solidFill>
                    <a:latin typeface="Arial Narrow" panose="020B0606020202030204" pitchFamily="34" charset="0"/>
                    <a:cs typeface="Arial" panose="020B0604020202020204" pitchFamily="34" charset="0"/>
                  </a:rPr>
                  <a:t>Perfeccionamiento Activo</a:t>
                </a:r>
                <a:endParaRPr lang="es-ES" sz="10000">
                  <a:latin typeface="Arial" panose="020B0604020202020204" pitchFamily="34" charset="0"/>
                  <a:cs typeface="Arial" panose="020B0604020202020204" pitchFamily="34" charset="0"/>
                </a:endParaRPr>
              </a:p>
            </p:txBody>
          </p:sp>
          <p:sp>
            <p:nvSpPr>
              <p:cNvPr id="76075" name="Rectangle 172"/>
              <p:cNvSpPr>
                <a:spLocks noChangeArrowheads="1"/>
              </p:cNvSpPr>
              <p:nvPr/>
            </p:nvSpPr>
            <p:spPr bwMode="auto">
              <a:xfrm>
                <a:off x="2894" y="1678"/>
                <a:ext cx="5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ES" sz="2000">
                    <a:solidFill>
                      <a:srgbClr val="000000"/>
                    </a:solidFill>
                    <a:latin typeface="Wingdings" panose="05000000000000000000" pitchFamily="2" charset="2"/>
                    <a:cs typeface="Arial" panose="020B0604020202020204" pitchFamily="34" charset="0"/>
                  </a:rPr>
                  <a:t>w</a:t>
                </a:r>
                <a:endParaRPr lang="es-ES" sz="10000">
                  <a:latin typeface="Arial" panose="020B0604020202020204" pitchFamily="34" charset="0"/>
                  <a:cs typeface="Arial" panose="020B0604020202020204" pitchFamily="34" charset="0"/>
                </a:endParaRPr>
              </a:p>
            </p:txBody>
          </p:sp>
          <p:sp>
            <p:nvSpPr>
              <p:cNvPr id="76076" name="Rectangle 173"/>
              <p:cNvSpPr>
                <a:spLocks noChangeArrowheads="1"/>
              </p:cNvSpPr>
              <p:nvPr/>
            </p:nvSpPr>
            <p:spPr bwMode="auto">
              <a:xfrm>
                <a:off x="2954" y="1672"/>
                <a:ext cx="705"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ES" sz="2000">
                    <a:solidFill>
                      <a:srgbClr val="000000"/>
                    </a:solidFill>
                    <a:latin typeface="Arial Narrow" panose="020B0606020202030204" pitchFamily="34" charset="0"/>
                    <a:cs typeface="Arial" panose="020B0604020202020204" pitchFamily="34" charset="0"/>
                  </a:rPr>
                  <a:t>Despacho domiciliario</a:t>
                </a:r>
                <a:endParaRPr lang="es-ES" sz="10000">
                  <a:latin typeface="Arial" panose="020B0604020202020204" pitchFamily="34" charset="0"/>
                  <a:cs typeface="Arial" panose="020B0604020202020204" pitchFamily="34" charset="0"/>
                </a:endParaRPr>
              </a:p>
            </p:txBody>
          </p:sp>
          <p:sp>
            <p:nvSpPr>
              <p:cNvPr id="76077" name="Rectangle 174"/>
              <p:cNvSpPr>
                <a:spLocks noChangeArrowheads="1"/>
              </p:cNvSpPr>
              <p:nvPr/>
            </p:nvSpPr>
            <p:spPr bwMode="auto">
              <a:xfrm>
                <a:off x="2894" y="1770"/>
                <a:ext cx="5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ES" sz="2000">
                    <a:solidFill>
                      <a:srgbClr val="000000"/>
                    </a:solidFill>
                    <a:latin typeface="Wingdings" panose="05000000000000000000" pitchFamily="2" charset="2"/>
                    <a:cs typeface="Arial" panose="020B0604020202020204" pitchFamily="34" charset="0"/>
                  </a:rPr>
                  <a:t>w</a:t>
                </a:r>
                <a:endParaRPr lang="es-ES" sz="10000">
                  <a:latin typeface="Arial" panose="020B0604020202020204" pitchFamily="34" charset="0"/>
                  <a:cs typeface="Arial" panose="020B0604020202020204" pitchFamily="34" charset="0"/>
                </a:endParaRPr>
              </a:p>
            </p:txBody>
          </p:sp>
          <p:sp>
            <p:nvSpPr>
              <p:cNvPr id="76078" name="Rectangle 175"/>
              <p:cNvSpPr>
                <a:spLocks noChangeArrowheads="1"/>
              </p:cNvSpPr>
              <p:nvPr/>
            </p:nvSpPr>
            <p:spPr bwMode="auto">
              <a:xfrm>
                <a:off x="2954" y="1764"/>
                <a:ext cx="669"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ES" sz="2000">
                    <a:solidFill>
                      <a:srgbClr val="000000"/>
                    </a:solidFill>
                    <a:latin typeface="Arial Narrow" panose="020B0606020202030204" pitchFamily="34" charset="0"/>
                    <a:cs typeface="Arial" panose="020B0604020202020204" pitchFamily="34" charset="0"/>
                  </a:rPr>
                  <a:t>Instalación aduanera</a:t>
                </a:r>
                <a:endParaRPr lang="es-ES" sz="10000">
                  <a:latin typeface="Arial" panose="020B0604020202020204" pitchFamily="34" charset="0"/>
                  <a:cs typeface="Arial" panose="020B0604020202020204" pitchFamily="34" charset="0"/>
                </a:endParaRPr>
              </a:p>
            </p:txBody>
          </p:sp>
          <p:sp>
            <p:nvSpPr>
              <p:cNvPr id="76079" name="Freeform 176"/>
              <p:cNvSpPr>
                <a:spLocks/>
              </p:cNvSpPr>
              <p:nvPr/>
            </p:nvSpPr>
            <p:spPr bwMode="auto">
              <a:xfrm>
                <a:off x="671" y="2709"/>
                <a:ext cx="494" cy="237"/>
              </a:xfrm>
              <a:custGeom>
                <a:avLst/>
                <a:gdLst>
                  <a:gd name="T0" fmla="*/ 435 w 494"/>
                  <a:gd name="T1" fmla="*/ 237 h 237"/>
                  <a:gd name="T2" fmla="*/ 465 w 494"/>
                  <a:gd name="T3" fmla="*/ 231 h 237"/>
                  <a:gd name="T4" fmla="*/ 482 w 494"/>
                  <a:gd name="T5" fmla="*/ 208 h 237"/>
                  <a:gd name="T6" fmla="*/ 494 w 494"/>
                  <a:gd name="T7" fmla="*/ 179 h 237"/>
                  <a:gd name="T8" fmla="*/ 494 w 494"/>
                  <a:gd name="T9" fmla="*/ 58 h 237"/>
                  <a:gd name="T10" fmla="*/ 482 w 494"/>
                  <a:gd name="T11" fmla="*/ 29 h 237"/>
                  <a:gd name="T12" fmla="*/ 465 w 494"/>
                  <a:gd name="T13" fmla="*/ 12 h 237"/>
                  <a:gd name="T14" fmla="*/ 435 w 494"/>
                  <a:gd name="T15" fmla="*/ 0 h 237"/>
                  <a:gd name="T16" fmla="*/ 59 w 494"/>
                  <a:gd name="T17" fmla="*/ 0 h 237"/>
                  <a:gd name="T18" fmla="*/ 29 w 494"/>
                  <a:gd name="T19" fmla="*/ 12 h 237"/>
                  <a:gd name="T20" fmla="*/ 12 w 494"/>
                  <a:gd name="T21" fmla="*/ 29 h 237"/>
                  <a:gd name="T22" fmla="*/ 0 w 494"/>
                  <a:gd name="T23" fmla="*/ 58 h 237"/>
                  <a:gd name="T24" fmla="*/ 0 w 494"/>
                  <a:gd name="T25" fmla="*/ 179 h 237"/>
                  <a:gd name="T26" fmla="*/ 12 w 494"/>
                  <a:gd name="T27" fmla="*/ 208 h 237"/>
                  <a:gd name="T28" fmla="*/ 29 w 494"/>
                  <a:gd name="T29" fmla="*/ 231 h 237"/>
                  <a:gd name="T30" fmla="*/ 59 w 494"/>
                  <a:gd name="T31" fmla="*/ 237 h 237"/>
                  <a:gd name="T32" fmla="*/ 435 w 494"/>
                  <a:gd name="T33" fmla="*/ 237 h 2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94" h="237">
                    <a:moveTo>
                      <a:pt x="435" y="237"/>
                    </a:moveTo>
                    <a:lnTo>
                      <a:pt x="465" y="231"/>
                    </a:lnTo>
                    <a:lnTo>
                      <a:pt x="482" y="208"/>
                    </a:lnTo>
                    <a:lnTo>
                      <a:pt x="494" y="179"/>
                    </a:lnTo>
                    <a:lnTo>
                      <a:pt x="494" y="58"/>
                    </a:lnTo>
                    <a:lnTo>
                      <a:pt x="482" y="29"/>
                    </a:lnTo>
                    <a:lnTo>
                      <a:pt x="465" y="12"/>
                    </a:lnTo>
                    <a:lnTo>
                      <a:pt x="435" y="0"/>
                    </a:lnTo>
                    <a:lnTo>
                      <a:pt x="59" y="0"/>
                    </a:lnTo>
                    <a:lnTo>
                      <a:pt x="29" y="12"/>
                    </a:lnTo>
                    <a:lnTo>
                      <a:pt x="12" y="29"/>
                    </a:lnTo>
                    <a:lnTo>
                      <a:pt x="0" y="58"/>
                    </a:lnTo>
                    <a:lnTo>
                      <a:pt x="0" y="179"/>
                    </a:lnTo>
                    <a:lnTo>
                      <a:pt x="12" y="208"/>
                    </a:lnTo>
                    <a:lnTo>
                      <a:pt x="29" y="231"/>
                    </a:lnTo>
                    <a:lnTo>
                      <a:pt x="59" y="237"/>
                    </a:lnTo>
                    <a:lnTo>
                      <a:pt x="435" y="237"/>
                    </a:lnTo>
                    <a:close/>
                  </a:path>
                </a:pathLst>
              </a:custGeom>
              <a:solidFill>
                <a:srgbClr val="C0C0C0"/>
              </a:solidFill>
              <a:ln w="9525">
                <a:solidFill>
                  <a:srgbClr val="000080"/>
                </a:solidFill>
                <a:prstDash val="solid"/>
                <a:round/>
                <a:headEnd/>
                <a:tailEnd/>
              </a:ln>
            </p:spPr>
            <p:txBody>
              <a:bodyPr/>
              <a:lstStyle/>
              <a:p>
                <a:endParaRPr lang="es-CR" sz="10000"/>
              </a:p>
            </p:txBody>
          </p:sp>
          <p:sp>
            <p:nvSpPr>
              <p:cNvPr id="76080" name="Rectangle 177"/>
              <p:cNvSpPr>
                <a:spLocks noChangeArrowheads="1"/>
              </p:cNvSpPr>
              <p:nvPr/>
            </p:nvSpPr>
            <p:spPr bwMode="auto">
              <a:xfrm>
                <a:off x="715" y="2715"/>
                <a:ext cx="453"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ES" sz="2000">
                    <a:solidFill>
                      <a:srgbClr val="000000"/>
                    </a:solidFill>
                    <a:latin typeface="Comic Sans MS" panose="030F0702030302020204" pitchFamily="66" charset="0"/>
                    <a:cs typeface="Arial" panose="020B0604020202020204" pitchFamily="34" charset="0"/>
                  </a:rPr>
                  <a:t>Aceptación</a:t>
                </a:r>
                <a:endParaRPr lang="es-ES" sz="10000">
                  <a:latin typeface="Arial" panose="020B0604020202020204" pitchFamily="34" charset="0"/>
                  <a:cs typeface="Arial" panose="020B0604020202020204" pitchFamily="34" charset="0"/>
                </a:endParaRPr>
              </a:p>
            </p:txBody>
          </p:sp>
          <p:sp>
            <p:nvSpPr>
              <p:cNvPr id="76081" name="Rectangle 178"/>
              <p:cNvSpPr>
                <a:spLocks noChangeArrowheads="1"/>
              </p:cNvSpPr>
              <p:nvPr/>
            </p:nvSpPr>
            <p:spPr bwMode="auto">
              <a:xfrm>
                <a:off x="763" y="2808"/>
                <a:ext cx="348"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ES" sz="2000">
                    <a:solidFill>
                      <a:srgbClr val="000000"/>
                    </a:solidFill>
                    <a:latin typeface="Comic Sans MS" panose="030F0702030302020204" pitchFamily="66" charset="0"/>
                    <a:cs typeface="Arial" panose="020B0604020202020204" pitchFamily="34" charset="0"/>
                  </a:rPr>
                  <a:t>Tránsito</a:t>
                </a:r>
                <a:endParaRPr lang="es-ES" sz="10000">
                  <a:latin typeface="Arial" panose="020B0604020202020204" pitchFamily="34" charset="0"/>
                  <a:cs typeface="Arial" panose="020B0604020202020204" pitchFamily="34" charset="0"/>
                </a:endParaRPr>
              </a:p>
            </p:txBody>
          </p:sp>
          <p:sp>
            <p:nvSpPr>
              <p:cNvPr id="76082" name="Freeform 179"/>
              <p:cNvSpPr>
                <a:spLocks/>
              </p:cNvSpPr>
              <p:nvPr/>
            </p:nvSpPr>
            <p:spPr bwMode="auto">
              <a:xfrm>
                <a:off x="3965" y="2738"/>
                <a:ext cx="506" cy="236"/>
              </a:xfrm>
              <a:custGeom>
                <a:avLst/>
                <a:gdLst>
                  <a:gd name="T0" fmla="*/ 447 w 506"/>
                  <a:gd name="T1" fmla="*/ 236 h 236"/>
                  <a:gd name="T2" fmla="*/ 476 w 506"/>
                  <a:gd name="T3" fmla="*/ 231 h 236"/>
                  <a:gd name="T4" fmla="*/ 500 w 506"/>
                  <a:gd name="T5" fmla="*/ 208 h 236"/>
                  <a:gd name="T6" fmla="*/ 506 w 506"/>
                  <a:gd name="T7" fmla="*/ 179 h 236"/>
                  <a:gd name="T8" fmla="*/ 506 w 506"/>
                  <a:gd name="T9" fmla="*/ 64 h 236"/>
                  <a:gd name="T10" fmla="*/ 500 w 506"/>
                  <a:gd name="T11" fmla="*/ 29 h 236"/>
                  <a:gd name="T12" fmla="*/ 476 w 506"/>
                  <a:gd name="T13" fmla="*/ 12 h 236"/>
                  <a:gd name="T14" fmla="*/ 447 w 506"/>
                  <a:gd name="T15" fmla="*/ 0 h 236"/>
                  <a:gd name="T16" fmla="*/ 59 w 506"/>
                  <a:gd name="T17" fmla="*/ 0 h 236"/>
                  <a:gd name="T18" fmla="*/ 29 w 506"/>
                  <a:gd name="T19" fmla="*/ 12 h 236"/>
                  <a:gd name="T20" fmla="*/ 6 w 506"/>
                  <a:gd name="T21" fmla="*/ 29 h 236"/>
                  <a:gd name="T22" fmla="*/ 0 w 506"/>
                  <a:gd name="T23" fmla="*/ 64 h 236"/>
                  <a:gd name="T24" fmla="*/ 0 w 506"/>
                  <a:gd name="T25" fmla="*/ 179 h 236"/>
                  <a:gd name="T26" fmla="*/ 6 w 506"/>
                  <a:gd name="T27" fmla="*/ 208 h 236"/>
                  <a:gd name="T28" fmla="*/ 29 w 506"/>
                  <a:gd name="T29" fmla="*/ 231 h 236"/>
                  <a:gd name="T30" fmla="*/ 59 w 506"/>
                  <a:gd name="T31" fmla="*/ 236 h 236"/>
                  <a:gd name="T32" fmla="*/ 447 w 506"/>
                  <a:gd name="T33" fmla="*/ 236 h 2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06" h="236">
                    <a:moveTo>
                      <a:pt x="447" y="236"/>
                    </a:moveTo>
                    <a:lnTo>
                      <a:pt x="476" y="231"/>
                    </a:lnTo>
                    <a:lnTo>
                      <a:pt x="500" y="208"/>
                    </a:lnTo>
                    <a:lnTo>
                      <a:pt x="506" y="179"/>
                    </a:lnTo>
                    <a:lnTo>
                      <a:pt x="506" y="64"/>
                    </a:lnTo>
                    <a:lnTo>
                      <a:pt x="500" y="29"/>
                    </a:lnTo>
                    <a:lnTo>
                      <a:pt x="476" y="12"/>
                    </a:lnTo>
                    <a:lnTo>
                      <a:pt x="447" y="0"/>
                    </a:lnTo>
                    <a:lnTo>
                      <a:pt x="59" y="0"/>
                    </a:lnTo>
                    <a:lnTo>
                      <a:pt x="29" y="12"/>
                    </a:lnTo>
                    <a:lnTo>
                      <a:pt x="6" y="29"/>
                    </a:lnTo>
                    <a:lnTo>
                      <a:pt x="0" y="64"/>
                    </a:lnTo>
                    <a:lnTo>
                      <a:pt x="0" y="179"/>
                    </a:lnTo>
                    <a:lnTo>
                      <a:pt x="6" y="208"/>
                    </a:lnTo>
                    <a:lnTo>
                      <a:pt x="29" y="231"/>
                    </a:lnTo>
                    <a:lnTo>
                      <a:pt x="59" y="236"/>
                    </a:lnTo>
                    <a:lnTo>
                      <a:pt x="447" y="236"/>
                    </a:lnTo>
                    <a:close/>
                  </a:path>
                </a:pathLst>
              </a:custGeom>
              <a:solidFill>
                <a:srgbClr val="C0C0C0"/>
              </a:solidFill>
              <a:ln w="9525">
                <a:solidFill>
                  <a:srgbClr val="000080"/>
                </a:solidFill>
                <a:prstDash val="solid"/>
                <a:round/>
                <a:headEnd/>
                <a:tailEnd/>
              </a:ln>
            </p:spPr>
            <p:txBody>
              <a:bodyPr/>
              <a:lstStyle/>
              <a:p>
                <a:endParaRPr lang="es-CR" sz="10000"/>
              </a:p>
            </p:txBody>
          </p:sp>
          <p:sp>
            <p:nvSpPr>
              <p:cNvPr id="76083" name="Rectangle 180"/>
              <p:cNvSpPr>
                <a:spLocks noChangeArrowheads="1"/>
              </p:cNvSpPr>
              <p:nvPr/>
            </p:nvSpPr>
            <p:spPr bwMode="auto">
              <a:xfrm>
                <a:off x="4003" y="2744"/>
                <a:ext cx="472"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ES" sz="2000">
                    <a:solidFill>
                      <a:srgbClr val="000000"/>
                    </a:solidFill>
                    <a:latin typeface="Comic Sans MS" panose="030F0702030302020204" pitchFamily="66" charset="0"/>
                    <a:cs typeface="Arial" panose="020B0604020202020204" pitchFamily="34" charset="0"/>
                  </a:rPr>
                  <a:t>Supervisión</a:t>
                </a:r>
                <a:endParaRPr lang="es-ES" sz="10000">
                  <a:latin typeface="Arial" panose="020B0604020202020204" pitchFamily="34" charset="0"/>
                  <a:cs typeface="Arial" panose="020B0604020202020204" pitchFamily="34" charset="0"/>
                </a:endParaRPr>
              </a:p>
            </p:txBody>
          </p:sp>
          <p:sp>
            <p:nvSpPr>
              <p:cNvPr id="76084" name="Rectangle 181"/>
              <p:cNvSpPr>
                <a:spLocks noChangeArrowheads="1"/>
              </p:cNvSpPr>
              <p:nvPr/>
            </p:nvSpPr>
            <p:spPr bwMode="auto">
              <a:xfrm>
                <a:off x="4051" y="2836"/>
                <a:ext cx="378"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ES" sz="2000">
                    <a:solidFill>
                      <a:srgbClr val="000000"/>
                    </a:solidFill>
                    <a:latin typeface="Comic Sans MS" panose="030F0702030302020204" pitchFamily="66" charset="0"/>
                    <a:cs typeface="Arial" panose="020B0604020202020204" pitchFamily="34" charset="0"/>
                  </a:rPr>
                  <a:t>Descarga</a:t>
                </a:r>
                <a:endParaRPr lang="es-ES" sz="10000">
                  <a:latin typeface="Arial" panose="020B0604020202020204" pitchFamily="34" charset="0"/>
                  <a:cs typeface="Arial" panose="020B0604020202020204" pitchFamily="34" charset="0"/>
                </a:endParaRPr>
              </a:p>
            </p:txBody>
          </p:sp>
          <p:sp>
            <p:nvSpPr>
              <p:cNvPr id="76085" name="Line 182"/>
              <p:cNvSpPr>
                <a:spLocks noChangeShapeType="1"/>
              </p:cNvSpPr>
              <p:nvPr/>
            </p:nvSpPr>
            <p:spPr bwMode="auto">
              <a:xfrm>
                <a:off x="4471" y="2859"/>
                <a:ext cx="276"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086" name="Freeform 183"/>
              <p:cNvSpPr>
                <a:spLocks/>
              </p:cNvSpPr>
              <p:nvPr/>
            </p:nvSpPr>
            <p:spPr bwMode="auto">
              <a:xfrm>
                <a:off x="4741" y="2836"/>
                <a:ext cx="71" cy="46"/>
              </a:xfrm>
              <a:custGeom>
                <a:avLst/>
                <a:gdLst>
                  <a:gd name="T0" fmla="*/ 0 w 71"/>
                  <a:gd name="T1" fmla="*/ 0 h 46"/>
                  <a:gd name="T2" fmla="*/ 71 w 71"/>
                  <a:gd name="T3" fmla="*/ 23 h 46"/>
                  <a:gd name="T4" fmla="*/ 0 w 71"/>
                  <a:gd name="T5" fmla="*/ 46 h 46"/>
                  <a:gd name="T6" fmla="*/ 0 w 71"/>
                  <a:gd name="T7" fmla="*/ 0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1" h="46">
                    <a:moveTo>
                      <a:pt x="0" y="0"/>
                    </a:moveTo>
                    <a:lnTo>
                      <a:pt x="71" y="23"/>
                    </a:lnTo>
                    <a:lnTo>
                      <a:pt x="0" y="46"/>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087" name="Freeform 184"/>
              <p:cNvSpPr>
                <a:spLocks/>
              </p:cNvSpPr>
              <p:nvPr/>
            </p:nvSpPr>
            <p:spPr bwMode="auto">
              <a:xfrm>
                <a:off x="4812" y="2623"/>
                <a:ext cx="641" cy="467"/>
              </a:xfrm>
              <a:custGeom>
                <a:avLst/>
                <a:gdLst>
                  <a:gd name="T0" fmla="*/ 582 w 641"/>
                  <a:gd name="T1" fmla="*/ 467 h 467"/>
                  <a:gd name="T2" fmla="*/ 612 w 641"/>
                  <a:gd name="T3" fmla="*/ 461 h 467"/>
                  <a:gd name="T4" fmla="*/ 635 w 641"/>
                  <a:gd name="T5" fmla="*/ 438 h 467"/>
                  <a:gd name="T6" fmla="*/ 641 w 641"/>
                  <a:gd name="T7" fmla="*/ 409 h 467"/>
                  <a:gd name="T8" fmla="*/ 641 w 641"/>
                  <a:gd name="T9" fmla="*/ 58 h 467"/>
                  <a:gd name="T10" fmla="*/ 635 w 641"/>
                  <a:gd name="T11" fmla="*/ 29 h 467"/>
                  <a:gd name="T12" fmla="*/ 612 w 641"/>
                  <a:gd name="T13" fmla="*/ 12 h 467"/>
                  <a:gd name="T14" fmla="*/ 582 w 641"/>
                  <a:gd name="T15" fmla="*/ 0 h 467"/>
                  <a:gd name="T16" fmla="*/ 65 w 641"/>
                  <a:gd name="T17" fmla="*/ 0 h 467"/>
                  <a:gd name="T18" fmla="*/ 29 w 641"/>
                  <a:gd name="T19" fmla="*/ 12 h 467"/>
                  <a:gd name="T20" fmla="*/ 12 w 641"/>
                  <a:gd name="T21" fmla="*/ 29 h 467"/>
                  <a:gd name="T22" fmla="*/ 0 w 641"/>
                  <a:gd name="T23" fmla="*/ 58 h 467"/>
                  <a:gd name="T24" fmla="*/ 0 w 641"/>
                  <a:gd name="T25" fmla="*/ 409 h 467"/>
                  <a:gd name="T26" fmla="*/ 12 w 641"/>
                  <a:gd name="T27" fmla="*/ 438 h 467"/>
                  <a:gd name="T28" fmla="*/ 29 w 641"/>
                  <a:gd name="T29" fmla="*/ 461 h 467"/>
                  <a:gd name="T30" fmla="*/ 65 w 641"/>
                  <a:gd name="T31" fmla="*/ 467 h 467"/>
                  <a:gd name="T32" fmla="*/ 582 w 641"/>
                  <a:gd name="T33" fmla="*/ 467 h 4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41" h="467">
                    <a:moveTo>
                      <a:pt x="582" y="467"/>
                    </a:moveTo>
                    <a:lnTo>
                      <a:pt x="612" y="461"/>
                    </a:lnTo>
                    <a:lnTo>
                      <a:pt x="635" y="438"/>
                    </a:lnTo>
                    <a:lnTo>
                      <a:pt x="641" y="409"/>
                    </a:lnTo>
                    <a:lnTo>
                      <a:pt x="641" y="58"/>
                    </a:lnTo>
                    <a:lnTo>
                      <a:pt x="635" y="29"/>
                    </a:lnTo>
                    <a:lnTo>
                      <a:pt x="612" y="12"/>
                    </a:lnTo>
                    <a:lnTo>
                      <a:pt x="582" y="0"/>
                    </a:lnTo>
                    <a:lnTo>
                      <a:pt x="65" y="0"/>
                    </a:lnTo>
                    <a:lnTo>
                      <a:pt x="29" y="12"/>
                    </a:lnTo>
                    <a:lnTo>
                      <a:pt x="12" y="29"/>
                    </a:lnTo>
                    <a:lnTo>
                      <a:pt x="0" y="58"/>
                    </a:lnTo>
                    <a:lnTo>
                      <a:pt x="0" y="409"/>
                    </a:lnTo>
                    <a:lnTo>
                      <a:pt x="12" y="438"/>
                    </a:lnTo>
                    <a:lnTo>
                      <a:pt x="29" y="461"/>
                    </a:lnTo>
                    <a:lnTo>
                      <a:pt x="65" y="467"/>
                    </a:lnTo>
                    <a:lnTo>
                      <a:pt x="582" y="467"/>
                    </a:lnTo>
                    <a:close/>
                  </a:path>
                </a:pathLst>
              </a:custGeom>
              <a:solidFill>
                <a:srgbClr val="C0C0C0"/>
              </a:solidFill>
              <a:ln w="9525">
                <a:solidFill>
                  <a:srgbClr val="000080"/>
                </a:solidFill>
                <a:prstDash val="solid"/>
                <a:round/>
                <a:headEnd/>
                <a:tailEnd/>
              </a:ln>
            </p:spPr>
            <p:txBody>
              <a:bodyPr/>
              <a:lstStyle/>
              <a:p>
                <a:endParaRPr lang="es-CR" sz="10000"/>
              </a:p>
            </p:txBody>
          </p:sp>
          <p:sp>
            <p:nvSpPr>
              <p:cNvPr id="76088" name="Rectangle 185"/>
              <p:cNvSpPr>
                <a:spLocks noChangeArrowheads="1"/>
              </p:cNvSpPr>
              <p:nvPr/>
            </p:nvSpPr>
            <p:spPr bwMode="auto">
              <a:xfrm>
                <a:off x="4928" y="2646"/>
                <a:ext cx="470"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ES" sz="2000">
                    <a:solidFill>
                      <a:srgbClr val="000000"/>
                    </a:solidFill>
                    <a:latin typeface="Comic Sans MS" panose="030F0702030302020204" pitchFamily="66" charset="0"/>
                    <a:cs typeface="Arial" panose="020B0604020202020204" pitchFamily="34" charset="0"/>
                  </a:rPr>
                  <a:t>Informe de</a:t>
                </a:r>
                <a:endParaRPr lang="es-ES" sz="10000">
                  <a:latin typeface="Arial" panose="020B0604020202020204" pitchFamily="34" charset="0"/>
                  <a:cs typeface="Arial" panose="020B0604020202020204" pitchFamily="34" charset="0"/>
                </a:endParaRPr>
              </a:p>
            </p:txBody>
          </p:sp>
          <p:sp>
            <p:nvSpPr>
              <p:cNvPr id="76089" name="Rectangle 186"/>
              <p:cNvSpPr>
                <a:spLocks noChangeArrowheads="1"/>
              </p:cNvSpPr>
              <p:nvPr/>
            </p:nvSpPr>
            <p:spPr bwMode="auto">
              <a:xfrm>
                <a:off x="4910" y="2744"/>
                <a:ext cx="502"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ES" sz="2000">
                    <a:solidFill>
                      <a:srgbClr val="000000"/>
                    </a:solidFill>
                    <a:latin typeface="Comic Sans MS" panose="030F0702030302020204" pitchFamily="66" charset="0"/>
                    <a:cs typeface="Arial" panose="020B0604020202020204" pitchFamily="34" charset="0"/>
                  </a:rPr>
                  <a:t>resultados y</a:t>
                </a:r>
                <a:endParaRPr lang="es-ES" sz="10000">
                  <a:latin typeface="Arial" panose="020B0604020202020204" pitchFamily="34" charset="0"/>
                  <a:cs typeface="Arial" panose="020B0604020202020204" pitchFamily="34" charset="0"/>
                </a:endParaRPr>
              </a:p>
            </p:txBody>
          </p:sp>
          <p:sp>
            <p:nvSpPr>
              <p:cNvPr id="76090" name="Rectangle 187"/>
              <p:cNvSpPr>
                <a:spLocks noChangeArrowheads="1"/>
              </p:cNvSpPr>
              <p:nvPr/>
            </p:nvSpPr>
            <p:spPr bwMode="auto">
              <a:xfrm>
                <a:off x="4922" y="2836"/>
                <a:ext cx="463"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ES" sz="2000">
                    <a:solidFill>
                      <a:srgbClr val="000000"/>
                    </a:solidFill>
                    <a:latin typeface="Comic Sans MS" panose="030F0702030302020204" pitchFamily="66" charset="0"/>
                    <a:cs typeface="Arial" panose="020B0604020202020204" pitchFamily="34" charset="0"/>
                  </a:rPr>
                  <a:t>finalización</a:t>
                </a:r>
                <a:endParaRPr lang="es-ES" sz="10000">
                  <a:latin typeface="Arial" panose="020B0604020202020204" pitchFamily="34" charset="0"/>
                  <a:cs typeface="Arial" panose="020B0604020202020204" pitchFamily="34" charset="0"/>
                </a:endParaRPr>
              </a:p>
            </p:txBody>
          </p:sp>
          <p:sp>
            <p:nvSpPr>
              <p:cNvPr id="76091" name="Rectangle 188"/>
              <p:cNvSpPr>
                <a:spLocks noChangeArrowheads="1"/>
              </p:cNvSpPr>
              <p:nvPr/>
            </p:nvSpPr>
            <p:spPr bwMode="auto">
              <a:xfrm>
                <a:off x="4927" y="2929"/>
                <a:ext cx="460"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ES" sz="2000">
                    <a:solidFill>
                      <a:srgbClr val="000000"/>
                    </a:solidFill>
                    <a:latin typeface="Comic Sans MS" panose="030F0702030302020204" pitchFamily="66" charset="0"/>
                    <a:cs typeface="Arial" panose="020B0604020202020204" pitchFamily="34" charset="0"/>
                  </a:rPr>
                  <a:t>tránsito (1)</a:t>
                </a:r>
                <a:endParaRPr lang="es-ES" sz="10000">
                  <a:latin typeface="Arial" panose="020B0604020202020204" pitchFamily="34" charset="0"/>
                  <a:cs typeface="Arial" panose="020B0604020202020204" pitchFamily="34" charset="0"/>
                </a:endParaRPr>
              </a:p>
            </p:txBody>
          </p:sp>
          <p:sp>
            <p:nvSpPr>
              <p:cNvPr id="76092" name="Line 189"/>
              <p:cNvSpPr>
                <a:spLocks noChangeShapeType="1"/>
              </p:cNvSpPr>
              <p:nvPr/>
            </p:nvSpPr>
            <p:spPr bwMode="auto">
              <a:xfrm>
                <a:off x="5136" y="1926"/>
                <a:ext cx="1" cy="69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093" name="Freeform 190"/>
              <p:cNvSpPr>
                <a:spLocks/>
              </p:cNvSpPr>
              <p:nvPr/>
            </p:nvSpPr>
            <p:spPr bwMode="auto">
              <a:xfrm>
                <a:off x="5112" y="1868"/>
                <a:ext cx="47" cy="64"/>
              </a:xfrm>
              <a:custGeom>
                <a:avLst/>
                <a:gdLst>
                  <a:gd name="T0" fmla="*/ 0 w 47"/>
                  <a:gd name="T1" fmla="*/ 64 h 64"/>
                  <a:gd name="T2" fmla="*/ 24 w 47"/>
                  <a:gd name="T3" fmla="*/ 0 h 64"/>
                  <a:gd name="T4" fmla="*/ 47 w 47"/>
                  <a:gd name="T5" fmla="*/ 64 h 64"/>
                  <a:gd name="T6" fmla="*/ 0 w 47"/>
                  <a:gd name="T7" fmla="*/ 64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64">
                    <a:moveTo>
                      <a:pt x="0" y="64"/>
                    </a:moveTo>
                    <a:lnTo>
                      <a:pt x="24" y="0"/>
                    </a:lnTo>
                    <a:lnTo>
                      <a:pt x="47" y="64"/>
                    </a:lnTo>
                    <a:lnTo>
                      <a:pt x="0"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094" name="Rectangle 191"/>
              <p:cNvSpPr>
                <a:spLocks noChangeArrowheads="1"/>
              </p:cNvSpPr>
              <p:nvPr/>
            </p:nvSpPr>
            <p:spPr bwMode="auto">
              <a:xfrm>
                <a:off x="5083" y="2243"/>
                <a:ext cx="106" cy="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cs typeface="Arial" panose="020B0604020202020204" pitchFamily="34" charset="0"/>
                </a:endParaRPr>
              </a:p>
            </p:txBody>
          </p:sp>
          <p:sp>
            <p:nvSpPr>
              <p:cNvPr id="76095" name="Line 192"/>
              <p:cNvSpPr>
                <a:spLocks noChangeShapeType="1"/>
              </p:cNvSpPr>
              <p:nvPr/>
            </p:nvSpPr>
            <p:spPr bwMode="auto">
              <a:xfrm>
                <a:off x="4912" y="1845"/>
                <a:ext cx="57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096" name="Rectangle 193"/>
              <p:cNvSpPr>
                <a:spLocks noChangeArrowheads="1"/>
              </p:cNvSpPr>
              <p:nvPr/>
            </p:nvSpPr>
            <p:spPr bwMode="auto">
              <a:xfrm>
                <a:off x="4972" y="1667"/>
                <a:ext cx="548"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ES" sz="2000" b="1">
                    <a:solidFill>
                      <a:srgbClr val="000000"/>
                    </a:solidFill>
                    <a:latin typeface="Copperplate Gothic Light" pitchFamily="34" charset="0"/>
                    <a:cs typeface="Arial" panose="020B0604020202020204" pitchFamily="34" charset="0"/>
                  </a:rPr>
                  <a:t>Responsable</a:t>
                </a:r>
                <a:endParaRPr lang="es-ES" sz="10000">
                  <a:latin typeface="Arial" panose="020B0604020202020204" pitchFamily="34" charset="0"/>
                  <a:cs typeface="Arial" panose="020B0604020202020204" pitchFamily="34" charset="0"/>
                </a:endParaRPr>
              </a:p>
            </p:txBody>
          </p:sp>
          <p:sp>
            <p:nvSpPr>
              <p:cNvPr id="76097" name="Rectangle 194"/>
              <p:cNvSpPr>
                <a:spLocks noChangeArrowheads="1"/>
              </p:cNvSpPr>
              <p:nvPr/>
            </p:nvSpPr>
            <p:spPr bwMode="auto">
              <a:xfrm>
                <a:off x="4967" y="1759"/>
                <a:ext cx="537"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ES" sz="2000" b="1">
                    <a:solidFill>
                      <a:srgbClr val="000000"/>
                    </a:solidFill>
                    <a:latin typeface="Copperplate Gothic Light" pitchFamily="34" charset="0"/>
                    <a:cs typeface="Arial" panose="020B0604020202020204" pitchFamily="34" charset="0"/>
                  </a:rPr>
                  <a:t>de ubicación</a:t>
                </a:r>
                <a:endParaRPr lang="es-ES" sz="10000">
                  <a:latin typeface="Arial" panose="020B0604020202020204" pitchFamily="34" charset="0"/>
                  <a:cs typeface="Arial" panose="020B0604020202020204" pitchFamily="34" charset="0"/>
                </a:endParaRPr>
              </a:p>
            </p:txBody>
          </p:sp>
          <p:sp>
            <p:nvSpPr>
              <p:cNvPr id="76098" name="Rectangle 195"/>
              <p:cNvSpPr>
                <a:spLocks noChangeArrowheads="1"/>
              </p:cNvSpPr>
              <p:nvPr/>
            </p:nvSpPr>
            <p:spPr bwMode="auto">
              <a:xfrm>
                <a:off x="2885" y="992"/>
                <a:ext cx="322"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ES" sz="2000" b="1">
                    <a:solidFill>
                      <a:srgbClr val="000000"/>
                    </a:solidFill>
                    <a:latin typeface="Copperplate Gothic Light" pitchFamily="34" charset="0"/>
                    <a:cs typeface="Arial" panose="020B0604020202020204" pitchFamily="34" charset="0"/>
                  </a:rPr>
                  <a:t>Destino</a:t>
                </a:r>
                <a:endParaRPr lang="es-ES" sz="10000">
                  <a:latin typeface="Arial" panose="020B0604020202020204" pitchFamily="34" charset="0"/>
                  <a:cs typeface="Arial" panose="020B0604020202020204" pitchFamily="34" charset="0"/>
                </a:endParaRPr>
              </a:p>
            </p:txBody>
          </p:sp>
          <p:sp>
            <p:nvSpPr>
              <p:cNvPr id="76099" name="Freeform 196"/>
              <p:cNvSpPr>
                <a:spLocks/>
              </p:cNvSpPr>
              <p:nvPr/>
            </p:nvSpPr>
            <p:spPr bwMode="auto">
              <a:xfrm>
                <a:off x="5041" y="3090"/>
                <a:ext cx="95" cy="69"/>
              </a:xfrm>
              <a:custGeom>
                <a:avLst/>
                <a:gdLst>
                  <a:gd name="T0" fmla="*/ 146738182 w 16"/>
                  <a:gd name="T1" fmla="*/ 0 h 12"/>
                  <a:gd name="T2" fmla="*/ 27819669 w 16"/>
                  <a:gd name="T3" fmla="*/ 69430025 h 12"/>
                  <a:gd name="T4" fmla="*/ 0 w 16"/>
                  <a:gd name="T5" fmla="*/ 82509389 h 12"/>
                  <a:gd name="T6" fmla="*/ 0 60000 65536"/>
                  <a:gd name="T7" fmla="*/ 0 60000 65536"/>
                  <a:gd name="T8" fmla="*/ 0 60000 65536"/>
                </a:gdLst>
                <a:ahLst/>
                <a:cxnLst>
                  <a:cxn ang="T6">
                    <a:pos x="T0" y="T1"/>
                  </a:cxn>
                  <a:cxn ang="T7">
                    <a:pos x="T2" y="T3"/>
                  </a:cxn>
                  <a:cxn ang="T8">
                    <a:pos x="T4" y="T5"/>
                  </a:cxn>
                </a:cxnLst>
                <a:rect l="0" t="0" r="r" b="b"/>
                <a:pathLst>
                  <a:path w="16" h="12">
                    <a:moveTo>
                      <a:pt x="16" y="0"/>
                    </a:moveTo>
                    <a:lnTo>
                      <a:pt x="3" y="10"/>
                    </a:lnTo>
                    <a:lnTo>
                      <a:pt x="0" y="12"/>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6100" name="Line 197"/>
              <p:cNvSpPr>
                <a:spLocks noChangeShapeType="1"/>
              </p:cNvSpPr>
              <p:nvPr/>
            </p:nvSpPr>
            <p:spPr bwMode="auto">
              <a:xfrm flipH="1">
                <a:off x="4994" y="3170"/>
                <a:ext cx="18" cy="1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101" name="Freeform 198"/>
              <p:cNvSpPr>
                <a:spLocks/>
              </p:cNvSpPr>
              <p:nvPr/>
            </p:nvSpPr>
            <p:spPr bwMode="auto">
              <a:xfrm>
                <a:off x="4865" y="3193"/>
                <a:ext cx="106" cy="58"/>
              </a:xfrm>
              <a:custGeom>
                <a:avLst/>
                <a:gdLst>
                  <a:gd name="T0" fmla="*/ 153272043 w 18"/>
                  <a:gd name="T1" fmla="*/ 0 h 10"/>
                  <a:gd name="T2" fmla="*/ 136049063 w 18"/>
                  <a:gd name="T3" fmla="*/ 7725861 h 10"/>
                  <a:gd name="T4" fmla="*/ 0 w 18"/>
                  <a:gd name="T5" fmla="*/ 74194267 h 10"/>
                  <a:gd name="T6" fmla="*/ 0 60000 65536"/>
                  <a:gd name="T7" fmla="*/ 0 60000 65536"/>
                  <a:gd name="T8" fmla="*/ 0 60000 65536"/>
                </a:gdLst>
                <a:ahLst/>
                <a:cxnLst>
                  <a:cxn ang="T6">
                    <a:pos x="T0" y="T1"/>
                  </a:cxn>
                  <a:cxn ang="T7">
                    <a:pos x="T2" y="T3"/>
                  </a:cxn>
                  <a:cxn ang="T8">
                    <a:pos x="T4" y="T5"/>
                  </a:cxn>
                </a:cxnLst>
                <a:rect l="0" t="0" r="r" b="b"/>
                <a:pathLst>
                  <a:path w="18" h="10">
                    <a:moveTo>
                      <a:pt x="18" y="0"/>
                    </a:moveTo>
                    <a:lnTo>
                      <a:pt x="16" y="1"/>
                    </a:lnTo>
                    <a:lnTo>
                      <a:pt x="0" y="10"/>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6102" name="Line 199"/>
              <p:cNvSpPr>
                <a:spLocks noChangeShapeType="1"/>
              </p:cNvSpPr>
              <p:nvPr/>
            </p:nvSpPr>
            <p:spPr bwMode="auto">
              <a:xfrm flipH="1">
                <a:off x="4818" y="3263"/>
                <a:ext cx="23" cy="1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103" name="Freeform 200"/>
              <p:cNvSpPr>
                <a:spLocks/>
              </p:cNvSpPr>
              <p:nvPr/>
            </p:nvSpPr>
            <p:spPr bwMode="auto">
              <a:xfrm>
                <a:off x="4683" y="3286"/>
                <a:ext cx="106" cy="46"/>
              </a:xfrm>
              <a:custGeom>
                <a:avLst/>
                <a:gdLst>
                  <a:gd name="T0" fmla="*/ 153272043 w 18"/>
                  <a:gd name="T1" fmla="*/ 0 h 8"/>
                  <a:gd name="T2" fmla="*/ 41997188 w 18"/>
                  <a:gd name="T3" fmla="*/ 41779397 h 8"/>
                  <a:gd name="T4" fmla="*/ 0 w 18"/>
                  <a:gd name="T5" fmla="*/ 55079446 h 8"/>
                  <a:gd name="T6" fmla="*/ 0 60000 65536"/>
                  <a:gd name="T7" fmla="*/ 0 60000 65536"/>
                  <a:gd name="T8" fmla="*/ 0 60000 65536"/>
                </a:gdLst>
                <a:ahLst/>
                <a:cxnLst>
                  <a:cxn ang="T6">
                    <a:pos x="T0" y="T1"/>
                  </a:cxn>
                  <a:cxn ang="T7">
                    <a:pos x="T2" y="T3"/>
                  </a:cxn>
                  <a:cxn ang="T8">
                    <a:pos x="T4" y="T5"/>
                  </a:cxn>
                </a:cxnLst>
                <a:rect l="0" t="0" r="r" b="b"/>
                <a:pathLst>
                  <a:path w="18" h="8">
                    <a:moveTo>
                      <a:pt x="18" y="0"/>
                    </a:moveTo>
                    <a:lnTo>
                      <a:pt x="5" y="6"/>
                    </a:lnTo>
                    <a:lnTo>
                      <a:pt x="0" y="8"/>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6104" name="Line 201"/>
              <p:cNvSpPr>
                <a:spLocks noChangeShapeType="1"/>
              </p:cNvSpPr>
              <p:nvPr/>
            </p:nvSpPr>
            <p:spPr bwMode="auto">
              <a:xfrm flipH="1">
                <a:off x="4630" y="3343"/>
                <a:ext cx="23" cy="1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105" name="Freeform 202"/>
              <p:cNvSpPr>
                <a:spLocks/>
              </p:cNvSpPr>
              <p:nvPr/>
            </p:nvSpPr>
            <p:spPr bwMode="auto">
              <a:xfrm>
                <a:off x="4494" y="3366"/>
                <a:ext cx="106" cy="46"/>
              </a:xfrm>
              <a:custGeom>
                <a:avLst/>
                <a:gdLst>
                  <a:gd name="T0" fmla="*/ 153272043 w 18"/>
                  <a:gd name="T1" fmla="*/ 0 h 8"/>
                  <a:gd name="T2" fmla="*/ 102677342 w 18"/>
                  <a:gd name="T3" fmla="*/ 20383526 h 8"/>
                  <a:gd name="T4" fmla="*/ 0 w 18"/>
                  <a:gd name="T5" fmla="*/ 55079446 h 8"/>
                  <a:gd name="T6" fmla="*/ 0 60000 65536"/>
                  <a:gd name="T7" fmla="*/ 0 60000 65536"/>
                  <a:gd name="T8" fmla="*/ 0 60000 65536"/>
                </a:gdLst>
                <a:ahLst/>
                <a:cxnLst>
                  <a:cxn ang="T6">
                    <a:pos x="T0" y="T1"/>
                  </a:cxn>
                  <a:cxn ang="T7">
                    <a:pos x="T2" y="T3"/>
                  </a:cxn>
                  <a:cxn ang="T8">
                    <a:pos x="T4" y="T5"/>
                  </a:cxn>
                </a:cxnLst>
                <a:rect l="0" t="0" r="r" b="b"/>
                <a:pathLst>
                  <a:path w="18" h="8">
                    <a:moveTo>
                      <a:pt x="18" y="0"/>
                    </a:moveTo>
                    <a:lnTo>
                      <a:pt x="12" y="3"/>
                    </a:lnTo>
                    <a:lnTo>
                      <a:pt x="0" y="8"/>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6106" name="Line 203"/>
              <p:cNvSpPr>
                <a:spLocks noChangeShapeType="1"/>
              </p:cNvSpPr>
              <p:nvPr/>
            </p:nvSpPr>
            <p:spPr bwMode="auto">
              <a:xfrm flipH="1">
                <a:off x="4441" y="3424"/>
                <a:ext cx="24" cy="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grpSp>
        <p:sp>
          <p:nvSpPr>
            <p:cNvPr id="75781" name="Freeform 204"/>
            <p:cNvSpPr>
              <a:spLocks/>
            </p:cNvSpPr>
            <p:nvPr/>
          </p:nvSpPr>
          <p:spPr bwMode="auto">
            <a:xfrm>
              <a:off x="4349" y="3710"/>
              <a:ext cx="112" cy="41"/>
            </a:xfrm>
            <a:custGeom>
              <a:avLst/>
              <a:gdLst>
                <a:gd name="T0" fmla="*/ 163245288 w 19"/>
                <a:gd name="T1" fmla="*/ 0 h 7"/>
                <a:gd name="T2" fmla="*/ 145672535 w 19"/>
                <a:gd name="T3" fmla="*/ 8278339 h 7"/>
                <a:gd name="T4" fmla="*/ 0 w 19"/>
                <a:gd name="T5" fmla="*/ 56766995 h 7"/>
                <a:gd name="T6" fmla="*/ 0 60000 65536"/>
                <a:gd name="T7" fmla="*/ 0 60000 65536"/>
                <a:gd name="T8" fmla="*/ 0 60000 65536"/>
              </a:gdLst>
              <a:ahLst/>
              <a:cxnLst>
                <a:cxn ang="T6">
                  <a:pos x="T0" y="T1"/>
                </a:cxn>
                <a:cxn ang="T7">
                  <a:pos x="T2" y="T3"/>
                </a:cxn>
                <a:cxn ang="T8">
                  <a:pos x="T4" y="T5"/>
                </a:cxn>
              </a:cxnLst>
              <a:rect l="0" t="0" r="r" b="b"/>
              <a:pathLst>
                <a:path w="19" h="7">
                  <a:moveTo>
                    <a:pt x="19" y="0"/>
                  </a:moveTo>
                  <a:lnTo>
                    <a:pt x="17" y="1"/>
                  </a:lnTo>
                  <a:lnTo>
                    <a:pt x="0" y="7"/>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5782" name="Line 205"/>
            <p:cNvSpPr>
              <a:spLocks noChangeShapeType="1"/>
            </p:cNvSpPr>
            <p:nvPr/>
          </p:nvSpPr>
          <p:spPr bwMode="auto">
            <a:xfrm flipH="1">
              <a:off x="4296" y="3762"/>
              <a:ext cx="24" cy="1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783" name="Line 206"/>
            <p:cNvSpPr>
              <a:spLocks noChangeShapeType="1"/>
            </p:cNvSpPr>
            <p:nvPr/>
          </p:nvSpPr>
          <p:spPr bwMode="auto">
            <a:xfrm flipH="1">
              <a:off x="4155" y="3785"/>
              <a:ext cx="112" cy="35"/>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784" name="Line 207"/>
            <p:cNvSpPr>
              <a:spLocks noChangeShapeType="1"/>
            </p:cNvSpPr>
            <p:nvPr/>
          </p:nvSpPr>
          <p:spPr bwMode="auto">
            <a:xfrm flipH="1">
              <a:off x="4102" y="3825"/>
              <a:ext cx="24" cy="1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785" name="Line 208"/>
            <p:cNvSpPr>
              <a:spLocks noChangeShapeType="1"/>
            </p:cNvSpPr>
            <p:nvPr/>
          </p:nvSpPr>
          <p:spPr bwMode="auto">
            <a:xfrm flipH="1">
              <a:off x="3961" y="3843"/>
              <a:ext cx="112" cy="34"/>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786" name="Line 209"/>
            <p:cNvSpPr>
              <a:spLocks noChangeShapeType="1"/>
            </p:cNvSpPr>
            <p:nvPr/>
          </p:nvSpPr>
          <p:spPr bwMode="auto">
            <a:xfrm flipH="1">
              <a:off x="3908" y="3889"/>
              <a:ext cx="24" cy="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787" name="Line 210"/>
            <p:cNvSpPr>
              <a:spLocks noChangeShapeType="1"/>
            </p:cNvSpPr>
            <p:nvPr/>
          </p:nvSpPr>
          <p:spPr bwMode="auto">
            <a:xfrm flipH="1">
              <a:off x="3908" y="3889"/>
              <a:ext cx="24" cy="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788" name="Line 211"/>
            <p:cNvSpPr>
              <a:spLocks noChangeShapeType="1"/>
            </p:cNvSpPr>
            <p:nvPr/>
          </p:nvSpPr>
          <p:spPr bwMode="auto">
            <a:xfrm flipH="1">
              <a:off x="3767" y="3900"/>
              <a:ext cx="112" cy="35"/>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789" name="Line 212"/>
            <p:cNvSpPr>
              <a:spLocks noChangeShapeType="1"/>
            </p:cNvSpPr>
            <p:nvPr/>
          </p:nvSpPr>
          <p:spPr bwMode="auto">
            <a:xfrm flipH="1">
              <a:off x="3714" y="3946"/>
              <a:ext cx="24" cy="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790" name="Line 213"/>
            <p:cNvSpPr>
              <a:spLocks noChangeShapeType="1"/>
            </p:cNvSpPr>
            <p:nvPr/>
          </p:nvSpPr>
          <p:spPr bwMode="auto">
            <a:xfrm flipH="1">
              <a:off x="3714" y="3946"/>
              <a:ext cx="24" cy="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791" name="Line 214"/>
            <p:cNvSpPr>
              <a:spLocks noChangeShapeType="1"/>
            </p:cNvSpPr>
            <p:nvPr/>
          </p:nvSpPr>
          <p:spPr bwMode="auto">
            <a:xfrm flipH="1">
              <a:off x="3573" y="3958"/>
              <a:ext cx="112" cy="35"/>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792" name="Line 215"/>
            <p:cNvSpPr>
              <a:spLocks noChangeShapeType="1"/>
            </p:cNvSpPr>
            <p:nvPr/>
          </p:nvSpPr>
          <p:spPr bwMode="auto">
            <a:xfrm flipH="1">
              <a:off x="3520" y="3998"/>
              <a:ext cx="23" cy="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793" name="Line 216"/>
            <p:cNvSpPr>
              <a:spLocks noChangeShapeType="1"/>
            </p:cNvSpPr>
            <p:nvPr/>
          </p:nvSpPr>
          <p:spPr bwMode="auto">
            <a:xfrm flipH="1">
              <a:off x="3520" y="3998"/>
              <a:ext cx="23" cy="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794" name="Line 217"/>
            <p:cNvSpPr>
              <a:spLocks noChangeShapeType="1"/>
            </p:cNvSpPr>
            <p:nvPr/>
          </p:nvSpPr>
          <p:spPr bwMode="auto">
            <a:xfrm flipH="1">
              <a:off x="3379" y="4010"/>
              <a:ext cx="111" cy="29"/>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795" name="Line 218"/>
            <p:cNvSpPr>
              <a:spLocks noChangeShapeType="1"/>
            </p:cNvSpPr>
            <p:nvPr/>
          </p:nvSpPr>
          <p:spPr bwMode="auto">
            <a:xfrm flipH="1">
              <a:off x="3326" y="4050"/>
              <a:ext cx="23" cy="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796" name="Line 219"/>
            <p:cNvSpPr>
              <a:spLocks noChangeShapeType="1"/>
            </p:cNvSpPr>
            <p:nvPr/>
          </p:nvSpPr>
          <p:spPr bwMode="auto">
            <a:xfrm flipH="1">
              <a:off x="3179" y="4062"/>
              <a:ext cx="117" cy="23"/>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797" name="Freeform 220"/>
            <p:cNvSpPr>
              <a:spLocks/>
            </p:cNvSpPr>
            <p:nvPr/>
          </p:nvSpPr>
          <p:spPr bwMode="auto">
            <a:xfrm>
              <a:off x="3126" y="4091"/>
              <a:ext cx="23" cy="5"/>
            </a:xfrm>
            <a:custGeom>
              <a:avLst/>
              <a:gdLst>
                <a:gd name="T0" fmla="*/ 27429938 w 4"/>
                <a:gd name="T1" fmla="*/ 0 h 1"/>
                <a:gd name="T2" fmla="*/ 7265982 w 4"/>
                <a:gd name="T3" fmla="*/ 1953125 h 1"/>
                <a:gd name="T4" fmla="*/ 0 w 4"/>
                <a:gd name="T5" fmla="*/ 1953125 h 1"/>
                <a:gd name="T6" fmla="*/ 0 60000 65536"/>
                <a:gd name="T7" fmla="*/ 0 60000 65536"/>
                <a:gd name="T8" fmla="*/ 0 60000 65536"/>
              </a:gdLst>
              <a:ahLst/>
              <a:cxnLst>
                <a:cxn ang="T6">
                  <a:pos x="T0" y="T1"/>
                </a:cxn>
                <a:cxn ang="T7">
                  <a:pos x="T2" y="T3"/>
                </a:cxn>
                <a:cxn ang="T8">
                  <a:pos x="T4" y="T5"/>
                </a:cxn>
              </a:cxnLst>
              <a:rect l="0" t="0" r="r" b="b"/>
              <a:pathLst>
                <a:path w="4" h="1">
                  <a:moveTo>
                    <a:pt x="4" y="0"/>
                  </a:moveTo>
                  <a:lnTo>
                    <a:pt x="1" y="1"/>
                  </a:lnTo>
                  <a:lnTo>
                    <a:pt x="0" y="1"/>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5798" name="Line 221"/>
            <p:cNvSpPr>
              <a:spLocks noChangeShapeType="1"/>
            </p:cNvSpPr>
            <p:nvPr/>
          </p:nvSpPr>
          <p:spPr bwMode="auto">
            <a:xfrm flipH="1">
              <a:off x="2979" y="4102"/>
              <a:ext cx="117" cy="23"/>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799" name="Line 222"/>
            <p:cNvSpPr>
              <a:spLocks noChangeShapeType="1"/>
            </p:cNvSpPr>
            <p:nvPr/>
          </p:nvSpPr>
          <p:spPr bwMode="auto">
            <a:xfrm flipH="1">
              <a:off x="2938" y="4137"/>
              <a:ext cx="11"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800" name="Freeform 223"/>
            <p:cNvSpPr>
              <a:spLocks/>
            </p:cNvSpPr>
            <p:nvPr/>
          </p:nvSpPr>
          <p:spPr bwMode="auto">
            <a:xfrm>
              <a:off x="2885" y="4114"/>
              <a:ext cx="64" cy="40"/>
            </a:xfrm>
            <a:custGeom>
              <a:avLst/>
              <a:gdLst>
                <a:gd name="T0" fmla="*/ 58 w 64"/>
                <a:gd name="T1" fmla="*/ 0 h 40"/>
                <a:gd name="T2" fmla="*/ 0 w 64"/>
                <a:gd name="T3" fmla="*/ 34 h 40"/>
                <a:gd name="T4" fmla="*/ 64 w 64"/>
                <a:gd name="T5" fmla="*/ 40 h 40"/>
                <a:gd name="T6" fmla="*/ 58 w 64"/>
                <a:gd name="T7" fmla="*/ 0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40">
                  <a:moveTo>
                    <a:pt x="58" y="0"/>
                  </a:moveTo>
                  <a:lnTo>
                    <a:pt x="0" y="34"/>
                  </a:lnTo>
                  <a:lnTo>
                    <a:pt x="64" y="40"/>
                  </a:lnTo>
                  <a:lnTo>
                    <a:pt x="58"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5801" name="Freeform 224"/>
            <p:cNvSpPr>
              <a:spLocks/>
            </p:cNvSpPr>
            <p:nvPr/>
          </p:nvSpPr>
          <p:spPr bwMode="auto">
            <a:xfrm>
              <a:off x="3296" y="3215"/>
              <a:ext cx="106" cy="40"/>
            </a:xfrm>
            <a:custGeom>
              <a:avLst/>
              <a:gdLst>
                <a:gd name="T0" fmla="*/ 153272043 w 18"/>
                <a:gd name="T1" fmla="*/ 0 h 7"/>
                <a:gd name="T2" fmla="*/ 50587558 w 18"/>
                <a:gd name="T3" fmla="*/ 26076537 h 7"/>
                <a:gd name="T4" fmla="*/ 0 w 18"/>
                <a:gd name="T5" fmla="*/ 45573583 h 7"/>
                <a:gd name="T6" fmla="*/ 0 60000 65536"/>
                <a:gd name="T7" fmla="*/ 0 60000 65536"/>
                <a:gd name="T8" fmla="*/ 0 60000 65536"/>
              </a:gdLst>
              <a:ahLst/>
              <a:cxnLst>
                <a:cxn ang="T6">
                  <a:pos x="T0" y="T1"/>
                </a:cxn>
                <a:cxn ang="T7">
                  <a:pos x="T2" y="T3"/>
                </a:cxn>
                <a:cxn ang="T8">
                  <a:pos x="T4" y="T5"/>
                </a:cxn>
              </a:cxnLst>
              <a:rect l="0" t="0" r="r" b="b"/>
              <a:pathLst>
                <a:path w="18" h="7">
                  <a:moveTo>
                    <a:pt x="18" y="0"/>
                  </a:moveTo>
                  <a:lnTo>
                    <a:pt x="6" y="4"/>
                  </a:lnTo>
                  <a:lnTo>
                    <a:pt x="0" y="7"/>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5802" name="Freeform 225"/>
            <p:cNvSpPr>
              <a:spLocks/>
            </p:cNvSpPr>
            <p:nvPr/>
          </p:nvSpPr>
          <p:spPr bwMode="auto">
            <a:xfrm>
              <a:off x="3249" y="3272"/>
              <a:ext cx="24" cy="12"/>
            </a:xfrm>
            <a:custGeom>
              <a:avLst/>
              <a:gdLst>
                <a:gd name="T0" fmla="*/ 40310784 w 4"/>
                <a:gd name="T1" fmla="*/ 0 h 2"/>
                <a:gd name="T2" fmla="*/ 10077696 w 4"/>
                <a:gd name="T3" fmla="*/ 10077696 h 2"/>
                <a:gd name="T4" fmla="*/ 0 w 4"/>
                <a:gd name="T5" fmla="*/ 20155392 h 2"/>
                <a:gd name="T6" fmla="*/ 0 60000 65536"/>
                <a:gd name="T7" fmla="*/ 0 60000 65536"/>
                <a:gd name="T8" fmla="*/ 0 60000 65536"/>
              </a:gdLst>
              <a:ahLst/>
              <a:cxnLst>
                <a:cxn ang="T6">
                  <a:pos x="T0" y="T1"/>
                </a:cxn>
                <a:cxn ang="T7">
                  <a:pos x="T2" y="T3"/>
                </a:cxn>
                <a:cxn ang="T8">
                  <a:pos x="T4" y="T5"/>
                </a:cxn>
              </a:cxnLst>
              <a:rect l="0" t="0" r="r" b="b"/>
              <a:pathLst>
                <a:path w="4" h="2">
                  <a:moveTo>
                    <a:pt x="4" y="0"/>
                  </a:moveTo>
                  <a:lnTo>
                    <a:pt x="1" y="1"/>
                  </a:lnTo>
                  <a:lnTo>
                    <a:pt x="0" y="2"/>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5803" name="Freeform 226"/>
            <p:cNvSpPr>
              <a:spLocks/>
            </p:cNvSpPr>
            <p:nvPr/>
          </p:nvSpPr>
          <p:spPr bwMode="auto">
            <a:xfrm>
              <a:off x="3138" y="3301"/>
              <a:ext cx="88" cy="75"/>
            </a:xfrm>
            <a:custGeom>
              <a:avLst/>
              <a:gdLst>
                <a:gd name="T0" fmla="*/ 123409827 w 15"/>
                <a:gd name="T1" fmla="*/ 0 h 13"/>
                <a:gd name="T2" fmla="*/ 49050050 w 15"/>
                <a:gd name="T3" fmla="*/ 49148723 h 13"/>
                <a:gd name="T4" fmla="*/ 0 w 15"/>
                <a:gd name="T5" fmla="*/ 92111238 h 13"/>
                <a:gd name="T6" fmla="*/ 0 60000 65536"/>
                <a:gd name="T7" fmla="*/ 0 60000 65536"/>
                <a:gd name="T8" fmla="*/ 0 60000 65536"/>
              </a:gdLst>
              <a:ahLst/>
              <a:cxnLst>
                <a:cxn ang="T6">
                  <a:pos x="T0" y="T1"/>
                </a:cxn>
                <a:cxn ang="T7">
                  <a:pos x="T2" y="T3"/>
                </a:cxn>
                <a:cxn ang="T8">
                  <a:pos x="T4" y="T5"/>
                </a:cxn>
              </a:cxnLst>
              <a:rect l="0" t="0" r="r" b="b"/>
              <a:pathLst>
                <a:path w="15" h="13">
                  <a:moveTo>
                    <a:pt x="15" y="0"/>
                  </a:moveTo>
                  <a:lnTo>
                    <a:pt x="6" y="7"/>
                  </a:lnTo>
                  <a:lnTo>
                    <a:pt x="0" y="13"/>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5804" name="Line 227"/>
            <p:cNvSpPr>
              <a:spLocks noChangeShapeType="1"/>
            </p:cNvSpPr>
            <p:nvPr/>
          </p:nvSpPr>
          <p:spPr bwMode="auto">
            <a:xfrm flipH="1">
              <a:off x="3096" y="3393"/>
              <a:ext cx="18" cy="18"/>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805" name="Freeform 228"/>
            <p:cNvSpPr>
              <a:spLocks/>
            </p:cNvSpPr>
            <p:nvPr/>
          </p:nvSpPr>
          <p:spPr bwMode="auto">
            <a:xfrm>
              <a:off x="2996" y="3434"/>
              <a:ext cx="83" cy="80"/>
            </a:xfrm>
            <a:custGeom>
              <a:avLst/>
              <a:gdLst>
                <a:gd name="T0" fmla="*/ 126662280 w 14"/>
                <a:gd name="T1" fmla="*/ 0 h 14"/>
                <a:gd name="T2" fmla="*/ 18281159 w 14"/>
                <a:gd name="T3" fmla="*/ 78370514 h 14"/>
                <a:gd name="T4" fmla="*/ 0 w 14"/>
                <a:gd name="T5" fmla="*/ 90902954 h 14"/>
                <a:gd name="T6" fmla="*/ 0 60000 65536"/>
                <a:gd name="T7" fmla="*/ 0 60000 65536"/>
                <a:gd name="T8" fmla="*/ 0 60000 65536"/>
              </a:gdLst>
              <a:ahLst/>
              <a:cxnLst>
                <a:cxn ang="T6">
                  <a:pos x="T0" y="T1"/>
                </a:cxn>
                <a:cxn ang="T7">
                  <a:pos x="T2" y="T3"/>
                </a:cxn>
                <a:cxn ang="T8">
                  <a:pos x="T4" y="T5"/>
                </a:cxn>
              </a:cxnLst>
              <a:rect l="0" t="0" r="r" b="b"/>
              <a:pathLst>
                <a:path w="14" h="14">
                  <a:moveTo>
                    <a:pt x="14" y="0"/>
                  </a:moveTo>
                  <a:lnTo>
                    <a:pt x="2" y="12"/>
                  </a:lnTo>
                  <a:lnTo>
                    <a:pt x="0" y="14"/>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5806" name="Line 229"/>
            <p:cNvSpPr>
              <a:spLocks noChangeShapeType="1"/>
            </p:cNvSpPr>
            <p:nvPr/>
          </p:nvSpPr>
          <p:spPr bwMode="auto">
            <a:xfrm flipH="1">
              <a:off x="2967" y="3537"/>
              <a:ext cx="12" cy="23"/>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807" name="Freeform 230"/>
            <p:cNvSpPr>
              <a:spLocks/>
            </p:cNvSpPr>
            <p:nvPr/>
          </p:nvSpPr>
          <p:spPr bwMode="auto">
            <a:xfrm>
              <a:off x="2885" y="3583"/>
              <a:ext cx="64" cy="93"/>
            </a:xfrm>
            <a:custGeom>
              <a:avLst/>
              <a:gdLst>
                <a:gd name="T0" fmla="*/ 83945757 w 11"/>
                <a:gd name="T1" fmla="*/ 0 h 16"/>
                <a:gd name="T2" fmla="*/ 61597137 w 11"/>
                <a:gd name="T3" fmla="*/ 30041424 h 16"/>
                <a:gd name="T4" fmla="*/ 0 w 11"/>
                <a:gd name="T5" fmla="*/ 121281178 h 16"/>
                <a:gd name="T6" fmla="*/ 0 60000 65536"/>
                <a:gd name="T7" fmla="*/ 0 60000 65536"/>
                <a:gd name="T8" fmla="*/ 0 60000 65536"/>
              </a:gdLst>
              <a:ahLst/>
              <a:cxnLst>
                <a:cxn ang="T6">
                  <a:pos x="T0" y="T1"/>
                </a:cxn>
                <a:cxn ang="T7">
                  <a:pos x="T2" y="T3"/>
                </a:cxn>
                <a:cxn ang="T8">
                  <a:pos x="T4" y="T5"/>
                </a:cxn>
              </a:cxnLst>
              <a:rect l="0" t="0" r="r" b="b"/>
              <a:pathLst>
                <a:path w="11" h="16">
                  <a:moveTo>
                    <a:pt x="11" y="0"/>
                  </a:moveTo>
                  <a:lnTo>
                    <a:pt x="8" y="4"/>
                  </a:lnTo>
                  <a:lnTo>
                    <a:pt x="0" y="16"/>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5808" name="Line 231"/>
            <p:cNvSpPr>
              <a:spLocks noChangeShapeType="1"/>
            </p:cNvSpPr>
            <p:nvPr/>
          </p:nvSpPr>
          <p:spPr bwMode="auto">
            <a:xfrm flipH="1">
              <a:off x="2855" y="3699"/>
              <a:ext cx="12" cy="17"/>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809" name="Freeform 232"/>
            <p:cNvSpPr>
              <a:spLocks/>
            </p:cNvSpPr>
            <p:nvPr/>
          </p:nvSpPr>
          <p:spPr bwMode="auto">
            <a:xfrm>
              <a:off x="2779" y="3739"/>
              <a:ext cx="59" cy="98"/>
            </a:xfrm>
            <a:custGeom>
              <a:avLst/>
              <a:gdLst>
                <a:gd name="T0" fmla="*/ 86599103 w 10"/>
                <a:gd name="T1" fmla="*/ 0 h 17"/>
                <a:gd name="T2" fmla="*/ 8729445 w 10"/>
                <a:gd name="T3" fmla="*/ 112116231 h 17"/>
                <a:gd name="T4" fmla="*/ 0 w 10"/>
                <a:gd name="T5" fmla="*/ 119533113 h 17"/>
                <a:gd name="T6" fmla="*/ 0 60000 65536"/>
                <a:gd name="T7" fmla="*/ 0 60000 65536"/>
                <a:gd name="T8" fmla="*/ 0 60000 65536"/>
              </a:gdLst>
              <a:ahLst/>
              <a:cxnLst>
                <a:cxn ang="T6">
                  <a:pos x="T0" y="T1"/>
                </a:cxn>
                <a:cxn ang="T7">
                  <a:pos x="T2" y="T3"/>
                </a:cxn>
                <a:cxn ang="T8">
                  <a:pos x="T4" y="T5"/>
                </a:cxn>
              </a:cxnLst>
              <a:rect l="0" t="0" r="r" b="b"/>
              <a:pathLst>
                <a:path w="10" h="17">
                  <a:moveTo>
                    <a:pt x="10" y="0"/>
                  </a:moveTo>
                  <a:lnTo>
                    <a:pt x="1" y="16"/>
                  </a:lnTo>
                  <a:lnTo>
                    <a:pt x="0" y="17"/>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5810" name="Line 233"/>
            <p:cNvSpPr>
              <a:spLocks noChangeShapeType="1"/>
            </p:cNvSpPr>
            <p:nvPr/>
          </p:nvSpPr>
          <p:spPr bwMode="auto">
            <a:xfrm flipH="1">
              <a:off x="2755" y="3866"/>
              <a:ext cx="12" cy="23"/>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811" name="Line 234"/>
            <p:cNvSpPr>
              <a:spLocks noChangeShapeType="1"/>
            </p:cNvSpPr>
            <p:nvPr/>
          </p:nvSpPr>
          <p:spPr bwMode="auto">
            <a:xfrm flipH="1">
              <a:off x="2726" y="3912"/>
              <a:ext cx="17" cy="34"/>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812" name="Freeform 235"/>
            <p:cNvSpPr>
              <a:spLocks/>
            </p:cNvSpPr>
            <p:nvPr/>
          </p:nvSpPr>
          <p:spPr bwMode="auto">
            <a:xfrm>
              <a:off x="2702" y="3935"/>
              <a:ext cx="47" cy="69"/>
            </a:xfrm>
            <a:custGeom>
              <a:avLst/>
              <a:gdLst>
                <a:gd name="T0" fmla="*/ 47 w 47"/>
                <a:gd name="T1" fmla="*/ 17 h 69"/>
                <a:gd name="T2" fmla="*/ 0 w 47"/>
                <a:gd name="T3" fmla="*/ 69 h 69"/>
                <a:gd name="T4" fmla="*/ 6 w 47"/>
                <a:gd name="T5" fmla="*/ 0 h 69"/>
                <a:gd name="T6" fmla="*/ 47 w 47"/>
                <a:gd name="T7" fmla="*/ 17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69">
                  <a:moveTo>
                    <a:pt x="47" y="17"/>
                  </a:moveTo>
                  <a:lnTo>
                    <a:pt x="0" y="69"/>
                  </a:lnTo>
                  <a:lnTo>
                    <a:pt x="6" y="0"/>
                  </a:lnTo>
                  <a:lnTo>
                    <a:pt x="47"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5813" name="Rectangle 236"/>
            <p:cNvSpPr>
              <a:spLocks noChangeArrowheads="1"/>
            </p:cNvSpPr>
            <p:nvPr/>
          </p:nvSpPr>
          <p:spPr bwMode="auto">
            <a:xfrm>
              <a:off x="1719" y="1578"/>
              <a:ext cx="5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ES" sz="2000">
                  <a:solidFill>
                    <a:srgbClr val="000000"/>
                  </a:solidFill>
                  <a:latin typeface="Wingdings" panose="05000000000000000000" pitchFamily="2" charset="2"/>
                  <a:cs typeface="Arial" panose="020B0604020202020204" pitchFamily="34" charset="0"/>
                </a:rPr>
                <a:t>w</a:t>
              </a:r>
              <a:endParaRPr lang="es-ES" sz="10000">
                <a:latin typeface="Arial" panose="020B0604020202020204" pitchFamily="34" charset="0"/>
                <a:cs typeface="Arial" panose="020B0604020202020204" pitchFamily="34" charset="0"/>
              </a:endParaRPr>
            </a:p>
          </p:txBody>
        </p:sp>
        <p:sp>
          <p:nvSpPr>
            <p:cNvPr id="75814" name="Rectangle 237"/>
            <p:cNvSpPr>
              <a:spLocks noChangeArrowheads="1"/>
            </p:cNvSpPr>
            <p:nvPr/>
          </p:nvSpPr>
          <p:spPr bwMode="auto">
            <a:xfrm>
              <a:off x="1786" y="1572"/>
              <a:ext cx="657"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ES" sz="2000">
                  <a:solidFill>
                    <a:srgbClr val="000000"/>
                  </a:solidFill>
                  <a:latin typeface="Arial Narrow" panose="020B0606020202030204" pitchFamily="34" charset="0"/>
                  <a:cs typeface="Arial" panose="020B0604020202020204" pitchFamily="34" charset="0"/>
                </a:rPr>
                <a:t>Instalación Portuaria</a:t>
              </a:r>
              <a:endParaRPr lang="es-ES" sz="10000">
                <a:latin typeface="Arial" panose="020B0604020202020204" pitchFamily="34" charset="0"/>
                <a:cs typeface="Arial" panose="020B0604020202020204" pitchFamily="34" charset="0"/>
              </a:endParaRPr>
            </a:p>
          </p:txBody>
        </p:sp>
        <p:sp>
          <p:nvSpPr>
            <p:cNvPr id="75815" name="Rectangle 238"/>
            <p:cNvSpPr>
              <a:spLocks noChangeArrowheads="1"/>
            </p:cNvSpPr>
            <p:nvPr/>
          </p:nvSpPr>
          <p:spPr bwMode="auto">
            <a:xfrm>
              <a:off x="1719" y="1671"/>
              <a:ext cx="5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ES" sz="2000">
                  <a:solidFill>
                    <a:srgbClr val="000000"/>
                  </a:solidFill>
                  <a:latin typeface="Wingdings" panose="05000000000000000000" pitchFamily="2" charset="2"/>
                  <a:cs typeface="Arial" panose="020B0604020202020204" pitchFamily="34" charset="0"/>
                </a:rPr>
                <a:t>w</a:t>
              </a:r>
              <a:endParaRPr lang="es-ES" sz="10000">
                <a:latin typeface="Arial" panose="020B0604020202020204" pitchFamily="34" charset="0"/>
                <a:cs typeface="Arial" panose="020B0604020202020204" pitchFamily="34" charset="0"/>
              </a:endParaRPr>
            </a:p>
          </p:txBody>
        </p:sp>
        <p:sp>
          <p:nvSpPr>
            <p:cNvPr id="75816" name="Rectangle 239"/>
            <p:cNvSpPr>
              <a:spLocks noChangeArrowheads="1"/>
            </p:cNvSpPr>
            <p:nvPr/>
          </p:nvSpPr>
          <p:spPr bwMode="auto">
            <a:xfrm>
              <a:off x="1785" y="1665"/>
              <a:ext cx="893"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ES" sz="2000">
                  <a:solidFill>
                    <a:srgbClr val="000000"/>
                  </a:solidFill>
                  <a:latin typeface="Arial Narrow" panose="020B0606020202030204" pitchFamily="34" charset="0"/>
                  <a:cs typeface="Arial" panose="020B0604020202020204" pitchFamily="34" charset="0"/>
                </a:rPr>
                <a:t>Estacionamiento Transitorio</a:t>
              </a:r>
              <a:endParaRPr lang="es-ES" sz="10000">
                <a:latin typeface="Arial" panose="020B0604020202020204" pitchFamily="34" charset="0"/>
                <a:cs typeface="Arial" panose="020B0604020202020204" pitchFamily="34" charset="0"/>
              </a:endParaRPr>
            </a:p>
          </p:txBody>
        </p:sp>
        <p:sp>
          <p:nvSpPr>
            <p:cNvPr id="75817" name="Rectangle 240"/>
            <p:cNvSpPr>
              <a:spLocks noChangeArrowheads="1"/>
            </p:cNvSpPr>
            <p:nvPr/>
          </p:nvSpPr>
          <p:spPr bwMode="auto">
            <a:xfrm>
              <a:off x="1719" y="1763"/>
              <a:ext cx="5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ES" sz="2000">
                  <a:solidFill>
                    <a:srgbClr val="000000"/>
                  </a:solidFill>
                  <a:latin typeface="Wingdings" panose="05000000000000000000" pitchFamily="2" charset="2"/>
                  <a:cs typeface="Arial" panose="020B0604020202020204" pitchFamily="34" charset="0"/>
                </a:rPr>
                <a:t>w</a:t>
              </a:r>
              <a:endParaRPr lang="es-ES" sz="10000">
                <a:latin typeface="Arial" panose="020B0604020202020204" pitchFamily="34" charset="0"/>
                <a:cs typeface="Arial" panose="020B0604020202020204" pitchFamily="34" charset="0"/>
              </a:endParaRPr>
            </a:p>
          </p:txBody>
        </p:sp>
        <p:sp>
          <p:nvSpPr>
            <p:cNvPr id="75818" name="Rectangle 241"/>
            <p:cNvSpPr>
              <a:spLocks noChangeArrowheads="1"/>
            </p:cNvSpPr>
            <p:nvPr/>
          </p:nvSpPr>
          <p:spPr bwMode="auto">
            <a:xfrm>
              <a:off x="1783" y="1757"/>
              <a:ext cx="617"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ES" sz="2000">
                  <a:solidFill>
                    <a:srgbClr val="000000"/>
                  </a:solidFill>
                  <a:latin typeface="Arial Narrow" panose="020B0606020202030204" pitchFamily="34" charset="0"/>
                  <a:cs typeface="Arial" panose="020B0604020202020204" pitchFamily="34" charset="0"/>
                </a:rPr>
                <a:t>Depósito Aduanero</a:t>
              </a:r>
              <a:endParaRPr lang="es-ES" sz="10000">
                <a:latin typeface="Arial" panose="020B0604020202020204" pitchFamily="34" charset="0"/>
                <a:cs typeface="Arial" panose="020B0604020202020204" pitchFamily="34" charset="0"/>
              </a:endParaRPr>
            </a:p>
          </p:txBody>
        </p:sp>
        <p:sp>
          <p:nvSpPr>
            <p:cNvPr id="75819" name="Rectangle 242"/>
            <p:cNvSpPr>
              <a:spLocks noChangeArrowheads="1"/>
            </p:cNvSpPr>
            <p:nvPr/>
          </p:nvSpPr>
          <p:spPr bwMode="auto">
            <a:xfrm>
              <a:off x="1719" y="1855"/>
              <a:ext cx="5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ES" sz="2000">
                  <a:solidFill>
                    <a:srgbClr val="000000"/>
                  </a:solidFill>
                  <a:latin typeface="Wingdings" panose="05000000000000000000" pitchFamily="2" charset="2"/>
                  <a:cs typeface="Arial" panose="020B0604020202020204" pitchFamily="34" charset="0"/>
                </a:rPr>
                <a:t>w</a:t>
              </a:r>
              <a:endParaRPr lang="es-ES" sz="10000">
                <a:latin typeface="Arial" panose="020B0604020202020204" pitchFamily="34" charset="0"/>
                <a:cs typeface="Arial" panose="020B0604020202020204" pitchFamily="34" charset="0"/>
              </a:endParaRPr>
            </a:p>
          </p:txBody>
        </p:sp>
        <p:sp>
          <p:nvSpPr>
            <p:cNvPr id="75820" name="Rectangle 243"/>
            <p:cNvSpPr>
              <a:spLocks noChangeArrowheads="1"/>
            </p:cNvSpPr>
            <p:nvPr/>
          </p:nvSpPr>
          <p:spPr bwMode="auto">
            <a:xfrm>
              <a:off x="1786" y="1849"/>
              <a:ext cx="409"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ES" sz="2000">
                  <a:solidFill>
                    <a:srgbClr val="000000"/>
                  </a:solidFill>
                  <a:latin typeface="Arial Narrow" panose="020B0606020202030204" pitchFamily="34" charset="0"/>
                  <a:cs typeface="Arial" panose="020B0604020202020204" pitchFamily="34" charset="0"/>
                </a:rPr>
                <a:t>Zona Franca</a:t>
              </a:r>
              <a:endParaRPr lang="es-ES" sz="10000">
                <a:latin typeface="Arial" panose="020B0604020202020204" pitchFamily="34" charset="0"/>
                <a:cs typeface="Arial" panose="020B0604020202020204" pitchFamily="34" charset="0"/>
              </a:endParaRPr>
            </a:p>
          </p:txBody>
        </p:sp>
        <p:sp>
          <p:nvSpPr>
            <p:cNvPr id="75821" name="Rectangle 244"/>
            <p:cNvSpPr>
              <a:spLocks noChangeArrowheads="1"/>
            </p:cNvSpPr>
            <p:nvPr/>
          </p:nvSpPr>
          <p:spPr bwMode="auto">
            <a:xfrm>
              <a:off x="1719" y="1953"/>
              <a:ext cx="5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ES" sz="2000">
                  <a:solidFill>
                    <a:srgbClr val="000000"/>
                  </a:solidFill>
                  <a:latin typeface="Wingdings" panose="05000000000000000000" pitchFamily="2" charset="2"/>
                  <a:cs typeface="Arial" panose="020B0604020202020204" pitchFamily="34" charset="0"/>
                </a:rPr>
                <a:t>w</a:t>
              </a:r>
              <a:endParaRPr lang="es-ES" sz="10000">
                <a:latin typeface="Arial" panose="020B0604020202020204" pitchFamily="34" charset="0"/>
                <a:cs typeface="Arial" panose="020B0604020202020204" pitchFamily="34" charset="0"/>
              </a:endParaRPr>
            </a:p>
          </p:txBody>
        </p:sp>
        <p:sp>
          <p:nvSpPr>
            <p:cNvPr id="75822" name="Rectangle 245"/>
            <p:cNvSpPr>
              <a:spLocks noChangeArrowheads="1"/>
            </p:cNvSpPr>
            <p:nvPr/>
          </p:nvSpPr>
          <p:spPr bwMode="auto">
            <a:xfrm>
              <a:off x="1785" y="1947"/>
              <a:ext cx="813"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ES" sz="2000">
                  <a:solidFill>
                    <a:srgbClr val="000000"/>
                  </a:solidFill>
                  <a:latin typeface="Arial Narrow" panose="020B0606020202030204" pitchFamily="34" charset="0"/>
                  <a:cs typeface="Arial" panose="020B0604020202020204" pitchFamily="34" charset="0"/>
                </a:rPr>
                <a:t>Perfeccionamiento Activo</a:t>
              </a:r>
              <a:endParaRPr lang="es-ES" sz="10000">
                <a:latin typeface="Arial" panose="020B0604020202020204" pitchFamily="34" charset="0"/>
                <a:cs typeface="Arial" panose="020B0604020202020204" pitchFamily="34" charset="0"/>
              </a:endParaRPr>
            </a:p>
          </p:txBody>
        </p:sp>
        <p:sp>
          <p:nvSpPr>
            <p:cNvPr id="75823" name="Rectangle 246"/>
            <p:cNvSpPr>
              <a:spLocks noChangeArrowheads="1"/>
            </p:cNvSpPr>
            <p:nvPr/>
          </p:nvSpPr>
          <p:spPr bwMode="auto">
            <a:xfrm>
              <a:off x="1719" y="2045"/>
              <a:ext cx="5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ES" sz="2000">
                  <a:solidFill>
                    <a:srgbClr val="000000"/>
                  </a:solidFill>
                  <a:latin typeface="Wingdings" panose="05000000000000000000" pitchFamily="2" charset="2"/>
                  <a:cs typeface="Arial" panose="020B0604020202020204" pitchFamily="34" charset="0"/>
                </a:rPr>
                <a:t>w</a:t>
              </a:r>
              <a:endParaRPr lang="es-ES" sz="10000">
                <a:latin typeface="Arial" panose="020B0604020202020204" pitchFamily="34" charset="0"/>
                <a:cs typeface="Arial" panose="020B0604020202020204" pitchFamily="34" charset="0"/>
              </a:endParaRPr>
            </a:p>
          </p:txBody>
        </p:sp>
        <p:sp>
          <p:nvSpPr>
            <p:cNvPr id="75824" name="Rectangle 247"/>
            <p:cNvSpPr>
              <a:spLocks noChangeArrowheads="1"/>
            </p:cNvSpPr>
            <p:nvPr/>
          </p:nvSpPr>
          <p:spPr bwMode="auto">
            <a:xfrm>
              <a:off x="1785" y="2039"/>
              <a:ext cx="669"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ES" sz="2000">
                  <a:solidFill>
                    <a:srgbClr val="000000"/>
                  </a:solidFill>
                  <a:latin typeface="Arial Narrow" panose="020B0606020202030204" pitchFamily="34" charset="0"/>
                  <a:cs typeface="Arial" panose="020B0604020202020204" pitchFamily="34" charset="0"/>
                </a:rPr>
                <a:t>Instalación aduanera</a:t>
              </a:r>
              <a:endParaRPr lang="es-ES" sz="10000">
                <a:latin typeface="Arial" panose="020B0604020202020204" pitchFamily="34" charset="0"/>
                <a:cs typeface="Arial" panose="020B0604020202020204" pitchFamily="34" charset="0"/>
              </a:endParaRPr>
            </a:p>
          </p:txBody>
        </p:sp>
        <p:sp>
          <p:nvSpPr>
            <p:cNvPr id="75825" name="Line 248"/>
            <p:cNvSpPr>
              <a:spLocks noChangeShapeType="1"/>
            </p:cNvSpPr>
            <p:nvPr/>
          </p:nvSpPr>
          <p:spPr bwMode="auto">
            <a:xfrm>
              <a:off x="1702" y="2131"/>
              <a:ext cx="74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826" name="Line 249"/>
            <p:cNvSpPr>
              <a:spLocks noChangeShapeType="1"/>
            </p:cNvSpPr>
            <p:nvPr/>
          </p:nvSpPr>
          <p:spPr bwMode="auto">
            <a:xfrm>
              <a:off x="1826" y="2131"/>
              <a:ext cx="1" cy="79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827" name="Freeform 250"/>
            <p:cNvSpPr>
              <a:spLocks/>
            </p:cNvSpPr>
            <p:nvPr/>
          </p:nvSpPr>
          <p:spPr bwMode="auto">
            <a:xfrm>
              <a:off x="1802" y="2915"/>
              <a:ext cx="41" cy="63"/>
            </a:xfrm>
            <a:custGeom>
              <a:avLst/>
              <a:gdLst>
                <a:gd name="T0" fmla="*/ 41 w 41"/>
                <a:gd name="T1" fmla="*/ 0 h 63"/>
                <a:gd name="T2" fmla="*/ 24 w 41"/>
                <a:gd name="T3" fmla="*/ 63 h 63"/>
                <a:gd name="T4" fmla="*/ 0 w 41"/>
                <a:gd name="T5" fmla="*/ 0 h 63"/>
                <a:gd name="T6" fmla="*/ 41 w 41"/>
                <a:gd name="T7" fmla="*/ 0 h 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63">
                  <a:moveTo>
                    <a:pt x="41" y="0"/>
                  </a:moveTo>
                  <a:lnTo>
                    <a:pt x="24" y="63"/>
                  </a:lnTo>
                  <a:lnTo>
                    <a:pt x="0" y="0"/>
                  </a:lnTo>
                  <a:lnTo>
                    <a:pt x="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5828" name="Rectangle 251"/>
            <p:cNvSpPr>
              <a:spLocks noChangeArrowheads="1"/>
            </p:cNvSpPr>
            <p:nvPr/>
          </p:nvSpPr>
          <p:spPr bwMode="auto">
            <a:xfrm>
              <a:off x="1773" y="2552"/>
              <a:ext cx="106" cy="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cs typeface="Arial" panose="020B0604020202020204" pitchFamily="34" charset="0"/>
              </a:endParaRPr>
            </a:p>
          </p:txBody>
        </p:sp>
        <p:sp>
          <p:nvSpPr>
            <p:cNvPr id="75829" name="Freeform 252"/>
            <p:cNvSpPr>
              <a:spLocks/>
            </p:cNvSpPr>
            <p:nvPr/>
          </p:nvSpPr>
          <p:spPr bwMode="auto">
            <a:xfrm>
              <a:off x="1256" y="2300"/>
              <a:ext cx="35" cy="92"/>
            </a:xfrm>
            <a:custGeom>
              <a:avLst/>
              <a:gdLst>
                <a:gd name="T0" fmla="*/ 0 w 150"/>
                <a:gd name="T1" fmla="*/ 0 h 399"/>
                <a:gd name="T2" fmla="*/ 0 w 150"/>
                <a:gd name="T3" fmla="*/ 0 h 399"/>
                <a:gd name="T4" fmla="*/ 0 w 150"/>
                <a:gd name="T5" fmla="*/ 0 h 399"/>
                <a:gd name="T6" fmla="*/ 0 w 150"/>
                <a:gd name="T7" fmla="*/ 0 h 399"/>
                <a:gd name="T8" fmla="*/ 0 w 150"/>
                <a:gd name="T9" fmla="*/ 0 h 399"/>
                <a:gd name="T10" fmla="*/ 0 w 150"/>
                <a:gd name="T11" fmla="*/ 0 h 399"/>
                <a:gd name="T12" fmla="*/ 0 w 150"/>
                <a:gd name="T13" fmla="*/ 0 h 3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 h="399">
                  <a:moveTo>
                    <a:pt x="150" y="0"/>
                  </a:moveTo>
                  <a:cubicBezTo>
                    <a:pt x="145" y="0"/>
                    <a:pt x="141" y="0"/>
                    <a:pt x="137" y="0"/>
                  </a:cubicBezTo>
                  <a:cubicBezTo>
                    <a:pt x="61" y="0"/>
                    <a:pt x="0" y="89"/>
                    <a:pt x="0" y="199"/>
                  </a:cubicBezTo>
                  <a:cubicBezTo>
                    <a:pt x="0" y="309"/>
                    <a:pt x="61" y="399"/>
                    <a:pt x="137" y="399"/>
                  </a:cubicBezTo>
                  <a:cubicBezTo>
                    <a:pt x="141" y="398"/>
                    <a:pt x="144" y="398"/>
                    <a:pt x="148" y="398"/>
                  </a:cubicBezTo>
                  <a:lnTo>
                    <a:pt x="138" y="200"/>
                  </a:lnTo>
                  <a:lnTo>
                    <a:pt x="150" y="0"/>
                  </a:lnTo>
                  <a:close/>
                </a:path>
              </a:pathLst>
            </a:custGeom>
            <a:solidFill>
              <a:srgbClr val="FF4040"/>
            </a:solidFill>
            <a:ln w="3175">
              <a:solidFill>
                <a:srgbClr val="000000"/>
              </a:solidFill>
              <a:prstDash val="solid"/>
              <a:round/>
              <a:headEnd/>
              <a:tailEnd/>
            </a:ln>
          </p:spPr>
          <p:txBody>
            <a:bodyPr/>
            <a:lstStyle/>
            <a:p>
              <a:endParaRPr lang="es-CR" sz="10000"/>
            </a:p>
          </p:txBody>
        </p:sp>
        <p:sp>
          <p:nvSpPr>
            <p:cNvPr id="75830" name="Freeform 253"/>
            <p:cNvSpPr>
              <a:spLocks/>
            </p:cNvSpPr>
            <p:nvPr/>
          </p:nvSpPr>
          <p:spPr bwMode="auto">
            <a:xfrm>
              <a:off x="1246" y="2297"/>
              <a:ext cx="48" cy="107"/>
            </a:xfrm>
            <a:custGeom>
              <a:avLst/>
              <a:gdLst>
                <a:gd name="T0" fmla="*/ 47 w 48"/>
                <a:gd name="T1" fmla="*/ 0 h 107"/>
                <a:gd name="T2" fmla="*/ 0 w 48"/>
                <a:gd name="T3" fmla="*/ 0 h 107"/>
                <a:gd name="T4" fmla="*/ 5 w 48"/>
                <a:gd name="T5" fmla="*/ 1 h 107"/>
                <a:gd name="T6" fmla="*/ 8 w 48"/>
                <a:gd name="T7" fmla="*/ 3 h 107"/>
                <a:gd name="T8" fmla="*/ 10 w 48"/>
                <a:gd name="T9" fmla="*/ 4 h 107"/>
                <a:gd name="T10" fmla="*/ 13 w 48"/>
                <a:gd name="T11" fmla="*/ 6 h 107"/>
                <a:gd name="T12" fmla="*/ 16 w 48"/>
                <a:gd name="T13" fmla="*/ 8 h 107"/>
                <a:gd name="T14" fmla="*/ 17 w 48"/>
                <a:gd name="T15" fmla="*/ 10 h 107"/>
                <a:gd name="T16" fmla="*/ 20 w 48"/>
                <a:gd name="T17" fmla="*/ 12 h 107"/>
                <a:gd name="T18" fmla="*/ 21 w 48"/>
                <a:gd name="T19" fmla="*/ 14 h 107"/>
                <a:gd name="T20" fmla="*/ 22 w 48"/>
                <a:gd name="T21" fmla="*/ 17 h 107"/>
                <a:gd name="T22" fmla="*/ 24 w 48"/>
                <a:gd name="T23" fmla="*/ 20 h 107"/>
                <a:gd name="T24" fmla="*/ 25 w 48"/>
                <a:gd name="T25" fmla="*/ 23 h 107"/>
                <a:gd name="T26" fmla="*/ 26 w 48"/>
                <a:gd name="T27" fmla="*/ 26 h 107"/>
                <a:gd name="T28" fmla="*/ 27 w 48"/>
                <a:gd name="T29" fmla="*/ 29 h 107"/>
                <a:gd name="T30" fmla="*/ 35 w 48"/>
                <a:gd name="T31" fmla="*/ 64 h 107"/>
                <a:gd name="T32" fmla="*/ 38 w 48"/>
                <a:gd name="T33" fmla="*/ 78 h 107"/>
                <a:gd name="T34" fmla="*/ 40 w 48"/>
                <a:gd name="T35" fmla="*/ 88 h 107"/>
                <a:gd name="T36" fmla="*/ 42 w 48"/>
                <a:gd name="T37" fmla="*/ 98 h 107"/>
                <a:gd name="T38" fmla="*/ 46 w 48"/>
                <a:gd name="T39" fmla="*/ 107 h 107"/>
                <a:gd name="T40" fmla="*/ 48 w 48"/>
                <a:gd name="T41" fmla="*/ 107 h 107"/>
                <a:gd name="T42" fmla="*/ 47 w 48"/>
                <a:gd name="T43" fmla="*/ 0 h 1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8" h="107">
                  <a:moveTo>
                    <a:pt x="47" y="0"/>
                  </a:moveTo>
                  <a:lnTo>
                    <a:pt x="0" y="0"/>
                  </a:lnTo>
                  <a:lnTo>
                    <a:pt x="5" y="1"/>
                  </a:lnTo>
                  <a:lnTo>
                    <a:pt x="8" y="3"/>
                  </a:lnTo>
                  <a:lnTo>
                    <a:pt x="10" y="4"/>
                  </a:lnTo>
                  <a:lnTo>
                    <a:pt x="13" y="6"/>
                  </a:lnTo>
                  <a:lnTo>
                    <a:pt x="16" y="8"/>
                  </a:lnTo>
                  <a:lnTo>
                    <a:pt x="17" y="10"/>
                  </a:lnTo>
                  <a:lnTo>
                    <a:pt x="20" y="12"/>
                  </a:lnTo>
                  <a:lnTo>
                    <a:pt x="21" y="14"/>
                  </a:lnTo>
                  <a:lnTo>
                    <a:pt x="22" y="17"/>
                  </a:lnTo>
                  <a:lnTo>
                    <a:pt x="24" y="20"/>
                  </a:lnTo>
                  <a:lnTo>
                    <a:pt x="25" y="23"/>
                  </a:lnTo>
                  <a:lnTo>
                    <a:pt x="26" y="26"/>
                  </a:lnTo>
                  <a:lnTo>
                    <a:pt x="27" y="29"/>
                  </a:lnTo>
                  <a:lnTo>
                    <a:pt x="35" y="64"/>
                  </a:lnTo>
                  <a:lnTo>
                    <a:pt x="38" y="78"/>
                  </a:lnTo>
                  <a:lnTo>
                    <a:pt x="40" y="88"/>
                  </a:lnTo>
                  <a:lnTo>
                    <a:pt x="42" y="98"/>
                  </a:lnTo>
                  <a:lnTo>
                    <a:pt x="46" y="107"/>
                  </a:lnTo>
                  <a:lnTo>
                    <a:pt x="48" y="107"/>
                  </a:lnTo>
                  <a:lnTo>
                    <a:pt x="47" y="0"/>
                  </a:lnTo>
                  <a:close/>
                </a:path>
              </a:pathLst>
            </a:custGeom>
            <a:solidFill>
              <a:srgbClr val="FF8000"/>
            </a:solidFill>
            <a:ln w="3175">
              <a:solidFill>
                <a:srgbClr val="000000"/>
              </a:solidFill>
              <a:prstDash val="solid"/>
              <a:round/>
              <a:headEnd/>
              <a:tailEnd/>
            </a:ln>
          </p:spPr>
          <p:txBody>
            <a:bodyPr/>
            <a:lstStyle/>
            <a:p>
              <a:endParaRPr lang="es-CR" sz="10000"/>
            </a:p>
          </p:txBody>
        </p:sp>
        <p:sp>
          <p:nvSpPr>
            <p:cNvPr id="75831" name="Freeform 254"/>
            <p:cNvSpPr>
              <a:spLocks/>
            </p:cNvSpPr>
            <p:nvPr/>
          </p:nvSpPr>
          <p:spPr bwMode="auto">
            <a:xfrm>
              <a:off x="1454" y="2301"/>
              <a:ext cx="33" cy="92"/>
            </a:xfrm>
            <a:custGeom>
              <a:avLst/>
              <a:gdLst>
                <a:gd name="T0" fmla="*/ 0 w 138"/>
                <a:gd name="T1" fmla="*/ 0 h 398"/>
                <a:gd name="T2" fmla="*/ 0 w 138"/>
                <a:gd name="T3" fmla="*/ 0 h 398"/>
                <a:gd name="T4" fmla="*/ 0 w 138"/>
                <a:gd name="T5" fmla="*/ 0 h 398"/>
                <a:gd name="T6" fmla="*/ 0 w 138"/>
                <a:gd name="T7" fmla="*/ 0 h 398"/>
                <a:gd name="T8" fmla="*/ 0 w 138"/>
                <a:gd name="T9" fmla="*/ 0 h 3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398">
                  <a:moveTo>
                    <a:pt x="12" y="398"/>
                  </a:moveTo>
                  <a:cubicBezTo>
                    <a:pt x="83" y="389"/>
                    <a:pt x="138" y="302"/>
                    <a:pt x="138" y="199"/>
                  </a:cubicBezTo>
                  <a:cubicBezTo>
                    <a:pt x="138" y="96"/>
                    <a:pt x="84" y="11"/>
                    <a:pt x="14" y="0"/>
                  </a:cubicBezTo>
                  <a:lnTo>
                    <a:pt x="0" y="200"/>
                  </a:lnTo>
                  <a:lnTo>
                    <a:pt x="12" y="398"/>
                  </a:lnTo>
                  <a:close/>
                </a:path>
              </a:pathLst>
            </a:custGeom>
            <a:solidFill>
              <a:srgbClr val="FF4040"/>
            </a:solidFill>
            <a:ln w="3175">
              <a:solidFill>
                <a:srgbClr val="000000"/>
              </a:solidFill>
              <a:prstDash val="solid"/>
              <a:round/>
              <a:headEnd/>
              <a:tailEnd/>
            </a:ln>
          </p:spPr>
          <p:txBody>
            <a:bodyPr/>
            <a:lstStyle/>
            <a:p>
              <a:endParaRPr lang="es-CR" sz="10000"/>
            </a:p>
          </p:txBody>
        </p:sp>
        <p:sp>
          <p:nvSpPr>
            <p:cNvPr id="75832" name="Freeform 255"/>
            <p:cNvSpPr>
              <a:spLocks/>
            </p:cNvSpPr>
            <p:nvPr/>
          </p:nvSpPr>
          <p:spPr bwMode="auto">
            <a:xfrm>
              <a:off x="1456" y="2297"/>
              <a:ext cx="48" cy="107"/>
            </a:xfrm>
            <a:custGeom>
              <a:avLst/>
              <a:gdLst>
                <a:gd name="T0" fmla="*/ 0 w 48"/>
                <a:gd name="T1" fmla="*/ 0 h 107"/>
                <a:gd name="T2" fmla="*/ 48 w 48"/>
                <a:gd name="T3" fmla="*/ 0 h 107"/>
                <a:gd name="T4" fmla="*/ 42 w 48"/>
                <a:gd name="T5" fmla="*/ 2 h 107"/>
                <a:gd name="T6" fmla="*/ 39 w 48"/>
                <a:gd name="T7" fmla="*/ 3 h 107"/>
                <a:gd name="T8" fmla="*/ 37 w 48"/>
                <a:gd name="T9" fmla="*/ 5 h 107"/>
                <a:gd name="T10" fmla="*/ 34 w 48"/>
                <a:gd name="T11" fmla="*/ 6 h 107"/>
                <a:gd name="T12" fmla="*/ 32 w 48"/>
                <a:gd name="T13" fmla="*/ 9 h 107"/>
                <a:gd name="T14" fmla="*/ 30 w 48"/>
                <a:gd name="T15" fmla="*/ 11 h 107"/>
                <a:gd name="T16" fmla="*/ 28 w 48"/>
                <a:gd name="T17" fmla="*/ 13 h 107"/>
                <a:gd name="T18" fmla="*/ 27 w 48"/>
                <a:gd name="T19" fmla="*/ 15 h 107"/>
                <a:gd name="T20" fmla="*/ 25 w 48"/>
                <a:gd name="T21" fmla="*/ 18 h 107"/>
                <a:gd name="T22" fmla="*/ 24 w 48"/>
                <a:gd name="T23" fmla="*/ 21 h 107"/>
                <a:gd name="T24" fmla="*/ 22 w 48"/>
                <a:gd name="T25" fmla="*/ 24 h 107"/>
                <a:gd name="T26" fmla="*/ 21 w 48"/>
                <a:gd name="T27" fmla="*/ 27 h 107"/>
                <a:gd name="T28" fmla="*/ 20 w 48"/>
                <a:gd name="T29" fmla="*/ 29 h 107"/>
                <a:gd name="T30" fmla="*/ 12 w 48"/>
                <a:gd name="T31" fmla="*/ 64 h 107"/>
                <a:gd name="T32" fmla="*/ 9 w 48"/>
                <a:gd name="T33" fmla="*/ 79 h 107"/>
                <a:gd name="T34" fmla="*/ 8 w 48"/>
                <a:gd name="T35" fmla="*/ 89 h 107"/>
                <a:gd name="T36" fmla="*/ 5 w 48"/>
                <a:gd name="T37" fmla="*/ 98 h 107"/>
                <a:gd name="T38" fmla="*/ 2 w 48"/>
                <a:gd name="T39" fmla="*/ 107 h 107"/>
                <a:gd name="T40" fmla="*/ 0 w 48"/>
                <a:gd name="T41" fmla="*/ 107 h 107"/>
                <a:gd name="T42" fmla="*/ 0 w 48"/>
                <a:gd name="T43" fmla="*/ 0 h 1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8" h="107">
                  <a:moveTo>
                    <a:pt x="0" y="0"/>
                  </a:moveTo>
                  <a:lnTo>
                    <a:pt x="48" y="0"/>
                  </a:lnTo>
                  <a:lnTo>
                    <a:pt x="42" y="2"/>
                  </a:lnTo>
                  <a:lnTo>
                    <a:pt x="39" y="3"/>
                  </a:lnTo>
                  <a:lnTo>
                    <a:pt x="37" y="5"/>
                  </a:lnTo>
                  <a:lnTo>
                    <a:pt x="34" y="6"/>
                  </a:lnTo>
                  <a:lnTo>
                    <a:pt x="32" y="9"/>
                  </a:lnTo>
                  <a:lnTo>
                    <a:pt x="30" y="11"/>
                  </a:lnTo>
                  <a:lnTo>
                    <a:pt x="28" y="13"/>
                  </a:lnTo>
                  <a:lnTo>
                    <a:pt x="27" y="15"/>
                  </a:lnTo>
                  <a:lnTo>
                    <a:pt x="25" y="18"/>
                  </a:lnTo>
                  <a:lnTo>
                    <a:pt x="24" y="21"/>
                  </a:lnTo>
                  <a:lnTo>
                    <a:pt x="22" y="24"/>
                  </a:lnTo>
                  <a:lnTo>
                    <a:pt x="21" y="27"/>
                  </a:lnTo>
                  <a:lnTo>
                    <a:pt x="20" y="29"/>
                  </a:lnTo>
                  <a:lnTo>
                    <a:pt x="12" y="64"/>
                  </a:lnTo>
                  <a:lnTo>
                    <a:pt x="9" y="79"/>
                  </a:lnTo>
                  <a:lnTo>
                    <a:pt x="8" y="89"/>
                  </a:lnTo>
                  <a:lnTo>
                    <a:pt x="5" y="98"/>
                  </a:lnTo>
                  <a:lnTo>
                    <a:pt x="2" y="107"/>
                  </a:lnTo>
                  <a:lnTo>
                    <a:pt x="0" y="107"/>
                  </a:lnTo>
                  <a:lnTo>
                    <a:pt x="0" y="0"/>
                  </a:lnTo>
                  <a:close/>
                </a:path>
              </a:pathLst>
            </a:custGeom>
            <a:solidFill>
              <a:srgbClr val="FF8000"/>
            </a:solidFill>
            <a:ln w="3175">
              <a:solidFill>
                <a:srgbClr val="000000"/>
              </a:solidFill>
              <a:prstDash val="solid"/>
              <a:round/>
              <a:headEnd/>
              <a:tailEnd/>
            </a:ln>
          </p:spPr>
          <p:txBody>
            <a:bodyPr/>
            <a:lstStyle/>
            <a:p>
              <a:endParaRPr lang="es-CR" sz="10000"/>
            </a:p>
          </p:txBody>
        </p:sp>
        <p:sp>
          <p:nvSpPr>
            <p:cNvPr id="75833" name="Freeform 256"/>
            <p:cNvSpPr>
              <a:spLocks/>
            </p:cNvSpPr>
            <p:nvPr/>
          </p:nvSpPr>
          <p:spPr bwMode="auto">
            <a:xfrm>
              <a:off x="1256" y="2551"/>
              <a:ext cx="35" cy="92"/>
            </a:xfrm>
            <a:custGeom>
              <a:avLst/>
              <a:gdLst>
                <a:gd name="T0" fmla="*/ 0 w 150"/>
                <a:gd name="T1" fmla="*/ 0 h 397"/>
                <a:gd name="T2" fmla="*/ 0 w 150"/>
                <a:gd name="T3" fmla="*/ 0 h 397"/>
                <a:gd name="T4" fmla="*/ 0 w 150"/>
                <a:gd name="T5" fmla="*/ 0 h 397"/>
                <a:gd name="T6" fmla="*/ 0 w 150"/>
                <a:gd name="T7" fmla="*/ 0 h 397"/>
                <a:gd name="T8" fmla="*/ 0 w 150"/>
                <a:gd name="T9" fmla="*/ 0 h 397"/>
                <a:gd name="T10" fmla="*/ 0 w 150"/>
                <a:gd name="T11" fmla="*/ 0 h 397"/>
                <a:gd name="T12" fmla="*/ 0 w 150"/>
                <a:gd name="T13" fmla="*/ 0 h 3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 h="397">
                  <a:moveTo>
                    <a:pt x="150" y="0"/>
                  </a:moveTo>
                  <a:cubicBezTo>
                    <a:pt x="145" y="0"/>
                    <a:pt x="141" y="0"/>
                    <a:pt x="137" y="0"/>
                  </a:cubicBezTo>
                  <a:cubicBezTo>
                    <a:pt x="61" y="0"/>
                    <a:pt x="0" y="88"/>
                    <a:pt x="0" y="198"/>
                  </a:cubicBezTo>
                  <a:cubicBezTo>
                    <a:pt x="0" y="308"/>
                    <a:pt x="61" y="397"/>
                    <a:pt x="137" y="397"/>
                  </a:cubicBezTo>
                  <a:cubicBezTo>
                    <a:pt x="141" y="396"/>
                    <a:pt x="144" y="396"/>
                    <a:pt x="148" y="396"/>
                  </a:cubicBezTo>
                  <a:lnTo>
                    <a:pt x="138" y="198"/>
                  </a:lnTo>
                  <a:lnTo>
                    <a:pt x="150" y="0"/>
                  </a:lnTo>
                  <a:close/>
                </a:path>
              </a:pathLst>
            </a:custGeom>
            <a:solidFill>
              <a:srgbClr val="00A000"/>
            </a:solidFill>
            <a:ln w="3175">
              <a:solidFill>
                <a:srgbClr val="000000"/>
              </a:solidFill>
              <a:prstDash val="solid"/>
              <a:round/>
              <a:headEnd/>
              <a:tailEnd/>
            </a:ln>
          </p:spPr>
          <p:txBody>
            <a:bodyPr/>
            <a:lstStyle/>
            <a:p>
              <a:endParaRPr lang="es-CR" sz="10000"/>
            </a:p>
          </p:txBody>
        </p:sp>
        <p:sp>
          <p:nvSpPr>
            <p:cNvPr id="75834" name="Freeform 257"/>
            <p:cNvSpPr>
              <a:spLocks/>
            </p:cNvSpPr>
            <p:nvPr/>
          </p:nvSpPr>
          <p:spPr bwMode="auto">
            <a:xfrm>
              <a:off x="1246" y="2547"/>
              <a:ext cx="48" cy="107"/>
            </a:xfrm>
            <a:custGeom>
              <a:avLst/>
              <a:gdLst>
                <a:gd name="T0" fmla="*/ 47 w 48"/>
                <a:gd name="T1" fmla="*/ 0 h 107"/>
                <a:gd name="T2" fmla="*/ 0 w 48"/>
                <a:gd name="T3" fmla="*/ 0 h 107"/>
                <a:gd name="T4" fmla="*/ 5 w 48"/>
                <a:gd name="T5" fmla="*/ 2 h 107"/>
                <a:gd name="T6" fmla="*/ 8 w 48"/>
                <a:gd name="T7" fmla="*/ 3 h 107"/>
                <a:gd name="T8" fmla="*/ 10 w 48"/>
                <a:gd name="T9" fmla="*/ 5 h 107"/>
                <a:gd name="T10" fmla="*/ 13 w 48"/>
                <a:gd name="T11" fmla="*/ 6 h 107"/>
                <a:gd name="T12" fmla="*/ 16 w 48"/>
                <a:gd name="T13" fmla="*/ 9 h 107"/>
                <a:gd name="T14" fmla="*/ 17 w 48"/>
                <a:gd name="T15" fmla="*/ 11 h 107"/>
                <a:gd name="T16" fmla="*/ 20 w 48"/>
                <a:gd name="T17" fmla="*/ 13 h 107"/>
                <a:gd name="T18" fmla="*/ 21 w 48"/>
                <a:gd name="T19" fmla="*/ 15 h 107"/>
                <a:gd name="T20" fmla="*/ 22 w 48"/>
                <a:gd name="T21" fmla="*/ 18 h 107"/>
                <a:gd name="T22" fmla="*/ 24 w 48"/>
                <a:gd name="T23" fmla="*/ 20 h 107"/>
                <a:gd name="T24" fmla="*/ 25 w 48"/>
                <a:gd name="T25" fmla="*/ 24 h 107"/>
                <a:gd name="T26" fmla="*/ 26 w 48"/>
                <a:gd name="T27" fmla="*/ 26 h 107"/>
                <a:gd name="T28" fmla="*/ 27 w 48"/>
                <a:gd name="T29" fmla="*/ 29 h 107"/>
                <a:gd name="T30" fmla="*/ 35 w 48"/>
                <a:gd name="T31" fmla="*/ 64 h 107"/>
                <a:gd name="T32" fmla="*/ 38 w 48"/>
                <a:gd name="T33" fmla="*/ 79 h 107"/>
                <a:gd name="T34" fmla="*/ 40 w 48"/>
                <a:gd name="T35" fmla="*/ 88 h 107"/>
                <a:gd name="T36" fmla="*/ 42 w 48"/>
                <a:gd name="T37" fmla="*/ 98 h 107"/>
                <a:gd name="T38" fmla="*/ 46 w 48"/>
                <a:gd name="T39" fmla="*/ 107 h 107"/>
                <a:gd name="T40" fmla="*/ 48 w 48"/>
                <a:gd name="T41" fmla="*/ 107 h 107"/>
                <a:gd name="T42" fmla="*/ 47 w 48"/>
                <a:gd name="T43" fmla="*/ 0 h 1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8" h="107">
                  <a:moveTo>
                    <a:pt x="47" y="0"/>
                  </a:moveTo>
                  <a:lnTo>
                    <a:pt x="0" y="0"/>
                  </a:lnTo>
                  <a:lnTo>
                    <a:pt x="5" y="2"/>
                  </a:lnTo>
                  <a:lnTo>
                    <a:pt x="8" y="3"/>
                  </a:lnTo>
                  <a:lnTo>
                    <a:pt x="10" y="5"/>
                  </a:lnTo>
                  <a:lnTo>
                    <a:pt x="13" y="6"/>
                  </a:lnTo>
                  <a:lnTo>
                    <a:pt x="16" y="9"/>
                  </a:lnTo>
                  <a:lnTo>
                    <a:pt x="17" y="11"/>
                  </a:lnTo>
                  <a:lnTo>
                    <a:pt x="20" y="13"/>
                  </a:lnTo>
                  <a:lnTo>
                    <a:pt x="21" y="15"/>
                  </a:lnTo>
                  <a:lnTo>
                    <a:pt x="22" y="18"/>
                  </a:lnTo>
                  <a:lnTo>
                    <a:pt x="24" y="20"/>
                  </a:lnTo>
                  <a:lnTo>
                    <a:pt x="25" y="24"/>
                  </a:lnTo>
                  <a:lnTo>
                    <a:pt x="26" y="26"/>
                  </a:lnTo>
                  <a:lnTo>
                    <a:pt x="27" y="29"/>
                  </a:lnTo>
                  <a:lnTo>
                    <a:pt x="35" y="64"/>
                  </a:lnTo>
                  <a:lnTo>
                    <a:pt x="38" y="79"/>
                  </a:lnTo>
                  <a:lnTo>
                    <a:pt x="40" y="88"/>
                  </a:lnTo>
                  <a:lnTo>
                    <a:pt x="42" y="98"/>
                  </a:lnTo>
                  <a:lnTo>
                    <a:pt x="46" y="107"/>
                  </a:lnTo>
                  <a:lnTo>
                    <a:pt x="48" y="107"/>
                  </a:lnTo>
                  <a:lnTo>
                    <a:pt x="47" y="0"/>
                  </a:lnTo>
                  <a:close/>
                </a:path>
              </a:pathLst>
            </a:custGeom>
            <a:solidFill>
              <a:srgbClr val="FF8000"/>
            </a:solidFill>
            <a:ln w="3175">
              <a:solidFill>
                <a:srgbClr val="000000"/>
              </a:solidFill>
              <a:prstDash val="solid"/>
              <a:round/>
              <a:headEnd/>
              <a:tailEnd/>
            </a:ln>
          </p:spPr>
          <p:txBody>
            <a:bodyPr/>
            <a:lstStyle/>
            <a:p>
              <a:endParaRPr lang="es-CR" sz="10000"/>
            </a:p>
          </p:txBody>
        </p:sp>
        <p:sp>
          <p:nvSpPr>
            <p:cNvPr id="75835" name="Freeform 258"/>
            <p:cNvSpPr>
              <a:spLocks/>
            </p:cNvSpPr>
            <p:nvPr/>
          </p:nvSpPr>
          <p:spPr bwMode="auto">
            <a:xfrm>
              <a:off x="1454" y="2552"/>
              <a:ext cx="33" cy="91"/>
            </a:xfrm>
            <a:custGeom>
              <a:avLst/>
              <a:gdLst>
                <a:gd name="T0" fmla="*/ 0 w 138"/>
                <a:gd name="T1" fmla="*/ 0 h 397"/>
                <a:gd name="T2" fmla="*/ 0 w 138"/>
                <a:gd name="T3" fmla="*/ 0 h 397"/>
                <a:gd name="T4" fmla="*/ 0 w 138"/>
                <a:gd name="T5" fmla="*/ 0 h 397"/>
                <a:gd name="T6" fmla="*/ 0 w 138"/>
                <a:gd name="T7" fmla="*/ 0 h 397"/>
                <a:gd name="T8" fmla="*/ 0 w 138"/>
                <a:gd name="T9" fmla="*/ 0 h 3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397">
                  <a:moveTo>
                    <a:pt x="12" y="397"/>
                  </a:moveTo>
                  <a:cubicBezTo>
                    <a:pt x="83" y="388"/>
                    <a:pt x="138" y="302"/>
                    <a:pt x="138" y="199"/>
                  </a:cubicBezTo>
                  <a:cubicBezTo>
                    <a:pt x="138" y="96"/>
                    <a:pt x="84" y="11"/>
                    <a:pt x="14" y="0"/>
                  </a:cubicBezTo>
                  <a:lnTo>
                    <a:pt x="0" y="199"/>
                  </a:lnTo>
                  <a:lnTo>
                    <a:pt x="12" y="397"/>
                  </a:lnTo>
                  <a:close/>
                </a:path>
              </a:pathLst>
            </a:custGeom>
            <a:solidFill>
              <a:srgbClr val="00A000"/>
            </a:solidFill>
            <a:ln w="3175">
              <a:solidFill>
                <a:srgbClr val="000000"/>
              </a:solidFill>
              <a:prstDash val="solid"/>
              <a:round/>
              <a:headEnd/>
              <a:tailEnd/>
            </a:ln>
          </p:spPr>
          <p:txBody>
            <a:bodyPr/>
            <a:lstStyle/>
            <a:p>
              <a:endParaRPr lang="es-CR" sz="10000"/>
            </a:p>
          </p:txBody>
        </p:sp>
        <p:sp>
          <p:nvSpPr>
            <p:cNvPr id="75836" name="Freeform 259"/>
            <p:cNvSpPr>
              <a:spLocks/>
            </p:cNvSpPr>
            <p:nvPr/>
          </p:nvSpPr>
          <p:spPr bwMode="auto">
            <a:xfrm>
              <a:off x="1456" y="2548"/>
              <a:ext cx="48" cy="107"/>
            </a:xfrm>
            <a:custGeom>
              <a:avLst/>
              <a:gdLst>
                <a:gd name="T0" fmla="*/ 0 w 48"/>
                <a:gd name="T1" fmla="*/ 0 h 107"/>
                <a:gd name="T2" fmla="*/ 48 w 48"/>
                <a:gd name="T3" fmla="*/ 0 h 107"/>
                <a:gd name="T4" fmla="*/ 42 w 48"/>
                <a:gd name="T5" fmla="*/ 2 h 107"/>
                <a:gd name="T6" fmla="*/ 39 w 48"/>
                <a:gd name="T7" fmla="*/ 3 h 107"/>
                <a:gd name="T8" fmla="*/ 37 w 48"/>
                <a:gd name="T9" fmla="*/ 4 h 107"/>
                <a:gd name="T10" fmla="*/ 34 w 48"/>
                <a:gd name="T11" fmla="*/ 6 h 107"/>
                <a:gd name="T12" fmla="*/ 32 w 48"/>
                <a:gd name="T13" fmla="*/ 8 h 107"/>
                <a:gd name="T14" fmla="*/ 30 w 48"/>
                <a:gd name="T15" fmla="*/ 10 h 107"/>
                <a:gd name="T16" fmla="*/ 28 w 48"/>
                <a:gd name="T17" fmla="*/ 12 h 107"/>
                <a:gd name="T18" fmla="*/ 27 w 48"/>
                <a:gd name="T19" fmla="*/ 14 h 107"/>
                <a:gd name="T20" fmla="*/ 25 w 48"/>
                <a:gd name="T21" fmla="*/ 17 h 107"/>
                <a:gd name="T22" fmla="*/ 24 w 48"/>
                <a:gd name="T23" fmla="*/ 20 h 107"/>
                <a:gd name="T24" fmla="*/ 22 w 48"/>
                <a:gd name="T25" fmla="*/ 23 h 107"/>
                <a:gd name="T26" fmla="*/ 21 w 48"/>
                <a:gd name="T27" fmla="*/ 26 h 107"/>
                <a:gd name="T28" fmla="*/ 20 w 48"/>
                <a:gd name="T29" fmla="*/ 29 h 107"/>
                <a:gd name="T30" fmla="*/ 12 w 48"/>
                <a:gd name="T31" fmla="*/ 64 h 107"/>
                <a:gd name="T32" fmla="*/ 9 w 48"/>
                <a:gd name="T33" fmla="*/ 79 h 107"/>
                <a:gd name="T34" fmla="*/ 8 w 48"/>
                <a:gd name="T35" fmla="*/ 88 h 107"/>
                <a:gd name="T36" fmla="*/ 5 w 48"/>
                <a:gd name="T37" fmla="*/ 98 h 107"/>
                <a:gd name="T38" fmla="*/ 2 w 48"/>
                <a:gd name="T39" fmla="*/ 107 h 107"/>
                <a:gd name="T40" fmla="*/ 0 w 48"/>
                <a:gd name="T41" fmla="*/ 107 h 107"/>
                <a:gd name="T42" fmla="*/ 0 w 48"/>
                <a:gd name="T43" fmla="*/ 0 h 1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8" h="107">
                  <a:moveTo>
                    <a:pt x="0" y="0"/>
                  </a:moveTo>
                  <a:lnTo>
                    <a:pt x="48" y="0"/>
                  </a:lnTo>
                  <a:lnTo>
                    <a:pt x="42" y="2"/>
                  </a:lnTo>
                  <a:lnTo>
                    <a:pt x="39" y="3"/>
                  </a:lnTo>
                  <a:lnTo>
                    <a:pt x="37" y="4"/>
                  </a:lnTo>
                  <a:lnTo>
                    <a:pt x="34" y="6"/>
                  </a:lnTo>
                  <a:lnTo>
                    <a:pt x="32" y="8"/>
                  </a:lnTo>
                  <a:lnTo>
                    <a:pt x="30" y="10"/>
                  </a:lnTo>
                  <a:lnTo>
                    <a:pt x="28" y="12"/>
                  </a:lnTo>
                  <a:lnTo>
                    <a:pt x="27" y="14"/>
                  </a:lnTo>
                  <a:lnTo>
                    <a:pt x="25" y="17"/>
                  </a:lnTo>
                  <a:lnTo>
                    <a:pt x="24" y="20"/>
                  </a:lnTo>
                  <a:lnTo>
                    <a:pt x="22" y="23"/>
                  </a:lnTo>
                  <a:lnTo>
                    <a:pt x="21" y="26"/>
                  </a:lnTo>
                  <a:lnTo>
                    <a:pt x="20" y="29"/>
                  </a:lnTo>
                  <a:lnTo>
                    <a:pt x="12" y="64"/>
                  </a:lnTo>
                  <a:lnTo>
                    <a:pt x="9" y="79"/>
                  </a:lnTo>
                  <a:lnTo>
                    <a:pt x="8" y="88"/>
                  </a:lnTo>
                  <a:lnTo>
                    <a:pt x="5" y="98"/>
                  </a:lnTo>
                  <a:lnTo>
                    <a:pt x="2" y="107"/>
                  </a:lnTo>
                  <a:lnTo>
                    <a:pt x="0" y="107"/>
                  </a:lnTo>
                  <a:lnTo>
                    <a:pt x="0" y="0"/>
                  </a:lnTo>
                  <a:close/>
                </a:path>
              </a:pathLst>
            </a:custGeom>
            <a:solidFill>
              <a:srgbClr val="FF8000"/>
            </a:solidFill>
            <a:ln w="3175">
              <a:solidFill>
                <a:srgbClr val="000000"/>
              </a:solidFill>
              <a:prstDash val="solid"/>
              <a:round/>
              <a:headEnd/>
              <a:tailEnd/>
            </a:ln>
          </p:spPr>
          <p:txBody>
            <a:bodyPr/>
            <a:lstStyle/>
            <a:p>
              <a:endParaRPr lang="es-CR" sz="10000"/>
            </a:p>
          </p:txBody>
        </p:sp>
        <p:sp>
          <p:nvSpPr>
            <p:cNvPr id="75837" name="Freeform 260"/>
            <p:cNvSpPr>
              <a:spLocks/>
            </p:cNvSpPr>
            <p:nvPr/>
          </p:nvSpPr>
          <p:spPr bwMode="auto">
            <a:xfrm>
              <a:off x="1256" y="2425"/>
              <a:ext cx="35" cy="92"/>
            </a:xfrm>
            <a:custGeom>
              <a:avLst/>
              <a:gdLst>
                <a:gd name="T0" fmla="*/ 0 w 150"/>
                <a:gd name="T1" fmla="*/ 0 h 400"/>
                <a:gd name="T2" fmla="*/ 0 w 150"/>
                <a:gd name="T3" fmla="*/ 0 h 400"/>
                <a:gd name="T4" fmla="*/ 0 w 150"/>
                <a:gd name="T5" fmla="*/ 0 h 400"/>
                <a:gd name="T6" fmla="*/ 0 w 150"/>
                <a:gd name="T7" fmla="*/ 0 h 400"/>
                <a:gd name="T8" fmla="*/ 0 w 150"/>
                <a:gd name="T9" fmla="*/ 0 h 400"/>
                <a:gd name="T10" fmla="*/ 0 w 150"/>
                <a:gd name="T11" fmla="*/ 0 h 400"/>
                <a:gd name="T12" fmla="*/ 0 w 150"/>
                <a:gd name="T13" fmla="*/ 0 h 4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 h="400">
                  <a:moveTo>
                    <a:pt x="150" y="0"/>
                  </a:moveTo>
                  <a:cubicBezTo>
                    <a:pt x="145" y="0"/>
                    <a:pt x="141" y="0"/>
                    <a:pt x="137" y="0"/>
                  </a:cubicBezTo>
                  <a:cubicBezTo>
                    <a:pt x="61" y="0"/>
                    <a:pt x="0" y="89"/>
                    <a:pt x="0" y="200"/>
                  </a:cubicBezTo>
                  <a:cubicBezTo>
                    <a:pt x="0" y="310"/>
                    <a:pt x="61" y="400"/>
                    <a:pt x="137" y="400"/>
                  </a:cubicBezTo>
                  <a:cubicBezTo>
                    <a:pt x="141" y="399"/>
                    <a:pt x="144" y="399"/>
                    <a:pt x="148" y="399"/>
                  </a:cubicBezTo>
                  <a:lnTo>
                    <a:pt x="138" y="200"/>
                  </a:lnTo>
                  <a:lnTo>
                    <a:pt x="150" y="0"/>
                  </a:lnTo>
                  <a:close/>
                </a:path>
              </a:pathLst>
            </a:custGeom>
            <a:solidFill>
              <a:srgbClr val="E0E000"/>
            </a:solidFill>
            <a:ln w="3175">
              <a:solidFill>
                <a:srgbClr val="000000"/>
              </a:solidFill>
              <a:prstDash val="solid"/>
              <a:round/>
              <a:headEnd/>
              <a:tailEnd/>
            </a:ln>
          </p:spPr>
          <p:txBody>
            <a:bodyPr/>
            <a:lstStyle/>
            <a:p>
              <a:endParaRPr lang="es-CR" sz="10000"/>
            </a:p>
          </p:txBody>
        </p:sp>
        <p:sp>
          <p:nvSpPr>
            <p:cNvPr id="75838" name="Freeform 261"/>
            <p:cNvSpPr>
              <a:spLocks/>
            </p:cNvSpPr>
            <p:nvPr/>
          </p:nvSpPr>
          <p:spPr bwMode="auto">
            <a:xfrm>
              <a:off x="1246" y="2422"/>
              <a:ext cx="48" cy="107"/>
            </a:xfrm>
            <a:custGeom>
              <a:avLst/>
              <a:gdLst>
                <a:gd name="T0" fmla="*/ 47 w 48"/>
                <a:gd name="T1" fmla="*/ 0 h 107"/>
                <a:gd name="T2" fmla="*/ 0 w 48"/>
                <a:gd name="T3" fmla="*/ 0 h 107"/>
                <a:gd name="T4" fmla="*/ 5 w 48"/>
                <a:gd name="T5" fmla="*/ 1 h 107"/>
                <a:gd name="T6" fmla="*/ 8 w 48"/>
                <a:gd name="T7" fmla="*/ 2 h 107"/>
                <a:gd name="T8" fmla="*/ 10 w 48"/>
                <a:gd name="T9" fmla="*/ 4 h 107"/>
                <a:gd name="T10" fmla="*/ 13 w 48"/>
                <a:gd name="T11" fmla="*/ 6 h 107"/>
                <a:gd name="T12" fmla="*/ 16 w 48"/>
                <a:gd name="T13" fmla="*/ 8 h 107"/>
                <a:gd name="T14" fmla="*/ 17 w 48"/>
                <a:gd name="T15" fmla="*/ 10 h 107"/>
                <a:gd name="T16" fmla="*/ 20 w 48"/>
                <a:gd name="T17" fmla="*/ 12 h 107"/>
                <a:gd name="T18" fmla="*/ 21 w 48"/>
                <a:gd name="T19" fmla="*/ 14 h 107"/>
                <a:gd name="T20" fmla="*/ 22 w 48"/>
                <a:gd name="T21" fmla="*/ 17 h 107"/>
                <a:gd name="T22" fmla="*/ 24 w 48"/>
                <a:gd name="T23" fmla="*/ 20 h 107"/>
                <a:gd name="T24" fmla="*/ 25 w 48"/>
                <a:gd name="T25" fmla="*/ 23 h 107"/>
                <a:gd name="T26" fmla="*/ 26 w 48"/>
                <a:gd name="T27" fmla="*/ 26 h 107"/>
                <a:gd name="T28" fmla="*/ 27 w 48"/>
                <a:gd name="T29" fmla="*/ 29 h 107"/>
                <a:gd name="T30" fmla="*/ 35 w 48"/>
                <a:gd name="T31" fmla="*/ 64 h 107"/>
                <a:gd name="T32" fmla="*/ 38 w 48"/>
                <a:gd name="T33" fmla="*/ 78 h 107"/>
                <a:gd name="T34" fmla="*/ 40 w 48"/>
                <a:gd name="T35" fmla="*/ 88 h 107"/>
                <a:gd name="T36" fmla="*/ 42 w 48"/>
                <a:gd name="T37" fmla="*/ 98 h 107"/>
                <a:gd name="T38" fmla="*/ 46 w 48"/>
                <a:gd name="T39" fmla="*/ 107 h 107"/>
                <a:gd name="T40" fmla="*/ 48 w 48"/>
                <a:gd name="T41" fmla="*/ 107 h 107"/>
                <a:gd name="T42" fmla="*/ 47 w 48"/>
                <a:gd name="T43" fmla="*/ 0 h 1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8" h="107">
                  <a:moveTo>
                    <a:pt x="47" y="0"/>
                  </a:moveTo>
                  <a:lnTo>
                    <a:pt x="0" y="0"/>
                  </a:lnTo>
                  <a:lnTo>
                    <a:pt x="5" y="1"/>
                  </a:lnTo>
                  <a:lnTo>
                    <a:pt x="8" y="2"/>
                  </a:lnTo>
                  <a:lnTo>
                    <a:pt x="10" y="4"/>
                  </a:lnTo>
                  <a:lnTo>
                    <a:pt x="13" y="6"/>
                  </a:lnTo>
                  <a:lnTo>
                    <a:pt x="16" y="8"/>
                  </a:lnTo>
                  <a:lnTo>
                    <a:pt x="17" y="10"/>
                  </a:lnTo>
                  <a:lnTo>
                    <a:pt x="20" y="12"/>
                  </a:lnTo>
                  <a:lnTo>
                    <a:pt x="21" y="14"/>
                  </a:lnTo>
                  <a:lnTo>
                    <a:pt x="22" y="17"/>
                  </a:lnTo>
                  <a:lnTo>
                    <a:pt x="24" y="20"/>
                  </a:lnTo>
                  <a:lnTo>
                    <a:pt x="25" y="23"/>
                  </a:lnTo>
                  <a:lnTo>
                    <a:pt x="26" y="26"/>
                  </a:lnTo>
                  <a:lnTo>
                    <a:pt x="27" y="29"/>
                  </a:lnTo>
                  <a:lnTo>
                    <a:pt x="35" y="64"/>
                  </a:lnTo>
                  <a:lnTo>
                    <a:pt x="38" y="78"/>
                  </a:lnTo>
                  <a:lnTo>
                    <a:pt x="40" y="88"/>
                  </a:lnTo>
                  <a:lnTo>
                    <a:pt x="42" y="98"/>
                  </a:lnTo>
                  <a:lnTo>
                    <a:pt x="46" y="107"/>
                  </a:lnTo>
                  <a:lnTo>
                    <a:pt x="48" y="107"/>
                  </a:lnTo>
                  <a:lnTo>
                    <a:pt x="47" y="0"/>
                  </a:lnTo>
                  <a:close/>
                </a:path>
              </a:pathLst>
            </a:custGeom>
            <a:solidFill>
              <a:srgbClr val="FF8000"/>
            </a:solidFill>
            <a:ln w="3175">
              <a:solidFill>
                <a:srgbClr val="000000"/>
              </a:solidFill>
              <a:prstDash val="solid"/>
              <a:round/>
              <a:headEnd/>
              <a:tailEnd/>
            </a:ln>
          </p:spPr>
          <p:txBody>
            <a:bodyPr/>
            <a:lstStyle/>
            <a:p>
              <a:endParaRPr lang="es-CR" sz="10000"/>
            </a:p>
          </p:txBody>
        </p:sp>
        <p:sp>
          <p:nvSpPr>
            <p:cNvPr id="75839" name="Freeform 262"/>
            <p:cNvSpPr>
              <a:spLocks/>
            </p:cNvSpPr>
            <p:nvPr/>
          </p:nvSpPr>
          <p:spPr bwMode="auto">
            <a:xfrm>
              <a:off x="1454" y="2426"/>
              <a:ext cx="33" cy="92"/>
            </a:xfrm>
            <a:custGeom>
              <a:avLst/>
              <a:gdLst>
                <a:gd name="T0" fmla="*/ 0 w 138"/>
                <a:gd name="T1" fmla="*/ 0 h 399"/>
                <a:gd name="T2" fmla="*/ 0 w 138"/>
                <a:gd name="T3" fmla="*/ 0 h 399"/>
                <a:gd name="T4" fmla="*/ 0 w 138"/>
                <a:gd name="T5" fmla="*/ 0 h 399"/>
                <a:gd name="T6" fmla="*/ 0 w 138"/>
                <a:gd name="T7" fmla="*/ 0 h 399"/>
                <a:gd name="T8" fmla="*/ 0 w 138"/>
                <a:gd name="T9" fmla="*/ 0 h 3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399">
                  <a:moveTo>
                    <a:pt x="12" y="399"/>
                  </a:moveTo>
                  <a:cubicBezTo>
                    <a:pt x="83" y="390"/>
                    <a:pt x="138" y="303"/>
                    <a:pt x="138" y="200"/>
                  </a:cubicBezTo>
                  <a:cubicBezTo>
                    <a:pt x="138" y="97"/>
                    <a:pt x="84" y="11"/>
                    <a:pt x="14" y="0"/>
                  </a:cubicBezTo>
                  <a:lnTo>
                    <a:pt x="0" y="200"/>
                  </a:lnTo>
                  <a:lnTo>
                    <a:pt x="12" y="399"/>
                  </a:lnTo>
                  <a:close/>
                </a:path>
              </a:pathLst>
            </a:custGeom>
            <a:solidFill>
              <a:srgbClr val="E0E000"/>
            </a:solidFill>
            <a:ln w="3175">
              <a:solidFill>
                <a:srgbClr val="000000"/>
              </a:solidFill>
              <a:prstDash val="solid"/>
              <a:round/>
              <a:headEnd/>
              <a:tailEnd/>
            </a:ln>
          </p:spPr>
          <p:txBody>
            <a:bodyPr/>
            <a:lstStyle/>
            <a:p>
              <a:endParaRPr lang="es-CR" sz="10000"/>
            </a:p>
          </p:txBody>
        </p:sp>
        <p:sp>
          <p:nvSpPr>
            <p:cNvPr id="75840" name="Freeform 263"/>
            <p:cNvSpPr>
              <a:spLocks/>
            </p:cNvSpPr>
            <p:nvPr/>
          </p:nvSpPr>
          <p:spPr bwMode="auto">
            <a:xfrm>
              <a:off x="1456" y="2422"/>
              <a:ext cx="48" cy="107"/>
            </a:xfrm>
            <a:custGeom>
              <a:avLst/>
              <a:gdLst>
                <a:gd name="T0" fmla="*/ 0 w 48"/>
                <a:gd name="T1" fmla="*/ 0 h 107"/>
                <a:gd name="T2" fmla="*/ 48 w 48"/>
                <a:gd name="T3" fmla="*/ 0 h 107"/>
                <a:gd name="T4" fmla="*/ 42 w 48"/>
                <a:gd name="T5" fmla="*/ 2 h 107"/>
                <a:gd name="T6" fmla="*/ 39 w 48"/>
                <a:gd name="T7" fmla="*/ 3 h 107"/>
                <a:gd name="T8" fmla="*/ 37 w 48"/>
                <a:gd name="T9" fmla="*/ 5 h 107"/>
                <a:gd name="T10" fmla="*/ 34 w 48"/>
                <a:gd name="T11" fmla="*/ 6 h 107"/>
                <a:gd name="T12" fmla="*/ 32 w 48"/>
                <a:gd name="T13" fmla="*/ 8 h 107"/>
                <a:gd name="T14" fmla="*/ 30 w 48"/>
                <a:gd name="T15" fmla="*/ 11 h 107"/>
                <a:gd name="T16" fmla="*/ 28 w 48"/>
                <a:gd name="T17" fmla="*/ 13 h 107"/>
                <a:gd name="T18" fmla="*/ 27 w 48"/>
                <a:gd name="T19" fmla="*/ 15 h 107"/>
                <a:gd name="T20" fmla="*/ 25 w 48"/>
                <a:gd name="T21" fmla="*/ 18 h 107"/>
                <a:gd name="T22" fmla="*/ 24 w 48"/>
                <a:gd name="T23" fmla="*/ 20 h 107"/>
                <a:gd name="T24" fmla="*/ 22 w 48"/>
                <a:gd name="T25" fmla="*/ 24 h 107"/>
                <a:gd name="T26" fmla="*/ 21 w 48"/>
                <a:gd name="T27" fmla="*/ 26 h 107"/>
                <a:gd name="T28" fmla="*/ 20 w 48"/>
                <a:gd name="T29" fmla="*/ 29 h 107"/>
                <a:gd name="T30" fmla="*/ 12 w 48"/>
                <a:gd name="T31" fmla="*/ 64 h 107"/>
                <a:gd name="T32" fmla="*/ 9 w 48"/>
                <a:gd name="T33" fmla="*/ 79 h 107"/>
                <a:gd name="T34" fmla="*/ 8 w 48"/>
                <a:gd name="T35" fmla="*/ 89 h 107"/>
                <a:gd name="T36" fmla="*/ 5 w 48"/>
                <a:gd name="T37" fmla="*/ 98 h 107"/>
                <a:gd name="T38" fmla="*/ 2 w 48"/>
                <a:gd name="T39" fmla="*/ 107 h 107"/>
                <a:gd name="T40" fmla="*/ 0 w 48"/>
                <a:gd name="T41" fmla="*/ 107 h 107"/>
                <a:gd name="T42" fmla="*/ 0 w 48"/>
                <a:gd name="T43" fmla="*/ 0 h 1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8" h="107">
                  <a:moveTo>
                    <a:pt x="0" y="0"/>
                  </a:moveTo>
                  <a:lnTo>
                    <a:pt x="48" y="0"/>
                  </a:lnTo>
                  <a:lnTo>
                    <a:pt x="42" y="2"/>
                  </a:lnTo>
                  <a:lnTo>
                    <a:pt x="39" y="3"/>
                  </a:lnTo>
                  <a:lnTo>
                    <a:pt x="37" y="5"/>
                  </a:lnTo>
                  <a:lnTo>
                    <a:pt x="34" y="6"/>
                  </a:lnTo>
                  <a:lnTo>
                    <a:pt x="32" y="8"/>
                  </a:lnTo>
                  <a:lnTo>
                    <a:pt x="30" y="11"/>
                  </a:lnTo>
                  <a:lnTo>
                    <a:pt x="28" y="13"/>
                  </a:lnTo>
                  <a:lnTo>
                    <a:pt x="27" y="15"/>
                  </a:lnTo>
                  <a:lnTo>
                    <a:pt x="25" y="18"/>
                  </a:lnTo>
                  <a:lnTo>
                    <a:pt x="24" y="20"/>
                  </a:lnTo>
                  <a:lnTo>
                    <a:pt x="22" y="24"/>
                  </a:lnTo>
                  <a:lnTo>
                    <a:pt x="21" y="26"/>
                  </a:lnTo>
                  <a:lnTo>
                    <a:pt x="20" y="29"/>
                  </a:lnTo>
                  <a:lnTo>
                    <a:pt x="12" y="64"/>
                  </a:lnTo>
                  <a:lnTo>
                    <a:pt x="9" y="79"/>
                  </a:lnTo>
                  <a:lnTo>
                    <a:pt x="8" y="89"/>
                  </a:lnTo>
                  <a:lnTo>
                    <a:pt x="5" y="98"/>
                  </a:lnTo>
                  <a:lnTo>
                    <a:pt x="2" y="107"/>
                  </a:lnTo>
                  <a:lnTo>
                    <a:pt x="0" y="107"/>
                  </a:lnTo>
                  <a:lnTo>
                    <a:pt x="0" y="0"/>
                  </a:lnTo>
                  <a:close/>
                </a:path>
              </a:pathLst>
            </a:custGeom>
            <a:solidFill>
              <a:srgbClr val="FF8000"/>
            </a:solidFill>
            <a:ln w="3175">
              <a:solidFill>
                <a:srgbClr val="000000"/>
              </a:solidFill>
              <a:prstDash val="solid"/>
              <a:round/>
              <a:headEnd/>
              <a:tailEnd/>
            </a:ln>
          </p:spPr>
          <p:txBody>
            <a:bodyPr/>
            <a:lstStyle/>
            <a:p>
              <a:endParaRPr lang="es-CR" sz="10000"/>
            </a:p>
          </p:txBody>
        </p:sp>
        <p:sp>
          <p:nvSpPr>
            <p:cNvPr id="75841" name="Freeform 264"/>
            <p:cNvSpPr>
              <a:spLocks/>
            </p:cNvSpPr>
            <p:nvPr/>
          </p:nvSpPr>
          <p:spPr bwMode="auto">
            <a:xfrm>
              <a:off x="1325" y="2213"/>
              <a:ext cx="98" cy="72"/>
            </a:xfrm>
            <a:custGeom>
              <a:avLst/>
              <a:gdLst>
                <a:gd name="T0" fmla="*/ 31 w 98"/>
                <a:gd name="T1" fmla="*/ 72 h 72"/>
                <a:gd name="T2" fmla="*/ 31 w 98"/>
                <a:gd name="T3" fmla="*/ 56 h 72"/>
                <a:gd name="T4" fmla="*/ 12 w 98"/>
                <a:gd name="T5" fmla="*/ 56 h 72"/>
                <a:gd name="T6" fmla="*/ 10 w 98"/>
                <a:gd name="T7" fmla="*/ 55 h 72"/>
                <a:gd name="T8" fmla="*/ 8 w 98"/>
                <a:gd name="T9" fmla="*/ 54 h 72"/>
                <a:gd name="T10" fmla="*/ 6 w 98"/>
                <a:gd name="T11" fmla="*/ 53 h 72"/>
                <a:gd name="T12" fmla="*/ 4 w 98"/>
                <a:gd name="T13" fmla="*/ 52 h 72"/>
                <a:gd name="T14" fmla="*/ 3 w 98"/>
                <a:gd name="T15" fmla="*/ 50 h 72"/>
                <a:gd name="T16" fmla="*/ 1 w 98"/>
                <a:gd name="T17" fmla="*/ 48 h 72"/>
                <a:gd name="T18" fmla="*/ 1 w 98"/>
                <a:gd name="T19" fmla="*/ 47 h 72"/>
                <a:gd name="T20" fmla="*/ 0 w 98"/>
                <a:gd name="T21" fmla="*/ 45 h 72"/>
                <a:gd name="T22" fmla="*/ 0 w 98"/>
                <a:gd name="T23" fmla="*/ 43 h 72"/>
                <a:gd name="T24" fmla="*/ 0 w 98"/>
                <a:gd name="T25" fmla="*/ 41 h 72"/>
                <a:gd name="T26" fmla="*/ 1 w 98"/>
                <a:gd name="T27" fmla="*/ 39 h 72"/>
                <a:gd name="T28" fmla="*/ 2 w 98"/>
                <a:gd name="T29" fmla="*/ 36 h 72"/>
                <a:gd name="T30" fmla="*/ 4 w 98"/>
                <a:gd name="T31" fmla="*/ 34 h 72"/>
                <a:gd name="T32" fmla="*/ 6 w 98"/>
                <a:gd name="T33" fmla="*/ 32 h 72"/>
                <a:gd name="T34" fmla="*/ 8 w 98"/>
                <a:gd name="T35" fmla="*/ 31 h 72"/>
                <a:gd name="T36" fmla="*/ 10 w 98"/>
                <a:gd name="T37" fmla="*/ 30 h 72"/>
                <a:gd name="T38" fmla="*/ 12 w 98"/>
                <a:gd name="T39" fmla="*/ 29 h 72"/>
                <a:gd name="T40" fmla="*/ 32 w 98"/>
                <a:gd name="T41" fmla="*/ 29 h 72"/>
                <a:gd name="T42" fmla="*/ 32 w 98"/>
                <a:gd name="T43" fmla="*/ 15 h 72"/>
                <a:gd name="T44" fmla="*/ 33 w 98"/>
                <a:gd name="T45" fmla="*/ 13 h 72"/>
                <a:gd name="T46" fmla="*/ 34 w 98"/>
                <a:gd name="T47" fmla="*/ 11 h 72"/>
                <a:gd name="T48" fmla="*/ 35 w 98"/>
                <a:gd name="T49" fmla="*/ 9 h 72"/>
                <a:gd name="T50" fmla="*/ 37 w 98"/>
                <a:gd name="T51" fmla="*/ 6 h 72"/>
                <a:gd name="T52" fmla="*/ 39 w 98"/>
                <a:gd name="T53" fmla="*/ 4 h 72"/>
                <a:gd name="T54" fmla="*/ 41 w 98"/>
                <a:gd name="T55" fmla="*/ 3 h 72"/>
                <a:gd name="T56" fmla="*/ 43 w 98"/>
                <a:gd name="T57" fmla="*/ 1 h 72"/>
                <a:gd name="T58" fmla="*/ 46 w 98"/>
                <a:gd name="T59" fmla="*/ 0 h 72"/>
                <a:gd name="T60" fmla="*/ 48 w 98"/>
                <a:gd name="T61" fmla="*/ 0 h 72"/>
                <a:gd name="T62" fmla="*/ 51 w 98"/>
                <a:gd name="T63" fmla="*/ 0 h 72"/>
                <a:gd name="T64" fmla="*/ 54 w 98"/>
                <a:gd name="T65" fmla="*/ 0 h 72"/>
                <a:gd name="T66" fmla="*/ 57 w 98"/>
                <a:gd name="T67" fmla="*/ 1 h 72"/>
                <a:gd name="T68" fmla="*/ 59 w 98"/>
                <a:gd name="T69" fmla="*/ 2 h 72"/>
                <a:gd name="T70" fmla="*/ 61 w 98"/>
                <a:gd name="T71" fmla="*/ 4 h 72"/>
                <a:gd name="T72" fmla="*/ 64 w 98"/>
                <a:gd name="T73" fmla="*/ 6 h 72"/>
                <a:gd name="T74" fmla="*/ 66 w 98"/>
                <a:gd name="T75" fmla="*/ 9 h 72"/>
                <a:gd name="T76" fmla="*/ 67 w 98"/>
                <a:gd name="T77" fmla="*/ 11 h 72"/>
                <a:gd name="T78" fmla="*/ 68 w 98"/>
                <a:gd name="T79" fmla="*/ 13 h 72"/>
                <a:gd name="T80" fmla="*/ 68 w 98"/>
                <a:gd name="T81" fmla="*/ 16 h 72"/>
                <a:gd name="T82" fmla="*/ 68 w 98"/>
                <a:gd name="T83" fmla="*/ 29 h 72"/>
                <a:gd name="T84" fmla="*/ 87 w 98"/>
                <a:gd name="T85" fmla="*/ 29 h 72"/>
                <a:gd name="T86" fmla="*/ 89 w 98"/>
                <a:gd name="T87" fmla="*/ 30 h 72"/>
                <a:gd name="T88" fmla="*/ 91 w 98"/>
                <a:gd name="T89" fmla="*/ 31 h 72"/>
                <a:gd name="T90" fmla="*/ 93 w 98"/>
                <a:gd name="T91" fmla="*/ 32 h 72"/>
                <a:gd name="T92" fmla="*/ 95 w 98"/>
                <a:gd name="T93" fmla="*/ 34 h 72"/>
                <a:gd name="T94" fmla="*/ 96 w 98"/>
                <a:gd name="T95" fmla="*/ 36 h 72"/>
                <a:gd name="T96" fmla="*/ 98 w 98"/>
                <a:gd name="T97" fmla="*/ 38 h 72"/>
                <a:gd name="T98" fmla="*/ 98 w 98"/>
                <a:gd name="T99" fmla="*/ 40 h 72"/>
                <a:gd name="T100" fmla="*/ 98 w 98"/>
                <a:gd name="T101" fmla="*/ 42 h 72"/>
                <a:gd name="T102" fmla="*/ 98 w 98"/>
                <a:gd name="T103" fmla="*/ 45 h 72"/>
                <a:gd name="T104" fmla="*/ 98 w 98"/>
                <a:gd name="T105" fmla="*/ 47 h 72"/>
                <a:gd name="T106" fmla="*/ 96 w 98"/>
                <a:gd name="T107" fmla="*/ 49 h 72"/>
                <a:gd name="T108" fmla="*/ 95 w 98"/>
                <a:gd name="T109" fmla="*/ 51 h 72"/>
                <a:gd name="T110" fmla="*/ 93 w 98"/>
                <a:gd name="T111" fmla="*/ 53 h 72"/>
                <a:gd name="T112" fmla="*/ 91 w 98"/>
                <a:gd name="T113" fmla="*/ 54 h 72"/>
                <a:gd name="T114" fmla="*/ 87 w 98"/>
                <a:gd name="T115" fmla="*/ 56 h 72"/>
                <a:gd name="T116" fmla="*/ 68 w 98"/>
                <a:gd name="T117" fmla="*/ 56 h 72"/>
                <a:gd name="T118" fmla="*/ 68 w 98"/>
                <a:gd name="T119" fmla="*/ 72 h 72"/>
                <a:gd name="T120" fmla="*/ 31 w 98"/>
                <a:gd name="T121" fmla="*/ 72 h 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8" h="72">
                  <a:moveTo>
                    <a:pt x="31" y="72"/>
                  </a:moveTo>
                  <a:lnTo>
                    <a:pt x="31" y="56"/>
                  </a:lnTo>
                  <a:lnTo>
                    <a:pt x="12" y="56"/>
                  </a:lnTo>
                  <a:lnTo>
                    <a:pt x="10" y="55"/>
                  </a:lnTo>
                  <a:lnTo>
                    <a:pt x="8" y="54"/>
                  </a:lnTo>
                  <a:lnTo>
                    <a:pt x="6" y="53"/>
                  </a:lnTo>
                  <a:lnTo>
                    <a:pt x="4" y="52"/>
                  </a:lnTo>
                  <a:lnTo>
                    <a:pt x="3" y="50"/>
                  </a:lnTo>
                  <a:lnTo>
                    <a:pt x="1" y="48"/>
                  </a:lnTo>
                  <a:lnTo>
                    <a:pt x="1" y="47"/>
                  </a:lnTo>
                  <a:lnTo>
                    <a:pt x="0" y="45"/>
                  </a:lnTo>
                  <a:lnTo>
                    <a:pt x="0" y="43"/>
                  </a:lnTo>
                  <a:lnTo>
                    <a:pt x="0" y="41"/>
                  </a:lnTo>
                  <a:lnTo>
                    <a:pt x="1" y="39"/>
                  </a:lnTo>
                  <a:lnTo>
                    <a:pt x="2" y="36"/>
                  </a:lnTo>
                  <a:lnTo>
                    <a:pt x="4" y="34"/>
                  </a:lnTo>
                  <a:lnTo>
                    <a:pt x="6" y="32"/>
                  </a:lnTo>
                  <a:lnTo>
                    <a:pt x="8" y="31"/>
                  </a:lnTo>
                  <a:lnTo>
                    <a:pt x="10" y="30"/>
                  </a:lnTo>
                  <a:lnTo>
                    <a:pt x="12" y="29"/>
                  </a:lnTo>
                  <a:lnTo>
                    <a:pt x="32" y="29"/>
                  </a:lnTo>
                  <a:lnTo>
                    <a:pt x="32" y="15"/>
                  </a:lnTo>
                  <a:lnTo>
                    <a:pt x="33" y="13"/>
                  </a:lnTo>
                  <a:lnTo>
                    <a:pt x="34" y="11"/>
                  </a:lnTo>
                  <a:lnTo>
                    <a:pt x="35" y="9"/>
                  </a:lnTo>
                  <a:lnTo>
                    <a:pt x="37" y="6"/>
                  </a:lnTo>
                  <a:lnTo>
                    <a:pt x="39" y="4"/>
                  </a:lnTo>
                  <a:lnTo>
                    <a:pt x="41" y="3"/>
                  </a:lnTo>
                  <a:lnTo>
                    <a:pt x="43" y="1"/>
                  </a:lnTo>
                  <a:lnTo>
                    <a:pt x="46" y="0"/>
                  </a:lnTo>
                  <a:lnTo>
                    <a:pt x="48" y="0"/>
                  </a:lnTo>
                  <a:lnTo>
                    <a:pt x="51" y="0"/>
                  </a:lnTo>
                  <a:lnTo>
                    <a:pt x="54" y="0"/>
                  </a:lnTo>
                  <a:lnTo>
                    <a:pt x="57" y="1"/>
                  </a:lnTo>
                  <a:lnTo>
                    <a:pt x="59" y="2"/>
                  </a:lnTo>
                  <a:lnTo>
                    <a:pt x="61" y="4"/>
                  </a:lnTo>
                  <a:lnTo>
                    <a:pt x="64" y="6"/>
                  </a:lnTo>
                  <a:lnTo>
                    <a:pt x="66" y="9"/>
                  </a:lnTo>
                  <a:lnTo>
                    <a:pt x="67" y="11"/>
                  </a:lnTo>
                  <a:lnTo>
                    <a:pt x="68" y="13"/>
                  </a:lnTo>
                  <a:lnTo>
                    <a:pt x="68" y="16"/>
                  </a:lnTo>
                  <a:lnTo>
                    <a:pt x="68" y="29"/>
                  </a:lnTo>
                  <a:lnTo>
                    <a:pt x="87" y="29"/>
                  </a:lnTo>
                  <a:lnTo>
                    <a:pt x="89" y="30"/>
                  </a:lnTo>
                  <a:lnTo>
                    <a:pt x="91" y="31"/>
                  </a:lnTo>
                  <a:lnTo>
                    <a:pt x="93" y="32"/>
                  </a:lnTo>
                  <a:lnTo>
                    <a:pt x="95" y="34"/>
                  </a:lnTo>
                  <a:lnTo>
                    <a:pt x="96" y="36"/>
                  </a:lnTo>
                  <a:lnTo>
                    <a:pt x="98" y="38"/>
                  </a:lnTo>
                  <a:lnTo>
                    <a:pt x="98" y="40"/>
                  </a:lnTo>
                  <a:lnTo>
                    <a:pt x="98" y="42"/>
                  </a:lnTo>
                  <a:lnTo>
                    <a:pt x="98" y="45"/>
                  </a:lnTo>
                  <a:lnTo>
                    <a:pt x="98" y="47"/>
                  </a:lnTo>
                  <a:lnTo>
                    <a:pt x="96" y="49"/>
                  </a:lnTo>
                  <a:lnTo>
                    <a:pt x="95" y="51"/>
                  </a:lnTo>
                  <a:lnTo>
                    <a:pt x="93" y="53"/>
                  </a:lnTo>
                  <a:lnTo>
                    <a:pt x="91" y="54"/>
                  </a:lnTo>
                  <a:lnTo>
                    <a:pt x="87" y="56"/>
                  </a:lnTo>
                  <a:lnTo>
                    <a:pt x="68" y="56"/>
                  </a:lnTo>
                  <a:lnTo>
                    <a:pt x="68" y="72"/>
                  </a:lnTo>
                  <a:lnTo>
                    <a:pt x="31" y="72"/>
                  </a:lnTo>
                  <a:close/>
                </a:path>
              </a:pathLst>
            </a:custGeom>
            <a:solidFill>
              <a:srgbClr val="E0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5842" name="Oval 265"/>
            <p:cNvSpPr>
              <a:spLocks noChangeArrowheads="1"/>
            </p:cNvSpPr>
            <p:nvPr/>
          </p:nvSpPr>
          <p:spPr bwMode="auto">
            <a:xfrm>
              <a:off x="1361" y="2242"/>
              <a:ext cx="22" cy="21"/>
            </a:xfrm>
            <a:prstGeom prst="ellipse">
              <a:avLst/>
            </a:prstGeom>
            <a:solidFill>
              <a:srgbClr val="FFA040"/>
            </a:solidFill>
            <a:ln w="3175">
              <a:solidFill>
                <a:srgbClr val="000000"/>
              </a:solidFill>
              <a:round/>
              <a:headEnd/>
              <a:tailEnd/>
            </a:ln>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cs typeface="Arial" panose="020B0604020202020204" pitchFamily="34" charset="0"/>
              </a:endParaRPr>
            </a:p>
          </p:txBody>
        </p:sp>
        <p:sp>
          <p:nvSpPr>
            <p:cNvPr id="75843" name="Rectangle 266"/>
            <p:cNvSpPr>
              <a:spLocks noChangeArrowheads="1"/>
            </p:cNvSpPr>
            <p:nvPr/>
          </p:nvSpPr>
          <p:spPr bwMode="auto">
            <a:xfrm>
              <a:off x="1290" y="2279"/>
              <a:ext cx="163" cy="386"/>
            </a:xfrm>
            <a:prstGeom prst="rect">
              <a:avLst/>
            </a:prstGeom>
            <a:solidFill>
              <a:srgbClr val="FF8000"/>
            </a:solidFill>
            <a:ln w="3175">
              <a:solidFill>
                <a:srgbClr val="000000"/>
              </a:solidFill>
              <a:miter lim="800000"/>
              <a:headEnd/>
              <a:tailEnd/>
            </a:ln>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cs typeface="Arial" panose="020B0604020202020204" pitchFamily="34" charset="0"/>
              </a:endParaRPr>
            </a:p>
          </p:txBody>
        </p:sp>
        <p:sp>
          <p:nvSpPr>
            <p:cNvPr id="75844" name="Freeform 267"/>
            <p:cNvSpPr>
              <a:spLocks/>
            </p:cNvSpPr>
            <p:nvPr/>
          </p:nvSpPr>
          <p:spPr bwMode="auto">
            <a:xfrm>
              <a:off x="1316" y="2289"/>
              <a:ext cx="117" cy="104"/>
            </a:xfrm>
            <a:custGeom>
              <a:avLst/>
              <a:gdLst>
                <a:gd name="T0" fmla="*/ 0 w 117"/>
                <a:gd name="T1" fmla="*/ 36 h 104"/>
                <a:gd name="T2" fmla="*/ 0 w 117"/>
                <a:gd name="T3" fmla="*/ 33 h 104"/>
                <a:gd name="T4" fmla="*/ 1 w 117"/>
                <a:gd name="T5" fmla="*/ 29 h 104"/>
                <a:gd name="T6" fmla="*/ 2 w 117"/>
                <a:gd name="T7" fmla="*/ 26 h 104"/>
                <a:gd name="T8" fmla="*/ 4 w 117"/>
                <a:gd name="T9" fmla="*/ 23 h 104"/>
                <a:gd name="T10" fmla="*/ 6 w 117"/>
                <a:gd name="T11" fmla="*/ 21 h 104"/>
                <a:gd name="T12" fmla="*/ 8 w 117"/>
                <a:gd name="T13" fmla="*/ 19 h 104"/>
                <a:gd name="T14" fmla="*/ 10 w 117"/>
                <a:gd name="T15" fmla="*/ 16 h 104"/>
                <a:gd name="T16" fmla="*/ 13 w 117"/>
                <a:gd name="T17" fmla="*/ 14 h 104"/>
                <a:gd name="T18" fmla="*/ 17 w 117"/>
                <a:gd name="T19" fmla="*/ 11 h 104"/>
                <a:gd name="T20" fmla="*/ 22 w 117"/>
                <a:gd name="T21" fmla="*/ 9 h 104"/>
                <a:gd name="T22" fmla="*/ 26 w 117"/>
                <a:gd name="T23" fmla="*/ 7 h 104"/>
                <a:gd name="T24" fmla="*/ 32 w 117"/>
                <a:gd name="T25" fmla="*/ 5 h 104"/>
                <a:gd name="T26" fmla="*/ 37 w 117"/>
                <a:gd name="T27" fmla="*/ 3 h 104"/>
                <a:gd name="T28" fmla="*/ 43 w 117"/>
                <a:gd name="T29" fmla="*/ 2 h 104"/>
                <a:gd name="T30" fmla="*/ 48 w 117"/>
                <a:gd name="T31" fmla="*/ 1 h 104"/>
                <a:gd name="T32" fmla="*/ 52 w 117"/>
                <a:gd name="T33" fmla="*/ 1 h 104"/>
                <a:gd name="T34" fmla="*/ 57 w 117"/>
                <a:gd name="T35" fmla="*/ 0 h 104"/>
                <a:gd name="T36" fmla="*/ 62 w 117"/>
                <a:gd name="T37" fmla="*/ 0 h 104"/>
                <a:gd name="T38" fmla="*/ 66 w 117"/>
                <a:gd name="T39" fmla="*/ 1 h 104"/>
                <a:gd name="T40" fmla="*/ 70 w 117"/>
                <a:gd name="T41" fmla="*/ 1 h 104"/>
                <a:gd name="T42" fmla="*/ 75 w 117"/>
                <a:gd name="T43" fmla="*/ 2 h 104"/>
                <a:gd name="T44" fmla="*/ 79 w 117"/>
                <a:gd name="T45" fmla="*/ 3 h 104"/>
                <a:gd name="T46" fmla="*/ 84 w 117"/>
                <a:gd name="T47" fmla="*/ 5 h 104"/>
                <a:gd name="T48" fmla="*/ 88 w 117"/>
                <a:gd name="T49" fmla="*/ 6 h 104"/>
                <a:gd name="T50" fmla="*/ 92 w 117"/>
                <a:gd name="T51" fmla="*/ 8 h 104"/>
                <a:gd name="T52" fmla="*/ 95 w 117"/>
                <a:gd name="T53" fmla="*/ 9 h 104"/>
                <a:gd name="T54" fmla="*/ 98 w 117"/>
                <a:gd name="T55" fmla="*/ 11 h 104"/>
                <a:gd name="T56" fmla="*/ 101 w 117"/>
                <a:gd name="T57" fmla="*/ 12 h 104"/>
                <a:gd name="T58" fmla="*/ 103 w 117"/>
                <a:gd name="T59" fmla="*/ 14 h 104"/>
                <a:gd name="T60" fmla="*/ 106 w 117"/>
                <a:gd name="T61" fmla="*/ 16 h 104"/>
                <a:gd name="T62" fmla="*/ 109 w 117"/>
                <a:gd name="T63" fmla="*/ 19 h 104"/>
                <a:gd name="T64" fmla="*/ 111 w 117"/>
                <a:gd name="T65" fmla="*/ 22 h 104"/>
                <a:gd name="T66" fmla="*/ 112 w 117"/>
                <a:gd name="T67" fmla="*/ 24 h 104"/>
                <a:gd name="T68" fmla="*/ 114 w 117"/>
                <a:gd name="T69" fmla="*/ 26 h 104"/>
                <a:gd name="T70" fmla="*/ 115 w 117"/>
                <a:gd name="T71" fmla="*/ 28 h 104"/>
                <a:gd name="T72" fmla="*/ 116 w 117"/>
                <a:gd name="T73" fmla="*/ 31 h 104"/>
                <a:gd name="T74" fmla="*/ 117 w 117"/>
                <a:gd name="T75" fmla="*/ 34 h 104"/>
                <a:gd name="T76" fmla="*/ 117 w 117"/>
                <a:gd name="T77" fmla="*/ 104 h 104"/>
                <a:gd name="T78" fmla="*/ 0 w 117"/>
                <a:gd name="T79" fmla="*/ 103 h 104"/>
                <a:gd name="T80" fmla="*/ 0 w 117"/>
                <a:gd name="T81" fmla="*/ 36 h 1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7" h="104">
                  <a:moveTo>
                    <a:pt x="0" y="36"/>
                  </a:moveTo>
                  <a:lnTo>
                    <a:pt x="0" y="33"/>
                  </a:lnTo>
                  <a:lnTo>
                    <a:pt x="1" y="29"/>
                  </a:lnTo>
                  <a:lnTo>
                    <a:pt x="2" y="26"/>
                  </a:lnTo>
                  <a:lnTo>
                    <a:pt x="4" y="23"/>
                  </a:lnTo>
                  <a:lnTo>
                    <a:pt x="6" y="21"/>
                  </a:lnTo>
                  <a:lnTo>
                    <a:pt x="8" y="19"/>
                  </a:lnTo>
                  <a:lnTo>
                    <a:pt x="10" y="16"/>
                  </a:lnTo>
                  <a:lnTo>
                    <a:pt x="13" y="14"/>
                  </a:lnTo>
                  <a:lnTo>
                    <a:pt x="17" y="11"/>
                  </a:lnTo>
                  <a:lnTo>
                    <a:pt x="22" y="9"/>
                  </a:lnTo>
                  <a:lnTo>
                    <a:pt x="26" y="7"/>
                  </a:lnTo>
                  <a:lnTo>
                    <a:pt x="32" y="5"/>
                  </a:lnTo>
                  <a:lnTo>
                    <a:pt x="37" y="3"/>
                  </a:lnTo>
                  <a:lnTo>
                    <a:pt x="43" y="2"/>
                  </a:lnTo>
                  <a:lnTo>
                    <a:pt x="48" y="1"/>
                  </a:lnTo>
                  <a:lnTo>
                    <a:pt x="52" y="1"/>
                  </a:lnTo>
                  <a:lnTo>
                    <a:pt x="57" y="0"/>
                  </a:lnTo>
                  <a:lnTo>
                    <a:pt x="62" y="0"/>
                  </a:lnTo>
                  <a:lnTo>
                    <a:pt x="66" y="1"/>
                  </a:lnTo>
                  <a:lnTo>
                    <a:pt x="70" y="1"/>
                  </a:lnTo>
                  <a:lnTo>
                    <a:pt x="75" y="2"/>
                  </a:lnTo>
                  <a:lnTo>
                    <a:pt x="79" y="3"/>
                  </a:lnTo>
                  <a:lnTo>
                    <a:pt x="84" y="5"/>
                  </a:lnTo>
                  <a:lnTo>
                    <a:pt x="88" y="6"/>
                  </a:lnTo>
                  <a:lnTo>
                    <a:pt x="92" y="8"/>
                  </a:lnTo>
                  <a:lnTo>
                    <a:pt x="95" y="9"/>
                  </a:lnTo>
                  <a:lnTo>
                    <a:pt x="98" y="11"/>
                  </a:lnTo>
                  <a:lnTo>
                    <a:pt x="101" y="12"/>
                  </a:lnTo>
                  <a:lnTo>
                    <a:pt x="103" y="14"/>
                  </a:lnTo>
                  <a:lnTo>
                    <a:pt x="106" y="16"/>
                  </a:lnTo>
                  <a:lnTo>
                    <a:pt x="109" y="19"/>
                  </a:lnTo>
                  <a:lnTo>
                    <a:pt x="111" y="22"/>
                  </a:lnTo>
                  <a:lnTo>
                    <a:pt x="112" y="24"/>
                  </a:lnTo>
                  <a:lnTo>
                    <a:pt x="114" y="26"/>
                  </a:lnTo>
                  <a:lnTo>
                    <a:pt x="115" y="28"/>
                  </a:lnTo>
                  <a:lnTo>
                    <a:pt x="116" y="31"/>
                  </a:lnTo>
                  <a:lnTo>
                    <a:pt x="117" y="34"/>
                  </a:lnTo>
                  <a:lnTo>
                    <a:pt x="117" y="104"/>
                  </a:lnTo>
                  <a:lnTo>
                    <a:pt x="0" y="103"/>
                  </a:lnTo>
                  <a:lnTo>
                    <a:pt x="0" y="36"/>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5845" name="Freeform 268"/>
            <p:cNvSpPr>
              <a:spLocks/>
            </p:cNvSpPr>
            <p:nvPr/>
          </p:nvSpPr>
          <p:spPr bwMode="auto">
            <a:xfrm>
              <a:off x="1316" y="2295"/>
              <a:ext cx="117" cy="103"/>
            </a:xfrm>
            <a:custGeom>
              <a:avLst/>
              <a:gdLst>
                <a:gd name="T0" fmla="*/ 0 w 117"/>
                <a:gd name="T1" fmla="*/ 35 h 103"/>
                <a:gd name="T2" fmla="*/ 0 w 117"/>
                <a:gd name="T3" fmla="*/ 32 h 103"/>
                <a:gd name="T4" fmla="*/ 1 w 117"/>
                <a:gd name="T5" fmla="*/ 29 h 103"/>
                <a:gd name="T6" fmla="*/ 2 w 117"/>
                <a:gd name="T7" fmla="*/ 26 h 103"/>
                <a:gd name="T8" fmla="*/ 4 w 117"/>
                <a:gd name="T9" fmla="*/ 23 h 103"/>
                <a:gd name="T10" fmla="*/ 6 w 117"/>
                <a:gd name="T11" fmla="*/ 20 h 103"/>
                <a:gd name="T12" fmla="*/ 8 w 117"/>
                <a:gd name="T13" fmla="*/ 18 h 103"/>
                <a:gd name="T14" fmla="*/ 10 w 117"/>
                <a:gd name="T15" fmla="*/ 16 h 103"/>
                <a:gd name="T16" fmla="*/ 13 w 117"/>
                <a:gd name="T17" fmla="*/ 13 h 103"/>
                <a:gd name="T18" fmla="*/ 17 w 117"/>
                <a:gd name="T19" fmla="*/ 11 h 103"/>
                <a:gd name="T20" fmla="*/ 22 w 117"/>
                <a:gd name="T21" fmla="*/ 8 h 103"/>
                <a:gd name="T22" fmla="*/ 26 w 117"/>
                <a:gd name="T23" fmla="*/ 6 h 103"/>
                <a:gd name="T24" fmla="*/ 32 w 117"/>
                <a:gd name="T25" fmla="*/ 4 h 103"/>
                <a:gd name="T26" fmla="*/ 37 w 117"/>
                <a:gd name="T27" fmla="*/ 3 h 103"/>
                <a:gd name="T28" fmla="*/ 43 w 117"/>
                <a:gd name="T29" fmla="*/ 2 h 103"/>
                <a:gd name="T30" fmla="*/ 48 w 117"/>
                <a:gd name="T31" fmla="*/ 1 h 103"/>
                <a:gd name="T32" fmla="*/ 52 w 117"/>
                <a:gd name="T33" fmla="*/ 0 h 103"/>
                <a:gd name="T34" fmla="*/ 57 w 117"/>
                <a:gd name="T35" fmla="*/ 0 h 103"/>
                <a:gd name="T36" fmla="*/ 62 w 117"/>
                <a:gd name="T37" fmla="*/ 0 h 103"/>
                <a:gd name="T38" fmla="*/ 66 w 117"/>
                <a:gd name="T39" fmla="*/ 0 h 103"/>
                <a:gd name="T40" fmla="*/ 70 w 117"/>
                <a:gd name="T41" fmla="*/ 1 h 103"/>
                <a:gd name="T42" fmla="*/ 75 w 117"/>
                <a:gd name="T43" fmla="*/ 2 h 103"/>
                <a:gd name="T44" fmla="*/ 79 w 117"/>
                <a:gd name="T45" fmla="*/ 3 h 103"/>
                <a:gd name="T46" fmla="*/ 84 w 117"/>
                <a:gd name="T47" fmla="*/ 4 h 103"/>
                <a:gd name="T48" fmla="*/ 88 w 117"/>
                <a:gd name="T49" fmla="*/ 5 h 103"/>
                <a:gd name="T50" fmla="*/ 92 w 117"/>
                <a:gd name="T51" fmla="*/ 7 h 103"/>
                <a:gd name="T52" fmla="*/ 95 w 117"/>
                <a:gd name="T53" fmla="*/ 9 h 103"/>
                <a:gd name="T54" fmla="*/ 98 w 117"/>
                <a:gd name="T55" fmla="*/ 10 h 103"/>
                <a:gd name="T56" fmla="*/ 101 w 117"/>
                <a:gd name="T57" fmla="*/ 12 h 103"/>
                <a:gd name="T58" fmla="*/ 103 w 117"/>
                <a:gd name="T59" fmla="*/ 14 h 103"/>
                <a:gd name="T60" fmla="*/ 106 w 117"/>
                <a:gd name="T61" fmla="*/ 16 h 103"/>
                <a:gd name="T62" fmla="*/ 109 w 117"/>
                <a:gd name="T63" fmla="*/ 19 h 103"/>
                <a:gd name="T64" fmla="*/ 111 w 117"/>
                <a:gd name="T65" fmla="*/ 21 h 103"/>
                <a:gd name="T66" fmla="*/ 112 w 117"/>
                <a:gd name="T67" fmla="*/ 23 h 103"/>
                <a:gd name="T68" fmla="*/ 114 w 117"/>
                <a:gd name="T69" fmla="*/ 26 h 103"/>
                <a:gd name="T70" fmla="*/ 115 w 117"/>
                <a:gd name="T71" fmla="*/ 28 h 103"/>
                <a:gd name="T72" fmla="*/ 116 w 117"/>
                <a:gd name="T73" fmla="*/ 30 h 103"/>
                <a:gd name="T74" fmla="*/ 117 w 117"/>
                <a:gd name="T75" fmla="*/ 33 h 103"/>
                <a:gd name="T76" fmla="*/ 117 w 117"/>
                <a:gd name="T77" fmla="*/ 103 h 103"/>
                <a:gd name="T78" fmla="*/ 0 w 117"/>
                <a:gd name="T79" fmla="*/ 103 h 103"/>
                <a:gd name="T80" fmla="*/ 0 w 117"/>
                <a:gd name="T81" fmla="*/ 35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7" h="103">
                  <a:moveTo>
                    <a:pt x="0" y="35"/>
                  </a:moveTo>
                  <a:lnTo>
                    <a:pt x="0" y="32"/>
                  </a:lnTo>
                  <a:lnTo>
                    <a:pt x="1" y="29"/>
                  </a:lnTo>
                  <a:lnTo>
                    <a:pt x="2" y="26"/>
                  </a:lnTo>
                  <a:lnTo>
                    <a:pt x="4" y="23"/>
                  </a:lnTo>
                  <a:lnTo>
                    <a:pt x="6" y="20"/>
                  </a:lnTo>
                  <a:lnTo>
                    <a:pt x="8" y="18"/>
                  </a:lnTo>
                  <a:lnTo>
                    <a:pt x="10" y="16"/>
                  </a:lnTo>
                  <a:lnTo>
                    <a:pt x="13" y="13"/>
                  </a:lnTo>
                  <a:lnTo>
                    <a:pt x="17" y="11"/>
                  </a:lnTo>
                  <a:lnTo>
                    <a:pt x="22" y="8"/>
                  </a:lnTo>
                  <a:lnTo>
                    <a:pt x="26" y="6"/>
                  </a:lnTo>
                  <a:lnTo>
                    <a:pt x="32" y="4"/>
                  </a:lnTo>
                  <a:lnTo>
                    <a:pt x="37" y="3"/>
                  </a:lnTo>
                  <a:lnTo>
                    <a:pt x="43" y="2"/>
                  </a:lnTo>
                  <a:lnTo>
                    <a:pt x="48" y="1"/>
                  </a:lnTo>
                  <a:lnTo>
                    <a:pt x="52" y="0"/>
                  </a:lnTo>
                  <a:lnTo>
                    <a:pt x="57" y="0"/>
                  </a:lnTo>
                  <a:lnTo>
                    <a:pt x="62" y="0"/>
                  </a:lnTo>
                  <a:lnTo>
                    <a:pt x="66" y="0"/>
                  </a:lnTo>
                  <a:lnTo>
                    <a:pt x="70" y="1"/>
                  </a:lnTo>
                  <a:lnTo>
                    <a:pt x="75" y="2"/>
                  </a:lnTo>
                  <a:lnTo>
                    <a:pt x="79" y="3"/>
                  </a:lnTo>
                  <a:lnTo>
                    <a:pt x="84" y="4"/>
                  </a:lnTo>
                  <a:lnTo>
                    <a:pt x="88" y="5"/>
                  </a:lnTo>
                  <a:lnTo>
                    <a:pt x="92" y="7"/>
                  </a:lnTo>
                  <a:lnTo>
                    <a:pt x="95" y="9"/>
                  </a:lnTo>
                  <a:lnTo>
                    <a:pt x="98" y="10"/>
                  </a:lnTo>
                  <a:lnTo>
                    <a:pt x="101" y="12"/>
                  </a:lnTo>
                  <a:lnTo>
                    <a:pt x="103" y="14"/>
                  </a:lnTo>
                  <a:lnTo>
                    <a:pt x="106" y="16"/>
                  </a:lnTo>
                  <a:lnTo>
                    <a:pt x="109" y="19"/>
                  </a:lnTo>
                  <a:lnTo>
                    <a:pt x="111" y="21"/>
                  </a:lnTo>
                  <a:lnTo>
                    <a:pt x="112" y="23"/>
                  </a:lnTo>
                  <a:lnTo>
                    <a:pt x="114" y="26"/>
                  </a:lnTo>
                  <a:lnTo>
                    <a:pt x="115" y="28"/>
                  </a:lnTo>
                  <a:lnTo>
                    <a:pt x="116" y="30"/>
                  </a:lnTo>
                  <a:lnTo>
                    <a:pt x="117" y="33"/>
                  </a:lnTo>
                  <a:lnTo>
                    <a:pt x="117" y="103"/>
                  </a:lnTo>
                  <a:lnTo>
                    <a:pt x="0" y="103"/>
                  </a:lnTo>
                  <a:lnTo>
                    <a:pt x="0" y="35"/>
                  </a:lnTo>
                  <a:close/>
                </a:path>
              </a:pathLst>
            </a:custGeom>
            <a:solidFill>
              <a:srgbClr val="E0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5846" name="Oval 269"/>
            <p:cNvSpPr>
              <a:spLocks noChangeArrowheads="1"/>
            </p:cNvSpPr>
            <p:nvPr/>
          </p:nvSpPr>
          <p:spPr bwMode="auto">
            <a:xfrm>
              <a:off x="1323" y="2299"/>
              <a:ext cx="94" cy="92"/>
            </a:xfrm>
            <a:prstGeom prst="ellipse">
              <a:avLst/>
            </a:prstGeom>
            <a:solidFill>
              <a:srgbClr val="FF4040"/>
            </a:solidFill>
            <a:ln w="3175">
              <a:solidFill>
                <a:srgbClr val="000000"/>
              </a:solidFill>
              <a:round/>
              <a:headEnd/>
              <a:tailEnd/>
            </a:ln>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cs typeface="Arial" panose="020B0604020202020204" pitchFamily="34" charset="0"/>
              </a:endParaRPr>
            </a:p>
          </p:txBody>
        </p:sp>
        <p:sp>
          <p:nvSpPr>
            <p:cNvPr id="75847" name="Oval 270"/>
            <p:cNvSpPr>
              <a:spLocks noChangeArrowheads="1"/>
            </p:cNvSpPr>
            <p:nvPr/>
          </p:nvSpPr>
          <p:spPr bwMode="auto">
            <a:xfrm>
              <a:off x="1380" y="2309"/>
              <a:ext cx="5" cy="5"/>
            </a:xfrm>
            <a:prstGeom prst="ellipse">
              <a:avLst/>
            </a:prstGeom>
            <a:solidFill>
              <a:srgbClr val="FF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cs typeface="Arial" panose="020B0604020202020204" pitchFamily="34" charset="0"/>
              </a:endParaRPr>
            </a:p>
          </p:txBody>
        </p:sp>
        <p:sp>
          <p:nvSpPr>
            <p:cNvPr id="75848" name="Oval 271"/>
            <p:cNvSpPr>
              <a:spLocks noChangeArrowheads="1"/>
            </p:cNvSpPr>
            <p:nvPr/>
          </p:nvSpPr>
          <p:spPr bwMode="auto">
            <a:xfrm>
              <a:off x="1389" y="2316"/>
              <a:ext cx="3" cy="3"/>
            </a:xfrm>
            <a:prstGeom prst="ellipse">
              <a:avLst/>
            </a:prstGeom>
            <a:solidFill>
              <a:srgbClr val="FF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cs typeface="Arial" panose="020B0604020202020204" pitchFamily="34" charset="0"/>
              </a:endParaRPr>
            </a:p>
          </p:txBody>
        </p:sp>
        <p:sp>
          <p:nvSpPr>
            <p:cNvPr id="75849" name="Freeform 272"/>
            <p:cNvSpPr>
              <a:spLocks/>
            </p:cNvSpPr>
            <p:nvPr/>
          </p:nvSpPr>
          <p:spPr bwMode="auto">
            <a:xfrm>
              <a:off x="1313" y="2420"/>
              <a:ext cx="117" cy="104"/>
            </a:xfrm>
            <a:custGeom>
              <a:avLst/>
              <a:gdLst>
                <a:gd name="T0" fmla="*/ 0 w 117"/>
                <a:gd name="T1" fmla="*/ 36 h 104"/>
                <a:gd name="T2" fmla="*/ 0 w 117"/>
                <a:gd name="T3" fmla="*/ 33 h 104"/>
                <a:gd name="T4" fmla="*/ 1 w 117"/>
                <a:gd name="T5" fmla="*/ 29 h 104"/>
                <a:gd name="T6" fmla="*/ 2 w 117"/>
                <a:gd name="T7" fmla="*/ 26 h 104"/>
                <a:gd name="T8" fmla="*/ 4 w 117"/>
                <a:gd name="T9" fmla="*/ 23 h 104"/>
                <a:gd name="T10" fmla="*/ 6 w 117"/>
                <a:gd name="T11" fmla="*/ 21 h 104"/>
                <a:gd name="T12" fmla="*/ 8 w 117"/>
                <a:gd name="T13" fmla="*/ 19 h 104"/>
                <a:gd name="T14" fmla="*/ 10 w 117"/>
                <a:gd name="T15" fmla="*/ 16 h 104"/>
                <a:gd name="T16" fmla="*/ 13 w 117"/>
                <a:gd name="T17" fmla="*/ 13 h 104"/>
                <a:gd name="T18" fmla="*/ 17 w 117"/>
                <a:gd name="T19" fmla="*/ 11 h 104"/>
                <a:gd name="T20" fmla="*/ 22 w 117"/>
                <a:gd name="T21" fmla="*/ 9 h 104"/>
                <a:gd name="T22" fmla="*/ 26 w 117"/>
                <a:gd name="T23" fmla="*/ 7 h 104"/>
                <a:gd name="T24" fmla="*/ 32 w 117"/>
                <a:gd name="T25" fmla="*/ 5 h 104"/>
                <a:gd name="T26" fmla="*/ 37 w 117"/>
                <a:gd name="T27" fmla="*/ 3 h 104"/>
                <a:gd name="T28" fmla="*/ 42 w 117"/>
                <a:gd name="T29" fmla="*/ 2 h 104"/>
                <a:gd name="T30" fmla="*/ 48 w 117"/>
                <a:gd name="T31" fmla="*/ 1 h 104"/>
                <a:gd name="T32" fmla="*/ 52 w 117"/>
                <a:gd name="T33" fmla="*/ 1 h 104"/>
                <a:gd name="T34" fmla="*/ 57 w 117"/>
                <a:gd name="T35" fmla="*/ 0 h 104"/>
                <a:gd name="T36" fmla="*/ 62 w 117"/>
                <a:gd name="T37" fmla="*/ 0 h 104"/>
                <a:gd name="T38" fmla="*/ 66 w 117"/>
                <a:gd name="T39" fmla="*/ 1 h 104"/>
                <a:gd name="T40" fmla="*/ 70 w 117"/>
                <a:gd name="T41" fmla="*/ 1 h 104"/>
                <a:gd name="T42" fmla="*/ 75 w 117"/>
                <a:gd name="T43" fmla="*/ 2 h 104"/>
                <a:gd name="T44" fmla="*/ 79 w 117"/>
                <a:gd name="T45" fmla="*/ 3 h 104"/>
                <a:gd name="T46" fmla="*/ 84 w 117"/>
                <a:gd name="T47" fmla="*/ 4 h 104"/>
                <a:gd name="T48" fmla="*/ 88 w 117"/>
                <a:gd name="T49" fmla="*/ 6 h 104"/>
                <a:gd name="T50" fmla="*/ 92 w 117"/>
                <a:gd name="T51" fmla="*/ 8 h 104"/>
                <a:gd name="T52" fmla="*/ 95 w 117"/>
                <a:gd name="T53" fmla="*/ 9 h 104"/>
                <a:gd name="T54" fmla="*/ 98 w 117"/>
                <a:gd name="T55" fmla="*/ 11 h 104"/>
                <a:gd name="T56" fmla="*/ 100 w 117"/>
                <a:gd name="T57" fmla="*/ 12 h 104"/>
                <a:gd name="T58" fmla="*/ 103 w 117"/>
                <a:gd name="T59" fmla="*/ 14 h 104"/>
                <a:gd name="T60" fmla="*/ 106 w 117"/>
                <a:gd name="T61" fmla="*/ 16 h 104"/>
                <a:gd name="T62" fmla="*/ 108 w 117"/>
                <a:gd name="T63" fmla="*/ 19 h 104"/>
                <a:gd name="T64" fmla="*/ 111 w 117"/>
                <a:gd name="T65" fmla="*/ 22 h 104"/>
                <a:gd name="T66" fmla="*/ 112 w 117"/>
                <a:gd name="T67" fmla="*/ 24 h 104"/>
                <a:gd name="T68" fmla="*/ 114 w 117"/>
                <a:gd name="T69" fmla="*/ 26 h 104"/>
                <a:gd name="T70" fmla="*/ 115 w 117"/>
                <a:gd name="T71" fmla="*/ 28 h 104"/>
                <a:gd name="T72" fmla="*/ 116 w 117"/>
                <a:gd name="T73" fmla="*/ 31 h 104"/>
                <a:gd name="T74" fmla="*/ 117 w 117"/>
                <a:gd name="T75" fmla="*/ 34 h 104"/>
                <a:gd name="T76" fmla="*/ 117 w 117"/>
                <a:gd name="T77" fmla="*/ 104 h 104"/>
                <a:gd name="T78" fmla="*/ 0 w 117"/>
                <a:gd name="T79" fmla="*/ 103 h 104"/>
                <a:gd name="T80" fmla="*/ 0 w 117"/>
                <a:gd name="T81" fmla="*/ 36 h 1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7" h="104">
                  <a:moveTo>
                    <a:pt x="0" y="36"/>
                  </a:moveTo>
                  <a:lnTo>
                    <a:pt x="0" y="33"/>
                  </a:lnTo>
                  <a:lnTo>
                    <a:pt x="1" y="29"/>
                  </a:lnTo>
                  <a:lnTo>
                    <a:pt x="2" y="26"/>
                  </a:lnTo>
                  <a:lnTo>
                    <a:pt x="4" y="23"/>
                  </a:lnTo>
                  <a:lnTo>
                    <a:pt x="6" y="21"/>
                  </a:lnTo>
                  <a:lnTo>
                    <a:pt x="8" y="19"/>
                  </a:lnTo>
                  <a:lnTo>
                    <a:pt x="10" y="16"/>
                  </a:lnTo>
                  <a:lnTo>
                    <a:pt x="13" y="13"/>
                  </a:lnTo>
                  <a:lnTo>
                    <a:pt x="17" y="11"/>
                  </a:lnTo>
                  <a:lnTo>
                    <a:pt x="22" y="9"/>
                  </a:lnTo>
                  <a:lnTo>
                    <a:pt x="26" y="7"/>
                  </a:lnTo>
                  <a:lnTo>
                    <a:pt x="32" y="5"/>
                  </a:lnTo>
                  <a:lnTo>
                    <a:pt x="37" y="3"/>
                  </a:lnTo>
                  <a:lnTo>
                    <a:pt x="42" y="2"/>
                  </a:lnTo>
                  <a:lnTo>
                    <a:pt x="48" y="1"/>
                  </a:lnTo>
                  <a:lnTo>
                    <a:pt x="52" y="1"/>
                  </a:lnTo>
                  <a:lnTo>
                    <a:pt x="57" y="0"/>
                  </a:lnTo>
                  <a:lnTo>
                    <a:pt x="62" y="0"/>
                  </a:lnTo>
                  <a:lnTo>
                    <a:pt x="66" y="1"/>
                  </a:lnTo>
                  <a:lnTo>
                    <a:pt x="70" y="1"/>
                  </a:lnTo>
                  <a:lnTo>
                    <a:pt x="75" y="2"/>
                  </a:lnTo>
                  <a:lnTo>
                    <a:pt x="79" y="3"/>
                  </a:lnTo>
                  <a:lnTo>
                    <a:pt x="84" y="4"/>
                  </a:lnTo>
                  <a:lnTo>
                    <a:pt x="88" y="6"/>
                  </a:lnTo>
                  <a:lnTo>
                    <a:pt x="92" y="8"/>
                  </a:lnTo>
                  <a:lnTo>
                    <a:pt x="95" y="9"/>
                  </a:lnTo>
                  <a:lnTo>
                    <a:pt x="98" y="11"/>
                  </a:lnTo>
                  <a:lnTo>
                    <a:pt x="100" y="12"/>
                  </a:lnTo>
                  <a:lnTo>
                    <a:pt x="103" y="14"/>
                  </a:lnTo>
                  <a:lnTo>
                    <a:pt x="106" y="16"/>
                  </a:lnTo>
                  <a:lnTo>
                    <a:pt x="108" y="19"/>
                  </a:lnTo>
                  <a:lnTo>
                    <a:pt x="111" y="22"/>
                  </a:lnTo>
                  <a:lnTo>
                    <a:pt x="112" y="24"/>
                  </a:lnTo>
                  <a:lnTo>
                    <a:pt x="114" y="26"/>
                  </a:lnTo>
                  <a:lnTo>
                    <a:pt x="115" y="28"/>
                  </a:lnTo>
                  <a:lnTo>
                    <a:pt x="116" y="31"/>
                  </a:lnTo>
                  <a:lnTo>
                    <a:pt x="117" y="34"/>
                  </a:lnTo>
                  <a:lnTo>
                    <a:pt x="117" y="104"/>
                  </a:lnTo>
                  <a:lnTo>
                    <a:pt x="0" y="103"/>
                  </a:lnTo>
                  <a:lnTo>
                    <a:pt x="0" y="36"/>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5850" name="Freeform 273"/>
            <p:cNvSpPr>
              <a:spLocks/>
            </p:cNvSpPr>
            <p:nvPr/>
          </p:nvSpPr>
          <p:spPr bwMode="auto">
            <a:xfrm>
              <a:off x="1313" y="2425"/>
              <a:ext cx="117" cy="103"/>
            </a:xfrm>
            <a:custGeom>
              <a:avLst/>
              <a:gdLst>
                <a:gd name="T0" fmla="*/ 0 w 117"/>
                <a:gd name="T1" fmla="*/ 35 h 103"/>
                <a:gd name="T2" fmla="*/ 0 w 117"/>
                <a:gd name="T3" fmla="*/ 32 h 103"/>
                <a:gd name="T4" fmla="*/ 1 w 117"/>
                <a:gd name="T5" fmla="*/ 29 h 103"/>
                <a:gd name="T6" fmla="*/ 3 w 117"/>
                <a:gd name="T7" fmla="*/ 26 h 103"/>
                <a:gd name="T8" fmla="*/ 4 w 117"/>
                <a:gd name="T9" fmla="*/ 23 h 103"/>
                <a:gd name="T10" fmla="*/ 6 w 117"/>
                <a:gd name="T11" fmla="*/ 20 h 103"/>
                <a:gd name="T12" fmla="*/ 8 w 117"/>
                <a:gd name="T13" fmla="*/ 18 h 103"/>
                <a:gd name="T14" fmla="*/ 10 w 117"/>
                <a:gd name="T15" fmla="*/ 15 h 103"/>
                <a:gd name="T16" fmla="*/ 13 w 117"/>
                <a:gd name="T17" fmla="*/ 13 h 103"/>
                <a:gd name="T18" fmla="*/ 17 w 117"/>
                <a:gd name="T19" fmla="*/ 11 h 103"/>
                <a:gd name="T20" fmla="*/ 22 w 117"/>
                <a:gd name="T21" fmla="*/ 8 h 103"/>
                <a:gd name="T22" fmla="*/ 26 w 117"/>
                <a:gd name="T23" fmla="*/ 6 h 103"/>
                <a:gd name="T24" fmla="*/ 32 w 117"/>
                <a:gd name="T25" fmla="*/ 4 h 103"/>
                <a:gd name="T26" fmla="*/ 37 w 117"/>
                <a:gd name="T27" fmla="*/ 2 h 103"/>
                <a:gd name="T28" fmla="*/ 43 w 117"/>
                <a:gd name="T29" fmla="*/ 1 h 103"/>
                <a:gd name="T30" fmla="*/ 48 w 117"/>
                <a:gd name="T31" fmla="*/ 0 h 103"/>
                <a:gd name="T32" fmla="*/ 52 w 117"/>
                <a:gd name="T33" fmla="*/ 0 h 103"/>
                <a:gd name="T34" fmla="*/ 57 w 117"/>
                <a:gd name="T35" fmla="*/ 0 h 103"/>
                <a:gd name="T36" fmla="*/ 62 w 117"/>
                <a:gd name="T37" fmla="*/ 0 h 103"/>
                <a:gd name="T38" fmla="*/ 66 w 117"/>
                <a:gd name="T39" fmla="*/ 0 h 103"/>
                <a:gd name="T40" fmla="*/ 71 w 117"/>
                <a:gd name="T41" fmla="*/ 1 h 103"/>
                <a:gd name="T42" fmla="*/ 75 w 117"/>
                <a:gd name="T43" fmla="*/ 2 h 103"/>
                <a:gd name="T44" fmla="*/ 80 w 117"/>
                <a:gd name="T45" fmla="*/ 2 h 103"/>
                <a:gd name="T46" fmla="*/ 84 w 117"/>
                <a:gd name="T47" fmla="*/ 4 h 103"/>
                <a:gd name="T48" fmla="*/ 88 w 117"/>
                <a:gd name="T49" fmla="*/ 5 h 103"/>
                <a:gd name="T50" fmla="*/ 92 w 117"/>
                <a:gd name="T51" fmla="*/ 7 h 103"/>
                <a:gd name="T52" fmla="*/ 95 w 117"/>
                <a:gd name="T53" fmla="*/ 8 h 103"/>
                <a:gd name="T54" fmla="*/ 98 w 117"/>
                <a:gd name="T55" fmla="*/ 10 h 103"/>
                <a:gd name="T56" fmla="*/ 101 w 117"/>
                <a:gd name="T57" fmla="*/ 12 h 103"/>
                <a:gd name="T58" fmla="*/ 104 w 117"/>
                <a:gd name="T59" fmla="*/ 14 h 103"/>
                <a:gd name="T60" fmla="*/ 106 w 117"/>
                <a:gd name="T61" fmla="*/ 16 h 103"/>
                <a:gd name="T62" fmla="*/ 109 w 117"/>
                <a:gd name="T63" fmla="*/ 18 h 103"/>
                <a:gd name="T64" fmla="*/ 111 w 117"/>
                <a:gd name="T65" fmla="*/ 21 h 103"/>
                <a:gd name="T66" fmla="*/ 113 w 117"/>
                <a:gd name="T67" fmla="*/ 23 h 103"/>
                <a:gd name="T68" fmla="*/ 114 w 117"/>
                <a:gd name="T69" fmla="*/ 25 h 103"/>
                <a:gd name="T70" fmla="*/ 115 w 117"/>
                <a:gd name="T71" fmla="*/ 28 h 103"/>
                <a:gd name="T72" fmla="*/ 116 w 117"/>
                <a:gd name="T73" fmla="*/ 30 h 103"/>
                <a:gd name="T74" fmla="*/ 117 w 117"/>
                <a:gd name="T75" fmla="*/ 33 h 103"/>
                <a:gd name="T76" fmla="*/ 117 w 117"/>
                <a:gd name="T77" fmla="*/ 103 h 103"/>
                <a:gd name="T78" fmla="*/ 0 w 117"/>
                <a:gd name="T79" fmla="*/ 103 h 103"/>
                <a:gd name="T80" fmla="*/ 0 w 117"/>
                <a:gd name="T81" fmla="*/ 35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7" h="103">
                  <a:moveTo>
                    <a:pt x="0" y="35"/>
                  </a:moveTo>
                  <a:lnTo>
                    <a:pt x="0" y="32"/>
                  </a:lnTo>
                  <a:lnTo>
                    <a:pt x="1" y="29"/>
                  </a:lnTo>
                  <a:lnTo>
                    <a:pt x="3" y="26"/>
                  </a:lnTo>
                  <a:lnTo>
                    <a:pt x="4" y="23"/>
                  </a:lnTo>
                  <a:lnTo>
                    <a:pt x="6" y="20"/>
                  </a:lnTo>
                  <a:lnTo>
                    <a:pt x="8" y="18"/>
                  </a:lnTo>
                  <a:lnTo>
                    <a:pt x="10" y="15"/>
                  </a:lnTo>
                  <a:lnTo>
                    <a:pt x="13" y="13"/>
                  </a:lnTo>
                  <a:lnTo>
                    <a:pt x="17" y="11"/>
                  </a:lnTo>
                  <a:lnTo>
                    <a:pt x="22" y="8"/>
                  </a:lnTo>
                  <a:lnTo>
                    <a:pt x="26" y="6"/>
                  </a:lnTo>
                  <a:lnTo>
                    <a:pt x="32" y="4"/>
                  </a:lnTo>
                  <a:lnTo>
                    <a:pt x="37" y="2"/>
                  </a:lnTo>
                  <a:lnTo>
                    <a:pt x="43" y="1"/>
                  </a:lnTo>
                  <a:lnTo>
                    <a:pt x="48" y="0"/>
                  </a:lnTo>
                  <a:lnTo>
                    <a:pt x="52" y="0"/>
                  </a:lnTo>
                  <a:lnTo>
                    <a:pt x="57" y="0"/>
                  </a:lnTo>
                  <a:lnTo>
                    <a:pt x="62" y="0"/>
                  </a:lnTo>
                  <a:lnTo>
                    <a:pt x="66" y="0"/>
                  </a:lnTo>
                  <a:lnTo>
                    <a:pt x="71" y="1"/>
                  </a:lnTo>
                  <a:lnTo>
                    <a:pt x="75" y="2"/>
                  </a:lnTo>
                  <a:lnTo>
                    <a:pt x="80" y="2"/>
                  </a:lnTo>
                  <a:lnTo>
                    <a:pt x="84" y="4"/>
                  </a:lnTo>
                  <a:lnTo>
                    <a:pt x="88" y="5"/>
                  </a:lnTo>
                  <a:lnTo>
                    <a:pt x="92" y="7"/>
                  </a:lnTo>
                  <a:lnTo>
                    <a:pt x="95" y="8"/>
                  </a:lnTo>
                  <a:lnTo>
                    <a:pt x="98" y="10"/>
                  </a:lnTo>
                  <a:lnTo>
                    <a:pt x="101" y="12"/>
                  </a:lnTo>
                  <a:lnTo>
                    <a:pt x="104" y="14"/>
                  </a:lnTo>
                  <a:lnTo>
                    <a:pt x="106" y="16"/>
                  </a:lnTo>
                  <a:lnTo>
                    <a:pt x="109" y="18"/>
                  </a:lnTo>
                  <a:lnTo>
                    <a:pt x="111" y="21"/>
                  </a:lnTo>
                  <a:lnTo>
                    <a:pt x="113" y="23"/>
                  </a:lnTo>
                  <a:lnTo>
                    <a:pt x="114" y="25"/>
                  </a:lnTo>
                  <a:lnTo>
                    <a:pt x="115" y="28"/>
                  </a:lnTo>
                  <a:lnTo>
                    <a:pt x="116" y="30"/>
                  </a:lnTo>
                  <a:lnTo>
                    <a:pt x="117" y="33"/>
                  </a:lnTo>
                  <a:lnTo>
                    <a:pt x="117" y="103"/>
                  </a:lnTo>
                  <a:lnTo>
                    <a:pt x="0" y="103"/>
                  </a:lnTo>
                  <a:lnTo>
                    <a:pt x="0" y="35"/>
                  </a:lnTo>
                  <a:close/>
                </a:path>
              </a:pathLst>
            </a:custGeom>
            <a:solidFill>
              <a:srgbClr val="E0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5851" name="Oval 274"/>
            <p:cNvSpPr>
              <a:spLocks noChangeArrowheads="1"/>
            </p:cNvSpPr>
            <p:nvPr/>
          </p:nvSpPr>
          <p:spPr bwMode="auto">
            <a:xfrm>
              <a:off x="1321" y="2429"/>
              <a:ext cx="93" cy="92"/>
            </a:xfrm>
            <a:prstGeom prst="ellipse">
              <a:avLst/>
            </a:prstGeom>
            <a:solidFill>
              <a:srgbClr val="E0E000"/>
            </a:solidFill>
            <a:ln w="3175">
              <a:solidFill>
                <a:srgbClr val="000000"/>
              </a:solidFill>
              <a:round/>
              <a:headEnd/>
              <a:tailEnd/>
            </a:ln>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cs typeface="Arial" panose="020B0604020202020204" pitchFamily="34" charset="0"/>
              </a:endParaRPr>
            </a:p>
          </p:txBody>
        </p:sp>
        <p:sp>
          <p:nvSpPr>
            <p:cNvPr id="75852" name="Oval 275"/>
            <p:cNvSpPr>
              <a:spLocks noChangeArrowheads="1"/>
            </p:cNvSpPr>
            <p:nvPr/>
          </p:nvSpPr>
          <p:spPr bwMode="auto">
            <a:xfrm>
              <a:off x="1377" y="2439"/>
              <a:ext cx="6" cy="5"/>
            </a:xfrm>
            <a:prstGeom prst="ellipse">
              <a:avLst/>
            </a:prstGeom>
            <a:solidFill>
              <a:srgbClr val="FFFFC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cs typeface="Arial" panose="020B0604020202020204" pitchFamily="34" charset="0"/>
              </a:endParaRPr>
            </a:p>
          </p:txBody>
        </p:sp>
        <p:sp>
          <p:nvSpPr>
            <p:cNvPr id="75853" name="Oval 276"/>
            <p:cNvSpPr>
              <a:spLocks noChangeArrowheads="1"/>
            </p:cNvSpPr>
            <p:nvPr/>
          </p:nvSpPr>
          <p:spPr bwMode="auto">
            <a:xfrm>
              <a:off x="1386" y="2445"/>
              <a:ext cx="3" cy="4"/>
            </a:xfrm>
            <a:prstGeom prst="ellipse">
              <a:avLst/>
            </a:prstGeom>
            <a:solidFill>
              <a:srgbClr val="FFFFC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cs typeface="Arial" panose="020B0604020202020204" pitchFamily="34" charset="0"/>
              </a:endParaRPr>
            </a:p>
          </p:txBody>
        </p:sp>
        <p:sp>
          <p:nvSpPr>
            <p:cNvPr id="75854" name="Freeform 277"/>
            <p:cNvSpPr>
              <a:spLocks/>
            </p:cNvSpPr>
            <p:nvPr/>
          </p:nvSpPr>
          <p:spPr bwMode="auto">
            <a:xfrm>
              <a:off x="1316" y="2544"/>
              <a:ext cx="117" cy="103"/>
            </a:xfrm>
            <a:custGeom>
              <a:avLst/>
              <a:gdLst>
                <a:gd name="T0" fmla="*/ 0 w 117"/>
                <a:gd name="T1" fmla="*/ 35 h 103"/>
                <a:gd name="T2" fmla="*/ 0 w 117"/>
                <a:gd name="T3" fmla="*/ 32 h 103"/>
                <a:gd name="T4" fmla="*/ 1 w 117"/>
                <a:gd name="T5" fmla="*/ 29 h 103"/>
                <a:gd name="T6" fmla="*/ 2 w 117"/>
                <a:gd name="T7" fmla="*/ 26 h 103"/>
                <a:gd name="T8" fmla="*/ 4 w 117"/>
                <a:gd name="T9" fmla="*/ 23 h 103"/>
                <a:gd name="T10" fmla="*/ 6 w 117"/>
                <a:gd name="T11" fmla="*/ 20 h 103"/>
                <a:gd name="T12" fmla="*/ 8 w 117"/>
                <a:gd name="T13" fmla="*/ 18 h 103"/>
                <a:gd name="T14" fmla="*/ 10 w 117"/>
                <a:gd name="T15" fmla="*/ 15 h 103"/>
                <a:gd name="T16" fmla="*/ 13 w 117"/>
                <a:gd name="T17" fmla="*/ 13 h 103"/>
                <a:gd name="T18" fmla="*/ 17 w 117"/>
                <a:gd name="T19" fmla="*/ 11 h 103"/>
                <a:gd name="T20" fmla="*/ 22 w 117"/>
                <a:gd name="T21" fmla="*/ 8 h 103"/>
                <a:gd name="T22" fmla="*/ 26 w 117"/>
                <a:gd name="T23" fmla="*/ 6 h 103"/>
                <a:gd name="T24" fmla="*/ 31 w 117"/>
                <a:gd name="T25" fmla="*/ 4 h 103"/>
                <a:gd name="T26" fmla="*/ 37 w 117"/>
                <a:gd name="T27" fmla="*/ 3 h 103"/>
                <a:gd name="T28" fmla="*/ 42 w 117"/>
                <a:gd name="T29" fmla="*/ 2 h 103"/>
                <a:gd name="T30" fmla="*/ 48 w 117"/>
                <a:gd name="T31" fmla="*/ 1 h 103"/>
                <a:gd name="T32" fmla="*/ 52 w 117"/>
                <a:gd name="T33" fmla="*/ 0 h 103"/>
                <a:gd name="T34" fmla="*/ 57 w 117"/>
                <a:gd name="T35" fmla="*/ 0 h 103"/>
                <a:gd name="T36" fmla="*/ 62 w 117"/>
                <a:gd name="T37" fmla="*/ 0 h 103"/>
                <a:gd name="T38" fmla="*/ 66 w 117"/>
                <a:gd name="T39" fmla="*/ 0 h 103"/>
                <a:gd name="T40" fmla="*/ 70 w 117"/>
                <a:gd name="T41" fmla="*/ 1 h 103"/>
                <a:gd name="T42" fmla="*/ 75 w 117"/>
                <a:gd name="T43" fmla="*/ 2 h 103"/>
                <a:gd name="T44" fmla="*/ 79 w 117"/>
                <a:gd name="T45" fmla="*/ 3 h 103"/>
                <a:gd name="T46" fmla="*/ 84 w 117"/>
                <a:gd name="T47" fmla="*/ 4 h 103"/>
                <a:gd name="T48" fmla="*/ 88 w 117"/>
                <a:gd name="T49" fmla="*/ 6 h 103"/>
                <a:gd name="T50" fmla="*/ 92 w 117"/>
                <a:gd name="T51" fmla="*/ 7 h 103"/>
                <a:gd name="T52" fmla="*/ 95 w 117"/>
                <a:gd name="T53" fmla="*/ 9 h 103"/>
                <a:gd name="T54" fmla="*/ 98 w 117"/>
                <a:gd name="T55" fmla="*/ 10 h 103"/>
                <a:gd name="T56" fmla="*/ 100 w 117"/>
                <a:gd name="T57" fmla="*/ 12 h 103"/>
                <a:gd name="T58" fmla="*/ 103 w 117"/>
                <a:gd name="T59" fmla="*/ 14 h 103"/>
                <a:gd name="T60" fmla="*/ 106 w 117"/>
                <a:gd name="T61" fmla="*/ 16 h 103"/>
                <a:gd name="T62" fmla="*/ 108 w 117"/>
                <a:gd name="T63" fmla="*/ 18 h 103"/>
                <a:gd name="T64" fmla="*/ 110 w 117"/>
                <a:gd name="T65" fmla="*/ 21 h 103"/>
                <a:gd name="T66" fmla="*/ 112 w 117"/>
                <a:gd name="T67" fmla="*/ 23 h 103"/>
                <a:gd name="T68" fmla="*/ 114 w 117"/>
                <a:gd name="T69" fmla="*/ 25 h 103"/>
                <a:gd name="T70" fmla="*/ 115 w 117"/>
                <a:gd name="T71" fmla="*/ 28 h 103"/>
                <a:gd name="T72" fmla="*/ 116 w 117"/>
                <a:gd name="T73" fmla="*/ 30 h 103"/>
                <a:gd name="T74" fmla="*/ 117 w 117"/>
                <a:gd name="T75" fmla="*/ 33 h 103"/>
                <a:gd name="T76" fmla="*/ 117 w 117"/>
                <a:gd name="T77" fmla="*/ 103 h 103"/>
                <a:gd name="T78" fmla="*/ 0 w 117"/>
                <a:gd name="T79" fmla="*/ 103 h 103"/>
                <a:gd name="T80" fmla="*/ 0 w 117"/>
                <a:gd name="T81" fmla="*/ 35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7" h="103">
                  <a:moveTo>
                    <a:pt x="0" y="35"/>
                  </a:moveTo>
                  <a:lnTo>
                    <a:pt x="0" y="32"/>
                  </a:lnTo>
                  <a:lnTo>
                    <a:pt x="1" y="29"/>
                  </a:lnTo>
                  <a:lnTo>
                    <a:pt x="2" y="26"/>
                  </a:lnTo>
                  <a:lnTo>
                    <a:pt x="4" y="23"/>
                  </a:lnTo>
                  <a:lnTo>
                    <a:pt x="6" y="20"/>
                  </a:lnTo>
                  <a:lnTo>
                    <a:pt x="8" y="18"/>
                  </a:lnTo>
                  <a:lnTo>
                    <a:pt x="10" y="15"/>
                  </a:lnTo>
                  <a:lnTo>
                    <a:pt x="13" y="13"/>
                  </a:lnTo>
                  <a:lnTo>
                    <a:pt x="17" y="11"/>
                  </a:lnTo>
                  <a:lnTo>
                    <a:pt x="22" y="8"/>
                  </a:lnTo>
                  <a:lnTo>
                    <a:pt x="26" y="6"/>
                  </a:lnTo>
                  <a:lnTo>
                    <a:pt x="31" y="4"/>
                  </a:lnTo>
                  <a:lnTo>
                    <a:pt x="37" y="3"/>
                  </a:lnTo>
                  <a:lnTo>
                    <a:pt x="42" y="2"/>
                  </a:lnTo>
                  <a:lnTo>
                    <a:pt x="48" y="1"/>
                  </a:lnTo>
                  <a:lnTo>
                    <a:pt x="52" y="0"/>
                  </a:lnTo>
                  <a:lnTo>
                    <a:pt x="57" y="0"/>
                  </a:lnTo>
                  <a:lnTo>
                    <a:pt x="62" y="0"/>
                  </a:lnTo>
                  <a:lnTo>
                    <a:pt x="66" y="0"/>
                  </a:lnTo>
                  <a:lnTo>
                    <a:pt x="70" y="1"/>
                  </a:lnTo>
                  <a:lnTo>
                    <a:pt x="75" y="2"/>
                  </a:lnTo>
                  <a:lnTo>
                    <a:pt x="79" y="3"/>
                  </a:lnTo>
                  <a:lnTo>
                    <a:pt x="84" y="4"/>
                  </a:lnTo>
                  <a:lnTo>
                    <a:pt x="88" y="6"/>
                  </a:lnTo>
                  <a:lnTo>
                    <a:pt x="92" y="7"/>
                  </a:lnTo>
                  <a:lnTo>
                    <a:pt x="95" y="9"/>
                  </a:lnTo>
                  <a:lnTo>
                    <a:pt x="98" y="10"/>
                  </a:lnTo>
                  <a:lnTo>
                    <a:pt x="100" y="12"/>
                  </a:lnTo>
                  <a:lnTo>
                    <a:pt x="103" y="14"/>
                  </a:lnTo>
                  <a:lnTo>
                    <a:pt x="106" y="16"/>
                  </a:lnTo>
                  <a:lnTo>
                    <a:pt x="108" y="18"/>
                  </a:lnTo>
                  <a:lnTo>
                    <a:pt x="110" y="21"/>
                  </a:lnTo>
                  <a:lnTo>
                    <a:pt x="112" y="23"/>
                  </a:lnTo>
                  <a:lnTo>
                    <a:pt x="114" y="25"/>
                  </a:lnTo>
                  <a:lnTo>
                    <a:pt x="115" y="28"/>
                  </a:lnTo>
                  <a:lnTo>
                    <a:pt x="116" y="30"/>
                  </a:lnTo>
                  <a:lnTo>
                    <a:pt x="117" y="33"/>
                  </a:lnTo>
                  <a:lnTo>
                    <a:pt x="117" y="103"/>
                  </a:lnTo>
                  <a:lnTo>
                    <a:pt x="0" y="103"/>
                  </a:lnTo>
                  <a:lnTo>
                    <a:pt x="0" y="35"/>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5855" name="Freeform 278"/>
            <p:cNvSpPr>
              <a:spLocks/>
            </p:cNvSpPr>
            <p:nvPr/>
          </p:nvSpPr>
          <p:spPr bwMode="auto">
            <a:xfrm>
              <a:off x="1316" y="2548"/>
              <a:ext cx="117" cy="103"/>
            </a:xfrm>
            <a:custGeom>
              <a:avLst/>
              <a:gdLst>
                <a:gd name="T0" fmla="*/ 0 w 117"/>
                <a:gd name="T1" fmla="*/ 35 h 103"/>
                <a:gd name="T2" fmla="*/ 0 w 117"/>
                <a:gd name="T3" fmla="*/ 32 h 103"/>
                <a:gd name="T4" fmla="*/ 1 w 117"/>
                <a:gd name="T5" fmla="*/ 28 h 103"/>
                <a:gd name="T6" fmla="*/ 2 w 117"/>
                <a:gd name="T7" fmla="*/ 25 h 103"/>
                <a:gd name="T8" fmla="*/ 4 w 117"/>
                <a:gd name="T9" fmla="*/ 22 h 103"/>
                <a:gd name="T10" fmla="*/ 6 w 117"/>
                <a:gd name="T11" fmla="*/ 20 h 103"/>
                <a:gd name="T12" fmla="*/ 8 w 117"/>
                <a:gd name="T13" fmla="*/ 18 h 103"/>
                <a:gd name="T14" fmla="*/ 10 w 117"/>
                <a:gd name="T15" fmla="*/ 15 h 103"/>
                <a:gd name="T16" fmla="*/ 13 w 117"/>
                <a:gd name="T17" fmla="*/ 13 h 103"/>
                <a:gd name="T18" fmla="*/ 17 w 117"/>
                <a:gd name="T19" fmla="*/ 10 h 103"/>
                <a:gd name="T20" fmla="*/ 22 w 117"/>
                <a:gd name="T21" fmla="*/ 8 h 103"/>
                <a:gd name="T22" fmla="*/ 26 w 117"/>
                <a:gd name="T23" fmla="*/ 6 h 103"/>
                <a:gd name="T24" fmla="*/ 32 w 117"/>
                <a:gd name="T25" fmla="*/ 4 h 103"/>
                <a:gd name="T26" fmla="*/ 37 w 117"/>
                <a:gd name="T27" fmla="*/ 2 h 103"/>
                <a:gd name="T28" fmla="*/ 43 w 117"/>
                <a:gd name="T29" fmla="*/ 1 h 103"/>
                <a:gd name="T30" fmla="*/ 48 w 117"/>
                <a:gd name="T31" fmla="*/ 0 h 103"/>
                <a:gd name="T32" fmla="*/ 52 w 117"/>
                <a:gd name="T33" fmla="*/ 0 h 103"/>
                <a:gd name="T34" fmla="*/ 57 w 117"/>
                <a:gd name="T35" fmla="*/ 0 h 103"/>
                <a:gd name="T36" fmla="*/ 62 w 117"/>
                <a:gd name="T37" fmla="*/ 0 h 103"/>
                <a:gd name="T38" fmla="*/ 66 w 117"/>
                <a:gd name="T39" fmla="*/ 0 h 103"/>
                <a:gd name="T40" fmla="*/ 70 w 117"/>
                <a:gd name="T41" fmla="*/ 1 h 103"/>
                <a:gd name="T42" fmla="*/ 75 w 117"/>
                <a:gd name="T43" fmla="*/ 2 h 103"/>
                <a:gd name="T44" fmla="*/ 79 w 117"/>
                <a:gd name="T45" fmla="*/ 2 h 103"/>
                <a:gd name="T46" fmla="*/ 84 w 117"/>
                <a:gd name="T47" fmla="*/ 4 h 103"/>
                <a:gd name="T48" fmla="*/ 88 w 117"/>
                <a:gd name="T49" fmla="*/ 5 h 103"/>
                <a:gd name="T50" fmla="*/ 92 w 117"/>
                <a:gd name="T51" fmla="*/ 7 h 103"/>
                <a:gd name="T52" fmla="*/ 95 w 117"/>
                <a:gd name="T53" fmla="*/ 8 h 103"/>
                <a:gd name="T54" fmla="*/ 98 w 117"/>
                <a:gd name="T55" fmla="*/ 10 h 103"/>
                <a:gd name="T56" fmla="*/ 101 w 117"/>
                <a:gd name="T57" fmla="*/ 11 h 103"/>
                <a:gd name="T58" fmla="*/ 103 w 117"/>
                <a:gd name="T59" fmla="*/ 13 h 103"/>
                <a:gd name="T60" fmla="*/ 106 w 117"/>
                <a:gd name="T61" fmla="*/ 15 h 103"/>
                <a:gd name="T62" fmla="*/ 109 w 117"/>
                <a:gd name="T63" fmla="*/ 18 h 103"/>
                <a:gd name="T64" fmla="*/ 111 w 117"/>
                <a:gd name="T65" fmla="*/ 21 h 103"/>
                <a:gd name="T66" fmla="*/ 112 w 117"/>
                <a:gd name="T67" fmla="*/ 23 h 103"/>
                <a:gd name="T68" fmla="*/ 114 w 117"/>
                <a:gd name="T69" fmla="*/ 25 h 103"/>
                <a:gd name="T70" fmla="*/ 115 w 117"/>
                <a:gd name="T71" fmla="*/ 27 h 103"/>
                <a:gd name="T72" fmla="*/ 116 w 117"/>
                <a:gd name="T73" fmla="*/ 30 h 103"/>
                <a:gd name="T74" fmla="*/ 117 w 117"/>
                <a:gd name="T75" fmla="*/ 33 h 103"/>
                <a:gd name="T76" fmla="*/ 117 w 117"/>
                <a:gd name="T77" fmla="*/ 103 h 103"/>
                <a:gd name="T78" fmla="*/ 0 w 117"/>
                <a:gd name="T79" fmla="*/ 102 h 103"/>
                <a:gd name="T80" fmla="*/ 0 w 117"/>
                <a:gd name="T81" fmla="*/ 35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7" h="103">
                  <a:moveTo>
                    <a:pt x="0" y="35"/>
                  </a:moveTo>
                  <a:lnTo>
                    <a:pt x="0" y="32"/>
                  </a:lnTo>
                  <a:lnTo>
                    <a:pt x="1" y="28"/>
                  </a:lnTo>
                  <a:lnTo>
                    <a:pt x="2" y="25"/>
                  </a:lnTo>
                  <a:lnTo>
                    <a:pt x="4" y="22"/>
                  </a:lnTo>
                  <a:lnTo>
                    <a:pt x="6" y="20"/>
                  </a:lnTo>
                  <a:lnTo>
                    <a:pt x="8" y="18"/>
                  </a:lnTo>
                  <a:lnTo>
                    <a:pt x="10" y="15"/>
                  </a:lnTo>
                  <a:lnTo>
                    <a:pt x="13" y="13"/>
                  </a:lnTo>
                  <a:lnTo>
                    <a:pt x="17" y="10"/>
                  </a:lnTo>
                  <a:lnTo>
                    <a:pt x="22" y="8"/>
                  </a:lnTo>
                  <a:lnTo>
                    <a:pt x="26" y="6"/>
                  </a:lnTo>
                  <a:lnTo>
                    <a:pt x="32" y="4"/>
                  </a:lnTo>
                  <a:lnTo>
                    <a:pt x="37" y="2"/>
                  </a:lnTo>
                  <a:lnTo>
                    <a:pt x="43" y="1"/>
                  </a:lnTo>
                  <a:lnTo>
                    <a:pt x="48" y="0"/>
                  </a:lnTo>
                  <a:lnTo>
                    <a:pt x="52" y="0"/>
                  </a:lnTo>
                  <a:lnTo>
                    <a:pt x="57" y="0"/>
                  </a:lnTo>
                  <a:lnTo>
                    <a:pt x="62" y="0"/>
                  </a:lnTo>
                  <a:lnTo>
                    <a:pt x="66" y="0"/>
                  </a:lnTo>
                  <a:lnTo>
                    <a:pt x="70" y="1"/>
                  </a:lnTo>
                  <a:lnTo>
                    <a:pt x="75" y="2"/>
                  </a:lnTo>
                  <a:lnTo>
                    <a:pt x="79" y="2"/>
                  </a:lnTo>
                  <a:lnTo>
                    <a:pt x="84" y="4"/>
                  </a:lnTo>
                  <a:lnTo>
                    <a:pt x="88" y="5"/>
                  </a:lnTo>
                  <a:lnTo>
                    <a:pt x="92" y="7"/>
                  </a:lnTo>
                  <a:lnTo>
                    <a:pt x="95" y="8"/>
                  </a:lnTo>
                  <a:lnTo>
                    <a:pt x="98" y="10"/>
                  </a:lnTo>
                  <a:lnTo>
                    <a:pt x="101" y="11"/>
                  </a:lnTo>
                  <a:lnTo>
                    <a:pt x="103" y="13"/>
                  </a:lnTo>
                  <a:lnTo>
                    <a:pt x="106" y="15"/>
                  </a:lnTo>
                  <a:lnTo>
                    <a:pt x="109" y="18"/>
                  </a:lnTo>
                  <a:lnTo>
                    <a:pt x="111" y="21"/>
                  </a:lnTo>
                  <a:lnTo>
                    <a:pt x="112" y="23"/>
                  </a:lnTo>
                  <a:lnTo>
                    <a:pt x="114" y="25"/>
                  </a:lnTo>
                  <a:lnTo>
                    <a:pt x="115" y="27"/>
                  </a:lnTo>
                  <a:lnTo>
                    <a:pt x="116" y="30"/>
                  </a:lnTo>
                  <a:lnTo>
                    <a:pt x="117" y="33"/>
                  </a:lnTo>
                  <a:lnTo>
                    <a:pt x="117" y="103"/>
                  </a:lnTo>
                  <a:lnTo>
                    <a:pt x="0" y="102"/>
                  </a:lnTo>
                  <a:lnTo>
                    <a:pt x="0" y="35"/>
                  </a:lnTo>
                  <a:close/>
                </a:path>
              </a:pathLst>
            </a:custGeom>
            <a:solidFill>
              <a:srgbClr val="E0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5856" name="Oval 279"/>
            <p:cNvSpPr>
              <a:spLocks noChangeArrowheads="1"/>
            </p:cNvSpPr>
            <p:nvPr/>
          </p:nvSpPr>
          <p:spPr bwMode="auto">
            <a:xfrm>
              <a:off x="1323" y="2552"/>
              <a:ext cx="94" cy="91"/>
            </a:xfrm>
            <a:prstGeom prst="ellipse">
              <a:avLst/>
            </a:prstGeom>
            <a:solidFill>
              <a:srgbClr val="00A000"/>
            </a:solidFill>
            <a:ln w="3175">
              <a:solidFill>
                <a:srgbClr val="000000"/>
              </a:solidFill>
              <a:round/>
              <a:headEnd/>
              <a:tailEnd/>
            </a:ln>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cs typeface="Arial" panose="020B0604020202020204" pitchFamily="34" charset="0"/>
              </a:endParaRPr>
            </a:p>
          </p:txBody>
        </p:sp>
        <p:sp>
          <p:nvSpPr>
            <p:cNvPr id="75857" name="Oval 280"/>
            <p:cNvSpPr>
              <a:spLocks noChangeArrowheads="1"/>
            </p:cNvSpPr>
            <p:nvPr/>
          </p:nvSpPr>
          <p:spPr bwMode="auto">
            <a:xfrm>
              <a:off x="1380" y="2561"/>
              <a:ext cx="5" cy="6"/>
            </a:xfrm>
            <a:prstGeom prst="ellipse">
              <a:avLst/>
            </a:pr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cs typeface="Arial" panose="020B0604020202020204" pitchFamily="34" charset="0"/>
              </a:endParaRPr>
            </a:p>
          </p:txBody>
        </p:sp>
        <p:sp>
          <p:nvSpPr>
            <p:cNvPr id="75858" name="Oval 281"/>
            <p:cNvSpPr>
              <a:spLocks noChangeArrowheads="1"/>
            </p:cNvSpPr>
            <p:nvPr/>
          </p:nvSpPr>
          <p:spPr bwMode="auto">
            <a:xfrm>
              <a:off x="1389" y="2568"/>
              <a:ext cx="3" cy="3"/>
            </a:xfrm>
            <a:prstGeom prst="ellipse">
              <a:avLst/>
            </a:pr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cs typeface="Arial" panose="020B0604020202020204" pitchFamily="34" charset="0"/>
              </a:endParaRPr>
            </a:p>
          </p:txBody>
        </p:sp>
        <p:sp>
          <p:nvSpPr>
            <p:cNvPr id="75859" name="Line 282"/>
            <p:cNvSpPr>
              <a:spLocks noChangeShapeType="1"/>
            </p:cNvSpPr>
            <p:nvPr/>
          </p:nvSpPr>
          <p:spPr bwMode="auto">
            <a:xfrm>
              <a:off x="1461" y="2345"/>
              <a:ext cx="1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860" name="Freeform 283"/>
            <p:cNvSpPr>
              <a:spLocks/>
            </p:cNvSpPr>
            <p:nvPr/>
          </p:nvSpPr>
          <p:spPr bwMode="auto">
            <a:xfrm>
              <a:off x="1561" y="2322"/>
              <a:ext cx="24" cy="46"/>
            </a:xfrm>
            <a:custGeom>
              <a:avLst/>
              <a:gdLst>
                <a:gd name="T0" fmla="*/ 0 w 24"/>
                <a:gd name="T1" fmla="*/ 46 h 46"/>
                <a:gd name="T2" fmla="*/ 24 w 24"/>
                <a:gd name="T3" fmla="*/ 23 h 46"/>
                <a:gd name="T4" fmla="*/ 0 w 24"/>
                <a:gd name="T5" fmla="*/ 0 h 46"/>
                <a:gd name="T6" fmla="*/ 0 60000 65536"/>
                <a:gd name="T7" fmla="*/ 0 60000 65536"/>
                <a:gd name="T8" fmla="*/ 0 60000 65536"/>
              </a:gdLst>
              <a:ahLst/>
              <a:cxnLst>
                <a:cxn ang="T6">
                  <a:pos x="T0" y="T1"/>
                </a:cxn>
                <a:cxn ang="T7">
                  <a:pos x="T2" y="T3"/>
                </a:cxn>
                <a:cxn ang="T8">
                  <a:pos x="T4" y="T5"/>
                </a:cxn>
              </a:cxnLst>
              <a:rect l="0" t="0" r="r" b="b"/>
              <a:pathLst>
                <a:path w="24" h="46">
                  <a:moveTo>
                    <a:pt x="0" y="46"/>
                  </a:moveTo>
                  <a:lnTo>
                    <a:pt x="24" y="23"/>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5861" name="Line 284"/>
            <p:cNvSpPr>
              <a:spLocks noChangeShapeType="1"/>
            </p:cNvSpPr>
            <p:nvPr/>
          </p:nvSpPr>
          <p:spPr bwMode="auto">
            <a:xfrm>
              <a:off x="1461" y="2598"/>
              <a:ext cx="1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862" name="Freeform 285"/>
            <p:cNvSpPr>
              <a:spLocks/>
            </p:cNvSpPr>
            <p:nvPr/>
          </p:nvSpPr>
          <p:spPr bwMode="auto">
            <a:xfrm>
              <a:off x="1561" y="2581"/>
              <a:ext cx="24" cy="40"/>
            </a:xfrm>
            <a:custGeom>
              <a:avLst/>
              <a:gdLst>
                <a:gd name="T0" fmla="*/ 0 w 24"/>
                <a:gd name="T1" fmla="*/ 40 h 40"/>
                <a:gd name="T2" fmla="*/ 24 w 24"/>
                <a:gd name="T3" fmla="*/ 17 h 40"/>
                <a:gd name="T4" fmla="*/ 0 w 24"/>
                <a:gd name="T5" fmla="*/ 0 h 40"/>
                <a:gd name="T6" fmla="*/ 0 60000 65536"/>
                <a:gd name="T7" fmla="*/ 0 60000 65536"/>
                <a:gd name="T8" fmla="*/ 0 60000 65536"/>
              </a:gdLst>
              <a:ahLst/>
              <a:cxnLst>
                <a:cxn ang="T6">
                  <a:pos x="T0" y="T1"/>
                </a:cxn>
                <a:cxn ang="T7">
                  <a:pos x="T2" y="T3"/>
                </a:cxn>
                <a:cxn ang="T8">
                  <a:pos x="T4" y="T5"/>
                </a:cxn>
              </a:cxnLst>
              <a:rect l="0" t="0" r="r" b="b"/>
              <a:pathLst>
                <a:path w="24" h="40">
                  <a:moveTo>
                    <a:pt x="0" y="40"/>
                  </a:moveTo>
                  <a:lnTo>
                    <a:pt x="24" y="17"/>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5863" name="Rectangle 286"/>
            <p:cNvSpPr>
              <a:spLocks noChangeArrowheads="1"/>
            </p:cNvSpPr>
            <p:nvPr/>
          </p:nvSpPr>
          <p:spPr bwMode="auto">
            <a:xfrm>
              <a:off x="1600" y="2321"/>
              <a:ext cx="440"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ES" sz="1400">
                  <a:solidFill>
                    <a:srgbClr val="000000"/>
                  </a:solidFill>
                  <a:latin typeface="Arial" panose="020B0604020202020204" pitchFamily="34" charset="0"/>
                  <a:cs typeface="Arial" panose="020B0604020202020204" pitchFamily="34" charset="0"/>
                </a:rPr>
                <a:t>Con supervisión</a:t>
              </a:r>
              <a:endParaRPr lang="es-ES" sz="10000">
                <a:latin typeface="Arial" panose="020B0604020202020204" pitchFamily="34" charset="0"/>
                <a:cs typeface="Arial" panose="020B0604020202020204" pitchFamily="34" charset="0"/>
              </a:endParaRPr>
            </a:p>
          </p:txBody>
        </p:sp>
        <p:sp>
          <p:nvSpPr>
            <p:cNvPr id="75864" name="Rectangle 287"/>
            <p:cNvSpPr>
              <a:spLocks noChangeArrowheads="1"/>
            </p:cNvSpPr>
            <p:nvPr/>
          </p:nvSpPr>
          <p:spPr bwMode="auto">
            <a:xfrm>
              <a:off x="1600" y="2563"/>
              <a:ext cx="416"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ES" sz="1400">
                  <a:solidFill>
                    <a:srgbClr val="000000"/>
                  </a:solidFill>
                  <a:latin typeface="Arial" panose="020B0604020202020204" pitchFamily="34" charset="0"/>
                  <a:cs typeface="Arial" panose="020B0604020202020204" pitchFamily="34" charset="0"/>
                </a:rPr>
                <a:t>Sin supervisión</a:t>
              </a:r>
              <a:endParaRPr lang="es-ES" sz="10000">
                <a:latin typeface="Arial" panose="020B0604020202020204" pitchFamily="34" charset="0"/>
                <a:cs typeface="Arial" panose="020B0604020202020204" pitchFamily="34" charset="0"/>
              </a:endParaRPr>
            </a:p>
          </p:txBody>
        </p:sp>
        <p:sp>
          <p:nvSpPr>
            <p:cNvPr id="75865" name="Line 288"/>
            <p:cNvSpPr>
              <a:spLocks noChangeShapeType="1"/>
            </p:cNvSpPr>
            <p:nvPr/>
          </p:nvSpPr>
          <p:spPr bwMode="auto">
            <a:xfrm>
              <a:off x="1361" y="2662"/>
              <a:ext cx="1" cy="3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866" name="Freeform 289"/>
            <p:cNvSpPr>
              <a:spLocks/>
            </p:cNvSpPr>
            <p:nvPr/>
          </p:nvSpPr>
          <p:spPr bwMode="auto">
            <a:xfrm>
              <a:off x="1337" y="3007"/>
              <a:ext cx="48" cy="64"/>
            </a:xfrm>
            <a:custGeom>
              <a:avLst/>
              <a:gdLst>
                <a:gd name="T0" fmla="*/ 48 w 48"/>
                <a:gd name="T1" fmla="*/ 0 h 64"/>
                <a:gd name="T2" fmla="*/ 24 w 48"/>
                <a:gd name="T3" fmla="*/ 64 h 64"/>
                <a:gd name="T4" fmla="*/ 0 w 48"/>
                <a:gd name="T5" fmla="*/ 0 h 64"/>
                <a:gd name="T6" fmla="*/ 48 w 48"/>
                <a:gd name="T7" fmla="*/ 0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64">
                  <a:moveTo>
                    <a:pt x="48" y="0"/>
                  </a:moveTo>
                  <a:lnTo>
                    <a:pt x="24" y="64"/>
                  </a:lnTo>
                  <a:lnTo>
                    <a:pt x="0" y="0"/>
                  </a:lnTo>
                  <a:lnTo>
                    <a:pt x="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5867" name="Rectangle 290"/>
            <p:cNvSpPr>
              <a:spLocks noChangeArrowheads="1"/>
            </p:cNvSpPr>
            <p:nvPr/>
          </p:nvSpPr>
          <p:spPr bwMode="auto">
            <a:xfrm>
              <a:off x="1314" y="2857"/>
              <a:ext cx="100" cy="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cs typeface="Arial" panose="020B0604020202020204" pitchFamily="34" charset="0"/>
              </a:endParaRPr>
            </a:p>
          </p:txBody>
        </p:sp>
        <p:sp>
          <p:nvSpPr>
            <p:cNvPr id="75868" name="Freeform 291"/>
            <p:cNvSpPr>
              <a:spLocks/>
            </p:cNvSpPr>
            <p:nvPr/>
          </p:nvSpPr>
          <p:spPr bwMode="auto">
            <a:xfrm>
              <a:off x="3832" y="2300"/>
              <a:ext cx="36" cy="92"/>
            </a:xfrm>
            <a:custGeom>
              <a:avLst/>
              <a:gdLst>
                <a:gd name="T0" fmla="*/ 0 w 150"/>
                <a:gd name="T1" fmla="*/ 0 h 399"/>
                <a:gd name="T2" fmla="*/ 0 w 150"/>
                <a:gd name="T3" fmla="*/ 0 h 399"/>
                <a:gd name="T4" fmla="*/ 0 w 150"/>
                <a:gd name="T5" fmla="*/ 0 h 399"/>
                <a:gd name="T6" fmla="*/ 0 w 150"/>
                <a:gd name="T7" fmla="*/ 0 h 399"/>
                <a:gd name="T8" fmla="*/ 0 w 150"/>
                <a:gd name="T9" fmla="*/ 0 h 399"/>
                <a:gd name="T10" fmla="*/ 0 w 150"/>
                <a:gd name="T11" fmla="*/ 0 h 399"/>
                <a:gd name="T12" fmla="*/ 0 w 150"/>
                <a:gd name="T13" fmla="*/ 0 h 3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 h="399">
                  <a:moveTo>
                    <a:pt x="150" y="0"/>
                  </a:moveTo>
                  <a:cubicBezTo>
                    <a:pt x="145" y="0"/>
                    <a:pt x="141" y="0"/>
                    <a:pt x="137" y="0"/>
                  </a:cubicBezTo>
                  <a:cubicBezTo>
                    <a:pt x="61" y="0"/>
                    <a:pt x="0" y="89"/>
                    <a:pt x="0" y="199"/>
                  </a:cubicBezTo>
                  <a:cubicBezTo>
                    <a:pt x="0" y="309"/>
                    <a:pt x="61" y="399"/>
                    <a:pt x="137" y="399"/>
                  </a:cubicBezTo>
                  <a:cubicBezTo>
                    <a:pt x="141" y="398"/>
                    <a:pt x="144" y="398"/>
                    <a:pt x="148" y="398"/>
                  </a:cubicBezTo>
                  <a:lnTo>
                    <a:pt x="138" y="200"/>
                  </a:lnTo>
                  <a:lnTo>
                    <a:pt x="150" y="0"/>
                  </a:lnTo>
                  <a:close/>
                </a:path>
              </a:pathLst>
            </a:custGeom>
            <a:solidFill>
              <a:srgbClr val="FF4040"/>
            </a:solidFill>
            <a:ln w="3175">
              <a:solidFill>
                <a:srgbClr val="000000"/>
              </a:solidFill>
              <a:prstDash val="solid"/>
              <a:round/>
              <a:headEnd/>
              <a:tailEnd/>
            </a:ln>
          </p:spPr>
          <p:txBody>
            <a:bodyPr/>
            <a:lstStyle/>
            <a:p>
              <a:endParaRPr lang="es-CR" sz="10000"/>
            </a:p>
          </p:txBody>
        </p:sp>
        <p:sp>
          <p:nvSpPr>
            <p:cNvPr id="75869" name="Freeform 292"/>
            <p:cNvSpPr>
              <a:spLocks/>
            </p:cNvSpPr>
            <p:nvPr/>
          </p:nvSpPr>
          <p:spPr bwMode="auto">
            <a:xfrm>
              <a:off x="3822" y="2297"/>
              <a:ext cx="48" cy="107"/>
            </a:xfrm>
            <a:custGeom>
              <a:avLst/>
              <a:gdLst>
                <a:gd name="T0" fmla="*/ 48 w 48"/>
                <a:gd name="T1" fmla="*/ 0 h 107"/>
                <a:gd name="T2" fmla="*/ 0 w 48"/>
                <a:gd name="T3" fmla="*/ 0 h 107"/>
                <a:gd name="T4" fmla="*/ 6 w 48"/>
                <a:gd name="T5" fmla="*/ 1 h 107"/>
                <a:gd name="T6" fmla="*/ 9 w 48"/>
                <a:gd name="T7" fmla="*/ 3 h 107"/>
                <a:gd name="T8" fmla="*/ 11 w 48"/>
                <a:gd name="T9" fmla="*/ 4 h 107"/>
                <a:gd name="T10" fmla="*/ 14 w 48"/>
                <a:gd name="T11" fmla="*/ 6 h 107"/>
                <a:gd name="T12" fmla="*/ 16 w 48"/>
                <a:gd name="T13" fmla="*/ 8 h 107"/>
                <a:gd name="T14" fmla="*/ 18 w 48"/>
                <a:gd name="T15" fmla="*/ 10 h 107"/>
                <a:gd name="T16" fmla="*/ 20 w 48"/>
                <a:gd name="T17" fmla="*/ 12 h 107"/>
                <a:gd name="T18" fmla="*/ 21 w 48"/>
                <a:gd name="T19" fmla="*/ 14 h 107"/>
                <a:gd name="T20" fmla="*/ 23 w 48"/>
                <a:gd name="T21" fmla="*/ 17 h 107"/>
                <a:gd name="T22" fmla="*/ 24 w 48"/>
                <a:gd name="T23" fmla="*/ 20 h 107"/>
                <a:gd name="T24" fmla="*/ 26 w 48"/>
                <a:gd name="T25" fmla="*/ 23 h 107"/>
                <a:gd name="T26" fmla="*/ 26 w 48"/>
                <a:gd name="T27" fmla="*/ 26 h 107"/>
                <a:gd name="T28" fmla="*/ 28 w 48"/>
                <a:gd name="T29" fmla="*/ 29 h 107"/>
                <a:gd name="T30" fmla="*/ 35 w 48"/>
                <a:gd name="T31" fmla="*/ 64 h 107"/>
                <a:gd name="T32" fmla="*/ 38 w 48"/>
                <a:gd name="T33" fmla="*/ 78 h 107"/>
                <a:gd name="T34" fmla="*/ 40 w 48"/>
                <a:gd name="T35" fmla="*/ 88 h 107"/>
                <a:gd name="T36" fmla="*/ 43 w 48"/>
                <a:gd name="T37" fmla="*/ 98 h 107"/>
                <a:gd name="T38" fmla="*/ 46 w 48"/>
                <a:gd name="T39" fmla="*/ 107 h 107"/>
                <a:gd name="T40" fmla="*/ 48 w 48"/>
                <a:gd name="T41" fmla="*/ 107 h 107"/>
                <a:gd name="T42" fmla="*/ 48 w 48"/>
                <a:gd name="T43" fmla="*/ 0 h 1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8" h="107">
                  <a:moveTo>
                    <a:pt x="48" y="0"/>
                  </a:moveTo>
                  <a:lnTo>
                    <a:pt x="0" y="0"/>
                  </a:lnTo>
                  <a:lnTo>
                    <a:pt x="6" y="1"/>
                  </a:lnTo>
                  <a:lnTo>
                    <a:pt x="9" y="3"/>
                  </a:lnTo>
                  <a:lnTo>
                    <a:pt x="11" y="4"/>
                  </a:lnTo>
                  <a:lnTo>
                    <a:pt x="14" y="6"/>
                  </a:lnTo>
                  <a:lnTo>
                    <a:pt x="16" y="8"/>
                  </a:lnTo>
                  <a:lnTo>
                    <a:pt x="18" y="10"/>
                  </a:lnTo>
                  <a:lnTo>
                    <a:pt x="20" y="12"/>
                  </a:lnTo>
                  <a:lnTo>
                    <a:pt x="21" y="14"/>
                  </a:lnTo>
                  <a:lnTo>
                    <a:pt x="23" y="17"/>
                  </a:lnTo>
                  <a:lnTo>
                    <a:pt x="24" y="20"/>
                  </a:lnTo>
                  <a:lnTo>
                    <a:pt x="26" y="23"/>
                  </a:lnTo>
                  <a:lnTo>
                    <a:pt x="26" y="26"/>
                  </a:lnTo>
                  <a:lnTo>
                    <a:pt x="28" y="29"/>
                  </a:lnTo>
                  <a:lnTo>
                    <a:pt x="35" y="64"/>
                  </a:lnTo>
                  <a:lnTo>
                    <a:pt x="38" y="78"/>
                  </a:lnTo>
                  <a:lnTo>
                    <a:pt x="40" y="88"/>
                  </a:lnTo>
                  <a:lnTo>
                    <a:pt x="43" y="98"/>
                  </a:lnTo>
                  <a:lnTo>
                    <a:pt x="46" y="107"/>
                  </a:lnTo>
                  <a:lnTo>
                    <a:pt x="48" y="107"/>
                  </a:lnTo>
                  <a:lnTo>
                    <a:pt x="48" y="0"/>
                  </a:lnTo>
                  <a:close/>
                </a:path>
              </a:pathLst>
            </a:custGeom>
            <a:solidFill>
              <a:srgbClr val="FF8000"/>
            </a:solidFill>
            <a:ln w="3175">
              <a:solidFill>
                <a:srgbClr val="000000"/>
              </a:solidFill>
              <a:prstDash val="solid"/>
              <a:round/>
              <a:headEnd/>
              <a:tailEnd/>
            </a:ln>
          </p:spPr>
          <p:txBody>
            <a:bodyPr/>
            <a:lstStyle/>
            <a:p>
              <a:endParaRPr lang="es-CR" sz="10000"/>
            </a:p>
          </p:txBody>
        </p:sp>
        <p:sp>
          <p:nvSpPr>
            <p:cNvPr id="75870" name="Freeform 293"/>
            <p:cNvSpPr>
              <a:spLocks/>
            </p:cNvSpPr>
            <p:nvPr/>
          </p:nvSpPr>
          <p:spPr bwMode="auto">
            <a:xfrm>
              <a:off x="4031" y="2301"/>
              <a:ext cx="32" cy="92"/>
            </a:xfrm>
            <a:custGeom>
              <a:avLst/>
              <a:gdLst>
                <a:gd name="T0" fmla="*/ 0 w 138"/>
                <a:gd name="T1" fmla="*/ 0 h 398"/>
                <a:gd name="T2" fmla="*/ 0 w 138"/>
                <a:gd name="T3" fmla="*/ 0 h 398"/>
                <a:gd name="T4" fmla="*/ 0 w 138"/>
                <a:gd name="T5" fmla="*/ 0 h 398"/>
                <a:gd name="T6" fmla="*/ 0 w 138"/>
                <a:gd name="T7" fmla="*/ 0 h 398"/>
                <a:gd name="T8" fmla="*/ 0 w 138"/>
                <a:gd name="T9" fmla="*/ 0 h 3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398">
                  <a:moveTo>
                    <a:pt x="12" y="398"/>
                  </a:moveTo>
                  <a:cubicBezTo>
                    <a:pt x="83" y="389"/>
                    <a:pt x="138" y="302"/>
                    <a:pt x="138" y="199"/>
                  </a:cubicBezTo>
                  <a:cubicBezTo>
                    <a:pt x="138" y="96"/>
                    <a:pt x="84" y="11"/>
                    <a:pt x="14" y="0"/>
                  </a:cubicBezTo>
                  <a:lnTo>
                    <a:pt x="0" y="200"/>
                  </a:lnTo>
                  <a:lnTo>
                    <a:pt x="12" y="398"/>
                  </a:lnTo>
                  <a:close/>
                </a:path>
              </a:pathLst>
            </a:custGeom>
            <a:solidFill>
              <a:srgbClr val="FF4040"/>
            </a:solidFill>
            <a:ln w="3175">
              <a:solidFill>
                <a:srgbClr val="000000"/>
              </a:solidFill>
              <a:prstDash val="solid"/>
              <a:round/>
              <a:headEnd/>
              <a:tailEnd/>
            </a:ln>
          </p:spPr>
          <p:txBody>
            <a:bodyPr/>
            <a:lstStyle/>
            <a:p>
              <a:endParaRPr lang="es-CR" sz="10000"/>
            </a:p>
          </p:txBody>
        </p:sp>
        <p:sp>
          <p:nvSpPr>
            <p:cNvPr id="75871" name="Freeform 294"/>
            <p:cNvSpPr>
              <a:spLocks/>
            </p:cNvSpPr>
            <p:nvPr/>
          </p:nvSpPr>
          <p:spPr bwMode="auto">
            <a:xfrm>
              <a:off x="4032" y="2297"/>
              <a:ext cx="48" cy="107"/>
            </a:xfrm>
            <a:custGeom>
              <a:avLst/>
              <a:gdLst>
                <a:gd name="T0" fmla="*/ 1 w 48"/>
                <a:gd name="T1" fmla="*/ 0 h 107"/>
                <a:gd name="T2" fmla="*/ 48 w 48"/>
                <a:gd name="T3" fmla="*/ 0 h 107"/>
                <a:gd name="T4" fmla="*/ 43 w 48"/>
                <a:gd name="T5" fmla="*/ 2 h 107"/>
                <a:gd name="T6" fmla="*/ 40 w 48"/>
                <a:gd name="T7" fmla="*/ 3 h 107"/>
                <a:gd name="T8" fmla="*/ 37 w 48"/>
                <a:gd name="T9" fmla="*/ 5 h 107"/>
                <a:gd name="T10" fmla="*/ 35 w 48"/>
                <a:gd name="T11" fmla="*/ 6 h 107"/>
                <a:gd name="T12" fmla="*/ 32 w 48"/>
                <a:gd name="T13" fmla="*/ 9 h 107"/>
                <a:gd name="T14" fmla="*/ 30 w 48"/>
                <a:gd name="T15" fmla="*/ 11 h 107"/>
                <a:gd name="T16" fmla="*/ 28 w 48"/>
                <a:gd name="T17" fmla="*/ 13 h 107"/>
                <a:gd name="T18" fmla="*/ 27 w 48"/>
                <a:gd name="T19" fmla="*/ 15 h 107"/>
                <a:gd name="T20" fmla="*/ 26 w 48"/>
                <a:gd name="T21" fmla="*/ 18 h 107"/>
                <a:gd name="T22" fmla="*/ 24 w 48"/>
                <a:gd name="T23" fmla="*/ 21 h 107"/>
                <a:gd name="T24" fmla="*/ 23 w 48"/>
                <a:gd name="T25" fmla="*/ 24 h 107"/>
                <a:gd name="T26" fmla="*/ 22 w 48"/>
                <a:gd name="T27" fmla="*/ 27 h 107"/>
                <a:gd name="T28" fmla="*/ 21 w 48"/>
                <a:gd name="T29" fmla="*/ 29 h 107"/>
                <a:gd name="T30" fmla="*/ 13 w 48"/>
                <a:gd name="T31" fmla="*/ 64 h 107"/>
                <a:gd name="T32" fmla="*/ 10 w 48"/>
                <a:gd name="T33" fmla="*/ 79 h 107"/>
                <a:gd name="T34" fmla="*/ 8 w 48"/>
                <a:gd name="T35" fmla="*/ 89 h 107"/>
                <a:gd name="T36" fmla="*/ 6 w 48"/>
                <a:gd name="T37" fmla="*/ 98 h 107"/>
                <a:gd name="T38" fmla="*/ 2 w 48"/>
                <a:gd name="T39" fmla="*/ 107 h 107"/>
                <a:gd name="T40" fmla="*/ 0 w 48"/>
                <a:gd name="T41" fmla="*/ 107 h 107"/>
                <a:gd name="T42" fmla="*/ 1 w 48"/>
                <a:gd name="T43" fmla="*/ 0 h 1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8" h="107">
                  <a:moveTo>
                    <a:pt x="1" y="0"/>
                  </a:moveTo>
                  <a:lnTo>
                    <a:pt x="48" y="0"/>
                  </a:lnTo>
                  <a:lnTo>
                    <a:pt x="43" y="2"/>
                  </a:lnTo>
                  <a:lnTo>
                    <a:pt x="40" y="3"/>
                  </a:lnTo>
                  <a:lnTo>
                    <a:pt x="37" y="5"/>
                  </a:lnTo>
                  <a:lnTo>
                    <a:pt x="35" y="6"/>
                  </a:lnTo>
                  <a:lnTo>
                    <a:pt x="32" y="9"/>
                  </a:lnTo>
                  <a:lnTo>
                    <a:pt x="30" y="11"/>
                  </a:lnTo>
                  <a:lnTo>
                    <a:pt x="28" y="13"/>
                  </a:lnTo>
                  <a:lnTo>
                    <a:pt x="27" y="15"/>
                  </a:lnTo>
                  <a:lnTo>
                    <a:pt x="26" y="18"/>
                  </a:lnTo>
                  <a:lnTo>
                    <a:pt x="24" y="21"/>
                  </a:lnTo>
                  <a:lnTo>
                    <a:pt x="23" y="24"/>
                  </a:lnTo>
                  <a:lnTo>
                    <a:pt x="22" y="27"/>
                  </a:lnTo>
                  <a:lnTo>
                    <a:pt x="21" y="29"/>
                  </a:lnTo>
                  <a:lnTo>
                    <a:pt x="13" y="64"/>
                  </a:lnTo>
                  <a:lnTo>
                    <a:pt x="10" y="79"/>
                  </a:lnTo>
                  <a:lnTo>
                    <a:pt x="8" y="89"/>
                  </a:lnTo>
                  <a:lnTo>
                    <a:pt x="6" y="98"/>
                  </a:lnTo>
                  <a:lnTo>
                    <a:pt x="2" y="107"/>
                  </a:lnTo>
                  <a:lnTo>
                    <a:pt x="0" y="107"/>
                  </a:lnTo>
                  <a:lnTo>
                    <a:pt x="1" y="0"/>
                  </a:lnTo>
                  <a:close/>
                </a:path>
              </a:pathLst>
            </a:custGeom>
            <a:solidFill>
              <a:srgbClr val="FF8000"/>
            </a:solidFill>
            <a:ln w="3175">
              <a:solidFill>
                <a:srgbClr val="000000"/>
              </a:solidFill>
              <a:prstDash val="solid"/>
              <a:round/>
              <a:headEnd/>
              <a:tailEnd/>
            </a:ln>
          </p:spPr>
          <p:txBody>
            <a:bodyPr/>
            <a:lstStyle/>
            <a:p>
              <a:endParaRPr lang="es-CR" sz="10000"/>
            </a:p>
          </p:txBody>
        </p:sp>
        <p:sp>
          <p:nvSpPr>
            <p:cNvPr id="75872" name="Freeform 295"/>
            <p:cNvSpPr>
              <a:spLocks/>
            </p:cNvSpPr>
            <p:nvPr/>
          </p:nvSpPr>
          <p:spPr bwMode="auto">
            <a:xfrm>
              <a:off x="3832" y="2551"/>
              <a:ext cx="36" cy="92"/>
            </a:xfrm>
            <a:custGeom>
              <a:avLst/>
              <a:gdLst>
                <a:gd name="T0" fmla="*/ 0 w 150"/>
                <a:gd name="T1" fmla="*/ 0 h 397"/>
                <a:gd name="T2" fmla="*/ 0 w 150"/>
                <a:gd name="T3" fmla="*/ 0 h 397"/>
                <a:gd name="T4" fmla="*/ 0 w 150"/>
                <a:gd name="T5" fmla="*/ 0 h 397"/>
                <a:gd name="T6" fmla="*/ 0 w 150"/>
                <a:gd name="T7" fmla="*/ 0 h 397"/>
                <a:gd name="T8" fmla="*/ 0 w 150"/>
                <a:gd name="T9" fmla="*/ 0 h 397"/>
                <a:gd name="T10" fmla="*/ 0 w 150"/>
                <a:gd name="T11" fmla="*/ 0 h 397"/>
                <a:gd name="T12" fmla="*/ 0 w 150"/>
                <a:gd name="T13" fmla="*/ 0 h 3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 h="397">
                  <a:moveTo>
                    <a:pt x="150" y="0"/>
                  </a:moveTo>
                  <a:cubicBezTo>
                    <a:pt x="145" y="0"/>
                    <a:pt x="141" y="0"/>
                    <a:pt x="137" y="0"/>
                  </a:cubicBezTo>
                  <a:cubicBezTo>
                    <a:pt x="61" y="0"/>
                    <a:pt x="0" y="88"/>
                    <a:pt x="0" y="198"/>
                  </a:cubicBezTo>
                  <a:cubicBezTo>
                    <a:pt x="0" y="308"/>
                    <a:pt x="61" y="397"/>
                    <a:pt x="137" y="397"/>
                  </a:cubicBezTo>
                  <a:cubicBezTo>
                    <a:pt x="141" y="396"/>
                    <a:pt x="144" y="396"/>
                    <a:pt x="148" y="396"/>
                  </a:cubicBezTo>
                  <a:lnTo>
                    <a:pt x="138" y="198"/>
                  </a:lnTo>
                  <a:lnTo>
                    <a:pt x="150" y="0"/>
                  </a:lnTo>
                  <a:close/>
                </a:path>
              </a:pathLst>
            </a:custGeom>
            <a:solidFill>
              <a:srgbClr val="00A000"/>
            </a:solidFill>
            <a:ln w="3175">
              <a:solidFill>
                <a:srgbClr val="000000"/>
              </a:solidFill>
              <a:prstDash val="solid"/>
              <a:round/>
              <a:headEnd/>
              <a:tailEnd/>
            </a:ln>
          </p:spPr>
          <p:txBody>
            <a:bodyPr/>
            <a:lstStyle/>
            <a:p>
              <a:endParaRPr lang="es-CR" sz="10000"/>
            </a:p>
          </p:txBody>
        </p:sp>
        <p:sp>
          <p:nvSpPr>
            <p:cNvPr id="75873" name="Freeform 296"/>
            <p:cNvSpPr>
              <a:spLocks/>
            </p:cNvSpPr>
            <p:nvPr/>
          </p:nvSpPr>
          <p:spPr bwMode="auto">
            <a:xfrm>
              <a:off x="3822" y="2547"/>
              <a:ext cx="48" cy="107"/>
            </a:xfrm>
            <a:custGeom>
              <a:avLst/>
              <a:gdLst>
                <a:gd name="T0" fmla="*/ 48 w 48"/>
                <a:gd name="T1" fmla="*/ 0 h 107"/>
                <a:gd name="T2" fmla="*/ 0 w 48"/>
                <a:gd name="T3" fmla="*/ 0 h 107"/>
                <a:gd name="T4" fmla="*/ 6 w 48"/>
                <a:gd name="T5" fmla="*/ 2 h 107"/>
                <a:gd name="T6" fmla="*/ 9 w 48"/>
                <a:gd name="T7" fmla="*/ 3 h 107"/>
                <a:gd name="T8" fmla="*/ 11 w 48"/>
                <a:gd name="T9" fmla="*/ 5 h 107"/>
                <a:gd name="T10" fmla="*/ 14 w 48"/>
                <a:gd name="T11" fmla="*/ 6 h 107"/>
                <a:gd name="T12" fmla="*/ 16 w 48"/>
                <a:gd name="T13" fmla="*/ 9 h 107"/>
                <a:gd name="T14" fmla="*/ 18 w 48"/>
                <a:gd name="T15" fmla="*/ 11 h 107"/>
                <a:gd name="T16" fmla="*/ 20 w 48"/>
                <a:gd name="T17" fmla="*/ 13 h 107"/>
                <a:gd name="T18" fmla="*/ 21 w 48"/>
                <a:gd name="T19" fmla="*/ 15 h 107"/>
                <a:gd name="T20" fmla="*/ 23 w 48"/>
                <a:gd name="T21" fmla="*/ 18 h 107"/>
                <a:gd name="T22" fmla="*/ 24 w 48"/>
                <a:gd name="T23" fmla="*/ 20 h 107"/>
                <a:gd name="T24" fmla="*/ 26 w 48"/>
                <a:gd name="T25" fmla="*/ 24 h 107"/>
                <a:gd name="T26" fmla="*/ 26 w 48"/>
                <a:gd name="T27" fmla="*/ 26 h 107"/>
                <a:gd name="T28" fmla="*/ 28 w 48"/>
                <a:gd name="T29" fmla="*/ 29 h 107"/>
                <a:gd name="T30" fmla="*/ 35 w 48"/>
                <a:gd name="T31" fmla="*/ 64 h 107"/>
                <a:gd name="T32" fmla="*/ 38 w 48"/>
                <a:gd name="T33" fmla="*/ 79 h 107"/>
                <a:gd name="T34" fmla="*/ 40 w 48"/>
                <a:gd name="T35" fmla="*/ 88 h 107"/>
                <a:gd name="T36" fmla="*/ 43 w 48"/>
                <a:gd name="T37" fmla="*/ 98 h 107"/>
                <a:gd name="T38" fmla="*/ 46 w 48"/>
                <a:gd name="T39" fmla="*/ 107 h 107"/>
                <a:gd name="T40" fmla="*/ 48 w 48"/>
                <a:gd name="T41" fmla="*/ 107 h 107"/>
                <a:gd name="T42" fmla="*/ 48 w 48"/>
                <a:gd name="T43" fmla="*/ 0 h 1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8" h="107">
                  <a:moveTo>
                    <a:pt x="48" y="0"/>
                  </a:moveTo>
                  <a:lnTo>
                    <a:pt x="0" y="0"/>
                  </a:lnTo>
                  <a:lnTo>
                    <a:pt x="6" y="2"/>
                  </a:lnTo>
                  <a:lnTo>
                    <a:pt x="9" y="3"/>
                  </a:lnTo>
                  <a:lnTo>
                    <a:pt x="11" y="5"/>
                  </a:lnTo>
                  <a:lnTo>
                    <a:pt x="14" y="6"/>
                  </a:lnTo>
                  <a:lnTo>
                    <a:pt x="16" y="9"/>
                  </a:lnTo>
                  <a:lnTo>
                    <a:pt x="18" y="11"/>
                  </a:lnTo>
                  <a:lnTo>
                    <a:pt x="20" y="13"/>
                  </a:lnTo>
                  <a:lnTo>
                    <a:pt x="21" y="15"/>
                  </a:lnTo>
                  <a:lnTo>
                    <a:pt x="23" y="18"/>
                  </a:lnTo>
                  <a:lnTo>
                    <a:pt x="24" y="20"/>
                  </a:lnTo>
                  <a:lnTo>
                    <a:pt x="26" y="24"/>
                  </a:lnTo>
                  <a:lnTo>
                    <a:pt x="26" y="26"/>
                  </a:lnTo>
                  <a:lnTo>
                    <a:pt x="28" y="29"/>
                  </a:lnTo>
                  <a:lnTo>
                    <a:pt x="35" y="64"/>
                  </a:lnTo>
                  <a:lnTo>
                    <a:pt x="38" y="79"/>
                  </a:lnTo>
                  <a:lnTo>
                    <a:pt x="40" y="88"/>
                  </a:lnTo>
                  <a:lnTo>
                    <a:pt x="43" y="98"/>
                  </a:lnTo>
                  <a:lnTo>
                    <a:pt x="46" y="107"/>
                  </a:lnTo>
                  <a:lnTo>
                    <a:pt x="48" y="107"/>
                  </a:lnTo>
                  <a:lnTo>
                    <a:pt x="48" y="0"/>
                  </a:lnTo>
                  <a:close/>
                </a:path>
              </a:pathLst>
            </a:custGeom>
            <a:solidFill>
              <a:srgbClr val="FF8000"/>
            </a:solidFill>
            <a:ln w="3175">
              <a:solidFill>
                <a:srgbClr val="000000"/>
              </a:solidFill>
              <a:prstDash val="solid"/>
              <a:round/>
              <a:headEnd/>
              <a:tailEnd/>
            </a:ln>
          </p:spPr>
          <p:txBody>
            <a:bodyPr/>
            <a:lstStyle/>
            <a:p>
              <a:endParaRPr lang="es-CR" sz="10000"/>
            </a:p>
          </p:txBody>
        </p:sp>
        <p:sp>
          <p:nvSpPr>
            <p:cNvPr id="75874" name="Freeform 297"/>
            <p:cNvSpPr>
              <a:spLocks/>
            </p:cNvSpPr>
            <p:nvPr/>
          </p:nvSpPr>
          <p:spPr bwMode="auto">
            <a:xfrm>
              <a:off x="4031" y="2552"/>
              <a:ext cx="32" cy="91"/>
            </a:xfrm>
            <a:custGeom>
              <a:avLst/>
              <a:gdLst>
                <a:gd name="T0" fmla="*/ 0 w 138"/>
                <a:gd name="T1" fmla="*/ 0 h 397"/>
                <a:gd name="T2" fmla="*/ 0 w 138"/>
                <a:gd name="T3" fmla="*/ 0 h 397"/>
                <a:gd name="T4" fmla="*/ 0 w 138"/>
                <a:gd name="T5" fmla="*/ 0 h 397"/>
                <a:gd name="T6" fmla="*/ 0 w 138"/>
                <a:gd name="T7" fmla="*/ 0 h 397"/>
                <a:gd name="T8" fmla="*/ 0 w 138"/>
                <a:gd name="T9" fmla="*/ 0 h 3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397">
                  <a:moveTo>
                    <a:pt x="12" y="397"/>
                  </a:moveTo>
                  <a:cubicBezTo>
                    <a:pt x="83" y="388"/>
                    <a:pt x="138" y="302"/>
                    <a:pt x="138" y="199"/>
                  </a:cubicBezTo>
                  <a:cubicBezTo>
                    <a:pt x="138" y="96"/>
                    <a:pt x="84" y="11"/>
                    <a:pt x="14" y="0"/>
                  </a:cubicBezTo>
                  <a:lnTo>
                    <a:pt x="0" y="199"/>
                  </a:lnTo>
                  <a:lnTo>
                    <a:pt x="12" y="397"/>
                  </a:lnTo>
                  <a:close/>
                </a:path>
              </a:pathLst>
            </a:custGeom>
            <a:solidFill>
              <a:srgbClr val="00A000"/>
            </a:solidFill>
            <a:ln w="3175">
              <a:solidFill>
                <a:srgbClr val="000000"/>
              </a:solidFill>
              <a:prstDash val="solid"/>
              <a:round/>
              <a:headEnd/>
              <a:tailEnd/>
            </a:ln>
          </p:spPr>
          <p:txBody>
            <a:bodyPr/>
            <a:lstStyle/>
            <a:p>
              <a:endParaRPr lang="es-CR" sz="10000"/>
            </a:p>
          </p:txBody>
        </p:sp>
        <p:sp>
          <p:nvSpPr>
            <p:cNvPr id="75875" name="Freeform 298"/>
            <p:cNvSpPr>
              <a:spLocks/>
            </p:cNvSpPr>
            <p:nvPr/>
          </p:nvSpPr>
          <p:spPr bwMode="auto">
            <a:xfrm>
              <a:off x="4032" y="2548"/>
              <a:ext cx="48" cy="107"/>
            </a:xfrm>
            <a:custGeom>
              <a:avLst/>
              <a:gdLst>
                <a:gd name="T0" fmla="*/ 1 w 48"/>
                <a:gd name="T1" fmla="*/ 0 h 107"/>
                <a:gd name="T2" fmla="*/ 48 w 48"/>
                <a:gd name="T3" fmla="*/ 0 h 107"/>
                <a:gd name="T4" fmla="*/ 43 w 48"/>
                <a:gd name="T5" fmla="*/ 2 h 107"/>
                <a:gd name="T6" fmla="*/ 40 w 48"/>
                <a:gd name="T7" fmla="*/ 3 h 107"/>
                <a:gd name="T8" fmla="*/ 37 w 48"/>
                <a:gd name="T9" fmla="*/ 4 h 107"/>
                <a:gd name="T10" fmla="*/ 35 w 48"/>
                <a:gd name="T11" fmla="*/ 6 h 107"/>
                <a:gd name="T12" fmla="*/ 32 w 48"/>
                <a:gd name="T13" fmla="*/ 8 h 107"/>
                <a:gd name="T14" fmla="*/ 30 w 48"/>
                <a:gd name="T15" fmla="*/ 10 h 107"/>
                <a:gd name="T16" fmla="*/ 28 w 48"/>
                <a:gd name="T17" fmla="*/ 12 h 107"/>
                <a:gd name="T18" fmla="*/ 27 w 48"/>
                <a:gd name="T19" fmla="*/ 14 h 107"/>
                <a:gd name="T20" fmla="*/ 26 w 48"/>
                <a:gd name="T21" fmla="*/ 17 h 107"/>
                <a:gd name="T22" fmla="*/ 24 w 48"/>
                <a:gd name="T23" fmla="*/ 20 h 107"/>
                <a:gd name="T24" fmla="*/ 23 w 48"/>
                <a:gd name="T25" fmla="*/ 23 h 107"/>
                <a:gd name="T26" fmla="*/ 22 w 48"/>
                <a:gd name="T27" fmla="*/ 26 h 107"/>
                <a:gd name="T28" fmla="*/ 21 w 48"/>
                <a:gd name="T29" fmla="*/ 29 h 107"/>
                <a:gd name="T30" fmla="*/ 13 w 48"/>
                <a:gd name="T31" fmla="*/ 64 h 107"/>
                <a:gd name="T32" fmla="*/ 10 w 48"/>
                <a:gd name="T33" fmla="*/ 79 h 107"/>
                <a:gd name="T34" fmla="*/ 8 w 48"/>
                <a:gd name="T35" fmla="*/ 88 h 107"/>
                <a:gd name="T36" fmla="*/ 6 w 48"/>
                <a:gd name="T37" fmla="*/ 98 h 107"/>
                <a:gd name="T38" fmla="*/ 2 w 48"/>
                <a:gd name="T39" fmla="*/ 107 h 107"/>
                <a:gd name="T40" fmla="*/ 0 w 48"/>
                <a:gd name="T41" fmla="*/ 107 h 107"/>
                <a:gd name="T42" fmla="*/ 1 w 48"/>
                <a:gd name="T43" fmla="*/ 0 h 1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8" h="107">
                  <a:moveTo>
                    <a:pt x="1" y="0"/>
                  </a:moveTo>
                  <a:lnTo>
                    <a:pt x="48" y="0"/>
                  </a:lnTo>
                  <a:lnTo>
                    <a:pt x="43" y="2"/>
                  </a:lnTo>
                  <a:lnTo>
                    <a:pt x="40" y="3"/>
                  </a:lnTo>
                  <a:lnTo>
                    <a:pt x="37" y="4"/>
                  </a:lnTo>
                  <a:lnTo>
                    <a:pt x="35" y="6"/>
                  </a:lnTo>
                  <a:lnTo>
                    <a:pt x="32" y="8"/>
                  </a:lnTo>
                  <a:lnTo>
                    <a:pt x="30" y="10"/>
                  </a:lnTo>
                  <a:lnTo>
                    <a:pt x="28" y="12"/>
                  </a:lnTo>
                  <a:lnTo>
                    <a:pt x="27" y="14"/>
                  </a:lnTo>
                  <a:lnTo>
                    <a:pt x="26" y="17"/>
                  </a:lnTo>
                  <a:lnTo>
                    <a:pt x="24" y="20"/>
                  </a:lnTo>
                  <a:lnTo>
                    <a:pt x="23" y="23"/>
                  </a:lnTo>
                  <a:lnTo>
                    <a:pt x="22" y="26"/>
                  </a:lnTo>
                  <a:lnTo>
                    <a:pt x="21" y="29"/>
                  </a:lnTo>
                  <a:lnTo>
                    <a:pt x="13" y="64"/>
                  </a:lnTo>
                  <a:lnTo>
                    <a:pt x="10" y="79"/>
                  </a:lnTo>
                  <a:lnTo>
                    <a:pt x="8" y="88"/>
                  </a:lnTo>
                  <a:lnTo>
                    <a:pt x="6" y="98"/>
                  </a:lnTo>
                  <a:lnTo>
                    <a:pt x="2" y="107"/>
                  </a:lnTo>
                  <a:lnTo>
                    <a:pt x="0" y="107"/>
                  </a:lnTo>
                  <a:lnTo>
                    <a:pt x="1" y="0"/>
                  </a:lnTo>
                  <a:close/>
                </a:path>
              </a:pathLst>
            </a:custGeom>
            <a:solidFill>
              <a:srgbClr val="FF8000"/>
            </a:solidFill>
            <a:ln w="3175">
              <a:solidFill>
                <a:srgbClr val="000000"/>
              </a:solidFill>
              <a:prstDash val="solid"/>
              <a:round/>
              <a:headEnd/>
              <a:tailEnd/>
            </a:ln>
          </p:spPr>
          <p:txBody>
            <a:bodyPr/>
            <a:lstStyle/>
            <a:p>
              <a:endParaRPr lang="es-CR" sz="10000"/>
            </a:p>
          </p:txBody>
        </p:sp>
        <p:sp>
          <p:nvSpPr>
            <p:cNvPr id="75876" name="Freeform 299"/>
            <p:cNvSpPr>
              <a:spLocks/>
            </p:cNvSpPr>
            <p:nvPr/>
          </p:nvSpPr>
          <p:spPr bwMode="auto">
            <a:xfrm>
              <a:off x="3832" y="2425"/>
              <a:ext cx="36" cy="92"/>
            </a:xfrm>
            <a:custGeom>
              <a:avLst/>
              <a:gdLst>
                <a:gd name="T0" fmla="*/ 0 w 150"/>
                <a:gd name="T1" fmla="*/ 0 h 400"/>
                <a:gd name="T2" fmla="*/ 0 w 150"/>
                <a:gd name="T3" fmla="*/ 0 h 400"/>
                <a:gd name="T4" fmla="*/ 0 w 150"/>
                <a:gd name="T5" fmla="*/ 0 h 400"/>
                <a:gd name="T6" fmla="*/ 0 w 150"/>
                <a:gd name="T7" fmla="*/ 0 h 400"/>
                <a:gd name="T8" fmla="*/ 0 w 150"/>
                <a:gd name="T9" fmla="*/ 0 h 400"/>
                <a:gd name="T10" fmla="*/ 0 w 150"/>
                <a:gd name="T11" fmla="*/ 0 h 400"/>
                <a:gd name="T12" fmla="*/ 0 w 150"/>
                <a:gd name="T13" fmla="*/ 0 h 4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 h="400">
                  <a:moveTo>
                    <a:pt x="150" y="0"/>
                  </a:moveTo>
                  <a:cubicBezTo>
                    <a:pt x="145" y="0"/>
                    <a:pt x="141" y="0"/>
                    <a:pt x="137" y="0"/>
                  </a:cubicBezTo>
                  <a:cubicBezTo>
                    <a:pt x="61" y="0"/>
                    <a:pt x="0" y="89"/>
                    <a:pt x="0" y="200"/>
                  </a:cubicBezTo>
                  <a:cubicBezTo>
                    <a:pt x="0" y="310"/>
                    <a:pt x="61" y="400"/>
                    <a:pt x="137" y="400"/>
                  </a:cubicBezTo>
                  <a:cubicBezTo>
                    <a:pt x="141" y="399"/>
                    <a:pt x="144" y="399"/>
                    <a:pt x="148" y="399"/>
                  </a:cubicBezTo>
                  <a:lnTo>
                    <a:pt x="138" y="200"/>
                  </a:lnTo>
                  <a:lnTo>
                    <a:pt x="150" y="0"/>
                  </a:lnTo>
                  <a:close/>
                </a:path>
              </a:pathLst>
            </a:custGeom>
            <a:solidFill>
              <a:srgbClr val="E0E000"/>
            </a:solidFill>
            <a:ln w="3175">
              <a:solidFill>
                <a:srgbClr val="000000"/>
              </a:solidFill>
              <a:prstDash val="solid"/>
              <a:round/>
              <a:headEnd/>
              <a:tailEnd/>
            </a:ln>
          </p:spPr>
          <p:txBody>
            <a:bodyPr/>
            <a:lstStyle/>
            <a:p>
              <a:endParaRPr lang="es-CR" sz="10000"/>
            </a:p>
          </p:txBody>
        </p:sp>
        <p:sp>
          <p:nvSpPr>
            <p:cNvPr id="75877" name="Freeform 300"/>
            <p:cNvSpPr>
              <a:spLocks/>
            </p:cNvSpPr>
            <p:nvPr/>
          </p:nvSpPr>
          <p:spPr bwMode="auto">
            <a:xfrm>
              <a:off x="3822" y="2422"/>
              <a:ext cx="48" cy="107"/>
            </a:xfrm>
            <a:custGeom>
              <a:avLst/>
              <a:gdLst>
                <a:gd name="T0" fmla="*/ 48 w 48"/>
                <a:gd name="T1" fmla="*/ 0 h 107"/>
                <a:gd name="T2" fmla="*/ 0 w 48"/>
                <a:gd name="T3" fmla="*/ 0 h 107"/>
                <a:gd name="T4" fmla="*/ 6 w 48"/>
                <a:gd name="T5" fmla="*/ 1 h 107"/>
                <a:gd name="T6" fmla="*/ 9 w 48"/>
                <a:gd name="T7" fmla="*/ 2 h 107"/>
                <a:gd name="T8" fmla="*/ 11 w 48"/>
                <a:gd name="T9" fmla="*/ 4 h 107"/>
                <a:gd name="T10" fmla="*/ 14 w 48"/>
                <a:gd name="T11" fmla="*/ 6 h 107"/>
                <a:gd name="T12" fmla="*/ 16 w 48"/>
                <a:gd name="T13" fmla="*/ 8 h 107"/>
                <a:gd name="T14" fmla="*/ 18 w 48"/>
                <a:gd name="T15" fmla="*/ 10 h 107"/>
                <a:gd name="T16" fmla="*/ 20 w 48"/>
                <a:gd name="T17" fmla="*/ 12 h 107"/>
                <a:gd name="T18" fmla="*/ 21 w 48"/>
                <a:gd name="T19" fmla="*/ 14 h 107"/>
                <a:gd name="T20" fmla="*/ 23 w 48"/>
                <a:gd name="T21" fmla="*/ 17 h 107"/>
                <a:gd name="T22" fmla="*/ 24 w 48"/>
                <a:gd name="T23" fmla="*/ 20 h 107"/>
                <a:gd name="T24" fmla="*/ 26 w 48"/>
                <a:gd name="T25" fmla="*/ 23 h 107"/>
                <a:gd name="T26" fmla="*/ 26 w 48"/>
                <a:gd name="T27" fmla="*/ 26 h 107"/>
                <a:gd name="T28" fmla="*/ 28 w 48"/>
                <a:gd name="T29" fmla="*/ 29 h 107"/>
                <a:gd name="T30" fmla="*/ 35 w 48"/>
                <a:gd name="T31" fmla="*/ 64 h 107"/>
                <a:gd name="T32" fmla="*/ 38 w 48"/>
                <a:gd name="T33" fmla="*/ 78 h 107"/>
                <a:gd name="T34" fmla="*/ 40 w 48"/>
                <a:gd name="T35" fmla="*/ 88 h 107"/>
                <a:gd name="T36" fmla="*/ 43 w 48"/>
                <a:gd name="T37" fmla="*/ 98 h 107"/>
                <a:gd name="T38" fmla="*/ 46 w 48"/>
                <a:gd name="T39" fmla="*/ 107 h 107"/>
                <a:gd name="T40" fmla="*/ 48 w 48"/>
                <a:gd name="T41" fmla="*/ 107 h 107"/>
                <a:gd name="T42" fmla="*/ 48 w 48"/>
                <a:gd name="T43" fmla="*/ 0 h 1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8" h="107">
                  <a:moveTo>
                    <a:pt x="48" y="0"/>
                  </a:moveTo>
                  <a:lnTo>
                    <a:pt x="0" y="0"/>
                  </a:lnTo>
                  <a:lnTo>
                    <a:pt x="6" y="1"/>
                  </a:lnTo>
                  <a:lnTo>
                    <a:pt x="9" y="2"/>
                  </a:lnTo>
                  <a:lnTo>
                    <a:pt x="11" y="4"/>
                  </a:lnTo>
                  <a:lnTo>
                    <a:pt x="14" y="6"/>
                  </a:lnTo>
                  <a:lnTo>
                    <a:pt x="16" y="8"/>
                  </a:lnTo>
                  <a:lnTo>
                    <a:pt x="18" y="10"/>
                  </a:lnTo>
                  <a:lnTo>
                    <a:pt x="20" y="12"/>
                  </a:lnTo>
                  <a:lnTo>
                    <a:pt x="21" y="14"/>
                  </a:lnTo>
                  <a:lnTo>
                    <a:pt x="23" y="17"/>
                  </a:lnTo>
                  <a:lnTo>
                    <a:pt x="24" y="20"/>
                  </a:lnTo>
                  <a:lnTo>
                    <a:pt x="26" y="23"/>
                  </a:lnTo>
                  <a:lnTo>
                    <a:pt x="26" y="26"/>
                  </a:lnTo>
                  <a:lnTo>
                    <a:pt x="28" y="29"/>
                  </a:lnTo>
                  <a:lnTo>
                    <a:pt x="35" y="64"/>
                  </a:lnTo>
                  <a:lnTo>
                    <a:pt x="38" y="78"/>
                  </a:lnTo>
                  <a:lnTo>
                    <a:pt x="40" y="88"/>
                  </a:lnTo>
                  <a:lnTo>
                    <a:pt x="43" y="98"/>
                  </a:lnTo>
                  <a:lnTo>
                    <a:pt x="46" y="107"/>
                  </a:lnTo>
                  <a:lnTo>
                    <a:pt x="48" y="107"/>
                  </a:lnTo>
                  <a:lnTo>
                    <a:pt x="48" y="0"/>
                  </a:lnTo>
                  <a:close/>
                </a:path>
              </a:pathLst>
            </a:custGeom>
            <a:solidFill>
              <a:srgbClr val="FF8000"/>
            </a:solidFill>
            <a:ln w="3175">
              <a:solidFill>
                <a:srgbClr val="000000"/>
              </a:solidFill>
              <a:prstDash val="solid"/>
              <a:round/>
              <a:headEnd/>
              <a:tailEnd/>
            </a:ln>
          </p:spPr>
          <p:txBody>
            <a:bodyPr/>
            <a:lstStyle/>
            <a:p>
              <a:endParaRPr lang="es-CR" sz="10000"/>
            </a:p>
          </p:txBody>
        </p:sp>
        <p:sp>
          <p:nvSpPr>
            <p:cNvPr id="75878" name="Freeform 301"/>
            <p:cNvSpPr>
              <a:spLocks/>
            </p:cNvSpPr>
            <p:nvPr/>
          </p:nvSpPr>
          <p:spPr bwMode="auto">
            <a:xfrm>
              <a:off x="4031" y="2426"/>
              <a:ext cx="32" cy="92"/>
            </a:xfrm>
            <a:custGeom>
              <a:avLst/>
              <a:gdLst>
                <a:gd name="T0" fmla="*/ 0 w 138"/>
                <a:gd name="T1" fmla="*/ 0 h 399"/>
                <a:gd name="T2" fmla="*/ 0 w 138"/>
                <a:gd name="T3" fmla="*/ 0 h 399"/>
                <a:gd name="T4" fmla="*/ 0 w 138"/>
                <a:gd name="T5" fmla="*/ 0 h 399"/>
                <a:gd name="T6" fmla="*/ 0 w 138"/>
                <a:gd name="T7" fmla="*/ 0 h 399"/>
                <a:gd name="T8" fmla="*/ 0 w 138"/>
                <a:gd name="T9" fmla="*/ 0 h 3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399">
                  <a:moveTo>
                    <a:pt x="12" y="399"/>
                  </a:moveTo>
                  <a:cubicBezTo>
                    <a:pt x="83" y="390"/>
                    <a:pt x="138" y="303"/>
                    <a:pt x="138" y="200"/>
                  </a:cubicBezTo>
                  <a:cubicBezTo>
                    <a:pt x="138" y="97"/>
                    <a:pt x="84" y="11"/>
                    <a:pt x="14" y="0"/>
                  </a:cubicBezTo>
                  <a:lnTo>
                    <a:pt x="0" y="200"/>
                  </a:lnTo>
                  <a:lnTo>
                    <a:pt x="12" y="399"/>
                  </a:lnTo>
                  <a:close/>
                </a:path>
              </a:pathLst>
            </a:custGeom>
            <a:solidFill>
              <a:srgbClr val="E0E000"/>
            </a:solidFill>
            <a:ln w="3175">
              <a:solidFill>
                <a:srgbClr val="000000"/>
              </a:solidFill>
              <a:prstDash val="solid"/>
              <a:round/>
              <a:headEnd/>
              <a:tailEnd/>
            </a:ln>
          </p:spPr>
          <p:txBody>
            <a:bodyPr/>
            <a:lstStyle/>
            <a:p>
              <a:endParaRPr lang="es-CR" sz="10000"/>
            </a:p>
          </p:txBody>
        </p:sp>
        <p:sp>
          <p:nvSpPr>
            <p:cNvPr id="75879" name="Freeform 302"/>
            <p:cNvSpPr>
              <a:spLocks/>
            </p:cNvSpPr>
            <p:nvPr/>
          </p:nvSpPr>
          <p:spPr bwMode="auto">
            <a:xfrm>
              <a:off x="4032" y="2422"/>
              <a:ext cx="48" cy="107"/>
            </a:xfrm>
            <a:custGeom>
              <a:avLst/>
              <a:gdLst>
                <a:gd name="T0" fmla="*/ 1 w 48"/>
                <a:gd name="T1" fmla="*/ 0 h 107"/>
                <a:gd name="T2" fmla="*/ 48 w 48"/>
                <a:gd name="T3" fmla="*/ 0 h 107"/>
                <a:gd name="T4" fmla="*/ 43 w 48"/>
                <a:gd name="T5" fmla="*/ 2 h 107"/>
                <a:gd name="T6" fmla="*/ 40 w 48"/>
                <a:gd name="T7" fmla="*/ 3 h 107"/>
                <a:gd name="T8" fmla="*/ 37 w 48"/>
                <a:gd name="T9" fmla="*/ 5 h 107"/>
                <a:gd name="T10" fmla="*/ 35 w 48"/>
                <a:gd name="T11" fmla="*/ 6 h 107"/>
                <a:gd name="T12" fmla="*/ 32 w 48"/>
                <a:gd name="T13" fmla="*/ 8 h 107"/>
                <a:gd name="T14" fmla="*/ 30 w 48"/>
                <a:gd name="T15" fmla="*/ 11 h 107"/>
                <a:gd name="T16" fmla="*/ 28 w 48"/>
                <a:gd name="T17" fmla="*/ 13 h 107"/>
                <a:gd name="T18" fmla="*/ 27 w 48"/>
                <a:gd name="T19" fmla="*/ 15 h 107"/>
                <a:gd name="T20" fmla="*/ 26 w 48"/>
                <a:gd name="T21" fmla="*/ 18 h 107"/>
                <a:gd name="T22" fmla="*/ 24 w 48"/>
                <a:gd name="T23" fmla="*/ 20 h 107"/>
                <a:gd name="T24" fmla="*/ 23 w 48"/>
                <a:gd name="T25" fmla="*/ 24 h 107"/>
                <a:gd name="T26" fmla="*/ 22 w 48"/>
                <a:gd name="T27" fmla="*/ 26 h 107"/>
                <a:gd name="T28" fmla="*/ 21 w 48"/>
                <a:gd name="T29" fmla="*/ 29 h 107"/>
                <a:gd name="T30" fmla="*/ 13 w 48"/>
                <a:gd name="T31" fmla="*/ 64 h 107"/>
                <a:gd name="T32" fmla="*/ 10 w 48"/>
                <a:gd name="T33" fmla="*/ 79 h 107"/>
                <a:gd name="T34" fmla="*/ 8 w 48"/>
                <a:gd name="T35" fmla="*/ 89 h 107"/>
                <a:gd name="T36" fmla="*/ 6 w 48"/>
                <a:gd name="T37" fmla="*/ 98 h 107"/>
                <a:gd name="T38" fmla="*/ 2 w 48"/>
                <a:gd name="T39" fmla="*/ 107 h 107"/>
                <a:gd name="T40" fmla="*/ 0 w 48"/>
                <a:gd name="T41" fmla="*/ 107 h 107"/>
                <a:gd name="T42" fmla="*/ 1 w 48"/>
                <a:gd name="T43" fmla="*/ 0 h 1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8" h="107">
                  <a:moveTo>
                    <a:pt x="1" y="0"/>
                  </a:moveTo>
                  <a:lnTo>
                    <a:pt x="48" y="0"/>
                  </a:lnTo>
                  <a:lnTo>
                    <a:pt x="43" y="2"/>
                  </a:lnTo>
                  <a:lnTo>
                    <a:pt x="40" y="3"/>
                  </a:lnTo>
                  <a:lnTo>
                    <a:pt x="37" y="5"/>
                  </a:lnTo>
                  <a:lnTo>
                    <a:pt x="35" y="6"/>
                  </a:lnTo>
                  <a:lnTo>
                    <a:pt x="32" y="8"/>
                  </a:lnTo>
                  <a:lnTo>
                    <a:pt x="30" y="11"/>
                  </a:lnTo>
                  <a:lnTo>
                    <a:pt x="28" y="13"/>
                  </a:lnTo>
                  <a:lnTo>
                    <a:pt x="27" y="15"/>
                  </a:lnTo>
                  <a:lnTo>
                    <a:pt x="26" y="18"/>
                  </a:lnTo>
                  <a:lnTo>
                    <a:pt x="24" y="20"/>
                  </a:lnTo>
                  <a:lnTo>
                    <a:pt x="23" y="24"/>
                  </a:lnTo>
                  <a:lnTo>
                    <a:pt x="22" y="26"/>
                  </a:lnTo>
                  <a:lnTo>
                    <a:pt x="21" y="29"/>
                  </a:lnTo>
                  <a:lnTo>
                    <a:pt x="13" y="64"/>
                  </a:lnTo>
                  <a:lnTo>
                    <a:pt x="10" y="79"/>
                  </a:lnTo>
                  <a:lnTo>
                    <a:pt x="8" y="89"/>
                  </a:lnTo>
                  <a:lnTo>
                    <a:pt x="6" y="98"/>
                  </a:lnTo>
                  <a:lnTo>
                    <a:pt x="2" y="107"/>
                  </a:lnTo>
                  <a:lnTo>
                    <a:pt x="0" y="107"/>
                  </a:lnTo>
                  <a:lnTo>
                    <a:pt x="1" y="0"/>
                  </a:lnTo>
                  <a:close/>
                </a:path>
              </a:pathLst>
            </a:custGeom>
            <a:solidFill>
              <a:srgbClr val="FF8000"/>
            </a:solidFill>
            <a:ln w="3175">
              <a:solidFill>
                <a:srgbClr val="000000"/>
              </a:solidFill>
              <a:prstDash val="solid"/>
              <a:round/>
              <a:headEnd/>
              <a:tailEnd/>
            </a:ln>
          </p:spPr>
          <p:txBody>
            <a:bodyPr/>
            <a:lstStyle/>
            <a:p>
              <a:endParaRPr lang="es-CR" sz="10000"/>
            </a:p>
          </p:txBody>
        </p:sp>
        <p:sp>
          <p:nvSpPr>
            <p:cNvPr id="75880" name="Freeform 303"/>
            <p:cNvSpPr>
              <a:spLocks/>
            </p:cNvSpPr>
            <p:nvPr/>
          </p:nvSpPr>
          <p:spPr bwMode="auto">
            <a:xfrm>
              <a:off x="3901" y="2213"/>
              <a:ext cx="99" cy="72"/>
            </a:xfrm>
            <a:custGeom>
              <a:avLst/>
              <a:gdLst>
                <a:gd name="T0" fmla="*/ 32 w 99"/>
                <a:gd name="T1" fmla="*/ 72 h 72"/>
                <a:gd name="T2" fmla="*/ 32 w 99"/>
                <a:gd name="T3" fmla="*/ 56 h 72"/>
                <a:gd name="T4" fmla="*/ 13 w 99"/>
                <a:gd name="T5" fmla="*/ 56 h 72"/>
                <a:gd name="T6" fmla="*/ 10 w 99"/>
                <a:gd name="T7" fmla="*/ 55 h 72"/>
                <a:gd name="T8" fmla="*/ 9 w 99"/>
                <a:gd name="T9" fmla="*/ 54 h 72"/>
                <a:gd name="T10" fmla="*/ 7 w 99"/>
                <a:gd name="T11" fmla="*/ 53 h 72"/>
                <a:gd name="T12" fmla="*/ 5 w 99"/>
                <a:gd name="T13" fmla="*/ 52 h 72"/>
                <a:gd name="T14" fmla="*/ 3 w 99"/>
                <a:gd name="T15" fmla="*/ 50 h 72"/>
                <a:gd name="T16" fmla="*/ 2 w 99"/>
                <a:gd name="T17" fmla="*/ 48 h 72"/>
                <a:gd name="T18" fmla="*/ 1 w 99"/>
                <a:gd name="T19" fmla="*/ 47 h 72"/>
                <a:gd name="T20" fmla="*/ 0 w 99"/>
                <a:gd name="T21" fmla="*/ 45 h 72"/>
                <a:gd name="T22" fmla="*/ 0 w 99"/>
                <a:gd name="T23" fmla="*/ 43 h 72"/>
                <a:gd name="T24" fmla="*/ 0 w 99"/>
                <a:gd name="T25" fmla="*/ 41 h 72"/>
                <a:gd name="T26" fmla="*/ 1 w 99"/>
                <a:gd name="T27" fmla="*/ 39 h 72"/>
                <a:gd name="T28" fmla="*/ 3 w 99"/>
                <a:gd name="T29" fmla="*/ 36 h 72"/>
                <a:gd name="T30" fmla="*/ 4 w 99"/>
                <a:gd name="T31" fmla="*/ 34 h 72"/>
                <a:gd name="T32" fmla="*/ 6 w 99"/>
                <a:gd name="T33" fmla="*/ 32 h 72"/>
                <a:gd name="T34" fmla="*/ 9 w 99"/>
                <a:gd name="T35" fmla="*/ 31 h 72"/>
                <a:gd name="T36" fmla="*/ 10 w 99"/>
                <a:gd name="T37" fmla="*/ 30 h 72"/>
                <a:gd name="T38" fmla="*/ 12 w 99"/>
                <a:gd name="T39" fmla="*/ 29 h 72"/>
                <a:gd name="T40" fmla="*/ 32 w 99"/>
                <a:gd name="T41" fmla="*/ 29 h 72"/>
                <a:gd name="T42" fmla="*/ 32 w 99"/>
                <a:gd name="T43" fmla="*/ 15 h 72"/>
                <a:gd name="T44" fmla="*/ 33 w 99"/>
                <a:gd name="T45" fmla="*/ 13 h 72"/>
                <a:gd name="T46" fmla="*/ 34 w 99"/>
                <a:gd name="T47" fmla="*/ 11 h 72"/>
                <a:gd name="T48" fmla="*/ 35 w 99"/>
                <a:gd name="T49" fmla="*/ 9 h 72"/>
                <a:gd name="T50" fmla="*/ 37 w 99"/>
                <a:gd name="T51" fmla="*/ 6 h 72"/>
                <a:gd name="T52" fmla="*/ 40 w 99"/>
                <a:gd name="T53" fmla="*/ 4 h 72"/>
                <a:gd name="T54" fmla="*/ 42 w 99"/>
                <a:gd name="T55" fmla="*/ 3 h 72"/>
                <a:gd name="T56" fmla="*/ 44 w 99"/>
                <a:gd name="T57" fmla="*/ 1 h 72"/>
                <a:gd name="T58" fmla="*/ 46 w 99"/>
                <a:gd name="T59" fmla="*/ 0 h 72"/>
                <a:gd name="T60" fmla="*/ 49 w 99"/>
                <a:gd name="T61" fmla="*/ 0 h 72"/>
                <a:gd name="T62" fmla="*/ 52 w 99"/>
                <a:gd name="T63" fmla="*/ 0 h 72"/>
                <a:gd name="T64" fmla="*/ 55 w 99"/>
                <a:gd name="T65" fmla="*/ 0 h 72"/>
                <a:gd name="T66" fmla="*/ 57 w 99"/>
                <a:gd name="T67" fmla="*/ 1 h 72"/>
                <a:gd name="T68" fmla="*/ 60 w 99"/>
                <a:gd name="T69" fmla="*/ 2 h 72"/>
                <a:gd name="T70" fmla="*/ 62 w 99"/>
                <a:gd name="T71" fmla="*/ 4 h 72"/>
                <a:gd name="T72" fmla="*/ 65 w 99"/>
                <a:gd name="T73" fmla="*/ 6 h 72"/>
                <a:gd name="T74" fmla="*/ 66 w 99"/>
                <a:gd name="T75" fmla="*/ 9 h 72"/>
                <a:gd name="T76" fmla="*/ 67 w 99"/>
                <a:gd name="T77" fmla="*/ 11 h 72"/>
                <a:gd name="T78" fmla="*/ 68 w 99"/>
                <a:gd name="T79" fmla="*/ 13 h 72"/>
                <a:gd name="T80" fmla="*/ 69 w 99"/>
                <a:gd name="T81" fmla="*/ 16 h 72"/>
                <a:gd name="T82" fmla="*/ 69 w 99"/>
                <a:gd name="T83" fmla="*/ 29 h 72"/>
                <a:gd name="T84" fmla="*/ 88 w 99"/>
                <a:gd name="T85" fmla="*/ 29 h 72"/>
                <a:gd name="T86" fmla="*/ 90 w 99"/>
                <a:gd name="T87" fmla="*/ 30 h 72"/>
                <a:gd name="T88" fmla="*/ 92 w 99"/>
                <a:gd name="T89" fmla="*/ 31 h 72"/>
                <a:gd name="T90" fmla="*/ 94 w 99"/>
                <a:gd name="T91" fmla="*/ 32 h 72"/>
                <a:gd name="T92" fmla="*/ 96 w 99"/>
                <a:gd name="T93" fmla="*/ 34 h 72"/>
                <a:gd name="T94" fmla="*/ 97 w 99"/>
                <a:gd name="T95" fmla="*/ 36 h 72"/>
                <a:gd name="T96" fmla="*/ 98 w 99"/>
                <a:gd name="T97" fmla="*/ 38 h 72"/>
                <a:gd name="T98" fmla="*/ 99 w 99"/>
                <a:gd name="T99" fmla="*/ 40 h 72"/>
                <a:gd name="T100" fmla="*/ 99 w 99"/>
                <a:gd name="T101" fmla="*/ 42 h 72"/>
                <a:gd name="T102" fmla="*/ 99 w 99"/>
                <a:gd name="T103" fmla="*/ 45 h 72"/>
                <a:gd name="T104" fmla="*/ 98 w 99"/>
                <a:gd name="T105" fmla="*/ 47 h 72"/>
                <a:gd name="T106" fmla="*/ 97 w 99"/>
                <a:gd name="T107" fmla="*/ 49 h 72"/>
                <a:gd name="T108" fmla="*/ 96 w 99"/>
                <a:gd name="T109" fmla="*/ 51 h 72"/>
                <a:gd name="T110" fmla="*/ 94 w 99"/>
                <a:gd name="T111" fmla="*/ 53 h 72"/>
                <a:gd name="T112" fmla="*/ 92 w 99"/>
                <a:gd name="T113" fmla="*/ 54 h 72"/>
                <a:gd name="T114" fmla="*/ 88 w 99"/>
                <a:gd name="T115" fmla="*/ 56 h 72"/>
                <a:gd name="T116" fmla="*/ 69 w 99"/>
                <a:gd name="T117" fmla="*/ 56 h 72"/>
                <a:gd name="T118" fmla="*/ 69 w 99"/>
                <a:gd name="T119" fmla="*/ 72 h 72"/>
                <a:gd name="T120" fmla="*/ 32 w 99"/>
                <a:gd name="T121" fmla="*/ 72 h 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9" h="72">
                  <a:moveTo>
                    <a:pt x="32" y="72"/>
                  </a:moveTo>
                  <a:lnTo>
                    <a:pt x="32" y="56"/>
                  </a:lnTo>
                  <a:lnTo>
                    <a:pt x="13" y="56"/>
                  </a:lnTo>
                  <a:lnTo>
                    <a:pt x="10" y="55"/>
                  </a:lnTo>
                  <a:lnTo>
                    <a:pt x="9" y="54"/>
                  </a:lnTo>
                  <a:lnTo>
                    <a:pt x="7" y="53"/>
                  </a:lnTo>
                  <a:lnTo>
                    <a:pt x="5" y="52"/>
                  </a:lnTo>
                  <a:lnTo>
                    <a:pt x="3" y="50"/>
                  </a:lnTo>
                  <a:lnTo>
                    <a:pt x="2" y="48"/>
                  </a:lnTo>
                  <a:lnTo>
                    <a:pt x="1" y="47"/>
                  </a:lnTo>
                  <a:lnTo>
                    <a:pt x="0" y="45"/>
                  </a:lnTo>
                  <a:lnTo>
                    <a:pt x="0" y="43"/>
                  </a:lnTo>
                  <a:lnTo>
                    <a:pt x="0" y="41"/>
                  </a:lnTo>
                  <a:lnTo>
                    <a:pt x="1" y="39"/>
                  </a:lnTo>
                  <a:lnTo>
                    <a:pt x="3" y="36"/>
                  </a:lnTo>
                  <a:lnTo>
                    <a:pt x="4" y="34"/>
                  </a:lnTo>
                  <a:lnTo>
                    <a:pt x="6" y="32"/>
                  </a:lnTo>
                  <a:lnTo>
                    <a:pt x="9" y="31"/>
                  </a:lnTo>
                  <a:lnTo>
                    <a:pt x="10" y="30"/>
                  </a:lnTo>
                  <a:lnTo>
                    <a:pt x="12" y="29"/>
                  </a:lnTo>
                  <a:lnTo>
                    <a:pt x="32" y="29"/>
                  </a:lnTo>
                  <a:lnTo>
                    <a:pt x="32" y="15"/>
                  </a:lnTo>
                  <a:lnTo>
                    <a:pt x="33" y="13"/>
                  </a:lnTo>
                  <a:lnTo>
                    <a:pt x="34" y="11"/>
                  </a:lnTo>
                  <a:lnTo>
                    <a:pt x="35" y="9"/>
                  </a:lnTo>
                  <a:lnTo>
                    <a:pt x="37" y="6"/>
                  </a:lnTo>
                  <a:lnTo>
                    <a:pt x="40" y="4"/>
                  </a:lnTo>
                  <a:lnTo>
                    <a:pt x="42" y="3"/>
                  </a:lnTo>
                  <a:lnTo>
                    <a:pt x="44" y="1"/>
                  </a:lnTo>
                  <a:lnTo>
                    <a:pt x="46" y="0"/>
                  </a:lnTo>
                  <a:lnTo>
                    <a:pt x="49" y="0"/>
                  </a:lnTo>
                  <a:lnTo>
                    <a:pt x="52" y="0"/>
                  </a:lnTo>
                  <a:lnTo>
                    <a:pt x="55" y="0"/>
                  </a:lnTo>
                  <a:lnTo>
                    <a:pt x="57" y="1"/>
                  </a:lnTo>
                  <a:lnTo>
                    <a:pt x="60" y="2"/>
                  </a:lnTo>
                  <a:lnTo>
                    <a:pt x="62" y="4"/>
                  </a:lnTo>
                  <a:lnTo>
                    <a:pt x="65" y="6"/>
                  </a:lnTo>
                  <a:lnTo>
                    <a:pt x="66" y="9"/>
                  </a:lnTo>
                  <a:lnTo>
                    <a:pt x="67" y="11"/>
                  </a:lnTo>
                  <a:lnTo>
                    <a:pt x="68" y="13"/>
                  </a:lnTo>
                  <a:lnTo>
                    <a:pt x="69" y="16"/>
                  </a:lnTo>
                  <a:lnTo>
                    <a:pt x="69" y="29"/>
                  </a:lnTo>
                  <a:lnTo>
                    <a:pt x="88" y="29"/>
                  </a:lnTo>
                  <a:lnTo>
                    <a:pt x="90" y="30"/>
                  </a:lnTo>
                  <a:lnTo>
                    <a:pt x="92" y="31"/>
                  </a:lnTo>
                  <a:lnTo>
                    <a:pt x="94" y="32"/>
                  </a:lnTo>
                  <a:lnTo>
                    <a:pt x="96" y="34"/>
                  </a:lnTo>
                  <a:lnTo>
                    <a:pt x="97" y="36"/>
                  </a:lnTo>
                  <a:lnTo>
                    <a:pt x="98" y="38"/>
                  </a:lnTo>
                  <a:lnTo>
                    <a:pt x="99" y="40"/>
                  </a:lnTo>
                  <a:lnTo>
                    <a:pt x="99" y="42"/>
                  </a:lnTo>
                  <a:lnTo>
                    <a:pt x="99" y="45"/>
                  </a:lnTo>
                  <a:lnTo>
                    <a:pt x="98" y="47"/>
                  </a:lnTo>
                  <a:lnTo>
                    <a:pt x="97" y="49"/>
                  </a:lnTo>
                  <a:lnTo>
                    <a:pt x="96" y="51"/>
                  </a:lnTo>
                  <a:lnTo>
                    <a:pt x="94" y="53"/>
                  </a:lnTo>
                  <a:lnTo>
                    <a:pt x="92" y="54"/>
                  </a:lnTo>
                  <a:lnTo>
                    <a:pt x="88" y="56"/>
                  </a:lnTo>
                  <a:lnTo>
                    <a:pt x="69" y="56"/>
                  </a:lnTo>
                  <a:lnTo>
                    <a:pt x="69" y="72"/>
                  </a:lnTo>
                  <a:lnTo>
                    <a:pt x="32" y="72"/>
                  </a:lnTo>
                  <a:close/>
                </a:path>
              </a:pathLst>
            </a:custGeom>
            <a:solidFill>
              <a:srgbClr val="E0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5881" name="Oval 304"/>
            <p:cNvSpPr>
              <a:spLocks noChangeArrowheads="1"/>
            </p:cNvSpPr>
            <p:nvPr/>
          </p:nvSpPr>
          <p:spPr bwMode="auto">
            <a:xfrm>
              <a:off x="3937" y="2242"/>
              <a:ext cx="22" cy="21"/>
            </a:xfrm>
            <a:prstGeom prst="ellipse">
              <a:avLst/>
            </a:prstGeom>
            <a:solidFill>
              <a:srgbClr val="FFA040"/>
            </a:solidFill>
            <a:ln w="3175">
              <a:solidFill>
                <a:srgbClr val="000000"/>
              </a:solidFill>
              <a:round/>
              <a:headEnd/>
              <a:tailEnd/>
            </a:ln>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cs typeface="Arial" panose="020B0604020202020204" pitchFamily="34" charset="0"/>
              </a:endParaRPr>
            </a:p>
          </p:txBody>
        </p:sp>
        <p:sp>
          <p:nvSpPr>
            <p:cNvPr id="75882" name="Rectangle 305"/>
            <p:cNvSpPr>
              <a:spLocks noChangeArrowheads="1"/>
            </p:cNvSpPr>
            <p:nvPr/>
          </p:nvSpPr>
          <p:spPr bwMode="auto">
            <a:xfrm>
              <a:off x="3867" y="2279"/>
              <a:ext cx="163" cy="386"/>
            </a:xfrm>
            <a:prstGeom prst="rect">
              <a:avLst/>
            </a:prstGeom>
            <a:solidFill>
              <a:srgbClr val="FF8000"/>
            </a:solidFill>
            <a:ln w="3175">
              <a:solidFill>
                <a:srgbClr val="000000"/>
              </a:solidFill>
              <a:miter lim="800000"/>
              <a:headEnd/>
              <a:tailEnd/>
            </a:ln>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cs typeface="Arial" panose="020B0604020202020204" pitchFamily="34" charset="0"/>
              </a:endParaRPr>
            </a:p>
          </p:txBody>
        </p:sp>
        <p:sp>
          <p:nvSpPr>
            <p:cNvPr id="75883" name="Freeform 306"/>
            <p:cNvSpPr>
              <a:spLocks/>
            </p:cNvSpPr>
            <p:nvPr/>
          </p:nvSpPr>
          <p:spPr bwMode="auto">
            <a:xfrm>
              <a:off x="3892" y="2289"/>
              <a:ext cx="117" cy="104"/>
            </a:xfrm>
            <a:custGeom>
              <a:avLst/>
              <a:gdLst>
                <a:gd name="T0" fmla="*/ 0 w 117"/>
                <a:gd name="T1" fmla="*/ 36 h 104"/>
                <a:gd name="T2" fmla="*/ 0 w 117"/>
                <a:gd name="T3" fmla="*/ 33 h 104"/>
                <a:gd name="T4" fmla="*/ 1 w 117"/>
                <a:gd name="T5" fmla="*/ 29 h 104"/>
                <a:gd name="T6" fmla="*/ 3 w 117"/>
                <a:gd name="T7" fmla="*/ 26 h 104"/>
                <a:gd name="T8" fmla="*/ 5 w 117"/>
                <a:gd name="T9" fmla="*/ 23 h 104"/>
                <a:gd name="T10" fmla="*/ 6 w 117"/>
                <a:gd name="T11" fmla="*/ 21 h 104"/>
                <a:gd name="T12" fmla="*/ 8 w 117"/>
                <a:gd name="T13" fmla="*/ 19 h 104"/>
                <a:gd name="T14" fmla="*/ 11 w 117"/>
                <a:gd name="T15" fmla="*/ 16 h 104"/>
                <a:gd name="T16" fmla="*/ 14 w 117"/>
                <a:gd name="T17" fmla="*/ 14 h 104"/>
                <a:gd name="T18" fmla="*/ 18 w 117"/>
                <a:gd name="T19" fmla="*/ 11 h 104"/>
                <a:gd name="T20" fmla="*/ 22 w 117"/>
                <a:gd name="T21" fmla="*/ 9 h 104"/>
                <a:gd name="T22" fmla="*/ 27 w 117"/>
                <a:gd name="T23" fmla="*/ 7 h 104"/>
                <a:gd name="T24" fmla="*/ 32 w 117"/>
                <a:gd name="T25" fmla="*/ 5 h 104"/>
                <a:gd name="T26" fmla="*/ 37 w 117"/>
                <a:gd name="T27" fmla="*/ 3 h 104"/>
                <a:gd name="T28" fmla="*/ 43 w 117"/>
                <a:gd name="T29" fmla="*/ 2 h 104"/>
                <a:gd name="T30" fmla="*/ 48 w 117"/>
                <a:gd name="T31" fmla="*/ 1 h 104"/>
                <a:gd name="T32" fmla="*/ 53 w 117"/>
                <a:gd name="T33" fmla="*/ 1 h 104"/>
                <a:gd name="T34" fmla="*/ 57 w 117"/>
                <a:gd name="T35" fmla="*/ 0 h 104"/>
                <a:gd name="T36" fmla="*/ 63 w 117"/>
                <a:gd name="T37" fmla="*/ 0 h 104"/>
                <a:gd name="T38" fmla="*/ 67 w 117"/>
                <a:gd name="T39" fmla="*/ 1 h 104"/>
                <a:gd name="T40" fmla="*/ 71 w 117"/>
                <a:gd name="T41" fmla="*/ 1 h 104"/>
                <a:gd name="T42" fmla="*/ 76 w 117"/>
                <a:gd name="T43" fmla="*/ 2 h 104"/>
                <a:gd name="T44" fmla="*/ 80 w 117"/>
                <a:gd name="T45" fmla="*/ 3 h 104"/>
                <a:gd name="T46" fmla="*/ 84 w 117"/>
                <a:gd name="T47" fmla="*/ 5 h 104"/>
                <a:gd name="T48" fmla="*/ 88 w 117"/>
                <a:gd name="T49" fmla="*/ 6 h 104"/>
                <a:gd name="T50" fmla="*/ 93 w 117"/>
                <a:gd name="T51" fmla="*/ 8 h 104"/>
                <a:gd name="T52" fmla="*/ 96 w 117"/>
                <a:gd name="T53" fmla="*/ 9 h 104"/>
                <a:gd name="T54" fmla="*/ 98 w 117"/>
                <a:gd name="T55" fmla="*/ 11 h 104"/>
                <a:gd name="T56" fmla="*/ 101 w 117"/>
                <a:gd name="T57" fmla="*/ 12 h 104"/>
                <a:gd name="T58" fmla="*/ 104 w 117"/>
                <a:gd name="T59" fmla="*/ 14 h 104"/>
                <a:gd name="T60" fmla="*/ 106 w 117"/>
                <a:gd name="T61" fmla="*/ 16 h 104"/>
                <a:gd name="T62" fmla="*/ 109 w 117"/>
                <a:gd name="T63" fmla="*/ 19 h 104"/>
                <a:gd name="T64" fmla="*/ 111 w 117"/>
                <a:gd name="T65" fmla="*/ 22 h 104"/>
                <a:gd name="T66" fmla="*/ 113 w 117"/>
                <a:gd name="T67" fmla="*/ 24 h 104"/>
                <a:gd name="T68" fmla="*/ 114 w 117"/>
                <a:gd name="T69" fmla="*/ 26 h 104"/>
                <a:gd name="T70" fmla="*/ 115 w 117"/>
                <a:gd name="T71" fmla="*/ 28 h 104"/>
                <a:gd name="T72" fmla="*/ 116 w 117"/>
                <a:gd name="T73" fmla="*/ 31 h 104"/>
                <a:gd name="T74" fmla="*/ 117 w 117"/>
                <a:gd name="T75" fmla="*/ 34 h 104"/>
                <a:gd name="T76" fmla="*/ 117 w 117"/>
                <a:gd name="T77" fmla="*/ 104 h 104"/>
                <a:gd name="T78" fmla="*/ 0 w 117"/>
                <a:gd name="T79" fmla="*/ 103 h 104"/>
                <a:gd name="T80" fmla="*/ 0 w 117"/>
                <a:gd name="T81" fmla="*/ 36 h 1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7" h="104">
                  <a:moveTo>
                    <a:pt x="0" y="36"/>
                  </a:moveTo>
                  <a:lnTo>
                    <a:pt x="0" y="33"/>
                  </a:lnTo>
                  <a:lnTo>
                    <a:pt x="1" y="29"/>
                  </a:lnTo>
                  <a:lnTo>
                    <a:pt x="3" y="26"/>
                  </a:lnTo>
                  <a:lnTo>
                    <a:pt x="5" y="23"/>
                  </a:lnTo>
                  <a:lnTo>
                    <a:pt x="6" y="21"/>
                  </a:lnTo>
                  <a:lnTo>
                    <a:pt x="8" y="19"/>
                  </a:lnTo>
                  <a:lnTo>
                    <a:pt x="11" y="16"/>
                  </a:lnTo>
                  <a:lnTo>
                    <a:pt x="14" y="14"/>
                  </a:lnTo>
                  <a:lnTo>
                    <a:pt x="18" y="11"/>
                  </a:lnTo>
                  <a:lnTo>
                    <a:pt x="22" y="9"/>
                  </a:lnTo>
                  <a:lnTo>
                    <a:pt x="27" y="7"/>
                  </a:lnTo>
                  <a:lnTo>
                    <a:pt x="32" y="5"/>
                  </a:lnTo>
                  <a:lnTo>
                    <a:pt x="37" y="3"/>
                  </a:lnTo>
                  <a:lnTo>
                    <a:pt x="43" y="2"/>
                  </a:lnTo>
                  <a:lnTo>
                    <a:pt x="48" y="1"/>
                  </a:lnTo>
                  <a:lnTo>
                    <a:pt x="53" y="1"/>
                  </a:lnTo>
                  <a:lnTo>
                    <a:pt x="57" y="0"/>
                  </a:lnTo>
                  <a:lnTo>
                    <a:pt x="63" y="0"/>
                  </a:lnTo>
                  <a:lnTo>
                    <a:pt x="67" y="1"/>
                  </a:lnTo>
                  <a:lnTo>
                    <a:pt x="71" y="1"/>
                  </a:lnTo>
                  <a:lnTo>
                    <a:pt x="76" y="2"/>
                  </a:lnTo>
                  <a:lnTo>
                    <a:pt x="80" y="3"/>
                  </a:lnTo>
                  <a:lnTo>
                    <a:pt x="84" y="5"/>
                  </a:lnTo>
                  <a:lnTo>
                    <a:pt x="88" y="6"/>
                  </a:lnTo>
                  <a:lnTo>
                    <a:pt x="93" y="8"/>
                  </a:lnTo>
                  <a:lnTo>
                    <a:pt x="96" y="9"/>
                  </a:lnTo>
                  <a:lnTo>
                    <a:pt x="98" y="11"/>
                  </a:lnTo>
                  <a:lnTo>
                    <a:pt x="101" y="12"/>
                  </a:lnTo>
                  <a:lnTo>
                    <a:pt x="104" y="14"/>
                  </a:lnTo>
                  <a:lnTo>
                    <a:pt x="106" y="16"/>
                  </a:lnTo>
                  <a:lnTo>
                    <a:pt x="109" y="19"/>
                  </a:lnTo>
                  <a:lnTo>
                    <a:pt x="111" y="22"/>
                  </a:lnTo>
                  <a:lnTo>
                    <a:pt x="113" y="24"/>
                  </a:lnTo>
                  <a:lnTo>
                    <a:pt x="114" y="26"/>
                  </a:lnTo>
                  <a:lnTo>
                    <a:pt x="115" y="28"/>
                  </a:lnTo>
                  <a:lnTo>
                    <a:pt x="116" y="31"/>
                  </a:lnTo>
                  <a:lnTo>
                    <a:pt x="117" y="34"/>
                  </a:lnTo>
                  <a:lnTo>
                    <a:pt x="117" y="104"/>
                  </a:lnTo>
                  <a:lnTo>
                    <a:pt x="0" y="103"/>
                  </a:lnTo>
                  <a:lnTo>
                    <a:pt x="0" y="36"/>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5884" name="Freeform 307"/>
            <p:cNvSpPr>
              <a:spLocks/>
            </p:cNvSpPr>
            <p:nvPr/>
          </p:nvSpPr>
          <p:spPr bwMode="auto">
            <a:xfrm>
              <a:off x="3892" y="2295"/>
              <a:ext cx="117" cy="103"/>
            </a:xfrm>
            <a:custGeom>
              <a:avLst/>
              <a:gdLst>
                <a:gd name="T0" fmla="*/ 0 w 117"/>
                <a:gd name="T1" fmla="*/ 35 h 103"/>
                <a:gd name="T2" fmla="*/ 0 w 117"/>
                <a:gd name="T3" fmla="*/ 32 h 103"/>
                <a:gd name="T4" fmla="*/ 1 w 117"/>
                <a:gd name="T5" fmla="*/ 29 h 103"/>
                <a:gd name="T6" fmla="*/ 3 w 117"/>
                <a:gd name="T7" fmla="*/ 26 h 103"/>
                <a:gd name="T8" fmla="*/ 5 w 117"/>
                <a:gd name="T9" fmla="*/ 23 h 103"/>
                <a:gd name="T10" fmla="*/ 6 w 117"/>
                <a:gd name="T11" fmla="*/ 20 h 103"/>
                <a:gd name="T12" fmla="*/ 8 w 117"/>
                <a:gd name="T13" fmla="*/ 18 h 103"/>
                <a:gd name="T14" fmla="*/ 11 w 117"/>
                <a:gd name="T15" fmla="*/ 16 h 103"/>
                <a:gd name="T16" fmla="*/ 14 w 117"/>
                <a:gd name="T17" fmla="*/ 13 h 103"/>
                <a:gd name="T18" fmla="*/ 18 w 117"/>
                <a:gd name="T19" fmla="*/ 11 h 103"/>
                <a:gd name="T20" fmla="*/ 22 w 117"/>
                <a:gd name="T21" fmla="*/ 8 h 103"/>
                <a:gd name="T22" fmla="*/ 27 w 117"/>
                <a:gd name="T23" fmla="*/ 6 h 103"/>
                <a:gd name="T24" fmla="*/ 32 w 117"/>
                <a:gd name="T25" fmla="*/ 4 h 103"/>
                <a:gd name="T26" fmla="*/ 37 w 117"/>
                <a:gd name="T27" fmla="*/ 3 h 103"/>
                <a:gd name="T28" fmla="*/ 43 w 117"/>
                <a:gd name="T29" fmla="*/ 2 h 103"/>
                <a:gd name="T30" fmla="*/ 48 w 117"/>
                <a:gd name="T31" fmla="*/ 1 h 103"/>
                <a:gd name="T32" fmla="*/ 53 w 117"/>
                <a:gd name="T33" fmla="*/ 0 h 103"/>
                <a:gd name="T34" fmla="*/ 57 w 117"/>
                <a:gd name="T35" fmla="*/ 0 h 103"/>
                <a:gd name="T36" fmla="*/ 63 w 117"/>
                <a:gd name="T37" fmla="*/ 0 h 103"/>
                <a:gd name="T38" fmla="*/ 67 w 117"/>
                <a:gd name="T39" fmla="*/ 0 h 103"/>
                <a:gd name="T40" fmla="*/ 71 w 117"/>
                <a:gd name="T41" fmla="*/ 1 h 103"/>
                <a:gd name="T42" fmla="*/ 76 w 117"/>
                <a:gd name="T43" fmla="*/ 2 h 103"/>
                <a:gd name="T44" fmla="*/ 80 w 117"/>
                <a:gd name="T45" fmla="*/ 3 h 103"/>
                <a:gd name="T46" fmla="*/ 84 w 117"/>
                <a:gd name="T47" fmla="*/ 4 h 103"/>
                <a:gd name="T48" fmla="*/ 88 w 117"/>
                <a:gd name="T49" fmla="*/ 5 h 103"/>
                <a:gd name="T50" fmla="*/ 93 w 117"/>
                <a:gd name="T51" fmla="*/ 7 h 103"/>
                <a:gd name="T52" fmla="*/ 96 w 117"/>
                <a:gd name="T53" fmla="*/ 9 h 103"/>
                <a:gd name="T54" fmla="*/ 98 w 117"/>
                <a:gd name="T55" fmla="*/ 10 h 103"/>
                <a:gd name="T56" fmla="*/ 101 w 117"/>
                <a:gd name="T57" fmla="*/ 12 h 103"/>
                <a:gd name="T58" fmla="*/ 104 w 117"/>
                <a:gd name="T59" fmla="*/ 14 h 103"/>
                <a:gd name="T60" fmla="*/ 106 w 117"/>
                <a:gd name="T61" fmla="*/ 16 h 103"/>
                <a:gd name="T62" fmla="*/ 109 w 117"/>
                <a:gd name="T63" fmla="*/ 19 h 103"/>
                <a:gd name="T64" fmla="*/ 111 w 117"/>
                <a:gd name="T65" fmla="*/ 21 h 103"/>
                <a:gd name="T66" fmla="*/ 113 w 117"/>
                <a:gd name="T67" fmla="*/ 23 h 103"/>
                <a:gd name="T68" fmla="*/ 114 w 117"/>
                <a:gd name="T69" fmla="*/ 26 h 103"/>
                <a:gd name="T70" fmla="*/ 115 w 117"/>
                <a:gd name="T71" fmla="*/ 28 h 103"/>
                <a:gd name="T72" fmla="*/ 116 w 117"/>
                <a:gd name="T73" fmla="*/ 30 h 103"/>
                <a:gd name="T74" fmla="*/ 117 w 117"/>
                <a:gd name="T75" fmla="*/ 33 h 103"/>
                <a:gd name="T76" fmla="*/ 117 w 117"/>
                <a:gd name="T77" fmla="*/ 103 h 103"/>
                <a:gd name="T78" fmla="*/ 0 w 117"/>
                <a:gd name="T79" fmla="*/ 103 h 103"/>
                <a:gd name="T80" fmla="*/ 0 w 117"/>
                <a:gd name="T81" fmla="*/ 35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7" h="103">
                  <a:moveTo>
                    <a:pt x="0" y="35"/>
                  </a:moveTo>
                  <a:lnTo>
                    <a:pt x="0" y="32"/>
                  </a:lnTo>
                  <a:lnTo>
                    <a:pt x="1" y="29"/>
                  </a:lnTo>
                  <a:lnTo>
                    <a:pt x="3" y="26"/>
                  </a:lnTo>
                  <a:lnTo>
                    <a:pt x="5" y="23"/>
                  </a:lnTo>
                  <a:lnTo>
                    <a:pt x="6" y="20"/>
                  </a:lnTo>
                  <a:lnTo>
                    <a:pt x="8" y="18"/>
                  </a:lnTo>
                  <a:lnTo>
                    <a:pt x="11" y="16"/>
                  </a:lnTo>
                  <a:lnTo>
                    <a:pt x="14" y="13"/>
                  </a:lnTo>
                  <a:lnTo>
                    <a:pt x="18" y="11"/>
                  </a:lnTo>
                  <a:lnTo>
                    <a:pt x="22" y="8"/>
                  </a:lnTo>
                  <a:lnTo>
                    <a:pt x="27" y="6"/>
                  </a:lnTo>
                  <a:lnTo>
                    <a:pt x="32" y="4"/>
                  </a:lnTo>
                  <a:lnTo>
                    <a:pt x="37" y="3"/>
                  </a:lnTo>
                  <a:lnTo>
                    <a:pt x="43" y="2"/>
                  </a:lnTo>
                  <a:lnTo>
                    <a:pt x="48" y="1"/>
                  </a:lnTo>
                  <a:lnTo>
                    <a:pt x="53" y="0"/>
                  </a:lnTo>
                  <a:lnTo>
                    <a:pt x="57" y="0"/>
                  </a:lnTo>
                  <a:lnTo>
                    <a:pt x="63" y="0"/>
                  </a:lnTo>
                  <a:lnTo>
                    <a:pt x="67" y="0"/>
                  </a:lnTo>
                  <a:lnTo>
                    <a:pt x="71" y="1"/>
                  </a:lnTo>
                  <a:lnTo>
                    <a:pt x="76" y="2"/>
                  </a:lnTo>
                  <a:lnTo>
                    <a:pt x="80" y="3"/>
                  </a:lnTo>
                  <a:lnTo>
                    <a:pt x="84" y="4"/>
                  </a:lnTo>
                  <a:lnTo>
                    <a:pt x="88" y="5"/>
                  </a:lnTo>
                  <a:lnTo>
                    <a:pt x="93" y="7"/>
                  </a:lnTo>
                  <a:lnTo>
                    <a:pt x="96" y="9"/>
                  </a:lnTo>
                  <a:lnTo>
                    <a:pt x="98" y="10"/>
                  </a:lnTo>
                  <a:lnTo>
                    <a:pt x="101" y="12"/>
                  </a:lnTo>
                  <a:lnTo>
                    <a:pt x="104" y="14"/>
                  </a:lnTo>
                  <a:lnTo>
                    <a:pt x="106" y="16"/>
                  </a:lnTo>
                  <a:lnTo>
                    <a:pt x="109" y="19"/>
                  </a:lnTo>
                  <a:lnTo>
                    <a:pt x="111" y="21"/>
                  </a:lnTo>
                  <a:lnTo>
                    <a:pt x="113" y="23"/>
                  </a:lnTo>
                  <a:lnTo>
                    <a:pt x="114" y="26"/>
                  </a:lnTo>
                  <a:lnTo>
                    <a:pt x="115" y="28"/>
                  </a:lnTo>
                  <a:lnTo>
                    <a:pt x="116" y="30"/>
                  </a:lnTo>
                  <a:lnTo>
                    <a:pt x="117" y="33"/>
                  </a:lnTo>
                  <a:lnTo>
                    <a:pt x="117" y="103"/>
                  </a:lnTo>
                  <a:lnTo>
                    <a:pt x="0" y="103"/>
                  </a:lnTo>
                  <a:lnTo>
                    <a:pt x="0" y="35"/>
                  </a:lnTo>
                  <a:close/>
                </a:path>
              </a:pathLst>
            </a:custGeom>
            <a:solidFill>
              <a:srgbClr val="E0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5885" name="Oval 308"/>
            <p:cNvSpPr>
              <a:spLocks noChangeArrowheads="1"/>
            </p:cNvSpPr>
            <p:nvPr/>
          </p:nvSpPr>
          <p:spPr bwMode="auto">
            <a:xfrm>
              <a:off x="3900" y="2299"/>
              <a:ext cx="94" cy="92"/>
            </a:xfrm>
            <a:prstGeom prst="ellipse">
              <a:avLst/>
            </a:prstGeom>
            <a:solidFill>
              <a:srgbClr val="FF4040"/>
            </a:solidFill>
            <a:ln w="3175">
              <a:solidFill>
                <a:srgbClr val="000000"/>
              </a:solidFill>
              <a:round/>
              <a:headEnd/>
              <a:tailEnd/>
            </a:ln>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cs typeface="Arial" panose="020B0604020202020204" pitchFamily="34" charset="0"/>
              </a:endParaRPr>
            </a:p>
          </p:txBody>
        </p:sp>
        <p:sp>
          <p:nvSpPr>
            <p:cNvPr id="75886" name="Oval 309"/>
            <p:cNvSpPr>
              <a:spLocks noChangeArrowheads="1"/>
            </p:cNvSpPr>
            <p:nvPr/>
          </p:nvSpPr>
          <p:spPr bwMode="auto">
            <a:xfrm>
              <a:off x="3956" y="2309"/>
              <a:ext cx="6" cy="5"/>
            </a:xfrm>
            <a:prstGeom prst="ellipse">
              <a:avLst/>
            </a:prstGeom>
            <a:solidFill>
              <a:srgbClr val="FF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cs typeface="Arial" panose="020B0604020202020204" pitchFamily="34" charset="0"/>
              </a:endParaRPr>
            </a:p>
          </p:txBody>
        </p:sp>
        <p:sp>
          <p:nvSpPr>
            <p:cNvPr id="75887" name="Oval 310"/>
            <p:cNvSpPr>
              <a:spLocks noChangeArrowheads="1"/>
            </p:cNvSpPr>
            <p:nvPr/>
          </p:nvSpPr>
          <p:spPr bwMode="auto">
            <a:xfrm>
              <a:off x="3965" y="2316"/>
              <a:ext cx="3" cy="3"/>
            </a:xfrm>
            <a:prstGeom prst="ellipse">
              <a:avLst/>
            </a:prstGeom>
            <a:solidFill>
              <a:srgbClr val="FF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cs typeface="Arial" panose="020B0604020202020204" pitchFamily="34" charset="0"/>
              </a:endParaRPr>
            </a:p>
          </p:txBody>
        </p:sp>
        <p:sp>
          <p:nvSpPr>
            <p:cNvPr id="75888" name="Freeform 311"/>
            <p:cNvSpPr>
              <a:spLocks/>
            </p:cNvSpPr>
            <p:nvPr/>
          </p:nvSpPr>
          <p:spPr bwMode="auto">
            <a:xfrm>
              <a:off x="3889" y="2420"/>
              <a:ext cx="117" cy="104"/>
            </a:xfrm>
            <a:custGeom>
              <a:avLst/>
              <a:gdLst>
                <a:gd name="T0" fmla="*/ 0 w 117"/>
                <a:gd name="T1" fmla="*/ 36 h 104"/>
                <a:gd name="T2" fmla="*/ 0 w 117"/>
                <a:gd name="T3" fmla="*/ 33 h 104"/>
                <a:gd name="T4" fmla="*/ 1 w 117"/>
                <a:gd name="T5" fmla="*/ 29 h 104"/>
                <a:gd name="T6" fmla="*/ 3 w 117"/>
                <a:gd name="T7" fmla="*/ 26 h 104"/>
                <a:gd name="T8" fmla="*/ 5 w 117"/>
                <a:gd name="T9" fmla="*/ 23 h 104"/>
                <a:gd name="T10" fmla="*/ 6 w 117"/>
                <a:gd name="T11" fmla="*/ 21 h 104"/>
                <a:gd name="T12" fmla="*/ 8 w 117"/>
                <a:gd name="T13" fmla="*/ 19 h 104"/>
                <a:gd name="T14" fmla="*/ 11 w 117"/>
                <a:gd name="T15" fmla="*/ 16 h 104"/>
                <a:gd name="T16" fmla="*/ 14 w 117"/>
                <a:gd name="T17" fmla="*/ 13 h 104"/>
                <a:gd name="T18" fmla="*/ 17 w 117"/>
                <a:gd name="T19" fmla="*/ 11 h 104"/>
                <a:gd name="T20" fmla="*/ 22 w 117"/>
                <a:gd name="T21" fmla="*/ 9 h 104"/>
                <a:gd name="T22" fmla="*/ 27 w 117"/>
                <a:gd name="T23" fmla="*/ 7 h 104"/>
                <a:gd name="T24" fmla="*/ 32 w 117"/>
                <a:gd name="T25" fmla="*/ 5 h 104"/>
                <a:gd name="T26" fmla="*/ 37 w 117"/>
                <a:gd name="T27" fmla="*/ 3 h 104"/>
                <a:gd name="T28" fmla="*/ 43 w 117"/>
                <a:gd name="T29" fmla="*/ 2 h 104"/>
                <a:gd name="T30" fmla="*/ 48 w 117"/>
                <a:gd name="T31" fmla="*/ 1 h 104"/>
                <a:gd name="T32" fmla="*/ 52 w 117"/>
                <a:gd name="T33" fmla="*/ 1 h 104"/>
                <a:gd name="T34" fmla="*/ 57 w 117"/>
                <a:gd name="T35" fmla="*/ 0 h 104"/>
                <a:gd name="T36" fmla="*/ 63 w 117"/>
                <a:gd name="T37" fmla="*/ 0 h 104"/>
                <a:gd name="T38" fmla="*/ 67 w 117"/>
                <a:gd name="T39" fmla="*/ 1 h 104"/>
                <a:gd name="T40" fmla="*/ 71 w 117"/>
                <a:gd name="T41" fmla="*/ 1 h 104"/>
                <a:gd name="T42" fmla="*/ 76 w 117"/>
                <a:gd name="T43" fmla="*/ 2 h 104"/>
                <a:gd name="T44" fmla="*/ 80 w 117"/>
                <a:gd name="T45" fmla="*/ 3 h 104"/>
                <a:gd name="T46" fmla="*/ 84 w 117"/>
                <a:gd name="T47" fmla="*/ 4 h 104"/>
                <a:gd name="T48" fmla="*/ 88 w 117"/>
                <a:gd name="T49" fmla="*/ 6 h 104"/>
                <a:gd name="T50" fmla="*/ 93 w 117"/>
                <a:gd name="T51" fmla="*/ 8 h 104"/>
                <a:gd name="T52" fmla="*/ 96 w 117"/>
                <a:gd name="T53" fmla="*/ 9 h 104"/>
                <a:gd name="T54" fmla="*/ 98 w 117"/>
                <a:gd name="T55" fmla="*/ 11 h 104"/>
                <a:gd name="T56" fmla="*/ 101 w 117"/>
                <a:gd name="T57" fmla="*/ 12 h 104"/>
                <a:gd name="T58" fmla="*/ 104 w 117"/>
                <a:gd name="T59" fmla="*/ 14 h 104"/>
                <a:gd name="T60" fmla="*/ 106 w 117"/>
                <a:gd name="T61" fmla="*/ 16 h 104"/>
                <a:gd name="T62" fmla="*/ 109 w 117"/>
                <a:gd name="T63" fmla="*/ 19 h 104"/>
                <a:gd name="T64" fmla="*/ 111 w 117"/>
                <a:gd name="T65" fmla="*/ 22 h 104"/>
                <a:gd name="T66" fmla="*/ 113 w 117"/>
                <a:gd name="T67" fmla="*/ 24 h 104"/>
                <a:gd name="T68" fmla="*/ 114 w 117"/>
                <a:gd name="T69" fmla="*/ 26 h 104"/>
                <a:gd name="T70" fmla="*/ 115 w 117"/>
                <a:gd name="T71" fmla="*/ 28 h 104"/>
                <a:gd name="T72" fmla="*/ 116 w 117"/>
                <a:gd name="T73" fmla="*/ 31 h 104"/>
                <a:gd name="T74" fmla="*/ 117 w 117"/>
                <a:gd name="T75" fmla="*/ 34 h 104"/>
                <a:gd name="T76" fmla="*/ 117 w 117"/>
                <a:gd name="T77" fmla="*/ 104 h 104"/>
                <a:gd name="T78" fmla="*/ 0 w 117"/>
                <a:gd name="T79" fmla="*/ 103 h 104"/>
                <a:gd name="T80" fmla="*/ 0 w 117"/>
                <a:gd name="T81" fmla="*/ 36 h 1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7" h="104">
                  <a:moveTo>
                    <a:pt x="0" y="36"/>
                  </a:moveTo>
                  <a:lnTo>
                    <a:pt x="0" y="33"/>
                  </a:lnTo>
                  <a:lnTo>
                    <a:pt x="1" y="29"/>
                  </a:lnTo>
                  <a:lnTo>
                    <a:pt x="3" y="26"/>
                  </a:lnTo>
                  <a:lnTo>
                    <a:pt x="5" y="23"/>
                  </a:lnTo>
                  <a:lnTo>
                    <a:pt x="6" y="21"/>
                  </a:lnTo>
                  <a:lnTo>
                    <a:pt x="8" y="19"/>
                  </a:lnTo>
                  <a:lnTo>
                    <a:pt x="11" y="16"/>
                  </a:lnTo>
                  <a:lnTo>
                    <a:pt x="14" y="13"/>
                  </a:lnTo>
                  <a:lnTo>
                    <a:pt x="17" y="11"/>
                  </a:lnTo>
                  <a:lnTo>
                    <a:pt x="22" y="9"/>
                  </a:lnTo>
                  <a:lnTo>
                    <a:pt x="27" y="7"/>
                  </a:lnTo>
                  <a:lnTo>
                    <a:pt x="32" y="5"/>
                  </a:lnTo>
                  <a:lnTo>
                    <a:pt x="37" y="3"/>
                  </a:lnTo>
                  <a:lnTo>
                    <a:pt x="43" y="2"/>
                  </a:lnTo>
                  <a:lnTo>
                    <a:pt x="48" y="1"/>
                  </a:lnTo>
                  <a:lnTo>
                    <a:pt x="52" y="1"/>
                  </a:lnTo>
                  <a:lnTo>
                    <a:pt x="57" y="0"/>
                  </a:lnTo>
                  <a:lnTo>
                    <a:pt x="63" y="0"/>
                  </a:lnTo>
                  <a:lnTo>
                    <a:pt x="67" y="1"/>
                  </a:lnTo>
                  <a:lnTo>
                    <a:pt x="71" y="1"/>
                  </a:lnTo>
                  <a:lnTo>
                    <a:pt x="76" y="2"/>
                  </a:lnTo>
                  <a:lnTo>
                    <a:pt x="80" y="3"/>
                  </a:lnTo>
                  <a:lnTo>
                    <a:pt x="84" y="4"/>
                  </a:lnTo>
                  <a:lnTo>
                    <a:pt x="88" y="6"/>
                  </a:lnTo>
                  <a:lnTo>
                    <a:pt x="93" y="8"/>
                  </a:lnTo>
                  <a:lnTo>
                    <a:pt x="96" y="9"/>
                  </a:lnTo>
                  <a:lnTo>
                    <a:pt x="98" y="11"/>
                  </a:lnTo>
                  <a:lnTo>
                    <a:pt x="101" y="12"/>
                  </a:lnTo>
                  <a:lnTo>
                    <a:pt x="104" y="14"/>
                  </a:lnTo>
                  <a:lnTo>
                    <a:pt x="106" y="16"/>
                  </a:lnTo>
                  <a:lnTo>
                    <a:pt x="109" y="19"/>
                  </a:lnTo>
                  <a:lnTo>
                    <a:pt x="111" y="22"/>
                  </a:lnTo>
                  <a:lnTo>
                    <a:pt x="113" y="24"/>
                  </a:lnTo>
                  <a:lnTo>
                    <a:pt x="114" y="26"/>
                  </a:lnTo>
                  <a:lnTo>
                    <a:pt x="115" y="28"/>
                  </a:lnTo>
                  <a:lnTo>
                    <a:pt x="116" y="31"/>
                  </a:lnTo>
                  <a:lnTo>
                    <a:pt x="117" y="34"/>
                  </a:lnTo>
                  <a:lnTo>
                    <a:pt x="117" y="104"/>
                  </a:lnTo>
                  <a:lnTo>
                    <a:pt x="0" y="103"/>
                  </a:lnTo>
                  <a:lnTo>
                    <a:pt x="0" y="36"/>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5889" name="Freeform 312"/>
            <p:cNvSpPr>
              <a:spLocks/>
            </p:cNvSpPr>
            <p:nvPr/>
          </p:nvSpPr>
          <p:spPr bwMode="auto">
            <a:xfrm>
              <a:off x="3889" y="2425"/>
              <a:ext cx="118" cy="103"/>
            </a:xfrm>
            <a:custGeom>
              <a:avLst/>
              <a:gdLst>
                <a:gd name="T0" fmla="*/ 0 w 118"/>
                <a:gd name="T1" fmla="*/ 35 h 103"/>
                <a:gd name="T2" fmla="*/ 1 w 118"/>
                <a:gd name="T3" fmla="*/ 32 h 103"/>
                <a:gd name="T4" fmla="*/ 2 w 118"/>
                <a:gd name="T5" fmla="*/ 29 h 103"/>
                <a:gd name="T6" fmla="*/ 3 w 118"/>
                <a:gd name="T7" fmla="*/ 26 h 103"/>
                <a:gd name="T8" fmla="*/ 5 w 118"/>
                <a:gd name="T9" fmla="*/ 23 h 103"/>
                <a:gd name="T10" fmla="*/ 7 w 118"/>
                <a:gd name="T11" fmla="*/ 20 h 103"/>
                <a:gd name="T12" fmla="*/ 8 w 118"/>
                <a:gd name="T13" fmla="*/ 18 h 103"/>
                <a:gd name="T14" fmla="*/ 11 w 118"/>
                <a:gd name="T15" fmla="*/ 15 h 103"/>
                <a:gd name="T16" fmla="*/ 14 w 118"/>
                <a:gd name="T17" fmla="*/ 13 h 103"/>
                <a:gd name="T18" fmla="*/ 18 w 118"/>
                <a:gd name="T19" fmla="*/ 11 h 103"/>
                <a:gd name="T20" fmla="*/ 22 w 118"/>
                <a:gd name="T21" fmla="*/ 8 h 103"/>
                <a:gd name="T22" fmla="*/ 27 w 118"/>
                <a:gd name="T23" fmla="*/ 6 h 103"/>
                <a:gd name="T24" fmla="*/ 32 w 118"/>
                <a:gd name="T25" fmla="*/ 4 h 103"/>
                <a:gd name="T26" fmla="*/ 38 w 118"/>
                <a:gd name="T27" fmla="*/ 2 h 103"/>
                <a:gd name="T28" fmla="*/ 43 w 118"/>
                <a:gd name="T29" fmla="*/ 1 h 103"/>
                <a:gd name="T30" fmla="*/ 48 w 118"/>
                <a:gd name="T31" fmla="*/ 0 h 103"/>
                <a:gd name="T32" fmla="*/ 53 w 118"/>
                <a:gd name="T33" fmla="*/ 0 h 103"/>
                <a:gd name="T34" fmla="*/ 58 w 118"/>
                <a:gd name="T35" fmla="*/ 0 h 103"/>
                <a:gd name="T36" fmla="*/ 63 w 118"/>
                <a:gd name="T37" fmla="*/ 0 h 103"/>
                <a:gd name="T38" fmla="*/ 67 w 118"/>
                <a:gd name="T39" fmla="*/ 0 h 103"/>
                <a:gd name="T40" fmla="*/ 71 w 118"/>
                <a:gd name="T41" fmla="*/ 1 h 103"/>
                <a:gd name="T42" fmla="*/ 76 w 118"/>
                <a:gd name="T43" fmla="*/ 2 h 103"/>
                <a:gd name="T44" fmla="*/ 80 w 118"/>
                <a:gd name="T45" fmla="*/ 2 h 103"/>
                <a:gd name="T46" fmla="*/ 85 w 118"/>
                <a:gd name="T47" fmla="*/ 4 h 103"/>
                <a:gd name="T48" fmla="*/ 89 w 118"/>
                <a:gd name="T49" fmla="*/ 5 h 103"/>
                <a:gd name="T50" fmla="*/ 93 w 118"/>
                <a:gd name="T51" fmla="*/ 7 h 103"/>
                <a:gd name="T52" fmla="*/ 96 w 118"/>
                <a:gd name="T53" fmla="*/ 8 h 103"/>
                <a:gd name="T54" fmla="*/ 99 w 118"/>
                <a:gd name="T55" fmla="*/ 10 h 103"/>
                <a:gd name="T56" fmla="*/ 101 w 118"/>
                <a:gd name="T57" fmla="*/ 12 h 103"/>
                <a:gd name="T58" fmla="*/ 104 w 118"/>
                <a:gd name="T59" fmla="*/ 14 h 103"/>
                <a:gd name="T60" fmla="*/ 107 w 118"/>
                <a:gd name="T61" fmla="*/ 16 h 103"/>
                <a:gd name="T62" fmla="*/ 109 w 118"/>
                <a:gd name="T63" fmla="*/ 18 h 103"/>
                <a:gd name="T64" fmla="*/ 111 w 118"/>
                <a:gd name="T65" fmla="*/ 21 h 103"/>
                <a:gd name="T66" fmla="*/ 113 w 118"/>
                <a:gd name="T67" fmla="*/ 23 h 103"/>
                <a:gd name="T68" fmla="*/ 114 w 118"/>
                <a:gd name="T69" fmla="*/ 25 h 103"/>
                <a:gd name="T70" fmla="*/ 116 w 118"/>
                <a:gd name="T71" fmla="*/ 28 h 103"/>
                <a:gd name="T72" fmla="*/ 117 w 118"/>
                <a:gd name="T73" fmla="*/ 30 h 103"/>
                <a:gd name="T74" fmla="*/ 118 w 118"/>
                <a:gd name="T75" fmla="*/ 33 h 103"/>
                <a:gd name="T76" fmla="*/ 118 w 118"/>
                <a:gd name="T77" fmla="*/ 103 h 103"/>
                <a:gd name="T78" fmla="*/ 1 w 118"/>
                <a:gd name="T79" fmla="*/ 103 h 103"/>
                <a:gd name="T80" fmla="*/ 0 w 118"/>
                <a:gd name="T81" fmla="*/ 35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8" h="103">
                  <a:moveTo>
                    <a:pt x="0" y="35"/>
                  </a:moveTo>
                  <a:lnTo>
                    <a:pt x="1" y="32"/>
                  </a:lnTo>
                  <a:lnTo>
                    <a:pt x="2" y="29"/>
                  </a:lnTo>
                  <a:lnTo>
                    <a:pt x="3" y="26"/>
                  </a:lnTo>
                  <a:lnTo>
                    <a:pt x="5" y="23"/>
                  </a:lnTo>
                  <a:lnTo>
                    <a:pt x="7" y="20"/>
                  </a:lnTo>
                  <a:lnTo>
                    <a:pt x="8" y="18"/>
                  </a:lnTo>
                  <a:lnTo>
                    <a:pt x="11" y="15"/>
                  </a:lnTo>
                  <a:lnTo>
                    <a:pt x="14" y="13"/>
                  </a:lnTo>
                  <a:lnTo>
                    <a:pt x="18" y="11"/>
                  </a:lnTo>
                  <a:lnTo>
                    <a:pt x="22" y="8"/>
                  </a:lnTo>
                  <a:lnTo>
                    <a:pt x="27" y="6"/>
                  </a:lnTo>
                  <a:lnTo>
                    <a:pt x="32" y="4"/>
                  </a:lnTo>
                  <a:lnTo>
                    <a:pt x="38" y="2"/>
                  </a:lnTo>
                  <a:lnTo>
                    <a:pt x="43" y="1"/>
                  </a:lnTo>
                  <a:lnTo>
                    <a:pt x="48" y="0"/>
                  </a:lnTo>
                  <a:lnTo>
                    <a:pt x="53" y="0"/>
                  </a:lnTo>
                  <a:lnTo>
                    <a:pt x="58" y="0"/>
                  </a:lnTo>
                  <a:lnTo>
                    <a:pt x="63" y="0"/>
                  </a:lnTo>
                  <a:lnTo>
                    <a:pt x="67" y="0"/>
                  </a:lnTo>
                  <a:lnTo>
                    <a:pt x="71" y="1"/>
                  </a:lnTo>
                  <a:lnTo>
                    <a:pt x="76" y="2"/>
                  </a:lnTo>
                  <a:lnTo>
                    <a:pt x="80" y="2"/>
                  </a:lnTo>
                  <a:lnTo>
                    <a:pt x="85" y="4"/>
                  </a:lnTo>
                  <a:lnTo>
                    <a:pt x="89" y="5"/>
                  </a:lnTo>
                  <a:lnTo>
                    <a:pt x="93" y="7"/>
                  </a:lnTo>
                  <a:lnTo>
                    <a:pt x="96" y="8"/>
                  </a:lnTo>
                  <a:lnTo>
                    <a:pt x="99" y="10"/>
                  </a:lnTo>
                  <a:lnTo>
                    <a:pt x="101" y="12"/>
                  </a:lnTo>
                  <a:lnTo>
                    <a:pt x="104" y="14"/>
                  </a:lnTo>
                  <a:lnTo>
                    <a:pt x="107" y="16"/>
                  </a:lnTo>
                  <a:lnTo>
                    <a:pt x="109" y="18"/>
                  </a:lnTo>
                  <a:lnTo>
                    <a:pt x="111" y="21"/>
                  </a:lnTo>
                  <a:lnTo>
                    <a:pt x="113" y="23"/>
                  </a:lnTo>
                  <a:lnTo>
                    <a:pt x="114" y="25"/>
                  </a:lnTo>
                  <a:lnTo>
                    <a:pt x="116" y="28"/>
                  </a:lnTo>
                  <a:lnTo>
                    <a:pt x="117" y="30"/>
                  </a:lnTo>
                  <a:lnTo>
                    <a:pt x="118" y="33"/>
                  </a:lnTo>
                  <a:lnTo>
                    <a:pt x="118" y="103"/>
                  </a:lnTo>
                  <a:lnTo>
                    <a:pt x="1" y="103"/>
                  </a:lnTo>
                  <a:lnTo>
                    <a:pt x="0" y="35"/>
                  </a:lnTo>
                  <a:close/>
                </a:path>
              </a:pathLst>
            </a:custGeom>
            <a:solidFill>
              <a:srgbClr val="E0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5890" name="Oval 313"/>
            <p:cNvSpPr>
              <a:spLocks noChangeArrowheads="1"/>
            </p:cNvSpPr>
            <p:nvPr/>
          </p:nvSpPr>
          <p:spPr bwMode="auto">
            <a:xfrm>
              <a:off x="3897" y="2429"/>
              <a:ext cx="94" cy="92"/>
            </a:xfrm>
            <a:prstGeom prst="ellipse">
              <a:avLst/>
            </a:prstGeom>
            <a:solidFill>
              <a:srgbClr val="E0E000"/>
            </a:solidFill>
            <a:ln w="3175">
              <a:solidFill>
                <a:srgbClr val="000000"/>
              </a:solidFill>
              <a:round/>
              <a:headEnd/>
              <a:tailEnd/>
            </a:ln>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cs typeface="Arial" panose="020B0604020202020204" pitchFamily="34" charset="0"/>
              </a:endParaRPr>
            </a:p>
          </p:txBody>
        </p:sp>
        <p:sp>
          <p:nvSpPr>
            <p:cNvPr id="75891" name="Oval 314"/>
            <p:cNvSpPr>
              <a:spLocks noChangeArrowheads="1"/>
            </p:cNvSpPr>
            <p:nvPr/>
          </p:nvSpPr>
          <p:spPr bwMode="auto">
            <a:xfrm>
              <a:off x="3954" y="2439"/>
              <a:ext cx="5" cy="5"/>
            </a:xfrm>
            <a:prstGeom prst="ellipse">
              <a:avLst/>
            </a:prstGeom>
            <a:solidFill>
              <a:srgbClr val="FFFFC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cs typeface="Arial" panose="020B0604020202020204" pitchFamily="34" charset="0"/>
              </a:endParaRPr>
            </a:p>
          </p:txBody>
        </p:sp>
        <p:sp>
          <p:nvSpPr>
            <p:cNvPr id="75892" name="Oval 315"/>
            <p:cNvSpPr>
              <a:spLocks noChangeArrowheads="1"/>
            </p:cNvSpPr>
            <p:nvPr/>
          </p:nvSpPr>
          <p:spPr bwMode="auto">
            <a:xfrm>
              <a:off x="3963" y="2445"/>
              <a:ext cx="3" cy="4"/>
            </a:xfrm>
            <a:prstGeom prst="ellipse">
              <a:avLst/>
            </a:prstGeom>
            <a:solidFill>
              <a:srgbClr val="FFFFC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cs typeface="Arial" panose="020B0604020202020204" pitchFamily="34" charset="0"/>
              </a:endParaRPr>
            </a:p>
          </p:txBody>
        </p:sp>
        <p:sp>
          <p:nvSpPr>
            <p:cNvPr id="75893" name="Freeform 316"/>
            <p:cNvSpPr>
              <a:spLocks/>
            </p:cNvSpPr>
            <p:nvPr/>
          </p:nvSpPr>
          <p:spPr bwMode="auto">
            <a:xfrm>
              <a:off x="3892" y="2544"/>
              <a:ext cx="117" cy="103"/>
            </a:xfrm>
            <a:custGeom>
              <a:avLst/>
              <a:gdLst>
                <a:gd name="T0" fmla="*/ 0 w 117"/>
                <a:gd name="T1" fmla="*/ 35 h 103"/>
                <a:gd name="T2" fmla="*/ 0 w 117"/>
                <a:gd name="T3" fmla="*/ 32 h 103"/>
                <a:gd name="T4" fmla="*/ 1 w 117"/>
                <a:gd name="T5" fmla="*/ 29 h 103"/>
                <a:gd name="T6" fmla="*/ 3 w 117"/>
                <a:gd name="T7" fmla="*/ 26 h 103"/>
                <a:gd name="T8" fmla="*/ 5 w 117"/>
                <a:gd name="T9" fmla="*/ 23 h 103"/>
                <a:gd name="T10" fmla="*/ 6 w 117"/>
                <a:gd name="T11" fmla="*/ 20 h 103"/>
                <a:gd name="T12" fmla="*/ 8 w 117"/>
                <a:gd name="T13" fmla="*/ 18 h 103"/>
                <a:gd name="T14" fmla="*/ 10 w 117"/>
                <a:gd name="T15" fmla="*/ 15 h 103"/>
                <a:gd name="T16" fmla="*/ 13 w 117"/>
                <a:gd name="T17" fmla="*/ 13 h 103"/>
                <a:gd name="T18" fmla="*/ 17 w 117"/>
                <a:gd name="T19" fmla="*/ 11 h 103"/>
                <a:gd name="T20" fmla="*/ 22 w 117"/>
                <a:gd name="T21" fmla="*/ 8 h 103"/>
                <a:gd name="T22" fmla="*/ 27 w 117"/>
                <a:gd name="T23" fmla="*/ 6 h 103"/>
                <a:gd name="T24" fmla="*/ 32 w 117"/>
                <a:gd name="T25" fmla="*/ 4 h 103"/>
                <a:gd name="T26" fmla="*/ 37 w 117"/>
                <a:gd name="T27" fmla="*/ 3 h 103"/>
                <a:gd name="T28" fmla="*/ 43 w 117"/>
                <a:gd name="T29" fmla="*/ 2 h 103"/>
                <a:gd name="T30" fmla="*/ 48 w 117"/>
                <a:gd name="T31" fmla="*/ 1 h 103"/>
                <a:gd name="T32" fmla="*/ 52 w 117"/>
                <a:gd name="T33" fmla="*/ 0 h 103"/>
                <a:gd name="T34" fmla="*/ 57 w 117"/>
                <a:gd name="T35" fmla="*/ 0 h 103"/>
                <a:gd name="T36" fmla="*/ 62 w 117"/>
                <a:gd name="T37" fmla="*/ 0 h 103"/>
                <a:gd name="T38" fmla="*/ 66 w 117"/>
                <a:gd name="T39" fmla="*/ 0 h 103"/>
                <a:gd name="T40" fmla="*/ 71 w 117"/>
                <a:gd name="T41" fmla="*/ 1 h 103"/>
                <a:gd name="T42" fmla="*/ 75 w 117"/>
                <a:gd name="T43" fmla="*/ 2 h 103"/>
                <a:gd name="T44" fmla="*/ 80 w 117"/>
                <a:gd name="T45" fmla="*/ 3 h 103"/>
                <a:gd name="T46" fmla="*/ 84 w 117"/>
                <a:gd name="T47" fmla="*/ 4 h 103"/>
                <a:gd name="T48" fmla="*/ 88 w 117"/>
                <a:gd name="T49" fmla="*/ 6 h 103"/>
                <a:gd name="T50" fmla="*/ 93 w 117"/>
                <a:gd name="T51" fmla="*/ 7 h 103"/>
                <a:gd name="T52" fmla="*/ 96 w 117"/>
                <a:gd name="T53" fmla="*/ 9 h 103"/>
                <a:gd name="T54" fmla="*/ 98 w 117"/>
                <a:gd name="T55" fmla="*/ 10 h 103"/>
                <a:gd name="T56" fmla="*/ 101 w 117"/>
                <a:gd name="T57" fmla="*/ 12 h 103"/>
                <a:gd name="T58" fmla="*/ 104 w 117"/>
                <a:gd name="T59" fmla="*/ 14 h 103"/>
                <a:gd name="T60" fmla="*/ 106 w 117"/>
                <a:gd name="T61" fmla="*/ 16 h 103"/>
                <a:gd name="T62" fmla="*/ 109 w 117"/>
                <a:gd name="T63" fmla="*/ 18 h 103"/>
                <a:gd name="T64" fmla="*/ 111 w 117"/>
                <a:gd name="T65" fmla="*/ 21 h 103"/>
                <a:gd name="T66" fmla="*/ 113 w 117"/>
                <a:gd name="T67" fmla="*/ 23 h 103"/>
                <a:gd name="T68" fmla="*/ 114 w 117"/>
                <a:gd name="T69" fmla="*/ 25 h 103"/>
                <a:gd name="T70" fmla="*/ 115 w 117"/>
                <a:gd name="T71" fmla="*/ 28 h 103"/>
                <a:gd name="T72" fmla="*/ 116 w 117"/>
                <a:gd name="T73" fmla="*/ 30 h 103"/>
                <a:gd name="T74" fmla="*/ 117 w 117"/>
                <a:gd name="T75" fmla="*/ 33 h 103"/>
                <a:gd name="T76" fmla="*/ 117 w 117"/>
                <a:gd name="T77" fmla="*/ 103 h 103"/>
                <a:gd name="T78" fmla="*/ 0 w 117"/>
                <a:gd name="T79" fmla="*/ 103 h 103"/>
                <a:gd name="T80" fmla="*/ 0 w 117"/>
                <a:gd name="T81" fmla="*/ 35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7" h="103">
                  <a:moveTo>
                    <a:pt x="0" y="35"/>
                  </a:moveTo>
                  <a:lnTo>
                    <a:pt x="0" y="32"/>
                  </a:lnTo>
                  <a:lnTo>
                    <a:pt x="1" y="29"/>
                  </a:lnTo>
                  <a:lnTo>
                    <a:pt x="3" y="26"/>
                  </a:lnTo>
                  <a:lnTo>
                    <a:pt x="5" y="23"/>
                  </a:lnTo>
                  <a:lnTo>
                    <a:pt x="6" y="20"/>
                  </a:lnTo>
                  <a:lnTo>
                    <a:pt x="8" y="18"/>
                  </a:lnTo>
                  <a:lnTo>
                    <a:pt x="10" y="15"/>
                  </a:lnTo>
                  <a:lnTo>
                    <a:pt x="13" y="13"/>
                  </a:lnTo>
                  <a:lnTo>
                    <a:pt x="17" y="11"/>
                  </a:lnTo>
                  <a:lnTo>
                    <a:pt x="22" y="8"/>
                  </a:lnTo>
                  <a:lnTo>
                    <a:pt x="27" y="6"/>
                  </a:lnTo>
                  <a:lnTo>
                    <a:pt x="32" y="4"/>
                  </a:lnTo>
                  <a:lnTo>
                    <a:pt x="37" y="3"/>
                  </a:lnTo>
                  <a:lnTo>
                    <a:pt x="43" y="2"/>
                  </a:lnTo>
                  <a:lnTo>
                    <a:pt x="48" y="1"/>
                  </a:lnTo>
                  <a:lnTo>
                    <a:pt x="52" y="0"/>
                  </a:lnTo>
                  <a:lnTo>
                    <a:pt x="57" y="0"/>
                  </a:lnTo>
                  <a:lnTo>
                    <a:pt x="62" y="0"/>
                  </a:lnTo>
                  <a:lnTo>
                    <a:pt x="66" y="0"/>
                  </a:lnTo>
                  <a:lnTo>
                    <a:pt x="71" y="1"/>
                  </a:lnTo>
                  <a:lnTo>
                    <a:pt x="75" y="2"/>
                  </a:lnTo>
                  <a:lnTo>
                    <a:pt x="80" y="3"/>
                  </a:lnTo>
                  <a:lnTo>
                    <a:pt x="84" y="4"/>
                  </a:lnTo>
                  <a:lnTo>
                    <a:pt x="88" y="6"/>
                  </a:lnTo>
                  <a:lnTo>
                    <a:pt x="93" y="7"/>
                  </a:lnTo>
                  <a:lnTo>
                    <a:pt x="96" y="9"/>
                  </a:lnTo>
                  <a:lnTo>
                    <a:pt x="98" y="10"/>
                  </a:lnTo>
                  <a:lnTo>
                    <a:pt x="101" y="12"/>
                  </a:lnTo>
                  <a:lnTo>
                    <a:pt x="104" y="14"/>
                  </a:lnTo>
                  <a:lnTo>
                    <a:pt x="106" y="16"/>
                  </a:lnTo>
                  <a:lnTo>
                    <a:pt x="109" y="18"/>
                  </a:lnTo>
                  <a:lnTo>
                    <a:pt x="111" y="21"/>
                  </a:lnTo>
                  <a:lnTo>
                    <a:pt x="113" y="23"/>
                  </a:lnTo>
                  <a:lnTo>
                    <a:pt x="114" y="25"/>
                  </a:lnTo>
                  <a:lnTo>
                    <a:pt x="115" y="28"/>
                  </a:lnTo>
                  <a:lnTo>
                    <a:pt x="116" y="30"/>
                  </a:lnTo>
                  <a:lnTo>
                    <a:pt x="117" y="33"/>
                  </a:lnTo>
                  <a:lnTo>
                    <a:pt x="117" y="103"/>
                  </a:lnTo>
                  <a:lnTo>
                    <a:pt x="0" y="103"/>
                  </a:lnTo>
                  <a:lnTo>
                    <a:pt x="0" y="35"/>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5894" name="Freeform 317"/>
            <p:cNvSpPr>
              <a:spLocks/>
            </p:cNvSpPr>
            <p:nvPr/>
          </p:nvSpPr>
          <p:spPr bwMode="auto">
            <a:xfrm>
              <a:off x="3892" y="2548"/>
              <a:ext cx="117" cy="103"/>
            </a:xfrm>
            <a:custGeom>
              <a:avLst/>
              <a:gdLst>
                <a:gd name="T0" fmla="*/ 0 w 117"/>
                <a:gd name="T1" fmla="*/ 35 h 103"/>
                <a:gd name="T2" fmla="*/ 0 w 117"/>
                <a:gd name="T3" fmla="*/ 32 h 103"/>
                <a:gd name="T4" fmla="*/ 1 w 117"/>
                <a:gd name="T5" fmla="*/ 28 h 103"/>
                <a:gd name="T6" fmla="*/ 3 w 117"/>
                <a:gd name="T7" fmla="*/ 25 h 103"/>
                <a:gd name="T8" fmla="*/ 5 w 117"/>
                <a:gd name="T9" fmla="*/ 22 h 103"/>
                <a:gd name="T10" fmla="*/ 6 w 117"/>
                <a:gd name="T11" fmla="*/ 20 h 103"/>
                <a:gd name="T12" fmla="*/ 8 w 117"/>
                <a:gd name="T13" fmla="*/ 18 h 103"/>
                <a:gd name="T14" fmla="*/ 11 w 117"/>
                <a:gd name="T15" fmla="*/ 15 h 103"/>
                <a:gd name="T16" fmla="*/ 14 w 117"/>
                <a:gd name="T17" fmla="*/ 13 h 103"/>
                <a:gd name="T18" fmla="*/ 18 w 117"/>
                <a:gd name="T19" fmla="*/ 10 h 103"/>
                <a:gd name="T20" fmla="*/ 22 w 117"/>
                <a:gd name="T21" fmla="*/ 8 h 103"/>
                <a:gd name="T22" fmla="*/ 27 w 117"/>
                <a:gd name="T23" fmla="*/ 6 h 103"/>
                <a:gd name="T24" fmla="*/ 32 w 117"/>
                <a:gd name="T25" fmla="*/ 4 h 103"/>
                <a:gd name="T26" fmla="*/ 37 w 117"/>
                <a:gd name="T27" fmla="*/ 2 h 103"/>
                <a:gd name="T28" fmla="*/ 43 w 117"/>
                <a:gd name="T29" fmla="*/ 1 h 103"/>
                <a:gd name="T30" fmla="*/ 48 w 117"/>
                <a:gd name="T31" fmla="*/ 0 h 103"/>
                <a:gd name="T32" fmla="*/ 53 w 117"/>
                <a:gd name="T33" fmla="*/ 0 h 103"/>
                <a:gd name="T34" fmla="*/ 57 w 117"/>
                <a:gd name="T35" fmla="*/ 0 h 103"/>
                <a:gd name="T36" fmla="*/ 63 w 117"/>
                <a:gd name="T37" fmla="*/ 0 h 103"/>
                <a:gd name="T38" fmla="*/ 67 w 117"/>
                <a:gd name="T39" fmla="*/ 0 h 103"/>
                <a:gd name="T40" fmla="*/ 71 w 117"/>
                <a:gd name="T41" fmla="*/ 1 h 103"/>
                <a:gd name="T42" fmla="*/ 76 w 117"/>
                <a:gd name="T43" fmla="*/ 2 h 103"/>
                <a:gd name="T44" fmla="*/ 80 w 117"/>
                <a:gd name="T45" fmla="*/ 2 h 103"/>
                <a:gd name="T46" fmla="*/ 84 w 117"/>
                <a:gd name="T47" fmla="*/ 4 h 103"/>
                <a:gd name="T48" fmla="*/ 88 w 117"/>
                <a:gd name="T49" fmla="*/ 5 h 103"/>
                <a:gd name="T50" fmla="*/ 93 w 117"/>
                <a:gd name="T51" fmla="*/ 7 h 103"/>
                <a:gd name="T52" fmla="*/ 96 w 117"/>
                <a:gd name="T53" fmla="*/ 8 h 103"/>
                <a:gd name="T54" fmla="*/ 98 w 117"/>
                <a:gd name="T55" fmla="*/ 10 h 103"/>
                <a:gd name="T56" fmla="*/ 101 w 117"/>
                <a:gd name="T57" fmla="*/ 11 h 103"/>
                <a:gd name="T58" fmla="*/ 104 w 117"/>
                <a:gd name="T59" fmla="*/ 13 h 103"/>
                <a:gd name="T60" fmla="*/ 106 w 117"/>
                <a:gd name="T61" fmla="*/ 15 h 103"/>
                <a:gd name="T62" fmla="*/ 109 w 117"/>
                <a:gd name="T63" fmla="*/ 18 h 103"/>
                <a:gd name="T64" fmla="*/ 111 w 117"/>
                <a:gd name="T65" fmla="*/ 21 h 103"/>
                <a:gd name="T66" fmla="*/ 113 w 117"/>
                <a:gd name="T67" fmla="*/ 23 h 103"/>
                <a:gd name="T68" fmla="*/ 114 w 117"/>
                <a:gd name="T69" fmla="*/ 25 h 103"/>
                <a:gd name="T70" fmla="*/ 115 w 117"/>
                <a:gd name="T71" fmla="*/ 27 h 103"/>
                <a:gd name="T72" fmla="*/ 116 w 117"/>
                <a:gd name="T73" fmla="*/ 30 h 103"/>
                <a:gd name="T74" fmla="*/ 117 w 117"/>
                <a:gd name="T75" fmla="*/ 33 h 103"/>
                <a:gd name="T76" fmla="*/ 117 w 117"/>
                <a:gd name="T77" fmla="*/ 103 h 103"/>
                <a:gd name="T78" fmla="*/ 0 w 117"/>
                <a:gd name="T79" fmla="*/ 102 h 103"/>
                <a:gd name="T80" fmla="*/ 0 w 117"/>
                <a:gd name="T81" fmla="*/ 35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7" h="103">
                  <a:moveTo>
                    <a:pt x="0" y="35"/>
                  </a:moveTo>
                  <a:lnTo>
                    <a:pt x="0" y="32"/>
                  </a:lnTo>
                  <a:lnTo>
                    <a:pt x="1" y="28"/>
                  </a:lnTo>
                  <a:lnTo>
                    <a:pt x="3" y="25"/>
                  </a:lnTo>
                  <a:lnTo>
                    <a:pt x="5" y="22"/>
                  </a:lnTo>
                  <a:lnTo>
                    <a:pt x="6" y="20"/>
                  </a:lnTo>
                  <a:lnTo>
                    <a:pt x="8" y="18"/>
                  </a:lnTo>
                  <a:lnTo>
                    <a:pt x="11" y="15"/>
                  </a:lnTo>
                  <a:lnTo>
                    <a:pt x="14" y="13"/>
                  </a:lnTo>
                  <a:lnTo>
                    <a:pt x="18" y="10"/>
                  </a:lnTo>
                  <a:lnTo>
                    <a:pt x="22" y="8"/>
                  </a:lnTo>
                  <a:lnTo>
                    <a:pt x="27" y="6"/>
                  </a:lnTo>
                  <a:lnTo>
                    <a:pt x="32" y="4"/>
                  </a:lnTo>
                  <a:lnTo>
                    <a:pt x="37" y="2"/>
                  </a:lnTo>
                  <a:lnTo>
                    <a:pt x="43" y="1"/>
                  </a:lnTo>
                  <a:lnTo>
                    <a:pt x="48" y="0"/>
                  </a:lnTo>
                  <a:lnTo>
                    <a:pt x="53" y="0"/>
                  </a:lnTo>
                  <a:lnTo>
                    <a:pt x="57" y="0"/>
                  </a:lnTo>
                  <a:lnTo>
                    <a:pt x="63" y="0"/>
                  </a:lnTo>
                  <a:lnTo>
                    <a:pt x="67" y="0"/>
                  </a:lnTo>
                  <a:lnTo>
                    <a:pt x="71" y="1"/>
                  </a:lnTo>
                  <a:lnTo>
                    <a:pt x="76" y="2"/>
                  </a:lnTo>
                  <a:lnTo>
                    <a:pt x="80" y="2"/>
                  </a:lnTo>
                  <a:lnTo>
                    <a:pt x="84" y="4"/>
                  </a:lnTo>
                  <a:lnTo>
                    <a:pt x="88" y="5"/>
                  </a:lnTo>
                  <a:lnTo>
                    <a:pt x="93" y="7"/>
                  </a:lnTo>
                  <a:lnTo>
                    <a:pt x="96" y="8"/>
                  </a:lnTo>
                  <a:lnTo>
                    <a:pt x="98" y="10"/>
                  </a:lnTo>
                  <a:lnTo>
                    <a:pt x="101" y="11"/>
                  </a:lnTo>
                  <a:lnTo>
                    <a:pt x="104" y="13"/>
                  </a:lnTo>
                  <a:lnTo>
                    <a:pt x="106" y="15"/>
                  </a:lnTo>
                  <a:lnTo>
                    <a:pt x="109" y="18"/>
                  </a:lnTo>
                  <a:lnTo>
                    <a:pt x="111" y="21"/>
                  </a:lnTo>
                  <a:lnTo>
                    <a:pt x="113" y="23"/>
                  </a:lnTo>
                  <a:lnTo>
                    <a:pt x="114" y="25"/>
                  </a:lnTo>
                  <a:lnTo>
                    <a:pt x="115" y="27"/>
                  </a:lnTo>
                  <a:lnTo>
                    <a:pt x="116" y="30"/>
                  </a:lnTo>
                  <a:lnTo>
                    <a:pt x="117" y="33"/>
                  </a:lnTo>
                  <a:lnTo>
                    <a:pt x="117" y="103"/>
                  </a:lnTo>
                  <a:lnTo>
                    <a:pt x="0" y="102"/>
                  </a:lnTo>
                  <a:lnTo>
                    <a:pt x="0" y="35"/>
                  </a:lnTo>
                  <a:close/>
                </a:path>
              </a:pathLst>
            </a:custGeom>
            <a:solidFill>
              <a:srgbClr val="E0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5895" name="Oval 318"/>
            <p:cNvSpPr>
              <a:spLocks noChangeArrowheads="1"/>
            </p:cNvSpPr>
            <p:nvPr/>
          </p:nvSpPr>
          <p:spPr bwMode="auto">
            <a:xfrm>
              <a:off x="3900" y="2552"/>
              <a:ext cx="94" cy="91"/>
            </a:xfrm>
            <a:prstGeom prst="ellipse">
              <a:avLst/>
            </a:prstGeom>
            <a:solidFill>
              <a:srgbClr val="00A000"/>
            </a:solidFill>
            <a:ln w="3175">
              <a:solidFill>
                <a:srgbClr val="000000"/>
              </a:solidFill>
              <a:round/>
              <a:headEnd/>
              <a:tailEnd/>
            </a:ln>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cs typeface="Arial" panose="020B0604020202020204" pitchFamily="34" charset="0"/>
              </a:endParaRPr>
            </a:p>
          </p:txBody>
        </p:sp>
        <p:sp>
          <p:nvSpPr>
            <p:cNvPr id="75896" name="Oval 319"/>
            <p:cNvSpPr>
              <a:spLocks noChangeArrowheads="1"/>
            </p:cNvSpPr>
            <p:nvPr/>
          </p:nvSpPr>
          <p:spPr bwMode="auto">
            <a:xfrm>
              <a:off x="3956" y="2561"/>
              <a:ext cx="6" cy="6"/>
            </a:xfrm>
            <a:prstGeom prst="ellipse">
              <a:avLst/>
            </a:pr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cs typeface="Arial" panose="020B0604020202020204" pitchFamily="34" charset="0"/>
              </a:endParaRPr>
            </a:p>
          </p:txBody>
        </p:sp>
        <p:sp>
          <p:nvSpPr>
            <p:cNvPr id="75897" name="Oval 320"/>
            <p:cNvSpPr>
              <a:spLocks noChangeArrowheads="1"/>
            </p:cNvSpPr>
            <p:nvPr/>
          </p:nvSpPr>
          <p:spPr bwMode="auto">
            <a:xfrm>
              <a:off x="3965" y="2568"/>
              <a:ext cx="3" cy="3"/>
            </a:xfrm>
            <a:prstGeom prst="ellipse">
              <a:avLst/>
            </a:pr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cs typeface="Arial" panose="020B0604020202020204" pitchFamily="34" charset="0"/>
              </a:endParaRPr>
            </a:p>
          </p:txBody>
        </p:sp>
        <p:sp>
          <p:nvSpPr>
            <p:cNvPr id="75898" name="Line 321"/>
            <p:cNvSpPr>
              <a:spLocks noChangeShapeType="1"/>
            </p:cNvSpPr>
            <p:nvPr/>
          </p:nvSpPr>
          <p:spPr bwMode="auto">
            <a:xfrm>
              <a:off x="4038" y="2350"/>
              <a:ext cx="1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899" name="Freeform 322"/>
            <p:cNvSpPr>
              <a:spLocks/>
            </p:cNvSpPr>
            <p:nvPr/>
          </p:nvSpPr>
          <p:spPr bwMode="auto">
            <a:xfrm>
              <a:off x="4138" y="2333"/>
              <a:ext cx="23" cy="40"/>
            </a:xfrm>
            <a:custGeom>
              <a:avLst/>
              <a:gdLst>
                <a:gd name="T0" fmla="*/ 0 w 23"/>
                <a:gd name="T1" fmla="*/ 40 h 40"/>
                <a:gd name="T2" fmla="*/ 23 w 23"/>
                <a:gd name="T3" fmla="*/ 17 h 40"/>
                <a:gd name="T4" fmla="*/ 0 w 23"/>
                <a:gd name="T5" fmla="*/ 0 h 40"/>
                <a:gd name="T6" fmla="*/ 0 60000 65536"/>
                <a:gd name="T7" fmla="*/ 0 60000 65536"/>
                <a:gd name="T8" fmla="*/ 0 60000 65536"/>
              </a:gdLst>
              <a:ahLst/>
              <a:cxnLst>
                <a:cxn ang="T6">
                  <a:pos x="T0" y="T1"/>
                </a:cxn>
                <a:cxn ang="T7">
                  <a:pos x="T2" y="T3"/>
                </a:cxn>
                <a:cxn ang="T8">
                  <a:pos x="T4" y="T5"/>
                </a:cxn>
              </a:cxnLst>
              <a:rect l="0" t="0" r="r" b="b"/>
              <a:pathLst>
                <a:path w="23" h="40">
                  <a:moveTo>
                    <a:pt x="0" y="40"/>
                  </a:moveTo>
                  <a:lnTo>
                    <a:pt x="23" y="17"/>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5900" name="Line 323"/>
            <p:cNvSpPr>
              <a:spLocks noChangeShapeType="1"/>
            </p:cNvSpPr>
            <p:nvPr/>
          </p:nvSpPr>
          <p:spPr bwMode="auto">
            <a:xfrm>
              <a:off x="4038" y="2610"/>
              <a:ext cx="1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901" name="Freeform 324"/>
            <p:cNvSpPr>
              <a:spLocks/>
            </p:cNvSpPr>
            <p:nvPr/>
          </p:nvSpPr>
          <p:spPr bwMode="auto">
            <a:xfrm>
              <a:off x="4138" y="2587"/>
              <a:ext cx="23" cy="40"/>
            </a:xfrm>
            <a:custGeom>
              <a:avLst/>
              <a:gdLst>
                <a:gd name="T0" fmla="*/ 0 w 23"/>
                <a:gd name="T1" fmla="*/ 40 h 40"/>
                <a:gd name="T2" fmla="*/ 23 w 23"/>
                <a:gd name="T3" fmla="*/ 23 h 40"/>
                <a:gd name="T4" fmla="*/ 0 w 23"/>
                <a:gd name="T5" fmla="*/ 0 h 40"/>
                <a:gd name="T6" fmla="*/ 0 60000 65536"/>
                <a:gd name="T7" fmla="*/ 0 60000 65536"/>
                <a:gd name="T8" fmla="*/ 0 60000 65536"/>
              </a:gdLst>
              <a:ahLst/>
              <a:cxnLst>
                <a:cxn ang="T6">
                  <a:pos x="T0" y="T1"/>
                </a:cxn>
                <a:cxn ang="T7">
                  <a:pos x="T2" y="T3"/>
                </a:cxn>
                <a:cxn ang="T8">
                  <a:pos x="T4" y="T5"/>
                </a:cxn>
              </a:cxnLst>
              <a:rect l="0" t="0" r="r" b="b"/>
              <a:pathLst>
                <a:path w="23" h="40">
                  <a:moveTo>
                    <a:pt x="0" y="40"/>
                  </a:moveTo>
                  <a:lnTo>
                    <a:pt x="23" y="23"/>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5902" name="Rectangle 325"/>
            <p:cNvSpPr>
              <a:spLocks noChangeArrowheads="1"/>
            </p:cNvSpPr>
            <p:nvPr/>
          </p:nvSpPr>
          <p:spPr bwMode="auto">
            <a:xfrm>
              <a:off x="4183" y="2327"/>
              <a:ext cx="440"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ES" sz="1400">
                  <a:solidFill>
                    <a:srgbClr val="000000"/>
                  </a:solidFill>
                  <a:latin typeface="Arial" panose="020B0604020202020204" pitchFamily="34" charset="0"/>
                  <a:cs typeface="Arial" panose="020B0604020202020204" pitchFamily="34" charset="0"/>
                </a:rPr>
                <a:t>Con supervisión</a:t>
              </a:r>
              <a:endParaRPr lang="es-ES" sz="10000">
                <a:latin typeface="Arial" panose="020B0604020202020204" pitchFamily="34" charset="0"/>
                <a:cs typeface="Arial" panose="020B0604020202020204" pitchFamily="34" charset="0"/>
              </a:endParaRPr>
            </a:p>
          </p:txBody>
        </p:sp>
        <p:sp>
          <p:nvSpPr>
            <p:cNvPr id="75903" name="Rectangle 326"/>
            <p:cNvSpPr>
              <a:spLocks noChangeArrowheads="1"/>
            </p:cNvSpPr>
            <p:nvPr/>
          </p:nvSpPr>
          <p:spPr bwMode="auto">
            <a:xfrm>
              <a:off x="4182" y="2575"/>
              <a:ext cx="416"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ES" sz="1400">
                  <a:solidFill>
                    <a:srgbClr val="000000"/>
                  </a:solidFill>
                  <a:latin typeface="Arial" panose="020B0604020202020204" pitchFamily="34" charset="0"/>
                  <a:cs typeface="Arial" panose="020B0604020202020204" pitchFamily="34" charset="0"/>
                </a:rPr>
                <a:t>Sin supervisión</a:t>
              </a:r>
              <a:endParaRPr lang="es-ES" sz="10000">
                <a:latin typeface="Arial" panose="020B0604020202020204" pitchFamily="34" charset="0"/>
                <a:cs typeface="Arial" panose="020B0604020202020204" pitchFamily="34" charset="0"/>
              </a:endParaRPr>
            </a:p>
          </p:txBody>
        </p:sp>
        <p:sp>
          <p:nvSpPr>
            <p:cNvPr id="75904" name="Line 327"/>
            <p:cNvSpPr>
              <a:spLocks noChangeShapeType="1"/>
            </p:cNvSpPr>
            <p:nvPr/>
          </p:nvSpPr>
          <p:spPr bwMode="auto">
            <a:xfrm>
              <a:off x="3938" y="2662"/>
              <a:ext cx="1" cy="3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5905" name="Freeform 328"/>
            <p:cNvSpPr>
              <a:spLocks/>
            </p:cNvSpPr>
            <p:nvPr/>
          </p:nvSpPr>
          <p:spPr bwMode="auto">
            <a:xfrm>
              <a:off x="3920" y="3007"/>
              <a:ext cx="41" cy="64"/>
            </a:xfrm>
            <a:custGeom>
              <a:avLst/>
              <a:gdLst>
                <a:gd name="T0" fmla="*/ 41 w 41"/>
                <a:gd name="T1" fmla="*/ 0 h 64"/>
                <a:gd name="T2" fmla="*/ 18 w 41"/>
                <a:gd name="T3" fmla="*/ 64 h 64"/>
                <a:gd name="T4" fmla="*/ 0 w 41"/>
                <a:gd name="T5" fmla="*/ 0 h 64"/>
                <a:gd name="T6" fmla="*/ 41 w 41"/>
                <a:gd name="T7" fmla="*/ 0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64">
                  <a:moveTo>
                    <a:pt x="41" y="0"/>
                  </a:moveTo>
                  <a:lnTo>
                    <a:pt x="18" y="64"/>
                  </a:lnTo>
                  <a:lnTo>
                    <a:pt x="0" y="0"/>
                  </a:lnTo>
                  <a:lnTo>
                    <a:pt x="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5906" name="Rectangle 329"/>
            <p:cNvSpPr>
              <a:spLocks noChangeArrowheads="1"/>
            </p:cNvSpPr>
            <p:nvPr/>
          </p:nvSpPr>
          <p:spPr bwMode="auto">
            <a:xfrm>
              <a:off x="3890" y="2857"/>
              <a:ext cx="100" cy="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cs typeface="Arial" panose="020B0604020202020204" pitchFamily="34" charset="0"/>
              </a:endParaRPr>
            </a:p>
          </p:txBody>
        </p:sp>
      </p:grpSp>
    </p:spTree>
    <p:extLst>
      <p:ext uri="{BB962C8B-B14F-4D97-AF65-F5344CB8AC3E}">
        <p14:creationId xmlns:p14="http://schemas.microsoft.com/office/powerpoint/2010/main" val="2179331856"/>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a:xfrm>
            <a:off x="3857627" y="1538910"/>
            <a:ext cx="16833850" cy="850900"/>
          </a:xfrm>
        </p:spPr>
        <p:txBody>
          <a:bodyPr/>
          <a:lstStyle/>
          <a:p>
            <a:r>
              <a:rPr lang="es-CR" sz="4800" dirty="0">
                <a:latin typeface="Tahoma" panose="020B0604030504040204" pitchFamily="34" charset="0"/>
                <a:ea typeface="ＭＳ Ｐゴシック" panose="020B0600070205080204" pitchFamily="34" charset="-128"/>
                <a:cs typeface="Tahoma" panose="020B0604030504040204" pitchFamily="34" charset="0"/>
              </a:rPr>
              <a:t>ESQUEMA FUNCIONAL: Depósito</a:t>
            </a:r>
            <a:endParaRPr lang="es-ES" sz="4800" dirty="0">
              <a:latin typeface="Tahoma" panose="020B0604030504040204" pitchFamily="34" charset="0"/>
              <a:ea typeface="ＭＳ Ｐゴシック" panose="020B0600070205080204" pitchFamily="34" charset="-128"/>
              <a:cs typeface="Tahoma" panose="020B0604030504040204" pitchFamily="34" charset="0"/>
            </a:endParaRPr>
          </a:p>
        </p:txBody>
      </p:sp>
      <p:grpSp>
        <p:nvGrpSpPr>
          <p:cNvPr id="76803" name="Group 216"/>
          <p:cNvGrpSpPr>
            <a:grpSpLocks/>
          </p:cNvGrpSpPr>
          <p:nvPr/>
        </p:nvGrpSpPr>
        <p:grpSpPr bwMode="auto">
          <a:xfrm>
            <a:off x="6229351" y="3361359"/>
            <a:ext cx="11385551" cy="9185273"/>
            <a:chOff x="487" y="1056"/>
            <a:chExt cx="3586" cy="2893"/>
          </a:xfrm>
        </p:grpSpPr>
        <p:sp>
          <p:nvSpPr>
            <p:cNvPr id="76804" name="Rectangle 3"/>
            <p:cNvSpPr>
              <a:spLocks noChangeArrowheads="1"/>
            </p:cNvSpPr>
            <p:nvPr/>
          </p:nvSpPr>
          <p:spPr bwMode="auto">
            <a:xfrm>
              <a:off x="487" y="1457"/>
              <a:ext cx="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latin typeface="Arial" panose="020B0604020202020204" pitchFamily="34" charset="0"/>
                <a:cs typeface="Arial" panose="020B0604020202020204" pitchFamily="34" charset="0"/>
              </a:endParaRPr>
            </a:p>
          </p:txBody>
        </p:sp>
        <p:sp>
          <p:nvSpPr>
            <p:cNvPr id="76805" name="Rectangle 4"/>
            <p:cNvSpPr>
              <a:spLocks noChangeArrowheads="1"/>
            </p:cNvSpPr>
            <p:nvPr/>
          </p:nvSpPr>
          <p:spPr bwMode="auto">
            <a:xfrm>
              <a:off x="605" y="2085"/>
              <a:ext cx="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latin typeface="Arial" panose="020B0604020202020204" pitchFamily="34" charset="0"/>
                <a:cs typeface="Arial" panose="020B0604020202020204" pitchFamily="34" charset="0"/>
              </a:endParaRPr>
            </a:p>
          </p:txBody>
        </p:sp>
        <p:sp>
          <p:nvSpPr>
            <p:cNvPr id="76806" name="Rectangle 5"/>
            <p:cNvSpPr>
              <a:spLocks noChangeArrowheads="1"/>
            </p:cNvSpPr>
            <p:nvPr/>
          </p:nvSpPr>
          <p:spPr bwMode="auto">
            <a:xfrm>
              <a:off x="564" y="2500"/>
              <a:ext cx="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latin typeface="Arial" panose="020B0604020202020204" pitchFamily="34" charset="0"/>
                <a:cs typeface="Arial" panose="020B0604020202020204" pitchFamily="34" charset="0"/>
              </a:endParaRPr>
            </a:p>
          </p:txBody>
        </p:sp>
        <p:sp>
          <p:nvSpPr>
            <p:cNvPr id="76807" name="Line 6"/>
            <p:cNvSpPr>
              <a:spLocks noChangeShapeType="1"/>
            </p:cNvSpPr>
            <p:nvPr/>
          </p:nvSpPr>
          <p:spPr bwMode="auto">
            <a:xfrm>
              <a:off x="1184" y="1073"/>
              <a:ext cx="1" cy="27"/>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808" name="Line 7"/>
            <p:cNvSpPr>
              <a:spLocks noChangeShapeType="1"/>
            </p:cNvSpPr>
            <p:nvPr/>
          </p:nvSpPr>
          <p:spPr bwMode="auto">
            <a:xfrm>
              <a:off x="1184" y="1127"/>
              <a:ext cx="1" cy="27"/>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809" name="Line 8"/>
            <p:cNvSpPr>
              <a:spLocks noChangeShapeType="1"/>
            </p:cNvSpPr>
            <p:nvPr/>
          </p:nvSpPr>
          <p:spPr bwMode="auto">
            <a:xfrm>
              <a:off x="1184" y="1182"/>
              <a:ext cx="1" cy="27"/>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810" name="Line 9"/>
            <p:cNvSpPr>
              <a:spLocks noChangeShapeType="1"/>
            </p:cNvSpPr>
            <p:nvPr/>
          </p:nvSpPr>
          <p:spPr bwMode="auto">
            <a:xfrm>
              <a:off x="1184" y="1236"/>
              <a:ext cx="1" cy="27"/>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811" name="Line 10"/>
            <p:cNvSpPr>
              <a:spLocks noChangeShapeType="1"/>
            </p:cNvSpPr>
            <p:nvPr/>
          </p:nvSpPr>
          <p:spPr bwMode="auto">
            <a:xfrm>
              <a:off x="1184" y="1291"/>
              <a:ext cx="1" cy="27"/>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812" name="Line 11"/>
            <p:cNvSpPr>
              <a:spLocks noChangeShapeType="1"/>
            </p:cNvSpPr>
            <p:nvPr/>
          </p:nvSpPr>
          <p:spPr bwMode="auto">
            <a:xfrm>
              <a:off x="1184" y="1346"/>
              <a:ext cx="1" cy="26"/>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813" name="Line 12"/>
            <p:cNvSpPr>
              <a:spLocks noChangeShapeType="1"/>
            </p:cNvSpPr>
            <p:nvPr/>
          </p:nvSpPr>
          <p:spPr bwMode="auto">
            <a:xfrm>
              <a:off x="1184" y="1400"/>
              <a:ext cx="1" cy="27"/>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814" name="Line 13"/>
            <p:cNvSpPr>
              <a:spLocks noChangeShapeType="1"/>
            </p:cNvSpPr>
            <p:nvPr/>
          </p:nvSpPr>
          <p:spPr bwMode="auto">
            <a:xfrm>
              <a:off x="1184" y="1455"/>
              <a:ext cx="1" cy="27"/>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815" name="Line 14"/>
            <p:cNvSpPr>
              <a:spLocks noChangeShapeType="1"/>
            </p:cNvSpPr>
            <p:nvPr/>
          </p:nvSpPr>
          <p:spPr bwMode="auto">
            <a:xfrm>
              <a:off x="1184" y="1510"/>
              <a:ext cx="1" cy="26"/>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816" name="Line 15"/>
            <p:cNvSpPr>
              <a:spLocks noChangeShapeType="1"/>
            </p:cNvSpPr>
            <p:nvPr/>
          </p:nvSpPr>
          <p:spPr bwMode="auto">
            <a:xfrm>
              <a:off x="1184" y="1564"/>
              <a:ext cx="1" cy="27"/>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817" name="Line 16"/>
            <p:cNvSpPr>
              <a:spLocks noChangeShapeType="1"/>
            </p:cNvSpPr>
            <p:nvPr/>
          </p:nvSpPr>
          <p:spPr bwMode="auto">
            <a:xfrm>
              <a:off x="1184" y="1618"/>
              <a:ext cx="1" cy="2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818" name="Line 17"/>
            <p:cNvSpPr>
              <a:spLocks noChangeShapeType="1"/>
            </p:cNvSpPr>
            <p:nvPr/>
          </p:nvSpPr>
          <p:spPr bwMode="auto">
            <a:xfrm>
              <a:off x="1184" y="1672"/>
              <a:ext cx="1" cy="2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819" name="Line 18"/>
            <p:cNvSpPr>
              <a:spLocks noChangeShapeType="1"/>
            </p:cNvSpPr>
            <p:nvPr/>
          </p:nvSpPr>
          <p:spPr bwMode="auto">
            <a:xfrm>
              <a:off x="1184" y="1727"/>
              <a:ext cx="1" cy="2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820" name="Line 19"/>
            <p:cNvSpPr>
              <a:spLocks noChangeShapeType="1"/>
            </p:cNvSpPr>
            <p:nvPr/>
          </p:nvSpPr>
          <p:spPr bwMode="auto">
            <a:xfrm>
              <a:off x="1184" y="1782"/>
              <a:ext cx="1" cy="27"/>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821" name="Line 20"/>
            <p:cNvSpPr>
              <a:spLocks noChangeShapeType="1"/>
            </p:cNvSpPr>
            <p:nvPr/>
          </p:nvSpPr>
          <p:spPr bwMode="auto">
            <a:xfrm>
              <a:off x="1184" y="1836"/>
              <a:ext cx="1" cy="2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822" name="Line 21"/>
            <p:cNvSpPr>
              <a:spLocks noChangeShapeType="1"/>
            </p:cNvSpPr>
            <p:nvPr/>
          </p:nvSpPr>
          <p:spPr bwMode="auto">
            <a:xfrm>
              <a:off x="1184" y="1891"/>
              <a:ext cx="1" cy="2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823" name="Line 22"/>
            <p:cNvSpPr>
              <a:spLocks noChangeShapeType="1"/>
            </p:cNvSpPr>
            <p:nvPr/>
          </p:nvSpPr>
          <p:spPr bwMode="auto">
            <a:xfrm>
              <a:off x="1184" y="1946"/>
              <a:ext cx="1" cy="27"/>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824" name="Line 23"/>
            <p:cNvSpPr>
              <a:spLocks noChangeShapeType="1"/>
            </p:cNvSpPr>
            <p:nvPr/>
          </p:nvSpPr>
          <p:spPr bwMode="auto">
            <a:xfrm>
              <a:off x="1184" y="2000"/>
              <a:ext cx="1" cy="27"/>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825" name="Line 24"/>
            <p:cNvSpPr>
              <a:spLocks noChangeShapeType="1"/>
            </p:cNvSpPr>
            <p:nvPr/>
          </p:nvSpPr>
          <p:spPr bwMode="auto">
            <a:xfrm>
              <a:off x="1184" y="2055"/>
              <a:ext cx="1" cy="27"/>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826" name="Line 25"/>
            <p:cNvSpPr>
              <a:spLocks noChangeShapeType="1"/>
            </p:cNvSpPr>
            <p:nvPr/>
          </p:nvSpPr>
          <p:spPr bwMode="auto">
            <a:xfrm>
              <a:off x="1184" y="2109"/>
              <a:ext cx="1" cy="27"/>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827" name="Line 26"/>
            <p:cNvSpPr>
              <a:spLocks noChangeShapeType="1"/>
            </p:cNvSpPr>
            <p:nvPr/>
          </p:nvSpPr>
          <p:spPr bwMode="auto">
            <a:xfrm>
              <a:off x="1184" y="2164"/>
              <a:ext cx="1" cy="27"/>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828" name="Line 27"/>
            <p:cNvSpPr>
              <a:spLocks noChangeShapeType="1"/>
            </p:cNvSpPr>
            <p:nvPr/>
          </p:nvSpPr>
          <p:spPr bwMode="auto">
            <a:xfrm>
              <a:off x="1184" y="2219"/>
              <a:ext cx="1" cy="26"/>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829" name="Line 28"/>
            <p:cNvSpPr>
              <a:spLocks noChangeShapeType="1"/>
            </p:cNvSpPr>
            <p:nvPr/>
          </p:nvSpPr>
          <p:spPr bwMode="auto">
            <a:xfrm>
              <a:off x="1184" y="2273"/>
              <a:ext cx="1" cy="27"/>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830" name="Line 29"/>
            <p:cNvSpPr>
              <a:spLocks noChangeShapeType="1"/>
            </p:cNvSpPr>
            <p:nvPr/>
          </p:nvSpPr>
          <p:spPr bwMode="auto">
            <a:xfrm>
              <a:off x="1184" y="2328"/>
              <a:ext cx="1" cy="27"/>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831" name="Line 30"/>
            <p:cNvSpPr>
              <a:spLocks noChangeShapeType="1"/>
            </p:cNvSpPr>
            <p:nvPr/>
          </p:nvSpPr>
          <p:spPr bwMode="auto">
            <a:xfrm>
              <a:off x="1184" y="2382"/>
              <a:ext cx="1" cy="27"/>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832" name="Line 31"/>
            <p:cNvSpPr>
              <a:spLocks noChangeShapeType="1"/>
            </p:cNvSpPr>
            <p:nvPr/>
          </p:nvSpPr>
          <p:spPr bwMode="auto">
            <a:xfrm>
              <a:off x="1184" y="2437"/>
              <a:ext cx="1" cy="27"/>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833" name="Line 32"/>
            <p:cNvSpPr>
              <a:spLocks noChangeShapeType="1"/>
            </p:cNvSpPr>
            <p:nvPr/>
          </p:nvSpPr>
          <p:spPr bwMode="auto">
            <a:xfrm>
              <a:off x="1184" y="2491"/>
              <a:ext cx="1" cy="2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834" name="Line 33"/>
            <p:cNvSpPr>
              <a:spLocks noChangeShapeType="1"/>
            </p:cNvSpPr>
            <p:nvPr/>
          </p:nvSpPr>
          <p:spPr bwMode="auto">
            <a:xfrm>
              <a:off x="1184" y="2545"/>
              <a:ext cx="1" cy="2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835" name="Line 34"/>
            <p:cNvSpPr>
              <a:spLocks noChangeShapeType="1"/>
            </p:cNvSpPr>
            <p:nvPr/>
          </p:nvSpPr>
          <p:spPr bwMode="auto">
            <a:xfrm>
              <a:off x="1184" y="2600"/>
              <a:ext cx="1" cy="2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836" name="Line 35"/>
            <p:cNvSpPr>
              <a:spLocks noChangeShapeType="1"/>
            </p:cNvSpPr>
            <p:nvPr/>
          </p:nvSpPr>
          <p:spPr bwMode="auto">
            <a:xfrm>
              <a:off x="1184" y="2655"/>
              <a:ext cx="1" cy="27"/>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837" name="Line 36"/>
            <p:cNvSpPr>
              <a:spLocks noChangeShapeType="1"/>
            </p:cNvSpPr>
            <p:nvPr/>
          </p:nvSpPr>
          <p:spPr bwMode="auto">
            <a:xfrm>
              <a:off x="1184" y="2709"/>
              <a:ext cx="1" cy="2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838" name="Line 37"/>
            <p:cNvSpPr>
              <a:spLocks noChangeShapeType="1"/>
            </p:cNvSpPr>
            <p:nvPr/>
          </p:nvSpPr>
          <p:spPr bwMode="auto">
            <a:xfrm>
              <a:off x="1184" y="2764"/>
              <a:ext cx="1" cy="2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839" name="Line 38"/>
            <p:cNvSpPr>
              <a:spLocks noChangeShapeType="1"/>
            </p:cNvSpPr>
            <p:nvPr/>
          </p:nvSpPr>
          <p:spPr bwMode="auto">
            <a:xfrm>
              <a:off x="1184" y="2818"/>
              <a:ext cx="1" cy="2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840" name="Line 39"/>
            <p:cNvSpPr>
              <a:spLocks noChangeShapeType="1"/>
            </p:cNvSpPr>
            <p:nvPr/>
          </p:nvSpPr>
          <p:spPr bwMode="auto">
            <a:xfrm>
              <a:off x="1184" y="2873"/>
              <a:ext cx="1" cy="27"/>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841" name="Line 40"/>
            <p:cNvSpPr>
              <a:spLocks noChangeShapeType="1"/>
            </p:cNvSpPr>
            <p:nvPr/>
          </p:nvSpPr>
          <p:spPr bwMode="auto">
            <a:xfrm>
              <a:off x="1184" y="2928"/>
              <a:ext cx="1" cy="26"/>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842" name="Line 41"/>
            <p:cNvSpPr>
              <a:spLocks noChangeShapeType="1"/>
            </p:cNvSpPr>
            <p:nvPr/>
          </p:nvSpPr>
          <p:spPr bwMode="auto">
            <a:xfrm>
              <a:off x="1184" y="2982"/>
              <a:ext cx="1" cy="27"/>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843" name="Line 42"/>
            <p:cNvSpPr>
              <a:spLocks noChangeShapeType="1"/>
            </p:cNvSpPr>
            <p:nvPr/>
          </p:nvSpPr>
          <p:spPr bwMode="auto">
            <a:xfrm>
              <a:off x="1184" y="3037"/>
              <a:ext cx="1" cy="27"/>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844" name="Line 43"/>
            <p:cNvSpPr>
              <a:spLocks noChangeShapeType="1"/>
            </p:cNvSpPr>
            <p:nvPr/>
          </p:nvSpPr>
          <p:spPr bwMode="auto">
            <a:xfrm>
              <a:off x="1184" y="3092"/>
              <a:ext cx="1" cy="26"/>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845" name="Line 44"/>
            <p:cNvSpPr>
              <a:spLocks noChangeShapeType="1"/>
            </p:cNvSpPr>
            <p:nvPr/>
          </p:nvSpPr>
          <p:spPr bwMode="auto">
            <a:xfrm>
              <a:off x="1184" y="3146"/>
              <a:ext cx="1" cy="27"/>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846" name="Line 45"/>
            <p:cNvSpPr>
              <a:spLocks noChangeShapeType="1"/>
            </p:cNvSpPr>
            <p:nvPr/>
          </p:nvSpPr>
          <p:spPr bwMode="auto">
            <a:xfrm>
              <a:off x="1184" y="3201"/>
              <a:ext cx="1" cy="27"/>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847" name="Line 46"/>
            <p:cNvSpPr>
              <a:spLocks noChangeShapeType="1"/>
            </p:cNvSpPr>
            <p:nvPr/>
          </p:nvSpPr>
          <p:spPr bwMode="auto">
            <a:xfrm>
              <a:off x="1184" y="3255"/>
              <a:ext cx="1" cy="27"/>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848" name="Line 47"/>
            <p:cNvSpPr>
              <a:spLocks noChangeShapeType="1"/>
            </p:cNvSpPr>
            <p:nvPr/>
          </p:nvSpPr>
          <p:spPr bwMode="auto">
            <a:xfrm>
              <a:off x="1184" y="3309"/>
              <a:ext cx="1" cy="2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849" name="Freeform 48"/>
            <p:cNvSpPr>
              <a:spLocks/>
            </p:cNvSpPr>
            <p:nvPr/>
          </p:nvSpPr>
          <p:spPr bwMode="auto">
            <a:xfrm>
              <a:off x="1161" y="1056"/>
              <a:ext cx="47" cy="39"/>
            </a:xfrm>
            <a:custGeom>
              <a:avLst/>
              <a:gdLst>
                <a:gd name="T0" fmla="*/ 23 w 47"/>
                <a:gd name="T1" fmla="*/ 26 h 41"/>
                <a:gd name="T2" fmla="*/ 29 w 47"/>
                <a:gd name="T3" fmla="*/ 26 h 41"/>
                <a:gd name="T4" fmla="*/ 35 w 47"/>
                <a:gd name="T5" fmla="*/ 26 h 41"/>
                <a:gd name="T6" fmla="*/ 41 w 47"/>
                <a:gd name="T7" fmla="*/ 23 h 41"/>
                <a:gd name="T8" fmla="*/ 47 w 47"/>
                <a:gd name="T9" fmla="*/ 20 h 41"/>
                <a:gd name="T10" fmla="*/ 47 w 47"/>
                <a:gd name="T11" fmla="*/ 10 h 41"/>
                <a:gd name="T12" fmla="*/ 47 w 47"/>
                <a:gd name="T13" fmla="*/ 10 h 41"/>
                <a:gd name="T14" fmla="*/ 41 w 47"/>
                <a:gd name="T15" fmla="*/ 6 h 41"/>
                <a:gd name="T16" fmla="*/ 35 w 47"/>
                <a:gd name="T17" fmla="*/ 0 h 41"/>
                <a:gd name="T18" fmla="*/ 29 w 47"/>
                <a:gd name="T19" fmla="*/ 0 h 41"/>
                <a:gd name="T20" fmla="*/ 23 w 47"/>
                <a:gd name="T21" fmla="*/ 0 h 41"/>
                <a:gd name="T22" fmla="*/ 17 w 47"/>
                <a:gd name="T23" fmla="*/ 0 h 41"/>
                <a:gd name="T24" fmla="*/ 12 w 47"/>
                <a:gd name="T25" fmla="*/ 0 h 41"/>
                <a:gd name="T26" fmla="*/ 6 w 47"/>
                <a:gd name="T27" fmla="*/ 6 h 41"/>
                <a:gd name="T28" fmla="*/ 0 w 47"/>
                <a:gd name="T29" fmla="*/ 10 h 41"/>
                <a:gd name="T30" fmla="*/ 0 w 47"/>
                <a:gd name="T31" fmla="*/ 10 h 41"/>
                <a:gd name="T32" fmla="*/ 0 w 47"/>
                <a:gd name="T33" fmla="*/ 20 h 41"/>
                <a:gd name="T34" fmla="*/ 6 w 47"/>
                <a:gd name="T35" fmla="*/ 23 h 41"/>
                <a:gd name="T36" fmla="*/ 12 w 47"/>
                <a:gd name="T37" fmla="*/ 26 h 41"/>
                <a:gd name="T38" fmla="*/ 17 w 47"/>
                <a:gd name="T39" fmla="*/ 26 h 41"/>
                <a:gd name="T40" fmla="*/ 23 w 47"/>
                <a:gd name="T41" fmla="*/ 26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7" h="41">
                  <a:moveTo>
                    <a:pt x="23" y="41"/>
                  </a:moveTo>
                  <a:lnTo>
                    <a:pt x="29" y="41"/>
                  </a:lnTo>
                  <a:lnTo>
                    <a:pt x="35" y="41"/>
                  </a:lnTo>
                  <a:lnTo>
                    <a:pt x="41" y="35"/>
                  </a:lnTo>
                  <a:lnTo>
                    <a:pt x="47" y="29"/>
                  </a:lnTo>
                  <a:lnTo>
                    <a:pt x="47" y="18"/>
                  </a:lnTo>
                  <a:lnTo>
                    <a:pt x="47" y="12"/>
                  </a:lnTo>
                  <a:lnTo>
                    <a:pt x="41" y="6"/>
                  </a:lnTo>
                  <a:lnTo>
                    <a:pt x="35" y="0"/>
                  </a:lnTo>
                  <a:lnTo>
                    <a:pt x="29" y="0"/>
                  </a:lnTo>
                  <a:lnTo>
                    <a:pt x="23" y="0"/>
                  </a:lnTo>
                  <a:lnTo>
                    <a:pt x="17" y="0"/>
                  </a:lnTo>
                  <a:lnTo>
                    <a:pt x="12" y="0"/>
                  </a:lnTo>
                  <a:lnTo>
                    <a:pt x="6" y="6"/>
                  </a:lnTo>
                  <a:lnTo>
                    <a:pt x="0" y="12"/>
                  </a:lnTo>
                  <a:lnTo>
                    <a:pt x="0" y="18"/>
                  </a:lnTo>
                  <a:lnTo>
                    <a:pt x="0" y="29"/>
                  </a:lnTo>
                  <a:lnTo>
                    <a:pt x="6" y="35"/>
                  </a:lnTo>
                  <a:lnTo>
                    <a:pt x="12" y="41"/>
                  </a:lnTo>
                  <a:lnTo>
                    <a:pt x="17" y="41"/>
                  </a:lnTo>
                  <a:lnTo>
                    <a:pt x="23" y="4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850" name="Freeform 49"/>
            <p:cNvSpPr>
              <a:spLocks/>
            </p:cNvSpPr>
            <p:nvPr/>
          </p:nvSpPr>
          <p:spPr bwMode="auto">
            <a:xfrm>
              <a:off x="1161" y="3321"/>
              <a:ext cx="47" cy="43"/>
            </a:xfrm>
            <a:custGeom>
              <a:avLst/>
              <a:gdLst>
                <a:gd name="T0" fmla="*/ 23 w 47"/>
                <a:gd name="T1" fmla="*/ 0 h 46"/>
                <a:gd name="T2" fmla="*/ 17 w 47"/>
                <a:gd name="T3" fmla="*/ 0 h 46"/>
                <a:gd name="T4" fmla="*/ 12 w 47"/>
                <a:gd name="T5" fmla="*/ 5 h 46"/>
                <a:gd name="T6" fmla="*/ 6 w 47"/>
                <a:gd name="T7" fmla="*/ 7 h 46"/>
                <a:gd name="T8" fmla="*/ 0 w 47"/>
                <a:gd name="T9" fmla="*/ 8 h 46"/>
                <a:gd name="T10" fmla="*/ 0 w 47"/>
                <a:gd name="T11" fmla="*/ 14 h 46"/>
                <a:gd name="T12" fmla="*/ 0 w 47"/>
                <a:gd name="T13" fmla="*/ 16 h 46"/>
                <a:gd name="T14" fmla="*/ 6 w 47"/>
                <a:gd name="T15" fmla="*/ 19 h 46"/>
                <a:gd name="T16" fmla="*/ 12 w 47"/>
                <a:gd name="T17" fmla="*/ 22 h 46"/>
                <a:gd name="T18" fmla="*/ 17 w 47"/>
                <a:gd name="T19" fmla="*/ 25 h 46"/>
                <a:gd name="T20" fmla="*/ 23 w 47"/>
                <a:gd name="T21" fmla="*/ 25 h 46"/>
                <a:gd name="T22" fmla="*/ 29 w 47"/>
                <a:gd name="T23" fmla="*/ 25 h 46"/>
                <a:gd name="T24" fmla="*/ 35 w 47"/>
                <a:gd name="T25" fmla="*/ 22 h 46"/>
                <a:gd name="T26" fmla="*/ 41 w 47"/>
                <a:gd name="T27" fmla="*/ 19 h 46"/>
                <a:gd name="T28" fmla="*/ 47 w 47"/>
                <a:gd name="T29" fmla="*/ 16 h 46"/>
                <a:gd name="T30" fmla="*/ 47 w 47"/>
                <a:gd name="T31" fmla="*/ 14 h 46"/>
                <a:gd name="T32" fmla="*/ 47 w 47"/>
                <a:gd name="T33" fmla="*/ 8 h 46"/>
                <a:gd name="T34" fmla="*/ 41 w 47"/>
                <a:gd name="T35" fmla="*/ 7 h 46"/>
                <a:gd name="T36" fmla="*/ 35 w 47"/>
                <a:gd name="T37" fmla="*/ 5 h 46"/>
                <a:gd name="T38" fmla="*/ 29 w 47"/>
                <a:gd name="T39" fmla="*/ 0 h 46"/>
                <a:gd name="T40" fmla="*/ 23 w 47"/>
                <a:gd name="T41" fmla="*/ 0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7" h="46">
                  <a:moveTo>
                    <a:pt x="23" y="0"/>
                  </a:moveTo>
                  <a:lnTo>
                    <a:pt x="17" y="0"/>
                  </a:lnTo>
                  <a:lnTo>
                    <a:pt x="12" y="5"/>
                  </a:lnTo>
                  <a:lnTo>
                    <a:pt x="6" y="11"/>
                  </a:lnTo>
                  <a:lnTo>
                    <a:pt x="0" y="17"/>
                  </a:lnTo>
                  <a:lnTo>
                    <a:pt x="0" y="23"/>
                  </a:lnTo>
                  <a:lnTo>
                    <a:pt x="0" y="28"/>
                  </a:lnTo>
                  <a:lnTo>
                    <a:pt x="6" y="34"/>
                  </a:lnTo>
                  <a:lnTo>
                    <a:pt x="12" y="40"/>
                  </a:lnTo>
                  <a:lnTo>
                    <a:pt x="17" y="46"/>
                  </a:lnTo>
                  <a:lnTo>
                    <a:pt x="23" y="46"/>
                  </a:lnTo>
                  <a:lnTo>
                    <a:pt x="29" y="46"/>
                  </a:lnTo>
                  <a:lnTo>
                    <a:pt x="35" y="40"/>
                  </a:lnTo>
                  <a:lnTo>
                    <a:pt x="41" y="34"/>
                  </a:lnTo>
                  <a:lnTo>
                    <a:pt x="47" y="28"/>
                  </a:lnTo>
                  <a:lnTo>
                    <a:pt x="47" y="23"/>
                  </a:lnTo>
                  <a:lnTo>
                    <a:pt x="47" y="17"/>
                  </a:lnTo>
                  <a:lnTo>
                    <a:pt x="41" y="11"/>
                  </a:lnTo>
                  <a:lnTo>
                    <a:pt x="35" y="5"/>
                  </a:lnTo>
                  <a:lnTo>
                    <a:pt x="29" y="0"/>
                  </a:lnTo>
                  <a:lnTo>
                    <a:pt x="2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851" name="Freeform 50"/>
            <p:cNvSpPr>
              <a:spLocks/>
            </p:cNvSpPr>
            <p:nvPr/>
          </p:nvSpPr>
          <p:spPr bwMode="auto">
            <a:xfrm>
              <a:off x="1643" y="2792"/>
              <a:ext cx="47" cy="48"/>
            </a:xfrm>
            <a:custGeom>
              <a:avLst/>
              <a:gdLst>
                <a:gd name="T0" fmla="*/ 47 w 47"/>
                <a:gd name="T1" fmla="*/ 17 h 51"/>
                <a:gd name="T2" fmla="*/ 0 w 47"/>
                <a:gd name="T3" fmla="*/ 30 h 51"/>
                <a:gd name="T4" fmla="*/ 0 w 47"/>
                <a:gd name="T5" fmla="*/ 26 h 51"/>
                <a:gd name="T6" fmla="*/ 6 w 47"/>
                <a:gd name="T7" fmla="*/ 20 h 51"/>
                <a:gd name="T8" fmla="*/ 6 w 47"/>
                <a:gd name="T9" fmla="*/ 17 h 51"/>
                <a:gd name="T10" fmla="*/ 6 w 47"/>
                <a:gd name="T11" fmla="*/ 14 h 51"/>
                <a:gd name="T12" fmla="*/ 6 w 47"/>
                <a:gd name="T13" fmla="*/ 8 h 51"/>
                <a:gd name="T14" fmla="*/ 0 w 47"/>
                <a:gd name="T15" fmla="*/ 8 h 51"/>
                <a:gd name="T16" fmla="*/ 0 w 47"/>
                <a:gd name="T17" fmla="*/ 0 h 51"/>
                <a:gd name="T18" fmla="*/ 47 w 47"/>
                <a:gd name="T19" fmla="*/ 17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 h="51">
                  <a:moveTo>
                    <a:pt x="47" y="28"/>
                  </a:moveTo>
                  <a:lnTo>
                    <a:pt x="0" y="51"/>
                  </a:lnTo>
                  <a:lnTo>
                    <a:pt x="0" y="46"/>
                  </a:lnTo>
                  <a:lnTo>
                    <a:pt x="6" y="34"/>
                  </a:lnTo>
                  <a:lnTo>
                    <a:pt x="6" y="28"/>
                  </a:lnTo>
                  <a:lnTo>
                    <a:pt x="6" y="23"/>
                  </a:lnTo>
                  <a:lnTo>
                    <a:pt x="6" y="17"/>
                  </a:lnTo>
                  <a:lnTo>
                    <a:pt x="0" y="11"/>
                  </a:lnTo>
                  <a:lnTo>
                    <a:pt x="0" y="0"/>
                  </a:lnTo>
                  <a:lnTo>
                    <a:pt x="47" y="2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852" name="Line 51"/>
            <p:cNvSpPr>
              <a:spLocks noChangeShapeType="1"/>
            </p:cNvSpPr>
            <p:nvPr/>
          </p:nvSpPr>
          <p:spPr bwMode="auto">
            <a:xfrm>
              <a:off x="1931" y="2846"/>
              <a:ext cx="559"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853" name="Freeform 52"/>
            <p:cNvSpPr>
              <a:spLocks/>
            </p:cNvSpPr>
            <p:nvPr/>
          </p:nvSpPr>
          <p:spPr bwMode="auto">
            <a:xfrm>
              <a:off x="2479" y="2824"/>
              <a:ext cx="76" cy="43"/>
            </a:xfrm>
            <a:custGeom>
              <a:avLst/>
              <a:gdLst>
                <a:gd name="T0" fmla="*/ 0 w 76"/>
                <a:gd name="T1" fmla="*/ 0 h 46"/>
                <a:gd name="T2" fmla="*/ 76 w 76"/>
                <a:gd name="T3" fmla="*/ 14 h 46"/>
                <a:gd name="T4" fmla="*/ 0 w 76"/>
                <a:gd name="T5" fmla="*/ 25 h 46"/>
                <a:gd name="T6" fmla="*/ 0 w 76"/>
                <a:gd name="T7" fmla="*/ 0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 h="46">
                  <a:moveTo>
                    <a:pt x="0" y="0"/>
                  </a:moveTo>
                  <a:lnTo>
                    <a:pt x="76" y="23"/>
                  </a:lnTo>
                  <a:lnTo>
                    <a:pt x="0" y="46"/>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854" name="Freeform 53"/>
            <p:cNvSpPr>
              <a:spLocks/>
            </p:cNvSpPr>
            <p:nvPr/>
          </p:nvSpPr>
          <p:spPr bwMode="auto">
            <a:xfrm>
              <a:off x="898" y="3676"/>
              <a:ext cx="542" cy="273"/>
            </a:xfrm>
            <a:custGeom>
              <a:avLst/>
              <a:gdLst>
                <a:gd name="T0" fmla="*/ 0 w 542"/>
                <a:gd name="T1" fmla="*/ 32 h 288"/>
                <a:gd name="T2" fmla="*/ 0 w 542"/>
                <a:gd name="T3" fmla="*/ 147 h 288"/>
                <a:gd name="T4" fmla="*/ 12 w 542"/>
                <a:gd name="T5" fmla="*/ 156 h 288"/>
                <a:gd name="T6" fmla="*/ 47 w 542"/>
                <a:gd name="T7" fmla="*/ 164 h 288"/>
                <a:gd name="T8" fmla="*/ 94 w 542"/>
                <a:gd name="T9" fmla="*/ 172 h 288"/>
                <a:gd name="T10" fmla="*/ 159 w 542"/>
                <a:gd name="T11" fmla="*/ 178 h 288"/>
                <a:gd name="T12" fmla="*/ 230 w 542"/>
                <a:gd name="T13" fmla="*/ 178 h 288"/>
                <a:gd name="T14" fmla="*/ 306 w 542"/>
                <a:gd name="T15" fmla="*/ 178 h 288"/>
                <a:gd name="T16" fmla="*/ 383 w 542"/>
                <a:gd name="T17" fmla="*/ 178 h 288"/>
                <a:gd name="T18" fmla="*/ 447 w 542"/>
                <a:gd name="T19" fmla="*/ 172 h 288"/>
                <a:gd name="T20" fmla="*/ 495 w 542"/>
                <a:gd name="T21" fmla="*/ 164 h 288"/>
                <a:gd name="T22" fmla="*/ 530 w 542"/>
                <a:gd name="T23" fmla="*/ 156 h 288"/>
                <a:gd name="T24" fmla="*/ 542 w 542"/>
                <a:gd name="T25" fmla="*/ 147 h 288"/>
                <a:gd name="T26" fmla="*/ 542 w 542"/>
                <a:gd name="T27" fmla="*/ 32 h 288"/>
                <a:gd name="T28" fmla="*/ 530 w 542"/>
                <a:gd name="T29" fmla="*/ 22 h 288"/>
                <a:gd name="T30" fmla="*/ 495 w 542"/>
                <a:gd name="T31" fmla="*/ 14 h 288"/>
                <a:gd name="T32" fmla="*/ 447 w 542"/>
                <a:gd name="T33" fmla="*/ 9 h 288"/>
                <a:gd name="T34" fmla="*/ 383 w 542"/>
                <a:gd name="T35" fmla="*/ 6 h 288"/>
                <a:gd name="T36" fmla="*/ 306 w 542"/>
                <a:gd name="T37" fmla="*/ 0 h 288"/>
                <a:gd name="T38" fmla="*/ 230 w 542"/>
                <a:gd name="T39" fmla="*/ 0 h 288"/>
                <a:gd name="T40" fmla="*/ 159 w 542"/>
                <a:gd name="T41" fmla="*/ 6 h 288"/>
                <a:gd name="T42" fmla="*/ 94 w 542"/>
                <a:gd name="T43" fmla="*/ 9 h 288"/>
                <a:gd name="T44" fmla="*/ 47 w 542"/>
                <a:gd name="T45" fmla="*/ 14 h 288"/>
                <a:gd name="T46" fmla="*/ 12 w 542"/>
                <a:gd name="T47" fmla="*/ 22 h 288"/>
                <a:gd name="T48" fmla="*/ 0 w 542"/>
                <a:gd name="T49" fmla="*/ 32 h 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42" h="288">
                  <a:moveTo>
                    <a:pt x="0" y="52"/>
                  </a:moveTo>
                  <a:lnTo>
                    <a:pt x="0" y="236"/>
                  </a:lnTo>
                  <a:lnTo>
                    <a:pt x="12" y="254"/>
                  </a:lnTo>
                  <a:lnTo>
                    <a:pt x="47" y="265"/>
                  </a:lnTo>
                  <a:lnTo>
                    <a:pt x="94" y="277"/>
                  </a:lnTo>
                  <a:lnTo>
                    <a:pt x="159" y="288"/>
                  </a:lnTo>
                  <a:lnTo>
                    <a:pt x="230" y="288"/>
                  </a:lnTo>
                  <a:lnTo>
                    <a:pt x="306" y="288"/>
                  </a:lnTo>
                  <a:lnTo>
                    <a:pt x="383" y="288"/>
                  </a:lnTo>
                  <a:lnTo>
                    <a:pt x="447" y="277"/>
                  </a:lnTo>
                  <a:lnTo>
                    <a:pt x="495" y="265"/>
                  </a:lnTo>
                  <a:lnTo>
                    <a:pt x="530" y="254"/>
                  </a:lnTo>
                  <a:lnTo>
                    <a:pt x="542" y="236"/>
                  </a:lnTo>
                  <a:lnTo>
                    <a:pt x="542" y="52"/>
                  </a:lnTo>
                  <a:lnTo>
                    <a:pt x="530" y="35"/>
                  </a:lnTo>
                  <a:lnTo>
                    <a:pt x="495" y="23"/>
                  </a:lnTo>
                  <a:lnTo>
                    <a:pt x="447" y="12"/>
                  </a:lnTo>
                  <a:lnTo>
                    <a:pt x="383" y="6"/>
                  </a:lnTo>
                  <a:lnTo>
                    <a:pt x="306" y="0"/>
                  </a:lnTo>
                  <a:lnTo>
                    <a:pt x="230" y="0"/>
                  </a:lnTo>
                  <a:lnTo>
                    <a:pt x="159" y="6"/>
                  </a:lnTo>
                  <a:lnTo>
                    <a:pt x="94" y="12"/>
                  </a:lnTo>
                  <a:lnTo>
                    <a:pt x="47" y="23"/>
                  </a:lnTo>
                  <a:lnTo>
                    <a:pt x="12" y="35"/>
                  </a:lnTo>
                  <a:lnTo>
                    <a:pt x="0" y="52"/>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855" name="Freeform 54"/>
            <p:cNvSpPr>
              <a:spLocks/>
            </p:cNvSpPr>
            <p:nvPr/>
          </p:nvSpPr>
          <p:spPr bwMode="auto">
            <a:xfrm>
              <a:off x="884" y="3675"/>
              <a:ext cx="542" cy="273"/>
            </a:xfrm>
            <a:custGeom>
              <a:avLst/>
              <a:gdLst>
                <a:gd name="T0" fmla="*/ 0 w 542"/>
                <a:gd name="T1" fmla="*/ 32 h 288"/>
                <a:gd name="T2" fmla="*/ 0 w 542"/>
                <a:gd name="T3" fmla="*/ 147 h 288"/>
                <a:gd name="T4" fmla="*/ 12 w 542"/>
                <a:gd name="T5" fmla="*/ 156 h 288"/>
                <a:gd name="T6" fmla="*/ 47 w 542"/>
                <a:gd name="T7" fmla="*/ 164 h 288"/>
                <a:gd name="T8" fmla="*/ 94 w 542"/>
                <a:gd name="T9" fmla="*/ 172 h 288"/>
                <a:gd name="T10" fmla="*/ 159 w 542"/>
                <a:gd name="T11" fmla="*/ 178 h 288"/>
                <a:gd name="T12" fmla="*/ 230 w 542"/>
                <a:gd name="T13" fmla="*/ 178 h 288"/>
                <a:gd name="T14" fmla="*/ 306 w 542"/>
                <a:gd name="T15" fmla="*/ 178 h 288"/>
                <a:gd name="T16" fmla="*/ 383 w 542"/>
                <a:gd name="T17" fmla="*/ 178 h 288"/>
                <a:gd name="T18" fmla="*/ 447 w 542"/>
                <a:gd name="T19" fmla="*/ 172 h 288"/>
                <a:gd name="T20" fmla="*/ 495 w 542"/>
                <a:gd name="T21" fmla="*/ 164 h 288"/>
                <a:gd name="T22" fmla="*/ 530 w 542"/>
                <a:gd name="T23" fmla="*/ 156 h 288"/>
                <a:gd name="T24" fmla="*/ 542 w 542"/>
                <a:gd name="T25" fmla="*/ 147 h 288"/>
                <a:gd name="T26" fmla="*/ 542 w 542"/>
                <a:gd name="T27" fmla="*/ 32 h 288"/>
                <a:gd name="T28" fmla="*/ 530 w 542"/>
                <a:gd name="T29" fmla="*/ 22 h 288"/>
                <a:gd name="T30" fmla="*/ 495 w 542"/>
                <a:gd name="T31" fmla="*/ 14 h 288"/>
                <a:gd name="T32" fmla="*/ 447 w 542"/>
                <a:gd name="T33" fmla="*/ 9 h 288"/>
                <a:gd name="T34" fmla="*/ 383 w 542"/>
                <a:gd name="T35" fmla="*/ 6 h 288"/>
                <a:gd name="T36" fmla="*/ 306 w 542"/>
                <a:gd name="T37" fmla="*/ 0 h 288"/>
                <a:gd name="T38" fmla="*/ 230 w 542"/>
                <a:gd name="T39" fmla="*/ 0 h 288"/>
                <a:gd name="T40" fmla="*/ 159 w 542"/>
                <a:gd name="T41" fmla="*/ 6 h 288"/>
                <a:gd name="T42" fmla="*/ 94 w 542"/>
                <a:gd name="T43" fmla="*/ 9 h 288"/>
                <a:gd name="T44" fmla="*/ 47 w 542"/>
                <a:gd name="T45" fmla="*/ 14 h 288"/>
                <a:gd name="T46" fmla="*/ 12 w 542"/>
                <a:gd name="T47" fmla="*/ 22 h 288"/>
                <a:gd name="T48" fmla="*/ 0 w 542"/>
                <a:gd name="T49" fmla="*/ 32 h 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42" h="288">
                  <a:moveTo>
                    <a:pt x="0" y="52"/>
                  </a:moveTo>
                  <a:lnTo>
                    <a:pt x="0" y="236"/>
                  </a:lnTo>
                  <a:lnTo>
                    <a:pt x="12" y="254"/>
                  </a:lnTo>
                  <a:lnTo>
                    <a:pt x="47" y="265"/>
                  </a:lnTo>
                  <a:lnTo>
                    <a:pt x="94" y="277"/>
                  </a:lnTo>
                  <a:lnTo>
                    <a:pt x="159" y="288"/>
                  </a:lnTo>
                  <a:lnTo>
                    <a:pt x="230" y="288"/>
                  </a:lnTo>
                  <a:lnTo>
                    <a:pt x="306" y="288"/>
                  </a:lnTo>
                  <a:lnTo>
                    <a:pt x="383" y="288"/>
                  </a:lnTo>
                  <a:lnTo>
                    <a:pt x="447" y="277"/>
                  </a:lnTo>
                  <a:lnTo>
                    <a:pt x="495" y="265"/>
                  </a:lnTo>
                  <a:lnTo>
                    <a:pt x="530" y="254"/>
                  </a:lnTo>
                  <a:lnTo>
                    <a:pt x="542" y="236"/>
                  </a:lnTo>
                  <a:lnTo>
                    <a:pt x="542" y="52"/>
                  </a:lnTo>
                  <a:lnTo>
                    <a:pt x="530" y="35"/>
                  </a:lnTo>
                  <a:lnTo>
                    <a:pt x="495" y="23"/>
                  </a:lnTo>
                  <a:lnTo>
                    <a:pt x="447" y="12"/>
                  </a:lnTo>
                  <a:lnTo>
                    <a:pt x="383" y="6"/>
                  </a:lnTo>
                  <a:lnTo>
                    <a:pt x="306" y="0"/>
                  </a:lnTo>
                  <a:lnTo>
                    <a:pt x="230" y="0"/>
                  </a:lnTo>
                  <a:lnTo>
                    <a:pt x="159" y="6"/>
                  </a:lnTo>
                  <a:lnTo>
                    <a:pt x="94" y="12"/>
                  </a:lnTo>
                  <a:lnTo>
                    <a:pt x="47" y="23"/>
                  </a:lnTo>
                  <a:lnTo>
                    <a:pt x="12" y="35"/>
                  </a:lnTo>
                  <a:lnTo>
                    <a:pt x="0" y="5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6856" name="Freeform 55"/>
            <p:cNvSpPr>
              <a:spLocks/>
            </p:cNvSpPr>
            <p:nvPr/>
          </p:nvSpPr>
          <p:spPr bwMode="auto">
            <a:xfrm>
              <a:off x="884" y="3724"/>
              <a:ext cx="542" cy="49"/>
            </a:xfrm>
            <a:custGeom>
              <a:avLst/>
              <a:gdLst>
                <a:gd name="T0" fmla="*/ 0 w 542"/>
                <a:gd name="T1" fmla="*/ 0 h 52"/>
                <a:gd name="T2" fmla="*/ 12 w 542"/>
                <a:gd name="T3" fmla="*/ 8 h 52"/>
                <a:gd name="T4" fmla="*/ 47 w 542"/>
                <a:gd name="T5" fmla="*/ 18 h 52"/>
                <a:gd name="T6" fmla="*/ 94 w 542"/>
                <a:gd name="T7" fmla="*/ 24 h 52"/>
                <a:gd name="T8" fmla="*/ 159 w 542"/>
                <a:gd name="T9" fmla="*/ 27 h 52"/>
                <a:gd name="T10" fmla="*/ 230 w 542"/>
                <a:gd name="T11" fmla="*/ 31 h 52"/>
                <a:gd name="T12" fmla="*/ 306 w 542"/>
                <a:gd name="T13" fmla="*/ 31 h 52"/>
                <a:gd name="T14" fmla="*/ 383 w 542"/>
                <a:gd name="T15" fmla="*/ 27 h 52"/>
                <a:gd name="T16" fmla="*/ 447 w 542"/>
                <a:gd name="T17" fmla="*/ 24 h 52"/>
                <a:gd name="T18" fmla="*/ 495 w 542"/>
                <a:gd name="T19" fmla="*/ 18 h 52"/>
                <a:gd name="T20" fmla="*/ 530 w 542"/>
                <a:gd name="T21" fmla="*/ 8 h 52"/>
                <a:gd name="T22" fmla="*/ 542 w 542"/>
                <a:gd name="T23" fmla="*/ 0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42" h="52">
                  <a:moveTo>
                    <a:pt x="0" y="0"/>
                  </a:moveTo>
                  <a:lnTo>
                    <a:pt x="12" y="11"/>
                  </a:lnTo>
                  <a:lnTo>
                    <a:pt x="47" y="29"/>
                  </a:lnTo>
                  <a:lnTo>
                    <a:pt x="94" y="40"/>
                  </a:lnTo>
                  <a:lnTo>
                    <a:pt x="159" y="46"/>
                  </a:lnTo>
                  <a:lnTo>
                    <a:pt x="230" y="52"/>
                  </a:lnTo>
                  <a:lnTo>
                    <a:pt x="306" y="52"/>
                  </a:lnTo>
                  <a:lnTo>
                    <a:pt x="383" y="46"/>
                  </a:lnTo>
                  <a:lnTo>
                    <a:pt x="447" y="40"/>
                  </a:lnTo>
                  <a:lnTo>
                    <a:pt x="495" y="29"/>
                  </a:lnTo>
                  <a:lnTo>
                    <a:pt x="530" y="11"/>
                  </a:lnTo>
                  <a:lnTo>
                    <a:pt x="542"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6857" name="Freeform 56"/>
            <p:cNvSpPr>
              <a:spLocks/>
            </p:cNvSpPr>
            <p:nvPr/>
          </p:nvSpPr>
          <p:spPr bwMode="auto">
            <a:xfrm>
              <a:off x="884" y="3746"/>
              <a:ext cx="542" cy="49"/>
            </a:xfrm>
            <a:custGeom>
              <a:avLst/>
              <a:gdLst>
                <a:gd name="T0" fmla="*/ 0 w 542"/>
                <a:gd name="T1" fmla="*/ 0 h 52"/>
                <a:gd name="T2" fmla="*/ 12 w 542"/>
                <a:gd name="T3" fmla="*/ 8 h 52"/>
                <a:gd name="T4" fmla="*/ 47 w 542"/>
                <a:gd name="T5" fmla="*/ 18 h 52"/>
                <a:gd name="T6" fmla="*/ 94 w 542"/>
                <a:gd name="T7" fmla="*/ 24 h 52"/>
                <a:gd name="T8" fmla="*/ 159 w 542"/>
                <a:gd name="T9" fmla="*/ 31 h 52"/>
                <a:gd name="T10" fmla="*/ 230 w 542"/>
                <a:gd name="T11" fmla="*/ 31 h 52"/>
                <a:gd name="T12" fmla="*/ 306 w 542"/>
                <a:gd name="T13" fmla="*/ 31 h 52"/>
                <a:gd name="T14" fmla="*/ 383 w 542"/>
                <a:gd name="T15" fmla="*/ 31 h 52"/>
                <a:gd name="T16" fmla="*/ 447 w 542"/>
                <a:gd name="T17" fmla="*/ 24 h 52"/>
                <a:gd name="T18" fmla="*/ 495 w 542"/>
                <a:gd name="T19" fmla="*/ 18 h 52"/>
                <a:gd name="T20" fmla="*/ 530 w 542"/>
                <a:gd name="T21" fmla="*/ 8 h 52"/>
                <a:gd name="T22" fmla="*/ 542 w 542"/>
                <a:gd name="T23" fmla="*/ 0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42" h="52">
                  <a:moveTo>
                    <a:pt x="0" y="0"/>
                  </a:moveTo>
                  <a:lnTo>
                    <a:pt x="12" y="17"/>
                  </a:lnTo>
                  <a:lnTo>
                    <a:pt x="47" y="29"/>
                  </a:lnTo>
                  <a:lnTo>
                    <a:pt x="94" y="40"/>
                  </a:lnTo>
                  <a:lnTo>
                    <a:pt x="159" y="52"/>
                  </a:lnTo>
                  <a:lnTo>
                    <a:pt x="230" y="52"/>
                  </a:lnTo>
                  <a:lnTo>
                    <a:pt x="306" y="52"/>
                  </a:lnTo>
                  <a:lnTo>
                    <a:pt x="383" y="52"/>
                  </a:lnTo>
                  <a:lnTo>
                    <a:pt x="447" y="40"/>
                  </a:lnTo>
                  <a:lnTo>
                    <a:pt x="495" y="29"/>
                  </a:lnTo>
                  <a:lnTo>
                    <a:pt x="530" y="17"/>
                  </a:lnTo>
                  <a:lnTo>
                    <a:pt x="542"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6858" name="Freeform 57"/>
            <p:cNvSpPr>
              <a:spLocks/>
            </p:cNvSpPr>
            <p:nvPr/>
          </p:nvSpPr>
          <p:spPr bwMode="auto">
            <a:xfrm>
              <a:off x="884" y="3773"/>
              <a:ext cx="542" cy="50"/>
            </a:xfrm>
            <a:custGeom>
              <a:avLst/>
              <a:gdLst>
                <a:gd name="T0" fmla="*/ 0 w 542"/>
                <a:gd name="T1" fmla="*/ 0 h 52"/>
                <a:gd name="T2" fmla="*/ 12 w 542"/>
                <a:gd name="T3" fmla="*/ 11 h 52"/>
                <a:gd name="T4" fmla="*/ 47 w 542"/>
                <a:gd name="T5" fmla="*/ 20 h 52"/>
                <a:gd name="T6" fmla="*/ 94 w 542"/>
                <a:gd name="T7" fmla="*/ 30 h 52"/>
                <a:gd name="T8" fmla="*/ 159 w 542"/>
                <a:gd name="T9" fmla="*/ 33 h 52"/>
                <a:gd name="T10" fmla="*/ 230 w 542"/>
                <a:gd name="T11" fmla="*/ 36 h 52"/>
                <a:gd name="T12" fmla="*/ 306 w 542"/>
                <a:gd name="T13" fmla="*/ 36 h 52"/>
                <a:gd name="T14" fmla="*/ 383 w 542"/>
                <a:gd name="T15" fmla="*/ 33 h 52"/>
                <a:gd name="T16" fmla="*/ 447 w 542"/>
                <a:gd name="T17" fmla="*/ 30 h 52"/>
                <a:gd name="T18" fmla="*/ 495 w 542"/>
                <a:gd name="T19" fmla="*/ 20 h 52"/>
                <a:gd name="T20" fmla="*/ 530 w 542"/>
                <a:gd name="T21" fmla="*/ 11 h 52"/>
                <a:gd name="T22" fmla="*/ 542 w 542"/>
                <a:gd name="T23" fmla="*/ 0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42" h="52">
                  <a:moveTo>
                    <a:pt x="0" y="0"/>
                  </a:moveTo>
                  <a:lnTo>
                    <a:pt x="12" y="11"/>
                  </a:lnTo>
                  <a:lnTo>
                    <a:pt x="47" y="29"/>
                  </a:lnTo>
                  <a:lnTo>
                    <a:pt x="94" y="40"/>
                  </a:lnTo>
                  <a:lnTo>
                    <a:pt x="159" y="46"/>
                  </a:lnTo>
                  <a:lnTo>
                    <a:pt x="230" y="52"/>
                  </a:lnTo>
                  <a:lnTo>
                    <a:pt x="306" y="52"/>
                  </a:lnTo>
                  <a:lnTo>
                    <a:pt x="383" y="46"/>
                  </a:lnTo>
                  <a:lnTo>
                    <a:pt x="447" y="40"/>
                  </a:lnTo>
                  <a:lnTo>
                    <a:pt x="495" y="29"/>
                  </a:lnTo>
                  <a:lnTo>
                    <a:pt x="530" y="11"/>
                  </a:lnTo>
                  <a:lnTo>
                    <a:pt x="542"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6859" name="Rectangle 58"/>
            <p:cNvSpPr>
              <a:spLocks noChangeArrowheads="1"/>
            </p:cNvSpPr>
            <p:nvPr/>
          </p:nvSpPr>
          <p:spPr bwMode="auto">
            <a:xfrm>
              <a:off x="1077" y="3849"/>
              <a:ext cx="17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1600" b="1">
                  <a:solidFill>
                    <a:srgbClr val="000000"/>
                  </a:solidFill>
                  <a:latin typeface="Arial" panose="020B0604020202020204" pitchFamily="34" charset="0"/>
                  <a:cs typeface="Arial" panose="020B0604020202020204" pitchFamily="34" charset="0"/>
                </a:rPr>
                <a:t>Tic@ </a:t>
              </a:r>
              <a:endParaRPr lang="es-CR" sz="10000">
                <a:latin typeface="Arial" panose="020B0604020202020204" pitchFamily="34" charset="0"/>
                <a:cs typeface="Arial" panose="020B0604020202020204" pitchFamily="34" charset="0"/>
              </a:endParaRPr>
            </a:p>
          </p:txBody>
        </p:sp>
        <p:sp>
          <p:nvSpPr>
            <p:cNvPr id="76860" name="Freeform 59"/>
            <p:cNvSpPr>
              <a:spLocks/>
            </p:cNvSpPr>
            <p:nvPr/>
          </p:nvSpPr>
          <p:spPr bwMode="auto">
            <a:xfrm>
              <a:off x="1690" y="2704"/>
              <a:ext cx="506" cy="224"/>
            </a:xfrm>
            <a:custGeom>
              <a:avLst/>
              <a:gdLst>
                <a:gd name="T0" fmla="*/ 118 w 506"/>
                <a:gd name="T1" fmla="*/ 143 h 237"/>
                <a:gd name="T2" fmla="*/ 389 w 506"/>
                <a:gd name="T3" fmla="*/ 143 h 237"/>
                <a:gd name="T4" fmla="*/ 436 w 506"/>
                <a:gd name="T5" fmla="*/ 136 h 237"/>
                <a:gd name="T6" fmla="*/ 471 w 506"/>
                <a:gd name="T7" fmla="*/ 122 h 237"/>
                <a:gd name="T8" fmla="*/ 500 w 506"/>
                <a:gd name="T9" fmla="*/ 97 h 237"/>
                <a:gd name="T10" fmla="*/ 506 w 506"/>
                <a:gd name="T11" fmla="*/ 73 h 237"/>
                <a:gd name="T12" fmla="*/ 500 w 506"/>
                <a:gd name="T13" fmla="*/ 45 h 237"/>
                <a:gd name="T14" fmla="*/ 471 w 506"/>
                <a:gd name="T15" fmla="*/ 22 h 237"/>
                <a:gd name="T16" fmla="*/ 436 w 506"/>
                <a:gd name="T17" fmla="*/ 9 h 237"/>
                <a:gd name="T18" fmla="*/ 389 w 506"/>
                <a:gd name="T19" fmla="*/ 0 h 237"/>
                <a:gd name="T20" fmla="*/ 118 w 506"/>
                <a:gd name="T21" fmla="*/ 0 h 237"/>
                <a:gd name="T22" fmla="*/ 77 w 506"/>
                <a:gd name="T23" fmla="*/ 9 h 237"/>
                <a:gd name="T24" fmla="*/ 36 w 506"/>
                <a:gd name="T25" fmla="*/ 22 h 237"/>
                <a:gd name="T26" fmla="*/ 12 w 506"/>
                <a:gd name="T27" fmla="*/ 45 h 237"/>
                <a:gd name="T28" fmla="*/ 0 w 506"/>
                <a:gd name="T29" fmla="*/ 73 h 237"/>
                <a:gd name="T30" fmla="*/ 12 w 506"/>
                <a:gd name="T31" fmla="*/ 97 h 237"/>
                <a:gd name="T32" fmla="*/ 36 w 506"/>
                <a:gd name="T33" fmla="*/ 122 h 237"/>
                <a:gd name="T34" fmla="*/ 77 w 506"/>
                <a:gd name="T35" fmla="*/ 136 h 237"/>
                <a:gd name="T36" fmla="*/ 118 w 506"/>
                <a:gd name="T37" fmla="*/ 143 h 2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06" h="237">
                  <a:moveTo>
                    <a:pt x="118" y="237"/>
                  </a:moveTo>
                  <a:lnTo>
                    <a:pt x="389" y="237"/>
                  </a:lnTo>
                  <a:lnTo>
                    <a:pt x="436" y="225"/>
                  </a:lnTo>
                  <a:lnTo>
                    <a:pt x="471" y="202"/>
                  </a:lnTo>
                  <a:lnTo>
                    <a:pt x="500" y="162"/>
                  </a:lnTo>
                  <a:lnTo>
                    <a:pt x="506" y="121"/>
                  </a:lnTo>
                  <a:lnTo>
                    <a:pt x="500" y="75"/>
                  </a:lnTo>
                  <a:lnTo>
                    <a:pt x="471" y="35"/>
                  </a:lnTo>
                  <a:lnTo>
                    <a:pt x="436" y="12"/>
                  </a:lnTo>
                  <a:lnTo>
                    <a:pt x="389" y="0"/>
                  </a:lnTo>
                  <a:lnTo>
                    <a:pt x="118" y="0"/>
                  </a:lnTo>
                  <a:lnTo>
                    <a:pt x="77" y="12"/>
                  </a:lnTo>
                  <a:lnTo>
                    <a:pt x="36" y="35"/>
                  </a:lnTo>
                  <a:lnTo>
                    <a:pt x="12" y="75"/>
                  </a:lnTo>
                  <a:lnTo>
                    <a:pt x="0" y="121"/>
                  </a:lnTo>
                  <a:lnTo>
                    <a:pt x="12" y="162"/>
                  </a:lnTo>
                  <a:lnTo>
                    <a:pt x="36" y="202"/>
                  </a:lnTo>
                  <a:lnTo>
                    <a:pt x="77" y="225"/>
                  </a:lnTo>
                  <a:lnTo>
                    <a:pt x="118" y="237"/>
                  </a:lnTo>
                  <a:close/>
                </a:path>
              </a:pathLst>
            </a:custGeom>
            <a:solidFill>
              <a:srgbClr val="FFFFFF"/>
            </a:solidFill>
            <a:ln w="9525">
              <a:solidFill>
                <a:srgbClr val="000080"/>
              </a:solidFill>
              <a:prstDash val="solid"/>
              <a:round/>
              <a:headEnd/>
              <a:tailEnd/>
            </a:ln>
          </p:spPr>
          <p:txBody>
            <a:bodyPr/>
            <a:lstStyle/>
            <a:p>
              <a:endParaRPr lang="es-CR" sz="10000"/>
            </a:p>
          </p:txBody>
        </p:sp>
        <p:sp>
          <p:nvSpPr>
            <p:cNvPr id="76861" name="Rectangle 60"/>
            <p:cNvSpPr>
              <a:spLocks noChangeArrowheads="1"/>
            </p:cNvSpPr>
            <p:nvPr/>
          </p:nvSpPr>
          <p:spPr bwMode="auto">
            <a:xfrm>
              <a:off x="1830" y="2709"/>
              <a:ext cx="23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2000">
                  <a:solidFill>
                    <a:srgbClr val="000000"/>
                  </a:solidFill>
                  <a:latin typeface="Comic Sans MS" panose="030F0702030302020204" pitchFamily="66" charset="0"/>
                  <a:cs typeface="Arial" panose="020B0604020202020204" pitchFamily="34" charset="0"/>
                </a:rPr>
                <a:t>Fin de</a:t>
              </a:r>
              <a:endParaRPr lang="es-CR" sz="10000">
                <a:latin typeface="Arial" panose="020B0604020202020204" pitchFamily="34" charset="0"/>
                <a:cs typeface="Arial" panose="020B0604020202020204" pitchFamily="34" charset="0"/>
              </a:endParaRPr>
            </a:p>
          </p:txBody>
        </p:sp>
        <p:sp>
          <p:nvSpPr>
            <p:cNvPr id="76862" name="Rectangle 61"/>
            <p:cNvSpPr>
              <a:spLocks noChangeArrowheads="1"/>
            </p:cNvSpPr>
            <p:nvPr/>
          </p:nvSpPr>
          <p:spPr bwMode="auto">
            <a:xfrm>
              <a:off x="1723" y="2797"/>
              <a:ext cx="44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2000">
                  <a:solidFill>
                    <a:srgbClr val="000000"/>
                  </a:solidFill>
                  <a:latin typeface="Comic Sans MS" panose="030F0702030302020204" pitchFamily="66" charset="0"/>
                  <a:cs typeface="Arial" panose="020B0604020202020204" pitchFamily="34" charset="0"/>
                </a:rPr>
                <a:t>movilización</a:t>
              </a:r>
              <a:endParaRPr lang="es-CR" sz="10000">
                <a:latin typeface="Arial" panose="020B0604020202020204" pitchFamily="34" charset="0"/>
                <a:cs typeface="Arial" panose="020B0604020202020204" pitchFamily="34" charset="0"/>
              </a:endParaRPr>
            </a:p>
          </p:txBody>
        </p:sp>
        <p:sp>
          <p:nvSpPr>
            <p:cNvPr id="76863" name="Freeform 62"/>
            <p:cNvSpPr>
              <a:spLocks/>
            </p:cNvSpPr>
            <p:nvPr/>
          </p:nvSpPr>
          <p:spPr bwMode="auto">
            <a:xfrm>
              <a:off x="884" y="2677"/>
              <a:ext cx="596" cy="330"/>
            </a:xfrm>
            <a:custGeom>
              <a:avLst/>
              <a:gdLst>
                <a:gd name="T0" fmla="*/ 35 w 596"/>
                <a:gd name="T1" fmla="*/ 9 h 348"/>
                <a:gd name="T2" fmla="*/ 155 w 596"/>
                <a:gd name="T3" fmla="*/ 7 h 348"/>
                <a:gd name="T4" fmla="*/ 258 w 596"/>
                <a:gd name="T5" fmla="*/ 16 h 348"/>
                <a:gd name="T6" fmla="*/ 256 w 596"/>
                <a:gd name="T7" fmla="*/ 0 h 348"/>
                <a:gd name="T8" fmla="*/ 353 w 596"/>
                <a:gd name="T9" fmla="*/ 25 h 348"/>
                <a:gd name="T10" fmla="*/ 365 w 596"/>
                <a:gd name="T11" fmla="*/ 9 h 348"/>
                <a:gd name="T12" fmla="*/ 473 w 596"/>
                <a:gd name="T13" fmla="*/ 35 h 348"/>
                <a:gd name="T14" fmla="*/ 532 w 596"/>
                <a:gd name="T15" fmla="*/ 72 h 348"/>
                <a:gd name="T16" fmla="*/ 556 w 596"/>
                <a:gd name="T17" fmla="*/ 61 h 348"/>
                <a:gd name="T18" fmla="*/ 580 w 596"/>
                <a:gd name="T19" fmla="*/ 101 h 348"/>
                <a:gd name="T20" fmla="*/ 549 w 596"/>
                <a:gd name="T21" fmla="*/ 154 h 348"/>
                <a:gd name="T22" fmla="*/ 596 w 596"/>
                <a:gd name="T23" fmla="*/ 183 h 348"/>
                <a:gd name="T24" fmla="*/ 480 w 596"/>
                <a:gd name="T25" fmla="*/ 209 h 348"/>
                <a:gd name="T26" fmla="*/ 429 w 596"/>
                <a:gd name="T27" fmla="*/ 206 h 348"/>
                <a:gd name="T28" fmla="*/ 399 w 596"/>
                <a:gd name="T29" fmla="*/ 216 h 348"/>
                <a:gd name="T30" fmla="*/ 280 w 596"/>
                <a:gd name="T31" fmla="*/ 206 h 348"/>
                <a:gd name="T32" fmla="*/ 203 w 596"/>
                <a:gd name="T33" fmla="*/ 178 h 348"/>
                <a:gd name="T34" fmla="*/ 101 w 596"/>
                <a:gd name="T35" fmla="*/ 179 h 348"/>
                <a:gd name="T36" fmla="*/ 0 w 596"/>
                <a:gd name="T37" fmla="*/ 126 h 348"/>
                <a:gd name="T38" fmla="*/ 67 w 596"/>
                <a:gd name="T39" fmla="*/ 133 h 348"/>
                <a:gd name="T40" fmla="*/ 15 w 596"/>
                <a:gd name="T41" fmla="*/ 113 h 348"/>
                <a:gd name="T42" fmla="*/ 89 w 596"/>
                <a:gd name="T43" fmla="*/ 120 h 348"/>
                <a:gd name="T44" fmla="*/ 72 w 596"/>
                <a:gd name="T45" fmla="*/ 101 h 348"/>
                <a:gd name="T46" fmla="*/ 10 w 596"/>
                <a:gd name="T47" fmla="*/ 77 h 348"/>
                <a:gd name="T48" fmla="*/ 30 w 596"/>
                <a:gd name="T49" fmla="*/ 44 h 348"/>
                <a:gd name="T50" fmla="*/ 79 w 596"/>
                <a:gd name="T51" fmla="*/ 44 h 348"/>
                <a:gd name="T52" fmla="*/ 35 w 596"/>
                <a:gd name="T53" fmla="*/ 9 h 348"/>
                <a:gd name="T54" fmla="*/ 35 w 596"/>
                <a:gd name="T55" fmla="*/ 9 h 3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96" h="348">
                  <a:moveTo>
                    <a:pt x="35" y="14"/>
                  </a:moveTo>
                  <a:lnTo>
                    <a:pt x="155" y="7"/>
                  </a:lnTo>
                  <a:lnTo>
                    <a:pt x="258" y="25"/>
                  </a:lnTo>
                  <a:lnTo>
                    <a:pt x="256" y="0"/>
                  </a:lnTo>
                  <a:lnTo>
                    <a:pt x="353" y="39"/>
                  </a:lnTo>
                  <a:lnTo>
                    <a:pt x="365" y="17"/>
                  </a:lnTo>
                  <a:lnTo>
                    <a:pt x="473" y="56"/>
                  </a:lnTo>
                  <a:lnTo>
                    <a:pt x="532" y="116"/>
                  </a:lnTo>
                  <a:lnTo>
                    <a:pt x="556" y="98"/>
                  </a:lnTo>
                  <a:lnTo>
                    <a:pt x="580" y="164"/>
                  </a:lnTo>
                  <a:lnTo>
                    <a:pt x="549" y="248"/>
                  </a:lnTo>
                  <a:lnTo>
                    <a:pt x="596" y="295"/>
                  </a:lnTo>
                  <a:lnTo>
                    <a:pt x="480" y="336"/>
                  </a:lnTo>
                  <a:lnTo>
                    <a:pt x="429" y="332"/>
                  </a:lnTo>
                  <a:lnTo>
                    <a:pt x="399" y="348"/>
                  </a:lnTo>
                  <a:lnTo>
                    <a:pt x="280" y="332"/>
                  </a:lnTo>
                  <a:lnTo>
                    <a:pt x="203" y="287"/>
                  </a:lnTo>
                  <a:lnTo>
                    <a:pt x="101" y="288"/>
                  </a:lnTo>
                  <a:lnTo>
                    <a:pt x="0" y="204"/>
                  </a:lnTo>
                  <a:lnTo>
                    <a:pt x="67" y="216"/>
                  </a:lnTo>
                  <a:lnTo>
                    <a:pt x="15" y="183"/>
                  </a:lnTo>
                  <a:lnTo>
                    <a:pt x="89" y="195"/>
                  </a:lnTo>
                  <a:lnTo>
                    <a:pt x="72" y="164"/>
                  </a:lnTo>
                  <a:lnTo>
                    <a:pt x="10" y="123"/>
                  </a:lnTo>
                  <a:lnTo>
                    <a:pt x="30" y="70"/>
                  </a:lnTo>
                  <a:lnTo>
                    <a:pt x="79" y="70"/>
                  </a:lnTo>
                  <a:lnTo>
                    <a:pt x="35" y="14"/>
                  </a:lnTo>
                  <a:close/>
                </a:path>
              </a:pathLst>
            </a:custGeom>
            <a:solidFill>
              <a:srgbClr val="F0CA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864" name="Freeform 63"/>
            <p:cNvSpPr>
              <a:spLocks/>
            </p:cNvSpPr>
            <p:nvPr/>
          </p:nvSpPr>
          <p:spPr bwMode="auto">
            <a:xfrm>
              <a:off x="990" y="2741"/>
              <a:ext cx="425" cy="248"/>
            </a:xfrm>
            <a:custGeom>
              <a:avLst/>
              <a:gdLst>
                <a:gd name="T0" fmla="*/ 48 w 425"/>
                <a:gd name="T1" fmla="*/ 117 h 261"/>
                <a:gd name="T2" fmla="*/ 33 w 425"/>
                <a:gd name="T3" fmla="*/ 118 h 261"/>
                <a:gd name="T4" fmla="*/ 24 w 425"/>
                <a:gd name="T5" fmla="*/ 105 h 261"/>
                <a:gd name="T6" fmla="*/ 34 w 425"/>
                <a:gd name="T7" fmla="*/ 96 h 261"/>
                <a:gd name="T8" fmla="*/ 13 w 425"/>
                <a:gd name="T9" fmla="*/ 94 h 261"/>
                <a:gd name="T10" fmla="*/ 0 w 425"/>
                <a:gd name="T11" fmla="*/ 2 h 261"/>
                <a:gd name="T12" fmla="*/ 169 w 425"/>
                <a:gd name="T13" fmla="*/ 0 h 261"/>
                <a:gd name="T14" fmla="*/ 354 w 425"/>
                <a:gd name="T15" fmla="*/ 30 h 261"/>
                <a:gd name="T16" fmla="*/ 360 w 425"/>
                <a:gd name="T17" fmla="*/ 58 h 261"/>
                <a:gd name="T18" fmla="*/ 395 w 425"/>
                <a:gd name="T19" fmla="*/ 58 h 261"/>
                <a:gd name="T20" fmla="*/ 407 w 425"/>
                <a:gd name="T21" fmla="*/ 68 h 261"/>
                <a:gd name="T22" fmla="*/ 409 w 425"/>
                <a:gd name="T23" fmla="*/ 138 h 261"/>
                <a:gd name="T24" fmla="*/ 425 w 425"/>
                <a:gd name="T25" fmla="*/ 140 h 261"/>
                <a:gd name="T26" fmla="*/ 410 w 425"/>
                <a:gd name="T27" fmla="*/ 153 h 261"/>
                <a:gd name="T28" fmla="*/ 273 w 425"/>
                <a:gd name="T29" fmla="*/ 154 h 261"/>
                <a:gd name="T30" fmla="*/ 256 w 425"/>
                <a:gd name="T31" fmla="*/ 163 h 261"/>
                <a:gd name="T32" fmla="*/ 233 w 425"/>
                <a:gd name="T33" fmla="*/ 164 h 261"/>
                <a:gd name="T34" fmla="*/ 221 w 425"/>
                <a:gd name="T35" fmla="*/ 150 h 261"/>
                <a:gd name="T36" fmla="*/ 225 w 425"/>
                <a:gd name="T37" fmla="*/ 135 h 261"/>
                <a:gd name="T38" fmla="*/ 201 w 425"/>
                <a:gd name="T39" fmla="*/ 135 h 261"/>
                <a:gd name="T40" fmla="*/ 188 w 425"/>
                <a:gd name="T41" fmla="*/ 144 h 261"/>
                <a:gd name="T42" fmla="*/ 168 w 425"/>
                <a:gd name="T43" fmla="*/ 140 h 261"/>
                <a:gd name="T44" fmla="*/ 145 w 425"/>
                <a:gd name="T45" fmla="*/ 141 h 261"/>
                <a:gd name="T46" fmla="*/ 135 w 425"/>
                <a:gd name="T47" fmla="*/ 132 h 261"/>
                <a:gd name="T48" fmla="*/ 136 w 425"/>
                <a:gd name="T49" fmla="*/ 121 h 261"/>
                <a:gd name="T50" fmla="*/ 82 w 425"/>
                <a:gd name="T51" fmla="*/ 115 h 261"/>
                <a:gd name="T52" fmla="*/ 72 w 425"/>
                <a:gd name="T53" fmla="*/ 123 h 261"/>
                <a:gd name="T54" fmla="*/ 48 w 425"/>
                <a:gd name="T55" fmla="*/ 117 h 261"/>
                <a:gd name="T56" fmla="*/ 48 w 425"/>
                <a:gd name="T57" fmla="*/ 117 h 26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5" h="261">
                  <a:moveTo>
                    <a:pt x="48" y="184"/>
                  </a:moveTo>
                  <a:lnTo>
                    <a:pt x="33" y="186"/>
                  </a:lnTo>
                  <a:lnTo>
                    <a:pt x="24" y="165"/>
                  </a:lnTo>
                  <a:lnTo>
                    <a:pt x="34" y="153"/>
                  </a:lnTo>
                  <a:lnTo>
                    <a:pt x="13" y="148"/>
                  </a:lnTo>
                  <a:lnTo>
                    <a:pt x="0" y="2"/>
                  </a:lnTo>
                  <a:lnTo>
                    <a:pt x="169" y="0"/>
                  </a:lnTo>
                  <a:lnTo>
                    <a:pt x="354" y="48"/>
                  </a:lnTo>
                  <a:lnTo>
                    <a:pt x="360" y="91"/>
                  </a:lnTo>
                  <a:lnTo>
                    <a:pt x="395" y="90"/>
                  </a:lnTo>
                  <a:lnTo>
                    <a:pt x="407" y="108"/>
                  </a:lnTo>
                  <a:lnTo>
                    <a:pt x="409" y="218"/>
                  </a:lnTo>
                  <a:lnTo>
                    <a:pt x="425" y="223"/>
                  </a:lnTo>
                  <a:lnTo>
                    <a:pt x="410" y="241"/>
                  </a:lnTo>
                  <a:lnTo>
                    <a:pt x="273" y="244"/>
                  </a:lnTo>
                  <a:lnTo>
                    <a:pt x="256" y="260"/>
                  </a:lnTo>
                  <a:lnTo>
                    <a:pt x="233" y="261"/>
                  </a:lnTo>
                  <a:lnTo>
                    <a:pt x="221" y="238"/>
                  </a:lnTo>
                  <a:lnTo>
                    <a:pt x="225" y="214"/>
                  </a:lnTo>
                  <a:lnTo>
                    <a:pt x="201" y="214"/>
                  </a:lnTo>
                  <a:lnTo>
                    <a:pt x="188" y="228"/>
                  </a:lnTo>
                  <a:lnTo>
                    <a:pt x="168" y="222"/>
                  </a:lnTo>
                  <a:lnTo>
                    <a:pt x="145" y="224"/>
                  </a:lnTo>
                  <a:lnTo>
                    <a:pt x="135" y="208"/>
                  </a:lnTo>
                  <a:lnTo>
                    <a:pt x="136" y="192"/>
                  </a:lnTo>
                  <a:lnTo>
                    <a:pt x="82" y="182"/>
                  </a:lnTo>
                  <a:lnTo>
                    <a:pt x="72" y="195"/>
                  </a:lnTo>
                  <a:lnTo>
                    <a:pt x="48" y="1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865" name="Freeform 64"/>
            <p:cNvSpPr>
              <a:spLocks/>
            </p:cNvSpPr>
            <p:nvPr/>
          </p:nvSpPr>
          <p:spPr bwMode="auto">
            <a:xfrm>
              <a:off x="1227" y="2833"/>
              <a:ext cx="167" cy="119"/>
            </a:xfrm>
            <a:custGeom>
              <a:avLst/>
              <a:gdLst>
                <a:gd name="T0" fmla="*/ 0 w 167"/>
                <a:gd name="T1" fmla="*/ 66 h 125"/>
                <a:gd name="T2" fmla="*/ 11 w 167"/>
                <a:gd name="T3" fmla="*/ 4 h 125"/>
                <a:gd name="T4" fmla="*/ 17 w 167"/>
                <a:gd name="T5" fmla="*/ 0 h 125"/>
                <a:gd name="T6" fmla="*/ 149 w 167"/>
                <a:gd name="T7" fmla="*/ 2 h 125"/>
                <a:gd name="T8" fmla="*/ 167 w 167"/>
                <a:gd name="T9" fmla="*/ 10 h 125"/>
                <a:gd name="T10" fmla="*/ 167 w 167"/>
                <a:gd name="T11" fmla="*/ 79 h 125"/>
                <a:gd name="T12" fmla="*/ 27 w 167"/>
                <a:gd name="T13" fmla="*/ 81 h 125"/>
                <a:gd name="T14" fmla="*/ 12 w 167"/>
                <a:gd name="T15" fmla="*/ 69 h 125"/>
                <a:gd name="T16" fmla="*/ 0 w 167"/>
                <a:gd name="T17" fmla="*/ 66 h 125"/>
                <a:gd name="T18" fmla="*/ 0 w 167"/>
                <a:gd name="T19" fmla="*/ 66 h 1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7" h="125">
                  <a:moveTo>
                    <a:pt x="0" y="104"/>
                  </a:moveTo>
                  <a:lnTo>
                    <a:pt x="11" y="4"/>
                  </a:lnTo>
                  <a:lnTo>
                    <a:pt x="17" y="0"/>
                  </a:lnTo>
                  <a:lnTo>
                    <a:pt x="149" y="2"/>
                  </a:lnTo>
                  <a:lnTo>
                    <a:pt x="167" y="18"/>
                  </a:lnTo>
                  <a:lnTo>
                    <a:pt x="167" y="123"/>
                  </a:lnTo>
                  <a:lnTo>
                    <a:pt x="27" y="125"/>
                  </a:lnTo>
                  <a:lnTo>
                    <a:pt x="12" y="109"/>
                  </a:lnTo>
                  <a:lnTo>
                    <a:pt x="0" y="104"/>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866" name="Freeform 65"/>
            <p:cNvSpPr>
              <a:spLocks/>
            </p:cNvSpPr>
            <p:nvPr/>
          </p:nvSpPr>
          <p:spPr bwMode="auto">
            <a:xfrm>
              <a:off x="1370" y="2923"/>
              <a:ext cx="17" cy="18"/>
            </a:xfrm>
            <a:custGeom>
              <a:avLst/>
              <a:gdLst>
                <a:gd name="T0" fmla="*/ 0 w 17"/>
                <a:gd name="T1" fmla="*/ 9 h 19"/>
                <a:gd name="T2" fmla="*/ 0 w 17"/>
                <a:gd name="T3" fmla="*/ 9 h 19"/>
                <a:gd name="T4" fmla="*/ 3 w 17"/>
                <a:gd name="T5" fmla="*/ 3 h 19"/>
                <a:gd name="T6" fmla="*/ 10 w 17"/>
                <a:gd name="T7" fmla="*/ 0 h 19"/>
                <a:gd name="T8" fmla="*/ 17 w 17"/>
                <a:gd name="T9" fmla="*/ 7 h 19"/>
                <a:gd name="T10" fmla="*/ 16 w 17"/>
                <a:gd name="T11" fmla="*/ 9 h 19"/>
                <a:gd name="T12" fmla="*/ 6 w 17"/>
                <a:gd name="T13" fmla="*/ 10 h 19"/>
                <a:gd name="T14" fmla="*/ 0 w 17"/>
                <a:gd name="T15" fmla="*/ 9 h 19"/>
                <a:gd name="T16" fmla="*/ 0 w 17"/>
                <a:gd name="T17" fmla="*/ 9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9">
                  <a:moveTo>
                    <a:pt x="0" y="17"/>
                  </a:moveTo>
                  <a:lnTo>
                    <a:pt x="0" y="10"/>
                  </a:lnTo>
                  <a:lnTo>
                    <a:pt x="3" y="3"/>
                  </a:lnTo>
                  <a:lnTo>
                    <a:pt x="10" y="0"/>
                  </a:lnTo>
                  <a:lnTo>
                    <a:pt x="17" y="7"/>
                  </a:lnTo>
                  <a:lnTo>
                    <a:pt x="16" y="16"/>
                  </a:lnTo>
                  <a:lnTo>
                    <a:pt x="6" y="19"/>
                  </a:lnTo>
                  <a:lnTo>
                    <a:pt x="0" y="17"/>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867" name="Freeform 66"/>
            <p:cNvSpPr>
              <a:spLocks/>
            </p:cNvSpPr>
            <p:nvPr/>
          </p:nvSpPr>
          <p:spPr bwMode="auto">
            <a:xfrm>
              <a:off x="1271" y="2926"/>
              <a:ext cx="21" cy="18"/>
            </a:xfrm>
            <a:custGeom>
              <a:avLst/>
              <a:gdLst>
                <a:gd name="T0" fmla="*/ 4 w 21"/>
                <a:gd name="T1" fmla="*/ 9 h 19"/>
                <a:gd name="T2" fmla="*/ 0 w 21"/>
                <a:gd name="T3" fmla="*/ 9 h 19"/>
                <a:gd name="T4" fmla="*/ 7 w 21"/>
                <a:gd name="T5" fmla="*/ 3 h 19"/>
                <a:gd name="T6" fmla="*/ 15 w 21"/>
                <a:gd name="T7" fmla="*/ 0 h 19"/>
                <a:gd name="T8" fmla="*/ 21 w 21"/>
                <a:gd name="T9" fmla="*/ 7 h 19"/>
                <a:gd name="T10" fmla="*/ 21 w 21"/>
                <a:gd name="T11" fmla="*/ 9 h 19"/>
                <a:gd name="T12" fmla="*/ 10 w 21"/>
                <a:gd name="T13" fmla="*/ 10 h 19"/>
                <a:gd name="T14" fmla="*/ 4 w 21"/>
                <a:gd name="T15" fmla="*/ 9 h 19"/>
                <a:gd name="T16" fmla="*/ 4 w 21"/>
                <a:gd name="T17" fmla="*/ 9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19">
                  <a:moveTo>
                    <a:pt x="4" y="16"/>
                  </a:moveTo>
                  <a:lnTo>
                    <a:pt x="0" y="10"/>
                  </a:lnTo>
                  <a:lnTo>
                    <a:pt x="7" y="3"/>
                  </a:lnTo>
                  <a:lnTo>
                    <a:pt x="15" y="0"/>
                  </a:lnTo>
                  <a:lnTo>
                    <a:pt x="21" y="7"/>
                  </a:lnTo>
                  <a:lnTo>
                    <a:pt x="21" y="15"/>
                  </a:lnTo>
                  <a:lnTo>
                    <a:pt x="10" y="19"/>
                  </a:lnTo>
                  <a:lnTo>
                    <a:pt x="4" y="16"/>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868" name="Freeform 67"/>
            <p:cNvSpPr>
              <a:spLocks/>
            </p:cNvSpPr>
            <p:nvPr/>
          </p:nvSpPr>
          <p:spPr bwMode="auto">
            <a:xfrm>
              <a:off x="1265" y="2957"/>
              <a:ext cx="148" cy="14"/>
            </a:xfrm>
            <a:custGeom>
              <a:avLst/>
              <a:gdLst>
                <a:gd name="T0" fmla="*/ 0 w 148"/>
                <a:gd name="T1" fmla="*/ 7 h 15"/>
                <a:gd name="T2" fmla="*/ 4 w 148"/>
                <a:gd name="T3" fmla="*/ 3 h 15"/>
                <a:gd name="T4" fmla="*/ 46 w 148"/>
                <a:gd name="T5" fmla="*/ 1 h 15"/>
                <a:gd name="T6" fmla="*/ 148 w 148"/>
                <a:gd name="T7" fmla="*/ 0 h 15"/>
                <a:gd name="T8" fmla="*/ 143 w 148"/>
                <a:gd name="T9" fmla="*/ 7 h 15"/>
                <a:gd name="T10" fmla="*/ 0 w 148"/>
                <a:gd name="T11" fmla="*/ 7 h 15"/>
                <a:gd name="T12" fmla="*/ 0 w 148"/>
                <a:gd name="T13" fmla="*/ 7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 h="15">
                  <a:moveTo>
                    <a:pt x="0" y="15"/>
                  </a:moveTo>
                  <a:lnTo>
                    <a:pt x="4" y="3"/>
                  </a:lnTo>
                  <a:lnTo>
                    <a:pt x="46" y="1"/>
                  </a:lnTo>
                  <a:lnTo>
                    <a:pt x="148" y="0"/>
                  </a:lnTo>
                  <a:lnTo>
                    <a:pt x="143" y="13"/>
                  </a:lnTo>
                  <a:lnTo>
                    <a:pt x="0" y="15"/>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869" name="Freeform 68"/>
            <p:cNvSpPr>
              <a:spLocks/>
            </p:cNvSpPr>
            <p:nvPr/>
          </p:nvSpPr>
          <p:spPr bwMode="auto">
            <a:xfrm>
              <a:off x="998" y="2768"/>
              <a:ext cx="176" cy="147"/>
            </a:xfrm>
            <a:custGeom>
              <a:avLst/>
              <a:gdLst>
                <a:gd name="T0" fmla="*/ 159 w 176"/>
                <a:gd name="T1" fmla="*/ 96 h 155"/>
                <a:gd name="T2" fmla="*/ 176 w 176"/>
                <a:gd name="T3" fmla="*/ 70 h 155"/>
                <a:gd name="T4" fmla="*/ 171 w 176"/>
                <a:gd name="T5" fmla="*/ 23 h 155"/>
                <a:gd name="T6" fmla="*/ 86 w 176"/>
                <a:gd name="T7" fmla="*/ 6 h 155"/>
                <a:gd name="T8" fmla="*/ 10 w 176"/>
                <a:gd name="T9" fmla="*/ 0 h 155"/>
                <a:gd name="T10" fmla="*/ 0 w 176"/>
                <a:gd name="T11" fmla="*/ 7 h 155"/>
                <a:gd name="T12" fmla="*/ 4 w 176"/>
                <a:gd name="T13" fmla="*/ 58 h 155"/>
                <a:gd name="T14" fmla="*/ 41 w 176"/>
                <a:gd name="T15" fmla="*/ 80 h 155"/>
                <a:gd name="T16" fmla="*/ 159 w 176"/>
                <a:gd name="T17" fmla="*/ 96 h 155"/>
                <a:gd name="T18" fmla="*/ 159 w 176"/>
                <a:gd name="T19" fmla="*/ 96 h 1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6" h="155">
                  <a:moveTo>
                    <a:pt x="159" y="155"/>
                  </a:moveTo>
                  <a:lnTo>
                    <a:pt x="176" y="113"/>
                  </a:lnTo>
                  <a:lnTo>
                    <a:pt x="171" y="36"/>
                  </a:lnTo>
                  <a:lnTo>
                    <a:pt x="86" y="6"/>
                  </a:lnTo>
                  <a:lnTo>
                    <a:pt x="10" y="0"/>
                  </a:lnTo>
                  <a:lnTo>
                    <a:pt x="0" y="7"/>
                  </a:lnTo>
                  <a:lnTo>
                    <a:pt x="4" y="92"/>
                  </a:lnTo>
                  <a:lnTo>
                    <a:pt x="41" y="129"/>
                  </a:lnTo>
                  <a:lnTo>
                    <a:pt x="159" y="155"/>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870" name="Freeform 69"/>
            <p:cNvSpPr>
              <a:spLocks/>
            </p:cNvSpPr>
            <p:nvPr/>
          </p:nvSpPr>
          <p:spPr bwMode="auto">
            <a:xfrm>
              <a:off x="1183" y="2794"/>
              <a:ext cx="158" cy="129"/>
            </a:xfrm>
            <a:custGeom>
              <a:avLst/>
              <a:gdLst>
                <a:gd name="T0" fmla="*/ 0 w 158"/>
                <a:gd name="T1" fmla="*/ 9 h 136"/>
                <a:gd name="T2" fmla="*/ 101 w 158"/>
                <a:gd name="T3" fmla="*/ 0 h 136"/>
                <a:gd name="T4" fmla="*/ 158 w 158"/>
                <a:gd name="T5" fmla="*/ 3 h 136"/>
                <a:gd name="T6" fmla="*/ 158 w 158"/>
                <a:gd name="T7" fmla="*/ 22 h 136"/>
                <a:gd name="T8" fmla="*/ 51 w 158"/>
                <a:gd name="T9" fmla="*/ 21 h 136"/>
                <a:gd name="T10" fmla="*/ 40 w 158"/>
                <a:gd name="T11" fmla="*/ 32 h 136"/>
                <a:gd name="T12" fmla="*/ 34 w 158"/>
                <a:gd name="T13" fmla="*/ 84 h 136"/>
                <a:gd name="T14" fmla="*/ 17 w 158"/>
                <a:gd name="T15" fmla="*/ 82 h 136"/>
                <a:gd name="T16" fmla="*/ 0 w 158"/>
                <a:gd name="T17" fmla="*/ 9 h 136"/>
                <a:gd name="T18" fmla="*/ 0 w 158"/>
                <a:gd name="T19" fmla="*/ 9 h 1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8" h="136">
                  <a:moveTo>
                    <a:pt x="0" y="10"/>
                  </a:moveTo>
                  <a:lnTo>
                    <a:pt x="101" y="0"/>
                  </a:lnTo>
                  <a:lnTo>
                    <a:pt x="158" y="3"/>
                  </a:lnTo>
                  <a:lnTo>
                    <a:pt x="158" y="34"/>
                  </a:lnTo>
                  <a:lnTo>
                    <a:pt x="51" y="32"/>
                  </a:lnTo>
                  <a:lnTo>
                    <a:pt x="40" y="51"/>
                  </a:lnTo>
                  <a:lnTo>
                    <a:pt x="34" y="136"/>
                  </a:lnTo>
                  <a:lnTo>
                    <a:pt x="17" y="131"/>
                  </a:lnTo>
                  <a:lnTo>
                    <a:pt x="0" y="10"/>
                  </a:lnTo>
                  <a:close/>
                </a:path>
              </a:pathLst>
            </a:custGeom>
            <a:solidFill>
              <a:srgbClr val="A3A3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871" name="Freeform 70"/>
            <p:cNvSpPr>
              <a:spLocks/>
            </p:cNvSpPr>
            <p:nvPr/>
          </p:nvSpPr>
          <p:spPr bwMode="auto">
            <a:xfrm>
              <a:off x="1001" y="2737"/>
              <a:ext cx="350" cy="89"/>
            </a:xfrm>
            <a:custGeom>
              <a:avLst/>
              <a:gdLst>
                <a:gd name="T0" fmla="*/ 0 w 350"/>
                <a:gd name="T1" fmla="*/ 10 h 94"/>
                <a:gd name="T2" fmla="*/ 184 w 350"/>
                <a:gd name="T3" fmla="*/ 33 h 94"/>
                <a:gd name="T4" fmla="*/ 315 w 350"/>
                <a:gd name="T5" fmla="*/ 30 h 94"/>
                <a:gd name="T6" fmla="*/ 141 w 350"/>
                <a:gd name="T7" fmla="*/ 8 h 94"/>
                <a:gd name="T8" fmla="*/ 156 w 350"/>
                <a:gd name="T9" fmla="*/ 0 h 94"/>
                <a:gd name="T10" fmla="*/ 350 w 350"/>
                <a:gd name="T11" fmla="*/ 30 h 94"/>
                <a:gd name="T12" fmla="*/ 348 w 350"/>
                <a:gd name="T13" fmla="*/ 58 h 94"/>
                <a:gd name="T14" fmla="*/ 340 w 350"/>
                <a:gd name="T15" fmla="*/ 35 h 94"/>
                <a:gd name="T16" fmla="*/ 182 w 350"/>
                <a:gd name="T17" fmla="*/ 39 h 94"/>
                <a:gd name="T18" fmla="*/ 4 w 350"/>
                <a:gd name="T19" fmla="*/ 19 h 94"/>
                <a:gd name="T20" fmla="*/ 0 w 350"/>
                <a:gd name="T21" fmla="*/ 10 h 94"/>
                <a:gd name="T22" fmla="*/ 0 w 350"/>
                <a:gd name="T23" fmla="*/ 10 h 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0" h="94">
                  <a:moveTo>
                    <a:pt x="0" y="19"/>
                  </a:moveTo>
                  <a:lnTo>
                    <a:pt x="184" y="53"/>
                  </a:lnTo>
                  <a:lnTo>
                    <a:pt x="315" y="49"/>
                  </a:lnTo>
                  <a:lnTo>
                    <a:pt x="141" y="8"/>
                  </a:lnTo>
                  <a:lnTo>
                    <a:pt x="156" y="0"/>
                  </a:lnTo>
                  <a:lnTo>
                    <a:pt x="350" y="49"/>
                  </a:lnTo>
                  <a:lnTo>
                    <a:pt x="348" y="94"/>
                  </a:lnTo>
                  <a:lnTo>
                    <a:pt x="340" y="56"/>
                  </a:lnTo>
                  <a:lnTo>
                    <a:pt x="182" y="62"/>
                  </a:lnTo>
                  <a:lnTo>
                    <a:pt x="4" y="29"/>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872" name="Freeform 71"/>
            <p:cNvSpPr>
              <a:spLocks/>
            </p:cNvSpPr>
            <p:nvPr/>
          </p:nvSpPr>
          <p:spPr bwMode="auto">
            <a:xfrm>
              <a:off x="989" y="2738"/>
              <a:ext cx="192" cy="135"/>
            </a:xfrm>
            <a:custGeom>
              <a:avLst/>
              <a:gdLst>
                <a:gd name="T0" fmla="*/ 192 w 192"/>
                <a:gd name="T1" fmla="*/ 0 h 143"/>
                <a:gd name="T2" fmla="*/ 0 w 192"/>
                <a:gd name="T3" fmla="*/ 5 h 143"/>
                <a:gd name="T4" fmla="*/ 8 w 192"/>
                <a:gd name="T5" fmla="*/ 85 h 143"/>
                <a:gd name="T6" fmla="*/ 17 w 192"/>
                <a:gd name="T7" fmla="*/ 75 h 143"/>
                <a:gd name="T8" fmla="*/ 9 w 192"/>
                <a:gd name="T9" fmla="*/ 8 h 143"/>
                <a:gd name="T10" fmla="*/ 176 w 192"/>
                <a:gd name="T11" fmla="*/ 7 h 143"/>
                <a:gd name="T12" fmla="*/ 192 w 192"/>
                <a:gd name="T13" fmla="*/ 0 h 143"/>
                <a:gd name="T14" fmla="*/ 192 w 192"/>
                <a:gd name="T15" fmla="*/ 0 h 1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2" h="143">
                  <a:moveTo>
                    <a:pt x="192" y="0"/>
                  </a:moveTo>
                  <a:lnTo>
                    <a:pt x="0" y="5"/>
                  </a:lnTo>
                  <a:lnTo>
                    <a:pt x="8" y="143"/>
                  </a:lnTo>
                  <a:lnTo>
                    <a:pt x="17" y="126"/>
                  </a:lnTo>
                  <a:lnTo>
                    <a:pt x="9" y="11"/>
                  </a:lnTo>
                  <a:lnTo>
                    <a:pt x="176" y="7"/>
                  </a:lnTo>
                  <a:lnTo>
                    <a:pt x="1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873" name="Freeform 72"/>
            <p:cNvSpPr>
              <a:spLocks/>
            </p:cNvSpPr>
            <p:nvPr/>
          </p:nvSpPr>
          <p:spPr bwMode="auto">
            <a:xfrm>
              <a:off x="1004" y="2777"/>
              <a:ext cx="221" cy="157"/>
            </a:xfrm>
            <a:custGeom>
              <a:avLst/>
              <a:gdLst>
                <a:gd name="T0" fmla="*/ 2 w 221"/>
                <a:gd name="T1" fmla="*/ 68 h 165"/>
                <a:gd name="T2" fmla="*/ 168 w 221"/>
                <a:gd name="T3" fmla="*/ 93 h 165"/>
                <a:gd name="T4" fmla="*/ 176 w 221"/>
                <a:gd name="T5" fmla="*/ 0 h 165"/>
                <a:gd name="T6" fmla="*/ 185 w 221"/>
                <a:gd name="T7" fmla="*/ 11 h 165"/>
                <a:gd name="T8" fmla="*/ 189 w 221"/>
                <a:gd name="T9" fmla="*/ 88 h 165"/>
                <a:gd name="T10" fmla="*/ 221 w 221"/>
                <a:gd name="T11" fmla="*/ 90 h 165"/>
                <a:gd name="T12" fmla="*/ 220 w 221"/>
                <a:gd name="T13" fmla="*/ 104 h 165"/>
                <a:gd name="T14" fmla="*/ 172 w 221"/>
                <a:gd name="T15" fmla="*/ 105 h 165"/>
                <a:gd name="T16" fmla="*/ 105 w 221"/>
                <a:gd name="T17" fmla="*/ 87 h 165"/>
                <a:gd name="T18" fmla="*/ 0 w 221"/>
                <a:gd name="T19" fmla="*/ 72 h 165"/>
                <a:gd name="T20" fmla="*/ 2 w 221"/>
                <a:gd name="T21" fmla="*/ 68 h 165"/>
                <a:gd name="T22" fmla="*/ 2 w 221"/>
                <a:gd name="T23" fmla="*/ 68 h 1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1" h="165">
                  <a:moveTo>
                    <a:pt x="2" y="106"/>
                  </a:moveTo>
                  <a:lnTo>
                    <a:pt x="168" y="146"/>
                  </a:lnTo>
                  <a:lnTo>
                    <a:pt x="176" y="0"/>
                  </a:lnTo>
                  <a:lnTo>
                    <a:pt x="185" y="20"/>
                  </a:lnTo>
                  <a:lnTo>
                    <a:pt x="189" y="139"/>
                  </a:lnTo>
                  <a:lnTo>
                    <a:pt x="221" y="141"/>
                  </a:lnTo>
                  <a:lnTo>
                    <a:pt x="220" y="162"/>
                  </a:lnTo>
                  <a:lnTo>
                    <a:pt x="172" y="165"/>
                  </a:lnTo>
                  <a:lnTo>
                    <a:pt x="105" y="136"/>
                  </a:lnTo>
                  <a:lnTo>
                    <a:pt x="0" y="113"/>
                  </a:lnTo>
                  <a:lnTo>
                    <a:pt x="2"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874" name="Freeform 73"/>
            <p:cNvSpPr>
              <a:spLocks/>
            </p:cNvSpPr>
            <p:nvPr/>
          </p:nvSpPr>
          <p:spPr bwMode="auto">
            <a:xfrm>
              <a:off x="1216" y="2822"/>
              <a:ext cx="168" cy="106"/>
            </a:xfrm>
            <a:custGeom>
              <a:avLst/>
              <a:gdLst>
                <a:gd name="T0" fmla="*/ 0 w 168"/>
                <a:gd name="T1" fmla="*/ 63 h 112"/>
                <a:gd name="T2" fmla="*/ 4 w 168"/>
                <a:gd name="T3" fmla="*/ 9 h 112"/>
                <a:gd name="T4" fmla="*/ 12 w 168"/>
                <a:gd name="T5" fmla="*/ 3 h 112"/>
                <a:gd name="T6" fmla="*/ 25 w 168"/>
                <a:gd name="T7" fmla="*/ 0 h 112"/>
                <a:gd name="T8" fmla="*/ 168 w 168"/>
                <a:gd name="T9" fmla="*/ 4 h 112"/>
                <a:gd name="T10" fmla="*/ 146 w 168"/>
                <a:gd name="T11" fmla="*/ 9 h 112"/>
                <a:gd name="T12" fmla="*/ 52 w 168"/>
                <a:gd name="T13" fmla="*/ 6 h 112"/>
                <a:gd name="T14" fmla="*/ 26 w 168"/>
                <a:gd name="T15" fmla="*/ 8 h 112"/>
                <a:gd name="T16" fmla="*/ 13 w 168"/>
                <a:gd name="T17" fmla="*/ 9 h 112"/>
                <a:gd name="T18" fmla="*/ 8 w 168"/>
                <a:gd name="T19" fmla="*/ 68 h 112"/>
                <a:gd name="T20" fmla="*/ 0 w 168"/>
                <a:gd name="T21" fmla="*/ 63 h 112"/>
                <a:gd name="T22" fmla="*/ 0 w 168"/>
                <a:gd name="T23" fmla="*/ 63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8" h="112">
                  <a:moveTo>
                    <a:pt x="0" y="104"/>
                  </a:moveTo>
                  <a:lnTo>
                    <a:pt x="4" y="12"/>
                  </a:lnTo>
                  <a:lnTo>
                    <a:pt x="12" y="3"/>
                  </a:lnTo>
                  <a:lnTo>
                    <a:pt x="25" y="0"/>
                  </a:lnTo>
                  <a:lnTo>
                    <a:pt x="168" y="4"/>
                  </a:lnTo>
                  <a:lnTo>
                    <a:pt x="146" y="9"/>
                  </a:lnTo>
                  <a:lnTo>
                    <a:pt x="52" y="6"/>
                  </a:lnTo>
                  <a:lnTo>
                    <a:pt x="26" y="8"/>
                  </a:lnTo>
                  <a:lnTo>
                    <a:pt x="13" y="15"/>
                  </a:lnTo>
                  <a:lnTo>
                    <a:pt x="8" y="112"/>
                  </a:lnTo>
                  <a:lnTo>
                    <a:pt x="0"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875" name="Freeform 74"/>
            <p:cNvSpPr>
              <a:spLocks/>
            </p:cNvSpPr>
            <p:nvPr/>
          </p:nvSpPr>
          <p:spPr bwMode="auto">
            <a:xfrm>
              <a:off x="1217" y="2926"/>
              <a:ext cx="41" cy="36"/>
            </a:xfrm>
            <a:custGeom>
              <a:avLst/>
              <a:gdLst>
                <a:gd name="T0" fmla="*/ 5 w 41"/>
                <a:gd name="T1" fmla="*/ 0 h 38"/>
                <a:gd name="T2" fmla="*/ 32 w 41"/>
                <a:gd name="T3" fmla="*/ 6 h 38"/>
                <a:gd name="T4" fmla="*/ 38 w 41"/>
                <a:gd name="T5" fmla="*/ 9 h 38"/>
                <a:gd name="T6" fmla="*/ 41 w 41"/>
                <a:gd name="T7" fmla="*/ 24 h 38"/>
                <a:gd name="T8" fmla="*/ 28 w 41"/>
                <a:gd name="T9" fmla="*/ 24 h 38"/>
                <a:gd name="T10" fmla="*/ 26 w 41"/>
                <a:gd name="T11" fmla="*/ 11 h 38"/>
                <a:gd name="T12" fmla="*/ 17 w 41"/>
                <a:gd name="T13" fmla="*/ 9 h 38"/>
                <a:gd name="T14" fmla="*/ 0 w 41"/>
                <a:gd name="T15" fmla="*/ 4 h 38"/>
                <a:gd name="T16" fmla="*/ 5 w 41"/>
                <a:gd name="T17" fmla="*/ 0 h 38"/>
                <a:gd name="T18" fmla="*/ 5 w 41"/>
                <a:gd name="T19" fmla="*/ 0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38">
                  <a:moveTo>
                    <a:pt x="5" y="0"/>
                  </a:moveTo>
                  <a:lnTo>
                    <a:pt x="32" y="6"/>
                  </a:lnTo>
                  <a:lnTo>
                    <a:pt x="38" y="13"/>
                  </a:lnTo>
                  <a:lnTo>
                    <a:pt x="41" y="38"/>
                  </a:lnTo>
                  <a:lnTo>
                    <a:pt x="28" y="38"/>
                  </a:lnTo>
                  <a:lnTo>
                    <a:pt x="26" y="20"/>
                  </a:lnTo>
                  <a:lnTo>
                    <a:pt x="17" y="13"/>
                  </a:lnTo>
                  <a:lnTo>
                    <a:pt x="0" y="4"/>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876" name="Freeform 75"/>
            <p:cNvSpPr>
              <a:spLocks/>
            </p:cNvSpPr>
            <p:nvPr/>
          </p:nvSpPr>
          <p:spPr bwMode="auto">
            <a:xfrm>
              <a:off x="1386" y="2828"/>
              <a:ext cx="16" cy="125"/>
            </a:xfrm>
            <a:custGeom>
              <a:avLst/>
              <a:gdLst>
                <a:gd name="T0" fmla="*/ 4 w 16"/>
                <a:gd name="T1" fmla="*/ 0 h 131"/>
                <a:gd name="T2" fmla="*/ 0 w 16"/>
                <a:gd name="T3" fmla="*/ 7 h 131"/>
                <a:gd name="T4" fmla="*/ 9 w 16"/>
                <a:gd name="T5" fmla="*/ 10 h 131"/>
                <a:gd name="T6" fmla="*/ 6 w 16"/>
                <a:gd name="T7" fmla="*/ 86 h 131"/>
                <a:gd name="T8" fmla="*/ 16 w 16"/>
                <a:gd name="T9" fmla="*/ 81 h 131"/>
                <a:gd name="T10" fmla="*/ 13 w 16"/>
                <a:gd name="T11" fmla="*/ 9 h 131"/>
                <a:gd name="T12" fmla="*/ 4 w 16"/>
                <a:gd name="T13" fmla="*/ 0 h 131"/>
                <a:gd name="T14" fmla="*/ 4 w 16"/>
                <a:gd name="T15" fmla="*/ 0 h 1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 h="131">
                  <a:moveTo>
                    <a:pt x="4" y="0"/>
                  </a:moveTo>
                  <a:lnTo>
                    <a:pt x="0" y="7"/>
                  </a:lnTo>
                  <a:lnTo>
                    <a:pt x="9" y="18"/>
                  </a:lnTo>
                  <a:lnTo>
                    <a:pt x="6" y="131"/>
                  </a:lnTo>
                  <a:lnTo>
                    <a:pt x="16" y="123"/>
                  </a:lnTo>
                  <a:lnTo>
                    <a:pt x="13" y="9"/>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877" name="Freeform 76"/>
            <p:cNvSpPr>
              <a:spLocks/>
            </p:cNvSpPr>
            <p:nvPr/>
          </p:nvSpPr>
          <p:spPr bwMode="auto">
            <a:xfrm>
              <a:off x="1268" y="2925"/>
              <a:ext cx="28" cy="20"/>
            </a:xfrm>
            <a:custGeom>
              <a:avLst/>
              <a:gdLst>
                <a:gd name="T0" fmla="*/ 21 w 28"/>
                <a:gd name="T1" fmla="*/ 0 h 21"/>
                <a:gd name="T2" fmla="*/ 10 w 28"/>
                <a:gd name="T3" fmla="*/ 1 h 21"/>
                <a:gd name="T4" fmla="*/ 3 w 28"/>
                <a:gd name="T5" fmla="*/ 5 h 21"/>
                <a:gd name="T6" fmla="*/ 0 w 28"/>
                <a:gd name="T7" fmla="*/ 10 h 21"/>
                <a:gd name="T8" fmla="*/ 3 w 28"/>
                <a:gd name="T9" fmla="*/ 10 h 21"/>
                <a:gd name="T10" fmla="*/ 11 w 28"/>
                <a:gd name="T11" fmla="*/ 12 h 21"/>
                <a:gd name="T12" fmla="*/ 22 w 28"/>
                <a:gd name="T13" fmla="*/ 11 h 21"/>
                <a:gd name="T14" fmla="*/ 28 w 28"/>
                <a:gd name="T15" fmla="*/ 10 h 21"/>
                <a:gd name="T16" fmla="*/ 25 w 28"/>
                <a:gd name="T17" fmla="*/ 7 h 21"/>
                <a:gd name="T18" fmla="*/ 19 w 28"/>
                <a:gd name="T19" fmla="*/ 4 h 21"/>
                <a:gd name="T20" fmla="*/ 20 w 28"/>
                <a:gd name="T21" fmla="*/ 10 h 21"/>
                <a:gd name="T22" fmla="*/ 19 w 28"/>
                <a:gd name="T23" fmla="*/ 10 h 21"/>
                <a:gd name="T24" fmla="*/ 11 w 28"/>
                <a:gd name="T25" fmla="*/ 10 h 21"/>
                <a:gd name="T26" fmla="*/ 8 w 28"/>
                <a:gd name="T27" fmla="*/ 10 h 21"/>
                <a:gd name="T28" fmla="*/ 9 w 28"/>
                <a:gd name="T29" fmla="*/ 6 h 21"/>
                <a:gd name="T30" fmla="*/ 14 w 28"/>
                <a:gd name="T31" fmla="*/ 3 h 21"/>
                <a:gd name="T32" fmla="*/ 21 w 28"/>
                <a:gd name="T33" fmla="*/ 0 h 21"/>
                <a:gd name="T34" fmla="*/ 21 w 28"/>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8" h="21">
                  <a:moveTo>
                    <a:pt x="21" y="0"/>
                  </a:moveTo>
                  <a:lnTo>
                    <a:pt x="10" y="1"/>
                  </a:lnTo>
                  <a:lnTo>
                    <a:pt x="3" y="5"/>
                  </a:lnTo>
                  <a:lnTo>
                    <a:pt x="0" y="12"/>
                  </a:lnTo>
                  <a:lnTo>
                    <a:pt x="3" y="18"/>
                  </a:lnTo>
                  <a:lnTo>
                    <a:pt x="11" y="21"/>
                  </a:lnTo>
                  <a:lnTo>
                    <a:pt x="22" y="20"/>
                  </a:lnTo>
                  <a:lnTo>
                    <a:pt x="28" y="14"/>
                  </a:lnTo>
                  <a:lnTo>
                    <a:pt x="25" y="7"/>
                  </a:lnTo>
                  <a:lnTo>
                    <a:pt x="19" y="4"/>
                  </a:lnTo>
                  <a:lnTo>
                    <a:pt x="20" y="11"/>
                  </a:lnTo>
                  <a:lnTo>
                    <a:pt x="19" y="16"/>
                  </a:lnTo>
                  <a:lnTo>
                    <a:pt x="11" y="17"/>
                  </a:lnTo>
                  <a:lnTo>
                    <a:pt x="8" y="13"/>
                  </a:lnTo>
                  <a:lnTo>
                    <a:pt x="9" y="6"/>
                  </a:lnTo>
                  <a:lnTo>
                    <a:pt x="14" y="3"/>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878" name="Freeform 77"/>
            <p:cNvSpPr>
              <a:spLocks/>
            </p:cNvSpPr>
            <p:nvPr/>
          </p:nvSpPr>
          <p:spPr bwMode="auto">
            <a:xfrm>
              <a:off x="1247" y="2946"/>
              <a:ext cx="170" cy="28"/>
            </a:xfrm>
            <a:custGeom>
              <a:avLst/>
              <a:gdLst>
                <a:gd name="T0" fmla="*/ 9 w 170"/>
                <a:gd name="T1" fmla="*/ 3 h 30"/>
                <a:gd name="T2" fmla="*/ 166 w 170"/>
                <a:gd name="T3" fmla="*/ 0 h 30"/>
                <a:gd name="T4" fmla="*/ 170 w 170"/>
                <a:gd name="T5" fmla="*/ 7 h 30"/>
                <a:gd name="T6" fmla="*/ 168 w 170"/>
                <a:gd name="T7" fmla="*/ 14 h 30"/>
                <a:gd name="T8" fmla="*/ 145 w 170"/>
                <a:gd name="T9" fmla="*/ 15 h 30"/>
                <a:gd name="T10" fmla="*/ 14 w 170"/>
                <a:gd name="T11" fmla="*/ 17 h 30"/>
                <a:gd name="T12" fmla="*/ 0 w 170"/>
                <a:gd name="T13" fmla="*/ 15 h 30"/>
                <a:gd name="T14" fmla="*/ 3 w 170"/>
                <a:gd name="T15" fmla="*/ 12 h 30"/>
                <a:gd name="T16" fmla="*/ 17 w 170"/>
                <a:gd name="T17" fmla="*/ 14 h 30"/>
                <a:gd name="T18" fmla="*/ 155 w 170"/>
                <a:gd name="T19" fmla="*/ 13 h 30"/>
                <a:gd name="T20" fmla="*/ 162 w 170"/>
                <a:gd name="T21" fmla="*/ 10 h 30"/>
                <a:gd name="T22" fmla="*/ 160 w 170"/>
                <a:gd name="T23" fmla="*/ 7 h 30"/>
                <a:gd name="T24" fmla="*/ 138 w 170"/>
                <a:gd name="T25" fmla="*/ 7 h 30"/>
                <a:gd name="T26" fmla="*/ 7 w 170"/>
                <a:gd name="T27" fmla="*/ 7 h 30"/>
                <a:gd name="T28" fmla="*/ 9 w 170"/>
                <a:gd name="T29" fmla="*/ 3 h 30"/>
                <a:gd name="T30" fmla="*/ 9 w 170"/>
                <a:gd name="T31" fmla="*/ 3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0" h="30">
                  <a:moveTo>
                    <a:pt x="9" y="3"/>
                  </a:moveTo>
                  <a:lnTo>
                    <a:pt x="166" y="0"/>
                  </a:lnTo>
                  <a:lnTo>
                    <a:pt x="170" y="7"/>
                  </a:lnTo>
                  <a:lnTo>
                    <a:pt x="168" y="25"/>
                  </a:lnTo>
                  <a:lnTo>
                    <a:pt x="145" y="27"/>
                  </a:lnTo>
                  <a:lnTo>
                    <a:pt x="14" y="30"/>
                  </a:lnTo>
                  <a:lnTo>
                    <a:pt x="0" y="26"/>
                  </a:lnTo>
                  <a:lnTo>
                    <a:pt x="3" y="21"/>
                  </a:lnTo>
                  <a:lnTo>
                    <a:pt x="17" y="24"/>
                  </a:lnTo>
                  <a:lnTo>
                    <a:pt x="155" y="23"/>
                  </a:lnTo>
                  <a:lnTo>
                    <a:pt x="162" y="19"/>
                  </a:lnTo>
                  <a:lnTo>
                    <a:pt x="160" y="8"/>
                  </a:lnTo>
                  <a:lnTo>
                    <a:pt x="138" y="7"/>
                  </a:lnTo>
                  <a:lnTo>
                    <a:pt x="7" y="9"/>
                  </a:lnTo>
                  <a:lnTo>
                    <a:pt x="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879" name="Freeform 78"/>
            <p:cNvSpPr>
              <a:spLocks/>
            </p:cNvSpPr>
            <p:nvPr/>
          </p:nvSpPr>
          <p:spPr bwMode="auto">
            <a:xfrm>
              <a:off x="1256" y="2900"/>
              <a:ext cx="7" cy="35"/>
            </a:xfrm>
            <a:custGeom>
              <a:avLst/>
              <a:gdLst>
                <a:gd name="T0" fmla="*/ 2 w 7"/>
                <a:gd name="T1" fmla="*/ 0 h 37"/>
                <a:gd name="T2" fmla="*/ 0 w 7"/>
                <a:gd name="T3" fmla="*/ 23 h 37"/>
                <a:gd name="T4" fmla="*/ 7 w 7"/>
                <a:gd name="T5" fmla="*/ 9 h 37"/>
                <a:gd name="T6" fmla="*/ 2 w 7"/>
                <a:gd name="T7" fmla="*/ 0 h 37"/>
                <a:gd name="T8" fmla="*/ 2 w 7"/>
                <a:gd name="T9" fmla="*/ 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7">
                  <a:moveTo>
                    <a:pt x="2" y="0"/>
                  </a:moveTo>
                  <a:lnTo>
                    <a:pt x="0" y="37"/>
                  </a:lnTo>
                  <a:lnTo>
                    <a:pt x="7" y="18"/>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880" name="Freeform 79"/>
            <p:cNvSpPr>
              <a:spLocks/>
            </p:cNvSpPr>
            <p:nvPr/>
          </p:nvSpPr>
          <p:spPr bwMode="auto">
            <a:xfrm>
              <a:off x="1205" y="2938"/>
              <a:ext cx="65" cy="53"/>
            </a:xfrm>
            <a:custGeom>
              <a:avLst/>
              <a:gdLst>
                <a:gd name="T0" fmla="*/ 20 w 65"/>
                <a:gd name="T1" fmla="*/ 0 h 56"/>
                <a:gd name="T2" fmla="*/ 11 w 65"/>
                <a:gd name="T3" fmla="*/ 3 h 56"/>
                <a:gd name="T4" fmla="*/ 4 w 65"/>
                <a:gd name="T5" fmla="*/ 8 h 56"/>
                <a:gd name="T6" fmla="*/ 0 w 65"/>
                <a:gd name="T7" fmla="*/ 11 h 56"/>
                <a:gd name="T8" fmla="*/ 1 w 65"/>
                <a:gd name="T9" fmla="*/ 21 h 56"/>
                <a:gd name="T10" fmla="*/ 5 w 65"/>
                <a:gd name="T11" fmla="*/ 27 h 56"/>
                <a:gd name="T12" fmla="*/ 14 w 65"/>
                <a:gd name="T13" fmla="*/ 32 h 56"/>
                <a:gd name="T14" fmla="*/ 28 w 65"/>
                <a:gd name="T15" fmla="*/ 34 h 56"/>
                <a:gd name="T16" fmla="*/ 42 w 65"/>
                <a:gd name="T17" fmla="*/ 34 h 56"/>
                <a:gd name="T18" fmla="*/ 53 w 65"/>
                <a:gd name="T19" fmla="*/ 32 h 56"/>
                <a:gd name="T20" fmla="*/ 60 w 65"/>
                <a:gd name="T21" fmla="*/ 28 h 56"/>
                <a:gd name="T22" fmla="*/ 65 w 65"/>
                <a:gd name="T23" fmla="*/ 23 h 56"/>
                <a:gd name="T24" fmla="*/ 49 w 65"/>
                <a:gd name="T25" fmla="*/ 22 h 56"/>
                <a:gd name="T26" fmla="*/ 45 w 65"/>
                <a:gd name="T27" fmla="*/ 26 h 56"/>
                <a:gd name="T28" fmla="*/ 35 w 65"/>
                <a:gd name="T29" fmla="*/ 29 h 56"/>
                <a:gd name="T30" fmla="*/ 25 w 65"/>
                <a:gd name="T31" fmla="*/ 29 h 56"/>
                <a:gd name="T32" fmla="*/ 18 w 65"/>
                <a:gd name="T33" fmla="*/ 25 h 56"/>
                <a:gd name="T34" fmla="*/ 14 w 65"/>
                <a:gd name="T35" fmla="*/ 19 h 56"/>
                <a:gd name="T36" fmla="*/ 14 w 65"/>
                <a:gd name="T37" fmla="*/ 9 h 56"/>
                <a:gd name="T38" fmla="*/ 21 w 65"/>
                <a:gd name="T39" fmla="*/ 9 h 56"/>
                <a:gd name="T40" fmla="*/ 32 w 65"/>
                <a:gd name="T41" fmla="*/ 4 h 56"/>
                <a:gd name="T42" fmla="*/ 20 w 65"/>
                <a:gd name="T43" fmla="*/ 0 h 56"/>
                <a:gd name="T44" fmla="*/ 20 w 65"/>
                <a:gd name="T45" fmla="*/ 0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5" h="56">
                  <a:moveTo>
                    <a:pt x="20" y="0"/>
                  </a:moveTo>
                  <a:lnTo>
                    <a:pt x="11" y="3"/>
                  </a:lnTo>
                  <a:lnTo>
                    <a:pt x="4" y="8"/>
                  </a:lnTo>
                  <a:lnTo>
                    <a:pt x="0" y="20"/>
                  </a:lnTo>
                  <a:lnTo>
                    <a:pt x="1" y="32"/>
                  </a:lnTo>
                  <a:lnTo>
                    <a:pt x="5" y="44"/>
                  </a:lnTo>
                  <a:lnTo>
                    <a:pt x="14" y="53"/>
                  </a:lnTo>
                  <a:lnTo>
                    <a:pt x="28" y="56"/>
                  </a:lnTo>
                  <a:lnTo>
                    <a:pt x="42" y="55"/>
                  </a:lnTo>
                  <a:lnTo>
                    <a:pt x="53" y="52"/>
                  </a:lnTo>
                  <a:lnTo>
                    <a:pt x="60" y="46"/>
                  </a:lnTo>
                  <a:lnTo>
                    <a:pt x="65" y="36"/>
                  </a:lnTo>
                  <a:lnTo>
                    <a:pt x="49" y="34"/>
                  </a:lnTo>
                  <a:lnTo>
                    <a:pt x="45" y="42"/>
                  </a:lnTo>
                  <a:lnTo>
                    <a:pt x="35" y="48"/>
                  </a:lnTo>
                  <a:lnTo>
                    <a:pt x="25" y="48"/>
                  </a:lnTo>
                  <a:lnTo>
                    <a:pt x="18" y="41"/>
                  </a:lnTo>
                  <a:lnTo>
                    <a:pt x="14" y="29"/>
                  </a:lnTo>
                  <a:lnTo>
                    <a:pt x="14" y="17"/>
                  </a:lnTo>
                  <a:lnTo>
                    <a:pt x="21" y="9"/>
                  </a:lnTo>
                  <a:lnTo>
                    <a:pt x="32" y="4"/>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881" name="Freeform 80"/>
            <p:cNvSpPr>
              <a:spLocks/>
            </p:cNvSpPr>
            <p:nvPr/>
          </p:nvSpPr>
          <p:spPr bwMode="auto">
            <a:xfrm>
              <a:off x="1226" y="2952"/>
              <a:ext cx="17" cy="22"/>
            </a:xfrm>
            <a:custGeom>
              <a:avLst/>
              <a:gdLst>
                <a:gd name="T0" fmla="*/ 13 w 17"/>
                <a:gd name="T1" fmla="*/ 0 h 24"/>
                <a:gd name="T2" fmla="*/ 4 w 17"/>
                <a:gd name="T3" fmla="*/ 1 h 24"/>
                <a:gd name="T4" fmla="*/ 1 w 17"/>
                <a:gd name="T5" fmla="*/ 6 h 24"/>
                <a:gd name="T6" fmla="*/ 0 w 17"/>
                <a:gd name="T7" fmla="*/ 6 h 24"/>
                <a:gd name="T8" fmla="*/ 4 w 17"/>
                <a:gd name="T9" fmla="*/ 9 h 24"/>
                <a:gd name="T10" fmla="*/ 12 w 17"/>
                <a:gd name="T11" fmla="*/ 12 h 24"/>
                <a:gd name="T12" fmla="*/ 17 w 17"/>
                <a:gd name="T13" fmla="*/ 7 h 24"/>
                <a:gd name="T14" fmla="*/ 16 w 17"/>
                <a:gd name="T15" fmla="*/ 6 h 24"/>
                <a:gd name="T16" fmla="*/ 13 w 17"/>
                <a:gd name="T17" fmla="*/ 0 h 24"/>
                <a:gd name="T18" fmla="*/ 13 w 17"/>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4">
                  <a:moveTo>
                    <a:pt x="13" y="0"/>
                  </a:moveTo>
                  <a:lnTo>
                    <a:pt x="4" y="1"/>
                  </a:lnTo>
                  <a:lnTo>
                    <a:pt x="1" y="6"/>
                  </a:lnTo>
                  <a:lnTo>
                    <a:pt x="0" y="11"/>
                  </a:lnTo>
                  <a:lnTo>
                    <a:pt x="4" y="19"/>
                  </a:lnTo>
                  <a:lnTo>
                    <a:pt x="12" y="24"/>
                  </a:lnTo>
                  <a:lnTo>
                    <a:pt x="17" y="16"/>
                  </a:lnTo>
                  <a:lnTo>
                    <a:pt x="16" y="7"/>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882" name="Freeform 81"/>
            <p:cNvSpPr>
              <a:spLocks/>
            </p:cNvSpPr>
            <p:nvPr/>
          </p:nvSpPr>
          <p:spPr bwMode="auto">
            <a:xfrm>
              <a:off x="1357" y="2969"/>
              <a:ext cx="53" cy="19"/>
            </a:xfrm>
            <a:custGeom>
              <a:avLst/>
              <a:gdLst>
                <a:gd name="T0" fmla="*/ 0 w 53"/>
                <a:gd name="T1" fmla="*/ 1 h 20"/>
                <a:gd name="T2" fmla="*/ 4 w 53"/>
                <a:gd name="T3" fmla="*/ 10 h 20"/>
                <a:gd name="T4" fmla="*/ 13 w 53"/>
                <a:gd name="T5" fmla="*/ 10 h 20"/>
                <a:gd name="T6" fmla="*/ 28 w 53"/>
                <a:gd name="T7" fmla="*/ 11 h 20"/>
                <a:gd name="T8" fmla="*/ 41 w 53"/>
                <a:gd name="T9" fmla="*/ 10 h 20"/>
                <a:gd name="T10" fmla="*/ 50 w 53"/>
                <a:gd name="T11" fmla="*/ 10 h 20"/>
                <a:gd name="T12" fmla="*/ 53 w 53"/>
                <a:gd name="T13" fmla="*/ 0 h 20"/>
                <a:gd name="T14" fmla="*/ 0 w 53"/>
                <a:gd name="T15" fmla="*/ 1 h 20"/>
                <a:gd name="T16" fmla="*/ 0 w 53"/>
                <a:gd name="T17" fmla="*/ 1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3" h="20">
                  <a:moveTo>
                    <a:pt x="0" y="1"/>
                  </a:moveTo>
                  <a:lnTo>
                    <a:pt x="4" y="12"/>
                  </a:lnTo>
                  <a:lnTo>
                    <a:pt x="13" y="17"/>
                  </a:lnTo>
                  <a:lnTo>
                    <a:pt x="28" y="20"/>
                  </a:lnTo>
                  <a:lnTo>
                    <a:pt x="41" y="17"/>
                  </a:lnTo>
                  <a:lnTo>
                    <a:pt x="50" y="10"/>
                  </a:lnTo>
                  <a:lnTo>
                    <a:pt x="53"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883" name="Freeform 82"/>
            <p:cNvSpPr>
              <a:spLocks/>
            </p:cNvSpPr>
            <p:nvPr/>
          </p:nvSpPr>
          <p:spPr bwMode="auto">
            <a:xfrm>
              <a:off x="1006" y="2885"/>
              <a:ext cx="42" cy="37"/>
            </a:xfrm>
            <a:custGeom>
              <a:avLst/>
              <a:gdLst>
                <a:gd name="T0" fmla="*/ 15 w 42"/>
                <a:gd name="T1" fmla="*/ 0 h 39"/>
                <a:gd name="T2" fmla="*/ 5 w 42"/>
                <a:gd name="T3" fmla="*/ 3 h 39"/>
                <a:gd name="T4" fmla="*/ 0 w 42"/>
                <a:gd name="T5" fmla="*/ 9 h 39"/>
                <a:gd name="T6" fmla="*/ 0 w 42"/>
                <a:gd name="T7" fmla="*/ 9 h 39"/>
                <a:gd name="T8" fmla="*/ 5 w 42"/>
                <a:gd name="T9" fmla="*/ 21 h 39"/>
                <a:gd name="T10" fmla="*/ 13 w 42"/>
                <a:gd name="T11" fmla="*/ 24 h 39"/>
                <a:gd name="T12" fmla="*/ 22 w 42"/>
                <a:gd name="T13" fmla="*/ 25 h 39"/>
                <a:gd name="T14" fmla="*/ 30 w 42"/>
                <a:gd name="T15" fmla="*/ 24 h 39"/>
                <a:gd name="T16" fmla="*/ 37 w 42"/>
                <a:gd name="T17" fmla="*/ 20 h 39"/>
                <a:gd name="T18" fmla="*/ 42 w 42"/>
                <a:gd name="T19" fmla="*/ 12 h 39"/>
                <a:gd name="T20" fmla="*/ 31 w 42"/>
                <a:gd name="T21" fmla="*/ 2 h 39"/>
                <a:gd name="T22" fmla="*/ 27 w 42"/>
                <a:gd name="T23" fmla="*/ 9 h 39"/>
                <a:gd name="T24" fmla="*/ 29 w 42"/>
                <a:gd name="T25" fmla="*/ 14 h 39"/>
                <a:gd name="T26" fmla="*/ 24 w 42"/>
                <a:gd name="T27" fmla="*/ 20 h 39"/>
                <a:gd name="T28" fmla="*/ 15 w 42"/>
                <a:gd name="T29" fmla="*/ 15 h 39"/>
                <a:gd name="T30" fmla="*/ 12 w 42"/>
                <a:gd name="T31" fmla="*/ 9 h 39"/>
                <a:gd name="T32" fmla="*/ 15 w 42"/>
                <a:gd name="T33" fmla="*/ 9 h 39"/>
                <a:gd name="T34" fmla="*/ 21 w 42"/>
                <a:gd name="T35" fmla="*/ 8 h 39"/>
                <a:gd name="T36" fmla="*/ 15 w 42"/>
                <a:gd name="T37" fmla="*/ 0 h 39"/>
                <a:gd name="T38" fmla="*/ 15 w 42"/>
                <a:gd name="T39" fmla="*/ 0 h 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2" h="39">
                  <a:moveTo>
                    <a:pt x="15" y="0"/>
                  </a:moveTo>
                  <a:lnTo>
                    <a:pt x="5" y="3"/>
                  </a:lnTo>
                  <a:lnTo>
                    <a:pt x="0" y="9"/>
                  </a:lnTo>
                  <a:lnTo>
                    <a:pt x="0" y="18"/>
                  </a:lnTo>
                  <a:lnTo>
                    <a:pt x="5" y="31"/>
                  </a:lnTo>
                  <a:lnTo>
                    <a:pt x="13" y="37"/>
                  </a:lnTo>
                  <a:lnTo>
                    <a:pt x="22" y="39"/>
                  </a:lnTo>
                  <a:lnTo>
                    <a:pt x="30" y="37"/>
                  </a:lnTo>
                  <a:lnTo>
                    <a:pt x="37" y="30"/>
                  </a:lnTo>
                  <a:lnTo>
                    <a:pt x="42" y="21"/>
                  </a:lnTo>
                  <a:lnTo>
                    <a:pt x="31" y="2"/>
                  </a:lnTo>
                  <a:lnTo>
                    <a:pt x="27" y="14"/>
                  </a:lnTo>
                  <a:lnTo>
                    <a:pt x="29" y="23"/>
                  </a:lnTo>
                  <a:lnTo>
                    <a:pt x="24" y="30"/>
                  </a:lnTo>
                  <a:lnTo>
                    <a:pt x="15" y="24"/>
                  </a:lnTo>
                  <a:lnTo>
                    <a:pt x="12" y="14"/>
                  </a:lnTo>
                  <a:lnTo>
                    <a:pt x="15" y="10"/>
                  </a:lnTo>
                  <a:lnTo>
                    <a:pt x="21" y="8"/>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884" name="Freeform 83"/>
            <p:cNvSpPr>
              <a:spLocks/>
            </p:cNvSpPr>
            <p:nvPr/>
          </p:nvSpPr>
          <p:spPr bwMode="auto">
            <a:xfrm>
              <a:off x="1020" y="2884"/>
              <a:ext cx="58" cy="45"/>
            </a:xfrm>
            <a:custGeom>
              <a:avLst/>
              <a:gdLst>
                <a:gd name="T0" fmla="*/ 22 w 58"/>
                <a:gd name="T1" fmla="*/ 18 h 47"/>
                <a:gd name="T2" fmla="*/ 20 w 58"/>
                <a:gd name="T3" fmla="*/ 26 h 47"/>
                <a:gd name="T4" fmla="*/ 28 w 58"/>
                <a:gd name="T5" fmla="*/ 31 h 47"/>
                <a:gd name="T6" fmla="*/ 35 w 58"/>
                <a:gd name="T7" fmla="*/ 32 h 47"/>
                <a:gd name="T8" fmla="*/ 44 w 58"/>
                <a:gd name="T9" fmla="*/ 32 h 47"/>
                <a:gd name="T10" fmla="*/ 54 w 58"/>
                <a:gd name="T11" fmla="*/ 29 h 47"/>
                <a:gd name="T12" fmla="*/ 58 w 58"/>
                <a:gd name="T13" fmla="*/ 25 h 47"/>
                <a:gd name="T14" fmla="*/ 56 w 58"/>
                <a:gd name="T15" fmla="*/ 12 h 47"/>
                <a:gd name="T16" fmla="*/ 45 w 58"/>
                <a:gd name="T17" fmla="*/ 11 h 47"/>
                <a:gd name="T18" fmla="*/ 39 w 58"/>
                <a:gd name="T19" fmla="*/ 11 h 47"/>
                <a:gd name="T20" fmla="*/ 44 w 58"/>
                <a:gd name="T21" fmla="*/ 13 h 47"/>
                <a:gd name="T22" fmla="*/ 44 w 58"/>
                <a:gd name="T23" fmla="*/ 24 h 47"/>
                <a:gd name="T24" fmla="*/ 38 w 58"/>
                <a:gd name="T25" fmla="*/ 27 h 47"/>
                <a:gd name="T26" fmla="*/ 33 w 58"/>
                <a:gd name="T27" fmla="*/ 24 h 47"/>
                <a:gd name="T28" fmla="*/ 33 w 58"/>
                <a:gd name="T29" fmla="*/ 14 h 47"/>
                <a:gd name="T30" fmla="*/ 36 w 58"/>
                <a:gd name="T31" fmla="*/ 11 h 47"/>
                <a:gd name="T32" fmla="*/ 31 w 58"/>
                <a:gd name="T33" fmla="*/ 8 h 47"/>
                <a:gd name="T34" fmla="*/ 0 w 58"/>
                <a:gd name="T35" fmla="*/ 0 h 47"/>
                <a:gd name="T36" fmla="*/ 0 w 58"/>
                <a:gd name="T37" fmla="*/ 6 h 47"/>
                <a:gd name="T38" fmla="*/ 10 w 58"/>
                <a:gd name="T39" fmla="*/ 11 h 47"/>
                <a:gd name="T40" fmla="*/ 16 w 58"/>
                <a:gd name="T41" fmla="*/ 11 h 47"/>
                <a:gd name="T42" fmla="*/ 22 w 58"/>
                <a:gd name="T43" fmla="*/ 18 h 47"/>
                <a:gd name="T44" fmla="*/ 22 w 58"/>
                <a:gd name="T45" fmla="*/ 18 h 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8" h="47">
                  <a:moveTo>
                    <a:pt x="22" y="27"/>
                  </a:moveTo>
                  <a:lnTo>
                    <a:pt x="20" y="35"/>
                  </a:lnTo>
                  <a:lnTo>
                    <a:pt x="28" y="45"/>
                  </a:lnTo>
                  <a:lnTo>
                    <a:pt x="35" y="47"/>
                  </a:lnTo>
                  <a:lnTo>
                    <a:pt x="44" y="47"/>
                  </a:lnTo>
                  <a:lnTo>
                    <a:pt x="54" y="41"/>
                  </a:lnTo>
                  <a:lnTo>
                    <a:pt x="58" y="34"/>
                  </a:lnTo>
                  <a:lnTo>
                    <a:pt x="56" y="21"/>
                  </a:lnTo>
                  <a:lnTo>
                    <a:pt x="45" y="11"/>
                  </a:lnTo>
                  <a:lnTo>
                    <a:pt x="39" y="12"/>
                  </a:lnTo>
                  <a:lnTo>
                    <a:pt x="44" y="22"/>
                  </a:lnTo>
                  <a:lnTo>
                    <a:pt x="44" y="33"/>
                  </a:lnTo>
                  <a:lnTo>
                    <a:pt x="38" y="38"/>
                  </a:lnTo>
                  <a:lnTo>
                    <a:pt x="33" y="33"/>
                  </a:lnTo>
                  <a:lnTo>
                    <a:pt x="33" y="23"/>
                  </a:lnTo>
                  <a:lnTo>
                    <a:pt x="36" y="18"/>
                  </a:lnTo>
                  <a:lnTo>
                    <a:pt x="31" y="8"/>
                  </a:lnTo>
                  <a:lnTo>
                    <a:pt x="0" y="0"/>
                  </a:lnTo>
                  <a:lnTo>
                    <a:pt x="0" y="6"/>
                  </a:lnTo>
                  <a:lnTo>
                    <a:pt x="10" y="11"/>
                  </a:lnTo>
                  <a:lnTo>
                    <a:pt x="16" y="20"/>
                  </a:lnTo>
                  <a:lnTo>
                    <a:pt x="22"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885" name="Freeform 84"/>
            <p:cNvSpPr>
              <a:spLocks/>
            </p:cNvSpPr>
            <p:nvPr/>
          </p:nvSpPr>
          <p:spPr bwMode="auto">
            <a:xfrm>
              <a:off x="1048" y="2890"/>
              <a:ext cx="16" cy="10"/>
            </a:xfrm>
            <a:custGeom>
              <a:avLst/>
              <a:gdLst>
                <a:gd name="T0" fmla="*/ 0 w 16"/>
                <a:gd name="T1" fmla="*/ 5 h 11"/>
                <a:gd name="T2" fmla="*/ 16 w 16"/>
                <a:gd name="T3" fmla="*/ 5 h 11"/>
                <a:gd name="T4" fmla="*/ 13 w 16"/>
                <a:gd name="T5" fmla="*/ 2 h 11"/>
                <a:gd name="T6" fmla="*/ 2 w 16"/>
                <a:gd name="T7" fmla="*/ 0 h 11"/>
                <a:gd name="T8" fmla="*/ 0 w 16"/>
                <a:gd name="T9" fmla="*/ 5 h 11"/>
                <a:gd name="T10" fmla="*/ 0 w 16"/>
                <a:gd name="T11" fmla="*/ 5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11">
                  <a:moveTo>
                    <a:pt x="0" y="11"/>
                  </a:moveTo>
                  <a:lnTo>
                    <a:pt x="16" y="11"/>
                  </a:lnTo>
                  <a:lnTo>
                    <a:pt x="13" y="2"/>
                  </a:lnTo>
                  <a:lnTo>
                    <a:pt x="2"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886" name="Freeform 85"/>
            <p:cNvSpPr>
              <a:spLocks/>
            </p:cNvSpPr>
            <p:nvPr/>
          </p:nvSpPr>
          <p:spPr bwMode="auto">
            <a:xfrm>
              <a:off x="1073" y="2903"/>
              <a:ext cx="55" cy="24"/>
            </a:xfrm>
            <a:custGeom>
              <a:avLst/>
              <a:gdLst>
                <a:gd name="T0" fmla="*/ 0 w 55"/>
                <a:gd name="T1" fmla="*/ 0 h 25"/>
                <a:gd name="T2" fmla="*/ 55 w 55"/>
                <a:gd name="T3" fmla="*/ 12 h 25"/>
                <a:gd name="T4" fmla="*/ 50 w 55"/>
                <a:gd name="T5" fmla="*/ 16 h 25"/>
                <a:gd name="T6" fmla="*/ 0 w 55"/>
                <a:gd name="T7" fmla="*/ 12 h 25"/>
                <a:gd name="T8" fmla="*/ 0 w 55"/>
                <a:gd name="T9" fmla="*/ 0 h 25"/>
                <a:gd name="T10" fmla="*/ 0 w 55"/>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25">
                  <a:moveTo>
                    <a:pt x="0" y="0"/>
                  </a:moveTo>
                  <a:lnTo>
                    <a:pt x="55" y="13"/>
                  </a:lnTo>
                  <a:lnTo>
                    <a:pt x="50" y="25"/>
                  </a:lnTo>
                  <a:lnTo>
                    <a:pt x="0" y="1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887" name="Freeform 86"/>
            <p:cNvSpPr>
              <a:spLocks/>
            </p:cNvSpPr>
            <p:nvPr/>
          </p:nvSpPr>
          <p:spPr bwMode="auto">
            <a:xfrm>
              <a:off x="1118" y="2911"/>
              <a:ext cx="79" cy="51"/>
            </a:xfrm>
            <a:custGeom>
              <a:avLst/>
              <a:gdLst>
                <a:gd name="T0" fmla="*/ 9 w 79"/>
                <a:gd name="T1" fmla="*/ 0 h 54"/>
                <a:gd name="T2" fmla="*/ 1 w 79"/>
                <a:gd name="T3" fmla="*/ 9 h 54"/>
                <a:gd name="T4" fmla="*/ 0 w 79"/>
                <a:gd name="T5" fmla="*/ 20 h 54"/>
                <a:gd name="T6" fmla="*/ 6 w 79"/>
                <a:gd name="T7" fmla="*/ 25 h 54"/>
                <a:gd name="T8" fmla="*/ 14 w 79"/>
                <a:gd name="T9" fmla="*/ 29 h 54"/>
                <a:gd name="T10" fmla="*/ 24 w 79"/>
                <a:gd name="T11" fmla="*/ 30 h 54"/>
                <a:gd name="T12" fmla="*/ 33 w 79"/>
                <a:gd name="T13" fmla="*/ 29 h 54"/>
                <a:gd name="T14" fmla="*/ 37 w 79"/>
                <a:gd name="T15" fmla="*/ 27 h 54"/>
                <a:gd name="T16" fmla="*/ 44 w 79"/>
                <a:gd name="T17" fmla="*/ 31 h 54"/>
                <a:gd name="T18" fmla="*/ 59 w 79"/>
                <a:gd name="T19" fmla="*/ 33 h 54"/>
                <a:gd name="T20" fmla="*/ 72 w 79"/>
                <a:gd name="T21" fmla="*/ 29 h 54"/>
                <a:gd name="T22" fmla="*/ 78 w 79"/>
                <a:gd name="T23" fmla="*/ 24 h 54"/>
                <a:gd name="T24" fmla="*/ 79 w 79"/>
                <a:gd name="T25" fmla="*/ 17 h 54"/>
                <a:gd name="T26" fmla="*/ 76 w 79"/>
                <a:gd name="T27" fmla="*/ 9 h 54"/>
                <a:gd name="T28" fmla="*/ 67 w 79"/>
                <a:gd name="T29" fmla="*/ 11 h 54"/>
                <a:gd name="T30" fmla="*/ 67 w 79"/>
                <a:gd name="T31" fmla="*/ 20 h 54"/>
                <a:gd name="T32" fmla="*/ 62 w 79"/>
                <a:gd name="T33" fmla="*/ 25 h 54"/>
                <a:gd name="T34" fmla="*/ 52 w 79"/>
                <a:gd name="T35" fmla="*/ 26 h 54"/>
                <a:gd name="T36" fmla="*/ 46 w 79"/>
                <a:gd name="T37" fmla="*/ 24 h 54"/>
                <a:gd name="T38" fmla="*/ 45 w 79"/>
                <a:gd name="T39" fmla="*/ 20 h 54"/>
                <a:gd name="T40" fmla="*/ 51 w 79"/>
                <a:gd name="T41" fmla="*/ 9 h 54"/>
                <a:gd name="T42" fmla="*/ 31 w 79"/>
                <a:gd name="T43" fmla="*/ 9 h 54"/>
                <a:gd name="T44" fmla="*/ 33 w 79"/>
                <a:gd name="T45" fmla="*/ 16 h 54"/>
                <a:gd name="T46" fmla="*/ 32 w 79"/>
                <a:gd name="T47" fmla="*/ 22 h 54"/>
                <a:gd name="T48" fmla="*/ 24 w 79"/>
                <a:gd name="T49" fmla="*/ 24 h 54"/>
                <a:gd name="T50" fmla="*/ 17 w 79"/>
                <a:gd name="T51" fmla="*/ 22 h 54"/>
                <a:gd name="T52" fmla="*/ 12 w 79"/>
                <a:gd name="T53" fmla="*/ 16 h 54"/>
                <a:gd name="T54" fmla="*/ 14 w 79"/>
                <a:gd name="T55" fmla="*/ 9 h 54"/>
                <a:gd name="T56" fmla="*/ 19 w 79"/>
                <a:gd name="T57" fmla="*/ 4 h 54"/>
                <a:gd name="T58" fmla="*/ 9 w 79"/>
                <a:gd name="T59" fmla="*/ 0 h 54"/>
                <a:gd name="T60" fmla="*/ 9 w 79"/>
                <a:gd name="T61" fmla="*/ 0 h 5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9" h="54">
                  <a:moveTo>
                    <a:pt x="9" y="0"/>
                  </a:moveTo>
                  <a:lnTo>
                    <a:pt x="1" y="17"/>
                  </a:lnTo>
                  <a:lnTo>
                    <a:pt x="0" y="31"/>
                  </a:lnTo>
                  <a:lnTo>
                    <a:pt x="6" y="42"/>
                  </a:lnTo>
                  <a:lnTo>
                    <a:pt x="14" y="49"/>
                  </a:lnTo>
                  <a:lnTo>
                    <a:pt x="24" y="50"/>
                  </a:lnTo>
                  <a:lnTo>
                    <a:pt x="33" y="49"/>
                  </a:lnTo>
                  <a:lnTo>
                    <a:pt x="37" y="46"/>
                  </a:lnTo>
                  <a:lnTo>
                    <a:pt x="44" y="52"/>
                  </a:lnTo>
                  <a:lnTo>
                    <a:pt x="59" y="54"/>
                  </a:lnTo>
                  <a:lnTo>
                    <a:pt x="72" y="49"/>
                  </a:lnTo>
                  <a:lnTo>
                    <a:pt x="78" y="39"/>
                  </a:lnTo>
                  <a:lnTo>
                    <a:pt x="79" y="26"/>
                  </a:lnTo>
                  <a:lnTo>
                    <a:pt x="76" y="17"/>
                  </a:lnTo>
                  <a:lnTo>
                    <a:pt x="67" y="20"/>
                  </a:lnTo>
                  <a:lnTo>
                    <a:pt x="67" y="32"/>
                  </a:lnTo>
                  <a:lnTo>
                    <a:pt x="62" y="42"/>
                  </a:lnTo>
                  <a:lnTo>
                    <a:pt x="52" y="44"/>
                  </a:lnTo>
                  <a:lnTo>
                    <a:pt x="46" y="40"/>
                  </a:lnTo>
                  <a:lnTo>
                    <a:pt x="45" y="31"/>
                  </a:lnTo>
                  <a:lnTo>
                    <a:pt x="51" y="18"/>
                  </a:lnTo>
                  <a:lnTo>
                    <a:pt x="31" y="9"/>
                  </a:lnTo>
                  <a:lnTo>
                    <a:pt x="33" y="25"/>
                  </a:lnTo>
                  <a:lnTo>
                    <a:pt x="32" y="35"/>
                  </a:lnTo>
                  <a:lnTo>
                    <a:pt x="24" y="40"/>
                  </a:lnTo>
                  <a:lnTo>
                    <a:pt x="17" y="35"/>
                  </a:lnTo>
                  <a:lnTo>
                    <a:pt x="12" y="25"/>
                  </a:lnTo>
                  <a:lnTo>
                    <a:pt x="14" y="15"/>
                  </a:lnTo>
                  <a:lnTo>
                    <a:pt x="19" y="4"/>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888" name="Freeform 87"/>
            <p:cNvSpPr>
              <a:spLocks/>
            </p:cNvSpPr>
            <p:nvPr/>
          </p:nvSpPr>
          <p:spPr bwMode="auto">
            <a:xfrm>
              <a:off x="1128" y="2911"/>
              <a:ext cx="27" cy="22"/>
            </a:xfrm>
            <a:custGeom>
              <a:avLst/>
              <a:gdLst>
                <a:gd name="T0" fmla="*/ 0 w 27"/>
                <a:gd name="T1" fmla="*/ 11 h 23"/>
                <a:gd name="T2" fmla="*/ 10 w 27"/>
                <a:gd name="T3" fmla="*/ 11 h 23"/>
                <a:gd name="T4" fmla="*/ 20 w 27"/>
                <a:gd name="T5" fmla="*/ 11 h 23"/>
                <a:gd name="T6" fmla="*/ 27 w 27"/>
                <a:gd name="T7" fmla="*/ 14 h 23"/>
                <a:gd name="T8" fmla="*/ 25 w 27"/>
                <a:gd name="T9" fmla="*/ 10 h 23"/>
                <a:gd name="T10" fmla="*/ 4 w 27"/>
                <a:gd name="T11" fmla="*/ 0 h 23"/>
                <a:gd name="T12" fmla="*/ 0 w 27"/>
                <a:gd name="T13" fmla="*/ 11 h 23"/>
                <a:gd name="T14" fmla="*/ 0 w 27"/>
                <a:gd name="T15" fmla="*/ 11 h 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 h="23">
                  <a:moveTo>
                    <a:pt x="0" y="14"/>
                  </a:moveTo>
                  <a:lnTo>
                    <a:pt x="10" y="12"/>
                  </a:lnTo>
                  <a:lnTo>
                    <a:pt x="20" y="14"/>
                  </a:lnTo>
                  <a:lnTo>
                    <a:pt x="27" y="23"/>
                  </a:lnTo>
                  <a:lnTo>
                    <a:pt x="25" y="10"/>
                  </a:lnTo>
                  <a:lnTo>
                    <a:pt x="4" y="0"/>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889" name="Freeform 88"/>
            <p:cNvSpPr>
              <a:spLocks/>
            </p:cNvSpPr>
            <p:nvPr/>
          </p:nvSpPr>
          <p:spPr bwMode="auto">
            <a:xfrm>
              <a:off x="1162" y="2924"/>
              <a:ext cx="28" cy="20"/>
            </a:xfrm>
            <a:custGeom>
              <a:avLst/>
              <a:gdLst>
                <a:gd name="T0" fmla="*/ 1 w 28"/>
                <a:gd name="T1" fmla="*/ 10 h 21"/>
                <a:gd name="T2" fmla="*/ 11 w 28"/>
                <a:gd name="T3" fmla="*/ 8 h 21"/>
                <a:gd name="T4" fmla="*/ 20 w 28"/>
                <a:gd name="T5" fmla="*/ 10 h 21"/>
                <a:gd name="T6" fmla="*/ 25 w 28"/>
                <a:gd name="T7" fmla="*/ 12 h 21"/>
                <a:gd name="T8" fmla="*/ 28 w 28"/>
                <a:gd name="T9" fmla="*/ 6 h 21"/>
                <a:gd name="T10" fmla="*/ 0 w 28"/>
                <a:gd name="T11" fmla="*/ 0 h 21"/>
                <a:gd name="T12" fmla="*/ 1 w 28"/>
                <a:gd name="T13" fmla="*/ 10 h 21"/>
                <a:gd name="T14" fmla="*/ 1 w 28"/>
                <a:gd name="T15" fmla="*/ 10 h 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 h="21">
                  <a:moveTo>
                    <a:pt x="1" y="12"/>
                  </a:moveTo>
                  <a:lnTo>
                    <a:pt x="11" y="8"/>
                  </a:lnTo>
                  <a:lnTo>
                    <a:pt x="20" y="13"/>
                  </a:lnTo>
                  <a:lnTo>
                    <a:pt x="25" y="21"/>
                  </a:lnTo>
                  <a:lnTo>
                    <a:pt x="28" y="6"/>
                  </a:lnTo>
                  <a:lnTo>
                    <a:pt x="0" y="0"/>
                  </a:lnTo>
                  <a:lnTo>
                    <a:pt x="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890" name="Freeform 89"/>
            <p:cNvSpPr>
              <a:spLocks/>
            </p:cNvSpPr>
            <p:nvPr/>
          </p:nvSpPr>
          <p:spPr bwMode="auto">
            <a:xfrm>
              <a:off x="933" y="2884"/>
              <a:ext cx="68" cy="32"/>
            </a:xfrm>
            <a:custGeom>
              <a:avLst/>
              <a:gdLst>
                <a:gd name="T0" fmla="*/ 68 w 68"/>
                <a:gd name="T1" fmla="*/ 24 h 33"/>
                <a:gd name="T2" fmla="*/ 61 w 68"/>
                <a:gd name="T3" fmla="*/ 16 h 33"/>
                <a:gd name="T4" fmla="*/ 0 w 68"/>
                <a:gd name="T5" fmla="*/ 0 h 33"/>
                <a:gd name="T6" fmla="*/ 68 w 68"/>
                <a:gd name="T7" fmla="*/ 24 h 33"/>
                <a:gd name="T8" fmla="*/ 68 w 68"/>
                <a:gd name="T9" fmla="*/ 24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33">
                  <a:moveTo>
                    <a:pt x="68" y="33"/>
                  </a:moveTo>
                  <a:lnTo>
                    <a:pt x="61" y="22"/>
                  </a:lnTo>
                  <a:lnTo>
                    <a:pt x="0" y="0"/>
                  </a:lnTo>
                  <a:lnTo>
                    <a:pt x="68"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891" name="Freeform 90"/>
            <p:cNvSpPr>
              <a:spLocks/>
            </p:cNvSpPr>
            <p:nvPr/>
          </p:nvSpPr>
          <p:spPr bwMode="auto">
            <a:xfrm>
              <a:off x="965" y="2880"/>
              <a:ext cx="21" cy="8"/>
            </a:xfrm>
            <a:custGeom>
              <a:avLst/>
              <a:gdLst>
                <a:gd name="T0" fmla="*/ 0 w 21"/>
                <a:gd name="T1" fmla="*/ 1 h 9"/>
                <a:gd name="T2" fmla="*/ 21 w 21"/>
                <a:gd name="T3" fmla="*/ 4 h 9"/>
                <a:gd name="T4" fmla="*/ 19 w 21"/>
                <a:gd name="T5" fmla="*/ 0 h 9"/>
                <a:gd name="T6" fmla="*/ 0 w 21"/>
                <a:gd name="T7" fmla="*/ 1 h 9"/>
                <a:gd name="T8" fmla="*/ 0 w 21"/>
                <a:gd name="T9" fmla="*/ 1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9">
                  <a:moveTo>
                    <a:pt x="0" y="1"/>
                  </a:moveTo>
                  <a:lnTo>
                    <a:pt x="21" y="9"/>
                  </a:lnTo>
                  <a:lnTo>
                    <a:pt x="19"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892" name="Freeform 91"/>
            <p:cNvSpPr>
              <a:spLocks/>
            </p:cNvSpPr>
            <p:nvPr/>
          </p:nvSpPr>
          <p:spPr bwMode="auto">
            <a:xfrm>
              <a:off x="1251" y="2743"/>
              <a:ext cx="134" cy="47"/>
            </a:xfrm>
            <a:custGeom>
              <a:avLst/>
              <a:gdLst>
                <a:gd name="T0" fmla="*/ 134 w 134"/>
                <a:gd name="T1" fmla="*/ 33 h 49"/>
                <a:gd name="T2" fmla="*/ 120 w 134"/>
                <a:gd name="T3" fmla="*/ 24 h 49"/>
                <a:gd name="T4" fmla="*/ 83 w 134"/>
                <a:gd name="T5" fmla="*/ 12 h 49"/>
                <a:gd name="T6" fmla="*/ 0 w 134"/>
                <a:gd name="T7" fmla="*/ 0 h 49"/>
                <a:gd name="T8" fmla="*/ 78 w 134"/>
                <a:gd name="T9" fmla="*/ 12 h 49"/>
                <a:gd name="T10" fmla="*/ 114 w 134"/>
                <a:gd name="T11" fmla="*/ 13 h 49"/>
                <a:gd name="T12" fmla="*/ 131 w 134"/>
                <a:gd name="T13" fmla="*/ 22 h 49"/>
                <a:gd name="T14" fmla="*/ 134 w 134"/>
                <a:gd name="T15" fmla="*/ 33 h 49"/>
                <a:gd name="T16" fmla="*/ 134 w 134"/>
                <a:gd name="T17" fmla="*/ 33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4" h="49">
                  <a:moveTo>
                    <a:pt x="134" y="49"/>
                  </a:moveTo>
                  <a:lnTo>
                    <a:pt x="120" y="33"/>
                  </a:lnTo>
                  <a:lnTo>
                    <a:pt x="83" y="19"/>
                  </a:lnTo>
                  <a:lnTo>
                    <a:pt x="0" y="0"/>
                  </a:lnTo>
                  <a:lnTo>
                    <a:pt x="78" y="12"/>
                  </a:lnTo>
                  <a:lnTo>
                    <a:pt x="114" y="22"/>
                  </a:lnTo>
                  <a:lnTo>
                    <a:pt x="131" y="31"/>
                  </a:lnTo>
                  <a:lnTo>
                    <a:pt x="134"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893" name="Freeform 92"/>
            <p:cNvSpPr>
              <a:spLocks/>
            </p:cNvSpPr>
            <p:nvPr/>
          </p:nvSpPr>
          <p:spPr bwMode="auto">
            <a:xfrm>
              <a:off x="1278" y="2737"/>
              <a:ext cx="88" cy="18"/>
            </a:xfrm>
            <a:custGeom>
              <a:avLst/>
              <a:gdLst>
                <a:gd name="T0" fmla="*/ 88 w 88"/>
                <a:gd name="T1" fmla="*/ 10 h 19"/>
                <a:gd name="T2" fmla="*/ 52 w 88"/>
                <a:gd name="T3" fmla="*/ 9 h 19"/>
                <a:gd name="T4" fmla="*/ 0 w 88"/>
                <a:gd name="T5" fmla="*/ 0 h 19"/>
                <a:gd name="T6" fmla="*/ 49 w 88"/>
                <a:gd name="T7" fmla="*/ 3 h 19"/>
                <a:gd name="T8" fmla="*/ 71 w 88"/>
                <a:gd name="T9" fmla="*/ 6 h 19"/>
                <a:gd name="T10" fmla="*/ 88 w 88"/>
                <a:gd name="T11" fmla="*/ 10 h 19"/>
                <a:gd name="T12" fmla="*/ 88 w 88"/>
                <a:gd name="T13" fmla="*/ 1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 h="19">
                  <a:moveTo>
                    <a:pt x="88" y="19"/>
                  </a:moveTo>
                  <a:lnTo>
                    <a:pt x="52" y="9"/>
                  </a:lnTo>
                  <a:lnTo>
                    <a:pt x="0" y="0"/>
                  </a:lnTo>
                  <a:lnTo>
                    <a:pt x="49" y="3"/>
                  </a:lnTo>
                  <a:lnTo>
                    <a:pt x="71" y="6"/>
                  </a:lnTo>
                  <a:lnTo>
                    <a:pt x="8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894" name="Freeform 93"/>
            <p:cNvSpPr>
              <a:spLocks/>
            </p:cNvSpPr>
            <p:nvPr/>
          </p:nvSpPr>
          <p:spPr bwMode="auto">
            <a:xfrm>
              <a:off x="1315" y="2895"/>
              <a:ext cx="9" cy="53"/>
            </a:xfrm>
            <a:custGeom>
              <a:avLst/>
              <a:gdLst>
                <a:gd name="T0" fmla="*/ 8 w 9"/>
                <a:gd name="T1" fmla="*/ 0 h 56"/>
                <a:gd name="T2" fmla="*/ 0 w 9"/>
                <a:gd name="T3" fmla="*/ 8 h 56"/>
                <a:gd name="T4" fmla="*/ 3 w 9"/>
                <a:gd name="T5" fmla="*/ 34 h 56"/>
                <a:gd name="T6" fmla="*/ 9 w 9"/>
                <a:gd name="T7" fmla="*/ 29 h 56"/>
                <a:gd name="T8" fmla="*/ 8 w 9"/>
                <a:gd name="T9" fmla="*/ 0 h 56"/>
                <a:gd name="T10" fmla="*/ 8 w 9"/>
                <a:gd name="T11" fmla="*/ 0 h 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56">
                  <a:moveTo>
                    <a:pt x="8" y="0"/>
                  </a:moveTo>
                  <a:lnTo>
                    <a:pt x="0" y="8"/>
                  </a:lnTo>
                  <a:lnTo>
                    <a:pt x="3" y="56"/>
                  </a:lnTo>
                  <a:lnTo>
                    <a:pt x="9" y="48"/>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895" name="Freeform 94"/>
            <p:cNvSpPr>
              <a:spLocks/>
            </p:cNvSpPr>
            <p:nvPr/>
          </p:nvSpPr>
          <p:spPr bwMode="auto">
            <a:xfrm>
              <a:off x="1330" y="2894"/>
              <a:ext cx="9" cy="53"/>
            </a:xfrm>
            <a:custGeom>
              <a:avLst/>
              <a:gdLst>
                <a:gd name="T0" fmla="*/ 8 w 9"/>
                <a:gd name="T1" fmla="*/ 0 h 56"/>
                <a:gd name="T2" fmla="*/ 0 w 9"/>
                <a:gd name="T3" fmla="*/ 7 h 56"/>
                <a:gd name="T4" fmla="*/ 3 w 9"/>
                <a:gd name="T5" fmla="*/ 34 h 56"/>
                <a:gd name="T6" fmla="*/ 9 w 9"/>
                <a:gd name="T7" fmla="*/ 29 h 56"/>
                <a:gd name="T8" fmla="*/ 8 w 9"/>
                <a:gd name="T9" fmla="*/ 0 h 56"/>
                <a:gd name="T10" fmla="*/ 8 w 9"/>
                <a:gd name="T11" fmla="*/ 0 h 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56">
                  <a:moveTo>
                    <a:pt x="8" y="0"/>
                  </a:moveTo>
                  <a:lnTo>
                    <a:pt x="0" y="7"/>
                  </a:lnTo>
                  <a:lnTo>
                    <a:pt x="3" y="56"/>
                  </a:lnTo>
                  <a:lnTo>
                    <a:pt x="9" y="48"/>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896" name="Freeform 95"/>
            <p:cNvSpPr>
              <a:spLocks/>
            </p:cNvSpPr>
            <p:nvPr/>
          </p:nvSpPr>
          <p:spPr bwMode="auto">
            <a:xfrm>
              <a:off x="1345" y="2893"/>
              <a:ext cx="9" cy="53"/>
            </a:xfrm>
            <a:custGeom>
              <a:avLst/>
              <a:gdLst>
                <a:gd name="T0" fmla="*/ 8 w 9"/>
                <a:gd name="T1" fmla="*/ 0 h 56"/>
                <a:gd name="T2" fmla="*/ 0 w 9"/>
                <a:gd name="T3" fmla="*/ 8 h 56"/>
                <a:gd name="T4" fmla="*/ 3 w 9"/>
                <a:gd name="T5" fmla="*/ 34 h 56"/>
                <a:gd name="T6" fmla="*/ 9 w 9"/>
                <a:gd name="T7" fmla="*/ 29 h 56"/>
                <a:gd name="T8" fmla="*/ 8 w 9"/>
                <a:gd name="T9" fmla="*/ 0 h 56"/>
                <a:gd name="T10" fmla="*/ 8 w 9"/>
                <a:gd name="T11" fmla="*/ 0 h 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56">
                  <a:moveTo>
                    <a:pt x="8" y="0"/>
                  </a:moveTo>
                  <a:lnTo>
                    <a:pt x="0" y="8"/>
                  </a:lnTo>
                  <a:lnTo>
                    <a:pt x="3" y="56"/>
                  </a:lnTo>
                  <a:lnTo>
                    <a:pt x="9" y="48"/>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897" name="Freeform 96"/>
            <p:cNvSpPr>
              <a:spLocks/>
            </p:cNvSpPr>
            <p:nvPr/>
          </p:nvSpPr>
          <p:spPr bwMode="auto">
            <a:xfrm>
              <a:off x="1360" y="2892"/>
              <a:ext cx="9" cy="53"/>
            </a:xfrm>
            <a:custGeom>
              <a:avLst/>
              <a:gdLst>
                <a:gd name="T0" fmla="*/ 8 w 9"/>
                <a:gd name="T1" fmla="*/ 0 h 56"/>
                <a:gd name="T2" fmla="*/ 0 w 9"/>
                <a:gd name="T3" fmla="*/ 7 h 56"/>
                <a:gd name="T4" fmla="*/ 3 w 9"/>
                <a:gd name="T5" fmla="*/ 34 h 56"/>
                <a:gd name="T6" fmla="*/ 9 w 9"/>
                <a:gd name="T7" fmla="*/ 29 h 56"/>
                <a:gd name="T8" fmla="*/ 8 w 9"/>
                <a:gd name="T9" fmla="*/ 0 h 56"/>
                <a:gd name="T10" fmla="*/ 8 w 9"/>
                <a:gd name="T11" fmla="*/ 0 h 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56">
                  <a:moveTo>
                    <a:pt x="8" y="0"/>
                  </a:moveTo>
                  <a:lnTo>
                    <a:pt x="0" y="7"/>
                  </a:lnTo>
                  <a:lnTo>
                    <a:pt x="3" y="56"/>
                  </a:lnTo>
                  <a:lnTo>
                    <a:pt x="9" y="48"/>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898" name="Freeform 97"/>
            <p:cNvSpPr>
              <a:spLocks/>
            </p:cNvSpPr>
            <p:nvPr/>
          </p:nvSpPr>
          <p:spPr bwMode="auto">
            <a:xfrm>
              <a:off x="1310" y="2896"/>
              <a:ext cx="9" cy="54"/>
            </a:xfrm>
            <a:custGeom>
              <a:avLst/>
              <a:gdLst>
                <a:gd name="T0" fmla="*/ 8 w 9"/>
                <a:gd name="T1" fmla="*/ 0 h 57"/>
                <a:gd name="T2" fmla="*/ 0 w 9"/>
                <a:gd name="T3" fmla="*/ 8 h 57"/>
                <a:gd name="T4" fmla="*/ 3 w 9"/>
                <a:gd name="T5" fmla="*/ 35 h 57"/>
                <a:gd name="T6" fmla="*/ 9 w 9"/>
                <a:gd name="T7" fmla="*/ 29 h 57"/>
                <a:gd name="T8" fmla="*/ 8 w 9"/>
                <a:gd name="T9" fmla="*/ 0 h 57"/>
                <a:gd name="T10" fmla="*/ 8 w 9"/>
                <a:gd name="T11" fmla="*/ 0 h 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57">
                  <a:moveTo>
                    <a:pt x="8" y="0"/>
                  </a:moveTo>
                  <a:lnTo>
                    <a:pt x="0" y="8"/>
                  </a:lnTo>
                  <a:lnTo>
                    <a:pt x="3" y="57"/>
                  </a:lnTo>
                  <a:lnTo>
                    <a:pt x="9" y="48"/>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899" name="Freeform 98"/>
            <p:cNvSpPr>
              <a:spLocks/>
            </p:cNvSpPr>
            <p:nvPr/>
          </p:nvSpPr>
          <p:spPr bwMode="auto">
            <a:xfrm>
              <a:off x="1325" y="2895"/>
              <a:ext cx="9" cy="53"/>
            </a:xfrm>
            <a:custGeom>
              <a:avLst/>
              <a:gdLst>
                <a:gd name="T0" fmla="*/ 8 w 9"/>
                <a:gd name="T1" fmla="*/ 0 h 56"/>
                <a:gd name="T2" fmla="*/ 0 w 9"/>
                <a:gd name="T3" fmla="*/ 8 h 56"/>
                <a:gd name="T4" fmla="*/ 3 w 9"/>
                <a:gd name="T5" fmla="*/ 34 h 56"/>
                <a:gd name="T6" fmla="*/ 9 w 9"/>
                <a:gd name="T7" fmla="*/ 29 h 56"/>
                <a:gd name="T8" fmla="*/ 8 w 9"/>
                <a:gd name="T9" fmla="*/ 0 h 56"/>
                <a:gd name="T10" fmla="*/ 8 w 9"/>
                <a:gd name="T11" fmla="*/ 0 h 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56">
                  <a:moveTo>
                    <a:pt x="8" y="0"/>
                  </a:moveTo>
                  <a:lnTo>
                    <a:pt x="0" y="8"/>
                  </a:lnTo>
                  <a:lnTo>
                    <a:pt x="3" y="56"/>
                  </a:lnTo>
                  <a:lnTo>
                    <a:pt x="9" y="48"/>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900" name="Freeform 99"/>
            <p:cNvSpPr>
              <a:spLocks/>
            </p:cNvSpPr>
            <p:nvPr/>
          </p:nvSpPr>
          <p:spPr bwMode="auto">
            <a:xfrm>
              <a:off x="1340" y="2894"/>
              <a:ext cx="9" cy="54"/>
            </a:xfrm>
            <a:custGeom>
              <a:avLst/>
              <a:gdLst>
                <a:gd name="T0" fmla="*/ 8 w 9"/>
                <a:gd name="T1" fmla="*/ 0 h 57"/>
                <a:gd name="T2" fmla="*/ 0 w 9"/>
                <a:gd name="T3" fmla="*/ 8 h 57"/>
                <a:gd name="T4" fmla="*/ 3 w 9"/>
                <a:gd name="T5" fmla="*/ 35 h 57"/>
                <a:gd name="T6" fmla="*/ 9 w 9"/>
                <a:gd name="T7" fmla="*/ 29 h 57"/>
                <a:gd name="T8" fmla="*/ 8 w 9"/>
                <a:gd name="T9" fmla="*/ 0 h 57"/>
                <a:gd name="T10" fmla="*/ 8 w 9"/>
                <a:gd name="T11" fmla="*/ 0 h 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57">
                  <a:moveTo>
                    <a:pt x="8" y="0"/>
                  </a:moveTo>
                  <a:lnTo>
                    <a:pt x="0" y="8"/>
                  </a:lnTo>
                  <a:lnTo>
                    <a:pt x="3" y="57"/>
                  </a:lnTo>
                  <a:lnTo>
                    <a:pt x="9" y="48"/>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901" name="Freeform 100"/>
            <p:cNvSpPr>
              <a:spLocks/>
            </p:cNvSpPr>
            <p:nvPr/>
          </p:nvSpPr>
          <p:spPr bwMode="auto">
            <a:xfrm>
              <a:off x="1355" y="2893"/>
              <a:ext cx="9" cy="53"/>
            </a:xfrm>
            <a:custGeom>
              <a:avLst/>
              <a:gdLst>
                <a:gd name="T0" fmla="*/ 8 w 9"/>
                <a:gd name="T1" fmla="*/ 0 h 56"/>
                <a:gd name="T2" fmla="*/ 0 w 9"/>
                <a:gd name="T3" fmla="*/ 8 h 56"/>
                <a:gd name="T4" fmla="*/ 3 w 9"/>
                <a:gd name="T5" fmla="*/ 34 h 56"/>
                <a:gd name="T6" fmla="*/ 9 w 9"/>
                <a:gd name="T7" fmla="*/ 29 h 56"/>
                <a:gd name="T8" fmla="*/ 8 w 9"/>
                <a:gd name="T9" fmla="*/ 0 h 56"/>
                <a:gd name="T10" fmla="*/ 8 w 9"/>
                <a:gd name="T11" fmla="*/ 0 h 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56">
                  <a:moveTo>
                    <a:pt x="8" y="0"/>
                  </a:moveTo>
                  <a:lnTo>
                    <a:pt x="0" y="8"/>
                  </a:lnTo>
                  <a:lnTo>
                    <a:pt x="3" y="56"/>
                  </a:lnTo>
                  <a:lnTo>
                    <a:pt x="9" y="48"/>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902" name="Freeform 101"/>
            <p:cNvSpPr>
              <a:spLocks/>
            </p:cNvSpPr>
            <p:nvPr/>
          </p:nvSpPr>
          <p:spPr bwMode="auto">
            <a:xfrm>
              <a:off x="1365" y="2922"/>
              <a:ext cx="27" cy="20"/>
            </a:xfrm>
            <a:custGeom>
              <a:avLst/>
              <a:gdLst>
                <a:gd name="T0" fmla="*/ 20 w 27"/>
                <a:gd name="T1" fmla="*/ 0 h 21"/>
                <a:gd name="T2" fmla="*/ 9 w 27"/>
                <a:gd name="T3" fmla="*/ 1 h 21"/>
                <a:gd name="T4" fmla="*/ 3 w 27"/>
                <a:gd name="T5" fmla="*/ 5 h 21"/>
                <a:gd name="T6" fmla="*/ 0 w 27"/>
                <a:gd name="T7" fmla="*/ 10 h 21"/>
                <a:gd name="T8" fmla="*/ 2 w 27"/>
                <a:gd name="T9" fmla="*/ 10 h 21"/>
                <a:gd name="T10" fmla="*/ 11 w 27"/>
                <a:gd name="T11" fmla="*/ 12 h 21"/>
                <a:gd name="T12" fmla="*/ 21 w 27"/>
                <a:gd name="T13" fmla="*/ 11 h 21"/>
                <a:gd name="T14" fmla="*/ 27 w 27"/>
                <a:gd name="T15" fmla="*/ 10 h 21"/>
                <a:gd name="T16" fmla="*/ 25 w 27"/>
                <a:gd name="T17" fmla="*/ 7 h 21"/>
                <a:gd name="T18" fmla="*/ 18 w 27"/>
                <a:gd name="T19" fmla="*/ 4 h 21"/>
                <a:gd name="T20" fmla="*/ 19 w 27"/>
                <a:gd name="T21" fmla="*/ 10 h 21"/>
                <a:gd name="T22" fmla="*/ 18 w 27"/>
                <a:gd name="T23" fmla="*/ 10 h 21"/>
                <a:gd name="T24" fmla="*/ 10 w 27"/>
                <a:gd name="T25" fmla="*/ 10 h 21"/>
                <a:gd name="T26" fmla="*/ 7 w 27"/>
                <a:gd name="T27" fmla="*/ 10 h 21"/>
                <a:gd name="T28" fmla="*/ 8 w 27"/>
                <a:gd name="T29" fmla="*/ 6 h 21"/>
                <a:gd name="T30" fmla="*/ 14 w 27"/>
                <a:gd name="T31" fmla="*/ 3 h 21"/>
                <a:gd name="T32" fmla="*/ 20 w 27"/>
                <a:gd name="T33" fmla="*/ 0 h 21"/>
                <a:gd name="T34" fmla="*/ 20 w 27"/>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7" h="21">
                  <a:moveTo>
                    <a:pt x="20" y="0"/>
                  </a:moveTo>
                  <a:lnTo>
                    <a:pt x="9" y="1"/>
                  </a:lnTo>
                  <a:lnTo>
                    <a:pt x="3" y="5"/>
                  </a:lnTo>
                  <a:lnTo>
                    <a:pt x="0" y="11"/>
                  </a:lnTo>
                  <a:lnTo>
                    <a:pt x="2" y="18"/>
                  </a:lnTo>
                  <a:lnTo>
                    <a:pt x="11" y="21"/>
                  </a:lnTo>
                  <a:lnTo>
                    <a:pt x="21" y="20"/>
                  </a:lnTo>
                  <a:lnTo>
                    <a:pt x="27" y="14"/>
                  </a:lnTo>
                  <a:lnTo>
                    <a:pt x="25" y="7"/>
                  </a:lnTo>
                  <a:lnTo>
                    <a:pt x="18" y="4"/>
                  </a:lnTo>
                  <a:lnTo>
                    <a:pt x="19" y="11"/>
                  </a:lnTo>
                  <a:lnTo>
                    <a:pt x="18" y="16"/>
                  </a:lnTo>
                  <a:lnTo>
                    <a:pt x="10" y="17"/>
                  </a:lnTo>
                  <a:lnTo>
                    <a:pt x="7" y="12"/>
                  </a:lnTo>
                  <a:lnTo>
                    <a:pt x="8" y="6"/>
                  </a:lnTo>
                  <a:lnTo>
                    <a:pt x="14" y="3"/>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903" name="Freeform 102"/>
            <p:cNvSpPr>
              <a:spLocks/>
            </p:cNvSpPr>
            <p:nvPr/>
          </p:nvSpPr>
          <p:spPr bwMode="auto">
            <a:xfrm>
              <a:off x="1237" y="2841"/>
              <a:ext cx="25" cy="34"/>
            </a:xfrm>
            <a:custGeom>
              <a:avLst/>
              <a:gdLst>
                <a:gd name="T0" fmla="*/ 0 w 25"/>
                <a:gd name="T1" fmla="*/ 2 h 36"/>
                <a:gd name="T2" fmla="*/ 25 w 25"/>
                <a:gd name="T3" fmla="*/ 0 h 36"/>
                <a:gd name="T4" fmla="*/ 24 w 25"/>
                <a:gd name="T5" fmla="*/ 22 h 36"/>
                <a:gd name="T6" fmla="*/ 8 w 25"/>
                <a:gd name="T7" fmla="*/ 12 h 36"/>
                <a:gd name="T8" fmla="*/ 0 w 25"/>
                <a:gd name="T9" fmla="*/ 2 h 36"/>
                <a:gd name="T10" fmla="*/ 0 w 25"/>
                <a:gd name="T11" fmla="*/ 2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36">
                  <a:moveTo>
                    <a:pt x="0" y="2"/>
                  </a:moveTo>
                  <a:lnTo>
                    <a:pt x="25" y="0"/>
                  </a:lnTo>
                  <a:lnTo>
                    <a:pt x="24" y="36"/>
                  </a:lnTo>
                  <a:lnTo>
                    <a:pt x="8" y="21"/>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904" name="Freeform 103"/>
            <p:cNvSpPr>
              <a:spLocks/>
            </p:cNvSpPr>
            <p:nvPr/>
          </p:nvSpPr>
          <p:spPr bwMode="auto">
            <a:xfrm>
              <a:off x="1269" y="2839"/>
              <a:ext cx="117" cy="46"/>
            </a:xfrm>
            <a:custGeom>
              <a:avLst/>
              <a:gdLst>
                <a:gd name="T0" fmla="*/ 13 w 117"/>
                <a:gd name="T1" fmla="*/ 28 h 49"/>
                <a:gd name="T2" fmla="*/ 2 w 117"/>
                <a:gd name="T3" fmla="*/ 27 h 49"/>
                <a:gd name="T4" fmla="*/ 0 w 117"/>
                <a:gd name="T5" fmla="*/ 6 h 49"/>
                <a:gd name="T6" fmla="*/ 13 w 117"/>
                <a:gd name="T7" fmla="*/ 0 h 49"/>
                <a:gd name="T8" fmla="*/ 104 w 117"/>
                <a:gd name="T9" fmla="*/ 0 h 49"/>
                <a:gd name="T10" fmla="*/ 117 w 117"/>
                <a:gd name="T11" fmla="*/ 8 h 49"/>
                <a:gd name="T12" fmla="*/ 13 w 117"/>
                <a:gd name="T13" fmla="*/ 28 h 49"/>
                <a:gd name="T14" fmla="*/ 13 w 117"/>
                <a:gd name="T15" fmla="*/ 28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7" h="49">
                  <a:moveTo>
                    <a:pt x="13" y="49"/>
                  </a:moveTo>
                  <a:lnTo>
                    <a:pt x="2" y="48"/>
                  </a:lnTo>
                  <a:lnTo>
                    <a:pt x="0" y="6"/>
                  </a:lnTo>
                  <a:lnTo>
                    <a:pt x="13" y="0"/>
                  </a:lnTo>
                  <a:lnTo>
                    <a:pt x="104" y="0"/>
                  </a:lnTo>
                  <a:lnTo>
                    <a:pt x="117" y="9"/>
                  </a:lnTo>
                  <a:lnTo>
                    <a:pt x="13"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905" name="Freeform 104"/>
            <p:cNvSpPr>
              <a:spLocks/>
            </p:cNvSpPr>
            <p:nvPr/>
          </p:nvSpPr>
          <p:spPr bwMode="auto">
            <a:xfrm>
              <a:off x="1235" y="2844"/>
              <a:ext cx="29" cy="38"/>
            </a:xfrm>
            <a:custGeom>
              <a:avLst/>
              <a:gdLst>
                <a:gd name="T0" fmla="*/ 0 w 29"/>
                <a:gd name="T1" fmla="*/ 0 h 41"/>
                <a:gd name="T2" fmla="*/ 1 w 29"/>
                <a:gd name="T3" fmla="*/ 19 h 41"/>
                <a:gd name="T4" fmla="*/ 26 w 29"/>
                <a:gd name="T5" fmla="*/ 20 h 41"/>
                <a:gd name="T6" fmla="*/ 29 w 29"/>
                <a:gd name="T7" fmla="*/ 18 h 41"/>
                <a:gd name="T8" fmla="*/ 20 w 29"/>
                <a:gd name="T9" fmla="*/ 1 h 41"/>
                <a:gd name="T10" fmla="*/ 0 w 29"/>
                <a:gd name="T11" fmla="*/ 0 h 41"/>
                <a:gd name="T12" fmla="*/ 0 w 29"/>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41">
                  <a:moveTo>
                    <a:pt x="0" y="0"/>
                  </a:moveTo>
                  <a:lnTo>
                    <a:pt x="1" y="37"/>
                  </a:lnTo>
                  <a:lnTo>
                    <a:pt x="26" y="41"/>
                  </a:lnTo>
                  <a:lnTo>
                    <a:pt x="29" y="36"/>
                  </a:lnTo>
                  <a:lnTo>
                    <a:pt x="20" y="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906" name="Freeform 105"/>
            <p:cNvSpPr>
              <a:spLocks/>
            </p:cNvSpPr>
            <p:nvPr/>
          </p:nvSpPr>
          <p:spPr bwMode="auto">
            <a:xfrm>
              <a:off x="1272" y="2844"/>
              <a:ext cx="114" cy="41"/>
            </a:xfrm>
            <a:custGeom>
              <a:avLst/>
              <a:gdLst>
                <a:gd name="T0" fmla="*/ 4 w 114"/>
                <a:gd name="T1" fmla="*/ 1 h 44"/>
                <a:gd name="T2" fmla="*/ 0 w 114"/>
                <a:gd name="T3" fmla="*/ 7 h 44"/>
                <a:gd name="T4" fmla="*/ 5 w 114"/>
                <a:gd name="T5" fmla="*/ 23 h 44"/>
                <a:gd name="T6" fmla="*/ 110 w 114"/>
                <a:gd name="T7" fmla="*/ 22 h 44"/>
                <a:gd name="T8" fmla="*/ 113 w 114"/>
                <a:gd name="T9" fmla="*/ 19 h 44"/>
                <a:gd name="T10" fmla="*/ 114 w 114"/>
                <a:gd name="T11" fmla="*/ 7 h 44"/>
                <a:gd name="T12" fmla="*/ 112 w 114"/>
                <a:gd name="T13" fmla="*/ 0 h 44"/>
                <a:gd name="T14" fmla="*/ 4 w 114"/>
                <a:gd name="T15" fmla="*/ 1 h 44"/>
                <a:gd name="T16" fmla="*/ 4 w 114"/>
                <a:gd name="T17" fmla="*/ 1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4" h="44">
                  <a:moveTo>
                    <a:pt x="4" y="1"/>
                  </a:moveTo>
                  <a:lnTo>
                    <a:pt x="0" y="7"/>
                  </a:lnTo>
                  <a:lnTo>
                    <a:pt x="5" y="44"/>
                  </a:lnTo>
                  <a:lnTo>
                    <a:pt x="110" y="43"/>
                  </a:lnTo>
                  <a:lnTo>
                    <a:pt x="113" y="34"/>
                  </a:lnTo>
                  <a:lnTo>
                    <a:pt x="114" y="10"/>
                  </a:lnTo>
                  <a:lnTo>
                    <a:pt x="112" y="0"/>
                  </a:ln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907" name="Line 106"/>
            <p:cNvSpPr>
              <a:spLocks noChangeShapeType="1"/>
            </p:cNvSpPr>
            <p:nvPr/>
          </p:nvSpPr>
          <p:spPr bwMode="auto">
            <a:xfrm>
              <a:off x="1514" y="1902"/>
              <a:ext cx="74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908" name="Line 107"/>
            <p:cNvSpPr>
              <a:spLocks noChangeShapeType="1"/>
            </p:cNvSpPr>
            <p:nvPr/>
          </p:nvSpPr>
          <p:spPr bwMode="auto">
            <a:xfrm>
              <a:off x="1943" y="1929"/>
              <a:ext cx="1" cy="7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909" name="Freeform 108"/>
            <p:cNvSpPr>
              <a:spLocks/>
            </p:cNvSpPr>
            <p:nvPr/>
          </p:nvSpPr>
          <p:spPr bwMode="auto">
            <a:xfrm>
              <a:off x="1926" y="2644"/>
              <a:ext cx="41" cy="60"/>
            </a:xfrm>
            <a:custGeom>
              <a:avLst/>
              <a:gdLst>
                <a:gd name="T0" fmla="*/ 41 w 41"/>
                <a:gd name="T1" fmla="*/ 0 h 63"/>
                <a:gd name="T2" fmla="*/ 17 w 41"/>
                <a:gd name="T3" fmla="*/ 41 h 63"/>
                <a:gd name="T4" fmla="*/ 0 w 41"/>
                <a:gd name="T5" fmla="*/ 0 h 63"/>
                <a:gd name="T6" fmla="*/ 41 w 41"/>
                <a:gd name="T7" fmla="*/ 0 h 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63">
                  <a:moveTo>
                    <a:pt x="41" y="0"/>
                  </a:moveTo>
                  <a:lnTo>
                    <a:pt x="17" y="63"/>
                  </a:lnTo>
                  <a:lnTo>
                    <a:pt x="0" y="0"/>
                  </a:lnTo>
                  <a:lnTo>
                    <a:pt x="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910" name="Rectangle 109"/>
            <p:cNvSpPr>
              <a:spLocks noChangeArrowheads="1"/>
            </p:cNvSpPr>
            <p:nvPr/>
          </p:nvSpPr>
          <p:spPr bwMode="auto">
            <a:xfrm>
              <a:off x="1484" y="1460"/>
              <a:ext cx="4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2000">
                  <a:solidFill>
                    <a:srgbClr val="000000"/>
                  </a:solidFill>
                  <a:latin typeface="Wingdings" panose="05000000000000000000" pitchFamily="2" charset="2"/>
                  <a:cs typeface="Arial" panose="020B0604020202020204" pitchFamily="34" charset="0"/>
                </a:rPr>
                <a:t>w</a:t>
              </a:r>
              <a:endParaRPr lang="es-CR" sz="10000">
                <a:latin typeface="Arial" panose="020B0604020202020204" pitchFamily="34" charset="0"/>
                <a:cs typeface="Arial" panose="020B0604020202020204" pitchFamily="34" charset="0"/>
              </a:endParaRPr>
            </a:p>
          </p:txBody>
        </p:sp>
        <p:sp>
          <p:nvSpPr>
            <p:cNvPr id="76911" name="Rectangle 110"/>
            <p:cNvSpPr>
              <a:spLocks noChangeArrowheads="1"/>
            </p:cNvSpPr>
            <p:nvPr/>
          </p:nvSpPr>
          <p:spPr bwMode="auto">
            <a:xfrm>
              <a:off x="1544" y="1455"/>
              <a:ext cx="56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2000">
                  <a:solidFill>
                    <a:srgbClr val="000000"/>
                  </a:solidFill>
                  <a:latin typeface="Arial Narrow" panose="020B0606020202030204" pitchFamily="34" charset="0"/>
                  <a:cs typeface="Arial" panose="020B0604020202020204" pitchFamily="34" charset="0"/>
                </a:rPr>
                <a:t>Depósito Aduanero</a:t>
              </a:r>
              <a:endParaRPr lang="es-CR" sz="10000">
                <a:latin typeface="Arial" panose="020B0604020202020204" pitchFamily="34" charset="0"/>
                <a:cs typeface="Arial" panose="020B0604020202020204" pitchFamily="34" charset="0"/>
              </a:endParaRPr>
            </a:p>
          </p:txBody>
        </p:sp>
        <p:sp>
          <p:nvSpPr>
            <p:cNvPr id="76912" name="Rectangle 111"/>
            <p:cNvSpPr>
              <a:spLocks noChangeArrowheads="1"/>
            </p:cNvSpPr>
            <p:nvPr/>
          </p:nvSpPr>
          <p:spPr bwMode="auto">
            <a:xfrm>
              <a:off x="1484" y="1547"/>
              <a:ext cx="4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2000">
                  <a:solidFill>
                    <a:srgbClr val="000000"/>
                  </a:solidFill>
                  <a:latin typeface="Wingdings" panose="05000000000000000000" pitchFamily="2" charset="2"/>
                  <a:cs typeface="Arial" panose="020B0604020202020204" pitchFamily="34" charset="0"/>
                </a:rPr>
                <a:t>w</a:t>
              </a:r>
              <a:endParaRPr lang="es-CR" sz="10000">
                <a:latin typeface="Arial" panose="020B0604020202020204" pitchFamily="34" charset="0"/>
                <a:cs typeface="Arial" panose="020B0604020202020204" pitchFamily="34" charset="0"/>
              </a:endParaRPr>
            </a:p>
          </p:txBody>
        </p:sp>
        <p:sp>
          <p:nvSpPr>
            <p:cNvPr id="76913" name="Rectangle 112"/>
            <p:cNvSpPr>
              <a:spLocks noChangeArrowheads="1"/>
            </p:cNvSpPr>
            <p:nvPr/>
          </p:nvSpPr>
          <p:spPr bwMode="auto">
            <a:xfrm>
              <a:off x="1546" y="1542"/>
              <a:ext cx="37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2000">
                  <a:solidFill>
                    <a:srgbClr val="000000"/>
                  </a:solidFill>
                  <a:latin typeface="Arial Narrow" panose="020B0606020202030204" pitchFamily="34" charset="0"/>
                  <a:cs typeface="Arial" panose="020B0604020202020204" pitchFamily="34" charset="0"/>
                </a:rPr>
                <a:t>Zona Franca</a:t>
              </a:r>
              <a:endParaRPr lang="es-CR" sz="10000">
                <a:latin typeface="Arial" panose="020B0604020202020204" pitchFamily="34" charset="0"/>
                <a:cs typeface="Arial" panose="020B0604020202020204" pitchFamily="34" charset="0"/>
              </a:endParaRPr>
            </a:p>
          </p:txBody>
        </p:sp>
        <p:sp>
          <p:nvSpPr>
            <p:cNvPr id="76914" name="Rectangle 113"/>
            <p:cNvSpPr>
              <a:spLocks noChangeArrowheads="1"/>
            </p:cNvSpPr>
            <p:nvPr/>
          </p:nvSpPr>
          <p:spPr bwMode="auto">
            <a:xfrm>
              <a:off x="1484" y="1635"/>
              <a:ext cx="4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2000">
                  <a:solidFill>
                    <a:srgbClr val="000000"/>
                  </a:solidFill>
                  <a:latin typeface="Wingdings" panose="05000000000000000000" pitchFamily="2" charset="2"/>
                  <a:cs typeface="Arial" panose="020B0604020202020204" pitchFamily="34" charset="0"/>
                </a:rPr>
                <a:t>w</a:t>
              </a:r>
              <a:endParaRPr lang="es-CR" sz="10000">
                <a:latin typeface="Arial" panose="020B0604020202020204" pitchFamily="34" charset="0"/>
                <a:cs typeface="Arial" panose="020B0604020202020204" pitchFamily="34" charset="0"/>
              </a:endParaRPr>
            </a:p>
          </p:txBody>
        </p:sp>
        <p:sp>
          <p:nvSpPr>
            <p:cNvPr id="76915" name="Rectangle 114"/>
            <p:cNvSpPr>
              <a:spLocks noChangeArrowheads="1"/>
            </p:cNvSpPr>
            <p:nvPr/>
          </p:nvSpPr>
          <p:spPr bwMode="auto">
            <a:xfrm>
              <a:off x="1544" y="1629"/>
              <a:ext cx="74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2000" dirty="0">
                  <a:solidFill>
                    <a:srgbClr val="000000"/>
                  </a:solidFill>
                  <a:latin typeface="Arial Narrow" panose="020B0606020202030204" pitchFamily="34" charset="0"/>
                  <a:cs typeface="Arial" panose="020B0604020202020204" pitchFamily="34" charset="0"/>
                </a:rPr>
                <a:t>Perfeccionamiento Activo</a:t>
              </a:r>
              <a:endParaRPr lang="es-CR" sz="10000" dirty="0">
                <a:latin typeface="Arial" panose="020B0604020202020204" pitchFamily="34" charset="0"/>
                <a:cs typeface="Arial" panose="020B0604020202020204" pitchFamily="34" charset="0"/>
              </a:endParaRPr>
            </a:p>
          </p:txBody>
        </p:sp>
        <p:sp>
          <p:nvSpPr>
            <p:cNvPr id="76916" name="Rectangle 115"/>
            <p:cNvSpPr>
              <a:spLocks noChangeArrowheads="1"/>
            </p:cNvSpPr>
            <p:nvPr/>
          </p:nvSpPr>
          <p:spPr bwMode="auto">
            <a:xfrm>
              <a:off x="1484" y="1727"/>
              <a:ext cx="4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2000">
                  <a:solidFill>
                    <a:srgbClr val="000000"/>
                  </a:solidFill>
                  <a:latin typeface="Wingdings" panose="05000000000000000000" pitchFamily="2" charset="2"/>
                  <a:cs typeface="Arial" panose="020B0604020202020204" pitchFamily="34" charset="0"/>
                </a:rPr>
                <a:t>w</a:t>
              </a:r>
              <a:endParaRPr lang="es-CR" sz="10000">
                <a:latin typeface="Arial" panose="020B0604020202020204" pitchFamily="34" charset="0"/>
                <a:cs typeface="Arial" panose="020B0604020202020204" pitchFamily="34" charset="0"/>
              </a:endParaRPr>
            </a:p>
          </p:txBody>
        </p:sp>
        <p:sp>
          <p:nvSpPr>
            <p:cNvPr id="76917" name="Rectangle 116"/>
            <p:cNvSpPr>
              <a:spLocks noChangeArrowheads="1"/>
            </p:cNvSpPr>
            <p:nvPr/>
          </p:nvSpPr>
          <p:spPr bwMode="auto">
            <a:xfrm>
              <a:off x="1545" y="1722"/>
              <a:ext cx="64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2000">
                  <a:solidFill>
                    <a:srgbClr val="000000"/>
                  </a:solidFill>
                  <a:latin typeface="Arial Narrow" panose="020B0606020202030204" pitchFamily="34" charset="0"/>
                  <a:cs typeface="Arial" panose="020B0604020202020204" pitchFamily="34" charset="0"/>
                </a:rPr>
                <a:t>Despacho domiciliario</a:t>
              </a:r>
              <a:endParaRPr lang="es-CR" sz="10000">
                <a:latin typeface="Arial" panose="020B0604020202020204" pitchFamily="34" charset="0"/>
                <a:cs typeface="Arial" panose="020B0604020202020204" pitchFamily="34" charset="0"/>
              </a:endParaRPr>
            </a:p>
          </p:txBody>
        </p:sp>
        <p:sp>
          <p:nvSpPr>
            <p:cNvPr id="76918" name="Rectangle 117"/>
            <p:cNvSpPr>
              <a:spLocks noChangeArrowheads="1"/>
            </p:cNvSpPr>
            <p:nvPr/>
          </p:nvSpPr>
          <p:spPr bwMode="auto">
            <a:xfrm>
              <a:off x="1484" y="1814"/>
              <a:ext cx="4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2000">
                  <a:solidFill>
                    <a:srgbClr val="000000"/>
                  </a:solidFill>
                  <a:latin typeface="Wingdings" panose="05000000000000000000" pitchFamily="2" charset="2"/>
                  <a:cs typeface="Arial" panose="020B0604020202020204" pitchFamily="34" charset="0"/>
                </a:rPr>
                <a:t>w</a:t>
              </a:r>
              <a:endParaRPr lang="es-CR" sz="10000">
                <a:latin typeface="Arial" panose="020B0604020202020204" pitchFamily="34" charset="0"/>
                <a:cs typeface="Arial" panose="020B0604020202020204" pitchFamily="34" charset="0"/>
              </a:endParaRPr>
            </a:p>
          </p:txBody>
        </p:sp>
        <p:sp>
          <p:nvSpPr>
            <p:cNvPr id="76919" name="Rectangle 118"/>
            <p:cNvSpPr>
              <a:spLocks noChangeArrowheads="1"/>
            </p:cNvSpPr>
            <p:nvPr/>
          </p:nvSpPr>
          <p:spPr bwMode="auto">
            <a:xfrm>
              <a:off x="1544" y="1809"/>
              <a:ext cx="61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2000">
                  <a:solidFill>
                    <a:srgbClr val="000000"/>
                  </a:solidFill>
                  <a:latin typeface="Arial Narrow" panose="020B0606020202030204" pitchFamily="34" charset="0"/>
                  <a:cs typeface="Arial" panose="020B0604020202020204" pitchFamily="34" charset="0"/>
                </a:rPr>
                <a:t>Instalación aduanera</a:t>
              </a:r>
              <a:endParaRPr lang="es-CR" sz="10000">
                <a:latin typeface="Arial" panose="020B0604020202020204" pitchFamily="34" charset="0"/>
                <a:cs typeface="Arial" panose="020B0604020202020204" pitchFamily="34" charset="0"/>
              </a:endParaRPr>
            </a:p>
          </p:txBody>
        </p:sp>
        <p:sp>
          <p:nvSpPr>
            <p:cNvPr id="76920" name="Freeform 119"/>
            <p:cNvSpPr>
              <a:spLocks/>
            </p:cNvSpPr>
            <p:nvPr/>
          </p:nvSpPr>
          <p:spPr bwMode="auto">
            <a:xfrm>
              <a:off x="2555" y="2731"/>
              <a:ext cx="506" cy="223"/>
            </a:xfrm>
            <a:custGeom>
              <a:avLst/>
              <a:gdLst>
                <a:gd name="T0" fmla="*/ 447 w 506"/>
                <a:gd name="T1" fmla="*/ 142 h 236"/>
                <a:gd name="T2" fmla="*/ 476 w 506"/>
                <a:gd name="T3" fmla="*/ 138 h 236"/>
                <a:gd name="T4" fmla="*/ 500 w 506"/>
                <a:gd name="T5" fmla="*/ 125 h 236"/>
                <a:gd name="T6" fmla="*/ 506 w 506"/>
                <a:gd name="T7" fmla="*/ 108 h 236"/>
                <a:gd name="T8" fmla="*/ 506 w 506"/>
                <a:gd name="T9" fmla="*/ 39 h 236"/>
                <a:gd name="T10" fmla="*/ 500 w 506"/>
                <a:gd name="T11" fmla="*/ 19 h 236"/>
                <a:gd name="T12" fmla="*/ 476 w 506"/>
                <a:gd name="T13" fmla="*/ 9 h 236"/>
                <a:gd name="T14" fmla="*/ 447 w 506"/>
                <a:gd name="T15" fmla="*/ 0 h 236"/>
                <a:gd name="T16" fmla="*/ 59 w 506"/>
                <a:gd name="T17" fmla="*/ 0 h 236"/>
                <a:gd name="T18" fmla="*/ 29 w 506"/>
                <a:gd name="T19" fmla="*/ 9 h 236"/>
                <a:gd name="T20" fmla="*/ 6 w 506"/>
                <a:gd name="T21" fmla="*/ 19 h 236"/>
                <a:gd name="T22" fmla="*/ 0 w 506"/>
                <a:gd name="T23" fmla="*/ 39 h 236"/>
                <a:gd name="T24" fmla="*/ 0 w 506"/>
                <a:gd name="T25" fmla="*/ 108 h 236"/>
                <a:gd name="T26" fmla="*/ 6 w 506"/>
                <a:gd name="T27" fmla="*/ 125 h 236"/>
                <a:gd name="T28" fmla="*/ 29 w 506"/>
                <a:gd name="T29" fmla="*/ 138 h 236"/>
                <a:gd name="T30" fmla="*/ 59 w 506"/>
                <a:gd name="T31" fmla="*/ 142 h 236"/>
                <a:gd name="T32" fmla="*/ 447 w 506"/>
                <a:gd name="T33" fmla="*/ 142 h 2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06" h="236">
                  <a:moveTo>
                    <a:pt x="447" y="236"/>
                  </a:moveTo>
                  <a:lnTo>
                    <a:pt x="476" y="231"/>
                  </a:lnTo>
                  <a:lnTo>
                    <a:pt x="500" y="208"/>
                  </a:lnTo>
                  <a:lnTo>
                    <a:pt x="506" y="179"/>
                  </a:lnTo>
                  <a:lnTo>
                    <a:pt x="506" y="64"/>
                  </a:lnTo>
                  <a:lnTo>
                    <a:pt x="500" y="29"/>
                  </a:lnTo>
                  <a:lnTo>
                    <a:pt x="476" y="12"/>
                  </a:lnTo>
                  <a:lnTo>
                    <a:pt x="447" y="0"/>
                  </a:lnTo>
                  <a:lnTo>
                    <a:pt x="59" y="0"/>
                  </a:lnTo>
                  <a:lnTo>
                    <a:pt x="29" y="12"/>
                  </a:lnTo>
                  <a:lnTo>
                    <a:pt x="6" y="29"/>
                  </a:lnTo>
                  <a:lnTo>
                    <a:pt x="0" y="64"/>
                  </a:lnTo>
                  <a:lnTo>
                    <a:pt x="0" y="179"/>
                  </a:lnTo>
                  <a:lnTo>
                    <a:pt x="6" y="208"/>
                  </a:lnTo>
                  <a:lnTo>
                    <a:pt x="29" y="231"/>
                  </a:lnTo>
                  <a:lnTo>
                    <a:pt x="59" y="236"/>
                  </a:lnTo>
                  <a:lnTo>
                    <a:pt x="447" y="236"/>
                  </a:lnTo>
                  <a:close/>
                </a:path>
              </a:pathLst>
            </a:custGeom>
            <a:solidFill>
              <a:srgbClr val="C0C0C0"/>
            </a:solidFill>
            <a:ln w="9525">
              <a:solidFill>
                <a:srgbClr val="000080"/>
              </a:solidFill>
              <a:prstDash val="solid"/>
              <a:round/>
              <a:headEnd/>
              <a:tailEnd/>
            </a:ln>
          </p:spPr>
          <p:txBody>
            <a:bodyPr/>
            <a:lstStyle/>
            <a:p>
              <a:endParaRPr lang="es-CR" sz="10000"/>
            </a:p>
          </p:txBody>
        </p:sp>
        <p:sp>
          <p:nvSpPr>
            <p:cNvPr id="76921" name="Rectangle 120"/>
            <p:cNvSpPr>
              <a:spLocks noChangeArrowheads="1"/>
            </p:cNvSpPr>
            <p:nvPr/>
          </p:nvSpPr>
          <p:spPr bwMode="auto">
            <a:xfrm>
              <a:off x="2593" y="2737"/>
              <a:ext cx="43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2000">
                  <a:solidFill>
                    <a:srgbClr val="000000"/>
                  </a:solidFill>
                  <a:latin typeface="Comic Sans MS" panose="030F0702030302020204" pitchFamily="66" charset="0"/>
                  <a:cs typeface="Arial" panose="020B0604020202020204" pitchFamily="34" charset="0"/>
                </a:rPr>
                <a:t>Supervisión</a:t>
              </a:r>
              <a:endParaRPr lang="es-CR" sz="10000">
                <a:latin typeface="Arial" panose="020B0604020202020204" pitchFamily="34" charset="0"/>
                <a:cs typeface="Arial" panose="020B0604020202020204" pitchFamily="34" charset="0"/>
              </a:endParaRPr>
            </a:p>
          </p:txBody>
        </p:sp>
        <p:sp>
          <p:nvSpPr>
            <p:cNvPr id="76922" name="Rectangle 121"/>
            <p:cNvSpPr>
              <a:spLocks noChangeArrowheads="1"/>
            </p:cNvSpPr>
            <p:nvPr/>
          </p:nvSpPr>
          <p:spPr bwMode="auto">
            <a:xfrm>
              <a:off x="2641" y="2824"/>
              <a:ext cx="34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2000">
                  <a:solidFill>
                    <a:srgbClr val="000000"/>
                  </a:solidFill>
                  <a:latin typeface="Comic Sans MS" panose="030F0702030302020204" pitchFamily="66" charset="0"/>
                  <a:cs typeface="Arial" panose="020B0604020202020204" pitchFamily="34" charset="0"/>
                </a:rPr>
                <a:t>Descarga</a:t>
              </a:r>
              <a:endParaRPr lang="es-CR" sz="10000">
                <a:latin typeface="Arial" panose="020B0604020202020204" pitchFamily="34" charset="0"/>
                <a:cs typeface="Arial" panose="020B0604020202020204" pitchFamily="34" charset="0"/>
              </a:endParaRPr>
            </a:p>
          </p:txBody>
        </p:sp>
        <p:sp>
          <p:nvSpPr>
            <p:cNvPr id="76923" name="Line 122"/>
            <p:cNvSpPr>
              <a:spLocks noChangeShapeType="1"/>
            </p:cNvSpPr>
            <p:nvPr/>
          </p:nvSpPr>
          <p:spPr bwMode="auto">
            <a:xfrm>
              <a:off x="3061" y="2846"/>
              <a:ext cx="276"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924" name="Freeform 123"/>
            <p:cNvSpPr>
              <a:spLocks/>
            </p:cNvSpPr>
            <p:nvPr/>
          </p:nvSpPr>
          <p:spPr bwMode="auto">
            <a:xfrm>
              <a:off x="3331" y="2824"/>
              <a:ext cx="71" cy="43"/>
            </a:xfrm>
            <a:custGeom>
              <a:avLst/>
              <a:gdLst>
                <a:gd name="T0" fmla="*/ 0 w 71"/>
                <a:gd name="T1" fmla="*/ 0 h 46"/>
                <a:gd name="T2" fmla="*/ 71 w 71"/>
                <a:gd name="T3" fmla="*/ 14 h 46"/>
                <a:gd name="T4" fmla="*/ 0 w 71"/>
                <a:gd name="T5" fmla="*/ 25 h 46"/>
                <a:gd name="T6" fmla="*/ 0 w 71"/>
                <a:gd name="T7" fmla="*/ 0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1" h="46">
                  <a:moveTo>
                    <a:pt x="0" y="0"/>
                  </a:moveTo>
                  <a:lnTo>
                    <a:pt x="71" y="23"/>
                  </a:lnTo>
                  <a:lnTo>
                    <a:pt x="0" y="46"/>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925" name="Freeform 124"/>
            <p:cNvSpPr>
              <a:spLocks/>
            </p:cNvSpPr>
            <p:nvPr/>
          </p:nvSpPr>
          <p:spPr bwMode="auto">
            <a:xfrm>
              <a:off x="3402" y="2622"/>
              <a:ext cx="641" cy="442"/>
            </a:xfrm>
            <a:custGeom>
              <a:avLst/>
              <a:gdLst>
                <a:gd name="T0" fmla="*/ 582 w 641"/>
                <a:gd name="T1" fmla="*/ 285 h 467"/>
                <a:gd name="T2" fmla="*/ 612 w 641"/>
                <a:gd name="T3" fmla="*/ 280 h 467"/>
                <a:gd name="T4" fmla="*/ 635 w 641"/>
                <a:gd name="T5" fmla="*/ 267 h 467"/>
                <a:gd name="T6" fmla="*/ 641 w 641"/>
                <a:gd name="T7" fmla="*/ 247 h 467"/>
                <a:gd name="T8" fmla="*/ 641 w 641"/>
                <a:gd name="T9" fmla="*/ 36 h 467"/>
                <a:gd name="T10" fmla="*/ 635 w 641"/>
                <a:gd name="T11" fmla="*/ 19 h 467"/>
                <a:gd name="T12" fmla="*/ 612 w 641"/>
                <a:gd name="T13" fmla="*/ 9 h 467"/>
                <a:gd name="T14" fmla="*/ 582 w 641"/>
                <a:gd name="T15" fmla="*/ 0 h 467"/>
                <a:gd name="T16" fmla="*/ 65 w 641"/>
                <a:gd name="T17" fmla="*/ 0 h 467"/>
                <a:gd name="T18" fmla="*/ 29 w 641"/>
                <a:gd name="T19" fmla="*/ 9 h 467"/>
                <a:gd name="T20" fmla="*/ 12 w 641"/>
                <a:gd name="T21" fmla="*/ 19 h 467"/>
                <a:gd name="T22" fmla="*/ 0 w 641"/>
                <a:gd name="T23" fmla="*/ 36 h 467"/>
                <a:gd name="T24" fmla="*/ 0 w 641"/>
                <a:gd name="T25" fmla="*/ 247 h 467"/>
                <a:gd name="T26" fmla="*/ 12 w 641"/>
                <a:gd name="T27" fmla="*/ 267 h 467"/>
                <a:gd name="T28" fmla="*/ 29 w 641"/>
                <a:gd name="T29" fmla="*/ 280 h 467"/>
                <a:gd name="T30" fmla="*/ 65 w 641"/>
                <a:gd name="T31" fmla="*/ 285 h 467"/>
                <a:gd name="T32" fmla="*/ 582 w 641"/>
                <a:gd name="T33" fmla="*/ 285 h 4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41" h="467">
                  <a:moveTo>
                    <a:pt x="582" y="467"/>
                  </a:moveTo>
                  <a:lnTo>
                    <a:pt x="612" y="461"/>
                  </a:lnTo>
                  <a:lnTo>
                    <a:pt x="635" y="438"/>
                  </a:lnTo>
                  <a:lnTo>
                    <a:pt x="641" y="409"/>
                  </a:lnTo>
                  <a:lnTo>
                    <a:pt x="641" y="58"/>
                  </a:lnTo>
                  <a:lnTo>
                    <a:pt x="635" y="29"/>
                  </a:lnTo>
                  <a:lnTo>
                    <a:pt x="612" y="12"/>
                  </a:lnTo>
                  <a:lnTo>
                    <a:pt x="582" y="0"/>
                  </a:lnTo>
                  <a:lnTo>
                    <a:pt x="65" y="0"/>
                  </a:lnTo>
                  <a:lnTo>
                    <a:pt x="29" y="12"/>
                  </a:lnTo>
                  <a:lnTo>
                    <a:pt x="12" y="29"/>
                  </a:lnTo>
                  <a:lnTo>
                    <a:pt x="0" y="58"/>
                  </a:lnTo>
                  <a:lnTo>
                    <a:pt x="0" y="409"/>
                  </a:lnTo>
                  <a:lnTo>
                    <a:pt x="12" y="438"/>
                  </a:lnTo>
                  <a:lnTo>
                    <a:pt x="29" y="461"/>
                  </a:lnTo>
                  <a:lnTo>
                    <a:pt x="65" y="467"/>
                  </a:lnTo>
                  <a:lnTo>
                    <a:pt x="582" y="467"/>
                  </a:lnTo>
                  <a:close/>
                </a:path>
              </a:pathLst>
            </a:custGeom>
            <a:solidFill>
              <a:srgbClr val="C0C0C0"/>
            </a:solidFill>
            <a:ln w="9525">
              <a:solidFill>
                <a:srgbClr val="000080"/>
              </a:solidFill>
              <a:prstDash val="solid"/>
              <a:round/>
              <a:headEnd/>
              <a:tailEnd/>
            </a:ln>
          </p:spPr>
          <p:txBody>
            <a:bodyPr/>
            <a:lstStyle/>
            <a:p>
              <a:endParaRPr lang="es-CR" sz="10000"/>
            </a:p>
          </p:txBody>
        </p:sp>
        <p:sp>
          <p:nvSpPr>
            <p:cNvPr id="76926" name="Rectangle 125"/>
            <p:cNvSpPr>
              <a:spLocks noChangeArrowheads="1"/>
            </p:cNvSpPr>
            <p:nvPr/>
          </p:nvSpPr>
          <p:spPr bwMode="auto">
            <a:xfrm>
              <a:off x="3518" y="2644"/>
              <a:ext cx="43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2000">
                  <a:solidFill>
                    <a:srgbClr val="000000"/>
                  </a:solidFill>
                  <a:latin typeface="Comic Sans MS" panose="030F0702030302020204" pitchFamily="66" charset="0"/>
                  <a:cs typeface="Arial" panose="020B0604020202020204" pitchFamily="34" charset="0"/>
                </a:rPr>
                <a:t>Informe de</a:t>
              </a:r>
              <a:endParaRPr lang="es-CR" sz="10000">
                <a:latin typeface="Arial" panose="020B0604020202020204" pitchFamily="34" charset="0"/>
                <a:cs typeface="Arial" panose="020B0604020202020204" pitchFamily="34" charset="0"/>
              </a:endParaRPr>
            </a:p>
          </p:txBody>
        </p:sp>
        <p:sp>
          <p:nvSpPr>
            <p:cNvPr id="76927" name="Rectangle 126"/>
            <p:cNvSpPr>
              <a:spLocks noChangeArrowheads="1"/>
            </p:cNvSpPr>
            <p:nvPr/>
          </p:nvSpPr>
          <p:spPr bwMode="auto">
            <a:xfrm>
              <a:off x="3501" y="2737"/>
              <a:ext cx="46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2000">
                  <a:solidFill>
                    <a:srgbClr val="000000"/>
                  </a:solidFill>
                  <a:latin typeface="Comic Sans MS" panose="030F0702030302020204" pitchFamily="66" charset="0"/>
                  <a:cs typeface="Arial" panose="020B0604020202020204" pitchFamily="34" charset="0"/>
                </a:rPr>
                <a:t>resultados y</a:t>
              </a:r>
              <a:endParaRPr lang="es-CR" sz="10000">
                <a:latin typeface="Arial" panose="020B0604020202020204" pitchFamily="34" charset="0"/>
                <a:cs typeface="Arial" panose="020B0604020202020204" pitchFamily="34" charset="0"/>
              </a:endParaRPr>
            </a:p>
          </p:txBody>
        </p:sp>
        <p:sp>
          <p:nvSpPr>
            <p:cNvPr id="76928" name="Rectangle 127"/>
            <p:cNvSpPr>
              <a:spLocks noChangeArrowheads="1"/>
            </p:cNvSpPr>
            <p:nvPr/>
          </p:nvSpPr>
          <p:spPr bwMode="auto">
            <a:xfrm>
              <a:off x="3511" y="2824"/>
              <a:ext cx="42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2000">
                  <a:solidFill>
                    <a:srgbClr val="000000"/>
                  </a:solidFill>
                  <a:latin typeface="Comic Sans MS" panose="030F0702030302020204" pitchFamily="66" charset="0"/>
                  <a:cs typeface="Arial" panose="020B0604020202020204" pitchFamily="34" charset="0"/>
                </a:rPr>
                <a:t>finalización</a:t>
              </a:r>
              <a:endParaRPr lang="es-CR" sz="10000">
                <a:latin typeface="Arial" panose="020B0604020202020204" pitchFamily="34" charset="0"/>
                <a:cs typeface="Arial" panose="020B0604020202020204" pitchFamily="34" charset="0"/>
              </a:endParaRPr>
            </a:p>
          </p:txBody>
        </p:sp>
        <p:sp>
          <p:nvSpPr>
            <p:cNvPr id="76929" name="Rectangle 128"/>
            <p:cNvSpPr>
              <a:spLocks noChangeArrowheads="1"/>
            </p:cNvSpPr>
            <p:nvPr/>
          </p:nvSpPr>
          <p:spPr bwMode="auto">
            <a:xfrm>
              <a:off x="3517" y="2912"/>
              <a:ext cx="42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2000">
                  <a:solidFill>
                    <a:srgbClr val="000000"/>
                  </a:solidFill>
                  <a:latin typeface="Comic Sans MS" panose="030F0702030302020204" pitchFamily="66" charset="0"/>
                  <a:cs typeface="Arial" panose="020B0604020202020204" pitchFamily="34" charset="0"/>
                </a:rPr>
                <a:t>tránsito (1)</a:t>
              </a:r>
              <a:endParaRPr lang="es-CR" sz="10000">
                <a:latin typeface="Arial" panose="020B0604020202020204" pitchFamily="34" charset="0"/>
                <a:cs typeface="Arial" panose="020B0604020202020204" pitchFamily="34" charset="0"/>
              </a:endParaRPr>
            </a:p>
          </p:txBody>
        </p:sp>
        <p:sp>
          <p:nvSpPr>
            <p:cNvPr id="76930" name="Line 129"/>
            <p:cNvSpPr>
              <a:spLocks noChangeShapeType="1"/>
            </p:cNvSpPr>
            <p:nvPr/>
          </p:nvSpPr>
          <p:spPr bwMode="auto">
            <a:xfrm>
              <a:off x="3726" y="1962"/>
              <a:ext cx="1" cy="6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931" name="Freeform 130"/>
            <p:cNvSpPr>
              <a:spLocks/>
            </p:cNvSpPr>
            <p:nvPr/>
          </p:nvSpPr>
          <p:spPr bwMode="auto">
            <a:xfrm>
              <a:off x="3702" y="1907"/>
              <a:ext cx="47" cy="61"/>
            </a:xfrm>
            <a:custGeom>
              <a:avLst/>
              <a:gdLst>
                <a:gd name="T0" fmla="*/ 0 w 47"/>
                <a:gd name="T1" fmla="*/ 42 h 64"/>
                <a:gd name="T2" fmla="*/ 24 w 47"/>
                <a:gd name="T3" fmla="*/ 0 h 64"/>
                <a:gd name="T4" fmla="*/ 47 w 47"/>
                <a:gd name="T5" fmla="*/ 42 h 64"/>
                <a:gd name="T6" fmla="*/ 0 w 47"/>
                <a:gd name="T7" fmla="*/ 42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64">
                  <a:moveTo>
                    <a:pt x="0" y="64"/>
                  </a:moveTo>
                  <a:lnTo>
                    <a:pt x="24" y="0"/>
                  </a:lnTo>
                  <a:lnTo>
                    <a:pt x="47" y="64"/>
                  </a:lnTo>
                  <a:lnTo>
                    <a:pt x="0"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932" name="Line 131"/>
            <p:cNvSpPr>
              <a:spLocks noChangeShapeType="1"/>
            </p:cNvSpPr>
            <p:nvPr/>
          </p:nvSpPr>
          <p:spPr bwMode="auto">
            <a:xfrm>
              <a:off x="3502" y="1885"/>
              <a:ext cx="57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933" name="Rectangle 132"/>
            <p:cNvSpPr>
              <a:spLocks noChangeArrowheads="1"/>
            </p:cNvSpPr>
            <p:nvPr/>
          </p:nvSpPr>
          <p:spPr bwMode="auto">
            <a:xfrm>
              <a:off x="3559" y="1711"/>
              <a:ext cx="50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2000" b="1">
                  <a:solidFill>
                    <a:srgbClr val="000000"/>
                  </a:solidFill>
                  <a:latin typeface="Copperplate Gothic Light" pitchFamily="34" charset="0"/>
                  <a:cs typeface="Arial" panose="020B0604020202020204" pitchFamily="34" charset="0"/>
                </a:rPr>
                <a:t>Responsable</a:t>
              </a:r>
              <a:endParaRPr lang="es-CR" sz="10000">
                <a:latin typeface="Arial" panose="020B0604020202020204" pitchFamily="34" charset="0"/>
                <a:cs typeface="Arial" panose="020B0604020202020204" pitchFamily="34" charset="0"/>
              </a:endParaRPr>
            </a:p>
          </p:txBody>
        </p:sp>
        <p:sp>
          <p:nvSpPr>
            <p:cNvPr id="76934" name="Rectangle 133"/>
            <p:cNvSpPr>
              <a:spLocks noChangeArrowheads="1"/>
            </p:cNvSpPr>
            <p:nvPr/>
          </p:nvSpPr>
          <p:spPr bwMode="auto">
            <a:xfrm>
              <a:off x="3557" y="1798"/>
              <a:ext cx="49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2000" b="1">
                  <a:solidFill>
                    <a:srgbClr val="000000"/>
                  </a:solidFill>
                  <a:latin typeface="Copperplate Gothic Light" pitchFamily="34" charset="0"/>
                  <a:cs typeface="Arial" panose="020B0604020202020204" pitchFamily="34" charset="0"/>
                </a:rPr>
                <a:t>de ubicación</a:t>
              </a:r>
              <a:endParaRPr lang="es-CR" sz="10000">
                <a:latin typeface="Arial" panose="020B0604020202020204" pitchFamily="34" charset="0"/>
                <a:cs typeface="Arial" panose="020B0604020202020204" pitchFamily="34" charset="0"/>
              </a:endParaRPr>
            </a:p>
          </p:txBody>
        </p:sp>
        <p:sp>
          <p:nvSpPr>
            <p:cNvPr id="76935" name="Rectangle 134"/>
            <p:cNvSpPr>
              <a:spLocks noChangeArrowheads="1"/>
            </p:cNvSpPr>
            <p:nvPr/>
          </p:nvSpPr>
          <p:spPr bwMode="auto">
            <a:xfrm>
              <a:off x="3054" y="1142"/>
              <a:ext cx="29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2000" b="1">
                  <a:solidFill>
                    <a:srgbClr val="000000"/>
                  </a:solidFill>
                  <a:latin typeface="Copperplate Gothic Light" pitchFamily="34" charset="0"/>
                  <a:cs typeface="Arial" panose="020B0604020202020204" pitchFamily="34" charset="0"/>
                </a:rPr>
                <a:t>Destino</a:t>
              </a:r>
              <a:endParaRPr lang="es-CR" sz="10000">
                <a:latin typeface="Arial" panose="020B0604020202020204" pitchFamily="34" charset="0"/>
                <a:cs typeface="Arial" panose="020B0604020202020204" pitchFamily="34" charset="0"/>
              </a:endParaRPr>
            </a:p>
          </p:txBody>
        </p:sp>
        <p:sp>
          <p:nvSpPr>
            <p:cNvPr id="76936" name="Freeform 135"/>
            <p:cNvSpPr>
              <a:spLocks/>
            </p:cNvSpPr>
            <p:nvPr/>
          </p:nvSpPr>
          <p:spPr bwMode="auto">
            <a:xfrm>
              <a:off x="3631" y="3064"/>
              <a:ext cx="95" cy="66"/>
            </a:xfrm>
            <a:custGeom>
              <a:avLst/>
              <a:gdLst>
                <a:gd name="T0" fmla="*/ 146738182 w 16"/>
                <a:gd name="T1" fmla="*/ 0 h 12"/>
                <a:gd name="T2" fmla="*/ 27819669 w 16"/>
                <a:gd name="T3" fmla="*/ 46146617 h 12"/>
                <a:gd name="T4" fmla="*/ 0 w 16"/>
                <a:gd name="T5" fmla="*/ 55280759 h 12"/>
                <a:gd name="T6" fmla="*/ 0 60000 65536"/>
                <a:gd name="T7" fmla="*/ 0 60000 65536"/>
                <a:gd name="T8" fmla="*/ 0 60000 65536"/>
              </a:gdLst>
              <a:ahLst/>
              <a:cxnLst>
                <a:cxn ang="T6">
                  <a:pos x="T0" y="T1"/>
                </a:cxn>
                <a:cxn ang="T7">
                  <a:pos x="T2" y="T3"/>
                </a:cxn>
                <a:cxn ang="T8">
                  <a:pos x="T4" y="T5"/>
                </a:cxn>
              </a:cxnLst>
              <a:rect l="0" t="0" r="r" b="b"/>
              <a:pathLst>
                <a:path w="16" h="12">
                  <a:moveTo>
                    <a:pt x="16" y="0"/>
                  </a:moveTo>
                  <a:lnTo>
                    <a:pt x="3" y="10"/>
                  </a:lnTo>
                  <a:lnTo>
                    <a:pt x="0" y="12"/>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6937" name="Line 136"/>
            <p:cNvSpPr>
              <a:spLocks noChangeShapeType="1"/>
            </p:cNvSpPr>
            <p:nvPr/>
          </p:nvSpPr>
          <p:spPr bwMode="auto">
            <a:xfrm flipH="1">
              <a:off x="3584" y="3140"/>
              <a:ext cx="18" cy="1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938" name="Freeform 137"/>
            <p:cNvSpPr>
              <a:spLocks/>
            </p:cNvSpPr>
            <p:nvPr/>
          </p:nvSpPr>
          <p:spPr bwMode="auto">
            <a:xfrm>
              <a:off x="3455" y="3162"/>
              <a:ext cx="106" cy="55"/>
            </a:xfrm>
            <a:custGeom>
              <a:avLst/>
              <a:gdLst>
                <a:gd name="T0" fmla="*/ 153272043 w 18"/>
                <a:gd name="T1" fmla="*/ 0 h 10"/>
                <a:gd name="T2" fmla="*/ 136049063 w 18"/>
                <a:gd name="T3" fmla="*/ 5038352 h 10"/>
                <a:gd name="T4" fmla="*/ 0 w 18"/>
                <a:gd name="T5" fmla="*/ 46146617 h 10"/>
                <a:gd name="T6" fmla="*/ 0 60000 65536"/>
                <a:gd name="T7" fmla="*/ 0 60000 65536"/>
                <a:gd name="T8" fmla="*/ 0 60000 65536"/>
              </a:gdLst>
              <a:ahLst/>
              <a:cxnLst>
                <a:cxn ang="T6">
                  <a:pos x="T0" y="T1"/>
                </a:cxn>
                <a:cxn ang="T7">
                  <a:pos x="T2" y="T3"/>
                </a:cxn>
                <a:cxn ang="T8">
                  <a:pos x="T4" y="T5"/>
                </a:cxn>
              </a:cxnLst>
              <a:rect l="0" t="0" r="r" b="b"/>
              <a:pathLst>
                <a:path w="18" h="10">
                  <a:moveTo>
                    <a:pt x="18" y="0"/>
                  </a:moveTo>
                  <a:lnTo>
                    <a:pt x="16" y="1"/>
                  </a:lnTo>
                  <a:lnTo>
                    <a:pt x="0" y="10"/>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6939" name="Line 138"/>
            <p:cNvSpPr>
              <a:spLocks noChangeShapeType="1"/>
            </p:cNvSpPr>
            <p:nvPr/>
          </p:nvSpPr>
          <p:spPr bwMode="auto">
            <a:xfrm flipH="1">
              <a:off x="3408" y="3228"/>
              <a:ext cx="23" cy="1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940" name="Freeform 139"/>
            <p:cNvSpPr>
              <a:spLocks/>
            </p:cNvSpPr>
            <p:nvPr/>
          </p:nvSpPr>
          <p:spPr bwMode="auto">
            <a:xfrm>
              <a:off x="3273" y="3250"/>
              <a:ext cx="106" cy="43"/>
            </a:xfrm>
            <a:custGeom>
              <a:avLst/>
              <a:gdLst>
                <a:gd name="T0" fmla="*/ 153272043 w 18"/>
                <a:gd name="T1" fmla="*/ 0 h 8"/>
                <a:gd name="T2" fmla="*/ 41997188 w 18"/>
                <a:gd name="T3" fmla="*/ 22306540 h 8"/>
                <a:gd name="T4" fmla="*/ 0 w 18"/>
                <a:gd name="T5" fmla="*/ 29951317 h 8"/>
                <a:gd name="T6" fmla="*/ 0 60000 65536"/>
                <a:gd name="T7" fmla="*/ 0 60000 65536"/>
                <a:gd name="T8" fmla="*/ 0 60000 65536"/>
              </a:gdLst>
              <a:ahLst/>
              <a:cxnLst>
                <a:cxn ang="T6">
                  <a:pos x="T0" y="T1"/>
                </a:cxn>
                <a:cxn ang="T7">
                  <a:pos x="T2" y="T3"/>
                </a:cxn>
                <a:cxn ang="T8">
                  <a:pos x="T4" y="T5"/>
                </a:cxn>
              </a:cxnLst>
              <a:rect l="0" t="0" r="r" b="b"/>
              <a:pathLst>
                <a:path w="18" h="8">
                  <a:moveTo>
                    <a:pt x="18" y="0"/>
                  </a:moveTo>
                  <a:lnTo>
                    <a:pt x="5" y="6"/>
                  </a:lnTo>
                  <a:lnTo>
                    <a:pt x="0" y="8"/>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6941" name="Line 140"/>
            <p:cNvSpPr>
              <a:spLocks noChangeShapeType="1"/>
            </p:cNvSpPr>
            <p:nvPr/>
          </p:nvSpPr>
          <p:spPr bwMode="auto">
            <a:xfrm flipH="1">
              <a:off x="3220" y="3304"/>
              <a:ext cx="23" cy="1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942" name="Freeform 141"/>
            <p:cNvSpPr>
              <a:spLocks/>
            </p:cNvSpPr>
            <p:nvPr/>
          </p:nvSpPr>
          <p:spPr bwMode="auto">
            <a:xfrm>
              <a:off x="3084" y="3326"/>
              <a:ext cx="106" cy="43"/>
            </a:xfrm>
            <a:custGeom>
              <a:avLst/>
              <a:gdLst>
                <a:gd name="T0" fmla="*/ 153272043 w 18"/>
                <a:gd name="T1" fmla="*/ 0 h 8"/>
                <a:gd name="T2" fmla="*/ 102677342 w 18"/>
                <a:gd name="T3" fmla="*/ 11139532 h 8"/>
                <a:gd name="T4" fmla="*/ 0 w 18"/>
                <a:gd name="T5" fmla="*/ 29951317 h 8"/>
                <a:gd name="T6" fmla="*/ 0 60000 65536"/>
                <a:gd name="T7" fmla="*/ 0 60000 65536"/>
                <a:gd name="T8" fmla="*/ 0 60000 65536"/>
              </a:gdLst>
              <a:ahLst/>
              <a:cxnLst>
                <a:cxn ang="T6">
                  <a:pos x="T0" y="T1"/>
                </a:cxn>
                <a:cxn ang="T7">
                  <a:pos x="T2" y="T3"/>
                </a:cxn>
                <a:cxn ang="T8">
                  <a:pos x="T4" y="T5"/>
                </a:cxn>
              </a:cxnLst>
              <a:rect l="0" t="0" r="r" b="b"/>
              <a:pathLst>
                <a:path w="18" h="8">
                  <a:moveTo>
                    <a:pt x="18" y="0"/>
                  </a:moveTo>
                  <a:lnTo>
                    <a:pt x="12" y="3"/>
                  </a:lnTo>
                  <a:lnTo>
                    <a:pt x="0" y="8"/>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6943" name="Line 142"/>
            <p:cNvSpPr>
              <a:spLocks noChangeShapeType="1"/>
            </p:cNvSpPr>
            <p:nvPr/>
          </p:nvSpPr>
          <p:spPr bwMode="auto">
            <a:xfrm flipH="1">
              <a:off x="3031" y="3381"/>
              <a:ext cx="24" cy="5"/>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944" name="Freeform 143"/>
            <p:cNvSpPr>
              <a:spLocks/>
            </p:cNvSpPr>
            <p:nvPr/>
          </p:nvSpPr>
          <p:spPr bwMode="auto">
            <a:xfrm>
              <a:off x="2908" y="3398"/>
              <a:ext cx="112" cy="39"/>
            </a:xfrm>
            <a:custGeom>
              <a:avLst/>
              <a:gdLst>
                <a:gd name="T0" fmla="*/ 163245288 w 19"/>
                <a:gd name="T1" fmla="*/ 0 h 7"/>
                <a:gd name="T2" fmla="*/ 145672535 w 19"/>
                <a:gd name="T3" fmla="*/ 5502666 h 7"/>
                <a:gd name="T4" fmla="*/ 0 w 19"/>
                <a:gd name="T5" fmla="*/ 36160377 h 7"/>
                <a:gd name="T6" fmla="*/ 0 60000 65536"/>
                <a:gd name="T7" fmla="*/ 0 60000 65536"/>
                <a:gd name="T8" fmla="*/ 0 60000 65536"/>
              </a:gdLst>
              <a:ahLst/>
              <a:cxnLst>
                <a:cxn ang="T6">
                  <a:pos x="T0" y="T1"/>
                </a:cxn>
                <a:cxn ang="T7">
                  <a:pos x="T2" y="T3"/>
                </a:cxn>
                <a:cxn ang="T8">
                  <a:pos x="T4" y="T5"/>
                </a:cxn>
              </a:cxnLst>
              <a:rect l="0" t="0" r="r" b="b"/>
              <a:pathLst>
                <a:path w="19" h="7">
                  <a:moveTo>
                    <a:pt x="19" y="0"/>
                  </a:moveTo>
                  <a:lnTo>
                    <a:pt x="17" y="1"/>
                  </a:lnTo>
                  <a:lnTo>
                    <a:pt x="0" y="7"/>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grpSp>
          <p:nvGrpSpPr>
            <p:cNvPr id="76945" name="Group 144"/>
            <p:cNvGrpSpPr>
              <a:grpSpLocks/>
            </p:cNvGrpSpPr>
            <p:nvPr/>
          </p:nvGrpSpPr>
          <p:grpSpPr bwMode="auto">
            <a:xfrm>
              <a:off x="1414" y="3398"/>
              <a:ext cx="1465" cy="431"/>
              <a:chOff x="1520" y="3434"/>
              <a:chExt cx="1465" cy="455"/>
            </a:xfrm>
          </p:grpSpPr>
          <p:sp>
            <p:nvSpPr>
              <p:cNvPr id="76997" name="Line 145"/>
              <p:cNvSpPr>
                <a:spLocks noChangeShapeType="1"/>
              </p:cNvSpPr>
              <p:nvPr/>
            </p:nvSpPr>
            <p:spPr bwMode="auto">
              <a:xfrm flipH="1">
                <a:off x="2961" y="3497"/>
                <a:ext cx="24" cy="1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998" name="Line 146"/>
              <p:cNvSpPr>
                <a:spLocks noChangeShapeType="1"/>
              </p:cNvSpPr>
              <p:nvPr/>
            </p:nvSpPr>
            <p:spPr bwMode="auto">
              <a:xfrm flipH="1">
                <a:off x="2820" y="3520"/>
                <a:ext cx="112" cy="35"/>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999" name="Line 147"/>
              <p:cNvSpPr>
                <a:spLocks noChangeShapeType="1"/>
              </p:cNvSpPr>
              <p:nvPr/>
            </p:nvSpPr>
            <p:spPr bwMode="auto">
              <a:xfrm flipH="1">
                <a:off x="2767" y="3560"/>
                <a:ext cx="24" cy="1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7000" name="Line 148"/>
              <p:cNvSpPr>
                <a:spLocks noChangeShapeType="1"/>
              </p:cNvSpPr>
              <p:nvPr/>
            </p:nvSpPr>
            <p:spPr bwMode="auto">
              <a:xfrm flipH="1">
                <a:off x="2626" y="3578"/>
                <a:ext cx="112" cy="34"/>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7001" name="Line 149"/>
              <p:cNvSpPr>
                <a:spLocks noChangeShapeType="1"/>
              </p:cNvSpPr>
              <p:nvPr/>
            </p:nvSpPr>
            <p:spPr bwMode="auto">
              <a:xfrm flipH="1">
                <a:off x="2573" y="3624"/>
                <a:ext cx="24" cy="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7002" name="Line 150"/>
              <p:cNvSpPr>
                <a:spLocks noChangeShapeType="1"/>
              </p:cNvSpPr>
              <p:nvPr/>
            </p:nvSpPr>
            <p:spPr bwMode="auto">
              <a:xfrm flipH="1">
                <a:off x="2573" y="3624"/>
                <a:ext cx="24" cy="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7003" name="Line 151"/>
              <p:cNvSpPr>
                <a:spLocks noChangeShapeType="1"/>
              </p:cNvSpPr>
              <p:nvPr/>
            </p:nvSpPr>
            <p:spPr bwMode="auto">
              <a:xfrm flipH="1">
                <a:off x="2432" y="3635"/>
                <a:ext cx="112" cy="35"/>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7004" name="Line 152"/>
              <p:cNvSpPr>
                <a:spLocks noChangeShapeType="1"/>
              </p:cNvSpPr>
              <p:nvPr/>
            </p:nvSpPr>
            <p:spPr bwMode="auto">
              <a:xfrm flipH="1">
                <a:off x="2379" y="3681"/>
                <a:ext cx="24" cy="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7005" name="Line 153"/>
              <p:cNvSpPr>
                <a:spLocks noChangeShapeType="1"/>
              </p:cNvSpPr>
              <p:nvPr/>
            </p:nvSpPr>
            <p:spPr bwMode="auto">
              <a:xfrm flipH="1">
                <a:off x="2379" y="3681"/>
                <a:ext cx="24" cy="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7006" name="Line 154"/>
              <p:cNvSpPr>
                <a:spLocks noChangeShapeType="1"/>
              </p:cNvSpPr>
              <p:nvPr/>
            </p:nvSpPr>
            <p:spPr bwMode="auto">
              <a:xfrm flipH="1">
                <a:off x="2238" y="3693"/>
                <a:ext cx="112" cy="35"/>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7007" name="Line 155"/>
              <p:cNvSpPr>
                <a:spLocks noChangeShapeType="1"/>
              </p:cNvSpPr>
              <p:nvPr/>
            </p:nvSpPr>
            <p:spPr bwMode="auto">
              <a:xfrm flipH="1">
                <a:off x="2185" y="3733"/>
                <a:ext cx="23" cy="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7008" name="Line 156"/>
              <p:cNvSpPr>
                <a:spLocks noChangeShapeType="1"/>
              </p:cNvSpPr>
              <p:nvPr/>
            </p:nvSpPr>
            <p:spPr bwMode="auto">
              <a:xfrm flipH="1">
                <a:off x="2185" y="3733"/>
                <a:ext cx="23" cy="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7009" name="Line 157"/>
              <p:cNvSpPr>
                <a:spLocks noChangeShapeType="1"/>
              </p:cNvSpPr>
              <p:nvPr/>
            </p:nvSpPr>
            <p:spPr bwMode="auto">
              <a:xfrm flipH="1">
                <a:off x="2044" y="3745"/>
                <a:ext cx="111" cy="29"/>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7010" name="Line 158"/>
              <p:cNvSpPr>
                <a:spLocks noChangeShapeType="1"/>
              </p:cNvSpPr>
              <p:nvPr/>
            </p:nvSpPr>
            <p:spPr bwMode="auto">
              <a:xfrm flipH="1">
                <a:off x="1991" y="3785"/>
                <a:ext cx="23" cy="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7011" name="Line 159"/>
              <p:cNvSpPr>
                <a:spLocks noChangeShapeType="1"/>
              </p:cNvSpPr>
              <p:nvPr/>
            </p:nvSpPr>
            <p:spPr bwMode="auto">
              <a:xfrm flipH="1">
                <a:off x="1844" y="3797"/>
                <a:ext cx="117" cy="23"/>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7012" name="Freeform 160"/>
              <p:cNvSpPr>
                <a:spLocks/>
              </p:cNvSpPr>
              <p:nvPr/>
            </p:nvSpPr>
            <p:spPr bwMode="auto">
              <a:xfrm>
                <a:off x="1791" y="3826"/>
                <a:ext cx="23" cy="5"/>
              </a:xfrm>
              <a:custGeom>
                <a:avLst/>
                <a:gdLst>
                  <a:gd name="T0" fmla="*/ 27429938 w 4"/>
                  <a:gd name="T1" fmla="*/ 0 h 1"/>
                  <a:gd name="T2" fmla="*/ 7265982 w 4"/>
                  <a:gd name="T3" fmla="*/ 1953125 h 1"/>
                  <a:gd name="T4" fmla="*/ 0 w 4"/>
                  <a:gd name="T5" fmla="*/ 1953125 h 1"/>
                  <a:gd name="T6" fmla="*/ 0 60000 65536"/>
                  <a:gd name="T7" fmla="*/ 0 60000 65536"/>
                  <a:gd name="T8" fmla="*/ 0 60000 65536"/>
                </a:gdLst>
                <a:ahLst/>
                <a:cxnLst>
                  <a:cxn ang="T6">
                    <a:pos x="T0" y="T1"/>
                  </a:cxn>
                  <a:cxn ang="T7">
                    <a:pos x="T2" y="T3"/>
                  </a:cxn>
                  <a:cxn ang="T8">
                    <a:pos x="T4" y="T5"/>
                  </a:cxn>
                </a:cxnLst>
                <a:rect l="0" t="0" r="r" b="b"/>
                <a:pathLst>
                  <a:path w="4" h="1">
                    <a:moveTo>
                      <a:pt x="4" y="0"/>
                    </a:moveTo>
                    <a:lnTo>
                      <a:pt x="1" y="1"/>
                    </a:lnTo>
                    <a:lnTo>
                      <a:pt x="0" y="1"/>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7013" name="Line 161"/>
              <p:cNvSpPr>
                <a:spLocks noChangeShapeType="1"/>
              </p:cNvSpPr>
              <p:nvPr/>
            </p:nvSpPr>
            <p:spPr bwMode="auto">
              <a:xfrm flipH="1">
                <a:off x="1644" y="3837"/>
                <a:ext cx="117" cy="23"/>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7014" name="Line 162"/>
              <p:cNvSpPr>
                <a:spLocks noChangeShapeType="1"/>
              </p:cNvSpPr>
              <p:nvPr/>
            </p:nvSpPr>
            <p:spPr bwMode="auto">
              <a:xfrm flipH="1">
                <a:off x="1603" y="3872"/>
                <a:ext cx="11"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7015" name="Freeform 163"/>
              <p:cNvSpPr>
                <a:spLocks/>
              </p:cNvSpPr>
              <p:nvPr/>
            </p:nvSpPr>
            <p:spPr bwMode="auto">
              <a:xfrm>
                <a:off x="1550" y="3849"/>
                <a:ext cx="64" cy="40"/>
              </a:xfrm>
              <a:custGeom>
                <a:avLst/>
                <a:gdLst>
                  <a:gd name="T0" fmla="*/ 58 w 64"/>
                  <a:gd name="T1" fmla="*/ 0 h 40"/>
                  <a:gd name="T2" fmla="*/ 0 w 64"/>
                  <a:gd name="T3" fmla="*/ 34 h 40"/>
                  <a:gd name="T4" fmla="*/ 64 w 64"/>
                  <a:gd name="T5" fmla="*/ 40 h 40"/>
                  <a:gd name="T6" fmla="*/ 58 w 64"/>
                  <a:gd name="T7" fmla="*/ 0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40">
                    <a:moveTo>
                      <a:pt x="58" y="0"/>
                    </a:moveTo>
                    <a:lnTo>
                      <a:pt x="0" y="34"/>
                    </a:lnTo>
                    <a:lnTo>
                      <a:pt x="64" y="40"/>
                    </a:lnTo>
                    <a:lnTo>
                      <a:pt x="58"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7016" name="Line 164"/>
              <p:cNvSpPr>
                <a:spLocks noChangeShapeType="1"/>
              </p:cNvSpPr>
              <p:nvPr/>
            </p:nvSpPr>
            <p:spPr bwMode="auto">
              <a:xfrm flipH="1">
                <a:off x="1520" y="3434"/>
                <a:ext cx="12" cy="17"/>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grpSp>
        <p:grpSp>
          <p:nvGrpSpPr>
            <p:cNvPr id="76946" name="Group 165"/>
            <p:cNvGrpSpPr>
              <a:grpSpLocks/>
            </p:cNvGrpSpPr>
            <p:nvPr/>
          </p:nvGrpSpPr>
          <p:grpSpPr bwMode="auto">
            <a:xfrm>
              <a:off x="1277" y="2926"/>
              <a:ext cx="700" cy="747"/>
              <a:chOff x="1367" y="2950"/>
              <a:chExt cx="700" cy="789"/>
            </a:xfrm>
          </p:grpSpPr>
          <p:sp>
            <p:nvSpPr>
              <p:cNvPr id="76986" name="Freeform 166"/>
              <p:cNvSpPr>
                <a:spLocks/>
              </p:cNvSpPr>
              <p:nvPr/>
            </p:nvSpPr>
            <p:spPr bwMode="auto">
              <a:xfrm>
                <a:off x="1961" y="2950"/>
                <a:ext cx="106" cy="40"/>
              </a:xfrm>
              <a:custGeom>
                <a:avLst/>
                <a:gdLst>
                  <a:gd name="T0" fmla="*/ 153272043 w 18"/>
                  <a:gd name="T1" fmla="*/ 0 h 7"/>
                  <a:gd name="T2" fmla="*/ 50587558 w 18"/>
                  <a:gd name="T3" fmla="*/ 26076537 h 7"/>
                  <a:gd name="T4" fmla="*/ 0 w 18"/>
                  <a:gd name="T5" fmla="*/ 45573583 h 7"/>
                  <a:gd name="T6" fmla="*/ 0 60000 65536"/>
                  <a:gd name="T7" fmla="*/ 0 60000 65536"/>
                  <a:gd name="T8" fmla="*/ 0 60000 65536"/>
                </a:gdLst>
                <a:ahLst/>
                <a:cxnLst>
                  <a:cxn ang="T6">
                    <a:pos x="T0" y="T1"/>
                  </a:cxn>
                  <a:cxn ang="T7">
                    <a:pos x="T2" y="T3"/>
                  </a:cxn>
                  <a:cxn ang="T8">
                    <a:pos x="T4" y="T5"/>
                  </a:cxn>
                </a:cxnLst>
                <a:rect l="0" t="0" r="r" b="b"/>
                <a:pathLst>
                  <a:path w="18" h="7">
                    <a:moveTo>
                      <a:pt x="18" y="0"/>
                    </a:moveTo>
                    <a:lnTo>
                      <a:pt x="6" y="4"/>
                    </a:lnTo>
                    <a:lnTo>
                      <a:pt x="0" y="7"/>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6987" name="Freeform 167"/>
              <p:cNvSpPr>
                <a:spLocks/>
              </p:cNvSpPr>
              <p:nvPr/>
            </p:nvSpPr>
            <p:spPr bwMode="auto">
              <a:xfrm>
                <a:off x="1914" y="3007"/>
                <a:ext cx="24" cy="12"/>
              </a:xfrm>
              <a:custGeom>
                <a:avLst/>
                <a:gdLst>
                  <a:gd name="T0" fmla="*/ 40310784 w 4"/>
                  <a:gd name="T1" fmla="*/ 0 h 2"/>
                  <a:gd name="T2" fmla="*/ 10077696 w 4"/>
                  <a:gd name="T3" fmla="*/ 10077696 h 2"/>
                  <a:gd name="T4" fmla="*/ 0 w 4"/>
                  <a:gd name="T5" fmla="*/ 20155392 h 2"/>
                  <a:gd name="T6" fmla="*/ 0 60000 65536"/>
                  <a:gd name="T7" fmla="*/ 0 60000 65536"/>
                  <a:gd name="T8" fmla="*/ 0 60000 65536"/>
                </a:gdLst>
                <a:ahLst/>
                <a:cxnLst>
                  <a:cxn ang="T6">
                    <a:pos x="T0" y="T1"/>
                  </a:cxn>
                  <a:cxn ang="T7">
                    <a:pos x="T2" y="T3"/>
                  </a:cxn>
                  <a:cxn ang="T8">
                    <a:pos x="T4" y="T5"/>
                  </a:cxn>
                </a:cxnLst>
                <a:rect l="0" t="0" r="r" b="b"/>
                <a:pathLst>
                  <a:path w="4" h="2">
                    <a:moveTo>
                      <a:pt x="4" y="0"/>
                    </a:moveTo>
                    <a:lnTo>
                      <a:pt x="1" y="1"/>
                    </a:lnTo>
                    <a:lnTo>
                      <a:pt x="0" y="2"/>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6988" name="Freeform 168"/>
              <p:cNvSpPr>
                <a:spLocks/>
              </p:cNvSpPr>
              <p:nvPr/>
            </p:nvSpPr>
            <p:spPr bwMode="auto">
              <a:xfrm>
                <a:off x="1803" y="3036"/>
                <a:ext cx="88" cy="75"/>
              </a:xfrm>
              <a:custGeom>
                <a:avLst/>
                <a:gdLst>
                  <a:gd name="T0" fmla="*/ 123409827 w 15"/>
                  <a:gd name="T1" fmla="*/ 0 h 13"/>
                  <a:gd name="T2" fmla="*/ 49050050 w 15"/>
                  <a:gd name="T3" fmla="*/ 49148723 h 13"/>
                  <a:gd name="T4" fmla="*/ 0 w 15"/>
                  <a:gd name="T5" fmla="*/ 92111238 h 13"/>
                  <a:gd name="T6" fmla="*/ 0 60000 65536"/>
                  <a:gd name="T7" fmla="*/ 0 60000 65536"/>
                  <a:gd name="T8" fmla="*/ 0 60000 65536"/>
                </a:gdLst>
                <a:ahLst/>
                <a:cxnLst>
                  <a:cxn ang="T6">
                    <a:pos x="T0" y="T1"/>
                  </a:cxn>
                  <a:cxn ang="T7">
                    <a:pos x="T2" y="T3"/>
                  </a:cxn>
                  <a:cxn ang="T8">
                    <a:pos x="T4" y="T5"/>
                  </a:cxn>
                </a:cxnLst>
                <a:rect l="0" t="0" r="r" b="b"/>
                <a:pathLst>
                  <a:path w="15" h="13">
                    <a:moveTo>
                      <a:pt x="15" y="0"/>
                    </a:moveTo>
                    <a:lnTo>
                      <a:pt x="6" y="7"/>
                    </a:lnTo>
                    <a:lnTo>
                      <a:pt x="0" y="13"/>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6989" name="Line 169"/>
              <p:cNvSpPr>
                <a:spLocks noChangeShapeType="1"/>
              </p:cNvSpPr>
              <p:nvPr/>
            </p:nvSpPr>
            <p:spPr bwMode="auto">
              <a:xfrm flipH="1">
                <a:off x="1761" y="3128"/>
                <a:ext cx="18" cy="18"/>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990" name="Freeform 170"/>
              <p:cNvSpPr>
                <a:spLocks/>
              </p:cNvSpPr>
              <p:nvPr/>
            </p:nvSpPr>
            <p:spPr bwMode="auto">
              <a:xfrm>
                <a:off x="1661" y="3169"/>
                <a:ext cx="83" cy="80"/>
              </a:xfrm>
              <a:custGeom>
                <a:avLst/>
                <a:gdLst>
                  <a:gd name="T0" fmla="*/ 126662280 w 14"/>
                  <a:gd name="T1" fmla="*/ 0 h 14"/>
                  <a:gd name="T2" fmla="*/ 18281159 w 14"/>
                  <a:gd name="T3" fmla="*/ 78370514 h 14"/>
                  <a:gd name="T4" fmla="*/ 0 w 14"/>
                  <a:gd name="T5" fmla="*/ 90902954 h 14"/>
                  <a:gd name="T6" fmla="*/ 0 60000 65536"/>
                  <a:gd name="T7" fmla="*/ 0 60000 65536"/>
                  <a:gd name="T8" fmla="*/ 0 60000 65536"/>
                </a:gdLst>
                <a:ahLst/>
                <a:cxnLst>
                  <a:cxn ang="T6">
                    <a:pos x="T0" y="T1"/>
                  </a:cxn>
                  <a:cxn ang="T7">
                    <a:pos x="T2" y="T3"/>
                  </a:cxn>
                  <a:cxn ang="T8">
                    <a:pos x="T4" y="T5"/>
                  </a:cxn>
                </a:cxnLst>
                <a:rect l="0" t="0" r="r" b="b"/>
                <a:pathLst>
                  <a:path w="14" h="14">
                    <a:moveTo>
                      <a:pt x="14" y="0"/>
                    </a:moveTo>
                    <a:lnTo>
                      <a:pt x="2" y="12"/>
                    </a:lnTo>
                    <a:lnTo>
                      <a:pt x="0" y="14"/>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6991" name="Line 171"/>
              <p:cNvSpPr>
                <a:spLocks noChangeShapeType="1"/>
              </p:cNvSpPr>
              <p:nvPr/>
            </p:nvSpPr>
            <p:spPr bwMode="auto">
              <a:xfrm flipH="1">
                <a:off x="1632" y="3272"/>
                <a:ext cx="12" cy="23"/>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992" name="Freeform 172"/>
              <p:cNvSpPr>
                <a:spLocks/>
              </p:cNvSpPr>
              <p:nvPr/>
            </p:nvSpPr>
            <p:spPr bwMode="auto">
              <a:xfrm>
                <a:off x="1550" y="3318"/>
                <a:ext cx="64" cy="93"/>
              </a:xfrm>
              <a:custGeom>
                <a:avLst/>
                <a:gdLst>
                  <a:gd name="T0" fmla="*/ 83945757 w 11"/>
                  <a:gd name="T1" fmla="*/ 0 h 16"/>
                  <a:gd name="T2" fmla="*/ 61597137 w 11"/>
                  <a:gd name="T3" fmla="*/ 30041424 h 16"/>
                  <a:gd name="T4" fmla="*/ 0 w 11"/>
                  <a:gd name="T5" fmla="*/ 121281178 h 16"/>
                  <a:gd name="T6" fmla="*/ 0 60000 65536"/>
                  <a:gd name="T7" fmla="*/ 0 60000 65536"/>
                  <a:gd name="T8" fmla="*/ 0 60000 65536"/>
                </a:gdLst>
                <a:ahLst/>
                <a:cxnLst>
                  <a:cxn ang="T6">
                    <a:pos x="T0" y="T1"/>
                  </a:cxn>
                  <a:cxn ang="T7">
                    <a:pos x="T2" y="T3"/>
                  </a:cxn>
                  <a:cxn ang="T8">
                    <a:pos x="T4" y="T5"/>
                  </a:cxn>
                </a:cxnLst>
                <a:rect l="0" t="0" r="r" b="b"/>
                <a:pathLst>
                  <a:path w="11" h="16">
                    <a:moveTo>
                      <a:pt x="11" y="0"/>
                    </a:moveTo>
                    <a:lnTo>
                      <a:pt x="8" y="4"/>
                    </a:lnTo>
                    <a:lnTo>
                      <a:pt x="0" y="16"/>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6993" name="Freeform 173"/>
              <p:cNvSpPr>
                <a:spLocks/>
              </p:cNvSpPr>
              <p:nvPr/>
            </p:nvSpPr>
            <p:spPr bwMode="auto">
              <a:xfrm>
                <a:off x="1444" y="3474"/>
                <a:ext cx="59" cy="98"/>
              </a:xfrm>
              <a:custGeom>
                <a:avLst/>
                <a:gdLst>
                  <a:gd name="T0" fmla="*/ 86599103 w 10"/>
                  <a:gd name="T1" fmla="*/ 0 h 17"/>
                  <a:gd name="T2" fmla="*/ 8729445 w 10"/>
                  <a:gd name="T3" fmla="*/ 112116231 h 17"/>
                  <a:gd name="T4" fmla="*/ 0 w 10"/>
                  <a:gd name="T5" fmla="*/ 119533113 h 17"/>
                  <a:gd name="T6" fmla="*/ 0 60000 65536"/>
                  <a:gd name="T7" fmla="*/ 0 60000 65536"/>
                  <a:gd name="T8" fmla="*/ 0 60000 65536"/>
                </a:gdLst>
                <a:ahLst/>
                <a:cxnLst>
                  <a:cxn ang="T6">
                    <a:pos x="T0" y="T1"/>
                  </a:cxn>
                  <a:cxn ang="T7">
                    <a:pos x="T2" y="T3"/>
                  </a:cxn>
                  <a:cxn ang="T8">
                    <a:pos x="T4" y="T5"/>
                  </a:cxn>
                </a:cxnLst>
                <a:rect l="0" t="0" r="r" b="b"/>
                <a:pathLst>
                  <a:path w="10" h="17">
                    <a:moveTo>
                      <a:pt x="10" y="0"/>
                    </a:moveTo>
                    <a:lnTo>
                      <a:pt x="1" y="16"/>
                    </a:lnTo>
                    <a:lnTo>
                      <a:pt x="0" y="17"/>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6994" name="Line 174"/>
              <p:cNvSpPr>
                <a:spLocks noChangeShapeType="1"/>
              </p:cNvSpPr>
              <p:nvPr/>
            </p:nvSpPr>
            <p:spPr bwMode="auto">
              <a:xfrm flipH="1">
                <a:off x="1420" y="3601"/>
                <a:ext cx="12" cy="23"/>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995" name="Line 175"/>
              <p:cNvSpPr>
                <a:spLocks noChangeShapeType="1"/>
              </p:cNvSpPr>
              <p:nvPr/>
            </p:nvSpPr>
            <p:spPr bwMode="auto">
              <a:xfrm flipH="1">
                <a:off x="1391" y="3647"/>
                <a:ext cx="17" cy="34"/>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996" name="Freeform 176"/>
              <p:cNvSpPr>
                <a:spLocks/>
              </p:cNvSpPr>
              <p:nvPr/>
            </p:nvSpPr>
            <p:spPr bwMode="auto">
              <a:xfrm>
                <a:off x="1367" y="3670"/>
                <a:ext cx="47" cy="69"/>
              </a:xfrm>
              <a:custGeom>
                <a:avLst/>
                <a:gdLst>
                  <a:gd name="T0" fmla="*/ 47 w 47"/>
                  <a:gd name="T1" fmla="*/ 17 h 69"/>
                  <a:gd name="T2" fmla="*/ 0 w 47"/>
                  <a:gd name="T3" fmla="*/ 69 h 69"/>
                  <a:gd name="T4" fmla="*/ 6 w 47"/>
                  <a:gd name="T5" fmla="*/ 0 h 69"/>
                  <a:gd name="T6" fmla="*/ 47 w 47"/>
                  <a:gd name="T7" fmla="*/ 17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69">
                    <a:moveTo>
                      <a:pt x="47" y="17"/>
                    </a:moveTo>
                    <a:lnTo>
                      <a:pt x="0" y="69"/>
                    </a:lnTo>
                    <a:lnTo>
                      <a:pt x="6" y="0"/>
                    </a:lnTo>
                    <a:lnTo>
                      <a:pt x="47"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grpSp>
        <p:sp>
          <p:nvSpPr>
            <p:cNvPr id="76947" name="Freeform 177"/>
            <p:cNvSpPr>
              <a:spLocks/>
            </p:cNvSpPr>
            <p:nvPr/>
          </p:nvSpPr>
          <p:spPr bwMode="auto">
            <a:xfrm>
              <a:off x="2391" y="2249"/>
              <a:ext cx="36" cy="87"/>
            </a:xfrm>
            <a:custGeom>
              <a:avLst/>
              <a:gdLst>
                <a:gd name="T0" fmla="*/ 0 w 150"/>
                <a:gd name="T1" fmla="*/ 0 h 399"/>
                <a:gd name="T2" fmla="*/ 0 w 150"/>
                <a:gd name="T3" fmla="*/ 0 h 399"/>
                <a:gd name="T4" fmla="*/ 0 w 150"/>
                <a:gd name="T5" fmla="*/ 0 h 399"/>
                <a:gd name="T6" fmla="*/ 0 w 150"/>
                <a:gd name="T7" fmla="*/ 0 h 399"/>
                <a:gd name="T8" fmla="*/ 0 w 150"/>
                <a:gd name="T9" fmla="*/ 0 h 399"/>
                <a:gd name="T10" fmla="*/ 0 w 150"/>
                <a:gd name="T11" fmla="*/ 0 h 399"/>
                <a:gd name="T12" fmla="*/ 0 w 150"/>
                <a:gd name="T13" fmla="*/ 0 h 3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 h="399">
                  <a:moveTo>
                    <a:pt x="150" y="0"/>
                  </a:moveTo>
                  <a:cubicBezTo>
                    <a:pt x="145" y="0"/>
                    <a:pt x="141" y="0"/>
                    <a:pt x="137" y="0"/>
                  </a:cubicBezTo>
                  <a:cubicBezTo>
                    <a:pt x="61" y="0"/>
                    <a:pt x="0" y="89"/>
                    <a:pt x="0" y="199"/>
                  </a:cubicBezTo>
                  <a:cubicBezTo>
                    <a:pt x="0" y="309"/>
                    <a:pt x="61" y="399"/>
                    <a:pt x="137" y="399"/>
                  </a:cubicBezTo>
                  <a:cubicBezTo>
                    <a:pt x="141" y="398"/>
                    <a:pt x="144" y="398"/>
                    <a:pt x="148" y="398"/>
                  </a:cubicBezTo>
                  <a:lnTo>
                    <a:pt x="138" y="200"/>
                  </a:lnTo>
                  <a:lnTo>
                    <a:pt x="150" y="0"/>
                  </a:lnTo>
                  <a:close/>
                </a:path>
              </a:pathLst>
            </a:custGeom>
            <a:solidFill>
              <a:srgbClr val="FF4040"/>
            </a:solidFill>
            <a:ln w="3175">
              <a:solidFill>
                <a:srgbClr val="000000"/>
              </a:solidFill>
              <a:prstDash val="solid"/>
              <a:round/>
              <a:headEnd/>
              <a:tailEnd/>
            </a:ln>
          </p:spPr>
          <p:txBody>
            <a:bodyPr/>
            <a:lstStyle/>
            <a:p>
              <a:endParaRPr lang="es-CR" sz="10000"/>
            </a:p>
          </p:txBody>
        </p:sp>
        <p:sp>
          <p:nvSpPr>
            <p:cNvPr id="76948" name="Freeform 178"/>
            <p:cNvSpPr>
              <a:spLocks/>
            </p:cNvSpPr>
            <p:nvPr/>
          </p:nvSpPr>
          <p:spPr bwMode="auto">
            <a:xfrm>
              <a:off x="2381" y="2246"/>
              <a:ext cx="48" cy="101"/>
            </a:xfrm>
            <a:custGeom>
              <a:avLst/>
              <a:gdLst>
                <a:gd name="T0" fmla="*/ 48 w 48"/>
                <a:gd name="T1" fmla="*/ 0 h 107"/>
                <a:gd name="T2" fmla="*/ 0 w 48"/>
                <a:gd name="T3" fmla="*/ 0 h 107"/>
                <a:gd name="T4" fmla="*/ 6 w 48"/>
                <a:gd name="T5" fmla="*/ 1 h 107"/>
                <a:gd name="T6" fmla="*/ 9 w 48"/>
                <a:gd name="T7" fmla="*/ 3 h 107"/>
                <a:gd name="T8" fmla="*/ 11 w 48"/>
                <a:gd name="T9" fmla="*/ 4 h 107"/>
                <a:gd name="T10" fmla="*/ 14 w 48"/>
                <a:gd name="T11" fmla="*/ 6 h 107"/>
                <a:gd name="T12" fmla="*/ 16 w 48"/>
                <a:gd name="T13" fmla="*/ 8 h 107"/>
                <a:gd name="T14" fmla="*/ 18 w 48"/>
                <a:gd name="T15" fmla="*/ 8 h 107"/>
                <a:gd name="T16" fmla="*/ 20 w 48"/>
                <a:gd name="T17" fmla="*/ 8 h 107"/>
                <a:gd name="T18" fmla="*/ 21 w 48"/>
                <a:gd name="T19" fmla="*/ 8 h 107"/>
                <a:gd name="T20" fmla="*/ 23 w 48"/>
                <a:gd name="T21" fmla="*/ 8 h 107"/>
                <a:gd name="T22" fmla="*/ 24 w 48"/>
                <a:gd name="T23" fmla="*/ 11 h 107"/>
                <a:gd name="T24" fmla="*/ 26 w 48"/>
                <a:gd name="T25" fmla="*/ 14 h 107"/>
                <a:gd name="T26" fmla="*/ 26 w 48"/>
                <a:gd name="T27" fmla="*/ 17 h 107"/>
                <a:gd name="T28" fmla="*/ 28 w 48"/>
                <a:gd name="T29" fmla="*/ 18 h 107"/>
                <a:gd name="T30" fmla="*/ 35 w 48"/>
                <a:gd name="T31" fmla="*/ 38 h 107"/>
                <a:gd name="T32" fmla="*/ 38 w 48"/>
                <a:gd name="T33" fmla="*/ 47 h 107"/>
                <a:gd name="T34" fmla="*/ 40 w 48"/>
                <a:gd name="T35" fmla="*/ 53 h 107"/>
                <a:gd name="T36" fmla="*/ 43 w 48"/>
                <a:gd name="T37" fmla="*/ 59 h 107"/>
                <a:gd name="T38" fmla="*/ 46 w 48"/>
                <a:gd name="T39" fmla="*/ 64 h 107"/>
                <a:gd name="T40" fmla="*/ 48 w 48"/>
                <a:gd name="T41" fmla="*/ 64 h 107"/>
                <a:gd name="T42" fmla="*/ 48 w 48"/>
                <a:gd name="T43" fmla="*/ 0 h 1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8" h="107">
                  <a:moveTo>
                    <a:pt x="48" y="0"/>
                  </a:moveTo>
                  <a:lnTo>
                    <a:pt x="0" y="0"/>
                  </a:lnTo>
                  <a:lnTo>
                    <a:pt x="6" y="1"/>
                  </a:lnTo>
                  <a:lnTo>
                    <a:pt x="9" y="3"/>
                  </a:lnTo>
                  <a:lnTo>
                    <a:pt x="11" y="4"/>
                  </a:lnTo>
                  <a:lnTo>
                    <a:pt x="14" y="6"/>
                  </a:lnTo>
                  <a:lnTo>
                    <a:pt x="16" y="8"/>
                  </a:lnTo>
                  <a:lnTo>
                    <a:pt x="18" y="10"/>
                  </a:lnTo>
                  <a:lnTo>
                    <a:pt x="20" y="12"/>
                  </a:lnTo>
                  <a:lnTo>
                    <a:pt x="21" y="14"/>
                  </a:lnTo>
                  <a:lnTo>
                    <a:pt x="23" y="17"/>
                  </a:lnTo>
                  <a:lnTo>
                    <a:pt x="24" y="20"/>
                  </a:lnTo>
                  <a:lnTo>
                    <a:pt x="26" y="23"/>
                  </a:lnTo>
                  <a:lnTo>
                    <a:pt x="26" y="26"/>
                  </a:lnTo>
                  <a:lnTo>
                    <a:pt x="28" y="29"/>
                  </a:lnTo>
                  <a:lnTo>
                    <a:pt x="35" y="64"/>
                  </a:lnTo>
                  <a:lnTo>
                    <a:pt x="38" y="78"/>
                  </a:lnTo>
                  <a:lnTo>
                    <a:pt x="40" y="88"/>
                  </a:lnTo>
                  <a:lnTo>
                    <a:pt x="43" y="98"/>
                  </a:lnTo>
                  <a:lnTo>
                    <a:pt x="46" y="107"/>
                  </a:lnTo>
                  <a:lnTo>
                    <a:pt x="48" y="107"/>
                  </a:lnTo>
                  <a:lnTo>
                    <a:pt x="48" y="0"/>
                  </a:lnTo>
                  <a:close/>
                </a:path>
              </a:pathLst>
            </a:custGeom>
            <a:solidFill>
              <a:srgbClr val="FF8000"/>
            </a:solidFill>
            <a:ln w="3175">
              <a:solidFill>
                <a:srgbClr val="000000"/>
              </a:solidFill>
              <a:prstDash val="solid"/>
              <a:round/>
              <a:headEnd/>
              <a:tailEnd/>
            </a:ln>
          </p:spPr>
          <p:txBody>
            <a:bodyPr/>
            <a:lstStyle/>
            <a:p>
              <a:endParaRPr lang="es-CR" sz="10000"/>
            </a:p>
          </p:txBody>
        </p:sp>
        <p:sp>
          <p:nvSpPr>
            <p:cNvPr id="76949" name="Freeform 179"/>
            <p:cNvSpPr>
              <a:spLocks/>
            </p:cNvSpPr>
            <p:nvPr/>
          </p:nvSpPr>
          <p:spPr bwMode="auto">
            <a:xfrm>
              <a:off x="2590" y="2250"/>
              <a:ext cx="32" cy="87"/>
            </a:xfrm>
            <a:custGeom>
              <a:avLst/>
              <a:gdLst>
                <a:gd name="T0" fmla="*/ 0 w 138"/>
                <a:gd name="T1" fmla="*/ 0 h 398"/>
                <a:gd name="T2" fmla="*/ 0 w 138"/>
                <a:gd name="T3" fmla="*/ 0 h 398"/>
                <a:gd name="T4" fmla="*/ 0 w 138"/>
                <a:gd name="T5" fmla="*/ 0 h 398"/>
                <a:gd name="T6" fmla="*/ 0 w 138"/>
                <a:gd name="T7" fmla="*/ 0 h 398"/>
                <a:gd name="T8" fmla="*/ 0 w 138"/>
                <a:gd name="T9" fmla="*/ 0 h 3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398">
                  <a:moveTo>
                    <a:pt x="12" y="398"/>
                  </a:moveTo>
                  <a:cubicBezTo>
                    <a:pt x="83" y="389"/>
                    <a:pt x="138" y="302"/>
                    <a:pt x="138" y="199"/>
                  </a:cubicBezTo>
                  <a:cubicBezTo>
                    <a:pt x="138" y="96"/>
                    <a:pt x="84" y="11"/>
                    <a:pt x="14" y="0"/>
                  </a:cubicBezTo>
                  <a:lnTo>
                    <a:pt x="0" y="200"/>
                  </a:lnTo>
                  <a:lnTo>
                    <a:pt x="12" y="398"/>
                  </a:lnTo>
                  <a:close/>
                </a:path>
              </a:pathLst>
            </a:custGeom>
            <a:solidFill>
              <a:srgbClr val="FF4040"/>
            </a:solidFill>
            <a:ln w="3175">
              <a:solidFill>
                <a:srgbClr val="000000"/>
              </a:solidFill>
              <a:prstDash val="solid"/>
              <a:round/>
              <a:headEnd/>
              <a:tailEnd/>
            </a:ln>
          </p:spPr>
          <p:txBody>
            <a:bodyPr/>
            <a:lstStyle/>
            <a:p>
              <a:endParaRPr lang="es-CR" sz="10000"/>
            </a:p>
          </p:txBody>
        </p:sp>
        <p:sp>
          <p:nvSpPr>
            <p:cNvPr id="76950" name="Freeform 180"/>
            <p:cNvSpPr>
              <a:spLocks/>
            </p:cNvSpPr>
            <p:nvPr/>
          </p:nvSpPr>
          <p:spPr bwMode="auto">
            <a:xfrm>
              <a:off x="2591" y="2246"/>
              <a:ext cx="48" cy="101"/>
            </a:xfrm>
            <a:custGeom>
              <a:avLst/>
              <a:gdLst>
                <a:gd name="T0" fmla="*/ 1 w 48"/>
                <a:gd name="T1" fmla="*/ 0 h 107"/>
                <a:gd name="T2" fmla="*/ 48 w 48"/>
                <a:gd name="T3" fmla="*/ 0 h 107"/>
                <a:gd name="T4" fmla="*/ 43 w 48"/>
                <a:gd name="T5" fmla="*/ 2 h 107"/>
                <a:gd name="T6" fmla="*/ 40 w 48"/>
                <a:gd name="T7" fmla="*/ 3 h 107"/>
                <a:gd name="T8" fmla="*/ 37 w 48"/>
                <a:gd name="T9" fmla="*/ 5 h 107"/>
                <a:gd name="T10" fmla="*/ 35 w 48"/>
                <a:gd name="T11" fmla="*/ 6 h 107"/>
                <a:gd name="T12" fmla="*/ 32 w 48"/>
                <a:gd name="T13" fmla="*/ 8 h 107"/>
                <a:gd name="T14" fmla="*/ 30 w 48"/>
                <a:gd name="T15" fmla="*/ 8 h 107"/>
                <a:gd name="T16" fmla="*/ 28 w 48"/>
                <a:gd name="T17" fmla="*/ 8 h 107"/>
                <a:gd name="T18" fmla="*/ 27 w 48"/>
                <a:gd name="T19" fmla="*/ 8 h 107"/>
                <a:gd name="T20" fmla="*/ 26 w 48"/>
                <a:gd name="T21" fmla="*/ 9 h 107"/>
                <a:gd name="T22" fmla="*/ 24 w 48"/>
                <a:gd name="T23" fmla="*/ 12 h 107"/>
                <a:gd name="T24" fmla="*/ 23 w 48"/>
                <a:gd name="T25" fmla="*/ 15 h 107"/>
                <a:gd name="T26" fmla="*/ 22 w 48"/>
                <a:gd name="T27" fmla="*/ 17 h 107"/>
                <a:gd name="T28" fmla="*/ 21 w 48"/>
                <a:gd name="T29" fmla="*/ 18 h 107"/>
                <a:gd name="T30" fmla="*/ 13 w 48"/>
                <a:gd name="T31" fmla="*/ 38 h 107"/>
                <a:gd name="T32" fmla="*/ 10 w 48"/>
                <a:gd name="T33" fmla="*/ 47 h 107"/>
                <a:gd name="T34" fmla="*/ 8 w 48"/>
                <a:gd name="T35" fmla="*/ 53 h 107"/>
                <a:gd name="T36" fmla="*/ 6 w 48"/>
                <a:gd name="T37" fmla="*/ 59 h 107"/>
                <a:gd name="T38" fmla="*/ 2 w 48"/>
                <a:gd name="T39" fmla="*/ 64 h 107"/>
                <a:gd name="T40" fmla="*/ 0 w 48"/>
                <a:gd name="T41" fmla="*/ 64 h 107"/>
                <a:gd name="T42" fmla="*/ 1 w 48"/>
                <a:gd name="T43" fmla="*/ 0 h 1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8" h="107">
                  <a:moveTo>
                    <a:pt x="1" y="0"/>
                  </a:moveTo>
                  <a:lnTo>
                    <a:pt x="48" y="0"/>
                  </a:lnTo>
                  <a:lnTo>
                    <a:pt x="43" y="2"/>
                  </a:lnTo>
                  <a:lnTo>
                    <a:pt x="40" y="3"/>
                  </a:lnTo>
                  <a:lnTo>
                    <a:pt x="37" y="5"/>
                  </a:lnTo>
                  <a:lnTo>
                    <a:pt x="35" y="6"/>
                  </a:lnTo>
                  <a:lnTo>
                    <a:pt x="32" y="9"/>
                  </a:lnTo>
                  <a:lnTo>
                    <a:pt x="30" y="11"/>
                  </a:lnTo>
                  <a:lnTo>
                    <a:pt x="28" y="13"/>
                  </a:lnTo>
                  <a:lnTo>
                    <a:pt x="27" y="15"/>
                  </a:lnTo>
                  <a:lnTo>
                    <a:pt x="26" y="18"/>
                  </a:lnTo>
                  <a:lnTo>
                    <a:pt x="24" y="21"/>
                  </a:lnTo>
                  <a:lnTo>
                    <a:pt x="23" y="24"/>
                  </a:lnTo>
                  <a:lnTo>
                    <a:pt x="22" y="27"/>
                  </a:lnTo>
                  <a:lnTo>
                    <a:pt x="21" y="29"/>
                  </a:lnTo>
                  <a:lnTo>
                    <a:pt x="13" y="64"/>
                  </a:lnTo>
                  <a:lnTo>
                    <a:pt x="10" y="79"/>
                  </a:lnTo>
                  <a:lnTo>
                    <a:pt x="8" y="89"/>
                  </a:lnTo>
                  <a:lnTo>
                    <a:pt x="6" y="98"/>
                  </a:lnTo>
                  <a:lnTo>
                    <a:pt x="2" y="107"/>
                  </a:lnTo>
                  <a:lnTo>
                    <a:pt x="0" y="107"/>
                  </a:lnTo>
                  <a:lnTo>
                    <a:pt x="1" y="0"/>
                  </a:lnTo>
                  <a:close/>
                </a:path>
              </a:pathLst>
            </a:custGeom>
            <a:solidFill>
              <a:srgbClr val="FF8000"/>
            </a:solidFill>
            <a:ln w="3175">
              <a:solidFill>
                <a:srgbClr val="000000"/>
              </a:solidFill>
              <a:prstDash val="solid"/>
              <a:round/>
              <a:headEnd/>
              <a:tailEnd/>
            </a:ln>
          </p:spPr>
          <p:txBody>
            <a:bodyPr/>
            <a:lstStyle/>
            <a:p>
              <a:endParaRPr lang="es-CR" sz="10000"/>
            </a:p>
          </p:txBody>
        </p:sp>
        <p:sp>
          <p:nvSpPr>
            <p:cNvPr id="76951" name="Freeform 181"/>
            <p:cNvSpPr>
              <a:spLocks/>
            </p:cNvSpPr>
            <p:nvPr/>
          </p:nvSpPr>
          <p:spPr bwMode="auto">
            <a:xfrm>
              <a:off x="2391" y="2487"/>
              <a:ext cx="36" cy="87"/>
            </a:xfrm>
            <a:custGeom>
              <a:avLst/>
              <a:gdLst>
                <a:gd name="T0" fmla="*/ 0 w 150"/>
                <a:gd name="T1" fmla="*/ 0 h 397"/>
                <a:gd name="T2" fmla="*/ 0 w 150"/>
                <a:gd name="T3" fmla="*/ 0 h 397"/>
                <a:gd name="T4" fmla="*/ 0 w 150"/>
                <a:gd name="T5" fmla="*/ 0 h 397"/>
                <a:gd name="T6" fmla="*/ 0 w 150"/>
                <a:gd name="T7" fmla="*/ 0 h 397"/>
                <a:gd name="T8" fmla="*/ 0 w 150"/>
                <a:gd name="T9" fmla="*/ 0 h 397"/>
                <a:gd name="T10" fmla="*/ 0 w 150"/>
                <a:gd name="T11" fmla="*/ 0 h 397"/>
                <a:gd name="T12" fmla="*/ 0 w 150"/>
                <a:gd name="T13" fmla="*/ 0 h 3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 h="397">
                  <a:moveTo>
                    <a:pt x="150" y="0"/>
                  </a:moveTo>
                  <a:cubicBezTo>
                    <a:pt x="145" y="0"/>
                    <a:pt x="141" y="0"/>
                    <a:pt x="137" y="0"/>
                  </a:cubicBezTo>
                  <a:cubicBezTo>
                    <a:pt x="61" y="0"/>
                    <a:pt x="0" y="88"/>
                    <a:pt x="0" y="198"/>
                  </a:cubicBezTo>
                  <a:cubicBezTo>
                    <a:pt x="0" y="308"/>
                    <a:pt x="61" y="397"/>
                    <a:pt x="137" y="397"/>
                  </a:cubicBezTo>
                  <a:cubicBezTo>
                    <a:pt x="141" y="396"/>
                    <a:pt x="144" y="396"/>
                    <a:pt x="148" y="396"/>
                  </a:cubicBezTo>
                  <a:lnTo>
                    <a:pt x="138" y="198"/>
                  </a:lnTo>
                  <a:lnTo>
                    <a:pt x="150" y="0"/>
                  </a:lnTo>
                  <a:close/>
                </a:path>
              </a:pathLst>
            </a:custGeom>
            <a:solidFill>
              <a:srgbClr val="00A000"/>
            </a:solidFill>
            <a:ln w="3175">
              <a:solidFill>
                <a:srgbClr val="000000"/>
              </a:solidFill>
              <a:prstDash val="solid"/>
              <a:round/>
              <a:headEnd/>
              <a:tailEnd/>
            </a:ln>
          </p:spPr>
          <p:txBody>
            <a:bodyPr/>
            <a:lstStyle/>
            <a:p>
              <a:endParaRPr lang="es-CR" sz="10000"/>
            </a:p>
          </p:txBody>
        </p:sp>
        <p:sp>
          <p:nvSpPr>
            <p:cNvPr id="76952" name="Freeform 182"/>
            <p:cNvSpPr>
              <a:spLocks/>
            </p:cNvSpPr>
            <p:nvPr/>
          </p:nvSpPr>
          <p:spPr bwMode="auto">
            <a:xfrm>
              <a:off x="2381" y="2483"/>
              <a:ext cx="48" cy="101"/>
            </a:xfrm>
            <a:custGeom>
              <a:avLst/>
              <a:gdLst>
                <a:gd name="T0" fmla="*/ 48 w 48"/>
                <a:gd name="T1" fmla="*/ 0 h 107"/>
                <a:gd name="T2" fmla="*/ 0 w 48"/>
                <a:gd name="T3" fmla="*/ 0 h 107"/>
                <a:gd name="T4" fmla="*/ 6 w 48"/>
                <a:gd name="T5" fmla="*/ 2 h 107"/>
                <a:gd name="T6" fmla="*/ 9 w 48"/>
                <a:gd name="T7" fmla="*/ 3 h 107"/>
                <a:gd name="T8" fmla="*/ 11 w 48"/>
                <a:gd name="T9" fmla="*/ 5 h 107"/>
                <a:gd name="T10" fmla="*/ 14 w 48"/>
                <a:gd name="T11" fmla="*/ 6 h 107"/>
                <a:gd name="T12" fmla="*/ 16 w 48"/>
                <a:gd name="T13" fmla="*/ 8 h 107"/>
                <a:gd name="T14" fmla="*/ 18 w 48"/>
                <a:gd name="T15" fmla="*/ 8 h 107"/>
                <a:gd name="T16" fmla="*/ 20 w 48"/>
                <a:gd name="T17" fmla="*/ 8 h 107"/>
                <a:gd name="T18" fmla="*/ 21 w 48"/>
                <a:gd name="T19" fmla="*/ 8 h 107"/>
                <a:gd name="T20" fmla="*/ 23 w 48"/>
                <a:gd name="T21" fmla="*/ 9 h 107"/>
                <a:gd name="T22" fmla="*/ 24 w 48"/>
                <a:gd name="T23" fmla="*/ 11 h 107"/>
                <a:gd name="T24" fmla="*/ 26 w 48"/>
                <a:gd name="T25" fmla="*/ 15 h 107"/>
                <a:gd name="T26" fmla="*/ 26 w 48"/>
                <a:gd name="T27" fmla="*/ 17 h 107"/>
                <a:gd name="T28" fmla="*/ 28 w 48"/>
                <a:gd name="T29" fmla="*/ 18 h 107"/>
                <a:gd name="T30" fmla="*/ 35 w 48"/>
                <a:gd name="T31" fmla="*/ 38 h 107"/>
                <a:gd name="T32" fmla="*/ 38 w 48"/>
                <a:gd name="T33" fmla="*/ 47 h 107"/>
                <a:gd name="T34" fmla="*/ 40 w 48"/>
                <a:gd name="T35" fmla="*/ 53 h 107"/>
                <a:gd name="T36" fmla="*/ 43 w 48"/>
                <a:gd name="T37" fmla="*/ 59 h 107"/>
                <a:gd name="T38" fmla="*/ 46 w 48"/>
                <a:gd name="T39" fmla="*/ 64 h 107"/>
                <a:gd name="T40" fmla="*/ 48 w 48"/>
                <a:gd name="T41" fmla="*/ 64 h 107"/>
                <a:gd name="T42" fmla="*/ 48 w 48"/>
                <a:gd name="T43" fmla="*/ 0 h 1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8" h="107">
                  <a:moveTo>
                    <a:pt x="48" y="0"/>
                  </a:moveTo>
                  <a:lnTo>
                    <a:pt x="0" y="0"/>
                  </a:lnTo>
                  <a:lnTo>
                    <a:pt x="6" y="2"/>
                  </a:lnTo>
                  <a:lnTo>
                    <a:pt x="9" y="3"/>
                  </a:lnTo>
                  <a:lnTo>
                    <a:pt x="11" y="5"/>
                  </a:lnTo>
                  <a:lnTo>
                    <a:pt x="14" y="6"/>
                  </a:lnTo>
                  <a:lnTo>
                    <a:pt x="16" y="9"/>
                  </a:lnTo>
                  <a:lnTo>
                    <a:pt x="18" y="11"/>
                  </a:lnTo>
                  <a:lnTo>
                    <a:pt x="20" y="13"/>
                  </a:lnTo>
                  <a:lnTo>
                    <a:pt x="21" y="15"/>
                  </a:lnTo>
                  <a:lnTo>
                    <a:pt x="23" y="18"/>
                  </a:lnTo>
                  <a:lnTo>
                    <a:pt x="24" y="20"/>
                  </a:lnTo>
                  <a:lnTo>
                    <a:pt x="26" y="24"/>
                  </a:lnTo>
                  <a:lnTo>
                    <a:pt x="26" y="26"/>
                  </a:lnTo>
                  <a:lnTo>
                    <a:pt x="28" y="29"/>
                  </a:lnTo>
                  <a:lnTo>
                    <a:pt x="35" y="64"/>
                  </a:lnTo>
                  <a:lnTo>
                    <a:pt x="38" y="79"/>
                  </a:lnTo>
                  <a:lnTo>
                    <a:pt x="40" y="88"/>
                  </a:lnTo>
                  <a:lnTo>
                    <a:pt x="43" y="98"/>
                  </a:lnTo>
                  <a:lnTo>
                    <a:pt x="46" y="107"/>
                  </a:lnTo>
                  <a:lnTo>
                    <a:pt x="48" y="107"/>
                  </a:lnTo>
                  <a:lnTo>
                    <a:pt x="48" y="0"/>
                  </a:lnTo>
                  <a:close/>
                </a:path>
              </a:pathLst>
            </a:custGeom>
            <a:solidFill>
              <a:srgbClr val="FF8000"/>
            </a:solidFill>
            <a:ln w="3175">
              <a:solidFill>
                <a:srgbClr val="000000"/>
              </a:solidFill>
              <a:prstDash val="solid"/>
              <a:round/>
              <a:headEnd/>
              <a:tailEnd/>
            </a:ln>
          </p:spPr>
          <p:txBody>
            <a:bodyPr/>
            <a:lstStyle/>
            <a:p>
              <a:endParaRPr lang="es-CR" sz="10000"/>
            </a:p>
          </p:txBody>
        </p:sp>
        <p:sp>
          <p:nvSpPr>
            <p:cNvPr id="76953" name="Freeform 183"/>
            <p:cNvSpPr>
              <a:spLocks/>
            </p:cNvSpPr>
            <p:nvPr/>
          </p:nvSpPr>
          <p:spPr bwMode="auto">
            <a:xfrm>
              <a:off x="2590" y="2488"/>
              <a:ext cx="32" cy="86"/>
            </a:xfrm>
            <a:custGeom>
              <a:avLst/>
              <a:gdLst>
                <a:gd name="T0" fmla="*/ 0 w 138"/>
                <a:gd name="T1" fmla="*/ 0 h 397"/>
                <a:gd name="T2" fmla="*/ 0 w 138"/>
                <a:gd name="T3" fmla="*/ 0 h 397"/>
                <a:gd name="T4" fmla="*/ 0 w 138"/>
                <a:gd name="T5" fmla="*/ 0 h 397"/>
                <a:gd name="T6" fmla="*/ 0 w 138"/>
                <a:gd name="T7" fmla="*/ 0 h 397"/>
                <a:gd name="T8" fmla="*/ 0 w 138"/>
                <a:gd name="T9" fmla="*/ 0 h 3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397">
                  <a:moveTo>
                    <a:pt x="12" y="397"/>
                  </a:moveTo>
                  <a:cubicBezTo>
                    <a:pt x="83" y="388"/>
                    <a:pt x="138" y="302"/>
                    <a:pt x="138" y="199"/>
                  </a:cubicBezTo>
                  <a:cubicBezTo>
                    <a:pt x="138" y="96"/>
                    <a:pt x="84" y="11"/>
                    <a:pt x="14" y="0"/>
                  </a:cubicBezTo>
                  <a:lnTo>
                    <a:pt x="0" y="199"/>
                  </a:lnTo>
                  <a:lnTo>
                    <a:pt x="12" y="397"/>
                  </a:lnTo>
                  <a:close/>
                </a:path>
              </a:pathLst>
            </a:custGeom>
            <a:solidFill>
              <a:srgbClr val="00A000"/>
            </a:solidFill>
            <a:ln w="3175">
              <a:solidFill>
                <a:srgbClr val="000000"/>
              </a:solidFill>
              <a:prstDash val="solid"/>
              <a:round/>
              <a:headEnd/>
              <a:tailEnd/>
            </a:ln>
          </p:spPr>
          <p:txBody>
            <a:bodyPr/>
            <a:lstStyle/>
            <a:p>
              <a:endParaRPr lang="es-CR" sz="10000"/>
            </a:p>
          </p:txBody>
        </p:sp>
        <p:sp>
          <p:nvSpPr>
            <p:cNvPr id="76954" name="Freeform 184"/>
            <p:cNvSpPr>
              <a:spLocks/>
            </p:cNvSpPr>
            <p:nvPr/>
          </p:nvSpPr>
          <p:spPr bwMode="auto">
            <a:xfrm>
              <a:off x="2591" y="2484"/>
              <a:ext cx="48" cy="101"/>
            </a:xfrm>
            <a:custGeom>
              <a:avLst/>
              <a:gdLst>
                <a:gd name="T0" fmla="*/ 1 w 48"/>
                <a:gd name="T1" fmla="*/ 0 h 107"/>
                <a:gd name="T2" fmla="*/ 48 w 48"/>
                <a:gd name="T3" fmla="*/ 0 h 107"/>
                <a:gd name="T4" fmla="*/ 43 w 48"/>
                <a:gd name="T5" fmla="*/ 2 h 107"/>
                <a:gd name="T6" fmla="*/ 40 w 48"/>
                <a:gd name="T7" fmla="*/ 3 h 107"/>
                <a:gd name="T8" fmla="*/ 37 w 48"/>
                <a:gd name="T9" fmla="*/ 4 h 107"/>
                <a:gd name="T10" fmla="*/ 35 w 48"/>
                <a:gd name="T11" fmla="*/ 6 h 107"/>
                <a:gd name="T12" fmla="*/ 32 w 48"/>
                <a:gd name="T13" fmla="*/ 8 h 107"/>
                <a:gd name="T14" fmla="*/ 30 w 48"/>
                <a:gd name="T15" fmla="*/ 8 h 107"/>
                <a:gd name="T16" fmla="*/ 28 w 48"/>
                <a:gd name="T17" fmla="*/ 8 h 107"/>
                <a:gd name="T18" fmla="*/ 27 w 48"/>
                <a:gd name="T19" fmla="*/ 8 h 107"/>
                <a:gd name="T20" fmla="*/ 26 w 48"/>
                <a:gd name="T21" fmla="*/ 8 h 107"/>
                <a:gd name="T22" fmla="*/ 24 w 48"/>
                <a:gd name="T23" fmla="*/ 11 h 107"/>
                <a:gd name="T24" fmla="*/ 23 w 48"/>
                <a:gd name="T25" fmla="*/ 14 h 107"/>
                <a:gd name="T26" fmla="*/ 22 w 48"/>
                <a:gd name="T27" fmla="*/ 17 h 107"/>
                <a:gd name="T28" fmla="*/ 21 w 48"/>
                <a:gd name="T29" fmla="*/ 18 h 107"/>
                <a:gd name="T30" fmla="*/ 13 w 48"/>
                <a:gd name="T31" fmla="*/ 38 h 107"/>
                <a:gd name="T32" fmla="*/ 10 w 48"/>
                <a:gd name="T33" fmla="*/ 47 h 107"/>
                <a:gd name="T34" fmla="*/ 8 w 48"/>
                <a:gd name="T35" fmla="*/ 53 h 107"/>
                <a:gd name="T36" fmla="*/ 6 w 48"/>
                <a:gd name="T37" fmla="*/ 59 h 107"/>
                <a:gd name="T38" fmla="*/ 2 w 48"/>
                <a:gd name="T39" fmla="*/ 64 h 107"/>
                <a:gd name="T40" fmla="*/ 0 w 48"/>
                <a:gd name="T41" fmla="*/ 64 h 107"/>
                <a:gd name="T42" fmla="*/ 1 w 48"/>
                <a:gd name="T43" fmla="*/ 0 h 1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8" h="107">
                  <a:moveTo>
                    <a:pt x="1" y="0"/>
                  </a:moveTo>
                  <a:lnTo>
                    <a:pt x="48" y="0"/>
                  </a:lnTo>
                  <a:lnTo>
                    <a:pt x="43" y="2"/>
                  </a:lnTo>
                  <a:lnTo>
                    <a:pt x="40" y="3"/>
                  </a:lnTo>
                  <a:lnTo>
                    <a:pt x="37" y="4"/>
                  </a:lnTo>
                  <a:lnTo>
                    <a:pt x="35" y="6"/>
                  </a:lnTo>
                  <a:lnTo>
                    <a:pt x="32" y="8"/>
                  </a:lnTo>
                  <a:lnTo>
                    <a:pt x="30" y="10"/>
                  </a:lnTo>
                  <a:lnTo>
                    <a:pt x="28" y="12"/>
                  </a:lnTo>
                  <a:lnTo>
                    <a:pt x="27" y="14"/>
                  </a:lnTo>
                  <a:lnTo>
                    <a:pt x="26" y="17"/>
                  </a:lnTo>
                  <a:lnTo>
                    <a:pt x="24" y="20"/>
                  </a:lnTo>
                  <a:lnTo>
                    <a:pt x="23" y="23"/>
                  </a:lnTo>
                  <a:lnTo>
                    <a:pt x="22" y="26"/>
                  </a:lnTo>
                  <a:lnTo>
                    <a:pt x="21" y="29"/>
                  </a:lnTo>
                  <a:lnTo>
                    <a:pt x="13" y="64"/>
                  </a:lnTo>
                  <a:lnTo>
                    <a:pt x="10" y="79"/>
                  </a:lnTo>
                  <a:lnTo>
                    <a:pt x="8" y="88"/>
                  </a:lnTo>
                  <a:lnTo>
                    <a:pt x="6" y="98"/>
                  </a:lnTo>
                  <a:lnTo>
                    <a:pt x="2" y="107"/>
                  </a:lnTo>
                  <a:lnTo>
                    <a:pt x="0" y="107"/>
                  </a:lnTo>
                  <a:lnTo>
                    <a:pt x="1" y="0"/>
                  </a:lnTo>
                  <a:close/>
                </a:path>
              </a:pathLst>
            </a:custGeom>
            <a:solidFill>
              <a:srgbClr val="FF8000"/>
            </a:solidFill>
            <a:ln w="3175">
              <a:solidFill>
                <a:srgbClr val="000000"/>
              </a:solidFill>
              <a:prstDash val="solid"/>
              <a:round/>
              <a:headEnd/>
              <a:tailEnd/>
            </a:ln>
          </p:spPr>
          <p:txBody>
            <a:bodyPr/>
            <a:lstStyle/>
            <a:p>
              <a:endParaRPr lang="es-CR" sz="10000"/>
            </a:p>
          </p:txBody>
        </p:sp>
        <p:sp>
          <p:nvSpPr>
            <p:cNvPr id="76955" name="Freeform 185"/>
            <p:cNvSpPr>
              <a:spLocks/>
            </p:cNvSpPr>
            <p:nvPr/>
          </p:nvSpPr>
          <p:spPr bwMode="auto">
            <a:xfrm>
              <a:off x="2391" y="2367"/>
              <a:ext cx="36" cy="87"/>
            </a:xfrm>
            <a:custGeom>
              <a:avLst/>
              <a:gdLst>
                <a:gd name="T0" fmla="*/ 0 w 150"/>
                <a:gd name="T1" fmla="*/ 0 h 400"/>
                <a:gd name="T2" fmla="*/ 0 w 150"/>
                <a:gd name="T3" fmla="*/ 0 h 400"/>
                <a:gd name="T4" fmla="*/ 0 w 150"/>
                <a:gd name="T5" fmla="*/ 0 h 400"/>
                <a:gd name="T6" fmla="*/ 0 w 150"/>
                <a:gd name="T7" fmla="*/ 0 h 400"/>
                <a:gd name="T8" fmla="*/ 0 w 150"/>
                <a:gd name="T9" fmla="*/ 0 h 400"/>
                <a:gd name="T10" fmla="*/ 0 w 150"/>
                <a:gd name="T11" fmla="*/ 0 h 400"/>
                <a:gd name="T12" fmla="*/ 0 w 150"/>
                <a:gd name="T13" fmla="*/ 0 h 4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 h="400">
                  <a:moveTo>
                    <a:pt x="150" y="0"/>
                  </a:moveTo>
                  <a:cubicBezTo>
                    <a:pt x="145" y="0"/>
                    <a:pt x="141" y="0"/>
                    <a:pt x="137" y="0"/>
                  </a:cubicBezTo>
                  <a:cubicBezTo>
                    <a:pt x="61" y="0"/>
                    <a:pt x="0" y="89"/>
                    <a:pt x="0" y="200"/>
                  </a:cubicBezTo>
                  <a:cubicBezTo>
                    <a:pt x="0" y="310"/>
                    <a:pt x="61" y="400"/>
                    <a:pt x="137" y="400"/>
                  </a:cubicBezTo>
                  <a:cubicBezTo>
                    <a:pt x="141" y="399"/>
                    <a:pt x="144" y="399"/>
                    <a:pt x="148" y="399"/>
                  </a:cubicBezTo>
                  <a:lnTo>
                    <a:pt x="138" y="200"/>
                  </a:lnTo>
                  <a:lnTo>
                    <a:pt x="150" y="0"/>
                  </a:lnTo>
                  <a:close/>
                </a:path>
              </a:pathLst>
            </a:custGeom>
            <a:solidFill>
              <a:srgbClr val="E0E000"/>
            </a:solidFill>
            <a:ln w="3175">
              <a:solidFill>
                <a:srgbClr val="000000"/>
              </a:solidFill>
              <a:prstDash val="solid"/>
              <a:round/>
              <a:headEnd/>
              <a:tailEnd/>
            </a:ln>
          </p:spPr>
          <p:txBody>
            <a:bodyPr/>
            <a:lstStyle/>
            <a:p>
              <a:endParaRPr lang="es-CR" sz="10000"/>
            </a:p>
          </p:txBody>
        </p:sp>
        <p:sp>
          <p:nvSpPr>
            <p:cNvPr id="76956" name="Freeform 186"/>
            <p:cNvSpPr>
              <a:spLocks/>
            </p:cNvSpPr>
            <p:nvPr/>
          </p:nvSpPr>
          <p:spPr bwMode="auto">
            <a:xfrm>
              <a:off x="2381" y="2365"/>
              <a:ext cx="48" cy="101"/>
            </a:xfrm>
            <a:custGeom>
              <a:avLst/>
              <a:gdLst>
                <a:gd name="T0" fmla="*/ 48 w 48"/>
                <a:gd name="T1" fmla="*/ 0 h 107"/>
                <a:gd name="T2" fmla="*/ 0 w 48"/>
                <a:gd name="T3" fmla="*/ 0 h 107"/>
                <a:gd name="T4" fmla="*/ 6 w 48"/>
                <a:gd name="T5" fmla="*/ 1 h 107"/>
                <a:gd name="T6" fmla="*/ 9 w 48"/>
                <a:gd name="T7" fmla="*/ 2 h 107"/>
                <a:gd name="T8" fmla="*/ 11 w 48"/>
                <a:gd name="T9" fmla="*/ 4 h 107"/>
                <a:gd name="T10" fmla="*/ 14 w 48"/>
                <a:gd name="T11" fmla="*/ 6 h 107"/>
                <a:gd name="T12" fmla="*/ 16 w 48"/>
                <a:gd name="T13" fmla="*/ 8 h 107"/>
                <a:gd name="T14" fmla="*/ 18 w 48"/>
                <a:gd name="T15" fmla="*/ 8 h 107"/>
                <a:gd name="T16" fmla="*/ 20 w 48"/>
                <a:gd name="T17" fmla="*/ 8 h 107"/>
                <a:gd name="T18" fmla="*/ 21 w 48"/>
                <a:gd name="T19" fmla="*/ 8 h 107"/>
                <a:gd name="T20" fmla="*/ 23 w 48"/>
                <a:gd name="T21" fmla="*/ 8 h 107"/>
                <a:gd name="T22" fmla="*/ 24 w 48"/>
                <a:gd name="T23" fmla="*/ 11 h 107"/>
                <a:gd name="T24" fmla="*/ 26 w 48"/>
                <a:gd name="T25" fmla="*/ 14 h 107"/>
                <a:gd name="T26" fmla="*/ 26 w 48"/>
                <a:gd name="T27" fmla="*/ 17 h 107"/>
                <a:gd name="T28" fmla="*/ 28 w 48"/>
                <a:gd name="T29" fmla="*/ 18 h 107"/>
                <a:gd name="T30" fmla="*/ 35 w 48"/>
                <a:gd name="T31" fmla="*/ 38 h 107"/>
                <a:gd name="T32" fmla="*/ 38 w 48"/>
                <a:gd name="T33" fmla="*/ 47 h 107"/>
                <a:gd name="T34" fmla="*/ 40 w 48"/>
                <a:gd name="T35" fmla="*/ 53 h 107"/>
                <a:gd name="T36" fmla="*/ 43 w 48"/>
                <a:gd name="T37" fmla="*/ 59 h 107"/>
                <a:gd name="T38" fmla="*/ 46 w 48"/>
                <a:gd name="T39" fmla="*/ 64 h 107"/>
                <a:gd name="T40" fmla="*/ 48 w 48"/>
                <a:gd name="T41" fmla="*/ 64 h 107"/>
                <a:gd name="T42" fmla="*/ 48 w 48"/>
                <a:gd name="T43" fmla="*/ 0 h 1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8" h="107">
                  <a:moveTo>
                    <a:pt x="48" y="0"/>
                  </a:moveTo>
                  <a:lnTo>
                    <a:pt x="0" y="0"/>
                  </a:lnTo>
                  <a:lnTo>
                    <a:pt x="6" y="1"/>
                  </a:lnTo>
                  <a:lnTo>
                    <a:pt x="9" y="2"/>
                  </a:lnTo>
                  <a:lnTo>
                    <a:pt x="11" y="4"/>
                  </a:lnTo>
                  <a:lnTo>
                    <a:pt x="14" y="6"/>
                  </a:lnTo>
                  <a:lnTo>
                    <a:pt x="16" y="8"/>
                  </a:lnTo>
                  <a:lnTo>
                    <a:pt x="18" y="10"/>
                  </a:lnTo>
                  <a:lnTo>
                    <a:pt x="20" y="12"/>
                  </a:lnTo>
                  <a:lnTo>
                    <a:pt x="21" y="14"/>
                  </a:lnTo>
                  <a:lnTo>
                    <a:pt x="23" y="17"/>
                  </a:lnTo>
                  <a:lnTo>
                    <a:pt x="24" y="20"/>
                  </a:lnTo>
                  <a:lnTo>
                    <a:pt x="26" y="23"/>
                  </a:lnTo>
                  <a:lnTo>
                    <a:pt x="26" y="26"/>
                  </a:lnTo>
                  <a:lnTo>
                    <a:pt x="28" y="29"/>
                  </a:lnTo>
                  <a:lnTo>
                    <a:pt x="35" y="64"/>
                  </a:lnTo>
                  <a:lnTo>
                    <a:pt x="38" y="78"/>
                  </a:lnTo>
                  <a:lnTo>
                    <a:pt x="40" y="88"/>
                  </a:lnTo>
                  <a:lnTo>
                    <a:pt x="43" y="98"/>
                  </a:lnTo>
                  <a:lnTo>
                    <a:pt x="46" y="107"/>
                  </a:lnTo>
                  <a:lnTo>
                    <a:pt x="48" y="107"/>
                  </a:lnTo>
                  <a:lnTo>
                    <a:pt x="48" y="0"/>
                  </a:lnTo>
                  <a:close/>
                </a:path>
              </a:pathLst>
            </a:custGeom>
            <a:solidFill>
              <a:srgbClr val="FF8000"/>
            </a:solidFill>
            <a:ln w="3175">
              <a:solidFill>
                <a:srgbClr val="000000"/>
              </a:solidFill>
              <a:prstDash val="solid"/>
              <a:round/>
              <a:headEnd/>
              <a:tailEnd/>
            </a:ln>
          </p:spPr>
          <p:txBody>
            <a:bodyPr/>
            <a:lstStyle/>
            <a:p>
              <a:endParaRPr lang="es-CR" sz="10000"/>
            </a:p>
          </p:txBody>
        </p:sp>
        <p:sp>
          <p:nvSpPr>
            <p:cNvPr id="76957" name="Freeform 187"/>
            <p:cNvSpPr>
              <a:spLocks/>
            </p:cNvSpPr>
            <p:nvPr/>
          </p:nvSpPr>
          <p:spPr bwMode="auto">
            <a:xfrm>
              <a:off x="2590" y="2368"/>
              <a:ext cx="32" cy="87"/>
            </a:xfrm>
            <a:custGeom>
              <a:avLst/>
              <a:gdLst>
                <a:gd name="T0" fmla="*/ 0 w 138"/>
                <a:gd name="T1" fmla="*/ 0 h 399"/>
                <a:gd name="T2" fmla="*/ 0 w 138"/>
                <a:gd name="T3" fmla="*/ 0 h 399"/>
                <a:gd name="T4" fmla="*/ 0 w 138"/>
                <a:gd name="T5" fmla="*/ 0 h 399"/>
                <a:gd name="T6" fmla="*/ 0 w 138"/>
                <a:gd name="T7" fmla="*/ 0 h 399"/>
                <a:gd name="T8" fmla="*/ 0 w 138"/>
                <a:gd name="T9" fmla="*/ 0 h 3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399">
                  <a:moveTo>
                    <a:pt x="12" y="399"/>
                  </a:moveTo>
                  <a:cubicBezTo>
                    <a:pt x="83" y="390"/>
                    <a:pt x="138" y="303"/>
                    <a:pt x="138" y="200"/>
                  </a:cubicBezTo>
                  <a:cubicBezTo>
                    <a:pt x="138" y="97"/>
                    <a:pt x="84" y="11"/>
                    <a:pt x="14" y="0"/>
                  </a:cubicBezTo>
                  <a:lnTo>
                    <a:pt x="0" y="200"/>
                  </a:lnTo>
                  <a:lnTo>
                    <a:pt x="12" y="399"/>
                  </a:lnTo>
                  <a:close/>
                </a:path>
              </a:pathLst>
            </a:custGeom>
            <a:solidFill>
              <a:srgbClr val="E0E000"/>
            </a:solidFill>
            <a:ln w="3175">
              <a:solidFill>
                <a:srgbClr val="000000"/>
              </a:solidFill>
              <a:prstDash val="solid"/>
              <a:round/>
              <a:headEnd/>
              <a:tailEnd/>
            </a:ln>
          </p:spPr>
          <p:txBody>
            <a:bodyPr/>
            <a:lstStyle/>
            <a:p>
              <a:endParaRPr lang="es-CR" sz="10000"/>
            </a:p>
          </p:txBody>
        </p:sp>
        <p:sp>
          <p:nvSpPr>
            <p:cNvPr id="76958" name="Freeform 188"/>
            <p:cNvSpPr>
              <a:spLocks/>
            </p:cNvSpPr>
            <p:nvPr/>
          </p:nvSpPr>
          <p:spPr bwMode="auto">
            <a:xfrm>
              <a:off x="2591" y="2365"/>
              <a:ext cx="48" cy="101"/>
            </a:xfrm>
            <a:custGeom>
              <a:avLst/>
              <a:gdLst>
                <a:gd name="T0" fmla="*/ 1 w 48"/>
                <a:gd name="T1" fmla="*/ 0 h 107"/>
                <a:gd name="T2" fmla="*/ 48 w 48"/>
                <a:gd name="T3" fmla="*/ 0 h 107"/>
                <a:gd name="T4" fmla="*/ 43 w 48"/>
                <a:gd name="T5" fmla="*/ 2 h 107"/>
                <a:gd name="T6" fmla="*/ 40 w 48"/>
                <a:gd name="T7" fmla="*/ 3 h 107"/>
                <a:gd name="T8" fmla="*/ 37 w 48"/>
                <a:gd name="T9" fmla="*/ 5 h 107"/>
                <a:gd name="T10" fmla="*/ 35 w 48"/>
                <a:gd name="T11" fmla="*/ 6 h 107"/>
                <a:gd name="T12" fmla="*/ 32 w 48"/>
                <a:gd name="T13" fmla="*/ 8 h 107"/>
                <a:gd name="T14" fmla="*/ 30 w 48"/>
                <a:gd name="T15" fmla="*/ 8 h 107"/>
                <a:gd name="T16" fmla="*/ 28 w 48"/>
                <a:gd name="T17" fmla="*/ 8 h 107"/>
                <a:gd name="T18" fmla="*/ 27 w 48"/>
                <a:gd name="T19" fmla="*/ 8 h 107"/>
                <a:gd name="T20" fmla="*/ 26 w 48"/>
                <a:gd name="T21" fmla="*/ 9 h 107"/>
                <a:gd name="T22" fmla="*/ 24 w 48"/>
                <a:gd name="T23" fmla="*/ 11 h 107"/>
                <a:gd name="T24" fmla="*/ 23 w 48"/>
                <a:gd name="T25" fmla="*/ 15 h 107"/>
                <a:gd name="T26" fmla="*/ 22 w 48"/>
                <a:gd name="T27" fmla="*/ 17 h 107"/>
                <a:gd name="T28" fmla="*/ 21 w 48"/>
                <a:gd name="T29" fmla="*/ 18 h 107"/>
                <a:gd name="T30" fmla="*/ 13 w 48"/>
                <a:gd name="T31" fmla="*/ 38 h 107"/>
                <a:gd name="T32" fmla="*/ 10 w 48"/>
                <a:gd name="T33" fmla="*/ 47 h 107"/>
                <a:gd name="T34" fmla="*/ 8 w 48"/>
                <a:gd name="T35" fmla="*/ 53 h 107"/>
                <a:gd name="T36" fmla="*/ 6 w 48"/>
                <a:gd name="T37" fmla="*/ 59 h 107"/>
                <a:gd name="T38" fmla="*/ 2 w 48"/>
                <a:gd name="T39" fmla="*/ 64 h 107"/>
                <a:gd name="T40" fmla="*/ 0 w 48"/>
                <a:gd name="T41" fmla="*/ 64 h 107"/>
                <a:gd name="T42" fmla="*/ 1 w 48"/>
                <a:gd name="T43" fmla="*/ 0 h 1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8" h="107">
                  <a:moveTo>
                    <a:pt x="1" y="0"/>
                  </a:moveTo>
                  <a:lnTo>
                    <a:pt x="48" y="0"/>
                  </a:lnTo>
                  <a:lnTo>
                    <a:pt x="43" y="2"/>
                  </a:lnTo>
                  <a:lnTo>
                    <a:pt x="40" y="3"/>
                  </a:lnTo>
                  <a:lnTo>
                    <a:pt x="37" y="5"/>
                  </a:lnTo>
                  <a:lnTo>
                    <a:pt x="35" y="6"/>
                  </a:lnTo>
                  <a:lnTo>
                    <a:pt x="32" y="8"/>
                  </a:lnTo>
                  <a:lnTo>
                    <a:pt x="30" y="11"/>
                  </a:lnTo>
                  <a:lnTo>
                    <a:pt x="28" y="13"/>
                  </a:lnTo>
                  <a:lnTo>
                    <a:pt x="27" y="15"/>
                  </a:lnTo>
                  <a:lnTo>
                    <a:pt x="26" y="18"/>
                  </a:lnTo>
                  <a:lnTo>
                    <a:pt x="24" y="20"/>
                  </a:lnTo>
                  <a:lnTo>
                    <a:pt x="23" y="24"/>
                  </a:lnTo>
                  <a:lnTo>
                    <a:pt x="22" y="26"/>
                  </a:lnTo>
                  <a:lnTo>
                    <a:pt x="21" y="29"/>
                  </a:lnTo>
                  <a:lnTo>
                    <a:pt x="13" y="64"/>
                  </a:lnTo>
                  <a:lnTo>
                    <a:pt x="10" y="79"/>
                  </a:lnTo>
                  <a:lnTo>
                    <a:pt x="8" y="89"/>
                  </a:lnTo>
                  <a:lnTo>
                    <a:pt x="6" y="98"/>
                  </a:lnTo>
                  <a:lnTo>
                    <a:pt x="2" y="107"/>
                  </a:lnTo>
                  <a:lnTo>
                    <a:pt x="0" y="107"/>
                  </a:lnTo>
                  <a:lnTo>
                    <a:pt x="1" y="0"/>
                  </a:lnTo>
                  <a:close/>
                </a:path>
              </a:pathLst>
            </a:custGeom>
            <a:solidFill>
              <a:srgbClr val="FF8000"/>
            </a:solidFill>
            <a:ln w="3175">
              <a:solidFill>
                <a:srgbClr val="000000"/>
              </a:solidFill>
              <a:prstDash val="solid"/>
              <a:round/>
              <a:headEnd/>
              <a:tailEnd/>
            </a:ln>
          </p:spPr>
          <p:txBody>
            <a:bodyPr/>
            <a:lstStyle/>
            <a:p>
              <a:endParaRPr lang="es-CR" sz="10000"/>
            </a:p>
          </p:txBody>
        </p:sp>
        <p:sp>
          <p:nvSpPr>
            <p:cNvPr id="76959" name="Freeform 189"/>
            <p:cNvSpPr>
              <a:spLocks/>
            </p:cNvSpPr>
            <p:nvPr/>
          </p:nvSpPr>
          <p:spPr bwMode="auto">
            <a:xfrm>
              <a:off x="2460" y="2167"/>
              <a:ext cx="99" cy="68"/>
            </a:xfrm>
            <a:custGeom>
              <a:avLst/>
              <a:gdLst>
                <a:gd name="T0" fmla="*/ 32 w 99"/>
                <a:gd name="T1" fmla="*/ 43 h 72"/>
                <a:gd name="T2" fmla="*/ 32 w 99"/>
                <a:gd name="T3" fmla="*/ 34 h 72"/>
                <a:gd name="T4" fmla="*/ 13 w 99"/>
                <a:gd name="T5" fmla="*/ 34 h 72"/>
                <a:gd name="T6" fmla="*/ 10 w 99"/>
                <a:gd name="T7" fmla="*/ 33 h 72"/>
                <a:gd name="T8" fmla="*/ 9 w 99"/>
                <a:gd name="T9" fmla="*/ 33 h 72"/>
                <a:gd name="T10" fmla="*/ 7 w 99"/>
                <a:gd name="T11" fmla="*/ 32 h 72"/>
                <a:gd name="T12" fmla="*/ 5 w 99"/>
                <a:gd name="T13" fmla="*/ 31 h 72"/>
                <a:gd name="T14" fmla="*/ 3 w 99"/>
                <a:gd name="T15" fmla="*/ 30 h 72"/>
                <a:gd name="T16" fmla="*/ 2 w 99"/>
                <a:gd name="T17" fmla="*/ 29 h 72"/>
                <a:gd name="T18" fmla="*/ 1 w 99"/>
                <a:gd name="T19" fmla="*/ 28 h 72"/>
                <a:gd name="T20" fmla="*/ 0 w 99"/>
                <a:gd name="T21" fmla="*/ 27 h 72"/>
                <a:gd name="T22" fmla="*/ 0 w 99"/>
                <a:gd name="T23" fmla="*/ 26 h 72"/>
                <a:gd name="T24" fmla="*/ 0 w 99"/>
                <a:gd name="T25" fmla="*/ 25 h 72"/>
                <a:gd name="T26" fmla="*/ 1 w 99"/>
                <a:gd name="T27" fmla="*/ 24 h 72"/>
                <a:gd name="T28" fmla="*/ 3 w 99"/>
                <a:gd name="T29" fmla="*/ 22 h 72"/>
                <a:gd name="T30" fmla="*/ 4 w 99"/>
                <a:gd name="T31" fmla="*/ 21 h 72"/>
                <a:gd name="T32" fmla="*/ 6 w 99"/>
                <a:gd name="T33" fmla="*/ 20 h 72"/>
                <a:gd name="T34" fmla="*/ 9 w 99"/>
                <a:gd name="T35" fmla="*/ 20 h 72"/>
                <a:gd name="T36" fmla="*/ 10 w 99"/>
                <a:gd name="T37" fmla="*/ 19 h 72"/>
                <a:gd name="T38" fmla="*/ 12 w 99"/>
                <a:gd name="T39" fmla="*/ 19 h 72"/>
                <a:gd name="T40" fmla="*/ 32 w 99"/>
                <a:gd name="T41" fmla="*/ 19 h 72"/>
                <a:gd name="T42" fmla="*/ 32 w 99"/>
                <a:gd name="T43" fmla="*/ 9 h 72"/>
                <a:gd name="T44" fmla="*/ 33 w 99"/>
                <a:gd name="T45" fmla="*/ 9 h 72"/>
                <a:gd name="T46" fmla="*/ 34 w 99"/>
                <a:gd name="T47" fmla="*/ 9 h 72"/>
                <a:gd name="T48" fmla="*/ 35 w 99"/>
                <a:gd name="T49" fmla="*/ 9 h 72"/>
                <a:gd name="T50" fmla="*/ 37 w 99"/>
                <a:gd name="T51" fmla="*/ 6 h 72"/>
                <a:gd name="T52" fmla="*/ 40 w 99"/>
                <a:gd name="T53" fmla="*/ 4 h 72"/>
                <a:gd name="T54" fmla="*/ 42 w 99"/>
                <a:gd name="T55" fmla="*/ 3 h 72"/>
                <a:gd name="T56" fmla="*/ 44 w 99"/>
                <a:gd name="T57" fmla="*/ 1 h 72"/>
                <a:gd name="T58" fmla="*/ 46 w 99"/>
                <a:gd name="T59" fmla="*/ 0 h 72"/>
                <a:gd name="T60" fmla="*/ 49 w 99"/>
                <a:gd name="T61" fmla="*/ 0 h 72"/>
                <a:gd name="T62" fmla="*/ 52 w 99"/>
                <a:gd name="T63" fmla="*/ 0 h 72"/>
                <a:gd name="T64" fmla="*/ 55 w 99"/>
                <a:gd name="T65" fmla="*/ 0 h 72"/>
                <a:gd name="T66" fmla="*/ 57 w 99"/>
                <a:gd name="T67" fmla="*/ 1 h 72"/>
                <a:gd name="T68" fmla="*/ 60 w 99"/>
                <a:gd name="T69" fmla="*/ 2 h 72"/>
                <a:gd name="T70" fmla="*/ 62 w 99"/>
                <a:gd name="T71" fmla="*/ 4 h 72"/>
                <a:gd name="T72" fmla="*/ 65 w 99"/>
                <a:gd name="T73" fmla="*/ 6 h 72"/>
                <a:gd name="T74" fmla="*/ 66 w 99"/>
                <a:gd name="T75" fmla="*/ 9 h 72"/>
                <a:gd name="T76" fmla="*/ 67 w 99"/>
                <a:gd name="T77" fmla="*/ 9 h 72"/>
                <a:gd name="T78" fmla="*/ 68 w 99"/>
                <a:gd name="T79" fmla="*/ 9 h 72"/>
                <a:gd name="T80" fmla="*/ 69 w 99"/>
                <a:gd name="T81" fmla="*/ 9 h 72"/>
                <a:gd name="T82" fmla="*/ 69 w 99"/>
                <a:gd name="T83" fmla="*/ 19 h 72"/>
                <a:gd name="T84" fmla="*/ 88 w 99"/>
                <a:gd name="T85" fmla="*/ 19 h 72"/>
                <a:gd name="T86" fmla="*/ 90 w 99"/>
                <a:gd name="T87" fmla="*/ 19 h 72"/>
                <a:gd name="T88" fmla="*/ 92 w 99"/>
                <a:gd name="T89" fmla="*/ 20 h 72"/>
                <a:gd name="T90" fmla="*/ 94 w 99"/>
                <a:gd name="T91" fmla="*/ 20 h 72"/>
                <a:gd name="T92" fmla="*/ 96 w 99"/>
                <a:gd name="T93" fmla="*/ 21 h 72"/>
                <a:gd name="T94" fmla="*/ 97 w 99"/>
                <a:gd name="T95" fmla="*/ 22 h 72"/>
                <a:gd name="T96" fmla="*/ 98 w 99"/>
                <a:gd name="T97" fmla="*/ 23 h 72"/>
                <a:gd name="T98" fmla="*/ 99 w 99"/>
                <a:gd name="T99" fmla="*/ 24 h 72"/>
                <a:gd name="T100" fmla="*/ 99 w 99"/>
                <a:gd name="T101" fmla="*/ 25 h 72"/>
                <a:gd name="T102" fmla="*/ 99 w 99"/>
                <a:gd name="T103" fmla="*/ 27 h 72"/>
                <a:gd name="T104" fmla="*/ 98 w 99"/>
                <a:gd name="T105" fmla="*/ 28 h 72"/>
                <a:gd name="T106" fmla="*/ 97 w 99"/>
                <a:gd name="T107" fmla="*/ 29 h 72"/>
                <a:gd name="T108" fmla="*/ 96 w 99"/>
                <a:gd name="T109" fmla="*/ 31 h 72"/>
                <a:gd name="T110" fmla="*/ 94 w 99"/>
                <a:gd name="T111" fmla="*/ 32 h 72"/>
                <a:gd name="T112" fmla="*/ 92 w 99"/>
                <a:gd name="T113" fmla="*/ 33 h 72"/>
                <a:gd name="T114" fmla="*/ 88 w 99"/>
                <a:gd name="T115" fmla="*/ 34 h 72"/>
                <a:gd name="T116" fmla="*/ 69 w 99"/>
                <a:gd name="T117" fmla="*/ 34 h 72"/>
                <a:gd name="T118" fmla="*/ 69 w 99"/>
                <a:gd name="T119" fmla="*/ 43 h 72"/>
                <a:gd name="T120" fmla="*/ 32 w 99"/>
                <a:gd name="T121" fmla="*/ 43 h 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9" h="72">
                  <a:moveTo>
                    <a:pt x="32" y="72"/>
                  </a:moveTo>
                  <a:lnTo>
                    <a:pt x="32" y="56"/>
                  </a:lnTo>
                  <a:lnTo>
                    <a:pt x="13" y="56"/>
                  </a:lnTo>
                  <a:lnTo>
                    <a:pt x="10" y="55"/>
                  </a:lnTo>
                  <a:lnTo>
                    <a:pt x="9" y="54"/>
                  </a:lnTo>
                  <a:lnTo>
                    <a:pt x="7" y="53"/>
                  </a:lnTo>
                  <a:lnTo>
                    <a:pt x="5" y="52"/>
                  </a:lnTo>
                  <a:lnTo>
                    <a:pt x="3" y="50"/>
                  </a:lnTo>
                  <a:lnTo>
                    <a:pt x="2" y="48"/>
                  </a:lnTo>
                  <a:lnTo>
                    <a:pt x="1" y="47"/>
                  </a:lnTo>
                  <a:lnTo>
                    <a:pt x="0" y="45"/>
                  </a:lnTo>
                  <a:lnTo>
                    <a:pt x="0" y="43"/>
                  </a:lnTo>
                  <a:lnTo>
                    <a:pt x="0" y="41"/>
                  </a:lnTo>
                  <a:lnTo>
                    <a:pt x="1" y="39"/>
                  </a:lnTo>
                  <a:lnTo>
                    <a:pt x="3" y="36"/>
                  </a:lnTo>
                  <a:lnTo>
                    <a:pt x="4" y="34"/>
                  </a:lnTo>
                  <a:lnTo>
                    <a:pt x="6" y="32"/>
                  </a:lnTo>
                  <a:lnTo>
                    <a:pt x="9" y="31"/>
                  </a:lnTo>
                  <a:lnTo>
                    <a:pt x="10" y="30"/>
                  </a:lnTo>
                  <a:lnTo>
                    <a:pt x="12" y="29"/>
                  </a:lnTo>
                  <a:lnTo>
                    <a:pt x="32" y="29"/>
                  </a:lnTo>
                  <a:lnTo>
                    <a:pt x="32" y="15"/>
                  </a:lnTo>
                  <a:lnTo>
                    <a:pt x="33" y="13"/>
                  </a:lnTo>
                  <a:lnTo>
                    <a:pt x="34" y="11"/>
                  </a:lnTo>
                  <a:lnTo>
                    <a:pt x="35" y="9"/>
                  </a:lnTo>
                  <a:lnTo>
                    <a:pt x="37" y="6"/>
                  </a:lnTo>
                  <a:lnTo>
                    <a:pt x="40" y="4"/>
                  </a:lnTo>
                  <a:lnTo>
                    <a:pt x="42" y="3"/>
                  </a:lnTo>
                  <a:lnTo>
                    <a:pt x="44" y="1"/>
                  </a:lnTo>
                  <a:lnTo>
                    <a:pt x="46" y="0"/>
                  </a:lnTo>
                  <a:lnTo>
                    <a:pt x="49" y="0"/>
                  </a:lnTo>
                  <a:lnTo>
                    <a:pt x="52" y="0"/>
                  </a:lnTo>
                  <a:lnTo>
                    <a:pt x="55" y="0"/>
                  </a:lnTo>
                  <a:lnTo>
                    <a:pt x="57" y="1"/>
                  </a:lnTo>
                  <a:lnTo>
                    <a:pt x="60" y="2"/>
                  </a:lnTo>
                  <a:lnTo>
                    <a:pt x="62" y="4"/>
                  </a:lnTo>
                  <a:lnTo>
                    <a:pt x="65" y="6"/>
                  </a:lnTo>
                  <a:lnTo>
                    <a:pt x="66" y="9"/>
                  </a:lnTo>
                  <a:lnTo>
                    <a:pt x="67" y="11"/>
                  </a:lnTo>
                  <a:lnTo>
                    <a:pt x="68" y="13"/>
                  </a:lnTo>
                  <a:lnTo>
                    <a:pt x="69" y="16"/>
                  </a:lnTo>
                  <a:lnTo>
                    <a:pt x="69" y="29"/>
                  </a:lnTo>
                  <a:lnTo>
                    <a:pt x="88" y="29"/>
                  </a:lnTo>
                  <a:lnTo>
                    <a:pt x="90" y="30"/>
                  </a:lnTo>
                  <a:lnTo>
                    <a:pt x="92" y="31"/>
                  </a:lnTo>
                  <a:lnTo>
                    <a:pt x="94" y="32"/>
                  </a:lnTo>
                  <a:lnTo>
                    <a:pt x="96" y="34"/>
                  </a:lnTo>
                  <a:lnTo>
                    <a:pt x="97" y="36"/>
                  </a:lnTo>
                  <a:lnTo>
                    <a:pt x="98" y="38"/>
                  </a:lnTo>
                  <a:lnTo>
                    <a:pt x="99" y="40"/>
                  </a:lnTo>
                  <a:lnTo>
                    <a:pt x="99" y="42"/>
                  </a:lnTo>
                  <a:lnTo>
                    <a:pt x="99" y="45"/>
                  </a:lnTo>
                  <a:lnTo>
                    <a:pt x="98" y="47"/>
                  </a:lnTo>
                  <a:lnTo>
                    <a:pt x="97" y="49"/>
                  </a:lnTo>
                  <a:lnTo>
                    <a:pt x="96" y="51"/>
                  </a:lnTo>
                  <a:lnTo>
                    <a:pt x="94" y="53"/>
                  </a:lnTo>
                  <a:lnTo>
                    <a:pt x="92" y="54"/>
                  </a:lnTo>
                  <a:lnTo>
                    <a:pt x="88" y="56"/>
                  </a:lnTo>
                  <a:lnTo>
                    <a:pt x="69" y="56"/>
                  </a:lnTo>
                  <a:lnTo>
                    <a:pt x="69" y="72"/>
                  </a:lnTo>
                  <a:lnTo>
                    <a:pt x="32" y="72"/>
                  </a:lnTo>
                  <a:close/>
                </a:path>
              </a:pathLst>
            </a:custGeom>
            <a:solidFill>
              <a:srgbClr val="E0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960" name="Oval 190"/>
            <p:cNvSpPr>
              <a:spLocks noChangeArrowheads="1"/>
            </p:cNvSpPr>
            <p:nvPr/>
          </p:nvSpPr>
          <p:spPr bwMode="auto">
            <a:xfrm>
              <a:off x="2496" y="2194"/>
              <a:ext cx="22" cy="20"/>
            </a:xfrm>
            <a:prstGeom prst="ellipse">
              <a:avLst/>
            </a:prstGeom>
            <a:solidFill>
              <a:srgbClr val="FFA040"/>
            </a:solidFill>
            <a:ln w="3175">
              <a:solidFill>
                <a:srgbClr val="000000"/>
              </a:solidFill>
              <a:round/>
              <a:headEnd/>
              <a:tailEnd/>
            </a:ln>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cs typeface="Arial" panose="020B0604020202020204" pitchFamily="34" charset="0"/>
              </a:endParaRPr>
            </a:p>
          </p:txBody>
        </p:sp>
        <p:sp>
          <p:nvSpPr>
            <p:cNvPr id="76961" name="Rectangle 191"/>
            <p:cNvSpPr>
              <a:spLocks noChangeArrowheads="1"/>
            </p:cNvSpPr>
            <p:nvPr/>
          </p:nvSpPr>
          <p:spPr bwMode="auto">
            <a:xfrm>
              <a:off x="2426" y="2229"/>
              <a:ext cx="163" cy="366"/>
            </a:xfrm>
            <a:prstGeom prst="rect">
              <a:avLst/>
            </a:prstGeom>
            <a:solidFill>
              <a:srgbClr val="FF8000"/>
            </a:solidFill>
            <a:ln w="3175">
              <a:solidFill>
                <a:srgbClr val="000000"/>
              </a:solidFill>
              <a:miter lim="800000"/>
              <a:headEnd/>
              <a:tailEnd/>
            </a:ln>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cs typeface="Arial" panose="020B0604020202020204" pitchFamily="34" charset="0"/>
              </a:endParaRPr>
            </a:p>
          </p:txBody>
        </p:sp>
        <p:sp>
          <p:nvSpPr>
            <p:cNvPr id="76962" name="Freeform 192"/>
            <p:cNvSpPr>
              <a:spLocks/>
            </p:cNvSpPr>
            <p:nvPr/>
          </p:nvSpPr>
          <p:spPr bwMode="auto">
            <a:xfrm>
              <a:off x="2451" y="2239"/>
              <a:ext cx="117" cy="98"/>
            </a:xfrm>
            <a:custGeom>
              <a:avLst/>
              <a:gdLst>
                <a:gd name="T0" fmla="*/ 0 w 117"/>
                <a:gd name="T1" fmla="*/ 22 h 104"/>
                <a:gd name="T2" fmla="*/ 0 w 117"/>
                <a:gd name="T3" fmla="*/ 20 h 104"/>
                <a:gd name="T4" fmla="*/ 1 w 117"/>
                <a:gd name="T5" fmla="*/ 18 h 104"/>
                <a:gd name="T6" fmla="*/ 3 w 117"/>
                <a:gd name="T7" fmla="*/ 17 h 104"/>
                <a:gd name="T8" fmla="*/ 5 w 117"/>
                <a:gd name="T9" fmla="*/ 14 h 104"/>
                <a:gd name="T10" fmla="*/ 6 w 117"/>
                <a:gd name="T11" fmla="*/ 12 h 104"/>
                <a:gd name="T12" fmla="*/ 8 w 117"/>
                <a:gd name="T13" fmla="*/ 10 h 104"/>
                <a:gd name="T14" fmla="*/ 11 w 117"/>
                <a:gd name="T15" fmla="*/ 8 h 104"/>
                <a:gd name="T16" fmla="*/ 14 w 117"/>
                <a:gd name="T17" fmla="*/ 8 h 104"/>
                <a:gd name="T18" fmla="*/ 18 w 117"/>
                <a:gd name="T19" fmla="*/ 8 h 104"/>
                <a:gd name="T20" fmla="*/ 22 w 117"/>
                <a:gd name="T21" fmla="*/ 8 h 104"/>
                <a:gd name="T22" fmla="*/ 27 w 117"/>
                <a:gd name="T23" fmla="*/ 7 h 104"/>
                <a:gd name="T24" fmla="*/ 32 w 117"/>
                <a:gd name="T25" fmla="*/ 5 h 104"/>
                <a:gd name="T26" fmla="*/ 37 w 117"/>
                <a:gd name="T27" fmla="*/ 3 h 104"/>
                <a:gd name="T28" fmla="*/ 43 w 117"/>
                <a:gd name="T29" fmla="*/ 2 h 104"/>
                <a:gd name="T30" fmla="*/ 48 w 117"/>
                <a:gd name="T31" fmla="*/ 1 h 104"/>
                <a:gd name="T32" fmla="*/ 53 w 117"/>
                <a:gd name="T33" fmla="*/ 1 h 104"/>
                <a:gd name="T34" fmla="*/ 57 w 117"/>
                <a:gd name="T35" fmla="*/ 0 h 104"/>
                <a:gd name="T36" fmla="*/ 63 w 117"/>
                <a:gd name="T37" fmla="*/ 0 h 104"/>
                <a:gd name="T38" fmla="*/ 67 w 117"/>
                <a:gd name="T39" fmla="*/ 1 h 104"/>
                <a:gd name="T40" fmla="*/ 71 w 117"/>
                <a:gd name="T41" fmla="*/ 1 h 104"/>
                <a:gd name="T42" fmla="*/ 76 w 117"/>
                <a:gd name="T43" fmla="*/ 2 h 104"/>
                <a:gd name="T44" fmla="*/ 80 w 117"/>
                <a:gd name="T45" fmla="*/ 3 h 104"/>
                <a:gd name="T46" fmla="*/ 84 w 117"/>
                <a:gd name="T47" fmla="*/ 5 h 104"/>
                <a:gd name="T48" fmla="*/ 88 w 117"/>
                <a:gd name="T49" fmla="*/ 6 h 104"/>
                <a:gd name="T50" fmla="*/ 93 w 117"/>
                <a:gd name="T51" fmla="*/ 8 h 104"/>
                <a:gd name="T52" fmla="*/ 96 w 117"/>
                <a:gd name="T53" fmla="*/ 8 h 104"/>
                <a:gd name="T54" fmla="*/ 98 w 117"/>
                <a:gd name="T55" fmla="*/ 8 h 104"/>
                <a:gd name="T56" fmla="*/ 101 w 117"/>
                <a:gd name="T57" fmla="*/ 8 h 104"/>
                <a:gd name="T58" fmla="*/ 104 w 117"/>
                <a:gd name="T59" fmla="*/ 8 h 104"/>
                <a:gd name="T60" fmla="*/ 106 w 117"/>
                <a:gd name="T61" fmla="*/ 8 h 104"/>
                <a:gd name="T62" fmla="*/ 109 w 117"/>
                <a:gd name="T63" fmla="*/ 10 h 104"/>
                <a:gd name="T64" fmla="*/ 111 w 117"/>
                <a:gd name="T65" fmla="*/ 13 h 104"/>
                <a:gd name="T66" fmla="*/ 113 w 117"/>
                <a:gd name="T67" fmla="*/ 15 h 104"/>
                <a:gd name="T68" fmla="*/ 114 w 117"/>
                <a:gd name="T69" fmla="*/ 17 h 104"/>
                <a:gd name="T70" fmla="*/ 115 w 117"/>
                <a:gd name="T71" fmla="*/ 18 h 104"/>
                <a:gd name="T72" fmla="*/ 116 w 117"/>
                <a:gd name="T73" fmla="*/ 19 h 104"/>
                <a:gd name="T74" fmla="*/ 117 w 117"/>
                <a:gd name="T75" fmla="*/ 21 h 104"/>
                <a:gd name="T76" fmla="*/ 117 w 117"/>
                <a:gd name="T77" fmla="*/ 61 h 104"/>
                <a:gd name="T78" fmla="*/ 0 w 117"/>
                <a:gd name="T79" fmla="*/ 60 h 104"/>
                <a:gd name="T80" fmla="*/ 0 w 117"/>
                <a:gd name="T81" fmla="*/ 22 h 1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7" h="104">
                  <a:moveTo>
                    <a:pt x="0" y="36"/>
                  </a:moveTo>
                  <a:lnTo>
                    <a:pt x="0" y="33"/>
                  </a:lnTo>
                  <a:lnTo>
                    <a:pt x="1" y="29"/>
                  </a:lnTo>
                  <a:lnTo>
                    <a:pt x="3" y="26"/>
                  </a:lnTo>
                  <a:lnTo>
                    <a:pt x="5" y="23"/>
                  </a:lnTo>
                  <a:lnTo>
                    <a:pt x="6" y="21"/>
                  </a:lnTo>
                  <a:lnTo>
                    <a:pt x="8" y="19"/>
                  </a:lnTo>
                  <a:lnTo>
                    <a:pt x="11" y="16"/>
                  </a:lnTo>
                  <a:lnTo>
                    <a:pt x="14" y="14"/>
                  </a:lnTo>
                  <a:lnTo>
                    <a:pt x="18" y="11"/>
                  </a:lnTo>
                  <a:lnTo>
                    <a:pt x="22" y="9"/>
                  </a:lnTo>
                  <a:lnTo>
                    <a:pt x="27" y="7"/>
                  </a:lnTo>
                  <a:lnTo>
                    <a:pt x="32" y="5"/>
                  </a:lnTo>
                  <a:lnTo>
                    <a:pt x="37" y="3"/>
                  </a:lnTo>
                  <a:lnTo>
                    <a:pt x="43" y="2"/>
                  </a:lnTo>
                  <a:lnTo>
                    <a:pt x="48" y="1"/>
                  </a:lnTo>
                  <a:lnTo>
                    <a:pt x="53" y="1"/>
                  </a:lnTo>
                  <a:lnTo>
                    <a:pt x="57" y="0"/>
                  </a:lnTo>
                  <a:lnTo>
                    <a:pt x="63" y="0"/>
                  </a:lnTo>
                  <a:lnTo>
                    <a:pt x="67" y="1"/>
                  </a:lnTo>
                  <a:lnTo>
                    <a:pt x="71" y="1"/>
                  </a:lnTo>
                  <a:lnTo>
                    <a:pt x="76" y="2"/>
                  </a:lnTo>
                  <a:lnTo>
                    <a:pt x="80" y="3"/>
                  </a:lnTo>
                  <a:lnTo>
                    <a:pt x="84" y="5"/>
                  </a:lnTo>
                  <a:lnTo>
                    <a:pt x="88" y="6"/>
                  </a:lnTo>
                  <a:lnTo>
                    <a:pt x="93" y="8"/>
                  </a:lnTo>
                  <a:lnTo>
                    <a:pt x="96" y="9"/>
                  </a:lnTo>
                  <a:lnTo>
                    <a:pt x="98" y="11"/>
                  </a:lnTo>
                  <a:lnTo>
                    <a:pt x="101" y="12"/>
                  </a:lnTo>
                  <a:lnTo>
                    <a:pt x="104" y="14"/>
                  </a:lnTo>
                  <a:lnTo>
                    <a:pt x="106" y="16"/>
                  </a:lnTo>
                  <a:lnTo>
                    <a:pt x="109" y="19"/>
                  </a:lnTo>
                  <a:lnTo>
                    <a:pt x="111" y="22"/>
                  </a:lnTo>
                  <a:lnTo>
                    <a:pt x="113" y="24"/>
                  </a:lnTo>
                  <a:lnTo>
                    <a:pt x="114" y="26"/>
                  </a:lnTo>
                  <a:lnTo>
                    <a:pt x="115" y="28"/>
                  </a:lnTo>
                  <a:lnTo>
                    <a:pt x="116" y="31"/>
                  </a:lnTo>
                  <a:lnTo>
                    <a:pt x="117" y="34"/>
                  </a:lnTo>
                  <a:lnTo>
                    <a:pt x="117" y="104"/>
                  </a:lnTo>
                  <a:lnTo>
                    <a:pt x="0" y="103"/>
                  </a:lnTo>
                  <a:lnTo>
                    <a:pt x="0" y="36"/>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963" name="Freeform 193"/>
            <p:cNvSpPr>
              <a:spLocks/>
            </p:cNvSpPr>
            <p:nvPr/>
          </p:nvSpPr>
          <p:spPr bwMode="auto">
            <a:xfrm>
              <a:off x="2451" y="2244"/>
              <a:ext cx="117" cy="98"/>
            </a:xfrm>
            <a:custGeom>
              <a:avLst/>
              <a:gdLst>
                <a:gd name="T0" fmla="*/ 0 w 117"/>
                <a:gd name="T1" fmla="*/ 23 h 103"/>
                <a:gd name="T2" fmla="*/ 0 w 117"/>
                <a:gd name="T3" fmla="*/ 22 h 103"/>
                <a:gd name="T4" fmla="*/ 1 w 117"/>
                <a:gd name="T5" fmla="*/ 20 h 103"/>
                <a:gd name="T6" fmla="*/ 3 w 117"/>
                <a:gd name="T7" fmla="*/ 17 h 103"/>
                <a:gd name="T8" fmla="*/ 5 w 117"/>
                <a:gd name="T9" fmla="*/ 14 h 103"/>
                <a:gd name="T10" fmla="*/ 6 w 117"/>
                <a:gd name="T11" fmla="*/ 11 h 103"/>
                <a:gd name="T12" fmla="*/ 8 w 117"/>
                <a:gd name="T13" fmla="*/ 10 h 103"/>
                <a:gd name="T14" fmla="*/ 11 w 117"/>
                <a:gd name="T15" fmla="*/ 10 h 103"/>
                <a:gd name="T16" fmla="*/ 14 w 117"/>
                <a:gd name="T17" fmla="*/ 10 h 103"/>
                <a:gd name="T18" fmla="*/ 18 w 117"/>
                <a:gd name="T19" fmla="*/ 10 h 103"/>
                <a:gd name="T20" fmla="*/ 22 w 117"/>
                <a:gd name="T21" fmla="*/ 8 h 103"/>
                <a:gd name="T22" fmla="*/ 27 w 117"/>
                <a:gd name="T23" fmla="*/ 6 h 103"/>
                <a:gd name="T24" fmla="*/ 32 w 117"/>
                <a:gd name="T25" fmla="*/ 4 h 103"/>
                <a:gd name="T26" fmla="*/ 37 w 117"/>
                <a:gd name="T27" fmla="*/ 3 h 103"/>
                <a:gd name="T28" fmla="*/ 43 w 117"/>
                <a:gd name="T29" fmla="*/ 2 h 103"/>
                <a:gd name="T30" fmla="*/ 48 w 117"/>
                <a:gd name="T31" fmla="*/ 1 h 103"/>
                <a:gd name="T32" fmla="*/ 53 w 117"/>
                <a:gd name="T33" fmla="*/ 0 h 103"/>
                <a:gd name="T34" fmla="*/ 57 w 117"/>
                <a:gd name="T35" fmla="*/ 0 h 103"/>
                <a:gd name="T36" fmla="*/ 63 w 117"/>
                <a:gd name="T37" fmla="*/ 0 h 103"/>
                <a:gd name="T38" fmla="*/ 67 w 117"/>
                <a:gd name="T39" fmla="*/ 0 h 103"/>
                <a:gd name="T40" fmla="*/ 71 w 117"/>
                <a:gd name="T41" fmla="*/ 1 h 103"/>
                <a:gd name="T42" fmla="*/ 76 w 117"/>
                <a:gd name="T43" fmla="*/ 2 h 103"/>
                <a:gd name="T44" fmla="*/ 80 w 117"/>
                <a:gd name="T45" fmla="*/ 3 h 103"/>
                <a:gd name="T46" fmla="*/ 84 w 117"/>
                <a:gd name="T47" fmla="*/ 4 h 103"/>
                <a:gd name="T48" fmla="*/ 88 w 117"/>
                <a:gd name="T49" fmla="*/ 5 h 103"/>
                <a:gd name="T50" fmla="*/ 93 w 117"/>
                <a:gd name="T51" fmla="*/ 7 h 103"/>
                <a:gd name="T52" fmla="*/ 96 w 117"/>
                <a:gd name="T53" fmla="*/ 9 h 103"/>
                <a:gd name="T54" fmla="*/ 98 w 117"/>
                <a:gd name="T55" fmla="*/ 10 h 103"/>
                <a:gd name="T56" fmla="*/ 101 w 117"/>
                <a:gd name="T57" fmla="*/ 10 h 103"/>
                <a:gd name="T58" fmla="*/ 104 w 117"/>
                <a:gd name="T59" fmla="*/ 10 h 103"/>
                <a:gd name="T60" fmla="*/ 106 w 117"/>
                <a:gd name="T61" fmla="*/ 10 h 103"/>
                <a:gd name="T62" fmla="*/ 109 w 117"/>
                <a:gd name="T63" fmla="*/ 10 h 103"/>
                <a:gd name="T64" fmla="*/ 111 w 117"/>
                <a:gd name="T65" fmla="*/ 12 h 103"/>
                <a:gd name="T66" fmla="*/ 113 w 117"/>
                <a:gd name="T67" fmla="*/ 14 h 103"/>
                <a:gd name="T68" fmla="*/ 114 w 117"/>
                <a:gd name="T69" fmla="*/ 17 h 103"/>
                <a:gd name="T70" fmla="*/ 115 w 117"/>
                <a:gd name="T71" fmla="*/ 19 h 103"/>
                <a:gd name="T72" fmla="*/ 116 w 117"/>
                <a:gd name="T73" fmla="*/ 21 h 103"/>
                <a:gd name="T74" fmla="*/ 117 w 117"/>
                <a:gd name="T75" fmla="*/ 22 h 103"/>
                <a:gd name="T76" fmla="*/ 117 w 117"/>
                <a:gd name="T77" fmla="*/ 66 h 103"/>
                <a:gd name="T78" fmla="*/ 0 w 117"/>
                <a:gd name="T79" fmla="*/ 66 h 103"/>
                <a:gd name="T80" fmla="*/ 0 w 117"/>
                <a:gd name="T81" fmla="*/ 23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7" h="103">
                  <a:moveTo>
                    <a:pt x="0" y="35"/>
                  </a:moveTo>
                  <a:lnTo>
                    <a:pt x="0" y="32"/>
                  </a:lnTo>
                  <a:lnTo>
                    <a:pt x="1" y="29"/>
                  </a:lnTo>
                  <a:lnTo>
                    <a:pt x="3" y="26"/>
                  </a:lnTo>
                  <a:lnTo>
                    <a:pt x="5" y="23"/>
                  </a:lnTo>
                  <a:lnTo>
                    <a:pt x="6" y="20"/>
                  </a:lnTo>
                  <a:lnTo>
                    <a:pt x="8" y="18"/>
                  </a:lnTo>
                  <a:lnTo>
                    <a:pt x="11" y="16"/>
                  </a:lnTo>
                  <a:lnTo>
                    <a:pt x="14" y="13"/>
                  </a:lnTo>
                  <a:lnTo>
                    <a:pt x="18" y="11"/>
                  </a:lnTo>
                  <a:lnTo>
                    <a:pt x="22" y="8"/>
                  </a:lnTo>
                  <a:lnTo>
                    <a:pt x="27" y="6"/>
                  </a:lnTo>
                  <a:lnTo>
                    <a:pt x="32" y="4"/>
                  </a:lnTo>
                  <a:lnTo>
                    <a:pt x="37" y="3"/>
                  </a:lnTo>
                  <a:lnTo>
                    <a:pt x="43" y="2"/>
                  </a:lnTo>
                  <a:lnTo>
                    <a:pt x="48" y="1"/>
                  </a:lnTo>
                  <a:lnTo>
                    <a:pt x="53" y="0"/>
                  </a:lnTo>
                  <a:lnTo>
                    <a:pt x="57" y="0"/>
                  </a:lnTo>
                  <a:lnTo>
                    <a:pt x="63" y="0"/>
                  </a:lnTo>
                  <a:lnTo>
                    <a:pt x="67" y="0"/>
                  </a:lnTo>
                  <a:lnTo>
                    <a:pt x="71" y="1"/>
                  </a:lnTo>
                  <a:lnTo>
                    <a:pt x="76" y="2"/>
                  </a:lnTo>
                  <a:lnTo>
                    <a:pt x="80" y="3"/>
                  </a:lnTo>
                  <a:lnTo>
                    <a:pt x="84" y="4"/>
                  </a:lnTo>
                  <a:lnTo>
                    <a:pt x="88" y="5"/>
                  </a:lnTo>
                  <a:lnTo>
                    <a:pt x="93" y="7"/>
                  </a:lnTo>
                  <a:lnTo>
                    <a:pt x="96" y="9"/>
                  </a:lnTo>
                  <a:lnTo>
                    <a:pt x="98" y="10"/>
                  </a:lnTo>
                  <a:lnTo>
                    <a:pt x="101" y="12"/>
                  </a:lnTo>
                  <a:lnTo>
                    <a:pt x="104" y="14"/>
                  </a:lnTo>
                  <a:lnTo>
                    <a:pt x="106" y="16"/>
                  </a:lnTo>
                  <a:lnTo>
                    <a:pt x="109" y="19"/>
                  </a:lnTo>
                  <a:lnTo>
                    <a:pt x="111" y="21"/>
                  </a:lnTo>
                  <a:lnTo>
                    <a:pt x="113" y="23"/>
                  </a:lnTo>
                  <a:lnTo>
                    <a:pt x="114" y="26"/>
                  </a:lnTo>
                  <a:lnTo>
                    <a:pt x="115" y="28"/>
                  </a:lnTo>
                  <a:lnTo>
                    <a:pt x="116" y="30"/>
                  </a:lnTo>
                  <a:lnTo>
                    <a:pt x="117" y="33"/>
                  </a:lnTo>
                  <a:lnTo>
                    <a:pt x="117" y="103"/>
                  </a:lnTo>
                  <a:lnTo>
                    <a:pt x="0" y="103"/>
                  </a:lnTo>
                  <a:lnTo>
                    <a:pt x="0" y="35"/>
                  </a:lnTo>
                  <a:close/>
                </a:path>
              </a:pathLst>
            </a:custGeom>
            <a:solidFill>
              <a:srgbClr val="E0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964" name="Oval 194"/>
            <p:cNvSpPr>
              <a:spLocks noChangeArrowheads="1"/>
            </p:cNvSpPr>
            <p:nvPr/>
          </p:nvSpPr>
          <p:spPr bwMode="auto">
            <a:xfrm>
              <a:off x="2459" y="2248"/>
              <a:ext cx="94" cy="87"/>
            </a:xfrm>
            <a:prstGeom prst="ellipse">
              <a:avLst/>
            </a:prstGeom>
            <a:solidFill>
              <a:srgbClr val="FF4040"/>
            </a:solidFill>
            <a:ln w="3175">
              <a:solidFill>
                <a:srgbClr val="000000"/>
              </a:solidFill>
              <a:round/>
              <a:headEnd/>
              <a:tailEnd/>
            </a:ln>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cs typeface="Arial" panose="020B0604020202020204" pitchFamily="34" charset="0"/>
              </a:endParaRPr>
            </a:p>
          </p:txBody>
        </p:sp>
        <p:sp>
          <p:nvSpPr>
            <p:cNvPr id="76965" name="Oval 195"/>
            <p:cNvSpPr>
              <a:spLocks noChangeArrowheads="1"/>
            </p:cNvSpPr>
            <p:nvPr/>
          </p:nvSpPr>
          <p:spPr bwMode="auto">
            <a:xfrm>
              <a:off x="2515" y="2258"/>
              <a:ext cx="6" cy="4"/>
            </a:xfrm>
            <a:prstGeom prst="ellipse">
              <a:avLst/>
            </a:prstGeom>
            <a:solidFill>
              <a:srgbClr val="FF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cs typeface="Arial" panose="020B0604020202020204" pitchFamily="34" charset="0"/>
              </a:endParaRPr>
            </a:p>
          </p:txBody>
        </p:sp>
        <p:sp>
          <p:nvSpPr>
            <p:cNvPr id="76966" name="Oval 196"/>
            <p:cNvSpPr>
              <a:spLocks noChangeArrowheads="1"/>
            </p:cNvSpPr>
            <p:nvPr/>
          </p:nvSpPr>
          <p:spPr bwMode="auto">
            <a:xfrm>
              <a:off x="2524" y="2264"/>
              <a:ext cx="3" cy="3"/>
            </a:xfrm>
            <a:prstGeom prst="ellipse">
              <a:avLst/>
            </a:prstGeom>
            <a:solidFill>
              <a:srgbClr val="FF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cs typeface="Arial" panose="020B0604020202020204" pitchFamily="34" charset="0"/>
              </a:endParaRPr>
            </a:p>
          </p:txBody>
        </p:sp>
        <p:sp>
          <p:nvSpPr>
            <p:cNvPr id="76967" name="Freeform 197"/>
            <p:cNvSpPr>
              <a:spLocks/>
            </p:cNvSpPr>
            <p:nvPr/>
          </p:nvSpPr>
          <p:spPr bwMode="auto">
            <a:xfrm>
              <a:off x="2448" y="2363"/>
              <a:ext cx="117" cy="98"/>
            </a:xfrm>
            <a:custGeom>
              <a:avLst/>
              <a:gdLst>
                <a:gd name="T0" fmla="*/ 0 w 117"/>
                <a:gd name="T1" fmla="*/ 22 h 104"/>
                <a:gd name="T2" fmla="*/ 0 w 117"/>
                <a:gd name="T3" fmla="*/ 20 h 104"/>
                <a:gd name="T4" fmla="*/ 1 w 117"/>
                <a:gd name="T5" fmla="*/ 18 h 104"/>
                <a:gd name="T6" fmla="*/ 3 w 117"/>
                <a:gd name="T7" fmla="*/ 17 h 104"/>
                <a:gd name="T8" fmla="*/ 5 w 117"/>
                <a:gd name="T9" fmla="*/ 14 h 104"/>
                <a:gd name="T10" fmla="*/ 6 w 117"/>
                <a:gd name="T11" fmla="*/ 12 h 104"/>
                <a:gd name="T12" fmla="*/ 8 w 117"/>
                <a:gd name="T13" fmla="*/ 10 h 104"/>
                <a:gd name="T14" fmla="*/ 11 w 117"/>
                <a:gd name="T15" fmla="*/ 8 h 104"/>
                <a:gd name="T16" fmla="*/ 14 w 117"/>
                <a:gd name="T17" fmla="*/ 8 h 104"/>
                <a:gd name="T18" fmla="*/ 17 w 117"/>
                <a:gd name="T19" fmla="*/ 8 h 104"/>
                <a:gd name="T20" fmla="*/ 22 w 117"/>
                <a:gd name="T21" fmla="*/ 8 h 104"/>
                <a:gd name="T22" fmla="*/ 27 w 117"/>
                <a:gd name="T23" fmla="*/ 7 h 104"/>
                <a:gd name="T24" fmla="*/ 32 w 117"/>
                <a:gd name="T25" fmla="*/ 5 h 104"/>
                <a:gd name="T26" fmla="*/ 37 w 117"/>
                <a:gd name="T27" fmla="*/ 3 h 104"/>
                <a:gd name="T28" fmla="*/ 43 w 117"/>
                <a:gd name="T29" fmla="*/ 2 h 104"/>
                <a:gd name="T30" fmla="*/ 48 w 117"/>
                <a:gd name="T31" fmla="*/ 1 h 104"/>
                <a:gd name="T32" fmla="*/ 52 w 117"/>
                <a:gd name="T33" fmla="*/ 1 h 104"/>
                <a:gd name="T34" fmla="*/ 57 w 117"/>
                <a:gd name="T35" fmla="*/ 0 h 104"/>
                <a:gd name="T36" fmla="*/ 63 w 117"/>
                <a:gd name="T37" fmla="*/ 0 h 104"/>
                <a:gd name="T38" fmla="*/ 67 w 117"/>
                <a:gd name="T39" fmla="*/ 1 h 104"/>
                <a:gd name="T40" fmla="*/ 71 w 117"/>
                <a:gd name="T41" fmla="*/ 1 h 104"/>
                <a:gd name="T42" fmla="*/ 76 w 117"/>
                <a:gd name="T43" fmla="*/ 2 h 104"/>
                <a:gd name="T44" fmla="*/ 80 w 117"/>
                <a:gd name="T45" fmla="*/ 3 h 104"/>
                <a:gd name="T46" fmla="*/ 84 w 117"/>
                <a:gd name="T47" fmla="*/ 4 h 104"/>
                <a:gd name="T48" fmla="*/ 88 w 117"/>
                <a:gd name="T49" fmla="*/ 6 h 104"/>
                <a:gd name="T50" fmla="*/ 93 w 117"/>
                <a:gd name="T51" fmla="*/ 8 h 104"/>
                <a:gd name="T52" fmla="*/ 96 w 117"/>
                <a:gd name="T53" fmla="*/ 8 h 104"/>
                <a:gd name="T54" fmla="*/ 98 w 117"/>
                <a:gd name="T55" fmla="*/ 8 h 104"/>
                <a:gd name="T56" fmla="*/ 101 w 117"/>
                <a:gd name="T57" fmla="*/ 8 h 104"/>
                <a:gd name="T58" fmla="*/ 104 w 117"/>
                <a:gd name="T59" fmla="*/ 8 h 104"/>
                <a:gd name="T60" fmla="*/ 106 w 117"/>
                <a:gd name="T61" fmla="*/ 8 h 104"/>
                <a:gd name="T62" fmla="*/ 109 w 117"/>
                <a:gd name="T63" fmla="*/ 10 h 104"/>
                <a:gd name="T64" fmla="*/ 111 w 117"/>
                <a:gd name="T65" fmla="*/ 13 h 104"/>
                <a:gd name="T66" fmla="*/ 113 w 117"/>
                <a:gd name="T67" fmla="*/ 15 h 104"/>
                <a:gd name="T68" fmla="*/ 114 w 117"/>
                <a:gd name="T69" fmla="*/ 17 h 104"/>
                <a:gd name="T70" fmla="*/ 115 w 117"/>
                <a:gd name="T71" fmla="*/ 18 h 104"/>
                <a:gd name="T72" fmla="*/ 116 w 117"/>
                <a:gd name="T73" fmla="*/ 19 h 104"/>
                <a:gd name="T74" fmla="*/ 117 w 117"/>
                <a:gd name="T75" fmla="*/ 21 h 104"/>
                <a:gd name="T76" fmla="*/ 117 w 117"/>
                <a:gd name="T77" fmla="*/ 61 h 104"/>
                <a:gd name="T78" fmla="*/ 0 w 117"/>
                <a:gd name="T79" fmla="*/ 60 h 104"/>
                <a:gd name="T80" fmla="*/ 0 w 117"/>
                <a:gd name="T81" fmla="*/ 22 h 1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7" h="104">
                  <a:moveTo>
                    <a:pt x="0" y="36"/>
                  </a:moveTo>
                  <a:lnTo>
                    <a:pt x="0" y="33"/>
                  </a:lnTo>
                  <a:lnTo>
                    <a:pt x="1" y="29"/>
                  </a:lnTo>
                  <a:lnTo>
                    <a:pt x="3" y="26"/>
                  </a:lnTo>
                  <a:lnTo>
                    <a:pt x="5" y="23"/>
                  </a:lnTo>
                  <a:lnTo>
                    <a:pt x="6" y="21"/>
                  </a:lnTo>
                  <a:lnTo>
                    <a:pt x="8" y="19"/>
                  </a:lnTo>
                  <a:lnTo>
                    <a:pt x="11" y="16"/>
                  </a:lnTo>
                  <a:lnTo>
                    <a:pt x="14" y="13"/>
                  </a:lnTo>
                  <a:lnTo>
                    <a:pt x="17" y="11"/>
                  </a:lnTo>
                  <a:lnTo>
                    <a:pt x="22" y="9"/>
                  </a:lnTo>
                  <a:lnTo>
                    <a:pt x="27" y="7"/>
                  </a:lnTo>
                  <a:lnTo>
                    <a:pt x="32" y="5"/>
                  </a:lnTo>
                  <a:lnTo>
                    <a:pt x="37" y="3"/>
                  </a:lnTo>
                  <a:lnTo>
                    <a:pt x="43" y="2"/>
                  </a:lnTo>
                  <a:lnTo>
                    <a:pt x="48" y="1"/>
                  </a:lnTo>
                  <a:lnTo>
                    <a:pt x="52" y="1"/>
                  </a:lnTo>
                  <a:lnTo>
                    <a:pt x="57" y="0"/>
                  </a:lnTo>
                  <a:lnTo>
                    <a:pt x="63" y="0"/>
                  </a:lnTo>
                  <a:lnTo>
                    <a:pt x="67" y="1"/>
                  </a:lnTo>
                  <a:lnTo>
                    <a:pt x="71" y="1"/>
                  </a:lnTo>
                  <a:lnTo>
                    <a:pt x="76" y="2"/>
                  </a:lnTo>
                  <a:lnTo>
                    <a:pt x="80" y="3"/>
                  </a:lnTo>
                  <a:lnTo>
                    <a:pt x="84" y="4"/>
                  </a:lnTo>
                  <a:lnTo>
                    <a:pt x="88" y="6"/>
                  </a:lnTo>
                  <a:lnTo>
                    <a:pt x="93" y="8"/>
                  </a:lnTo>
                  <a:lnTo>
                    <a:pt x="96" y="9"/>
                  </a:lnTo>
                  <a:lnTo>
                    <a:pt x="98" y="11"/>
                  </a:lnTo>
                  <a:lnTo>
                    <a:pt x="101" y="12"/>
                  </a:lnTo>
                  <a:lnTo>
                    <a:pt x="104" y="14"/>
                  </a:lnTo>
                  <a:lnTo>
                    <a:pt x="106" y="16"/>
                  </a:lnTo>
                  <a:lnTo>
                    <a:pt x="109" y="19"/>
                  </a:lnTo>
                  <a:lnTo>
                    <a:pt x="111" y="22"/>
                  </a:lnTo>
                  <a:lnTo>
                    <a:pt x="113" y="24"/>
                  </a:lnTo>
                  <a:lnTo>
                    <a:pt x="114" y="26"/>
                  </a:lnTo>
                  <a:lnTo>
                    <a:pt x="115" y="28"/>
                  </a:lnTo>
                  <a:lnTo>
                    <a:pt x="116" y="31"/>
                  </a:lnTo>
                  <a:lnTo>
                    <a:pt x="117" y="34"/>
                  </a:lnTo>
                  <a:lnTo>
                    <a:pt x="117" y="104"/>
                  </a:lnTo>
                  <a:lnTo>
                    <a:pt x="0" y="103"/>
                  </a:lnTo>
                  <a:lnTo>
                    <a:pt x="0" y="36"/>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968" name="Freeform 198"/>
            <p:cNvSpPr>
              <a:spLocks/>
            </p:cNvSpPr>
            <p:nvPr/>
          </p:nvSpPr>
          <p:spPr bwMode="auto">
            <a:xfrm>
              <a:off x="2448" y="2367"/>
              <a:ext cx="118" cy="98"/>
            </a:xfrm>
            <a:custGeom>
              <a:avLst/>
              <a:gdLst>
                <a:gd name="T0" fmla="*/ 0 w 118"/>
                <a:gd name="T1" fmla="*/ 23 h 103"/>
                <a:gd name="T2" fmla="*/ 1 w 118"/>
                <a:gd name="T3" fmla="*/ 22 h 103"/>
                <a:gd name="T4" fmla="*/ 2 w 118"/>
                <a:gd name="T5" fmla="*/ 20 h 103"/>
                <a:gd name="T6" fmla="*/ 3 w 118"/>
                <a:gd name="T7" fmla="*/ 17 h 103"/>
                <a:gd name="T8" fmla="*/ 5 w 118"/>
                <a:gd name="T9" fmla="*/ 14 h 103"/>
                <a:gd name="T10" fmla="*/ 7 w 118"/>
                <a:gd name="T11" fmla="*/ 11 h 103"/>
                <a:gd name="T12" fmla="*/ 8 w 118"/>
                <a:gd name="T13" fmla="*/ 10 h 103"/>
                <a:gd name="T14" fmla="*/ 11 w 118"/>
                <a:gd name="T15" fmla="*/ 10 h 103"/>
                <a:gd name="T16" fmla="*/ 14 w 118"/>
                <a:gd name="T17" fmla="*/ 10 h 103"/>
                <a:gd name="T18" fmla="*/ 18 w 118"/>
                <a:gd name="T19" fmla="*/ 10 h 103"/>
                <a:gd name="T20" fmla="*/ 22 w 118"/>
                <a:gd name="T21" fmla="*/ 8 h 103"/>
                <a:gd name="T22" fmla="*/ 27 w 118"/>
                <a:gd name="T23" fmla="*/ 6 h 103"/>
                <a:gd name="T24" fmla="*/ 32 w 118"/>
                <a:gd name="T25" fmla="*/ 4 h 103"/>
                <a:gd name="T26" fmla="*/ 38 w 118"/>
                <a:gd name="T27" fmla="*/ 2 h 103"/>
                <a:gd name="T28" fmla="*/ 43 w 118"/>
                <a:gd name="T29" fmla="*/ 1 h 103"/>
                <a:gd name="T30" fmla="*/ 48 w 118"/>
                <a:gd name="T31" fmla="*/ 0 h 103"/>
                <a:gd name="T32" fmla="*/ 53 w 118"/>
                <a:gd name="T33" fmla="*/ 0 h 103"/>
                <a:gd name="T34" fmla="*/ 58 w 118"/>
                <a:gd name="T35" fmla="*/ 0 h 103"/>
                <a:gd name="T36" fmla="*/ 63 w 118"/>
                <a:gd name="T37" fmla="*/ 0 h 103"/>
                <a:gd name="T38" fmla="*/ 67 w 118"/>
                <a:gd name="T39" fmla="*/ 0 h 103"/>
                <a:gd name="T40" fmla="*/ 71 w 118"/>
                <a:gd name="T41" fmla="*/ 1 h 103"/>
                <a:gd name="T42" fmla="*/ 76 w 118"/>
                <a:gd name="T43" fmla="*/ 2 h 103"/>
                <a:gd name="T44" fmla="*/ 80 w 118"/>
                <a:gd name="T45" fmla="*/ 2 h 103"/>
                <a:gd name="T46" fmla="*/ 85 w 118"/>
                <a:gd name="T47" fmla="*/ 4 h 103"/>
                <a:gd name="T48" fmla="*/ 89 w 118"/>
                <a:gd name="T49" fmla="*/ 5 h 103"/>
                <a:gd name="T50" fmla="*/ 93 w 118"/>
                <a:gd name="T51" fmla="*/ 7 h 103"/>
                <a:gd name="T52" fmla="*/ 96 w 118"/>
                <a:gd name="T53" fmla="*/ 8 h 103"/>
                <a:gd name="T54" fmla="*/ 99 w 118"/>
                <a:gd name="T55" fmla="*/ 10 h 103"/>
                <a:gd name="T56" fmla="*/ 101 w 118"/>
                <a:gd name="T57" fmla="*/ 10 h 103"/>
                <a:gd name="T58" fmla="*/ 104 w 118"/>
                <a:gd name="T59" fmla="*/ 10 h 103"/>
                <a:gd name="T60" fmla="*/ 107 w 118"/>
                <a:gd name="T61" fmla="*/ 10 h 103"/>
                <a:gd name="T62" fmla="*/ 109 w 118"/>
                <a:gd name="T63" fmla="*/ 10 h 103"/>
                <a:gd name="T64" fmla="*/ 111 w 118"/>
                <a:gd name="T65" fmla="*/ 12 h 103"/>
                <a:gd name="T66" fmla="*/ 113 w 118"/>
                <a:gd name="T67" fmla="*/ 14 h 103"/>
                <a:gd name="T68" fmla="*/ 114 w 118"/>
                <a:gd name="T69" fmla="*/ 16 h 103"/>
                <a:gd name="T70" fmla="*/ 116 w 118"/>
                <a:gd name="T71" fmla="*/ 19 h 103"/>
                <a:gd name="T72" fmla="*/ 117 w 118"/>
                <a:gd name="T73" fmla="*/ 21 h 103"/>
                <a:gd name="T74" fmla="*/ 118 w 118"/>
                <a:gd name="T75" fmla="*/ 22 h 103"/>
                <a:gd name="T76" fmla="*/ 118 w 118"/>
                <a:gd name="T77" fmla="*/ 66 h 103"/>
                <a:gd name="T78" fmla="*/ 1 w 118"/>
                <a:gd name="T79" fmla="*/ 66 h 103"/>
                <a:gd name="T80" fmla="*/ 0 w 118"/>
                <a:gd name="T81" fmla="*/ 23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8" h="103">
                  <a:moveTo>
                    <a:pt x="0" y="35"/>
                  </a:moveTo>
                  <a:lnTo>
                    <a:pt x="1" y="32"/>
                  </a:lnTo>
                  <a:lnTo>
                    <a:pt x="2" y="29"/>
                  </a:lnTo>
                  <a:lnTo>
                    <a:pt x="3" y="26"/>
                  </a:lnTo>
                  <a:lnTo>
                    <a:pt x="5" y="23"/>
                  </a:lnTo>
                  <a:lnTo>
                    <a:pt x="7" y="20"/>
                  </a:lnTo>
                  <a:lnTo>
                    <a:pt x="8" y="18"/>
                  </a:lnTo>
                  <a:lnTo>
                    <a:pt x="11" y="15"/>
                  </a:lnTo>
                  <a:lnTo>
                    <a:pt x="14" y="13"/>
                  </a:lnTo>
                  <a:lnTo>
                    <a:pt x="18" y="11"/>
                  </a:lnTo>
                  <a:lnTo>
                    <a:pt x="22" y="8"/>
                  </a:lnTo>
                  <a:lnTo>
                    <a:pt x="27" y="6"/>
                  </a:lnTo>
                  <a:lnTo>
                    <a:pt x="32" y="4"/>
                  </a:lnTo>
                  <a:lnTo>
                    <a:pt x="38" y="2"/>
                  </a:lnTo>
                  <a:lnTo>
                    <a:pt x="43" y="1"/>
                  </a:lnTo>
                  <a:lnTo>
                    <a:pt x="48" y="0"/>
                  </a:lnTo>
                  <a:lnTo>
                    <a:pt x="53" y="0"/>
                  </a:lnTo>
                  <a:lnTo>
                    <a:pt x="58" y="0"/>
                  </a:lnTo>
                  <a:lnTo>
                    <a:pt x="63" y="0"/>
                  </a:lnTo>
                  <a:lnTo>
                    <a:pt x="67" y="0"/>
                  </a:lnTo>
                  <a:lnTo>
                    <a:pt x="71" y="1"/>
                  </a:lnTo>
                  <a:lnTo>
                    <a:pt x="76" y="2"/>
                  </a:lnTo>
                  <a:lnTo>
                    <a:pt x="80" y="2"/>
                  </a:lnTo>
                  <a:lnTo>
                    <a:pt x="85" y="4"/>
                  </a:lnTo>
                  <a:lnTo>
                    <a:pt x="89" y="5"/>
                  </a:lnTo>
                  <a:lnTo>
                    <a:pt x="93" y="7"/>
                  </a:lnTo>
                  <a:lnTo>
                    <a:pt x="96" y="8"/>
                  </a:lnTo>
                  <a:lnTo>
                    <a:pt x="99" y="10"/>
                  </a:lnTo>
                  <a:lnTo>
                    <a:pt x="101" y="12"/>
                  </a:lnTo>
                  <a:lnTo>
                    <a:pt x="104" y="14"/>
                  </a:lnTo>
                  <a:lnTo>
                    <a:pt x="107" y="16"/>
                  </a:lnTo>
                  <a:lnTo>
                    <a:pt x="109" y="18"/>
                  </a:lnTo>
                  <a:lnTo>
                    <a:pt x="111" y="21"/>
                  </a:lnTo>
                  <a:lnTo>
                    <a:pt x="113" y="23"/>
                  </a:lnTo>
                  <a:lnTo>
                    <a:pt x="114" y="25"/>
                  </a:lnTo>
                  <a:lnTo>
                    <a:pt x="116" y="28"/>
                  </a:lnTo>
                  <a:lnTo>
                    <a:pt x="117" y="30"/>
                  </a:lnTo>
                  <a:lnTo>
                    <a:pt x="118" y="33"/>
                  </a:lnTo>
                  <a:lnTo>
                    <a:pt x="118" y="103"/>
                  </a:lnTo>
                  <a:lnTo>
                    <a:pt x="1" y="103"/>
                  </a:lnTo>
                  <a:lnTo>
                    <a:pt x="0" y="35"/>
                  </a:lnTo>
                  <a:close/>
                </a:path>
              </a:pathLst>
            </a:custGeom>
            <a:solidFill>
              <a:srgbClr val="E0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969" name="Oval 199"/>
            <p:cNvSpPr>
              <a:spLocks noChangeArrowheads="1"/>
            </p:cNvSpPr>
            <p:nvPr/>
          </p:nvSpPr>
          <p:spPr bwMode="auto">
            <a:xfrm>
              <a:off x="2456" y="2371"/>
              <a:ext cx="94" cy="87"/>
            </a:xfrm>
            <a:prstGeom prst="ellipse">
              <a:avLst/>
            </a:prstGeom>
            <a:solidFill>
              <a:srgbClr val="E0E000"/>
            </a:solidFill>
            <a:ln w="3175">
              <a:solidFill>
                <a:srgbClr val="000000"/>
              </a:solidFill>
              <a:round/>
              <a:headEnd/>
              <a:tailEnd/>
            </a:ln>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cs typeface="Arial" panose="020B0604020202020204" pitchFamily="34" charset="0"/>
              </a:endParaRPr>
            </a:p>
          </p:txBody>
        </p:sp>
        <p:sp>
          <p:nvSpPr>
            <p:cNvPr id="76970" name="Oval 200"/>
            <p:cNvSpPr>
              <a:spLocks noChangeArrowheads="1"/>
            </p:cNvSpPr>
            <p:nvPr/>
          </p:nvSpPr>
          <p:spPr bwMode="auto">
            <a:xfrm>
              <a:off x="2513" y="2381"/>
              <a:ext cx="5" cy="4"/>
            </a:xfrm>
            <a:prstGeom prst="ellipse">
              <a:avLst/>
            </a:prstGeom>
            <a:solidFill>
              <a:srgbClr val="FFFFC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cs typeface="Arial" panose="020B0604020202020204" pitchFamily="34" charset="0"/>
              </a:endParaRPr>
            </a:p>
          </p:txBody>
        </p:sp>
        <p:sp>
          <p:nvSpPr>
            <p:cNvPr id="76971" name="Oval 201"/>
            <p:cNvSpPr>
              <a:spLocks noChangeArrowheads="1"/>
            </p:cNvSpPr>
            <p:nvPr/>
          </p:nvSpPr>
          <p:spPr bwMode="auto">
            <a:xfrm>
              <a:off x="2522" y="2386"/>
              <a:ext cx="3" cy="4"/>
            </a:xfrm>
            <a:prstGeom prst="ellipse">
              <a:avLst/>
            </a:prstGeom>
            <a:solidFill>
              <a:srgbClr val="FFFFC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cs typeface="Arial" panose="020B0604020202020204" pitchFamily="34" charset="0"/>
              </a:endParaRPr>
            </a:p>
          </p:txBody>
        </p:sp>
        <p:sp>
          <p:nvSpPr>
            <p:cNvPr id="76972" name="Freeform 202"/>
            <p:cNvSpPr>
              <a:spLocks/>
            </p:cNvSpPr>
            <p:nvPr/>
          </p:nvSpPr>
          <p:spPr bwMode="auto">
            <a:xfrm>
              <a:off x="2451" y="2480"/>
              <a:ext cx="117" cy="98"/>
            </a:xfrm>
            <a:custGeom>
              <a:avLst/>
              <a:gdLst>
                <a:gd name="T0" fmla="*/ 0 w 117"/>
                <a:gd name="T1" fmla="*/ 23 h 103"/>
                <a:gd name="T2" fmla="*/ 0 w 117"/>
                <a:gd name="T3" fmla="*/ 22 h 103"/>
                <a:gd name="T4" fmla="*/ 1 w 117"/>
                <a:gd name="T5" fmla="*/ 20 h 103"/>
                <a:gd name="T6" fmla="*/ 3 w 117"/>
                <a:gd name="T7" fmla="*/ 17 h 103"/>
                <a:gd name="T8" fmla="*/ 5 w 117"/>
                <a:gd name="T9" fmla="*/ 14 h 103"/>
                <a:gd name="T10" fmla="*/ 6 w 117"/>
                <a:gd name="T11" fmla="*/ 11 h 103"/>
                <a:gd name="T12" fmla="*/ 8 w 117"/>
                <a:gd name="T13" fmla="*/ 10 h 103"/>
                <a:gd name="T14" fmla="*/ 10 w 117"/>
                <a:gd name="T15" fmla="*/ 10 h 103"/>
                <a:gd name="T16" fmla="*/ 13 w 117"/>
                <a:gd name="T17" fmla="*/ 10 h 103"/>
                <a:gd name="T18" fmla="*/ 17 w 117"/>
                <a:gd name="T19" fmla="*/ 10 h 103"/>
                <a:gd name="T20" fmla="*/ 22 w 117"/>
                <a:gd name="T21" fmla="*/ 8 h 103"/>
                <a:gd name="T22" fmla="*/ 27 w 117"/>
                <a:gd name="T23" fmla="*/ 6 h 103"/>
                <a:gd name="T24" fmla="*/ 32 w 117"/>
                <a:gd name="T25" fmla="*/ 4 h 103"/>
                <a:gd name="T26" fmla="*/ 37 w 117"/>
                <a:gd name="T27" fmla="*/ 3 h 103"/>
                <a:gd name="T28" fmla="*/ 43 w 117"/>
                <a:gd name="T29" fmla="*/ 2 h 103"/>
                <a:gd name="T30" fmla="*/ 48 w 117"/>
                <a:gd name="T31" fmla="*/ 1 h 103"/>
                <a:gd name="T32" fmla="*/ 52 w 117"/>
                <a:gd name="T33" fmla="*/ 0 h 103"/>
                <a:gd name="T34" fmla="*/ 57 w 117"/>
                <a:gd name="T35" fmla="*/ 0 h 103"/>
                <a:gd name="T36" fmla="*/ 62 w 117"/>
                <a:gd name="T37" fmla="*/ 0 h 103"/>
                <a:gd name="T38" fmla="*/ 66 w 117"/>
                <a:gd name="T39" fmla="*/ 0 h 103"/>
                <a:gd name="T40" fmla="*/ 71 w 117"/>
                <a:gd name="T41" fmla="*/ 1 h 103"/>
                <a:gd name="T42" fmla="*/ 75 w 117"/>
                <a:gd name="T43" fmla="*/ 2 h 103"/>
                <a:gd name="T44" fmla="*/ 80 w 117"/>
                <a:gd name="T45" fmla="*/ 3 h 103"/>
                <a:gd name="T46" fmla="*/ 84 w 117"/>
                <a:gd name="T47" fmla="*/ 4 h 103"/>
                <a:gd name="T48" fmla="*/ 88 w 117"/>
                <a:gd name="T49" fmla="*/ 6 h 103"/>
                <a:gd name="T50" fmla="*/ 93 w 117"/>
                <a:gd name="T51" fmla="*/ 7 h 103"/>
                <a:gd name="T52" fmla="*/ 96 w 117"/>
                <a:gd name="T53" fmla="*/ 9 h 103"/>
                <a:gd name="T54" fmla="*/ 98 w 117"/>
                <a:gd name="T55" fmla="*/ 10 h 103"/>
                <a:gd name="T56" fmla="*/ 101 w 117"/>
                <a:gd name="T57" fmla="*/ 10 h 103"/>
                <a:gd name="T58" fmla="*/ 104 w 117"/>
                <a:gd name="T59" fmla="*/ 10 h 103"/>
                <a:gd name="T60" fmla="*/ 106 w 117"/>
                <a:gd name="T61" fmla="*/ 10 h 103"/>
                <a:gd name="T62" fmla="*/ 109 w 117"/>
                <a:gd name="T63" fmla="*/ 10 h 103"/>
                <a:gd name="T64" fmla="*/ 111 w 117"/>
                <a:gd name="T65" fmla="*/ 12 h 103"/>
                <a:gd name="T66" fmla="*/ 113 w 117"/>
                <a:gd name="T67" fmla="*/ 14 h 103"/>
                <a:gd name="T68" fmla="*/ 114 w 117"/>
                <a:gd name="T69" fmla="*/ 16 h 103"/>
                <a:gd name="T70" fmla="*/ 115 w 117"/>
                <a:gd name="T71" fmla="*/ 19 h 103"/>
                <a:gd name="T72" fmla="*/ 116 w 117"/>
                <a:gd name="T73" fmla="*/ 21 h 103"/>
                <a:gd name="T74" fmla="*/ 117 w 117"/>
                <a:gd name="T75" fmla="*/ 22 h 103"/>
                <a:gd name="T76" fmla="*/ 117 w 117"/>
                <a:gd name="T77" fmla="*/ 66 h 103"/>
                <a:gd name="T78" fmla="*/ 0 w 117"/>
                <a:gd name="T79" fmla="*/ 66 h 103"/>
                <a:gd name="T80" fmla="*/ 0 w 117"/>
                <a:gd name="T81" fmla="*/ 23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7" h="103">
                  <a:moveTo>
                    <a:pt x="0" y="35"/>
                  </a:moveTo>
                  <a:lnTo>
                    <a:pt x="0" y="32"/>
                  </a:lnTo>
                  <a:lnTo>
                    <a:pt x="1" y="29"/>
                  </a:lnTo>
                  <a:lnTo>
                    <a:pt x="3" y="26"/>
                  </a:lnTo>
                  <a:lnTo>
                    <a:pt x="5" y="23"/>
                  </a:lnTo>
                  <a:lnTo>
                    <a:pt x="6" y="20"/>
                  </a:lnTo>
                  <a:lnTo>
                    <a:pt x="8" y="18"/>
                  </a:lnTo>
                  <a:lnTo>
                    <a:pt x="10" y="15"/>
                  </a:lnTo>
                  <a:lnTo>
                    <a:pt x="13" y="13"/>
                  </a:lnTo>
                  <a:lnTo>
                    <a:pt x="17" y="11"/>
                  </a:lnTo>
                  <a:lnTo>
                    <a:pt x="22" y="8"/>
                  </a:lnTo>
                  <a:lnTo>
                    <a:pt x="27" y="6"/>
                  </a:lnTo>
                  <a:lnTo>
                    <a:pt x="32" y="4"/>
                  </a:lnTo>
                  <a:lnTo>
                    <a:pt x="37" y="3"/>
                  </a:lnTo>
                  <a:lnTo>
                    <a:pt x="43" y="2"/>
                  </a:lnTo>
                  <a:lnTo>
                    <a:pt x="48" y="1"/>
                  </a:lnTo>
                  <a:lnTo>
                    <a:pt x="52" y="0"/>
                  </a:lnTo>
                  <a:lnTo>
                    <a:pt x="57" y="0"/>
                  </a:lnTo>
                  <a:lnTo>
                    <a:pt x="62" y="0"/>
                  </a:lnTo>
                  <a:lnTo>
                    <a:pt x="66" y="0"/>
                  </a:lnTo>
                  <a:lnTo>
                    <a:pt x="71" y="1"/>
                  </a:lnTo>
                  <a:lnTo>
                    <a:pt x="75" y="2"/>
                  </a:lnTo>
                  <a:lnTo>
                    <a:pt x="80" y="3"/>
                  </a:lnTo>
                  <a:lnTo>
                    <a:pt x="84" y="4"/>
                  </a:lnTo>
                  <a:lnTo>
                    <a:pt x="88" y="6"/>
                  </a:lnTo>
                  <a:lnTo>
                    <a:pt x="93" y="7"/>
                  </a:lnTo>
                  <a:lnTo>
                    <a:pt x="96" y="9"/>
                  </a:lnTo>
                  <a:lnTo>
                    <a:pt x="98" y="10"/>
                  </a:lnTo>
                  <a:lnTo>
                    <a:pt x="101" y="12"/>
                  </a:lnTo>
                  <a:lnTo>
                    <a:pt x="104" y="14"/>
                  </a:lnTo>
                  <a:lnTo>
                    <a:pt x="106" y="16"/>
                  </a:lnTo>
                  <a:lnTo>
                    <a:pt x="109" y="18"/>
                  </a:lnTo>
                  <a:lnTo>
                    <a:pt x="111" y="21"/>
                  </a:lnTo>
                  <a:lnTo>
                    <a:pt x="113" y="23"/>
                  </a:lnTo>
                  <a:lnTo>
                    <a:pt x="114" y="25"/>
                  </a:lnTo>
                  <a:lnTo>
                    <a:pt x="115" y="28"/>
                  </a:lnTo>
                  <a:lnTo>
                    <a:pt x="116" y="30"/>
                  </a:lnTo>
                  <a:lnTo>
                    <a:pt x="117" y="33"/>
                  </a:lnTo>
                  <a:lnTo>
                    <a:pt x="117" y="103"/>
                  </a:lnTo>
                  <a:lnTo>
                    <a:pt x="0" y="103"/>
                  </a:lnTo>
                  <a:lnTo>
                    <a:pt x="0" y="35"/>
                  </a:lnTo>
                  <a:close/>
                </a:path>
              </a:pathLst>
            </a:cu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973" name="Freeform 203"/>
            <p:cNvSpPr>
              <a:spLocks/>
            </p:cNvSpPr>
            <p:nvPr/>
          </p:nvSpPr>
          <p:spPr bwMode="auto">
            <a:xfrm>
              <a:off x="2451" y="2484"/>
              <a:ext cx="117" cy="97"/>
            </a:xfrm>
            <a:custGeom>
              <a:avLst/>
              <a:gdLst>
                <a:gd name="T0" fmla="*/ 0 w 117"/>
                <a:gd name="T1" fmla="*/ 21 h 103"/>
                <a:gd name="T2" fmla="*/ 0 w 117"/>
                <a:gd name="T3" fmla="*/ 19 h 103"/>
                <a:gd name="T4" fmla="*/ 1 w 117"/>
                <a:gd name="T5" fmla="*/ 17 h 103"/>
                <a:gd name="T6" fmla="*/ 3 w 117"/>
                <a:gd name="T7" fmla="*/ 16 h 103"/>
                <a:gd name="T8" fmla="*/ 5 w 117"/>
                <a:gd name="T9" fmla="*/ 13 h 103"/>
                <a:gd name="T10" fmla="*/ 6 w 117"/>
                <a:gd name="T11" fmla="*/ 11 h 103"/>
                <a:gd name="T12" fmla="*/ 8 w 117"/>
                <a:gd name="T13" fmla="*/ 9 h 103"/>
                <a:gd name="T14" fmla="*/ 11 w 117"/>
                <a:gd name="T15" fmla="*/ 8 h 103"/>
                <a:gd name="T16" fmla="*/ 14 w 117"/>
                <a:gd name="T17" fmla="*/ 8 h 103"/>
                <a:gd name="T18" fmla="*/ 18 w 117"/>
                <a:gd name="T19" fmla="*/ 8 h 103"/>
                <a:gd name="T20" fmla="*/ 22 w 117"/>
                <a:gd name="T21" fmla="*/ 8 h 103"/>
                <a:gd name="T22" fmla="*/ 27 w 117"/>
                <a:gd name="T23" fmla="*/ 6 h 103"/>
                <a:gd name="T24" fmla="*/ 32 w 117"/>
                <a:gd name="T25" fmla="*/ 4 h 103"/>
                <a:gd name="T26" fmla="*/ 37 w 117"/>
                <a:gd name="T27" fmla="*/ 2 h 103"/>
                <a:gd name="T28" fmla="*/ 43 w 117"/>
                <a:gd name="T29" fmla="*/ 1 h 103"/>
                <a:gd name="T30" fmla="*/ 48 w 117"/>
                <a:gd name="T31" fmla="*/ 0 h 103"/>
                <a:gd name="T32" fmla="*/ 53 w 117"/>
                <a:gd name="T33" fmla="*/ 0 h 103"/>
                <a:gd name="T34" fmla="*/ 57 w 117"/>
                <a:gd name="T35" fmla="*/ 0 h 103"/>
                <a:gd name="T36" fmla="*/ 63 w 117"/>
                <a:gd name="T37" fmla="*/ 0 h 103"/>
                <a:gd name="T38" fmla="*/ 67 w 117"/>
                <a:gd name="T39" fmla="*/ 0 h 103"/>
                <a:gd name="T40" fmla="*/ 71 w 117"/>
                <a:gd name="T41" fmla="*/ 1 h 103"/>
                <a:gd name="T42" fmla="*/ 76 w 117"/>
                <a:gd name="T43" fmla="*/ 2 h 103"/>
                <a:gd name="T44" fmla="*/ 80 w 117"/>
                <a:gd name="T45" fmla="*/ 2 h 103"/>
                <a:gd name="T46" fmla="*/ 84 w 117"/>
                <a:gd name="T47" fmla="*/ 4 h 103"/>
                <a:gd name="T48" fmla="*/ 88 w 117"/>
                <a:gd name="T49" fmla="*/ 5 h 103"/>
                <a:gd name="T50" fmla="*/ 93 w 117"/>
                <a:gd name="T51" fmla="*/ 7 h 103"/>
                <a:gd name="T52" fmla="*/ 96 w 117"/>
                <a:gd name="T53" fmla="*/ 8 h 103"/>
                <a:gd name="T54" fmla="*/ 98 w 117"/>
                <a:gd name="T55" fmla="*/ 8 h 103"/>
                <a:gd name="T56" fmla="*/ 101 w 117"/>
                <a:gd name="T57" fmla="*/ 8 h 103"/>
                <a:gd name="T58" fmla="*/ 104 w 117"/>
                <a:gd name="T59" fmla="*/ 8 h 103"/>
                <a:gd name="T60" fmla="*/ 106 w 117"/>
                <a:gd name="T61" fmla="*/ 8 h 103"/>
                <a:gd name="T62" fmla="*/ 109 w 117"/>
                <a:gd name="T63" fmla="*/ 9 h 103"/>
                <a:gd name="T64" fmla="*/ 111 w 117"/>
                <a:gd name="T65" fmla="*/ 12 h 103"/>
                <a:gd name="T66" fmla="*/ 113 w 117"/>
                <a:gd name="T67" fmla="*/ 14 h 103"/>
                <a:gd name="T68" fmla="*/ 114 w 117"/>
                <a:gd name="T69" fmla="*/ 16 h 103"/>
                <a:gd name="T70" fmla="*/ 115 w 117"/>
                <a:gd name="T71" fmla="*/ 17 h 103"/>
                <a:gd name="T72" fmla="*/ 116 w 117"/>
                <a:gd name="T73" fmla="*/ 18 h 103"/>
                <a:gd name="T74" fmla="*/ 117 w 117"/>
                <a:gd name="T75" fmla="*/ 20 h 103"/>
                <a:gd name="T76" fmla="*/ 117 w 117"/>
                <a:gd name="T77" fmla="*/ 60 h 103"/>
                <a:gd name="T78" fmla="*/ 0 w 117"/>
                <a:gd name="T79" fmla="*/ 59 h 103"/>
                <a:gd name="T80" fmla="*/ 0 w 117"/>
                <a:gd name="T81" fmla="*/ 21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7" h="103">
                  <a:moveTo>
                    <a:pt x="0" y="35"/>
                  </a:moveTo>
                  <a:lnTo>
                    <a:pt x="0" y="32"/>
                  </a:lnTo>
                  <a:lnTo>
                    <a:pt x="1" y="28"/>
                  </a:lnTo>
                  <a:lnTo>
                    <a:pt x="3" y="25"/>
                  </a:lnTo>
                  <a:lnTo>
                    <a:pt x="5" y="22"/>
                  </a:lnTo>
                  <a:lnTo>
                    <a:pt x="6" y="20"/>
                  </a:lnTo>
                  <a:lnTo>
                    <a:pt x="8" y="18"/>
                  </a:lnTo>
                  <a:lnTo>
                    <a:pt x="11" y="15"/>
                  </a:lnTo>
                  <a:lnTo>
                    <a:pt x="14" y="13"/>
                  </a:lnTo>
                  <a:lnTo>
                    <a:pt x="18" y="10"/>
                  </a:lnTo>
                  <a:lnTo>
                    <a:pt x="22" y="8"/>
                  </a:lnTo>
                  <a:lnTo>
                    <a:pt x="27" y="6"/>
                  </a:lnTo>
                  <a:lnTo>
                    <a:pt x="32" y="4"/>
                  </a:lnTo>
                  <a:lnTo>
                    <a:pt x="37" y="2"/>
                  </a:lnTo>
                  <a:lnTo>
                    <a:pt x="43" y="1"/>
                  </a:lnTo>
                  <a:lnTo>
                    <a:pt x="48" y="0"/>
                  </a:lnTo>
                  <a:lnTo>
                    <a:pt x="53" y="0"/>
                  </a:lnTo>
                  <a:lnTo>
                    <a:pt x="57" y="0"/>
                  </a:lnTo>
                  <a:lnTo>
                    <a:pt x="63" y="0"/>
                  </a:lnTo>
                  <a:lnTo>
                    <a:pt x="67" y="0"/>
                  </a:lnTo>
                  <a:lnTo>
                    <a:pt x="71" y="1"/>
                  </a:lnTo>
                  <a:lnTo>
                    <a:pt x="76" y="2"/>
                  </a:lnTo>
                  <a:lnTo>
                    <a:pt x="80" y="2"/>
                  </a:lnTo>
                  <a:lnTo>
                    <a:pt x="84" y="4"/>
                  </a:lnTo>
                  <a:lnTo>
                    <a:pt x="88" y="5"/>
                  </a:lnTo>
                  <a:lnTo>
                    <a:pt x="93" y="7"/>
                  </a:lnTo>
                  <a:lnTo>
                    <a:pt x="96" y="8"/>
                  </a:lnTo>
                  <a:lnTo>
                    <a:pt x="98" y="10"/>
                  </a:lnTo>
                  <a:lnTo>
                    <a:pt x="101" y="11"/>
                  </a:lnTo>
                  <a:lnTo>
                    <a:pt x="104" y="13"/>
                  </a:lnTo>
                  <a:lnTo>
                    <a:pt x="106" y="15"/>
                  </a:lnTo>
                  <a:lnTo>
                    <a:pt x="109" y="18"/>
                  </a:lnTo>
                  <a:lnTo>
                    <a:pt x="111" y="21"/>
                  </a:lnTo>
                  <a:lnTo>
                    <a:pt x="113" y="23"/>
                  </a:lnTo>
                  <a:lnTo>
                    <a:pt x="114" y="25"/>
                  </a:lnTo>
                  <a:lnTo>
                    <a:pt x="115" y="27"/>
                  </a:lnTo>
                  <a:lnTo>
                    <a:pt x="116" y="30"/>
                  </a:lnTo>
                  <a:lnTo>
                    <a:pt x="117" y="33"/>
                  </a:lnTo>
                  <a:lnTo>
                    <a:pt x="117" y="103"/>
                  </a:lnTo>
                  <a:lnTo>
                    <a:pt x="0" y="102"/>
                  </a:lnTo>
                  <a:lnTo>
                    <a:pt x="0" y="35"/>
                  </a:lnTo>
                  <a:close/>
                </a:path>
              </a:pathLst>
            </a:custGeom>
            <a:solidFill>
              <a:srgbClr val="E0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974" name="Oval 204"/>
            <p:cNvSpPr>
              <a:spLocks noChangeArrowheads="1"/>
            </p:cNvSpPr>
            <p:nvPr/>
          </p:nvSpPr>
          <p:spPr bwMode="auto">
            <a:xfrm>
              <a:off x="2459" y="2488"/>
              <a:ext cx="94" cy="86"/>
            </a:xfrm>
            <a:prstGeom prst="ellipse">
              <a:avLst/>
            </a:prstGeom>
            <a:solidFill>
              <a:srgbClr val="00A000"/>
            </a:solidFill>
            <a:ln w="3175">
              <a:solidFill>
                <a:srgbClr val="000000"/>
              </a:solidFill>
              <a:round/>
              <a:headEnd/>
              <a:tailEnd/>
            </a:ln>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cs typeface="Arial" panose="020B0604020202020204" pitchFamily="34" charset="0"/>
              </a:endParaRPr>
            </a:p>
          </p:txBody>
        </p:sp>
        <p:sp>
          <p:nvSpPr>
            <p:cNvPr id="76975" name="Oval 205"/>
            <p:cNvSpPr>
              <a:spLocks noChangeArrowheads="1"/>
            </p:cNvSpPr>
            <p:nvPr/>
          </p:nvSpPr>
          <p:spPr bwMode="auto">
            <a:xfrm>
              <a:off x="2515" y="2496"/>
              <a:ext cx="6" cy="6"/>
            </a:xfrm>
            <a:prstGeom prst="ellipse">
              <a:avLst/>
            </a:pr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cs typeface="Arial" panose="020B0604020202020204" pitchFamily="34" charset="0"/>
              </a:endParaRPr>
            </a:p>
          </p:txBody>
        </p:sp>
        <p:sp>
          <p:nvSpPr>
            <p:cNvPr id="76976" name="Oval 206"/>
            <p:cNvSpPr>
              <a:spLocks noChangeArrowheads="1"/>
            </p:cNvSpPr>
            <p:nvPr/>
          </p:nvSpPr>
          <p:spPr bwMode="auto">
            <a:xfrm>
              <a:off x="2524" y="2503"/>
              <a:ext cx="3" cy="3"/>
            </a:xfrm>
            <a:prstGeom prst="ellipse">
              <a:avLst/>
            </a:prstGeom>
            <a:solidFill>
              <a:srgbClr val="80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cs typeface="Arial" panose="020B0604020202020204" pitchFamily="34" charset="0"/>
              </a:endParaRPr>
            </a:p>
          </p:txBody>
        </p:sp>
        <p:sp>
          <p:nvSpPr>
            <p:cNvPr id="76977" name="Line 207"/>
            <p:cNvSpPr>
              <a:spLocks noChangeShapeType="1"/>
            </p:cNvSpPr>
            <p:nvPr/>
          </p:nvSpPr>
          <p:spPr bwMode="auto">
            <a:xfrm>
              <a:off x="2597" y="2296"/>
              <a:ext cx="12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978" name="Freeform 208"/>
            <p:cNvSpPr>
              <a:spLocks/>
            </p:cNvSpPr>
            <p:nvPr/>
          </p:nvSpPr>
          <p:spPr bwMode="auto">
            <a:xfrm>
              <a:off x="2697" y="2280"/>
              <a:ext cx="23" cy="38"/>
            </a:xfrm>
            <a:custGeom>
              <a:avLst/>
              <a:gdLst>
                <a:gd name="T0" fmla="*/ 0 w 23"/>
                <a:gd name="T1" fmla="*/ 26 h 40"/>
                <a:gd name="T2" fmla="*/ 23 w 23"/>
                <a:gd name="T3" fmla="*/ 10 h 40"/>
                <a:gd name="T4" fmla="*/ 0 w 23"/>
                <a:gd name="T5" fmla="*/ 0 h 40"/>
                <a:gd name="T6" fmla="*/ 0 60000 65536"/>
                <a:gd name="T7" fmla="*/ 0 60000 65536"/>
                <a:gd name="T8" fmla="*/ 0 60000 65536"/>
              </a:gdLst>
              <a:ahLst/>
              <a:cxnLst>
                <a:cxn ang="T6">
                  <a:pos x="T0" y="T1"/>
                </a:cxn>
                <a:cxn ang="T7">
                  <a:pos x="T2" y="T3"/>
                </a:cxn>
                <a:cxn ang="T8">
                  <a:pos x="T4" y="T5"/>
                </a:cxn>
              </a:cxnLst>
              <a:rect l="0" t="0" r="r" b="b"/>
              <a:pathLst>
                <a:path w="23" h="40">
                  <a:moveTo>
                    <a:pt x="0" y="40"/>
                  </a:moveTo>
                  <a:lnTo>
                    <a:pt x="23" y="17"/>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6979" name="Line 209"/>
            <p:cNvSpPr>
              <a:spLocks noChangeShapeType="1"/>
            </p:cNvSpPr>
            <p:nvPr/>
          </p:nvSpPr>
          <p:spPr bwMode="auto">
            <a:xfrm>
              <a:off x="2597" y="2543"/>
              <a:ext cx="12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980" name="Freeform 210"/>
            <p:cNvSpPr>
              <a:spLocks/>
            </p:cNvSpPr>
            <p:nvPr/>
          </p:nvSpPr>
          <p:spPr bwMode="auto">
            <a:xfrm>
              <a:off x="2697" y="2521"/>
              <a:ext cx="23" cy="38"/>
            </a:xfrm>
            <a:custGeom>
              <a:avLst/>
              <a:gdLst>
                <a:gd name="T0" fmla="*/ 0 w 23"/>
                <a:gd name="T1" fmla="*/ 26 h 40"/>
                <a:gd name="T2" fmla="*/ 23 w 23"/>
                <a:gd name="T3" fmla="*/ 14 h 40"/>
                <a:gd name="T4" fmla="*/ 0 w 23"/>
                <a:gd name="T5" fmla="*/ 0 h 40"/>
                <a:gd name="T6" fmla="*/ 0 60000 65536"/>
                <a:gd name="T7" fmla="*/ 0 60000 65536"/>
                <a:gd name="T8" fmla="*/ 0 60000 65536"/>
              </a:gdLst>
              <a:ahLst/>
              <a:cxnLst>
                <a:cxn ang="T6">
                  <a:pos x="T0" y="T1"/>
                </a:cxn>
                <a:cxn ang="T7">
                  <a:pos x="T2" y="T3"/>
                </a:cxn>
                <a:cxn ang="T8">
                  <a:pos x="T4" y="T5"/>
                </a:cxn>
              </a:cxnLst>
              <a:rect l="0" t="0" r="r" b="b"/>
              <a:pathLst>
                <a:path w="23" h="40">
                  <a:moveTo>
                    <a:pt x="0" y="40"/>
                  </a:moveTo>
                  <a:lnTo>
                    <a:pt x="23" y="23"/>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CR" sz="10000"/>
            </a:p>
          </p:txBody>
        </p:sp>
        <p:sp>
          <p:nvSpPr>
            <p:cNvPr id="76981" name="Rectangle 211"/>
            <p:cNvSpPr>
              <a:spLocks noChangeArrowheads="1"/>
            </p:cNvSpPr>
            <p:nvPr/>
          </p:nvSpPr>
          <p:spPr bwMode="auto">
            <a:xfrm>
              <a:off x="2742" y="2275"/>
              <a:ext cx="40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1400">
                  <a:solidFill>
                    <a:srgbClr val="000000"/>
                  </a:solidFill>
                  <a:latin typeface="Arial" panose="020B0604020202020204" pitchFamily="34" charset="0"/>
                  <a:cs typeface="Arial" panose="020B0604020202020204" pitchFamily="34" charset="0"/>
                </a:rPr>
                <a:t>Con supervisión</a:t>
              </a:r>
              <a:endParaRPr lang="es-CR" sz="10000">
                <a:latin typeface="Arial" panose="020B0604020202020204" pitchFamily="34" charset="0"/>
                <a:cs typeface="Arial" panose="020B0604020202020204" pitchFamily="34" charset="0"/>
              </a:endParaRPr>
            </a:p>
          </p:txBody>
        </p:sp>
        <p:sp>
          <p:nvSpPr>
            <p:cNvPr id="76982" name="Rectangle 212"/>
            <p:cNvSpPr>
              <a:spLocks noChangeArrowheads="1"/>
            </p:cNvSpPr>
            <p:nvPr/>
          </p:nvSpPr>
          <p:spPr bwMode="auto">
            <a:xfrm>
              <a:off x="2741" y="2509"/>
              <a:ext cx="383"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s-CR" sz="1400">
                  <a:solidFill>
                    <a:srgbClr val="000000"/>
                  </a:solidFill>
                  <a:latin typeface="Arial" panose="020B0604020202020204" pitchFamily="34" charset="0"/>
                  <a:cs typeface="Arial" panose="020B0604020202020204" pitchFamily="34" charset="0"/>
                </a:rPr>
                <a:t>Sin supervisión</a:t>
              </a:r>
              <a:endParaRPr lang="es-CR" sz="10000">
                <a:latin typeface="Arial" panose="020B0604020202020204" pitchFamily="34" charset="0"/>
                <a:cs typeface="Arial" panose="020B0604020202020204" pitchFamily="34" charset="0"/>
              </a:endParaRPr>
            </a:p>
          </p:txBody>
        </p:sp>
        <p:sp>
          <p:nvSpPr>
            <p:cNvPr id="76983" name="Line 213"/>
            <p:cNvSpPr>
              <a:spLocks noChangeShapeType="1"/>
            </p:cNvSpPr>
            <p:nvPr/>
          </p:nvSpPr>
          <p:spPr bwMode="auto">
            <a:xfrm>
              <a:off x="2497" y="2592"/>
              <a:ext cx="1" cy="3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R" sz="10000"/>
            </a:p>
          </p:txBody>
        </p:sp>
        <p:sp>
          <p:nvSpPr>
            <p:cNvPr id="76984" name="Freeform 214"/>
            <p:cNvSpPr>
              <a:spLocks/>
            </p:cNvSpPr>
            <p:nvPr/>
          </p:nvSpPr>
          <p:spPr bwMode="auto">
            <a:xfrm>
              <a:off x="2479" y="2918"/>
              <a:ext cx="41" cy="61"/>
            </a:xfrm>
            <a:custGeom>
              <a:avLst/>
              <a:gdLst>
                <a:gd name="T0" fmla="*/ 41 w 41"/>
                <a:gd name="T1" fmla="*/ 0 h 64"/>
                <a:gd name="T2" fmla="*/ 18 w 41"/>
                <a:gd name="T3" fmla="*/ 42 h 64"/>
                <a:gd name="T4" fmla="*/ 0 w 41"/>
                <a:gd name="T5" fmla="*/ 0 h 64"/>
                <a:gd name="T6" fmla="*/ 41 w 41"/>
                <a:gd name="T7" fmla="*/ 0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64">
                  <a:moveTo>
                    <a:pt x="41" y="0"/>
                  </a:moveTo>
                  <a:lnTo>
                    <a:pt x="18" y="64"/>
                  </a:lnTo>
                  <a:lnTo>
                    <a:pt x="0" y="0"/>
                  </a:lnTo>
                  <a:lnTo>
                    <a:pt x="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R" sz="10000"/>
            </a:p>
          </p:txBody>
        </p:sp>
        <p:sp>
          <p:nvSpPr>
            <p:cNvPr id="76985" name="Rectangle 215"/>
            <p:cNvSpPr>
              <a:spLocks noChangeArrowheads="1"/>
            </p:cNvSpPr>
            <p:nvPr/>
          </p:nvSpPr>
          <p:spPr bwMode="auto">
            <a:xfrm>
              <a:off x="2449" y="2776"/>
              <a:ext cx="100" cy="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cs typeface="Arial" panose="020B0604020202020204" pitchFamily="34" charset="0"/>
              </a:endParaRPr>
            </a:p>
          </p:txBody>
        </p:sp>
      </p:grpSp>
    </p:spTree>
    <p:extLst>
      <p:ext uri="{BB962C8B-B14F-4D97-AF65-F5344CB8AC3E}">
        <p14:creationId xmlns:p14="http://schemas.microsoft.com/office/powerpoint/2010/main" val="976094539"/>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Título"/>
          <p:cNvSpPr>
            <a:spLocks noGrp="1"/>
          </p:cNvSpPr>
          <p:nvPr>
            <p:ph type="title"/>
          </p:nvPr>
        </p:nvSpPr>
        <p:spPr>
          <a:xfrm>
            <a:off x="5351240" y="4481736"/>
            <a:ext cx="13716000" cy="3044826"/>
          </a:xfrm>
        </p:spPr>
        <p:txBody>
          <a:bodyPr/>
          <a:lstStyle/>
          <a:p>
            <a:pPr eaLnBrk="1" hangingPunct="1"/>
            <a:r>
              <a:rPr lang="es-ES_tradnl" sz="6400" dirty="0">
                <a:latin typeface="Century Gothic" panose="020B0502020202020204" pitchFamily="34" charset="0"/>
                <a:ea typeface="ＭＳ Ｐゴシック" panose="020B0600070205080204" pitchFamily="34" charset="-128"/>
              </a:rPr>
              <a:t>IMPORTACIONES</a:t>
            </a:r>
            <a:endParaRPr lang="es-CR" sz="7200" dirty="0">
              <a:latin typeface="Century Gothic" panose="020B0502020202020204" pitchFamily="34" charset="0"/>
              <a:ea typeface="ＭＳ Ｐゴシック" panose="020B0600070205080204" pitchFamily="34" charset="-128"/>
            </a:endParaRPr>
          </a:p>
        </p:txBody>
      </p:sp>
      <p:sp>
        <p:nvSpPr>
          <p:cNvPr id="77827" name="2 Marcador de número de diapositiva"/>
          <p:cNvSpPr>
            <a:spLocks noGrp="1"/>
          </p:cNvSpPr>
          <p:nvPr>
            <p:ph type="sldNum" sz="quarter" idx="12"/>
          </p:nvPr>
        </p:nvSpPr>
        <p:spPr bwMode="auto">
          <a:xfrm>
            <a:off x="3962400" y="12712701"/>
            <a:ext cx="4267200" cy="625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1485900" indent="-571500">
              <a:defRPr>
                <a:solidFill>
                  <a:schemeClr val="tx1"/>
                </a:solidFill>
                <a:latin typeface="Calibri" panose="020F0502020204030204" pitchFamily="34" charset="0"/>
                <a:ea typeface="ＭＳ Ｐゴシック" panose="020B0600070205080204" pitchFamily="34" charset="-128"/>
              </a:defRPr>
            </a:lvl2pPr>
            <a:lvl3pPr marL="2286000" indent="-457200">
              <a:defRPr>
                <a:solidFill>
                  <a:schemeClr val="tx1"/>
                </a:solidFill>
                <a:latin typeface="Calibri" panose="020F0502020204030204" pitchFamily="34" charset="0"/>
                <a:ea typeface="ＭＳ Ｐゴシック" panose="020B0600070205080204" pitchFamily="34" charset="-128"/>
              </a:defRPr>
            </a:lvl3pPr>
            <a:lvl4pPr marL="3200400" indent="-457200">
              <a:defRPr>
                <a:solidFill>
                  <a:schemeClr val="tx1"/>
                </a:solidFill>
                <a:latin typeface="Calibri" panose="020F0502020204030204" pitchFamily="34" charset="0"/>
                <a:ea typeface="ＭＳ Ｐゴシック" panose="020B0600070205080204" pitchFamily="34" charset="-128"/>
              </a:defRPr>
            </a:lvl4pPr>
            <a:lvl5pPr marL="4114800" indent="-457200">
              <a:defRPr>
                <a:solidFill>
                  <a:schemeClr val="tx1"/>
                </a:solidFill>
                <a:latin typeface="Calibri" panose="020F0502020204030204" pitchFamily="34" charset="0"/>
                <a:ea typeface="ＭＳ Ｐゴシック" panose="020B0600070205080204" pitchFamily="34" charset="-128"/>
              </a:defRPr>
            </a:lvl5pPr>
            <a:lvl6pPr marL="5029200" indent="-457200" defTabSz="9144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5943600" indent="-457200" defTabSz="9144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6858000" indent="-457200" defTabSz="9144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7772400" indent="-457200" defTabSz="9144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l"/>
            <a:fld id="{DA3158EA-F2BB-4443-9109-1231203266DE}" type="slidenum">
              <a:rPr lang="de-DE">
                <a:solidFill>
                  <a:srgbClr val="898989"/>
                </a:solidFill>
              </a:rPr>
              <a:pPr algn="l"/>
              <a:t>7</a:t>
            </a:fld>
            <a:endParaRPr lang="de-DE">
              <a:solidFill>
                <a:srgbClr val="898989"/>
              </a:solidFill>
            </a:endParaRPr>
          </a:p>
        </p:txBody>
      </p:sp>
      <p:sp>
        <p:nvSpPr>
          <p:cNvPr id="77828" name="AutoShape 2" descr="data:image/jpeg;base64,/9j/4AAQSkZJRgABAQAAAQABAAD/2wCEAAkGBhQQEBUUEBQUFRQUFRQUFRQUFBQVFhQVFBQVFBQUFxQXHCYeFxkjGRUVHy8gIycpLSwsFR4xNTAqNScrLCkBCQoKDgwOGA8PGiklHBwpLCkpLCkpKSksKSwpKiw1KSksKSksKSkpLCwqKSkpLCkpLCkpLyksKSkpNSkpKSwpKf/AABEIAKoBKAMBIgACEQEDEQH/xAAcAAABBQEBAQAAAAAAAAAAAAADAAECBQYEBwj/xABEEAACAQMCAwQHBAcGBgMBAAABAgMAERIEIQUGMRMiQVEHMmFxgZGxFFKh0SNCYnKCksEVFjNDovAkU3Oy4fE0Y8IX/8QAGQEBAQEBAQEAAAAAAAAAAAAAAAECBAMF/8QAJREBAAMAAgIBBAIDAAAAAAAAAAECEQMSITETBEFRYSJxgZGh/9oADAMBAAIRAxEAPwDgC0+NEC0+NfZcAeNLGi40+NALGnxouNPhQCxp8KLhT4U0Bwp8aNhT4U1AcafCi4U+FNAsKfGi4U+FNAcafCjYUsKaBY0+FFwp8KmgOFPhRsKWFNAsKWFGwp8KaA4U+FGwpYU0BwpYUfClhTQHClhR8KWFNAMKfCjYUsKaA4UsKNhSwpoDhSwo2FLCmgGFLCj4UsKaAYUqPhSporwtPjRQtSwqa0DhUsKKEpwlNAcakFouFPhU1AglOEouFSwpoDhT4UYJT4U0Awp8KPhThKaAhKWFHwpwlNAMKfCj4UsKagOFPhRsKfCmgOFLCj4UsKAOFPhRsKfCmgGFPhR8aWNTQHClhR8KWFNAcKWFHwpYU0Awp8KNjSwpoDhSwo+FNhTQHClhRsKWFNAMKWFHwpYU1QMKVGwpU0V4SnwouFSCVnVBwqWFFwpwlNAsKfCi4U+FNAwlPhRQlPhTQIJThKLhT4U0Cwp8KLhT4U0Cxp8aLjT400Bxp8aLhT4U0wLCnwouFPhTQHCnxouFPhTTAsaWNGwpYU0wLGljRsKfCmmA40saNhT4U0wHGljRsKWNNMBxpY0XGnxqaYDjSxo2NLCmrgONLGjYUsKaYDjTYUfCmwppgONKjYUqaY4AtOFogSpY1jVwLCnCUXCnC00wMLT4UTCpBKaYEFp8aLhThKaYFjT4UYJT4U1cBwp8KMEp8KaYDhT4UYJThKaYDhSwo+FLCnYwLClhRsKfCmmA4UsKNhT4U0wHCnwo2FPhTTAcKfCjYUsKnYwHCnwo2FLCnYwDGuXiOvTTxl5TZR8yfAAeJNdWs1KwoXkNlUXJ/wB9TXlfMnHm1Ulzsi7IvkPM/tGt0js9KU7NKPSJFe3ZSfAof61rUFwLi23Ty9leX8ncM7fVoCLqn6RvcnQfzFa9YwpfInwXrET4CCUsKMEp8K8+zzwDClhRsKWFXsYBhSwo+FNjTVwDCnouNPU0xW2pwKcVIV59m8NanxpxUhTsYiBT41KnFOxhgtOBUqcCnZMNjT40ncKCT0AufhSicMARuCLinZcPjT41KntTsmI404WpUqdjEcafGpU9qnZcRxp7VKlTsYbGnxp7U4p2MRxp8alSp2MNjT2p6VOxhrVCVwoLMQAASSdgAOpNdMWnZug28+gHxrzjnjmkSkwQG8anvyD/ADGHgv7A/E79LVukTechqtJlHW82RT6n9MuWmRZMU3774Ngxt45WtfYX38a4eIw8PWNhBI7uWWxcOCqgNlayAb3Trffawtds3I9qWmiLEKN2YgAeZJsBXvyccTGRMx/TqpPSYnPT0f0e8LCRySjcSNihPUonj8WJ/lrW40HhuiEEKRDoihfeQNz8Tc/GuiuXs5b/AMrTJrUrU96a9TszhWprU96V6djDWprU96iz07GFalSDUqdjHnK+kI+MI/mP5UaDn8E7xbeBD/mKf+zvNIv5T+VOuhA/Uh/lrj+aXV8cDrz1GPWjYDxIZTR4ed4WGyyX8rL8+tco0yjwhH8IqaBR/wAkfBRV+afwfHDv/vbDa/f92O/1rj/vwL7Qtb94b/hUQV3vJF/p2/GhSRRswu6281e3zAanyz+D44d8XOsX6yOvyNvka6xzbp7Al7X/AGWP0FUw0MOwz9tgzdP5qaPT6dybSXt+031Leyp80nxw0bcUSSMlBIykHvCKQrYbE3xtaicKnMlo4opiQB/lFVAJO5LWAFwa4OA8txaqQqJdkFzZyWte2wy/GtlDyjpY0Kqr2N7/AKSS7XUrvv5MfnW63m3lmaxBQ8AY+uwHsG5rqTgaDqWPxArr06rGiot7KoUXJJsBYXJ3PxpNMK12lnIU0ut08c/2cJK8uKEhI3cKrmyszDZRfxqwGlhtfuWBsTlsD0sTe16zfFuU11GqnlcraSAJGbsXimBP6S3QAX86p9PyXImD/wDDlo2jPZOzvDMEVlu4wABGVx3Setya6IrxzEfyayGp4ZxfTagkRIxsxUkrYKVJU3N+lwatho4vur5/Dz91Y3l7l1tIe80D98tbs3IUE5WT7vW3w9lXfBNF2Ls2SnIbgIVxORICEnZN+lcHfljkmM/js+f19nVfj4eu1t5yPH7+66+wx/dHypfYo/ur8qg+uRRdnQW82X864n5n04/zVP7oZ/8AtBr31yYsjpE+6vyFMdKg/VXy6Dr5VV63mmGFQzlwrC4PZvb6bH2Gqef0m6UdBK1vJB1+LCpo1v2VPur8hT/Zk+6vyFYhvStETZYJiffGPoxppPSS3hpJf4mt/wDmmjb9gv3R8hS7Jfuj5CsNJz9qLXGk+ct/otV2u9KbwkK8USsd8cnYge0AbXposPSXzeIU+ywH9I4/SEH1Iz0T2FvH9n315hqdIUuWeE2BPdmjbpbYWO536DyNWsuv0uoZm7JGlYlrtLq3yJuTlg1wT52NT4byhPqbPHoI8GFu80xUb7sC0ov/ADV1U568cZDcTjj5Yhimdg6NKwAKRqwXLrck9bCw8hvuaIDE8gMGmnuDuYpCwW3iWt3f5q2x4dFodO8M0cMPcEjFQcZEyCkv3mJN9rFje9dMeicusUbwqxAZI841ZlKlgVjFza2/wrwvz3tba6e/ap4fp51N0mRB/wDbLPJ4A+qboetWKxSMbPrT0v8Ao4Qo92W/0rql4NPEw7V4UDEgXdVLNa56jc2BPwrqTgE7AFSpuLghwQfb0rxm158zEpld9uERqjALLPL43LTY/JFF9/ZXWnFIy2OTBgbG8cgG3XfE/ja9ETlzUeJHwf8A8VA8pyk32ve/UXv53qd7fg61/Ijzgi6MnsyYKRva7J1HWuVeJ/ew627sg3I62uLnw8KstDy0QrdqoJubWa+1veLb+w1zcK5WkVj24UjGwKtkS9/WINgBbwrcTZOtUmnGKmzd4D7tgWICgm/TvdbfDy4dS0jSdmDGOtjk+5F9rhbX2J69KvNTy8rKQsYuelz+0Cd8/K/h41Q8w8MWDs+zjAbIsRnjkgFgAWLAENam2nwZA0GmmANmhNvJn+tqVU3DIs1btSUJJOzrY95gB08Bbf8AapVn+bUxWPbH3XwF6suE8Bm1eXYIhxIDXZRbK5HX3GqkNW/9Fzbzj/pH8XFaZViej3V+IiH8YNHj9Hmov3ilvYahy/z3J2hbWauyo0gaEaYd4KpxtKi7G/h7PbWsm5606BsxMsgZF7BoiJmMgumKX3BA63/pf3v9Pas5m/7GffkKbEhcQ3gSbgH3eNcqcg60dJYhfyX86BPznqJNbKgmmii7QhV7BTIgxvj2ZF7g7WvWxi5vhhjQTtLl2QcPJFgZug7qg+tf9Xa1ctutLTS32ds/Scs0revnt9o1QQci6jErM4a/RlJUgeIta1q4p/RhKTdGRR0sVv8AEnxr0vTTZorYsuQBxcAML+YubH2USr1r+HJMzHiXly+j/U6f9IswXGxui2I8NjcVd8IfWMcF1EUh8c1IIFidyt/LyrU8ZH/DyW64m3vBvVDwGFU1IxWxbMn2nEm9aisR6Td9reLh+o/Xlj/hVv61JuGy/wDMX5H86xmt4/InEtQJdRqkhhljIWKMSRhLBmEm4KJ8+p8qvV9JWmxLOsidwSIp7NmlUsFAUI5s1yO61iBvXRPBaMzzqY7pOET+Eq/I0BuX9Qf85f5T+dZDjnNWobXlVbVQIRCDDazqSBligNiTe433vWs0PNEenhjGoOo7wkIlnjALFWY4EBiQ3gB4i1c97dLdbfr/AK7I+ivbiryV89vtHvwb+7uo8Zl+Cmjablnr9pVZ79MgRb4b3q74dre2jWQK6hhcBwA1vAkAm1+tdFXdclqzWcn7KdeBwqO7powP2e79BVKNe8kwTShFUD/DNv2iTltbYDb862LdD7qx3Liq2pUgWOLZbdcUwH+/ZRk3Fn1SQFykPiLFmIJ6WJ6C5rzfXaCZpQHSOMyHuqrWiPh6+9uh2/Cvb+IadHgMTlbOpWzEC97na5+PwrxLnPl7UwF0hkBicK3YB8mJFgxAG1gd9z4mmeByPCYvWk04PSyyM5/0IavuE6PUTLkJFC+BIk3HsyAJFYzQ8v6lh3ksf2mQbe+9aWHQcRAAWViPJZ4yf+69Zn+1j+mlj4Mw9aUfwqAfmxP0rmXkaBmvZ3Zj1LZkk/CqyPh2sH+INYf3J0H4WNWGi05idZLcRzQ5LmQ63HS6jqKxn7a39LnTcqDTDtk04mx/UJDDYi5wDAEjfbpsa0vG9HLqtEE7GFpGwJhmd1jFj96I3uBbYG1Y8c36gSg9nqUjBwEZMQXsuzsCLJYSCQXvbobeyu1ech4rKvXrqYF6++KtxEQzMzK35h4VFMEXVLsdPg4RmAG6tir2uBkuxI8KGeUpJB2iStG7Q6RAA0ii0KntEfHZgwNgbG2/maz3G9ZHq0a8aPJ2bLG8utgIjY+q1lUHZrG197b3qri4DqTqMhLqDBgO6uvu/aW3ZTlbHLz/APFarfpOwrZf3LnLxtJqO0EbhwXaZmt2XZ9na4UAG5D2yORv7dFp9G6uGLd0C2F3Iva2V2O59h9/WvPIIuJlFEjQd0f82TJyFIGTL7SD8KHr9BxGWJUV443yuZItTOGItYJY3293X6+k89pjJec8cTPZ6tehmYDr9DXlum4txTRgByDjs7MuQYDYXkKmx3B2t1rr4V6StRKknbrCMI5JRYMCwjIRb77ZOcRt+r7RXm1vnHov2pfM/I/lTHVD2/I153xl318OgJWMNNK/cfMx7JLs2JDEbeBG9c2n5r1TABikaFgjMsLSNpyFkxhKC/rFVXfvDfzFe9eGbViYlrNejDiaN6pv47EHb51TcwcOOpZDiCFBBDhetweh91ZzlGKSLSrirrJiLKYOu690uRe3Xba3Wtdw92Mal75G+WQxIN9wB5Dwrli+2mv41405O05jKDlmNGOaIxO4VlBUd64tYimq74o36a1+iL+Jfx+FKsWrEy6IeVqK2/ovlHazD9hD8nN/qKw4W/u+tXHBOOtohNJGFLdiwUN0uGUg9RetsNxDyIo0c+meUkTTNMrBbYElSoxJOVivsvfwrlX0cm2faxRzo6PE8GmjjVCn3lvd77Hc2FthWN1XpL4kNGNQPs9tsv0Y2yZlUhSbjcEdT4dKppPTRxHbvRC42/Qi34mumOa/5NemL6P3GoOoOrftmOZdIVFmxxNhlsLGwHlVhrOUvtOP2jUSv2aFUOIQq5IJlJB7zbAfAV54fS/KoF51JAF8Ygd9r+Fq5ZPTLOCLOxG/+XEPreue0ReZmY9umv1fLSIis+vXiPH+fb23SxsqKruXYCxcgAt7SBtejV4LH6WNVLIqiZowSFuREQLkAk9y/Tx3+tV3EPSVrhIQuqchSVBGIB8CdgL+wn2VrHNNtnX0FxIfoZP3W+lZDh/EAOIQICLMJQRfcHs2K7fA1URcp8X1CxuuuZY3jBN5CSclB2VQNj57e6rHl70cy6SdZnnyZcjtEd2ZSMmJfvHfxojTryvH2uqdmZhrEVHSwAUKuOx633qoX0cIYzHJMSMQsZWCGNkKkFXZ1GUjbW3IuL+8F1Wi4hY9nrUDXJUvpYwAvgthkT4b3qm1EPHl9TUaST+AL+DRj616xyXj1K6sp/R80kwnl1crTWXviJFsU9UgA7WsPjc13anlM6hUTUaiaVUz2ICkuwNmZrm+IOw/M1iJuPceR8MY3YAmyLp2JHS4ANzXDqeeOORf4kLi3j9kJHzAt415XrF52zop9Xy0iIrPr14jx/n29h4bpWiiVHkMhUWzYWJA6XsTc+2uqvCdL6X9cXCSPGpvbeIDcno1zt128Nh061Hi/pV4gk5jSZO45QkRRm5vY3vfp/vzpmPC1u07P3e8GsNyzqz/AGh2f6vZzHr4hktt8TWJ5m534toezLTi0gJF44WvY2boosN+hrt9GesaUtqpdZGkhZgYmjSxUnfe1xe21ulGWn9IPIMuvlWWKSJbRomMgcHJWcghlB69pbceFA4TyDqGF55I0IshUJkTh3clbawbEHz3q8/tiaOB5i0IKjdO+Ttva4ON7sdxtVNw/wBJWo1avJpNGrxxAdqGlAdjYlgh2F+thZifZcAtApeWbBjHKj4XyFwpW3iRckC3naqTK/t9o3HvvWv4pqcwmtghSSHUaUpM5bGVY2sybXs9siLWuLHexrxpOaJIR2aFXC2VWK+AAHQH61Ou+jcbtNSw6Mw9xIoi8XlXo9/fY1nOCcZMynNo8+uKXBA6XIPt8qsy96xMNRK2TmNx6wv7iRXQvMSn1gw+N6z9PUyF2WiHEIH64/xL+YpDTad+kcJ9yL/Ss4aVMNaZeHxL6qAe4Wo66z7P+kRHkK/qRlQ58Nixtte/wrLx6pl9VmHxNHXisg8b+8CmSuwtOG+lnSIziZ5le7C0mnGQI2xLRliSD512cP5sj1mpVDpmEcobsdS4UdrgC2OBGa3Aci/XA7VjtZw3TzEtJp0ybcshZGJPUkg7mirw7TsqJL9oKR+ovaLZRvYZKquQAzAXJsGNq12Zx6q5A6kL8bedcj8bgW/aTQpYkd6aLcDx9bYHyrz6Hlvhx6x3/wCo8p+rWrtj5R0DWxhhPusfwN6dzqtuO84xKipopoZdRLIscaq4ltlclyqHvWAta+5Irk0npIhiVotYwOojeSNzAhaNyjlQ6m/Q26VJOWNKB/8AHi/lW3ytau+LRRr6qIv7qgfSnderOz869vqrw6eZ0KogIWxNixJI6Ad7z8KetNf2mlWZmFyXmNqmqe2oJTs9heqyFNoFkHZMz9nl2hjzcJn97AG19z86ZOW4B+oPjdvqaPpxtfxO9FVv93oIrwqNf1VA/dFKTh6CxsOvkKJnTTNt8R9agmNAngB8hUk4WjsBiDcgbgeJ261IPXTw+QCZCegdD8MheivSdBzEo1MunIhjigxiVzMqsWxjxXsjvY5EAj7tqsdfx6OCVI3yydXYYrlYIVBvbe/eHhWf45ySZWZ0KM7zyyNcmM9nLEsRTMBicbXtaxyPSqvQcqzw6hXaFrIsivNHMpknZpWYS7m6tiVG/wB33V083WOOb09xHp6cNK3vEW9PRAbi/nvUTED4CqvhkshmkDlwguYw62LDKxJJ32PQeRBq2rw47941jl4/jtgLaRT0FjVXq1K38LVQelvi82m0kT6eR427cBmjNjbs5DY+y4HWvMeI8Vl4rpCzyM2p0oyZb2E+mO5YotlMkZNyQN0b9mvV5NZzXqdIWu7xtKPBbSSH2ELc/OqL+yIZVDYqwIuDa3Xxt4GsXwjVNC7HG4IAO4FvEVfcI4mXKRx3/wAQE2vjYXyF/aPDzqWrvpK2yVzxHgS6nDt5ZpOzXBA8hbFfIU+n5ahQWVBvtc7n5muhn+FOJ/OvDXq4JeVIj4yD3SPv+NdHDtE+lSSPTzvGkvrghHF7EZAsO62/X8hXUJKRarsmKxOCMsYjOq1RjAsI+2YRgeQQbW9lAi5VhTwZv3mP9LVbsaa9NlMgDT6VI9kVV9wA+fnRsqg71HKgIDUqEprrn0LRx9pL3FJCrkDk7HoqKBcmr7AFqy0/L879IyP3rL9d64vtcekMbzk5tZ4olO7WIYMx/VTp7W8LDvHS8D9JA1E8UQiALyKjEE2sxsT7K3Ffyx2hWHlfUfcH86fnUTy1qB/l/wCpPzr0HmHXtAkZijDl5MSCC1kWKSV2ADLc2j8/HxNhVVJzpCxjEUTFndVOeKABlkYEWJLf4fgLeBIO1eleGbelmcjZY88A1A/ym+Fj9DQ24TMOsUn8jf0FeopLE21u8CFYW2DMCQLnbwqRji+vgfD6/wDisTTPZE76eTNC6+sjD3qw+oofaCvXBo0a4U9PfXlfG4nXiGpRz0dcB+wY1Kn5fQ1JjFQTVOvqsw9zH6UdONSj9a/vANcphNMYzWF1ZJzG/wCsoPzFKqu1KpkL2lUA0Njc2+JpF7Cmh8/PetMugUr1C9OKgJTTeqfdUAd6m1AVG2o0DWYG9rEG9r2tv0rm0guo91HEdFen6LnTTtCHkkUSLHk6t3TcLdwL7G5Hh7Kz3KHpD1GqeP7XAI4dQxSCUAgFgTZbnY9Lf7NY+bSZAg9CCD7j1oHFdTqG0UWjhVFWGTNJc2EgALMq2t1Bc94G9rVqJR7utx0PzH5Wo168N4RzRxSH19Wsg+7JGJf9ZCt+NaTSelLUL/jaaOQecMjRn+SQEf6qvaDHomq0CyphKFlQ+ssiKwby22AI91ZPTeirTRaoaiF5I2ErSYjHFUKlexCkEGM3IN9yNqnpPSnpG/xlng/6kRZf54sh87VWcxc/S6jUwabgzxSOytJJJ3GUKNgl32U7Em4vututXUxZar0V8PxOMFr+Id2K737oclR5dOlUCcAeBl7OCGHAkPIzmQuL2srOCyixuLbedtwO8+kZSjxapZItRCbSdkwUMQD5nYEX2uelwbWrzDmvnk6hh2ZlUC4N5Wsxud7eHgLeytRJ68uznOUwuGhlIYm0gUkDK1w2N+6TY7e6qOLmacfrA/vKv9LVza7WxvDGFv2l2Z+oAJ8LdPd7vbXHBEzmyAsfIAmrMQzrT8M5lkkkVSi7ncrlsPE23rSiTzqj5d4U0KsZLZNbYfqgX6n4/hVyDXhbN8PSBr1Eih04k86ikVqOFGBpWqYH4Zrux1Wn7qPlKilX+6xClhv1FwR9K9V4q2jJEWqbTXuGWOZ4wbjoQrm//uvGuJ8L7bEq5RlvY2DAg+BB9wqq4ZwTtNRJG+Qe2QAa7ybncMfCyjxsMvhW6ykvbeJchaHUyCSaBWbffKQZZDxs2/mK5P8A+faTSnt9Hpx28dmjXtXALA7A3a1qy3J/pD0+gWTSa7UG8L2ifB3/AEbKCUJVbgq1xuB+Fq1+n9I3DpPV1kP8RZP+8CtstNQ2gU9QPkK4NPzBp5B3NRA37ssZ/C9dsUwb1SD7t/pV0S7IeAHyHt/M/Ol2Q8QPkPfXLxfiy6WCSaW+ESF2sNzbwA8ybAe015ifTPqMsvs0IjvYqXlLD2GQDAN08KaPWFjANx5W8ffXm3pA4Uya1dTayOqIWyXdlVhjh1GxG97VtuX+YE1unWaK4DXBU2urD1lNvr4gish6aJbaFfbJYDz7p6VM1qJzWf8AtHlUO2v415ckzDoxHuJFb7gqN9nTtCS1r7nexNxf22tWZjGYnVkXpVClWWlBJubUdRQIfWb3/wBK6KqJA0m6UwqLGgMpqV6gtK9ATh77EeRP1NdOdV+j9Z/3v6CupvD/AH5VFdAanY7iue+4qdB0giosgqF6XgaBzAPCm0WWn1C6iHHtFBUh7lHRgQyMB4G/XrsKkvSkTQZrj/CdRrNTJNI0SGQ3IQuQAAABuN9gOtCi5NQDvOSfcLD3C/WtM9NV2TFNpeU4V9bJvebD5LareDTLGLIoA8gLf+6IKdamoZXqRHlQzUo+lFPlU1e/Womhk0BacP51EUqAwagarRxyWzUNboT4fGkOtSbrUAYuHRJ6saA+YVb/ADp34fEesaH3ov5UUVKqK6XlzTt1iUe64+hoY5YiHqGVP3JWFW1NRFXqOESshQazU4G10eRnQ2IIBUnfcD5V28K4hFDpjHqEcMm2KRswnBLXtIPVuCu1tyDfrXRQ0PWroo+T+P8AENIXTTAJFIwdu1jysQLd0MQdxaocz6jiGvcPqFS6riBGVUWuxvjl17xrRGo1dRmuA8sFTnOouPVS4PxNvpWmDU1KpKx4SpUJqeor/9k="/>
          <p:cNvSpPr>
            <a:spLocks noChangeAspect="1" noChangeArrowheads="1"/>
          </p:cNvSpPr>
          <p:nvPr/>
        </p:nvSpPr>
        <p:spPr bwMode="auto">
          <a:xfrm>
            <a:off x="3175000" y="-1574800"/>
            <a:ext cx="56388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solidFill>
                <a:srgbClr val="000000"/>
              </a:solidFill>
              <a:cs typeface="Arial" panose="020B0604020202020204" pitchFamily="34" charset="0"/>
            </a:endParaRPr>
          </a:p>
        </p:txBody>
      </p:sp>
      <p:sp>
        <p:nvSpPr>
          <p:cNvPr id="77829" name="AutoShape 4" descr="data:image/jpeg;base64,/9j/4AAQSkZJRgABAQAAAQABAAD/2wCEAAkGBhQQEBUUEBQUFRQUFRQUFRQUFBQVFhQVFBQVFBQUFxQXHCYeFxkjGRUVHy8gIycpLSwsFR4xNTAqNScrLCkBCQoKDgwOGA8PGiklHBwpLCkpLCkpKSksKSwpKiw1KSksKSksKSkpLCwqKSkpLCkpLCkpLyksKSkpNSkpKSwpKf/AABEIAKoBKAMBIgACEQEDEQH/xAAcAAABBQEBAQAAAAAAAAAAAAADAAECBQYEBwj/xABEEAACAQMCAwQHBAcGBgMBAAABAgMAERIEIQUGMRMiQVEHMmFxgZGxFFKh0SNCYnKCksEVFjNDovAkU3Oy4fE0Y8IX/8QAGQEBAQEBAQEAAAAAAAAAAAAAAAECBAMF/8QAJREBAAMAAgIBBAIDAAAAAAAAAAECEQMSITETBEFRYSJxgZGh/9oADAMBAAIRAxEAPwDgC0+NEC0+NfZcAeNLGi40+NALGnxouNPhQCxp8KLhT4U0Bwp8aNhT4U1AcafCi4U+FNAsKfGi4U+FNAcafCjYUsKaBY0+FFwp8KmgOFPhRsKWFNAsKWFGwp8KaA4U+FGwpYU0BwpYUfClhTQHClhR8KWFNAMKfCjYUsKaA4UsKNhSwpoDhSwo2FLCmgGFLCj4UsKaAYUqPhSporwtPjRQtSwqa0DhUsKKEpwlNAcakFouFPhU1AglOEouFSwpoDhT4UYJT4U0Awp8KPhThKaAhKWFHwpwlNAMKfCj4UsKagOFPhRsKfCmgOFLCj4UsKAOFPhRsKfCmgGFPhR8aWNTQHClhR8KWFNAcKWFHwpYU0Awp8KNjSwpoDhSwo+FNhTQHClhRsKWFNAMKWFHwpYU1QMKVGwpU0V4SnwouFSCVnVBwqWFFwpwlNAsKfCi4U+FNAwlPhRQlPhTQIJThKLhT4U0Cwp8KLhT4U0Cxp8aLjT400Bxp8aLhT4U0wLCnwouFPhTQHCnxouFPhTTAsaWNGwpYU0wLGljRsKfCmmA40saNhT4U0wHGljRsKWNNMBxpY0XGnxqaYDjSxo2NLCmrgONLGjYUsKaYDjTYUfCmwppgONKjYUqaY4AtOFogSpY1jVwLCnCUXCnC00wMLT4UTCpBKaYEFp8aLhThKaYFjT4UYJT4U1cBwp8KMEp8KaYDhT4UYJThKaYDhSwo+FLCnYwLClhRsKfCmmA4UsKNhT4U0wHCnwo2FPhTTAcKfCjYUsKnYwHCnwo2FLCnYwDGuXiOvTTxl5TZR8yfAAeJNdWs1KwoXkNlUXJ/wB9TXlfMnHm1Ulzsi7IvkPM/tGt0js9KU7NKPSJFe3ZSfAof61rUFwLi23Ty9leX8ncM7fVoCLqn6RvcnQfzFa9YwpfInwXrET4CCUsKMEp8K8+zzwDClhRsKWFXsYBhSwo+FNjTVwDCnouNPU0xW2pwKcVIV59m8NanxpxUhTsYiBT41KnFOxhgtOBUqcCnZMNjT40ncKCT0AufhSicMARuCLinZcPjT41KntTsmI404WpUqdjEcafGpU9qnZcRxp7VKlTsYbGnxp7U4p2MRxp8alSp2MNjT2p6VOxhrVCVwoLMQAASSdgAOpNdMWnZug28+gHxrzjnjmkSkwQG8anvyD/ADGHgv7A/E79LVukTechqtJlHW82RT6n9MuWmRZMU3774Ngxt45WtfYX38a4eIw8PWNhBI7uWWxcOCqgNlayAb3Trffawtds3I9qWmiLEKN2YgAeZJsBXvyccTGRMx/TqpPSYnPT0f0e8LCRySjcSNihPUonj8WJ/lrW40HhuiEEKRDoihfeQNz8Tc/GuiuXs5b/AMrTJrUrU96a9TszhWprU96V6djDWprU96iz07GFalSDUqdjHnK+kI+MI/mP5UaDn8E7xbeBD/mKf+zvNIv5T+VOuhA/Uh/lrj+aXV8cDrz1GPWjYDxIZTR4ed4WGyyX8rL8+tco0yjwhH8IqaBR/wAkfBRV+afwfHDv/vbDa/f92O/1rj/vwL7Qtb94b/hUQV3vJF/p2/GhSRRswu6281e3zAanyz+D44d8XOsX6yOvyNvka6xzbp7Al7X/AGWP0FUw0MOwz9tgzdP5qaPT6dybSXt+031Leyp80nxw0bcUSSMlBIykHvCKQrYbE3xtaicKnMlo4opiQB/lFVAJO5LWAFwa4OA8txaqQqJdkFzZyWte2wy/GtlDyjpY0Kqr2N7/AKSS7XUrvv5MfnW63m3lmaxBQ8AY+uwHsG5rqTgaDqWPxArr06rGiot7KoUXJJsBYXJ3PxpNMK12lnIU0ut08c/2cJK8uKEhI3cKrmyszDZRfxqwGlhtfuWBsTlsD0sTe16zfFuU11GqnlcraSAJGbsXimBP6S3QAX86p9PyXImD/wDDlo2jPZOzvDMEVlu4wABGVx3Setya6IrxzEfyayGp4ZxfTagkRIxsxUkrYKVJU3N+lwatho4vur5/Dz91Y3l7l1tIe80D98tbs3IUE5WT7vW3w9lXfBNF2Ls2SnIbgIVxORICEnZN+lcHfljkmM/js+f19nVfj4eu1t5yPH7+66+wx/dHypfYo/ur8qg+uRRdnQW82X864n5n04/zVP7oZ/8AtBr31yYsjpE+6vyFMdKg/VXy6Dr5VV63mmGFQzlwrC4PZvb6bH2Gqef0m6UdBK1vJB1+LCpo1v2VPur8hT/Zk+6vyFYhvStETZYJiffGPoxppPSS3hpJf4mt/wDmmjb9gv3R8hS7Jfuj5CsNJz9qLXGk+ct/otV2u9KbwkK8USsd8cnYge0AbXposPSXzeIU+ywH9I4/SEH1Iz0T2FvH9n315hqdIUuWeE2BPdmjbpbYWO536DyNWsuv0uoZm7JGlYlrtLq3yJuTlg1wT52NT4byhPqbPHoI8GFu80xUb7sC0ov/ADV1U568cZDcTjj5Yhimdg6NKwAKRqwXLrck9bCw8hvuaIDE8gMGmnuDuYpCwW3iWt3f5q2x4dFodO8M0cMPcEjFQcZEyCkv3mJN9rFje9dMeicusUbwqxAZI841ZlKlgVjFza2/wrwvz3tba6e/ap4fp51N0mRB/wDbLPJ4A+qboetWKxSMbPrT0v8Ao4Qo92W/0rql4NPEw7V4UDEgXdVLNa56jc2BPwrqTgE7AFSpuLghwQfb0rxm158zEpld9uERqjALLPL43LTY/JFF9/ZXWnFIy2OTBgbG8cgG3XfE/ja9ETlzUeJHwf8A8VA8pyk32ve/UXv53qd7fg61/Ijzgi6MnsyYKRva7J1HWuVeJ/ew627sg3I62uLnw8KstDy0QrdqoJubWa+1veLb+w1zcK5WkVj24UjGwKtkS9/WINgBbwrcTZOtUmnGKmzd4D7tgWICgm/TvdbfDy4dS0jSdmDGOtjk+5F9rhbX2J69KvNTy8rKQsYuelz+0Cd8/K/h41Q8w8MWDs+zjAbIsRnjkgFgAWLAENam2nwZA0GmmANmhNvJn+tqVU3DIs1btSUJJOzrY95gB08Bbf8AapVn+bUxWPbH3XwF6suE8Bm1eXYIhxIDXZRbK5HX3GqkNW/9Fzbzj/pH8XFaZViej3V+IiH8YNHj9Hmov3ilvYahy/z3J2hbWauyo0gaEaYd4KpxtKi7G/h7PbWsm5606BsxMsgZF7BoiJmMgumKX3BA63/pf3v9Pas5m/7GffkKbEhcQ3gSbgH3eNcqcg60dJYhfyX86BPznqJNbKgmmii7QhV7BTIgxvj2ZF7g7WvWxi5vhhjQTtLl2QcPJFgZug7qg+tf9Xa1ctutLTS32ds/Scs0revnt9o1QQci6jErM4a/RlJUgeIta1q4p/RhKTdGRR0sVv8AEnxr0vTTZorYsuQBxcAML+YubH2USr1r+HJMzHiXly+j/U6f9IswXGxui2I8NjcVd8IfWMcF1EUh8c1IIFidyt/LyrU8ZH/DyW64m3vBvVDwGFU1IxWxbMn2nEm9aisR6Td9reLh+o/Xlj/hVv61JuGy/wDMX5H86xmt4/InEtQJdRqkhhljIWKMSRhLBmEm4KJ8+p8qvV9JWmxLOsidwSIp7NmlUsFAUI5s1yO61iBvXRPBaMzzqY7pOET+Eq/I0BuX9Qf85f5T+dZDjnNWobXlVbVQIRCDDazqSBligNiTe433vWs0PNEenhjGoOo7wkIlnjALFWY4EBiQ3gB4i1c97dLdbfr/AK7I+ivbiryV89vtHvwb+7uo8Zl+Cmjablnr9pVZ79MgRb4b3q74dre2jWQK6hhcBwA1vAkAm1+tdFXdclqzWcn7KdeBwqO7powP2e79BVKNe8kwTShFUD/DNv2iTltbYDb862LdD7qx3Liq2pUgWOLZbdcUwH+/ZRk3Fn1SQFykPiLFmIJ6WJ6C5rzfXaCZpQHSOMyHuqrWiPh6+9uh2/Cvb+IadHgMTlbOpWzEC97na5+PwrxLnPl7UwF0hkBicK3YB8mJFgxAG1gd9z4mmeByPCYvWk04PSyyM5/0IavuE6PUTLkJFC+BIk3HsyAJFYzQ8v6lh3ksf2mQbe+9aWHQcRAAWViPJZ4yf+69Zn+1j+mlj4Mw9aUfwqAfmxP0rmXkaBmvZ3Zj1LZkk/CqyPh2sH+INYf3J0H4WNWGi05idZLcRzQ5LmQ63HS6jqKxn7a39LnTcqDTDtk04mx/UJDDYi5wDAEjfbpsa0vG9HLqtEE7GFpGwJhmd1jFj96I3uBbYG1Y8c36gSg9nqUjBwEZMQXsuzsCLJYSCQXvbobeyu1ech4rKvXrqYF6++KtxEQzMzK35h4VFMEXVLsdPg4RmAG6tir2uBkuxI8KGeUpJB2iStG7Q6RAA0ii0KntEfHZgwNgbG2/maz3G9ZHq0a8aPJ2bLG8utgIjY+q1lUHZrG197b3qri4DqTqMhLqDBgO6uvu/aW3ZTlbHLz/APFarfpOwrZf3LnLxtJqO0EbhwXaZmt2XZ9na4UAG5D2yORv7dFp9G6uGLd0C2F3Iva2V2O59h9/WvPIIuJlFEjQd0f82TJyFIGTL7SD8KHr9BxGWJUV443yuZItTOGItYJY3293X6+k89pjJec8cTPZ6tehmYDr9DXlum4txTRgByDjs7MuQYDYXkKmx3B2t1rr4V6StRKknbrCMI5JRYMCwjIRb77ZOcRt+r7RXm1vnHov2pfM/I/lTHVD2/I153xl318OgJWMNNK/cfMx7JLs2JDEbeBG9c2n5r1TABikaFgjMsLSNpyFkxhKC/rFVXfvDfzFe9eGbViYlrNejDiaN6pv47EHb51TcwcOOpZDiCFBBDhetweh91ZzlGKSLSrirrJiLKYOu690uRe3Xba3Wtdw92Mal75G+WQxIN9wB5Dwrli+2mv41405O05jKDlmNGOaIxO4VlBUd64tYimq74o36a1+iL+Jfx+FKsWrEy6IeVqK2/ovlHazD9hD8nN/qKw4W/u+tXHBOOtohNJGFLdiwUN0uGUg9RetsNxDyIo0c+meUkTTNMrBbYElSoxJOVivsvfwrlX0cm2faxRzo6PE8GmjjVCn3lvd77Hc2FthWN1XpL4kNGNQPs9tsv0Y2yZlUhSbjcEdT4dKppPTRxHbvRC42/Qi34mumOa/5NemL6P3GoOoOrftmOZdIVFmxxNhlsLGwHlVhrOUvtOP2jUSv2aFUOIQq5IJlJB7zbAfAV54fS/KoF51JAF8Ygd9r+Fq5ZPTLOCLOxG/+XEPreue0ReZmY9umv1fLSIis+vXiPH+fb23SxsqKruXYCxcgAt7SBtejV4LH6WNVLIqiZowSFuREQLkAk9y/Tx3+tV3EPSVrhIQuqchSVBGIB8CdgL+wn2VrHNNtnX0FxIfoZP3W+lZDh/EAOIQICLMJQRfcHs2K7fA1URcp8X1CxuuuZY3jBN5CSclB2VQNj57e6rHl70cy6SdZnnyZcjtEd2ZSMmJfvHfxojTryvH2uqdmZhrEVHSwAUKuOx633qoX0cIYzHJMSMQsZWCGNkKkFXZ1GUjbW3IuL+8F1Wi4hY9nrUDXJUvpYwAvgthkT4b3qm1EPHl9TUaST+AL+DRj616xyXj1K6sp/R80kwnl1crTWXviJFsU9UgA7WsPjc13anlM6hUTUaiaVUz2ICkuwNmZrm+IOw/M1iJuPceR8MY3YAmyLp2JHS4ANzXDqeeOORf4kLi3j9kJHzAt415XrF52zop9Xy0iIrPr14jx/n29h4bpWiiVHkMhUWzYWJA6XsTc+2uqvCdL6X9cXCSPGpvbeIDcno1zt128Nh061Hi/pV4gk5jSZO45QkRRm5vY3vfp/vzpmPC1u07P3e8GsNyzqz/AGh2f6vZzHr4hktt8TWJ5m534toezLTi0gJF44WvY2boosN+hrt9GesaUtqpdZGkhZgYmjSxUnfe1xe21ulGWn9IPIMuvlWWKSJbRomMgcHJWcghlB69pbceFA4TyDqGF55I0IshUJkTh3clbawbEHz3q8/tiaOB5i0IKjdO+Ttva4ON7sdxtVNw/wBJWo1avJpNGrxxAdqGlAdjYlgh2F+thZifZcAtApeWbBjHKj4XyFwpW3iRckC3naqTK/t9o3HvvWv4pqcwmtghSSHUaUpM5bGVY2sybXs9siLWuLHexrxpOaJIR2aFXC2VWK+AAHQH61Ou+jcbtNSw6Mw9xIoi8XlXo9/fY1nOCcZMynNo8+uKXBA6XIPt8qsy96xMNRK2TmNx6wv7iRXQvMSn1gw+N6z9PUyF2WiHEIH64/xL+YpDTad+kcJ9yL/Ss4aVMNaZeHxL6qAe4Wo66z7P+kRHkK/qRlQ58Nixtte/wrLx6pl9VmHxNHXisg8b+8CmSuwtOG+lnSIziZ5le7C0mnGQI2xLRliSD512cP5sj1mpVDpmEcobsdS4UdrgC2OBGa3Aci/XA7VjtZw3TzEtJp0ybcshZGJPUkg7mirw7TsqJL9oKR+ovaLZRvYZKquQAzAXJsGNq12Zx6q5A6kL8bedcj8bgW/aTQpYkd6aLcDx9bYHyrz6Hlvhx6x3/wCo8p+rWrtj5R0DWxhhPusfwN6dzqtuO84xKipopoZdRLIscaq4ltlclyqHvWAta+5Irk0npIhiVotYwOojeSNzAhaNyjlQ6m/Q26VJOWNKB/8AHi/lW3ytau+LRRr6qIv7qgfSnderOz869vqrw6eZ0KogIWxNixJI6Ad7z8KetNf2mlWZmFyXmNqmqe2oJTs9heqyFNoFkHZMz9nl2hjzcJn97AG19z86ZOW4B+oPjdvqaPpxtfxO9FVv93oIrwqNf1VA/dFKTh6CxsOvkKJnTTNt8R9agmNAngB8hUk4WjsBiDcgbgeJ261IPXTw+QCZCegdD8MheivSdBzEo1MunIhjigxiVzMqsWxjxXsjvY5EAj7tqsdfx6OCVI3yydXYYrlYIVBvbe/eHhWf45ySZWZ0KM7zyyNcmM9nLEsRTMBicbXtaxyPSqvQcqzw6hXaFrIsivNHMpknZpWYS7m6tiVG/wB33V083WOOb09xHp6cNK3vEW9PRAbi/nvUTED4CqvhkshmkDlwguYw62LDKxJJ32PQeRBq2rw47941jl4/jtgLaRT0FjVXq1K38LVQelvi82m0kT6eR427cBmjNjbs5DY+y4HWvMeI8Vl4rpCzyM2p0oyZb2E+mO5YotlMkZNyQN0b9mvV5NZzXqdIWu7xtKPBbSSH2ELc/OqL+yIZVDYqwIuDa3Xxt4GsXwjVNC7HG4IAO4FvEVfcI4mXKRx3/wAQE2vjYXyF/aPDzqWrvpK2yVzxHgS6nDt5ZpOzXBA8hbFfIU+n5ahQWVBvtc7n5muhn+FOJ/OvDXq4JeVIj4yD3SPv+NdHDtE+lSSPTzvGkvrghHF7EZAsO62/X8hXUJKRarsmKxOCMsYjOq1RjAsI+2YRgeQQbW9lAi5VhTwZv3mP9LVbsaa9NlMgDT6VI9kVV9wA+fnRsqg71HKgIDUqEprrn0LRx9pL3FJCrkDk7HoqKBcmr7AFqy0/L879IyP3rL9d64vtcekMbzk5tZ4olO7WIYMx/VTp7W8LDvHS8D9JA1E8UQiALyKjEE2sxsT7K3Ffyx2hWHlfUfcH86fnUTy1qB/l/wCpPzr0HmHXtAkZijDl5MSCC1kWKSV2ADLc2j8/HxNhVVJzpCxjEUTFndVOeKABlkYEWJLf4fgLeBIO1eleGbelmcjZY88A1A/ym+Fj9DQ24TMOsUn8jf0FeopLE21u8CFYW2DMCQLnbwqRji+vgfD6/wDisTTPZE76eTNC6+sjD3qw+oofaCvXBo0a4U9PfXlfG4nXiGpRz0dcB+wY1Kn5fQ1JjFQTVOvqsw9zH6UdONSj9a/vANcphNMYzWF1ZJzG/wCsoPzFKqu1KpkL2lUA0Njc2+JpF7Cmh8/PetMugUr1C9OKgJTTeqfdUAd6m1AVG2o0DWYG9rEG9r2tv0rm0guo91HEdFen6LnTTtCHkkUSLHk6t3TcLdwL7G5Hh7Kz3KHpD1GqeP7XAI4dQxSCUAgFgTZbnY9Lf7NY+bSZAg9CCD7j1oHFdTqG0UWjhVFWGTNJc2EgALMq2t1Bc94G9rVqJR7utx0PzH5Wo168N4RzRxSH19Wsg+7JGJf9ZCt+NaTSelLUL/jaaOQecMjRn+SQEf6qvaDHomq0CyphKFlQ+ssiKwby22AI91ZPTeirTRaoaiF5I2ErSYjHFUKlexCkEGM3IN9yNqnpPSnpG/xlng/6kRZf54sh87VWcxc/S6jUwabgzxSOytJJJ3GUKNgl32U7Em4vututXUxZar0V8PxOMFr+Id2K737oclR5dOlUCcAeBl7OCGHAkPIzmQuL2srOCyixuLbedtwO8+kZSjxapZItRCbSdkwUMQD5nYEX2uelwbWrzDmvnk6hh2ZlUC4N5Wsxud7eHgLeytRJ68uznOUwuGhlIYm0gUkDK1w2N+6TY7e6qOLmacfrA/vKv9LVza7WxvDGFv2l2Z+oAJ8LdPd7vbXHBEzmyAsfIAmrMQzrT8M5lkkkVSi7ncrlsPE23rSiTzqj5d4U0KsZLZNbYfqgX6n4/hVyDXhbN8PSBr1Eih04k86ikVqOFGBpWqYH4Zrux1Wn7qPlKilX+6xClhv1FwR9K9V4q2jJEWqbTXuGWOZ4wbjoQrm//uvGuJ8L7bEq5RlvY2DAg+BB9wqq4ZwTtNRJG+Qe2QAa7ybncMfCyjxsMvhW6ykvbeJchaHUyCSaBWbffKQZZDxs2/mK5P8A+faTSnt9Hpx28dmjXtXALA7A3a1qy3J/pD0+gWTSa7UG8L2ifB3/AEbKCUJVbgq1xuB+Fq1+n9I3DpPV1kP8RZP+8CtstNQ2gU9QPkK4NPzBp5B3NRA37ssZ/C9dsUwb1SD7t/pV0S7IeAHyHt/M/Ol2Q8QPkPfXLxfiy6WCSaW+ESF2sNzbwA8ybAe015ifTPqMsvs0IjvYqXlLD2GQDAN08KaPWFjANx5W8ffXm3pA4Uya1dTayOqIWyXdlVhjh1GxG97VtuX+YE1unWaK4DXBU2urD1lNvr4gish6aJbaFfbJYDz7p6VM1qJzWf8AtHlUO2v415ckzDoxHuJFb7gqN9nTtCS1r7nexNxf22tWZjGYnVkXpVClWWlBJubUdRQIfWb3/wBK6KqJA0m6UwqLGgMpqV6gtK9ATh77EeRP1NdOdV+j9Z/3v6CupvD/AH5VFdAanY7iue+4qdB0giosgqF6XgaBzAPCm0WWn1C6iHHtFBUh7lHRgQyMB4G/XrsKkvSkTQZrj/CdRrNTJNI0SGQ3IQuQAAABuN9gOtCi5NQDvOSfcLD3C/WtM9NV2TFNpeU4V9bJvebD5LareDTLGLIoA8gLf+6IKdamoZXqRHlQzUo+lFPlU1e/Womhk0BacP51EUqAwagarRxyWzUNboT4fGkOtSbrUAYuHRJ6saA+YVb/ADp34fEesaH3ov5UUVKqK6XlzTt1iUe64+hoY5YiHqGVP3JWFW1NRFXqOESshQazU4G10eRnQ2IIBUnfcD5V28K4hFDpjHqEcMm2KRswnBLXtIPVuCu1tyDfrXRQ0PWroo+T+P8AENIXTTAJFIwdu1jysQLd0MQdxaocz6jiGvcPqFS6riBGVUWuxvjl17xrRGo1dRmuA8sFTnOouPVS4PxNvpWmDU1KpKx4SpUJqeor/9k="/>
          <p:cNvSpPr>
            <a:spLocks noChangeAspect="1" noChangeArrowheads="1"/>
          </p:cNvSpPr>
          <p:nvPr/>
        </p:nvSpPr>
        <p:spPr bwMode="auto">
          <a:xfrm>
            <a:off x="3479800" y="-1270000"/>
            <a:ext cx="56388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solidFill>
                <a:srgbClr val="000000"/>
              </a:solidFill>
              <a:cs typeface="Arial" panose="020B0604020202020204" pitchFamily="34" charset="0"/>
            </a:endParaRPr>
          </a:p>
        </p:txBody>
      </p:sp>
      <p:sp>
        <p:nvSpPr>
          <p:cNvPr id="77830" name="AutoShape 8" descr="data:image/jpeg;base64,/9j/4AAQSkZJRgABAQAAAQABAAD/2wCEAAkGBhQSERMTEhQVFBUSFBcWFxcYFhUYGRsWFxgXFBUaFxYZHCgeFxkjGhYVHy8hIzMpLCwsFx4xNTQqNScrLCkBCQoKDgwOGg8PGiwkHyUwNSwsNDQsLDAxKiwqLC0sLCwsLCwsLCksLCksLCwsLC4sLCksKSwsKSwsLCwsLCwpKf/AABEIAIAAgAMBIgACEQEDEQH/xAAbAAABBQEBAAAAAAAAAAAAAAADAAIEBQYHAf/EAD0QAAEDAgQCBgcGBgIDAAAAAAECAxEAEgQFITEGQRMiUWFxgQcykaHB0fAjM1Kx4fEUFUJDYpJy0lOCov/EABoBAAIDAQEAAAAAAAAAAAAAAAADAQIEBQb/xAApEQACAgEEAQIGAwEAAAAAAAABAgADEQQSITFBE1EFFDJxgZEiYaEV/9oADAMBAAIRAxEAPwDDUqHdSuqYQlKh3UrqIQlGwmDW6sIbSVqPICf2o2S5O5inQ00NTuSJAHae2u38P8NsYBnSAQmVuKjluVH6FRn2lwvGTMHlHolcWAp9wIB/pSNf9j8qvFejjBtJKlyQkFRJJ2Gp51d4nO3XTDCQhH/lcBM/8GtJHeSPA0zA5Ytx5AcdcWLgopkJSYhUFKQJGg0NU3DOI8VvtzgACZ5/gDDKB6pQoEgidQRy0VHf51m804CUjVpVw7D8/wBK6DxnglIevbcUjpE6gERKdPVIjaPZWVczt1B+0AWn8SBCh4o1uHhHgaAy5xmOWm509QKGH6nPsRh1IMKBBodbnM2W8QiRBnYisVjMMW1EGr8jgzKUDAsnjseRB0qHdSuqYmEpUO6ldRCMmlNDupXUSYSa8KqZdVlw3gumxTLe8rBPlB17pioJ4llXJAnYfRrw0MNhw4ofaOwT2gch5fPtqW46cY7pq0g9RPJSkn7xXaAR1eyJ1kRKz/EdHhyhJi6GwecHRR8QLjQMBltzSVtL2MENqhSCNhIO+2h9hpT56mutQcufsJOTho0Ig09nCi8KOgQbieyPo0FObrTo+m9I/uJHWHbeiP8A6T7BXuIeQ40dQ4hcEcwRv4EVQJzkSWsYjafMg54hLh6dtSVpWALkqCh1ZAgjQiSff21kMcySYAknlvWoxKwEKkhIKrlE6bRrO06VnsVnEaYdI1/uKG//ABTufcPGoevdyep0dHqmqHpqNxH6/Jmfx2HXhXAVg2r6ygNdBoTt6wnzHbUzP8g6VgrTqUCZHNP7a1CzDBwC465K1bAmSY+uWg861nALgeYUhWvRKsPekiU+UEjypiE8ofxF6xVIGpTGenx1OQzSmp3EWA6DEutfgUQPAHQ+yD51W3U0HPM49i7WIhJpTQ7qV1TKQV1K6h3UrqiEJdWp9GuuYN+BrJXVf8D4wN41knmY9p+U1B6jafrnXOLsT9yP81HzCSPjVfhHIVeglC4i5MTA2CuSk6nQzvpFP4uVLaVfgWPYQU/KqnAXrAKUkiYnvrPbnfxO9oUrbSZfGMnM1eHzVazDiQTycRoDH4knVB8Jnu2oL7tgV0YTcoz2AmAJMc4HuqszJSjakE2AQQkxJ5yRrHhv31Xl5LSVBCQP8U/BOw+jyrQox4/M41gyMqRjPAzzJuIxZKCHigxqVDROmswZt8NfGqfMMeofdgQd1nXfu5/l404fbAXgJ60C4gi7lB561LyHh1y9aVotbKSI0tknW0cvdQT1jv3jqUADM5wAeV/qY9zUlRJJO6juezwHdW09E5+1xc7WM+0F7/tVBmfCeJYQpa0ShG6xEeMbgVb+j1PRoxDp/uFCB/6XKMf7geVZKVbeN07nxO6k6UirGOOpmfSjH8wcUP6gCfGAPhWRuq845xnSYxZ7NPZA+dZ+6tYnmLeWhLqV1DupXVMVBzSmmxSiiTHTT2nylQUNwZoUUoqDzJU7SGHidfdz9DzDYJ++QbiElWiYugDdRO3ZvQMZxSlH2bTS9BAuASkdkgm73GsbwfxCWSWlnqK27jWoxuE6bbQgaH4VOGKnb3NdforaPUzsP+GV38YrcrcJO5vOvlMDyqwy9mcO+sD1OfOdDJPM1S4llTZtWLTy7/A86usozNpOBxba1gOOeomD1uqkaHasCF8ndPT6lNP6YapR2OvvCvNXZbeRoXo98VSvZw+UhPTuwnaFqSe6VJhSvMmrg5s1/KegvHTdPdZB9W+Z7NqzjDCnFWoBUTyH176sc8ARaGo7y6j6jOh5L6UgUIZfw7i1kWFaShQXylSTBBPMCaq3s0bZQtDSSltMqSClSYkmUmd4JHl4VFwGWpw4KlEFwiO5I7B86yvFWelZ6NJ8a2qCBlu55i41vYVr+kd+0z+MxN61K3kmgzTYpRREMdxzHTSmmxSiiVhLaVtGspWUQgbaVtGtpWUQgba03DvFhZIS6LkdvMVn7KVtEsrYGD1O3ZO/hsWkBKkOA/0mJ/1+VS1+jbCL1tWjttUfyMiuEIJG1W+G4vxiBCcQ5HYVqI95qG57jq7Nn0MROovcC4Nvk4uPxLP5JqvzDHs4dJSkIbHYNP1rnmI4qxS/WeX7SPyqrccUr1iTUrgdCRY5f63Jl5nfFBXKW9jzrNkUWylZRyeTFE8bR1A20raNbStolYG2lbRraVtEIdKNddBUvFZZYmQqfKgW1bI67Uc494/akXMUwQeJ1/h2nr1C2VsP5Y4kDDZZcm4qjy5e2h4TBdISJiBvFWeJNjUd1tDypvRR7SBSvUbYWz9p0RoKRqKqMeMtIWMy+wAzMmNo+NeYPA9JOsR3VY43rNz4Gg5SNVeAqRaxqJPcrZoKV161gfxIzIuLy+y2DN2m3hR15MACbth2frU99q63uUD+dOdHVPgfyNJ+YbjmdH/kUKbCV48fqZ9lq4gdpqc5lEAm6YE7frTcvb647tatQqZH1rTbrGVgBOd8M0FN9DNYOecSgw7FygnaaLjcB0cazM8o2jv76JhEQ4nx+dS8zZKrYExNMawiwDxMun0aPpLHK5YHEiPZYEouu5bR+tAwuFvVExpPbVvix9mfAfCo2VN6qPcB7f2pa2N6ZaabtDUNXXUF4IyZHxeWWJm6fL9ah21e4rrNq8/dVPbTKHLLzMfxfTV0Wj0uiIaypuXHcedR7KkYIgE+Hxq965QxHwt/T1SHM8zBUkDs19tHwaOoO+aj4vVXlUh1UIgHkKzMua1UeZ26blXWXXPyAPfuOUzCLe6KjZaNVeA+NGwjgiCRv20zCEAq1HtqoUhWWOa2uy6i5cAY9/1JLSp9vxpt0pV5+6mMODra85rxlQs1I50v0yDN3ziOoG4dHzAZc3qT3AVMS3BJ7fhQcHAGpEk9tDw6+trzmmWIzliJh0WoqoqqRu2J89RiUQ95/CpWJxFsaTNDcjpEmR9fQ9teY0yBHf8ACp27mXPtFrd8vTfsIzu4hMSeofCm5eiE+J+VOeULNxt8q8SQG9xt21UA7MAeZpeyv5r1WI4T3hUMwI8ffVRZVhgndDr2Ea1HdRqfGnUKUYqZyvi1td9FVqf3xPCsR8tfdzrdcQ5EpbmDwbbcFDLReWltIN7hCZUrSSkGImuds4iFJJKgAoElJAVEibSdLo2nnFXK82wx/uZidZ++Z0IMg6p3762Tzk149HbYebSS8pDmKW2DKQQw02VLcWQiEkuC0AbhQOnKizPAYYMF8JxDS3XFhtopSEAJVCwSUhXUkA6DUxyJqrGaYYahzMQQSoEPMg3K9ZU2+seZ3POis58whospdzENKEFvpMOUREQAUdQdyYqJHM0OS5dOWgRDuOxSWWF9CHSgCApUGCE3BUmdBFW2ZcN4fF4l3rKZDeKRg20oQ2kKVZ0rsaSpQTcqTGiToawqM2wwAAczEAaAB5kAAbQAnTc+003+Z4WQb8wkGZ6VibotmbZmNJ7KJIJmnVwK2FQVuwprEPJWQlKW22lWtB0FMrUvuKIjY1V8R8PIwzDLqC6sLCr1wLEKRalxC02gtLDhKQFEzB5giqv+Pwltl2Psm63pGLbpkm22JnnSezHCr1WrMFnQdZ1hWgmBqnYSY7KIZM32A4RS1hnmlWKdJSXllEhtpxuUKTOrgCkKAIKdSd4rOcF4Ftf8W6W+mVhmOkaaUn1lEqAKkAkGAAbZMXbneqhGcsAAJezNIAgAYhoJA2gJiANNqC1jcGgyg49Kh/UlxhJ74UlIIokZM2GSYB3EJU4pst4hkNtNkMpSFKxBUA44kRqhM8k6EamdK7ibhJOGaQtoYhdy3QVKQCgIahJWbUfZhSiSm4mUpnwov5jhdetmHWUFH7VjVQMhR6uqgdQTrSczHCq9ZWYK33dYPretunnAntgTRJmlzvLlpwmCYbZucWyt90hCQu2ZbSVxoALt/wDGrM8DN/xFraXkpYdYYEWlS3VAOLcUVt29GhJ10hRECDWKczbDKkKczFQO8vMmfEFOteDNcNJPSZjJIUT0zMlQ2J6uqhyJ1FEOZuc54QD7z+Id6YXpedQltIAShuG2QoFJUtbhEwLYE71ztxJSSlSSlQ3BBBHPUHWpJzHCxF2YRChHSsRCzK9LY6x1M7neqzFYlJWopKyknQuEFfiojQmpEJ//2Q=="/>
          <p:cNvSpPr>
            <a:spLocks noChangeAspect="1" noChangeArrowheads="1"/>
          </p:cNvSpPr>
          <p:nvPr/>
        </p:nvSpPr>
        <p:spPr bwMode="auto">
          <a:xfrm>
            <a:off x="3152776" y="-314325"/>
            <a:ext cx="609600" cy="609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s-CR" sz="10000">
              <a:solidFill>
                <a:srgbClr val="000000"/>
              </a:solidFill>
              <a:cs typeface="Arial" panose="020B0604020202020204" pitchFamily="34" charset="0"/>
            </a:endParaRPr>
          </a:p>
        </p:txBody>
      </p:sp>
      <p:pic>
        <p:nvPicPr>
          <p:cNvPr id="3" name="Imagen 2"/>
          <p:cNvPicPr>
            <a:picLocks noChangeAspect="1"/>
          </p:cNvPicPr>
          <p:nvPr/>
        </p:nvPicPr>
        <p:blipFill>
          <a:blip r:embed="rId2"/>
          <a:stretch>
            <a:fillRect/>
          </a:stretch>
        </p:blipFill>
        <p:spPr>
          <a:xfrm>
            <a:off x="8813800" y="6858000"/>
            <a:ext cx="6480720" cy="4344617"/>
          </a:xfrm>
          <a:prstGeom prst="rect">
            <a:avLst/>
          </a:prstGeom>
          <a:effectLst>
            <a:innerShdw blurRad="63500" dist="50800" dir="18900000">
              <a:prstClr val="black">
                <a:alpha val="50000"/>
              </a:prstClr>
            </a:innerShdw>
            <a:softEdge rad="533400"/>
          </a:effectLst>
        </p:spPr>
      </p:pic>
    </p:spTree>
    <p:extLst>
      <p:ext uri="{BB962C8B-B14F-4D97-AF65-F5344CB8AC3E}">
        <p14:creationId xmlns:p14="http://schemas.microsoft.com/office/powerpoint/2010/main" val="2748600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Título"/>
          <p:cNvSpPr>
            <a:spLocks noGrp="1"/>
          </p:cNvSpPr>
          <p:nvPr>
            <p:ph type="title"/>
          </p:nvPr>
        </p:nvSpPr>
        <p:spPr>
          <a:xfrm>
            <a:off x="2686944" y="5633864"/>
            <a:ext cx="19442160" cy="4179095"/>
          </a:xfrm>
        </p:spPr>
        <p:txBody>
          <a:bodyPr>
            <a:noAutofit/>
          </a:bodyPr>
          <a:lstStyle/>
          <a:p>
            <a:pPr algn="l" eaLnBrk="1" hangingPunct="1"/>
            <a:r>
              <a:rPr lang="es-ES_tradnl" sz="3200" dirty="0">
                <a:solidFill>
                  <a:schemeClr val="tx1"/>
                </a:solidFill>
                <a:latin typeface="Century Gothic" panose="020B0502020202020204" pitchFamily="34" charset="0"/>
                <a:ea typeface="ＭＳ Ｐゴシック" panose="020B0600070205080204" pitchFamily="34" charset="-128"/>
                <a:cs typeface="Tahoma" panose="020B0604030504040204" pitchFamily="34" charset="0"/>
              </a:rPr>
              <a:t>Debe ser en original y en español. </a:t>
            </a:r>
            <a:br>
              <a:rPr lang="es-ES_tradnl" sz="3200" dirty="0">
                <a:solidFill>
                  <a:schemeClr val="tx1"/>
                </a:solidFill>
                <a:latin typeface="Century Gothic" panose="020B0502020202020204" pitchFamily="34" charset="0"/>
                <a:ea typeface="ＭＳ Ｐゴシック" panose="020B0600070205080204" pitchFamily="34" charset="-128"/>
                <a:cs typeface="Tahoma" panose="020B0604030504040204" pitchFamily="34" charset="0"/>
              </a:rPr>
            </a:br>
            <a:r>
              <a:rPr lang="es-ES_tradnl" sz="3200" dirty="0">
                <a:solidFill>
                  <a:schemeClr val="tx1"/>
                </a:solidFill>
                <a:latin typeface="Century Gothic" panose="020B0502020202020204" pitchFamily="34" charset="0"/>
                <a:ea typeface="ＭＳ Ｐゴシック" panose="020B0600070205080204" pitchFamily="34" charset="-128"/>
                <a:cs typeface="Tahoma" panose="020B0604030504040204" pitchFamily="34" charset="0"/>
              </a:rPr>
              <a:t> </a:t>
            </a:r>
            <a:br>
              <a:rPr lang="es-ES_tradnl" sz="3200" dirty="0">
                <a:solidFill>
                  <a:schemeClr val="tx1"/>
                </a:solidFill>
                <a:latin typeface="Century Gothic" panose="020B0502020202020204" pitchFamily="34" charset="0"/>
                <a:ea typeface="ＭＳ Ｐゴシック" panose="020B0600070205080204" pitchFamily="34" charset="-128"/>
                <a:cs typeface="Tahoma" panose="020B0604030504040204" pitchFamily="34" charset="0"/>
              </a:rPr>
            </a:br>
            <a:r>
              <a:rPr lang="es-ES_tradnl" sz="3200" dirty="0">
                <a:solidFill>
                  <a:schemeClr val="tx1"/>
                </a:solidFill>
                <a:latin typeface="Century Gothic" panose="020B0502020202020204" pitchFamily="34" charset="0"/>
                <a:ea typeface="ＭＳ Ｐゴシック" panose="020B0600070205080204" pitchFamily="34" charset="-128"/>
                <a:cs typeface="Tahoma" panose="020B0604030504040204" pitchFamily="34" charset="0"/>
              </a:rPr>
              <a:t>Traducción factura firmada por parte del importador.</a:t>
            </a:r>
            <a:br>
              <a:rPr lang="es-ES_tradnl" sz="3200" dirty="0">
                <a:solidFill>
                  <a:schemeClr val="tx1"/>
                </a:solidFill>
                <a:latin typeface="Century Gothic" panose="020B0502020202020204" pitchFamily="34" charset="0"/>
                <a:ea typeface="ＭＳ Ｐゴシック" panose="020B0600070205080204" pitchFamily="34" charset="-128"/>
                <a:cs typeface="Tahoma" panose="020B0604030504040204" pitchFamily="34" charset="0"/>
              </a:rPr>
            </a:br>
            <a:r>
              <a:rPr lang="es-ES_tradnl" sz="3200" dirty="0">
                <a:solidFill>
                  <a:schemeClr val="tx1"/>
                </a:solidFill>
                <a:latin typeface="Century Gothic" panose="020B0502020202020204" pitchFamily="34" charset="0"/>
                <a:ea typeface="ＭＳ Ｐゴシック" panose="020B0600070205080204" pitchFamily="34" charset="-128"/>
                <a:cs typeface="Tahoma" panose="020B0604030504040204" pitchFamily="34" charset="0"/>
              </a:rPr>
              <a:t/>
            </a:r>
            <a:br>
              <a:rPr lang="es-ES_tradnl" sz="3200" dirty="0">
                <a:solidFill>
                  <a:schemeClr val="tx1"/>
                </a:solidFill>
                <a:latin typeface="Century Gothic" panose="020B0502020202020204" pitchFamily="34" charset="0"/>
                <a:ea typeface="ＭＳ Ｐゴシック" panose="020B0600070205080204" pitchFamily="34" charset="-128"/>
                <a:cs typeface="Tahoma" panose="020B0604030504040204" pitchFamily="34" charset="0"/>
              </a:rPr>
            </a:br>
            <a:r>
              <a:rPr lang="es-ES_tradnl" sz="3200" dirty="0">
                <a:solidFill>
                  <a:schemeClr val="tx1"/>
                </a:solidFill>
                <a:latin typeface="Century Gothic" panose="020B0502020202020204" pitchFamily="34" charset="0"/>
                <a:ea typeface="ＭＳ Ｐゴシック" panose="020B0600070205080204" pitchFamily="34" charset="-128"/>
                <a:cs typeface="Tahoma" panose="020B0604030504040204" pitchFamily="34" charset="0"/>
              </a:rPr>
              <a:t>Declaración jurada al dorso y firmada por el representante legal del importador.</a:t>
            </a:r>
            <a:br>
              <a:rPr lang="es-ES_tradnl" sz="3200" dirty="0">
                <a:solidFill>
                  <a:schemeClr val="tx1"/>
                </a:solidFill>
                <a:latin typeface="Century Gothic" panose="020B0502020202020204" pitchFamily="34" charset="0"/>
                <a:ea typeface="ＭＳ Ｐゴシック" panose="020B0600070205080204" pitchFamily="34" charset="-128"/>
                <a:cs typeface="Tahoma" panose="020B0604030504040204" pitchFamily="34" charset="0"/>
              </a:rPr>
            </a:br>
            <a:r>
              <a:rPr lang="es-ES_tradnl" sz="3200" dirty="0">
                <a:solidFill>
                  <a:schemeClr val="tx1"/>
                </a:solidFill>
                <a:latin typeface="Century Gothic" panose="020B0502020202020204" pitchFamily="34" charset="0"/>
                <a:ea typeface="ＭＳ Ｐゴシック" panose="020B0600070205080204" pitchFamily="34" charset="-128"/>
                <a:cs typeface="Tahoma" panose="020B0604030504040204" pitchFamily="34" charset="0"/>
              </a:rPr>
              <a:t/>
            </a:r>
            <a:br>
              <a:rPr lang="es-ES_tradnl" sz="3200" dirty="0">
                <a:solidFill>
                  <a:schemeClr val="tx1"/>
                </a:solidFill>
                <a:latin typeface="Century Gothic" panose="020B0502020202020204" pitchFamily="34" charset="0"/>
                <a:ea typeface="ＭＳ Ｐゴシック" panose="020B0600070205080204" pitchFamily="34" charset="-128"/>
                <a:cs typeface="Tahoma" panose="020B0604030504040204" pitchFamily="34" charset="0"/>
              </a:rPr>
            </a:br>
            <a:r>
              <a:rPr lang="es-ES_tradnl" sz="3200" dirty="0">
                <a:solidFill>
                  <a:schemeClr val="tx1"/>
                </a:solidFill>
                <a:latin typeface="Century Gothic" panose="020B0502020202020204" pitchFamily="34" charset="0"/>
                <a:ea typeface="ＭＳ Ｐゴシック" panose="020B0600070205080204" pitchFamily="34" charset="-128"/>
                <a:cs typeface="Tahoma" panose="020B0604030504040204" pitchFamily="34" charset="0"/>
              </a:rPr>
              <a:t>Debe de indicar el termino de INCOTERM negociado.</a:t>
            </a:r>
            <a:br>
              <a:rPr lang="es-ES_tradnl" sz="3200" dirty="0">
                <a:solidFill>
                  <a:schemeClr val="tx1"/>
                </a:solidFill>
                <a:latin typeface="Century Gothic" panose="020B0502020202020204" pitchFamily="34" charset="0"/>
                <a:ea typeface="ＭＳ Ｐゴシック" panose="020B0600070205080204" pitchFamily="34" charset="-128"/>
                <a:cs typeface="Tahoma" panose="020B0604030504040204" pitchFamily="34" charset="0"/>
              </a:rPr>
            </a:br>
            <a:r>
              <a:rPr lang="es-ES_tradnl" sz="3200" dirty="0">
                <a:solidFill>
                  <a:schemeClr val="tx1"/>
                </a:solidFill>
                <a:latin typeface="Century Gothic" panose="020B0502020202020204" pitchFamily="34" charset="0"/>
                <a:ea typeface="ＭＳ Ｐゴシック" panose="020B0600070205080204" pitchFamily="34" charset="-128"/>
                <a:cs typeface="Tahoma" panose="020B0604030504040204" pitchFamily="34" charset="0"/>
              </a:rPr>
              <a:t/>
            </a:r>
            <a:br>
              <a:rPr lang="es-ES_tradnl" sz="3200" dirty="0">
                <a:solidFill>
                  <a:schemeClr val="tx1"/>
                </a:solidFill>
                <a:latin typeface="Century Gothic" panose="020B0502020202020204" pitchFamily="34" charset="0"/>
                <a:ea typeface="ＭＳ Ｐゴシック" panose="020B0600070205080204" pitchFamily="34" charset="-128"/>
                <a:cs typeface="Tahoma" panose="020B0604030504040204" pitchFamily="34" charset="0"/>
              </a:rPr>
            </a:br>
            <a:r>
              <a:rPr lang="es-ES_tradnl" sz="3200" dirty="0">
                <a:solidFill>
                  <a:schemeClr val="tx1"/>
                </a:solidFill>
                <a:latin typeface="Century Gothic" panose="020B0502020202020204" pitchFamily="34" charset="0"/>
                <a:ea typeface="ＭＳ Ｐゴシック" panose="020B0600070205080204" pitchFamily="34" charset="-128"/>
                <a:cs typeface="Tahoma" panose="020B0604030504040204" pitchFamily="34" charset="0"/>
              </a:rPr>
              <a:t>Carta aclaratoria por parte del importador: bultos, términos de negociación.</a:t>
            </a:r>
            <a:r>
              <a:rPr lang="es-CR" sz="3200" dirty="0">
                <a:solidFill>
                  <a:schemeClr val="tx1"/>
                </a:solidFill>
                <a:latin typeface="Century Gothic" panose="020B0502020202020204" pitchFamily="34" charset="0"/>
                <a:ea typeface="ＭＳ Ｐゴシック" panose="020B0600070205080204" pitchFamily="34" charset="-128"/>
                <a:cs typeface="Tahoma" panose="020B0604030504040204" pitchFamily="34" charset="0"/>
              </a:rPr>
              <a:t/>
            </a:r>
            <a:br>
              <a:rPr lang="es-CR" sz="3200" dirty="0">
                <a:solidFill>
                  <a:schemeClr val="tx1"/>
                </a:solidFill>
                <a:latin typeface="Century Gothic" panose="020B0502020202020204" pitchFamily="34" charset="0"/>
                <a:ea typeface="ＭＳ Ｐゴシック" panose="020B0600070205080204" pitchFamily="34" charset="-128"/>
                <a:cs typeface="Tahoma" panose="020B0604030504040204" pitchFamily="34" charset="0"/>
              </a:rPr>
            </a:br>
            <a:endParaRPr lang="es-CR" sz="3200" dirty="0">
              <a:solidFill>
                <a:schemeClr val="tx1"/>
              </a:solidFill>
              <a:latin typeface="Century Gothic" panose="020B0502020202020204" pitchFamily="34" charset="0"/>
              <a:ea typeface="ＭＳ Ｐゴシック" panose="020B0600070205080204" pitchFamily="34" charset="-128"/>
            </a:endParaRPr>
          </a:p>
        </p:txBody>
      </p:sp>
      <p:sp>
        <p:nvSpPr>
          <p:cNvPr id="78851" name="2 Marcador de número de diapositiva"/>
          <p:cNvSpPr>
            <a:spLocks noGrp="1"/>
          </p:cNvSpPr>
          <p:nvPr>
            <p:ph type="sldNum" sz="quarter" idx="12"/>
          </p:nvPr>
        </p:nvSpPr>
        <p:spPr bwMode="auto">
          <a:xfrm>
            <a:off x="3962400" y="12712701"/>
            <a:ext cx="4267200" cy="625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1485900" indent="-571500">
              <a:defRPr>
                <a:solidFill>
                  <a:schemeClr val="tx1"/>
                </a:solidFill>
                <a:latin typeface="Calibri" panose="020F0502020204030204" pitchFamily="34" charset="0"/>
                <a:ea typeface="ＭＳ Ｐゴシック" panose="020B0600070205080204" pitchFamily="34" charset="-128"/>
              </a:defRPr>
            </a:lvl2pPr>
            <a:lvl3pPr marL="2286000" indent="-457200">
              <a:defRPr>
                <a:solidFill>
                  <a:schemeClr val="tx1"/>
                </a:solidFill>
                <a:latin typeface="Calibri" panose="020F0502020204030204" pitchFamily="34" charset="0"/>
                <a:ea typeface="ＭＳ Ｐゴシック" panose="020B0600070205080204" pitchFamily="34" charset="-128"/>
              </a:defRPr>
            </a:lvl3pPr>
            <a:lvl4pPr marL="3200400" indent="-457200">
              <a:defRPr>
                <a:solidFill>
                  <a:schemeClr val="tx1"/>
                </a:solidFill>
                <a:latin typeface="Calibri" panose="020F0502020204030204" pitchFamily="34" charset="0"/>
                <a:ea typeface="ＭＳ Ｐゴシック" panose="020B0600070205080204" pitchFamily="34" charset="-128"/>
              </a:defRPr>
            </a:lvl4pPr>
            <a:lvl5pPr marL="4114800" indent="-457200">
              <a:defRPr>
                <a:solidFill>
                  <a:schemeClr val="tx1"/>
                </a:solidFill>
                <a:latin typeface="Calibri" panose="020F0502020204030204" pitchFamily="34" charset="0"/>
                <a:ea typeface="ＭＳ Ｐゴシック" panose="020B0600070205080204" pitchFamily="34" charset="-128"/>
              </a:defRPr>
            </a:lvl5pPr>
            <a:lvl6pPr marL="5029200" indent="-457200" defTabSz="9144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5943600" indent="-457200" defTabSz="9144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6858000" indent="-457200" defTabSz="9144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7772400" indent="-457200" defTabSz="9144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l"/>
            <a:fld id="{44652402-C5F9-4240-8309-76EC9DD4557C}" type="slidenum">
              <a:rPr lang="de-DE">
                <a:solidFill>
                  <a:srgbClr val="898989"/>
                </a:solidFill>
              </a:rPr>
              <a:pPr algn="l"/>
              <a:t>8</a:t>
            </a:fld>
            <a:endParaRPr lang="de-DE">
              <a:solidFill>
                <a:srgbClr val="898989"/>
              </a:solidFill>
            </a:endParaRPr>
          </a:p>
        </p:txBody>
      </p:sp>
      <p:sp>
        <p:nvSpPr>
          <p:cNvPr id="12292" name="Rectangle 2"/>
          <p:cNvSpPr txBox="1">
            <a:spLocks noChangeArrowheads="1"/>
          </p:cNvSpPr>
          <p:nvPr/>
        </p:nvSpPr>
        <p:spPr bwMode="auto">
          <a:xfrm>
            <a:off x="1333118" y="1908176"/>
            <a:ext cx="3644900" cy="1295400"/>
          </a:xfrm>
          <a:prstGeom prst="rect">
            <a:avLst/>
          </a:prstGeom>
          <a:noFill/>
          <a:ln>
            <a:noFill/>
          </a:ln>
          <a:extLst/>
        </p:spPr>
        <p:txBody>
          <a:bodyPr lIns="0" tIns="0" rIns="0" bIns="0"/>
          <a:lstStyle>
            <a:lvl1pPr>
              <a:defRPr sz="1600">
                <a:solidFill>
                  <a:schemeClr val="tx1"/>
                </a:solidFill>
                <a:latin typeface="DB Office" pitchFamily="84" charset="-18"/>
                <a:cs typeface="Arial" pitchFamily="34" charset="0"/>
              </a:defRPr>
            </a:lvl1pPr>
            <a:lvl2pPr marL="742950" indent="-285750">
              <a:defRPr sz="1600">
                <a:solidFill>
                  <a:schemeClr val="tx1"/>
                </a:solidFill>
                <a:latin typeface="DB Office" pitchFamily="84" charset="-18"/>
                <a:cs typeface="Arial" pitchFamily="34" charset="0"/>
              </a:defRPr>
            </a:lvl2pPr>
            <a:lvl3pPr marL="1143000" indent="-228600">
              <a:defRPr sz="1600">
                <a:solidFill>
                  <a:schemeClr val="tx1"/>
                </a:solidFill>
                <a:latin typeface="DB Office" pitchFamily="84" charset="-18"/>
                <a:cs typeface="Arial" pitchFamily="34" charset="0"/>
              </a:defRPr>
            </a:lvl3pPr>
            <a:lvl4pPr marL="1600200" indent="-228600">
              <a:defRPr sz="1600">
                <a:solidFill>
                  <a:schemeClr val="tx1"/>
                </a:solidFill>
                <a:latin typeface="DB Office" pitchFamily="84" charset="-18"/>
                <a:cs typeface="Arial" pitchFamily="34" charset="0"/>
              </a:defRPr>
            </a:lvl4pPr>
            <a:lvl5pPr marL="2057400" indent="-228600">
              <a:defRPr sz="1600">
                <a:solidFill>
                  <a:schemeClr val="tx1"/>
                </a:solidFill>
                <a:latin typeface="DB Office" pitchFamily="84" charset="-18"/>
                <a:cs typeface="Arial" pitchFamily="34" charset="0"/>
              </a:defRPr>
            </a:lvl5pPr>
            <a:lvl6pPr marL="2514600" indent="-228600" algn="ctr" eaLnBrk="0" fontAlgn="base" hangingPunct="0">
              <a:spcBef>
                <a:spcPct val="0"/>
              </a:spcBef>
              <a:spcAft>
                <a:spcPct val="0"/>
              </a:spcAft>
              <a:defRPr sz="1600">
                <a:solidFill>
                  <a:schemeClr val="tx1"/>
                </a:solidFill>
                <a:latin typeface="DB Office" pitchFamily="84" charset="-18"/>
                <a:cs typeface="Arial" pitchFamily="34" charset="0"/>
              </a:defRPr>
            </a:lvl6pPr>
            <a:lvl7pPr marL="2971800" indent="-228600" algn="ctr" eaLnBrk="0" fontAlgn="base" hangingPunct="0">
              <a:spcBef>
                <a:spcPct val="0"/>
              </a:spcBef>
              <a:spcAft>
                <a:spcPct val="0"/>
              </a:spcAft>
              <a:defRPr sz="1600">
                <a:solidFill>
                  <a:schemeClr val="tx1"/>
                </a:solidFill>
                <a:latin typeface="DB Office" pitchFamily="84" charset="-18"/>
                <a:cs typeface="Arial" pitchFamily="34" charset="0"/>
              </a:defRPr>
            </a:lvl7pPr>
            <a:lvl8pPr marL="3429000" indent="-228600" algn="ctr" eaLnBrk="0" fontAlgn="base" hangingPunct="0">
              <a:spcBef>
                <a:spcPct val="0"/>
              </a:spcBef>
              <a:spcAft>
                <a:spcPct val="0"/>
              </a:spcAft>
              <a:defRPr sz="1600">
                <a:solidFill>
                  <a:schemeClr val="tx1"/>
                </a:solidFill>
                <a:latin typeface="DB Office" pitchFamily="84" charset="-18"/>
                <a:cs typeface="Arial" pitchFamily="34" charset="0"/>
              </a:defRPr>
            </a:lvl8pPr>
            <a:lvl9pPr marL="3886200" indent="-228600" algn="ctr" eaLnBrk="0" fontAlgn="base" hangingPunct="0">
              <a:spcBef>
                <a:spcPct val="0"/>
              </a:spcBef>
              <a:spcAft>
                <a:spcPct val="0"/>
              </a:spcAft>
              <a:defRPr sz="1600">
                <a:solidFill>
                  <a:schemeClr val="tx1"/>
                </a:solidFill>
                <a:latin typeface="DB Office" pitchFamily="84" charset="-18"/>
                <a:cs typeface="Arial" pitchFamily="34" charset="0"/>
              </a:defRPr>
            </a:lvl9pPr>
          </a:lstStyle>
          <a:p>
            <a:pPr eaLnBrk="1" hangingPunct="1">
              <a:defRPr/>
            </a:pPr>
            <a:r>
              <a:rPr lang="es-CR" sz="4000" b="1" dirty="0">
                <a:effectLst>
                  <a:outerShdw blurRad="38100" dist="38100" dir="2700000" algn="tl">
                    <a:srgbClr val="000000">
                      <a:alpha val="43137"/>
                    </a:srgbClr>
                  </a:outerShdw>
                </a:effectLst>
                <a:latin typeface="Tahoma" pitchFamily="34" charset="0"/>
                <a:ea typeface="Tahoma" pitchFamily="34" charset="0"/>
                <a:cs typeface="Tahoma" pitchFamily="34" charset="0"/>
              </a:rPr>
              <a:t>REQUISITOS:</a:t>
            </a:r>
            <a:endParaRPr lang="es-ES" sz="4000"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12293" name="Rectangle 2"/>
          <p:cNvSpPr txBox="1">
            <a:spLocks noChangeArrowheads="1"/>
          </p:cNvSpPr>
          <p:nvPr/>
        </p:nvSpPr>
        <p:spPr bwMode="auto">
          <a:xfrm>
            <a:off x="7655496" y="3123320"/>
            <a:ext cx="8496944" cy="1295400"/>
          </a:xfrm>
          <a:prstGeom prst="rect">
            <a:avLst/>
          </a:prstGeom>
          <a:noFill/>
          <a:ln>
            <a:noFill/>
          </a:ln>
          <a:extLst/>
        </p:spPr>
        <p:txBody>
          <a:bodyPr lIns="0" tIns="0" rIns="0" bIns="0"/>
          <a:lstStyle>
            <a:lvl1pPr>
              <a:defRPr sz="1600">
                <a:solidFill>
                  <a:schemeClr val="tx1"/>
                </a:solidFill>
                <a:latin typeface="DB Office" pitchFamily="84" charset="-18"/>
                <a:cs typeface="Arial" pitchFamily="34" charset="0"/>
              </a:defRPr>
            </a:lvl1pPr>
            <a:lvl2pPr marL="742950" indent="-285750">
              <a:defRPr sz="1600">
                <a:solidFill>
                  <a:schemeClr val="tx1"/>
                </a:solidFill>
                <a:latin typeface="DB Office" pitchFamily="84" charset="-18"/>
                <a:cs typeface="Arial" pitchFamily="34" charset="0"/>
              </a:defRPr>
            </a:lvl2pPr>
            <a:lvl3pPr marL="1143000" indent="-228600">
              <a:defRPr sz="1600">
                <a:solidFill>
                  <a:schemeClr val="tx1"/>
                </a:solidFill>
                <a:latin typeface="DB Office" pitchFamily="84" charset="-18"/>
                <a:cs typeface="Arial" pitchFamily="34" charset="0"/>
              </a:defRPr>
            </a:lvl3pPr>
            <a:lvl4pPr marL="1600200" indent="-228600">
              <a:defRPr sz="1600">
                <a:solidFill>
                  <a:schemeClr val="tx1"/>
                </a:solidFill>
                <a:latin typeface="DB Office" pitchFamily="84" charset="-18"/>
                <a:cs typeface="Arial" pitchFamily="34" charset="0"/>
              </a:defRPr>
            </a:lvl4pPr>
            <a:lvl5pPr marL="2057400" indent="-228600">
              <a:defRPr sz="1600">
                <a:solidFill>
                  <a:schemeClr val="tx1"/>
                </a:solidFill>
                <a:latin typeface="DB Office" pitchFamily="84" charset="-18"/>
                <a:cs typeface="Arial" pitchFamily="34" charset="0"/>
              </a:defRPr>
            </a:lvl5pPr>
            <a:lvl6pPr marL="2514600" indent="-228600" algn="ctr" eaLnBrk="0" fontAlgn="base" hangingPunct="0">
              <a:spcBef>
                <a:spcPct val="0"/>
              </a:spcBef>
              <a:spcAft>
                <a:spcPct val="0"/>
              </a:spcAft>
              <a:defRPr sz="1600">
                <a:solidFill>
                  <a:schemeClr val="tx1"/>
                </a:solidFill>
                <a:latin typeface="DB Office" pitchFamily="84" charset="-18"/>
                <a:cs typeface="Arial" pitchFamily="34" charset="0"/>
              </a:defRPr>
            </a:lvl6pPr>
            <a:lvl7pPr marL="2971800" indent="-228600" algn="ctr" eaLnBrk="0" fontAlgn="base" hangingPunct="0">
              <a:spcBef>
                <a:spcPct val="0"/>
              </a:spcBef>
              <a:spcAft>
                <a:spcPct val="0"/>
              </a:spcAft>
              <a:defRPr sz="1600">
                <a:solidFill>
                  <a:schemeClr val="tx1"/>
                </a:solidFill>
                <a:latin typeface="DB Office" pitchFamily="84" charset="-18"/>
                <a:cs typeface="Arial" pitchFamily="34" charset="0"/>
              </a:defRPr>
            </a:lvl7pPr>
            <a:lvl8pPr marL="3429000" indent="-228600" algn="ctr" eaLnBrk="0" fontAlgn="base" hangingPunct="0">
              <a:spcBef>
                <a:spcPct val="0"/>
              </a:spcBef>
              <a:spcAft>
                <a:spcPct val="0"/>
              </a:spcAft>
              <a:defRPr sz="1600">
                <a:solidFill>
                  <a:schemeClr val="tx1"/>
                </a:solidFill>
                <a:latin typeface="DB Office" pitchFamily="84" charset="-18"/>
                <a:cs typeface="Arial" pitchFamily="34" charset="0"/>
              </a:defRPr>
            </a:lvl8pPr>
            <a:lvl9pPr marL="3886200" indent="-228600" algn="ctr" eaLnBrk="0" fontAlgn="base" hangingPunct="0">
              <a:spcBef>
                <a:spcPct val="0"/>
              </a:spcBef>
              <a:spcAft>
                <a:spcPct val="0"/>
              </a:spcAft>
              <a:defRPr sz="1600">
                <a:solidFill>
                  <a:schemeClr val="tx1"/>
                </a:solidFill>
                <a:latin typeface="DB Office" pitchFamily="84" charset="-18"/>
                <a:cs typeface="Arial" pitchFamily="34" charset="0"/>
              </a:defRPr>
            </a:lvl9pPr>
          </a:lstStyle>
          <a:p>
            <a:pPr algn="ctr" eaLnBrk="1" hangingPunct="1">
              <a:defRPr/>
            </a:pPr>
            <a:r>
              <a:rPr lang="es-CR" sz="4800" b="1" dirty="0">
                <a:solidFill>
                  <a:srgbClr val="F78E1E"/>
                </a:solidFill>
                <a:latin typeface="Tahoma" pitchFamily="34" charset="0"/>
                <a:ea typeface="Tahoma" pitchFamily="34" charset="0"/>
                <a:cs typeface="Tahoma" pitchFamily="34" charset="0"/>
                <a:sym typeface="Arial"/>
              </a:rPr>
              <a:t>FACTURA</a:t>
            </a:r>
            <a:r>
              <a:rPr lang="es-CR" sz="4000" b="1" dirty="0">
                <a:solidFill>
                  <a:srgbClr val="F79646"/>
                </a:solidFill>
                <a:effectLst>
                  <a:outerShdw blurRad="38100" dist="38100" dir="2700000" algn="tl">
                    <a:srgbClr val="000000">
                      <a:alpha val="43137"/>
                    </a:srgbClr>
                  </a:outerShdw>
                </a:effectLst>
                <a:latin typeface="Century Gothic" pitchFamily="34" charset="0"/>
              </a:rPr>
              <a:t> </a:t>
            </a:r>
            <a:r>
              <a:rPr lang="es-CR" sz="4800" b="1" dirty="0">
                <a:solidFill>
                  <a:srgbClr val="F78E1E"/>
                </a:solidFill>
                <a:latin typeface="Tahoma" pitchFamily="34" charset="0"/>
                <a:ea typeface="Tahoma" pitchFamily="34" charset="0"/>
                <a:cs typeface="Tahoma" pitchFamily="34" charset="0"/>
              </a:rPr>
              <a:t>COMERCIAL </a:t>
            </a:r>
            <a:endParaRPr lang="es-ES" sz="4800" b="1" dirty="0">
              <a:solidFill>
                <a:srgbClr val="F78E1E"/>
              </a:solidFill>
              <a:latin typeface="Tahoma" pitchFamily="34" charset="0"/>
              <a:ea typeface="Tahoma" pitchFamily="34" charset="0"/>
              <a:cs typeface="Tahoma" pitchFamily="34" charset="0"/>
            </a:endParaRPr>
          </a:p>
        </p:txBody>
      </p:sp>
      <p:pic>
        <p:nvPicPr>
          <p:cNvPr id="78856"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0592" y="2194099"/>
            <a:ext cx="2536824" cy="255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3119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2 Marcador de número de diapositiva"/>
          <p:cNvSpPr>
            <a:spLocks noGrp="1"/>
          </p:cNvSpPr>
          <p:nvPr>
            <p:ph type="sldNum" sz="quarter" idx="12"/>
          </p:nvPr>
        </p:nvSpPr>
        <p:spPr bwMode="auto">
          <a:xfrm>
            <a:off x="3962400" y="12712701"/>
            <a:ext cx="4267200" cy="625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1485900" indent="-571500">
              <a:defRPr>
                <a:solidFill>
                  <a:schemeClr val="tx1"/>
                </a:solidFill>
                <a:latin typeface="Calibri" panose="020F0502020204030204" pitchFamily="34" charset="0"/>
                <a:ea typeface="ＭＳ Ｐゴシック" panose="020B0600070205080204" pitchFamily="34" charset="-128"/>
              </a:defRPr>
            </a:lvl2pPr>
            <a:lvl3pPr marL="2286000" indent="-457200">
              <a:defRPr>
                <a:solidFill>
                  <a:schemeClr val="tx1"/>
                </a:solidFill>
                <a:latin typeface="Calibri" panose="020F0502020204030204" pitchFamily="34" charset="0"/>
                <a:ea typeface="ＭＳ Ｐゴシック" panose="020B0600070205080204" pitchFamily="34" charset="-128"/>
              </a:defRPr>
            </a:lvl3pPr>
            <a:lvl4pPr marL="3200400" indent="-457200">
              <a:defRPr>
                <a:solidFill>
                  <a:schemeClr val="tx1"/>
                </a:solidFill>
                <a:latin typeface="Calibri" panose="020F0502020204030204" pitchFamily="34" charset="0"/>
                <a:ea typeface="ＭＳ Ｐゴシック" panose="020B0600070205080204" pitchFamily="34" charset="-128"/>
              </a:defRPr>
            </a:lvl4pPr>
            <a:lvl5pPr marL="4114800" indent="-457200">
              <a:defRPr>
                <a:solidFill>
                  <a:schemeClr val="tx1"/>
                </a:solidFill>
                <a:latin typeface="Calibri" panose="020F0502020204030204" pitchFamily="34" charset="0"/>
                <a:ea typeface="ＭＳ Ｐゴシック" panose="020B0600070205080204" pitchFamily="34" charset="-128"/>
              </a:defRPr>
            </a:lvl5pPr>
            <a:lvl6pPr marL="5029200" indent="-457200" defTabSz="9144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5943600" indent="-457200" defTabSz="9144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6858000" indent="-457200" defTabSz="9144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7772400" indent="-457200" defTabSz="9144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l"/>
            <a:fld id="{4A2D5182-F411-445C-AFCB-4B1FAAF7FE38}" type="slidenum">
              <a:rPr lang="de-DE">
                <a:solidFill>
                  <a:srgbClr val="898989"/>
                </a:solidFill>
              </a:rPr>
              <a:pPr algn="l"/>
              <a:t>9</a:t>
            </a:fld>
            <a:endParaRPr lang="de-DE">
              <a:solidFill>
                <a:srgbClr val="898989"/>
              </a:solidFill>
            </a:endParaRPr>
          </a:p>
        </p:txBody>
      </p:sp>
      <p:sp>
        <p:nvSpPr>
          <p:cNvPr id="36870" name="6 Rectángulo"/>
          <p:cNvSpPr>
            <a:spLocks noChangeArrowheads="1"/>
          </p:cNvSpPr>
          <p:nvPr/>
        </p:nvSpPr>
        <p:spPr bwMode="auto">
          <a:xfrm>
            <a:off x="3839072" y="3833664"/>
            <a:ext cx="14716124" cy="747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hangingPunct="1">
              <a:defRPr/>
            </a:pPr>
            <a:endParaRPr lang="es-ES_tradnl" sz="3200" b="1" dirty="0">
              <a:effectLst>
                <a:outerShdw blurRad="38100" dist="38100" dir="2700000" algn="tl">
                  <a:srgbClr val="000000">
                    <a:alpha val="43137"/>
                  </a:srgbClr>
                </a:outerShdw>
              </a:effectLst>
              <a:latin typeface="Century Gothic" panose="020B0502020202020204" pitchFamily="34" charset="0"/>
              <a:ea typeface="Tahoma" pitchFamily="34" charset="0"/>
              <a:cs typeface="Tahoma" pitchFamily="34" charset="0"/>
            </a:endParaRPr>
          </a:p>
          <a:p>
            <a:pPr algn="l" eaLnBrk="1" hangingPunct="1">
              <a:defRPr/>
            </a:pPr>
            <a:r>
              <a:rPr lang="es-ES_tradnl" sz="3200" b="1" dirty="0">
                <a:latin typeface="Century Gothic" panose="020B0502020202020204" pitchFamily="34" charset="0"/>
                <a:ea typeface="Tahoma" pitchFamily="34" charset="0"/>
                <a:cs typeface="Tahoma" pitchFamily="34" charset="0"/>
              </a:rPr>
              <a:t>Guía Aérea.</a:t>
            </a:r>
          </a:p>
          <a:p>
            <a:pPr algn="l" eaLnBrk="1" hangingPunct="1">
              <a:defRPr/>
            </a:pPr>
            <a:endParaRPr lang="es-ES_tradnl" sz="3200" b="1" dirty="0">
              <a:latin typeface="Century Gothic" panose="020B0502020202020204" pitchFamily="34" charset="0"/>
              <a:ea typeface="Tahoma" pitchFamily="34" charset="0"/>
              <a:cs typeface="Tahoma" pitchFamily="34" charset="0"/>
            </a:endParaRPr>
          </a:p>
          <a:p>
            <a:pPr algn="l" eaLnBrk="1" hangingPunct="1">
              <a:defRPr/>
            </a:pPr>
            <a:r>
              <a:rPr lang="es-ES_tradnl" sz="3200" b="1" dirty="0">
                <a:latin typeface="Century Gothic" panose="020B0502020202020204" pitchFamily="34" charset="0"/>
                <a:ea typeface="Tahoma" pitchFamily="34" charset="0"/>
                <a:cs typeface="Tahoma" pitchFamily="34" charset="0"/>
              </a:rPr>
              <a:t>Carta de Porte.</a:t>
            </a:r>
          </a:p>
          <a:p>
            <a:pPr algn="l" eaLnBrk="1" hangingPunct="1">
              <a:defRPr/>
            </a:pPr>
            <a:endParaRPr lang="es-ES_tradnl" sz="3200" b="1" dirty="0">
              <a:latin typeface="Century Gothic" panose="020B0502020202020204" pitchFamily="34" charset="0"/>
              <a:ea typeface="Tahoma" pitchFamily="34" charset="0"/>
              <a:cs typeface="Tahoma" pitchFamily="34" charset="0"/>
            </a:endParaRPr>
          </a:p>
          <a:p>
            <a:pPr algn="l" eaLnBrk="1" hangingPunct="1">
              <a:defRPr/>
            </a:pPr>
            <a:r>
              <a:rPr lang="es-ES_tradnl" sz="3200" b="1" dirty="0">
                <a:latin typeface="Century Gothic" panose="020B0502020202020204" pitchFamily="34" charset="0"/>
                <a:ea typeface="Tahoma" pitchFamily="34" charset="0"/>
                <a:cs typeface="Tahoma" pitchFamily="34" charset="0"/>
              </a:rPr>
              <a:t>Conocimiento de embarque (BL).</a:t>
            </a:r>
          </a:p>
          <a:p>
            <a:pPr algn="l" eaLnBrk="1" hangingPunct="1">
              <a:defRPr/>
            </a:pPr>
            <a:r>
              <a:rPr lang="es-CR" sz="3200" b="1" dirty="0">
                <a:latin typeface="Century Gothic" panose="020B0502020202020204" pitchFamily="34" charset="0"/>
                <a:ea typeface="Tahoma" pitchFamily="34" charset="0"/>
                <a:cs typeface="Tahoma" pitchFamily="34" charset="0"/>
              </a:rPr>
              <a:t/>
            </a:r>
            <a:br>
              <a:rPr lang="es-CR" sz="3200" b="1" dirty="0">
                <a:latin typeface="Century Gothic" panose="020B0502020202020204" pitchFamily="34" charset="0"/>
                <a:ea typeface="Tahoma" pitchFamily="34" charset="0"/>
                <a:cs typeface="Tahoma" pitchFamily="34" charset="0"/>
              </a:rPr>
            </a:br>
            <a:r>
              <a:rPr lang="es-ES_tradnl" sz="3200" b="1" dirty="0">
                <a:latin typeface="Century Gothic" panose="020B0502020202020204" pitchFamily="34" charset="0"/>
                <a:ea typeface="Tahoma" pitchFamily="34" charset="0"/>
                <a:cs typeface="Tahoma" pitchFamily="34" charset="0"/>
              </a:rPr>
              <a:t>Debe de indicar el monto del flete (</a:t>
            </a:r>
            <a:r>
              <a:rPr lang="es-ES_tradnl" sz="3200" b="1" dirty="0" err="1">
                <a:latin typeface="Century Gothic" panose="020B0502020202020204" pitchFamily="34" charset="0"/>
                <a:ea typeface="Tahoma" pitchFamily="34" charset="0"/>
                <a:cs typeface="Tahoma" pitchFamily="34" charset="0"/>
              </a:rPr>
              <a:t>collect</a:t>
            </a:r>
            <a:r>
              <a:rPr lang="es-ES_tradnl" sz="3200" b="1" dirty="0">
                <a:latin typeface="Century Gothic" panose="020B0502020202020204" pitchFamily="34" charset="0"/>
                <a:ea typeface="Tahoma" pitchFamily="34" charset="0"/>
                <a:cs typeface="Tahoma" pitchFamily="34" charset="0"/>
              </a:rPr>
              <a:t> o </a:t>
            </a:r>
            <a:r>
              <a:rPr lang="es-ES_tradnl" sz="3200" b="1" dirty="0" err="1">
                <a:latin typeface="Century Gothic" panose="020B0502020202020204" pitchFamily="34" charset="0"/>
                <a:ea typeface="Tahoma" pitchFamily="34" charset="0"/>
                <a:cs typeface="Tahoma" pitchFamily="34" charset="0"/>
              </a:rPr>
              <a:t>prepaid</a:t>
            </a:r>
            <a:r>
              <a:rPr lang="es-ES_tradnl" sz="3200" b="1" dirty="0">
                <a:latin typeface="Century Gothic" panose="020B0502020202020204" pitchFamily="34" charset="0"/>
                <a:ea typeface="Tahoma" pitchFamily="34" charset="0"/>
                <a:cs typeface="Tahoma" pitchFamily="34" charset="0"/>
              </a:rPr>
              <a:t>).</a:t>
            </a:r>
          </a:p>
          <a:p>
            <a:pPr algn="l" eaLnBrk="1" hangingPunct="1">
              <a:defRPr/>
            </a:pPr>
            <a:endParaRPr lang="es-ES_tradnl" sz="3200" b="1" dirty="0">
              <a:latin typeface="Century Gothic" panose="020B0502020202020204" pitchFamily="34" charset="0"/>
              <a:ea typeface="Tahoma" pitchFamily="34" charset="0"/>
              <a:cs typeface="Tahoma" pitchFamily="34" charset="0"/>
            </a:endParaRPr>
          </a:p>
          <a:p>
            <a:pPr algn="l" eaLnBrk="1" hangingPunct="1">
              <a:defRPr/>
            </a:pPr>
            <a:r>
              <a:rPr lang="es-ES_tradnl" sz="3200" b="1" dirty="0">
                <a:latin typeface="Century Gothic" panose="020B0502020202020204" pitchFamily="34" charset="0"/>
                <a:ea typeface="Tahoma" pitchFamily="34" charset="0"/>
                <a:cs typeface="Tahoma" pitchFamily="34" charset="0"/>
              </a:rPr>
              <a:t>Documento en Original.</a:t>
            </a:r>
          </a:p>
          <a:p>
            <a:pPr algn="l" eaLnBrk="1" hangingPunct="1">
              <a:defRPr/>
            </a:pPr>
            <a:endParaRPr lang="es-ES_tradnl" sz="3200" b="1" dirty="0">
              <a:latin typeface="Century Gothic" panose="020B0502020202020204" pitchFamily="34" charset="0"/>
              <a:ea typeface="Tahoma" pitchFamily="34" charset="0"/>
              <a:cs typeface="Tahoma" pitchFamily="34" charset="0"/>
            </a:endParaRPr>
          </a:p>
          <a:p>
            <a:pPr algn="l" eaLnBrk="1" hangingPunct="1">
              <a:defRPr/>
            </a:pPr>
            <a:r>
              <a:rPr lang="es-ES_tradnl" sz="3200" b="1" dirty="0">
                <a:latin typeface="Century Gothic" panose="020B0502020202020204" pitchFamily="34" charset="0"/>
                <a:ea typeface="Tahoma" pitchFamily="34" charset="0"/>
                <a:cs typeface="Tahoma" pitchFamily="34" charset="0"/>
              </a:rPr>
              <a:t>Figura del Endoso.</a:t>
            </a:r>
          </a:p>
          <a:p>
            <a:pPr algn="l" eaLnBrk="1" hangingPunct="1">
              <a:defRPr/>
            </a:pPr>
            <a:endParaRPr lang="es-ES_tradnl" sz="3200" b="1" dirty="0">
              <a:latin typeface="Century Gothic" panose="020B0502020202020204" pitchFamily="34" charset="0"/>
              <a:ea typeface="Tahoma" pitchFamily="34" charset="0"/>
              <a:cs typeface="Tahoma" pitchFamily="34" charset="0"/>
            </a:endParaRPr>
          </a:p>
          <a:p>
            <a:pPr algn="l" eaLnBrk="1" hangingPunct="1">
              <a:defRPr/>
            </a:pPr>
            <a:r>
              <a:rPr lang="es-ES_tradnl" sz="3200" b="1" dirty="0">
                <a:latin typeface="Century Gothic" panose="020B0502020202020204" pitchFamily="34" charset="0"/>
                <a:ea typeface="Tahoma" pitchFamily="34" charset="0"/>
                <a:cs typeface="Tahoma" pitchFamily="34" charset="0"/>
              </a:rPr>
              <a:t>Figura de la cesión de derechos.</a:t>
            </a:r>
          </a:p>
          <a:p>
            <a:pPr algn="l" eaLnBrk="1" hangingPunct="1">
              <a:defRPr/>
            </a:pPr>
            <a:endParaRPr lang="es-ES_tradnl" sz="3200" b="1" dirty="0">
              <a:solidFill>
                <a:srgbClr val="8064A2"/>
              </a:solidFill>
              <a:latin typeface="Century Gothic" pitchFamily="34" charset="0"/>
              <a:cs typeface="Tahoma" pitchFamily="34" charset="0"/>
            </a:endParaRPr>
          </a:p>
        </p:txBody>
      </p:sp>
      <p:sp>
        <p:nvSpPr>
          <p:cNvPr id="12295" name="Rectangle 2"/>
          <p:cNvSpPr txBox="1">
            <a:spLocks noChangeArrowheads="1"/>
          </p:cNvSpPr>
          <p:nvPr/>
        </p:nvSpPr>
        <p:spPr bwMode="auto">
          <a:xfrm>
            <a:off x="7871520" y="2235200"/>
            <a:ext cx="8832850" cy="152400"/>
          </a:xfrm>
          <a:prstGeom prst="rect">
            <a:avLst/>
          </a:prstGeom>
          <a:noFill/>
          <a:ln>
            <a:noFill/>
          </a:ln>
          <a:extLst/>
        </p:spPr>
        <p:txBody>
          <a:bodyPr lIns="0" tIns="0" rIns="0" bIns="0"/>
          <a:lstStyle>
            <a:defPPr>
              <a:defRPr lang="en-US"/>
            </a:defPPr>
            <a:lvl1pPr algn="ctr" eaLnBrk="1" hangingPunct="1">
              <a:defRPr sz="1800" b="1">
                <a:solidFill>
                  <a:srgbClr val="F79646"/>
                </a:solidFill>
                <a:effectLst>
                  <a:outerShdw blurRad="38100" dist="38100" dir="2700000" algn="tl">
                    <a:srgbClr val="000000">
                      <a:alpha val="43137"/>
                    </a:srgbClr>
                  </a:outerShdw>
                </a:effectLst>
                <a:latin typeface="Century Gothic" pitchFamily="34" charset="0"/>
                <a:cs typeface="Arial" pitchFamily="34" charset="0"/>
              </a:defRPr>
            </a:lvl1pPr>
            <a:lvl2pPr marL="742950" indent="-285750">
              <a:defRPr sz="1600">
                <a:latin typeface="DB Office" pitchFamily="84" charset="-18"/>
                <a:cs typeface="Arial" pitchFamily="34" charset="0"/>
              </a:defRPr>
            </a:lvl2pPr>
            <a:lvl3pPr marL="1143000" indent="-228600">
              <a:defRPr sz="1600">
                <a:latin typeface="DB Office" pitchFamily="84" charset="-18"/>
                <a:cs typeface="Arial" pitchFamily="34" charset="0"/>
              </a:defRPr>
            </a:lvl3pPr>
            <a:lvl4pPr marL="1600200" indent="-228600">
              <a:defRPr sz="1600">
                <a:latin typeface="DB Office" pitchFamily="84" charset="-18"/>
                <a:cs typeface="Arial" pitchFamily="34" charset="0"/>
              </a:defRPr>
            </a:lvl4pPr>
            <a:lvl5pPr marL="2057400" indent="-228600">
              <a:defRPr sz="1600">
                <a:latin typeface="DB Office" pitchFamily="84" charset="-18"/>
                <a:cs typeface="Arial" pitchFamily="34" charset="0"/>
              </a:defRPr>
            </a:lvl5pPr>
            <a:lvl6pPr marL="2514600" indent="-228600" algn="ctr" eaLnBrk="0" fontAlgn="base" hangingPunct="0">
              <a:spcBef>
                <a:spcPct val="0"/>
              </a:spcBef>
              <a:spcAft>
                <a:spcPct val="0"/>
              </a:spcAft>
              <a:defRPr sz="1600">
                <a:latin typeface="DB Office" pitchFamily="84" charset="-18"/>
                <a:cs typeface="Arial" pitchFamily="34" charset="0"/>
              </a:defRPr>
            </a:lvl6pPr>
            <a:lvl7pPr marL="2971800" indent="-228600" algn="ctr" eaLnBrk="0" fontAlgn="base" hangingPunct="0">
              <a:spcBef>
                <a:spcPct val="0"/>
              </a:spcBef>
              <a:spcAft>
                <a:spcPct val="0"/>
              </a:spcAft>
              <a:defRPr sz="1600">
                <a:latin typeface="DB Office" pitchFamily="84" charset="-18"/>
                <a:cs typeface="Arial" pitchFamily="34" charset="0"/>
              </a:defRPr>
            </a:lvl7pPr>
            <a:lvl8pPr marL="3429000" indent="-228600" algn="ctr" eaLnBrk="0" fontAlgn="base" hangingPunct="0">
              <a:spcBef>
                <a:spcPct val="0"/>
              </a:spcBef>
              <a:spcAft>
                <a:spcPct val="0"/>
              </a:spcAft>
              <a:defRPr sz="1600">
                <a:latin typeface="DB Office" pitchFamily="84" charset="-18"/>
                <a:cs typeface="Arial" pitchFamily="34" charset="0"/>
              </a:defRPr>
            </a:lvl8pPr>
            <a:lvl9pPr marL="3886200" indent="-228600" algn="ctr" eaLnBrk="0" fontAlgn="base" hangingPunct="0">
              <a:spcBef>
                <a:spcPct val="0"/>
              </a:spcBef>
              <a:spcAft>
                <a:spcPct val="0"/>
              </a:spcAft>
              <a:defRPr sz="1600">
                <a:latin typeface="DB Office" pitchFamily="84" charset="-18"/>
                <a:cs typeface="Arial" pitchFamily="34" charset="0"/>
              </a:defRPr>
            </a:lvl9pPr>
          </a:lstStyle>
          <a:p>
            <a:pPr>
              <a:defRPr/>
            </a:pPr>
            <a:r>
              <a:rPr lang="es-ES_tradnl" sz="4800" dirty="0">
                <a:solidFill>
                  <a:srgbClr val="F78E1E"/>
                </a:solidFill>
                <a:effectLst/>
                <a:latin typeface="Tahoma" pitchFamily="34" charset="0"/>
                <a:ea typeface="Tahoma" pitchFamily="34" charset="0"/>
                <a:cs typeface="Tahoma" pitchFamily="34" charset="0"/>
              </a:rPr>
              <a:t>CONTRATO DE TRANSPORTE</a:t>
            </a:r>
            <a:endParaRPr lang="es-ES" sz="4800" dirty="0">
              <a:solidFill>
                <a:srgbClr val="F78E1E"/>
              </a:solidFill>
              <a:effectLst/>
              <a:latin typeface="Tahoma" pitchFamily="34" charset="0"/>
              <a:ea typeface="Tahoma" pitchFamily="34" charset="0"/>
              <a:cs typeface="Tahoma" pitchFamily="34" charset="0"/>
            </a:endParaRPr>
          </a:p>
        </p:txBody>
      </p:sp>
      <p:pic>
        <p:nvPicPr>
          <p:cNvPr id="79879" name="2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20392" y="5714186"/>
            <a:ext cx="2498724" cy="3717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8137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1094</TotalTime>
  <Words>1939</Words>
  <Application>Microsoft Macintosh PowerPoint</Application>
  <PresentationFormat>Personalizado</PresentationFormat>
  <Paragraphs>428</Paragraphs>
  <Slides>34</Slides>
  <Notes>1</Notes>
  <HiddenSlides>0</HiddenSlides>
  <MMClips>0</MMClips>
  <ScaleCrop>false</ScaleCrop>
  <HeadingPairs>
    <vt:vector size="8" baseType="variant">
      <vt:variant>
        <vt:lpstr>Fuentes usadas</vt:lpstr>
      </vt:variant>
      <vt:variant>
        <vt:i4>13</vt:i4>
      </vt:variant>
      <vt:variant>
        <vt:lpstr>Tema</vt:lpstr>
      </vt:variant>
      <vt:variant>
        <vt:i4>1</vt:i4>
      </vt:variant>
      <vt:variant>
        <vt:lpstr>Servidores OLE incrustados</vt:lpstr>
      </vt:variant>
      <vt:variant>
        <vt:i4>1</vt:i4>
      </vt:variant>
      <vt:variant>
        <vt:lpstr>Títulos de diapositiva</vt:lpstr>
      </vt:variant>
      <vt:variant>
        <vt:i4>34</vt:i4>
      </vt:variant>
    </vt:vector>
  </HeadingPairs>
  <TitlesOfParts>
    <vt:vector size="49" baseType="lpstr">
      <vt:lpstr>Arial Narrow</vt:lpstr>
      <vt:lpstr>Calibri</vt:lpstr>
      <vt:lpstr>Century Gothic</vt:lpstr>
      <vt:lpstr>Comic Sans MS</vt:lpstr>
      <vt:lpstr>Copperplate Gothic Light</vt:lpstr>
      <vt:lpstr>Helvetica Light</vt:lpstr>
      <vt:lpstr>Helvetica Neue</vt:lpstr>
      <vt:lpstr>MS PGothic</vt:lpstr>
      <vt:lpstr>ＭＳ Ｐゴシック</vt:lpstr>
      <vt:lpstr>Tahoma</vt:lpstr>
      <vt:lpstr>Times New Roman</vt:lpstr>
      <vt:lpstr>Wingdings</vt:lpstr>
      <vt:lpstr>Arial</vt:lpstr>
      <vt:lpstr>White</vt:lpstr>
      <vt:lpstr>Visio</vt:lpstr>
      <vt:lpstr>AGENCIA DE ADUANAS DESALMACENADORA TICAL DEL OESTE S.A.    PROCEDIMIENTOS ADUANEROS CR</vt:lpstr>
      <vt:lpstr>Presentación de PowerPoint</vt:lpstr>
      <vt:lpstr>Presentación de PowerPoint</vt:lpstr>
      <vt:lpstr>ESQUEMA FUNCIONAL: Ingreso</vt:lpstr>
      <vt:lpstr>ESQUEMA FUNCIONAL: Tránsito</vt:lpstr>
      <vt:lpstr>ESQUEMA FUNCIONAL: Depósito</vt:lpstr>
      <vt:lpstr>IMPORTACIONES</vt:lpstr>
      <vt:lpstr>Debe ser en original y en español.    Traducción factura firmada por parte del importador.  Declaración jurada al dorso y firmada por el representante legal del importador.  Debe de indicar el termino de INCOTERM negociado.  Carta aclaratoria por parte del importador: bultos, términos de negociación. </vt:lpstr>
      <vt:lpstr>Presentación de PowerPoint</vt:lpstr>
      <vt:lpstr>Presentación de PowerPoint</vt:lpstr>
      <vt:lpstr>Presentación de PowerPoint</vt:lpstr>
      <vt:lpstr>NOTAS TECNICAS</vt:lpstr>
      <vt:lpstr>NOTAS TECNICAS</vt:lpstr>
      <vt:lpstr>NOTAS TECNICAS</vt:lpstr>
      <vt:lpstr>COSTA RICA- TLC </vt:lpstr>
      <vt:lpstr>ESQUEMA FUNCIONAL: Importación</vt:lpstr>
      <vt:lpstr>CICLO DE UNA DUA </vt:lpstr>
      <vt:lpstr>Presentación de PowerPoint</vt:lpstr>
      <vt:lpstr>Presentación de PowerPoint</vt:lpstr>
      <vt:lpstr>TIPS PARA ANTICIPADOS</vt:lpstr>
      <vt:lpstr>Presentación de PowerPoint</vt:lpstr>
      <vt:lpstr>EXPORTACIONES</vt:lpstr>
      <vt:lpstr>Presentación de PowerPoint</vt:lpstr>
      <vt:lpstr>REEXPORTACION</vt:lpstr>
      <vt:lpstr>Presentación de PowerPoint</vt:lpstr>
      <vt:lpstr>Presentación de PowerPoint</vt:lpstr>
      <vt:lpstr>Presentación de PowerPoint</vt:lpstr>
      <vt:lpstr>Presentación de PowerPoint</vt:lpstr>
      <vt:lpstr>Relación directa con …</vt:lpstr>
      <vt:lpstr>INCOTERMS 2010</vt:lpstr>
      <vt:lpstr>INCOTERMS 2010</vt:lpstr>
      <vt:lpstr>VARIABLES</vt:lpstr>
      <vt:lpstr>Presentación de PowerPoint</vt:lpstr>
      <vt:lpstr>GRACIAS </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Elvis</dc:creator>
  <cp:lastModifiedBy>Usuario de Microsoft Office</cp:lastModifiedBy>
  <cp:revision>149</cp:revision>
  <cp:lastPrinted>2016-02-08T19:17:05Z</cp:lastPrinted>
  <dcterms:created xsi:type="dcterms:W3CDTF">2016-01-31T02:57:47Z</dcterms:created>
  <dcterms:modified xsi:type="dcterms:W3CDTF">2017-07-21T21:52:13Z</dcterms:modified>
</cp:coreProperties>
</file>