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49"/>
  </p:notesMasterIdLst>
  <p:handoutMasterIdLst>
    <p:handoutMasterId r:id="rId50"/>
  </p:handoutMasterIdLst>
  <p:sldIdLst>
    <p:sldId id="1390" r:id="rId2"/>
    <p:sldId id="1448" r:id="rId3"/>
    <p:sldId id="1449" r:id="rId4"/>
    <p:sldId id="1490" r:id="rId5"/>
    <p:sldId id="1450" r:id="rId6"/>
    <p:sldId id="1452" r:id="rId7"/>
    <p:sldId id="1453" r:id="rId8"/>
    <p:sldId id="1454" r:id="rId9"/>
    <p:sldId id="1456" r:id="rId10"/>
    <p:sldId id="1491" r:id="rId11"/>
    <p:sldId id="1457" r:id="rId12"/>
    <p:sldId id="1458" r:id="rId13"/>
    <p:sldId id="1459" r:id="rId14"/>
    <p:sldId id="1492" r:id="rId15"/>
    <p:sldId id="1460" r:id="rId16"/>
    <p:sldId id="1461" r:id="rId17"/>
    <p:sldId id="1493" r:id="rId18"/>
    <p:sldId id="1462" r:id="rId19"/>
    <p:sldId id="1463" r:id="rId20"/>
    <p:sldId id="1464" r:id="rId21"/>
    <p:sldId id="1494" r:id="rId22"/>
    <p:sldId id="1465" r:id="rId23"/>
    <p:sldId id="1466" r:id="rId24"/>
    <p:sldId id="1467" r:id="rId25"/>
    <p:sldId id="1495" r:id="rId26"/>
    <p:sldId id="1468" r:id="rId27"/>
    <p:sldId id="1469" r:id="rId28"/>
    <p:sldId id="1470" r:id="rId29"/>
    <p:sldId id="1471" r:id="rId30"/>
    <p:sldId id="1472" r:id="rId31"/>
    <p:sldId id="1473" r:id="rId32"/>
    <p:sldId id="1496" r:id="rId33"/>
    <p:sldId id="1474" r:id="rId34"/>
    <p:sldId id="1475" r:id="rId35"/>
    <p:sldId id="1476" r:id="rId36"/>
    <p:sldId id="1477" r:id="rId37"/>
    <p:sldId id="1478" r:id="rId38"/>
    <p:sldId id="1499" r:id="rId39"/>
    <p:sldId id="1479" r:id="rId40"/>
    <p:sldId id="1480" r:id="rId41"/>
    <p:sldId id="1497" r:id="rId42"/>
    <p:sldId id="1481" r:id="rId43"/>
    <p:sldId id="1482" r:id="rId44"/>
    <p:sldId id="1483" r:id="rId45"/>
    <p:sldId id="1498" r:id="rId46"/>
    <p:sldId id="1488" r:id="rId47"/>
    <p:sldId id="1444" r:id="rId48"/>
  </p:sldIdLst>
  <p:sldSz cx="9144000" cy="6858000" type="screen4x3"/>
  <p:notesSz cx="6858000" cy="9199563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9933"/>
    <a:srgbClr val="663300"/>
    <a:srgbClr val="9966FF"/>
    <a:srgbClr val="FF3300"/>
    <a:srgbClr val="CCCCFF"/>
    <a:srgbClr val="00CC66"/>
    <a:srgbClr val="00CC99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985" autoAdjust="0"/>
    <p:restoredTop sz="97869" autoAdjust="0"/>
  </p:normalViewPr>
  <p:slideViewPr>
    <p:cSldViewPr>
      <p:cViewPr>
        <p:scale>
          <a:sx n="70" d="100"/>
          <a:sy n="70" d="100"/>
        </p:scale>
        <p:origin x="-894" y="-252"/>
      </p:cViewPr>
      <p:guideLst>
        <p:guide orient="horz" pos="1392"/>
        <p:guide orient="horz" pos="1008"/>
        <p:guide orient="horz" pos="4224"/>
        <p:guide pos="2880"/>
        <p:guide pos="336"/>
        <p:guide pos="576"/>
      </p:guideLst>
    </p:cSldViewPr>
  </p:slideViewPr>
  <p:outlineViewPr>
    <p:cViewPr>
      <p:scale>
        <a:sx n="33" d="100"/>
        <a:sy n="33" d="100"/>
      </p:scale>
      <p:origin x="48" y="22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46" y="-90"/>
      </p:cViewPr>
      <p:guideLst>
        <p:guide orient="horz" pos="2896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5519C-0686-4962-9198-E469E5A35EDC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s-CR"/>
        </a:p>
      </dgm:t>
    </dgm:pt>
    <dgm:pt modelId="{D0199CF0-92DE-41A4-95F8-E1288810AC56}">
      <dgm:prSet/>
      <dgm:spPr/>
      <dgm:t>
        <a:bodyPr/>
        <a:lstStyle/>
        <a:p>
          <a:pPr rtl="0"/>
          <a:r>
            <a:rPr lang="es-CR" b="1" dirty="0" smtClean="0">
              <a:solidFill>
                <a:schemeClr val="tx1"/>
              </a:solidFill>
            </a:rPr>
            <a:t>Objetivo, previsible y de fácil administración</a:t>
          </a:r>
          <a:endParaRPr lang="es-CR" b="1" dirty="0">
            <a:solidFill>
              <a:schemeClr val="tx1"/>
            </a:solidFill>
          </a:endParaRPr>
        </a:p>
      </dgm:t>
    </dgm:pt>
    <dgm:pt modelId="{095E9DA2-496F-458A-BFF1-55EEDD3BF07C}" type="parTrans" cxnId="{A752BAAA-3B10-41ED-B96B-D8F443343738}">
      <dgm:prSet/>
      <dgm:spPr/>
      <dgm:t>
        <a:bodyPr/>
        <a:lstStyle/>
        <a:p>
          <a:endParaRPr lang="es-CR" b="1">
            <a:solidFill>
              <a:schemeClr val="tx1"/>
            </a:solidFill>
          </a:endParaRPr>
        </a:p>
      </dgm:t>
    </dgm:pt>
    <dgm:pt modelId="{0BA24DAA-D6E1-42E5-B58C-33E0137E4DBB}" type="sibTrans" cxnId="{A752BAAA-3B10-41ED-B96B-D8F443343738}">
      <dgm:prSet/>
      <dgm:spPr/>
      <dgm:t>
        <a:bodyPr/>
        <a:lstStyle/>
        <a:p>
          <a:endParaRPr lang="es-CR" b="1">
            <a:solidFill>
              <a:schemeClr val="tx1"/>
            </a:solidFill>
          </a:endParaRPr>
        </a:p>
      </dgm:t>
    </dgm:pt>
    <dgm:pt modelId="{C6A16C85-027A-4D47-B1BB-E2410E2A27FF}">
      <dgm:prSet/>
      <dgm:spPr/>
      <dgm:t>
        <a:bodyPr/>
        <a:lstStyle/>
        <a:p>
          <a:pPr rtl="0"/>
          <a:r>
            <a:rPr lang="es-CR" b="1" dirty="0" smtClean="0">
              <a:solidFill>
                <a:schemeClr val="tx1"/>
              </a:solidFill>
            </a:rPr>
            <a:t>Acorde con la realidad productiva del país</a:t>
          </a:r>
          <a:endParaRPr lang="es-ES_tradnl" b="1" dirty="0">
            <a:solidFill>
              <a:schemeClr val="tx1"/>
            </a:solidFill>
          </a:endParaRPr>
        </a:p>
      </dgm:t>
    </dgm:pt>
    <dgm:pt modelId="{9A3816CC-DB14-4194-A782-9CB6962F3ABE}" type="parTrans" cxnId="{30F02B71-4BCF-483E-B69A-C041D9A92300}">
      <dgm:prSet/>
      <dgm:spPr/>
      <dgm:t>
        <a:bodyPr/>
        <a:lstStyle/>
        <a:p>
          <a:endParaRPr lang="es-CR" b="1">
            <a:solidFill>
              <a:schemeClr val="tx1"/>
            </a:solidFill>
          </a:endParaRPr>
        </a:p>
      </dgm:t>
    </dgm:pt>
    <dgm:pt modelId="{C1328151-6101-48BC-A9E7-51639A1F283D}" type="sibTrans" cxnId="{30F02B71-4BCF-483E-B69A-C041D9A92300}">
      <dgm:prSet/>
      <dgm:spPr/>
      <dgm:t>
        <a:bodyPr/>
        <a:lstStyle/>
        <a:p>
          <a:endParaRPr lang="es-CR" b="1">
            <a:solidFill>
              <a:schemeClr val="tx1"/>
            </a:solidFill>
          </a:endParaRPr>
        </a:p>
      </dgm:t>
    </dgm:pt>
    <dgm:pt modelId="{FA868C6E-409C-4068-B18E-7A0F1CE50191}">
      <dgm:prSet/>
      <dgm:spPr/>
      <dgm:t>
        <a:bodyPr/>
        <a:lstStyle/>
        <a:p>
          <a:pPr rtl="0"/>
          <a:r>
            <a:rPr lang="es-CR" b="1" dirty="0" smtClean="0">
              <a:solidFill>
                <a:schemeClr val="tx1"/>
              </a:solidFill>
            </a:rPr>
            <a:t>En general, no se limita el origen del producto a la adquisición de materias primas de los EE.UU</a:t>
          </a:r>
          <a:endParaRPr lang="es-ES_tradnl" b="1" dirty="0">
            <a:solidFill>
              <a:schemeClr val="tx1"/>
            </a:solidFill>
          </a:endParaRPr>
        </a:p>
      </dgm:t>
    </dgm:pt>
    <dgm:pt modelId="{6082333C-38A3-4436-B9CE-784874992221}" type="parTrans" cxnId="{9C19DAE0-3E8B-4584-A5B8-496F25348745}">
      <dgm:prSet/>
      <dgm:spPr/>
      <dgm:t>
        <a:bodyPr/>
        <a:lstStyle/>
        <a:p>
          <a:endParaRPr lang="es-CR" b="1">
            <a:solidFill>
              <a:schemeClr val="tx1"/>
            </a:solidFill>
          </a:endParaRPr>
        </a:p>
      </dgm:t>
    </dgm:pt>
    <dgm:pt modelId="{63B46DA6-70E1-4D6D-A606-D69243D54C74}" type="sibTrans" cxnId="{9C19DAE0-3E8B-4584-A5B8-496F25348745}">
      <dgm:prSet/>
      <dgm:spPr/>
      <dgm:t>
        <a:bodyPr/>
        <a:lstStyle/>
        <a:p>
          <a:endParaRPr lang="es-CR" b="1">
            <a:solidFill>
              <a:schemeClr val="tx1"/>
            </a:solidFill>
          </a:endParaRPr>
        </a:p>
      </dgm:t>
    </dgm:pt>
    <dgm:pt modelId="{15567A15-9B14-4616-A868-F77B55DC5781}">
      <dgm:prSet/>
      <dgm:spPr/>
      <dgm:t>
        <a:bodyPr/>
        <a:lstStyle/>
        <a:p>
          <a:pPr rtl="0"/>
          <a:r>
            <a:rPr lang="es-CR" b="1" dirty="0" smtClean="0">
              <a:solidFill>
                <a:schemeClr val="tx1"/>
              </a:solidFill>
            </a:rPr>
            <a:t>No constituyen un obstáculo al comercio con los EE.UU</a:t>
          </a:r>
          <a:endParaRPr lang="es-CR" b="1" dirty="0">
            <a:solidFill>
              <a:schemeClr val="tx1"/>
            </a:solidFill>
          </a:endParaRPr>
        </a:p>
      </dgm:t>
    </dgm:pt>
    <dgm:pt modelId="{D69B4A72-80D2-4234-8A62-D903721E06C8}" type="parTrans" cxnId="{F38B23D0-B9F0-4203-AEF6-49910BA1B95B}">
      <dgm:prSet/>
      <dgm:spPr/>
      <dgm:t>
        <a:bodyPr/>
        <a:lstStyle/>
        <a:p>
          <a:endParaRPr lang="es-CR" b="1">
            <a:solidFill>
              <a:schemeClr val="tx1"/>
            </a:solidFill>
          </a:endParaRPr>
        </a:p>
      </dgm:t>
    </dgm:pt>
    <dgm:pt modelId="{A2B1CA84-EB43-48D6-B2C6-9F35FBD5ACA6}" type="sibTrans" cxnId="{F38B23D0-B9F0-4203-AEF6-49910BA1B95B}">
      <dgm:prSet/>
      <dgm:spPr/>
      <dgm:t>
        <a:bodyPr/>
        <a:lstStyle/>
        <a:p>
          <a:endParaRPr lang="es-CR" b="1">
            <a:solidFill>
              <a:schemeClr val="tx1"/>
            </a:solidFill>
          </a:endParaRPr>
        </a:p>
      </dgm:t>
    </dgm:pt>
    <dgm:pt modelId="{920D80F9-C67C-4EF7-93D6-DBADD786C6B9}">
      <dgm:prSet/>
      <dgm:spPr/>
      <dgm:t>
        <a:bodyPr/>
        <a:lstStyle/>
        <a:p>
          <a:pPr rtl="0"/>
          <a:r>
            <a:rPr lang="es-CR" b="1" dirty="0" smtClean="0">
              <a:solidFill>
                <a:schemeClr val="tx1"/>
              </a:solidFill>
            </a:rPr>
            <a:t>En general, son mucho más flexibles que las del NAFTA y que las del TLC CR-MX</a:t>
          </a:r>
          <a:endParaRPr lang="es-CR" b="1" dirty="0">
            <a:solidFill>
              <a:schemeClr val="tx1"/>
            </a:solidFill>
          </a:endParaRPr>
        </a:p>
      </dgm:t>
    </dgm:pt>
    <dgm:pt modelId="{858CC980-83E0-4D4E-B1DB-E220B24A6879}" type="parTrans" cxnId="{463C853B-EA67-490D-B16F-01CC8EF92206}">
      <dgm:prSet/>
      <dgm:spPr/>
      <dgm:t>
        <a:bodyPr/>
        <a:lstStyle/>
        <a:p>
          <a:endParaRPr lang="es-CR" b="1">
            <a:solidFill>
              <a:schemeClr val="tx1"/>
            </a:solidFill>
          </a:endParaRPr>
        </a:p>
      </dgm:t>
    </dgm:pt>
    <dgm:pt modelId="{DAC7E3A2-CCC4-40D8-B32B-A9764DC22F19}" type="sibTrans" cxnId="{463C853B-EA67-490D-B16F-01CC8EF92206}">
      <dgm:prSet/>
      <dgm:spPr/>
      <dgm:t>
        <a:bodyPr/>
        <a:lstStyle/>
        <a:p>
          <a:endParaRPr lang="es-CR" b="1">
            <a:solidFill>
              <a:schemeClr val="tx1"/>
            </a:solidFill>
          </a:endParaRPr>
        </a:p>
      </dgm:t>
    </dgm:pt>
    <dgm:pt modelId="{5531EA15-0AE3-4B74-9FA9-621A2E55EC19}" type="pres">
      <dgm:prSet presAssocID="{2435519C-0686-4962-9198-E469E5A35E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F193ADE1-D451-4797-83EF-C791EB5D565D}" type="pres">
      <dgm:prSet presAssocID="{D0199CF0-92DE-41A4-95F8-E1288810AC5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08E5280-CCE7-440B-B2E8-E1432C80A44F}" type="pres">
      <dgm:prSet presAssocID="{0BA24DAA-D6E1-42E5-B58C-33E0137E4DBB}" presName="spacer" presStyleCnt="0"/>
      <dgm:spPr/>
    </dgm:pt>
    <dgm:pt modelId="{8E95A378-B82B-4622-8EF3-11CDEACB56FC}" type="pres">
      <dgm:prSet presAssocID="{C6A16C85-027A-4D47-B1BB-E2410E2A27F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EFD0936-0F87-443D-9A8E-4E6852E5C2D4}" type="pres">
      <dgm:prSet presAssocID="{C1328151-6101-48BC-A9E7-51639A1F283D}" presName="spacer" presStyleCnt="0"/>
      <dgm:spPr/>
    </dgm:pt>
    <dgm:pt modelId="{D7FB0847-2866-47EE-BF0D-3D07E146401D}" type="pres">
      <dgm:prSet presAssocID="{FA868C6E-409C-4068-B18E-7A0F1CE5019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258BBBA-0E10-43D5-A208-4C7E3CA62ADA}" type="pres">
      <dgm:prSet presAssocID="{63B46DA6-70E1-4D6D-A606-D69243D54C74}" presName="spacer" presStyleCnt="0"/>
      <dgm:spPr/>
    </dgm:pt>
    <dgm:pt modelId="{4CCE0458-3BED-4256-B932-0E26A890818C}" type="pres">
      <dgm:prSet presAssocID="{15567A15-9B14-4616-A868-F77B55DC57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8174FC6-A7B1-4949-8E95-EF6D9BD99771}" type="pres">
      <dgm:prSet presAssocID="{A2B1CA84-EB43-48D6-B2C6-9F35FBD5ACA6}" presName="spacer" presStyleCnt="0"/>
      <dgm:spPr/>
    </dgm:pt>
    <dgm:pt modelId="{01020851-7AAA-4FBD-AEE3-10AE53A6202F}" type="pres">
      <dgm:prSet presAssocID="{920D80F9-C67C-4EF7-93D6-DBADD786C6B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64628377-9A11-47A1-92F7-093692C446BB}" type="presOf" srcId="{FA868C6E-409C-4068-B18E-7A0F1CE50191}" destId="{D7FB0847-2866-47EE-BF0D-3D07E146401D}" srcOrd="0" destOrd="0" presId="urn:microsoft.com/office/officeart/2005/8/layout/vList2"/>
    <dgm:cxn modelId="{9C19DAE0-3E8B-4584-A5B8-496F25348745}" srcId="{2435519C-0686-4962-9198-E469E5A35EDC}" destId="{FA868C6E-409C-4068-B18E-7A0F1CE50191}" srcOrd="2" destOrd="0" parTransId="{6082333C-38A3-4436-B9CE-784874992221}" sibTransId="{63B46DA6-70E1-4D6D-A606-D69243D54C74}"/>
    <dgm:cxn modelId="{128F93CB-B43E-4508-AFA9-35295AA5A418}" type="presOf" srcId="{2435519C-0686-4962-9198-E469E5A35EDC}" destId="{5531EA15-0AE3-4B74-9FA9-621A2E55EC19}" srcOrd="0" destOrd="0" presId="urn:microsoft.com/office/officeart/2005/8/layout/vList2"/>
    <dgm:cxn modelId="{F38B23D0-B9F0-4203-AEF6-49910BA1B95B}" srcId="{2435519C-0686-4962-9198-E469E5A35EDC}" destId="{15567A15-9B14-4616-A868-F77B55DC5781}" srcOrd="3" destOrd="0" parTransId="{D69B4A72-80D2-4234-8A62-D903721E06C8}" sibTransId="{A2B1CA84-EB43-48D6-B2C6-9F35FBD5ACA6}"/>
    <dgm:cxn modelId="{D5C49D01-4CAE-45FC-A438-27853FE6AD7D}" type="presOf" srcId="{15567A15-9B14-4616-A868-F77B55DC5781}" destId="{4CCE0458-3BED-4256-B932-0E26A890818C}" srcOrd="0" destOrd="0" presId="urn:microsoft.com/office/officeart/2005/8/layout/vList2"/>
    <dgm:cxn modelId="{9DE2F07F-F242-40C6-872C-8E96F5E08866}" type="presOf" srcId="{D0199CF0-92DE-41A4-95F8-E1288810AC56}" destId="{F193ADE1-D451-4797-83EF-C791EB5D565D}" srcOrd="0" destOrd="0" presId="urn:microsoft.com/office/officeart/2005/8/layout/vList2"/>
    <dgm:cxn modelId="{463C853B-EA67-490D-B16F-01CC8EF92206}" srcId="{2435519C-0686-4962-9198-E469E5A35EDC}" destId="{920D80F9-C67C-4EF7-93D6-DBADD786C6B9}" srcOrd="4" destOrd="0" parTransId="{858CC980-83E0-4D4E-B1DB-E220B24A6879}" sibTransId="{DAC7E3A2-CCC4-40D8-B32B-A9764DC22F19}"/>
    <dgm:cxn modelId="{30F02B71-4BCF-483E-B69A-C041D9A92300}" srcId="{2435519C-0686-4962-9198-E469E5A35EDC}" destId="{C6A16C85-027A-4D47-B1BB-E2410E2A27FF}" srcOrd="1" destOrd="0" parTransId="{9A3816CC-DB14-4194-A782-9CB6962F3ABE}" sibTransId="{C1328151-6101-48BC-A9E7-51639A1F283D}"/>
    <dgm:cxn modelId="{A752BAAA-3B10-41ED-B96B-D8F443343738}" srcId="{2435519C-0686-4962-9198-E469E5A35EDC}" destId="{D0199CF0-92DE-41A4-95F8-E1288810AC56}" srcOrd="0" destOrd="0" parTransId="{095E9DA2-496F-458A-BFF1-55EEDD3BF07C}" sibTransId="{0BA24DAA-D6E1-42E5-B58C-33E0137E4DBB}"/>
    <dgm:cxn modelId="{6F11376C-4790-463B-A10D-30D156B93C92}" type="presOf" srcId="{920D80F9-C67C-4EF7-93D6-DBADD786C6B9}" destId="{01020851-7AAA-4FBD-AEE3-10AE53A6202F}" srcOrd="0" destOrd="0" presId="urn:microsoft.com/office/officeart/2005/8/layout/vList2"/>
    <dgm:cxn modelId="{847BA140-A9D6-4E88-99E1-E5A9C0A33268}" type="presOf" srcId="{C6A16C85-027A-4D47-B1BB-E2410E2A27FF}" destId="{8E95A378-B82B-4622-8EF3-11CDEACB56FC}" srcOrd="0" destOrd="0" presId="urn:microsoft.com/office/officeart/2005/8/layout/vList2"/>
    <dgm:cxn modelId="{F30AE95D-848D-4900-9C2E-A9D8184E1566}" type="presParOf" srcId="{5531EA15-0AE3-4B74-9FA9-621A2E55EC19}" destId="{F193ADE1-D451-4797-83EF-C791EB5D565D}" srcOrd="0" destOrd="0" presId="urn:microsoft.com/office/officeart/2005/8/layout/vList2"/>
    <dgm:cxn modelId="{7A8EBA45-B72C-49F8-A483-E71850671A1D}" type="presParOf" srcId="{5531EA15-0AE3-4B74-9FA9-621A2E55EC19}" destId="{608E5280-CCE7-440B-B2E8-E1432C80A44F}" srcOrd="1" destOrd="0" presId="urn:microsoft.com/office/officeart/2005/8/layout/vList2"/>
    <dgm:cxn modelId="{81B5E83D-6CA9-42FE-BD40-F9EE311926AC}" type="presParOf" srcId="{5531EA15-0AE3-4B74-9FA9-621A2E55EC19}" destId="{8E95A378-B82B-4622-8EF3-11CDEACB56FC}" srcOrd="2" destOrd="0" presId="urn:microsoft.com/office/officeart/2005/8/layout/vList2"/>
    <dgm:cxn modelId="{1CDBE1BF-66D2-4C9B-8EF3-3F304E41B214}" type="presParOf" srcId="{5531EA15-0AE3-4B74-9FA9-621A2E55EC19}" destId="{4EFD0936-0F87-443D-9A8E-4E6852E5C2D4}" srcOrd="3" destOrd="0" presId="urn:microsoft.com/office/officeart/2005/8/layout/vList2"/>
    <dgm:cxn modelId="{A6334D67-CB9F-443C-983E-E033FF322979}" type="presParOf" srcId="{5531EA15-0AE3-4B74-9FA9-621A2E55EC19}" destId="{D7FB0847-2866-47EE-BF0D-3D07E146401D}" srcOrd="4" destOrd="0" presId="urn:microsoft.com/office/officeart/2005/8/layout/vList2"/>
    <dgm:cxn modelId="{B21178DE-530D-451C-B97F-3EE85CC0456D}" type="presParOf" srcId="{5531EA15-0AE3-4B74-9FA9-621A2E55EC19}" destId="{2258BBBA-0E10-43D5-A208-4C7E3CA62ADA}" srcOrd="5" destOrd="0" presId="urn:microsoft.com/office/officeart/2005/8/layout/vList2"/>
    <dgm:cxn modelId="{85508665-A56B-4BD9-B452-0FA92D1B58A0}" type="presParOf" srcId="{5531EA15-0AE3-4B74-9FA9-621A2E55EC19}" destId="{4CCE0458-3BED-4256-B932-0E26A890818C}" srcOrd="6" destOrd="0" presId="urn:microsoft.com/office/officeart/2005/8/layout/vList2"/>
    <dgm:cxn modelId="{E6E26453-FEF2-48BF-BDD6-46447DC4A8AA}" type="presParOf" srcId="{5531EA15-0AE3-4B74-9FA9-621A2E55EC19}" destId="{48174FC6-A7B1-4949-8E95-EF6D9BD99771}" srcOrd="7" destOrd="0" presId="urn:microsoft.com/office/officeart/2005/8/layout/vList2"/>
    <dgm:cxn modelId="{CE212173-1B2F-4108-81FC-37865C9301BF}" type="presParOf" srcId="{5531EA15-0AE3-4B74-9FA9-621A2E55EC19}" destId="{01020851-7AAA-4FBD-AEE3-10AE53A6202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949C08-6C9A-4D2B-A26A-E34155E057AB}" type="doc">
      <dgm:prSet loTypeId="urn:microsoft.com/office/officeart/2005/8/layout/list1" loCatId="list" qsTypeId="urn:microsoft.com/office/officeart/2005/8/quickstyle/simple4" qsCatId="simple" csTypeId="urn:microsoft.com/office/officeart/2005/8/colors/accent2_5" csCatId="accent2"/>
      <dgm:spPr/>
      <dgm:t>
        <a:bodyPr/>
        <a:lstStyle/>
        <a:p>
          <a:endParaRPr lang="es-CR"/>
        </a:p>
      </dgm:t>
    </dgm:pt>
    <dgm:pt modelId="{27706E1F-4F3C-440B-AB34-D0F570BF633E}">
      <dgm:prSet/>
      <dgm:spPr/>
      <dgm:t>
        <a:bodyPr/>
        <a:lstStyle/>
        <a:p>
          <a:pPr rtl="0"/>
          <a:endParaRPr lang="es-CR" dirty="0"/>
        </a:p>
      </dgm:t>
    </dgm:pt>
    <dgm:pt modelId="{1B59A580-F9BD-406E-AF2A-6E9FBDCB8CCC}" type="parTrans" cxnId="{8994C671-0E6D-49EE-9590-8ADD2848BCCC}">
      <dgm:prSet/>
      <dgm:spPr/>
      <dgm:t>
        <a:bodyPr/>
        <a:lstStyle/>
        <a:p>
          <a:endParaRPr lang="es-CR"/>
        </a:p>
      </dgm:t>
    </dgm:pt>
    <dgm:pt modelId="{7F566538-3056-479D-A16C-9383AD8129A7}" type="sibTrans" cxnId="{8994C671-0E6D-49EE-9590-8ADD2848BCCC}">
      <dgm:prSet/>
      <dgm:spPr/>
      <dgm:t>
        <a:bodyPr/>
        <a:lstStyle/>
        <a:p>
          <a:endParaRPr lang="es-CR"/>
        </a:p>
      </dgm:t>
    </dgm:pt>
    <dgm:pt modelId="{44DA49C7-1AC3-42B7-8C93-70C78AFAD356}">
      <dgm:prSet/>
      <dgm:spPr/>
      <dgm:t>
        <a:bodyPr/>
        <a:lstStyle/>
        <a:p>
          <a:pPr algn="just" rtl="0"/>
          <a:r>
            <a:rPr lang="es-CR" dirty="0" smtClean="0"/>
            <a:t>Cuando la solicitud se base en la certificación de un productor o exportador, el importador a su elección debe proveer o </a:t>
          </a:r>
          <a:r>
            <a:rPr lang="es-CR" u="sng" dirty="0" smtClean="0"/>
            <a:t>hacer los arreglos para que el productor o exportador provea información a solicitud de la autoridad aduanera de la Parte importadora</a:t>
          </a:r>
          <a:endParaRPr lang="es-CR" u="sng" dirty="0"/>
        </a:p>
      </dgm:t>
    </dgm:pt>
    <dgm:pt modelId="{14787925-3CC2-43AF-B6AD-12B64F1E5186}" type="parTrans" cxnId="{0C49EB08-F355-47A0-8F5C-4EFE941D24BB}">
      <dgm:prSet/>
      <dgm:spPr/>
      <dgm:t>
        <a:bodyPr/>
        <a:lstStyle/>
        <a:p>
          <a:endParaRPr lang="es-CR"/>
        </a:p>
      </dgm:t>
    </dgm:pt>
    <dgm:pt modelId="{1E940100-2222-43D5-B67A-B487BD6A64FC}" type="sibTrans" cxnId="{0C49EB08-F355-47A0-8F5C-4EFE941D24BB}">
      <dgm:prSet/>
      <dgm:spPr/>
      <dgm:t>
        <a:bodyPr/>
        <a:lstStyle/>
        <a:p>
          <a:endParaRPr lang="es-CR"/>
        </a:p>
      </dgm:t>
    </dgm:pt>
    <dgm:pt modelId="{FD9B05B9-1652-4EEA-AF5B-40AE00D3A250}">
      <dgm:prSet/>
      <dgm:spPr/>
      <dgm:t>
        <a:bodyPr/>
        <a:lstStyle/>
        <a:p>
          <a:pPr algn="just" rtl="0"/>
          <a:r>
            <a:rPr lang="es-CR" dirty="0" smtClean="0"/>
            <a:t>Demostrar a solicitud de la autoridad aduanera de la Parte importadora, que la mercancía es originaria y que cumple con las disposiciones de tránsito y transbordo</a:t>
          </a:r>
          <a:endParaRPr lang="en-US" dirty="0"/>
        </a:p>
      </dgm:t>
    </dgm:pt>
    <dgm:pt modelId="{D95A7E70-2C95-49B2-9CEC-F7C867F55E6E}" type="parTrans" cxnId="{726BE897-F74D-49A3-A2EC-B8BC301A6B48}">
      <dgm:prSet/>
      <dgm:spPr/>
      <dgm:t>
        <a:bodyPr/>
        <a:lstStyle/>
        <a:p>
          <a:endParaRPr lang="es-CR"/>
        </a:p>
      </dgm:t>
    </dgm:pt>
    <dgm:pt modelId="{6453A7F6-CFF3-46ED-837B-E43304F69C0C}" type="sibTrans" cxnId="{726BE897-F74D-49A3-A2EC-B8BC301A6B48}">
      <dgm:prSet/>
      <dgm:spPr/>
      <dgm:t>
        <a:bodyPr/>
        <a:lstStyle/>
        <a:p>
          <a:endParaRPr lang="es-CR"/>
        </a:p>
      </dgm:t>
    </dgm:pt>
    <dgm:pt modelId="{62C42A64-6417-4CDE-ACFB-933F2C1AA9AD}" type="pres">
      <dgm:prSet presAssocID="{70949C08-6C9A-4D2B-A26A-E34155E057A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2BD400B9-56EC-4A97-A36A-DA62EECFCB99}" type="pres">
      <dgm:prSet presAssocID="{27706E1F-4F3C-440B-AB34-D0F570BF633E}" presName="parentLin" presStyleCnt="0"/>
      <dgm:spPr/>
    </dgm:pt>
    <dgm:pt modelId="{968EFF2B-D07D-417F-B295-F4A7A1768997}" type="pres">
      <dgm:prSet presAssocID="{27706E1F-4F3C-440B-AB34-D0F570BF633E}" presName="parentLeftMargin" presStyleLbl="node1" presStyleIdx="0" presStyleCnt="1"/>
      <dgm:spPr/>
      <dgm:t>
        <a:bodyPr/>
        <a:lstStyle/>
        <a:p>
          <a:endParaRPr lang="es-CR"/>
        </a:p>
      </dgm:t>
    </dgm:pt>
    <dgm:pt modelId="{8C551220-CCB7-4A39-968A-50024155C050}" type="pres">
      <dgm:prSet presAssocID="{27706E1F-4F3C-440B-AB34-D0F570BF633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8C1D7D8-5ED0-48B8-A274-ED2EFE00291A}" type="pres">
      <dgm:prSet presAssocID="{27706E1F-4F3C-440B-AB34-D0F570BF633E}" presName="negativeSpace" presStyleCnt="0"/>
      <dgm:spPr/>
    </dgm:pt>
    <dgm:pt modelId="{F9C33323-7B0C-4EE1-806C-23AB0DD48A61}" type="pres">
      <dgm:prSet presAssocID="{27706E1F-4F3C-440B-AB34-D0F570BF633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11ADB63-EB39-4098-8F01-0AAB86C55026}" type="presOf" srcId="{27706E1F-4F3C-440B-AB34-D0F570BF633E}" destId="{8C551220-CCB7-4A39-968A-50024155C050}" srcOrd="1" destOrd="0" presId="urn:microsoft.com/office/officeart/2005/8/layout/list1"/>
    <dgm:cxn modelId="{090581FD-9951-4422-A9B2-1C9F605FACC4}" type="presOf" srcId="{44DA49C7-1AC3-42B7-8C93-70C78AFAD356}" destId="{F9C33323-7B0C-4EE1-806C-23AB0DD48A61}" srcOrd="0" destOrd="0" presId="urn:microsoft.com/office/officeart/2005/8/layout/list1"/>
    <dgm:cxn modelId="{8994C671-0E6D-49EE-9590-8ADD2848BCCC}" srcId="{70949C08-6C9A-4D2B-A26A-E34155E057AB}" destId="{27706E1F-4F3C-440B-AB34-D0F570BF633E}" srcOrd="0" destOrd="0" parTransId="{1B59A580-F9BD-406E-AF2A-6E9FBDCB8CCC}" sibTransId="{7F566538-3056-479D-A16C-9383AD8129A7}"/>
    <dgm:cxn modelId="{726BE897-F74D-49A3-A2EC-B8BC301A6B48}" srcId="{27706E1F-4F3C-440B-AB34-D0F570BF633E}" destId="{FD9B05B9-1652-4EEA-AF5B-40AE00D3A250}" srcOrd="1" destOrd="0" parTransId="{D95A7E70-2C95-49B2-9CEC-F7C867F55E6E}" sibTransId="{6453A7F6-CFF3-46ED-837B-E43304F69C0C}"/>
    <dgm:cxn modelId="{5D21620F-9DB7-46B2-BE6F-331F95408126}" type="presOf" srcId="{70949C08-6C9A-4D2B-A26A-E34155E057AB}" destId="{62C42A64-6417-4CDE-ACFB-933F2C1AA9AD}" srcOrd="0" destOrd="0" presId="urn:microsoft.com/office/officeart/2005/8/layout/list1"/>
    <dgm:cxn modelId="{0C49EB08-F355-47A0-8F5C-4EFE941D24BB}" srcId="{27706E1F-4F3C-440B-AB34-D0F570BF633E}" destId="{44DA49C7-1AC3-42B7-8C93-70C78AFAD356}" srcOrd="0" destOrd="0" parTransId="{14787925-3CC2-43AF-B6AD-12B64F1E5186}" sibTransId="{1E940100-2222-43D5-B67A-B487BD6A64FC}"/>
    <dgm:cxn modelId="{A538DE7A-DBD4-40BF-B6D9-C598C02FE15B}" type="presOf" srcId="{FD9B05B9-1652-4EEA-AF5B-40AE00D3A250}" destId="{F9C33323-7B0C-4EE1-806C-23AB0DD48A61}" srcOrd="0" destOrd="1" presId="urn:microsoft.com/office/officeart/2005/8/layout/list1"/>
    <dgm:cxn modelId="{B9B817E1-F333-4696-8FB2-80C80299C2F7}" type="presOf" srcId="{27706E1F-4F3C-440B-AB34-D0F570BF633E}" destId="{968EFF2B-D07D-417F-B295-F4A7A1768997}" srcOrd="0" destOrd="0" presId="urn:microsoft.com/office/officeart/2005/8/layout/list1"/>
    <dgm:cxn modelId="{EE79EF9E-3E98-4038-B34E-CDFCE0439E69}" type="presParOf" srcId="{62C42A64-6417-4CDE-ACFB-933F2C1AA9AD}" destId="{2BD400B9-56EC-4A97-A36A-DA62EECFCB99}" srcOrd="0" destOrd="0" presId="urn:microsoft.com/office/officeart/2005/8/layout/list1"/>
    <dgm:cxn modelId="{D66C321F-FA6D-4649-A853-FB666EC114D7}" type="presParOf" srcId="{2BD400B9-56EC-4A97-A36A-DA62EECFCB99}" destId="{968EFF2B-D07D-417F-B295-F4A7A1768997}" srcOrd="0" destOrd="0" presId="urn:microsoft.com/office/officeart/2005/8/layout/list1"/>
    <dgm:cxn modelId="{5F77CB40-CDC3-491E-B06C-253CE49B0287}" type="presParOf" srcId="{2BD400B9-56EC-4A97-A36A-DA62EECFCB99}" destId="{8C551220-CCB7-4A39-968A-50024155C050}" srcOrd="1" destOrd="0" presId="urn:microsoft.com/office/officeart/2005/8/layout/list1"/>
    <dgm:cxn modelId="{79FC1547-D60F-4CF5-9C00-2D9C8D59CA01}" type="presParOf" srcId="{62C42A64-6417-4CDE-ACFB-933F2C1AA9AD}" destId="{C8C1D7D8-5ED0-48B8-A274-ED2EFE00291A}" srcOrd="1" destOrd="0" presId="urn:microsoft.com/office/officeart/2005/8/layout/list1"/>
    <dgm:cxn modelId="{A3F520AE-47B2-4C0C-8541-431F4FE47F3B}" type="presParOf" srcId="{62C42A64-6417-4CDE-ACFB-933F2C1AA9AD}" destId="{F9C33323-7B0C-4EE1-806C-23AB0DD48A6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1EA254-4259-4D94-8E1E-D9D6DDF30BF6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s-CR"/>
        </a:p>
      </dgm:t>
    </dgm:pt>
    <dgm:pt modelId="{F24782C4-C104-4C33-B304-C2AE06A19F40}">
      <dgm:prSet/>
      <dgm:spPr/>
      <dgm:t>
        <a:bodyPr/>
        <a:lstStyle/>
        <a:p>
          <a:pPr rtl="0"/>
          <a:r>
            <a:rPr lang="es-ES" dirty="0" smtClean="0">
              <a:solidFill>
                <a:schemeClr val="bg1"/>
              </a:solidFill>
            </a:rPr>
            <a:t>Identificación del certificador</a:t>
          </a:r>
          <a:endParaRPr lang="es-CR" dirty="0">
            <a:solidFill>
              <a:schemeClr val="bg1"/>
            </a:solidFill>
          </a:endParaRPr>
        </a:p>
      </dgm:t>
    </dgm:pt>
    <dgm:pt modelId="{99CD65AC-6A82-4A73-A229-C394666C981D}" type="parTrans" cxnId="{05C8753D-AB45-4B56-B262-FB5A57D24B4F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7D722D00-4C42-4029-B3D6-9C0EBB364A63}" type="sibTrans" cxnId="{05C8753D-AB45-4B56-B262-FB5A57D24B4F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B0732487-F5CB-4E02-8A54-D0473E9CD57C}">
      <dgm:prSet/>
      <dgm:spPr/>
      <dgm:t>
        <a:bodyPr/>
        <a:lstStyle/>
        <a:p>
          <a:pPr rtl="0"/>
          <a:r>
            <a:rPr lang="es-ES" dirty="0" smtClean="0">
              <a:solidFill>
                <a:schemeClr val="bg1"/>
              </a:solidFill>
            </a:rPr>
            <a:t>Identificación del exportador</a:t>
          </a:r>
          <a:endParaRPr lang="es-CR" dirty="0">
            <a:solidFill>
              <a:schemeClr val="bg1"/>
            </a:solidFill>
          </a:endParaRPr>
        </a:p>
      </dgm:t>
    </dgm:pt>
    <dgm:pt modelId="{F2E5E24B-C767-4BA7-9573-06B77EB7D689}" type="parTrans" cxnId="{31312369-CB2D-404B-9622-4B22EACAD7D9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3DC1FB5E-C140-4A21-9310-7DAE824F7730}" type="sibTrans" cxnId="{31312369-CB2D-404B-9622-4B22EACAD7D9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5E2E95E1-7B73-4284-90F2-BD6660B137B2}">
      <dgm:prSet/>
      <dgm:spPr/>
      <dgm:t>
        <a:bodyPr/>
        <a:lstStyle/>
        <a:p>
          <a:pPr rtl="0"/>
          <a:r>
            <a:rPr lang="es-ES" dirty="0" smtClean="0">
              <a:solidFill>
                <a:schemeClr val="bg1"/>
              </a:solidFill>
            </a:rPr>
            <a:t>Identificación del productor</a:t>
          </a:r>
          <a:endParaRPr lang="es-CR" dirty="0">
            <a:solidFill>
              <a:schemeClr val="bg1"/>
            </a:solidFill>
          </a:endParaRPr>
        </a:p>
      </dgm:t>
    </dgm:pt>
    <dgm:pt modelId="{C27AD323-A233-479C-B660-4071EC1AB036}" type="parTrans" cxnId="{783F6870-6673-40CA-B334-25791767C74B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3B1A7125-7EFF-45D7-B564-7671CFD9A3C5}" type="sibTrans" cxnId="{783F6870-6673-40CA-B334-25791767C74B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D2BEFC7C-8B1E-4919-9C23-63F5F34956C4}">
      <dgm:prSet/>
      <dgm:spPr/>
      <dgm:t>
        <a:bodyPr/>
        <a:lstStyle/>
        <a:p>
          <a:pPr rtl="0"/>
          <a:r>
            <a:rPr lang="es-ES" dirty="0" smtClean="0">
              <a:solidFill>
                <a:schemeClr val="bg1"/>
              </a:solidFill>
            </a:rPr>
            <a:t>Clasificación arancelaria a 6 dígitos salvo que la regla se más específica</a:t>
          </a:r>
          <a:endParaRPr lang="es-CR" dirty="0">
            <a:solidFill>
              <a:schemeClr val="bg1"/>
            </a:solidFill>
          </a:endParaRPr>
        </a:p>
      </dgm:t>
    </dgm:pt>
    <dgm:pt modelId="{5468B452-CD0F-4F6E-BC6B-C034BED7BC04}" type="parTrans" cxnId="{C1CFBAA3-92E9-458F-886A-749C296A0852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8FC461A6-2A2D-4FA6-AAE4-0AE7CE077F15}" type="sibTrans" cxnId="{C1CFBAA3-92E9-458F-886A-749C296A0852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C5D0CC7A-9F2D-4C27-BFAB-F876C572CC2F}">
      <dgm:prSet/>
      <dgm:spPr/>
      <dgm:t>
        <a:bodyPr/>
        <a:lstStyle/>
        <a:p>
          <a:pPr rtl="0"/>
          <a:r>
            <a:rPr lang="es-ES" dirty="0" smtClean="0">
              <a:solidFill>
                <a:schemeClr val="bg1"/>
              </a:solidFill>
            </a:rPr>
            <a:t>Descripción de la mercancía suficiente para relacionarla con la descripción en la factura y con la clasificación arancelaria.</a:t>
          </a:r>
          <a:endParaRPr lang="es-ES" dirty="0">
            <a:solidFill>
              <a:schemeClr val="bg1"/>
            </a:solidFill>
          </a:endParaRPr>
        </a:p>
      </dgm:t>
    </dgm:pt>
    <dgm:pt modelId="{D7033785-6741-46C5-A419-A22E09397D38}" type="parTrans" cxnId="{08BB526B-43A9-4005-A626-38787F973946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4DC62E88-FE15-4380-AAF9-A41150DE9D98}" type="sibTrans" cxnId="{08BB526B-43A9-4005-A626-38787F973946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C7FA5818-51BF-4ABA-AF3E-CA5C5AE3442F}" type="pres">
      <dgm:prSet presAssocID="{1E1EA254-4259-4D94-8E1E-D9D6DDF30B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BF888E38-2271-4D0E-9791-20102641505B}" type="pres">
      <dgm:prSet presAssocID="{F24782C4-C104-4C33-B304-C2AE06A19F4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195E5FD-02B0-4288-8136-BBFA3B7ECEB9}" type="pres">
      <dgm:prSet presAssocID="{7D722D00-4C42-4029-B3D6-9C0EBB364A63}" presName="spacer" presStyleCnt="0"/>
      <dgm:spPr/>
    </dgm:pt>
    <dgm:pt modelId="{8188BE4D-E1C7-4A4D-93DC-A09258553E29}" type="pres">
      <dgm:prSet presAssocID="{B0732487-F5CB-4E02-8A54-D0473E9CD57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2F70209-B9C0-48AF-BDAE-028DA8178470}" type="pres">
      <dgm:prSet presAssocID="{3DC1FB5E-C140-4A21-9310-7DAE824F7730}" presName="spacer" presStyleCnt="0"/>
      <dgm:spPr/>
    </dgm:pt>
    <dgm:pt modelId="{56D05AB3-E4EB-41AC-B48B-3DF8997D04A4}" type="pres">
      <dgm:prSet presAssocID="{5E2E95E1-7B73-4284-90F2-BD6660B137B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89A05A0-1CA7-4081-A16C-5DA63D8DBAD9}" type="pres">
      <dgm:prSet presAssocID="{3B1A7125-7EFF-45D7-B564-7671CFD9A3C5}" presName="spacer" presStyleCnt="0"/>
      <dgm:spPr/>
    </dgm:pt>
    <dgm:pt modelId="{14CBD8BF-62BA-4F5C-B65A-23442DEED411}" type="pres">
      <dgm:prSet presAssocID="{D2BEFC7C-8B1E-4919-9C23-63F5F34956C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883AF61-6718-4E20-9B92-FBB54FC1297A}" type="pres">
      <dgm:prSet presAssocID="{8FC461A6-2A2D-4FA6-AAE4-0AE7CE077F15}" presName="spacer" presStyleCnt="0"/>
      <dgm:spPr/>
    </dgm:pt>
    <dgm:pt modelId="{BC2BEF87-85B2-49FE-AABB-115D58CB3C1B}" type="pres">
      <dgm:prSet presAssocID="{C5D0CC7A-9F2D-4C27-BFAB-F876C572CC2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05C8753D-AB45-4B56-B262-FB5A57D24B4F}" srcId="{1E1EA254-4259-4D94-8E1E-D9D6DDF30BF6}" destId="{F24782C4-C104-4C33-B304-C2AE06A19F40}" srcOrd="0" destOrd="0" parTransId="{99CD65AC-6A82-4A73-A229-C394666C981D}" sibTransId="{7D722D00-4C42-4029-B3D6-9C0EBB364A63}"/>
    <dgm:cxn modelId="{03565AD6-9D8E-4BFE-8183-F08A34D1804A}" type="presOf" srcId="{5E2E95E1-7B73-4284-90F2-BD6660B137B2}" destId="{56D05AB3-E4EB-41AC-B48B-3DF8997D04A4}" srcOrd="0" destOrd="0" presId="urn:microsoft.com/office/officeart/2005/8/layout/vList2"/>
    <dgm:cxn modelId="{8B7AAA49-6A29-4676-8FB1-6293D7020166}" type="presOf" srcId="{C5D0CC7A-9F2D-4C27-BFAB-F876C572CC2F}" destId="{BC2BEF87-85B2-49FE-AABB-115D58CB3C1B}" srcOrd="0" destOrd="0" presId="urn:microsoft.com/office/officeart/2005/8/layout/vList2"/>
    <dgm:cxn modelId="{1E21F78E-477A-4CA6-B1B9-BB766FBE51CA}" type="presOf" srcId="{B0732487-F5CB-4E02-8A54-D0473E9CD57C}" destId="{8188BE4D-E1C7-4A4D-93DC-A09258553E29}" srcOrd="0" destOrd="0" presId="urn:microsoft.com/office/officeart/2005/8/layout/vList2"/>
    <dgm:cxn modelId="{31312369-CB2D-404B-9622-4B22EACAD7D9}" srcId="{1E1EA254-4259-4D94-8E1E-D9D6DDF30BF6}" destId="{B0732487-F5CB-4E02-8A54-D0473E9CD57C}" srcOrd="1" destOrd="0" parTransId="{F2E5E24B-C767-4BA7-9573-06B77EB7D689}" sibTransId="{3DC1FB5E-C140-4A21-9310-7DAE824F7730}"/>
    <dgm:cxn modelId="{F17A1973-3571-4154-9936-0D0462D72433}" type="presOf" srcId="{D2BEFC7C-8B1E-4919-9C23-63F5F34956C4}" destId="{14CBD8BF-62BA-4F5C-B65A-23442DEED411}" srcOrd="0" destOrd="0" presId="urn:microsoft.com/office/officeart/2005/8/layout/vList2"/>
    <dgm:cxn modelId="{08BB526B-43A9-4005-A626-38787F973946}" srcId="{1E1EA254-4259-4D94-8E1E-D9D6DDF30BF6}" destId="{C5D0CC7A-9F2D-4C27-BFAB-F876C572CC2F}" srcOrd="4" destOrd="0" parTransId="{D7033785-6741-46C5-A419-A22E09397D38}" sibTransId="{4DC62E88-FE15-4380-AAF9-A41150DE9D98}"/>
    <dgm:cxn modelId="{C1CFBAA3-92E9-458F-886A-749C296A0852}" srcId="{1E1EA254-4259-4D94-8E1E-D9D6DDF30BF6}" destId="{D2BEFC7C-8B1E-4919-9C23-63F5F34956C4}" srcOrd="3" destOrd="0" parTransId="{5468B452-CD0F-4F6E-BC6B-C034BED7BC04}" sibTransId="{8FC461A6-2A2D-4FA6-AAE4-0AE7CE077F15}"/>
    <dgm:cxn modelId="{2BA02968-05BB-484B-96F3-B06CA2B4DC92}" type="presOf" srcId="{F24782C4-C104-4C33-B304-C2AE06A19F40}" destId="{BF888E38-2271-4D0E-9791-20102641505B}" srcOrd="0" destOrd="0" presId="urn:microsoft.com/office/officeart/2005/8/layout/vList2"/>
    <dgm:cxn modelId="{F4AC44C0-6FE5-42A0-8943-4AE5FB6B2370}" type="presOf" srcId="{1E1EA254-4259-4D94-8E1E-D9D6DDF30BF6}" destId="{C7FA5818-51BF-4ABA-AF3E-CA5C5AE3442F}" srcOrd="0" destOrd="0" presId="urn:microsoft.com/office/officeart/2005/8/layout/vList2"/>
    <dgm:cxn modelId="{783F6870-6673-40CA-B334-25791767C74B}" srcId="{1E1EA254-4259-4D94-8E1E-D9D6DDF30BF6}" destId="{5E2E95E1-7B73-4284-90F2-BD6660B137B2}" srcOrd="2" destOrd="0" parTransId="{C27AD323-A233-479C-B660-4071EC1AB036}" sibTransId="{3B1A7125-7EFF-45D7-B564-7671CFD9A3C5}"/>
    <dgm:cxn modelId="{2676A0B0-257C-479D-AB79-AE04D09442B6}" type="presParOf" srcId="{C7FA5818-51BF-4ABA-AF3E-CA5C5AE3442F}" destId="{BF888E38-2271-4D0E-9791-20102641505B}" srcOrd="0" destOrd="0" presId="urn:microsoft.com/office/officeart/2005/8/layout/vList2"/>
    <dgm:cxn modelId="{63158EC5-81D3-43C5-AAEF-70DC7308B936}" type="presParOf" srcId="{C7FA5818-51BF-4ABA-AF3E-CA5C5AE3442F}" destId="{4195E5FD-02B0-4288-8136-BBFA3B7ECEB9}" srcOrd="1" destOrd="0" presId="urn:microsoft.com/office/officeart/2005/8/layout/vList2"/>
    <dgm:cxn modelId="{D9A26775-9258-4866-9236-016F422C6E09}" type="presParOf" srcId="{C7FA5818-51BF-4ABA-AF3E-CA5C5AE3442F}" destId="{8188BE4D-E1C7-4A4D-93DC-A09258553E29}" srcOrd="2" destOrd="0" presId="urn:microsoft.com/office/officeart/2005/8/layout/vList2"/>
    <dgm:cxn modelId="{0F42A983-64FA-46A6-B866-D05DA2AB417D}" type="presParOf" srcId="{C7FA5818-51BF-4ABA-AF3E-CA5C5AE3442F}" destId="{22F70209-B9C0-48AF-BDAE-028DA8178470}" srcOrd="3" destOrd="0" presId="urn:microsoft.com/office/officeart/2005/8/layout/vList2"/>
    <dgm:cxn modelId="{8173557E-2B22-403B-A534-4F6F25D84B89}" type="presParOf" srcId="{C7FA5818-51BF-4ABA-AF3E-CA5C5AE3442F}" destId="{56D05AB3-E4EB-41AC-B48B-3DF8997D04A4}" srcOrd="4" destOrd="0" presId="urn:microsoft.com/office/officeart/2005/8/layout/vList2"/>
    <dgm:cxn modelId="{8D7E484F-486F-4893-A342-01BACDDD89D8}" type="presParOf" srcId="{C7FA5818-51BF-4ABA-AF3E-CA5C5AE3442F}" destId="{589A05A0-1CA7-4081-A16C-5DA63D8DBAD9}" srcOrd="5" destOrd="0" presId="urn:microsoft.com/office/officeart/2005/8/layout/vList2"/>
    <dgm:cxn modelId="{15D615A9-23DE-43E2-9B88-D25462007055}" type="presParOf" srcId="{C7FA5818-51BF-4ABA-AF3E-CA5C5AE3442F}" destId="{14CBD8BF-62BA-4F5C-B65A-23442DEED411}" srcOrd="6" destOrd="0" presId="urn:microsoft.com/office/officeart/2005/8/layout/vList2"/>
    <dgm:cxn modelId="{CD5C8ED9-83FA-4755-BDEC-7814F83929A9}" type="presParOf" srcId="{C7FA5818-51BF-4ABA-AF3E-CA5C5AE3442F}" destId="{3883AF61-6718-4E20-9B92-FBB54FC1297A}" srcOrd="7" destOrd="0" presId="urn:microsoft.com/office/officeart/2005/8/layout/vList2"/>
    <dgm:cxn modelId="{6CD2615E-E1B9-4EE7-B11F-6F6F00CD7387}" type="presParOf" srcId="{C7FA5818-51BF-4ABA-AF3E-CA5C5AE3442F}" destId="{BC2BEF87-85B2-49FE-AABB-115D58CB3C1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4D2C57-FDEE-44DF-BEB0-2DEFAEE61B0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s-CR"/>
        </a:p>
      </dgm:t>
    </dgm:pt>
    <dgm:pt modelId="{E9D2087E-7EB2-4199-8754-B7C29D6645A3}">
      <dgm:prSet/>
      <dgm:spPr/>
      <dgm:t>
        <a:bodyPr/>
        <a:lstStyle/>
        <a:p>
          <a:pPr rtl="0"/>
          <a:r>
            <a:rPr lang="es-ES" dirty="0" smtClean="0">
              <a:solidFill>
                <a:schemeClr val="bg1"/>
              </a:solidFill>
            </a:rPr>
            <a:t>Información que demuestre que la mercancía es originaria (señalar la disposición específica del Cap 4)</a:t>
          </a:r>
          <a:endParaRPr lang="es-CR" dirty="0">
            <a:solidFill>
              <a:schemeClr val="bg1"/>
            </a:solidFill>
          </a:endParaRPr>
        </a:p>
      </dgm:t>
    </dgm:pt>
    <dgm:pt modelId="{5D0203FE-BCC3-4ED2-8694-879610A29202}" type="parTrans" cxnId="{A9841972-1298-40A8-A256-DACEEC7DD6E4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3F4AB3C7-0624-4696-85EA-D8B704759F10}" type="sibTrans" cxnId="{A9841972-1298-40A8-A256-DACEEC7DD6E4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218554D4-A326-4DF7-9FA8-53BB09AC5BBF}">
      <dgm:prSet/>
      <dgm:spPr/>
      <dgm:t>
        <a:bodyPr/>
        <a:lstStyle/>
        <a:p>
          <a:pPr rtl="0"/>
          <a:r>
            <a:rPr lang="es-ES" dirty="0" smtClean="0">
              <a:solidFill>
                <a:schemeClr val="bg1"/>
              </a:solidFill>
            </a:rPr>
            <a:t>Fecha</a:t>
          </a:r>
          <a:endParaRPr lang="es-CR" dirty="0">
            <a:solidFill>
              <a:schemeClr val="bg1"/>
            </a:solidFill>
          </a:endParaRPr>
        </a:p>
      </dgm:t>
    </dgm:pt>
    <dgm:pt modelId="{3C85D7B4-9501-4775-97E5-0F42518775C1}" type="parTrans" cxnId="{70368717-C0B1-4AD4-959C-BEDA31556F77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BD085891-7C82-409F-8032-3BEA64A873B7}" type="sibTrans" cxnId="{70368717-C0B1-4AD4-959C-BEDA31556F77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722A35AA-9869-4FB1-B0D5-6BEC246A7272}">
      <dgm:prSet/>
      <dgm:spPr/>
      <dgm:t>
        <a:bodyPr/>
        <a:lstStyle/>
        <a:p>
          <a:pPr rtl="0"/>
          <a:r>
            <a:rPr lang="es-ES" dirty="0" smtClean="0">
              <a:solidFill>
                <a:schemeClr val="bg1"/>
              </a:solidFill>
            </a:rPr>
            <a:t>Embarque que ampara:</a:t>
          </a:r>
          <a:endParaRPr lang="es-CR" dirty="0">
            <a:solidFill>
              <a:schemeClr val="bg1"/>
            </a:solidFill>
          </a:endParaRPr>
        </a:p>
      </dgm:t>
    </dgm:pt>
    <dgm:pt modelId="{6594AB9C-EC72-4E82-BFF7-9D86586FC97C}" type="parTrans" cxnId="{5668E0D2-A368-43E2-838E-45D4EB059BAA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27F1135B-DE22-434C-A9B2-3AA72A16CB38}" type="sibTrans" cxnId="{5668E0D2-A368-43E2-838E-45D4EB059BAA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725303C6-FA88-4F1F-A239-DDAB59BFFF3B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chemeClr val="tx1"/>
              </a:solidFill>
            </a:rPr>
            <a:t>Uno solo: indicar número de factura</a:t>
          </a:r>
          <a:endParaRPr lang="es-CR" sz="1400" b="1" dirty="0">
            <a:solidFill>
              <a:schemeClr val="tx1"/>
            </a:solidFill>
          </a:endParaRPr>
        </a:p>
      </dgm:t>
    </dgm:pt>
    <dgm:pt modelId="{A67E042B-6688-4007-B73D-274EA999A37D}" type="parTrans" cxnId="{91482054-8E71-47CB-9282-49B6D5A4D729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CDA3DCD1-2645-433C-B7D6-8A3E8DFEA939}" type="sibTrans" cxnId="{91482054-8E71-47CB-9282-49B6D5A4D729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FF93D1F0-C158-4CEF-8D4B-66A058199155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chemeClr val="tx1"/>
              </a:solidFill>
            </a:rPr>
            <a:t>Varios: indicar periodo que cubre (no mayor a 12 meses)</a:t>
          </a:r>
          <a:endParaRPr lang="es-CR" sz="1400" b="1" dirty="0">
            <a:solidFill>
              <a:schemeClr val="tx1"/>
            </a:solidFill>
          </a:endParaRPr>
        </a:p>
      </dgm:t>
    </dgm:pt>
    <dgm:pt modelId="{5185F3D9-0E21-45CB-8C08-4C78BC81C2FD}" type="parTrans" cxnId="{8F2F4CE4-C408-41E9-B1C7-1BC049A2C5D8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87E988F9-D65C-4C2E-8990-C77A62C2F54D}" type="sibTrans" cxnId="{8F2F4CE4-C408-41E9-B1C7-1BC049A2C5D8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7CB90ADF-F2AF-4311-AE23-0BE72D1B5E8D}">
      <dgm:prSet/>
      <dgm:spPr/>
      <dgm:t>
        <a:bodyPr/>
        <a:lstStyle/>
        <a:p>
          <a:pPr rtl="0"/>
          <a:r>
            <a:rPr lang="es-ES" dirty="0" smtClean="0">
              <a:solidFill>
                <a:schemeClr val="bg1"/>
              </a:solidFill>
            </a:rPr>
            <a:t>Declaración bajo juramento.</a:t>
          </a:r>
          <a:endParaRPr lang="es-CR" dirty="0">
            <a:solidFill>
              <a:schemeClr val="bg1"/>
            </a:solidFill>
          </a:endParaRPr>
        </a:p>
      </dgm:t>
    </dgm:pt>
    <dgm:pt modelId="{3CF70441-A00F-4A5E-9D86-E185A658AD73}" type="parTrans" cxnId="{17BCD649-CD16-4142-9B7F-F3010592EF67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A79C77E6-4A05-4515-B8D0-292DCACADE8B}" type="sibTrans" cxnId="{17BCD649-CD16-4142-9B7F-F3010592EF67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CD3C31AA-5F59-4D2B-A168-BB373EC2C282}">
      <dgm:prSet/>
      <dgm:spPr/>
      <dgm:t>
        <a:bodyPr/>
        <a:lstStyle/>
        <a:p>
          <a:pPr rtl="0"/>
          <a:r>
            <a:rPr lang="es-ES" dirty="0" smtClean="0">
              <a:solidFill>
                <a:schemeClr val="bg1"/>
              </a:solidFill>
            </a:rPr>
            <a:t>Firma del representante legal u otro apoderado con facultades suficientes.</a:t>
          </a:r>
          <a:endParaRPr lang="es-CR" dirty="0">
            <a:solidFill>
              <a:schemeClr val="bg1"/>
            </a:solidFill>
          </a:endParaRPr>
        </a:p>
      </dgm:t>
    </dgm:pt>
    <dgm:pt modelId="{B50A9C74-AD65-4427-9850-D9BA62F53FD2}" type="parTrans" cxnId="{D1FDEE89-58FF-45B6-BABC-C79393B75273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661A7B29-1CD9-4627-A0F3-E09D090C9BF7}" type="sibTrans" cxnId="{D1FDEE89-58FF-45B6-BABC-C79393B75273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4689216B-954C-47B6-AF6C-76952C72721B}" type="pres">
      <dgm:prSet presAssocID="{F24D2C57-FDEE-44DF-BEB0-2DEFAEE61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21552363-B3A4-400B-B9D4-CFF65011D9B2}" type="pres">
      <dgm:prSet presAssocID="{E9D2087E-7EB2-4199-8754-B7C29D6645A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0393142-38F3-471A-B8A6-CB61F95BB296}" type="pres">
      <dgm:prSet presAssocID="{3F4AB3C7-0624-4696-85EA-D8B704759F10}" presName="spacer" presStyleCnt="0"/>
      <dgm:spPr/>
    </dgm:pt>
    <dgm:pt modelId="{99AEC3C7-2F44-4966-A16D-F007B3D8F833}" type="pres">
      <dgm:prSet presAssocID="{218554D4-A326-4DF7-9FA8-53BB09AC5BB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345B57E-8615-4D87-9AEC-1D54892BDD6E}" type="pres">
      <dgm:prSet presAssocID="{BD085891-7C82-409F-8032-3BEA64A873B7}" presName="spacer" presStyleCnt="0"/>
      <dgm:spPr/>
    </dgm:pt>
    <dgm:pt modelId="{5447015B-0993-4F21-A4AA-BAA40A93C4DE}" type="pres">
      <dgm:prSet presAssocID="{722A35AA-9869-4FB1-B0D5-6BEC246A727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66A12D1-CDCA-459A-BB38-C88666CA176A}" type="pres">
      <dgm:prSet presAssocID="{722A35AA-9869-4FB1-B0D5-6BEC246A727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C057682-69C7-42BF-8595-592A90FB605C}" type="pres">
      <dgm:prSet presAssocID="{7CB90ADF-F2AF-4311-AE23-0BE72D1B5E8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FEE735B-C10D-44D8-BAB7-625A418CEC21}" type="pres">
      <dgm:prSet presAssocID="{A79C77E6-4A05-4515-B8D0-292DCACADE8B}" presName="spacer" presStyleCnt="0"/>
      <dgm:spPr/>
    </dgm:pt>
    <dgm:pt modelId="{4C5CC2DC-DEAD-49F7-AACD-DE36B0C47BAB}" type="pres">
      <dgm:prSet presAssocID="{CD3C31AA-5F59-4D2B-A168-BB373EC2C28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D1FDEE89-58FF-45B6-BABC-C79393B75273}" srcId="{F24D2C57-FDEE-44DF-BEB0-2DEFAEE61B08}" destId="{CD3C31AA-5F59-4D2B-A168-BB373EC2C282}" srcOrd="4" destOrd="0" parTransId="{B50A9C74-AD65-4427-9850-D9BA62F53FD2}" sibTransId="{661A7B29-1CD9-4627-A0F3-E09D090C9BF7}"/>
    <dgm:cxn modelId="{91482054-8E71-47CB-9282-49B6D5A4D729}" srcId="{722A35AA-9869-4FB1-B0D5-6BEC246A7272}" destId="{725303C6-FA88-4F1F-A239-DDAB59BFFF3B}" srcOrd="0" destOrd="0" parTransId="{A67E042B-6688-4007-B73D-274EA999A37D}" sibTransId="{CDA3DCD1-2645-433C-B7D6-8A3E8DFEA939}"/>
    <dgm:cxn modelId="{7C5C1677-91D0-4044-987F-27F4EBC64AD4}" type="presOf" srcId="{725303C6-FA88-4F1F-A239-DDAB59BFFF3B}" destId="{E66A12D1-CDCA-459A-BB38-C88666CA176A}" srcOrd="0" destOrd="0" presId="urn:microsoft.com/office/officeart/2005/8/layout/vList2"/>
    <dgm:cxn modelId="{740C24CE-F4EB-40B7-824A-AAB86248B48A}" type="presOf" srcId="{E9D2087E-7EB2-4199-8754-B7C29D6645A3}" destId="{21552363-B3A4-400B-B9D4-CFF65011D9B2}" srcOrd="0" destOrd="0" presId="urn:microsoft.com/office/officeart/2005/8/layout/vList2"/>
    <dgm:cxn modelId="{579EA5C6-50CC-4FCB-9244-7C1D8736FDCA}" type="presOf" srcId="{722A35AA-9869-4FB1-B0D5-6BEC246A7272}" destId="{5447015B-0993-4F21-A4AA-BAA40A93C4DE}" srcOrd="0" destOrd="0" presId="urn:microsoft.com/office/officeart/2005/8/layout/vList2"/>
    <dgm:cxn modelId="{17BCD649-CD16-4142-9B7F-F3010592EF67}" srcId="{F24D2C57-FDEE-44DF-BEB0-2DEFAEE61B08}" destId="{7CB90ADF-F2AF-4311-AE23-0BE72D1B5E8D}" srcOrd="3" destOrd="0" parTransId="{3CF70441-A00F-4A5E-9D86-E185A658AD73}" sibTransId="{A79C77E6-4A05-4515-B8D0-292DCACADE8B}"/>
    <dgm:cxn modelId="{8F2F4CE4-C408-41E9-B1C7-1BC049A2C5D8}" srcId="{722A35AA-9869-4FB1-B0D5-6BEC246A7272}" destId="{FF93D1F0-C158-4CEF-8D4B-66A058199155}" srcOrd="1" destOrd="0" parTransId="{5185F3D9-0E21-45CB-8C08-4C78BC81C2FD}" sibTransId="{87E988F9-D65C-4C2E-8990-C77A62C2F54D}"/>
    <dgm:cxn modelId="{1557DC6A-F6B1-4E91-AE7A-7E158D82DC91}" type="presOf" srcId="{218554D4-A326-4DF7-9FA8-53BB09AC5BBF}" destId="{99AEC3C7-2F44-4966-A16D-F007B3D8F833}" srcOrd="0" destOrd="0" presId="urn:microsoft.com/office/officeart/2005/8/layout/vList2"/>
    <dgm:cxn modelId="{915FD848-A950-4D50-BEE5-640C0C0E9F36}" type="presOf" srcId="{7CB90ADF-F2AF-4311-AE23-0BE72D1B5E8D}" destId="{9C057682-69C7-42BF-8595-592A90FB605C}" srcOrd="0" destOrd="0" presId="urn:microsoft.com/office/officeart/2005/8/layout/vList2"/>
    <dgm:cxn modelId="{A9841972-1298-40A8-A256-DACEEC7DD6E4}" srcId="{F24D2C57-FDEE-44DF-BEB0-2DEFAEE61B08}" destId="{E9D2087E-7EB2-4199-8754-B7C29D6645A3}" srcOrd="0" destOrd="0" parTransId="{5D0203FE-BCC3-4ED2-8694-879610A29202}" sibTransId="{3F4AB3C7-0624-4696-85EA-D8B704759F10}"/>
    <dgm:cxn modelId="{967732C8-92AF-43DF-8518-EB4FD79066F1}" type="presOf" srcId="{FF93D1F0-C158-4CEF-8D4B-66A058199155}" destId="{E66A12D1-CDCA-459A-BB38-C88666CA176A}" srcOrd="0" destOrd="1" presId="urn:microsoft.com/office/officeart/2005/8/layout/vList2"/>
    <dgm:cxn modelId="{70368717-C0B1-4AD4-959C-BEDA31556F77}" srcId="{F24D2C57-FDEE-44DF-BEB0-2DEFAEE61B08}" destId="{218554D4-A326-4DF7-9FA8-53BB09AC5BBF}" srcOrd="1" destOrd="0" parTransId="{3C85D7B4-9501-4775-97E5-0F42518775C1}" sibTransId="{BD085891-7C82-409F-8032-3BEA64A873B7}"/>
    <dgm:cxn modelId="{A507A08D-C451-486B-B0F2-6AE035EEEC2C}" type="presOf" srcId="{CD3C31AA-5F59-4D2B-A168-BB373EC2C282}" destId="{4C5CC2DC-DEAD-49F7-AACD-DE36B0C47BAB}" srcOrd="0" destOrd="0" presId="urn:microsoft.com/office/officeart/2005/8/layout/vList2"/>
    <dgm:cxn modelId="{5668E0D2-A368-43E2-838E-45D4EB059BAA}" srcId="{F24D2C57-FDEE-44DF-BEB0-2DEFAEE61B08}" destId="{722A35AA-9869-4FB1-B0D5-6BEC246A7272}" srcOrd="2" destOrd="0" parTransId="{6594AB9C-EC72-4E82-BFF7-9D86586FC97C}" sibTransId="{27F1135B-DE22-434C-A9B2-3AA72A16CB38}"/>
    <dgm:cxn modelId="{CF4068C2-2962-4548-9F2F-C7D80EA2ABD2}" type="presOf" srcId="{F24D2C57-FDEE-44DF-BEB0-2DEFAEE61B08}" destId="{4689216B-954C-47B6-AF6C-76952C72721B}" srcOrd="0" destOrd="0" presId="urn:microsoft.com/office/officeart/2005/8/layout/vList2"/>
    <dgm:cxn modelId="{B24D963E-E45E-4688-BC3D-A18F65BE7F95}" type="presParOf" srcId="{4689216B-954C-47B6-AF6C-76952C72721B}" destId="{21552363-B3A4-400B-B9D4-CFF65011D9B2}" srcOrd="0" destOrd="0" presId="urn:microsoft.com/office/officeart/2005/8/layout/vList2"/>
    <dgm:cxn modelId="{38DE6484-CCF1-4B69-A164-9C4AFCCDF87A}" type="presParOf" srcId="{4689216B-954C-47B6-AF6C-76952C72721B}" destId="{80393142-38F3-471A-B8A6-CB61F95BB296}" srcOrd="1" destOrd="0" presId="urn:microsoft.com/office/officeart/2005/8/layout/vList2"/>
    <dgm:cxn modelId="{65FE30BB-B711-4816-9ED7-8E908DD81151}" type="presParOf" srcId="{4689216B-954C-47B6-AF6C-76952C72721B}" destId="{99AEC3C7-2F44-4966-A16D-F007B3D8F833}" srcOrd="2" destOrd="0" presId="urn:microsoft.com/office/officeart/2005/8/layout/vList2"/>
    <dgm:cxn modelId="{B5DC8CB9-724C-4DCF-8B5C-31C5EFE1EAF3}" type="presParOf" srcId="{4689216B-954C-47B6-AF6C-76952C72721B}" destId="{4345B57E-8615-4D87-9AEC-1D54892BDD6E}" srcOrd="3" destOrd="0" presId="urn:microsoft.com/office/officeart/2005/8/layout/vList2"/>
    <dgm:cxn modelId="{A0E5C619-7C27-4AF0-A4B9-785686A0AEA2}" type="presParOf" srcId="{4689216B-954C-47B6-AF6C-76952C72721B}" destId="{5447015B-0993-4F21-A4AA-BAA40A93C4DE}" srcOrd="4" destOrd="0" presId="urn:microsoft.com/office/officeart/2005/8/layout/vList2"/>
    <dgm:cxn modelId="{61AC7797-B4A1-437D-BAC5-C8C668819E84}" type="presParOf" srcId="{4689216B-954C-47B6-AF6C-76952C72721B}" destId="{E66A12D1-CDCA-459A-BB38-C88666CA176A}" srcOrd="5" destOrd="0" presId="urn:microsoft.com/office/officeart/2005/8/layout/vList2"/>
    <dgm:cxn modelId="{6E5A240D-D3BE-4E9A-A2A4-B0A42771200B}" type="presParOf" srcId="{4689216B-954C-47B6-AF6C-76952C72721B}" destId="{9C057682-69C7-42BF-8595-592A90FB605C}" srcOrd="6" destOrd="0" presId="urn:microsoft.com/office/officeart/2005/8/layout/vList2"/>
    <dgm:cxn modelId="{1A613BA7-E90C-45B4-9DF3-368817378DB7}" type="presParOf" srcId="{4689216B-954C-47B6-AF6C-76952C72721B}" destId="{CFEE735B-C10D-44D8-BAB7-625A418CEC21}" srcOrd="7" destOrd="0" presId="urn:microsoft.com/office/officeart/2005/8/layout/vList2"/>
    <dgm:cxn modelId="{82894A30-3AAB-4DD1-B752-0305B3A376DA}" type="presParOf" srcId="{4689216B-954C-47B6-AF6C-76952C72721B}" destId="{4C5CC2DC-DEAD-49F7-AACD-DE36B0C47BA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A8E480-8AF4-4ECF-BB2A-0C7178A3AE75}" type="doc">
      <dgm:prSet loTypeId="urn:microsoft.com/office/officeart/2005/8/layout/venn1" loCatId="relationship" qsTypeId="urn:microsoft.com/office/officeart/2005/8/quickstyle/simple4" qsCatId="simple" csTypeId="urn:microsoft.com/office/officeart/2005/8/colors/colorful4" csCatId="colorful"/>
      <dgm:spPr/>
      <dgm:t>
        <a:bodyPr/>
        <a:lstStyle/>
        <a:p>
          <a:endParaRPr lang="es-CR"/>
        </a:p>
      </dgm:t>
    </dgm:pt>
    <dgm:pt modelId="{C1071062-CC61-4124-8F43-F6653EE3B082}">
      <dgm:prSet/>
      <dgm:spPr/>
      <dgm:t>
        <a:bodyPr/>
        <a:lstStyle/>
        <a:p>
          <a:pPr rtl="0"/>
          <a:r>
            <a:rPr lang="es-CR" dirty="0" smtClean="0"/>
            <a:t>E.E.U.U.</a:t>
          </a:r>
          <a:endParaRPr lang="es-CR" dirty="0"/>
        </a:p>
      </dgm:t>
    </dgm:pt>
    <dgm:pt modelId="{6390DF30-BE14-4886-B5D8-2030528C5F89}" type="parTrans" cxnId="{9DAEEDF1-0B61-448F-85B7-2D8CDAED511C}">
      <dgm:prSet/>
      <dgm:spPr/>
      <dgm:t>
        <a:bodyPr/>
        <a:lstStyle/>
        <a:p>
          <a:endParaRPr lang="es-CR"/>
        </a:p>
      </dgm:t>
    </dgm:pt>
    <dgm:pt modelId="{4349A2CD-54EF-4BE6-8542-08115F5A18B1}" type="sibTrans" cxnId="{9DAEEDF1-0B61-448F-85B7-2D8CDAED511C}">
      <dgm:prSet/>
      <dgm:spPr/>
      <dgm:t>
        <a:bodyPr/>
        <a:lstStyle/>
        <a:p>
          <a:endParaRPr lang="es-CR"/>
        </a:p>
      </dgm:t>
    </dgm:pt>
    <dgm:pt modelId="{A1E892FE-A9C4-495E-A156-F7D895A834ED}">
      <dgm:prSet/>
      <dgm:spPr/>
      <dgm:t>
        <a:bodyPr/>
        <a:lstStyle/>
        <a:p>
          <a:pPr rtl="0"/>
          <a:r>
            <a:rPr lang="es-CR" dirty="0" smtClean="0"/>
            <a:t>Costa Rica</a:t>
          </a:r>
          <a:endParaRPr lang="es-CR" dirty="0"/>
        </a:p>
      </dgm:t>
    </dgm:pt>
    <dgm:pt modelId="{5E8C2C2D-9B5F-4840-AE2E-648D2D499CB6}" type="parTrans" cxnId="{AC012A2E-4D23-40A2-8652-124F7D5470ED}">
      <dgm:prSet/>
      <dgm:spPr/>
      <dgm:t>
        <a:bodyPr/>
        <a:lstStyle/>
        <a:p>
          <a:endParaRPr lang="es-CR"/>
        </a:p>
      </dgm:t>
    </dgm:pt>
    <dgm:pt modelId="{3C982C70-A308-435D-9346-DC1E76A7DF50}" type="sibTrans" cxnId="{AC012A2E-4D23-40A2-8652-124F7D5470ED}">
      <dgm:prSet/>
      <dgm:spPr/>
      <dgm:t>
        <a:bodyPr/>
        <a:lstStyle/>
        <a:p>
          <a:endParaRPr lang="es-CR"/>
        </a:p>
      </dgm:t>
    </dgm:pt>
    <dgm:pt modelId="{FB62BF2C-0096-439D-93C3-37F78ADBF9D6}">
      <dgm:prSet/>
      <dgm:spPr/>
      <dgm:t>
        <a:bodyPr/>
        <a:lstStyle/>
        <a:p>
          <a:pPr rtl="0"/>
          <a:r>
            <a:rPr lang="es-CR" dirty="0" smtClean="0"/>
            <a:t>El Salvador</a:t>
          </a:r>
          <a:endParaRPr lang="es-CR" dirty="0"/>
        </a:p>
      </dgm:t>
    </dgm:pt>
    <dgm:pt modelId="{5481473B-1331-4363-8C4C-1630BA7ACE91}" type="parTrans" cxnId="{C836228E-2FAF-4E4A-8261-55A5E0FFC92A}">
      <dgm:prSet/>
      <dgm:spPr/>
      <dgm:t>
        <a:bodyPr/>
        <a:lstStyle/>
        <a:p>
          <a:endParaRPr lang="es-CR"/>
        </a:p>
      </dgm:t>
    </dgm:pt>
    <dgm:pt modelId="{9A839F22-456A-4C03-8B37-BAF7AC4DFB1D}" type="sibTrans" cxnId="{C836228E-2FAF-4E4A-8261-55A5E0FFC92A}">
      <dgm:prSet/>
      <dgm:spPr/>
      <dgm:t>
        <a:bodyPr/>
        <a:lstStyle/>
        <a:p>
          <a:endParaRPr lang="es-CR"/>
        </a:p>
      </dgm:t>
    </dgm:pt>
    <dgm:pt modelId="{F613887F-59CB-4355-BFDF-57AEEC1791B4}">
      <dgm:prSet/>
      <dgm:spPr/>
      <dgm:t>
        <a:bodyPr/>
        <a:lstStyle/>
        <a:p>
          <a:pPr rtl="0"/>
          <a:r>
            <a:rPr lang="es-CR" dirty="0" smtClean="0"/>
            <a:t>Guatemala</a:t>
          </a:r>
          <a:endParaRPr lang="es-CR" dirty="0"/>
        </a:p>
      </dgm:t>
    </dgm:pt>
    <dgm:pt modelId="{0CEABCDD-57EC-4AAF-AF84-16BC16527DD4}" type="parTrans" cxnId="{61ABFE48-CF50-41C2-A6A0-B54A853D8E4A}">
      <dgm:prSet/>
      <dgm:spPr/>
      <dgm:t>
        <a:bodyPr/>
        <a:lstStyle/>
        <a:p>
          <a:endParaRPr lang="es-CR"/>
        </a:p>
      </dgm:t>
    </dgm:pt>
    <dgm:pt modelId="{0A610C0C-7526-47BF-BC07-A4D65076CAC3}" type="sibTrans" cxnId="{61ABFE48-CF50-41C2-A6A0-B54A853D8E4A}">
      <dgm:prSet/>
      <dgm:spPr/>
      <dgm:t>
        <a:bodyPr/>
        <a:lstStyle/>
        <a:p>
          <a:endParaRPr lang="es-CR"/>
        </a:p>
      </dgm:t>
    </dgm:pt>
    <dgm:pt modelId="{ABF16632-6397-42D3-A8B8-9FE611206E95}">
      <dgm:prSet/>
      <dgm:spPr/>
      <dgm:t>
        <a:bodyPr/>
        <a:lstStyle/>
        <a:p>
          <a:pPr rtl="0"/>
          <a:r>
            <a:rPr lang="es-CR" dirty="0" smtClean="0"/>
            <a:t>Honduras</a:t>
          </a:r>
          <a:endParaRPr lang="es-CR" dirty="0"/>
        </a:p>
      </dgm:t>
    </dgm:pt>
    <dgm:pt modelId="{C9EFB7D7-BD70-462F-84B5-4B4BAEDDEC56}" type="parTrans" cxnId="{DEB2E6FA-071C-417C-9F6D-E4E091BCA14C}">
      <dgm:prSet/>
      <dgm:spPr/>
      <dgm:t>
        <a:bodyPr/>
        <a:lstStyle/>
        <a:p>
          <a:endParaRPr lang="es-CR"/>
        </a:p>
      </dgm:t>
    </dgm:pt>
    <dgm:pt modelId="{8A5C8E84-BA90-4189-AC32-7931B31380F6}" type="sibTrans" cxnId="{DEB2E6FA-071C-417C-9F6D-E4E091BCA14C}">
      <dgm:prSet/>
      <dgm:spPr/>
      <dgm:t>
        <a:bodyPr/>
        <a:lstStyle/>
        <a:p>
          <a:endParaRPr lang="es-CR"/>
        </a:p>
      </dgm:t>
    </dgm:pt>
    <dgm:pt modelId="{C5DBEB59-CDC7-473D-AE97-EABE432C49D5}">
      <dgm:prSet/>
      <dgm:spPr/>
      <dgm:t>
        <a:bodyPr/>
        <a:lstStyle/>
        <a:p>
          <a:pPr rtl="0"/>
          <a:r>
            <a:rPr lang="es-CR" dirty="0" smtClean="0"/>
            <a:t>Nicaragua</a:t>
          </a:r>
          <a:endParaRPr lang="es-CR" dirty="0"/>
        </a:p>
      </dgm:t>
    </dgm:pt>
    <dgm:pt modelId="{9F63ED25-D2BD-4126-880D-9127471F0CBF}" type="parTrans" cxnId="{FFEB1DDD-42C9-4B18-A923-2507F7E46E09}">
      <dgm:prSet/>
      <dgm:spPr/>
      <dgm:t>
        <a:bodyPr/>
        <a:lstStyle/>
        <a:p>
          <a:endParaRPr lang="es-CR"/>
        </a:p>
      </dgm:t>
    </dgm:pt>
    <dgm:pt modelId="{C32841DC-A9FC-4260-80C9-49172354950A}" type="sibTrans" cxnId="{FFEB1DDD-42C9-4B18-A923-2507F7E46E09}">
      <dgm:prSet/>
      <dgm:spPr/>
      <dgm:t>
        <a:bodyPr/>
        <a:lstStyle/>
        <a:p>
          <a:endParaRPr lang="es-CR"/>
        </a:p>
      </dgm:t>
    </dgm:pt>
    <dgm:pt modelId="{A7A32D3B-DF0D-4157-9EBD-F2ABA453798E}">
      <dgm:prSet/>
      <dgm:spPr/>
      <dgm:t>
        <a:bodyPr/>
        <a:lstStyle/>
        <a:p>
          <a:pPr rtl="0"/>
          <a:r>
            <a:rPr lang="es-CR" dirty="0" smtClean="0"/>
            <a:t>República Dominicana</a:t>
          </a:r>
          <a:endParaRPr lang="es-CR" dirty="0"/>
        </a:p>
      </dgm:t>
    </dgm:pt>
    <dgm:pt modelId="{C5DE88F3-2BDC-43B8-9EF7-371A12F43AC7}" type="parTrans" cxnId="{A235260E-3DC0-4D4F-B3A3-D71DDEFF505B}">
      <dgm:prSet/>
      <dgm:spPr/>
      <dgm:t>
        <a:bodyPr/>
        <a:lstStyle/>
        <a:p>
          <a:endParaRPr lang="es-CR"/>
        </a:p>
      </dgm:t>
    </dgm:pt>
    <dgm:pt modelId="{5394A8F3-9068-43E2-B589-5654E1E49BDF}" type="sibTrans" cxnId="{A235260E-3DC0-4D4F-B3A3-D71DDEFF505B}">
      <dgm:prSet/>
      <dgm:spPr/>
      <dgm:t>
        <a:bodyPr/>
        <a:lstStyle/>
        <a:p>
          <a:endParaRPr lang="es-CR"/>
        </a:p>
      </dgm:t>
    </dgm:pt>
    <dgm:pt modelId="{A429959F-17B9-45C3-B490-3188073DF9B9}" type="pres">
      <dgm:prSet presAssocID="{80A8E480-8AF4-4ECF-BB2A-0C7178A3AE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7E0EBA29-6146-4B43-A1CA-8148612CEFAF}" type="pres">
      <dgm:prSet presAssocID="{C1071062-CC61-4124-8F43-F6653EE3B082}" presName="circ1" presStyleLbl="vennNode1" presStyleIdx="0" presStyleCnt="7"/>
      <dgm:spPr/>
    </dgm:pt>
    <dgm:pt modelId="{B406A953-CF75-4DE8-B44F-3469C216206D}" type="pres">
      <dgm:prSet presAssocID="{C1071062-CC61-4124-8F43-F6653EE3B0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BB77CBD-624D-4160-BB8D-DEC6EF77E3C8}" type="pres">
      <dgm:prSet presAssocID="{A1E892FE-A9C4-495E-A156-F7D895A834ED}" presName="circ2" presStyleLbl="vennNode1" presStyleIdx="1" presStyleCnt="7"/>
      <dgm:spPr/>
    </dgm:pt>
    <dgm:pt modelId="{B58FFDAA-F379-43D3-A3E8-9A40A2E6FA5B}" type="pres">
      <dgm:prSet presAssocID="{A1E892FE-A9C4-495E-A156-F7D895A834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FC02276-56D2-41C0-B7D6-BE5283130F24}" type="pres">
      <dgm:prSet presAssocID="{FB62BF2C-0096-439D-93C3-37F78ADBF9D6}" presName="circ3" presStyleLbl="vennNode1" presStyleIdx="2" presStyleCnt="7"/>
      <dgm:spPr/>
    </dgm:pt>
    <dgm:pt modelId="{DCAD394C-28E1-464A-B166-D9001C659D43}" type="pres">
      <dgm:prSet presAssocID="{FB62BF2C-0096-439D-93C3-37F78ADBF9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821643D-4A46-45E1-BF40-566D4D897C81}" type="pres">
      <dgm:prSet presAssocID="{F613887F-59CB-4355-BFDF-57AEEC1791B4}" presName="circ4" presStyleLbl="vennNode1" presStyleIdx="3" presStyleCnt="7"/>
      <dgm:spPr/>
    </dgm:pt>
    <dgm:pt modelId="{9C4CB408-BE5C-45B9-BC61-88C175236CFE}" type="pres">
      <dgm:prSet presAssocID="{F613887F-59CB-4355-BFDF-57AEEC1791B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5A56F03-CD63-495B-9EC7-C7B5ABD08848}" type="pres">
      <dgm:prSet presAssocID="{ABF16632-6397-42D3-A8B8-9FE611206E95}" presName="circ5" presStyleLbl="vennNode1" presStyleIdx="4" presStyleCnt="7"/>
      <dgm:spPr/>
    </dgm:pt>
    <dgm:pt modelId="{F11F7C0B-79E1-4326-B080-7CC3A7EA39D6}" type="pres">
      <dgm:prSet presAssocID="{ABF16632-6397-42D3-A8B8-9FE611206E9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3589CD1-61EC-4A98-8E86-4A6025804890}" type="pres">
      <dgm:prSet presAssocID="{C5DBEB59-CDC7-473D-AE97-EABE432C49D5}" presName="circ6" presStyleLbl="vennNode1" presStyleIdx="5" presStyleCnt="7"/>
      <dgm:spPr/>
    </dgm:pt>
    <dgm:pt modelId="{C675D442-6FCD-4487-8B20-5FB8DBCD0D7E}" type="pres">
      <dgm:prSet presAssocID="{C5DBEB59-CDC7-473D-AE97-EABE432C49D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4F11A4C-8880-48F0-A1D3-A2C473E025C0}" type="pres">
      <dgm:prSet presAssocID="{A7A32D3B-DF0D-4157-9EBD-F2ABA453798E}" presName="circ7" presStyleLbl="vennNode1" presStyleIdx="6" presStyleCnt="7"/>
      <dgm:spPr/>
    </dgm:pt>
    <dgm:pt modelId="{324BE96C-C20B-4E33-8EBE-2BA20C58F93D}" type="pres">
      <dgm:prSet presAssocID="{A7A32D3B-DF0D-4157-9EBD-F2ABA453798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61ABFE48-CF50-41C2-A6A0-B54A853D8E4A}" srcId="{80A8E480-8AF4-4ECF-BB2A-0C7178A3AE75}" destId="{F613887F-59CB-4355-BFDF-57AEEC1791B4}" srcOrd="3" destOrd="0" parTransId="{0CEABCDD-57EC-4AAF-AF84-16BC16527DD4}" sibTransId="{0A610C0C-7526-47BF-BC07-A4D65076CAC3}"/>
    <dgm:cxn modelId="{DEB2E6FA-071C-417C-9F6D-E4E091BCA14C}" srcId="{80A8E480-8AF4-4ECF-BB2A-0C7178A3AE75}" destId="{ABF16632-6397-42D3-A8B8-9FE611206E95}" srcOrd="4" destOrd="0" parTransId="{C9EFB7D7-BD70-462F-84B5-4B4BAEDDEC56}" sibTransId="{8A5C8E84-BA90-4189-AC32-7931B31380F6}"/>
    <dgm:cxn modelId="{8F3CAA55-6C42-40DA-AF60-4C5D81E4D9A3}" type="presOf" srcId="{C1071062-CC61-4124-8F43-F6653EE3B082}" destId="{B406A953-CF75-4DE8-B44F-3469C216206D}" srcOrd="0" destOrd="0" presId="urn:microsoft.com/office/officeart/2005/8/layout/venn1"/>
    <dgm:cxn modelId="{CC60D2E3-5BBB-4630-8317-99DE8ADD39B7}" type="presOf" srcId="{F613887F-59CB-4355-BFDF-57AEEC1791B4}" destId="{9C4CB408-BE5C-45B9-BC61-88C175236CFE}" srcOrd="0" destOrd="0" presId="urn:microsoft.com/office/officeart/2005/8/layout/venn1"/>
    <dgm:cxn modelId="{07C7959D-BBEF-41D7-B7E2-88467367C42E}" type="presOf" srcId="{A7A32D3B-DF0D-4157-9EBD-F2ABA453798E}" destId="{324BE96C-C20B-4E33-8EBE-2BA20C58F93D}" srcOrd="0" destOrd="0" presId="urn:microsoft.com/office/officeart/2005/8/layout/venn1"/>
    <dgm:cxn modelId="{E5AF3B0A-2753-4B15-85FD-9BD1AAF92943}" type="presOf" srcId="{ABF16632-6397-42D3-A8B8-9FE611206E95}" destId="{F11F7C0B-79E1-4326-B080-7CC3A7EA39D6}" srcOrd="0" destOrd="0" presId="urn:microsoft.com/office/officeart/2005/8/layout/venn1"/>
    <dgm:cxn modelId="{A235260E-3DC0-4D4F-B3A3-D71DDEFF505B}" srcId="{80A8E480-8AF4-4ECF-BB2A-0C7178A3AE75}" destId="{A7A32D3B-DF0D-4157-9EBD-F2ABA453798E}" srcOrd="6" destOrd="0" parTransId="{C5DE88F3-2BDC-43B8-9EF7-371A12F43AC7}" sibTransId="{5394A8F3-9068-43E2-B589-5654E1E49BDF}"/>
    <dgm:cxn modelId="{C836228E-2FAF-4E4A-8261-55A5E0FFC92A}" srcId="{80A8E480-8AF4-4ECF-BB2A-0C7178A3AE75}" destId="{FB62BF2C-0096-439D-93C3-37F78ADBF9D6}" srcOrd="2" destOrd="0" parTransId="{5481473B-1331-4363-8C4C-1630BA7ACE91}" sibTransId="{9A839F22-456A-4C03-8B37-BAF7AC4DFB1D}"/>
    <dgm:cxn modelId="{C51AB314-12E4-4061-B3E9-6B3FA203D1FA}" type="presOf" srcId="{A1E892FE-A9C4-495E-A156-F7D895A834ED}" destId="{B58FFDAA-F379-43D3-A3E8-9A40A2E6FA5B}" srcOrd="0" destOrd="0" presId="urn:microsoft.com/office/officeart/2005/8/layout/venn1"/>
    <dgm:cxn modelId="{FFEB1DDD-42C9-4B18-A923-2507F7E46E09}" srcId="{80A8E480-8AF4-4ECF-BB2A-0C7178A3AE75}" destId="{C5DBEB59-CDC7-473D-AE97-EABE432C49D5}" srcOrd="5" destOrd="0" parTransId="{9F63ED25-D2BD-4126-880D-9127471F0CBF}" sibTransId="{C32841DC-A9FC-4260-80C9-49172354950A}"/>
    <dgm:cxn modelId="{38D32582-5AA1-421A-AE81-FE3C50B1EA87}" type="presOf" srcId="{FB62BF2C-0096-439D-93C3-37F78ADBF9D6}" destId="{DCAD394C-28E1-464A-B166-D9001C659D43}" srcOrd="0" destOrd="0" presId="urn:microsoft.com/office/officeart/2005/8/layout/venn1"/>
    <dgm:cxn modelId="{9DAEEDF1-0B61-448F-85B7-2D8CDAED511C}" srcId="{80A8E480-8AF4-4ECF-BB2A-0C7178A3AE75}" destId="{C1071062-CC61-4124-8F43-F6653EE3B082}" srcOrd="0" destOrd="0" parTransId="{6390DF30-BE14-4886-B5D8-2030528C5F89}" sibTransId="{4349A2CD-54EF-4BE6-8542-08115F5A18B1}"/>
    <dgm:cxn modelId="{AC012A2E-4D23-40A2-8652-124F7D5470ED}" srcId="{80A8E480-8AF4-4ECF-BB2A-0C7178A3AE75}" destId="{A1E892FE-A9C4-495E-A156-F7D895A834ED}" srcOrd="1" destOrd="0" parTransId="{5E8C2C2D-9B5F-4840-AE2E-648D2D499CB6}" sibTransId="{3C982C70-A308-435D-9346-DC1E76A7DF50}"/>
    <dgm:cxn modelId="{C807B21A-0C54-4396-A5F7-EA5D60421F0E}" type="presOf" srcId="{80A8E480-8AF4-4ECF-BB2A-0C7178A3AE75}" destId="{A429959F-17B9-45C3-B490-3188073DF9B9}" srcOrd="0" destOrd="0" presId="urn:microsoft.com/office/officeart/2005/8/layout/venn1"/>
    <dgm:cxn modelId="{F186EF09-5323-475A-AFAD-68D914A1D3B5}" type="presOf" srcId="{C5DBEB59-CDC7-473D-AE97-EABE432C49D5}" destId="{C675D442-6FCD-4487-8B20-5FB8DBCD0D7E}" srcOrd="0" destOrd="0" presId="urn:microsoft.com/office/officeart/2005/8/layout/venn1"/>
    <dgm:cxn modelId="{DC35322B-197F-4CD6-82AB-06358CB92546}" type="presParOf" srcId="{A429959F-17B9-45C3-B490-3188073DF9B9}" destId="{7E0EBA29-6146-4B43-A1CA-8148612CEFAF}" srcOrd="0" destOrd="0" presId="urn:microsoft.com/office/officeart/2005/8/layout/venn1"/>
    <dgm:cxn modelId="{FAF21BD8-7463-4D82-BC01-72DCBE106A8D}" type="presParOf" srcId="{A429959F-17B9-45C3-B490-3188073DF9B9}" destId="{B406A953-CF75-4DE8-B44F-3469C216206D}" srcOrd="1" destOrd="0" presId="urn:microsoft.com/office/officeart/2005/8/layout/venn1"/>
    <dgm:cxn modelId="{7B00285C-2C53-43B6-900E-3083B10EE96A}" type="presParOf" srcId="{A429959F-17B9-45C3-B490-3188073DF9B9}" destId="{2BB77CBD-624D-4160-BB8D-DEC6EF77E3C8}" srcOrd="2" destOrd="0" presId="urn:microsoft.com/office/officeart/2005/8/layout/venn1"/>
    <dgm:cxn modelId="{49029913-963B-4120-9379-A595A52F03AF}" type="presParOf" srcId="{A429959F-17B9-45C3-B490-3188073DF9B9}" destId="{B58FFDAA-F379-43D3-A3E8-9A40A2E6FA5B}" srcOrd="3" destOrd="0" presId="urn:microsoft.com/office/officeart/2005/8/layout/venn1"/>
    <dgm:cxn modelId="{42D5036B-DDDE-4BE2-A2DA-72350E5D5DFF}" type="presParOf" srcId="{A429959F-17B9-45C3-B490-3188073DF9B9}" destId="{4FC02276-56D2-41C0-B7D6-BE5283130F24}" srcOrd="4" destOrd="0" presId="urn:microsoft.com/office/officeart/2005/8/layout/venn1"/>
    <dgm:cxn modelId="{27B139DF-BD75-485E-9DED-43FF1090A39F}" type="presParOf" srcId="{A429959F-17B9-45C3-B490-3188073DF9B9}" destId="{DCAD394C-28E1-464A-B166-D9001C659D43}" srcOrd="5" destOrd="0" presId="urn:microsoft.com/office/officeart/2005/8/layout/venn1"/>
    <dgm:cxn modelId="{D4886C63-BF70-4D84-9BE7-DE1097D8F013}" type="presParOf" srcId="{A429959F-17B9-45C3-B490-3188073DF9B9}" destId="{E821643D-4A46-45E1-BF40-566D4D897C81}" srcOrd="6" destOrd="0" presId="urn:microsoft.com/office/officeart/2005/8/layout/venn1"/>
    <dgm:cxn modelId="{835E8FBB-0B36-4CEE-96DE-B6017A897864}" type="presParOf" srcId="{A429959F-17B9-45C3-B490-3188073DF9B9}" destId="{9C4CB408-BE5C-45B9-BC61-88C175236CFE}" srcOrd="7" destOrd="0" presId="urn:microsoft.com/office/officeart/2005/8/layout/venn1"/>
    <dgm:cxn modelId="{02D7A43C-83B8-499A-AE54-07E7793E41C6}" type="presParOf" srcId="{A429959F-17B9-45C3-B490-3188073DF9B9}" destId="{75A56F03-CD63-495B-9EC7-C7B5ABD08848}" srcOrd="8" destOrd="0" presId="urn:microsoft.com/office/officeart/2005/8/layout/venn1"/>
    <dgm:cxn modelId="{6330ED45-CD78-4A7F-B3C1-5B10E90D9894}" type="presParOf" srcId="{A429959F-17B9-45C3-B490-3188073DF9B9}" destId="{F11F7C0B-79E1-4326-B080-7CC3A7EA39D6}" srcOrd="9" destOrd="0" presId="urn:microsoft.com/office/officeart/2005/8/layout/venn1"/>
    <dgm:cxn modelId="{6042BBF1-ABAE-4DCE-9DDA-1CCB7B2FCF6B}" type="presParOf" srcId="{A429959F-17B9-45C3-B490-3188073DF9B9}" destId="{B3589CD1-61EC-4A98-8E86-4A6025804890}" srcOrd="10" destOrd="0" presId="urn:microsoft.com/office/officeart/2005/8/layout/venn1"/>
    <dgm:cxn modelId="{0F956AFD-0785-47D9-B5BF-A01646FBDAC3}" type="presParOf" srcId="{A429959F-17B9-45C3-B490-3188073DF9B9}" destId="{C675D442-6FCD-4487-8B20-5FB8DBCD0D7E}" srcOrd="11" destOrd="0" presId="urn:microsoft.com/office/officeart/2005/8/layout/venn1"/>
    <dgm:cxn modelId="{1FD6DDD1-DF31-4810-8FA8-3BB53D0CF74D}" type="presParOf" srcId="{A429959F-17B9-45C3-B490-3188073DF9B9}" destId="{64F11A4C-8880-48F0-A1D3-A2C473E025C0}" srcOrd="12" destOrd="0" presId="urn:microsoft.com/office/officeart/2005/8/layout/venn1"/>
    <dgm:cxn modelId="{EB8D931F-70F1-4907-9738-4B18F51C0722}" type="presParOf" srcId="{A429959F-17B9-45C3-B490-3188073DF9B9}" destId="{324BE96C-C20B-4E33-8EBE-2BA20C58F93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67AEC-38A3-4C54-B4B2-9B14B2983E8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s-CR"/>
        </a:p>
      </dgm:t>
    </dgm:pt>
    <dgm:pt modelId="{7F7B2DE8-194F-4181-BE09-8D6F301447E8}">
      <dgm:prSet/>
      <dgm:spPr/>
      <dgm:t>
        <a:bodyPr/>
        <a:lstStyle/>
        <a:p>
          <a:pPr rtl="0"/>
          <a:r>
            <a:rPr lang="es-CR" b="0" dirty="0" smtClean="0">
              <a:solidFill>
                <a:schemeClr val="tx1"/>
              </a:solidFill>
            </a:rPr>
            <a:t>Únicamente de materiales originarios</a:t>
          </a:r>
          <a:endParaRPr lang="es-CR" b="0" dirty="0">
            <a:solidFill>
              <a:schemeClr val="tx1"/>
            </a:solidFill>
          </a:endParaRPr>
        </a:p>
      </dgm:t>
    </dgm:pt>
    <dgm:pt modelId="{D2A37F8F-81DC-4C81-8533-EB8B18DC4C46}" type="parTrans" cxnId="{0E67FC0B-94F8-47E0-8CBB-F5BB17AA1E32}">
      <dgm:prSet/>
      <dgm:spPr/>
      <dgm:t>
        <a:bodyPr/>
        <a:lstStyle/>
        <a:p>
          <a:endParaRPr lang="es-CR" b="0">
            <a:solidFill>
              <a:schemeClr val="tx1"/>
            </a:solidFill>
          </a:endParaRPr>
        </a:p>
      </dgm:t>
    </dgm:pt>
    <dgm:pt modelId="{EC73F7DF-84D5-48F9-B398-A529801039EB}" type="sibTrans" cxnId="{0E67FC0B-94F8-47E0-8CBB-F5BB17AA1E32}">
      <dgm:prSet/>
      <dgm:spPr/>
      <dgm:t>
        <a:bodyPr/>
        <a:lstStyle/>
        <a:p>
          <a:endParaRPr lang="es-CR" b="0">
            <a:solidFill>
              <a:schemeClr val="tx1"/>
            </a:solidFill>
          </a:endParaRPr>
        </a:p>
      </dgm:t>
    </dgm:pt>
    <dgm:pt modelId="{D2F5140F-4C40-4428-810E-33298EC5B134}">
      <dgm:prSet/>
      <dgm:spPr/>
      <dgm:t>
        <a:bodyPr/>
        <a:lstStyle/>
        <a:p>
          <a:pPr rtl="0"/>
          <a:r>
            <a:rPr lang="es-CR" b="0" dirty="0" smtClean="0">
              <a:solidFill>
                <a:schemeClr val="tx1"/>
              </a:solidFill>
            </a:rPr>
            <a:t>De materiales originarios y no originarios</a:t>
          </a:r>
          <a:endParaRPr lang="es-CR" b="0" dirty="0">
            <a:solidFill>
              <a:schemeClr val="tx1"/>
            </a:solidFill>
          </a:endParaRPr>
        </a:p>
      </dgm:t>
    </dgm:pt>
    <dgm:pt modelId="{3214AB8B-566C-4743-91F9-1B5925239ABD}" type="parTrans" cxnId="{A137A789-400E-4B42-BC8C-FB5BCBF6A9F0}">
      <dgm:prSet/>
      <dgm:spPr/>
      <dgm:t>
        <a:bodyPr/>
        <a:lstStyle/>
        <a:p>
          <a:endParaRPr lang="es-CR" b="0">
            <a:solidFill>
              <a:schemeClr val="tx1"/>
            </a:solidFill>
          </a:endParaRPr>
        </a:p>
      </dgm:t>
    </dgm:pt>
    <dgm:pt modelId="{8A8A2F2C-23CE-454C-BC0D-D52CFE400BBD}" type="sibTrans" cxnId="{A137A789-400E-4B42-BC8C-FB5BCBF6A9F0}">
      <dgm:prSet/>
      <dgm:spPr/>
      <dgm:t>
        <a:bodyPr/>
        <a:lstStyle/>
        <a:p>
          <a:endParaRPr lang="es-CR" b="0">
            <a:solidFill>
              <a:schemeClr val="tx1"/>
            </a:solidFill>
          </a:endParaRPr>
        </a:p>
      </dgm:t>
    </dgm:pt>
    <dgm:pt modelId="{44048663-6CF8-4D63-AAF5-4F15AF9F5D29}">
      <dgm:prSet/>
      <dgm:spPr/>
      <dgm:t>
        <a:bodyPr/>
        <a:lstStyle/>
        <a:p>
          <a:pPr rtl="0"/>
          <a:r>
            <a:rPr lang="es-CR" b="0" dirty="0" smtClean="0">
              <a:solidFill>
                <a:schemeClr val="tx1"/>
              </a:solidFill>
            </a:rPr>
            <a:t>Mercancías producidas a partir de materiales que califican como originarios</a:t>
          </a:r>
          <a:endParaRPr lang="es-CR" b="0" dirty="0">
            <a:solidFill>
              <a:schemeClr val="tx1"/>
            </a:solidFill>
          </a:endParaRPr>
        </a:p>
      </dgm:t>
    </dgm:pt>
    <dgm:pt modelId="{E64736BF-4B2D-425A-BD3D-AC5A03BD6F10}" type="parTrans" cxnId="{D28E639E-50A1-4E73-B2F5-D3B31ACE4626}">
      <dgm:prSet/>
      <dgm:spPr/>
      <dgm:t>
        <a:bodyPr/>
        <a:lstStyle/>
        <a:p>
          <a:endParaRPr lang="es-CR" b="0">
            <a:solidFill>
              <a:schemeClr val="tx1"/>
            </a:solidFill>
          </a:endParaRPr>
        </a:p>
      </dgm:t>
    </dgm:pt>
    <dgm:pt modelId="{8E64D4ED-5AA7-46AA-9438-83751D972E90}" type="sibTrans" cxnId="{D28E639E-50A1-4E73-B2F5-D3B31ACE4626}">
      <dgm:prSet/>
      <dgm:spPr/>
      <dgm:t>
        <a:bodyPr/>
        <a:lstStyle/>
        <a:p>
          <a:endParaRPr lang="es-CR" b="0">
            <a:solidFill>
              <a:schemeClr val="tx1"/>
            </a:solidFill>
          </a:endParaRPr>
        </a:p>
      </dgm:t>
    </dgm:pt>
    <dgm:pt modelId="{37407845-F08E-44C2-9C38-B5E90B30F7B5}" type="pres">
      <dgm:prSet presAssocID="{3FC67AEC-38A3-4C54-B4B2-9B14B2983E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6F7CE6B8-ACD6-4F55-8E3D-276B5AE39317}" type="pres">
      <dgm:prSet presAssocID="{7F7B2DE8-194F-4181-BE09-8D6F301447E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026E036-AACA-48C7-923B-1C8C7186D0DF}" type="pres">
      <dgm:prSet presAssocID="{EC73F7DF-84D5-48F9-B398-A529801039EB}" presName="spacer" presStyleCnt="0"/>
      <dgm:spPr/>
    </dgm:pt>
    <dgm:pt modelId="{ED1BF52A-7B09-4BFC-8642-35E39853D93C}" type="pres">
      <dgm:prSet presAssocID="{D2F5140F-4C40-4428-810E-33298EC5B13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E219519-A292-44EE-BB26-8FB23D657055}" type="pres">
      <dgm:prSet presAssocID="{8A8A2F2C-23CE-454C-BC0D-D52CFE400BBD}" presName="spacer" presStyleCnt="0"/>
      <dgm:spPr/>
    </dgm:pt>
    <dgm:pt modelId="{373C617F-8803-4B2A-A6D6-2CE9B49252EA}" type="pres">
      <dgm:prSet presAssocID="{44048663-6CF8-4D63-AAF5-4F15AF9F5D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00171089-08B4-4F52-8B43-99C400B0255E}" type="presOf" srcId="{3FC67AEC-38A3-4C54-B4B2-9B14B2983E84}" destId="{37407845-F08E-44C2-9C38-B5E90B30F7B5}" srcOrd="0" destOrd="0" presId="urn:microsoft.com/office/officeart/2005/8/layout/vList2"/>
    <dgm:cxn modelId="{0E67FC0B-94F8-47E0-8CBB-F5BB17AA1E32}" srcId="{3FC67AEC-38A3-4C54-B4B2-9B14B2983E84}" destId="{7F7B2DE8-194F-4181-BE09-8D6F301447E8}" srcOrd="0" destOrd="0" parTransId="{D2A37F8F-81DC-4C81-8533-EB8B18DC4C46}" sibTransId="{EC73F7DF-84D5-48F9-B398-A529801039EB}"/>
    <dgm:cxn modelId="{A137A789-400E-4B42-BC8C-FB5BCBF6A9F0}" srcId="{3FC67AEC-38A3-4C54-B4B2-9B14B2983E84}" destId="{D2F5140F-4C40-4428-810E-33298EC5B134}" srcOrd="1" destOrd="0" parTransId="{3214AB8B-566C-4743-91F9-1B5925239ABD}" sibTransId="{8A8A2F2C-23CE-454C-BC0D-D52CFE400BBD}"/>
    <dgm:cxn modelId="{A899ADC6-B448-402F-896C-641E898923F3}" type="presOf" srcId="{7F7B2DE8-194F-4181-BE09-8D6F301447E8}" destId="{6F7CE6B8-ACD6-4F55-8E3D-276B5AE39317}" srcOrd="0" destOrd="0" presId="urn:microsoft.com/office/officeart/2005/8/layout/vList2"/>
    <dgm:cxn modelId="{F2FADE10-D8A9-4831-B74E-60AB71B7F9D4}" type="presOf" srcId="{D2F5140F-4C40-4428-810E-33298EC5B134}" destId="{ED1BF52A-7B09-4BFC-8642-35E39853D93C}" srcOrd="0" destOrd="0" presId="urn:microsoft.com/office/officeart/2005/8/layout/vList2"/>
    <dgm:cxn modelId="{4EB411A9-B221-4C94-897E-F0DC85244D85}" type="presOf" srcId="{44048663-6CF8-4D63-AAF5-4F15AF9F5D29}" destId="{373C617F-8803-4B2A-A6D6-2CE9B49252EA}" srcOrd="0" destOrd="0" presId="urn:microsoft.com/office/officeart/2005/8/layout/vList2"/>
    <dgm:cxn modelId="{D28E639E-50A1-4E73-B2F5-D3B31ACE4626}" srcId="{3FC67AEC-38A3-4C54-B4B2-9B14B2983E84}" destId="{44048663-6CF8-4D63-AAF5-4F15AF9F5D29}" srcOrd="2" destOrd="0" parTransId="{E64736BF-4B2D-425A-BD3D-AC5A03BD6F10}" sibTransId="{8E64D4ED-5AA7-46AA-9438-83751D972E90}"/>
    <dgm:cxn modelId="{2DAB4B7D-5F7B-4200-A7B6-9A4C58446BB5}" type="presParOf" srcId="{37407845-F08E-44C2-9C38-B5E90B30F7B5}" destId="{6F7CE6B8-ACD6-4F55-8E3D-276B5AE39317}" srcOrd="0" destOrd="0" presId="urn:microsoft.com/office/officeart/2005/8/layout/vList2"/>
    <dgm:cxn modelId="{D9E71C03-2E00-482E-94A2-CAD43E341A1F}" type="presParOf" srcId="{37407845-F08E-44C2-9C38-B5E90B30F7B5}" destId="{B026E036-AACA-48C7-923B-1C8C7186D0DF}" srcOrd="1" destOrd="0" presId="urn:microsoft.com/office/officeart/2005/8/layout/vList2"/>
    <dgm:cxn modelId="{F6E4DABD-3912-4486-9B1B-38C5AE371216}" type="presParOf" srcId="{37407845-F08E-44C2-9C38-B5E90B30F7B5}" destId="{ED1BF52A-7B09-4BFC-8642-35E39853D93C}" srcOrd="2" destOrd="0" presId="urn:microsoft.com/office/officeart/2005/8/layout/vList2"/>
    <dgm:cxn modelId="{691C90A0-7BCD-46EF-83E7-8ECB37D790CE}" type="presParOf" srcId="{37407845-F08E-44C2-9C38-B5E90B30F7B5}" destId="{5E219519-A292-44EE-BB26-8FB23D657055}" srcOrd="3" destOrd="0" presId="urn:microsoft.com/office/officeart/2005/8/layout/vList2"/>
    <dgm:cxn modelId="{C3182F40-B0C1-47B3-933C-F124CDE4B764}" type="presParOf" srcId="{37407845-F08E-44C2-9C38-B5E90B30F7B5}" destId="{373C617F-8803-4B2A-A6D6-2CE9B49252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F43236-67AD-4810-8C3F-FF022AF44D1F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86F85938-6210-4A87-A5AF-1881D0D68225}">
      <dgm:prSet/>
      <dgm:spPr/>
      <dgm:t>
        <a:bodyPr/>
        <a:lstStyle/>
        <a:p>
          <a:pPr rtl="0"/>
          <a:r>
            <a:rPr lang="es-CR" dirty="0" smtClean="0">
              <a:solidFill>
                <a:schemeClr val="bg1"/>
              </a:solidFill>
            </a:rPr>
            <a:t>No está obligado a solicitar la aplicación de los beneficios del Tratado, por lo que puede pagar los tributos que paga la mercancía normalmente.</a:t>
          </a:r>
          <a:endParaRPr lang="es-CR" dirty="0">
            <a:solidFill>
              <a:schemeClr val="bg1"/>
            </a:solidFill>
          </a:endParaRPr>
        </a:p>
      </dgm:t>
    </dgm:pt>
    <dgm:pt modelId="{EE94158E-E987-4D60-8BA9-10E8044C2A9C}" type="parTrans" cxnId="{4070C76C-ED03-491C-8CBA-5461E0306E22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9CABAFFC-E315-4720-99D2-3EECD20BA7C8}" type="sibTrans" cxnId="{4070C76C-ED03-491C-8CBA-5461E0306E22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50B01B60-14B1-402E-8D9D-688870FE1A9F}">
      <dgm:prSet/>
      <dgm:spPr/>
      <dgm:t>
        <a:bodyPr/>
        <a:lstStyle/>
        <a:p>
          <a:pPr rtl="0"/>
          <a:r>
            <a:rPr lang="es-CR" dirty="0" smtClean="0">
              <a:solidFill>
                <a:schemeClr val="bg1"/>
              </a:solidFill>
            </a:rPr>
            <a:t>Puede no aplicar los beneficios del Tratado en el momento del despacho aduanero y solicitarlo posteriormente con el consecuente reembolso de los “derechos pagados en exceso ante la no aplicación de la preferencia.</a:t>
          </a:r>
          <a:endParaRPr lang="es-CR" dirty="0">
            <a:solidFill>
              <a:schemeClr val="bg1"/>
            </a:solidFill>
          </a:endParaRPr>
        </a:p>
      </dgm:t>
    </dgm:pt>
    <dgm:pt modelId="{2E591CFD-A8E6-456D-9973-915FEED29AE6}" type="parTrans" cxnId="{9C272E2C-A3A2-4E67-BB6D-AAF70B0C01C8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0CC74076-89A6-4E70-B4A4-66F5232F9DE1}" type="sibTrans" cxnId="{9C272E2C-A3A2-4E67-BB6D-AAF70B0C01C8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CCB9E6F7-06E5-4C87-8FB1-406EE7FC0274}" type="pres">
      <dgm:prSet presAssocID="{6BF43236-67AD-4810-8C3F-FF022AF44D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3B10C71A-86B9-4332-9795-9459028A0C4D}" type="pres">
      <dgm:prSet presAssocID="{86F85938-6210-4A87-A5AF-1881D0D6822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031C052-E03D-4185-B055-6D95B993347C}" type="pres">
      <dgm:prSet presAssocID="{9CABAFFC-E315-4720-99D2-3EECD20BA7C8}" presName="spacer" presStyleCnt="0"/>
      <dgm:spPr/>
    </dgm:pt>
    <dgm:pt modelId="{96D947E1-1859-4063-B0A8-B819C4B083BF}" type="pres">
      <dgm:prSet presAssocID="{50B01B60-14B1-402E-8D9D-688870FE1A9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C272E2C-A3A2-4E67-BB6D-AAF70B0C01C8}" srcId="{6BF43236-67AD-4810-8C3F-FF022AF44D1F}" destId="{50B01B60-14B1-402E-8D9D-688870FE1A9F}" srcOrd="1" destOrd="0" parTransId="{2E591CFD-A8E6-456D-9973-915FEED29AE6}" sibTransId="{0CC74076-89A6-4E70-B4A4-66F5232F9DE1}"/>
    <dgm:cxn modelId="{4070C76C-ED03-491C-8CBA-5461E0306E22}" srcId="{6BF43236-67AD-4810-8C3F-FF022AF44D1F}" destId="{86F85938-6210-4A87-A5AF-1881D0D68225}" srcOrd="0" destOrd="0" parTransId="{EE94158E-E987-4D60-8BA9-10E8044C2A9C}" sibTransId="{9CABAFFC-E315-4720-99D2-3EECD20BA7C8}"/>
    <dgm:cxn modelId="{2EEBDFFF-4D45-40A7-A7DB-030CE6E8F708}" type="presOf" srcId="{6BF43236-67AD-4810-8C3F-FF022AF44D1F}" destId="{CCB9E6F7-06E5-4C87-8FB1-406EE7FC0274}" srcOrd="0" destOrd="0" presId="urn:microsoft.com/office/officeart/2005/8/layout/vList2"/>
    <dgm:cxn modelId="{023F62AC-5729-41B9-A458-E98E5D34A0A6}" type="presOf" srcId="{50B01B60-14B1-402E-8D9D-688870FE1A9F}" destId="{96D947E1-1859-4063-B0A8-B819C4B083BF}" srcOrd="0" destOrd="0" presId="urn:microsoft.com/office/officeart/2005/8/layout/vList2"/>
    <dgm:cxn modelId="{C2867B35-4F38-4B71-9C9D-ED8ABB34C886}" type="presOf" srcId="{86F85938-6210-4A87-A5AF-1881D0D68225}" destId="{3B10C71A-86B9-4332-9795-9459028A0C4D}" srcOrd="0" destOrd="0" presId="urn:microsoft.com/office/officeart/2005/8/layout/vList2"/>
    <dgm:cxn modelId="{36B2AC69-3A44-4AA1-8E3F-4BA765616604}" type="presParOf" srcId="{CCB9E6F7-06E5-4C87-8FB1-406EE7FC0274}" destId="{3B10C71A-86B9-4332-9795-9459028A0C4D}" srcOrd="0" destOrd="0" presId="urn:microsoft.com/office/officeart/2005/8/layout/vList2"/>
    <dgm:cxn modelId="{75DF963C-FAE9-450E-843C-FEA0D655CB1A}" type="presParOf" srcId="{CCB9E6F7-06E5-4C87-8FB1-406EE7FC0274}" destId="{8031C052-E03D-4185-B055-6D95B993347C}" srcOrd="1" destOrd="0" presId="urn:microsoft.com/office/officeart/2005/8/layout/vList2"/>
    <dgm:cxn modelId="{A0330C11-71C9-4D54-957C-C1F20A534FC2}" type="presParOf" srcId="{CCB9E6F7-06E5-4C87-8FB1-406EE7FC0274}" destId="{96D947E1-1859-4063-B0A8-B819C4B083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6D8AC5-4842-46F9-BB91-CB1E8719CDA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792B6DC6-82AF-414A-8DE5-3D254C4EBF6D}">
      <dgm:prSet/>
      <dgm:spPr/>
      <dgm:t>
        <a:bodyPr/>
        <a:lstStyle/>
        <a:p>
          <a:pPr rtl="0"/>
          <a:r>
            <a:rPr lang="es-CR" dirty="0" smtClean="0">
              <a:solidFill>
                <a:schemeClr val="bg1"/>
              </a:solidFill>
            </a:rPr>
            <a:t>Puede optar, si se cumplen los requisitos y las condiciones aplicables, por declarar la mercancía como Centroamericana, recurriendo entonces a la normativa aduanera centroamericana.</a:t>
          </a:r>
          <a:endParaRPr lang="es-CR" dirty="0">
            <a:solidFill>
              <a:schemeClr val="bg1"/>
            </a:solidFill>
          </a:endParaRPr>
        </a:p>
      </dgm:t>
    </dgm:pt>
    <dgm:pt modelId="{B25582BC-FE9D-4700-927D-E9E79370359A}" type="parTrans" cxnId="{DBF5DF73-14FF-4CBE-A63B-B7CEECCE2AF4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88089901-B831-444B-BCEE-73EE628D65BA}" type="sibTrans" cxnId="{DBF5DF73-14FF-4CBE-A63B-B7CEECCE2AF4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A81CF292-199F-46F9-BF97-61AAEA807192}">
      <dgm:prSet/>
      <dgm:spPr/>
      <dgm:t>
        <a:bodyPr/>
        <a:lstStyle/>
        <a:p>
          <a:pPr rtl="0"/>
          <a:r>
            <a:rPr lang="es-CR" dirty="0" smtClean="0">
              <a:solidFill>
                <a:schemeClr val="bg1"/>
              </a:solidFill>
            </a:rPr>
            <a:t>Si importa mercancías amparadas al Tratado de Libre Comercio bilateral vigente entre Costa Rica  y República Dominicana puede continuar haciéndolo bajo las normas de ese Tratado o, si lo desea, lo puede realizar bajo el DR-CAFTA.</a:t>
          </a:r>
          <a:endParaRPr lang="es-ES" dirty="0">
            <a:solidFill>
              <a:schemeClr val="bg1"/>
            </a:solidFill>
          </a:endParaRPr>
        </a:p>
      </dgm:t>
    </dgm:pt>
    <dgm:pt modelId="{130D4274-6C97-4470-8AAE-6D761166A0CA}" type="parTrans" cxnId="{1012BDDB-DC85-4F27-B801-D4D2ADCB74C1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DFC3D392-82D5-46F0-9E30-7B514989593A}" type="sibTrans" cxnId="{1012BDDB-DC85-4F27-B801-D4D2ADCB74C1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63F1F923-74A3-42AB-833B-3FB66B6D77A3}" type="pres">
      <dgm:prSet presAssocID="{2E6D8AC5-4842-46F9-BB91-CB1E8719C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8F54E866-823E-4C69-A284-D4547A6125DF}" type="pres">
      <dgm:prSet presAssocID="{792B6DC6-82AF-414A-8DE5-3D254C4EBF6D}" presName="parentText" presStyleLbl="node1" presStyleIdx="0" presStyleCnt="2" custLinFactY="-6686" custLinFactNeighborX="-42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E061801-EBE5-4532-8EB0-643C4798EBFD}" type="pres">
      <dgm:prSet presAssocID="{88089901-B831-444B-BCEE-73EE628D65BA}" presName="spacer" presStyleCnt="0"/>
      <dgm:spPr/>
    </dgm:pt>
    <dgm:pt modelId="{23ED755C-6B35-46E1-83CC-137EFED2249C}" type="pres">
      <dgm:prSet presAssocID="{A81CF292-199F-46F9-BF97-61AAEA80719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DBF5DF73-14FF-4CBE-A63B-B7CEECCE2AF4}" srcId="{2E6D8AC5-4842-46F9-BB91-CB1E8719CDAD}" destId="{792B6DC6-82AF-414A-8DE5-3D254C4EBF6D}" srcOrd="0" destOrd="0" parTransId="{B25582BC-FE9D-4700-927D-E9E79370359A}" sibTransId="{88089901-B831-444B-BCEE-73EE628D65BA}"/>
    <dgm:cxn modelId="{3D71FE94-ECF1-435A-9FF8-1B8A4EE9E71A}" type="presOf" srcId="{A81CF292-199F-46F9-BF97-61AAEA807192}" destId="{23ED755C-6B35-46E1-83CC-137EFED2249C}" srcOrd="0" destOrd="0" presId="urn:microsoft.com/office/officeart/2005/8/layout/vList2"/>
    <dgm:cxn modelId="{7B480C50-3A87-4864-A5BD-6230E7208285}" type="presOf" srcId="{2E6D8AC5-4842-46F9-BB91-CB1E8719CDAD}" destId="{63F1F923-74A3-42AB-833B-3FB66B6D77A3}" srcOrd="0" destOrd="0" presId="urn:microsoft.com/office/officeart/2005/8/layout/vList2"/>
    <dgm:cxn modelId="{1C203AF0-43AF-4221-8DE9-4C602E103F1A}" type="presOf" srcId="{792B6DC6-82AF-414A-8DE5-3D254C4EBF6D}" destId="{8F54E866-823E-4C69-A284-D4547A6125DF}" srcOrd="0" destOrd="0" presId="urn:microsoft.com/office/officeart/2005/8/layout/vList2"/>
    <dgm:cxn modelId="{1012BDDB-DC85-4F27-B801-D4D2ADCB74C1}" srcId="{2E6D8AC5-4842-46F9-BB91-CB1E8719CDAD}" destId="{A81CF292-199F-46F9-BF97-61AAEA807192}" srcOrd="1" destOrd="0" parTransId="{130D4274-6C97-4470-8AAE-6D761166A0CA}" sibTransId="{DFC3D392-82D5-46F0-9E30-7B514989593A}"/>
    <dgm:cxn modelId="{C174C284-429C-42A7-843E-B8221F0CD704}" type="presParOf" srcId="{63F1F923-74A3-42AB-833B-3FB66B6D77A3}" destId="{8F54E866-823E-4C69-A284-D4547A6125DF}" srcOrd="0" destOrd="0" presId="urn:microsoft.com/office/officeart/2005/8/layout/vList2"/>
    <dgm:cxn modelId="{643EE035-9C5C-4D17-B1D5-AE8BFE9E114E}" type="presParOf" srcId="{63F1F923-74A3-42AB-833B-3FB66B6D77A3}" destId="{1E061801-EBE5-4532-8EB0-643C4798EBFD}" srcOrd="1" destOrd="0" presId="urn:microsoft.com/office/officeart/2005/8/layout/vList2"/>
    <dgm:cxn modelId="{2E1F9A73-D4A3-455E-B099-9169E58B6DF2}" type="presParOf" srcId="{63F1F923-74A3-42AB-833B-3FB66B6D77A3}" destId="{23ED755C-6B35-46E1-83CC-137EFED224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9D399C-FE81-4BA2-95ED-AD538B868C2C}" type="doc">
      <dgm:prSet loTypeId="urn:microsoft.com/office/officeart/2005/8/layout/vList2" loCatId="list" qsTypeId="urn:microsoft.com/office/officeart/2005/8/quickstyle/simple4" qsCatId="simple" csTypeId="urn:microsoft.com/office/officeart/2005/8/colors/colorful1#1" csCatId="colorful"/>
      <dgm:spPr/>
      <dgm:t>
        <a:bodyPr/>
        <a:lstStyle/>
        <a:p>
          <a:endParaRPr lang="es-CR"/>
        </a:p>
      </dgm:t>
    </dgm:pt>
    <dgm:pt modelId="{E56DDFBB-8466-49F4-8192-EFE97148CB07}">
      <dgm:prSet/>
      <dgm:spPr/>
      <dgm:t>
        <a:bodyPr/>
        <a:lstStyle/>
        <a:p>
          <a:pPr rtl="0"/>
          <a:r>
            <a:rPr lang="es-ES_tradnl" dirty="0" smtClean="0">
              <a:solidFill>
                <a:schemeClr val="bg1"/>
              </a:solidFill>
            </a:rPr>
            <a:t>Importador es quien solicita el trato arancelario preferencial y responsable ante la administración.</a:t>
          </a:r>
          <a:endParaRPr lang="es-CR" dirty="0">
            <a:solidFill>
              <a:schemeClr val="bg1"/>
            </a:solidFill>
          </a:endParaRPr>
        </a:p>
      </dgm:t>
    </dgm:pt>
    <dgm:pt modelId="{7F59F00F-84F8-45C1-86AB-5434214DA12C}" type="parTrans" cxnId="{11F2428F-EB38-4CBB-B5BA-37A4906D5901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845C26F1-84F7-4CBF-9AA1-D8A8244E22E6}" type="sibTrans" cxnId="{11F2428F-EB38-4CBB-B5BA-37A4906D5901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E4B17B35-8814-4DAD-9587-2BBFE78AAF32}">
      <dgm:prSet/>
      <dgm:spPr/>
      <dgm:t>
        <a:bodyPr/>
        <a:lstStyle/>
        <a:p>
          <a:pPr rtl="0"/>
          <a:r>
            <a:rPr lang="es-ES_tradnl" dirty="0" smtClean="0">
              <a:solidFill>
                <a:schemeClr val="bg1"/>
              </a:solidFill>
            </a:rPr>
            <a:t>La administración controla durante el despacho aduanero pero fundamentalmente con posterioridad pudiendo hacer ajustes tributarios y aplicar sanciones administrativas.</a:t>
          </a:r>
          <a:endParaRPr lang="es-CR" dirty="0">
            <a:solidFill>
              <a:schemeClr val="bg1"/>
            </a:solidFill>
          </a:endParaRPr>
        </a:p>
      </dgm:t>
    </dgm:pt>
    <dgm:pt modelId="{BEFB5BDD-4BA3-4B23-8E05-ED7D93685150}" type="parTrans" cxnId="{AAD5F579-4642-4263-A3BD-57E2EC52599A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370AB841-6FFE-40C4-9633-325E96781D34}" type="sibTrans" cxnId="{AAD5F579-4642-4263-A3BD-57E2EC52599A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C97A930F-B3A9-42F1-A99C-96A40CE70736}">
      <dgm:prSet/>
      <dgm:spPr/>
      <dgm:t>
        <a:bodyPr/>
        <a:lstStyle/>
        <a:p>
          <a:pPr rtl="0"/>
          <a:r>
            <a:rPr lang="es-ES_tradnl" dirty="0" smtClean="0">
              <a:solidFill>
                <a:schemeClr val="bg1"/>
              </a:solidFill>
            </a:rPr>
            <a:t>El exportador y el productor que certifiquen falsamente también podrían ser sancionados.</a:t>
          </a:r>
          <a:endParaRPr lang="es-ES_tradnl" dirty="0">
            <a:solidFill>
              <a:schemeClr val="bg1"/>
            </a:solidFill>
          </a:endParaRPr>
        </a:p>
      </dgm:t>
    </dgm:pt>
    <dgm:pt modelId="{8D444798-A342-4109-9CB3-800584679826}" type="parTrans" cxnId="{76CAE573-1F33-4D45-BD07-563F8288EC2F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6616459C-B099-4AFD-9A42-FC99DD29E8B5}" type="sibTrans" cxnId="{76CAE573-1F33-4D45-BD07-563F8288EC2F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ADA4D289-C5C8-47FF-95F6-9D90EBD6FCC2}" type="pres">
      <dgm:prSet presAssocID="{D49D399C-FE81-4BA2-95ED-AD538B868C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4194389-50DB-4E55-A723-6F80865BD74D}" type="pres">
      <dgm:prSet presAssocID="{E56DDFBB-8466-49F4-8192-EFE97148CB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D083704-C790-4F00-B453-CADD4C37CBC6}" type="pres">
      <dgm:prSet presAssocID="{845C26F1-84F7-4CBF-9AA1-D8A8244E22E6}" presName="spacer" presStyleCnt="0"/>
      <dgm:spPr/>
    </dgm:pt>
    <dgm:pt modelId="{121D60BD-7CB3-42DF-BA21-7B4F9E72E285}" type="pres">
      <dgm:prSet presAssocID="{E4B17B35-8814-4DAD-9587-2BBFE78AAF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A2990D5-D3E6-4449-97B1-B56F2190E8E2}" type="pres">
      <dgm:prSet presAssocID="{370AB841-6FFE-40C4-9633-325E96781D34}" presName="spacer" presStyleCnt="0"/>
      <dgm:spPr/>
    </dgm:pt>
    <dgm:pt modelId="{91ADF7FC-38AE-4D62-BA2C-5E3E63F28EB4}" type="pres">
      <dgm:prSet presAssocID="{C97A930F-B3A9-42F1-A99C-96A40CE7073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D647C0E-BE35-4E59-A84E-D39AA5C32572}" type="presOf" srcId="{C97A930F-B3A9-42F1-A99C-96A40CE70736}" destId="{91ADF7FC-38AE-4D62-BA2C-5E3E63F28EB4}" srcOrd="0" destOrd="0" presId="urn:microsoft.com/office/officeart/2005/8/layout/vList2"/>
    <dgm:cxn modelId="{AAD5F579-4642-4263-A3BD-57E2EC52599A}" srcId="{D49D399C-FE81-4BA2-95ED-AD538B868C2C}" destId="{E4B17B35-8814-4DAD-9587-2BBFE78AAF32}" srcOrd="1" destOrd="0" parTransId="{BEFB5BDD-4BA3-4B23-8E05-ED7D93685150}" sibTransId="{370AB841-6FFE-40C4-9633-325E96781D34}"/>
    <dgm:cxn modelId="{0A4EDCD5-B3D9-4BB7-AF01-76AB762B9B52}" type="presOf" srcId="{E56DDFBB-8466-49F4-8192-EFE97148CB07}" destId="{94194389-50DB-4E55-A723-6F80865BD74D}" srcOrd="0" destOrd="0" presId="urn:microsoft.com/office/officeart/2005/8/layout/vList2"/>
    <dgm:cxn modelId="{76CAE573-1F33-4D45-BD07-563F8288EC2F}" srcId="{D49D399C-FE81-4BA2-95ED-AD538B868C2C}" destId="{C97A930F-B3A9-42F1-A99C-96A40CE70736}" srcOrd="2" destOrd="0" parTransId="{8D444798-A342-4109-9CB3-800584679826}" sibTransId="{6616459C-B099-4AFD-9A42-FC99DD29E8B5}"/>
    <dgm:cxn modelId="{11F2428F-EB38-4CBB-B5BA-37A4906D5901}" srcId="{D49D399C-FE81-4BA2-95ED-AD538B868C2C}" destId="{E56DDFBB-8466-49F4-8192-EFE97148CB07}" srcOrd="0" destOrd="0" parTransId="{7F59F00F-84F8-45C1-86AB-5434214DA12C}" sibTransId="{845C26F1-84F7-4CBF-9AA1-D8A8244E22E6}"/>
    <dgm:cxn modelId="{D4255DA5-96DF-41AF-8173-8A8C7ECF64D1}" type="presOf" srcId="{D49D399C-FE81-4BA2-95ED-AD538B868C2C}" destId="{ADA4D289-C5C8-47FF-95F6-9D90EBD6FCC2}" srcOrd="0" destOrd="0" presId="urn:microsoft.com/office/officeart/2005/8/layout/vList2"/>
    <dgm:cxn modelId="{AAACE76F-A8FD-4047-AB18-495EB16CC3B3}" type="presOf" srcId="{E4B17B35-8814-4DAD-9587-2BBFE78AAF32}" destId="{121D60BD-7CB3-42DF-BA21-7B4F9E72E285}" srcOrd="0" destOrd="0" presId="urn:microsoft.com/office/officeart/2005/8/layout/vList2"/>
    <dgm:cxn modelId="{D80217DD-075C-4796-96A3-C387CA57C89E}" type="presParOf" srcId="{ADA4D289-C5C8-47FF-95F6-9D90EBD6FCC2}" destId="{94194389-50DB-4E55-A723-6F80865BD74D}" srcOrd="0" destOrd="0" presId="urn:microsoft.com/office/officeart/2005/8/layout/vList2"/>
    <dgm:cxn modelId="{1EBC0181-C3A5-497F-AD22-FF56A1E535FE}" type="presParOf" srcId="{ADA4D289-C5C8-47FF-95F6-9D90EBD6FCC2}" destId="{CD083704-C790-4F00-B453-CADD4C37CBC6}" srcOrd="1" destOrd="0" presId="urn:microsoft.com/office/officeart/2005/8/layout/vList2"/>
    <dgm:cxn modelId="{AA1BE529-95B3-42B1-9582-4036D231DFF9}" type="presParOf" srcId="{ADA4D289-C5C8-47FF-95F6-9D90EBD6FCC2}" destId="{121D60BD-7CB3-42DF-BA21-7B4F9E72E285}" srcOrd="2" destOrd="0" presId="urn:microsoft.com/office/officeart/2005/8/layout/vList2"/>
    <dgm:cxn modelId="{17A746F1-443C-4993-9284-39A6F98555A7}" type="presParOf" srcId="{ADA4D289-C5C8-47FF-95F6-9D90EBD6FCC2}" destId="{7A2990D5-D3E6-4449-97B1-B56F2190E8E2}" srcOrd="3" destOrd="0" presId="urn:microsoft.com/office/officeart/2005/8/layout/vList2"/>
    <dgm:cxn modelId="{B1A06CC7-1259-421F-80C6-3E81B9777858}" type="presParOf" srcId="{ADA4D289-C5C8-47FF-95F6-9D90EBD6FCC2}" destId="{91ADF7FC-38AE-4D62-BA2C-5E3E63F28E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144414-3CB8-4FE3-81DE-A9133527B714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s-CR"/>
        </a:p>
      </dgm:t>
    </dgm:pt>
    <dgm:pt modelId="{35F6D4BC-1606-4DA5-994E-4E09501C366C}">
      <dgm:prSet/>
      <dgm:spPr/>
      <dgm:t>
        <a:bodyPr/>
        <a:lstStyle/>
        <a:p>
          <a:pPr rtl="0"/>
          <a:r>
            <a:rPr lang="es-CR" dirty="0" smtClean="0">
              <a:solidFill>
                <a:schemeClr val="bg1"/>
              </a:solidFill>
            </a:rPr>
            <a:t>Declarar origen en el documento de importación</a:t>
          </a:r>
          <a:endParaRPr lang="es-CR" dirty="0">
            <a:solidFill>
              <a:schemeClr val="bg1"/>
            </a:solidFill>
          </a:endParaRPr>
        </a:p>
      </dgm:t>
    </dgm:pt>
    <dgm:pt modelId="{6A18EEF1-D649-4F21-8DC4-A2CBAEAEF678}" type="parTrans" cxnId="{010FC444-CBC8-4910-936B-5ADF62DD4A1E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014946FB-0171-4674-BF29-556207405DD3}" type="sibTrans" cxnId="{010FC444-CBC8-4910-936B-5ADF62DD4A1E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79A8EA13-1E5C-44F4-A50E-47B39D96ECE5}">
      <dgm:prSet/>
      <dgm:spPr/>
      <dgm:t>
        <a:bodyPr/>
        <a:lstStyle/>
        <a:p>
          <a:pPr rtl="0"/>
          <a:r>
            <a:rPr lang="es-CR" dirty="0" smtClean="0">
              <a:solidFill>
                <a:schemeClr val="bg1"/>
              </a:solidFill>
            </a:rPr>
            <a:t>Tener en su poder una certificación escrita o electrónica</a:t>
          </a:r>
          <a:endParaRPr lang="es-CR" dirty="0">
            <a:solidFill>
              <a:schemeClr val="bg1"/>
            </a:solidFill>
          </a:endParaRPr>
        </a:p>
      </dgm:t>
    </dgm:pt>
    <dgm:pt modelId="{DDCFFA3A-EBE1-4302-8445-34B2A05F52AC}" type="parTrans" cxnId="{6647802A-5427-44BB-9BE7-9EF19FCD0878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07CC635D-84C7-416D-9FA9-61B55F8CE598}" type="sibTrans" cxnId="{6647802A-5427-44BB-9BE7-9EF19FCD0878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F6C9CB55-2683-48FA-B0F0-C537D42F9797}">
      <dgm:prSet/>
      <dgm:spPr/>
      <dgm:t>
        <a:bodyPr/>
        <a:lstStyle/>
        <a:p>
          <a:pPr rtl="0"/>
          <a:r>
            <a:rPr lang="es-CR" dirty="0" smtClean="0">
              <a:solidFill>
                <a:schemeClr val="bg1"/>
              </a:solidFill>
            </a:rPr>
            <a:t>Proporcionar una copia de la certificación, a solicitud de la autoridad aduanera, si la certificación es la base de la solicitud</a:t>
          </a:r>
          <a:endParaRPr lang="es-CR" dirty="0">
            <a:solidFill>
              <a:schemeClr val="bg1"/>
            </a:solidFill>
          </a:endParaRPr>
        </a:p>
      </dgm:t>
    </dgm:pt>
    <dgm:pt modelId="{4CC8443D-750A-4E44-B882-8CA3D59F9984}" type="parTrans" cxnId="{0FE6E397-3928-4EE4-8C6A-0F3A801AAFCF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EC48C093-4D13-433E-ADA5-4FA207937831}" type="sibTrans" cxnId="{0FE6E397-3928-4EE4-8C6A-0F3A801AAFCF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A9259A39-5566-4051-96F5-22663C8671CB}">
      <dgm:prSet/>
      <dgm:spPr/>
      <dgm:t>
        <a:bodyPr/>
        <a:lstStyle/>
        <a:p>
          <a:pPr rtl="0"/>
          <a:r>
            <a:rPr lang="es-CR" dirty="0" smtClean="0">
              <a:solidFill>
                <a:schemeClr val="bg1"/>
              </a:solidFill>
            </a:rPr>
            <a:t>Corregir el documento de importación, cuando tenga motivos para creer que la información contenida es incorrecta, y pagar los aranceles adeudados</a:t>
          </a:r>
          <a:endParaRPr lang="es-CR" dirty="0">
            <a:solidFill>
              <a:schemeClr val="bg1"/>
            </a:solidFill>
          </a:endParaRPr>
        </a:p>
      </dgm:t>
    </dgm:pt>
    <dgm:pt modelId="{0D5F4AA3-C9E5-4E96-ACBA-ACE0608299BA}" type="parTrans" cxnId="{90BCFE81-818E-4339-9A26-6C6D7315A38E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D2D99FE2-5771-478E-9392-9343B4D89A34}" type="sibTrans" cxnId="{90BCFE81-818E-4339-9A26-6C6D7315A38E}">
      <dgm:prSet/>
      <dgm:spPr/>
      <dgm:t>
        <a:bodyPr/>
        <a:lstStyle/>
        <a:p>
          <a:endParaRPr lang="es-CR">
            <a:solidFill>
              <a:schemeClr val="bg1"/>
            </a:solidFill>
          </a:endParaRPr>
        </a:p>
      </dgm:t>
    </dgm:pt>
    <dgm:pt modelId="{784E9B02-F928-48D4-A18E-A4508D4FCFB4}" type="pres">
      <dgm:prSet presAssocID="{8A144414-3CB8-4FE3-81DE-A9133527B7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8DD34767-96D8-46A8-AD20-24BC7CF6F289}" type="pres">
      <dgm:prSet presAssocID="{8A144414-3CB8-4FE3-81DE-A9133527B714}" presName="dummyMaxCanvas" presStyleCnt="0">
        <dgm:presLayoutVars/>
      </dgm:prSet>
      <dgm:spPr/>
    </dgm:pt>
    <dgm:pt modelId="{57B4C0C6-4E47-4ADB-B41B-8C6B32461081}" type="pres">
      <dgm:prSet presAssocID="{8A144414-3CB8-4FE3-81DE-A9133527B71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782F256-C692-44C5-9C2A-5C22EB13C972}" type="pres">
      <dgm:prSet presAssocID="{8A144414-3CB8-4FE3-81DE-A9133527B71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AC2F70C-89BF-4885-B217-1A7C46D0E19D}" type="pres">
      <dgm:prSet presAssocID="{8A144414-3CB8-4FE3-81DE-A9133527B71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A961383-AC03-401E-A1A2-FDA81E01E346}" type="pres">
      <dgm:prSet presAssocID="{8A144414-3CB8-4FE3-81DE-A9133527B71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7E09676-66FA-4B44-AE65-A29BB31304CE}" type="pres">
      <dgm:prSet presAssocID="{8A144414-3CB8-4FE3-81DE-A9133527B71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2ED47CD-CA4F-403D-83E8-75E055427EA1}" type="pres">
      <dgm:prSet presAssocID="{8A144414-3CB8-4FE3-81DE-A9133527B71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2C7B4A4-2C31-4E03-BE36-F7EAF60609D6}" type="pres">
      <dgm:prSet presAssocID="{8A144414-3CB8-4FE3-81DE-A9133527B71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DB35CF8-66C1-4A6B-B0C0-40FEA43AB372}" type="pres">
      <dgm:prSet presAssocID="{8A144414-3CB8-4FE3-81DE-A9133527B71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4BCD2EC-196A-4DEC-97EE-44C9ED55ED80}" type="pres">
      <dgm:prSet presAssocID="{8A144414-3CB8-4FE3-81DE-A9133527B71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B661DF7-A245-4769-8F5A-EBAB6B067463}" type="pres">
      <dgm:prSet presAssocID="{8A144414-3CB8-4FE3-81DE-A9133527B71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C7A220E-0C41-47B8-BAC9-134D3E5A3749}" type="pres">
      <dgm:prSet presAssocID="{8A144414-3CB8-4FE3-81DE-A9133527B71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EF9ACC0-4DD5-4E98-AD28-8437F3B4B1AB}" type="presOf" srcId="{F6C9CB55-2683-48FA-B0F0-C537D42F9797}" destId="{6AC2F70C-89BF-4885-B217-1A7C46D0E19D}" srcOrd="0" destOrd="0" presId="urn:microsoft.com/office/officeart/2005/8/layout/vProcess5"/>
    <dgm:cxn modelId="{6647802A-5427-44BB-9BE7-9EF19FCD0878}" srcId="{8A144414-3CB8-4FE3-81DE-A9133527B714}" destId="{79A8EA13-1E5C-44F4-A50E-47B39D96ECE5}" srcOrd="1" destOrd="0" parTransId="{DDCFFA3A-EBE1-4302-8445-34B2A05F52AC}" sibTransId="{07CC635D-84C7-416D-9FA9-61B55F8CE598}"/>
    <dgm:cxn modelId="{BD20F425-0FBC-4688-BE49-59CD36D83163}" type="presOf" srcId="{35F6D4BC-1606-4DA5-994E-4E09501C366C}" destId="{3DB35CF8-66C1-4A6B-B0C0-40FEA43AB372}" srcOrd="1" destOrd="0" presId="urn:microsoft.com/office/officeart/2005/8/layout/vProcess5"/>
    <dgm:cxn modelId="{B565381C-3ADA-4AFB-A37F-A3D5CF5A214D}" type="presOf" srcId="{F6C9CB55-2683-48FA-B0F0-C537D42F9797}" destId="{1B661DF7-A245-4769-8F5A-EBAB6B067463}" srcOrd="1" destOrd="0" presId="urn:microsoft.com/office/officeart/2005/8/layout/vProcess5"/>
    <dgm:cxn modelId="{47A593DB-FE6A-4BE8-A33C-AF17D48156B0}" type="presOf" srcId="{79A8EA13-1E5C-44F4-A50E-47B39D96ECE5}" destId="{F4BCD2EC-196A-4DEC-97EE-44C9ED55ED80}" srcOrd="1" destOrd="0" presId="urn:microsoft.com/office/officeart/2005/8/layout/vProcess5"/>
    <dgm:cxn modelId="{AFE29235-6309-4A06-B433-ADA669E4ED7E}" type="presOf" srcId="{8A144414-3CB8-4FE3-81DE-A9133527B714}" destId="{784E9B02-F928-48D4-A18E-A4508D4FCFB4}" srcOrd="0" destOrd="0" presId="urn:microsoft.com/office/officeart/2005/8/layout/vProcess5"/>
    <dgm:cxn modelId="{010FC444-CBC8-4910-936B-5ADF62DD4A1E}" srcId="{8A144414-3CB8-4FE3-81DE-A9133527B714}" destId="{35F6D4BC-1606-4DA5-994E-4E09501C366C}" srcOrd="0" destOrd="0" parTransId="{6A18EEF1-D649-4F21-8DC4-A2CBAEAEF678}" sibTransId="{014946FB-0171-4674-BF29-556207405DD3}"/>
    <dgm:cxn modelId="{9EE91D8F-9D5E-4EEA-B3A4-AAEF2E68EB5D}" type="presOf" srcId="{014946FB-0171-4674-BF29-556207405DD3}" destId="{B7E09676-66FA-4B44-AE65-A29BB31304CE}" srcOrd="0" destOrd="0" presId="urn:microsoft.com/office/officeart/2005/8/layout/vProcess5"/>
    <dgm:cxn modelId="{0907646A-FBEF-4DB0-B8C1-077455369E90}" type="presOf" srcId="{07CC635D-84C7-416D-9FA9-61B55F8CE598}" destId="{92ED47CD-CA4F-403D-83E8-75E055427EA1}" srcOrd="0" destOrd="0" presId="urn:microsoft.com/office/officeart/2005/8/layout/vProcess5"/>
    <dgm:cxn modelId="{EC451C11-675D-4255-82E7-78A9E2292B2E}" type="presOf" srcId="{79A8EA13-1E5C-44F4-A50E-47B39D96ECE5}" destId="{2782F256-C692-44C5-9C2A-5C22EB13C972}" srcOrd="0" destOrd="0" presId="urn:microsoft.com/office/officeart/2005/8/layout/vProcess5"/>
    <dgm:cxn modelId="{C2ECBC43-92B4-49AA-AC84-0CF7AB36ECE2}" type="presOf" srcId="{A9259A39-5566-4051-96F5-22663C8671CB}" destId="{9C7A220E-0C41-47B8-BAC9-134D3E5A3749}" srcOrd="1" destOrd="0" presId="urn:microsoft.com/office/officeart/2005/8/layout/vProcess5"/>
    <dgm:cxn modelId="{CBCC4D86-96B8-4D23-9417-FA748B7219E2}" type="presOf" srcId="{A9259A39-5566-4051-96F5-22663C8671CB}" destId="{FA961383-AC03-401E-A1A2-FDA81E01E346}" srcOrd="0" destOrd="0" presId="urn:microsoft.com/office/officeart/2005/8/layout/vProcess5"/>
    <dgm:cxn modelId="{90BCFE81-818E-4339-9A26-6C6D7315A38E}" srcId="{8A144414-3CB8-4FE3-81DE-A9133527B714}" destId="{A9259A39-5566-4051-96F5-22663C8671CB}" srcOrd="3" destOrd="0" parTransId="{0D5F4AA3-C9E5-4E96-ACBA-ACE0608299BA}" sibTransId="{D2D99FE2-5771-478E-9392-9343B4D89A34}"/>
    <dgm:cxn modelId="{0FE6E397-3928-4EE4-8C6A-0F3A801AAFCF}" srcId="{8A144414-3CB8-4FE3-81DE-A9133527B714}" destId="{F6C9CB55-2683-48FA-B0F0-C537D42F9797}" srcOrd="2" destOrd="0" parTransId="{4CC8443D-750A-4E44-B882-8CA3D59F9984}" sibTransId="{EC48C093-4D13-433E-ADA5-4FA207937831}"/>
    <dgm:cxn modelId="{62AEC816-2291-498F-B4EF-63610C0C1044}" type="presOf" srcId="{35F6D4BC-1606-4DA5-994E-4E09501C366C}" destId="{57B4C0C6-4E47-4ADB-B41B-8C6B32461081}" srcOrd="0" destOrd="0" presId="urn:microsoft.com/office/officeart/2005/8/layout/vProcess5"/>
    <dgm:cxn modelId="{17044C6F-9466-47E4-87C9-E8C985EA778D}" type="presOf" srcId="{EC48C093-4D13-433E-ADA5-4FA207937831}" destId="{22C7B4A4-2C31-4E03-BE36-F7EAF60609D6}" srcOrd="0" destOrd="0" presId="urn:microsoft.com/office/officeart/2005/8/layout/vProcess5"/>
    <dgm:cxn modelId="{73814F79-EF1C-4AA9-821E-534493C2E26C}" type="presParOf" srcId="{784E9B02-F928-48D4-A18E-A4508D4FCFB4}" destId="{8DD34767-96D8-46A8-AD20-24BC7CF6F289}" srcOrd="0" destOrd="0" presId="urn:microsoft.com/office/officeart/2005/8/layout/vProcess5"/>
    <dgm:cxn modelId="{2E5B263A-02AD-47B5-97C4-941D29AE255A}" type="presParOf" srcId="{784E9B02-F928-48D4-A18E-A4508D4FCFB4}" destId="{57B4C0C6-4E47-4ADB-B41B-8C6B32461081}" srcOrd="1" destOrd="0" presId="urn:microsoft.com/office/officeart/2005/8/layout/vProcess5"/>
    <dgm:cxn modelId="{B684A5B7-BC37-498E-944F-CE11150AC1F9}" type="presParOf" srcId="{784E9B02-F928-48D4-A18E-A4508D4FCFB4}" destId="{2782F256-C692-44C5-9C2A-5C22EB13C972}" srcOrd="2" destOrd="0" presId="urn:microsoft.com/office/officeart/2005/8/layout/vProcess5"/>
    <dgm:cxn modelId="{6878AC22-A7B9-4B9C-AC12-9AE8DAD61FA2}" type="presParOf" srcId="{784E9B02-F928-48D4-A18E-A4508D4FCFB4}" destId="{6AC2F70C-89BF-4885-B217-1A7C46D0E19D}" srcOrd="3" destOrd="0" presId="urn:microsoft.com/office/officeart/2005/8/layout/vProcess5"/>
    <dgm:cxn modelId="{7FA0184E-826C-4A35-8B1D-38FCBD0449AD}" type="presParOf" srcId="{784E9B02-F928-48D4-A18E-A4508D4FCFB4}" destId="{FA961383-AC03-401E-A1A2-FDA81E01E346}" srcOrd="4" destOrd="0" presId="urn:microsoft.com/office/officeart/2005/8/layout/vProcess5"/>
    <dgm:cxn modelId="{A7C8807B-D890-49B3-92A8-6A2EFAF0AA7F}" type="presParOf" srcId="{784E9B02-F928-48D4-A18E-A4508D4FCFB4}" destId="{B7E09676-66FA-4B44-AE65-A29BB31304CE}" srcOrd="5" destOrd="0" presId="urn:microsoft.com/office/officeart/2005/8/layout/vProcess5"/>
    <dgm:cxn modelId="{96E9B621-665E-43AB-BB80-6DDB1FD77BEF}" type="presParOf" srcId="{784E9B02-F928-48D4-A18E-A4508D4FCFB4}" destId="{92ED47CD-CA4F-403D-83E8-75E055427EA1}" srcOrd="6" destOrd="0" presId="urn:microsoft.com/office/officeart/2005/8/layout/vProcess5"/>
    <dgm:cxn modelId="{23BF40D2-9D00-406C-8C09-7499202DE130}" type="presParOf" srcId="{784E9B02-F928-48D4-A18E-A4508D4FCFB4}" destId="{22C7B4A4-2C31-4E03-BE36-F7EAF60609D6}" srcOrd="7" destOrd="0" presId="urn:microsoft.com/office/officeart/2005/8/layout/vProcess5"/>
    <dgm:cxn modelId="{2781C839-A9EC-480A-B656-2C3C80F05885}" type="presParOf" srcId="{784E9B02-F928-48D4-A18E-A4508D4FCFB4}" destId="{3DB35CF8-66C1-4A6B-B0C0-40FEA43AB372}" srcOrd="8" destOrd="0" presId="urn:microsoft.com/office/officeart/2005/8/layout/vProcess5"/>
    <dgm:cxn modelId="{813E8795-2E0F-4E4A-89AE-2900E13BF210}" type="presParOf" srcId="{784E9B02-F928-48D4-A18E-A4508D4FCFB4}" destId="{F4BCD2EC-196A-4DEC-97EE-44C9ED55ED80}" srcOrd="9" destOrd="0" presId="urn:microsoft.com/office/officeart/2005/8/layout/vProcess5"/>
    <dgm:cxn modelId="{8DEB992F-B3EA-4FBC-A50E-3EEE6FED2520}" type="presParOf" srcId="{784E9B02-F928-48D4-A18E-A4508D4FCFB4}" destId="{1B661DF7-A245-4769-8F5A-EBAB6B067463}" srcOrd="10" destOrd="0" presId="urn:microsoft.com/office/officeart/2005/8/layout/vProcess5"/>
    <dgm:cxn modelId="{3848A573-C4D7-4C2D-A584-BCC30D417798}" type="presParOf" srcId="{784E9B02-F928-48D4-A18E-A4508D4FCFB4}" destId="{9C7A220E-0C41-47B8-BAC9-134D3E5A374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AE3BDF-66F5-454C-8A09-BB3CD935BEF4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A612012F-DF55-4177-BA34-47B1DF30D2E1}">
      <dgm:prSet custT="1"/>
      <dgm:spPr/>
      <dgm:t>
        <a:bodyPr/>
        <a:lstStyle/>
        <a:p>
          <a:pPr rtl="0"/>
          <a:r>
            <a:rPr lang="es-CR" sz="1800" b="1" dirty="0" smtClean="0"/>
            <a:t>UNA CERTIFICACIÓN DE ORIGEN ESCRITA</a:t>
          </a:r>
          <a:endParaRPr lang="es-CR" sz="1800" dirty="0"/>
        </a:p>
      </dgm:t>
    </dgm:pt>
    <dgm:pt modelId="{06D97EF1-83E8-4510-99BD-9A3F04FE1A5A}" type="parTrans" cxnId="{60E1CAA4-1240-40FC-B966-35F8591FD810}">
      <dgm:prSet/>
      <dgm:spPr/>
      <dgm:t>
        <a:bodyPr/>
        <a:lstStyle/>
        <a:p>
          <a:endParaRPr lang="es-CR"/>
        </a:p>
      </dgm:t>
    </dgm:pt>
    <dgm:pt modelId="{8323D7BB-CD68-4B6E-8239-4BB34C8D5987}" type="sibTrans" cxnId="{60E1CAA4-1240-40FC-B966-35F8591FD810}">
      <dgm:prSet/>
      <dgm:spPr/>
      <dgm:t>
        <a:bodyPr/>
        <a:lstStyle/>
        <a:p>
          <a:endParaRPr lang="es-CR"/>
        </a:p>
      </dgm:t>
    </dgm:pt>
    <dgm:pt modelId="{93D6F61C-B757-497F-B1FD-CBC7604453D3}">
      <dgm:prSet/>
      <dgm:spPr/>
      <dgm:t>
        <a:bodyPr/>
        <a:lstStyle/>
        <a:p>
          <a:pPr rtl="0"/>
          <a:r>
            <a:rPr lang="es-CR" dirty="0" smtClean="0"/>
            <a:t>Emitida </a:t>
          </a:r>
          <a:r>
            <a:rPr lang="es-CR" dirty="0" smtClean="0"/>
            <a:t>por el mismo importador, el exportador o el productor de las mercancías. Sin formato preestablecido pero con información mínima.</a:t>
          </a:r>
          <a:endParaRPr lang="es-CR" dirty="0"/>
        </a:p>
      </dgm:t>
    </dgm:pt>
    <dgm:pt modelId="{4C2D7E67-6F7E-47A7-A2F8-E6E248C133D3}" type="parTrans" cxnId="{81F25ABB-7490-4AAD-AC85-D6C0EE2A0BA6}">
      <dgm:prSet/>
      <dgm:spPr/>
      <dgm:t>
        <a:bodyPr/>
        <a:lstStyle/>
        <a:p>
          <a:endParaRPr lang="es-CR"/>
        </a:p>
      </dgm:t>
    </dgm:pt>
    <dgm:pt modelId="{2D17008B-F2CD-4882-AEFB-B7C949A1495A}" type="sibTrans" cxnId="{81F25ABB-7490-4AAD-AC85-D6C0EE2A0BA6}">
      <dgm:prSet/>
      <dgm:spPr/>
      <dgm:t>
        <a:bodyPr/>
        <a:lstStyle/>
        <a:p>
          <a:endParaRPr lang="es-CR"/>
        </a:p>
      </dgm:t>
    </dgm:pt>
    <dgm:pt modelId="{7B20A9AA-8393-423D-9DFA-353A655040E9}" type="pres">
      <dgm:prSet presAssocID="{14AE3BDF-66F5-454C-8A09-BB3CD935BE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E3CCF936-29F9-4124-B41A-586C35763FE7}" type="pres">
      <dgm:prSet presAssocID="{A612012F-DF55-4177-BA34-47B1DF30D2E1}" presName="linNode" presStyleCnt="0"/>
      <dgm:spPr/>
    </dgm:pt>
    <dgm:pt modelId="{3AF954D6-7D12-4ACD-AC85-DA6D85AF441D}" type="pres">
      <dgm:prSet presAssocID="{A612012F-DF55-4177-BA34-47B1DF30D2E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A86CAE7-31BB-4B19-9F5A-89E7C1917047}" type="pres">
      <dgm:prSet presAssocID="{A612012F-DF55-4177-BA34-47B1DF30D2E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7E9CC40B-DD31-435D-829D-B8FF69E8C05F}" type="presOf" srcId="{14AE3BDF-66F5-454C-8A09-BB3CD935BEF4}" destId="{7B20A9AA-8393-423D-9DFA-353A655040E9}" srcOrd="0" destOrd="0" presId="urn:microsoft.com/office/officeart/2005/8/layout/vList5"/>
    <dgm:cxn modelId="{66114296-53D1-4CE9-AABC-596B6BA9EA88}" type="presOf" srcId="{93D6F61C-B757-497F-B1FD-CBC7604453D3}" destId="{0A86CAE7-31BB-4B19-9F5A-89E7C1917047}" srcOrd="0" destOrd="0" presId="urn:microsoft.com/office/officeart/2005/8/layout/vList5"/>
    <dgm:cxn modelId="{81F25ABB-7490-4AAD-AC85-D6C0EE2A0BA6}" srcId="{A612012F-DF55-4177-BA34-47B1DF30D2E1}" destId="{93D6F61C-B757-497F-B1FD-CBC7604453D3}" srcOrd="0" destOrd="0" parTransId="{4C2D7E67-6F7E-47A7-A2F8-E6E248C133D3}" sibTransId="{2D17008B-F2CD-4882-AEFB-B7C949A1495A}"/>
    <dgm:cxn modelId="{60E1CAA4-1240-40FC-B966-35F8591FD810}" srcId="{14AE3BDF-66F5-454C-8A09-BB3CD935BEF4}" destId="{A612012F-DF55-4177-BA34-47B1DF30D2E1}" srcOrd="0" destOrd="0" parTransId="{06D97EF1-83E8-4510-99BD-9A3F04FE1A5A}" sibTransId="{8323D7BB-CD68-4B6E-8239-4BB34C8D5987}"/>
    <dgm:cxn modelId="{191358C1-07A2-4BB6-BF0D-8C5EFC920DB1}" type="presOf" srcId="{A612012F-DF55-4177-BA34-47B1DF30D2E1}" destId="{3AF954D6-7D12-4ACD-AC85-DA6D85AF441D}" srcOrd="0" destOrd="0" presId="urn:microsoft.com/office/officeart/2005/8/layout/vList5"/>
    <dgm:cxn modelId="{161FD4B6-4B5F-43D3-9FF4-CDD7FD0C7023}" type="presParOf" srcId="{7B20A9AA-8393-423D-9DFA-353A655040E9}" destId="{E3CCF936-29F9-4124-B41A-586C35763FE7}" srcOrd="0" destOrd="0" presId="urn:microsoft.com/office/officeart/2005/8/layout/vList5"/>
    <dgm:cxn modelId="{5421A806-DC4D-45A9-B8F4-7FC2315ACC29}" type="presParOf" srcId="{E3CCF936-29F9-4124-B41A-586C35763FE7}" destId="{3AF954D6-7D12-4ACD-AC85-DA6D85AF441D}" srcOrd="0" destOrd="0" presId="urn:microsoft.com/office/officeart/2005/8/layout/vList5"/>
    <dgm:cxn modelId="{9AC1AC23-220C-49EB-88CC-1C67E81A7951}" type="presParOf" srcId="{E3CCF936-29F9-4124-B41A-586C35763FE7}" destId="{0A86CAE7-31BB-4B19-9F5A-89E7C191704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AE3BDF-66F5-454C-8A09-BB3CD935BEF4}" type="doc">
      <dgm:prSet loTypeId="urn:microsoft.com/office/officeart/2005/8/layout/vList5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s-CR"/>
        </a:p>
      </dgm:t>
    </dgm:pt>
    <dgm:pt modelId="{E814114B-301C-40DF-8422-1B09002A1700}">
      <dgm:prSet/>
      <dgm:spPr/>
      <dgm:t>
        <a:bodyPr/>
        <a:lstStyle/>
        <a:p>
          <a:pPr rtl="0"/>
          <a:r>
            <a:rPr lang="es-CR" dirty="0" smtClean="0"/>
            <a:t>O, exclusivamente en su conocimiento respecto de si la mercancía es originaria, incluyendo la confianza razonable en la información con la que cuenta el importador de que la mercancía es originaria. </a:t>
          </a:r>
          <a:endParaRPr lang="es-CR" dirty="0"/>
        </a:p>
      </dgm:t>
    </dgm:pt>
    <dgm:pt modelId="{F5FA5093-567A-44DE-B710-1BDB8EC20BC9}" type="parTrans" cxnId="{44611FA0-9147-49C0-91D6-75FBC0757B61}">
      <dgm:prSet/>
      <dgm:spPr/>
      <dgm:t>
        <a:bodyPr/>
        <a:lstStyle/>
        <a:p>
          <a:endParaRPr lang="es-CR"/>
        </a:p>
      </dgm:t>
    </dgm:pt>
    <dgm:pt modelId="{B0D2E004-FF18-42A4-9C8C-2F641A826005}" type="sibTrans" cxnId="{44611FA0-9147-49C0-91D6-75FBC0757B61}">
      <dgm:prSet/>
      <dgm:spPr/>
      <dgm:t>
        <a:bodyPr/>
        <a:lstStyle/>
        <a:p>
          <a:endParaRPr lang="es-CR"/>
        </a:p>
      </dgm:t>
    </dgm:pt>
    <dgm:pt modelId="{DEF5BB71-AB96-4742-8206-2654B070A5DB}">
      <dgm:prSet/>
      <dgm:spPr/>
      <dgm:t>
        <a:bodyPr/>
        <a:lstStyle/>
        <a:p>
          <a:pPr rtl="0"/>
          <a:r>
            <a:rPr lang="es-CR" dirty="0" smtClean="0"/>
            <a:t>esta opción tiene un plazo de implementación para el país de 3 años a partir de la fecha de entrada en vigencia del Tratado, por lo que no es aplicable sino cuando el Poder Ejecutivo lo disponga.</a:t>
          </a:r>
          <a:endParaRPr lang="es-ES" dirty="0"/>
        </a:p>
      </dgm:t>
    </dgm:pt>
    <dgm:pt modelId="{E494B9B1-AE51-46F3-A0C7-1AD6C0F6A9E7}" type="parTrans" cxnId="{FD947075-3127-4400-AE02-543DB3C8BC76}">
      <dgm:prSet/>
      <dgm:spPr/>
      <dgm:t>
        <a:bodyPr/>
        <a:lstStyle/>
        <a:p>
          <a:endParaRPr lang="es-CR"/>
        </a:p>
      </dgm:t>
    </dgm:pt>
    <dgm:pt modelId="{30C0626E-B384-4990-B277-EA029BFD55FF}" type="sibTrans" cxnId="{FD947075-3127-4400-AE02-543DB3C8BC76}">
      <dgm:prSet/>
      <dgm:spPr/>
      <dgm:t>
        <a:bodyPr/>
        <a:lstStyle/>
        <a:p>
          <a:endParaRPr lang="es-CR"/>
        </a:p>
      </dgm:t>
    </dgm:pt>
    <dgm:pt modelId="{7B20A9AA-8393-423D-9DFA-353A655040E9}" type="pres">
      <dgm:prSet presAssocID="{14AE3BDF-66F5-454C-8A09-BB3CD935BE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6777EDF7-690D-42C6-98B7-C664F666CCB5}" type="pres">
      <dgm:prSet presAssocID="{E814114B-301C-40DF-8422-1B09002A1700}" presName="linNode" presStyleCnt="0"/>
      <dgm:spPr/>
    </dgm:pt>
    <dgm:pt modelId="{7297EB79-16A1-4E0A-8EF8-B6BC36AC6E76}" type="pres">
      <dgm:prSet presAssocID="{E814114B-301C-40DF-8422-1B09002A1700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FC48BAB-920C-41C7-AD8A-CFA889F0C1DD}" type="pres">
      <dgm:prSet presAssocID="{E814114B-301C-40DF-8422-1B09002A170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44611FA0-9147-49C0-91D6-75FBC0757B61}" srcId="{14AE3BDF-66F5-454C-8A09-BB3CD935BEF4}" destId="{E814114B-301C-40DF-8422-1B09002A1700}" srcOrd="0" destOrd="0" parTransId="{F5FA5093-567A-44DE-B710-1BDB8EC20BC9}" sibTransId="{B0D2E004-FF18-42A4-9C8C-2F641A826005}"/>
    <dgm:cxn modelId="{FD947075-3127-4400-AE02-543DB3C8BC76}" srcId="{E814114B-301C-40DF-8422-1B09002A1700}" destId="{DEF5BB71-AB96-4742-8206-2654B070A5DB}" srcOrd="0" destOrd="0" parTransId="{E494B9B1-AE51-46F3-A0C7-1AD6C0F6A9E7}" sibTransId="{30C0626E-B384-4990-B277-EA029BFD55FF}"/>
    <dgm:cxn modelId="{F2DDA692-A952-402A-9498-6B5CEC590C3C}" type="presOf" srcId="{14AE3BDF-66F5-454C-8A09-BB3CD935BEF4}" destId="{7B20A9AA-8393-423D-9DFA-353A655040E9}" srcOrd="0" destOrd="0" presId="urn:microsoft.com/office/officeart/2005/8/layout/vList5"/>
    <dgm:cxn modelId="{D28C1432-24D9-462C-ACDF-1134468558D3}" type="presOf" srcId="{DEF5BB71-AB96-4742-8206-2654B070A5DB}" destId="{0FC48BAB-920C-41C7-AD8A-CFA889F0C1DD}" srcOrd="0" destOrd="0" presId="urn:microsoft.com/office/officeart/2005/8/layout/vList5"/>
    <dgm:cxn modelId="{CB464716-8AB1-4DB7-B546-4336E15B6726}" type="presOf" srcId="{E814114B-301C-40DF-8422-1B09002A1700}" destId="{7297EB79-16A1-4E0A-8EF8-B6BC36AC6E76}" srcOrd="0" destOrd="0" presId="urn:microsoft.com/office/officeart/2005/8/layout/vList5"/>
    <dgm:cxn modelId="{705F185A-2A34-482E-9DF6-88D0F9235576}" type="presParOf" srcId="{7B20A9AA-8393-423D-9DFA-353A655040E9}" destId="{6777EDF7-690D-42C6-98B7-C664F666CCB5}" srcOrd="0" destOrd="0" presId="urn:microsoft.com/office/officeart/2005/8/layout/vList5"/>
    <dgm:cxn modelId="{F9C734F6-8B7A-4A96-AD1A-44470CC6849C}" type="presParOf" srcId="{6777EDF7-690D-42C6-98B7-C664F666CCB5}" destId="{7297EB79-16A1-4E0A-8EF8-B6BC36AC6E76}" srcOrd="0" destOrd="0" presId="urn:microsoft.com/office/officeart/2005/8/layout/vList5"/>
    <dgm:cxn modelId="{ED99D459-CEE5-48F7-94E5-B587B02CDF10}" type="presParOf" srcId="{6777EDF7-690D-42C6-98B7-C664F666CCB5}" destId="{0FC48BAB-920C-41C7-AD8A-CFA889F0C1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93ADE1-D451-4797-83EF-C791EB5D565D}">
      <dsp:nvSpPr>
        <dsp:cNvPr id="0" name=""/>
        <dsp:cNvSpPr/>
      </dsp:nvSpPr>
      <dsp:spPr>
        <a:xfrm>
          <a:off x="0" y="443795"/>
          <a:ext cx="6777317" cy="4943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b="1" kern="1200" dirty="0" smtClean="0">
              <a:solidFill>
                <a:schemeClr val="tx1"/>
              </a:solidFill>
            </a:rPr>
            <a:t>Objetivo, previsible y de fácil administración</a:t>
          </a:r>
          <a:endParaRPr lang="es-CR" sz="1300" b="1" kern="1200" dirty="0">
            <a:solidFill>
              <a:schemeClr val="tx1"/>
            </a:solidFill>
          </a:endParaRPr>
        </a:p>
      </dsp:txBody>
      <dsp:txXfrm>
        <a:off x="0" y="443795"/>
        <a:ext cx="6777317" cy="494325"/>
      </dsp:txXfrm>
    </dsp:sp>
    <dsp:sp modelId="{8E95A378-B82B-4622-8EF3-11CDEACB56FC}">
      <dsp:nvSpPr>
        <dsp:cNvPr id="0" name=""/>
        <dsp:cNvSpPr/>
      </dsp:nvSpPr>
      <dsp:spPr>
        <a:xfrm>
          <a:off x="0" y="975560"/>
          <a:ext cx="6777317" cy="494325"/>
        </a:xfrm>
        <a:prstGeom prst="roundRect">
          <a:avLst/>
        </a:prstGeom>
        <a:gradFill rotWithShape="0">
          <a:gsLst>
            <a:gs pos="0">
              <a:schemeClr val="accent4">
                <a:hueOff val="453605"/>
                <a:satOff val="-1485"/>
                <a:lumOff val="0"/>
                <a:alphaOff val="0"/>
              </a:schemeClr>
            </a:gs>
            <a:gs pos="100000">
              <a:schemeClr val="accent4">
                <a:hueOff val="453605"/>
                <a:satOff val="-1485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b="1" kern="1200" dirty="0" smtClean="0">
              <a:solidFill>
                <a:schemeClr val="tx1"/>
              </a:solidFill>
            </a:rPr>
            <a:t>Acorde con la realidad productiva del país</a:t>
          </a:r>
          <a:endParaRPr lang="es-ES_tradnl" sz="1300" b="1" kern="1200" dirty="0">
            <a:solidFill>
              <a:schemeClr val="tx1"/>
            </a:solidFill>
          </a:endParaRPr>
        </a:p>
      </dsp:txBody>
      <dsp:txXfrm>
        <a:off x="0" y="975560"/>
        <a:ext cx="6777317" cy="494325"/>
      </dsp:txXfrm>
    </dsp:sp>
    <dsp:sp modelId="{D7FB0847-2866-47EE-BF0D-3D07E146401D}">
      <dsp:nvSpPr>
        <dsp:cNvPr id="0" name=""/>
        <dsp:cNvSpPr/>
      </dsp:nvSpPr>
      <dsp:spPr>
        <a:xfrm>
          <a:off x="0" y="1507325"/>
          <a:ext cx="6777317" cy="494325"/>
        </a:xfrm>
        <a:prstGeom prst="roundRect">
          <a:avLst/>
        </a:prstGeom>
        <a:gradFill rotWithShape="0">
          <a:gsLst>
            <a:gs pos="0">
              <a:schemeClr val="accent4">
                <a:hueOff val="907210"/>
                <a:satOff val="-2970"/>
                <a:lumOff val="0"/>
                <a:alphaOff val="0"/>
              </a:schemeClr>
            </a:gs>
            <a:gs pos="100000">
              <a:schemeClr val="accent4">
                <a:hueOff val="907210"/>
                <a:satOff val="-297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b="1" kern="1200" dirty="0" smtClean="0">
              <a:solidFill>
                <a:schemeClr val="tx1"/>
              </a:solidFill>
            </a:rPr>
            <a:t>En general, no se limita el origen del producto a la adquisición de materias primas de los EE.UU</a:t>
          </a:r>
          <a:endParaRPr lang="es-ES_tradnl" sz="1300" b="1" kern="1200" dirty="0">
            <a:solidFill>
              <a:schemeClr val="tx1"/>
            </a:solidFill>
          </a:endParaRPr>
        </a:p>
      </dsp:txBody>
      <dsp:txXfrm>
        <a:off x="0" y="1507325"/>
        <a:ext cx="6777317" cy="494325"/>
      </dsp:txXfrm>
    </dsp:sp>
    <dsp:sp modelId="{4CCE0458-3BED-4256-B932-0E26A890818C}">
      <dsp:nvSpPr>
        <dsp:cNvPr id="0" name=""/>
        <dsp:cNvSpPr/>
      </dsp:nvSpPr>
      <dsp:spPr>
        <a:xfrm>
          <a:off x="0" y="2039091"/>
          <a:ext cx="6777317" cy="494325"/>
        </a:xfrm>
        <a:prstGeom prst="roundRect">
          <a:avLst/>
        </a:prstGeom>
        <a:gradFill rotWithShape="0">
          <a:gsLst>
            <a:gs pos="0">
              <a:schemeClr val="accent4">
                <a:hueOff val="1360815"/>
                <a:satOff val="-4455"/>
                <a:lumOff val="0"/>
                <a:alphaOff val="0"/>
              </a:schemeClr>
            </a:gs>
            <a:gs pos="100000">
              <a:schemeClr val="accent4">
                <a:hueOff val="1360815"/>
                <a:satOff val="-4455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b="1" kern="1200" dirty="0" smtClean="0">
              <a:solidFill>
                <a:schemeClr val="tx1"/>
              </a:solidFill>
            </a:rPr>
            <a:t>No constituyen un obstáculo al comercio con los EE.UU</a:t>
          </a:r>
          <a:endParaRPr lang="es-CR" sz="1300" b="1" kern="1200" dirty="0">
            <a:solidFill>
              <a:schemeClr val="tx1"/>
            </a:solidFill>
          </a:endParaRPr>
        </a:p>
      </dsp:txBody>
      <dsp:txXfrm>
        <a:off x="0" y="2039091"/>
        <a:ext cx="6777317" cy="494325"/>
      </dsp:txXfrm>
    </dsp:sp>
    <dsp:sp modelId="{01020851-7AAA-4FBD-AEE3-10AE53A6202F}">
      <dsp:nvSpPr>
        <dsp:cNvPr id="0" name=""/>
        <dsp:cNvSpPr/>
      </dsp:nvSpPr>
      <dsp:spPr>
        <a:xfrm>
          <a:off x="0" y="2570856"/>
          <a:ext cx="6777317" cy="494325"/>
        </a:xfrm>
        <a:prstGeom prst="roundRect">
          <a:avLst/>
        </a:prstGeom>
        <a:gradFill rotWithShape="0">
          <a:gsLst>
            <a:gs pos="0">
              <a:schemeClr val="accent4">
                <a:hueOff val="1814420"/>
                <a:satOff val="-5940"/>
                <a:lumOff val="0"/>
                <a:alphaOff val="0"/>
              </a:schemeClr>
            </a:gs>
            <a:gs pos="100000">
              <a:schemeClr val="accent4">
                <a:hueOff val="1814420"/>
                <a:satOff val="-594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b="1" kern="1200" dirty="0" smtClean="0">
              <a:solidFill>
                <a:schemeClr val="tx1"/>
              </a:solidFill>
            </a:rPr>
            <a:t>En general, son mucho más flexibles que las del NAFTA y que las del TLC CR-MX</a:t>
          </a:r>
          <a:endParaRPr lang="es-CR" sz="1300" b="1" kern="1200" dirty="0">
            <a:solidFill>
              <a:schemeClr val="tx1"/>
            </a:solidFill>
          </a:endParaRPr>
        </a:p>
      </dsp:txBody>
      <dsp:txXfrm>
        <a:off x="0" y="2570856"/>
        <a:ext cx="6777317" cy="49432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33323-7B0C-4EE1-806C-23AB0DD48A61}">
      <dsp:nvSpPr>
        <dsp:cNvPr id="0" name=""/>
        <dsp:cNvSpPr/>
      </dsp:nvSpPr>
      <dsp:spPr>
        <a:xfrm>
          <a:off x="0" y="259768"/>
          <a:ext cx="6777317" cy="322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995" tIns="333248" rIns="525995" bIns="113792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/>
            <a:t>Cuando la solicitud se base en la certificación de un productor o exportador, el importador a su elección debe proveer o </a:t>
          </a:r>
          <a:r>
            <a:rPr lang="es-CR" sz="1600" u="sng" kern="1200" dirty="0" smtClean="0"/>
            <a:t>hacer los arreglos para que el productor o exportador provea información a solicitud de la autoridad aduanera de la Parte importadora</a:t>
          </a:r>
          <a:endParaRPr lang="es-CR" sz="1600" u="sng" kern="1200" dirty="0"/>
        </a:p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/>
            <a:t>Demostrar a solicitud de la autoridad aduanera de la Parte importadora, que la mercancía es originaria y que cumple con las disposiciones de tránsito y transbordo</a:t>
          </a:r>
          <a:endParaRPr lang="en-US" sz="1600" kern="1200" dirty="0"/>
        </a:p>
      </dsp:txBody>
      <dsp:txXfrm>
        <a:off x="0" y="259768"/>
        <a:ext cx="6777317" cy="3225600"/>
      </dsp:txXfrm>
    </dsp:sp>
    <dsp:sp modelId="{8C551220-CCB7-4A39-968A-50024155C050}">
      <dsp:nvSpPr>
        <dsp:cNvPr id="0" name=""/>
        <dsp:cNvSpPr/>
      </dsp:nvSpPr>
      <dsp:spPr>
        <a:xfrm>
          <a:off x="338865" y="23608"/>
          <a:ext cx="4744121" cy="47232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317" tIns="0" rIns="17931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kern="1200" dirty="0"/>
        </a:p>
      </dsp:txBody>
      <dsp:txXfrm>
        <a:off x="338865" y="23608"/>
        <a:ext cx="4744121" cy="47232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888E38-2271-4D0E-9791-20102641505B}">
      <dsp:nvSpPr>
        <dsp:cNvPr id="0" name=""/>
        <dsp:cNvSpPr/>
      </dsp:nvSpPr>
      <dsp:spPr>
        <a:xfrm>
          <a:off x="0" y="18846"/>
          <a:ext cx="7560956" cy="7842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</a:rPr>
            <a:t>Identificación del certificador</a:t>
          </a:r>
          <a:endParaRPr lang="es-CR" sz="1500" kern="1200" dirty="0">
            <a:solidFill>
              <a:schemeClr val="bg1"/>
            </a:solidFill>
          </a:endParaRPr>
        </a:p>
      </dsp:txBody>
      <dsp:txXfrm>
        <a:off x="0" y="18846"/>
        <a:ext cx="7560956" cy="784265"/>
      </dsp:txXfrm>
    </dsp:sp>
    <dsp:sp modelId="{8188BE4D-E1C7-4A4D-93DC-A09258553E29}">
      <dsp:nvSpPr>
        <dsp:cNvPr id="0" name=""/>
        <dsp:cNvSpPr/>
      </dsp:nvSpPr>
      <dsp:spPr>
        <a:xfrm>
          <a:off x="0" y="846312"/>
          <a:ext cx="7560956" cy="784265"/>
        </a:xfrm>
        <a:prstGeom prst="roundRect">
          <a:avLst/>
        </a:prstGeom>
        <a:gradFill rotWithShape="0">
          <a:gsLst>
            <a:gs pos="0">
              <a:schemeClr val="accent4">
                <a:hueOff val="453605"/>
                <a:satOff val="-1485"/>
                <a:lumOff val="0"/>
                <a:alphaOff val="0"/>
              </a:schemeClr>
            </a:gs>
            <a:gs pos="100000">
              <a:schemeClr val="accent4">
                <a:hueOff val="453605"/>
                <a:satOff val="-1485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</a:rPr>
            <a:t>Identificación del exportador</a:t>
          </a:r>
          <a:endParaRPr lang="es-CR" sz="1500" kern="1200" dirty="0">
            <a:solidFill>
              <a:schemeClr val="bg1"/>
            </a:solidFill>
          </a:endParaRPr>
        </a:p>
      </dsp:txBody>
      <dsp:txXfrm>
        <a:off x="0" y="846312"/>
        <a:ext cx="7560956" cy="784265"/>
      </dsp:txXfrm>
    </dsp:sp>
    <dsp:sp modelId="{56D05AB3-E4EB-41AC-B48B-3DF8997D04A4}">
      <dsp:nvSpPr>
        <dsp:cNvPr id="0" name=""/>
        <dsp:cNvSpPr/>
      </dsp:nvSpPr>
      <dsp:spPr>
        <a:xfrm>
          <a:off x="0" y="1673777"/>
          <a:ext cx="7560956" cy="784265"/>
        </a:xfrm>
        <a:prstGeom prst="roundRect">
          <a:avLst/>
        </a:prstGeom>
        <a:gradFill rotWithShape="0">
          <a:gsLst>
            <a:gs pos="0">
              <a:schemeClr val="accent4">
                <a:hueOff val="907210"/>
                <a:satOff val="-2970"/>
                <a:lumOff val="0"/>
                <a:alphaOff val="0"/>
              </a:schemeClr>
            </a:gs>
            <a:gs pos="100000">
              <a:schemeClr val="accent4">
                <a:hueOff val="907210"/>
                <a:satOff val="-297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</a:rPr>
            <a:t>Identificación del productor</a:t>
          </a:r>
          <a:endParaRPr lang="es-CR" sz="1500" kern="1200" dirty="0">
            <a:solidFill>
              <a:schemeClr val="bg1"/>
            </a:solidFill>
          </a:endParaRPr>
        </a:p>
      </dsp:txBody>
      <dsp:txXfrm>
        <a:off x="0" y="1673777"/>
        <a:ext cx="7560956" cy="784265"/>
      </dsp:txXfrm>
    </dsp:sp>
    <dsp:sp modelId="{14CBD8BF-62BA-4F5C-B65A-23442DEED411}">
      <dsp:nvSpPr>
        <dsp:cNvPr id="0" name=""/>
        <dsp:cNvSpPr/>
      </dsp:nvSpPr>
      <dsp:spPr>
        <a:xfrm>
          <a:off x="0" y="2501243"/>
          <a:ext cx="7560956" cy="784265"/>
        </a:xfrm>
        <a:prstGeom prst="roundRect">
          <a:avLst/>
        </a:prstGeom>
        <a:gradFill rotWithShape="0">
          <a:gsLst>
            <a:gs pos="0">
              <a:schemeClr val="accent4">
                <a:hueOff val="1360815"/>
                <a:satOff val="-4455"/>
                <a:lumOff val="0"/>
                <a:alphaOff val="0"/>
              </a:schemeClr>
            </a:gs>
            <a:gs pos="100000">
              <a:schemeClr val="accent4">
                <a:hueOff val="1360815"/>
                <a:satOff val="-4455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</a:rPr>
            <a:t>Clasificación arancelaria a 6 dígitos salvo que la regla se más específica</a:t>
          </a:r>
          <a:endParaRPr lang="es-CR" sz="1500" kern="1200" dirty="0">
            <a:solidFill>
              <a:schemeClr val="bg1"/>
            </a:solidFill>
          </a:endParaRPr>
        </a:p>
      </dsp:txBody>
      <dsp:txXfrm>
        <a:off x="0" y="2501243"/>
        <a:ext cx="7560956" cy="784265"/>
      </dsp:txXfrm>
    </dsp:sp>
    <dsp:sp modelId="{BC2BEF87-85B2-49FE-AABB-115D58CB3C1B}">
      <dsp:nvSpPr>
        <dsp:cNvPr id="0" name=""/>
        <dsp:cNvSpPr/>
      </dsp:nvSpPr>
      <dsp:spPr>
        <a:xfrm>
          <a:off x="0" y="3328708"/>
          <a:ext cx="7560956" cy="784265"/>
        </a:xfrm>
        <a:prstGeom prst="roundRect">
          <a:avLst/>
        </a:prstGeom>
        <a:gradFill rotWithShape="0">
          <a:gsLst>
            <a:gs pos="0">
              <a:schemeClr val="accent4">
                <a:hueOff val="1814420"/>
                <a:satOff val="-5940"/>
                <a:lumOff val="0"/>
                <a:alphaOff val="0"/>
              </a:schemeClr>
            </a:gs>
            <a:gs pos="100000">
              <a:schemeClr val="accent4">
                <a:hueOff val="1814420"/>
                <a:satOff val="-594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</a:rPr>
            <a:t>Descripción de la mercancía suficiente para relacionarla con la descripción en la factura y con la clasificación arancelaria.</a:t>
          </a:r>
          <a:endParaRPr lang="es-ES" sz="1500" kern="1200" dirty="0">
            <a:solidFill>
              <a:schemeClr val="bg1"/>
            </a:solidFill>
          </a:endParaRPr>
        </a:p>
      </dsp:txBody>
      <dsp:txXfrm>
        <a:off x="0" y="3328708"/>
        <a:ext cx="7560956" cy="78426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552363-B3A4-400B-B9D4-CFF65011D9B2}">
      <dsp:nvSpPr>
        <dsp:cNvPr id="0" name=""/>
        <dsp:cNvSpPr/>
      </dsp:nvSpPr>
      <dsp:spPr>
        <a:xfrm>
          <a:off x="0" y="227288"/>
          <a:ext cx="7488832" cy="540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</a:rPr>
            <a:t>Información que demuestre que la mercancía es originaria (señalar la disposición específica del Cap 4)</a:t>
          </a:r>
          <a:endParaRPr lang="es-CR" sz="1400" kern="1200" dirty="0">
            <a:solidFill>
              <a:schemeClr val="bg1"/>
            </a:solidFill>
          </a:endParaRPr>
        </a:p>
      </dsp:txBody>
      <dsp:txXfrm>
        <a:off x="0" y="227288"/>
        <a:ext cx="7488832" cy="540540"/>
      </dsp:txXfrm>
    </dsp:sp>
    <dsp:sp modelId="{99AEC3C7-2F44-4966-A16D-F007B3D8F833}">
      <dsp:nvSpPr>
        <dsp:cNvPr id="0" name=""/>
        <dsp:cNvSpPr/>
      </dsp:nvSpPr>
      <dsp:spPr>
        <a:xfrm>
          <a:off x="0" y="808148"/>
          <a:ext cx="7488832" cy="540540"/>
        </a:xfrm>
        <a:prstGeom prst="roundRect">
          <a:avLst/>
        </a:prstGeom>
        <a:gradFill rotWithShape="0">
          <a:gsLst>
            <a:gs pos="0">
              <a:schemeClr val="accent5">
                <a:hueOff val="390811"/>
                <a:satOff val="-3465"/>
                <a:lumOff val="0"/>
                <a:alphaOff val="0"/>
              </a:schemeClr>
            </a:gs>
            <a:gs pos="100000">
              <a:schemeClr val="accent5">
                <a:hueOff val="390811"/>
                <a:satOff val="-3465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</a:rPr>
            <a:t>Fecha</a:t>
          </a:r>
          <a:endParaRPr lang="es-CR" sz="1400" kern="1200" dirty="0">
            <a:solidFill>
              <a:schemeClr val="bg1"/>
            </a:solidFill>
          </a:endParaRPr>
        </a:p>
      </dsp:txBody>
      <dsp:txXfrm>
        <a:off x="0" y="808148"/>
        <a:ext cx="7488832" cy="540540"/>
      </dsp:txXfrm>
    </dsp:sp>
    <dsp:sp modelId="{5447015B-0993-4F21-A4AA-BAA40A93C4DE}">
      <dsp:nvSpPr>
        <dsp:cNvPr id="0" name=""/>
        <dsp:cNvSpPr/>
      </dsp:nvSpPr>
      <dsp:spPr>
        <a:xfrm>
          <a:off x="0" y="1389008"/>
          <a:ext cx="7488832" cy="540540"/>
        </a:xfrm>
        <a:prstGeom prst="roundRect">
          <a:avLst/>
        </a:prstGeom>
        <a:gradFill rotWithShape="0">
          <a:gsLst>
            <a:gs pos="0">
              <a:schemeClr val="accent5">
                <a:hueOff val="781623"/>
                <a:satOff val="-6931"/>
                <a:lumOff val="0"/>
                <a:alphaOff val="0"/>
              </a:schemeClr>
            </a:gs>
            <a:gs pos="100000">
              <a:schemeClr val="accent5">
                <a:hueOff val="781623"/>
                <a:satOff val="-6931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</a:rPr>
            <a:t>Embarque que ampara:</a:t>
          </a:r>
          <a:endParaRPr lang="es-CR" sz="1400" kern="1200" dirty="0">
            <a:solidFill>
              <a:schemeClr val="bg1"/>
            </a:solidFill>
          </a:endParaRPr>
        </a:p>
      </dsp:txBody>
      <dsp:txXfrm>
        <a:off x="0" y="1389008"/>
        <a:ext cx="7488832" cy="540540"/>
      </dsp:txXfrm>
    </dsp:sp>
    <dsp:sp modelId="{E66A12D1-CDCA-459A-BB38-C88666CA176A}">
      <dsp:nvSpPr>
        <dsp:cNvPr id="0" name=""/>
        <dsp:cNvSpPr/>
      </dsp:nvSpPr>
      <dsp:spPr>
        <a:xfrm>
          <a:off x="0" y="1929548"/>
          <a:ext cx="7488832" cy="637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dirty="0" smtClean="0">
              <a:solidFill>
                <a:schemeClr val="tx1"/>
              </a:solidFill>
            </a:rPr>
            <a:t>Uno solo: indicar número de factura</a:t>
          </a:r>
          <a:endParaRPr lang="es-CR" sz="1400" b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dirty="0" smtClean="0">
              <a:solidFill>
                <a:schemeClr val="tx1"/>
              </a:solidFill>
            </a:rPr>
            <a:t>Varios: indicar periodo que cubre (no mayor a 12 meses)</a:t>
          </a:r>
          <a:endParaRPr lang="es-CR" sz="1400" b="1" kern="1200" dirty="0">
            <a:solidFill>
              <a:schemeClr val="tx1"/>
            </a:solidFill>
          </a:endParaRPr>
        </a:p>
      </dsp:txBody>
      <dsp:txXfrm>
        <a:off x="0" y="1929548"/>
        <a:ext cx="7488832" cy="637560"/>
      </dsp:txXfrm>
    </dsp:sp>
    <dsp:sp modelId="{9C057682-69C7-42BF-8595-592A90FB605C}">
      <dsp:nvSpPr>
        <dsp:cNvPr id="0" name=""/>
        <dsp:cNvSpPr/>
      </dsp:nvSpPr>
      <dsp:spPr>
        <a:xfrm>
          <a:off x="0" y="2567108"/>
          <a:ext cx="7488832" cy="540540"/>
        </a:xfrm>
        <a:prstGeom prst="roundRect">
          <a:avLst/>
        </a:prstGeom>
        <a:gradFill rotWithShape="0">
          <a:gsLst>
            <a:gs pos="0">
              <a:schemeClr val="accent5">
                <a:hueOff val="1172434"/>
                <a:satOff val="-10396"/>
                <a:lumOff val="0"/>
                <a:alphaOff val="0"/>
              </a:schemeClr>
            </a:gs>
            <a:gs pos="100000">
              <a:schemeClr val="accent5">
                <a:hueOff val="1172434"/>
                <a:satOff val="-10396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</a:rPr>
            <a:t>Declaración bajo juramento.</a:t>
          </a:r>
          <a:endParaRPr lang="es-CR" sz="1400" kern="1200" dirty="0">
            <a:solidFill>
              <a:schemeClr val="bg1"/>
            </a:solidFill>
          </a:endParaRPr>
        </a:p>
      </dsp:txBody>
      <dsp:txXfrm>
        <a:off x="0" y="2567108"/>
        <a:ext cx="7488832" cy="540540"/>
      </dsp:txXfrm>
    </dsp:sp>
    <dsp:sp modelId="{4C5CC2DC-DEAD-49F7-AACD-DE36B0C47BAB}">
      <dsp:nvSpPr>
        <dsp:cNvPr id="0" name=""/>
        <dsp:cNvSpPr/>
      </dsp:nvSpPr>
      <dsp:spPr>
        <a:xfrm>
          <a:off x="0" y="3147968"/>
          <a:ext cx="7488832" cy="540540"/>
        </a:xfrm>
        <a:prstGeom prst="roundRect">
          <a:avLst/>
        </a:prstGeom>
        <a:gradFill rotWithShape="0">
          <a:gsLst>
            <a:gs pos="0">
              <a:schemeClr val="accent5">
                <a:hueOff val="1563246"/>
                <a:satOff val="-13862"/>
                <a:lumOff val="0"/>
                <a:alphaOff val="0"/>
              </a:schemeClr>
            </a:gs>
            <a:gs pos="100000">
              <a:schemeClr val="accent5">
                <a:hueOff val="1563246"/>
                <a:satOff val="-13862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bg1"/>
              </a:solidFill>
            </a:rPr>
            <a:t>Firma del representante legal u otro apoderado con facultades suficientes.</a:t>
          </a:r>
          <a:endParaRPr lang="es-CR" sz="1400" kern="1200" dirty="0">
            <a:solidFill>
              <a:schemeClr val="bg1"/>
            </a:solidFill>
          </a:endParaRPr>
        </a:p>
      </dsp:txBody>
      <dsp:txXfrm>
        <a:off x="0" y="3147968"/>
        <a:ext cx="7488832" cy="5405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0EBA29-6146-4B43-A1CA-8148612CEFAF}">
      <dsp:nvSpPr>
        <dsp:cNvPr id="0" name=""/>
        <dsp:cNvSpPr/>
      </dsp:nvSpPr>
      <dsp:spPr>
        <a:xfrm>
          <a:off x="2816414" y="893385"/>
          <a:ext cx="1144487" cy="114462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06A953-CF75-4DE8-B44F-3469C216206D}">
      <dsp:nvSpPr>
        <dsp:cNvPr id="0" name=""/>
        <dsp:cNvSpPr/>
      </dsp:nvSpPr>
      <dsp:spPr>
        <a:xfrm>
          <a:off x="2732962" y="0"/>
          <a:ext cx="1311392" cy="7017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kern="1200" dirty="0" smtClean="0"/>
            <a:t>E.E.U.U.</a:t>
          </a:r>
          <a:endParaRPr lang="es-CR" sz="1100" kern="1200" dirty="0"/>
        </a:p>
      </dsp:txBody>
      <dsp:txXfrm>
        <a:off x="2732962" y="0"/>
        <a:ext cx="1311392" cy="701795"/>
      </dsp:txXfrm>
    </dsp:sp>
    <dsp:sp modelId="{2BB77CBD-624D-4160-BB8D-DEC6EF77E3C8}">
      <dsp:nvSpPr>
        <dsp:cNvPr id="0" name=""/>
        <dsp:cNvSpPr/>
      </dsp:nvSpPr>
      <dsp:spPr>
        <a:xfrm>
          <a:off x="3152130" y="1054798"/>
          <a:ext cx="1144487" cy="114462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02403"/>
                <a:satOff val="-990"/>
                <a:lumOff val="0"/>
                <a:alphaOff val="0"/>
              </a:schemeClr>
            </a:gs>
            <a:gs pos="100000">
              <a:schemeClr val="accent4">
                <a:alpha val="50000"/>
                <a:hueOff val="302403"/>
                <a:satOff val="-99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8FFDAA-F379-43D3-A3E8-9A40A2E6FA5B}">
      <dsp:nvSpPr>
        <dsp:cNvPr id="0" name=""/>
        <dsp:cNvSpPr/>
      </dsp:nvSpPr>
      <dsp:spPr>
        <a:xfrm>
          <a:off x="4437772" y="666705"/>
          <a:ext cx="1239861" cy="7719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kern="1200" dirty="0" smtClean="0"/>
            <a:t>Costa Rica</a:t>
          </a:r>
          <a:endParaRPr lang="es-CR" sz="1100" kern="1200" dirty="0"/>
        </a:p>
      </dsp:txBody>
      <dsp:txXfrm>
        <a:off x="4437772" y="666705"/>
        <a:ext cx="1239861" cy="771974"/>
      </dsp:txXfrm>
    </dsp:sp>
    <dsp:sp modelId="{4FC02276-56D2-41C0-B7D6-BE5283130F24}">
      <dsp:nvSpPr>
        <dsp:cNvPr id="0" name=""/>
        <dsp:cNvSpPr/>
      </dsp:nvSpPr>
      <dsp:spPr>
        <a:xfrm>
          <a:off x="3234629" y="1417977"/>
          <a:ext cx="1144487" cy="114462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04807"/>
                <a:satOff val="-1980"/>
                <a:lumOff val="0"/>
                <a:alphaOff val="0"/>
              </a:schemeClr>
            </a:gs>
            <a:gs pos="100000">
              <a:schemeClr val="accent4">
                <a:alpha val="50000"/>
                <a:hueOff val="604807"/>
                <a:satOff val="-198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CAD394C-28E1-464A-B166-D9001C659D43}">
      <dsp:nvSpPr>
        <dsp:cNvPr id="0" name=""/>
        <dsp:cNvSpPr/>
      </dsp:nvSpPr>
      <dsp:spPr>
        <a:xfrm>
          <a:off x="4556989" y="1649219"/>
          <a:ext cx="1216018" cy="8246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kern="1200" dirty="0" smtClean="0"/>
            <a:t>El Salvador</a:t>
          </a:r>
          <a:endParaRPr lang="es-CR" sz="1100" kern="1200" dirty="0"/>
        </a:p>
      </dsp:txBody>
      <dsp:txXfrm>
        <a:off x="4556989" y="1649219"/>
        <a:ext cx="1216018" cy="824609"/>
      </dsp:txXfrm>
    </dsp:sp>
    <dsp:sp modelId="{E821643D-4A46-45E1-BF40-566D4D897C81}">
      <dsp:nvSpPr>
        <dsp:cNvPr id="0" name=""/>
        <dsp:cNvSpPr/>
      </dsp:nvSpPr>
      <dsp:spPr>
        <a:xfrm>
          <a:off x="3002393" y="1709222"/>
          <a:ext cx="1144487" cy="114462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07210"/>
                <a:satOff val="-2970"/>
                <a:lumOff val="0"/>
                <a:alphaOff val="0"/>
              </a:schemeClr>
            </a:gs>
            <a:gs pos="100000">
              <a:schemeClr val="accent4">
                <a:alpha val="50000"/>
                <a:hueOff val="907210"/>
                <a:satOff val="-297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4CB408-BE5C-45B9-BC61-88C175236CFE}">
      <dsp:nvSpPr>
        <dsp:cNvPr id="0" name=""/>
        <dsp:cNvSpPr/>
      </dsp:nvSpPr>
      <dsp:spPr>
        <a:xfrm>
          <a:off x="4032432" y="2754546"/>
          <a:ext cx="1311392" cy="7544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kern="1200" dirty="0" smtClean="0"/>
            <a:t>Guatemala</a:t>
          </a:r>
          <a:endParaRPr lang="es-CR" sz="1100" kern="1200" dirty="0"/>
        </a:p>
      </dsp:txBody>
      <dsp:txXfrm>
        <a:off x="4032432" y="2754546"/>
        <a:ext cx="1311392" cy="754430"/>
      </dsp:txXfrm>
    </dsp:sp>
    <dsp:sp modelId="{75A56F03-CD63-495B-9EC7-C7B5ABD08848}">
      <dsp:nvSpPr>
        <dsp:cNvPr id="0" name=""/>
        <dsp:cNvSpPr/>
      </dsp:nvSpPr>
      <dsp:spPr>
        <a:xfrm>
          <a:off x="2630435" y="1709222"/>
          <a:ext cx="1144487" cy="114462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209614"/>
                <a:satOff val="-3960"/>
                <a:lumOff val="0"/>
                <a:alphaOff val="0"/>
              </a:schemeClr>
            </a:gs>
            <a:gs pos="100000">
              <a:schemeClr val="accent4">
                <a:alpha val="50000"/>
                <a:hueOff val="1209614"/>
                <a:satOff val="-396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1F7C0B-79E1-4326-B080-7CC3A7EA39D6}">
      <dsp:nvSpPr>
        <dsp:cNvPr id="0" name=""/>
        <dsp:cNvSpPr/>
      </dsp:nvSpPr>
      <dsp:spPr>
        <a:xfrm>
          <a:off x="1433491" y="2754546"/>
          <a:ext cx="1311392" cy="7544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kern="1200" dirty="0" smtClean="0"/>
            <a:t>Honduras</a:t>
          </a:r>
          <a:endParaRPr lang="es-CR" sz="1100" kern="1200" dirty="0"/>
        </a:p>
      </dsp:txBody>
      <dsp:txXfrm>
        <a:off x="1433491" y="2754546"/>
        <a:ext cx="1311392" cy="754430"/>
      </dsp:txXfrm>
    </dsp:sp>
    <dsp:sp modelId="{B3589CD1-61EC-4A98-8E86-4A6025804890}">
      <dsp:nvSpPr>
        <dsp:cNvPr id="0" name=""/>
        <dsp:cNvSpPr/>
      </dsp:nvSpPr>
      <dsp:spPr>
        <a:xfrm>
          <a:off x="2398199" y="1417977"/>
          <a:ext cx="1144487" cy="114462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512017"/>
                <a:satOff val="-4950"/>
                <a:lumOff val="0"/>
                <a:alphaOff val="0"/>
              </a:schemeClr>
            </a:gs>
            <a:gs pos="100000">
              <a:schemeClr val="accent4">
                <a:alpha val="50000"/>
                <a:hueOff val="1512017"/>
                <a:satOff val="-495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75D442-6FCD-4487-8B20-5FB8DBCD0D7E}">
      <dsp:nvSpPr>
        <dsp:cNvPr id="0" name=""/>
        <dsp:cNvSpPr/>
      </dsp:nvSpPr>
      <dsp:spPr>
        <a:xfrm>
          <a:off x="1004308" y="1649219"/>
          <a:ext cx="1216018" cy="8246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kern="1200" dirty="0" smtClean="0"/>
            <a:t>Nicaragua</a:t>
          </a:r>
          <a:endParaRPr lang="es-CR" sz="1100" kern="1200" dirty="0"/>
        </a:p>
      </dsp:txBody>
      <dsp:txXfrm>
        <a:off x="1004308" y="1649219"/>
        <a:ext cx="1216018" cy="824609"/>
      </dsp:txXfrm>
    </dsp:sp>
    <dsp:sp modelId="{64F11A4C-8880-48F0-A1D3-A2C473E025C0}">
      <dsp:nvSpPr>
        <dsp:cNvPr id="0" name=""/>
        <dsp:cNvSpPr/>
      </dsp:nvSpPr>
      <dsp:spPr>
        <a:xfrm>
          <a:off x="2480698" y="1054798"/>
          <a:ext cx="1144487" cy="114462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814420"/>
                <a:satOff val="-5940"/>
                <a:lumOff val="0"/>
                <a:alphaOff val="0"/>
              </a:schemeClr>
            </a:gs>
            <a:gs pos="100000">
              <a:schemeClr val="accent4">
                <a:alpha val="50000"/>
                <a:hueOff val="1814420"/>
                <a:satOff val="-594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4BE96C-C20B-4E33-8EBE-2BA20C58F93D}">
      <dsp:nvSpPr>
        <dsp:cNvPr id="0" name=""/>
        <dsp:cNvSpPr/>
      </dsp:nvSpPr>
      <dsp:spPr>
        <a:xfrm>
          <a:off x="1099682" y="666705"/>
          <a:ext cx="1239861" cy="7719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100" kern="1200" dirty="0" smtClean="0"/>
            <a:t>República Dominicana</a:t>
          </a:r>
          <a:endParaRPr lang="es-CR" sz="1100" kern="1200" dirty="0"/>
        </a:p>
      </dsp:txBody>
      <dsp:txXfrm>
        <a:off x="1099682" y="666705"/>
        <a:ext cx="1239861" cy="7719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7CE6B8-ACD6-4F55-8E3D-276B5AE39317}">
      <dsp:nvSpPr>
        <dsp:cNvPr id="0" name=""/>
        <dsp:cNvSpPr/>
      </dsp:nvSpPr>
      <dsp:spPr>
        <a:xfrm>
          <a:off x="0" y="21712"/>
          <a:ext cx="6777317" cy="11148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0" kern="1200" dirty="0" smtClean="0">
              <a:solidFill>
                <a:schemeClr val="tx1"/>
              </a:solidFill>
            </a:rPr>
            <a:t>Únicamente de materiales originarios</a:t>
          </a:r>
          <a:endParaRPr lang="es-CR" sz="2100" b="0" kern="1200" dirty="0">
            <a:solidFill>
              <a:schemeClr val="tx1"/>
            </a:solidFill>
          </a:endParaRPr>
        </a:p>
      </dsp:txBody>
      <dsp:txXfrm>
        <a:off x="0" y="21712"/>
        <a:ext cx="6777317" cy="1114863"/>
      </dsp:txXfrm>
    </dsp:sp>
    <dsp:sp modelId="{ED1BF52A-7B09-4BFC-8642-35E39853D93C}">
      <dsp:nvSpPr>
        <dsp:cNvPr id="0" name=""/>
        <dsp:cNvSpPr/>
      </dsp:nvSpPr>
      <dsp:spPr>
        <a:xfrm>
          <a:off x="0" y="1197056"/>
          <a:ext cx="6777317" cy="1114863"/>
        </a:xfrm>
        <a:prstGeom prst="roundRect">
          <a:avLst/>
        </a:prstGeom>
        <a:gradFill rotWithShape="0">
          <a:gsLst>
            <a:gs pos="0">
              <a:schemeClr val="accent5">
                <a:hueOff val="781623"/>
                <a:satOff val="-6931"/>
                <a:lumOff val="0"/>
                <a:alphaOff val="0"/>
              </a:schemeClr>
            </a:gs>
            <a:gs pos="100000">
              <a:schemeClr val="accent5">
                <a:hueOff val="781623"/>
                <a:satOff val="-6931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0" kern="1200" dirty="0" smtClean="0">
              <a:solidFill>
                <a:schemeClr val="tx1"/>
              </a:solidFill>
            </a:rPr>
            <a:t>De materiales originarios y no originarios</a:t>
          </a:r>
          <a:endParaRPr lang="es-CR" sz="2100" b="0" kern="1200" dirty="0">
            <a:solidFill>
              <a:schemeClr val="tx1"/>
            </a:solidFill>
          </a:endParaRPr>
        </a:p>
      </dsp:txBody>
      <dsp:txXfrm>
        <a:off x="0" y="1197056"/>
        <a:ext cx="6777317" cy="1114863"/>
      </dsp:txXfrm>
    </dsp:sp>
    <dsp:sp modelId="{373C617F-8803-4B2A-A6D6-2CE9B49252EA}">
      <dsp:nvSpPr>
        <dsp:cNvPr id="0" name=""/>
        <dsp:cNvSpPr/>
      </dsp:nvSpPr>
      <dsp:spPr>
        <a:xfrm>
          <a:off x="0" y="2372400"/>
          <a:ext cx="6777317" cy="1114863"/>
        </a:xfrm>
        <a:prstGeom prst="roundRect">
          <a:avLst/>
        </a:prstGeom>
        <a:gradFill rotWithShape="0">
          <a:gsLst>
            <a:gs pos="0">
              <a:schemeClr val="accent5">
                <a:hueOff val="1563246"/>
                <a:satOff val="-13862"/>
                <a:lumOff val="0"/>
                <a:alphaOff val="0"/>
              </a:schemeClr>
            </a:gs>
            <a:gs pos="100000">
              <a:schemeClr val="accent5">
                <a:hueOff val="1563246"/>
                <a:satOff val="-13862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100" b="0" kern="1200" dirty="0" smtClean="0">
              <a:solidFill>
                <a:schemeClr val="tx1"/>
              </a:solidFill>
            </a:rPr>
            <a:t>Mercancías producidas a partir de materiales que califican como originarios</a:t>
          </a:r>
          <a:endParaRPr lang="es-CR" sz="2100" b="0" kern="1200" dirty="0">
            <a:solidFill>
              <a:schemeClr val="tx1"/>
            </a:solidFill>
          </a:endParaRPr>
        </a:p>
      </dsp:txBody>
      <dsp:txXfrm>
        <a:off x="0" y="2372400"/>
        <a:ext cx="6777317" cy="11148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10C71A-86B9-4332-9795-9459028A0C4D}">
      <dsp:nvSpPr>
        <dsp:cNvPr id="0" name=""/>
        <dsp:cNvSpPr/>
      </dsp:nvSpPr>
      <dsp:spPr>
        <a:xfrm>
          <a:off x="0" y="71679"/>
          <a:ext cx="6777317" cy="16583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>
              <a:solidFill>
                <a:schemeClr val="bg1"/>
              </a:solidFill>
            </a:rPr>
            <a:t>No está obligado a solicitar la aplicación de los beneficios del Tratado, por lo que puede pagar los tributos que paga la mercancía normalmente.</a:t>
          </a:r>
          <a:endParaRPr lang="es-CR" sz="1700" kern="1200" dirty="0">
            <a:solidFill>
              <a:schemeClr val="bg1"/>
            </a:solidFill>
          </a:endParaRPr>
        </a:p>
      </dsp:txBody>
      <dsp:txXfrm>
        <a:off x="0" y="71679"/>
        <a:ext cx="6777317" cy="1658328"/>
      </dsp:txXfrm>
    </dsp:sp>
    <dsp:sp modelId="{96D947E1-1859-4063-B0A8-B819C4B083BF}">
      <dsp:nvSpPr>
        <dsp:cNvPr id="0" name=""/>
        <dsp:cNvSpPr/>
      </dsp:nvSpPr>
      <dsp:spPr>
        <a:xfrm>
          <a:off x="0" y="1778968"/>
          <a:ext cx="6777317" cy="1658328"/>
        </a:xfrm>
        <a:prstGeom prst="roundRect">
          <a:avLst/>
        </a:prstGeom>
        <a:gradFill rotWithShape="0">
          <a:gsLst>
            <a:gs pos="0">
              <a:schemeClr val="accent4">
                <a:hueOff val="1814420"/>
                <a:satOff val="-5940"/>
                <a:lumOff val="0"/>
                <a:alphaOff val="0"/>
              </a:schemeClr>
            </a:gs>
            <a:gs pos="100000">
              <a:schemeClr val="accent4">
                <a:hueOff val="1814420"/>
                <a:satOff val="-594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>
              <a:solidFill>
                <a:schemeClr val="bg1"/>
              </a:solidFill>
            </a:rPr>
            <a:t>Puede no aplicar los beneficios del Tratado en el momento del despacho aduanero y solicitarlo posteriormente con el consecuente reembolso de los “derechos pagados en exceso ante la no aplicación de la preferencia.</a:t>
          </a:r>
          <a:endParaRPr lang="es-CR" sz="1700" kern="1200" dirty="0">
            <a:solidFill>
              <a:schemeClr val="bg1"/>
            </a:solidFill>
          </a:endParaRPr>
        </a:p>
      </dsp:txBody>
      <dsp:txXfrm>
        <a:off x="0" y="1778968"/>
        <a:ext cx="6777317" cy="165832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4E866-823E-4C69-A284-D4547A6125DF}">
      <dsp:nvSpPr>
        <dsp:cNvPr id="0" name=""/>
        <dsp:cNvSpPr/>
      </dsp:nvSpPr>
      <dsp:spPr>
        <a:xfrm>
          <a:off x="0" y="25227"/>
          <a:ext cx="6777317" cy="15560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solidFill>
                <a:schemeClr val="bg1"/>
              </a:solidFill>
            </a:rPr>
            <a:t>Puede optar, si se cumplen los requisitos y las condiciones aplicables, por declarar la mercancía como Centroamericana, recurriendo entonces a la normativa aduanera centroamericana.</a:t>
          </a:r>
          <a:endParaRPr lang="es-CR" sz="1600" kern="1200" dirty="0">
            <a:solidFill>
              <a:schemeClr val="bg1"/>
            </a:solidFill>
          </a:endParaRPr>
        </a:p>
      </dsp:txBody>
      <dsp:txXfrm>
        <a:off x="0" y="25227"/>
        <a:ext cx="6777317" cy="1556099"/>
      </dsp:txXfrm>
    </dsp:sp>
    <dsp:sp modelId="{23ED755C-6B35-46E1-83CC-137EFED2249C}">
      <dsp:nvSpPr>
        <dsp:cNvPr id="0" name=""/>
        <dsp:cNvSpPr/>
      </dsp:nvSpPr>
      <dsp:spPr>
        <a:xfrm>
          <a:off x="0" y="1777528"/>
          <a:ext cx="6777317" cy="1556099"/>
        </a:xfrm>
        <a:prstGeom prst="roundRect">
          <a:avLst/>
        </a:prstGeom>
        <a:gradFill rotWithShape="0">
          <a:gsLst>
            <a:gs pos="0">
              <a:schemeClr val="accent5">
                <a:hueOff val="1563246"/>
                <a:satOff val="-13862"/>
                <a:lumOff val="0"/>
                <a:alphaOff val="0"/>
              </a:schemeClr>
            </a:gs>
            <a:gs pos="100000">
              <a:schemeClr val="accent5">
                <a:hueOff val="1563246"/>
                <a:satOff val="-13862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kern="1200" dirty="0" smtClean="0">
              <a:solidFill>
                <a:schemeClr val="bg1"/>
              </a:solidFill>
            </a:rPr>
            <a:t>Si importa mercancías amparadas al Tratado de Libre Comercio bilateral vigente entre Costa Rica  y República Dominicana puede continuar haciéndolo bajo las normas de ese Tratado o, si lo desea, lo puede realizar bajo el DR-CAFTA.</a:t>
          </a:r>
          <a:endParaRPr lang="es-ES" sz="1600" kern="1200" dirty="0">
            <a:solidFill>
              <a:schemeClr val="bg1"/>
            </a:solidFill>
          </a:endParaRPr>
        </a:p>
      </dsp:txBody>
      <dsp:txXfrm>
        <a:off x="0" y="1777528"/>
        <a:ext cx="6777317" cy="15560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194389-50DB-4E55-A723-6F80865BD74D}">
      <dsp:nvSpPr>
        <dsp:cNvPr id="0" name=""/>
        <dsp:cNvSpPr/>
      </dsp:nvSpPr>
      <dsp:spPr>
        <a:xfrm>
          <a:off x="0" y="298499"/>
          <a:ext cx="8382000" cy="121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chemeClr val="bg1"/>
              </a:solidFill>
            </a:rPr>
            <a:t>Importador es quien solicita el trato arancelario preferencial y responsable ante la administración.</a:t>
          </a:r>
          <a:endParaRPr lang="es-CR" sz="1800" kern="1200" dirty="0">
            <a:solidFill>
              <a:schemeClr val="bg1"/>
            </a:solidFill>
          </a:endParaRPr>
        </a:p>
      </dsp:txBody>
      <dsp:txXfrm>
        <a:off x="0" y="298499"/>
        <a:ext cx="8382000" cy="1214240"/>
      </dsp:txXfrm>
    </dsp:sp>
    <dsp:sp modelId="{121D60BD-7CB3-42DF-BA21-7B4F9E72E285}">
      <dsp:nvSpPr>
        <dsp:cNvPr id="0" name=""/>
        <dsp:cNvSpPr/>
      </dsp:nvSpPr>
      <dsp:spPr>
        <a:xfrm>
          <a:off x="0" y="1564579"/>
          <a:ext cx="8382000" cy="121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chemeClr val="bg1"/>
              </a:solidFill>
            </a:rPr>
            <a:t>La administración controla durante el despacho aduanero pero fundamentalmente con posterioridad pudiendo hacer ajustes tributarios y aplicar sanciones administrativas.</a:t>
          </a:r>
          <a:endParaRPr lang="es-CR" sz="1800" kern="1200" dirty="0">
            <a:solidFill>
              <a:schemeClr val="bg1"/>
            </a:solidFill>
          </a:endParaRPr>
        </a:p>
      </dsp:txBody>
      <dsp:txXfrm>
        <a:off x="0" y="1564579"/>
        <a:ext cx="8382000" cy="1214240"/>
      </dsp:txXfrm>
    </dsp:sp>
    <dsp:sp modelId="{91ADF7FC-38AE-4D62-BA2C-5E3E63F28EB4}">
      <dsp:nvSpPr>
        <dsp:cNvPr id="0" name=""/>
        <dsp:cNvSpPr/>
      </dsp:nvSpPr>
      <dsp:spPr>
        <a:xfrm>
          <a:off x="0" y="2830660"/>
          <a:ext cx="8382000" cy="121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chemeClr val="bg1"/>
              </a:solidFill>
            </a:rPr>
            <a:t>El exportador y el productor que certifiquen falsamente también podrían ser sancionados.</a:t>
          </a:r>
          <a:endParaRPr lang="es-ES_tradnl" sz="1800" kern="1200" dirty="0">
            <a:solidFill>
              <a:schemeClr val="bg1"/>
            </a:solidFill>
          </a:endParaRPr>
        </a:p>
      </dsp:txBody>
      <dsp:txXfrm>
        <a:off x="0" y="2830660"/>
        <a:ext cx="8382000" cy="12142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4C0C6-4E47-4ADB-B41B-8C6B32461081}">
      <dsp:nvSpPr>
        <dsp:cNvPr id="0" name=""/>
        <dsp:cNvSpPr/>
      </dsp:nvSpPr>
      <dsp:spPr>
        <a:xfrm>
          <a:off x="0" y="0"/>
          <a:ext cx="6567129" cy="845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dirty="0" smtClean="0">
              <a:solidFill>
                <a:schemeClr val="bg1"/>
              </a:solidFill>
            </a:rPr>
            <a:t>Declarar origen en el documento de importación</a:t>
          </a:r>
          <a:endParaRPr lang="es-CR" sz="1300" kern="1200" dirty="0">
            <a:solidFill>
              <a:schemeClr val="bg1"/>
            </a:solidFill>
          </a:endParaRPr>
        </a:p>
      </dsp:txBody>
      <dsp:txXfrm>
        <a:off x="0" y="0"/>
        <a:ext cx="5632704" cy="845633"/>
      </dsp:txXfrm>
    </dsp:sp>
    <dsp:sp modelId="{2782F256-C692-44C5-9C2A-5C22EB13C972}">
      <dsp:nvSpPr>
        <dsp:cNvPr id="0" name=""/>
        <dsp:cNvSpPr/>
      </dsp:nvSpPr>
      <dsp:spPr>
        <a:xfrm>
          <a:off x="549997" y="999385"/>
          <a:ext cx="6567129" cy="845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160929"/>
                <a:satOff val="8251"/>
                <a:lumOff val="0"/>
                <a:alphaOff val="0"/>
              </a:schemeClr>
            </a:gs>
            <a:gs pos="100000">
              <a:schemeClr val="accent2">
                <a:hueOff val="2160929"/>
                <a:satOff val="8251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dirty="0" smtClean="0">
              <a:solidFill>
                <a:schemeClr val="bg1"/>
              </a:solidFill>
            </a:rPr>
            <a:t>Tener en su poder una certificación escrita o electrónica</a:t>
          </a:r>
          <a:endParaRPr lang="es-CR" sz="1300" kern="1200" dirty="0">
            <a:solidFill>
              <a:schemeClr val="bg1"/>
            </a:solidFill>
          </a:endParaRPr>
        </a:p>
      </dsp:txBody>
      <dsp:txXfrm>
        <a:off x="549997" y="999385"/>
        <a:ext cx="5467470" cy="845633"/>
      </dsp:txXfrm>
    </dsp:sp>
    <dsp:sp modelId="{6AC2F70C-89BF-4885-B217-1A7C46D0E19D}">
      <dsp:nvSpPr>
        <dsp:cNvPr id="0" name=""/>
        <dsp:cNvSpPr/>
      </dsp:nvSpPr>
      <dsp:spPr>
        <a:xfrm>
          <a:off x="1091785" y="1998770"/>
          <a:ext cx="6567129" cy="845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321858"/>
                <a:satOff val="16502"/>
                <a:lumOff val="0"/>
                <a:alphaOff val="0"/>
              </a:schemeClr>
            </a:gs>
            <a:gs pos="100000">
              <a:schemeClr val="accent2">
                <a:hueOff val="4321858"/>
                <a:satOff val="16502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dirty="0" smtClean="0">
              <a:solidFill>
                <a:schemeClr val="bg1"/>
              </a:solidFill>
            </a:rPr>
            <a:t>Proporcionar una copia de la certificación, a solicitud de la autoridad aduanera, si la certificación es la base de la solicitud</a:t>
          </a:r>
          <a:endParaRPr lang="es-CR" sz="1300" kern="1200" dirty="0">
            <a:solidFill>
              <a:schemeClr val="bg1"/>
            </a:solidFill>
          </a:endParaRPr>
        </a:p>
      </dsp:txBody>
      <dsp:txXfrm>
        <a:off x="1091785" y="1998770"/>
        <a:ext cx="5475679" cy="845633"/>
      </dsp:txXfrm>
    </dsp:sp>
    <dsp:sp modelId="{FA961383-AC03-401E-A1A2-FDA81E01E346}">
      <dsp:nvSpPr>
        <dsp:cNvPr id="0" name=""/>
        <dsp:cNvSpPr/>
      </dsp:nvSpPr>
      <dsp:spPr>
        <a:xfrm>
          <a:off x="1641782" y="2998155"/>
          <a:ext cx="6567129" cy="845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482786"/>
                <a:satOff val="24753"/>
                <a:lumOff val="0"/>
                <a:alphaOff val="0"/>
              </a:schemeClr>
            </a:gs>
            <a:gs pos="100000">
              <a:schemeClr val="accent2">
                <a:hueOff val="6482786"/>
                <a:satOff val="24753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300" kern="1200" dirty="0" smtClean="0">
              <a:solidFill>
                <a:schemeClr val="bg1"/>
              </a:solidFill>
            </a:rPr>
            <a:t>Corregir el documento de importación, cuando tenga motivos para creer que la información contenida es incorrecta, y pagar los aranceles adeudados</a:t>
          </a:r>
          <a:endParaRPr lang="es-CR" sz="1300" kern="1200" dirty="0">
            <a:solidFill>
              <a:schemeClr val="bg1"/>
            </a:solidFill>
          </a:endParaRPr>
        </a:p>
      </dsp:txBody>
      <dsp:txXfrm>
        <a:off x="1641782" y="2998155"/>
        <a:ext cx="5467470" cy="845633"/>
      </dsp:txXfrm>
    </dsp:sp>
    <dsp:sp modelId="{B7E09676-66FA-4B44-AE65-A29BB31304CE}">
      <dsp:nvSpPr>
        <dsp:cNvPr id="0" name=""/>
        <dsp:cNvSpPr/>
      </dsp:nvSpPr>
      <dsp:spPr>
        <a:xfrm>
          <a:off x="6017467" y="647678"/>
          <a:ext cx="549661" cy="5496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600" kern="1200">
            <a:solidFill>
              <a:schemeClr val="bg1"/>
            </a:solidFill>
          </a:endParaRPr>
        </a:p>
      </dsp:txBody>
      <dsp:txXfrm>
        <a:off x="6017467" y="647678"/>
        <a:ext cx="549661" cy="549661"/>
      </dsp:txXfrm>
    </dsp:sp>
    <dsp:sp modelId="{92ED47CD-CA4F-403D-83E8-75E055427EA1}">
      <dsp:nvSpPr>
        <dsp:cNvPr id="0" name=""/>
        <dsp:cNvSpPr/>
      </dsp:nvSpPr>
      <dsp:spPr>
        <a:xfrm>
          <a:off x="6567464" y="1647063"/>
          <a:ext cx="549661" cy="5496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282671"/>
            <a:satOff val="10262"/>
            <a:lumOff val="28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282671"/>
              <a:satOff val="10262"/>
              <a:lumOff val="2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600" kern="1200">
            <a:solidFill>
              <a:schemeClr val="bg1"/>
            </a:solidFill>
          </a:endParaRPr>
        </a:p>
      </dsp:txBody>
      <dsp:txXfrm>
        <a:off x="6567464" y="1647063"/>
        <a:ext cx="549661" cy="549661"/>
      </dsp:txXfrm>
    </dsp:sp>
    <dsp:sp modelId="{22C7B4A4-2C31-4E03-BE36-F7EAF60609D6}">
      <dsp:nvSpPr>
        <dsp:cNvPr id="0" name=""/>
        <dsp:cNvSpPr/>
      </dsp:nvSpPr>
      <dsp:spPr>
        <a:xfrm>
          <a:off x="7109253" y="2646448"/>
          <a:ext cx="549661" cy="5496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565343"/>
            <a:satOff val="20525"/>
            <a:lumOff val="57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6565343"/>
              <a:satOff val="20525"/>
              <a:lumOff val="5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600" kern="1200">
            <a:solidFill>
              <a:schemeClr val="bg1"/>
            </a:solidFill>
          </a:endParaRPr>
        </a:p>
      </dsp:txBody>
      <dsp:txXfrm>
        <a:off x="7109253" y="2646448"/>
        <a:ext cx="549661" cy="54966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86CAE7-31BB-4B19-9F5A-89E7C1917047}">
      <dsp:nvSpPr>
        <dsp:cNvPr id="0" name=""/>
        <dsp:cNvSpPr/>
      </dsp:nvSpPr>
      <dsp:spPr>
        <a:xfrm rot="5400000">
          <a:off x="3206355" y="-414252"/>
          <a:ext cx="2804440" cy="433748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kern="1200" dirty="0" smtClean="0"/>
            <a:t>Emitida </a:t>
          </a:r>
          <a:r>
            <a:rPr lang="es-CR" sz="2000" kern="1200" dirty="0" smtClean="0"/>
            <a:t>por el mismo importador, el exportador o el productor de las mercancías. Sin formato preestablecido pero con información mínima.</a:t>
          </a:r>
          <a:endParaRPr lang="es-CR" sz="2000" kern="1200" dirty="0"/>
        </a:p>
      </dsp:txBody>
      <dsp:txXfrm rot="5400000">
        <a:off x="3206355" y="-414252"/>
        <a:ext cx="2804440" cy="4337482"/>
      </dsp:txXfrm>
    </dsp:sp>
    <dsp:sp modelId="{3AF954D6-7D12-4ACD-AC85-DA6D85AF441D}">
      <dsp:nvSpPr>
        <dsp:cNvPr id="0" name=""/>
        <dsp:cNvSpPr/>
      </dsp:nvSpPr>
      <dsp:spPr>
        <a:xfrm>
          <a:off x="0" y="1713"/>
          <a:ext cx="2439834" cy="35055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dirty="0" smtClean="0"/>
            <a:t>UNA CERTIFICACIÓN DE ORIGEN ESCRITA</a:t>
          </a:r>
          <a:endParaRPr lang="es-CR" sz="1800" kern="1200" dirty="0"/>
        </a:p>
      </dsp:txBody>
      <dsp:txXfrm>
        <a:off x="0" y="1713"/>
        <a:ext cx="2439834" cy="35055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C48BAB-920C-41C7-AD8A-CFA889F0C1DD}">
      <dsp:nvSpPr>
        <dsp:cNvPr id="0" name=""/>
        <dsp:cNvSpPr/>
      </dsp:nvSpPr>
      <dsp:spPr>
        <a:xfrm rot="5400000">
          <a:off x="3367748" y="-431364"/>
          <a:ext cx="2959818" cy="456250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kern="1200" dirty="0" smtClean="0"/>
            <a:t>esta opción tiene un plazo de implementación para el país de 3 años a partir de la fecha de entrada en vigencia del Tratado, por lo que no es aplicable sino cuando el Poder Ejecutivo lo disponga.</a:t>
          </a:r>
          <a:endParaRPr lang="es-ES" sz="1900" kern="1200" dirty="0"/>
        </a:p>
      </dsp:txBody>
      <dsp:txXfrm rot="5400000">
        <a:off x="3367748" y="-431364"/>
        <a:ext cx="2959818" cy="4562501"/>
      </dsp:txXfrm>
    </dsp:sp>
    <dsp:sp modelId="{7297EB79-16A1-4E0A-8EF8-B6BC36AC6E76}">
      <dsp:nvSpPr>
        <dsp:cNvPr id="0" name=""/>
        <dsp:cNvSpPr/>
      </dsp:nvSpPr>
      <dsp:spPr>
        <a:xfrm>
          <a:off x="0" y="0"/>
          <a:ext cx="2566406" cy="36997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O, exclusivamente en su conocimiento respecto de si la mercancía es originaria, incluyendo la confianza razonable en la información con la que cuenta el importador de que la mercancía es originaria. </a:t>
          </a:r>
          <a:endParaRPr lang="es-CR" sz="1500" kern="1200" dirty="0"/>
        </a:p>
      </dsp:txBody>
      <dsp:txXfrm>
        <a:off x="0" y="0"/>
        <a:ext cx="2566406" cy="3699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9100" cy="43656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8738" y="0"/>
            <a:ext cx="2959100" cy="43656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3950"/>
            <a:ext cx="2959100" cy="43656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8738" y="8743950"/>
            <a:ext cx="2959100" cy="436563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E5FDAFE2-EE9F-4060-869B-3C0F965622A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779713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58241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73E4FC0-F4E4-4C04-9E50-DE505CADD3E7}" type="slidenum">
              <a:rPr lang="es-CR" smtClean="0"/>
              <a:pPr>
                <a:defRPr/>
              </a:pPr>
              <a:t>‹Nº›</a:t>
            </a:fld>
            <a:endParaRPr lang="es-C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F0549-17C1-4109-903A-1C5C3839FFD3}" type="datetimeFigureOut">
              <a:rPr lang="en-US" smtClean="0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0107B-1362-4DB8-A4CC-9EF44E409F5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F4402-55E3-4D08-8224-F990A2E321F0}" type="datetimeFigureOut">
              <a:rPr lang="en-US" smtClean="0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FADB6-5CA8-48F7-AE49-9F918EBF67B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654EC-5283-407C-9186-6D0DC00C1F05}" type="datetimeFigureOut">
              <a:rPr lang="en-US" smtClean="0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3959E-7198-4E3B-A0B2-1F45B43FF64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6EBC58-FD77-4A4D-B180-A6B423B9EA62}" type="datetimeFigureOut">
              <a:rPr lang="en-US" smtClean="0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C5F64-32A5-432B-8FBB-14C2AB0F560C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9D036D-0B6E-47F1-8745-AC81674A0E30}" type="datetimeFigureOut">
              <a:rPr lang="en-US" smtClean="0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53020-E8B1-40CF-87C9-90C0BBB4D3D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36F3DA-A8DA-4825-97B9-D9CAB5EDFD78}" type="datetimeFigureOut">
              <a:rPr lang="en-US" smtClean="0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5DC35-DC87-4F6E-876A-2817921C0254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35DBC4-C935-4A83-A6A5-05AE22B4A4A3}" type="datetimeFigureOut">
              <a:rPr lang="en-US" smtClean="0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F6528-4AFB-4C6A-AA8B-FE3C03E057B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62F4B5-724C-4768-B11C-DC2F6C6787D9}" type="datetimeFigureOut">
              <a:rPr lang="en-US" smtClean="0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FDF7D-BBB0-4BF6-83CC-6B8BFBEADE0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EB336-3D2A-43C9-8B1F-C32B6B3193C1}" type="datetimeFigureOut">
              <a:rPr lang="en-US" smtClean="0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4D46F-0B71-4D40-93AC-B96E3C04EEC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3980F7-BAF0-4E65-9CEA-02158CAF2B9E}" type="datetimeFigureOut">
              <a:rPr lang="en-US" smtClean="0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2D92B-AFD5-478D-B45C-378EB6EECFD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81C06F52-A7B0-47F6-852E-D3AF3E157F8D}" type="datetimeFigureOut">
              <a:rPr lang="en-US" smtClean="0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8659419-499F-4A5D-98DE-BAF848BC666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 advAuto="0"/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entrex.gob.sv/scx_html/Certificado_CAFTA_%2001032006.xls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716016" y="3429000"/>
            <a:ext cx="3313355" cy="1702160"/>
          </a:xfrm>
        </p:spPr>
        <p:txBody>
          <a:bodyPr>
            <a:noAutofit/>
          </a:bodyPr>
          <a:lstStyle/>
          <a:p>
            <a:r>
              <a:rPr lang="es-CR" sz="3000" dirty="0" smtClean="0"/>
              <a:t>Marco general de las normas de origen en el DR- CAFTA</a:t>
            </a:r>
            <a:endParaRPr lang="es-CR" sz="30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716016" y="5301208"/>
            <a:ext cx="3309803" cy="1260629"/>
          </a:xfrm>
        </p:spPr>
        <p:txBody>
          <a:bodyPr/>
          <a:lstStyle/>
          <a:p>
            <a:r>
              <a:rPr lang="es-CR" dirty="0" smtClean="0"/>
              <a:t>UCI </a:t>
            </a:r>
            <a:r>
              <a:rPr lang="es-CR" dirty="0" smtClean="0"/>
              <a:t>2014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165850"/>
            <a:ext cx="3995936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n-US" sz="1600" b="1" dirty="0">
                <a:latin typeface="Calibri" pitchFamily="34" charset="0"/>
                <a:ea typeface="方正粗倩简体" pitchFamily="1" charset="-122"/>
              </a:rPr>
              <a:t>Ronald Garita </a:t>
            </a:r>
            <a:r>
              <a:rPr lang="en-US" sz="1600" b="1" dirty="0" smtClean="0">
                <a:latin typeface="Calibri" pitchFamily="34" charset="0"/>
                <a:ea typeface="方正粗倩简体" pitchFamily="1" charset="-122"/>
              </a:rPr>
              <a:t>López</a:t>
            </a:r>
            <a:endParaRPr lang="en-US" sz="1600" b="1" dirty="0">
              <a:latin typeface="Calibri" pitchFamily="34" charset="0"/>
              <a:ea typeface="方正粗倩简体" pitchFamily="1" charset="-12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n-US" sz="1600" b="1" dirty="0">
                <a:latin typeface="Calibri" pitchFamily="34" charset="0"/>
                <a:ea typeface="方正粗倩简体" pitchFamily="1" charset="-122"/>
              </a:rPr>
              <a:t>servicom@racsa.co.cr</a:t>
            </a:r>
          </a:p>
        </p:txBody>
      </p:sp>
      <p:pic>
        <p:nvPicPr>
          <p:cNvPr id="8" name="Picture 2" descr="http://upload.wikimedia.org/wikipedia/commons/thumb/1/16/Cafta_countries.png/300px-Cafta_countri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564904"/>
            <a:ext cx="3817607" cy="2863205"/>
          </a:xfrm>
          <a:prstGeom prst="rect">
            <a:avLst/>
          </a:prstGeom>
          <a:noFill/>
        </p:spPr>
      </p:pic>
      <p:pic>
        <p:nvPicPr>
          <p:cNvPr id="9" name="Picture 4" descr="http://3.bp.blogspot.com/-Meb5v4kQq0w/TXJpl9arxeI/AAAAAAAAUno/qnFo1TzbNb4/s400/726-dr-cafta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988840"/>
            <a:ext cx="3870176" cy="2902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8193291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dirty="0" smtClean="0"/>
              <a:t>Ejemplos, reglas de origen específicas</a:t>
            </a:r>
            <a:endParaRPr lang="es-C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4716016" y="2276872"/>
            <a:ext cx="3419856" cy="3493008"/>
          </a:xfrm>
        </p:spPr>
        <p:txBody>
          <a:bodyPr>
            <a:normAutofit fontScale="85000" lnSpcReduction="10000"/>
          </a:bodyPr>
          <a:lstStyle/>
          <a:p>
            <a:r>
              <a:rPr lang="es-CR" dirty="0" smtClean="0"/>
              <a:t>Plantas ornamentales, helechos, flores, hortalizas, plantas, raíces y tubérculos alimenticios, granos, frutas, café:</a:t>
            </a:r>
          </a:p>
          <a:p>
            <a:pPr lvl="2"/>
            <a:r>
              <a:rPr lang="es-CR" dirty="0" smtClean="0"/>
              <a:t>País de cultivo</a:t>
            </a:r>
            <a:endParaRPr lang="es-CR" dirty="0"/>
          </a:p>
        </p:txBody>
      </p:sp>
      <p:pic>
        <p:nvPicPr>
          <p:cNvPr id="128002" name="Picture 2" descr="http://t2.gstatic.com/images?q=tbn:ANd9GcQjF66_2QJ5OfuGSbcToGFoqWNH_WYmxOPKz7W-BVr0Fa90p971U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492896"/>
            <a:ext cx="2634605" cy="328997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980728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R" dirty="0" smtClean="0"/>
              <a:t>Sector agroindustrial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4249664" cy="349300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R" dirty="0" smtClean="0"/>
              <a:t>Especies y mezclas de especias:</a:t>
            </a:r>
          </a:p>
          <a:p>
            <a:pPr lvl="1" algn="just"/>
            <a:r>
              <a:rPr lang="es-CR" dirty="0" smtClean="0"/>
              <a:t>Proceso de triturado y pulverizado</a:t>
            </a:r>
          </a:p>
          <a:p>
            <a:pPr algn="just"/>
            <a:r>
              <a:rPr lang="es-CR" dirty="0" smtClean="0"/>
              <a:t>Galletas:</a:t>
            </a:r>
          </a:p>
          <a:p>
            <a:pPr lvl="1" algn="just"/>
            <a:r>
              <a:rPr lang="es-CR" dirty="0" smtClean="0"/>
              <a:t>Se permite importar harina de trigo y otras materias primas</a:t>
            </a:r>
          </a:p>
          <a:p>
            <a:pPr algn="just"/>
            <a:r>
              <a:rPr lang="es-CR" dirty="0" smtClean="0"/>
              <a:t>Atún enlatado: se puede partir de atún fresco no originario.</a:t>
            </a:r>
            <a:endParaRPr lang="es-CR" dirty="0"/>
          </a:p>
        </p:txBody>
      </p:sp>
      <p:pic>
        <p:nvPicPr>
          <p:cNvPr id="5" name="Picture 4" descr="Azaf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060848"/>
            <a:ext cx="1976215" cy="146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aco_har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437" y="3016168"/>
            <a:ext cx="1898675" cy="141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t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149080"/>
            <a:ext cx="1759313" cy="163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es-CR" dirty="0" smtClean="0"/>
              <a:t>Sector industrial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CR" dirty="0" smtClean="0"/>
              <a:t>Pinturas: se permite importar pigmentos y otras materias primas.</a:t>
            </a:r>
          </a:p>
          <a:p>
            <a:pPr algn="just"/>
            <a:r>
              <a:rPr lang="es-CR" dirty="0" smtClean="0"/>
              <a:t>Conductores eléctricos: se permite la importación del alambrón</a:t>
            </a:r>
          </a:p>
          <a:p>
            <a:pPr algn="just"/>
            <a:r>
              <a:rPr lang="es-CR" dirty="0" smtClean="0"/>
              <a:t>Lápices: se permite importar mina</a:t>
            </a:r>
          </a:p>
          <a:p>
            <a:pPr algn="just"/>
            <a:r>
              <a:rPr lang="es-CR" dirty="0" smtClean="0"/>
              <a:t>Láminas para techo de hierro o acero: se permite importar planchón de acero.</a:t>
            </a:r>
            <a:endParaRPr lang="es-CR" dirty="0"/>
          </a:p>
        </p:txBody>
      </p:sp>
      <p:pic>
        <p:nvPicPr>
          <p:cNvPr id="48130" name="Picture 2" descr="http://us.123rf.com/400wm/400/400/naphotos/naphotos1205/naphotos120500202/13802855-engranajes-de-las-ruedas-de-diseno-fondo-industri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132856"/>
            <a:ext cx="3614192" cy="36141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R" dirty="0" smtClean="0"/>
              <a:t>Principio de tránsito directo</a:t>
            </a:r>
            <a:endParaRPr lang="es-CR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043608" y="1844824"/>
            <a:ext cx="3816424" cy="4536504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50000"/>
              </a:spcBef>
            </a:pPr>
            <a:r>
              <a:rPr lang="es-CR" sz="1200" dirty="0" smtClean="0"/>
              <a:t>Principio que es regulado con diferencias importantes en cada TLC.</a:t>
            </a:r>
          </a:p>
          <a:p>
            <a:pPr marL="457200" indent="-457200" algn="just">
              <a:lnSpc>
                <a:spcPct val="120000"/>
              </a:lnSpc>
              <a:spcBef>
                <a:spcPct val="50000"/>
              </a:spcBef>
            </a:pPr>
            <a:r>
              <a:rPr lang="es-CR" sz="1200" dirty="0" smtClean="0"/>
              <a:t>DR-CAFTA: Una mercancía pierde el origen sí:</a:t>
            </a:r>
          </a:p>
          <a:p>
            <a:pPr marL="754380" lvl="1" indent="-457200" algn="just">
              <a:lnSpc>
                <a:spcPct val="120000"/>
              </a:lnSpc>
              <a:spcBef>
                <a:spcPct val="50000"/>
              </a:spcBef>
            </a:pPr>
            <a:r>
              <a:rPr lang="es-CR" sz="1200" dirty="0" smtClean="0"/>
              <a:t>Sufre un proceso ulterior o es objeto de cualquier otra operación fuera del territorio de las Partes, excepto la descarga, recarga o cualquier otro movimiento necesario para mantener la mercancía en buena condición o para su transporte</a:t>
            </a:r>
          </a:p>
        </p:txBody>
      </p:sp>
      <p:pic>
        <p:nvPicPr>
          <p:cNvPr id="31746" name="Picture 2" descr="http://3.bp.blogspot.com/-9TqqWGAZ8a4/T1QIrBk7OAI/AAAAAAAAG-c/7S5f_4AB42o/s1600/Log%C3%ADstica+segura+para+productos+sensibl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276872"/>
            <a:ext cx="3238500" cy="28765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44816" cy="720080"/>
          </a:xfrm>
        </p:spPr>
        <p:txBody>
          <a:bodyPr>
            <a:noAutofit/>
          </a:bodyPr>
          <a:lstStyle/>
          <a:p>
            <a:pPr algn="ctr"/>
            <a:r>
              <a:rPr lang="es-CR" sz="2800" dirty="0" smtClean="0"/>
              <a:t>Principio de tránsito directo</a:t>
            </a:r>
            <a:endParaRPr lang="es-CR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043493" y="1556792"/>
            <a:ext cx="4104572" cy="496855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20000"/>
              </a:lnSpc>
              <a:spcBef>
                <a:spcPct val="50000"/>
              </a:spcBef>
            </a:pPr>
            <a:r>
              <a:rPr lang="es-CR" sz="1400" dirty="0" smtClean="0"/>
              <a:t>DR-CAFTA: Una mercancía pierde el origen sí:</a:t>
            </a:r>
          </a:p>
          <a:p>
            <a:pPr marL="754380" lvl="1" indent="-457200" algn="just">
              <a:lnSpc>
                <a:spcPct val="120000"/>
              </a:lnSpc>
              <a:spcBef>
                <a:spcPct val="50000"/>
              </a:spcBef>
            </a:pPr>
            <a:r>
              <a:rPr lang="es-CR" sz="1400" dirty="0" smtClean="0"/>
              <a:t>No permanece bajo control de la aduana en un país no Parte</a:t>
            </a:r>
          </a:p>
          <a:p>
            <a:pPr marL="754380" lvl="1" indent="-457200" algn="just">
              <a:lnSpc>
                <a:spcPct val="120000"/>
              </a:lnSpc>
              <a:spcBef>
                <a:spcPct val="50000"/>
              </a:spcBef>
            </a:pPr>
            <a:r>
              <a:rPr lang="es-CR" sz="1400" dirty="0" smtClean="0"/>
              <a:t>Aduanas puede solicitarle al importador los documentos emitidos por las aduanas competentes “que comprueben a satisfacción que la mercancía permaneció bajo control aduanero en el territorio de ese país”.</a:t>
            </a:r>
          </a:p>
        </p:txBody>
      </p:sp>
      <p:pic>
        <p:nvPicPr>
          <p:cNvPr id="4" name="Picture 2" descr="http://3.bp.blogspot.com/-9TqqWGAZ8a4/T1QIrBk7OAI/AAAAAAAAG-c/7S5f_4AB42o/s1600/Log%C3%ADstica+segura+para+productos+sensibl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276872"/>
            <a:ext cx="3238500" cy="28765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09248"/>
          </a:xfrm>
        </p:spPr>
        <p:txBody>
          <a:bodyPr>
            <a:normAutofit fontScale="90000"/>
          </a:bodyPr>
          <a:lstStyle/>
          <a:p>
            <a:pPr algn="ctr"/>
            <a:r>
              <a:rPr lang="es-CR" sz="3000" dirty="0" smtClean="0"/>
              <a:t>DR-CAFTA, Sección B – Capítulo 4: Procedimientos Aduaneros relacionados con el Origen</a:t>
            </a:r>
            <a:endParaRPr lang="es-CR" sz="3000" dirty="0"/>
          </a:p>
        </p:txBody>
      </p:sp>
      <p:pic>
        <p:nvPicPr>
          <p:cNvPr id="30722" name="Picture 2" descr="https://encrypted-tbn2.gstatic.com/images?q=tbn:ANd9GcS0ZmtxFhjPcl2ewYeH1XS1MzxVjUm7--NriJHa2Rclk7x6GU1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852936"/>
            <a:ext cx="3026271" cy="2959613"/>
          </a:xfrm>
          <a:prstGeom prst="rect">
            <a:avLst/>
          </a:prstGeom>
          <a:noFill/>
        </p:spPr>
      </p:pic>
      <p:pic>
        <p:nvPicPr>
          <p:cNvPr id="30724" name="Picture 4" descr="http://1.bp.blogspot.com/-ZH0M4njNe6E/UCA5y7vaTRI/AAAAAAAAAAo/CVjzLVF0qhU/s1600/oficinista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3573016"/>
            <a:ext cx="3466356" cy="220460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s-ES" dirty="0" smtClean="0"/>
              <a:t>Opciones del importador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3996789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s-ES" dirty="0" smtClean="0"/>
              <a:t>Opciones del importador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8528488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673975" cy="1371600"/>
          </a:xfrm>
        </p:spPr>
        <p:txBody>
          <a:bodyPr/>
          <a:lstStyle/>
          <a:p>
            <a:pPr algn="ctr" eaLnBrk="1" hangingPunct="1"/>
            <a:r>
              <a:rPr lang="es-CR" sz="3200" dirty="0" smtClean="0"/>
              <a:t>Resumen de las principales disposiciones</a:t>
            </a:r>
            <a:endParaRPr lang="es-ES" sz="3200" dirty="0" smtClean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8313" y="2133600"/>
          <a:ext cx="8382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 algn="ctr" eaLnBrk="1" hangingPunct="1"/>
            <a:r>
              <a:rPr lang="es-CR" sz="4000" dirty="0" smtClean="0"/>
              <a:t>El importador está obligado a</a:t>
            </a:r>
            <a:r>
              <a:rPr lang="es-CR" sz="4000" dirty="0" smtClean="0">
                <a:solidFill>
                  <a:srgbClr val="FF9933"/>
                </a:solidFill>
              </a:rPr>
              <a:t>:</a:t>
            </a:r>
            <a:br>
              <a:rPr lang="es-CR" sz="4000" dirty="0" smtClean="0">
                <a:solidFill>
                  <a:srgbClr val="FF9933"/>
                </a:solidFill>
              </a:rPr>
            </a:br>
            <a:endParaRPr lang="es-ES_tradnl" sz="1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08912" cy="3843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s-CR" sz="2800" dirty="0" smtClean="0"/>
              <a:t>Marco general de las normas de origen en el DR-CAFTA</a:t>
            </a:r>
            <a:endParaRPr lang="es-CR" sz="2800" dirty="0"/>
          </a:p>
        </p:txBody>
      </p:sp>
      <p:pic>
        <p:nvPicPr>
          <p:cNvPr id="40962" name="Picture 2" descr="http://upload.wikimedia.org/wikipedia/commons/thumb/1/16/Cafta_countries.png/300px-Cafta_countri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7877" y="3429000"/>
            <a:ext cx="3817607" cy="2863205"/>
          </a:xfrm>
          <a:prstGeom prst="rect">
            <a:avLst/>
          </a:prstGeom>
          <a:noFill/>
        </p:spPr>
      </p:pic>
      <p:pic>
        <p:nvPicPr>
          <p:cNvPr id="40964" name="Picture 4" descr="http://3.bp.blogspot.com/-Meb5v4kQq0w/TXJpl9arxeI/AAAAAAAAUno/qnFo1TzbNb4/s400/726-dr-cafta-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492896"/>
            <a:ext cx="3870176" cy="29026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27664"/>
            <a:ext cx="7240650" cy="9611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Importador: fundamento para su solicitud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27664"/>
            <a:ext cx="7240650" cy="96117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Importador: fundamento para su solicitud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6173406"/>
              </p:ext>
            </p:extLst>
          </p:nvPr>
        </p:nvGraphicFramePr>
        <p:xfrm>
          <a:off x="1043492" y="2132856"/>
          <a:ext cx="7128908" cy="369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s-CR" dirty="0" smtClean="0"/>
              <a:t>El importador deberá (</a:t>
            </a:r>
            <a:r>
              <a:rPr lang="es-CR" i="1" dirty="0" smtClean="0"/>
              <a:t>cont.</a:t>
            </a:r>
            <a:r>
              <a:rPr lang="es-CR" dirty="0" smtClean="0"/>
              <a:t>):</a:t>
            </a:r>
            <a:endParaRPr lang="es-ES_tradnl" dirty="0" smtClean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348880"/>
            <a:ext cx="7653536" cy="23762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endParaRPr lang="es-CR" dirty="0" smtClean="0">
              <a:solidFill>
                <a:schemeClr val="bg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s-CR" sz="2400" dirty="0" smtClean="0">
                <a:solidFill>
                  <a:schemeClr val="bg1"/>
                </a:solidFill>
              </a:rPr>
              <a:t>...aunque haya fundamentado su solicitud (reclamo) de trato arancelario preferencial en una certificación u otra información proporcionada por el exportador o productor (Art. 4.15.6)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dirty="0" smtClean="0"/>
              <a:t>El importador es responsable...</a:t>
            </a:r>
            <a:endParaRPr lang="es-C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dirty="0" smtClean="0"/>
              <a:t>Información de la certificación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827584" y="2132856"/>
          <a:ext cx="7560956" cy="413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7024744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dirty="0" smtClean="0"/>
              <a:t>Información de la certificación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1262382"/>
              </p:ext>
            </p:extLst>
          </p:nvPr>
        </p:nvGraphicFramePr>
        <p:xfrm>
          <a:off x="683568" y="1772816"/>
          <a:ext cx="7488832" cy="391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1560" y="5877272"/>
            <a:ext cx="7956749" cy="830997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>
                <a:latin typeface="+mn-lt"/>
              </a:rPr>
              <a:t>Vigencia de la certificación:  4 años, salvo que cubra varios embarques, en cuyo caso no puede ser mayor a 12 meses.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052736"/>
            <a:ext cx="7128792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sz="2400" dirty="0" smtClean="0"/>
              <a:t>Excepciones a la presentación de la certificación o información de origen</a:t>
            </a:r>
            <a:endParaRPr lang="es-ES" sz="2400" dirty="0" smtClean="0"/>
          </a:p>
        </p:txBody>
      </p:sp>
      <p:pic>
        <p:nvPicPr>
          <p:cNvPr id="2" name="Picture 2" descr="http://cambiadebanco.es/wp-content/uploads/2013/04/deposi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861048"/>
            <a:ext cx="3419872" cy="2564905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827584" y="2492896"/>
            <a:ext cx="6211356" cy="2333178"/>
            <a:chOff x="67845" y="1317835"/>
            <a:chExt cx="6067340" cy="1757114"/>
          </a:xfrm>
        </p:grpSpPr>
        <p:sp>
          <p:nvSpPr>
            <p:cNvPr id="8" name="7 Rectángulo redondeado"/>
            <p:cNvSpPr/>
            <p:nvPr/>
          </p:nvSpPr>
          <p:spPr>
            <a:xfrm>
              <a:off x="67845" y="1317835"/>
              <a:ext cx="6067340" cy="175711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153620" y="1403610"/>
              <a:ext cx="5895790" cy="1585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000" kern="1200" dirty="0" smtClean="0">
                  <a:solidFill>
                    <a:schemeClr val="bg1"/>
                  </a:solidFill>
                </a:rPr>
                <a:t>Mercancía cuyo valor aduanero no exceda de $ 1500, sea con fines comerciales o no comerciales, salvo que</a:t>
              </a:r>
              <a:r>
                <a:rPr lang="es-ES_tradnl" kern="1200" dirty="0" smtClean="0">
                  <a:solidFill>
                    <a:schemeClr val="bg1"/>
                  </a:solidFill>
                </a:rPr>
                <a:t>:</a:t>
              </a:r>
              <a:endParaRPr lang="es-CR" kern="1200" dirty="0">
                <a:solidFill>
                  <a:schemeClr val="bg1"/>
                </a:solidFill>
              </a:endParaRPr>
            </a:p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_tradnl" sz="1600" kern="1200" dirty="0" smtClean="0">
                  <a:solidFill>
                    <a:schemeClr val="bg1"/>
                  </a:solidFill>
                </a:rPr>
                <a:t>la autoridad aduanera considere que la importación forma parte de una serie de importaciones realizadas o planificadas, con el propósito de evadir el cumplimiento de los requerimientos para la certificación.</a:t>
              </a:r>
              <a:endParaRPr lang="es-ES" sz="16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s-ES" dirty="0" smtClean="0"/>
              <a:t>Formato de la certificación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s-ES" dirty="0" smtClean="0"/>
              <a:t>No requiere un formato específico.</a:t>
            </a:r>
          </a:p>
          <a:p>
            <a:pPr eaLnBrk="1" hangingPunct="1"/>
            <a:r>
              <a:rPr lang="es-ES" dirty="0" smtClean="0"/>
              <a:t>Como guía se puede ver el formato sugerido  por El Salvador en</a:t>
            </a:r>
          </a:p>
          <a:p>
            <a:pPr lvl="1" eaLnBrk="1" hangingPunct="1"/>
            <a:r>
              <a:rPr lang="es-CR" dirty="0" smtClean="0">
                <a:solidFill>
                  <a:srgbClr val="FFFF00"/>
                </a:solidFill>
                <a:hlinkClick r:id="rId2"/>
              </a:rPr>
              <a:t>http://www.centrex.gob.sv/scx_html/Certificado_CAFTA_%2001032006.xls</a:t>
            </a:r>
            <a:endParaRPr lang="es-ES" dirty="0" smtClean="0">
              <a:solidFill>
                <a:srgbClr val="FFFF00"/>
              </a:solidFill>
            </a:endParaRPr>
          </a:p>
          <a:p>
            <a:pPr lvl="1" eaLnBrk="1" hangingPunct="1"/>
            <a:endParaRPr lang="es-ES" dirty="0" smtClean="0"/>
          </a:p>
        </p:txBody>
      </p:sp>
      <p:pic>
        <p:nvPicPr>
          <p:cNvPr id="21506" name="Picture 2" descr="http://www.asunciongranada.es/wp-content/uploads/2013/04/icono-formulari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348880"/>
            <a:ext cx="3417168" cy="3417168"/>
          </a:xfrm>
          <a:prstGeom prst="rect">
            <a:avLst/>
          </a:prstGeom>
          <a:noFill/>
        </p:spPr>
      </p:pic>
      <p:sp>
        <p:nvSpPr>
          <p:cNvPr id="7" name="6 Señal de prohibido"/>
          <p:cNvSpPr/>
          <p:nvPr/>
        </p:nvSpPr>
        <p:spPr>
          <a:xfrm>
            <a:off x="5940152" y="4077072"/>
            <a:ext cx="2160240" cy="2088232"/>
          </a:xfrm>
          <a:prstGeom prst="noSmoking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s-ES" sz="2000" dirty="0" smtClean="0"/>
              <a:t>Solicitud posterior al despacho aduanero: reembolso de derechos pagados en exceso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2416" y="2313432"/>
            <a:ext cx="3817616" cy="4139904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" dirty="0" smtClean="0"/>
              <a:t>Plazo: 1 año del DUA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dirty="0" smtClean="0"/>
              <a:t>Declaración del importador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dirty="0" smtClean="0"/>
              <a:t>Copia de la certificación de origen (importador, productor, exportador) u otra información sobre el origen al momento del despacho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dirty="0" smtClean="0"/>
              <a:t>Cualquier otro documento, según lo estime la autoridad aduanera, relacionado con la importación de las mercancías.</a:t>
            </a:r>
          </a:p>
        </p:txBody>
      </p:sp>
      <p:pic>
        <p:nvPicPr>
          <p:cNvPr id="20482" name="Picture 2" descr="http://www.aaamerica.com.mx/images/despa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96952"/>
            <a:ext cx="3627002" cy="233430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sz="3200" dirty="0" smtClean="0"/>
              <a:t>Conservación de registros: exportador o productor que certificó</a:t>
            </a:r>
          </a:p>
        </p:txBody>
      </p:sp>
      <p:sp>
        <p:nvSpPr>
          <p:cNvPr id="193229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132856"/>
            <a:ext cx="4608512" cy="432048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 smtClean="0"/>
              <a:t>5 años a partir de emisión de certificación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200" dirty="0" smtClean="0"/>
              <a:t>Todos los registros y documentos necesarios para demostrar que la mercancía era originaria, incluyendo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dirty="0" smtClean="0"/>
              <a:t>Adquisición, costos, valor, pago de mercancía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dirty="0" smtClean="0"/>
              <a:t>Adquisición, costos, valor, pago de materiales, incluso indirectos, utilizados en la producción de la mercancía.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dirty="0" smtClean="0"/>
              <a:t>Producción de la mercancía en la forma en que fue exportada.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200" dirty="0" smtClean="0"/>
          </a:p>
        </p:txBody>
      </p:sp>
      <p:pic>
        <p:nvPicPr>
          <p:cNvPr id="19458" name="Picture 2" descr="http://ua.all.biz/img/ua/service_catalog/19953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333750" cy="2562226"/>
          </a:xfrm>
          <a:prstGeom prst="rect">
            <a:avLst/>
          </a:prstGeom>
          <a:noFill/>
        </p:spPr>
      </p:pic>
      <p:pic>
        <p:nvPicPr>
          <p:cNvPr id="19462" name="Picture 6" descr="http://kz.all.biz/img/kz/service_catalog/1775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77072"/>
            <a:ext cx="3313076" cy="222597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8100510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es-CR" dirty="0" smtClean="0"/>
              <a:t>Normas aplicables</a:t>
            </a:r>
            <a:endParaRPr lang="es-C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1259632" y="1700808"/>
            <a:ext cx="3057148" cy="504056"/>
          </a:xfrm>
        </p:spPr>
        <p:txBody>
          <a:bodyPr/>
          <a:lstStyle/>
          <a:p>
            <a:r>
              <a:rPr lang="es-CR" dirty="0" smtClean="0"/>
              <a:t>Específicas</a:t>
            </a:r>
            <a:endParaRPr lang="es-CR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971600" y="2276872"/>
            <a:ext cx="3419856" cy="2835797"/>
          </a:xfrm>
        </p:spPr>
        <p:txBody>
          <a:bodyPr>
            <a:noAutofit/>
          </a:bodyPr>
          <a:lstStyle/>
          <a:p>
            <a:pPr marL="457200" indent="-457200" algn="just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es-CR" sz="1400" b="1" dirty="0" smtClean="0"/>
              <a:t>DR-CAFTA,</a:t>
            </a:r>
            <a:r>
              <a:rPr lang="es-CR" sz="1400" dirty="0" smtClean="0"/>
              <a:t> Capítulo 4, Reglas de Origen y Procedimientos Aduaneros relacionados con origen.</a:t>
            </a:r>
          </a:p>
          <a:p>
            <a:pPr marL="457200" indent="-457200" algn="just" fontAlgn="auto">
              <a:lnSpc>
                <a:spcPct val="80000"/>
              </a:lnSpc>
              <a:spcAft>
                <a:spcPts val="0"/>
              </a:spcAft>
              <a:buClr>
                <a:schemeClr val="tx2"/>
              </a:buClr>
              <a:buSzPct val="100000"/>
              <a:buFont typeface="Courier New" pitchFamily="49" charset="0"/>
              <a:buChar char="o"/>
              <a:defRPr/>
            </a:pPr>
            <a:r>
              <a:rPr lang="es-CR" sz="1400" dirty="0" smtClean="0"/>
              <a:t>Reglamento para la aplicación y administración de las disposiciones aduaneras y de las reglas de origen del TLC República Dominicana-Centroamérica-Estados Unidos Decreto Ejecutivo 34753-H-COMEX de 16 de setiembre de 2008, publicado en La Gaceta 184 de 24 de setiembre de 2008</a:t>
            </a:r>
          </a:p>
          <a:p>
            <a:endParaRPr lang="es-CR" sz="1400" dirty="0"/>
          </a:p>
        </p:txBody>
      </p:sp>
      <p:pic>
        <p:nvPicPr>
          <p:cNvPr id="39942" name="Picture 6" descr="http://www.hacercurriculum.net/wp-content/uploads/2011/09/Se-espec%C3%ADfico-en-el-curr%C3%ADculu-vita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780928"/>
            <a:ext cx="3799417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s-ES" sz="3200" dirty="0" smtClean="0"/>
              <a:t>Conservación de registros: importador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s-ES" dirty="0" smtClean="0"/>
              <a:t>5 años a partir de DUA</a:t>
            </a:r>
          </a:p>
          <a:p>
            <a:pPr eaLnBrk="1" hangingPunct="1"/>
            <a:r>
              <a:rPr lang="es-ES" dirty="0" smtClean="0"/>
              <a:t>Todos los registros y documentos necesarios para demostrar que la mercancía calificaba para el trato arancelario preferencial.</a:t>
            </a:r>
          </a:p>
          <a:p>
            <a:pPr eaLnBrk="1" hangingPunct="1"/>
            <a:endParaRPr lang="es-ES" dirty="0" smtClean="0"/>
          </a:p>
        </p:txBody>
      </p:sp>
      <p:pic>
        <p:nvPicPr>
          <p:cNvPr id="18436" name="Picture 4" descr="http://blogexperto.com/gif/archiver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509120"/>
            <a:ext cx="2171700" cy="1562100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>
          <a:xfrm>
            <a:off x="5364088" y="4509120"/>
            <a:ext cx="1224136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8800" dirty="0" smtClean="0"/>
              <a:t>5</a:t>
            </a:r>
            <a:endParaRPr lang="es-CR" sz="8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000" dirty="0" smtClean="0"/>
              <a:t>Algunas obligaciones importantes del importador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76872"/>
            <a:ext cx="4824536" cy="396044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s-ES" sz="2200" dirty="0" smtClean="0"/>
              <a:t>Proveer a la autoridad aduanera, cuando ésta lo solicite, la información utilizada por el productor o exportador al emitir la certificación, o en su defecto, gestionar para que la provea directamente a la autoridad aduanera.</a:t>
            </a:r>
          </a:p>
        </p:txBody>
      </p:sp>
      <p:pic>
        <p:nvPicPr>
          <p:cNvPr id="17410" name="Picture 2" descr="http://1.bp.blogspot.com/_3JSuxKUUiFQ/TAL45LgIUUI/AAAAAAAAAB8/RS_EVYsz4DU/s1600/agencia+adua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348880"/>
            <a:ext cx="3143250" cy="30003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Algunas obligaciones importantes del importador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060848"/>
            <a:ext cx="5112568" cy="3888432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" sz="2200" dirty="0" smtClean="0"/>
              <a:t>“denegación del trato arancelario preferencial por incumplimiento de obligaciones del importador”: Se denegará el trato cuando el importador haya incumplido con: “cualquiera de los requisitos del Capítulo Cuatro del Tratado”.</a:t>
            </a:r>
          </a:p>
        </p:txBody>
      </p:sp>
      <p:pic>
        <p:nvPicPr>
          <p:cNvPr id="132098" name="Picture 2" descr="http://www.inese.es/image/journal/article/-/img_j/3685250/imagen_ampliada-hay-que-avanzar-hacia-mecanismos-de-aportacion-definida-en-el-sistema-espanol-de-pension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348880"/>
            <a:ext cx="2952327" cy="2952328"/>
          </a:xfrm>
          <a:prstGeom prst="rect">
            <a:avLst/>
          </a:prstGeom>
          <a:noFill/>
        </p:spPr>
      </p:pic>
      <p:sp>
        <p:nvSpPr>
          <p:cNvPr id="5" name="4 Multiplicar"/>
          <p:cNvSpPr/>
          <p:nvPr/>
        </p:nvSpPr>
        <p:spPr>
          <a:xfrm>
            <a:off x="4932040" y="3933056"/>
            <a:ext cx="2520280" cy="208823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Certificación </a:t>
            </a:r>
            <a:r>
              <a:rPr lang="es-ES" sz="2800" b="1" dirty="0" smtClean="0"/>
              <a:t>falsa</a:t>
            </a:r>
            <a:r>
              <a:rPr lang="es-ES" sz="2800" dirty="0" smtClean="0"/>
              <a:t> hecha por exportador o productor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060848"/>
            <a:ext cx="4680520" cy="4320480"/>
          </a:xfrm>
        </p:spPr>
        <p:txBody>
          <a:bodyPr>
            <a:normAutofit fontScale="85000" lnSpcReduction="20000"/>
          </a:bodyPr>
          <a:lstStyle/>
          <a:p>
            <a:pPr algn="just" eaLnBrk="1" hangingPunct="1"/>
            <a:r>
              <a:rPr lang="es-ES" dirty="0" smtClean="0"/>
              <a:t>“estará sujeta a sanciones equivalentes, con las modificaciones precedentes, a las que aplicarían a un importador que haga declaraciones o manifestaciones falsas en relación con una importación.  Para estos casos aplican las disposiciones contenidas en el Código Penal, según sea el caso”.</a:t>
            </a:r>
          </a:p>
          <a:p>
            <a:pPr eaLnBrk="1" hangingPunct="1"/>
            <a:endParaRPr lang="es-ES" dirty="0" smtClean="0"/>
          </a:p>
        </p:txBody>
      </p:sp>
      <p:pic>
        <p:nvPicPr>
          <p:cNvPr id="16386" name="Picture 2" descr="http://t0.gstatic.com/images?q=tbn:ANd9GcQdPHGZFbJk673Te59FQvSwOyXdWqAbbXUROqwZJgdqdGUWABw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492896"/>
            <a:ext cx="3426873" cy="23559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8208912" cy="79208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 smtClean="0"/>
              <a:t>Certificación incorrecta: productor o exportador en Costa Rica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204864"/>
            <a:ext cx="4536504" cy="4248472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" sz="2000" dirty="0" smtClean="0"/>
              <a:t>Cuando “ha proporcionado una certificación y tenga razones para creer que la certificación </a:t>
            </a:r>
            <a:r>
              <a:rPr lang="es-ES" sz="2000" b="1" dirty="0" smtClean="0"/>
              <a:t>contiene</a:t>
            </a:r>
            <a:r>
              <a:rPr lang="es-ES" sz="2000" dirty="0" smtClean="0"/>
              <a:t> o está </a:t>
            </a:r>
            <a:r>
              <a:rPr lang="es-ES" sz="2000" b="1" dirty="0" smtClean="0"/>
              <a:t>basada</a:t>
            </a:r>
            <a:r>
              <a:rPr lang="es-ES" sz="2000" dirty="0" smtClean="0"/>
              <a:t> en información incorrecta”, deberá notificar sin demora y por escrito cualquier cambio que pudiera afectar la </a:t>
            </a:r>
            <a:r>
              <a:rPr lang="es-ES" sz="2000" u="sng" dirty="0" smtClean="0"/>
              <a:t>exactitud</a:t>
            </a:r>
            <a:r>
              <a:rPr lang="es-ES" sz="2000" dirty="0" smtClean="0"/>
              <a:t> o </a:t>
            </a:r>
            <a:r>
              <a:rPr lang="es-ES" sz="2000" u="sng" dirty="0" smtClean="0"/>
              <a:t>validez</a:t>
            </a:r>
            <a:r>
              <a:rPr lang="es-ES" sz="2000" dirty="0" smtClean="0"/>
              <a:t> de la certificación, a toda persona a quien proporcionó la certificación.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s-ES" sz="2000" dirty="0" smtClean="0"/>
              <a:t>“. . . no será sancionado por proporcionar una certificación incorrecta si ... voluntariamente notifica por escrito que ésta era incorrecta, a todas las personas a quienes les hubiere proporcionado la certificación.”</a:t>
            </a:r>
          </a:p>
          <a:p>
            <a:pPr eaLnBrk="1" hangingPunct="1">
              <a:lnSpc>
                <a:spcPct val="90000"/>
              </a:lnSpc>
            </a:pPr>
            <a:endParaRPr lang="es-ES" sz="2000" dirty="0" smtClean="0"/>
          </a:p>
        </p:txBody>
      </p:sp>
      <p:pic>
        <p:nvPicPr>
          <p:cNvPr id="15362" name="Picture 2" descr="http://www.sanic.org/gestionambiental/images/secciones/tram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3193951" cy="2394004"/>
          </a:xfrm>
          <a:prstGeom prst="rect">
            <a:avLst/>
          </a:prstGeom>
          <a:noFill/>
        </p:spPr>
      </p:pic>
      <p:pic>
        <p:nvPicPr>
          <p:cNvPr id="15364" name="Picture 4" descr="http://4.bp.blogspot.com/-hmRb2YpGRNk/UR0KU1v49yI/AAAAAAAAAcI/fmjlzmlXFs0/s1600/Err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293096"/>
            <a:ext cx="1763688" cy="17636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81615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CR" sz="2800" dirty="0" smtClean="0"/>
              <a:t>Verificación aduanera durante el despacho aduanero</a:t>
            </a:r>
            <a:endParaRPr lang="en-US" sz="28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4680521" cy="453608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CR" sz="2000" dirty="0" smtClean="0"/>
              <a:t>Cuando exista duda si la mercancía es originaria, la autoridad aduanera no denegará el trato preferencial solicitado, a menos que: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CR" sz="2000" dirty="0" smtClean="0"/>
              <a:t>la autoridad aduanera emita una resolución escrita de que la solicitud es inválida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CR" sz="2000" dirty="0" smtClean="0"/>
              <a:t>por cuestiones de hecho o de derecho.</a:t>
            </a:r>
          </a:p>
        </p:txBody>
      </p:sp>
      <p:pic>
        <p:nvPicPr>
          <p:cNvPr id="14338" name="Picture 2" descr="http://www.crcwsa.com/images/tramites-sli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060848"/>
            <a:ext cx="3333750" cy="24765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7786687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CR" sz="3600" dirty="0" smtClean="0"/>
              <a:t>Verificación aduanera a posteriori</a:t>
            </a:r>
            <a:endParaRPr lang="en-US" sz="3600" dirty="0" smtClean="0"/>
          </a:p>
        </p:txBody>
      </p:sp>
      <p:sp>
        <p:nvSpPr>
          <p:cNvPr id="1389571" name="Rectangle 3"/>
          <p:cNvSpPr>
            <a:spLocks noGrp="1" noChangeArrowheads="1"/>
          </p:cNvSpPr>
          <p:nvPr>
            <p:ph idx="1"/>
          </p:nvPr>
        </p:nvSpPr>
        <p:spPr>
          <a:xfrm>
            <a:off x="683569" y="1928813"/>
            <a:ext cx="4824535" cy="4308499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2400" dirty="0" smtClean="0"/>
              <a:t>Autoridad competente: autoridad aduanera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2400" dirty="0" smtClean="0"/>
              <a:t>Inicio: potestativo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2400" dirty="0" smtClean="0"/>
              <a:t>Medios para realizar la verificación: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CR" sz="1800" dirty="0" smtClean="0"/>
              <a:t>Solicitudes escritas de información a importador, exportador o productor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CR" sz="2000" dirty="0" smtClean="0"/>
              <a:t>Cuestionarios escritos al importador, exportador o productor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CR" sz="2000" dirty="0" smtClean="0"/>
              <a:t>Visitas a las instalaciones del exportador o productor para:</a:t>
            </a:r>
          </a:p>
          <a:p>
            <a:pPr lvl="2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CR" sz="1600" dirty="0" smtClean="0"/>
              <a:t>Examinar sus registros</a:t>
            </a:r>
          </a:p>
          <a:p>
            <a:pPr lvl="2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CR" sz="1800" dirty="0" smtClean="0"/>
              <a:t>Observar instalaciones productivas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CR" sz="2400" dirty="0" smtClean="0"/>
              <a:t>Mercancías textiles y del vestido: procedimiento distinto.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CR" sz="2000" dirty="0" smtClean="0"/>
              <a:t>Otros medios que las Partes acuerden.</a:t>
            </a:r>
          </a:p>
        </p:txBody>
      </p:sp>
      <p:pic>
        <p:nvPicPr>
          <p:cNvPr id="13314" name="Picture 2" descr="http://t3.gstatic.com/images?q=tbn:ANd9GcQE5b6PMSE68OmEpICV_S5rTjha5fkFZ4lsiTH4NvlUTeHd-_U0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2581275" cy="1771651"/>
          </a:xfrm>
          <a:prstGeom prst="rect">
            <a:avLst/>
          </a:prstGeom>
          <a:noFill/>
        </p:spPr>
      </p:pic>
      <p:pic>
        <p:nvPicPr>
          <p:cNvPr id="13316" name="Picture 4" descr="http://t0.gstatic.com/images?q=tbn:ANd9GcR3ZSA77D1Lm4n4Z2JKnKrRg7A8SErH75nEoYlKlpmZNtWlE9f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64502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136904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CR" dirty="0" smtClean="0"/>
              <a:t>Verificación aduanera</a:t>
            </a:r>
            <a:endParaRPr lang="en-US" dirty="0" smtClean="0"/>
          </a:p>
        </p:txBody>
      </p:sp>
      <p:sp>
        <p:nvSpPr>
          <p:cNvPr id="19394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84784"/>
            <a:ext cx="5040560" cy="5168031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1800" dirty="0" smtClean="0"/>
              <a:t>Medios de notificación al importador, exportador o productor: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CR" sz="1800" dirty="0" smtClean="0"/>
              <a:t>válidos si se practican por cualquier medio que produzca un comprobante que confirme su recepción.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1800" dirty="0" smtClean="0"/>
              <a:t>Contenido de la solicitud de información y cuestionarios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CR" sz="1800" dirty="0" smtClean="0"/>
              <a:t>Por ejemplo, período de estudio, descripción y clasificación de mercancías sujetas al procedimiento.</a:t>
            </a:r>
          </a:p>
        </p:txBody>
      </p:sp>
      <p:pic>
        <p:nvPicPr>
          <p:cNvPr id="12290" name="Picture 2" descr="http://2.bp.blogspot.com/-5nikdnz-7oM/T4_SVQZ7DuI/AAAAAAAADTc/WSML1A9fQUc/s1600/T1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628800"/>
            <a:ext cx="2565758" cy="163567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136904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CR" dirty="0" smtClean="0"/>
              <a:t>Verificación aduanera</a:t>
            </a:r>
            <a:endParaRPr lang="en-US" dirty="0" smtClean="0"/>
          </a:p>
        </p:txBody>
      </p:sp>
      <p:sp>
        <p:nvSpPr>
          <p:cNvPr id="193945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33985"/>
            <a:ext cx="5328591" cy="5024015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2000" dirty="0" smtClean="0"/>
              <a:t>Plazo para responder: 30 días naturales, prórroga 30 más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2000" dirty="0" smtClean="0"/>
              <a:t>No contestación en tiempo: 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CR" sz="2000" dirty="0" smtClean="0"/>
              <a:t>conlleva la denegatoria del trato arancelario preferencial a las mercancías sujetas a verificación.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2000" dirty="0" smtClean="0"/>
              <a:t>Posibilidad de solicitar información adicional.</a:t>
            </a:r>
          </a:p>
        </p:txBody>
      </p:sp>
      <p:pic>
        <p:nvPicPr>
          <p:cNvPr id="136194" name="Picture 2" descr="http://www.suenossignificado.com/wp-content/uploads/2013/04/Telefon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717032"/>
            <a:ext cx="2971762" cy="1909590"/>
          </a:xfrm>
          <a:prstGeom prst="rect">
            <a:avLst/>
          </a:prstGeom>
          <a:noFill/>
        </p:spPr>
      </p:pic>
      <p:pic>
        <p:nvPicPr>
          <p:cNvPr id="136196" name="Picture 4" descr="http://cl.kalipedia.com/kalipediamedia/matematicas/media/200709/26/geometria/20070926klpmatgeo_4_Ies_SC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437112"/>
            <a:ext cx="1829991" cy="182999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792671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CR" sz="3200" dirty="0" smtClean="0"/>
              <a:t>Verificación aduanera: visita al productor o exportador</a:t>
            </a:r>
            <a:endParaRPr lang="en-US" sz="32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4248471" cy="439248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s-CR" sz="1400" dirty="0" smtClean="0"/>
              <a:t>La intención de visita debe notificarse: </a:t>
            </a:r>
          </a:p>
          <a:p>
            <a:pPr lvl="1" eaLnBrk="1" hangingPunct="1">
              <a:lnSpc>
                <a:spcPct val="90000"/>
              </a:lnSpc>
            </a:pPr>
            <a:r>
              <a:rPr lang="es-CR" sz="1400" dirty="0" smtClean="0"/>
              <a:t>en el plazo de 45 días calendario a partir de la respuesta a la información o cuestionario antes solicitados.</a:t>
            </a:r>
          </a:p>
          <a:p>
            <a:pPr lvl="1" eaLnBrk="1" hangingPunct="1">
              <a:lnSpc>
                <a:spcPct val="90000"/>
              </a:lnSpc>
            </a:pPr>
            <a:r>
              <a:rPr lang="es-CR" sz="1400" dirty="0" smtClean="0"/>
              <a:t>con por lo menos 30 días calendario de anticipación.</a:t>
            </a:r>
          </a:p>
          <a:p>
            <a:pPr lvl="1" eaLnBrk="1" hangingPunct="1">
              <a:lnSpc>
                <a:spcPct val="90000"/>
              </a:lnSpc>
            </a:pPr>
            <a:r>
              <a:rPr lang="es-CR" sz="1400" dirty="0" smtClean="0"/>
              <a:t>notificarse además a autoridad competente del país exportador, y si ésta lo solicita, a la Embajada de ese país.</a:t>
            </a:r>
          </a:p>
          <a:p>
            <a:pPr eaLnBrk="1" hangingPunct="1">
              <a:lnSpc>
                <a:spcPct val="90000"/>
              </a:lnSpc>
            </a:pPr>
            <a:r>
              <a:rPr lang="es-CR" sz="1400" dirty="0" smtClean="0"/>
              <a:t>Si no hay consentimiento a la visita: </a:t>
            </a:r>
          </a:p>
          <a:p>
            <a:pPr lvl="1" eaLnBrk="1" hangingPunct="1">
              <a:lnSpc>
                <a:spcPct val="90000"/>
              </a:lnSpc>
            </a:pPr>
            <a:r>
              <a:rPr lang="es-CR" sz="1400" dirty="0" smtClean="0"/>
              <a:t>conlleva la denegatoria del trato preferencial a la mercancía objeto de verificación.</a:t>
            </a:r>
          </a:p>
        </p:txBody>
      </p:sp>
      <p:pic>
        <p:nvPicPr>
          <p:cNvPr id="11266" name="Picture 2" descr="http://static.betazeta.com/www.wayerless.com/up/2012/03/tim-cook-diretor-executivo-da-apple-visita-dependencias-de-fabrica-da-foxconn-na-china-1333032010729_615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4280876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Normas aplicables</a:t>
            </a:r>
            <a:endParaRPr lang="es-CR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5370733" y="2266260"/>
            <a:ext cx="3055717" cy="639762"/>
          </a:xfrm>
        </p:spPr>
        <p:txBody>
          <a:bodyPr/>
          <a:lstStyle/>
          <a:p>
            <a:r>
              <a:rPr lang="es-CR" dirty="0" smtClean="0"/>
              <a:t>Generales</a:t>
            </a:r>
            <a:endParaRPr lang="es-CR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5004048" y="2924944"/>
            <a:ext cx="3419856" cy="2835797"/>
          </a:xfrm>
        </p:spPr>
        <p:txBody>
          <a:bodyPr>
            <a:noAutofit/>
          </a:bodyPr>
          <a:lstStyle/>
          <a:p>
            <a:pPr indent="-342900" algn="just">
              <a:lnSpc>
                <a:spcPct val="80000"/>
              </a:lnSpc>
              <a:buClr>
                <a:schemeClr val="tx2"/>
              </a:buClr>
              <a:buSzPct val="100000"/>
              <a:defRPr/>
            </a:pPr>
            <a:r>
              <a:rPr lang="es-CR" sz="1600" dirty="0" smtClean="0"/>
              <a:t>Ley General de Aduanas y su Reglamento</a:t>
            </a:r>
          </a:p>
          <a:p>
            <a:pPr indent="-342900" algn="just">
              <a:lnSpc>
                <a:spcPct val="80000"/>
              </a:lnSpc>
              <a:buClr>
                <a:schemeClr val="tx2"/>
              </a:buClr>
              <a:buSzPct val="100000"/>
              <a:defRPr/>
            </a:pPr>
            <a:r>
              <a:rPr lang="es-CR" sz="1600" dirty="0" smtClean="0"/>
              <a:t>Ley de Creación del Ministerio de Comercio Exterior y de Procomer</a:t>
            </a:r>
          </a:p>
          <a:p>
            <a:pPr indent="-342900" algn="just">
              <a:lnSpc>
                <a:spcPct val="80000"/>
              </a:lnSpc>
              <a:buClr>
                <a:schemeClr val="tx2"/>
              </a:buClr>
              <a:buSzPct val="100000"/>
              <a:defRPr/>
            </a:pPr>
            <a:r>
              <a:rPr lang="es-CR" sz="1600" dirty="0" smtClean="0"/>
              <a:t>Ley General de la Administración Pública</a:t>
            </a:r>
          </a:p>
          <a:p>
            <a:pPr indent="-342900" algn="just">
              <a:lnSpc>
                <a:spcPct val="80000"/>
              </a:lnSpc>
              <a:buClr>
                <a:schemeClr val="tx2"/>
              </a:buClr>
              <a:buSzPct val="100000"/>
              <a:defRPr/>
            </a:pPr>
            <a:r>
              <a:rPr lang="es-CR" sz="1600" dirty="0" smtClean="0"/>
              <a:t>Código Penal y Código Procesal Penal</a:t>
            </a:r>
          </a:p>
          <a:p>
            <a:pPr indent="-342900" algn="just">
              <a:lnSpc>
                <a:spcPct val="80000"/>
              </a:lnSpc>
              <a:buClr>
                <a:schemeClr val="tx2"/>
              </a:buClr>
              <a:buSzPct val="100000"/>
              <a:defRPr/>
            </a:pPr>
            <a:r>
              <a:rPr lang="es-CR" sz="1600" dirty="0" smtClean="0"/>
              <a:t>Otras</a:t>
            </a:r>
          </a:p>
        </p:txBody>
      </p:sp>
      <p:pic>
        <p:nvPicPr>
          <p:cNvPr id="126978" name="Picture 2" descr="http://estudiacurso.com/wp-content/2011/11/cursos_de_ingl%C3%A9s_espec%C3%ADf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4273657" cy="234888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CR" dirty="0" smtClean="0"/>
              <a:t>Verificación aduanera: conclusión</a:t>
            </a:r>
            <a:endParaRPr lang="en-US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CR" sz="2000" dirty="0" smtClean="0"/>
          </a:p>
          <a:p>
            <a:pPr eaLnBrk="1" hangingPunct="1">
              <a:lnSpc>
                <a:spcPct val="90000"/>
              </a:lnSpc>
            </a:pPr>
            <a:r>
              <a:rPr lang="es-CR" sz="2000" b="1" dirty="0" smtClean="0"/>
              <a:t>RESOLUCIÓN FINAL:</a:t>
            </a:r>
          </a:p>
          <a:p>
            <a:pPr lvl="1" eaLnBrk="1" hangingPunct="1">
              <a:lnSpc>
                <a:spcPct val="90000"/>
              </a:lnSpc>
            </a:pPr>
            <a:r>
              <a:rPr lang="es-CR" sz="2000" dirty="0" smtClean="0"/>
              <a:t>Motivación: conclusiones de hecho y fundamento jurídico</a:t>
            </a:r>
          </a:p>
          <a:p>
            <a:pPr lvl="1" eaLnBrk="1" hangingPunct="1">
              <a:lnSpc>
                <a:spcPct val="90000"/>
              </a:lnSpc>
            </a:pPr>
            <a:r>
              <a:rPr lang="es-CR" sz="2000" dirty="0" smtClean="0"/>
              <a:t>Contenido: si mercancías objeto de verificación cumplen o no el origen.</a:t>
            </a:r>
          </a:p>
          <a:p>
            <a:pPr lvl="1" eaLnBrk="1" hangingPunct="1">
              <a:lnSpc>
                <a:spcPct val="90000"/>
              </a:lnSpc>
            </a:pPr>
            <a:r>
              <a:rPr lang="es-CR" sz="2000" dirty="0" smtClean="0"/>
              <a:t>Plazo para emitirla: 120 días calendarios a partir de la conclusión de la verificación</a:t>
            </a:r>
          </a:p>
          <a:p>
            <a:pPr lvl="1" eaLnBrk="1" hangingPunct="1">
              <a:lnSpc>
                <a:spcPct val="90000"/>
              </a:lnSpc>
            </a:pPr>
            <a:r>
              <a:rPr lang="es-CR" sz="2000" dirty="0" smtClean="0"/>
              <a:t>Notificación:</a:t>
            </a:r>
          </a:p>
          <a:p>
            <a:pPr lvl="1" eaLnBrk="1" hangingPunct="1">
              <a:lnSpc>
                <a:spcPct val="90000"/>
              </a:lnSpc>
            </a:pPr>
            <a:r>
              <a:rPr lang="es-CR" sz="2000" dirty="0" smtClean="0"/>
              <a:t>Importador, exportador o productor de las mercancías.</a:t>
            </a:r>
          </a:p>
        </p:txBody>
      </p:sp>
      <p:pic>
        <p:nvPicPr>
          <p:cNvPr id="10244" name="Picture 4" descr="http://www.vinaixa.org/web/blog/wp-content/uploads/2012/02/logist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852936"/>
            <a:ext cx="3619500" cy="3619500"/>
          </a:xfrm>
          <a:prstGeom prst="rect">
            <a:avLst/>
          </a:prstGeom>
          <a:noFill/>
        </p:spPr>
      </p:pic>
      <p:pic>
        <p:nvPicPr>
          <p:cNvPr id="10242" name="Picture 2" descr="http://www.iusnovum.com/wordpress/wp-content/uploads/2011/04/Imagen-Art%C3%ADculo.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45"/>
          <a:stretch>
            <a:fillRect/>
          </a:stretch>
        </p:blipFill>
        <p:spPr bwMode="auto">
          <a:xfrm>
            <a:off x="4644008" y="1700808"/>
            <a:ext cx="2736304" cy="20193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764704"/>
            <a:ext cx="828103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CR" dirty="0" smtClean="0"/>
              <a:t>Verificación aduanera: conclusión</a:t>
            </a:r>
            <a:endParaRPr lang="en-US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42416" y="1988840"/>
            <a:ext cx="3419856" cy="3817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CR" sz="1600" dirty="0" smtClean="0"/>
          </a:p>
          <a:p>
            <a:pPr eaLnBrk="1" hangingPunct="1">
              <a:lnSpc>
                <a:spcPct val="90000"/>
              </a:lnSpc>
            </a:pPr>
            <a:r>
              <a:rPr lang="es-CR" sz="1600" b="1" dirty="0" smtClean="0"/>
              <a:t>PLAZO PARA CONCLUSIÓN DEL PROCEDIMIENTO DE VERIFICACIÓN</a:t>
            </a:r>
            <a:r>
              <a:rPr lang="es-CR" sz="16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s-CR" sz="1600" dirty="0" smtClean="0"/>
              <a:t>1 año</a:t>
            </a:r>
          </a:p>
          <a:p>
            <a:pPr lvl="1" eaLnBrk="1" hangingPunct="1">
              <a:lnSpc>
                <a:spcPct val="90000"/>
              </a:lnSpc>
            </a:pPr>
            <a:r>
              <a:rPr lang="es-CR" sz="1600" dirty="0" smtClean="0"/>
              <a:t>¿concluye con la finalización de los trámites, diligencias y gestiones?</a:t>
            </a:r>
          </a:p>
          <a:p>
            <a:pPr lvl="1" eaLnBrk="1" hangingPunct="1">
              <a:lnSpc>
                <a:spcPct val="90000"/>
              </a:lnSpc>
            </a:pPr>
            <a:r>
              <a:rPr lang="es-CR" sz="1600" dirty="0" smtClean="0"/>
              <a:t>¿concluye con la resolución final del procedimiento? </a:t>
            </a:r>
          </a:p>
        </p:txBody>
      </p:sp>
      <p:pic>
        <p:nvPicPr>
          <p:cNvPr id="5" name="Picture 4" descr="http://www.vinaixa.org/web/blog/wp-content/uploads/2012/02/logisti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852936"/>
            <a:ext cx="3619500" cy="3619500"/>
          </a:xfrm>
          <a:prstGeom prst="rect">
            <a:avLst/>
          </a:prstGeom>
          <a:noFill/>
        </p:spPr>
      </p:pic>
      <p:pic>
        <p:nvPicPr>
          <p:cNvPr id="6" name="Picture 2" descr="http://www.iusnovum.com/wordpress/wp-content/uploads/2011/04/Imagen-Art%C3%ADculo.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945"/>
          <a:stretch>
            <a:fillRect/>
          </a:stretch>
        </p:blipFill>
        <p:spPr bwMode="auto">
          <a:xfrm>
            <a:off x="4644008" y="1700808"/>
            <a:ext cx="2736304" cy="20193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052736"/>
            <a:ext cx="7992888" cy="5501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CR" sz="3200" dirty="0" smtClean="0"/>
              <a:t>Resolución final denegatoria: efectos</a:t>
            </a:r>
            <a:endParaRPr lang="en-US" sz="3200" dirty="0" smtClean="0"/>
          </a:p>
        </p:txBody>
      </p:sp>
      <p:pic>
        <p:nvPicPr>
          <p:cNvPr id="9218" name="Picture 2" descr="http://bibliotecadeinvestigaciones.files.wordpress.com/2010/07/pasado-progres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085184"/>
            <a:ext cx="1810172" cy="1332287"/>
          </a:xfrm>
          <a:prstGeom prst="rect">
            <a:avLst/>
          </a:prstGeom>
          <a:noFill/>
        </p:spPr>
      </p:pic>
      <p:sp>
        <p:nvSpPr>
          <p:cNvPr id="194457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57350"/>
            <a:ext cx="8428037" cy="52006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CR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1800" dirty="0" smtClean="0"/>
              <a:t>Efectos retroactivos, regla general.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1800" dirty="0" smtClean="0"/>
              <a:t>1) Excepción a la retroactividad, siempre que: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1800" dirty="0" smtClean="0"/>
              <a:t>a) la autoridad aduanera de la Parte exportadora haya expedido una resolución anticipada en la cual tenga derecho a apoyarse una persona; 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1800" dirty="0" smtClean="0"/>
              <a:t>b) la resolución anticipada sea emitida de previo a la resolución de determinación de origen.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R" sz="1800" dirty="0" smtClean="0"/>
              <a:t>En estos casos, “la Parte no aplicará la determinación a una importación efectuada antes de la </a:t>
            </a:r>
            <a:r>
              <a:rPr lang="es-CR" sz="1800" u="sng" dirty="0" smtClean="0"/>
              <a:t>fecha de la determinación</a:t>
            </a:r>
            <a:r>
              <a:rPr lang="es-CR" sz="1800" dirty="0" smtClean="0"/>
              <a:t>” (?)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632700" cy="12827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sz="3200" dirty="0" smtClean="0"/>
              <a:t>Efectos de la resolución final: caso especial</a:t>
            </a:r>
            <a:endParaRPr lang="en-US" sz="32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3569" y="1828800"/>
            <a:ext cx="7704856" cy="455252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CR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s-CR" sz="2000" dirty="0" smtClean="0"/>
              <a:t>2) Excepción a la retroactividad: Resolución final denegatoria en razón de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CR" sz="2000" dirty="0" smtClean="0"/>
              <a:t>la clasificación arancelaria o valor de un material, y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CR" sz="2000" dirty="0" smtClean="0"/>
              <a:t>esa clasificación arancelaria o valor difieren de una resolución anticipada contenidos en una resolución anticipada del país exportador, y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CR" sz="2000" dirty="0" smtClean="0"/>
              <a:t>en el procedimiento de verificación se demuestra que esa resolución anticipada podía servir de fundamento de conforme a las leyes y reglamentaciones del país exportador.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CR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s-CR" sz="2000" dirty="0" smtClean="0"/>
              <a:t>Entonces: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CR" sz="2000" dirty="0" smtClean="0"/>
              <a:t>la resolución denegatoria no aplicará a las importaciones de mercancías efectuadas con anterioridad a su fecha.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136904" cy="10798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CR" sz="2400" dirty="0" smtClean="0"/>
              <a:t>Denegación del trato arancelario preferencial: conducta reiterada</a:t>
            </a:r>
            <a:endParaRPr lang="en-US" sz="24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3569" y="1916832"/>
            <a:ext cx="4896543" cy="4392488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CR" sz="2000" b="1" dirty="0" smtClean="0"/>
              <a:t>Se deniega el trato preferencial si: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CR" sz="2000" dirty="0" smtClean="0"/>
              <a:t>se encuentra un patrón de conducta que indique que un importador, exportador o productor ha presentado declaraciones falsas o infundadas en el sentido de que una mercancía es originaria.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CR" sz="2000" dirty="0" smtClean="0"/>
              <a:t>Se suspende el trato a mercancías sucesivas de mercancías idénticas, hasta que la autoridad determine que está cumpliendo con lo establecido con el Tratado y el Reglamento.</a:t>
            </a:r>
          </a:p>
        </p:txBody>
      </p:sp>
      <p:pic>
        <p:nvPicPr>
          <p:cNvPr id="7170" name="Picture 2" descr="http://t1.gstatic.com/images?q=tbn:ANd9GcTs-eZj10FBNLW-6wMhFssoJSX9RsbNbWzndV4rycuh4Dmfo_Mp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2743200" cy="16668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136904" cy="10798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CR" sz="2400" dirty="0" smtClean="0"/>
              <a:t>Denegación del trato arancelario preferencial: conducta reiterada</a:t>
            </a:r>
            <a:endParaRPr lang="en-US" sz="24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3569" y="1844824"/>
            <a:ext cx="4320479" cy="4464496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CR" sz="2000" b="1" dirty="0" smtClean="0"/>
              <a:t>Patrón de conducta: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CR" sz="2000" dirty="0" smtClean="0"/>
              <a:t>cuando en más de un procedimiento de verificación que lleve a cabo la autoridad aduanera, se demuestre que el importador, exportador o productor ha proporcionado más de una vez, de manera falsa o infundada declaraciones, afirmaciones o certificaciones de que una mercancía califica como originaria.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s-CR" sz="2000" dirty="0" smtClean="0"/>
          </a:p>
        </p:txBody>
      </p:sp>
      <p:pic>
        <p:nvPicPr>
          <p:cNvPr id="130050" name="Picture 2" descr="http://t1.gstatic.com/images?q=tbn:ANd9GcTs-eZj10FBNLW-6wMhFssoJSX9RsbNbWzndV4rycuh4Dmfo_Mp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04864"/>
            <a:ext cx="2743200" cy="1666875"/>
          </a:xfrm>
          <a:prstGeom prst="rect">
            <a:avLst/>
          </a:prstGeom>
          <a:noFill/>
        </p:spPr>
      </p:pic>
      <p:pic>
        <p:nvPicPr>
          <p:cNvPr id="130052" name="Picture 4" descr="http://www.sabiask.com/images/Image/el_cerebr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573016"/>
            <a:ext cx="2038339" cy="174119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Comentarios finales y recomendaciones</a:t>
            </a:r>
            <a:endParaRPr lang="es-CR" dirty="0"/>
          </a:p>
        </p:txBody>
      </p:sp>
      <p:pic>
        <p:nvPicPr>
          <p:cNvPr id="10242" name="Picture 2" descr="http://creativestock.es/d/888-2/papel+para+nota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124" t="13230" r="10810" b="13061"/>
          <a:stretch>
            <a:fillRect/>
          </a:stretch>
        </p:blipFill>
        <p:spPr bwMode="auto">
          <a:xfrm>
            <a:off x="2034952" y="3844280"/>
            <a:ext cx="2016224" cy="1917872"/>
          </a:xfrm>
          <a:prstGeom prst="rect">
            <a:avLst/>
          </a:prstGeom>
          <a:noFill/>
        </p:spPr>
      </p:pic>
      <p:pic>
        <p:nvPicPr>
          <p:cNvPr id="7" name="Picture 2" descr="http://creativestock.es/d/888-2/papel+para+nota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124" t="13230" r="10810" b="13061"/>
          <a:stretch>
            <a:fillRect/>
          </a:stretch>
        </p:blipFill>
        <p:spPr bwMode="auto">
          <a:xfrm>
            <a:off x="2187352" y="3996680"/>
            <a:ext cx="2016224" cy="1917872"/>
          </a:xfrm>
          <a:prstGeom prst="rect">
            <a:avLst/>
          </a:prstGeom>
          <a:noFill/>
        </p:spPr>
      </p:pic>
      <p:pic>
        <p:nvPicPr>
          <p:cNvPr id="8" name="Picture 2" descr="http://creativestock.es/d/888-2/papel+para+nota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2124" t="13230" r="10810" b="13061"/>
          <a:stretch>
            <a:fillRect/>
          </a:stretch>
        </p:blipFill>
        <p:spPr bwMode="auto">
          <a:xfrm>
            <a:off x="2339752" y="4149080"/>
            <a:ext cx="2016224" cy="1917872"/>
          </a:xfrm>
          <a:prstGeom prst="rect">
            <a:avLst/>
          </a:prstGeom>
          <a:noFill/>
        </p:spPr>
      </p:pic>
      <p:pic>
        <p:nvPicPr>
          <p:cNvPr id="10244" name="Picture 4" descr="http://t2.gstatic.com/images?q=tbn:ANd9GcSJ5b7cmUYMAsF1PoibXhUIurkvJz9SnBe5I_DdM2F_5GKWn1yHV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1850" y="2420888"/>
            <a:ext cx="1987420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6637468" cy="1362075"/>
          </a:xfrm>
        </p:spPr>
        <p:txBody>
          <a:bodyPr/>
          <a:lstStyle/>
          <a:p>
            <a:pPr algn="ctr"/>
            <a:r>
              <a:rPr lang="es-CR" dirty="0" smtClean="0"/>
              <a:t>Muchas gracias</a:t>
            </a:r>
            <a:endParaRPr lang="es-CR" dirty="0"/>
          </a:p>
        </p:txBody>
      </p:sp>
      <p:pic>
        <p:nvPicPr>
          <p:cNvPr id="6" name="Picture 2" descr="http://aduanaenmexico.files.wordpress.com/2011/02/trade_barco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848" y="4502550"/>
            <a:ext cx="2459645" cy="1641407"/>
          </a:xfrm>
          <a:prstGeom prst="rect">
            <a:avLst/>
          </a:prstGeom>
          <a:noFill/>
        </p:spPr>
      </p:pic>
      <p:pic>
        <p:nvPicPr>
          <p:cNvPr id="7" name="Picture 4" descr="http://t3.gstatic.com/images?q=tbn:ANd9GcR5MPx1uzyHkyjDRhM_lMDLqiDlgzbPDp1Zw-VJVJvLrMhZZbb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95936" y="4293096"/>
            <a:ext cx="1358551" cy="12736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67544" y="5661248"/>
            <a:ext cx="432048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n-US" sz="1600" b="1" dirty="0">
                <a:latin typeface="Calibri" pitchFamily="34" charset="0"/>
                <a:ea typeface="方正粗倩简体" pitchFamily="1" charset="-122"/>
              </a:rPr>
              <a:t>Ronald Garita López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n-US" sz="1600" b="1" dirty="0">
                <a:latin typeface="Calibri" pitchFamily="34" charset="0"/>
                <a:ea typeface="方正粗倩简体" pitchFamily="1" charset="-122"/>
              </a:rPr>
              <a:t>servicom@racsa.co.cr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sz="3200" dirty="0" smtClean="0"/>
              <a:t>DR – CAFTA, sección A, capítulo 4</a:t>
            </a:r>
            <a:endParaRPr lang="es-CR" sz="3200" dirty="0"/>
          </a:p>
        </p:txBody>
      </p:sp>
      <p:sp>
        <p:nvSpPr>
          <p:cNvPr id="8" name="7 Marcador de text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/>
              <a:t>En el TLC se establecen preferencias arancelarias </a:t>
            </a:r>
            <a:r>
              <a:rPr lang="es-CR" b="1" i="1" dirty="0" smtClean="0"/>
              <a:t>exclusivamente</a:t>
            </a:r>
            <a:r>
              <a:rPr lang="es-CR" dirty="0" smtClean="0"/>
              <a:t> para las mercancías originarias.</a:t>
            </a:r>
            <a:endParaRPr lang="es-CR" dirty="0"/>
          </a:p>
        </p:txBody>
      </p:sp>
      <p:pic>
        <p:nvPicPr>
          <p:cNvPr id="38914" name="Picture 2" descr="http://us.123rf.com/400wm/400/400/pio3/pio31106/pio3110600003/9913967-juego-de-ajedrez-gambas-blancas-en-una-fila-con-uno-negro-concepto-de-exclusivida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51" t="31721" r="7374" b="4836"/>
          <a:stretch>
            <a:fillRect/>
          </a:stretch>
        </p:blipFill>
        <p:spPr bwMode="auto">
          <a:xfrm>
            <a:off x="4788024" y="3356992"/>
            <a:ext cx="3528392" cy="27141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dirty="0" smtClean="0"/>
              <a:t>Resultados de la negociación</a:t>
            </a:r>
            <a:endParaRPr lang="es-CR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MAPA AME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836712"/>
            <a:ext cx="1916398" cy="243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90872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CR" sz="3200" dirty="0" smtClean="0"/>
              <a:t>Acumulación de origen</a:t>
            </a:r>
            <a:endParaRPr lang="es-CR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dirty="0" smtClean="0"/>
              <a:t>Mercancías originarias</a:t>
            </a:r>
            <a:endParaRPr lang="es-C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R" dirty="0" smtClean="0"/>
              <a:t>Ejemplos, reglas de origen específicas</a:t>
            </a:r>
            <a:endParaRPr lang="es-C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s-CR" dirty="0" smtClean="0"/>
              <a:t>Sector agrícola:</a:t>
            </a:r>
          </a:p>
          <a:p>
            <a:pPr lvl="1"/>
            <a:r>
              <a:rPr lang="es-CR" dirty="0" smtClean="0"/>
              <a:t>Nacimiento y crianza</a:t>
            </a:r>
          </a:p>
          <a:p>
            <a:pPr lvl="1"/>
            <a:r>
              <a:rPr lang="es-CR" dirty="0" smtClean="0"/>
              <a:t>Lácteos: país de donde se obtiene la leche en estado natural.</a:t>
            </a:r>
          </a:p>
        </p:txBody>
      </p:sp>
      <p:pic>
        <p:nvPicPr>
          <p:cNvPr id="34818" name="Picture 2" descr="http://www.xn--significadodelossueos-ubc.net/wp-content/uploads/2013/04/so%C3%B1ar-con-va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76872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23236</TotalTime>
  <Words>2327</Words>
  <Application>Microsoft Office PowerPoint</Application>
  <PresentationFormat>Presentación en pantalla (4:3)</PresentationFormat>
  <Paragraphs>210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Austin</vt:lpstr>
      <vt:lpstr>Marco general de las normas de origen en el DR- CAFTA</vt:lpstr>
      <vt:lpstr>Marco general de las normas de origen en el DR-CAFTA</vt:lpstr>
      <vt:lpstr>Normas aplicables</vt:lpstr>
      <vt:lpstr>Normas aplicables</vt:lpstr>
      <vt:lpstr>DR – CAFTA, sección A, capítulo 4</vt:lpstr>
      <vt:lpstr>Resultados de la negociación</vt:lpstr>
      <vt:lpstr>Acumulación de origen</vt:lpstr>
      <vt:lpstr>Mercancías originarias</vt:lpstr>
      <vt:lpstr>Ejemplos, reglas de origen específicas</vt:lpstr>
      <vt:lpstr>Ejemplos, reglas de origen específicas</vt:lpstr>
      <vt:lpstr>Sector agroindustrial</vt:lpstr>
      <vt:lpstr>Sector industrial</vt:lpstr>
      <vt:lpstr>Principio de tránsito directo</vt:lpstr>
      <vt:lpstr>Principio de tránsito directo</vt:lpstr>
      <vt:lpstr>DR-CAFTA, Sección B – Capítulo 4: Procedimientos Aduaneros relacionados con el Origen</vt:lpstr>
      <vt:lpstr>Opciones del importador</vt:lpstr>
      <vt:lpstr>Opciones del importador</vt:lpstr>
      <vt:lpstr>Resumen de las principales disposiciones</vt:lpstr>
      <vt:lpstr>El importador está obligado a: </vt:lpstr>
      <vt:lpstr>Importador: fundamento para su solicitud</vt:lpstr>
      <vt:lpstr>Importador: fundamento para su solicitud</vt:lpstr>
      <vt:lpstr>El importador deberá (cont.):</vt:lpstr>
      <vt:lpstr>El importador es responsable...</vt:lpstr>
      <vt:lpstr>Información de la certificación</vt:lpstr>
      <vt:lpstr>Información de la certificación</vt:lpstr>
      <vt:lpstr>Excepciones a la presentación de la certificación o información de origen</vt:lpstr>
      <vt:lpstr>Formato de la certificación</vt:lpstr>
      <vt:lpstr>Solicitud posterior al despacho aduanero: reembolso de derechos pagados en exceso</vt:lpstr>
      <vt:lpstr>Conservación de registros: exportador o productor que certificó</vt:lpstr>
      <vt:lpstr>Conservación de registros: importador</vt:lpstr>
      <vt:lpstr>Algunas obligaciones importantes del importador</vt:lpstr>
      <vt:lpstr>Algunas obligaciones importantes del importador</vt:lpstr>
      <vt:lpstr>Certificación falsa hecha por exportador o productor</vt:lpstr>
      <vt:lpstr>Certificación incorrecta: productor o exportador en Costa Rica</vt:lpstr>
      <vt:lpstr>Verificación aduanera durante el despacho aduanero</vt:lpstr>
      <vt:lpstr>Verificación aduanera a posteriori</vt:lpstr>
      <vt:lpstr>Verificación aduanera</vt:lpstr>
      <vt:lpstr>Verificación aduanera</vt:lpstr>
      <vt:lpstr>Verificación aduanera: visita al productor o exportador</vt:lpstr>
      <vt:lpstr>Verificación aduanera: conclusión</vt:lpstr>
      <vt:lpstr>Verificación aduanera: conclusión</vt:lpstr>
      <vt:lpstr>Resolución final denegatoria: efectos</vt:lpstr>
      <vt:lpstr>Efectos de la resolución final: caso especial</vt:lpstr>
      <vt:lpstr>Denegación del trato arancelario preferencial: conducta reiterada</vt:lpstr>
      <vt:lpstr>Denegación del trato arancelario preferencial: conducta reiterada</vt:lpstr>
      <vt:lpstr>Comentarios finales y recomendaciones</vt:lpstr>
      <vt:lpstr>Muchas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Alonso Ulate</dc:creator>
  <cp:lastModifiedBy>Maikol</cp:lastModifiedBy>
  <cp:revision>1110</cp:revision>
  <cp:lastPrinted>2002-03-21T21:39:45Z</cp:lastPrinted>
  <dcterms:created xsi:type="dcterms:W3CDTF">1995-05-28T16:03:36Z</dcterms:created>
  <dcterms:modified xsi:type="dcterms:W3CDTF">2014-10-14T21:30:07Z</dcterms:modified>
</cp:coreProperties>
</file>