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76" r:id="rId1"/>
  </p:sldMasterIdLst>
  <p:notesMasterIdLst>
    <p:notesMasterId r:id="rId67"/>
  </p:notesMasterIdLst>
  <p:handoutMasterIdLst>
    <p:handoutMasterId r:id="rId68"/>
  </p:handoutMasterIdLst>
  <p:sldIdLst>
    <p:sldId id="1390" r:id="rId2"/>
    <p:sldId id="1391" r:id="rId3"/>
    <p:sldId id="1392" r:id="rId4"/>
    <p:sldId id="1393" r:id="rId5"/>
    <p:sldId id="1395" r:id="rId6"/>
    <p:sldId id="1394" r:id="rId7"/>
    <p:sldId id="1396" r:id="rId8"/>
    <p:sldId id="1397" r:id="rId9"/>
    <p:sldId id="1451" r:id="rId10"/>
    <p:sldId id="1398" r:id="rId11"/>
    <p:sldId id="1399" r:id="rId12"/>
    <p:sldId id="1400" r:id="rId13"/>
    <p:sldId id="1446" r:id="rId14"/>
    <p:sldId id="1401" r:id="rId15"/>
    <p:sldId id="1402" r:id="rId16"/>
    <p:sldId id="1403" r:id="rId17"/>
    <p:sldId id="1404" r:id="rId18"/>
    <p:sldId id="1343" r:id="rId19"/>
    <p:sldId id="1315" r:id="rId20"/>
    <p:sldId id="1405" r:id="rId21"/>
    <p:sldId id="1406" r:id="rId22"/>
    <p:sldId id="1407" r:id="rId23"/>
    <p:sldId id="1408" r:id="rId24"/>
    <p:sldId id="1409" r:id="rId25"/>
    <p:sldId id="1455" r:id="rId26"/>
    <p:sldId id="1410" r:id="rId27"/>
    <p:sldId id="1411" r:id="rId28"/>
    <p:sldId id="1412" r:id="rId29"/>
    <p:sldId id="1413" r:id="rId30"/>
    <p:sldId id="1414" r:id="rId31"/>
    <p:sldId id="1415" r:id="rId32"/>
    <p:sldId id="1416" r:id="rId33"/>
    <p:sldId id="1388" r:id="rId34"/>
    <p:sldId id="1417" r:id="rId35"/>
    <p:sldId id="1418" r:id="rId36"/>
    <p:sldId id="1419" r:id="rId37"/>
    <p:sldId id="1420" r:id="rId38"/>
    <p:sldId id="1421" r:id="rId39"/>
    <p:sldId id="1422" r:id="rId40"/>
    <p:sldId id="1423" r:id="rId41"/>
    <p:sldId id="1445" r:id="rId42"/>
    <p:sldId id="1424" r:id="rId43"/>
    <p:sldId id="1425" r:id="rId44"/>
    <p:sldId id="1426" r:id="rId45"/>
    <p:sldId id="1427" r:id="rId46"/>
    <p:sldId id="1428" r:id="rId47"/>
    <p:sldId id="1429" r:id="rId48"/>
    <p:sldId id="1430" r:id="rId49"/>
    <p:sldId id="1431" r:id="rId50"/>
    <p:sldId id="1432" r:id="rId51"/>
    <p:sldId id="1433" r:id="rId52"/>
    <p:sldId id="1434" r:id="rId53"/>
    <p:sldId id="1435" r:id="rId54"/>
    <p:sldId id="1436" r:id="rId55"/>
    <p:sldId id="1437" r:id="rId56"/>
    <p:sldId id="1438" r:id="rId57"/>
    <p:sldId id="1447" r:id="rId58"/>
    <p:sldId id="1286" r:id="rId59"/>
    <p:sldId id="1295" r:id="rId60"/>
    <p:sldId id="1441" r:id="rId61"/>
    <p:sldId id="1442" r:id="rId62"/>
    <p:sldId id="1443" r:id="rId63"/>
    <p:sldId id="1489" r:id="rId64"/>
    <p:sldId id="1488" r:id="rId65"/>
    <p:sldId id="1444" r:id="rId66"/>
  </p:sldIdLst>
  <p:sldSz cx="9144000" cy="6858000" type="screen4x3"/>
  <p:notesSz cx="6858000" cy="9199563"/>
  <p:defaultTextStyle>
    <a:defPPr>
      <a:defRPr lang="es-ES_tradnl"/>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9933"/>
    <a:srgbClr val="663300"/>
    <a:srgbClr val="9966FF"/>
    <a:srgbClr val="FF3300"/>
    <a:srgbClr val="CCCCFF"/>
    <a:srgbClr val="00CC66"/>
    <a:srgbClr val="00CC99"/>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985" autoAdjust="0"/>
    <p:restoredTop sz="97869" autoAdjust="0"/>
  </p:normalViewPr>
  <p:slideViewPr>
    <p:cSldViewPr>
      <p:cViewPr>
        <p:scale>
          <a:sx n="70" d="100"/>
          <a:sy n="70" d="100"/>
        </p:scale>
        <p:origin x="-894" y="-252"/>
      </p:cViewPr>
      <p:guideLst>
        <p:guide orient="horz" pos="1392"/>
        <p:guide orient="horz" pos="1008"/>
        <p:guide orient="horz" pos="4224"/>
        <p:guide pos="2880"/>
        <p:guide pos="336"/>
        <p:guide pos="576"/>
      </p:guideLst>
    </p:cSldViewPr>
  </p:slideViewPr>
  <p:outlineViewPr>
    <p:cViewPr>
      <p:scale>
        <a:sx n="33" d="100"/>
        <a:sy n="33" d="100"/>
      </p:scale>
      <p:origin x="48" y="2268"/>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3" d="100"/>
          <a:sy n="43" d="100"/>
        </p:scale>
        <p:origin x="-1446" y="-90"/>
      </p:cViewPr>
      <p:guideLst>
        <p:guide orient="horz" pos="2896"/>
        <p:guide pos="215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Ronald%20Garita\Downloads\00_BalanzaCR.xlsx.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s-CR"/>
  <c:style val="19"/>
  <c:clrMapOvr bg1="lt1" tx1="dk1" bg2="lt2" tx2="dk2" accent1="accent1" accent2="accent2" accent3="accent3" accent4="accent4" accent5="accent5" accent6="accent6" hlink="hlink" folHlink="folHlink"/>
  <c:chart>
    <c:title>
      <c:tx>
        <c:rich>
          <a:bodyPr anchor="t" anchorCtr="1"/>
          <a:lstStyle/>
          <a:p>
            <a:pPr>
              <a:defRPr sz="1200"/>
            </a:pPr>
            <a:r>
              <a:rPr lang="es-CR"/>
              <a:t>Costa Rica: Flujo comercial total
</a:t>
            </a:r>
            <a:r>
              <a:rPr lang="es-CR" sz="1100" b="0" i="1"/>
              <a:t>1980 - 2013</a:t>
            </a:r>
          </a:p>
        </c:rich>
      </c:tx>
      <c:layout>
        <c:manualLayout>
          <c:xMode val="edge"/>
          <c:yMode val="edge"/>
          <c:x val="0.36324176408714737"/>
          <c:y val="5.6262746029496082E-2"/>
        </c:manualLayout>
      </c:layout>
    </c:title>
    <c:pivotFmts>
      <c:pivotFmt>
        <c:idx val="0"/>
      </c:pivotFmt>
      <c:pivotFmt>
        <c:idx val="1"/>
      </c:pivotFmt>
      <c:pivotFmt>
        <c:idx val="2"/>
        <c:dLbl>
          <c:idx val="0"/>
          <c:delete val="1"/>
        </c:dLbl>
      </c:pivotFmt>
      <c:pivotFmt>
        <c:idx val="3"/>
      </c:pivotFmt>
      <c:pivotFmt>
        <c:idx val="4"/>
      </c:pivotFmt>
      <c:pivotFmt>
        <c:idx val="5"/>
      </c:pivotFmt>
      <c:pivotFmt>
        <c:idx val="6"/>
      </c:pivotFmt>
      <c:pivotFmt>
        <c:idx val="7"/>
      </c:pivotFmt>
      <c:pivotFmt>
        <c:idx val="8"/>
      </c:pivotFmt>
      <c:pivotFmt>
        <c:idx val="9"/>
      </c:pivotFmt>
      <c:pivotFmt>
        <c:idx val="10"/>
        <c:spPr>
          <a:gradFill>
            <a:gsLst>
              <a:gs pos="0">
                <a:srgbClr val="EFAE5C"/>
              </a:gs>
              <a:gs pos="100000">
                <a:srgbClr val="FFC000"/>
              </a:gs>
              <a:gs pos="100000">
                <a:srgbClr val="FFC000"/>
              </a:gs>
            </a:gsLst>
            <a:lin ang="5400000" scaled="0"/>
          </a:gradFill>
        </c:spPr>
      </c:pivotFmt>
      <c:pivotFmt>
        <c:idx val="11"/>
        <c:spPr>
          <a:ln w="28575" cmpd="sng">
            <a:solidFill>
              <a:srgbClr val="188A26"/>
            </a:solidFill>
            <a:prstDash val="solid"/>
          </a:ln>
        </c:spPr>
        <c:marker>
          <c:symbol val="triangle"/>
          <c:size val="7"/>
          <c:spPr>
            <a:solidFill>
              <a:srgbClr val="188A26"/>
            </a:solidFill>
            <a:ln cap="sq" cmpd="sng">
              <a:solidFill>
                <a:schemeClr val="tx1"/>
              </a:solidFill>
              <a:bevel/>
              <a:headEnd type="none"/>
              <a:tailEnd type="arrow" w="sm" len="lg"/>
            </a:ln>
          </c:spPr>
        </c:marker>
      </c:pivotFmt>
      <c:pivotFmt>
        <c:idx val="12"/>
      </c:pivotFmt>
      <c:pivotFmt>
        <c:idx val="13"/>
        <c:marker>
          <c:spPr>
            <a:solidFill>
              <a:srgbClr val="188A26"/>
            </a:solidFill>
            <a:ln cap="sq" cmpd="sng">
              <a:solidFill>
                <a:schemeClr val="tx1"/>
              </a:solidFill>
              <a:bevel/>
              <a:headEnd type="none"/>
              <a:tailEnd type="triangle" w="sm" len="lg"/>
            </a:ln>
          </c:spPr>
        </c:marker>
      </c:pivotFmt>
      <c:pivotFmt>
        <c:idx val="14"/>
        <c:spPr>
          <a:ln w="25400" cmpd="sng">
            <a:solidFill>
              <a:srgbClr val="188A26"/>
            </a:solidFill>
            <a:prstDash val="solid"/>
          </a:ln>
        </c:spPr>
      </c:pivotFmt>
      <c:pivotFmt>
        <c:idx val="15"/>
        <c:marker>
          <c:symbol val="none"/>
        </c:marker>
      </c:pivotFmt>
      <c:pivotFmt>
        <c:idx val="16"/>
        <c:spPr>
          <a:gradFill>
            <a:gsLst>
              <a:gs pos="0">
                <a:srgbClr val="EFAE5C"/>
              </a:gs>
              <a:gs pos="100000">
                <a:srgbClr val="FFC000"/>
              </a:gs>
              <a:gs pos="100000">
                <a:srgbClr val="FFC000"/>
              </a:gs>
            </a:gsLst>
            <a:lin ang="5400000" scaled="0"/>
          </a:gradFill>
        </c:spPr>
        <c:marker>
          <c:symbol val="none"/>
        </c:marker>
      </c:pivotFmt>
      <c:pivotFmt>
        <c:idx val="17"/>
        <c:spPr>
          <a:ln w="28575" cmpd="sng">
            <a:solidFill>
              <a:srgbClr val="188A26"/>
            </a:solidFill>
            <a:prstDash val="solid"/>
          </a:ln>
        </c:spPr>
        <c:marker>
          <c:symbol val="triangle"/>
          <c:size val="7"/>
          <c:spPr>
            <a:solidFill>
              <a:srgbClr val="188A26"/>
            </a:solidFill>
            <a:ln cap="sq" cmpd="sng">
              <a:solidFill>
                <a:schemeClr val="tx1"/>
              </a:solidFill>
              <a:bevel/>
              <a:headEnd type="none"/>
              <a:tailEnd type="arrow" w="sm" len="lg"/>
            </a:ln>
          </c:spPr>
        </c:marker>
      </c:pivotFmt>
      <c:pivotFmt>
        <c:idx val="18"/>
        <c:spPr>
          <a:ln w="25400" cmpd="sng">
            <a:solidFill>
              <a:srgbClr val="188A26"/>
            </a:solidFill>
            <a:prstDash val="solid"/>
          </a:ln>
        </c:spPr>
      </c:pivotFmt>
      <c:pivotFmt>
        <c:idx val="19"/>
        <c:marker>
          <c:symbol val="none"/>
        </c:marker>
      </c:pivotFmt>
      <c:pivotFmt>
        <c:idx val="20"/>
        <c:spPr>
          <a:gradFill>
            <a:gsLst>
              <a:gs pos="0">
                <a:srgbClr val="EFAE5C"/>
              </a:gs>
              <a:gs pos="100000">
                <a:srgbClr val="FFC000"/>
              </a:gs>
              <a:gs pos="100000">
                <a:srgbClr val="FFC000"/>
              </a:gs>
            </a:gsLst>
            <a:lin ang="5400000" scaled="0"/>
          </a:gradFill>
        </c:spPr>
        <c:marker>
          <c:symbol val="none"/>
        </c:marker>
      </c:pivotFmt>
      <c:pivotFmt>
        <c:idx val="21"/>
        <c:spPr>
          <a:ln w="28575" cmpd="sng">
            <a:solidFill>
              <a:srgbClr val="188A26"/>
            </a:solidFill>
            <a:prstDash val="solid"/>
          </a:ln>
        </c:spPr>
        <c:marker>
          <c:symbol val="triangle"/>
          <c:size val="7"/>
          <c:spPr>
            <a:solidFill>
              <a:srgbClr val="188A26"/>
            </a:solidFill>
            <a:ln cap="sq" cmpd="sng">
              <a:solidFill>
                <a:schemeClr val="tx1"/>
              </a:solidFill>
              <a:bevel/>
              <a:headEnd type="none"/>
              <a:tailEnd type="arrow" w="sm" len="lg"/>
            </a:ln>
          </c:spPr>
        </c:marker>
      </c:pivotFmt>
      <c:pivotFmt>
        <c:idx val="22"/>
        <c:spPr>
          <a:ln w="25400" cmpd="sng">
            <a:solidFill>
              <a:srgbClr val="188A26"/>
            </a:solidFill>
            <a:prstDash val="solid"/>
          </a:ln>
        </c:spPr>
      </c:pivotFmt>
      <c:pivotFmt>
        <c:idx val="23"/>
        <c:marker>
          <c:symbol val="none"/>
        </c:marker>
      </c:pivotFmt>
      <c:pivotFmt>
        <c:idx val="24"/>
        <c:spPr>
          <a:gradFill>
            <a:gsLst>
              <a:gs pos="0">
                <a:srgbClr val="EFAE5C"/>
              </a:gs>
              <a:gs pos="100000">
                <a:srgbClr val="FFC000"/>
              </a:gs>
              <a:gs pos="100000">
                <a:srgbClr val="FFC000"/>
              </a:gs>
            </a:gsLst>
            <a:lin ang="5400000" scaled="0"/>
          </a:gradFill>
        </c:spPr>
        <c:marker>
          <c:symbol val="none"/>
        </c:marker>
      </c:pivotFmt>
      <c:pivotFmt>
        <c:idx val="25"/>
        <c:spPr>
          <a:ln w="28575" cmpd="sng">
            <a:solidFill>
              <a:srgbClr val="188A26"/>
            </a:solidFill>
            <a:prstDash val="solid"/>
          </a:ln>
        </c:spPr>
        <c:marker>
          <c:symbol val="triangle"/>
          <c:size val="7"/>
          <c:spPr>
            <a:solidFill>
              <a:srgbClr val="188A26"/>
            </a:solidFill>
            <a:ln cap="sq" cmpd="sng">
              <a:solidFill>
                <a:schemeClr val="tx1"/>
              </a:solidFill>
              <a:bevel/>
              <a:headEnd type="none"/>
              <a:tailEnd type="arrow" w="sm" len="lg"/>
            </a:ln>
          </c:spPr>
        </c:marker>
      </c:pivotFmt>
      <c:pivotFmt>
        <c:idx val="26"/>
        <c:spPr>
          <a:ln w="25400" cmpd="sng">
            <a:solidFill>
              <a:srgbClr val="188A26"/>
            </a:solidFill>
            <a:prstDash val="solid"/>
          </a:ln>
        </c:spPr>
      </c:pivotFmt>
    </c:pivotFmts>
    <c:plotArea>
      <c:layout>
        <c:manualLayout>
          <c:layoutTarget val="inner"/>
          <c:xMode val="edge"/>
          <c:yMode val="edge"/>
          <c:x val="9.2031883221517397E-2"/>
          <c:y val="0.21451485581993926"/>
          <c:w val="0.89669033232899265"/>
          <c:h val="0.61224432685745112"/>
        </c:manualLayout>
      </c:layout>
      <c:barChart>
        <c:barDir val="col"/>
        <c:grouping val="clustered"/>
        <c:ser>
          <c:idx val="0"/>
          <c:order val="0"/>
          <c:tx>
            <c:strRef>
              <c:f>'Flujo Total'!$C$34</c:f>
              <c:strCache>
                <c:ptCount val="1"/>
                <c:pt idx="0">
                  <c:v>Exportaciones</c:v>
                </c:pt>
              </c:strCache>
            </c:strRef>
          </c:tx>
          <c:cat>
            <c:numRef>
              <c:f>'Flujo Total'!$B$35:$B$68</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'Flujo Total'!$C$35:$C$68</c:f>
              <c:numCache>
                <c:formatCode>#,##0</c:formatCode>
                <c:ptCount val="34"/>
                <c:pt idx="0">
                  <c:v>1001.6</c:v>
                </c:pt>
                <c:pt idx="1">
                  <c:v>1007</c:v>
                </c:pt>
                <c:pt idx="2">
                  <c:v>870.4</c:v>
                </c:pt>
                <c:pt idx="3">
                  <c:v>961.1</c:v>
                </c:pt>
                <c:pt idx="4">
                  <c:v>1123.8</c:v>
                </c:pt>
                <c:pt idx="5">
                  <c:v>1081.5999999999999</c:v>
                </c:pt>
                <c:pt idx="6">
                  <c:v>1233</c:v>
                </c:pt>
                <c:pt idx="7">
                  <c:v>1302.3</c:v>
                </c:pt>
                <c:pt idx="8">
                  <c:v>1448.7</c:v>
                </c:pt>
                <c:pt idx="9">
                  <c:v>1694.1</c:v>
                </c:pt>
                <c:pt idx="10">
                  <c:v>1768</c:v>
                </c:pt>
                <c:pt idx="11">
                  <c:v>1899.3</c:v>
                </c:pt>
                <c:pt idx="12">
                  <c:v>2385.1999999999998</c:v>
                </c:pt>
                <c:pt idx="13">
                  <c:v>2625.5</c:v>
                </c:pt>
                <c:pt idx="14">
                  <c:v>2596.5821564500038</c:v>
                </c:pt>
                <c:pt idx="15">
                  <c:v>3190.1439703099991</c:v>
                </c:pt>
                <c:pt idx="16">
                  <c:v>3681.2225956400007</c:v>
                </c:pt>
                <c:pt idx="17">
                  <c:v>4189.9000000000005</c:v>
                </c:pt>
                <c:pt idx="18">
                  <c:v>5478.55</c:v>
                </c:pt>
                <c:pt idx="19">
                  <c:v>6707.88</c:v>
                </c:pt>
                <c:pt idx="20">
                  <c:v>5897.29</c:v>
                </c:pt>
                <c:pt idx="21">
                  <c:v>5042.75</c:v>
                </c:pt>
                <c:pt idx="22">
                  <c:v>5280.48</c:v>
                </c:pt>
                <c:pt idx="23">
                  <c:v>6100.1773985899999</c:v>
                </c:pt>
                <c:pt idx="24">
                  <c:v>6279.2526820350404</c:v>
                </c:pt>
                <c:pt idx="25">
                  <c:v>7000.6303509400086</c:v>
                </c:pt>
                <c:pt idx="26">
                  <c:v>8198.2107132060573</c:v>
                </c:pt>
                <c:pt idx="27">
                  <c:v>9343.1897248873884</c:v>
                </c:pt>
                <c:pt idx="28">
                  <c:v>9552.7525060000007</c:v>
                </c:pt>
                <c:pt idx="29">
                  <c:v>8611.3447011008466</c:v>
                </c:pt>
                <c:pt idx="30">
                  <c:v>9471.2068523191519</c:v>
                </c:pt>
                <c:pt idx="31">
                  <c:v>10375.954279990023</c:v>
                </c:pt>
                <c:pt idx="32">
                  <c:v>11386.6066589239</c:v>
                </c:pt>
                <c:pt idx="33">
                  <c:v>11543.099077686</c:v>
                </c:pt>
              </c:numCache>
            </c:numRef>
          </c:val>
        </c:ser>
        <c:ser>
          <c:idx val="1"/>
          <c:order val="1"/>
          <c:tx>
            <c:strRef>
              <c:f>'Flujo Total'!$D$34</c:f>
              <c:strCache>
                <c:ptCount val="1"/>
                <c:pt idx="0">
                  <c:v>Importaciones</c:v>
                </c:pt>
              </c:strCache>
            </c:strRef>
          </c:tx>
          <c:spPr>
            <a:gradFill>
              <a:gsLst>
                <a:gs pos="0">
                  <a:srgbClr val="EFAE5C"/>
                </a:gs>
                <a:gs pos="100000">
                  <a:srgbClr val="FFC000"/>
                </a:gs>
                <a:gs pos="100000">
                  <a:srgbClr val="FFC000"/>
                </a:gs>
              </a:gsLst>
              <a:lin ang="5400000" scaled="0"/>
            </a:gradFill>
          </c:spPr>
          <c:cat>
            <c:numRef>
              <c:f>'Flujo Total'!$B$35:$B$68</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'Flujo Total'!$D$35:$D$68</c:f>
              <c:numCache>
                <c:formatCode>#,##0</c:formatCode>
                <c:ptCount val="34"/>
                <c:pt idx="0">
                  <c:v>1540.4</c:v>
                </c:pt>
                <c:pt idx="1">
                  <c:v>1208.5</c:v>
                </c:pt>
                <c:pt idx="2">
                  <c:v>889</c:v>
                </c:pt>
                <c:pt idx="3">
                  <c:v>1062.9000000000001</c:v>
                </c:pt>
                <c:pt idx="4">
                  <c:v>1189.9000000000001</c:v>
                </c:pt>
                <c:pt idx="5">
                  <c:v>1212.3</c:v>
                </c:pt>
                <c:pt idx="6">
                  <c:v>1287.1046999999999</c:v>
                </c:pt>
                <c:pt idx="7">
                  <c:v>1559.4261000000001</c:v>
                </c:pt>
                <c:pt idx="8">
                  <c:v>1635.9299000000001</c:v>
                </c:pt>
                <c:pt idx="9">
                  <c:v>2030.9551000000001</c:v>
                </c:pt>
                <c:pt idx="10">
                  <c:v>2366.7661000000003</c:v>
                </c:pt>
                <c:pt idx="11">
                  <c:v>2317.5601000000001</c:v>
                </c:pt>
                <c:pt idx="12">
                  <c:v>3047.1689999999994</c:v>
                </c:pt>
                <c:pt idx="13">
                  <c:v>3540.2557999999999</c:v>
                </c:pt>
                <c:pt idx="14">
                  <c:v>3788.3844700000004</c:v>
                </c:pt>
                <c:pt idx="15">
                  <c:v>4081.4650999999999</c:v>
                </c:pt>
                <c:pt idx="16">
                  <c:v>4326.6951200000012</c:v>
                </c:pt>
                <c:pt idx="17">
                  <c:v>4969.6522000000014</c:v>
                </c:pt>
                <c:pt idx="18">
                  <c:v>6238.7331699610004</c:v>
                </c:pt>
                <c:pt idx="19">
                  <c:v>6350.6612269800116</c:v>
                </c:pt>
                <c:pt idx="20">
                  <c:v>6373.2660859900006</c:v>
                </c:pt>
                <c:pt idx="21">
                  <c:v>6546.3028614100022</c:v>
                </c:pt>
                <c:pt idx="22">
                  <c:v>7174.5480321401192</c:v>
                </c:pt>
                <c:pt idx="23">
                  <c:v>7643</c:v>
                </c:pt>
                <c:pt idx="24">
                  <c:v>8268.0272075400044</c:v>
                </c:pt>
                <c:pt idx="25">
                  <c:v>9806.6846192600078</c:v>
                </c:pt>
                <c:pt idx="26">
                  <c:v>11531.443331570017</c:v>
                </c:pt>
                <c:pt idx="27">
                  <c:v>12954.66292891</c:v>
                </c:pt>
                <c:pt idx="28">
                  <c:v>15373.51</c:v>
                </c:pt>
                <c:pt idx="29">
                  <c:v>11394.671892980001</c:v>
                </c:pt>
                <c:pt idx="30">
                  <c:v>13569.562586450027</c:v>
                </c:pt>
                <c:pt idx="31">
                  <c:v>16219.538610929989</c:v>
                </c:pt>
                <c:pt idx="32">
                  <c:v>17572.110693780014</c:v>
                </c:pt>
                <c:pt idx="33">
                  <c:v>18001.783866490001</c:v>
                </c:pt>
              </c:numCache>
            </c:numRef>
          </c:val>
        </c:ser>
        <c:axId val="35868672"/>
        <c:axId val="35870208"/>
      </c:barChart>
      <c:lineChart>
        <c:grouping val="standard"/>
        <c:ser>
          <c:idx val="2"/>
          <c:order val="2"/>
          <c:tx>
            <c:strRef>
              <c:f>'Flujo Total'!$E$34</c:f>
              <c:strCache>
                <c:ptCount val="1"/>
                <c:pt idx="0">
                  <c:v>Comercio total</c:v>
                </c:pt>
              </c:strCache>
            </c:strRef>
          </c:tx>
          <c:spPr>
            <a:ln w="28575" cmpd="sng">
              <a:solidFill>
                <a:srgbClr val="188A26"/>
              </a:solidFill>
              <a:prstDash val="solid"/>
            </a:ln>
          </c:spPr>
          <c:marker>
            <c:symbol val="triangle"/>
            <c:size val="7"/>
            <c:spPr>
              <a:solidFill>
                <a:srgbClr val="188A26"/>
              </a:solidFill>
              <a:ln cap="sq" cmpd="sng">
                <a:solidFill>
                  <a:schemeClr val="tx1"/>
                </a:solidFill>
                <a:bevel/>
                <a:headEnd type="none"/>
                <a:tailEnd type="arrow" w="sm" len="lg"/>
              </a:ln>
            </c:spPr>
          </c:marker>
          <c:dPt>
            <c:idx val="4"/>
            <c:spPr>
              <a:ln w="25400" cmpd="sng">
                <a:solidFill>
                  <a:srgbClr val="188A26"/>
                </a:solidFill>
                <a:prstDash val="solid"/>
              </a:ln>
            </c:spPr>
          </c:dPt>
          <c:cat>
            <c:numRef>
              <c:f>'Flujo Total'!$B$35:$B$68</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'Flujo Total'!$E$35:$E$68</c:f>
              <c:numCache>
                <c:formatCode>#,##0</c:formatCode>
                <c:ptCount val="34"/>
                <c:pt idx="0">
                  <c:v>2542</c:v>
                </c:pt>
                <c:pt idx="1">
                  <c:v>2215.5</c:v>
                </c:pt>
                <c:pt idx="2">
                  <c:v>1759.4</c:v>
                </c:pt>
                <c:pt idx="3">
                  <c:v>2024</c:v>
                </c:pt>
                <c:pt idx="4">
                  <c:v>2313.6999999999998</c:v>
                </c:pt>
                <c:pt idx="5">
                  <c:v>2293.8999999999996</c:v>
                </c:pt>
                <c:pt idx="6">
                  <c:v>2520.1046999999994</c:v>
                </c:pt>
                <c:pt idx="7">
                  <c:v>2861.7260999999994</c:v>
                </c:pt>
                <c:pt idx="8">
                  <c:v>3084.6298999999995</c:v>
                </c:pt>
                <c:pt idx="9">
                  <c:v>3725.0551000000005</c:v>
                </c:pt>
                <c:pt idx="10">
                  <c:v>4134.7661000000016</c:v>
                </c:pt>
                <c:pt idx="11">
                  <c:v>4216.8601000000008</c:v>
                </c:pt>
                <c:pt idx="12">
                  <c:v>5432.3690000000006</c:v>
                </c:pt>
                <c:pt idx="13">
                  <c:v>6165.7557999999999</c:v>
                </c:pt>
                <c:pt idx="14">
                  <c:v>6384.9666264500056</c:v>
                </c:pt>
                <c:pt idx="15">
                  <c:v>7271.6090703099999</c:v>
                </c:pt>
                <c:pt idx="16">
                  <c:v>8007.9177156400001</c:v>
                </c:pt>
                <c:pt idx="17">
                  <c:v>9159.5522000000001</c:v>
                </c:pt>
                <c:pt idx="18">
                  <c:v>11717.283169961</c:v>
                </c:pt>
                <c:pt idx="19">
                  <c:v>13058.541226980011</c:v>
                </c:pt>
                <c:pt idx="20">
                  <c:v>12270.556085989998</c:v>
                </c:pt>
                <c:pt idx="21">
                  <c:v>11589.05286141</c:v>
                </c:pt>
                <c:pt idx="22">
                  <c:v>12455.028032140119</c:v>
                </c:pt>
                <c:pt idx="23">
                  <c:v>13743.17739859</c:v>
                </c:pt>
                <c:pt idx="24">
                  <c:v>14547.279889575046</c:v>
                </c:pt>
                <c:pt idx="25">
                  <c:v>16807.314970200016</c:v>
                </c:pt>
                <c:pt idx="26">
                  <c:v>19729.654044776071</c:v>
                </c:pt>
                <c:pt idx="27">
                  <c:v>22297.852653797385</c:v>
                </c:pt>
                <c:pt idx="28">
                  <c:v>24926.262505999999</c:v>
                </c:pt>
                <c:pt idx="29">
                  <c:v>20006.016594080844</c:v>
                </c:pt>
                <c:pt idx="30">
                  <c:v>23040.769438769177</c:v>
                </c:pt>
                <c:pt idx="31">
                  <c:v>26595.492890920017</c:v>
                </c:pt>
                <c:pt idx="32">
                  <c:v>28958.717352703916</c:v>
                </c:pt>
                <c:pt idx="33">
                  <c:v>29544.882944176003</c:v>
                </c:pt>
              </c:numCache>
            </c:numRef>
          </c:val>
          <c:smooth val="1"/>
        </c:ser>
        <c:marker val="1"/>
        <c:axId val="35868672"/>
        <c:axId val="35870208"/>
      </c:lineChart>
      <c:catAx>
        <c:axId val="35868672"/>
        <c:scaling>
          <c:orientation val="minMax"/>
        </c:scaling>
        <c:axPos val="b"/>
        <c:majorGridlines>
          <c:spPr>
            <a:ln>
              <a:solidFill>
                <a:schemeClr val="bg1"/>
              </a:solidFill>
            </a:ln>
          </c:spPr>
        </c:majorGridlines>
        <c:numFmt formatCode="General" sourceLinked="1"/>
        <c:majorTickMark val="in"/>
        <c:tickLblPos val="low"/>
        <c:spPr>
          <a:ln>
            <a:solidFill>
              <a:sysClr val="windowText" lastClr="000000"/>
            </a:solidFill>
          </a:ln>
        </c:spPr>
        <c:txPr>
          <a:bodyPr rot="-5400000" vert="horz"/>
          <a:lstStyle/>
          <a:p>
            <a:pPr>
              <a:defRPr sz="1000"/>
            </a:pPr>
            <a:endParaRPr lang="es-CR"/>
          </a:p>
        </c:txPr>
        <c:crossAx val="35870208"/>
        <c:crosses val="autoZero"/>
        <c:auto val="1"/>
        <c:lblAlgn val="ctr"/>
        <c:lblOffset val="100"/>
      </c:catAx>
      <c:valAx>
        <c:axId val="35870208"/>
        <c:scaling>
          <c:orientation val="minMax"/>
          <c:max val="32000"/>
        </c:scaling>
        <c:axPos val="l"/>
        <c:majorGridlines>
          <c:spPr>
            <a:ln>
              <a:solidFill>
                <a:schemeClr val="bg1"/>
              </a:solidFill>
            </a:ln>
          </c:spPr>
        </c:majorGridlines>
        <c:title>
          <c:tx>
            <c:rich>
              <a:bodyPr rot="-5400000" vert="horz"/>
              <a:lstStyle/>
              <a:p>
                <a:pPr>
                  <a:defRPr/>
                </a:pPr>
                <a:r>
                  <a:rPr lang="en-US"/>
                  <a:t>Millones US$</a:t>
                </a:r>
              </a:p>
            </c:rich>
          </c:tx>
          <c:layout>
            <c:manualLayout>
              <c:xMode val="edge"/>
              <c:yMode val="edge"/>
              <c:x val="1.3967426308396143E-2"/>
              <c:y val="0.34382837266562688"/>
            </c:manualLayout>
          </c:layout>
        </c:title>
        <c:numFmt formatCode="#,##0" sourceLinked="0"/>
        <c:majorTickMark val="in"/>
        <c:tickLblPos val="nextTo"/>
        <c:spPr>
          <a:ln>
            <a:solidFill>
              <a:sysClr val="windowText" lastClr="000000"/>
            </a:solidFill>
          </a:ln>
        </c:spPr>
        <c:txPr>
          <a:bodyPr/>
          <a:lstStyle/>
          <a:p>
            <a:pPr>
              <a:defRPr sz="900"/>
            </a:pPr>
            <a:endParaRPr lang="es-CR"/>
          </a:p>
        </c:txPr>
        <c:crossAx val="35868672"/>
        <c:crosses val="autoZero"/>
        <c:crossBetween val="between"/>
      </c:valAx>
      <c:spPr>
        <a:solidFill>
          <a:sysClr val="window" lastClr="FFFFFF">
            <a:lumMod val="85000"/>
          </a:sysClr>
        </a:solidFill>
        <a:ln>
          <a:solidFill>
            <a:schemeClr val="bg1">
              <a:lumMod val="65000"/>
            </a:schemeClr>
          </a:solidFill>
        </a:ln>
      </c:spPr>
    </c:plotArea>
    <c:legend>
      <c:legendPos val="t"/>
      <c:layout>
        <c:manualLayout>
          <c:xMode val="edge"/>
          <c:yMode val="edge"/>
          <c:x val="9.0477991412011349E-2"/>
          <c:y val="0.12097725358045498"/>
          <c:w val="0.89643975472790427"/>
          <c:h val="5.0780436354470083E-2"/>
        </c:manualLayout>
      </c:layout>
      <c:spPr>
        <a:solidFill>
          <a:sysClr val="window" lastClr="FFFFFF">
            <a:lumMod val="85000"/>
          </a:sysClr>
        </a:solidFill>
      </c:spPr>
    </c:legend>
    <c:plotVisOnly val="1"/>
    <c:dispBlanksAs val="gap"/>
  </c:chart>
  <c:spPr>
    <a:ln>
      <a:noFill/>
    </a:ln>
  </c:spPr>
  <c:externalData r:id="rId2"/>
  <c:userShapes r:id="rId3"/>
  <c:extLst/>
</c:chartSpace>
</file>

<file path=ppt/drawings/drawing1.xml><?xml version="1.0" encoding="utf-8"?>
<c:userShapes xmlns:c="http://schemas.openxmlformats.org/drawingml/2006/chart">
  <cdr:relSizeAnchor xmlns:cdr="http://schemas.openxmlformats.org/drawingml/2006/chartDrawing">
    <cdr:from>
      <cdr:x>0.04529</cdr:x>
      <cdr:y>0.92638</cdr:y>
    </cdr:from>
    <cdr:to>
      <cdr:x>0.71189</cdr:x>
      <cdr:y>0.96625</cdr:y>
    </cdr:to>
    <cdr:sp macro="" textlink="">
      <cdr:nvSpPr>
        <cdr:cNvPr id="17417" name="Text Box 9"/>
        <cdr:cNvSpPr txBox="1">
          <a:spLocks xmlns:a="http://schemas.openxmlformats.org/drawingml/2006/main" noChangeArrowheads="1"/>
        </cdr:cNvSpPr>
      </cdr:nvSpPr>
      <cdr:spPr bwMode="auto">
        <a:xfrm xmlns:a="http://schemas.openxmlformats.org/drawingml/2006/main">
          <a:off x="402340" y="4932462"/>
          <a:ext cx="5921419" cy="2122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s-CR" sz="900" b="0" i="1" u="none" strike="noStrike" baseline="0">
              <a:solidFill>
                <a:srgbClr val="000000"/>
              </a:solidFill>
              <a:latin typeface="+mn-lt"/>
              <a:cs typeface="Arial"/>
            </a:rPr>
            <a:t>Fuente: </a:t>
          </a:r>
          <a:r>
            <a:rPr lang="es-CR" sz="900" b="0" i="0" u="none" strike="noStrike" baseline="0">
              <a:solidFill>
                <a:srgbClr val="000000"/>
              </a:solidFill>
              <a:latin typeface="+mn-lt"/>
              <a:cs typeface="Arial"/>
            </a:rPr>
            <a:t>COMEX, con base en cifras de PROCOMER y BCCR. Datos preliminares sujetos a revisión para 2013.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59100" cy="436563"/>
          </a:xfrm>
          <a:prstGeom prst="rect">
            <a:avLst/>
          </a:prstGeom>
          <a:noFill/>
          <a:ln w="12699">
            <a:noFill/>
            <a:miter lim="800000"/>
            <a:headEnd type="none" w="sm" len="sm"/>
            <a:tailEnd type="none" w="sm" len="sm"/>
          </a:ln>
          <a:effectLst/>
        </p:spPr>
        <p:txBody>
          <a:bodyPr vert="horz" wrap="square" lIns="93616" tIns="46808" rIns="93616" bIns="46808" numCol="1" anchor="t" anchorCtr="0" compatLnSpc="1">
            <a:prstTxWarp prst="textNoShape">
              <a:avLst/>
            </a:prstTxWarp>
          </a:bodyPr>
          <a:lstStyle>
            <a:lvl1pPr defTabSz="936625">
              <a:defRPr sz="1200">
                <a:latin typeface="Arial Unicode MS" pitchFamily="34" charset="-128"/>
              </a:defRPr>
            </a:lvl1pPr>
          </a:lstStyle>
          <a:p>
            <a:pPr>
              <a:defRPr/>
            </a:pPr>
            <a:endParaRPr lang="es-ES_tradnl" dirty="0"/>
          </a:p>
        </p:txBody>
      </p:sp>
      <p:sp>
        <p:nvSpPr>
          <p:cNvPr id="16387" name="Rectangle 3"/>
          <p:cNvSpPr>
            <a:spLocks noGrp="1" noChangeArrowheads="1"/>
          </p:cNvSpPr>
          <p:nvPr>
            <p:ph type="dt" sz="quarter" idx="1"/>
          </p:nvPr>
        </p:nvSpPr>
        <p:spPr bwMode="auto">
          <a:xfrm>
            <a:off x="3868738" y="0"/>
            <a:ext cx="2959100" cy="436563"/>
          </a:xfrm>
          <a:prstGeom prst="rect">
            <a:avLst/>
          </a:prstGeom>
          <a:noFill/>
          <a:ln w="12699">
            <a:noFill/>
            <a:miter lim="800000"/>
            <a:headEnd type="none" w="sm" len="sm"/>
            <a:tailEnd type="none" w="sm" len="sm"/>
          </a:ln>
          <a:effectLst/>
        </p:spPr>
        <p:txBody>
          <a:bodyPr vert="horz" wrap="square" lIns="93616" tIns="46808" rIns="93616" bIns="46808" numCol="1" anchor="t" anchorCtr="0" compatLnSpc="1">
            <a:prstTxWarp prst="textNoShape">
              <a:avLst/>
            </a:prstTxWarp>
          </a:bodyPr>
          <a:lstStyle>
            <a:lvl1pPr algn="r" defTabSz="936625">
              <a:defRPr sz="1200">
                <a:latin typeface="Arial Unicode MS" pitchFamily="34" charset="-128"/>
              </a:defRPr>
            </a:lvl1pPr>
          </a:lstStyle>
          <a:p>
            <a:pPr>
              <a:defRPr/>
            </a:pPr>
            <a:endParaRPr lang="es-ES_tradnl" dirty="0"/>
          </a:p>
        </p:txBody>
      </p:sp>
      <p:sp>
        <p:nvSpPr>
          <p:cNvPr id="16388" name="Rectangle 4"/>
          <p:cNvSpPr>
            <a:spLocks noGrp="1" noChangeArrowheads="1"/>
          </p:cNvSpPr>
          <p:nvPr>
            <p:ph type="ftr" sz="quarter" idx="2"/>
          </p:nvPr>
        </p:nvSpPr>
        <p:spPr bwMode="auto">
          <a:xfrm>
            <a:off x="0" y="8743950"/>
            <a:ext cx="2959100" cy="436563"/>
          </a:xfrm>
          <a:prstGeom prst="rect">
            <a:avLst/>
          </a:prstGeom>
          <a:noFill/>
          <a:ln w="12699">
            <a:noFill/>
            <a:miter lim="800000"/>
            <a:headEnd type="none" w="sm" len="sm"/>
            <a:tailEnd type="none" w="sm" len="sm"/>
          </a:ln>
          <a:effectLst/>
        </p:spPr>
        <p:txBody>
          <a:bodyPr vert="horz" wrap="square" lIns="93616" tIns="46808" rIns="93616" bIns="46808" numCol="1" anchor="b" anchorCtr="0" compatLnSpc="1">
            <a:prstTxWarp prst="textNoShape">
              <a:avLst/>
            </a:prstTxWarp>
          </a:bodyPr>
          <a:lstStyle>
            <a:lvl1pPr defTabSz="936625">
              <a:defRPr sz="1200">
                <a:latin typeface="Arial Unicode MS" pitchFamily="34" charset="-128"/>
              </a:defRPr>
            </a:lvl1pPr>
          </a:lstStyle>
          <a:p>
            <a:pPr>
              <a:defRPr/>
            </a:pPr>
            <a:endParaRPr lang="es-ES_tradnl" dirty="0"/>
          </a:p>
        </p:txBody>
      </p:sp>
      <p:sp>
        <p:nvSpPr>
          <p:cNvPr id="16389" name="Rectangle 5"/>
          <p:cNvSpPr>
            <a:spLocks noGrp="1" noChangeArrowheads="1"/>
          </p:cNvSpPr>
          <p:nvPr>
            <p:ph type="sldNum" sz="quarter" idx="3"/>
          </p:nvPr>
        </p:nvSpPr>
        <p:spPr bwMode="auto">
          <a:xfrm>
            <a:off x="3868738" y="8743950"/>
            <a:ext cx="2959100" cy="436563"/>
          </a:xfrm>
          <a:prstGeom prst="rect">
            <a:avLst/>
          </a:prstGeom>
          <a:noFill/>
          <a:ln w="12699">
            <a:noFill/>
            <a:miter lim="800000"/>
            <a:headEnd type="none" w="sm" len="sm"/>
            <a:tailEnd type="none" w="sm" len="sm"/>
          </a:ln>
          <a:effectLst/>
        </p:spPr>
        <p:txBody>
          <a:bodyPr vert="horz" wrap="square" lIns="93616" tIns="46808" rIns="93616" bIns="46808" numCol="1" anchor="b" anchorCtr="0" compatLnSpc="1">
            <a:prstTxWarp prst="textNoShape">
              <a:avLst/>
            </a:prstTxWarp>
          </a:bodyPr>
          <a:lstStyle>
            <a:lvl1pPr algn="r" defTabSz="936625">
              <a:defRPr sz="1200">
                <a:latin typeface="Arial Unicode MS" pitchFamily="34" charset="-128"/>
              </a:defRPr>
            </a:lvl1pPr>
          </a:lstStyle>
          <a:p>
            <a:pPr>
              <a:defRPr/>
            </a:pPr>
            <a:fld id="{E5FDAFE2-EE9F-4060-869B-3C0F965622A5}" type="slidenum">
              <a:rPr lang="es-ES_tradnl"/>
              <a:pPr>
                <a:defRPr/>
              </a:pPr>
              <a:t>‹Nº›</a:t>
            </a:fld>
            <a:endParaRPr lang="es-ES_tradnl" dirty="0"/>
          </a:p>
        </p:txBody>
      </p:sp>
    </p:spTree>
    <p:extLst>
      <p:ext uri="{BB962C8B-B14F-4D97-AF65-F5344CB8AC3E}">
        <p14:creationId xmlns="" xmlns:p14="http://schemas.microsoft.com/office/powerpoint/2010/main" val="3779713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58241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p:cNvSpPr>
          <p:nvPr>
            <p:ph type="sldImg"/>
          </p:nvPr>
        </p:nvSpPr>
        <p:spPr bwMode="auto">
          <a:xfrm>
            <a:off x="1130300" y="690563"/>
            <a:ext cx="4597400" cy="3449637"/>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2 Marcador de notas"/>
          <p:cNvSpPr>
            <a:spLocks noGrp="1"/>
          </p:cNvSpPr>
          <p:nvPr>
            <p:ph type="body" idx="1"/>
          </p:nvPr>
        </p:nvSpPr>
        <p:spPr bwMode="auto">
          <a:xfrm>
            <a:off x="685800" y="4370388"/>
            <a:ext cx="5486400" cy="41386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C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p:cNvSpPr>
          <p:nvPr>
            <p:ph type="sldImg"/>
          </p:nvPr>
        </p:nvSpPr>
        <p:spPr bwMode="auto">
          <a:xfrm>
            <a:off x="1130300" y="690563"/>
            <a:ext cx="4597400" cy="3449637"/>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2 Marcador de notas"/>
          <p:cNvSpPr>
            <a:spLocks noGrp="1"/>
          </p:cNvSpPr>
          <p:nvPr>
            <p:ph type="body" idx="1"/>
          </p:nvPr>
        </p:nvSpPr>
        <p:spPr bwMode="auto">
          <a:xfrm>
            <a:off x="685800" y="4370388"/>
            <a:ext cx="5486400" cy="41386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C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p:cNvSpPr>
          <p:nvPr>
            <p:ph type="sldImg"/>
          </p:nvPr>
        </p:nvSpPr>
        <p:spPr bwMode="auto">
          <a:xfrm>
            <a:off x="1130300" y="690563"/>
            <a:ext cx="4597400" cy="3449637"/>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6499" name="2 Marcador de notas"/>
          <p:cNvSpPr>
            <a:spLocks noGrp="1"/>
          </p:cNvSpPr>
          <p:nvPr>
            <p:ph type="body" idx="1"/>
          </p:nvPr>
        </p:nvSpPr>
        <p:spPr bwMode="auto">
          <a:xfrm>
            <a:off x="685800" y="4370388"/>
            <a:ext cx="5486400" cy="41386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C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p:cNvSpPr>
          <p:nvPr>
            <p:ph type="sldImg"/>
          </p:nvPr>
        </p:nvSpPr>
        <p:spPr bwMode="auto">
          <a:xfrm>
            <a:off x="1130300" y="690563"/>
            <a:ext cx="4597400" cy="3449637"/>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2 Marcador de notas"/>
          <p:cNvSpPr>
            <a:spLocks noGrp="1"/>
          </p:cNvSpPr>
          <p:nvPr>
            <p:ph type="body" idx="1"/>
          </p:nvPr>
        </p:nvSpPr>
        <p:spPr bwMode="auto">
          <a:xfrm>
            <a:off x="685800" y="4370388"/>
            <a:ext cx="5486400" cy="41386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C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endParaRPr lang="es-CR"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s-CR"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E73E4FC0-F4E4-4C04-9E50-DE505CADD3E7}" type="slidenum">
              <a:rPr lang="es-CR" smtClean="0"/>
              <a:pPr>
                <a:defRPr/>
              </a:pPr>
              <a:t>‹Nº›</a:t>
            </a:fld>
            <a:endParaRPr lang="es-CR"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66BF0549-17C1-4109-903A-1C5C3839FFD3}" type="datetimeFigureOut">
              <a:rPr lang="en-US" smtClean="0"/>
              <a:pPr>
                <a:defRPr/>
              </a:pPr>
              <a:t>10/13/2014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CB0107B-1362-4DB8-A4CC-9EF44E409F5B}"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F18F4402-55E3-4D08-8224-F990A2E321F0}" type="datetimeFigureOut">
              <a:rPr lang="en-US" smtClean="0"/>
              <a:pPr>
                <a:defRPr/>
              </a:pPr>
              <a:t>10/13/2014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23FADB6-5CA8-48F7-AE49-9F918EBF67B5}"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772654EC-5283-407C-9186-6D0DC00C1F05}" type="datetimeFigureOut">
              <a:rPr lang="en-US" smtClean="0"/>
              <a:pPr>
                <a:defRPr/>
              </a:pPr>
              <a:t>10/13/2014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873959E-7198-4E3B-A0B2-1F45B43FF646}"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486EBC58-FD77-4A4D-B180-A6B423B9EA62}" type="datetimeFigureOut">
              <a:rPr lang="en-US" smtClean="0"/>
              <a:pPr>
                <a:defRPr/>
              </a:pPr>
              <a:t>10/13/2014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ADC5F64-32A5-432B-8FBB-14C2AB0F560C}"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pPr>
              <a:defRPr/>
            </a:pPr>
            <a:fld id="{699D036D-0B6E-47F1-8745-AC81674A0E30}" type="datetimeFigureOut">
              <a:rPr lang="en-US" smtClean="0"/>
              <a:pPr>
                <a:defRPr/>
              </a:pPr>
              <a:t>10/13/2014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EE53020-E8B1-40CF-87C9-90C0BBB4D3DC}" type="slidenum">
              <a:rPr lang="en-US" smtClean="0"/>
              <a:pPr>
                <a:defRPr/>
              </a:pPr>
              <a:t>‹Nº›</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A536F3DA-A8DA-4825-97B9-D9CAB5EDFD78}" type="datetimeFigureOut">
              <a:rPr lang="en-US" smtClean="0"/>
              <a:pPr>
                <a:defRPr/>
              </a:pPr>
              <a:t>10/13/2014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C165DC35-DC87-4F6E-876A-2817921C0254}"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fld id="{1335DBC4-C935-4A83-A6A5-05AE22B4A4A3}" type="datetimeFigureOut">
              <a:rPr lang="en-US" smtClean="0"/>
              <a:pPr>
                <a:defRPr/>
              </a:pPr>
              <a:t>10/13/2014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36F6528-4AFB-4C6A-AA8B-FE3C03E057BE}"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C62F4B5-724C-4768-B11C-DC2F6C6787D9}" type="datetimeFigureOut">
              <a:rPr lang="en-US" smtClean="0"/>
              <a:pPr>
                <a:defRPr/>
              </a:pPr>
              <a:t>10/13/2014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47FDF7D-BBB0-4BF6-83CC-6B8BFBEADE0B}"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pPr>
              <a:defRPr/>
            </a:pPr>
            <a:fld id="{2ADEB336-3D2A-43C9-8B1F-C32B6B3193C1}" type="datetimeFigureOut">
              <a:rPr lang="en-US" smtClean="0"/>
              <a:pPr>
                <a:defRPr/>
              </a:pPr>
              <a:t>10/13/2014</a:t>
            </a:fld>
            <a:endParaRPr lang="en-US" dirty="0"/>
          </a:p>
        </p:txBody>
      </p:sp>
      <p:sp>
        <p:nvSpPr>
          <p:cNvPr id="7" name="Slide Number Placeholder 6"/>
          <p:cNvSpPr>
            <a:spLocks noGrp="1"/>
          </p:cNvSpPr>
          <p:nvPr>
            <p:ph type="sldNum" sz="quarter" idx="12"/>
          </p:nvPr>
        </p:nvSpPr>
        <p:spPr/>
        <p:txBody>
          <a:bodyPr/>
          <a:lstStyle/>
          <a:p>
            <a:pPr>
              <a:defRPr/>
            </a:pPr>
            <a:fld id="{43C4D46F-0B71-4D40-93AC-B96E3C04EECD}" type="slidenum">
              <a:rPr lang="en-US" smtClean="0"/>
              <a:pPr>
                <a:defRPr/>
              </a:pPr>
              <a:t>‹Nº›</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AD3980F7-BAF0-4E65-9CEA-02158CAF2B9E}" type="datetimeFigureOut">
              <a:rPr lang="en-US" smtClean="0"/>
              <a:pPr>
                <a:defRPr/>
              </a:pPr>
              <a:t>10/13/2014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302D92B-AFD5-478D-B45C-378EB6EECFD0}" type="slidenum">
              <a:rPr lang="en-US" smtClean="0"/>
              <a:pPr>
                <a:defRPr/>
              </a:pPr>
              <a:t>‹Nº›</a:t>
            </a:fld>
            <a:endParaRPr lang="en-US" dirty="0"/>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fld id="{81C06F52-A7B0-47F6-852E-D3AF3E157F8D}" type="datetimeFigureOut">
              <a:rPr lang="en-US" smtClean="0"/>
              <a:pPr>
                <a:defRPr/>
              </a:pPr>
              <a:t>10/13/2014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68659419-499F-4A5D-98DE-BAF848BC6665}" type="slidenum">
              <a:rPr lang="en-US" smtClean="0"/>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ssolve">
                                      <p:cBhvr>
                                        <p:cTn id="14" dur="500"/>
                                        <p:tgtEl>
                                          <p:spTgt spid="3">
                                            <p:txEl>
                                              <p:pRg st="2" end="2"/>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advAuto="0"/>
    </p:bld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gif"/><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5.wmf"/><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0.jpeg"/><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4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4.xml"/><Relationship Id="rId4" Type="http://schemas.openxmlformats.org/officeDocument/2006/relationships/image" Target="../media/image81.jpeg"/></Relationships>
</file>

<file path=ppt/slides/_rels/slide5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7.jpeg"/></Relationships>
</file>

<file path=ppt/slides/_rels/slide5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535488" y="2420888"/>
            <a:ext cx="4608512" cy="1702160"/>
          </a:xfrm>
        </p:spPr>
        <p:txBody>
          <a:bodyPr>
            <a:noAutofit/>
          </a:bodyPr>
          <a:lstStyle/>
          <a:p>
            <a:r>
              <a:rPr lang="es-CR" sz="2400" dirty="0" smtClean="0"/>
              <a:t>REGLAS DE ORIGEN EN EL COMERCIO INTERNACIONAL </a:t>
            </a:r>
            <a:endParaRPr lang="es-CR" sz="2400" dirty="0"/>
          </a:p>
        </p:txBody>
      </p:sp>
      <p:sp>
        <p:nvSpPr>
          <p:cNvPr id="5" name="4 Subtítulo"/>
          <p:cNvSpPr>
            <a:spLocks noGrp="1"/>
          </p:cNvSpPr>
          <p:nvPr>
            <p:ph type="subTitle" idx="1"/>
          </p:nvPr>
        </p:nvSpPr>
        <p:spPr>
          <a:xfrm>
            <a:off x="4716016" y="4725144"/>
            <a:ext cx="3309803" cy="1260629"/>
          </a:xfrm>
        </p:spPr>
        <p:txBody>
          <a:bodyPr/>
          <a:lstStyle/>
          <a:p>
            <a:r>
              <a:rPr lang="es-CR" dirty="0" smtClean="0"/>
              <a:t>UCI </a:t>
            </a:r>
            <a:r>
              <a:rPr lang="es-CR" dirty="0" smtClean="0"/>
              <a:t>2014</a:t>
            </a:r>
          </a:p>
        </p:txBody>
      </p:sp>
      <p:sp>
        <p:nvSpPr>
          <p:cNvPr id="6" name="Rectangle 6"/>
          <p:cNvSpPr>
            <a:spLocks noChangeArrowheads="1"/>
          </p:cNvSpPr>
          <p:nvPr/>
        </p:nvSpPr>
        <p:spPr bwMode="auto">
          <a:xfrm>
            <a:off x="0" y="6165850"/>
            <a:ext cx="3563888" cy="692150"/>
          </a:xfrm>
          <a:prstGeom prst="rect">
            <a:avLst/>
          </a:prstGeom>
          <a:noFill/>
          <a:ln w="9525">
            <a:noFill/>
            <a:miter lim="800000"/>
            <a:headEnd/>
            <a:tailEnd/>
          </a:ln>
          <a:effectLst/>
        </p:spPr>
        <p:txBody>
          <a:bodyPr lIns="92075" tIns="46038" rIns="92075" bIns="46038"/>
          <a:lstStyle/>
          <a:p>
            <a:pPr>
              <a:lnSpc>
                <a:spcPct val="80000"/>
              </a:lnSpc>
              <a:spcBef>
                <a:spcPct val="20000"/>
              </a:spcBef>
              <a:buFont typeface="Calibri" pitchFamily="34" charset="0"/>
              <a:buNone/>
            </a:pPr>
            <a:r>
              <a:rPr lang="en-US" sz="1600" b="1" dirty="0">
                <a:latin typeface="Calibri" pitchFamily="34" charset="0"/>
                <a:ea typeface="方正粗倩简体" pitchFamily="1" charset="-122"/>
              </a:rPr>
              <a:t>Ronald Garita López</a:t>
            </a:r>
          </a:p>
          <a:p>
            <a:pPr>
              <a:lnSpc>
                <a:spcPct val="80000"/>
              </a:lnSpc>
              <a:spcBef>
                <a:spcPct val="20000"/>
              </a:spcBef>
              <a:buFont typeface="Calibri" pitchFamily="34" charset="0"/>
              <a:buNone/>
            </a:pPr>
            <a:r>
              <a:rPr lang="en-US" sz="1600" b="1" dirty="0">
                <a:latin typeface="Calibri" pitchFamily="34" charset="0"/>
                <a:ea typeface="方正粗倩简体" pitchFamily="1" charset="-122"/>
              </a:rPr>
              <a:t>servicom@racsa.co.cr</a:t>
            </a:r>
          </a:p>
        </p:txBody>
      </p:sp>
    </p:spTree>
    <p:extLst>
      <p:ext uri="{BB962C8B-B14F-4D97-AF65-F5344CB8AC3E}">
        <p14:creationId xmlns="" xmlns:p14="http://schemas.microsoft.com/office/powerpoint/2010/main" val="276819329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R" dirty="0" smtClean="0"/>
              <a:t>¿Origen de una camisa?</a:t>
            </a:r>
            <a:endParaRPr lang="es-CR" dirty="0"/>
          </a:p>
        </p:txBody>
      </p:sp>
      <p:sp>
        <p:nvSpPr>
          <p:cNvPr id="3" name="2 Marcador de contenido"/>
          <p:cNvSpPr>
            <a:spLocks noGrp="1"/>
          </p:cNvSpPr>
          <p:nvPr>
            <p:ph sz="quarter" idx="13"/>
          </p:nvPr>
        </p:nvSpPr>
        <p:spPr/>
        <p:txBody>
          <a:bodyPr>
            <a:normAutofit fontScale="55000" lnSpcReduction="20000"/>
          </a:bodyPr>
          <a:lstStyle/>
          <a:p>
            <a:r>
              <a:rPr lang="es-CR" dirty="0" smtClean="0"/>
              <a:t>Camisa de algodón producida en Guatemala a partir de telas importadas de Paquistán</a:t>
            </a:r>
          </a:p>
          <a:p>
            <a:r>
              <a:rPr lang="es-CR" dirty="0" smtClean="0"/>
              <a:t>Las telas habían sido producidas con hilazas de Marruecos</a:t>
            </a:r>
          </a:p>
          <a:p>
            <a:r>
              <a:rPr lang="es-CR" dirty="0" smtClean="0"/>
              <a:t>Las hilazas se habían manufacturado a partir de algodón de Egipto</a:t>
            </a:r>
          </a:p>
          <a:p>
            <a:r>
              <a:rPr lang="es-CR" dirty="0" smtClean="0"/>
              <a:t>El diseño se hizo en Colombia</a:t>
            </a:r>
          </a:p>
          <a:p>
            <a:r>
              <a:rPr lang="es-CR" dirty="0" smtClean="0"/>
              <a:t>Los accesorios (botones, etiquetas) son de diversos orígenes.</a:t>
            </a:r>
            <a:endParaRPr lang="es-CR" dirty="0"/>
          </a:p>
        </p:txBody>
      </p:sp>
      <p:pic>
        <p:nvPicPr>
          <p:cNvPr id="64518" name="Picture 6" descr="http://www.cronicadelnoa.com.ar/web/wp-content/uploads/2013/04/planeta-tierra.jpg"/>
          <p:cNvPicPr>
            <a:picLocks noChangeAspect="1" noChangeArrowheads="1"/>
          </p:cNvPicPr>
          <p:nvPr/>
        </p:nvPicPr>
        <p:blipFill>
          <a:blip r:embed="rId2" cstate="print"/>
          <a:srcRect/>
          <a:stretch>
            <a:fillRect/>
          </a:stretch>
        </p:blipFill>
        <p:spPr bwMode="auto">
          <a:xfrm>
            <a:off x="6621348" y="4365104"/>
            <a:ext cx="1983100" cy="2109681"/>
          </a:xfrm>
          <a:prstGeom prst="rect">
            <a:avLst/>
          </a:prstGeom>
          <a:noFill/>
        </p:spPr>
      </p:pic>
      <p:pic>
        <p:nvPicPr>
          <p:cNvPr id="64514" name="Picture 2" descr="http://www.racingdakartstore.com/tienda/14-34-large/camisa-escudo-ferrari.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04048" y="2276872"/>
            <a:ext cx="2946648" cy="2946648"/>
          </a:xfrm>
          <a:prstGeom prst="rect">
            <a:avLst/>
          </a:prstGeom>
          <a:noFill/>
        </p:spPr>
      </p:pic>
    </p:spTree>
    <p:extLst>
      <p:ext uri="{BB962C8B-B14F-4D97-AF65-F5344CB8AC3E}">
        <p14:creationId xmlns="" xmlns:p14="http://schemas.microsoft.com/office/powerpoint/2010/main" val="2302397468"/>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43490" y="980728"/>
            <a:ext cx="7024744" cy="1944216"/>
          </a:xfrm>
        </p:spPr>
        <p:txBody>
          <a:bodyPr>
            <a:normAutofit/>
          </a:bodyPr>
          <a:lstStyle/>
          <a:p>
            <a:pPr algn="ctr"/>
            <a:r>
              <a:rPr lang="es-CR" sz="2400" dirty="0" smtClean="0"/>
              <a:t>¿Cuáles son las condiciones que debe cumplir un producto para que sea considerado como originario</a:t>
            </a:r>
            <a:r>
              <a:rPr lang="es-CR" dirty="0" smtClean="0"/>
              <a:t>?</a:t>
            </a:r>
            <a:endParaRPr lang="es-CR" dirty="0"/>
          </a:p>
        </p:txBody>
      </p:sp>
      <p:pic>
        <p:nvPicPr>
          <p:cNvPr id="63490" name="Picture 2" descr="http://www.albertoandreu.com/wp-content/uploads/2012/11/codigo-de-barras.jpg"/>
          <p:cNvPicPr>
            <a:picLocks noChangeAspect="1" noChangeArrowheads="1"/>
          </p:cNvPicPr>
          <p:nvPr/>
        </p:nvPicPr>
        <p:blipFill>
          <a:blip r:embed="rId2" cstate="print">
            <a:clrChange>
              <a:clrFrom>
                <a:srgbClr val="F4F4F2"/>
              </a:clrFrom>
              <a:clrTo>
                <a:srgbClr val="F4F4F2">
                  <a:alpha val="0"/>
                </a:srgbClr>
              </a:clrTo>
            </a:clrChange>
          </a:blip>
          <a:srcRect/>
          <a:stretch>
            <a:fillRect/>
          </a:stretch>
        </p:blipFill>
        <p:spPr bwMode="auto">
          <a:xfrm>
            <a:off x="2483768" y="3212976"/>
            <a:ext cx="3515147" cy="2780021"/>
          </a:xfrm>
          <a:prstGeom prst="rect">
            <a:avLst/>
          </a:prstGeom>
          <a:noFill/>
        </p:spPr>
      </p:pic>
      <p:pic>
        <p:nvPicPr>
          <p:cNvPr id="63492" name="Picture 4" descr="http://3.bp.blogspot.com/-WTZTA1k9DK8/TukBNU4gdyI/AAAAAAAABvU/qJqaGirT0rY/s1600/INTERROGANTE-113021_L%255B1%255D.jpg"/>
          <p:cNvPicPr>
            <a:picLocks noChangeAspect="1" noChangeArrowheads="1"/>
          </p:cNvPicPr>
          <p:nvPr/>
        </p:nvPicPr>
        <p:blipFill>
          <a:blip r:embed="rId3" cstate="print">
            <a:clrChange>
              <a:clrFrom>
                <a:srgbClr val="FBFBFB"/>
              </a:clrFrom>
              <a:clrTo>
                <a:srgbClr val="FBFBFB">
                  <a:alpha val="0"/>
                </a:srgbClr>
              </a:clrTo>
            </a:clrChange>
          </a:blip>
          <a:srcRect/>
          <a:stretch>
            <a:fillRect/>
          </a:stretch>
        </p:blipFill>
        <p:spPr bwMode="auto">
          <a:xfrm>
            <a:off x="4788024" y="3212976"/>
            <a:ext cx="2657872" cy="2657872"/>
          </a:xfrm>
          <a:prstGeom prst="rect">
            <a:avLst/>
          </a:prstGeom>
          <a:noFill/>
        </p:spPr>
      </p:pic>
    </p:spTree>
    <p:extLst>
      <p:ext uri="{BB962C8B-B14F-4D97-AF65-F5344CB8AC3E}">
        <p14:creationId xmlns="" xmlns:p14="http://schemas.microsoft.com/office/powerpoint/2010/main" val="3818747308"/>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pPr algn="ctr"/>
            <a:r>
              <a:rPr lang="es-CR" dirty="0" smtClean="0"/>
              <a:t>Condiciones generales</a:t>
            </a:r>
            <a:endParaRPr lang="es-CR" dirty="0"/>
          </a:p>
        </p:txBody>
      </p:sp>
      <p:sp>
        <p:nvSpPr>
          <p:cNvPr id="5" name="4 Marcador de contenido"/>
          <p:cNvSpPr>
            <a:spLocks noGrp="1"/>
          </p:cNvSpPr>
          <p:nvPr>
            <p:ph idx="1"/>
          </p:nvPr>
        </p:nvSpPr>
        <p:spPr/>
        <p:txBody>
          <a:bodyPr>
            <a:normAutofit fontScale="92500" lnSpcReduction="10000"/>
          </a:bodyPr>
          <a:lstStyle/>
          <a:p>
            <a:pPr indent="-342900" algn="just">
              <a:buFont typeface="Courier New" pitchFamily="49" charset="0"/>
              <a:buChar char="o"/>
              <a:defRPr/>
            </a:pPr>
            <a:r>
              <a:rPr lang="es-ES_tradnl" dirty="0">
                <a:sym typeface="Monotype Sorts" pitchFamily="2" charset="2"/>
              </a:rPr>
              <a:t>El producto final es el resultado de unos o varios procesos de producción en un país o en una región </a:t>
            </a:r>
            <a:r>
              <a:rPr lang="es-ES_tradnl" dirty="0" smtClean="0">
                <a:sym typeface="Monotype Sorts" pitchFamily="2" charset="2"/>
              </a:rPr>
              <a:t>determinada</a:t>
            </a:r>
            <a:endParaRPr lang="es-ES_tradnl" dirty="0">
              <a:sym typeface="Monotype Sorts" pitchFamily="2" charset="2"/>
            </a:endParaRPr>
          </a:p>
          <a:p>
            <a:pPr indent="-342900" algn="just">
              <a:buFont typeface="Courier New" pitchFamily="49" charset="0"/>
              <a:buChar char="o"/>
              <a:defRPr/>
            </a:pPr>
            <a:r>
              <a:rPr lang="es-ES_tradnl" dirty="0">
                <a:sym typeface="Monotype Sorts" pitchFamily="2" charset="2"/>
              </a:rPr>
              <a:t>Las materias primas importadas de terceros países sufren un proceso de transformación suficiente o sustancial conforme a la regla de </a:t>
            </a:r>
            <a:r>
              <a:rPr lang="es-ES_tradnl" dirty="0" smtClean="0">
                <a:sym typeface="Monotype Sorts" pitchFamily="2" charset="2"/>
              </a:rPr>
              <a:t>origen</a:t>
            </a:r>
            <a:endParaRPr lang="es-ES_tradnl" dirty="0">
              <a:sym typeface="Monotype Sorts" pitchFamily="2" charset="2"/>
            </a:endParaRPr>
          </a:p>
          <a:p>
            <a:pPr>
              <a:buFont typeface="Courier New" pitchFamily="49" charset="0"/>
              <a:buChar char="o"/>
            </a:pPr>
            <a:endParaRPr lang="es-CR" dirty="0"/>
          </a:p>
        </p:txBody>
      </p:sp>
      <p:pic>
        <p:nvPicPr>
          <p:cNvPr id="6" name="Picture 2" descr="http://t3.gstatic.com/images?q=tbn:ANd9GcQRkLJxvILoe0gs_hW_s71Yu08FG5OJhsvy8QZvNjeawzTN1tn7"/>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5940152" y="4869160"/>
            <a:ext cx="2743200" cy="1666875"/>
          </a:xfrm>
          <a:prstGeom prst="rect">
            <a:avLst/>
          </a:prstGeom>
          <a:noFill/>
        </p:spPr>
      </p:pic>
    </p:spTree>
    <p:extLst>
      <p:ext uri="{BB962C8B-B14F-4D97-AF65-F5344CB8AC3E}">
        <p14:creationId xmlns="" xmlns:p14="http://schemas.microsoft.com/office/powerpoint/2010/main" val="161353039"/>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43608" y="764704"/>
            <a:ext cx="7024744" cy="1143000"/>
          </a:xfrm>
        </p:spPr>
        <p:txBody>
          <a:bodyPr>
            <a:normAutofit fontScale="90000"/>
          </a:bodyPr>
          <a:lstStyle/>
          <a:p>
            <a:pPr algn="ctr"/>
            <a:r>
              <a:rPr lang="es-CR" dirty="0" smtClean="0"/>
              <a:t>Condiciones generales</a:t>
            </a:r>
            <a:endParaRPr lang="es-CR" dirty="0"/>
          </a:p>
        </p:txBody>
      </p:sp>
      <p:pic>
        <p:nvPicPr>
          <p:cNvPr id="6" name="Picture 2" descr="http://t3.gstatic.com/images?q=tbn:ANd9GcQRkLJxvILoe0gs_hW_s71Yu08FG5OJhsvy8QZvNjeawzTN1tn7"/>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5940152" y="4869160"/>
            <a:ext cx="2743200" cy="1666875"/>
          </a:xfrm>
          <a:prstGeom prst="rect">
            <a:avLst/>
          </a:prstGeom>
          <a:noFill/>
        </p:spPr>
      </p:pic>
      <p:sp>
        <p:nvSpPr>
          <p:cNvPr id="5" name="4 Marcador de contenido"/>
          <p:cNvSpPr>
            <a:spLocks noGrp="1"/>
          </p:cNvSpPr>
          <p:nvPr>
            <p:ph idx="1"/>
          </p:nvPr>
        </p:nvSpPr>
        <p:spPr>
          <a:xfrm>
            <a:off x="1043608" y="1988840"/>
            <a:ext cx="6777317" cy="3699773"/>
          </a:xfrm>
        </p:spPr>
        <p:txBody>
          <a:bodyPr>
            <a:normAutofit lnSpcReduction="10000"/>
          </a:bodyPr>
          <a:lstStyle/>
          <a:p>
            <a:pPr indent="-342900" algn="just">
              <a:buFont typeface="Courier New" pitchFamily="49" charset="0"/>
              <a:buChar char="o"/>
              <a:defRPr/>
            </a:pPr>
            <a:r>
              <a:rPr lang="es-ES_tradnl" dirty="0" smtClean="0">
                <a:sym typeface="Monotype Sorts" pitchFamily="2" charset="2"/>
              </a:rPr>
              <a:t>El </a:t>
            </a:r>
            <a:r>
              <a:rPr lang="es-ES_tradnl" dirty="0">
                <a:sym typeface="Monotype Sorts" pitchFamily="2" charset="2"/>
              </a:rPr>
              <a:t>producto final es exportado de manera directa al territorio del otro país sin sufrir procesos ulteriores en terceros </a:t>
            </a:r>
            <a:r>
              <a:rPr lang="es-ES_tradnl" dirty="0" smtClean="0">
                <a:sym typeface="Monotype Sorts" pitchFamily="2" charset="2"/>
              </a:rPr>
              <a:t>países</a:t>
            </a:r>
          </a:p>
          <a:p>
            <a:pPr indent="-342900" algn="just">
              <a:buFont typeface="Courier New" pitchFamily="49" charset="0"/>
              <a:buChar char="o"/>
              <a:defRPr/>
            </a:pPr>
            <a:endParaRPr lang="es-ES_tradnl" dirty="0">
              <a:sym typeface="Monotype Sorts" pitchFamily="2" charset="2"/>
            </a:endParaRPr>
          </a:p>
          <a:p>
            <a:pPr indent="-342900" algn="just">
              <a:buFont typeface="Courier New" pitchFamily="49" charset="0"/>
              <a:buChar char="o"/>
              <a:defRPr/>
            </a:pPr>
            <a:r>
              <a:rPr lang="es-ES_tradnl" dirty="0">
                <a:sym typeface="Monotype Sorts" pitchFamily="2" charset="2"/>
              </a:rPr>
              <a:t>El producto final cumple con la norma de origen acordada entre las Partes</a:t>
            </a:r>
            <a:endParaRPr lang="es-ES_tradnl" dirty="0"/>
          </a:p>
          <a:p>
            <a:pPr>
              <a:buFont typeface="Courier New" pitchFamily="49" charset="0"/>
              <a:buChar char="o"/>
            </a:pPr>
            <a:endParaRPr lang="es-CR" dirty="0"/>
          </a:p>
        </p:txBody>
      </p:sp>
    </p:spTree>
    <p:extLst>
      <p:ext uri="{BB962C8B-B14F-4D97-AF65-F5344CB8AC3E}">
        <p14:creationId xmlns="" xmlns:p14="http://schemas.microsoft.com/office/powerpoint/2010/main" val="161353039"/>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R" dirty="0" smtClean="0"/>
              <a:t>Tipos de reglas: No preferenciales</a:t>
            </a:r>
            <a:endParaRPr lang="es-CR" dirty="0"/>
          </a:p>
        </p:txBody>
      </p:sp>
      <p:sp>
        <p:nvSpPr>
          <p:cNvPr id="3" name="2 Marcador de contenido"/>
          <p:cNvSpPr>
            <a:spLocks noGrp="1"/>
          </p:cNvSpPr>
          <p:nvPr>
            <p:ph idx="1"/>
          </p:nvPr>
        </p:nvSpPr>
        <p:spPr>
          <a:xfrm>
            <a:off x="467545" y="2132856"/>
            <a:ext cx="5832647" cy="4248472"/>
          </a:xfrm>
        </p:spPr>
        <p:txBody>
          <a:bodyPr>
            <a:normAutofit fontScale="70000" lnSpcReduction="20000"/>
          </a:bodyPr>
          <a:lstStyle/>
          <a:p>
            <a:pPr indent="-342900" algn="just">
              <a:buFont typeface="Courier New" pitchFamily="49" charset="0"/>
              <a:buChar char="o"/>
              <a:defRPr/>
            </a:pPr>
            <a:r>
              <a:rPr lang="es-ES_tradnl" dirty="0"/>
              <a:t>son aquellas reglas </a:t>
            </a:r>
            <a:r>
              <a:rPr lang="es-ES_tradnl" sz="3200" b="1" dirty="0">
                <a:solidFill>
                  <a:srgbClr val="FF9933"/>
                </a:solidFill>
              </a:rPr>
              <a:t>no</a:t>
            </a:r>
            <a:r>
              <a:rPr lang="es-ES_tradnl" dirty="0"/>
              <a:t> relacionadas con regímenes de comercio contractuales o autónomos conducentes al otorgamiento de preferencias arancelarias que sobrepasen la aplicación del párrafo 1 del artículo primero del GATT de 1993</a:t>
            </a:r>
          </a:p>
          <a:p>
            <a:pPr indent="-342900" algn="just">
              <a:buFont typeface="Courier New" pitchFamily="49" charset="0"/>
              <a:buChar char="o"/>
              <a:defRPr/>
            </a:pPr>
            <a:endParaRPr lang="es-ES_tradnl" dirty="0"/>
          </a:p>
          <a:p>
            <a:pPr indent="-342900" algn="just">
              <a:buFont typeface="Courier New" pitchFamily="49" charset="0"/>
              <a:buChar char="o"/>
              <a:defRPr/>
            </a:pPr>
            <a:r>
              <a:rPr lang="es-ES_tradnl" dirty="0"/>
              <a:t>Ejemplos: aplicación de derechos antidumping o compensatorios en caso de prácticas de dumping o subsidios - aplicación de salvaguardias - aplicación de contingentes arancelarios - compras del sector público</a:t>
            </a:r>
          </a:p>
          <a:p>
            <a:pPr>
              <a:buFont typeface="Courier New" pitchFamily="49" charset="0"/>
              <a:buChar char="o"/>
            </a:pPr>
            <a:endParaRPr lang="es-CR" dirty="0"/>
          </a:p>
        </p:txBody>
      </p:sp>
      <p:sp>
        <p:nvSpPr>
          <p:cNvPr id="5" name="4 Flecha abajo"/>
          <p:cNvSpPr/>
          <p:nvPr/>
        </p:nvSpPr>
        <p:spPr>
          <a:xfrm>
            <a:off x="6438461" y="2636912"/>
            <a:ext cx="360040" cy="1584176"/>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R" dirty="0"/>
          </a:p>
        </p:txBody>
      </p:sp>
      <p:sp>
        <p:nvSpPr>
          <p:cNvPr id="6" name="5 Señal de prohibido"/>
          <p:cNvSpPr/>
          <p:nvPr/>
        </p:nvSpPr>
        <p:spPr>
          <a:xfrm>
            <a:off x="6660232" y="3933056"/>
            <a:ext cx="1368152" cy="1296144"/>
          </a:xfrm>
          <a:prstGeom prst="noSmoking">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solidFill>
                <a:schemeClr val="tx1"/>
              </a:solidFill>
            </a:endParaRPr>
          </a:p>
        </p:txBody>
      </p:sp>
    </p:spTree>
    <p:extLst>
      <p:ext uri="{BB962C8B-B14F-4D97-AF65-F5344CB8AC3E}">
        <p14:creationId xmlns="" xmlns:p14="http://schemas.microsoft.com/office/powerpoint/2010/main" val="2134210731"/>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R" dirty="0" smtClean="0"/>
              <a:t>Tipos de reglas de origen</a:t>
            </a:r>
            <a:endParaRPr lang="es-CR" dirty="0"/>
          </a:p>
        </p:txBody>
      </p:sp>
      <p:sp>
        <p:nvSpPr>
          <p:cNvPr id="3" name="2 Marcador de contenido"/>
          <p:cNvSpPr>
            <a:spLocks noGrp="1"/>
          </p:cNvSpPr>
          <p:nvPr>
            <p:ph idx="1"/>
          </p:nvPr>
        </p:nvSpPr>
        <p:spPr>
          <a:xfrm>
            <a:off x="467545" y="2348880"/>
            <a:ext cx="5832648" cy="3816424"/>
          </a:xfrm>
        </p:spPr>
        <p:txBody>
          <a:bodyPr>
            <a:normAutofit fontScale="92500" lnSpcReduction="10000"/>
          </a:bodyPr>
          <a:lstStyle/>
          <a:p>
            <a:pPr algn="just">
              <a:buFont typeface="Courier New" pitchFamily="49" charset="0"/>
              <a:buChar char="o"/>
            </a:pPr>
            <a:r>
              <a:rPr lang="es-ES_tradnl" b="1" dirty="0">
                <a:solidFill>
                  <a:srgbClr val="FF9933"/>
                </a:solidFill>
              </a:rPr>
              <a:t>PREFERENCIALES:</a:t>
            </a:r>
            <a:r>
              <a:rPr lang="es-ES_tradnl" dirty="0"/>
              <a:t> son aquellas normas que se aplican a las mercancías exportadas al amparo de preferencias arancelarias</a:t>
            </a:r>
          </a:p>
          <a:p>
            <a:pPr>
              <a:buFont typeface="Courier New" pitchFamily="49" charset="0"/>
              <a:buChar char="o"/>
            </a:pPr>
            <a:endParaRPr lang="es-ES_tradnl" dirty="0"/>
          </a:p>
          <a:p>
            <a:pPr algn="just">
              <a:buFont typeface="Courier New" pitchFamily="49" charset="0"/>
              <a:buChar char="o"/>
            </a:pPr>
            <a:r>
              <a:rPr lang="es-ES_tradnl" b="1" dirty="0">
                <a:solidFill>
                  <a:srgbClr val="FF9933"/>
                </a:solidFill>
              </a:rPr>
              <a:t>Ejemplos:</a:t>
            </a:r>
            <a:r>
              <a:rPr lang="es-ES_tradnl" dirty="0"/>
              <a:t> SGP/  ICC / TLC Costa Rica-México / NAFTA / Centroamérica / TLC RD- CA /TLC RD-CARICOM</a:t>
            </a:r>
          </a:p>
          <a:p>
            <a:pPr>
              <a:buFont typeface="Courier New" pitchFamily="49" charset="0"/>
              <a:buChar char="o"/>
            </a:pPr>
            <a:endParaRPr lang="es-CR" dirty="0"/>
          </a:p>
        </p:txBody>
      </p:sp>
      <p:pic>
        <p:nvPicPr>
          <p:cNvPr id="60418" name="Picture 2" descr="http://thumbs.dreamstime.com/thumb_501/1273072469906k8x.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28184" y="2132856"/>
            <a:ext cx="2743200" cy="3333750"/>
          </a:xfrm>
          <a:prstGeom prst="rect">
            <a:avLst/>
          </a:prstGeom>
          <a:noFill/>
        </p:spPr>
      </p:pic>
      <p:pic>
        <p:nvPicPr>
          <p:cNvPr id="60420" name="Picture 4" descr="http://blog.extreme-advice.com/wp-content/uploads/2012/11/Check.png"/>
          <p:cNvPicPr>
            <a:picLocks noChangeAspect="1" noChangeArrowheads="1"/>
          </p:cNvPicPr>
          <p:nvPr/>
        </p:nvPicPr>
        <p:blipFill>
          <a:blip r:embed="rId3" cstate="print"/>
          <a:srcRect/>
          <a:stretch>
            <a:fillRect/>
          </a:stretch>
        </p:blipFill>
        <p:spPr bwMode="auto">
          <a:xfrm>
            <a:off x="6804248" y="4365104"/>
            <a:ext cx="2078360" cy="2078360"/>
          </a:xfrm>
          <a:prstGeom prst="rect">
            <a:avLst/>
          </a:prstGeom>
          <a:noFill/>
        </p:spPr>
      </p:pic>
    </p:spTree>
    <p:extLst>
      <p:ext uri="{BB962C8B-B14F-4D97-AF65-F5344CB8AC3E}">
        <p14:creationId xmlns="" xmlns:p14="http://schemas.microsoft.com/office/powerpoint/2010/main" val="4148932358"/>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7024744" cy="1143000"/>
          </a:xfrm>
        </p:spPr>
        <p:txBody>
          <a:bodyPr>
            <a:noAutofit/>
          </a:bodyPr>
          <a:lstStyle/>
          <a:p>
            <a:pPr algn="ctr"/>
            <a:r>
              <a:rPr lang="es-CR" sz="2800" dirty="0" smtClean="0"/>
              <a:t>Reglas de origen preferenciales en los acuerdos comerciales</a:t>
            </a:r>
            <a:endParaRPr lang="es-CR" sz="2800" dirty="0"/>
          </a:p>
        </p:txBody>
      </p:sp>
      <p:sp>
        <p:nvSpPr>
          <p:cNvPr id="3" name="2 Marcador de contenido"/>
          <p:cNvSpPr>
            <a:spLocks noGrp="1"/>
          </p:cNvSpPr>
          <p:nvPr>
            <p:ph idx="1"/>
          </p:nvPr>
        </p:nvSpPr>
        <p:spPr>
          <a:xfrm>
            <a:off x="467545" y="2132856"/>
            <a:ext cx="5976663" cy="4392488"/>
          </a:xfrm>
        </p:spPr>
        <p:txBody>
          <a:bodyPr>
            <a:normAutofit fontScale="92500" lnSpcReduction="20000"/>
          </a:bodyPr>
          <a:lstStyle/>
          <a:p>
            <a:pPr algn="just">
              <a:lnSpc>
                <a:spcPct val="90000"/>
              </a:lnSpc>
            </a:pPr>
            <a:r>
              <a:rPr lang="es-ES_tradnl" b="1" dirty="0">
                <a:solidFill>
                  <a:srgbClr val="FF9933"/>
                </a:solidFill>
              </a:rPr>
              <a:t>Negociación de acceso a mercados: </a:t>
            </a:r>
            <a:r>
              <a:rPr lang="es-ES_tradnl" dirty="0"/>
              <a:t>los países se conceden mutuamente diversos tratamientos preferenciales para el intercambio comercial de mercancías</a:t>
            </a:r>
          </a:p>
          <a:p>
            <a:pPr algn="just">
              <a:lnSpc>
                <a:spcPct val="90000"/>
              </a:lnSpc>
            </a:pPr>
            <a:r>
              <a:rPr lang="es-ES_tradnl" b="1" dirty="0" smtClean="0">
                <a:solidFill>
                  <a:srgbClr val="FF9933"/>
                </a:solidFill>
              </a:rPr>
              <a:t>Reglas </a:t>
            </a:r>
            <a:r>
              <a:rPr lang="es-ES_tradnl" b="1" dirty="0">
                <a:solidFill>
                  <a:srgbClr val="FF9933"/>
                </a:solidFill>
              </a:rPr>
              <a:t>de origen: </a:t>
            </a:r>
            <a:r>
              <a:rPr lang="es-ES_tradnl" dirty="0"/>
              <a:t>es necesario definir el origen de los productos objeto de comercio con preferencias arancelarias a fin de asegurar que se beneficien </a:t>
            </a:r>
            <a:r>
              <a:rPr lang="es-ES_tradnl" u="sng" dirty="0"/>
              <a:t>exclusivamente</a:t>
            </a:r>
            <a:r>
              <a:rPr lang="es-ES_tradnl" dirty="0"/>
              <a:t> las mercancías que califican como </a:t>
            </a:r>
            <a:r>
              <a:rPr lang="es-ES_tradnl" dirty="0" smtClean="0"/>
              <a:t>originarias</a:t>
            </a:r>
            <a:endParaRPr lang="es-ES_tradnl" dirty="0"/>
          </a:p>
        </p:txBody>
      </p:sp>
      <p:pic>
        <p:nvPicPr>
          <p:cNvPr id="5" name="Picture 2" descr="http://t2.gstatic.com/images?q=tbn:ANd9GcTuUVkG--CNQOBHHACMduApPa2vf1WMsUtQoT8_HiuuRRdtppMV"/>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84368" y="4365104"/>
            <a:ext cx="1031379" cy="1311251"/>
          </a:xfrm>
          <a:prstGeom prst="rect">
            <a:avLst/>
          </a:prstGeom>
          <a:noFill/>
        </p:spPr>
      </p:pic>
      <p:pic>
        <p:nvPicPr>
          <p:cNvPr id="59394" name="Picture 2" descr="http://www.acex.es/wp-content/uploads/2013/02/cooperacion_internacional_conicyt1.jpg"/>
          <p:cNvPicPr>
            <a:picLocks noChangeAspect="1" noChangeArrowheads="1"/>
          </p:cNvPicPr>
          <p:nvPr/>
        </p:nvPicPr>
        <p:blipFill>
          <a:blip r:embed="rId3" cstate="print">
            <a:clrChange>
              <a:clrFrom>
                <a:srgbClr val="FFFFFF"/>
              </a:clrFrom>
              <a:clrTo>
                <a:srgbClr val="FFFFFF">
                  <a:alpha val="0"/>
                </a:srgbClr>
              </a:clrTo>
            </a:clrChange>
          </a:blip>
          <a:srcRect l="16003" t="21385"/>
          <a:stretch>
            <a:fillRect/>
          </a:stretch>
        </p:blipFill>
        <p:spPr bwMode="auto">
          <a:xfrm>
            <a:off x="6362197" y="3717032"/>
            <a:ext cx="2781803" cy="2740425"/>
          </a:xfrm>
          <a:prstGeom prst="rect">
            <a:avLst/>
          </a:prstGeom>
          <a:noFill/>
        </p:spPr>
      </p:pic>
      <p:sp>
        <p:nvSpPr>
          <p:cNvPr id="6" name="5 Flecha derecha"/>
          <p:cNvSpPr/>
          <p:nvPr/>
        </p:nvSpPr>
        <p:spPr>
          <a:xfrm>
            <a:off x="7524328" y="1988840"/>
            <a:ext cx="1368152" cy="8640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dirty="0"/>
          </a:p>
        </p:txBody>
      </p:sp>
      <p:sp>
        <p:nvSpPr>
          <p:cNvPr id="7" name="6 Flecha derecha"/>
          <p:cNvSpPr/>
          <p:nvPr/>
        </p:nvSpPr>
        <p:spPr>
          <a:xfrm rot="10800000">
            <a:off x="6876256" y="2564904"/>
            <a:ext cx="1368152" cy="86409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CR" dirty="0"/>
          </a:p>
        </p:txBody>
      </p:sp>
    </p:spTree>
    <p:extLst>
      <p:ext uri="{BB962C8B-B14F-4D97-AF65-F5344CB8AC3E}">
        <p14:creationId xmlns="" xmlns:p14="http://schemas.microsoft.com/office/powerpoint/2010/main" val="3605581726"/>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7024744" cy="1143000"/>
          </a:xfrm>
        </p:spPr>
        <p:txBody>
          <a:bodyPr>
            <a:normAutofit fontScale="90000"/>
          </a:bodyPr>
          <a:lstStyle/>
          <a:p>
            <a:pPr algn="ctr"/>
            <a:r>
              <a:rPr lang="es-CR" dirty="0" smtClean="0"/>
              <a:t>Reglas de origen preferenciales</a:t>
            </a:r>
            <a:endParaRPr lang="es-CR" dirty="0"/>
          </a:p>
        </p:txBody>
      </p:sp>
      <p:sp>
        <p:nvSpPr>
          <p:cNvPr id="3" name="2 Marcador de contenido"/>
          <p:cNvSpPr>
            <a:spLocks noGrp="1"/>
          </p:cNvSpPr>
          <p:nvPr>
            <p:ph idx="1"/>
          </p:nvPr>
        </p:nvSpPr>
        <p:spPr>
          <a:xfrm>
            <a:off x="467545" y="2276872"/>
            <a:ext cx="5472607" cy="4176464"/>
          </a:xfrm>
        </p:spPr>
        <p:txBody>
          <a:bodyPr>
            <a:normAutofit fontScale="92500" lnSpcReduction="10000"/>
          </a:bodyPr>
          <a:lstStyle/>
          <a:p>
            <a:pPr algn="just">
              <a:lnSpc>
                <a:spcPct val="80000"/>
              </a:lnSpc>
              <a:buFont typeface="Wingdings" pitchFamily="2" charset="2"/>
              <a:buNone/>
            </a:pPr>
            <a:r>
              <a:rPr lang="es-ES_tradnl" dirty="0"/>
              <a:t>1.   Evitar la “deflección de comercio” a través de  la </a:t>
            </a:r>
            <a:r>
              <a:rPr lang="es-ES_tradnl" u="sng" dirty="0"/>
              <a:t>triangulación de origen</a:t>
            </a:r>
          </a:p>
          <a:p>
            <a:pPr algn="just">
              <a:lnSpc>
                <a:spcPct val="80000"/>
              </a:lnSpc>
              <a:buFont typeface="Wingdings" pitchFamily="2" charset="2"/>
              <a:buNone/>
            </a:pPr>
            <a:r>
              <a:rPr lang="es-ES_tradnl" u="sng" dirty="0"/>
              <a:t>       </a:t>
            </a:r>
          </a:p>
          <a:p>
            <a:pPr algn="just">
              <a:lnSpc>
                <a:spcPct val="80000"/>
              </a:lnSpc>
              <a:buFont typeface="Wingdings" pitchFamily="2" charset="2"/>
              <a:buNone/>
            </a:pPr>
            <a:r>
              <a:rPr lang="es-ES_tradnl" dirty="0">
                <a:solidFill>
                  <a:srgbClr val="FF9933"/>
                </a:solidFill>
              </a:rPr>
              <a:t>	</a:t>
            </a:r>
            <a:r>
              <a:rPr lang="es-ES_tradnl" b="1" u="sng" dirty="0">
                <a:solidFill>
                  <a:srgbClr val="FF9933"/>
                </a:solidFill>
              </a:rPr>
              <a:t>Deflección de comercio:</a:t>
            </a:r>
            <a:r>
              <a:rPr lang="es-ES_tradnl" dirty="0"/>
              <a:t> fenómeno que consiste en el aprovechamiento de las ventajas concedidas en el marco de los acuerdos comerciales por parte de mercancías provenientes de terceros </a:t>
            </a:r>
            <a:r>
              <a:rPr lang="es-ES_tradnl" dirty="0" smtClean="0"/>
              <a:t>países</a:t>
            </a:r>
            <a:endParaRPr lang="es-ES_tradnl" dirty="0"/>
          </a:p>
        </p:txBody>
      </p:sp>
      <p:pic>
        <p:nvPicPr>
          <p:cNvPr id="58370" name="Picture 2" descr="http://www.legaltoday.com/files/Image/practica-jur/domino.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012160" y="2636912"/>
            <a:ext cx="2692633" cy="1907283"/>
          </a:xfrm>
          <a:prstGeom prst="rect">
            <a:avLst/>
          </a:prstGeom>
          <a:noFill/>
        </p:spPr>
      </p:pic>
    </p:spTree>
    <p:extLst>
      <p:ext uri="{BB962C8B-B14F-4D97-AF65-F5344CB8AC3E}">
        <p14:creationId xmlns="" xmlns:p14="http://schemas.microsoft.com/office/powerpoint/2010/main" val="3867263263"/>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apa América do Norte"/>
          <p:cNvPicPr>
            <a:picLocks noChangeAspect="1" noChangeArrowheads="1"/>
          </p:cNvPicPr>
          <p:nvPr/>
        </p:nvPicPr>
        <p:blipFill>
          <a:blip r:embed="rId3" cstate="print">
            <a:extLst>
              <a:ext uri="{28A0092B-C50C-407E-A947-70E740481C1C}">
                <a14:useLocalDpi xmlns="" xmlns:a14="http://schemas.microsoft.com/office/drawing/2010/main" val="0"/>
              </a:ext>
            </a:extLst>
          </a:blip>
          <a:srcRect l="33987" t="61732" r="1408" b="-694"/>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3" name="Picture 3" descr="guaya_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956550" y="4221163"/>
            <a:ext cx="827088"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49060" name="Rectangle 4"/>
          <p:cNvSpPr>
            <a:spLocks noGrp="1" noChangeArrowheads="1"/>
          </p:cNvSpPr>
          <p:nvPr>
            <p:ph type="title"/>
          </p:nvPr>
        </p:nvSpPr>
        <p:spPr>
          <a:xfrm>
            <a:off x="179388" y="5734050"/>
            <a:ext cx="4281487" cy="838200"/>
          </a:xfrm>
        </p:spPr>
        <p:txBody>
          <a:bodyPr>
            <a:normAutofit fontScale="90000"/>
          </a:bodyPr>
          <a:lstStyle/>
          <a:p>
            <a:pPr fontAlgn="auto">
              <a:spcAft>
                <a:spcPts val="0"/>
              </a:spcAft>
              <a:defRPr/>
            </a:pPr>
            <a:r>
              <a:rPr lang="es-CR" i="1" dirty="0" smtClean="0">
                <a:solidFill>
                  <a:srgbClr val="4D4D4D"/>
                </a:solidFill>
              </a:rPr>
              <a:t>Triangulación de origen</a:t>
            </a:r>
            <a:endParaRPr lang="en-US" i="1" dirty="0" smtClean="0">
              <a:solidFill>
                <a:srgbClr val="4D4D4D"/>
              </a:solidFill>
            </a:endParaRPr>
          </a:p>
        </p:txBody>
      </p:sp>
      <p:sp>
        <p:nvSpPr>
          <p:cNvPr id="2349061" name="Line 5"/>
          <p:cNvSpPr>
            <a:spLocks noChangeShapeType="1"/>
          </p:cNvSpPr>
          <p:nvPr/>
        </p:nvSpPr>
        <p:spPr bwMode="auto">
          <a:xfrm flipH="1" flipV="1">
            <a:off x="5867400" y="2565400"/>
            <a:ext cx="2305050" cy="3814763"/>
          </a:xfrm>
          <a:prstGeom prst="line">
            <a:avLst/>
          </a:prstGeom>
          <a:noFill/>
          <a:ln w="38100">
            <a:solidFill>
              <a:srgbClr val="008080"/>
            </a:solidFill>
            <a:round/>
            <a:headEnd/>
            <a:tailEnd type="triangle" w="med" len="med"/>
          </a:ln>
          <a:extLst>
            <a:ext uri="{909E8E84-426E-40DD-AFC4-6F175D3DCCD1}">
              <a14:hiddenFill xmlns="" xmlns:a14="http://schemas.microsoft.com/office/drawing/2010/main">
                <a:noFill/>
              </a14:hiddenFill>
            </a:ext>
          </a:extLst>
        </p:spPr>
        <p:txBody>
          <a:bodyPr/>
          <a:lstStyle/>
          <a:p>
            <a:endParaRPr lang="es-CR" dirty="0"/>
          </a:p>
        </p:txBody>
      </p:sp>
      <p:sp>
        <p:nvSpPr>
          <p:cNvPr id="2349062" name="Line 6"/>
          <p:cNvSpPr>
            <a:spLocks noChangeShapeType="1"/>
          </p:cNvSpPr>
          <p:nvPr/>
        </p:nvSpPr>
        <p:spPr bwMode="auto">
          <a:xfrm flipH="1" flipV="1">
            <a:off x="5364163" y="5876925"/>
            <a:ext cx="2808287" cy="503238"/>
          </a:xfrm>
          <a:prstGeom prst="line">
            <a:avLst/>
          </a:prstGeom>
          <a:noFill/>
          <a:ln w="38100">
            <a:solidFill>
              <a:srgbClr val="663300"/>
            </a:solidFill>
            <a:round/>
            <a:headEnd/>
            <a:tailEnd type="triangle" w="med" len="med"/>
          </a:ln>
          <a:extLst>
            <a:ext uri="{909E8E84-426E-40DD-AFC4-6F175D3DCCD1}">
              <a14:hiddenFill xmlns="" xmlns:a14="http://schemas.microsoft.com/office/drawing/2010/main">
                <a:noFill/>
              </a14:hiddenFill>
            </a:ext>
          </a:extLst>
        </p:spPr>
        <p:txBody>
          <a:bodyPr/>
          <a:lstStyle/>
          <a:p>
            <a:endParaRPr lang="es-CR" dirty="0"/>
          </a:p>
        </p:txBody>
      </p:sp>
      <p:sp>
        <p:nvSpPr>
          <p:cNvPr id="2349063" name="Line 7"/>
          <p:cNvSpPr>
            <a:spLocks noChangeShapeType="1"/>
          </p:cNvSpPr>
          <p:nvPr/>
        </p:nvSpPr>
        <p:spPr bwMode="auto">
          <a:xfrm flipH="1">
            <a:off x="5435600" y="2565400"/>
            <a:ext cx="431800" cy="3241675"/>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s-CR" dirty="0"/>
          </a:p>
        </p:txBody>
      </p:sp>
      <p:sp>
        <p:nvSpPr>
          <p:cNvPr id="2349064" name="Oval 8"/>
          <p:cNvSpPr>
            <a:spLocks noChangeArrowheads="1"/>
          </p:cNvSpPr>
          <p:nvPr/>
        </p:nvSpPr>
        <p:spPr bwMode="auto">
          <a:xfrm>
            <a:off x="5724525" y="5373688"/>
            <a:ext cx="863600" cy="576262"/>
          </a:xfrm>
          <a:prstGeom prst="ellipse">
            <a:avLst/>
          </a:prstGeom>
          <a:solidFill>
            <a:srgbClr val="663300"/>
          </a:solidFill>
          <a:ln>
            <a:noFill/>
          </a:ln>
          <a:extLst>
            <a:ext uri="{91240B29-F687-4F45-9708-019B960494DF}">
              <a14:hiddenLine xmlns="" xmlns:a14="http://schemas.microsoft.com/office/drawing/2010/main" w="12700">
                <a:solidFill>
                  <a:srgbClr val="000000"/>
                </a:solidFill>
                <a:round/>
                <a:headEnd type="none" w="sm" len="sm"/>
                <a:tailEnd type="none" w="sm" len="sm"/>
              </a14:hiddenLine>
            </a:ext>
          </a:extLst>
        </p:spPr>
        <p:txBody>
          <a:bodyPr wrap="none" anchor="ctr"/>
          <a:lstStyle/>
          <a:p>
            <a:pPr algn="ctr"/>
            <a:r>
              <a:rPr lang="es-CR" sz="2000" b="1" dirty="0">
                <a:latin typeface="Times New Roman" pitchFamily="18" charset="0"/>
              </a:rPr>
              <a:t>15%</a:t>
            </a:r>
            <a:endParaRPr lang="en-US" sz="2000" b="1" dirty="0">
              <a:latin typeface="Times New Roman" pitchFamily="18" charset="0"/>
            </a:endParaRPr>
          </a:p>
        </p:txBody>
      </p:sp>
      <p:sp>
        <p:nvSpPr>
          <p:cNvPr id="2349065" name="Oval 9"/>
          <p:cNvSpPr>
            <a:spLocks noChangeArrowheads="1"/>
          </p:cNvSpPr>
          <p:nvPr/>
        </p:nvSpPr>
        <p:spPr bwMode="auto">
          <a:xfrm>
            <a:off x="4140200" y="2565400"/>
            <a:ext cx="1800225" cy="576263"/>
          </a:xfrm>
          <a:prstGeom prst="ellipse">
            <a:avLst/>
          </a:prstGeom>
          <a:solidFill>
            <a:srgbClr val="FF0000"/>
          </a:solidFill>
          <a:ln>
            <a:noFill/>
          </a:ln>
          <a:extLst>
            <a:ext uri="{91240B29-F687-4F45-9708-019B960494DF}">
              <a14:hiddenLine xmlns="" xmlns:a14="http://schemas.microsoft.com/office/drawing/2010/main" w="12700">
                <a:solidFill>
                  <a:srgbClr val="000000"/>
                </a:solidFill>
                <a:round/>
                <a:headEnd type="none" w="sm" len="sm"/>
                <a:tailEnd type="none" w="sm" len="sm"/>
              </a14:hiddenLine>
            </a:ext>
          </a:extLst>
        </p:spPr>
        <p:txBody>
          <a:bodyPr wrap="none" anchor="ctr"/>
          <a:lstStyle/>
          <a:p>
            <a:pPr algn="ctr"/>
            <a:r>
              <a:rPr lang="es-CR" sz="2000" b="1" dirty="0">
                <a:solidFill>
                  <a:srgbClr val="663300"/>
                </a:solidFill>
                <a:latin typeface="Times New Roman" pitchFamily="18" charset="0"/>
              </a:rPr>
              <a:t>CAFTA-DR:0%</a:t>
            </a:r>
            <a:endParaRPr lang="en-US" sz="2000" b="1" dirty="0">
              <a:solidFill>
                <a:srgbClr val="663300"/>
              </a:solidFill>
              <a:latin typeface="Times New Roman" pitchFamily="18" charset="0"/>
            </a:endParaRPr>
          </a:p>
        </p:txBody>
      </p:sp>
      <p:sp>
        <p:nvSpPr>
          <p:cNvPr id="2349066" name="Oval 10"/>
          <p:cNvSpPr>
            <a:spLocks noChangeArrowheads="1"/>
          </p:cNvSpPr>
          <p:nvPr/>
        </p:nvSpPr>
        <p:spPr bwMode="auto">
          <a:xfrm>
            <a:off x="6011863" y="1916113"/>
            <a:ext cx="719137" cy="576262"/>
          </a:xfrm>
          <a:prstGeom prst="ellipse">
            <a:avLst/>
          </a:prstGeom>
          <a:solidFill>
            <a:srgbClr val="008080"/>
          </a:solidFill>
          <a:ln>
            <a:noFill/>
          </a:ln>
          <a:extLst>
            <a:ext uri="{91240B29-F687-4F45-9708-019B960494DF}">
              <a14:hiddenLine xmlns="" xmlns:a14="http://schemas.microsoft.com/office/drawing/2010/main" w="12700">
                <a:solidFill>
                  <a:srgbClr val="000000"/>
                </a:solidFill>
                <a:round/>
                <a:headEnd type="none" w="sm" len="sm"/>
                <a:tailEnd type="none" w="sm" len="sm"/>
              </a14:hiddenLine>
            </a:ext>
          </a:extLst>
        </p:spPr>
        <p:txBody>
          <a:bodyPr wrap="none" anchor="ctr"/>
          <a:lstStyle/>
          <a:p>
            <a:pPr algn="ctr"/>
            <a:r>
              <a:rPr lang="es-CR" sz="2000" b="1" dirty="0">
                <a:latin typeface="Times New Roman" pitchFamily="18" charset="0"/>
              </a:rPr>
              <a:t>0%</a:t>
            </a:r>
            <a:endParaRPr lang="en-US" sz="2000" b="1" dirty="0">
              <a:latin typeface="Times New Roman" pitchFamily="18" charset="0"/>
            </a:endParaRPr>
          </a:p>
        </p:txBody>
      </p:sp>
      <p:pic>
        <p:nvPicPr>
          <p:cNvPr id="25611" name="Picture 11" descr="durazno"/>
          <p:cNvPicPr>
            <a:picLocks noChangeAspect="1" noChangeArrowheads="1"/>
          </p:cNvPicPr>
          <p:nvPr/>
        </p:nvPicPr>
        <p:blipFill>
          <a:blip r:embed="rId5" cstate="print">
            <a:extLst>
              <a:ext uri="{28A0092B-C50C-407E-A947-70E740481C1C}">
                <a14:useLocalDpi xmlns="" xmlns:a14="http://schemas.microsoft.com/office/drawing/2010/main" val="0"/>
              </a:ext>
            </a:extLst>
          </a:blip>
          <a:srcRect r="42917"/>
          <a:stretch>
            <a:fillRect/>
          </a:stretch>
        </p:blipFill>
        <p:spPr bwMode="auto">
          <a:xfrm>
            <a:off x="7092950" y="4292600"/>
            <a:ext cx="863600" cy="750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49062"/>
                                        </p:tgtEl>
                                        <p:attrNameLst>
                                          <p:attrName>style.visibility</p:attrName>
                                        </p:attrNameLst>
                                      </p:cBhvr>
                                      <p:to>
                                        <p:strVal val="visible"/>
                                      </p:to>
                                    </p:set>
                                    <p:animEffect transition="in" filter="wipe(right)">
                                      <p:cBhvr>
                                        <p:cTn id="7" dur="500"/>
                                        <p:tgtEl>
                                          <p:spTgt spid="234906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349064"/>
                                        </p:tgtEl>
                                        <p:attrNameLst>
                                          <p:attrName>style.visibility</p:attrName>
                                        </p:attrNameLst>
                                      </p:cBhvr>
                                      <p:to>
                                        <p:strVal val="visible"/>
                                      </p:to>
                                    </p:set>
                                    <p:anim calcmode="lin" valueType="num">
                                      <p:cBhvr>
                                        <p:cTn id="10" dur="1000" fill="hold"/>
                                        <p:tgtEl>
                                          <p:spTgt spid="2349064"/>
                                        </p:tgtEl>
                                        <p:attrNameLst>
                                          <p:attrName>ppt_w</p:attrName>
                                        </p:attrNameLst>
                                      </p:cBhvr>
                                      <p:tavLst>
                                        <p:tav tm="0">
                                          <p:val>
                                            <p:strVal val="#ppt_w*0.70"/>
                                          </p:val>
                                        </p:tav>
                                        <p:tav tm="100000">
                                          <p:val>
                                            <p:strVal val="#ppt_w"/>
                                          </p:val>
                                        </p:tav>
                                      </p:tavLst>
                                    </p:anim>
                                    <p:anim calcmode="lin" valueType="num">
                                      <p:cBhvr>
                                        <p:cTn id="11" dur="1000" fill="hold"/>
                                        <p:tgtEl>
                                          <p:spTgt spid="2349064"/>
                                        </p:tgtEl>
                                        <p:attrNameLst>
                                          <p:attrName>ppt_h</p:attrName>
                                        </p:attrNameLst>
                                      </p:cBhvr>
                                      <p:tavLst>
                                        <p:tav tm="0">
                                          <p:val>
                                            <p:strVal val="#ppt_h"/>
                                          </p:val>
                                        </p:tav>
                                        <p:tav tm="100000">
                                          <p:val>
                                            <p:strVal val="#ppt_h"/>
                                          </p:val>
                                        </p:tav>
                                      </p:tavLst>
                                    </p:anim>
                                    <p:animEffect transition="in" filter="fade">
                                      <p:cBhvr>
                                        <p:cTn id="12" dur="1000"/>
                                        <p:tgtEl>
                                          <p:spTgt spid="23490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49061"/>
                                        </p:tgtEl>
                                        <p:attrNameLst>
                                          <p:attrName>style.visibility</p:attrName>
                                        </p:attrNameLst>
                                      </p:cBhvr>
                                      <p:to>
                                        <p:strVal val="visible"/>
                                      </p:to>
                                    </p:set>
                                    <p:animEffect transition="in" filter="wipe(down)">
                                      <p:cBhvr>
                                        <p:cTn id="17" dur="500"/>
                                        <p:tgtEl>
                                          <p:spTgt spid="2349061"/>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349066"/>
                                        </p:tgtEl>
                                        <p:attrNameLst>
                                          <p:attrName>style.visibility</p:attrName>
                                        </p:attrNameLst>
                                      </p:cBhvr>
                                      <p:to>
                                        <p:strVal val="visible"/>
                                      </p:to>
                                    </p:set>
                                    <p:anim calcmode="lin" valueType="num">
                                      <p:cBhvr>
                                        <p:cTn id="20" dur="1000" fill="hold"/>
                                        <p:tgtEl>
                                          <p:spTgt spid="2349066"/>
                                        </p:tgtEl>
                                        <p:attrNameLst>
                                          <p:attrName>ppt_w</p:attrName>
                                        </p:attrNameLst>
                                      </p:cBhvr>
                                      <p:tavLst>
                                        <p:tav tm="0">
                                          <p:val>
                                            <p:strVal val="#ppt_w*0.70"/>
                                          </p:val>
                                        </p:tav>
                                        <p:tav tm="100000">
                                          <p:val>
                                            <p:strVal val="#ppt_w"/>
                                          </p:val>
                                        </p:tav>
                                      </p:tavLst>
                                    </p:anim>
                                    <p:anim calcmode="lin" valueType="num">
                                      <p:cBhvr>
                                        <p:cTn id="21" dur="1000" fill="hold"/>
                                        <p:tgtEl>
                                          <p:spTgt spid="2349066"/>
                                        </p:tgtEl>
                                        <p:attrNameLst>
                                          <p:attrName>ppt_h</p:attrName>
                                        </p:attrNameLst>
                                      </p:cBhvr>
                                      <p:tavLst>
                                        <p:tav tm="0">
                                          <p:val>
                                            <p:strVal val="#ppt_h"/>
                                          </p:val>
                                        </p:tav>
                                        <p:tav tm="100000">
                                          <p:val>
                                            <p:strVal val="#ppt_h"/>
                                          </p:val>
                                        </p:tav>
                                      </p:tavLst>
                                    </p:anim>
                                    <p:animEffect transition="in" filter="fade">
                                      <p:cBhvr>
                                        <p:cTn id="22" dur="1000"/>
                                        <p:tgtEl>
                                          <p:spTgt spid="23490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349063"/>
                                        </p:tgtEl>
                                        <p:attrNameLst>
                                          <p:attrName>style.visibility</p:attrName>
                                        </p:attrNameLst>
                                      </p:cBhvr>
                                      <p:to>
                                        <p:strVal val="visible"/>
                                      </p:to>
                                    </p:set>
                                    <p:animEffect transition="in" filter="wipe(up)">
                                      <p:cBhvr>
                                        <p:cTn id="27" dur="500"/>
                                        <p:tgtEl>
                                          <p:spTgt spid="2349063"/>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2349065"/>
                                        </p:tgtEl>
                                        <p:attrNameLst>
                                          <p:attrName>style.visibility</p:attrName>
                                        </p:attrNameLst>
                                      </p:cBhvr>
                                      <p:to>
                                        <p:strVal val="visible"/>
                                      </p:to>
                                    </p:set>
                                    <p:anim calcmode="lin" valueType="num">
                                      <p:cBhvr>
                                        <p:cTn id="30" dur="1000" fill="hold"/>
                                        <p:tgtEl>
                                          <p:spTgt spid="2349065"/>
                                        </p:tgtEl>
                                        <p:attrNameLst>
                                          <p:attrName>ppt_w</p:attrName>
                                        </p:attrNameLst>
                                      </p:cBhvr>
                                      <p:tavLst>
                                        <p:tav tm="0">
                                          <p:val>
                                            <p:strVal val="#ppt_w*0.70"/>
                                          </p:val>
                                        </p:tav>
                                        <p:tav tm="100000">
                                          <p:val>
                                            <p:strVal val="#ppt_w"/>
                                          </p:val>
                                        </p:tav>
                                      </p:tavLst>
                                    </p:anim>
                                    <p:anim calcmode="lin" valueType="num">
                                      <p:cBhvr>
                                        <p:cTn id="31" dur="1000" fill="hold"/>
                                        <p:tgtEl>
                                          <p:spTgt spid="2349065"/>
                                        </p:tgtEl>
                                        <p:attrNameLst>
                                          <p:attrName>ppt_h</p:attrName>
                                        </p:attrNameLst>
                                      </p:cBhvr>
                                      <p:tavLst>
                                        <p:tav tm="0">
                                          <p:val>
                                            <p:strVal val="#ppt_h"/>
                                          </p:val>
                                        </p:tav>
                                        <p:tav tm="100000">
                                          <p:val>
                                            <p:strVal val="#ppt_h"/>
                                          </p:val>
                                        </p:tav>
                                      </p:tavLst>
                                    </p:anim>
                                    <p:animEffect transition="in" filter="fade">
                                      <p:cBhvr>
                                        <p:cTn id="32" dur="1000"/>
                                        <p:tgtEl>
                                          <p:spTgt spid="2349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9061" grpId="0" animBg="1"/>
      <p:bldP spid="2349062" grpId="0" animBg="1"/>
      <p:bldP spid="2349063" grpId="0" animBg="1"/>
      <p:bldP spid="2349064" grpId="0" animBg="1"/>
      <p:bldP spid="2349065" grpId="0" animBg="1"/>
      <p:bldP spid="234906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R" dirty="0" smtClean="0"/>
              <a:t>Reglas de origen preferenciales</a:t>
            </a:r>
            <a:endParaRPr lang="es-CR" dirty="0"/>
          </a:p>
        </p:txBody>
      </p:sp>
      <p:sp>
        <p:nvSpPr>
          <p:cNvPr id="2275331" name="Rectangle 3"/>
          <p:cNvSpPr>
            <a:spLocks noGrp="1" noChangeArrowheads="1"/>
          </p:cNvSpPr>
          <p:nvPr>
            <p:ph sz="quarter" idx="13"/>
          </p:nvPr>
        </p:nvSpPr>
        <p:spPr/>
        <p:txBody>
          <a:bodyPr>
            <a:normAutofit fontScale="70000" lnSpcReduction="20000"/>
          </a:bodyPr>
          <a:lstStyle/>
          <a:p>
            <a:pPr>
              <a:buFont typeface="Wingdings" pitchFamily="2" charset="2"/>
              <a:buNone/>
            </a:pPr>
            <a:r>
              <a:rPr lang="es-ES_tradnl" sz="3600" dirty="0" smtClean="0"/>
              <a:t>2.  Satisfacer intereses de carácter estratégico relacionados con la política de desarrollo productivo de un país               </a:t>
            </a:r>
            <a:endParaRPr lang="es-ES_tradnl" sz="4000" dirty="0" smtClean="0"/>
          </a:p>
          <a:p>
            <a:pPr lvl="1"/>
            <a:endParaRPr lang="es-ES_tradnl" sz="3600" dirty="0" smtClean="0"/>
          </a:p>
        </p:txBody>
      </p:sp>
      <p:pic>
        <p:nvPicPr>
          <p:cNvPr id="55298" name="Picture 2" descr="http://bureaudesalud.com/v2/wp-content/uploads/2012/03/ejecutivos-felices.jpg"/>
          <p:cNvPicPr>
            <a:picLocks noChangeAspect="1" noChangeArrowheads="1"/>
          </p:cNvPicPr>
          <p:nvPr/>
        </p:nvPicPr>
        <p:blipFill>
          <a:blip r:embed="rId3" cstate="print"/>
          <a:srcRect/>
          <a:stretch>
            <a:fillRect/>
          </a:stretch>
        </p:blipFill>
        <p:spPr bwMode="auto">
          <a:xfrm>
            <a:off x="4355976" y="2348880"/>
            <a:ext cx="4340101" cy="288032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75331">
                                            <p:txEl>
                                              <p:pRg st="0" end="0"/>
                                            </p:txEl>
                                          </p:spTgt>
                                        </p:tgtEl>
                                        <p:attrNameLst>
                                          <p:attrName>style.visibility</p:attrName>
                                        </p:attrNameLst>
                                      </p:cBhvr>
                                      <p:to>
                                        <p:strVal val="visible"/>
                                      </p:to>
                                    </p:set>
                                    <p:anim calcmode="lin" valueType="num">
                                      <p:cBhvr additive="base">
                                        <p:cTn id="7" dur="500" fill="hold"/>
                                        <p:tgtEl>
                                          <p:spTgt spid="22753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753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533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052736"/>
            <a:ext cx="7024744" cy="685880"/>
          </a:xfrm>
        </p:spPr>
        <p:txBody>
          <a:bodyPr>
            <a:noAutofit/>
          </a:bodyPr>
          <a:lstStyle/>
          <a:p>
            <a:pPr algn="ctr"/>
            <a:r>
              <a:rPr lang="es-CR" dirty="0" smtClean="0"/>
              <a:t>Í</a:t>
            </a:r>
            <a:r>
              <a:rPr lang="es-CR" dirty="0" smtClean="0"/>
              <a:t>ndice</a:t>
            </a:r>
            <a:endParaRPr lang="es-CR" dirty="0"/>
          </a:p>
        </p:txBody>
      </p:sp>
      <p:sp>
        <p:nvSpPr>
          <p:cNvPr id="3" name="2 Marcador de contenido"/>
          <p:cNvSpPr>
            <a:spLocks noGrp="1"/>
          </p:cNvSpPr>
          <p:nvPr>
            <p:ph idx="1"/>
          </p:nvPr>
        </p:nvSpPr>
        <p:spPr/>
        <p:txBody>
          <a:bodyPr>
            <a:noAutofit/>
          </a:bodyPr>
          <a:lstStyle/>
          <a:p>
            <a:r>
              <a:rPr lang="es-CR" sz="1800" dirty="0" smtClean="0"/>
              <a:t>I. Antecedentes</a:t>
            </a:r>
          </a:p>
          <a:p>
            <a:r>
              <a:rPr lang="es-ES" altLang="ja-JP" sz="1800" dirty="0" smtClean="0">
                <a:ea typeface="ＭＳ Ｐゴシック" charset="-128"/>
              </a:rPr>
              <a:t>Reglas </a:t>
            </a:r>
            <a:r>
              <a:rPr lang="es-ES" altLang="ja-JP" sz="1800" dirty="0">
                <a:ea typeface="ＭＳ Ｐゴシック" charset="-128"/>
              </a:rPr>
              <a:t>de origen: concepto y </a:t>
            </a:r>
            <a:r>
              <a:rPr lang="es-ES" altLang="ja-JP" sz="1800" dirty="0" smtClean="0">
                <a:ea typeface="ＭＳ Ｐゴシック" charset="-128"/>
              </a:rPr>
              <a:t>clasificación</a:t>
            </a:r>
          </a:p>
          <a:p>
            <a:pPr lvl="1"/>
            <a:r>
              <a:rPr lang="es-ES" altLang="ja-JP" sz="1800" dirty="0" smtClean="0">
                <a:solidFill>
                  <a:srgbClr val="00B0F0"/>
                </a:solidFill>
                <a:ea typeface="ＭＳ Ｐゴシック" charset="-128"/>
              </a:rPr>
              <a:t>Reglas </a:t>
            </a:r>
            <a:r>
              <a:rPr lang="es-ES" altLang="ja-JP" sz="1800" dirty="0">
                <a:solidFill>
                  <a:srgbClr val="00B0F0"/>
                </a:solidFill>
                <a:ea typeface="ＭＳ Ｐゴシック" charset="-128"/>
              </a:rPr>
              <a:t>de origen </a:t>
            </a:r>
            <a:r>
              <a:rPr lang="es-ES" altLang="ja-JP" sz="1800" dirty="0" smtClean="0">
                <a:solidFill>
                  <a:srgbClr val="00B0F0"/>
                </a:solidFill>
                <a:ea typeface="ＭＳ Ｐゴシック" charset="-128"/>
              </a:rPr>
              <a:t>preferenciales</a:t>
            </a:r>
          </a:p>
          <a:p>
            <a:r>
              <a:rPr lang="es-ES" altLang="ja-JP" sz="1800" dirty="0" smtClean="0">
                <a:ea typeface="ＭＳ Ｐゴシック" charset="-128"/>
              </a:rPr>
              <a:t> </a:t>
            </a:r>
            <a:r>
              <a:rPr lang="es-ES" altLang="ja-JP" sz="1800" dirty="0">
                <a:ea typeface="ＭＳ Ｐゴシック" charset="-128"/>
              </a:rPr>
              <a:t>Criterios </a:t>
            </a:r>
            <a:r>
              <a:rPr lang="es-ES" altLang="ja-JP" sz="1800" dirty="0" smtClean="0">
                <a:ea typeface="ＭＳ Ｐゴシック" charset="-128"/>
              </a:rPr>
              <a:t>principales</a:t>
            </a:r>
          </a:p>
          <a:p>
            <a:r>
              <a:rPr lang="es-ES" altLang="ja-JP" sz="1800" dirty="0" smtClean="0">
                <a:ea typeface="ＭＳ Ｐゴシック" charset="-128"/>
              </a:rPr>
              <a:t>Criterios secundarios</a:t>
            </a:r>
          </a:p>
          <a:p>
            <a:r>
              <a:rPr lang="es-ES" altLang="ja-JP" sz="1800" dirty="0" smtClean="0">
                <a:ea typeface="ＭＳ Ｐゴシック" charset="-128"/>
              </a:rPr>
              <a:t>Cláusula </a:t>
            </a:r>
            <a:r>
              <a:rPr lang="es-ES" altLang="ja-JP" sz="1800" dirty="0">
                <a:ea typeface="ＭＳ Ｐゴシック" charset="-128"/>
              </a:rPr>
              <a:t>de expedición </a:t>
            </a:r>
            <a:r>
              <a:rPr lang="es-ES" altLang="ja-JP" sz="1800" dirty="0" smtClean="0">
                <a:ea typeface="ＭＳ Ｐゴシック" charset="-128"/>
              </a:rPr>
              <a:t>directa</a:t>
            </a:r>
          </a:p>
          <a:p>
            <a:r>
              <a:rPr lang="es-ES" altLang="ja-JP" sz="1800" dirty="0" smtClean="0">
                <a:ea typeface="ＭＳ Ｐゴシック" charset="-128"/>
              </a:rPr>
              <a:t>Procedimientos </a:t>
            </a:r>
            <a:r>
              <a:rPr lang="es-ES" altLang="ja-JP" sz="1800" dirty="0">
                <a:ea typeface="ＭＳ Ｐゴシック" charset="-128"/>
              </a:rPr>
              <a:t>aduaneros relacionados con </a:t>
            </a:r>
            <a:r>
              <a:rPr lang="es-ES" altLang="ja-JP" sz="1800" dirty="0" smtClean="0">
                <a:ea typeface="ＭＳ Ｐゴシック" charset="-128"/>
              </a:rPr>
              <a:t>origen</a:t>
            </a:r>
          </a:p>
          <a:p>
            <a:r>
              <a:rPr lang="es-ES" altLang="ja-JP" sz="1800" dirty="0" smtClean="0">
                <a:ea typeface="ＭＳ Ｐゴシック" charset="-128"/>
              </a:rPr>
              <a:t>Comentarios </a:t>
            </a:r>
            <a:r>
              <a:rPr lang="es-ES" altLang="ja-JP" sz="1800" dirty="0">
                <a:ea typeface="ＭＳ Ｐゴシック" charset="-128"/>
              </a:rPr>
              <a:t>finales y recomendaciones</a:t>
            </a:r>
          </a:p>
          <a:p>
            <a:endParaRPr lang="es-CR" sz="1800" dirty="0"/>
          </a:p>
        </p:txBody>
      </p:sp>
    </p:spTree>
    <p:extLst>
      <p:ext uri="{BB962C8B-B14F-4D97-AF65-F5344CB8AC3E}">
        <p14:creationId xmlns="" xmlns:p14="http://schemas.microsoft.com/office/powerpoint/2010/main" val="3656891221"/>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136904" cy="1143000"/>
          </a:xfrm>
        </p:spPr>
        <p:txBody>
          <a:bodyPr>
            <a:normAutofit/>
          </a:bodyPr>
          <a:lstStyle/>
          <a:p>
            <a:pPr algn="ctr"/>
            <a:r>
              <a:rPr lang="es-CR" dirty="0" smtClean="0"/>
              <a:t>Conceptos básicos</a:t>
            </a:r>
            <a:endParaRPr lang="es-CR" dirty="0"/>
          </a:p>
        </p:txBody>
      </p:sp>
      <p:sp>
        <p:nvSpPr>
          <p:cNvPr id="3" name="2 Marcador de contenido"/>
          <p:cNvSpPr>
            <a:spLocks noGrp="1"/>
          </p:cNvSpPr>
          <p:nvPr>
            <p:ph idx="1"/>
          </p:nvPr>
        </p:nvSpPr>
        <p:spPr>
          <a:xfrm>
            <a:off x="467545" y="1484785"/>
            <a:ext cx="6768752" cy="1440160"/>
          </a:xfrm>
        </p:spPr>
        <p:txBody>
          <a:bodyPr>
            <a:normAutofit fontScale="85000" lnSpcReduction="20000"/>
          </a:bodyPr>
          <a:lstStyle/>
          <a:p>
            <a:r>
              <a:rPr lang="es-CR" dirty="0" smtClean="0"/>
              <a:t>País de origen vs país de procedencia</a:t>
            </a:r>
          </a:p>
          <a:p>
            <a:r>
              <a:rPr lang="es-CR" dirty="0" smtClean="0"/>
              <a:t>País de origen vs país de fabricación / producción / manufactura / ensamble </a:t>
            </a:r>
            <a:endParaRPr lang="es-CR" dirty="0"/>
          </a:p>
        </p:txBody>
      </p:sp>
      <p:pic>
        <p:nvPicPr>
          <p:cNvPr id="53250" name="Picture 2" descr="http://cilasa.com.mx/images/mapamundi-gris.png"/>
          <p:cNvPicPr>
            <a:picLocks noChangeAspect="1" noChangeArrowheads="1"/>
          </p:cNvPicPr>
          <p:nvPr/>
        </p:nvPicPr>
        <p:blipFill>
          <a:blip r:embed="rId2" cstate="print"/>
          <a:srcRect/>
          <a:stretch>
            <a:fillRect/>
          </a:stretch>
        </p:blipFill>
        <p:spPr bwMode="auto">
          <a:xfrm>
            <a:off x="899592" y="2420888"/>
            <a:ext cx="7200800" cy="4000445"/>
          </a:xfrm>
          <a:prstGeom prst="rect">
            <a:avLst/>
          </a:prstGeom>
          <a:noFill/>
        </p:spPr>
      </p:pic>
      <p:pic>
        <p:nvPicPr>
          <p:cNvPr id="53252" name="Picture 4" descr="http://1.bp.blogspot.com/-s7fAb4pDMZ0/T6lLn9CHDRI/AAAAAAAACdA/EhE4R71sxN0/s1600/factory_1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20072" y="3107304"/>
            <a:ext cx="750168" cy="617013"/>
          </a:xfrm>
          <a:prstGeom prst="rect">
            <a:avLst/>
          </a:prstGeom>
          <a:noFill/>
        </p:spPr>
      </p:pic>
      <p:pic>
        <p:nvPicPr>
          <p:cNvPr id="53254" name="Picture 6" descr="http://us.123rf.com/400wm/400/400/fckncg/fckncg0809/fckncg080900002/3509825-buque-de-carga-aislados-en-blanc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44208" y="4005064"/>
            <a:ext cx="864096" cy="648072"/>
          </a:xfrm>
          <a:prstGeom prst="rect">
            <a:avLst/>
          </a:prstGeom>
          <a:noFill/>
        </p:spPr>
      </p:pic>
      <p:pic>
        <p:nvPicPr>
          <p:cNvPr id="53256" name="Picture 8" descr="http://www.gifss.com/profesiones/secretaria/secretaria-01.gif"/>
          <p:cNvPicPr>
            <a:picLocks noChangeAspect="1" noChangeArrowheads="1" noCrop="1"/>
          </p:cNvPicPr>
          <p:nvPr/>
        </p:nvPicPr>
        <p:blipFill>
          <a:blip r:embed="rId5" cstate="print"/>
          <a:srcRect/>
          <a:stretch>
            <a:fillRect/>
          </a:stretch>
        </p:blipFill>
        <p:spPr bwMode="auto">
          <a:xfrm>
            <a:off x="5220072" y="3933056"/>
            <a:ext cx="696119" cy="773466"/>
          </a:xfrm>
          <a:prstGeom prst="rect">
            <a:avLst/>
          </a:prstGeom>
          <a:noFill/>
        </p:spPr>
      </p:pic>
      <p:pic>
        <p:nvPicPr>
          <p:cNvPr id="53258" name="Picture 10" descr="http://www.cajas.com.ar/images/news/9_8.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59832" y="4797152"/>
            <a:ext cx="757858" cy="757858"/>
          </a:xfrm>
          <a:prstGeom prst="rect">
            <a:avLst/>
          </a:prstGeom>
          <a:noFill/>
        </p:spPr>
      </p:pic>
      <p:pic>
        <p:nvPicPr>
          <p:cNvPr id="53260" name="Picture 12" descr="http://us.123rf.com/400wm/400/400/maxxyustas/maxxyustas0801/maxxyustas080100083/2408649-cesta-del-consumidor-con-la-pregunta-3d.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7544" y="4406685"/>
            <a:ext cx="1584176" cy="2112235"/>
          </a:xfrm>
          <a:prstGeom prst="rect">
            <a:avLst/>
          </a:prstGeom>
          <a:noFill/>
        </p:spPr>
      </p:pic>
      <p:cxnSp>
        <p:nvCxnSpPr>
          <p:cNvPr id="12" name="11 Conector recto de flecha"/>
          <p:cNvCxnSpPr/>
          <p:nvPr/>
        </p:nvCxnSpPr>
        <p:spPr>
          <a:xfrm flipH="1">
            <a:off x="5796136" y="3212976"/>
            <a:ext cx="216024" cy="792088"/>
          </a:xfrm>
          <a:prstGeom prst="straightConnector1">
            <a:avLst/>
          </a:prstGeom>
          <a:ln w="41275">
            <a:solidFill>
              <a:srgbClr val="FFC000"/>
            </a:solidFill>
            <a:tailEnd type="arrow"/>
          </a:ln>
        </p:spPr>
        <p:style>
          <a:lnRef idx="3">
            <a:schemeClr val="accent3"/>
          </a:lnRef>
          <a:fillRef idx="0">
            <a:schemeClr val="accent3"/>
          </a:fillRef>
          <a:effectRef idx="2">
            <a:schemeClr val="accent3"/>
          </a:effectRef>
          <a:fontRef idx="minor">
            <a:schemeClr val="tx1"/>
          </a:fontRef>
        </p:style>
      </p:cxnSp>
      <p:cxnSp>
        <p:nvCxnSpPr>
          <p:cNvPr id="14" name="13 Conector recto de flecha"/>
          <p:cNvCxnSpPr/>
          <p:nvPr/>
        </p:nvCxnSpPr>
        <p:spPr>
          <a:xfrm>
            <a:off x="5868144" y="4257092"/>
            <a:ext cx="720080" cy="36004"/>
          </a:xfrm>
          <a:prstGeom prst="straightConnector1">
            <a:avLst/>
          </a:prstGeom>
          <a:ln w="41275">
            <a:solidFill>
              <a:srgbClr val="FFC000"/>
            </a:solidFill>
            <a:tailEnd type="arrow"/>
          </a:ln>
        </p:spPr>
        <p:style>
          <a:lnRef idx="3">
            <a:schemeClr val="accent3"/>
          </a:lnRef>
          <a:fillRef idx="0">
            <a:schemeClr val="accent3"/>
          </a:fillRef>
          <a:effectRef idx="2">
            <a:schemeClr val="accent3"/>
          </a:effectRef>
          <a:fontRef idx="minor">
            <a:schemeClr val="tx1"/>
          </a:fontRef>
        </p:style>
      </p:cxnSp>
      <p:cxnSp>
        <p:nvCxnSpPr>
          <p:cNvPr id="16" name="15 Conector recto de flecha"/>
          <p:cNvCxnSpPr/>
          <p:nvPr/>
        </p:nvCxnSpPr>
        <p:spPr>
          <a:xfrm flipH="1">
            <a:off x="3851920" y="4437112"/>
            <a:ext cx="1368152" cy="432048"/>
          </a:xfrm>
          <a:prstGeom prst="straightConnector1">
            <a:avLst/>
          </a:prstGeom>
          <a:ln w="41275">
            <a:solidFill>
              <a:srgbClr val="FFC000"/>
            </a:solidFill>
            <a:tailEnd type="arrow"/>
          </a:ln>
        </p:spPr>
        <p:style>
          <a:lnRef idx="3">
            <a:schemeClr val="accent3"/>
          </a:lnRef>
          <a:fillRef idx="0">
            <a:schemeClr val="accent3"/>
          </a:fillRef>
          <a:effectRef idx="2">
            <a:schemeClr val="accent3"/>
          </a:effectRef>
          <a:fontRef idx="minor">
            <a:schemeClr val="tx1"/>
          </a:fontRef>
        </p:style>
      </p:cxnSp>
      <p:cxnSp>
        <p:nvCxnSpPr>
          <p:cNvPr id="19" name="18 Conector recto de flecha"/>
          <p:cNvCxnSpPr/>
          <p:nvPr/>
        </p:nvCxnSpPr>
        <p:spPr>
          <a:xfrm flipH="1">
            <a:off x="3707904" y="4581128"/>
            <a:ext cx="3168352" cy="792088"/>
          </a:xfrm>
          <a:prstGeom prst="straightConnector1">
            <a:avLst/>
          </a:prstGeom>
          <a:ln w="41275">
            <a:solidFill>
              <a:srgbClr val="FFC000"/>
            </a:solidFill>
            <a:tailEnd type="arrow"/>
          </a:ln>
        </p:spPr>
        <p:style>
          <a:lnRef idx="3">
            <a:schemeClr val="accent3"/>
          </a:lnRef>
          <a:fillRef idx="0">
            <a:schemeClr val="accent3"/>
          </a:fillRef>
          <a:effectRef idx="2">
            <a:schemeClr val="accent3"/>
          </a:effectRef>
          <a:fontRef idx="minor">
            <a:schemeClr val="tx1"/>
          </a:fontRef>
        </p:style>
      </p:cxnSp>
      <p:cxnSp>
        <p:nvCxnSpPr>
          <p:cNvPr id="21" name="20 Conector recto de flecha"/>
          <p:cNvCxnSpPr>
            <a:stCxn id="53258" idx="1"/>
          </p:cNvCxnSpPr>
          <p:nvPr/>
        </p:nvCxnSpPr>
        <p:spPr>
          <a:xfrm flipH="1" flipV="1">
            <a:off x="2699792" y="4077072"/>
            <a:ext cx="360040" cy="1099009"/>
          </a:xfrm>
          <a:prstGeom prst="straightConnector1">
            <a:avLst/>
          </a:prstGeom>
          <a:ln w="41275">
            <a:solidFill>
              <a:srgbClr val="FFC000"/>
            </a:solidFill>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 xmlns:p14="http://schemas.microsoft.com/office/powerpoint/2010/main" val="3411830790"/>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En el comercio mundial las mercancías pueden ser:</a:t>
            </a:r>
            <a:endParaRPr lang="es-CR" dirty="0"/>
          </a:p>
        </p:txBody>
      </p:sp>
      <p:sp>
        <p:nvSpPr>
          <p:cNvPr id="3" name="2 Marcador de contenido"/>
          <p:cNvSpPr>
            <a:spLocks noGrp="1"/>
          </p:cNvSpPr>
          <p:nvPr>
            <p:ph sz="quarter" idx="13"/>
          </p:nvPr>
        </p:nvSpPr>
        <p:spPr/>
        <p:txBody>
          <a:bodyPr>
            <a:normAutofit fontScale="92500" lnSpcReduction="20000"/>
          </a:bodyPr>
          <a:lstStyle/>
          <a:p>
            <a:r>
              <a:rPr lang="es-CR" dirty="0" smtClean="0"/>
              <a:t>Totalmente obtenidas en un país o grupo de países</a:t>
            </a:r>
          </a:p>
          <a:p>
            <a:r>
              <a:rPr lang="es-CR" dirty="0" smtClean="0"/>
              <a:t>Producidas a partir de insumos extra país o extra zona de libre comercio.</a:t>
            </a:r>
            <a:endParaRPr lang="es-CR" dirty="0"/>
          </a:p>
        </p:txBody>
      </p:sp>
      <p:pic>
        <p:nvPicPr>
          <p:cNvPr id="52226" name="Picture 2" descr="http://us.123rf.com/400wm/400/400/leaf/leaf0601/leaf060100073/310324-a-single-apple-with-a-bar-code-genetically-modified-concept-imag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70894" y="1988840"/>
            <a:ext cx="3173106" cy="2118048"/>
          </a:xfrm>
          <a:prstGeom prst="rect">
            <a:avLst/>
          </a:prstGeom>
          <a:noFill/>
        </p:spPr>
      </p:pic>
    </p:spTree>
    <p:extLst>
      <p:ext uri="{BB962C8B-B14F-4D97-AF65-F5344CB8AC3E}">
        <p14:creationId xmlns="" xmlns:p14="http://schemas.microsoft.com/office/powerpoint/2010/main" val="3184650165"/>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43608" y="620688"/>
            <a:ext cx="7024744" cy="1143000"/>
          </a:xfrm>
        </p:spPr>
        <p:txBody>
          <a:bodyPr>
            <a:normAutofit fontScale="90000"/>
          </a:bodyPr>
          <a:lstStyle/>
          <a:p>
            <a:pPr algn="ctr"/>
            <a:r>
              <a:rPr lang="es-CR" dirty="0" smtClean="0"/>
              <a:t>Criterios principales</a:t>
            </a:r>
            <a:endParaRPr lang="es-CR" dirty="0"/>
          </a:p>
        </p:txBody>
      </p:sp>
      <p:pic>
        <p:nvPicPr>
          <p:cNvPr id="46082" name="Picture 2" descr="http://www.lacatedralonline.es/centros-de-innovacion/system/attachments/8981/original/idea.jpg?2013-01-30%2018:09:05%20+0100"/>
          <p:cNvPicPr>
            <a:picLocks noChangeAspect="1" noChangeArrowheads="1"/>
          </p:cNvPicPr>
          <p:nvPr/>
        </p:nvPicPr>
        <p:blipFill>
          <a:blip r:embed="rId2" cstate="print"/>
          <a:srcRect/>
          <a:stretch>
            <a:fillRect/>
          </a:stretch>
        </p:blipFill>
        <p:spPr bwMode="auto">
          <a:xfrm>
            <a:off x="2195736" y="2348880"/>
            <a:ext cx="4762500" cy="3571875"/>
          </a:xfrm>
          <a:prstGeom prst="rect">
            <a:avLst/>
          </a:prstGeom>
          <a:noFill/>
        </p:spPr>
      </p:pic>
    </p:spTree>
    <p:extLst>
      <p:ext uri="{BB962C8B-B14F-4D97-AF65-F5344CB8AC3E}">
        <p14:creationId xmlns="" xmlns:p14="http://schemas.microsoft.com/office/powerpoint/2010/main" val="876229084"/>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692696"/>
            <a:ext cx="7848990" cy="1143000"/>
          </a:xfrm>
        </p:spPr>
        <p:txBody>
          <a:bodyPr>
            <a:normAutofit fontScale="90000"/>
          </a:bodyPr>
          <a:lstStyle/>
          <a:p>
            <a:pPr algn="ctr"/>
            <a:r>
              <a:rPr lang="es-CR" dirty="0" smtClean="0"/>
              <a:t>Productos totalmente obtenidos</a:t>
            </a:r>
            <a:endParaRPr lang="es-CR" dirty="0"/>
          </a:p>
        </p:txBody>
      </p:sp>
      <p:sp>
        <p:nvSpPr>
          <p:cNvPr id="5" name="4 Marcador de contenido"/>
          <p:cNvSpPr>
            <a:spLocks noGrp="1"/>
          </p:cNvSpPr>
          <p:nvPr>
            <p:ph sz="quarter" idx="13"/>
          </p:nvPr>
        </p:nvSpPr>
        <p:spPr>
          <a:xfrm>
            <a:off x="1042416" y="2313432"/>
            <a:ext cx="3419856" cy="3851872"/>
          </a:xfrm>
        </p:spPr>
        <p:txBody>
          <a:bodyPr>
            <a:noAutofit/>
          </a:bodyPr>
          <a:lstStyle/>
          <a:p>
            <a:r>
              <a:rPr lang="es-CR" sz="1400" dirty="0" smtClean="0"/>
              <a:t>Siempre son considerados como originarios</a:t>
            </a:r>
          </a:p>
          <a:p>
            <a:r>
              <a:rPr lang="es-CR" sz="1400" dirty="0" smtClean="0"/>
              <a:t>Tienen derecho a las preferencias arancelarias</a:t>
            </a:r>
          </a:p>
          <a:p>
            <a:r>
              <a:rPr lang="es-CR" sz="1400" dirty="0" smtClean="0"/>
              <a:t>Son obtenidos en el territorio del país o de la región comercial</a:t>
            </a:r>
          </a:p>
          <a:p>
            <a:r>
              <a:rPr lang="es-CR" sz="1400" dirty="0" smtClean="0"/>
              <a:t>Su definición evoluciona de un acuerdo a otro (ejemplo: mercancías recuperadas, productos de la acuacultura, etc.).</a:t>
            </a:r>
            <a:endParaRPr lang="es-CR" sz="1400" dirty="0"/>
          </a:p>
        </p:txBody>
      </p:sp>
      <p:pic>
        <p:nvPicPr>
          <p:cNvPr id="45058" name="Picture 2" descr="http://www.losmejoresdestinos.com/destinos/costa_rica/mapa_provincias_costa_rica.gif"/>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5292080" y="1844824"/>
            <a:ext cx="3184029" cy="3004225"/>
          </a:xfrm>
          <a:prstGeom prst="rect">
            <a:avLst/>
          </a:prstGeom>
          <a:noFill/>
        </p:spPr>
      </p:pic>
      <p:sp>
        <p:nvSpPr>
          <p:cNvPr id="7" name="6 Rectángulo redondeado"/>
          <p:cNvSpPr/>
          <p:nvPr/>
        </p:nvSpPr>
        <p:spPr>
          <a:xfrm>
            <a:off x="6876256" y="1628800"/>
            <a:ext cx="1368152" cy="7200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R" sz="3200" b="1" dirty="0" smtClean="0">
                <a:solidFill>
                  <a:srgbClr val="FF0000"/>
                </a:solidFill>
                <a:effectLst>
                  <a:outerShdw blurRad="38100" dist="38100" dir="2700000" algn="tl">
                    <a:srgbClr val="000000">
                      <a:alpha val="43137"/>
                    </a:srgbClr>
                  </a:outerShdw>
                </a:effectLst>
              </a:rPr>
              <a:t>100%</a:t>
            </a:r>
            <a:endParaRPr lang="es-CR" sz="3200" b="1" dirty="0">
              <a:solidFill>
                <a:srgbClr val="FF0000"/>
              </a:solidFill>
              <a:effectLst>
                <a:outerShdw blurRad="38100" dist="38100" dir="2700000" algn="tl">
                  <a:srgbClr val="000000">
                    <a:alpha val="43137"/>
                  </a:srgbClr>
                </a:outerShdw>
              </a:effectLst>
            </a:endParaRPr>
          </a:p>
        </p:txBody>
      </p:sp>
      <p:pic>
        <p:nvPicPr>
          <p:cNvPr id="45060" name="Picture 4" descr="http://www.logismarket.es/ip/ntpack-cajas-para-mercancia-peligrosa-cajas-para-el-transporte-y-almacenamiento-de-mercancias-peligrosas-que-tengan-que-cumplir-con-la-reglamentacion-adr-europea-751236-FG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2080" y="3429000"/>
            <a:ext cx="1780038" cy="1728192"/>
          </a:xfrm>
          <a:prstGeom prst="rect">
            <a:avLst/>
          </a:prstGeom>
          <a:noFill/>
        </p:spPr>
      </p:pic>
    </p:spTree>
    <p:extLst>
      <p:ext uri="{BB962C8B-B14F-4D97-AF65-F5344CB8AC3E}">
        <p14:creationId xmlns="" xmlns:p14="http://schemas.microsoft.com/office/powerpoint/2010/main" val="4254531503"/>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7024744" cy="1143000"/>
          </a:xfrm>
        </p:spPr>
        <p:txBody>
          <a:bodyPr/>
          <a:lstStyle/>
          <a:p>
            <a:pPr algn="ctr"/>
            <a:r>
              <a:rPr lang="es-CR" dirty="0" smtClean="0"/>
              <a:t>Pueden ser:</a:t>
            </a:r>
            <a:endParaRPr lang="es-CR" dirty="0"/>
          </a:p>
        </p:txBody>
      </p:sp>
      <p:sp>
        <p:nvSpPr>
          <p:cNvPr id="3" name="2 Marcador de contenido"/>
          <p:cNvSpPr>
            <a:spLocks noGrp="1"/>
          </p:cNvSpPr>
          <p:nvPr>
            <p:ph sz="quarter" idx="13"/>
          </p:nvPr>
        </p:nvSpPr>
        <p:spPr>
          <a:xfrm>
            <a:off x="1042416" y="1700808"/>
            <a:ext cx="3419856" cy="4608512"/>
          </a:xfrm>
        </p:spPr>
        <p:txBody>
          <a:bodyPr>
            <a:noAutofit/>
          </a:bodyPr>
          <a:lstStyle/>
          <a:p>
            <a:r>
              <a:rPr lang="es-CR" sz="1600" dirty="0" smtClean="0"/>
              <a:t>Plantas y productos de plantas cosechados o recolectados</a:t>
            </a:r>
          </a:p>
          <a:p>
            <a:r>
              <a:rPr lang="es-CR" sz="1600" dirty="0" smtClean="0"/>
              <a:t>Animales vivos, nacidos y criados</a:t>
            </a:r>
          </a:p>
          <a:p>
            <a:r>
              <a:rPr lang="es-CR" sz="1600" dirty="0" smtClean="0"/>
              <a:t>Productos obtenidos de la caza, captura con trampas, pesca o acuacultura.</a:t>
            </a:r>
          </a:p>
          <a:p>
            <a:r>
              <a:rPr lang="es-CR" sz="1600" dirty="0" smtClean="0"/>
              <a:t>Minerales y otros recursos naturales extraídos o tomados. </a:t>
            </a:r>
            <a:endParaRPr lang="es-CR" sz="1600" dirty="0"/>
          </a:p>
        </p:txBody>
      </p:sp>
      <p:pic>
        <p:nvPicPr>
          <p:cNvPr id="5" name="Picture 3" descr="017_PE102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8024" y="1556792"/>
            <a:ext cx="1992094" cy="155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Chicken_egg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04248" y="3068960"/>
            <a:ext cx="1732944" cy="1276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prodcsh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56176" y="4725144"/>
            <a:ext cx="2279766" cy="1584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0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44008" y="3501008"/>
            <a:ext cx="2370234" cy="1588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descr="3469l"/>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516216" y="692696"/>
            <a:ext cx="2096821" cy="1732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2142886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620688"/>
            <a:ext cx="7024744" cy="1143000"/>
          </a:xfrm>
        </p:spPr>
        <p:txBody>
          <a:bodyPr/>
          <a:lstStyle/>
          <a:p>
            <a:r>
              <a:rPr lang="es-CR" dirty="0" smtClean="0"/>
              <a:t>Pueden ser:</a:t>
            </a:r>
            <a:endParaRPr lang="es-CR" dirty="0"/>
          </a:p>
        </p:txBody>
      </p:sp>
      <p:sp>
        <p:nvSpPr>
          <p:cNvPr id="3" name="2 Marcador de contenido"/>
          <p:cNvSpPr>
            <a:spLocks noGrp="1"/>
          </p:cNvSpPr>
          <p:nvPr>
            <p:ph sz="quarter" idx="13"/>
          </p:nvPr>
        </p:nvSpPr>
        <p:spPr>
          <a:xfrm>
            <a:off x="1042416" y="1916832"/>
            <a:ext cx="3419856" cy="3493008"/>
          </a:xfrm>
        </p:spPr>
        <p:txBody>
          <a:bodyPr>
            <a:normAutofit fontScale="47500" lnSpcReduction="20000"/>
          </a:bodyPr>
          <a:lstStyle/>
          <a:p>
            <a:pPr>
              <a:lnSpc>
                <a:spcPct val="90000"/>
              </a:lnSpc>
            </a:pPr>
            <a:r>
              <a:rPr lang="es-CR" dirty="0" smtClean="0"/>
              <a:t>Peces, crustáceos y otras especies marinas obtenidas del mar, fondo o subsuelo marino </a:t>
            </a:r>
            <a:r>
              <a:rPr lang="es-CR" b="1" u="sng" dirty="0" smtClean="0"/>
              <a:t>fuera del territorio</a:t>
            </a:r>
            <a:r>
              <a:rPr lang="es-CR" dirty="0" smtClean="0"/>
              <a:t> por barcos registrados o matriculados por una Parte y que enarbolen su bandera</a:t>
            </a:r>
          </a:p>
          <a:p>
            <a:pPr>
              <a:lnSpc>
                <a:spcPct val="90000"/>
              </a:lnSpc>
            </a:pPr>
            <a:endParaRPr lang="es-CR" dirty="0" smtClean="0"/>
          </a:p>
          <a:p>
            <a:pPr>
              <a:lnSpc>
                <a:spcPct val="90000"/>
              </a:lnSpc>
            </a:pPr>
            <a:r>
              <a:rPr lang="es-CR" dirty="0" smtClean="0"/>
              <a:t>Mercancías obtenidas por barcos-fábrica </a:t>
            </a:r>
            <a:r>
              <a:rPr lang="es-CR" b="1" u="sng" dirty="0" smtClean="0"/>
              <a:t>fuera del territorio</a:t>
            </a:r>
            <a:r>
              <a:rPr lang="es-CR" dirty="0" smtClean="0"/>
              <a:t> siempre que los barcos estén registrados o matriculados por una Parte y que enarbolen su bandera</a:t>
            </a:r>
          </a:p>
          <a:p>
            <a:pPr>
              <a:lnSpc>
                <a:spcPct val="90000"/>
              </a:lnSpc>
            </a:pPr>
            <a:endParaRPr lang="es-CR" dirty="0" smtClean="0"/>
          </a:p>
          <a:p>
            <a:pPr>
              <a:lnSpc>
                <a:spcPct val="90000"/>
              </a:lnSpc>
            </a:pPr>
            <a:r>
              <a:rPr lang="es-CR" dirty="0" smtClean="0"/>
              <a:t>Mercancías obtenidas del fondo o subsuelo marino </a:t>
            </a:r>
            <a:r>
              <a:rPr lang="es-CR" u="sng" dirty="0" smtClean="0"/>
              <a:t>fuera del territorio</a:t>
            </a:r>
            <a:r>
              <a:rPr lang="es-CR" dirty="0" smtClean="0"/>
              <a:t> siempre que el país tenga derechos de explotación</a:t>
            </a:r>
          </a:p>
          <a:p>
            <a:endParaRPr lang="es-CR" dirty="0"/>
          </a:p>
        </p:txBody>
      </p:sp>
      <p:pic>
        <p:nvPicPr>
          <p:cNvPr id="88066" name="Picture 2" descr="http://t2.gstatic.com/images?q=tbn:ANd9GcQNecsgkRHQg366Y_OjcYIR-Sy5-GkFJ-UJhQwmbBV_goi4cy8uKQ"/>
          <p:cNvPicPr>
            <a:picLocks noChangeAspect="1" noChangeArrowheads="1"/>
          </p:cNvPicPr>
          <p:nvPr/>
        </p:nvPicPr>
        <p:blipFill>
          <a:blip r:embed="rId2" cstate="print"/>
          <a:srcRect/>
          <a:stretch>
            <a:fillRect/>
          </a:stretch>
        </p:blipFill>
        <p:spPr bwMode="auto">
          <a:xfrm>
            <a:off x="4572000" y="2204864"/>
            <a:ext cx="4039762" cy="2808312"/>
          </a:xfrm>
          <a:prstGeom prst="rect">
            <a:avLst/>
          </a:prstGeom>
          <a:noFill/>
        </p:spPr>
      </p:pic>
    </p:spTree>
    <p:extLst>
      <p:ext uri="{BB962C8B-B14F-4D97-AF65-F5344CB8AC3E}">
        <p14:creationId xmlns="" xmlns:p14="http://schemas.microsoft.com/office/powerpoint/2010/main" val="1521428868"/>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043608" y="836712"/>
            <a:ext cx="7024744" cy="1143000"/>
          </a:xfrm>
        </p:spPr>
        <p:txBody>
          <a:bodyPr>
            <a:noAutofit/>
          </a:bodyPr>
          <a:lstStyle/>
          <a:p>
            <a:pPr algn="ctr"/>
            <a:r>
              <a:rPr lang="es-CR" sz="2800" dirty="0" smtClean="0"/>
              <a:t>Productos manufacturados a partir de insumos importados</a:t>
            </a:r>
            <a:endParaRPr lang="es-CR" sz="2800" dirty="0"/>
          </a:p>
        </p:txBody>
      </p:sp>
      <p:sp>
        <p:nvSpPr>
          <p:cNvPr id="8" name="7 Marcador de contenido"/>
          <p:cNvSpPr>
            <a:spLocks noGrp="1"/>
          </p:cNvSpPr>
          <p:nvPr>
            <p:ph sz="quarter" idx="13"/>
          </p:nvPr>
        </p:nvSpPr>
        <p:spPr/>
        <p:txBody>
          <a:bodyPr>
            <a:normAutofit fontScale="62500" lnSpcReduction="20000"/>
          </a:bodyPr>
          <a:lstStyle/>
          <a:p>
            <a:r>
              <a:rPr lang="es-CR" dirty="0" smtClean="0"/>
              <a:t>Transformación sustancial o suficiente?</a:t>
            </a:r>
          </a:p>
          <a:p>
            <a:r>
              <a:rPr lang="es-CR" dirty="0" smtClean="0"/>
              <a:t>De acuerdo a la regla de origen de cada producto</a:t>
            </a:r>
          </a:p>
          <a:p>
            <a:r>
              <a:rPr lang="es-CR" dirty="0" smtClean="0"/>
              <a:t>No hay una noción general</a:t>
            </a:r>
          </a:p>
          <a:p>
            <a:r>
              <a:rPr lang="es-CR" dirty="0" smtClean="0"/>
              <a:t>Particular de cada acuerdo</a:t>
            </a:r>
          </a:p>
          <a:p>
            <a:r>
              <a:rPr lang="es-CR" dirty="0" smtClean="0"/>
              <a:t>Diferentes métodos o criterios para demostrar si hay transformación sustancial.</a:t>
            </a:r>
            <a:endParaRPr lang="es-CR" dirty="0"/>
          </a:p>
        </p:txBody>
      </p:sp>
      <p:pic>
        <p:nvPicPr>
          <p:cNvPr id="43010" name="Picture 2" descr="http://www.diariomotor.com/imagenes/porsche%20cadena%20montaje%202%20450pix.jpg"/>
          <p:cNvPicPr>
            <a:picLocks noChangeAspect="1" noChangeArrowheads="1"/>
          </p:cNvPicPr>
          <p:nvPr/>
        </p:nvPicPr>
        <p:blipFill>
          <a:blip r:embed="rId2" cstate="print"/>
          <a:srcRect/>
          <a:stretch>
            <a:fillRect/>
          </a:stretch>
        </p:blipFill>
        <p:spPr bwMode="auto">
          <a:xfrm>
            <a:off x="5076056" y="2348880"/>
            <a:ext cx="3150350" cy="2016224"/>
          </a:xfrm>
          <a:prstGeom prst="rect">
            <a:avLst/>
          </a:prstGeom>
          <a:noFill/>
        </p:spPr>
      </p:pic>
      <p:pic>
        <p:nvPicPr>
          <p:cNvPr id="43012" name="Picture 4" descr="http://2.bp.blogspot.com/-5f-w_qe-U1k/TV7Ed6JvI2I/AAAAAAAADmU/0GBwBHIOna0/s1600/7801286-cerebro-humano-3d-dentro-de-una-bola-de-cristal--aislada-sobre-un-fondo-blanc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36096" y="4437112"/>
            <a:ext cx="1841637" cy="1800200"/>
          </a:xfrm>
          <a:prstGeom prst="rect">
            <a:avLst/>
          </a:prstGeom>
          <a:noFill/>
        </p:spPr>
      </p:pic>
      <p:pic>
        <p:nvPicPr>
          <p:cNvPr id="43014" name="Picture 6" descr="http://us.cdn2.123rf.com/168nwm/yupiramos/yupiramos1106/yupiramos110601233/9693088-simbolo-de-pregunta-3d-en-azul-sobre-fondo-blanco-ilustracion-aislada.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76256" y="4365104"/>
            <a:ext cx="1190625" cy="1600200"/>
          </a:xfrm>
          <a:prstGeom prst="rect">
            <a:avLst/>
          </a:prstGeom>
          <a:noFill/>
        </p:spPr>
      </p:pic>
    </p:spTree>
    <p:extLst>
      <p:ext uri="{BB962C8B-B14F-4D97-AF65-F5344CB8AC3E}">
        <p14:creationId xmlns="" xmlns:p14="http://schemas.microsoft.com/office/powerpoint/2010/main" val="3337646292"/>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971600" y="764704"/>
            <a:ext cx="7024744" cy="1143000"/>
          </a:xfrm>
        </p:spPr>
        <p:txBody>
          <a:bodyPr>
            <a:noAutofit/>
          </a:bodyPr>
          <a:lstStyle/>
          <a:p>
            <a:pPr algn="ctr"/>
            <a:r>
              <a:rPr lang="es-CR" sz="2800" dirty="0" smtClean="0"/>
              <a:t>Criterio de procesos productivos específicos</a:t>
            </a:r>
            <a:endParaRPr lang="es-CR" sz="2800" dirty="0"/>
          </a:p>
        </p:txBody>
      </p:sp>
      <p:sp>
        <p:nvSpPr>
          <p:cNvPr id="6" name="5 Marcador de contenido"/>
          <p:cNvSpPr>
            <a:spLocks noGrp="1"/>
          </p:cNvSpPr>
          <p:nvPr>
            <p:ph idx="1"/>
          </p:nvPr>
        </p:nvSpPr>
        <p:spPr>
          <a:xfrm>
            <a:off x="467544" y="2276872"/>
            <a:ext cx="4392603" cy="3769644"/>
          </a:xfrm>
        </p:spPr>
        <p:txBody>
          <a:bodyPr>
            <a:normAutofit fontScale="77500" lnSpcReduction="20000"/>
          </a:bodyPr>
          <a:lstStyle/>
          <a:p>
            <a:r>
              <a:rPr lang="es-ES_tradnl" dirty="0">
                <a:sym typeface="Monotype Sorts" pitchFamily="2" charset="2"/>
              </a:rPr>
              <a:t>“Consiste en definir un proceso productivo específico determinado. Si las materias primas importadas de terceros países son elaboradas y transformadas en el país o región mediante dicho proceso, entonces podrán ser catalogadas como originarias</a:t>
            </a:r>
            <a:r>
              <a:rPr lang="es-ES_tradnl" dirty="0" smtClean="0">
                <a:sym typeface="Monotype Sorts" pitchFamily="2" charset="2"/>
              </a:rPr>
              <a:t>”</a:t>
            </a:r>
            <a:endParaRPr lang="es-ES_tradnl" dirty="0"/>
          </a:p>
        </p:txBody>
      </p:sp>
      <p:pic>
        <p:nvPicPr>
          <p:cNvPr id="41988" name="Picture 4" descr="http://www.unav.es/departamento/organica/files/slideshowmodule/quimica_organica_01.jpg"/>
          <p:cNvPicPr>
            <a:picLocks noChangeAspect="1" noChangeArrowheads="1"/>
          </p:cNvPicPr>
          <p:nvPr/>
        </p:nvPicPr>
        <p:blipFill>
          <a:blip r:embed="rId2" cstate="print"/>
          <a:srcRect/>
          <a:stretch>
            <a:fillRect/>
          </a:stretch>
        </p:blipFill>
        <p:spPr bwMode="auto">
          <a:xfrm>
            <a:off x="4860032" y="2276872"/>
            <a:ext cx="2746067" cy="2160240"/>
          </a:xfrm>
          <a:prstGeom prst="rect">
            <a:avLst/>
          </a:prstGeom>
          <a:noFill/>
        </p:spPr>
      </p:pic>
    </p:spTree>
    <p:extLst>
      <p:ext uri="{BB962C8B-B14F-4D97-AF65-F5344CB8AC3E}">
        <p14:creationId xmlns="" xmlns:p14="http://schemas.microsoft.com/office/powerpoint/2010/main" val="462428068"/>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43608" y="764704"/>
            <a:ext cx="7024744" cy="1143000"/>
          </a:xfrm>
        </p:spPr>
        <p:txBody>
          <a:bodyPr/>
          <a:lstStyle/>
          <a:p>
            <a:pPr algn="ctr"/>
            <a:r>
              <a:rPr lang="es-CR" dirty="0" smtClean="0"/>
              <a:t>Características</a:t>
            </a:r>
            <a:endParaRPr lang="es-CR" dirty="0"/>
          </a:p>
        </p:txBody>
      </p:sp>
      <p:sp>
        <p:nvSpPr>
          <p:cNvPr id="5" name="4 Marcador de contenido"/>
          <p:cNvSpPr>
            <a:spLocks noGrp="1"/>
          </p:cNvSpPr>
          <p:nvPr>
            <p:ph sz="quarter" idx="13"/>
          </p:nvPr>
        </p:nvSpPr>
        <p:spPr/>
        <p:txBody>
          <a:bodyPr>
            <a:normAutofit fontScale="62500" lnSpcReduction="20000"/>
          </a:bodyPr>
          <a:lstStyle/>
          <a:p>
            <a:r>
              <a:rPr lang="es-CR" dirty="0" smtClean="0"/>
              <a:t>De poca aplicación en la actualidad</a:t>
            </a:r>
          </a:p>
          <a:p>
            <a:r>
              <a:rPr lang="es-CR" dirty="0" smtClean="0"/>
              <a:t>Reglas se tornan obsoletas debido a la evolución de la industria y la tecnología</a:t>
            </a:r>
          </a:p>
          <a:p>
            <a:r>
              <a:rPr lang="es-CR" dirty="0" smtClean="0"/>
              <a:t>Sujeto a aplicación e interpretación subjetiva de las normas</a:t>
            </a:r>
          </a:p>
          <a:p>
            <a:r>
              <a:rPr lang="es-CR" dirty="0" smtClean="0"/>
              <a:t>Desventajas para empresas de economías en desarrollo</a:t>
            </a:r>
            <a:endParaRPr lang="es-CR" dirty="0"/>
          </a:p>
        </p:txBody>
      </p:sp>
      <p:pic>
        <p:nvPicPr>
          <p:cNvPr id="40962" name="Picture 2" descr="http://revista-amauta.org/wp-content/uploads/2009/09/maquila-america-latina.jpg"/>
          <p:cNvPicPr>
            <a:picLocks noChangeAspect="1" noChangeArrowheads="1"/>
          </p:cNvPicPr>
          <p:nvPr/>
        </p:nvPicPr>
        <p:blipFill>
          <a:blip r:embed="rId2" cstate="print"/>
          <a:srcRect/>
          <a:stretch>
            <a:fillRect/>
          </a:stretch>
        </p:blipFill>
        <p:spPr bwMode="auto">
          <a:xfrm>
            <a:off x="4716016" y="2564904"/>
            <a:ext cx="3810000" cy="2190750"/>
          </a:xfrm>
          <a:prstGeom prst="rect">
            <a:avLst/>
          </a:prstGeom>
          <a:noFill/>
        </p:spPr>
      </p:pic>
      <p:pic>
        <p:nvPicPr>
          <p:cNvPr id="40964" name="Picture 4" descr="http://inversionario.com/wp-content/uploads/2011/04/stacked_coins-t23.jpg"/>
          <p:cNvPicPr>
            <a:picLocks noChangeAspect="1" noChangeArrowheads="1"/>
          </p:cNvPicPr>
          <p:nvPr/>
        </p:nvPicPr>
        <p:blipFill>
          <a:blip r:embed="rId3" cstate="print">
            <a:clrChange>
              <a:clrFrom>
                <a:srgbClr val="F0F1F5"/>
              </a:clrFrom>
              <a:clrTo>
                <a:srgbClr val="F0F1F5">
                  <a:alpha val="0"/>
                </a:srgbClr>
              </a:clrTo>
            </a:clrChange>
          </a:blip>
          <a:srcRect/>
          <a:stretch>
            <a:fillRect/>
          </a:stretch>
        </p:blipFill>
        <p:spPr bwMode="auto">
          <a:xfrm>
            <a:off x="4716016" y="4293096"/>
            <a:ext cx="1628160" cy="1224136"/>
          </a:xfrm>
          <a:prstGeom prst="rect">
            <a:avLst/>
          </a:prstGeom>
          <a:noFill/>
        </p:spPr>
      </p:pic>
    </p:spTree>
    <p:extLst>
      <p:ext uri="{BB962C8B-B14F-4D97-AF65-F5344CB8AC3E}">
        <p14:creationId xmlns="" xmlns:p14="http://schemas.microsoft.com/office/powerpoint/2010/main" val="2711225165"/>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s://encrypted-tbn0.gstatic.com/images?q=tbn:ANd9GcTww-3cimIYr7jHDOrOTBkeYGN8EQTvL1pmqPP3c-Kczq21PDQF"/>
          <p:cNvPicPr>
            <a:picLocks noChangeAspect="1" noChangeArrowheads="1"/>
          </p:cNvPicPr>
          <p:nvPr/>
        </p:nvPicPr>
        <p:blipFill>
          <a:blip r:embed="rId2" cstate="print">
            <a:clrChange>
              <a:clrFrom>
                <a:srgbClr val="FEFFF9"/>
              </a:clrFrom>
              <a:clrTo>
                <a:srgbClr val="FEFFF9">
                  <a:alpha val="0"/>
                </a:srgbClr>
              </a:clrTo>
            </a:clrChange>
          </a:blip>
          <a:srcRect/>
          <a:stretch>
            <a:fillRect/>
          </a:stretch>
        </p:blipFill>
        <p:spPr bwMode="auto">
          <a:xfrm>
            <a:off x="3491880" y="4356260"/>
            <a:ext cx="1883668" cy="1825837"/>
          </a:xfrm>
          <a:prstGeom prst="rect">
            <a:avLst/>
          </a:prstGeom>
          <a:noFill/>
        </p:spPr>
      </p:pic>
      <p:pic>
        <p:nvPicPr>
          <p:cNvPr id="39938" name="Picture 2" descr="http://www.rennova.mx/wp-content/uploads/2011/02/Manosl.png"/>
          <p:cNvPicPr>
            <a:picLocks noChangeAspect="1" noChangeArrowheads="1"/>
          </p:cNvPicPr>
          <p:nvPr/>
        </p:nvPicPr>
        <p:blipFill>
          <a:blip r:embed="rId3" cstate="print"/>
          <a:srcRect/>
          <a:stretch>
            <a:fillRect/>
          </a:stretch>
        </p:blipFill>
        <p:spPr bwMode="auto">
          <a:xfrm>
            <a:off x="611560" y="4437112"/>
            <a:ext cx="1876822" cy="1664352"/>
          </a:xfrm>
          <a:prstGeom prst="rect">
            <a:avLst/>
          </a:prstGeom>
          <a:noFill/>
        </p:spPr>
      </p:pic>
      <p:sp>
        <p:nvSpPr>
          <p:cNvPr id="5" name="4 Título"/>
          <p:cNvSpPr>
            <a:spLocks noGrp="1"/>
          </p:cNvSpPr>
          <p:nvPr>
            <p:ph type="title"/>
          </p:nvPr>
        </p:nvSpPr>
        <p:spPr/>
        <p:txBody>
          <a:bodyPr>
            <a:noAutofit/>
          </a:bodyPr>
          <a:lstStyle/>
          <a:p>
            <a:pPr algn="ctr"/>
            <a:r>
              <a:rPr lang="es-CR" sz="3200" dirty="0" smtClean="0"/>
              <a:t>Método de cambio en la clasificación arancelaria</a:t>
            </a:r>
            <a:endParaRPr lang="es-CR" sz="3200" dirty="0"/>
          </a:p>
        </p:txBody>
      </p:sp>
      <p:sp>
        <p:nvSpPr>
          <p:cNvPr id="6" name="5 Marcador de contenido"/>
          <p:cNvSpPr>
            <a:spLocks noGrp="1"/>
          </p:cNvSpPr>
          <p:nvPr>
            <p:ph idx="1"/>
          </p:nvPr>
        </p:nvSpPr>
        <p:spPr/>
        <p:txBody>
          <a:bodyPr/>
          <a:lstStyle/>
          <a:p>
            <a:r>
              <a:rPr lang="es-CR" dirty="0" smtClean="0"/>
              <a:t>“</a:t>
            </a:r>
            <a:r>
              <a:rPr lang="es-CR" i="1" dirty="0" smtClean="0"/>
              <a:t>Consiste en determinar si la clasificación arancelaria del producto final cambia respecto a la clasificación arancelaria de las materias primas o insumos importados de terceros países”.</a:t>
            </a:r>
            <a:endParaRPr lang="es-CR" dirty="0"/>
          </a:p>
        </p:txBody>
      </p:sp>
      <p:sp>
        <p:nvSpPr>
          <p:cNvPr id="4" name="3 Flecha derecha"/>
          <p:cNvSpPr/>
          <p:nvPr/>
        </p:nvSpPr>
        <p:spPr>
          <a:xfrm>
            <a:off x="1043608" y="5805264"/>
            <a:ext cx="7344816" cy="57606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R" dirty="0"/>
          </a:p>
        </p:txBody>
      </p:sp>
      <p:pic>
        <p:nvPicPr>
          <p:cNvPr id="39942" name="Picture 6" descr="http://t1.gstatic.com/images?q=tbn:ANd9GcQZ-wYD7z6EYibY8eD0dF_enNATwIDtTG-O84V0Sq-D7Re9Q-ETb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52120" y="4221088"/>
            <a:ext cx="2533650" cy="1809751"/>
          </a:xfrm>
          <a:prstGeom prst="rect">
            <a:avLst/>
          </a:prstGeom>
          <a:noFill/>
        </p:spPr>
      </p:pic>
    </p:spTree>
    <p:extLst>
      <p:ext uri="{BB962C8B-B14F-4D97-AF65-F5344CB8AC3E}">
        <p14:creationId xmlns="" xmlns:p14="http://schemas.microsoft.com/office/powerpoint/2010/main" val="372795240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CR" dirty="0" smtClean="0"/>
              <a:t>	Antecedentes</a:t>
            </a:r>
            <a:endParaRPr lang="es-CR" dirty="0"/>
          </a:p>
        </p:txBody>
      </p:sp>
      <p:pic>
        <p:nvPicPr>
          <p:cNvPr id="70658" name="Picture 2" descr="http://scontraloria.qroo.gob.mx/portal/conocenos/imagenes/CONAntecedentes.jpg"/>
          <p:cNvPicPr>
            <a:picLocks noChangeAspect="1" noChangeArrowheads="1"/>
          </p:cNvPicPr>
          <p:nvPr/>
        </p:nvPicPr>
        <p:blipFill>
          <a:blip r:embed="rId2" cstate="print"/>
          <a:srcRect/>
          <a:stretch>
            <a:fillRect/>
          </a:stretch>
        </p:blipFill>
        <p:spPr bwMode="auto">
          <a:xfrm>
            <a:off x="3203848" y="2492896"/>
            <a:ext cx="3484612" cy="3484613"/>
          </a:xfrm>
          <a:prstGeom prst="rect">
            <a:avLst/>
          </a:prstGeom>
          <a:noFill/>
        </p:spPr>
      </p:pic>
    </p:spTree>
    <p:extLst>
      <p:ext uri="{BB962C8B-B14F-4D97-AF65-F5344CB8AC3E}">
        <p14:creationId xmlns="" xmlns:p14="http://schemas.microsoft.com/office/powerpoint/2010/main" val="4164343419"/>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064896" cy="1143000"/>
          </a:xfrm>
        </p:spPr>
        <p:txBody>
          <a:bodyPr>
            <a:normAutofit/>
          </a:bodyPr>
          <a:lstStyle/>
          <a:p>
            <a:pPr algn="ctr"/>
            <a:r>
              <a:rPr lang="es-CR" dirty="0" smtClean="0"/>
              <a:t>Arancel, Costa Rica</a:t>
            </a:r>
            <a:endParaRPr lang="es-CR" dirty="0"/>
          </a:p>
        </p:txBody>
      </p:sp>
      <p:sp>
        <p:nvSpPr>
          <p:cNvPr id="3" name="2 Marcador de contenido"/>
          <p:cNvSpPr>
            <a:spLocks noGrp="1"/>
          </p:cNvSpPr>
          <p:nvPr>
            <p:ph idx="1"/>
          </p:nvPr>
        </p:nvSpPr>
        <p:spPr>
          <a:xfrm>
            <a:off x="1043492" y="2323653"/>
            <a:ext cx="6777317" cy="2689524"/>
          </a:xfrm>
        </p:spPr>
        <p:txBody>
          <a:bodyPr>
            <a:normAutofit fontScale="85000" lnSpcReduction="10000"/>
          </a:bodyPr>
          <a:lstStyle/>
          <a:p>
            <a:pPr algn="just">
              <a:buSzTx/>
              <a:buFont typeface="Wingdings" pitchFamily="2" charset="2"/>
              <a:buChar char="§"/>
            </a:pPr>
            <a:r>
              <a:rPr lang="es-CR" dirty="0">
                <a:sym typeface="Monotype Sorts" pitchFamily="2" charset="2"/>
              </a:rPr>
              <a:t>Capítulo (2 dígitos)</a:t>
            </a:r>
          </a:p>
          <a:p>
            <a:pPr algn="just">
              <a:buSzTx/>
              <a:buFont typeface="Wingdings" pitchFamily="2" charset="2"/>
              <a:buChar char="§"/>
            </a:pPr>
            <a:r>
              <a:rPr lang="es-CR" dirty="0">
                <a:sym typeface="Monotype Sorts" pitchFamily="2" charset="2"/>
              </a:rPr>
              <a:t>Partida (4 dígitos)</a:t>
            </a:r>
          </a:p>
          <a:p>
            <a:pPr algn="just">
              <a:buSzTx/>
              <a:buFont typeface="Wingdings" pitchFamily="2" charset="2"/>
              <a:buChar char="§"/>
            </a:pPr>
            <a:r>
              <a:rPr lang="es-CR" dirty="0">
                <a:sym typeface="Monotype Sorts" pitchFamily="2" charset="2"/>
              </a:rPr>
              <a:t>Subpartida (6 dígitos</a:t>
            </a:r>
            <a:r>
              <a:rPr lang="es-CR" dirty="0" smtClean="0">
                <a:sym typeface="Monotype Sorts" pitchFamily="2" charset="2"/>
              </a:rPr>
              <a:t>): Internacional</a:t>
            </a:r>
            <a:endParaRPr lang="es-CR" dirty="0">
              <a:sym typeface="Monotype Sorts" pitchFamily="2" charset="2"/>
            </a:endParaRPr>
          </a:p>
          <a:p>
            <a:pPr algn="just">
              <a:buSzTx/>
              <a:buFont typeface="Wingdings" pitchFamily="2" charset="2"/>
              <a:buChar char="§"/>
            </a:pPr>
            <a:r>
              <a:rPr lang="es-CR" dirty="0">
                <a:sym typeface="Monotype Sorts" pitchFamily="2" charset="2"/>
              </a:rPr>
              <a:t>Otros cambios menores dentro de una misma subpartida expresados en el cuerpo de la regla de origen </a:t>
            </a:r>
            <a:r>
              <a:rPr lang="es-CR" dirty="0" smtClean="0">
                <a:sym typeface="Monotype Sorts" pitchFamily="2" charset="2"/>
              </a:rPr>
              <a:t>específica</a:t>
            </a:r>
            <a:endParaRPr lang="es-CR" dirty="0"/>
          </a:p>
        </p:txBody>
      </p:sp>
      <p:sp>
        <p:nvSpPr>
          <p:cNvPr id="4" name="3 Rectángulo"/>
          <p:cNvSpPr/>
          <p:nvPr/>
        </p:nvSpPr>
        <p:spPr>
          <a:xfrm>
            <a:off x="2699792" y="5157192"/>
            <a:ext cx="3744416" cy="86409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R" b="1" dirty="0" smtClean="0">
                <a:solidFill>
                  <a:srgbClr val="FFC000"/>
                </a:solidFill>
              </a:rPr>
              <a:t>XXXX</a:t>
            </a:r>
            <a:r>
              <a:rPr lang="es-CR" b="1" dirty="0" smtClean="0">
                <a:solidFill>
                  <a:schemeClr val="bg1"/>
                </a:solidFill>
              </a:rPr>
              <a:t>.</a:t>
            </a:r>
            <a:r>
              <a:rPr lang="es-CR" b="1" dirty="0" smtClean="0">
                <a:solidFill>
                  <a:srgbClr val="FFC000"/>
                </a:solidFill>
              </a:rPr>
              <a:t>XX</a:t>
            </a:r>
            <a:r>
              <a:rPr lang="es-CR" dirty="0" smtClean="0"/>
              <a:t>.</a:t>
            </a:r>
            <a:r>
              <a:rPr lang="es-CR" b="1" dirty="0" smtClean="0">
                <a:solidFill>
                  <a:schemeClr val="tx1"/>
                </a:solidFill>
              </a:rPr>
              <a:t>XX</a:t>
            </a:r>
            <a:r>
              <a:rPr lang="es-CR" b="1" dirty="0" smtClean="0">
                <a:solidFill>
                  <a:schemeClr val="bg1"/>
                </a:solidFill>
              </a:rPr>
              <a:t>.</a:t>
            </a:r>
            <a:r>
              <a:rPr lang="es-CR" b="1" dirty="0" smtClean="0">
                <a:solidFill>
                  <a:schemeClr val="tx1"/>
                </a:solidFill>
              </a:rPr>
              <a:t>XX</a:t>
            </a:r>
            <a:endParaRPr lang="es-CR" b="1" dirty="0">
              <a:solidFill>
                <a:schemeClr val="tx1"/>
              </a:solidFill>
            </a:endParaRPr>
          </a:p>
        </p:txBody>
      </p:sp>
    </p:spTree>
    <p:extLst>
      <p:ext uri="{BB962C8B-B14F-4D97-AF65-F5344CB8AC3E}">
        <p14:creationId xmlns="" xmlns:p14="http://schemas.microsoft.com/office/powerpoint/2010/main" val="3260728458"/>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30238"/>
            <a:ext cx="8208912" cy="1143000"/>
          </a:xfrm>
        </p:spPr>
        <p:txBody>
          <a:bodyPr>
            <a:noAutofit/>
          </a:bodyPr>
          <a:lstStyle/>
          <a:p>
            <a:pPr algn="ctr"/>
            <a:r>
              <a:rPr lang="es-CR" sz="2800" dirty="0" smtClean="0"/>
              <a:t>Cambio en la clasificación arancelaria a nivel de partida</a:t>
            </a:r>
            <a:endParaRPr lang="es-CR" sz="2800" dirty="0"/>
          </a:p>
        </p:txBody>
      </p:sp>
      <p:sp>
        <p:nvSpPr>
          <p:cNvPr id="4" name="Rectangle 4"/>
          <p:cNvSpPr>
            <a:spLocks noChangeArrowheads="1"/>
          </p:cNvSpPr>
          <p:nvPr/>
        </p:nvSpPr>
        <p:spPr bwMode="auto">
          <a:xfrm>
            <a:off x="827088" y="2998788"/>
            <a:ext cx="3352800" cy="990600"/>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wrap="none" anchor="ctr"/>
          <a:lstStyle/>
          <a:p>
            <a:pPr algn="ctr"/>
            <a:r>
              <a:rPr lang="es-CR" b="1" dirty="0">
                <a:solidFill>
                  <a:srgbClr val="FFFF99"/>
                </a:solidFill>
                <a:latin typeface="+mn-lt"/>
              </a:rPr>
              <a:t>Azúcar (17.01)</a:t>
            </a:r>
          </a:p>
          <a:p>
            <a:pPr algn="ctr"/>
            <a:r>
              <a:rPr lang="es-CR" b="1" dirty="0">
                <a:solidFill>
                  <a:srgbClr val="FF3300"/>
                </a:solidFill>
                <a:latin typeface="+mn-lt"/>
              </a:rPr>
              <a:t>Colombia</a:t>
            </a:r>
            <a:endParaRPr lang="es-ES" b="1" dirty="0">
              <a:solidFill>
                <a:srgbClr val="FF3300"/>
              </a:solidFill>
              <a:latin typeface="+mn-lt"/>
            </a:endParaRPr>
          </a:p>
        </p:txBody>
      </p:sp>
      <p:sp>
        <p:nvSpPr>
          <p:cNvPr id="5" name="Rectangle 5"/>
          <p:cNvSpPr>
            <a:spLocks noChangeArrowheads="1"/>
          </p:cNvSpPr>
          <p:nvPr/>
        </p:nvSpPr>
        <p:spPr bwMode="auto">
          <a:xfrm>
            <a:off x="871538" y="4294188"/>
            <a:ext cx="3352800" cy="990600"/>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wrap="none" anchor="ctr"/>
          <a:lstStyle/>
          <a:p>
            <a:pPr algn="ctr"/>
            <a:r>
              <a:rPr lang="es-CR" sz="1200" b="1" dirty="0">
                <a:solidFill>
                  <a:srgbClr val="FFFF99"/>
                </a:solidFill>
                <a:latin typeface="+mn-lt"/>
              </a:rPr>
              <a:t>Jarabe de glucosa (17.02)</a:t>
            </a:r>
          </a:p>
          <a:p>
            <a:pPr algn="ctr"/>
            <a:r>
              <a:rPr lang="es-CR" sz="1200" b="1" dirty="0">
                <a:solidFill>
                  <a:srgbClr val="FF3300"/>
                </a:solidFill>
                <a:latin typeface="+mn-lt"/>
              </a:rPr>
              <a:t>México</a:t>
            </a:r>
            <a:endParaRPr lang="es-ES" sz="1200" b="1" dirty="0">
              <a:solidFill>
                <a:srgbClr val="FF3300"/>
              </a:solidFill>
              <a:latin typeface="+mn-lt"/>
            </a:endParaRPr>
          </a:p>
        </p:txBody>
      </p:sp>
      <p:sp>
        <p:nvSpPr>
          <p:cNvPr id="6" name="Rectangle 6"/>
          <p:cNvSpPr>
            <a:spLocks noChangeArrowheads="1"/>
          </p:cNvSpPr>
          <p:nvPr/>
        </p:nvSpPr>
        <p:spPr bwMode="auto">
          <a:xfrm>
            <a:off x="827088" y="5589588"/>
            <a:ext cx="3352800" cy="990600"/>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wrap="none" anchor="ctr"/>
          <a:lstStyle/>
          <a:p>
            <a:pPr algn="ctr"/>
            <a:r>
              <a:rPr lang="es-CR" b="1" dirty="0">
                <a:solidFill>
                  <a:srgbClr val="FFFF99"/>
                </a:solidFill>
                <a:latin typeface="+mn-lt"/>
              </a:rPr>
              <a:t>Colorante (32.04)</a:t>
            </a:r>
          </a:p>
          <a:p>
            <a:pPr algn="ctr"/>
            <a:r>
              <a:rPr lang="es-CR" b="1" dirty="0">
                <a:solidFill>
                  <a:srgbClr val="FF3300"/>
                </a:solidFill>
                <a:latin typeface="+mn-lt"/>
              </a:rPr>
              <a:t>Canadá</a:t>
            </a:r>
            <a:endParaRPr lang="es-ES" b="1" dirty="0">
              <a:solidFill>
                <a:srgbClr val="FF3300"/>
              </a:solidFill>
              <a:latin typeface="+mn-lt"/>
            </a:endParaRPr>
          </a:p>
        </p:txBody>
      </p:sp>
      <p:pic>
        <p:nvPicPr>
          <p:cNvPr id="7" name="Picture 7" descr="caramelos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5963" y="3429000"/>
            <a:ext cx="3073400"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6762842" y="5791200"/>
            <a:ext cx="933268" cy="646331"/>
          </a:xfrm>
          <a:prstGeom prst="rect">
            <a:avLst/>
          </a:prstGeom>
          <a:ln/>
          <a:extLst/>
        </p:spPr>
        <p:style>
          <a:lnRef idx="1">
            <a:schemeClr val="accent1"/>
          </a:lnRef>
          <a:fillRef idx="2">
            <a:schemeClr val="accent1"/>
          </a:fillRef>
          <a:effectRef idx="1">
            <a:schemeClr val="accent1"/>
          </a:effectRef>
          <a:fontRef idx="minor">
            <a:schemeClr val="dk1"/>
          </a:fontRef>
        </p:style>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CR" b="1" dirty="0">
                <a:solidFill>
                  <a:srgbClr val="FF0000"/>
                </a:solidFill>
                <a:latin typeface="+mn-lt"/>
              </a:rPr>
              <a:t>17.04 </a:t>
            </a:r>
          </a:p>
          <a:p>
            <a:pPr algn="ctr"/>
            <a:r>
              <a:rPr lang="es-CR" b="1" dirty="0">
                <a:solidFill>
                  <a:srgbClr val="FF0000"/>
                </a:solidFill>
                <a:latin typeface="+mn-lt"/>
              </a:rPr>
              <a:t>Dulces</a:t>
            </a:r>
            <a:endParaRPr lang="en-US" b="1" dirty="0">
              <a:solidFill>
                <a:srgbClr val="FF0000"/>
              </a:solidFill>
              <a:latin typeface="+mn-lt"/>
            </a:endParaRPr>
          </a:p>
        </p:txBody>
      </p:sp>
      <p:sp>
        <p:nvSpPr>
          <p:cNvPr id="9" name="AutoShape 9"/>
          <p:cNvSpPr>
            <a:spLocks noChangeArrowheads="1"/>
          </p:cNvSpPr>
          <p:nvPr/>
        </p:nvSpPr>
        <p:spPr bwMode="auto">
          <a:xfrm rot="10800000">
            <a:off x="4500563" y="4365625"/>
            <a:ext cx="976312" cy="485775"/>
          </a:xfrm>
          <a:custGeom>
            <a:avLst/>
            <a:gdLst>
              <a:gd name="T0" fmla="*/ 33096706 w 21600"/>
              <a:gd name="T1" fmla="*/ 0 h 21600"/>
              <a:gd name="T2" fmla="*/ 0 w 21600"/>
              <a:gd name="T3" fmla="*/ 5462450 h 21600"/>
              <a:gd name="T4" fmla="*/ 33096706 w 21600"/>
              <a:gd name="T5" fmla="*/ 10924877 h 21600"/>
              <a:gd name="T6" fmla="*/ 44128941 w 21600"/>
              <a:gd name="T7" fmla="*/ 5462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lstStyle/>
          <a:p>
            <a:endParaRPr lang="es-CR" dirty="0"/>
          </a:p>
        </p:txBody>
      </p:sp>
      <p:sp>
        <p:nvSpPr>
          <p:cNvPr id="10" name="Rectangle 10"/>
          <p:cNvSpPr>
            <a:spLocks noChangeArrowheads="1"/>
          </p:cNvSpPr>
          <p:nvPr/>
        </p:nvSpPr>
        <p:spPr bwMode="auto">
          <a:xfrm>
            <a:off x="790267" y="1916832"/>
            <a:ext cx="8064500" cy="719137"/>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wrap="none" anchor="ctr"/>
          <a:lstStyle/>
          <a:p>
            <a:pPr algn="ctr"/>
            <a:r>
              <a:rPr lang="es-CR" sz="1400" b="1" dirty="0">
                <a:solidFill>
                  <a:srgbClr val="FFFF00"/>
                </a:solidFill>
                <a:latin typeface="+mn-lt"/>
              </a:rPr>
              <a:t>Regla de origen específica: </a:t>
            </a:r>
          </a:p>
          <a:p>
            <a:r>
              <a:rPr lang="es-CR" sz="1400" b="1" dirty="0">
                <a:solidFill>
                  <a:srgbClr val="FFFF00"/>
                </a:solidFill>
                <a:latin typeface="+mn-lt"/>
              </a:rPr>
              <a:t>“Un cambio a la partida 17.04 de cualquier otra partida”</a:t>
            </a:r>
            <a:endParaRPr lang="es-ES" sz="1400" b="1" dirty="0">
              <a:solidFill>
                <a:srgbClr val="FFFF00"/>
              </a:solidFill>
              <a:latin typeface="+mn-lt"/>
            </a:endParaRPr>
          </a:p>
        </p:txBody>
      </p:sp>
    </p:spTree>
    <p:extLst>
      <p:ext uri="{BB962C8B-B14F-4D97-AF65-F5344CB8AC3E}">
        <p14:creationId xmlns="" xmlns:p14="http://schemas.microsoft.com/office/powerpoint/2010/main" val="492902429"/>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lazzarmexico.com/images/uploads/1290191549_pantalon_2.jpg"/>
          <p:cNvPicPr>
            <a:picLocks noChangeAspect="1" noChangeArrowheads="1"/>
          </p:cNvPicPr>
          <p:nvPr/>
        </p:nvPicPr>
        <p:blipFill>
          <a:blip r:embed="rId2" cstate="print"/>
          <a:srcRect/>
          <a:stretch>
            <a:fillRect/>
          </a:stretch>
        </p:blipFill>
        <p:spPr bwMode="auto">
          <a:xfrm>
            <a:off x="1115616" y="3356992"/>
            <a:ext cx="1184191" cy="1909986"/>
          </a:xfrm>
          <a:prstGeom prst="rect">
            <a:avLst/>
          </a:prstGeom>
          <a:noFill/>
        </p:spPr>
      </p:pic>
      <p:sp>
        <p:nvSpPr>
          <p:cNvPr id="2" name="1 Título"/>
          <p:cNvSpPr>
            <a:spLocks noGrp="1"/>
          </p:cNvSpPr>
          <p:nvPr>
            <p:ph type="title"/>
          </p:nvPr>
        </p:nvSpPr>
        <p:spPr>
          <a:xfrm>
            <a:off x="467544" y="341313"/>
            <a:ext cx="7024744" cy="1143000"/>
          </a:xfrm>
        </p:spPr>
        <p:txBody>
          <a:bodyPr/>
          <a:lstStyle/>
          <a:p>
            <a:r>
              <a:rPr lang="es-CR" dirty="0" smtClean="0"/>
              <a:t>¿Origen?</a:t>
            </a:r>
            <a:endParaRPr lang="es-CR" dirty="0"/>
          </a:p>
        </p:txBody>
      </p:sp>
      <p:sp>
        <p:nvSpPr>
          <p:cNvPr id="3" name="2 Marcador de contenido"/>
          <p:cNvSpPr>
            <a:spLocks noGrp="1"/>
          </p:cNvSpPr>
          <p:nvPr>
            <p:ph idx="1"/>
          </p:nvPr>
        </p:nvSpPr>
        <p:spPr>
          <a:xfrm>
            <a:off x="467544" y="1772816"/>
            <a:ext cx="8280920" cy="1296144"/>
          </a:xfrm>
        </p:spPr>
        <p:txBody>
          <a:bodyPr>
            <a:noAutofit/>
          </a:bodyPr>
          <a:lstStyle/>
          <a:p>
            <a:pPr algn="just"/>
            <a:r>
              <a:rPr lang="es-ES_tradnl" sz="1200" b="1" dirty="0"/>
              <a:t>Regla de origen: 6203.41 - 6203.49 	</a:t>
            </a:r>
            <a:endParaRPr lang="en-US" sz="1200" b="1" dirty="0"/>
          </a:p>
          <a:p>
            <a:pPr algn="just"/>
            <a:r>
              <a:rPr lang="es-ES_tradnl" sz="1200" dirty="0"/>
              <a:t>Un cambio a la subpartida 6203.41 a 6203.49 de cualquier otro capítulo, de la partida </a:t>
            </a:r>
            <a:r>
              <a:rPr lang="es-ES_tradnl" sz="1200" b="1" dirty="0"/>
              <a:t>51.11 a 51.13, </a:t>
            </a:r>
            <a:r>
              <a:rPr lang="es-ES_tradnl" sz="1200" b="1" u="sng" dirty="0"/>
              <a:t>52.04 a 52.12</a:t>
            </a:r>
            <a:r>
              <a:rPr lang="es-ES_tradnl" sz="1200" b="1" dirty="0"/>
              <a:t>, 53.10 a 53.11, capítulo 54, excepto partida 55.08 a 55.16, 58.01 a 58.02 </a:t>
            </a:r>
            <a:r>
              <a:rPr lang="es-ES_tradnl" sz="1200" b="1" dirty="0" smtClean="0"/>
              <a:t>o </a:t>
            </a:r>
            <a:r>
              <a:rPr lang="es-ES_tradnl" sz="1200" b="1" dirty="0"/>
              <a:t>60.01 a 60.06,</a:t>
            </a:r>
            <a:r>
              <a:rPr lang="es-ES_tradnl" sz="1200" dirty="0"/>
              <a:t> siempre que la mercancía esté cortada o tejida a forma</a:t>
            </a:r>
            <a:r>
              <a:rPr lang="es-ES" sz="1200" dirty="0"/>
              <a:t>, o ambos,</a:t>
            </a:r>
            <a:r>
              <a:rPr lang="es-ES_tradnl" sz="1200" dirty="0"/>
              <a:t> y cosida o de otra manera ensamblada en territorio de una o más de las Partes</a:t>
            </a:r>
            <a:r>
              <a:rPr lang="es-ES_tradnl" sz="1200" dirty="0" smtClean="0"/>
              <a:t>.</a:t>
            </a:r>
            <a:endParaRPr lang="es-CR" sz="1200" dirty="0"/>
          </a:p>
        </p:txBody>
      </p:sp>
      <p:graphicFrame>
        <p:nvGraphicFramePr>
          <p:cNvPr id="5" name="Group 39"/>
          <p:cNvGraphicFramePr>
            <a:graphicFrameLocks/>
          </p:cNvGraphicFramePr>
          <p:nvPr>
            <p:extLst>
              <p:ext uri="{D42A27DB-BD31-4B8C-83A1-F6EECF244321}">
                <p14:modId xmlns="" xmlns:p14="http://schemas.microsoft.com/office/powerpoint/2010/main" val="1287697323"/>
              </p:ext>
            </p:extLst>
          </p:nvPr>
        </p:nvGraphicFramePr>
        <p:xfrm>
          <a:off x="2843808" y="3068960"/>
          <a:ext cx="5864225" cy="3384621"/>
        </p:xfrm>
        <a:graphic>
          <a:graphicData uri="http://schemas.openxmlformats.org/drawingml/2006/table">
            <a:tbl>
              <a:tblPr/>
              <a:tblGrid>
                <a:gridCol w="1533525"/>
                <a:gridCol w="4330700"/>
              </a:tblGrid>
              <a:tr h="34187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1" i="0" u="none" strike="noStrike" cap="none" normalizeH="0" baseline="0" dirty="0" smtClean="0">
                          <a:ln>
                            <a:noFill/>
                          </a:ln>
                          <a:solidFill>
                            <a:schemeClr val="tx1"/>
                          </a:solidFill>
                          <a:effectLst/>
                          <a:latin typeface="Verdana" pitchFamily="34" charset="0"/>
                          <a:ea typeface="Arial Unicode MS" pitchFamily="34" charset="-128"/>
                          <a:cs typeface="Arial" charset="0"/>
                        </a:rPr>
                        <a:t>Excepción</a:t>
                      </a:r>
                      <a:endPar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1" i="0" u="none" strike="noStrike" cap="none" normalizeH="0" baseline="0" dirty="0" smtClean="0">
                          <a:ln>
                            <a:noFill/>
                          </a:ln>
                          <a:solidFill>
                            <a:schemeClr val="tx1"/>
                          </a:solidFill>
                          <a:effectLst/>
                          <a:latin typeface="Verdana" pitchFamily="34" charset="0"/>
                          <a:ea typeface="Arial Unicode MS" pitchFamily="34" charset="-128"/>
                          <a:cs typeface="Arial" charset="0"/>
                        </a:rPr>
                        <a:t>Descripción</a:t>
                      </a:r>
                      <a:endPar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4277">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rPr>
                        <a:t>51.11 a 51.13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rPr>
                        <a:t>Tejidos de lana, de pelo ordinario o de crin.</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196">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rPr>
                        <a:t>52.04 a 52.12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rPr>
                        <a:t>Hilos, hilados y tejidos de algodón.</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545">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rPr>
                        <a:t>53.10 a 53.11</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rPr>
                        <a:t>Tejidos de yute, de fibras textiles vegetales y de hilados de papel.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910">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rPr>
                        <a:t>Capítulo 54</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rPr>
                        <a:t>Filamentos sintéticos o artificiales.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196">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rPr>
                        <a:t>55.08 a 55.16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rPr>
                        <a:t>Hilos, hilados y tejidos de fibras sintéticas.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545">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rPr>
                        <a:t>58.01 a 58.02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rPr>
                        <a:t>Terciopelo y felpa, tejidos con bucles o con mechón insertado.</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196">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rPr>
                        <a:t>60.01 a 60.06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s-CR" sz="1050" b="0" i="0" u="none" strike="noStrike" cap="none" normalizeH="0" baseline="0" dirty="0" smtClean="0">
                          <a:ln>
                            <a:noFill/>
                          </a:ln>
                          <a:solidFill>
                            <a:schemeClr val="tx1"/>
                          </a:solidFill>
                          <a:effectLst/>
                          <a:latin typeface="Verdana" pitchFamily="34" charset="0"/>
                          <a:ea typeface="Arial Unicode MS" pitchFamily="34" charset="-128"/>
                          <a:cs typeface="Arial" charset="0"/>
                        </a:rPr>
                        <a:t>Tejidos de punto</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34"/>
          <p:cNvSpPr>
            <a:spLocks noChangeArrowheads="1"/>
          </p:cNvSpPr>
          <p:nvPr/>
        </p:nvSpPr>
        <p:spPr bwMode="auto">
          <a:xfrm>
            <a:off x="0" y="5661024"/>
            <a:ext cx="2547938" cy="936327"/>
          </a:xfrm>
          <a:prstGeom prst="rect">
            <a:avLst/>
          </a:prstGeom>
          <a:ln/>
          <a:extLst/>
        </p:spPr>
        <p:style>
          <a:lnRef idx="1">
            <a:schemeClr val="accent5"/>
          </a:lnRef>
          <a:fillRef idx="3">
            <a:schemeClr val="accent5"/>
          </a:fillRef>
          <a:effectRef idx="2">
            <a:schemeClr val="accent5"/>
          </a:effectRef>
          <a:fontRef idx="minor">
            <a:schemeClr val="lt1"/>
          </a:fontRef>
        </p:style>
        <p:txBody>
          <a:bodyPr/>
          <a:lstStyle/>
          <a:p>
            <a:pPr marL="342900" indent="-342900" eaLnBrk="1" hangingPunct="1">
              <a:spcBef>
                <a:spcPct val="20000"/>
              </a:spcBef>
            </a:pPr>
            <a:r>
              <a:rPr lang="es-CR" b="1" dirty="0">
                <a:solidFill>
                  <a:schemeClr val="tx1"/>
                </a:solidFill>
              </a:rPr>
              <a:t>Prenda final: Subpartida 6203.42</a:t>
            </a:r>
            <a:endParaRPr lang="en-US" b="1" dirty="0">
              <a:solidFill>
                <a:schemeClr val="tx1"/>
              </a:solidFill>
            </a:endParaRPr>
          </a:p>
        </p:txBody>
      </p:sp>
      <p:sp>
        <p:nvSpPr>
          <p:cNvPr id="7" name="Rectangle 35"/>
          <p:cNvSpPr>
            <a:spLocks noChangeArrowheads="1"/>
          </p:cNvSpPr>
          <p:nvPr/>
        </p:nvSpPr>
        <p:spPr bwMode="auto">
          <a:xfrm>
            <a:off x="4788024" y="1052736"/>
            <a:ext cx="3810000" cy="562618"/>
          </a:xfrm>
          <a:prstGeom prst="rect">
            <a:avLst/>
          </a:prstGeom>
          <a:ln/>
          <a:extLst/>
        </p:spPr>
        <p:style>
          <a:lnRef idx="1">
            <a:schemeClr val="accent5"/>
          </a:lnRef>
          <a:fillRef idx="3">
            <a:schemeClr val="accent5"/>
          </a:fillRef>
          <a:effectRef idx="2">
            <a:schemeClr val="accent5"/>
          </a:effectRef>
          <a:fontRef idx="minor">
            <a:schemeClr val="lt1"/>
          </a:fontRef>
        </p:style>
        <p:txBody>
          <a:bodyPr/>
          <a:lstStyle/>
          <a:p>
            <a:pPr marL="342900" indent="-342900" algn="ctr" eaLnBrk="1" hangingPunct="1">
              <a:spcBef>
                <a:spcPct val="20000"/>
              </a:spcBef>
            </a:pPr>
            <a:r>
              <a:rPr lang="es-CR" b="1" dirty="0">
                <a:solidFill>
                  <a:schemeClr val="tx1"/>
                </a:solidFill>
              </a:rPr>
              <a:t>Regla de “hilaza en adelante”</a:t>
            </a:r>
            <a:endParaRPr lang="en-US" b="1" dirty="0">
              <a:solidFill>
                <a:schemeClr val="tx1"/>
              </a:solidFill>
            </a:endParaRPr>
          </a:p>
        </p:txBody>
      </p:sp>
    </p:spTree>
    <p:extLst>
      <p:ext uri="{BB962C8B-B14F-4D97-AF65-F5344CB8AC3E}">
        <p14:creationId xmlns="" xmlns:p14="http://schemas.microsoft.com/office/powerpoint/2010/main" val="1641679749"/>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http://www.lazzarmexico.com/images/uploads/1290191549_pantalon_2.jpg"/>
          <p:cNvPicPr>
            <a:picLocks noChangeAspect="1" noChangeArrowheads="1"/>
          </p:cNvPicPr>
          <p:nvPr/>
        </p:nvPicPr>
        <p:blipFill>
          <a:blip r:embed="rId3" cstate="print"/>
          <a:srcRect/>
          <a:stretch>
            <a:fillRect/>
          </a:stretch>
        </p:blipFill>
        <p:spPr bwMode="auto">
          <a:xfrm>
            <a:off x="4283968" y="2060848"/>
            <a:ext cx="1630641" cy="2630066"/>
          </a:xfrm>
          <a:prstGeom prst="rect">
            <a:avLst/>
          </a:prstGeom>
          <a:noFill/>
        </p:spPr>
      </p:pic>
      <p:pic>
        <p:nvPicPr>
          <p:cNvPr id="43012" name="Picture 4" descr="ZCAWTHSE7CA4IGRVWCACIPXTSCAACXBBUCAZAWQHDCAJW3TLLCAFFXZBPCAXUR7DXCATF64E7CA7GON3UCAUW6L28CAQ932ENCA82JCUUCAQED20ECAGV5J1MCAG9LEUWCACVQ2H0CAXPGDXM"/>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19200" y="2863850"/>
            <a:ext cx="15240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914400" y="3930650"/>
            <a:ext cx="21336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R" sz="1200" dirty="0">
                <a:latin typeface="+mn-lt"/>
              </a:rPr>
              <a:t>Tejidos de algodón Partida 5210 Origen: China</a:t>
            </a:r>
          </a:p>
          <a:p>
            <a:pPr algn="ctr" eaLnBrk="1" hangingPunct="1">
              <a:spcBef>
                <a:spcPct val="50000"/>
              </a:spcBef>
            </a:pPr>
            <a:r>
              <a:rPr lang="es-CR" sz="1200" dirty="0">
                <a:latin typeface="+mn-lt"/>
              </a:rPr>
              <a:t>(NO cumple regla de “hilaza en adelante”- ROE Anexo 4.1)</a:t>
            </a:r>
            <a:endParaRPr lang="es-ES" sz="1200" dirty="0">
              <a:latin typeface="+mn-lt"/>
            </a:endParaRPr>
          </a:p>
          <a:p>
            <a:pPr algn="ctr" eaLnBrk="1" hangingPunct="1">
              <a:spcBef>
                <a:spcPct val="50000"/>
              </a:spcBef>
            </a:pPr>
            <a:endParaRPr lang="es-CR" sz="1200" dirty="0">
              <a:latin typeface="+mn-lt"/>
            </a:endParaRPr>
          </a:p>
        </p:txBody>
      </p:sp>
      <p:pic>
        <p:nvPicPr>
          <p:cNvPr id="43014" name="Picture 6" descr="j0238703[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00800" y="3886200"/>
            <a:ext cx="755650"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3015" name="Group 7"/>
          <p:cNvGrpSpPr>
            <a:grpSpLocks/>
          </p:cNvGrpSpPr>
          <p:nvPr/>
        </p:nvGrpSpPr>
        <p:grpSpPr bwMode="auto">
          <a:xfrm>
            <a:off x="6097588" y="1263650"/>
            <a:ext cx="608012" cy="609600"/>
            <a:chOff x="1918" y="3323"/>
            <a:chExt cx="942" cy="1131"/>
          </a:xfrm>
        </p:grpSpPr>
        <p:sp>
          <p:nvSpPr>
            <p:cNvPr id="43036" name="Freeform 8"/>
            <p:cNvSpPr>
              <a:spLocks/>
            </p:cNvSpPr>
            <p:nvPr/>
          </p:nvSpPr>
          <p:spPr bwMode="auto">
            <a:xfrm>
              <a:off x="2372" y="4392"/>
              <a:ext cx="21" cy="25"/>
            </a:xfrm>
            <a:custGeom>
              <a:avLst/>
              <a:gdLst>
                <a:gd name="T0" fmla="*/ 21 w 21"/>
                <a:gd name="T1" fmla="*/ 2 h 25"/>
                <a:gd name="T2" fmla="*/ 20 w 21"/>
                <a:gd name="T3" fmla="*/ 2 h 25"/>
                <a:gd name="T4" fmla="*/ 15 w 21"/>
                <a:gd name="T5" fmla="*/ 0 h 25"/>
                <a:gd name="T6" fmla="*/ 10 w 21"/>
                <a:gd name="T7" fmla="*/ 2 h 25"/>
                <a:gd name="T8" fmla="*/ 4 w 21"/>
                <a:gd name="T9" fmla="*/ 8 h 25"/>
                <a:gd name="T10" fmla="*/ 0 w 21"/>
                <a:gd name="T11" fmla="*/ 15 h 25"/>
                <a:gd name="T12" fmla="*/ 0 w 21"/>
                <a:gd name="T13" fmla="*/ 21 h 25"/>
                <a:gd name="T14" fmla="*/ 0 w 21"/>
                <a:gd name="T15" fmla="*/ 23 h 25"/>
                <a:gd name="T16" fmla="*/ 0 w 21"/>
                <a:gd name="T17" fmla="*/ 25 h 25"/>
                <a:gd name="T18" fmla="*/ 1 w 21"/>
                <a:gd name="T19" fmla="*/ 25 h 25"/>
                <a:gd name="T20" fmla="*/ 5 w 21"/>
                <a:gd name="T21" fmla="*/ 23 h 25"/>
                <a:gd name="T22" fmla="*/ 11 w 21"/>
                <a:gd name="T23" fmla="*/ 21 h 25"/>
                <a:gd name="T24" fmla="*/ 17 w 21"/>
                <a:gd name="T25" fmla="*/ 16 h 25"/>
                <a:gd name="T26" fmla="*/ 20 w 21"/>
                <a:gd name="T27" fmla="*/ 11 h 25"/>
                <a:gd name="T28" fmla="*/ 21 w 21"/>
                <a:gd name="T29" fmla="*/ 6 h 25"/>
                <a:gd name="T30" fmla="*/ 21 w 21"/>
                <a:gd name="T31" fmla="*/ 3 h 25"/>
                <a:gd name="T32" fmla="*/ 21 w 21"/>
                <a:gd name="T33" fmla="*/ 2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5"/>
                <a:gd name="T53" fmla="*/ 21 w 21"/>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5">
                  <a:moveTo>
                    <a:pt x="21" y="2"/>
                  </a:moveTo>
                  <a:lnTo>
                    <a:pt x="20" y="2"/>
                  </a:lnTo>
                  <a:lnTo>
                    <a:pt x="15" y="0"/>
                  </a:lnTo>
                  <a:lnTo>
                    <a:pt x="10" y="2"/>
                  </a:lnTo>
                  <a:lnTo>
                    <a:pt x="4" y="8"/>
                  </a:lnTo>
                  <a:lnTo>
                    <a:pt x="0" y="15"/>
                  </a:lnTo>
                  <a:lnTo>
                    <a:pt x="0" y="21"/>
                  </a:lnTo>
                  <a:lnTo>
                    <a:pt x="0" y="23"/>
                  </a:lnTo>
                  <a:lnTo>
                    <a:pt x="0" y="25"/>
                  </a:lnTo>
                  <a:lnTo>
                    <a:pt x="1" y="25"/>
                  </a:lnTo>
                  <a:lnTo>
                    <a:pt x="5" y="23"/>
                  </a:lnTo>
                  <a:lnTo>
                    <a:pt x="11" y="21"/>
                  </a:lnTo>
                  <a:lnTo>
                    <a:pt x="17" y="16"/>
                  </a:lnTo>
                  <a:lnTo>
                    <a:pt x="20" y="11"/>
                  </a:lnTo>
                  <a:lnTo>
                    <a:pt x="21" y="6"/>
                  </a:lnTo>
                  <a:lnTo>
                    <a:pt x="21" y="3"/>
                  </a:lnTo>
                  <a:lnTo>
                    <a:pt x="21"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37" name="Freeform 9"/>
            <p:cNvSpPr>
              <a:spLocks/>
            </p:cNvSpPr>
            <p:nvPr/>
          </p:nvSpPr>
          <p:spPr bwMode="auto">
            <a:xfrm>
              <a:off x="2403" y="4385"/>
              <a:ext cx="38" cy="43"/>
            </a:xfrm>
            <a:custGeom>
              <a:avLst/>
              <a:gdLst>
                <a:gd name="T0" fmla="*/ 0 w 38"/>
                <a:gd name="T1" fmla="*/ 0 h 43"/>
                <a:gd name="T2" fmla="*/ 38 w 38"/>
                <a:gd name="T3" fmla="*/ 32 h 43"/>
                <a:gd name="T4" fmla="*/ 27 w 38"/>
                <a:gd name="T5" fmla="*/ 43 h 43"/>
                <a:gd name="T6" fmla="*/ 27 w 38"/>
                <a:gd name="T7" fmla="*/ 43 h 43"/>
                <a:gd name="T8" fmla="*/ 25 w 38"/>
                <a:gd name="T9" fmla="*/ 42 h 43"/>
                <a:gd name="T10" fmla="*/ 22 w 38"/>
                <a:gd name="T11" fmla="*/ 39 h 43"/>
                <a:gd name="T12" fmla="*/ 22 w 38"/>
                <a:gd name="T13" fmla="*/ 36 h 43"/>
                <a:gd name="T14" fmla="*/ 22 w 38"/>
                <a:gd name="T15" fmla="*/ 33 h 43"/>
                <a:gd name="T16" fmla="*/ 25 w 38"/>
                <a:gd name="T17" fmla="*/ 30 h 43"/>
                <a:gd name="T18" fmla="*/ 27 w 38"/>
                <a:gd name="T19" fmla="*/ 29 h 43"/>
                <a:gd name="T20" fmla="*/ 27 w 38"/>
                <a:gd name="T21" fmla="*/ 29 h 43"/>
                <a:gd name="T22" fmla="*/ 0 w 38"/>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3"/>
                <a:gd name="T38" fmla="*/ 38 w 38"/>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3">
                  <a:moveTo>
                    <a:pt x="0" y="0"/>
                  </a:moveTo>
                  <a:lnTo>
                    <a:pt x="38" y="32"/>
                  </a:lnTo>
                  <a:lnTo>
                    <a:pt x="27" y="43"/>
                  </a:lnTo>
                  <a:lnTo>
                    <a:pt x="25" y="42"/>
                  </a:lnTo>
                  <a:lnTo>
                    <a:pt x="22" y="39"/>
                  </a:lnTo>
                  <a:lnTo>
                    <a:pt x="22" y="36"/>
                  </a:lnTo>
                  <a:lnTo>
                    <a:pt x="22" y="33"/>
                  </a:lnTo>
                  <a:lnTo>
                    <a:pt x="25" y="30"/>
                  </a:lnTo>
                  <a:lnTo>
                    <a:pt x="27" y="29"/>
                  </a:lnTo>
                  <a:lnTo>
                    <a:pt x="0" y="0"/>
                  </a:lnTo>
                  <a:close/>
                </a:path>
              </a:pathLst>
            </a:custGeom>
            <a:solidFill>
              <a:srgbClr val="BFB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38" name="Freeform 10"/>
            <p:cNvSpPr>
              <a:spLocks/>
            </p:cNvSpPr>
            <p:nvPr/>
          </p:nvSpPr>
          <p:spPr bwMode="auto">
            <a:xfrm>
              <a:off x="2270" y="4342"/>
              <a:ext cx="36" cy="99"/>
            </a:xfrm>
            <a:custGeom>
              <a:avLst/>
              <a:gdLst>
                <a:gd name="T0" fmla="*/ 36 w 36"/>
                <a:gd name="T1" fmla="*/ 0 h 99"/>
                <a:gd name="T2" fmla="*/ 33 w 36"/>
                <a:gd name="T3" fmla="*/ 3 h 99"/>
                <a:gd name="T4" fmla="*/ 25 w 36"/>
                <a:gd name="T5" fmla="*/ 12 h 99"/>
                <a:gd name="T6" fmla="*/ 16 w 36"/>
                <a:gd name="T7" fmla="*/ 26 h 99"/>
                <a:gd name="T8" fmla="*/ 9 w 36"/>
                <a:gd name="T9" fmla="*/ 45 h 99"/>
                <a:gd name="T10" fmla="*/ 4 w 36"/>
                <a:gd name="T11" fmla="*/ 62 h 99"/>
                <a:gd name="T12" fmla="*/ 1 w 36"/>
                <a:gd name="T13" fmla="*/ 78 h 99"/>
                <a:gd name="T14" fmla="*/ 0 w 36"/>
                <a:gd name="T15" fmla="*/ 92 h 99"/>
                <a:gd name="T16" fmla="*/ 0 w 36"/>
                <a:gd name="T17" fmla="*/ 99 h 99"/>
                <a:gd name="T18" fmla="*/ 3 w 36"/>
                <a:gd name="T19" fmla="*/ 92 h 99"/>
                <a:gd name="T20" fmla="*/ 7 w 36"/>
                <a:gd name="T21" fmla="*/ 73 h 99"/>
                <a:gd name="T22" fmla="*/ 15 w 36"/>
                <a:gd name="T23" fmla="*/ 49 h 99"/>
                <a:gd name="T24" fmla="*/ 19 w 36"/>
                <a:gd name="T25" fmla="*/ 32 h 99"/>
                <a:gd name="T26" fmla="*/ 25 w 36"/>
                <a:gd name="T27" fmla="*/ 20 h 99"/>
                <a:gd name="T28" fmla="*/ 30 w 36"/>
                <a:gd name="T29" fmla="*/ 10 h 99"/>
                <a:gd name="T30" fmla="*/ 35 w 36"/>
                <a:gd name="T31" fmla="*/ 3 h 99"/>
                <a:gd name="T32" fmla="*/ 36 w 36"/>
                <a:gd name="T33" fmla="*/ 0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99"/>
                <a:gd name="T53" fmla="*/ 36 w 36"/>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99">
                  <a:moveTo>
                    <a:pt x="36" y="0"/>
                  </a:moveTo>
                  <a:lnTo>
                    <a:pt x="33" y="3"/>
                  </a:lnTo>
                  <a:lnTo>
                    <a:pt x="25" y="12"/>
                  </a:lnTo>
                  <a:lnTo>
                    <a:pt x="16" y="26"/>
                  </a:lnTo>
                  <a:lnTo>
                    <a:pt x="9" y="45"/>
                  </a:lnTo>
                  <a:lnTo>
                    <a:pt x="4" y="62"/>
                  </a:lnTo>
                  <a:lnTo>
                    <a:pt x="1" y="78"/>
                  </a:lnTo>
                  <a:lnTo>
                    <a:pt x="0" y="92"/>
                  </a:lnTo>
                  <a:lnTo>
                    <a:pt x="0" y="99"/>
                  </a:lnTo>
                  <a:lnTo>
                    <a:pt x="3" y="92"/>
                  </a:lnTo>
                  <a:lnTo>
                    <a:pt x="7" y="73"/>
                  </a:lnTo>
                  <a:lnTo>
                    <a:pt x="15" y="49"/>
                  </a:lnTo>
                  <a:lnTo>
                    <a:pt x="19" y="32"/>
                  </a:lnTo>
                  <a:lnTo>
                    <a:pt x="25" y="20"/>
                  </a:lnTo>
                  <a:lnTo>
                    <a:pt x="30" y="10"/>
                  </a:lnTo>
                  <a:lnTo>
                    <a:pt x="35" y="3"/>
                  </a:lnTo>
                  <a:lnTo>
                    <a:pt x="36" y="0"/>
                  </a:lnTo>
                  <a:close/>
                </a:path>
              </a:pathLst>
            </a:custGeom>
            <a:solidFill>
              <a:srgbClr val="BFB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39" name="Freeform 11"/>
            <p:cNvSpPr>
              <a:spLocks/>
            </p:cNvSpPr>
            <p:nvPr/>
          </p:nvSpPr>
          <p:spPr bwMode="auto">
            <a:xfrm>
              <a:off x="1937" y="3342"/>
              <a:ext cx="923" cy="919"/>
            </a:xfrm>
            <a:custGeom>
              <a:avLst/>
              <a:gdLst>
                <a:gd name="T0" fmla="*/ 508 w 923"/>
                <a:gd name="T1" fmla="*/ 917 h 919"/>
                <a:gd name="T2" fmla="*/ 598 w 923"/>
                <a:gd name="T3" fmla="*/ 899 h 919"/>
                <a:gd name="T4" fmla="*/ 681 w 923"/>
                <a:gd name="T5" fmla="*/ 863 h 919"/>
                <a:gd name="T6" fmla="*/ 755 w 923"/>
                <a:gd name="T7" fmla="*/ 814 h 919"/>
                <a:gd name="T8" fmla="*/ 817 w 923"/>
                <a:gd name="T9" fmla="*/ 752 h 919"/>
                <a:gd name="T10" fmla="*/ 867 w 923"/>
                <a:gd name="T11" fmla="*/ 679 h 919"/>
                <a:gd name="T12" fmla="*/ 903 w 923"/>
                <a:gd name="T13" fmla="*/ 596 h 919"/>
                <a:gd name="T14" fmla="*/ 920 w 923"/>
                <a:gd name="T15" fmla="*/ 506 h 919"/>
                <a:gd name="T16" fmla="*/ 920 w 923"/>
                <a:gd name="T17" fmla="*/ 411 h 919"/>
                <a:gd name="T18" fmla="*/ 903 w 923"/>
                <a:gd name="T19" fmla="*/ 322 h 919"/>
                <a:gd name="T20" fmla="*/ 867 w 923"/>
                <a:gd name="T21" fmla="*/ 240 h 919"/>
                <a:gd name="T22" fmla="*/ 817 w 923"/>
                <a:gd name="T23" fmla="*/ 167 h 919"/>
                <a:gd name="T24" fmla="*/ 755 w 923"/>
                <a:gd name="T25" fmla="*/ 105 h 919"/>
                <a:gd name="T26" fmla="*/ 681 w 923"/>
                <a:gd name="T27" fmla="*/ 56 h 919"/>
                <a:gd name="T28" fmla="*/ 598 w 923"/>
                <a:gd name="T29" fmla="*/ 20 h 919"/>
                <a:gd name="T30" fmla="*/ 508 w 923"/>
                <a:gd name="T31" fmla="*/ 3 h 919"/>
                <a:gd name="T32" fmla="*/ 414 w 923"/>
                <a:gd name="T33" fmla="*/ 3 h 919"/>
                <a:gd name="T34" fmla="*/ 324 w 923"/>
                <a:gd name="T35" fmla="*/ 20 h 919"/>
                <a:gd name="T36" fmla="*/ 242 w 923"/>
                <a:gd name="T37" fmla="*/ 56 h 919"/>
                <a:gd name="T38" fmla="*/ 168 w 923"/>
                <a:gd name="T39" fmla="*/ 105 h 919"/>
                <a:gd name="T40" fmla="*/ 105 w 923"/>
                <a:gd name="T41" fmla="*/ 167 h 919"/>
                <a:gd name="T42" fmla="*/ 56 w 923"/>
                <a:gd name="T43" fmla="*/ 240 h 919"/>
                <a:gd name="T44" fmla="*/ 20 w 923"/>
                <a:gd name="T45" fmla="*/ 322 h 919"/>
                <a:gd name="T46" fmla="*/ 2 w 923"/>
                <a:gd name="T47" fmla="*/ 411 h 919"/>
                <a:gd name="T48" fmla="*/ 2 w 923"/>
                <a:gd name="T49" fmla="*/ 506 h 919"/>
                <a:gd name="T50" fmla="*/ 20 w 923"/>
                <a:gd name="T51" fmla="*/ 596 h 919"/>
                <a:gd name="T52" fmla="*/ 56 w 923"/>
                <a:gd name="T53" fmla="*/ 679 h 919"/>
                <a:gd name="T54" fmla="*/ 105 w 923"/>
                <a:gd name="T55" fmla="*/ 752 h 919"/>
                <a:gd name="T56" fmla="*/ 168 w 923"/>
                <a:gd name="T57" fmla="*/ 814 h 919"/>
                <a:gd name="T58" fmla="*/ 242 w 923"/>
                <a:gd name="T59" fmla="*/ 863 h 919"/>
                <a:gd name="T60" fmla="*/ 324 w 923"/>
                <a:gd name="T61" fmla="*/ 899 h 919"/>
                <a:gd name="T62" fmla="*/ 414 w 923"/>
                <a:gd name="T63" fmla="*/ 917 h 9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3"/>
                <a:gd name="T97" fmla="*/ 0 h 919"/>
                <a:gd name="T98" fmla="*/ 923 w 923"/>
                <a:gd name="T99" fmla="*/ 919 h 9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3" h="919">
                  <a:moveTo>
                    <a:pt x="461" y="919"/>
                  </a:moveTo>
                  <a:lnTo>
                    <a:pt x="508" y="917"/>
                  </a:lnTo>
                  <a:lnTo>
                    <a:pt x="553" y="911"/>
                  </a:lnTo>
                  <a:lnTo>
                    <a:pt x="598" y="899"/>
                  </a:lnTo>
                  <a:lnTo>
                    <a:pt x="640" y="883"/>
                  </a:lnTo>
                  <a:lnTo>
                    <a:pt x="681" y="863"/>
                  </a:lnTo>
                  <a:lnTo>
                    <a:pt x="719" y="840"/>
                  </a:lnTo>
                  <a:lnTo>
                    <a:pt x="755" y="814"/>
                  </a:lnTo>
                  <a:lnTo>
                    <a:pt x="788" y="784"/>
                  </a:lnTo>
                  <a:lnTo>
                    <a:pt x="817" y="752"/>
                  </a:lnTo>
                  <a:lnTo>
                    <a:pt x="843" y="716"/>
                  </a:lnTo>
                  <a:lnTo>
                    <a:pt x="867" y="679"/>
                  </a:lnTo>
                  <a:lnTo>
                    <a:pt x="887" y="639"/>
                  </a:lnTo>
                  <a:lnTo>
                    <a:pt x="903" y="596"/>
                  </a:lnTo>
                  <a:lnTo>
                    <a:pt x="914" y="552"/>
                  </a:lnTo>
                  <a:lnTo>
                    <a:pt x="920" y="506"/>
                  </a:lnTo>
                  <a:lnTo>
                    <a:pt x="923" y="459"/>
                  </a:lnTo>
                  <a:lnTo>
                    <a:pt x="920" y="411"/>
                  </a:lnTo>
                  <a:lnTo>
                    <a:pt x="914" y="367"/>
                  </a:lnTo>
                  <a:lnTo>
                    <a:pt x="903" y="322"/>
                  </a:lnTo>
                  <a:lnTo>
                    <a:pt x="887" y="280"/>
                  </a:lnTo>
                  <a:lnTo>
                    <a:pt x="867" y="240"/>
                  </a:lnTo>
                  <a:lnTo>
                    <a:pt x="843" y="203"/>
                  </a:lnTo>
                  <a:lnTo>
                    <a:pt x="817" y="167"/>
                  </a:lnTo>
                  <a:lnTo>
                    <a:pt x="788" y="134"/>
                  </a:lnTo>
                  <a:lnTo>
                    <a:pt x="755" y="105"/>
                  </a:lnTo>
                  <a:lnTo>
                    <a:pt x="719" y="79"/>
                  </a:lnTo>
                  <a:lnTo>
                    <a:pt x="681" y="56"/>
                  </a:lnTo>
                  <a:lnTo>
                    <a:pt x="640" y="36"/>
                  </a:lnTo>
                  <a:lnTo>
                    <a:pt x="598" y="20"/>
                  </a:lnTo>
                  <a:lnTo>
                    <a:pt x="553" y="8"/>
                  </a:lnTo>
                  <a:lnTo>
                    <a:pt x="508" y="3"/>
                  </a:lnTo>
                  <a:lnTo>
                    <a:pt x="461" y="0"/>
                  </a:lnTo>
                  <a:lnTo>
                    <a:pt x="414" y="3"/>
                  </a:lnTo>
                  <a:lnTo>
                    <a:pt x="368" y="8"/>
                  </a:lnTo>
                  <a:lnTo>
                    <a:pt x="324" y="20"/>
                  </a:lnTo>
                  <a:lnTo>
                    <a:pt x="281" y="36"/>
                  </a:lnTo>
                  <a:lnTo>
                    <a:pt x="242" y="56"/>
                  </a:lnTo>
                  <a:lnTo>
                    <a:pt x="203" y="79"/>
                  </a:lnTo>
                  <a:lnTo>
                    <a:pt x="168" y="105"/>
                  </a:lnTo>
                  <a:lnTo>
                    <a:pt x="134" y="134"/>
                  </a:lnTo>
                  <a:lnTo>
                    <a:pt x="105" y="167"/>
                  </a:lnTo>
                  <a:lnTo>
                    <a:pt x="78" y="203"/>
                  </a:lnTo>
                  <a:lnTo>
                    <a:pt x="56" y="240"/>
                  </a:lnTo>
                  <a:lnTo>
                    <a:pt x="36" y="280"/>
                  </a:lnTo>
                  <a:lnTo>
                    <a:pt x="20" y="322"/>
                  </a:lnTo>
                  <a:lnTo>
                    <a:pt x="8" y="367"/>
                  </a:lnTo>
                  <a:lnTo>
                    <a:pt x="2" y="411"/>
                  </a:lnTo>
                  <a:lnTo>
                    <a:pt x="0" y="459"/>
                  </a:lnTo>
                  <a:lnTo>
                    <a:pt x="2" y="506"/>
                  </a:lnTo>
                  <a:lnTo>
                    <a:pt x="8" y="552"/>
                  </a:lnTo>
                  <a:lnTo>
                    <a:pt x="20" y="596"/>
                  </a:lnTo>
                  <a:lnTo>
                    <a:pt x="36" y="639"/>
                  </a:lnTo>
                  <a:lnTo>
                    <a:pt x="56" y="679"/>
                  </a:lnTo>
                  <a:lnTo>
                    <a:pt x="78" y="716"/>
                  </a:lnTo>
                  <a:lnTo>
                    <a:pt x="105" y="752"/>
                  </a:lnTo>
                  <a:lnTo>
                    <a:pt x="134" y="784"/>
                  </a:lnTo>
                  <a:lnTo>
                    <a:pt x="168" y="814"/>
                  </a:lnTo>
                  <a:lnTo>
                    <a:pt x="203" y="840"/>
                  </a:lnTo>
                  <a:lnTo>
                    <a:pt x="242" y="863"/>
                  </a:lnTo>
                  <a:lnTo>
                    <a:pt x="281" y="883"/>
                  </a:lnTo>
                  <a:lnTo>
                    <a:pt x="324" y="899"/>
                  </a:lnTo>
                  <a:lnTo>
                    <a:pt x="368" y="911"/>
                  </a:lnTo>
                  <a:lnTo>
                    <a:pt x="414" y="917"/>
                  </a:lnTo>
                  <a:lnTo>
                    <a:pt x="461" y="91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40" name="Freeform 12"/>
            <p:cNvSpPr>
              <a:spLocks/>
            </p:cNvSpPr>
            <p:nvPr/>
          </p:nvSpPr>
          <p:spPr bwMode="auto">
            <a:xfrm>
              <a:off x="2628" y="4292"/>
              <a:ext cx="126" cy="162"/>
            </a:xfrm>
            <a:custGeom>
              <a:avLst/>
              <a:gdLst>
                <a:gd name="T0" fmla="*/ 126 w 126"/>
                <a:gd name="T1" fmla="*/ 0 h 162"/>
                <a:gd name="T2" fmla="*/ 123 w 126"/>
                <a:gd name="T3" fmla="*/ 5 h 162"/>
                <a:gd name="T4" fmla="*/ 113 w 126"/>
                <a:gd name="T5" fmla="*/ 23 h 162"/>
                <a:gd name="T6" fmla="*/ 100 w 126"/>
                <a:gd name="T7" fmla="*/ 46 h 162"/>
                <a:gd name="T8" fmla="*/ 86 w 126"/>
                <a:gd name="T9" fmla="*/ 73 h 162"/>
                <a:gd name="T10" fmla="*/ 70 w 126"/>
                <a:gd name="T11" fmla="*/ 100 h 162"/>
                <a:gd name="T12" fmla="*/ 55 w 126"/>
                <a:gd name="T13" fmla="*/ 125 h 162"/>
                <a:gd name="T14" fmla="*/ 44 w 126"/>
                <a:gd name="T15" fmla="*/ 142 h 162"/>
                <a:gd name="T16" fmla="*/ 38 w 126"/>
                <a:gd name="T17" fmla="*/ 151 h 162"/>
                <a:gd name="T18" fmla="*/ 32 w 126"/>
                <a:gd name="T19" fmla="*/ 155 h 162"/>
                <a:gd name="T20" fmla="*/ 29 w 126"/>
                <a:gd name="T21" fmla="*/ 157 h 162"/>
                <a:gd name="T22" fmla="*/ 25 w 126"/>
                <a:gd name="T23" fmla="*/ 157 h 162"/>
                <a:gd name="T24" fmla="*/ 20 w 126"/>
                <a:gd name="T25" fmla="*/ 155 h 162"/>
                <a:gd name="T26" fmla="*/ 15 w 126"/>
                <a:gd name="T27" fmla="*/ 155 h 162"/>
                <a:gd name="T28" fmla="*/ 7 w 126"/>
                <a:gd name="T29" fmla="*/ 158 h 162"/>
                <a:gd name="T30" fmla="*/ 2 w 126"/>
                <a:gd name="T31" fmla="*/ 161 h 162"/>
                <a:gd name="T32" fmla="*/ 0 w 126"/>
                <a:gd name="T33" fmla="*/ 162 h 162"/>
                <a:gd name="T34" fmla="*/ 116 w 126"/>
                <a:gd name="T35" fmla="*/ 1 h 162"/>
                <a:gd name="T36" fmla="*/ 126 w 126"/>
                <a:gd name="T37" fmla="*/ 0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6"/>
                <a:gd name="T58" fmla="*/ 0 h 162"/>
                <a:gd name="T59" fmla="*/ 126 w 126"/>
                <a:gd name="T60" fmla="*/ 162 h 1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6" h="162">
                  <a:moveTo>
                    <a:pt x="126" y="0"/>
                  </a:moveTo>
                  <a:lnTo>
                    <a:pt x="123" y="5"/>
                  </a:lnTo>
                  <a:lnTo>
                    <a:pt x="113" y="23"/>
                  </a:lnTo>
                  <a:lnTo>
                    <a:pt x="100" y="46"/>
                  </a:lnTo>
                  <a:lnTo>
                    <a:pt x="86" y="73"/>
                  </a:lnTo>
                  <a:lnTo>
                    <a:pt x="70" y="100"/>
                  </a:lnTo>
                  <a:lnTo>
                    <a:pt x="55" y="125"/>
                  </a:lnTo>
                  <a:lnTo>
                    <a:pt x="44" y="142"/>
                  </a:lnTo>
                  <a:lnTo>
                    <a:pt x="38" y="151"/>
                  </a:lnTo>
                  <a:lnTo>
                    <a:pt x="32" y="155"/>
                  </a:lnTo>
                  <a:lnTo>
                    <a:pt x="29" y="157"/>
                  </a:lnTo>
                  <a:lnTo>
                    <a:pt x="25" y="157"/>
                  </a:lnTo>
                  <a:lnTo>
                    <a:pt x="20" y="155"/>
                  </a:lnTo>
                  <a:lnTo>
                    <a:pt x="15" y="155"/>
                  </a:lnTo>
                  <a:lnTo>
                    <a:pt x="7" y="158"/>
                  </a:lnTo>
                  <a:lnTo>
                    <a:pt x="2" y="161"/>
                  </a:lnTo>
                  <a:lnTo>
                    <a:pt x="0" y="162"/>
                  </a:lnTo>
                  <a:lnTo>
                    <a:pt x="116" y="1"/>
                  </a:lnTo>
                  <a:lnTo>
                    <a:pt x="12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41" name="Freeform 13"/>
            <p:cNvSpPr>
              <a:spLocks/>
            </p:cNvSpPr>
            <p:nvPr/>
          </p:nvSpPr>
          <p:spPr bwMode="auto">
            <a:xfrm>
              <a:off x="1918" y="3323"/>
              <a:ext cx="923" cy="920"/>
            </a:xfrm>
            <a:custGeom>
              <a:avLst/>
              <a:gdLst>
                <a:gd name="T0" fmla="*/ 509 w 923"/>
                <a:gd name="T1" fmla="*/ 917 h 920"/>
                <a:gd name="T2" fmla="*/ 599 w 923"/>
                <a:gd name="T3" fmla="*/ 900 h 920"/>
                <a:gd name="T4" fmla="*/ 681 w 923"/>
                <a:gd name="T5" fmla="*/ 864 h 920"/>
                <a:gd name="T6" fmla="*/ 755 w 923"/>
                <a:gd name="T7" fmla="*/ 815 h 920"/>
                <a:gd name="T8" fmla="*/ 817 w 923"/>
                <a:gd name="T9" fmla="*/ 753 h 920"/>
                <a:gd name="T10" fmla="*/ 867 w 923"/>
                <a:gd name="T11" fmla="*/ 679 h 920"/>
                <a:gd name="T12" fmla="*/ 903 w 923"/>
                <a:gd name="T13" fmla="*/ 596 h 920"/>
                <a:gd name="T14" fmla="*/ 920 w 923"/>
                <a:gd name="T15" fmla="*/ 507 h 920"/>
                <a:gd name="T16" fmla="*/ 920 w 923"/>
                <a:gd name="T17" fmla="*/ 412 h 920"/>
                <a:gd name="T18" fmla="*/ 903 w 923"/>
                <a:gd name="T19" fmla="*/ 322 h 920"/>
                <a:gd name="T20" fmla="*/ 867 w 923"/>
                <a:gd name="T21" fmla="*/ 240 h 920"/>
                <a:gd name="T22" fmla="*/ 817 w 923"/>
                <a:gd name="T23" fmla="*/ 167 h 920"/>
                <a:gd name="T24" fmla="*/ 755 w 923"/>
                <a:gd name="T25" fmla="*/ 105 h 920"/>
                <a:gd name="T26" fmla="*/ 681 w 923"/>
                <a:gd name="T27" fmla="*/ 56 h 920"/>
                <a:gd name="T28" fmla="*/ 599 w 923"/>
                <a:gd name="T29" fmla="*/ 20 h 920"/>
                <a:gd name="T30" fmla="*/ 509 w 923"/>
                <a:gd name="T31" fmla="*/ 3 h 920"/>
                <a:gd name="T32" fmla="*/ 414 w 923"/>
                <a:gd name="T33" fmla="*/ 3 h 920"/>
                <a:gd name="T34" fmla="*/ 324 w 923"/>
                <a:gd name="T35" fmla="*/ 20 h 920"/>
                <a:gd name="T36" fmla="*/ 242 w 923"/>
                <a:gd name="T37" fmla="*/ 56 h 920"/>
                <a:gd name="T38" fmla="*/ 168 w 923"/>
                <a:gd name="T39" fmla="*/ 105 h 920"/>
                <a:gd name="T40" fmla="*/ 106 w 923"/>
                <a:gd name="T41" fmla="*/ 167 h 920"/>
                <a:gd name="T42" fmla="*/ 56 w 923"/>
                <a:gd name="T43" fmla="*/ 240 h 920"/>
                <a:gd name="T44" fmla="*/ 20 w 923"/>
                <a:gd name="T45" fmla="*/ 322 h 920"/>
                <a:gd name="T46" fmla="*/ 3 w 923"/>
                <a:gd name="T47" fmla="*/ 412 h 920"/>
                <a:gd name="T48" fmla="*/ 3 w 923"/>
                <a:gd name="T49" fmla="*/ 507 h 920"/>
                <a:gd name="T50" fmla="*/ 20 w 923"/>
                <a:gd name="T51" fmla="*/ 596 h 920"/>
                <a:gd name="T52" fmla="*/ 56 w 923"/>
                <a:gd name="T53" fmla="*/ 679 h 920"/>
                <a:gd name="T54" fmla="*/ 106 w 923"/>
                <a:gd name="T55" fmla="*/ 753 h 920"/>
                <a:gd name="T56" fmla="*/ 168 w 923"/>
                <a:gd name="T57" fmla="*/ 815 h 920"/>
                <a:gd name="T58" fmla="*/ 242 w 923"/>
                <a:gd name="T59" fmla="*/ 864 h 920"/>
                <a:gd name="T60" fmla="*/ 324 w 923"/>
                <a:gd name="T61" fmla="*/ 900 h 920"/>
                <a:gd name="T62" fmla="*/ 414 w 923"/>
                <a:gd name="T63" fmla="*/ 917 h 9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3"/>
                <a:gd name="T97" fmla="*/ 0 h 920"/>
                <a:gd name="T98" fmla="*/ 923 w 923"/>
                <a:gd name="T99" fmla="*/ 920 h 9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3" h="920">
                  <a:moveTo>
                    <a:pt x="461" y="920"/>
                  </a:moveTo>
                  <a:lnTo>
                    <a:pt x="509" y="917"/>
                  </a:lnTo>
                  <a:lnTo>
                    <a:pt x="554" y="911"/>
                  </a:lnTo>
                  <a:lnTo>
                    <a:pt x="599" y="900"/>
                  </a:lnTo>
                  <a:lnTo>
                    <a:pt x="641" y="884"/>
                  </a:lnTo>
                  <a:lnTo>
                    <a:pt x="681" y="864"/>
                  </a:lnTo>
                  <a:lnTo>
                    <a:pt x="719" y="841"/>
                  </a:lnTo>
                  <a:lnTo>
                    <a:pt x="755" y="815"/>
                  </a:lnTo>
                  <a:lnTo>
                    <a:pt x="788" y="784"/>
                  </a:lnTo>
                  <a:lnTo>
                    <a:pt x="817" y="753"/>
                  </a:lnTo>
                  <a:lnTo>
                    <a:pt x="844" y="717"/>
                  </a:lnTo>
                  <a:lnTo>
                    <a:pt x="867" y="679"/>
                  </a:lnTo>
                  <a:lnTo>
                    <a:pt x="887" y="639"/>
                  </a:lnTo>
                  <a:lnTo>
                    <a:pt x="903" y="596"/>
                  </a:lnTo>
                  <a:lnTo>
                    <a:pt x="915" y="553"/>
                  </a:lnTo>
                  <a:lnTo>
                    <a:pt x="920" y="507"/>
                  </a:lnTo>
                  <a:lnTo>
                    <a:pt x="923" y="459"/>
                  </a:lnTo>
                  <a:lnTo>
                    <a:pt x="920" y="412"/>
                  </a:lnTo>
                  <a:lnTo>
                    <a:pt x="915" y="367"/>
                  </a:lnTo>
                  <a:lnTo>
                    <a:pt x="903" y="322"/>
                  </a:lnTo>
                  <a:lnTo>
                    <a:pt x="887" y="281"/>
                  </a:lnTo>
                  <a:lnTo>
                    <a:pt x="867" y="240"/>
                  </a:lnTo>
                  <a:lnTo>
                    <a:pt x="844" y="203"/>
                  </a:lnTo>
                  <a:lnTo>
                    <a:pt x="817" y="167"/>
                  </a:lnTo>
                  <a:lnTo>
                    <a:pt x="788" y="134"/>
                  </a:lnTo>
                  <a:lnTo>
                    <a:pt x="755" y="105"/>
                  </a:lnTo>
                  <a:lnTo>
                    <a:pt x="719" y="79"/>
                  </a:lnTo>
                  <a:lnTo>
                    <a:pt x="681" y="56"/>
                  </a:lnTo>
                  <a:lnTo>
                    <a:pt x="641" y="36"/>
                  </a:lnTo>
                  <a:lnTo>
                    <a:pt x="599" y="20"/>
                  </a:lnTo>
                  <a:lnTo>
                    <a:pt x="554" y="9"/>
                  </a:lnTo>
                  <a:lnTo>
                    <a:pt x="509" y="3"/>
                  </a:lnTo>
                  <a:lnTo>
                    <a:pt x="461" y="0"/>
                  </a:lnTo>
                  <a:lnTo>
                    <a:pt x="414" y="3"/>
                  </a:lnTo>
                  <a:lnTo>
                    <a:pt x="368" y="9"/>
                  </a:lnTo>
                  <a:lnTo>
                    <a:pt x="324" y="20"/>
                  </a:lnTo>
                  <a:lnTo>
                    <a:pt x="281" y="36"/>
                  </a:lnTo>
                  <a:lnTo>
                    <a:pt x="242" y="56"/>
                  </a:lnTo>
                  <a:lnTo>
                    <a:pt x="203" y="79"/>
                  </a:lnTo>
                  <a:lnTo>
                    <a:pt x="168" y="105"/>
                  </a:lnTo>
                  <a:lnTo>
                    <a:pt x="135" y="134"/>
                  </a:lnTo>
                  <a:lnTo>
                    <a:pt x="106" y="167"/>
                  </a:lnTo>
                  <a:lnTo>
                    <a:pt x="78" y="203"/>
                  </a:lnTo>
                  <a:lnTo>
                    <a:pt x="56" y="240"/>
                  </a:lnTo>
                  <a:lnTo>
                    <a:pt x="36" y="281"/>
                  </a:lnTo>
                  <a:lnTo>
                    <a:pt x="20" y="322"/>
                  </a:lnTo>
                  <a:lnTo>
                    <a:pt x="8" y="367"/>
                  </a:lnTo>
                  <a:lnTo>
                    <a:pt x="3" y="412"/>
                  </a:lnTo>
                  <a:lnTo>
                    <a:pt x="0" y="459"/>
                  </a:lnTo>
                  <a:lnTo>
                    <a:pt x="3" y="507"/>
                  </a:lnTo>
                  <a:lnTo>
                    <a:pt x="8" y="553"/>
                  </a:lnTo>
                  <a:lnTo>
                    <a:pt x="20" y="596"/>
                  </a:lnTo>
                  <a:lnTo>
                    <a:pt x="36" y="639"/>
                  </a:lnTo>
                  <a:lnTo>
                    <a:pt x="56" y="679"/>
                  </a:lnTo>
                  <a:lnTo>
                    <a:pt x="78" y="717"/>
                  </a:lnTo>
                  <a:lnTo>
                    <a:pt x="106" y="753"/>
                  </a:lnTo>
                  <a:lnTo>
                    <a:pt x="135" y="784"/>
                  </a:lnTo>
                  <a:lnTo>
                    <a:pt x="168" y="815"/>
                  </a:lnTo>
                  <a:lnTo>
                    <a:pt x="203" y="841"/>
                  </a:lnTo>
                  <a:lnTo>
                    <a:pt x="242" y="864"/>
                  </a:lnTo>
                  <a:lnTo>
                    <a:pt x="281" y="884"/>
                  </a:lnTo>
                  <a:lnTo>
                    <a:pt x="324" y="900"/>
                  </a:lnTo>
                  <a:lnTo>
                    <a:pt x="368" y="911"/>
                  </a:lnTo>
                  <a:lnTo>
                    <a:pt x="414" y="917"/>
                  </a:lnTo>
                  <a:lnTo>
                    <a:pt x="461" y="9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42" name="Freeform 14"/>
            <p:cNvSpPr>
              <a:spLocks/>
            </p:cNvSpPr>
            <p:nvPr/>
          </p:nvSpPr>
          <p:spPr bwMode="auto">
            <a:xfrm>
              <a:off x="2005" y="3411"/>
              <a:ext cx="748" cy="744"/>
            </a:xfrm>
            <a:custGeom>
              <a:avLst/>
              <a:gdLst>
                <a:gd name="T0" fmla="*/ 411 w 748"/>
                <a:gd name="T1" fmla="*/ 742 h 744"/>
                <a:gd name="T2" fmla="*/ 485 w 748"/>
                <a:gd name="T3" fmla="*/ 727 h 744"/>
                <a:gd name="T4" fmla="*/ 552 w 748"/>
                <a:gd name="T5" fmla="*/ 699 h 744"/>
                <a:gd name="T6" fmla="*/ 612 w 748"/>
                <a:gd name="T7" fmla="*/ 659 h 744"/>
                <a:gd name="T8" fmla="*/ 662 w 748"/>
                <a:gd name="T9" fmla="*/ 609 h 744"/>
                <a:gd name="T10" fmla="*/ 703 w 748"/>
                <a:gd name="T11" fmla="*/ 548 h 744"/>
                <a:gd name="T12" fmla="*/ 730 w 748"/>
                <a:gd name="T13" fmla="*/ 482 h 744"/>
                <a:gd name="T14" fmla="*/ 746 w 748"/>
                <a:gd name="T15" fmla="*/ 409 h 744"/>
                <a:gd name="T16" fmla="*/ 746 w 748"/>
                <a:gd name="T17" fmla="*/ 334 h 744"/>
                <a:gd name="T18" fmla="*/ 730 w 748"/>
                <a:gd name="T19" fmla="*/ 260 h 744"/>
                <a:gd name="T20" fmla="*/ 703 w 748"/>
                <a:gd name="T21" fmla="*/ 194 h 744"/>
                <a:gd name="T22" fmla="*/ 662 w 748"/>
                <a:gd name="T23" fmla="*/ 135 h 744"/>
                <a:gd name="T24" fmla="*/ 612 w 748"/>
                <a:gd name="T25" fmla="*/ 85 h 744"/>
                <a:gd name="T26" fmla="*/ 552 w 748"/>
                <a:gd name="T27" fmla="*/ 44 h 744"/>
                <a:gd name="T28" fmla="*/ 485 w 748"/>
                <a:gd name="T29" fmla="*/ 17 h 744"/>
                <a:gd name="T30" fmla="*/ 411 w 748"/>
                <a:gd name="T31" fmla="*/ 1 h 744"/>
                <a:gd name="T32" fmla="*/ 336 w 748"/>
                <a:gd name="T33" fmla="*/ 1 h 744"/>
                <a:gd name="T34" fmla="*/ 262 w 748"/>
                <a:gd name="T35" fmla="*/ 17 h 744"/>
                <a:gd name="T36" fmla="*/ 195 w 748"/>
                <a:gd name="T37" fmla="*/ 44 h 744"/>
                <a:gd name="T38" fmla="*/ 136 w 748"/>
                <a:gd name="T39" fmla="*/ 85 h 744"/>
                <a:gd name="T40" fmla="*/ 85 w 748"/>
                <a:gd name="T41" fmla="*/ 135 h 744"/>
                <a:gd name="T42" fmla="*/ 45 w 748"/>
                <a:gd name="T43" fmla="*/ 194 h 744"/>
                <a:gd name="T44" fmla="*/ 17 w 748"/>
                <a:gd name="T45" fmla="*/ 260 h 744"/>
                <a:gd name="T46" fmla="*/ 1 w 748"/>
                <a:gd name="T47" fmla="*/ 334 h 744"/>
                <a:gd name="T48" fmla="*/ 1 w 748"/>
                <a:gd name="T49" fmla="*/ 409 h 744"/>
                <a:gd name="T50" fmla="*/ 17 w 748"/>
                <a:gd name="T51" fmla="*/ 482 h 744"/>
                <a:gd name="T52" fmla="*/ 45 w 748"/>
                <a:gd name="T53" fmla="*/ 548 h 744"/>
                <a:gd name="T54" fmla="*/ 85 w 748"/>
                <a:gd name="T55" fmla="*/ 609 h 744"/>
                <a:gd name="T56" fmla="*/ 136 w 748"/>
                <a:gd name="T57" fmla="*/ 659 h 744"/>
                <a:gd name="T58" fmla="*/ 195 w 748"/>
                <a:gd name="T59" fmla="*/ 699 h 744"/>
                <a:gd name="T60" fmla="*/ 262 w 748"/>
                <a:gd name="T61" fmla="*/ 727 h 744"/>
                <a:gd name="T62" fmla="*/ 336 w 748"/>
                <a:gd name="T63" fmla="*/ 742 h 7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8"/>
                <a:gd name="T97" fmla="*/ 0 h 744"/>
                <a:gd name="T98" fmla="*/ 748 w 748"/>
                <a:gd name="T99" fmla="*/ 744 h 7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8" h="744">
                  <a:moveTo>
                    <a:pt x="374" y="744"/>
                  </a:moveTo>
                  <a:lnTo>
                    <a:pt x="411" y="742"/>
                  </a:lnTo>
                  <a:lnTo>
                    <a:pt x="449" y="737"/>
                  </a:lnTo>
                  <a:lnTo>
                    <a:pt x="485" y="727"/>
                  </a:lnTo>
                  <a:lnTo>
                    <a:pt x="520" y="715"/>
                  </a:lnTo>
                  <a:lnTo>
                    <a:pt x="552" y="699"/>
                  </a:lnTo>
                  <a:lnTo>
                    <a:pt x="583" y="681"/>
                  </a:lnTo>
                  <a:lnTo>
                    <a:pt x="612" y="659"/>
                  </a:lnTo>
                  <a:lnTo>
                    <a:pt x="639" y="635"/>
                  </a:lnTo>
                  <a:lnTo>
                    <a:pt x="662" y="609"/>
                  </a:lnTo>
                  <a:lnTo>
                    <a:pt x="684" y="580"/>
                  </a:lnTo>
                  <a:lnTo>
                    <a:pt x="703" y="548"/>
                  </a:lnTo>
                  <a:lnTo>
                    <a:pt x="719" y="517"/>
                  </a:lnTo>
                  <a:lnTo>
                    <a:pt x="730" y="482"/>
                  </a:lnTo>
                  <a:lnTo>
                    <a:pt x="741" y="446"/>
                  </a:lnTo>
                  <a:lnTo>
                    <a:pt x="746" y="409"/>
                  </a:lnTo>
                  <a:lnTo>
                    <a:pt x="748" y="371"/>
                  </a:lnTo>
                  <a:lnTo>
                    <a:pt x="746" y="334"/>
                  </a:lnTo>
                  <a:lnTo>
                    <a:pt x="741" y="296"/>
                  </a:lnTo>
                  <a:lnTo>
                    <a:pt x="730" y="260"/>
                  </a:lnTo>
                  <a:lnTo>
                    <a:pt x="719" y="227"/>
                  </a:lnTo>
                  <a:lnTo>
                    <a:pt x="703" y="194"/>
                  </a:lnTo>
                  <a:lnTo>
                    <a:pt x="684" y="164"/>
                  </a:lnTo>
                  <a:lnTo>
                    <a:pt x="662" y="135"/>
                  </a:lnTo>
                  <a:lnTo>
                    <a:pt x="639" y="109"/>
                  </a:lnTo>
                  <a:lnTo>
                    <a:pt x="612" y="85"/>
                  </a:lnTo>
                  <a:lnTo>
                    <a:pt x="583" y="63"/>
                  </a:lnTo>
                  <a:lnTo>
                    <a:pt x="552" y="44"/>
                  </a:lnTo>
                  <a:lnTo>
                    <a:pt x="520" y="29"/>
                  </a:lnTo>
                  <a:lnTo>
                    <a:pt x="485" y="17"/>
                  </a:lnTo>
                  <a:lnTo>
                    <a:pt x="449" y="7"/>
                  </a:lnTo>
                  <a:lnTo>
                    <a:pt x="411" y="1"/>
                  </a:lnTo>
                  <a:lnTo>
                    <a:pt x="374" y="0"/>
                  </a:lnTo>
                  <a:lnTo>
                    <a:pt x="336" y="1"/>
                  </a:lnTo>
                  <a:lnTo>
                    <a:pt x="298" y="7"/>
                  </a:lnTo>
                  <a:lnTo>
                    <a:pt x="262" y="17"/>
                  </a:lnTo>
                  <a:lnTo>
                    <a:pt x="229" y="29"/>
                  </a:lnTo>
                  <a:lnTo>
                    <a:pt x="195" y="44"/>
                  </a:lnTo>
                  <a:lnTo>
                    <a:pt x="165" y="63"/>
                  </a:lnTo>
                  <a:lnTo>
                    <a:pt x="136" y="85"/>
                  </a:lnTo>
                  <a:lnTo>
                    <a:pt x="110" y="109"/>
                  </a:lnTo>
                  <a:lnTo>
                    <a:pt x="85" y="135"/>
                  </a:lnTo>
                  <a:lnTo>
                    <a:pt x="64" y="164"/>
                  </a:lnTo>
                  <a:lnTo>
                    <a:pt x="45" y="194"/>
                  </a:lnTo>
                  <a:lnTo>
                    <a:pt x="29" y="227"/>
                  </a:lnTo>
                  <a:lnTo>
                    <a:pt x="17" y="260"/>
                  </a:lnTo>
                  <a:lnTo>
                    <a:pt x="7" y="296"/>
                  </a:lnTo>
                  <a:lnTo>
                    <a:pt x="1" y="334"/>
                  </a:lnTo>
                  <a:lnTo>
                    <a:pt x="0" y="371"/>
                  </a:lnTo>
                  <a:lnTo>
                    <a:pt x="1" y="409"/>
                  </a:lnTo>
                  <a:lnTo>
                    <a:pt x="7" y="446"/>
                  </a:lnTo>
                  <a:lnTo>
                    <a:pt x="17" y="482"/>
                  </a:lnTo>
                  <a:lnTo>
                    <a:pt x="29" y="517"/>
                  </a:lnTo>
                  <a:lnTo>
                    <a:pt x="45" y="548"/>
                  </a:lnTo>
                  <a:lnTo>
                    <a:pt x="64" y="580"/>
                  </a:lnTo>
                  <a:lnTo>
                    <a:pt x="85" y="609"/>
                  </a:lnTo>
                  <a:lnTo>
                    <a:pt x="110" y="635"/>
                  </a:lnTo>
                  <a:lnTo>
                    <a:pt x="136" y="659"/>
                  </a:lnTo>
                  <a:lnTo>
                    <a:pt x="165" y="681"/>
                  </a:lnTo>
                  <a:lnTo>
                    <a:pt x="195" y="699"/>
                  </a:lnTo>
                  <a:lnTo>
                    <a:pt x="229" y="715"/>
                  </a:lnTo>
                  <a:lnTo>
                    <a:pt x="262" y="727"/>
                  </a:lnTo>
                  <a:lnTo>
                    <a:pt x="298" y="737"/>
                  </a:lnTo>
                  <a:lnTo>
                    <a:pt x="336" y="742"/>
                  </a:lnTo>
                  <a:lnTo>
                    <a:pt x="374" y="744"/>
                  </a:lnTo>
                  <a:close/>
                </a:path>
              </a:pathLst>
            </a:custGeom>
            <a:solidFill>
              <a:srgbClr val="BFB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43" name="Freeform 15"/>
            <p:cNvSpPr>
              <a:spLocks/>
            </p:cNvSpPr>
            <p:nvPr/>
          </p:nvSpPr>
          <p:spPr bwMode="auto">
            <a:xfrm>
              <a:off x="2203" y="3645"/>
              <a:ext cx="140" cy="140"/>
            </a:xfrm>
            <a:custGeom>
              <a:avLst/>
              <a:gdLst>
                <a:gd name="T0" fmla="*/ 70 w 140"/>
                <a:gd name="T1" fmla="*/ 140 h 140"/>
                <a:gd name="T2" fmla="*/ 84 w 140"/>
                <a:gd name="T3" fmla="*/ 139 h 140"/>
                <a:gd name="T4" fmla="*/ 96 w 140"/>
                <a:gd name="T5" fmla="*/ 134 h 140"/>
                <a:gd name="T6" fmla="*/ 109 w 140"/>
                <a:gd name="T7" fmla="*/ 128 h 140"/>
                <a:gd name="T8" fmla="*/ 119 w 140"/>
                <a:gd name="T9" fmla="*/ 120 h 140"/>
                <a:gd name="T10" fmla="*/ 128 w 140"/>
                <a:gd name="T11" fmla="*/ 108 h 140"/>
                <a:gd name="T12" fmla="*/ 134 w 140"/>
                <a:gd name="T13" fmla="*/ 97 h 140"/>
                <a:gd name="T14" fmla="*/ 138 w 140"/>
                <a:gd name="T15" fmla="*/ 84 h 140"/>
                <a:gd name="T16" fmla="*/ 140 w 140"/>
                <a:gd name="T17" fmla="*/ 69 h 140"/>
                <a:gd name="T18" fmla="*/ 138 w 140"/>
                <a:gd name="T19" fmla="*/ 55 h 140"/>
                <a:gd name="T20" fmla="*/ 134 w 140"/>
                <a:gd name="T21" fmla="*/ 44 h 140"/>
                <a:gd name="T22" fmla="*/ 128 w 140"/>
                <a:gd name="T23" fmla="*/ 31 h 140"/>
                <a:gd name="T24" fmla="*/ 119 w 140"/>
                <a:gd name="T25" fmla="*/ 21 h 140"/>
                <a:gd name="T26" fmla="*/ 109 w 140"/>
                <a:gd name="T27" fmla="*/ 12 h 140"/>
                <a:gd name="T28" fmla="*/ 96 w 140"/>
                <a:gd name="T29" fmla="*/ 6 h 140"/>
                <a:gd name="T30" fmla="*/ 84 w 140"/>
                <a:gd name="T31" fmla="*/ 2 h 140"/>
                <a:gd name="T32" fmla="*/ 70 w 140"/>
                <a:gd name="T33" fmla="*/ 0 h 140"/>
                <a:gd name="T34" fmla="*/ 55 w 140"/>
                <a:gd name="T35" fmla="*/ 2 h 140"/>
                <a:gd name="T36" fmla="*/ 44 w 140"/>
                <a:gd name="T37" fmla="*/ 6 h 140"/>
                <a:gd name="T38" fmla="*/ 31 w 140"/>
                <a:gd name="T39" fmla="*/ 12 h 140"/>
                <a:gd name="T40" fmla="*/ 21 w 140"/>
                <a:gd name="T41" fmla="*/ 21 h 140"/>
                <a:gd name="T42" fmla="*/ 12 w 140"/>
                <a:gd name="T43" fmla="*/ 31 h 140"/>
                <a:gd name="T44" fmla="*/ 6 w 140"/>
                <a:gd name="T45" fmla="*/ 44 h 140"/>
                <a:gd name="T46" fmla="*/ 2 w 140"/>
                <a:gd name="T47" fmla="*/ 55 h 140"/>
                <a:gd name="T48" fmla="*/ 0 w 140"/>
                <a:gd name="T49" fmla="*/ 69 h 140"/>
                <a:gd name="T50" fmla="*/ 2 w 140"/>
                <a:gd name="T51" fmla="*/ 84 h 140"/>
                <a:gd name="T52" fmla="*/ 6 w 140"/>
                <a:gd name="T53" fmla="*/ 97 h 140"/>
                <a:gd name="T54" fmla="*/ 12 w 140"/>
                <a:gd name="T55" fmla="*/ 108 h 140"/>
                <a:gd name="T56" fmla="*/ 21 w 140"/>
                <a:gd name="T57" fmla="*/ 120 h 140"/>
                <a:gd name="T58" fmla="*/ 31 w 140"/>
                <a:gd name="T59" fmla="*/ 128 h 140"/>
                <a:gd name="T60" fmla="*/ 44 w 140"/>
                <a:gd name="T61" fmla="*/ 134 h 140"/>
                <a:gd name="T62" fmla="*/ 55 w 140"/>
                <a:gd name="T63" fmla="*/ 139 h 140"/>
                <a:gd name="T64" fmla="*/ 70 w 140"/>
                <a:gd name="T65" fmla="*/ 14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140"/>
                <a:gd name="T101" fmla="*/ 140 w 140"/>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140">
                  <a:moveTo>
                    <a:pt x="70" y="140"/>
                  </a:moveTo>
                  <a:lnTo>
                    <a:pt x="84" y="139"/>
                  </a:lnTo>
                  <a:lnTo>
                    <a:pt x="96" y="134"/>
                  </a:lnTo>
                  <a:lnTo>
                    <a:pt x="109" y="128"/>
                  </a:lnTo>
                  <a:lnTo>
                    <a:pt x="119" y="120"/>
                  </a:lnTo>
                  <a:lnTo>
                    <a:pt x="128" y="108"/>
                  </a:lnTo>
                  <a:lnTo>
                    <a:pt x="134" y="97"/>
                  </a:lnTo>
                  <a:lnTo>
                    <a:pt x="138" y="84"/>
                  </a:lnTo>
                  <a:lnTo>
                    <a:pt x="140" y="69"/>
                  </a:lnTo>
                  <a:lnTo>
                    <a:pt x="138" y="55"/>
                  </a:lnTo>
                  <a:lnTo>
                    <a:pt x="134" y="44"/>
                  </a:lnTo>
                  <a:lnTo>
                    <a:pt x="128" y="31"/>
                  </a:lnTo>
                  <a:lnTo>
                    <a:pt x="119" y="21"/>
                  </a:lnTo>
                  <a:lnTo>
                    <a:pt x="109" y="12"/>
                  </a:lnTo>
                  <a:lnTo>
                    <a:pt x="96" y="6"/>
                  </a:lnTo>
                  <a:lnTo>
                    <a:pt x="84" y="2"/>
                  </a:lnTo>
                  <a:lnTo>
                    <a:pt x="70" y="0"/>
                  </a:lnTo>
                  <a:lnTo>
                    <a:pt x="55" y="2"/>
                  </a:lnTo>
                  <a:lnTo>
                    <a:pt x="44" y="6"/>
                  </a:lnTo>
                  <a:lnTo>
                    <a:pt x="31" y="12"/>
                  </a:lnTo>
                  <a:lnTo>
                    <a:pt x="21" y="21"/>
                  </a:lnTo>
                  <a:lnTo>
                    <a:pt x="12" y="31"/>
                  </a:lnTo>
                  <a:lnTo>
                    <a:pt x="6" y="44"/>
                  </a:lnTo>
                  <a:lnTo>
                    <a:pt x="2" y="55"/>
                  </a:lnTo>
                  <a:lnTo>
                    <a:pt x="0" y="69"/>
                  </a:lnTo>
                  <a:lnTo>
                    <a:pt x="2" y="84"/>
                  </a:lnTo>
                  <a:lnTo>
                    <a:pt x="6" y="97"/>
                  </a:lnTo>
                  <a:lnTo>
                    <a:pt x="12" y="108"/>
                  </a:lnTo>
                  <a:lnTo>
                    <a:pt x="21" y="120"/>
                  </a:lnTo>
                  <a:lnTo>
                    <a:pt x="31" y="128"/>
                  </a:lnTo>
                  <a:lnTo>
                    <a:pt x="44" y="134"/>
                  </a:lnTo>
                  <a:lnTo>
                    <a:pt x="55" y="139"/>
                  </a:lnTo>
                  <a:lnTo>
                    <a:pt x="70" y="1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44" name="Freeform 16"/>
            <p:cNvSpPr>
              <a:spLocks/>
            </p:cNvSpPr>
            <p:nvPr/>
          </p:nvSpPr>
          <p:spPr bwMode="auto">
            <a:xfrm>
              <a:off x="2189" y="3630"/>
              <a:ext cx="138" cy="139"/>
            </a:xfrm>
            <a:custGeom>
              <a:avLst/>
              <a:gdLst>
                <a:gd name="T0" fmla="*/ 69 w 138"/>
                <a:gd name="T1" fmla="*/ 139 h 139"/>
                <a:gd name="T2" fmla="*/ 82 w 138"/>
                <a:gd name="T3" fmla="*/ 138 h 139"/>
                <a:gd name="T4" fmla="*/ 96 w 138"/>
                <a:gd name="T5" fmla="*/ 133 h 139"/>
                <a:gd name="T6" fmla="*/ 107 w 138"/>
                <a:gd name="T7" fmla="*/ 128 h 139"/>
                <a:gd name="T8" fmla="*/ 117 w 138"/>
                <a:gd name="T9" fmla="*/ 119 h 139"/>
                <a:gd name="T10" fmla="*/ 126 w 138"/>
                <a:gd name="T11" fmla="*/ 109 h 139"/>
                <a:gd name="T12" fmla="*/ 132 w 138"/>
                <a:gd name="T13" fmla="*/ 96 h 139"/>
                <a:gd name="T14" fmla="*/ 136 w 138"/>
                <a:gd name="T15" fmla="*/ 84 h 139"/>
                <a:gd name="T16" fmla="*/ 138 w 138"/>
                <a:gd name="T17" fmla="*/ 70 h 139"/>
                <a:gd name="T18" fmla="*/ 136 w 138"/>
                <a:gd name="T19" fmla="*/ 56 h 139"/>
                <a:gd name="T20" fmla="*/ 132 w 138"/>
                <a:gd name="T21" fmla="*/ 43 h 139"/>
                <a:gd name="T22" fmla="*/ 126 w 138"/>
                <a:gd name="T23" fmla="*/ 31 h 139"/>
                <a:gd name="T24" fmla="*/ 117 w 138"/>
                <a:gd name="T25" fmla="*/ 20 h 139"/>
                <a:gd name="T26" fmla="*/ 107 w 138"/>
                <a:gd name="T27" fmla="*/ 11 h 139"/>
                <a:gd name="T28" fmla="*/ 96 w 138"/>
                <a:gd name="T29" fmla="*/ 5 h 139"/>
                <a:gd name="T30" fmla="*/ 82 w 138"/>
                <a:gd name="T31" fmla="*/ 1 h 139"/>
                <a:gd name="T32" fmla="*/ 69 w 138"/>
                <a:gd name="T33" fmla="*/ 0 h 139"/>
                <a:gd name="T34" fmla="*/ 55 w 138"/>
                <a:gd name="T35" fmla="*/ 1 h 139"/>
                <a:gd name="T36" fmla="*/ 42 w 138"/>
                <a:gd name="T37" fmla="*/ 5 h 139"/>
                <a:gd name="T38" fmla="*/ 30 w 138"/>
                <a:gd name="T39" fmla="*/ 11 h 139"/>
                <a:gd name="T40" fmla="*/ 20 w 138"/>
                <a:gd name="T41" fmla="*/ 20 h 139"/>
                <a:gd name="T42" fmla="*/ 11 w 138"/>
                <a:gd name="T43" fmla="*/ 31 h 139"/>
                <a:gd name="T44" fmla="*/ 6 w 138"/>
                <a:gd name="T45" fmla="*/ 43 h 139"/>
                <a:gd name="T46" fmla="*/ 1 w 138"/>
                <a:gd name="T47" fmla="*/ 56 h 139"/>
                <a:gd name="T48" fmla="*/ 0 w 138"/>
                <a:gd name="T49" fmla="*/ 70 h 139"/>
                <a:gd name="T50" fmla="*/ 1 w 138"/>
                <a:gd name="T51" fmla="*/ 84 h 139"/>
                <a:gd name="T52" fmla="*/ 6 w 138"/>
                <a:gd name="T53" fmla="*/ 96 h 139"/>
                <a:gd name="T54" fmla="*/ 11 w 138"/>
                <a:gd name="T55" fmla="*/ 109 h 139"/>
                <a:gd name="T56" fmla="*/ 20 w 138"/>
                <a:gd name="T57" fmla="*/ 119 h 139"/>
                <a:gd name="T58" fmla="*/ 30 w 138"/>
                <a:gd name="T59" fmla="*/ 128 h 139"/>
                <a:gd name="T60" fmla="*/ 42 w 138"/>
                <a:gd name="T61" fmla="*/ 133 h 139"/>
                <a:gd name="T62" fmla="*/ 55 w 138"/>
                <a:gd name="T63" fmla="*/ 138 h 139"/>
                <a:gd name="T64" fmla="*/ 69 w 138"/>
                <a:gd name="T65" fmla="*/ 139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39"/>
                <a:gd name="T101" fmla="*/ 138 w 138"/>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39">
                  <a:moveTo>
                    <a:pt x="69" y="139"/>
                  </a:moveTo>
                  <a:lnTo>
                    <a:pt x="82" y="138"/>
                  </a:lnTo>
                  <a:lnTo>
                    <a:pt x="96" y="133"/>
                  </a:lnTo>
                  <a:lnTo>
                    <a:pt x="107" y="128"/>
                  </a:lnTo>
                  <a:lnTo>
                    <a:pt x="117" y="119"/>
                  </a:lnTo>
                  <a:lnTo>
                    <a:pt x="126" y="109"/>
                  </a:lnTo>
                  <a:lnTo>
                    <a:pt x="132" y="96"/>
                  </a:lnTo>
                  <a:lnTo>
                    <a:pt x="136" y="84"/>
                  </a:lnTo>
                  <a:lnTo>
                    <a:pt x="138" y="70"/>
                  </a:lnTo>
                  <a:lnTo>
                    <a:pt x="136" y="56"/>
                  </a:lnTo>
                  <a:lnTo>
                    <a:pt x="132" y="43"/>
                  </a:lnTo>
                  <a:lnTo>
                    <a:pt x="126" y="31"/>
                  </a:lnTo>
                  <a:lnTo>
                    <a:pt x="117" y="20"/>
                  </a:lnTo>
                  <a:lnTo>
                    <a:pt x="107" y="11"/>
                  </a:lnTo>
                  <a:lnTo>
                    <a:pt x="96" y="5"/>
                  </a:lnTo>
                  <a:lnTo>
                    <a:pt x="82" y="1"/>
                  </a:lnTo>
                  <a:lnTo>
                    <a:pt x="69" y="0"/>
                  </a:lnTo>
                  <a:lnTo>
                    <a:pt x="55" y="1"/>
                  </a:lnTo>
                  <a:lnTo>
                    <a:pt x="42" y="5"/>
                  </a:lnTo>
                  <a:lnTo>
                    <a:pt x="30" y="11"/>
                  </a:lnTo>
                  <a:lnTo>
                    <a:pt x="20" y="20"/>
                  </a:lnTo>
                  <a:lnTo>
                    <a:pt x="11" y="31"/>
                  </a:lnTo>
                  <a:lnTo>
                    <a:pt x="6" y="43"/>
                  </a:lnTo>
                  <a:lnTo>
                    <a:pt x="1" y="56"/>
                  </a:lnTo>
                  <a:lnTo>
                    <a:pt x="0" y="70"/>
                  </a:lnTo>
                  <a:lnTo>
                    <a:pt x="1" y="84"/>
                  </a:lnTo>
                  <a:lnTo>
                    <a:pt x="6" y="96"/>
                  </a:lnTo>
                  <a:lnTo>
                    <a:pt x="11" y="109"/>
                  </a:lnTo>
                  <a:lnTo>
                    <a:pt x="20" y="119"/>
                  </a:lnTo>
                  <a:lnTo>
                    <a:pt x="30" y="128"/>
                  </a:lnTo>
                  <a:lnTo>
                    <a:pt x="42" y="133"/>
                  </a:lnTo>
                  <a:lnTo>
                    <a:pt x="55" y="138"/>
                  </a:lnTo>
                  <a:lnTo>
                    <a:pt x="69" y="1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45" name="Freeform 17"/>
            <p:cNvSpPr>
              <a:spLocks/>
            </p:cNvSpPr>
            <p:nvPr/>
          </p:nvSpPr>
          <p:spPr bwMode="auto">
            <a:xfrm>
              <a:off x="2203" y="3818"/>
              <a:ext cx="140" cy="140"/>
            </a:xfrm>
            <a:custGeom>
              <a:avLst/>
              <a:gdLst>
                <a:gd name="T0" fmla="*/ 70 w 140"/>
                <a:gd name="T1" fmla="*/ 140 h 140"/>
                <a:gd name="T2" fmla="*/ 84 w 140"/>
                <a:gd name="T3" fmla="*/ 138 h 140"/>
                <a:gd name="T4" fmla="*/ 96 w 140"/>
                <a:gd name="T5" fmla="*/ 134 h 140"/>
                <a:gd name="T6" fmla="*/ 109 w 140"/>
                <a:gd name="T7" fmla="*/ 128 h 140"/>
                <a:gd name="T8" fmla="*/ 119 w 140"/>
                <a:gd name="T9" fmla="*/ 120 h 140"/>
                <a:gd name="T10" fmla="*/ 128 w 140"/>
                <a:gd name="T11" fmla="*/ 110 h 140"/>
                <a:gd name="T12" fmla="*/ 134 w 140"/>
                <a:gd name="T13" fmla="*/ 97 h 140"/>
                <a:gd name="T14" fmla="*/ 138 w 140"/>
                <a:gd name="T15" fmla="*/ 85 h 140"/>
                <a:gd name="T16" fmla="*/ 140 w 140"/>
                <a:gd name="T17" fmla="*/ 71 h 140"/>
                <a:gd name="T18" fmla="*/ 138 w 140"/>
                <a:gd name="T19" fmla="*/ 56 h 140"/>
                <a:gd name="T20" fmla="*/ 134 w 140"/>
                <a:gd name="T21" fmla="*/ 43 h 140"/>
                <a:gd name="T22" fmla="*/ 128 w 140"/>
                <a:gd name="T23" fmla="*/ 32 h 140"/>
                <a:gd name="T24" fmla="*/ 119 w 140"/>
                <a:gd name="T25" fmla="*/ 20 h 140"/>
                <a:gd name="T26" fmla="*/ 109 w 140"/>
                <a:gd name="T27" fmla="*/ 12 h 140"/>
                <a:gd name="T28" fmla="*/ 96 w 140"/>
                <a:gd name="T29" fmla="*/ 6 h 140"/>
                <a:gd name="T30" fmla="*/ 84 w 140"/>
                <a:gd name="T31" fmla="*/ 2 h 140"/>
                <a:gd name="T32" fmla="*/ 70 w 140"/>
                <a:gd name="T33" fmla="*/ 0 h 140"/>
                <a:gd name="T34" fmla="*/ 55 w 140"/>
                <a:gd name="T35" fmla="*/ 2 h 140"/>
                <a:gd name="T36" fmla="*/ 44 w 140"/>
                <a:gd name="T37" fmla="*/ 6 h 140"/>
                <a:gd name="T38" fmla="*/ 31 w 140"/>
                <a:gd name="T39" fmla="*/ 12 h 140"/>
                <a:gd name="T40" fmla="*/ 21 w 140"/>
                <a:gd name="T41" fmla="*/ 20 h 140"/>
                <a:gd name="T42" fmla="*/ 12 w 140"/>
                <a:gd name="T43" fmla="*/ 32 h 140"/>
                <a:gd name="T44" fmla="*/ 6 w 140"/>
                <a:gd name="T45" fmla="*/ 43 h 140"/>
                <a:gd name="T46" fmla="*/ 2 w 140"/>
                <a:gd name="T47" fmla="*/ 56 h 140"/>
                <a:gd name="T48" fmla="*/ 0 w 140"/>
                <a:gd name="T49" fmla="*/ 71 h 140"/>
                <a:gd name="T50" fmla="*/ 2 w 140"/>
                <a:gd name="T51" fmla="*/ 85 h 140"/>
                <a:gd name="T52" fmla="*/ 6 w 140"/>
                <a:gd name="T53" fmla="*/ 97 h 140"/>
                <a:gd name="T54" fmla="*/ 12 w 140"/>
                <a:gd name="T55" fmla="*/ 110 h 140"/>
                <a:gd name="T56" fmla="*/ 21 w 140"/>
                <a:gd name="T57" fmla="*/ 120 h 140"/>
                <a:gd name="T58" fmla="*/ 31 w 140"/>
                <a:gd name="T59" fmla="*/ 128 h 140"/>
                <a:gd name="T60" fmla="*/ 44 w 140"/>
                <a:gd name="T61" fmla="*/ 134 h 140"/>
                <a:gd name="T62" fmla="*/ 55 w 140"/>
                <a:gd name="T63" fmla="*/ 138 h 140"/>
                <a:gd name="T64" fmla="*/ 70 w 140"/>
                <a:gd name="T65" fmla="*/ 14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140"/>
                <a:gd name="T101" fmla="*/ 140 w 140"/>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140">
                  <a:moveTo>
                    <a:pt x="70" y="140"/>
                  </a:moveTo>
                  <a:lnTo>
                    <a:pt x="84" y="138"/>
                  </a:lnTo>
                  <a:lnTo>
                    <a:pt x="96" y="134"/>
                  </a:lnTo>
                  <a:lnTo>
                    <a:pt x="109" y="128"/>
                  </a:lnTo>
                  <a:lnTo>
                    <a:pt x="119" y="120"/>
                  </a:lnTo>
                  <a:lnTo>
                    <a:pt x="128" y="110"/>
                  </a:lnTo>
                  <a:lnTo>
                    <a:pt x="134" y="97"/>
                  </a:lnTo>
                  <a:lnTo>
                    <a:pt x="138" y="85"/>
                  </a:lnTo>
                  <a:lnTo>
                    <a:pt x="140" y="71"/>
                  </a:lnTo>
                  <a:lnTo>
                    <a:pt x="138" y="56"/>
                  </a:lnTo>
                  <a:lnTo>
                    <a:pt x="134" y="43"/>
                  </a:lnTo>
                  <a:lnTo>
                    <a:pt x="128" y="32"/>
                  </a:lnTo>
                  <a:lnTo>
                    <a:pt x="119" y="20"/>
                  </a:lnTo>
                  <a:lnTo>
                    <a:pt x="109" y="12"/>
                  </a:lnTo>
                  <a:lnTo>
                    <a:pt x="96" y="6"/>
                  </a:lnTo>
                  <a:lnTo>
                    <a:pt x="84" y="2"/>
                  </a:lnTo>
                  <a:lnTo>
                    <a:pt x="70" y="0"/>
                  </a:lnTo>
                  <a:lnTo>
                    <a:pt x="55" y="2"/>
                  </a:lnTo>
                  <a:lnTo>
                    <a:pt x="44" y="6"/>
                  </a:lnTo>
                  <a:lnTo>
                    <a:pt x="31" y="12"/>
                  </a:lnTo>
                  <a:lnTo>
                    <a:pt x="21" y="20"/>
                  </a:lnTo>
                  <a:lnTo>
                    <a:pt x="12" y="32"/>
                  </a:lnTo>
                  <a:lnTo>
                    <a:pt x="6" y="43"/>
                  </a:lnTo>
                  <a:lnTo>
                    <a:pt x="2" y="56"/>
                  </a:lnTo>
                  <a:lnTo>
                    <a:pt x="0" y="71"/>
                  </a:lnTo>
                  <a:lnTo>
                    <a:pt x="2" y="85"/>
                  </a:lnTo>
                  <a:lnTo>
                    <a:pt x="6" y="97"/>
                  </a:lnTo>
                  <a:lnTo>
                    <a:pt x="12" y="110"/>
                  </a:lnTo>
                  <a:lnTo>
                    <a:pt x="21" y="120"/>
                  </a:lnTo>
                  <a:lnTo>
                    <a:pt x="31" y="128"/>
                  </a:lnTo>
                  <a:lnTo>
                    <a:pt x="44" y="134"/>
                  </a:lnTo>
                  <a:lnTo>
                    <a:pt x="55" y="138"/>
                  </a:lnTo>
                  <a:lnTo>
                    <a:pt x="70" y="1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46" name="Freeform 18"/>
            <p:cNvSpPr>
              <a:spLocks/>
            </p:cNvSpPr>
            <p:nvPr/>
          </p:nvSpPr>
          <p:spPr bwMode="auto">
            <a:xfrm>
              <a:off x="2189" y="3804"/>
              <a:ext cx="138" cy="138"/>
            </a:xfrm>
            <a:custGeom>
              <a:avLst/>
              <a:gdLst>
                <a:gd name="T0" fmla="*/ 69 w 138"/>
                <a:gd name="T1" fmla="*/ 138 h 138"/>
                <a:gd name="T2" fmla="*/ 82 w 138"/>
                <a:gd name="T3" fmla="*/ 136 h 138"/>
                <a:gd name="T4" fmla="*/ 96 w 138"/>
                <a:gd name="T5" fmla="*/ 132 h 138"/>
                <a:gd name="T6" fmla="*/ 107 w 138"/>
                <a:gd name="T7" fmla="*/ 126 h 138"/>
                <a:gd name="T8" fmla="*/ 117 w 138"/>
                <a:gd name="T9" fmla="*/ 118 h 138"/>
                <a:gd name="T10" fmla="*/ 126 w 138"/>
                <a:gd name="T11" fmla="*/ 108 h 138"/>
                <a:gd name="T12" fmla="*/ 132 w 138"/>
                <a:gd name="T13" fmla="*/ 96 h 138"/>
                <a:gd name="T14" fmla="*/ 136 w 138"/>
                <a:gd name="T15" fmla="*/ 83 h 138"/>
                <a:gd name="T16" fmla="*/ 138 w 138"/>
                <a:gd name="T17" fmla="*/ 69 h 138"/>
                <a:gd name="T18" fmla="*/ 136 w 138"/>
                <a:gd name="T19" fmla="*/ 54 h 138"/>
                <a:gd name="T20" fmla="*/ 132 w 138"/>
                <a:gd name="T21" fmla="*/ 41 h 138"/>
                <a:gd name="T22" fmla="*/ 126 w 138"/>
                <a:gd name="T23" fmla="*/ 30 h 138"/>
                <a:gd name="T24" fmla="*/ 117 w 138"/>
                <a:gd name="T25" fmla="*/ 20 h 138"/>
                <a:gd name="T26" fmla="*/ 107 w 138"/>
                <a:gd name="T27" fmla="*/ 11 h 138"/>
                <a:gd name="T28" fmla="*/ 96 w 138"/>
                <a:gd name="T29" fmla="*/ 5 h 138"/>
                <a:gd name="T30" fmla="*/ 82 w 138"/>
                <a:gd name="T31" fmla="*/ 1 h 138"/>
                <a:gd name="T32" fmla="*/ 69 w 138"/>
                <a:gd name="T33" fmla="*/ 0 h 138"/>
                <a:gd name="T34" fmla="*/ 55 w 138"/>
                <a:gd name="T35" fmla="*/ 1 h 138"/>
                <a:gd name="T36" fmla="*/ 42 w 138"/>
                <a:gd name="T37" fmla="*/ 5 h 138"/>
                <a:gd name="T38" fmla="*/ 30 w 138"/>
                <a:gd name="T39" fmla="*/ 11 h 138"/>
                <a:gd name="T40" fmla="*/ 20 w 138"/>
                <a:gd name="T41" fmla="*/ 20 h 138"/>
                <a:gd name="T42" fmla="*/ 11 w 138"/>
                <a:gd name="T43" fmla="*/ 30 h 138"/>
                <a:gd name="T44" fmla="*/ 6 w 138"/>
                <a:gd name="T45" fmla="*/ 41 h 138"/>
                <a:gd name="T46" fmla="*/ 1 w 138"/>
                <a:gd name="T47" fmla="*/ 54 h 138"/>
                <a:gd name="T48" fmla="*/ 0 w 138"/>
                <a:gd name="T49" fmla="*/ 69 h 138"/>
                <a:gd name="T50" fmla="*/ 1 w 138"/>
                <a:gd name="T51" fmla="*/ 83 h 138"/>
                <a:gd name="T52" fmla="*/ 6 w 138"/>
                <a:gd name="T53" fmla="*/ 96 h 138"/>
                <a:gd name="T54" fmla="*/ 11 w 138"/>
                <a:gd name="T55" fmla="*/ 108 h 138"/>
                <a:gd name="T56" fmla="*/ 20 w 138"/>
                <a:gd name="T57" fmla="*/ 118 h 138"/>
                <a:gd name="T58" fmla="*/ 30 w 138"/>
                <a:gd name="T59" fmla="*/ 126 h 138"/>
                <a:gd name="T60" fmla="*/ 42 w 138"/>
                <a:gd name="T61" fmla="*/ 132 h 138"/>
                <a:gd name="T62" fmla="*/ 55 w 138"/>
                <a:gd name="T63" fmla="*/ 136 h 138"/>
                <a:gd name="T64" fmla="*/ 69 w 138"/>
                <a:gd name="T65" fmla="*/ 138 h 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38"/>
                <a:gd name="T101" fmla="*/ 138 w 138"/>
                <a:gd name="T102" fmla="*/ 138 h 1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38">
                  <a:moveTo>
                    <a:pt x="69" y="138"/>
                  </a:moveTo>
                  <a:lnTo>
                    <a:pt x="82" y="136"/>
                  </a:lnTo>
                  <a:lnTo>
                    <a:pt x="96" y="132"/>
                  </a:lnTo>
                  <a:lnTo>
                    <a:pt x="107" y="126"/>
                  </a:lnTo>
                  <a:lnTo>
                    <a:pt x="117" y="118"/>
                  </a:lnTo>
                  <a:lnTo>
                    <a:pt x="126" y="108"/>
                  </a:lnTo>
                  <a:lnTo>
                    <a:pt x="132" y="96"/>
                  </a:lnTo>
                  <a:lnTo>
                    <a:pt x="136" y="83"/>
                  </a:lnTo>
                  <a:lnTo>
                    <a:pt x="138" y="69"/>
                  </a:lnTo>
                  <a:lnTo>
                    <a:pt x="136" y="54"/>
                  </a:lnTo>
                  <a:lnTo>
                    <a:pt x="132" y="41"/>
                  </a:lnTo>
                  <a:lnTo>
                    <a:pt x="126" y="30"/>
                  </a:lnTo>
                  <a:lnTo>
                    <a:pt x="117" y="20"/>
                  </a:lnTo>
                  <a:lnTo>
                    <a:pt x="107" y="11"/>
                  </a:lnTo>
                  <a:lnTo>
                    <a:pt x="96" y="5"/>
                  </a:lnTo>
                  <a:lnTo>
                    <a:pt x="82" y="1"/>
                  </a:lnTo>
                  <a:lnTo>
                    <a:pt x="69" y="0"/>
                  </a:lnTo>
                  <a:lnTo>
                    <a:pt x="55" y="1"/>
                  </a:lnTo>
                  <a:lnTo>
                    <a:pt x="42" y="5"/>
                  </a:lnTo>
                  <a:lnTo>
                    <a:pt x="30" y="11"/>
                  </a:lnTo>
                  <a:lnTo>
                    <a:pt x="20" y="20"/>
                  </a:lnTo>
                  <a:lnTo>
                    <a:pt x="11" y="30"/>
                  </a:lnTo>
                  <a:lnTo>
                    <a:pt x="6" y="41"/>
                  </a:lnTo>
                  <a:lnTo>
                    <a:pt x="1" y="54"/>
                  </a:lnTo>
                  <a:lnTo>
                    <a:pt x="0" y="69"/>
                  </a:lnTo>
                  <a:lnTo>
                    <a:pt x="1" y="83"/>
                  </a:lnTo>
                  <a:lnTo>
                    <a:pt x="6" y="96"/>
                  </a:lnTo>
                  <a:lnTo>
                    <a:pt x="11" y="108"/>
                  </a:lnTo>
                  <a:lnTo>
                    <a:pt x="20" y="118"/>
                  </a:lnTo>
                  <a:lnTo>
                    <a:pt x="30" y="126"/>
                  </a:lnTo>
                  <a:lnTo>
                    <a:pt x="42" y="132"/>
                  </a:lnTo>
                  <a:lnTo>
                    <a:pt x="55" y="136"/>
                  </a:lnTo>
                  <a:lnTo>
                    <a:pt x="69" y="13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47" name="Freeform 19"/>
            <p:cNvSpPr>
              <a:spLocks/>
            </p:cNvSpPr>
            <p:nvPr/>
          </p:nvSpPr>
          <p:spPr bwMode="auto">
            <a:xfrm>
              <a:off x="2415" y="3645"/>
              <a:ext cx="141" cy="140"/>
            </a:xfrm>
            <a:custGeom>
              <a:avLst/>
              <a:gdLst>
                <a:gd name="T0" fmla="*/ 70 w 141"/>
                <a:gd name="T1" fmla="*/ 140 h 140"/>
                <a:gd name="T2" fmla="*/ 84 w 141"/>
                <a:gd name="T3" fmla="*/ 139 h 140"/>
                <a:gd name="T4" fmla="*/ 97 w 141"/>
                <a:gd name="T5" fmla="*/ 134 h 140"/>
                <a:gd name="T6" fmla="*/ 109 w 141"/>
                <a:gd name="T7" fmla="*/ 128 h 140"/>
                <a:gd name="T8" fmla="*/ 120 w 141"/>
                <a:gd name="T9" fmla="*/ 120 h 140"/>
                <a:gd name="T10" fmla="*/ 129 w 141"/>
                <a:gd name="T11" fmla="*/ 108 h 140"/>
                <a:gd name="T12" fmla="*/ 135 w 141"/>
                <a:gd name="T13" fmla="*/ 97 h 140"/>
                <a:gd name="T14" fmla="*/ 139 w 141"/>
                <a:gd name="T15" fmla="*/ 84 h 140"/>
                <a:gd name="T16" fmla="*/ 141 w 141"/>
                <a:gd name="T17" fmla="*/ 69 h 140"/>
                <a:gd name="T18" fmla="*/ 139 w 141"/>
                <a:gd name="T19" fmla="*/ 55 h 140"/>
                <a:gd name="T20" fmla="*/ 135 w 141"/>
                <a:gd name="T21" fmla="*/ 44 h 140"/>
                <a:gd name="T22" fmla="*/ 129 w 141"/>
                <a:gd name="T23" fmla="*/ 31 h 140"/>
                <a:gd name="T24" fmla="*/ 120 w 141"/>
                <a:gd name="T25" fmla="*/ 21 h 140"/>
                <a:gd name="T26" fmla="*/ 109 w 141"/>
                <a:gd name="T27" fmla="*/ 12 h 140"/>
                <a:gd name="T28" fmla="*/ 97 w 141"/>
                <a:gd name="T29" fmla="*/ 6 h 140"/>
                <a:gd name="T30" fmla="*/ 84 w 141"/>
                <a:gd name="T31" fmla="*/ 2 h 140"/>
                <a:gd name="T32" fmla="*/ 70 w 141"/>
                <a:gd name="T33" fmla="*/ 0 h 140"/>
                <a:gd name="T34" fmla="*/ 55 w 141"/>
                <a:gd name="T35" fmla="*/ 2 h 140"/>
                <a:gd name="T36" fmla="*/ 42 w 141"/>
                <a:gd name="T37" fmla="*/ 6 h 140"/>
                <a:gd name="T38" fmla="*/ 30 w 141"/>
                <a:gd name="T39" fmla="*/ 12 h 140"/>
                <a:gd name="T40" fmla="*/ 20 w 141"/>
                <a:gd name="T41" fmla="*/ 21 h 140"/>
                <a:gd name="T42" fmla="*/ 12 w 141"/>
                <a:gd name="T43" fmla="*/ 31 h 140"/>
                <a:gd name="T44" fmla="*/ 6 w 141"/>
                <a:gd name="T45" fmla="*/ 44 h 140"/>
                <a:gd name="T46" fmla="*/ 1 w 141"/>
                <a:gd name="T47" fmla="*/ 55 h 140"/>
                <a:gd name="T48" fmla="*/ 0 w 141"/>
                <a:gd name="T49" fmla="*/ 69 h 140"/>
                <a:gd name="T50" fmla="*/ 1 w 141"/>
                <a:gd name="T51" fmla="*/ 84 h 140"/>
                <a:gd name="T52" fmla="*/ 6 w 141"/>
                <a:gd name="T53" fmla="*/ 97 h 140"/>
                <a:gd name="T54" fmla="*/ 12 w 141"/>
                <a:gd name="T55" fmla="*/ 108 h 140"/>
                <a:gd name="T56" fmla="*/ 20 w 141"/>
                <a:gd name="T57" fmla="*/ 120 h 140"/>
                <a:gd name="T58" fmla="*/ 30 w 141"/>
                <a:gd name="T59" fmla="*/ 128 h 140"/>
                <a:gd name="T60" fmla="*/ 42 w 141"/>
                <a:gd name="T61" fmla="*/ 134 h 140"/>
                <a:gd name="T62" fmla="*/ 55 w 141"/>
                <a:gd name="T63" fmla="*/ 139 h 140"/>
                <a:gd name="T64" fmla="*/ 70 w 141"/>
                <a:gd name="T65" fmla="*/ 14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40"/>
                <a:gd name="T101" fmla="*/ 141 w 141"/>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40">
                  <a:moveTo>
                    <a:pt x="70" y="140"/>
                  </a:moveTo>
                  <a:lnTo>
                    <a:pt x="84" y="139"/>
                  </a:lnTo>
                  <a:lnTo>
                    <a:pt x="97" y="134"/>
                  </a:lnTo>
                  <a:lnTo>
                    <a:pt x="109" y="128"/>
                  </a:lnTo>
                  <a:lnTo>
                    <a:pt x="120" y="120"/>
                  </a:lnTo>
                  <a:lnTo>
                    <a:pt x="129" y="108"/>
                  </a:lnTo>
                  <a:lnTo>
                    <a:pt x="135" y="97"/>
                  </a:lnTo>
                  <a:lnTo>
                    <a:pt x="139" y="84"/>
                  </a:lnTo>
                  <a:lnTo>
                    <a:pt x="141" y="69"/>
                  </a:lnTo>
                  <a:lnTo>
                    <a:pt x="139" y="55"/>
                  </a:lnTo>
                  <a:lnTo>
                    <a:pt x="135" y="44"/>
                  </a:lnTo>
                  <a:lnTo>
                    <a:pt x="129" y="31"/>
                  </a:lnTo>
                  <a:lnTo>
                    <a:pt x="120" y="21"/>
                  </a:lnTo>
                  <a:lnTo>
                    <a:pt x="109" y="12"/>
                  </a:lnTo>
                  <a:lnTo>
                    <a:pt x="97" y="6"/>
                  </a:lnTo>
                  <a:lnTo>
                    <a:pt x="84" y="2"/>
                  </a:lnTo>
                  <a:lnTo>
                    <a:pt x="70" y="0"/>
                  </a:lnTo>
                  <a:lnTo>
                    <a:pt x="55" y="2"/>
                  </a:lnTo>
                  <a:lnTo>
                    <a:pt x="42" y="6"/>
                  </a:lnTo>
                  <a:lnTo>
                    <a:pt x="30" y="12"/>
                  </a:lnTo>
                  <a:lnTo>
                    <a:pt x="20" y="21"/>
                  </a:lnTo>
                  <a:lnTo>
                    <a:pt x="12" y="31"/>
                  </a:lnTo>
                  <a:lnTo>
                    <a:pt x="6" y="44"/>
                  </a:lnTo>
                  <a:lnTo>
                    <a:pt x="1" y="55"/>
                  </a:lnTo>
                  <a:lnTo>
                    <a:pt x="0" y="69"/>
                  </a:lnTo>
                  <a:lnTo>
                    <a:pt x="1" y="84"/>
                  </a:lnTo>
                  <a:lnTo>
                    <a:pt x="6" y="97"/>
                  </a:lnTo>
                  <a:lnTo>
                    <a:pt x="12" y="108"/>
                  </a:lnTo>
                  <a:lnTo>
                    <a:pt x="20" y="120"/>
                  </a:lnTo>
                  <a:lnTo>
                    <a:pt x="30" y="128"/>
                  </a:lnTo>
                  <a:lnTo>
                    <a:pt x="42" y="134"/>
                  </a:lnTo>
                  <a:lnTo>
                    <a:pt x="55" y="139"/>
                  </a:lnTo>
                  <a:lnTo>
                    <a:pt x="70" y="1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48" name="Freeform 20"/>
            <p:cNvSpPr>
              <a:spLocks/>
            </p:cNvSpPr>
            <p:nvPr/>
          </p:nvSpPr>
          <p:spPr bwMode="auto">
            <a:xfrm>
              <a:off x="2398" y="3628"/>
              <a:ext cx="140" cy="140"/>
            </a:xfrm>
            <a:custGeom>
              <a:avLst/>
              <a:gdLst>
                <a:gd name="T0" fmla="*/ 69 w 140"/>
                <a:gd name="T1" fmla="*/ 140 h 140"/>
                <a:gd name="T2" fmla="*/ 84 w 140"/>
                <a:gd name="T3" fmla="*/ 138 h 140"/>
                <a:gd name="T4" fmla="*/ 97 w 140"/>
                <a:gd name="T5" fmla="*/ 134 h 140"/>
                <a:gd name="T6" fmla="*/ 108 w 140"/>
                <a:gd name="T7" fmla="*/ 128 h 140"/>
                <a:gd name="T8" fmla="*/ 120 w 140"/>
                <a:gd name="T9" fmla="*/ 120 h 140"/>
                <a:gd name="T10" fmla="*/ 129 w 140"/>
                <a:gd name="T11" fmla="*/ 108 h 140"/>
                <a:gd name="T12" fmla="*/ 134 w 140"/>
                <a:gd name="T13" fmla="*/ 97 h 140"/>
                <a:gd name="T14" fmla="*/ 139 w 140"/>
                <a:gd name="T15" fmla="*/ 84 h 140"/>
                <a:gd name="T16" fmla="*/ 140 w 140"/>
                <a:gd name="T17" fmla="*/ 69 h 140"/>
                <a:gd name="T18" fmla="*/ 139 w 140"/>
                <a:gd name="T19" fmla="*/ 55 h 140"/>
                <a:gd name="T20" fmla="*/ 134 w 140"/>
                <a:gd name="T21" fmla="*/ 43 h 140"/>
                <a:gd name="T22" fmla="*/ 129 w 140"/>
                <a:gd name="T23" fmla="*/ 30 h 140"/>
                <a:gd name="T24" fmla="*/ 120 w 140"/>
                <a:gd name="T25" fmla="*/ 20 h 140"/>
                <a:gd name="T26" fmla="*/ 108 w 140"/>
                <a:gd name="T27" fmla="*/ 12 h 140"/>
                <a:gd name="T28" fmla="*/ 97 w 140"/>
                <a:gd name="T29" fmla="*/ 6 h 140"/>
                <a:gd name="T30" fmla="*/ 84 w 140"/>
                <a:gd name="T31" fmla="*/ 2 h 140"/>
                <a:gd name="T32" fmla="*/ 69 w 140"/>
                <a:gd name="T33" fmla="*/ 0 h 140"/>
                <a:gd name="T34" fmla="*/ 55 w 140"/>
                <a:gd name="T35" fmla="*/ 2 h 140"/>
                <a:gd name="T36" fmla="*/ 43 w 140"/>
                <a:gd name="T37" fmla="*/ 6 h 140"/>
                <a:gd name="T38" fmla="*/ 30 w 140"/>
                <a:gd name="T39" fmla="*/ 12 h 140"/>
                <a:gd name="T40" fmla="*/ 20 w 140"/>
                <a:gd name="T41" fmla="*/ 20 h 140"/>
                <a:gd name="T42" fmla="*/ 11 w 140"/>
                <a:gd name="T43" fmla="*/ 30 h 140"/>
                <a:gd name="T44" fmla="*/ 5 w 140"/>
                <a:gd name="T45" fmla="*/ 43 h 140"/>
                <a:gd name="T46" fmla="*/ 1 w 140"/>
                <a:gd name="T47" fmla="*/ 55 h 140"/>
                <a:gd name="T48" fmla="*/ 0 w 140"/>
                <a:gd name="T49" fmla="*/ 69 h 140"/>
                <a:gd name="T50" fmla="*/ 1 w 140"/>
                <a:gd name="T51" fmla="*/ 84 h 140"/>
                <a:gd name="T52" fmla="*/ 5 w 140"/>
                <a:gd name="T53" fmla="*/ 97 h 140"/>
                <a:gd name="T54" fmla="*/ 11 w 140"/>
                <a:gd name="T55" fmla="*/ 108 h 140"/>
                <a:gd name="T56" fmla="*/ 20 w 140"/>
                <a:gd name="T57" fmla="*/ 120 h 140"/>
                <a:gd name="T58" fmla="*/ 30 w 140"/>
                <a:gd name="T59" fmla="*/ 128 h 140"/>
                <a:gd name="T60" fmla="*/ 43 w 140"/>
                <a:gd name="T61" fmla="*/ 134 h 140"/>
                <a:gd name="T62" fmla="*/ 55 w 140"/>
                <a:gd name="T63" fmla="*/ 138 h 140"/>
                <a:gd name="T64" fmla="*/ 69 w 140"/>
                <a:gd name="T65" fmla="*/ 14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140"/>
                <a:gd name="T101" fmla="*/ 140 w 140"/>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140">
                  <a:moveTo>
                    <a:pt x="69" y="140"/>
                  </a:moveTo>
                  <a:lnTo>
                    <a:pt x="84" y="138"/>
                  </a:lnTo>
                  <a:lnTo>
                    <a:pt x="97" y="134"/>
                  </a:lnTo>
                  <a:lnTo>
                    <a:pt x="108" y="128"/>
                  </a:lnTo>
                  <a:lnTo>
                    <a:pt x="120" y="120"/>
                  </a:lnTo>
                  <a:lnTo>
                    <a:pt x="129" y="108"/>
                  </a:lnTo>
                  <a:lnTo>
                    <a:pt x="134" y="97"/>
                  </a:lnTo>
                  <a:lnTo>
                    <a:pt x="139" y="84"/>
                  </a:lnTo>
                  <a:lnTo>
                    <a:pt x="140" y="69"/>
                  </a:lnTo>
                  <a:lnTo>
                    <a:pt x="139" y="55"/>
                  </a:lnTo>
                  <a:lnTo>
                    <a:pt x="134" y="43"/>
                  </a:lnTo>
                  <a:lnTo>
                    <a:pt x="129" y="30"/>
                  </a:lnTo>
                  <a:lnTo>
                    <a:pt x="120" y="20"/>
                  </a:lnTo>
                  <a:lnTo>
                    <a:pt x="108" y="12"/>
                  </a:lnTo>
                  <a:lnTo>
                    <a:pt x="97" y="6"/>
                  </a:lnTo>
                  <a:lnTo>
                    <a:pt x="84" y="2"/>
                  </a:lnTo>
                  <a:lnTo>
                    <a:pt x="69" y="0"/>
                  </a:lnTo>
                  <a:lnTo>
                    <a:pt x="55" y="2"/>
                  </a:lnTo>
                  <a:lnTo>
                    <a:pt x="43" y="6"/>
                  </a:lnTo>
                  <a:lnTo>
                    <a:pt x="30" y="12"/>
                  </a:lnTo>
                  <a:lnTo>
                    <a:pt x="20" y="20"/>
                  </a:lnTo>
                  <a:lnTo>
                    <a:pt x="11" y="30"/>
                  </a:lnTo>
                  <a:lnTo>
                    <a:pt x="5" y="43"/>
                  </a:lnTo>
                  <a:lnTo>
                    <a:pt x="1" y="55"/>
                  </a:lnTo>
                  <a:lnTo>
                    <a:pt x="0" y="69"/>
                  </a:lnTo>
                  <a:lnTo>
                    <a:pt x="1" y="84"/>
                  </a:lnTo>
                  <a:lnTo>
                    <a:pt x="5" y="97"/>
                  </a:lnTo>
                  <a:lnTo>
                    <a:pt x="11" y="108"/>
                  </a:lnTo>
                  <a:lnTo>
                    <a:pt x="20" y="120"/>
                  </a:lnTo>
                  <a:lnTo>
                    <a:pt x="30" y="128"/>
                  </a:lnTo>
                  <a:lnTo>
                    <a:pt x="43" y="134"/>
                  </a:lnTo>
                  <a:lnTo>
                    <a:pt x="55" y="138"/>
                  </a:lnTo>
                  <a:lnTo>
                    <a:pt x="69" y="1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49" name="Freeform 21"/>
            <p:cNvSpPr>
              <a:spLocks/>
            </p:cNvSpPr>
            <p:nvPr/>
          </p:nvSpPr>
          <p:spPr bwMode="auto">
            <a:xfrm>
              <a:off x="2415" y="3818"/>
              <a:ext cx="141" cy="140"/>
            </a:xfrm>
            <a:custGeom>
              <a:avLst/>
              <a:gdLst>
                <a:gd name="T0" fmla="*/ 70 w 141"/>
                <a:gd name="T1" fmla="*/ 140 h 140"/>
                <a:gd name="T2" fmla="*/ 84 w 141"/>
                <a:gd name="T3" fmla="*/ 138 h 140"/>
                <a:gd name="T4" fmla="*/ 97 w 141"/>
                <a:gd name="T5" fmla="*/ 134 h 140"/>
                <a:gd name="T6" fmla="*/ 109 w 141"/>
                <a:gd name="T7" fmla="*/ 128 h 140"/>
                <a:gd name="T8" fmla="*/ 120 w 141"/>
                <a:gd name="T9" fmla="*/ 120 h 140"/>
                <a:gd name="T10" fmla="*/ 129 w 141"/>
                <a:gd name="T11" fmla="*/ 110 h 140"/>
                <a:gd name="T12" fmla="*/ 135 w 141"/>
                <a:gd name="T13" fmla="*/ 97 h 140"/>
                <a:gd name="T14" fmla="*/ 139 w 141"/>
                <a:gd name="T15" fmla="*/ 85 h 140"/>
                <a:gd name="T16" fmla="*/ 141 w 141"/>
                <a:gd name="T17" fmla="*/ 71 h 140"/>
                <a:gd name="T18" fmla="*/ 139 w 141"/>
                <a:gd name="T19" fmla="*/ 56 h 140"/>
                <a:gd name="T20" fmla="*/ 135 w 141"/>
                <a:gd name="T21" fmla="*/ 43 h 140"/>
                <a:gd name="T22" fmla="*/ 129 w 141"/>
                <a:gd name="T23" fmla="*/ 32 h 140"/>
                <a:gd name="T24" fmla="*/ 120 w 141"/>
                <a:gd name="T25" fmla="*/ 20 h 140"/>
                <a:gd name="T26" fmla="*/ 109 w 141"/>
                <a:gd name="T27" fmla="*/ 12 h 140"/>
                <a:gd name="T28" fmla="*/ 97 w 141"/>
                <a:gd name="T29" fmla="*/ 6 h 140"/>
                <a:gd name="T30" fmla="*/ 84 w 141"/>
                <a:gd name="T31" fmla="*/ 2 h 140"/>
                <a:gd name="T32" fmla="*/ 70 w 141"/>
                <a:gd name="T33" fmla="*/ 0 h 140"/>
                <a:gd name="T34" fmla="*/ 55 w 141"/>
                <a:gd name="T35" fmla="*/ 2 h 140"/>
                <a:gd name="T36" fmla="*/ 42 w 141"/>
                <a:gd name="T37" fmla="*/ 6 h 140"/>
                <a:gd name="T38" fmla="*/ 30 w 141"/>
                <a:gd name="T39" fmla="*/ 12 h 140"/>
                <a:gd name="T40" fmla="*/ 20 w 141"/>
                <a:gd name="T41" fmla="*/ 20 h 140"/>
                <a:gd name="T42" fmla="*/ 12 w 141"/>
                <a:gd name="T43" fmla="*/ 32 h 140"/>
                <a:gd name="T44" fmla="*/ 6 w 141"/>
                <a:gd name="T45" fmla="*/ 43 h 140"/>
                <a:gd name="T46" fmla="*/ 1 w 141"/>
                <a:gd name="T47" fmla="*/ 56 h 140"/>
                <a:gd name="T48" fmla="*/ 0 w 141"/>
                <a:gd name="T49" fmla="*/ 71 h 140"/>
                <a:gd name="T50" fmla="*/ 1 w 141"/>
                <a:gd name="T51" fmla="*/ 85 h 140"/>
                <a:gd name="T52" fmla="*/ 6 w 141"/>
                <a:gd name="T53" fmla="*/ 97 h 140"/>
                <a:gd name="T54" fmla="*/ 12 w 141"/>
                <a:gd name="T55" fmla="*/ 110 h 140"/>
                <a:gd name="T56" fmla="*/ 20 w 141"/>
                <a:gd name="T57" fmla="*/ 120 h 140"/>
                <a:gd name="T58" fmla="*/ 30 w 141"/>
                <a:gd name="T59" fmla="*/ 128 h 140"/>
                <a:gd name="T60" fmla="*/ 42 w 141"/>
                <a:gd name="T61" fmla="*/ 134 h 140"/>
                <a:gd name="T62" fmla="*/ 55 w 141"/>
                <a:gd name="T63" fmla="*/ 138 h 140"/>
                <a:gd name="T64" fmla="*/ 70 w 141"/>
                <a:gd name="T65" fmla="*/ 14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40"/>
                <a:gd name="T101" fmla="*/ 141 w 141"/>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40">
                  <a:moveTo>
                    <a:pt x="70" y="140"/>
                  </a:moveTo>
                  <a:lnTo>
                    <a:pt x="84" y="138"/>
                  </a:lnTo>
                  <a:lnTo>
                    <a:pt x="97" y="134"/>
                  </a:lnTo>
                  <a:lnTo>
                    <a:pt x="109" y="128"/>
                  </a:lnTo>
                  <a:lnTo>
                    <a:pt x="120" y="120"/>
                  </a:lnTo>
                  <a:lnTo>
                    <a:pt x="129" y="110"/>
                  </a:lnTo>
                  <a:lnTo>
                    <a:pt x="135" y="97"/>
                  </a:lnTo>
                  <a:lnTo>
                    <a:pt x="139" y="85"/>
                  </a:lnTo>
                  <a:lnTo>
                    <a:pt x="141" y="71"/>
                  </a:lnTo>
                  <a:lnTo>
                    <a:pt x="139" y="56"/>
                  </a:lnTo>
                  <a:lnTo>
                    <a:pt x="135" y="43"/>
                  </a:lnTo>
                  <a:lnTo>
                    <a:pt x="129" y="32"/>
                  </a:lnTo>
                  <a:lnTo>
                    <a:pt x="120" y="20"/>
                  </a:lnTo>
                  <a:lnTo>
                    <a:pt x="109" y="12"/>
                  </a:lnTo>
                  <a:lnTo>
                    <a:pt x="97" y="6"/>
                  </a:lnTo>
                  <a:lnTo>
                    <a:pt x="84" y="2"/>
                  </a:lnTo>
                  <a:lnTo>
                    <a:pt x="70" y="0"/>
                  </a:lnTo>
                  <a:lnTo>
                    <a:pt x="55" y="2"/>
                  </a:lnTo>
                  <a:lnTo>
                    <a:pt x="42" y="6"/>
                  </a:lnTo>
                  <a:lnTo>
                    <a:pt x="30" y="12"/>
                  </a:lnTo>
                  <a:lnTo>
                    <a:pt x="20" y="20"/>
                  </a:lnTo>
                  <a:lnTo>
                    <a:pt x="12" y="32"/>
                  </a:lnTo>
                  <a:lnTo>
                    <a:pt x="6" y="43"/>
                  </a:lnTo>
                  <a:lnTo>
                    <a:pt x="1" y="56"/>
                  </a:lnTo>
                  <a:lnTo>
                    <a:pt x="0" y="71"/>
                  </a:lnTo>
                  <a:lnTo>
                    <a:pt x="1" y="85"/>
                  </a:lnTo>
                  <a:lnTo>
                    <a:pt x="6" y="97"/>
                  </a:lnTo>
                  <a:lnTo>
                    <a:pt x="12" y="110"/>
                  </a:lnTo>
                  <a:lnTo>
                    <a:pt x="20" y="120"/>
                  </a:lnTo>
                  <a:lnTo>
                    <a:pt x="30" y="128"/>
                  </a:lnTo>
                  <a:lnTo>
                    <a:pt x="42" y="134"/>
                  </a:lnTo>
                  <a:lnTo>
                    <a:pt x="55" y="138"/>
                  </a:lnTo>
                  <a:lnTo>
                    <a:pt x="70" y="14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50" name="Freeform 22"/>
            <p:cNvSpPr>
              <a:spLocks/>
            </p:cNvSpPr>
            <p:nvPr/>
          </p:nvSpPr>
          <p:spPr bwMode="auto">
            <a:xfrm>
              <a:off x="2399" y="3804"/>
              <a:ext cx="141" cy="138"/>
            </a:xfrm>
            <a:custGeom>
              <a:avLst/>
              <a:gdLst>
                <a:gd name="T0" fmla="*/ 70 w 141"/>
                <a:gd name="T1" fmla="*/ 138 h 138"/>
                <a:gd name="T2" fmla="*/ 84 w 141"/>
                <a:gd name="T3" fmla="*/ 136 h 138"/>
                <a:gd name="T4" fmla="*/ 97 w 141"/>
                <a:gd name="T5" fmla="*/ 132 h 138"/>
                <a:gd name="T6" fmla="*/ 109 w 141"/>
                <a:gd name="T7" fmla="*/ 126 h 138"/>
                <a:gd name="T8" fmla="*/ 120 w 141"/>
                <a:gd name="T9" fmla="*/ 118 h 138"/>
                <a:gd name="T10" fmla="*/ 129 w 141"/>
                <a:gd name="T11" fmla="*/ 108 h 138"/>
                <a:gd name="T12" fmla="*/ 135 w 141"/>
                <a:gd name="T13" fmla="*/ 96 h 138"/>
                <a:gd name="T14" fmla="*/ 139 w 141"/>
                <a:gd name="T15" fmla="*/ 83 h 138"/>
                <a:gd name="T16" fmla="*/ 141 w 141"/>
                <a:gd name="T17" fmla="*/ 69 h 138"/>
                <a:gd name="T18" fmla="*/ 139 w 141"/>
                <a:gd name="T19" fmla="*/ 54 h 138"/>
                <a:gd name="T20" fmla="*/ 135 w 141"/>
                <a:gd name="T21" fmla="*/ 41 h 138"/>
                <a:gd name="T22" fmla="*/ 129 w 141"/>
                <a:gd name="T23" fmla="*/ 30 h 138"/>
                <a:gd name="T24" fmla="*/ 120 w 141"/>
                <a:gd name="T25" fmla="*/ 20 h 138"/>
                <a:gd name="T26" fmla="*/ 109 w 141"/>
                <a:gd name="T27" fmla="*/ 11 h 138"/>
                <a:gd name="T28" fmla="*/ 97 w 141"/>
                <a:gd name="T29" fmla="*/ 5 h 138"/>
                <a:gd name="T30" fmla="*/ 84 w 141"/>
                <a:gd name="T31" fmla="*/ 1 h 138"/>
                <a:gd name="T32" fmla="*/ 70 w 141"/>
                <a:gd name="T33" fmla="*/ 0 h 138"/>
                <a:gd name="T34" fmla="*/ 55 w 141"/>
                <a:gd name="T35" fmla="*/ 1 h 138"/>
                <a:gd name="T36" fmla="*/ 44 w 141"/>
                <a:gd name="T37" fmla="*/ 5 h 138"/>
                <a:gd name="T38" fmla="*/ 31 w 141"/>
                <a:gd name="T39" fmla="*/ 11 h 138"/>
                <a:gd name="T40" fmla="*/ 20 w 141"/>
                <a:gd name="T41" fmla="*/ 20 h 138"/>
                <a:gd name="T42" fmla="*/ 12 w 141"/>
                <a:gd name="T43" fmla="*/ 30 h 138"/>
                <a:gd name="T44" fmla="*/ 6 w 141"/>
                <a:gd name="T45" fmla="*/ 41 h 138"/>
                <a:gd name="T46" fmla="*/ 2 w 141"/>
                <a:gd name="T47" fmla="*/ 54 h 138"/>
                <a:gd name="T48" fmla="*/ 0 w 141"/>
                <a:gd name="T49" fmla="*/ 69 h 138"/>
                <a:gd name="T50" fmla="*/ 2 w 141"/>
                <a:gd name="T51" fmla="*/ 83 h 138"/>
                <a:gd name="T52" fmla="*/ 6 w 141"/>
                <a:gd name="T53" fmla="*/ 96 h 138"/>
                <a:gd name="T54" fmla="*/ 12 w 141"/>
                <a:gd name="T55" fmla="*/ 108 h 138"/>
                <a:gd name="T56" fmla="*/ 20 w 141"/>
                <a:gd name="T57" fmla="*/ 118 h 138"/>
                <a:gd name="T58" fmla="*/ 31 w 141"/>
                <a:gd name="T59" fmla="*/ 126 h 138"/>
                <a:gd name="T60" fmla="*/ 44 w 141"/>
                <a:gd name="T61" fmla="*/ 132 h 138"/>
                <a:gd name="T62" fmla="*/ 55 w 141"/>
                <a:gd name="T63" fmla="*/ 136 h 138"/>
                <a:gd name="T64" fmla="*/ 70 w 141"/>
                <a:gd name="T65" fmla="*/ 138 h 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38"/>
                <a:gd name="T101" fmla="*/ 141 w 141"/>
                <a:gd name="T102" fmla="*/ 138 h 1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38">
                  <a:moveTo>
                    <a:pt x="70" y="138"/>
                  </a:moveTo>
                  <a:lnTo>
                    <a:pt x="84" y="136"/>
                  </a:lnTo>
                  <a:lnTo>
                    <a:pt x="97" y="132"/>
                  </a:lnTo>
                  <a:lnTo>
                    <a:pt x="109" y="126"/>
                  </a:lnTo>
                  <a:lnTo>
                    <a:pt x="120" y="118"/>
                  </a:lnTo>
                  <a:lnTo>
                    <a:pt x="129" y="108"/>
                  </a:lnTo>
                  <a:lnTo>
                    <a:pt x="135" y="96"/>
                  </a:lnTo>
                  <a:lnTo>
                    <a:pt x="139" y="83"/>
                  </a:lnTo>
                  <a:lnTo>
                    <a:pt x="141" y="69"/>
                  </a:lnTo>
                  <a:lnTo>
                    <a:pt x="139" y="54"/>
                  </a:lnTo>
                  <a:lnTo>
                    <a:pt x="135" y="41"/>
                  </a:lnTo>
                  <a:lnTo>
                    <a:pt x="129" y="30"/>
                  </a:lnTo>
                  <a:lnTo>
                    <a:pt x="120" y="20"/>
                  </a:lnTo>
                  <a:lnTo>
                    <a:pt x="109" y="11"/>
                  </a:lnTo>
                  <a:lnTo>
                    <a:pt x="97" y="5"/>
                  </a:lnTo>
                  <a:lnTo>
                    <a:pt x="84" y="1"/>
                  </a:lnTo>
                  <a:lnTo>
                    <a:pt x="70" y="0"/>
                  </a:lnTo>
                  <a:lnTo>
                    <a:pt x="55" y="1"/>
                  </a:lnTo>
                  <a:lnTo>
                    <a:pt x="44" y="5"/>
                  </a:lnTo>
                  <a:lnTo>
                    <a:pt x="31" y="11"/>
                  </a:lnTo>
                  <a:lnTo>
                    <a:pt x="20" y="20"/>
                  </a:lnTo>
                  <a:lnTo>
                    <a:pt x="12" y="30"/>
                  </a:lnTo>
                  <a:lnTo>
                    <a:pt x="6" y="41"/>
                  </a:lnTo>
                  <a:lnTo>
                    <a:pt x="2" y="54"/>
                  </a:lnTo>
                  <a:lnTo>
                    <a:pt x="0" y="69"/>
                  </a:lnTo>
                  <a:lnTo>
                    <a:pt x="2" y="83"/>
                  </a:lnTo>
                  <a:lnTo>
                    <a:pt x="6" y="96"/>
                  </a:lnTo>
                  <a:lnTo>
                    <a:pt x="12" y="108"/>
                  </a:lnTo>
                  <a:lnTo>
                    <a:pt x="20" y="118"/>
                  </a:lnTo>
                  <a:lnTo>
                    <a:pt x="31" y="126"/>
                  </a:lnTo>
                  <a:lnTo>
                    <a:pt x="44" y="132"/>
                  </a:lnTo>
                  <a:lnTo>
                    <a:pt x="55" y="136"/>
                  </a:lnTo>
                  <a:lnTo>
                    <a:pt x="70" y="13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grpSp>
      <p:grpSp>
        <p:nvGrpSpPr>
          <p:cNvPr id="43016" name="Group 23"/>
          <p:cNvGrpSpPr>
            <a:grpSpLocks/>
          </p:cNvGrpSpPr>
          <p:nvPr/>
        </p:nvGrpSpPr>
        <p:grpSpPr bwMode="auto">
          <a:xfrm>
            <a:off x="3200400" y="1949450"/>
            <a:ext cx="458788" cy="485775"/>
            <a:chOff x="5040" y="3283"/>
            <a:chExt cx="713" cy="975"/>
          </a:xfrm>
        </p:grpSpPr>
        <p:sp>
          <p:nvSpPr>
            <p:cNvPr id="43027" name="Freeform 24"/>
            <p:cNvSpPr>
              <a:spLocks/>
            </p:cNvSpPr>
            <p:nvPr/>
          </p:nvSpPr>
          <p:spPr bwMode="auto">
            <a:xfrm>
              <a:off x="5639" y="3285"/>
              <a:ext cx="114" cy="115"/>
            </a:xfrm>
            <a:custGeom>
              <a:avLst/>
              <a:gdLst>
                <a:gd name="T0" fmla="*/ 0 w 279"/>
                <a:gd name="T1" fmla="*/ 20 h 239"/>
                <a:gd name="T2" fmla="*/ 99 w 279"/>
                <a:gd name="T3" fmla="*/ 115 h 239"/>
                <a:gd name="T4" fmla="*/ 114 w 279"/>
                <a:gd name="T5" fmla="*/ 95 h 239"/>
                <a:gd name="T6" fmla="*/ 20 w 279"/>
                <a:gd name="T7" fmla="*/ 0 h 239"/>
                <a:gd name="T8" fmla="*/ 0 w 279"/>
                <a:gd name="T9" fmla="*/ 20 h 239"/>
                <a:gd name="T10" fmla="*/ 0 w 279"/>
                <a:gd name="T11" fmla="*/ 20 h 239"/>
                <a:gd name="T12" fmla="*/ 0 60000 65536"/>
                <a:gd name="T13" fmla="*/ 0 60000 65536"/>
                <a:gd name="T14" fmla="*/ 0 60000 65536"/>
                <a:gd name="T15" fmla="*/ 0 60000 65536"/>
                <a:gd name="T16" fmla="*/ 0 60000 65536"/>
                <a:gd name="T17" fmla="*/ 0 60000 65536"/>
                <a:gd name="T18" fmla="*/ 0 w 279"/>
                <a:gd name="T19" fmla="*/ 0 h 239"/>
                <a:gd name="T20" fmla="*/ 279 w 279"/>
                <a:gd name="T21" fmla="*/ 239 h 239"/>
              </a:gdLst>
              <a:ahLst/>
              <a:cxnLst>
                <a:cxn ang="T12">
                  <a:pos x="T0" y="T1"/>
                </a:cxn>
                <a:cxn ang="T13">
                  <a:pos x="T2" y="T3"/>
                </a:cxn>
                <a:cxn ang="T14">
                  <a:pos x="T4" y="T5"/>
                </a:cxn>
                <a:cxn ang="T15">
                  <a:pos x="T6" y="T7"/>
                </a:cxn>
                <a:cxn ang="T16">
                  <a:pos x="T8" y="T9"/>
                </a:cxn>
                <a:cxn ang="T17">
                  <a:pos x="T10" y="T11"/>
                </a:cxn>
              </a:cxnLst>
              <a:rect l="T18" t="T19" r="T20" b="T21"/>
              <a:pathLst>
                <a:path w="279" h="239">
                  <a:moveTo>
                    <a:pt x="0" y="41"/>
                  </a:moveTo>
                  <a:lnTo>
                    <a:pt x="243" y="239"/>
                  </a:lnTo>
                  <a:lnTo>
                    <a:pt x="279" y="198"/>
                  </a:lnTo>
                  <a:lnTo>
                    <a:pt x="48" y="0"/>
                  </a:lnTo>
                  <a:lnTo>
                    <a:pt x="0" y="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28" name="Freeform 25"/>
            <p:cNvSpPr>
              <a:spLocks/>
            </p:cNvSpPr>
            <p:nvPr/>
          </p:nvSpPr>
          <p:spPr bwMode="auto">
            <a:xfrm>
              <a:off x="5040" y="3283"/>
              <a:ext cx="713" cy="975"/>
            </a:xfrm>
            <a:custGeom>
              <a:avLst/>
              <a:gdLst>
                <a:gd name="T0" fmla="*/ 574 w 1737"/>
                <a:gd name="T1" fmla="*/ 24 h 2024"/>
                <a:gd name="T2" fmla="*/ 481 w 1737"/>
                <a:gd name="T3" fmla="*/ 74 h 2024"/>
                <a:gd name="T4" fmla="*/ 378 w 1737"/>
                <a:gd name="T5" fmla="*/ 130 h 2024"/>
                <a:gd name="T6" fmla="*/ 304 w 1737"/>
                <a:gd name="T7" fmla="*/ 167 h 2024"/>
                <a:gd name="T8" fmla="*/ 275 w 1737"/>
                <a:gd name="T9" fmla="*/ 194 h 2024"/>
                <a:gd name="T10" fmla="*/ 237 w 1737"/>
                <a:gd name="T11" fmla="*/ 252 h 2024"/>
                <a:gd name="T12" fmla="*/ 193 w 1737"/>
                <a:gd name="T13" fmla="*/ 328 h 2024"/>
                <a:gd name="T14" fmla="*/ 152 w 1737"/>
                <a:gd name="T15" fmla="*/ 399 h 2024"/>
                <a:gd name="T16" fmla="*/ 126 w 1737"/>
                <a:gd name="T17" fmla="*/ 448 h 2024"/>
                <a:gd name="T18" fmla="*/ 93 w 1737"/>
                <a:gd name="T19" fmla="*/ 507 h 2024"/>
                <a:gd name="T20" fmla="*/ 53 w 1737"/>
                <a:gd name="T21" fmla="*/ 572 h 2024"/>
                <a:gd name="T22" fmla="*/ 19 w 1737"/>
                <a:gd name="T23" fmla="*/ 629 h 2024"/>
                <a:gd name="T24" fmla="*/ 6 w 1737"/>
                <a:gd name="T25" fmla="*/ 663 h 2024"/>
                <a:gd name="T26" fmla="*/ 42 w 1737"/>
                <a:gd name="T27" fmla="*/ 694 h 2024"/>
                <a:gd name="T28" fmla="*/ 91 w 1737"/>
                <a:gd name="T29" fmla="*/ 737 h 2024"/>
                <a:gd name="T30" fmla="*/ 144 w 1737"/>
                <a:gd name="T31" fmla="*/ 785 h 2024"/>
                <a:gd name="T32" fmla="*/ 190 w 1737"/>
                <a:gd name="T33" fmla="*/ 828 h 2024"/>
                <a:gd name="T34" fmla="*/ 227 w 1737"/>
                <a:gd name="T35" fmla="*/ 873 h 2024"/>
                <a:gd name="T36" fmla="*/ 263 w 1737"/>
                <a:gd name="T37" fmla="*/ 915 h 2024"/>
                <a:gd name="T38" fmla="*/ 297 w 1737"/>
                <a:gd name="T39" fmla="*/ 960 h 2024"/>
                <a:gd name="T40" fmla="*/ 330 w 1737"/>
                <a:gd name="T41" fmla="*/ 953 h 2024"/>
                <a:gd name="T42" fmla="*/ 392 w 1737"/>
                <a:gd name="T43" fmla="*/ 866 h 2024"/>
                <a:gd name="T44" fmla="*/ 472 w 1737"/>
                <a:gd name="T45" fmla="*/ 749 h 2024"/>
                <a:gd name="T46" fmla="*/ 552 w 1737"/>
                <a:gd name="T47" fmla="*/ 640 h 2024"/>
                <a:gd name="T48" fmla="*/ 603 w 1737"/>
                <a:gd name="T49" fmla="*/ 572 h 2024"/>
                <a:gd name="T50" fmla="*/ 640 w 1737"/>
                <a:gd name="T51" fmla="*/ 532 h 2024"/>
                <a:gd name="T52" fmla="*/ 673 w 1737"/>
                <a:gd name="T53" fmla="*/ 497 h 2024"/>
                <a:gd name="T54" fmla="*/ 710 w 1737"/>
                <a:gd name="T55" fmla="*/ 453 h 2024"/>
                <a:gd name="T56" fmla="*/ 713 w 1737"/>
                <a:gd name="T57" fmla="*/ 399 h 2024"/>
                <a:gd name="T58" fmla="*/ 713 w 1737"/>
                <a:gd name="T59" fmla="*/ 299 h 2024"/>
                <a:gd name="T60" fmla="*/ 713 w 1737"/>
                <a:gd name="T61" fmla="*/ 187 h 2024"/>
                <a:gd name="T62" fmla="*/ 713 w 1737"/>
                <a:gd name="T63" fmla="*/ 109 h 2024"/>
                <a:gd name="T64" fmla="*/ 672 w 1737"/>
                <a:gd name="T65" fmla="*/ 453 h 2024"/>
                <a:gd name="T66" fmla="*/ 632 w 1737"/>
                <a:gd name="T67" fmla="*/ 494 h 2024"/>
                <a:gd name="T68" fmla="*/ 593 w 1737"/>
                <a:gd name="T69" fmla="*/ 539 h 2024"/>
                <a:gd name="T70" fmla="*/ 552 w 1737"/>
                <a:gd name="T71" fmla="*/ 591 h 2024"/>
                <a:gd name="T72" fmla="*/ 502 w 1737"/>
                <a:gd name="T73" fmla="*/ 659 h 2024"/>
                <a:gd name="T74" fmla="*/ 435 w 1737"/>
                <a:gd name="T75" fmla="*/ 755 h 2024"/>
                <a:gd name="T76" fmla="*/ 368 w 1737"/>
                <a:gd name="T77" fmla="*/ 849 h 2024"/>
                <a:gd name="T78" fmla="*/ 320 w 1737"/>
                <a:gd name="T79" fmla="*/ 915 h 2024"/>
                <a:gd name="T80" fmla="*/ 301 w 1737"/>
                <a:gd name="T81" fmla="*/ 921 h 2024"/>
                <a:gd name="T82" fmla="*/ 266 w 1737"/>
                <a:gd name="T83" fmla="*/ 874 h 2024"/>
                <a:gd name="T84" fmla="*/ 232 w 1737"/>
                <a:gd name="T85" fmla="*/ 834 h 2024"/>
                <a:gd name="T86" fmla="*/ 191 w 1737"/>
                <a:gd name="T87" fmla="*/ 791 h 2024"/>
                <a:gd name="T88" fmla="*/ 146 w 1737"/>
                <a:gd name="T89" fmla="*/ 747 h 2024"/>
                <a:gd name="T90" fmla="*/ 100 w 1737"/>
                <a:gd name="T91" fmla="*/ 704 h 2024"/>
                <a:gd name="T92" fmla="*/ 62 w 1737"/>
                <a:gd name="T93" fmla="*/ 670 h 2024"/>
                <a:gd name="T94" fmla="*/ 43 w 1737"/>
                <a:gd name="T95" fmla="*/ 640 h 2024"/>
                <a:gd name="T96" fmla="*/ 72 w 1737"/>
                <a:gd name="T97" fmla="*/ 593 h 2024"/>
                <a:gd name="T98" fmla="*/ 105 w 1737"/>
                <a:gd name="T99" fmla="*/ 538 h 2024"/>
                <a:gd name="T100" fmla="*/ 144 w 1737"/>
                <a:gd name="T101" fmla="*/ 468 h 2024"/>
                <a:gd name="T102" fmla="*/ 188 w 1737"/>
                <a:gd name="T103" fmla="*/ 392 h 2024"/>
                <a:gd name="T104" fmla="*/ 229 w 1737"/>
                <a:gd name="T105" fmla="*/ 322 h 2024"/>
                <a:gd name="T106" fmla="*/ 266 w 1737"/>
                <a:gd name="T107" fmla="*/ 266 h 2024"/>
                <a:gd name="T108" fmla="*/ 293 w 1737"/>
                <a:gd name="T109" fmla="*/ 224 h 2024"/>
                <a:gd name="T110" fmla="*/ 332 w 1737"/>
                <a:gd name="T111" fmla="*/ 188 h 2024"/>
                <a:gd name="T112" fmla="*/ 414 w 1737"/>
                <a:gd name="T113" fmla="*/ 142 h 2024"/>
                <a:gd name="T114" fmla="*/ 518 w 1737"/>
                <a:gd name="T115" fmla="*/ 87 h 2024"/>
                <a:gd name="T116" fmla="*/ 601 w 1737"/>
                <a:gd name="T117" fmla="*/ 43 h 20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37"/>
                <a:gd name="T178" fmla="*/ 0 h 2024"/>
                <a:gd name="T179" fmla="*/ 1737 w 1737"/>
                <a:gd name="T180" fmla="*/ 2024 h 20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37" h="2024">
                  <a:moveTo>
                    <a:pt x="1508" y="0"/>
                  </a:moveTo>
                  <a:lnTo>
                    <a:pt x="1506" y="0"/>
                  </a:lnTo>
                  <a:lnTo>
                    <a:pt x="1499" y="2"/>
                  </a:lnTo>
                  <a:lnTo>
                    <a:pt x="1494" y="4"/>
                  </a:lnTo>
                  <a:lnTo>
                    <a:pt x="1489" y="7"/>
                  </a:lnTo>
                  <a:lnTo>
                    <a:pt x="1482" y="12"/>
                  </a:lnTo>
                  <a:lnTo>
                    <a:pt x="1475" y="14"/>
                  </a:lnTo>
                  <a:lnTo>
                    <a:pt x="1465" y="19"/>
                  </a:lnTo>
                  <a:lnTo>
                    <a:pt x="1458" y="21"/>
                  </a:lnTo>
                  <a:lnTo>
                    <a:pt x="1446" y="26"/>
                  </a:lnTo>
                  <a:lnTo>
                    <a:pt x="1437" y="33"/>
                  </a:lnTo>
                  <a:lnTo>
                    <a:pt x="1425" y="35"/>
                  </a:lnTo>
                  <a:lnTo>
                    <a:pt x="1413" y="42"/>
                  </a:lnTo>
                  <a:lnTo>
                    <a:pt x="1399" y="50"/>
                  </a:lnTo>
                  <a:lnTo>
                    <a:pt x="1387" y="57"/>
                  </a:lnTo>
                  <a:lnTo>
                    <a:pt x="1370" y="62"/>
                  </a:lnTo>
                  <a:lnTo>
                    <a:pt x="1356" y="66"/>
                  </a:lnTo>
                  <a:lnTo>
                    <a:pt x="1342" y="73"/>
                  </a:lnTo>
                  <a:lnTo>
                    <a:pt x="1325" y="83"/>
                  </a:lnTo>
                  <a:lnTo>
                    <a:pt x="1308" y="90"/>
                  </a:lnTo>
                  <a:lnTo>
                    <a:pt x="1294" y="97"/>
                  </a:lnTo>
                  <a:lnTo>
                    <a:pt x="1278" y="104"/>
                  </a:lnTo>
                  <a:lnTo>
                    <a:pt x="1261" y="114"/>
                  </a:lnTo>
                  <a:lnTo>
                    <a:pt x="1242" y="121"/>
                  </a:lnTo>
                  <a:lnTo>
                    <a:pt x="1225" y="128"/>
                  </a:lnTo>
                  <a:lnTo>
                    <a:pt x="1209" y="138"/>
                  </a:lnTo>
                  <a:lnTo>
                    <a:pt x="1190" y="147"/>
                  </a:lnTo>
                  <a:lnTo>
                    <a:pt x="1171" y="154"/>
                  </a:lnTo>
                  <a:lnTo>
                    <a:pt x="1154" y="164"/>
                  </a:lnTo>
                  <a:lnTo>
                    <a:pt x="1135" y="171"/>
                  </a:lnTo>
                  <a:lnTo>
                    <a:pt x="1118" y="181"/>
                  </a:lnTo>
                  <a:lnTo>
                    <a:pt x="1097" y="188"/>
                  </a:lnTo>
                  <a:lnTo>
                    <a:pt x="1080" y="197"/>
                  </a:lnTo>
                  <a:lnTo>
                    <a:pt x="1059" y="204"/>
                  </a:lnTo>
                  <a:lnTo>
                    <a:pt x="1042" y="212"/>
                  </a:lnTo>
                  <a:lnTo>
                    <a:pt x="1023" y="219"/>
                  </a:lnTo>
                  <a:lnTo>
                    <a:pt x="1006" y="228"/>
                  </a:lnTo>
                  <a:lnTo>
                    <a:pt x="990" y="235"/>
                  </a:lnTo>
                  <a:lnTo>
                    <a:pt x="973" y="245"/>
                  </a:lnTo>
                  <a:lnTo>
                    <a:pt x="954" y="254"/>
                  </a:lnTo>
                  <a:lnTo>
                    <a:pt x="937" y="262"/>
                  </a:lnTo>
                  <a:lnTo>
                    <a:pt x="921" y="269"/>
                  </a:lnTo>
                  <a:lnTo>
                    <a:pt x="904" y="276"/>
                  </a:lnTo>
                  <a:lnTo>
                    <a:pt x="887" y="281"/>
                  </a:lnTo>
                  <a:lnTo>
                    <a:pt x="873" y="290"/>
                  </a:lnTo>
                  <a:lnTo>
                    <a:pt x="859" y="295"/>
                  </a:lnTo>
                  <a:lnTo>
                    <a:pt x="845" y="304"/>
                  </a:lnTo>
                  <a:lnTo>
                    <a:pt x="830" y="309"/>
                  </a:lnTo>
                  <a:lnTo>
                    <a:pt x="816" y="316"/>
                  </a:lnTo>
                  <a:lnTo>
                    <a:pt x="802" y="321"/>
                  </a:lnTo>
                  <a:lnTo>
                    <a:pt x="790" y="326"/>
                  </a:lnTo>
                  <a:lnTo>
                    <a:pt x="778" y="331"/>
                  </a:lnTo>
                  <a:lnTo>
                    <a:pt x="769" y="338"/>
                  </a:lnTo>
                  <a:lnTo>
                    <a:pt x="759" y="340"/>
                  </a:lnTo>
                  <a:lnTo>
                    <a:pt x="750" y="345"/>
                  </a:lnTo>
                  <a:lnTo>
                    <a:pt x="740" y="347"/>
                  </a:lnTo>
                  <a:lnTo>
                    <a:pt x="735" y="350"/>
                  </a:lnTo>
                  <a:lnTo>
                    <a:pt x="728" y="354"/>
                  </a:lnTo>
                  <a:lnTo>
                    <a:pt x="723" y="357"/>
                  </a:lnTo>
                  <a:lnTo>
                    <a:pt x="714" y="359"/>
                  </a:lnTo>
                  <a:lnTo>
                    <a:pt x="711" y="362"/>
                  </a:lnTo>
                  <a:lnTo>
                    <a:pt x="707" y="362"/>
                  </a:lnTo>
                  <a:lnTo>
                    <a:pt x="704" y="364"/>
                  </a:lnTo>
                  <a:lnTo>
                    <a:pt x="697" y="369"/>
                  </a:lnTo>
                  <a:lnTo>
                    <a:pt x="692" y="378"/>
                  </a:lnTo>
                  <a:lnTo>
                    <a:pt x="688" y="383"/>
                  </a:lnTo>
                  <a:lnTo>
                    <a:pt x="683" y="385"/>
                  </a:lnTo>
                  <a:lnTo>
                    <a:pt x="678" y="393"/>
                  </a:lnTo>
                  <a:lnTo>
                    <a:pt x="673" y="397"/>
                  </a:lnTo>
                  <a:lnTo>
                    <a:pt x="669" y="402"/>
                  </a:lnTo>
                  <a:lnTo>
                    <a:pt x="664" y="412"/>
                  </a:lnTo>
                  <a:lnTo>
                    <a:pt x="659" y="416"/>
                  </a:lnTo>
                  <a:lnTo>
                    <a:pt x="654" y="426"/>
                  </a:lnTo>
                  <a:lnTo>
                    <a:pt x="647" y="433"/>
                  </a:lnTo>
                  <a:lnTo>
                    <a:pt x="640" y="440"/>
                  </a:lnTo>
                  <a:lnTo>
                    <a:pt x="633" y="450"/>
                  </a:lnTo>
                  <a:lnTo>
                    <a:pt x="628" y="459"/>
                  </a:lnTo>
                  <a:lnTo>
                    <a:pt x="621" y="466"/>
                  </a:lnTo>
                  <a:lnTo>
                    <a:pt x="614" y="476"/>
                  </a:lnTo>
                  <a:lnTo>
                    <a:pt x="607" y="485"/>
                  </a:lnTo>
                  <a:lnTo>
                    <a:pt x="602" y="495"/>
                  </a:lnTo>
                  <a:lnTo>
                    <a:pt x="593" y="505"/>
                  </a:lnTo>
                  <a:lnTo>
                    <a:pt x="585" y="514"/>
                  </a:lnTo>
                  <a:lnTo>
                    <a:pt x="578" y="524"/>
                  </a:lnTo>
                  <a:lnTo>
                    <a:pt x="571" y="535"/>
                  </a:lnTo>
                  <a:lnTo>
                    <a:pt x="564" y="545"/>
                  </a:lnTo>
                  <a:lnTo>
                    <a:pt x="557" y="557"/>
                  </a:lnTo>
                  <a:lnTo>
                    <a:pt x="547" y="569"/>
                  </a:lnTo>
                  <a:lnTo>
                    <a:pt x="543" y="578"/>
                  </a:lnTo>
                  <a:lnTo>
                    <a:pt x="533" y="590"/>
                  </a:lnTo>
                  <a:lnTo>
                    <a:pt x="526" y="602"/>
                  </a:lnTo>
                  <a:lnTo>
                    <a:pt x="516" y="614"/>
                  </a:lnTo>
                  <a:lnTo>
                    <a:pt x="509" y="624"/>
                  </a:lnTo>
                  <a:lnTo>
                    <a:pt x="502" y="636"/>
                  </a:lnTo>
                  <a:lnTo>
                    <a:pt x="493" y="647"/>
                  </a:lnTo>
                  <a:lnTo>
                    <a:pt x="486" y="659"/>
                  </a:lnTo>
                  <a:lnTo>
                    <a:pt x="478" y="669"/>
                  </a:lnTo>
                  <a:lnTo>
                    <a:pt x="471" y="681"/>
                  </a:lnTo>
                  <a:lnTo>
                    <a:pt x="462" y="690"/>
                  </a:lnTo>
                  <a:lnTo>
                    <a:pt x="455" y="702"/>
                  </a:lnTo>
                  <a:lnTo>
                    <a:pt x="447" y="714"/>
                  </a:lnTo>
                  <a:lnTo>
                    <a:pt x="440" y="726"/>
                  </a:lnTo>
                  <a:lnTo>
                    <a:pt x="433" y="736"/>
                  </a:lnTo>
                  <a:lnTo>
                    <a:pt x="426" y="747"/>
                  </a:lnTo>
                  <a:lnTo>
                    <a:pt x="419" y="759"/>
                  </a:lnTo>
                  <a:lnTo>
                    <a:pt x="412" y="769"/>
                  </a:lnTo>
                  <a:lnTo>
                    <a:pt x="405" y="778"/>
                  </a:lnTo>
                  <a:lnTo>
                    <a:pt x="398" y="788"/>
                  </a:lnTo>
                  <a:lnTo>
                    <a:pt x="393" y="800"/>
                  </a:lnTo>
                  <a:lnTo>
                    <a:pt x="383" y="809"/>
                  </a:lnTo>
                  <a:lnTo>
                    <a:pt x="378" y="819"/>
                  </a:lnTo>
                  <a:lnTo>
                    <a:pt x="371" y="828"/>
                  </a:lnTo>
                  <a:lnTo>
                    <a:pt x="367" y="838"/>
                  </a:lnTo>
                  <a:lnTo>
                    <a:pt x="359" y="845"/>
                  </a:lnTo>
                  <a:lnTo>
                    <a:pt x="355" y="852"/>
                  </a:lnTo>
                  <a:lnTo>
                    <a:pt x="350" y="862"/>
                  </a:lnTo>
                  <a:lnTo>
                    <a:pt x="345" y="871"/>
                  </a:lnTo>
                  <a:lnTo>
                    <a:pt x="340" y="878"/>
                  </a:lnTo>
                  <a:lnTo>
                    <a:pt x="336" y="883"/>
                  </a:lnTo>
                  <a:lnTo>
                    <a:pt x="333" y="890"/>
                  </a:lnTo>
                  <a:lnTo>
                    <a:pt x="329" y="897"/>
                  </a:lnTo>
                  <a:lnTo>
                    <a:pt x="326" y="905"/>
                  </a:lnTo>
                  <a:lnTo>
                    <a:pt x="321" y="909"/>
                  </a:lnTo>
                  <a:lnTo>
                    <a:pt x="317" y="917"/>
                  </a:lnTo>
                  <a:lnTo>
                    <a:pt x="312" y="924"/>
                  </a:lnTo>
                  <a:lnTo>
                    <a:pt x="307" y="931"/>
                  </a:lnTo>
                  <a:lnTo>
                    <a:pt x="302" y="938"/>
                  </a:lnTo>
                  <a:lnTo>
                    <a:pt x="298" y="948"/>
                  </a:lnTo>
                  <a:lnTo>
                    <a:pt x="293" y="955"/>
                  </a:lnTo>
                  <a:lnTo>
                    <a:pt x="288" y="964"/>
                  </a:lnTo>
                  <a:lnTo>
                    <a:pt x="281" y="971"/>
                  </a:lnTo>
                  <a:lnTo>
                    <a:pt x="276" y="981"/>
                  </a:lnTo>
                  <a:lnTo>
                    <a:pt x="271" y="988"/>
                  </a:lnTo>
                  <a:lnTo>
                    <a:pt x="264" y="998"/>
                  </a:lnTo>
                  <a:lnTo>
                    <a:pt x="257" y="1007"/>
                  </a:lnTo>
                  <a:lnTo>
                    <a:pt x="252" y="1017"/>
                  </a:lnTo>
                  <a:lnTo>
                    <a:pt x="245" y="1026"/>
                  </a:lnTo>
                  <a:lnTo>
                    <a:pt x="238" y="1033"/>
                  </a:lnTo>
                  <a:lnTo>
                    <a:pt x="231" y="1043"/>
                  </a:lnTo>
                  <a:lnTo>
                    <a:pt x="226" y="1052"/>
                  </a:lnTo>
                  <a:lnTo>
                    <a:pt x="219" y="1064"/>
                  </a:lnTo>
                  <a:lnTo>
                    <a:pt x="212" y="1071"/>
                  </a:lnTo>
                  <a:lnTo>
                    <a:pt x="205" y="1083"/>
                  </a:lnTo>
                  <a:lnTo>
                    <a:pt x="198" y="1093"/>
                  </a:lnTo>
                  <a:lnTo>
                    <a:pt x="191" y="1102"/>
                  </a:lnTo>
                  <a:lnTo>
                    <a:pt x="183" y="1112"/>
                  </a:lnTo>
                  <a:lnTo>
                    <a:pt x="176" y="1121"/>
                  </a:lnTo>
                  <a:lnTo>
                    <a:pt x="169" y="1131"/>
                  </a:lnTo>
                  <a:lnTo>
                    <a:pt x="164" y="1140"/>
                  </a:lnTo>
                  <a:lnTo>
                    <a:pt x="155" y="1150"/>
                  </a:lnTo>
                  <a:lnTo>
                    <a:pt x="150" y="1162"/>
                  </a:lnTo>
                  <a:lnTo>
                    <a:pt x="143" y="1171"/>
                  </a:lnTo>
                  <a:lnTo>
                    <a:pt x="136" y="1181"/>
                  </a:lnTo>
                  <a:lnTo>
                    <a:pt x="129" y="1188"/>
                  </a:lnTo>
                  <a:lnTo>
                    <a:pt x="122" y="1200"/>
                  </a:lnTo>
                  <a:lnTo>
                    <a:pt x="114" y="1207"/>
                  </a:lnTo>
                  <a:lnTo>
                    <a:pt x="107" y="1217"/>
                  </a:lnTo>
                  <a:lnTo>
                    <a:pt x="100" y="1226"/>
                  </a:lnTo>
                  <a:lnTo>
                    <a:pt x="93" y="1233"/>
                  </a:lnTo>
                  <a:lnTo>
                    <a:pt x="88" y="1243"/>
                  </a:lnTo>
                  <a:lnTo>
                    <a:pt x="84" y="1252"/>
                  </a:lnTo>
                  <a:lnTo>
                    <a:pt x="76" y="1259"/>
                  </a:lnTo>
                  <a:lnTo>
                    <a:pt x="72" y="1267"/>
                  </a:lnTo>
                  <a:lnTo>
                    <a:pt x="67" y="1276"/>
                  </a:lnTo>
                  <a:lnTo>
                    <a:pt x="60" y="1283"/>
                  </a:lnTo>
                  <a:lnTo>
                    <a:pt x="55" y="1290"/>
                  </a:lnTo>
                  <a:lnTo>
                    <a:pt x="50" y="1298"/>
                  </a:lnTo>
                  <a:lnTo>
                    <a:pt x="46" y="1305"/>
                  </a:lnTo>
                  <a:lnTo>
                    <a:pt x="41" y="1312"/>
                  </a:lnTo>
                  <a:lnTo>
                    <a:pt x="36" y="1317"/>
                  </a:lnTo>
                  <a:lnTo>
                    <a:pt x="31" y="1324"/>
                  </a:lnTo>
                  <a:lnTo>
                    <a:pt x="26" y="1329"/>
                  </a:lnTo>
                  <a:lnTo>
                    <a:pt x="24" y="1336"/>
                  </a:lnTo>
                  <a:lnTo>
                    <a:pt x="15" y="1343"/>
                  </a:lnTo>
                  <a:lnTo>
                    <a:pt x="12" y="1352"/>
                  </a:lnTo>
                  <a:lnTo>
                    <a:pt x="5" y="1360"/>
                  </a:lnTo>
                  <a:lnTo>
                    <a:pt x="3" y="1362"/>
                  </a:lnTo>
                  <a:lnTo>
                    <a:pt x="0" y="1367"/>
                  </a:lnTo>
                  <a:lnTo>
                    <a:pt x="5" y="1369"/>
                  </a:lnTo>
                  <a:lnTo>
                    <a:pt x="7" y="1371"/>
                  </a:lnTo>
                  <a:lnTo>
                    <a:pt x="15" y="1376"/>
                  </a:lnTo>
                  <a:lnTo>
                    <a:pt x="22" y="1381"/>
                  </a:lnTo>
                  <a:lnTo>
                    <a:pt x="29" y="1386"/>
                  </a:lnTo>
                  <a:lnTo>
                    <a:pt x="31" y="1390"/>
                  </a:lnTo>
                  <a:lnTo>
                    <a:pt x="38" y="1393"/>
                  </a:lnTo>
                  <a:lnTo>
                    <a:pt x="43" y="1398"/>
                  </a:lnTo>
                  <a:lnTo>
                    <a:pt x="50" y="1402"/>
                  </a:lnTo>
                  <a:lnTo>
                    <a:pt x="55" y="1405"/>
                  </a:lnTo>
                  <a:lnTo>
                    <a:pt x="60" y="1412"/>
                  </a:lnTo>
                  <a:lnTo>
                    <a:pt x="67" y="1414"/>
                  </a:lnTo>
                  <a:lnTo>
                    <a:pt x="74" y="1419"/>
                  </a:lnTo>
                  <a:lnTo>
                    <a:pt x="81" y="1424"/>
                  </a:lnTo>
                  <a:lnTo>
                    <a:pt x="88" y="1429"/>
                  </a:lnTo>
                  <a:lnTo>
                    <a:pt x="93" y="1436"/>
                  </a:lnTo>
                  <a:lnTo>
                    <a:pt x="103" y="1440"/>
                  </a:lnTo>
                  <a:lnTo>
                    <a:pt x="112" y="1445"/>
                  </a:lnTo>
                  <a:lnTo>
                    <a:pt x="119" y="1452"/>
                  </a:lnTo>
                  <a:lnTo>
                    <a:pt x="126" y="1457"/>
                  </a:lnTo>
                  <a:lnTo>
                    <a:pt x="136" y="1462"/>
                  </a:lnTo>
                  <a:lnTo>
                    <a:pt x="143" y="1469"/>
                  </a:lnTo>
                  <a:lnTo>
                    <a:pt x="153" y="1476"/>
                  </a:lnTo>
                  <a:lnTo>
                    <a:pt x="160" y="1481"/>
                  </a:lnTo>
                  <a:lnTo>
                    <a:pt x="169" y="1491"/>
                  </a:lnTo>
                  <a:lnTo>
                    <a:pt x="179" y="1495"/>
                  </a:lnTo>
                  <a:lnTo>
                    <a:pt x="188" y="1500"/>
                  </a:lnTo>
                  <a:lnTo>
                    <a:pt x="195" y="1507"/>
                  </a:lnTo>
                  <a:lnTo>
                    <a:pt x="205" y="1514"/>
                  </a:lnTo>
                  <a:lnTo>
                    <a:pt x="214" y="1521"/>
                  </a:lnTo>
                  <a:lnTo>
                    <a:pt x="222" y="1529"/>
                  </a:lnTo>
                  <a:lnTo>
                    <a:pt x="233" y="1536"/>
                  </a:lnTo>
                  <a:lnTo>
                    <a:pt x="243" y="1543"/>
                  </a:lnTo>
                  <a:lnTo>
                    <a:pt x="250" y="1550"/>
                  </a:lnTo>
                  <a:lnTo>
                    <a:pt x="260" y="1557"/>
                  </a:lnTo>
                  <a:lnTo>
                    <a:pt x="269" y="1564"/>
                  </a:lnTo>
                  <a:lnTo>
                    <a:pt x="279" y="1569"/>
                  </a:lnTo>
                  <a:lnTo>
                    <a:pt x="288" y="1576"/>
                  </a:lnTo>
                  <a:lnTo>
                    <a:pt x="298" y="1583"/>
                  </a:lnTo>
                  <a:lnTo>
                    <a:pt x="307" y="1593"/>
                  </a:lnTo>
                  <a:lnTo>
                    <a:pt x="317" y="1600"/>
                  </a:lnTo>
                  <a:lnTo>
                    <a:pt x="326" y="1607"/>
                  </a:lnTo>
                  <a:lnTo>
                    <a:pt x="333" y="1614"/>
                  </a:lnTo>
                  <a:lnTo>
                    <a:pt x="343" y="1619"/>
                  </a:lnTo>
                  <a:lnTo>
                    <a:pt x="352" y="1629"/>
                  </a:lnTo>
                  <a:lnTo>
                    <a:pt x="359" y="1633"/>
                  </a:lnTo>
                  <a:lnTo>
                    <a:pt x="369" y="1643"/>
                  </a:lnTo>
                  <a:lnTo>
                    <a:pt x="378" y="1648"/>
                  </a:lnTo>
                  <a:lnTo>
                    <a:pt x="386" y="1657"/>
                  </a:lnTo>
                  <a:lnTo>
                    <a:pt x="395" y="1662"/>
                  </a:lnTo>
                  <a:lnTo>
                    <a:pt x="402" y="1669"/>
                  </a:lnTo>
                  <a:lnTo>
                    <a:pt x="409" y="1674"/>
                  </a:lnTo>
                  <a:lnTo>
                    <a:pt x="419" y="1681"/>
                  </a:lnTo>
                  <a:lnTo>
                    <a:pt x="426" y="1688"/>
                  </a:lnTo>
                  <a:lnTo>
                    <a:pt x="433" y="1695"/>
                  </a:lnTo>
                  <a:lnTo>
                    <a:pt x="440" y="1702"/>
                  </a:lnTo>
                  <a:lnTo>
                    <a:pt x="447" y="1710"/>
                  </a:lnTo>
                  <a:lnTo>
                    <a:pt x="455" y="1714"/>
                  </a:lnTo>
                  <a:lnTo>
                    <a:pt x="462" y="1719"/>
                  </a:lnTo>
                  <a:lnTo>
                    <a:pt x="469" y="1726"/>
                  </a:lnTo>
                  <a:lnTo>
                    <a:pt x="474" y="1733"/>
                  </a:lnTo>
                  <a:lnTo>
                    <a:pt x="481" y="1738"/>
                  </a:lnTo>
                  <a:lnTo>
                    <a:pt x="488" y="1745"/>
                  </a:lnTo>
                  <a:lnTo>
                    <a:pt x="493" y="1750"/>
                  </a:lnTo>
                  <a:lnTo>
                    <a:pt x="502" y="1757"/>
                  </a:lnTo>
                  <a:lnTo>
                    <a:pt x="507" y="1764"/>
                  </a:lnTo>
                  <a:lnTo>
                    <a:pt x="514" y="1772"/>
                  </a:lnTo>
                  <a:lnTo>
                    <a:pt x="519" y="1776"/>
                  </a:lnTo>
                  <a:lnTo>
                    <a:pt x="526" y="1783"/>
                  </a:lnTo>
                  <a:lnTo>
                    <a:pt x="533" y="1791"/>
                  </a:lnTo>
                  <a:lnTo>
                    <a:pt x="540" y="1795"/>
                  </a:lnTo>
                  <a:lnTo>
                    <a:pt x="547" y="1803"/>
                  </a:lnTo>
                  <a:lnTo>
                    <a:pt x="554" y="1812"/>
                  </a:lnTo>
                  <a:lnTo>
                    <a:pt x="562" y="1817"/>
                  </a:lnTo>
                  <a:lnTo>
                    <a:pt x="569" y="1824"/>
                  </a:lnTo>
                  <a:lnTo>
                    <a:pt x="574" y="1831"/>
                  </a:lnTo>
                  <a:lnTo>
                    <a:pt x="578" y="1836"/>
                  </a:lnTo>
                  <a:lnTo>
                    <a:pt x="585" y="1843"/>
                  </a:lnTo>
                  <a:lnTo>
                    <a:pt x="593" y="1850"/>
                  </a:lnTo>
                  <a:lnTo>
                    <a:pt x="600" y="1857"/>
                  </a:lnTo>
                  <a:lnTo>
                    <a:pt x="604" y="1864"/>
                  </a:lnTo>
                  <a:lnTo>
                    <a:pt x="609" y="1869"/>
                  </a:lnTo>
                  <a:lnTo>
                    <a:pt x="616" y="1876"/>
                  </a:lnTo>
                  <a:lnTo>
                    <a:pt x="621" y="1881"/>
                  </a:lnTo>
                  <a:lnTo>
                    <a:pt x="628" y="1888"/>
                  </a:lnTo>
                  <a:lnTo>
                    <a:pt x="633" y="1893"/>
                  </a:lnTo>
                  <a:lnTo>
                    <a:pt x="640" y="1900"/>
                  </a:lnTo>
                  <a:lnTo>
                    <a:pt x="645" y="1907"/>
                  </a:lnTo>
                  <a:lnTo>
                    <a:pt x="652" y="1912"/>
                  </a:lnTo>
                  <a:lnTo>
                    <a:pt x="657" y="1919"/>
                  </a:lnTo>
                  <a:lnTo>
                    <a:pt x="662" y="1924"/>
                  </a:lnTo>
                  <a:lnTo>
                    <a:pt x="666" y="1931"/>
                  </a:lnTo>
                  <a:lnTo>
                    <a:pt x="671" y="1936"/>
                  </a:lnTo>
                  <a:lnTo>
                    <a:pt x="676" y="1941"/>
                  </a:lnTo>
                  <a:lnTo>
                    <a:pt x="683" y="1945"/>
                  </a:lnTo>
                  <a:lnTo>
                    <a:pt x="685" y="1950"/>
                  </a:lnTo>
                  <a:lnTo>
                    <a:pt x="692" y="1957"/>
                  </a:lnTo>
                  <a:lnTo>
                    <a:pt x="700" y="1964"/>
                  </a:lnTo>
                  <a:lnTo>
                    <a:pt x="709" y="1976"/>
                  </a:lnTo>
                  <a:lnTo>
                    <a:pt x="716" y="1984"/>
                  </a:lnTo>
                  <a:lnTo>
                    <a:pt x="723" y="1993"/>
                  </a:lnTo>
                  <a:lnTo>
                    <a:pt x="731" y="1998"/>
                  </a:lnTo>
                  <a:lnTo>
                    <a:pt x="738" y="2005"/>
                  </a:lnTo>
                  <a:lnTo>
                    <a:pt x="742" y="2010"/>
                  </a:lnTo>
                  <a:lnTo>
                    <a:pt x="747" y="2014"/>
                  </a:lnTo>
                  <a:lnTo>
                    <a:pt x="757" y="2022"/>
                  </a:lnTo>
                  <a:lnTo>
                    <a:pt x="761" y="2024"/>
                  </a:lnTo>
                  <a:lnTo>
                    <a:pt x="766" y="2022"/>
                  </a:lnTo>
                  <a:lnTo>
                    <a:pt x="771" y="2017"/>
                  </a:lnTo>
                  <a:lnTo>
                    <a:pt x="773" y="2010"/>
                  </a:lnTo>
                  <a:lnTo>
                    <a:pt x="778" y="2007"/>
                  </a:lnTo>
                  <a:lnTo>
                    <a:pt x="785" y="2000"/>
                  </a:lnTo>
                  <a:lnTo>
                    <a:pt x="792" y="1993"/>
                  </a:lnTo>
                  <a:lnTo>
                    <a:pt x="797" y="1986"/>
                  </a:lnTo>
                  <a:lnTo>
                    <a:pt x="804" y="1979"/>
                  </a:lnTo>
                  <a:lnTo>
                    <a:pt x="814" y="1969"/>
                  </a:lnTo>
                  <a:lnTo>
                    <a:pt x="821" y="1960"/>
                  </a:lnTo>
                  <a:lnTo>
                    <a:pt x="830" y="1948"/>
                  </a:lnTo>
                  <a:lnTo>
                    <a:pt x="840" y="1938"/>
                  </a:lnTo>
                  <a:lnTo>
                    <a:pt x="849" y="1926"/>
                  </a:lnTo>
                  <a:lnTo>
                    <a:pt x="861" y="1914"/>
                  </a:lnTo>
                  <a:lnTo>
                    <a:pt x="868" y="1900"/>
                  </a:lnTo>
                  <a:lnTo>
                    <a:pt x="880" y="1888"/>
                  </a:lnTo>
                  <a:lnTo>
                    <a:pt x="892" y="1874"/>
                  </a:lnTo>
                  <a:lnTo>
                    <a:pt x="904" y="1860"/>
                  </a:lnTo>
                  <a:lnTo>
                    <a:pt x="916" y="1845"/>
                  </a:lnTo>
                  <a:lnTo>
                    <a:pt x="928" y="1831"/>
                  </a:lnTo>
                  <a:lnTo>
                    <a:pt x="942" y="1814"/>
                  </a:lnTo>
                  <a:lnTo>
                    <a:pt x="956" y="1798"/>
                  </a:lnTo>
                  <a:lnTo>
                    <a:pt x="966" y="1781"/>
                  </a:lnTo>
                  <a:lnTo>
                    <a:pt x="980" y="1764"/>
                  </a:lnTo>
                  <a:lnTo>
                    <a:pt x="995" y="1748"/>
                  </a:lnTo>
                  <a:lnTo>
                    <a:pt x="1009" y="1733"/>
                  </a:lnTo>
                  <a:lnTo>
                    <a:pt x="1023" y="1714"/>
                  </a:lnTo>
                  <a:lnTo>
                    <a:pt x="1037" y="1698"/>
                  </a:lnTo>
                  <a:lnTo>
                    <a:pt x="1052" y="1681"/>
                  </a:lnTo>
                  <a:lnTo>
                    <a:pt x="1066" y="1664"/>
                  </a:lnTo>
                  <a:lnTo>
                    <a:pt x="1080" y="1645"/>
                  </a:lnTo>
                  <a:lnTo>
                    <a:pt x="1094" y="1629"/>
                  </a:lnTo>
                  <a:lnTo>
                    <a:pt x="1109" y="1607"/>
                  </a:lnTo>
                  <a:lnTo>
                    <a:pt x="1123" y="1591"/>
                  </a:lnTo>
                  <a:lnTo>
                    <a:pt x="1137" y="1574"/>
                  </a:lnTo>
                  <a:lnTo>
                    <a:pt x="1151" y="1555"/>
                  </a:lnTo>
                  <a:lnTo>
                    <a:pt x="1166" y="1538"/>
                  </a:lnTo>
                  <a:lnTo>
                    <a:pt x="1182" y="1521"/>
                  </a:lnTo>
                  <a:lnTo>
                    <a:pt x="1197" y="1502"/>
                  </a:lnTo>
                  <a:lnTo>
                    <a:pt x="1211" y="1483"/>
                  </a:lnTo>
                  <a:lnTo>
                    <a:pt x="1225" y="1467"/>
                  </a:lnTo>
                  <a:lnTo>
                    <a:pt x="1239" y="1450"/>
                  </a:lnTo>
                  <a:lnTo>
                    <a:pt x="1251" y="1433"/>
                  </a:lnTo>
                  <a:lnTo>
                    <a:pt x="1266" y="1417"/>
                  </a:lnTo>
                  <a:lnTo>
                    <a:pt x="1280" y="1402"/>
                  </a:lnTo>
                  <a:lnTo>
                    <a:pt x="1294" y="1386"/>
                  </a:lnTo>
                  <a:lnTo>
                    <a:pt x="1306" y="1369"/>
                  </a:lnTo>
                  <a:lnTo>
                    <a:pt x="1318" y="1355"/>
                  </a:lnTo>
                  <a:lnTo>
                    <a:pt x="1330" y="1340"/>
                  </a:lnTo>
                  <a:lnTo>
                    <a:pt x="1344" y="1329"/>
                  </a:lnTo>
                  <a:lnTo>
                    <a:pt x="1354" y="1314"/>
                  </a:lnTo>
                  <a:lnTo>
                    <a:pt x="1366" y="1300"/>
                  </a:lnTo>
                  <a:lnTo>
                    <a:pt x="1377" y="1286"/>
                  </a:lnTo>
                  <a:lnTo>
                    <a:pt x="1387" y="1276"/>
                  </a:lnTo>
                  <a:lnTo>
                    <a:pt x="1399" y="1262"/>
                  </a:lnTo>
                  <a:lnTo>
                    <a:pt x="1408" y="1252"/>
                  </a:lnTo>
                  <a:lnTo>
                    <a:pt x="1418" y="1240"/>
                  </a:lnTo>
                  <a:lnTo>
                    <a:pt x="1427" y="1233"/>
                  </a:lnTo>
                  <a:lnTo>
                    <a:pt x="1435" y="1224"/>
                  </a:lnTo>
                  <a:lnTo>
                    <a:pt x="1444" y="1217"/>
                  </a:lnTo>
                  <a:lnTo>
                    <a:pt x="1451" y="1207"/>
                  </a:lnTo>
                  <a:lnTo>
                    <a:pt x="1458" y="1202"/>
                  </a:lnTo>
                  <a:lnTo>
                    <a:pt x="1463" y="1195"/>
                  </a:lnTo>
                  <a:lnTo>
                    <a:pt x="1470" y="1188"/>
                  </a:lnTo>
                  <a:lnTo>
                    <a:pt x="1477" y="1183"/>
                  </a:lnTo>
                  <a:lnTo>
                    <a:pt x="1484" y="1176"/>
                  </a:lnTo>
                  <a:lnTo>
                    <a:pt x="1489" y="1169"/>
                  </a:lnTo>
                  <a:lnTo>
                    <a:pt x="1496" y="1164"/>
                  </a:lnTo>
                  <a:lnTo>
                    <a:pt x="1501" y="1157"/>
                  </a:lnTo>
                  <a:lnTo>
                    <a:pt x="1508" y="1152"/>
                  </a:lnTo>
                  <a:lnTo>
                    <a:pt x="1515" y="1145"/>
                  </a:lnTo>
                  <a:lnTo>
                    <a:pt x="1523" y="1140"/>
                  </a:lnTo>
                  <a:lnTo>
                    <a:pt x="1527" y="1133"/>
                  </a:lnTo>
                  <a:lnTo>
                    <a:pt x="1534" y="1126"/>
                  </a:lnTo>
                  <a:lnTo>
                    <a:pt x="1539" y="1121"/>
                  </a:lnTo>
                  <a:lnTo>
                    <a:pt x="1546" y="1117"/>
                  </a:lnTo>
                  <a:lnTo>
                    <a:pt x="1553" y="1109"/>
                  </a:lnTo>
                  <a:lnTo>
                    <a:pt x="1558" y="1105"/>
                  </a:lnTo>
                  <a:lnTo>
                    <a:pt x="1565" y="1100"/>
                  </a:lnTo>
                  <a:lnTo>
                    <a:pt x="1570" y="1093"/>
                  </a:lnTo>
                  <a:lnTo>
                    <a:pt x="1575" y="1088"/>
                  </a:lnTo>
                  <a:lnTo>
                    <a:pt x="1582" y="1081"/>
                  </a:lnTo>
                  <a:lnTo>
                    <a:pt x="1589" y="1076"/>
                  </a:lnTo>
                  <a:lnTo>
                    <a:pt x="1594" y="1071"/>
                  </a:lnTo>
                  <a:lnTo>
                    <a:pt x="1599" y="1067"/>
                  </a:lnTo>
                  <a:lnTo>
                    <a:pt x="1606" y="1062"/>
                  </a:lnTo>
                  <a:lnTo>
                    <a:pt x="1611" y="1055"/>
                  </a:lnTo>
                  <a:lnTo>
                    <a:pt x="1615" y="1050"/>
                  </a:lnTo>
                  <a:lnTo>
                    <a:pt x="1622" y="1045"/>
                  </a:lnTo>
                  <a:lnTo>
                    <a:pt x="1627" y="1040"/>
                  </a:lnTo>
                  <a:lnTo>
                    <a:pt x="1634" y="1036"/>
                  </a:lnTo>
                  <a:lnTo>
                    <a:pt x="1639" y="1031"/>
                  </a:lnTo>
                  <a:lnTo>
                    <a:pt x="1644" y="1026"/>
                  </a:lnTo>
                  <a:lnTo>
                    <a:pt x="1651" y="1024"/>
                  </a:lnTo>
                  <a:lnTo>
                    <a:pt x="1658" y="1012"/>
                  </a:lnTo>
                  <a:lnTo>
                    <a:pt x="1668" y="1005"/>
                  </a:lnTo>
                  <a:lnTo>
                    <a:pt x="1675" y="995"/>
                  </a:lnTo>
                  <a:lnTo>
                    <a:pt x="1684" y="988"/>
                  </a:lnTo>
                  <a:lnTo>
                    <a:pt x="1691" y="978"/>
                  </a:lnTo>
                  <a:lnTo>
                    <a:pt x="1699" y="971"/>
                  </a:lnTo>
                  <a:lnTo>
                    <a:pt x="1706" y="967"/>
                  </a:lnTo>
                  <a:lnTo>
                    <a:pt x="1713" y="959"/>
                  </a:lnTo>
                  <a:lnTo>
                    <a:pt x="1718" y="955"/>
                  </a:lnTo>
                  <a:lnTo>
                    <a:pt x="1722" y="948"/>
                  </a:lnTo>
                  <a:lnTo>
                    <a:pt x="1727" y="943"/>
                  </a:lnTo>
                  <a:lnTo>
                    <a:pt x="1729" y="940"/>
                  </a:lnTo>
                  <a:lnTo>
                    <a:pt x="1734" y="933"/>
                  </a:lnTo>
                  <a:lnTo>
                    <a:pt x="1737" y="928"/>
                  </a:lnTo>
                  <a:lnTo>
                    <a:pt x="1737" y="924"/>
                  </a:lnTo>
                  <a:lnTo>
                    <a:pt x="1737" y="917"/>
                  </a:lnTo>
                  <a:lnTo>
                    <a:pt x="1737" y="909"/>
                  </a:lnTo>
                  <a:lnTo>
                    <a:pt x="1737" y="905"/>
                  </a:lnTo>
                  <a:lnTo>
                    <a:pt x="1737" y="897"/>
                  </a:lnTo>
                  <a:lnTo>
                    <a:pt x="1737" y="890"/>
                  </a:lnTo>
                  <a:lnTo>
                    <a:pt x="1737" y="881"/>
                  </a:lnTo>
                  <a:lnTo>
                    <a:pt x="1737" y="871"/>
                  </a:lnTo>
                  <a:lnTo>
                    <a:pt x="1737" y="862"/>
                  </a:lnTo>
                  <a:lnTo>
                    <a:pt x="1737" y="852"/>
                  </a:lnTo>
                  <a:lnTo>
                    <a:pt x="1737" y="840"/>
                  </a:lnTo>
                  <a:lnTo>
                    <a:pt x="1737" y="828"/>
                  </a:lnTo>
                  <a:lnTo>
                    <a:pt x="1737" y="817"/>
                  </a:lnTo>
                  <a:lnTo>
                    <a:pt x="1737" y="805"/>
                  </a:lnTo>
                  <a:lnTo>
                    <a:pt x="1737" y="790"/>
                  </a:lnTo>
                  <a:lnTo>
                    <a:pt x="1737" y="776"/>
                  </a:lnTo>
                  <a:lnTo>
                    <a:pt x="1737" y="762"/>
                  </a:lnTo>
                  <a:lnTo>
                    <a:pt x="1737" y="747"/>
                  </a:lnTo>
                  <a:lnTo>
                    <a:pt x="1737" y="731"/>
                  </a:lnTo>
                  <a:lnTo>
                    <a:pt x="1737" y="716"/>
                  </a:lnTo>
                  <a:lnTo>
                    <a:pt x="1737" y="700"/>
                  </a:lnTo>
                  <a:lnTo>
                    <a:pt x="1737" y="686"/>
                  </a:lnTo>
                  <a:lnTo>
                    <a:pt x="1737" y="669"/>
                  </a:lnTo>
                  <a:lnTo>
                    <a:pt x="1737" y="652"/>
                  </a:lnTo>
                  <a:lnTo>
                    <a:pt x="1737" y="636"/>
                  </a:lnTo>
                  <a:lnTo>
                    <a:pt x="1737" y="621"/>
                  </a:lnTo>
                  <a:lnTo>
                    <a:pt x="1737" y="605"/>
                  </a:lnTo>
                  <a:lnTo>
                    <a:pt x="1737" y="585"/>
                  </a:lnTo>
                  <a:lnTo>
                    <a:pt x="1737" y="569"/>
                  </a:lnTo>
                  <a:lnTo>
                    <a:pt x="1737" y="555"/>
                  </a:lnTo>
                  <a:lnTo>
                    <a:pt x="1737" y="538"/>
                  </a:lnTo>
                  <a:lnTo>
                    <a:pt x="1737" y="521"/>
                  </a:lnTo>
                  <a:lnTo>
                    <a:pt x="1737" y="502"/>
                  </a:lnTo>
                  <a:lnTo>
                    <a:pt x="1737" y="485"/>
                  </a:lnTo>
                  <a:lnTo>
                    <a:pt x="1737" y="469"/>
                  </a:lnTo>
                  <a:lnTo>
                    <a:pt x="1737" y="452"/>
                  </a:lnTo>
                  <a:lnTo>
                    <a:pt x="1737" y="435"/>
                  </a:lnTo>
                  <a:lnTo>
                    <a:pt x="1737" y="421"/>
                  </a:lnTo>
                  <a:lnTo>
                    <a:pt x="1737" y="404"/>
                  </a:lnTo>
                  <a:lnTo>
                    <a:pt x="1737" y="388"/>
                  </a:lnTo>
                  <a:lnTo>
                    <a:pt x="1737" y="374"/>
                  </a:lnTo>
                  <a:lnTo>
                    <a:pt x="1737" y="359"/>
                  </a:lnTo>
                  <a:lnTo>
                    <a:pt x="1737" y="345"/>
                  </a:lnTo>
                  <a:lnTo>
                    <a:pt x="1737" y="331"/>
                  </a:lnTo>
                  <a:lnTo>
                    <a:pt x="1737" y="316"/>
                  </a:lnTo>
                  <a:lnTo>
                    <a:pt x="1737" y="307"/>
                  </a:lnTo>
                  <a:lnTo>
                    <a:pt x="1737" y="293"/>
                  </a:lnTo>
                  <a:lnTo>
                    <a:pt x="1737" y="281"/>
                  </a:lnTo>
                  <a:lnTo>
                    <a:pt x="1737" y="271"/>
                  </a:lnTo>
                  <a:lnTo>
                    <a:pt x="1737" y="259"/>
                  </a:lnTo>
                  <a:lnTo>
                    <a:pt x="1737" y="250"/>
                  </a:lnTo>
                  <a:lnTo>
                    <a:pt x="1737" y="240"/>
                  </a:lnTo>
                  <a:lnTo>
                    <a:pt x="1737" y="233"/>
                  </a:lnTo>
                  <a:lnTo>
                    <a:pt x="1737" y="226"/>
                  </a:lnTo>
                  <a:lnTo>
                    <a:pt x="1737" y="216"/>
                  </a:lnTo>
                  <a:lnTo>
                    <a:pt x="1737" y="212"/>
                  </a:lnTo>
                  <a:lnTo>
                    <a:pt x="1737" y="204"/>
                  </a:lnTo>
                  <a:lnTo>
                    <a:pt x="1737" y="202"/>
                  </a:lnTo>
                  <a:lnTo>
                    <a:pt x="1737" y="197"/>
                  </a:lnTo>
                  <a:lnTo>
                    <a:pt x="1737" y="195"/>
                  </a:lnTo>
                  <a:lnTo>
                    <a:pt x="1670" y="190"/>
                  </a:lnTo>
                  <a:lnTo>
                    <a:pt x="1670" y="912"/>
                  </a:lnTo>
                  <a:lnTo>
                    <a:pt x="1668" y="914"/>
                  </a:lnTo>
                  <a:lnTo>
                    <a:pt x="1660" y="919"/>
                  </a:lnTo>
                  <a:lnTo>
                    <a:pt x="1653" y="921"/>
                  </a:lnTo>
                  <a:lnTo>
                    <a:pt x="1651" y="928"/>
                  </a:lnTo>
                  <a:lnTo>
                    <a:pt x="1644" y="933"/>
                  </a:lnTo>
                  <a:lnTo>
                    <a:pt x="1637" y="940"/>
                  </a:lnTo>
                  <a:lnTo>
                    <a:pt x="1627" y="948"/>
                  </a:lnTo>
                  <a:lnTo>
                    <a:pt x="1620" y="955"/>
                  </a:lnTo>
                  <a:lnTo>
                    <a:pt x="1608" y="962"/>
                  </a:lnTo>
                  <a:lnTo>
                    <a:pt x="1599" y="971"/>
                  </a:lnTo>
                  <a:lnTo>
                    <a:pt x="1592" y="974"/>
                  </a:lnTo>
                  <a:lnTo>
                    <a:pt x="1587" y="981"/>
                  </a:lnTo>
                  <a:lnTo>
                    <a:pt x="1582" y="986"/>
                  </a:lnTo>
                  <a:lnTo>
                    <a:pt x="1577" y="993"/>
                  </a:lnTo>
                  <a:lnTo>
                    <a:pt x="1570" y="995"/>
                  </a:lnTo>
                  <a:lnTo>
                    <a:pt x="1565" y="1002"/>
                  </a:lnTo>
                  <a:lnTo>
                    <a:pt x="1558" y="1007"/>
                  </a:lnTo>
                  <a:lnTo>
                    <a:pt x="1553" y="1014"/>
                  </a:lnTo>
                  <a:lnTo>
                    <a:pt x="1546" y="1019"/>
                  </a:lnTo>
                  <a:lnTo>
                    <a:pt x="1539" y="1026"/>
                  </a:lnTo>
                  <a:lnTo>
                    <a:pt x="1534" y="1031"/>
                  </a:lnTo>
                  <a:lnTo>
                    <a:pt x="1527" y="1036"/>
                  </a:lnTo>
                  <a:lnTo>
                    <a:pt x="1520" y="1043"/>
                  </a:lnTo>
                  <a:lnTo>
                    <a:pt x="1513" y="1050"/>
                  </a:lnTo>
                  <a:lnTo>
                    <a:pt x="1506" y="1055"/>
                  </a:lnTo>
                  <a:lnTo>
                    <a:pt x="1499" y="1064"/>
                  </a:lnTo>
                  <a:lnTo>
                    <a:pt x="1492" y="1069"/>
                  </a:lnTo>
                  <a:lnTo>
                    <a:pt x="1484" y="1076"/>
                  </a:lnTo>
                  <a:lnTo>
                    <a:pt x="1477" y="1083"/>
                  </a:lnTo>
                  <a:lnTo>
                    <a:pt x="1470" y="1090"/>
                  </a:lnTo>
                  <a:lnTo>
                    <a:pt x="1463" y="1098"/>
                  </a:lnTo>
                  <a:lnTo>
                    <a:pt x="1458" y="1105"/>
                  </a:lnTo>
                  <a:lnTo>
                    <a:pt x="1451" y="1112"/>
                  </a:lnTo>
                  <a:lnTo>
                    <a:pt x="1444" y="1119"/>
                  </a:lnTo>
                  <a:lnTo>
                    <a:pt x="1435" y="1126"/>
                  </a:lnTo>
                  <a:lnTo>
                    <a:pt x="1427" y="1133"/>
                  </a:lnTo>
                  <a:lnTo>
                    <a:pt x="1420" y="1140"/>
                  </a:lnTo>
                  <a:lnTo>
                    <a:pt x="1413" y="1150"/>
                  </a:lnTo>
                  <a:lnTo>
                    <a:pt x="1406" y="1157"/>
                  </a:lnTo>
                  <a:lnTo>
                    <a:pt x="1399" y="1164"/>
                  </a:lnTo>
                  <a:lnTo>
                    <a:pt x="1392" y="1171"/>
                  </a:lnTo>
                  <a:lnTo>
                    <a:pt x="1385" y="1181"/>
                  </a:lnTo>
                  <a:lnTo>
                    <a:pt x="1377" y="1188"/>
                  </a:lnTo>
                  <a:lnTo>
                    <a:pt x="1370" y="1195"/>
                  </a:lnTo>
                  <a:lnTo>
                    <a:pt x="1363" y="1202"/>
                  </a:lnTo>
                  <a:lnTo>
                    <a:pt x="1356" y="1212"/>
                  </a:lnTo>
                  <a:lnTo>
                    <a:pt x="1349" y="1219"/>
                  </a:lnTo>
                  <a:lnTo>
                    <a:pt x="1344" y="1226"/>
                  </a:lnTo>
                  <a:lnTo>
                    <a:pt x="1337" y="1236"/>
                  </a:lnTo>
                  <a:lnTo>
                    <a:pt x="1330" y="1245"/>
                  </a:lnTo>
                  <a:lnTo>
                    <a:pt x="1323" y="1252"/>
                  </a:lnTo>
                  <a:lnTo>
                    <a:pt x="1316" y="1262"/>
                  </a:lnTo>
                  <a:lnTo>
                    <a:pt x="1306" y="1269"/>
                  </a:lnTo>
                  <a:lnTo>
                    <a:pt x="1299" y="1279"/>
                  </a:lnTo>
                  <a:lnTo>
                    <a:pt x="1289" y="1290"/>
                  </a:lnTo>
                  <a:lnTo>
                    <a:pt x="1280" y="1300"/>
                  </a:lnTo>
                  <a:lnTo>
                    <a:pt x="1270" y="1310"/>
                  </a:lnTo>
                  <a:lnTo>
                    <a:pt x="1263" y="1324"/>
                  </a:lnTo>
                  <a:lnTo>
                    <a:pt x="1254" y="1336"/>
                  </a:lnTo>
                  <a:lnTo>
                    <a:pt x="1242" y="1345"/>
                  </a:lnTo>
                  <a:lnTo>
                    <a:pt x="1232" y="1360"/>
                  </a:lnTo>
                  <a:lnTo>
                    <a:pt x="1223" y="1369"/>
                  </a:lnTo>
                  <a:lnTo>
                    <a:pt x="1211" y="1383"/>
                  </a:lnTo>
                  <a:lnTo>
                    <a:pt x="1201" y="1395"/>
                  </a:lnTo>
                  <a:lnTo>
                    <a:pt x="1187" y="1412"/>
                  </a:lnTo>
                  <a:lnTo>
                    <a:pt x="1178" y="1424"/>
                  </a:lnTo>
                  <a:lnTo>
                    <a:pt x="1166" y="1438"/>
                  </a:lnTo>
                  <a:lnTo>
                    <a:pt x="1154" y="1450"/>
                  </a:lnTo>
                  <a:lnTo>
                    <a:pt x="1142" y="1464"/>
                  </a:lnTo>
                  <a:lnTo>
                    <a:pt x="1130" y="1479"/>
                  </a:lnTo>
                  <a:lnTo>
                    <a:pt x="1118" y="1493"/>
                  </a:lnTo>
                  <a:lnTo>
                    <a:pt x="1106" y="1507"/>
                  </a:lnTo>
                  <a:lnTo>
                    <a:pt x="1094" y="1521"/>
                  </a:lnTo>
                  <a:lnTo>
                    <a:pt x="1083" y="1538"/>
                  </a:lnTo>
                  <a:lnTo>
                    <a:pt x="1071" y="1552"/>
                  </a:lnTo>
                  <a:lnTo>
                    <a:pt x="1059" y="1567"/>
                  </a:lnTo>
                  <a:lnTo>
                    <a:pt x="1044" y="1581"/>
                  </a:lnTo>
                  <a:lnTo>
                    <a:pt x="1035" y="1595"/>
                  </a:lnTo>
                  <a:lnTo>
                    <a:pt x="1021" y="1610"/>
                  </a:lnTo>
                  <a:lnTo>
                    <a:pt x="1009" y="1626"/>
                  </a:lnTo>
                  <a:lnTo>
                    <a:pt x="997" y="1641"/>
                  </a:lnTo>
                  <a:lnTo>
                    <a:pt x="987" y="1652"/>
                  </a:lnTo>
                  <a:lnTo>
                    <a:pt x="975" y="1667"/>
                  </a:lnTo>
                  <a:lnTo>
                    <a:pt x="964" y="1681"/>
                  </a:lnTo>
                  <a:lnTo>
                    <a:pt x="952" y="1695"/>
                  </a:lnTo>
                  <a:lnTo>
                    <a:pt x="940" y="1710"/>
                  </a:lnTo>
                  <a:lnTo>
                    <a:pt x="928" y="1722"/>
                  </a:lnTo>
                  <a:lnTo>
                    <a:pt x="918" y="1736"/>
                  </a:lnTo>
                  <a:lnTo>
                    <a:pt x="907" y="1748"/>
                  </a:lnTo>
                  <a:lnTo>
                    <a:pt x="897" y="1762"/>
                  </a:lnTo>
                  <a:lnTo>
                    <a:pt x="885" y="1774"/>
                  </a:lnTo>
                  <a:lnTo>
                    <a:pt x="876" y="1786"/>
                  </a:lnTo>
                  <a:lnTo>
                    <a:pt x="866" y="1795"/>
                  </a:lnTo>
                  <a:lnTo>
                    <a:pt x="857" y="1810"/>
                  </a:lnTo>
                  <a:lnTo>
                    <a:pt x="847" y="1819"/>
                  </a:lnTo>
                  <a:lnTo>
                    <a:pt x="838" y="1831"/>
                  </a:lnTo>
                  <a:lnTo>
                    <a:pt x="830" y="1841"/>
                  </a:lnTo>
                  <a:lnTo>
                    <a:pt x="821" y="1850"/>
                  </a:lnTo>
                  <a:lnTo>
                    <a:pt x="814" y="1860"/>
                  </a:lnTo>
                  <a:lnTo>
                    <a:pt x="807" y="1869"/>
                  </a:lnTo>
                  <a:lnTo>
                    <a:pt x="799" y="1879"/>
                  </a:lnTo>
                  <a:lnTo>
                    <a:pt x="792" y="1886"/>
                  </a:lnTo>
                  <a:lnTo>
                    <a:pt x="785" y="1893"/>
                  </a:lnTo>
                  <a:lnTo>
                    <a:pt x="780" y="1900"/>
                  </a:lnTo>
                  <a:lnTo>
                    <a:pt x="776" y="1907"/>
                  </a:lnTo>
                  <a:lnTo>
                    <a:pt x="771" y="1912"/>
                  </a:lnTo>
                  <a:lnTo>
                    <a:pt x="766" y="1917"/>
                  </a:lnTo>
                  <a:lnTo>
                    <a:pt x="761" y="1924"/>
                  </a:lnTo>
                  <a:lnTo>
                    <a:pt x="759" y="1926"/>
                  </a:lnTo>
                  <a:lnTo>
                    <a:pt x="759" y="1931"/>
                  </a:lnTo>
                  <a:lnTo>
                    <a:pt x="754" y="1933"/>
                  </a:lnTo>
                  <a:lnTo>
                    <a:pt x="752" y="1938"/>
                  </a:lnTo>
                  <a:lnTo>
                    <a:pt x="752" y="1933"/>
                  </a:lnTo>
                  <a:lnTo>
                    <a:pt x="747" y="1929"/>
                  </a:lnTo>
                  <a:lnTo>
                    <a:pt x="745" y="1926"/>
                  </a:lnTo>
                  <a:lnTo>
                    <a:pt x="740" y="1922"/>
                  </a:lnTo>
                  <a:lnTo>
                    <a:pt x="735" y="1917"/>
                  </a:lnTo>
                  <a:lnTo>
                    <a:pt x="733" y="1912"/>
                  </a:lnTo>
                  <a:lnTo>
                    <a:pt x="728" y="1903"/>
                  </a:lnTo>
                  <a:lnTo>
                    <a:pt x="721" y="1895"/>
                  </a:lnTo>
                  <a:lnTo>
                    <a:pt x="714" y="1888"/>
                  </a:lnTo>
                  <a:lnTo>
                    <a:pt x="709" y="1881"/>
                  </a:lnTo>
                  <a:lnTo>
                    <a:pt x="702" y="1874"/>
                  </a:lnTo>
                  <a:lnTo>
                    <a:pt x="692" y="1864"/>
                  </a:lnTo>
                  <a:lnTo>
                    <a:pt x="685" y="1855"/>
                  </a:lnTo>
                  <a:lnTo>
                    <a:pt x="678" y="1848"/>
                  </a:lnTo>
                  <a:lnTo>
                    <a:pt x="671" y="1841"/>
                  </a:lnTo>
                  <a:lnTo>
                    <a:pt x="669" y="1836"/>
                  </a:lnTo>
                  <a:lnTo>
                    <a:pt x="662" y="1831"/>
                  </a:lnTo>
                  <a:lnTo>
                    <a:pt x="659" y="1826"/>
                  </a:lnTo>
                  <a:lnTo>
                    <a:pt x="652" y="1819"/>
                  </a:lnTo>
                  <a:lnTo>
                    <a:pt x="647" y="1814"/>
                  </a:lnTo>
                  <a:lnTo>
                    <a:pt x="640" y="1807"/>
                  </a:lnTo>
                  <a:lnTo>
                    <a:pt x="638" y="1803"/>
                  </a:lnTo>
                  <a:lnTo>
                    <a:pt x="631" y="1795"/>
                  </a:lnTo>
                  <a:lnTo>
                    <a:pt x="626" y="1791"/>
                  </a:lnTo>
                  <a:lnTo>
                    <a:pt x="621" y="1786"/>
                  </a:lnTo>
                  <a:lnTo>
                    <a:pt x="614" y="1779"/>
                  </a:lnTo>
                  <a:lnTo>
                    <a:pt x="609" y="1774"/>
                  </a:lnTo>
                  <a:lnTo>
                    <a:pt x="602" y="1767"/>
                  </a:lnTo>
                  <a:lnTo>
                    <a:pt x="597" y="1762"/>
                  </a:lnTo>
                  <a:lnTo>
                    <a:pt x="593" y="1757"/>
                  </a:lnTo>
                  <a:lnTo>
                    <a:pt x="585" y="1750"/>
                  </a:lnTo>
                  <a:lnTo>
                    <a:pt x="578" y="1743"/>
                  </a:lnTo>
                  <a:lnTo>
                    <a:pt x="571" y="1736"/>
                  </a:lnTo>
                  <a:lnTo>
                    <a:pt x="564" y="1731"/>
                  </a:lnTo>
                  <a:lnTo>
                    <a:pt x="559" y="1726"/>
                  </a:lnTo>
                  <a:lnTo>
                    <a:pt x="552" y="1719"/>
                  </a:lnTo>
                  <a:lnTo>
                    <a:pt x="545" y="1712"/>
                  </a:lnTo>
                  <a:lnTo>
                    <a:pt x="540" y="1707"/>
                  </a:lnTo>
                  <a:lnTo>
                    <a:pt x="531" y="1700"/>
                  </a:lnTo>
                  <a:lnTo>
                    <a:pt x="526" y="1693"/>
                  </a:lnTo>
                  <a:lnTo>
                    <a:pt x="516" y="1688"/>
                  </a:lnTo>
                  <a:lnTo>
                    <a:pt x="509" y="1681"/>
                  </a:lnTo>
                  <a:lnTo>
                    <a:pt x="502" y="1674"/>
                  </a:lnTo>
                  <a:lnTo>
                    <a:pt x="495" y="1667"/>
                  </a:lnTo>
                  <a:lnTo>
                    <a:pt x="488" y="1662"/>
                  </a:lnTo>
                  <a:lnTo>
                    <a:pt x="481" y="1657"/>
                  </a:lnTo>
                  <a:lnTo>
                    <a:pt x="474" y="1650"/>
                  </a:lnTo>
                  <a:lnTo>
                    <a:pt x="466" y="1643"/>
                  </a:lnTo>
                  <a:lnTo>
                    <a:pt x="457" y="1636"/>
                  </a:lnTo>
                  <a:lnTo>
                    <a:pt x="450" y="1631"/>
                  </a:lnTo>
                  <a:lnTo>
                    <a:pt x="443" y="1622"/>
                  </a:lnTo>
                  <a:lnTo>
                    <a:pt x="433" y="1617"/>
                  </a:lnTo>
                  <a:lnTo>
                    <a:pt x="426" y="1610"/>
                  </a:lnTo>
                  <a:lnTo>
                    <a:pt x="419" y="1605"/>
                  </a:lnTo>
                  <a:lnTo>
                    <a:pt x="412" y="1598"/>
                  </a:lnTo>
                  <a:lnTo>
                    <a:pt x="402" y="1591"/>
                  </a:lnTo>
                  <a:lnTo>
                    <a:pt x="395" y="1583"/>
                  </a:lnTo>
                  <a:lnTo>
                    <a:pt x="386" y="1576"/>
                  </a:lnTo>
                  <a:lnTo>
                    <a:pt x="378" y="1569"/>
                  </a:lnTo>
                  <a:lnTo>
                    <a:pt x="369" y="1564"/>
                  </a:lnTo>
                  <a:lnTo>
                    <a:pt x="359" y="1557"/>
                  </a:lnTo>
                  <a:lnTo>
                    <a:pt x="355" y="1550"/>
                  </a:lnTo>
                  <a:lnTo>
                    <a:pt x="345" y="1543"/>
                  </a:lnTo>
                  <a:lnTo>
                    <a:pt x="336" y="1536"/>
                  </a:lnTo>
                  <a:lnTo>
                    <a:pt x="329" y="1531"/>
                  </a:lnTo>
                  <a:lnTo>
                    <a:pt x="319" y="1526"/>
                  </a:lnTo>
                  <a:lnTo>
                    <a:pt x="312" y="1519"/>
                  </a:lnTo>
                  <a:lnTo>
                    <a:pt x="305" y="1512"/>
                  </a:lnTo>
                  <a:lnTo>
                    <a:pt x="295" y="1505"/>
                  </a:lnTo>
                  <a:lnTo>
                    <a:pt x="288" y="1500"/>
                  </a:lnTo>
                  <a:lnTo>
                    <a:pt x="281" y="1493"/>
                  </a:lnTo>
                  <a:lnTo>
                    <a:pt x="271" y="1486"/>
                  </a:lnTo>
                  <a:lnTo>
                    <a:pt x="264" y="1479"/>
                  </a:lnTo>
                  <a:lnTo>
                    <a:pt x="257" y="1474"/>
                  </a:lnTo>
                  <a:lnTo>
                    <a:pt x="248" y="1467"/>
                  </a:lnTo>
                  <a:lnTo>
                    <a:pt x="243" y="1462"/>
                  </a:lnTo>
                  <a:lnTo>
                    <a:pt x="233" y="1455"/>
                  </a:lnTo>
                  <a:lnTo>
                    <a:pt x="229" y="1450"/>
                  </a:lnTo>
                  <a:lnTo>
                    <a:pt x="219" y="1445"/>
                  </a:lnTo>
                  <a:lnTo>
                    <a:pt x="212" y="1438"/>
                  </a:lnTo>
                  <a:lnTo>
                    <a:pt x="205" y="1433"/>
                  </a:lnTo>
                  <a:lnTo>
                    <a:pt x="200" y="1429"/>
                  </a:lnTo>
                  <a:lnTo>
                    <a:pt x="191" y="1421"/>
                  </a:lnTo>
                  <a:lnTo>
                    <a:pt x="186" y="1417"/>
                  </a:lnTo>
                  <a:lnTo>
                    <a:pt x="181" y="1412"/>
                  </a:lnTo>
                  <a:lnTo>
                    <a:pt x="174" y="1407"/>
                  </a:lnTo>
                  <a:lnTo>
                    <a:pt x="167" y="1402"/>
                  </a:lnTo>
                  <a:lnTo>
                    <a:pt x="160" y="1398"/>
                  </a:lnTo>
                  <a:lnTo>
                    <a:pt x="155" y="1393"/>
                  </a:lnTo>
                  <a:lnTo>
                    <a:pt x="150" y="1390"/>
                  </a:lnTo>
                  <a:lnTo>
                    <a:pt x="145" y="1386"/>
                  </a:lnTo>
                  <a:lnTo>
                    <a:pt x="141" y="1381"/>
                  </a:lnTo>
                  <a:lnTo>
                    <a:pt x="136" y="1379"/>
                  </a:lnTo>
                  <a:lnTo>
                    <a:pt x="131" y="1376"/>
                  </a:lnTo>
                  <a:lnTo>
                    <a:pt x="122" y="1369"/>
                  </a:lnTo>
                  <a:lnTo>
                    <a:pt x="114" y="1362"/>
                  </a:lnTo>
                  <a:lnTo>
                    <a:pt x="107" y="1357"/>
                  </a:lnTo>
                  <a:lnTo>
                    <a:pt x="103" y="1355"/>
                  </a:lnTo>
                  <a:lnTo>
                    <a:pt x="95" y="1348"/>
                  </a:lnTo>
                  <a:lnTo>
                    <a:pt x="93" y="1348"/>
                  </a:lnTo>
                  <a:lnTo>
                    <a:pt x="93" y="1345"/>
                  </a:lnTo>
                  <a:lnTo>
                    <a:pt x="98" y="1338"/>
                  </a:lnTo>
                  <a:lnTo>
                    <a:pt x="100" y="1333"/>
                  </a:lnTo>
                  <a:lnTo>
                    <a:pt x="105" y="1329"/>
                  </a:lnTo>
                  <a:lnTo>
                    <a:pt x="110" y="1321"/>
                  </a:lnTo>
                  <a:lnTo>
                    <a:pt x="114" y="1317"/>
                  </a:lnTo>
                  <a:lnTo>
                    <a:pt x="122" y="1307"/>
                  </a:lnTo>
                  <a:lnTo>
                    <a:pt x="126" y="1298"/>
                  </a:lnTo>
                  <a:lnTo>
                    <a:pt x="134" y="1288"/>
                  </a:lnTo>
                  <a:lnTo>
                    <a:pt x="143" y="1279"/>
                  </a:lnTo>
                  <a:lnTo>
                    <a:pt x="145" y="1271"/>
                  </a:lnTo>
                  <a:lnTo>
                    <a:pt x="150" y="1267"/>
                  </a:lnTo>
                  <a:lnTo>
                    <a:pt x="153" y="1262"/>
                  </a:lnTo>
                  <a:lnTo>
                    <a:pt x="157" y="1255"/>
                  </a:lnTo>
                  <a:lnTo>
                    <a:pt x="164" y="1250"/>
                  </a:lnTo>
                  <a:lnTo>
                    <a:pt x="167" y="1243"/>
                  </a:lnTo>
                  <a:lnTo>
                    <a:pt x="172" y="1236"/>
                  </a:lnTo>
                  <a:lnTo>
                    <a:pt x="176" y="1231"/>
                  </a:lnTo>
                  <a:lnTo>
                    <a:pt x="181" y="1224"/>
                  </a:lnTo>
                  <a:lnTo>
                    <a:pt x="186" y="1217"/>
                  </a:lnTo>
                  <a:lnTo>
                    <a:pt x="191" y="1207"/>
                  </a:lnTo>
                  <a:lnTo>
                    <a:pt x="198" y="1200"/>
                  </a:lnTo>
                  <a:lnTo>
                    <a:pt x="202" y="1193"/>
                  </a:lnTo>
                  <a:lnTo>
                    <a:pt x="207" y="1183"/>
                  </a:lnTo>
                  <a:lnTo>
                    <a:pt x="214" y="1176"/>
                  </a:lnTo>
                  <a:lnTo>
                    <a:pt x="219" y="1169"/>
                  </a:lnTo>
                  <a:lnTo>
                    <a:pt x="226" y="1159"/>
                  </a:lnTo>
                  <a:lnTo>
                    <a:pt x="231" y="1150"/>
                  </a:lnTo>
                  <a:lnTo>
                    <a:pt x="236" y="1143"/>
                  </a:lnTo>
                  <a:lnTo>
                    <a:pt x="243" y="1133"/>
                  </a:lnTo>
                  <a:lnTo>
                    <a:pt x="248" y="1124"/>
                  </a:lnTo>
                  <a:lnTo>
                    <a:pt x="255" y="1117"/>
                  </a:lnTo>
                  <a:lnTo>
                    <a:pt x="262" y="1107"/>
                  </a:lnTo>
                  <a:lnTo>
                    <a:pt x="269" y="1098"/>
                  </a:lnTo>
                  <a:lnTo>
                    <a:pt x="274" y="1086"/>
                  </a:lnTo>
                  <a:lnTo>
                    <a:pt x="281" y="1078"/>
                  </a:lnTo>
                  <a:lnTo>
                    <a:pt x="288" y="1067"/>
                  </a:lnTo>
                  <a:lnTo>
                    <a:pt x="295" y="1057"/>
                  </a:lnTo>
                  <a:lnTo>
                    <a:pt x="302" y="1048"/>
                  </a:lnTo>
                  <a:lnTo>
                    <a:pt x="310" y="1036"/>
                  </a:lnTo>
                  <a:lnTo>
                    <a:pt x="317" y="1026"/>
                  </a:lnTo>
                  <a:lnTo>
                    <a:pt x="321" y="1017"/>
                  </a:lnTo>
                  <a:lnTo>
                    <a:pt x="329" y="1005"/>
                  </a:lnTo>
                  <a:lnTo>
                    <a:pt x="336" y="995"/>
                  </a:lnTo>
                  <a:lnTo>
                    <a:pt x="343" y="983"/>
                  </a:lnTo>
                  <a:lnTo>
                    <a:pt x="350" y="971"/>
                  </a:lnTo>
                  <a:lnTo>
                    <a:pt x="359" y="959"/>
                  </a:lnTo>
                  <a:lnTo>
                    <a:pt x="367" y="950"/>
                  </a:lnTo>
                  <a:lnTo>
                    <a:pt x="374" y="938"/>
                  </a:lnTo>
                  <a:lnTo>
                    <a:pt x="381" y="928"/>
                  </a:lnTo>
                  <a:lnTo>
                    <a:pt x="388" y="917"/>
                  </a:lnTo>
                  <a:lnTo>
                    <a:pt x="398" y="905"/>
                  </a:lnTo>
                  <a:lnTo>
                    <a:pt x="405" y="890"/>
                  </a:lnTo>
                  <a:lnTo>
                    <a:pt x="412" y="881"/>
                  </a:lnTo>
                  <a:lnTo>
                    <a:pt x="419" y="869"/>
                  </a:lnTo>
                  <a:lnTo>
                    <a:pt x="426" y="857"/>
                  </a:lnTo>
                  <a:lnTo>
                    <a:pt x="433" y="845"/>
                  </a:lnTo>
                  <a:lnTo>
                    <a:pt x="443" y="836"/>
                  </a:lnTo>
                  <a:lnTo>
                    <a:pt x="447" y="826"/>
                  </a:lnTo>
                  <a:lnTo>
                    <a:pt x="457" y="814"/>
                  </a:lnTo>
                  <a:lnTo>
                    <a:pt x="464" y="802"/>
                  </a:lnTo>
                  <a:lnTo>
                    <a:pt x="471" y="790"/>
                  </a:lnTo>
                  <a:lnTo>
                    <a:pt x="478" y="781"/>
                  </a:lnTo>
                  <a:lnTo>
                    <a:pt x="486" y="769"/>
                  </a:lnTo>
                  <a:lnTo>
                    <a:pt x="493" y="759"/>
                  </a:lnTo>
                  <a:lnTo>
                    <a:pt x="502" y="750"/>
                  </a:lnTo>
                  <a:lnTo>
                    <a:pt x="509" y="738"/>
                  </a:lnTo>
                  <a:lnTo>
                    <a:pt x="516" y="728"/>
                  </a:lnTo>
                  <a:lnTo>
                    <a:pt x="524" y="719"/>
                  </a:lnTo>
                  <a:lnTo>
                    <a:pt x="531" y="707"/>
                  </a:lnTo>
                  <a:lnTo>
                    <a:pt x="538" y="697"/>
                  </a:lnTo>
                  <a:lnTo>
                    <a:pt x="545" y="688"/>
                  </a:lnTo>
                  <a:lnTo>
                    <a:pt x="550" y="678"/>
                  </a:lnTo>
                  <a:lnTo>
                    <a:pt x="559" y="669"/>
                  </a:lnTo>
                  <a:lnTo>
                    <a:pt x="564" y="659"/>
                  </a:lnTo>
                  <a:lnTo>
                    <a:pt x="571" y="650"/>
                  </a:lnTo>
                  <a:lnTo>
                    <a:pt x="578" y="643"/>
                  </a:lnTo>
                  <a:lnTo>
                    <a:pt x="585" y="633"/>
                  </a:lnTo>
                  <a:lnTo>
                    <a:pt x="593" y="624"/>
                  </a:lnTo>
                  <a:lnTo>
                    <a:pt x="600" y="614"/>
                  </a:lnTo>
                  <a:lnTo>
                    <a:pt x="604" y="607"/>
                  </a:lnTo>
                  <a:lnTo>
                    <a:pt x="614" y="600"/>
                  </a:lnTo>
                  <a:lnTo>
                    <a:pt x="619" y="590"/>
                  </a:lnTo>
                  <a:lnTo>
                    <a:pt x="623" y="583"/>
                  </a:lnTo>
                  <a:lnTo>
                    <a:pt x="631" y="574"/>
                  </a:lnTo>
                  <a:lnTo>
                    <a:pt x="635" y="566"/>
                  </a:lnTo>
                  <a:lnTo>
                    <a:pt x="640" y="557"/>
                  </a:lnTo>
                  <a:lnTo>
                    <a:pt x="647" y="552"/>
                  </a:lnTo>
                  <a:lnTo>
                    <a:pt x="654" y="543"/>
                  </a:lnTo>
                  <a:lnTo>
                    <a:pt x="659" y="538"/>
                  </a:lnTo>
                  <a:lnTo>
                    <a:pt x="664" y="528"/>
                  </a:lnTo>
                  <a:lnTo>
                    <a:pt x="669" y="524"/>
                  </a:lnTo>
                  <a:lnTo>
                    <a:pt x="673" y="514"/>
                  </a:lnTo>
                  <a:lnTo>
                    <a:pt x="678" y="509"/>
                  </a:lnTo>
                  <a:lnTo>
                    <a:pt x="685" y="502"/>
                  </a:lnTo>
                  <a:lnTo>
                    <a:pt x="690" y="497"/>
                  </a:lnTo>
                  <a:lnTo>
                    <a:pt x="692" y="490"/>
                  </a:lnTo>
                  <a:lnTo>
                    <a:pt x="700" y="485"/>
                  </a:lnTo>
                  <a:lnTo>
                    <a:pt x="702" y="481"/>
                  </a:lnTo>
                  <a:lnTo>
                    <a:pt x="707" y="476"/>
                  </a:lnTo>
                  <a:lnTo>
                    <a:pt x="709" y="469"/>
                  </a:lnTo>
                  <a:lnTo>
                    <a:pt x="714" y="464"/>
                  </a:lnTo>
                  <a:lnTo>
                    <a:pt x="721" y="457"/>
                  </a:lnTo>
                  <a:lnTo>
                    <a:pt x="728" y="447"/>
                  </a:lnTo>
                  <a:lnTo>
                    <a:pt x="733" y="440"/>
                  </a:lnTo>
                  <a:lnTo>
                    <a:pt x="738" y="435"/>
                  </a:lnTo>
                  <a:lnTo>
                    <a:pt x="742" y="431"/>
                  </a:lnTo>
                  <a:lnTo>
                    <a:pt x="747" y="428"/>
                  </a:lnTo>
                  <a:lnTo>
                    <a:pt x="752" y="424"/>
                  </a:lnTo>
                  <a:lnTo>
                    <a:pt x="761" y="416"/>
                  </a:lnTo>
                  <a:lnTo>
                    <a:pt x="766" y="414"/>
                  </a:lnTo>
                  <a:lnTo>
                    <a:pt x="773" y="409"/>
                  </a:lnTo>
                  <a:lnTo>
                    <a:pt x="780" y="404"/>
                  </a:lnTo>
                  <a:lnTo>
                    <a:pt x="790" y="400"/>
                  </a:lnTo>
                  <a:lnTo>
                    <a:pt x="799" y="395"/>
                  </a:lnTo>
                  <a:lnTo>
                    <a:pt x="809" y="390"/>
                  </a:lnTo>
                  <a:lnTo>
                    <a:pt x="819" y="385"/>
                  </a:lnTo>
                  <a:lnTo>
                    <a:pt x="830" y="378"/>
                  </a:lnTo>
                  <a:lnTo>
                    <a:pt x="842" y="371"/>
                  </a:lnTo>
                  <a:lnTo>
                    <a:pt x="854" y="366"/>
                  </a:lnTo>
                  <a:lnTo>
                    <a:pt x="868" y="359"/>
                  </a:lnTo>
                  <a:lnTo>
                    <a:pt x="883" y="354"/>
                  </a:lnTo>
                  <a:lnTo>
                    <a:pt x="897" y="347"/>
                  </a:lnTo>
                  <a:lnTo>
                    <a:pt x="911" y="340"/>
                  </a:lnTo>
                  <a:lnTo>
                    <a:pt x="926" y="331"/>
                  </a:lnTo>
                  <a:lnTo>
                    <a:pt x="942" y="326"/>
                  </a:lnTo>
                  <a:lnTo>
                    <a:pt x="959" y="316"/>
                  </a:lnTo>
                  <a:lnTo>
                    <a:pt x="975" y="309"/>
                  </a:lnTo>
                  <a:lnTo>
                    <a:pt x="992" y="302"/>
                  </a:lnTo>
                  <a:lnTo>
                    <a:pt x="1009" y="295"/>
                  </a:lnTo>
                  <a:lnTo>
                    <a:pt x="1025" y="285"/>
                  </a:lnTo>
                  <a:lnTo>
                    <a:pt x="1042" y="278"/>
                  </a:lnTo>
                  <a:lnTo>
                    <a:pt x="1061" y="271"/>
                  </a:lnTo>
                  <a:lnTo>
                    <a:pt x="1080" y="262"/>
                  </a:lnTo>
                  <a:lnTo>
                    <a:pt x="1097" y="254"/>
                  </a:lnTo>
                  <a:lnTo>
                    <a:pt x="1116" y="247"/>
                  </a:lnTo>
                  <a:lnTo>
                    <a:pt x="1135" y="238"/>
                  </a:lnTo>
                  <a:lnTo>
                    <a:pt x="1154" y="231"/>
                  </a:lnTo>
                  <a:lnTo>
                    <a:pt x="1171" y="223"/>
                  </a:lnTo>
                  <a:lnTo>
                    <a:pt x="1187" y="214"/>
                  </a:lnTo>
                  <a:lnTo>
                    <a:pt x="1204" y="204"/>
                  </a:lnTo>
                  <a:lnTo>
                    <a:pt x="1225" y="197"/>
                  </a:lnTo>
                  <a:lnTo>
                    <a:pt x="1242" y="188"/>
                  </a:lnTo>
                  <a:lnTo>
                    <a:pt x="1261" y="181"/>
                  </a:lnTo>
                  <a:lnTo>
                    <a:pt x="1278" y="173"/>
                  </a:lnTo>
                  <a:lnTo>
                    <a:pt x="1294" y="166"/>
                  </a:lnTo>
                  <a:lnTo>
                    <a:pt x="1311" y="157"/>
                  </a:lnTo>
                  <a:lnTo>
                    <a:pt x="1325" y="150"/>
                  </a:lnTo>
                  <a:lnTo>
                    <a:pt x="1344" y="143"/>
                  </a:lnTo>
                  <a:lnTo>
                    <a:pt x="1358" y="135"/>
                  </a:lnTo>
                  <a:lnTo>
                    <a:pt x="1375" y="131"/>
                  </a:lnTo>
                  <a:lnTo>
                    <a:pt x="1387" y="123"/>
                  </a:lnTo>
                  <a:lnTo>
                    <a:pt x="1401" y="119"/>
                  </a:lnTo>
                  <a:lnTo>
                    <a:pt x="1416" y="112"/>
                  </a:lnTo>
                  <a:lnTo>
                    <a:pt x="1430" y="104"/>
                  </a:lnTo>
                  <a:lnTo>
                    <a:pt x="1442" y="100"/>
                  </a:lnTo>
                  <a:lnTo>
                    <a:pt x="1454" y="95"/>
                  </a:lnTo>
                  <a:lnTo>
                    <a:pt x="1465" y="90"/>
                  </a:lnTo>
                  <a:lnTo>
                    <a:pt x="1475" y="83"/>
                  </a:lnTo>
                  <a:lnTo>
                    <a:pt x="1484" y="81"/>
                  </a:lnTo>
                  <a:lnTo>
                    <a:pt x="1494" y="76"/>
                  </a:lnTo>
                  <a:lnTo>
                    <a:pt x="1504" y="73"/>
                  </a:lnTo>
                  <a:lnTo>
                    <a:pt x="1511" y="71"/>
                  </a:lnTo>
                  <a:lnTo>
                    <a:pt x="1515" y="66"/>
                  </a:lnTo>
                  <a:lnTo>
                    <a:pt x="1523" y="64"/>
                  </a:lnTo>
                  <a:lnTo>
                    <a:pt x="1527" y="64"/>
                  </a:lnTo>
                  <a:lnTo>
                    <a:pt x="1534" y="59"/>
                  </a:lnTo>
                  <a:lnTo>
                    <a:pt x="1537" y="59"/>
                  </a:lnTo>
                  <a:lnTo>
                    <a:pt x="1508"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29" name="Freeform 26"/>
            <p:cNvSpPr>
              <a:spLocks/>
            </p:cNvSpPr>
            <p:nvPr/>
          </p:nvSpPr>
          <p:spPr bwMode="auto">
            <a:xfrm>
              <a:off x="5612" y="3372"/>
              <a:ext cx="80" cy="93"/>
            </a:xfrm>
            <a:custGeom>
              <a:avLst/>
              <a:gdLst>
                <a:gd name="T0" fmla="*/ 50 w 197"/>
                <a:gd name="T1" fmla="*/ 2 h 193"/>
                <a:gd name="T2" fmla="*/ 47 w 197"/>
                <a:gd name="T3" fmla="*/ 1 h 193"/>
                <a:gd name="T4" fmla="*/ 41 w 197"/>
                <a:gd name="T5" fmla="*/ 0 h 193"/>
                <a:gd name="T6" fmla="*/ 34 w 197"/>
                <a:gd name="T7" fmla="*/ 0 h 193"/>
                <a:gd name="T8" fmla="*/ 27 w 197"/>
                <a:gd name="T9" fmla="*/ 0 h 193"/>
                <a:gd name="T10" fmla="*/ 22 w 197"/>
                <a:gd name="T11" fmla="*/ 1 h 193"/>
                <a:gd name="T12" fmla="*/ 18 w 197"/>
                <a:gd name="T13" fmla="*/ 2 h 193"/>
                <a:gd name="T14" fmla="*/ 13 w 197"/>
                <a:gd name="T15" fmla="*/ 5 h 193"/>
                <a:gd name="T16" fmla="*/ 9 w 197"/>
                <a:gd name="T17" fmla="*/ 9 h 193"/>
                <a:gd name="T18" fmla="*/ 4 w 197"/>
                <a:gd name="T19" fmla="*/ 16 h 193"/>
                <a:gd name="T20" fmla="*/ 2 w 197"/>
                <a:gd name="T21" fmla="*/ 22 h 193"/>
                <a:gd name="T22" fmla="*/ 1 w 197"/>
                <a:gd name="T23" fmla="*/ 29 h 193"/>
                <a:gd name="T24" fmla="*/ 0 w 197"/>
                <a:gd name="T25" fmla="*/ 36 h 193"/>
                <a:gd name="T26" fmla="*/ 0 w 197"/>
                <a:gd name="T27" fmla="*/ 42 h 193"/>
                <a:gd name="T28" fmla="*/ 1 w 197"/>
                <a:gd name="T29" fmla="*/ 50 h 193"/>
                <a:gd name="T30" fmla="*/ 3 w 197"/>
                <a:gd name="T31" fmla="*/ 55 h 193"/>
                <a:gd name="T32" fmla="*/ 6 w 197"/>
                <a:gd name="T33" fmla="*/ 62 h 193"/>
                <a:gd name="T34" fmla="*/ 8 w 197"/>
                <a:gd name="T35" fmla="*/ 68 h 193"/>
                <a:gd name="T36" fmla="*/ 11 w 197"/>
                <a:gd name="T37" fmla="*/ 74 h 193"/>
                <a:gd name="T38" fmla="*/ 15 w 197"/>
                <a:gd name="T39" fmla="*/ 78 h 193"/>
                <a:gd name="T40" fmla="*/ 20 w 197"/>
                <a:gd name="T41" fmla="*/ 83 h 193"/>
                <a:gd name="T42" fmla="*/ 25 w 197"/>
                <a:gd name="T43" fmla="*/ 86 h 193"/>
                <a:gd name="T44" fmla="*/ 30 w 197"/>
                <a:gd name="T45" fmla="*/ 90 h 193"/>
                <a:gd name="T46" fmla="*/ 36 w 197"/>
                <a:gd name="T47" fmla="*/ 91 h 193"/>
                <a:gd name="T48" fmla="*/ 41 w 197"/>
                <a:gd name="T49" fmla="*/ 92 h 193"/>
                <a:gd name="T50" fmla="*/ 47 w 197"/>
                <a:gd name="T51" fmla="*/ 92 h 193"/>
                <a:gd name="T52" fmla="*/ 54 w 197"/>
                <a:gd name="T53" fmla="*/ 92 h 193"/>
                <a:gd name="T54" fmla="*/ 60 w 197"/>
                <a:gd name="T55" fmla="*/ 90 h 193"/>
                <a:gd name="T56" fmla="*/ 65 w 197"/>
                <a:gd name="T57" fmla="*/ 86 h 193"/>
                <a:gd name="T58" fmla="*/ 70 w 197"/>
                <a:gd name="T59" fmla="*/ 83 h 193"/>
                <a:gd name="T60" fmla="*/ 73 w 197"/>
                <a:gd name="T61" fmla="*/ 78 h 193"/>
                <a:gd name="T62" fmla="*/ 76 w 197"/>
                <a:gd name="T63" fmla="*/ 74 h 193"/>
                <a:gd name="T64" fmla="*/ 78 w 197"/>
                <a:gd name="T65" fmla="*/ 68 h 193"/>
                <a:gd name="T66" fmla="*/ 79 w 197"/>
                <a:gd name="T67" fmla="*/ 63 h 193"/>
                <a:gd name="T68" fmla="*/ 80 w 197"/>
                <a:gd name="T69" fmla="*/ 59 h 193"/>
                <a:gd name="T70" fmla="*/ 80 w 197"/>
                <a:gd name="T71" fmla="*/ 53 h 193"/>
                <a:gd name="T72" fmla="*/ 80 w 197"/>
                <a:gd name="T73" fmla="*/ 48 h 193"/>
                <a:gd name="T74" fmla="*/ 78 w 197"/>
                <a:gd name="T75" fmla="*/ 40 h 193"/>
                <a:gd name="T76" fmla="*/ 75 w 197"/>
                <a:gd name="T77" fmla="*/ 31 h 193"/>
                <a:gd name="T78" fmla="*/ 73 w 197"/>
                <a:gd name="T79" fmla="*/ 26 h 193"/>
                <a:gd name="T80" fmla="*/ 69 w 197"/>
                <a:gd name="T81" fmla="*/ 22 h 193"/>
                <a:gd name="T82" fmla="*/ 63 w 197"/>
                <a:gd name="T83" fmla="*/ 22 h 193"/>
                <a:gd name="T84" fmla="*/ 58 w 197"/>
                <a:gd name="T85" fmla="*/ 27 h 193"/>
                <a:gd name="T86" fmla="*/ 55 w 197"/>
                <a:gd name="T87" fmla="*/ 30 h 193"/>
                <a:gd name="T88" fmla="*/ 55 w 197"/>
                <a:gd name="T89" fmla="*/ 32 h 193"/>
                <a:gd name="T90" fmla="*/ 56 w 197"/>
                <a:gd name="T91" fmla="*/ 37 h 193"/>
                <a:gd name="T92" fmla="*/ 55 w 197"/>
                <a:gd name="T93" fmla="*/ 42 h 193"/>
                <a:gd name="T94" fmla="*/ 55 w 197"/>
                <a:gd name="T95" fmla="*/ 50 h 193"/>
                <a:gd name="T96" fmla="*/ 53 w 197"/>
                <a:gd name="T97" fmla="*/ 55 h 193"/>
                <a:gd name="T98" fmla="*/ 50 w 197"/>
                <a:gd name="T99" fmla="*/ 61 h 193"/>
                <a:gd name="T100" fmla="*/ 46 w 197"/>
                <a:gd name="T101" fmla="*/ 63 h 193"/>
                <a:gd name="T102" fmla="*/ 39 w 197"/>
                <a:gd name="T103" fmla="*/ 62 h 193"/>
                <a:gd name="T104" fmla="*/ 32 w 197"/>
                <a:gd name="T105" fmla="*/ 59 h 193"/>
                <a:gd name="T106" fmla="*/ 28 w 197"/>
                <a:gd name="T107" fmla="*/ 54 h 193"/>
                <a:gd name="T108" fmla="*/ 22 w 197"/>
                <a:gd name="T109" fmla="*/ 45 h 193"/>
                <a:gd name="T110" fmla="*/ 23 w 197"/>
                <a:gd name="T111" fmla="*/ 37 h 193"/>
                <a:gd name="T112" fmla="*/ 27 w 197"/>
                <a:gd name="T113" fmla="*/ 29 h 193"/>
                <a:gd name="T114" fmla="*/ 32 w 197"/>
                <a:gd name="T115" fmla="*/ 23 h 193"/>
                <a:gd name="T116" fmla="*/ 39 w 197"/>
                <a:gd name="T117" fmla="*/ 22 h 193"/>
                <a:gd name="T118" fmla="*/ 44 w 197"/>
                <a:gd name="T119" fmla="*/ 23 h 193"/>
                <a:gd name="T120" fmla="*/ 47 w 197"/>
                <a:gd name="T121" fmla="*/ 24 h 193"/>
                <a:gd name="T122" fmla="*/ 51 w 197"/>
                <a:gd name="T123" fmla="*/ 2 h 1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7"/>
                <a:gd name="T187" fmla="*/ 0 h 193"/>
                <a:gd name="T188" fmla="*/ 197 w 197"/>
                <a:gd name="T189" fmla="*/ 193 h 1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7" h="193">
                  <a:moveTo>
                    <a:pt x="126" y="5"/>
                  </a:moveTo>
                  <a:lnTo>
                    <a:pt x="123" y="5"/>
                  </a:lnTo>
                  <a:lnTo>
                    <a:pt x="121" y="3"/>
                  </a:lnTo>
                  <a:lnTo>
                    <a:pt x="116" y="3"/>
                  </a:lnTo>
                  <a:lnTo>
                    <a:pt x="109" y="3"/>
                  </a:lnTo>
                  <a:lnTo>
                    <a:pt x="100" y="0"/>
                  </a:lnTo>
                  <a:lnTo>
                    <a:pt x="90" y="0"/>
                  </a:lnTo>
                  <a:lnTo>
                    <a:pt x="83" y="0"/>
                  </a:lnTo>
                  <a:lnTo>
                    <a:pt x="71" y="0"/>
                  </a:lnTo>
                  <a:lnTo>
                    <a:pt x="66" y="0"/>
                  </a:lnTo>
                  <a:lnTo>
                    <a:pt x="62" y="0"/>
                  </a:lnTo>
                  <a:lnTo>
                    <a:pt x="54" y="3"/>
                  </a:lnTo>
                  <a:lnTo>
                    <a:pt x="50" y="5"/>
                  </a:lnTo>
                  <a:lnTo>
                    <a:pt x="45" y="5"/>
                  </a:lnTo>
                  <a:lnTo>
                    <a:pt x="38" y="8"/>
                  </a:lnTo>
                  <a:lnTo>
                    <a:pt x="33" y="10"/>
                  </a:lnTo>
                  <a:lnTo>
                    <a:pt x="31" y="12"/>
                  </a:lnTo>
                  <a:lnTo>
                    <a:pt x="21" y="19"/>
                  </a:lnTo>
                  <a:lnTo>
                    <a:pt x="14" y="29"/>
                  </a:lnTo>
                  <a:lnTo>
                    <a:pt x="9" y="34"/>
                  </a:lnTo>
                  <a:lnTo>
                    <a:pt x="7" y="41"/>
                  </a:lnTo>
                  <a:lnTo>
                    <a:pt x="4" y="46"/>
                  </a:lnTo>
                  <a:lnTo>
                    <a:pt x="4" y="55"/>
                  </a:lnTo>
                  <a:lnTo>
                    <a:pt x="2" y="60"/>
                  </a:lnTo>
                  <a:lnTo>
                    <a:pt x="0" y="67"/>
                  </a:lnTo>
                  <a:lnTo>
                    <a:pt x="0" y="74"/>
                  </a:lnTo>
                  <a:lnTo>
                    <a:pt x="0" y="81"/>
                  </a:lnTo>
                  <a:lnTo>
                    <a:pt x="0" y="88"/>
                  </a:lnTo>
                  <a:lnTo>
                    <a:pt x="2" y="96"/>
                  </a:lnTo>
                  <a:lnTo>
                    <a:pt x="2" y="103"/>
                  </a:lnTo>
                  <a:lnTo>
                    <a:pt x="4" y="110"/>
                  </a:lnTo>
                  <a:lnTo>
                    <a:pt x="7" y="115"/>
                  </a:lnTo>
                  <a:lnTo>
                    <a:pt x="9" y="122"/>
                  </a:lnTo>
                  <a:lnTo>
                    <a:pt x="14" y="129"/>
                  </a:lnTo>
                  <a:lnTo>
                    <a:pt x="16" y="134"/>
                  </a:lnTo>
                  <a:lnTo>
                    <a:pt x="19" y="141"/>
                  </a:lnTo>
                  <a:lnTo>
                    <a:pt x="24" y="146"/>
                  </a:lnTo>
                  <a:lnTo>
                    <a:pt x="28" y="153"/>
                  </a:lnTo>
                  <a:lnTo>
                    <a:pt x="33" y="160"/>
                  </a:lnTo>
                  <a:lnTo>
                    <a:pt x="38" y="162"/>
                  </a:lnTo>
                  <a:lnTo>
                    <a:pt x="45" y="167"/>
                  </a:lnTo>
                  <a:lnTo>
                    <a:pt x="50" y="172"/>
                  </a:lnTo>
                  <a:lnTo>
                    <a:pt x="54" y="177"/>
                  </a:lnTo>
                  <a:lnTo>
                    <a:pt x="62" y="179"/>
                  </a:lnTo>
                  <a:lnTo>
                    <a:pt x="66" y="184"/>
                  </a:lnTo>
                  <a:lnTo>
                    <a:pt x="73" y="186"/>
                  </a:lnTo>
                  <a:lnTo>
                    <a:pt x="83" y="189"/>
                  </a:lnTo>
                  <a:lnTo>
                    <a:pt x="88" y="189"/>
                  </a:lnTo>
                  <a:lnTo>
                    <a:pt x="95" y="191"/>
                  </a:lnTo>
                  <a:lnTo>
                    <a:pt x="102" y="191"/>
                  </a:lnTo>
                  <a:lnTo>
                    <a:pt x="109" y="193"/>
                  </a:lnTo>
                  <a:lnTo>
                    <a:pt x="116" y="191"/>
                  </a:lnTo>
                  <a:lnTo>
                    <a:pt x="123" y="191"/>
                  </a:lnTo>
                  <a:lnTo>
                    <a:pt x="133" y="191"/>
                  </a:lnTo>
                  <a:lnTo>
                    <a:pt x="142" y="189"/>
                  </a:lnTo>
                  <a:lnTo>
                    <a:pt x="147" y="186"/>
                  </a:lnTo>
                  <a:lnTo>
                    <a:pt x="154" y="184"/>
                  </a:lnTo>
                  <a:lnTo>
                    <a:pt x="161" y="179"/>
                  </a:lnTo>
                  <a:lnTo>
                    <a:pt x="166" y="177"/>
                  </a:lnTo>
                  <a:lnTo>
                    <a:pt x="173" y="172"/>
                  </a:lnTo>
                  <a:lnTo>
                    <a:pt x="176" y="165"/>
                  </a:lnTo>
                  <a:lnTo>
                    <a:pt x="180" y="162"/>
                  </a:lnTo>
                  <a:lnTo>
                    <a:pt x="185" y="158"/>
                  </a:lnTo>
                  <a:lnTo>
                    <a:pt x="188" y="153"/>
                  </a:lnTo>
                  <a:lnTo>
                    <a:pt x="190" y="148"/>
                  </a:lnTo>
                  <a:lnTo>
                    <a:pt x="192" y="141"/>
                  </a:lnTo>
                  <a:lnTo>
                    <a:pt x="195" y="139"/>
                  </a:lnTo>
                  <a:lnTo>
                    <a:pt x="195" y="131"/>
                  </a:lnTo>
                  <a:lnTo>
                    <a:pt x="197" y="127"/>
                  </a:lnTo>
                  <a:lnTo>
                    <a:pt x="197" y="122"/>
                  </a:lnTo>
                  <a:lnTo>
                    <a:pt x="197" y="117"/>
                  </a:lnTo>
                  <a:lnTo>
                    <a:pt x="197" y="110"/>
                  </a:lnTo>
                  <a:lnTo>
                    <a:pt x="197" y="105"/>
                  </a:lnTo>
                  <a:lnTo>
                    <a:pt x="197" y="100"/>
                  </a:lnTo>
                  <a:lnTo>
                    <a:pt x="197" y="93"/>
                  </a:lnTo>
                  <a:lnTo>
                    <a:pt x="192" y="84"/>
                  </a:lnTo>
                  <a:lnTo>
                    <a:pt x="192" y="74"/>
                  </a:lnTo>
                  <a:lnTo>
                    <a:pt x="185" y="65"/>
                  </a:lnTo>
                  <a:lnTo>
                    <a:pt x="183" y="60"/>
                  </a:lnTo>
                  <a:lnTo>
                    <a:pt x="180" y="53"/>
                  </a:lnTo>
                  <a:lnTo>
                    <a:pt x="176" y="50"/>
                  </a:lnTo>
                  <a:lnTo>
                    <a:pt x="169" y="46"/>
                  </a:lnTo>
                  <a:lnTo>
                    <a:pt x="161" y="43"/>
                  </a:lnTo>
                  <a:lnTo>
                    <a:pt x="154" y="46"/>
                  </a:lnTo>
                  <a:lnTo>
                    <a:pt x="147" y="50"/>
                  </a:lnTo>
                  <a:lnTo>
                    <a:pt x="142" y="55"/>
                  </a:lnTo>
                  <a:lnTo>
                    <a:pt x="138" y="58"/>
                  </a:lnTo>
                  <a:lnTo>
                    <a:pt x="135" y="62"/>
                  </a:lnTo>
                  <a:lnTo>
                    <a:pt x="135" y="65"/>
                  </a:lnTo>
                  <a:lnTo>
                    <a:pt x="135" y="67"/>
                  </a:lnTo>
                  <a:lnTo>
                    <a:pt x="135" y="72"/>
                  </a:lnTo>
                  <a:lnTo>
                    <a:pt x="138" y="77"/>
                  </a:lnTo>
                  <a:lnTo>
                    <a:pt x="135" y="84"/>
                  </a:lnTo>
                  <a:lnTo>
                    <a:pt x="135" y="88"/>
                  </a:lnTo>
                  <a:lnTo>
                    <a:pt x="135" y="96"/>
                  </a:lnTo>
                  <a:lnTo>
                    <a:pt x="135" y="103"/>
                  </a:lnTo>
                  <a:lnTo>
                    <a:pt x="133" y="110"/>
                  </a:lnTo>
                  <a:lnTo>
                    <a:pt x="131" y="115"/>
                  </a:lnTo>
                  <a:lnTo>
                    <a:pt x="128" y="122"/>
                  </a:lnTo>
                  <a:lnTo>
                    <a:pt x="123" y="127"/>
                  </a:lnTo>
                  <a:lnTo>
                    <a:pt x="119" y="129"/>
                  </a:lnTo>
                  <a:lnTo>
                    <a:pt x="114" y="131"/>
                  </a:lnTo>
                  <a:lnTo>
                    <a:pt x="104" y="131"/>
                  </a:lnTo>
                  <a:lnTo>
                    <a:pt x="97" y="129"/>
                  </a:lnTo>
                  <a:lnTo>
                    <a:pt x="88" y="124"/>
                  </a:lnTo>
                  <a:lnTo>
                    <a:pt x="78" y="122"/>
                  </a:lnTo>
                  <a:lnTo>
                    <a:pt x="73" y="117"/>
                  </a:lnTo>
                  <a:lnTo>
                    <a:pt x="69" y="112"/>
                  </a:lnTo>
                  <a:lnTo>
                    <a:pt x="59" y="103"/>
                  </a:lnTo>
                  <a:lnTo>
                    <a:pt x="54" y="93"/>
                  </a:lnTo>
                  <a:lnTo>
                    <a:pt x="54" y="84"/>
                  </a:lnTo>
                  <a:lnTo>
                    <a:pt x="57" y="77"/>
                  </a:lnTo>
                  <a:lnTo>
                    <a:pt x="62" y="67"/>
                  </a:lnTo>
                  <a:lnTo>
                    <a:pt x="66" y="60"/>
                  </a:lnTo>
                  <a:lnTo>
                    <a:pt x="71" y="50"/>
                  </a:lnTo>
                  <a:lnTo>
                    <a:pt x="78" y="48"/>
                  </a:lnTo>
                  <a:lnTo>
                    <a:pt x="88" y="46"/>
                  </a:lnTo>
                  <a:lnTo>
                    <a:pt x="97" y="46"/>
                  </a:lnTo>
                  <a:lnTo>
                    <a:pt x="104" y="46"/>
                  </a:lnTo>
                  <a:lnTo>
                    <a:pt x="109" y="48"/>
                  </a:lnTo>
                  <a:lnTo>
                    <a:pt x="114" y="48"/>
                  </a:lnTo>
                  <a:lnTo>
                    <a:pt x="116" y="50"/>
                  </a:lnTo>
                  <a:lnTo>
                    <a:pt x="126" y="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30" name="Freeform 27"/>
            <p:cNvSpPr>
              <a:spLocks/>
            </p:cNvSpPr>
            <p:nvPr/>
          </p:nvSpPr>
          <p:spPr bwMode="auto">
            <a:xfrm>
              <a:off x="5365" y="3438"/>
              <a:ext cx="223" cy="266"/>
            </a:xfrm>
            <a:custGeom>
              <a:avLst/>
              <a:gdLst>
                <a:gd name="T0" fmla="*/ 202 w 543"/>
                <a:gd name="T1" fmla="*/ 0 h 553"/>
                <a:gd name="T2" fmla="*/ 187 w 543"/>
                <a:gd name="T3" fmla="*/ 2 h 553"/>
                <a:gd name="T4" fmla="*/ 176 w 543"/>
                <a:gd name="T5" fmla="*/ 5 h 553"/>
                <a:gd name="T6" fmla="*/ 167 w 543"/>
                <a:gd name="T7" fmla="*/ 11 h 553"/>
                <a:gd name="T8" fmla="*/ 156 w 543"/>
                <a:gd name="T9" fmla="*/ 21 h 553"/>
                <a:gd name="T10" fmla="*/ 149 w 543"/>
                <a:gd name="T11" fmla="*/ 32 h 553"/>
                <a:gd name="T12" fmla="*/ 144 w 543"/>
                <a:gd name="T13" fmla="*/ 50 h 553"/>
                <a:gd name="T14" fmla="*/ 143 w 543"/>
                <a:gd name="T15" fmla="*/ 64 h 553"/>
                <a:gd name="T16" fmla="*/ 141 w 543"/>
                <a:gd name="T17" fmla="*/ 77 h 553"/>
                <a:gd name="T18" fmla="*/ 135 w 543"/>
                <a:gd name="T19" fmla="*/ 89 h 553"/>
                <a:gd name="T20" fmla="*/ 122 w 543"/>
                <a:gd name="T21" fmla="*/ 94 h 553"/>
                <a:gd name="T22" fmla="*/ 113 w 543"/>
                <a:gd name="T23" fmla="*/ 96 h 553"/>
                <a:gd name="T24" fmla="*/ 102 w 543"/>
                <a:gd name="T25" fmla="*/ 100 h 553"/>
                <a:gd name="T26" fmla="*/ 91 w 543"/>
                <a:gd name="T27" fmla="*/ 103 h 553"/>
                <a:gd name="T28" fmla="*/ 81 w 543"/>
                <a:gd name="T29" fmla="*/ 109 h 553"/>
                <a:gd name="T30" fmla="*/ 72 w 543"/>
                <a:gd name="T31" fmla="*/ 116 h 553"/>
                <a:gd name="T32" fmla="*/ 66 w 543"/>
                <a:gd name="T33" fmla="*/ 128 h 553"/>
                <a:gd name="T34" fmla="*/ 61 w 543"/>
                <a:gd name="T35" fmla="*/ 141 h 553"/>
                <a:gd name="T36" fmla="*/ 58 w 543"/>
                <a:gd name="T37" fmla="*/ 152 h 553"/>
                <a:gd name="T38" fmla="*/ 56 w 543"/>
                <a:gd name="T39" fmla="*/ 164 h 553"/>
                <a:gd name="T40" fmla="*/ 56 w 543"/>
                <a:gd name="T41" fmla="*/ 176 h 553"/>
                <a:gd name="T42" fmla="*/ 55 w 543"/>
                <a:gd name="T43" fmla="*/ 186 h 553"/>
                <a:gd name="T44" fmla="*/ 53 w 543"/>
                <a:gd name="T45" fmla="*/ 197 h 553"/>
                <a:gd name="T46" fmla="*/ 49 w 543"/>
                <a:gd name="T47" fmla="*/ 207 h 553"/>
                <a:gd name="T48" fmla="*/ 41 w 543"/>
                <a:gd name="T49" fmla="*/ 219 h 553"/>
                <a:gd name="T50" fmla="*/ 25 w 543"/>
                <a:gd name="T51" fmla="*/ 233 h 553"/>
                <a:gd name="T52" fmla="*/ 12 w 543"/>
                <a:gd name="T53" fmla="*/ 237 h 553"/>
                <a:gd name="T54" fmla="*/ 1 w 543"/>
                <a:gd name="T55" fmla="*/ 240 h 553"/>
                <a:gd name="T56" fmla="*/ 0 w 543"/>
                <a:gd name="T57" fmla="*/ 248 h 553"/>
                <a:gd name="T58" fmla="*/ 5 w 543"/>
                <a:gd name="T59" fmla="*/ 263 h 553"/>
                <a:gd name="T60" fmla="*/ 15 w 543"/>
                <a:gd name="T61" fmla="*/ 266 h 553"/>
                <a:gd name="T62" fmla="*/ 28 w 543"/>
                <a:gd name="T63" fmla="*/ 265 h 553"/>
                <a:gd name="T64" fmla="*/ 36 w 543"/>
                <a:gd name="T65" fmla="*/ 261 h 553"/>
                <a:gd name="T66" fmla="*/ 46 w 543"/>
                <a:gd name="T67" fmla="*/ 257 h 553"/>
                <a:gd name="T68" fmla="*/ 56 w 543"/>
                <a:gd name="T69" fmla="*/ 248 h 553"/>
                <a:gd name="T70" fmla="*/ 69 w 543"/>
                <a:gd name="T71" fmla="*/ 233 h 553"/>
                <a:gd name="T72" fmla="*/ 74 w 543"/>
                <a:gd name="T73" fmla="*/ 222 h 553"/>
                <a:gd name="T74" fmla="*/ 78 w 543"/>
                <a:gd name="T75" fmla="*/ 210 h 553"/>
                <a:gd name="T76" fmla="*/ 80 w 543"/>
                <a:gd name="T77" fmla="*/ 198 h 553"/>
                <a:gd name="T78" fmla="*/ 81 w 543"/>
                <a:gd name="T79" fmla="*/ 186 h 553"/>
                <a:gd name="T80" fmla="*/ 83 w 543"/>
                <a:gd name="T81" fmla="*/ 174 h 553"/>
                <a:gd name="T82" fmla="*/ 83 w 543"/>
                <a:gd name="T83" fmla="*/ 164 h 553"/>
                <a:gd name="T84" fmla="*/ 86 w 543"/>
                <a:gd name="T85" fmla="*/ 152 h 553"/>
                <a:gd name="T86" fmla="*/ 93 w 543"/>
                <a:gd name="T87" fmla="*/ 141 h 553"/>
                <a:gd name="T88" fmla="*/ 102 w 543"/>
                <a:gd name="T89" fmla="*/ 134 h 553"/>
                <a:gd name="T90" fmla="*/ 110 w 543"/>
                <a:gd name="T91" fmla="*/ 131 h 553"/>
                <a:gd name="T92" fmla="*/ 120 w 543"/>
                <a:gd name="T93" fmla="*/ 126 h 553"/>
                <a:gd name="T94" fmla="*/ 130 w 543"/>
                <a:gd name="T95" fmla="*/ 123 h 553"/>
                <a:gd name="T96" fmla="*/ 140 w 543"/>
                <a:gd name="T97" fmla="*/ 118 h 553"/>
                <a:gd name="T98" fmla="*/ 154 w 543"/>
                <a:gd name="T99" fmla="*/ 109 h 553"/>
                <a:gd name="T100" fmla="*/ 161 w 543"/>
                <a:gd name="T101" fmla="*/ 95 h 553"/>
                <a:gd name="T102" fmla="*/ 165 w 543"/>
                <a:gd name="T103" fmla="*/ 79 h 553"/>
                <a:gd name="T104" fmla="*/ 168 w 543"/>
                <a:gd name="T105" fmla="*/ 64 h 553"/>
                <a:gd name="T106" fmla="*/ 172 w 543"/>
                <a:gd name="T107" fmla="*/ 48 h 553"/>
                <a:gd name="T108" fmla="*/ 181 w 543"/>
                <a:gd name="T109" fmla="*/ 37 h 553"/>
                <a:gd name="T110" fmla="*/ 193 w 543"/>
                <a:gd name="T111" fmla="*/ 32 h 553"/>
                <a:gd name="T112" fmla="*/ 206 w 543"/>
                <a:gd name="T113" fmla="*/ 31 h 553"/>
                <a:gd name="T114" fmla="*/ 216 w 543"/>
                <a:gd name="T115" fmla="*/ 27 h 553"/>
                <a:gd name="T116" fmla="*/ 223 w 543"/>
                <a:gd name="T117" fmla="*/ 16 h 553"/>
                <a:gd name="T118" fmla="*/ 217 w 543"/>
                <a:gd name="T119" fmla="*/ 5 h 553"/>
                <a:gd name="T120" fmla="*/ 211 w 543"/>
                <a:gd name="T121" fmla="*/ 1 h 5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43"/>
                <a:gd name="T184" fmla="*/ 0 h 553"/>
                <a:gd name="T185" fmla="*/ 543 w 543"/>
                <a:gd name="T186" fmla="*/ 553 h 5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43" h="553">
                  <a:moveTo>
                    <a:pt x="514" y="3"/>
                  </a:moveTo>
                  <a:lnTo>
                    <a:pt x="507" y="3"/>
                  </a:lnTo>
                  <a:lnTo>
                    <a:pt x="500" y="0"/>
                  </a:lnTo>
                  <a:lnTo>
                    <a:pt x="493" y="0"/>
                  </a:lnTo>
                  <a:lnTo>
                    <a:pt x="486" y="0"/>
                  </a:lnTo>
                  <a:lnTo>
                    <a:pt x="474" y="0"/>
                  </a:lnTo>
                  <a:lnTo>
                    <a:pt x="464" y="3"/>
                  </a:lnTo>
                  <a:lnTo>
                    <a:pt x="455" y="5"/>
                  </a:lnTo>
                  <a:lnTo>
                    <a:pt x="445" y="7"/>
                  </a:lnTo>
                  <a:lnTo>
                    <a:pt x="440" y="7"/>
                  </a:lnTo>
                  <a:lnTo>
                    <a:pt x="433" y="10"/>
                  </a:lnTo>
                  <a:lnTo>
                    <a:pt x="428" y="10"/>
                  </a:lnTo>
                  <a:lnTo>
                    <a:pt x="424" y="12"/>
                  </a:lnTo>
                  <a:lnTo>
                    <a:pt x="417" y="17"/>
                  </a:lnTo>
                  <a:lnTo>
                    <a:pt x="412" y="19"/>
                  </a:lnTo>
                  <a:lnTo>
                    <a:pt x="407" y="22"/>
                  </a:lnTo>
                  <a:lnTo>
                    <a:pt x="402" y="24"/>
                  </a:lnTo>
                  <a:lnTo>
                    <a:pt x="393" y="29"/>
                  </a:lnTo>
                  <a:lnTo>
                    <a:pt x="386" y="38"/>
                  </a:lnTo>
                  <a:lnTo>
                    <a:pt x="381" y="43"/>
                  </a:lnTo>
                  <a:lnTo>
                    <a:pt x="376" y="48"/>
                  </a:lnTo>
                  <a:lnTo>
                    <a:pt x="374" y="53"/>
                  </a:lnTo>
                  <a:lnTo>
                    <a:pt x="371" y="57"/>
                  </a:lnTo>
                  <a:lnTo>
                    <a:pt x="364" y="67"/>
                  </a:lnTo>
                  <a:lnTo>
                    <a:pt x="359" y="79"/>
                  </a:lnTo>
                  <a:lnTo>
                    <a:pt x="357" y="86"/>
                  </a:lnTo>
                  <a:lnTo>
                    <a:pt x="355" y="95"/>
                  </a:lnTo>
                  <a:lnTo>
                    <a:pt x="350" y="103"/>
                  </a:lnTo>
                  <a:lnTo>
                    <a:pt x="350" y="112"/>
                  </a:lnTo>
                  <a:lnTo>
                    <a:pt x="350" y="119"/>
                  </a:lnTo>
                  <a:lnTo>
                    <a:pt x="350" y="126"/>
                  </a:lnTo>
                  <a:lnTo>
                    <a:pt x="348" y="134"/>
                  </a:lnTo>
                  <a:lnTo>
                    <a:pt x="348" y="141"/>
                  </a:lnTo>
                  <a:lnTo>
                    <a:pt x="348" y="148"/>
                  </a:lnTo>
                  <a:lnTo>
                    <a:pt x="345" y="155"/>
                  </a:lnTo>
                  <a:lnTo>
                    <a:pt x="343" y="160"/>
                  </a:lnTo>
                  <a:lnTo>
                    <a:pt x="340" y="167"/>
                  </a:lnTo>
                  <a:lnTo>
                    <a:pt x="336" y="172"/>
                  </a:lnTo>
                  <a:lnTo>
                    <a:pt x="333" y="179"/>
                  </a:lnTo>
                  <a:lnTo>
                    <a:pt x="329" y="184"/>
                  </a:lnTo>
                  <a:lnTo>
                    <a:pt x="321" y="188"/>
                  </a:lnTo>
                  <a:lnTo>
                    <a:pt x="312" y="191"/>
                  </a:lnTo>
                  <a:lnTo>
                    <a:pt x="302" y="195"/>
                  </a:lnTo>
                  <a:lnTo>
                    <a:pt x="298" y="195"/>
                  </a:lnTo>
                  <a:lnTo>
                    <a:pt x="291" y="195"/>
                  </a:lnTo>
                  <a:lnTo>
                    <a:pt x="286" y="198"/>
                  </a:lnTo>
                  <a:lnTo>
                    <a:pt x="281" y="200"/>
                  </a:lnTo>
                  <a:lnTo>
                    <a:pt x="274" y="200"/>
                  </a:lnTo>
                  <a:lnTo>
                    <a:pt x="267" y="203"/>
                  </a:lnTo>
                  <a:lnTo>
                    <a:pt x="262" y="203"/>
                  </a:lnTo>
                  <a:lnTo>
                    <a:pt x="257" y="205"/>
                  </a:lnTo>
                  <a:lnTo>
                    <a:pt x="248" y="207"/>
                  </a:lnTo>
                  <a:lnTo>
                    <a:pt x="243" y="207"/>
                  </a:lnTo>
                  <a:lnTo>
                    <a:pt x="236" y="210"/>
                  </a:lnTo>
                  <a:lnTo>
                    <a:pt x="229" y="212"/>
                  </a:lnTo>
                  <a:lnTo>
                    <a:pt x="222" y="214"/>
                  </a:lnTo>
                  <a:lnTo>
                    <a:pt x="217" y="217"/>
                  </a:lnTo>
                  <a:lnTo>
                    <a:pt x="212" y="219"/>
                  </a:lnTo>
                  <a:lnTo>
                    <a:pt x="205" y="224"/>
                  </a:lnTo>
                  <a:lnTo>
                    <a:pt x="198" y="226"/>
                  </a:lnTo>
                  <a:lnTo>
                    <a:pt x="193" y="229"/>
                  </a:lnTo>
                  <a:lnTo>
                    <a:pt x="188" y="234"/>
                  </a:lnTo>
                  <a:lnTo>
                    <a:pt x="183" y="238"/>
                  </a:lnTo>
                  <a:lnTo>
                    <a:pt x="176" y="241"/>
                  </a:lnTo>
                  <a:lnTo>
                    <a:pt x="172" y="248"/>
                  </a:lnTo>
                  <a:lnTo>
                    <a:pt x="167" y="253"/>
                  </a:lnTo>
                  <a:lnTo>
                    <a:pt x="164" y="262"/>
                  </a:lnTo>
                  <a:lnTo>
                    <a:pt x="160" y="267"/>
                  </a:lnTo>
                  <a:lnTo>
                    <a:pt x="157" y="274"/>
                  </a:lnTo>
                  <a:lnTo>
                    <a:pt x="153" y="279"/>
                  </a:lnTo>
                  <a:lnTo>
                    <a:pt x="150" y="286"/>
                  </a:lnTo>
                  <a:lnTo>
                    <a:pt x="148" y="293"/>
                  </a:lnTo>
                  <a:lnTo>
                    <a:pt x="145" y="300"/>
                  </a:lnTo>
                  <a:lnTo>
                    <a:pt x="143" y="305"/>
                  </a:lnTo>
                  <a:lnTo>
                    <a:pt x="143" y="312"/>
                  </a:lnTo>
                  <a:lnTo>
                    <a:pt x="141" y="317"/>
                  </a:lnTo>
                  <a:lnTo>
                    <a:pt x="141" y="324"/>
                  </a:lnTo>
                  <a:lnTo>
                    <a:pt x="138" y="329"/>
                  </a:lnTo>
                  <a:lnTo>
                    <a:pt x="138" y="336"/>
                  </a:lnTo>
                  <a:lnTo>
                    <a:pt x="136" y="341"/>
                  </a:lnTo>
                  <a:lnTo>
                    <a:pt x="136" y="348"/>
                  </a:lnTo>
                  <a:lnTo>
                    <a:pt x="136" y="353"/>
                  </a:lnTo>
                  <a:lnTo>
                    <a:pt x="136" y="360"/>
                  </a:lnTo>
                  <a:lnTo>
                    <a:pt x="136" y="365"/>
                  </a:lnTo>
                  <a:lnTo>
                    <a:pt x="136" y="369"/>
                  </a:lnTo>
                  <a:lnTo>
                    <a:pt x="136" y="376"/>
                  </a:lnTo>
                  <a:lnTo>
                    <a:pt x="136" y="381"/>
                  </a:lnTo>
                  <a:lnTo>
                    <a:pt x="134" y="386"/>
                  </a:lnTo>
                  <a:lnTo>
                    <a:pt x="134" y="393"/>
                  </a:lnTo>
                  <a:lnTo>
                    <a:pt x="134" y="400"/>
                  </a:lnTo>
                  <a:lnTo>
                    <a:pt x="134" y="405"/>
                  </a:lnTo>
                  <a:lnTo>
                    <a:pt x="129" y="410"/>
                  </a:lnTo>
                  <a:lnTo>
                    <a:pt x="129" y="415"/>
                  </a:lnTo>
                  <a:lnTo>
                    <a:pt x="126" y="419"/>
                  </a:lnTo>
                  <a:lnTo>
                    <a:pt x="124" y="424"/>
                  </a:lnTo>
                  <a:lnTo>
                    <a:pt x="119" y="431"/>
                  </a:lnTo>
                  <a:lnTo>
                    <a:pt x="117" y="436"/>
                  </a:lnTo>
                  <a:lnTo>
                    <a:pt x="115" y="443"/>
                  </a:lnTo>
                  <a:lnTo>
                    <a:pt x="112" y="448"/>
                  </a:lnTo>
                  <a:lnTo>
                    <a:pt x="100" y="455"/>
                  </a:lnTo>
                  <a:lnTo>
                    <a:pt x="91" y="465"/>
                  </a:lnTo>
                  <a:lnTo>
                    <a:pt x="84" y="469"/>
                  </a:lnTo>
                  <a:lnTo>
                    <a:pt x="74" y="476"/>
                  </a:lnTo>
                  <a:lnTo>
                    <a:pt x="62" y="484"/>
                  </a:lnTo>
                  <a:lnTo>
                    <a:pt x="55" y="486"/>
                  </a:lnTo>
                  <a:lnTo>
                    <a:pt x="46" y="491"/>
                  </a:lnTo>
                  <a:lnTo>
                    <a:pt x="38" y="493"/>
                  </a:lnTo>
                  <a:lnTo>
                    <a:pt x="29" y="493"/>
                  </a:lnTo>
                  <a:lnTo>
                    <a:pt x="22" y="498"/>
                  </a:lnTo>
                  <a:lnTo>
                    <a:pt x="15" y="498"/>
                  </a:lnTo>
                  <a:lnTo>
                    <a:pt x="12" y="498"/>
                  </a:lnTo>
                  <a:lnTo>
                    <a:pt x="3" y="498"/>
                  </a:lnTo>
                  <a:lnTo>
                    <a:pt x="0" y="500"/>
                  </a:lnTo>
                  <a:lnTo>
                    <a:pt x="0" y="505"/>
                  </a:lnTo>
                  <a:lnTo>
                    <a:pt x="0" y="515"/>
                  </a:lnTo>
                  <a:lnTo>
                    <a:pt x="0" y="522"/>
                  </a:lnTo>
                  <a:lnTo>
                    <a:pt x="3" y="531"/>
                  </a:lnTo>
                  <a:lnTo>
                    <a:pt x="10" y="541"/>
                  </a:lnTo>
                  <a:lnTo>
                    <a:pt x="12" y="546"/>
                  </a:lnTo>
                  <a:lnTo>
                    <a:pt x="19" y="548"/>
                  </a:lnTo>
                  <a:lnTo>
                    <a:pt x="22" y="550"/>
                  </a:lnTo>
                  <a:lnTo>
                    <a:pt x="29" y="553"/>
                  </a:lnTo>
                  <a:lnTo>
                    <a:pt x="36" y="553"/>
                  </a:lnTo>
                  <a:lnTo>
                    <a:pt x="46" y="553"/>
                  </a:lnTo>
                  <a:lnTo>
                    <a:pt x="53" y="553"/>
                  </a:lnTo>
                  <a:lnTo>
                    <a:pt x="62" y="550"/>
                  </a:lnTo>
                  <a:lnTo>
                    <a:pt x="69" y="550"/>
                  </a:lnTo>
                  <a:lnTo>
                    <a:pt x="74" y="548"/>
                  </a:lnTo>
                  <a:lnTo>
                    <a:pt x="79" y="546"/>
                  </a:lnTo>
                  <a:lnTo>
                    <a:pt x="84" y="546"/>
                  </a:lnTo>
                  <a:lnTo>
                    <a:pt x="88" y="543"/>
                  </a:lnTo>
                  <a:lnTo>
                    <a:pt x="95" y="541"/>
                  </a:lnTo>
                  <a:lnTo>
                    <a:pt x="100" y="538"/>
                  </a:lnTo>
                  <a:lnTo>
                    <a:pt x="105" y="536"/>
                  </a:lnTo>
                  <a:lnTo>
                    <a:pt x="112" y="534"/>
                  </a:lnTo>
                  <a:lnTo>
                    <a:pt x="117" y="531"/>
                  </a:lnTo>
                  <a:lnTo>
                    <a:pt x="122" y="526"/>
                  </a:lnTo>
                  <a:lnTo>
                    <a:pt x="126" y="524"/>
                  </a:lnTo>
                  <a:lnTo>
                    <a:pt x="136" y="515"/>
                  </a:lnTo>
                  <a:lnTo>
                    <a:pt x="145" y="507"/>
                  </a:lnTo>
                  <a:lnTo>
                    <a:pt x="155" y="498"/>
                  </a:lnTo>
                  <a:lnTo>
                    <a:pt x="164" y="488"/>
                  </a:lnTo>
                  <a:lnTo>
                    <a:pt x="169" y="484"/>
                  </a:lnTo>
                  <a:lnTo>
                    <a:pt x="172" y="479"/>
                  </a:lnTo>
                  <a:lnTo>
                    <a:pt x="176" y="474"/>
                  </a:lnTo>
                  <a:lnTo>
                    <a:pt x="181" y="467"/>
                  </a:lnTo>
                  <a:lnTo>
                    <a:pt x="181" y="462"/>
                  </a:lnTo>
                  <a:lnTo>
                    <a:pt x="183" y="455"/>
                  </a:lnTo>
                  <a:lnTo>
                    <a:pt x="186" y="448"/>
                  </a:lnTo>
                  <a:lnTo>
                    <a:pt x="188" y="443"/>
                  </a:lnTo>
                  <a:lnTo>
                    <a:pt x="191" y="436"/>
                  </a:lnTo>
                  <a:lnTo>
                    <a:pt x="191" y="431"/>
                  </a:lnTo>
                  <a:lnTo>
                    <a:pt x="195" y="424"/>
                  </a:lnTo>
                  <a:lnTo>
                    <a:pt x="195" y="419"/>
                  </a:lnTo>
                  <a:lnTo>
                    <a:pt x="195" y="412"/>
                  </a:lnTo>
                  <a:lnTo>
                    <a:pt x="198" y="405"/>
                  </a:lnTo>
                  <a:lnTo>
                    <a:pt x="198" y="400"/>
                  </a:lnTo>
                  <a:lnTo>
                    <a:pt x="198" y="393"/>
                  </a:lnTo>
                  <a:lnTo>
                    <a:pt x="198" y="386"/>
                  </a:lnTo>
                  <a:lnTo>
                    <a:pt x="200" y="381"/>
                  </a:lnTo>
                  <a:lnTo>
                    <a:pt x="200" y="376"/>
                  </a:lnTo>
                  <a:lnTo>
                    <a:pt x="203" y="369"/>
                  </a:lnTo>
                  <a:lnTo>
                    <a:pt x="203" y="362"/>
                  </a:lnTo>
                  <a:lnTo>
                    <a:pt x="203" y="357"/>
                  </a:lnTo>
                  <a:lnTo>
                    <a:pt x="203" y="353"/>
                  </a:lnTo>
                  <a:lnTo>
                    <a:pt x="203" y="348"/>
                  </a:lnTo>
                  <a:lnTo>
                    <a:pt x="203" y="341"/>
                  </a:lnTo>
                  <a:lnTo>
                    <a:pt x="205" y="336"/>
                  </a:lnTo>
                  <a:lnTo>
                    <a:pt x="205" y="331"/>
                  </a:lnTo>
                  <a:lnTo>
                    <a:pt x="207" y="329"/>
                  </a:lnTo>
                  <a:lnTo>
                    <a:pt x="210" y="317"/>
                  </a:lnTo>
                  <a:lnTo>
                    <a:pt x="212" y="310"/>
                  </a:lnTo>
                  <a:lnTo>
                    <a:pt x="214" y="303"/>
                  </a:lnTo>
                  <a:lnTo>
                    <a:pt x="222" y="298"/>
                  </a:lnTo>
                  <a:lnTo>
                    <a:pt x="226" y="293"/>
                  </a:lnTo>
                  <a:lnTo>
                    <a:pt x="233" y="288"/>
                  </a:lnTo>
                  <a:lnTo>
                    <a:pt x="236" y="284"/>
                  </a:lnTo>
                  <a:lnTo>
                    <a:pt x="243" y="284"/>
                  </a:lnTo>
                  <a:lnTo>
                    <a:pt x="248" y="279"/>
                  </a:lnTo>
                  <a:lnTo>
                    <a:pt x="252" y="279"/>
                  </a:lnTo>
                  <a:lnTo>
                    <a:pt x="257" y="276"/>
                  </a:lnTo>
                  <a:lnTo>
                    <a:pt x="264" y="274"/>
                  </a:lnTo>
                  <a:lnTo>
                    <a:pt x="269" y="272"/>
                  </a:lnTo>
                  <a:lnTo>
                    <a:pt x="274" y="269"/>
                  </a:lnTo>
                  <a:lnTo>
                    <a:pt x="281" y="267"/>
                  </a:lnTo>
                  <a:lnTo>
                    <a:pt x="288" y="264"/>
                  </a:lnTo>
                  <a:lnTo>
                    <a:pt x="293" y="262"/>
                  </a:lnTo>
                  <a:lnTo>
                    <a:pt x="300" y="262"/>
                  </a:lnTo>
                  <a:lnTo>
                    <a:pt x="305" y="257"/>
                  </a:lnTo>
                  <a:lnTo>
                    <a:pt x="312" y="257"/>
                  </a:lnTo>
                  <a:lnTo>
                    <a:pt x="317" y="255"/>
                  </a:lnTo>
                  <a:lnTo>
                    <a:pt x="324" y="253"/>
                  </a:lnTo>
                  <a:lnTo>
                    <a:pt x="329" y="250"/>
                  </a:lnTo>
                  <a:lnTo>
                    <a:pt x="333" y="248"/>
                  </a:lnTo>
                  <a:lnTo>
                    <a:pt x="340" y="245"/>
                  </a:lnTo>
                  <a:lnTo>
                    <a:pt x="345" y="243"/>
                  </a:lnTo>
                  <a:lnTo>
                    <a:pt x="355" y="238"/>
                  </a:lnTo>
                  <a:lnTo>
                    <a:pt x="364" y="231"/>
                  </a:lnTo>
                  <a:lnTo>
                    <a:pt x="374" y="226"/>
                  </a:lnTo>
                  <a:lnTo>
                    <a:pt x="381" y="219"/>
                  </a:lnTo>
                  <a:lnTo>
                    <a:pt x="386" y="214"/>
                  </a:lnTo>
                  <a:lnTo>
                    <a:pt x="390" y="205"/>
                  </a:lnTo>
                  <a:lnTo>
                    <a:pt x="393" y="198"/>
                  </a:lnTo>
                  <a:lnTo>
                    <a:pt x="395" y="191"/>
                  </a:lnTo>
                  <a:lnTo>
                    <a:pt x="400" y="181"/>
                  </a:lnTo>
                  <a:lnTo>
                    <a:pt x="402" y="174"/>
                  </a:lnTo>
                  <a:lnTo>
                    <a:pt x="402" y="164"/>
                  </a:lnTo>
                  <a:lnTo>
                    <a:pt x="405" y="157"/>
                  </a:lnTo>
                  <a:lnTo>
                    <a:pt x="407" y="150"/>
                  </a:lnTo>
                  <a:lnTo>
                    <a:pt x="409" y="141"/>
                  </a:lnTo>
                  <a:lnTo>
                    <a:pt x="409" y="134"/>
                  </a:lnTo>
                  <a:lnTo>
                    <a:pt x="412" y="124"/>
                  </a:lnTo>
                  <a:lnTo>
                    <a:pt x="414" y="117"/>
                  </a:lnTo>
                  <a:lnTo>
                    <a:pt x="417" y="107"/>
                  </a:lnTo>
                  <a:lnTo>
                    <a:pt x="419" y="100"/>
                  </a:lnTo>
                  <a:lnTo>
                    <a:pt x="426" y="93"/>
                  </a:lnTo>
                  <a:lnTo>
                    <a:pt x="428" y="86"/>
                  </a:lnTo>
                  <a:lnTo>
                    <a:pt x="433" y="81"/>
                  </a:lnTo>
                  <a:lnTo>
                    <a:pt x="440" y="76"/>
                  </a:lnTo>
                  <a:lnTo>
                    <a:pt x="447" y="74"/>
                  </a:lnTo>
                  <a:lnTo>
                    <a:pt x="455" y="72"/>
                  </a:lnTo>
                  <a:lnTo>
                    <a:pt x="462" y="67"/>
                  </a:lnTo>
                  <a:lnTo>
                    <a:pt x="471" y="67"/>
                  </a:lnTo>
                  <a:lnTo>
                    <a:pt x="478" y="67"/>
                  </a:lnTo>
                  <a:lnTo>
                    <a:pt x="486" y="64"/>
                  </a:lnTo>
                  <a:lnTo>
                    <a:pt x="493" y="64"/>
                  </a:lnTo>
                  <a:lnTo>
                    <a:pt x="502" y="64"/>
                  </a:lnTo>
                  <a:lnTo>
                    <a:pt x="509" y="64"/>
                  </a:lnTo>
                  <a:lnTo>
                    <a:pt x="516" y="62"/>
                  </a:lnTo>
                  <a:lnTo>
                    <a:pt x="521" y="60"/>
                  </a:lnTo>
                  <a:lnTo>
                    <a:pt x="526" y="57"/>
                  </a:lnTo>
                  <a:lnTo>
                    <a:pt x="533" y="55"/>
                  </a:lnTo>
                  <a:lnTo>
                    <a:pt x="538" y="48"/>
                  </a:lnTo>
                  <a:lnTo>
                    <a:pt x="543" y="41"/>
                  </a:lnTo>
                  <a:lnTo>
                    <a:pt x="543" y="33"/>
                  </a:lnTo>
                  <a:lnTo>
                    <a:pt x="543" y="26"/>
                  </a:lnTo>
                  <a:lnTo>
                    <a:pt x="540" y="19"/>
                  </a:lnTo>
                  <a:lnTo>
                    <a:pt x="533" y="12"/>
                  </a:lnTo>
                  <a:lnTo>
                    <a:pt x="528" y="10"/>
                  </a:lnTo>
                  <a:lnTo>
                    <a:pt x="524" y="7"/>
                  </a:lnTo>
                  <a:lnTo>
                    <a:pt x="519" y="5"/>
                  </a:lnTo>
                  <a:lnTo>
                    <a:pt x="514" y="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31" name="Freeform 28"/>
            <p:cNvSpPr>
              <a:spLocks/>
            </p:cNvSpPr>
            <p:nvPr/>
          </p:nvSpPr>
          <p:spPr bwMode="auto">
            <a:xfrm>
              <a:off x="5451" y="3491"/>
              <a:ext cx="192" cy="265"/>
            </a:xfrm>
            <a:custGeom>
              <a:avLst/>
              <a:gdLst>
                <a:gd name="T0" fmla="*/ 172 w 466"/>
                <a:gd name="T1" fmla="*/ 0 h 550"/>
                <a:gd name="T2" fmla="*/ 159 w 466"/>
                <a:gd name="T3" fmla="*/ 1 h 550"/>
                <a:gd name="T4" fmla="*/ 146 w 466"/>
                <a:gd name="T5" fmla="*/ 6 h 550"/>
                <a:gd name="T6" fmla="*/ 134 w 466"/>
                <a:gd name="T7" fmla="*/ 16 h 550"/>
                <a:gd name="T8" fmla="*/ 127 w 466"/>
                <a:gd name="T9" fmla="*/ 33 h 550"/>
                <a:gd name="T10" fmla="*/ 125 w 466"/>
                <a:gd name="T11" fmla="*/ 50 h 550"/>
                <a:gd name="T12" fmla="*/ 123 w 466"/>
                <a:gd name="T13" fmla="*/ 62 h 550"/>
                <a:gd name="T14" fmla="*/ 120 w 466"/>
                <a:gd name="T15" fmla="*/ 79 h 550"/>
                <a:gd name="T16" fmla="*/ 115 w 466"/>
                <a:gd name="T17" fmla="*/ 88 h 550"/>
                <a:gd name="T18" fmla="*/ 105 w 466"/>
                <a:gd name="T19" fmla="*/ 92 h 550"/>
                <a:gd name="T20" fmla="*/ 96 w 466"/>
                <a:gd name="T21" fmla="*/ 94 h 550"/>
                <a:gd name="T22" fmla="*/ 84 w 466"/>
                <a:gd name="T23" fmla="*/ 99 h 550"/>
                <a:gd name="T24" fmla="*/ 73 w 466"/>
                <a:gd name="T25" fmla="*/ 102 h 550"/>
                <a:gd name="T26" fmla="*/ 63 w 466"/>
                <a:gd name="T27" fmla="*/ 106 h 550"/>
                <a:gd name="T28" fmla="*/ 54 w 466"/>
                <a:gd name="T29" fmla="*/ 111 h 550"/>
                <a:gd name="T30" fmla="*/ 46 w 466"/>
                <a:gd name="T31" fmla="*/ 124 h 550"/>
                <a:gd name="T32" fmla="*/ 43 w 466"/>
                <a:gd name="T33" fmla="*/ 133 h 550"/>
                <a:gd name="T34" fmla="*/ 41 w 466"/>
                <a:gd name="T35" fmla="*/ 145 h 550"/>
                <a:gd name="T36" fmla="*/ 39 w 466"/>
                <a:gd name="T37" fmla="*/ 157 h 550"/>
                <a:gd name="T38" fmla="*/ 38 w 466"/>
                <a:gd name="T39" fmla="*/ 170 h 550"/>
                <a:gd name="T40" fmla="*/ 36 w 466"/>
                <a:gd name="T41" fmla="*/ 184 h 550"/>
                <a:gd name="T42" fmla="*/ 32 w 466"/>
                <a:gd name="T43" fmla="*/ 196 h 550"/>
                <a:gd name="T44" fmla="*/ 28 w 466"/>
                <a:gd name="T45" fmla="*/ 209 h 550"/>
                <a:gd name="T46" fmla="*/ 19 w 466"/>
                <a:gd name="T47" fmla="*/ 220 h 550"/>
                <a:gd name="T48" fmla="*/ 9 w 466"/>
                <a:gd name="T49" fmla="*/ 234 h 550"/>
                <a:gd name="T50" fmla="*/ 2 w 466"/>
                <a:gd name="T51" fmla="*/ 243 h 550"/>
                <a:gd name="T52" fmla="*/ 0 w 466"/>
                <a:gd name="T53" fmla="*/ 245 h 550"/>
                <a:gd name="T54" fmla="*/ 7 w 466"/>
                <a:gd name="T55" fmla="*/ 258 h 550"/>
                <a:gd name="T56" fmla="*/ 16 w 466"/>
                <a:gd name="T57" fmla="*/ 265 h 550"/>
                <a:gd name="T58" fmla="*/ 23 w 466"/>
                <a:gd name="T59" fmla="*/ 260 h 550"/>
                <a:gd name="T60" fmla="*/ 34 w 466"/>
                <a:gd name="T61" fmla="*/ 250 h 550"/>
                <a:gd name="T62" fmla="*/ 45 w 466"/>
                <a:gd name="T63" fmla="*/ 235 h 550"/>
                <a:gd name="T64" fmla="*/ 52 w 466"/>
                <a:gd name="T65" fmla="*/ 221 h 550"/>
                <a:gd name="T66" fmla="*/ 57 w 466"/>
                <a:gd name="T67" fmla="*/ 210 h 550"/>
                <a:gd name="T68" fmla="*/ 60 w 466"/>
                <a:gd name="T69" fmla="*/ 197 h 550"/>
                <a:gd name="T70" fmla="*/ 63 w 466"/>
                <a:gd name="T71" fmla="*/ 185 h 550"/>
                <a:gd name="T72" fmla="*/ 63 w 466"/>
                <a:gd name="T73" fmla="*/ 172 h 550"/>
                <a:gd name="T74" fmla="*/ 65 w 466"/>
                <a:gd name="T75" fmla="*/ 160 h 550"/>
                <a:gd name="T76" fmla="*/ 66 w 466"/>
                <a:gd name="T77" fmla="*/ 150 h 550"/>
                <a:gd name="T78" fmla="*/ 68 w 466"/>
                <a:gd name="T79" fmla="*/ 137 h 550"/>
                <a:gd name="T80" fmla="*/ 73 w 466"/>
                <a:gd name="T81" fmla="*/ 133 h 550"/>
                <a:gd name="T82" fmla="*/ 84 w 466"/>
                <a:gd name="T83" fmla="*/ 128 h 550"/>
                <a:gd name="T84" fmla="*/ 95 w 466"/>
                <a:gd name="T85" fmla="*/ 125 h 550"/>
                <a:gd name="T86" fmla="*/ 106 w 466"/>
                <a:gd name="T87" fmla="*/ 121 h 550"/>
                <a:gd name="T88" fmla="*/ 117 w 466"/>
                <a:gd name="T89" fmla="*/ 118 h 550"/>
                <a:gd name="T90" fmla="*/ 127 w 466"/>
                <a:gd name="T91" fmla="*/ 115 h 550"/>
                <a:gd name="T92" fmla="*/ 138 w 466"/>
                <a:gd name="T93" fmla="*/ 106 h 550"/>
                <a:gd name="T94" fmla="*/ 144 w 466"/>
                <a:gd name="T95" fmla="*/ 92 h 550"/>
                <a:gd name="T96" fmla="*/ 146 w 466"/>
                <a:gd name="T97" fmla="*/ 81 h 550"/>
                <a:gd name="T98" fmla="*/ 148 w 466"/>
                <a:gd name="T99" fmla="*/ 70 h 550"/>
                <a:gd name="T100" fmla="*/ 149 w 466"/>
                <a:gd name="T101" fmla="*/ 60 h 550"/>
                <a:gd name="T102" fmla="*/ 150 w 466"/>
                <a:gd name="T103" fmla="*/ 47 h 550"/>
                <a:gd name="T104" fmla="*/ 154 w 466"/>
                <a:gd name="T105" fmla="*/ 37 h 550"/>
                <a:gd name="T106" fmla="*/ 164 w 466"/>
                <a:gd name="T107" fmla="*/ 32 h 550"/>
                <a:gd name="T108" fmla="*/ 176 w 466"/>
                <a:gd name="T109" fmla="*/ 30 h 550"/>
                <a:gd name="T110" fmla="*/ 185 w 466"/>
                <a:gd name="T111" fmla="*/ 26 h 550"/>
                <a:gd name="T112" fmla="*/ 192 w 466"/>
                <a:gd name="T113" fmla="*/ 15 h 550"/>
                <a:gd name="T114" fmla="*/ 186 w 466"/>
                <a:gd name="T115" fmla="*/ 4 h 550"/>
                <a:gd name="T116" fmla="*/ 179 w 466"/>
                <a:gd name="T117" fmla="*/ 1 h 5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6"/>
                <a:gd name="T178" fmla="*/ 0 h 550"/>
                <a:gd name="T179" fmla="*/ 466 w 466"/>
                <a:gd name="T180" fmla="*/ 550 h 5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6" h="550">
                  <a:moveTo>
                    <a:pt x="435" y="2"/>
                  </a:moveTo>
                  <a:lnTo>
                    <a:pt x="428" y="0"/>
                  </a:lnTo>
                  <a:lnTo>
                    <a:pt x="423" y="0"/>
                  </a:lnTo>
                  <a:lnTo>
                    <a:pt x="418" y="0"/>
                  </a:lnTo>
                  <a:lnTo>
                    <a:pt x="411" y="0"/>
                  </a:lnTo>
                  <a:lnTo>
                    <a:pt x="402" y="0"/>
                  </a:lnTo>
                  <a:lnTo>
                    <a:pt x="394" y="0"/>
                  </a:lnTo>
                  <a:lnTo>
                    <a:pt x="385" y="2"/>
                  </a:lnTo>
                  <a:lnTo>
                    <a:pt x="380" y="4"/>
                  </a:lnTo>
                  <a:lnTo>
                    <a:pt x="371" y="7"/>
                  </a:lnTo>
                  <a:lnTo>
                    <a:pt x="361" y="9"/>
                  </a:lnTo>
                  <a:lnTo>
                    <a:pt x="354" y="12"/>
                  </a:lnTo>
                  <a:lnTo>
                    <a:pt x="347" y="16"/>
                  </a:lnTo>
                  <a:lnTo>
                    <a:pt x="337" y="24"/>
                  </a:lnTo>
                  <a:lnTo>
                    <a:pt x="333" y="28"/>
                  </a:lnTo>
                  <a:lnTo>
                    <a:pt x="325" y="33"/>
                  </a:lnTo>
                  <a:lnTo>
                    <a:pt x="323" y="43"/>
                  </a:lnTo>
                  <a:lnTo>
                    <a:pt x="316" y="52"/>
                  </a:lnTo>
                  <a:lnTo>
                    <a:pt x="314" y="59"/>
                  </a:lnTo>
                  <a:lnTo>
                    <a:pt x="309" y="69"/>
                  </a:lnTo>
                  <a:lnTo>
                    <a:pt x="309" y="78"/>
                  </a:lnTo>
                  <a:lnTo>
                    <a:pt x="306" y="90"/>
                  </a:lnTo>
                  <a:lnTo>
                    <a:pt x="304" y="100"/>
                  </a:lnTo>
                  <a:lnTo>
                    <a:pt x="304" y="104"/>
                  </a:lnTo>
                  <a:lnTo>
                    <a:pt x="304" y="109"/>
                  </a:lnTo>
                  <a:lnTo>
                    <a:pt x="302" y="114"/>
                  </a:lnTo>
                  <a:lnTo>
                    <a:pt x="302" y="121"/>
                  </a:lnTo>
                  <a:lnTo>
                    <a:pt x="299" y="128"/>
                  </a:lnTo>
                  <a:lnTo>
                    <a:pt x="297" y="138"/>
                  </a:lnTo>
                  <a:lnTo>
                    <a:pt x="297" y="147"/>
                  </a:lnTo>
                  <a:lnTo>
                    <a:pt x="295" y="157"/>
                  </a:lnTo>
                  <a:lnTo>
                    <a:pt x="292" y="164"/>
                  </a:lnTo>
                  <a:lnTo>
                    <a:pt x="290" y="169"/>
                  </a:lnTo>
                  <a:lnTo>
                    <a:pt x="285" y="174"/>
                  </a:lnTo>
                  <a:lnTo>
                    <a:pt x="283" y="181"/>
                  </a:lnTo>
                  <a:lnTo>
                    <a:pt x="278" y="183"/>
                  </a:lnTo>
                  <a:lnTo>
                    <a:pt x="271" y="185"/>
                  </a:lnTo>
                  <a:lnTo>
                    <a:pt x="266" y="185"/>
                  </a:lnTo>
                  <a:lnTo>
                    <a:pt x="261" y="188"/>
                  </a:lnTo>
                  <a:lnTo>
                    <a:pt x="254" y="190"/>
                  </a:lnTo>
                  <a:lnTo>
                    <a:pt x="252" y="193"/>
                  </a:lnTo>
                  <a:lnTo>
                    <a:pt x="245" y="193"/>
                  </a:lnTo>
                  <a:lnTo>
                    <a:pt x="237" y="195"/>
                  </a:lnTo>
                  <a:lnTo>
                    <a:pt x="233" y="195"/>
                  </a:lnTo>
                  <a:lnTo>
                    <a:pt x="226" y="197"/>
                  </a:lnTo>
                  <a:lnTo>
                    <a:pt x="218" y="200"/>
                  </a:lnTo>
                  <a:lnTo>
                    <a:pt x="214" y="200"/>
                  </a:lnTo>
                  <a:lnTo>
                    <a:pt x="204" y="205"/>
                  </a:lnTo>
                  <a:lnTo>
                    <a:pt x="199" y="207"/>
                  </a:lnTo>
                  <a:lnTo>
                    <a:pt x="192" y="207"/>
                  </a:lnTo>
                  <a:lnTo>
                    <a:pt x="185" y="209"/>
                  </a:lnTo>
                  <a:lnTo>
                    <a:pt x="178" y="212"/>
                  </a:lnTo>
                  <a:lnTo>
                    <a:pt x="171" y="214"/>
                  </a:lnTo>
                  <a:lnTo>
                    <a:pt x="164" y="214"/>
                  </a:lnTo>
                  <a:lnTo>
                    <a:pt x="157" y="219"/>
                  </a:lnTo>
                  <a:lnTo>
                    <a:pt x="152" y="221"/>
                  </a:lnTo>
                  <a:lnTo>
                    <a:pt x="147" y="224"/>
                  </a:lnTo>
                  <a:lnTo>
                    <a:pt x="140" y="226"/>
                  </a:lnTo>
                  <a:lnTo>
                    <a:pt x="135" y="228"/>
                  </a:lnTo>
                  <a:lnTo>
                    <a:pt x="130" y="231"/>
                  </a:lnTo>
                  <a:lnTo>
                    <a:pt x="126" y="235"/>
                  </a:lnTo>
                  <a:lnTo>
                    <a:pt x="119" y="243"/>
                  </a:lnTo>
                  <a:lnTo>
                    <a:pt x="114" y="252"/>
                  </a:lnTo>
                  <a:lnTo>
                    <a:pt x="111" y="257"/>
                  </a:lnTo>
                  <a:lnTo>
                    <a:pt x="109" y="259"/>
                  </a:lnTo>
                  <a:lnTo>
                    <a:pt x="107" y="266"/>
                  </a:lnTo>
                  <a:lnTo>
                    <a:pt x="107" y="271"/>
                  </a:lnTo>
                  <a:lnTo>
                    <a:pt x="104" y="276"/>
                  </a:lnTo>
                  <a:lnTo>
                    <a:pt x="102" y="281"/>
                  </a:lnTo>
                  <a:lnTo>
                    <a:pt x="102" y="288"/>
                  </a:lnTo>
                  <a:lnTo>
                    <a:pt x="102" y="295"/>
                  </a:lnTo>
                  <a:lnTo>
                    <a:pt x="100" y="300"/>
                  </a:lnTo>
                  <a:lnTo>
                    <a:pt x="100" y="305"/>
                  </a:lnTo>
                  <a:lnTo>
                    <a:pt x="97" y="312"/>
                  </a:lnTo>
                  <a:lnTo>
                    <a:pt x="97" y="319"/>
                  </a:lnTo>
                  <a:lnTo>
                    <a:pt x="95" y="326"/>
                  </a:lnTo>
                  <a:lnTo>
                    <a:pt x="95" y="333"/>
                  </a:lnTo>
                  <a:lnTo>
                    <a:pt x="92" y="338"/>
                  </a:lnTo>
                  <a:lnTo>
                    <a:pt x="92" y="345"/>
                  </a:lnTo>
                  <a:lnTo>
                    <a:pt x="92" y="352"/>
                  </a:lnTo>
                  <a:lnTo>
                    <a:pt x="90" y="359"/>
                  </a:lnTo>
                  <a:lnTo>
                    <a:pt x="90" y="366"/>
                  </a:lnTo>
                  <a:lnTo>
                    <a:pt x="88" y="374"/>
                  </a:lnTo>
                  <a:lnTo>
                    <a:pt x="88" y="381"/>
                  </a:lnTo>
                  <a:lnTo>
                    <a:pt x="85" y="388"/>
                  </a:lnTo>
                  <a:lnTo>
                    <a:pt x="83" y="393"/>
                  </a:lnTo>
                  <a:lnTo>
                    <a:pt x="81" y="402"/>
                  </a:lnTo>
                  <a:lnTo>
                    <a:pt x="78" y="407"/>
                  </a:lnTo>
                  <a:lnTo>
                    <a:pt x="76" y="412"/>
                  </a:lnTo>
                  <a:lnTo>
                    <a:pt x="73" y="419"/>
                  </a:lnTo>
                  <a:lnTo>
                    <a:pt x="71" y="426"/>
                  </a:lnTo>
                  <a:lnTo>
                    <a:pt x="69" y="433"/>
                  </a:lnTo>
                  <a:lnTo>
                    <a:pt x="64" y="438"/>
                  </a:lnTo>
                  <a:lnTo>
                    <a:pt x="61" y="443"/>
                  </a:lnTo>
                  <a:lnTo>
                    <a:pt x="57" y="450"/>
                  </a:lnTo>
                  <a:lnTo>
                    <a:pt x="47" y="457"/>
                  </a:lnTo>
                  <a:lnTo>
                    <a:pt x="40" y="466"/>
                  </a:lnTo>
                  <a:lnTo>
                    <a:pt x="33" y="474"/>
                  </a:lnTo>
                  <a:lnTo>
                    <a:pt x="28" y="481"/>
                  </a:lnTo>
                  <a:lnTo>
                    <a:pt x="21" y="486"/>
                  </a:lnTo>
                  <a:lnTo>
                    <a:pt x="16" y="490"/>
                  </a:lnTo>
                  <a:lnTo>
                    <a:pt x="12" y="495"/>
                  </a:lnTo>
                  <a:lnTo>
                    <a:pt x="9" y="497"/>
                  </a:lnTo>
                  <a:lnTo>
                    <a:pt x="4" y="505"/>
                  </a:lnTo>
                  <a:lnTo>
                    <a:pt x="0" y="507"/>
                  </a:lnTo>
                  <a:lnTo>
                    <a:pt x="0" y="509"/>
                  </a:lnTo>
                  <a:lnTo>
                    <a:pt x="2" y="514"/>
                  </a:lnTo>
                  <a:lnTo>
                    <a:pt x="4" y="521"/>
                  </a:lnTo>
                  <a:lnTo>
                    <a:pt x="9" y="528"/>
                  </a:lnTo>
                  <a:lnTo>
                    <a:pt x="16" y="536"/>
                  </a:lnTo>
                  <a:lnTo>
                    <a:pt x="21" y="543"/>
                  </a:lnTo>
                  <a:lnTo>
                    <a:pt x="31" y="547"/>
                  </a:lnTo>
                  <a:lnTo>
                    <a:pt x="38" y="550"/>
                  </a:lnTo>
                  <a:lnTo>
                    <a:pt x="40" y="550"/>
                  </a:lnTo>
                  <a:lnTo>
                    <a:pt x="42" y="547"/>
                  </a:lnTo>
                  <a:lnTo>
                    <a:pt x="47" y="545"/>
                  </a:lnTo>
                  <a:lnTo>
                    <a:pt x="54" y="543"/>
                  </a:lnTo>
                  <a:lnTo>
                    <a:pt x="57" y="540"/>
                  </a:lnTo>
                  <a:lnTo>
                    <a:pt x="64" y="536"/>
                  </a:lnTo>
                  <a:lnTo>
                    <a:pt x="71" y="531"/>
                  </a:lnTo>
                  <a:lnTo>
                    <a:pt x="78" y="526"/>
                  </a:lnTo>
                  <a:lnTo>
                    <a:pt x="83" y="519"/>
                  </a:lnTo>
                  <a:lnTo>
                    <a:pt x="90" y="512"/>
                  </a:lnTo>
                  <a:lnTo>
                    <a:pt x="95" y="505"/>
                  </a:lnTo>
                  <a:lnTo>
                    <a:pt x="104" y="497"/>
                  </a:lnTo>
                  <a:lnTo>
                    <a:pt x="109" y="488"/>
                  </a:lnTo>
                  <a:lnTo>
                    <a:pt x="116" y="478"/>
                  </a:lnTo>
                  <a:lnTo>
                    <a:pt x="119" y="471"/>
                  </a:lnTo>
                  <a:lnTo>
                    <a:pt x="123" y="466"/>
                  </a:lnTo>
                  <a:lnTo>
                    <a:pt x="126" y="459"/>
                  </a:lnTo>
                  <a:lnTo>
                    <a:pt x="130" y="457"/>
                  </a:lnTo>
                  <a:lnTo>
                    <a:pt x="133" y="450"/>
                  </a:lnTo>
                  <a:lnTo>
                    <a:pt x="135" y="443"/>
                  </a:lnTo>
                  <a:lnTo>
                    <a:pt x="138" y="436"/>
                  </a:lnTo>
                  <a:lnTo>
                    <a:pt x="140" y="431"/>
                  </a:lnTo>
                  <a:lnTo>
                    <a:pt x="140" y="424"/>
                  </a:lnTo>
                  <a:lnTo>
                    <a:pt x="145" y="419"/>
                  </a:lnTo>
                  <a:lnTo>
                    <a:pt x="145" y="409"/>
                  </a:lnTo>
                  <a:lnTo>
                    <a:pt x="147" y="405"/>
                  </a:lnTo>
                  <a:lnTo>
                    <a:pt x="147" y="397"/>
                  </a:lnTo>
                  <a:lnTo>
                    <a:pt x="149" y="390"/>
                  </a:lnTo>
                  <a:lnTo>
                    <a:pt x="152" y="383"/>
                  </a:lnTo>
                  <a:lnTo>
                    <a:pt x="152" y="376"/>
                  </a:lnTo>
                  <a:lnTo>
                    <a:pt x="152" y="371"/>
                  </a:lnTo>
                  <a:lnTo>
                    <a:pt x="154" y="364"/>
                  </a:lnTo>
                  <a:lnTo>
                    <a:pt x="154" y="357"/>
                  </a:lnTo>
                  <a:lnTo>
                    <a:pt x="157" y="352"/>
                  </a:lnTo>
                  <a:lnTo>
                    <a:pt x="157" y="345"/>
                  </a:lnTo>
                  <a:lnTo>
                    <a:pt x="157" y="338"/>
                  </a:lnTo>
                  <a:lnTo>
                    <a:pt x="157" y="333"/>
                  </a:lnTo>
                  <a:lnTo>
                    <a:pt x="157" y="326"/>
                  </a:lnTo>
                  <a:lnTo>
                    <a:pt x="157" y="321"/>
                  </a:lnTo>
                  <a:lnTo>
                    <a:pt x="159" y="314"/>
                  </a:lnTo>
                  <a:lnTo>
                    <a:pt x="159" y="312"/>
                  </a:lnTo>
                  <a:lnTo>
                    <a:pt x="161" y="307"/>
                  </a:lnTo>
                  <a:lnTo>
                    <a:pt x="161" y="297"/>
                  </a:lnTo>
                  <a:lnTo>
                    <a:pt x="161" y="290"/>
                  </a:lnTo>
                  <a:lnTo>
                    <a:pt x="164" y="285"/>
                  </a:lnTo>
                  <a:lnTo>
                    <a:pt x="164" y="283"/>
                  </a:lnTo>
                  <a:lnTo>
                    <a:pt x="166" y="281"/>
                  </a:lnTo>
                  <a:lnTo>
                    <a:pt x="171" y="276"/>
                  </a:lnTo>
                  <a:lnTo>
                    <a:pt x="178" y="276"/>
                  </a:lnTo>
                  <a:lnTo>
                    <a:pt x="190" y="271"/>
                  </a:lnTo>
                  <a:lnTo>
                    <a:pt x="192" y="269"/>
                  </a:lnTo>
                  <a:lnTo>
                    <a:pt x="199" y="269"/>
                  </a:lnTo>
                  <a:lnTo>
                    <a:pt x="204" y="266"/>
                  </a:lnTo>
                  <a:lnTo>
                    <a:pt x="211" y="266"/>
                  </a:lnTo>
                  <a:lnTo>
                    <a:pt x="216" y="262"/>
                  </a:lnTo>
                  <a:lnTo>
                    <a:pt x="223" y="262"/>
                  </a:lnTo>
                  <a:lnTo>
                    <a:pt x="230" y="259"/>
                  </a:lnTo>
                  <a:lnTo>
                    <a:pt x="237" y="259"/>
                  </a:lnTo>
                  <a:lnTo>
                    <a:pt x="245" y="257"/>
                  </a:lnTo>
                  <a:lnTo>
                    <a:pt x="252" y="255"/>
                  </a:lnTo>
                  <a:lnTo>
                    <a:pt x="257" y="252"/>
                  </a:lnTo>
                  <a:lnTo>
                    <a:pt x="264" y="252"/>
                  </a:lnTo>
                  <a:lnTo>
                    <a:pt x="271" y="250"/>
                  </a:lnTo>
                  <a:lnTo>
                    <a:pt x="278" y="247"/>
                  </a:lnTo>
                  <a:lnTo>
                    <a:pt x="283" y="245"/>
                  </a:lnTo>
                  <a:lnTo>
                    <a:pt x="292" y="243"/>
                  </a:lnTo>
                  <a:lnTo>
                    <a:pt x="297" y="240"/>
                  </a:lnTo>
                  <a:lnTo>
                    <a:pt x="304" y="238"/>
                  </a:lnTo>
                  <a:lnTo>
                    <a:pt x="309" y="238"/>
                  </a:lnTo>
                  <a:lnTo>
                    <a:pt x="314" y="235"/>
                  </a:lnTo>
                  <a:lnTo>
                    <a:pt x="323" y="231"/>
                  </a:lnTo>
                  <a:lnTo>
                    <a:pt x="330" y="226"/>
                  </a:lnTo>
                  <a:lnTo>
                    <a:pt x="335" y="221"/>
                  </a:lnTo>
                  <a:lnTo>
                    <a:pt x="342" y="214"/>
                  </a:lnTo>
                  <a:lnTo>
                    <a:pt x="345" y="205"/>
                  </a:lnTo>
                  <a:lnTo>
                    <a:pt x="349" y="195"/>
                  </a:lnTo>
                  <a:lnTo>
                    <a:pt x="349" y="190"/>
                  </a:lnTo>
                  <a:lnTo>
                    <a:pt x="352" y="183"/>
                  </a:lnTo>
                  <a:lnTo>
                    <a:pt x="352" y="178"/>
                  </a:lnTo>
                  <a:lnTo>
                    <a:pt x="354" y="174"/>
                  </a:lnTo>
                  <a:lnTo>
                    <a:pt x="354" y="169"/>
                  </a:lnTo>
                  <a:lnTo>
                    <a:pt x="354" y="162"/>
                  </a:lnTo>
                  <a:lnTo>
                    <a:pt x="356" y="157"/>
                  </a:lnTo>
                  <a:lnTo>
                    <a:pt x="359" y="152"/>
                  </a:lnTo>
                  <a:lnTo>
                    <a:pt x="359" y="145"/>
                  </a:lnTo>
                  <a:lnTo>
                    <a:pt x="359" y="140"/>
                  </a:lnTo>
                  <a:lnTo>
                    <a:pt x="359" y="135"/>
                  </a:lnTo>
                  <a:lnTo>
                    <a:pt x="361" y="128"/>
                  </a:lnTo>
                  <a:lnTo>
                    <a:pt x="361" y="124"/>
                  </a:lnTo>
                  <a:lnTo>
                    <a:pt x="361" y="116"/>
                  </a:lnTo>
                  <a:lnTo>
                    <a:pt x="361" y="112"/>
                  </a:lnTo>
                  <a:lnTo>
                    <a:pt x="364" y="107"/>
                  </a:lnTo>
                  <a:lnTo>
                    <a:pt x="364" y="97"/>
                  </a:lnTo>
                  <a:lnTo>
                    <a:pt x="366" y="93"/>
                  </a:lnTo>
                  <a:lnTo>
                    <a:pt x="366" y="85"/>
                  </a:lnTo>
                  <a:lnTo>
                    <a:pt x="368" y="83"/>
                  </a:lnTo>
                  <a:lnTo>
                    <a:pt x="373" y="76"/>
                  </a:lnTo>
                  <a:lnTo>
                    <a:pt x="383" y="71"/>
                  </a:lnTo>
                  <a:lnTo>
                    <a:pt x="390" y="69"/>
                  </a:lnTo>
                  <a:lnTo>
                    <a:pt x="394" y="69"/>
                  </a:lnTo>
                  <a:lnTo>
                    <a:pt x="399" y="66"/>
                  </a:lnTo>
                  <a:lnTo>
                    <a:pt x="409" y="66"/>
                  </a:lnTo>
                  <a:lnTo>
                    <a:pt x="414" y="66"/>
                  </a:lnTo>
                  <a:lnTo>
                    <a:pt x="421" y="64"/>
                  </a:lnTo>
                  <a:lnTo>
                    <a:pt x="428" y="62"/>
                  </a:lnTo>
                  <a:lnTo>
                    <a:pt x="435" y="62"/>
                  </a:lnTo>
                  <a:lnTo>
                    <a:pt x="437" y="59"/>
                  </a:lnTo>
                  <a:lnTo>
                    <a:pt x="444" y="59"/>
                  </a:lnTo>
                  <a:lnTo>
                    <a:pt x="449" y="54"/>
                  </a:lnTo>
                  <a:lnTo>
                    <a:pt x="454" y="54"/>
                  </a:lnTo>
                  <a:lnTo>
                    <a:pt x="459" y="45"/>
                  </a:lnTo>
                  <a:lnTo>
                    <a:pt x="463" y="38"/>
                  </a:lnTo>
                  <a:lnTo>
                    <a:pt x="466" y="31"/>
                  </a:lnTo>
                  <a:lnTo>
                    <a:pt x="466" y="26"/>
                  </a:lnTo>
                  <a:lnTo>
                    <a:pt x="461" y="16"/>
                  </a:lnTo>
                  <a:lnTo>
                    <a:pt x="456" y="12"/>
                  </a:lnTo>
                  <a:lnTo>
                    <a:pt x="452" y="9"/>
                  </a:lnTo>
                  <a:lnTo>
                    <a:pt x="447" y="7"/>
                  </a:lnTo>
                  <a:lnTo>
                    <a:pt x="442" y="4"/>
                  </a:lnTo>
                  <a:lnTo>
                    <a:pt x="435" y="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32" name="Freeform 29"/>
            <p:cNvSpPr>
              <a:spLocks/>
            </p:cNvSpPr>
            <p:nvPr/>
          </p:nvSpPr>
          <p:spPr bwMode="auto">
            <a:xfrm>
              <a:off x="5510" y="3584"/>
              <a:ext cx="153" cy="201"/>
            </a:xfrm>
            <a:custGeom>
              <a:avLst/>
              <a:gdLst>
                <a:gd name="T0" fmla="*/ 133 w 374"/>
                <a:gd name="T1" fmla="*/ 2 h 417"/>
                <a:gd name="T2" fmla="*/ 131 w 374"/>
                <a:gd name="T3" fmla="*/ 12 h 417"/>
                <a:gd name="T4" fmla="*/ 127 w 374"/>
                <a:gd name="T5" fmla="*/ 25 h 417"/>
                <a:gd name="T6" fmla="*/ 120 w 374"/>
                <a:gd name="T7" fmla="*/ 39 h 417"/>
                <a:gd name="T8" fmla="*/ 113 w 374"/>
                <a:gd name="T9" fmla="*/ 49 h 417"/>
                <a:gd name="T10" fmla="*/ 105 w 374"/>
                <a:gd name="T11" fmla="*/ 53 h 417"/>
                <a:gd name="T12" fmla="*/ 95 w 374"/>
                <a:gd name="T13" fmla="*/ 55 h 417"/>
                <a:gd name="T14" fmla="*/ 84 w 374"/>
                <a:gd name="T15" fmla="*/ 57 h 417"/>
                <a:gd name="T16" fmla="*/ 72 w 374"/>
                <a:gd name="T17" fmla="*/ 63 h 417"/>
                <a:gd name="T18" fmla="*/ 61 w 374"/>
                <a:gd name="T19" fmla="*/ 70 h 417"/>
                <a:gd name="T20" fmla="*/ 53 w 374"/>
                <a:gd name="T21" fmla="*/ 79 h 417"/>
                <a:gd name="T22" fmla="*/ 48 w 374"/>
                <a:gd name="T23" fmla="*/ 90 h 417"/>
                <a:gd name="T24" fmla="*/ 45 w 374"/>
                <a:gd name="T25" fmla="*/ 102 h 417"/>
                <a:gd name="T26" fmla="*/ 43 w 374"/>
                <a:gd name="T27" fmla="*/ 114 h 417"/>
                <a:gd name="T28" fmla="*/ 40 w 374"/>
                <a:gd name="T29" fmla="*/ 126 h 417"/>
                <a:gd name="T30" fmla="*/ 36 w 374"/>
                <a:gd name="T31" fmla="*/ 138 h 417"/>
                <a:gd name="T32" fmla="*/ 33 w 374"/>
                <a:gd name="T33" fmla="*/ 146 h 417"/>
                <a:gd name="T34" fmla="*/ 25 w 374"/>
                <a:gd name="T35" fmla="*/ 159 h 417"/>
                <a:gd name="T36" fmla="*/ 18 w 374"/>
                <a:gd name="T37" fmla="*/ 168 h 417"/>
                <a:gd name="T38" fmla="*/ 9 w 374"/>
                <a:gd name="T39" fmla="*/ 175 h 417"/>
                <a:gd name="T40" fmla="*/ 4 w 374"/>
                <a:gd name="T41" fmla="*/ 181 h 417"/>
                <a:gd name="T42" fmla="*/ 1 w 374"/>
                <a:gd name="T43" fmla="*/ 189 h 417"/>
                <a:gd name="T44" fmla="*/ 8 w 374"/>
                <a:gd name="T45" fmla="*/ 199 h 417"/>
                <a:gd name="T46" fmla="*/ 15 w 374"/>
                <a:gd name="T47" fmla="*/ 201 h 417"/>
                <a:gd name="T48" fmla="*/ 23 w 374"/>
                <a:gd name="T49" fmla="*/ 199 h 417"/>
                <a:gd name="T50" fmla="*/ 33 w 374"/>
                <a:gd name="T51" fmla="*/ 193 h 417"/>
                <a:gd name="T52" fmla="*/ 43 w 374"/>
                <a:gd name="T53" fmla="*/ 185 h 417"/>
                <a:gd name="T54" fmla="*/ 52 w 374"/>
                <a:gd name="T55" fmla="*/ 172 h 417"/>
                <a:gd name="T56" fmla="*/ 58 w 374"/>
                <a:gd name="T57" fmla="*/ 163 h 417"/>
                <a:gd name="T58" fmla="*/ 59 w 374"/>
                <a:gd name="T59" fmla="*/ 155 h 417"/>
                <a:gd name="T60" fmla="*/ 61 w 374"/>
                <a:gd name="T61" fmla="*/ 146 h 417"/>
                <a:gd name="T62" fmla="*/ 63 w 374"/>
                <a:gd name="T63" fmla="*/ 138 h 417"/>
                <a:gd name="T64" fmla="*/ 65 w 374"/>
                <a:gd name="T65" fmla="*/ 125 h 417"/>
                <a:gd name="T66" fmla="*/ 68 w 374"/>
                <a:gd name="T67" fmla="*/ 112 h 417"/>
                <a:gd name="T68" fmla="*/ 71 w 374"/>
                <a:gd name="T69" fmla="*/ 103 h 417"/>
                <a:gd name="T70" fmla="*/ 76 w 374"/>
                <a:gd name="T71" fmla="*/ 94 h 417"/>
                <a:gd name="T72" fmla="*/ 82 w 374"/>
                <a:gd name="T73" fmla="*/ 88 h 417"/>
                <a:gd name="T74" fmla="*/ 90 w 374"/>
                <a:gd name="T75" fmla="*/ 86 h 417"/>
                <a:gd name="T76" fmla="*/ 99 w 374"/>
                <a:gd name="T77" fmla="*/ 86 h 417"/>
                <a:gd name="T78" fmla="*/ 109 w 374"/>
                <a:gd name="T79" fmla="*/ 84 h 417"/>
                <a:gd name="T80" fmla="*/ 118 w 374"/>
                <a:gd name="T81" fmla="*/ 81 h 417"/>
                <a:gd name="T82" fmla="*/ 128 w 374"/>
                <a:gd name="T83" fmla="*/ 76 h 417"/>
                <a:gd name="T84" fmla="*/ 136 w 374"/>
                <a:gd name="T85" fmla="*/ 66 h 417"/>
                <a:gd name="T86" fmla="*/ 143 w 374"/>
                <a:gd name="T87" fmla="*/ 51 h 417"/>
                <a:gd name="T88" fmla="*/ 147 w 374"/>
                <a:gd name="T89" fmla="*/ 41 h 417"/>
                <a:gd name="T90" fmla="*/ 150 w 374"/>
                <a:gd name="T91" fmla="*/ 31 h 417"/>
                <a:gd name="T92" fmla="*/ 152 w 374"/>
                <a:gd name="T93" fmla="*/ 19 h 417"/>
                <a:gd name="T94" fmla="*/ 152 w 374"/>
                <a:gd name="T95" fmla="*/ 10 h 417"/>
                <a:gd name="T96" fmla="*/ 149 w 374"/>
                <a:gd name="T97" fmla="*/ 5 h 417"/>
                <a:gd name="T98" fmla="*/ 139 w 374"/>
                <a:gd name="T99" fmla="*/ 0 h 417"/>
                <a:gd name="T100" fmla="*/ 133 w 374"/>
                <a:gd name="T101" fmla="*/ 0 h 4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4"/>
                <a:gd name="T154" fmla="*/ 0 h 417"/>
                <a:gd name="T155" fmla="*/ 374 w 374"/>
                <a:gd name="T156" fmla="*/ 417 h 4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4" h="417">
                  <a:moveTo>
                    <a:pt x="326" y="0"/>
                  </a:moveTo>
                  <a:lnTo>
                    <a:pt x="326" y="0"/>
                  </a:lnTo>
                  <a:lnTo>
                    <a:pt x="326" y="5"/>
                  </a:lnTo>
                  <a:lnTo>
                    <a:pt x="324" y="10"/>
                  </a:lnTo>
                  <a:lnTo>
                    <a:pt x="321" y="17"/>
                  </a:lnTo>
                  <a:lnTo>
                    <a:pt x="319" y="24"/>
                  </a:lnTo>
                  <a:lnTo>
                    <a:pt x="317" y="33"/>
                  </a:lnTo>
                  <a:lnTo>
                    <a:pt x="314" y="43"/>
                  </a:lnTo>
                  <a:lnTo>
                    <a:pt x="310" y="52"/>
                  </a:lnTo>
                  <a:lnTo>
                    <a:pt x="302" y="62"/>
                  </a:lnTo>
                  <a:lnTo>
                    <a:pt x="300" y="71"/>
                  </a:lnTo>
                  <a:lnTo>
                    <a:pt x="293" y="81"/>
                  </a:lnTo>
                  <a:lnTo>
                    <a:pt x="288" y="88"/>
                  </a:lnTo>
                  <a:lnTo>
                    <a:pt x="281" y="95"/>
                  </a:lnTo>
                  <a:lnTo>
                    <a:pt x="276" y="102"/>
                  </a:lnTo>
                  <a:lnTo>
                    <a:pt x="272" y="105"/>
                  </a:lnTo>
                  <a:lnTo>
                    <a:pt x="264" y="110"/>
                  </a:lnTo>
                  <a:lnTo>
                    <a:pt x="257" y="110"/>
                  </a:lnTo>
                  <a:lnTo>
                    <a:pt x="250" y="110"/>
                  </a:lnTo>
                  <a:lnTo>
                    <a:pt x="241" y="112"/>
                  </a:lnTo>
                  <a:lnTo>
                    <a:pt x="233" y="114"/>
                  </a:lnTo>
                  <a:lnTo>
                    <a:pt x="224" y="117"/>
                  </a:lnTo>
                  <a:lnTo>
                    <a:pt x="214" y="117"/>
                  </a:lnTo>
                  <a:lnTo>
                    <a:pt x="205" y="119"/>
                  </a:lnTo>
                  <a:lnTo>
                    <a:pt x="195" y="124"/>
                  </a:lnTo>
                  <a:lnTo>
                    <a:pt x="186" y="126"/>
                  </a:lnTo>
                  <a:lnTo>
                    <a:pt x="176" y="131"/>
                  </a:lnTo>
                  <a:lnTo>
                    <a:pt x="167" y="136"/>
                  </a:lnTo>
                  <a:lnTo>
                    <a:pt x="157" y="140"/>
                  </a:lnTo>
                  <a:lnTo>
                    <a:pt x="150" y="145"/>
                  </a:lnTo>
                  <a:lnTo>
                    <a:pt x="141" y="150"/>
                  </a:lnTo>
                  <a:lnTo>
                    <a:pt x="136" y="157"/>
                  </a:lnTo>
                  <a:lnTo>
                    <a:pt x="129" y="164"/>
                  </a:lnTo>
                  <a:lnTo>
                    <a:pt x="124" y="171"/>
                  </a:lnTo>
                  <a:lnTo>
                    <a:pt x="119" y="179"/>
                  </a:lnTo>
                  <a:lnTo>
                    <a:pt x="117" y="186"/>
                  </a:lnTo>
                  <a:lnTo>
                    <a:pt x="112" y="195"/>
                  </a:lnTo>
                  <a:lnTo>
                    <a:pt x="110" y="202"/>
                  </a:lnTo>
                  <a:lnTo>
                    <a:pt x="110" y="212"/>
                  </a:lnTo>
                  <a:lnTo>
                    <a:pt x="107" y="219"/>
                  </a:lnTo>
                  <a:lnTo>
                    <a:pt x="107" y="229"/>
                  </a:lnTo>
                  <a:lnTo>
                    <a:pt x="105" y="236"/>
                  </a:lnTo>
                  <a:lnTo>
                    <a:pt x="103" y="245"/>
                  </a:lnTo>
                  <a:lnTo>
                    <a:pt x="103" y="252"/>
                  </a:lnTo>
                  <a:lnTo>
                    <a:pt x="98" y="262"/>
                  </a:lnTo>
                  <a:lnTo>
                    <a:pt x="95" y="271"/>
                  </a:lnTo>
                  <a:lnTo>
                    <a:pt x="91" y="281"/>
                  </a:lnTo>
                  <a:lnTo>
                    <a:pt x="88" y="286"/>
                  </a:lnTo>
                  <a:lnTo>
                    <a:pt x="88" y="291"/>
                  </a:lnTo>
                  <a:lnTo>
                    <a:pt x="86" y="295"/>
                  </a:lnTo>
                  <a:lnTo>
                    <a:pt x="81" y="302"/>
                  </a:lnTo>
                  <a:lnTo>
                    <a:pt x="74" y="310"/>
                  </a:lnTo>
                  <a:lnTo>
                    <a:pt x="67" y="322"/>
                  </a:lnTo>
                  <a:lnTo>
                    <a:pt x="60" y="329"/>
                  </a:lnTo>
                  <a:lnTo>
                    <a:pt x="55" y="336"/>
                  </a:lnTo>
                  <a:lnTo>
                    <a:pt x="48" y="343"/>
                  </a:lnTo>
                  <a:lnTo>
                    <a:pt x="43" y="348"/>
                  </a:lnTo>
                  <a:lnTo>
                    <a:pt x="36" y="355"/>
                  </a:lnTo>
                  <a:lnTo>
                    <a:pt x="29" y="360"/>
                  </a:lnTo>
                  <a:lnTo>
                    <a:pt x="22" y="364"/>
                  </a:lnTo>
                  <a:lnTo>
                    <a:pt x="17" y="369"/>
                  </a:lnTo>
                  <a:lnTo>
                    <a:pt x="12" y="372"/>
                  </a:lnTo>
                  <a:lnTo>
                    <a:pt x="10" y="376"/>
                  </a:lnTo>
                  <a:lnTo>
                    <a:pt x="3" y="381"/>
                  </a:lnTo>
                  <a:lnTo>
                    <a:pt x="0" y="386"/>
                  </a:lnTo>
                  <a:lnTo>
                    <a:pt x="3" y="393"/>
                  </a:lnTo>
                  <a:lnTo>
                    <a:pt x="7" y="405"/>
                  </a:lnTo>
                  <a:lnTo>
                    <a:pt x="12" y="407"/>
                  </a:lnTo>
                  <a:lnTo>
                    <a:pt x="19" y="412"/>
                  </a:lnTo>
                  <a:lnTo>
                    <a:pt x="24" y="414"/>
                  </a:lnTo>
                  <a:lnTo>
                    <a:pt x="34" y="417"/>
                  </a:lnTo>
                  <a:lnTo>
                    <a:pt x="36" y="417"/>
                  </a:lnTo>
                  <a:lnTo>
                    <a:pt x="43" y="414"/>
                  </a:lnTo>
                  <a:lnTo>
                    <a:pt x="48" y="414"/>
                  </a:lnTo>
                  <a:lnTo>
                    <a:pt x="57" y="412"/>
                  </a:lnTo>
                  <a:lnTo>
                    <a:pt x="65" y="407"/>
                  </a:lnTo>
                  <a:lnTo>
                    <a:pt x="72" y="405"/>
                  </a:lnTo>
                  <a:lnTo>
                    <a:pt x="81" y="400"/>
                  </a:lnTo>
                  <a:lnTo>
                    <a:pt x="91" y="395"/>
                  </a:lnTo>
                  <a:lnTo>
                    <a:pt x="98" y="391"/>
                  </a:lnTo>
                  <a:lnTo>
                    <a:pt x="105" y="383"/>
                  </a:lnTo>
                  <a:lnTo>
                    <a:pt x="112" y="374"/>
                  </a:lnTo>
                  <a:lnTo>
                    <a:pt x="122" y="367"/>
                  </a:lnTo>
                  <a:lnTo>
                    <a:pt x="126" y="357"/>
                  </a:lnTo>
                  <a:lnTo>
                    <a:pt x="134" y="348"/>
                  </a:lnTo>
                  <a:lnTo>
                    <a:pt x="136" y="341"/>
                  </a:lnTo>
                  <a:lnTo>
                    <a:pt x="141" y="338"/>
                  </a:lnTo>
                  <a:lnTo>
                    <a:pt x="141" y="331"/>
                  </a:lnTo>
                  <a:lnTo>
                    <a:pt x="143" y="326"/>
                  </a:lnTo>
                  <a:lnTo>
                    <a:pt x="145" y="322"/>
                  </a:lnTo>
                  <a:lnTo>
                    <a:pt x="148" y="314"/>
                  </a:lnTo>
                  <a:lnTo>
                    <a:pt x="148" y="307"/>
                  </a:lnTo>
                  <a:lnTo>
                    <a:pt x="150" y="302"/>
                  </a:lnTo>
                  <a:lnTo>
                    <a:pt x="150" y="295"/>
                  </a:lnTo>
                  <a:lnTo>
                    <a:pt x="153" y="291"/>
                  </a:lnTo>
                  <a:lnTo>
                    <a:pt x="153" y="286"/>
                  </a:lnTo>
                  <a:lnTo>
                    <a:pt x="155" y="281"/>
                  </a:lnTo>
                  <a:lnTo>
                    <a:pt x="157" y="269"/>
                  </a:lnTo>
                  <a:lnTo>
                    <a:pt x="160" y="260"/>
                  </a:lnTo>
                  <a:lnTo>
                    <a:pt x="162" y="252"/>
                  </a:lnTo>
                  <a:lnTo>
                    <a:pt x="164" y="243"/>
                  </a:lnTo>
                  <a:lnTo>
                    <a:pt x="167" y="233"/>
                  </a:lnTo>
                  <a:lnTo>
                    <a:pt x="169" y="226"/>
                  </a:lnTo>
                  <a:lnTo>
                    <a:pt x="172" y="219"/>
                  </a:lnTo>
                  <a:lnTo>
                    <a:pt x="174" y="214"/>
                  </a:lnTo>
                  <a:lnTo>
                    <a:pt x="179" y="207"/>
                  </a:lnTo>
                  <a:lnTo>
                    <a:pt x="181" y="200"/>
                  </a:lnTo>
                  <a:lnTo>
                    <a:pt x="186" y="195"/>
                  </a:lnTo>
                  <a:lnTo>
                    <a:pt x="191" y="193"/>
                  </a:lnTo>
                  <a:lnTo>
                    <a:pt x="193" y="186"/>
                  </a:lnTo>
                  <a:lnTo>
                    <a:pt x="200" y="183"/>
                  </a:lnTo>
                  <a:lnTo>
                    <a:pt x="205" y="181"/>
                  </a:lnTo>
                  <a:lnTo>
                    <a:pt x="212" y="179"/>
                  </a:lnTo>
                  <a:lnTo>
                    <a:pt x="219" y="179"/>
                  </a:lnTo>
                  <a:lnTo>
                    <a:pt x="226" y="179"/>
                  </a:lnTo>
                  <a:lnTo>
                    <a:pt x="233" y="179"/>
                  </a:lnTo>
                  <a:lnTo>
                    <a:pt x="243" y="179"/>
                  </a:lnTo>
                  <a:lnTo>
                    <a:pt x="250" y="176"/>
                  </a:lnTo>
                  <a:lnTo>
                    <a:pt x="257" y="176"/>
                  </a:lnTo>
                  <a:lnTo>
                    <a:pt x="267" y="174"/>
                  </a:lnTo>
                  <a:lnTo>
                    <a:pt x="276" y="174"/>
                  </a:lnTo>
                  <a:lnTo>
                    <a:pt x="281" y="171"/>
                  </a:lnTo>
                  <a:lnTo>
                    <a:pt x="288" y="169"/>
                  </a:lnTo>
                  <a:lnTo>
                    <a:pt x="298" y="164"/>
                  </a:lnTo>
                  <a:lnTo>
                    <a:pt x="307" y="162"/>
                  </a:lnTo>
                  <a:lnTo>
                    <a:pt x="314" y="157"/>
                  </a:lnTo>
                  <a:lnTo>
                    <a:pt x="319" y="150"/>
                  </a:lnTo>
                  <a:lnTo>
                    <a:pt x="326" y="143"/>
                  </a:lnTo>
                  <a:lnTo>
                    <a:pt x="333" y="136"/>
                  </a:lnTo>
                  <a:lnTo>
                    <a:pt x="338" y="126"/>
                  </a:lnTo>
                  <a:lnTo>
                    <a:pt x="345" y="117"/>
                  </a:lnTo>
                  <a:lnTo>
                    <a:pt x="350" y="105"/>
                  </a:lnTo>
                  <a:lnTo>
                    <a:pt x="355" y="98"/>
                  </a:lnTo>
                  <a:lnTo>
                    <a:pt x="357" y="93"/>
                  </a:lnTo>
                  <a:lnTo>
                    <a:pt x="360" y="86"/>
                  </a:lnTo>
                  <a:lnTo>
                    <a:pt x="362" y="81"/>
                  </a:lnTo>
                  <a:lnTo>
                    <a:pt x="364" y="74"/>
                  </a:lnTo>
                  <a:lnTo>
                    <a:pt x="367" y="64"/>
                  </a:lnTo>
                  <a:lnTo>
                    <a:pt x="369" y="57"/>
                  </a:lnTo>
                  <a:lnTo>
                    <a:pt x="371" y="48"/>
                  </a:lnTo>
                  <a:lnTo>
                    <a:pt x="371" y="40"/>
                  </a:lnTo>
                  <a:lnTo>
                    <a:pt x="371" y="31"/>
                  </a:lnTo>
                  <a:lnTo>
                    <a:pt x="374" y="26"/>
                  </a:lnTo>
                  <a:lnTo>
                    <a:pt x="371" y="21"/>
                  </a:lnTo>
                  <a:lnTo>
                    <a:pt x="369" y="17"/>
                  </a:lnTo>
                  <a:lnTo>
                    <a:pt x="367" y="12"/>
                  </a:lnTo>
                  <a:lnTo>
                    <a:pt x="364" y="10"/>
                  </a:lnTo>
                  <a:lnTo>
                    <a:pt x="355" y="5"/>
                  </a:lnTo>
                  <a:lnTo>
                    <a:pt x="348" y="2"/>
                  </a:lnTo>
                  <a:lnTo>
                    <a:pt x="340" y="0"/>
                  </a:lnTo>
                  <a:lnTo>
                    <a:pt x="333" y="0"/>
                  </a:lnTo>
                  <a:lnTo>
                    <a:pt x="329" y="0"/>
                  </a:lnTo>
                  <a:lnTo>
                    <a:pt x="32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33" name="Freeform 30"/>
            <p:cNvSpPr>
              <a:spLocks/>
            </p:cNvSpPr>
            <p:nvPr/>
          </p:nvSpPr>
          <p:spPr bwMode="auto">
            <a:xfrm>
              <a:off x="5607" y="3682"/>
              <a:ext cx="92" cy="103"/>
            </a:xfrm>
            <a:custGeom>
              <a:avLst/>
              <a:gdLst>
                <a:gd name="T0" fmla="*/ 74 w 224"/>
                <a:gd name="T1" fmla="*/ 0 h 215"/>
                <a:gd name="T2" fmla="*/ 0 w 224"/>
                <a:gd name="T3" fmla="*/ 85 h 215"/>
                <a:gd name="T4" fmla="*/ 0 w 224"/>
                <a:gd name="T5" fmla="*/ 85 h 215"/>
                <a:gd name="T6" fmla="*/ 1 w 224"/>
                <a:gd name="T7" fmla="*/ 87 h 215"/>
                <a:gd name="T8" fmla="*/ 4 w 224"/>
                <a:gd name="T9" fmla="*/ 91 h 215"/>
                <a:gd name="T10" fmla="*/ 7 w 224"/>
                <a:gd name="T11" fmla="*/ 94 h 215"/>
                <a:gd name="T12" fmla="*/ 10 w 224"/>
                <a:gd name="T13" fmla="*/ 97 h 215"/>
                <a:gd name="T14" fmla="*/ 13 w 224"/>
                <a:gd name="T15" fmla="*/ 100 h 215"/>
                <a:gd name="T16" fmla="*/ 16 w 224"/>
                <a:gd name="T17" fmla="*/ 102 h 215"/>
                <a:gd name="T18" fmla="*/ 18 w 224"/>
                <a:gd name="T19" fmla="*/ 103 h 215"/>
                <a:gd name="T20" fmla="*/ 20 w 224"/>
                <a:gd name="T21" fmla="*/ 102 h 215"/>
                <a:gd name="T22" fmla="*/ 23 w 224"/>
                <a:gd name="T23" fmla="*/ 100 h 215"/>
                <a:gd name="T24" fmla="*/ 25 w 224"/>
                <a:gd name="T25" fmla="*/ 97 h 215"/>
                <a:gd name="T26" fmla="*/ 26 w 224"/>
                <a:gd name="T27" fmla="*/ 95 h 215"/>
                <a:gd name="T28" fmla="*/ 30 w 224"/>
                <a:gd name="T29" fmla="*/ 94 h 215"/>
                <a:gd name="T30" fmla="*/ 31 w 224"/>
                <a:gd name="T31" fmla="*/ 92 h 215"/>
                <a:gd name="T32" fmla="*/ 34 w 224"/>
                <a:gd name="T33" fmla="*/ 88 h 215"/>
                <a:gd name="T34" fmla="*/ 37 w 224"/>
                <a:gd name="T35" fmla="*/ 85 h 215"/>
                <a:gd name="T36" fmla="*/ 40 w 224"/>
                <a:gd name="T37" fmla="*/ 81 h 215"/>
                <a:gd name="T38" fmla="*/ 43 w 224"/>
                <a:gd name="T39" fmla="*/ 79 h 215"/>
                <a:gd name="T40" fmla="*/ 46 w 224"/>
                <a:gd name="T41" fmla="*/ 76 h 215"/>
                <a:gd name="T42" fmla="*/ 49 w 224"/>
                <a:gd name="T43" fmla="*/ 72 h 215"/>
                <a:gd name="T44" fmla="*/ 53 w 224"/>
                <a:gd name="T45" fmla="*/ 69 h 215"/>
                <a:gd name="T46" fmla="*/ 57 w 224"/>
                <a:gd name="T47" fmla="*/ 67 h 215"/>
                <a:gd name="T48" fmla="*/ 60 w 224"/>
                <a:gd name="T49" fmla="*/ 62 h 215"/>
                <a:gd name="T50" fmla="*/ 62 w 224"/>
                <a:gd name="T51" fmla="*/ 58 h 215"/>
                <a:gd name="T52" fmla="*/ 66 w 224"/>
                <a:gd name="T53" fmla="*/ 55 h 215"/>
                <a:gd name="T54" fmla="*/ 69 w 224"/>
                <a:gd name="T55" fmla="*/ 52 h 215"/>
                <a:gd name="T56" fmla="*/ 71 w 224"/>
                <a:gd name="T57" fmla="*/ 48 h 215"/>
                <a:gd name="T58" fmla="*/ 74 w 224"/>
                <a:gd name="T59" fmla="*/ 46 h 215"/>
                <a:gd name="T60" fmla="*/ 76 w 224"/>
                <a:gd name="T61" fmla="*/ 43 h 215"/>
                <a:gd name="T62" fmla="*/ 79 w 224"/>
                <a:gd name="T63" fmla="*/ 40 h 215"/>
                <a:gd name="T64" fmla="*/ 82 w 224"/>
                <a:gd name="T65" fmla="*/ 37 h 215"/>
                <a:gd name="T66" fmla="*/ 84 w 224"/>
                <a:gd name="T67" fmla="*/ 33 h 215"/>
                <a:gd name="T68" fmla="*/ 86 w 224"/>
                <a:gd name="T69" fmla="*/ 32 h 215"/>
                <a:gd name="T70" fmla="*/ 88 w 224"/>
                <a:gd name="T71" fmla="*/ 30 h 215"/>
                <a:gd name="T72" fmla="*/ 91 w 224"/>
                <a:gd name="T73" fmla="*/ 26 h 215"/>
                <a:gd name="T74" fmla="*/ 92 w 224"/>
                <a:gd name="T75" fmla="*/ 25 h 215"/>
                <a:gd name="T76" fmla="*/ 91 w 224"/>
                <a:gd name="T77" fmla="*/ 21 h 215"/>
                <a:gd name="T78" fmla="*/ 89 w 224"/>
                <a:gd name="T79" fmla="*/ 17 h 215"/>
                <a:gd name="T80" fmla="*/ 86 w 224"/>
                <a:gd name="T81" fmla="*/ 14 h 215"/>
                <a:gd name="T82" fmla="*/ 83 w 224"/>
                <a:gd name="T83" fmla="*/ 9 h 215"/>
                <a:gd name="T84" fmla="*/ 79 w 224"/>
                <a:gd name="T85" fmla="*/ 6 h 215"/>
                <a:gd name="T86" fmla="*/ 76 w 224"/>
                <a:gd name="T87" fmla="*/ 2 h 215"/>
                <a:gd name="T88" fmla="*/ 75 w 224"/>
                <a:gd name="T89" fmla="*/ 0 h 215"/>
                <a:gd name="T90" fmla="*/ 74 w 224"/>
                <a:gd name="T91" fmla="*/ 0 h 215"/>
                <a:gd name="T92" fmla="*/ 74 w 224"/>
                <a:gd name="T93" fmla="*/ 0 h 2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4"/>
                <a:gd name="T142" fmla="*/ 0 h 215"/>
                <a:gd name="T143" fmla="*/ 224 w 224"/>
                <a:gd name="T144" fmla="*/ 215 h 2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4" h="215">
                  <a:moveTo>
                    <a:pt x="179" y="0"/>
                  </a:moveTo>
                  <a:lnTo>
                    <a:pt x="0" y="177"/>
                  </a:lnTo>
                  <a:lnTo>
                    <a:pt x="3" y="181"/>
                  </a:lnTo>
                  <a:lnTo>
                    <a:pt x="10" y="189"/>
                  </a:lnTo>
                  <a:lnTo>
                    <a:pt x="17" y="196"/>
                  </a:lnTo>
                  <a:lnTo>
                    <a:pt x="24" y="203"/>
                  </a:lnTo>
                  <a:lnTo>
                    <a:pt x="31" y="208"/>
                  </a:lnTo>
                  <a:lnTo>
                    <a:pt x="38" y="212"/>
                  </a:lnTo>
                  <a:lnTo>
                    <a:pt x="45" y="215"/>
                  </a:lnTo>
                  <a:lnTo>
                    <a:pt x="48" y="212"/>
                  </a:lnTo>
                  <a:lnTo>
                    <a:pt x="55" y="208"/>
                  </a:lnTo>
                  <a:lnTo>
                    <a:pt x="60" y="203"/>
                  </a:lnTo>
                  <a:lnTo>
                    <a:pt x="64" y="198"/>
                  </a:lnTo>
                  <a:lnTo>
                    <a:pt x="72" y="196"/>
                  </a:lnTo>
                  <a:lnTo>
                    <a:pt x="76" y="191"/>
                  </a:lnTo>
                  <a:lnTo>
                    <a:pt x="83" y="184"/>
                  </a:lnTo>
                  <a:lnTo>
                    <a:pt x="91" y="177"/>
                  </a:lnTo>
                  <a:lnTo>
                    <a:pt x="98" y="170"/>
                  </a:lnTo>
                  <a:lnTo>
                    <a:pt x="105" y="165"/>
                  </a:lnTo>
                  <a:lnTo>
                    <a:pt x="112" y="158"/>
                  </a:lnTo>
                  <a:lnTo>
                    <a:pt x="119" y="150"/>
                  </a:lnTo>
                  <a:lnTo>
                    <a:pt x="129" y="143"/>
                  </a:lnTo>
                  <a:lnTo>
                    <a:pt x="138" y="139"/>
                  </a:lnTo>
                  <a:lnTo>
                    <a:pt x="145" y="129"/>
                  </a:lnTo>
                  <a:lnTo>
                    <a:pt x="152" y="122"/>
                  </a:lnTo>
                  <a:lnTo>
                    <a:pt x="160" y="115"/>
                  </a:lnTo>
                  <a:lnTo>
                    <a:pt x="167" y="108"/>
                  </a:lnTo>
                  <a:lnTo>
                    <a:pt x="174" y="100"/>
                  </a:lnTo>
                  <a:lnTo>
                    <a:pt x="179" y="96"/>
                  </a:lnTo>
                  <a:lnTo>
                    <a:pt x="186" y="89"/>
                  </a:lnTo>
                  <a:lnTo>
                    <a:pt x="193" y="84"/>
                  </a:lnTo>
                  <a:lnTo>
                    <a:pt x="200" y="77"/>
                  </a:lnTo>
                  <a:lnTo>
                    <a:pt x="205" y="69"/>
                  </a:lnTo>
                  <a:lnTo>
                    <a:pt x="210" y="67"/>
                  </a:lnTo>
                  <a:lnTo>
                    <a:pt x="214" y="62"/>
                  </a:lnTo>
                  <a:lnTo>
                    <a:pt x="221" y="55"/>
                  </a:lnTo>
                  <a:lnTo>
                    <a:pt x="224" y="53"/>
                  </a:lnTo>
                  <a:lnTo>
                    <a:pt x="221" y="43"/>
                  </a:lnTo>
                  <a:lnTo>
                    <a:pt x="217" y="36"/>
                  </a:lnTo>
                  <a:lnTo>
                    <a:pt x="210" y="29"/>
                  </a:lnTo>
                  <a:lnTo>
                    <a:pt x="202" y="19"/>
                  </a:lnTo>
                  <a:lnTo>
                    <a:pt x="193" y="12"/>
                  </a:lnTo>
                  <a:lnTo>
                    <a:pt x="186" y="5"/>
                  </a:lnTo>
                  <a:lnTo>
                    <a:pt x="183" y="0"/>
                  </a:lnTo>
                  <a:lnTo>
                    <a:pt x="17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34" name="Freeform 31"/>
            <p:cNvSpPr>
              <a:spLocks/>
            </p:cNvSpPr>
            <p:nvPr/>
          </p:nvSpPr>
          <p:spPr bwMode="auto">
            <a:xfrm>
              <a:off x="5510" y="3824"/>
              <a:ext cx="68" cy="80"/>
            </a:xfrm>
            <a:custGeom>
              <a:avLst/>
              <a:gdLst>
                <a:gd name="T0" fmla="*/ 53 w 167"/>
                <a:gd name="T1" fmla="*/ 0 h 166"/>
                <a:gd name="T2" fmla="*/ 0 w 167"/>
                <a:gd name="T3" fmla="*/ 62 h 166"/>
                <a:gd name="T4" fmla="*/ 0 w 167"/>
                <a:gd name="T5" fmla="*/ 62 h 166"/>
                <a:gd name="T6" fmla="*/ 2 w 167"/>
                <a:gd name="T7" fmla="*/ 64 h 166"/>
                <a:gd name="T8" fmla="*/ 4 w 167"/>
                <a:gd name="T9" fmla="*/ 67 h 166"/>
                <a:gd name="T10" fmla="*/ 6 w 167"/>
                <a:gd name="T11" fmla="*/ 71 h 166"/>
                <a:gd name="T12" fmla="*/ 9 w 167"/>
                <a:gd name="T13" fmla="*/ 75 h 166"/>
                <a:gd name="T14" fmla="*/ 13 w 167"/>
                <a:gd name="T15" fmla="*/ 78 h 166"/>
                <a:gd name="T16" fmla="*/ 15 w 167"/>
                <a:gd name="T17" fmla="*/ 80 h 166"/>
                <a:gd name="T18" fmla="*/ 20 w 167"/>
                <a:gd name="T19" fmla="*/ 80 h 166"/>
                <a:gd name="T20" fmla="*/ 20 w 167"/>
                <a:gd name="T21" fmla="*/ 78 h 166"/>
                <a:gd name="T22" fmla="*/ 23 w 167"/>
                <a:gd name="T23" fmla="*/ 77 h 166"/>
                <a:gd name="T24" fmla="*/ 26 w 167"/>
                <a:gd name="T25" fmla="*/ 73 h 166"/>
                <a:gd name="T26" fmla="*/ 29 w 167"/>
                <a:gd name="T27" fmla="*/ 70 h 166"/>
                <a:gd name="T28" fmla="*/ 33 w 167"/>
                <a:gd name="T29" fmla="*/ 65 h 166"/>
                <a:gd name="T30" fmla="*/ 37 w 167"/>
                <a:gd name="T31" fmla="*/ 61 h 166"/>
                <a:gd name="T32" fmla="*/ 39 w 167"/>
                <a:gd name="T33" fmla="*/ 58 h 166"/>
                <a:gd name="T34" fmla="*/ 41 w 167"/>
                <a:gd name="T35" fmla="*/ 55 h 166"/>
                <a:gd name="T36" fmla="*/ 43 w 167"/>
                <a:gd name="T37" fmla="*/ 53 h 166"/>
                <a:gd name="T38" fmla="*/ 46 w 167"/>
                <a:gd name="T39" fmla="*/ 51 h 166"/>
                <a:gd name="T40" fmla="*/ 48 w 167"/>
                <a:gd name="T41" fmla="*/ 47 h 166"/>
                <a:gd name="T42" fmla="*/ 50 w 167"/>
                <a:gd name="T43" fmla="*/ 45 h 166"/>
                <a:gd name="T44" fmla="*/ 51 w 167"/>
                <a:gd name="T45" fmla="*/ 41 h 166"/>
                <a:gd name="T46" fmla="*/ 53 w 167"/>
                <a:gd name="T47" fmla="*/ 38 h 166"/>
                <a:gd name="T48" fmla="*/ 55 w 167"/>
                <a:gd name="T49" fmla="*/ 37 h 166"/>
                <a:gd name="T50" fmla="*/ 56 w 167"/>
                <a:gd name="T51" fmla="*/ 33 h 166"/>
                <a:gd name="T52" fmla="*/ 58 w 167"/>
                <a:gd name="T53" fmla="*/ 31 h 166"/>
                <a:gd name="T54" fmla="*/ 60 w 167"/>
                <a:gd name="T55" fmla="*/ 28 h 166"/>
                <a:gd name="T56" fmla="*/ 63 w 167"/>
                <a:gd name="T57" fmla="*/ 23 h 166"/>
                <a:gd name="T58" fmla="*/ 65 w 167"/>
                <a:gd name="T59" fmla="*/ 19 h 166"/>
                <a:gd name="T60" fmla="*/ 67 w 167"/>
                <a:gd name="T61" fmla="*/ 16 h 166"/>
                <a:gd name="T62" fmla="*/ 68 w 167"/>
                <a:gd name="T63" fmla="*/ 15 h 166"/>
                <a:gd name="T64" fmla="*/ 68 w 167"/>
                <a:gd name="T65" fmla="*/ 10 h 166"/>
                <a:gd name="T66" fmla="*/ 67 w 167"/>
                <a:gd name="T67" fmla="*/ 7 h 166"/>
                <a:gd name="T68" fmla="*/ 64 w 167"/>
                <a:gd name="T69" fmla="*/ 4 h 166"/>
                <a:gd name="T70" fmla="*/ 61 w 167"/>
                <a:gd name="T71" fmla="*/ 2 h 166"/>
                <a:gd name="T72" fmla="*/ 57 w 167"/>
                <a:gd name="T73" fmla="*/ 0 h 166"/>
                <a:gd name="T74" fmla="*/ 55 w 167"/>
                <a:gd name="T75" fmla="*/ 0 h 166"/>
                <a:gd name="T76" fmla="*/ 53 w 167"/>
                <a:gd name="T77" fmla="*/ 0 h 166"/>
                <a:gd name="T78" fmla="*/ 53 w 167"/>
                <a:gd name="T79" fmla="*/ 0 h 166"/>
                <a:gd name="T80" fmla="*/ 53 w 167"/>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7"/>
                <a:gd name="T124" fmla="*/ 0 h 166"/>
                <a:gd name="T125" fmla="*/ 167 w 167"/>
                <a:gd name="T126" fmla="*/ 166 h 1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7" h="166">
                  <a:moveTo>
                    <a:pt x="129" y="0"/>
                  </a:moveTo>
                  <a:lnTo>
                    <a:pt x="0" y="128"/>
                  </a:lnTo>
                  <a:lnTo>
                    <a:pt x="5" y="133"/>
                  </a:lnTo>
                  <a:lnTo>
                    <a:pt x="10" y="140"/>
                  </a:lnTo>
                  <a:lnTo>
                    <a:pt x="15" y="147"/>
                  </a:lnTo>
                  <a:lnTo>
                    <a:pt x="22" y="155"/>
                  </a:lnTo>
                  <a:lnTo>
                    <a:pt x="31" y="162"/>
                  </a:lnTo>
                  <a:lnTo>
                    <a:pt x="38" y="166"/>
                  </a:lnTo>
                  <a:lnTo>
                    <a:pt x="48" y="166"/>
                  </a:lnTo>
                  <a:lnTo>
                    <a:pt x="50" y="162"/>
                  </a:lnTo>
                  <a:lnTo>
                    <a:pt x="57" y="159"/>
                  </a:lnTo>
                  <a:lnTo>
                    <a:pt x="65" y="152"/>
                  </a:lnTo>
                  <a:lnTo>
                    <a:pt x="72" y="145"/>
                  </a:lnTo>
                  <a:lnTo>
                    <a:pt x="81" y="135"/>
                  </a:lnTo>
                  <a:lnTo>
                    <a:pt x="91" y="126"/>
                  </a:lnTo>
                  <a:lnTo>
                    <a:pt x="95" y="121"/>
                  </a:lnTo>
                  <a:lnTo>
                    <a:pt x="100" y="114"/>
                  </a:lnTo>
                  <a:lnTo>
                    <a:pt x="105" y="109"/>
                  </a:lnTo>
                  <a:lnTo>
                    <a:pt x="112" y="105"/>
                  </a:lnTo>
                  <a:lnTo>
                    <a:pt x="117" y="97"/>
                  </a:lnTo>
                  <a:lnTo>
                    <a:pt x="122" y="93"/>
                  </a:lnTo>
                  <a:lnTo>
                    <a:pt x="126" y="85"/>
                  </a:lnTo>
                  <a:lnTo>
                    <a:pt x="129" y="78"/>
                  </a:lnTo>
                  <a:lnTo>
                    <a:pt x="134" y="76"/>
                  </a:lnTo>
                  <a:lnTo>
                    <a:pt x="138" y="69"/>
                  </a:lnTo>
                  <a:lnTo>
                    <a:pt x="143" y="64"/>
                  </a:lnTo>
                  <a:lnTo>
                    <a:pt x="148" y="59"/>
                  </a:lnTo>
                  <a:lnTo>
                    <a:pt x="155" y="47"/>
                  </a:lnTo>
                  <a:lnTo>
                    <a:pt x="160" y="40"/>
                  </a:lnTo>
                  <a:lnTo>
                    <a:pt x="164" y="33"/>
                  </a:lnTo>
                  <a:lnTo>
                    <a:pt x="167" y="31"/>
                  </a:lnTo>
                  <a:lnTo>
                    <a:pt x="167" y="21"/>
                  </a:lnTo>
                  <a:lnTo>
                    <a:pt x="164" y="14"/>
                  </a:lnTo>
                  <a:lnTo>
                    <a:pt x="157" y="9"/>
                  </a:lnTo>
                  <a:lnTo>
                    <a:pt x="150" y="5"/>
                  </a:lnTo>
                  <a:lnTo>
                    <a:pt x="141" y="0"/>
                  </a:lnTo>
                  <a:lnTo>
                    <a:pt x="136" y="0"/>
                  </a:lnTo>
                  <a:lnTo>
                    <a:pt x="12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sp>
          <p:nvSpPr>
            <p:cNvPr id="43035" name="Freeform 32"/>
            <p:cNvSpPr>
              <a:spLocks/>
            </p:cNvSpPr>
            <p:nvPr/>
          </p:nvSpPr>
          <p:spPr bwMode="auto">
            <a:xfrm>
              <a:off x="5339" y="4011"/>
              <a:ext cx="98" cy="131"/>
            </a:xfrm>
            <a:custGeom>
              <a:avLst/>
              <a:gdLst>
                <a:gd name="T0" fmla="*/ 82 w 240"/>
                <a:gd name="T1" fmla="*/ 0 h 271"/>
                <a:gd name="T2" fmla="*/ 0 w 240"/>
                <a:gd name="T3" fmla="*/ 114 h 271"/>
                <a:gd name="T4" fmla="*/ 0 w 240"/>
                <a:gd name="T5" fmla="*/ 114 h 271"/>
                <a:gd name="T6" fmla="*/ 1 w 240"/>
                <a:gd name="T7" fmla="*/ 117 h 271"/>
                <a:gd name="T8" fmla="*/ 3 w 240"/>
                <a:gd name="T9" fmla="*/ 120 h 271"/>
                <a:gd name="T10" fmla="*/ 7 w 240"/>
                <a:gd name="T11" fmla="*/ 123 h 271"/>
                <a:gd name="T12" fmla="*/ 9 w 240"/>
                <a:gd name="T13" fmla="*/ 127 h 271"/>
                <a:gd name="T14" fmla="*/ 13 w 240"/>
                <a:gd name="T15" fmla="*/ 129 h 271"/>
                <a:gd name="T16" fmla="*/ 16 w 240"/>
                <a:gd name="T17" fmla="*/ 130 h 271"/>
                <a:gd name="T18" fmla="*/ 18 w 240"/>
                <a:gd name="T19" fmla="*/ 131 h 271"/>
                <a:gd name="T20" fmla="*/ 20 w 240"/>
                <a:gd name="T21" fmla="*/ 129 h 271"/>
                <a:gd name="T22" fmla="*/ 23 w 240"/>
                <a:gd name="T23" fmla="*/ 126 h 271"/>
                <a:gd name="T24" fmla="*/ 25 w 240"/>
                <a:gd name="T25" fmla="*/ 123 h 271"/>
                <a:gd name="T26" fmla="*/ 28 w 240"/>
                <a:gd name="T27" fmla="*/ 121 h 271"/>
                <a:gd name="T28" fmla="*/ 31 w 240"/>
                <a:gd name="T29" fmla="*/ 117 h 271"/>
                <a:gd name="T30" fmla="*/ 34 w 240"/>
                <a:gd name="T31" fmla="*/ 114 h 271"/>
                <a:gd name="T32" fmla="*/ 36 w 240"/>
                <a:gd name="T33" fmla="*/ 111 h 271"/>
                <a:gd name="T34" fmla="*/ 39 w 240"/>
                <a:gd name="T35" fmla="*/ 106 h 271"/>
                <a:gd name="T36" fmla="*/ 43 w 240"/>
                <a:gd name="T37" fmla="*/ 102 h 271"/>
                <a:gd name="T38" fmla="*/ 47 w 240"/>
                <a:gd name="T39" fmla="*/ 98 h 271"/>
                <a:gd name="T40" fmla="*/ 49 w 240"/>
                <a:gd name="T41" fmla="*/ 93 h 271"/>
                <a:gd name="T42" fmla="*/ 53 w 240"/>
                <a:gd name="T43" fmla="*/ 88 h 271"/>
                <a:gd name="T44" fmla="*/ 56 w 240"/>
                <a:gd name="T45" fmla="*/ 83 h 271"/>
                <a:gd name="T46" fmla="*/ 60 w 240"/>
                <a:gd name="T47" fmla="*/ 79 h 271"/>
                <a:gd name="T48" fmla="*/ 62 w 240"/>
                <a:gd name="T49" fmla="*/ 77 h 271"/>
                <a:gd name="T50" fmla="*/ 63 w 240"/>
                <a:gd name="T51" fmla="*/ 73 h 271"/>
                <a:gd name="T52" fmla="*/ 65 w 240"/>
                <a:gd name="T53" fmla="*/ 72 h 271"/>
                <a:gd name="T54" fmla="*/ 67 w 240"/>
                <a:gd name="T55" fmla="*/ 69 h 271"/>
                <a:gd name="T56" fmla="*/ 70 w 240"/>
                <a:gd name="T57" fmla="*/ 64 h 271"/>
                <a:gd name="T58" fmla="*/ 74 w 240"/>
                <a:gd name="T59" fmla="*/ 60 h 271"/>
                <a:gd name="T60" fmla="*/ 78 w 240"/>
                <a:gd name="T61" fmla="*/ 55 h 271"/>
                <a:gd name="T62" fmla="*/ 81 w 240"/>
                <a:gd name="T63" fmla="*/ 49 h 271"/>
                <a:gd name="T64" fmla="*/ 82 w 240"/>
                <a:gd name="T65" fmla="*/ 46 h 271"/>
                <a:gd name="T66" fmla="*/ 85 w 240"/>
                <a:gd name="T67" fmla="*/ 42 h 271"/>
                <a:gd name="T68" fmla="*/ 89 w 240"/>
                <a:gd name="T69" fmla="*/ 38 h 271"/>
                <a:gd name="T70" fmla="*/ 90 w 240"/>
                <a:gd name="T71" fmla="*/ 34 h 271"/>
                <a:gd name="T72" fmla="*/ 93 w 240"/>
                <a:gd name="T73" fmla="*/ 31 h 271"/>
                <a:gd name="T74" fmla="*/ 94 w 240"/>
                <a:gd name="T75" fmla="*/ 28 h 271"/>
                <a:gd name="T76" fmla="*/ 97 w 240"/>
                <a:gd name="T77" fmla="*/ 24 h 271"/>
                <a:gd name="T78" fmla="*/ 98 w 240"/>
                <a:gd name="T79" fmla="*/ 22 h 271"/>
                <a:gd name="T80" fmla="*/ 97 w 240"/>
                <a:gd name="T81" fmla="*/ 17 h 271"/>
                <a:gd name="T82" fmla="*/ 96 w 240"/>
                <a:gd name="T83" fmla="*/ 13 h 271"/>
                <a:gd name="T84" fmla="*/ 93 w 240"/>
                <a:gd name="T85" fmla="*/ 9 h 271"/>
                <a:gd name="T86" fmla="*/ 90 w 240"/>
                <a:gd name="T87" fmla="*/ 7 h 271"/>
                <a:gd name="T88" fmla="*/ 87 w 240"/>
                <a:gd name="T89" fmla="*/ 3 h 271"/>
                <a:gd name="T90" fmla="*/ 85 w 240"/>
                <a:gd name="T91" fmla="*/ 2 h 271"/>
                <a:gd name="T92" fmla="*/ 82 w 240"/>
                <a:gd name="T93" fmla="*/ 0 h 271"/>
                <a:gd name="T94" fmla="*/ 82 w 240"/>
                <a:gd name="T95" fmla="*/ 0 h 271"/>
                <a:gd name="T96" fmla="*/ 82 w 240"/>
                <a:gd name="T97" fmla="*/ 0 h 2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271"/>
                <a:gd name="T149" fmla="*/ 240 w 240"/>
                <a:gd name="T150" fmla="*/ 271 h 2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271">
                  <a:moveTo>
                    <a:pt x="200" y="0"/>
                  </a:moveTo>
                  <a:lnTo>
                    <a:pt x="0" y="236"/>
                  </a:lnTo>
                  <a:lnTo>
                    <a:pt x="3" y="243"/>
                  </a:lnTo>
                  <a:lnTo>
                    <a:pt x="7" y="248"/>
                  </a:lnTo>
                  <a:lnTo>
                    <a:pt x="17" y="255"/>
                  </a:lnTo>
                  <a:lnTo>
                    <a:pt x="22" y="262"/>
                  </a:lnTo>
                  <a:lnTo>
                    <a:pt x="31" y="267"/>
                  </a:lnTo>
                  <a:lnTo>
                    <a:pt x="38" y="269"/>
                  </a:lnTo>
                  <a:lnTo>
                    <a:pt x="45" y="271"/>
                  </a:lnTo>
                  <a:lnTo>
                    <a:pt x="50" y="267"/>
                  </a:lnTo>
                  <a:lnTo>
                    <a:pt x="57" y="260"/>
                  </a:lnTo>
                  <a:lnTo>
                    <a:pt x="62" y="255"/>
                  </a:lnTo>
                  <a:lnTo>
                    <a:pt x="69" y="250"/>
                  </a:lnTo>
                  <a:lnTo>
                    <a:pt x="76" y="243"/>
                  </a:lnTo>
                  <a:lnTo>
                    <a:pt x="83" y="236"/>
                  </a:lnTo>
                  <a:lnTo>
                    <a:pt x="88" y="229"/>
                  </a:lnTo>
                  <a:lnTo>
                    <a:pt x="95" y="219"/>
                  </a:lnTo>
                  <a:lnTo>
                    <a:pt x="105" y="210"/>
                  </a:lnTo>
                  <a:lnTo>
                    <a:pt x="114" y="202"/>
                  </a:lnTo>
                  <a:lnTo>
                    <a:pt x="121" y="193"/>
                  </a:lnTo>
                  <a:lnTo>
                    <a:pt x="131" y="183"/>
                  </a:lnTo>
                  <a:lnTo>
                    <a:pt x="138" y="171"/>
                  </a:lnTo>
                  <a:lnTo>
                    <a:pt x="148" y="164"/>
                  </a:lnTo>
                  <a:lnTo>
                    <a:pt x="152" y="160"/>
                  </a:lnTo>
                  <a:lnTo>
                    <a:pt x="155" y="152"/>
                  </a:lnTo>
                  <a:lnTo>
                    <a:pt x="159" y="148"/>
                  </a:lnTo>
                  <a:lnTo>
                    <a:pt x="164" y="143"/>
                  </a:lnTo>
                  <a:lnTo>
                    <a:pt x="171" y="133"/>
                  </a:lnTo>
                  <a:lnTo>
                    <a:pt x="181" y="124"/>
                  </a:lnTo>
                  <a:lnTo>
                    <a:pt x="190" y="114"/>
                  </a:lnTo>
                  <a:lnTo>
                    <a:pt x="198" y="102"/>
                  </a:lnTo>
                  <a:lnTo>
                    <a:pt x="202" y="95"/>
                  </a:lnTo>
                  <a:lnTo>
                    <a:pt x="209" y="86"/>
                  </a:lnTo>
                  <a:lnTo>
                    <a:pt x="217" y="79"/>
                  </a:lnTo>
                  <a:lnTo>
                    <a:pt x="221" y="71"/>
                  </a:lnTo>
                  <a:lnTo>
                    <a:pt x="228" y="64"/>
                  </a:lnTo>
                  <a:lnTo>
                    <a:pt x="231" y="57"/>
                  </a:lnTo>
                  <a:lnTo>
                    <a:pt x="238" y="50"/>
                  </a:lnTo>
                  <a:lnTo>
                    <a:pt x="240" y="45"/>
                  </a:lnTo>
                  <a:lnTo>
                    <a:pt x="238" y="36"/>
                  </a:lnTo>
                  <a:lnTo>
                    <a:pt x="236" y="26"/>
                  </a:lnTo>
                  <a:lnTo>
                    <a:pt x="228" y="19"/>
                  </a:lnTo>
                  <a:lnTo>
                    <a:pt x="221" y="14"/>
                  </a:lnTo>
                  <a:lnTo>
                    <a:pt x="214" y="7"/>
                  </a:lnTo>
                  <a:lnTo>
                    <a:pt x="207" y="5"/>
                  </a:lnTo>
                  <a:lnTo>
                    <a:pt x="20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CR" dirty="0"/>
            </a:p>
          </p:txBody>
        </p:sp>
      </p:grpSp>
      <p:sp>
        <p:nvSpPr>
          <p:cNvPr id="43017" name="Line 33"/>
          <p:cNvSpPr>
            <a:spLocks noChangeShapeType="1"/>
          </p:cNvSpPr>
          <p:nvPr/>
        </p:nvSpPr>
        <p:spPr bwMode="auto">
          <a:xfrm flipV="1">
            <a:off x="5334000" y="1720850"/>
            <a:ext cx="762000" cy="609600"/>
          </a:xfrm>
          <a:prstGeom prst="line">
            <a:avLst/>
          </a:prstGeom>
          <a:ln>
            <a:headEnd/>
            <a:tailEnd type="triangle" w="med" len="med"/>
          </a:ln>
          <a:extLst/>
        </p:spPr>
        <p:style>
          <a:lnRef idx="3">
            <a:schemeClr val="accent2"/>
          </a:lnRef>
          <a:fillRef idx="0">
            <a:schemeClr val="accent2"/>
          </a:fillRef>
          <a:effectRef idx="2">
            <a:schemeClr val="accent2"/>
          </a:effectRef>
          <a:fontRef idx="minor">
            <a:schemeClr val="tx1"/>
          </a:fontRef>
        </p:style>
        <p:txBody>
          <a:bodyPr/>
          <a:lstStyle/>
          <a:p>
            <a:endParaRPr lang="es-CR" dirty="0"/>
          </a:p>
        </p:txBody>
      </p:sp>
      <p:sp>
        <p:nvSpPr>
          <p:cNvPr id="43018" name="Line 34"/>
          <p:cNvSpPr>
            <a:spLocks noChangeShapeType="1"/>
          </p:cNvSpPr>
          <p:nvPr/>
        </p:nvSpPr>
        <p:spPr bwMode="auto">
          <a:xfrm>
            <a:off x="5562600" y="4159250"/>
            <a:ext cx="914400" cy="184150"/>
          </a:xfrm>
          <a:prstGeom prst="line">
            <a:avLst/>
          </a:prstGeom>
          <a:ln>
            <a:headEnd/>
            <a:tailEnd type="triangle" w="med" len="med"/>
          </a:ln>
          <a:extLst/>
        </p:spPr>
        <p:style>
          <a:lnRef idx="3">
            <a:schemeClr val="accent2"/>
          </a:lnRef>
          <a:fillRef idx="0">
            <a:schemeClr val="accent2"/>
          </a:fillRef>
          <a:effectRef idx="2">
            <a:schemeClr val="accent2"/>
          </a:effectRef>
          <a:fontRef idx="minor">
            <a:schemeClr val="tx1"/>
          </a:fontRef>
        </p:style>
        <p:txBody>
          <a:bodyPr/>
          <a:lstStyle/>
          <a:p>
            <a:endParaRPr lang="es-CR" dirty="0"/>
          </a:p>
        </p:txBody>
      </p:sp>
      <p:sp>
        <p:nvSpPr>
          <p:cNvPr id="43019" name="Line 35"/>
          <p:cNvSpPr>
            <a:spLocks noChangeShapeType="1"/>
          </p:cNvSpPr>
          <p:nvPr/>
        </p:nvSpPr>
        <p:spPr bwMode="auto">
          <a:xfrm flipH="1">
            <a:off x="3581400" y="2209800"/>
            <a:ext cx="1447800" cy="0"/>
          </a:xfrm>
          <a:prstGeom prst="line">
            <a:avLst/>
          </a:prstGeom>
          <a:ln>
            <a:headEnd/>
            <a:tailEnd type="triangle" w="med" len="med"/>
          </a:ln>
          <a:extLst/>
        </p:spPr>
        <p:style>
          <a:lnRef idx="3">
            <a:schemeClr val="accent2"/>
          </a:lnRef>
          <a:fillRef idx="0">
            <a:schemeClr val="accent2"/>
          </a:fillRef>
          <a:effectRef idx="2">
            <a:schemeClr val="accent2"/>
          </a:effectRef>
          <a:fontRef idx="minor">
            <a:schemeClr val="tx1"/>
          </a:fontRef>
        </p:style>
        <p:txBody>
          <a:bodyPr/>
          <a:lstStyle/>
          <a:p>
            <a:endParaRPr lang="es-CR" dirty="0"/>
          </a:p>
        </p:txBody>
      </p:sp>
      <p:sp>
        <p:nvSpPr>
          <p:cNvPr id="43020" name="Line 36"/>
          <p:cNvSpPr>
            <a:spLocks noChangeShapeType="1"/>
          </p:cNvSpPr>
          <p:nvPr/>
        </p:nvSpPr>
        <p:spPr bwMode="auto">
          <a:xfrm flipH="1">
            <a:off x="2895600" y="3352800"/>
            <a:ext cx="1524000" cy="0"/>
          </a:xfrm>
          <a:prstGeom prst="line">
            <a:avLst/>
          </a:prstGeom>
          <a:ln>
            <a:headEnd/>
            <a:tailEnd type="triangle" w="med" len="med"/>
          </a:ln>
          <a:extLst/>
        </p:spPr>
        <p:style>
          <a:lnRef idx="3">
            <a:schemeClr val="accent2"/>
          </a:lnRef>
          <a:fillRef idx="0">
            <a:schemeClr val="accent2"/>
          </a:fillRef>
          <a:effectRef idx="2">
            <a:schemeClr val="accent2"/>
          </a:effectRef>
          <a:fontRef idx="minor">
            <a:schemeClr val="tx1"/>
          </a:fontRef>
        </p:style>
        <p:txBody>
          <a:bodyPr/>
          <a:lstStyle/>
          <a:p>
            <a:endParaRPr lang="es-CR" dirty="0"/>
          </a:p>
        </p:txBody>
      </p:sp>
      <p:sp>
        <p:nvSpPr>
          <p:cNvPr id="43021" name="Text Box 37"/>
          <p:cNvSpPr txBox="1">
            <a:spLocks noChangeArrowheads="1"/>
          </p:cNvSpPr>
          <p:nvPr/>
        </p:nvSpPr>
        <p:spPr bwMode="auto">
          <a:xfrm>
            <a:off x="6660232" y="980728"/>
            <a:ext cx="1905000" cy="16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R" sz="1100" dirty="0">
                <a:latin typeface="+mn-lt"/>
              </a:rPr>
              <a:t>Botones   Partida 9606  Origen: Holanda</a:t>
            </a:r>
          </a:p>
          <a:p>
            <a:pPr algn="ctr" eaLnBrk="1" hangingPunct="1">
              <a:spcBef>
                <a:spcPct val="50000"/>
              </a:spcBef>
            </a:pPr>
            <a:r>
              <a:rPr lang="es-CR" sz="1100" dirty="0">
                <a:latin typeface="+mn-lt"/>
              </a:rPr>
              <a:t>(OK, regla de carácter esencial- Regla de Cap.2)</a:t>
            </a:r>
            <a:endParaRPr lang="es-ES" sz="1100" dirty="0">
              <a:latin typeface="+mn-lt"/>
            </a:endParaRPr>
          </a:p>
          <a:p>
            <a:pPr algn="ctr" eaLnBrk="1" hangingPunct="1">
              <a:spcBef>
                <a:spcPct val="50000"/>
              </a:spcBef>
            </a:pPr>
            <a:endParaRPr lang="es-ES" sz="1100" dirty="0">
              <a:latin typeface="+mn-lt"/>
            </a:endParaRPr>
          </a:p>
        </p:txBody>
      </p:sp>
      <p:sp>
        <p:nvSpPr>
          <p:cNvPr id="43022" name="Text Box 38"/>
          <p:cNvSpPr txBox="1">
            <a:spLocks noChangeArrowheads="1"/>
          </p:cNvSpPr>
          <p:nvPr/>
        </p:nvSpPr>
        <p:spPr bwMode="auto">
          <a:xfrm>
            <a:off x="611560" y="1412776"/>
            <a:ext cx="2437656"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R" sz="1200" dirty="0">
                <a:latin typeface="+mn-lt"/>
              </a:rPr>
              <a:t>Etiquetas    Partida 6217 Origen: Honduras</a:t>
            </a:r>
          </a:p>
          <a:p>
            <a:pPr algn="ctr" eaLnBrk="1" hangingPunct="1">
              <a:spcBef>
                <a:spcPct val="50000"/>
              </a:spcBef>
            </a:pPr>
            <a:r>
              <a:rPr lang="es-CR" sz="1200" dirty="0">
                <a:latin typeface="+mn-lt"/>
              </a:rPr>
              <a:t>(OK, regla de carácter esencial – Regla de Cap.2)</a:t>
            </a:r>
            <a:endParaRPr lang="es-ES" sz="1200" dirty="0">
              <a:latin typeface="+mn-lt"/>
            </a:endParaRPr>
          </a:p>
          <a:p>
            <a:pPr algn="ctr" eaLnBrk="1" hangingPunct="1">
              <a:spcBef>
                <a:spcPct val="50000"/>
              </a:spcBef>
            </a:pPr>
            <a:endParaRPr lang="es-ES" sz="1200" dirty="0">
              <a:latin typeface="+mn-lt"/>
            </a:endParaRPr>
          </a:p>
        </p:txBody>
      </p:sp>
      <p:sp>
        <p:nvSpPr>
          <p:cNvPr id="43023" name="Text Box 39"/>
          <p:cNvSpPr txBox="1">
            <a:spLocks noChangeArrowheads="1"/>
          </p:cNvSpPr>
          <p:nvPr/>
        </p:nvSpPr>
        <p:spPr bwMode="auto">
          <a:xfrm>
            <a:off x="6934200" y="3933056"/>
            <a:ext cx="2209800" cy="1023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R" sz="1100" dirty="0">
                <a:latin typeface="+mn-lt"/>
              </a:rPr>
              <a:t>Hilo de coser  Partida 5401   Origen: Guatemala</a:t>
            </a:r>
          </a:p>
          <a:p>
            <a:pPr algn="ctr" eaLnBrk="1" hangingPunct="1">
              <a:spcBef>
                <a:spcPct val="50000"/>
              </a:spcBef>
            </a:pPr>
            <a:r>
              <a:rPr lang="es-CR" sz="1100" dirty="0">
                <a:latin typeface="+mn-lt"/>
              </a:rPr>
              <a:t>(OK, material originario)</a:t>
            </a:r>
            <a:endParaRPr lang="es-ES" sz="1100" dirty="0">
              <a:latin typeface="+mn-lt"/>
            </a:endParaRPr>
          </a:p>
        </p:txBody>
      </p:sp>
      <p:sp>
        <p:nvSpPr>
          <p:cNvPr id="43024" name="Line 40"/>
          <p:cNvSpPr>
            <a:spLocks noChangeShapeType="1"/>
          </p:cNvSpPr>
          <p:nvPr/>
        </p:nvSpPr>
        <p:spPr bwMode="auto">
          <a:xfrm>
            <a:off x="5257800" y="2362200"/>
            <a:ext cx="1219200" cy="457200"/>
          </a:xfrm>
          <a:prstGeom prst="line">
            <a:avLst/>
          </a:prstGeom>
          <a:ln>
            <a:headEnd/>
            <a:tailEnd type="triangle" w="med" len="med"/>
          </a:ln>
          <a:extLst/>
        </p:spPr>
        <p:style>
          <a:lnRef idx="3">
            <a:schemeClr val="accent2"/>
          </a:lnRef>
          <a:fillRef idx="0">
            <a:schemeClr val="accent2"/>
          </a:fillRef>
          <a:effectRef idx="2">
            <a:schemeClr val="accent2"/>
          </a:effectRef>
          <a:fontRef idx="minor">
            <a:schemeClr val="tx1"/>
          </a:fontRef>
        </p:style>
        <p:txBody>
          <a:bodyPr/>
          <a:lstStyle/>
          <a:p>
            <a:endParaRPr lang="es-CR" dirty="0"/>
          </a:p>
        </p:txBody>
      </p:sp>
      <p:sp>
        <p:nvSpPr>
          <p:cNvPr id="43025" name="Text Box 41"/>
          <p:cNvSpPr txBox="1">
            <a:spLocks noChangeArrowheads="1"/>
          </p:cNvSpPr>
          <p:nvPr/>
        </p:nvSpPr>
        <p:spPr bwMode="auto">
          <a:xfrm>
            <a:off x="6588125" y="2420938"/>
            <a:ext cx="2209800" cy="1192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R" sz="1100" dirty="0">
                <a:latin typeface="+mn-lt"/>
              </a:rPr>
              <a:t>Cremalleras Partida 9607 Origen: India</a:t>
            </a:r>
          </a:p>
          <a:p>
            <a:pPr algn="ctr" eaLnBrk="1" hangingPunct="1">
              <a:spcBef>
                <a:spcPct val="50000"/>
              </a:spcBef>
            </a:pPr>
            <a:r>
              <a:rPr lang="es-CR" sz="1100" dirty="0">
                <a:latin typeface="+mn-lt"/>
              </a:rPr>
              <a:t>(OK, regla de carácter esencial- Regla de Cap.2)</a:t>
            </a:r>
            <a:endParaRPr lang="es-ES" sz="1100" dirty="0">
              <a:latin typeface="+mn-lt"/>
            </a:endParaRPr>
          </a:p>
        </p:txBody>
      </p:sp>
      <p:sp>
        <p:nvSpPr>
          <p:cNvPr id="43026" name="Text Box 42"/>
          <p:cNvSpPr txBox="1">
            <a:spLocks noChangeArrowheads="1"/>
          </p:cNvSpPr>
          <p:nvPr/>
        </p:nvSpPr>
        <p:spPr bwMode="auto">
          <a:xfrm>
            <a:off x="304800" y="5638800"/>
            <a:ext cx="8534400" cy="1200329"/>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CR" dirty="0">
                <a:solidFill>
                  <a:srgbClr val="663300"/>
                </a:solidFill>
              </a:rPr>
              <a:t>La mercancía no se considera originaria porque los tejidos de algodón utilizados en la prenda no son originarios (no cumple regla de “yarn forward”)</a:t>
            </a:r>
            <a:endParaRPr lang="en-US" dirty="0">
              <a:solidFill>
                <a:srgbClr val="663300"/>
              </a:solidFill>
            </a:endParaRPr>
          </a:p>
        </p:txBody>
      </p:sp>
      <p:sp>
        <p:nvSpPr>
          <p:cNvPr id="44" name="1 Título"/>
          <p:cNvSpPr txBox="1">
            <a:spLocks/>
          </p:cNvSpPr>
          <p:nvPr/>
        </p:nvSpPr>
        <p:spPr>
          <a:xfrm>
            <a:off x="467544" y="341313"/>
            <a:ext cx="7024744" cy="932578"/>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s-CR" dirty="0" smtClean="0"/>
              <a:t>Elementos del caso</a:t>
            </a:r>
            <a:endParaRPr lang="es-CR" dirty="0"/>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20688"/>
            <a:ext cx="7024744" cy="1143000"/>
          </a:xfrm>
        </p:spPr>
        <p:txBody>
          <a:bodyPr/>
          <a:lstStyle/>
          <a:p>
            <a:pPr algn="ctr"/>
            <a:r>
              <a:rPr lang="es-CR" dirty="0" smtClean="0"/>
              <a:t>Ventajas</a:t>
            </a:r>
            <a:endParaRPr lang="es-CR" dirty="0"/>
          </a:p>
        </p:txBody>
      </p:sp>
      <p:sp>
        <p:nvSpPr>
          <p:cNvPr id="4" name="3 Marcador de contenido"/>
          <p:cNvSpPr>
            <a:spLocks noGrp="1"/>
          </p:cNvSpPr>
          <p:nvPr>
            <p:ph sz="quarter" idx="13"/>
          </p:nvPr>
        </p:nvSpPr>
        <p:spPr/>
        <p:txBody>
          <a:bodyPr>
            <a:normAutofit fontScale="62500" lnSpcReduction="20000"/>
          </a:bodyPr>
          <a:lstStyle/>
          <a:p>
            <a:r>
              <a:rPr lang="es-CR" dirty="0" smtClean="0"/>
              <a:t>Sencillo, preciso y de fácil aplicación – operadores y gobiernos.</a:t>
            </a:r>
          </a:p>
          <a:p>
            <a:r>
              <a:rPr lang="es-CR" dirty="0" smtClean="0"/>
              <a:t>Cambio arancelario es sinónimo de transformación sustancial.</a:t>
            </a:r>
          </a:p>
          <a:p>
            <a:r>
              <a:rPr lang="es-CR" dirty="0" smtClean="0"/>
              <a:t>No deben verificarse costos ni determinarse valor agregado nacional o regional.</a:t>
            </a:r>
            <a:endParaRPr lang="es-CR" dirty="0"/>
          </a:p>
        </p:txBody>
      </p:sp>
      <p:pic>
        <p:nvPicPr>
          <p:cNvPr id="33794" name="Picture 2" descr="http://usaconet.com/img/ventajas_img.png"/>
          <p:cNvPicPr>
            <a:picLocks noChangeAspect="1" noChangeArrowheads="1"/>
          </p:cNvPicPr>
          <p:nvPr/>
        </p:nvPicPr>
        <p:blipFill>
          <a:blip r:embed="rId2" cstate="print"/>
          <a:srcRect/>
          <a:stretch>
            <a:fillRect/>
          </a:stretch>
        </p:blipFill>
        <p:spPr bwMode="auto">
          <a:xfrm>
            <a:off x="4644008" y="1772816"/>
            <a:ext cx="3667125" cy="2952751"/>
          </a:xfrm>
          <a:prstGeom prst="rect">
            <a:avLst/>
          </a:prstGeom>
          <a:noFill/>
        </p:spPr>
      </p:pic>
    </p:spTree>
    <p:extLst>
      <p:ext uri="{BB962C8B-B14F-4D97-AF65-F5344CB8AC3E}">
        <p14:creationId xmlns="" xmlns:p14="http://schemas.microsoft.com/office/powerpoint/2010/main" val="739059597"/>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R" dirty="0" smtClean="0"/>
              <a:t>Desventajas</a:t>
            </a:r>
            <a:endParaRPr lang="es-CR" dirty="0"/>
          </a:p>
        </p:txBody>
      </p:sp>
      <p:sp>
        <p:nvSpPr>
          <p:cNvPr id="3" name="2 Marcador de contenido"/>
          <p:cNvSpPr>
            <a:spLocks noGrp="1"/>
          </p:cNvSpPr>
          <p:nvPr>
            <p:ph sz="quarter" idx="13"/>
          </p:nvPr>
        </p:nvSpPr>
        <p:spPr/>
        <p:txBody>
          <a:bodyPr>
            <a:normAutofit fontScale="70000" lnSpcReduction="20000"/>
          </a:bodyPr>
          <a:lstStyle/>
          <a:p>
            <a:r>
              <a:rPr lang="es-CR" dirty="0" smtClean="0"/>
              <a:t>El SA no fue diseñado para efectos de determinar el origen – un proceso complejo y muy tecnificado no necesariamente conlleva un cambio arancelario y viceversa.</a:t>
            </a:r>
          </a:p>
          <a:p>
            <a:r>
              <a:rPr lang="es-CR" dirty="0" smtClean="0"/>
              <a:t>Se debe contar con criterios de VCR.</a:t>
            </a:r>
            <a:endParaRPr lang="es-CR" dirty="0"/>
          </a:p>
        </p:txBody>
      </p:sp>
      <p:pic>
        <p:nvPicPr>
          <p:cNvPr id="32770" name="Picture 2" descr="http://4.bp.blogspot.com/-z-lBTTtwEnI/Tq4AcekHHUI/AAAAAAAAAgQ/p60F84spxSw/s640/reclutamiento-475x315.jpg"/>
          <p:cNvPicPr>
            <a:picLocks noChangeAspect="1" noChangeArrowheads="1"/>
          </p:cNvPicPr>
          <p:nvPr/>
        </p:nvPicPr>
        <p:blipFill>
          <a:blip r:embed="rId2" cstate="print"/>
          <a:srcRect/>
          <a:stretch>
            <a:fillRect/>
          </a:stretch>
        </p:blipFill>
        <p:spPr bwMode="auto">
          <a:xfrm>
            <a:off x="4427984" y="2276872"/>
            <a:ext cx="4126171" cy="2736304"/>
          </a:xfrm>
          <a:prstGeom prst="rect">
            <a:avLst/>
          </a:prstGeom>
          <a:noFill/>
        </p:spPr>
      </p:pic>
    </p:spTree>
    <p:extLst>
      <p:ext uri="{BB962C8B-B14F-4D97-AF65-F5344CB8AC3E}">
        <p14:creationId xmlns="" xmlns:p14="http://schemas.microsoft.com/office/powerpoint/2010/main" val="1798584664"/>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8720"/>
            <a:ext cx="7560958" cy="1143000"/>
          </a:xfrm>
        </p:spPr>
        <p:txBody>
          <a:bodyPr>
            <a:noAutofit/>
          </a:bodyPr>
          <a:lstStyle/>
          <a:p>
            <a:pPr algn="ctr"/>
            <a:r>
              <a:rPr lang="es-CR" sz="2800" dirty="0" smtClean="0"/>
              <a:t>Método de valor agregado nacional o regional</a:t>
            </a:r>
            <a:endParaRPr lang="es-CR" sz="2800" dirty="0"/>
          </a:p>
        </p:txBody>
      </p:sp>
      <p:sp>
        <p:nvSpPr>
          <p:cNvPr id="3" name="2 Marcador de contenido"/>
          <p:cNvSpPr>
            <a:spLocks noGrp="1"/>
          </p:cNvSpPr>
          <p:nvPr>
            <p:ph sz="quarter" idx="13"/>
          </p:nvPr>
        </p:nvSpPr>
        <p:spPr/>
        <p:txBody>
          <a:bodyPr>
            <a:normAutofit fontScale="85000" lnSpcReduction="20000"/>
          </a:bodyPr>
          <a:lstStyle/>
          <a:p>
            <a:r>
              <a:rPr lang="es-CR" dirty="0" smtClean="0"/>
              <a:t>Valor agregado nacional o regional / Valor de contenido regional o nacional.</a:t>
            </a:r>
          </a:p>
          <a:p>
            <a:pPr lvl="1"/>
            <a:r>
              <a:rPr lang="es-CR" dirty="0" smtClean="0"/>
              <a:t>Consiste en determinar un porcentaje mínimo de valor agregado nacional o regional</a:t>
            </a:r>
            <a:endParaRPr lang="es-CR" dirty="0"/>
          </a:p>
        </p:txBody>
      </p:sp>
      <p:sp>
        <p:nvSpPr>
          <p:cNvPr id="4" name="3 Marcador de contenido"/>
          <p:cNvSpPr>
            <a:spLocks noGrp="1"/>
          </p:cNvSpPr>
          <p:nvPr>
            <p:ph sz="quarter" idx="14"/>
          </p:nvPr>
        </p:nvSpPr>
        <p:spPr/>
        <p:txBody>
          <a:bodyPr>
            <a:normAutofit fontScale="92500"/>
          </a:bodyPr>
          <a:lstStyle/>
          <a:p>
            <a:r>
              <a:rPr lang="es-CR" dirty="0" smtClean="0"/>
              <a:t>Métodos:</a:t>
            </a:r>
          </a:p>
          <a:p>
            <a:pPr lvl="1"/>
            <a:r>
              <a:rPr lang="es-CR" dirty="0" smtClean="0"/>
              <a:t>VT (valor de transacción)</a:t>
            </a:r>
          </a:p>
          <a:p>
            <a:pPr lvl="1"/>
            <a:r>
              <a:rPr lang="es-CR" dirty="0" smtClean="0"/>
              <a:t>CN (costo neto)</a:t>
            </a:r>
          </a:p>
          <a:p>
            <a:pPr lvl="1"/>
            <a:r>
              <a:rPr lang="es-CR" dirty="0" smtClean="0"/>
              <a:t>BD (disminución del valor)</a:t>
            </a:r>
          </a:p>
          <a:p>
            <a:pPr lvl="1"/>
            <a:r>
              <a:rPr lang="es-CR" dirty="0" smtClean="0"/>
              <a:t>BU (aumento del valor)</a:t>
            </a:r>
            <a:endParaRPr lang="es-CR" dirty="0"/>
          </a:p>
        </p:txBody>
      </p:sp>
      <p:pic>
        <p:nvPicPr>
          <p:cNvPr id="31746" name="Picture 2" descr="http://www.denversportscenterenespanol.com/wp-content/uploads/2011/11/centroamerica.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588224" y="4958141"/>
            <a:ext cx="2074193" cy="1518860"/>
          </a:xfrm>
          <a:prstGeom prst="rect">
            <a:avLst/>
          </a:prstGeom>
          <a:noFill/>
        </p:spPr>
      </p:pic>
    </p:spTree>
    <p:extLst>
      <p:ext uri="{BB962C8B-B14F-4D97-AF65-F5344CB8AC3E}">
        <p14:creationId xmlns="" xmlns:p14="http://schemas.microsoft.com/office/powerpoint/2010/main" val="4281358667"/>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08912" cy="1143000"/>
          </a:xfrm>
        </p:spPr>
        <p:txBody>
          <a:bodyPr>
            <a:normAutofit fontScale="90000"/>
          </a:bodyPr>
          <a:lstStyle/>
          <a:p>
            <a:pPr algn="ctr"/>
            <a:r>
              <a:rPr lang="es-CR" dirty="0" smtClean="0"/>
              <a:t>Ventajas y desventajas</a:t>
            </a:r>
            <a:endParaRPr lang="es-CR" dirty="0"/>
          </a:p>
        </p:txBody>
      </p:sp>
      <p:sp>
        <p:nvSpPr>
          <p:cNvPr id="3" name="2 Marcador de contenido"/>
          <p:cNvSpPr>
            <a:spLocks noGrp="1"/>
          </p:cNvSpPr>
          <p:nvPr>
            <p:ph sz="quarter" idx="13"/>
          </p:nvPr>
        </p:nvSpPr>
        <p:spPr>
          <a:xfrm>
            <a:off x="539552" y="1628800"/>
            <a:ext cx="3419856" cy="3493008"/>
          </a:xfrm>
        </p:spPr>
        <p:txBody>
          <a:bodyPr>
            <a:normAutofit fontScale="92500" lnSpcReduction="20000"/>
          </a:bodyPr>
          <a:lstStyle/>
          <a:p>
            <a:r>
              <a:rPr lang="es-CR" dirty="0" smtClean="0"/>
              <a:t>Cuando un cambio arancelario no es aplicable obliga a las empresas a añadir un valor agregado predeterminado.</a:t>
            </a:r>
            <a:endParaRPr lang="es-CR" dirty="0"/>
          </a:p>
        </p:txBody>
      </p:sp>
      <p:pic>
        <p:nvPicPr>
          <p:cNvPr id="30722" name="Picture 2" descr="http://www.torneadosferni.com/comercio/162-thickbox_default/mazo-de-juez.jpg"/>
          <p:cNvPicPr>
            <a:picLocks noChangeAspect="1" noChangeArrowheads="1"/>
          </p:cNvPicPr>
          <p:nvPr/>
        </p:nvPicPr>
        <p:blipFill>
          <a:blip r:embed="rId2" cstate="print"/>
          <a:srcRect/>
          <a:stretch>
            <a:fillRect/>
          </a:stretch>
        </p:blipFill>
        <p:spPr bwMode="auto">
          <a:xfrm>
            <a:off x="5796136" y="3501008"/>
            <a:ext cx="2546648" cy="2546648"/>
          </a:xfrm>
          <a:prstGeom prst="rect">
            <a:avLst/>
          </a:prstGeom>
          <a:noFill/>
        </p:spPr>
      </p:pic>
      <p:sp>
        <p:nvSpPr>
          <p:cNvPr id="4" name="3 Marcador de contenido"/>
          <p:cNvSpPr>
            <a:spLocks noGrp="1"/>
          </p:cNvSpPr>
          <p:nvPr>
            <p:ph sz="quarter" idx="14"/>
          </p:nvPr>
        </p:nvSpPr>
        <p:spPr>
          <a:xfrm>
            <a:off x="4142288" y="1628799"/>
            <a:ext cx="3419856" cy="3493008"/>
          </a:xfrm>
        </p:spPr>
        <p:txBody>
          <a:bodyPr/>
          <a:lstStyle/>
          <a:p>
            <a:r>
              <a:rPr lang="es-CR" dirty="0" smtClean="0"/>
              <a:t>Costoso, difícil de administrar, favorece países con costos de mano de obra más cara.</a:t>
            </a:r>
            <a:endParaRPr lang="es-CR" dirty="0"/>
          </a:p>
        </p:txBody>
      </p:sp>
      <p:pic>
        <p:nvPicPr>
          <p:cNvPr id="30724" name="Picture 4" descr="http://2.bp.blogspot.com/-VDRWMMq5tIQ/T1z19j3NBPI/AAAAAAAAFro/1xfKdpGODZU/s1600/monedas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64088" y="4221088"/>
            <a:ext cx="1918345" cy="2022226"/>
          </a:xfrm>
          <a:prstGeom prst="rect">
            <a:avLst/>
          </a:prstGeom>
          <a:noFill/>
        </p:spPr>
      </p:pic>
    </p:spTree>
    <p:extLst>
      <p:ext uri="{BB962C8B-B14F-4D97-AF65-F5344CB8AC3E}">
        <p14:creationId xmlns="" xmlns:p14="http://schemas.microsoft.com/office/powerpoint/2010/main" val="31373268"/>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t3.gstatic.com/images?q=tbn:ANd9GcRQkyF67qFipGHim7VntblQD6UoIbJ1HmTL5dB6ulzx148vq79t"/>
          <p:cNvPicPr>
            <a:picLocks noChangeAspect="1" noChangeArrowheads="1"/>
          </p:cNvPicPr>
          <p:nvPr/>
        </p:nvPicPr>
        <p:blipFill>
          <a:blip r:embed="rId2" cstate="print">
            <a:clrChange>
              <a:clrFrom>
                <a:srgbClr val="EBEEF3"/>
              </a:clrFrom>
              <a:clrTo>
                <a:srgbClr val="EBEEF3">
                  <a:alpha val="0"/>
                </a:srgbClr>
              </a:clrTo>
            </a:clrChange>
          </a:blip>
          <a:srcRect/>
          <a:stretch>
            <a:fillRect/>
          </a:stretch>
        </p:blipFill>
        <p:spPr bwMode="auto">
          <a:xfrm>
            <a:off x="5868144" y="836712"/>
            <a:ext cx="2524125" cy="1809751"/>
          </a:xfrm>
          <a:prstGeom prst="rect">
            <a:avLst/>
          </a:prstGeom>
          <a:noFill/>
        </p:spPr>
      </p:pic>
      <p:sp>
        <p:nvSpPr>
          <p:cNvPr id="2" name="1 Título"/>
          <p:cNvSpPr>
            <a:spLocks noGrp="1"/>
          </p:cNvSpPr>
          <p:nvPr>
            <p:ph type="title"/>
          </p:nvPr>
        </p:nvSpPr>
        <p:spPr/>
        <p:txBody>
          <a:bodyPr/>
          <a:lstStyle/>
          <a:p>
            <a:r>
              <a:rPr lang="es-CR" dirty="0" smtClean="0"/>
              <a:t>Ejemplos</a:t>
            </a:r>
            <a:endParaRPr lang="es-CR" dirty="0"/>
          </a:p>
        </p:txBody>
      </p:sp>
      <p:sp>
        <p:nvSpPr>
          <p:cNvPr id="3" name="2 Marcador de contenido"/>
          <p:cNvSpPr>
            <a:spLocks noGrp="1"/>
          </p:cNvSpPr>
          <p:nvPr>
            <p:ph idx="1"/>
          </p:nvPr>
        </p:nvSpPr>
        <p:spPr>
          <a:xfrm>
            <a:off x="899592" y="2708920"/>
            <a:ext cx="6777317" cy="3508977"/>
          </a:xfrm>
        </p:spPr>
        <p:txBody>
          <a:bodyPr>
            <a:normAutofit fontScale="70000" lnSpcReduction="20000"/>
          </a:bodyPr>
          <a:lstStyle/>
          <a:p>
            <a:r>
              <a:rPr lang="es-ES_tradnl" dirty="0">
                <a:solidFill>
                  <a:schemeClr val="tx1"/>
                </a:solidFill>
                <a:sym typeface="Monotype Sorts" pitchFamily="2" charset="2"/>
              </a:rPr>
              <a:t>Valor agregado nacional o regional / Valor de contenido regional o nacional</a:t>
            </a:r>
            <a:br>
              <a:rPr lang="es-ES_tradnl" dirty="0">
                <a:solidFill>
                  <a:schemeClr val="tx1"/>
                </a:solidFill>
                <a:sym typeface="Monotype Sorts" pitchFamily="2" charset="2"/>
              </a:rPr>
            </a:br>
            <a:r>
              <a:rPr lang="es-ES_tradnl" dirty="0">
                <a:solidFill>
                  <a:schemeClr val="tx1"/>
                </a:solidFill>
                <a:sym typeface="Monotype Sorts" pitchFamily="2" charset="2"/>
              </a:rPr>
              <a:t/>
            </a:r>
            <a:br>
              <a:rPr lang="es-ES_tradnl" dirty="0">
                <a:solidFill>
                  <a:schemeClr val="tx1"/>
                </a:solidFill>
                <a:sym typeface="Monotype Sorts" pitchFamily="2" charset="2"/>
              </a:rPr>
            </a:br>
            <a:r>
              <a:rPr lang="es-ES_tradnl" dirty="0">
                <a:solidFill>
                  <a:schemeClr val="tx1"/>
                </a:solidFill>
                <a:sym typeface="Monotype Sorts" pitchFamily="2" charset="2"/>
              </a:rPr>
              <a:t>Producto final:  maquinaria para uso agrícola  </a:t>
            </a:r>
            <a:br>
              <a:rPr lang="es-ES_tradnl" dirty="0">
                <a:solidFill>
                  <a:schemeClr val="tx1"/>
                </a:solidFill>
                <a:sym typeface="Monotype Sorts" pitchFamily="2" charset="2"/>
              </a:rPr>
            </a:br>
            <a:r>
              <a:rPr lang="es-ES_tradnl" dirty="0">
                <a:solidFill>
                  <a:schemeClr val="tx1"/>
                </a:solidFill>
                <a:sym typeface="Monotype Sorts" pitchFamily="2" charset="2"/>
              </a:rPr>
              <a:t>Valor CIF de las materias primas importadas de terceros países: US $ 100</a:t>
            </a:r>
            <a:br>
              <a:rPr lang="es-ES_tradnl" dirty="0">
                <a:solidFill>
                  <a:schemeClr val="tx1"/>
                </a:solidFill>
                <a:sym typeface="Monotype Sorts" pitchFamily="2" charset="2"/>
              </a:rPr>
            </a:br>
            <a:r>
              <a:rPr lang="es-ES_tradnl" dirty="0">
                <a:solidFill>
                  <a:schemeClr val="tx1"/>
                </a:solidFill>
                <a:sym typeface="Monotype Sorts" pitchFamily="2" charset="2"/>
              </a:rPr>
              <a:t>Valor FOB del producto final: US$ 230.</a:t>
            </a:r>
            <a:br>
              <a:rPr lang="es-ES_tradnl" dirty="0">
                <a:solidFill>
                  <a:schemeClr val="tx1"/>
                </a:solidFill>
                <a:sym typeface="Monotype Sorts" pitchFamily="2" charset="2"/>
              </a:rPr>
            </a:br>
            <a:r>
              <a:rPr lang="es-ES_tradnl" dirty="0">
                <a:solidFill>
                  <a:schemeClr val="tx1"/>
                </a:solidFill>
                <a:sym typeface="Monotype Sorts" pitchFamily="2" charset="2"/>
              </a:rPr>
              <a:t>	</a:t>
            </a:r>
            <a:br>
              <a:rPr lang="es-ES_tradnl" dirty="0">
                <a:solidFill>
                  <a:schemeClr val="tx1"/>
                </a:solidFill>
                <a:sym typeface="Monotype Sorts" pitchFamily="2" charset="2"/>
              </a:rPr>
            </a:br>
            <a:r>
              <a:rPr lang="es-ES_tradnl" dirty="0">
                <a:solidFill>
                  <a:schemeClr val="tx1"/>
                </a:solidFill>
                <a:sym typeface="Monotype Sorts" pitchFamily="2" charset="2"/>
              </a:rPr>
              <a:t>Si el criterio de valor agregado indica que el: 	VCR = VT - VMN / VT * 100, entonces el VCR sería de 56%</a:t>
            </a:r>
            <a:br>
              <a:rPr lang="es-ES_tradnl" dirty="0">
                <a:solidFill>
                  <a:schemeClr val="tx1"/>
                </a:solidFill>
                <a:sym typeface="Monotype Sorts" pitchFamily="2" charset="2"/>
              </a:rPr>
            </a:br>
            <a:endParaRPr lang="es-CR" dirty="0"/>
          </a:p>
        </p:txBody>
      </p:sp>
    </p:spTree>
    <p:extLst>
      <p:ext uri="{BB962C8B-B14F-4D97-AF65-F5344CB8AC3E}">
        <p14:creationId xmlns="" xmlns:p14="http://schemas.microsoft.com/office/powerpoint/2010/main" val="1567464983"/>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losmejoresdestinos.com/destinos/costa_rica/mapa_provincias_costa_rica.gif"/>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3059832" y="4437112"/>
            <a:ext cx="2103909" cy="1985100"/>
          </a:xfrm>
          <a:prstGeom prst="rect">
            <a:avLst/>
          </a:prstGeom>
          <a:noFill/>
        </p:spPr>
      </p:pic>
      <p:sp>
        <p:nvSpPr>
          <p:cNvPr id="4" name="3 Título"/>
          <p:cNvSpPr>
            <a:spLocks noGrp="1"/>
          </p:cNvSpPr>
          <p:nvPr>
            <p:ph type="title"/>
          </p:nvPr>
        </p:nvSpPr>
        <p:spPr/>
        <p:txBody>
          <a:bodyPr>
            <a:noAutofit/>
          </a:bodyPr>
          <a:lstStyle/>
          <a:p>
            <a:pPr algn="ctr"/>
            <a:r>
              <a:rPr lang="es-CR" sz="3200" dirty="0" smtClean="0"/>
              <a:t>Métodos basados en aplicación mixta de criterios</a:t>
            </a:r>
            <a:endParaRPr lang="es-CR" sz="3200" dirty="0"/>
          </a:p>
        </p:txBody>
      </p:sp>
      <p:sp>
        <p:nvSpPr>
          <p:cNvPr id="5" name="4 Marcador de contenido"/>
          <p:cNvSpPr>
            <a:spLocks noGrp="1"/>
          </p:cNvSpPr>
          <p:nvPr>
            <p:ph sz="quarter" idx="13"/>
          </p:nvPr>
        </p:nvSpPr>
        <p:spPr/>
        <p:txBody>
          <a:bodyPr/>
          <a:lstStyle/>
          <a:p>
            <a:r>
              <a:rPr lang="es-CR" dirty="0" smtClean="0"/>
              <a:t>Criterio de cambio en clasificación arancelaria </a:t>
            </a:r>
            <a:r>
              <a:rPr lang="es-CR" b="1" u="sng" dirty="0" smtClean="0"/>
              <a:t>o </a:t>
            </a:r>
            <a:r>
              <a:rPr lang="es-CR" dirty="0" smtClean="0"/>
              <a:t>requisito de valor de contenido regional</a:t>
            </a:r>
            <a:endParaRPr lang="es-CR" dirty="0"/>
          </a:p>
        </p:txBody>
      </p:sp>
      <p:sp>
        <p:nvSpPr>
          <p:cNvPr id="6" name="5 Marcador de contenido"/>
          <p:cNvSpPr>
            <a:spLocks noGrp="1"/>
          </p:cNvSpPr>
          <p:nvPr>
            <p:ph sz="quarter" idx="14"/>
          </p:nvPr>
        </p:nvSpPr>
        <p:spPr/>
        <p:txBody>
          <a:bodyPr/>
          <a:lstStyle/>
          <a:p>
            <a:r>
              <a:rPr lang="es-CR" dirty="0" smtClean="0"/>
              <a:t>Criterio de cambio en clasificación arancelaria</a:t>
            </a:r>
            <a:r>
              <a:rPr lang="es-CR" u="sng" dirty="0" smtClean="0"/>
              <a:t> </a:t>
            </a:r>
            <a:r>
              <a:rPr lang="es-CR" b="1" u="sng" dirty="0" smtClean="0"/>
              <a:t>y</a:t>
            </a:r>
            <a:r>
              <a:rPr lang="es-CR" u="sng" dirty="0" smtClean="0"/>
              <a:t> </a:t>
            </a:r>
            <a:r>
              <a:rPr lang="es-CR" dirty="0" smtClean="0"/>
              <a:t>requisitos de valor de contenido regional</a:t>
            </a:r>
            <a:endParaRPr lang="es-CR" dirty="0"/>
          </a:p>
        </p:txBody>
      </p:sp>
      <p:sp>
        <p:nvSpPr>
          <p:cNvPr id="8" name="7 Rectángulo"/>
          <p:cNvSpPr/>
          <p:nvPr/>
        </p:nvSpPr>
        <p:spPr>
          <a:xfrm>
            <a:off x="5292080" y="5373216"/>
            <a:ext cx="3240360" cy="86409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b="1" dirty="0" smtClean="0">
                <a:solidFill>
                  <a:schemeClr val="tx1"/>
                </a:solidFill>
              </a:rPr>
              <a:t>VCR: ((VT –VMN)/VT)*100</a:t>
            </a:r>
            <a:endParaRPr lang="es-CR" b="1" dirty="0">
              <a:solidFill>
                <a:schemeClr val="tx1"/>
              </a:solidFill>
            </a:endParaRPr>
          </a:p>
        </p:txBody>
      </p:sp>
    </p:spTree>
    <p:extLst>
      <p:ext uri="{BB962C8B-B14F-4D97-AF65-F5344CB8AC3E}">
        <p14:creationId xmlns="" xmlns:p14="http://schemas.microsoft.com/office/powerpoint/2010/main" val="889691178"/>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03648" y="332656"/>
            <a:ext cx="7024744" cy="720080"/>
          </a:xfrm>
        </p:spPr>
        <p:txBody>
          <a:bodyPr>
            <a:noAutofit/>
          </a:bodyPr>
          <a:lstStyle/>
          <a:p>
            <a:pPr algn="ctr"/>
            <a:r>
              <a:rPr lang="es-CR" sz="2000" dirty="0" smtClean="0"/>
              <a:t>Balanza comercial con el mundo</a:t>
            </a:r>
            <a:endParaRPr lang="es-CR" sz="2000" dirty="0"/>
          </a:p>
        </p:txBody>
      </p:sp>
      <p:graphicFrame>
        <p:nvGraphicFramePr>
          <p:cNvPr id="5" name="Chart 3"/>
          <p:cNvGraphicFramePr>
            <a:graphicFrameLocks/>
          </p:cNvGraphicFramePr>
          <p:nvPr/>
        </p:nvGraphicFramePr>
        <p:xfrm>
          <a:off x="-180528" y="836712"/>
          <a:ext cx="9324528" cy="62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106632816"/>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332656"/>
            <a:ext cx="8064896" cy="1143000"/>
          </a:xfrm>
        </p:spPr>
        <p:txBody>
          <a:bodyPr/>
          <a:lstStyle/>
          <a:p>
            <a:pPr algn="ctr"/>
            <a:r>
              <a:rPr lang="es-CR" dirty="0" smtClean="0"/>
              <a:t>Sector industrial: </a:t>
            </a:r>
            <a:endParaRPr lang="es-CR" dirty="0"/>
          </a:p>
        </p:txBody>
      </p:sp>
      <p:pic>
        <p:nvPicPr>
          <p:cNvPr id="32770" name="Picture 2" descr="http://www.comosyporques.com/wp-content/uploads/2009/07/lapices-amarillos-300x236.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72200" y="4653136"/>
            <a:ext cx="2379924" cy="1872208"/>
          </a:xfrm>
          <a:prstGeom prst="rect">
            <a:avLst/>
          </a:prstGeom>
          <a:noFill/>
        </p:spPr>
      </p:pic>
      <p:sp>
        <p:nvSpPr>
          <p:cNvPr id="6" name="5 Marcador de contenido"/>
          <p:cNvSpPr>
            <a:spLocks noGrp="1"/>
          </p:cNvSpPr>
          <p:nvPr>
            <p:ph idx="1"/>
          </p:nvPr>
        </p:nvSpPr>
        <p:spPr>
          <a:xfrm>
            <a:off x="467544" y="1484784"/>
            <a:ext cx="7920880" cy="4536504"/>
          </a:xfrm>
        </p:spPr>
        <p:txBody>
          <a:bodyPr>
            <a:normAutofit fontScale="92500" lnSpcReduction="10000"/>
          </a:bodyPr>
          <a:lstStyle/>
          <a:p>
            <a:r>
              <a:rPr lang="es-CR" dirty="0" smtClean="0"/>
              <a:t>¿Cómo determinar el origen de los lápices</a:t>
            </a:r>
            <a:r>
              <a:rPr lang="es-CR" dirty="0" smtClean="0"/>
              <a:t>?</a:t>
            </a:r>
          </a:p>
          <a:p>
            <a:endParaRPr lang="es-CR" dirty="0" smtClean="0"/>
          </a:p>
          <a:p>
            <a:pPr lvl="1"/>
            <a:r>
              <a:rPr lang="es-CR" dirty="0" smtClean="0"/>
              <a:t>Reglas de origen específicas:</a:t>
            </a:r>
          </a:p>
          <a:p>
            <a:pPr indent="-342900" algn="just">
              <a:lnSpc>
                <a:spcPct val="80000"/>
              </a:lnSpc>
              <a:buClr>
                <a:schemeClr val="hlink"/>
              </a:buClr>
              <a:buSzPct val="60000"/>
              <a:buNone/>
              <a:defRPr/>
            </a:pPr>
            <a:r>
              <a:rPr lang="es-CR" sz="2000" dirty="0">
                <a:solidFill>
                  <a:schemeClr val="accent5">
                    <a:lumMod val="75000"/>
                  </a:schemeClr>
                </a:solidFill>
                <a:effectLst>
                  <a:outerShdw blurRad="38100" dist="38100" dir="2700000" algn="tl">
                    <a:srgbClr val="000000">
                      <a:alpha val="43137"/>
                    </a:srgbClr>
                  </a:outerShdw>
                </a:effectLst>
              </a:rPr>
              <a:t>	</a:t>
            </a:r>
            <a:r>
              <a:rPr lang="es-CR" sz="2000" dirty="0">
                <a:solidFill>
                  <a:schemeClr val="tx1"/>
                </a:solidFill>
                <a:effectLst>
                  <a:outerShdw blurRad="38100" dist="38100" dir="2700000" algn="tl">
                    <a:srgbClr val="000000">
                      <a:alpha val="43137"/>
                    </a:srgbClr>
                  </a:outerShdw>
                </a:effectLst>
              </a:rPr>
              <a:t>9609.10 a 9609.90</a:t>
            </a:r>
          </a:p>
          <a:p>
            <a:pPr indent="-342900" algn="just">
              <a:lnSpc>
                <a:spcPct val="80000"/>
              </a:lnSpc>
              <a:buClr>
                <a:schemeClr val="hlink"/>
              </a:buClr>
              <a:buSzPct val="60000"/>
              <a:buNone/>
              <a:defRPr/>
            </a:pPr>
            <a:r>
              <a:rPr lang="es-CR" sz="2000" dirty="0">
                <a:solidFill>
                  <a:schemeClr val="tx1"/>
                </a:solidFill>
                <a:effectLst>
                  <a:outerShdw blurRad="38100" dist="38100" dir="2700000" algn="tl">
                    <a:srgbClr val="000000">
                      <a:alpha val="43137"/>
                    </a:srgbClr>
                  </a:outerShdw>
                </a:effectLst>
              </a:rPr>
              <a:t>	“Un cambio a la subpartida 9609.10 a 9609.90 de cualquier otra partida; o</a:t>
            </a:r>
          </a:p>
          <a:p>
            <a:pPr indent="-342900" algn="just">
              <a:lnSpc>
                <a:spcPct val="80000"/>
              </a:lnSpc>
              <a:buClr>
                <a:schemeClr val="hlink"/>
              </a:buClr>
              <a:buSzPct val="60000"/>
              <a:buNone/>
              <a:defRPr/>
            </a:pPr>
            <a:r>
              <a:rPr lang="es-CR" sz="2000" dirty="0">
                <a:solidFill>
                  <a:schemeClr val="tx1"/>
                </a:solidFill>
                <a:effectLst>
                  <a:outerShdw blurRad="38100" dist="38100" dir="2700000" algn="tl">
                    <a:srgbClr val="000000">
                      <a:alpha val="43137"/>
                    </a:srgbClr>
                  </a:outerShdw>
                </a:effectLst>
              </a:rPr>
              <a:t>	Un cambio a la subpartida 9609.10 a 9609.90 de la subpartida 9609.20 o de cualquier otra partida, cumpliendo con un valor de contenido regional no menor a:</a:t>
            </a:r>
          </a:p>
          <a:p>
            <a:pPr indent="-342900" algn="just">
              <a:lnSpc>
                <a:spcPct val="80000"/>
              </a:lnSpc>
              <a:buClr>
                <a:schemeClr val="hlink"/>
              </a:buClr>
              <a:buSzPct val="60000"/>
              <a:buNone/>
              <a:defRPr/>
            </a:pPr>
            <a:endParaRPr lang="es-CR" sz="2000" dirty="0">
              <a:solidFill>
                <a:schemeClr val="tx1"/>
              </a:solidFill>
              <a:effectLst>
                <a:outerShdw blurRad="38100" dist="38100" dir="2700000" algn="tl">
                  <a:srgbClr val="000000">
                    <a:alpha val="43137"/>
                  </a:srgbClr>
                </a:outerShdw>
              </a:effectLst>
            </a:endParaRPr>
          </a:p>
          <a:p>
            <a:pPr indent="-342900" algn="just">
              <a:lnSpc>
                <a:spcPct val="80000"/>
              </a:lnSpc>
              <a:buClr>
                <a:schemeClr val="hlink"/>
              </a:buClr>
              <a:buSzPct val="60000"/>
              <a:buNone/>
              <a:defRPr/>
            </a:pPr>
            <a:r>
              <a:rPr lang="es-CR" sz="2000" dirty="0">
                <a:solidFill>
                  <a:schemeClr val="tx1"/>
                </a:solidFill>
                <a:effectLst>
                  <a:outerShdw blurRad="38100" dist="38100" dir="2700000" algn="tl">
                    <a:srgbClr val="000000">
                      <a:alpha val="43137"/>
                    </a:srgbClr>
                  </a:outerShdw>
                </a:effectLst>
              </a:rPr>
              <a:t>		(a)  35 % cuando se utilice el método de aumento del valor</a:t>
            </a:r>
          </a:p>
          <a:p>
            <a:pPr indent="-342900" algn="just">
              <a:lnSpc>
                <a:spcPct val="80000"/>
              </a:lnSpc>
              <a:buClr>
                <a:schemeClr val="hlink"/>
              </a:buClr>
              <a:buSzPct val="60000"/>
              <a:buNone/>
              <a:defRPr/>
            </a:pPr>
            <a:r>
              <a:rPr lang="es-CR" sz="2000" dirty="0">
                <a:solidFill>
                  <a:schemeClr val="tx1"/>
                </a:solidFill>
                <a:effectLst>
                  <a:outerShdw blurRad="38100" dist="38100" dir="2700000" algn="tl">
                    <a:srgbClr val="000000">
                      <a:alpha val="43137"/>
                    </a:srgbClr>
                  </a:outerShdw>
                </a:effectLst>
              </a:rPr>
              <a:t>		(b) 45% cuando se utilice el método de reducción del valor</a:t>
            </a:r>
            <a:r>
              <a:rPr lang="es-CR" sz="2000" dirty="0" smtClean="0">
                <a:solidFill>
                  <a:schemeClr val="tx1"/>
                </a:solidFill>
                <a:effectLst>
                  <a:outerShdw blurRad="38100" dist="38100" dir="2700000" algn="tl">
                    <a:srgbClr val="000000">
                      <a:alpha val="43137"/>
                    </a:srgbClr>
                  </a:outerShdw>
                </a:effectLst>
              </a:rPr>
              <a:t>”</a:t>
            </a:r>
            <a:endParaRPr lang="es-CR"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929207546"/>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CR" dirty="0" smtClean="0"/>
              <a:t>Implicación</a:t>
            </a:r>
            <a:endParaRPr lang="es-CR" dirty="0"/>
          </a:p>
        </p:txBody>
      </p:sp>
      <p:sp>
        <p:nvSpPr>
          <p:cNvPr id="7" name="6 Marcador de contenido"/>
          <p:cNvSpPr>
            <a:spLocks noGrp="1"/>
          </p:cNvSpPr>
          <p:nvPr>
            <p:ph sz="quarter" idx="13"/>
          </p:nvPr>
        </p:nvSpPr>
        <p:spPr/>
        <p:txBody>
          <a:bodyPr>
            <a:normAutofit fontScale="85000" lnSpcReduction="10000"/>
          </a:bodyPr>
          <a:lstStyle/>
          <a:p>
            <a:r>
              <a:rPr lang="es-CR" dirty="0" smtClean="0"/>
              <a:t>confiere origen la manufactura del lápiz. Si se utilizan minas no originarias se exige el cumplimiento de un requisito de valor de contenido regional</a:t>
            </a:r>
            <a:endParaRPr lang="es-ES" dirty="0" smtClean="0"/>
          </a:p>
          <a:p>
            <a:endParaRPr lang="es-CR" dirty="0"/>
          </a:p>
        </p:txBody>
      </p:sp>
      <p:pic>
        <p:nvPicPr>
          <p:cNvPr id="26626" name="Picture 2" descr="http://us.123rf.com/400wm/400/400/inspirestock/inspirestock1112/inspirestock111215532/11460626-mina-de-lapiz-roto.jpg"/>
          <p:cNvPicPr>
            <a:picLocks noChangeAspect="1" noChangeArrowheads="1"/>
          </p:cNvPicPr>
          <p:nvPr/>
        </p:nvPicPr>
        <p:blipFill>
          <a:blip r:embed="rId2" cstate="print"/>
          <a:srcRect/>
          <a:stretch>
            <a:fillRect/>
          </a:stretch>
        </p:blipFill>
        <p:spPr bwMode="auto">
          <a:xfrm>
            <a:off x="5868144" y="908720"/>
            <a:ext cx="2403267" cy="3600400"/>
          </a:xfrm>
          <a:prstGeom prst="rect">
            <a:avLst/>
          </a:prstGeom>
          <a:noFill/>
        </p:spPr>
      </p:pic>
      <p:sp>
        <p:nvSpPr>
          <p:cNvPr id="9" name="8 Rectángulo"/>
          <p:cNvSpPr/>
          <p:nvPr/>
        </p:nvSpPr>
        <p:spPr>
          <a:xfrm>
            <a:off x="5148064" y="3645024"/>
            <a:ext cx="2304256" cy="136815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R" sz="2400" b="1" dirty="0" smtClean="0">
                <a:solidFill>
                  <a:schemeClr val="tx1"/>
                </a:solidFill>
              </a:rPr>
              <a:t>¿VCR?: ≥, =, ≤</a:t>
            </a:r>
            <a:endParaRPr lang="es-CR" sz="2400" b="1" dirty="0">
              <a:solidFill>
                <a:schemeClr val="tx1"/>
              </a:solidFill>
            </a:endParaRP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4.bp.blogspot.com/-yZ5nygM4fbQ/TdsSxwQn-KI/AAAAAAAAAAQ/PSc6RNRH3I8/s1600/CARBON_GRAFITO.jpg"/>
          <p:cNvPicPr>
            <a:picLocks noChangeAspect="1" noChangeArrowheads="1"/>
          </p:cNvPicPr>
          <p:nvPr/>
        </p:nvPicPr>
        <p:blipFill>
          <a:blip r:embed="rId2" cstate="print"/>
          <a:srcRect/>
          <a:stretch>
            <a:fillRect/>
          </a:stretch>
        </p:blipFill>
        <p:spPr bwMode="auto">
          <a:xfrm>
            <a:off x="5724128" y="2564904"/>
            <a:ext cx="2857500" cy="2857500"/>
          </a:xfrm>
          <a:prstGeom prst="rect">
            <a:avLst/>
          </a:prstGeom>
          <a:noFill/>
        </p:spPr>
      </p:pic>
      <p:sp>
        <p:nvSpPr>
          <p:cNvPr id="2" name="1 Título"/>
          <p:cNvSpPr>
            <a:spLocks noGrp="1"/>
          </p:cNvSpPr>
          <p:nvPr>
            <p:ph type="title"/>
          </p:nvPr>
        </p:nvSpPr>
        <p:spPr>
          <a:xfrm>
            <a:off x="539552" y="692696"/>
            <a:ext cx="8208912" cy="1143000"/>
          </a:xfrm>
        </p:spPr>
        <p:txBody>
          <a:bodyPr>
            <a:noAutofit/>
          </a:bodyPr>
          <a:lstStyle/>
          <a:p>
            <a:pPr algn="ctr"/>
            <a:r>
              <a:rPr lang="es-CR" sz="2400" dirty="0" smtClean="0"/>
              <a:t>Veamos un caso hipotético utilizando el método de disminución del valor</a:t>
            </a:r>
            <a:endParaRPr lang="es-CR" sz="2400" dirty="0"/>
          </a:p>
        </p:txBody>
      </p:sp>
      <p:sp>
        <p:nvSpPr>
          <p:cNvPr id="3" name="2 Marcador de contenido"/>
          <p:cNvSpPr>
            <a:spLocks noGrp="1"/>
          </p:cNvSpPr>
          <p:nvPr>
            <p:ph idx="1"/>
          </p:nvPr>
        </p:nvSpPr>
        <p:spPr>
          <a:xfrm>
            <a:off x="539552" y="1988840"/>
            <a:ext cx="6777317" cy="1177356"/>
          </a:xfrm>
        </p:spPr>
        <p:txBody>
          <a:bodyPr>
            <a:normAutofit lnSpcReduction="10000"/>
          </a:bodyPr>
          <a:lstStyle/>
          <a:p>
            <a:r>
              <a:rPr lang="es-CR" dirty="0" smtClean="0"/>
              <a:t>Producto final: lápices (9609.10)</a:t>
            </a:r>
          </a:p>
          <a:p>
            <a:r>
              <a:rPr lang="es-CR" dirty="0" smtClean="0"/>
              <a:t>Materiales no originarios</a:t>
            </a:r>
          </a:p>
        </p:txBody>
      </p:sp>
      <p:graphicFrame>
        <p:nvGraphicFramePr>
          <p:cNvPr id="4" name="Group 5"/>
          <p:cNvGraphicFramePr>
            <a:graphicFrameLocks/>
          </p:cNvGraphicFramePr>
          <p:nvPr>
            <p:extLst>
              <p:ext uri="{D42A27DB-BD31-4B8C-83A1-F6EECF244321}">
                <p14:modId xmlns="" xmlns:p14="http://schemas.microsoft.com/office/powerpoint/2010/main" val="3977640828"/>
              </p:ext>
            </p:extLst>
          </p:nvPr>
        </p:nvGraphicFramePr>
        <p:xfrm>
          <a:off x="755576" y="3192676"/>
          <a:ext cx="6552727" cy="3262001"/>
        </p:xfrm>
        <a:graphic>
          <a:graphicData uri="http://schemas.openxmlformats.org/drawingml/2006/table">
            <a:tbl>
              <a:tblPr/>
              <a:tblGrid>
                <a:gridCol w="1767925"/>
                <a:gridCol w="2207054"/>
                <a:gridCol w="2577748"/>
              </a:tblGrid>
              <a:tr h="139996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Times New Roman" pitchFamily="18" charset="0"/>
                        </a:rPr>
                        <a:t>Material</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Times New Roman" pitchFamily="18" charset="0"/>
                        </a:rPr>
                        <a:t>País de origen</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Times New Roman" pitchFamily="18" charset="0"/>
                        </a:rPr>
                        <a:t>Clasificación arancelaria</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r>
              <a:tr h="74115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Minas </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Brasil</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9609.20</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r>
              <a:tr h="112088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Madera </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Ecuador</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4407.99</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horzOverflow="overflow">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noFill/>
                  </a:tcPr>
                </a:tc>
              </a:tr>
            </a:tbl>
          </a:graphicData>
        </a:graphic>
      </p:graphicFrame>
      <p:pic>
        <p:nvPicPr>
          <p:cNvPr id="25602" name="Picture 2" descr="http://www.multiformato.com/wp-content/uploads/2011/05/lapiz-antigu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6136" y="4581128"/>
            <a:ext cx="2811484" cy="1872208"/>
          </a:xfrm>
          <a:prstGeom prst="rect">
            <a:avLst/>
          </a:prstGeom>
          <a:noFill/>
        </p:spPr>
      </p:pic>
    </p:spTree>
    <p:extLst>
      <p:ext uri="{BB962C8B-B14F-4D97-AF65-F5344CB8AC3E}">
        <p14:creationId xmlns="" xmlns:p14="http://schemas.microsoft.com/office/powerpoint/2010/main" val="1827217535"/>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7024744" cy="1143000"/>
          </a:xfrm>
        </p:spPr>
        <p:txBody>
          <a:bodyPr>
            <a:normAutofit fontScale="90000"/>
          </a:bodyPr>
          <a:lstStyle/>
          <a:p>
            <a:pPr algn="ctr"/>
            <a:r>
              <a:rPr lang="es-CR" sz="3600" dirty="0" smtClean="0"/>
              <a:t>Aplicando</a:t>
            </a:r>
            <a:r>
              <a:rPr lang="es-CR" dirty="0" smtClean="0"/>
              <a:t> la primera parte</a:t>
            </a:r>
            <a:endParaRPr lang="es-CR" dirty="0"/>
          </a:p>
        </p:txBody>
      </p:sp>
      <p:sp>
        <p:nvSpPr>
          <p:cNvPr id="3" name="2 Marcador de contenido"/>
          <p:cNvSpPr>
            <a:spLocks noGrp="1"/>
          </p:cNvSpPr>
          <p:nvPr>
            <p:ph idx="1"/>
          </p:nvPr>
        </p:nvSpPr>
        <p:spPr>
          <a:xfrm>
            <a:off x="395536" y="1916832"/>
            <a:ext cx="6777317" cy="4320480"/>
          </a:xfrm>
        </p:spPr>
        <p:txBody>
          <a:bodyPr>
            <a:noAutofit/>
          </a:bodyPr>
          <a:lstStyle/>
          <a:p>
            <a:pPr indent="-342900" algn="just">
              <a:lnSpc>
                <a:spcPct val="80000"/>
              </a:lnSpc>
              <a:buClr>
                <a:schemeClr val="hlink"/>
              </a:buClr>
              <a:buSzPct val="60000"/>
              <a:buFont typeface="Courier New" pitchFamily="49" charset="0"/>
              <a:buChar char="o"/>
              <a:defRPr/>
            </a:pPr>
            <a:r>
              <a:rPr lang="es-CR" sz="1600" b="1" u="sng" dirty="0" smtClean="0"/>
              <a:t>Lápices </a:t>
            </a:r>
            <a:r>
              <a:rPr lang="es-CR" sz="1600" b="1" dirty="0"/>
              <a:t>Regla de origen </a:t>
            </a:r>
            <a:r>
              <a:rPr lang="es-CR" sz="1600" b="1" dirty="0" smtClean="0"/>
              <a:t>específica:</a:t>
            </a:r>
          </a:p>
          <a:p>
            <a:pPr lvl="1" indent="-342900" algn="just">
              <a:lnSpc>
                <a:spcPct val="80000"/>
              </a:lnSpc>
              <a:buClr>
                <a:schemeClr val="hlink"/>
              </a:buClr>
              <a:buSzPct val="60000"/>
              <a:buFont typeface="Courier New" pitchFamily="49" charset="0"/>
              <a:buChar char="o"/>
              <a:defRPr/>
            </a:pPr>
            <a:r>
              <a:rPr lang="es-CR" sz="1600" b="1" dirty="0" smtClean="0">
                <a:solidFill>
                  <a:schemeClr val="accent5">
                    <a:lumMod val="75000"/>
                  </a:schemeClr>
                </a:solidFill>
              </a:rPr>
              <a:t>9609.10 </a:t>
            </a:r>
            <a:r>
              <a:rPr lang="es-CR" sz="1600" b="1" dirty="0">
                <a:solidFill>
                  <a:schemeClr val="accent5">
                    <a:lumMod val="75000"/>
                  </a:schemeClr>
                </a:solidFill>
              </a:rPr>
              <a:t>a </a:t>
            </a:r>
            <a:r>
              <a:rPr lang="es-CR" sz="1600" b="1" dirty="0" smtClean="0">
                <a:solidFill>
                  <a:schemeClr val="accent5">
                    <a:lumMod val="75000"/>
                  </a:schemeClr>
                </a:solidFill>
              </a:rPr>
              <a:t>9609.90</a:t>
            </a:r>
          </a:p>
          <a:p>
            <a:pPr lvl="1" indent="-342900" algn="just">
              <a:lnSpc>
                <a:spcPct val="80000"/>
              </a:lnSpc>
              <a:buClr>
                <a:schemeClr val="hlink"/>
              </a:buClr>
              <a:buSzPct val="60000"/>
              <a:buFont typeface="Courier New" pitchFamily="49" charset="0"/>
              <a:buChar char="o"/>
              <a:defRPr/>
            </a:pPr>
            <a:r>
              <a:rPr lang="es-CR" sz="1600" b="1" u="sng" dirty="0" smtClean="0">
                <a:solidFill>
                  <a:srgbClr val="FF9933"/>
                </a:solidFill>
              </a:rPr>
              <a:t>“Un </a:t>
            </a:r>
            <a:r>
              <a:rPr lang="es-CR" sz="1600" b="1" u="sng" dirty="0">
                <a:solidFill>
                  <a:srgbClr val="FF9933"/>
                </a:solidFill>
              </a:rPr>
              <a:t>cambio a la subpartida 9609.10 </a:t>
            </a:r>
            <a:r>
              <a:rPr lang="es-CR" sz="1600" b="1" u="sng" dirty="0" smtClean="0">
                <a:solidFill>
                  <a:srgbClr val="FF9933"/>
                </a:solidFill>
              </a:rPr>
              <a:t>a 9609.90 </a:t>
            </a:r>
            <a:r>
              <a:rPr lang="es-CR" sz="1600" b="1" u="sng" dirty="0">
                <a:solidFill>
                  <a:srgbClr val="FF9933"/>
                </a:solidFill>
              </a:rPr>
              <a:t>de cualquier otra partida;</a:t>
            </a:r>
            <a:r>
              <a:rPr lang="es-CR" sz="1600" b="1" dirty="0">
                <a:solidFill>
                  <a:srgbClr val="FFFF00"/>
                </a:solidFill>
              </a:rPr>
              <a:t> </a:t>
            </a:r>
            <a:r>
              <a:rPr lang="es-CR" sz="1600" b="1" dirty="0" smtClean="0">
                <a:solidFill>
                  <a:srgbClr val="FFFF00"/>
                </a:solidFill>
              </a:rPr>
              <a:t>o</a:t>
            </a:r>
            <a:endParaRPr lang="es-CR" sz="1600" b="1" dirty="0">
              <a:solidFill>
                <a:srgbClr val="FFFF00"/>
              </a:solidFill>
            </a:endParaRPr>
          </a:p>
          <a:p>
            <a:pPr indent="-342900" algn="just">
              <a:lnSpc>
                <a:spcPct val="80000"/>
              </a:lnSpc>
              <a:buClr>
                <a:schemeClr val="hlink"/>
              </a:buClr>
              <a:buSzPct val="60000"/>
              <a:buFont typeface="Courier New" pitchFamily="49" charset="0"/>
              <a:buChar char="o"/>
              <a:defRPr/>
            </a:pPr>
            <a:r>
              <a:rPr lang="es-CR" sz="1600" b="1" dirty="0">
                <a:solidFill>
                  <a:schemeClr val="accent5">
                    <a:lumMod val="75000"/>
                  </a:schemeClr>
                </a:solidFill>
              </a:rPr>
              <a:t>Un cambio a la subpartida 9609.10 a 9609.90 de </a:t>
            </a:r>
            <a:r>
              <a:rPr lang="es-CR" sz="1600" b="1" dirty="0" smtClean="0">
                <a:solidFill>
                  <a:schemeClr val="accent5">
                    <a:lumMod val="75000"/>
                  </a:schemeClr>
                </a:solidFill>
              </a:rPr>
              <a:t>la subpartida </a:t>
            </a:r>
            <a:r>
              <a:rPr lang="es-CR" sz="1600" b="1" dirty="0">
                <a:solidFill>
                  <a:schemeClr val="accent5">
                    <a:lumMod val="75000"/>
                  </a:schemeClr>
                </a:solidFill>
              </a:rPr>
              <a:t>9609.20 o de cualquier otra </a:t>
            </a:r>
            <a:r>
              <a:rPr lang="es-CR" sz="1600" b="1" dirty="0" smtClean="0">
                <a:solidFill>
                  <a:schemeClr val="accent5">
                    <a:lumMod val="75000"/>
                  </a:schemeClr>
                </a:solidFill>
              </a:rPr>
              <a:t>partida, cumpliendo </a:t>
            </a:r>
            <a:r>
              <a:rPr lang="es-CR" sz="1600" b="1" dirty="0">
                <a:solidFill>
                  <a:schemeClr val="accent5">
                    <a:lumMod val="75000"/>
                  </a:schemeClr>
                </a:solidFill>
              </a:rPr>
              <a:t>con un valor de contenido regional no menor a:</a:t>
            </a:r>
          </a:p>
          <a:p>
            <a:pPr lvl="1" indent="-342900" algn="just">
              <a:lnSpc>
                <a:spcPct val="80000"/>
              </a:lnSpc>
              <a:buClr>
                <a:schemeClr val="hlink"/>
              </a:buClr>
              <a:buSzPct val="60000"/>
              <a:buFont typeface="Courier New" pitchFamily="49" charset="0"/>
              <a:buChar char="o"/>
              <a:defRPr/>
            </a:pPr>
            <a:r>
              <a:rPr lang="es-CR" sz="1600" b="1" dirty="0" smtClean="0">
                <a:solidFill>
                  <a:schemeClr val="accent5">
                    <a:lumMod val="75000"/>
                  </a:schemeClr>
                </a:solidFill>
              </a:rPr>
              <a:t>(</a:t>
            </a:r>
            <a:r>
              <a:rPr lang="es-CR" sz="1600" b="1" dirty="0">
                <a:solidFill>
                  <a:schemeClr val="accent5">
                    <a:lumMod val="75000"/>
                  </a:schemeClr>
                </a:solidFill>
              </a:rPr>
              <a:t>a)  35 % cuando se utilice el método de aumento del valor</a:t>
            </a:r>
          </a:p>
          <a:p>
            <a:pPr lvl="1" indent="-342900" algn="just">
              <a:lnSpc>
                <a:spcPct val="80000"/>
              </a:lnSpc>
              <a:buClr>
                <a:schemeClr val="hlink"/>
              </a:buClr>
              <a:buSzPct val="60000"/>
              <a:buFont typeface="Courier New" pitchFamily="49" charset="0"/>
              <a:buChar char="o"/>
              <a:defRPr/>
            </a:pPr>
            <a:r>
              <a:rPr lang="es-CR" sz="1600" b="1" dirty="0" smtClean="0">
                <a:solidFill>
                  <a:schemeClr val="accent5">
                    <a:lumMod val="75000"/>
                  </a:schemeClr>
                </a:solidFill>
              </a:rPr>
              <a:t>(</a:t>
            </a:r>
            <a:r>
              <a:rPr lang="es-CR" sz="1600" b="1" dirty="0">
                <a:solidFill>
                  <a:schemeClr val="accent5">
                    <a:lumMod val="75000"/>
                  </a:schemeClr>
                </a:solidFill>
              </a:rPr>
              <a:t>b) 45% cuando se utilice el método de reducción del valor”</a:t>
            </a:r>
          </a:p>
          <a:p>
            <a:pPr indent="-342900" algn="just">
              <a:lnSpc>
                <a:spcPct val="80000"/>
              </a:lnSpc>
              <a:buClr>
                <a:schemeClr val="hlink"/>
              </a:buClr>
              <a:buSzPct val="60000"/>
              <a:buFont typeface="Courier New" pitchFamily="49" charset="0"/>
              <a:buChar char="o"/>
              <a:defRPr/>
            </a:pPr>
            <a:endParaRPr lang="es-CR" sz="1600" b="1" dirty="0">
              <a:solidFill>
                <a:srgbClr val="FFFF00"/>
              </a:solidFill>
            </a:endParaRPr>
          </a:p>
          <a:p>
            <a:pPr indent="-342900" algn="just">
              <a:lnSpc>
                <a:spcPct val="80000"/>
              </a:lnSpc>
              <a:buClr>
                <a:schemeClr val="hlink"/>
              </a:buClr>
              <a:buSzPct val="60000"/>
              <a:buFont typeface="Courier New" pitchFamily="49" charset="0"/>
              <a:buChar char="o"/>
              <a:defRPr/>
            </a:pPr>
            <a:r>
              <a:rPr lang="es-CR" sz="1600" b="1" dirty="0">
                <a:solidFill>
                  <a:srgbClr val="FF0000"/>
                </a:solidFill>
              </a:rPr>
              <a:t>NO cumple </a:t>
            </a:r>
            <a:r>
              <a:rPr lang="es-CR" sz="1600" b="1" dirty="0"/>
              <a:t>primera parte de la regla debido a que las minas clasifican en la misma partida que el producto final </a:t>
            </a:r>
            <a:endParaRPr lang="es-ES" sz="1600" dirty="0">
              <a:effectLst>
                <a:outerShdw blurRad="38100" dist="38100" dir="2700000" algn="tl">
                  <a:srgbClr val="000000"/>
                </a:outerShdw>
              </a:effectLst>
            </a:endParaRPr>
          </a:p>
          <a:p>
            <a:pPr>
              <a:buFont typeface="Courier New" pitchFamily="49" charset="0"/>
              <a:buChar char="o"/>
            </a:pPr>
            <a:endParaRPr lang="es-CR" sz="1600" dirty="0"/>
          </a:p>
        </p:txBody>
      </p:sp>
      <p:sp>
        <p:nvSpPr>
          <p:cNvPr id="4" name="3 Cerrar llave"/>
          <p:cNvSpPr/>
          <p:nvPr/>
        </p:nvSpPr>
        <p:spPr>
          <a:xfrm>
            <a:off x="7164288" y="2420888"/>
            <a:ext cx="288032" cy="432048"/>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CR" dirty="0"/>
          </a:p>
        </p:txBody>
      </p:sp>
      <p:sp>
        <p:nvSpPr>
          <p:cNvPr id="5" name="4 Rectángulo"/>
          <p:cNvSpPr/>
          <p:nvPr/>
        </p:nvSpPr>
        <p:spPr>
          <a:xfrm>
            <a:off x="7524328" y="2420888"/>
            <a:ext cx="122413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R" sz="1400" dirty="0" smtClean="0"/>
              <a:t>Primera parte</a:t>
            </a:r>
            <a:endParaRPr lang="es-CR" sz="1400" dirty="0"/>
          </a:p>
        </p:txBody>
      </p:sp>
      <p:grpSp>
        <p:nvGrpSpPr>
          <p:cNvPr id="9" name="8 Grupo"/>
          <p:cNvGrpSpPr/>
          <p:nvPr/>
        </p:nvGrpSpPr>
        <p:grpSpPr>
          <a:xfrm>
            <a:off x="7164288" y="404664"/>
            <a:ext cx="1409733" cy="1196753"/>
            <a:chOff x="7164288" y="548680"/>
            <a:chExt cx="1409733" cy="1196753"/>
          </a:xfrm>
        </p:grpSpPr>
        <p:pic>
          <p:nvPicPr>
            <p:cNvPr id="8" name="Picture 2" descr="http://nomegustalapolitica.files.wordpress.com/2010/03/lapiz.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80312" y="620688"/>
              <a:ext cx="1124745" cy="1124745"/>
            </a:xfrm>
            <a:prstGeom prst="rect">
              <a:avLst/>
            </a:prstGeom>
            <a:noFill/>
          </p:spPr>
        </p:pic>
        <p:pic>
          <p:nvPicPr>
            <p:cNvPr id="24580" name="Picture 4" descr="http://pijamasurf.com/wp-content/uploads/2012/01/lupa-busca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64288" y="548680"/>
              <a:ext cx="1409733" cy="1057300"/>
            </a:xfrm>
            <a:prstGeom prst="rect">
              <a:avLst/>
            </a:prstGeom>
            <a:noFill/>
          </p:spPr>
        </p:pic>
      </p:grpSp>
    </p:spTree>
    <p:extLst>
      <p:ext uri="{BB962C8B-B14F-4D97-AF65-F5344CB8AC3E}">
        <p14:creationId xmlns="" xmlns:p14="http://schemas.microsoft.com/office/powerpoint/2010/main" val="3175927086"/>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7164288" y="404664"/>
            <a:ext cx="1409733" cy="1196753"/>
            <a:chOff x="7164288" y="548680"/>
            <a:chExt cx="1409733" cy="1196753"/>
          </a:xfrm>
        </p:grpSpPr>
        <p:pic>
          <p:nvPicPr>
            <p:cNvPr id="7" name="Picture 2" descr="http://nomegustalapolitica.files.wordpress.com/2010/03/lapiz.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80312" y="620688"/>
              <a:ext cx="1124745" cy="1124745"/>
            </a:xfrm>
            <a:prstGeom prst="rect">
              <a:avLst/>
            </a:prstGeom>
            <a:noFill/>
          </p:spPr>
        </p:pic>
        <p:pic>
          <p:nvPicPr>
            <p:cNvPr id="8" name="Picture 4" descr="http://pijamasurf.com/wp-content/uploads/2012/01/lupa-busca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64288" y="548680"/>
              <a:ext cx="1409733" cy="1057300"/>
            </a:xfrm>
            <a:prstGeom prst="rect">
              <a:avLst/>
            </a:prstGeom>
            <a:noFill/>
          </p:spPr>
        </p:pic>
      </p:grpSp>
      <p:sp>
        <p:nvSpPr>
          <p:cNvPr id="2" name="1 Título"/>
          <p:cNvSpPr>
            <a:spLocks noGrp="1"/>
          </p:cNvSpPr>
          <p:nvPr>
            <p:ph type="title"/>
          </p:nvPr>
        </p:nvSpPr>
        <p:spPr>
          <a:xfrm>
            <a:off x="1043490" y="620688"/>
            <a:ext cx="7488950" cy="1143000"/>
          </a:xfrm>
        </p:spPr>
        <p:txBody>
          <a:bodyPr>
            <a:normAutofit fontScale="90000"/>
          </a:bodyPr>
          <a:lstStyle/>
          <a:p>
            <a:pPr algn="ctr"/>
            <a:r>
              <a:rPr lang="es-CR" dirty="0" smtClean="0"/>
              <a:t>Aplicando la segunda parte</a:t>
            </a:r>
            <a:endParaRPr lang="es-CR" dirty="0"/>
          </a:p>
        </p:txBody>
      </p:sp>
      <p:sp>
        <p:nvSpPr>
          <p:cNvPr id="3" name="2 Marcador de contenido"/>
          <p:cNvSpPr>
            <a:spLocks noGrp="1"/>
          </p:cNvSpPr>
          <p:nvPr>
            <p:ph idx="1"/>
          </p:nvPr>
        </p:nvSpPr>
        <p:spPr>
          <a:xfrm>
            <a:off x="467544" y="2132856"/>
            <a:ext cx="6777317" cy="4248472"/>
          </a:xfrm>
        </p:spPr>
        <p:txBody>
          <a:bodyPr>
            <a:normAutofit/>
          </a:bodyPr>
          <a:lstStyle/>
          <a:p>
            <a:pPr indent="-342900">
              <a:lnSpc>
                <a:spcPct val="80000"/>
              </a:lnSpc>
              <a:buClr>
                <a:schemeClr val="hlink"/>
              </a:buClr>
              <a:buSzPct val="60000"/>
              <a:buFont typeface="Courier New" pitchFamily="49" charset="0"/>
              <a:buChar char="o"/>
              <a:defRPr/>
            </a:pPr>
            <a:r>
              <a:rPr lang="es-CR" sz="1800" u="sng" dirty="0"/>
              <a:t>Lápices</a:t>
            </a:r>
          </a:p>
          <a:p>
            <a:pPr indent="-342900">
              <a:lnSpc>
                <a:spcPct val="80000"/>
              </a:lnSpc>
              <a:buClr>
                <a:schemeClr val="hlink"/>
              </a:buClr>
              <a:buSzPct val="60000"/>
              <a:buFont typeface="Courier New" pitchFamily="49" charset="0"/>
              <a:buChar char="o"/>
              <a:defRPr/>
            </a:pPr>
            <a:r>
              <a:rPr lang="es-CR" sz="1800" dirty="0" smtClean="0"/>
              <a:t>Regla </a:t>
            </a:r>
            <a:r>
              <a:rPr lang="es-CR" sz="1800" dirty="0"/>
              <a:t>de origen específica</a:t>
            </a:r>
            <a:r>
              <a:rPr lang="es-CR" sz="1800" dirty="0" smtClean="0"/>
              <a:t>:</a:t>
            </a:r>
            <a:endParaRPr lang="es-CR" sz="1800" dirty="0"/>
          </a:p>
          <a:p>
            <a:pPr indent="-342900">
              <a:lnSpc>
                <a:spcPct val="80000"/>
              </a:lnSpc>
              <a:buClr>
                <a:schemeClr val="hlink"/>
              </a:buClr>
              <a:buSzPct val="60000"/>
              <a:buFont typeface="Courier New" pitchFamily="49" charset="0"/>
              <a:buChar char="o"/>
              <a:defRPr/>
            </a:pPr>
            <a:endParaRPr lang="es-CR" sz="1800" dirty="0"/>
          </a:p>
          <a:p>
            <a:pPr indent="-342900">
              <a:lnSpc>
                <a:spcPct val="80000"/>
              </a:lnSpc>
              <a:buClr>
                <a:schemeClr val="hlink"/>
              </a:buClr>
              <a:buSzPct val="60000"/>
              <a:buFont typeface="Courier New" pitchFamily="49" charset="0"/>
              <a:buChar char="o"/>
              <a:defRPr/>
            </a:pPr>
            <a:r>
              <a:rPr lang="es-CR" sz="1800" dirty="0" smtClean="0">
                <a:solidFill>
                  <a:schemeClr val="accent5">
                    <a:lumMod val="75000"/>
                  </a:schemeClr>
                </a:solidFill>
              </a:rPr>
              <a:t>9609.10 </a:t>
            </a:r>
            <a:r>
              <a:rPr lang="es-CR" sz="1800" dirty="0">
                <a:solidFill>
                  <a:schemeClr val="accent5">
                    <a:lumMod val="75000"/>
                  </a:schemeClr>
                </a:solidFill>
              </a:rPr>
              <a:t>a </a:t>
            </a:r>
            <a:r>
              <a:rPr lang="es-CR" sz="1800" dirty="0" smtClean="0">
                <a:solidFill>
                  <a:schemeClr val="accent5">
                    <a:lumMod val="75000"/>
                  </a:schemeClr>
                </a:solidFill>
              </a:rPr>
              <a:t>9609.90:</a:t>
            </a:r>
          </a:p>
          <a:p>
            <a:pPr lvl="1" indent="-342900">
              <a:lnSpc>
                <a:spcPct val="80000"/>
              </a:lnSpc>
              <a:buClr>
                <a:schemeClr val="hlink"/>
              </a:buClr>
              <a:buSzPct val="60000"/>
              <a:buFont typeface="Courier New" pitchFamily="49" charset="0"/>
              <a:buChar char="o"/>
              <a:defRPr/>
            </a:pPr>
            <a:r>
              <a:rPr lang="es-CR" sz="1800" u="sng" dirty="0" smtClean="0">
                <a:solidFill>
                  <a:schemeClr val="accent1">
                    <a:lumMod val="75000"/>
                  </a:schemeClr>
                </a:solidFill>
              </a:rPr>
              <a:t>“Un </a:t>
            </a:r>
            <a:r>
              <a:rPr lang="es-CR" sz="1800" u="sng" dirty="0">
                <a:solidFill>
                  <a:schemeClr val="accent1">
                    <a:lumMod val="75000"/>
                  </a:schemeClr>
                </a:solidFill>
              </a:rPr>
              <a:t>cambio a la subpartida 9609.10 a 9609.90 de cualquier otra partida;</a:t>
            </a:r>
            <a:r>
              <a:rPr lang="es-CR" sz="1800" dirty="0">
                <a:solidFill>
                  <a:schemeClr val="accent1">
                    <a:lumMod val="75000"/>
                  </a:schemeClr>
                </a:solidFill>
              </a:rPr>
              <a:t> o</a:t>
            </a:r>
          </a:p>
          <a:p>
            <a:pPr lvl="1" indent="-342900">
              <a:lnSpc>
                <a:spcPct val="80000"/>
              </a:lnSpc>
              <a:buClr>
                <a:schemeClr val="hlink"/>
              </a:buClr>
              <a:buSzPct val="60000"/>
              <a:buFont typeface="Courier New" pitchFamily="49" charset="0"/>
              <a:buChar char="o"/>
              <a:defRPr/>
            </a:pPr>
            <a:r>
              <a:rPr lang="es-CR" sz="1800" dirty="0" smtClean="0">
                <a:solidFill>
                  <a:srgbClr val="00B050"/>
                </a:solidFill>
              </a:rPr>
              <a:t>Un </a:t>
            </a:r>
            <a:r>
              <a:rPr lang="es-CR" sz="1800" dirty="0">
                <a:solidFill>
                  <a:srgbClr val="00B050"/>
                </a:solidFill>
              </a:rPr>
              <a:t>cambio a la subpartida 9609.10 a 9609.90 de la subpartida 9609.20 o de cualquier otra partida, cumpliendo con un valor de contenido regional no menor a:</a:t>
            </a:r>
          </a:p>
          <a:p>
            <a:pPr lvl="1" indent="-342900">
              <a:lnSpc>
                <a:spcPct val="80000"/>
              </a:lnSpc>
              <a:buClr>
                <a:schemeClr val="hlink"/>
              </a:buClr>
              <a:buSzPct val="60000"/>
              <a:buFont typeface="Courier New" pitchFamily="49" charset="0"/>
              <a:buChar char="o"/>
              <a:defRPr/>
            </a:pPr>
            <a:r>
              <a:rPr lang="es-CR" sz="1800" dirty="0" smtClean="0">
                <a:solidFill>
                  <a:schemeClr val="accent1">
                    <a:lumMod val="75000"/>
                  </a:schemeClr>
                </a:solidFill>
              </a:rPr>
              <a:t>(</a:t>
            </a:r>
            <a:r>
              <a:rPr lang="es-CR" sz="1800" dirty="0">
                <a:solidFill>
                  <a:schemeClr val="accent1">
                    <a:lumMod val="75000"/>
                  </a:schemeClr>
                </a:solidFill>
              </a:rPr>
              <a:t>a)  35 % cuando se utilice el método de aumento del valor</a:t>
            </a:r>
          </a:p>
          <a:p>
            <a:pPr lvl="1" indent="-342900">
              <a:lnSpc>
                <a:spcPct val="80000"/>
              </a:lnSpc>
              <a:buClr>
                <a:schemeClr val="hlink"/>
              </a:buClr>
              <a:buSzPct val="60000"/>
              <a:buFont typeface="Courier New" pitchFamily="49" charset="0"/>
              <a:buChar char="o"/>
              <a:defRPr/>
            </a:pPr>
            <a:r>
              <a:rPr lang="es-CR" sz="1800" dirty="0" smtClean="0">
                <a:solidFill>
                  <a:srgbClr val="00B050"/>
                </a:solidFill>
              </a:rPr>
              <a:t>(</a:t>
            </a:r>
            <a:r>
              <a:rPr lang="es-CR" sz="1800" dirty="0">
                <a:solidFill>
                  <a:srgbClr val="00B050"/>
                </a:solidFill>
              </a:rPr>
              <a:t>b) 45% cuando se utilice el método de reducción del valor</a:t>
            </a:r>
            <a:r>
              <a:rPr lang="es-CR" sz="1800" dirty="0" smtClean="0">
                <a:solidFill>
                  <a:srgbClr val="00B050"/>
                </a:solidFill>
              </a:rPr>
              <a:t>”</a:t>
            </a:r>
            <a:endParaRPr lang="es-CR" sz="1800" dirty="0">
              <a:solidFill>
                <a:srgbClr val="00B050"/>
              </a:solidFill>
            </a:endParaRPr>
          </a:p>
        </p:txBody>
      </p:sp>
      <p:sp>
        <p:nvSpPr>
          <p:cNvPr id="4" name="3 Cerrar llave"/>
          <p:cNvSpPr/>
          <p:nvPr/>
        </p:nvSpPr>
        <p:spPr>
          <a:xfrm>
            <a:off x="6948264" y="3356992"/>
            <a:ext cx="432048" cy="2736304"/>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CR" dirty="0"/>
          </a:p>
        </p:txBody>
      </p:sp>
      <p:sp>
        <p:nvSpPr>
          <p:cNvPr id="5" name="4 Rectángulo"/>
          <p:cNvSpPr/>
          <p:nvPr/>
        </p:nvSpPr>
        <p:spPr>
          <a:xfrm>
            <a:off x="7452320" y="4509120"/>
            <a:ext cx="122413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R" sz="1200" dirty="0" smtClean="0"/>
              <a:t>Segunda parte</a:t>
            </a:r>
            <a:endParaRPr lang="es-CR" sz="1200" dirty="0"/>
          </a:p>
        </p:txBody>
      </p:sp>
    </p:spTree>
    <p:extLst>
      <p:ext uri="{BB962C8B-B14F-4D97-AF65-F5344CB8AC3E}">
        <p14:creationId xmlns="" xmlns:p14="http://schemas.microsoft.com/office/powerpoint/2010/main" val="325593961"/>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3"/>
          </p:nvPr>
        </p:nvSpPr>
        <p:spPr>
          <a:xfrm>
            <a:off x="971600" y="476672"/>
            <a:ext cx="3024336" cy="3024336"/>
          </a:xfrm>
        </p:spPr>
        <p:txBody>
          <a:bodyPr>
            <a:normAutofit/>
          </a:bodyPr>
          <a:lstStyle/>
          <a:p>
            <a:pPr indent="-342900">
              <a:lnSpc>
                <a:spcPct val="80000"/>
              </a:lnSpc>
              <a:buClr>
                <a:schemeClr val="hlink"/>
              </a:buClr>
              <a:buSzPct val="60000"/>
              <a:buFont typeface="Wingdings" pitchFamily="2" charset="2"/>
              <a:buChar char="n"/>
              <a:defRPr/>
            </a:pPr>
            <a:r>
              <a:rPr lang="es-CR" sz="1600" dirty="0"/>
              <a:t>Se permite utilizar madera (P.44.07 es diferente a la P 96.09)</a:t>
            </a:r>
          </a:p>
          <a:p>
            <a:pPr indent="-342900">
              <a:lnSpc>
                <a:spcPct val="80000"/>
              </a:lnSpc>
              <a:buClr>
                <a:schemeClr val="hlink"/>
              </a:buClr>
              <a:buSzPct val="60000"/>
              <a:buFont typeface="Wingdings" pitchFamily="2" charset="2"/>
              <a:buChar char="n"/>
              <a:defRPr/>
            </a:pPr>
            <a:r>
              <a:rPr lang="es-CR" sz="1600" dirty="0"/>
              <a:t>Se permite utilizar las minas de SP 9609.20</a:t>
            </a:r>
          </a:p>
          <a:p>
            <a:pPr indent="-342900">
              <a:lnSpc>
                <a:spcPct val="80000"/>
              </a:lnSpc>
              <a:buClr>
                <a:schemeClr val="hlink"/>
              </a:buClr>
              <a:buSzPct val="60000"/>
              <a:buFont typeface="Wingdings" pitchFamily="2" charset="2"/>
              <a:buChar char="n"/>
              <a:defRPr/>
            </a:pPr>
            <a:r>
              <a:rPr lang="es-CR" sz="1600" dirty="0"/>
              <a:t>Debe cumplirse con un VCR</a:t>
            </a:r>
          </a:p>
          <a:p>
            <a:pPr indent="-342900">
              <a:lnSpc>
                <a:spcPct val="80000"/>
              </a:lnSpc>
              <a:buClr>
                <a:schemeClr val="hlink"/>
              </a:buClr>
              <a:buSzPct val="60000"/>
              <a:buFont typeface="Wingdings" pitchFamily="2" charset="2"/>
              <a:buChar char="n"/>
              <a:defRPr/>
            </a:pPr>
            <a:r>
              <a:rPr lang="es-CR" sz="1600" dirty="0"/>
              <a:t>Tenemos los siguientes datos:</a:t>
            </a:r>
          </a:p>
          <a:p>
            <a:endParaRPr lang="es-CR" sz="1600" dirty="0"/>
          </a:p>
        </p:txBody>
      </p:sp>
      <p:sp>
        <p:nvSpPr>
          <p:cNvPr id="6" name="5 Marcador de contenido"/>
          <p:cNvSpPr>
            <a:spLocks noGrp="1"/>
          </p:cNvSpPr>
          <p:nvPr>
            <p:ph sz="quarter" idx="14"/>
          </p:nvPr>
        </p:nvSpPr>
        <p:spPr>
          <a:xfrm>
            <a:off x="4572000" y="692696"/>
            <a:ext cx="3024336" cy="3024336"/>
          </a:xfrm>
        </p:spPr>
        <p:txBody>
          <a:bodyPr>
            <a:normAutofit/>
          </a:bodyPr>
          <a:lstStyle/>
          <a:p>
            <a:pPr>
              <a:defRPr/>
            </a:pPr>
            <a:r>
              <a:rPr lang="es-CR" sz="1800" dirty="0">
                <a:effectLst>
                  <a:outerShdw blurRad="38100" dist="38100" dir="2700000" algn="tl">
                    <a:srgbClr val="000000"/>
                  </a:outerShdw>
                </a:effectLst>
                <a:ea typeface="Times New Roman" pitchFamily="18" charset="0"/>
                <a:cs typeface="Arial" charset="0"/>
              </a:rPr>
              <a:t>Valor ajustado de la mercancía: </a:t>
            </a:r>
            <a:r>
              <a:rPr lang="es-CR" sz="1600" dirty="0">
                <a:solidFill>
                  <a:srgbClr val="FF3300"/>
                </a:solidFill>
                <a:effectLst>
                  <a:outerShdw blurRad="38100" dist="38100" dir="2700000" algn="tl">
                    <a:srgbClr val="000000"/>
                  </a:outerShdw>
                </a:effectLst>
                <a:ea typeface="Times New Roman" pitchFamily="18" charset="0"/>
                <a:cs typeface="Arial" charset="0"/>
              </a:rPr>
              <a:t>US $ 25.000,00</a:t>
            </a:r>
            <a:r>
              <a:rPr lang="es-CR" sz="1600" dirty="0">
                <a:ea typeface="Times New Roman" pitchFamily="18" charset="0"/>
                <a:cs typeface="Arial" charset="0"/>
              </a:rPr>
              <a:t> </a:t>
            </a:r>
          </a:p>
          <a:p>
            <a:pPr>
              <a:defRPr/>
            </a:pPr>
            <a:r>
              <a:rPr lang="es-CR" sz="1800" dirty="0">
                <a:effectLst>
                  <a:outerShdw blurRad="38100" dist="38100" dir="2700000" algn="tl">
                    <a:srgbClr val="000000"/>
                  </a:outerShdw>
                </a:effectLst>
                <a:ea typeface="Times New Roman" pitchFamily="18" charset="0"/>
                <a:cs typeface="Arial" charset="0"/>
              </a:rPr>
              <a:t>Valor de los materiales no originarios:  </a:t>
            </a:r>
            <a:r>
              <a:rPr lang="es-CR" sz="1800" dirty="0">
                <a:solidFill>
                  <a:srgbClr val="FF3300"/>
                </a:solidFill>
                <a:effectLst>
                  <a:outerShdw blurRad="38100" dist="38100" dir="2700000" algn="tl">
                    <a:srgbClr val="000000"/>
                  </a:outerShdw>
                </a:effectLst>
                <a:ea typeface="Times New Roman" pitchFamily="18" charset="0"/>
                <a:cs typeface="Arial" charset="0"/>
              </a:rPr>
              <a:t>US $ 15.000,00</a:t>
            </a:r>
            <a:endParaRPr lang="en-US" sz="1800" dirty="0">
              <a:solidFill>
                <a:srgbClr val="FF3300"/>
              </a:solidFill>
              <a:effectLst>
                <a:outerShdw blurRad="38100" dist="38100" dir="2700000" algn="tl">
                  <a:srgbClr val="000000"/>
                </a:outerShdw>
              </a:effectLst>
              <a:ea typeface="Times New Roman" pitchFamily="18" charset="0"/>
              <a:cs typeface="Arial" charset="0"/>
            </a:endParaRPr>
          </a:p>
          <a:p>
            <a:pPr marL="68580" indent="0">
              <a:buNone/>
            </a:pPr>
            <a:endParaRPr lang="es-CR" sz="1800" dirty="0"/>
          </a:p>
        </p:txBody>
      </p:sp>
      <p:graphicFrame>
        <p:nvGraphicFramePr>
          <p:cNvPr id="7" name="Group 31"/>
          <p:cNvGraphicFramePr>
            <a:graphicFrameLocks noGrp="1"/>
          </p:cNvGraphicFramePr>
          <p:nvPr>
            <p:extLst>
              <p:ext uri="{D42A27DB-BD31-4B8C-83A1-F6EECF244321}">
                <p14:modId xmlns="" xmlns:p14="http://schemas.microsoft.com/office/powerpoint/2010/main" val="1306765473"/>
              </p:ext>
            </p:extLst>
          </p:nvPr>
        </p:nvGraphicFramePr>
        <p:xfrm>
          <a:off x="899592" y="3429000"/>
          <a:ext cx="7561263" cy="3083973"/>
        </p:xfrm>
        <a:graphic>
          <a:graphicData uri="http://schemas.openxmlformats.org/drawingml/2006/table">
            <a:tbl>
              <a:tblPr/>
              <a:tblGrid>
                <a:gridCol w="3984625"/>
                <a:gridCol w="3576638"/>
              </a:tblGrid>
              <a:tr h="40200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200" b="1" i="0" u="none" strike="noStrike" cap="none" normalizeH="0" baseline="0" dirty="0" smtClean="0">
                          <a:ln>
                            <a:noFill/>
                          </a:ln>
                          <a:solidFill>
                            <a:srgbClr val="FF9933"/>
                          </a:solidFill>
                          <a:effectLst>
                            <a:outerShdw blurRad="38100" dist="38100" dir="2700000" algn="tl">
                              <a:srgbClr val="000000"/>
                            </a:outerShdw>
                          </a:effectLst>
                          <a:latin typeface="+mn-lt"/>
                          <a:ea typeface="Times New Roman" pitchFamily="18" charset="0"/>
                          <a:cs typeface="Arial" charset="0"/>
                        </a:rPr>
                        <a:t>Concepto de costo</a:t>
                      </a:r>
                      <a:endParaRPr kumimoji="0" lang="es-CR" sz="2400" b="1" i="0" u="none" strike="noStrike" cap="none" normalizeH="0" baseline="0" dirty="0" smtClean="0">
                        <a:ln>
                          <a:noFill/>
                        </a:ln>
                        <a:solidFill>
                          <a:srgbClr val="FF9933"/>
                        </a:solidFill>
                        <a:effectLst>
                          <a:outerShdw blurRad="38100" dist="38100" dir="2700000" algn="tl">
                            <a:srgbClr val="000000"/>
                          </a:outerShdw>
                        </a:effectLst>
                        <a:latin typeface="+mn-lt"/>
                        <a:ea typeface="Times New Roman" pitchFamily="18" charset="0"/>
                        <a:cs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9933"/>
                          </a:solidFill>
                          <a:effectLst>
                            <a:outerShdw blurRad="38100" dist="38100" dir="2700000" algn="tl">
                              <a:srgbClr val="000000"/>
                            </a:outerShdw>
                          </a:effectLst>
                          <a:latin typeface="+mn-lt"/>
                          <a:ea typeface="Times New Roman" pitchFamily="18" charset="0"/>
                          <a:cs typeface="Arial" charset="0"/>
                        </a:rPr>
                        <a:t>Monto en US$</a:t>
                      </a:r>
                      <a:endParaRPr kumimoji="0" lang="en-US" sz="2400" b="1" i="0" u="none" strike="noStrike" cap="none" normalizeH="0" baseline="0" dirty="0" smtClean="0">
                        <a:ln>
                          <a:noFill/>
                        </a:ln>
                        <a:solidFill>
                          <a:srgbClr val="FF9933"/>
                        </a:solidFill>
                        <a:effectLst>
                          <a:outerShdw blurRad="38100" dist="38100" dir="2700000" algn="tl">
                            <a:srgbClr val="000000"/>
                          </a:outerShdw>
                        </a:effectLst>
                        <a:latin typeface="+mn-lt"/>
                        <a:ea typeface="Times New Roman" pitchFamily="18" charset="0"/>
                        <a:cs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9619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R" sz="1200" b="0" i="0" u="none" strike="noStrike" cap="none" normalizeH="0" baseline="0" dirty="0" smtClean="0">
                          <a:ln>
                            <a:noFill/>
                          </a:ln>
                          <a:solidFill>
                            <a:schemeClr val="tx1"/>
                          </a:solidFill>
                          <a:effectLst/>
                          <a:latin typeface="+mn-lt"/>
                          <a:ea typeface="Times New Roman" pitchFamily="18" charset="0"/>
                          <a:cs typeface="Arial" charset="0"/>
                        </a:rPr>
                        <a:t>Flete interno en país Parte</a:t>
                      </a:r>
                      <a:endParaRPr kumimoji="0" lang="es-CR" sz="2400" b="0" i="0" u="none" strike="noStrike" cap="none" normalizeH="0" baseline="0" dirty="0" smtClean="0">
                        <a:ln>
                          <a:noFill/>
                        </a:ln>
                        <a:solidFill>
                          <a:schemeClr val="tx1"/>
                        </a:solidFill>
                        <a:effectLst/>
                        <a:latin typeface="+mn-lt"/>
                        <a:ea typeface="Times New Roman" pitchFamily="18" charset="0"/>
                        <a:cs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1.300,00</a:t>
                      </a:r>
                      <a:endParaRPr kumimoji="0" lang="en-US" sz="2400" b="0" i="0" u="none" strike="noStrike" cap="none" normalizeH="0" baseline="0" dirty="0" smtClean="0">
                        <a:ln>
                          <a:noFill/>
                        </a:ln>
                        <a:solidFill>
                          <a:schemeClr val="tx1"/>
                        </a:solidFill>
                        <a:effectLst/>
                        <a:latin typeface="+mn-lt"/>
                        <a:ea typeface="Times New Roman" pitchFamily="18" charset="0"/>
                        <a:cs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9619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R" sz="1200" b="0" i="0" u="none" strike="noStrike" cap="none" normalizeH="0" baseline="0" dirty="0" smtClean="0">
                          <a:ln>
                            <a:noFill/>
                          </a:ln>
                          <a:solidFill>
                            <a:schemeClr val="tx1"/>
                          </a:solidFill>
                          <a:effectLst/>
                          <a:latin typeface="+mn-lt"/>
                          <a:ea typeface="Times New Roman" pitchFamily="18" charset="0"/>
                          <a:cs typeface="Arial" charset="0"/>
                        </a:rPr>
                        <a:t>Seguro interno en País Parte</a:t>
                      </a:r>
                      <a:endParaRPr kumimoji="0" lang="es-CR" sz="2400" b="0" i="0" u="none" strike="noStrike" cap="none" normalizeH="0" baseline="0" dirty="0" smtClean="0">
                        <a:ln>
                          <a:noFill/>
                        </a:ln>
                        <a:solidFill>
                          <a:schemeClr val="tx1"/>
                        </a:solidFill>
                        <a:effectLst/>
                        <a:latin typeface="+mn-lt"/>
                        <a:ea typeface="Times New Roman" pitchFamily="18" charset="0"/>
                        <a:cs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350,00</a:t>
                      </a:r>
                      <a:endParaRPr kumimoji="0" lang="en-US" sz="2400" b="0" i="0" u="none" strike="noStrike" cap="none" normalizeH="0" baseline="0" dirty="0" smtClean="0">
                        <a:ln>
                          <a:noFill/>
                        </a:ln>
                        <a:solidFill>
                          <a:schemeClr val="tx1"/>
                        </a:solidFill>
                        <a:effectLst/>
                        <a:latin typeface="+mn-lt"/>
                        <a:ea typeface="Times New Roman" pitchFamily="18" charset="0"/>
                        <a:cs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9619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Aranceles e impuestos</a:t>
                      </a:r>
                      <a:endParaRPr kumimoji="0" lang="en-US" sz="2400" b="0" i="0" u="none" strike="noStrike" cap="none" normalizeH="0" baseline="0" dirty="0" smtClean="0">
                        <a:ln>
                          <a:noFill/>
                        </a:ln>
                        <a:solidFill>
                          <a:schemeClr val="tx1"/>
                        </a:solidFill>
                        <a:effectLst/>
                        <a:latin typeface="+mn-lt"/>
                        <a:ea typeface="Times New Roman" pitchFamily="18" charset="0"/>
                        <a:cs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4.800,00</a:t>
                      </a:r>
                      <a:endParaRPr kumimoji="0" lang="en-US" sz="2400" b="0" i="0" u="none" strike="noStrike" cap="none" normalizeH="0" baseline="0" dirty="0" smtClean="0">
                        <a:ln>
                          <a:noFill/>
                        </a:ln>
                        <a:solidFill>
                          <a:schemeClr val="tx1"/>
                        </a:solidFill>
                        <a:effectLst/>
                        <a:latin typeface="+mn-lt"/>
                        <a:ea typeface="Times New Roman" pitchFamily="18" charset="0"/>
                        <a:cs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9619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Correduría aduanera</a:t>
                      </a:r>
                      <a:endParaRPr kumimoji="0" lang="en-US" sz="2400" b="0" i="0" u="none" strike="noStrike" cap="none" normalizeH="0" baseline="0" dirty="0" smtClean="0">
                        <a:ln>
                          <a:noFill/>
                        </a:ln>
                        <a:solidFill>
                          <a:schemeClr val="tx1"/>
                        </a:solidFill>
                        <a:effectLst/>
                        <a:latin typeface="+mn-lt"/>
                        <a:ea typeface="Times New Roman" pitchFamily="18" charset="0"/>
                        <a:cs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200,00</a:t>
                      </a:r>
                      <a:endParaRPr kumimoji="0" lang="en-US" sz="2400" b="0" i="0" u="none" strike="noStrike" cap="none" normalizeH="0" baseline="0" dirty="0" smtClean="0">
                        <a:ln>
                          <a:noFill/>
                        </a:ln>
                        <a:solidFill>
                          <a:schemeClr val="tx1"/>
                        </a:solidFill>
                        <a:effectLst/>
                        <a:latin typeface="+mn-lt"/>
                        <a:ea typeface="Times New Roman" pitchFamily="18" charset="0"/>
                        <a:cs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0097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R" sz="1200" b="0" i="0" u="none" strike="noStrike" cap="none" normalizeH="0" baseline="0" dirty="0" smtClean="0">
                          <a:ln>
                            <a:noFill/>
                          </a:ln>
                          <a:solidFill>
                            <a:schemeClr val="tx1"/>
                          </a:solidFill>
                          <a:effectLst/>
                          <a:latin typeface="+mn-lt"/>
                          <a:ea typeface="Times New Roman" pitchFamily="18" charset="0"/>
                          <a:cs typeface="Arial" charset="0"/>
                        </a:rPr>
                        <a:t>Desechos y desperdicios no renovables</a:t>
                      </a:r>
                      <a:endParaRPr kumimoji="0" lang="es-CR" sz="2400" b="0" i="0" u="none" strike="noStrike" cap="none" normalizeH="0" baseline="0" dirty="0" smtClean="0">
                        <a:ln>
                          <a:noFill/>
                        </a:ln>
                        <a:solidFill>
                          <a:schemeClr val="tx1"/>
                        </a:solidFill>
                        <a:effectLst/>
                        <a:latin typeface="+mn-lt"/>
                        <a:ea typeface="Times New Roman" pitchFamily="18" charset="0"/>
                        <a:cs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200" b="0" i="0" u="none" strike="noStrike" cap="none" normalizeH="0" baseline="0" dirty="0" smtClean="0">
                          <a:ln>
                            <a:noFill/>
                          </a:ln>
                          <a:solidFill>
                            <a:schemeClr val="tx1"/>
                          </a:solidFill>
                          <a:effectLst/>
                          <a:latin typeface="+mn-lt"/>
                          <a:ea typeface="Times New Roman" pitchFamily="18" charset="0"/>
                          <a:cs typeface="Arial" charset="0"/>
                        </a:rPr>
                        <a:t>1.100,00</a:t>
                      </a:r>
                      <a:endParaRPr kumimoji="0" lang="es-CR" sz="2400" b="0" i="0" u="none" strike="noStrike" cap="none" normalizeH="0" baseline="0" dirty="0" smtClean="0">
                        <a:ln>
                          <a:noFill/>
                        </a:ln>
                        <a:solidFill>
                          <a:schemeClr val="tx1"/>
                        </a:solidFill>
                        <a:effectLst/>
                        <a:latin typeface="+mn-lt"/>
                        <a:ea typeface="Times New Roman" pitchFamily="18" charset="0"/>
                        <a:cs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9619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R" sz="1200" b="1" i="0" u="none" strike="noStrike" cap="none" normalizeH="0" baseline="0" dirty="0" smtClean="0">
                          <a:ln>
                            <a:noFill/>
                          </a:ln>
                          <a:solidFill>
                            <a:schemeClr val="tx1"/>
                          </a:solidFill>
                          <a:effectLst/>
                          <a:latin typeface="+mn-lt"/>
                          <a:ea typeface="Times New Roman" pitchFamily="18" charset="0"/>
                          <a:cs typeface="Arial" charset="0"/>
                        </a:rPr>
                        <a:t>Total </a:t>
                      </a:r>
                      <a:endParaRPr kumimoji="0" lang="es-CR" sz="2400" b="0" i="0" u="none" strike="noStrike" cap="none" normalizeH="0" baseline="0" dirty="0" smtClean="0">
                        <a:ln>
                          <a:noFill/>
                        </a:ln>
                        <a:solidFill>
                          <a:schemeClr val="tx1"/>
                        </a:solidFill>
                        <a:effectLst/>
                        <a:latin typeface="+mn-lt"/>
                        <a:ea typeface="Times New Roman" pitchFamily="18" charset="0"/>
                        <a:cs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200" b="0" i="0" u="none" strike="noStrike" cap="none" normalizeH="0" baseline="0" dirty="0" smtClean="0">
                          <a:ln>
                            <a:noFill/>
                          </a:ln>
                          <a:solidFill>
                            <a:schemeClr val="tx1"/>
                          </a:solidFill>
                          <a:effectLst/>
                          <a:latin typeface="+mn-lt"/>
                          <a:ea typeface="Times New Roman" pitchFamily="18" charset="0"/>
                          <a:cs typeface="Arial" charset="0"/>
                        </a:rPr>
                        <a:t>7.750,00</a:t>
                      </a:r>
                      <a:endParaRPr kumimoji="0" lang="es-CR" sz="2400" b="0" i="0" u="none" strike="noStrike" cap="none" normalizeH="0" baseline="0" dirty="0" smtClean="0">
                        <a:ln>
                          <a:noFill/>
                        </a:ln>
                        <a:solidFill>
                          <a:schemeClr val="tx1"/>
                        </a:solidFill>
                        <a:effectLst/>
                        <a:latin typeface="+mn-lt"/>
                        <a:ea typeface="Times New Roman" pitchFamily="18" charset="0"/>
                        <a:cs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 xmlns:p14="http://schemas.microsoft.com/office/powerpoint/2010/main" val="1059481205"/>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80728"/>
            <a:ext cx="7024744" cy="1143000"/>
          </a:xfrm>
        </p:spPr>
        <p:txBody>
          <a:bodyPr>
            <a:noAutofit/>
          </a:bodyPr>
          <a:lstStyle/>
          <a:p>
            <a:pPr algn="ctr"/>
            <a:r>
              <a:rPr lang="es-CR" sz="3200" dirty="0" smtClean="0"/>
              <a:t>Método de reducción del valor (“Build Down”)</a:t>
            </a:r>
            <a:endParaRPr lang="es-CR" sz="3200" dirty="0"/>
          </a:p>
        </p:txBody>
      </p:sp>
      <p:sp>
        <p:nvSpPr>
          <p:cNvPr id="3" name="2 Marcador de contenido"/>
          <p:cNvSpPr>
            <a:spLocks noGrp="1"/>
          </p:cNvSpPr>
          <p:nvPr>
            <p:ph sz="quarter" idx="13"/>
          </p:nvPr>
        </p:nvSpPr>
        <p:spPr/>
        <p:txBody>
          <a:bodyPr/>
          <a:lstStyle/>
          <a:p>
            <a:r>
              <a:rPr lang="es-CR" sz="2200" dirty="0" smtClean="0"/>
              <a:t>Prueba de valor</a:t>
            </a:r>
          </a:p>
          <a:p>
            <a:pPr lvl="1"/>
            <a:r>
              <a:rPr lang="es-CR" dirty="0" smtClean="0"/>
              <a:t>VMN – costos deducibles</a:t>
            </a:r>
          </a:p>
          <a:p>
            <a:pPr lvl="1"/>
            <a:r>
              <a:rPr lang="es-CR" dirty="0" smtClean="0"/>
              <a:t>15.000 – 7.750: 7.250 </a:t>
            </a:r>
            <a:endParaRPr lang="es-CR" dirty="0"/>
          </a:p>
        </p:txBody>
      </p:sp>
      <p:sp>
        <p:nvSpPr>
          <p:cNvPr id="4" name="3 Marcador de contenido"/>
          <p:cNvSpPr>
            <a:spLocks noGrp="1"/>
          </p:cNvSpPr>
          <p:nvPr>
            <p:ph sz="quarter" idx="14"/>
          </p:nvPr>
        </p:nvSpPr>
        <p:spPr/>
        <p:txBody>
          <a:bodyPr>
            <a:normAutofit/>
          </a:bodyPr>
          <a:lstStyle/>
          <a:p>
            <a:r>
              <a:rPr lang="es-CR" sz="2200" dirty="0" smtClean="0"/>
              <a:t>Lápices </a:t>
            </a:r>
            <a:r>
              <a:rPr lang="es-CR" sz="2200" b="1" dirty="0" smtClean="0"/>
              <a:t>sí</a:t>
            </a:r>
            <a:r>
              <a:rPr lang="es-CR" sz="2200" dirty="0" smtClean="0"/>
              <a:t> cumplen la regla de origen del DR – CAFTA.</a:t>
            </a:r>
            <a:endParaRPr lang="es-CR" sz="2200" dirty="0"/>
          </a:p>
        </p:txBody>
      </p:sp>
      <p:sp>
        <p:nvSpPr>
          <p:cNvPr id="5" name="AutoShape 8"/>
          <p:cNvSpPr>
            <a:spLocks noChangeArrowheads="1"/>
          </p:cNvSpPr>
          <p:nvPr/>
        </p:nvSpPr>
        <p:spPr bwMode="auto">
          <a:xfrm>
            <a:off x="683568" y="4437112"/>
            <a:ext cx="7848872" cy="1076325"/>
          </a:xfrm>
          <a:prstGeom prst="flowChart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360363" indent="-360363" defTabSz="960438">
              <a:defRPr/>
            </a:pPr>
            <a:r>
              <a:rPr lang="en-CA" sz="3200" b="1" baseline="-25000" dirty="0">
                <a:solidFill>
                  <a:schemeClr val="hlink"/>
                </a:solidFill>
              </a:rPr>
              <a:t>VCR =</a:t>
            </a:r>
            <a:r>
              <a:rPr lang="en-CA" sz="1600" b="1" dirty="0">
                <a:solidFill>
                  <a:schemeClr val="hlink"/>
                </a:solidFill>
              </a:rPr>
              <a:t>     </a:t>
            </a:r>
            <a:r>
              <a:rPr lang="en-CA" sz="1600" b="1" u="sng" dirty="0">
                <a:solidFill>
                  <a:schemeClr val="hlink"/>
                </a:solidFill>
              </a:rPr>
              <a:t>25.000  -  7.250</a:t>
            </a:r>
            <a:r>
              <a:rPr lang="en-CA" sz="1600" b="1" dirty="0">
                <a:solidFill>
                  <a:schemeClr val="hlink"/>
                </a:solidFill>
              </a:rPr>
              <a:t>   </a:t>
            </a:r>
            <a:r>
              <a:rPr lang="en-CA" sz="3200" b="1" baseline="-25000" dirty="0">
                <a:solidFill>
                  <a:schemeClr val="hlink"/>
                </a:solidFill>
              </a:rPr>
              <a:t>x  100</a:t>
            </a:r>
            <a:r>
              <a:rPr lang="en-CA" sz="1600" b="1" dirty="0">
                <a:solidFill>
                  <a:schemeClr val="hlink"/>
                </a:solidFill>
              </a:rPr>
              <a:t>   </a:t>
            </a:r>
            <a:r>
              <a:rPr lang="en-CA" sz="3200" b="1" baseline="-25000" dirty="0">
                <a:solidFill>
                  <a:schemeClr val="hlink"/>
                </a:solidFill>
              </a:rPr>
              <a:t>=   71%</a:t>
            </a:r>
          </a:p>
          <a:p>
            <a:pPr marL="360363" indent="-360363" defTabSz="960438">
              <a:defRPr/>
            </a:pPr>
            <a:r>
              <a:rPr lang="en-CA" sz="3200" b="1" baseline="-25000" dirty="0">
                <a:solidFill>
                  <a:schemeClr val="hlink"/>
                </a:solidFill>
              </a:rPr>
              <a:t>				</a:t>
            </a:r>
            <a:r>
              <a:rPr lang="en-CA" sz="1600" b="1" dirty="0">
                <a:solidFill>
                  <a:schemeClr val="hlink"/>
                </a:solidFill>
              </a:rPr>
              <a:t>25.000</a:t>
            </a:r>
          </a:p>
          <a:p>
            <a:endParaRPr lang="es-CR" sz="1600" dirty="0"/>
          </a:p>
        </p:txBody>
      </p:sp>
      <p:pic>
        <p:nvPicPr>
          <p:cNvPr id="21506" name="Picture 2" descr="http://2.bp.blogspot.com/-VDRWMMq5tIQ/T1z19j3NBPI/AAAAAAAAFro/1xfKdpGODZU/s1600/monedas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84169" y="4448834"/>
            <a:ext cx="1944216" cy="2049498"/>
          </a:xfrm>
          <a:prstGeom prst="rect">
            <a:avLst/>
          </a:prstGeom>
          <a:noFill/>
        </p:spPr>
      </p:pic>
      <p:sp>
        <p:nvSpPr>
          <p:cNvPr id="7" name="6 Flecha abajo"/>
          <p:cNvSpPr/>
          <p:nvPr/>
        </p:nvSpPr>
        <p:spPr>
          <a:xfrm>
            <a:off x="5796136" y="5013176"/>
            <a:ext cx="936104" cy="122413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R" dirty="0"/>
          </a:p>
        </p:txBody>
      </p:sp>
      <p:pic>
        <p:nvPicPr>
          <p:cNvPr id="9" name="Picture 2" descr="http://nomegustalapolitica.files.wordpress.com/2010/03/lapiz.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80312" y="476672"/>
            <a:ext cx="1124745" cy="1124745"/>
          </a:xfrm>
          <a:prstGeom prst="rect">
            <a:avLst/>
          </a:prstGeom>
          <a:noFill/>
        </p:spPr>
      </p:pic>
      <p:pic>
        <p:nvPicPr>
          <p:cNvPr id="11" name="Picture 2" descr="http://nomegustalapolitica.files.wordpress.com/2010/03/lapiz.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32712" y="629072"/>
            <a:ext cx="1124745" cy="1124745"/>
          </a:xfrm>
          <a:prstGeom prst="rect">
            <a:avLst/>
          </a:prstGeom>
          <a:noFill/>
        </p:spPr>
      </p:pic>
      <p:pic>
        <p:nvPicPr>
          <p:cNvPr id="12" name="Picture 2" descr="http://nomegustalapolitica.files.wordpress.com/2010/03/lapiz.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85112" y="781472"/>
            <a:ext cx="1124745" cy="1124745"/>
          </a:xfrm>
          <a:prstGeom prst="rect">
            <a:avLst/>
          </a:prstGeom>
          <a:noFill/>
        </p:spPr>
      </p:pic>
      <p:pic>
        <p:nvPicPr>
          <p:cNvPr id="21508" name="Picture 4" descr="http://static.freepik.com/foto-gratis/check-mark-clip-art_431710.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452320" y="1268760"/>
            <a:ext cx="1266398" cy="1169294"/>
          </a:xfrm>
          <a:prstGeom prst="rect">
            <a:avLst/>
          </a:prstGeom>
          <a:noFill/>
        </p:spPr>
      </p:pic>
    </p:spTree>
    <p:extLst>
      <p:ext uri="{BB962C8B-B14F-4D97-AF65-F5344CB8AC3E}">
        <p14:creationId xmlns="" xmlns:p14="http://schemas.microsoft.com/office/powerpoint/2010/main" val="1856084024"/>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pPr algn="ctr"/>
            <a:r>
              <a:rPr lang="es-CR" sz="3200" dirty="0" smtClean="0"/>
              <a:t>Criterios secundarios de origen</a:t>
            </a:r>
            <a:endParaRPr lang="es-CR" sz="3200" dirty="0"/>
          </a:p>
        </p:txBody>
      </p:sp>
      <p:pic>
        <p:nvPicPr>
          <p:cNvPr id="20484" name="Picture 4" descr="http://www.dokumentalistas.com/wp-content/uploads/2012/06/analista_informacional.jpg"/>
          <p:cNvPicPr>
            <a:picLocks noChangeAspect="1" noChangeArrowheads="1"/>
          </p:cNvPicPr>
          <p:nvPr/>
        </p:nvPicPr>
        <p:blipFill>
          <a:blip r:embed="rId2" cstate="print"/>
          <a:srcRect/>
          <a:stretch>
            <a:fillRect/>
          </a:stretch>
        </p:blipFill>
        <p:spPr bwMode="auto">
          <a:xfrm>
            <a:off x="2411760" y="2204864"/>
            <a:ext cx="2847975" cy="3981450"/>
          </a:xfrm>
          <a:prstGeom prst="rect">
            <a:avLst/>
          </a:prstGeom>
          <a:noFill/>
        </p:spPr>
      </p:pic>
      <p:pic>
        <p:nvPicPr>
          <p:cNvPr id="20482" name="Picture 2" descr="http://3.bp.blogspot.com/-_5BT6BHgCD4/T42ToAHjDkI/AAAAAAAABE0/5CGE416UQmQ/s400/el-microscopi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95936" y="3068960"/>
            <a:ext cx="3333750" cy="3333750"/>
          </a:xfrm>
          <a:prstGeom prst="rect">
            <a:avLst/>
          </a:prstGeom>
          <a:noFill/>
        </p:spPr>
      </p:pic>
    </p:spTree>
    <p:extLst>
      <p:ext uri="{BB962C8B-B14F-4D97-AF65-F5344CB8AC3E}">
        <p14:creationId xmlns="" xmlns:p14="http://schemas.microsoft.com/office/powerpoint/2010/main" val="3402869808"/>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pPr algn="ctr"/>
            <a:r>
              <a:rPr lang="es-CR" dirty="0" smtClean="0"/>
              <a:t>Criterios secundarios</a:t>
            </a:r>
            <a:endParaRPr lang="es-CR" dirty="0"/>
          </a:p>
        </p:txBody>
      </p:sp>
      <p:sp>
        <p:nvSpPr>
          <p:cNvPr id="7" name="6 Marcador de contenido"/>
          <p:cNvSpPr>
            <a:spLocks noGrp="1"/>
          </p:cNvSpPr>
          <p:nvPr>
            <p:ph idx="1"/>
          </p:nvPr>
        </p:nvSpPr>
        <p:spPr>
          <a:xfrm>
            <a:off x="1043493" y="2323652"/>
            <a:ext cx="4968668" cy="4057676"/>
          </a:xfrm>
        </p:spPr>
        <p:txBody>
          <a:bodyPr>
            <a:normAutofit fontScale="92500"/>
          </a:bodyPr>
          <a:lstStyle/>
          <a:p>
            <a:r>
              <a:rPr lang="es-CR" sz="1800" dirty="0" smtClean="0"/>
              <a:t>Lista de procesos mínimos que no confieren origen</a:t>
            </a:r>
          </a:p>
          <a:p>
            <a:r>
              <a:rPr lang="es-CR" sz="1800" dirty="0" smtClean="0"/>
              <a:t>De minimis</a:t>
            </a:r>
          </a:p>
          <a:p>
            <a:r>
              <a:rPr lang="es-CR" sz="1800" dirty="0" smtClean="0"/>
              <a:t>Mercancías y materiales fungibles</a:t>
            </a:r>
          </a:p>
          <a:p>
            <a:r>
              <a:rPr lang="es-CR" sz="1800" dirty="0" smtClean="0"/>
              <a:t>Accesorios, repuestos y herramientas</a:t>
            </a:r>
          </a:p>
          <a:p>
            <a:r>
              <a:rPr lang="es-CR" sz="1800" dirty="0" smtClean="0"/>
              <a:t>Envases y material de empaque para la venta al por menor</a:t>
            </a:r>
          </a:p>
          <a:p>
            <a:r>
              <a:rPr lang="es-CR" sz="1800" dirty="0" smtClean="0"/>
              <a:t>Contenedores y materiales de embalaje para embarque</a:t>
            </a:r>
          </a:p>
          <a:p>
            <a:r>
              <a:rPr lang="es-CR" sz="1800" dirty="0" smtClean="0"/>
              <a:t>Materiales indirectos</a:t>
            </a:r>
            <a:endParaRPr lang="es-CR" sz="1800" dirty="0"/>
          </a:p>
        </p:txBody>
      </p:sp>
      <p:pic>
        <p:nvPicPr>
          <p:cNvPr id="19458" name="Picture 2" descr="http://antia.fis.usal.es/sharedir/TOL/tutoronline/herramienta.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76256" y="764704"/>
            <a:ext cx="1563638" cy="2316500"/>
          </a:xfrm>
          <a:prstGeom prst="rect">
            <a:avLst/>
          </a:prstGeom>
          <a:noFill/>
        </p:spPr>
      </p:pic>
      <p:pic>
        <p:nvPicPr>
          <p:cNvPr id="19460" name="Picture 4" descr="http://herdkp.com.pe/adds/ezinesimages/dryvan.gif"/>
          <p:cNvPicPr>
            <a:picLocks noChangeAspect="1" noChangeArrowheads="1"/>
          </p:cNvPicPr>
          <p:nvPr/>
        </p:nvPicPr>
        <p:blipFill>
          <a:blip r:embed="rId3" cstate="print"/>
          <a:srcRect/>
          <a:stretch>
            <a:fillRect/>
          </a:stretch>
        </p:blipFill>
        <p:spPr bwMode="auto">
          <a:xfrm>
            <a:off x="5868144" y="2708920"/>
            <a:ext cx="2830835" cy="2019611"/>
          </a:xfrm>
          <a:prstGeom prst="rect">
            <a:avLst/>
          </a:prstGeom>
          <a:noFill/>
        </p:spPr>
      </p:pic>
      <p:pic>
        <p:nvPicPr>
          <p:cNvPr id="19462" name="Picture 6" descr="http://t1.gstatic.com/images?q=tbn:ANd9GcQGPi_sLBKxbH7dJPOdb2jM2nq9tbSOz7Ap_oj7W33fSB4p82Na"/>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72200" y="4077072"/>
            <a:ext cx="2324100" cy="1962150"/>
          </a:xfrm>
          <a:prstGeom prst="rect">
            <a:avLst/>
          </a:prstGeom>
          <a:noFill/>
        </p:spPr>
      </p:pic>
    </p:spTree>
    <p:extLst>
      <p:ext uri="{BB962C8B-B14F-4D97-AF65-F5344CB8AC3E}">
        <p14:creationId xmlns="" xmlns:p14="http://schemas.microsoft.com/office/powerpoint/2010/main" val="3187374024"/>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pPr algn="ctr"/>
            <a:r>
              <a:rPr lang="es-CR" dirty="0" smtClean="0"/>
              <a:t>Cláusula de expedición directa</a:t>
            </a:r>
            <a:endParaRPr lang="es-CR" dirty="0"/>
          </a:p>
        </p:txBody>
      </p:sp>
      <p:pic>
        <p:nvPicPr>
          <p:cNvPr id="18434" name="Picture 2" descr="http://www.argentino.com.ar/images/2012/1031/751213-despachos-de-aduana-y-transporte-internacional-20121031102822110.jpg"/>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2411760" y="2276872"/>
            <a:ext cx="4818112" cy="3854491"/>
          </a:xfrm>
          <a:prstGeom prst="rect">
            <a:avLst/>
          </a:prstGeom>
          <a:noFill/>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9114" y="332656"/>
            <a:ext cx="8113325" cy="1143000"/>
          </a:xfrm>
        </p:spPr>
        <p:txBody>
          <a:bodyPr/>
          <a:lstStyle/>
          <a:p>
            <a:pPr algn="ctr"/>
            <a:r>
              <a:rPr lang="es-CR" dirty="0" smtClean="0"/>
              <a:t>Tratados vigentes</a:t>
            </a:r>
            <a:endParaRPr lang="es-CR"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3399" y="1700808"/>
            <a:ext cx="8686800" cy="4772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21333829"/>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1027664"/>
            <a:ext cx="8064896" cy="673144"/>
          </a:xfrm>
        </p:spPr>
        <p:txBody>
          <a:bodyPr>
            <a:normAutofit fontScale="90000"/>
          </a:bodyPr>
          <a:lstStyle/>
          <a:p>
            <a:pPr algn="ctr"/>
            <a:r>
              <a:rPr lang="es-CR" dirty="0" smtClean="0"/>
              <a:t>Tránsito y transbordo</a:t>
            </a:r>
            <a:endParaRPr lang="es-CR" dirty="0"/>
          </a:p>
        </p:txBody>
      </p:sp>
      <p:sp>
        <p:nvSpPr>
          <p:cNvPr id="5" name="4 Marcador de contenido"/>
          <p:cNvSpPr>
            <a:spLocks noGrp="1"/>
          </p:cNvSpPr>
          <p:nvPr>
            <p:ph sz="quarter" idx="13"/>
          </p:nvPr>
        </p:nvSpPr>
        <p:spPr/>
        <p:txBody>
          <a:bodyPr>
            <a:normAutofit fontScale="55000" lnSpcReduction="20000"/>
          </a:bodyPr>
          <a:lstStyle/>
          <a:p>
            <a:r>
              <a:rPr lang="es-CR" dirty="0" smtClean="0"/>
              <a:t>Proceso de producción ulteriores</a:t>
            </a:r>
          </a:p>
          <a:p>
            <a:r>
              <a:rPr lang="es-CR" dirty="0" smtClean="0"/>
              <a:t>Operaciones permitidas</a:t>
            </a:r>
          </a:p>
          <a:p>
            <a:r>
              <a:rPr lang="es-CR" dirty="0" smtClean="0"/>
              <a:t>Consideraciones geográficas</a:t>
            </a:r>
          </a:p>
          <a:p>
            <a:r>
              <a:rPr lang="es-CR" dirty="0" smtClean="0"/>
              <a:t>Consideraciones relativas a requerimientos de transporte</a:t>
            </a:r>
          </a:p>
          <a:p>
            <a:r>
              <a:rPr lang="es-CR" dirty="0" smtClean="0"/>
              <a:t>Control o vigilancia aduanera</a:t>
            </a:r>
          </a:p>
          <a:p>
            <a:r>
              <a:rPr lang="es-CR" dirty="0" smtClean="0"/>
              <a:t>Sujeto a demostración, a solicitud de las autoridades de aduana del país importador.</a:t>
            </a:r>
            <a:endParaRPr lang="es-CR" dirty="0"/>
          </a:p>
        </p:txBody>
      </p:sp>
      <p:pic>
        <p:nvPicPr>
          <p:cNvPr id="17410" name="Picture 2" descr="http://www.transpan.com.uy/images/almacenaje.jpg"/>
          <p:cNvPicPr>
            <a:picLocks noChangeAspect="1" noChangeArrowheads="1"/>
          </p:cNvPicPr>
          <p:nvPr/>
        </p:nvPicPr>
        <p:blipFill>
          <a:blip r:embed="rId2" cstate="print"/>
          <a:srcRect/>
          <a:stretch>
            <a:fillRect/>
          </a:stretch>
        </p:blipFill>
        <p:spPr bwMode="auto">
          <a:xfrm>
            <a:off x="4608004" y="2348880"/>
            <a:ext cx="3888432" cy="2592288"/>
          </a:xfrm>
          <a:prstGeom prst="rect">
            <a:avLst/>
          </a:prstGeom>
          <a:noFill/>
        </p:spPr>
      </p:pic>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http://www.fernandotazon.com.es/wp-content/uploads/2008/11/inspeccion13.jpg"/>
          <p:cNvPicPr>
            <a:picLocks noChangeAspect="1" noChangeArrowheads="1"/>
          </p:cNvPicPr>
          <p:nvPr/>
        </p:nvPicPr>
        <p:blipFill>
          <a:blip r:embed="rId2" cstate="print"/>
          <a:srcRect/>
          <a:stretch>
            <a:fillRect/>
          </a:stretch>
        </p:blipFill>
        <p:spPr bwMode="auto">
          <a:xfrm>
            <a:off x="4067944" y="3933056"/>
            <a:ext cx="3350146" cy="2233431"/>
          </a:xfrm>
          <a:prstGeom prst="rect">
            <a:avLst/>
          </a:prstGeom>
          <a:noFill/>
        </p:spPr>
      </p:pic>
      <p:sp>
        <p:nvSpPr>
          <p:cNvPr id="5" name="4 Título"/>
          <p:cNvSpPr>
            <a:spLocks noGrp="1"/>
          </p:cNvSpPr>
          <p:nvPr>
            <p:ph type="title"/>
          </p:nvPr>
        </p:nvSpPr>
        <p:spPr>
          <a:xfrm>
            <a:off x="611560" y="764704"/>
            <a:ext cx="7848990" cy="1261944"/>
          </a:xfrm>
        </p:spPr>
        <p:txBody>
          <a:bodyPr>
            <a:noAutofit/>
          </a:bodyPr>
          <a:lstStyle/>
          <a:p>
            <a:pPr algn="ctr"/>
            <a:r>
              <a:rPr lang="es-CR" sz="2800" dirty="0" smtClean="0"/>
              <a:t>Procedimientos aduaneros relacionados con el origen</a:t>
            </a:r>
            <a:endParaRPr lang="es-CR" sz="2800" dirty="0"/>
          </a:p>
        </p:txBody>
      </p:sp>
      <p:pic>
        <p:nvPicPr>
          <p:cNvPr id="16386" name="Picture 2" descr="http://bp0.blogger.com/_P99xDWMsp4k/R7n21K613SI/AAAAAAAAABc/oZMdWZP1dWo/s200/20060217_eco01.jpg"/>
          <p:cNvPicPr>
            <a:picLocks noChangeAspect="1" noChangeArrowheads="1"/>
          </p:cNvPicPr>
          <p:nvPr/>
        </p:nvPicPr>
        <p:blipFill>
          <a:blip r:embed="rId3" cstate="print"/>
          <a:srcRect/>
          <a:stretch>
            <a:fillRect/>
          </a:stretch>
        </p:blipFill>
        <p:spPr bwMode="auto">
          <a:xfrm>
            <a:off x="1691680" y="2564904"/>
            <a:ext cx="3456384" cy="2695980"/>
          </a:xfrm>
          <a:prstGeom prst="rect">
            <a:avLst/>
          </a:prstGeom>
          <a:noFill/>
        </p:spPr>
      </p:pic>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2.bp.blogspot.com/-xgSSTz9w2LY/Ty7RdnooymI/AAAAAAAAA8o/U0AcsbnXmlA/s1600/Supervisor_with_call_center_staff_FAN2011924.jpg"/>
          <p:cNvPicPr>
            <a:picLocks noChangeAspect="1" noChangeArrowheads="1"/>
          </p:cNvPicPr>
          <p:nvPr/>
        </p:nvPicPr>
        <p:blipFill>
          <a:blip r:embed="rId2" cstate="print"/>
          <a:srcRect/>
          <a:stretch>
            <a:fillRect/>
          </a:stretch>
        </p:blipFill>
        <p:spPr bwMode="auto">
          <a:xfrm>
            <a:off x="4860032" y="3645024"/>
            <a:ext cx="3211116" cy="2234020"/>
          </a:xfrm>
          <a:prstGeom prst="rect">
            <a:avLst/>
          </a:prstGeom>
          <a:noFill/>
        </p:spPr>
      </p:pic>
      <p:sp>
        <p:nvSpPr>
          <p:cNvPr id="5" name="4 Marcador de contenido"/>
          <p:cNvSpPr>
            <a:spLocks noGrp="1"/>
          </p:cNvSpPr>
          <p:nvPr>
            <p:ph idx="1"/>
          </p:nvPr>
        </p:nvSpPr>
        <p:spPr>
          <a:xfrm>
            <a:off x="467544" y="1052736"/>
            <a:ext cx="4608512" cy="5544616"/>
          </a:xfrm>
        </p:spPr>
        <p:txBody>
          <a:bodyPr>
            <a:normAutofit fontScale="92500" lnSpcReduction="20000"/>
          </a:bodyPr>
          <a:lstStyle/>
          <a:p>
            <a:pPr algn="just"/>
            <a:r>
              <a:rPr lang="es-CR" sz="2200" dirty="0" smtClean="0"/>
              <a:t>Incluye todos los </a:t>
            </a:r>
            <a:r>
              <a:rPr lang="es-CR" sz="2200" u="sng" dirty="0" smtClean="0"/>
              <a:t>procedimientos aduaneros</a:t>
            </a:r>
            <a:r>
              <a:rPr lang="es-CR" sz="2200" dirty="0" smtClean="0"/>
              <a:t> que debe seguir el productor, exportador e importador a fin de dar cumplimiento a las reglas de origen y, por ende, tener derecho a la preferencia arancelaria. Asimismo se incluyen los procedimientos que deben seguir las autoridades gubernamentales para verificar y controlar el origen de las mercancías.</a:t>
            </a:r>
            <a:endParaRPr lang="es-CR" sz="2200" dirty="0"/>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CR" dirty="0" smtClean="0"/>
              <a:t>Procedimientos de certificación</a:t>
            </a:r>
            <a:endParaRPr lang="es-CR" dirty="0"/>
          </a:p>
        </p:txBody>
      </p:sp>
      <p:sp>
        <p:nvSpPr>
          <p:cNvPr id="5" name="4 Marcador de contenido"/>
          <p:cNvSpPr>
            <a:spLocks noGrp="1"/>
          </p:cNvSpPr>
          <p:nvPr>
            <p:ph sz="quarter" idx="13"/>
          </p:nvPr>
        </p:nvSpPr>
        <p:spPr/>
        <p:txBody>
          <a:bodyPr>
            <a:normAutofit fontScale="85000" lnSpcReduction="20000"/>
          </a:bodyPr>
          <a:lstStyle/>
          <a:p>
            <a:r>
              <a:rPr lang="es-CR" dirty="0" smtClean="0"/>
              <a:t>Certificación controlada (TLC CR – CARICOM)</a:t>
            </a:r>
          </a:p>
          <a:p>
            <a:r>
              <a:rPr lang="es-CR" dirty="0" smtClean="0"/>
              <a:t>Autocertificación del exportador (TLC CR – MEX)</a:t>
            </a:r>
          </a:p>
          <a:p>
            <a:r>
              <a:rPr lang="es-CR" dirty="0" smtClean="0"/>
              <a:t>Certificación del importador (CAFTA – DR)</a:t>
            </a:r>
            <a:endParaRPr lang="es-CR" dirty="0"/>
          </a:p>
        </p:txBody>
      </p:sp>
      <p:pic>
        <p:nvPicPr>
          <p:cNvPr id="14338" name="Picture 2" descr="Flag of CARICOM.svg"/>
          <p:cNvPicPr>
            <a:picLocks noChangeAspect="1" noChangeArrowheads="1"/>
          </p:cNvPicPr>
          <p:nvPr/>
        </p:nvPicPr>
        <p:blipFill>
          <a:blip r:embed="rId2" cstate="print"/>
          <a:srcRect/>
          <a:stretch>
            <a:fillRect/>
          </a:stretch>
        </p:blipFill>
        <p:spPr bwMode="auto">
          <a:xfrm>
            <a:off x="6012160" y="1484784"/>
            <a:ext cx="2377423" cy="1664196"/>
          </a:xfrm>
          <a:prstGeom prst="rect">
            <a:avLst/>
          </a:prstGeom>
          <a:noFill/>
        </p:spPr>
      </p:pic>
      <p:pic>
        <p:nvPicPr>
          <p:cNvPr id="14340" name="Picture 4" descr="http://t3.gstatic.com/images?q=tbn:ANd9GcS95hzAlPaq8F593ITjaSxy45b_AjrO4pGWm4pUAhiyLlVRMAnf"/>
          <p:cNvPicPr>
            <a:picLocks noChangeAspect="1" noChangeArrowheads="1"/>
          </p:cNvPicPr>
          <p:nvPr/>
        </p:nvPicPr>
        <p:blipFill>
          <a:blip r:embed="rId3" cstate="print"/>
          <a:srcRect/>
          <a:stretch>
            <a:fillRect/>
          </a:stretch>
        </p:blipFill>
        <p:spPr bwMode="auto">
          <a:xfrm>
            <a:off x="4499992" y="2852936"/>
            <a:ext cx="2838450" cy="1609726"/>
          </a:xfrm>
          <a:prstGeom prst="rect">
            <a:avLst/>
          </a:prstGeom>
          <a:noFill/>
        </p:spPr>
      </p:pic>
      <p:pic>
        <p:nvPicPr>
          <p:cNvPr id="14342" name="Picture 6" descr="http://2.bp.blogspot.com/_DTW3BM4sols/Sp2AdzALpzI/AAAAAAAADiQ/5k9QYWnAYVA/s400/235665.jpg"/>
          <p:cNvPicPr>
            <a:picLocks noChangeAspect="1" noChangeArrowheads="1"/>
          </p:cNvPicPr>
          <p:nvPr/>
        </p:nvPicPr>
        <p:blipFill>
          <a:blip r:embed="rId4" cstate="print"/>
          <a:srcRect/>
          <a:stretch>
            <a:fillRect/>
          </a:stretch>
        </p:blipFill>
        <p:spPr bwMode="auto">
          <a:xfrm>
            <a:off x="6012160" y="4149080"/>
            <a:ext cx="2276475" cy="1895476"/>
          </a:xfrm>
          <a:prstGeom prst="rect">
            <a:avLst/>
          </a:prstGeom>
          <a:noFill/>
        </p:spPr>
      </p:pic>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Procedimientos de verificación</a:t>
            </a:r>
            <a:endParaRPr lang="es-CR" dirty="0"/>
          </a:p>
        </p:txBody>
      </p:sp>
      <p:sp>
        <p:nvSpPr>
          <p:cNvPr id="3" name="2 Marcador de contenido"/>
          <p:cNvSpPr>
            <a:spLocks noGrp="1"/>
          </p:cNvSpPr>
          <p:nvPr>
            <p:ph sz="quarter" idx="13"/>
          </p:nvPr>
        </p:nvSpPr>
        <p:spPr/>
        <p:txBody>
          <a:bodyPr>
            <a:normAutofit fontScale="70000" lnSpcReduction="20000"/>
          </a:bodyPr>
          <a:lstStyle/>
          <a:p>
            <a:r>
              <a:rPr lang="es-CR" dirty="0" smtClean="0"/>
              <a:t>Por la autoridad competente del país exportador – certificación controlada (SGP UE –TLC CR – CARICOM)</a:t>
            </a:r>
          </a:p>
          <a:p>
            <a:r>
              <a:rPr lang="es-CR" dirty="0" smtClean="0"/>
              <a:t>Por la autoridad competente del país importador – esquema de autocertificación o certificación de importador (TLC CR – CANADA)</a:t>
            </a:r>
            <a:endParaRPr lang="es-CR" dirty="0"/>
          </a:p>
        </p:txBody>
      </p:sp>
      <p:pic>
        <p:nvPicPr>
          <p:cNvPr id="13314" name="Picture 2" descr="http://www.activefree.com/images/Document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76056" y="1700808"/>
            <a:ext cx="2905065" cy="4360168"/>
          </a:xfrm>
          <a:prstGeom prst="rect">
            <a:avLst/>
          </a:prstGeom>
          <a:noFill/>
        </p:spPr>
      </p:pic>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76672"/>
            <a:ext cx="7528800" cy="1143000"/>
          </a:xfrm>
        </p:spPr>
        <p:txBody>
          <a:bodyPr>
            <a:noAutofit/>
          </a:bodyPr>
          <a:lstStyle/>
          <a:p>
            <a:pPr algn="ctr"/>
            <a:r>
              <a:rPr lang="es-CR" sz="3600" dirty="0" smtClean="0"/>
              <a:t>Verificación de origen</a:t>
            </a:r>
            <a:endParaRPr lang="es-CR" sz="3600" dirty="0"/>
          </a:p>
        </p:txBody>
      </p:sp>
      <p:sp>
        <p:nvSpPr>
          <p:cNvPr id="3" name="2 Marcador de contenido"/>
          <p:cNvSpPr>
            <a:spLocks noGrp="1"/>
          </p:cNvSpPr>
          <p:nvPr>
            <p:ph sz="quarter" idx="13"/>
          </p:nvPr>
        </p:nvSpPr>
        <p:spPr>
          <a:xfrm>
            <a:off x="683568" y="2060848"/>
            <a:ext cx="3419856" cy="3493008"/>
          </a:xfrm>
        </p:spPr>
        <p:txBody>
          <a:bodyPr>
            <a:noAutofit/>
          </a:bodyPr>
          <a:lstStyle/>
          <a:p>
            <a:r>
              <a:rPr lang="es-CR" sz="1400" dirty="0" smtClean="0"/>
              <a:t>La autoridad aduanera u otra autoridad competente puede hacer la verificación por medio de:</a:t>
            </a:r>
          </a:p>
          <a:p>
            <a:pPr lvl="1"/>
            <a:r>
              <a:rPr lang="es-CR" sz="1400" dirty="0" smtClean="0"/>
              <a:t>Solicitudes escritas de información</a:t>
            </a:r>
          </a:p>
          <a:p>
            <a:pPr lvl="1"/>
            <a:r>
              <a:rPr lang="es-CR" sz="1400" dirty="0" smtClean="0"/>
              <a:t>Cuestionarios escritos</a:t>
            </a:r>
          </a:p>
          <a:p>
            <a:pPr lvl="1"/>
            <a:r>
              <a:rPr lang="es-CR" sz="1400" dirty="0" smtClean="0"/>
              <a:t>Visitas a las instalaciones del exportador o productor</a:t>
            </a:r>
          </a:p>
          <a:p>
            <a:pPr lvl="1"/>
            <a:r>
              <a:rPr lang="es-CR" sz="1400" dirty="0" smtClean="0"/>
              <a:t>Otros procedimientos que se acuerden</a:t>
            </a:r>
            <a:endParaRPr lang="es-CR" sz="1400" dirty="0"/>
          </a:p>
        </p:txBody>
      </p:sp>
      <p:pic>
        <p:nvPicPr>
          <p:cNvPr id="12290" name="Picture 2" descr="http://humanopensante.files.wordpress.com/2009/11/documentacion-tardia.jpg"/>
          <p:cNvPicPr>
            <a:picLocks noChangeAspect="1" noChangeArrowheads="1"/>
          </p:cNvPicPr>
          <p:nvPr/>
        </p:nvPicPr>
        <p:blipFill>
          <a:blip r:embed="rId2" cstate="print">
            <a:clrChange>
              <a:clrFrom>
                <a:srgbClr val="FCFCFC"/>
              </a:clrFrom>
              <a:clrTo>
                <a:srgbClr val="FCFCFC">
                  <a:alpha val="0"/>
                </a:srgbClr>
              </a:clrTo>
            </a:clrChange>
          </a:blip>
          <a:srcRect/>
          <a:stretch>
            <a:fillRect/>
          </a:stretch>
        </p:blipFill>
        <p:spPr bwMode="auto">
          <a:xfrm>
            <a:off x="5436096" y="4221088"/>
            <a:ext cx="3019450" cy="2016945"/>
          </a:xfrm>
          <a:prstGeom prst="rect">
            <a:avLst/>
          </a:prstGeom>
          <a:noFill/>
        </p:spPr>
      </p:pic>
      <p:pic>
        <p:nvPicPr>
          <p:cNvPr id="12292" name="Picture 4" descr="http://3.bp.blogspot.com/-DQzTPvoQIuo/USKhUd-nNWI/AAAAAAAAB1A/Rhi_t9pj9EU/s1600/inspeccion.jpg"/>
          <p:cNvPicPr>
            <a:picLocks noChangeAspect="1" noChangeArrowheads="1"/>
          </p:cNvPicPr>
          <p:nvPr/>
        </p:nvPicPr>
        <p:blipFill>
          <a:blip r:embed="rId3" cstate="print"/>
          <a:srcRect/>
          <a:stretch>
            <a:fillRect/>
          </a:stretch>
        </p:blipFill>
        <p:spPr bwMode="auto">
          <a:xfrm>
            <a:off x="4716016" y="2276872"/>
            <a:ext cx="3565778" cy="2380157"/>
          </a:xfrm>
          <a:prstGeom prst="rect">
            <a:avLst/>
          </a:prstGeom>
          <a:noFill/>
        </p:spPr>
      </p:pic>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764704"/>
            <a:ext cx="7168760" cy="854968"/>
          </a:xfrm>
        </p:spPr>
        <p:txBody>
          <a:bodyPr>
            <a:normAutofit fontScale="90000"/>
          </a:bodyPr>
          <a:lstStyle/>
          <a:p>
            <a:pPr algn="ctr"/>
            <a:r>
              <a:rPr lang="es-CR" dirty="0" smtClean="0"/>
              <a:t>Se debe saber que:</a:t>
            </a:r>
            <a:endParaRPr lang="es-CR" dirty="0"/>
          </a:p>
        </p:txBody>
      </p:sp>
      <p:sp>
        <p:nvSpPr>
          <p:cNvPr id="3" name="2 Marcador de contenido"/>
          <p:cNvSpPr>
            <a:spLocks noGrp="1"/>
          </p:cNvSpPr>
          <p:nvPr>
            <p:ph sz="quarter" idx="13"/>
          </p:nvPr>
        </p:nvSpPr>
        <p:spPr>
          <a:xfrm>
            <a:off x="539552" y="1844824"/>
            <a:ext cx="5256584" cy="4211912"/>
          </a:xfrm>
        </p:spPr>
        <p:txBody>
          <a:bodyPr>
            <a:noAutofit/>
          </a:bodyPr>
          <a:lstStyle/>
          <a:p>
            <a:pPr marL="609600" indent="-609600" algn="just">
              <a:lnSpc>
                <a:spcPct val="80000"/>
              </a:lnSpc>
              <a:buSzPct val="110000"/>
              <a:buFont typeface="Wingdings" pitchFamily="2" charset="2"/>
              <a:buAutoNum type="arabicPeriod"/>
            </a:pPr>
            <a:r>
              <a:rPr lang="es-ES_tradnl" sz="1800" dirty="0" smtClean="0">
                <a:sym typeface="Monotype Sorts" pitchFamily="2" charset="2"/>
              </a:rPr>
              <a:t>El producto final debe es el resultado de uno o varios procesos de producción en uno o más países del acuerdo de que se trate (ej: cultivo, procesamiento, manufactura, etc.)</a:t>
            </a:r>
          </a:p>
          <a:p>
            <a:pPr marL="609600" indent="-609600" algn="just">
              <a:lnSpc>
                <a:spcPct val="80000"/>
              </a:lnSpc>
              <a:buSzPct val="110000"/>
              <a:buFont typeface="Wingdings" pitchFamily="2" charset="2"/>
              <a:buAutoNum type="arabicPeriod"/>
            </a:pPr>
            <a:endParaRPr lang="es-ES_tradnl" sz="1800" dirty="0" smtClean="0">
              <a:sym typeface="Monotype Sorts" pitchFamily="2" charset="2"/>
            </a:endParaRPr>
          </a:p>
          <a:p>
            <a:pPr marL="609600" indent="-609600" algn="just">
              <a:lnSpc>
                <a:spcPct val="80000"/>
              </a:lnSpc>
              <a:buSzPct val="110000"/>
              <a:buFont typeface="Wingdings" pitchFamily="2" charset="2"/>
              <a:buAutoNum type="arabicPeriod"/>
            </a:pPr>
            <a:r>
              <a:rPr lang="es-ES_tradnl" sz="1800" dirty="0" smtClean="0">
                <a:sym typeface="Monotype Sorts" pitchFamily="2" charset="2"/>
              </a:rPr>
              <a:t>Las materias primas importadas de terceros países (extra zona de libre comercio) deben ser objeto de un proceso de transformación suficiente para cumplir lo dispuesto en las reglas de origen específicas aplicables a cada producto</a:t>
            </a:r>
          </a:p>
        </p:txBody>
      </p:sp>
      <p:pic>
        <p:nvPicPr>
          <p:cNvPr id="5" name="Picture 2" descr="http://www.rennova.mx/wp-content/uploads/2011/02/Manosl.png"/>
          <p:cNvPicPr>
            <a:picLocks noChangeAspect="1" noChangeArrowheads="1"/>
          </p:cNvPicPr>
          <p:nvPr/>
        </p:nvPicPr>
        <p:blipFill>
          <a:blip r:embed="rId2" cstate="print"/>
          <a:srcRect/>
          <a:stretch>
            <a:fillRect/>
          </a:stretch>
        </p:blipFill>
        <p:spPr bwMode="auto">
          <a:xfrm>
            <a:off x="5940152" y="2204864"/>
            <a:ext cx="1876822" cy="1664352"/>
          </a:xfrm>
          <a:prstGeom prst="rect">
            <a:avLst/>
          </a:prstGeom>
          <a:noFill/>
        </p:spPr>
      </p:pic>
      <p:pic>
        <p:nvPicPr>
          <p:cNvPr id="6" name="Picture 6" descr="http://t1.gstatic.com/images?q=tbn:ANd9GcQZ-wYD7z6EYibY8eD0dF_enNATwIDtTG-O84V0Sq-D7Re9Q-ETb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10350" y="4653136"/>
            <a:ext cx="2533650" cy="1809751"/>
          </a:xfrm>
          <a:prstGeom prst="rect">
            <a:avLst/>
          </a:prstGeom>
          <a:noFill/>
        </p:spPr>
      </p:pic>
      <p:sp>
        <p:nvSpPr>
          <p:cNvPr id="7" name="6 Flecha curvada hacia la derecha"/>
          <p:cNvSpPr/>
          <p:nvPr/>
        </p:nvSpPr>
        <p:spPr>
          <a:xfrm rot="20141143">
            <a:off x="5941426" y="4203483"/>
            <a:ext cx="1328169" cy="1691396"/>
          </a:xfrm>
          <a:prstGeom prst="curv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R" dirty="0">
              <a:solidFill>
                <a:schemeClr val="tx1"/>
              </a:solidFill>
            </a:endParaRPr>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Se debe saber que:</a:t>
            </a:r>
            <a:endParaRPr lang="es-CR" dirty="0"/>
          </a:p>
        </p:txBody>
      </p:sp>
      <p:sp>
        <p:nvSpPr>
          <p:cNvPr id="3" name="2 Marcador de contenido"/>
          <p:cNvSpPr>
            <a:spLocks noGrp="1"/>
          </p:cNvSpPr>
          <p:nvPr>
            <p:ph idx="1"/>
          </p:nvPr>
        </p:nvSpPr>
        <p:spPr>
          <a:xfrm>
            <a:off x="467545" y="2323652"/>
            <a:ext cx="5040560" cy="4201692"/>
          </a:xfrm>
        </p:spPr>
        <p:txBody>
          <a:bodyPr>
            <a:noAutofit/>
          </a:bodyPr>
          <a:lstStyle/>
          <a:p>
            <a:pPr marL="609600" indent="-609600" algn="just">
              <a:lnSpc>
                <a:spcPct val="80000"/>
              </a:lnSpc>
              <a:buSzPct val="110000"/>
              <a:buFont typeface="+mj-lt"/>
              <a:buAutoNum type="arabicPeriod" startAt="3"/>
            </a:pPr>
            <a:r>
              <a:rPr lang="es-ES_tradnl" sz="1800" dirty="0" smtClean="0">
                <a:sym typeface="Monotype Sorts" pitchFamily="2" charset="2"/>
              </a:rPr>
              <a:t>El producto final fue exportado de manera directa al territorio del otro país sin sufrir procesos ulteriores ni ser objeto de desaduanización en terceros países </a:t>
            </a:r>
          </a:p>
          <a:p>
            <a:pPr marL="609600" indent="-609600" algn="just">
              <a:lnSpc>
                <a:spcPct val="80000"/>
              </a:lnSpc>
              <a:buSzPct val="110000"/>
              <a:buFont typeface="+mj-lt"/>
              <a:buAutoNum type="arabicPeriod" startAt="3"/>
            </a:pPr>
            <a:endParaRPr lang="es-ES_tradnl" sz="1800" dirty="0" smtClean="0">
              <a:sym typeface="Monotype Sorts" pitchFamily="2" charset="2"/>
            </a:endParaRPr>
          </a:p>
          <a:p>
            <a:pPr marL="609600" indent="-609600" algn="just">
              <a:lnSpc>
                <a:spcPct val="80000"/>
              </a:lnSpc>
              <a:buSzPct val="110000"/>
              <a:buFont typeface="+mj-lt"/>
              <a:buAutoNum type="arabicPeriod" startAt="3"/>
            </a:pPr>
            <a:r>
              <a:rPr lang="es-ES_tradnl" sz="1800" dirty="0" smtClean="0">
                <a:sym typeface="Monotype Sorts" pitchFamily="2" charset="2"/>
              </a:rPr>
              <a:t>El producto final cumple al momento de su  importación las formalidades aduaneras exigibles</a:t>
            </a:r>
          </a:p>
          <a:p>
            <a:pPr marL="411480" indent="-342900">
              <a:buFont typeface="+mj-lt"/>
              <a:buAutoNum type="arabicPeriod" startAt="3"/>
            </a:pPr>
            <a:endParaRPr lang="es-CR" sz="1800" dirty="0"/>
          </a:p>
        </p:txBody>
      </p:sp>
      <p:pic>
        <p:nvPicPr>
          <p:cNvPr id="82946" name="Picture 2" descr="http://2.bp.blogspot.com/-7S3lCHzX8mM/TcbCC0kCKoI/AAAAAAAACcI/61jByZ9MW58/s1600/burocracia+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67824" y="2132856"/>
            <a:ext cx="3476176" cy="4378358"/>
          </a:xfrm>
          <a:prstGeom prst="rect">
            <a:avLst/>
          </a:prstGeom>
          <a:noFill/>
        </p:spPr>
      </p:pic>
      <p:pic>
        <p:nvPicPr>
          <p:cNvPr id="82948" name="Picture 4" descr="http://blog.extreme-advice.com/wp-content/uploads/2012/11/Check.png"/>
          <p:cNvPicPr>
            <a:picLocks noChangeAspect="1" noChangeArrowheads="1"/>
          </p:cNvPicPr>
          <p:nvPr/>
        </p:nvPicPr>
        <p:blipFill>
          <a:blip r:embed="rId3" cstate="print"/>
          <a:srcRect/>
          <a:stretch>
            <a:fillRect/>
          </a:stretch>
        </p:blipFill>
        <p:spPr bwMode="auto">
          <a:xfrm>
            <a:off x="4788024" y="4005064"/>
            <a:ext cx="2438400" cy="2438400"/>
          </a:xfrm>
          <a:prstGeom prst="rect">
            <a:avLst/>
          </a:prstGeom>
          <a:noFill/>
        </p:spPr>
      </p:pic>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71600" y="692696"/>
            <a:ext cx="7024744" cy="1143000"/>
          </a:xfrm>
        </p:spPr>
        <p:txBody>
          <a:bodyPr/>
          <a:lstStyle/>
          <a:p>
            <a:r>
              <a:rPr lang="es-CR" dirty="0" smtClean="0"/>
              <a:t>Notas generales</a:t>
            </a:r>
            <a:endParaRPr lang="es-CR" dirty="0"/>
          </a:p>
        </p:txBody>
      </p:sp>
      <p:sp>
        <p:nvSpPr>
          <p:cNvPr id="67586" name="Rectangle 2"/>
          <p:cNvSpPr>
            <a:spLocks noGrp="1" noChangeArrowheads="1"/>
          </p:cNvSpPr>
          <p:nvPr>
            <p:ph sz="quarter" idx="13"/>
          </p:nvPr>
        </p:nvSpPr>
        <p:spPr>
          <a:xfrm>
            <a:off x="1043608" y="2132856"/>
            <a:ext cx="3419856" cy="3493008"/>
          </a:xfrm>
        </p:spPr>
        <p:txBody>
          <a:bodyPr>
            <a:normAutofit fontScale="62500" lnSpcReduction="20000"/>
          </a:bodyPr>
          <a:lstStyle/>
          <a:p>
            <a:pPr algn="just"/>
            <a:r>
              <a:rPr lang="es-CR" dirty="0" smtClean="0">
                <a:cs typeface="Arial" charset="0"/>
              </a:rPr>
              <a:t>Los tratados comerciales exigen que todas las empresas conozcan en detalle las “reglas del juego” que rigen sus relaciones comerciales</a:t>
            </a:r>
          </a:p>
          <a:p>
            <a:pPr algn="just"/>
            <a:r>
              <a:rPr lang="es-CR" dirty="0" smtClean="0">
                <a:cs typeface="Times New Roman" pitchFamily="18" charset="0"/>
              </a:rPr>
              <a:t>Los operadores comerciales debe tomar las previsiones necesarias antes de declarar en aduanas un producto como originario</a:t>
            </a:r>
          </a:p>
          <a:p>
            <a:pPr algn="just">
              <a:buFont typeface="Wingdings" pitchFamily="2" charset="2"/>
              <a:buNone/>
            </a:pPr>
            <a:endParaRPr lang="es-CR" dirty="0" smtClean="0">
              <a:cs typeface="Times New Roman" pitchFamily="18" charset="0"/>
            </a:endParaRPr>
          </a:p>
          <a:p>
            <a:pPr algn="just"/>
            <a:endParaRPr lang="es-CR" dirty="0" smtClean="0">
              <a:cs typeface="Times New Roman" pitchFamily="18" charset="0"/>
            </a:endParaRPr>
          </a:p>
        </p:txBody>
      </p:sp>
      <p:pic>
        <p:nvPicPr>
          <p:cNvPr id="9218" name="Picture 2" descr="http://revoluciontrespuntocero.com/puentesur/wp-content/uploads/2013/01/Rompecabezas-3D_revoluciontrespuntocero.jpg"/>
          <p:cNvPicPr>
            <a:picLocks noChangeAspect="1" noChangeArrowheads="1"/>
          </p:cNvPicPr>
          <p:nvPr/>
        </p:nvPicPr>
        <p:blipFill>
          <a:blip r:embed="rId3" cstate="print"/>
          <a:srcRect/>
          <a:stretch>
            <a:fillRect/>
          </a:stretch>
        </p:blipFill>
        <p:spPr bwMode="auto">
          <a:xfrm>
            <a:off x="5940152" y="1988840"/>
            <a:ext cx="2592288" cy="1944216"/>
          </a:xfrm>
          <a:prstGeom prst="rect">
            <a:avLst/>
          </a:prstGeom>
          <a:noFill/>
        </p:spPr>
      </p:pic>
      <p:pic>
        <p:nvPicPr>
          <p:cNvPr id="9220" name="Picture 4" descr="http://us.123rf.com/400wm/400/400/alphaspirit/alphaspirit1211/alphaspirit121100043/16498284-concepto-de-las-previsiones-sobre-la-crisis-financiera.jpg"/>
          <p:cNvPicPr>
            <a:picLocks noChangeAspect="1" noChangeArrowheads="1"/>
          </p:cNvPicPr>
          <p:nvPr/>
        </p:nvPicPr>
        <p:blipFill>
          <a:blip r:embed="rId4" cstate="print"/>
          <a:srcRect/>
          <a:stretch>
            <a:fillRect/>
          </a:stretch>
        </p:blipFill>
        <p:spPr bwMode="auto">
          <a:xfrm>
            <a:off x="4788024" y="3573016"/>
            <a:ext cx="3431869" cy="201622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R" dirty="0" smtClean="0"/>
              <a:t>Notas generales</a:t>
            </a:r>
            <a:endParaRPr lang="es-CR" dirty="0"/>
          </a:p>
        </p:txBody>
      </p:sp>
      <p:sp>
        <p:nvSpPr>
          <p:cNvPr id="2188290" name="Rectangle 2"/>
          <p:cNvSpPr>
            <a:spLocks noGrp="1" noChangeArrowheads="1"/>
          </p:cNvSpPr>
          <p:nvPr>
            <p:ph sz="quarter" idx="13"/>
          </p:nvPr>
        </p:nvSpPr>
        <p:spPr/>
        <p:txBody>
          <a:bodyPr>
            <a:normAutofit fontScale="47500" lnSpcReduction="20000"/>
          </a:bodyPr>
          <a:lstStyle/>
          <a:p>
            <a:pPr marL="274320" indent="-274320" algn="just" fontAlgn="auto">
              <a:lnSpc>
                <a:spcPct val="90000"/>
              </a:lnSpc>
              <a:spcAft>
                <a:spcPts val="0"/>
              </a:spcAft>
              <a:buFont typeface="Wingdings 2"/>
              <a:buChar char=""/>
              <a:defRPr/>
            </a:pPr>
            <a:endParaRPr lang="es-CR" sz="2800" dirty="0" smtClean="0">
              <a:cs typeface="Arial" charset="0"/>
            </a:endParaRPr>
          </a:p>
          <a:p>
            <a:pPr marL="274320" indent="-274320" algn="just" fontAlgn="auto">
              <a:lnSpc>
                <a:spcPct val="90000"/>
              </a:lnSpc>
              <a:spcAft>
                <a:spcPts val="0"/>
              </a:spcAft>
              <a:buFont typeface="Wingdings 2"/>
              <a:buChar char=""/>
              <a:defRPr/>
            </a:pPr>
            <a:r>
              <a:rPr lang="es-CR" sz="2800" dirty="0" smtClean="0">
                <a:cs typeface="Arial" charset="0"/>
              </a:rPr>
              <a:t>Desarrollar procesos de capacitación y formación continua a los diferentes actores del sector privado</a:t>
            </a:r>
          </a:p>
          <a:p>
            <a:pPr marL="274320" indent="-274320" algn="just" fontAlgn="auto">
              <a:lnSpc>
                <a:spcPct val="90000"/>
              </a:lnSpc>
              <a:spcAft>
                <a:spcPts val="0"/>
              </a:spcAft>
              <a:buFont typeface="Wingdings 2"/>
              <a:buChar char=""/>
              <a:defRPr/>
            </a:pPr>
            <a:r>
              <a:rPr lang="es-CR" sz="2800" dirty="0" smtClean="0">
                <a:cs typeface="Arial" charset="0"/>
              </a:rPr>
              <a:t>Brindar asesoría continua a importadores y/o exportadores de mercancías amparadas a los diferentes tratados</a:t>
            </a:r>
          </a:p>
          <a:p>
            <a:pPr marL="274320" indent="-274320" algn="just" fontAlgn="auto">
              <a:lnSpc>
                <a:spcPct val="90000"/>
              </a:lnSpc>
              <a:spcAft>
                <a:spcPts val="0"/>
              </a:spcAft>
              <a:buFont typeface="Wingdings 2"/>
              <a:buChar char=""/>
              <a:defRPr/>
            </a:pPr>
            <a:r>
              <a:rPr lang="es-CR" sz="2800" dirty="0" smtClean="0">
                <a:cs typeface="Arial" charset="0"/>
              </a:rPr>
              <a:t>Relación de apoyo mutuo entre operadores- aduana</a:t>
            </a:r>
          </a:p>
          <a:p>
            <a:pPr marL="274320" indent="-274320" algn="just" fontAlgn="auto">
              <a:lnSpc>
                <a:spcPct val="90000"/>
              </a:lnSpc>
              <a:spcAft>
                <a:spcPts val="0"/>
              </a:spcAft>
              <a:buFont typeface="Wingdings 2"/>
              <a:buChar char=""/>
              <a:defRPr/>
            </a:pPr>
            <a:r>
              <a:rPr lang="es-CR" sz="2800" dirty="0" smtClean="0">
                <a:cs typeface="Arial" charset="0"/>
              </a:rPr>
              <a:t>Propiciar el “cumplimiento informado” y el “cumplimiento voluntario”</a:t>
            </a:r>
          </a:p>
          <a:p>
            <a:pPr marL="274320" indent="-274320" algn="just" fontAlgn="auto">
              <a:lnSpc>
                <a:spcPct val="90000"/>
              </a:lnSpc>
              <a:spcAft>
                <a:spcPts val="0"/>
              </a:spcAft>
              <a:buFont typeface="Wingdings 2"/>
              <a:buChar char=""/>
              <a:defRPr/>
            </a:pPr>
            <a:endParaRPr lang="es-CR" sz="2800" dirty="0" smtClean="0">
              <a:cs typeface="Arial" charset="0"/>
            </a:endParaRPr>
          </a:p>
          <a:p>
            <a:pPr marL="274320" indent="-274320" algn="just" fontAlgn="auto">
              <a:lnSpc>
                <a:spcPct val="90000"/>
              </a:lnSpc>
              <a:spcAft>
                <a:spcPts val="0"/>
              </a:spcAft>
              <a:buFont typeface="Wingdings 2"/>
              <a:buChar char=""/>
              <a:defRPr/>
            </a:pPr>
            <a:endParaRPr lang="es-CR" sz="2800" dirty="0" smtClean="0">
              <a:cs typeface="Arial" charset="0"/>
            </a:endParaRPr>
          </a:p>
          <a:p>
            <a:pPr marL="274320" indent="-274320" algn="just" fontAlgn="auto">
              <a:lnSpc>
                <a:spcPct val="90000"/>
              </a:lnSpc>
              <a:spcAft>
                <a:spcPts val="0"/>
              </a:spcAft>
              <a:buFont typeface="Wingdings" pitchFamily="2" charset="2"/>
              <a:buNone/>
              <a:defRPr/>
            </a:pPr>
            <a:endParaRPr lang="es-CR" sz="2800" dirty="0" smtClean="0">
              <a:cs typeface="Times New Roman" pitchFamily="18" charset="0"/>
            </a:endParaRPr>
          </a:p>
          <a:p>
            <a:pPr marL="274320" indent="-274320" algn="just" fontAlgn="auto">
              <a:lnSpc>
                <a:spcPct val="90000"/>
              </a:lnSpc>
              <a:spcAft>
                <a:spcPts val="0"/>
              </a:spcAft>
              <a:buFont typeface="Wingdings 2"/>
              <a:buChar char=""/>
              <a:defRPr/>
            </a:pPr>
            <a:endParaRPr lang="es-CR" sz="2800" dirty="0" smtClean="0">
              <a:cs typeface="Times New Roman" pitchFamily="18" charset="0"/>
            </a:endParaRPr>
          </a:p>
        </p:txBody>
      </p:sp>
      <p:pic>
        <p:nvPicPr>
          <p:cNvPr id="7170" name="Picture 2" descr="http://www.definicionabc.com/wp-content/uploads/capacitacion-desarr.jpg"/>
          <p:cNvPicPr>
            <a:picLocks noChangeAspect="1" noChangeArrowheads="1"/>
          </p:cNvPicPr>
          <p:nvPr/>
        </p:nvPicPr>
        <p:blipFill>
          <a:blip r:embed="rId3" cstate="print"/>
          <a:srcRect/>
          <a:stretch>
            <a:fillRect/>
          </a:stretch>
        </p:blipFill>
        <p:spPr bwMode="auto">
          <a:xfrm>
            <a:off x="4788024" y="2636912"/>
            <a:ext cx="3714750" cy="247650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7992888" cy="926976"/>
          </a:xfrm>
        </p:spPr>
        <p:txBody>
          <a:bodyPr>
            <a:normAutofit/>
          </a:bodyPr>
          <a:lstStyle/>
          <a:p>
            <a:pPr algn="ctr"/>
            <a:r>
              <a:rPr lang="es-CR" sz="3200" dirty="0" smtClean="0"/>
              <a:t>Tratados en proceso</a:t>
            </a:r>
            <a:endParaRPr lang="es-CR" sz="3200"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0513" y="1730077"/>
            <a:ext cx="8562975" cy="4867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23642361"/>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8645" y="1052737"/>
            <a:ext cx="6637468" cy="2232247"/>
          </a:xfrm>
        </p:spPr>
        <p:txBody>
          <a:bodyPr>
            <a:normAutofit fontScale="90000"/>
          </a:bodyPr>
          <a:lstStyle/>
          <a:p>
            <a:pPr algn="just"/>
            <a:r>
              <a:rPr lang="es-CR" sz="2400" dirty="0" smtClean="0"/>
              <a:t>¿Asegurarse de asesorar a las empresas para que tengan el </a:t>
            </a:r>
            <a:r>
              <a:rPr lang="es-CR" sz="2400" u="sng" dirty="0" smtClean="0"/>
              <a:t>cuidado razonable</a:t>
            </a:r>
            <a:r>
              <a:rPr lang="es-CR" sz="2400" dirty="0" smtClean="0"/>
              <a:t> y se informen antes de cerrar un negocio o de realizar una importación o una exportación de mercancías?</a:t>
            </a:r>
            <a:endParaRPr lang="es-CR" sz="2400" dirty="0"/>
          </a:p>
        </p:txBody>
      </p:sp>
      <p:pic>
        <p:nvPicPr>
          <p:cNvPr id="5122" name="Picture 2" descr="http://t0.gstatic.com/images?q=tbn:ANd9GcQfOyrWs0TjwnzJzSFq_h-98hstLAiTdABvmpwrPniGKlXIoGYpUQ"/>
          <p:cNvPicPr>
            <a:picLocks noChangeAspect="1" noChangeArrowheads="1"/>
          </p:cNvPicPr>
          <p:nvPr/>
        </p:nvPicPr>
        <p:blipFill>
          <a:blip r:embed="rId2" cstate="print"/>
          <a:srcRect/>
          <a:stretch>
            <a:fillRect/>
          </a:stretch>
        </p:blipFill>
        <p:spPr bwMode="auto">
          <a:xfrm>
            <a:off x="2339752" y="3356992"/>
            <a:ext cx="4567131" cy="303922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3"/>
          </p:nvPr>
        </p:nvSpPr>
        <p:spPr>
          <a:xfrm>
            <a:off x="537216" y="764705"/>
            <a:ext cx="3419856" cy="3493008"/>
          </a:xfrm>
        </p:spPr>
        <p:txBody>
          <a:bodyPr>
            <a:normAutofit fontScale="92500" lnSpcReduction="10000"/>
          </a:bodyPr>
          <a:lstStyle/>
          <a:p>
            <a:r>
              <a:rPr lang="es-CR" dirty="0" smtClean="0"/>
              <a:t>¿Ha tomado las medidas suficientes para asegurarse si la mercancía importada o exportada es originaria de los países de un TLC?</a:t>
            </a:r>
            <a:endParaRPr lang="es-CR" dirty="0"/>
          </a:p>
        </p:txBody>
      </p:sp>
      <p:pic>
        <p:nvPicPr>
          <p:cNvPr id="4098" name="Picture 2" descr="http://quantumdesarrollo.com/Agenda.jpg"/>
          <p:cNvPicPr>
            <a:picLocks noChangeAspect="1" noChangeArrowheads="1"/>
          </p:cNvPicPr>
          <p:nvPr/>
        </p:nvPicPr>
        <p:blipFill>
          <a:blip r:embed="rId2" cstate="print"/>
          <a:srcRect/>
          <a:stretch>
            <a:fillRect/>
          </a:stretch>
        </p:blipFill>
        <p:spPr bwMode="auto">
          <a:xfrm>
            <a:off x="5940152" y="4725144"/>
            <a:ext cx="2567608" cy="1713076"/>
          </a:xfrm>
          <a:prstGeom prst="rect">
            <a:avLst/>
          </a:prstGeom>
          <a:noFill/>
        </p:spPr>
      </p:pic>
      <p:sp>
        <p:nvSpPr>
          <p:cNvPr id="6" name="5 Marcador de contenido"/>
          <p:cNvSpPr>
            <a:spLocks noGrp="1"/>
          </p:cNvSpPr>
          <p:nvPr>
            <p:ph sz="quarter" idx="14"/>
          </p:nvPr>
        </p:nvSpPr>
        <p:spPr>
          <a:xfrm>
            <a:off x="4139952" y="764704"/>
            <a:ext cx="3419856" cy="3493008"/>
          </a:xfrm>
        </p:spPr>
        <p:txBody>
          <a:bodyPr>
            <a:normAutofit fontScale="92500" lnSpcReduction="10000"/>
          </a:bodyPr>
          <a:lstStyle/>
          <a:p>
            <a:r>
              <a:rPr lang="es-CR" dirty="0" smtClean="0"/>
              <a:t>¿Ha solicitado una resolución anticipada a la aduana sobre el origen de la mercancía que desea importar o exportar?</a:t>
            </a:r>
            <a:endParaRPr lang="es-CR" dirty="0"/>
          </a:p>
        </p:txBody>
      </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67545" y="692696"/>
            <a:ext cx="5328592" cy="5760640"/>
          </a:xfrm>
        </p:spPr>
        <p:txBody>
          <a:bodyPr>
            <a:normAutofit/>
          </a:bodyPr>
          <a:lstStyle/>
          <a:p>
            <a:r>
              <a:rPr lang="es-CR" sz="2000" dirty="0" smtClean="0"/>
              <a:t>¿Ha consultado con un experto aduanero o de comercio exterior acerca del tema y de sus implicaciones (abogado, contador, agente de aduanas, consultor comercial o aduanero, etc)?</a:t>
            </a:r>
          </a:p>
          <a:p>
            <a:r>
              <a:rPr lang="es-CR" sz="2000" dirty="0" smtClean="0"/>
              <a:t>¿Mantiene en sus archivos toda la información relativa a la importación y/o exportación de mercancías?</a:t>
            </a:r>
          </a:p>
        </p:txBody>
      </p:sp>
      <p:pic>
        <p:nvPicPr>
          <p:cNvPr id="3074" name="Picture 2" descr="http://cdn8.ignaciosantiago.com/wp-content/uploads/2012/05/Existen-muchas-Redes-Sociales-%C2%BFEn-cuales-debo-estar-profesional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7512" y="908720"/>
            <a:ext cx="3506488" cy="2664296"/>
          </a:xfrm>
          <a:prstGeom prst="rect">
            <a:avLst/>
          </a:prstGeom>
          <a:noFill/>
        </p:spPr>
      </p:pic>
      <p:pic>
        <p:nvPicPr>
          <p:cNvPr id="3076" name="Picture 4" descr="http://t1.gstatic.com/images?q=tbn:ANd9GcQKy4YVtdLuHG6L9aZGw-kfH_4uO3wKM-ubbnLtImJGueAjBECk"/>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24128" y="3212976"/>
            <a:ext cx="2447925" cy="186690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539552" y="764704"/>
            <a:ext cx="4176464" cy="5760640"/>
          </a:xfrm>
        </p:spPr>
        <p:txBody>
          <a:bodyPr>
            <a:normAutofit/>
          </a:bodyPr>
          <a:lstStyle/>
          <a:p>
            <a:pPr algn="just"/>
            <a:r>
              <a:rPr lang="es-CR" sz="2000" dirty="0" smtClean="0"/>
              <a:t>¿Ha </a:t>
            </a:r>
            <a:r>
              <a:rPr lang="es-CR" sz="2000" dirty="0" smtClean="0"/>
              <a:t>pensado en incluir alguna cláusula en los contratos de compra venta, órdenes de compra u otros documentos comerciales que le permita cubrir sus espaldas en caso de que su proveedor le induzca a declarar erróneamente el origen de una mercancía?</a:t>
            </a:r>
            <a:endParaRPr lang="es-CR" sz="2000" dirty="0"/>
          </a:p>
        </p:txBody>
      </p:sp>
      <p:pic>
        <p:nvPicPr>
          <p:cNvPr id="3074" name="Picture 2" descr="http://cdn8.ignaciosantiago.com/wp-content/uploads/2012/05/Existen-muchas-Redes-Sociales-%C2%BFEn-cuales-debo-estar-profesional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7512" y="908720"/>
            <a:ext cx="3506488" cy="2664296"/>
          </a:xfrm>
          <a:prstGeom prst="rect">
            <a:avLst/>
          </a:prstGeom>
          <a:noFill/>
        </p:spPr>
      </p:pic>
      <p:pic>
        <p:nvPicPr>
          <p:cNvPr id="3076" name="Picture 4" descr="http://t1.gstatic.com/images?q=tbn:ANd9GcQKy4YVtdLuHG6L9aZGw-kfH_4uO3wKM-ubbnLtImJGueAjBECk"/>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24128" y="3212976"/>
            <a:ext cx="2447925" cy="1866901"/>
          </a:xfrm>
          <a:prstGeom prst="rect">
            <a:avLst/>
          </a:prstGeom>
          <a:noFill/>
        </p:spPr>
      </p:pic>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CR" dirty="0" smtClean="0"/>
              <a:t>Comentarios finales y recomendaciones</a:t>
            </a:r>
            <a:endParaRPr lang="es-CR" dirty="0"/>
          </a:p>
        </p:txBody>
      </p:sp>
      <p:pic>
        <p:nvPicPr>
          <p:cNvPr id="10242" name="Picture 2" descr="http://creativestock.es/d/888-2/papel+para+notas.jpg"/>
          <p:cNvPicPr>
            <a:picLocks noChangeAspect="1" noChangeArrowheads="1"/>
          </p:cNvPicPr>
          <p:nvPr/>
        </p:nvPicPr>
        <p:blipFill>
          <a:blip r:embed="rId2" cstate="print">
            <a:clrChange>
              <a:clrFrom>
                <a:srgbClr val="FFFFFD"/>
              </a:clrFrom>
              <a:clrTo>
                <a:srgbClr val="FFFFFD">
                  <a:alpha val="0"/>
                </a:srgbClr>
              </a:clrTo>
            </a:clrChange>
          </a:blip>
          <a:srcRect l="2124" t="13230" r="10810" b="13061"/>
          <a:stretch>
            <a:fillRect/>
          </a:stretch>
        </p:blipFill>
        <p:spPr bwMode="auto">
          <a:xfrm>
            <a:off x="2034952" y="3844280"/>
            <a:ext cx="2016224" cy="1917872"/>
          </a:xfrm>
          <a:prstGeom prst="rect">
            <a:avLst/>
          </a:prstGeom>
          <a:noFill/>
        </p:spPr>
      </p:pic>
      <p:pic>
        <p:nvPicPr>
          <p:cNvPr id="7" name="Picture 2" descr="http://creativestock.es/d/888-2/papel+para+notas.jpg"/>
          <p:cNvPicPr>
            <a:picLocks noChangeAspect="1" noChangeArrowheads="1"/>
          </p:cNvPicPr>
          <p:nvPr/>
        </p:nvPicPr>
        <p:blipFill>
          <a:blip r:embed="rId2" cstate="print">
            <a:clrChange>
              <a:clrFrom>
                <a:srgbClr val="FFFFFD"/>
              </a:clrFrom>
              <a:clrTo>
                <a:srgbClr val="FFFFFD">
                  <a:alpha val="0"/>
                </a:srgbClr>
              </a:clrTo>
            </a:clrChange>
          </a:blip>
          <a:srcRect l="2124" t="13230" r="10810" b="13061"/>
          <a:stretch>
            <a:fillRect/>
          </a:stretch>
        </p:blipFill>
        <p:spPr bwMode="auto">
          <a:xfrm>
            <a:off x="2187352" y="3996680"/>
            <a:ext cx="2016224" cy="1917872"/>
          </a:xfrm>
          <a:prstGeom prst="rect">
            <a:avLst/>
          </a:prstGeom>
          <a:noFill/>
        </p:spPr>
      </p:pic>
      <p:pic>
        <p:nvPicPr>
          <p:cNvPr id="8" name="Picture 2" descr="http://creativestock.es/d/888-2/papel+para+notas.jpg"/>
          <p:cNvPicPr>
            <a:picLocks noChangeAspect="1" noChangeArrowheads="1"/>
          </p:cNvPicPr>
          <p:nvPr/>
        </p:nvPicPr>
        <p:blipFill>
          <a:blip r:embed="rId2" cstate="print">
            <a:clrChange>
              <a:clrFrom>
                <a:srgbClr val="FFFFFD"/>
              </a:clrFrom>
              <a:clrTo>
                <a:srgbClr val="FFFFFD">
                  <a:alpha val="0"/>
                </a:srgbClr>
              </a:clrTo>
            </a:clrChange>
          </a:blip>
          <a:srcRect l="2124" t="13230" r="10810" b="13061"/>
          <a:stretch>
            <a:fillRect/>
          </a:stretch>
        </p:blipFill>
        <p:spPr bwMode="auto">
          <a:xfrm>
            <a:off x="2339752" y="4149080"/>
            <a:ext cx="2016224" cy="1917872"/>
          </a:xfrm>
          <a:prstGeom prst="rect">
            <a:avLst/>
          </a:prstGeom>
          <a:noFill/>
        </p:spPr>
      </p:pic>
      <p:pic>
        <p:nvPicPr>
          <p:cNvPr id="10244" name="Picture 4" descr="http://t2.gstatic.com/images?q=tbn:ANd9GcSJ5b7cmUYMAsF1PoibXhUIurkvJz9SnBe5I_DdM2F_5GKWn1yHV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21850" y="2420888"/>
            <a:ext cx="1987420" cy="3312368"/>
          </a:xfrm>
          <a:prstGeom prst="rect">
            <a:avLst/>
          </a:prstGeom>
          <a:noFill/>
        </p:spPr>
      </p:pic>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59632" y="1988840"/>
            <a:ext cx="6637468" cy="1362075"/>
          </a:xfrm>
        </p:spPr>
        <p:txBody>
          <a:bodyPr/>
          <a:lstStyle/>
          <a:p>
            <a:r>
              <a:rPr lang="es-CR" dirty="0" smtClean="0"/>
              <a:t>Muchas gracias</a:t>
            </a:r>
            <a:endParaRPr lang="es-CR" dirty="0"/>
          </a:p>
        </p:txBody>
      </p:sp>
      <p:pic>
        <p:nvPicPr>
          <p:cNvPr id="6" name="Picture 2" descr="http://aduanaenmexico.files.wordpress.com/2011/02/trade_barcode1.jpg"/>
          <p:cNvPicPr>
            <a:picLocks noChangeAspect="1" noChangeArrowheads="1"/>
          </p:cNvPicPr>
          <p:nvPr/>
        </p:nvPicPr>
        <p:blipFill>
          <a:blip r:embed="rId2" cstate="print"/>
          <a:srcRect/>
          <a:stretch>
            <a:fillRect/>
          </a:stretch>
        </p:blipFill>
        <p:spPr bwMode="auto">
          <a:xfrm>
            <a:off x="5207848" y="4502550"/>
            <a:ext cx="2459645" cy="1641407"/>
          </a:xfrm>
          <a:prstGeom prst="rect">
            <a:avLst/>
          </a:prstGeom>
          <a:noFill/>
        </p:spPr>
      </p:pic>
      <p:pic>
        <p:nvPicPr>
          <p:cNvPr id="7" name="Picture 4" descr="http://t3.gstatic.com/images?q=tbn:ANd9GcR5MPx1uzyHkyjDRhM_lMDLqiDlgzbPDp1Zw-VJVJvLrMhZZbbU"/>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3995936" y="4293096"/>
            <a:ext cx="1358551" cy="1273642"/>
          </a:xfrm>
          <a:prstGeom prst="rect">
            <a:avLst/>
          </a:prstGeom>
          <a:noFill/>
          <a:ln>
            <a:noFill/>
          </a:ln>
        </p:spPr>
      </p:pic>
      <p:sp>
        <p:nvSpPr>
          <p:cNvPr id="8" name="Rectangle 6"/>
          <p:cNvSpPr>
            <a:spLocks noChangeArrowheads="1"/>
          </p:cNvSpPr>
          <p:nvPr/>
        </p:nvSpPr>
        <p:spPr bwMode="auto">
          <a:xfrm>
            <a:off x="467544" y="5805264"/>
            <a:ext cx="3312368" cy="692150"/>
          </a:xfrm>
          <a:prstGeom prst="rect">
            <a:avLst/>
          </a:prstGeom>
          <a:noFill/>
          <a:ln w="9525">
            <a:noFill/>
            <a:miter lim="800000"/>
            <a:headEnd/>
            <a:tailEnd/>
          </a:ln>
          <a:effectLst/>
        </p:spPr>
        <p:txBody>
          <a:bodyPr lIns="92075" tIns="46038" rIns="92075" bIns="46038"/>
          <a:lstStyle/>
          <a:p>
            <a:pPr>
              <a:lnSpc>
                <a:spcPct val="80000"/>
              </a:lnSpc>
              <a:spcBef>
                <a:spcPct val="20000"/>
              </a:spcBef>
              <a:buFont typeface="Calibri" pitchFamily="34" charset="0"/>
              <a:buNone/>
            </a:pPr>
            <a:r>
              <a:rPr lang="en-US" sz="1600" b="1" dirty="0">
                <a:latin typeface="Calibri" pitchFamily="34" charset="0"/>
                <a:ea typeface="方正粗倩简体" pitchFamily="1" charset="-122"/>
              </a:rPr>
              <a:t>Ronald Garita López</a:t>
            </a:r>
          </a:p>
          <a:p>
            <a:pPr>
              <a:lnSpc>
                <a:spcPct val="80000"/>
              </a:lnSpc>
              <a:spcBef>
                <a:spcPct val="20000"/>
              </a:spcBef>
              <a:buFont typeface="Calibri" pitchFamily="34" charset="0"/>
              <a:buNone/>
            </a:pPr>
            <a:r>
              <a:rPr lang="en-US" sz="1600" b="1" dirty="0">
                <a:latin typeface="Calibri" pitchFamily="34" charset="0"/>
                <a:ea typeface="方正粗倩简体" pitchFamily="1" charset="-122"/>
              </a:rPr>
              <a:t>servicom@racsa.co.cr</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43608" y="692696"/>
            <a:ext cx="7024744" cy="1143000"/>
          </a:xfrm>
        </p:spPr>
        <p:txBody>
          <a:bodyPr>
            <a:noAutofit/>
          </a:bodyPr>
          <a:lstStyle/>
          <a:p>
            <a:pPr algn="ctr"/>
            <a:r>
              <a:rPr lang="es-CR" sz="2800" dirty="0" smtClean="0"/>
              <a:t>Reglas de origen, concepto y clasificación</a:t>
            </a:r>
            <a:endParaRPr lang="es-CR" sz="2800" dirty="0"/>
          </a:p>
        </p:txBody>
      </p:sp>
      <p:pic>
        <p:nvPicPr>
          <p:cNvPr id="66562" name="Picture 2" descr="http://aduanaenmexico.files.wordpress.com/2011/02/trade_barcode1.jpg"/>
          <p:cNvPicPr>
            <a:picLocks noChangeAspect="1" noChangeArrowheads="1"/>
          </p:cNvPicPr>
          <p:nvPr/>
        </p:nvPicPr>
        <p:blipFill>
          <a:blip r:embed="rId2" cstate="print"/>
          <a:srcRect/>
          <a:stretch>
            <a:fillRect/>
          </a:stretch>
        </p:blipFill>
        <p:spPr bwMode="auto">
          <a:xfrm>
            <a:off x="2843808" y="2924944"/>
            <a:ext cx="4823685" cy="3219013"/>
          </a:xfrm>
          <a:prstGeom prst="rect">
            <a:avLst/>
          </a:prstGeom>
          <a:noFill/>
        </p:spPr>
      </p:pic>
      <p:pic>
        <p:nvPicPr>
          <p:cNvPr id="66564" name="Picture 4" descr="http://t3.gstatic.com/images?q=tbn:ANd9GcR5MPx1uzyHkyjDRhM_lMDLqiDlgzbPDp1Zw-VJVJvLrMhZZbbU"/>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899592" y="2348880"/>
            <a:ext cx="2664296" cy="2497778"/>
          </a:xfrm>
          <a:prstGeom prst="rect">
            <a:avLst/>
          </a:prstGeom>
          <a:noFill/>
          <a:ln>
            <a:noFill/>
          </a:ln>
        </p:spPr>
      </p:pic>
    </p:spTree>
    <p:extLst>
      <p:ext uri="{BB962C8B-B14F-4D97-AF65-F5344CB8AC3E}">
        <p14:creationId xmlns="" xmlns:p14="http://schemas.microsoft.com/office/powerpoint/2010/main" val="1422753059"/>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http://us.123rf.com/400wm/400/400/andresr/andresr0602/andresr060200119/328496-competencia-comercial-dos-vs-do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88024" y="3933056"/>
            <a:ext cx="3810000" cy="2562226"/>
          </a:xfrm>
          <a:prstGeom prst="rect">
            <a:avLst/>
          </a:prstGeom>
          <a:noFill/>
        </p:spPr>
      </p:pic>
      <p:sp>
        <p:nvSpPr>
          <p:cNvPr id="4" name="3 Título"/>
          <p:cNvSpPr>
            <a:spLocks noGrp="1"/>
          </p:cNvSpPr>
          <p:nvPr>
            <p:ph type="title"/>
          </p:nvPr>
        </p:nvSpPr>
        <p:spPr>
          <a:xfrm>
            <a:off x="971600" y="692696"/>
            <a:ext cx="7024744" cy="1143000"/>
          </a:xfrm>
        </p:spPr>
        <p:txBody>
          <a:bodyPr>
            <a:normAutofit/>
          </a:bodyPr>
          <a:lstStyle/>
          <a:p>
            <a:pPr algn="ctr"/>
            <a:r>
              <a:rPr lang="es-CR" sz="3200" dirty="0" smtClean="0"/>
              <a:t>Reglas de origen en el comercio internacional</a:t>
            </a:r>
            <a:endParaRPr lang="es-CR" sz="3200" dirty="0"/>
          </a:p>
        </p:txBody>
      </p:sp>
      <p:sp>
        <p:nvSpPr>
          <p:cNvPr id="5" name="4 Marcador de contenido"/>
          <p:cNvSpPr>
            <a:spLocks noGrp="1"/>
          </p:cNvSpPr>
          <p:nvPr>
            <p:ph idx="1"/>
          </p:nvPr>
        </p:nvSpPr>
        <p:spPr/>
        <p:txBody>
          <a:bodyPr/>
          <a:lstStyle/>
          <a:p>
            <a:r>
              <a:rPr lang="es-CR" dirty="0" smtClean="0"/>
              <a:t>Concepto</a:t>
            </a:r>
          </a:p>
          <a:p>
            <a:r>
              <a:rPr lang="es-CR" dirty="0" smtClean="0"/>
              <a:t>Objetivos</a:t>
            </a:r>
          </a:p>
          <a:p>
            <a:r>
              <a:rPr lang="es-CR" dirty="0" smtClean="0"/>
              <a:t>Reglas de origen preferenciales y no preferenciales</a:t>
            </a:r>
          </a:p>
          <a:p>
            <a:r>
              <a:rPr lang="es-CR" dirty="0" smtClean="0"/>
              <a:t>¿Triangulación de origen?</a:t>
            </a:r>
          </a:p>
          <a:p>
            <a:endParaRPr lang="es-CR" dirty="0"/>
          </a:p>
        </p:txBody>
      </p:sp>
      <p:pic>
        <p:nvPicPr>
          <p:cNvPr id="8" name="Picture 2" descr="http://t2.gstatic.com/images?q=tbn:ANd9GcTuUVkG--CNQOBHHACMduApPa2vf1WMsUtQoT8_HiuuRRdtppMV"/>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80312" y="1988840"/>
            <a:ext cx="1031379" cy="1311251"/>
          </a:xfrm>
          <a:prstGeom prst="rect">
            <a:avLst/>
          </a:prstGeom>
          <a:noFill/>
        </p:spPr>
      </p:pic>
      <p:pic>
        <p:nvPicPr>
          <p:cNvPr id="9" name="Picture 2" descr="http://t2.gstatic.com/images?q=tbn:ANd9GcTuUVkG--CNQOBHHACMduApPa2vf1WMsUtQoT8_HiuuRRdtppMV"/>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67872" y="2340496"/>
            <a:ext cx="1031379" cy="1311251"/>
          </a:xfrm>
          <a:prstGeom prst="rect">
            <a:avLst/>
          </a:prstGeom>
          <a:noFill/>
        </p:spPr>
      </p:pic>
      <p:pic>
        <p:nvPicPr>
          <p:cNvPr id="10" name="Picture 2" descr="http://t2.gstatic.com/images?q=tbn:ANd9GcTuUVkG--CNQOBHHACMduApPa2vf1WMsUtQoT8_HiuuRRdtppMV"/>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20272" y="2492896"/>
            <a:ext cx="1031379" cy="1311251"/>
          </a:xfrm>
          <a:prstGeom prst="rect">
            <a:avLst/>
          </a:prstGeom>
          <a:noFill/>
        </p:spPr>
      </p:pic>
      <p:pic>
        <p:nvPicPr>
          <p:cNvPr id="65538" name="Picture 2" descr="http://t2.gstatic.com/images?q=tbn:ANd9GcTuUVkG--CNQOBHHACMduApPa2vf1WMsUtQoT8_HiuuRRdtppMV"/>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96336" y="2564904"/>
            <a:ext cx="1031379" cy="1311251"/>
          </a:xfrm>
          <a:prstGeom prst="rect">
            <a:avLst/>
          </a:prstGeom>
          <a:noFill/>
        </p:spPr>
      </p:pic>
      <p:sp>
        <p:nvSpPr>
          <p:cNvPr id="11" name="10 Señal de prohibido"/>
          <p:cNvSpPr/>
          <p:nvPr/>
        </p:nvSpPr>
        <p:spPr>
          <a:xfrm>
            <a:off x="6156176" y="5013176"/>
            <a:ext cx="1224136" cy="1224136"/>
          </a:xfrm>
          <a:prstGeom prst="noSmoking">
            <a:avLst/>
          </a:prstGeom>
          <a:solidFill>
            <a:srgbClr val="FF000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solidFill>
                <a:srgbClr val="C00000"/>
              </a:solidFill>
            </a:endParaRPr>
          </a:p>
        </p:txBody>
      </p:sp>
    </p:spTree>
    <p:extLst>
      <p:ext uri="{BB962C8B-B14F-4D97-AF65-F5344CB8AC3E}">
        <p14:creationId xmlns="" xmlns:p14="http://schemas.microsoft.com/office/powerpoint/2010/main" val="992349472"/>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4.bp.blogspot.com/-Dynnp2QVfnk/T_y-bWZ4dlI/AAAAAAAAHqI/q1piPTjixgc/s1600/fabrica.jpg"/>
          <p:cNvPicPr>
            <a:picLocks noChangeAspect="1" noChangeArrowheads="1"/>
          </p:cNvPicPr>
          <p:nvPr/>
        </p:nvPicPr>
        <p:blipFill>
          <a:blip r:embed="rId2" cstate="print"/>
          <a:srcRect/>
          <a:stretch>
            <a:fillRect/>
          </a:stretch>
        </p:blipFill>
        <p:spPr bwMode="auto">
          <a:xfrm>
            <a:off x="899592" y="4437112"/>
            <a:ext cx="1306559" cy="1698527"/>
          </a:xfrm>
          <a:prstGeom prst="rect">
            <a:avLst/>
          </a:prstGeom>
          <a:noFill/>
        </p:spPr>
      </p:pic>
      <p:pic>
        <p:nvPicPr>
          <p:cNvPr id="1026" name="Picture 2" descr="http://rosaliacaro.files.wordpress.com/2010/06/lapices3tv.jpg"/>
          <p:cNvPicPr>
            <a:picLocks noChangeAspect="1" noChangeArrowheads="1"/>
          </p:cNvPicPr>
          <p:nvPr/>
        </p:nvPicPr>
        <p:blipFill>
          <a:blip r:embed="rId3" cstate="print"/>
          <a:srcRect/>
          <a:stretch>
            <a:fillRect/>
          </a:stretch>
        </p:blipFill>
        <p:spPr bwMode="auto">
          <a:xfrm>
            <a:off x="3203848" y="3140968"/>
            <a:ext cx="2061579" cy="1440160"/>
          </a:xfrm>
          <a:prstGeom prst="rect">
            <a:avLst/>
          </a:prstGeom>
          <a:noFill/>
        </p:spPr>
      </p:pic>
      <p:sp>
        <p:nvSpPr>
          <p:cNvPr id="2" name="1 Título"/>
          <p:cNvSpPr>
            <a:spLocks noGrp="1"/>
          </p:cNvSpPr>
          <p:nvPr>
            <p:ph type="title"/>
          </p:nvPr>
        </p:nvSpPr>
        <p:spPr>
          <a:xfrm>
            <a:off x="683568" y="404664"/>
            <a:ext cx="7024744" cy="1143000"/>
          </a:xfrm>
        </p:spPr>
        <p:txBody>
          <a:bodyPr>
            <a:normAutofit/>
          </a:bodyPr>
          <a:lstStyle/>
          <a:p>
            <a:pPr algn="ctr"/>
            <a:r>
              <a:rPr lang="es-CR" sz="2800" dirty="0" smtClean="0"/>
              <a:t>Reglas de </a:t>
            </a:r>
            <a:r>
              <a:rPr lang="es-CR" sz="2800" dirty="0" smtClean="0"/>
              <a:t>origen, </a:t>
            </a:r>
            <a:r>
              <a:rPr lang="es-CR" sz="2800" dirty="0" smtClean="0"/>
              <a:t>concepto:</a:t>
            </a:r>
            <a:endParaRPr lang="es-CR" sz="2800" dirty="0"/>
          </a:p>
        </p:txBody>
      </p:sp>
      <p:sp>
        <p:nvSpPr>
          <p:cNvPr id="3" name="2 Marcador de contenido"/>
          <p:cNvSpPr>
            <a:spLocks noGrp="1"/>
          </p:cNvSpPr>
          <p:nvPr>
            <p:ph idx="1"/>
          </p:nvPr>
        </p:nvSpPr>
        <p:spPr>
          <a:xfrm>
            <a:off x="1043608" y="1844824"/>
            <a:ext cx="6777317" cy="961332"/>
          </a:xfrm>
        </p:spPr>
        <p:txBody>
          <a:bodyPr>
            <a:normAutofit fontScale="92500" lnSpcReduction="20000"/>
          </a:bodyPr>
          <a:lstStyle/>
          <a:p>
            <a:pPr algn="ctr"/>
            <a:r>
              <a:rPr lang="es-CR" dirty="0" smtClean="0"/>
              <a:t>Criterios para determinar “la ciudadanía” de una mercancía</a:t>
            </a:r>
            <a:endParaRPr lang="es-CR" dirty="0"/>
          </a:p>
        </p:txBody>
      </p:sp>
      <p:pic>
        <p:nvPicPr>
          <p:cNvPr id="5" name="Picture 6" descr="CRAYOLA"/>
          <p:cNvPicPr>
            <a:picLocks noChangeAspect="1" noChangeArrowheads="1"/>
          </p:cNvPicPr>
          <p:nvPr/>
        </p:nvPicPr>
        <p:blipFill>
          <a:blip r:embed="rId4" cstate="print"/>
          <a:srcRect/>
          <a:stretch>
            <a:fillRect/>
          </a:stretch>
        </p:blipFill>
        <p:spPr bwMode="auto">
          <a:xfrm>
            <a:off x="879604" y="3194959"/>
            <a:ext cx="1460148" cy="858371"/>
          </a:xfrm>
          <a:prstGeom prst="rect">
            <a:avLst/>
          </a:prstGeom>
          <a:noFill/>
          <a:ln w="9525">
            <a:noFill/>
            <a:miter lim="800000"/>
            <a:headEnd/>
            <a:tailEnd/>
          </a:ln>
        </p:spPr>
      </p:pic>
      <p:pic>
        <p:nvPicPr>
          <p:cNvPr id="6" name="Picture 8" descr="MELINA"/>
          <p:cNvPicPr>
            <a:picLocks noChangeAspect="1" noChangeArrowheads="1"/>
          </p:cNvPicPr>
          <p:nvPr/>
        </p:nvPicPr>
        <p:blipFill>
          <a:blip r:embed="rId5" cstate="print"/>
          <a:srcRect/>
          <a:stretch>
            <a:fillRect/>
          </a:stretch>
        </p:blipFill>
        <p:spPr bwMode="auto">
          <a:xfrm>
            <a:off x="6131955" y="4987146"/>
            <a:ext cx="2266271" cy="1547886"/>
          </a:xfrm>
          <a:prstGeom prst="rect">
            <a:avLst/>
          </a:prstGeom>
          <a:noFill/>
          <a:ln w="9525">
            <a:noFill/>
            <a:miter lim="800000"/>
            <a:headEnd/>
            <a:tailEnd/>
          </a:ln>
        </p:spPr>
      </p:pic>
      <p:pic>
        <p:nvPicPr>
          <p:cNvPr id="7" name="Picture 9" descr="BORRADOR DE LAPIZ DE COLOR"/>
          <p:cNvPicPr>
            <a:picLocks noChangeAspect="1" noChangeArrowheads="1"/>
          </p:cNvPicPr>
          <p:nvPr/>
        </p:nvPicPr>
        <p:blipFill>
          <a:blip r:embed="rId6" cstate="print"/>
          <a:srcRect/>
          <a:stretch>
            <a:fillRect/>
          </a:stretch>
        </p:blipFill>
        <p:spPr bwMode="auto">
          <a:xfrm>
            <a:off x="6706232" y="2924944"/>
            <a:ext cx="1265411" cy="1152128"/>
          </a:xfrm>
          <a:prstGeom prst="rect">
            <a:avLst/>
          </a:prstGeom>
          <a:noFill/>
          <a:ln w="9525">
            <a:noFill/>
            <a:miter lim="800000"/>
            <a:headEnd/>
            <a:tailEnd/>
          </a:ln>
        </p:spPr>
      </p:pic>
      <p:sp>
        <p:nvSpPr>
          <p:cNvPr id="8" name="Text Box 12"/>
          <p:cNvSpPr txBox="1">
            <a:spLocks noChangeArrowheads="1"/>
          </p:cNvSpPr>
          <p:nvPr/>
        </p:nvSpPr>
        <p:spPr bwMode="auto">
          <a:xfrm>
            <a:off x="7289502" y="4818820"/>
            <a:ext cx="1854498" cy="307777"/>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square">
            <a:spAutoFit/>
          </a:bodyPr>
          <a:lstStyle/>
          <a:p>
            <a:r>
              <a:rPr lang="es-CR" sz="1400" b="1" dirty="0">
                <a:solidFill>
                  <a:schemeClr val="tx1"/>
                </a:solidFill>
                <a:latin typeface="+mn-lt"/>
              </a:rPr>
              <a:t>Guatemala</a:t>
            </a:r>
            <a:endParaRPr lang="en-US" sz="1400" b="1" dirty="0">
              <a:solidFill>
                <a:schemeClr val="tx1"/>
              </a:solidFill>
              <a:latin typeface="+mn-lt"/>
            </a:endParaRPr>
          </a:p>
        </p:txBody>
      </p:sp>
      <p:sp>
        <p:nvSpPr>
          <p:cNvPr id="9" name="Text Box 13"/>
          <p:cNvSpPr txBox="1">
            <a:spLocks noChangeArrowheads="1"/>
          </p:cNvSpPr>
          <p:nvPr/>
        </p:nvSpPr>
        <p:spPr bwMode="auto">
          <a:xfrm>
            <a:off x="1237628" y="2890008"/>
            <a:ext cx="967366" cy="276999"/>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square">
            <a:spAutoFit/>
          </a:bodyPr>
          <a:lstStyle/>
          <a:p>
            <a:r>
              <a:rPr lang="es-CR" sz="1200" b="1" dirty="0" smtClean="0">
                <a:solidFill>
                  <a:schemeClr val="tx1"/>
                </a:solidFill>
                <a:latin typeface="+mn-lt"/>
              </a:rPr>
              <a:t>Brasil</a:t>
            </a:r>
            <a:endParaRPr lang="es-CR" sz="1200" b="1" dirty="0">
              <a:solidFill>
                <a:schemeClr val="tx1"/>
              </a:solidFill>
              <a:latin typeface="+mn-lt"/>
            </a:endParaRPr>
          </a:p>
        </p:txBody>
      </p:sp>
      <p:sp>
        <p:nvSpPr>
          <p:cNvPr id="10" name="Text Box 14"/>
          <p:cNvSpPr txBox="1">
            <a:spLocks noChangeArrowheads="1"/>
          </p:cNvSpPr>
          <p:nvPr/>
        </p:nvSpPr>
        <p:spPr bwMode="auto">
          <a:xfrm>
            <a:off x="7311906" y="2818570"/>
            <a:ext cx="982505" cy="276999"/>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square">
            <a:spAutoFit/>
          </a:bodyPr>
          <a:lstStyle/>
          <a:p>
            <a:r>
              <a:rPr lang="es-CR" sz="1200" b="1" dirty="0">
                <a:solidFill>
                  <a:schemeClr val="tx1"/>
                </a:solidFill>
                <a:latin typeface="+mn-lt"/>
              </a:rPr>
              <a:t>China</a:t>
            </a:r>
            <a:endParaRPr lang="en-US" sz="1200" b="1" dirty="0">
              <a:solidFill>
                <a:schemeClr val="tx1"/>
              </a:solidFill>
              <a:latin typeface="+mn-lt"/>
            </a:endParaRPr>
          </a:p>
        </p:txBody>
      </p:sp>
      <p:sp>
        <p:nvSpPr>
          <p:cNvPr id="12" name="Text Box 22"/>
          <p:cNvSpPr txBox="1">
            <a:spLocks noChangeArrowheads="1"/>
          </p:cNvSpPr>
          <p:nvPr/>
        </p:nvSpPr>
        <p:spPr bwMode="auto">
          <a:xfrm>
            <a:off x="1565090" y="5961820"/>
            <a:ext cx="1786373" cy="307777"/>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50000"/>
              </a:spcBef>
            </a:pPr>
            <a:r>
              <a:rPr lang="es-CR" sz="1400" b="1" dirty="0" smtClean="0">
                <a:solidFill>
                  <a:schemeClr val="tx1"/>
                </a:solidFill>
                <a:latin typeface="+mn-lt"/>
              </a:rPr>
              <a:t>Costa Rica</a:t>
            </a:r>
            <a:endParaRPr lang="en-US" sz="1400" b="1" dirty="0">
              <a:solidFill>
                <a:schemeClr val="tx1"/>
              </a:solidFill>
              <a:latin typeface="+mn-lt"/>
            </a:endParaRPr>
          </a:p>
        </p:txBody>
      </p:sp>
      <p:sp>
        <p:nvSpPr>
          <p:cNvPr id="13" name="Text Box 23"/>
          <p:cNvSpPr txBox="1">
            <a:spLocks noChangeArrowheads="1"/>
          </p:cNvSpPr>
          <p:nvPr/>
        </p:nvSpPr>
        <p:spPr bwMode="auto">
          <a:xfrm>
            <a:off x="3884464" y="2890008"/>
            <a:ext cx="1510847" cy="307777"/>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square">
            <a:spAutoFit/>
          </a:bodyPr>
          <a:lstStyle/>
          <a:p>
            <a:pPr>
              <a:spcBef>
                <a:spcPct val="50000"/>
              </a:spcBef>
            </a:pPr>
            <a:r>
              <a:rPr lang="es-CR" sz="1400" b="1" dirty="0">
                <a:solidFill>
                  <a:schemeClr val="tx1"/>
                </a:solidFill>
                <a:latin typeface="+mn-lt"/>
                <a:sym typeface="Wingdings" pitchFamily="2" charset="2"/>
              </a:rPr>
              <a:t>¿</a:t>
            </a:r>
            <a:r>
              <a:rPr lang="es-CR" sz="1400" b="1" dirty="0">
                <a:solidFill>
                  <a:schemeClr val="tx1"/>
                </a:solidFill>
                <a:latin typeface="+mn-lt"/>
              </a:rPr>
              <a:t>Origen?</a:t>
            </a:r>
            <a:endParaRPr lang="en-US" sz="1400" b="1" dirty="0">
              <a:solidFill>
                <a:schemeClr val="tx1"/>
              </a:solidFill>
              <a:latin typeface="+mn-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Austin</Template>
  <TotalTime>23096</TotalTime>
  <Words>2473</Words>
  <Application>Microsoft Office PowerPoint</Application>
  <PresentationFormat>Presentación en pantalla (4:3)</PresentationFormat>
  <Paragraphs>314</Paragraphs>
  <Slides>65</Slides>
  <Notes>5</Notes>
  <HiddenSlides>0</HiddenSlides>
  <MMClips>0</MMClips>
  <ScaleCrop>false</ScaleCrop>
  <HeadingPairs>
    <vt:vector size="4" baseType="variant">
      <vt:variant>
        <vt:lpstr>Tema</vt:lpstr>
      </vt:variant>
      <vt:variant>
        <vt:i4>1</vt:i4>
      </vt:variant>
      <vt:variant>
        <vt:lpstr>Títulos de diapositiva</vt:lpstr>
      </vt:variant>
      <vt:variant>
        <vt:i4>65</vt:i4>
      </vt:variant>
    </vt:vector>
  </HeadingPairs>
  <TitlesOfParts>
    <vt:vector size="66" baseType="lpstr">
      <vt:lpstr>Austin</vt:lpstr>
      <vt:lpstr>REGLAS DE ORIGEN EN EL COMERCIO INTERNACIONAL </vt:lpstr>
      <vt:lpstr>Índice</vt:lpstr>
      <vt:lpstr> Antecedentes</vt:lpstr>
      <vt:lpstr>Balanza comercial con el mundo</vt:lpstr>
      <vt:lpstr>Tratados vigentes</vt:lpstr>
      <vt:lpstr>Tratados en proceso</vt:lpstr>
      <vt:lpstr>Reglas de origen, concepto y clasificación</vt:lpstr>
      <vt:lpstr>Reglas de origen en el comercio internacional</vt:lpstr>
      <vt:lpstr>Reglas de origen, concepto:</vt:lpstr>
      <vt:lpstr>¿Origen de una camisa?</vt:lpstr>
      <vt:lpstr>¿Cuáles son las condiciones que debe cumplir un producto para que sea considerado como originario?</vt:lpstr>
      <vt:lpstr>Condiciones generales</vt:lpstr>
      <vt:lpstr>Condiciones generales</vt:lpstr>
      <vt:lpstr>Tipos de reglas: No preferenciales</vt:lpstr>
      <vt:lpstr>Tipos de reglas de origen</vt:lpstr>
      <vt:lpstr>Reglas de origen preferenciales en los acuerdos comerciales</vt:lpstr>
      <vt:lpstr>Reglas de origen preferenciales</vt:lpstr>
      <vt:lpstr>Triangulación de origen</vt:lpstr>
      <vt:lpstr>Reglas de origen preferenciales</vt:lpstr>
      <vt:lpstr>Conceptos básicos</vt:lpstr>
      <vt:lpstr>En el comercio mundial las mercancías pueden ser:</vt:lpstr>
      <vt:lpstr>Criterios principales</vt:lpstr>
      <vt:lpstr>Productos totalmente obtenidos</vt:lpstr>
      <vt:lpstr>Pueden ser:</vt:lpstr>
      <vt:lpstr>Pueden ser:</vt:lpstr>
      <vt:lpstr>Productos manufacturados a partir de insumos importados</vt:lpstr>
      <vt:lpstr>Criterio de procesos productivos específicos</vt:lpstr>
      <vt:lpstr>Características</vt:lpstr>
      <vt:lpstr>Método de cambio en la clasificación arancelaria</vt:lpstr>
      <vt:lpstr>Arancel, Costa Rica</vt:lpstr>
      <vt:lpstr>Cambio en la clasificación arancelaria a nivel de partida</vt:lpstr>
      <vt:lpstr>¿Origen?</vt:lpstr>
      <vt:lpstr>Diapositiva 33</vt:lpstr>
      <vt:lpstr>Ventajas</vt:lpstr>
      <vt:lpstr>Desventajas</vt:lpstr>
      <vt:lpstr>Método de valor agregado nacional o regional</vt:lpstr>
      <vt:lpstr>Ventajas y desventajas</vt:lpstr>
      <vt:lpstr>Ejemplos</vt:lpstr>
      <vt:lpstr>Métodos basados en aplicación mixta de criterios</vt:lpstr>
      <vt:lpstr>Sector industrial: </vt:lpstr>
      <vt:lpstr>Implicación</vt:lpstr>
      <vt:lpstr>Veamos un caso hipotético utilizando el método de disminución del valor</vt:lpstr>
      <vt:lpstr>Aplicando la primera parte</vt:lpstr>
      <vt:lpstr>Aplicando la segunda parte</vt:lpstr>
      <vt:lpstr>Diapositiva 45</vt:lpstr>
      <vt:lpstr>Método de reducción del valor (“Build Down”)</vt:lpstr>
      <vt:lpstr>Criterios secundarios de origen</vt:lpstr>
      <vt:lpstr>Criterios secundarios</vt:lpstr>
      <vt:lpstr>Cláusula de expedición directa</vt:lpstr>
      <vt:lpstr>Tránsito y transbordo</vt:lpstr>
      <vt:lpstr>Procedimientos aduaneros relacionados con el origen</vt:lpstr>
      <vt:lpstr>Diapositiva 52</vt:lpstr>
      <vt:lpstr>Procedimientos de certificación</vt:lpstr>
      <vt:lpstr>Procedimientos de verificación</vt:lpstr>
      <vt:lpstr>Verificación de origen</vt:lpstr>
      <vt:lpstr>Se debe saber que:</vt:lpstr>
      <vt:lpstr>Se debe saber que:</vt:lpstr>
      <vt:lpstr>Notas generales</vt:lpstr>
      <vt:lpstr>Notas generales</vt:lpstr>
      <vt:lpstr>¿Asegurarse de asesorar a las empresas para que tengan el cuidado razonable y se informen antes de cerrar un negocio o de realizar una importación o una exportación de mercancías?</vt:lpstr>
      <vt:lpstr>Diapositiva 61</vt:lpstr>
      <vt:lpstr>Diapositiva 62</vt:lpstr>
      <vt:lpstr>Diapositiva 63</vt:lpstr>
      <vt:lpstr>Comentarios finales y recomendaciones</vt:lpstr>
      <vt:lpstr>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Alonso Ulate</dc:creator>
  <cp:lastModifiedBy>Maikol</cp:lastModifiedBy>
  <cp:revision>1121</cp:revision>
  <cp:lastPrinted>2002-03-21T21:39:45Z</cp:lastPrinted>
  <dcterms:created xsi:type="dcterms:W3CDTF">1995-05-28T16:03:36Z</dcterms:created>
  <dcterms:modified xsi:type="dcterms:W3CDTF">2014-10-13T22:32:59Z</dcterms:modified>
</cp:coreProperties>
</file>