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6" r:id="rId1"/>
  </p:sldMasterIdLst>
  <p:notesMasterIdLst>
    <p:notesMasterId r:id="rId37"/>
  </p:notesMasterIdLst>
  <p:handoutMasterIdLst>
    <p:handoutMasterId r:id="rId38"/>
  </p:handoutMasterIdLst>
  <p:sldIdLst>
    <p:sldId id="1390" r:id="rId2"/>
    <p:sldId id="1448" r:id="rId3"/>
    <p:sldId id="1449" r:id="rId4"/>
    <p:sldId id="1490" r:id="rId5"/>
    <p:sldId id="1450" r:id="rId6"/>
    <p:sldId id="1500" r:id="rId7"/>
    <p:sldId id="1501" r:id="rId8"/>
    <p:sldId id="1502" r:id="rId9"/>
    <p:sldId id="1503" r:id="rId10"/>
    <p:sldId id="1514" r:id="rId11"/>
    <p:sldId id="1504" r:id="rId12"/>
    <p:sldId id="1505" r:id="rId13"/>
    <p:sldId id="1506" r:id="rId14"/>
    <p:sldId id="1508" r:id="rId15"/>
    <p:sldId id="1509" r:id="rId16"/>
    <p:sldId id="1510" r:id="rId17"/>
    <p:sldId id="1513" r:id="rId18"/>
    <p:sldId id="1511" r:id="rId19"/>
    <p:sldId id="1524" r:id="rId20"/>
    <p:sldId id="1519" r:id="rId21"/>
    <p:sldId id="1520" r:id="rId22"/>
    <p:sldId id="1522" r:id="rId23"/>
    <p:sldId id="1523" r:id="rId24"/>
    <p:sldId id="1512" r:id="rId25"/>
    <p:sldId id="1525" r:id="rId26"/>
    <p:sldId id="1456" r:id="rId27"/>
    <p:sldId id="1518" r:id="rId28"/>
    <p:sldId id="1491" r:id="rId29"/>
    <p:sldId id="1457" r:id="rId30"/>
    <p:sldId id="1458" r:id="rId31"/>
    <p:sldId id="1516" r:id="rId32"/>
    <p:sldId id="1517" r:id="rId33"/>
    <p:sldId id="1515" r:id="rId34"/>
    <p:sldId id="1488" r:id="rId35"/>
    <p:sldId id="1444" r:id="rId36"/>
  </p:sldIdLst>
  <p:sldSz cx="9144000" cy="6858000" type="screen4x3"/>
  <p:notesSz cx="6858000" cy="9199563"/>
  <p:defaultTextStyle>
    <a:defPPr>
      <a:defRPr lang="es-ES_tradn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3300"/>
    <a:srgbClr val="FF9933"/>
    <a:srgbClr val="663300"/>
    <a:srgbClr val="9966FF"/>
    <a:srgbClr val="CCCCFF"/>
    <a:srgbClr val="00CC66"/>
    <a:srgbClr val="00CC99"/>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7" autoAdjust="0"/>
    <p:restoredTop sz="97869" autoAdjust="0"/>
  </p:normalViewPr>
  <p:slideViewPr>
    <p:cSldViewPr>
      <p:cViewPr>
        <p:scale>
          <a:sx n="70" d="100"/>
          <a:sy n="70" d="100"/>
        </p:scale>
        <p:origin x="-1110" y="-252"/>
      </p:cViewPr>
      <p:guideLst>
        <p:guide orient="horz" pos="1392"/>
        <p:guide orient="horz" pos="1008"/>
        <p:guide orient="horz" pos="4224"/>
        <p:guide pos="2880"/>
        <p:guide pos="336"/>
        <p:guide pos="576"/>
      </p:guideLst>
    </p:cSldViewPr>
  </p:slideViewPr>
  <p:outlineViewPr>
    <p:cViewPr>
      <p:scale>
        <a:sx n="33" d="100"/>
        <a:sy n="33" d="100"/>
      </p:scale>
      <p:origin x="48" y="2268"/>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43" d="100"/>
          <a:sy n="43" d="100"/>
        </p:scale>
        <p:origin x="-1446" y="-90"/>
      </p:cViewPr>
      <p:guideLst>
        <p:guide orient="horz" pos="2896"/>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9100" cy="436563"/>
          </a:xfrm>
          <a:prstGeom prst="rect">
            <a:avLst/>
          </a:prstGeom>
          <a:noFill/>
          <a:ln w="12699">
            <a:noFill/>
            <a:miter lim="800000"/>
            <a:headEnd type="none" w="sm" len="sm"/>
            <a:tailEnd type="none" w="sm" len="sm"/>
          </a:ln>
          <a:effectLst/>
        </p:spPr>
        <p:txBody>
          <a:bodyPr vert="horz" wrap="square" lIns="93616" tIns="46808" rIns="93616" bIns="46808" numCol="1" anchor="t" anchorCtr="0" compatLnSpc="1">
            <a:prstTxWarp prst="textNoShape">
              <a:avLst/>
            </a:prstTxWarp>
          </a:bodyPr>
          <a:lstStyle>
            <a:lvl1pPr defTabSz="936625">
              <a:defRPr sz="1200">
                <a:latin typeface="Arial Unicode MS" pitchFamily="34" charset="-128"/>
              </a:defRPr>
            </a:lvl1pPr>
          </a:lstStyle>
          <a:p>
            <a:pPr>
              <a:defRPr/>
            </a:pPr>
            <a:endParaRPr lang="es-ES_tradnl" dirty="0"/>
          </a:p>
        </p:txBody>
      </p:sp>
      <p:sp>
        <p:nvSpPr>
          <p:cNvPr id="16387" name="Rectangle 3"/>
          <p:cNvSpPr>
            <a:spLocks noGrp="1" noChangeArrowheads="1"/>
          </p:cNvSpPr>
          <p:nvPr>
            <p:ph type="dt" sz="quarter" idx="1"/>
          </p:nvPr>
        </p:nvSpPr>
        <p:spPr bwMode="auto">
          <a:xfrm>
            <a:off x="3868738" y="0"/>
            <a:ext cx="2959100" cy="436563"/>
          </a:xfrm>
          <a:prstGeom prst="rect">
            <a:avLst/>
          </a:prstGeom>
          <a:noFill/>
          <a:ln w="12699">
            <a:noFill/>
            <a:miter lim="800000"/>
            <a:headEnd type="none" w="sm" len="sm"/>
            <a:tailEnd type="none" w="sm" len="sm"/>
          </a:ln>
          <a:effectLst/>
        </p:spPr>
        <p:txBody>
          <a:bodyPr vert="horz" wrap="square" lIns="93616" tIns="46808" rIns="93616" bIns="46808" numCol="1" anchor="t" anchorCtr="0" compatLnSpc="1">
            <a:prstTxWarp prst="textNoShape">
              <a:avLst/>
            </a:prstTxWarp>
          </a:bodyPr>
          <a:lstStyle>
            <a:lvl1pPr algn="r" defTabSz="936625">
              <a:defRPr sz="1200">
                <a:latin typeface="Arial Unicode MS" pitchFamily="34" charset="-128"/>
              </a:defRPr>
            </a:lvl1pPr>
          </a:lstStyle>
          <a:p>
            <a:pPr>
              <a:defRPr/>
            </a:pPr>
            <a:endParaRPr lang="es-ES_tradnl" dirty="0"/>
          </a:p>
        </p:txBody>
      </p:sp>
      <p:sp>
        <p:nvSpPr>
          <p:cNvPr id="16388" name="Rectangle 4"/>
          <p:cNvSpPr>
            <a:spLocks noGrp="1" noChangeArrowheads="1"/>
          </p:cNvSpPr>
          <p:nvPr>
            <p:ph type="ftr" sz="quarter" idx="2"/>
          </p:nvPr>
        </p:nvSpPr>
        <p:spPr bwMode="auto">
          <a:xfrm>
            <a:off x="0" y="8743950"/>
            <a:ext cx="2959100" cy="436563"/>
          </a:xfrm>
          <a:prstGeom prst="rect">
            <a:avLst/>
          </a:prstGeom>
          <a:noFill/>
          <a:ln w="12699">
            <a:noFill/>
            <a:miter lim="800000"/>
            <a:headEnd type="none" w="sm" len="sm"/>
            <a:tailEnd type="none" w="sm" len="sm"/>
          </a:ln>
          <a:effectLst/>
        </p:spPr>
        <p:txBody>
          <a:bodyPr vert="horz" wrap="square" lIns="93616" tIns="46808" rIns="93616" bIns="46808" numCol="1" anchor="b" anchorCtr="0" compatLnSpc="1">
            <a:prstTxWarp prst="textNoShape">
              <a:avLst/>
            </a:prstTxWarp>
          </a:bodyPr>
          <a:lstStyle>
            <a:lvl1pPr defTabSz="936625">
              <a:defRPr sz="1200">
                <a:latin typeface="Arial Unicode MS" pitchFamily="34" charset="-128"/>
              </a:defRPr>
            </a:lvl1pPr>
          </a:lstStyle>
          <a:p>
            <a:pPr>
              <a:defRPr/>
            </a:pPr>
            <a:endParaRPr lang="es-ES_tradnl" dirty="0"/>
          </a:p>
        </p:txBody>
      </p:sp>
      <p:sp>
        <p:nvSpPr>
          <p:cNvPr id="16389" name="Rectangle 5"/>
          <p:cNvSpPr>
            <a:spLocks noGrp="1" noChangeArrowheads="1"/>
          </p:cNvSpPr>
          <p:nvPr>
            <p:ph type="sldNum" sz="quarter" idx="3"/>
          </p:nvPr>
        </p:nvSpPr>
        <p:spPr bwMode="auto">
          <a:xfrm>
            <a:off x="3868738" y="8743950"/>
            <a:ext cx="2959100" cy="436563"/>
          </a:xfrm>
          <a:prstGeom prst="rect">
            <a:avLst/>
          </a:prstGeom>
          <a:noFill/>
          <a:ln w="12699">
            <a:noFill/>
            <a:miter lim="800000"/>
            <a:headEnd type="none" w="sm" len="sm"/>
            <a:tailEnd type="none" w="sm" len="sm"/>
          </a:ln>
          <a:effectLst/>
        </p:spPr>
        <p:txBody>
          <a:bodyPr vert="horz" wrap="square" lIns="93616" tIns="46808" rIns="93616" bIns="46808" numCol="1" anchor="b" anchorCtr="0" compatLnSpc="1">
            <a:prstTxWarp prst="textNoShape">
              <a:avLst/>
            </a:prstTxWarp>
          </a:bodyPr>
          <a:lstStyle>
            <a:lvl1pPr algn="r" defTabSz="936625">
              <a:defRPr sz="1200">
                <a:latin typeface="Arial Unicode MS" pitchFamily="34" charset="-128"/>
              </a:defRPr>
            </a:lvl1pPr>
          </a:lstStyle>
          <a:p>
            <a:pPr>
              <a:defRPr/>
            </a:pPr>
            <a:fld id="{E5FDAFE2-EE9F-4060-869B-3C0F965622A5}" type="slidenum">
              <a:rPr lang="es-ES_tradnl"/>
              <a:pPr>
                <a:defRPr/>
              </a:pPr>
              <a:t>‹Nº›</a:t>
            </a:fld>
            <a:endParaRPr lang="es-ES_tradnl" dirty="0"/>
          </a:p>
        </p:txBody>
      </p:sp>
    </p:spTree>
    <p:extLst>
      <p:ext uri="{BB962C8B-B14F-4D97-AF65-F5344CB8AC3E}">
        <p14:creationId xmlns="" xmlns:p14="http://schemas.microsoft.com/office/powerpoint/2010/main" val="3779713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58241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30300" y="690563"/>
            <a:ext cx="4597400" cy="3449637"/>
          </a:xfrm>
          <a:prstGeom prst="rect">
            <a:avLst/>
          </a:prstGeom>
          <a:noFill/>
          <a:ln w="12700">
            <a:solidFill>
              <a:prstClr val="black"/>
            </a:solidFill>
          </a:ln>
        </p:spPr>
      </p:sp>
      <p:sp>
        <p:nvSpPr>
          <p:cNvPr id="3" name="2 Marcador de notas"/>
          <p:cNvSpPr>
            <a:spLocks noGrp="1"/>
          </p:cNvSpPr>
          <p:nvPr>
            <p:ph type="body" idx="1"/>
          </p:nvPr>
        </p:nvSpPr>
        <p:spPr>
          <a:xfrm>
            <a:off x="685800" y="4370388"/>
            <a:ext cx="5486400" cy="4138612"/>
          </a:xfrm>
          <a:prstGeom prst="rect">
            <a:avLst/>
          </a:prstGeom>
        </p:spPr>
        <p:txBody>
          <a:bodyPr>
            <a:normAutofit/>
          </a:bodyPr>
          <a:lstStyle/>
          <a:p>
            <a:endParaRPr lang="es-C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30300" y="690563"/>
            <a:ext cx="4597400" cy="3449637"/>
          </a:xfrm>
          <a:prstGeom prst="rect">
            <a:avLst/>
          </a:prstGeom>
          <a:noFill/>
          <a:ln w="12700">
            <a:solidFill>
              <a:prstClr val="black"/>
            </a:solidFill>
          </a:ln>
        </p:spPr>
      </p:sp>
      <p:sp>
        <p:nvSpPr>
          <p:cNvPr id="3" name="2 Marcador de notas"/>
          <p:cNvSpPr>
            <a:spLocks noGrp="1"/>
          </p:cNvSpPr>
          <p:nvPr>
            <p:ph type="body" idx="1"/>
          </p:nvPr>
        </p:nvSpPr>
        <p:spPr>
          <a:xfrm>
            <a:off x="685800" y="4370388"/>
            <a:ext cx="5486400" cy="4138612"/>
          </a:xfrm>
          <a:prstGeom prst="rect">
            <a:avLst/>
          </a:prstGeom>
        </p:spPr>
        <p:txBody>
          <a:bodyPr>
            <a:normAutofit/>
          </a:bodyPr>
          <a:lstStyle/>
          <a:p>
            <a:endParaRPr lang="es-C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endParaRPr lang="es-CR"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s-CR"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E73E4FC0-F4E4-4C04-9E50-DE505CADD3E7}" type="slidenum">
              <a:rPr lang="es-CR" smtClean="0"/>
              <a:pPr>
                <a:defRPr/>
              </a:pPr>
              <a:t>‹Nº›</a:t>
            </a:fld>
            <a:endParaRPr lang="es-CR"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66BF0549-17C1-4109-903A-1C5C3839FFD3}" type="datetimeFigureOut">
              <a:rPr lang="en-US" smtClean="0"/>
              <a:pPr>
                <a:defRPr/>
              </a:pPr>
              <a:t>10/15/2014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B0107B-1362-4DB8-A4CC-9EF44E409F5B}"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F18F4402-55E3-4D08-8224-F990A2E321F0}" type="datetimeFigureOut">
              <a:rPr lang="en-US" smtClean="0"/>
              <a:pPr>
                <a:defRPr/>
              </a:pPr>
              <a:t>10/15/2014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3FADB6-5CA8-48F7-AE49-9F918EBF67B5}"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772654EC-5283-407C-9186-6D0DC00C1F05}" type="datetimeFigureOut">
              <a:rPr lang="en-US" smtClean="0"/>
              <a:pPr>
                <a:defRPr/>
              </a:pPr>
              <a:t>10/15/2014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73959E-7198-4E3B-A0B2-1F45B43FF646}"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486EBC58-FD77-4A4D-B180-A6B423B9EA62}" type="datetimeFigureOut">
              <a:rPr lang="en-US" smtClean="0"/>
              <a:pPr>
                <a:defRPr/>
              </a:pPr>
              <a:t>10/15/2014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ADC5F64-32A5-432B-8FBB-14C2AB0F560C}"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pPr>
              <a:defRPr/>
            </a:pPr>
            <a:fld id="{699D036D-0B6E-47F1-8745-AC81674A0E30}" type="datetimeFigureOut">
              <a:rPr lang="en-US" smtClean="0"/>
              <a:pPr>
                <a:defRPr/>
              </a:pPr>
              <a:t>10/15/2014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EE53020-E8B1-40CF-87C9-90C0BBB4D3DC}" type="slidenum">
              <a:rPr lang="en-US" smtClean="0"/>
              <a:pPr>
                <a:defRPr/>
              </a:pPr>
              <a:t>‹Nº›</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A536F3DA-A8DA-4825-97B9-D9CAB5EDFD78}" type="datetimeFigureOut">
              <a:rPr lang="en-US" smtClean="0"/>
              <a:pPr>
                <a:defRPr/>
              </a:pPr>
              <a:t>10/15/2014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165DC35-DC87-4F6E-876A-2817921C0254}"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1335DBC4-C935-4A83-A6A5-05AE22B4A4A3}" type="datetimeFigureOut">
              <a:rPr lang="en-US" smtClean="0"/>
              <a:pPr>
                <a:defRPr/>
              </a:pPr>
              <a:t>10/15/2014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36F6528-4AFB-4C6A-AA8B-FE3C03E057BE}"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C62F4B5-724C-4768-B11C-DC2F6C6787D9}" type="datetimeFigureOut">
              <a:rPr lang="en-US" smtClean="0"/>
              <a:pPr>
                <a:defRPr/>
              </a:pPr>
              <a:t>10/15/2014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47FDF7D-BBB0-4BF6-83CC-6B8BFBEADE0B}"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pPr>
              <a:defRPr/>
            </a:pPr>
            <a:fld id="{2ADEB336-3D2A-43C9-8B1F-C32B6B3193C1}" type="datetimeFigureOut">
              <a:rPr lang="en-US" smtClean="0"/>
              <a:pPr>
                <a:defRPr/>
              </a:pPr>
              <a:t>10/15/2014</a:t>
            </a:fld>
            <a:endParaRPr lang="en-US" dirty="0"/>
          </a:p>
        </p:txBody>
      </p:sp>
      <p:sp>
        <p:nvSpPr>
          <p:cNvPr id="7" name="Slide Number Placeholder 6"/>
          <p:cNvSpPr>
            <a:spLocks noGrp="1"/>
          </p:cNvSpPr>
          <p:nvPr>
            <p:ph type="sldNum" sz="quarter" idx="12"/>
          </p:nvPr>
        </p:nvSpPr>
        <p:spPr/>
        <p:txBody>
          <a:bodyPr/>
          <a:lstStyle/>
          <a:p>
            <a:pPr>
              <a:defRPr/>
            </a:pPr>
            <a:fld id="{43C4D46F-0B71-4D40-93AC-B96E3C04EECD}" type="slidenum">
              <a:rPr lang="en-US" smtClean="0"/>
              <a:pPr>
                <a:defRPr/>
              </a:pPr>
              <a:t>‹Nº›</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AD3980F7-BAF0-4E65-9CEA-02158CAF2B9E}" type="datetimeFigureOut">
              <a:rPr lang="en-US" smtClean="0"/>
              <a:pPr>
                <a:defRPr/>
              </a:pPr>
              <a:t>10/15/2014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302D92B-AFD5-478D-B45C-378EB6EECFD0}"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fld id="{81C06F52-A7B0-47F6-852E-D3AF3E157F8D}" type="datetimeFigureOut">
              <a:rPr lang="en-US" smtClean="0"/>
              <a:pPr>
                <a:defRPr/>
              </a:pPr>
              <a:t>10/15/2014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68659419-499F-4A5D-98DE-BAF848BC6665}" type="slidenum">
              <a:rPr lang="en-US" smtClean="0"/>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advAuto="0"/>
    </p:bld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716016" y="3429000"/>
            <a:ext cx="3313355" cy="1702160"/>
          </a:xfrm>
        </p:spPr>
        <p:txBody>
          <a:bodyPr>
            <a:noAutofit/>
          </a:bodyPr>
          <a:lstStyle/>
          <a:p>
            <a:r>
              <a:rPr lang="es-CR" sz="3000" dirty="0" smtClean="0"/>
              <a:t>Marco general de las normas de origen en el AACUE</a:t>
            </a:r>
            <a:endParaRPr lang="es-CR" sz="3000" dirty="0"/>
          </a:p>
        </p:txBody>
      </p:sp>
      <p:sp>
        <p:nvSpPr>
          <p:cNvPr id="5" name="4 Subtítulo"/>
          <p:cNvSpPr>
            <a:spLocks noGrp="1"/>
          </p:cNvSpPr>
          <p:nvPr>
            <p:ph type="subTitle" idx="1"/>
          </p:nvPr>
        </p:nvSpPr>
        <p:spPr>
          <a:xfrm>
            <a:off x="4716016" y="5301208"/>
            <a:ext cx="3309803" cy="1260629"/>
          </a:xfrm>
        </p:spPr>
        <p:txBody>
          <a:bodyPr/>
          <a:lstStyle/>
          <a:p>
            <a:r>
              <a:rPr lang="es-CR" dirty="0" smtClean="0"/>
              <a:t>UCI 2014</a:t>
            </a:r>
          </a:p>
        </p:txBody>
      </p:sp>
      <p:sp>
        <p:nvSpPr>
          <p:cNvPr id="6" name="Rectangle 6"/>
          <p:cNvSpPr>
            <a:spLocks noChangeArrowheads="1"/>
          </p:cNvSpPr>
          <p:nvPr/>
        </p:nvSpPr>
        <p:spPr bwMode="auto">
          <a:xfrm>
            <a:off x="0" y="6165850"/>
            <a:ext cx="3419872" cy="692150"/>
          </a:xfrm>
          <a:prstGeom prst="rect">
            <a:avLst/>
          </a:prstGeom>
          <a:noFill/>
          <a:ln w="9525">
            <a:noFill/>
            <a:miter lim="800000"/>
            <a:headEnd/>
            <a:tailEnd/>
          </a:ln>
          <a:effectLst/>
        </p:spPr>
        <p:txBody>
          <a:bodyPr lIns="92075" tIns="46038" rIns="92075" bIns="46038"/>
          <a:lstStyle/>
          <a:p>
            <a:pPr>
              <a:lnSpc>
                <a:spcPct val="80000"/>
              </a:lnSpc>
              <a:spcBef>
                <a:spcPct val="20000"/>
              </a:spcBef>
              <a:buFont typeface="Calibri" pitchFamily="34" charset="0"/>
              <a:buNone/>
            </a:pPr>
            <a:r>
              <a:rPr lang="en-US" sz="1600" b="1" dirty="0">
                <a:latin typeface="Calibri" pitchFamily="34" charset="0"/>
                <a:ea typeface="方正粗倩简体" pitchFamily="1" charset="-122"/>
              </a:rPr>
              <a:t>Ronald Garita López</a:t>
            </a:r>
          </a:p>
          <a:p>
            <a:pPr>
              <a:lnSpc>
                <a:spcPct val="80000"/>
              </a:lnSpc>
              <a:spcBef>
                <a:spcPct val="20000"/>
              </a:spcBef>
              <a:buFont typeface="Calibri" pitchFamily="34" charset="0"/>
              <a:buNone/>
            </a:pPr>
            <a:r>
              <a:rPr lang="en-US" sz="1600" b="1" dirty="0">
                <a:latin typeface="Calibri" pitchFamily="34" charset="0"/>
                <a:ea typeface="方正粗倩简体" pitchFamily="1" charset="-122"/>
              </a:rPr>
              <a:t>servicom@racsa.co.cr</a:t>
            </a:r>
          </a:p>
        </p:txBody>
      </p:sp>
      <p:pic>
        <p:nvPicPr>
          <p:cNvPr id="49154" name="Picture 2" descr="http://www.freshplaza.es/images/2009/bananocentro.JPG"/>
          <p:cNvPicPr>
            <a:picLocks noChangeAspect="1" noChangeArrowheads="1"/>
          </p:cNvPicPr>
          <p:nvPr/>
        </p:nvPicPr>
        <p:blipFill>
          <a:blip r:embed="rId2" cstate="print"/>
          <a:srcRect/>
          <a:stretch>
            <a:fillRect/>
          </a:stretch>
        </p:blipFill>
        <p:spPr bwMode="auto">
          <a:xfrm>
            <a:off x="179512" y="2492896"/>
            <a:ext cx="4335568" cy="2088232"/>
          </a:xfrm>
          <a:prstGeom prst="rect">
            <a:avLst/>
          </a:prstGeom>
          <a:noFill/>
        </p:spPr>
      </p:pic>
    </p:spTree>
    <p:extLst>
      <p:ext uri="{BB962C8B-B14F-4D97-AF65-F5344CB8AC3E}">
        <p14:creationId xmlns="" xmlns:p14="http://schemas.microsoft.com/office/powerpoint/2010/main" val="276819329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7024744" cy="1143000"/>
          </a:xfrm>
        </p:spPr>
        <p:txBody>
          <a:bodyPr>
            <a:noAutofit/>
          </a:bodyPr>
          <a:lstStyle/>
          <a:p>
            <a:pPr algn="ctr"/>
            <a:r>
              <a:rPr lang="es-CR" sz="2800" dirty="0" smtClean="0"/>
              <a:t>Disposiciones transitorias  para los efectos de acumulación</a:t>
            </a:r>
            <a:endParaRPr lang="es-CR" sz="2800" dirty="0"/>
          </a:p>
        </p:txBody>
      </p:sp>
      <p:sp>
        <p:nvSpPr>
          <p:cNvPr id="3" name="2 Marcador de contenido"/>
          <p:cNvSpPr>
            <a:spLocks noGrp="1"/>
          </p:cNvSpPr>
          <p:nvPr>
            <p:ph idx="1"/>
          </p:nvPr>
        </p:nvSpPr>
        <p:spPr>
          <a:xfrm>
            <a:off x="1043492" y="2323653"/>
            <a:ext cx="7128907" cy="2905548"/>
          </a:xfrm>
        </p:spPr>
        <p:txBody>
          <a:bodyPr>
            <a:normAutofit fontScale="85000" lnSpcReduction="20000"/>
          </a:bodyPr>
          <a:lstStyle/>
          <a:p>
            <a:pPr algn="just">
              <a:buNone/>
            </a:pPr>
            <a:r>
              <a:rPr lang="es-CR" dirty="0" smtClean="0"/>
              <a:t>  “</a:t>
            </a:r>
            <a:r>
              <a:rPr lang="es-CR" i="1" dirty="0" smtClean="0"/>
              <a:t>Esta disposición prevé la posibilidad de que se pueda acumular origen con un país centroamericano, aunque éste país no tenga en vigencia el Acuerdo. El objetivo es cubrir el plazo transitorio en el cual  el Acuerdo pueda estar vigente en uno o varios de los países centroamericanos pero no en todos.”</a:t>
            </a:r>
            <a:endParaRPr lang="es-CR" dirty="0"/>
          </a:p>
        </p:txBody>
      </p:sp>
      <p:pic>
        <p:nvPicPr>
          <p:cNvPr id="4" name="Picture 2" descr="http://revoluciontrespuntocero.com/puentesur/wp-content/uploads/2013/01/Rompecabezas-3D_revoluciontrespuntocer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60232" y="4941168"/>
            <a:ext cx="2084917" cy="1563688"/>
          </a:xfrm>
          <a:prstGeom prst="rect">
            <a:avLst/>
          </a:prstGeom>
          <a:noFill/>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R" sz="3200" dirty="0" smtClean="0"/>
              <a:t>Transformación insuficiente:</a:t>
            </a:r>
            <a:endParaRPr lang="es-CR" sz="3200" dirty="0"/>
          </a:p>
        </p:txBody>
      </p:sp>
      <p:sp>
        <p:nvSpPr>
          <p:cNvPr id="3" name="2 Marcador de contenido"/>
          <p:cNvSpPr>
            <a:spLocks noGrp="1"/>
          </p:cNvSpPr>
          <p:nvPr>
            <p:ph idx="1"/>
          </p:nvPr>
        </p:nvSpPr>
        <p:spPr>
          <a:xfrm>
            <a:off x="467544" y="2276872"/>
            <a:ext cx="5112684" cy="3697636"/>
          </a:xfrm>
        </p:spPr>
        <p:txBody>
          <a:bodyPr>
            <a:normAutofit fontScale="85000" lnSpcReduction="10000"/>
          </a:bodyPr>
          <a:lstStyle/>
          <a:p>
            <a:r>
              <a:rPr lang="es-CR" dirty="0" smtClean="0"/>
              <a:t>Destinadas a garantizar la conservación</a:t>
            </a:r>
          </a:p>
          <a:p>
            <a:r>
              <a:rPr lang="es-CR" dirty="0" smtClean="0"/>
              <a:t>Divisiones o agrupaciones de bultos</a:t>
            </a:r>
          </a:p>
          <a:p>
            <a:r>
              <a:rPr lang="es-CR" dirty="0" smtClean="0"/>
              <a:t>Lavado, limpieza, etc.</a:t>
            </a:r>
          </a:p>
          <a:p>
            <a:r>
              <a:rPr lang="es-CR" dirty="0" smtClean="0"/>
              <a:t>Planchado o prensado de textiles</a:t>
            </a:r>
          </a:p>
          <a:p>
            <a:r>
              <a:rPr lang="es-CR" dirty="0" smtClean="0"/>
              <a:t>Operaciones de pintura y el pulido simples</a:t>
            </a:r>
          </a:p>
          <a:p>
            <a:r>
              <a:rPr lang="es-CR" dirty="0" smtClean="0"/>
              <a:t>Desgranado, blanqueo, pulido y glaseado de cereales y arroz</a:t>
            </a:r>
            <a:endParaRPr lang="es-CR" dirty="0"/>
          </a:p>
        </p:txBody>
      </p:sp>
      <p:pic>
        <p:nvPicPr>
          <p:cNvPr id="21506" name="Picture 2" descr="http://www.coocique.fi.cr/tienda/components/com_virtuemart/shop_image/product/Plancha_Panasoni_4ebd7daac9e4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31682" y="2132856"/>
            <a:ext cx="2612032" cy="1872208"/>
          </a:xfrm>
          <a:prstGeom prst="rect">
            <a:avLst/>
          </a:prstGeom>
          <a:noFill/>
        </p:spPr>
      </p:pic>
      <p:pic>
        <p:nvPicPr>
          <p:cNvPr id="21508" name="Picture 4" descr="http://i00.i.aliimg.com/img/pb/631/656/108/108656631_981.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796136" y="3645024"/>
            <a:ext cx="2634323" cy="2664296"/>
          </a:xfrm>
          <a:prstGeom prst="rect">
            <a:avLst/>
          </a:prstGeom>
          <a:noFill/>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Transformación insuficiente:</a:t>
            </a:r>
            <a:endParaRPr lang="es-CR" dirty="0"/>
          </a:p>
        </p:txBody>
      </p:sp>
      <p:sp>
        <p:nvSpPr>
          <p:cNvPr id="3" name="2 Marcador de contenido"/>
          <p:cNvSpPr>
            <a:spLocks noGrp="1"/>
          </p:cNvSpPr>
          <p:nvPr>
            <p:ph idx="1"/>
          </p:nvPr>
        </p:nvSpPr>
        <p:spPr>
          <a:xfrm>
            <a:off x="467544" y="2204864"/>
            <a:ext cx="4752528" cy="4032448"/>
          </a:xfrm>
        </p:spPr>
        <p:txBody>
          <a:bodyPr>
            <a:normAutofit fontScale="70000" lnSpcReduction="20000"/>
          </a:bodyPr>
          <a:lstStyle/>
          <a:p>
            <a:pPr algn="just"/>
            <a:r>
              <a:rPr lang="es-CR" dirty="0" smtClean="0"/>
              <a:t>Coloración o saborización del azúcar o confección de terrones</a:t>
            </a:r>
          </a:p>
          <a:p>
            <a:pPr algn="just"/>
            <a:r>
              <a:rPr lang="es-CR" dirty="0" smtClean="0"/>
              <a:t>Descascarillado, extracción de semillas o huesos y el pelado.</a:t>
            </a:r>
          </a:p>
          <a:p>
            <a:pPr algn="just"/>
            <a:r>
              <a:rPr lang="es-CR" dirty="0" smtClean="0"/>
              <a:t>Afilado, simple molienda o corte</a:t>
            </a:r>
          </a:p>
          <a:p>
            <a:pPr algn="just"/>
            <a:r>
              <a:rPr lang="es-CR" dirty="0" smtClean="0"/>
              <a:t>Tamizado, cribado, selección, clasificación, graduación, preparación de conjuntos o surtidos</a:t>
            </a:r>
          </a:p>
          <a:p>
            <a:pPr algn="just"/>
            <a:r>
              <a:rPr lang="es-CR" dirty="0" smtClean="0"/>
              <a:t>Envasado en botellas, latas, frascos, bolsas, estuches y cajas, cualquier operación de simple empaque.</a:t>
            </a:r>
            <a:endParaRPr lang="es-CR" dirty="0"/>
          </a:p>
        </p:txBody>
      </p:sp>
      <p:pic>
        <p:nvPicPr>
          <p:cNvPr id="20482" name="Picture 2" descr="http://www.cromatida.com/sites/default/files/imagenes/semillas.jpg"/>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5292080" y="2420888"/>
            <a:ext cx="3168352" cy="2376264"/>
          </a:xfrm>
          <a:prstGeom prst="rect">
            <a:avLst/>
          </a:prstGeom>
          <a:noFill/>
        </p:spPr>
      </p:pic>
      <p:pic>
        <p:nvPicPr>
          <p:cNvPr id="20484" name="Picture 4" descr="http://gestionintegra.com/wp-content/uploads/2012/04/envase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6136" y="4149080"/>
            <a:ext cx="2602632" cy="1867630"/>
          </a:xfrm>
          <a:prstGeom prst="rect">
            <a:avLst/>
          </a:prstGeom>
          <a:noFill/>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Transformación insuficiente:</a:t>
            </a:r>
            <a:endParaRPr lang="es-CR" dirty="0"/>
          </a:p>
        </p:txBody>
      </p:sp>
      <p:sp>
        <p:nvSpPr>
          <p:cNvPr id="3" name="2 Marcador de contenido"/>
          <p:cNvSpPr>
            <a:spLocks noGrp="1"/>
          </p:cNvSpPr>
          <p:nvPr>
            <p:ph idx="1"/>
          </p:nvPr>
        </p:nvSpPr>
        <p:spPr>
          <a:xfrm>
            <a:off x="539552" y="2204864"/>
            <a:ext cx="4680636" cy="3841652"/>
          </a:xfrm>
        </p:spPr>
        <p:txBody>
          <a:bodyPr>
            <a:normAutofit fontScale="62500" lnSpcReduction="20000"/>
          </a:bodyPr>
          <a:lstStyle/>
          <a:p>
            <a:pPr algn="just"/>
            <a:r>
              <a:rPr lang="es-CR" dirty="0" smtClean="0"/>
              <a:t>Colocación o impresión de marcas, etiquetas y otros signos distintivos similares en los productos, envases o empaques.</a:t>
            </a:r>
          </a:p>
          <a:p>
            <a:pPr algn="just"/>
            <a:r>
              <a:rPr lang="es-CR" dirty="0" smtClean="0"/>
              <a:t>Simple mezcla de productos, mezcla de azúcar con cualquier material</a:t>
            </a:r>
          </a:p>
          <a:p>
            <a:pPr algn="just"/>
            <a:r>
              <a:rPr lang="es-CR" dirty="0" smtClean="0"/>
              <a:t>Simple ensamblaje o montaje de partes de artículos, o el desensamblaje</a:t>
            </a:r>
          </a:p>
          <a:p>
            <a:pPr algn="just"/>
            <a:r>
              <a:rPr lang="es-CR" dirty="0" smtClean="0"/>
              <a:t>Sacrificio de animales</a:t>
            </a:r>
          </a:p>
          <a:p>
            <a:pPr algn="just"/>
            <a:r>
              <a:rPr lang="es-CR" dirty="0" smtClean="0"/>
              <a:t>Combinación de dos o más operaciones especificadas anteriormente.</a:t>
            </a:r>
          </a:p>
        </p:txBody>
      </p:sp>
      <p:pic>
        <p:nvPicPr>
          <p:cNvPr id="19458" name="Picture 2" descr="http://www.cunibe.org/extension/images/ensamblaje.jpg"/>
          <p:cNvPicPr>
            <a:picLocks noChangeAspect="1" noChangeArrowheads="1"/>
          </p:cNvPicPr>
          <p:nvPr/>
        </p:nvPicPr>
        <p:blipFill>
          <a:blip r:embed="rId2" cstate="print"/>
          <a:srcRect/>
          <a:stretch>
            <a:fillRect/>
          </a:stretch>
        </p:blipFill>
        <p:spPr bwMode="auto">
          <a:xfrm>
            <a:off x="6444208" y="2204864"/>
            <a:ext cx="1847850" cy="1857376"/>
          </a:xfrm>
          <a:prstGeom prst="rect">
            <a:avLst/>
          </a:prstGeom>
          <a:noFill/>
        </p:spPr>
      </p:pic>
      <p:pic>
        <p:nvPicPr>
          <p:cNvPr id="19460" name="Picture 4" descr="http://us.123rf.com/400wm/400/400/gbh007/gbh0071207/gbh007120700114/14460283-carne-de-res-cruda-en-el-fondo-blanco.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004048" y="3717032"/>
            <a:ext cx="3199848" cy="2135898"/>
          </a:xfrm>
          <a:prstGeom prst="rect">
            <a:avLst/>
          </a:prstGeom>
          <a:noFill/>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Conceptos:</a:t>
            </a:r>
            <a:endParaRPr lang="es-CR" dirty="0"/>
          </a:p>
        </p:txBody>
      </p:sp>
      <p:sp>
        <p:nvSpPr>
          <p:cNvPr id="3" name="2 Marcador de contenido"/>
          <p:cNvSpPr>
            <a:spLocks noGrp="1"/>
          </p:cNvSpPr>
          <p:nvPr>
            <p:ph idx="1"/>
          </p:nvPr>
        </p:nvSpPr>
        <p:spPr>
          <a:xfrm>
            <a:off x="755576" y="2276872"/>
            <a:ext cx="5256699" cy="3553619"/>
          </a:xfrm>
        </p:spPr>
        <p:txBody>
          <a:bodyPr>
            <a:normAutofit fontScale="85000" lnSpcReduction="10000"/>
          </a:bodyPr>
          <a:lstStyle/>
          <a:p>
            <a:r>
              <a:rPr lang="es-CR" dirty="0" smtClean="0"/>
              <a:t>Conjuntos o Surtidos:</a:t>
            </a:r>
          </a:p>
          <a:p>
            <a:pPr lvl="1" algn="just"/>
            <a:r>
              <a:rPr lang="es-CR" i="1" dirty="0" smtClean="0"/>
              <a:t>“…cuando un conjunto o surtido esté compuesto de productos originarios y no originarios, se considerará como originario en su conjunto, si el valor de todos los productos no originarios no excede del 15% del precio franco fábrica del conjunto o surtido.”</a:t>
            </a:r>
            <a:endParaRPr lang="es-CR" i="1" dirty="0"/>
          </a:p>
        </p:txBody>
      </p:sp>
      <p:pic>
        <p:nvPicPr>
          <p:cNvPr id="17410" name="Picture 2" descr="http://cloud.lbox.me/images/File/0225/GZDZ044-1-shuoming.jpg"/>
          <p:cNvPicPr>
            <a:picLocks noChangeAspect="1" noChangeArrowheads="1"/>
          </p:cNvPicPr>
          <p:nvPr/>
        </p:nvPicPr>
        <p:blipFill>
          <a:blip r:embed="rId2" cstate="print"/>
          <a:srcRect l="5040" t="20160" r="4241" b="22721"/>
          <a:stretch>
            <a:fillRect/>
          </a:stretch>
        </p:blipFill>
        <p:spPr bwMode="auto">
          <a:xfrm>
            <a:off x="5580112" y="908720"/>
            <a:ext cx="2859141" cy="1800200"/>
          </a:xfrm>
          <a:prstGeom prst="rect">
            <a:avLst/>
          </a:prstGeom>
          <a:noFill/>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Principio de territorialidad</a:t>
            </a:r>
            <a:endParaRPr lang="es-CR" dirty="0"/>
          </a:p>
        </p:txBody>
      </p:sp>
      <p:sp>
        <p:nvSpPr>
          <p:cNvPr id="3" name="2 Marcador de contenido"/>
          <p:cNvSpPr>
            <a:spLocks noGrp="1"/>
          </p:cNvSpPr>
          <p:nvPr>
            <p:ph idx="1"/>
          </p:nvPr>
        </p:nvSpPr>
        <p:spPr>
          <a:xfrm>
            <a:off x="1043493" y="2323652"/>
            <a:ext cx="4752644" cy="3697636"/>
          </a:xfrm>
        </p:spPr>
        <p:txBody>
          <a:bodyPr>
            <a:normAutofit fontScale="77500" lnSpcReduction="20000"/>
          </a:bodyPr>
          <a:lstStyle/>
          <a:p>
            <a:pPr algn="just"/>
            <a:r>
              <a:rPr lang="es-CR" i="1" dirty="0" smtClean="0"/>
              <a:t>“La adquisición del carácter de producto originario deberá realizarse en el territorio de Parte”.</a:t>
            </a:r>
          </a:p>
          <a:p>
            <a:pPr algn="just"/>
            <a:r>
              <a:rPr lang="es-CR" dirty="0" smtClean="0"/>
              <a:t>Se incluye una excepción:</a:t>
            </a:r>
          </a:p>
          <a:p>
            <a:pPr lvl="1" algn="just"/>
            <a:r>
              <a:rPr lang="es-CR" dirty="0" smtClean="0"/>
              <a:t>Operaciones bajo régimen de perfeccionamiento activo o similar, no aplica para todos los productos (productos textiles, capítulos 50 – 63)</a:t>
            </a:r>
          </a:p>
        </p:txBody>
      </p:sp>
      <p:pic>
        <p:nvPicPr>
          <p:cNvPr id="16386" name="Picture 2" descr="http://1.bp.blogspot.com/_RMV2-byzjtQ/S6sMWo6NFEI/AAAAAAAAAAs/QIIe_X5lEeA/S220/diplomado-psicologia-ambiental.jpg"/>
          <p:cNvPicPr>
            <a:picLocks noChangeAspect="1" noChangeArrowheads="1"/>
          </p:cNvPicPr>
          <p:nvPr/>
        </p:nvPicPr>
        <p:blipFill>
          <a:blip r:embed="rId2" cstate="print"/>
          <a:srcRect/>
          <a:stretch>
            <a:fillRect/>
          </a:stretch>
        </p:blipFill>
        <p:spPr bwMode="auto">
          <a:xfrm>
            <a:off x="5773523" y="2492896"/>
            <a:ext cx="2694177" cy="1800200"/>
          </a:xfrm>
          <a:prstGeom prst="rect">
            <a:avLst/>
          </a:prstGeom>
          <a:noFill/>
        </p:spPr>
      </p:pic>
      <p:pic>
        <p:nvPicPr>
          <p:cNvPr id="16388" name="Picture 4" descr="http://www.arqhys.com/fotos/wp-content/uploads/2011/04/herramientas-para-la-construccion-civil.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652120" y="4149080"/>
            <a:ext cx="2366049" cy="1533550"/>
          </a:xfrm>
          <a:prstGeom prst="rect">
            <a:avLst/>
          </a:prstGeom>
          <a:noFill/>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“Transporte Directo”</a:t>
            </a:r>
            <a:endParaRPr lang="es-CR" dirty="0"/>
          </a:p>
        </p:txBody>
      </p:sp>
      <p:sp>
        <p:nvSpPr>
          <p:cNvPr id="3" name="2 Marcador de contenido"/>
          <p:cNvSpPr>
            <a:spLocks noGrp="1"/>
          </p:cNvSpPr>
          <p:nvPr>
            <p:ph idx="1"/>
          </p:nvPr>
        </p:nvSpPr>
        <p:spPr>
          <a:xfrm>
            <a:off x="683569" y="2276872"/>
            <a:ext cx="5544616" cy="4032448"/>
          </a:xfrm>
        </p:spPr>
        <p:txBody>
          <a:bodyPr>
            <a:normAutofit fontScale="77500" lnSpcReduction="20000"/>
          </a:bodyPr>
          <a:lstStyle/>
          <a:p>
            <a:pPr algn="just"/>
            <a:r>
              <a:rPr lang="es-CR" dirty="0" smtClean="0"/>
              <a:t>Transportados directamente entre la UE o CA</a:t>
            </a:r>
          </a:p>
          <a:p>
            <a:pPr algn="just"/>
            <a:r>
              <a:rPr lang="es-CR" dirty="0" smtClean="0"/>
              <a:t>Transportados entre otros territorios con transbordo o depósito, siempre bajo vigilancia de las autoridades aduaneras, se deben presentar pruebas:</a:t>
            </a:r>
          </a:p>
          <a:p>
            <a:pPr lvl="1" algn="just"/>
            <a:r>
              <a:rPr lang="es-CR" dirty="0" smtClean="0"/>
              <a:t>Documento único de transporte</a:t>
            </a:r>
          </a:p>
          <a:p>
            <a:pPr lvl="1" algn="just"/>
            <a:r>
              <a:rPr lang="es-CR" dirty="0" smtClean="0"/>
              <a:t>Certificación expedida por autoridades del país de tránsito</a:t>
            </a:r>
          </a:p>
          <a:p>
            <a:pPr lvl="1" algn="just"/>
            <a:r>
              <a:rPr lang="es-CR" dirty="0" smtClean="0"/>
              <a:t>Cualquier otro documento a satisfacción de la autoridad del país de importación.</a:t>
            </a:r>
            <a:endParaRPr lang="es-CR" dirty="0"/>
          </a:p>
        </p:txBody>
      </p:sp>
      <p:pic>
        <p:nvPicPr>
          <p:cNvPr id="15362" name="Picture 2" descr="http://t1.gstatic.com/images?q=tbn:ANd9GcSaKST4HFOQRlI4DksIyXMpxG1k-ETA4MlrayS1Wx7DgLi0kDJV"/>
          <p:cNvPicPr>
            <a:picLocks noChangeAspect="1" noChangeArrowheads="1"/>
          </p:cNvPicPr>
          <p:nvPr/>
        </p:nvPicPr>
        <p:blipFill>
          <a:blip r:embed="rId2" cstate="print"/>
          <a:srcRect/>
          <a:stretch>
            <a:fillRect/>
          </a:stretch>
        </p:blipFill>
        <p:spPr bwMode="auto">
          <a:xfrm>
            <a:off x="6300192" y="2996952"/>
            <a:ext cx="2257425" cy="2028826"/>
          </a:xfrm>
          <a:prstGeom prst="rect">
            <a:avLst/>
          </a:prstGeom>
          <a:noFill/>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R" sz="2800" dirty="0" smtClean="0"/>
              <a:t>Disposición transitoria para los productos en tránsito	</a:t>
            </a:r>
            <a:endParaRPr lang="es-CR" sz="2800" dirty="0"/>
          </a:p>
        </p:txBody>
      </p:sp>
      <p:sp>
        <p:nvSpPr>
          <p:cNvPr id="3" name="2 Marcador de contenido"/>
          <p:cNvSpPr>
            <a:spLocks noGrp="1"/>
          </p:cNvSpPr>
          <p:nvPr>
            <p:ph idx="1"/>
          </p:nvPr>
        </p:nvSpPr>
        <p:spPr>
          <a:xfrm>
            <a:off x="467544" y="2276872"/>
            <a:ext cx="5832764" cy="4057676"/>
          </a:xfrm>
        </p:spPr>
        <p:txBody>
          <a:bodyPr>
            <a:normAutofit fontScale="70000" lnSpcReduction="20000"/>
          </a:bodyPr>
          <a:lstStyle/>
          <a:p>
            <a:pPr algn="just"/>
            <a:r>
              <a:rPr lang="es-CR" i="1" dirty="0" smtClean="0"/>
              <a:t>“Los productos que a la fecha de entrada en vigencia de este Acuerdo, se encuentran en tránsito o almacenamiento temporal en depósitos aduaneros en las Partes o en zonas francas, se podrán beneficiar de las preferencias de este Acuerdo, siempre que se presente a las autoridades aduaneras de la Parte importadora, dentro de los 4 meses de esa fecha, una prueba de origen junto con los documentos que demuestren que las mercancías han sido transportadas directamente.”</a:t>
            </a:r>
            <a:endParaRPr lang="es-CR" i="1" dirty="0"/>
          </a:p>
        </p:txBody>
      </p:sp>
      <p:pic>
        <p:nvPicPr>
          <p:cNvPr id="14338" name="Picture 2" descr="http://t1.gstatic.com/images?q=tbn:ANd9GcSaKST4HFOQRlI4DksIyXMpxG1k-ETA4MlrayS1Wx7DgLi0kDJV"/>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444208" y="3140968"/>
            <a:ext cx="2257425" cy="2028826"/>
          </a:xfrm>
          <a:prstGeom prst="rect">
            <a:avLst/>
          </a:prstGeom>
          <a:noFill/>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1143000"/>
          </a:xfrm>
        </p:spPr>
        <p:txBody>
          <a:bodyPr/>
          <a:lstStyle/>
          <a:p>
            <a:pPr algn="ctr"/>
            <a:r>
              <a:rPr lang="es-CR" dirty="0" smtClean="0"/>
              <a:t>Prueba de origen</a:t>
            </a:r>
            <a:endParaRPr lang="es-CR" dirty="0"/>
          </a:p>
        </p:txBody>
      </p:sp>
      <p:sp>
        <p:nvSpPr>
          <p:cNvPr id="3" name="2 Marcador de contenido"/>
          <p:cNvSpPr>
            <a:spLocks noGrp="1"/>
          </p:cNvSpPr>
          <p:nvPr>
            <p:ph idx="1"/>
          </p:nvPr>
        </p:nvSpPr>
        <p:spPr>
          <a:xfrm>
            <a:off x="467544" y="2204864"/>
            <a:ext cx="5472608" cy="4320480"/>
          </a:xfrm>
        </p:spPr>
        <p:txBody>
          <a:bodyPr>
            <a:normAutofit fontScale="92500" lnSpcReduction="20000"/>
          </a:bodyPr>
          <a:lstStyle/>
          <a:p>
            <a:pPr algn="just"/>
            <a:r>
              <a:rPr lang="es-CR" dirty="0" smtClean="0"/>
              <a:t>Certificado de circulación de mercancías EUR.1</a:t>
            </a:r>
          </a:p>
          <a:p>
            <a:pPr algn="just"/>
            <a:r>
              <a:rPr lang="es-CR" dirty="0" smtClean="0"/>
              <a:t>En algunos casos, declaración en factura del exportador en una factura, una nota de entrega o cualquier otro documento comercial que describa los productos con detalle suficiente para que puedan ser identificados</a:t>
            </a:r>
          </a:p>
        </p:txBody>
      </p:sp>
      <p:pic>
        <p:nvPicPr>
          <p:cNvPr id="13314" name="Picture 2" descr="http://i2.esmas.com/2011/01/03/167226/crean-prueba-de-sangre-que-detecta-cancer-300x350.jpg"/>
          <p:cNvPicPr>
            <a:picLocks noChangeAspect="1" noChangeArrowheads="1"/>
          </p:cNvPicPr>
          <p:nvPr/>
        </p:nvPicPr>
        <p:blipFill>
          <a:blip r:embed="rId2" cstate="print"/>
          <a:srcRect/>
          <a:stretch>
            <a:fillRect/>
          </a:stretch>
        </p:blipFill>
        <p:spPr bwMode="auto">
          <a:xfrm>
            <a:off x="6084168" y="1988840"/>
            <a:ext cx="2345403" cy="2736304"/>
          </a:xfrm>
          <a:prstGeom prst="rect">
            <a:avLst/>
          </a:prstGeom>
          <a:noFill/>
        </p:spPr>
      </p:pic>
      <p:sp>
        <p:nvSpPr>
          <p:cNvPr id="5" name="4 Rectángulo"/>
          <p:cNvSpPr/>
          <p:nvPr/>
        </p:nvSpPr>
        <p:spPr>
          <a:xfrm>
            <a:off x="5868144" y="4365104"/>
            <a:ext cx="1152128" cy="15121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5400" dirty="0" smtClean="0">
                <a:solidFill>
                  <a:srgbClr val="FF0000"/>
                </a:solidFill>
              </a:rPr>
              <a:t>12</a:t>
            </a:r>
            <a:endParaRPr lang="es-CR" sz="5400" dirty="0">
              <a:solidFill>
                <a:srgbClr val="FF0000"/>
              </a:solidFil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Plazos, prueba de origen</a:t>
            </a:r>
            <a:endParaRPr lang="es-CR" dirty="0"/>
          </a:p>
        </p:txBody>
      </p:sp>
      <p:sp>
        <p:nvSpPr>
          <p:cNvPr id="3" name="2 Marcador de contenido"/>
          <p:cNvSpPr>
            <a:spLocks noGrp="1"/>
          </p:cNvSpPr>
          <p:nvPr>
            <p:ph idx="1"/>
          </p:nvPr>
        </p:nvSpPr>
        <p:spPr>
          <a:xfrm>
            <a:off x="1187624" y="2492896"/>
            <a:ext cx="6777317" cy="3508977"/>
          </a:xfrm>
        </p:spPr>
        <p:txBody>
          <a:bodyPr>
            <a:normAutofit fontScale="77500" lnSpcReduction="20000"/>
          </a:bodyPr>
          <a:lstStyle/>
          <a:p>
            <a:pPr algn="just"/>
            <a:r>
              <a:rPr lang="es-CR" dirty="0" smtClean="0"/>
              <a:t>Validez de 12 meses a partir de la fecha de expedición en el país exportador.</a:t>
            </a:r>
          </a:p>
          <a:p>
            <a:pPr algn="just"/>
            <a:r>
              <a:rPr lang="es-CR" dirty="0" smtClean="0"/>
              <a:t>Si no se presentan las pruebas de origen en el plazo fijado por la Parte importadora, se podrán admitir debido a circunstancias excepcionales.</a:t>
            </a:r>
          </a:p>
          <a:p>
            <a:pPr algn="just"/>
            <a:r>
              <a:rPr lang="es-CR" dirty="0" smtClean="0"/>
              <a:t>En otros casos de presentación tardía, la autoridad aduanera de la Parte importadora podrá admitir prueba cuando los productos hayan sido presentados antes de la expiración de dicho plazo.</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pPr algn="ctr"/>
            <a:r>
              <a:rPr lang="es-CR" sz="2800" dirty="0" smtClean="0"/>
              <a:t>Marco general de las normas de origen en el DR-CAFTA</a:t>
            </a:r>
            <a:endParaRPr lang="es-CR" sz="2800" dirty="0"/>
          </a:p>
        </p:txBody>
      </p:sp>
      <p:pic>
        <p:nvPicPr>
          <p:cNvPr id="48130" name="Picture 2" descr="http://www.revistasumma.com/media/images/width/800/620-ilustracion-acuerdo-de-asociacion.jpg"/>
          <p:cNvPicPr>
            <a:picLocks noChangeAspect="1" noChangeArrowheads="1"/>
          </p:cNvPicPr>
          <p:nvPr/>
        </p:nvPicPr>
        <p:blipFill>
          <a:blip r:embed="rId2" cstate="print"/>
          <a:srcRect/>
          <a:stretch>
            <a:fillRect/>
          </a:stretch>
        </p:blipFill>
        <p:spPr bwMode="auto">
          <a:xfrm>
            <a:off x="4499992" y="2204864"/>
            <a:ext cx="3148672" cy="3168352"/>
          </a:xfrm>
          <a:prstGeom prst="rect">
            <a:avLst/>
          </a:prstGeom>
          <a:noFill/>
        </p:spPr>
      </p:pic>
      <p:pic>
        <p:nvPicPr>
          <p:cNvPr id="30722" name="Picture 2" descr="http://www.posgrado.una.ac.cr/programas/edurural/images/htmlmaps/centroamerica_v1.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1619672" y="4149080"/>
            <a:ext cx="2592289" cy="199781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Declaración en factura</a:t>
            </a:r>
            <a:endParaRPr lang="es-CR" dirty="0"/>
          </a:p>
        </p:txBody>
      </p:sp>
      <p:sp>
        <p:nvSpPr>
          <p:cNvPr id="3" name="2 Marcador de contenido"/>
          <p:cNvSpPr>
            <a:spLocks noGrp="1"/>
          </p:cNvSpPr>
          <p:nvPr>
            <p:ph idx="1"/>
          </p:nvPr>
        </p:nvSpPr>
        <p:spPr>
          <a:xfrm>
            <a:off x="683568" y="2348880"/>
            <a:ext cx="4824652" cy="4057676"/>
          </a:xfrm>
        </p:spPr>
        <p:txBody>
          <a:bodyPr>
            <a:normAutofit fontScale="85000" lnSpcReduction="10000"/>
          </a:bodyPr>
          <a:lstStyle/>
          <a:p>
            <a:r>
              <a:rPr lang="es-CR" dirty="0" smtClean="0"/>
              <a:t>Exportador autorizado, mediante autoridad competente, debe realizar exportaciones frecuentes</a:t>
            </a:r>
          </a:p>
          <a:p>
            <a:r>
              <a:rPr lang="es-CR" dirty="0" smtClean="0"/>
              <a:t>Cualquier exportador para cualquier envió constituido por uno o varios bultos que contengas productos originarios cuyo importe no exceda los 5oo Euros.</a:t>
            </a:r>
          </a:p>
          <a:p>
            <a:endParaRPr lang="es-CR" dirty="0"/>
          </a:p>
        </p:txBody>
      </p:sp>
      <p:pic>
        <p:nvPicPr>
          <p:cNvPr id="46082" name="Picture 2" descr="http://www.sanic.org/gestionambiental/images/secciones/tramites.jpg"/>
          <p:cNvPicPr>
            <a:picLocks noChangeAspect="1" noChangeArrowheads="1"/>
          </p:cNvPicPr>
          <p:nvPr/>
        </p:nvPicPr>
        <p:blipFill>
          <a:blip r:embed="rId2" cstate="print"/>
          <a:srcRect/>
          <a:stretch>
            <a:fillRect/>
          </a:stretch>
        </p:blipFill>
        <p:spPr bwMode="auto">
          <a:xfrm>
            <a:off x="5364088" y="2852936"/>
            <a:ext cx="3170283" cy="2376264"/>
          </a:xfrm>
          <a:prstGeom prst="rect">
            <a:avLst/>
          </a:prstGeom>
          <a:noFill/>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Verificación de origen</a:t>
            </a:r>
            <a:endParaRPr lang="es-CR" dirty="0"/>
          </a:p>
        </p:txBody>
      </p:sp>
      <p:sp>
        <p:nvSpPr>
          <p:cNvPr id="3" name="2 Marcador de contenido"/>
          <p:cNvSpPr>
            <a:spLocks noGrp="1"/>
          </p:cNvSpPr>
          <p:nvPr>
            <p:ph idx="1"/>
          </p:nvPr>
        </p:nvSpPr>
        <p:spPr>
          <a:xfrm>
            <a:off x="467544" y="2348880"/>
            <a:ext cx="4680636" cy="3508977"/>
          </a:xfrm>
        </p:spPr>
        <p:txBody>
          <a:bodyPr>
            <a:normAutofit fontScale="62500" lnSpcReduction="20000"/>
          </a:bodyPr>
          <a:lstStyle/>
          <a:p>
            <a:pPr algn="just"/>
            <a:r>
              <a:rPr lang="es-CR" dirty="0" smtClean="0"/>
              <a:t>“1. </a:t>
            </a:r>
            <a:r>
              <a:rPr lang="es-CR" i="1" dirty="0" smtClean="0"/>
              <a:t>La verificación a </a:t>
            </a:r>
            <a:r>
              <a:rPr lang="es-CR" i="1" u="sng" dirty="0" smtClean="0"/>
              <a:t>posteriori</a:t>
            </a:r>
            <a:r>
              <a:rPr lang="es-CR" i="1" dirty="0" smtClean="0"/>
              <a:t> de las pruebas de origen se efectuará </a:t>
            </a:r>
            <a:r>
              <a:rPr lang="es-CR" b="1" i="1" dirty="0" smtClean="0"/>
              <a:t>aleatoriamente</a:t>
            </a:r>
            <a:r>
              <a:rPr lang="es-CR" i="1" dirty="0" smtClean="0"/>
              <a:t> o cuando la autoridad aduanera </a:t>
            </a:r>
            <a:r>
              <a:rPr lang="es-CR" b="1" i="1" dirty="0" smtClean="0"/>
              <a:t>(?)</a:t>
            </a:r>
            <a:r>
              <a:rPr lang="es-CR" i="1" dirty="0" smtClean="0"/>
              <a:t> o, cuando sea aplicable, la autoridad pública competente de la Parte importadora, tenga </a:t>
            </a:r>
            <a:r>
              <a:rPr lang="es-CR" b="1" i="1" dirty="0" smtClean="0"/>
              <a:t>dudas razonables</a:t>
            </a:r>
            <a:r>
              <a:rPr lang="es-CR" i="1" dirty="0" smtClean="0"/>
              <a:t> acerca de la autenticidad de dichos documentos, </a:t>
            </a:r>
            <a:r>
              <a:rPr lang="es-CR" b="1" i="1" dirty="0" smtClean="0"/>
              <a:t>del carácter originario</a:t>
            </a:r>
            <a:r>
              <a:rPr lang="es-CR" i="1" dirty="0" smtClean="0"/>
              <a:t> de los productos en cuestión o del </a:t>
            </a:r>
            <a:r>
              <a:rPr lang="es-CR" b="1" i="1" dirty="0" smtClean="0"/>
              <a:t>cumplimiento de los demás requisitos</a:t>
            </a:r>
            <a:r>
              <a:rPr lang="es-CR" i="1" dirty="0" smtClean="0"/>
              <a:t> del presente anexo.”</a:t>
            </a:r>
            <a:endParaRPr lang="es-CR" dirty="0"/>
          </a:p>
        </p:txBody>
      </p:sp>
      <p:pic>
        <p:nvPicPr>
          <p:cNvPr id="47106" name="Picture 2" descr="http://3.bp.blogspot.com/-vUYf8xTUgAQ/TV7AjVrtjUI/AAAAAAAANmo/Z0KImaSCwjE/s1600/11.bmp"/>
          <p:cNvPicPr>
            <a:picLocks noChangeAspect="1" noChangeArrowheads="1"/>
          </p:cNvPicPr>
          <p:nvPr/>
        </p:nvPicPr>
        <p:blipFill>
          <a:blip r:embed="rId2" cstate="print"/>
          <a:srcRect/>
          <a:stretch>
            <a:fillRect/>
          </a:stretch>
        </p:blipFill>
        <p:spPr bwMode="auto">
          <a:xfrm>
            <a:off x="5292080" y="2780928"/>
            <a:ext cx="3236050" cy="2423915"/>
          </a:xfrm>
          <a:prstGeom prst="rect">
            <a:avLst/>
          </a:prstGeom>
          <a:noFill/>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Verificación de origen</a:t>
            </a:r>
            <a:endParaRPr lang="es-CR" dirty="0"/>
          </a:p>
        </p:txBody>
      </p:sp>
      <p:sp>
        <p:nvSpPr>
          <p:cNvPr id="3" name="2 Marcador de contenido"/>
          <p:cNvSpPr>
            <a:spLocks noGrp="1"/>
          </p:cNvSpPr>
          <p:nvPr>
            <p:ph idx="1"/>
          </p:nvPr>
        </p:nvSpPr>
        <p:spPr>
          <a:xfrm>
            <a:off x="467544" y="2348880"/>
            <a:ext cx="5616624" cy="3888432"/>
          </a:xfrm>
        </p:spPr>
        <p:txBody>
          <a:bodyPr>
            <a:normAutofit fontScale="62500" lnSpcReduction="20000"/>
          </a:bodyPr>
          <a:lstStyle/>
          <a:p>
            <a:pPr algn="just"/>
            <a:r>
              <a:rPr lang="es-CR" dirty="0" smtClean="0"/>
              <a:t>“2. A efectos de la aplicación de las disposiciones del apartado 1, la autoridad aduanera o, cuando sea aplicable, la autoridad pública competente de la Parte importadora devolverán el certificado de circulación de mercancías EUR. 1 y la factura, si se ha presentado, la declaración en factura, o una copia de estos documentos, a las autoridades públicas competentes de la Parte exportadora e indicarán, en su caso los motivos que justifican una investigación. Todos los documentos y la información obtenida que sugieran que los datos recogidos en la prueba de origen son incorrectos deberán ser reenviados para apoyar la solicitud de verificación.”</a:t>
            </a:r>
            <a:endParaRPr lang="es-CR" dirty="0"/>
          </a:p>
        </p:txBody>
      </p:sp>
      <p:pic>
        <p:nvPicPr>
          <p:cNvPr id="47106" name="Picture 2" descr="http://3.bp.blogspot.com/-vUYf8xTUgAQ/TV7AjVrtjUI/AAAAAAAANmo/Z0KImaSCwjE/s1600/11.bmp"/>
          <p:cNvPicPr>
            <a:picLocks noChangeAspect="1" noChangeArrowheads="1"/>
          </p:cNvPicPr>
          <p:nvPr/>
        </p:nvPicPr>
        <p:blipFill>
          <a:blip r:embed="rId2" cstate="print"/>
          <a:srcRect/>
          <a:stretch>
            <a:fillRect/>
          </a:stretch>
        </p:blipFill>
        <p:spPr bwMode="auto">
          <a:xfrm>
            <a:off x="6413174" y="2780929"/>
            <a:ext cx="2114956" cy="1584176"/>
          </a:xfrm>
          <a:prstGeom prst="rect">
            <a:avLst/>
          </a:prstGeom>
          <a:noFill/>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Verificación de origen</a:t>
            </a:r>
            <a:endParaRPr lang="es-CR" dirty="0"/>
          </a:p>
        </p:txBody>
      </p:sp>
      <p:sp>
        <p:nvSpPr>
          <p:cNvPr id="3" name="2 Marcador de contenido"/>
          <p:cNvSpPr>
            <a:spLocks noGrp="1"/>
          </p:cNvSpPr>
          <p:nvPr>
            <p:ph idx="1"/>
          </p:nvPr>
        </p:nvSpPr>
        <p:spPr>
          <a:xfrm>
            <a:off x="467544" y="2348880"/>
            <a:ext cx="5616624" cy="3888432"/>
          </a:xfrm>
        </p:spPr>
        <p:txBody>
          <a:bodyPr>
            <a:normAutofit fontScale="77500" lnSpcReduction="20000"/>
          </a:bodyPr>
          <a:lstStyle/>
          <a:p>
            <a:pPr algn="just"/>
            <a:r>
              <a:rPr lang="es-CR" dirty="0" smtClean="0"/>
              <a:t>“3. La verificación será llevada a cabo por las autoridades públicas competentes de la Parte exportadora. A tal efecto, estarán facultadas para exigir cualquier tipo de prueba e inspeccionar la contabilidad del exportador o llevar a cabo cualquier otra comprobación que se considere apropiada relacionada con el origen y de conformidad con los procedimientos de su legislación nacional.”</a:t>
            </a:r>
            <a:endParaRPr lang="es-CR" dirty="0"/>
          </a:p>
        </p:txBody>
      </p:sp>
      <p:pic>
        <p:nvPicPr>
          <p:cNvPr id="47106" name="Picture 2" descr="http://3.bp.blogspot.com/-vUYf8xTUgAQ/TV7AjVrtjUI/AAAAAAAANmo/Z0KImaSCwjE/s1600/11.bmp"/>
          <p:cNvPicPr>
            <a:picLocks noChangeAspect="1" noChangeArrowheads="1"/>
          </p:cNvPicPr>
          <p:nvPr/>
        </p:nvPicPr>
        <p:blipFill>
          <a:blip r:embed="rId2" cstate="print"/>
          <a:srcRect/>
          <a:stretch>
            <a:fillRect/>
          </a:stretch>
        </p:blipFill>
        <p:spPr bwMode="auto">
          <a:xfrm>
            <a:off x="6413174" y="2780929"/>
            <a:ext cx="2114956" cy="1584176"/>
          </a:xfrm>
          <a:prstGeom prst="rect">
            <a:avLst/>
          </a:prstGeom>
          <a:noFill/>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Exención de la prueba de origen</a:t>
            </a:r>
            <a:endParaRPr lang="es-CR" dirty="0"/>
          </a:p>
        </p:txBody>
      </p:sp>
      <p:sp>
        <p:nvSpPr>
          <p:cNvPr id="3" name="2 Marcador de contenido"/>
          <p:cNvSpPr>
            <a:spLocks noGrp="1"/>
          </p:cNvSpPr>
          <p:nvPr>
            <p:ph idx="1"/>
          </p:nvPr>
        </p:nvSpPr>
        <p:spPr>
          <a:xfrm>
            <a:off x="1043493" y="2323652"/>
            <a:ext cx="4320596" cy="4201692"/>
          </a:xfrm>
        </p:spPr>
        <p:txBody>
          <a:bodyPr>
            <a:normAutofit/>
          </a:bodyPr>
          <a:lstStyle/>
          <a:p>
            <a:r>
              <a:rPr lang="es-CR" sz="1600" dirty="0" smtClean="0"/>
              <a:t>Productos enviados en paquetes pequeños de particulares a otros particulares o que formen parte del equipaje personal; En el caso de los productos enviados por correo, esta declaración podrá realizarse en la declaración aduanera CN22/CN23 o en una hoja de papel adjunta a ese documento.</a:t>
            </a:r>
            <a:endParaRPr lang="es-CR" sz="1600" dirty="0"/>
          </a:p>
        </p:txBody>
      </p:sp>
      <p:pic>
        <p:nvPicPr>
          <p:cNvPr id="12290" name="Picture 2" descr="http://deconceptos.com/wp-content/uploads/2009/02/concepto-de-microscopio.jpg"/>
          <p:cNvPicPr>
            <a:picLocks noChangeAspect="1" noChangeArrowheads="1"/>
          </p:cNvPicPr>
          <p:nvPr/>
        </p:nvPicPr>
        <p:blipFill>
          <a:blip r:embed="rId2" cstate="print"/>
          <a:srcRect/>
          <a:stretch>
            <a:fillRect/>
          </a:stretch>
        </p:blipFill>
        <p:spPr bwMode="auto">
          <a:xfrm>
            <a:off x="5292080" y="1700808"/>
            <a:ext cx="3333750" cy="3333750"/>
          </a:xfrm>
          <a:prstGeom prst="rect">
            <a:avLst/>
          </a:prstGeom>
          <a:noFill/>
        </p:spPr>
      </p:pic>
      <p:sp>
        <p:nvSpPr>
          <p:cNvPr id="5" name="4 Señal de prohibido"/>
          <p:cNvSpPr/>
          <p:nvPr/>
        </p:nvSpPr>
        <p:spPr>
          <a:xfrm>
            <a:off x="5580112" y="4149080"/>
            <a:ext cx="2016224" cy="1944216"/>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solidFill>
                <a:schemeClr val="tx1"/>
              </a:solidFil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Exención de la prueba de origen</a:t>
            </a:r>
            <a:endParaRPr lang="es-CR" dirty="0"/>
          </a:p>
        </p:txBody>
      </p:sp>
      <p:sp>
        <p:nvSpPr>
          <p:cNvPr id="3" name="2 Marcador de contenido"/>
          <p:cNvSpPr>
            <a:spLocks noGrp="1"/>
          </p:cNvSpPr>
          <p:nvPr>
            <p:ph idx="1"/>
          </p:nvPr>
        </p:nvSpPr>
        <p:spPr>
          <a:xfrm>
            <a:off x="1043493" y="2323652"/>
            <a:ext cx="4320596" cy="4201692"/>
          </a:xfrm>
        </p:spPr>
        <p:txBody>
          <a:bodyPr>
            <a:normAutofit fontScale="92500" lnSpcReduction="20000"/>
          </a:bodyPr>
          <a:lstStyle/>
          <a:p>
            <a:pPr algn="just"/>
            <a:r>
              <a:rPr lang="es-CR" dirty="0" smtClean="0"/>
              <a:t>Productos enviados a particulares por otros particulares en paquetes pequeños, cuyo valor no exceda los 500 euros, o</a:t>
            </a:r>
          </a:p>
          <a:p>
            <a:pPr algn="just"/>
            <a:r>
              <a:rPr lang="es-CR" dirty="0" smtClean="0"/>
              <a:t>Los productos que formen parte del equipaje personal de los viajeros, cuyo valor no exceda los 1200 euros.</a:t>
            </a:r>
            <a:endParaRPr lang="es-CR" dirty="0"/>
          </a:p>
        </p:txBody>
      </p:sp>
      <p:pic>
        <p:nvPicPr>
          <p:cNvPr id="12290" name="Picture 2" descr="http://deconceptos.com/wp-content/uploads/2009/02/concepto-de-microscopio.jpg"/>
          <p:cNvPicPr>
            <a:picLocks noChangeAspect="1" noChangeArrowheads="1"/>
          </p:cNvPicPr>
          <p:nvPr/>
        </p:nvPicPr>
        <p:blipFill>
          <a:blip r:embed="rId3" cstate="print"/>
          <a:srcRect/>
          <a:stretch>
            <a:fillRect/>
          </a:stretch>
        </p:blipFill>
        <p:spPr bwMode="auto">
          <a:xfrm>
            <a:off x="5292080" y="1700808"/>
            <a:ext cx="3333750" cy="3333750"/>
          </a:xfrm>
          <a:prstGeom prst="rect">
            <a:avLst/>
          </a:prstGeom>
          <a:noFill/>
        </p:spPr>
      </p:pic>
      <p:sp>
        <p:nvSpPr>
          <p:cNvPr id="5" name="4 Señal de prohibido"/>
          <p:cNvSpPr/>
          <p:nvPr/>
        </p:nvSpPr>
        <p:spPr>
          <a:xfrm>
            <a:off x="5580112" y="4149080"/>
            <a:ext cx="2016224" cy="1944216"/>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solidFill>
                <a:schemeClr val="tx1"/>
              </a:solidFill>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Ejemplos, reglas de origen específicas</a:t>
            </a:r>
            <a:endParaRPr lang="es-CR" dirty="0"/>
          </a:p>
        </p:txBody>
      </p:sp>
      <p:sp>
        <p:nvSpPr>
          <p:cNvPr id="4" name="3 Marcador de contenido"/>
          <p:cNvSpPr>
            <a:spLocks noGrp="1"/>
          </p:cNvSpPr>
          <p:nvPr>
            <p:ph sz="quarter" idx="13"/>
          </p:nvPr>
        </p:nvSpPr>
        <p:spPr/>
        <p:txBody>
          <a:bodyPr>
            <a:normAutofit/>
          </a:bodyPr>
          <a:lstStyle/>
          <a:p>
            <a:r>
              <a:rPr lang="es-CR" dirty="0" smtClean="0"/>
              <a:t>Capítulo 01:</a:t>
            </a:r>
          </a:p>
          <a:p>
            <a:pPr lvl="1"/>
            <a:r>
              <a:rPr lang="es-CR" dirty="0" smtClean="0"/>
              <a:t>Todos los animales del capítulo 01 deben ser enteramente obtenidos</a:t>
            </a:r>
          </a:p>
        </p:txBody>
      </p:sp>
      <p:pic>
        <p:nvPicPr>
          <p:cNvPr id="10242" name="Picture 2" descr="http://2.bp.blogspot.com/_WBwqCrdasnk/Sw8TBb5XhHI/AAAAAAAAABE/UthPLeTJKaU/s1600/ganado.jpg"/>
          <p:cNvPicPr>
            <a:picLocks noChangeAspect="1" noChangeArrowheads="1"/>
          </p:cNvPicPr>
          <p:nvPr/>
        </p:nvPicPr>
        <p:blipFill>
          <a:blip r:embed="rId2" cstate="print"/>
          <a:srcRect/>
          <a:stretch>
            <a:fillRect/>
          </a:stretch>
        </p:blipFill>
        <p:spPr bwMode="auto">
          <a:xfrm>
            <a:off x="4644008" y="2420888"/>
            <a:ext cx="3751996" cy="2376264"/>
          </a:xfrm>
          <a:prstGeom prst="rect">
            <a:avLst/>
          </a:prstGeom>
          <a:noFill/>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Ejemplos, reglas de origen específicas</a:t>
            </a:r>
            <a:endParaRPr lang="es-CR" dirty="0"/>
          </a:p>
        </p:txBody>
      </p:sp>
      <p:sp>
        <p:nvSpPr>
          <p:cNvPr id="4" name="3 Marcador de contenido"/>
          <p:cNvSpPr>
            <a:spLocks noGrp="1"/>
          </p:cNvSpPr>
          <p:nvPr>
            <p:ph sz="quarter" idx="13"/>
          </p:nvPr>
        </p:nvSpPr>
        <p:spPr/>
        <p:txBody>
          <a:bodyPr>
            <a:normAutofit fontScale="92500" lnSpcReduction="20000"/>
          </a:bodyPr>
          <a:lstStyle/>
          <a:p>
            <a:r>
              <a:rPr lang="es-CR" dirty="0" smtClean="0"/>
              <a:t>Capítulo 04 (Leche y lácteos):</a:t>
            </a:r>
          </a:p>
          <a:p>
            <a:pPr lvl="1"/>
            <a:r>
              <a:rPr lang="es-CR" dirty="0" smtClean="0"/>
              <a:t>Fabricación en la que todos los materiales del capítulo 04 utilizados deben ser enteramente obtenidos.</a:t>
            </a:r>
          </a:p>
        </p:txBody>
      </p:sp>
      <p:pic>
        <p:nvPicPr>
          <p:cNvPr id="9218" name="Picture 2" descr="http://3.bp.blogspot.com/-n8tMlFaYsbI/UV9FkoawPvI/AAAAAAAAGwY/Q2tVWXnxIsU/s1600/lacteos_3.jpg"/>
          <p:cNvPicPr>
            <a:picLocks noChangeAspect="1" noChangeArrowheads="1"/>
          </p:cNvPicPr>
          <p:nvPr/>
        </p:nvPicPr>
        <p:blipFill>
          <a:blip r:embed="rId2" cstate="print">
            <a:clrChange>
              <a:clrFrom>
                <a:srgbClr val="F5F5F5"/>
              </a:clrFrom>
              <a:clrTo>
                <a:srgbClr val="F5F5F5">
                  <a:alpha val="0"/>
                </a:srgbClr>
              </a:clrTo>
            </a:clrChange>
          </a:blip>
          <a:srcRect/>
          <a:stretch>
            <a:fillRect/>
          </a:stretch>
        </p:blipFill>
        <p:spPr bwMode="auto">
          <a:xfrm>
            <a:off x="4572000" y="2420888"/>
            <a:ext cx="3810000" cy="2600325"/>
          </a:xfrm>
          <a:prstGeom prst="rect">
            <a:avLst/>
          </a:prstGeom>
          <a:noFill/>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Ejemplos, reglas de origen específicas</a:t>
            </a:r>
            <a:endParaRPr lang="es-CR" dirty="0"/>
          </a:p>
        </p:txBody>
      </p:sp>
      <p:sp>
        <p:nvSpPr>
          <p:cNvPr id="5" name="4 Marcador de contenido"/>
          <p:cNvSpPr>
            <a:spLocks noGrp="1"/>
          </p:cNvSpPr>
          <p:nvPr>
            <p:ph sz="quarter" idx="14"/>
          </p:nvPr>
        </p:nvSpPr>
        <p:spPr>
          <a:xfrm>
            <a:off x="4716016" y="2276872"/>
            <a:ext cx="3419856" cy="3493008"/>
          </a:xfrm>
        </p:spPr>
        <p:txBody>
          <a:bodyPr>
            <a:normAutofit fontScale="85000" lnSpcReduction="20000"/>
          </a:bodyPr>
          <a:lstStyle/>
          <a:p>
            <a:r>
              <a:rPr lang="es-CR" dirty="0" smtClean="0"/>
              <a:t>Capítulo 06 (plantas vivas):</a:t>
            </a:r>
          </a:p>
          <a:p>
            <a:pPr lvl="1"/>
            <a:r>
              <a:rPr lang="es-CR" dirty="0" smtClean="0"/>
              <a:t>Fabricación a partir de materiales de cualquier partida, excepto a partir de los materiales de la misma partida que el producto.</a:t>
            </a:r>
            <a:endParaRPr lang="es-CR" dirty="0"/>
          </a:p>
        </p:txBody>
      </p:sp>
      <p:pic>
        <p:nvPicPr>
          <p:cNvPr id="8194" name="Picture 2" descr="http://www.bricoinventos.com/wp-content/uploads/2011/07/planta-verde.jpg"/>
          <p:cNvPicPr>
            <a:picLocks noChangeAspect="1" noChangeArrowheads="1"/>
          </p:cNvPicPr>
          <p:nvPr/>
        </p:nvPicPr>
        <p:blipFill>
          <a:blip r:embed="rId2" cstate="print"/>
          <a:srcRect/>
          <a:stretch>
            <a:fillRect/>
          </a:stretch>
        </p:blipFill>
        <p:spPr bwMode="auto">
          <a:xfrm>
            <a:off x="1331640" y="2708920"/>
            <a:ext cx="2857500" cy="2857500"/>
          </a:xfrm>
          <a:prstGeom prst="rect">
            <a:avLst/>
          </a:prstGeom>
          <a:noFill/>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Sector agroindustrial</a:t>
            </a:r>
            <a:endParaRPr lang="es-CR" dirty="0"/>
          </a:p>
        </p:txBody>
      </p:sp>
      <p:sp>
        <p:nvSpPr>
          <p:cNvPr id="3" name="2 Marcador de contenido"/>
          <p:cNvSpPr>
            <a:spLocks noGrp="1"/>
          </p:cNvSpPr>
          <p:nvPr>
            <p:ph sz="quarter" idx="13"/>
          </p:nvPr>
        </p:nvSpPr>
        <p:spPr/>
        <p:txBody>
          <a:bodyPr>
            <a:normAutofit fontScale="77500" lnSpcReduction="20000"/>
          </a:bodyPr>
          <a:lstStyle/>
          <a:p>
            <a:r>
              <a:rPr lang="es-CR" dirty="0" smtClean="0"/>
              <a:t>Capítulo 11 (productos de la molinería):</a:t>
            </a:r>
          </a:p>
          <a:p>
            <a:pPr lvl="1"/>
            <a:r>
              <a:rPr lang="es-CR" dirty="0" smtClean="0"/>
              <a:t>Fabricación en la cual todos los cereales, todas las hortalizas, todas las raíces y tubérculos de la partida 0714 utilizados, o los frutos utilizados, deben ser enteramente obtenidos.</a:t>
            </a:r>
            <a:endParaRPr lang="es-CR" dirty="0"/>
          </a:p>
        </p:txBody>
      </p:sp>
      <p:pic>
        <p:nvPicPr>
          <p:cNvPr id="5" name="Picture 4" descr="Azafran"/>
          <p:cNvPicPr>
            <a:picLocks noChangeAspect="1" noChangeArrowheads="1"/>
          </p:cNvPicPr>
          <p:nvPr/>
        </p:nvPicPr>
        <p:blipFill>
          <a:blip r:embed="rId2" cstate="print"/>
          <a:srcRect/>
          <a:stretch>
            <a:fillRect/>
          </a:stretch>
        </p:blipFill>
        <p:spPr bwMode="auto">
          <a:xfrm>
            <a:off x="6473875" y="2689704"/>
            <a:ext cx="1976215" cy="1463824"/>
          </a:xfrm>
          <a:prstGeom prst="rect">
            <a:avLst/>
          </a:prstGeom>
          <a:noFill/>
          <a:ln w="9525">
            <a:noFill/>
            <a:miter lim="800000"/>
            <a:headEnd/>
            <a:tailEnd/>
          </a:ln>
        </p:spPr>
      </p:pic>
      <p:pic>
        <p:nvPicPr>
          <p:cNvPr id="6" name="Picture 7" descr="saco_harin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36096" y="3645024"/>
            <a:ext cx="1898675" cy="1417720"/>
          </a:xfrm>
          <a:prstGeom prst="rect">
            <a:avLst/>
          </a:prstGeom>
          <a:noFill/>
          <a:ln w="9525">
            <a:noFill/>
            <a:miter lim="800000"/>
            <a:headEnd/>
            <a:tailEnd/>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490" y="1027664"/>
            <a:ext cx="7024744" cy="673144"/>
          </a:xfrm>
        </p:spPr>
        <p:txBody>
          <a:bodyPr>
            <a:normAutofit fontScale="90000"/>
          </a:bodyPr>
          <a:lstStyle/>
          <a:p>
            <a:pPr algn="ctr"/>
            <a:r>
              <a:rPr lang="es-CR" dirty="0" smtClean="0"/>
              <a:t>Normas aplicables</a:t>
            </a:r>
            <a:endParaRPr lang="es-CR" dirty="0"/>
          </a:p>
        </p:txBody>
      </p:sp>
      <p:sp>
        <p:nvSpPr>
          <p:cNvPr id="4" name="3 Marcador de texto"/>
          <p:cNvSpPr>
            <a:spLocks noGrp="1"/>
          </p:cNvSpPr>
          <p:nvPr>
            <p:ph type="body" idx="1"/>
          </p:nvPr>
        </p:nvSpPr>
        <p:spPr>
          <a:xfrm>
            <a:off x="1403648" y="1772816"/>
            <a:ext cx="3057148" cy="639762"/>
          </a:xfrm>
        </p:spPr>
        <p:txBody>
          <a:bodyPr/>
          <a:lstStyle/>
          <a:p>
            <a:r>
              <a:rPr lang="es-CR" dirty="0" smtClean="0"/>
              <a:t>Específicas</a:t>
            </a:r>
            <a:endParaRPr lang="es-CR" dirty="0"/>
          </a:p>
        </p:txBody>
      </p:sp>
      <p:sp>
        <p:nvSpPr>
          <p:cNvPr id="5" name="4 Marcador de contenido"/>
          <p:cNvSpPr>
            <a:spLocks noGrp="1"/>
          </p:cNvSpPr>
          <p:nvPr>
            <p:ph sz="half" idx="2"/>
          </p:nvPr>
        </p:nvSpPr>
        <p:spPr>
          <a:xfrm>
            <a:off x="1043608" y="2420888"/>
            <a:ext cx="3419856" cy="3550650"/>
          </a:xfrm>
        </p:spPr>
        <p:txBody>
          <a:bodyPr>
            <a:noAutofit/>
          </a:bodyPr>
          <a:lstStyle/>
          <a:p>
            <a:pPr marL="457200" indent="-457200" algn="just" fontAlgn="auto">
              <a:lnSpc>
                <a:spcPct val="80000"/>
              </a:lnSpc>
              <a:spcAft>
                <a:spcPts val="0"/>
              </a:spcAft>
              <a:buClr>
                <a:schemeClr val="tx2"/>
              </a:buClr>
              <a:buSzPct val="100000"/>
              <a:buFont typeface="Courier New" pitchFamily="49" charset="0"/>
              <a:buChar char="o"/>
              <a:defRPr/>
            </a:pPr>
            <a:r>
              <a:rPr lang="es-CR" sz="1600" b="1" dirty="0" smtClean="0"/>
              <a:t>AACUE: </a:t>
            </a:r>
            <a:r>
              <a:rPr lang="es-CR" sz="1600" dirty="0" smtClean="0"/>
              <a:t>´”Título II: Comercio de Mercancías; Capítulo I: Trato nacional y acceso de las mercancías al mercado”.</a:t>
            </a:r>
          </a:p>
          <a:p>
            <a:pPr marL="457200" indent="-457200" algn="just" fontAlgn="auto">
              <a:lnSpc>
                <a:spcPct val="80000"/>
              </a:lnSpc>
              <a:spcAft>
                <a:spcPts val="0"/>
              </a:spcAft>
              <a:buClr>
                <a:schemeClr val="tx2"/>
              </a:buClr>
              <a:buSzPct val="100000"/>
              <a:buFont typeface="Courier New" pitchFamily="49" charset="0"/>
              <a:buChar char="o"/>
              <a:defRPr/>
            </a:pPr>
            <a:r>
              <a:rPr lang="es-CR" sz="1600" dirty="0" smtClean="0"/>
              <a:t>Tres listas de desgravación: UE, CA y Panamá.</a:t>
            </a:r>
          </a:p>
          <a:p>
            <a:pPr marL="457200" indent="-457200" algn="just" fontAlgn="auto">
              <a:lnSpc>
                <a:spcPct val="80000"/>
              </a:lnSpc>
              <a:spcAft>
                <a:spcPts val="0"/>
              </a:spcAft>
              <a:buClr>
                <a:schemeClr val="tx2"/>
              </a:buClr>
              <a:buSzPct val="100000"/>
              <a:buFont typeface="Courier New" pitchFamily="49" charset="0"/>
              <a:buChar char="o"/>
              <a:defRPr/>
            </a:pPr>
            <a:r>
              <a:rPr lang="es-CR" sz="1600" dirty="0" smtClean="0"/>
              <a:t>Anexo I: tasas de desgravación</a:t>
            </a:r>
          </a:p>
          <a:p>
            <a:pPr marL="457200" indent="-457200" algn="just" fontAlgn="auto">
              <a:lnSpc>
                <a:spcPct val="80000"/>
              </a:lnSpc>
              <a:spcAft>
                <a:spcPts val="0"/>
              </a:spcAft>
              <a:buClr>
                <a:schemeClr val="tx2"/>
              </a:buClr>
              <a:buSzPct val="100000"/>
              <a:buFont typeface="Courier New" pitchFamily="49" charset="0"/>
              <a:buChar char="o"/>
              <a:defRPr/>
            </a:pPr>
            <a:r>
              <a:rPr lang="es-CR" sz="1600" dirty="0" smtClean="0"/>
              <a:t>Anexo II, apéndice 2: normas de origen específicas.</a:t>
            </a:r>
          </a:p>
          <a:p>
            <a:endParaRPr lang="es-CR" sz="1600" dirty="0"/>
          </a:p>
        </p:txBody>
      </p:sp>
      <p:pic>
        <p:nvPicPr>
          <p:cNvPr id="29698" name="Picture 2" descr="http://todoconta.com/wp-content/uploads/042312_0616_Caractersti2.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5004048" y="2780928"/>
            <a:ext cx="2971800" cy="26955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Sector industrial</a:t>
            </a:r>
            <a:endParaRPr lang="es-CR" dirty="0"/>
          </a:p>
        </p:txBody>
      </p:sp>
      <p:sp>
        <p:nvSpPr>
          <p:cNvPr id="3" name="2 Marcador de contenido"/>
          <p:cNvSpPr>
            <a:spLocks noGrp="1"/>
          </p:cNvSpPr>
          <p:nvPr>
            <p:ph sz="quarter" idx="13"/>
          </p:nvPr>
        </p:nvSpPr>
        <p:spPr/>
        <p:txBody>
          <a:bodyPr>
            <a:normAutofit fontScale="62500" lnSpcReduction="20000"/>
          </a:bodyPr>
          <a:lstStyle/>
          <a:p>
            <a:r>
              <a:rPr lang="es-CR" dirty="0" smtClean="0"/>
              <a:t>Partida 3702 (Películas fotográficas):</a:t>
            </a:r>
          </a:p>
          <a:p>
            <a:pPr lvl="1"/>
            <a:r>
              <a:rPr lang="es-CR" dirty="0" smtClean="0"/>
              <a:t>Fabricación a partir de materiales de cualquier partida, excepto a partir de los materiales de las partidas 3701 y 3702.</a:t>
            </a:r>
          </a:p>
          <a:p>
            <a:pPr lvl="1"/>
            <a:r>
              <a:rPr lang="es-CR" dirty="0" smtClean="0"/>
              <a:t>Fabricación en la cual el valor de todos los materiales utilizados no exceda del 40% del precio franco fábrica del producto.</a:t>
            </a:r>
            <a:endParaRPr lang="es-CR" dirty="0"/>
          </a:p>
        </p:txBody>
      </p:sp>
      <p:pic>
        <p:nvPicPr>
          <p:cNvPr id="6146" name="Picture 2" descr="http://revekaconk.files.wordpress.com/2011/11/20081120235945-pelicula-fotografica.jpg"/>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a:off x="4644008" y="2348880"/>
            <a:ext cx="3810000" cy="2857500"/>
          </a:xfrm>
          <a:prstGeom prst="rect">
            <a:avLst/>
          </a:prstGeom>
          <a:noFill/>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Conservación de los registros </a:t>
            </a:r>
            <a:endParaRPr lang="es-CR" dirty="0"/>
          </a:p>
        </p:txBody>
      </p:sp>
      <p:sp>
        <p:nvSpPr>
          <p:cNvPr id="3" name="2 Marcador de contenido"/>
          <p:cNvSpPr>
            <a:spLocks noGrp="1"/>
          </p:cNvSpPr>
          <p:nvPr>
            <p:ph sz="quarter" idx="13"/>
          </p:nvPr>
        </p:nvSpPr>
        <p:spPr/>
        <p:txBody>
          <a:bodyPr/>
          <a:lstStyle/>
          <a:p>
            <a:r>
              <a:rPr lang="es-CR" dirty="0" smtClean="0"/>
              <a:t>Durante al menos tres años.</a:t>
            </a:r>
            <a:endParaRPr lang="es-CR" dirty="0"/>
          </a:p>
        </p:txBody>
      </p:sp>
      <p:pic>
        <p:nvPicPr>
          <p:cNvPr id="5122" name="Picture 2" descr="http://www.cypressridgesolutions.com/wp-content/uploads/2013/01/file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8064" y="2564904"/>
            <a:ext cx="3050704" cy="2923591"/>
          </a:xfrm>
          <a:prstGeom prst="rect">
            <a:avLst/>
          </a:prstGeom>
          <a:noFill/>
        </p:spPr>
      </p:pic>
      <p:sp>
        <p:nvSpPr>
          <p:cNvPr id="6" name="5 Rectángulo redondeado"/>
          <p:cNvSpPr/>
          <p:nvPr/>
        </p:nvSpPr>
        <p:spPr>
          <a:xfrm>
            <a:off x="4932040" y="4509120"/>
            <a:ext cx="1368152" cy="136815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5400" dirty="0" smtClean="0">
                <a:solidFill>
                  <a:srgbClr val="FF0000"/>
                </a:solidFill>
              </a:rPr>
              <a:t>3</a:t>
            </a:r>
            <a:endParaRPr lang="es-CR" sz="5400" dirty="0">
              <a:solidFill>
                <a:srgbClr val="FF0000"/>
              </a:solidFill>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08720"/>
            <a:ext cx="7024744" cy="1143000"/>
          </a:xfrm>
        </p:spPr>
        <p:txBody>
          <a:bodyPr>
            <a:noAutofit/>
          </a:bodyPr>
          <a:lstStyle/>
          <a:p>
            <a:pPr algn="ctr"/>
            <a:r>
              <a:rPr lang="es-CR" sz="2800" dirty="0" smtClean="0"/>
              <a:t>Disposición especial en cooperación administrativa</a:t>
            </a:r>
            <a:endParaRPr lang="es-CR" sz="2800" dirty="0"/>
          </a:p>
        </p:txBody>
      </p:sp>
      <p:sp>
        <p:nvSpPr>
          <p:cNvPr id="5" name="4 Marcador de contenido"/>
          <p:cNvSpPr>
            <a:spLocks noGrp="1"/>
          </p:cNvSpPr>
          <p:nvPr>
            <p:ph idx="1"/>
          </p:nvPr>
        </p:nvSpPr>
        <p:spPr>
          <a:xfrm>
            <a:off x="467544" y="2348880"/>
            <a:ext cx="5256700" cy="4129684"/>
          </a:xfrm>
        </p:spPr>
        <p:txBody>
          <a:bodyPr>
            <a:normAutofit fontScale="70000" lnSpcReduction="20000"/>
          </a:bodyPr>
          <a:lstStyle/>
          <a:p>
            <a:r>
              <a:rPr lang="es-CR" dirty="0" smtClean="0"/>
              <a:t>Posibilidad de una Parte de suspender temporalmente el trato arancelario cuando no hay cooperación:</a:t>
            </a:r>
          </a:p>
          <a:p>
            <a:pPr lvl="1"/>
            <a:r>
              <a:rPr lang="es-CR" dirty="0" smtClean="0"/>
              <a:t>Un país no actúa con su obligación de verificar el origen cuando otro lo solicita</a:t>
            </a:r>
          </a:p>
          <a:p>
            <a:pPr lvl="1"/>
            <a:r>
              <a:rPr lang="es-CR" dirty="0" smtClean="0"/>
              <a:t>País se niega en repetidas ocasiones a realizar verificación de origen, o tras más de 10 meses en responder</a:t>
            </a:r>
          </a:p>
          <a:p>
            <a:pPr lvl="1"/>
            <a:r>
              <a:rPr lang="es-CR" dirty="0" smtClean="0"/>
              <a:t>País se niega o se atrasa sin motivo en el proceso de tramitar la autorización para ejecutar misiones de cooperación administrativa.</a:t>
            </a:r>
            <a:endParaRPr lang="es-CR" dirty="0"/>
          </a:p>
        </p:txBody>
      </p:sp>
      <p:pic>
        <p:nvPicPr>
          <p:cNvPr id="4098" name="Picture 2" descr="http://4.bp.blogspot.com/-7qCDWTsG7Lc/TfTWkl07bEI/AAAAAAAAADc/40fXFRjOaVA/s400/trato_20081016191527.jpg"/>
          <p:cNvPicPr>
            <a:picLocks noChangeAspect="1" noChangeArrowheads="1"/>
          </p:cNvPicPr>
          <p:nvPr/>
        </p:nvPicPr>
        <p:blipFill>
          <a:blip r:embed="rId2" cstate="print"/>
          <a:srcRect/>
          <a:stretch>
            <a:fillRect/>
          </a:stretch>
        </p:blipFill>
        <p:spPr bwMode="auto">
          <a:xfrm>
            <a:off x="5724128" y="2564904"/>
            <a:ext cx="2533650" cy="3209926"/>
          </a:xfrm>
          <a:prstGeom prst="rect">
            <a:avLst/>
          </a:prstGeom>
          <a:noFill/>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7024744" cy="1143000"/>
          </a:xfrm>
        </p:spPr>
        <p:txBody>
          <a:bodyPr>
            <a:noAutofit/>
          </a:bodyPr>
          <a:lstStyle/>
          <a:p>
            <a:pPr algn="ctr"/>
            <a:r>
              <a:rPr lang="es-CR" sz="2800" dirty="0" smtClean="0"/>
              <a:t>Declaraciones conjuntas, excepciones</a:t>
            </a:r>
            <a:endParaRPr lang="es-CR" sz="2800" dirty="0"/>
          </a:p>
        </p:txBody>
      </p:sp>
      <p:sp>
        <p:nvSpPr>
          <p:cNvPr id="3" name="2 Marcador de contenido"/>
          <p:cNvSpPr>
            <a:spLocks noGrp="1"/>
          </p:cNvSpPr>
          <p:nvPr>
            <p:ph idx="1"/>
          </p:nvPr>
        </p:nvSpPr>
        <p:spPr>
          <a:xfrm>
            <a:off x="467544" y="2204864"/>
            <a:ext cx="4968552" cy="4201692"/>
          </a:xfrm>
        </p:spPr>
        <p:txBody>
          <a:bodyPr>
            <a:noAutofit/>
          </a:bodyPr>
          <a:lstStyle/>
          <a:p>
            <a:pPr algn="just"/>
            <a:r>
              <a:rPr lang="es-CR" sz="1600" dirty="0" smtClean="0"/>
              <a:t>Se permite que Centroamérica pueda solicitar una excepción al cumplimiento de las reglas de origen establecidas en este Acuerdo, cuando el desarrollo de industrias existentes o la creación de nuevas industrias en dichos países justifiquen tale excepciones.</a:t>
            </a:r>
          </a:p>
          <a:p>
            <a:pPr algn="just"/>
            <a:r>
              <a:rPr lang="es-CR" sz="1600" dirty="0" smtClean="0"/>
              <a:t>Plazo para aplicación de la excepción es de 12 meses; comité puede revisar si es necesario prorrogar</a:t>
            </a:r>
            <a:endParaRPr lang="es-CR" sz="1600" dirty="0"/>
          </a:p>
        </p:txBody>
      </p:sp>
      <p:pic>
        <p:nvPicPr>
          <p:cNvPr id="11266" name="Picture 2" descr="http://3.bp.blogspot.com/-GcodWA3REjY/T11zOqjpIaI/AAAAAAAAC8M/lbLoC4zHiC0/s1600/trato.jpg"/>
          <p:cNvPicPr>
            <a:picLocks noChangeAspect="1" noChangeArrowheads="1"/>
          </p:cNvPicPr>
          <p:nvPr/>
        </p:nvPicPr>
        <p:blipFill>
          <a:blip r:embed="rId3" cstate="print"/>
          <a:srcRect/>
          <a:stretch>
            <a:fillRect/>
          </a:stretch>
        </p:blipFill>
        <p:spPr bwMode="auto">
          <a:xfrm>
            <a:off x="5508104" y="2924944"/>
            <a:ext cx="3168352" cy="2376264"/>
          </a:xfrm>
          <a:prstGeom prst="rect">
            <a:avLst/>
          </a:prstGeom>
          <a:noFill/>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CR" dirty="0" smtClean="0"/>
              <a:t>Comentarios finales y recomendaciones</a:t>
            </a:r>
            <a:endParaRPr lang="es-CR" dirty="0"/>
          </a:p>
        </p:txBody>
      </p:sp>
      <p:pic>
        <p:nvPicPr>
          <p:cNvPr id="10242" name="Picture 2" descr="http://creativestock.es/d/888-2/papel+para+notas.jpg"/>
          <p:cNvPicPr>
            <a:picLocks noChangeAspect="1" noChangeArrowheads="1"/>
          </p:cNvPicPr>
          <p:nvPr/>
        </p:nvPicPr>
        <p:blipFill>
          <a:blip r:embed="rId2" cstate="print">
            <a:clrChange>
              <a:clrFrom>
                <a:srgbClr val="FFFFFD"/>
              </a:clrFrom>
              <a:clrTo>
                <a:srgbClr val="FFFFFD">
                  <a:alpha val="0"/>
                </a:srgbClr>
              </a:clrTo>
            </a:clrChange>
          </a:blip>
          <a:srcRect l="2124" t="13230" r="10810" b="13061"/>
          <a:stretch>
            <a:fillRect/>
          </a:stretch>
        </p:blipFill>
        <p:spPr bwMode="auto">
          <a:xfrm>
            <a:off x="2034952" y="3844280"/>
            <a:ext cx="2016224" cy="1917872"/>
          </a:xfrm>
          <a:prstGeom prst="rect">
            <a:avLst/>
          </a:prstGeom>
          <a:noFill/>
        </p:spPr>
      </p:pic>
      <p:pic>
        <p:nvPicPr>
          <p:cNvPr id="7" name="Picture 2" descr="http://creativestock.es/d/888-2/papel+para+notas.jpg"/>
          <p:cNvPicPr>
            <a:picLocks noChangeAspect="1" noChangeArrowheads="1"/>
          </p:cNvPicPr>
          <p:nvPr/>
        </p:nvPicPr>
        <p:blipFill>
          <a:blip r:embed="rId2" cstate="print">
            <a:clrChange>
              <a:clrFrom>
                <a:srgbClr val="FFFFFD"/>
              </a:clrFrom>
              <a:clrTo>
                <a:srgbClr val="FFFFFD">
                  <a:alpha val="0"/>
                </a:srgbClr>
              </a:clrTo>
            </a:clrChange>
          </a:blip>
          <a:srcRect l="2124" t="13230" r="10810" b="13061"/>
          <a:stretch>
            <a:fillRect/>
          </a:stretch>
        </p:blipFill>
        <p:spPr bwMode="auto">
          <a:xfrm>
            <a:off x="2187352" y="3996680"/>
            <a:ext cx="2016224" cy="1917872"/>
          </a:xfrm>
          <a:prstGeom prst="rect">
            <a:avLst/>
          </a:prstGeom>
          <a:noFill/>
        </p:spPr>
      </p:pic>
      <p:pic>
        <p:nvPicPr>
          <p:cNvPr id="8" name="Picture 2" descr="http://creativestock.es/d/888-2/papel+para+notas.jpg"/>
          <p:cNvPicPr>
            <a:picLocks noChangeAspect="1" noChangeArrowheads="1"/>
          </p:cNvPicPr>
          <p:nvPr/>
        </p:nvPicPr>
        <p:blipFill>
          <a:blip r:embed="rId2" cstate="print">
            <a:clrChange>
              <a:clrFrom>
                <a:srgbClr val="FFFFFD"/>
              </a:clrFrom>
              <a:clrTo>
                <a:srgbClr val="FFFFFD">
                  <a:alpha val="0"/>
                </a:srgbClr>
              </a:clrTo>
            </a:clrChange>
          </a:blip>
          <a:srcRect l="2124" t="13230" r="10810" b="13061"/>
          <a:stretch>
            <a:fillRect/>
          </a:stretch>
        </p:blipFill>
        <p:spPr bwMode="auto">
          <a:xfrm>
            <a:off x="2339752" y="4149080"/>
            <a:ext cx="2016224" cy="1917872"/>
          </a:xfrm>
          <a:prstGeom prst="rect">
            <a:avLst/>
          </a:prstGeom>
          <a:noFill/>
        </p:spPr>
      </p:pic>
      <p:pic>
        <p:nvPicPr>
          <p:cNvPr id="10244" name="Picture 4" descr="http://t2.gstatic.com/images?q=tbn:ANd9GcSJ5b7cmUYMAsF1PoibXhUIurkvJz9SnBe5I_DdM2F_5GKWn1yHV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21850" y="2420888"/>
            <a:ext cx="1987420" cy="3312368"/>
          </a:xfrm>
          <a:prstGeom prst="rect">
            <a:avLst/>
          </a:prstGeom>
          <a:noFill/>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R" dirty="0" smtClean="0"/>
              <a:t>Muchas gracias</a:t>
            </a:r>
            <a:endParaRPr lang="es-CR" dirty="0"/>
          </a:p>
        </p:txBody>
      </p:sp>
      <p:pic>
        <p:nvPicPr>
          <p:cNvPr id="6" name="Picture 2" descr="http://aduanaenmexico.files.wordpress.com/2011/02/trade_barcode1.jpg"/>
          <p:cNvPicPr>
            <a:picLocks noChangeAspect="1" noChangeArrowheads="1"/>
          </p:cNvPicPr>
          <p:nvPr/>
        </p:nvPicPr>
        <p:blipFill>
          <a:blip r:embed="rId2" cstate="print"/>
          <a:srcRect/>
          <a:stretch>
            <a:fillRect/>
          </a:stretch>
        </p:blipFill>
        <p:spPr bwMode="auto">
          <a:xfrm>
            <a:off x="5207848" y="4502550"/>
            <a:ext cx="2459645" cy="1641407"/>
          </a:xfrm>
          <a:prstGeom prst="rect">
            <a:avLst/>
          </a:prstGeom>
          <a:noFill/>
        </p:spPr>
      </p:pic>
      <p:pic>
        <p:nvPicPr>
          <p:cNvPr id="7" name="Picture 4" descr="http://t3.gstatic.com/images?q=tbn:ANd9GcR5MPx1uzyHkyjDRhM_lMDLqiDlgzbPDp1Zw-VJVJvLrMhZZbbU"/>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3995936" y="4293096"/>
            <a:ext cx="1358551" cy="1273642"/>
          </a:xfrm>
          <a:prstGeom prst="rect">
            <a:avLst/>
          </a:prstGeom>
          <a:noFill/>
          <a:ln>
            <a:noFill/>
          </a:ln>
        </p:spPr>
      </p:pic>
      <p:sp>
        <p:nvSpPr>
          <p:cNvPr id="8" name="Rectangle 6"/>
          <p:cNvSpPr>
            <a:spLocks noChangeArrowheads="1"/>
          </p:cNvSpPr>
          <p:nvPr/>
        </p:nvSpPr>
        <p:spPr bwMode="auto">
          <a:xfrm>
            <a:off x="467544" y="5805264"/>
            <a:ext cx="3384376" cy="692150"/>
          </a:xfrm>
          <a:prstGeom prst="rect">
            <a:avLst/>
          </a:prstGeom>
          <a:noFill/>
          <a:ln w="9525">
            <a:noFill/>
            <a:miter lim="800000"/>
            <a:headEnd/>
            <a:tailEnd/>
          </a:ln>
          <a:effectLst/>
        </p:spPr>
        <p:txBody>
          <a:bodyPr lIns="92075" tIns="46038" rIns="92075" bIns="46038"/>
          <a:lstStyle/>
          <a:p>
            <a:pPr>
              <a:lnSpc>
                <a:spcPct val="80000"/>
              </a:lnSpc>
              <a:spcBef>
                <a:spcPct val="20000"/>
              </a:spcBef>
              <a:buFont typeface="Calibri" pitchFamily="34" charset="0"/>
              <a:buNone/>
            </a:pPr>
            <a:r>
              <a:rPr lang="en-US" sz="1600" b="1" dirty="0">
                <a:latin typeface="Calibri" pitchFamily="34" charset="0"/>
                <a:ea typeface="方正粗倩简体" pitchFamily="1" charset="-122"/>
              </a:rPr>
              <a:t>Ronald Garita López</a:t>
            </a:r>
          </a:p>
          <a:p>
            <a:pPr>
              <a:lnSpc>
                <a:spcPct val="80000"/>
              </a:lnSpc>
              <a:spcBef>
                <a:spcPct val="20000"/>
              </a:spcBef>
              <a:buFont typeface="Calibri" pitchFamily="34" charset="0"/>
              <a:buNone/>
            </a:pPr>
            <a:r>
              <a:rPr lang="en-US" sz="1600" b="1" dirty="0">
                <a:latin typeface="Calibri" pitchFamily="34" charset="0"/>
                <a:ea typeface="方正粗倩简体" pitchFamily="1" charset="-122"/>
              </a:rPr>
              <a:t>servicom@racsa.co.cr</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smtClean="0"/>
              <a:t>Normas aplicables</a:t>
            </a:r>
            <a:endParaRPr lang="es-CR" dirty="0"/>
          </a:p>
        </p:txBody>
      </p:sp>
      <p:sp>
        <p:nvSpPr>
          <p:cNvPr id="6" name="5 Marcador de texto"/>
          <p:cNvSpPr>
            <a:spLocks noGrp="1"/>
          </p:cNvSpPr>
          <p:nvPr>
            <p:ph type="body" sz="quarter" idx="3"/>
          </p:nvPr>
        </p:nvSpPr>
        <p:spPr>
          <a:xfrm>
            <a:off x="5370733" y="2266260"/>
            <a:ext cx="3055717" cy="639762"/>
          </a:xfrm>
        </p:spPr>
        <p:txBody>
          <a:bodyPr/>
          <a:lstStyle/>
          <a:p>
            <a:r>
              <a:rPr lang="es-CR" dirty="0" smtClean="0"/>
              <a:t>Generales</a:t>
            </a:r>
            <a:endParaRPr lang="es-CR" dirty="0"/>
          </a:p>
        </p:txBody>
      </p:sp>
      <p:sp>
        <p:nvSpPr>
          <p:cNvPr id="7" name="6 Marcador de contenido"/>
          <p:cNvSpPr>
            <a:spLocks noGrp="1"/>
          </p:cNvSpPr>
          <p:nvPr>
            <p:ph sz="quarter" idx="4"/>
          </p:nvPr>
        </p:nvSpPr>
        <p:spPr>
          <a:xfrm>
            <a:off x="5004048" y="2924944"/>
            <a:ext cx="3419856" cy="2835797"/>
          </a:xfrm>
        </p:spPr>
        <p:txBody>
          <a:bodyPr>
            <a:noAutofit/>
          </a:bodyPr>
          <a:lstStyle/>
          <a:p>
            <a:pPr marL="457200" indent="-457200" algn="just">
              <a:lnSpc>
                <a:spcPct val="80000"/>
              </a:lnSpc>
              <a:buClr>
                <a:schemeClr val="tx2"/>
              </a:buClr>
              <a:buSzPct val="100000"/>
              <a:defRPr/>
            </a:pPr>
            <a:r>
              <a:rPr lang="es-CR" sz="1600" dirty="0" smtClean="0"/>
              <a:t>Ley General de Aduanas y su Reglamento</a:t>
            </a:r>
          </a:p>
          <a:p>
            <a:pPr marL="457200" indent="-457200" algn="just">
              <a:lnSpc>
                <a:spcPct val="80000"/>
              </a:lnSpc>
              <a:buClr>
                <a:schemeClr val="tx2"/>
              </a:buClr>
              <a:buSzPct val="100000"/>
              <a:buFont typeface="Courier New" pitchFamily="49" charset="0"/>
              <a:buChar char="o"/>
              <a:defRPr/>
            </a:pPr>
            <a:r>
              <a:rPr lang="es-CR" sz="1600" dirty="0" smtClean="0"/>
              <a:t>Ley de Creación del Ministerio de Comercio Exterior y de Procomer</a:t>
            </a:r>
          </a:p>
          <a:p>
            <a:pPr marL="457200" indent="-457200" algn="just">
              <a:lnSpc>
                <a:spcPct val="80000"/>
              </a:lnSpc>
              <a:buClr>
                <a:schemeClr val="tx2"/>
              </a:buClr>
              <a:buSzPct val="100000"/>
              <a:buFont typeface="Courier New" pitchFamily="49" charset="0"/>
              <a:buChar char="o"/>
              <a:defRPr/>
            </a:pPr>
            <a:r>
              <a:rPr lang="es-CR" sz="1600" dirty="0" smtClean="0"/>
              <a:t>Ley General de la Administración Pública</a:t>
            </a:r>
          </a:p>
          <a:p>
            <a:pPr marL="457200" indent="-457200" algn="just">
              <a:lnSpc>
                <a:spcPct val="80000"/>
              </a:lnSpc>
              <a:buClr>
                <a:schemeClr val="tx2"/>
              </a:buClr>
              <a:buSzPct val="100000"/>
              <a:buFont typeface="Courier New" pitchFamily="49" charset="0"/>
              <a:buChar char="o"/>
              <a:defRPr/>
            </a:pPr>
            <a:r>
              <a:rPr lang="es-CR" sz="1600" dirty="0" smtClean="0"/>
              <a:t>Código Penal y Código Procesal Penal</a:t>
            </a:r>
          </a:p>
          <a:p>
            <a:pPr marL="457200" indent="-457200" algn="just">
              <a:lnSpc>
                <a:spcPct val="80000"/>
              </a:lnSpc>
              <a:buClr>
                <a:schemeClr val="tx2"/>
              </a:buClr>
              <a:buSzPct val="100000"/>
              <a:buFont typeface="Courier New" pitchFamily="49" charset="0"/>
              <a:buChar char="o"/>
              <a:defRPr/>
            </a:pPr>
            <a:r>
              <a:rPr lang="es-CR" sz="1600" dirty="0" smtClean="0"/>
              <a:t>Otras</a:t>
            </a:r>
          </a:p>
        </p:txBody>
      </p:sp>
      <p:pic>
        <p:nvPicPr>
          <p:cNvPr id="28674" name="Picture 2" descr="http://www.transmilenio.gov.co/AdmContenidoUpload/administrador.contenido/Images/GestionSocial/Generalidade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2420888"/>
            <a:ext cx="2876550" cy="2867025"/>
          </a:xfrm>
          <a:prstGeom prst="rect">
            <a:avLst/>
          </a:prstGeom>
          <a:noFill/>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55576" y="332656"/>
            <a:ext cx="7704856" cy="1766000"/>
          </a:xfrm>
        </p:spPr>
        <p:txBody>
          <a:bodyPr>
            <a:noAutofit/>
          </a:bodyPr>
          <a:lstStyle/>
          <a:p>
            <a:pPr algn="ctr"/>
            <a:r>
              <a:rPr lang="es-CR" sz="2800" dirty="0" smtClean="0"/>
              <a:t>Capítulo I: Trato nacional y acceso al mercado; Artículo 81: ámbito de aplicación</a:t>
            </a:r>
            <a:endParaRPr lang="es-CR" sz="2800" dirty="0"/>
          </a:p>
        </p:txBody>
      </p:sp>
      <p:sp>
        <p:nvSpPr>
          <p:cNvPr id="8" name="7 Marcador de texto"/>
          <p:cNvSpPr>
            <a:spLocks noGrp="1"/>
          </p:cNvSpPr>
          <p:nvPr>
            <p:ph idx="1"/>
          </p:nvPr>
        </p:nvSpPr>
        <p:spPr>
          <a:xfrm>
            <a:off x="683568" y="2708920"/>
            <a:ext cx="4536504" cy="3312368"/>
          </a:xfrm>
        </p:spPr>
        <p:txBody>
          <a:bodyPr>
            <a:normAutofit/>
          </a:bodyPr>
          <a:lstStyle/>
          <a:p>
            <a:pPr algn="just">
              <a:buNone/>
            </a:pPr>
            <a:r>
              <a:rPr lang="es-CR" i="1" dirty="0" smtClean="0"/>
              <a:t>“Salvo </a:t>
            </a:r>
            <a:r>
              <a:rPr lang="es-CR" i="1" dirty="0" smtClean="0"/>
              <a:t>disposición </a:t>
            </a:r>
            <a:r>
              <a:rPr lang="es-CR" i="1" dirty="0" smtClean="0"/>
              <a:t>en contrario, las disposiciones del presente capítulo se aplicarán al comercio de mercancías entre las partes”.</a:t>
            </a:r>
            <a:endParaRPr lang="es-CR" i="1" dirty="0"/>
          </a:p>
        </p:txBody>
      </p:sp>
      <p:pic>
        <p:nvPicPr>
          <p:cNvPr id="38914" name="Picture 2" descr="http://us.123rf.com/400wm/400/400/pio3/pio31106/pio3110600003/9913967-juego-de-ajedrez-gambas-blancas-en-una-fila-con-uno-negro-concepto-de-exclusividad.jpg"/>
          <p:cNvPicPr>
            <a:picLocks noChangeAspect="1" noChangeArrowheads="1"/>
          </p:cNvPicPr>
          <p:nvPr/>
        </p:nvPicPr>
        <p:blipFill>
          <a:blip r:embed="rId2" cstate="print">
            <a:clrChange>
              <a:clrFrom>
                <a:srgbClr val="FFFFFF"/>
              </a:clrFrom>
              <a:clrTo>
                <a:srgbClr val="FFFFFF">
                  <a:alpha val="0"/>
                </a:srgbClr>
              </a:clrTo>
            </a:clrChange>
          </a:blip>
          <a:srcRect l="10151" t="31721" r="7374" b="4836"/>
          <a:stretch>
            <a:fillRect/>
          </a:stretch>
        </p:blipFill>
        <p:spPr bwMode="auto">
          <a:xfrm>
            <a:off x="5004048" y="2852936"/>
            <a:ext cx="3528392" cy="2714148"/>
          </a:xfrm>
          <a:prstGeom prst="rect">
            <a:avLst/>
          </a:prstGeom>
          <a:noFill/>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R" dirty="0" smtClean="0"/>
              <a:t>Definiciones</a:t>
            </a:r>
            <a:endParaRPr lang="es-CR" dirty="0"/>
          </a:p>
        </p:txBody>
      </p:sp>
      <p:sp>
        <p:nvSpPr>
          <p:cNvPr id="3" name="2 Marcador de contenido"/>
          <p:cNvSpPr>
            <a:spLocks noGrp="1"/>
          </p:cNvSpPr>
          <p:nvPr>
            <p:ph sz="quarter" idx="13"/>
          </p:nvPr>
        </p:nvSpPr>
        <p:spPr/>
        <p:txBody>
          <a:bodyPr>
            <a:normAutofit fontScale="77500" lnSpcReduction="20000"/>
          </a:bodyPr>
          <a:lstStyle/>
          <a:p>
            <a:r>
              <a:rPr lang="es-CR" dirty="0" smtClean="0"/>
              <a:t>Se definen términos relevantes: material, mercancías, precios franco de fábrica, valor de los materiales, envío, autoridad pública competente, entre otros.</a:t>
            </a:r>
            <a:endParaRPr lang="es-CR" dirty="0"/>
          </a:p>
        </p:txBody>
      </p:sp>
      <p:pic>
        <p:nvPicPr>
          <p:cNvPr id="26626" name="Picture 2" descr="http://t1.gstatic.com/images?q=tbn:ANd9GcQtSdyGKHKWRO6J7i9hLf1KKqFR11NqiumN5ufq5WGyx7JQovvvxA"/>
          <p:cNvPicPr>
            <a:picLocks noChangeAspect="1" noChangeArrowheads="1"/>
          </p:cNvPicPr>
          <p:nvPr/>
        </p:nvPicPr>
        <p:blipFill>
          <a:blip r:embed="rId2" cstate="print"/>
          <a:srcRect/>
          <a:stretch>
            <a:fillRect/>
          </a:stretch>
        </p:blipFill>
        <p:spPr bwMode="auto">
          <a:xfrm>
            <a:off x="4427983" y="2420888"/>
            <a:ext cx="4064933" cy="2699371"/>
          </a:xfrm>
          <a:prstGeom prst="rect">
            <a:avLst/>
          </a:prstGeom>
          <a:noFill/>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Se consideran originarios cuando:</a:t>
            </a:r>
            <a:endParaRPr lang="es-CR" dirty="0"/>
          </a:p>
        </p:txBody>
      </p:sp>
      <p:sp>
        <p:nvSpPr>
          <p:cNvPr id="3" name="2 Marcador de contenido"/>
          <p:cNvSpPr>
            <a:spLocks noGrp="1"/>
          </p:cNvSpPr>
          <p:nvPr>
            <p:ph sz="quarter" idx="13"/>
          </p:nvPr>
        </p:nvSpPr>
        <p:spPr/>
        <p:txBody>
          <a:bodyPr>
            <a:normAutofit fontScale="85000" lnSpcReduction="10000"/>
          </a:bodyPr>
          <a:lstStyle/>
          <a:p>
            <a:pPr algn="just"/>
            <a:r>
              <a:rPr lang="es-CR" dirty="0" smtClean="0"/>
              <a:t>Son enteramente obtenidos en el territorio de una o más de las Partes;</a:t>
            </a:r>
          </a:p>
          <a:p>
            <a:pPr algn="just"/>
            <a:r>
              <a:rPr lang="es-CR" dirty="0" smtClean="0"/>
              <a:t>Son objeto de elaboración o transformación suficiente en una o más de las Partes.</a:t>
            </a:r>
            <a:endParaRPr lang="es-CR" dirty="0"/>
          </a:p>
        </p:txBody>
      </p:sp>
      <p:pic>
        <p:nvPicPr>
          <p:cNvPr id="25602" name="Picture 2" descr="http://www.procomer.com/contenido/descargables/certificado-origen/pag-udo.jpg"/>
          <p:cNvPicPr>
            <a:picLocks noChangeAspect="1" noChangeArrowheads="1"/>
          </p:cNvPicPr>
          <p:nvPr/>
        </p:nvPicPr>
        <p:blipFill>
          <a:blip r:embed="rId2" cstate="print"/>
          <a:srcRect/>
          <a:stretch>
            <a:fillRect/>
          </a:stretch>
        </p:blipFill>
        <p:spPr bwMode="auto">
          <a:xfrm>
            <a:off x="4788024" y="2636912"/>
            <a:ext cx="3345160" cy="2843388"/>
          </a:xfrm>
          <a:prstGeom prst="rect">
            <a:avLst/>
          </a:prstGeom>
          <a:noFill/>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Tipos de acumulación:</a:t>
            </a:r>
            <a:endParaRPr lang="es-CR" dirty="0"/>
          </a:p>
        </p:txBody>
      </p:sp>
      <p:sp>
        <p:nvSpPr>
          <p:cNvPr id="3" name="2 Marcador de contenido"/>
          <p:cNvSpPr>
            <a:spLocks noGrp="1"/>
          </p:cNvSpPr>
          <p:nvPr>
            <p:ph idx="1"/>
          </p:nvPr>
        </p:nvSpPr>
        <p:spPr>
          <a:xfrm>
            <a:off x="395536" y="2204864"/>
            <a:ext cx="5616624" cy="4273700"/>
          </a:xfrm>
        </p:spPr>
        <p:txBody>
          <a:bodyPr>
            <a:noAutofit/>
          </a:bodyPr>
          <a:lstStyle/>
          <a:p>
            <a:pPr algn="just"/>
            <a:r>
              <a:rPr lang="es-CR" sz="1400" dirty="0" smtClean="0"/>
              <a:t>Entre la UE y CA:</a:t>
            </a:r>
          </a:p>
          <a:p>
            <a:pPr lvl="1" algn="just"/>
            <a:r>
              <a:rPr lang="es-CR" sz="1400" dirty="0" smtClean="0"/>
              <a:t>Materiales originarios de cualquiera de las Partes.</a:t>
            </a:r>
          </a:p>
          <a:p>
            <a:pPr algn="just"/>
            <a:r>
              <a:rPr lang="es-CR" sz="1400" dirty="0" smtClean="0"/>
              <a:t>Con Bolivia, Colombia, Ecuador, Perú o Venezuela:</a:t>
            </a:r>
          </a:p>
          <a:p>
            <a:pPr lvl="1" algn="just"/>
            <a:r>
              <a:rPr lang="es-CR" sz="1400" dirty="0" smtClean="0"/>
              <a:t>Se deben aplicar reglas de origen idénticas al tratado en cuestión y aportar prueba de origen.</a:t>
            </a:r>
          </a:p>
          <a:p>
            <a:pPr lvl="1" algn="just"/>
            <a:r>
              <a:rPr lang="es-CR" sz="1400" dirty="0" smtClean="0"/>
              <a:t>Se deben tener acuerdos de cooperación administrativos: acuerdos ya existentes entre la SIECA y la CAN (nota al pie 60, del artículo 3, del Título II)</a:t>
            </a:r>
          </a:p>
          <a:p>
            <a:pPr lvl="1" algn="just"/>
            <a:r>
              <a:rPr lang="es-CR" sz="1400" dirty="0" smtClean="0"/>
              <a:t>Aportar prueba de origen e indicar nombre de país con el que se acumula.</a:t>
            </a:r>
            <a:endParaRPr lang="es-CR" sz="1400" dirty="0"/>
          </a:p>
        </p:txBody>
      </p:sp>
      <p:pic>
        <p:nvPicPr>
          <p:cNvPr id="24578" name="Picture 2" descr="http://revoluciontrespuntocero.com/puentesur/wp-content/uploads/2013/01/Rompecabezas-3D_revoluciontrespuntocer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12160" y="2924944"/>
            <a:ext cx="2516965" cy="1887724"/>
          </a:xfrm>
          <a:prstGeom prst="rect">
            <a:avLst/>
          </a:prstGeom>
          <a:noFill/>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Tipos de acumulación</a:t>
            </a:r>
            <a:endParaRPr lang="es-CR" dirty="0"/>
          </a:p>
        </p:txBody>
      </p:sp>
      <p:pic>
        <p:nvPicPr>
          <p:cNvPr id="4" name="Picture 2" descr="http://revoluciontrespuntocero.com/puentesur/wp-content/uploads/2013/01/Rompecabezas-3D_revoluciontrespuntocer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12160" y="2924944"/>
            <a:ext cx="2516965" cy="1887724"/>
          </a:xfrm>
          <a:prstGeom prst="rect">
            <a:avLst/>
          </a:prstGeom>
          <a:noFill/>
        </p:spPr>
      </p:pic>
      <p:sp>
        <p:nvSpPr>
          <p:cNvPr id="3" name="2 Marcador de contenido"/>
          <p:cNvSpPr>
            <a:spLocks noGrp="1"/>
          </p:cNvSpPr>
          <p:nvPr>
            <p:ph idx="1"/>
          </p:nvPr>
        </p:nvSpPr>
        <p:spPr>
          <a:xfrm>
            <a:off x="683569" y="2204864"/>
            <a:ext cx="5760639" cy="3960440"/>
          </a:xfrm>
        </p:spPr>
        <p:txBody>
          <a:bodyPr>
            <a:normAutofit fontScale="77500" lnSpcReduction="20000"/>
          </a:bodyPr>
          <a:lstStyle/>
          <a:p>
            <a:pPr algn="just"/>
            <a:r>
              <a:rPr lang="es-CR" dirty="0" smtClean="0"/>
              <a:t>Con otros países:</a:t>
            </a:r>
          </a:p>
          <a:p>
            <a:pPr lvl="1" algn="just"/>
            <a:r>
              <a:rPr lang="es-CR" dirty="0" smtClean="0"/>
              <a:t>Materiales originarios de México, países de Suramérica o del Caribe se consideren originarios de la UE o de CA, se debe cumplir:</a:t>
            </a:r>
          </a:p>
          <a:p>
            <a:pPr lvl="2" algn="just"/>
            <a:r>
              <a:rPr lang="es-CR" dirty="0" smtClean="0"/>
              <a:t>Igual que anteriores,</a:t>
            </a:r>
          </a:p>
          <a:p>
            <a:pPr lvl="2" algn="just"/>
            <a:r>
              <a:rPr lang="es-CR" dirty="0" smtClean="0"/>
              <a:t>Partes deben consensuar la lista de materiales que se beneficiarán</a:t>
            </a:r>
          </a:p>
          <a:p>
            <a:pPr lvl="2" algn="just"/>
            <a:r>
              <a:rPr lang="es-CR" dirty="0" smtClean="0"/>
              <a:t>Tener un acuerdo de comercio preferencial entre CA, UE y el país en cuestión.</a:t>
            </a:r>
          </a:p>
          <a:p>
            <a:pPr lvl="2" algn="just"/>
            <a:r>
              <a:rPr lang="es-CR" dirty="0" smtClean="0"/>
              <a:t>Publicar en el Diario Oficial el cumplimiento de los requisitos</a:t>
            </a:r>
          </a:p>
          <a:p>
            <a:pPr lvl="2" algn="just"/>
            <a:r>
              <a:rPr lang="es-CR" dirty="0" smtClean="0"/>
              <a:t>Otros que las Partes puedan establecer.</a:t>
            </a:r>
          </a:p>
          <a:p>
            <a:pPr lvl="2" algn="just"/>
            <a:endParaRPr lang="es-CR" dirty="0" smtClean="0"/>
          </a:p>
        </p:txBody>
      </p:sp>
    </p:spTree>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23570</TotalTime>
  <Words>1709</Words>
  <Application>Microsoft Office PowerPoint</Application>
  <PresentationFormat>Presentación en pantalla (4:3)</PresentationFormat>
  <Paragraphs>129</Paragraphs>
  <Slides>35</Slides>
  <Notes>2</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Austin</vt:lpstr>
      <vt:lpstr>Marco general de las normas de origen en el AACUE</vt:lpstr>
      <vt:lpstr>Marco general de las normas de origen en el DR-CAFTA</vt:lpstr>
      <vt:lpstr>Normas aplicables</vt:lpstr>
      <vt:lpstr>Normas aplicables</vt:lpstr>
      <vt:lpstr>Capítulo I: Trato nacional y acceso al mercado; Artículo 81: ámbito de aplicación</vt:lpstr>
      <vt:lpstr>Definiciones</vt:lpstr>
      <vt:lpstr>Se consideran originarios cuando:</vt:lpstr>
      <vt:lpstr>Tipos de acumulación:</vt:lpstr>
      <vt:lpstr>Tipos de acumulación</vt:lpstr>
      <vt:lpstr>Disposiciones transitorias  para los efectos de acumulación</vt:lpstr>
      <vt:lpstr>Transformación insuficiente:</vt:lpstr>
      <vt:lpstr>Transformación insuficiente:</vt:lpstr>
      <vt:lpstr>Transformación insuficiente:</vt:lpstr>
      <vt:lpstr>Conceptos:</vt:lpstr>
      <vt:lpstr>Principio de territorialidad</vt:lpstr>
      <vt:lpstr>“Transporte Directo”</vt:lpstr>
      <vt:lpstr>Disposición transitoria para los productos en tránsito </vt:lpstr>
      <vt:lpstr>Prueba de origen</vt:lpstr>
      <vt:lpstr>Plazos, prueba de origen</vt:lpstr>
      <vt:lpstr>Declaración en factura</vt:lpstr>
      <vt:lpstr>Verificación de origen</vt:lpstr>
      <vt:lpstr>Verificación de origen</vt:lpstr>
      <vt:lpstr>Verificación de origen</vt:lpstr>
      <vt:lpstr>Exención de la prueba de origen</vt:lpstr>
      <vt:lpstr>Exención de la prueba de origen</vt:lpstr>
      <vt:lpstr>Ejemplos, reglas de origen específicas</vt:lpstr>
      <vt:lpstr>Ejemplos, reglas de origen específicas</vt:lpstr>
      <vt:lpstr>Ejemplos, reglas de origen específicas</vt:lpstr>
      <vt:lpstr>Sector agroindustrial</vt:lpstr>
      <vt:lpstr>Sector industrial</vt:lpstr>
      <vt:lpstr>Conservación de los registros </vt:lpstr>
      <vt:lpstr>Disposición especial en cooperación administrativa</vt:lpstr>
      <vt:lpstr>Declaraciones conjuntas, excepciones</vt:lpstr>
      <vt:lpstr>Comentarios finales y recomendaciones</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Alonso Ulate</dc:creator>
  <cp:lastModifiedBy>Maikol</cp:lastModifiedBy>
  <cp:revision>1160</cp:revision>
  <cp:lastPrinted>2002-03-21T21:39:45Z</cp:lastPrinted>
  <dcterms:created xsi:type="dcterms:W3CDTF">1995-05-28T16:03:36Z</dcterms:created>
  <dcterms:modified xsi:type="dcterms:W3CDTF">2014-10-15T18:53:10Z</dcterms:modified>
</cp:coreProperties>
</file>