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  <p:sldId id="263" r:id="rId9"/>
    <p:sldId id="290" r:id="rId10"/>
    <p:sldId id="264" r:id="rId11"/>
    <p:sldId id="265" r:id="rId12"/>
    <p:sldId id="277" r:id="rId13"/>
    <p:sldId id="291" r:id="rId14"/>
    <p:sldId id="270" r:id="rId15"/>
    <p:sldId id="271" r:id="rId16"/>
    <p:sldId id="272" r:id="rId17"/>
    <p:sldId id="273" r:id="rId18"/>
    <p:sldId id="266" r:id="rId19"/>
    <p:sldId id="267" r:id="rId20"/>
    <p:sldId id="268" r:id="rId21"/>
    <p:sldId id="269" r:id="rId22"/>
    <p:sldId id="274" r:id="rId23"/>
    <p:sldId id="275" r:id="rId24"/>
    <p:sldId id="276" r:id="rId25"/>
    <p:sldId id="279" r:id="rId26"/>
    <p:sldId id="278" r:id="rId27"/>
    <p:sldId id="280" r:id="rId28"/>
    <p:sldId id="292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3" r:id="rId3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E0632-0A19-4B0C-8375-B83AACEA3A03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1141B-241B-4B87-98C2-1828C8002F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Impuestos específicos de consumo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UCI-Marzo 2013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dirty="0" smtClean="0"/>
              <a:t>Actualizaciones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El impuesto se actualiza  en los meses siguientes:</a:t>
            </a:r>
          </a:p>
          <a:p>
            <a:r>
              <a:rPr lang="es-ES" dirty="0" smtClean="0"/>
              <a:t>Febrero</a:t>
            </a:r>
          </a:p>
          <a:p>
            <a:r>
              <a:rPr lang="es-ES" dirty="0" smtClean="0"/>
              <a:t>Mayo</a:t>
            </a:r>
          </a:p>
          <a:p>
            <a:r>
              <a:rPr lang="es-ES" dirty="0" smtClean="0"/>
              <a:t>Agosto</a:t>
            </a:r>
          </a:p>
          <a:p>
            <a:r>
              <a:rPr lang="es-ES" dirty="0" smtClean="0"/>
              <a:t>Noviembre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sz="4000" dirty="0" smtClean="0"/>
              <a:t>Impuesto específico  sobre bebidas envasadas sin contenido alcohólico  y jabón de tocador</a:t>
            </a:r>
            <a:endParaRPr lang="es-E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s-ES" dirty="0" smtClean="0"/>
              <a:t>Tipos de bebidas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060849"/>
            <a:ext cx="8229600" cy="3960440"/>
          </a:xfrm>
        </p:spPr>
        <p:txBody>
          <a:bodyPr/>
          <a:lstStyle/>
          <a:p>
            <a:r>
              <a:rPr lang="es-ES" dirty="0" smtClean="0"/>
              <a:t>1.- Bebidas gaseosas  y concentrados de gaseosas</a:t>
            </a:r>
          </a:p>
          <a:p>
            <a:r>
              <a:rPr lang="es-ES" dirty="0" smtClean="0"/>
              <a:t>2.-Otras bebidas líquidas envasadas ( incluye el agua)</a:t>
            </a:r>
          </a:p>
          <a:p>
            <a:r>
              <a:rPr lang="es-ES" dirty="0" smtClean="0"/>
              <a:t>3.- Agua (envases de 18 litros o más)</a:t>
            </a:r>
          </a:p>
          <a:p>
            <a:r>
              <a:rPr lang="es-ES" dirty="0" smtClean="0"/>
              <a:t>4.- Impuesto por gramos de jabón de tocador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r>
              <a:rPr lang="es-ES" dirty="0" smtClean="0"/>
              <a:t>Impuesto por unidad de consumo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5"/>
            <a:ext cx="8229600" cy="3960440"/>
          </a:xfrm>
        </p:spPr>
        <p:txBody>
          <a:bodyPr/>
          <a:lstStyle/>
          <a:p>
            <a:r>
              <a:rPr lang="es-ES" dirty="0" smtClean="0"/>
              <a:t>Caseosas y concentrados 		16.74</a:t>
            </a:r>
          </a:p>
          <a:p>
            <a:r>
              <a:rPr lang="es-ES" dirty="0" smtClean="0"/>
              <a:t>Otras bebidas ( agua)		12.40</a:t>
            </a:r>
          </a:p>
          <a:p>
            <a:r>
              <a:rPr lang="es-ES" dirty="0" smtClean="0"/>
              <a:t>Agua envases + 18 </a:t>
            </a:r>
            <a:r>
              <a:rPr lang="es-ES" dirty="0" err="1" smtClean="0"/>
              <a:t>Lt</a:t>
            </a:r>
            <a:r>
              <a:rPr lang="es-ES" dirty="0" smtClean="0"/>
              <a:t>		  </a:t>
            </a:r>
            <a:r>
              <a:rPr lang="es-ES" dirty="0" smtClean="0"/>
              <a:t>5.80</a:t>
            </a:r>
            <a:endParaRPr lang="es-ES" dirty="0" smtClean="0"/>
          </a:p>
          <a:p>
            <a:r>
              <a:rPr lang="es-ES" dirty="0" smtClean="0"/>
              <a:t>Por gramo de jabón			</a:t>
            </a:r>
            <a:r>
              <a:rPr lang="es-ES" dirty="0" smtClean="0"/>
              <a:t>0.211</a:t>
            </a:r>
            <a:endParaRPr lang="es-ES" dirty="0" smtClean="0"/>
          </a:p>
          <a:p>
            <a:r>
              <a:rPr lang="es-ES" dirty="0" smtClean="0"/>
              <a:t>Vigente a partir 12/01/2013 Decreto 37481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/>
          <a:lstStyle/>
          <a:p>
            <a:r>
              <a:rPr lang="es-ES" dirty="0" smtClean="0"/>
              <a:t>Base Legal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Ley de Simplificación y Eficiencia Tributaria  No. 8114  de 2001.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es-ES" dirty="0" smtClean="0"/>
              <a:t>Hecho generador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es-ES" dirty="0" smtClean="0"/>
              <a:t>1.-Ventas a nivel de fábrica en el acto de emisión de factura  o la entrega del producto, el acto que suceda primero.</a:t>
            </a:r>
          </a:p>
          <a:p>
            <a:endParaRPr lang="es-ES" dirty="0" smtClean="0"/>
          </a:p>
          <a:p>
            <a:r>
              <a:rPr lang="es-ES" dirty="0" smtClean="0"/>
              <a:t>2.- En la importación o internación de productos en el momento de aceptación  de la declaración aduanera.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s-ES" dirty="0" smtClean="0"/>
              <a:t>Definición de la venta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Cualquier acto  que involucre o tenga por fin último  la transferencia de dominio  del producto, independientemente de su naturaleza  jurídica, la designación y condiciones pactadas  por las partes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s-ES" dirty="0" smtClean="0"/>
              <a:t>Definición de importación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El ingreso  al territorio nacional , una vez cumplidos los trámites legales , de los productos sujetos al impuesto, que provengan de  Centroamérica o el resto del </a:t>
            </a:r>
            <a:r>
              <a:rPr lang="es-ES" dirty="0" smtClean="0"/>
              <a:t>mundo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Específico sobre bebidas no alcohólicas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Aplica </a:t>
            </a:r>
            <a:r>
              <a:rPr lang="es-ES" dirty="0" smtClean="0"/>
              <a:t>a  bebidas sin contenido alcohólico</a:t>
            </a:r>
          </a:p>
          <a:p>
            <a:r>
              <a:rPr lang="es-ES" dirty="0" smtClean="0"/>
              <a:t>No </a:t>
            </a:r>
            <a:r>
              <a:rPr lang="es-ES" dirty="0" smtClean="0"/>
              <a:t>aplica para la leche </a:t>
            </a:r>
          </a:p>
          <a:p>
            <a:r>
              <a:rPr lang="es-ES" dirty="0" smtClean="0"/>
              <a:t>No aplica para  bebidas terapéuticas y de uso médico ( establecidas por  Ministerio de Salud y la CCSS)</a:t>
            </a: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Unidad de consumo para bebidas no alcohólicas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284984"/>
            <a:ext cx="8229600" cy="2404864"/>
          </a:xfrm>
        </p:spPr>
        <p:txBody>
          <a:bodyPr/>
          <a:lstStyle/>
          <a:p>
            <a:r>
              <a:rPr lang="es-ES" dirty="0" smtClean="0"/>
              <a:t>Volumen para unidad de consumo         250 ml</a:t>
            </a:r>
          </a:p>
          <a:p>
            <a:r>
              <a:rPr lang="es-ES" dirty="0" smtClean="0"/>
              <a:t>Para concentrados de gaseosas         </a:t>
            </a:r>
            <a:r>
              <a:rPr lang="es-ES" dirty="0" smtClean="0"/>
              <a:t>39.216ml</a:t>
            </a:r>
            <a:endParaRPr lang="es-ES" dirty="0" smtClean="0"/>
          </a:p>
          <a:p>
            <a:r>
              <a:rPr lang="es-ES" dirty="0" smtClean="0"/>
              <a:t>Aplicación proporcional para envases diferentes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s-ES" dirty="0" smtClean="0"/>
              <a:t>Fundamento legal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Capítulo I  de Ley 7972  ( 30/01/2004)</a:t>
            </a:r>
          </a:p>
          <a:p>
            <a:pPr algn="just"/>
            <a:r>
              <a:rPr lang="es-ES" dirty="0" smtClean="0"/>
              <a:t>“Creación  de cargas tributarias  sobre licores, cervezas y cigarrillos  para financiar un plan  integral de protección y amparo de la población  adulta mayor, niñas y niños en riesgo social, personas discapacitadas  abandonadas, rehabilitación de alcohólicos y farmacodependientes, apoyo a las labores de la Cruz Roja …”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Unidad de medida</a:t>
            </a:r>
            <a:br>
              <a:rPr lang="es-ES" dirty="0" smtClean="0"/>
            </a:br>
            <a:r>
              <a:rPr lang="es-ES" dirty="0" smtClean="0"/>
              <a:t>jabón de tocador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Unidad de medida: Impuesto por gramo  de jabón de tocador</a:t>
            </a:r>
          </a:p>
          <a:p>
            <a:endParaRPr lang="es-ES" dirty="0" smtClean="0"/>
          </a:p>
          <a:p>
            <a:r>
              <a:rPr lang="es-ES" dirty="0" smtClean="0"/>
              <a:t>Impuesto proporcional para jabones con distinto peso.</a:t>
            </a:r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es-ES" dirty="0" smtClean="0"/>
              <a:t>Impuesto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es-ES" dirty="0" smtClean="0"/>
              <a:t>1.- Recae  sobre la producción nacional  y en las importaciones.</a:t>
            </a:r>
          </a:p>
          <a:p>
            <a:r>
              <a:rPr lang="es-ES" dirty="0" smtClean="0"/>
              <a:t>2.- período mensual</a:t>
            </a:r>
          </a:p>
          <a:p>
            <a:r>
              <a:rPr lang="es-ES" dirty="0" smtClean="0"/>
              <a:t>3.-  Formulario D.171 Declaración Jurada Impuesto Específico  sobre Bebidas Alcohólicas .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Excepción: </a:t>
            </a:r>
          </a:p>
          <a:p>
            <a:endParaRPr lang="es-ES" dirty="0" smtClean="0"/>
          </a:p>
          <a:p>
            <a:r>
              <a:rPr lang="es-ES" dirty="0" smtClean="0"/>
              <a:t> NO aplica a las bebidas  de producción nacional  destinadas a la EXPORTACIÓN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r>
              <a:rPr lang="es-ES" dirty="0" smtClean="0"/>
              <a:t>Presentación y pago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es-ES" dirty="0" smtClean="0"/>
              <a:t>1.- Para la producción nacional:  primeros quince días naturales  de cada mes.</a:t>
            </a:r>
          </a:p>
          <a:p>
            <a:endParaRPr lang="es-ES" dirty="0" smtClean="0"/>
          </a:p>
          <a:p>
            <a:r>
              <a:rPr lang="es-ES" dirty="0" smtClean="0"/>
              <a:t>2.- Cuando se trate de importaciones  en el momento previo al </a:t>
            </a:r>
            <a:r>
              <a:rPr lang="es-ES" dirty="0" err="1" smtClean="0"/>
              <a:t>desalmacenaje</a:t>
            </a:r>
            <a:r>
              <a:rPr lang="es-ES" dirty="0" smtClean="0"/>
              <a:t>  del producto, efectuado por Aduanas.</a:t>
            </a:r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dirty="0" smtClean="0"/>
              <a:t>Actualización de la tarifa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es-ES" dirty="0" smtClean="0"/>
              <a:t>Cada tres meses(enero, abril, julio, octubre)</a:t>
            </a:r>
          </a:p>
          <a:p>
            <a:endParaRPr lang="es-ES" dirty="0" smtClean="0"/>
          </a:p>
          <a:p>
            <a:r>
              <a:rPr lang="es-ES" dirty="0" smtClean="0"/>
              <a:t>Según la variación de los índices de precios  al consumidor  del Instituto Nacional  de Estadística y Censos (INEC).</a:t>
            </a:r>
          </a:p>
          <a:p>
            <a:endParaRPr lang="es-ES" dirty="0" smtClean="0"/>
          </a:p>
          <a:p>
            <a:r>
              <a:rPr lang="es-ES" dirty="0" smtClean="0"/>
              <a:t>Tope de la variación: No superior al 3%</a:t>
            </a:r>
            <a:endParaRPr lang="es-E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IMPUESTO UNICO A LOS COMBUSTIBLES</a:t>
            </a:r>
            <a:endParaRPr lang="es-E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Ley de Simplificación y Eficiencia Tributarias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Nº 8114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56992"/>
            <a:ext cx="8229600" cy="2985195"/>
          </a:xfrm>
        </p:spPr>
        <p:txBody>
          <a:bodyPr/>
          <a:lstStyle/>
          <a:p>
            <a:pPr algn="ctr"/>
            <a:r>
              <a:rPr lang="es-ES" b="1" dirty="0" smtClean="0"/>
              <a:t>Modificación de la carga tributaria </a:t>
            </a:r>
            <a:endParaRPr lang="es-ES" dirty="0" smtClean="0"/>
          </a:p>
          <a:p>
            <a:pPr algn="ctr"/>
            <a:r>
              <a:rPr lang="es-ES" b="1" dirty="0" smtClean="0"/>
              <a:t>que pesa sobre los combustibles</a:t>
            </a:r>
            <a:r>
              <a:rPr lang="es-ES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Objeto, hecho generador y sujetos pasivos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5"/>
            <a:ext cx="8229600" cy="3384376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Impuesto único por tipo de combustible:</a:t>
            </a:r>
          </a:p>
          <a:p>
            <a:r>
              <a:rPr lang="es-ES" dirty="0" smtClean="0"/>
              <a:t> 1.-Producción nacional </a:t>
            </a:r>
          </a:p>
          <a:p>
            <a:endParaRPr lang="es-ES" dirty="0" smtClean="0"/>
          </a:p>
          <a:p>
            <a:r>
              <a:rPr lang="es-ES" dirty="0" smtClean="0"/>
              <a:t>2.- Combustible  importado</a:t>
            </a:r>
            <a:endParaRPr lang="es-E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s-ES" dirty="0" smtClean="0"/>
              <a:t>Tarifas vigentes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3528392"/>
          </a:xfrm>
        </p:spPr>
        <p:txBody>
          <a:bodyPr/>
          <a:lstStyle/>
          <a:p>
            <a:r>
              <a:rPr lang="es-ES" dirty="0" smtClean="0"/>
              <a:t>Decreto número  37233</a:t>
            </a:r>
          </a:p>
          <a:p>
            <a:endParaRPr lang="es-ES" dirty="0" smtClean="0"/>
          </a:p>
          <a:p>
            <a:r>
              <a:rPr lang="es-ES" dirty="0" smtClean="0"/>
              <a:t>Fecha 1-08/2012</a:t>
            </a:r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37575"/>
              </p:ext>
            </p:extLst>
          </p:nvPr>
        </p:nvGraphicFramePr>
        <p:xfrm>
          <a:off x="467544" y="836712"/>
          <a:ext cx="8219256" cy="504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186808"/>
              </a:tblGrid>
              <a:tr h="148550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 Narrow" pitchFamily="34" charset="0"/>
                        </a:rPr>
                        <a:t>TIPO DE COMBUSTIBLE</a:t>
                      </a:r>
                      <a:endParaRPr lang="es-ES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IMPUESTO</a:t>
                      </a:r>
                      <a:endParaRPr lang="es-ES" dirty="0"/>
                    </a:p>
                  </a:txBody>
                  <a:tcPr/>
                </a:tc>
              </a:tr>
              <a:tr h="154779">
                <a:tc>
                  <a:txBody>
                    <a:bodyPr/>
                    <a:lstStyle/>
                    <a:p>
                      <a:r>
                        <a:rPr lang="es-MX" sz="20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Gasolina regular</a:t>
                      </a:r>
                      <a:endParaRPr lang="es-ES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Verdana"/>
                          <a:ea typeface="Times New Roman"/>
                          <a:cs typeface="Times New Roman"/>
                        </a:rPr>
                        <a:t>212.00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r>
                        <a:rPr lang="es-MX" sz="20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Gasolina súper</a:t>
                      </a:r>
                      <a:endParaRPr lang="es-ES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Verdana"/>
                          <a:ea typeface="Times New Roman"/>
                          <a:cs typeface="Times New Roman"/>
                        </a:rPr>
                        <a:t>221.75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Diesel</a:t>
                      </a:r>
                      <a:endParaRPr lang="es-ES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Verdana"/>
                          <a:ea typeface="Times New Roman"/>
                          <a:cs typeface="Times New Roman"/>
                        </a:rPr>
                        <a:t>125.25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latin typeface="Arial Narrow" pitchFamily="34" charset="0"/>
                          <a:ea typeface="Times New Roman"/>
                          <a:cs typeface="Times New Roman"/>
                        </a:rPr>
                        <a:t>Asfalto </a:t>
                      </a:r>
                      <a:endParaRPr lang="es-ES" sz="20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Times New Roman"/>
                          <a:cs typeface="Times New Roman"/>
                        </a:rPr>
                        <a:t>42.50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latin typeface="Arial Narrow" pitchFamily="34" charset="0"/>
                          <a:ea typeface="Times New Roman"/>
                          <a:cs typeface="Times New Roman"/>
                        </a:rPr>
                        <a:t>Emulsión asfáltica </a:t>
                      </a:r>
                      <a:endParaRPr lang="es-ES" sz="20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Times New Roman"/>
                          <a:cs typeface="Times New Roman"/>
                        </a:rPr>
                        <a:t>31.75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Búnker </a:t>
                      </a:r>
                      <a:endParaRPr lang="es-ES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Times New Roman"/>
                          <a:cs typeface="Times New Roman"/>
                        </a:rPr>
                        <a:t>20.75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latin typeface="Arial Narrow" pitchFamily="34" charset="0"/>
                          <a:ea typeface="Times New Roman"/>
                          <a:cs typeface="Times New Roman"/>
                        </a:rPr>
                        <a:t>LPG </a:t>
                      </a:r>
                      <a:endParaRPr lang="es-ES" sz="20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Times New Roman"/>
                          <a:cs typeface="Times New Roman"/>
                        </a:rPr>
                        <a:t>42.5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latin typeface="Arial Narrow" pitchFamily="34" charset="0"/>
                          <a:ea typeface="Times New Roman"/>
                          <a:cs typeface="Times New Roman"/>
                        </a:rPr>
                        <a:t>Jet Fuel A1 </a:t>
                      </a:r>
                      <a:endParaRPr lang="es-ES" sz="20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Times New Roman"/>
                          <a:cs typeface="Times New Roman"/>
                        </a:rPr>
                        <a:t>126.75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latin typeface="Arial Narrow" pitchFamily="34" charset="0"/>
                          <a:ea typeface="Times New Roman"/>
                          <a:cs typeface="Times New Roman"/>
                        </a:rPr>
                        <a:t>Av Gas </a:t>
                      </a:r>
                      <a:endParaRPr lang="es-ES" sz="20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Times New Roman"/>
                          <a:cs typeface="Times New Roman"/>
                        </a:rPr>
                        <a:t>212.00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latin typeface="Arial Narrow" pitchFamily="34" charset="0"/>
                          <a:ea typeface="Times New Roman"/>
                          <a:cs typeface="Times New Roman"/>
                        </a:rPr>
                        <a:t>Queroseno </a:t>
                      </a:r>
                      <a:endParaRPr lang="es-ES" sz="20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Times New Roman"/>
                          <a:cs typeface="Times New Roman"/>
                        </a:rPr>
                        <a:t>61.00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latin typeface="Arial Narrow" pitchFamily="34" charset="0"/>
                          <a:ea typeface="Times New Roman"/>
                          <a:cs typeface="Times New Roman"/>
                        </a:rPr>
                        <a:t>Diesel pesado (Gasóleo) </a:t>
                      </a:r>
                      <a:endParaRPr lang="es-ES" sz="20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Times New Roman"/>
                          <a:cs typeface="Times New Roman"/>
                        </a:rPr>
                        <a:t>41.00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>
                          <a:latin typeface="Arial Narrow" pitchFamily="34" charset="0"/>
                          <a:ea typeface="Times New Roman"/>
                          <a:cs typeface="Times New Roman"/>
                        </a:rPr>
                        <a:t>Nafta pesada </a:t>
                      </a:r>
                      <a:endParaRPr lang="es-ES" sz="200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Times New Roman"/>
                          <a:cs typeface="Times New Roman"/>
                        </a:rPr>
                        <a:t>30.25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Nafta liviana </a:t>
                      </a:r>
                      <a:endParaRPr lang="es-ES" sz="2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dirty="0" smtClean="0">
                          <a:latin typeface="Verdana"/>
                          <a:ea typeface="Calibri"/>
                          <a:cs typeface="Times New Roman"/>
                        </a:rPr>
                        <a:t>30.25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Impuesto específico de consumo  sobre bebidas alcohólicas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r>
              <a:rPr lang="es-ES" dirty="0" smtClean="0"/>
              <a:t>Objeto del  impuesto:</a:t>
            </a:r>
          </a:p>
          <a:p>
            <a:endParaRPr lang="es-ES" dirty="0" smtClean="0"/>
          </a:p>
          <a:p>
            <a:r>
              <a:rPr lang="es-ES" dirty="0" smtClean="0"/>
              <a:t>Recae sobre la producción nacional  en las ventas a nivel de fabrica  y la importación o internación de los productos.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s-ES" dirty="0" smtClean="0"/>
              <a:t>EXCEPCIONES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1.- el producto destinado a abastecer las líneas aéreas y los buques mercantes o de pasajeros en líneas comerciales, todas de servicio internacional.</a:t>
            </a:r>
          </a:p>
          <a:p>
            <a:r>
              <a:rPr lang="es-MX" dirty="0" smtClean="0"/>
              <a:t>2.-El combustible que utiliza la Cruz Roja Costarricense.</a:t>
            </a:r>
          </a:p>
          <a:p>
            <a:r>
              <a:rPr lang="es-MX" dirty="0" smtClean="0"/>
              <a:t>3.-Combustible de flota de pescadores nacionales para la actividad de pesca no deportiva, de conformidad con la Ley Nº 7384.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es-ES" dirty="0" smtClean="0"/>
              <a:t>El hecho generador del impuesto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es-ES" dirty="0" smtClean="0"/>
              <a:t>1.-En la producción nacional, en el momento de la fabricación, la destilación o la refinación, entendiendo por producción nacional el momento en el cual un producto está listo para la venta.</a:t>
            </a:r>
          </a:p>
          <a:p>
            <a:pPr algn="ctr">
              <a:buNone/>
            </a:pPr>
            <a:r>
              <a:rPr lang="es-ES" dirty="0" smtClean="0"/>
              <a:t>  2.-En la importación o internación, el momento de la aceptación de la declaración aduanera.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SUJETO PASIVO DE LA OBLIGACION TRIBUTARIA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340968"/>
          </a:xfrm>
        </p:spPr>
        <p:txBody>
          <a:bodyPr/>
          <a:lstStyle/>
          <a:p>
            <a:endParaRPr lang="es-ES" dirty="0" smtClean="0"/>
          </a:p>
          <a:p>
            <a:pPr algn="just"/>
            <a:r>
              <a:rPr lang="es-ES" dirty="0" smtClean="0"/>
              <a:t>Es contribuyente  UNICO de este impuesto la Refinadora Costarricense de Petróleo, Sociedad Anónima (RECOPE), ya sea en su condición de productora o de importadora.</a:t>
            </a:r>
            <a:endParaRPr lang="es-E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/>
          <a:lstStyle/>
          <a:p>
            <a:r>
              <a:rPr lang="es-ES" dirty="0" smtClean="0"/>
              <a:t>EXCEPCION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548880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err="1" smtClean="0"/>
              <a:t>Exceptúase</a:t>
            </a:r>
            <a:r>
              <a:rPr lang="es-ES" dirty="0" smtClean="0"/>
              <a:t> del pago de este impuesto el producto destinado a la exportación</a:t>
            </a:r>
            <a:endParaRPr lang="es-E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Exención a misiones diplomáticas y organismos internacionales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276872"/>
            <a:ext cx="8229600" cy="3960440"/>
          </a:xfrm>
        </p:spPr>
        <p:txBody>
          <a:bodyPr/>
          <a:lstStyle/>
          <a:p>
            <a:r>
              <a:rPr lang="es-ES" dirty="0" smtClean="0"/>
              <a:t>Excepción del pago del impuesto:</a:t>
            </a:r>
          </a:p>
          <a:p>
            <a:endParaRPr lang="es-ES" dirty="0" smtClean="0"/>
          </a:p>
          <a:p>
            <a:pPr algn="just"/>
            <a:r>
              <a:rPr lang="es-ES" dirty="0" smtClean="0"/>
              <a:t>1.- El producto destinado a abastecer a las misiones diplomáticas y los organismos internacionales acreditados en el país, de conformidad con la Convención de Viena sobre Relaciones Diplomáticas</a:t>
            </a:r>
            <a:endParaRPr lang="es-E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s-ES" b="1" dirty="0" smtClean="0"/>
              <a:t>Liquidación y pago del impuesto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5"/>
            <a:ext cx="8229600" cy="4032448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a) Tratándose de importaciones o internaciones de los productos finales indicados en el artículo anterior, en el momento previo al </a:t>
            </a:r>
            <a:r>
              <a:rPr lang="es-ES" dirty="0" err="1" smtClean="0"/>
              <a:t>desalmacenaje</a:t>
            </a:r>
            <a:r>
              <a:rPr lang="es-ES" dirty="0" smtClean="0"/>
              <a:t> del producto, efectuado por las aduanas.</a:t>
            </a:r>
          </a:p>
          <a:p>
            <a:r>
              <a:rPr lang="es-ES" dirty="0" smtClean="0"/>
              <a:t>b) En la producción nacional, la fabricación, la destilación o la refinación, RECOPE debe liquidar y pagar el impuesto a más tardar dentro de los primeros quince días naturales de cada mes</a:t>
            </a:r>
            <a:endParaRPr lang="es-E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/>
          <a:lstStyle/>
          <a:p>
            <a:r>
              <a:rPr lang="es-ES" b="1" dirty="0" smtClean="0"/>
              <a:t>Actualización del impuesto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a) Actualizar trimestralmente el monto de este impuesto, por tipo de combustible, a partir de la vigencia de esta Ley, de conformidad con la variación en el índice de precios al consumidor que determina el Instituto Nacional de Estadística y Censos (INEC). En ningún caso el ajuste trimestral podrá ser superior al tres por ciento (3%).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s-ES" b="1" dirty="0" smtClean="0"/>
              <a:t>Actualización del impuesto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b) Publicar, mediante decreto ejecutivo la actualización </a:t>
            </a:r>
          </a:p>
          <a:p>
            <a:r>
              <a:rPr lang="es-ES" dirty="0" smtClean="0"/>
              <a:t>La Autoridad Reguladora de los Servicios Públicos (ARESEP) tendrá un plazo máximo de dos días hábiles para actualizar el precio de los combustibles,</a:t>
            </a:r>
          </a:p>
          <a:p>
            <a:r>
              <a:rPr lang="es-ES" dirty="0" smtClean="0"/>
              <a:t>c) Una vez publicado el decreto aludido en el inciso b) anterior, la actualización ordenada en el presente artículo entrará a regir automáticamente el primer día de cada período de aplicación.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es-ES" dirty="0" smtClean="0"/>
              <a:t>ACTUALIZACION DEL 13-02-2013.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Nº 37519 –H </a:t>
            </a:r>
          </a:p>
          <a:p>
            <a:r>
              <a:rPr lang="es-ES" dirty="0" err="1" smtClean="0"/>
              <a:t>Actualízase</a:t>
            </a:r>
            <a:r>
              <a:rPr lang="es-ES" dirty="0" smtClean="0"/>
              <a:t> el monto del impuesto único por tipo de combustible, tanto de producción nacional como importado, establecido en el artículo 1° de la Ley N° 8114, Ley de Simplificación y Eficiencia Tributarias, publicada en el Alcance N° 53 a </a:t>
            </a:r>
            <a:r>
              <a:rPr lang="es-ES" i="1" dirty="0" smtClean="0"/>
              <a:t>La Gaceta </a:t>
            </a:r>
            <a:r>
              <a:rPr lang="es-ES" dirty="0" smtClean="0"/>
              <a:t>N° 131 del 9 de julio del 2001, mediante un ajuste del 0,29%,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es-ES" dirty="0" smtClean="0"/>
              <a:t>Contribuyentes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104456"/>
          </a:xfrm>
        </p:spPr>
        <p:txBody>
          <a:bodyPr/>
          <a:lstStyle/>
          <a:p>
            <a:r>
              <a:rPr lang="es-ES" dirty="0" smtClean="0"/>
              <a:t>1.-Fabricantes de bebidas alcohólicas a nivel nacional.</a:t>
            </a:r>
          </a:p>
          <a:p>
            <a:endParaRPr lang="es-ES" dirty="0" smtClean="0"/>
          </a:p>
          <a:p>
            <a:r>
              <a:rPr lang="es-ES" dirty="0" smtClean="0"/>
              <a:t>2.- Persona física o jurídica que importe  bebidas alcohólicas.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Impuesto  específico bebidas alcohólicas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773016"/>
          </a:xfrm>
        </p:spPr>
        <p:txBody>
          <a:bodyPr/>
          <a:lstStyle/>
          <a:p>
            <a:r>
              <a:rPr lang="es-ES" dirty="0" smtClean="0"/>
              <a:t>Concepto de venta e importación:</a:t>
            </a:r>
          </a:p>
          <a:p>
            <a:r>
              <a:rPr lang="es-ES" dirty="0" smtClean="0"/>
              <a:t>1.-Venta cualquier acto que involucre  como fin último la transferencia de dominio del producto.</a:t>
            </a:r>
          </a:p>
          <a:p>
            <a:r>
              <a:rPr lang="es-ES" dirty="0" smtClean="0"/>
              <a:t>2.- Importación o internación: Ingreso al territorio nacional  cumplidos los trámites legales 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r>
              <a:rPr lang="es-ES" dirty="0" smtClean="0"/>
              <a:t>Impuesto específico de consumo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27373"/>
            <a:ext cx="8229600" cy="4525963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Excepción: </a:t>
            </a:r>
          </a:p>
          <a:p>
            <a:endParaRPr lang="es-ES" dirty="0" smtClean="0"/>
          </a:p>
          <a:p>
            <a:r>
              <a:rPr lang="es-ES" dirty="0" smtClean="0"/>
              <a:t> NO aplica a las bebidas  de producción nacional  destinadas a la EXPORTACIÓN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/>
          <a:lstStyle/>
          <a:p>
            <a:r>
              <a:rPr lang="es-ES" dirty="0" smtClean="0"/>
              <a:t>Declaración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484984"/>
          </a:xfrm>
        </p:spPr>
        <p:txBody>
          <a:bodyPr/>
          <a:lstStyle/>
          <a:p>
            <a:r>
              <a:rPr lang="es-ES" dirty="0" smtClean="0"/>
              <a:t>Formulario  D.117</a:t>
            </a:r>
          </a:p>
          <a:p>
            <a:endParaRPr lang="es-ES" dirty="0" smtClean="0"/>
          </a:p>
          <a:p>
            <a:r>
              <a:rPr lang="es-ES" dirty="0" smtClean="0"/>
              <a:t>Fecha de presentación: Presentación y pago  durante los primeros  quince días naturales de cada mes por las ventas del mes anterior.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es-ES" dirty="0" smtClean="0"/>
              <a:t>Unidades de volumen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es-ES" dirty="0" smtClean="0"/>
              <a:t>Cervezas 				350 ml</a:t>
            </a:r>
          </a:p>
          <a:p>
            <a:r>
              <a:rPr lang="es-ES" dirty="0" smtClean="0"/>
              <a:t>Vinos y sidras				125 ml</a:t>
            </a:r>
          </a:p>
          <a:p>
            <a:r>
              <a:rPr lang="es-ES" dirty="0" smtClean="0"/>
              <a:t>Cremas, rompopes, jerez		75 ml</a:t>
            </a:r>
          </a:p>
          <a:p>
            <a:r>
              <a:rPr lang="es-ES" dirty="0" smtClean="0"/>
              <a:t>Otras bebidas	alcohólicas		31.25 ml.</a:t>
            </a:r>
          </a:p>
          <a:p>
            <a:endParaRPr lang="es-ES" dirty="0" smtClean="0"/>
          </a:p>
          <a:p>
            <a:r>
              <a:rPr lang="es-ES" dirty="0" smtClean="0"/>
              <a:t>Proporcional al envase utilizado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s-ES" dirty="0" smtClean="0"/>
              <a:t>Tarifas y contenido alcohólico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es-ES" dirty="0" smtClean="0"/>
              <a:t>Hasta 15%			2.95</a:t>
            </a:r>
          </a:p>
          <a:p>
            <a:r>
              <a:rPr lang="es-ES" dirty="0" smtClean="0"/>
              <a:t>15%  hasta 30%		3.53</a:t>
            </a:r>
          </a:p>
          <a:p>
            <a:r>
              <a:rPr lang="es-ES" dirty="0" smtClean="0"/>
              <a:t>Mas de 30%			4.10</a:t>
            </a:r>
          </a:p>
          <a:p>
            <a:endParaRPr lang="es-ES" dirty="0" smtClean="0"/>
          </a:p>
          <a:p>
            <a:r>
              <a:rPr lang="es-ES" dirty="0" smtClean="0"/>
              <a:t>Vigente  desde 1-02-2013 según R- 002-2013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1221</Words>
  <Application>Microsoft Office PowerPoint</Application>
  <PresentationFormat>Presentación en pantalla (4:3)</PresentationFormat>
  <Paragraphs>195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39" baseType="lpstr">
      <vt:lpstr>Tema de Office</vt:lpstr>
      <vt:lpstr>Impuestos específicos de consumo</vt:lpstr>
      <vt:lpstr>Fundamento legal</vt:lpstr>
      <vt:lpstr>Impuesto específico de consumo  sobre bebidas alcohólicas</vt:lpstr>
      <vt:lpstr>Contribuyentes</vt:lpstr>
      <vt:lpstr>Impuesto  específico bebidas alcohólicas</vt:lpstr>
      <vt:lpstr>Impuesto específico de consumo  </vt:lpstr>
      <vt:lpstr>Declaración</vt:lpstr>
      <vt:lpstr>Unidades de volumen</vt:lpstr>
      <vt:lpstr>Tarifas y contenido alcohólico</vt:lpstr>
      <vt:lpstr>Actualizaciones </vt:lpstr>
      <vt:lpstr>Presentación de PowerPoint</vt:lpstr>
      <vt:lpstr>Tipos de bebidas</vt:lpstr>
      <vt:lpstr>Impuesto por unidad de consumo</vt:lpstr>
      <vt:lpstr>Base Legal</vt:lpstr>
      <vt:lpstr>Hecho generador</vt:lpstr>
      <vt:lpstr>Definición de la venta</vt:lpstr>
      <vt:lpstr>Definición de importación</vt:lpstr>
      <vt:lpstr>Específico sobre bebidas no alcohólicas </vt:lpstr>
      <vt:lpstr>Unidad de consumo para bebidas no alcohólicas</vt:lpstr>
      <vt:lpstr>Unidad de medida jabón de tocador</vt:lpstr>
      <vt:lpstr>Impuesto</vt:lpstr>
      <vt:lpstr>Presentación de PowerPoint</vt:lpstr>
      <vt:lpstr>Presentación y pago</vt:lpstr>
      <vt:lpstr>Actualización de la tarifa</vt:lpstr>
      <vt:lpstr>Presentación de PowerPoint</vt:lpstr>
      <vt:lpstr>Ley de Simplificación y Eficiencia Tributarias Nº 8114  </vt:lpstr>
      <vt:lpstr>Objeto, hecho generador y sujetos pasivos</vt:lpstr>
      <vt:lpstr>Tarifas vigentes</vt:lpstr>
      <vt:lpstr>Presentación de PowerPoint</vt:lpstr>
      <vt:lpstr>EXCEPCIONES</vt:lpstr>
      <vt:lpstr>El hecho generador del impuesto </vt:lpstr>
      <vt:lpstr>SUJETO PASIVO DE LA OBLIGACION TRIBUTARIA</vt:lpstr>
      <vt:lpstr>EXCEPCION</vt:lpstr>
      <vt:lpstr>Exención a misiones diplomáticas y organismos internacionales</vt:lpstr>
      <vt:lpstr>Liquidación y pago del impuesto</vt:lpstr>
      <vt:lpstr>Actualización del impuesto</vt:lpstr>
      <vt:lpstr>Actualización del impuesto</vt:lpstr>
      <vt:lpstr>ACTUALIZACION DEL 13-02-2013.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Impuestos específicos de consumo</dc:title>
  <dc:creator>barquerohc</dc:creator>
  <cp:lastModifiedBy>Ivannia Fonseca</cp:lastModifiedBy>
  <cp:revision>28</cp:revision>
  <dcterms:created xsi:type="dcterms:W3CDTF">2013-02-07T16:24:53Z</dcterms:created>
  <dcterms:modified xsi:type="dcterms:W3CDTF">2013-02-19T17:17:53Z</dcterms:modified>
</cp:coreProperties>
</file>