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8"/>
  </p:notesMasterIdLst>
  <p:sldIdLst>
    <p:sldId id="448" r:id="rId2"/>
    <p:sldId id="370" r:id="rId3"/>
    <p:sldId id="371" r:id="rId4"/>
    <p:sldId id="372" r:id="rId5"/>
    <p:sldId id="373" r:id="rId6"/>
    <p:sldId id="374" r:id="rId7"/>
    <p:sldId id="417" r:id="rId8"/>
    <p:sldId id="418" r:id="rId9"/>
    <p:sldId id="419" r:id="rId10"/>
    <p:sldId id="416" r:id="rId11"/>
    <p:sldId id="375" r:id="rId12"/>
    <p:sldId id="376" r:id="rId13"/>
    <p:sldId id="377" r:id="rId14"/>
    <p:sldId id="378" r:id="rId15"/>
    <p:sldId id="380" r:id="rId16"/>
    <p:sldId id="382" r:id="rId17"/>
    <p:sldId id="383" r:id="rId18"/>
    <p:sldId id="384" r:id="rId19"/>
    <p:sldId id="385" r:id="rId20"/>
    <p:sldId id="386" r:id="rId21"/>
    <p:sldId id="387" r:id="rId22"/>
    <p:sldId id="388" r:id="rId23"/>
    <p:sldId id="389" r:id="rId24"/>
    <p:sldId id="390" r:id="rId25"/>
    <p:sldId id="391" r:id="rId26"/>
    <p:sldId id="392" r:id="rId27"/>
    <p:sldId id="393" r:id="rId28"/>
    <p:sldId id="394" r:id="rId29"/>
    <p:sldId id="395" r:id="rId30"/>
    <p:sldId id="396" r:id="rId31"/>
    <p:sldId id="397" r:id="rId32"/>
    <p:sldId id="399" r:id="rId33"/>
    <p:sldId id="441" r:id="rId34"/>
    <p:sldId id="401" r:id="rId35"/>
    <p:sldId id="402" r:id="rId36"/>
    <p:sldId id="403" r:id="rId37"/>
    <p:sldId id="404" r:id="rId38"/>
    <p:sldId id="405" r:id="rId39"/>
    <p:sldId id="406" r:id="rId40"/>
    <p:sldId id="407" r:id="rId41"/>
    <p:sldId id="408" r:id="rId42"/>
    <p:sldId id="410" r:id="rId43"/>
    <p:sldId id="446" r:id="rId44"/>
    <p:sldId id="443" r:id="rId45"/>
    <p:sldId id="445" r:id="rId46"/>
    <p:sldId id="411" r:id="rId47"/>
    <p:sldId id="412" r:id="rId48"/>
    <p:sldId id="413" r:id="rId49"/>
    <p:sldId id="414" r:id="rId50"/>
    <p:sldId id="420" r:id="rId51"/>
    <p:sldId id="421" r:id="rId52"/>
    <p:sldId id="422" r:id="rId53"/>
    <p:sldId id="423" r:id="rId54"/>
    <p:sldId id="424" r:id="rId55"/>
    <p:sldId id="425" r:id="rId56"/>
    <p:sldId id="426" r:id="rId57"/>
    <p:sldId id="428" r:id="rId58"/>
    <p:sldId id="430" r:id="rId59"/>
    <p:sldId id="431" r:id="rId60"/>
    <p:sldId id="432" r:id="rId61"/>
    <p:sldId id="433" r:id="rId62"/>
    <p:sldId id="434" r:id="rId63"/>
    <p:sldId id="435" r:id="rId64"/>
    <p:sldId id="436" r:id="rId65"/>
    <p:sldId id="415" r:id="rId66"/>
    <p:sldId id="447" r:id="rId67"/>
  </p:sldIdLst>
  <p:sldSz cx="9144000" cy="6858000" type="screen4x3"/>
  <p:notesSz cx="7315200" cy="96012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A1CA"/>
    <a:srgbClr val="2E88AC"/>
    <a:srgbClr val="80C2ED"/>
    <a:srgbClr val="80C2DD"/>
    <a:srgbClr val="80B6DD"/>
    <a:srgbClr val="80B6CB"/>
    <a:srgbClr val="80ACB6"/>
    <a:srgbClr val="726EC8"/>
    <a:srgbClr val="606EC8"/>
    <a:srgbClr val="606E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0"/>
  </p:normalViewPr>
  <p:slideViewPr>
    <p:cSldViewPr>
      <p:cViewPr>
        <p:scale>
          <a:sx n="80" d="100"/>
          <a:sy n="80" d="100"/>
        </p:scale>
        <p:origin x="2024" y="3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notesMaster" Target="notesMasters/notesMaster1.xml"/><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70C634-CAC4-4CC6-9958-E12977E8C81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0AF8173F-7150-4849-9BF6-96AF2EA168C3}">
      <dgm:prSet phldrT="[Text]"/>
      <dgm:spPr/>
      <dgm:t>
        <a:bodyPr/>
        <a:lstStyle/>
        <a:p>
          <a:r>
            <a:rPr lang="es-ES" dirty="0" smtClean="0"/>
            <a:t>Definir las Actividades </a:t>
          </a:r>
          <a:endParaRPr lang="en-US" dirty="0"/>
        </a:p>
      </dgm:t>
    </dgm:pt>
    <dgm:pt modelId="{B9A96353-489B-4E54-B5DE-D98077D993C1}" type="parTrans" cxnId="{7D881966-30E5-4669-9491-06B6BFA9DE24}">
      <dgm:prSet/>
      <dgm:spPr/>
      <dgm:t>
        <a:bodyPr/>
        <a:lstStyle/>
        <a:p>
          <a:endParaRPr lang="en-US"/>
        </a:p>
      </dgm:t>
    </dgm:pt>
    <dgm:pt modelId="{D3CB3FA1-B17D-4065-B078-5820F1FDCF26}" type="sibTrans" cxnId="{7D881966-30E5-4669-9491-06B6BFA9DE24}">
      <dgm:prSet/>
      <dgm:spPr/>
      <dgm:t>
        <a:bodyPr/>
        <a:lstStyle/>
        <a:p>
          <a:endParaRPr lang="en-US"/>
        </a:p>
      </dgm:t>
    </dgm:pt>
    <dgm:pt modelId="{D2A764C7-9A6C-4208-B8D8-295912CE82DF}">
      <dgm:prSet phldrT="[Text]"/>
      <dgm:spPr/>
      <dgm:t>
        <a:bodyPr/>
        <a:lstStyle/>
        <a:p>
          <a:r>
            <a:rPr lang="es-ES" dirty="0" smtClean="0"/>
            <a:t>Secuenciar las Actividades </a:t>
          </a:r>
          <a:endParaRPr lang="en-US" dirty="0"/>
        </a:p>
      </dgm:t>
    </dgm:pt>
    <dgm:pt modelId="{48431D7B-6FB0-426B-8A24-8C37584DAAB6}" type="parTrans" cxnId="{FD641DC3-AF25-4FAC-A7B8-64C432601287}">
      <dgm:prSet/>
      <dgm:spPr/>
      <dgm:t>
        <a:bodyPr/>
        <a:lstStyle/>
        <a:p>
          <a:endParaRPr lang="en-US"/>
        </a:p>
      </dgm:t>
    </dgm:pt>
    <dgm:pt modelId="{AFB8F9D7-8B7F-4A7D-8A5F-3F49819B1473}" type="sibTrans" cxnId="{FD641DC3-AF25-4FAC-A7B8-64C432601287}">
      <dgm:prSet/>
      <dgm:spPr/>
      <dgm:t>
        <a:bodyPr/>
        <a:lstStyle/>
        <a:p>
          <a:endParaRPr lang="en-US"/>
        </a:p>
      </dgm:t>
    </dgm:pt>
    <dgm:pt modelId="{B1490C2D-6B0F-4C09-8999-68156FE66BF5}">
      <dgm:prSet phldrT="[Text]"/>
      <dgm:spPr/>
      <dgm:t>
        <a:bodyPr/>
        <a:lstStyle/>
        <a:p>
          <a:r>
            <a:rPr lang="es-ES" dirty="0" smtClean="0"/>
            <a:t>Estimar los Recursos de las Actividades </a:t>
          </a:r>
          <a:endParaRPr lang="en-US" dirty="0"/>
        </a:p>
      </dgm:t>
    </dgm:pt>
    <dgm:pt modelId="{11D07504-E640-49CF-90E4-FB3D11F02F39}" type="parTrans" cxnId="{8E1CFCD0-68BB-4195-B979-8825ECEB53FD}">
      <dgm:prSet/>
      <dgm:spPr/>
      <dgm:t>
        <a:bodyPr/>
        <a:lstStyle/>
        <a:p>
          <a:endParaRPr lang="en-US"/>
        </a:p>
      </dgm:t>
    </dgm:pt>
    <dgm:pt modelId="{0C825080-E3CE-4E6F-BA0E-BA2AFD5FFBE9}" type="sibTrans" cxnId="{8E1CFCD0-68BB-4195-B979-8825ECEB53FD}">
      <dgm:prSet/>
      <dgm:spPr/>
      <dgm:t>
        <a:bodyPr/>
        <a:lstStyle/>
        <a:p>
          <a:endParaRPr lang="en-US"/>
        </a:p>
      </dgm:t>
    </dgm:pt>
    <dgm:pt modelId="{98925D7A-80AD-4C96-A978-4AA6F27C0D12}">
      <dgm:prSet phldrT="[Text]"/>
      <dgm:spPr/>
      <dgm:t>
        <a:bodyPr/>
        <a:lstStyle/>
        <a:p>
          <a:r>
            <a:rPr lang="es-ES" dirty="0" smtClean="0"/>
            <a:t>Estimar la Duración de las Actividades</a:t>
          </a:r>
          <a:endParaRPr lang="en-US" dirty="0"/>
        </a:p>
      </dgm:t>
    </dgm:pt>
    <dgm:pt modelId="{DF8944E0-591A-45D6-A3E4-CB0D2F251977}" type="parTrans" cxnId="{2BEB7476-A907-4E12-B32C-DA218583EF6D}">
      <dgm:prSet/>
      <dgm:spPr/>
      <dgm:t>
        <a:bodyPr/>
        <a:lstStyle/>
        <a:p>
          <a:endParaRPr lang="en-US"/>
        </a:p>
      </dgm:t>
    </dgm:pt>
    <dgm:pt modelId="{CCF6A8F3-68AB-47C4-9E18-AFEF69EAB0B6}" type="sibTrans" cxnId="{2BEB7476-A907-4E12-B32C-DA218583EF6D}">
      <dgm:prSet/>
      <dgm:spPr/>
      <dgm:t>
        <a:bodyPr/>
        <a:lstStyle/>
        <a:p>
          <a:endParaRPr lang="en-US"/>
        </a:p>
      </dgm:t>
    </dgm:pt>
    <dgm:pt modelId="{0EDD1C4D-2F83-4E64-B2E4-1A776FD62308}">
      <dgm:prSet phldrT="[Text]"/>
      <dgm:spPr/>
      <dgm:t>
        <a:bodyPr/>
        <a:lstStyle/>
        <a:p>
          <a:r>
            <a:rPr lang="es-ES" dirty="0" smtClean="0"/>
            <a:t>Desarrollar el Cronograma </a:t>
          </a:r>
          <a:endParaRPr lang="en-US" dirty="0"/>
        </a:p>
      </dgm:t>
    </dgm:pt>
    <dgm:pt modelId="{17AE580D-7AF7-4ECA-B897-5D4C1FF3EBCE}" type="parTrans" cxnId="{70743C76-60BC-4C70-B664-AD4F03319777}">
      <dgm:prSet/>
      <dgm:spPr/>
      <dgm:t>
        <a:bodyPr/>
        <a:lstStyle/>
        <a:p>
          <a:endParaRPr lang="en-US"/>
        </a:p>
      </dgm:t>
    </dgm:pt>
    <dgm:pt modelId="{57C718D8-F15A-4FE1-9ED2-DE26030FADA6}" type="sibTrans" cxnId="{70743C76-60BC-4C70-B664-AD4F03319777}">
      <dgm:prSet/>
      <dgm:spPr/>
      <dgm:t>
        <a:bodyPr/>
        <a:lstStyle/>
        <a:p>
          <a:endParaRPr lang="en-US"/>
        </a:p>
      </dgm:t>
    </dgm:pt>
    <dgm:pt modelId="{19B5AC69-4A26-4516-A812-BA0606D5B187}">
      <dgm:prSet phldrT="[Text]"/>
      <dgm:spPr>
        <a:solidFill>
          <a:schemeClr val="accent3">
            <a:lumMod val="75000"/>
          </a:schemeClr>
        </a:solidFill>
      </dgm:spPr>
      <dgm:t>
        <a:bodyPr/>
        <a:lstStyle/>
        <a:p>
          <a:r>
            <a:rPr lang="es-ES" dirty="0" smtClean="0"/>
            <a:t>Controlar el Cronograma </a:t>
          </a:r>
          <a:endParaRPr lang="en-US" dirty="0"/>
        </a:p>
      </dgm:t>
    </dgm:pt>
    <dgm:pt modelId="{A931CA1C-1E21-4263-AE7C-3CB2401AF950}" type="parTrans" cxnId="{E14BF4F6-A66A-4DBE-AE32-90C6D3954510}">
      <dgm:prSet/>
      <dgm:spPr/>
      <dgm:t>
        <a:bodyPr/>
        <a:lstStyle/>
        <a:p>
          <a:endParaRPr lang="en-US"/>
        </a:p>
      </dgm:t>
    </dgm:pt>
    <dgm:pt modelId="{D5519A57-0CC4-473F-B26A-F46FC9C9B4A3}" type="sibTrans" cxnId="{E14BF4F6-A66A-4DBE-AE32-90C6D3954510}">
      <dgm:prSet/>
      <dgm:spPr/>
      <dgm:t>
        <a:bodyPr/>
        <a:lstStyle/>
        <a:p>
          <a:endParaRPr lang="en-US"/>
        </a:p>
      </dgm:t>
    </dgm:pt>
    <dgm:pt modelId="{42C26BBD-AB15-4EBD-AF77-65A8ADF7186C}">
      <dgm:prSet phldrT="[Text]"/>
      <dgm:spPr/>
      <dgm:t>
        <a:bodyPr/>
        <a:lstStyle/>
        <a:p>
          <a:r>
            <a:rPr lang="es-ES" dirty="0" smtClean="0"/>
            <a:t>Planificar la Gestión del Tiempo</a:t>
          </a:r>
          <a:endParaRPr lang="en-US" dirty="0"/>
        </a:p>
      </dgm:t>
    </dgm:pt>
    <dgm:pt modelId="{F5D35D13-1935-432E-87D9-BB35E56F5CB4}" type="parTrans" cxnId="{314A29CF-A77F-43A4-BCB8-72456D2AF8BB}">
      <dgm:prSet/>
      <dgm:spPr/>
      <dgm:t>
        <a:bodyPr/>
        <a:lstStyle/>
        <a:p>
          <a:endParaRPr lang="es-CR"/>
        </a:p>
      </dgm:t>
    </dgm:pt>
    <dgm:pt modelId="{32AEA8D1-4702-4682-B076-C81666993523}" type="sibTrans" cxnId="{314A29CF-A77F-43A4-BCB8-72456D2AF8BB}">
      <dgm:prSet/>
      <dgm:spPr/>
      <dgm:t>
        <a:bodyPr/>
        <a:lstStyle/>
        <a:p>
          <a:endParaRPr lang="es-CR"/>
        </a:p>
      </dgm:t>
    </dgm:pt>
    <dgm:pt modelId="{E7E39CB8-105F-4DA0-AB63-8B0E59AC383D}" type="pres">
      <dgm:prSet presAssocID="{8B70C634-CAC4-4CC6-9958-E12977E8C81D}" presName="Name0" presStyleCnt="0">
        <dgm:presLayoutVars>
          <dgm:dir/>
          <dgm:resizeHandles val="exact"/>
        </dgm:presLayoutVars>
      </dgm:prSet>
      <dgm:spPr/>
      <dgm:t>
        <a:bodyPr/>
        <a:lstStyle/>
        <a:p>
          <a:endParaRPr lang="en-US"/>
        </a:p>
      </dgm:t>
    </dgm:pt>
    <dgm:pt modelId="{E7F95926-C5CF-4236-BC17-030DC1705800}" type="pres">
      <dgm:prSet presAssocID="{8B70C634-CAC4-4CC6-9958-E12977E8C81D}" presName="cycle" presStyleCnt="0"/>
      <dgm:spPr/>
    </dgm:pt>
    <dgm:pt modelId="{99F232E0-D647-4FC6-92E7-1F2ED21F3792}" type="pres">
      <dgm:prSet presAssocID="{42C26BBD-AB15-4EBD-AF77-65A8ADF7186C}" presName="nodeFirstNode" presStyleLbl="node1" presStyleIdx="0" presStyleCnt="7">
        <dgm:presLayoutVars>
          <dgm:bulletEnabled val="1"/>
        </dgm:presLayoutVars>
      </dgm:prSet>
      <dgm:spPr/>
      <dgm:t>
        <a:bodyPr/>
        <a:lstStyle/>
        <a:p>
          <a:endParaRPr lang="es-CR"/>
        </a:p>
      </dgm:t>
    </dgm:pt>
    <dgm:pt modelId="{1BD0CF63-5DC6-44BB-8F5F-6EFD7E7E6E36}" type="pres">
      <dgm:prSet presAssocID="{32AEA8D1-4702-4682-B076-C81666993523}" presName="sibTransFirstNode" presStyleLbl="bgShp" presStyleIdx="0" presStyleCnt="1"/>
      <dgm:spPr/>
      <dgm:t>
        <a:bodyPr/>
        <a:lstStyle/>
        <a:p>
          <a:endParaRPr lang="es-CR"/>
        </a:p>
      </dgm:t>
    </dgm:pt>
    <dgm:pt modelId="{EE34646F-7DE6-43A7-8552-26AA7686A98D}" type="pres">
      <dgm:prSet presAssocID="{0AF8173F-7150-4849-9BF6-96AF2EA168C3}" presName="nodeFollowingNodes" presStyleLbl="node1" presStyleIdx="1" presStyleCnt="7">
        <dgm:presLayoutVars>
          <dgm:bulletEnabled val="1"/>
        </dgm:presLayoutVars>
      </dgm:prSet>
      <dgm:spPr/>
      <dgm:t>
        <a:bodyPr/>
        <a:lstStyle/>
        <a:p>
          <a:endParaRPr lang="es-CR"/>
        </a:p>
      </dgm:t>
    </dgm:pt>
    <dgm:pt modelId="{E2119B18-FCE8-43C5-8DDE-8482FF0D8A59}" type="pres">
      <dgm:prSet presAssocID="{D2A764C7-9A6C-4208-B8D8-295912CE82DF}" presName="nodeFollowingNodes" presStyleLbl="node1" presStyleIdx="2" presStyleCnt="7">
        <dgm:presLayoutVars>
          <dgm:bulletEnabled val="1"/>
        </dgm:presLayoutVars>
      </dgm:prSet>
      <dgm:spPr/>
      <dgm:t>
        <a:bodyPr/>
        <a:lstStyle/>
        <a:p>
          <a:endParaRPr lang="en-US"/>
        </a:p>
      </dgm:t>
    </dgm:pt>
    <dgm:pt modelId="{2B429FE7-BF75-4A89-A49A-21643D8420FA}" type="pres">
      <dgm:prSet presAssocID="{B1490C2D-6B0F-4C09-8999-68156FE66BF5}" presName="nodeFollowingNodes" presStyleLbl="node1" presStyleIdx="3" presStyleCnt="7">
        <dgm:presLayoutVars>
          <dgm:bulletEnabled val="1"/>
        </dgm:presLayoutVars>
      </dgm:prSet>
      <dgm:spPr/>
      <dgm:t>
        <a:bodyPr/>
        <a:lstStyle/>
        <a:p>
          <a:endParaRPr lang="en-US"/>
        </a:p>
      </dgm:t>
    </dgm:pt>
    <dgm:pt modelId="{464867D5-736C-4FFE-A8F5-FFD0F7BBB9FA}" type="pres">
      <dgm:prSet presAssocID="{98925D7A-80AD-4C96-A978-4AA6F27C0D12}" presName="nodeFollowingNodes" presStyleLbl="node1" presStyleIdx="4" presStyleCnt="7">
        <dgm:presLayoutVars>
          <dgm:bulletEnabled val="1"/>
        </dgm:presLayoutVars>
      </dgm:prSet>
      <dgm:spPr/>
      <dgm:t>
        <a:bodyPr/>
        <a:lstStyle/>
        <a:p>
          <a:endParaRPr lang="en-US"/>
        </a:p>
      </dgm:t>
    </dgm:pt>
    <dgm:pt modelId="{195EC9A9-A9A8-4B4B-A9B6-C7804F2C8678}" type="pres">
      <dgm:prSet presAssocID="{0EDD1C4D-2F83-4E64-B2E4-1A776FD62308}" presName="nodeFollowingNodes" presStyleLbl="node1" presStyleIdx="5" presStyleCnt="7">
        <dgm:presLayoutVars>
          <dgm:bulletEnabled val="1"/>
        </dgm:presLayoutVars>
      </dgm:prSet>
      <dgm:spPr/>
      <dgm:t>
        <a:bodyPr/>
        <a:lstStyle/>
        <a:p>
          <a:endParaRPr lang="en-US"/>
        </a:p>
      </dgm:t>
    </dgm:pt>
    <dgm:pt modelId="{B72C3DCA-7488-49EB-AEDA-350BBDA4F2E8}" type="pres">
      <dgm:prSet presAssocID="{19B5AC69-4A26-4516-A812-BA0606D5B187}" presName="nodeFollowingNodes" presStyleLbl="node1" presStyleIdx="6" presStyleCnt="7">
        <dgm:presLayoutVars>
          <dgm:bulletEnabled val="1"/>
        </dgm:presLayoutVars>
      </dgm:prSet>
      <dgm:spPr/>
      <dgm:t>
        <a:bodyPr/>
        <a:lstStyle/>
        <a:p>
          <a:endParaRPr lang="en-US"/>
        </a:p>
      </dgm:t>
    </dgm:pt>
  </dgm:ptLst>
  <dgm:cxnLst>
    <dgm:cxn modelId="{18656526-8B3E-4F8C-8DA5-6654CFA185ED}" type="presOf" srcId="{0AF8173F-7150-4849-9BF6-96AF2EA168C3}" destId="{EE34646F-7DE6-43A7-8552-26AA7686A98D}" srcOrd="0" destOrd="0" presId="urn:microsoft.com/office/officeart/2005/8/layout/cycle3"/>
    <dgm:cxn modelId="{2BEB7476-A907-4E12-B32C-DA218583EF6D}" srcId="{8B70C634-CAC4-4CC6-9958-E12977E8C81D}" destId="{98925D7A-80AD-4C96-A978-4AA6F27C0D12}" srcOrd="4" destOrd="0" parTransId="{DF8944E0-591A-45D6-A3E4-CB0D2F251977}" sibTransId="{CCF6A8F3-68AB-47C4-9E18-AFEF69EAB0B6}"/>
    <dgm:cxn modelId="{8E1CFCD0-68BB-4195-B979-8825ECEB53FD}" srcId="{8B70C634-CAC4-4CC6-9958-E12977E8C81D}" destId="{B1490C2D-6B0F-4C09-8999-68156FE66BF5}" srcOrd="3" destOrd="0" parTransId="{11D07504-E640-49CF-90E4-FB3D11F02F39}" sibTransId="{0C825080-E3CE-4E6F-BA0E-BA2AFD5FFBE9}"/>
    <dgm:cxn modelId="{BABF04BC-F2F0-48B6-BA46-1301DFB3D9C2}" type="presOf" srcId="{42C26BBD-AB15-4EBD-AF77-65A8ADF7186C}" destId="{99F232E0-D647-4FC6-92E7-1F2ED21F3792}" srcOrd="0" destOrd="0" presId="urn:microsoft.com/office/officeart/2005/8/layout/cycle3"/>
    <dgm:cxn modelId="{DE5139A4-BACD-4D96-AC4C-1280A222118F}" type="presOf" srcId="{0EDD1C4D-2F83-4E64-B2E4-1A776FD62308}" destId="{195EC9A9-A9A8-4B4B-A9B6-C7804F2C8678}" srcOrd="0" destOrd="0" presId="urn:microsoft.com/office/officeart/2005/8/layout/cycle3"/>
    <dgm:cxn modelId="{FD641DC3-AF25-4FAC-A7B8-64C432601287}" srcId="{8B70C634-CAC4-4CC6-9958-E12977E8C81D}" destId="{D2A764C7-9A6C-4208-B8D8-295912CE82DF}" srcOrd="2" destOrd="0" parTransId="{48431D7B-6FB0-426B-8A24-8C37584DAAB6}" sibTransId="{AFB8F9D7-8B7F-4A7D-8A5F-3F49819B1473}"/>
    <dgm:cxn modelId="{E14BF4F6-A66A-4DBE-AE32-90C6D3954510}" srcId="{8B70C634-CAC4-4CC6-9958-E12977E8C81D}" destId="{19B5AC69-4A26-4516-A812-BA0606D5B187}" srcOrd="6" destOrd="0" parTransId="{A931CA1C-1E21-4263-AE7C-3CB2401AF950}" sibTransId="{D5519A57-0CC4-473F-B26A-F46FC9C9B4A3}"/>
    <dgm:cxn modelId="{07205CDF-C7E1-4439-A90D-E8071B27CDC7}" type="presOf" srcId="{98925D7A-80AD-4C96-A978-4AA6F27C0D12}" destId="{464867D5-736C-4FFE-A8F5-FFD0F7BBB9FA}" srcOrd="0" destOrd="0" presId="urn:microsoft.com/office/officeart/2005/8/layout/cycle3"/>
    <dgm:cxn modelId="{7D881966-30E5-4669-9491-06B6BFA9DE24}" srcId="{8B70C634-CAC4-4CC6-9958-E12977E8C81D}" destId="{0AF8173F-7150-4849-9BF6-96AF2EA168C3}" srcOrd="1" destOrd="0" parTransId="{B9A96353-489B-4E54-B5DE-D98077D993C1}" sibTransId="{D3CB3FA1-B17D-4065-B078-5820F1FDCF26}"/>
    <dgm:cxn modelId="{B99D89F9-6E2F-4AAC-8954-A1B1EB53090D}" type="presOf" srcId="{D2A764C7-9A6C-4208-B8D8-295912CE82DF}" destId="{E2119B18-FCE8-43C5-8DDE-8482FF0D8A59}" srcOrd="0" destOrd="0" presId="urn:microsoft.com/office/officeart/2005/8/layout/cycle3"/>
    <dgm:cxn modelId="{30A3A356-16F5-4D03-B494-825C89D17A5D}" type="presOf" srcId="{B1490C2D-6B0F-4C09-8999-68156FE66BF5}" destId="{2B429FE7-BF75-4A89-A49A-21643D8420FA}" srcOrd="0" destOrd="0" presId="urn:microsoft.com/office/officeart/2005/8/layout/cycle3"/>
    <dgm:cxn modelId="{314A29CF-A77F-43A4-BCB8-72456D2AF8BB}" srcId="{8B70C634-CAC4-4CC6-9958-E12977E8C81D}" destId="{42C26BBD-AB15-4EBD-AF77-65A8ADF7186C}" srcOrd="0" destOrd="0" parTransId="{F5D35D13-1935-432E-87D9-BB35E56F5CB4}" sibTransId="{32AEA8D1-4702-4682-B076-C81666993523}"/>
    <dgm:cxn modelId="{B71E66F6-37C4-499B-8926-D653B080EAB8}" type="presOf" srcId="{32AEA8D1-4702-4682-B076-C81666993523}" destId="{1BD0CF63-5DC6-44BB-8F5F-6EFD7E7E6E36}" srcOrd="0" destOrd="0" presId="urn:microsoft.com/office/officeart/2005/8/layout/cycle3"/>
    <dgm:cxn modelId="{CB048515-B47D-4F50-874A-2D4D5AA9E07E}" type="presOf" srcId="{19B5AC69-4A26-4516-A812-BA0606D5B187}" destId="{B72C3DCA-7488-49EB-AEDA-350BBDA4F2E8}" srcOrd="0" destOrd="0" presId="urn:microsoft.com/office/officeart/2005/8/layout/cycle3"/>
    <dgm:cxn modelId="{70743C76-60BC-4C70-B664-AD4F03319777}" srcId="{8B70C634-CAC4-4CC6-9958-E12977E8C81D}" destId="{0EDD1C4D-2F83-4E64-B2E4-1A776FD62308}" srcOrd="5" destOrd="0" parTransId="{17AE580D-7AF7-4ECA-B897-5D4C1FF3EBCE}" sibTransId="{57C718D8-F15A-4FE1-9ED2-DE26030FADA6}"/>
    <dgm:cxn modelId="{8CCA7950-11D8-4A39-95FB-204EA3E09654}" type="presOf" srcId="{8B70C634-CAC4-4CC6-9958-E12977E8C81D}" destId="{E7E39CB8-105F-4DA0-AB63-8B0E59AC383D}" srcOrd="0" destOrd="0" presId="urn:microsoft.com/office/officeart/2005/8/layout/cycle3"/>
    <dgm:cxn modelId="{E31CE9D0-7716-4A98-8850-CBA7F8B3CA3D}" type="presParOf" srcId="{E7E39CB8-105F-4DA0-AB63-8B0E59AC383D}" destId="{E7F95926-C5CF-4236-BC17-030DC1705800}" srcOrd="0" destOrd="0" presId="urn:microsoft.com/office/officeart/2005/8/layout/cycle3"/>
    <dgm:cxn modelId="{4D36D0AF-C337-47C4-818F-07663997AAE0}" type="presParOf" srcId="{E7F95926-C5CF-4236-BC17-030DC1705800}" destId="{99F232E0-D647-4FC6-92E7-1F2ED21F3792}" srcOrd="0" destOrd="0" presId="urn:microsoft.com/office/officeart/2005/8/layout/cycle3"/>
    <dgm:cxn modelId="{55613A55-29DB-4B45-9F63-9DDEACB597EF}" type="presParOf" srcId="{E7F95926-C5CF-4236-BC17-030DC1705800}" destId="{1BD0CF63-5DC6-44BB-8F5F-6EFD7E7E6E36}" srcOrd="1" destOrd="0" presId="urn:microsoft.com/office/officeart/2005/8/layout/cycle3"/>
    <dgm:cxn modelId="{528AC688-6337-4EC5-8A64-C61164ABB626}" type="presParOf" srcId="{E7F95926-C5CF-4236-BC17-030DC1705800}" destId="{EE34646F-7DE6-43A7-8552-26AA7686A98D}" srcOrd="2" destOrd="0" presId="urn:microsoft.com/office/officeart/2005/8/layout/cycle3"/>
    <dgm:cxn modelId="{0954F0E0-3B5E-47EC-A73D-CEACF0DA1C31}" type="presParOf" srcId="{E7F95926-C5CF-4236-BC17-030DC1705800}" destId="{E2119B18-FCE8-43C5-8DDE-8482FF0D8A59}" srcOrd="3" destOrd="0" presId="urn:microsoft.com/office/officeart/2005/8/layout/cycle3"/>
    <dgm:cxn modelId="{E7059312-9259-49BC-AF20-3F39CA88BE68}" type="presParOf" srcId="{E7F95926-C5CF-4236-BC17-030DC1705800}" destId="{2B429FE7-BF75-4A89-A49A-21643D8420FA}" srcOrd="4" destOrd="0" presId="urn:microsoft.com/office/officeart/2005/8/layout/cycle3"/>
    <dgm:cxn modelId="{846A4891-6D85-4B00-9107-59CC79F3D327}" type="presParOf" srcId="{E7F95926-C5CF-4236-BC17-030DC1705800}" destId="{464867D5-736C-4FFE-A8F5-FFD0F7BBB9FA}" srcOrd="5" destOrd="0" presId="urn:microsoft.com/office/officeart/2005/8/layout/cycle3"/>
    <dgm:cxn modelId="{A5ED047F-C42F-4CE5-8433-06E826504838}" type="presParOf" srcId="{E7F95926-C5CF-4236-BC17-030DC1705800}" destId="{195EC9A9-A9A8-4B4B-A9B6-C7804F2C8678}" srcOrd="6" destOrd="0" presId="urn:microsoft.com/office/officeart/2005/8/layout/cycle3"/>
    <dgm:cxn modelId="{9CA680F2-B390-4706-B789-C6B6629B74A8}" type="presParOf" srcId="{E7F95926-C5CF-4236-BC17-030DC1705800}" destId="{B72C3DCA-7488-49EB-AEDA-350BBDA4F2E8}" srcOrd="7" destOrd="0" presId="urn:microsoft.com/office/officeart/2005/8/layout/cycle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D0CF63-5DC6-44BB-8F5F-6EFD7E7E6E36}">
      <dsp:nvSpPr>
        <dsp:cNvPr id="0" name=""/>
        <dsp:cNvSpPr/>
      </dsp:nvSpPr>
      <dsp:spPr>
        <a:xfrm>
          <a:off x="1778200" y="-30071"/>
          <a:ext cx="4673198" cy="4673198"/>
        </a:xfrm>
        <a:prstGeom prst="circularArrow">
          <a:avLst>
            <a:gd name="adj1" fmla="val 5544"/>
            <a:gd name="adj2" fmla="val 330680"/>
            <a:gd name="adj3" fmla="val 14500440"/>
            <a:gd name="adj4" fmla="val 1695900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F232E0-D647-4FC6-92E7-1F2ED21F3792}">
      <dsp:nvSpPr>
        <dsp:cNvPr id="0" name=""/>
        <dsp:cNvSpPr/>
      </dsp:nvSpPr>
      <dsp:spPr>
        <a:xfrm>
          <a:off x="3379440" y="1142"/>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Planificar la Gestión del Tiempo</a:t>
          </a:r>
          <a:endParaRPr lang="en-US" sz="1300" kern="1200" dirty="0"/>
        </a:p>
      </dsp:txBody>
      <dsp:txXfrm>
        <a:off x="3415337" y="37039"/>
        <a:ext cx="1398925" cy="663565"/>
      </dsp:txXfrm>
    </dsp:sp>
    <dsp:sp modelId="{EE34646F-7DE6-43A7-8552-26AA7686A98D}">
      <dsp:nvSpPr>
        <dsp:cNvPr id="0" name=""/>
        <dsp:cNvSpPr/>
      </dsp:nvSpPr>
      <dsp:spPr>
        <a:xfrm>
          <a:off x="4937501" y="75146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Definir las Actividades </a:t>
          </a:r>
          <a:endParaRPr lang="en-US" sz="1300" kern="1200" dirty="0"/>
        </a:p>
      </dsp:txBody>
      <dsp:txXfrm>
        <a:off x="4973398" y="787362"/>
        <a:ext cx="1398925" cy="663565"/>
      </dsp:txXfrm>
    </dsp:sp>
    <dsp:sp modelId="{E2119B18-FCE8-43C5-8DDE-8482FF0D8A59}">
      <dsp:nvSpPr>
        <dsp:cNvPr id="0" name=""/>
        <dsp:cNvSpPr/>
      </dsp:nvSpPr>
      <dsp:spPr>
        <a:xfrm>
          <a:off x="5322310" y="243742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Secuenciar las Actividades </a:t>
          </a:r>
          <a:endParaRPr lang="en-US" sz="1300" kern="1200" dirty="0"/>
        </a:p>
      </dsp:txBody>
      <dsp:txXfrm>
        <a:off x="5358207" y="2473322"/>
        <a:ext cx="1398925" cy="663565"/>
      </dsp:txXfrm>
    </dsp:sp>
    <dsp:sp modelId="{2B429FE7-BF75-4A89-A49A-21643D8420FA}">
      <dsp:nvSpPr>
        <dsp:cNvPr id="0" name=""/>
        <dsp:cNvSpPr/>
      </dsp:nvSpPr>
      <dsp:spPr>
        <a:xfrm>
          <a:off x="4244099" y="3789460"/>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Estimar los Recursos de las Actividades </a:t>
          </a:r>
          <a:endParaRPr lang="en-US" sz="1300" kern="1200" dirty="0"/>
        </a:p>
      </dsp:txBody>
      <dsp:txXfrm>
        <a:off x="4279996" y="3825357"/>
        <a:ext cx="1398925" cy="663565"/>
      </dsp:txXfrm>
    </dsp:sp>
    <dsp:sp modelId="{464867D5-736C-4FFE-A8F5-FFD0F7BBB9FA}">
      <dsp:nvSpPr>
        <dsp:cNvPr id="0" name=""/>
        <dsp:cNvSpPr/>
      </dsp:nvSpPr>
      <dsp:spPr>
        <a:xfrm>
          <a:off x="2514781" y="3789460"/>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Estimar la Duración de las Actividades</a:t>
          </a:r>
          <a:endParaRPr lang="en-US" sz="1300" kern="1200" dirty="0"/>
        </a:p>
      </dsp:txBody>
      <dsp:txXfrm>
        <a:off x="2550678" y="3825357"/>
        <a:ext cx="1398925" cy="663565"/>
      </dsp:txXfrm>
    </dsp:sp>
    <dsp:sp modelId="{195EC9A9-A9A8-4B4B-A9B6-C7804F2C8678}">
      <dsp:nvSpPr>
        <dsp:cNvPr id="0" name=""/>
        <dsp:cNvSpPr/>
      </dsp:nvSpPr>
      <dsp:spPr>
        <a:xfrm>
          <a:off x="1436569" y="2437425"/>
          <a:ext cx="1470719" cy="7353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Desarrollar el Cronograma </a:t>
          </a:r>
          <a:endParaRPr lang="en-US" sz="1300" kern="1200" dirty="0"/>
        </a:p>
      </dsp:txBody>
      <dsp:txXfrm>
        <a:off x="1472466" y="2473322"/>
        <a:ext cx="1398925" cy="663565"/>
      </dsp:txXfrm>
    </dsp:sp>
    <dsp:sp modelId="{B72C3DCA-7488-49EB-AEDA-350BBDA4F2E8}">
      <dsp:nvSpPr>
        <dsp:cNvPr id="0" name=""/>
        <dsp:cNvSpPr/>
      </dsp:nvSpPr>
      <dsp:spPr>
        <a:xfrm>
          <a:off x="1821378" y="751465"/>
          <a:ext cx="1470719" cy="735359"/>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Controlar el Cronograma </a:t>
          </a:r>
          <a:endParaRPr lang="en-US" sz="1300" kern="1200" dirty="0"/>
        </a:p>
      </dsp:txBody>
      <dsp:txXfrm>
        <a:off x="1857275" y="787362"/>
        <a:ext cx="1398925" cy="663565"/>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s-CR"/>
          </a:p>
        </p:txBody>
      </p:sp>
      <p:sp>
        <p:nvSpPr>
          <p:cNvPr id="3" name="2 Marcador de fecha"/>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2DC9140-918C-4866-8720-7F75FAFC306D}" type="datetimeFigureOut">
              <a:rPr lang="es-CR" smtClean="0"/>
              <a:pPr/>
              <a:t>7/12/15</a:t>
            </a:fld>
            <a:endParaRPr lang="es-CR"/>
          </a:p>
        </p:txBody>
      </p:sp>
      <p:sp>
        <p:nvSpPr>
          <p:cNvPr id="4" name="3 Marcador de imagen de diapositiva"/>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s-CR"/>
          </a:p>
        </p:txBody>
      </p:sp>
      <p:sp>
        <p:nvSpPr>
          <p:cNvPr id="5" name="4 Marcador de notas"/>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s-CR"/>
          </a:p>
        </p:txBody>
      </p:sp>
      <p:sp>
        <p:nvSpPr>
          <p:cNvPr id="7" name="6 Marcador de número de diapositiva"/>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AB241F2-C791-4109-8280-810CB4375A57}" type="slidenum">
              <a:rPr lang="es-CR" smtClean="0"/>
              <a:pPr/>
              <a:t>‹Nr.›</a:t>
            </a:fld>
            <a:endParaRPr lang="es-CR"/>
          </a:p>
        </p:txBody>
      </p:sp>
    </p:spTree>
    <p:extLst>
      <p:ext uri="{BB962C8B-B14F-4D97-AF65-F5344CB8AC3E}">
        <p14:creationId xmlns:p14="http://schemas.microsoft.com/office/powerpoint/2010/main" val="344455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Definición de</a:t>
            </a:r>
            <a:r>
              <a:rPr lang="es-CR" baseline="0" dirty="0" smtClean="0"/>
              <a:t> gestión del tiempo. Corresponde capítulo 6 del </a:t>
            </a:r>
            <a:r>
              <a:rPr lang="es-CR" baseline="0" dirty="0" err="1" smtClean="0"/>
              <a:t>PMBoK</a:t>
            </a:r>
            <a:r>
              <a:rPr lang="es-CR" baseline="0" dirty="0" smtClean="0"/>
              <a:t>.</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2</a:t>
            </a:fld>
            <a:endParaRPr lang="en-US"/>
          </a:p>
        </p:txBody>
      </p:sp>
    </p:spTree>
    <p:extLst>
      <p:ext uri="{BB962C8B-B14F-4D97-AF65-F5344CB8AC3E}">
        <p14:creationId xmlns:p14="http://schemas.microsoft.com/office/powerpoint/2010/main" val="164526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hitos son puntos de control que establecemos para comparar</a:t>
            </a:r>
            <a:r>
              <a:rPr lang="es-CR" baseline="0" dirty="0" smtClean="0"/>
              <a:t> el desempeño del proyecto. Son eventos relevantes c</a:t>
            </a:r>
            <a:r>
              <a:rPr lang="es-ES_tradnl" dirty="0" err="1" smtClean="0"/>
              <a:t>uyo</a:t>
            </a:r>
            <a:r>
              <a:rPr lang="es-ES_tradnl" dirty="0" smtClean="0"/>
              <a:t> </a:t>
            </a:r>
            <a:r>
              <a:rPr lang="es-CR" baseline="0" dirty="0" smtClean="0"/>
              <a:t>no cumplimiento compromete el éxito del proyecto.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14</a:t>
            </a:fld>
            <a:endParaRPr lang="en-US"/>
          </a:p>
        </p:txBody>
      </p:sp>
    </p:spTree>
    <p:extLst>
      <p:ext uri="{BB962C8B-B14F-4D97-AF65-F5344CB8AC3E}">
        <p14:creationId xmlns:p14="http://schemas.microsoft.com/office/powerpoint/2010/main" val="6594205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Definición del tercer proceso de gestión del tiempo.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15</a:t>
            </a:fld>
            <a:endParaRPr lang="en-US"/>
          </a:p>
        </p:txBody>
      </p:sp>
    </p:spTree>
    <p:extLst>
      <p:ext uri="{BB962C8B-B14F-4D97-AF65-F5344CB8AC3E}">
        <p14:creationId xmlns:p14="http://schemas.microsoft.com/office/powerpoint/2010/main" val="1864977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Principal producto del</a:t>
            </a:r>
            <a:r>
              <a:rPr lang="es-CR" baseline="0" dirty="0" smtClean="0"/>
              <a:t> proceso de secuenciar las actividades ya q</a:t>
            </a:r>
            <a:r>
              <a:rPr lang="es-ES_tradnl" dirty="0" err="1" smtClean="0"/>
              <a:t>ue</a:t>
            </a:r>
            <a:r>
              <a:rPr lang="es-ES_tradnl" dirty="0" smtClean="0"/>
              <a:t> permite ver la secuencia de una forma gráfica que</a:t>
            </a:r>
            <a:r>
              <a:rPr lang="es-ES_tradnl" baseline="0" dirty="0" smtClean="0"/>
              <a:t> res</a:t>
            </a:r>
            <a:r>
              <a:rPr lang="es-ES_tradnl" dirty="0" smtClean="0"/>
              <a:t>ulta fácil</a:t>
            </a:r>
            <a:r>
              <a:rPr lang="es-ES_tradnl" baseline="0" dirty="0" smtClean="0"/>
              <a:t> entender.</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16</a:t>
            </a:fld>
            <a:endParaRPr lang="en-US"/>
          </a:p>
        </p:txBody>
      </p:sp>
    </p:spTree>
    <p:extLst>
      <p:ext uri="{BB962C8B-B14F-4D97-AF65-F5344CB8AC3E}">
        <p14:creationId xmlns:p14="http://schemas.microsoft.com/office/powerpoint/2010/main" val="2146039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17</a:t>
            </a:fld>
            <a:endParaRPr lang="en-US"/>
          </a:p>
        </p:txBody>
      </p:sp>
    </p:spTree>
    <p:extLst>
      <p:ext uri="{BB962C8B-B14F-4D97-AF65-F5344CB8AC3E}">
        <p14:creationId xmlns:p14="http://schemas.microsoft.com/office/powerpoint/2010/main" val="1500210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AE395-0A14-44E3-9E8A-1101811622E5}" type="slidenum">
              <a:rPr lang="en-US" smtClean="0"/>
              <a:pPr/>
              <a:t>18</a:t>
            </a:fld>
            <a:endParaRPr lang="en-US"/>
          </a:p>
        </p:txBody>
      </p:sp>
    </p:spTree>
    <p:extLst>
      <p:ext uri="{BB962C8B-B14F-4D97-AF65-F5344CB8AC3E}">
        <p14:creationId xmlns:p14="http://schemas.microsoft.com/office/powerpoint/2010/main" val="424726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Estándar para construir un diagrama de red de</a:t>
            </a:r>
            <a:r>
              <a:rPr lang="es-CR" baseline="0" dirty="0" smtClean="0"/>
              <a:t> actividad en el cuadro.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19</a:t>
            </a:fld>
            <a:endParaRPr lang="en-US"/>
          </a:p>
        </p:txBody>
      </p:sp>
    </p:spTree>
    <p:extLst>
      <p:ext uri="{BB962C8B-B14F-4D97-AF65-F5344CB8AC3E}">
        <p14:creationId xmlns:p14="http://schemas.microsoft.com/office/powerpoint/2010/main" val="149163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Conceptos importantes predecesora</a:t>
            </a:r>
            <a:r>
              <a:rPr lang="es-CR" baseline="0" dirty="0" smtClean="0"/>
              <a:t> y sucesora.</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20</a:t>
            </a:fld>
            <a:endParaRPr lang="en-US"/>
          </a:p>
        </p:txBody>
      </p:sp>
    </p:spTree>
    <p:extLst>
      <p:ext uri="{BB962C8B-B14F-4D97-AF65-F5344CB8AC3E}">
        <p14:creationId xmlns:p14="http://schemas.microsoft.com/office/powerpoint/2010/main" val="885730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Así se ve un</a:t>
            </a:r>
            <a:r>
              <a:rPr lang="es-CR" baseline="0" dirty="0" smtClean="0"/>
              <a:t> </a:t>
            </a:r>
            <a:r>
              <a:rPr lang="es-CR" baseline="0" dirty="0" err="1" smtClean="0"/>
              <a:t>diagram</a:t>
            </a:r>
            <a:r>
              <a:rPr lang="es-CR" baseline="0" dirty="0" smtClean="0"/>
              <a:t> de red de actividad en el cuadro (AEC).</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21</a:t>
            </a:fld>
            <a:endParaRPr lang="en-US"/>
          </a:p>
        </p:txBody>
      </p:sp>
    </p:spTree>
    <p:extLst>
      <p:ext uri="{BB962C8B-B14F-4D97-AF65-F5344CB8AC3E}">
        <p14:creationId xmlns:p14="http://schemas.microsoft.com/office/powerpoint/2010/main" val="1119564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Un diagram</a:t>
            </a:r>
            <a:r>
              <a:rPr lang="es-CR" baseline="0" dirty="0" smtClean="0"/>
              <a:t>a de red nos sirve para interpretar la estrategia de intervención del proyecto.</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22</a:t>
            </a:fld>
            <a:endParaRPr lang="en-US"/>
          </a:p>
        </p:txBody>
      </p:sp>
    </p:spTree>
    <p:extLst>
      <p:ext uri="{BB962C8B-B14F-4D97-AF65-F5344CB8AC3E}">
        <p14:creationId xmlns:p14="http://schemas.microsoft.com/office/powerpoint/2010/main" val="456632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Por</a:t>
            </a:r>
            <a:r>
              <a:rPr lang="es-CR" baseline="0" dirty="0" smtClean="0"/>
              <a:t> ejemplo en este caso podríamos decir que los recursos son muy limitados para este paquete de trabajo.</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23</a:t>
            </a:fld>
            <a:endParaRPr lang="en-US"/>
          </a:p>
        </p:txBody>
      </p:sp>
    </p:spTree>
    <p:extLst>
      <p:ext uri="{BB962C8B-B14F-4D97-AF65-F5344CB8AC3E}">
        <p14:creationId xmlns:p14="http://schemas.microsoft.com/office/powerpoint/2010/main" val="1663071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tiempo es democrático.</a:t>
            </a:r>
            <a:r>
              <a:rPr lang="es-CR" baseline="0" dirty="0" smtClean="0"/>
              <a:t> Es igual de escaso o abundante para todos. Por eso en vez de administrar el tiempo, lo que hacemos es administrarnos dentro del tiempo.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3</a:t>
            </a:fld>
            <a:endParaRPr lang="en-US"/>
          </a:p>
        </p:txBody>
      </p:sp>
    </p:spTree>
    <p:extLst>
      <p:ext uri="{BB962C8B-B14F-4D97-AF65-F5344CB8AC3E}">
        <p14:creationId xmlns:p14="http://schemas.microsoft.com/office/powerpoint/2010/main" val="10106269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esta otra</a:t>
            </a:r>
            <a:r>
              <a:rPr lang="es-CR" baseline="0" dirty="0" smtClean="0"/>
              <a:t> situación pareciera que disponemos de un poco más de recursos.</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24</a:t>
            </a:fld>
            <a:endParaRPr lang="en-US"/>
          </a:p>
        </p:txBody>
      </p:sp>
    </p:spTree>
    <p:extLst>
      <p:ext uri="{BB962C8B-B14F-4D97-AF65-F5344CB8AC3E}">
        <p14:creationId xmlns:p14="http://schemas.microsoft.com/office/powerpoint/2010/main" val="173547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Esta es</a:t>
            </a:r>
            <a:r>
              <a:rPr lang="es-CR" baseline="0" dirty="0" smtClean="0"/>
              <a:t> la situación ideal, tenemos suficientes recursos para trabajarlo todo en paralelo.</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25</a:t>
            </a:fld>
            <a:endParaRPr lang="en-US"/>
          </a:p>
        </p:txBody>
      </p:sp>
    </p:spTree>
    <p:extLst>
      <p:ext uri="{BB962C8B-B14F-4D97-AF65-F5344CB8AC3E}">
        <p14:creationId xmlns:p14="http://schemas.microsoft.com/office/powerpoint/2010/main" val="9490439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Tenemos cuatro tipos</a:t>
            </a:r>
            <a:r>
              <a:rPr lang="es-CR" baseline="0" dirty="0" smtClean="0"/>
              <a:t> de relaciones en los diagramas de red. La relación Inicio-Fin es muy poco usada por lo que no la vamos a explicar.</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26</a:t>
            </a:fld>
            <a:endParaRPr lang="en-US"/>
          </a:p>
        </p:txBody>
      </p:sp>
    </p:spTree>
    <p:extLst>
      <p:ext uri="{BB962C8B-B14F-4D97-AF65-F5344CB8AC3E}">
        <p14:creationId xmlns:p14="http://schemas.microsoft.com/office/powerpoint/2010/main" val="12208062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No se puede iniciar la actividad</a:t>
            </a:r>
            <a:r>
              <a:rPr lang="es-CR" baseline="0" dirty="0" smtClean="0"/>
              <a:t> sucesora sin haber terminado la predecesora. Es la relación más común. No se puede colocar el techo si no se han levantado las paredes.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27</a:t>
            </a:fld>
            <a:endParaRPr lang="en-US"/>
          </a:p>
        </p:txBody>
      </p:sp>
    </p:spTree>
    <p:extLst>
      <p:ext uri="{BB962C8B-B14F-4D97-AF65-F5344CB8AC3E}">
        <p14:creationId xmlns:p14="http://schemas.microsoft.com/office/powerpoint/2010/main" val="10320147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 fin de la predecesora determina el fin de la sucesora. Es</a:t>
            </a:r>
            <a:r>
              <a:rPr lang="es-CR" baseline="0" dirty="0" smtClean="0"/>
              <a:t> muy utilizada cuando una actividad depende de la otra para desarrollarse, por ejemplo la inspección de una obra civil depende de la ejecución de la obra civil. Se termina la obra civil se termina la inspección.</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28</a:t>
            </a:fld>
            <a:endParaRPr lang="en-US"/>
          </a:p>
        </p:txBody>
      </p:sp>
    </p:spTree>
    <p:extLst>
      <p:ext uri="{BB962C8B-B14F-4D97-AF65-F5344CB8AC3E}">
        <p14:creationId xmlns:p14="http://schemas.microsoft.com/office/powerpoint/2010/main" val="1994272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El</a:t>
            </a:r>
            <a:r>
              <a:rPr lang="es-CR" baseline="0" dirty="0" smtClean="0"/>
              <a:t> inicio de la predecesora determina el inicio de la sucesora, igual que la relación fin-fin es utilizada para una tarea que depende de la otra. Por ejemplo si tenemos una pared grande a ser pintada no es necesario terminar de lijar toda la pared para iniciar a pintarla.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29</a:t>
            </a:fld>
            <a:endParaRPr lang="en-US"/>
          </a:p>
        </p:txBody>
      </p:sp>
    </p:spTree>
    <p:extLst>
      <p:ext uri="{BB962C8B-B14F-4D97-AF65-F5344CB8AC3E}">
        <p14:creationId xmlns:p14="http://schemas.microsoft.com/office/powerpoint/2010/main" val="196237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a:t>
            </a:r>
            <a:r>
              <a:rPr lang="es-CR" baseline="0" dirty="0" smtClean="0"/>
              <a:t> obligatorias son las </a:t>
            </a:r>
            <a:r>
              <a:rPr lang="es-CR" baseline="0" dirty="0" err="1" smtClean="0"/>
              <a:t>mandatorias</a:t>
            </a:r>
            <a:r>
              <a:rPr lang="es-CR" baseline="0" dirty="0" smtClean="0"/>
              <a:t>, es imposible no seguirlas. Las discrecionales son opcionales. Y las externas nos han sido impuestas por un factor externo.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30</a:t>
            </a:fld>
            <a:endParaRPr lang="en-US"/>
          </a:p>
        </p:txBody>
      </p:sp>
    </p:spTree>
    <p:extLst>
      <p:ext uri="{BB962C8B-B14F-4D97-AF65-F5344CB8AC3E}">
        <p14:creationId xmlns:p14="http://schemas.microsoft.com/office/powerpoint/2010/main" val="611329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Definición</a:t>
            </a:r>
            <a:r>
              <a:rPr lang="es-CR" baseline="0" dirty="0" smtClean="0"/>
              <a:t> del c</a:t>
            </a:r>
            <a:r>
              <a:rPr lang="es-ES_tradnl" dirty="0" err="1" smtClean="0"/>
              <a:t>uarto</a:t>
            </a:r>
            <a:r>
              <a:rPr lang="es-CR" baseline="0" dirty="0" smtClean="0"/>
              <a:t> proceso de gestión del tiempo.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31</a:t>
            </a:fld>
            <a:endParaRPr lang="en-US"/>
          </a:p>
        </p:txBody>
      </p:sp>
    </p:spTree>
    <p:extLst>
      <p:ext uri="{BB962C8B-B14F-4D97-AF65-F5344CB8AC3E}">
        <p14:creationId xmlns:p14="http://schemas.microsoft.com/office/powerpoint/2010/main" val="1052584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Definición</a:t>
            </a:r>
            <a:r>
              <a:rPr lang="es-CR" baseline="0" dirty="0" smtClean="0"/>
              <a:t> del 5to proceso de gestión del tiempo.</a:t>
            </a:r>
            <a:endParaRPr lang="en-US" dirty="0" smtClean="0"/>
          </a:p>
          <a:p>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32</a:t>
            </a:fld>
            <a:endParaRPr lang="en-US"/>
          </a:p>
        </p:txBody>
      </p:sp>
    </p:spTree>
    <p:extLst>
      <p:ext uri="{BB962C8B-B14F-4D97-AF65-F5344CB8AC3E}">
        <p14:creationId xmlns:p14="http://schemas.microsoft.com/office/powerpoint/2010/main" val="1966924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33</a:t>
            </a:fld>
            <a:endParaRPr lang="en-US"/>
          </a:p>
        </p:txBody>
      </p:sp>
    </p:spTree>
    <p:extLst>
      <p:ext uri="{BB962C8B-B14F-4D97-AF65-F5344CB8AC3E}">
        <p14:creationId xmlns:p14="http://schemas.microsoft.com/office/powerpoint/2010/main" val="1889469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Muchos desean tener días de 30 horas</a:t>
            </a:r>
            <a:r>
              <a:rPr lang="es-CR" baseline="0" dirty="0" smtClean="0"/>
              <a:t> pero nadie lo logra.</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4</a:t>
            </a:fld>
            <a:endParaRPr lang="en-US"/>
          </a:p>
        </p:txBody>
      </p:sp>
    </p:spTree>
    <p:extLst>
      <p:ext uri="{BB962C8B-B14F-4D97-AF65-F5344CB8AC3E}">
        <p14:creationId xmlns:p14="http://schemas.microsoft.com/office/powerpoint/2010/main" val="11596904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Técnica para estimación</a:t>
            </a:r>
            <a:r>
              <a:rPr lang="es-CR" baseline="0" dirty="0" smtClean="0"/>
              <a:t> de duraciones de las actividades. Es recomendada cuando manejamos bases de datos de duraciones históricas o cuando no se cuenta del todo con datos. Es un método probabilístico que nos permite determinar con cierto grado de certeza la duración de un proyecto.</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34</a:t>
            </a:fld>
            <a:endParaRPr lang="en-US"/>
          </a:p>
        </p:txBody>
      </p:sp>
    </p:spTree>
    <p:extLst>
      <p:ext uri="{BB962C8B-B14F-4D97-AF65-F5344CB8AC3E}">
        <p14:creationId xmlns:p14="http://schemas.microsoft.com/office/powerpoint/2010/main" val="14779883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Para esta técnica utilizamos una distribución normal que está compuesta por 6 desviaciones estándar. Entre mas desviaciones</a:t>
            </a:r>
            <a:r>
              <a:rPr lang="es-CR" baseline="0" dirty="0" smtClean="0"/>
              <a:t> estándar utilicemos para estimar la duración más probabilidades de terminar a tiempo.</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35</a:t>
            </a:fld>
            <a:endParaRPr lang="en-US"/>
          </a:p>
        </p:txBody>
      </p:sp>
    </p:spTree>
    <p:extLst>
      <p:ext uri="{BB962C8B-B14F-4D97-AF65-F5344CB8AC3E}">
        <p14:creationId xmlns:p14="http://schemas.microsoft.com/office/powerpoint/2010/main" val="6061140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Esta técnica</a:t>
            </a:r>
            <a:r>
              <a:rPr lang="es-CR" baseline="0" dirty="0" smtClean="0"/>
              <a:t> también se conoce como la de los 3 valores, al requerirse de 3 valores para estimar cada duración.</a:t>
            </a:r>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36</a:t>
            </a:fld>
            <a:endParaRPr lang="en-US"/>
          </a:p>
        </p:txBody>
      </p:sp>
    </p:spTree>
    <p:extLst>
      <p:ext uri="{BB962C8B-B14F-4D97-AF65-F5344CB8AC3E}">
        <p14:creationId xmlns:p14="http://schemas.microsoft.com/office/powerpoint/2010/main" val="1444623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AE395-0A14-44E3-9E8A-1101811622E5}" type="slidenum">
              <a:rPr lang="en-US" smtClean="0"/>
              <a:pPr/>
              <a:t>37</a:t>
            </a:fld>
            <a:endParaRPr lang="en-US"/>
          </a:p>
        </p:txBody>
      </p:sp>
    </p:spTree>
    <p:extLst>
      <p:ext uri="{BB962C8B-B14F-4D97-AF65-F5344CB8AC3E}">
        <p14:creationId xmlns:p14="http://schemas.microsoft.com/office/powerpoint/2010/main" val="3341943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AE395-0A14-44E3-9E8A-1101811622E5}" type="slidenum">
              <a:rPr lang="en-US" smtClean="0"/>
              <a:pPr/>
              <a:t>38</a:t>
            </a:fld>
            <a:endParaRPr lang="en-US"/>
          </a:p>
        </p:txBody>
      </p:sp>
    </p:spTree>
    <p:extLst>
      <p:ext uri="{BB962C8B-B14F-4D97-AF65-F5344CB8AC3E}">
        <p14:creationId xmlns:p14="http://schemas.microsoft.com/office/powerpoint/2010/main" val="11343337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66AE395-0A14-44E3-9E8A-1101811622E5}" type="slidenum">
              <a:rPr lang="en-US" smtClean="0"/>
              <a:pPr/>
              <a:t>39</a:t>
            </a:fld>
            <a:endParaRPr lang="en-US"/>
          </a:p>
        </p:txBody>
      </p:sp>
    </p:spTree>
    <p:extLst>
      <p:ext uri="{BB962C8B-B14F-4D97-AF65-F5344CB8AC3E}">
        <p14:creationId xmlns:p14="http://schemas.microsoft.com/office/powerpoint/2010/main" val="1535690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6AE395-0A14-44E3-9E8A-1101811622E5}" type="slidenum">
              <a:rPr lang="en-US" smtClean="0"/>
              <a:pPr/>
              <a:t>40</a:t>
            </a:fld>
            <a:endParaRPr lang="en-US"/>
          </a:p>
        </p:txBody>
      </p:sp>
    </p:spTree>
    <p:extLst>
      <p:ext uri="{BB962C8B-B14F-4D97-AF65-F5344CB8AC3E}">
        <p14:creationId xmlns:p14="http://schemas.microsoft.com/office/powerpoint/2010/main" val="1898789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R" dirty="0" smtClean="0"/>
              <a:t>Definición </a:t>
            </a:r>
            <a:r>
              <a:rPr lang="es-CR" baseline="0" dirty="0" smtClean="0"/>
              <a:t>del 6to proceso de gestión del tiempo.</a:t>
            </a:r>
            <a:endParaRPr lang="en-US" dirty="0" smtClean="0"/>
          </a:p>
          <a:p>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41</a:t>
            </a:fld>
            <a:endParaRPr lang="en-US"/>
          </a:p>
        </p:txBody>
      </p:sp>
    </p:spTree>
    <p:extLst>
      <p:ext uri="{BB962C8B-B14F-4D97-AF65-F5344CB8AC3E}">
        <p14:creationId xmlns:p14="http://schemas.microsoft.com/office/powerpoint/2010/main" val="13427538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70D87-5DB1-47C0-9AC3-C20A5A73473F}" type="slidenum">
              <a:rPr lang="en-US" smtClean="0"/>
              <a:pPr/>
              <a:t>43</a:t>
            </a:fld>
            <a:endParaRPr lang="en-US"/>
          </a:p>
        </p:txBody>
      </p:sp>
    </p:spTree>
    <p:extLst>
      <p:ext uri="{BB962C8B-B14F-4D97-AF65-F5344CB8AC3E}">
        <p14:creationId xmlns:p14="http://schemas.microsoft.com/office/powerpoint/2010/main" val="19056262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70D87-5DB1-47C0-9AC3-C20A5A73473F}" type="slidenum">
              <a:rPr lang="en-US" smtClean="0"/>
              <a:pPr/>
              <a:t>44</a:t>
            </a:fld>
            <a:endParaRPr lang="en-US"/>
          </a:p>
        </p:txBody>
      </p:sp>
    </p:spTree>
    <p:extLst>
      <p:ext uri="{BB962C8B-B14F-4D97-AF65-F5344CB8AC3E}">
        <p14:creationId xmlns:p14="http://schemas.microsoft.com/office/powerpoint/2010/main" val="288499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Esta área de conocimiento tiene 7 procesos distribuidos en 2 grupos de procesos, de los cuales solo uno no corresponde</a:t>
            </a:r>
            <a:r>
              <a:rPr lang="es-CR" baseline="0" dirty="0" smtClean="0"/>
              <a:t> a otro grupo de procesos diferente a planificación. </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a:t>
            </a:fld>
            <a:endParaRPr lang="en-US"/>
          </a:p>
        </p:txBody>
      </p:sp>
    </p:spTree>
    <p:extLst>
      <p:ext uri="{BB962C8B-B14F-4D97-AF65-F5344CB8AC3E}">
        <p14:creationId xmlns:p14="http://schemas.microsoft.com/office/powerpoint/2010/main" val="355325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C570D87-5DB1-47C0-9AC3-C20A5A73473F}" type="slidenum">
              <a:rPr lang="en-US" smtClean="0"/>
              <a:pPr/>
              <a:t>45</a:t>
            </a:fld>
            <a:endParaRPr lang="en-US"/>
          </a:p>
        </p:txBody>
      </p:sp>
    </p:spTree>
    <p:extLst>
      <p:ext uri="{BB962C8B-B14F-4D97-AF65-F5344CB8AC3E}">
        <p14:creationId xmlns:p14="http://schemas.microsoft.com/office/powerpoint/2010/main" val="1936639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Ampliamente</a:t>
            </a:r>
            <a:r>
              <a:rPr lang="en-US" dirty="0" smtClean="0"/>
              <a:t> </a:t>
            </a:r>
            <a:r>
              <a:rPr lang="en-US" dirty="0" err="1" smtClean="0"/>
              <a:t>conocida</a:t>
            </a:r>
            <a:r>
              <a:rPr lang="en-US" dirty="0" smtClean="0"/>
              <a:t>.</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50</a:t>
            </a:fld>
            <a:endParaRPr lang="en-US"/>
          </a:p>
        </p:txBody>
      </p:sp>
    </p:spTree>
    <p:extLst>
      <p:ext uri="{BB962C8B-B14F-4D97-AF65-F5344CB8AC3E}">
        <p14:creationId xmlns:p14="http://schemas.microsoft.com/office/powerpoint/2010/main" val="18397881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¿Les </a:t>
            </a:r>
            <a:r>
              <a:rPr lang="en-US" dirty="0" err="1" smtClean="0"/>
              <a:t>resulta</a:t>
            </a:r>
            <a:r>
              <a:rPr lang="en-US" dirty="0" smtClean="0"/>
              <a:t> </a:t>
            </a:r>
            <a:r>
              <a:rPr lang="en-US" dirty="0" err="1" smtClean="0"/>
              <a:t>conocido</a:t>
            </a:r>
            <a:r>
              <a:rPr lang="en-US" dirty="0" smtClean="0"/>
              <a:t>?</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51</a:t>
            </a:fld>
            <a:endParaRPr lang="en-US"/>
          </a:p>
        </p:txBody>
      </p:sp>
    </p:spTree>
    <p:extLst>
      <p:ext uri="{BB962C8B-B14F-4D97-AF65-F5344CB8AC3E}">
        <p14:creationId xmlns:p14="http://schemas.microsoft.com/office/powerpoint/2010/main" val="18498035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Muchas</a:t>
            </a:r>
            <a:r>
              <a:rPr lang="es-CR" baseline="0" dirty="0" smtClean="0"/>
              <a:t> veces cuando conocemos la estimación de tiempo sabemos que podemos invertir nuestros esfuerzos en otras actividades.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52</a:t>
            </a:fld>
            <a:endParaRPr lang="en-US"/>
          </a:p>
        </p:txBody>
      </p:sp>
    </p:spTree>
    <p:extLst>
      <p:ext uri="{BB962C8B-B14F-4D97-AF65-F5344CB8AC3E}">
        <p14:creationId xmlns:p14="http://schemas.microsoft.com/office/powerpoint/2010/main" val="5268181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¿Qué</a:t>
            </a:r>
            <a:r>
              <a:rPr lang="es-CR" baseline="0" dirty="0" smtClean="0"/>
              <a:t> nos impide ir más rápido?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53</a:t>
            </a:fld>
            <a:endParaRPr lang="en-US"/>
          </a:p>
        </p:txBody>
      </p:sp>
    </p:spTree>
    <p:extLst>
      <p:ext uri="{BB962C8B-B14F-4D97-AF65-F5344CB8AC3E}">
        <p14:creationId xmlns:p14="http://schemas.microsoft.com/office/powerpoint/2010/main" val="1574696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 cadena se rompe por el eslabón</a:t>
            </a:r>
            <a:r>
              <a:rPr lang="es-CR" baseline="0" dirty="0" smtClean="0"/>
              <a:t> más débil.</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54</a:t>
            </a:fld>
            <a:endParaRPr lang="en-US"/>
          </a:p>
        </p:txBody>
      </p:sp>
    </p:spTree>
    <p:extLst>
      <p:ext uri="{BB962C8B-B14F-4D97-AF65-F5344CB8AC3E}">
        <p14:creationId xmlns:p14="http://schemas.microsoft.com/office/powerpoint/2010/main" val="89216788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Impactos de una</a:t>
            </a:r>
            <a:r>
              <a:rPr lang="es-CR" baseline="0" dirty="0" smtClean="0"/>
              <a:t> mala planificación de restricciones.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55</a:t>
            </a:fld>
            <a:endParaRPr lang="en-US"/>
          </a:p>
        </p:txBody>
      </p:sp>
    </p:spTree>
    <p:extLst>
      <p:ext uri="{BB962C8B-B14F-4D97-AF65-F5344CB8AC3E}">
        <p14:creationId xmlns:p14="http://schemas.microsoft.com/office/powerpoint/2010/main" val="9348198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a:t>
            </a:r>
            <a:r>
              <a:rPr lang="es-CR" baseline="0" dirty="0" smtClean="0"/>
              <a:t> nuestros proyectos siempre estamos lidiando con restricciones.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56</a:t>
            </a:fld>
            <a:endParaRPr lang="en-US"/>
          </a:p>
        </p:txBody>
      </p:sp>
    </p:spTree>
    <p:extLst>
      <p:ext uri="{BB962C8B-B14F-4D97-AF65-F5344CB8AC3E}">
        <p14:creationId xmlns:p14="http://schemas.microsoft.com/office/powerpoint/2010/main" val="5267062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nuestros</a:t>
            </a:r>
            <a:r>
              <a:rPr lang="es-CR" baseline="0" dirty="0" smtClean="0"/>
              <a:t> proyectos que limita nuestra velocidad?</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57</a:t>
            </a:fld>
            <a:endParaRPr lang="en-US"/>
          </a:p>
        </p:txBody>
      </p:sp>
    </p:spTree>
    <p:extLst>
      <p:ext uri="{BB962C8B-B14F-4D97-AF65-F5344CB8AC3E}">
        <p14:creationId xmlns:p14="http://schemas.microsoft.com/office/powerpoint/2010/main" val="32881138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Hay diferentes</a:t>
            </a:r>
            <a:r>
              <a:rPr lang="es-CR" baseline="0" dirty="0" smtClean="0"/>
              <a:t> metas en nuestros proyectos.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58</a:t>
            </a:fld>
            <a:endParaRPr lang="en-US"/>
          </a:p>
        </p:txBody>
      </p:sp>
    </p:spTree>
    <p:extLst>
      <p:ext uri="{BB962C8B-B14F-4D97-AF65-F5344CB8AC3E}">
        <p14:creationId xmlns:p14="http://schemas.microsoft.com/office/powerpoint/2010/main" val="857507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Representación esquemática</a:t>
            </a:r>
            <a:r>
              <a:rPr lang="es-CR" baseline="0" dirty="0" smtClean="0"/>
              <a:t> de los procesos, recuerden que no son secuenciales más bien son iterativos.</a:t>
            </a:r>
            <a:endParaRPr lang="en-US" dirty="0"/>
          </a:p>
        </p:txBody>
      </p:sp>
      <p:sp>
        <p:nvSpPr>
          <p:cNvPr id="4" name="Footer Placeholder 3"/>
          <p:cNvSpPr>
            <a:spLocks noGrp="1"/>
          </p:cNvSpPr>
          <p:nvPr>
            <p:ph type="ftr" sz="quarter" idx="10"/>
          </p:nvPr>
        </p:nvSpPr>
        <p:spPr/>
        <p:txBody>
          <a:bodyPr/>
          <a:lstStyle/>
          <a:p>
            <a:r>
              <a:rPr lang="en-US" smtClean="0"/>
              <a:t>PMBOK 2008</a:t>
            </a:r>
            <a:endParaRPr lang="en-US"/>
          </a:p>
        </p:txBody>
      </p:sp>
      <p:sp>
        <p:nvSpPr>
          <p:cNvPr id="5" name="Slide Number Placeholder 4"/>
          <p:cNvSpPr>
            <a:spLocks noGrp="1"/>
          </p:cNvSpPr>
          <p:nvPr>
            <p:ph type="sldNum" sz="quarter" idx="11"/>
          </p:nvPr>
        </p:nvSpPr>
        <p:spPr/>
        <p:txBody>
          <a:bodyPr/>
          <a:lstStyle/>
          <a:p>
            <a:fld id="{90A10215-89C4-4EB2-826C-B28BC5C538C5}" type="slidenum">
              <a:rPr lang="en-US" smtClean="0"/>
              <a:pPr/>
              <a:t>6</a:t>
            </a:fld>
            <a:endParaRPr lang="en-US"/>
          </a:p>
        </p:txBody>
      </p:sp>
    </p:spTree>
    <p:extLst>
      <p:ext uri="{BB962C8B-B14F-4D97-AF65-F5344CB8AC3E}">
        <p14:creationId xmlns:p14="http://schemas.microsoft.com/office/powerpoint/2010/main" val="19524003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Nuestros Enemigos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59</a:t>
            </a:fld>
            <a:endParaRPr lang="en-US"/>
          </a:p>
        </p:txBody>
      </p:sp>
    </p:spTree>
    <p:extLst>
      <p:ext uri="{BB962C8B-B14F-4D97-AF65-F5344CB8AC3E}">
        <p14:creationId xmlns:p14="http://schemas.microsoft.com/office/powerpoint/2010/main" val="3600326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Así evitamos</a:t>
            </a:r>
            <a:r>
              <a:rPr lang="es-CR" baseline="0" dirty="0" smtClean="0"/>
              <a:t> tropezar con nuestros enemigos, por lo tanto siempre estamos sobreestimando.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60</a:t>
            </a:fld>
            <a:endParaRPr lang="en-US"/>
          </a:p>
        </p:txBody>
      </p:sp>
    </p:spTree>
    <p:extLst>
      <p:ext uri="{BB962C8B-B14F-4D97-AF65-F5344CB8AC3E}">
        <p14:creationId xmlns:p14="http://schemas.microsoft.com/office/powerpoint/2010/main" val="1607852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¿Adonde</a:t>
            </a:r>
            <a:r>
              <a:rPr lang="es-CR" baseline="0" dirty="0" smtClean="0"/>
              <a:t> se van nuestras sobreestimaciones?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61</a:t>
            </a:fld>
            <a:endParaRPr lang="en-US"/>
          </a:p>
        </p:txBody>
      </p:sp>
    </p:spTree>
    <p:extLst>
      <p:ext uri="{BB962C8B-B14F-4D97-AF65-F5344CB8AC3E}">
        <p14:creationId xmlns:p14="http://schemas.microsoft.com/office/powerpoint/2010/main" val="139485922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Los ahorros en tiempo se desperdician, porque</a:t>
            </a:r>
            <a:r>
              <a:rPr lang="es-CR" baseline="0" dirty="0" smtClean="0"/>
              <a:t> es mejor invertir en mejorar el producto. Nadie quiere demostrar que tiene capacidad de hacer las tareas en un menor tiempo del estimado.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62</a:t>
            </a:fld>
            <a:endParaRPr lang="en-US"/>
          </a:p>
        </p:txBody>
      </p:sp>
    </p:spTree>
    <p:extLst>
      <p:ext uri="{BB962C8B-B14F-4D97-AF65-F5344CB8AC3E}">
        <p14:creationId xmlns:p14="http://schemas.microsoft.com/office/powerpoint/2010/main" val="14674871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Las perdidas se</a:t>
            </a:r>
            <a:r>
              <a:rPr lang="es-CR" baseline="0" dirty="0" smtClean="0"/>
              <a:t> socializan, pero las ganancias no se capitalizan.</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63</a:t>
            </a:fld>
            <a:endParaRPr lang="en-US"/>
          </a:p>
        </p:txBody>
      </p:sp>
    </p:spTree>
    <p:extLst>
      <p:ext uri="{BB962C8B-B14F-4D97-AF65-F5344CB8AC3E}">
        <p14:creationId xmlns:p14="http://schemas.microsoft.com/office/powerpoint/2010/main" val="2062728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En nuestra</a:t>
            </a:r>
            <a:r>
              <a:rPr lang="es-CR" baseline="0" dirty="0" smtClean="0"/>
              <a:t> principal restricción en un proyecto.</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64</a:t>
            </a:fld>
            <a:endParaRPr lang="en-US"/>
          </a:p>
        </p:txBody>
      </p:sp>
    </p:spTree>
    <p:extLst>
      <p:ext uri="{BB962C8B-B14F-4D97-AF65-F5344CB8AC3E}">
        <p14:creationId xmlns:p14="http://schemas.microsoft.com/office/powerpoint/2010/main" val="78862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Primer </a:t>
            </a:r>
            <a:r>
              <a:rPr lang="en-US" dirty="0" err="1" smtClean="0"/>
              <a:t>proceso</a:t>
            </a:r>
            <a:r>
              <a:rPr lang="en-US" baseline="0" dirty="0" smtClean="0"/>
              <a:t> de la </a:t>
            </a:r>
            <a:r>
              <a:rPr lang="en-US" baseline="0" dirty="0" err="1" smtClean="0"/>
              <a:t>gestión</a:t>
            </a:r>
            <a:r>
              <a:rPr lang="en-US" baseline="0" dirty="0" smtClean="0"/>
              <a:t> del </a:t>
            </a:r>
            <a:r>
              <a:rPr lang="en-US" baseline="0" dirty="0" err="1" smtClean="0"/>
              <a:t>tiempo</a:t>
            </a:r>
            <a:endParaRPr lang="en-US" dirty="0"/>
          </a:p>
        </p:txBody>
      </p:sp>
      <p:sp>
        <p:nvSpPr>
          <p:cNvPr id="4" name="Slide Number Placeholder 3"/>
          <p:cNvSpPr>
            <a:spLocks noGrp="1"/>
          </p:cNvSpPr>
          <p:nvPr>
            <p:ph type="sldNum" sz="quarter" idx="10"/>
          </p:nvPr>
        </p:nvSpPr>
        <p:spPr/>
        <p:txBody>
          <a:bodyPr/>
          <a:lstStyle/>
          <a:p>
            <a:fld id="{6AB241F2-C791-4109-8280-810CB4375A57}" type="slidenum">
              <a:rPr lang="es-CR" smtClean="0"/>
              <a:pPr/>
              <a:t>10</a:t>
            </a:fld>
            <a:endParaRPr lang="es-CR"/>
          </a:p>
        </p:txBody>
      </p:sp>
    </p:spTree>
    <p:extLst>
      <p:ext uri="{BB962C8B-B14F-4D97-AF65-F5344CB8AC3E}">
        <p14:creationId xmlns:p14="http://schemas.microsoft.com/office/powerpoint/2010/main" val="1870864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Contenidos de un plan de gestión del tiempo.</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11</a:t>
            </a:fld>
            <a:endParaRPr lang="en-US"/>
          </a:p>
        </p:txBody>
      </p:sp>
    </p:spTree>
    <p:extLst>
      <p:ext uri="{BB962C8B-B14F-4D97-AF65-F5344CB8AC3E}">
        <p14:creationId xmlns:p14="http://schemas.microsoft.com/office/powerpoint/2010/main" val="1824342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Seg</a:t>
            </a:r>
            <a:r>
              <a:rPr lang="es-ES_tradnl" dirty="0" err="1" smtClean="0"/>
              <a:t>undo</a:t>
            </a:r>
            <a:r>
              <a:rPr lang="es-CR" dirty="0" smtClean="0"/>
              <a:t> proceso de gestión del tiempo,</a:t>
            </a:r>
            <a:r>
              <a:rPr lang="es-CR" baseline="0" dirty="0" smtClean="0"/>
              <a:t> a partir de los paquetes de trabajo es necesario descomponer para obtener las actividades.</a:t>
            </a:r>
            <a:endParaRPr lang="en-US" dirty="0"/>
          </a:p>
        </p:txBody>
      </p:sp>
      <p:sp>
        <p:nvSpPr>
          <p:cNvPr id="4" name="Slide Number Placeholder 3"/>
          <p:cNvSpPr>
            <a:spLocks noGrp="1"/>
          </p:cNvSpPr>
          <p:nvPr>
            <p:ph type="sldNum" sz="quarter" idx="10"/>
          </p:nvPr>
        </p:nvSpPr>
        <p:spPr/>
        <p:txBody>
          <a:bodyPr/>
          <a:lstStyle/>
          <a:p>
            <a:fld id="{4C570D87-5DB1-47C0-9AC3-C20A5A73473F}" type="slidenum">
              <a:rPr lang="en-US" smtClean="0"/>
              <a:pPr/>
              <a:t>12</a:t>
            </a:fld>
            <a:endParaRPr lang="en-US"/>
          </a:p>
        </p:txBody>
      </p:sp>
    </p:spTree>
    <p:extLst>
      <p:ext uri="{BB962C8B-B14F-4D97-AF65-F5344CB8AC3E}">
        <p14:creationId xmlns:p14="http://schemas.microsoft.com/office/powerpoint/2010/main" val="2093024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CR" dirty="0" smtClean="0"/>
              <a:t>No solo debemos identificar</a:t>
            </a:r>
            <a:r>
              <a:rPr lang="es-CR" baseline="0" dirty="0" smtClean="0"/>
              <a:t> las actividades, también es necesario identificar los hitos.</a:t>
            </a:r>
            <a:endParaRPr lang="en-US" dirty="0"/>
          </a:p>
        </p:txBody>
      </p:sp>
      <p:sp>
        <p:nvSpPr>
          <p:cNvPr id="4" name="Slide Number Placeholder 3"/>
          <p:cNvSpPr>
            <a:spLocks noGrp="1"/>
          </p:cNvSpPr>
          <p:nvPr>
            <p:ph type="sldNum" sz="quarter" idx="10"/>
          </p:nvPr>
        </p:nvSpPr>
        <p:spPr/>
        <p:txBody>
          <a:bodyPr/>
          <a:lstStyle/>
          <a:p>
            <a:fld id="{5C73A87A-3760-4AF6-81FD-EE947A97F962}" type="slidenum">
              <a:rPr lang="en-US" smtClean="0"/>
              <a:pPr/>
              <a:t>13</a:t>
            </a:fld>
            <a:endParaRPr lang="en-US"/>
          </a:p>
        </p:txBody>
      </p:sp>
    </p:spTree>
    <p:extLst>
      <p:ext uri="{BB962C8B-B14F-4D97-AF65-F5344CB8AC3E}">
        <p14:creationId xmlns:p14="http://schemas.microsoft.com/office/powerpoint/2010/main" val="1682684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48021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dirty="0" smtClean="0"/>
              <a:t>Haga clic para modificar el estilo de título del patrón</a:t>
            </a:r>
            <a:endParaRPr lang="es-CR" dirty="0"/>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29095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Tree>
    <p:extLst>
      <p:ext uri="{BB962C8B-B14F-4D97-AF65-F5344CB8AC3E}">
        <p14:creationId xmlns:p14="http://schemas.microsoft.com/office/powerpoint/2010/main" val="256923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897064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5" name="4 Marcador de pie de página"/>
          <p:cNvSpPr>
            <a:spLocks noGrp="1"/>
          </p:cNvSpPr>
          <p:nvPr>
            <p:ph type="ftr" sz="quarter" idx="11"/>
          </p:nvPr>
        </p:nvSpPr>
        <p:spPr/>
        <p:txBody>
          <a:bodyPr/>
          <a:lstStyle/>
          <a:p>
            <a:endParaRPr lang="es-CR"/>
          </a:p>
        </p:txBody>
      </p:sp>
      <p:sp>
        <p:nvSpPr>
          <p:cNvPr id="6" name="5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7" name="Rectangle 6"/>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 name="Rectangle 7"/>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709334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223341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6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8" name="7 Marcador de pie de página"/>
          <p:cNvSpPr>
            <a:spLocks noGrp="1"/>
          </p:cNvSpPr>
          <p:nvPr>
            <p:ph type="ftr" sz="quarter" idx="11"/>
          </p:nvPr>
        </p:nvSpPr>
        <p:spPr/>
        <p:txBody>
          <a:bodyPr/>
          <a:lstStyle/>
          <a:p>
            <a:endParaRPr lang="es-CR"/>
          </a:p>
        </p:txBody>
      </p:sp>
      <p:sp>
        <p:nvSpPr>
          <p:cNvPr id="9" name="8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10" name="Rectangle 9"/>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41300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R"/>
          </a:p>
        </p:txBody>
      </p:sp>
      <p:sp>
        <p:nvSpPr>
          <p:cNvPr id="3" name="2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4" name="3 Marcador de pie de página"/>
          <p:cNvSpPr>
            <a:spLocks noGrp="1"/>
          </p:cNvSpPr>
          <p:nvPr>
            <p:ph type="ftr" sz="quarter" idx="11"/>
          </p:nvPr>
        </p:nvSpPr>
        <p:spPr/>
        <p:txBody>
          <a:bodyPr/>
          <a:lstStyle/>
          <a:p>
            <a:endParaRPr lang="es-CR"/>
          </a:p>
        </p:txBody>
      </p:sp>
      <p:sp>
        <p:nvSpPr>
          <p:cNvPr id="5" name="4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6" name="Rectangle 5"/>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38431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3" name="2 Marcador de pie de página"/>
          <p:cNvSpPr>
            <a:spLocks noGrp="1"/>
          </p:cNvSpPr>
          <p:nvPr>
            <p:ph type="ftr" sz="quarter" idx="11"/>
          </p:nvPr>
        </p:nvSpPr>
        <p:spPr/>
        <p:txBody>
          <a:bodyPr/>
          <a:lstStyle/>
          <a:p>
            <a:endParaRPr lang="es-CR"/>
          </a:p>
        </p:txBody>
      </p:sp>
      <p:sp>
        <p:nvSpPr>
          <p:cNvPr id="4" name="3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5" name="Rectangle 4"/>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2761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dirty="0" smtClean="0"/>
              <a:t>Haga clic para modificar el estilo de título del patrón</a:t>
            </a:r>
            <a:endParaRPr lang="es-CR" dirty="0"/>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 name="Rectangle 8"/>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027844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1400E89-7DD2-4826-B13B-413DE9DB9CD4}" type="datetimeFigureOut">
              <a:rPr lang="es-CR" smtClean="0"/>
              <a:pPr/>
              <a:t>7/12/15</a:t>
            </a:fld>
            <a:endParaRPr lang="es-CR"/>
          </a:p>
        </p:txBody>
      </p:sp>
      <p:sp>
        <p:nvSpPr>
          <p:cNvPr id="6" name="5 Marcador de pie de página"/>
          <p:cNvSpPr>
            <a:spLocks noGrp="1"/>
          </p:cNvSpPr>
          <p:nvPr>
            <p:ph type="ftr" sz="quarter" idx="11"/>
          </p:nvPr>
        </p:nvSpPr>
        <p:spPr/>
        <p:txBody>
          <a:bodyPr/>
          <a:lstStyle/>
          <a:p>
            <a:endParaRPr lang="es-CR"/>
          </a:p>
        </p:txBody>
      </p:sp>
      <p:sp>
        <p:nvSpPr>
          <p:cNvPr id="7" name="6 Marcador de número de diapositiva"/>
          <p:cNvSpPr>
            <a:spLocks noGrp="1"/>
          </p:cNvSpPr>
          <p:nvPr>
            <p:ph type="sldNum" sz="quarter" idx="12"/>
          </p:nvPr>
        </p:nvSpPr>
        <p:spPr/>
        <p:txBody>
          <a:bodyPr/>
          <a:lstStyle/>
          <a:p>
            <a:fld id="{D0A71F03-967C-4B32-8DDC-EF433D3A3127}" type="slidenum">
              <a:rPr lang="es-CR" smtClean="0"/>
              <a:pPr/>
              <a:t>‹Nr.›</a:t>
            </a:fld>
            <a:endParaRPr lang="es-CR"/>
          </a:p>
        </p:txBody>
      </p:sp>
      <p:sp>
        <p:nvSpPr>
          <p:cNvPr id="8" name="Rectangle 7"/>
          <p:cNvSpPr/>
          <p:nvPr userDrawn="1"/>
        </p:nvSpPr>
        <p:spPr>
          <a:xfrm>
            <a:off x="0" y="332656"/>
            <a:ext cx="6156176" cy="864096"/>
          </a:xfrm>
          <a:prstGeom prst="rect">
            <a:avLst/>
          </a:prstGeom>
          <a:solidFill>
            <a:srgbClr val="5F7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35961292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2000" b="-2000"/>
          </a:stretch>
        </a:blipFill>
        <a:effectLst/>
      </p:bgPr>
    </p:bg>
    <p:spTree>
      <p:nvGrpSpPr>
        <p:cNvPr id="1" name=""/>
        <p:cNvGrpSpPr/>
        <p:nvPr/>
      </p:nvGrpSpPr>
      <p:grpSpPr>
        <a:xfrm>
          <a:off x="0" y="0"/>
          <a:ext cx="0" cy="0"/>
          <a:chOff x="0" y="0"/>
          <a:chExt cx="0" cy="0"/>
        </a:xfrm>
      </p:grpSpPr>
      <p:sp useBgFill="1">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C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400E89-7DD2-4826-B13B-413DE9DB9CD4}" type="datetimeFigureOut">
              <a:rPr lang="es-CR" smtClean="0"/>
              <a:pPr/>
              <a:t>7/12/15</a:t>
            </a:fld>
            <a:endParaRPr lang="es-C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A71F03-967C-4B32-8DDC-EF433D3A3127}" type="slidenum">
              <a:rPr lang="es-CR" smtClean="0"/>
              <a:pPr/>
              <a:t>‹Nr.›</a:t>
            </a:fld>
            <a:endParaRPr lang="es-CR"/>
          </a:p>
        </p:txBody>
      </p:sp>
      <p:sp>
        <p:nvSpPr>
          <p:cNvPr id="7" name="Rectangle 6"/>
          <p:cNvSpPr/>
          <p:nvPr userDrawn="1"/>
        </p:nvSpPr>
        <p:spPr>
          <a:xfrm>
            <a:off x="0" y="332656"/>
            <a:ext cx="6876256" cy="864096"/>
          </a:xfrm>
          <a:prstGeom prst="rect">
            <a:avLst/>
          </a:prstGeom>
          <a:solidFill>
            <a:srgbClr val="3AA1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Tree>
    <p:extLst>
      <p:ext uri="{BB962C8B-B14F-4D97-AF65-F5344CB8AC3E}">
        <p14:creationId xmlns:p14="http://schemas.microsoft.com/office/powerpoint/2010/main" val="23290208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19.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gi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2.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4.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25.gi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gi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 Id="rId3" Type="http://schemas.openxmlformats.org/officeDocument/2006/relationships/image" Target="../media/image29.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2.xml"/><Relationship Id="rId3" Type="http://schemas.openxmlformats.org/officeDocument/2006/relationships/image" Target="../media/image3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image" Target="../media/image3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 Id="rId3" Type="http://schemas.openxmlformats.org/officeDocument/2006/relationships/image" Target="../media/image33.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34.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35.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0.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1.xml"/><Relationship Id="rId3" Type="http://schemas.openxmlformats.org/officeDocument/2006/relationships/image" Target="../media/image3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 Id="rId3" Type="http://schemas.openxmlformats.org/officeDocument/2006/relationships/image" Target="../media/image3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 Id="rId3" Type="http://schemas.openxmlformats.org/officeDocument/2006/relationships/image" Target="../media/image39.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ctrTitle"/>
          </p:nvPr>
        </p:nvSpPr>
        <p:spPr>
          <a:xfrm>
            <a:off x="685800" y="357167"/>
            <a:ext cx="7772400" cy="3000395"/>
          </a:xfrm>
        </p:spPr>
        <p:txBody>
          <a:bodyPr/>
          <a:lstStyle/>
          <a:p>
            <a:pPr eaLnBrk="1" fontAlgn="auto" hangingPunct="1">
              <a:spcAft>
                <a:spcPts val="0"/>
              </a:spcAft>
              <a:defRPr/>
            </a:pPr>
            <a:r>
              <a:rPr lang="es-ES" sz="3600" dirty="0" smtClean="0"/>
              <a:t/>
            </a:r>
            <a:br>
              <a:rPr lang="es-ES" sz="3600" dirty="0" smtClean="0"/>
            </a:br>
            <a:r>
              <a:rPr lang="es-ES" sz="3600" dirty="0" smtClean="0"/>
              <a:t/>
            </a:r>
            <a:br>
              <a:rPr lang="es-ES" sz="3600" dirty="0" smtClean="0"/>
            </a:br>
            <a:r>
              <a:rPr lang="es-ES" sz="3600" dirty="0" smtClean="0"/>
              <a:t/>
            </a:r>
            <a:br>
              <a:rPr lang="es-ES" sz="3600" dirty="0" smtClean="0"/>
            </a:br>
            <a:r>
              <a:rPr lang="es-ES" sz="2800" dirty="0" smtClean="0"/>
              <a:t>Universidad para la Cooperación Internacional</a:t>
            </a:r>
            <a:r>
              <a:rPr lang="es-ES" sz="3600" dirty="0" smtClean="0"/>
              <a:t/>
            </a:r>
            <a:br>
              <a:rPr lang="es-ES" sz="3600" dirty="0" smtClean="0"/>
            </a:br>
            <a:r>
              <a:rPr lang="es-ES" sz="3600" dirty="0" smtClean="0"/>
              <a:t/>
            </a:r>
            <a:br>
              <a:rPr lang="es-ES" sz="3600" dirty="0" smtClean="0"/>
            </a:br>
            <a:r>
              <a:rPr lang="es-ES" sz="3600" dirty="0" smtClean="0"/>
              <a:t>PROGRAMA MAESTRÍA EN ADMINISTRACIÓN DE PROYECTOS</a:t>
            </a:r>
            <a:br>
              <a:rPr lang="es-ES" sz="3600" dirty="0" smtClean="0"/>
            </a:br>
            <a:r>
              <a:rPr lang="es-ES" sz="3600" dirty="0" smtClean="0"/>
              <a:t/>
            </a:r>
            <a:br>
              <a:rPr lang="es-ES" sz="3600" dirty="0" smtClean="0"/>
            </a:br>
            <a:r>
              <a:rPr lang="es-ES_tradnl" sz="3600" dirty="0" smtClean="0">
                <a:solidFill>
                  <a:srgbClr val="C00000"/>
                </a:solidFill>
              </a:rPr>
              <a:t/>
            </a:r>
            <a:br>
              <a:rPr lang="es-ES_tradnl" sz="3600" dirty="0" smtClean="0">
                <a:solidFill>
                  <a:srgbClr val="C00000"/>
                </a:solidFill>
              </a:rPr>
            </a:br>
            <a:r>
              <a:rPr lang="es-ES_tradnl" sz="3600" dirty="0" smtClean="0">
                <a:solidFill>
                  <a:srgbClr val="C00000"/>
                </a:solidFill>
              </a:rPr>
              <a:t>Gestión </a:t>
            </a:r>
            <a:r>
              <a:rPr lang="es-ES_tradnl" sz="3600" smtClean="0">
                <a:solidFill>
                  <a:srgbClr val="C00000"/>
                </a:solidFill>
              </a:rPr>
              <a:t>del </a:t>
            </a:r>
            <a:r>
              <a:rPr lang="es-ES_tradnl" sz="3600" smtClean="0">
                <a:solidFill>
                  <a:srgbClr val="C00000"/>
                </a:solidFill>
              </a:rPr>
              <a:t>Tiempo </a:t>
            </a:r>
            <a:r>
              <a:rPr lang="es-ES_tradnl" sz="3600" dirty="0" smtClean="0">
                <a:solidFill>
                  <a:srgbClr val="C00000"/>
                </a:solidFill>
              </a:rPr>
              <a:t>del Proyecto </a:t>
            </a:r>
            <a:br>
              <a:rPr lang="es-ES_tradnl" sz="3600" dirty="0" smtClean="0">
                <a:solidFill>
                  <a:srgbClr val="C00000"/>
                </a:solidFill>
              </a:rPr>
            </a:br>
            <a:r>
              <a:rPr lang="es-ES_tradnl" sz="3600" dirty="0" smtClean="0">
                <a:solidFill>
                  <a:srgbClr val="C00000"/>
                </a:solidFill>
              </a:rPr>
              <a:t>(Aspectos Complementarios)</a:t>
            </a:r>
            <a:endParaRPr lang="es-ES" sz="3600" dirty="0" smtClean="0">
              <a:solidFill>
                <a:srgbClr val="C00000"/>
              </a:solidFill>
            </a:endParaRPr>
          </a:p>
        </p:txBody>
      </p:sp>
      <p:sp>
        <p:nvSpPr>
          <p:cNvPr id="5" name="4 Marcador de número de diapositiva"/>
          <p:cNvSpPr>
            <a:spLocks noGrp="1"/>
          </p:cNvSpPr>
          <p:nvPr>
            <p:ph type="sldNum" sz="quarter" idx="12"/>
          </p:nvPr>
        </p:nvSpPr>
        <p:spPr/>
        <p:txBody>
          <a:bodyPr/>
          <a:lstStyle/>
          <a:p>
            <a:pPr>
              <a:defRPr/>
            </a:pPr>
            <a:fld id="{FA8E5640-88C8-48CB-842E-5375E64CAB74}" type="slidenum">
              <a:rPr lang="es-ES" smtClean="0"/>
              <a:pPr>
                <a:defRPr/>
              </a:pPr>
              <a:t>1</a:t>
            </a:fld>
            <a:endParaRPr lang="es-ES" dirty="0"/>
          </a:p>
        </p:txBody>
      </p:sp>
    </p:spTree>
    <p:extLst>
      <p:ext uri="{BB962C8B-B14F-4D97-AF65-F5344CB8AC3E}">
        <p14:creationId xmlns:p14="http://schemas.microsoft.com/office/powerpoint/2010/main" val="1338761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4664"/>
            <a:ext cx="6732240" cy="1143000"/>
          </a:xfrm>
        </p:spPr>
        <p:txBody>
          <a:bodyPr/>
          <a:lstStyle/>
          <a:p>
            <a:pPr lvl="0"/>
            <a:r>
              <a:rPr lang="es-ES" sz="4000" dirty="0" smtClean="0"/>
              <a:t>Planificar la Gestión del Tiempo</a:t>
            </a:r>
            <a:r>
              <a:rPr lang="en-US" sz="4000" dirty="0" smtClean="0"/>
              <a:t/>
            </a:r>
            <a:br>
              <a:rPr lang="en-US" sz="4000" dirty="0" smtClean="0"/>
            </a:br>
            <a:endParaRPr lang="es-CR" sz="4000" dirty="0"/>
          </a:p>
        </p:txBody>
      </p:sp>
      <p:sp>
        <p:nvSpPr>
          <p:cNvPr id="3" name="Content Placeholder 2"/>
          <p:cNvSpPr>
            <a:spLocks noGrp="1"/>
          </p:cNvSpPr>
          <p:nvPr>
            <p:ph idx="1"/>
          </p:nvPr>
        </p:nvSpPr>
        <p:spPr/>
        <p:txBody>
          <a:bodyPr/>
          <a:lstStyle/>
          <a:p>
            <a:r>
              <a:rPr lang="es-CR" dirty="0" smtClean="0"/>
              <a:t>Proceso de planificación de alto nivel.</a:t>
            </a:r>
          </a:p>
          <a:p>
            <a:pPr algn="just"/>
            <a:r>
              <a:rPr lang="es-CR" dirty="0" smtClean="0"/>
              <a:t>Mediante este proceso se establece como se definirán las actividades, como determinarán las duraciones y los requerimientos de recurso, y como se gestionará la línea base de tiempo a lo largo del proyecto.</a:t>
            </a:r>
          </a:p>
          <a:p>
            <a:pPr algn="just"/>
            <a:r>
              <a:rPr lang="es-CR" dirty="0" smtClean="0"/>
              <a:t>(es el qué, quién, cómo y cuando)</a:t>
            </a:r>
            <a:endParaRPr lang="es-C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Plan de Gestión del Tiempo</a:t>
            </a:r>
            <a:endParaRPr lang="en-US" dirty="0"/>
          </a:p>
        </p:txBody>
      </p:sp>
      <p:sp>
        <p:nvSpPr>
          <p:cNvPr id="3" name="Content Placeholder 2"/>
          <p:cNvSpPr>
            <a:spLocks noGrp="1"/>
          </p:cNvSpPr>
          <p:nvPr>
            <p:ph sz="half" idx="1"/>
          </p:nvPr>
        </p:nvSpPr>
        <p:spPr/>
        <p:txBody>
          <a:bodyPr/>
          <a:lstStyle/>
          <a:p>
            <a:r>
              <a:rPr lang="es-CR" dirty="0" smtClean="0"/>
              <a:t>Línea base de tiempo.</a:t>
            </a:r>
          </a:p>
          <a:p>
            <a:r>
              <a:rPr lang="es-CR" dirty="0" smtClean="0"/>
              <a:t>Identificación de las mediciones de desempeño.</a:t>
            </a:r>
          </a:p>
          <a:p>
            <a:r>
              <a:rPr lang="es-CR" dirty="0" smtClean="0"/>
              <a:t>¿Cómo se manejaran las desviaciones al cronograma?</a:t>
            </a:r>
          </a:p>
          <a:p>
            <a:endParaRPr lang="en-US" dirty="0"/>
          </a:p>
        </p:txBody>
      </p:sp>
      <p:sp>
        <p:nvSpPr>
          <p:cNvPr id="4" name="TextBox 3"/>
          <p:cNvSpPr txBox="1"/>
          <p:nvPr/>
        </p:nvSpPr>
        <p:spPr>
          <a:xfrm>
            <a:off x="4038600" y="6019800"/>
            <a:ext cx="3276600" cy="381000"/>
          </a:xfrm>
          <a:prstGeom prst="rect">
            <a:avLst/>
          </a:prstGeom>
          <a:noFill/>
        </p:spPr>
        <p:txBody>
          <a:bodyPr wrap="square" rtlCol="0">
            <a:spAutoFit/>
          </a:bodyPr>
          <a:lstStyle/>
          <a:p>
            <a:pPr algn="ctr"/>
            <a:r>
              <a:rPr lang="es-CR" dirty="0" smtClean="0"/>
              <a:t>Mulcahy, 2011</a:t>
            </a:r>
            <a:endParaRPr lang="en-US" dirty="0"/>
          </a:p>
        </p:txBody>
      </p:sp>
      <p:pic>
        <p:nvPicPr>
          <p:cNvPr id="71682" name="Picture 2" descr="http://www.aiche.org/sites/default/files/styles/aiche_content/public/images/webinar/global_career-professional-project-management-gantt-chart-iStk.jpg"/>
          <p:cNvPicPr>
            <a:picLocks noChangeAspect="1" noChangeArrowheads="1"/>
          </p:cNvPicPr>
          <p:nvPr/>
        </p:nvPicPr>
        <p:blipFill>
          <a:blip r:embed="rId3" cstate="print"/>
          <a:srcRect/>
          <a:stretch>
            <a:fillRect/>
          </a:stretch>
        </p:blipFill>
        <p:spPr bwMode="auto">
          <a:xfrm>
            <a:off x="4499992" y="2132856"/>
            <a:ext cx="4379650" cy="28994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Definir las actividades</a:t>
            </a:r>
            <a:endParaRPr lang="es-CR" dirty="0"/>
          </a:p>
        </p:txBody>
      </p:sp>
      <p:sp>
        <p:nvSpPr>
          <p:cNvPr id="3" name="Content Placeholder 2"/>
          <p:cNvSpPr>
            <a:spLocks noGrp="1"/>
          </p:cNvSpPr>
          <p:nvPr>
            <p:ph idx="1"/>
          </p:nvPr>
        </p:nvSpPr>
        <p:spPr/>
        <p:txBody>
          <a:bodyPr>
            <a:normAutofit/>
          </a:bodyPr>
          <a:lstStyle/>
          <a:p>
            <a:r>
              <a:rPr lang="es-ES" dirty="0" smtClean="0"/>
              <a:t>Es el proceso que consiste en identificar acciones específicas a ser realizadas para elaborar los entregables del proyecto. </a:t>
            </a:r>
          </a:p>
          <a:p>
            <a:r>
              <a:rPr lang="es-ES" dirty="0" smtClean="0"/>
              <a:t>Las actividades proporcionan una base para la estimación, planificación, ejecución, seguimiento y control del trabajo del proyecto. </a:t>
            </a:r>
          </a:p>
          <a:p>
            <a:endParaRPr lang="es-ES" dirty="0" smtClean="0"/>
          </a:p>
        </p:txBody>
      </p:sp>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Definir las actividades</a:t>
            </a:r>
            <a:endParaRPr lang="en-US" dirty="0"/>
          </a:p>
        </p:txBody>
      </p:sp>
      <p:sp>
        <p:nvSpPr>
          <p:cNvPr id="3" name="Content Placeholder 2"/>
          <p:cNvSpPr>
            <a:spLocks noGrp="1"/>
          </p:cNvSpPr>
          <p:nvPr>
            <p:ph sz="half" idx="1"/>
          </p:nvPr>
        </p:nvSpPr>
        <p:spPr/>
        <p:txBody>
          <a:bodyPr/>
          <a:lstStyle/>
          <a:p>
            <a:pPr algn="just"/>
            <a:r>
              <a:rPr lang="es-CR" dirty="0" smtClean="0"/>
              <a:t>Descompone los paquetes de trabajo (EDT) en actividades o tareas.</a:t>
            </a:r>
          </a:p>
          <a:p>
            <a:pPr algn="just"/>
            <a:r>
              <a:rPr lang="es-CR" dirty="0" smtClean="0"/>
              <a:t>Al definir las actividades también debemos identificar los diferentes hitos del proyecto.</a:t>
            </a:r>
            <a:endParaRPr lang="en-US" dirty="0"/>
          </a:p>
        </p:txBody>
      </p:sp>
      <p:sp>
        <p:nvSpPr>
          <p:cNvPr id="4" name="TextBox 3"/>
          <p:cNvSpPr txBox="1"/>
          <p:nvPr/>
        </p:nvSpPr>
        <p:spPr>
          <a:xfrm>
            <a:off x="4800600" y="5791200"/>
            <a:ext cx="2743200" cy="369332"/>
          </a:xfrm>
          <a:prstGeom prst="rect">
            <a:avLst/>
          </a:prstGeom>
          <a:noFill/>
        </p:spPr>
        <p:txBody>
          <a:bodyPr wrap="square" rtlCol="0">
            <a:spAutoFit/>
          </a:bodyPr>
          <a:lstStyle/>
          <a:p>
            <a:pPr algn="ctr"/>
            <a:r>
              <a:rPr lang="es-CR" dirty="0" smtClean="0"/>
              <a:t>Mulcahy, 2011</a:t>
            </a:r>
            <a:endParaRPr lang="en-US" dirty="0"/>
          </a:p>
        </p:txBody>
      </p:sp>
      <p:pic>
        <p:nvPicPr>
          <p:cNvPr id="67586" name="Picture 2" descr="http://static.freepik.com/foto-gratis/cubo-de-la-fragmentacion_2925919.jpg"/>
          <p:cNvPicPr>
            <a:picLocks noChangeAspect="1" noChangeArrowheads="1"/>
          </p:cNvPicPr>
          <p:nvPr/>
        </p:nvPicPr>
        <p:blipFill>
          <a:blip r:embed="rId3" cstate="print"/>
          <a:srcRect/>
          <a:stretch>
            <a:fillRect/>
          </a:stretch>
        </p:blipFill>
        <p:spPr bwMode="auto">
          <a:xfrm>
            <a:off x="4644008" y="2132856"/>
            <a:ext cx="4159570" cy="29901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Hitos</a:t>
            </a:r>
            <a:endParaRPr lang="en-US" dirty="0"/>
          </a:p>
        </p:txBody>
      </p:sp>
      <p:sp>
        <p:nvSpPr>
          <p:cNvPr id="3" name="Content Placeholder 2"/>
          <p:cNvSpPr>
            <a:spLocks noGrp="1"/>
          </p:cNvSpPr>
          <p:nvPr>
            <p:ph sz="half" idx="1"/>
          </p:nvPr>
        </p:nvSpPr>
        <p:spPr/>
        <p:txBody>
          <a:bodyPr>
            <a:normAutofit lnSpcReduction="10000"/>
          </a:bodyPr>
          <a:lstStyle/>
          <a:p>
            <a:r>
              <a:rPr lang="es-CR" dirty="0" smtClean="0"/>
              <a:t>Los hitos son puntos de verificación del progreso del proyecto.</a:t>
            </a:r>
          </a:p>
          <a:p>
            <a:r>
              <a:rPr lang="es-CR" dirty="0" smtClean="0"/>
              <a:t>Son eventos, momentos en el proyecto, por lo tanto no tienen duración.</a:t>
            </a:r>
          </a:p>
          <a:p>
            <a:r>
              <a:rPr lang="es-CR" dirty="0" smtClean="0"/>
              <a:t>Deben utilizar nomenclatura de resultados.</a:t>
            </a:r>
            <a:endParaRPr lang="en-US" dirty="0"/>
          </a:p>
        </p:txBody>
      </p:sp>
      <p:sp>
        <p:nvSpPr>
          <p:cNvPr id="4" name="TextBox 3"/>
          <p:cNvSpPr txBox="1"/>
          <p:nvPr/>
        </p:nvSpPr>
        <p:spPr>
          <a:xfrm>
            <a:off x="4800600" y="5791200"/>
            <a:ext cx="2743200" cy="369332"/>
          </a:xfrm>
          <a:prstGeom prst="rect">
            <a:avLst/>
          </a:prstGeom>
          <a:noFill/>
        </p:spPr>
        <p:txBody>
          <a:bodyPr wrap="square" rtlCol="0">
            <a:spAutoFit/>
          </a:bodyPr>
          <a:lstStyle/>
          <a:p>
            <a:pPr algn="ctr"/>
            <a:r>
              <a:rPr lang="es-CR" dirty="0" smtClean="0"/>
              <a:t>Mulcahy, 2011</a:t>
            </a:r>
            <a:endParaRPr lang="en-US" dirty="0"/>
          </a:p>
        </p:txBody>
      </p:sp>
      <p:pic>
        <p:nvPicPr>
          <p:cNvPr id="65538" name="Picture 2" descr="http://www.pitchworx.com/wp-content/uploads/2013/01/Project-Milestones1.png"/>
          <p:cNvPicPr>
            <a:picLocks noChangeAspect="1" noChangeArrowheads="1"/>
          </p:cNvPicPr>
          <p:nvPr/>
        </p:nvPicPr>
        <p:blipFill>
          <a:blip r:embed="rId3" cstate="print"/>
          <a:srcRect/>
          <a:stretch>
            <a:fillRect/>
          </a:stretch>
        </p:blipFill>
        <p:spPr bwMode="auto">
          <a:xfrm>
            <a:off x="5220072" y="2636912"/>
            <a:ext cx="3380811" cy="253481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Secuenciar las actividades</a:t>
            </a:r>
            <a:endParaRPr lang="en-US" dirty="0"/>
          </a:p>
        </p:txBody>
      </p:sp>
      <p:sp>
        <p:nvSpPr>
          <p:cNvPr id="3" name="Content Placeholder 2"/>
          <p:cNvSpPr>
            <a:spLocks noGrp="1"/>
          </p:cNvSpPr>
          <p:nvPr>
            <p:ph idx="1"/>
          </p:nvPr>
        </p:nvSpPr>
        <p:spPr/>
        <p:txBody>
          <a:bodyPr>
            <a:normAutofit/>
          </a:bodyPr>
          <a:lstStyle/>
          <a:p>
            <a:pPr algn="just"/>
            <a:r>
              <a:rPr lang="es-ES" sz="2800" dirty="0" smtClean="0"/>
              <a:t>Consiste en identificar y documentar las relaciones entre las actividades del proyecto mediante relaciones lógicas. </a:t>
            </a:r>
          </a:p>
          <a:p>
            <a:pPr algn="just"/>
            <a:r>
              <a:rPr lang="es-ES" sz="2800" dirty="0" smtClean="0"/>
              <a:t>Cada actividad e hito, a excepción del primero y del último, se conecta con al menos a un predecesor y un sucesor. Puede ser necesario incluir adelantos o retrasos entre las actividades para poder sustentar un cronograma del proyecto realista y viable. </a:t>
            </a:r>
            <a:endParaRPr lang="en-US" sz="2800" dirty="0"/>
          </a:p>
        </p:txBody>
      </p:sp>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CR" sz="4000" dirty="0" smtClean="0"/>
              <a:t>¿Qué es un diagrama de red?</a:t>
            </a:r>
            <a:endParaRPr lang="en-US" sz="4000" dirty="0"/>
          </a:p>
        </p:txBody>
      </p:sp>
      <p:sp>
        <p:nvSpPr>
          <p:cNvPr id="4" name="Content Placeholder 3"/>
          <p:cNvSpPr>
            <a:spLocks noGrp="1"/>
          </p:cNvSpPr>
          <p:nvPr>
            <p:ph sz="half" idx="2"/>
          </p:nvPr>
        </p:nvSpPr>
        <p:spPr/>
        <p:txBody>
          <a:bodyPr/>
          <a:lstStyle/>
          <a:p>
            <a:r>
              <a:rPr lang="es-CR" dirty="0" smtClean="0"/>
              <a:t>Es una representación esquemática de las actividades del cronograma y sus relaciones lógicas o dependencias</a:t>
            </a:r>
          </a:p>
          <a:p>
            <a:endParaRPr lang="en-US" dirty="0"/>
          </a:p>
        </p:txBody>
      </p:sp>
      <p:pic>
        <p:nvPicPr>
          <p:cNvPr id="3074" name="Picture 2"/>
          <p:cNvPicPr>
            <a:picLocks noGrp="1" noChangeAspect="1" noChangeArrowheads="1"/>
          </p:cNvPicPr>
          <p:nvPr>
            <p:ph sz="half" idx="1"/>
          </p:nvPr>
        </p:nvPicPr>
        <p:blipFill>
          <a:blip r:embed="rId3" cstate="print"/>
          <a:srcRect/>
          <a:stretch>
            <a:fillRect/>
          </a:stretch>
        </p:blipFill>
        <p:spPr bwMode="auto">
          <a:xfrm>
            <a:off x="833437" y="2899569"/>
            <a:ext cx="3286125" cy="2019300"/>
          </a:xfrm>
          <a:prstGeom prst="rect">
            <a:avLst/>
          </a:prstGeom>
          <a:noFill/>
          <a:ln w="9525">
            <a:noFill/>
            <a:miter lim="800000"/>
            <a:headEnd/>
            <a:tailEnd/>
          </a:ln>
        </p:spPr>
      </p:pic>
      <p:sp>
        <p:nvSpPr>
          <p:cNvPr id="6" name="TextBox 5"/>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Diagrama de Red</a:t>
            </a:r>
            <a:endParaRPr lang="en-US" dirty="0"/>
          </a:p>
        </p:txBody>
      </p:sp>
      <p:sp>
        <p:nvSpPr>
          <p:cNvPr id="2" name="Content Placeholder 1"/>
          <p:cNvSpPr>
            <a:spLocks noGrp="1"/>
          </p:cNvSpPr>
          <p:nvPr>
            <p:ph idx="1"/>
          </p:nvPr>
        </p:nvSpPr>
        <p:spPr/>
        <p:txBody>
          <a:bodyPr/>
          <a:lstStyle/>
          <a:p>
            <a:r>
              <a:rPr lang="es-CR" dirty="0" smtClean="0"/>
              <a:t>Un diagrama de red debe responder a las siguientes preguntas para cada actividad:</a:t>
            </a:r>
          </a:p>
          <a:p>
            <a:pPr lvl="1"/>
            <a:r>
              <a:rPr lang="es-CR" dirty="0" smtClean="0"/>
              <a:t>¿Qué actividades deben de terminar inmediatamente antes de iniciar esta actividad?</a:t>
            </a:r>
          </a:p>
          <a:p>
            <a:pPr lvl="1"/>
            <a:r>
              <a:rPr lang="es-CR" dirty="0" smtClean="0"/>
              <a:t>¿Cuáles actividades se pueden realizar de manera simultanea con esta actividad?</a:t>
            </a:r>
          </a:p>
          <a:p>
            <a:pPr lvl="1"/>
            <a:r>
              <a:rPr lang="es-CR" dirty="0" smtClean="0"/>
              <a:t>Qué actividades no pueden iniciar hasta que se termine esta?</a:t>
            </a:r>
            <a:endParaRPr lang="en-US" dirty="0"/>
          </a:p>
        </p:txBody>
      </p:sp>
      <p:sp>
        <p:nvSpPr>
          <p:cNvPr id="4" name="TextBox 3"/>
          <p:cNvSpPr txBox="1"/>
          <p:nvPr/>
        </p:nvSpPr>
        <p:spPr>
          <a:xfrm>
            <a:off x="5334000" y="5867400"/>
            <a:ext cx="2057400" cy="369332"/>
          </a:xfrm>
          <a:prstGeom prst="rect">
            <a:avLst/>
          </a:prstGeom>
          <a:noFill/>
        </p:spPr>
        <p:txBody>
          <a:bodyPr wrap="square" rtlCol="0">
            <a:spAutoFit/>
          </a:bodyPr>
          <a:lstStyle/>
          <a:p>
            <a:pPr algn="ctr"/>
            <a:r>
              <a:rPr lang="es-CR" dirty="0" smtClean="0"/>
              <a:t>Gido,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2000"/>
                                        <p:tgtEl>
                                          <p:spTgt spid="2">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20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s-CR" dirty="0" smtClean="0"/>
              <a:t>Características Diagramas</a:t>
            </a:r>
            <a:endParaRPr lang="en-US" dirty="0"/>
          </a:p>
        </p:txBody>
      </p:sp>
      <p:sp>
        <p:nvSpPr>
          <p:cNvPr id="4" name="Content Placeholder 3"/>
          <p:cNvSpPr>
            <a:spLocks noGrp="1"/>
          </p:cNvSpPr>
          <p:nvPr>
            <p:ph idx="1"/>
          </p:nvPr>
        </p:nvSpPr>
        <p:spPr/>
        <p:txBody>
          <a:bodyPr>
            <a:noAutofit/>
          </a:bodyPr>
          <a:lstStyle/>
          <a:p>
            <a:r>
              <a:rPr lang="es-CR" sz="2400" dirty="0" smtClean="0"/>
              <a:t>Cada actividad esta representada por un cuadro y solo por uno.</a:t>
            </a:r>
          </a:p>
          <a:p>
            <a:r>
              <a:rPr lang="es-CR" sz="2400" dirty="0" smtClean="0"/>
              <a:t>Cada cuadro tiene un número de actividad único.</a:t>
            </a:r>
          </a:p>
          <a:p>
            <a:r>
              <a:rPr lang="es-CR" sz="2400" dirty="0" smtClean="0"/>
              <a:t>Las actividades se ordenan de acuerdo al orden de precedencia para mostrar cuales se deben terminar antes de iniciar otras.</a:t>
            </a:r>
          </a:p>
          <a:p>
            <a:r>
              <a:rPr lang="es-CR" sz="2400" dirty="0" smtClean="0"/>
              <a:t>No se puede iniciar una actividad hasta terminar todas las actividades que la preceden.</a:t>
            </a:r>
          </a:p>
          <a:p>
            <a:r>
              <a:rPr lang="es-CR" sz="2400" dirty="0" smtClean="0"/>
              <a:t>Algunas actividades se pueden realizar en paralelo.</a:t>
            </a:r>
          </a:p>
        </p:txBody>
      </p:sp>
      <p:sp>
        <p:nvSpPr>
          <p:cNvPr id="5" name="TextBox 4"/>
          <p:cNvSpPr txBox="1"/>
          <p:nvPr/>
        </p:nvSpPr>
        <p:spPr>
          <a:xfrm>
            <a:off x="5334000" y="5867400"/>
            <a:ext cx="2057400" cy="369332"/>
          </a:xfrm>
          <a:prstGeom prst="rect">
            <a:avLst/>
          </a:prstGeom>
          <a:noFill/>
        </p:spPr>
        <p:txBody>
          <a:bodyPr wrap="square" rtlCol="0">
            <a:spAutoFit/>
          </a:bodyPr>
          <a:lstStyle/>
          <a:p>
            <a:pPr algn="ctr"/>
            <a:r>
              <a:rPr lang="es-CR" dirty="0" smtClean="0"/>
              <a:t>Gido,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20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CR" dirty="0" smtClean="0"/>
              <a:t>Características Diagramas</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2895600" y="2590800"/>
            <a:ext cx="3010913" cy="2300570"/>
          </a:xfrm>
          <a:prstGeom prst="rect">
            <a:avLst/>
          </a:prstGeom>
          <a:noFill/>
          <a:ln w="9525">
            <a:noFill/>
            <a:miter lim="800000"/>
            <a:headEnd/>
            <a:tailEnd/>
          </a:ln>
          <a:effectLst/>
        </p:spPr>
      </p:pic>
      <p:sp>
        <p:nvSpPr>
          <p:cNvPr id="5" name="TextBox 4"/>
          <p:cNvSpPr txBox="1"/>
          <p:nvPr/>
        </p:nvSpPr>
        <p:spPr>
          <a:xfrm>
            <a:off x="457200" y="4191000"/>
            <a:ext cx="1524000" cy="646331"/>
          </a:xfrm>
          <a:prstGeom prst="rect">
            <a:avLst/>
          </a:prstGeom>
          <a:noFill/>
        </p:spPr>
        <p:txBody>
          <a:bodyPr wrap="square" rtlCol="0">
            <a:spAutoFit/>
          </a:bodyPr>
          <a:lstStyle/>
          <a:p>
            <a:pPr algn="ctr"/>
            <a:r>
              <a:rPr lang="es-CR" dirty="0" smtClean="0"/>
              <a:t>Número Actividad</a:t>
            </a:r>
            <a:endParaRPr lang="en-US" dirty="0"/>
          </a:p>
        </p:txBody>
      </p:sp>
      <p:sp>
        <p:nvSpPr>
          <p:cNvPr id="6" name="TextBox 5"/>
          <p:cNvSpPr txBox="1"/>
          <p:nvPr/>
        </p:nvSpPr>
        <p:spPr>
          <a:xfrm>
            <a:off x="6629400" y="4191000"/>
            <a:ext cx="1524000" cy="646331"/>
          </a:xfrm>
          <a:prstGeom prst="rect">
            <a:avLst/>
          </a:prstGeom>
          <a:noFill/>
        </p:spPr>
        <p:txBody>
          <a:bodyPr wrap="square" rtlCol="0">
            <a:spAutoFit/>
          </a:bodyPr>
          <a:lstStyle/>
          <a:p>
            <a:pPr algn="ctr"/>
            <a:r>
              <a:rPr lang="es-CR" dirty="0" smtClean="0"/>
              <a:t>Duración Estimada</a:t>
            </a:r>
            <a:endParaRPr lang="en-US" dirty="0"/>
          </a:p>
        </p:txBody>
      </p:sp>
      <p:cxnSp>
        <p:nvCxnSpPr>
          <p:cNvPr id="12" name="Straight Arrow Connector 11"/>
          <p:cNvCxnSpPr>
            <a:stCxn id="5" idx="3"/>
          </p:cNvCxnSpPr>
          <p:nvPr/>
        </p:nvCxnSpPr>
        <p:spPr>
          <a:xfrm flipV="1">
            <a:off x="1981200" y="4495800"/>
            <a:ext cx="1295400" cy="183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6" idx="1"/>
          </p:cNvCxnSpPr>
          <p:nvPr/>
        </p:nvCxnSpPr>
        <p:spPr>
          <a:xfrm rot="10800000" flipV="1">
            <a:off x="5562600" y="4514166"/>
            <a:ext cx="1066800" cy="1619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Gestión del Tiempo</a:t>
            </a:r>
            <a:endParaRPr lang="es-CR" dirty="0"/>
          </a:p>
        </p:txBody>
      </p:sp>
      <p:sp>
        <p:nvSpPr>
          <p:cNvPr id="3" name="Content Placeholder 2"/>
          <p:cNvSpPr>
            <a:spLocks noGrp="1"/>
          </p:cNvSpPr>
          <p:nvPr>
            <p:ph sz="half" idx="1"/>
          </p:nvPr>
        </p:nvSpPr>
        <p:spPr/>
        <p:txBody>
          <a:bodyPr/>
          <a:lstStyle/>
          <a:p>
            <a:r>
              <a:rPr lang="es-ES" dirty="0" smtClean="0"/>
              <a:t>Incluye los procesos requeridos para administrar la finalización del proyecto a tiempo.</a:t>
            </a:r>
            <a:endParaRPr lang="en-US" dirty="0"/>
          </a:p>
        </p:txBody>
      </p:sp>
      <p:pic>
        <p:nvPicPr>
          <p:cNvPr id="1026" name="Picture 2" descr="C:\Users\William Ernest\Pictures\Cartoons\Time Management\110p.gif"/>
          <p:cNvPicPr>
            <a:picLocks noGrp="1" noChangeAspect="1" noChangeArrowheads="1"/>
          </p:cNvPicPr>
          <p:nvPr>
            <p:ph sz="half" idx="2"/>
          </p:nvPr>
        </p:nvPicPr>
        <p:blipFill>
          <a:blip r:embed="rId3" cstate="print"/>
          <a:srcRect/>
          <a:stretch>
            <a:fillRect/>
          </a:stretch>
        </p:blipFill>
        <p:spPr bwMode="auto">
          <a:xfrm>
            <a:off x="4648200" y="2534068"/>
            <a:ext cx="4038600" cy="27503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Conceptos Diagrama de Red</a:t>
            </a:r>
            <a:endParaRPr lang="en-US" dirty="0"/>
          </a:p>
        </p:txBody>
      </p:sp>
      <p:sp>
        <p:nvSpPr>
          <p:cNvPr id="3" name="Content Placeholder 2"/>
          <p:cNvSpPr>
            <a:spLocks noGrp="1"/>
          </p:cNvSpPr>
          <p:nvPr>
            <p:ph idx="1"/>
          </p:nvPr>
        </p:nvSpPr>
        <p:spPr/>
        <p:txBody>
          <a:bodyPr/>
          <a:lstStyle/>
          <a:p>
            <a:r>
              <a:rPr lang="es-CR" dirty="0" smtClean="0"/>
              <a:t>Actividad Predecesora</a:t>
            </a:r>
          </a:p>
          <a:p>
            <a:pPr lvl="1"/>
            <a:r>
              <a:rPr lang="es-CR" sz="3200" dirty="0" smtClean="0"/>
              <a:t>Actividad que precede a la actividad sucesora</a:t>
            </a:r>
            <a:endParaRPr lang="es-CR" dirty="0" smtClean="0"/>
          </a:p>
          <a:p>
            <a:r>
              <a:rPr lang="es-CR" dirty="0" smtClean="0"/>
              <a:t>Actividad Sucesora</a:t>
            </a:r>
          </a:p>
          <a:p>
            <a:pPr lvl="1"/>
            <a:r>
              <a:rPr lang="es-CR" sz="3200" dirty="0" smtClean="0"/>
              <a:t>Actividad que sucede a la actividad predecesora.</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Diagrama AEC</a:t>
            </a:r>
            <a:endParaRPr lang="en-US" dirty="0"/>
          </a:p>
        </p:txBody>
      </p:sp>
      <p:pic>
        <p:nvPicPr>
          <p:cNvPr id="7" name="Picture 3"/>
          <p:cNvPicPr>
            <a:picLocks noGrp="1" noChangeAspect="1" noChangeArrowheads="1"/>
          </p:cNvPicPr>
          <p:nvPr>
            <p:ph idx="1"/>
          </p:nvPr>
        </p:nvPicPr>
        <p:blipFill>
          <a:blip r:embed="rId3" cstate="print"/>
          <a:stretch>
            <a:fillRect/>
          </a:stretch>
        </p:blipFill>
        <p:spPr bwMode="auto">
          <a:xfrm>
            <a:off x="1295400" y="1600200"/>
            <a:ext cx="6540448" cy="4052810"/>
          </a:xfrm>
          <a:prstGeom prst="rect">
            <a:avLst/>
          </a:prstGeom>
          <a:noFill/>
          <a:ln w="9525">
            <a:noFill/>
            <a:miter lim="800000"/>
            <a:headEnd/>
            <a:tailEnd/>
          </a:ln>
        </p:spPr>
      </p:pic>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AEC</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295400" y="2514600"/>
            <a:ext cx="6553200" cy="2590800"/>
          </a:xfrm>
          <a:prstGeom prst="rect">
            <a:avLst/>
          </a:prstGeom>
          <a:noFill/>
          <a:ln w="9525">
            <a:noFill/>
            <a:miter lim="800000"/>
            <a:headEnd/>
            <a:tailEnd/>
          </a:ln>
          <a:effectLst/>
        </p:spPr>
      </p:pic>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AEC</a:t>
            </a:r>
            <a:endParaRPr 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457200" y="3399260"/>
            <a:ext cx="8229600" cy="821480"/>
          </a:xfrm>
          <a:prstGeom prst="rect">
            <a:avLst/>
          </a:prstGeom>
          <a:noFill/>
          <a:ln w="9525">
            <a:noFill/>
            <a:miter lim="800000"/>
            <a:headEnd/>
            <a:tailEnd/>
          </a:ln>
          <a:effectLst/>
        </p:spPr>
      </p:pic>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AEC</a:t>
            </a:r>
            <a:endParaRPr lang="en-US" dirty="0"/>
          </a:p>
        </p:txBody>
      </p:sp>
      <p:pic>
        <p:nvPicPr>
          <p:cNvPr id="7170" name="Picture 2"/>
          <p:cNvPicPr>
            <a:picLocks noGrp="1" noChangeAspect="1" noChangeArrowheads="1"/>
          </p:cNvPicPr>
          <p:nvPr>
            <p:ph idx="1"/>
          </p:nvPr>
        </p:nvPicPr>
        <p:blipFill>
          <a:blip r:embed="rId3" cstate="print"/>
          <a:srcRect/>
          <a:stretch>
            <a:fillRect/>
          </a:stretch>
        </p:blipFill>
        <p:spPr bwMode="auto">
          <a:xfrm>
            <a:off x="819150" y="2314575"/>
            <a:ext cx="7505700" cy="2990850"/>
          </a:xfrm>
          <a:prstGeom prst="rect">
            <a:avLst/>
          </a:prstGeom>
          <a:noFill/>
          <a:ln w="9525">
            <a:noFill/>
            <a:miter lim="800000"/>
            <a:headEnd/>
            <a:tailEnd/>
          </a:ln>
          <a:effectLst/>
        </p:spPr>
      </p:pic>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AEC</a:t>
            </a:r>
            <a:endParaRPr 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457200" y="2210055"/>
            <a:ext cx="8229600" cy="3199889"/>
          </a:xfrm>
          <a:prstGeom prst="rect">
            <a:avLst/>
          </a:prstGeom>
          <a:noFill/>
          <a:ln w="9525">
            <a:noFill/>
            <a:miter lim="800000"/>
            <a:headEnd/>
            <a:tailEnd/>
          </a:ln>
          <a:effectLst/>
        </p:spPr>
      </p:pic>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Tipos de Relaciones</a:t>
            </a:r>
            <a:endParaRPr lang="en-US" dirty="0"/>
          </a:p>
        </p:txBody>
      </p:sp>
      <p:sp>
        <p:nvSpPr>
          <p:cNvPr id="3" name="Content Placeholder 2"/>
          <p:cNvSpPr>
            <a:spLocks noGrp="1"/>
          </p:cNvSpPr>
          <p:nvPr>
            <p:ph idx="1"/>
          </p:nvPr>
        </p:nvSpPr>
        <p:spPr/>
        <p:txBody>
          <a:bodyPr>
            <a:noAutofit/>
          </a:bodyPr>
          <a:lstStyle/>
          <a:p>
            <a:r>
              <a:rPr lang="es-CR" sz="2400" dirty="0" smtClean="0"/>
              <a:t>Final a Inicio (FI). El inicio de la actividad sucesora depende de la finalización de la actividad predecesora.</a:t>
            </a:r>
          </a:p>
          <a:p>
            <a:r>
              <a:rPr lang="es-CR" sz="2400" dirty="0" smtClean="0"/>
              <a:t>Final a Final (FF). La finalización de la actividad sucesora depende de la finalización de la actividad predecesora.</a:t>
            </a:r>
          </a:p>
          <a:p>
            <a:r>
              <a:rPr lang="es-CR" sz="2400" dirty="0" smtClean="0"/>
              <a:t>Inicio a Inicio (II). El inicio de la actividad sucesora depende del inicio de la actividad predecesora.</a:t>
            </a:r>
          </a:p>
          <a:p>
            <a:r>
              <a:rPr lang="es-CR" sz="2400" dirty="0" smtClean="0"/>
              <a:t>Inicio a Final (IF). La finalización de la actividad sucesora depende del inicio de la actividad predecesora.</a:t>
            </a:r>
            <a:endParaRPr lang="es-CR" sz="2400" dirty="0"/>
          </a:p>
        </p:txBody>
      </p:sp>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err="1" smtClean="0"/>
              <a:t>Gido</a:t>
            </a:r>
            <a:r>
              <a:rPr lang="en-US" dirty="0" smtClean="0"/>
              <a:t>, 2007</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CR" sz="4800" dirty="0" smtClean="0"/>
              <a:t>Final a Inicio (FI)</a:t>
            </a:r>
            <a:endParaRPr lang="en-US" dirty="0"/>
          </a:p>
        </p:txBody>
      </p:sp>
      <p:sp>
        <p:nvSpPr>
          <p:cNvPr id="6" name="Content Placeholder 5"/>
          <p:cNvSpPr>
            <a:spLocks noGrp="1"/>
          </p:cNvSpPr>
          <p:nvPr>
            <p:ph sz="half" idx="2"/>
          </p:nvPr>
        </p:nvSpPr>
        <p:spPr/>
        <p:txBody>
          <a:bodyPr/>
          <a:lstStyle/>
          <a:p>
            <a:r>
              <a:rPr lang="es-CR" dirty="0" smtClean="0"/>
              <a:t>El inicio de la segunda actividad esta condicionado a la finalización de la primera actividad.</a:t>
            </a:r>
            <a:endParaRPr lang="en-US" dirty="0"/>
          </a:p>
        </p:txBody>
      </p:sp>
      <p:pic>
        <p:nvPicPr>
          <p:cNvPr id="137218" name="Picture 2" descr="http://blogs.msdn.com/blogfiles/project/WindowsLiveWriter/BacktoBasicsUnderstandingtaskdependencie_11065/FS_3.jpg"/>
          <p:cNvPicPr>
            <a:picLocks noChangeAspect="1" noChangeArrowheads="1"/>
          </p:cNvPicPr>
          <p:nvPr/>
        </p:nvPicPr>
        <p:blipFill>
          <a:blip r:embed="rId3" cstate="print"/>
          <a:srcRect/>
          <a:stretch>
            <a:fillRect/>
          </a:stretch>
        </p:blipFill>
        <p:spPr bwMode="auto">
          <a:xfrm>
            <a:off x="762000" y="3048000"/>
            <a:ext cx="3333750" cy="12382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Final a Final (FF)</a:t>
            </a:r>
            <a:endParaRPr lang="en-US" dirty="0"/>
          </a:p>
        </p:txBody>
      </p:sp>
      <p:sp>
        <p:nvSpPr>
          <p:cNvPr id="3" name="Content Placeholder 2"/>
          <p:cNvSpPr>
            <a:spLocks noGrp="1"/>
          </p:cNvSpPr>
          <p:nvPr>
            <p:ph sz="half" idx="1"/>
          </p:nvPr>
        </p:nvSpPr>
        <p:spPr/>
        <p:txBody>
          <a:bodyPr/>
          <a:lstStyle/>
          <a:p>
            <a:r>
              <a:rPr lang="es-CR" dirty="0" smtClean="0"/>
              <a:t>El final de la primera actividad determina el final de la segunda actividad.</a:t>
            </a:r>
            <a:endParaRPr lang="en-US" dirty="0"/>
          </a:p>
        </p:txBody>
      </p:sp>
      <p:pic>
        <p:nvPicPr>
          <p:cNvPr id="155650" name="Picture 2" descr="http://blogs.msdn.com/blogfiles/project/WindowsLiveWriter/BacktoBasicsUnderstandingtaskdependencie_11065/FF_3.jpg"/>
          <p:cNvPicPr>
            <a:picLocks noChangeAspect="1" noChangeArrowheads="1"/>
          </p:cNvPicPr>
          <p:nvPr/>
        </p:nvPicPr>
        <p:blipFill>
          <a:blip r:embed="rId3" cstate="print"/>
          <a:srcRect/>
          <a:stretch>
            <a:fillRect/>
          </a:stretch>
        </p:blipFill>
        <p:spPr bwMode="auto">
          <a:xfrm>
            <a:off x="5105400" y="2667000"/>
            <a:ext cx="3048000" cy="152400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Inicio a Inicio (II)</a:t>
            </a:r>
            <a:endParaRPr lang="en-US" dirty="0"/>
          </a:p>
        </p:txBody>
      </p:sp>
      <p:sp>
        <p:nvSpPr>
          <p:cNvPr id="4" name="Content Placeholder 3"/>
          <p:cNvSpPr>
            <a:spLocks noGrp="1"/>
          </p:cNvSpPr>
          <p:nvPr>
            <p:ph sz="half" idx="2"/>
          </p:nvPr>
        </p:nvSpPr>
        <p:spPr/>
        <p:txBody>
          <a:bodyPr/>
          <a:lstStyle/>
          <a:p>
            <a:r>
              <a:rPr lang="es-CR" dirty="0" smtClean="0"/>
              <a:t>El inicio de la primera actividad determina el inicio de la segunda actividad.</a:t>
            </a:r>
            <a:endParaRPr lang="en-US" dirty="0"/>
          </a:p>
        </p:txBody>
      </p:sp>
      <p:pic>
        <p:nvPicPr>
          <p:cNvPr id="156674" name="Picture 2" descr="http://blogs.msdn.com/blogfiles/project/WindowsLiveWriter/BacktoBasicsUnderstandingtaskdependencie_11065/SS_3.jpg"/>
          <p:cNvPicPr>
            <a:picLocks noChangeAspect="1" noChangeArrowheads="1"/>
          </p:cNvPicPr>
          <p:nvPr/>
        </p:nvPicPr>
        <p:blipFill>
          <a:blip r:embed="rId3" cstate="print"/>
          <a:srcRect/>
          <a:stretch>
            <a:fillRect/>
          </a:stretch>
        </p:blipFill>
        <p:spPr bwMode="auto">
          <a:xfrm>
            <a:off x="1219200" y="3200400"/>
            <a:ext cx="2952750" cy="153352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872" y="274638"/>
            <a:ext cx="7283152" cy="1143000"/>
          </a:xfrm>
        </p:spPr>
        <p:txBody>
          <a:bodyPr>
            <a:normAutofit fontScale="90000"/>
          </a:bodyPr>
          <a:lstStyle/>
          <a:p>
            <a:r>
              <a:rPr lang="es-CR" dirty="0" smtClean="0"/>
              <a:t>¿Como se administra el tiempo</a:t>
            </a:r>
            <a:r>
              <a:rPr lang="en-US" dirty="0" smtClean="0"/>
              <a:t>?</a:t>
            </a:r>
            <a:endParaRPr lang="en-US" dirty="0"/>
          </a:p>
        </p:txBody>
      </p:sp>
      <p:sp>
        <p:nvSpPr>
          <p:cNvPr id="3" name="Content Placeholder 2"/>
          <p:cNvSpPr>
            <a:spLocks noGrp="1"/>
          </p:cNvSpPr>
          <p:nvPr>
            <p:ph sz="half" idx="1"/>
          </p:nvPr>
        </p:nvSpPr>
        <p:spPr/>
        <p:txBody>
          <a:bodyPr/>
          <a:lstStyle/>
          <a:p>
            <a:r>
              <a:rPr lang="es-CR" dirty="0" smtClean="0"/>
              <a:t>¿Cuántas horas tiene un día?</a:t>
            </a:r>
          </a:p>
          <a:p>
            <a:r>
              <a:rPr lang="es-CR" dirty="0" smtClean="0"/>
              <a:t>¿Cuántos días tiene una semana?</a:t>
            </a:r>
          </a:p>
          <a:p>
            <a:r>
              <a:rPr lang="es-CR" dirty="0" smtClean="0"/>
              <a:t>¿Cuántos meses tiene un año?</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s-CR" dirty="0" smtClean="0"/>
              <a:t>Tipos de Dependencias</a:t>
            </a:r>
            <a:endParaRPr lang="en-US" dirty="0"/>
          </a:p>
        </p:txBody>
      </p:sp>
      <p:sp>
        <p:nvSpPr>
          <p:cNvPr id="3" name="Content Placeholder 2"/>
          <p:cNvSpPr>
            <a:spLocks noGrp="1"/>
          </p:cNvSpPr>
          <p:nvPr>
            <p:ph sz="half" idx="1"/>
          </p:nvPr>
        </p:nvSpPr>
        <p:spPr/>
        <p:txBody>
          <a:bodyPr/>
          <a:lstStyle/>
          <a:p>
            <a:r>
              <a:rPr lang="es-CR" dirty="0" smtClean="0"/>
              <a:t>Obligatorias</a:t>
            </a:r>
          </a:p>
          <a:p>
            <a:r>
              <a:rPr lang="es-CR" dirty="0" smtClean="0"/>
              <a:t>Discrecionales</a:t>
            </a:r>
          </a:p>
          <a:p>
            <a:r>
              <a:rPr lang="es-CR" dirty="0" smtClean="0"/>
              <a:t>Externas</a:t>
            </a:r>
            <a:endParaRPr lang="en-US" dirty="0"/>
          </a:p>
        </p:txBody>
      </p:sp>
      <p:pic>
        <p:nvPicPr>
          <p:cNvPr id="1026" name="Picture 2" descr="C:\Users\William Ernest\Pictures\Cartoons\Time Management\g335.gif"/>
          <p:cNvPicPr>
            <a:picLocks noGrp="1" noChangeAspect="1" noChangeArrowheads="1"/>
          </p:cNvPicPr>
          <p:nvPr>
            <p:ph sz="half" idx="2"/>
          </p:nvPr>
        </p:nvPicPr>
        <p:blipFill>
          <a:blip r:embed="rId3" cstate="print"/>
          <a:srcRect/>
          <a:stretch>
            <a:fillRect/>
          </a:stretch>
        </p:blipFill>
        <p:spPr bwMode="auto">
          <a:xfrm>
            <a:off x="4648200" y="2323642"/>
            <a:ext cx="4038600" cy="317115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76672"/>
            <a:ext cx="8229600" cy="1143000"/>
          </a:xfrm>
        </p:spPr>
        <p:txBody>
          <a:bodyPr>
            <a:normAutofit/>
          </a:bodyPr>
          <a:lstStyle/>
          <a:p>
            <a:pPr algn="l"/>
            <a:r>
              <a:rPr lang="es-ES" sz="3200" dirty="0" smtClean="0"/>
              <a:t>Estimar los Recursos de las Actividades</a:t>
            </a:r>
            <a:endParaRPr lang="en-US" sz="3200" dirty="0"/>
          </a:p>
        </p:txBody>
      </p:sp>
      <p:sp>
        <p:nvSpPr>
          <p:cNvPr id="3" name="Content Placeholder 2"/>
          <p:cNvSpPr>
            <a:spLocks noGrp="1"/>
          </p:cNvSpPr>
          <p:nvPr>
            <p:ph sz="half" idx="1"/>
          </p:nvPr>
        </p:nvSpPr>
        <p:spPr/>
        <p:txBody>
          <a:bodyPr>
            <a:normAutofit/>
          </a:bodyPr>
          <a:lstStyle/>
          <a:p>
            <a:r>
              <a:rPr lang="es-CR" dirty="0" smtClean="0"/>
              <a:t>Es el proceso que consiste en estimar el tipo y las cantidades de materiales, personas, equipos o suministros requeridos para ejecutar cada actividad. </a:t>
            </a:r>
            <a:endParaRPr lang="es-CR" dirty="0"/>
          </a:p>
        </p:txBody>
      </p:sp>
      <p:pic>
        <p:nvPicPr>
          <p:cNvPr id="1026" name="Picture 2" descr="C:\Users\William Ernest\Pictures\Cartoons\Time Management\k070.gif"/>
          <p:cNvPicPr>
            <a:picLocks noGrp="1" noChangeAspect="1" noChangeArrowheads="1"/>
          </p:cNvPicPr>
          <p:nvPr>
            <p:ph sz="half" idx="2"/>
          </p:nvPr>
        </p:nvPicPr>
        <p:blipFill>
          <a:blip r:embed="rId3" cstate="print"/>
          <a:srcRect/>
          <a:stretch>
            <a:fillRect/>
          </a:stretch>
        </p:blipFill>
        <p:spPr bwMode="auto">
          <a:xfrm>
            <a:off x="4648200" y="2382017"/>
            <a:ext cx="4038600" cy="3054403"/>
          </a:xfrm>
          <a:prstGeom prst="rect">
            <a:avLst/>
          </a:prstGeom>
          <a:noFill/>
        </p:spPr>
      </p:pic>
      <p:sp>
        <p:nvSpPr>
          <p:cNvPr id="6" name="TextBox 5"/>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04864"/>
            <a:ext cx="8229600" cy="3921299"/>
          </a:xfrm>
        </p:spPr>
        <p:txBody>
          <a:bodyPr>
            <a:normAutofit/>
          </a:bodyPr>
          <a:lstStyle/>
          <a:p>
            <a:pPr algn="just"/>
            <a:r>
              <a:rPr lang="es-CR" sz="2800" dirty="0" smtClean="0"/>
              <a:t>Consiste en establecer aproximadamente la duración necesaria para finalizar cada actividad con los recursos estimados. Utiliza información sobre el alcance del trabajo de la actividad, los tipos de recursos necesarios, las cantidades estimadas de los mismos y sus calendarios de utilización. </a:t>
            </a:r>
            <a:endParaRPr lang="es-CR" sz="2800" dirty="0"/>
          </a:p>
        </p:txBody>
      </p:sp>
      <p:sp>
        <p:nvSpPr>
          <p:cNvPr id="5" name="TextBox 4"/>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
        <p:nvSpPr>
          <p:cNvPr id="7" name="Title 1"/>
          <p:cNvSpPr txBox="1">
            <a:spLocks/>
          </p:cNvSpPr>
          <p:nvPr/>
        </p:nvSpPr>
        <p:spPr>
          <a:xfrm>
            <a:off x="251520" y="476672"/>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1"/>
                </a:solidFill>
                <a:effectLst/>
                <a:uLnTx/>
                <a:uFillTx/>
                <a:latin typeface="+mj-lt"/>
                <a:ea typeface="+mj-ea"/>
                <a:cs typeface="+mj-cs"/>
              </a:rPr>
              <a:t>Estimar la duración de las Actividades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72816"/>
            <a:ext cx="8229600" cy="4353347"/>
          </a:xfrm>
        </p:spPr>
        <p:txBody>
          <a:bodyPr>
            <a:normAutofit/>
          </a:bodyPr>
          <a:lstStyle/>
          <a:p>
            <a:pPr algn="just"/>
            <a:r>
              <a:rPr lang="es-CR" sz="2800" dirty="0"/>
              <a:t>La </a:t>
            </a:r>
            <a:r>
              <a:rPr lang="es-CR" sz="2800" dirty="0" smtClean="0"/>
              <a:t>duración de cada actividad puede estimarse de forma determinística o de forma probabilística.</a:t>
            </a:r>
          </a:p>
          <a:p>
            <a:pPr algn="just"/>
            <a:r>
              <a:rPr lang="es-CR" sz="2800" dirty="0" smtClean="0"/>
              <a:t>Cuando se estima de forma determinística se asume que se tiene un conocimiento tal que permite estimar con exactitud la duración que requerirá la actividad.</a:t>
            </a:r>
          </a:p>
          <a:p>
            <a:pPr algn="just"/>
            <a:r>
              <a:rPr lang="es-CR" sz="2800" dirty="0" smtClean="0"/>
              <a:t>Cuando se estima de forma probabilística se asume que la duración no es un unico valor, sino que está descrita por una distribución de probabilidades</a:t>
            </a:r>
          </a:p>
          <a:p>
            <a:pPr algn="just"/>
            <a:endParaRPr lang="es-CR" sz="2800" dirty="0"/>
          </a:p>
        </p:txBody>
      </p:sp>
      <p:sp>
        <p:nvSpPr>
          <p:cNvPr id="7" name="Title 1"/>
          <p:cNvSpPr txBox="1">
            <a:spLocks/>
          </p:cNvSpPr>
          <p:nvPr/>
        </p:nvSpPr>
        <p:spPr>
          <a:xfrm>
            <a:off x="251520" y="476672"/>
            <a:ext cx="8229600" cy="1143000"/>
          </a:xfrm>
          <a:prstGeom prst="rect">
            <a:avLst/>
          </a:prstGeom>
        </p:spPr>
        <p:txBody>
          <a:bodyP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tx1"/>
                </a:solidFill>
                <a:effectLst/>
                <a:uLnTx/>
                <a:uFillTx/>
                <a:latin typeface="+mj-lt"/>
                <a:ea typeface="+mj-ea"/>
                <a:cs typeface="+mj-cs"/>
              </a:rPr>
              <a:t>Estimar la duración de las Actividades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8111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332656"/>
            <a:ext cx="8229600" cy="1143000"/>
          </a:xfrm>
        </p:spPr>
        <p:txBody>
          <a:bodyPr>
            <a:noAutofit/>
          </a:bodyPr>
          <a:lstStyle/>
          <a:p>
            <a:pPr algn="l"/>
            <a:r>
              <a:rPr lang="en-US" sz="3200" dirty="0" smtClean="0"/>
              <a:t>Program Evaluation and Review Technique (PERT)</a:t>
            </a:r>
          </a:p>
        </p:txBody>
      </p:sp>
      <p:sp>
        <p:nvSpPr>
          <p:cNvPr id="2" name="Content Placeholder 1"/>
          <p:cNvSpPr>
            <a:spLocks noGrp="1"/>
          </p:cNvSpPr>
          <p:nvPr>
            <p:ph idx="1"/>
          </p:nvPr>
        </p:nvSpPr>
        <p:spPr/>
        <p:txBody>
          <a:bodyPr/>
          <a:lstStyle/>
          <a:p>
            <a:r>
              <a:rPr lang="es-CR" dirty="0" smtClean="0"/>
              <a:t>Técnica de Evaluación y Revisión de Programa</a:t>
            </a:r>
          </a:p>
          <a:p>
            <a:r>
              <a:rPr lang="es-CR" dirty="0" smtClean="0"/>
              <a:t>Se asume una distribución probabilística para la duración de cada actividad del tipo Beta</a:t>
            </a:r>
          </a:p>
          <a:p>
            <a:r>
              <a:rPr lang="es-CR" dirty="0" smtClean="0"/>
              <a:t>La distribución de la probabilidad total es una distribución normal.</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2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Distribución Normal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1219200" y="2438400"/>
            <a:ext cx="6610350" cy="2705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PERT</a:t>
            </a:r>
            <a:endParaRPr lang="en-US" dirty="0"/>
          </a:p>
        </p:txBody>
      </p:sp>
      <p:sp>
        <p:nvSpPr>
          <p:cNvPr id="2" name="Content Placeholder 1"/>
          <p:cNvSpPr>
            <a:spLocks noGrp="1"/>
          </p:cNvSpPr>
          <p:nvPr>
            <p:ph idx="1"/>
          </p:nvPr>
        </p:nvSpPr>
        <p:spPr/>
        <p:txBody>
          <a:bodyPr/>
          <a:lstStyle/>
          <a:p>
            <a:r>
              <a:rPr lang="es-CR" dirty="0" smtClean="0"/>
              <a:t>PERT utiliza los siguientes valores para calcular la duración de cada actividad.</a:t>
            </a:r>
          </a:p>
          <a:p>
            <a:pPr lvl="1"/>
            <a:r>
              <a:rPr lang="es-CR" dirty="0" smtClean="0"/>
              <a:t>Tiempo Optimista</a:t>
            </a:r>
          </a:p>
          <a:p>
            <a:pPr lvl="1"/>
            <a:r>
              <a:rPr lang="es-CR" dirty="0" smtClean="0"/>
              <a:t>Tiempo Esperado</a:t>
            </a:r>
          </a:p>
          <a:p>
            <a:pPr lvl="1"/>
            <a:r>
              <a:rPr lang="es-CR" dirty="0" smtClean="0"/>
              <a:t>Tiempo Pesimista</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Tiempo Optimista</a:t>
            </a:r>
            <a:endParaRPr lang="en-US" dirty="0"/>
          </a:p>
        </p:txBody>
      </p:sp>
      <p:sp>
        <p:nvSpPr>
          <p:cNvPr id="2" name="Content Placeholder 1"/>
          <p:cNvSpPr>
            <a:spLocks noGrp="1"/>
          </p:cNvSpPr>
          <p:nvPr>
            <p:ph idx="1"/>
          </p:nvPr>
        </p:nvSpPr>
        <p:spPr/>
        <p:txBody>
          <a:bodyPr>
            <a:normAutofit/>
          </a:bodyPr>
          <a:lstStyle/>
          <a:p>
            <a:r>
              <a:rPr lang="es-CR" sz="3200" dirty="0" smtClean="0"/>
              <a:t>Tiempo Optimista, tiempo en el que se puede completar la actividad sin complicaciones, sin limitaciones.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Tiempo Esperado</a:t>
            </a:r>
            <a:endParaRPr lang="en-US" dirty="0"/>
          </a:p>
        </p:txBody>
      </p:sp>
      <p:sp>
        <p:nvSpPr>
          <p:cNvPr id="2" name="Content Placeholder 1"/>
          <p:cNvSpPr>
            <a:spLocks noGrp="1"/>
          </p:cNvSpPr>
          <p:nvPr>
            <p:ph idx="1"/>
          </p:nvPr>
        </p:nvSpPr>
        <p:spPr/>
        <p:txBody>
          <a:bodyPr>
            <a:normAutofit/>
          </a:bodyPr>
          <a:lstStyle/>
          <a:p>
            <a:r>
              <a:rPr lang="es-CR" sz="3200" dirty="0" smtClean="0"/>
              <a:t>Tiempo más probable , tiempo en el que se completará con mas frecuencia una actividad bajo condiciones normales.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Tiempo Pesimista</a:t>
            </a:r>
            <a:endParaRPr lang="en-US" dirty="0"/>
          </a:p>
        </p:txBody>
      </p:sp>
      <p:sp>
        <p:nvSpPr>
          <p:cNvPr id="2" name="Content Placeholder 1"/>
          <p:cNvSpPr>
            <a:spLocks noGrp="1"/>
          </p:cNvSpPr>
          <p:nvPr>
            <p:ph idx="1"/>
          </p:nvPr>
        </p:nvSpPr>
        <p:spPr/>
        <p:txBody>
          <a:bodyPr/>
          <a:lstStyle/>
          <a:p>
            <a:r>
              <a:rPr lang="es-CR" sz="3200" dirty="0" smtClean="0"/>
              <a:t>Tiempo en el que se puede concluir una actividad bajo condiciones adversas.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Gestión del Tiempo</a:t>
            </a:r>
            <a:endParaRPr lang="en-US" dirty="0"/>
          </a:p>
        </p:txBody>
      </p:sp>
      <p:sp>
        <p:nvSpPr>
          <p:cNvPr id="4" name="Content Placeholder 3"/>
          <p:cNvSpPr>
            <a:spLocks noGrp="1"/>
          </p:cNvSpPr>
          <p:nvPr>
            <p:ph sz="half" idx="2"/>
          </p:nvPr>
        </p:nvSpPr>
        <p:spPr>
          <a:xfrm>
            <a:off x="4648200" y="2276872"/>
            <a:ext cx="4038600" cy="3849291"/>
          </a:xfrm>
        </p:spPr>
        <p:txBody>
          <a:bodyPr/>
          <a:lstStyle/>
          <a:p>
            <a:pPr algn="just"/>
            <a:r>
              <a:rPr lang="es-CR" dirty="0" smtClean="0"/>
              <a:t>El tiempo es constante para todos, por lo tanto debemos gestionar equipos de trabajo dentro de la restricción que significa el tiempo.</a:t>
            </a:r>
            <a:endParaRPr lang="es-CR" dirty="0"/>
          </a:p>
        </p:txBody>
      </p:sp>
      <p:pic>
        <p:nvPicPr>
          <p:cNvPr id="1026" name="Picture 2" descr="http://t1.gstatic.com/images?q=tbn:ANd9GcS-XwFzXcX8qeTjHoSw38apKjiev4rIykG5orFJA8D8CmnPSrc&amp;t=1&amp;usg=__qoMBszAgDaeCWw7XUPIgTa997C8="/>
          <p:cNvPicPr>
            <a:picLocks noChangeAspect="1" noChangeArrowheads="1"/>
          </p:cNvPicPr>
          <p:nvPr/>
        </p:nvPicPr>
        <p:blipFill>
          <a:blip r:embed="rId3" cstate="print"/>
          <a:srcRect/>
          <a:stretch>
            <a:fillRect/>
          </a:stretch>
        </p:blipFill>
        <p:spPr bwMode="auto">
          <a:xfrm>
            <a:off x="1143000" y="2362200"/>
            <a:ext cx="2851355" cy="26670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CR" dirty="0" smtClean="0"/>
              <a:t>Fórmulas</a:t>
            </a:r>
            <a:endParaRPr lang="en-US" dirty="0"/>
          </a:p>
        </p:txBody>
      </p:sp>
      <p:sp>
        <p:nvSpPr>
          <p:cNvPr id="2" name="Content Placeholder 1"/>
          <p:cNvSpPr>
            <a:spLocks noGrp="1"/>
          </p:cNvSpPr>
          <p:nvPr>
            <p:ph idx="1"/>
          </p:nvPr>
        </p:nvSpPr>
        <p:spPr/>
        <p:txBody>
          <a:bodyPr>
            <a:normAutofit fontScale="92500" lnSpcReduction="20000"/>
          </a:bodyPr>
          <a:lstStyle/>
          <a:p>
            <a:r>
              <a:rPr lang="es-CR" dirty="0" smtClean="0"/>
              <a:t>Tiempo Promedio</a:t>
            </a:r>
          </a:p>
          <a:p>
            <a:pPr lvl="1">
              <a:buNone/>
            </a:pPr>
            <a:r>
              <a:rPr lang="es-CR" dirty="0" err="1" smtClean="0"/>
              <a:t>tm</a:t>
            </a:r>
            <a:r>
              <a:rPr lang="en-US" dirty="0" smtClean="0"/>
              <a:t>=(tp+4tm+to)/6</a:t>
            </a:r>
          </a:p>
          <a:p>
            <a:r>
              <a:rPr lang="es-CR" dirty="0" err="1" smtClean="0"/>
              <a:t>Desv</a:t>
            </a:r>
            <a:r>
              <a:rPr lang="es-CR" dirty="0" smtClean="0"/>
              <a:t>. Estándar</a:t>
            </a:r>
          </a:p>
          <a:p>
            <a:pPr lvl="1">
              <a:buNone/>
            </a:pPr>
            <a:r>
              <a:rPr lang="az-Cyrl-AZ" dirty="0" smtClean="0"/>
              <a:t>б</a:t>
            </a:r>
            <a:r>
              <a:rPr lang="es-ES_tradnl" dirty="0" smtClean="0"/>
              <a:t>  </a:t>
            </a:r>
            <a:r>
              <a:rPr lang="en-US" dirty="0" smtClean="0"/>
              <a:t>=  (</a:t>
            </a:r>
            <a:r>
              <a:rPr lang="en-US" dirty="0" err="1"/>
              <a:t>tp</a:t>
            </a:r>
            <a:r>
              <a:rPr lang="en-US" dirty="0"/>
              <a:t>-to)/</a:t>
            </a:r>
            <a:r>
              <a:rPr lang="en-US" dirty="0" smtClean="0"/>
              <a:t>6</a:t>
            </a:r>
            <a:endParaRPr lang="en-US" baseline="30000" dirty="0" smtClean="0"/>
          </a:p>
          <a:p>
            <a:r>
              <a:rPr lang="es-CR" dirty="0" smtClean="0"/>
              <a:t>Variancia</a:t>
            </a:r>
          </a:p>
          <a:p>
            <a:pPr lvl="1">
              <a:buNone/>
            </a:pPr>
            <a:r>
              <a:rPr lang="az-Cyrl-AZ" dirty="0"/>
              <a:t>б</a:t>
            </a:r>
            <a:r>
              <a:rPr lang="en-US" baseline="30000" dirty="0"/>
              <a:t>2</a:t>
            </a:r>
            <a:r>
              <a:rPr lang="es-ES_tradnl" dirty="0" smtClean="0"/>
              <a:t> </a:t>
            </a:r>
            <a:r>
              <a:rPr lang="en-US" dirty="0" smtClean="0"/>
              <a:t>=   ( (</a:t>
            </a:r>
            <a:r>
              <a:rPr lang="en-US" dirty="0" err="1" smtClean="0"/>
              <a:t>tp</a:t>
            </a:r>
            <a:r>
              <a:rPr lang="en-US" dirty="0" smtClean="0"/>
              <a:t>-to)/6)</a:t>
            </a:r>
            <a:r>
              <a:rPr lang="en-US" baseline="30000" dirty="0"/>
              <a:t> 2</a:t>
            </a:r>
            <a:endParaRPr lang="en-US" baseline="30000" dirty="0" smtClean="0"/>
          </a:p>
          <a:p>
            <a:pPr lvl="1"/>
            <a:r>
              <a:rPr lang="en-US" dirty="0" smtClean="0"/>
              <a:t>C</a:t>
            </a:r>
            <a:r>
              <a:rPr lang="es-ES" dirty="0" err="1" smtClean="0"/>
              <a:t>uando</a:t>
            </a:r>
            <a:r>
              <a:rPr lang="es-ES" dirty="0" smtClean="0"/>
              <a:t> se calcula la desviación estándar de una serie de elementos no se pueden sumar las desviaciones estándar. Primero se deben convertir en variancias, se suma y al final se saca la raíz cuadrada de la suma de las variancias</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923112" cy="1143000"/>
          </a:xfrm>
        </p:spPr>
        <p:txBody>
          <a:bodyPr>
            <a:normAutofit/>
          </a:bodyPr>
          <a:lstStyle/>
          <a:p>
            <a:r>
              <a:rPr lang="es-CR" dirty="0" smtClean="0"/>
              <a:t>Desarrollar el Cronograma</a:t>
            </a:r>
            <a:endParaRPr lang="es-CR" dirty="0"/>
          </a:p>
        </p:txBody>
      </p:sp>
      <p:sp>
        <p:nvSpPr>
          <p:cNvPr id="3" name="Content Placeholder 2"/>
          <p:cNvSpPr>
            <a:spLocks noGrp="1"/>
          </p:cNvSpPr>
          <p:nvPr>
            <p:ph sz="half" idx="1"/>
          </p:nvPr>
        </p:nvSpPr>
        <p:spPr/>
        <p:txBody>
          <a:bodyPr>
            <a:normAutofit/>
          </a:bodyPr>
          <a:lstStyle/>
          <a:p>
            <a:pPr algn="just"/>
            <a:r>
              <a:rPr lang="es-ES" dirty="0" smtClean="0"/>
              <a:t>Consiste en analizar el orden de las actividades, su duración, los requisitos de recursos y las restricciones para crear el cronograma del proyecto. </a:t>
            </a:r>
            <a:endParaRPr lang="en-US" dirty="0"/>
          </a:p>
        </p:txBody>
      </p:sp>
      <p:pic>
        <p:nvPicPr>
          <p:cNvPr id="3075" name="Picture 3" descr="C:\Users\William Ernest\Pictures\Cartoons\Time Management\g773.gif"/>
          <p:cNvPicPr>
            <a:picLocks noGrp="1" noChangeAspect="1" noChangeArrowheads="1"/>
          </p:cNvPicPr>
          <p:nvPr>
            <p:ph sz="half" idx="2"/>
          </p:nvPr>
        </p:nvPicPr>
        <p:blipFill>
          <a:blip r:embed="rId3" cstate="print"/>
          <a:srcRect/>
          <a:stretch>
            <a:fillRect/>
          </a:stretch>
        </p:blipFill>
        <p:spPr bwMode="auto">
          <a:xfrm>
            <a:off x="4648200" y="2503628"/>
            <a:ext cx="4038600" cy="2811182"/>
          </a:xfrm>
          <a:prstGeom prst="rect">
            <a:avLst/>
          </a:prstGeom>
          <a:noFill/>
        </p:spPr>
      </p:pic>
      <p:sp>
        <p:nvSpPr>
          <p:cNvPr id="6" name="TextBox 5"/>
          <p:cNvSpPr txBox="1"/>
          <p:nvPr/>
        </p:nvSpPr>
        <p:spPr>
          <a:xfrm>
            <a:off x="4876800" y="6248400"/>
            <a:ext cx="3505200" cy="369332"/>
          </a:xfrm>
          <a:prstGeom prst="rect">
            <a:avLst/>
          </a:prstGeom>
          <a:noFill/>
        </p:spPr>
        <p:txBody>
          <a:bodyPr wrap="square" rtlCol="0">
            <a:spAutoFit/>
          </a:bodyPr>
          <a:lstStyle/>
          <a:p>
            <a:pPr algn="ctr"/>
            <a:r>
              <a:rPr lang="en-US" dirty="0" smtClean="0"/>
              <a:t>PMI,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Algunos conceptos</a:t>
            </a:r>
            <a:endParaRPr lang="es-CR" dirty="0"/>
          </a:p>
        </p:txBody>
      </p:sp>
      <p:sp>
        <p:nvSpPr>
          <p:cNvPr id="3" name="Content Placeholder 2"/>
          <p:cNvSpPr>
            <a:spLocks noGrp="1"/>
          </p:cNvSpPr>
          <p:nvPr>
            <p:ph idx="1"/>
          </p:nvPr>
        </p:nvSpPr>
        <p:spPr/>
        <p:txBody>
          <a:bodyPr>
            <a:normAutofit fontScale="92500" lnSpcReduction="10000"/>
          </a:bodyPr>
          <a:lstStyle/>
          <a:p>
            <a:r>
              <a:rPr lang="es-CR" dirty="0" smtClean="0"/>
              <a:t>Inicio temprano: la fecha más temprana en que se puede iniciar una actividad.</a:t>
            </a:r>
          </a:p>
          <a:p>
            <a:r>
              <a:rPr lang="es-CR" dirty="0" smtClean="0"/>
              <a:t>Fin temprano: le fecha más temprana que una actividad puede ser completada.</a:t>
            </a:r>
          </a:p>
          <a:p>
            <a:r>
              <a:rPr lang="es-CR" dirty="0" smtClean="0"/>
              <a:t>Inicio tardío: la fecha más tardía que se puede iniciar una actividad sin que se vea afectada la fecha de fin del proyecto.</a:t>
            </a:r>
          </a:p>
          <a:p>
            <a:r>
              <a:rPr lang="es-CR" dirty="0" smtClean="0"/>
              <a:t>Fin tardío: la fecha más tarde en que una actividad puede finalizar sin afectar la fecha de fin del proyecto.</a:t>
            </a:r>
            <a:endParaRPr lang="en-US" dirty="0"/>
          </a:p>
        </p:txBody>
      </p:sp>
      <p:sp>
        <p:nvSpPr>
          <p:cNvPr id="4" name="TextBox 3"/>
          <p:cNvSpPr txBox="1"/>
          <p:nvPr/>
        </p:nvSpPr>
        <p:spPr>
          <a:xfrm>
            <a:off x="4800600" y="6172200"/>
            <a:ext cx="2743200" cy="369332"/>
          </a:xfrm>
          <a:prstGeom prst="rect">
            <a:avLst/>
          </a:prstGeom>
          <a:noFill/>
        </p:spPr>
        <p:txBody>
          <a:bodyPr wrap="square" rtlCol="0">
            <a:spAutoFit/>
          </a:bodyPr>
          <a:lstStyle/>
          <a:p>
            <a:pPr algn="ctr"/>
            <a:r>
              <a:rPr lang="es-CR" dirty="0" smtClean="0"/>
              <a:t>Mulcahy, 2011</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Ruta Crítica</a:t>
            </a:r>
            <a:endParaRPr lang="en-US" dirty="0"/>
          </a:p>
        </p:txBody>
      </p:sp>
      <p:sp>
        <p:nvSpPr>
          <p:cNvPr id="4" name="Content Placeholder 3"/>
          <p:cNvSpPr>
            <a:spLocks noGrp="1"/>
          </p:cNvSpPr>
          <p:nvPr>
            <p:ph sz="half" idx="2"/>
          </p:nvPr>
        </p:nvSpPr>
        <p:spPr/>
        <p:txBody>
          <a:bodyPr/>
          <a:lstStyle/>
          <a:p>
            <a:r>
              <a:rPr lang="es-ES" dirty="0" smtClean="0"/>
              <a:t>Secuencia más larga de actividades que  determina la duración total del proyecto</a:t>
            </a:r>
            <a:endParaRPr lang="en-US" dirty="0" smtClean="0"/>
          </a:p>
          <a:p>
            <a:endParaRPr lang="en-US" dirty="0"/>
          </a:p>
        </p:txBody>
      </p:sp>
      <p:pic>
        <p:nvPicPr>
          <p:cNvPr id="5" name="Picture 2" descr="C:\Users\William Ernest\Pictures\Cartoons\Time Management\g462.gif"/>
          <p:cNvPicPr>
            <a:picLocks noGrp="1" noChangeAspect="1" noChangeArrowheads="1"/>
          </p:cNvPicPr>
          <p:nvPr>
            <p:ph sz="half" idx="1"/>
          </p:nvPr>
        </p:nvPicPr>
        <p:blipFill>
          <a:blip r:embed="rId3" cstate="print"/>
          <a:srcRect/>
          <a:stretch>
            <a:fillRect/>
          </a:stretch>
        </p:blipFill>
        <p:spPr bwMode="auto">
          <a:xfrm>
            <a:off x="457200" y="2461353"/>
            <a:ext cx="4038600" cy="2895732"/>
          </a:xfrm>
          <a:prstGeom prst="rect">
            <a:avLst/>
          </a:prstGeom>
          <a:noFill/>
        </p:spPr>
      </p:pic>
    </p:spTree>
    <p:extLst>
      <p:ext uri="{BB962C8B-B14F-4D97-AF65-F5344CB8AC3E}">
        <p14:creationId xmlns:p14="http://schemas.microsoft.com/office/powerpoint/2010/main" val="206712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Ruta Crítica</a:t>
            </a:r>
            <a:endParaRPr lang="es-CR" dirty="0"/>
          </a:p>
        </p:txBody>
      </p:sp>
      <p:sp>
        <p:nvSpPr>
          <p:cNvPr id="3" name="Content Placeholder 2"/>
          <p:cNvSpPr>
            <a:spLocks noGrp="1"/>
          </p:cNvSpPr>
          <p:nvPr>
            <p:ph idx="1"/>
          </p:nvPr>
        </p:nvSpPr>
        <p:spPr/>
        <p:txBody>
          <a:bodyPr>
            <a:normAutofit lnSpcReduction="10000"/>
          </a:bodyPr>
          <a:lstStyle/>
          <a:p>
            <a:r>
              <a:rPr lang="es-CR" sz="2400" dirty="0" smtClean="0"/>
              <a:t>Desarrollado en 1956 por la </a:t>
            </a:r>
            <a:r>
              <a:rPr lang="es-CR" sz="2400" dirty="0" err="1" smtClean="0"/>
              <a:t>cía</a:t>
            </a:r>
            <a:r>
              <a:rPr lang="es-CR" sz="2400" dirty="0" smtClean="0"/>
              <a:t> DuPont y los consultores Remington Rand</a:t>
            </a:r>
          </a:p>
          <a:p>
            <a:r>
              <a:rPr lang="es-CR" sz="2400" dirty="0" smtClean="0"/>
              <a:t>Inicialmente fue aplicado a programas de mantenimiento industrial</a:t>
            </a:r>
          </a:p>
          <a:p>
            <a:r>
              <a:rPr lang="es-CR" sz="2400" dirty="0" smtClean="0"/>
              <a:t>Considera las interrelaciones entre actividades para establecer la secuencia de actividades que determinan la duración del proyecto</a:t>
            </a:r>
          </a:p>
          <a:p>
            <a:r>
              <a:rPr lang="es-CR" sz="2400" dirty="0" smtClean="0"/>
              <a:t>Estas actividades se conocen como actividades críticas porque si se atrasan el proyecto se atrasa (no tiene nada que ver con la importancia relativa de la actividad)</a:t>
            </a:r>
          </a:p>
          <a:p>
            <a:r>
              <a:rPr lang="es-CR" sz="2400" dirty="0" smtClean="0"/>
              <a:t>Se obtiene como resultado de el pase hacia delante y el pase hacia atrás en el diagrama de red</a:t>
            </a:r>
            <a:endParaRPr lang="es-CR" sz="2400" dirty="0"/>
          </a:p>
        </p:txBody>
      </p:sp>
    </p:spTree>
    <p:extLst>
      <p:ext uri="{BB962C8B-B14F-4D97-AF65-F5344CB8AC3E}">
        <p14:creationId xmlns:p14="http://schemas.microsoft.com/office/powerpoint/2010/main" val="174810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Ruta Crítica</a:t>
            </a:r>
            <a:endParaRPr lang="es-CR" dirty="0"/>
          </a:p>
        </p:txBody>
      </p:sp>
      <p:sp>
        <p:nvSpPr>
          <p:cNvPr id="3" name="Content Placeholder 2"/>
          <p:cNvSpPr>
            <a:spLocks noGrp="1"/>
          </p:cNvSpPr>
          <p:nvPr>
            <p:ph sz="half" idx="1"/>
          </p:nvPr>
        </p:nvSpPr>
        <p:spPr/>
        <p:txBody>
          <a:bodyPr/>
          <a:lstStyle/>
          <a:p>
            <a:r>
              <a:rPr lang="es-ES" dirty="0" smtClean="0"/>
              <a:t>Se diferencia de la técnica de revisión y evaluación de programas (PERT), en que usa tiempos </a:t>
            </a:r>
            <a:r>
              <a:rPr lang="es-ES" dirty="0" err="1" smtClean="0"/>
              <a:t>determinísticos</a:t>
            </a:r>
            <a:r>
              <a:rPr lang="es-ES" dirty="0" smtClean="0"/>
              <a:t>. </a:t>
            </a:r>
            <a:endParaRPr lang="en-US" dirty="0"/>
          </a:p>
        </p:txBody>
      </p:sp>
      <p:pic>
        <p:nvPicPr>
          <p:cNvPr id="6146" name="Picture 2"/>
          <p:cNvPicPr>
            <a:picLocks noGrp="1" noChangeAspect="1" noChangeArrowheads="1"/>
          </p:cNvPicPr>
          <p:nvPr>
            <p:ph sz="half" idx="2"/>
          </p:nvPr>
        </p:nvPicPr>
        <p:blipFill>
          <a:blip r:embed="rId3" cstate="print"/>
          <a:srcRect/>
          <a:stretch>
            <a:fillRect/>
          </a:stretch>
        </p:blipFill>
        <p:spPr bwMode="auto">
          <a:xfrm>
            <a:off x="4648200" y="2495709"/>
            <a:ext cx="4038600" cy="2827020"/>
          </a:xfrm>
          <a:prstGeom prst="rect">
            <a:avLst/>
          </a:prstGeom>
          <a:noFill/>
          <a:ln w="9525">
            <a:noFill/>
            <a:miter lim="800000"/>
            <a:headEnd/>
            <a:tailEnd/>
          </a:ln>
        </p:spPr>
      </p:pic>
    </p:spTree>
    <p:extLst>
      <p:ext uri="{BB962C8B-B14F-4D97-AF65-F5344CB8AC3E}">
        <p14:creationId xmlns:p14="http://schemas.microsoft.com/office/powerpoint/2010/main" val="30347536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Holgura</a:t>
            </a:r>
            <a:endParaRPr lang="en-US" dirty="0"/>
          </a:p>
        </p:txBody>
      </p:sp>
      <p:sp>
        <p:nvSpPr>
          <p:cNvPr id="3" name="Content Placeholder 2"/>
          <p:cNvSpPr>
            <a:spLocks noGrp="1"/>
          </p:cNvSpPr>
          <p:nvPr>
            <p:ph idx="1"/>
          </p:nvPr>
        </p:nvSpPr>
        <p:spPr/>
        <p:txBody>
          <a:bodyPr/>
          <a:lstStyle/>
          <a:p>
            <a:r>
              <a:rPr lang="es-CR" dirty="0" smtClean="0"/>
              <a:t>La cantidad de tiempo que una actividad puede ser demorada.</a:t>
            </a:r>
          </a:p>
          <a:p>
            <a:pPr lvl="1"/>
            <a:r>
              <a:rPr lang="es-CR" dirty="0" smtClean="0"/>
              <a:t>Holgura total: La cantidad de tiempo que una actividad puede ser demorada sin afectar la fecha de finalización del proyecto.</a:t>
            </a:r>
          </a:p>
          <a:p>
            <a:pPr lvl="1"/>
            <a:r>
              <a:rPr lang="es-CR" dirty="0" smtClean="0"/>
              <a:t>Holgura libre: La cantidad de tiempo que una actividad puede ser demorada sin afectar el inicio de otra actividad de la red.</a:t>
            </a:r>
            <a:endParaRPr lang="en-US" dirty="0" smtClean="0"/>
          </a:p>
        </p:txBody>
      </p:sp>
      <p:sp>
        <p:nvSpPr>
          <p:cNvPr id="4" name="TextBox 3"/>
          <p:cNvSpPr txBox="1"/>
          <p:nvPr/>
        </p:nvSpPr>
        <p:spPr>
          <a:xfrm>
            <a:off x="4800600" y="5791200"/>
            <a:ext cx="2743200" cy="369332"/>
          </a:xfrm>
          <a:prstGeom prst="rect">
            <a:avLst/>
          </a:prstGeom>
          <a:noFill/>
        </p:spPr>
        <p:txBody>
          <a:bodyPr wrap="square" rtlCol="0">
            <a:spAutoFit/>
          </a:bodyPr>
          <a:lstStyle/>
          <a:p>
            <a:pPr algn="ctr"/>
            <a:r>
              <a:rPr lang="es-CR" dirty="0" smtClean="0"/>
              <a:t>Mulcahy, 2011</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Compresión de redes</a:t>
            </a:r>
            <a:endParaRPr lang="en-US" dirty="0"/>
          </a:p>
        </p:txBody>
      </p:sp>
      <p:sp>
        <p:nvSpPr>
          <p:cNvPr id="3" name="Content Placeholder 2"/>
          <p:cNvSpPr>
            <a:spLocks noGrp="1"/>
          </p:cNvSpPr>
          <p:nvPr>
            <p:ph idx="1"/>
          </p:nvPr>
        </p:nvSpPr>
        <p:spPr/>
        <p:txBody>
          <a:bodyPr/>
          <a:lstStyle/>
          <a:p>
            <a:r>
              <a:rPr lang="es-CR" dirty="0" smtClean="0"/>
              <a:t>Para la compresión de redes se pueden utilizar las siguientes técnicas:</a:t>
            </a:r>
          </a:p>
          <a:p>
            <a:pPr lvl="1"/>
            <a:r>
              <a:rPr lang="en-US" dirty="0" smtClean="0"/>
              <a:t>Crashing</a:t>
            </a:r>
          </a:p>
          <a:p>
            <a:pPr lvl="1"/>
            <a:r>
              <a:rPr lang="en-US" dirty="0" smtClean="0"/>
              <a:t>Fast Tracking</a:t>
            </a:r>
            <a:endParaRPr lang="en-US" dirty="0"/>
          </a:p>
        </p:txBody>
      </p:sp>
      <p:sp>
        <p:nvSpPr>
          <p:cNvPr id="4" name="TextBox 3"/>
          <p:cNvSpPr txBox="1"/>
          <p:nvPr/>
        </p:nvSpPr>
        <p:spPr>
          <a:xfrm>
            <a:off x="4800600" y="5791200"/>
            <a:ext cx="2743200" cy="369332"/>
          </a:xfrm>
          <a:prstGeom prst="rect">
            <a:avLst/>
          </a:prstGeom>
          <a:noFill/>
        </p:spPr>
        <p:txBody>
          <a:bodyPr wrap="square" rtlCol="0">
            <a:spAutoFit/>
          </a:bodyPr>
          <a:lstStyle/>
          <a:p>
            <a:pPr algn="ctr"/>
            <a:r>
              <a:rPr lang="es-CR" dirty="0" smtClean="0"/>
              <a:t>Mulcahy, 2011</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Crashing</a:t>
            </a:r>
            <a:endParaRPr lang="en-US" dirty="0"/>
          </a:p>
        </p:txBody>
      </p:sp>
      <p:sp>
        <p:nvSpPr>
          <p:cNvPr id="3" name="Content Placeholder 2"/>
          <p:cNvSpPr>
            <a:spLocks noGrp="1"/>
          </p:cNvSpPr>
          <p:nvPr>
            <p:ph sz="half" idx="1"/>
          </p:nvPr>
        </p:nvSpPr>
        <p:spPr/>
        <p:txBody>
          <a:bodyPr/>
          <a:lstStyle/>
          <a:p>
            <a:r>
              <a:rPr lang="es-CR" dirty="0" smtClean="0"/>
              <a:t>Consiste en aumentar la cantidad de recursos para disminuir el tiempo requerido para la finalización,</a:t>
            </a:r>
            <a:endParaRPr lang="en-US" dirty="0"/>
          </a:p>
        </p:txBody>
      </p:sp>
      <p:pic>
        <p:nvPicPr>
          <p:cNvPr id="3074" name="Picture 2" descr="http://t1.gstatic.com/images?q=tbn:ANd9GcRSYW7sxBv3Fi4ilsO1eswUxe-EMgzBqmxO0hcEO2kKQAtRXY8"/>
          <p:cNvPicPr>
            <a:picLocks noChangeAspect="1" noChangeArrowheads="1"/>
          </p:cNvPicPr>
          <p:nvPr/>
        </p:nvPicPr>
        <p:blipFill>
          <a:blip r:embed="rId2" cstate="print"/>
          <a:srcRect/>
          <a:stretch>
            <a:fillRect/>
          </a:stretch>
        </p:blipFill>
        <p:spPr bwMode="auto">
          <a:xfrm>
            <a:off x="4644008" y="2276872"/>
            <a:ext cx="3611921" cy="3168352"/>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a:t>
            </a:r>
            <a:r>
              <a:rPr lang="es-CR" dirty="0" smtClean="0"/>
              <a:t> Tracking</a:t>
            </a:r>
            <a:endParaRPr lang="en-US" dirty="0"/>
          </a:p>
        </p:txBody>
      </p:sp>
      <p:sp>
        <p:nvSpPr>
          <p:cNvPr id="3" name="Content Placeholder 2"/>
          <p:cNvSpPr>
            <a:spLocks noGrp="1"/>
          </p:cNvSpPr>
          <p:nvPr>
            <p:ph sz="half" idx="1"/>
          </p:nvPr>
        </p:nvSpPr>
        <p:spPr/>
        <p:txBody>
          <a:bodyPr/>
          <a:lstStyle/>
          <a:p>
            <a:r>
              <a:rPr lang="es-CR" dirty="0" smtClean="0"/>
              <a:t>Esta técnica consiste en ejecutar actividades de la ruta crítica en paralelo, cuando originalmente se habían planificado en serie.</a:t>
            </a:r>
            <a:endParaRPr lang="en-US" dirty="0"/>
          </a:p>
        </p:txBody>
      </p:sp>
      <p:pic>
        <p:nvPicPr>
          <p:cNvPr id="2050" name="Picture 2" descr="http://t0.gstatic.com/images?q=tbn:ANd9GcSzfLhiF6k3Mbhfk2aTwcmrVnCU6pCq4qZIrb67ggHTQuxscCjhIQ"/>
          <p:cNvPicPr>
            <a:picLocks noChangeAspect="1" noChangeArrowheads="1"/>
          </p:cNvPicPr>
          <p:nvPr/>
        </p:nvPicPr>
        <p:blipFill>
          <a:blip r:embed="rId2" cstate="print"/>
          <a:srcRect/>
          <a:stretch>
            <a:fillRect/>
          </a:stretch>
        </p:blipFill>
        <p:spPr bwMode="auto">
          <a:xfrm>
            <a:off x="5148064" y="2276872"/>
            <a:ext cx="3473325" cy="295232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s-CR" sz="3600" dirty="0" smtClean="0"/>
              <a:t>Procesos Gestión del Tiempo</a:t>
            </a:r>
            <a:endParaRPr lang="es-CR" sz="3600" dirty="0"/>
          </a:p>
        </p:txBody>
      </p:sp>
      <p:sp>
        <p:nvSpPr>
          <p:cNvPr id="3" name="Content Placeholder 2"/>
          <p:cNvSpPr>
            <a:spLocks noGrp="1"/>
          </p:cNvSpPr>
          <p:nvPr>
            <p:ph sz="half" idx="1"/>
          </p:nvPr>
        </p:nvSpPr>
        <p:spPr/>
        <p:txBody>
          <a:bodyPr>
            <a:normAutofit/>
          </a:bodyPr>
          <a:lstStyle/>
          <a:p>
            <a:pPr marL="457200" indent="-457200">
              <a:buFont typeface="+mj-lt"/>
              <a:buAutoNum type="arabicPeriod"/>
            </a:pPr>
            <a:r>
              <a:rPr lang="es-ES" sz="2400" dirty="0" smtClean="0"/>
              <a:t>Planificar la Gestión del Tiempo</a:t>
            </a:r>
          </a:p>
          <a:p>
            <a:pPr marL="457200" indent="-457200">
              <a:buFont typeface="+mj-lt"/>
              <a:buAutoNum type="arabicPeriod"/>
            </a:pPr>
            <a:r>
              <a:rPr lang="es-ES" sz="2400" dirty="0" smtClean="0"/>
              <a:t>Definir las Actividades </a:t>
            </a:r>
          </a:p>
          <a:p>
            <a:pPr marL="457200" indent="-457200">
              <a:buFont typeface="+mj-lt"/>
              <a:buAutoNum type="arabicPeriod"/>
            </a:pPr>
            <a:r>
              <a:rPr lang="es-ES" sz="2400" dirty="0" smtClean="0"/>
              <a:t>Secuenciar las Actividades </a:t>
            </a:r>
          </a:p>
          <a:p>
            <a:pPr marL="457200" indent="-457200">
              <a:buFont typeface="+mj-lt"/>
              <a:buAutoNum type="arabicPeriod"/>
            </a:pPr>
            <a:r>
              <a:rPr lang="es-ES" sz="2400" dirty="0" smtClean="0"/>
              <a:t>Estimar los Recursos de las Actividades </a:t>
            </a:r>
          </a:p>
          <a:p>
            <a:pPr marL="457200" indent="-457200">
              <a:buFont typeface="+mj-lt"/>
              <a:buAutoNum type="arabicPeriod"/>
            </a:pPr>
            <a:r>
              <a:rPr lang="es-ES" sz="2400" dirty="0" smtClean="0"/>
              <a:t>Estimar la Duración de las Actividades</a:t>
            </a:r>
          </a:p>
          <a:p>
            <a:pPr marL="457200" indent="-457200">
              <a:buFont typeface="+mj-lt"/>
              <a:buAutoNum type="arabicPeriod"/>
            </a:pPr>
            <a:r>
              <a:rPr lang="es-ES" sz="2400" dirty="0" smtClean="0"/>
              <a:t>Desarrollar el Cronograma </a:t>
            </a:r>
          </a:p>
          <a:p>
            <a:pPr marL="457200" indent="-457200">
              <a:buFont typeface="+mj-lt"/>
              <a:buAutoNum type="arabicPeriod"/>
            </a:pPr>
            <a:r>
              <a:rPr lang="es-ES" sz="2400" dirty="0" smtClean="0"/>
              <a:t>Controlar el Cronograma </a:t>
            </a:r>
            <a:endParaRPr lang="en-US" sz="2400" dirty="0"/>
          </a:p>
        </p:txBody>
      </p:sp>
      <p:pic>
        <p:nvPicPr>
          <p:cNvPr id="2050" name="Picture 2" descr="C:\Users\William Ernest\Pictures\Cartoons\Time Management\g15.gif"/>
          <p:cNvPicPr>
            <a:picLocks noGrp="1" noChangeAspect="1" noChangeArrowheads="1"/>
          </p:cNvPicPr>
          <p:nvPr>
            <p:ph sz="half" idx="2"/>
          </p:nvPr>
        </p:nvPicPr>
        <p:blipFill>
          <a:blip r:embed="rId3" cstate="print"/>
          <a:srcRect/>
          <a:stretch>
            <a:fillRect/>
          </a:stretch>
        </p:blipFill>
        <p:spPr bwMode="auto">
          <a:xfrm>
            <a:off x="4648200" y="2419888"/>
            <a:ext cx="4038600" cy="297866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Ley</a:t>
            </a:r>
            <a:r>
              <a:rPr lang="en-US" dirty="0" smtClean="0"/>
              <a:t> de Murphy</a:t>
            </a:r>
          </a:p>
        </p:txBody>
      </p:sp>
      <p:sp>
        <p:nvSpPr>
          <p:cNvPr id="3" name="Content Placeholder 2"/>
          <p:cNvSpPr>
            <a:spLocks noGrp="1"/>
          </p:cNvSpPr>
          <p:nvPr>
            <p:ph sz="half" idx="1"/>
          </p:nvPr>
        </p:nvSpPr>
        <p:spPr/>
        <p:txBody>
          <a:bodyPr/>
          <a:lstStyle/>
          <a:p>
            <a:pPr>
              <a:buNone/>
            </a:pPr>
            <a:endParaRPr lang="en-US" dirty="0" smtClean="0"/>
          </a:p>
          <a:p>
            <a:endParaRPr lang="en-US" dirty="0" smtClean="0"/>
          </a:p>
          <a:p>
            <a:pPr>
              <a:buNone/>
            </a:pPr>
            <a:r>
              <a:rPr lang="es-ES" sz="4000" dirty="0" smtClean="0"/>
              <a:t>“Cualquier cosa que pueda fallar, fallará”</a:t>
            </a:r>
            <a:endParaRPr lang="en-US" sz="4000" dirty="0"/>
          </a:p>
        </p:txBody>
      </p:sp>
      <p:pic>
        <p:nvPicPr>
          <p:cNvPr id="9218" name="Picture 2"/>
          <p:cNvPicPr>
            <a:picLocks noGrp="1" noChangeAspect="1" noChangeArrowheads="1"/>
          </p:cNvPicPr>
          <p:nvPr>
            <p:ph sz="half" idx="2"/>
          </p:nvPr>
        </p:nvPicPr>
        <p:blipFill>
          <a:blip r:embed="rId3" cstate="print"/>
          <a:srcRect/>
          <a:stretch>
            <a:fillRect/>
          </a:stretch>
        </p:blipFill>
        <p:spPr bwMode="auto">
          <a:xfrm>
            <a:off x="4648200" y="2392908"/>
            <a:ext cx="4038600" cy="30326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s-CR" dirty="0" smtClean="0"/>
              <a:t>Síndrome del Estudiante</a:t>
            </a:r>
            <a:endParaRPr lang="es-CR" dirty="0"/>
          </a:p>
        </p:txBody>
      </p:sp>
      <p:sp>
        <p:nvSpPr>
          <p:cNvPr id="7" name="Content Placeholder 6"/>
          <p:cNvSpPr>
            <a:spLocks noGrp="1"/>
          </p:cNvSpPr>
          <p:nvPr>
            <p:ph sz="half" idx="2"/>
          </p:nvPr>
        </p:nvSpPr>
        <p:spPr/>
        <p:txBody>
          <a:bodyPr/>
          <a:lstStyle/>
          <a:p>
            <a:r>
              <a:rPr lang="es-ES" dirty="0" smtClean="0"/>
              <a:t>Se refiere al </a:t>
            </a:r>
            <a:r>
              <a:rPr lang="es-CR" dirty="0" smtClean="0"/>
              <a:t>fenómeno </a:t>
            </a:r>
            <a:r>
              <a:rPr lang="es-ES" dirty="0" smtClean="0"/>
              <a:t>en el cual una persona comenzará a esforzarse por concluir una tarea faltando muy poco para el vencimiento del plazo</a:t>
            </a:r>
            <a:endParaRPr lang="en-US" dirty="0" smtClean="0"/>
          </a:p>
          <a:p>
            <a:endParaRPr lang="en-US" dirty="0"/>
          </a:p>
        </p:txBody>
      </p:sp>
      <p:pic>
        <p:nvPicPr>
          <p:cNvPr id="2050" name="Picture 2"/>
          <p:cNvPicPr>
            <a:picLocks noGrp="1" noChangeAspect="1" noChangeArrowheads="1"/>
          </p:cNvPicPr>
          <p:nvPr>
            <p:ph sz="half" idx="1"/>
          </p:nvPr>
        </p:nvPicPr>
        <p:blipFill>
          <a:blip r:embed="rId3" cstate="print"/>
          <a:srcRect/>
          <a:stretch>
            <a:fillRect/>
          </a:stretch>
        </p:blipFill>
        <p:spPr bwMode="auto">
          <a:xfrm>
            <a:off x="457200" y="1863919"/>
            <a:ext cx="4038600" cy="409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Ley de Parkinson</a:t>
            </a:r>
            <a:endParaRPr lang="es-CR" dirty="0"/>
          </a:p>
        </p:txBody>
      </p:sp>
      <p:sp>
        <p:nvSpPr>
          <p:cNvPr id="3" name="Content Placeholder 2"/>
          <p:cNvSpPr>
            <a:spLocks noGrp="1"/>
          </p:cNvSpPr>
          <p:nvPr>
            <p:ph sz="half" idx="1"/>
          </p:nvPr>
        </p:nvSpPr>
        <p:spPr/>
        <p:txBody>
          <a:bodyPr/>
          <a:lstStyle/>
          <a:p>
            <a:r>
              <a:rPr lang="es-ES" dirty="0" smtClean="0"/>
              <a:t>El trabajo se expande hasta llenar el tiempo disponible para que se termine.</a:t>
            </a:r>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62500" y="2570956"/>
            <a:ext cx="3810000"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s-CR" dirty="0" smtClean="0"/>
              <a:t>¿Qué es una restricción?</a:t>
            </a:r>
            <a:endParaRPr lang="en-US" dirty="0"/>
          </a:p>
        </p:txBody>
      </p:sp>
      <p:sp>
        <p:nvSpPr>
          <p:cNvPr id="3" name="Content Placeholder 2"/>
          <p:cNvSpPr>
            <a:spLocks noGrp="1"/>
          </p:cNvSpPr>
          <p:nvPr>
            <p:ph sz="half" idx="1"/>
          </p:nvPr>
        </p:nvSpPr>
        <p:spPr/>
        <p:txBody>
          <a:bodyPr/>
          <a:lstStyle/>
          <a:p>
            <a:r>
              <a:rPr lang="es-CR" dirty="0" smtClean="0"/>
              <a:t>¿Limitación?</a:t>
            </a:r>
          </a:p>
          <a:p>
            <a:r>
              <a:rPr lang="es-CR" dirty="0" smtClean="0"/>
              <a:t>¿Obstáculo?</a:t>
            </a:r>
          </a:p>
          <a:p>
            <a:r>
              <a:rPr lang="es-CR" dirty="0" smtClean="0"/>
              <a:t>¿Reducción?</a:t>
            </a:r>
          </a:p>
          <a:p>
            <a:r>
              <a:rPr lang="es-CR" dirty="0" smtClean="0"/>
              <a:t>¿Cuello de Botella?</a:t>
            </a:r>
            <a:endParaRPr lang="en-US" dirty="0" smtClean="0"/>
          </a:p>
          <a:p>
            <a:endParaRPr lang="en-US" dirty="0"/>
          </a:p>
        </p:txBody>
      </p:sp>
      <p:pic>
        <p:nvPicPr>
          <p:cNvPr id="1030" name="Picture 6"/>
          <p:cNvPicPr>
            <a:picLocks noGrp="1" noChangeAspect="1" noChangeArrowheads="1"/>
          </p:cNvPicPr>
          <p:nvPr>
            <p:ph sz="half" idx="2"/>
          </p:nvPr>
        </p:nvPicPr>
        <p:blipFill>
          <a:blip r:embed="rId3" cstate="print"/>
          <a:srcRect/>
          <a:stretch>
            <a:fillRect/>
          </a:stretch>
        </p:blipFill>
        <p:spPr bwMode="auto">
          <a:xfrm>
            <a:off x="4648200" y="2095887"/>
            <a:ext cx="4038600" cy="3626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Restricción</a:t>
            </a:r>
            <a:endParaRPr lang="en-US" dirty="0"/>
          </a:p>
        </p:txBody>
      </p:sp>
      <p:sp>
        <p:nvSpPr>
          <p:cNvPr id="3" name="Content Placeholder 2"/>
          <p:cNvSpPr>
            <a:spLocks noGrp="1"/>
          </p:cNvSpPr>
          <p:nvPr>
            <p:ph sz="half" idx="1"/>
          </p:nvPr>
        </p:nvSpPr>
        <p:spPr/>
        <p:txBody>
          <a:bodyPr/>
          <a:lstStyle/>
          <a:p>
            <a:r>
              <a:rPr lang="es-ES" dirty="0" smtClean="0"/>
              <a:t>Es todo aquello que limite el logro de la meta del proyecto, sistema o empresa.</a:t>
            </a:r>
            <a:endParaRPr lang="en-US" dirty="0"/>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648200" y="2594570"/>
            <a:ext cx="4038600" cy="26292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algn="l"/>
            <a:r>
              <a:rPr lang="es-CR" sz="3200" dirty="0" smtClean="0"/>
              <a:t>¿Qué pasa cuando planificamos </a:t>
            </a:r>
            <a:br>
              <a:rPr lang="es-CR" sz="3200" dirty="0" smtClean="0"/>
            </a:br>
            <a:r>
              <a:rPr lang="es-CR" sz="3200" dirty="0" smtClean="0"/>
              <a:t>mal las restricciones?</a:t>
            </a:r>
            <a:endParaRPr lang="en-US" sz="3200" dirty="0"/>
          </a:p>
        </p:txBody>
      </p:sp>
      <p:sp>
        <p:nvSpPr>
          <p:cNvPr id="5" name="TextBox 4"/>
          <p:cNvSpPr txBox="1"/>
          <p:nvPr/>
        </p:nvSpPr>
        <p:spPr>
          <a:xfrm>
            <a:off x="1524000" y="1981200"/>
            <a:ext cx="2819400" cy="954107"/>
          </a:xfrm>
          <a:prstGeom prst="rect">
            <a:avLst/>
          </a:prstGeom>
          <a:solidFill>
            <a:srgbClr val="FF0000"/>
          </a:solidFill>
        </p:spPr>
        <p:txBody>
          <a:bodyPr wrap="square" rtlCol="0">
            <a:spAutoFit/>
          </a:bodyPr>
          <a:lstStyle/>
          <a:p>
            <a:pPr algn="ctr"/>
            <a:r>
              <a:rPr lang="es-CR" sz="2800" dirty="0" smtClean="0">
                <a:solidFill>
                  <a:srgbClr val="FFFF00"/>
                </a:solidFill>
              </a:rPr>
              <a:t>Incumplimiento de Plazo</a:t>
            </a:r>
            <a:endParaRPr lang="en-US" dirty="0">
              <a:solidFill>
                <a:srgbClr val="FFFF00"/>
              </a:solidFill>
            </a:endParaRPr>
          </a:p>
        </p:txBody>
      </p:sp>
      <p:sp>
        <p:nvSpPr>
          <p:cNvPr id="6" name="TextBox 5"/>
          <p:cNvSpPr txBox="1"/>
          <p:nvPr/>
        </p:nvSpPr>
        <p:spPr>
          <a:xfrm>
            <a:off x="5486400" y="2362200"/>
            <a:ext cx="2819400" cy="954107"/>
          </a:xfrm>
          <a:prstGeom prst="rect">
            <a:avLst/>
          </a:prstGeom>
          <a:solidFill>
            <a:srgbClr val="FF0000"/>
          </a:solidFill>
        </p:spPr>
        <p:txBody>
          <a:bodyPr wrap="square" rtlCol="0">
            <a:spAutoFit/>
          </a:bodyPr>
          <a:lstStyle/>
          <a:p>
            <a:pPr algn="ctr"/>
            <a:r>
              <a:rPr lang="es-CR" sz="2800" dirty="0" smtClean="0">
                <a:solidFill>
                  <a:srgbClr val="FFFF00"/>
                </a:solidFill>
              </a:rPr>
              <a:t>Incumplimiento de Costos</a:t>
            </a:r>
            <a:endParaRPr lang="en-US" dirty="0">
              <a:solidFill>
                <a:srgbClr val="FFFF00"/>
              </a:solidFill>
            </a:endParaRPr>
          </a:p>
        </p:txBody>
      </p:sp>
      <p:sp>
        <p:nvSpPr>
          <p:cNvPr id="7" name="TextBox 6"/>
          <p:cNvSpPr txBox="1"/>
          <p:nvPr/>
        </p:nvSpPr>
        <p:spPr>
          <a:xfrm>
            <a:off x="1676400" y="3657600"/>
            <a:ext cx="2667000" cy="954107"/>
          </a:xfrm>
          <a:prstGeom prst="rect">
            <a:avLst/>
          </a:prstGeom>
          <a:solidFill>
            <a:srgbClr val="FF0000"/>
          </a:solidFill>
        </p:spPr>
        <p:txBody>
          <a:bodyPr wrap="square" rtlCol="0">
            <a:spAutoFit/>
          </a:bodyPr>
          <a:lstStyle/>
          <a:p>
            <a:pPr algn="ctr"/>
            <a:r>
              <a:rPr lang="es-CR" sz="2800" dirty="0" smtClean="0">
                <a:solidFill>
                  <a:srgbClr val="FFFF00"/>
                </a:solidFill>
              </a:rPr>
              <a:t>Reducción del Alcance</a:t>
            </a:r>
            <a:endParaRPr lang="en-US" dirty="0">
              <a:solidFill>
                <a:srgbClr val="FFFF00"/>
              </a:solidFill>
            </a:endParaRPr>
          </a:p>
        </p:txBody>
      </p:sp>
      <p:sp>
        <p:nvSpPr>
          <p:cNvPr id="8" name="TextBox 7"/>
          <p:cNvSpPr txBox="1"/>
          <p:nvPr/>
        </p:nvSpPr>
        <p:spPr>
          <a:xfrm>
            <a:off x="5562600" y="4343400"/>
            <a:ext cx="2667000" cy="954107"/>
          </a:xfrm>
          <a:prstGeom prst="rect">
            <a:avLst/>
          </a:prstGeom>
          <a:solidFill>
            <a:srgbClr val="FF0000"/>
          </a:solidFill>
        </p:spPr>
        <p:txBody>
          <a:bodyPr wrap="square" rtlCol="0">
            <a:spAutoFit/>
          </a:bodyPr>
          <a:lstStyle/>
          <a:p>
            <a:pPr algn="ctr"/>
            <a:r>
              <a:rPr lang="es-CR" sz="2800" dirty="0" smtClean="0">
                <a:solidFill>
                  <a:srgbClr val="FFFF00"/>
                </a:solidFill>
              </a:rPr>
              <a:t>Calidad Defectuosa</a:t>
            </a:r>
            <a:endParaRPr lang="en-US" dirty="0">
              <a:solidFill>
                <a:srgbClr val="FFFF00"/>
              </a:solidFill>
            </a:endParaRPr>
          </a:p>
        </p:txBody>
      </p:sp>
      <p:sp>
        <p:nvSpPr>
          <p:cNvPr id="9" name="TextBox 8"/>
          <p:cNvSpPr txBox="1"/>
          <p:nvPr/>
        </p:nvSpPr>
        <p:spPr>
          <a:xfrm>
            <a:off x="1600200" y="51816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Cambios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8680"/>
            <a:ext cx="7499176" cy="1143000"/>
          </a:xfrm>
        </p:spPr>
        <p:txBody>
          <a:bodyPr>
            <a:normAutofit/>
          </a:bodyPr>
          <a:lstStyle/>
          <a:p>
            <a:pPr algn="l"/>
            <a:r>
              <a:rPr lang="es-CR" sz="2800" dirty="0" smtClean="0"/>
              <a:t>¿En los proyecto manejamos restricciones?</a:t>
            </a:r>
            <a:endParaRPr lang="en-US" sz="2800" dirty="0"/>
          </a:p>
        </p:txBody>
      </p:sp>
      <p:sp>
        <p:nvSpPr>
          <p:cNvPr id="5" name="TextBox 4"/>
          <p:cNvSpPr txBox="1"/>
          <p:nvPr/>
        </p:nvSpPr>
        <p:spPr>
          <a:xfrm>
            <a:off x="1524000" y="19812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Presupuesto</a:t>
            </a:r>
            <a:endParaRPr lang="en-US" dirty="0">
              <a:solidFill>
                <a:srgbClr val="FFFF00"/>
              </a:solidFill>
            </a:endParaRPr>
          </a:p>
        </p:txBody>
      </p:sp>
      <p:sp>
        <p:nvSpPr>
          <p:cNvPr id="6" name="TextBox 5"/>
          <p:cNvSpPr txBox="1"/>
          <p:nvPr/>
        </p:nvSpPr>
        <p:spPr>
          <a:xfrm>
            <a:off x="5486400" y="28194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Alcance</a:t>
            </a:r>
            <a:endParaRPr lang="en-US" dirty="0">
              <a:solidFill>
                <a:srgbClr val="FFFF00"/>
              </a:solidFill>
            </a:endParaRPr>
          </a:p>
        </p:txBody>
      </p:sp>
      <p:sp>
        <p:nvSpPr>
          <p:cNvPr id="7" name="TextBox 6"/>
          <p:cNvSpPr txBox="1"/>
          <p:nvPr/>
        </p:nvSpPr>
        <p:spPr>
          <a:xfrm>
            <a:off x="1676400" y="36576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Tiempo</a:t>
            </a:r>
            <a:endParaRPr lang="en-US" dirty="0">
              <a:solidFill>
                <a:srgbClr val="FFFF00"/>
              </a:solidFill>
            </a:endParaRPr>
          </a:p>
        </p:txBody>
      </p:sp>
      <p:sp>
        <p:nvSpPr>
          <p:cNvPr id="8" name="TextBox 7"/>
          <p:cNvSpPr txBox="1"/>
          <p:nvPr/>
        </p:nvSpPr>
        <p:spPr>
          <a:xfrm>
            <a:off x="5562600" y="43434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Calidad</a:t>
            </a:r>
            <a:endParaRPr lang="en-US" dirty="0">
              <a:solidFill>
                <a:srgbClr val="FFFF00"/>
              </a:solidFill>
            </a:endParaRPr>
          </a:p>
        </p:txBody>
      </p:sp>
      <p:sp>
        <p:nvSpPr>
          <p:cNvPr id="9" name="TextBox 8"/>
          <p:cNvSpPr txBox="1"/>
          <p:nvPr/>
        </p:nvSpPr>
        <p:spPr>
          <a:xfrm>
            <a:off x="1600200" y="5257800"/>
            <a:ext cx="2667000" cy="523220"/>
          </a:xfrm>
          <a:prstGeom prst="rect">
            <a:avLst/>
          </a:prstGeom>
          <a:solidFill>
            <a:srgbClr val="FF0000"/>
          </a:solidFill>
        </p:spPr>
        <p:txBody>
          <a:bodyPr wrap="square" rtlCol="0">
            <a:spAutoFit/>
          </a:bodyPr>
          <a:lstStyle/>
          <a:p>
            <a:pPr algn="ctr"/>
            <a:r>
              <a:rPr lang="es-CR" sz="2800" dirty="0" smtClean="0">
                <a:solidFill>
                  <a:srgbClr val="FFFF00"/>
                </a:solidFill>
              </a:rPr>
              <a:t>Recursos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79096" cy="1143000"/>
          </a:xfrm>
        </p:spPr>
        <p:txBody>
          <a:bodyPr>
            <a:noAutofit/>
          </a:bodyPr>
          <a:lstStyle/>
          <a:p>
            <a:r>
              <a:rPr lang="es-CR" sz="3600" dirty="0" smtClean="0"/>
              <a:t>¿Qué puede ser una restricción?</a:t>
            </a:r>
            <a:endParaRPr lang="en-US" sz="3600" dirty="0"/>
          </a:p>
        </p:txBody>
      </p:sp>
      <p:sp>
        <p:nvSpPr>
          <p:cNvPr id="3" name="Content Placeholder 2"/>
          <p:cNvSpPr>
            <a:spLocks noGrp="1"/>
          </p:cNvSpPr>
          <p:nvPr>
            <p:ph sz="half" idx="1"/>
          </p:nvPr>
        </p:nvSpPr>
        <p:spPr/>
        <p:txBody>
          <a:bodyPr>
            <a:normAutofit/>
          </a:bodyPr>
          <a:lstStyle/>
          <a:p>
            <a:r>
              <a:rPr lang="es-ES" dirty="0" smtClean="0"/>
              <a:t>Un individuo</a:t>
            </a:r>
          </a:p>
          <a:p>
            <a:r>
              <a:rPr lang="es-ES" dirty="0" smtClean="0"/>
              <a:t>Un equipo</a:t>
            </a:r>
          </a:p>
          <a:p>
            <a:r>
              <a:rPr lang="es-ES" dirty="0" smtClean="0"/>
              <a:t>Una metodología</a:t>
            </a:r>
          </a:p>
          <a:p>
            <a:r>
              <a:rPr lang="es-ES" dirty="0" smtClean="0"/>
              <a:t>La ausencia de una herramienta</a:t>
            </a:r>
          </a:p>
          <a:p>
            <a:endParaRPr lang="es-ES" dirty="0" smtClean="0"/>
          </a:p>
          <a:p>
            <a:endParaRPr lang="en-US" dirty="0"/>
          </a:p>
        </p:txBody>
      </p:sp>
      <p:pic>
        <p:nvPicPr>
          <p:cNvPr id="5" name="Picture 2"/>
          <p:cNvPicPr>
            <a:picLocks noGrp="1" noChangeAspect="1" noChangeArrowheads="1"/>
          </p:cNvPicPr>
          <p:nvPr>
            <p:ph sz="half" idx="2"/>
          </p:nvPr>
        </p:nvPicPr>
        <p:blipFill>
          <a:blip r:embed="rId3" cstate="print"/>
          <a:srcRect/>
          <a:stretch>
            <a:fillRect/>
          </a:stretch>
        </p:blipFill>
        <p:spPr bwMode="auto">
          <a:xfrm>
            <a:off x="4648200" y="2462799"/>
            <a:ext cx="4038600" cy="289284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43000"/>
          </a:xfrm>
        </p:spPr>
        <p:txBody>
          <a:bodyPr>
            <a:noAutofit/>
          </a:bodyPr>
          <a:lstStyle/>
          <a:p>
            <a:pPr algn="l"/>
            <a:r>
              <a:rPr lang="es-CR" sz="3200" dirty="0" smtClean="0"/>
              <a:t>¿Cuál es la meta en términos</a:t>
            </a:r>
            <a:br>
              <a:rPr lang="es-CR" sz="3200" dirty="0" smtClean="0"/>
            </a:br>
            <a:r>
              <a:rPr lang="es-CR" sz="3200" dirty="0" smtClean="0"/>
              <a:t>de tiempo de un proyecto?</a:t>
            </a:r>
            <a:endParaRPr lang="en-US" sz="3200" dirty="0"/>
          </a:p>
        </p:txBody>
      </p:sp>
      <p:sp>
        <p:nvSpPr>
          <p:cNvPr id="3" name="Content Placeholder 2"/>
          <p:cNvSpPr>
            <a:spLocks noGrp="1"/>
          </p:cNvSpPr>
          <p:nvPr>
            <p:ph sz="half" idx="1"/>
          </p:nvPr>
        </p:nvSpPr>
        <p:spPr/>
        <p:txBody>
          <a:bodyPr/>
          <a:lstStyle/>
          <a:p>
            <a:r>
              <a:rPr lang="es-CR" dirty="0" smtClean="0"/>
              <a:t>Terminar a tiempo.</a:t>
            </a:r>
          </a:p>
          <a:p>
            <a:r>
              <a:rPr lang="es-CR" dirty="0" smtClean="0"/>
              <a:t>Terminar lo antes posible.</a:t>
            </a:r>
          </a:p>
          <a:p>
            <a:r>
              <a:rPr lang="es-CR" dirty="0" smtClean="0"/>
              <a:t>Terminar de acuerdo con el cronograma.</a:t>
            </a:r>
            <a:endParaRPr lang="en-US"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4648200" y="1889919"/>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229600" cy="1143000"/>
          </a:xfrm>
        </p:spPr>
        <p:txBody>
          <a:bodyPr>
            <a:noAutofit/>
          </a:bodyPr>
          <a:lstStyle/>
          <a:p>
            <a:pPr algn="l"/>
            <a:r>
              <a:rPr lang="es-CR" sz="3200" dirty="0" smtClean="0"/>
              <a:t>¿Y que nos impide cumplir </a:t>
            </a:r>
            <a:br>
              <a:rPr lang="es-CR" sz="3200" dirty="0" smtClean="0"/>
            </a:br>
            <a:r>
              <a:rPr lang="es-CR" sz="3200" dirty="0" smtClean="0"/>
              <a:t>con nuestra meta?</a:t>
            </a:r>
            <a:endParaRPr lang="en-US" sz="3200" dirty="0"/>
          </a:p>
        </p:txBody>
      </p:sp>
      <p:sp>
        <p:nvSpPr>
          <p:cNvPr id="9" name="Content Placeholder 8"/>
          <p:cNvSpPr>
            <a:spLocks noGrp="1"/>
          </p:cNvSpPr>
          <p:nvPr>
            <p:ph sz="half" idx="1"/>
          </p:nvPr>
        </p:nvSpPr>
        <p:spPr/>
        <p:txBody>
          <a:bodyPr/>
          <a:lstStyle/>
          <a:p>
            <a:r>
              <a:rPr lang="es-CR" dirty="0" smtClean="0"/>
              <a:t>Murphy</a:t>
            </a:r>
          </a:p>
          <a:p>
            <a:r>
              <a:rPr lang="es-CR" dirty="0" smtClean="0"/>
              <a:t>Parkinson</a:t>
            </a:r>
          </a:p>
          <a:p>
            <a:r>
              <a:rPr lang="es-CR" dirty="0" smtClean="0"/>
              <a:t>Síndrome del Estudiante</a:t>
            </a:r>
            <a:endParaRPr lang="en-US" dirty="0"/>
          </a:p>
        </p:txBody>
      </p:sp>
      <p:pic>
        <p:nvPicPr>
          <p:cNvPr id="8194" name="Picture 2"/>
          <p:cNvPicPr>
            <a:picLocks noGrp="1" noChangeAspect="1" noChangeArrowheads="1"/>
          </p:cNvPicPr>
          <p:nvPr>
            <p:ph sz="half" idx="2"/>
          </p:nvPr>
        </p:nvPicPr>
        <p:blipFill>
          <a:blip r:embed="rId3" cstate="print"/>
          <a:srcRect/>
          <a:stretch>
            <a:fillRect/>
          </a:stretch>
        </p:blipFill>
        <p:spPr bwMode="auto">
          <a:xfrm>
            <a:off x="5081587" y="2480469"/>
            <a:ext cx="3171825" cy="2857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es-CR" dirty="0" smtClean="0"/>
              <a:t>Gestión Tiempo(Esquema)</a:t>
            </a:r>
            <a:endParaRPr lang="en-US" dirty="0"/>
          </a:p>
        </p:txBody>
      </p:sp>
      <p:graphicFrame>
        <p:nvGraphicFramePr>
          <p:cNvPr id="8" name="Content Placeholder 7"/>
          <p:cNvGraphicFramePr>
            <a:graphicFrameLocks noGrp="1"/>
          </p:cNvGraphicFramePr>
          <p:nvPr>
            <p:ph idx="1"/>
          </p:nvPr>
        </p:nvGraphicFramePr>
        <p:xfrm>
          <a:off x="457200" y="16462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4876800" y="6248400"/>
            <a:ext cx="3505200" cy="369332"/>
          </a:xfrm>
          <a:prstGeom prst="rect">
            <a:avLst/>
          </a:prstGeom>
          <a:noFill/>
        </p:spPr>
        <p:txBody>
          <a:bodyPr wrap="square" rtlCol="0">
            <a:spAutoFit/>
          </a:bodyPr>
          <a:lstStyle/>
          <a:p>
            <a:pPr algn="ctr"/>
            <a:r>
              <a:rPr lang="en-US" dirty="0" smtClean="0"/>
              <a:t>PMI</a:t>
            </a:r>
            <a:r>
              <a:rPr lang="en-US" smtClean="0"/>
              <a:t>, 2013</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graphicEl>
                                              <a:dgm id="{99F232E0-D647-4FC6-92E7-1F2ED21F3792}"/>
                                            </p:graphicEl>
                                          </p:spTgt>
                                        </p:tgtEl>
                                        <p:attrNameLst>
                                          <p:attrName>style.visibility</p:attrName>
                                        </p:attrNameLst>
                                      </p:cBhvr>
                                      <p:to>
                                        <p:strVal val="visible"/>
                                      </p:to>
                                    </p:set>
                                    <p:animEffect transition="in" filter="fade">
                                      <p:cBhvr>
                                        <p:cTn id="7" dur="2000"/>
                                        <p:tgtEl>
                                          <p:spTgt spid="8">
                                            <p:graphicEl>
                                              <a:dgm id="{99F232E0-D647-4FC6-92E7-1F2ED21F379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graphicEl>
                                              <a:dgm id="{1BD0CF63-5DC6-44BB-8F5F-6EFD7E7E6E36}"/>
                                            </p:graphicEl>
                                          </p:spTgt>
                                        </p:tgtEl>
                                        <p:attrNameLst>
                                          <p:attrName>style.visibility</p:attrName>
                                        </p:attrNameLst>
                                      </p:cBhvr>
                                      <p:to>
                                        <p:strVal val="visible"/>
                                      </p:to>
                                    </p:set>
                                    <p:animEffect transition="in" filter="fade">
                                      <p:cBhvr>
                                        <p:cTn id="12" dur="2000"/>
                                        <p:tgtEl>
                                          <p:spTgt spid="8">
                                            <p:graphicEl>
                                              <a:dgm id="{1BD0CF63-5DC6-44BB-8F5F-6EFD7E7E6E36}"/>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graphicEl>
                                              <a:dgm id="{EE34646F-7DE6-43A7-8552-26AA7686A98D}"/>
                                            </p:graphicEl>
                                          </p:spTgt>
                                        </p:tgtEl>
                                        <p:attrNameLst>
                                          <p:attrName>style.visibility</p:attrName>
                                        </p:attrNameLst>
                                      </p:cBhvr>
                                      <p:to>
                                        <p:strVal val="visible"/>
                                      </p:to>
                                    </p:set>
                                    <p:animEffect transition="in" filter="fade">
                                      <p:cBhvr>
                                        <p:cTn id="15" dur="2000"/>
                                        <p:tgtEl>
                                          <p:spTgt spid="8">
                                            <p:graphicEl>
                                              <a:dgm id="{EE34646F-7DE6-43A7-8552-26AA7686A98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graphicEl>
                                              <a:dgm id="{E2119B18-FCE8-43C5-8DDE-8482FF0D8A59}"/>
                                            </p:graphicEl>
                                          </p:spTgt>
                                        </p:tgtEl>
                                        <p:attrNameLst>
                                          <p:attrName>style.visibility</p:attrName>
                                        </p:attrNameLst>
                                      </p:cBhvr>
                                      <p:to>
                                        <p:strVal val="visible"/>
                                      </p:to>
                                    </p:set>
                                    <p:animEffect transition="in" filter="fade">
                                      <p:cBhvr>
                                        <p:cTn id="20" dur="2000"/>
                                        <p:tgtEl>
                                          <p:spTgt spid="8">
                                            <p:graphicEl>
                                              <a:dgm id="{E2119B18-FCE8-43C5-8DDE-8482FF0D8A5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graphicEl>
                                              <a:dgm id="{2B429FE7-BF75-4A89-A49A-21643D8420FA}"/>
                                            </p:graphicEl>
                                          </p:spTgt>
                                        </p:tgtEl>
                                        <p:attrNameLst>
                                          <p:attrName>style.visibility</p:attrName>
                                        </p:attrNameLst>
                                      </p:cBhvr>
                                      <p:to>
                                        <p:strVal val="visible"/>
                                      </p:to>
                                    </p:set>
                                    <p:animEffect transition="in" filter="fade">
                                      <p:cBhvr>
                                        <p:cTn id="25" dur="2000"/>
                                        <p:tgtEl>
                                          <p:spTgt spid="8">
                                            <p:graphicEl>
                                              <a:dgm id="{2B429FE7-BF75-4A89-A49A-21643D8420FA}"/>
                                            </p:graphic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graphicEl>
                                              <a:dgm id="{464867D5-736C-4FFE-A8F5-FFD0F7BBB9FA}"/>
                                            </p:graphicEl>
                                          </p:spTgt>
                                        </p:tgtEl>
                                        <p:attrNameLst>
                                          <p:attrName>style.visibility</p:attrName>
                                        </p:attrNameLst>
                                      </p:cBhvr>
                                      <p:to>
                                        <p:strVal val="visible"/>
                                      </p:to>
                                    </p:set>
                                    <p:animEffect transition="in" filter="fade">
                                      <p:cBhvr>
                                        <p:cTn id="30" dur="2000"/>
                                        <p:tgtEl>
                                          <p:spTgt spid="8">
                                            <p:graphicEl>
                                              <a:dgm id="{464867D5-736C-4FFE-A8F5-FFD0F7BBB9FA}"/>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graphicEl>
                                              <a:dgm id="{195EC9A9-A9A8-4B4B-A9B6-C7804F2C8678}"/>
                                            </p:graphicEl>
                                          </p:spTgt>
                                        </p:tgtEl>
                                        <p:attrNameLst>
                                          <p:attrName>style.visibility</p:attrName>
                                        </p:attrNameLst>
                                      </p:cBhvr>
                                      <p:to>
                                        <p:strVal val="visible"/>
                                      </p:to>
                                    </p:set>
                                    <p:animEffect transition="in" filter="fade">
                                      <p:cBhvr>
                                        <p:cTn id="35" dur="2000"/>
                                        <p:tgtEl>
                                          <p:spTgt spid="8">
                                            <p:graphicEl>
                                              <a:dgm id="{195EC9A9-A9A8-4B4B-A9B6-C7804F2C8678}"/>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
                                            <p:graphicEl>
                                              <a:dgm id="{B72C3DCA-7488-49EB-AEDA-350BBDA4F2E8}"/>
                                            </p:graphicEl>
                                          </p:spTgt>
                                        </p:tgtEl>
                                        <p:attrNameLst>
                                          <p:attrName>style.visibility</p:attrName>
                                        </p:attrNameLst>
                                      </p:cBhvr>
                                      <p:to>
                                        <p:strVal val="visible"/>
                                      </p:to>
                                    </p:set>
                                    <p:animEffect transition="in" filter="fade">
                                      <p:cBhvr>
                                        <p:cTn id="40" dur="2000"/>
                                        <p:tgtEl>
                                          <p:spTgt spid="8">
                                            <p:graphicEl>
                                              <a:dgm id="{B72C3DCA-7488-49EB-AEDA-350BBDA4F2E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s-CR" sz="3600" dirty="0" smtClean="0"/>
              <a:t>¿Cómo tratamos de evitarlo?</a:t>
            </a:r>
            <a:endParaRPr lang="en-US" sz="3600" dirty="0"/>
          </a:p>
        </p:txBody>
      </p:sp>
      <p:sp>
        <p:nvSpPr>
          <p:cNvPr id="4" name="Content Placeholder 3"/>
          <p:cNvSpPr>
            <a:spLocks noGrp="1"/>
          </p:cNvSpPr>
          <p:nvPr>
            <p:ph sz="half" idx="2"/>
          </p:nvPr>
        </p:nvSpPr>
        <p:spPr/>
        <p:txBody>
          <a:bodyPr/>
          <a:lstStyle/>
          <a:p>
            <a:r>
              <a:rPr lang="es-CR" dirty="0" smtClean="0"/>
              <a:t>Sobreestimar actividades</a:t>
            </a:r>
          </a:p>
          <a:p>
            <a:r>
              <a:rPr lang="es-ES" dirty="0" smtClean="0"/>
              <a:t>Estimar duraciones de acuerdo con la peor experiencia.</a:t>
            </a:r>
          </a:p>
          <a:p>
            <a:r>
              <a:rPr lang="es-ES" dirty="0" smtClean="0"/>
              <a:t>Sobreestimación Jerárquica</a:t>
            </a:r>
            <a:endParaRPr lang="en-US" dirty="0" smtClean="0"/>
          </a:p>
          <a:p>
            <a:endParaRPr lang="en-US" dirty="0"/>
          </a:p>
        </p:txBody>
      </p:sp>
      <p:pic>
        <p:nvPicPr>
          <p:cNvPr id="10242" name="Picture 2"/>
          <p:cNvPicPr>
            <a:picLocks noGrp="1" noChangeAspect="1" noChangeArrowheads="1"/>
          </p:cNvPicPr>
          <p:nvPr>
            <p:ph sz="half" idx="1"/>
          </p:nvPr>
        </p:nvPicPr>
        <p:blipFill>
          <a:blip r:embed="rId3" cstate="print"/>
          <a:srcRect/>
          <a:stretch>
            <a:fillRect/>
          </a:stretch>
        </p:blipFill>
        <p:spPr bwMode="auto">
          <a:xfrm>
            <a:off x="457200" y="2393237"/>
            <a:ext cx="4038600" cy="303196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CR" dirty="0" smtClean="0"/>
              <a:t>Desperdicio</a:t>
            </a:r>
            <a:endParaRPr lang="en-US" dirty="0"/>
          </a:p>
        </p:txBody>
      </p:sp>
      <p:sp>
        <p:nvSpPr>
          <p:cNvPr id="3" name="Content Placeholder 2"/>
          <p:cNvSpPr>
            <a:spLocks noGrp="1"/>
          </p:cNvSpPr>
          <p:nvPr>
            <p:ph sz="half" idx="1"/>
          </p:nvPr>
        </p:nvSpPr>
        <p:spPr/>
        <p:txBody>
          <a:bodyPr/>
          <a:lstStyle/>
          <a:p>
            <a:r>
              <a:rPr lang="es-CR" dirty="0" smtClean="0"/>
              <a:t>Si tenemos tanta sobreestimación ¿Por qué los proyectos terminan tarde?</a:t>
            </a:r>
          </a:p>
          <a:p>
            <a:r>
              <a:rPr lang="es-CR" dirty="0" smtClean="0"/>
              <a:t>¿Qué pasa con el seguro que tenemos?</a:t>
            </a:r>
            <a:endParaRPr lang="en-US" dirty="0"/>
          </a:p>
        </p:txBody>
      </p:sp>
      <p:pic>
        <p:nvPicPr>
          <p:cNvPr id="119810" name="Picture 2" descr="http://www.bubblews.com/assets/images/news/1148774648_1365691889.jpg"/>
          <p:cNvPicPr>
            <a:picLocks noChangeAspect="1" noChangeArrowheads="1"/>
          </p:cNvPicPr>
          <p:nvPr/>
        </p:nvPicPr>
        <p:blipFill>
          <a:blip r:embed="rId3" cstate="print"/>
          <a:srcRect/>
          <a:stretch>
            <a:fillRect/>
          </a:stretch>
        </p:blipFill>
        <p:spPr bwMode="auto">
          <a:xfrm>
            <a:off x="4932040" y="2564904"/>
            <a:ext cx="3716430" cy="2376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Desperdicio</a:t>
            </a:r>
            <a:endParaRPr lang="en-US" dirty="0"/>
          </a:p>
        </p:txBody>
      </p:sp>
      <p:sp>
        <p:nvSpPr>
          <p:cNvPr id="5" name="Content Placeholder 4"/>
          <p:cNvSpPr>
            <a:spLocks noGrp="1"/>
          </p:cNvSpPr>
          <p:nvPr>
            <p:ph idx="1"/>
          </p:nvPr>
        </p:nvSpPr>
        <p:spPr/>
        <p:txBody>
          <a:bodyPr>
            <a:normAutofit fontScale="92500"/>
          </a:bodyPr>
          <a:lstStyle/>
          <a:p>
            <a:r>
              <a:rPr lang="es-CR" dirty="0" smtClean="0"/>
              <a:t>¿Qué pasa cuando una actividad termina antes?</a:t>
            </a:r>
          </a:p>
          <a:p>
            <a:pPr lvl="1"/>
            <a:r>
              <a:rPr lang="es-CR" dirty="0" smtClean="0"/>
              <a:t> El tiempo se aprovecha para “mejorar”  hasta que se consuma el tiempo.</a:t>
            </a:r>
          </a:p>
          <a:p>
            <a:pPr lvl="1"/>
            <a:r>
              <a:rPr lang="es-CR" dirty="0" smtClean="0"/>
              <a:t>No se comunica por temor a que a futuro se le “recorten” los tiempos disponibles.</a:t>
            </a:r>
          </a:p>
          <a:p>
            <a:pPr lvl="1"/>
            <a:r>
              <a:rPr lang="es-CR" dirty="0" smtClean="0"/>
              <a:t> Los recursos de la actividad siguiente podrían no estar disponibles.</a:t>
            </a:r>
          </a:p>
          <a:p>
            <a:pPr lvl="1"/>
            <a:r>
              <a:rPr lang="es-CR" dirty="0" smtClean="0"/>
              <a:t> Aún si recursos están disponibles, la sensación de que “vamos a tiempo” hace que no se inicie la siguiente actividad.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2000"/>
                                        <p:tgtEl>
                                          <p:spTgt spid="5">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fade">
                                      <p:cBhvr>
                                        <p:cTn id="13" dur="2000"/>
                                        <p:tgtEl>
                                          <p:spTgt spid="5">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fade">
                                      <p:cBhvr>
                                        <p:cTn id="16" dur="2000"/>
                                        <p:tgtEl>
                                          <p:spTgt spid="5">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fade">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Desperdicio</a:t>
            </a:r>
            <a:endParaRPr lang="en-US" dirty="0"/>
          </a:p>
        </p:txBody>
      </p:sp>
      <p:sp>
        <p:nvSpPr>
          <p:cNvPr id="3" name="Content Placeholder 2"/>
          <p:cNvSpPr>
            <a:spLocks noGrp="1"/>
          </p:cNvSpPr>
          <p:nvPr>
            <p:ph idx="1"/>
          </p:nvPr>
        </p:nvSpPr>
        <p:spPr/>
        <p:txBody>
          <a:bodyPr/>
          <a:lstStyle/>
          <a:p>
            <a:r>
              <a:rPr lang="es-CR" dirty="0" smtClean="0"/>
              <a:t>¿Qué pasa cuando una actividad termina después?</a:t>
            </a:r>
          </a:p>
          <a:p>
            <a:pPr lvl="1"/>
            <a:r>
              <a:rPr lang="es-CR" sz="2000" dirty="0" smtClean="0"/>
              <a:t>El atraso se acumula y la siguiente actividad inicia tarde y con presión para tratar de recuperar el tiempo perdido.</a:t>
            </a:r>
          </a:p>
          <a:p>
            <a:pPr lvl="1"/>
            <a:r>
              <a:rPr lang="es-CR" sz="2000" dirty="0" smtClean="0"/>
              <a:t>En el caso de actividades consecutivas los retrasos se acumulan pero los adelantos no, sino que se “desperdician”.</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274638"/>
            <a:ext cx="7715200" cy="1143000"/>
          </a:xfrm>
        </p:spPr>
        <p:txBody>
          <a:bodyPr>
            <a:normAutofit/>
          </a:bodyPr>
          <a:lstStyle/>
          <a:p>
            <a:r>
              <a:rPr lang="es-CR" dirty="0" smtClean="0"/>
              <a:t>¿Cuál es nuestra restricción?</a:t>
            </a:r>
            <a:endParaRPr lang="en-US" dirty="0"/>
          </a:p>
        </p:txBody>
      </p:sp>
      <p:sp>
        <p:nvSpPr>
          <p:cNvPr id="3" name="Content Placeholder 2"/>
          <p:cNvSpPr>
            <a:spLocks noGrp="1"/>
          </p:cNvSpPr>
          <p:nvPr>
            <p:ph sz="half" idx="1"/>
          </p:nvPr>
        </p:nvSpPr>
        <p:spPr/>
        <p:txBody>
          <a:bodyPr/>
          <a:lstStyle/>
          <a:p>
            <a:r>
              <a:rPr lang="es-CR" dirty="0" smtClean="0"/>
              <a:t>La Ruta Crítica.</a:t>
            </a:r>
            <a:endParaRPr lang="en-US" dirty="0"/>
          </a:p>
        </p:txBody>
      </p:sp>
      <p:pic>
        <p:nvPicPr>
          <p:cNvPr id="14338" name="Picture 2"/>
          <p:cNvPicPr>
            <a:picLocks noGrp="1" noChangeAspect="1" noChangeArrowheads="1"/>
          </p:cNvPicPr>
          <p:nvPr>
            <p:ph sz="half" idx="2"/>
          </p:nvPr>
        </p:nvPicPr>
        <p:blipFill>
          <a:blip r:embed="rId3" cstate="print"/>
          <a:srcRect/>
          <a:stretch>
            <a:fillRect/>
          </a:stretch>
        </p:blipFill>
        <p:spPr bwMode="auto">
          <a:xfrm>
            <a:off x="4648200" y="2663521"/>
            <a:ext cx="4038600" cy="24913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Bibliografía</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smtClean="0"/>
              <a:t>Project Management Institute. A Guide to the Project Management Body of Knowledge (PMBOK® 2013). Fifth Edit. Pennsylvania, </a:t>
            </a:r>
            <a:r>
              <a:rPr lang="en-US" dirty="0" err="1" smtClean="0"/>
              <a:t>Estados</a:t>
            </a:r>
            <a:r>
              <a:rPr lang="en-US" dirty="0" smtClean="0"/>
              <a:t> </a:t>
            </a:r>
            <a:r>
              <a:rPr lang="en-US" dirty="0" err="1" smtClean="0"/>
              <a:t>Unidos</a:t>
            </a:r>
            <a:r>
              <a:rPr lang="en-US" dirty="0" smtClean="0"/>
              <a:t>: PMI, 2013. </a:t>
            </a:r>
          </a:p>
          <a:p>
            <a:r>
              <a:rPr lang="en-US" dirty="0" smtClean="0"/>
              <a:t>Rita </a:t>
            </a:r>
            <a:r>
              <a:rPr lang="en-US" dirty="0" err="1" smtClean="0"/>
              <a:t>Mulcahy</a:t>
            </a:r>
            <a:r>
              <a:rPr lang="en-US" dirty="0" smtClean="0"/>
              <a:t>, PMP. PMP Exam Prep</a:t>
            </a:r>
            <a:r>
              <a:rPr lang="en-US" smtClean="0"/>
              <a:t>, Seventh </a:t>
            </a:r>
            <a:r>
              <a:rPr lang="en-US" dirty="0" smtClean="0"/>
              <a:t>Edition: Rita's Course in a Book for Passing the PMP Exam. 7</a:t>
            </a:r>
            <a:r>
              <a:rPr lang="en-US" baseline="30000" dirty="0" smtClean="0"/>
              <a:t>th</a:t>
            </a:r>
            <a:r>
              <a:rPr lang="en-US" dirty="0" smtClean="0"/>
              <a:t> Edit. RMC Publications, Inc: RMC,2011</a:t>
            </a:r>
          </a:p>
          <a:p>
            <a:r>
              <a:rPr lang="es-CR" dirty="0" err="1" smtClean="0"/>
              <a:t>Gido</a:t>
            </a:r>
            <a:r>
              <a:rPr lang="es-CR" dirty="0" smtClean="0"/>
              <a:t> Jack, </a:t>
            </a:r>
            <a:r>
              <a:rPr lang="es-CR" dirty="0" err="1" smtClean="0"/>
              <a:t>Clements</a:t>
            </a:r>
            <a:r>
              <a:rPr lang="es-CR" dirty="0" smtClean="0"/>
              <a:t> James P. Administración de Exitosa de Proyectos. Segunda Edición. México: Internacional Thomson Editors, 2007.</a:t>
            </a:r>
            <a:endParaRPr lang="en-US" dirty="0" smtClean="0"/>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pPr>
              <a:defRPr/>
            </a:pPr>
            <a:fld id="{0E5627C6-4CF7-4AEC-A34F-C8D675071454}" type="slidenum">
              <a:rPr lang="es-ES" smtClean="0"/>
              <a:pPr>
                <a:defRPr/>
              </a:pPr>
              <a:t>66</a:t>
            </a:fld>
            <a:endParaRPr lang="es-ES"/>
          </a:p>
        </p:txBody>
      </p:sp>
      <p:sp>
        <p:nvSpPr>
          <p:cNvPr id="2" name="Marcador de contenido 1"/>
          <p:cNvSpPr>
            <a:spLocks noGrp="1"/>
          </p:cNvSpPr>
          <p:nvPr>
            <p:ph idx="1"/>
          </p:nvPr>
        </p:nvSpPr>
        <p:spPr/>
        <p:txBody>
          <a:bodyPr/>
          <a:lstStyle/>
          <a:p>
            <a:pPr marL="0" indent="0">
              <a:buNone/>
            </a:pPr>
            <a:r>
              <a:rPr lang="es-ES_tradnl" dirty="0" err="1" smtClean="0"/>
              <a:t>Presentaci</a:t>
            </a:r>
            <a:r>
              <a:rPr lang="es-ES" dirty="0" err="1" smtClean="0"/>
              <a:t>ón</a:t>
            </a:r>
            <a:r>
              <a:rPr lang="es-ES" dirty="0" smtClean="0"/>
              <a:t> elaborada con los aportes de los profesores:</a:t>
            </a:r>
          </a:p>
          <a:p>
            <a:pPr lvl="1"/>
            <a:r>
              <a:rPr lang="es-ES" dirty="0" smtClean="0"/>
              <a:t>Ing. </a:t>
            </a:r>
            <a:r>
              <a:rPr lang="es-ES" dirty="0" err="1" smtClean="0"/>
              <a:t>Alvaro</a:t>
            </a:r>
            <a:r>
              <a:rPr lang="es-ES" dirty="0" smtClean="0"/>
              <a:t> Mata </a:t>
            </a:r>
            <a:r>
              <a:rPr lang="es-ES" dirty="0" err="1" smtClean="0"/>
              <a:t>Leitón</a:t>
            </a:r>
            <a:r>
              <a:rPr lang="es-ES" dirty="0" smtClean="0"/>
              <a:t>, MAP, PMP, GPM-b</a:t>
            </a:r>
          </a:p>
          <a:p>
            <a:pPr lvl="1"/>
            <a:r>
              <a:rPr lang="es-ES" dirty="0" smtClean="0"/>
              <a:t>Ing. Carlos Brenes Mena, MAP, PMP, GPM-b</a:t>
            </a:r>
          </a:p>
          <a:p>
            <a:pPr lvl="1"/>
            <a:r>
              <a:rPr lang="es-ES" dirty="0" smtClean="0"/>
              <a:t>Ing. William </a:t>
            </a:r>
            <a:r>
              <a:rPr lang="es-ES" dirty="0" err="1" smtClean="0"/>
              <a:t>Ernest</a:t>
            </a:r>
            <a:r>
              <a:rPr lang="es-ES" dirty="0" smtClean="0"/>
              <a:t> </a:t>
            </a:r>
            <a:r>
              <a:rPr lang="es-ES" dirty="0" err="1" smtClean="0"/>
              <a:t>Mondol</a:t>
            </a:r>
            <a:r>
              <a:rPr lang="es-ES" dirty="0" smtClean="0"/>
              <a:t>, MAP, PMP </a:t>
            </a:r>
            <a:endParaRPr lang="es-ES_tradnl" dirty="0"/>
          </a:p>
        </p:txBody>
      </p:sp>
    </p:spTree>
    <p:extLst>
      <p:ext uri="{BB962C8B-B14F-4D97-AF65-F5344CB8AC3E}">
        <p14:creationId xmlns:p14="http://schemas.microsoft.com/office/powerpoint/2010/main" val="170254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27168" cy="1143000"/>
          </a:xfrm>
        </p:spPr>
        <p:txBody>
          <a:bodyPr/>
          <a:lstStyle/>
          <a:p>
            <a:r>
              <a:rPr lang="es-CR" dirty="0" smtClean="0"/>
              <a:t>Gestión de Proyectos</a:t>
            </a:r>
            <a:endParaRPr lang="es-CR" dirty="0"/>
          </a:p>
        </p:txBody>
      </p:sp>
      <p:pic>
        <p:nvPicPr>
          <p:cNvPr id="1026" name="Picture 2"/>
          <p:cNvPicPr>
            <a:picLocks noChangeAspect="1" noChangeArrowheads="1"/>
          </p:cNvPicPr>
          <p:nvPr/>
        </p:nvPicPr>
        <p:blipFill>
          <a:blip r:embed="rId2" cstate="print"/>
          <a:srcRect/>
          <a:stretch>
            <a:fillRect/>
          </a:stretch>
        </p:blipFill>
        <p:spPr bwMode="auto">
          <a:xfrm>
            <a:off x="1619672" y="1772816"/>
            <a:ext cx="5597624" cy="45778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Gestión del Tiempo</a:t>
            </a:r>
            <a:endParaRPr lang="es-CR" dirty="0"/>
          </a:p>
        </p:txBody>
      </p:sp>
      <p:pic>
        <p:nvPicPr>
          <p:cNvPr id="2050" name="Picture 2"/>
          <p:cNvPicPr>
            <a:picLocks noChangeAspect="1" noChangeArrowheads="1"/>
          </p:cNvPicPr>
          <p:nvPr/>
        </p:nvPicPr>
        <p:blipFill>
          <a:blip r:embed="rId2" cstate="print"/>
          <a:srcRect/>
          <a:stretch>
            <a:fillRect/>
          </a:stretch>
        </p:blipFill>
        <p:spPr bwMode="auto">
          <a:xfrm>
            <a:off x="539552" y="2060848"/>
            <a:ext cx="7580026"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67128" cy="1143000"/>
          </a:xfrm>
        </p:spPr>
        <p:txBody>
          <a:bodyPr/>
          <a:lstStyle/>
          <a:p>
            <a:r>
              <a:rPr lang="es-CR" dirty="0" smtClean="0"/>
              <a:t>¿Qué es un cronograma?</a:t>
            </a:r>
            <a:endParaRPr lang="es-CR" dirty="0"/>
          </a:p>
        </p:txBody>
      </p:sp>
      <p:sp>
        <p:nvSpPr>
          <p:cNvPr id="3" name="Content Placeholder 2"/>
          <p:cNvSpPr>
            <a:spLocks noGrp="1"/>
          </p:cNvSpPr>
          <p:nvPr>
            <p:ph sz="half" idx="1"/>
          </p:nvPr>
        </p:nvSpPr>
        <p:spPr/>
        <p:txBody>
          <a:bodyPr/>
          <a:lstStyle/>
          <a:p>
            <a:r>
              <a:rPr lang="es-CR" dirty="0" smtClean="0"/>
              <a:t>El concepto cronograma es más grande que un simple diagrama de barras, es la integración de todos los procesos de planificación del tiempo en un documento.  </a:t>
            </a:r>
            <a:endParaRPr lang="es-CR" dirty="0"/>
          </a:p>
        </p:txBody>
      </p:sp>
      <p:pic>
        <p:nvPicPr>
          <p:cNvPr id="3074" name="Picture 2" descr="http://mechanicalsympathy.files.wordpress.com/2010/10/gantt-chart-011.jpg"/>
          <p:cNvPicPr>
            <a:picLocks noChangeAspect="1" noChangeArrowheads="1"/>
          </p:cNvPicPr>
          <p:nvPr/>
        </p:nvPicPr>
        <p:blipFill>
          <a:blip r:embed="rId2" cstate="print"/>
          <a:srcRect/>
          <a:stretch>
            <a:fillRect/>
          </a:stretch>
        </p:blipFill>
        <p:spPr bwMode="auto">
          <a:xfrm>
            <a:off x="4499992" y="1988840"/>
            <a:ext cx="4104291" cy="290329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instructiv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Temainstructivo</Template>
  <TotalTime>1897</TotalTime>
  <Words>2850</Words>
  <Application>Microsoft Macintosh PowerPoint</Application>
  <PresentationFormat>Presentación en pantalla (4:3)</PresentationFormat>
  <Paragraphs>343</Paragraphs>
  <Slides>66</Slides>
  <Notes>55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66</vt:i4>
      </vt:variant>
    </vt:vector>
  </HeadingPairs>
  <TitlesOfParts>
    <vt:vector size="69" baseType="lpstr">
      <vt:lpstr>Calibri</vt:lpstr>
      <vt:lpstr>Arial</vt:lpstr>
      <vt:lpstr>Temainstructivo</vt:lpstr>
      <vt:lpstr>   Universidad para la Cooperación Internacional  PROGRAMA MAESTRÍA EN ADMINISTRACIÓN DE PROYECTOS   Gestión del Tiempo del Proyecto  (Aspectos Complementarios)</vt:lpstr>
      <vt:lpstr>Gestión del Tiempo</vt:lpstr>
      <vt:lpstr>¿Como se administra el tiempo?</vt:lpstr>
      <vt:lpstr>Gestión del Tiempo</vt:lpstr>
      <vt:lpstr>Procesos Gestión del Tiempo</vt:lpstr>
      <vt:lpstr>Gestión Tiempo(Esquema)</vt:lpstr>
      <vt:lpstr>Gestión de Proyectos</vt:lpstr>
      <vt:lpstr>Gestión del Tiempo</vt:lpstr>
      <vt:lpstr>¿Qué es un cronograma?</vt:lpstr>
      <vt:lpstr>Planificar la Gestión del Tiempo </vt:lpstr>
      <vt:lpstr>Plan de Gestión del Tiempo</vt:lpstr>
      <vt:lpstr>Definir las actividades</vt:lpstr>
      <vt:lpstr>Definir las actividades</vt:lpstr>
      <vt:lpstr>Hitos</vt:lpstr>
      <vt:lpstr>Secuenciar las actividades</vt:lpstr>
      <vt:lpstr>¿Qué es un diagrama de red?</vt:lpstr>
      <vt:lpstr>Diagrama de Red</vt:lpstr>
      <vt:lpstr>Características Diagramas</vt:lpstr>
      <vt:lpstr>Características Diagramas</vt:lpstr>
      <vt:lpstr>Conceptos Diagrama de Red</vt:lpstr>
      <vt:lpstr>Diagrama AEC</vt:lpstr>
      <vt:lpstr>AEC</vt:lpstr>
      <vt:lpstr>AEC</vt:lpstr>
      <vt:lpstr>AEC</vt:lpstr>
      <vt:lpstr>AEC</vt:lpstr>
      <vt:lpstr>Tipos de Relaciones</vt:lpstr>
      <vt:lpstr>Final a Inicio (FI)</vt:lpstr>
      <vt:lpstr>Final a Final (FF)</vt:lpstr>
      <vt:lpstr>Inicio a Inicio (II)</vt:lpstr>
      <vt:lpstr>Tipos de Dependencias</vt:lpstr>
      <vt:lpstr>Estimar los Recursos de las Actividades</vt:lpstr>
      <vt:lpstr>Presentación de PowerPoint</vt:lpstr>
      <vt:lpstr>Presentación de PowerPoint</vt:lpstr>
      <vt:lpstr>Program Evaluation and Review Technique (PERT)</vt:lpstr>
      <vt:lpstr>Distribución Normal</vt:lpstr>
      <vt:lpstr>PERT</vt:lpstr>
      <vt:lpstr>Tiempo Optimista</vt:lpstr>
      <vt:lpstr>Tiempo Esperado</vt:lpstr>
      <vt:lpstr>Tiempo Pesimista</vt:lpstr>
      <vt:lpstr>Fórmulas</vt:lpstr>
      <vt:lpstr>Desarrollar el Cronograma</vt:lpstr>
      <vt:lpstr>Algunos conceptos</vt:lpstr>
      <vt:lpstr>Ruta Crítica</vt:lpstr>
      <vt:lpstr>Ruta Crítica</vt:lpstr>
      <vt:lpstr>Ruta Crítica</vt:lpstr>
      <vt:lpstr>Holgura</vt:lpstr>
      <vt:lpstr>Compresión de redes</vt:lpstr>
      <vt:lpstr>Crashing</vt:lpstr>
      <vt:lpstr>Fast Tracking</vt:lpstr>
      <vt:lpstr>Ley de Murphy</vt:lpstr>
      <vt:lpstr>Síndrome del Estudiante</vt:lpstr>
      <vt:lpstr>Ley de Parkinson</vt:lpstr>
      <vt:lpstr>¿Qué es una restricción?</vt:lpstr>
      <vt:lpstr>Restricción</vt:lpstr>
      <vt:lpstr>¿Qué pasa cuando planificamos  mal las restricciones?</vt:lpstr>
      <vt:lpstr>¿En los proyecto manejamos restricciones?</vt:lpstr>
      <vt:lpstr>¿Qué puede ser una restricción?</vt:lpstr>
      <vt:lpstr>¿Cuál es la meta en términos de tiempo de un proyecto?</vt:lpstr>
      <vt:lpstr>¿Y que nos impide cumplir  con nuestra meta?</vt:lpstr>
      <vt:lpstr>¿Cómo tratamos de evitarlo?</vt:lpstr>
      <vt:lpstr>Desperdicio</vt:lpstr>
      <vt:lpstr>Desperdicio</vt:lpstr>
      <vt:lpstr>Desperdicio</vt:lpstr>
      <vt:lpstr>¿Cuál es nuestra restricción?</vt:lpstr>
      <vt:lpstr>Bibliografía</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Adriana Redondo</dc:creator>
  <cp:lastModifiedBy>Carlos Brenes</cp:lastModifiedBy>
  <cp:revision>94</cp:revision>
  <dcterms:created xsi:type="dcterms:W3CDTF">2012-03-23T18:45:03Z</dcterms:created>
  <dcterms:modified xsi:type="dcterms:W3CDTF">2015-12-07T16:27:43Z</dcterms:modified>
</cp:coreProperties>
</file>