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6" r:id="rId2"/>
    <p:sldId id="259" r:id="rId3"/>
    <p:sldId id="306" r:id="rId4"/>
    <p:sldId id="260" r:id="rId5"/>
    <p:sldId id="308" r:id="rId6"/>
    <p:sldId id="307" r:id="rId7"/>
    <p:sldId id="261" r:id="rId8"/>
    <p:sldId id="267" r:id="rId9"/>
    <p:sldId id="268" r:id="rId10"/>
    <p:sldId id="269" r:id="rId11"/>
    <p:sldId id="270" r:id="rId12"/>
    <p:sldId id="271" r:id="rId13"/>
    <p:sldId id="274" r:id="rId14"/>
    <p:sldId id="275" r:id="rId15"/>
    <p:sldId id="276" r:id="rId16"/>
    <p:sldId id="277" r:id="rId17"/>
    <p:sldId id="278" r:id="rId18"/>
    <p:sldId id="279" r:id="rId19"/>
    <p:sldId id="272"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9" r:id="rId40"/>
    <p:sldId id="300" r:id="rId41"/>
    <p:sldId id="301" r:id="rId42"/>
    <p:sldId id="302" r:id="rId43"/>
    <p:sldId id="303" r:id="rId44"/>
    <p:sldId id="304" r:id="rId45"/>
    <p:sldId id="305" r:id="rId46"/>
  </p:sldIdLst>
  <p:sldSz cx="9144000" cy="6858000" type="screen4x3"/>
  <p:notesSz cx="9051925" cy="7077075"/>
  <p:defaultTextStyle>
    <a:defPPr>
      <a:defRPr lang="es-E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9748" autoAdjust="0"/>
  </p:normalViewPr>
  <p:slideViewPr>
    <p:cSldViewPr>
      <p:cViewPr>
        <p:scale>
          <a:sx n="80" d="100"/>
          <a:sy n="80" d="100"/>
        </p:scale>
        <p:origin x="-72" y="360"/>
      </p:cViewPr>
      <p:guideLst>
        <p:guide orient="horz" pos="2160"/>
        <p:guide pos="2880"/>
      </p:guideLst>
    </p:cSldViewPr>
  </p:slideViewPr>
  <p:outlineViewPr>
    <p:cViewPr>
      <p:scale>
        <a:sx n="33" d="100"/>
        <a:sy n="33" d="100"/>
      </p:scale>
      <p:origin x="48" y="105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668FC3-0AAF-4744-BE87-49738C63BA7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ES"/>
        </a:p>
      </dgm:t>
    </dgm:pt>
    <dgm:pt modelId="{C758EB81-5417-4A66-9011-5DBA1D852A9B}">
      <dgm:prSet phldrT="[Texto]" custT="1"/>
      <dgm:spPr/>
      <dgm:t>
        <a:bodyPr/>
        <a:lstStyle/>
        <a:p>
          <a:r>
            <a:rPr lang="es-ES_tradnl" sz="2000" b="1" dirty="0" smtClean="0"/>
            <a:t>cena</a:t>
          </a:r>
          <a:endParaRPr lang="es-ES" sz="2000" b="1" dirty="0"/>
        </a:p>
      </dgm:t>
    </dgm:pt>
    <dgm:pt modelId="{C7AE7963-AC3F-47FE-9015-E5C4BAADDB7F}" type="parTrans" cxnId="{701CF1E1-D722-452D-B96B-B523F6E23467}">
      <dgm:prSet/>
      <dgm:spPr/>
      <dgm:t>
        <a:bodyPr/>
        <a:lstStyle/>
        <a:p>
          <a:endParaRPr lang="es-ES"/>
        </a:p>
      </dgm:t>
    </dgm:pt>
    <dgm:pt modelId="{6DCCBCDA-F557-4F34-8519-09CF6A46A309}" type="sibTrans" cxnId="{701CF1E1-D722-452D-B96B-B523F6E23467}">
      <dgm:prSet/>
      <dgm:spPr/>
      <dgm:t>
        <a:bodyPr/>
        <a:lstStyle/>
        <a:p>
          <a:endParaRPr lang="es-ES"/>
        </a:p>
      </dgm:t>
    </dgm:pt>
    <dgm:pt modelId="{6A78F9D4-D994-4BF7-ABBA-256CA1010A80}">
      <dgm:prSet phldrT="[Texto]"/>
      <dgm:spPr/>
      <dgm:t>
        <a:bodyPr/>
        <a:lstStyle/>
        <a:p>
          <a:r>
            <a:rPr lang="es-ES_tradnl" dirty="0" smtClean="0"/>
            <a:t>Entregable</a:t>
          </a:r>
          <a:endParaRPr lang="es-ES" dirty="0"/>
        </a:p>
      </dgm:t>
    </dgm:pt>
    <dgm:pt modelId="{1E5D4C59-1707-4163-BA4F-20E94AAF4D64}" type="parTrans" cxnId="{A6ED4322-121A-401C-A090-8EC9CEE3490E}">
      <dgm:prSet/>
      <dgm:spPr/>
      <dgm:t>
        <a:bodyPr/>
        <a:lstStyle/>
        <a:p>
          <a:endParaRPr lang="es-ES"/>
        </a:p>
      </dgm:t>
    </dgm:pt>
    <dgm:pt modelId="{360BF93C-3575-4FCB-9BF2-F9E1CA321A1A}" type="sibTrans" cxnId="{A6ED4322-121A-401C-A090-8EC9CEE3490E}">
      <dgm:prSet/>
      <dgm:spPr/>
      <dgm:t>
        <a:bodyPr/>
        <a:lstStyle/>
        <a:p>
          <a:endParaRPr lang="es-ES"/>
        </a:p>
      </dgm:t>
    </dgm:pt>
    <dgm:pt modelId="{D8C57728-0488-4828-BB49-6D155EEDBF9C}">
      <dgm:prSet phldrT="[Texto]"/>
      <dgm:spPr/>
      <dgm:t>
        <a:bodyPr/>
        <a:lstStyle/>
        <a:p>
          <a:r>
            <a:rPr lang="es-ES_tradnl" dirty="0" smtClean="0"/>
            <a:t>Postre</a:t>
          </a:r>
          <a:endParaRPr lang="es-ES" dirty="0"/>
        </a:p>
      </dgm:t>
    </dgm:pt>
    <dgm:pt modelId="{AC3E719F-D15D-4B04-914E-64EC2EB74627}" type="parTrans" cxnId="{42876A63-D942-43C5-BA5A-FBD6D68D2431}">
      <dgm:prSet/>
      <dgm:spPr/>
      <dgm:t>
        <a:bodyPr/>
        <a:lstStyle/>
        <a:p>
          <a:endParaRPr lang="es-ES"/>
        </a:p>
      </dgm:t>
    </dgm:pt>
    <dgm:pt modelId="{AE13FEBA-F7EA-4E47-A99E-5B2020223C62}" type="sibTrans" cxnId="{42876A63-D942-43C5-BA5A-FBD6D68D2431}">
      <dgm:prSet/>
      <dgm:spPr/>
      <dgm:t>
        <a:bodyPr/>
        <a:lstStyle/>
        <a:p>
          <a:endParaRPr lang="es-ES"/>
        </a:p>
      </dgm:t>
    </dgm:pt>
    <dgm:pt modelId="{2466259F-4004-4F2F-BE28-F634521480F4}">
      <dgm:prSet phldrT="[Texto]"/>
      <dgm:spPr/>
      <dgm:t>
        <a:bodyPr/>
        <a:lstStyle/>
        <a:p>
          <a:r>
            <a:rPr lang="es-ES_tradnl" dirty="0" smtClean="0"/>
            <a:t>Paquetes de trabajo</a:t>
          </a:r>
          <a:endParaRPr lang="es-ES" dirty="0"/>
        </a:p>
      </dgm:t>
    </dgm:pt>
    <dgm:pt modelId="{9D71DFF9-C285-4834-A15B-0D526CB86E07}" type="parTrans" cxnId="{CFDB9D19-9930-4BA0-BC18-84A6807D6F8B}">
      <dgm:prSet/>
      <dgm:spPr/>
      <dgm:t>
        <a:bodyPr/>
        <a:lstStyle/>
        <a:p>
          <a:endParaRPr lang="es-ES"/>
        </a:p>
      </dgm:t>
    </dgm:pt>
    <dgm:pt modelId="{62431CEF-7ADD-4EA9-9B4B-1050CEE52EC1}" type="sibTrans" cxnId="{CFDB9D19-9930-4BA0-BC18-84A6807D6F8B}">
      <dgm:prSet/>
      <dgm:spPr/>
      <dgm:t>
        <a:bodyPr/>
        <a:lstStyle/>
        <a:p>
          <a:endParaRPr lang="es-ES"/>
        </a:p>
      </dgm:t>
    </dgm:pt>
    <dgm:pt modelId="{D159640F-051F-46F5-A0CE-8F08DE1FC7A6}">
      <dgm:prSet phldrT="[Texto]"/>
      <dgm:spPr/>
      <dgm:t>
        <a:bodyPr/>
        <a:lstStyle/>
        <a:p>
          <a:r>
            <a:rPr lang="es-ES_tradnl" dirty="0" smtClean="0"/>
            <a:t>Pesar ingredientes, mezclar y hornear</a:t>
          </a:r>
          <a:endParaRPr lang="es-ES" dirty="0"/>
        </a:p>
      </dgm:t>
    </dgm:pt>
    <dgm:pt modelId="{9B2F81BC-1F23-4C58-B5BE-DF89F85DD4AF}" type="parTrans" cxnId="{038A6F1E-3FCD-4449-B33F-9515AE9F1761}">
      <dgm:prSet/>
      <dgm:spPr/>
      <dgm:t>
        <a:bodyPr/>
        <a:lstStyle/>
        <a:p>
          <a:endParaRPr lang="es-ES"/>
        </a:p>
      </dgm:t>
    </dgm:pt>
    <dgm:pt modelId="{3B6D862E-40F4-4DC7-BBE1-95062E1D94EB}" type="sibTrans" cxnId="{038A6F1E-3FCD-4449-B33F-9515AE9F1761}">
      <dgm:prSet/>
      <dgm:spPr/>
      <dgm:t>
        <a:bodyPr/>
        <a:lstStyle/>
        <a:p>
          <a:endParaRPr lang="es-ES"/>
        </a:p>
      </dgm:t>
    </dgm:pt>
    <dgm:pt modelId="{A3809D6E-5CE7-473C-91B1-090640665D29}">
      <dgm:prSet phldrT="[Texto]"/>
      <dgm:spPr/>
      <dgm:t>
        <a:bodyPr/>
        <a:lstStyle/>
        <a:p>
          <a:r>
            <a:rPr lang="es-ES_tradnl" dirty="0" smtClean="0"/>
            <a:t>Actividades de cronograma: proveen la base para la estimación, planificación, ejecución, monitoreo y control del trabajo del proyecto. El fin principal es lograr los objetivos del proyecto.</a:t>
          </a:r>
          <a:endParaRPr lang="es-ES" dirty="0"/>
        </a:p>
      </dgm:t>
    </dgm:pt>
    <dgm:pt modelId="{DAC082C9-69F6-4926-A539-96A397D7B3D4}" type="parTrans" cxnId="{54A397F7-0015-44C8-A2BA-E3E64DD85FC7}">
      <dgm:prSet/>
      <dgm:spPr/>
      <dgm:t>
        <a:bodyPr/>
        <a:lstStyle/>
        <a:p>
          <a:endParaRPr lang="es-ES"/>
        </a:p>
      </dgm:t>
    </dgm:pt>
    <dgm:pt modelId="{E29B0A9F-0ACE-4815-BDB4-8E58C4ADE22E}" type="sibTrans" cxnId="{54A397F7-0015-44C8-A2BA-E3E64DD85FC7}">
      <dgm:prSet/>
      <dgm:spPr/>
      <dgm:t>
        <a:bodyPr/>
        <a:lstStyle/>
        <a:p>
          <a:endParaRPr lang="es-ES"/>
        </a:p>
      </dgm:t>
    </dgm:pt>
    <dgm:pt modelId="{E4A38926-726F-4CBE-97B2-B9BB89D37B92}" type="pres">
      <dgm:prSet presAssocID="{73668FC3-0AAF-4744-BE87-49738C63BA75}" presName="linearFlow" presStyleCnt="0">
        <dgm:presLayoutVars>
          <dgm:dir/>
          <dgm:animLvl val="lvl"/>
          <dgm:resizeHandles val="exact"/>
        </dgm:presLayoutVars>
      </dgm:prSet>
      <dgm:spPr/>
      <dgm:t>
        <a:bodyPr/>
        <a:lstStyle/>
        <a:p>
          <a:endParaRPr lang="es-ES"/>
        </a:p>
      </dgm:t>
    </dgm:pt>
    <dgm:pt modelId="{413ACE77-AE73-4C18-9B94-06C9F660D88D}" type="pres">
      <dgm:prSet presAssocID="{C758EB81-5417-4A66-9011-5DBA1D852A9B}" presName="composite" presStyleCnt="0"/>
      <dgm:spPr/>
    </dgm:pt>
    <dgm:pt modelId="{0A4E0719-FF41-416D-8C73-ACBC851A1FD1}" type="pres">
      <dgm:prSet presAssocID="{C758EB81-5417-4A66-9011-5DBA1D852A9B}" presName="parentText" presStyleLbl="alignNode1" presStyleIdx="0" presStyleCnt="3">
        <dgm:presLayoutVars>
          <dgm:chMax val="1"/>
          <dgm:bulletEnabled val="1"/>
        </dgm:presLayoutVars>
      </dgm:prSet>
      <dgm:spPr/>
      <dgm:t>
        <a:bodyPr/>
        <a:lstStyle/>
        <a:p>
          <a:endParaRPr lang="es-ES"/>
        </a:p>
      </dgm:t>
    </dgm:pt>
    <dgm:pt modelId="{12A0FB2D-6415-4C6B-A35A-FA2A8003A9DA}" type="pres">
      <dgm:prSet presAssocID="{C758EB81-5417-4A66-9011-5DBA1D852A9B}" presName="descendantText" presStyleLbl="alignAcc1" presStyleIdx="0" presStyleCnt="3" custScaleY="45410">
        <dgm:presLayoutVars>
          <dgm:bulletEnabled val="1"/>
        </dgm:presLayoutVars>
      </dgm:prSet>
      <dgm:spPr/>
      <dgm:t>
        <a:bodyPr/>
        <a:lstStyle/>
        <a:p>
          <a:endParaRPr lang="es-ES"/>
        </a:p>
      </dgm:t>
    </dgm:pt>
    <dgm:pt modelId="{6AD2855A-043D-4D0F-9F68-DE2372439771}" type="pres">
      <dgm:prSet presAssocID="{6DCCBCDA-F557-4F34-8519-09CF6A46A309}" presName="sp" presStyleCnt="0"/>
      <dgm:spPr/>
    </dgm:pt>
    <dgm:pt modelId="{55A6C2AB-4BCD-4D3A-80D3-5877C5927351}" type="pres">
      <dgm:prSet presAssocID="{D8C57728-0488-4828-BB49-6D155EEDBF9C}" presName="composite" presStyleCnt="0"/>
      <dgm:spPr/>
    </dgm:pt>
    <dgm:pt modelId="{044945DC-3FBB-4BF9-991E-A478F5B6FC53}" type="pres">
      <dgm:prSet presAssocID="{D8C57728-0488-4828-BB49-6D155EEDBF9C}" presName="parentText" presStyleLbl="alignNode1" presStyleIdx="1" presStyleCnt="3">
        <dgm:presLayoutVars>
          <dgm:chMax val="1"/>
          <dgm:bulletEnabled val="1"/>
        </dgm:presLayoutVars>
      </dgm:prSet>
      <dgm:spPr/>
      <dgm:t>
        <a:bodyPr/>
        <a:lstStyle/>
        <a:p>
          <a:endParaRPr lang="es-ES"/>
        </a:p>
      </dgm:t>
    </dgm:pt>
    <dgm:pt modelId="{A36FCDA1-AFB5-44CE-83CE-91884FDEA670}" type="pres">
      <dgm:prSet presAssocID="{D8C57728-0488-4828-BB49-6D155EEDBF9C}" presName="descendantText" presStyleLbl="alignAcc1" presStyleIdx="1" presStyleCnt="3" custScaleY="54300">
        <dgm:presLayoutVars>
          <dgm:bulletEnabled val="1"/>
        </dgm:presLayoutVars>
      </dgm:prSet>
      <dgm:spPr/>
      <dgm:t>
        <a:bodyPr/>
        <a:lstStyle/>
        <a:p>
          <a:endParaRPr lang="es-ES"/>
        </a:p>
      </dgm:t>
    </dgm:pt>
    <dgm:pt modelId="{1F7CD34D-8467-4450-AC61-0EF80A80950D}" type="pres">
      <dgm:prSet presAssocID="{AE13FEBA-F7EA-4E47-A99E-5B2020223C62}" presName="sp" presStyleCnt="0"/>
      <dgm:spPr/>
    </dgm:pt>
    <dgm:pt modelId="{72142F84-93C0-4048-98DA-0F0FDB58A868}" type="pres">
      <dgm:prSet presAssocID="{D159640F-051F-46F5-A0CE-8F08DE1FC7A6}" presName="composite" presStyleCnt="0"/>
      <dgm:spPr/>
    </dgm:pt>
    <dgm:pt modelId="{0D8A3B85-3DDC-42E9-82B7-F9366AF61B94}" type="pres">
      <dgm:prSet presAssocID="{D159640F-051F-46F5-A0CE-8F08DE1FC7A6}" presName="parentText" presStyleLbl="alignNode1" presStyleIdx="2" presStyleCnt="3">
        <dgm:presLayoutVars>
          <dgm:chMax val="1"/>
          <dgm:bulletEnabled val="1"/>
        </dgm:presLayoutVars>
      </dgm:prSet>
      <dgm:spPr/>
      <dgm:t>
        <a:bodyPr/>
        <a:lstStyle/>
        <a:p>
          <a:endParaRPr lang="es-ES"/>
        </a:p>
      </dgm:t>
    </dgm:pt>
    <dgm:pt modelId="{93FF5250-1794-4B73-808B-9CF5CEEC3E07}" type="pres">
      <dgm:prSet presAssocID="{D159640F-051F-46F5-A0CE-8F08DE1FC7A6}" presName="descendantText" presStyleLbl="alignAcc1" presStyleIdx="2" presStyleCnt="3" custScaleY="113706">
        <dgm:presLayoutVars>
          <dgm:bulletEnabled val="1"/>
        </dgm:presLayoutVars>
      </dgm:prSet>
      <dgm:spPr/>
      <dgm:t>
        <a:bodyPr/>
        <a:lstStyle/>
        <a:p>
          <a:endParaRPr lang="es-ES"/>
        </a:p>
      </dgm:t>
    </dgm:pt>
  </dgm:ptLst>
  <dgm:cxnLst>
    <dgm:cxn modelId="{792D793E-83CD-4CB3-A42C-48C8290A5E9C}" type="presOf" srcId="{D159640F-051F-46F5-A0CE-8F08DE1FC7A6}" destId="{0D8A3B85-3DDC-42E9-82B7-F9366AF61B94}" srcOrd="0" destOrd="0" presId="urn:microsoft.com/office/officeart/2005/8/layout/chevron2"/>
    <dgm:cxn modelId="{4711224E-AC03-4F7E-8B88-D5D860B34258}" type="presOf" srcId="{6A78F9D4-D994-4BF7-ABBA-256CA1010A80}" destId="{12A0FB2D-6415-4C6B-A35A-FA2A8003A9DA}" srcOrd="0" destOrd="0" presId="urn:microsoft.com/office/officeart/2005/8/layout/chevron2"/>
    <dgm:cxn modelId="{B3731461-2B02-4374-A5F1-62A6B68C4A87}" type="presOf" srcId="{73668FC3-0AAF-4744-BE87-49738C63BA75}" destId="{E4A38926-726F-4CBE-97B2-B9BB89D37B92}" srcOrd="0" destOrd="0" presId="urn:microsoft.com/office/officeart/2005/8/layout/chevron2"/>
    <dgm:cxn modelId="{A6ED4322-121A-401C-A090-8EC9CEE3490E}" srcId="{C758EB81-5417-4A66-9011-5DBA1D852A9B}" destId="{6A78F9D4-D994-4BF7-ABBA-256CA1010A80}" srcOrd="0" destOrd="0" parTransId="{1E5D4C59-1707-4163-BA4F-20E94AAF4D64}" sibTransId="{360BF93C-3575-4FCB-9BF2-F9E1CA321A1A}"/>
    <dgm:cxn modelId="{2113C3DE-9908-4340-952C-63A4A1B9E8DB}" type="presOf" srcId="{D8C57728-0488-4828-BB49-6D155EEDBF9C}" destId="{044945DC-3FBB-4BF9-991E-A478F5B6FC53}" srcOrd="0" destOrd="0" presId="urn:microsoft.com/office/officeart/2005/8/layout/chevron2"/>
    <dgm:cxn modelId="{CFDB9D19-9930-4BA0-BC18-84A6807D6F8B}" srcId="{D8C57728-0488-4828-BB49-6D155EEDBF9C}" destId="{2466259F-4004-4F2F-BE28-F634521480F4}" srcOrd="0" destOrd="0" parTransId="{9D71DFF9-C285-4834-A15B-0D526CB86E07}" sibTransId="{62431CEF-7ADD-4EA9-9B4B-1050CEE52EC1}"/>
    <dgm:cxn modelId="{038A6F1E-3FCD-4449-B33F-9515AE9F1761}" srcId="{73668FC3-0AAF-4744-BE87-49738C63BA75}" destId="{D159640F-051F-46F5-A0CE-8F08DE1FC7A6}" srcOrd="2" destOrd="0" parTransId="{9B2F81BC-1F23-4C58-B5BE-DF89F85DD4AF}" sibTransId="{3B6D862E-40F4-4DC7-BBE1-95062E1D94EB}"/>
    <dgm:cxn modelId="{42876A63-D942-43C5-BA5A-FBD6D68D2431}" srcId="{73668FC3-0AAF-4744-BE87-49738C63BA75}" destId="{D8C57728-0488-4828-BB49-6D155EEDBF9C}" srcOrd="1" destOrd="0" parTransId="{AC3E719F-D15D-4B04-914E-64EC2EB74627}" sibTransId="{AE13FEBA-F7EA-4E47-A99E-5B2020223C62}"/>
    <dgm:cxn modelId="{ED8927BD-14ED-48BD-BF6E-FEE7D8C13C98}" type="presOf" srcId="{2466259F-4004-4F2F-BE28-F634521480F4}" destId="{A36FCDA1-AFB5-44CE-83CE-91884FDEA670}" srcOrd="0" destOrd="0" presId="urn:microsoft.com/office/officeart/2005/8/layout/chevron2"/>
    <dgm:cxn modelId="{701CF1E1-D722-452D-B96B-B523F6E23467}" srcId="{73668FC3-0AAF-4744-BE87-49738C63BA75}" destId="{C758EB81-5417-4A66-9011-5DBA1D852A9B}" srcOrd="0" destOrd="0" parTransId="{C7AE7963-AC3F-47FE-9015-E5C4BAADDB7F}" sibTransId="{6DCCBCDA-F557-4F34-8519-09CF6A46A309}"/>
    <dgm:cxn modelId="{F00854FF-B21F-466F-8E99-583449950B6C}" type="presOf" srcId="{A3809D6E-5CE7-473C-91B1-090640665D29}" destId="{93FF5250-1794-4B73-808B-9CF5CEEC3E07}" srcOrd="0" destOrd="0" presId="urn:microsoft.com/office/officeart/2005/8/layout/chevron2"/>
    <dgm:cxn modelId="{54A397F7-0015-44C8-A2BA-E3E64DD85FC7}" srcId="{D159640F-051F-46F5-A0CE-8F08DE1FC7A6}" destId="{A3809D6E-5CE7-473C-91B1-090640665D29}" srcOrd="0" destOrd="0" parTransId="{DAC082C9-69F6-4926-A539-96A397D7B3D4}" sibTransId="{E29B0A9F-0ACE-4815-BDB4-8E58C4ADE22E}"/>
    <dgm:cxn modelId="{829B9581-62D9-4DAC-A23A-A0C5889A87FF}" type="presOf" srcId="{C758EB81-5417-4A66-9011-5DBA1D852A9B}" destId="{0A4E0719-FF41-416D-8C73-ACBC851A1FD1}" srcOrd="0" destOrd="0" presId="urn:microsoft.com/office/officeart/2005/8/layout/chevron2"/>
    <dgm:cxn modelId="{0D49AA86-F400-4312-931C-A169C4B77995}" type="presParOf" srcId="{E4A38926-726F-4CBE-97B2-B9BB89D37B92}" destId="{413ACE77-AE73-4C18-9B94-06C9F660D88D}" srcOrd="0" destOrd="0" presId="urn:microsoft.com/office/officeart/2005/8/layout/chevron2"/>
    <dgm:cxn modelId="{74C344B4-665D-4D35-B5A3-7790352F0EFC}" type="presParOf" srcId="{413ACE77-AE73-4C18-9B94-06C9F660D88D}" destId="{0A4E0719-FF41-416D-8C73-ACBC851A1FD1}" srcOrd="0" destOrd="0" presId="urn:microsoft.com/office/officeart/2005/8/layout/chevron2"/>
    <dgm:cxn modelId="{AC552865-06D2-4A7A-AED0-ABC8B2EA959F}" type="presParOf" srcId="{413ACE77-AE73-4C18-9B94-06C9F660D88D}" destId="{12A0FB2D-6415-4C6B-A35A-FA2A8003A9DA}" srcOrd="1" destOrd="0" presId="urn:microsoft.com/office/officeart/2005/8/layout/chevron2"/>
    <dgm:cxn modelId="{641F5849-F7E0-4327-8055-39E8EE167E27}" type="presParOf" srcId="{E4A38926-726F-4CBE-97B2-B9BB89D37B92}" destId="{6AD2855A-043D-4D0F-9F68-DE2372439771}" srcOrd="1" destOrd="0" presId="urn:microsoft.com/office/officeart/2005/8/layout/chevron2"/>
    <dgm:cxn modelId="{D66C5A78-7CC5-4604-A325-93C02CE437D4}" type="presParOf" srcId="{E4A38926-726F-4CBE-97B2-B9BB89D37B92}" destId="{55A6C2AB-4BCD-4D3A-80D3-5877C5927351}" srcOrd="2" destOrd="0" presId="urn:microsoft.com/office/officeart/2005/8/layout/chevron2"/>
    <dgm:cxn modelId="{C55FD513-223D-45F6-B11B-0DF9D4B46E3E}" type="presParOf" srcId="{55A6C2AB-4BCD-4D3A-80D3-5877C5927351}" destId="{044945DC-3FBB-4BF9-991E-A478F5B6FC53}" srcOrd="0" destOrd="0" presId="urn:microsoft.com/office/officeart/2005/8/layout/chevron2"/>
    <dgm:cxn modelId="{BD5392F0-9700-41B6-AD8B-B6755F79FD6B}" type="presParOf" srcId="{55A6C2AB-4BCD-4D3A-80D3-5877C5927351}" destId="{A36FCDA1-AFB5-44CE-83CE-91884FDEA670}" srcOrd="1" destOrd="0" presId="urn:microsoft.com/office/officeart/2005/8/layout/chevron2"/>
    <dgm:cxn modelId="{80CDF147-29B6-4C1F-9D8C-5678FBB185D1}" type="presParOf" srcId="{E4A38926-726F-4CBE-97B2-B9BB89D37B92}" destId="{1F7CD34D-8467-4450-AC61-0EF80A80950D}" srcOrd="3" destOrd="0" presId="urn:microsoft.com/office/officeart/2005/8/layout/chevron2"/>
    <dgm:cxn modelId="{B68AB433-E9A6-4F66-AE14-BD600C3A4E77}" type="presParOf" srcId="{E4A38926-726F-4CBE-97B2-B9BB89D37B92}" destId="{72142F84-93C0-4048-98DA-0F0FDB58A868}" srcOrd="4" destOrd="0" presId="urn:microsoft.com/office/officeart/2005/8/layout/chevron2"/>
    <dgm:cxn modelId="{7F58A749-E989-41B2-8EE6-AF85425BF0A6}" type="presParOf" srcId="{72142F84-93C0-4048-98DA-0F0FDB58A868}" destId="{0D8A3B85-3DDC-42E9-82B7-F9366AF61B94}" srcOrd="0" destOrd="0" presId="urn:microsoft.com/office/officeart/2005/8/layout/chevron2"/>
    <dgm:cxn modelId="{57EF2B16-342D-44B3-A133-3A6B58AD5FBB}" type="presParOf" srcId="{72142F84-93C0-4048-98DA-0F0FDB58A868}" destId="{93FF5250-1794-4B73-808B-9CF5CEEC3E0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8DB56F-EA06-4D6F-8D10-6BAE0499045E}"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23FB42AB-1D98-4D92-A381-EEFC6384001D}">
      <dgm:prSet phldrT="[Texto]"/>
      <dgm:spPr/>
      <dgm:t>
        <a:bodyPr/>
        <a:lstStyle/>
        <a:p>
          <a:r>
            <a:rPr lang="es-ES_tradnl" b="1" dirty="0" smtClean="0"/>
            <a:t>Estimaciones  ayudan a determinar Riesgos</a:t>
          </a:r>
          <a:endParaRPr lang="es-ES" b="1" dirty="0"/>
        </a:p>
      </dgm:t>
    </dgm:pt>
    <dgm:pt modelId="{B72A9B5A-47E6-435E-9182-8D8760B80D36}" type="parTrans" cxnId="{BAD32A9A-BAD0-48A5-823F-506C135D7136}">
      <dgm:prSet/>
      <dgm:spPr/>
      <dgm:t>
        <a:bodyPr/>
        <a:lstStyle/>
        <a:p>
          <a:endParaRPr lang="es-ES"/>
        </a:p>
      </dgm:t>
    </dgm:pt>
    <dgm:pt modelId="{5CD4D27F-307D-468A-AF2C-B0CA28041C80}" type="sibTrans" cxnId="{BAD32A9A-BAD0-48A5-823F-506C135D7136}">
      <dgm:prSet/>
      <dgm:spPr/>
      <dgm:t>
        <a:bodyPr/>
        <a:lstStyle/>
        <a:p>
          <a:endParaRPr lang="es-ES"/>
        </a:p>
      </dgm:t>
    </dgm:pt>
    <dgm:pt modelId="{D3D1925F-FED9-4FC3-95DF-1FE2659E1BA3}">
      <dgm:prSet phldrT="[Texto]"/>
      <dgm:spPr/>
      <dgm:t>
        <a:bodyPr/>
        <a:lstStyle/>
        <a:p>
          <a:r>
            <a:rPr lang="es-ES_tradnl" b="1" dirty="0" smtClean="0"/>
            <a:t>Análisis de Gestión de Riesgos</a:t>
          </a:r>
          <a:endParaRPr lang="es-ES" b="1" dirty="0"/>
        </a:p>
      </dgm:t>
    </dgm:pt>
    <dgm:pt modelId="{139F1678-B9B4-45B6-9170-852127F8A8FF}" type="parTrans" cxnId="{2A8559B9-A4D8-4290-82E7-3D47A7452B77}">
      <dgm:prSet/>
      <dgm:spPr/>
      <dgm:t>
        <a:bodyPr/>
        <a:lstStyle/>
        <a:p>
          <a:endParaRPr lang="es-ES"/>
        </a:p>
      </dgm:t>
    </dgm:pt>
    <dgm:pt modelId="{04EB8A46-D8B9-45CA-9313-0ED8410C91B4}" type="sibTrans" cxnId="{2A8559B9-A4D8-4290-82E7-3D47A7452B77}">
      <dgm:prSet/>
      <dgm:spPr/>
      <dgm:t>
        <a:bodyPr/>
        <a:lstStyle/>
        <a:p>
          <a:endParaRPr lang="es-ES"/>
        </a:p>
      </dgm:t>
    </dgm:pt>
    <dgm:pt modelId="{0946BA13-2EED-4909-9081-8230D890FEBA}">
      <dgm:prSet phldrT="[Texto]"/>
      <dgm:spPr/>
      <dgm:t>
        <a:bodyPr/>
        <a:lstStyle/>
        <a:p>
          <a:r>
            <a:rPr lang="es-ES_tradnl" b="1" dirty="0" smtClean="0"/>
            <a:t>Reducción de Rango de Variación  Mayor Exactitud</a:t>
          </a:r>
          <a:endParaRPr lang="es-ES" b="1" dirty="0"/>
        </a:p>
      </dgm:t>
    </dgm:pt>
    <dgm:pt modelId="{A3B45BD3-1C96-4BFC-8842-AE417508C761}" type="parTrans" cxnId="{A6E4CD8C-F160-4D24-8EF7-FA3301F6A9D5}">
      <dgm:prSet/>
      <dgm:spPr/>
      <dgm:t>
        <a:bodyPr/>
        <a:lstStyle/>
        <a:p>
          <a:endParaRPr lang="es-ES"/>
        </a:p>
      </dgm:t>
    </dgm:pt>
    <dgm:pt modelId="{092B41CE-563A-4709-A5C1-DB78931998EC}" type="sibTrans" cxnId="{A6E4CD8C-F160-4D24-8EF7-FA3301F6A9D5}">
      <dgm:prSet/>
      <dgm:spPr/>
      <dgm:t>
        <a:bodyPr/>
        <a:lstStyle/>
        <a:p>
          <a:endParaRPr lang="es-ES"/>
        </a:p>
      </dgm:t>
    </dgm:pt>
    <dgm:pt modelId="{4CAAC580-8ADA-4815-A41C-350281262796}" type="pres">
      <dgm:prSet presAssocID="{6C8DB56F-EA06-4D6F-8D10-6BAE0499045E}" presName="linearFlow" presStyleCnt="0">
        <dgm:presLayoutVars>
          <dgm:dir/>
          <dgm:resizeHandles val="exact"/>
        </dgm:presLayoutVars>
      </dgm:prSet>
      <dgm:spPr/>
    </dgm:pt>
    <dgm:pt modelId="{4E4C21D6-919F-4648-A876-13CA28B36441}" type="pres">
      <dgm:prSet presAssocID="{23FB42AB-1D98-4D92-A381-EEFC6384001D}" presName="node" presStyleLbl="node1" presStyleIdx="0" presStyleCnt="3" custScaleX="101823" custScaleY="98391" custLinFactNeighborX="-5575" custLinFactNeighborY="-3044">
        <dgm:presLayoutVars>
          <dgm:bulletEnabled val="1"/>
        </dgm:presLayoutVars>
      </dgm:prSet>
      <dgm:spPr/>
      <dgm:t>
        <a:bodyPr/>
        <a:lstStyle/>
        <a:p>
          <a:endParaRPr lang="es-ES"/>
        </a:p>
      </dgm:t>
    </dgm:pt>
    <dgm:pt modelId="{C4CE7B25-4FD9-45B7-B43A-7FC787FB7BE8}" type="pres">
      <dgm:prSet presAssocID="{5CD4D27F-307D-468A-AF2C-B0CA28041C80}" presName="spacerL" presStyleCnt="0"/>
      <dgm:spPr/>
    </dgm:pt>
    <dgm:pt modelId="{1EEAE369-4A6B-4FF3-92A5-DB2E30DEC1AB}" type="pres">
      <dgm:prSet presAssocID="{5CD4D27F-307D-468A-AF2C-B0CA28041C80}" presName="sibTrans" presStyleLbl="sibTrans2D1" presStyleIdx="0" presStyleCnt="2" custLinFactX="-3815" custLinFactNeighborX="-100000" custLinFactNeighborY="-5816"/>
      <dgm:spPr/>
      <dgm:t>
        <a:bodyPr/>
        <a:lstStyle/>
        <a:p>
          <a:endParaRPr lang="es-ES"/>
        </a:p>
      </dgm:t>
    </dgm:pt>
    <dgm:pt modelId="{FE3C9744-ABFA-4134-A981-5898A053A661}" type="pres">
      <dgm:prSet presAssocID="{5CD4D27F-307D-468A-AF2C-B0CA28041C80}" presName="spacerR" presStyleCnt="0"/>
      <dgm:spPr/>
    </dgm:pt>
    <dgm:pt modelId="{BE0FF4FD-3C51-43C7-B5A6-61C6F24375F3}" type="pres">
      <dgm:prSet presAssocID="{D3D1925F-FED9-4FC3-95DF-1FE2659E1BA3}" presName="node" presStyleLbl="node1" presStyleIdx="1" presStyleCnt="3" custScaleY="100063" custLinFactX="-21244" custLinFactNeighborX="-100000" custLinFactNeighborY="-2532">
        <dgm:presLayoutVars>
          <dgm:bulletEnabled val="1"/>
        </dgm:presLayoutVars>
      </dgm:prSet>
      <dgm:spPr/>
      <dgm:t>
        <a:bodyPr/>
        <a:lstStyle/>
        <a:p>
          <a:endParaRPr lang="es-ES"/>
        </a:p>
      </dgm:t>
    </dgm:pt>
    <dgm:pt modelId="{E9901C25-94E6-416F-9C55-B3A7929AAFEA}" type="pres">
      <dgm:prSet presAssocID="{04EB8A46-D8B9-45CA-9313-0ED8410C91B4}" presName="spacerL" presStyleCnt="0"/>
      <dgm:spPr/>
    </dgm:pt>
    <dgm:pt modelId="{052EA897-113D-4609-9533-4DF802B9A544}" type="pres">
      <dgm:prSet presAssocID="{04EB8A46-D8B9-45CA-9313-0ED8410C91B4}" presName="sibTrans" presStyleLbl="sibTrans2D1" presStyleIdx="1" presStyleCnt="2" custLinFactX="-50520" custLinFactNeighborX="-100000" custLinFactNeighborY="-5816"/>
      <dgm:spPr/>
      <dgm:t>
        <a:bodyPr/>
        <a:lstStyle/>
        <a:p>
          <a:endParaRPr lang="es-ES"/>
        </a:p>
      </dgm:t>
    </dgm:pt>
    <dgm:pt modelId="{7E521659-F483-4802-9602-5EF8AA3077E1}" type="pres">
      <dgm:prSet presAssocID="{04EB8A46-D8B9-45CA-9313-0ED8410C91B4}" presName="spacerR" presStyleCnt="0"/>
      <dgm:spPr/>
    </dgm:pt>
    <dgm:pt modelId="{797ECF89-F6B3-4D91-80B0-4A08210D442C}" type="pres">
      <dgm:prSet presAssocID="{0946BA13-2EED-4909-9081-8230D890FEBA}" presName="node" presStyleLbl="node1" presStyleIdx="2" presStyleCnt="3" custLinFactX="-31868" custLinFactNeighborX="-100000" custLinFactNeighborY="55323">
        <dgm:presLayoutVars>
          <dgm:bulletEnabled val="1"/>
        </dgm:presLayoutVars>
      </dgm:prSet>
      <dgm:spPr/>
      <dgm:t>
        <a:bodyPr/>
        <a:lstStyle/>
        <a:p>
          <a:endParaRPr lang="es-ES"/>
        </a:p>
      </dgm:t>
    </dgm:pt>
  </dgm:ptLst>
  <dgm:cxnLst>
    <dgm:cxn modelId="{38960849-283F-4C98-A2E0-DFE80F2341E9}" type="presOf" srcId="{0946BA13-2EED-4909-9081-8230D890FEBA}" destId="{797ECF89-F6B3-4D91-80B0-4A08210D442C}" srcOrd="0" destOrd="0" presId="urn:microsoft.com/office/officeart/2005/8/layout/equation1"/>
    <dgm:cxn modelId="{DF59CDAD-404C-45B5-91C2-1F1FBB2970CA}" type="presOf" srcId="{6C8DB56F-EA06-4D6F-8D10-6BAE0499045E}" destId="{4CAAC580-8ADA-4815-A41C-350281262796}" srcOrd="0" destOrd="0" presId="urn:microsoft.com/office/officeart/2005/8/layout/equation1"/>
    <dgm:cxn modelId="{48CFCD65-7025-4BB3-A044-ACF6DA67C1EF}" type="presOf" srcId="{23FB42AB-1D98-4D92-A381-EEFC6384001D}" destId="{4E4C21D6-919F-4648-A876-13CA28B36441}" srcOrd="0" destOrd="0" presId="urn:microsoft.com/office/officeart/2005/8/layout/equation1"/>
    <dgm:cxn modelId="{BAD32A9A-BAD0-48A5-823F-506C135D7136}" srcId="{6C8DB56F-EA06-4D6F-8D10-6BAE0499045E}" destId="{23FB42AB-1D98-4D92-A381-EEFC6384001D}" srcOrd="0" destOrd="0" parTransId="{B72A9B5A-47E6-435E-9182-8D8760B80D36}" sibTransId="{5CD4D27F-307D-468A-AF2C-B0CA28041C80}"/>
    <dgm:cxn modelId="{A6E4CD8C-F160-4D24-8EF7-FA3301F6A9D5}" srcId="{6C8DB56F-EA06-4D6F-8D10-6BAE0499045E}" destId="{0946BA13-2EED-4909-9081-8230D890FEBA}" srcOrd="2" destOrd="0" parTransId="{A3B45BD3-1C96-4BFC-8842-AE417508C761}" sibTransId="{092B41CE-563A-4709-A5C1-DB78931998EC}"/>
    <dgm:cxn modelId="{D836B681-D3EE-4D98-8F24-53C2102A0C05}" type="presOf" srcId="{04EB8A46-D8B9-45CA-9313-0ED8410C91B4}" destId="{052EA897-113D-4609-9533-4DF802B9A544}" srcOrd="0" destOrd="0" presId="urn:microsoft.com/office/officeart/2005/8/layout/equation1"/>
    <dgm:cxn modelId="{7DE1EEBB-29E8-4677-BBC7-790702DA2F8D}" type="presOf" srcId="{5CD4D27F-307D-468A-AF2C-B0CA28041C80}" destId="{1EEAE369-4A6B-4FF3-92A5-DB2E30DEC1AB}" srcOrd="0" destOrd="0" presId="urn:microsoft.com/office/officeart/2005/8/layout/equation1"/>
    <dgm:cxn modelId="{2A8559B9-A4D8-4290-82E7-3D47A7452B77}" srcId="{6C8DB56F-EA06-4D6F-8D10-6BAE0499045E}" destId="{D3D1925F-FED9-4FC3-95DF-1FE2659E1BA3}" srcOrd="1" destOrd="0" parTransId="{139F1678-B9B4-45B6-9170-852127F8A8FF}" sibTransId="{04EB8A46-D8B9-45CA-9313-0ED8410C91B4}"/>
    <dgm:cxn modelId="{498884CD-5BE3-43D1-930B-8476E75266D0}" type="presOf" srcId="{D3D1925F-FED9-4FC3-95DF-1FE2659E1BA3}" destId="{BE0FF4FD-3C51-43C7-B5A6-61C6F24375F3}" srcOrd="0" destOrd="0" presId="urn:microsoft.com/office/officeart/2005/8/layout/equation1"/>
    <dgm:cxn modelId="{4F31D683-8899-44FC-9CB8-AC2950352326}" type="presParOf" srcId="{4CAAC580-8ADA-4815-A41C-350281262796}" destId="{4E4C21D6-919F-4648-A876-13CA28B36441}" srcOrd="0" destOrd="0" presId="urn:microsoft.com/office/officeart/2005/8/layout/equation1"/>
    <dgm:cxn modelId="{65C89AC3-EA35-4BD8-8ACF-978398504486}" type="presParOf" srcId="{4CAAC580-8ADA-4815-A41C-350281262796}" destId="{C4CE7B25-4FD9-45B7-B43A-7FC787FB7BE8}" srcOrd="1" destOrd="0" presId="urn:microsoft.com/office/officeart/2005/8/layout/equation1"/>
    <dgm:cxn modelId="{7B911B40-39A6-40DF-B20C-EE585F377993}" type="presParOf" srcId="{4CAAC580-8ADA-4815-A41C-350281262796}" destId="{1EEAE369-4A6B-4FF3-92A5-DB2E30DEC1AB}" srcOrd="2" destOrd="0" presId="urn:microsoft.com/office/officeart/2005/8/layout/equation1"/>
    <dgm:cxn modelId="{E9BF32E6-BEFD-43C5-866E-CDCABCF9BA3A}" type="presParOf" srcId="{4CAAC580-8ADA-4815-A41C-350281262796}" destId="{FE3C9744-ABFA-4134-A981-5898A053A661}" srcOrd="3" destOrd="0" presId="urn:microsoft.com/office/officeart/2005/8/layout/equation1"/>
    <dgm:cxn modelId="{A5345DC8-7522-4C6A-810C-4365907C0FD5}" type="presParOf" srcId="{4CAAC580-8ADA-4815-A41C-350281262796}" destId="{BE0FF4FD-3C51-43C7-B5A6-61C6F24375F3}" srcOrd="4" destOrd="0" presId="urn:microsoft.com/office/officeart/2005/8/layout/equation1"/>
    <dgm:cxn modelId="{08526008-2508-4BC7-93CE-764D8416EA79}" type="presParOf" srcId="{4CAAC580-8ADA-4815-A41C-350281262796}" destId="{E9901C25-94E6-416F-9C55-B3A7929AAFEA}" srcOrd="5" destOrd="0" presId="urn:microsoft.com/office/officeart/2005/8/layout/equation1"/>
    <dgm:cxn modelId="{EB7E09AB-78FE-410B-8D92-20F8868E1C40}" type="presParOf" srcId="{4CAAC580-8ADA-4815-A41C-350281262796}" destId="{052EA897-113D-4609-9533-4DF802B9A544}" srcOrd="6" destOrd="0" presId="urn:microsoft.com/office/officeart/2005/8/layout/equation1"/>
    <dgm:cxn modelId="{BA7766B9-585C-47C6-B9ED-6DE3F26CF2C4}" type="presParOf" srcId="{4CAAC580-8ADA-4815-A41C-350281262796}" destId="{7E521659-F483-4802-9602-5EF8AA3077E1}" srcOrd="7" destOrd="0" presId="urn:microsoft.com/office/officeart/2005/8/layout/equation1"/>
    <dgm:cxn modelId="{2DAF778D-AAAF-4D22-AEB1-296ECDC18B13}" type="presParOf" srcId="{4CAAC580-8ADA-4815-A41C-350281262796}" destId="{797ECF89-F6B3-4D91-80B0-4A08210D442C}"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E0719-FF41-416D-8C73-ACBC851A1FD1}">
      <dsp:nvSpPr>
        <dsp:cNvPr id="0" name=""/>
        <dsp:cNvSpPr/>
      </dsp:nvSpPr>
      <dsp:spPr>
        <a:xfrm rot="5400000">
          <a:off x="-285512" y="290418"/>
          <a:ext cx="1903418" cy="13323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b="1" kern="1200" dirty="0" smtClean="0"/>
            <a:t>cena</a:t>
          </a:r>
          <a:endParaRPr lang="es-ES" sz="2000" b="1" kern="1200" dirty="0"/>
        </a:p>
      </dsp:txBody>
      <dsp:txXfrm rot="-5400000">
        <a:off x="1" y="671103"/>
        <a:ext cx="1332393" cy="571025"/>
      </dsp:txXfrm>
    </dsp:sp>
    <dsp:sp modelId="{12A0FB2D-6415-4C6B-A35A-FA2A8003A9DA}">
      <dsp:nvSpPr>
        <dsp:cNvPr id="0" name=""/>
        <dsp:cNvSpPr/>
      </dsp:nvSpPr>
      <dsp:spPr>
        <a:xfrm rot="5400000">
          <a:off x="4500085" y="-2825086"/>
          <a:ext cx="561822" cy="68972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_tradnl" sz="2200" kern="1200" dirty="0" smtClean="0"/>
            <a:t>Entregable</a:t>
          </a:r>
          <a:endParaRPr lang="es-ES" sz="2200" kern="1200" dirty="0"/>
        </a:p>
      </dsp:txBody>
      <dsp:txXfrm rot="-5400000">
        <a:off x="1332393" y="370032"/>
        <a:ext cx="6869780" cy="506970"/>
      </dsp:txXfrm>
    </dsp:sp>
    <dsp:sp modelId="{044945DC-3FBB-4BF9-991E-A478F5B6FC53}">
      <dsp:nvSpPr>
        <dsp:cNvPr id="0" name=""/>
        <dsp:cNvSpPr/>
      </dsp:nvSpPr>
      <dsp:spPr>
        <a:xfrm rot="5400000">
          <a:off x="-285512" y="2006035"/>
          <a:ext cx="1903418" cy="13323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S_tradnl" sz="1300" kern="1200" dirty="0" smtClean="0"/>
            <a:t>Postre</a:t>
          </a:r>
          <a:endParaRPr lang="es-ES" sz="1300" kern="1200" dirty="0"/>
        </a:p>
      </dsp:txBody>
      <dsp:txXfrm rot="-5400000">
        <a:off x="1" y="2386720"/>
        <a:ext cx="1332393" cy="571025"/>
      </dsp:txXfrm>
    </dsp:sp>
    <dsp:sp modelId="{A36FCDA1-AFB5-44CE-83CE-91884FDEA670}">
      <dsp:nvSpPr>
        <dsp:cNvPr id="0" name=""/>
        <dsp:cNvSpPr/>
      </dsp:nvSpPr>
      <dsp:spPr>
        <a:xfrm rot="5400000">
          <a:off x="4445090" y="-1109470"/>
          <a:ext cx="671811" cy="68972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_tradnl" sz="2200" kern="1200" dirty="0" smtClean="0"/>
            <a:t>Paquetes de trabajo</a:t>
          </a:r>
          <a:endParaRPr lang="es-ES" sz="2200" kern="1200" dirty="0"/>
        </a:p>
      </dsp:txBody>
      <dsp:txXfrm rot="-5400000">
        <a:off x="1332393" y="2036022"/>
        <a:ext cx="6864411" cy="606221"/>
      </dsp:txXfrm>
    </dsp:sp>
    <dsp:sp modelId="{0D8A3B85-3DDC-42E9-82B7-F9366AF61B94}">
      <dsp:nvSpPr>
        <dsp:cNvPr id="0" name=""/>
        <dsp:cNvSpPr/>
      </dsp:nvSpPr>
      <dsp:spPr>
        <a:xfrm rot="5400000">
          <a:off x="-285512" y="3806438"/>
          <a:ext cx="1903418" cy="13323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ES_tradnl" sz="1300" kern="1200" dirty="0" smtClean="0"/>
            <a:t>Pesar ingredientes, mezclar y hornear</a:t>
          </a:r>
          <a:endParaRPr lang="es-ES" sz="1300" kern="1200" dirty="0"/>
        </a:p>
      </dsp:txBody>
      <dsp:txXfrm rot="-5400000">
        <a:off x="1" y="4187123"/>
        <a:ext cx="1332393" cy="571025"/>
      </dsp:txXfrm>
    </dsp:sp>
    <dsp:sp modelId="{93FF5250-1794-4B73-808B-9CF5CEEC3E07}">
      <dsp:nvSpPr>
        <dsp:cNvPr id="0" name=""/>
        <dsp:cNvSpPr/>
      </dsp:nvSpPr>
      <dsp:spPr>
        <a:xfrm rot="5400000">
          <a:off x="4077598" y="690933"/>
          <a:ext cx="1406795" cy="68972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_tradnl" sz="2200" kern="1200" dirty="0" smtClean="0"/>
            <a:t>Actividades de cronograma: proveen la base para la estimación, planificación, ejecución, monitoreo y control del trabajo del proyecto. El fin principal es lograr los objetivos del proyecto.</a:t>
          </a:r>
          <a:endParaRPr lang="es-ES" sz="2200" kern="1200" dirty="0"/>
        </a:p>
      </dsp:txBody>
      <dsp:txXfrm rot="-5400000">
        <a:off x="1332393" y="3504812"/>
        <a:ext cx="6828532" cy="1269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C21D6-919F-4648-A876-13CA28B36441}">
      <dsp:nvSpPr>
        <dsp:cNvPr id="0" name=""/>
        <dsp:cNvSpPr/>
      </dsp:nvSpPr>
      <dsp:spPr>
        <a:xfrm>
          <a:off x="291389" y="0"/>
          <a:ext cx="1244153" cy="12022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_tradnl" sz="1100" b="1" kern="1200" dirty="0" smtClean="0"/>
            <a:t>Estimaciones  ayudan a determinar Riesgos</a:t>
          </a:r>
          <a:endParaRPr lang="es-ES" sz="1100" b="1" kern="1200" dirty="0"/>
        </a:p>
      </dsp:txBody>
      <dsp:txXfrm>
        <a:off x="473591" y="176061"/>
        <a:ext cx="879749" cy="850096"/>
      </dsp:txXfrm>
    </dsp:sp>
    <dsp:sp modelId="{1EEAE369-4A6B-4FF3-92A5-DB2E30DEC1AB}">
      <dsp:nvSpPr>
        <dsp:cNvPr id="0" name=""/>
        <dsp:cNvSpPr/>
      </dsp:nvSpPr>
      <dsp:spPr>
        <a:xfrm>
          <a:off x="1514038" y="216505"/>
          <a:ext cx="708689" cy="70868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1607975" y="487508"/>
        <a:ext cx="520815" cy="166683"/>
      </dsp:txXfrm>
    </dsp:sp>
    <dsp:sp modelId="{BE0FF4FD-3C51-43C7-B5A6-61C6F24375F3}">
      <dsp:nvSpPr>
        <dsp:cNvPr id="0" name=""/>
        <dsp:cNvSpPr/>
      </dsp:nvSpPr>
      <dsp:spPr>
        <a:xfrm>
          <a:off x="2089405" y="0"/>
          <a:ext cx="1221878" cy="12226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_tradnl" sz="1100" b="1" kern="1200" dirty="0" smtClean="0"/>
            <a:t>Análisis de Gestión de Riesgos</a:t>
          </a:r>
          <a:endParaRPr lang="es-ES" sz="1100" b="1" kern="1200" dirty="0"/>
        </a:p>
      </dsp:txBody>
      <dsp:txXfrm>
        <a:off x="2268345" y="179053"/>
        <a:ext cx="863998" cy="864542"/>
      </dsp:txXfrm>
    </dsp:sp>
    <dsp:sp modelId="{052EA897-113D-4609-9533-4DF802B9A544}">
      <dsp:nvSpPr>
        <dsp:cNvPr id="0" name=""/>
        <dsp:cNvSpPr/>
      </dsp:nvSpPr>
      <dsp:spPr>
        <a:xfrm>
          <a:off x="3312046" y="216505"/>
          <a:ext cx="708689" cy="70868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3405983" y="362495"/>
        <a:ext cx="520815" cy="416709"/>
      </dsp:txXfrm>
    </dsp:sp>
    <dsp:sp modelId="{797ECF89-F6B3-4D91-80B0-4A08210D442C}">
      <dsp:nvSpPr>
        <dsp:cNvPr id="0" name=""/>
        <dsp:cNvSpPr/>
      </dsp:nvSpPr>
      <dsp:spPr>
        <a:xfrm>
          <a:off x="4088594" y="2257"/>
          <a:ext cx="1221878" cy="12218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_tradnl" sz="1100" b="1" kern="1200" dirty="0" smtClean="0"/>
            <a:t>Reducción de Rango de Variación  Mayor Exactitud</a:t>
          </a:r>
          <a:endParaRPr lang="es-ES" sz="1100" b="1" kern="1200" dirty="0"/>
        </a:p>
      </dsp:txBody>
      <dsp:txXfrm>
        <a:off x="4267534" y="181197"/>
        <a:ext cx="863998" cy="86399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922501" cy="354096"/>
          </a:xfrm>
          <a:prstGeom prst="rect">
            <a:avLst/>
          </a:prstGeom>
        </p:spPr>
        <p:txBody>
          <a:bodyPr vert="horz" lIns="93692" tIns="46845" rIns="93692" bIns="46845" rtlCol="0"/>
          <a:lstStyle>
            <a:lvl1pPr algn="l">
              <a:defRPr sz="1200"/>
            </a:lvl1pPr>
          </a:lstStyle>
          <a:p>
            <a:pPr>
              <a:defRPr/>
            </a:pPr>
            <a:endParaRPr lang="es-CR"/>
          </a:p>
        </p:txBody>
      </p:sp>
      <p:sp>
        <p:nvSpPr>
          <p:cNvPr id="3" name="2 Marcador de fecha"/>
          <p:cNvSpPr>
            <a:spLocks noGrp="1"/>
          </p:cNvSpPr>
          <p:nvPr>
            <p:ph type="dt" sz="quarter" idx="1"/>
          </p:nvPr>
        </p:nvSpPr>
        <p:spPr>
          <a:xfrm>
            <a:off x="5127332" y="0"/>
            <a:ext cx="3922501" cy="354096"/>
          </a:xfrm>
          <a:prstGeom prst="rect">
            <a:avLst/>
          </a:prstGeom>
        </p:spPr>
        <p:txBody>
          <a:bodyPr vert="horz" lIns="93692" tIns="46845" rIns="93692" bIns="46845" rtlCol="0"/>
          <a:lstStyle>
            <a:lvl1pPr algn="r">
              <a:defRPr sz="1200"/>
            </a:lvl1pPr>
          </a:lstStyle>
          <a:p>
            <a:pPr>
              <a:defRPr/>
            </a:pPr>
            <a:fld id="{6CA19423-667F-4E90-97A0-2D2C8E3391B5}" type="datetimeFigureOut">
              <a:rPr lang="es-CR"/>
              <a:pPr>
                <a:defRPr/>
              </a:pPr>
              <a:t>07/12/2013</a:t>
            </a:fld>
            <a:endParaRPr lang="es-CR"/>
          </a:p>
        </p:txBody>
      </p:sp>
      <p:sp>
        <p:nvSpPr>
          <p:cNvPr id="4" name="3 Marcador de pie de página"/>
          <p:cNvSpPr>
            <a:spLocks noGrp="1"/>
          </p:cNvSpPr>
          <p:nvPr>
            <p:ph type="ftr" sz="quarter" idx="2"/>
          </p:nvPr>
        </p:nvSpPr>
        <p:spPr>
          <a:xfrm>
            <a:off x="2" y="6721771"/>
            <a:ext cx="3922501" cy="354096"/>
          </a:xfrm>
          <a:prstGeom prst="rect">
            <a:avLst/>
          </a:prstGeom>
        </p:spPr>
        <p:txBody>
          <a:bodyPr vert="horz" lIns="93692" tIns="46845" rIns="93692" bIns="46845" rtlCol="0" anchor="b"/>
          <a:lstStyle>
            <a:lvl1pPr algn="l">
              <a:defRPr sz="1200"/>
            </a:lvl1pPr>
          </a:lstStyle>
          <a:p>
            <a:pPr>
              <a:defRPr/>
            </a:pPr>
            <a:endParaRPr lang="es-CR"/>
          </a:p>
        </p:txBody>
      </p:sp>
      <p:sp>
        <p:nvSpPr>
          <p:cNvPr id="5" name="4 Marcador de número de diapositiva"/>
          <p:cNvSpPr>
            <a:spLocks noGrp="1"/>
          </p:cNvSpPr>
          <p:nvPr>
            <p:ph type="sldNum" sz="quarter" idx="3"/>
          </p:nvPr>
        </p:nvSpPr>
        <p:spPr>
          <a:xfrm>
            <a:off x="5127332" y="6721771"/>
            <a:ext cx="3922501" cy="354096"/>
          </a:xfrm>
          <a:prstGeom prst="rect">
            <a:avLst/>
          </a:prstGeom>
        </p:spPr>
        <p:txBody>
          <a:bodyPr vert="horz" lIns="93692" tIns="46845" rIns="93692" bIns="46845" rtlCol="0" anchor="b"/>
          <a:lstStyle>
            <a:lvl1pPr algn="r">
              <a:defRPr sz="1200"/>
            </a:lvl1pPr>
          </a:lstStyle>
          <a:p>
            <a:pPr>
              <a:defRPr/>
            </a:pPr>
            <a:fld id="{7710B2F4-F3A8-4F8F-A13A-D18054D18F2A}" type="slidenum">
              <a:rPr lang="es-CR"/>
              <a:pPr>
                <a:defRPr/>
              </a:pPr>
              <a:t>‹Nº›</a:t>
            </a:fld>
            <a:endParaRPr lang="es-CR"/>
          </a:p>
        </p:txBody>
      </p:sp>
    </p:spTree>
    <p:extLst>
      <p:ext uri="{BB962C8B-B14F-4D97-AF65-F5344CB8AC3E}">
        <p14:creationId xmlns:p14="http://schemas.microsoft.com/office/powerpoint/2010/main" val="1343349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922501" cy="354096"/>
          </a:xfrm>
          <a:prstGeom prst="rect">
            <a:avLst/>
          </a:prstGeom>
        </p:spPr>
        <p:txBody>
          <a:bodyPr vert="horz" lIns="93692" tIns="46845" rIns="93692" bIns="46845" rtlCol="0"/>
          <a:lstStyle>
            <a:lvl1pPr algn="l">
              <a:defRPr sz="1200"/>
            </a:lvl1pPr>
          </a:lstStyle>
          <a:p>
            <a:pPr>
              <a:defRPr/>
            </a:pPr>
            <a:endParaRPr lang="es-CR"/>
          </a:p>
        </p:txBody>
      </p:sp>
      <p:sp>
        <p:nvSpPr>
          <p:cNvPr id="3" name="2 Marcador de fecha"/>
          <p:cNvSpPr>
            <a:spLocks noGrp="1"/>
          </p:cNvSpPr>
          <p:nvPr>
            <p:ph type="dt" idx="1"/>
          </p:nvPr>
        </p:nvSpPr>
        <p:spPr>
          <a:xfrm>
            <a:off x="5127332" y="0"/>
            <a:ext cx="3922501" cy="354096"/>
          </a:xfrm>
          <a:prstGeom prst="rect">
            <a:avLst/>
          </a:prstGeom>
        </p:spPr>
        <p:txBody>
          <a:bodyPr vert="horz" lIns="93692" tIns="46845" rIns="93692" bIns="46845" rtlCol="0"/>
          <a:lstStyle>
            <a:lvl1pPr algn="r">
              <a:defRPr sz="1200"/>
            </a:lvl1pPr>
          </a:lstStyle>
          <a:p>
            <a:pPr>
              <a:defRPr/>
            </a:pPr>
            <a:fld id="{5D20732B-F1B7-4754-8367-B5657C3BE1B2}" type="datetimeFigureOut">
              <a:rPr lang="es-CR"/>
              <a:pPr>
                <a:defRPr/>
              </a:pPr>
              <a:t>07/12/2013</a:t>
            </a:fld>
            <a:endParaRPr lang="es-CR"/>
          </a:p>
        </p:txBody>
      </p:sp>
      <p:sp>
        <p:nvSpPr>
          <p:cNvPr id="4" name="3 Marcador de imagen de diapositiva"/>
          <p:cNvSpPr>
            <a:spLocks noGrp="1" noRot="1" noChangeAspect="1"/>
          </p:cNvSpPr>
          <p:nvPr>
            <p:ph type="sldImg" idx="2"/>
          </p:nvPr>
        </p:nvSpPr>
        <p:spPr>
          <a:xfrm>
            <a:off x="2757488" y="530225"/>
            <a:ext cx="3536950" cy="2654300"/>
          </a:xfrm>
          <a:prstGeom prst="rect">
            <a:avLst/>
          </a:prstGeom>
          <a:noFill/>
          <a:ln w="12700">
            <a:solidFill>
              <a:prstClr val="black"/>
            </a:solidFill>
          </a:ln>
        </p:spPr>
        <p:txBody>
          <a:bodyPr vert="horz" lIns="93692" tIns="46845" rIns="93692" bIns="46845" rtlCol="0" anchor="ctr"/>
          <a:lstStyle/>
          <a:p>
            <a:pPr lvl="0"/>
            <a:endParaRPr lang="es-CR" noProof="0" smtClean="0"/>
          </a:p>
        </p:txBody>
      </p:sp>
      <p:sp>
        <p:nvSpPr>
          <p:cNvPr id="5" name="4 Marcador de notas"/>
          <p:cNvSpPr>
            <a:spLocks noGrp="1"/>
          </p:cNvSpPr>
          <p:nvPr>
            <p:ph type="body" sz="quarter" idx="3"/>
          </p:nvPr>
        </p:nvSpPr>
        <p:spPr>
          <a:xfrm>
            <a:off x="905193" y="3362096"/>
            <a:ext cx="7241540" cy="3184443"/>
          </a:xfrm>
          <a:prstGeom prst="rect">
            <a:avLst/>
          </a:prstGeom>
        </p:spPr>
        <p:txBody>
          <a:bodyPr vert="horz" lIns="93692" tIns="46845" rIns="93692" bIns="46845"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R" noProof="0" smtClean="0"/>
          </a:p>
        </p:txBody>
      </p:sp>
      <p:sp>
        <p:nvSpPr>
          <p:cNvPr id="6" name="5 Marcador de pie de página"/>
          <p:cNvSpPr>
            <a:spLocks noGrp="1"/>
          </p:cNvSpPr>
          <p:nvPr>
            <p:ph type="ftr" sz="quarter" idx="4"/>
          </p:nvPr>
        </p:nvSpPr>
        <p:spPr>
          <a:xfrm>
            <a:off x="2" y="6721771"/>
            <a:ext cx="3922501" cy="354096"/>
          </a:xfrm>
          <a:prstGeom prst="rect">
            <a:avLst/>
          </a:prstGeom>
        </p:spPr>
        <p:txBody>
          <a:bodyPr vert="horz" lIns="93692" tIns="46845" rIns="93692" bIns="46845" rtlCol="0" anchor="b"/>
          <a:lstStyle>
            <a:lvl1pPr algn="l">
              <a:defRPr sz="1200"/>
            </a:lvl1pPr>
          </a:lstStyle>
          <a:p>
            <a:pPr>
              <a:defRPr/>
            </a:pPr>
            <a:endParaRPr lang="es-CR"/>
          </a:p>
        </p:txBody>
      </p:sp>
      <p:sp>
        <p:nvSpPr>
          <p:cNvPr id="7" name="6 Marcador de número de diapositiva"/>
          <p:cNvSpPr>
            <a:spLocks noGrp="1"/>
          </p:cNvSpPr>
          <p:nvPr>
            <p:ph type="sldNum" sz="quarter" idx="5"/>
          </p:nvPr>
        </p:nvSpPr>
        <p:spPr>
          <a:xfrm>
            <a:off x="5127332" y="6721771"/>
            <a:ext cx="3922501" cy="354096"/>
          </a:xfrm>
          <a:prstGeom prst="rect">
            <a:avLst/>
          </a:prstGeom>
        </p:spPr>
        <p:txBody>
          <a:bodyPr vert="horz" lIns="93692" tIns="46845" rIns="93692" bIns="46845" rtlCol="0" anchor="b"/>
          <a:lstStyle>
            <a:lvl1pPr algn="r">
              <a:defRPr sz="1200"/>
            </a:lvl1pPr>
          </a:lstStyle>
          <a:p>
            <a:pPr>
              <a:defRPr/>
            </a:pPr>
            <a:fld id="{0B440C1A-31D9-4EFF-929B-0910E9360901}" type="slidenum">
              <a:rPr lang="es-CR"/>
              <a:pPr>
                <a:defRPr/>
              </a:pPr>
              <a:t>‹Nº›</a:t>
            </a:fld>
            <a:endParaRPr lang="es-CR"/>
          </a:p>
        </p:txBody>
      </p:sp>
    </p:spTree>
    <p:extLst>
      <p:ext uri="{BB962C8B-B14F-4D97-AF65-F5344CB8AC3E}">
        <p14:creationId xmlns:p14="http://schemas.microsoft.com/office/powerpoint/2010/main" val="30334998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pPr>
              <a:defRPr/>
            </a:pPr>
            <a:fld id="{0B440C1A-31D9-4EFF-929B-0910E9360901}" type="slidenum">
              <a:rPr lang="es-CR" smtClean="0"/>
              <a:pPr>
                <a:defRPr/>
              </a:pPr>
              <a:t>4</a:t>
            </a:fld>
            <a:endParaRPr lang="es-CR"/>
          </a:p>
        </p:txBody>
      </p:sp>
    </p:spTree>
    <p:extLst>
      <p:ext uri="{BB962C8B-B14F-4D97-AF65-F5344CB8AC3E}">
        <p14:creationId xmlns:p14="http://schemas.microsoft.com/office/powerpoint/2010/main" val="170906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87724A0F-9F9D-4B90-A032-F9B35932A011}" type="datetime1">
              <a:rPr lang="es-ES" smtClean="0"/>
              <a:pPr>
                <a:defRPr/>
              </a:pPr>
              <a:t>07/12/2013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A8E5640-88C8-48CB-842E-5375E64CAB74}"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D1F9068D-BA56-4381-A27B-9962B12A3E32}" type="datetime1">
              <a:rPr lang="es-ES" smtClean="0"/>
              <a:pPr>
                <a:defRPr/>
              </a:pPr>
              <a:t>07/12/2013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AC4E67D-452C-4664-AC24-A83067A2C0C9}"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3F4220F4-3743-4613-8683-C0D040ACE554}" type="datetime1">
              <a:rPr lang="es-ES" smtClean="0"/>
              <a:pPr>
                <a:defRPr/>
              </a:pPr>
              <a:t>07/12/2013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578D44A-4501-4FAE-8C54-F7DDC9F3EA1B}"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6A250CB-F7C0-4DD4-8EEF-DCC0619C6DA8}" type="datetime1">
              <a:rPr lang="es-ES" smtClean="0"/>
              <a:pPr>
                <a:defRPr/>
              </a:pPr>
              <a:t>07/12/2013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E5627C6-4CF7-4AEC-A34F-C8D675071454}"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F2A4DC6-1E76-4E0E-8B65-D73B0D9BC402}" type="datetime1">
              <a:rPr lang="es-ES" smtClean="0"/>
              <a:pPr>
                <a:defRPr/>
              </a:pPr>
              <a:t>07/12/2013</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662926D3-1F04-4DB6-B17B-9B813314D6C7}"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51F8601D-8817-4C4C-A446-7364B8B18924}" type="datetime1">
              <a:rPr lang="es-ES" smtClean="0"/>
              <a:pPr>
                <a:defRPr/>
              </a:pPr>
              <a:t>07/12/2013</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1B2CD16D-8FE8-4CD0-96FC-1EF1BB28A53D}"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7577F482-21A9-4C6B-B423-D784AF33FD06}" type="datetime1">
              <a:rPr lang="es-ES" smtClean="0"/>
              <a:pPr>
                <a:defRPr/>
              </a:pPr>
              <a:t>07/12/2013</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C3570F54-54A7-4B94-8DEA-67B0298FE415}"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26170B80-EE07-40B9-965D-47F04EB297B7}" type="datetime1">
              <a:rPr lang="es-ES" smtClean="0"/>
              <a:pPr>
                <a:defRPr/>
              </a:pPr>
              <a:t>07/12/2013</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11A73BC1-1FD2-469D-8F38-9139A0D08857}"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5D4C25E-7DE7-4847-A7A6-ED6A6ACBF0B3}" type="datetime1">
              <a:rPr lang="es-ES" smtClean="0"/>
              <a:pPr>
                <a:defRPr/>
              </a:pPr>
              <a:t>07/12/2013</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1A3DCBAD-D504-4AF2-80B7-9511BD7AC8CD}"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87A111E-E49F-408A-8D37-4166EBB6AF26}" type="datetime1">
              <a:rPr lang="es-ES" smtClean="0"/>
              <a:pPr>
                <a:defRPr/>
              </a:pPr>
              <a:t>07/12/2013</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1A9E3376-3A04-426F-9AEC-387B5AC0CBA7}"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1EDFF66-2E4B-4597-A3C8-3829FFE9752D}" type="datetime1">
              <a:rPr lang="es-ES" smtClean="0"/>
              <a:pPr>
                <a:defRPr/>
              </a:pPr>
              <a:t>07/12/2013</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82CB122-DB20-4436-8A5F-3497D31522CD}"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a:stretch>
        </a:blipFill>
        <a:effectLst/>
      </p:bgPr>
    </p:bg>
    <p:spTree>
      <p:nvGrpSpPr>
        <p:cNvPr id="1" name=""/>
        <p:cNvGrpSpPr/>
        <p:nvPr/>
      </p:nvGrpSpPr>
      <p:grpSpPr>
        <a:xfrm>
          <a:off x="0" y="0"/>
          <a:ext cx="0" cy="0"/>
          <a:chOff x="0" y="0"/>
          <a:chExt cx="0" cy="0"/>
        </a:xfrm>
      </p:grpSpPr>
      <p:sp>
        <p:nvSpPr>
          <p:cNvPr id="3074"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3075"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F806846-1C02-4899-AC6D-82EE8741D2D0}" type="datetime1">
              <a:rPr lang="es-ES" smtClean="0"/>
              <a:pPr>
                <a:defRPr/>
              </a:pPr>
              <a:t>07/12/2013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7E52753-E2A5-478C-B90B-CE14B0D601A6}"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Gestión del Tiempo</a:t>
            </a:r>
            <a:endParaRPr lang="es-ES" sz="3600" dirty="0" smtClean="0">
              <a:solidFill>
                <a:srgbClr val="C00000"/>
              </a:solidFill>
            </a:endParaRPr>
          </a:p>
        </p:txBody>
      </p:sp>
      <p:sp>
        <p:nvSpPr>
          <p:cNvPr id="3" name="2 Subtítulo"/>
          <p:cNvSpPr>
            <a:spLocks noGrp="1"/>
          </p:cNvSpPr>
          <p:nvPr>
            <p:ph type="subTitle" idx="1"/>
          </p:nvPr>
        </p:nvSpPr>
        <p:spPr>
          <a:xfrm>
            <a:off x="1371600" y="5286388"/>
            <a:ext cx="6400800" cy="1000132"/>
          </a:xfrm>
        </p:spPr>
        <p:txBody>
          <a:bodyPr rtlCol="0">
            <a:normAutofit fontScale="25000" lnSpcReduction="20000"/>
          </a:bodyPr>
          <a:lstStyle/>
          <a:p>
            <a:pPr eaLnBrk="1" fontAlgn="auto" hangingPunct="1">
              <a:spcAft>
                <a:spcPts val="0"/>
              </a:spcAft>
              <a:defRPr/>
            </a:pPr>
            <a:endParaRPr lang="es-ES" sz="2400" dirty="0" smtClean="0"/>
          </a:p>
          <a:p>
            <a:pPr eaLnBrk="1" fontAlgn="auto" hangingPunct="1">
              <a:spcAft>
                <a:spcPts val="0"/>
              </a:spcAft>
              <a:defRPr/>
            </a:pPr>
            <a:endParaRPr lang="es-ES_tradnl" sz="2400" dirty="0" smtClean="0"/>
          </a:p>
          <a:p>
            <a:pPr eaLnBrk="1" fontAlgn="auto" hangingPunct="1">
              <a:spcAft>
                <a:spcPts val="0"/>
              </a:spcAft>
              <a:defRPr/>
            </a:pPr>
            <a:r>
              <a:rPr lang="es-ES_tradnl" sz="7400" dirty="0" smtClean="0">
                <a:solidFill>
                  <a:schemeClr val="tx1"/>
                </a:solidFill>
              </a:rPr>
              <a:t>Facilitador: </a:t>
            </a:r>
          </a:p>
          <a:p>
            <a:pPr eaLnBrk="1" fontAlgn="auto" hangingPunct="1">
              <a:spcAft>
                <a:spcPts val="0"/>
              </a:spcAft>
              <a:defRPr/>
            </a:pPr>
            <a:r>
              <a:rPr lang="es-ES_tradnl" sz="7400" dirty="0" smtClean="0">
                <a:solidFill>
                  <a:schemeClr val="tx1"/>
                </a:solidFill>
              </a:rPr>
              <a:t>Ing. Álvaro Mata Leitón, MAP, PMP, GPM-b</a:t>
            </a:r>
          </a:p>
          <a:p>
            <a:pPr eaLnBrk="1" fontAlgn="auto" hangingPunct="1">
              <a:spcAft>
                <a:spcPts val="0"/>
              </a:spcAft>
              <a:defRPr/>
            </a:pPr>
            <a:endParaRPr lang="es-ES" sz="7400" dirty="0" smtClean="0">
              <a:solidFill>
                <a:schemeClr val="tx1"/>
              </a:solidFill>
            </a:endParaRPr>
          </a:p>
        </p:txBody>
      </p:sp>
      <p:pic>
        <p:nvPicPr>
          <p:cNvPr id="6148" name="3 Imagen" descr="logo1.gif"/>
          <p:cNvPicPr>
            <a:picLocks noChangeAspect="1"/>
          </p:cNvPicPr>
          <p:nvPr/>
        </p:nvPicPr>
        <p:blipFill>
          <a:blip r:embed="rId2" cstate="print"/>
          <a:srcRect/>
          <a:stretch>
            <a:fillRect/>
          </a:stretch>
        </p:blipFill>
        <p:spPr bwMode="auto">
          <a:xfrm>
            <a:off x="214313" y="2571750"/>
            <a:ext cx="1171575" cy="685800"/>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endParaRPr lang="es-ES_tradnl" sz="2000" noProof="1" smtClean="0"/>
          </a:p>
          <a:p>
            <a:pPr marL="457200" indent="-457200" eaLnBrk="1" hangingPunct="1">
              <a:lnSpc>
                <a:spcPct val="90000"/>
              </a:lnSpc>
              <a:buFont typeface="Wingdings" pitchFamily="2" charset="2"/>
              <a:buChar char="§"/>
            </a:pPr>
            <a:r>
              <a:rPr lang="es-ES_tradnl" sz="2000" noProof="1" smtClean="0"/>
              <a:t>Atributos de las actividades:</a:t>
            </a:r>
          </a:p>
          <a:p>
            <a:pPr marL="457200" indent="-457200" eaLnBrk="1" hangingPunct="1">
              <a:lnSpc>
                <a:spcPct val="90000"/>
              </a:lnSpc>
              <a:buNone/>
            </a:pPr>
            <a:endParaRPr lang="es-ES_tradnl" sz="2000" noProof="1" smtClean="0"/>
          </a:p>
          <a:p>
            <a:pPr marL="857250" lvl="1" indent="-457200" eaLnBrk="1" hangingPunct="1">
              <a:lnSpc>
                <a:spcPct val="90000"/>
              </a:lnSpc>
              <a:buNone/>
            </a:pPr>
            <a:endParaRPr lang="es-ES_tradnl" sz="16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10</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6" name="5 Tabla"/>
          <p:cNvGraphicFramePr>
            <a:graphicFrameLocks noGrp="1"/>
          </p:cNvGraphicFramePr>
          <p:nvPr/>
        </p:nvGraphicFramePr>
        <p:xfrm>
          <a:off x="971600" y="2348880"/>
          <a:ext cx="6096000" cy="276860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pPr algn="ctr"/>
                      <a:r>
                        <a:rPr lang="es-ES_tradnl" dirty="0" smtClean="0"/>
                        <a:t>Principales</a:t>
                      </a:r>
                      <a:r>
                        <a:rPr lang="es-ES_tradnl" baseline="0" dirty="0" smtClean="0"/>
                        <a:t> características</a:t>
                      </a:r>
                      <a:endParaRPr lang="es-ES" dirty="0"/>
                    </a:p>
                  </a:txBody>
                  <a:tcPr/>
                </a:tc>
                <a:tc hMerge="1">
                  <a:txBody>
                    <a:bodyPr/>
                    <a:lstStyle/>
                    <a:p>
                      <a:endParaRPr lang="es-ES" dirty="0"/>
                    </a:p>
                  </a:txBody>
                  <a:tcPr/>
                </a:tc>
                <a:tc hMerge="1">
                  <a:txBody>
                    <a:bodyPr/>
                    <a:lstStyle/>
                    <a:p>
                      <a:endParaRPr lang="es-ES" dirty="0"/>
                    </a:p>
                  </a:txBody>
                  <a:tcPr/>
                </a:tc>
              </a:tr>
              <a:tr h="370840">
                <a:tc>
                  <a:txBody>
                    <a:bodyPr/>
                    <a:lstStyle/>
                    <a:p>
                      <a:r>
                        <a:rPr lang="es-ES_tradnl" sz="1200" dirty="0" smtClean="0"/>
                        <a:t>Evolucionan con el tiempo</a:t>
                      </a:r>
                      <a:endParaRPr lang="es-ES" sz="1200" dirty="0"/>
                    </a:p>
                  </a:txBody>
                  <a:tcPr/>
                </a:tc>
                <a:tc>
                  <a:txBody>
                    <a:bodyPr/>
                    <a:lstStyle/>
                    <a:p>
                      <a:r>
                        <a:rPr lang="es-ES_tradnl" sz="1200" dirty="0" smtClean="0"/>
                        <a:t>Actividades predecesoras</a:t>
                      </a:r>
                      <a:endParaRPr lang="es-ES" sz="1200" dirty="0"/>
                    </a:p>
                  </a:txBody>
                  <a:tcPr/>
                </a:tc>
                <a:tc>
                  <a:txBody>
                    <a:bodyPr/>
                    <a:lstStyle/>
                    <a:p>
                      <a:r>
                        <a:rPr lang="es-ES_tradnl" sz="1200" kern="1200" dirty="0" smtClean="0">
                          <a:solidFill>
                            <a:schemeClr val="dk1"/>
                          </a:solidFill>
                          <a:latin typeface="+mn-lt"/>
                          <a:ea typeface="+mn-ea"/>
                          <a:cs typeface="+mn-cs"/>
                        </a:rPr>
                        <a:t>Fechas impuestas</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Identificador</a:t>
                      </a:r>
                      <a:r>
                        <a:rPr lang="es-ES_tradnl" sz="1200" baseline="0" dirty="0" smtClean="0"/>
                        <a:t> de la actividad</a:t>
                      </a:r>
                      <a:endParaRPr lang="es-ES" sz="1200" dirty="0"/>
                    </a:p>
                  </a:txBody>
                  <a:tcPr/>
                </a:tc>
                <a:tc>
                  <a:txBody>
                    <a:bodyPr/>
                    <a:lstStyle/>
                    <a:p>
                      <a:r>
                        <a:rPr lang="es-ES_tradnl" sz="1200" dirty="0" smtClean="0"/>
                        <a:t>Actividades sucesoras</a:t>
                      </a:r>
                      <a:endParaRPr lang="es-ES" sz="1200" dirty="0"/>
                    </a:p>
                  </a:txBody>
                  <a:tcPr/>
                </a:tc>
                <a:tc>
                  <a:txBody>
                    <a:bodyPr/>
                    <a:lstStyle/>
                    <a:p>
                      <a:r>
                        <a:rPr lang="es-ES_tradnl" sz="1200" kern="1200" dirty="0" smtClean="0">
                          <a:solidFill>
                            <a:schemeClr val="dk1"/>
                          </a:solidFill>
                          <a:latin typeface="+mn-lt"/>
                          <a:ea typeface="+mn-ea"/>
                          <a:cs typeface="+mn-cs"/>
                        </a:rPr>
                        <a:t>Restricciones</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Identificador</a:t>
                      </a:r>
                      <a:r>
                        <a:rPr lang="es-ES_tradnl" sz="1200" baseline="0" dirty="0" smtClean="0"/>
                        <a:t> del</a:t>
                      </a:r>
                      <a:r>
                        <a:rPr lang="es-ES_tradnl" sz="1200" dirty="0" smtClean="0"/>
                        <a:t> EDT</a:t>
                      </a:r>
                      <a:endParaRPr lang="es-ES" sz="1200" dirty="0"/>
                    </a:p>
                  </a:txBody>
                  <a:tcPr/>
                </a:tc>
                <a:tc>
                  <a:txBody>
                    <a:bodyPr/>
                    <a:lstStyle/>
                    <a:p>
                      <a:r>
                        <a:rPr lang="es-ES_tradnl" sz="1200" dirty="0" smtClean="0"/>
                        <a:t>Relaciones lógicas</a:t>
                      </a:r>
                      <a:endParaRPr lang="es-ES" sz="1200" dirty="0"/>
                    </a:p>
                  </a:txBody>
                  <a:tcPr/>
                </a:tc>
                <a:tc>
                  <a:txBody>
                    <a:bodyPr/>
                    <a:lstStyle/>
                    <a:p>
                      <a:r>
                        <a:rPr lang="es-ES_tradnl" sz="1200" kern="1200" dirty="0" smtClean="0">
                          <a:solidFill>
                            <a:schemeClr val="dk1"/>
                          </a:solidFill>
                          <a:latin typeface="+mn-lt"/>
                          <a:ea typeface="+mn-ea"/>
                          <a:cs typeface="+mn-cs"/>
                        </a:rPr>
                        <a:t>Supuestos</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Nombre de la actividad</a:t>
                      </a:r>
                      <a:endParaRPr lang="es-ES" sz="1200" dirty="0"/>
                    </a:p>
                  </a:txBody>
                  <a:tcPr/>
                </a:tc>
                <a:tc>
                  <a:txBody>
                    <a:bodyPr/>
                    <a:lstStyle/>
                    <a:p>
                      <a:r>
                        <a:rPr lang="es-ES_tradnl" sz="1200" dirty="0" smtClean="0"/>
                        <a:t>Adelantos</a:t>
                      </a:r>
                      <a:endParaRPr lang="es-ES" sz="1200" dirty="0"/>
                    </a:p>
                  </a:txBody>
                  <a:tcPr/>
                </a:tc>
                <a:tc>
                  <a:txBody>
                    <a:bodyPr/>
                    <a:lstStyle/>
                    <a:p>
                      <a:r>
                        <a:rPr lang="es-ES_tradnl" sz="1200" kern="1200" dirty="0" smtClean="0">
                          <a:solidFill>
                            <a:schemeClr val="dk1"/>
                          </a:solidFill>
                          <a:latin typeface="+mn-lt"/>
                          <a:ea typeface="+mn-ea"/>
                          <a:cs typeface="+mn-cs"/>
                        </a:rPr>
                        <a:t>Responsable de</a:t>
                      </a:r>
                      <a:r>
                        <a:rPr lang="es-ES_tradnl" sz="1200" kern="1200" baseline="0" dirty="0" smtClean="0">
                          <a:solidFill>
                            <a:schemeClr val="dk1"/>
                          </a:solidFill>
                          <a:latin typeface="+mn-lt"/>
                          <a:ea typeface="+mn-ea"/>
                          <a:cs typeface="+mn-cs"/>
                        </a:rPr>
                        <a:t> </a:t>
                      </a:r>
                      <a:r>
                        <a:rPr lang="es-ES_tradnl" sz="1200" kern="1200" dirty="0" smtClean="0">
                          <a:solidFill>
                            <a:schemeClr val="dk1"/>
                          </a:solidFill>
                          <a:latin typeface="+mn-lt"/>
                          <a:ea typeface="+mn-ea"/>
                          <a:cs typeface="+mn-cs"/>
                        </a:rPr>
                        <a:t>ejecutar el trabajo</a:t>
                      </a:r>
                      <a:endParaRPr lang="es-ES" sz="1200" kern="120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dirty="0" smtClean="0"/>
                        <a:t>Código de la actividad</a:t>
                      </a:r>
                      <a:endParaRPr lang="es-ES" sz="1200" dirty="0" smtClean="0"/>
                    </a:p>
                    <a:p>
                      <a:endParaRPr lang="es-ES" sz="1200" dirty="0"/>
                    </a:p>
                  </a:txBody>
                  <a:tcPr/>
                </a:tc>
                <a:tc>
                  <a:txBody>
                    <a:bodyPr/>
                    <a:lstStyle/>
                    <a:p>
                      <a:r>
                        <a:rPr lang="es-ES_tradnl" sz="1200" dirty="0" smtClean="0"/>
                        <a:t>Atrasos</a:t>
                      </a:r>
                      <a:endParaRPr lang="es-ES" sz="1200" dirty="0"/>
                    </a:p>
                  </a:txBody>
                  <a:tcPr/>
                </a:tc>
                <a:tc>
                  <a:txBody>
                    <a:bodyPr/>
                    <a:lstStyle/>
                    <a:p>
                      <a:r>
                        <a:rPr lang="es-ES_tradnl" sz="1200" kern="1200" dirty="0" smtClean="0">
                          <a:solidFill>
                            <a:schemeClr val="dk1"/>
                          </a:solidFill>
                          <a:latin typeface="+mn-lt"/>
                          <a:ea typeface="+mn-ea"/>
                          <a:cs typeface="+mn-cs"/>
                        </a:rPr>
                        <a:t>Área geográfica</a:t>
                      </a:r>
                      <a:endParaRPr lang="es-ES" sz="1200" kern="1200" dirty="0" smtClean="0">
                        <a:solidFill>
                          <a:schemeClr val="dk1"/>
                        </a:solidFill>
                        <a:latin typeface="+mn-lt"/>
                        <a:ea typeface="+mn-ea"/>
                        <a:cs typeface="+mn-cs"/>
                      </a:endParaRPr>
                    </a:p>
                  </a:txBody>
                  <a:tcPr/>
                </a:tc>
              </a:tr>
              <a:tr h="370840">
                <a:tc>
                  <a:txBody>
                    <a:bodyPr/>
                    <a:lstStyle/>
                    <a:p>
                      <a:r>
                        <a:rPr lang="es-ES_tradnl" sz="1200" dirty="0" smtClean="0"/>
                        <a:t>Descripción de la actividad</a:t>
                      </a:r>
                      <a:endParaRPr lang="es-ES" sz="1200" dirty="0"/>
                    </a:p>
                  </a:txBody>
                  <a:tcPr/>
                </a:tc>
                <a:tc>
                  <a:txBody>
                    <a:bodyPr/>
                    <a:lstStyle/>
                    <a:p>
                      <a:r>
                        <a:rPr lang="es-ES_tradnl" sz="1200" dirty="0" smtClean="0"/>
                        <a:t>Requisitos de los recursos</a:t>
                      </a:r>
                      <a:endParaRPr lang="es-ES" sz="1200" dirty="0"/>
                    </a:p>
                  </a:txBody>
                  <a:tcPr/>
                </a:tc>
                <a:tc>
                  <a:txBody>
                    <a:bodyPr/>
                    <a:lstStyle/>
                    <a:p>
                      <a:r>
                        <a:rPr lang="es-ES_tradnl" sz="1200" kern="1200" dirty="0" smtClean="0">
                          <a:solidFill>
                            <a:schemeClr val="dk1"/>
                          </a:solidFill>
                          <a:latin typeface="+mn-lt"/>
                          <a:ea typeface="+mn-ea"/>
                          <a:cs typeface="+mn-cs"/>
                        </a:rPr>
                        <a:t>Otros</a:t>
                      </a:r>
                      <a:endParaRPr lang="es-ES" sz="1200"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Font typeface="Wingdings" pitchFamily="2" charset="2"/>
              <a:buChar char="§"/>
            </a:pPr>
            <a:r>
              <a:rPr lang="es-ES_tradnl" sz="1800" noProof="1" smtClean="0"/>
              <a:t>Lista de Hitos: </a:t>
            </a:r>
          </a:p>
          <a:p>
            <a:pPr marL="857250" lvl="1" indent="-457200" eaLnBrk="1" hangingPunct="1">
              <a:lnSpc>
                <a:spcPct val="90000"/>
              </a:lnSpc>
              <a:buNone/>
            </a:pPr>
            <a:r>
              <a:rPr lang="es-ES_tradnl" sz="1400" noProof="1" smtClean="0"/>
              <a:t>Son eventos o puntos significativos en el proyecto.</a:t>
            </a:r>
            <a:endParaRPr lang="es-ES" sz="14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857250" lvl="1" indent="-457200" eaLnBrk="1" hangingPunct="1">
              <a:lnSpc>
                <a:spcPct val="90000"/>
              </a:lnSpc>
              <a:buNone/>
            </a:pPr>
            <a:endParaRPr lang="es-ES_tradnl" sz="16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11</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8" name="7 Tabla"/>
          <p:cNvGraphicFramePr>
            <a:graphicFrameLocks noGrp="1"/>
          </p:cNvGraphicFramePr>
          <p:nvPr/>
        </p:nvGraphicFramePr>
        <p:xfrm>
          <a:off x="2411760" y="3356992"/>
          <a:ext cx="3672408" cy="1767840"/>
        </p:xfrm>
        <a:graphic>
          <a:graphicData uri="http://schemas.openxmlformats.org/drawingml/2006/table">
            <a:tbl>
              <a:tblPr firstRow="1" bandRow="1">
                <a:tableStyleId>{5C22544A-7EE6-4342-B048-85BDC9FD1C3A}</a:tableStyleId>
              </a:tblPr>
              <a:tblGrid>
                <a:gridCol w="1728192"/>
                <a:gridCol w="1944216"/>
              </a:tblGrid>
              <a:tr h="370840">
                <a:tc>
                  <a:txBody>
                    <a:bodyPr/>
                    <a:lstStyle/>
                    <a:p>
                      <a:r>
                        <a:rPr lang="es-ES_tradnl" sz="1400" dirty="0" smtClean="0"/>
                        <a:t>Tipo de Hitos</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Descripción del alcance</a:t>
                      </a:r>
                      <a:endParaRPr lang="es-ES" sz="1400" dirty="0" smtClean="0"/>
                    </a:p>
                    <a:p>
                      <a:endParaRPr lang="es-ES" sz="1400" dirty="0"/>
                    </a:p>
                  </a:txBody>
                  <a:tcPr/>
                </a:tc>
              </a:tr>
              <a:tr h="370840">
                <a:tc>
                  <a:txBody>
                    <a:bodyPr/>
                    <a:lstStyle/>
                    <a:p>
                      <a:r>
                        <a:rPr lang="es-ES_tradnl" sz="1400" dirty="0" smtClean="0"/>
                        <a:t>Obligatorio</a:t>
                      </a:r>
                      <a:endParaRPr lang="es-ES" sz="1400" dirty="0"/>
                    </a:p>
                  </a:txBody>
                  <a:tcPr/>
                </a:tc>
                <a:tc>
                  <a:txBody>
                    <a:bodyPr/>
                    <a:lstStyle/>
                    <a:p>
                      <a:r>
                        <a:rPr lang="es-ES_tradnl" sz="1400" dirty="0" smtClean="0"/>
                        <a:t>Hitos dispuestos</a:t>
                      </a:r>
                      <a:r>
                        <a:rPr lang="es-ES_tradnl" sz="1400" baseline="0" dirty="0" smtClean="0"/>
                        <a:t> en contratos</a:t>
                      </a:r>
                      <a:endParaRPr lang="es-ES" sz="1400" dirty="0"/>
                    </a:p>
                  </a:txBody>
                  <a:tcPr/>
                </a:tc>
              </a:tr>
              <a:tr h="370840">
                <a:tc>
                  <a:txBody>
                    <a:bodyPr/>
                    <a:lstStyle/>
                    <a:p>
                      <a:r>
                        <a:rPr lang="es-ES_tradnl" sz="1400" dirty="0" smtClean="0"/>
                        <a:t>Opcional o discrecional</a:t>
                      </a:r>
                      <a:endParaRPr lang="es-ES" sz="1400" dirty="0"/>
                    </a:p>
                  </a:txBody>
                  <a:tcPr/>
                </a:tc>
                <a:tc>
                  <a:txBody>
                    <a:bodyPr/>
                    <a:lstStyle/>
                    <a:p>
                      <a:r>
                        <a:rPr lang="es-ES_tradnl" sz="1400" dirty="0" smtClean="0"/>
                        <a:t>Dispuestos</a:t>
                      </a:r>
                      <a:r>
                        <a:rPr lang="es-ES_tradnl" sz="1400" baseline="0" dirty="0" smtClean="0"/>
                        <a:t> por el PM, para revisar avances, etc.</a:t>
                      </a:r>
                      <a:endParaRPr lang="es-ES" sz="14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Font typeface="Wingdings" pitchFamily="2" charset="2"/>
              <a:buChar char="§"/>
            </a:pPr>
            <a:r>
              <a:rPr lang="es-ES_tradnl" sz="1800" noProof="1" smtClean="0"/>
              <a:t>Plan de gestión del cronograma</a:t>
            </a:r>
          </a:p>
          <a:p>
            <a:pPr marL="457200" indent="-457200" eaLnBrk="1" hangingPunct="1">
              <a:lnSpc>
                <a:spcPct val="90000"/>
              </a:lnSpc>
              <a:buFont typeface="Wingdings" pitchFamily="2" charset="2"/>
              <a:buChar char="§"/>
            </a:pPr>
            <a:r>
              <a:rPr lang="es-ES_tradnl" sz="1800" noProof="1" smtClean="0"/>
              <a:t>Lista de actividades</a:t>
            </a:r>
          </a:p>
          <a:p>
            <a:pPr marL="457200" indent="-457200" eaLnBrk="1" hangingPunct="1">
              <a:lnSpc>
                <a:spcPct val="90000"/>
              </a:lnSpc>
              <a:buFont typeface="Wingdings" pitchFamily="2" charset="2"/>
              <a:buChar char="§"/>
            </a:pPr>
            <a:r>
              <a:rPr lang="es-ES_tradnl" sz="1800" noProof="1" smtClean="0"/>
              <a:t>Atributos de las actividades</a:t>
            </a:r>
          </a:p>
          <a:p>
            <a:pPr marL="457200" indent="-457200" eaLnBrk="1" hangingPunct="1">
              <a:lnSpc>
                <a:spcPct val="90000"/>
              </a:lnSpc>
              <a:buFont typeface="Wingdings" pitchFamily="2" charset="2"/>
              <a:buChar char="§"/>
            </a:pPr>
            <a:r>
              <a:rPr lang="es-ES_tradnl" sz="1800" noProof="1" smtClean="0"/>
              <a:t>Lista de hitos</a:t>
            </a:r>
          </a:p>
          <a:p>
            <a:pPr marL="457200" indent="-457200" eaLnBrk="1" hangingPunct="1">
              <a:lnSpc>
                <a:spcPct val="90000"/>
              </a:lnSpc>
              <a:buFont typeface="Wingdings" pitchFamily="2" charset="2"/>
              <a:buChar char="§"/>
            </a:pPr>
            <a:r>
              <a:rPr lang="es-ES_tradnl" sz="1800" noProof="1" smtClean="0"/>
              <a:t>Enunciado del alcance: para asegurar la exactitud, revisando las relaciones, los requisitos, descripción del producto, otros.</a:t>
            </a:r>
          </a:p>
          <a:p>
            <a:pPr marL="457200" indent="-457200" eaLnBrk="1" hangingPunct="1">
              <a:lnSpc>
                <a:spcPct val="90000"/>
              </a:lnSpc>
              <a:buFont typeface="Wingdings" pitchFamily="2" charset="2"/>
              <a:buChar char="§"/>
            </a:pPr>
            <a:r>
              <a:rPr lang="es-ES_tradnl" sz="1800" noProof="1" smtClean="0"/>
              <a:t>Factores ambientales de la organización: estándars de la industria, PMIS, herramientas de programación, sistemas de compras, etc.</a:t>
            </a:r>
          </a:p>
          <a:p>
            <a:pPr marL="457200" indent="-457200" eaLnBrk="1" hangingPunct="1">
              <a:lnSpc>
                <a:spcPct val="90000"/>
              </a:lnSpc>
              <a:buFont typeface="Wingdings" pitchFamily="2" charset="2"/>
              <a:buChar char="§"/>
            </a:pPr>
            <a:r>
              <a:rPr lang="es-ES_tradnl" sz="1800" noProof="1" smtClean="0"/>
              <a:t>Activos de los procesos organizacionales: políticas, procedimientos y lineamientos relacionados con la definición del secuenciamiento de las actividades.</a:t>
            </a:r>
          </a:p>
          <a:p>
            <a:pPr marL="457200" indent="-457200" eaLnBrk="1" hangingPunct="1">
              <a:lnSpc>
                <a:spcPct val="90000"/>
              </a:lnSpc>
              <a:buNone/>
            </a:pPr>
            <a:endParaRPr lang="es-ES_tradnl" sz="1800" noProof="1" smtClean="0"/>
          </a:p>
          <a:p>
            <a:pPr marL="457200" indent="-457200" eaLnBrk="1" hangingPunct="1">
              <a:lnSpc>
                <a:spcPct val="90000"/>
              </a:lnSpc>
              <a:buNone/>
            </a:pPr>
            <a:endParaRPr lang="es-ES_tradnl" sz="1800" noProof="1" smtClean="0"/>
          </a:p>
          <a:p>
            <a:pPr marL="457200" indent="-457200" eaLnBrk="1" hangingPunct="1">
              <a:lnSpc>
                <a:spcPct val="90000"/>
              </a:lnSpc>
              <a:buNone/>
            </a:pP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b="1" noProof="1" smtClean="0"/>
              <a:t>Método del diagrama de precedencias.</a:t>
            </a:r>
          </a:p>
          <a:p>
            <a:pPr marL="457200" indent="-457200" eaLnBrk="1" hangingPunct="1">
              <a:lnSpc>
                <a:spcPct val="90000"/>
              </a:lnSpc>
              <a:buNone/>
            </a:pPr>
            <a:r>
              <a:rPr lang="es-ES_tradnl" sz="1800" noProof="1" smtClean="0"/>
              <a:t>Es un diagrama en el cual las actividades se representan mediante nudos en forma de rectángulos, conectados entre si con flechas que representan las relaciones lógicas entre ellas. Es el método más usado por los software de AP.</a:t>
            </a:r>
          </a:p>
          <a:p>
            <a:pPr marL="457200" indent="-457200" eaLnBrk="1" hangingPunct="1">
              <a:lnSpc>
                <a:spcPct val="90000"/>
              </a:lnSpc>
              <a:buNone/>
            </a:pPr>
            <a:endParaRPr lang="es-ES_tradnl" sz="1800" noProof="1" smtClean="0"/>
          </a:p>
          <a:p>
            <a:pPr marL="457200" indent="-457200" eaLnBrk="1" hangingPunct="1">
              <a:lnSpc>
                <a:spcPct val="90000"/>
              </a:lnSpc>
              <a:buNone/>
            </a:pP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13</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pic>
        <p:nvPicPr>
          <p:cNvPr id="6" name="Picture 2"/>
          <p:cNvPicPr>
            <a:picLocks noChangeAspect="1" noChangeArrowheads="1"/>
          </p:cNvPicPr>
          <p:nvPr/>
        </p:nvPicPr>
        <p:blipFill>
          <a:blip r:embed="rId2" cstate="print"/>
          <a:srcRect/>
          <a:stretch>
            <a:fillRect/>
          </a:stretch>
        </p:blipFill>
        <p:spPr bwMode="auto">
          <a:xfrm>
            <a:off x="1259632" y="2996952"/>
            <a:ext cx="6677025" cy="33495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Método del diagrama de precedencias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PDM usa 4 tipos de dependencias o relaciones lógicas:</a:t>
            </a:r>
          </a:p>
          <a:p>
            <a:pPr marL="457200" indent="-457200" eaLnBrk="1" hangingPunct="1">
              <a:lnSpc>
                <a:spcPct val="90000"/>
              </a:lnSpc>
              <a:buNone/>
            </a:pPr>
            <a:r>
              <a:rPr lang="es-ES_tradnl" sz="1800" noProof="1" smtClean="0"/>
              <a:t>	</a:t>
            </a:r>
            <a:r>
              <a:rPr lang="es-ES_tradnl" sz="1800" b="1" noProof="1" smtClean="0"/>
              <a:t>Fin – Comienzo FC (FS). </a:t>
            </a:r>
            <a:r>
              <a:rPr lang="es-ES_tradnl" sz="1800" noProof="1" smtClean="0"/>
              <a:t>El inicio de la actividad sucesora depende de la finalización de la actividad predecesora.</a:t>
            </a:r>
          </a:p>
          <a:p>
            <a:pPr marL="457200" indent="-457200" eaLnBrk="1" hangingPunct="1">
              <a:lnSpc>
                <a:spcPct val="90000"/>
              </a:lnSpc>
              <a:buNone/>
            </a:pPr>
            <a:r>
              <a:rPr lang="es-ES_tradnl" sz="1800" noProof="1" smtClean="0"/>
              <a:t>	</a:t>
            </a:r>
            <a:r>
              <a:rPr lang="es-ES_tradnl" sz="1800" b="1" noProof="1" smtClean="0"/>
              <a:t>Fin – Fin FF (FF). </a:t>
            </a:r>
            <a:r>
              <a:rPr lang="es-ES_tradnl" sz="1800" noProof="1" smtClean="0"/>
              <a:t>La completación de la actividad sucesora depende de la finalización de la actividad predecesora.</a:t>
            </a:r>
          </a:p>
          <a:p>
            <a:pPr marL="457200" indent="-457200" eaLnBrk="1" hangingPunct="1">
              <a:lnSpc>
                <a:spcPct val="90000"/>
              </a:lnSpc>
              <a:buNone/>
            </a:pPr>
            <a:r>
              <a:rPr lang="es-ES_tradnl" sz="1800" noProof="1" smtClean="0"/>
              <a:t>	</a:t>
            </a:r>
            <a:r>
              <a:rPr lang="es-ES_tradnl" sz="1800" b="1" noProof="1" smtClean="0"/>
              <a:t>Comienzo – Comienzo CC (SS). </a:t>
            </a:r>
            <a:r>
              <a:rPr lang="es-ES_tradnl" sz="1800" noProof="1" smtClean="0"/>
              <a:t>El inicio de la actividad sucesora depende del inicio de la actividad predecesora.</a:t>
            </a:r>
          </a:p>
          <a:p>
            <a:pPr marL="457200" indent="-457200" eaLnBrk="1" hangingPunct="1">
              <a:lnSpc>
                <a:spcPct val="90000"/>
              </a:lnSpc>
              <a:buNone/>
            </a:pPr>
            <a:r>
              <a:rPr lang="es-ES_tradnl" sz="1800" noProof="1" smtClean="0"/>
              <a:t>	</a:t>
            </a:r>
            <a:r>
              <a:rPr lang="es-ES_tradnl" sz="1800" b="1" noProof="1" smtClean="0"/>
              <a:t>Comienzo – Fin CF (SF). </a:t>
            </a:r>
            <a:r>
              <a:rPr lang="es-ES_tradnl" sz="1800" noProof="1" smtClean="0"/>
              <a:t>La completación de la actividad sucesora depende de la iniciaciónde la actividad predecesora.</a:t>
            </a:r>
          </a:p>
          <a:p>
            <a:pPr marL="457200" indent="-457200" eaLnBrk="1" hangingPunct="1">
              <a:lnSpc>
                <a:spcPct val="90000"/>
              </a:lnSpc>
              <a:buNone/>
            </a:pPr>
            <a:r>
              <a:rPr lang="es-ES_tradnl" sz="2000" noProof="1" smtClean="0"/>
              <a:t>La relación lógica más común es FC, mientras que la más raramente usada en proyectos es la CF.</a:t>
            </a: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14</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Determinación de las dependencias.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Hay 3 tipos de dependencias se usan para definir la secuencia entre las actividades:</a:t>
            </a:r>
          </a:p>
          <a:p>
            <a:pPr marL="457200" indent="-457200" eaLnBrk="1" hangingPunct="1">
              <a:lnSpc>
                <a:spcPct val="90000"/>
              </a:lnSpc>
              <a:buNone/>
            </a:pPr>
            <a:r>
              <a:rPr lang="es-ES_tradnl" sz="1800" noProof="1" smtClean="0"/>
              <a:t>	</a:t>
            </a:r>
          </a:p>
          <a:p>
            <a:pPr marL="457200" indent="-457200" eaLnBrk="1" hangingPunct="1">
              <a:lnSpc>
                <a:spcPct val="90000"/>
              </a:lnSpc>
              <a:buNone/>
            </a:pPr>
            <a:r>
              <a:rPr lang="es-ES_tradnl" sz="1800" noProof="1" smtClean="0"/>
              <a:t>	Dependencia obligatoria. </a:t>
            </a:r>
          </a:p>
          <a:p>
            <a:pPr marL="457200" indent="-457200" eaLnBrk="1" hangingPunct="1">
              <a:lnSpc>
                <a:spcPct val="90000"/>
              </a:lnSpc>
              <a:buNone/>
            </a:pPr>
            <a:r>
              <a:rPr lang="es-ES_tradnl" sz="1800" noProof="1" smtClean="0"/>
              <a:t>		Es dada por la naturaleza física de las actividades o por requerimientos 	contractuales.</a:t>
            </a:r>
          </a:p>
          <a:p>
            <a:pPr marL="457200" indent="-457200" eaLnBrk="1" hangingPunct="1">
              <a:lnSpc>
                <a:spcPct val="90000"/>
              </a:lnSpc>
              <a:buNone/>
            </a:pPr>
            <a:r>
              <a:rPr lang="es-ES_tradnl" sz="1800" noProof="1" smtClean="0"/>
              <a:t>		Es determinada por el equipo de proyecto.</a:t>
            </a:r>
          </a:p>
          <a:p>
            <a:pPr marL="457200" indent="-457200" eaLnBrk="1" hangingPunct="1">
              <a:lnSpc>
                <a:spcPct val="90000"/>
              </a:lnSpc>
              <a:buNone/>
            </a:pPr>
            <a:r>
              <a:rPr lang="es-ES_tradnl" sz="1800" noProof="1" smtClean="0"/>
              <a:t>		Involucra limitaciones físicas.</a:t>
            </a:r>
          </a:p>
          <a:p>
            <a:pPr marL="457200" indent="-457200" eaLnBrk="1" hangingPunct="1">
              <a:lnSpc>
                <a:spcPct val="90000"/>
              </a:lnSpc>
              <a:buNone/>
            </a:pPr>
            <a:r>
              <a:rPr lang="es-ES_tradnl" sz="1800" noProof="1" smtClean="0"/>
              <a:t>		Es también conocida como “lógica dura”.</a:t>
            </a:r>
          </a:p>
          <a:p>
            <a:pPr marL="457200" indent="-457200" eaLnBrk="1" hangingPunct="1">
              <a:lnSpc>
                <a:spcPct val="90000"/>
              </a:lnSpc>
              <a:buNone/>
            </a:pPr>
            <a:r>
              <a:rPr lang="es-ES_tradnl" sz="1800" noProof="1" smtClean="0"/>
              <a:t>	</a:t>
            </a:r>
          </a:p>
          <a:p>
            <a:pPr marL="457200" indent="-457200" eaLnBrk="1" hangingPunct="1">
              <a:lnSpc>
                <a:spcPct val="90000"/>
              </a:lnSpc>
              <a:buNone/>
            </a:pPr>
            <a:r>
              <a:rPr lang="es-ES_tradnl" sz="1800" noProof="1"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15</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Determinación de las dependencias.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Dependencia discrecional.</a:t>
            </a:r>
          </a:p>
          <a:p>
            <a:pPr marL="457200" indent="-457200" eaLnBrk="1" hangingPunct="1">
              <a:lnSpc>
                <a:spcPct val="90000"/>
              </a:lnSpc>
              <a:buNone/>
            </a:pPr>
            <a:r>
              <a:rPr lang="es-ES_tradnl" sz="1800" noProof="1" smtClean="0"/>
              <a:t>		Es determinada por el equipo de proyecto.</a:t>
            </a:r>
          </a:p>
          <a:p>
            <a:pPr marL="457200" indent="-457200" eaLnBrk="1" hangingPunct="1">
              <a:lnSpc>
                <a:spcPct val="90000"/>
              </a:lnSpc>
              <a:buNone/>
            </a:pPr>
            <a:r>
              <a:rPr lang="es-ES_tradnl" sz="1800" noProof="1" smtClean="0"/>
              <a:t>		Se le llama lógica blanda o preferida.</a:t>
            </a:r>
          </a:p>
          <a:p>
            <a:pPr marL="457200" indent="-457200" eaLnBrk="1" hangingPunct="1">
              <a:lnSpc>
                <a:spcPct val="90000"/>
              </a:lnSpc>
              <a:buNone/>
            </a:pPr>
            <a:r>
              <a:rPr lang="es-ES_tradnl" sz="1800" noProof="1" smtClean="0"/>
              <a:t>		Se determinan según las mejores prácticas en un área de aplicación donde 	se desea una secuencia específica por encima de otras aceptables.</a:t>
            </a:r>
          </a:p>
          <a:p>
            <a:pPr marL="457200" indent="-457200" eaLnBrk="1" hangingPunct="1">
              <a:lnSpc>
                <a:spcPct val="90000"/>
              </a:lnSpc>
              <a:buNone/>
            </a:pPr>
            <a:r>
              <a:rPr lang="es-ES_tradnl" sz="1800" noProof="1" smtClean="0"/>
              <a:t>		Pueden crear valores arbitrarios de holgura total y limitar opciones de 	planificación.</a:t>
            </a:r>
          </a:p>
          <a:p>
            <a:pPr marL="457200" indent="-457200" eaLnBrk="1" hangingPunct="1">
              <a:lnSpc>
                <a:spcPct val="90000"/>
              </a:lnSpc>
              <a:buNone/>
            </a:pPr>
            <a:r>
              <a:rPr lang="es-ES_tradnl" sz="1800" noProof="1" smtClean="0"/>
              <a:t>		Deben evitarse si se usan técnicas de ejecución rápida.</a:t>
            </a:r>
          </a:p>
          <a:p>
            <a:pPr marL="457200" indent="-457200" eaLnBrk="1" hangingPunct="1">
              <a:lnSpc>
                <a:spcPct val="90000"/>
              </a:lnSpc>
              <a:buNone/>
            </a:pPr>
            <a:r>
              <a:rPr lang="es-ES_tradnl" sz="1800" noProof="1"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16</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Determinación de las dependencias.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Dependencia externa.</a:t>
            </a:r>
          </a:p>
          <a:p>
            <a:pPr marL="457200" indent="-457200" eaLnBrk="1" hangingPunct="1">
              <a:lnSpc>
                <a:spcPct val="90000"/>
              </a:lnSpc>
              <a:buNone/>
            </a:pPr>
            <a:r>
              <a:rPr lang="es-ES_tradnl" sz="1800" noProof="1" smtClean="0"/>
              <a:t>		Las determina el equipo de direccion del proyecto.</a:t>
            </a:r>
          </a:p>
          <a:p>
            <a:pPr marL="457200" indent="-457200" eaLnBrk="1" hangingPunct="1">
              <a:lnSpc>
                <a:spcPct val="90000"/>
              </a:lnSpc>
              <a:buNone/>
            </a:pPr>
            <a:r>
              <a:rPr lang="es-ES_tradnl" sz="1800" noProof="1" smtClean="0"/>
              <a:t>		Son relaciones entre actividades del proyecto y otras que no son parte del 	proyecto.</a:t>
            </a:r>
          </a:p>
          <a:p>
            <a:pPr marL="457200" indent="-457200" eaLnBrk="1" hangingPunct="1">
              <a:lnSpc>
                <a:spcPct val="90000"/>
              </a:lnSpc>
              <a:buNone/>
            </a:pPr>
            <a:r>
              <a:rPr lang="es-ES_tradnl" sz="1800" noProof="1" smtClean="0"/>
              <a:t>		Normalmente están fuera de control del equipo del proyecto.</a:t>
            </a:r>
          </a:p>
          <a:p>
            <a:pPr marL="457200" indent="-457200" eaLnBrk="1" hangingPunct="1">
              <a:lnSpc>
                <a:spcPct val="90000"/>
              </a:lnSpc>
              <a:buNone/>
            </a:pPr>
            <a:r>
              <a:rPr lang="es-ES_tradnl" sz="1800" noProof="1"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17</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Aplicación de adelantos y retrasos (leads / lags).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Determinadas por el equipo de proyecto.</a:t>
            </a:r>
          </a:p>
          <a:p>
            <a:pPr marL="457200" indent="-457200" eaLnBrk="1" hangingPunct="1">
              <a:lnSpc>
                <a:spcPct val="90000"/>
              </a:lnSpc>
              <a:buNone/>
            </a:pPr>
            <a:r>
              <a:rPr lang="es-ES_tradnl" sz="1800" noProof="1" smtClean="0"/>
              <a:t>	No deben usarse para sustituir la lógica de la planificación.</a:t>
            </a:r>
          </a:p>
          <a:p>
            <a:pPr marL="457200" indent="-457200" eaLnBrk="1" hangingPunct="1">
              <a:lnSpc>
                <a:spcPct val="90000"/>
              </a:lnSpc>
              <a:buNone/>
            </a:pPr>
            <a:r>
              <a:rPr lang="es-ES_tradnl" sz="1800" noProof="1" smtClean="0"/>
              <a:t>	Un adelanto (lead) permite aceleración de la actividad sucesora.</a:t>
            </a:r>
          </a:p>
          <a:p>
            <a:pPr marL="457200" indent="-457200" eaLnBrk="1" hangingPunct="1">
              <a:lnSpc>
                <a:spcPct val="90000"/>
              </a:lnSpc>
              <a:buNone/>
            </a:pPr>
            <a:r>
              <a:rPr lang="es-ES_tradnl" sz="1800" noProof="1" smtClean="0"/>
              <a:t>		FC -xxdías</a:t>
            </a:r>
          </a:p>
          <a:p>
            <a:pPr marL="457200" indent="-457200" eaLnBrk="1" hangingPunct="1">
              <a:lnSpc>
                <a:spcPct val="90000"/>
              </a:lnSpc>
              <a:buNone/>
            </a:pPr>
            <a:r>
              <a:rPr lang="es-ES_tradnl" sz="1800" noProof="1" smtClean="0"/>
              <a:t>	Un retraso (lag) implica una demora en la actividad sucesora.</a:t>
            </a:r>
          </a:p>
          <a:p>
            <a:pPr marL="457200" indent="-457200" eaLnBrk="1" hangingPunct="1">
              <a:lnSpc>
                <a:spcPct val="90000"/>
              </a:lnSpc>
              <a:buNone/>
            </a:pPr>
            <a:r>
              <a:rPr lang="es-ES_tradnl" sz="1800" noProof="1" smtClean="0"/>
              <a:t>		CC+xxdías</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2000" b="1" noProof="1" smtClean="0"/>
              <a:t>Plantillas de red del cronograma.</a:t>
            </a:r>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1800" noProof="1" smtClean="0"/>
              <a:t>	Sirven tanto para el proyecto completo como para una parte del mismo.</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18</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r>
              <a:rPr lang="es-ES_tradnl" sz="2000" b="1" noProof="1" smtClean="0"/>
              <a:t>Diagrama de red del cronograma del proyecto</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1800" noProof="1" smtClean="0"/>
              <a:t>	Además de generar el diagrama de red, es recomendable describir los criterios usados para secuenciar las actividades.</a:t>
            </a:r>
          </a:p>
          <a:p>
            <a:pPr marL="457200" indent="-457200" eaLnBrk="1" hangingPunct="1">
              <a:lnSpc>
                <a:spcPct val="90000"/>
              </a:lnSpc>
              <a:buNone/>
            </a:pPr>
            <a:endParaRPr lang="es-ES_tradnl" sz="2000" b="1" noProof="1" smtClean="0"/>
          </a:p>
          <a:p>
            <a:pPr marL="457200" indent="-457200" eaLnBrk="1" hangingPunct="1">
              <a:lnSpc>
                <a:spcPct val="90000"/>
              </a:lnSpc>
              <a:buNone/>
            </a:pPr>
            <a:endParaRPr lang="es-ES_tradnl" sz="2000" b="1" noProof="1" smtClean="0"/>
          </a:p>
          <a:p>
            <a:pPr marL="457200" indent="-457200" eaLnBrk="1" hangingPunct="1">
              <a:lnSpc>
                <a:spcPct val="90000"/>
              </a:lnSpc>
              <a:buNone/>
            </a:pPr>
            <a:endParaRPr lang="es-ES_tradnl" sz="2000" b="1" noProof="1" smtClean="0"/>
          </a:p>
          <a:p>
            <a:pPr marL="457200" indent="-457200" eaLnBrk="1" hangingPunct="1">
              <a:lnSpc>
                <a:spcPct val="90000"/>
              </a:lnSpc>
              <a:buNone/>
            </a:pPr>
            <a:r>
              <a:rPr lang="es-ES_tradnl" sz="2000" b="1" noProof="1" smtClean="0"/>
              <a:t>Actualizaciones a los documentos del proyecto</a:t>
            </a:r>
          </a:p>
          <a:p>
            <a:pPr marL="457200" indent="-457200" eaLnBrk="1" hangingPunct="1">
              <a:lnSpc>
                <a:spcPct val="90000"/>
              </a:lnSpc>
              <a:buNone/>
            </a:pPr>
            <a:endParaRPr lang="es-ES_tradnl" sz="1800" noProof="1" smtClean="0"/>
          </a:p>
          <a:p>
            <a:pPr marL="457200" indent="-457200" eaLnBrk="1" hangingPunct="1">
              <a:lnSpc>
                <a:spcPct val="90000"/>
              </a:lnSpc>
              <a:buNone/>
            </a:pPr>
            <a:r>
              <a:rPr lang="es-ES_tradnl" sz="2000" noProof="1" smtClean="0"/>
              <a:t>	</a:t>
            </a:r>
            <a:r>
              <a:rPr lang="es-ES_tradnl" sz="1800" noProof="1" smtClean="0"/>
              <a:t>Algunos de los documentos son la lista de actividades, atributos de las actividades y registro de riesgos.</a:t>
            </a:r>
            <a:endParaRPr lang="es-ES" sz="18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19</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6.3 Secuenciar las actividades</a:t>
            </a:r>
            <a:endParaRPr lang="es-E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TIEMPO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4929222"/>
          </a:xfrm>
        </p:spPr>
        <p:txBody>
          <a:bodyPr/>
          <a:lstStyle/>
          <a:p>
            <a:pPr eaLnBrk="1" hangingPunct="1">
              <a:buFont typeface="Wingdings" pitchFamily="2" charset="2"/>
              <a:buChar char="ü"/>
            </a:pPr>
            <a:r>
              <a:rPr lang="es-ES_tradnl" sz="2400" dirty="0" smtClean="0"/>
              <a:t>Planear la gestión del cronograma</a:t>
            </a:r>
          </a:p>
          <a:p>
            <a:pPr eaLnBrk="1" hangingPunct="1">
              <a:buFont typeface="Wingdings" pitchFamily="2" charset="2"/>
              <a:buChar char="ü"/>
            </a:pPr>
            <a:r>
              <a:rPr lang="es-ES_tradnl" sz="2400" dirty="0" smtClean="0"/>
              <a:t>Definir las actividades	</a:t>
            </a:r>
          </a:p>
          <a:p>
            <a:pPr eaLnBrk="1" hangingPunct="1">
              <a:buNone/>
            </a:pPr>
            <a:r>
              <a:rPr lang="es-ES_tradnl" sz="2400" dirty="0" smtClean="0"/>
              <a:t>		Concepto	</a:t>
            </a:r>
          </a:p>
          <a:p>
            <a:pPr eaLnBrk="1" hangingPunct="1">
              <a:buNone/>
            </a:pPr>
            <a:r>
              <a:rPr lang="es-ES_tradnl" sz="2400" dirty="0" smtClean="0"/>
              <a:t>		Atributos de las actividades		</a:t>
            </a:r>
          </a:p>
          <a:p>
            <a:pPr eaLnBrk="1" hangingPunct="1">
              <a:buFont typeface="Wingdings" pitchFamily="2" charset="2"/>
              <a:buChar char="ü"/>
            </a:pPr>
            <a:r>
              <a:rPr lang="es-ES_tradnl" sz="2400" dirty="0" smtClean="0"/>
              <a:t>Secuenciar las actividades</a:t>
            </a:r>
          </a:p>
          <a:p>
            <a:pPr lvl="2" eaLnBrk="1" hangingPunct="1">
              <a:buNone/>
            </a:pPr>
            <a:r>
              <a:rPr lang="es-ES_tradnl" dirty="0" smtClean="0"/>
              <a:t>Tipos de dependencias</a:t>
            </a:r>
          </a:p>
          <a:p>
            <a:pPr eaLnBrk="1" hangingPunct="1">
              <a:buFont typeface="Wingdings" pitchFamily="2" charset="2"/>
              <a:buChar char="ü"/>
            </a:pPr>
            <a:r>
              <a:rPr lang="es-ES_tradnl" sz="2400" dirty="0" smtClean="0"/>
              <a:t>Técnicas de diagramación de redes</a:t>
            </a:r>
          </a:p>
          <a:p>
            <a:pPr eaLnBrk="1" hangingPunct="1">
              <a:buNone/>
            </a:pPr>
            <a:endParaRPr lang="es-ES_tradnl" sz="2800" dirty="0" smtClean="0"/>
          </a:p>
          <a:p>
            <a:pPr eaLnBrk="1" hangingPunct="1">
              <a:buNone/>
            </a:pPr>
            <a:endParaRPr lang="es-ES" sz="28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a:t>
            </a:fld>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92D050"/>
          </a:solidFill>
        </p:spPr>
        <p:txBody>
          <a:bodyPr/>
          <a:lstStyle/>
          <a:p>
            <a:r>
              <a:rPr lang="es-ES_tradnl" sz="3200" dirty="0" smtClean="0"/>
              <a:t>6.4 Estimar los recursos de las actividades</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903422462"/>
              </p:ext>
            </p:extLst>
          </p:nvPr>
        </p:nvGraphicFramePr>
        <p:xfrm>
          <a:off x="467544" y="908720"/>
          <a:ext cx="8229600" cy="41198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_tradnl" dirty="0" smtClean="0"/>
                        <a:t>1. Plan de gestión del cronograma</a:t>
                      </a:r>
                      <a:endParaRPr lang="es-ES" dirty="0"/>
                    </a:p>
                  </a:txBody>
                  <a:tcPr/>
                </a:tc>
                <a:tc>
                  <a:txBody>
                    <a:bodyPr/>
                    <a:lstStyle/>
                    <a:p>
                      <a:r>
                        <a:rPr lang="es-ES_tradnl" dirty="0" smtClean="0"/>
                        <a:t>1. Juicio de expertos</a:t>
                      </a:r>
                      <a:endParaRPr lang="es-ES" dirty="0"/>
                    </a:p>
                  </a:txBody>
                  <a:tcPr/>
                </a:tc>
                <a:tc>
                  <a:txBody>
                    <a:bodyPr/>
                    <a:lstStyle/>
                    <a:p>
                      <a:pPr marL="342900" indent="-342900">
                        <a:buNone/>
                      </a:pPr>
                      <a:r>
                        <a:rPr lang="es-ES_tradnl" dirty="0" smtClean="0"/>
                        <a:t>1. Requisitos de recursos de la actividad</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2. Lista</a:t>
                      </a:r>
                      <a:r>
                        <a:rPr lang="es-ES_tradnl" baseline="0" dirty="0" smtClean="0"/>
                        <a:t> de actividades       3. </a:t>
                      </a:r>
                      <a:r>
                        <a:rPr lang="es-ES_tradnl" dirty="0" smtClean="0"/>
                        <a:t>Atributos de la actividad</a:t>
                      </a:r>
                      <a:endParaRPr lang="es-ES" dirty="0" smtClean="0"/>
                    </a:p>
                    <a:p>
                      <a:r>
                        <a:rPr lang="es-ES_tradnl" dirty="0" smtClean="0"/>
                        <a:t>4. Calendarios de recursos </a:t>
                      </a:r>
                      <a:endParaRPr lang="es-ES" dirty="0"/>
                    </a:p>
                  </a:txBody>
                  <a:tcPr/>
                </a:tc>
                <a:tc>
                  <a:txBody>
                    <a:bodyPr/>
                    <a:lstStyle/>
                    <a:p>
                      <a:r>
                        <a:rPr lang="es-ES_tradnl" dirty="0" smtClean="0"/>
                        <a:t>2. Análisis de alternativas</a:t>
                      </a:r>
                      <a:endParaRPr lang="es-ES" dirty="0"/>
                    </a:p>
                  </a:txBody>
                  <a:tcPr/>
                </a:tc>
                <a:tc>
                  <a:txBody>
                    <a:bodyPr/>
                    <a:lstStyle/>
                    <a:p>
                      <a:r>
                        <a:rPr lang="es-ES_tradnl" dirty="0" smtClean="0"/>
                        <a:t>2. Estructura de desglose de los recursos</a:t>
                      </a:r>
                      <a:endParaRPr lang="es-ES" dirty="0"/>
                    </a:p>
                  </a:txBody>
                  <a:tcPr/>
                </a:tc>
              </a:tr>
              <a:tr h="370840">
                <a:tc>
                  <a:txBody>
                    <a:bodyPr/>
                    <a:lstStyle/>
                    <a:p>
                      <a:r>
                        <a:rPr lang="es-ES_tradnl" dirty="0" smtClean="0"/>
                        <a:t>5. Registro de riesgos        6. Estimados de costos de las</a:t>
                      </a:r>
                      <a:r>
                        <a:rPr lang="es-ES_tradnl" baseline="0" dirty="0" smtClean="0"/>
                        <a:t> actividades.</a:t>
                      </a:r>
                      <a:endParaRPr lang="es-ES" dirty="0"/>
                    </a:p>
                  </a:txBody>
                  <a:tcPr/>
                </a:tc>
                <a:tc>
                  <a:txBody>
                    <a:bodyPr/>
                    <a:lstStyle/>
                    <a:p>
                      <a:r>
                        <a:rPr lang="es-ES_tradnl" dirty="0" smtClean="0"/>
                        <a:t>3.</a:t>
                      </a:r>
                      <a:r>
                        <a:rPr lang="es-ES_tradnl" baseline="0" dirty="0" smtClean="0"/>
                        <a:t> Datos publicados para estimaciones</a:t>
                      </a:r>
                      <a:endParaRPr lang="es-ES" dirty="0"/>
                    </a:p>
                  </a:txBody>
                  <a:tcPr/>
                </a:tc>
                <a:tc>
                  <a:txBody>
                    <a:bodyPr/>
                    <a:lstStyle/>
                    <a:p>
                      <a:r>
                        <a:rPr lang="es-ES_tradnl" dirty="0" smtClean="0"/>
                        <a:t>3.</a:t>
                      </a:r>
                      <a:r>
                        <a:rPr lang="es-ES_tradnl" baseline="0" dirty="0" smtClean="0"/>
                        <a:t> Actualizaciones a los documentos del proyecto</a:t>
                      </a:r>
                      <a:endParaRPr lang="es-ES" dirty="0"/>
                    </a:p>
                  </a:txBody>
                  <a:tcPr/>
                </a:tc>
              </a:tr>
              <a:tr h="370840">
                <a:tc>
                  <a:txBody>
                    <a:bodyPr/>
                    <a:lstStyle/>
                    <a:p>
                      <a:r>
                        <a:rPr lang="es-ES_tradnl" dirty="0" smtClean="0"/>
                        <a:t>4. Factores ambientales de la empresa</a:t>
                      </a:r>
                      <a:endParaRPr lang="es-ES" dirty="0"/>
                    </a:p>
                  </a:txBody>
                  <a:tcPr/>
                </a:tc>
                <a:tc>
                  <a:txBody>
                    <a:bodyPr/>
                    <a:lstStyle/>
                    <a:p>
                      <a:r>
                        <a:rPr lang="es-ES_tradnl" dirty="0" smtClean="0"/>
                        <a:t>4. Estimación ascendente</a:t>
                      </a:r>
                      <a:endParaRPr lang="es-ES" dirty="0"/>
                    </a:p>
                  </a:txBody>
                  <a:tcPr/>
                </a:tc>
                <a:tc>
                  <a:txBody>
                    <a:bodyPr/>
                    <a:lstStyle/>
                    <a:p>
                      <a:endParaRPr lang="es-ES" dirty="0"/>
                    </a:p>
                  </a:txBody>
                  <a:tcPr/>
                </a:tc>
              </a:tr>
              <a:tr h="370840">
                <a:tc>
                  <a:txBody>
                    <a:bodyPr/>
                    <a:lstStyle/>
                    <a:p>
                      <a:r>
                        <a:rPr lang="es-ES_tradnl" dirty="0" smtClean="0"/>
                        <a:t>5. Activos de los procesos organizacionales</a:t>
                      </a:r>
                      <a:endParaRPr lang="es-ES" dirty="0"/>
                    </a:p>
                  </a:txBody>
                  <a:tcPr/>
                </a:tc>
                <a:tc>
                  <a:txBody>
                    <a:bodyPr/>
                    <a:lstStyle/>
                    <a:p>
                      <a:r>
                        <a:rPr lang="es-ES_tradnl" dirty="0" smtClean="0"/>
                        <a:t>5.</a:t>
                      </a:r>
                      <a:r>
                        <a:rPr lang="es-ES_tradnl" baseline="0" dirty="0" smtClean="0"/>
                        <a:t> Software de gestión de proyectos</a:t>
                      </a:r>
                      <a:endParaRPr lang="es-ES" dirty="0"/>
                    </a:p>
                  </a:txBody>
                  <a:tcPr/>
                </a:tc>
                <a:tc>
                  <a:txBody>
                    <a:bodyPr/>
                    <a:lstStyle/>
                    <a:p>
                      <a:endParaRPr lang="es-ES"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20</a:t>
            </a:fld>
            <a:endParaRPr lang="es-ES"/>
          </a:p>
        </p:txBody>
      </p:sp>
      <p:sp>
        <p:nvSpPr>
          <p:cNvPr id="6" name="5 Rectángulo"/>
          <p:cNvSpPr/>
          <p:nvPr/>
        </p:nvSpPr>
        <p:spPr>
          <a:xfrm>
            <a:off x="2123728" y="4869160"/>
            <a:ext cx="5429288" cy="156966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consiste en estimar el tipo y la cantidad de recursos (materiales, personas, equipos, suministros requeridos para ejecutar cada actividad.</a:t>
            </a: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None/>
            </a:pPr>
            <a:r>
              <a:rPr lang="es-ES_tradnl" sz="2000" noProof="1" smtClean="0">
                <a:solidFill>
                  <a:schemeClr val="tx1"/>
                </a:solidFill>
                <a:latin typeface="Arial" pitchFamily="34" charset="0"/>
              </a:rPr>
              <a:t>Plan de gestión del cronograma</a:t>
            </a:r>
          </a:p>
          <a:p>
            <a:pPr marL="457200" indent="-457200" eaLnBrk="1" hangingPunct="1">
              <a:lnSpc>
                <a:spcPct val="90000"/>
              </a:lnSpc>
              <a:buNone/>
            </a:pPr>
            <a:r>
              <a:rPr lang="es-ES_tradnl" sz="2000" noProof="1" smtClean="0">
                <a:solidFill>
                  <a:schemeClr val="tx1"/>
                </a:solidFill>
                <a:latin typeface="Arial" pitchFamily="34" charset="0"/>
              </a:rPr>
              <a:t>Lista y atributos de actividades.</a:t>
            </a:r>
          </a:p>
          <a:p>
            <a:pPr marL="457200" indent="-457200" eaLnBrk="1" hangingPunct="1">
              <a:lnSpc>
                <a:spcPct val="90000"/>
              </a:lnSpc>
              <a:buNone/>
            </a:pPr>
            <a:r>
              <a:rPr lang="es-ES_tradnl" sz="2000" noProof="1" smtClean="0">
                <a:solidFill>
                  <a:schemeClr val="tx1"/>
                </a:solidFill>
                <a:latin typeface="Arial" pitchFamily="34" charset="0"/>
              </a:rPr>
              <a:t>Calendario de recursos. </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Indica cuándo y por cuánto tiempo estarán disponibles los recursos.</a:t>
            </a:r>
          </a:p>
          <a:p>
            <a:pPr marL="457200" indent="-457200" eaLnBrk="1" hangingPunct="1">
              <a:lnSpc>
                <a:spcPct val="90000"/>
              </a:lnSpc>
              <a:buNone/>
            </a:pPr>
            <a:r>
              <a:rPr lang="es-ES_tradnl" sz="1600" noProof="1" smtClean="0">
                <a:solidFill>
                  <a:schemeClr val="tx1"/>
                </a:solidFill>
                <a:latin typeface="Arial" pitchFamily="34" charset="0"/>
              </a:rPr>
              <a:t>	A nivel de actividad o para el proyecto completo.</a:t>
            </a:r>
          </a:p>
          <a:p>
            <a:pPr marL="457200" indent="-457200" eaLnBrk="1" hangingPunct="1">
              <a:lnSpc>
                <a:spcPct val="90000"/>
              </a:lnSpc>
              <a:buNone/>
            </a:pPr>
            <a:r>
              <a:rPr lang="es-ES_tradnl" sz="2000" noProof="1">
                <a:solidFill>
                  <a:schemeClr val="tx1"/>
                </a:solidFill>
                <a:latin typeface="Arial" pitchFamily="34" charset="0"/>
              </a:rPr>
              <a:t>Registro de riesgos.</a:t>
            </a:r>
          </a:p>
          <a:p>
            <a:pPr marL="457200" indent="-457200" eaLnBrk="1" hangingPunct="1">
              <a:lnSpc>
                <a:spcPct val="90000"/>
              </a:lnSpc>
              <a:buNone/>
            </a:pPr>
            <a:r>
              <a:rPr lang="es-ES_tradnl" sz="1600" noProof="1">
                <a:solidFill>
                  <a:schemeClr val="tx1"/>
                </a:solidFill>
                <a:latin typeface="Arial" pitchFamily="34" charset="0"/>
              </a:rPr>
              <a:t>	P</a:t>
            </a:r>
            <a:r>
              <a:rPr lang="es-ES_tradnl" sz="1600" noProof="1" smtClean="0">
                <a:solidFill>
                  <a:schemeClr val="tx1"/>
                </a:solidFill>
                <a:latin typeface="Arial" pitchFamily="34" charset="0"/>
              </a:rPr>
              <a:t>odrían impactar la selección y disponibilidad de los recursos</a:t>
            </a:r>
          </a:p>
          <a:p>
            <a:pPr marL="457200" indent="-457200" eaLnBrk="1" hangingPunct="1">
              <a:lnSpc>
                <a:spcPct val="90000"/>
              </a:lnSpc>
              <a:buNone/>
            </a:pPr>
            <a:r>
              <a:rPr lang="es-ES_tradnl" sz="2000" noProof="1">
                <a:solidFill>
                  <a:schemeClr val="tx1"/>
                </a:solidFill>
                <a:latin typeface="Arial" pitchFamily="34" charset="0"/>
              </a:rPr>
              <a:t>Estimados de los costos de los recursos.</a:t>
            </a:r>
          </a:p>
          <a:p>
            <a:pPr marL="457200" indent="-457200" eaLnBrk="1" hangingPunct="1">
              <a:lnSpc>
                <a:spcPct val="90000"/>
              </a:lnSpc>
              <a:buNone/>
            </a:pPr>
            <a:r>
              <a:rPr lang="es-ES_tradnl" sz="1600" noProof="1">
                <a:solidFill>
                  <a:schemeClr val="tx1"/>
                </a:solidFill>
                <a:latin typeface="Arial" pitchFamily="34" charset="0"/>
              </a:rPr>
              <a:t>	</a:t>
            </a:r>
            <a:r>
              <a:rPr lang="es-ES_tradnl" sz="1600" noProof="1" smtClean="0">
                <a:solidFill>
                  <a:schemeClr val="tx1"/>
                </a:solidFill>
                <a:latin typeface="Arial" pitchFamily="34" charset="0"/>
              </a:rPr>
              <a:t>Podrían impactar la selección de los recursos.</a:t>
            </a:r>
          </a:p>
          <a:p>
            <a:pPr marL="457200" indent="-457200" eaLnBrk="1" hangingPunct="1">
              <a:lnSpc>
                <a:spcPct val="90000"/>
              </a:lnSpc>
              <a:buNone/>
            </a:pPr>
            <a:r>
              <a:rPr lang="es-ES_tradnl" sz="2000" noProof="1" smtClean="0">
                <a:solidFill>
                  <a:schemeClr val="tx1"/>
                </a:solidFill>
                <a:latin typeface="Arial" pitchFamily="34" charset="0"/>
              </a:rPr>
              <a:t>Factores ambientales de la empresa.</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Disponibilidad de recursos y habilidades, entre otros.</a:t>
            </a:r>
          </a:p>
          <a:p>
            <a:pPr marL="457200" indent="-457200" eaLnBrk="1" hangingPunct="1">
              <a:lnSpc>
                <a:spcPct val="90000"/>
              </a:lnSpc>
              <a:buNone/>
            </a:pPr>
            <a:r>
              <a:rPr lang="es-ES_tradnl" sz="2000" noProof="1" smtClean="0">
                <a:solidFill>
                  <a:schemeClr val="tx1"/>
                </a:solidFill>
                <a:latin typeface="Arial" pitchFamily="34" charset="0"/>
              </a:rPr>
              <a:t>Activos de los procesos ambientales</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Políticas y procedimietos del staff.</a:t>
            </a:r>
          </a:p>
          <a:p>
            <a:pPr marL="457200" indent="-457200" eaLnBrk="1" hangingPunct="1">
              <a:lnSpc>
                <a:spcPct val="90000"/>
              </a:lnSpc>
              <a:buNone/>
            </a:pPr>
            <a:r>
              <a:rPr lang="es-ES_tradnl" sz="1600" noProof="1" smtClean="0">
                <a:solidFill>
                  <a:schemeClr val="tx1"/>
                </a:solidFill>
                <a:latin typeface="Arial" pitchFamily="34" charset="0"/>
              </a:rPr>
              <a:t>	Políticas y procedimientos relativos a renta y compra de equipo y suministros.</a:t>
            </a:r>
          </a:p>
          <a:p>
            <a:pPr marL="457200" indent="-457200" eaLnBrk="1" hangingPunct="1">
              <a:lnSpc>
                <a:spcPct val="90000"/>
              </a:lnSpc>
              <a:buNone/>
            </a:pPr>
            <a:r>
              <a:rPr lang="es-ES_tradnl" sz="1600" noProof="1" smtClean="0">
                <a:solidFill>
                  <a:schemeClr val="tx1"/>
                </a:solidFill>
                <a:latin typeface="Arial" pitchFamily="34" charset="0"/>
              </a:rPr>
              <a:t>	Información histórica.</a:t>
            </a: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21</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los recursos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t>Juicio de expertos.</a:t>
            </a:r>
          </a:p>
          <a:p>
            <a:pPr marL="457200" indent="-457200" eaLnBrk="1" hangingPunct="1">
              <a:lnSpc>
                <a:spcPct val="90000"/>
              </a:lnSpc>
              <a:buNone/>
            </a:pPr>
            <a:r>
              <a:rPr lang="es-ES_tradnl" sz="2000" noProof="1" smtClean="0"/>
              <a:t>Análisis de alternativas.</a:t>
            </a:r>
          </a:p>
          <a:p>
            <a:pPr marL="457200" indent="-457200" eaLnBrk="1" hangingPunct="1">
              <a:lnSpc>
                <a:spcPct val="90000"/>
              </a:lnSpc>
              <a:buNone/>
            </a:pPr>
            <a:r>
              <a:rPr lang="es-ES_tradnl" sz="2000" noProof="1" smtClean="0"/>
              <a:t>	</a:t>
            </a:r>
            <a:r>
              <a:rPr lang="es-ES_tradnl" sz="1600" noProof="1" smtClean="0"/>
              <a:t>Analizar métodos alternativos de realización.</a:t>
            </a:r>
          </a:p>
          <a:p>
            <a:pPr marL="457200" indent="-457200" eaLnBrk="1" hangingPunct="1">
              <a:lnSpc>
                <a:spcPct val="90000"/>
              </a:lnSpc>
              <a:buNone/>
            </a:pPr>
            <a:r>
              <a:rPr lang="es-ES_tradnl" sz="2000" noProof="1" smtClean="0"/>
              <a:t>Datos de estimación publicados.</a:t>
            </a:r>
          </a:p>
          <a:p>
            <a:pPr marL="457200" indent="-457200" eaLnBrk="1" hangingPunct="1">
              <a:lnSpc>
                <a:spcPct val="90000"/>
              </a:lnSpc>
              <a:buNone/>
            </a:pPr>
            <a:r>
              <a:rPr lang="es-ES_tradnl" sz="2000" noProof="1" smtClean="0"/>
              <a:t>	</a:t>
            </a:r>
            <a:r>
              <a:rPr lang="es-ES_tradnl" sz="1600" noProof="1" smtClean="0"/>
              <a:t>En el mercado se encuentran diferentes bases de datos de rendimientos.</a:t>
            </a:r>
          </a:p>
          <a:p>
            <a:pPr marL="457200" indent="-457200" eaLnBrk="1" hangingPunct="1">
              <a:lnSpc>
                <a:spcPct val="90000"/>
              </a:lnSpc>
              <a:buNone/>
            </a:pPr>
            <a:r>
              <a:rPr lang="es-ES_tradnl" sz="2000" noProof="1" smtClean="0"/>
              <a:t>Estimación de abajo hacia arriba.</a:t>
            </a:r>
          </a:p>
          <a:p>
            <a:pPr marL="457200" indent="-457200" eaLnBrk="1" hangingPunct="1">
              <a:lnSpc>
                <a:spcPct val="90000"/>
              </a:lnSpc>
              <a:buNone/>
            </a:pPr>
            <a:r>
              <a:rPr lang="es-ES_tradnl" sz="2000" noProof="1" smtClean="0"/>
              <a:t>	</a:t>
            </a:r>
            <a:r>
              <a:rPr lang="es-ES_tradnl" sz="1600" noProof="1" smtClean="0"/>
              <a:t>Descomponer la actividad en mayor detalle para su estimación.</a:t>
            </a:r>
          </a:p>
          <a:p>
            <a:pPr marL="457200" indent="-457200" eaLnBrk="1" hangingPunct="1">
              <a:lnSpc>
                <a:spcPct val="90000"/>
              </a:lnSpc>
              <a:buNone/>
            </a:pPr>
            <a:r>
              <a:rPr lang="es-ES_tradnl" sz="1600" noProof="1" smtClean="0"/>
              <a:t>	Se estiman los recursos del detalle de las actividades y se van acumulando hasta obtener el total de recursos para la actividad.</a:t>
            </a:r>
            <a:endParaRPr lang="es-ES" sz="2000" noProof="1" smtClean="0"/>
          </a:p>
          <a:p>
            <a:pPr marL="457200" indent="-457200" eaLnBrk="1" hangingPunct="1">
              <a:lnSpc>
                <a:spcPct val="90000"/>
              </a:lnSpc>
              <a:buNone/>
            </a:pPr>
            <a:r>
              <a:rPr lang="es-ES_tradnl" sz="1600" noProof="1" smtClean="0"/>
              <a:t>	La dependencia entre actividades puede afectar la aplicación y uso de los recursos.</a:t>
            </a:r>
          </a:p>
          <a:p>
            <a:pPr marL="457200" indent="-457200" eaLnBrk="1" hangingPunct="1">
              <a:lnSpc>
                <a:spcPct val="90000"/>
              </a:lnSpc>
              <a:buNone/>
            </a:pPr>
            <a:r>
              <a:rPr lang="es-ES_tradnl" sz="1600" noProof="1" smtClean="0"/>
              <a:t>	Si existe dependencia entre actividades debe documentarse el patrón de uso de los recursos.</a:t>
            </a:r>
          </a:p>
          <a:p>
            <a:pPr marL="457200" indent="-457200" eaLnBrk="1" hangingPunct="1">
              <a:lnSpc>
                <a:spcPct val="90000"/>
              </a:lnSpc>
              <a:buNone/>
            </a:pPr>
            <a:r>
              <a:rPr lang="es-ES_tradnl" sz="2000" noProof="1" smtClean="0"/>
              <a:t>Software de Gestion de Proyectos.</a:t>
            </a:r>
          </a:p>
          <a:p>
            <a:pPr marL="457200" indent="-457200" eaLnBrk="1" hangingPunct="1">
              <a:lnSpc>
                <a:spcPct val="90000"/>
              </a:lnSpc>
              <a:buNone/>
            </a:pPr>
            <a:r>
              <a:rPr lang="es-ES_tradnl" sz="2000" noProof="1" smtClean="0"/>
              <a:t>	</a:t>
            </a:r>
            <a:r>
              <a:rPr lang="es-ES_tradnl" sz="1600" noProof="1" smtClean="0"/>
              <a:t>Ayudan a planificar, organizar y gestionar los grupos de recursos y a desarrollar estimados.</a:t>
            </a: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los recursos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endParaRPr lang="es-ES_tradnl" sz="2000" noProof="1" smtClean="0"/>
          </a:p>
          <a:p>
            <a:pPr marL="457200" indent="-457200" eaLnBrk="1" hangingPunct="1">
              <a:lnSpc>
                <a:spcPct val="90000"/>
              </a:lnSpc>
              <a:buNone/>
            </a:pPr>
            <a:r>
              <a:rPr lang="es-ES_tradnl" sz="2000" noProof="1" smtClean="0"/>
              <a:t>Requisitos de recursos de la actividad.</a:t>
            </a:r>
          </a:p>
          <a:p>
            <a:pPr marL="457200" indent="-457200" eaLnBrk="1" hangingPunct="1">
              <a:lnSpc>
                <a:spcPct val="90000"/>
              </a:lnSpc>
              <a:buNone/>
            </a:pPr>
            <a:r>
              <a:rPr lang="es-ES_tradnl" sz="2000" noProof="1" smtClean="0"/>
              <a:t>	</a:t>
            </a:r>
            <a:r>
              <a:rPr lang="es-ES_tradnl" sz="1600" noProof="1" smtClean="0"/>
              <a:t>Es una matriz donde se listan los recursos para cada actividad de un paquete de trabajo.</a:t>
            </a:r>
          </a:p>
          <a:p>
            <a:pPr marL="457200" indent="-457200" eaLnBrk="1" hangingPunct="1">
              <a:lnSpc>
                <a:spcPct val="90000"/>
              </a:lnSpc>
              <a:buNone/>
            </a:pPr>
            <a:r>
              <a:rPr lang="es-ES_tradnl" sz="1600" noProof="1" smtClean="0"/>
              <a:t>	El nivel de detalle va de la mano con el área de aplicación.</a:t>
            </a:r>
          </a:p>
          <a:p>
            <a:pPr marL="457200" indent="-457200" eaLnBrk="1" hangingPunct="1">
              <a:lnSpc>
                <a:spcPct val="90000"/>
              </a:lnSpc>
              <a:buNone/>
            </a:pPr>
            <a:r>
              <a:rPr lang="es-ES_tradnl" sz="1600" noProof="1" smtClean="0"/>
              <a:t>	La documentación de los requisitos es una memoria de cálculo en la que se detallan los rendimientos, los supuestos, los cálculos, la disponibilidad y las cantidades, entre otros.</a:t>
            </a:r>
          </a:p>
          <a:p>
            <a:pPr marL="457200" indent="-457200" eaLnBrk="1" hangingPunct="1">
              <a:lnSpc>
                <a:spcPct val="90000"/>
              </a:lnSpc>
              <a:buNone/>
            </a:pPr>
            <a:r>
              <a:rPr lang="es-ES_tradnl" sz="2000" noProof="1" smtClean="0"/>
              <a:t>Estructura de desglose de recursos.</a:t>
            </a:r>
            <a:r>
              <a:rPr lang="es-ES_tradnl" sz="1600" noProof="1" smtClean="0"/>
              <a:t> </a:t>
            </a:r>
          </a:p>
          <a:p>
            <a:pPr marL="457200" indent="-457200" eaLnBrk="1" hangingPunct="1">
              <a:lnSpc>
                <a:spcPct val="90000"/>
              </a:lnSpc>
              <a:buNone/>
            </a:pPr>
            <a:r>
              <a:rPr lang="es-ES_tradnl" sz="1600" noProof="1" smtClean="0"/>
              <a:t>	Es una estructura jerárquica de los recursos identificados por categoría y tipo de recurso.</a:t>
            </a:r>
          </a:p>
          <a:p>
            <a:pPr marL="457200" indent="-457200" eaLnBrk="1" hangingPunct="1">
              <a:lnSpc>
                <a:spcPct val="90000"/>
              </a:lnSpc>
              <a:buNone/>
            </a:pPr>
            <a:r>
              <a:rPr lang="es-ES_tradnl" sz="1600" noProof="1" smtClean="0"/>
              <a:t>	Categoría de recursos: mano de obra, materiales, equipo, suministros, entre otros.</a:t>
            </a:r>
          </a:p>
          <a:p>
            <a:pPr marL="457200" indent="-457200" eaLnBrk="1" hangingPunct="1">
              <a:lnSpc>
                <a:spcPct val="90000"/>
              </a:lnSpc>
              <a:buNone/>
            </a:pPr>
            <a:r>
              <a:rPr lang="es-ES_tradnl" sz="1600" noProof="1" smtClean="0"/>
              <a:t>	Tipo de recursos: nivel de habilidad o de formación (Rec. Humano), obra gris, acabados, etc.</a:t>
            </a:r>
          </a:p>
          <a:p>
            <a:pPr marL="457200" indent="-457200" eaLnBrk="1" hangingPunct="1">
              <a:lnSpc>
                <a:spcPct val="90000"/>
              </a:lnSpc>
              <a:buNone/>
            </a:pPr>
            <a:r>
              <a:rPr lang="es-ES_tradnl" sz="1600" noProof="1" smtClean="0"/>
              <a:t>	Se usa para análisis de uso de los recursos en el cronograma.</a:t>
            </a:r>
          </a:p>
          <a:p>
            <a:pPr marL="457200" indent="-457200" eaLnBrk="1" hangingPunct="1">
              <a:lnSpc>
                <a:spcPct val="90000"/>
              </a:lnSpc>
              <a:buNone/>
            </a:pPr>
            <a:r>
              <a:rPr lang="es-ES_tradnl" sz="2000" noProof="1" smtClean="0"/>
              <a:t>Actualización a los documentos del proyecto.</a:t>
            </a:r>
          </a:p>
          <a:p>
            <a:pPr marL="457200" indent="-457200" eaLnBrk="1" hangingPunct="1">
              <a:lnSpc>
                <a:spcPct val="90000"/>
              </a:lnSpc>
              <a:buNone/>
            </a:pPr>
            <a:r>
              <a:rPr lang="es-ES_tradnl" sz="2000" noProof="1" smtClean="0"/>
              <a:t>	</a:t>
            </a:r>
            <a:r>
              <a:rPr lang="es-ES_tradnl" sz="1600" noProof="1" smtClean="0"/>
              <a:t>Incluye pero no está limitado a: lista de actividades, y de atributos de las actividades, caledario de los recursos.</a:t>
            </a:r>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23</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6" name="1 Título"/>
          <p:cNvSpPr txBox="1">
            <a:spLocks/>
          </p:cNvSpPr>
          <p:nvPr/>
        </p:nvSpPr>
        <p:spPr bwMode="auto">
          <a:xfrm>
            <a:off x="457200" y="274638"/>
            <a:ext cx="8229600" cy="654032"/>
          </a:xfrm>
          <a:prstGeom prst="rect">
            <a:avLst/>
          </a:prstGeom>
          <a:solidFill>
            <a:srgbClr val="92D05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los recursos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rgbClr val="00B0F0"/>
          </a:solidFill>
        </p:spPr>
        <p:txBody>
          <a:bodyPr/>
          <a:lstStyle/>
          <a:p>
            <a:r>
              <a:rPr lang="es-ES_tradnl" sz="3200" dirty="0" smtClean="0"/>
              <a:t>6.5 Estimar la duración de las actividades</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45406177"/>
              </p:ext>
            </p:extLst>
          </p:nvPr>
        </p:nvGraphicFramePr>
        <p:xfrm>
          <a:off x="395536" y="908720"/>
          <a:ext cx="8229600" cy="40640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s-ES_tradnl" dirty="0" smtClean="0"/>
                        <a:t>Entradas</a:t>
                      </a:r>
                      <a:endParaRPr lang="es-ES" dirty="0"/>
                    </a:p>
                  </a:txBody>
                  <a:tcPr/>
                </a:tc>
                <a:tc>
                  <a:txBody>
                    <a:bodyPr/>
                    <a:lstStyle/>
                    <a:p>
                      <a:pPr algn="ctr"/>
                      <a:r>
                        <a:rPr lang="es-ES_tradnl" dirty="0" smtClean="0"/>
                        <a:t>Técnicas y Herramientas</a:t>
                      </a:r>
                      <a:endParaRPr lang="es-ES" dirty="0"/>
                    </a:p>
                  </a:txBody>
                  <a:tcPr/>
                </a:tc>
                <a:tc>
                  <a:txBody>
                    <a:bodyPr/>
                    <a:lstStyle/>
                    <a:p>
                      <a:pPr algn="ctr"/>
                      <a:r>
                        <a:rPr lang="es-ES_tradnl" dirty="0" smtClean="0"/>
                        <a:t>Salidas</a:t>
                      </a:r>
                      <a:endParaRPr lang="es-ES" dirty="0"/>
                    </a:p>
                  </a:txBody>
                  <a:tcPr/>
                </a:tc>
              </a:tr>
              <a:tr h="370840">
                <a:tc>
                  <a:txBody>
                    <a:bodyPr/>
                    <a:lstStyle/>
                    <a:p>
                      <a:r>
                        <a:rPr lang="es-ES_tradnl" sz="1400" dirty="0" smtClean="0"/>
                        <a:t>1. Plan de gestión del cronograma</a:t>
                      </a:r>
                    </a:p>
                    <a:p>
                      <a:r>
                        <a:rPr lang="es-ES_tradnl" sz="1400" dirty="0" smtClean="0"/>
                        <a:t>2. Lista</a:t>
                      </a:r>
                      <a:r>
                        <a:rPr lang="es-ES_tradnl" sz="1400" baseline="0" dirty="0" smtClean="0"/>
                        <a:t> de actividades</a:t>
                      </a:r>
                      <a:endParaRPr lang="es-ES" sz="1400" dirty="0"/>
                    </a:p>
                  </a:txBody>
                  <a:tcPr/>
                </a:tc>
                <a:tc>
                  <a:txBody>
                    <a:bodyPr/>
                    <a:lstStyle/>
                    <a:p>
                      <a:r>
                        <a:rPr lang="es-ES_tradnl" sz="1400" dirty="0" smtClean="0"/>
                        <a:t>1. Juicio de expertos</a:t>
                      </a:r>
                      <a:endParaRPr lang="es-ES" sz="1400" dirty="0"/>
                    </a:p>
                  </a:txBody>
                  <a:tcPr/>
                </a:tc>
                <a:tc>
                  <a:txBody>
                    <a:bodyPr/>
                    <a:lstStyle/>
                    <a:p>
                      <a:pPr marL="342900" indent="-342900">
                        <a:buNone/>
                      </a:pPr>
                      <a:r>
                        <a:rPr lang="es-ES_tradnl" sz="1400" dirty="0" smtClean="0"/>
                        <a:t>1. Estimados</a:t>
                      </a:r>
                      <a:r>
                        <a:rPr lang="es-ES_tradnl" sz="1400" baseline="0" dirty="0" smtClean="0"/>
                        <a:t> de las duraciones </a:t>
                      </a:r>
                      <a:r>
                        <a:rPr lang="es-ES_tradnl" sz="1400" dirty="0" smtClean="0"/>
                        <a:t>de las actividades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3. Atributos de la actividad</a:t>
                      </a:r>
                      <a:endParaRPr lang="es-ES" sz="1400" dirty="0" smtClean="0"/>
                    </a:p>
                    <a:p>
                      <a:endParaRPr lang="es-ES" sz="1400" dirty="0"/>
                    </a:p>
                  </a:txBody>
                  <a:tcPr/>
                </a:tc>
                <a:tc>
                  <a:txBody>
                    <a:bodyPr/>
                    <a:lstStyle/>
                    <a:p>
                      <a:r>
                        <a:rPr lang="es-ES_tradnl" sz="1400" dirty="0" smtClean="0"/>
                        <a:t>2. Estimaciones análogas </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2.</a:t>
                      </a:r>
                      <a:r>
                        <a:rPr lang="es-ES_tradnl" sz="1400" baseline="0" dirty="0" smtClean="0"/>
                        <a:t> Actualizaciones a los documentos del proyecto</a:t>
                      </a:r>
                      <a:endParaRPr lang="es-ES" sz="1400" dirty="0" smtClean="0"/>
                    </a:p>
                  </a:txBody>
                  <a:tcPr/>
                </a:tc>
              </a:tr>
              <a:tr h="370840">
                <a:tc>
                  <a:txBody>
                    <a:bodyPr/>
                    <a:lstStyle/>
                    <a:p>
                      <a:r>
                        <a:rPr lang="es-ES_tradnl" sz="1400" dirty="0" smtClean="0"/>
                        <a:t>4. Requisitos de los</a:t>
                      </a:r>
                      <a:r>
                        <a:rPr lang="es-ES_tradnl" sz="1400" baseline="0" dirty="0" smtClean="0"/>
                        <a:t> recursos de las actividades</a:t>
                      </a:r>
                      <a:endParaRPr lang="es-ES" sz="1400" dirty="0"/>
                    </a:p>
                  </a:txBody>
                  <a:tcPr/>
                </a:tc>
                <a:tc>
                  <a:txBody>
                    <a:bodyPr/>
                    <a:lstStyle/>
                    <a:p>
                      <a:r>
                        <a:rPr lang="es-ES_tradnl" sz="1400" dirty="0" smtClean="0"/>
                        <a:t>3. Estimaciones paramétricas</a:t>
                      </a:r>
                      <a:endParaRPr lang="es-ES" sz="1400" dirty="0"/>
                    </a:p>
                  </a:txBody>
                  <a:tcPr/>
                </a:tc>
                <a:tc>
                  <a:txBody>
                    <a:bodyPr/>
                    <a:lstStyle/>
                    <a:p>
                      <a:endParaRPr lang="es-ES" sz="1400" dirty="0"/>
                    </a:p>
                  </a:txBody>
                  <a:tcPr/>
                </a:tc>
              </a:tr>
              <a:tr h="370840">
                <a:tc>
                  <a:txBody>
                    <a:bodyPr/>
                    <a:lstStyle/>
                    <a:p>
                      <a:r>
                        <a:rPr lang="es-ES_tradnl" sz="1400" dirty="0" smtClean="0"/>
                        <a:t>5. Calendarios de recursos</a:t>
                      </a:r>
                      <a:endParaRPr lang="es-ES" sz="1400" dirty="0"/>
                    </a:p>
                  </a:txBody>
                  <a:tcPr/>
                </a:tc>
                <a:tc>
                  <a:txBody>
                    <a:bodyPr/>
                    <a:lstStyle/>
                    <a:p>
                      <a:r>
                        <a:rPr lang="es-ES_tradnl" sz="1400" dirty="0" smtClean="0"/>
                        <a:t>4.</a:t>
                      </a:r>
                      <a:r>
                        <a:rPr lang="es-ES_tradnl" sz="1400" baseline="0" dirty="0" smtClean="0"/>
                        <a:t> Estimaciones de 3 puntos</a:t>
                      </a:r>
                      <a:endParaRPr lang="es-ES" sz="1400" dirty="0"/>
                    </a:p>
                  </a:txBody>
                  <a:tcPr/>
                </a:tc>
                <a:tc>
                  <a:txBody>
                    <a:bodyPr/>
                    <a:lstStyle/>
                    <a:p>
                      <a:endParaRPr lang="es-ES" sz="1400" dirty="0"/>
                    </a:p>
                  </a:txBody>
                  <a:tcPr/>
                </a:tc>
              </a:tr>
              <a:tr h="370840">
                <a:tc>
                  <a:txBody>
                    <a:bodyPr/>
                    <a:lstStyle/>
                    <a:p>
                      <a:r>
                        <a:rPr lang="es-ES_tradnl" sz="1400" dirty="0" smtClean="0"/>
                        <a:t>6. Enunciado del Alcance</a:t>
                      </a:r>
                    </a:p>
                    <a:p>
                      <a:r>
                        <a:rPr lang="es-ES_tradnl" sz="1400" dirty="0" smtClean="0"/>
                        <a:t>7. Registro de riesgos</a:t>
                      </a:r>
                    </a:p>
                    <a:p>
                      <a:r>
                        <a:rPr lang="es-ES_tradnl" sz="1400" dirty="0" smtClean="0"/>
                        <a:t>8. Estructura Detallada</a:t>
                      </a:r>
                      <a:r>
                        <a:rPr lang="es-ES_tradnl" sz="1400" baseline="0" dirty="0" smtClean="0"/>
                        <a:t> de Recursos</a:t>
                      </a:r>
                      <a:endParaRPr lang="es-ES" sz="1400" dirty="0"/>
                    </a:p>
                  </a:txBody>
                  <a:tcPr/>
                </a:tc>
                <a:tc>
                  <a:txBody>
                    <a:bodyPr/>
                    <a:lstStyle/>
                    <a:p>
                      <a:r>
                        <a:rPr lang="es-ES" sz="1400" dirty="0" smtClean="0"/>
                        <a:t>5. Técnicas de decisión</a:t>
                      </a:r>
                      <a:r>
                        <a:rPr lang="es-ES" sz="1400" baseline="0" dirty="0" smtClean="0"/>
                        <a:t> grupales</a:t>
                      </a:r>
                      <a:endParaRPr lang="es-ES" sz="1400" dirty="0"/>
                    </a:p>
                  </a:txBody>
                  <a:tcPr/>
                </a:tc>
                <a:tc>
                  <a:txBody>
                    <a:bodyPr/>
                    <a:lstStyle/>
                    <a:p>
                      <a:endParaRPr lang="es-ES" sz="1400" dirty="0"/>
                    </a:p>
                  </a:txBody>
                  <a:tcPr/>
                </a:tc>
              </a:tr>
              <a:tr h="370840">
                <a:tc>
                  <a:txBody>
                    <a:bodyPr/>
                    <a:lstStyle/>
                    <a:p>
                      <a:r>
                        <a:rPr lang="es-ES_tradnl" sz="1400" dirty="0" smtClean="0"/>
                        <a:t>9. Factores ambientales de la empresa</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6. Análisis</a:t>
                      </a:r>
                      <a:r>
                        <a:rPr lang="es-ES_tradnl" sz="1400" baseline="0" dirty="0" smtClean="0"/>
                        <a:t> de reserva</a:t>
                      </a:r>
                      <a:endParaRPr lang="es-ES" sz="1400" dirty="0" smtClean="0"/>
                    </a:p>
                    <a:p>
                      <a:endParaRPr lang="es-ES" sz="1400" dirty="0"/>
                    </a:p>
                  </a:txBody>
                  <a:tcPr/>
                </a:tc>
                <a:tc>
                  <a:txBody>
                    <a:bodyPr/>
                    <a:lstStyle/>
                    <a:p>
                      <a:endParaRPr lang="es-ES" sz="1400" dirty="0"/>
                    </a:p>
                  </a:txBody>
                  <a:tcPr/>
                </a:tc>
              </a:tr>
              <a:tr h="370840">
                <a:tc>
                  <a:txBody>
                    <a:bodyPr/>
                    <a:lstStyle/>
                    <a:p>
                      <a:r>
                        <a:rPr lang="es-ES_tradnl" sz="1400" dirty="0" smtClean="0"/>
                        <a:t>7. Activos de los procesos organizacionales</a:t>
                      </a:r>
                      <a:endParaRPr lang="es-ES" sz="1400" dirty="0"/>
                    </a:p>
                  </a:txBody>
                  <a:tcPr/>
                </a:tc>
                <a:tc>
                  <a:txBody>
                    <a:bodyPr/>
                    <a:lstStyle/>
                    <a:p>
                      <a:endParaRPr lang="es-ES" sz="1400" dirty="0"/>
                    </a:p>
                  </a:txBody>
                  <a:tcPr/>
                </a:tc>
                <a:tc>
                  <a:txBody>
                    <a:bodyPr/>
                    <a:lstStyle/>
                    <a:p>
                      <a:endParaRPr lang="es-ES" sz="14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24</a:t>
            </a:fld>
            <a:endParaRPr lang="es-ES"/>
          </a:p>
        </p:txBody>
      </p:sp>
      <p:sp>
        <p:nvSpPr>
          <p:cNvPr id="6" name="5 Rectángulo"/>
          <p:cNvSpPr/>
          <p:nvPr/>
        </p:nvSpPr>
        <p:spPr>
          <a:xfrm>
            <a:off x="3347864" y="4509120"/>
            <a:ext cx="5429288" cy="129266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consiste en estimar los períodos de trabajo necesarios para completar cada actividad, con los recursos estimados.</a:t>
            </a:r>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Requisitos de los recursos de las actividades. </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Los recursos asignados y su disponibilidad afectan la duración. Las duraciones dependen del rendimiento, experiencia, número y otros factores.</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Calendarios de recursos.</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Determinan su disponibilidad y capacidad.</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Enunciado del Alcance del Proyecto.</a:t>
            </a: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Las restricciones y los supuestos afectan el cálculo de las duraciones.</a:t>
            </a:r>
          </a:p>
          <a:p>
            <a:pPr marL="457200" indent="-457200"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25</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Factores ambientales de la empresa.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Bases de datos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Métricas de productividad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Información publicada</a:t>
            </a: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Activos de los procesos. </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Información histórica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Calendarios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Metodología de planificación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Lecciones aprendidas</a:t>
            </a: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26</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Juicio de expertos.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el más usado.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Combina la experiencia con la informació histórica de proyectos similares.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Apoya la decisión acerca de la combinación de métodos de estimación y cómo conciliar las diferencias entre ellos.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Estimación de un solo punto: es peligrosa porque no hay marco de referencia.</a:t>
            </a:r>
          </a:p>
          <a:p>
            <a:pPr marL="457200" indent="-457200" eaLnBrk="1" hangingPunct="1">
              <a:lnSpc>
                <a:spcPct val="90000"/>
              </a:lnSpc>
              <a:buNone/>
            </a:pP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Estimación análoga. </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parámetros de proyectos similares anteriores como: duraciones, costo, tamaño, complejidad, como base para estimar los mismos parámetros de un proyecto futuro.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un método de estimación bruto, lo que implica poca precisión: alrededor de 50%.</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usa tanto para proyectos como para actividades totales.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usa en las fases iniciales del proyecto y cuando hay poca información.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apoya en juicio de expertos e información histórica.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menos costosa y requiere menos tiempo.</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27</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Estimación paramétrica.</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información histórica de actividades similares.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basa en medidas por cantidades unitarias: por metro lineal, por tiempo de instalación, por metro cuadrado.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usada para estimaciones de duraciones y costo.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el resultado de la multiplicación del rendimiento conocido por la cantidad total:</a:t>
            </a:r>
          </a:p>
          <a:p>
            <a:pPr marL="457200" indent="-457200" eaLnBrk="1" hangingPunct="1">
              <a:lnSpc>
                <a:spcPct val="90000"/>
              </a:lnSpc>
              <a:buNone/>
            </a:pPr>
            <a:r>
              <a:rPr lang="es-ES_tradnl" sz="1600" noProof="1" smtClean="0">
                <a:solidFill>
                  <a:schemeClr val="tx1"/>
                </a:solidFill>
                <a:latin typeface="Arial" pitchFamily="34" charset="0"/>
              </a:rPr>
              <a:t>	si se requiere dibujar 10 planos y el dibujante realiza uno cada dos días, entonces tardará 20 días para dibujar los 10 planos.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puede usar análisis de regresión: calculando la curva de mejor ajuste para la estimación del rendimiento.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Provee mayor grado de exactitud: entre el 60 y 80%.</a:t>
            </a:r>
          </a:p>
          <a:p>
            <a:pPr marL="457200" indent="-457200" eaLnBrk="1" hangingPunct="1">
              <a:lnSpc>
                <a:spcPct val="90000"/>
              </a:lnSpc>
              <a:buNone/>
            </a:pP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effectLst>
                <a:outerShdw blurRad="38100" dist="38100" dir="2700000" algn="tl">
                  <a:srgbClr val="000000">
                    <a:alpha val="43137"/>
                  </a:srgbClr>
                </a:outerShdw>
              </a:effectLst>
              <a:latin typeface="Arial" pitchFamily="34" charset="0"/>
            </a:endParaRPr>
          </a:p>
          <a:p>
            <a:pPr marL="457200" indent="-457200" eaLnBrk="1" hangingPunct="1">
              <a:lnSpc>
                <a:spcPct val="90000"/>
              </a:lnSpc>
              <a:buNone/>
            </a:pPr>
            <a:r>
              <a:rPr lang="es-ES_tradnl" sz="1600" noProof="1" smtClean="0">
                <a:solidFill>
                  <a:schemeClr val="tx1"/>
                </a:solidFill>
                <a:latin typeface="Arial" pitchFamily="34" charset="0"/>
              </a:rPr>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28</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971600" y="2924944"/>
            <a:ext cx="403244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Rectángulo"/>
          <p:cNvSpPr/>
          <p:nvPr/>
        </p:nvSpPr>
        <p:spPr>
          <a:xfrm>
            <a:off x="1043608" y="2924944"/>
            <a:ext cx="396044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Estimación de los tres valores. </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Conocido como Analisis PERT (Program Evaluation and Review Technique)</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3 estimados de duraciones: </a:t>
            </a:r>
          </a:p>
          <a:p>
            <a:pPr marL="857250" lvl="1" indent="-457200" eaLnBrk="1" hangingPunct="1">
              <a:lnSpc>
                <a:spcPct val="90000"/>
              </a:lnSpc>
              <a:buNone/>
            </a:pPr>
            <a:r>
              <a:rPr lang="es-ES_tradnl" sz="1600" noProof="1" smtClean="0">
                <a:solidFill>
                  <a:schemeClr val="tx1"/>
                </a:solidFill>
                <a:latin typeface="Arial" pitchFamily="34" charset="0"/>
              </a:rPr>
              <a:t>Optimista To, Pesimista Tp, Más probable Tm</a:t>
            </a:r>
          </a:p>
          <a:p>
            <a:pPr marL="457200" indent="-457200" eaLnBrk="1" hangingPunct="1">
              <a:lnSpc>
                <a:spcPct val="90000"/>
              </a:lnSpc>
              <a:buFont typeface="Wingdings" pitchFamily="2" charset="2"/>
              <a:buChar char="ü"/>
            </a:pPr>
            <a:r>
              <a:rPr lang="es-ES_tradnl" sz="1600" noProof="1" smtClean="0">
                <a:solidFill>
                  <a:srgbClr val="FF0000"/>
                </a:solidFill>
                <a:latin typeface="Arial" pitchFamily="34" charset="0"/>
              </a:rPr>
              <a:t>Duración Esperada =  Te = </a:t>
            </a:r>
            <a:r>
              <a:rPr lang="es-ES_tradnl" sz="1600" u="sng" noProof="1" smtClean="0">
                <a:solidFill>
                  <a:srgbClr val="FF0000"/>
                </a:solidFill>
                <a:latin typeface="Arial" pitchFamily="34" charset="0"/>
              </a:rPr>
              <a:t>To + 4xTm + Tp</a:t>
            </a:r>
          </a:p>
          <a:p>
            <a:pPr marL="457200" indent="-457200" eaLnBrk="1" hangingPunct="1">
              <a:lnSpc>
                <a:spcPct val="90000"/>
              </a:lnSpc>
              <a:buNone/>
            </a:pPr>
            <a:r>
              <a:rPr lang="es-ES_tradnl" sz="1600" noProof="1" smtClean="0">
                <a:solidFill>
                  <a:srgbClr val="FF0000"/>
                </a:solidFill>
                <a:latin typeface="Arial" pitchFamily="34" charset="0"/>
              </a:rPr>
              <a:t> 				      	6</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noProof="1" smtClean="0">
                <a:solidFill>
                  <a:srgbClr val="002060"/>
                </a:solidFill>
                <a:latin typeface="Arial" pitchFamily="34" charset="0"/>
              </a:rPr>
              <a:t>Desviación Estándar = </a:t>
            </a:r>
            <a:r>
              <a:rPr lang="el-GR" sz="1600" noProof="1" smtClean="0">
                <a:solidFill>
                  <a:srgbClr val="002060"/>
                </a:solidFill>
                <a:latin typeface="Arial" pitchFamily="34" charset="0"/>
              </a:rPr>
              <a:t>σ</a:t>
            </a:r>
            <a:r>
              <a:rPr lang="es-ES_tradnl" sz="1600" noProof="1" smtClean="0">
                <a:solidFill>
                  <a:srgbClr val="002060"/>
                </a:solidFill>
                <a:latin typeface="Arial" pitchFamily="34" charset="0"/>
              </a:rPr>
              <a:t> = </a:t>
            </a:r>
            <a:r>
              <a:rPr lang="es-ES_tradnl" sz="1600" u="sng" noProof="1" smtClean="0">
                <a:solidFill>
                  <a:srgbClr val="002060"/>
                </a:solidFill>
                <a:latin typeface="Arial" pitchFamily="34" charset="0"/>
              </a:rPr>
              <a:t>Tp – To</a:t>
            </a:r>
          </a:p>
          <a:p>
            <a:pPr marL="457200" indent="-457200" eaLnBrk="1" hangingPunct="1">
              <a:lnSpc>
                <a:spcPct val="90000"/>
              </a:lnSpc>
              <a:buNone/>
            </a:pPr>
            <a:r>
              <a:rPr lang="es-ES_tradnl" sz="1600" noProof="1" smtClean="0">
                <a:solidFill>
                  <a:srgbClr val="002060"/>
                </a:solidFill>
                <a:latin typeface="Arial" pitchFamily="34" charset="0"/>
              </a:rPr>
              <a:t>				        6</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noProof="1" smtClean="0">
                <a:solidFill>
                  <a:schemeClr val="accent6">
                    <a:lumMod val="75000"/>
                  </a:schemeClr>
                </a:solidFill>
                <a:latin typeface="Arial" pitchFamily="34" charset="0"/>
              </a:rPr>
              <a:t>Varianza = (Desviación Estándar)^2 = (</a:t>
            </a:r>
            <a:r>
              <a:rPr lang="el-GR" sz="1600" noProof="1" smtClean="0">
                <a:solidFill>
                  <a:schemeClr val="accent6">
                    <a:lumMod val="75000"/>
                  </a:schemeClr>
                </a:solidFill>
                <a:latin typeface="Arial" pitchFamily="34" charset="0"/>
              </a:rPr>
              <a:t>σ</a:t>
            </a:r>
            <a:r>
              <a:rPr lang="es-ES_tradnl" sz="1600" noProof="1" smtClean="0">
                <a:solidFill>
                  <a:schemeClr val="accent6">
                    <a:lumMod val="75000"/>
                  </a:schemeClr>
                </a:solidFill>
                <a:latin typeface="Arial" pitchFamily="34" charset="0"/>
              </a:rPr>
              <a:t>)^2</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 estimación mejora la precisión entre un 80% y 90%</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Los tres valores indican la incertidumbre el grado de incertidumbre de la duración.</a:t>
            </a:r>
          </a:p>
          <a:p>
            <a:pPr marL="457200" indent="-457200" eaLnBrk="1" hangingPunct="1">
              <a:lnSpc>
                <a:spcPct val="90000"/>
              </a:lnSpc>
              <a:buFont typeface="Wingdings" pitchFamily="2" charset="2"/>
              <a:buChar char="ü"/>
            </a:pPr>
            <a:r>
              <a:rPr lang="es-ES_tradnl" sz="1600" noProof="1" smtClean="0">
                <a:solidFill>
                  <a:schemeClr val="accent5">
                    <a:lumMod val="75000"/>
                  </a:schemeClr>
                </a:solidFill>
                <a:latin typeface="Arial" pitchFamily="34" charset="0"/>
              </a:rPr>
              <a:t>El rango de la estimación es (Te) + / - (</a:t>
            </a:r>
            <a:r>
              <a:rPr lang="el-GR" sz="1600" noProof="1" smtClean="0">
                <a:solidFill>
                  <a:schemeClr val="accent5">
                    <a:lumMod val="75000"/>
                  </a:schemeClr>
                </a:solidFill>
                <a:latin typeface="Arial" pitchFamily="34" charset="0"/>
              </a:rPr>
              <a:t>σ</a:t>
            </a:r>
            <a:r>
              <a:rPr lang="es-ES_tradnl" sz="1600" noProof="1" smtClean="0">
                <a:solidFill>
                  <a:schemeClr val="accent5">
                    <a:lumMod val="75000"/>
                  </a:schemeClr>
                </a:solidFill>
                <a:latin typeface="Arial" pitchFamily="34" charset="0"/>
              </a:rPr>
              <a:t>)</a:t>
            </a:r>
          </a:p>
          <a:p>
            <a:pPr marL="457200" indent="-457200" eaLnBrk="1" hangingPunct="1">
              <a:lnSpc>
                <a:spcPct val="90000"/>
              </a:lnSpc>
              <a:buFont typeface="Wingdings" pitchFamily="2" charset="2"/>
              <a:buChar char="ü"/>
            </a:pPr>
            <a:r>
              <a:rPr lang="es-ES_tradnl" sz="1600" noProof="1" smtClean="0">
                <a:solidFill>
                  <a:srgbClr val="C00000"/>
                </a:solidFill>
                <a:latin typeface="Arial" pitchFamily="34" charset="0"/>
              </a:rPr>
              <a:t>La duración estimada del Proyecto TeProy= </a:t>
            </a:r>
            <a:r>
              <a:rPr lang="el-GR" sz="1600" noProof="1" smtClean="0">
                <a:solidFill>
                  <a:srgbClr val="C00000"/>
                </a:solidFill>
                <a:latin typeface="Arial" pitchFamily="34" charset="0"/>
              </a:rPr>
              <a:t>Σ</a:t>
            </a:r>
            <a:r>
              <a:rPr lang="es-ES_tradnl" sz="1600" noProof="1" smtClean="0">
                <a:solidFill>
                  <a:srgbClr val="C00000"/>
                </a:solidFill>
                <a:latin typeface="Arial" pitchFamily="34" charset="0"/>
              </a:rPr>
              <a:t> (Te)act. Ruta Crítica</a:t>
            </a:r>
          </a:p>
          <a:p>
            <a:pPr marL="457200" indent="-457200" eaLnBrk="1" hangingPunct="1">
              <a:lnSpc>
                <a:spcPct val="90000"/>
              </a:lnSpc>
              <a:buFont typeface="Wingdings" pitchFamily="2" charset="2"/>
              <a:buChar char="ü"/>
            </a:pPr>
            <a:r>
              <a:rPr lang="es-ES_tradnl" sz="1600" noProof="1" smtClean="0">
                <a:solidFill>
                  <a:schemeClr val="accent3">
                    <a:lumMod val="50000"/>
                  </a:schemeClr>
                </a:solidFill>
                <a:latin typeface="Arial" pitchFamily="34" charset="0"/>
              </a:rPr>
              <a:t>Desviación Estandar del Proyecto = </a:t>
            </a:r>
            <a:r>
              <a:rPr lang="el-GR" sz="1600" noProof="1" smtClean="0">
                <a:solidFill>
                  <a:schemeClr val="accent3">
                    <a:lumMod val="50000"/>
                  </a:schemeClr>
                </a:solidFill>
                <a:latin typeface="Arial" pitchFamily="34" charset="0"/>
              </a:rPr>
              <a:t>σ</a:t>
            </a:r>
            <a:r>
              <a:rPr lang="es-ES_tradnl" sz="1600" noProof="1" smtClean="0">
                <a:solidFill>
                  <a:schemeClr val="accent3">
                    <a:lumMod val="50000"/>
                  </a:schemeClr>
                </a:solidFill>
                <a:latin typeface="Arial" pitchFamily="34" charset="0"/>
              </a:rPr>
              <a:t>Proy = </a:t>
            </a:r>
            <a:r>
              <a:rPr lang="es-ES_tradnl" sz="1600" b="1" noProof="1" smtClean="0">
                <a:solidFill>
                  <a:schemeClr val="accent3">
                    <a:lumMod val="50000"/>
                  </a:schemeClr>
                </a:solidFill>
                <a:latin typeface="Arial" pitchFamily="34" charset="0"/>
              </a:rPr>
              <a:t>√</a:t>
            </a:r>
            <a:r>
              <a:rPr lang="es-ES_tradnl" sz="1600" noProof="1" smtClean="0">
                <a:solidFill>
                  <a:schemeClr val="accent3">
                    <a:lumMod val="50000"/>
                  </a:schemeClr>
                </a:solidFill>
                <a:latin typeface="Arial" pitchFamily="34" charset="0"/>
              </a:rPr>
              <a:t>(</a:t>
            </a:r>
            <a:r>
              <a:rPr lang="el-GR" sz="1600" noProof="1" smtClean="0">
                <a:solidFill>
                  <a:schemeClr val="accent3">
                    <a:lumMod val="50000"/>
                  </a:schemeClr>
                </a:solidFill>
                <a:latin typeface="Arial" pitchFamily="34" charset="0"/>
              </a:rPr>
              <a:t>Σ</a:t>
            </a:r>
            <a:r>
              <a:rPr lang="es-ES_tradnl" sz="1600" noProof="1" smtClean="0">
                <a:solidFill>
                  <a:schemeClr val="accent3">
                    <a:lumMod val="50000"/>
                  </a:schemeClr>
                </a:solidFill>
                <a:latin typeface="Arial" pitchFamily="34" charset="0"/>
              </a:rPr>
              <a:t> (Varianzas)act. Ruta Crítica)</a:t>
            </a: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Estos conceptos son útiles para una mejor comprensión del control del proyecto, y determinar cursos de acción apropiados.</a:t>
            </a:r>
            <a:endParaRPr lang="es-ES_tradnl" sz="1600" noProof="1" smtClean="0">
              <a:solidFill>
                <a:schemeClr val="accent3">
                  <a:lumMod val="50000"/>
                </a:schemeClr>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29</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TIEMPO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4929222"/>
          </a:xfrm>
        </p:spPr>
        <p:txBody>
          <a:bodyPr/>
          <a:lstStyle/>
          <a:p>
            <a:pPr eaLnBrk="1" hangingPunct="1">
              <a:buFont typeface="Wingdings" pitchFamily="2" charset="2"/>
              <a:buChar char="ü"/>
            </a:pPr>
            <a:r>
              <a:rPr lang="es-ES_tradnl" sz="2400" dirty="0" smtClean="0"/>
              <a:t>Estimar los recursos de las actividades.</a:t>
            </a:r>
          </a:p>
          <a:p>
            <a:pPr eaLnBrk="1" hangingPunct="1">
              <a:buFont typeface="Wingdings" pitchFamily="2" charset="2"/>
              <a:buChar char="ü"/>
            </a:pPr>
            <a:r>
              <a:rPr lang="es-ES_tradnl" sz="2400" dirty="0" smtClean="0"/>
              <a:t>Estructura detallada de los recursos.</a:t>
            </a:r>
          </a:p>
          <a:p>
            <a:pPr eaLnBrk="1" hangingPunct="1">
              <a:buFont typeface="Wingdings" pitchFamily="2" charset="2"/>
              <a:buChar char="ü"/>
            </a:pPr>
            <a:r>
              <a:rPr lang="es-ES_tradnl" sz="2400" dirty="0" smtClean="0"/>
              <a:t>Estimar las duraciones de las actividades.</a:t>
            </a:r>
          </a:p>
          <a:p>
            <a:pPr eaLnBrk="1" hangingPunct="1">
              <a:buFont typeface="Wingdings" pitchFamily="2" charset="2"/>
              <a:buChar char="ü"/>
            </a:pPr>
            <a:r>
              <a:rPr lang="es-ES_tradnl" sz="2400" dirty="0" smtClean="0"/>
              <a:t>Calendario de los recursos.</a:t>
            </a:r>
          </a:p>
          <a:p>
            <a:pPr eaLnBrk="1" hangingPunct="1">
              <a:buFont typeface="Wingdings" pitchFamily="2" charset="2"/>
              <a:buChar char="ü"/>
            </a:pPr>
            <a:r>
              <a:rPr lang="es-ES_tradnl" sz="2400" dirty="0" smtClean="0"/>
              <a:t>Técnicas  herramientas para estimar las duraciones.</a:t>
            </a:r>
          </a:p>
          <a:p>
            <a:pPr eaLnBrk="1" hangingPunct="1">
              <a:buFont typeface="Wingdings" pitchFamily="2" charset="2"/>
              <a:buChar char="ü"/>
            </a:pPr>
            <a:r>
              <a:rPr lang="es-ES_tradnl" sz="2400" dirty="0" smtClean="0"/>
              <a:t>Desarrollar el cronograma.</a:t>
            </a:r>
          </a:p>
          <a:p>
            <a:pPr eaLnBrk="1" hangingPunct="1">
              <a:buFont typeface="Wingdings" pitchFamily="2" charset="2"/>
              <a:buChar char="ü"/>
            </a:pPr>
            <a:r>
              <a:rPr lang="es-ES_tradnl" sz="2400" dirty="0" smtClean="0"/>
              <a:t>Técnicas y herramientas para desarrollar el cronograma.</a:t>
            </a:r>
          </a:p>
          <a:p>
            <a:pPr eaLnBrk="1" hangingPunct="1">
              <a:buFont typeface="Wingdings" pitchFamily="2" charset="2"/>
              <a:buChar char="ü"/>
            </a:pPr>
            <a:r>
              <a:rPr lang="es-ES_tradnl" sz="2400" dirty="0" smtClean="0"/>
              <a:t>Cálculo de la ruta crítica y holguras.</a:t>
            </a:r>
          </a:p>
          <a:p>
            <a:pPr eaLnBrk="1" hangingPunct="1">
              <a:buFont typeface="Wingdings" pitchFamily="2" charset="2"/>
              <a:buChar char="ü"/>
            </a:pPr>
            <a:r>
              <a:rPr lang="es-ES_tradnl" sz="2400" dirty="0" smtClean="0"/>
              <a:t>Aplicación e integración de conocimientos: Práctica en clase.	</a:t>
            </a:r>
          </a:p>
          <a:p>
            <a:pPr eaLnBrk="1" hangingPunct="1">
              <a:buNone/>
            </a:pPr>
            <a:r>
              <a:rPr lang="es-ES_tradnl" sz="2400" dirty="0" smtClean="0"/>
              <a:t>		</a:t>
            </a:r>
            <a:endParaRPr lang="es-ES_tradnl" sz="2800" dirty="0" smtClean="0"/>
          </a:p>
          <a:p>
            <a:pPr eaLnBrk="1" hangingPunct="1">
              <a:buNone/>
            </a:pPr>
            <a:endParaRPr lang="es-ES" sz="28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a:t>
            </a:fld>
            <a:endParaRPr lang="es-E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971600" y="2924944"/>
            <a:ext cx="403244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Rectángulo"/>
          <p:cNvSpPr/>
          <p:nvPr/>
        </p:nvSpPr>
        <p:spPr>
          <a:xfrm>
            <a:off x="1043608" y="2924944"/>
            <a:ext cx="396044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r>
              <a:rPr lang="es-ES_tradnl" sz="2000" noProof="1" smtClean="0">
                <a:solidFill>
                  <a:schemeClr val="tx1"/>
                </a:solidFill>
                <a:latin typeface="Arial" pitchFamily="34" charset="0"/>
              </a:rPr>
              <a:t>Estimación de los tres valores.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Estos conceptos son usados para la estimación de los riesgos.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Ejemplo:</a:t>
            </a:r>
          </a:p>
          <a:p>
            <a:pPr marL="457200" indent="-457200" eaLnBrk="1" hangingPunct="1">
              <a:lnSpc>
                <a:spcPct val="90000"/>
              </a:lnSpc>
              <a:buNone/>
            </a:pPr>
            <a:r>
              <a:rPr lang="es-ES_tradnl" sz="2000" noProof="1" smtClean="0">
                <a:solidFill>
                  <a:schemeClr val="tx1"/>
                </a:solidFill>
                <a:latin typeface="Arial" pitchFamily="34" charset="0"/>
              </a:rPr>
              <a:t> </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	</a:t>
            </a:r>
            <a:r>
              <a:rPr lang="es-ES_tradnl" sz="1600" noProof="1" smtClean="0">
                <a:solidFill>
                  <a:schemeClr val="tx1"/>
                </a:solidFill>
                <a:latin typeface="Arial" pitchFamily="34" charset="0"/>
              </a:rPr>
              <a:t>Mayor </a:t>
            </a:r>
            <a:r>
              <a:rPr lang="el-GR" sz="1600" noProof="1" smtClean="0">
                <a:solidFill>
                  <a:schemeClr val="tx1"/>
                </a:solidFill>
                <a:latin typeface="Arial" pitchFamily="34" charset="0"/>
              </a:rPr>
              <a:t>σ</a:t>
            </a:r>
            <a:r>
              <a:rPr lang="es-ES_tradnl" sz="1600" noProof="1" smtClean="0">
                <a:solidFill>
                  <a:schemeClr val="tx1"/>
                </a:solidFill>
                <a:latin typeface="Arial" pitchFamily="34" charset="0"/>
              </a:rPr>
              <a:t> Mayor Riesgo, Mayor Rango de Variación Mayor Riesgo.</a:t>
            </a:r>
          </a:p>
          <a:p>
            <a:pPr marL="457200" indent="-457200" eaLnBrk="1" hangingPunct="1">
              <a:lnSpc>
                <a:spcPct val="90000"/>
              </a:lnSpc>
              <a:buNone/>
            </a:pP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30</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9" name="8 Tabla"/>
          <p:cNvGraphicFramePr>
            <a:graphicFrameLocks noGrp="1"/>
          </p:cNvGraphicFramePr>
          <p:nvPr/>
        </p:nvGraphicFramePr>
        <p:xfrm>
          <a:off x="971600" y="2924944"/>
          <a:ext cx="6264695" cy="2565400"/>
        </p:xfrm>
        <a:graphic>
          <a:graphicData uri="http://schemas.openxmlformats.org/drawingml/2006/table">
            <a:tbl>
              <a:tblPr firstRow="1" bandRow="1">
                <a:tableStyleId>{5C22544A-7EE6-4342-B048-85BDC9FD1C3A}</a:tableStyleId>
              </a:tblPr>
              <a:tblGrid>
                <a:gridCol w="936104"/>
                <a:gridCol w="390773"/>
                <a:gridCol w="545331"/>
                <a:gridCol w="781545"/>
                <a:gridCol w="730623"/>
                <a:gridCol w="596253"/>
                <a:gridCol w="771899"/>
                <a:gridCol w="792088"/>
                <a:gridCol w="720079"/>
              </a:tblGrid>
              <a:tr h="370840">
                <a:tc>
                  <a:txBody>
                    <a:bodyPr/>
                    <a:lstStyle/>
                    <a:p>
                      <a:r>
                        <a:rPr lang="es-ES_tradnl" sz="1400" dirty="0" smtClean="0"/>
                        <a:t>Actividad</a:t>
                      </a:r>
                      <a:endParaRPr lang="es-ES" sz="1400" dirty="0"/>
                    </a:p>
                  </a:txBody>
                  <a:tcPr/>
                </a:tc>
                <a:tc>
                  <a:txBody>
                    <a:bodyPr/>
                    <a:lstStyle/>
                    <a:p>
                      <a:r>
                        <a:rPr lang="es-ES_tradnl" sz="1400" dirty="0" err="1" smtClean="0"/>
                        <a:t>Tp</a:t>
                      </a:r>
                      <a:endParaRPr lang="es-ES" sz="1400" dirty="0"/>
                    </a:p>
                  </a:txBody>
                  <a:tcPr/>
                </a:tc>
                <a:tc>
                  <a:txBody>
                    <a:bodyPr/>
                    <a:lstStyle/>
                    <a:p>
                      <a:r>
                        <a:rPr lang="es-ES_tradnl" sz="1400" dirty="0" smtClean="0"/>
                        <a:t>Tm</a:t>
                      </a:r>
                      <a:endParaRPr lang="es-ES" sz="1400" dirty="0"/>
                    </a:p>
                  </a:txBody>
                  <a:tcPr/>
                </a:tc>
                <a:tc>
                  <a:txBody>
                    <a:bodyPr/>
                    <a:lstStyle/>
                    <a:p>
                      <a:r>
                        <a:rPr lang="es-ES_tradnl" sz="1400" dirty="0" err="1" smtClean="0"/>
                        <a:t>To</a:t>
                      </a:r>
                      <a:endParaRPr lang="es-ES" sz="1400" dirty="0"/>
                    </a:p>
                  </a:txBody>
                  <a:tcPr/>
                </a:tc>
                <a:tc>
                  <a:txBody>
                    <a:bodyPr/>
                    <a:lstStyle/>
                    <a:p>
                      <a:r>
                        <a:rPr lang="es-ES_tradnl" sz="1400" dirty="0" err="1" smtClean="0"/>
                        <a:t>Pert</a:t>
                      </a:r>
                      <a:endParaRPr lang="es-ES" sz="1400" dirty="0"/>
                    </a:p>
                  </a:txBody>
                  <a:tcPr/>
                </a:tc>
                <a:tc>
                  <a:txBody>
                    <a:bodyPr/>
                    <a:lstStyle/>
                    <a:p>
                      <a:r>
                        <a:rPr lang="es-ES_tradnl" sz="1400" dirty="0" smtClean="0"/>
                        <a:t>σ</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σ</a:t>
                      </a:r>
                      <a:r>
                        <a:rPr lang="es-ES" sz="1400" dirty="0" smtClean="0"/>
                        <a:t>^2</a:t>
                      </a:r>
                    </a:p>
                  </a:txBody>
                  <a:tcPr/>
                </a:tc>
                <a:tc gridSpan="2">
                  <a:txBody>
                    <a:bodyPr/>
                    <a:lstStyle/>
                    <a:p>
                      <a:pPr algn="ctr"/>
                      <a:r>
                        <a:rPr lang="es-ES_tradnl" sz="1400" dirty="0" smtClean="0"/>
                        <a:t>Rango </a:t>
                      </a:r>
                      <a:r>
                        <a:rPr lang="es-ES_tradnl" sz="1400" baseline="0" dirty="0" smtClean="0"/>
                        <a:t> Variación</a:t>
                      </a:r>
                      <a:endParaRPr lang="es-ES" sz="1400" dirty="0"/>
                    </a:p>
                  </a:txBody>
                  <a:tcPr/>
                </a:tc>
                <a:tc hMerge="1">
                  <a:txBody>
                    <a:bodyPr/>
                    <a:lstStyle/>
                    <a:p>
                      <a:endParaRPr lang="es-ES" sz="1400" dirty="0"/>
                    </a:p>
                  </a:txBody>
                  <a:tcPr/>
                </a:tc>
              </a:tr>
              <a:tr h="370840">
                <a:tc>
                  <a:txBody>
                    <a:bodyPr/>
                    <a:lstStyle/>
                    <a:p>
                      <a:pPr algn="ctr"/>
                      <a:r>
                        <a:rPr lang="es-ES_tradnl" sz="1400" dirty="0" smtClean="0"/>
                        <a:t>A</a:t>
                      </a:r>
                      <a:endParaRPr lang="es-ES" sz="1400" dirty="0"/>
                    </a:p>
                  </a:txBody>
                  <a:tcPr/>
                </a:tc>
                <a:tc>
                  <a:txBody>
                    <a:bodyPr/>
                    <a:lstStyle/>
                    <a:p>
                      <a:pPr algn="ctr"/>
                      <a:r>
                        <a:rPr lang="es-ES_tradnl" sz="1400" dirty="0" smtClean="0"/>
                        <a:t>47</a:t>
                      </a:r>
                      <a:endParaRPr lang="es-ES" sz="1400" dirty="0"/>
                    </a:p>
                  </a:txBody>
                  <a:tcPr/>
                </a:tc>
                <a:tc>
                  <a:txBody>
                    <a:bodyPr/>
                    <a:lstStyle/>
                    <a:p>
                      <a:pPr algn="ctr"/>
                      <a:r>
                        <a:rPr lang="es-ES_tradnl" sz="1400" dirty="0" smtClean="0"/>
                        <a:t>27</a:t>
                      </a:r>
                      <a:endParaRPr lang="es-ES" sz="1400" dirty="0"/>
                    </a:p>
                  </a:txBody>
                  <a:tcPr/>
                </a:tc>
                <a:tc>
                  <a:txBody>
                    <a:bodyPr/>
                    <a:lstStyle/>
                    <a:p>
                      <a:pPr algn="ctr"/>
                      <a:r>
                        <a:rPr lang="es-ES_tradnl" sz="1400" dirty="0" smtClean="0"/>
                        <a:t>14</a:t>
                      </a:r>
                      <a:endParaRPr lang="es-ES" sz="1400" dirty="0"/>
                    </a:p>
                  </a:txBody>
                  <a:tcPr/>
                </a:tc>
                <a:tc>
                  <a:txBody>
                    <a:bodyPr/>
                    <a:lstStyle/>
                    <a:p>
                      <a:pPr algn="ctr"/>
                      <a:r>
                        <a:rPr lang="es-ES_tradnl" sz="1400" dirty="0" smtClean="0"/>
                        <a:t>28.167</a:t>
                      </a:r>
                      <a:endParaRPr lang="es-ES" sz="1400" dirty="0"/>
                    </a:p>
                  </a:txBody>
                  <a:tcPr/>
                </a:tc>
                <a:tc>
                  <a:txBody>
                    <a:bodyPr/>
                    <a:lstStyle/>
                    <a:p>
                      <a:pPr algn="ctr"/>
                      <a:r>
                        <a:rPr lang="es-ES_tradnl" sz="1400" dirty="0" smtClean="0"/>
                        <a:t>5.500</a:t>
                      </a:r>
                      <a:endParaRPr lang="es-ES" sz="1400" dirty="0"/>
                    </a:p>
                  </a:txBody>
                  <a:tcPr/>
                </a:tc>
                <a:tc>
                  <a:txBody>
                    <a:bodyPr/>
                    <a:lstStyle/>
                    <a:p>
                      <a:pPr algn="ctr"/>
                      <a:r>
                        <a:rPr lang="es-ES_tradnl" sz="1400" dirty="0" smtClean="0"/>
                        <a:t>30.250</a:t>
                      </a:r>
                      <a:endParaRPr lang="es-ES" sz="1400" dirty="0"/>
                    </a:p>
                  </a:txBody>
                  <a:tcPr/>
                </a:tc>
                <a:tc>
                  <a:txBody>
                    <a:bodyPr/>
                    <a:lstStyle/>
                    <a:p>
                      <a:pPr algn="ctr"/>
                      <a:r>
                        <a:rPr lang="es-ES_tradnl" sz="1400" dirty="0" smtClean="0"/>
                        <a:t>22.667 a 33.667 </a:t>
                      </a:r>
                      <a:endParaRPr lang="es-ES" sz="1400" dirty="0"/>
                    </a:p>
                  </a:txBody>
                  <a:tcPr/>
                </a:tc>
                <a:tc>
                  <a:txBody>
                    <a:bodyPr/>
                    <a:lstStyle/>
                    <a:p>
                      <a:pPr algn="ctr"/>
                      <a:r>
                        <a:rPr lang="es-ES_tradnl" sz="1400" dirty="0" smtClean="0"/>
                        <a:t>28.167 +</a:t>
                      </a:r>
                      <a:r>
                        <a:rPr lang="es-ES_tradnl" sz="1400" baseline="0" dirty="0" smtClean="0"/>
                        <a:t> / - 5.500</a:t>
                      </a:r>
                      <a:endParaRPr lang="es-ES" sz="1400" dirty="0"/>
                    </a:p>
                  </a:txBody>
                  <a:tcPr/>
                </a:tc>
              </a:tr>
              <a:tr h="370840">
                <a:tc>
                  <a:txBody>
                    <a:bodyPr/>
                    <a:lstStyle/>
                    <a:p>
                      <a:pPr algn="ctr"/>
                      <a:r>
                        <a:rPr lang="es-ES_tradnl" sz="1400" dirty="0" smtClean="0"/>
                        <a:t>B</a:t>
                      </a:r>
                      <a:endParaRPr lang="es-ES" sz="1400" dirty="0"/>
                    </a:p>
                  </a:txBody>
                  <a:tcPr/>
                </a:tc>
                <a:tc>
                  <a:txBody>
                    <a:bodyPr/>
                    <a:lstStyle/>
                    <a:p>
                      <a:pPr algn="ctr"/>
                      <a:r>
                        <a:rPr lang="es-ES_tradnl" sz="1400" dirty="0" smtClean="0"/>
                        <a:t>89</a:t>
                      </a:r>
                      <a:endParaRPr lang="es-ES" sz="1400" dirty="0"/>
                    </a:p>
                  </a:txBody>
                  <a:tcPr/>
                </a:tc>
                <a:tc>
                  <a:txBody>
                    <a:bodyPr/>
                    <a:lstStyle/>
                    <a:p>
                      <a:pPr algn="ctr"/>
                      <a:r>
                        <a:rPr lang="es-ES_tradnl" sz="1400" dirty="0" smtClean="0"/>
                        <a:t>60</a:t>
                      </a:r>
                      <a:endParaRPr lang="es-ES" sz="1400" dirty="0"/>
                    </a:p>
                  </a:txBody>
                  <a:tcPr/>
                </a:tc>
                <a:tc>
                  <a:txBody>
                    <a:bodyPr/>
                    <a:lstStyle/>
                    <a:p>
                      <a:pPr algn="ctr"/>
                      <a:r>
                        <a:rPr lang="es-ES_tradnl" sz="1400" dirty="0" smtClean="0"/>
                        <a:t>41</a:t>
                      </a:r>
                      <a:endParaRPr lang="es-ES" sz="1400" dirty="0"/>
                    </a:p>
                  </a:txBody>
                  <a:tcPr/>
                </a:tc>
                <a:tc>
                  <a:txBody>
                    <a:bodyPr/>
                    <a:lstStyle/>
                    <a:p>
                      <a:pPr algn="ctr"/>
                      <a:r>
                        <a:rPr lang="es-ES_tradnl" sz="1400" dirty="0" smtClean="0"/>
                        <a:t>61.667</a:t>
                      </a:r>
                      <a:endParaRPr lang="es-ES" sz="1400" dirty="0"/>
                    </a:p>
                  </a:txBody>
                  <a:tcPr/>
                </a:tc>
                <a:tc>
                  <a:txBody>
                    <a:bodyPr/>
                    <a:lstStyle/>
                    <a:p>
                      <a:pPr algn="ctr"/>
                      <a:r>
                        <a:rPr lang="es-ES_tradnl" sz="1400" dirty="0" smtClean="0"/>
                        <a:t>8.000</a:t>
                      </a:r>
                      <a:endParaRPr lang="es-ES" sz="1400" dirty="0"/>
                    </a:p>
                  </a:txBody>
                  <a:tcPr/>
                </a:tc>
                <a:tc>
                  <a:txBody>
                    <a:bodyPr/>
                    <a:lstStyle/>
                    <a:p>
                      <a:pPr algn="ctr"/>
                      <a:r>
                        <a:rPr lang="es-ES_tradnl" sz="1400" dirty="0" smtClean="0"/>
                        <a:t>64.000</a:t>
                      </a:r>
                      <a:endParaRPr lang="es-ES" sz="1400" dirty="0"/>
                    </a:p>
                  </a:txBody>
                  <a:tcPr/>
                </a:tc>
                <a:tc>
                  <a:txBody>
                    <a:bodyPr/>
                    <a:lstStyle/>
                    <a:p>
                      <a:pPr algn="ctr"/>
                      <a:r>
                        <a:rPr lang="es-ES_tradnl" sz="1400" dirty="0" smtClean="0"/>
                        <a:t>53.667 a</a:t>
                      </a:r>
                      <a:r>
                        <a:rPr lang="es-ES_tradnl" sz="1400" baseline="0" dirty="0" smtClean="0"/>
                        <a:t> 69.667</a:t>
                      </a:r>
                      <a:endParaRPr lang="es-ES" sz="1400" dirty="0"/>
                    </a:p>
                  </a:txBody>
                  <a:tcPr/>
                </a:tc>
                <a:tc>
                  <a:txBody>
                    <a:bodyPr/>
                    <a:lstStyle/>
                    <a:p>
                      <a:pPr algn="ctr"/>
                      <a:r>
                        <a:rPr lang="es-ES_tradnl" sz="1400" dirty="0" smtClean="0"/>
                        <a:t>61.667 + / - 8.000</a:t>
                      </a:r>
                      <a:endParaRPr lang="es-ES" sz="1400" dirty="0"/>
                    </a:p>
                  </a:txBody>
                  <a:tcPr/>
                </a:tc>
              </a:tr>
              <a:tr h="370840">
                <a:tc>
                  <a:txBody>
                    <a:bodyPr/>
                    <a:lstStyle/>
                    <a:p>
                      <a:pPr algn="ctr"/>
                      <a:r>
                        <a:rPr lang="es-ES_tradnl" sz="1400" dirty="0" smtClean="0"/>
                        <a:t>C</a:t>
                      </a:r>
                      <a:endParaRPr lang="es-ES" sz="1400" dirty="0"/>
                    </a:p>
                  </a:txBody>
                  <a:tcPr/>
                </a:tc>
                <a:tc>
                  <a:txBody>
                    <a:bodyPr/>
                    <a:lstStyle/>
                    <a:p>
                      <a:pPr algn="ctr"/>
                      <a:r>
                        <a:rPr lang="es-ES_tradnl" sz="1400" dirty="0" smtClean="0"/>
                        <a:t>48</a:t>
                      </a:r>
                      <a:endParaRPr lang="es-ES" sz="1400" dirty="0"/>
                    </a:p>
                  </a:txBody>
                  <a:tcPr/>
                </a:tc>
                <a:tc>
                  <a:txBody>
                    <a:bodyPr/>
                    <a:lstStyle/>
                    <a:p>
                      <a:pPr algn="ctr"/>
                      <a:r>
                        <a:rPr lang="es-ES_tradnl" sz="1400" dirty="0" smtClean="0"/>
                        <a:t>44</a:t>
                      </a:r>
                      <a:endParaRPr lang="es-ES" sz="1400" dirty="0"/>
                    </a:p>
                  </a:txBody>
                  <a:tcPr/>
                </a:tc>
                <a:tc>
                  <a:txBody>
                    <a:bodyPr/>
                    <a:lstStyle/>
                    <a:p>
                      <a:pPr algn="ctr"/>
                      <a:r>
                        <a:rPr lang="es-ES_tradnl" sz="1400" dirty="0" smtClean="0"/>
                        <a:t>39</a:t>
                      </a:r>
                      <a:endParaRPr lang="es-ES" sz="1400" dirty="0"/>
                    </a:p>
                  </a:txBody>
                  <a:tcPr/>
                </a:tc>
                <a:tc>
                  <a:txBody>
                    <a:bodyPr/>
                    <a:lstStyle/>
                    <a:p>
                      <a:pPr algn="ctr"/>
                      <a:r>
                        <a:rPr lang="es-ES_tradnl" sz="1400" dirty="0" smtClean="0"/>
                        <a:t>43.833</a:t>
                      </a:r>
                      <a:endParaRPr lang="es-ES" sz="1400" dirty="0"/>
                    </a:p>
                  </a:txBody>
                  <a:tcPr/>
                </a:tc>
                <a:tc>
                  <a:txBody>
                    <a:bodyPr/>
                    <a:lstStyle/>
                    <a:p>
                      <a:pPr algn="ctr"/>
                      <a:r>
                        <a:rPr lang="es-ES_tradnl" sz="1400" dirty="0" smtClean="0"/>
                        <a:t>1.500</a:t>
                      </a:r>
                      <a:endParaRPr lang="es-ES" sz="1400" dirty="0"/>
                    </a:p>
                  </a:txBody>
                  <a:tcPr/>
                </a:tc>
                <a:tc>
                  <a:txBody>
                    <a:bodyPr/>
                    <a:lstStyle/>
                    <a:p>
                      <a:pPr algn="ctr"/>
                      <a:r>
                        <a:rPr lang="es-ES_tradnl" sz="1400" dirty="0" smtClean="0"/>
                        <a:t>2.250</a:t>
                      </a:r>
                      <a:endParaRPr lang="es-ES" sz="1400" dirty="0"/>
                    </a:p>
                  </a:txBody>
                  <a:tcPr/>
                </a:tc>
                <a:tc>
                  <a:txBody>
                    <a:bodyPr/>
                    <a:lstStyle/>
                    <a:p>
                      <a:pPr algn="ctr"/>
                      <a:r>
                        <a:rPr lang="es-ES_tradnl" sz="1400" dirty="0" smtClean="0"/>
                        <a:t>42.333 a 45.333</a:t>
                      </a:r>
                      <a:endParaRPr lang="es-ES" sz="1400" dirty="0"/>
                    </a:p>
                  </a:txBody>
                  <a:tcPr/>
                </a:tc>
                <a:tc>
                  <a:txBody>
                    <a:bodyPr/>
                    <a:lstStyle/>
                    <a:p>
                      <a:pPr algn="ctr"/>
                      <a:r>
                        <a:rPr lang="es-ES_tradnl" sz="1400" dirty="0" smtClean="0"/>
                        <a:t>43.833 + / - 1.500</a:t>
                      </a:r>
                      <a:endParaRPr lang="es-ES" sz="1400"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Análisis de Reserva.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importante relacionar la estimación con la administración del riesgo.</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importante en la AP tener reservas para enfrentar esos riesgos que permanecen en el proyecto después del análisis de la Gestión de Riesgos.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Al inicio del proceso de la Gestion de Riesgos se estiman algunas reservas iniciales. Luego en el proceso del Plan de Respuestas a los Riesgos se reducen algunos riesgos y se revisan las reservas </a:t>
            </a:r>
          </a:p>
          <a:p>
            <a:pPr marL="457200" indent="-457200" algn="ctr" eaLnBrk="1" hangingPunct="1">
              <a:lnSpc>
                <a:spcPct val="90000"/>
              </a:lnSpc>
              <a:buFont typeface="Wingdings" pitchFamily="2" charset="2"/>
              <a:buChar char="ü"/>
            </a:pPr>
            <a:r>
              <a:rPr lang="es-ES_tradnl" sz="1600" b="1" noProof="1" smtClean="0">
                <a:solidFill>
                  <a:srgbClr val="FF0000"/>
                </a:solidFill>
                <a:effectLst>
                  <a:outerShdw blurRad="38100" dist="38100" dir="2700000" algn="tl">
                    <a:srgbClr val="000000">
                      <a:alpha val="43137"/>
                    </a:srgbClr>
                  </a:outerShdw>
                </a:effectLst>
                <a:latin typeface="Arial" pitchFamily="34" charset="0"/>
              </a:rPr>
              <a:t>→ Planear el Proyecto es un proceso iterativo.</a:t>
            </a:r>
          </a:p>
          <a:p>
            <a:pPr marL="457200" indent="-457200" eaLnBrk="1" hangingPunct="1">
              <a:lnSpc>
                <a:spcPct val="90000"/>
              </a:lnSpc>
              <a:buFont typeface="Wingdings" pitchFamily="2" charset="2"/>
              <a:buChar char="ü"/>
            </a:pPr>
            <a:r>
              <a:rPr lang="es-ES_tradnl" sz="1600" b="1" noProof="1" smtClean="0">
                <a:solidFill>
                  <a:schemeClr val="tx1"/>
                </a:solidFill>
                <a:latin typeface="Arial" pitchFamily="34" charset="0"/>
              </a:rPr>
              <a:t>Reservas de contingencia </a:t>
            </a:r>
            <a:r>
              <a:rPr lang="es-ES_tradnl" sz="1600" noProof="1" smtClean="0">
                <a:solidFill>
                  <a:schemeClr val="tx1"/>
                </a:solidFill>
                <a:latin typeface="Arial" pitchFamily="34" charset="0"/>
              </a:rPr>
              <a:t>(de tiempo o amortiguadores): son para riesgos residuales. Puede ser un porcentaje de la duración de la actividad o una cantidad fija de períodos de trabajo.</a:t>
            </a:r>
            <a:endParaRPr lang="es-ES_tradnl" sz="4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b="1" noProof="1" smtClean="0">
                <a:solidFill>
                  <a:schemeClr val="tx1"/>
                </a:solidFill>
                <a:latin typeface="Arial" pitchFamily="34" charset="0"/>
              </a:rPr>
              <a:t>Reservas de administración</a:t>
            </a:r>
            <a:r>
              <a:rPr lang="es-ES_tradnl" sz="1600" noProof="1" smtClean="0">
                <a:solidFill>
                  <a:schemeClr val="tx1"/>
                </a:solidFill>
                <a:latin typeface="Arial" pitchFamily="34" charset="0"/>
              </a:rPr>
              <a:t>: son para riesgos imprevistos.</a:t>
            </a:r>
          </a:p>
          <a:p>
            <a:pPr marL="457200" indent="-457200" eaLnBrk="1" hangingPunct="1">
              <a:lnSpc>
                <a:spcPct val="90000"/>
              </a:lnSpc>
              <a:buNone/>
            </a:pPr>
            <a:r>
              <a:rPr lang="es-ES_tradnl" sz="1600" noProof="1" smtClean="0">
                <a:solidFill>
                  <a:schemeClr val="tx1"/>
                </a:solidFill>
                <a:latin typeface="Arial" pitchFamily="34" charset="0"/>
              </a:rPr>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31</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5 Diagrama"/>
          <p:cNvGraphicFramePr/>
          <p:nvPr/>
        </p:nvGraphicFramePr>
        <p:xfrm>
          <a:off x="1547664" y="2060848"/>
          <a:ext cx="6096000" cy="1224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Estimados de las duraciones de las actividades.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Matriz en la que se indica la cantidad de períodos de trabajo necesarios para completar una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No indica retrasos ni adelantos.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indican las posibles Rangos de Variación en unidades fijas: 10 días + / - 2 días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indican la probabilidad de exceder un plazo o de cumplir con ese plazo o menor:</a:t>
            </a:r>
          </a:p>
          <a:p>
            <a:pPr marL="457200" indent="-457200" eaLnBrk="1" hangingPunct="1">
              <a:lnSpc>
                <a:spcPct val="90000"/>
              </a:lnSpc>
              <a:buNone/>
            </a:pPr>
            <a:r>
              <a:rPr lang="es-ES_tradnl" sz="1600" noProof="1" smtClean="0">
                <a:solidFill>
                  <a:schemeClr val="tx1"/>
                </a:solidFill>
                <a:latin typeface="Arial" pitchFamily="34" charset="0"/>
              </a:rPr>
              <a:t>	15% de probabilidad de exceder un plazo de 3 semanas ( o sea  85% de probabilidad de que se cumplirá en ese plazo o menor).</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Actualización a los documentos del Proyecto.</a:t>
            </a:r>
            <a:r>
              <a:rPr lang="es-ES_tradnl" sz="1600" noProof="1" smtClean="0">
                <a:solidFill>
                  <a:schemeClr val="tx1"/>
                </a:solidFill>
                <a:latin typeface="Arial" pitchFamily="34" charset="0"/>
              </a:rPr>
              <a:t>		</a:t>
            </a:r>
            <a:endParaRPr lang="es-ES_tradnl" sz="2000" noProof="1" smtClean="0">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Atributos de la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Supuestos asumidos para la estimación de la duración de las actividades.</a:t>
            </a:r>
          </a:p>
          <a:p>
            <a:pPr marL="457200" indent="-457200" eaLnBrk="1" hangingPunct="1">
              <a:lnSpc>
                <a:spcPct val="90000"/>
              </a:lnSpc>
              <a:buNone/>
            </a:pPr>
            <a:r>
              <a:rPr lang="es-ES_tradnl" sz="1600" noProof="1" smtClean="0">
                <a:solidFill>
                  <a:schemeClr val="tx1"/>
                </a:solidFill>
                <a:latin typeface="Arial" pitchFamily="34" charset="0"/>
              </a:rPr>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32</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6.5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chemeClr val="accent2">
              <a:lumMod val="40000"/>
              <a:lumOff val="60000"/>
            </a:schemeClr>
          </a:solidFill>
        </p:spPr>
        <p:txBody>
          <a:bodyPr/>
          <a:lstStyle/>
          <a:p>
            <a:r>
              <a:rPr lang="es-ES_tradnl" sz="3200" dirty="0" smtClean="0"/>
              <a:t>6.6 Desarrollo del cronograma</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282347649"/>
              </p:ext>
            </p:extLst>
          </p:nvPr>
        </p:nvGraphicFramePr>
        <p:xfrm>
          <a:off x="403536" y="908720"/>
          <a:ext cx="8229600" cy="6101080"/>
        </p:xfrm>
        <a:graphic>
          <a:graphicData uri="http://schemas.openxmlformats.org/drawingml/2006/table">
            <a:tbl>
              <a:tblPr firstRow="1" bandRow="1">
                <a:tableStyleId>{5C22544A-7EE6-4342-B048-85BDC9FD1C3A}</a:tableStyleId>
              </a:tblPr>
              <a:tblGrid>
                <a:gridCol w="2872320"/>
                <a:gridCol w="2614080"/>
                <a:gridCol w="2743200"/>
              </a:tblGrid>
              <a:tr h="370840">
                <a:tc>
                  <a:txBody>
                    <a:bodyPr/>
                    <a:lstStyle/>
                    <a:p>
                      <a:pPr algn="ctr"/>
                      <a:r>
                        <a:rPr lang="es-ES_tradnl" dirty="0" smtClean="0"/>
                        <a:t>Entradas</a:t>
                      </a:r>
                      <a:endParaRPr lang="es-ES" dirty="0"/>
                    </a:p>
                  </a:txBody>
                  <a:tcPr/>
                </a:tc>
                <a:tc>
                  <a:txBody>
                    <a:bodyPr/>
                    <a:lstStyle/>
                    <a:p>
                      <a:pPr algn="ctr"/>
                      <a:r>
                        <a:rPr lang="es-ES_tradnl" dirty="0" smtClean="0"/>
                        <a:t>Técnicas y Herramientas</a:t>
                      </a:r>
                      <a:endParaRPr lang="es-ES" dirty="0"/>
                    </a:p>
                  </a:txBody>
                  <a:tcPr/>
                </a:tc>
                <a:tc>
                  <a:txBody>
                    <a:bodyPr/>
                    <a:lstStyle/>
                    <a:p>
                      <a:pPr algn="ctr"/>
                      <a:r>
                        <a:rPr lang="es-ES_tradnl" dirty="0" smtClean="0"/>
                        <a:t>Salidas</a:t>
                      </a:r>
                      <a:endParaRPr lang="es-ES" dirty="0"/>
                    </a:p>
                  </a:txBody>
                  <a:tcPr/>
                </a:tc>
              </a:tr>
              <a:tr h="370840">
                <a:tc>
                  <a:txBody>
                    <a:bodyPr/>
                    <a:lstStyle/>
                    <a:p>
                      <a:r>
                        <a:rPr lang="es-ES_tradnl" sz="1400" dirty="0" smtClean="0"/>
                        <a:t>1. Plan de gestión del cronograma</a:t>
                      </a:r>
                    </a:p>
                    <a:p>
                      <a:r>
                        <a:rPr lang="es-ES_tradnl" sz="1400" dirty="0" smtClean="0"/>
                        <a:t>2.</a:t>
                      </a:r>
                      <a:r>
                        <a:rPr lang="es-ES_tradnl" sz="1400" baseline="0" dirty="0" smtClean="0"/>
                        <a:t> </a:t>
                      </a:r>
                      <a:r>
                        <a:rPr lang="es-ES_tradnl" sz="1400" dirty="0" smtClean="0"/>
                        <a:t>Lista</a:t>
                      </a:r>
                      <a:r>
                        <a:rPr lang="es-ES_tradnl" sz="1400" baseline="0" dirty="0" smtClean="0"/>
                        <a:t> de actividades</a:t>
                      </a:r>
                      <a:endParaRPr lang="es-ES" sz="1400" dirty="0"/>
                    </a:p>
                  </a:txBody>
                  <a:tcPr/>
                </a:tc>
                <a:tc>
                  <a:txBody>
                    <a:bodyPr/>
                    <a:lstStyle/>
                    <a:p>
                      <a:r>
                        <a:rPr lang="es-ES_tradnl" sz="1400" dirty="0" smtClean="0"/>
                        <a:t>1. Análisis de red</a:t>
                      </a:r>
                      <a:r>
                        <a:rPr lang="es-ES_tradnl" sz="1400" baseline="0" dirty="0" smtClean="0"/>
                        <a:t> del cronograma</a:t>
                      </a:r>
                      <a:endParaRPr lang="es-ES" sz="1400" dirty="0"/>
                    </a:p>
                  </a:txBody>
                  <a:tcPr/>
                </a:tc>
                <a:tc>
                  <a:txBody>
                    <a:bodyPr/>
                    <a:lstStyle/>
                    <a:p>
                      <a:pPr marL="342900" indent="-342900">
                        <a:buNone/>
                      </a:pPr>
                      <a:r>
                        <a:rPr lang="es-ES_tradnl" sz="1400" dirty="0" smtClean="0"/>
                        <a:t>1. Línea base del cronograma</a:t>
                      </a:r>
                    </a:p>
                  </a:txBody>
                  <a:tcPr/>
                </a:tc>
              </a:tr>
              <a:tr h="4791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3. Atributos de la actividad</a:t>
                      </a:r>
                      <a:endParaRPr lang="es-E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4. Diagramas de red del cronograma</a:t>
                      </a:r>
                      <a:endParaRPr lang="es-ES" sz="1400" dirty="0" smtClean="0"/>
                    </a:p>
                  </a:txBody>
                  <a:tcPr/>
                </a:tc>
                <a:tc>
                  <a:txBody>
                    <a:bodyPr/>
                    <a:lstStyle/>
                    <a:p>
                      <a:r>
                        <a:rPr lang="es-ES_tradnl" sz="1400" kern="1200" dirty="0" smtClean="0">
                          <a:solidFill>
                            <a:schemeClr val="dk1"/>
                          </a:solidFill>
                          <a:latin typeface="+mn-lt"/>
                          <a:ea typeface="+mn-ea"/>
                          <a:cs typeface="+mn-cs"/>
                        </a:rPr>
                        <a:t>2. Método de Ruta Crítica</a:t>
                      </a:r>
                      <a:endParaRPr lang="es-E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2. Cronograma del Proyecto</a:t>
                      </a:r>
                    </a:p>
                    <a:p>
                      <a:pPr marL="0" marR="0" indent="0" algn="l" defTabSz="914400" rtl="0" eaLnBrk="1" fontAlgn="auto" latinLnBrk="0" hangingPunct="1">
                        <a:lnSpc>
                          <a:spcPct val="100000"/>
                        </a:lnSpc>
                        <a:spcBef>
                          <a:spcPts val="0"/>
                        </a:spcBef>
                        <a:spcAft>
                          <a:spcPts val="0"/>
                        </a:spcAft>
                        <a:buClrTx/>
                        <a:buSzTx/>
                        <a:buFontTx/>
                        <a:buNone/>
                        <a:tabLst/>
                        <a:defRPr/>
                      </a:pPr>
                      <a:endParaRPr lang="es-ES" sz="14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5. Requisitos de los</a:t>
                      </a:r>
                      <a:r>
                        <a:rPr lang="es-ES_tradnl" sz="1400" baseline="0" dirty="0" smtClean="0"/>
                        <a:t> recursos de las actividades</a:t>
                      </a:r>
                      <a:endParaRPr lang="es-E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6. Calendarios de recursos</a:t>
                      </a:r>
                      <a:endParaRPr lang="es-ES" sz="1400" dirty="0" smtClean="0"/>
                    </a:p>
                    <a:p>
                      <a:endParaRPr lang="es-ES" sz="1400" dirty="0"/>
                    </a:p>
                  </a:txBody>
                  <a:tcPr/>
                </a:tc>
                <a:tc>
                  <a:txBody>
                    <a:bodyPr/>
                    <a:lstStyle/>
                    <a:p>
                      <a:r>
                        <a:rPr lang="es-ES_tradnl" sz="1400" kern="1200" dirty="0" smtClean="0">
                          <a:solidFill>
                            <a:schemeClr val="dk1"/>
                          </a:solidFill>
                          <a:latin typeface="+mn-lt"/>
                          <a:ea typeface="+mn-ea"/>
                          <a:cs typeface="+mn-cs"/>
                        </a:rPr>
                        <a:t>3. Método de Cadena Crítica</a:t>
                      </a:r>
                      <a:endParaRPr lang="es-ES" sz="1400" kern="1200" dirty="0" smtClean="0">
                        <a:solidFill>
                          <a:schemeClr val="dk1"/>
                        </a:solidFill>
                        <a:latin typeface="+mn-lt"/>
                        <a:ea typeface="+mn-ea"/>
                        <a:cs typeface="+mn-cs"/>
                      </a:endParaRPr>
                    </a:p>
                  </a:txBody>
                  <a:tcPr/>
                </a:tc>
                <a:tc>
                  <a:txBody>
                    <a:bodyPr/>
                    <a:lstStyle/>
                    <a:p>
                      <a:r>
                        <a:rPr lang="es-ES_tradnl" sz="1400" dirty="0" smtClean="0"/>
                        <a:t>3. Datos del cronograma</a:t>
                      </a:r>
                    </a:p>
                    <a:p>
                      <a:r>
                        <a:rPr lang="es-ES_tradnl" sz="1400" dirty="0" smtClean="0"/>
                        <a:t>4. Calendarios del proyecto</a:t>
                      </a:r>
                      <a:endParaRPr lang="es-E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7.</a:t>
                      </a:r>
                      <a:r>
                        <a:rPr lang="es-ES_tradnl" sz="1400" baseline="0" dirty="0" smtClean="0"/>
                        <a:t> Estimados de la duración de las actividades</a:t>
                      </a:r>
                      <a:endParaRPr lang="es-E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8. Enunciado del Alcance</a:t>
                      </a:r>
                      <a:endParaRPr lang="es-ES" sz="1400" dirty="0" smtClean="0"/>
                    </a:p>
                    <a:p>
                      <a:endParaRPr lang="es-ES" sz="1400" dirty="0"/>
                    </a:p>
                  </a:txBody>
                  <a:tcPr/>
                </a:tc>
                <a:tc>
                  <a:txBody>
                    <a:bodyPr/>
                    <a:lstStyle/>
                    <a:p>
                      <a:r>
                        <a:rPr lang="es-ES_tradnl" sz="1400" kern="1200" dirty="0" smtClean="0">
                          <a:solidFill>
                            <a:schemeClr val="dk1"/>
                          </a:solidFill>
                          <a:latin typeface="+mn-lt"/>
                          <a:ea typeface="+mn-ea"/>
                          <a:cs typeface="+mn-cs"/>
                        </a:rPr>
                        <a:t>4. Técnicas de optimización de recursos</a:t>
                      </a:r>
                      <a:endParaRPr lang="es-E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t>5. Actualizaciones al plan de proyecto</a:t>
                      </a:r>
                    </a:p>
                  </a:txBody>
                  <a:tcPr/>
                </a:tc>
              </a:tr>
              <a:tr h="370840">
                <a:tc>
                  <a:txBody>
                    <a:bodyPr/>
                    <a:lstStyle/>
                    <a:p>
                      <a:r>
                        <a:rPr lang="es-ES" sz="1400" dirty="0" smtClean="0"/>
                        <a:t>9. Registro</a:t>
                      </a:r>
                      <a:r>
                        <a:rPr lang="es-ES" sz="1400" baseline="0" dirty="0" smtClean="0"/>
                        <a:t> de riesgos</a:t>
                      </a:r>
                    </a:p>
                    <a:p>
                      <a:endParaRPr lang="es-ES" sz="1400" dirty="0"/>
                    </a:p>
                  </a:txBody>
                  <a:tcPr/>
                </a:tc>
                <a:tc>
                  <a:txBody>
                    <a:bodyPr/>
                    <a:lstStyle/>
                    <a:p>
                      <a:r>
                        <a:rPr lang="es-ES_tradnl" sz="1400" kern="1200" dirty="0" smtClean="0">
                          <a:solidFill>
                            <a:schemeClr val="dk1"/>
                          </a:solidFill>
                          <a:latin typeface="+mn-lt"/>
                          <a:ea typeface="+mn-ea"/>
                          <a:cs typeface="+mn-cs"/>
                        </a:rPr>
                        <a:t>5. Técnicas de modelaje</a:t>
                      </a:r>
                      <a:endParaRPr lang="es-ES" sz="14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6.</a:t>
                      </a:r>
                      <a:r>
                        <a:rPr lang="es-ES_tradnl" sz="1400" baseline="0" dirty="0" smtClean="0"/>
                        <a:t> Actualizaciones a los documentos del proyecto</a:t>
                      </a:r>
                      <a:endParaRPr lang="es-ES" sz="1400" dirty="0" smtClean="0"/>
                    </a:p>
                    <a:p>
                      <a:endParaRPr lang="es-ES" sz="1400" dirty="0"/>
                    </a:p>
                  </a:txBody>
                  <a:tcPr/>
                </a:tc>
              </a:tr>
              <a:tr h="370840">
                <a:tc>
                  <a:txBody>
                    <a:bodyPr/>
                    <a:lstStyle/>
                    <a:p>
                      <a:r>
                        <a:rPr lang="es-ES" sz="1400" dirty="0" smtClean="0"/>
                        <a:t>10. Asignaciones al equipo</a:t>
                      </a:r>
                      <a:r>
                        <a:rPr lang="es-ES" sz="1400" baseline="0" dirty="0" smtClean="0"/>
                        <a:t> de proyecto</a:t>
                      </a:r>
                      <a:endParaRPr lang="es-ES" sz="1400" dirty="0"/>
                    </a:p>
                  </a:txBody>
                  <a:tcPr/>
                </a:tc>
                <a:tc>
                  <a:txBody>
                    <a:bodyPr/>
                    <a:lstStyle/>
                    <a:p>
                      <a:r>
                        <a:rPr lang="es-ES_tradnl" sz="1400" kern="1200" dirty="0" smtClean="0">
                          <a:solidFill>
                            <a:schemeClr val="dk1"/>
                          </a:solidFill>
                          <a:latin typeface="+mn-lt"/>
                          <a:ea typeface="+mn-ea"/>
                          <a:cs typeface="+mn-cs"/>
                        </a:rPr>
                        <a:t>6. Aplicar adelantos y retrasos</a:t>
                      </a:r>
                      <a:endParaRPr lang="es-ES" sz="1400" kern="1200" dirty="0">
                        <a:solidFill>
                          <a:schemeClr val="dk1"/>
                        </a:solidFill>
                        <a:latin typeface="+mn-lt"/>
                        <a:ea typeface="+mn-ea"/>
                        <a:cs typeface="+mn-cs"/>
                      </a:endParaRPr>
                    </a:p>
                  </a:txBody>
                  <a:tcPr/>
                </a:tc>
                <a:tc>
                  <a:txBody>
                    <a:bodyPr/>
                    <a:lstStyle/>
                    <a:p>
                      <a:endParaRPr lang="es-ES" sz="1400" dirty="0"/>
                    </a:p>
                  </a:txBody>
                  <a:tcPr/>
                </a:tc>
              </a:tr>
              <a:tr h="370840">
                <a:tc>
                  <a:txBody>
                    <a:bodyPr/>
                    <a:lstStyle/>
                    <a:p>
                      <a:r>
                        <a:rPr lang="es-ES" sz="1400" dirty="0" smtClean="0"/>
                        <a:t>11. Estructura de desglose de recursos</a:t>
                      </a:r>
                      <a:endParaRPr lang="es-ES" sz="1400" dirty="0"/>
                    </a:p>
                  </a:txBody>
                  <a:tcPr/>
                </a:tc>
                <a:tc>
                  <a:txBody>
                    <a:bodyPr/>
                    <a:lstStyle/>
                    <a:p>
                      <a:r>
                        <a:rPr lang="es-ES_tradnl" sz="1400" kern="1200" dirty="0" smtClean="0">
                          <a:solidFill>
                            <a:schemeClr val="dk1"/>
                          </a:solidFill>
                          <a:latin typeface="+mn-lt"/>
                          <a:ea typeface="+mn-ea"/>
                          <a:cs typeface="+mn-cs"/>
                        </a:rPr>
                        <a:t>7. Compresión</a:t>
                      </a:r>
                      <a:r>
                        <a:rPr lang="es-ES_tradnl" sz="1400" kern="1200" baseline="0" dirty="0" smtClean="0">
                          <a:solidFill>
                            <a:schemeClr val="dk1"/>
                          </a:solidFill>
                          <a:latin typeface="+mn-lt"/>
                          <a:ea typeface="+mn-ea"/>
                          <a:cs typeface="+mn-cs"/>
                        </a:rPr>
                        <a:t> del cronograma</a:t>
                      </a:r>
                      <a:endParaRPr lang="es-ES" sz="1400" kern="1200" dirty="0">
                        <a:solidFill>
                          <a:schemeClr val="dk1"/>
                        </a:solidFill>
                        <a:latin typeface="+mn-lt"/>
                        <a:ea typeface="+mn-ea"/>
                        <a:cs typeface="+mn-cs"/>
                      </a:endParaRPr>
                    </a:p>
                  </a:txBody>
                  <a:tcPr/>
                </a:tc>
                <a:tc>
                  <a:txBody>
                    <a:bodyPr/>
                    <a:lstStyle/>
                    <a:p>
                      <a:endParaRPr lang="es-ES" sz="1400" dirty="0"/>
                    </a:p>
                  </a:txBody>
                  <a:tcPr/>
                </a:tc>
              </a:tr>
              <a:tr h="370840">
                <a:tc>
                  <a:txBody>
                    <a:bodyPr/>
                    <a:lstStyle/>
                    <a:p>
                      <a:r>
                        <a:rPr lang="es-ES_tradnl" sz="1400" dirty="0" smtClean="0"/>
                        <a:t>12. Factores ambientales de la empresa</a:t>
                      </a:r>
                      <a:endParaRPr lang="es-ES" sz="1400" dirty="0"/>
                    </a:p>
                  </a:txBody>
                  <a:tcPr/>
                </a:tc>
                <a:tc>
                  <a:txBody>
                    <a:bodyPr/>
                    <a:lstStyle/>
                    <a:p>
                      <a:r>
                        <a:rPr lang="es-ES_tradnl" sz="1400" dirty="0" smtClean="0"/>
                        <a:t>8. Herramienta</a:t>
                      </a:r>
                      <a:r>
                        <a:rPr lang="es-ES_tradnl" sz="1400" baseline="0" dirty="0" smtClean="0"/>
                        <a:t> de planificación</a:t>
                      </a:r>
                      <a:endParaRPr lang="es-ES" sz="1400" dirty="0"/>
                    </a:p>
                  </a:txBody>
                  <a:tcPr/>
                </a:tc>
                <a:tc>
                  <a:txBody>
                    <a:bodyPr/>
                    <a:lstStyle/>
                    <a:p>
                      <a:endParaRPr lang="es-ES" sz="1400" dirty="0"/>
                    </a:p>
                  </a:txBody>
                  <a:tcPr/>
                </a:tc>
              </a:tr>
              <a:tr h="370840">
                <a:tc>
                  <a:txBody>
                    <a:bodyPr/>
                    <a:lstStyle/>
                    <a:p>
                      <a:r>
                        <a:rPr lang="es-ES_tradnl" sz="1400" dirty="0" smtClean="0"/>
                        <a:t>13. Activos de los procesos organizacionales</a:t>
                      </a:r>
                      <a:endParaRPr lang="es-ES" sz="1400" dirty="0"/>
                    </a:p>
                  </a:txBody>
                  <a:tcPr/>
                </a:tc>
                <a:tc>
                  <a:txBody>
                    <a:bodyPr/>
                    <a:lstStyle/>
                    <a:p>
                      <a:endParaRPr lang="es-ES" sz="1400" dirty="0"/>
                    </a:p>
                  </a:txBody>
                  <a:tcPr/>
                </a:tc>
                <a:tc>
                  <a:txBody>
                    <a:bodyPr/>
                    <a:lstStyle/>
                    <a:p>
                      <a:endParaRPr lang="es-ES" sz="1400"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33</a:t>
            </a:fld>
            <a:endParaRPr lang="es-ES"/>
          </a:p>
        </p:txBody>
      </p:sp>
      <p:sp>
        <p:nvSpPr>
          <p:cNvPr id="6" name="5 Rectángulo"/>
          <p:cNvSpPr/>
          <p:nvPr/>
        </p:nvSpPr>
        <p:spPr>
          <a:xfrm>
            <a:off x="5796136" y="4869160"/>
            <a:ext cx="3347864" cy="18466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que de analizar secuencias, duraciones, requisitos de recursos, y restricciones para estimar el cronograma del proyecto.</a:t>
            </a:r>
            <a:endParaRPr lang="es-E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Qué se necesita para desarrollar un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Entendimiento del trabajo requerido en 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Lista de actividades.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Secuenciamiento.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Estimación de los recursos requeridos por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Estimación de las duraciones de las actividades.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Calendarios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 de la compañía.</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Análisis de red del cronograma.</a:t>
            </a:r>
          </a:p>
          <a:p>
            <a:pPr marL="457200" indent="-457200" eaLnBrk="1" hangingPunct="1">
              <a:lnSpc>
                <a:spcPct val="90000"/>
              </a:lnSpc>
              <a:buNone/>
            </a:pPr>
            <a:r>
              <a:rPr lang="es-ES_tradnl" sz="1600" noProof="1" smtClean="0">
                <a:solidFill>
                  <a:schemeClr val="tx1"/>
                </a:solidFill>
                <a:latin typeface="Arial" pitchFamily="34" charset="0"/>
              </a:rPr>
              <a:t>	Una vez realizado el cronograma, el análisis del mismo puede tomar la forma de una o varias de las siguientes técnicas:</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Método de la Ruta Crítica</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Compresión del cronograma</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Análisis de escenarios “Qué pasa si?” y modelaje</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Nivelación de Recursos</a:t>
            </a:r>
          </a:p>
          <a:p>
            <a:pPr marL="857250" lvl="1" indent="-457200" eaLnBrk="1" hangingPunct="1">
              <a:lnSpc>
                <a:spcPct val="90000"/>
              </a:lnSpc>
              <a:buFont typeface="Wingdings" pitchFamily="2" charset="2"/>
              <a:buChar char="ü"/>
            </a:pPr>
            <a:r>
              <a:rPr lang="es-ES_tradnl" sz="1600" noProof="1" smtClean="0">
                <a:solidFill>
                  <a:schemeClr val="tx1"/>
                </a:solidFill>
                <a:latin typeface="Arial" pitchFamily="34" charset="0"/>
              </a:rPr>
              <a:t>Método de la cadena crítica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34</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Metodo de la Ruta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la duración de la ruta más larga del diagrama de red, y determina el tiempo más corto para finalizar 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Calcula las fechas teóricas de inicio y finalización tempranas y tardías.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No toma en cuenta las restricciones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Estas fechas de inicio y finalizacion tempranas o tardías se pueden ver afectadas por las holguras propias de cada actividad.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(float o slack) es la diferencia entre las fechas tempranas y tardías de una actividad. </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Holguras pueden ser positivas, negativas o cero.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Actividades de RC pueden tener holgura cero o negativa, y se les llama actividades críticas.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Un cronograma puede tener varias rutas críticas, lo que determina su grado de riesgo: más de una RC implica mayor riesgo.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Total, es la cantidad de tiempo que una actividad se puede retrasar sin causar retraso en el proyecto o en un hito intermedio.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Libre, es la cantidad de tiempo que una actividad puede ser retrasada sin retrasar el inicio temprano de la actividad sucesora.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Holgura del proyecto, es la cantidad de tiempo que un proyecto puede ser retrasado sin retrasar la fecha de terminación externa impuesta fijada por el cliente.</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35</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Rectángulo"/>
          <p:cNvSpPr/>
          <p:nvPr/>
        </p:nvSpPr>
        <p:spPr>
          <a:xfrm>
            <a:off x="1115616" y="1772816"/>
            <a:ext cx="6192688" cy="2736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1979712" y="2492896"/>
            <a:ext cx="180020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36</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Metodo de la Ruta Crítica.</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algn="ctr"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1600" noProof="1" smtClean="0">
                <a:solidFill>
                  <a:schemeClr val="tx1"/>
                </a:solidFill>
                <a:latin typeface="Arial" pitchFamily="34" charset="0"/>
              </a:rPr>
              <a:t>Algunas claves respecto</a:t>
            </a:r>
          </a:p>
          <a:p>
            <a:pPr marL="457200" indent="-457200" eaLnBrk="1" hangingPunct="1">
              <a:lnSpc>
                <a:spcPct val="90000"/>
              </a:lnSpc>
              <a:buNone/>
            </a:pPr>
            <a:r>
              <a:rPr lang="es-ES_tradnl" sz="1600" noProof="1" smtClean="0">
                <a:solidFill>
                  <a:schemeClr val="tx1"/>
                </a:solidFill>
                <a:latin typeface="Arial" pitchFamily="34" charset="0"/>
              </a:rPr>
              <a:t> a Ruta Crítica:</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9" name="8 Rectángulo"/>
          <p:cNvSpPr/>
          <p:nvPr/>
        </p:nvSpPr>
        <p:spPr>
          <a:xfrm>
            <a:off x="2699792" y="2708920"/>
            <a:ext cx="12241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100" dirty="0" smtClean="0"/>
              <a:t>Nombre actividad</a:t>
            </a:r>
          </a:p>
          <a:p>
            <a:pPr algn="ctr"/>
            <a:endParaRPr lang="es-ES_tradnl" sz="1100" dirty="0" smtClean="0"/>
          </a:p>
          <a:p>
            <a:pPr algn="ctr"/>
            <a:r>
              <a:rPr lang="es-ES_tradnl" sz="1100" dirty="0" smtClean="0"/>
              <a:t>Cantidad de Holgura</a:t>
            </a:r>
            <a:endParaRPr lang="es-ES" sz="1100" dirty="0"/>
          </a:p>
        </p:txBody>
      </p:sp>
      <p:sp>
        <p:nvSpPr>
          <p:cNvPr id="10" name="9 Rectángulo"/>
          <p:cNvSpPr/>
          <p:nvPr/>
        </p:nvSpPr>
        <p:spPr>
          <a:xfrm>
            <a:off x="2411760" y="2420888"/>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ES</a:t>
            </a:r>
            <a:endParaRPr lang="es-ES" dirty="0"/>
          </a:p>
        </p:txBody>
      </p:sp>
      <p:sp>
        <p:nvSpPr>
          <p:cNvPr id="11" name="10 Rectángulo"/>
          <p:cNvSpPr/>
          <p:nvPr/>
        </p:nvSpPr>
        <p:spPr>
          <a:xfrm>
            <a:off x="3635896" y="2420888"/>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EF</a:t>
            </a:r>
            <a:endParaRPr lang="es-ES" dirty="0"/>
          </a:p>
        </p:txBody>
      </p:sp>
      <p:sp>
        <p:nvSpPr>
          <p:cNvPr id="12" name="11 Rectángulo"/>
          <p:cNvSpPr/>
          <p:nvPr/>
        </p:nvSpPr>
        <p:spPr>
          <a:xfrm>
            <a:off x="2411760" y="342900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LS</a:t>
            </a:r>
            <a:endParaRPr lang="es-ES" dirty="0"/>
          </a:p>
        </p:txBody>
      </p:sp>
      <p:sp>
        <p:nvSpPr>
          <p:cNvPr id="13" name="12 Rectángulo"/>
          <p:cNvSpPr/>
          <p:nvPr/>
        </p:nvSpPr>
        <p:spPr>
          <a:xfrm>
            <a:off x="3635896" y="342900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LF</a:t>
            </a:r>
            <a:endParaRPr lang="es-ES" dirty="0"/>
          </a:p>
        </p:txBody>
      </p:sp>
      <p:sp>
        <p:nvSpPr>
          <p:cNvPr id="14" name="13 Llamada rectangular redondeada"/>
          <p:cNvSpPr/>
          <p:nvPr/>
        </p:nvSpPr>
        <p:spPr>
          <a:xfrm>
            <a:off x="3707904" y="1628800"/>
            <a:ext cx="1080120" cy="504056"/>
          </a:xfrm>
          <a:prstGeom prst="wedgeRoundRectCallout">
            <a:avLst>
              <a:gd name="adj1" fmla="val -29651"/>
              <a:gd name="adj2" fmla="val 109175"/>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Fin Temprano</a:t>
            </a:r>
            <a:endParaRPr lang="es-ES" sz="1400" dirty="0"/>
          </a:p>
        </p:txBody>
      </p:sp>
      <p:sp>
        <p:nvSpPr>
          <p:cNvPr id="15" name="14 Llamada rectangular redondeada"/>
          <p:cNvSpPr/>
          <p:nvPr/>
        </p:nvSpPr>
        <p:spPr>
          <a:xfrm>
            <a:off x="1475656" y="1772816"/>
            <a:ext cx="1080120" cy="432048"/>
          </a:xfrm>
          <a:prstGeom prst="wedgeRoundRectCallout">
            <a:avLst>
              <a:gd name="adj1" fmla="val 53243"/>
              <a:gd name="adj2" fmla="val 94687"/>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Inicio Temprano</a:t>
            </a:r>
            <a:endParaRPr lang="es-ES" sz="1400" dirty="0"/>
          </a:p>
        </p:txBody>
      </p:sp>
      <p:sp>
        <p:nvSpPr>
          <p:cNvPr id="16" name="15 Llamada rectangular redondeada"/>
          <p:cNvSpPr/>
          <p:nvPr/>
        </p:nvSpPr>
        <p:spPr>
          <a:xfrm>
            <a:off x="1547664" y="4005064"/>
            <a:ext cx="1080120" cy="432048"/>
          </a:xfrm>
          <a:prstGeom prst="wedgeRoundRectCallout">
            <a:avLst>
              <a:gd name="adj1" fmla="val 53243"/>
              <a:gd name="adj2" fmla="val -11475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Inicio Tardío</a:t>
            </a:r>
            <a:endParaRPr lang="es-ES" sz="1400" dirty="0"/>
          </a:p>
        </p:txBody>
      </p:sp>
      <p:sp>
        <p:nvSpPr>
          <p:cNvPr id="17" name="16 Llamada rectangular redondeada"/>
          <p:cNvSpPr/>
          <p:nvPr/>
        </p:nvSpPr>
        <p:spPr>
          <a:xfrm>
            <a:off x="4139952" y="4005064"/>
            <a:ext cx="1080120" cy="432048"/>
          </a:xfrm>
          <a:prstGeom prst="wedgeRoundRectCallout">
            <a:avLst>
              <a:gd name="adj1" fmla="val -73743"/>
              <a:gd name="adj2" fmla="val -11034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smtClean="0"/>
              <a:t>Fin Tardío</a:t>
            </a:r>
            <a:endParaRPr lang="es-ES" sz="1400" dirty="0"/>
          </a:p>
        </p:txBody>
      </p:sp>
      <p:sp>
        <p:nvSpPr>
          <p:cNvPr id="18" name="17 Rectángulo"/>
          <p:cNvSpPr/>
          <p:nvPr/>
        </p:nvSpPr>
        <p:spPr>
          <a:xfrm>
            <a:off x="5652120" y="2708920"/>
            <a:ext cx="136815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200" dirty="0" smtClean="0"/>
              <a:t>Holgura = LF – EF</a:t>
            </a:r>
          </a:p>
          <a:p>
            <a:pPr algn="ctr"/>
            <a:r>
              <a:rPr lang="es-ES_tradnl" sz="1200" dirty="0" smtClean="0"/>
              <a:t>Holgura = LS – ES</a:t>
            </a:r>
            <a:endParaRPr lang="es-ES" sz="1200" dirty="0"/>
          </a:p>
        </p:txBody>
      </p:sp>
      <p:sp>
        <p:nvSpPr>
          <p:cNvPr id="19" name="18 Flecha derecha"/>
          <p:cNvSpPr/>
          <p:nvPr/>
        </p:nvSpPr>
        <p:spPr>
          <a:xfrm>
            <a:off x="3851920" y="2636912"/>
            <a:ext cx="1296144" cy="21602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Flecha izquierda"/>
          <p:cNvSpPr/>
          <p:nvPr/>
        </p:nvSpPr>
        <p:spPr>
          <a:xfrm>
            <a:off x="1619672" y="3284984"/>
            <a:ext cx="1224136" cy="216024"/>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3" name="22 Tabla"/>
          <p:cNvGraphicFramePr>
            <a:graphicFrameLocks noGrp="1"/>
          </p:cNvGraphicFramePr>
          <p:nvPr/>
        </p:nvGraphicFramePr>
        <p:xfrm>
          <a:off x="2771800" y="5013176"/>
          <a:ext cx="6096000" cy="14630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s-ES_tradnl" sz="1200" dirty="0" smtClean="0"/>
                        <a:t>Puede</a:t>
                      </a:r>
                      <a:r>
                        <a:rPr lang="es-ES_tradnl" sz="1200" baseline="0" dirty="0" smtClean="0"/>
                        <a:t> haber más de una RC?</a:t>
                      </a:r>
                    </a:p>
                    <a:p>
                      <a:r>
                        <a:rPr lang="es-ES_tradnl" sz="1200" baseline="0" dirty="0" smtClean="0"/>
                        <a:t>Qué significa en función del riesgo?</a:t>
                      </a:r>
                      <a:endParaRPr lang="es-ES" sz="1200" dirty="0"/>
                    </a:p>
                  </a:txBody>
                  <a:tcPr/>
                </a:tc>
                <a:tc>
                  <a:txBody>
                    <a:bodyPr/>
                    <a:lstStyle/>
                    <a:p>
                      <a:r>
                        <a:rPr lang="es-ES_tradnl" sz="1200" dirty="0" smtClean="0"/>
                        <a:t>Para</a:t>
                      </a:r>
                      <a:r>
                        <a:rPr lang="es-ES_tradnl" sz="1200" baseline="0" dirty="0" smtClean="0"/>
                        <a:t> acortar la duración de un proyecto es suficiente con eliminar una actividad?</a:t>
                      </a:r>
                      <a:endParaRPr lang="es-ES" sz="1200" dirty="0"/>
                    </a:p>
                  </a:txBody>
                  <a:tcPr/>
                </a:tc>
                <a:tc>
                  <a:txBody>
                    <a:bodyPr/>
                    <a:lstStyle/>
                    <a:p>
                      <a:r>
                        <a:rPr lang="es-ES_tradnl" sz="1200" dirty="0" smtClean="0"/>
                        <a:t>Es posible que cambie la ruta crítica de un proyecto una vez en marcha?</a:t>
                      </a:r>
                      <a:endParaRPr lang="es-ES" sz="1200" dirty="0"/>
                    </a:p>
                  </a:txBody>
                  <a:tcPr/>
                </a:tc>
              </a:tr>
              <a:tr h="370840">
                <a:tc>
                  <a:txBody>
                    <a:bodyPr/>
                    <a:lstStyle/>
                    <a:p>
                      <a:r>
                        <a:rPr lang="es-ES_tradnl" sz="1200" dirty="0" smtClean="0"/>
                        <a:t>Las</a:t>
                      </a:r>
                      <a:r>
                        <a:rPr lang="es-ES_tradnl" sz="1200" baseline="0" dirty="0" smtClean="0"/>
                        <a:t> actividades críticas tienen holgura cero o negativa?</a:t>
                      </a:r>
                      <a:endParaRPr lang="es-ES" sz="1200" dirty="0"/>
                    </a:p>
                  </a:txBody>
                  <a:tcPr/>
                </a:tc>
                <a:tc>
                  <a:txBody>
                    <a:bodyPr/>
                    <a:lstStyle/>
                    <a:p>
                      <a:r>
                        <a:rPr lang="es-ES_tradnl" sz="1200" dirty="0" smtClean="0"/>
                        <a:t>Si</a:t>
                      </a:r>
                      <a:r>
                        <a:rPr lang="es-ES_tradnl" sz="1200" baseline="0" dirty="0" smtClean="0"/>
                        <a:t> se agrega más duración a una actividad, necesariamente aumenta la duración del proyecto?</a:t>
                      </a:r>
                      <a:endParaRPr lang="es-ES" sz="1200" dirty="0"/>
                    </a:p>
                  </a:txBody>
                  <a:tcPr/>
                </a:tc>
                <a:tc>
                  <a:txBody>
                    <a:bodyPr/>
                    <a:lstStyle/>
                    <a:p>
                      <a:r>
                        <a:rPr lang="es-ES_tradnl" sz="1200" dirty="0" smtClean="0"/>
                        <a:t>Se puede dejar un</a:t>
                      </a:r>
                      <a:r>
                        <a:rPr lang="es-ES_tradnl" sz="1200" baseline="0" dirty="0" smtClean="0"/>
                        <a:t> proyecto con holgura negativa?</a:t>
                      </a:r>
                      <a:endParaRPr lang="es-ES" sz="1200" dirty="0"/>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Metodo de la Cadena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Considera la limitación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Inicialmente se calcula la ruta crítica con estimados de duración, dependencias, restricciones.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introduce la limitación de los recursos y se calcula otra ruta crítica, que es diferente a la primera.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 otra ruta crítica se llama cadena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El método de cadena crítica agrega colchones (buffers) de duraciones al final del proyecto o al final de las ramificciones de las actividades, cuyo fin es manejar la incertidumbre.</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El buffer al final de la cadena crítica se conoce como el colchón del proyecto, lo protege contra cualquier retraso en las actividades de la cadena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colocan colchones al final de una cadena de actividades dependientes antes de entrar en la cadena crítica, estos son colchones de alimentación. Son para prevenir atrasos de las cadenas de alimentación.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Los colchones son resultado de la incertidumbre de las duraciones de la cadena de tareas dependientes que conducen a ese colchón.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Conocidas las actividades con colchón, éstas se planifican de acuerdo a sus fechas de inicio y finalización más tardíos.</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37</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Nivelación de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aplica a cronogramas en los que se ha hecho el análisis de ruta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aplica a un cronograma cuando los recursos son compartidos, críticos y tienen restricciones de disponibilidad.</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usa cuando los recursos han sido sobreasignados, buscando nivelarlos.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Provoca a menudo cambios en la ruta crítica.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Esta técnica alarga la duración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Incrementa el costo al lidiar con recursos limitados.</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0" indent="0" eaLnBrk="1" hangingPunct="1">
              <a:lnSpc>
                <a:spcPct val="90000"/>
              </a:lnSpc>
              <a:buNone/>
            </a:pPr>
            <a:r>
              <a:rPr lang="es-ES_tradnl" sz="2000" noProof="1">
                <a:solidFill>
                  <a:schemeClr val="tx1"/>
                </a:solidFill>
                <a:latin typeface="Arial" pitchFamily="34" charset="0"/>
              </a:rPr>
              <a:t>Suavisar los recursos.</a:t>
            </a:r>
          </a:p>
          <a:p>
            <a:pPr marL="457200" indent="-457200" eaLnBrk="1" hangingPunct="1">
              <a:lnSpc>
                <a:spcPct val="90000"/>
              </a:lnSpc>
              <a:buFont typeface="Wingdings" pitchFamily="2" charset="2"/>
              <a:buChar char="ü"/>
            </a:pPr>
            <a:r>
              <a:rPr lang="es-ES_tradnl" sz="1600" noProof="1">
                <a:solidFill>
                  <a:schemeClr val="tx1"/>
                </a:solidFill>
                <a:latin typeface="Arial" pitchFamily="34" charset="0"/>
              </a:rPr>
              <a:t>Se ajustan las actvidades de manera que los requerimientos de los recursos no exceda ciertos límites preestablecidos.</a:t>
            </a:r>
          </a:p>
          <a:p>
            <a:pPr marL="457200" indent="-457200" eaLnBrk="1" hangingPunct="1">
              <a:lnSpc>
                <a:spcPct val="90000"/>
              </a:lnSpc>
              <a:buFont typeface="Wingdings" pitchFamily="2" charset="2"/>
              <a:buChar char="ü"/>
            </a:pPr>
            <a:r>
              <a:rPr lang="es-ES_tradnl" sz="1600" noProof="1">
                <a:solidFill>
                  <a:schemeClr val="tx1"/>
                </a:solidFill>
                <a:latin typeface="Arial" pitchFamily="34" charset="0"/>
              </a:rPr>
              <a:t>Es opuesto a la nivelación de recursos porque la ruta crítica no cambia y la fecha de terminación no se atrasa, las atividades solo pueden ser retrasadas de acuerdo a su holgura libre o total.</a:t>
            </a:r>
          </a:p>
          <a:p>
            <a:pPr marL="457200" indent="-457200" eaLnBrk="1" hangingPunct="1">
              <a:lnSpc>
                <a:spcPct val="90000"/>
              </a:lnSpc>
              <a:buFont typeface="Wingdings" pitchFamily="2" charset="2"/>
              <a:buChar char="ü"/>
            </a:pPr>
            <a:r>
              <a:rPr lang="es-ES_tradnl" sz="1600" noProof="1">
                <a:solidFill>
                  <a:schemeClr val="tx1"/>
                </a:solidFill>
                <a:latin typeface="Arial" pitchFamily="34" charset="0"/>
              </a:rPr>
              <a:t>Suavisar los recursos no permite la optimización de todos los recursos.</a:t>
            </a:r>
          </a:p>
          <a:p>
            <a:pPr marL="457200" indent="-457200" eaLnBrk="1" hangingPunct="1">
              <a:lnSpc>
                <a:spcPct val="90000"/>
              </a:lnSpc>
              <a:buNone/>
            </a:pPr>
            <a:endParaRPr lang="es-ES_tradnl" sz="1600" noProof="1">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38</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a:solidFill>
                  <a:schemeClr val="tx1"/>
                </a:solidFill>
                <a:latin typeface="Arial" pitchFamily="34" charset="0"/>
              </a:rPr>
              <a:t>Análisis de escenarios “Qué pasa si?”</a:t>
            </a:r>
          </a:p>
          <a:p>
            <a:pPr eaLnBrk="1" hangingPunct="1">
              <a:lnSpc>
                <a:spcPct val="90000"/>
              </a:lnSpc>
              <a:buFont typeface="Wingdings" panose="05000000000000000000" pitchFamily="2" charset="2"/>
              <a:buChar char="ü"/>
            </a:pPr>
            <a:r>
              <a:rPr lang="es-ES_tradnl" sz="1600" noProof="1" smtClean="0">
                <a:solidFill>
                  <a:schemeClr val="tx1"/>
                </a:solidFill>
                <a:latin typeface="Arial" pitchFamily="34" charset="0"/>
              </a:rPr>
              <a:t>Trata de evaluar diferentes escenarios para predecir sus efectos sobre los objetivos del proyecto.</a:t>
            </a:r>
          </a:p>
          <a:p>
            <a:pPr eaLnBrk="1" hangingPunct="1">
              <a:lnSpc>
                <a:spcPct val="90000"/>
              </a:lnSpc>
              <a:buFont typeface="Wingdings" panose="05000000000000000000" pitchFamily="2" charset="2"/>
              <a:buChar char="ü"/>
            </a:pPr>
            <a:r>
              <a:rPr lang="es-ES_tradnl" sz="1600" noProof="1" smtClean="0">
                <a:solidFill>
                  <a:schemeClr val="tx1"/>
                </a:solidFill>
                <a:latin typeface="Arial" pitchFamily="34" charset="0"/>
              </a:rPr>
              <a:t>Responde a preguntas como “Qué ocurre si se presenta la situación X?”, esta situación se representa en el cronograma y podrían ser atrasos en la entrega de productos, atrasos por mal tiempo, adelantos por uso de equipo especializado, resultados de situaciones externas, etc.</a:t>
            </a:r>
          </a:p>
          <a:p>
            <a:pPr eaLnBrk="1" hangingPunct="1">
              <a:lnSpc>
                <a:spcPct val="90000"/>
              </a:lnSpc>
              <a:buFont typeface="Wingdings" panose="05000000000000000000" pitchFamily="2" charset="2"/>
              <a:buChar char="ü"/>
            </a:pPr>
            <a:r>
              <a:rPr lang="es-ES_tradnl" sz="1600" noProof="1" smtClean="0">
                <a:solidFill>
                  <a:schemeClr val="tx1"/>
                </a:solidFill>
                <a:latin typeface="Arial" pitchFamily="34" charset="0"/>
              </a:rPr>
              <a:t>Puede ser usado para evaluar la factibilidad del proyecto ante condiciones adversas, o para evaluar medidas de contingencia y planes de respuestas para mitigar o superar el impacto de situaciones inesperadas.</a:t>
            </a: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Simulación</a:t>
            </a:r>
            <a:endParaRPr lang="es-ES_tradnl" sz="2000" noProof="1">
              <a:solidFill>
                <a:schemeClr val="tx1"/>
              </a:solidFill>
              <a:latin typeface="Arial" pitchFamily="34" charset="0"/>
            </a:endParaRP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software de simulación como el Monte Carlo.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Usa análisis de 3 puntos para cada actividad del cronograma (PERT).</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Toma en cuenta las probabilidades y distintas curvas de comportamiento de la variación de las duraciones.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Responde preguntas como: </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probabilidad de completar el proyecto en un día específico, con un costo definido.</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Probabilidad de que una actividad sea parte de la ruta crítica.</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Riesgo total del proyecto</a:t>
            </a:r>
          </a:p>
          <a:p>
            <a:pPr marL="857250" lvl="1" indent="-457200" eaLnBrk="1" hangingPunct="1">
              <a:lnSpc>
                <a:spcPct val="90000"/>
              </a:lnSpc>
              <a:buFont typeface="Wingdings" pitchFamily="2" charset="2"/>
              <a:buChar char="ü"/>
            </a:pPr>
            <a:r>
              <a:rPr lang="es-ES_tradnl" sz="1200" noProof="1" smtClean="0">
                <a:solidFill>
                  <a:schemeClr val="tx1"/>
                </a:solidFill>
                <a:latin typeface="Arial" pitchFamily="34" charset="0"/>
              </a:rPr>
              <a:t>Ayuda a lidiar con la convergencia de un grupo de actividades en una sola, lo que aumenta el riesgo..</a:t>
            </a:r>
          </a:p>
          <a:p>
            <a:pPr marL="457200" indent="-457200" eaLnBrk="1" hangingPunct="1">
              <a:lnSpc>
                <a:spcPct val="90000"/>
              </a:lnSpc>
              <a:buNone/>
            </a:pPr>
            <a:endParaRPr lang="es-ES_tradnl" sz="2000" noProof="1">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39</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smtClean="0">
                <a:ln>
                  <a:noFill/>
                </a:ln>
                <a:solidFill>
                  <a:schemeClr val="tx1"/>
                </a:solidFill>
                <a:effectLst/>
                <a:uLnTx/>
                <a:uFillTx/>
                <a:latin typeface="+mj-lt"/>
                <a:ea typeface="+mj-ea"/>
                <a:cs typeface="+mj-cs"/>
              </a:rPr>
              <a:t>6.5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063533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chemeClr val="accent6">
              <a:lumMod val="60000"/>
              <a:lumOff val="40000"/>
            </a:schemeClr>
          </a:solidFill>
        </p:spPr>
        <p:txBody>
          <a:bodyPr/>
          <a:lstStyle/>
          <a:p>
            <a:r>
              <a:rPr lang="es-ES_tradnl" sz="3200" dirty="0" smtClean="0"/>
              <a:t>6.1 Planear la gestión del cronograma</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749041942"/>
              </p:ext>
            </p:extLst>
          </p:nvPr>
        </p:nvGraphicFramePr>
        <p:xfrm>
          <a:off x="500034" y="1571612"/>
          <a:ext cx="8229600" cy="2936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 dirty="0" smtClean="0"/>
                        <a:t>1. Plan de Gestión del Proyecto (Línea Base del Alcance)</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1. Juicio de experto</a:t>
                      </a:r>
                      <a:endParaRPr lang="es-ES" dirty="0" smtClean="0"/>
                    </a:p>
                    <a:p>
                      <a:endParaRPr lang="es-ES" dirty="0"/>
                    </a:p>
                  </a:txBody>
                  <a:tcPr/>
                </a:tc>
                <a:tc>
                  <a:txBody>
                    <a:bodyPr/>
                    <a:lstStyle/>
                    <a:p>
                      <a:pPr marL="342900" indent="-342900">
                        <a:buNone/>
                      </a:pPr>
                      <a:r>
                        <a:rPr lang="es-ES_tradnl" dirty="0" smtClean="0"/>
                        <a:t>1. Plan de gestión del cronograma</a:t>
                      </a:r>
                    </a:p>
                  </a:txBody>
                  <a:tcPr/>
                </a:tc>
              </a:tr>
              <a:tr h="370840">
                <a:tc>
                  <a:txBody>
                    <a:bodyPr/>
                    <a:lstStyle/>
                    <a:p>
                      <a:r>
                        <a:rPr lang="es-ES_tradnl" dirty="0" smtClean="0"/>
                        <a:t>2. Charter</a:t>
                      </a:r>
                      <a:endParaRPr lang="es-ES" dirty="0"/>
                    </a:p>
                  </a:txBody>
                  <a:tcPr/>
                </a:tc>
                <a:tc>
                  <a:txBody>
                    <a:bodyPr/>
                    <a:lstStyle/>
                    <a:p>
                      <a:r>
                        <a:rPr lang="es-ES_tradnl" dirty="0" smtClean="0"/>
                        <a:t>2. Técnicas analíticas</a:t>
                      </a:r>
                      <a:endParaRPr lang="es-ES" dirty="0"/>
                    </a:p>
                  </a:txBody>
                  <a:tcPr/>
                </a:tc>
                <a:tc>
                  <a:txBody>
                    <a:bodyPr/>
                    <a:lstStyle/>
                    <a:p>
                      <a:pPr marL="342900" indent="-342900">
                        <a:buNone/>
                      </a:pPr>
                      <a:endParaRPr lang="es-ES_tradnl" dirty="0" smtClean="0"/>
                    </a:p>
                  </a:txBody>
                  <a:tcPr/>
                </a:tc>
              </a:tr>
              <a:tr h="370840">
                <a:tc>
                  <a:txBody>
                    <a:bodyPr/>
                    <a:lstStyle/>
                    <a:p>
                      <a:r>
                        <a:rPr lang="es-ES_tradnl" dirty="0" smtClean="0"/>
                        <a:t>3. Factores ambientales de la empresa</a:t>
                      </a:r>
                      <a:endParaRPr lang="es-ES" dirty="0"/>
                    </a:p>
                  </a:txBody>
                  <a:tcPr/>
                </a:tc>
                <a:tc>
                  <a:txBody>
                    <a:bodyPr/>
                    <a:lstStyle/>
                    <a:p>
                      <a:r>
                        <a:rPr lang="es-ES_tradnl" dirty="0" smtClean="0"/>
                        <a:t>3. Reuniones</a:t>
                      </a:r>
                      <a:endParaRPr lang="es-ES" dirty="0"/>
                    </a:p>
                  </a:txBody>
                  <a:tcPr/>
                </a:tc>
                <a:tc>
                  <a:txBody>
                    <a:bodyPr/>
                    <a:lstStyle/>
                    <a:p>
                      <a:endParaRPr lang="es-ES" dirty="0"/>
                    </a:p>
                  </a:txBody>
                  <a:tcPr/>
                </a:tc>
              </a:tr>
              <a:tr h="370840">
                <a:tc>
                  <a:txBody>
                    <a:bodyPr/>
                    <a:lstStyle/>
                    <a:p>
                      <a:r>
                        <a:rPr lang="es-ES_tradnl" dirty="0" smtClean="0"/>
                        <a:t>4. Activos de los procesos organizacionales</a:t>
                      </a:r>
                      <a:endParaRPr lang="es-ES" dirty="0"/>
                    </a:p>
                  </a:txBody>
                  <a:tcPr/>
                </a:tc>
                <a:tc>
                  <a:txBody>
                    <a:bodyPr/>
                    <a:lstStyle/>
                    <a:p>
                      <a:endParaRPr lang="es-ES" dirty="0"/>
                    </a:p>
                  </a:txBody>
                  <a:tcPr/>
                </a:tc>
                <a:tc>
                  <a:txBody>
                    <a:bodyPr/>
                    <a:lstStyle/>
                    <a:p>
                      <a:endParaRPr lang="es-ES"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a:t>
            </a:fld>
            <a:endParaRPr lang="es-ES"/>
          </a:p>
        </p:txBody>
      </p:sp>
      <p:sp>
        <p:nvSpPr>
          <p:cNvPr id="6" name="5 Rectángulo"/>
          <p:cNvSpPr/>
          <p:nvPr/>
        </p:nvSpPr>
        <p:spPr>
          <a:xfrm>
            <a:off x="1643042" y="4365104"/>
            <a:ext cx="6025302" cy="212365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de definir las políticas, procedimientos y documentación para planear, desarrollar, gestionar, ejecutar y controlar el cronograma del proyecto. El objetivo es proveer guía y dirección de cómo el cronograma del proyecto será gestionado a través del proyecto.</a:t>
            </a:r>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r>
              <a:rPr lang="es-ES_tradnl" sz="2000" noProof="1" smtClean="0">
                <a:solidFill>
                  <a:schemeClr val="tx1"/>
                </a:solidFill>
                <a:latin typeface="Arial" pitchFamily="34" charset="0"/>
              </a:rPr>
              <a:t>Aplicación de adelantos y atrasos.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Ayuda a crear un cronograma apegado a la realidad y mas viable.</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Métodos para la compresión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Hace más corta la duracion del proyecto sin alterar el alcance, para cumplir con fechas impuestas, ajustarse a cambios.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Ocurre durante la planeación</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También se hace durante el control integrado de cambios para valorar el impacto de los cambios, sin afectar el alcance.</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Una técnica se llama </a:t>
            </a:r>
            <a:r>
              <a:rPr lang="es-ES_tradnl" sz="1600" b="1" noProof="1" smtClean="0">
                <a:solidFill>
                  <a:schemeClr val="tx1"/>
                </a:solidFill>
                <a:latin typeface="Arial" pitchFamily="34" charset="0"/>
              </a:rPr>
              <a:t>Compresión (Crashing): </a:t>
            </a:r>
            <a:r>
              <a:rPr lang="es-ES_tradnl" sz="1600" noProof="1" smtClean="0">
                <a:solidFill>
                  <a:schemeClr val="tx1"/>
                </a:solidFill>
                <a:latin typeface="Arial" pitchFamily="34" charset="0"/>
              </a:rPr>
              <a:t>reduce la duración e incrementa el costo. La cuestion es disminuir la duración al mínimo incremento del costo.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Otra técnica se llama </a:t>
            </a:r>
            <a:r>
              <a:rPr lang="es-ES_tradnl" sz="1600" b="1" noProof="1" smtClean="0">
                <a:solidFill>
                  <a:schemeClr val="tx1"/>
                </a:solidFill>
                <a:latin typeface="Arial" pitchFamily="34" charset="0"/>
              </a:rPr>
              <a:t>Ejecución Rápida (Fast Tracking): </a:t>
            </a:r>
            <a:r>
              <a:rPr lang="es-ES_tradnl" sz="1600" noProof="1" smtClean="0">
                <a:solidFill>
                  <a:schemeClr val="tx1"/>
                </a:solidFill>
                <a:latin typeface="Arial" pitchFamily="34" charset="0"/>
              </a:rPr>
              <a:t>desarrolla actividades de ruta crítica en paralelo cuando originalmente estaban en serie. A menudo resulta en retrabajo, incrementa el riesgo, requiere mayor atención a las comunicaciones.</a:t>
            </a: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40</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Métodos para la compresión del cronograma.</a:t>
            </a:r>
          </a:p>
          <a:p>
            <a:pPr marL="457200" indent="-457200" eaLnBrk="1" hangingPunct="1">
              <a:lnSpc>
                <a:spcPct val="90000"/>
              </a:lnSpc>
              <a:buNone/>
            </a:pPr>
            <a:r>
              <a:rPr lang="es-ES_tradnl" sz="1600" noProof="1" smtClean="0">
                <a:solidFill>
                  <a:schemeClr val="tx1"/>
                </a:solidFill>
                <a:latin typeface="Arial" pitchFamily="34" charset="0"/>
              </a:rPr>
              <a:t>Posibles impactos por el uso de opciones de reducción de la duraciones:</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algn="r" eaLnBrk="1" hangingPunct="1">
              <a:lnSpc>
                <a:spcPct val="90000"/>
              </a:lnSpc>
              <a:buNone/>
            </a:pPr>
            <a:r>
              <a:rPr lang="es-ES_tradnl" sz="1200" noProof="1" smtClean="0">
                <a:solidFill>
                  <a:schemeClr val="tx1"/>
                </a:solidFill>
                <a:latin typeface="Arial" pitchFamily="34" charset="0"/>
              </a:rPr>
              <a:t>Tomado de PMP Exam Prep</a:t>
            </a:r>
          </a:p>
          <a:p>
            <a:pPr marL="457200" indent="-457200" algn="r" eaLnBrk="1" hangingPunct="1">
              <a:lnSpc>
                <a:spcPct val="90000"/>
              </a:lnSpc>
              <a:buNone/>
            </a:pPr>
            <a:r>
              <a:rPr lang="es-ES_tradnl" sz="1200" noProof="1" smtClean="0">
                <a:solidFill>
                  <a:schemeClr val="tx1"/>
                </a:solidFill>
                <a:latin typeface="Arial" pitchFamily="34" charset="0"/>
              </a:rPr>
              <a:t>de Rita Mulcahy</a:t>
            </a:r>
            <a:r>
              <a:rPr lang="es-ES_tradnl" sz="1600" noProof="1" smtClean="0">
                <a:solidFill>
                  <a:schemeClr val="tx1"/>
                </a:solidFill>
                <a:latin typeface="Arial" pitchFamily="34" charset="0"/>
              </a:rPr>
              <a:t> </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Font typeface="Wingdings" pitchFamily="2" charset="2"/>
              <a:buChar char="ü"/>
            </a:pPr>
            <a:endParaRPr lang="es-ES_tradnl" sz="1600" noProof="1" smtClean="0">
              <a:solidFill>
                <a:schemeClr val="tx1"/>
              </a:solidFill>
              <a:latin typeface="Arial" pitchFamily="34" charset="0"/>
            </a:endParaRP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41</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7" name="6 Tabla"/>
          <p:cNvGraphicFramePr>
            <a:graphicFrameLocks noGrp="1"/>
          </p:cNvGraphicFramePr>
          <p:nvPr/>
        </p:nvGraphicFramePr>
        <p:xfrm>
          <a:off x="1259632" y="2348880"/>
          <a:ext cx="6096000" cy="3708400"/>
        </p:xfrm>
        <a:graphic>
          <a:graphicData uri="http://schemas.openxmlformats.org/drawingml/2006/table">
            <a:tbl>
              <a:tblPr firstRow="1" bandRow="1">
                <a:tableStyleId>{5C22544A-7EE6-4342-B048-85BDC9FD1C3A}</a:tableStyleId>
              </a:tblPr>
              <a:tblGrid>
                <a:gridCol w="1584176"/>
                <a:gridCol w="4511824"/>
              </a:tblGrid>
              <a:tr h="370840">
                <a:tc>
                  <a:txBody>
                    <a:bodyPr/>
                    <a:lstStyle/>
                    <a:p>
                      <a:pPr algn="ctr"/>
                      <a:r>
                        <a:rPr lang="es-ES_tradnl" dirty="0" smtClean="0"/>
                        <a:t>Opción</a:t>
                      </a:r>
                      <a:endParaRPr lang="es-ES" dirty="0"/>
                    </a:p>
                  </a:txBody>
                  <a:tcPr/>
                </a:tc>
                <a:tc>
                  <a:txBody>
                    <a:bodyPr/>
                    <a:lstStyle/>
                    <a:p>
                      <a:pPr algn="ctr"/>
                      <a:r>
                        <a:rPr lang="es-ES_tradnl" dirty="0" smtClean="0"/>
                        <a:t>Posible</a:t>
                      </a:r>
                      <a:r>
                        <a:rPr lang="es-ES_tradnl" baseline="0" dirty="0" smtClean="0"/>
                        <a:t> impacto sobre el proyecto</a:t>
                      </a:r>
                      <a:endParaRPr lang="es-ES" dirty="0"/>
                    </a:p>
                  </a:txBody>
                  <a:tcPr/>
                </a:tc>
              </a:tr>
              <a:tr h="370840">
                <a:tc>
                  <a:txBody>
                    <a:bodyPr/>
                    <a:lstStyle/>
                    <a:p>
                      <a:r>
                        <a:rPr lang="es-ES_tradnl" sz="1400" b="1" dirty="0" smtClean="0"/>
                        <a:t>Ejecución Rápida</a:t>
                      </a:r>
                      <a:endParaRPr lang="es-ES" sz="1400" b="1" dirty="0"/>
                    </a:p>
                  </a:txBody>
                  <a:tcPr/>
                </a:tc>
                <a:tc>
                  <a:txBody>
                    <a:bodyPr/>
                    <a:lstStyle/>
                    <a:p>
                      <a:r>
                        <a:rPr lang="es-ES_tradnl" sz="1400" dirty="0" smtClean="0"/>
                        <a:t>Aumenta el riesgo, resulta en</a:t>
                      </a:r>
                      <a:r>
                        <a:rPr lang="es-ES_tradnl" sz="1400" baseline="0" dirty="0" smtClean="0"/>
                        <a:t> re trabajo</a:t>
                      </a:r>
                      <a:endParaRPr lang="es-ES" sz="1400" dirty="0"/>
                    </a:p>
                  </a:txBody>
                  <a:tcPr/>
                </a:tc>
              </a:tr>
              <a:tr h="370840">
                <a:tc>
                  <a:txBody>
                    <a:bodyPr/>
                    <a:lstStyle/>
                    <a:p>
                      <a:endParaRPr lang="es-ES" sz="1400" dirty="0"/>
                    </a:p>
                  </a:txBody>
                  <a:tcPr/>
                </a:tc>
                <a:tc>
                  <a:txBody>
                    <a:bodyPr/>
                    <a:lstStyle/>
                    <a:p>
                      <a:r>
                        <a:rPr lang="es-ES_tradnl" sz="1400" dirty="0" smtClean="0"/>
                        <a:t>Requiere</a:t>
                      </a:r>
                      <a:r>
                        <a:rPr lang="es-ES_tradnl" sz="1400" baseline="0" dirty="0" smtClean="0"/>
                        <a:t> mayor dedicación del PM</a:t>
                      </a:r>
                      <a:endParaRPr lang="es-ES" sz="1400" dirty="0"/>
                    </a:p>
                  </a:txBody>
                  <a:tcPr/>
                </a:tc>
              </a:tr>
              <a:tr h="370840">
                <a:tc>
                  <a:txBody>
                    <a:bodyPr/>
                    <a:lstStyle/>
                    <a:p>
                      <a:r>
                        <a:rPr lang="es-ES_tradnl" sz="1400" b="1" dirty="0" smtClean="0"/>
                        <a:t>Compresión</a:t>
                      </a:r>
                      <a:endParaRPr lang="es-ES" sz="1400" b="1" dirty="0"/>
                    </a:p>
                  </a:txBody>
                  <a:tcPr/>
                </a:tc>
                <a:tc>
                  <a:txBody>
                    <a:bodyPr/>
                    <a:lstStyle/>
                    <a:p>
                      <a:r>
                        <a:rPr lang="es-ES_tradnl" sz="1400" dirty="0" smtClean="0"/>
                        <a:t>Siempre incrementa el costo</a:t>
                      </a:r>
                      <a:endParaRPr lang="es-ES" sz="1400" dirty="0"/>
                    </a:p>
                  </a:txBody>
                  <a:tcPr/>
                </a:tc>
              </a:tr>
              <a:tr h="370840">
                <a:tc>
                  <a:txBody>
                    <a:bodyPr/>
                    <a:lstStyle/>
                    <a:p>
                      <a:endParaRPr lang="es-ES" sz="1400"/>
                    </a:p>
                  </a:txBody>
                  <a:tcPr/>
                </a:tc>
                <a:tc>
                  <a:txBody>
                    <a:bodyPr/>
                    <a:lstStyle/>
                    <a:p>
                      <a:r>
                        <a:rPr lang="es-ES_tradnl" sz="1400" dirty="0" smtClean="0"/>
                        <a:t>Requiere mayor dedicación del PM</a:t>
                      </a:r>
                      <a:endParaRPr lang="es-ES" sz="1400" dirty="0"/>
                    </a:p>
                  </a:txBody>
                  <a:tcPr/>
                </a:tc>
              </a:tr>
              <a:tr h="370840">
                <a:tc>
                  <a:txBody>
                    <a:bodyPr/>
                    <a:lstStyle/>
                    <a:p>
                      <a:r>
                        <a:rPr lang="es-ES_tradnl" sz="1400" b="1" dirty="0" smtClean="0"/>
                        <a:t>Reducir el Alcance</a:t>
                      </a:r>
                      <a:endParaRPr lang="es-ES" sz="1400" b="1" dirty="0"/>
                    </a:p>
                  </a:txBody>
                  <a:tcPr/>
                </a:tc>
                <a:tc>
                  <a:txBody>
                    <a:bodyPr/>
                    <a:lstStyle/>
                    <a:p>
                      <a:r>
                        <a:rPr lang="es-ES_tradnl" sz="1400" dirty="0" smtClean="0"/>
                        <a:t>Posiblemente podría generar ahorro en costo y tiempo</a:t>
                      </a:r>
                      <a:endParaRPr lang="es-ES" sz="1400" dirty="0"/>
                    </a:p>
                  </a:txBody>
                  <a:tcPr/>
                </a:tc>
              </a:tr>
              <a:tr h="370840">
                <a:tc>
                  <a:txBody>
                    <a:bodyPr/>
                    <a:lstStyle/>
                    <a:p>
                      <a:endParaRPr lang="es-ES" sz="1400"/>
                    </a:p>
                  </a:txBody>
                  <a:tcPr/>
                </a:tc>
                <a:tc>
                  <a:txBody>
                    <a:bodyPr/>
                    <a:lstStyle/>
                    <a:p>
                      <a:r>
                        <a:rPr lang="es-ES_tradnl" sz="1400" dirty="0" smtClean="0"/>
                        <a:t>Podría causar impacto negativo en los</a:t>
                      </a:r>
                      <a:r>
                        <a:rPr lang="es-ES_tradnl" sz="1400" baseline="0" dirty="0" smtClean="0"/>
                        <a:t> clientes</a:t>
                      </a:r>
                      <a:endParaRPr lang="es-ES" sz="1400" dirty="0"/>
                    </a:p>
                  </a:txBody>
                  <a:tcPr/>
                </a:tc>
              </a:tr>
              <a:tr h="370840">
                <a:tc>
                  <a:txBody>
                    <a:bodyPr/>
                    <a:lstStyle/>
                    <a:p>
                      <a:r>
                        <a:rPr lang="es-ES_tradnl" sz="1400" b="1" dirty="0" smtClean="0"/>
                        <a:t>Reducir la calidad</a:t>
                      </a:r>
                      <a:endParaRPr lang="es-ES" sz="1400" b="1" dirty="0"/>
                    </a:p>
                  </a:txBody>
                  <a:tcPr/>
                </a:tc>
                <a:tc>
                  <a:txBody>
                    <a:bodyPr/>
                    <a:lstStyle/>
                    <a:p>
                      <a:r>
                        <a:rPr lang="es-ES_tradnl" sz="1400" dirty="0" smtClean="0"/>
                        <a:t>Posiblemente</a:t>
                      </a:r>
                      <a:r>
                        <a:rPr lang="es-ES_tradnl" sz="1400" baseline="0" dirty="0" smtClean="0"/>
                        <a:t> podría generar ahorro en costo y tiempo</a:t>
                      </a:r>
                      <a:endParaRPr lang="es-ES" sz="1400" dirty="0"/>
                    </a:p>
                  </a:txBody>
                  <a:tcPr/>
                </a:tc>
              </a:tr>
              <a:tr h="370840">
                <a:tc>
                  <a:txBody>
                    <a:bodyPr/>
                    <a:lstStyle/>
                    <a:p>
                      <a:endParaRPr lang="es-ES" sz="1400"/>
                    </a:p>
                  </a:txBody>
                  <a:tcPr/>
                </a:tc>
                <a:tc>
                  <a:txBody>
                    <a:bodyPr/>
                    <a:lstStyle/>
                    <a:p>
                      <a:r>
                        <a:rPr lang="es-ES_tradnl" sz="1400" dirty="0" smtClean="0"/>
                        <a:t>Podría incrementar</a:t>
                      </a:r>
                      <a:r>
                        <a:rPr lang="es-ES_tradnl" sz="1400" baseline="0" dirty="0" smtClean="0"/>
                        <a:t> el riesgo</a:t>
                      </a:r>
                      <a:endParaRPr lang="es-ES" sz="1400" dirty="0"/>
                    </a:p>
                  </a:txBody>
                  <a:tcPr/>
                </a:tc>
              </a:tr>
              <a:tr h="370840">
                <a:tc>
                  <a:txBody>
                    <a:bodyPr/>
                    <a:lstStyle/>
                    <a:p>
                      <a:endParaRPr lang="es-ES" sz="1400"/>
                    </a:p>
                  </a:txBody>
                  <a:tcPr/>
                </a:tc>
                <a:tc>
                  <a:txBody>
                    <a:bodyPr/>
                    <a:lstStyle/>
                    <a:p>
                      <a:r>
                        <a:rPr lang="es-ES_tradnl" sz="1400" dirty="0" smtClean="0"/>
                        <a:t>Requiere buenas métricas</a:t>
                      </a:r>
                      <a:endParaRPr lang="es-ES" sz="1400" dirty="0"/>
                    </a:p>
                  </a:txBody>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r>
              <a:rPr lang="es-ES_tradnl" sz="2000" noProof="1" smtClean="0">
                <a:solidFill>
                  <a:schemeClr val="tx1"/>
                </a:solidFill>
                <a:latin typeface="Arial" pitchFamily="34" charset="0"/>
              </a:rPr>
              <a:t>Cronograma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Contiene las actividades, fechas de inicio, finalización, hitos, ruta crítica, asignación de recursos, y otra información que considere el PM.</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Su elaboración es iterativa, apoyada en disponibilidad de recursos, análisis de riesgos, y otras consideraciones del equipo de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Una vez terminada la iteración y con la aprobación del PM y el Ptrocinador, se convierte en la Línea Base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La línea base del cronograma sólo puede ser cambiado a través del Control Integrado de Cambios.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Se presentan en forma tabular o gráfica, según los siguientes formatos:</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b="1" noProof="1" smtClean="0">
                <a:solidFill>
                  <a:schemeClr val="tx1"/>
                </a:solidFill>
                <a:latin typeface="Arial" pitchFamily="34" charset="0"/>
              </a:rPr>
              <a:t>Diagrama de Hitos</a:t>
            </a:r>
            <a:r>
              <a:rPr lang="es-ES_tradnl" sz="1600" noProof="1" smtClean="0">
                <a:solidFill>
                  <a:schemeClr val="tx1"/>
                </a:solidFill>
                <a:latin typeface="Arial" pitchFamily="34" charset="0"/>
              </a:rPr>
              <a:t>: muestra los principales eventos del proyecto. Es ideal 	para reportes a la administración y a los clientes.</a:t>
            </a: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b="1" noProof="1" smtClean="0">
                <a:solidFill>
                  <a:schemeClr val="tx1"/>
                </a:solidFill>
                <a:latin typeface="Arial" pitchFamily="34" charset="0"/>
              </a:rPr>
              <a:t>Gráfico de barras (Gant): </a:t>
            </a:r>
            <a:r>
              <a:rPr lang="es-ES_tradnl" sz="1600" noProof="1" smtClean="0">
                <a:solidFill>
                  <a:schemeClr val="tx1"/>
                </a:solidFill>
                <a:latin typeface="Arial" pitchFamily="34" charset="0"/>
              </a:rPr>
              <a:t>es débil herramienta de planeamiento ya que no 	indica relaciones entre actividades. Sirven para mostrar reportes de progreso y 	control. No son planes de administración de proyectos.</a:t>
            </a:r>
            <a:endParaRPr lang="es-ES_tradnl" sz="1200" noProof="1" smtClean="0">
              <a:solidFill>
                <a:schemeClr val="tx1"/>
              </a:solidFill>
              <a:latin typeface="Arial" pitchFamily="34" charset="0"/>
            </a:endParaRPr>
          </a:p>
          <a:p>
            <a:pPr marL="457200" indent="-457200" eaLnBrk="1" hangingPunct="1">
              <a:lnSpc>
                <a:spcPct val="90000"/>
              </a:lnSpc>
              <a:buNone/>
            </a:pPr>
            <a:r>
              <a:rPr lang="es-ES_tradnl" sz="1600" noProof="1" smtClean="0">
                <a:solidFill>
                  <a:schemeClr val="tx1"/>
                </a:solidFill>
                <a:latin typeface="Arial" pitchFamily="34" charset="0"/>
              </a:rPr>
              <a:t>		</a:t>
            </a:r>
            <a:r>
              <a:rPr lang="es-ES_tradnl" sz="1600" b="1" noProof="1" smtClean="0">
                <a:solidFill>
                  <a:schemeClr val="tx1"/>
                </a:solidFill>
                <a:latin typeface="Arial" pitchFamily="34" charset="0"/>
              </a:rPr>
              <a:t>Diagrama de red: </a:t>
            </a:r>
            <a:r>
              <a:rPr lang="es-ES_tradnl" sz="1600" noProof="1" smtClean="0">
                <a:solidFill>
                  <a:schemeClr val="tx1"/>
                </a:solidFill>
                <a:latin typeface="Arial" pitchFamily="34" charset="0"/>
              </a:rPr>
              <a:t>muestra las barras con interdepedencias, y la información 	del cronograma, las actividades de la ruta crítica.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42</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836712"/>
            <a:ext cx="8229600" cy="5664122"/>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algn="ctr" eaLnBrk="1" hangingPunct="1">
              <a:lnSpc>
                <a:spcPct val="90000"/>
              </a:lnSpc>
              <a:buNone/>
            </a:pPr>
            <a:endParaRPr lang="es-ES_tradnl" sz="20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43</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2" descr="ejemplo _0"/>
          <p:cNvPicPr>
            <a:picLocks noChangeAspect="1" noChangeArrowheads="1"/>
          </p:cNvPicPr>
          <p:nvPr/>
        </p:nvPicPr>
        <p:blipFill>
          <a:blip r:embed="rId2" cstate="print"/>
          <a:srcRect/>
          <a:stretch>
            <a:fillRect/>
          </a:stretch>
        </p:blipFill>
        <p:spPr bwMode="auto">
          <a:xfrm>
            <a:off x="1187624" y="908720"/>
            <a:ext cx="6480720" cy="56714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r>
              <a:rPr lang="es-ES_tradnl" sz="2000" noProof="1" smtClean="0">
                <a:solidFill>
                  <a:schemeClr val="tx1"/>
                </a:solidFill>
                <a:latin typeface="Arial" pitchFamily="34" charset="0"/>
              </a:rPr>
              <a:t>Línea base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el cronograma aceptado y aprobado por el Equipo de Direccion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generado por el análisis de red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Es parte del plan para la dirección del proyecto.</a:t>
            </a:r>
          </a:p>
          <a:p>
            <a:pPr marL="457200" indent="-457200" eaLnBrk="1" hangingPunct="1">
              <a:lnSpc>
                <a:spcPct val="90000"/>
              </a:lnSpc>
              <a:buNone/>
            </a:pPr>
            <a:endParaRPr lang="es-ES_tradnl" sz="16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Datos del cronograma.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Incluye información como: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Hitos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Actividades, relaciones y secuencias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Atributos y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Documentación de supuestos y restricciones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Histograma de recursos: son requisitos de los recursos en función del tiempo.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Cronogramas alternativos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Planificación de reservas para contingencias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Proyecciones de flujo de caja</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Cronograma de pedidos, entregas, contrataciones, revisiones, etc.</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44</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a:ln>
            <a:noFill/>
          </a:ln>
        </p:spPr>
        <p:style>
          <a:lnRef idx="2">
            <a:schemeClr val="accent6"/>
          </a:lnRef>
          <a:fillRef idx="1">
            <a:schemeClr val="lt1"/>
          </a:fillRef>
          <a:effectRef idx="0">
            <a:schemeClr val="accent6"/>
          </a:effectRef>
          <a:fontRef idx="minor">
            <a:schemeClr val="dk1"/>
          </a:fontRef>
        </p:style>
        <p:txBody>
          <a:bodyPr/>
          <a:lstStyle/>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000" noProof="1" smtClean="0">
              <a:solidFill>
                <a:schemeClr val="tx1"/>
              </a:solidFill>
              <a:latin typeface="Arial" pitchFamily="34" charset="0"/>
            </a:endParaRPr>
          </a:p>
          <a:p>
            <a:pPr marL="457200" indent="-457200" eaLnBrk="1" hangingPunct="1">
              <a:lnSpc>
                <a:spcPct val="90000"/>
              </a:lnSpc>
              <a:buNone/>
            </a:pPr>
            <a:r>
              <a:rPr lang="es-ES_tradnl" sz="2000" noProof="1" smtClean="0">
                <a:solidFill>
                  <a:schemeClr val="tx1"/>
                </a:solidFill>
                <a:latin typeface="Arial" pitchFamily="34" charset="0"/>
              </a:rPr>
              <a:t>Actualizaciones a los documentos del proyecto.</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Requisitos de los recursos de las actividades. Se refiere a las estimaciones de los tipos y cantidades, entre otros.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Atributos de las actividades. Para actualizar los requisitos de los recursos y otros.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Calendarios. Tanto del proyecto como de los recursos.</a:t>
            </a:r>
          </a:p>
          <a:p>
            <a:pPr marL="457200" indent="-457200" eaLnBrk="1" hangingPunct="1">
              <a:lnSpc>
                <a:spcPct val="90000"/>
              </a:lnSpc>
              <a:buFont typeface="Wingdings" pitchFamily="2" charset="2"/>
              <a:buChar char="ü"/>
            </a:pPr>
            <a:r>
              <a:rPr lang="es-ES_tradnl" sz="1600" noProof="1" smtClean="0">
                <a:solidFill>
                  <a:schemeClr val="tx1"/>
                </a:solidFill>
                <a:latin typeface="Arial" pitchFamily="34" charset="0"/>
              </a:rPr>
              <a:t>Registro de riesgos. Para reflejar las oportunidades y amenazas resultado de los supuesto del cronograma.</a:t>
            </a:r>
          </a:p>
          <a:p>
            <a:pPr marL="457200" indent="-457200" eaLnBrk="1" hangingPunct="1">
              <a:lnSpc>
                <a:spcPct val="90000"/>
              </a:lnSpc>
              <a:buNone/>
            </a:pPr>
            <a:endParaRPr lang="es-ES_tradnl" sz="1600" noProof="1" smtClean="0">
              <a:solidFill>
                <a:schemeClr val="tx1"/>
              </a:solidFill>
              <a:latin typeface="Arial" pitchFamily="34" charset="0"/>
            </a:endParaRP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45</a:t>
            </a:fld>
            <a:endParaRPr lang="es-ES"/>
          </a:p>
        </p:txBody>
      </p:sp>
      <p:sp>
        <p:nvSpPr>
          <p:cNvPr id="5" name="1 Título"/>
          <p:cNvSpPr>
            <a:spLocks noGrp="1"/>
          </p:cNvSpPr>
          <p:nvPr>
            <p:ph type="title"/>
          </p:nvPr>
        </p:nvSpPr>
        <p:spPr>
          <a:xfrm>
            <a:off x="457200" y="274638"/>
            <a:ext cx="8229600" cy="634082"/>
          </a:xfrm>
          <a:solidFill>
            <a:schemeClr val="accent6">
              <a:lumMod val="60000"/>
              <a:lumOff val="40000"/>
            </a:schemeClr>
          </a:solidFill>
        </p:spPr>
        <p:txBody>
          <a:bodyPr/>
          <a:lstStyle/>
          <a:p>
            <a:r>
              <a:rPr lang="es-ES_tradnl" sz="3200" dirty="0" smtClean="0"/>
              <a:t>6.1 Definir las actividades</a:t>
            </a:r>
            <a:endParaRPr lang="es-ES" sz="3200" dirty="0"/>
          </a:p>
        </p:txBody>
      </p:sp>
      <p:sp>
        <p:nvSpPr>
          <p:cNvPr id="8" name="1 Título"/>
          <p:cNvSpPr txBox="1">
            <a:spLocks/>
          </p:cNvSpPr>
          <p:nvPr/>
        </p:nvSpPr>
        <p:spPr bwMode="auto">
          <a:xfrm>
            <a:off x="457200" y="274638"/>
            <a:ext cx="8229600" cy="654032"/>
          </a:xfrm>
          <a:prstGeom prst="rect">
            <a:avLst/>
          </a:prstGeom>
          <a:solidFill>
            <a:srgbClr val="00B0F0"/>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6.4 Estimar las</a:t>
            </a:r>
            <a:r>
              <a:rPr kumimoji="0" lang="es-ES_tradnl" sz="3200" b="0" i="0" u="none" strike="noStrike" kern="1200" cap="none" spc="0" normalizeH="0" noProof="0" dirty="0" smtClean="0">
                <a:ln>
                  <a:noFill/>
                </a:ln>
                <a:solidFill>
                  <a:schemeClr val="tx1"/>
                </a:solidFill>
                <a:effectLst/>
                <a:uLnTx/>
                <a:uFillTx/>
                <a:latin typeface="+mj-lt"/>
                <a:ea typeface="+mj-ea"/>
                <a:cs typeface="+mj-cs"/>
              </a:rPr>
              <a:t> duraciones</a:t>
            </a: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 de las actividades</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1 Título"/>
          <p:cNvSpPr txBox="1">
            <a:spLocks/>
          </p:cNvSpPr>
          <p:nvPr/>
        </p:nvSpPr>
        <p:spPr bwMode="auto">
          <a:xfrm>
            <a:off x="467544" y="260648"/>
            <a:ext cx="8229600" cy="654032"/>
          </a:xfrm>
          <a:prstGeom prst="rect">
            <a:avLst/>
          </a:prstGeom>
          <a:solidFill>
            <a:schemeClr val="accent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_tradnl" sz="3200" b="0" i="0" u="none" strike="noStrike" kern="1200" cap="none" spc="0" normalizeH="0" baseline="0" noProof="0" dirty="0" smtClean="0">
                <a:ln>
                  <a:noFill/>
                </a:ln>
                <a:solidFill>
                  <a:schemeClr val="tx1"/>
                </a:solidFill>
                <a:effectLst/>
                <a:uLnTx/>
                <a:uFillTx/>
                <a:latin typeface="+mj-lt"/>
                <a:ea typeface="+mj-ea"/>
                <a:cs typeface="+mj-cs"/>
              </a:rPr>
              <a:t>6.6 Desarrollo del cronograma</a:t>
            </a:r>
            <a:endParaRPr kumimoji="0" lang="es-ES"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052736"/>
            <a:ext cx="9144000" cy="5544616"/>
          </a:xfrm>
        </p:spPr>
        <p:txBody>
          <a:bodyPr/>
          <a:lstStyle/>
          <a:p>
            <a:pPr marL="0" indent="0">
              <a:buNone/>
            </a:pPr>
            <a:r>
              <a:rPr lang="es-CR" sz="1800" dirty="0" smtClean="0"/>
              <a:t>Plan de Gestión del Cronograma, define:</a:t>
            </a:r>
          </a:p>
          <a:p>
            <a:pPr>
              <a:buFont typeface="Wingdings" panose="05000000000000000000" pitchFamily="2" charset="2"/>
              <a:buChar char="ü"/>
            </a:pPr>
            <a:r>
              <a:rPr lang="es-CR" sz="1800" dirty="0" smtClean="0"/>
              <a:t>La metodología y la herramienta a usar en el desarrollo del modelo del cronograma del proyecto.</a:t>
            </a:r>
          </a:p>
          <a:p>
            <a:pPr>
              <a:buFont typeface="Wingdings" panose="05000000000000000000" pitchFamily="2" charset="2"/>
              <a:buChar char="ü"/>
            </a:pPr>
            <a:r>
              <a:rPr lang="es-CR" sz="1800" dirty="0" smtClean="0"/>
              <a:t>Nivel de precisión en la estimación de las duraciones.</a:t>
            </a:r>
          </a:p>
          <a:p>
            <a:pPr>
              <a:buFont typeface="Wingdings" panose="05000000000000000000" pitchFamily="2" charset="2"/>
              <a:buChar char="ü"/>
            </a:pPr>
            <a:r>
              <a:rPr lang="es-CR" sz="1800" dirty="0" smtClean="0"/>
              <a:t>Unidades de medida (horas, días, semanas y otras medidas de tiempo; metros, litros, </a:t>
            </a:r>
            <a:r>
              <a:rPr lang="es-CR" sz="1800" dirty="0" err="1" smtClean="0"/>
              <a:t>kgr</a:t>
            </a:r>
            <a:r>
              <a:rPr lang="es-CR" sz="1800" dirty="0" smtClean="0"/>
              <a:t>., y otras medidas de cantidad) para cada recurso.</a:t>
            </a:r>
          </a:p>
          <a:p>
            <a:pPr>
              <a:buFont typeface="Wingdings" panose="05000000000000000000" pitchFamily="2" charset="2"/>
              <a:buChar char="ü"/>
            </a:pPr>
            <a:r>
              <a:rPr lang="es-CR" sz="1800" dirty="0" smtClean="0"/>
              <a:t>Procedimientos organizacionales a usar como el WBS, permitiendo la consistencia con las estimaciones y cronogramas resultantes.</a:t>
            </a:r>
          </a:p>
          <a:p>
            <a:pPr>
              <a:buFont typeface="Wingdings" panose="05000000000000000000" pitchFamily="2" charset="2"/>
              <a:buChar char="ü"/>
            </a:pPr>
            <a:r>
              <a:rPr lang="es-CR" sz="1800" dirty="0" smtClean="0"/>
              <a:t>Mantenimiento del modelo del cronograma del proyecto, para mantenerlo actualizado y llevar el record del progreso del proyecto.</a:t>
            </a:r>
          </a:p>
          <a:p>
            <a:pPr>
              <a:buFont typeface="Wingdings" panose="05000000000000000000" pitchFamily="2" charset="2"/>
              <a:buChar char="ü"/>
            </a:pPr>
            <a:r>
              <a:rPr lang="es-CR" sz="1800" dirty="0" smtClean="0"/>
              <a:t>Control de umbrales, para monitorear el control del rendimiento del cronograma como apoyo para la toma de decisiones resultado de las variaciones que se presenten. Los umbrales son expresados típicamente en porcentajes de desviación.</a:t>
            </a:r>
          </a:p>
          <a:p>
            <a:pPr>
              <a:buFont typeface="Wingdings" panose="05000000000000000000" pitchFamily="2" charset="2"/>
              <a:buChar char="ü"/>
            </a:pPr>
            <a:r>
              <a:rPr lang="es-CR" sz="1800" dirty="0" smtClean="0"/>
              <a:t>Reglas para medir el rendimiento, como las usadas en la técnica del valor ganado u otras reglas de medición físicas.</a:t>
            </a:r>
          </a:p>
          <a:p>
            <a:pPr>
              <a:buFont typeface="Wingdings" panose="05000000000000000000" pitchFamily="2" charset="2"/>
              <a:buChar char="ü"/>
            </a:pPr>
            <a:r>
              <a:rPr lang="es-CR" sz="1800" dirty="0" smtClean="0"/>
              <a:t>Formatos para reportes así como la frecuencia para informar acerca de la gestión del cronograma.</a:t>
            </a:r>
          </a:p>
          <a:p>
            <a:pPr>
              <a:buFont typeface="Wingdings" panose="05000000000000000000" pitchFamily="2" charset="2"/>
              <a:buChar char="ü"/>
            </a:pPr>
            <a:r>
              <a:rPr lang="es-CR" sz="1800" dirty="0" smtClean="0"/>
              <a:t>Descripción de los procesos de la gestión del cronograma.</a:t>
            </a:r>
          </a:p>
          <a:p>
            <a:pPr>
              <a:buFont typeface="Wingdings" panose="05000000000000000000" pitchFamily="2" charset="2"/>
              <a:buChar char="ü"/>
            </a:pPr>
            <a:endParaRPr lang="es-CR" sz="1400" dirty="0" smtClean="0"/>
          </a:p>
          <a:p>
            <a:pPr>
              <a:buFont typeface="Wingdings" panose="05000000000000000000" pitchFamily="2" charset="2"/>
              <a:buChar char="ü"/>
            </a:pPr>
            <a:endParaRPr lang="es-CR"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5</a:t>
            </a:fld>
            <a:endParaRPr lang="es-ES"/>
          </a:p>
        </p:txBody>
      </p:sp>
      <p:sp>
        <p:nvSpPr>
          <p:cNvPr id="5" name="1 Título"/>
          <p:cNvSpPr>
            <a:spLocks noGrp="1"/>
          </p:cNvSpPr>
          <p:nvPr>
            <p:ph type="title"/>
          </p:nvPr>
        </p:nvSpPr>
        <p:spPr>
          <a:xfrm>
            <a:off x="457200" y="274638"/>
            <a:ext cx="8229600" cy="778098"/>
          </a:xfrm>
          <a:solidFill>
            <a:schemeClr val="accent6">
              <a:lumMod val="60000"/>
              <a:lumOff val="40000"/>
            </a:schemeClr>
          </a:solidFill>
        </p:spPr>
        <p:txBody>
          <a:bodyPr/>
          <a:lstStyle/>
          <a:p>
            <a:r>
              <a:rPr lang="es-ES_tradnl" sz="3200" dirty="0" smtClean="0"/>
              <a:t>6.1 Planear la gestión del cronograma</a:t>
            </a:r>
            <a:endParaRPr lang="es-ES" sz="3200" dirty="0"/>
          </a:p>
        </p:txBody>
      </p:sp>
    </p:spTree>
    <p:extLst>
      <p:ext uri="{BB962C8B-B14F-4D97-AF65-F5344CB8AC3E}">
        <p14:creationId xmlns:p14="http://schemas.microsoft.com/office/powerpoint/2010/main" val="1071042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795490753"/>
              </p:ext>
            </p:extLst>
          </p:nvPr>
        </p:nvGraphicFramePr>
        <p:xfrm>
          <a:off x="500034" y="1571612"/>
          <a:ext cx="8229600" cy="34798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s-ES_tradnl" dirty="0" smtClean="0"/>
                        <a:t>Entradas</a:t>
                      </a:r>
                      <a:endParaRPr lang="es-ES" dirty="0"/>
                    </a:p>
                  </a:txBody>
                  <a:tcPr/>
                </a:tc>
                <a:tc>
                  <a:txBody>
                    <a:bodyPr/>
                    <a:lstStyle/>
                    <a:p>
                      <a:r>
                        <a:rPr lang="es-ES_tradnl" dirty="0" smtClean="0"/>
                        <a:t>Técnicas y Herramientas</a:t>
                      </a:r>
                      <a:endParaRPr lang="es-ES" dirty="0"/>
                    </a:p>
                  </a:txBody>
                  <a:tcPr/>
                </a:tc>
                <a:tc>
                  <a:txBody>
                    <a:bodyPr/>
                    <a:lstStyle/>
                    <a:p>
                      <a:r>
                        <a:rPr lang="es-ES_tradnl" dirty="0" smtClean="0"/>
                        <a:t>Salidas</a:t>
                      </a:r>
                      <a:endParaRPr lang="es-ES" dirty="0"/>
                    </a:p>
                  </a:txBody>
                  <a:tcPr/>
                </a:tc>
              </a:tr>
              <a:tr h="370840">
                <a:tc>
                  <a:txBody>
                    <a:bodyPr/>
                    <a:lstStyle/>
                    <a:p>
                      <a:r>
                        <a:rPr lang="es-ES" dirty="0" smtClean="0"/>
                        <a:t>1. Plan de gestión del cronograma</a:t>
                      </a:r>
                      <a:endParaRPr lang="es-ES" dirty="0"/>
                    </a:p>
                  </a:txBody>
                  <a:tcPr/>
                </a:tc>
                <a:tc>
                  <a:txBody>
                    <a:bodyPr/>
                    <a:lstStyle/>
                    <a:p>
                      <a:r>
                        <a:rPr lang="es-ES_tradnl" dirty="0" smtClean="0"/>
                        <a:t>1. Descomposición</a:t>
                      </a:r>
                      <a:endParaRPr lang="es-ES" dirty="0"/>
                    </a:p>
                  </a:txBody>
                  <a:tcPr/>
                </a:tc>
                <a:tc>
                  <a:txBody>
                    <a:bodyPr/>
                    <a:lstStyle/>
                    <a:p>
                      <a:pPr marL="342900" indent="-342900">
                        <a:buNone/>
                      </a:pPr>
                      <a:r>
                        <a:rPr lang="es-ES_tradnl" dirty="0" smtClean="0"/>
                        <a:t>1. Lista de actividades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2. Línea Base del Alcance</a:t>
                      </a:r>
                      <a:endParaRPr lang="es-ES" dirty="0" smtClean="0"/>
                    </a:p>
                    <a:p>
                      <a:endParaRPr lang="es-ES" dirty="0"/>
                    </a:p>
                  </a:txBody>
                  <a:tcPr/>
                </a:tc>
                <a:tc>
                  <a:txBody>
                    <a:bodyPr/>
                    <a:lstStyle/>
                    <a:p>
                      <a:r>
                        <a:rPr lang="es-ES_tradnl" dirty="0" smtClean="0"/>
                        <a:t>2. Planificación</a:t>
                      </a:r>
                      <a:r>
                        <a:rPr lang="es-ES_tradnl" baseline="0" dirty="0" smtClean="0"/>
                        <a:t> gradual</a:t>
                      </a:r>
                      <a:endParaRPr lang="es-ES" dirty="0"/>
                    </a:p>
                  </a:txBody>
                  <a:tcPr/>
                </a:tc>
                <a:tc>
                  <a:txBody>
                    <a:bodyPr/>
                    <a:lstStyle/>
                    <a:p>
                      <a:r>
                        <a:rPr lang="es-ES_tradnl" dirty="0" smtClean="0"/>
                        <a:t>2.</a:t>
                      </a:r>
                      <a:r>
                        <a:rPr lang="es-ES_tradnl" baseline="0" dirty="0" smtClean="0"/>
                        <a:t> Atributos de las actividades</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3. Factores ambientales de la empresa</a:t>
                      </a:r>
                      <a:endParaRPr lang="es-E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4. Juicio de experto</a:t>
                      </a:r>
                      <a:endParaRPr lang="es-ES" dirty="0" smtClean="0"/>
                    </a:p>
                    <a:p>
                      <a:endParaRPr lang="es-ES" dirty="0"/>
                    </a:p>
                  </a:txBody>
                  <a:tcPr/>
                </a:tc>
                <a:tc>
                  <a:txBody>
                    <a:bodyPr/>
                    <a:lstStyle/>
                    <a:p>
                      <a:r>
                        <a:rPr lang="es-ES_tradnl" dirty="0" smtClean="0"/>
                        <a:t>3. Lista de hitos</a:t>
                      </a:r>
                      <a:endParaRPr lang="es-E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4. Activos de los procesos organizacionales</a:t>
                      </a:r>
                      <a:endParaRPr lang="es-ES" dirty="0" smtClean="0"/>
                    </a:p>
                    <a:p>
                      <a:endParaRPr lang="es-ES" dirty="0"/>
                    </a:p>
                  </a:txBody>
                  <a:tcPr/>
                </a:tc>
                <a:tc>
                  <a:txBody>
                    <a:bodyPr/>
                    <a:lstStyle/>
                    <a:p>
                      <a:endParaRPr lang="es-ES" dirty="0"/>
                    </a:p>
                  </a:txBody>
                  <a:tcPr/>
                </a:tc>
                <a:tc>
                  <a:txBody>
                    <a:bodyPr/>
                    <a:lstStyle/>
                    <a:p>
                      <a:endParaRPr lang="es-ES" dirty="0"/>
                    </a:p>
                  </a:txBody>
                  <a:tcPr/>
                </a:tc>
              </a:tr>
            </a:tbl>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6</a:t>
            </a:fld>
            <a:endParaRPr lang="es-ES"/>
          </a:p>
        </p:txBody>
      </p:sp>
      <p:sp>
        <p:nvSpPr>
          <p:cNvPr id="6" name="5 Rectángulo"/>
          <p:cNvSpPr/>
          <p:nvPr/>
        </p:nvSpPr>
        <p:spPr>
          <a:xfrm>
            <a:off x="1643042" y="4572008"/>
            <a:ext cx="5429288" cy="129266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s-ES_tradnl" sz="2400" b="1" dirty="0" smtClean="0">
                <a:solidFill>
                  <a:srgbClr val="FF0000"/>
                </a:solidFill>
                <a:effectLst>
                  <a:outerShdw blurRad="38100" dist="38100" dir="2700000" algn="tl">
                    <a:srgbClr val="000000">
                      <a:alpha val="43137"/>
                    </a:srgbClr>
                  </a:outerShdw>
                </a:effectLst>
              </a:rPr>
              <a:t>Definición: </a:t>
            </a:r>
          </a:p>
          <a:p>
            <a:r>
              <a:rPr lang="es-ES_tradnl" dirty="0" smtClean="0"/>
              <a:t>Es el proceso de identificar las acciones específicas a realizar para producir los entregables del proyecto.</a:t>
            </a:r>
            <a:endParaRPr lang="es-ES" dirty="0"/>
          </a:p>
        </p:txBody>
      </p:sp>
    </p:spTree>
    <p:extLst>
      <p:ext uri="{BB962C8B-B14F-4D97-AF65-F5344CB8AC3E}">
        <p14:creationId xmlns:p14="http://schemas.microsoft.com/office/powerpoint/2010/main" val="3515693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Marcador de contenido"/>
          <p:cNvGraphicFramePr>
            <a:graphicFrameLocks noGrp="1"/>
          </p:cNvGraphicFramePr>
          <p:nvPr>
            <p:ph idx="1"/>
            <p:extLst>
              <p:ext uri="{D42A27DB-BD31-4B8C-83A1-F6EECF244321}">
                <p14:modId xmlns:p14="http://schemas.microsoft.com/office/powerpoint/2010/main" val="3975477916"/>
              </p:ext>
            </p:extLst>
          </p:nvPr>
        </p:nvGraphicFramePr>
        <p:xfrm>
          <a:off x="467544" y="1052736"/>
          <a:ext cx="8229600" cy="5429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7</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Entradas</a:t>
            </a:r>
          </a:p>
          <a:p>
            <a:pPr marL="457200" indent="-457200" eaLnBrk="1" hangingPunct="1">
              <a:lnSpc>
                <a:spcPct val="90000"/>
              </a:lnSpc>
              <a:buFont typeface="Wingdings" pitchFamily="2" charset="2"/>
              <a:buChar char="§"/>
            </a:pPr>
            <a:r>
              <a:rPr lang="es-ES_tradnl" sz="1800" noProof="1" smtClean="0"/>
              <a:t>Plan de gestión del cronograma</a:t>
            </a:r>
          </a:p>
          <a:p>
            <a:pPr marL="457200" indent="-457200" eaLnBrk="1" hangingPunct="1">
              <a:lnSpc>
                <a:spcPct val="90000"/>
              </a:lnSpc>
              <a:buFont typeface="Wingdings" pitchFamily="2" charset="2"/>
              <a:buChar char="§"/>
            </a:pPr>
            <a:r>
              <a:rPr lang="es-ES_tradnl" sz="1800" noProof="1" smtClean="0"/>
              <a:t>Línea base del Alcance </a:t>
            </a:r>
          </a:p>
          <a:p>
            <a:pPr marL="457200" indent="-457200" eaLnBrk="1" hangingPunct="1">
              <a:lnSpc>
                <a:spcPct val="90000"/>
              </a:lnSpc>
              <a:buFont typeface="Wingdings" pitchFamily="2" charset="2"/>
              <a:buChar char="§"/>
            </a:pPr>
            <a:r>
              <a:rPr lang="es-ES_tradnl" sz="1800" noProof="1" smtClean="0"/>
              <a:t>Factor ambiental de la empresa: sistema de información de administración de proyectos (PMIS)</a:t>
            </a:r>
          </a:p>
          <a:p>
            <a:pPr marL="457200" indent="-457200" eaLnBrk="1" hangingPunct="1">
              <a:lnSpc>
                <a:spcPct val="90000"/>
              </a:lnSpc>
              <a:buFont typeface="Wingdings" pitchFamily="2" charset="2"/>
              <a:buChar char="§"/>
            </a:pPr>
            <a:r>
              <a:rPr lang="es-ES_tradnl" sz="1800" noProof="1" smtClean="0"/>
              <a:t>Activos de los procesos organizacionales: políticas, procedimientos y lineamientos relacionados con la planificación de las actividades, como la metodología de planificación.</a:t>
            </a: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Técnicas y Herramientas</a:t>
            </a:r>
          </a:p>
          <a:p>
            <a:pPr marL="457200" indent="-457200" eaLnBrk="1" hangingPunct="1">
              <a:lnSpc>
                <a:spcPct val="90000"/>
              </a:lnSpc>
              <a:buFont typeface="Wingdings" pitchFamily="2" charset="2"/>
              <a:buChar char="§"/>
            </a:pPr>
            <a:r>
              <a:rPr lang="es-ES_tradnl" sz="1800" noProof="1" smtClean="0"/>
              <a:t>La definición de las actividades se logra a través de:</a:t>
            </a:r>
          </a:p>
          <a:p>
            <a:pPr marL="457200" indent="-457200" eaLnBrk="1" hangingPunct="1">
              <a:lnSpc>
                <a:spcPct val="90000"/>
              </a:lnSpc>
              <a:buNone/>
            </a:pPr>
            <a:r>
              <a:rPr lang="es-ES_tradnl" sz="1800" noProof="1" smtClean="0"/>
              <a:t>	Descomposición: con la ayuda de los miembros del equipo.</a:t>
            </a:r>
          </a:p>
          <a:p>
            <a:pPr marL="457200" indent="-457200" eaLnBrk="1" hangingPunct="1">
              <a:lnSpc>
                <a:spcPct val="90000"/>
              </a:lnSpc>
              <a:buNone/>
            </a:pPr>
            <a:r>
              <a:rPr lang="es-ES_tradnl" sz="1800" noProof="1" smtClean="0"/>
              <a:t>	Planificación gradual: programación detallada de lo que es a corto plazo y a un nivel superior lo que está a más tiempo. </a:t>
            </a:r>
          </a:p>
          <a:p>
            <a:pPr marL="457200" indent="-457200" eaLnBrk="1" hangingPunct="1">
              <a:lnSpc>
                <a:spcPct val="90000"/>
              </a:lnSpc>
              <a:buNone/>
            </a:pPr>
            <a:r>
              <a:rPr lang="es-ES_tradnl" sz="1800" noProof="1" smtClean="0"/>
              <a:t>	Corto plazo 			Actividades</a:t>
            </a:r>
          </a:p>
          <a:p>
            <a:pPr marL="457200" indent="-457200" eaLnBrk="1" hangingPunct="1">
              <a:lnSpc>
                <a:spcPct val="90000"/>
              </a:lnSpc>
              <a:buNone/>
            </a:pPr>
            <a:r>
              <a:rPr lang="es-ES_tradnl" sz="1800" noProof="1" smtClean="0"/>
              <a:t>	Más plazo 			Hitos</a:t>
            </a:r>
          </a:p>
          <a:p>
            <a:pPr marL="457200" indent="-457200" eaLnBrk="1" hangingPunct="1">
              <a:lnSpc>
                <a:spcPct val="90000"/>
              </a:lnSpc>
              <a:buNone/>
            </a:pPr>
            <a:r>
              <a:rPr lang="es-ES_tradnl" sz="1800" noProof="1" smtClean="0"/>
              <a:t>	Plantillas y Juicio de expertos ayudan a través de una tormenta de ideas y experiencia a generar esa lista de actividades y sus atributos.</a:t>
            </a:r>
            <a:endParaRPr lang="es-ES" sz="1800" noProof="1" smtClean="0"/>
          </a:p>
          <a:p>
            <a:pPr marL="457200" indent="-457200" eaLnBrk="1" hangingPunct="1">
              <a:lnSpc>
                <a:spcPct val="90000"/>
              </a:lnSpc>
              <a:buNone/>
            </a:pPr>
            <a:endParaRPr lang="es-ES"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8</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sp>
        <p:nvSpPr>
          <p:cNvPr id="6" name="5 Flecha derecha"/>
          <p:cNvSpPr/>
          <p:nvPr/>
        </p:nvSpPr>
        <p:spPr>
          <a:xfrm>
            <a:off x="3491880" y="5454646"/>
            <a:ext cx="360040" cy="1886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Flecha derecha"/>
          <p:cNvSpPr/>
          <p:nvPr/>
        </p:nvSpPr>
        <p:spPr>
          <a:xfrm>
            <a:off x="3491880" y="5733256"/>
            <a:ext cx="360040" cy="1886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5429288"/>
          </a:xfrm>
        </p:spPr>
        <p:style>
          <a:lnRef idx="2">
            <a:schemeClr val="accent6"/>
          </a:lnRef>
          <a:fillRef idx="1">
            <a:schemeClr val="lt1"/>
          </a:fillRef>
          <a:effectRef idx="0">
            <a:schemeClr val="accent6"/>
          </a:effectRef>
          <a:fontRef idx="minor">
            <a:schemeClr val="dk1"/>
          </a:fontRef>
        </p:style>
        <p:txBody>
          <a:bodyPr/>
          <a:lstStyle/>
          <a:p>
            <a:pPr marL="0" indent="0" algn="ctr" eaLnBrk="1" hangingPunct="1">
              <a:lnSpc>
                <a:spcPct val="90000"/>
              </a:lnSpc>
              <a:buFont typeface="Wingdings" pitchFamily="2" charset="2"/>
              <a:buNone/>
            </a:pPr>
            <a:endParaRPr lang="es-ES" sz="2400" u="sng" dirty="0" smtClean="0">
              <a:effectLst>
                <a:outerShdw blurRad="38100" dist="38100" dir="2700000" algn="tl">
                  <a:srgbClr val="000000">
                    <a:alpha val="43137"/>
                  </a:srgbClr>
                </a:outerShdw>
              </a:effectLst>
            </a:endParaRPr>
          </a:p>
          <a:p>
            <a:pPr marL="457200" indent="-457200" eaLnBrk="1" hangingPunct="1">
              <a:lnSpc>
                <a:spcPct val="90000"/>
              </a:lnSpc>
              <a:buNone/>
            </a:pPr>
            <a:r>
              <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Salidas</a:t>
            </a: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None/>
            </a:pPr>
            <a:endParaRPr lang="es-ES_tradnl" sz="2400" b="1" noProof="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457200" indent="-457200" eaLnBrk="1" hangingPunct="1">
              <a:lnSpc>
                <a:spcPct val="90000"/>
              </a:lnSpc>
              <a:buFont typeface="Wingdings" pitchFamily="2" charset="2"/>
              <a:buChar char="§"/>
            </a:pPr>
            <a:r>
              <a:rPr lang="es-ES_tradnl" sz="1800" noProof="1" smtClean="0"/>
              <a:t>Lista de actividades: </a:t>
            </a:r>
          </a:p>
          <a:p>
            <a:pPr marL="857250" lvl="1" indent="-457200" eaLnBrk="1" hangingPunct="1">
              <a:lnSpc>
                <a:spcPct val="90000"/>
              </a:lnSpc>
              <a:buNone/>
            </a:pPr>
            <a:endParaRPr lang="es-ES" sz="14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a:p>
            <a:pPr marL="857250" lvl="1" indent="-457200" eaLnBrk="1" hangingPunct="1">
              <a:lnSpc>
                <a:spcPct val="90000"/>
              </a:lnSpc>
              <a:buNone/>
            </a:pPr>
            <a:endParaRPr lang="es-ES_tradnl" sz="1600" noProof="1" smtClean="0"/>
          </a:p>
          <a:p>
            <a:pPr marL="457200" indent="-457200" eaLnBrk="1" hangingPunct="1">
              <a:lnSpc>
                <a:spcPct val="90000"/>
              </a:lnSpc>
              <a:buNone/>
            </a:pPr>
            <a:endParaRPr lang="es-ES_tradnl" sz="2000" noProof="1" smtClean="0"/>
          </a:p>
          <a:p>
            <a:pPr marL="457200" indent="-457200" eaLnBrk="1" hangingPunct="1">
              <a:lnSpc>
                <a:spcPct val="90000"/>
              </a:lnSpc>
              <a:buNone/>
            </a:pPr>
            <a:endParaRPr lang="es-ES_tradnl" sz="2000" noProof="1"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9</a:t>
            </a:fld>
            <a:endParaRPr lang="es-ES"/>
          </a:p>
        </p:txBody>
      </p:sp>
      <p:sp>
        <p:nvSpPr>
          <p:cNvPr id="5" name="1 Título"/>
          <p:cNvSpPr>
            <a:spLocks noGrp="1"/>
          </p:cNvSpPr>
          <p:nvPr>
            <p:ph type="title"/>
          </p:nvPr>
        </p:nvSpPr>
        <p:spPr>
          <a:xfrm>
            <a:off x="457200" y="274638"/>
            <a:ext cx="8229600" cy="725470"/>
          </a:xfrm>
          <a:solidFill>
            <a:schemeClr val="accent6">
              <a:lumMod val="60000"/>
              <a:lumOff val="40000"/>
            </a:schemeClr>
          </a:solidFill>
        </p:spPr>
        <p:txBody>
          <a:bodyPr/>
          <a:lstStyle/>
          <a:p>
            <a:r>
              <a:rPr lang="es-ES_tradnl" sz="3200" dirty="0" smtClean="0"/>
              <a:t>6.2 Definir las actividades</a:t>
            </a:r>
            <a:endParaRPr lang="es-ES" sz="3200" dirty="0"/>
          </a:p>
        </p:txBody>
      </p:sp>
      <p:graphicFrame>
        <p:nvGraphicFramePr>
          <p:cNvPr id="8" name="7 Tabla"/>
          <p:cNvGraphicFramePr>
            <a:graphicFrameLocks noGrp="1"/>
          </p:cNvGraphicFramePr>
          <p:nvPr/>
        </p:nvGraphicFramePr>
        <p:xfrm>
          <a:off x="899592" y="3356992"/>
          <a:ext cx="6984777" cy="1473200"/>
        </p:xfrm>
        <a:graphic>
          <a:graphicData uri="http://schemas.openxmlformats.org/drawingml/2006/table">
            <a:tbl>
              <a:tblPr firstRow="1" bandRow="1">
                <a:tableStyleId>{5C22544A-7EE6-4342-B048-85BDC9FD1C3A}</a:tableStyleId>
              </a:tblPr>
              <a:tblGrid>
                <a:gridCol w="1728192"/>
                <a:gridCol w="1944216"/>
                <a:gridCol w="3312369"/>
              </a:tblGrid>
              <a:tr h="370840">
                <a:tc>
                  <a:txBody>
                    <a:bodyPr/>
                    <a:lstStyle/>
                    <a:p>
                      <a:r>
                        <a:rPr lang="es-ES_tradnl" sz="1400" dirty="0" smtClean="0"/>
                        <a:t>X.X</a:t>
                      </a:r>
                      <a:r>
                        <a:rPr lang="es-ES_tradnl" sz="1400" baseline="0" dirty="0" smtClean="0"/>
                        <a:t> </a:t>
                      </a:r>
                      <a:r>
                        <a:rPr lang="es-ES_tradnl" sz="1400" dirty="0" smtClean="0"/>
                        <a:t>Entregable</a:t>
                      </a:r>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Descripción del alcance</a:t>
                      </a:r>
                      <a:endParaRPr lang="es-ES" sz="1400" dirty="0" smtClean="0"/>
                    </a:p>
                    <a:p>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Características</a:t>
                      </a:r>
                      <a:r>
                        <a:rPr lang="es-ES_tradnl" sz="1400" baseline="0" dirty="0" smtClean="0"/>
                        <a:t> importantes, hitos, responsables, presupuestos, etc.</a:t>
                      </a:r>
                      <a:endParaRPr lang="es-ES" sz="1400" dirty="0" smtClean="0"/>
                    </a:p>
                    <a:p>
                      <a:endParaRPr lang="es-ES" sz="1400" dirty="0"/>
                    </a:p>
                  </a:txBody>
                  <a:tcPr/>
                </a:tc>
              </a:tr>
              <a:tr h="370840">
                <a:tc>
                  <a:txBody>
                    <a:bodyPr/>
                    <a:lstStyle/>
                    <a:p>
                      <a:r>
                        <a:rPr lang="es-ES_tradnl" sz="1400" dirty="0" smtClean="0"/>
                        <a:t>x.x.1 Actividad</a:t>
                      </a:r>
                      <a:r>
                        <a:rPr lang="es-ES_tradnl" sz="1400" baseline="0" dirty="0" smtClean="0"/>
                        <a:t> 1</a:t>
                      </a:r>
                      <a:endParaRPr lang="es-ES" sz="1400" dirty="0"/>
                    </a:p>
                  </a:txBody>
                  <a:tcPr/>
                </a:tc>
                <a:tc>
                  <a:txBody>
                    <a:bodyPr/>
                    <a:lstStyle/>
                    <a:p>
                      <a:r>
                        <a:rPr lang="es-ES_tradnl" sz="1400" dirty="0" smtClean="0"/>
                        <a:t>Descripción del alcance</a:t>
                      </a:r>
                      <a:endParaRPr lang="es-ES" sz="1400" dirty="0"/>
                    </a:p>
                  </a:txBody>
                  <a:tcPr/>
                </a:tc>
                <a:tc>
                  <a:txBody>
                    <a:bodyPr/>
                    <a:lstStyle/>
                    <a:p>
                      <a:r>
                        <a:rPr lang="es-ES_tradnl" sz="1400" dirty="0" smtClean="0"/>
                        <a:t>Características</a:t>
                      </a:r>
                      <a:r>
                        <a:rPr lang="es-ES_tradnl" sz="1400" baseline="0" dirty="0" smtClean="0"/>
                        <a:t> importantes, hitos</a:t>
                      </a:r>
                      <a:endParaRPr lang="es-ES" sz="1400" dirty="0"/>
                    </a:p>
                  </a:txBody>
                  <a:tcPr/>
                </a:tc>
              </a:tr>
              <a:tr h="370840">
                <a:tc>
                  <a:txBody>
                    <a:bodyPr/>
                    <a:lstStyle/>
                    <a:p>
                      <a:r>
                        <a:rPr lang="es-ES_tradnl" sz="1400" dirty="0" smtClean="0"/>
                        <a:t>x.x.2 Actividad 2</a:t>
                      </a:r>
                      <a:endParaRPr lang="es-ES" sz="1400" dirty="0"/>
                    </a:p>
                  </a:txBody>
                  <a:tcPr/>
                </a:tc>
                <a:tc>
                  <a:txBody>
                    <a:bodyPr/>
                    <a:lstStyle/>
                    <a:p>
                      <a:r>
                        <a:rPr lang="es-ES_tradnl" sz="1400" dirty="0" smtClean="0"/>
                        <a:t>Descripción del alcance</a:t>
                      </a:r>
                      <a:endParaRPr lang="es-ES" sz="1400" dirty="0"/>
                    </a:p>
                  </a:txBody>
                  <a:tcPr/>
                </a:tc>
                <a:tc>
                  <a:txBody>
                    <a:bodyPr/>
                    <a:lstStyle/>
                    <a:p>
                      <a:r>
                        <a:rPr lang="es-ES_tradnl" sz="1400" dirty="0" smtClean="0"/>
                        <a:t>Características</a:t>
                      </a:r>
                      <a:r>
                        <a:rPr lang="es-ES_tradnl" sz="1400" baseline="0" dirty="0" smtClean="0"/>
                        <a:t> importantes, hitos</a:t>
                      </a:r>
                      <a:endParaRPr lang="es-E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8953</TotalTime>
  <Words>3839</Words>
  <Application>Microsoft Office PowerPoint</Application>
  <PresentationFormat>Presentación en pantalla (4:3)</PresentationFormat>
  <Paragraphs>814</Paragraphs>
  <Slides>45</Slides>
  <Notes>1</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Tema de Office</vt:lpstr>
      <vt:lpstr>   Universidad para la Cooperación Internacional  PROGRAMA MAESTRÍA EN ADMINISTRACIÓN DE PROYECTOS  Gestión del Tiempo</vt:lpstr>
      <vt:lpstr>GESTIÓN DEL TIEMPO</vt:lpstr>
      <vt:lpstr>GESTIÓN DEL TIEMPO</vt:lpstr>
      <vt:lpstr>6.1 Planear la gestión del cronograma</vt:lpstr>
      <vt:lpstr>6.1 Planear la gestión del cronograma</vt:lpstr>
      <vt:lpstr>6.2 Definir las actividades</vt:lpstr>
      <vt:lpstr>6.2 Definir las actividades</vt:lpstr>
      <vt:lpstr>6.2 Definir las actividades</vt:lpstr>
      <vt:lpstr>6.2 Definir las actividades</vt:lpstr>
      <vt:lpstr>6.2 Definir las actividades</vt:lpstr>
      <vt:lpstr>6.2 Definir las actividades</vt:lpstr>
      <vt:lpstr>6.3 Secuenciar las actividades</vt:lpstr>
      <vt:lpstr>6.3 Secuenciar las actividades</vt:lpstr>
      <vt:lpstr>6.3 Secuenciar las actividades</vt:lpstr>
      <vt:lpstr>6.3 Secuenciar las actividades</vt:lpstr>
      <vt:lpstr>6.3 Secuenciar las actividades</vt:lpstr>
      <vt:lpstr>6.3 Secuenciar las actividades</vt:lpstr>
      <vt:lpstr>6.3 Secuenciar las actividades</vt:lpstr>
      <vt:lpstr>6.3 Secuenciar las actividades</vt:lpstr>
      <vt:lpstr>6.4 Estimar los recursos de las actividades</vt:lpstr>
      <vt:lpstr>6.1 Definir las actividades</vt:lpstr>
      <vt:lpstr>6.1 Definir las actividades</vt:lpstr>
      <vt:lpstr>6.1 Definir las actividades</vt:lpstr>
      <vt:lpstr>6.5 Estimar la duración de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6.6 Desarrollo del cronograma</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lpstr>6.1 Definir las actividades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ÀREAS DE CONOCIMIENTO</dc:title>
  <dc:creator>.</dc:creator>
  <cp:lastModifiedBy>Alvaro Mata</cp:lastModifiedBy>
  <cp:revision>318</cp:revision>
  <dcterms:created xsi:type="dcterms:W3CDTF">2010-02-07T23:53:13Z</dcterms:created>
  <dcterms:modified xsi:type="dcterms:W3CDTF">2013-12-07T15:12:23Z</dcterms:modified>
</cp:coreProperties>
</file>