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8"/>
  </p:notesMasterIdLst>
  <p:sldIdLst>
    <p:sldId id="416" r:id="rId2"/>
    <p:sldId id="417" r:id="rId3"/>
    <p:sldId id="418" r:id="rId4"/>
    <p:sldId id="419" r:id="rId5"/>
    <p:sldId id="420" r:id="rId6"/>
    <p:sldId id="421" r:id="rId7"/>
    <p:sldId id="422" r:id="rId8"/>
    <p:sldId id="423" r:id="rId9"/>
    <p:sldId id="424" r:id="rId10"/>
    <p:sldId id="425" r:id="rId11"/>
    <p:sldId id="426" r:id="rId12"/>
    <p:sldId id="427" r:id="rId13"/>
    <p:sldId id="428" r:id="rId14"/>
    <p:sldId id="429" r:id="rId15"/>
    <p:sldId id="430" r:id="rId16"/>
    <p:sldId id="431" r:id="rId17"/>
    <p:sldId id="432" r:id="rId18"/>
    <p:sldId id="433" r:id="rId19"/>
    <p:sldId id="434" r:id="rId20"/>
    <p:sldId id="435" r:id="rId21"/>
    <p:sldId id="436" r:id="rId22"/>
    <p:sldId id="437" r:id="rId23"/>
    <p:sldId id="438" r:id="rId24"/>
    <p:sldId id="439" r:id="rId25"/>
    <p:sldId id="440" r:id="rId26"/>
    <p:sldId id="441" r:id="rId27"/>
    <p:sldId id="442" r:id="rId28"/>
    <p:sldId id="443" r:id="rId29"/>
    <p:sldId id="444" r:id="rId30"/>
    <p:sldId id="445" r:id="rId31"/>
    <p:sldId id="446" r:id="rId32"/>
    <p:sldId id="447" r:id="rId33"/>
    <p:sldId id="448" r:id="rId34"/>
    <p:sldId id="449" r:id="rId35"/>
    <p:sldId id="450" r:id="rId36"/>
    <p:sldId id="451" r:id="rId37"/>
    <p:sldId id="452" r:id="rId38"/>
    <p:sldId id="453" r:id="rId39"/>
    <p:sldId id="454" r:id="rId40"/>
    <p:sldId id="455" r:id="rId41"/>
    <p:sldId id="456" r:id="rId42"/>
    <p:sldId id="457" r:id="rId43"/>
    <p:sldId id="458" r:id="rId44"/>
    <p:sldId id="459" r:id="rId45"/>
    <p:sldId id="460" r:id="rId46"/>
    <p:sldId id="415" r:id="rId47"/>
  </p:sldIdLst>
  <p:sldSz cx="9144000" cy="6858000" type="screen4x3"/>
  <p:notesSz cx="7315200" cy="96012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A1CA"/>
    <a:srgbClr val="2E88AC"/>
    <a:srgbClr val="80C2ED"/>
    <a:srgbClr val="80C2DD"/>
    <a:srgbClr val="80B6DD"/>
    <a:srgbClr val="80B6CB"/>
    <a:srgbClr val="80ACB6"/>
    <a:srgbClr val="726EC8"/>
    <a:srgbClr val="606EC8"/>
    <a:srgbClr val="606E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0"/>
  </p:normalViewPr>
  <p:slideViewPr>
    <p:cSldViewPr>
      <p:cViewPr>
        <p:scale>
          <a:sx n="90" d="100"/>
          <a:sy n="90" d="100"/>
        </p:scale>
        <p:origin x="1744"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s-CR"/>
          </a:p>
        </p:txBody>
      </p:sp>
      <p:sp>
        <p:nvSpPr>
          <p:cNvPr id="3" name="2 Marcador de fecha"/>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2DC9140-918C-4866-8720-7F75FAFC306D}" type="datetimeFigureOut">
              <a:rPr lang="es-CR" smtClean="0"/>
              <a:pPr/>
              <a:t>7/12/15</a:t>
            </a:fld>
            <a:endParaRPr lang="es-CR"/>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s-CR"/>
          </a:p>
        </p:txBody>
      </p:sp>
      <p:sp>
        <p:nvSpPr>
          <p:cNvPr id="5" name="4 Marcador de notas"/>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s-CR"/>
          </a:p>
        </p:txBody>
      </p:sp>
      <p:sp>
        <p:nvSpPr>
          <p:cNvPr id="7" name="6 Marcador de número de diapositiva"/>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AB241F2-C791-4109-8280-810CB4375A57}" type="slidenum">
              <a:rPr lang="es-CR" smtClean="0"/>
              <a:pPr/>
              <a:t>‹Nr.›</a:t>
            </a:fld>
            <a:endParaRPr lang="es-CR"/>
          </a:p>
        </p:txBody>
      </p:sp>
    </p:spTree>
    <p:extLst>
      <p:ext uri="{BB962C8B-B14F-4D97-AF65-F5344CB8AC3E}">
        <p14:creationId xmlns:p14="http://schemas.microsoft.com/office/powerpoint/2010/main" val="3444554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CR" dirty="0" smtClean="0"/>
              <a:t>Las</a:t>
            </a:r>
            <a:r>
              <a:rPr lang="es-CR" baseline="0" dirty="0" smtClean="0"/>
              <a:t> estimaciones de los costos de las actividades se suman a las reservas de contingencia que se puedan determinar y se obtienen las estimaciones de los paquetes de trabajo. A éstas estimaciones de los paquetes de trabajo se le suman las reservas de </a:t>
            </a:r>
            <a:r>
              <a:rPr lang="es-CR" baseline="0" smtClean="0"/>
              <a:t>contingencia identificadas </a:t>
            </a:r>
            <a:r>
              <a:rPr lang="es-CR" baseline="0" dirty="0" smtClean="0"/>
              <a:t>y se obtienen los costos estimados de las cuentas de control, los cuales acumulados conforman la línea base de costos. El presupuesto total del costo del proyecto se obtiene a partir de la línea base de costos más las reservas de gestión.</a:t>
            </a:r>
          </a:p>
          <a:p>
            <a:r>
              <a:rPr lang="es-CR" baseline="0" dirty="0" smtClean="0"/>
              <a:t>Las reservas permiten considerar la incertidumbre que se tiene sobre los costos del proyecto. Esta incertidumbre está relacionada con los riesgos, y para enfrentar los riesgos identificados se hace necesario, en algunos casos, echar mano de reservas de recursos que permiten disminuir el impacto. Por eso se dice que las reservas de contingencias permiten enfrentar riesgos conocidos-desconocidos (probabilidad conocida-impacto desconocido). Las reservas de contingencias pueden tomar la forma de un porcentaje del costo de la actividad o del paquete de trabajo, también puede ser un monto fijo. Este tipo de reserva, como se observa en el gráfico de arriba, forma parte de la Línea Base del costo del proyecto, si embargo deben quedar bien definidas las condiciones de su uso.</a:t>
            </a:r>
          </a:p>
          <a:p>
            <a:r>
              <a:rPr lang="es-CR" baseline="0" dirty="0" smtClean="0"/>
              <a:t>Las reservas de contingencia pueden ser utilizadas, reducidas o simplemente eliminadas, según sea la necesidad de uso durante la ejecución del proyecto.</a:t>
            </a:r>
          </a:p>
          <a:p>
            <a:r>
              <a:rPr lang="es-CR" baseline="0" dirty="0" smtClean="0"/>
              <a:t>El otro tipo de reservas son las de gestión, las cuales no forman parte de la Línea Base del costo del proyecto, por lo que para usarle se debe realizar una adecuada gestión de cambios que justifique su aplicación en el proyecto. La reserva de gestión sirve para enfrentar situaciones completamente imprevistas, es decir, para enfrentar riesgos desconocidos-desconocidos. Se usan para cubrir trabajos no previstos dentro del alcance del proyecto.</a:t>
            </a:r>
          </a:p>
          <a:p>
            <a:endParaRPr lang="es-CR" baseline="0" dirty="0" smtClean="0"/>
          </a:p>
          <a:p>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18</a:t>
            </a:fld>
            <a:endParaRPr lang="es-CR" dirty="0"/>
          </a:p>
        </p:txBody>
      </p:sp>
    </p:spTree>
    <p:extLst>
      <p:ext uri="{BB962C8B-B14F-4D97-AF65-F5344CB8AC3E}">
        <p14:creationId xmlns:p14="http://schemas.microsoft.com/office/powerpoint/2010/main" val="1202970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Se presentan dos ejemplos</a:t>
            </a:r>
            <a:r>
              <a:rPr lang="es-CR" baseline="0" dirty="0" smtClean="0"/>
              <a:t> de presupuestos de actividades. Se puede ver el nivel de detalle del presupuesto y su desglose.</a:t>
            </a:r>
          </a:p>
          <a:p>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21</a:t>
            </a:fld>
            <a:endParaRPr lang="es-CR" dirty="0"/>
          </a:p>
        </p:txBody>
      </p:sp>
    </p:spTree>
    <p:extLst>
      <p:ext uri="{BB962C8B-B14F-4D97-AF65-F5344CB8AC3E}">
        <p14:creationId xmlns:p14="http://schemas.microsoft.com/office/powerpoint/2010/main" val="939339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El presente cuadro es un resumen de presupuesto</a:t>
            </a:r>
            <a:r>
              <a:rPr lang="es-CR" baseline="0" dirty="0" smtClean="0"/>
              <a:t> con el nivel de cuentas de control, detallando las principales supuestos generales. Puede y debe haber un presupuesto detallado por cada cuenta de control hasta el nivel de las actividades que conforman los paquetes de trabajo que a su vez completan las cuentas de control. Es decir, es importante que se conozca en detalle el presupuesto hasta el nivel de actividades, así como todos los parámetros y supuestos considerados. Esta información es muy útil para tomar decisiones de compra, de cambios y de control.</a:t>
            </a:r>
          </a:p>
          <a:p>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22</a:t>
            </a:fld>
            <a:endParaRPr lang="es-CR" dirty="0"/>
          </a:p>
        </p:txBody>
      </p:sp>
    </p:spTree>
    <p:extLst>
      <p:ext uri="{BB962C8B-B14F-4D97-AF65-F5344CB8AC3E}">
        <p14:creationId xmlns:p14="http://schemas.microsoft.com/office/powerpoint/2010/main" val="1439017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Acá podemos ver, a lo largo del tiempo, la relación entre la línea base del costo (línea continua) y el flujo</a:t>
            </a:r>
            <a:r>
              <a:rPr lang="es-CR" baseline="0" dirty="0" smtClean="0"/>
              <a:t> de gastos del proyecto (línea discontinua), además se observa el ingreso del dinero del financiamiento (línea a trazos como gradas). Al final se puede observar la Reserva de Gestión, que es la diferencia entre la Línea Base del costo y los Requisitos del Financiamiento, que a su vez corresponde al Presupuesto del Proyecto.</a:t>
            </a:r>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26</a:t>
            </a:fld>
            <a:endParaRPr lang="es-CR" dirty="0"/>
          </a:p>
        </p:txBody>
      </p:sp>
    </p:spTree>
    <p:extLst>
      <p:ext uri="{BB962C8B-B14F-4D97-AF65-F5344CB8AC3E}">
        <p14:creationId xmlns:p14="http://schemas.microsoft.com/office/powerpoint/2010/main" val="533609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Este gráfico muestra un ejemplo del flujo de</a:t>
            </a:r>
            <a:r>
              <a:rPr lang="es-CR" baseline="0" dirty="0" smtClean="0"/>
              <a:t> costos mensual sin acumular, corresponde a los costos provenientes de la Línea Base de costos colocados como necesidad de recursos puntualmente por mes. Estos costos acumulados mes a mes, nos dan como resultado una curva que se observa en la siguiente diapositiva, y que se denomina como Curva S.</a:t>
            </a:r>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27</a:t>
            </a:fld>
            <a:endParaRPr lang="es-CR" dirty="0"/>
          </a:p>
        </p:txBody>
      </p:sp>
    </p:spTree>
    <p:extLst>
      <p:ext uri="{BB962C8B-B14F-4D97-AF65-F5344CB8AC3E}">
        <p14:creationId xmlns:p14="http://schemas.microsoft.com/office/powerpoint/2010/main" val="1590876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En esta</a:t>
            </a:r>
            <a:r>
              <a:rPr lang="es-CR" baseline="0" dirty="0" smtClean="0"/>
              <a:t> figura vemos la curva de la línea base del costo del proyecto en términos de Valor Planeado (PV), que representa los valores presupuestados aprobados de las actividades que conforman el proyecto sin incluir las reservas de gestión, es decir los valores de la línea base de costos.</a:t>
            </a:r>
          </a:p>
          <a:p>
            <a:r>
              <a:rPr lang="es-CR" baseline="0" dirty="0" smtClean="0"/>
              <a:t>En determinado momento se realiza un corte del avance del proyecto, y se calcula el Valor Ganado (EV), que representa el valor presupuestado del trabajo realizado en el momento del corte; además se pueden obtener para ese mismo momento, el costo real (AC) a través del sistema de costeo del proyecto, y el valor planeado a través de la información de la línea base del costo.</a:t>
            </a:r>
          </a:p>
          <a:p>
            <a:r>
              <a:rPr lang="es-CR" baseline="0" dirty="0" smtClean="0"/>
              <a:t>Es posible calcular un pronóstico del costo del proyecto al finalizar a través del valor Estimado a la Conclusión (EAC), con base en el cual podemos conocer lo que falta para conclusión del proyecto a través del valor Estimado para la Conclusión (ETC).</a:t>
            </a:r>
          </a:p>
          <a:p>
            <a:r>
              <a:rPr lang="es-CR" baseline="0" dirty="0" smtClean="0"/>
              <a:t>El BAC es el total del presupuesto del proyecto una vez que esté concluido y según el presupuesto aprobado.</a:t>
            </a:r>
          </a:p>
          <a:p>
            <a:r>
              <a:rPr lang="es-CR" baseline="0" dirty="0" smtClean="0"/>
              <a:t>Hay varios criterios a considerar para calcular los pronósticos EAC y ETC. Así como para calcular el Índice de desempeño del trabajo por completar (TCPI), como veremos en las siguientes diapositivas.</a:t>
            </a:r>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36</a:t>
            </a:fld>
            <a:endParaRPr lang="es-CR" dirty="0"/>
          </a:p>
        </p:txBody>
      </p:sp>
    </p:spTree>
    <p:extLst>
      <p:ext uri="{BB962C8B-B14F-4D97-AF65-F5344CB8AC3E}">
        <p14:creationId xmlns:p14="http://schemas.microsoft.com/office/powerpoint/2010/main" val="166587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En esta figura podemos</a:t>
            </a:r>
            <a:r>
              <a:rPr lang="es-CR" baseline="0" dirty="0" smtClean="0"/>
              <a:t> ver en el marco de tiempo, dónde están las valores de la técnica del Valor Ganado.</a:t>
            </a:r>
          </a:p>
          <a:p>
            <a:r>
              <a:rPr lang="es-CR" baseline="0" dirty="0" smtClean="0"/>
              <a:t>El plan original nos brinda información del valor planeado (PV) a la fecha de corte y el presupuesto a la conclusión (BAC).</a:t>
            </a:r>
          </a:p>
          <a:p>
            <a:r>
              <a:rPr lang="es-CR" baseline="0" dirty="0" smtClean="0"/>
              <a:t>De la información real del proyecto, a través del sistema de costeo se obtiene el costo real a la fecha de corte (AC); del levantamiento del avance físico del proyecto en la fecha del corte se determina el % de avance para calcular el valor ganado (EV)=%avance x PV.</a:t>
            </a:r>
          </a:p>
          <a:p>
            <a:r>
              <a:rPr lang="es-CR" baseline="0" dirty="0" smtClean="0"/>
              <a:t>El estimado a la conclusión (EAC) es el pronóstico de lo que terminará costando el proyecto según los criterios asumidos, y el estimado para concluir (ETC) es lo que falta a partir de la fecha de corte para terminar el proyecto.</a:t>
            </a:r>
          </a:p>
          <a:p>
            <a:r>
              <a:rPr lang="es-CR" baseline="0" dirty="0" smtClean="0"/>
              <a:t>Recordemos que estos valores se pueden calcular para todas las cuentas de control y luego se “acumulan” para conocer el estado total del proyecto. A través de algunos ejemplos veremos cómo realizar estos cálculos, pero se queda para la próxima sesión.</a:t>
            </a:r>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41</a:t>
            </a:fld>
            <a:endParaRPr lang="es-CR" dirty="0"/>
          </a:p>
        </p:txBody>
      </p:sp>
    </p:spTree>
    <p:extLst>
      <p:ext uri="{BB962C8B-B14F-4D97-AF65-F5344CB8AC3E}">
        <p14:creationId xmlns:p14="http://schemas.microsoft.com/office/powerpoint/2010/main" val="828686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48021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R" dirty="0"/>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Tree>
    <p:extLst>
      <p:ext uri="{BB962C8B-B14F-4D97-AF65-F5344CB8AC3E}">
        <p14:creationId xmlns:p14="http://schemas.microsoft.com/office/powerpoint/2010/main" val="252909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Tree>
    <p:extLst>
      <p:ext uri="{BB962C8B-B14F-4D97-AF65-F5344CB8AC3E}">
        <p14:creationId xmlns:p14="http://schemas.microsoft.com/office/powerpoint/2010/main" val="256923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89706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709334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angle 8"/>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22334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10" name="Rectangle 9"/>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130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6" name="Rectangle 5"/>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338431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5" name="Rectangle 4"/>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22761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dirty="0" smtClean="0"/>
              <a:t>Haga clic para modificar el estilo de título del patrón</a:t>
            </a:r>
            <a:endParaRPr lang="es-CR" dirty="0"/>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angle 8"/>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27844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596129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000" b="-2000"/>
          </a:stretch>
        </a:blipFill>
        <a:effectLst/>
      </p:bgPr>
    </p:bg>
    <p:spTree>
      <p:nvGrpSpPr>
        <p:cNvPr id="1" name=""/>
        <p:cNvGrpSpPr/>
        <p:nvPr/>
      </p:nvGrpSpPr>
      <p:grpSpPr>
        <a:xfrm>
          <a:off x="0" y="0"/>
          <a:ext cx="0" cy="0"/>
          <a:chOff x="0" y="0"/>
          <a:chExt cx="0" cy="0"/>
        </a:xfrm>
      </p:grpSpPr>
      <p:sp useBgFill="1">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R"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0E89-7DD2-4826-B13B-413DE9DB9CD4}" type="datetimeFigureOut">
              <a:rPr lang="es-CR" smtClean="0"/>
              <a:pPr/>
              <a:t>7/12/15</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A71F03-967C-4B32-8DDC-EF433D3A3127}" type="slidenum">
              <a:rPr lang="es-CR" smtClean="0"/>
              <a:pPr/>
              <a:t>‹Nr.›</a:t>
            </a:fld>
            <a:endParaRPr lang="es-CR"/>
          </a:p>
        </p:txBody>
      </p:sp>
      <p:sp>
        <p:nvSpPr>
          <p:cNvPr id="7" name="Rectangle 6"/>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329020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ctrTitle"/>
          </p:nvPr>
        </p:nvSpPr>
        <p:spPr>
          <a:xfrm>
            <a:off x="685800" y="357167"/>
            <a:ext cx="7772400" cy="3000395"/>
          </a:xfrm>
        </p:spPr>
        <p:txBody>
          <a:bodyPr/>
          <a:lstStyle/>
          <a:p>
            <a:pPr eaLnBrk="1" fontAlgn="auto" hangingPunct="1">
              <a:spcAft>
                <a:spcPts val="0"/>
              </a:spcAft>
              <a:defRPr/>
            </a:pPr>
            <a:r>
              <a:rPr lang="es-ES" sz="3600" dirty="0" smtClean="0"/>
              <a:t/>
            </a:r>
            <a:br>
              <a:rPr lang="es-ES" sz="3600" dirty="0" smtClean="0"/>
            </a:br>
            <a:r>
              <a:rPr lang="es-ES" sz="3600" dirty="0" smtClean="0"/>
              <a:t/>
            </a:r>
            <a:br>
              <a:rPr lang="es-ES" sz="3600" dirty="0" smtClean="0"/>
            </a:br>
            <a:r>
              <a:rPr lang="es-ES" sz="3600" dirty="0" smtClean="0"/>
              <a:t/>
            </a:r>
            <a:br>
              <a:rPr lang="es-ES" sz="3600" dirty="0" smtClean="0"/>
            </a:br>
            <a:r>
              <a:rPr lang="es-ES" sz="2800" dirty="0" smtClean="0"/>
              <a:t>Universidad para la Cooperación Internacional</a:t>
            </a:r>
            <a:r>
              <a:rPr lang="es-ES" sz="3600" dirty="0" smtClean="0"/>
              <a:t/>
            </a:r>
            <a:br>
              <a:rPr lang="es-ES" sz="3600" dirty="0" smtClean="0"/>
            </a:br>
            <a:r>
              <a:rPr lang="es-ES" sz="3600" dirty="0" smtClean="0"/>
              <a:t/>
            </a:r>
            <a:br>
              <a:rPr lang="es-ES" sz="3600" dirty="0" smtClean="0"/>
            </a:br>
            <a:r>
              <a:rPr lang="es-ES" sz="3600" dirty="0" smtClean="0"/>
              <a:t>PROGRAMA MAESTRÍA EN ADMINISTRACIÓN DE PROYECTOS</a:t>
            </a:r>
            <a:br>
              <a:rPr lang="es-ES" sz="3600" dirty="0" smtClean="0"/>
            </a:br>
            <a:r>
              <a:rPr lang="es-ES" sz="3600" dirty="0" smtClean="0"/>
              <a:t/>
            </a:r>
            <a:br>
              <a:rPr lang="es-ES" sz="3600" dirty="0" smtClean="0"/>
            </a:br>
            <a:r>
              <a:rPr lang="es-ES_tradnl" sz="3600" dirty="0" smtClean="0">
                <a:solidFill>
                  <a:srgbClr val="C00000"/>
                </a:solidFill>
              </a:rPr>
              <a:t/>
            </a:r>
            <a:br>
              <a:rPr lang="es-ES_tradnl" sz="3600" dirty="0" smtClean="0">
                <a:solidFill>
                  <a:srgbClr val="C00000"/>
                </a:solidFill>
              </a:rPr>
            </a:br>
            <a:r>
              <a:rPr lang="es-ES_tradnl" sz="3600" dirty="0" smtClean="0">
                <a:solidFill>
                  <a:srgbClr val="C00000"/>
                </a:solidFill>
              </a:rPr>
              <a:t>Gestión del Costo del Proyecto</a:t>
            </a:r>
            <a:endParaRPr lang="es-ES" sz="3600" dirty="0" smtClean="0">
              <a:solidFill>
                <a:srgbClr val="C00000"/>
              </a:solidFill>
            </a:endParaRPr>
          </a:p>
        </p:txBody>
      </p:sp>
      <p:sp>
        <p:nvSpPr>
          <p:cNvPr id="5" name="4 Marcador de número de diapositiva"/>
          <p:cNvSpPr>
            <a:spLocks noGrp="1"/>
          </p:cNvSpPr>
          <p:nvPr>
            <p:ph type="sldNum" sz="quarter" idx="12"/>
          </p:nvPr>
        </p:nvSpPr>
        <p:spPr/>
        <p:txBody>
          <a:bodyPr/>
          <a:lstStyle/>
          <a:p>
            <a:pPr>
              <a:defRPr/>
            </a:pPr>
            <a:fld id="{FA8E5640-88C8-48CB-842E-5375E64CAB74}" type="slidenum">
              <a:rPr lang="es-ES" smtClean="0"/>
              <a:pPr>
                <a:defRPr/>
              </a:pPr>
              <a:t>1</a:t>
            </a:fld>
            <a:endParaRPr lang="es-ES" dirty="0"/>
          </a:p>
        </p:txBody>
      </p:sp>
    </p:spTree>
    <p:extLst>
      <p:ext uri="{BB962C8B-B14F-4D97-AF65-F5344CB8AC3E}">
        <p14:creationId xmlns:p14="http://schemas.microsoft.com/office/powerpoint/2010/main" val="736108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10</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4585871"/>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Entradas para la Estimación de los costos.</a:t>
            </a:r>
          </a:p>
          <a:p>
            <a:endParaRPr lang="es-ES_tradnl" sz="2000" b="1" dirty="0" smtClean="0"/>
          </a:p>
          <a:p>
            <a:pPr marL="342900" indent="-342900">
              <a:buFont typeface="Wingdings" pitchFamily="2" charset="2"/>
              <a:buChar char="ü"/>
            </a:pPr>
            <a:r>
              <a:rPr lang="es-ES_tradnl" b="1" dirty="0" smtClean="0"/>
              <a:t>Registro de Riesgos.</a:t>
            </a:r>
          </a:p>
          <a:p>
            <a:pPr marL="342900" indent="-342900"/>
            <a:r>
              <a:rPr lang="es-ES_tradnl" b="1" dirty="0" smtClean="0"/>
              <a:t>	</a:t>
            </a:r>
            <a:r>
              <a:rPr lang="es-ES_tradnl" dirty="0" smtClean="0"/>
              <a:t>Permite ahorrar tiempo y dinero, pero hay costos asociados al control de los riesgos  deben considerarse en la estimación de los costos.</a:t>
            </a:r>
            <a:endParaRPr lang="es-ES_tradnl" b="1" dirty="0" smtClean="0"/>
          </a:p>
          <a:p>
            <a:pPr marL="342900" indent="-342900">
              <a:buFont typeface="Wingdings" pitchFamily="2" charset="2"/>
              <a:buChar char="ü"/>
            </a:pPr>
            <a:r>
              <a:rPr lang="es-ES_tradnl" b="1" dirty="0" smtClean="0"/>
              <a:t>Activos de los procesos de la organización.</a:t>
            </a:r>
          </a:p>
          <a:p>
            <a:pPr marL="342900" indent="-342900"/>
            <a:r>
              <a:rPr lang="es-ES_tradnl" b="1" dirty="0" smtClean="0"/>
              <a:t>	</a:t>
            </a:r>
            <a:r>
              <a:rPr lang="es-ES_tradnl" dirty="0" smtClean="0"/>
              <a:t>Políticas de estimación, plantillas, procesos, procedimientos, lecciones aprendidas e información histórica, son de ayuda para estimar costos.</a:t>
            </a:r>
          </a:p>
          <a:p>
            <a:pPr marL="342900" indent="-342900">
              <a:buFont typeface="Wingdings" pitchFamily="2" charset="2"/>
              <a:buChar char="ü"/>
            </a:pPr>
            <a:r>
              <a:rPr lang="es-ES_tradnl" b="1" dirty="0" smtClean="0"/>
              <a:t>Factores Ambientales de la Empresa.</a:t>
            </a:r>
          </a:p>
          <a:p>
            <a:pPr marL="342900" indent="-342900"/>
            <a:r>
              <a:rPr lang="es-ES_tradnl" b="1" dirty="0" smtClean="0"/>
              <a:t>	</a:t>
            </a:r>
            <a:r>
              <a:rPr lang="es-ES_tradnl" dirty="0" smtClean="0"/>
              <a:t>La cultura organizacional, y los sistemas existentes relativos al manejo de los costos y negociaciones inciden en la estimación de los costos, así como las condiciones de mercado.</a:t>
            </a:r>
          </a:p>
          <a:p>
            <a:pPr marL="342900" indent="-342900">
              <a:buFont typeface="Wingdings" pitchFamily="2" charset="2"/>
              <a:buChar char="ü"/>
            </a:pPr>
            <a:r>
              <a:rPr lang="es-ES_tradnl" b="1" dirty="0" smtClean="0"/>
              <a:t>Costos de administración de proyectos.</a:t>
            </a:r>
          </a:p>
          <a:p>
            <a:pPr marL="342900" indent="-342900"/>
            <a:r>
              <a:rPr lang="es-ES_tradnl" dirty="0" smtClean="0"/>
              <a:t>	Son los costos asociados a la administración del proyecto, incluye además los costos de los reportes, análisis de cambios, etc.</a:t>
            </a:r>
            <a:r>
              <a:rPr lang="es-ES_tradnl" b="1" dirty="0" smtClean="0"/>
              <a:t>	</a:t>
            </a:r>
          </a:p>
        </p:txBody>
      </p:sp>
    </p:spTree>
    <p:extLst>
      <p:ext uri="{BB962C8B-B14F-4D97-AF65-F5344CB8AC3E}">
        <p14:creationId xmlns:p14="http://schemas.microsoft.com/office/powerpoint/2010/main" val="836717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11</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624786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Técnicas y Herramientas para estimar los costos.</a:t>
            </a:r>
          </a:p>
          <a:p>
            <a:endParaRPr lang="es-ES_tradnl" sz="2000" b="1" dirty="0" smtClean="0"/>
          </a:p>
          <a:p>
            <a:pPr marL="342900" indent="-342900"/>
            <a:r>
              <a:rPr lang="es-ES_tradnl" b="1" dirty="0" smtClean="0"/>
              <a:t>	</a:t>
            </a:r>
            <a:r>
              <a:rPr lang="es-ES_tradnl" dirty="0" smtClean="0"/>
              <a:t>Algunas son prácticamente las mismas usadas en la estimación de las duraciones: estimaciones de un punto, estimación análoga, estimación paramétrica, y estimación de tres puntos. </a:t>
            </a:r>
          </a:p>
          <a:p>
            <a:pPr marL="342900" indent="-342900"/>
            <a:r>
              <a:rPr lang="es-ES_tradnl" b="1" dirty="0" smtClean="0"/>
              <a:t>	</a:t>
            </a:r>
            <a:endParaRPr lang="es-ES_tradnl" dirty="0" smtClean="0">
              <a:solidFill>
                <a:srgbClr val="00B0F0"/>
              </a:solidFill>
            </a:endParaRPr>
          </a:p>
          <a:p>
            <a:pPr marL="342900" indent="-342900"/>
            <a:r>
              <a:rPr lang="es-ES_tradnl" dirty="0" smtClean="0"/>
              <a:t>	Además se puede usar:</a:t>
            </a:r>
          </a:p>
          <a:p>
            <a:pPr marL="342900" indent="-342900">
              <a:buFont typeface="Wingdings" pitchFamily="2" charset="2"/>
              <a:buChar char="ü"/>
            </a:pPr>
            <a:r>
              <a:rPr lang="es-ES_tradnl" b="1" dirty="0" smtClean="0"/>
              <a:t>Estimación </a:t>
            </a:r>
            <a:r>
              <a:rPr lang="es-ES_tradnl" b="1" dirty="0" err="1" smtClean="0"/>
              <a:t>bottom</a:t>
            </a:r>
            <a:r>
              <a:rPr lang="es-ES_tradnl" b="1" dirty="0" smtClean="0"/>
              <a:t>-up (de abajo hacia arriba).</a:t>
            </a:r>
          </a:p>
          <a:p>
            <a:pPr marL="342900" indent="-342900"/>
            <a:r>
              <a:rPr lang="es-ES_tradnl" b="1" dirty="0" smtClean="0"/>
              <a:t>	</a:t>
            </a:r>
            <a:r>
              <a:rPr lang="es-ES_tradnl" dirty="0" smtClean="0"/>
              <a:t>Es la estimación del costo para cada actividad o paquete de trabajo, luego estas estimaciones son acumuladas hasta completar la estimación del costo de los entregables y luego del proyecto. Se requiere un EDT correctamente elaborada.</a:t>
            </a:r>
          </a:p>
          <a:p>
            <a:pPr marL="342900" indent="-342900">
              <a:buFont typeface="Wingdings" pitchFamily="2" charset="2"/>
              <a:buChar char="ü"/>
            </a:pPr>
            <a:r>
              <a:rPr lang="es-ES_tradnl" b="1" dirty="0" smtClean="0"/>
              <a:t>Análisis de Reserva</a:t>
            </a:r>
            <a:r>
              <a:rPr lang="es-ES_tradnl" dirty="0" smtClean="0"/>
              <a:t>.</a:t>
            </a:r>
          </a:p>
          <a:p>
            <a:pPr marL="342900" indent="-342900"/>
            <a:r>
              <a:rPr lang="es-ES_tradnl" dirty="0" smtClean="0"/>
              <a:t>	Es el análisis de riesgos de costo y tiempo cuyo impacto se refleja en las estimaciones del proyecto a través de </a:t>
            </a:r>
            <a:r>
              <a:rPr lang="es-ES_tradnl" u="sng" dirty="0" smtClean="0"/>
              <a:t>reservas de contingencia</a:t>
            </a:r>
            <a:r>
              <a:rPr lang="es-ES_tradnl" dirty="0" smtClean="0"/>
              <a:t> (para riesgos conocidos) y </a:t>
            </a:r>
            <a:r>
              <a:rPr lang="es-ES_tradnl" u="sng" dirty="0" smtClean="0"/>
              <a:t>de administración </a:t>
            </a:r>
            <a:r>
              <a:rPr lang="es-ES_tradnl" dirty="0" smtClean="0"/>
              <a:t>(para riesgos desconocidos o cambios al proyecto).</a:t>
            </a:r>
          </a:p>
          <a:p>
            <a:pPr marL="342900" indent="-342900">
              <a:buFont typeface="Wingdings" pitchFamily="2" charset="2"/>
              <a:buChar char="ü"/>
            </a:pPr>
            <a:endParaRPr lang="es-ES_tradnl" dirty="0" smtClean="0"/>
          </a:p>
          <a:p>
            <a:pPr marL="342900" indent="-342900"/>
            <a:r>
              <a:rPr lang="es-ES_tradnl" b="1" dirty="0" smtClean="0"/>
              <a:t>	</a:t>
            </a:r>
          </a:p>
          <a:p>
            <a:pPr marL="342900" indent="-342900"/>
            <a:endParaRPr lang="es-ES_tradnl" dirty="0" smtClean="0"/>
          </a:p>
          <a:p>
            <a:pPr marL="342900" indent="-342900"/>
            <a:r>
              <a:rPr lang="es-ES_tradnl" dirty="0" smtClean="0"/>
              <a:t>	</a:t>
            </a:r>
          </a:p>
        </p:txBody>
      </p:sp>
    </p:spTree>
    <p:extLst>
      <p:ext uri="{BB962C8B-B14F-4D97-AF65-F5344CB8AC3E}">
        <p14:creationId xmlns:p14="http://schemas.microsoft.com/office/powerpoint/2010/main" val="980706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12</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597086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Técnicas y Herramientas para Estimar los Costos.</a:t>
            </a:r>
          </a:p>
          <a:p>
            <a:endParaRPr lang="es-ES_tradnl" sz="2000" b="1" dirty="0" smtClean="0"/>
          </a:p>
          <a:p>
            <a:pPr marL="342900" indent="-342900">
              <a:buFont typeface="Wingdings" pitchFamily="2" charset="2"/>
              <a:buChar char="ü"/>
            </a:pPr>
            <a:r>
              <a:rPr lang="es-ES_tradnl" b="1" dirty="0" smtClean="0"/>
              <a:t>Costo de la calidad.</a:t>
            </a:r>
          </a:p>
          <a:p>
            <a:pPr marL="342900" indent="-342900"/>
            <a:r>
              <a:rPr lang="es-ES_tradnl" b="1" dirty="0" smtClean="0"/>
              <a:t>	</a:t>
            </a:r>
            <a:r>
              <a:rPr lang="es-ES_tradnl" dirty="0" smtClean="0"/>
              <a:t>Es el costo de las actividades de planeamiento y aseguramiento de la calidad.</a:t>
            </a:r>
          </a:p>
          <a:p>
            <a:pPr marL="342900" indent="-342900">
              <a:buFont typeface="Wingdings" pitchFamily="2" charset="2"/>
              <a:buChar char="ü"/>
            </a:pPr>
            <a:r>
              <a:rPr lang="es-ES_tradnl" b="1" dirty="0" smtClean="0"/>
              <a:t>Software para la estimación del costo.</a:t>
            </a:r>
          </a:p>
          <a:p>
            <a:pPr marL="342900" indent="-342900"/>
            <a:r>
              <a:rPr lang="es-ES_tradnl" b="1" dirty="0" smtClean="0"/>
              <a:t>	</a:t>
            </a:r>
            <a:r>
              <a:rPr lang="es-ES_tradnl" dirty="0" smtClean="0"/>
              <a:t>Es el usado para hacer estimaciones de los costos como podría ser el MS Excel, en el mercado hay muchos programas que se usan para la presupuestación y mantienen los costos y rendimientos al día.</a:t>
            </a:r>
          </a:p>
          <a:p>
            <a:pPr marL="342900" indent="-342900">
              <a:buFont typeface="Wingdings" pitchFamily="2" charset="2"/>
              <a:buChar char="ü"/>
            </a:pPr>
            <a:r>
              <a:rPr lang="es-ES_tradnl" b="1" dirty="0" smtClean="0"/>
              <a:t>Análisis de propuestas para licitaciones.</a:t>
            </a:r>
          </a:p>
          <a:p>
            <a:pPr marL="342900" indent="-342900"/>
            <a:r>
              <a:rPr lang="es-ES_tradnl" dirty="0" smtClean="0"/>
              <a:t>	Incluye el análisis del costo del proyecto apoyado en las propuestas de los proveedores calificados; aunque siempre se recomienda hacer un presupuesto “in </a:t>
            </a:r>
            <a:r>
              <a:rPr lang="es-ES_tradnl" dirty="0" err="1" smtClean="0"/>
              <a:t>house</a:t>
            </a:r>
            <a:r>
              <a:rPr lang="es-ES_tradnl" dirty="0" smtClean="0"/>
              <a:t>” para corroborar el de los proveedores.</a:t>
            </a:r>
          </a:p>
          <a:p>
            <a:pPr marL="342900" indent="-342900"/>
            <a:r>
              <a:rPr lang="es-ES_tradnl" dirty="0" smtClean="0"/>
              <a:t>	</a:t>
            </a:r>
          </a:p>
          <a:p>
            <a:pPr marL="342900" indent="-342900">
              <a:buFont typeface="Wingdings" pitchFamily="2" charset="2"/>
              <a:buChar char="ü"/>
            </a:pPr>
            <a:r>
              <a:rPr lang="es-ES_tradnl" dirty="0" smtClean="0"/>
              <a:t>Siempre se recomienda conocer el costo actual y las tendencias de crecimiento de los costos de los recursos, así como la devaluación y la inflación para proyectos de gran tamaño y duración.</a:t>
            </a:r>
          </a:p>
          <a:p>
            <a:pPr marL="342900" indent="-342900"/>
            <a:r>
              <a:rPr lang="es-ES_tradnl" b="1" dirty="0" smtClean="0"/>
              <a:t>	</a:t>
            </a:r>
          </a:p>
          <a:p>
            <a:pPr marL="342900" indent="-342900"/>
            <a:endParaRPr lang="es-ES_tradnl" dirty="0" smtClean="0"/>
          </a:p>
          <a:p>
            <a:pPr marL="342900" indent="-342900"/>
            <a:r>
              <a:rPr lang="es-ES_tradnl" dirty="0" smtClean="0"/>
              <a:t>	</a:t>
            </a:r>
          </a:p>
        </p:txBody>
      </p:sp>
    </p:spTree>
    <p:extLst>
      <p:ext uri="{BB962C8B-B14F-4D97-AF65-F5344CB8AC3E}">
        <p14:creationId xmlns:p14="http://schemas.microsoft.com/office/powerpoint/2010/main" val="803272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13</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6217087"/>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sz="2000" b="1" dirty="0" smtClean="0"/>
          </a:p>
          <a:p>
            <a:r>
              <a:rPr lang="es-ES_tradnl" b="1" dirty="0" smtClean="0"/>
              <a:t>Exactitud de las estimaciones</a:t>
            </a:r>
            <a:r>
              <a:rPr lang="es-ES_tradnl" dirty="0" smtClean="0"/>
              <a:t>: </a:t>
            </a:r>
          </a:p>
          <a:p>
            <a:pPr>
              <a:buFont typeface="Wingdings" pitchFamily="2" charset="2"/>
              <a:buChar char="ü"/>
            </a:pPr>
            <a:r>
              <a:rPr lang="es-ES_tradnl" dirty="0" smtClean="0"/>
              <a:t>Las estimaciones son menos exactas al inicio del proyecto y más precisas conforme el proyecto va avanzando.</a:t>
            </a:r>
          </a:p>
          <a:p>
            <a:pPr>
              <a:buFont typeface="Wingdings" pitchFamily="2" charset="2"/>
              <a:buChar char="ü"/>
            </a:pPr>
            <a:r>
              <a:rPr lang="es-ES_tradnl" dirty="0" smtClean="0"/>
              <a:t>Es recomendable ir actualizando los costos conforme se ejecuta el proyecto, de manera que las proyecciones serán cada vez más precisas.</a:t>
            </a:r>
          </a:p>
          <a:p>
            <a:pPr>
              <a:buFont typeface="Wingdings" pitchFamily="2" charset="2"/>
              <a:buChar char="ü"/>
            </a:pPr>
            <a:r>
              <a:rPr lang="es-ES_tradnl" dirty="0" smtClean="0"/>
              <a:t>Además se toman en cuenta ciertos porcentajes de variación esperados de los costos, los cuales se definen de acuerdo a la calidad y cantidad de información que se tiene durante el planeamiento.</a:t>
            </a:r>
          </a:p>
          <a:p>
            <a:endParaRPr lang="es-ES_tradnl" dirty="0" smtClean="0"/>
          </a:p>
          <a:p>
            <a:r>
              <a:rPr lang="es-ES_tradnl" b="1" dirty="0" smtClean="0"/>
              <a:t>Algunos rangos de variación para las estimaciones</a:t>
            </a:r>
            <a:r>
              <a:rPr lang="es-ES_tradnl" dirty="0" smtClean="0"/>
              <a:t>:</a:t>
            </a:r>
          </a:p>
          <a:p>
            <a:pPr>
              <a:buFont typeface="Wingdings" pitchFamily="2" charset="2"/>
              <a:buChar char="ü"/>
            </a:pPr>
            <a:r>
              <a:rPr lang="es-ES_tradnl" dirty="0" smtClean="0"/>
              <a:t>ROM (Orden de magnitud gruesa), es usada en la fase inicial del proyecto, el rango es de +/- 50% respecto al real. Depende de cuánto se conoce del proyecto o si se cuenta con información histórica.</a:t>
            </a:r>
          </a:p>
          <a:p>
            <a:pPr>
              <a:buFont typeface="Wingdings" pitchFamily="2" charset="2"/>
              <a:buChar char="ü"/>
            </a:pPr>
            <a:r>
              <a:rPr lang="es-ES_tradnl" dirty="0" smtClean="0"/>
              <a:t>Presupuesto estimado, se realiza durante la fase de planeamiento, el rango es -10% a +25% del costo real.</a:t>
            </a:r>
          </a:p>
          <a:p>
            <a:pPr>
              <a:buFont typeface="Wingdings" pitchFamily="2" charset="2"/>
              <a:buChar char="ü"/>
            </a:pPr>
            <a:r>
              <a:rPr lang="es-ES_tradnl" dirty="0" smtClean="0"/>
              <a:t>Estimado definitivo, es desarrollado durante la ejecución del proyecto, se conocen mejor las variables y se compara con las ofertas, el rango va desde +/- 10% a -5% a +10%.</a:t>
            </a:r>
          </a:p>
          <a:p>
            <a:pPr marL="342900" indent="-342900"/>
            <a:r>
              <a:rPr lang="es-ES_tradnl" b="1" dirty="0" smtClean="0"/>
              <a:t>	</a:t>
            </a:r>
          </a:p>
          <a:p>
            <a:pPr marL="342900" indent="-342900"/>
            <a:endParaRPr lang="es-ES_tradnl" dirty="0" smtClean="0"/>
          </a:p>
          <a:p>
            <a:pPr marL="342900" indent="-342900"/>
            <a:r>
              <a:rPr lang="es-ES_tradnl" dirty="0" smtClean="0"/>
              <a:t>	</a:t>
            </a:r>
          </a:p>
        </p:txBody>
      </p:sp>
    </p:spTree>
    <p:extLst>
      <p:ext uri="{BB962C8B-B14F-4D97-AF65-F5344CB8AC3E}">
        <p14:creationId xmlns:p14="http://schemas.microsoft.com/office/powerpoint/2010/main" val="15190890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14</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461664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sz="2000" b="1" dirty="0" smtClean="0"/>
          </a:p>
          <a:p>
            <a:pPr marL="342900" indent="-342900"/>
            <a:r>
              <a:rPr lang="es-ES_tradnl" sz="2000" b="1" dirty="0" smtClean="0"/>
              <a:t>Salidas de Estimar los costos.</a:t>
            </a:r>
          </a:p>
          <a:p>
            <a:pPr marL="342900" indent="-342900"/>
            <a:endParaRPr lang="es-ES_tradnl" sz="2000" b="1" dirty="0" smtClean="0"/>
          </a:p>
          <a:p>
            <a:pPr marL="342900" indent="-342900">
              <a:buFont typeface="Wingdings" pitchFamily="2" charset="2"/>
              <a:buChar char="ü"/>
            </a:pPr>
            <a:r>
              <a:rPr lang="es-ES_tradnl" b="1" dirty="0" smtClean="0"/>
              <a:t>Estimados de los costos de las actividades.</a:t>
            </a:r>
          </a:p>
          <a:p>
            <a:pPr marL="342900" indent="-342900"/>
            <a:r>
              <a:rPr lang="es-ES_tradnl" dirty="0" smtClean="0"/>
              <a:t>	Se tendrá la estimación y el detalles de los costos de las actividades, esta Información es la base del presupuesto.</a:t>
            </a:r>
          </a:p>
          <a:p>
            <a:pPr marL="342900" indent="-342900">
              <a:buFont typeface="Wingdings" pitchFamily="2" charset="2"/>
              <a:buChar char="ü"/>
            </a:pPr>
            <a:r>
              <a:rPr lang="es-ES_tradnl" b="1" dirty="0" smtClean="0"/>
              <a:t>Base de las estimaciones.</a:t>
            </a:r>
          </a:p>
          <a:p>
            <a:pPr marL="342900" indent="-342900"/>
            <a:r>
              <a:rPr lang="es-ES_tradnl" dirty="0" smtClean="0"/>
              <a:t>	En términos generales es la memoria de cálculo de la estimación del costos de las actividades, se trata de cotizaciones, precios considerados, rangos estimados, mediciones, respaldo de la información, etc.</a:t>
            </a:r>
            <a:r>
              <a:rPr lang="es-ES_tradnl" b="1" dirty="0" smtClean="0"/>
              <a:t>	</a:t>
            </a:r>
          </a:p>
          <a:p>
            <a:pPr marL="342900" indent="-342900">
              <a:buFont typeface="Wingdings" pitchFamily="2" charset="2"/>
              <a:buChar char="ü"/>
            </a:pPr>
            <a:r>
              <a:rPr lang="es-ES_tradnl" b="1" dirty="0" smtClean="0"/>
              <a:t>Actualizaciones a los documentos del proyecto.</a:t>
            </a:r>
          </a:p>
          <a:p>
            <a:pPr marL="342900" indent="-342900"/>
            <a:r>
              <a:rPr lang="es-ES_tradnl" dirty="0" smtClean="0"/>
              <a:t>	Por ejemplo al registro de riesgos, y otras partes del plan y documentos del proyecto.</a:t>
            </a:r>
          </a:p>
          <a:p>
            <a:pPr marL="342900" indent="-342900"/>
            <a:endParaRPr lang="es-ES_tradnl" dirty="0" smtClean="0"/>
          </a:p>
          <a:p>
            <a:pPr marL="342900" indent="-342900"/>
            <a:r>
              <a:rPr lang="es-ES_tradnl" dirty="0" smtClean="0"/>
              <a:t>	</a:t>
            </a:r>
          </a:p>
        </p:txBody>
      </p:sp>
    </p:spTree>
    <p:extLst>
      <p:ext uri="{BB962C8B-B14F-4D97-AF65-F5344CB8AC3E}">
        <p14:creationId xmlns:p14="http://schemas.microsoft.com/office/powerpoint/2010/main" val="2043546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15</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18466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sz="2000" b="1" dirty="0" smtClean="0"/>
          </a:p>
          <a:p>
            <a:pPr marL="342900" indent="-342900"/>
            <a:r>
              <a:rPr lang="es-ES_tradnl" sz="2000" b="1" dirty="0" smtClean="0"/>
              <a:t>Salidas de Estimar los costos.</a:t>
            </a:r>
          </a:p>
          <a:p>
            <a:pPr marL="342900" indent="-342900"/>
            <a:endParaRPr lang="es-ES_tradnl" sz="2000" b="1" dirty="0" smtClean="0"/>
          </a:p>
          <a:p>
            <a:pPr marL="342900" indent="-342900"/>
            <a:r>
              <a:rPr lang="es-ES_tradnl" dirty="0" smtClean="0"/>
              <a:t>Ejemplo de un resumen de costos de una actividad:</a:t>
            </a:r>
          </a:p>
          <a:p>
            <a:pPr marL="342900" indent="-342900"/>
            <a:endParaRPr lang="es-ES_tradnl" dirty="0" smtClean="0"/>
          </a:p>
          <a:p>
            <a:pPr marL="342900" indent="-342900"/>
            <a:r>
              <a:rPr lang="es-ES_tradnl" dirty="0" smtClean="0"/>
              <a:t>	</a:t>
            </a:r>
          </a:p>
        </p:txBody>
      </p:sp>
      <p:pic>
        <p:nvPicPr>
          <p:cNvPr id="1026" name="Picture 2"/>
          <p:cNvPicPr>
            <a:picLocks noGrp="1" noChangeAspect="1" noChangeArrowheads="1"/>
          </p:cNvPicPr>
          <p:nvPr>
            <p:ph idx="1"/>
          </p:nvPr>
        </p:nvPicPr>
        <p:blipFill>
          <a:blip r:embed="rId2" cstate="print"/>
          <a:srcRect/>
          <a:stretch>
            <a:fillRect/>
          </a:stretch>
        </p:blipFill>
        <p:spPr bwMode="auto">
          <a:xfrm>
            <a:off x="971600" y="2564904"/>
            <a:ext cx="7315200" cy="3667125"/>
          </a:xfrm>
          <a:prstGeom prst="rect">
            <a:avLst/>
          </a:prstGeom>
          <a:noFill/>
          <a:ln w="9525">
            <a:noFill/>
            <a:miter lim="800000"/>
            <a:headEnd/>
            <a:tailEnd/>
          </a:ln>
        </p:spPr>
      </p:pic>
    </p:spTree>
    <p:extLst>
      <p:ext uri="{BB962C8B-B14F-4D97-AF65-F5344CB8AC3E}">
        <p14:creationId xmlns:p14="http://schemas.microsoft.com/office/powerpoint/2010/main" val="1185050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rgbClr val="00B0F0"/>
          </a:solidFill>
        </p:spPr>
        <p:txBody>
          <a:bodyPr/>
          <a:lstStyle/>
          <a:p>
            <a:r>
              <a:rPr lang="es-ES_tradnl" sz="3200" dirty="0" smtClean="0"/>
              <a:t>7.3 Determinar el presupuesto </a:t>
            </a:r>
            <a:endParaRPr lang="es-ES" sz="3200" dirty="0"/>
          </a:p>
        </p:txBody>
      </p:sp>
      <p:graphicFrame>
        <p:nvGraphicFramePr>
          <p:cNvPr id="5" name="4 Marcador de contenido"/>
          <p:cNvGraphicFramePr>
            <a:graphicFrameLocks noGrp="1"/>
          </p:cNvGraphicFramePr>
          <p:nvPr>
            <p:ph idx="1"/>
            <p:extLst/>
          </p:nvPr>
        </p:nvGraphicFramePr>
        <p:xfrm>
          <a:off x="467544" y="1268760"/>
          <a:ext cx="8229600" cy="5237480"/>
        </p:xfrm>
        <a:graphic>
          <a:graphicData uri="http://schemas.openxmlformats.org/drawingml/2006/table">
            <a:tbl>
              <a:tblPr firstRow="1" bandRow="1">
                <a:tableStyleId>{5C22544A-7EE6-4342-B048-85BDC9FD1C3A}</a:tableStyleId>
              </a:tblPr>
              <a:tblGrid>
                <a:gridCol w="2808312"/>
                <a:gridCol w="2678088"/>
                <a:gridCol w="2743200"/>
              </a:tblGrid>
              <a:tr h="370840">
                <a:tc>
                  <a:txBody>
                    <a:bodyPr/>
                    <a:lstStyle/>
                    <a:p>
                      <a:r>
                        <a:rPr lang="es-ES_tradnl" dirty="0" smtClean="0"/>
                        <a:t>Entradas</a:t>
                      </a:r>
                      <a:endParaRPr lang="es-ES" dirty="0"/>
                    </a:p>
                  </a:txBody>
                  <a:tcPr/>
                </a:tc>
                <a:tc>
                  <a:txBody>
                    <a:bodyPr/>
                    <a:lstStyle/>
                    <a:p>
                      <a:r>
                        <a:rPr lang="es-ES_tradnl" dirty="0" smtClean="0"/>
                        <a:t>Técnicas y Herramientas</a:t>
                      </a:r>
                      <a:endParaRPr lang="es-ES" dirty="0"/>
                    </a:p>
                  </a:txBody>
                  <a:tcPr/>
                </a:tc>
                <a:tc>
                  <a:txBody>
                    <a:bodyPr/>
                    <a:lstStyle/>
                    <a:p>
                      <a:r>
                        <a:rPr lang="es-ES_tradnl" dirty="0" smtClean="0"/>
                        <a:t>Salidas</a:t>
                      </a:r>
                      <a:endParaRPr lang="es-ES" dirty="0"/>
                    </a:p>
                  </a:txBody>
                  <a:tcPr/>
                </a:tc>
              </a:tr>
              <a:tr h="370840">
                <a:tc>
                  <a:txBody>
                    <a:bodyPr/>
                    <a:lstStyle/>
                    <a:p>
                      <a:r>
                        <a:rPr lang="es-ES_tradnl" sz="1600" dirty="0" smtClean="0"/>
                        <a:t>1. Plan de gestión del costo</a:t>
                      </a:r>
                      <a:endParaRPr lang="es-ES" sz="1600" dirty="0"/>
                    </a:p>
                  </a:txBody>
                  <a:tcPr/>
                </a:tc>
                <a:tc>
                  <a:txBody>
                    <a:bodyPr/>
                    <a:lstStyle/>
                    <a:p>
                      <a:r>
                        <a:rPr lang="es-ES_tradnl" sz="1600" dirty="0" smtClean="0"/>
                        <a:t>1. Suma de costos</a:t>
                      </a:r>
                      <a:endParaRPr lang="es-ES" sz="1600" dirty="0"/>
                    </a:p>
                  </a:txBody>
                  <a:tcPr/>
                </a:tc>
                <a:tc>
                  <a:txBody>
                    <a:bodyPr/>
                    <a:lstStyle/>
                    <a:p>
                      <a:pPr marL="342900" indent="-342900">
                        <a:buNone/>
                      </a:pPr>
                      <a:r>
                        <a:rPr lang="es-ES_tradnl" sz="1600" dirty="0" smtClean="0"/>
                        <a:t>1. Línea base de los costos</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2. Línea</a:t>
                      </a:r>
                      <a:r>
                        <a:rPr lang="es-ES_tradnl" sz="1600" baseline="0" dirty="0" smtClean="0"/>
                        <a:t> base del alcance</a:t>
                      </a:r>
                      <a:endParaRPr lang="es-ES"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ES" sz="1600" dirty="0"/>
                    </a:p>
                  </a:txBody>
                  <a:tcPr/>
                </a:tc>
                <a:tc>
                  <a:txBody>
                    <a:bodyPr/>
                    <a:lstStyle/>
                    <a:p>
                      <a:r>
                        <a:rPr lang="es-ES_tradnl" sz="1600" dirty="0" smtClean="0"/>
                        <a:t>2. Análisis de Reserva</a:t>
                      </a:r>
                      <a:endParaRPr lang="es-ES" sz="1600" dirty="0"/>
                    </a:p>
                  </a:txBody>
                  <a:tcPr/>
                </a:tc>
                <a:tc>
                  <a:txBody>
                    <a:bodyPr/>
                    <a:lstStyle/>
                    <a:p>
                      <a:r>
                        <a:rPr lang="es-ES_tradnl" sz="1600" dirty="0" smtClean="0"/>
                        <a:t>2. Requisitos del financiamiento de</a:t>
                      </a:r>
                      <a:r>
                        <a:rPr lang="es-ES_tradnl" sz="1600" baseline="0" dirty="0" smtClean="0"/>
                        <a:t> los costos</a:t>
                      </a:r>
                      <a:endParaRPr lang="es-ES" sz="1600" dirty="0"/>
                    </a:p>
                  </a:txBody>
                  <a:tcPr/>
                </a:tc>
              </a:tr>
              <a:tr h="631160">
                <a:tc>
                  <a:txBody>
                    <a:bodyPr/>
                    <a:lstStyle/>
                    <a:p>
                      <a:r>
                        <a:rPr lang="es-ES_tradnl" sz="1600" dirty="0" smtClean="0"/>
                        <a:t>3. Estimaciones de los costos de las actividades</a:t>
                      </a:r>
                      <a:endParaRPr lang="es-ES" sz="1600" dirty="0"/>
                    </a:p>
                  </a:txBody>
                  <a:tcPr/>
                </a:tc>
                <a:tc>
                  <a:txBody>
                    <a:bodyPr/>
                    <a:lstStyle/>
                    <a:p>
                      <a:r>
                        <a:rPr lang="es-ES_tradnl" sz="1600" dirty="0" smtClean="0"/>
                        <a:t>3.</a:t>
                      </a:r>
                      <a:r>
                        <a:rPr lang="es-ES_tradnl" sz="1600" baseline="0" dirty="0" smtClean="0"/>
                        <a:t> Juicio de expertos</a:t>
                      </a:r>
                      <a:endParaRPr lang="es-E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kern="1200" baseline="0" dirty="0" smtClean="0">
                          <a:solidFill>
                            <a:schemeClr val="dk1"/>
                          </a:solidFill>
                          <a:latin typeface="+mn-lt"/>
                          <a:ea typeface="+mn-ea"/>
                          <a:cs typeface="+mn-cs"/>
                        </a:rPr>
                        <a:t>3. </a:t>
                      </a:r>
                      <a:r>
                        <a:rPr lang="es-ES_tradnl" sz="1600" baseline="0" dirty="0" smtClean="0"/>
                        <a:t>Actualizaciones a los documentos del proyecto</a:t>
                      </a:r>
                      <a:endParaRPr lang="es-ES" sz="1600" dirty="0" smtClean="0"/>
                    </a:p>
                    <a:p>
                      <a:endParaRPr lang="es-ES" sz="1600" kern="1200" baseline="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4. Base de las estimaciones</a:t>
                      </a:r>
                      <a:endParaRPr lang="es-ES" sz="1600" dirty="0" smtClean="0"/>
                    </a:p>
                    <a:p>
                      <a:endParaRPr lang="es-ES" sz="1600" dirty="0"/>
                    </a:p>
                  </a:txBody>
                  <a:tcPr/>
                </a:tc>
                <a:tc>
                  <a:txBody>
                    <a:bodyPr/>
                    <a:lstStyle/>
                    <a:p>
                      <a:r>
                        <a:rPr lang="es-ES_tradnl" sz="1600" dirty="0" smtClean="0"/>
                        <a:t>4. Relaciones históricas</a:t>
                      </a:r>
                      <a:endParaRPr lang="es-ES" sz="1600" dirty="0"/>
                    </a:p>
                  </a:txBody>
                  <a:tcPr/>
                </a:tc>
                <a:tc>
                  <a:txBody>
                    <a:bodyPr/>
                    <a:lstStyle/>
                    <a:p>
                      <a:endParaRPr lang="es-ES" sz="1600" kern="1200" baseline="0" dirty="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kern="1200" dirty="0" smtClean="0">
                          <a:solidFill>
                            <a:schemeClr val="dk1"/>
                          </a:solidFill>
                          <a:latin typeface="+mn-lt"/>
                          <a:ea typeface="+mn-ea"/>
                          <a:cs typeface="+mn-cs"/>
                        </a:rPr>
                        <a:t>5. </a:t>
                      </a:r>
                      <a:r>
                        <a:rPr lang="es-ES_tradnl" sz="1600" dirty="0" smtClean="0"/>
                        <a:t>Cronograma</a:t>
                      </a:r>
                      <a:r>
                        <a:rPr lang="es-ES_tradnl" sz="1600" baseline="0" dirty="0" smtClean="0"/>
                        <a:t> del proyecto</a:t>
                      </a:r>
                      <a:endParaRPr lang="es-ES"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ES" sz="1600" kern="1200" dirty="0" smtClean="0">
                        <a:solidFill>
                          <a:schemeClr val="dk1"/>
                        </a:solidFill>
                        <a:latin typeface="+mn-lt"/>
                        <a:ea typeface="+mn-ea"/>
                        <a:cs typeface="+mn-cs"/>
                      </a:endParaRPr>
                    </a:p>
                  </a:txBody>
                  <a:tcPr/>
                </a:tc>
                <a:tc>
                  <a:txBody>
                    <a:bodyPr/>
                    <a:lstStyle/>
                    <a:p>
                      <a:r>
                        <a:rPr lang="es-ES_tradnl" sz="1600" dirty="0" smtClean="0"/>
                        <a:t>5. Conciliación</a:t>
                      </a:r>
                      <a:r>
                        <a:rPr lang="es-ES_tradnl" sz="1600" baseline="0" dirty="0" smtClean="0"/>
                        <a:t> del límite del financiamiento</a:t>
                      </a:r>
                      <a:endParaRPr lang="es-ES" sz="1600" dirty="0"/>
                    </a:p>
                  </a:txBody>
                  <a:tcPr/>
                </a:tc>
                <a:tc>
                  <a:txBody>
                    <a:bodyPr/>
                    <a:lstStyle/>
                    <a:p>
                      <a:endParaRPr lang="es-ES"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6. </a:t>
                      </a:r>
                      <a:r>
                        <a:rPr lang="es-ES_tradnl" sz="1600" kern="1200" dirty="0" smtClean="0">
                          <a:solidFill>
                            <a:schemeClr val="dk1"/>
                          </a:solidFill>
                          <a:latin typeface="+mn-lt"/>
                          <a:ea typeface="+mn-ea"/>
                          <a:cs typeface="+mn-cs"/>
                        </a:rPr>
                        <a:t>Calendario</a:t>
                      </a:r>
                      <a:r>
                        <a:rPr lang="es-ES_tradnl" sz="1600" kern="1200" baseline="0" dirty="0" smtClean="0">
                          <a:solidFill>
                            <a:schemeClr val="dk1"/>
                          </a:solidFill>
                          <a:latin typeface="+mn-lt"/>
                          <a:ea typeface="+mn-ea"/>
                          <a:cs typeface="+mn-cs"/>
                        </a:rPr>
                        <a:t> de los recursos</a:t>
                      </a:r>
                      <a:endParaRPr lang="es-ES" sz="1600" kern="1200" dirty="0" smtClean="0">
                        <a:solidFill>
                          <a:schemeClr val="dk1"/>
                        </a:solidFill>
                        <a:latin typeface="+mn-lt"/>
                        <a:ea typeface="+mn-ea"/>
                        <a:cs typeface="+mn-cs"/>
                      </a:endParaRPr>
                    </a:p>
                  </a:txBody>
                  <a:tcPr/>
                </a:tc>
                <a:tc>
                  <a:txBody>
                    <a:bodyPr/>
                    <a:lstStyle/>
                    <a:p>
                      <a:endParaRPr lang="es-ES" sz="1600" dirty="0"/>
                    </a:p>
                  </a:txBody>
                  <a:tcPr/>
                </a:tc>
                <a:tc>
                  <a:txBody>
                    <a:bodyPr/>
                    <a:lstStyle/>
                    <a:p>
                      <a:endParaRPr lang="es-ES" sz="1600" dirty="0"/>
                    </a:p>
                  </a:txBody>
                  <a:tcPr/>
                </a:tc>
              </a:tr>
              <a:tr h="370840">
                <a:tc>
                  <a:txBody>
                    <a:bodyPr/>
                    <a:lstStyle/>
                    <a:p>
                      <a:r>
                        <a:rPr lang="es-CR" dirty="0" smtClean="0"/>
                        <a:t>7.</a:t>
                      </a:r>
                      <a:r>
                        <a:rPr lang="es-CR" baseline="0" dirty="0" smtClean="0"/>
                        <a:t> Registro de riesgos</a:t>
                      </a:r>
                      <a:endParaRPr lang="es-CR" dirty="0"/>
                    </a:p>
                  </a:txBody>
                  <a:tcPr/>
                </a:tc>
                <a:tc>
                  <a:txBody>
                    <a:bodyPr/>
                    <a:lstStyle/>
                    <a:p>
                      <a:endParaRPr lang="es-ES" sz="1600" dirty="0"/>
                    </a:p>
                  </a:txBody>
                  <a:tcPr/>
                </a:tc>
                <a:tc>
                  <a:txBody>
                    <a:bodyPr/>
                    <a:lstStyle/>
                    <a:p>
                      <a:endParaRPr lang="es-ES" sz="1600" dirty="0"/>
                    </a:p>
                  </a:txBody>
                  <a:tcPr/>
                </a:tc>
              </a:tr>
              <a:tr h="370840">
                <a:tc>
                  <a:txBody>
                    <a:bodyPr/>
                    <a:lstStyle/>
                    <a:p>
                      <a:r>
                        <a:rPr lang="es-ES" sz="1600" dirty="0" smtClean="0"/>
                        <a:t>8.</a:t>
                      </a:r>
                      <a:r>
                        <a:rPr lang="es-ES" sz="1600" baseline="0" dirty="0" smtClean="0"/>
                        <a:t> Acuerdos negociados</a:t>
                      </a:r>
                      <a:endParaRPr lang="es-ES" sz="1600" dirty="0"/>
                    </a:p>
                  </a:txBody>
                  <a:tcPr/>
                </a:tc>
                <a:tc>
                  <a:txBody>
                    <a:bodyPr/>
                    <a:lstStyle/>
                    <a:p>
                      <a:endParaRPr lang="es-ES" sz="1600" dirty="0"/>
                    </a:p>
                  </a:txBody>
                  <a:tcPr/>
                </a:tc>
                <a:tc>
                  <a:txBody>
                    <a:bodyPr/>
                    <a:lstStyle/>
                    <a:p>
                      <a:endParaRPr lang="es-ES"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9. Activos de los procesos de la Organización</a:t>
                      </a:r>
                      <a:endParaRPr lang="es-ES" sz="1600" dirty="0" smtClean="0"/>
                    </a:p>
                    <a:p>
                      <a:endParaRPr lang="es-ES" sz="1600" dirty="0"/>
                    </a:p>
                  </a:txBody>
                  <a:tcPr/>
                </a:tc>
                <a:tc>
                  <a:txBody>
                    <a:bodyPr/>
                    <a:lstStyle/>
                    <a:p>
                      <a:endParaRPr lang="es-ES" sz="1600" dirty="0"/>
                    </a:p>
                  </a:txBody>
                  <a:tcPr/>
                </a:tc>
                <a:tc>
                  <a:txBody>
                    <a:bodyPr/>
                    <a:lstStyle/>
                    <a:p>
                      <a:endParaRPr lang="es-ES" sz="1600"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16</a:t>
            </a:fld>
            <a:endParaRPr lang="es-ES" dirty="0"/>
          </a:p>
        </p:txBody>
      </p:sp>
    </p:spTree>
    <p:extLst>
      <p:ext uri="{BB962C8B-B14F-4D97-AF65-F5344CB8AC3E}">
        <p14:creationId xmlns:p14="http://schemas.microsoft.com/office/powerpoint/2010/main" val="13839070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17</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7.3 Determinar el presupuesto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1691680" y="1484784"/>
            <a:ext cx="5429288" cy="323165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que suma los costos de las actividades y paquetes de trabajo para conformar la línea base autorizada del proyecto. </a:t>
            </a:r>
          </a:p>
          <a:p>
            <a:r>
              <a:rPr lang="es-ES_tradnl" dirty="0" smtClean="0"/>
              <a:t>Esta línea base incluye los presupuestos autorizados pero excluye las reservas de gestión.</a:t>
            </a:r>
          </a:p>
          <a:p>
            <a:r>
              <a:rPr lang="es-ES_tradnl" dirty="0" smtClean="0"/>
              <a:t>Define los fondos necesarios para desarrollar el proyecto.</a:t>
            </a:r>
          </a:p>
          <a:p>
            <a:r>
              <a:rPr lang="es-ES_tradnl" dirty="0" smtClean="0"/>
              <a:t>El desempeño de los costos se mide contra la línea base del costo.</a:t>
            </a:r>
          </a:p>
          <a:p>
            <a:endParaRPr lang="es-ES_tradnl" dirty="0" smtClean="0"/>
          </a:p>
        </p:txBody>
      </p:sp>
    </p:spTree>
    <p:extLst>
      <p:ext uri="{BB962C8B-B14F-4D97-AF65-F5344CB8AC3E}">
        <p14:creationId xmlns:p14="http://schemas.microsoft.com/office/powerpoint/2010/main" val="2078362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noProof="1" smtClean="0">
              <a:ln w="12700">
                <a:solidFill>
                  <a:schemeClr val="tx2">
                    <a:satMod val="155000"/>
                  </a:schemeClr>
                </a:solidFill>
                <a:prstDash val="solid"/>
              </a:ln>
              <a:solidFill>
                <a:schemeClr val="bg2">
                  <a:tint val="85000"/>
                  <a:satMod val="155000"/>
                </a:schemeClr>
              </a:solidFill>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18</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7.3 Determinar el presupuesto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052736"/>
            <a:ext cx="8136904" cy="612475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000" b="1" dirty="0" smtClean="0"/>
              <a:t>Agregación de costos.</a:t>
            </a:r>
          </a:p>
          <a:p>
            <a:r>
              <a:rPr lang="es-ES_tradnl" dirty="0" smtClean="0"/>
              <a:t>El presupuesto debe presentarse de manera que el PM lo pueda usar para el control de los costos de las actividades durante la ejecución del proyecto.</a:t>
            </a:r>
          </a:p>
          <a:p>
            <a:r>
              <a:rPr lang="es-ES_tradnl" dirty="0" smtClean="0"/>
              <a:t>Para crear el presupuesto se suman los costos de las actividades, de los paquetes de trabajo, se agregan a las cuentas de control y se obtienen las estimaciones del proyecto. Luego se autoriza y se convierte en línea base.</a:t>
            </a:r>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sz="2000" b="1" dirty="0" smtClean="0"/>
              <a:t>			</a:t>
            </a:r>
          </a:p>
          <a:p>
            <a:endParaRPr lang="es-ES_tradnl" sz="2000" b="1" dirty="0" smtClean="0"/>
          </a:p>
          <a:p>
            <a:endParaRPr lang="es-ES_tradnl" sz="2000" b="1" dirty="0" smtClean="0"/>
          </a:p>
          <a:p>
            <a:endParaRPr lang="es-ES_tradnl" sz="2000" b="1" dirty="0" smtClean="0"/>
          </a:p>
          <a:p>
            <a:endParaRPr lang="es-ES_tradnl" sz="2000" b="1" dirty="0" smtClean="0"/>
          </a:p>
          <a:p>
            <a:endParaRPr lang="es-ES_tradnl" sz="2000" b="1" dirty="0" smtClean="0"/>
          </a:p>
        </p:txBody>
      </p:sp>
      <p:sp>
        <p:nvSpPr>
          <p:cNvPr id="9" name="8 Rectángulo redondeado"/>
          <p:cNvSpPr/>
          <p:nvPr/>
        </p:nvSpPr>
        <p:spPr>
          <a:xfrm>
            <a:off x="1979712" y="6165304"/>
            <a:ext cx="5400600" cy="216024"/>
          </a:xfrm>
          <a:prstGeom prst="roundRect">
            <a:avLst/>
          </a:prstGeom>
          <a:solidFill>
            <a:srgbClr val="0070C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Estimaciones de la actividades</a:t>
            </a:r>
            <a:endParaRPr lang="es-ES" dirty="0" smtClean="0"/>
          </a:p>
        </p:txBody>
      </p:sp>
      <p:sp>
        <p:nvSpPr>
          <p:cNvPr id="10" name="9 Rectángulo redondeado"/>
          <p:cNvSpPr/>
          <p:nvPr/>
        </p:nvSpPr>
        <p:spPr>
          <a:xfrm>
            <a:off x="1979712" y="5733256"/>
            <a:ext cx="5400600" cy="216024"/>
          </a:xfrm>
          <a:prstGeom prst="roundRect">
            <a:avLst/>
          </a:prstGeom>
          <a:solidFill>
            <a:srgbClr val="00B05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Reservas de contingencia de actividades</a:t>
            </a:r>
            <a:endParaRPr lang="es-ES" dirty="0" smtClean="0"/>
          </a:p>
        </p:txBody>
      </p:sp>
      <p:sp>
        <p:nvSpPr>
          <p:cNvPr id="11" name="10 Rectángulo redondeado"/>
          <p:cNvSpPr/>
          <p:nvPr/>
        </p:nvSpPr>
        <p:spPr>
          <a:xfrm>
            <a:off x="1979712" y="5301208"/>
            <a:ext cx="5400600" cy="216024"/>
          </a:xfrm>
          <a:prstGeom prst="roundRect">
            <a:avLst/>
          </a:prstGeom>
          <a:solidFill>
            <a:srgbClr val="0070C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Estimaciones de los paquetes de trabajo</a:t>
            </a:r>
            <a:endParaRPr lang="es-ES" dirty="0" smtClean="0"/>
          </a:p>
        </p:txBody>
      </p:sp>
      <p:sp>
        <p:nvSpPr>
          <p:cNvPr id="12" name="11 Rectángulo redondeado"/>
          <p:cNvSpPr/>
          <p:nvPr/>
        </p:nvSpPr>
        <p:spPr>
          <a:xfrm>
            <a:off x="1979712" y="4869160"/>
            <a:ext cx="5400600" cy="216024"/>
          </a:xfrm>
          <a:prstGeom prst="roundRect">
            <a:avLst/>
          </a:prstGeom>
          <a:solidFill>
            <a:srgbClr val="00B05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Reservas de contingencia</a:t>
            </a:r>
            <a:endParaRPr lang="es-ES" dirty="0" smtClean="0"/>
          </a:p>
        </p:txBody>
      </p:sp>
      <p:sp>
        <p:nvSpPr>
          <p:cNvPr id="13" name="12 Rectángulo redondeado"/>
          <p:cNvSpPr/>
          <p:nvPr/>
        </p:nvSpPr>
        <p:spPr>
          <a:xfrm>
            <a:off x="2011336" y="4077072"/>
            <a:ext cx="5400600" cy="216024"/>
          </a:xfrm>
          <a:prstGeom prst="roundRect">
            <a:avLst/>
          </a:prstGeom>
          <a:solidFill>
            <a:schemeClr val="accent6">
              <a:lumMod val="7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Línea Base del Costo del proyecto</a:t>
            </a:r>
            <a:endParaRPr lang="es-ES" dirty="0" smtClean="0"/>
          </a:p>
        </p:txBody>
      </p:sp>
      <p:sp>
        <p:nvSpPr>
          <p:cNvPr id="14" name="13 Rectángulo redondeado"/>
          <p:cNvSpPr/>
          <p:nvPr/>
        </p:nvSpPr>
        <p:spPr>
          <a:xfrm>
            <a:off x="2034644" y="4462274"/>
            <a:ext cx="5400600" cy="216024"/>
          </a:xfrm>
          <a:prstGeom prst="roundRect">
            <a:avLst/>
          </a:prstGeom>
          <a:solidFill>
            <a:srgbClr val="0070C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Cuentas de control</a:t>
            </a:r>
            <a:endParaRPr lang="es-ES" dirty="0" smtClean="0"/>
          </a:p>
        </p:txBody>
      </p:sp>
      <p:sp>
        <p:nvSpPr>
          <p:cNvPr id="15" name="14 Rectángulo redondeado"/>
          <p:cNvSpPr/>
          <p:nvPr/>
        </p:nvSpPr>
        <p:spPr>
          <a:xfrm>
            <a:off x="1979712" y="3645024"/>
            <a:ext cx="5400600" cy="216024"/>
          </a:xfrm>
          <a:prstGeom prst="roundRect">
            <a:avLst/>
          </a:prstGeom>
          <a:solidFill>
            <a:srgbClr val="00B05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Reservas de gestión</a:t>
            </a:r>
            <a:endParaRPr lang="es-ES" dirty="0" smtClean="0"/>
          </a:p>
        </p:txBody>
      </p:sp>
      <p:sp>
        <p:nvSpPr>
          <p:cNvPr id="16" name="15 Rectángulo redondeado"/>
          <p:cNvSpPr/>
          <p:nvPr/>
        </p:nvSpPr>
        <p:spPr>
          <a:xfrm>
            <a:off x="1979712" y="3212976"/>
            <a:ext cx="5400600" cy="216024"/>
          </a:xfrm>
          <a:prstGeom prst="roundRect">
            <a:avLst/>
          </a:prstGeom>
          <a:solidFill>
            <a:schemeClr val="accent3">
              <a:lumMod val="50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Presupuesto  Total del </a:t>
            </a:r>
            <a:r>
              <a:rPr lang="es-ES_tradnl" dirty="0"/>
              <a:t>C</a:t>
            </a:r>
            <a:r>
              <a:rPr lang="es-ES_tradnl" dirty="0" smtClean="0"/>
              <a:t>osto del Proyecto</a:t>
            </a:r>
            <a:endParaRPr lang="es-ES" dirty="0"/>
          </a:p>
        </p:txBody>
      </p:sp>
      <p:cxnSp>
        <p:nvCxnSpPr>
          <p:cNvPr id="18" name="17 Conector recto de flecha"/>
          <p:cNvCxnSpPr>
            <a:stCxn id="9" idx="1"/>
            <a:endCxn id="10" idx="1"/>
          </p:cNvCxnSpPr>
          <p:nvPr/>
        </p:nvCxnSpPr>
        <p:spPr>
          <a:xfrm rot="10800000">
            <a:off x="1979712" y="5841268"/>
            <a:ext cx="1588" cy="432048"/>
          </a:xfrm>
          <a:prstGeom prst="straightConnector1">
            <a:avLst/>
          </a:prstGeom>
          <a:ln>
            <a:noFill/>
            <a:tailEnd type="arrow"/>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rot="5400000" flipH="1" flipV="1">
            <a:off x="1762894" y="6381328"/>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6" name="25 Conector recto de flecha"/>
          <p:cNvCxnSpPr/>
          <p:nvPr/>
        </p:nvCxnSpPr>
        <p:spPr>
          <a:xfrm rot="5400000" flipH="1" flipV="1">
            <a:off x="1763688" y="5949280"/>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7" name="26 Conector recto de flecha"/>
          <p:cNvCxnSpPr/>
          <p:nvPr/>
        </p:nvCxnSpPr>
        <p:spPr>
          <a:xfrm rot="5400000" flipH="1" flipV="1">
            <a:off x="1763688" y="5589240"/>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0" name="29 Conector recto de flecha"/>
          <p:cNvCxnSpPr/>
          <p:nvPr/>
        </p:nvCxnSpPr>
        <p:spPr>
          <a:xfrm rot="5400000" flipH="1" flipV="1">
            <a:off x="1763688" y="5157192"/>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1" name="30 Conector recto de flecha"/>
          <p:cNvCxnSpPr/>
          <p:nvPr/>
        </p:nvCxnSpPr>
        <p:spPr>
          <a:xfrm rot="5400000" flipH="1" flipV="1">
            <a:off x="1763688" y="4725144"/>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2" name="31 Conector recto de flecha"/>
          <p:cNvCxnSpPr/>
          <p:nvPr/>
        </p:nvCxnSpPr>
        <p:spPr>
          <a:xfrm rot="5400000" flipH="1" flipV="1">
            <a:off x="1763688" y="4365104"/>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3" name="32 Conector recto de flecha"/>
          <p:cNvCxnSpPr/>
          <p:nvPr/>
        </p:nvCxnSpPr>
        <p:spPr>
          <a:xfrm flipV="1">
            <a:off x="2051720" y="3429000"/>
            <a:ext cx="794" cy="506039"/>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68632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19</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7.3 Determinar el presupuesto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1259632" y="1196752"/>
            <a:ext cx="6696744" cy="544764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Recomendaciones: </a:t>
            </a:r>
          </a:p>
          <a:p>
            <a:endParaRPr lang="es-ES_tradnl" sz="2400" b="1" dirty="0" smtClean="0">
              <a:solidFill>
                <a:srgbClr val="FF0000"/>
              </a:solidFill>
              <a:effectLst>
                <a:outerShdw blurRad="38100" dist="38100" dir="2700000" algn="tl">
                  <a:srgbClr val="000000">
                    <a:alpha val="43137"/>
                  </a:srgbClr>
                </a:outerShdw>
              </a:effectLst>
            </a:endParaRPr>
          </a:p>
          <a:p>
            <a:pPr>
              <a:buFont typeface="Wingdings" pitchFamily="2" charset="2"/>
              <a:buChar char="ü"/>
            </a:pPr>
            <a:r>
              <a:rPr lang="es-ES_tradnl" dirty="0" smtClean="0"/>
              <a:t>Una vez que se tiene la Línea Base y el Presupuesto del costo, se recomienda revisarlo contra las estimaciones paramétricas y juicio de expertos. (</a:t>
            </a:r>
            <a:r>
              <a:rPr lang="es-ES_tradnl" sz="1600" dirty="0" smtClean="0"/>
              <a:t>Ejemplo, la mano de obra de una construcción típica es el 35% como máximo del costo total de la obra)</a:t>
            </a:r>
          </a:p>
          <a:p>
            <a:endParaRPr lang="es-ES_tradnl" sz="1600" dirty="0" smtClean="0"/>
          </a:p>
          <a:p>
            <a:pPr>
              <a:buFont typeface="Wingdings" pitchFamily="2" charset="2"/>
              <a:buChar char="ü"/>
            </a:pPr>
            <a:r>
              <a:rPr lang="es-ES_tradnl" dirty="0" smtClean="0"/>
              <a:t>El siguiente paso es crear el Flujo de Caja, que es el presupuesto del costo del proyecto en función del tiempo, es parte de la conciliación que se hace con el flujo de los fondos del proyecto. Se conoce como “curva S” que es el acumulado del costo presupuestado a lo largo del tiempo.</a:t>
            </a:r>
          </a:p>
          <a:p>
            <a:endParaRPr lang="es-ES_tradnl" dirty="0" smtClean="0"/>
          </a:p>
          <a:p>
            <a:pPr>
              <a:buFont typeface="Wingdings" pitchFamily="2" charset="2"/>
              <a:buChar char="ü"/>
            </a:pPr>
            <a:r>
              <a:rPr lang="es-ES_tradnl" dirty="0" smtClean="0"/>
              <a:t>Por último se recomienda conciliar la Línea Base y el Presupuesto del Costo del Proyecto con las restricciones impuestas en el </a:t>
            </a:r>
            <a:r>
              <a:rPr lang="es-ES_tradnl" dirty="0" err="1" smtClean="0"/>
              <a:t>Charter</a:t>
            </a:r>
            <a:r>
              <a:rPr lang="es-ES_tradnl" dirty="0" smtClean="0"/>
              <a:t> y el Enunciado del Alcance del Proyecto.</a:t>
            </a:r>
          </a:p>
          <a:p>
            <a:endParaRPr lang="es-ES_tradnl" dirty="0" smtClean="0"/>
          </a:p>
        </p:txBody>
      </p:sp>
    </p:spTree>
    <p:extLst>
      <p:ext uri="{BB962C8B-B14F-4D97-AF65-F5344CB8AC3E}">
        <p14:creationId xmlns:p14="http://schemas.microsoft.com/office/powerpoint/2010/main" val="1920913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pPr eaLnBrk="1" hangingPunct="1"/>
            <a:r>
              <a:rPr lang="es-ES_tradnl" dirty="0" smtClean="0">
                <a:solidFill>
                  <a:srgbClr val="C00000"/>
                </a:solidFill>
              </a:rPr>
              <a:t>GESTIÓN DEL COSTO</a:t>
            </a:r>
            <a:endParaRPr lang="es-ES" dirty="0" smtClean="0">
              <a:solidFill>
                <a:srgbClr val="C00000"/>
              </a:solidFill>
            </a:endParaRPr>
          </a:p>
        </p:txBody>
      </p:sp>
      <p:sp>
        <p:nvSpPr>
          <p:cNvPr id="7171" name="2 Marcador de contenido"/>
          <p:cNvSpPr>
            <a:spLocks noGrp="1"/>
          </p:cNvSpPr>
          <p:nvPr>
            <p:ph idx="1"/>
          </p:nvPr>
        </p:nvSpPr>
        <p:spPr>
          <a:xfrm>
            <a:off x="457200" y="1357298"/>
            <a:ext cx="8258175" cy="5240054"/>
          </a:xfrm>
        </p:spPr>
        <p:txBody>
          <a:bodyPr/>
          <a:lstStyle/>
          <a:p>
            <a:pPr algn="just" eaLnBrk="1" hangingPunct="1">
              <a:buNone/>
            </a:pPr>
            <a:r>
              <a:rPr lang="es-ES_tradnl" sz="2400" dirty="0" smtClean="0"/>
              <a:t>Incluye los procesos relacionados con planificar, estimar presupuestar, financiar, obtener financiamiento, gestionar y controlar los costos del proyecto de modo que se cumpla el presupuesto aprobado. (PMI, 2013)</a:t>
            </a:r>
          </a:p>
          <a:p>
            <a:pPr algn="just" eaLnBrk="1" hangingPunct="1">
              <a:buNone/>
            </a:pPr>
            <a:r>
              <a:rPr lang="es-ES_tradnl" sz="2400" b="1" dirty="0" smtClean="0"/>
              <a:t>	</a:t>
            </a:r>
          </a:p>
          <a:p>
            <a:pPr eaLnBrk="1" hangingPunct="1">
              <a:buNone/>
            </a:pPr>
            <a:r>
              <a:rPr lang="es-ES_tradnl" sz="2400" dirty="0" smtClean="0"/>
              <a:t>OBJETIVOS:</a:t>
            </a:r>
          </a:p>
          <a:p>
            <a:pPr eaLnBrk="1" hangingPunct="1">
              <a:buFont typeface="Wingdings" pitchFamily="2" charset="2"/>
              <a:buChar char="ü"/>
            </a:pPr>
            <a:r>
              <a:rPr lang="es-ES_tradnl" sz="2400" dirty="0" smtClean="0"/>
              <a:t>Conceptos generales</a:t>
            </a:r>
          </a:p>
          <a:p>
            <a:pPr eaLnBrk="1" hangingPunct="1">
              <a:buFont typeface="Wingdings" pitchFamily="2" charset="2"/>
              <a:buChar char="ü"/>
            </a:pPr>
            <a:r>
              <a:rPr lang="es-ES_tradnl" sz="2400" dirty="0" smtClean="0"/>
              <a:t>Estimar los costos</a:t>
            </a:r>
          </a:p>
          <a:p>
            <a:pPr eaLnBrk="1" hangingPunct="1">
              <a:buFont typeface="Wingdings" pitchFamily="2" charset="2"/>
              <a:buChar char="ü"/>
            </a:pPr>
            <a:r>
              <a:rPr lang="es-ES_tradnl" sz="2400" dirty="0" smtClean="0"/>
              <a:t>Técnicas y herramientas para estimar los costos</a:t>
            </a:r>
          </a:p>
          <a:p>
            <a:pPr eaLnBrk="1" hangingPunct="1">
              <a:buFont typeface="Wingdings" pitchFamily="2" charset="2"/>
              <a:buChar char="ü"/>
            </a:pPr>
            <a:r>
              <a:rPr lang="es-ES_tradnl" sz="2400" dirty="0" smtClean="0"/>
              <a:t>Determinar el presupuesto</a:t>
            </a:r>
          </a:p>
          <a:p>
            <a:pPr eaLnBrk="1" hangingPunct="1">
              <a:buFont typeface="Wingdings" pitchFamily="2" charset="2"/>
              <a:buChar char="ü"/>
            </a:pPr>
            <a:r>
              <a:rPr lang="es-ES_tradnl" sz="2400" dirty="0" smtClean="0"/>
              <a:t>Técnicas y herramientas para desarrollar el presupuesto</a:t>
            </a:r>
          </a:p>
          <a:p>
            <a:pPr eaLnBrk="1" hangingPunct="1">
              <a:buFont typeface="Wingdings" pitchFamily="2" charset="2"/>
              <a:buChar char="ü"/>
            </a:pPr>
            <a:r>
              <a:rPr lang="es-ES_tradnl" sz="2400" dirty="0" smtClean="0"/>
              <a:t>Línea base del costo</a:t>
            </a:r>
          </a:p>
          <a:p>
            <a:pPr eaLnBrk="1" hangingPunct="1">
              <a:buNone/>
            </a:pPr>
            <a:endParaRPr lang="es-ES" sz="2400" dirty="0" smtClean="0"/>
          </a:p>
          <a:p>
            <a:pPr eaLnBrk="1" hangingPunct="1">
              <a:buNone/>
            </a:pPr>
            <a:endParaRPr lang="es-ES"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a:t>
            </a:fld>
            <a:endParaRPr lang="es-ES" dirty="0"/>
          </a:p>
        </p:txBody>
      </p:sp>
    </p:spTree>
    <p:extLst>
      <p:ext uri="{BB962C8B-B14F-4D97-AF65-F5344CB8AC3E}">
        <p14:creationId xmlns:p14="http://schemas.microsoft.com/office/powerpoint/2010/main" val="1271935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124744"/>
            <a:ext cx="8229600" cy="5256584"/>
          </a:xfrm>
        </p:spPr>
        <p:txBody>
          <a:bodyPr/>
          <a:lstStyle/>
          <a:p>
            <a:r>
              <a:rPr lang="es-ES_tradnl" sz="2400" dirty="0" smtClean="0"/>
              <a:t>Costos a considerar en el Presupuesto, entre otros:</a:t>
            </a:r>
          </a:p>
          <a:p>
            <a:pPr lvl="1" eaLnBrk="1" hangingPunct="1">
              <a:buFont typeface="Wingdings" pitchFamily="2" charset="2"/>
              <a:buChar char="Ø"/>
            </a:pPr>
            <a:r>
              <a:rPr lang="es-CR" sz="2000" dirty="0" smtClean="0"/>
              <a:t>Mano de obra</a:t>
            </a:r>
          </a:p>
          <a:p>
            <a:pPr lvl="1" eaLnBrk="1" hangingPunct="1">
              <a:buFont typeface="Wingdings" pitchFamily="2" charset="2"/>
              <a:buChar char="Ø"/>
            </a:pPr>
            <a:r>
              <a:rPr lang="es-CR" sz="2000" dirty="0" smtClean="0"/>
              <a:t>Materiales</a:t>
            </a:r>
          </a:p>
          <a:p>
            <a:pPr lvl="1" eaLnBrk="1" hangingPunct="1">
              <a:buFont typeface="Wingdings" pitchFamily="2" charset="2"/>
              <a:buChar char="Ø"/>
            </a:pPr>
            <a:r>
              <a:rPr lang="es-CR" sz="2000" dirty="0" smtClean="0"/>
              <a:t>Herramienta y equipo</a:t>
            </a:r>
          </a:p>
          <a:p>
            <a:pPr lvl="1" eaLnBrk="1" hangingPunct="1">
              <a:buFont typeface="Wingdings" pitchFamily="2" charset="2"/>
              <a:buChar char="Ø"/>
            </a:pPr>
            <a:r>
              <a:rPr lang="es-CR" sz="2000" dirty="0" smtClean="0"/>
              <a:t>Subcontratistas y asesores</a:t>
            </a:r>
          </a:p>
          <a:p>
            <a:pPr lvl="1" eaLnBrk="1" hangingPunct="1">
              <a:buFont typeface="Wingdings" pitchFamily="2" charset="2"/>
              <a:buChar char="Ø"/>
            </a:pPr>
            <a:r>
              <a:rPr lang="es-CR" sz="2000" dirty="0" smtClean="0"/>
              <a:t>Alquiler de equipos e instalaciones</a:t>
            </a:r>
          </a:p>
          <a:p>
            <a:pPr lvl="1" eaLnBrk="1" hangingPunct="1">
              <a:buFont typeface="Wingdings" pitchFamily="2" charset="2"/>
              <a:buChar char="Ø"/>
            </a:pPr>
            <a:r>
              <a:rPr lang="es-CR" sz="2000" dirty="0" smtClean="0"/>
              <a:t>Viáticos</a:t>
            </a:r>
          </a:p>
          <a:p>
            <a:pPr lvl="1" eaLnBrk="1" hangingPunct="1">
              <a:buFont typeface="Wingdings" pitchFamily="2" charset="2"/>
              <a:buChar char="Ø"/>
            </a:pPr>
            <a:r>
              <a:rPr lang="es-CR" sz="2000" dirty="0" smtClean="0"/>
              <a:t>Cantidad para contingencias</a:t>
            </a:r>
          </a:p>
          <a:p>
            <a:pPr lvl="1" eaLnBrk="1" hangingPunct="1">
              <a:buFont typeface="Wingdings" pitchFamily="2" charset="2"/>
              <a:buChar char="Ø"/>
            </a:pPr>
            <a:r>
              <a:rPr lang="es-CR" sz="2000" dirty="0" smtClean="0"/>
              <a:t>Honorarios</a:t>
            </a:r>
            <a:endParaRPr lang="es-ES" sz="2000" dirty="0" smtClean="0"/>
          </a:p>
          <a:p>
            <a:pPr marL="342900" lvl="1" indent="-342900">
              <a:buFont typeface="Arial" pitchFamily="34" charset="0"/>
              <a:buChar char="•"/>
            </a:pPr>
            <a:r>
              <a:rPr lang="es-CR" sz="2400" dirty="0" smtClean="0"/>
              <a:t>Relación con el WBS:</a:t>
            </a:r>
          </a:p>
          <a:p>
            <a:pPr marL="742950" lvl="2" indent="-342900">
              <a:buFont typeface="Wingdings" pitchFamily="2" charset="2"/>
              <a:buChar char="Ø"/>
            </a:pPr>
            <a:r>
              <a:rPr lang="es-CR" sz="2000" dirty="0" smtClean="0"/>
              <a:t>Se desarrolla en el mismo orden: Entregables, Paquetes de Trabajo, actividades o tareas.</a:t>
            </a:r>
            <a:endParaRPr lang="es-ES_tradnl" sz="2000" dirty="0" smtClean="0"/>
          </a:p>
          <a:p>
            <a:pPr marL="742950" lvl="2" indent="-342900">
              <a:buFont typeface="Wingdings" pitchFamily="2" charset="2"/>
              <a:buChar char="Ø"/>
            </a:pPr>
            <a:r>
              <a:rPr lang="es-CR" sz="2000" dirty="0" smtClean="0"/>
              <a:t>Debe usarse el mismo nombre de los paquetes de trabajo.</a:t>
            </a:r>
          </a:p>
          <a:p>
            <a:pPr marL="742950" lvl="2" indent="-342900">
              <a:buFont typeface="Wingdings" pitchFamily="2" charset="2"/>
              <a:buChar char="Ø"/>
            </a:pPr>
            <a:r>
              <a:rPr lang="es-CR" sz="2000" dirty="0" smtClean="0"/>
              <a:t>Debe referirse con el código del EDT correspondiente.</a:t>
            </a:r>
          </a:p>
          <a:p>
            <a:pPr lvl="1" eaLnBrk="1" hangingPunct="1">
              <a:buNone/>
            </a:pPr>
            <a:endParaRPr lang="es-ES_tradnl" sz="16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20</a:t>
            </a:fld>
            <a:endParaRPr lang="es-ES" dirty="0"/>
          </a:p>
        </p:txBody>
      </p:sp>
      <p:sp>
        <p:nvSpPr>
          <p:cNvPr id="5" name="1 Título"/>
          <p:cNvSpPr>
            <a:spLocks noGrp="1"/>
          </p:cNvSpPr>
          <p:nvPr>
            <p:ph type="title"/>
          </p:nvPr>
        </p:nvSpPr>
        <p:spPr>
          <a:xfrm>
            <a:off x="457200" y="274638"/>
            <a:ext cx="8229600" cy="778098"/>
          </a:xfrm>
          <a:solidFill>
            <a:srgbClr val="00B0F0"/>
          </a:solidFill>
        </p:spPr>
        <p:txBody>
          <a:bodyPr/>
          <a:lstStyle/>
          <a:p>
            <a:r>
              <a:rPr lang="es-ES_tradnl" sz="3600" dirty="0" smtClean="0"/>
              <a:t>7.3 Determinar el presupuesto</a:t>
            </a:r>
            <a:endParaRPr lang="es-ES" sz="3600" dirty="0"/>
          </a:p>
        </p:txBody>
      </p:sp>
    </p:spTree>
    <p:extLst>
      <p:ext uri="{BB962C8B-B14F-4D97-AF65-F5344CB8AC3E}">
        <p14:creationId xmlns:p14="http://schemas.microsoft.com/office/powerpoint/2010/main" val="16842437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21</a:t>
            </a:fld>
            <a:endParaRPr lang="es-ES" dirty="0"/>
          </a:p>
        </p:txBody>
      </p:sp>
      <p:sp>
        <p:nvSpPr>
          <p:cNvPr id="5" name="1 Título"/>
          <p:cNvSpPr>
            <a:spLocks noGrp="1"/>
          </p:cNvSpPr>
          <p:nvPr>
            <p:ph type="title"/>
          </p:nvPr>
        </p:nvSpPr>
        <p:spPr>
          <a:xfrm>
            <a:off x="457200" y="274638"/>
            <a:ext cx="8229600" cy="778098"/>
          </a:xfrm>
          <a:solidFill>
            <a:srgbClr val="00B0F0"/>
          </a:solidFill>
        </p:spPr>
        <p:txBody>
          <a:bodyPr/>
          <a:lstStyle/>
          <a:p>
            <a:r>
              <a:rPr lang="es-ES_tradnl" sz="3600" dirty="0" smtClean="0"/>
              <a:t>7.3 Determinar el presupuesto</a:t>
            </a:r>
            <a:endParaRPr lang="es-ES" sz="3600" dirty="0"/>
          </a:p>
        </p:txBody>
      </p:sp>
      <p:pic>
        <p:nvPicPr>
          <p:cNvPr id="1027" name="Picture 3"/>
          <p:cNvPicPr>
            <a:picLocks noGrp="1" noChangeAspect="1" noChangeArrowheads="1"/>
          </p:cNvPicPr>
          <p:nvPr>
            <p:ph idx="1"/>
          </p:nvPr>
        </p:nvPicPr>
        <p:blipFill>
          <a:blip r:embed="rId3" cstate="print"/>
          <a:srcRect/>
          <a:stretch>
            <a:fillRect/>
          </a:stretch>
        </p:blipFill>
        <p:spPr bwMode="auto">
          <a:xfrm>
            <a:off x="1119187" y="1762919"/>
            <a:ext cx="6905625" cy="4200525"/>
          </a:xfrm>
          <a:prstGeom prst="rect">
            <a:avLst/>
          </a:prstGeom>
          <a:noFill/>
          <a:ln w="9525">
            <a:noFill/>
            <a:miter lim="800000"/>
            <a:headEnd/>
            <a:tailEnd/>
          </a:ln>
        </p:spPr>
      </p:pic>
    </p:spTree>
    <p:extLst>
      <p:ext uri="{BB962C8B-B14F-4D97-AF65-F5344CB8AC3E}">
        <p14:creationId xmlns:p14="http://schemas.microsoft.com/office/powerpoint/2010/main" val="110273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22</a:t>
            </a:fld>
            <a:endParaRPr lang="es-ES" dirty="0"/>
          </a:p>
        </p:txBody>
      </p:sp>
      <p:sp>
        <p:nvSpPr>
          <p:cNvPr id="5" name="1 Título"/>
          <p:cNvSpPr>
            <a:spLocks noGrp="1"/>
          </p:cNvSpPr>
          <p:nvPr>
            <p:ph type="title"/>
          </p:nvPr>
        </p:nvSpPr>
        <p:spPr>
          <a:xfrm>
            <a:off x="457200" y="274638"/>
            <a:ext cx="8229600" cy="778098"/>
          </a:xfrm>
          <a:solidFill>
            <a:srgbClr val="00B0F0"/>
          </a:solidFill>
        </p:spPr>
        <p:txBody>
          <a:bodyPr/>
          <a:lstStyle/>
          <a:p>
            <a:r>
              <a:rPr lang="es-ES_tradnl" sz="3600" dirty="0" smtClean="0"/>
              <a:t>7.3 Determinar el presupuesto</a:t>
            </a:r>
            <a:endParaRPr lang="es-ES" sz="3600"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827584" y="1105880"/>
            <a:ext cx="7344816" cy="5624896"/>
          </a:xfrm>
          <a:prstGeom prst="rect">
            <a:avLst/>
          </a:prstGeom>
          <a:noFill/>
          <a:ln w="9525">
            <a:noFill/>
            <a:miter lim="800000"/>
            <a:headEnd/>
            <a:tailEnd/>
          </a:ln>
        </p:spPr>
      </p:pic>
    </p:spTree>
    <p:extLst>
      <p:ext uri="{BB962C8B-B14F-4D97-AF65-F5344CB8AC3E}">
        <p14:creationId xmlns:p14="http://schemas.microsoft.com/office/powerpoint/2010/main" val="13273932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124744"/>
            <a:ext cx="8229600" cy="5256584"/>
          </a:xfrm>
        </p:spPr>
        <p:txBody>
          <a:bodyPr/>
          <a:lstStyle/>
          <a:p>
            <a:r>
              <a:rPr lang="es-ES_tradnl" sz="2400" dirty="0" smtClean="0"/>
              <a:t>Para facilitar el control, se recomienda poner los costos de los paquetes de trabajo en el WBS y en el Diccionario del EDT.</a:t>
            </a:r>
          </a:p>
          <a:p>
            <a:r>
              <a:rPr lang="es-ES_tradnl" sz="2400" dirty="0" smtClean="0"/>
              <a:t>En el Diccionario del EDT se recomienda enumerar la lista de las actividades que componen los paquetes de trabajo con sus respectivos costos.</a:t>
            </a:r>
          </a:p>
          <a:p>
            <a:r>
              <a:rPr lang="es-ES_tradnl" sz="2400" dirty="0" smtClean="0"/>
              <a:t>Es de suma importancia para el control de costos que el orden de los trabajos sea estrictamente el mismo planteado en el EDT y que debe coincidir con el Cronograma, lo cual facilita el monitoreo y seguimiento tanto de las duraciones como de los costos.</a:t>
            </a:r>
          </a:p>
          <a:p>
            <a:endParaRPr lang="es-ES_tradnl" sz="2400" dirty="0" smtClean="0"/>
          </a:p>
          <a:p>
            <a:pPr>
              <a:buNone/>
            </a:pPr>
            <a:endParaRPr lang="es-ES_tradnl" sz="2400" dirty="0" smtClean="0"/>
          </a:p>
          <a:p>
            <a:pPr lvl="1" eaLnBrk="1" hangingPunct="1">
              <a:buFont typeface="Wingdings" pitchFamily="2" charset="2"/>
              <a:buChar char="Ø"/>
            </a:pPr>
            <a:endParaRPr lang="es-CR" sz="2000" dirty="0" smtClean="0"/>
          </a:p>
          <a:p>
            <a:pPr lvl="1" eaLnBrk="1" hangingPunct="1">
              <a:buNone/>
            </a:pPr>
            <a:endParaRPr lang="es-ES_tradnl" sz="16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23</a:t>
            </a:fld>
            <a:endParaRPr lang="es-ES" dirty="0"/>
          </a:p>
        </p:txBody>
      </p:sp>
      <p:sp>
        <p:nvSpPr>
          <p:cNvPr id="5" name="1 Título"/>
          <p:cNvSpPr>
            <a:spLocks noGrp="1"/>
          </p:cNvSpPr>
          <p:nvPr>
            <p:ph type="title"/>
          </p:nvPr>
        </p:nvSpPr>
        <p:spPr>
          <a:xfrm>
            <a:off x="457200" y="274638"/>
            <a:ext cx="8229600" cy="778098"/>
          </a:xfrm>
          <a:solidFill>
            <a:srgbClr val="00B0F0"/>
          </a:solidFill>
        </p:spPr>
        <p:txBody>
          <a:bodyPr/>
          <a:lstStyle/>
          <a:p>
            <a:r>
              <a:rPr lang="es-ES_tradnl" sz="3600" dirty="0" smtClean="0"/>
              <a:t>7.3 Determinar el presupuesto</a:t>
            </a:r>
            <a:endParaRPr lang="es-ES" sz="3600" dirty="0"/>
          </a:p>
        </p:txBody>
      </p:sp>
    </p:spTree>
    <p:extLst>
      <p:ext uri="{BB962C8B-B14F-4D97-AF65-F5344CB8AC3E}">
        <p14:creationId xmlns:p14="http://schemas.microsoft.com/office/powerpoint/2010/main" val="6086933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5688632"/>
          </a:xfrm>
        </p:spPr>
        <p:txBody>
          <a:bodyPr/>
          <a:lstStyle/>
          <a:p>
            <a:r>
              <a:rPr lang="es-ES_tradnl" sz="2400" dirty="0" smtClean="0"/>
              <a:t>Presupuesto Base y mediciones de rendimiento.</a:t>
            </a:r>
          </a:p>
          <a:p>
            <a:pPr lvl="1"/>
            <a:r>
              <a:rPr lang="es-ES_tradnl" sz="1800" dirty="0" smtClean="0"/>
              <a:t>Sirve como base para comparar el desempeño del proyecto respecto al tiempo y al costo.</a:t>
            </a:r>
          </a:p>
          <a:p>
            <a:pPr lvl="1"/>
            <a:r>
              <a:rPr lang="es-ES_tradnl" sz="1800" dirty="0" smtClean="0"/>
              <a:t>Mediante la técnica de control llamada Valor Ganado se realiza el control de tiempo y costo del proyecto.</a:t>
            </a:r>
          </a:p>
          <a:p>
            <a:pPr lvl="1"/>
            <a:r>
              <a:rPr lang="es-ES_tradnl" sz="1800" dirty="0" smtClean="0"/>
              <a:t>Es básico llevar un costeo de cada actividad del proyecto para realizar la comparación con los costos planeados.</a:t>
            </a:r>
          </a:p>
          <a:p>
            <a:pPr lvl="1"/>
            <a:r>
              <a:rPr lang="es-ES_tradnl" sz="1800" dirty="0" smtClean="0"/>
              <a:t>Para el control del avance del proyecto respecto al tiempo, se deben establecer los criterios de medición de los avances y así realizar las comparaciones de rendimiento con respecto a lo planeado.</a:t>
            </a:r>
          </a:p>
          <a:p>
            <a:pPr lvl="1"/>
            <a:r>
              <a:rPr lang="es-ES_tradnl" sz="1800" dirty="0" smtClean="0"/>
              <a:t>Así se podrá determinar si una actividad tiene un avance </a:t>
            </a:r>
            <a:r>
              <a:rPr lang="es-ES_tradnl" sz="1800" dirty="0" err="1" smtClean="0"/>
              <a:t>xx</a:t>
            </a:r>
            <a:r>
              <a:rPr lang="es-ES_tradnl" sz="1800" dirty="0" smtClean="0"/>
              <a:t>% con un costo real de $</a:t>
            </a:r>
            <a:r>
              <a:rPr lang="es-ES_tradnl" sz="1800" dirty="0" err="1" smtClean="0"/>
              <a:t>xx</a:t>
            </a:r>
            <a:r>
              <a:rPr lang="es-ES_tradnl" sz="1800" dirty="0" smtClean="0"/>
              <a:t>, y se podrán hacer las medidas de rendimiento con respecto a lo planeado, con el uso del criterio de Valor Ganado.</a:t>
            </a:r>
          </a:p>
          <a:p>
            <a:pPr lvl="1"/>
            <a:r>
              <a:rPr lang="es-ES_tradnl" sz="1800" dirty="0" smtClean="0"/>
              <a:t>Por supuesto se debe coincidir con los mismos códigos de EDT, entregables, paquetes de trabajo y actividades definidas en el cronograma y presupuesto.</a:t>
            </a:r>
          </a:p>
          <a:p>
            <a:pPr lvl="1"/>
            <a:r>
              <a:rPr lang="es-ES_tradnl" sz="1800" dirty="0" smtClean="0"/>
              <a:t>El secreto para incluir las actividades en el EDT es convertirlas en entregables nombrándolas como el producto resultado de la actividad.</a:t>
            </a:r>
          </a:p>
          <a:p>
            <a:pPr lvl="2"/>
            <a:endParaRPr lang="es-ES_tradnl" sz="1600" dirty="0" smtClean="0"/>
          </a:p>
          <a:p>
            <a:pPr>
              <a:buNone/>
            </a:pPr>
            <a:endParaRPr lang="es-ES_tradnl" sz="2400" dirty="0" smtClean="0"/>
          </a:p>
          <a:p>
            <a:pPr lvl="1" eaLnBrk="1" hangingPunct="1">
              <a:buFont typeface="Wingdings" pitchFamily="2" charset="2"/>
              <a:buChar char="Ø"/>
            </a:pPr>
            <a:endParaRPr lang="es-CR" sz="2000" dirty="0" smtClean="0"/>
          </a:p>
          <a:p>
            <a:pPr lvl="1" eaLnBrk="1" hangingPunct="1">
              <a:buNone/>
            </a:pPr>
            <a:endParaRPr lang="es-ES_tradnl" sz="16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24</a:t>
            </a:fld>
            <a:endParaRPr lang="es-ES" dirty="0"/>
          </a:p>
        </p:txBody>
      </p:sp>
      <p:sp>
        <p:nvSpPr>
          <p:cNvPr id="5" name="1 Título"/>
          <p:cNvSpPr>
            <a:spLocks noGrp="1"/>
          </p:cNvSpPr>
          <p:nvPr>
            <p:ph type="title"/>
          </p:nvPr>
        </p:nvSpPr>
        <p:spPr>
          <a:xfrm>
            <a:off x="457200" y="274638"/>
            <a:ext cx="8229600" cy="490066"/>
          </a:xfrm>
          <a:solidFill>
            <a:srgbClr val="00B0F0"/>
          </a:solidFill>
        </p:spPr>
        <p:txBody>
          <a:bodyPr/>
          <a:lstStyle/>
          <a:p>
            <a:r>
              <a:rPr lang="es-ES_tradnl" sz="3600" dirty="0" smtClean="0"/>
              <a:t>7.3 Determinar el presupuesto</a:t>
            </a:r>
            <a:endParaRPr lang="es-ES" sz="3600" dirty="0"/>
          </a:p>
        </p:txBody>
      </p:sp>
    </p:spTree>
    <p:extLst>
      <p:ext uri="{BB962C8B-B14F-4D97-AF65-F5344CB8AC3E}">
        <p14:creationId xmlns:p14="http://schemas.microsoft.com/office/powerpoint/2010/main" val="18451446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5688632"/>
          </a:xfrm>
        </p:spPr>
        <p:txBody>
          <a:bodyPr/>
          <a:lstStyle/>
          <a:p>
            <a:r>
              <a:rPr lang="es-ES_tradnl" sz="2400" dirty="0" smtClean="0"/>
              <a:t>Programa de Erogaciones.</a:t>
            </a:r>
          </a:p>
          <a:p>
            <a:pPr>
              <a:buNone/>
            </a:pPr>
            <a:endParaRPr lang="es-ES_tradnl" sz="2400" dirty="0" smtClean="0"/>
          </a:p>
          <a:p>
            <a:pPr lvl="1"/>
            <a:r>
              <a:rPr lang="es-ES_tradnl" sz="1800" dirty="0" smtClean="0"/>
              <a:t>Es el Flujo de Recursos Financieros necesario para completar las actividades, paquetes de trabajo y entregables del proyecto, en función del tiempo.</a:t>
            </a:r>
          </a:p>
          <a:p>
            <a:pPr lvl="1"/>
            <a:r>
              <a:rPr lang="es-ES_tradnl" sz="1800" dirty="0" smtClean="0"/>
              <a:t>Incluye el presupuesto base, el cronograma del proyecto, la forma de pago de cada contrato.</a:t>
            </a:r>
          </a:p>
          <a:p>
            <a:pPr lvl="1"/>
            <a:r>
              <a:rPr lang="es-ES_tradnl" sz="1800" dirty="0" smtClean="0"/>
              <a:t>Se acumulan todos los costos de los paquetes durante un período de tiempo, y luego se acumulan los montos totales por período, para graficar en un diagrama de barras y en una curva S acumulada, a través del tiempo.</a:t>
            </a:r>
          </a:p>
          <a:p>
            <a:pPr lvl="1"/>
            <a:r>
              <a:rPr lang="es-ES_tradnl" sz="1800" dirty="0" smtClean="0"/>
              <a:t>Sirve como base para la medición del rendimiento, para solicitudes de giros a las entidades financieras, para planificar los requerimientos financieros de la empresa ejecutante, entre otros.</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25</a:t>
            </a:fld>
            <a:endParaRPr lang="es-ES" dirty="0"/>
          </a:p>
        </p:txBody>
      </p:sp>
      <p:sp>
        <p:nvSpPr>
          <p:cNvPr id="5" name="1 Título"/>
          <p:cNvSpPr>
            <a:spLocks noGrp="1"/>
          </p:cNvSpPr>
          <p:nvPr>
            <p:ph type="title"/>
          </p:nvPr>
        </p:nvSpPr>
        <p:spPr>
          <a:xfrm>
            <a:off x="457200" y="274638"/>
            <a:ext cx="8229600" cy="490066"/>
          </a:xfrm>
          <a:solidFill>
            <a:srgbClr val="00B0F0"/>
          </a:solidFill>
        </p:spPr>
        <p:txBody>
          <a:bodyPr/>
          <a:lstStyle/>
          <a:p>
            <a:r>
              <a:rPr lang="es-ES_tradnl" sz="3600" dirty="0" smtClean="0"/>
              <a:t>7.3 Determinar el presupuesto</a:t>
            </a:r>
            <a:endParaRPr lang="es-ES" sz="3600" dirty="0"/>
          </a:p>
        </p:txBody>
      </p:sp>
    </p:spTree>
    <p:extLst>
      <p:ext uri="{BB962C8B-B14F-4D97-AF65-F5344CB8AC3E}">
        <p14:creationId xmlns:p14="http://schemas.microsoft.com/office/powerpoint/2010/main" val="16822362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26</a:t>
            </a:fld>
            <a:endParaRPr lang="es-ES" dirty="0"/>
          </a:p>
        </p:txBody>
      </p:sp>
      <p:sp>
        <p:nvSpPr>
          <p:cNvPr id="5" name="1 Título"/>
          <p:cNvSpPr>
            <a:spLocks noGrp="1"/>
          </p:cNvSpPr>
          <p:nvPr>
            <p:ph type="title"/>
          </p:nvPr>
        </p:nvSpPr>
        <p:spPr>
          <a:xfrm>
            <a:off x="457200" y="274638"/>
            <a:ext cx="8229600" cy="490066"/>
          </a:xfrm>
          <a:solidFill>
            <a:srgbClr val="00B0F0"/>
          </a:solidFill>
        </p:spPr>
        <p:txBody>
          <a:bodyPr/>
          <a:lstStyle/>
          <a:p>
            <a:r>
              <a:rPr lang="es-ES_tradnl" sz="3600" dirty="0" smtClean="0"/>
              <a:t>7.3 Determinar el presupuesto</a:t>
            </a:r>
            <a:endParaRPr lang="es-ES" sz="3600"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1520" y="908720"/>
            <a:ext cx="8758079" cy="5484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25418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a:solidFill>
            <a:srgbClr val="00B0F0"/>
          </a:solidFill>
        </p:spPr>
        <p:txBody>
          <a:bodyPr/>
          <a:lstStyle/>
          <a:p>
            <a:r>
              <a:rPr lang="es-ES_tradnl" sz="3600" dirty="0" smtClean="0"/>
              <a:t>7.3 Determinar el presupuesto</a:t>
            </a:r>
            <a:endParaRPr lang="es-ES" sz="3600"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27</a:t>
            </a:fld>
            <a:endParaRPr lang="es-ES" dirty="0"/>
          </a:p>
        </p:txBody>
      </p:sp>
      <p:pic>
        <p:nvPicPr>
          <p:cNvPr id="3077" name="Picture 5"/>
          <p:cNvPicPr>
            <a:picLocks noGrp="1" noChangeAspect="1" noChangeArrowheads="1"/>
          </p:cNvPicPr>
          <p:nvPr>
            <p:ph idx="1"/>
          </p:nvPr>
        </p:nvPicPr>
        <p:blipFill>
          <a:blip r:embed="rId3" cstate="print"/>
          <a:srcRect/>
          <a:stretch>
            <a:fillRect/>
          </a:stretch>
        </p:blipFill>
        <p:spPr bwMode="auto">
          <a:xfrm>
            <a:off x="971600" y="1223473"/>
            <a:ext cx="6912768" cy="5013656"/>
          </a:xfrm>
          <a:prstGeom prst="rect">
            <a:avLst/>
          </a:prstGeom>
          <a:noFill/>
          <a:ln w="9525">
            <a:noFill/>
            <a:miter lim="800000"/>
            <a:headEnd/>
            <a:tailEnd/>
          </a:ln>
        </p:spPr>
      </p:pic>
    </p:spTree>
    <p:extLst>
      <p:ext uri="{BB962C8B-B14F-4D97-AF65-F5344CB8AC3E}">
        <p14:creationId xmlns:p14="http://schemas.microsoft.com/office/powerpoint/2010/main" val="4789884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a:solidFill>
            <a:srgbClr val="00B0F0"/>
          </a:solidFill>
        </p:spPr>
        <p:txBody>
          <a:bodyPr/>
          <a:lstStyle/>
          <a:p>
            <a:r>
              <a:rPr lang="es-ES_tradnl" sz="3600" dirty="0" smtClean="0"/>
              <a:t>7.3 Determinar el presupuesto</a:t>
            </a:r>
            <a:br>
              <a:rPr lang="es-ES_tradnl" sz="3600" dirty="0" smtClean="0"/>
            </a:br>
            <a:r>
              <a:rPr lang="es-ES_tradnl" sz="3600" dirty="0" smtClean="0"/>
              <a:t>Curva S</a:t>
            </a:r>
            <a:endParaRPr lang="es-ES" sz="3600"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28</a:t>
            </a:fld>
            <a:endParaRPr lang="es-E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043608" y="1209896"/>
            <a:ext cx="6984776" cy="5255582"/>
          </a:xfrm>
          <a:prstGeom prst="rect">
            <a:avLst/>
          </a:prstGeom>
          <a:noFill/>
          <a:ln w="9525">
            <a:noFill/>
            <a:miter lim="800000"/>
            <a:headEnd/>
            <a:tailEnd/>
          </a:ln>
        </p:spPr>
      </p:pic>
    </p:spTree>
    <p:extLst>
      <p:ext uri="{BB962C8B-B14F-4D97-AF65-F5344CB8AC3E}">
        <p14:creationId xmlns:p14="http://schemas.microsoft.com/office/powerpoint/2010/main" val="16830058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p:txBody>
          <a:bodyPr>
            <a:normAutofit lnSpcReduction="10000"/>
          </a:bodyPr>
          <a:lstStyle/>
          <a:p>
            <a:r>
              <a:rPr lang="es-ES_tradnl" dirty="0" smtClean="0"/>
              <a:t>Es el proceso de monitorear los posibles cambios a los costos y presupuesto del proyecto, y gestionar las órdenes de cambio para ajustar el rumbo del mismo.</a:t>
            </a:r>
          </a:p>
          <a:p>
            <a:r>
              <a:rPr lang="es-ES_tradnl" dirty="0" smtClean="0"/>
              <a:t>Requiere la actualización del presupuesto registrando los costos reales del proyecto.</a:t>
            </a:r>
          </a:p>
          <a:p>
            <a:r>
              <a:rPr lang="es-ES_tradnl" dirty="0" smtClean="0"/>
              <a:t>Implica analizar la relación entre el uso de los fondos del proyecto y trabajo real efectuado a cambio de tales gastos.</a:t>
            </a:r>
            <a:endParaRPr lang="es-ES"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29</a:t>
            </a:fld>
            <a:endParaRPr lang="es-ES" dirty="0"/>
          </a:p>
        </p:txBody>
      </p:sp>
    </p:spTree>
    <p:extLst>
      <p:ext uri="{BB962C8B-B14F-4D97-AF65-F5344CB8AC3E}">
        <p14:creationId xmlns:p14="http://schemas.microsoft.com/office/powerpoint/2010/main" val="1772475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a:solidFill>
            <a:srgbClr val="FFC000"/>
          </a:solidFill>
        </p:spPr>
        <p:txBody>
          <a:bodyPr/>
          <a:lstStyle/>
          <a:p>
            <a:r>
              <a:rPr lang="es-ES_tradnl" sz="3200" dirty="0" smtClean="0"/>
              <a:t>7.1 Planificar la Gestión del costo del Proyecto</a:t>
            </a:r>
            <a:endParaRPr lang="es-ES" sz="3200" dirty="0"/>
          </a:p>
        </p:txBody>
      </p:sp>
      <p:sp>
        <p:nvSpPr>
          <p:cNvPr id="3" name="2 Marcador de contenido"/>
          <p:cNvSpPr>
            <a:spLocks noGrp="1"/>
          </p:cNvSpPr>
          <p:nvPr>
            <p:ph idx="1"/>
          </p:nvPr>
        </p:nvSpPr>
        <p:spPr>
          <a:xfrm>
            <a:off x="457200" y="1124744"/>
            <a:ext cx="8229600" cy="5472608"/>
          </a:xfrm>
        </p:spPr>
        <p:txBody>
          <a:bodyPr>
            <a:normAutofit lnSpcReduction="10000"/>
          </a:bodyPr>
          <a:lstStyle/>
          <a:p>
            <a:r>
              <a:rPr lang="es-ES_tradnl" sz="2000" b="1" dirty="0" smtClean="0"/>
              <a:t>Definición</a:t>
            </a:r>
            <a:r>
              <a:rPr lang="es-ES" sz="2000" b="1" dirty="0" smtClean="0"/>
              <a:t> de este proceso.</a:t>
            </a:r>
          </a:p>
          <a:p>
            <a:pPr>
              <a:buNone/>
            </a:pPr>
            <a:r>
              <a:rPr lang="es-ES_tradnl" sz="2000" dirty="0" smtClean="0"/>
              <a:t>	</a:t>
            </a:r>
            <a:r>
              <a:rPr lang="es-ES_tradnl" sz="1800" dirty="0" smtClean="0"/>
              <a:t>Es el proceso que establece las políticas, procedimientos y la documentación necesarios para planificar, gestionar, ejecutar el gasto y controlar los costos del proyecto.</a:t>
            </a:r>
          </a:p>
          <a:p>
            <a:pPr>
              <a:buNone/>
            </a:pPr>
            <a:r>
              <a:rPr lang="es-ES_tradnl" sz="1800" dirty="0" smtClean="0"/>
              <a:t>	A partir de la línea base del alcance, la línea base del cronograma, el acta de constitución, y otras informaciones provenientes de la programación, los riesgos y comunicaciones; además de los factores ambientales y los activos de los procesos organizacionales.</a:t>
            </a:r>
          </a:p>
          <a:p>
            <a:r>
              <a:rPr lang="es-ES_tradnl" sz="2000" b="1" dirty="0" smtClean="0"/>
              <a:t>Se establece lo siguiente</a:t>
            </a:r>
            <a:r>
              <a:rPr lang="es-ES_tradnl" sz="2000" dirty="0" smtClean="0"/>
              <a:t>.</a:t>
            </a:r>
          </a:p>
          <a:p>
            <a:pPr>
              <a:buFont typeface="Courier New" pitchFamily="49" charset="0"/>
              <a:buChar char="o"/>
            </a:pPr>
            <a:r>
              <a:rPr lang="es-ES_tradnl" sz="1800" dirty="0" smtClean="0"/>
              <a:t>La </a:t>
            </a:r>
            <a:r>
              <a:rPr lang="es-ES_tradnl" sz="1800" b="1" dirty="0" smtClean="0"/>
              <a:t>unidad de moneda </a:t>
            </a:r>
            <a:r>
              <a:rPr lang="es-ES_tradnl" sz="1800" dirty="0" smtClean="0"/>
              <a:t>con la que voy a hacer las estimaciones.</a:t>
            </a:r>
          </a:p>
          <a:p>
            <a:pPr>
              <a:buFont typeface="Courier New" pitchFamily="49" charset="0"/>
              <a:buChar char="o"/>
            </a:pPr>
            <a:r>
              <a:rPr lang="es-ES_tradnl" sz="1800" dirty="0" smtClean="0"/>
              <a:t>Define el </a:t>
            </a:r>
            <a:r>
              <a:rPr lang="es-ES_tradnl" sz="1800" b="1" dirty="0" smtClean="0"/>
              <a:t>grado de exactitud y de precisión </a:t>
            </a:r>
            <a:r>
              <a:rPr lang="es-ES_tradnl" sz="1800" dirty="0" smtClean="0"/>
              <a:t>de los estimados.</a:t>
            </a:r>
          </a:p>
          <a:p>
            <a:pPr>
              <a:buFont typeface="Courier New" pitchFamily="49" charset="0"/>
              <a:buChar char="o"/>
            </a:pPr>
            <a:r>
              <a:rPr lang="es-ES_tradnl" sz="1800" dirty="0" smtClean="0"/>
              <a:t>Formato de los </a:t>
            </a:r>
            <a:r>
              <a:rPr lang="es-ES_tradnl" sz="1800" b="1" dirty="0" smtClean="0"/>
              <a:t>reportes</a:t>
            </a:r>
            <a:r>
              <a:rPr lang="es-ES_tradnl" sz="1800" dirty="0" smtClean="0"/>
              <a:t> a ser usados.</a:t>
            </a:r>
          </a:p>
          <a:p>
            <a:pPr>
              <a:buFont typeface="Courier New" pitchFamily="49" charset="0"/>
              <a:buChar char="o"/>
            </a:pPr>
            <a:r>
              <a:rPr lang="es-ES_tradnl" sz="1800" dirty="0" smtClean="0"/>
              <a:t>Reglas para medir el </a:t>
            </a:r>
            <a:r>
              <a:rPr lang="es-ES_tradnl" sz="1800" b="1" dirty="0" smtClean="0"/>
              <a:t>rendimiento</a:t>
            </a:r>
            <a:r>
              <a:rPr lang="es-ES_tradnl" sz="1800" dirty="0" smtClean="0"/>
              <a:t> del costo. Ejemplo Valor Ganado.</a:t>
            </a:r>
          </a:p>
          <a:p>
            <a:pPr>
              <a:buFont typeface="Courier New" pitchFamily="49" charset="0"/>
              <a:buChar char="o"/>
            </a:pPr>
            <a:r>
              <a:rPr lang="es-ES_tradnl" sz="1800" dirty="0" smtClean="0"/>
              <a:t>Determina si se van a incluir los </a:t>
            </a:r>
            <a:r>
              <a:rPr lang="es-ES_tradnl" sz="1800" b="1" dirty="0" smtClean="0"/>
              <a:t>costos directos </a:t>
            </a:r>
            <a:r>
              <a:rPr lang="es-ES_tradnl" sz="1800" dirty="0" smtClean="0"/>
              <a:t>(atribuibles al proyecto) y los </a:t>
            </a:r>
            <a:r>
              <a:rPr lang="es-ES_tradnl" sz="1800" b="1" dirty="0" smtClean="0"/>
              <a:t>indirectos</a:t>
            </a:r>
            <a:r>
              <a:rPr lang="es-ES_tradnl" sz="1800" dirty="0" smtClean="0"/>
              <a:t> (no atribuibles directamente al proyecto).</a:t>
            </a:r>
          </a:p>
          <a:p>
            <a:pPr>
              <a:buFont typeface="Courier New" pitchFamily="49" charset="0"/>
              <a:buChar char="o"/>
            </a:pPr>
            <a:r>
              <a:rPr lang="es-ES_tradnl" sz="1800" dirty="0" smtClean="0"/>
              <a:t>Establece los </a:t>
            </a:r>
            <a:r>
              <a:rPr lang="es-ES_tradnl" sz="1800" b="1" dirty="0" smtClean="0"/>
              <a:t>Umbrales de Control</a:t>
            </a:r>
            <a:r>
              <a:rPr lang="es-ES_tradnl" sz="1800" dirty="0" smtClean="0"/>
              <a:t>. Se usan como disparadores de ciertas acciones, pueden ser porcentajes de desviación respecto a la línea base.</a:t>
            </a:r>
          </a:p>
          <a:p>
            <a:pPr>
              <a:buNone/>
            </a:pPr>
            <a:r>
              <a:rPr lang="es-ES_tradnl" sz="2000" dirty="0" smtClean="0"/>
              <a:t>				</a:t>
            </a:r>
          </a:p>
          <a:p>
            <a:pPr>
              <a:buNone/>
            </a:pPr>
            <a:endParaRPr lang="es-ES_tradnl" sz="20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a:t>
            </a:fld>
            <a:endParaRPr lang="es-ES" dirty="0"/>
          </a:p>
        </p:txBody>
      </p:sp>
    </p:spTree>
    <p:extLst>
      <p:ext uri="{BB962C8B-B14F-4D97-AF65-F5344CB8AC3E}">
        <p14:creationId xmlns:p14="http://schemas.microsoft.com/office/powerpoint/2010/main" val="9963375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p:txBody>
          <a:bodyPr/>
          <a:lstStyle/>
          <a:p>
            <a:pPr>
              <a:buNone/>
            </a:pPr>
            <a:r>
              <a:rPr lang="es-ES_tradnl" sz="2800" b="1" dirty="0" smtClean="0"/>
              <a:t>Incluye lo siguiente:</a:t>
            </a:r>
          </a:p>
          <a:p>
            <a:pPr>
              <a:buFont typeface="Wingdings" pitchFamily="2" charset="2"/>
              <a:buChar char="ü"/>
            </a:pPr>
            <a:r>
              <a:rPr lang="es-ES_tradnl" sz="2000" dirty="0" smtClean="0"/>
              <a:t>Influir los factores que producen cambios en el presupuesto del proyecto.</a:t>
            </a:r>
          </a:p>
          <a:p>
            <a:pPr>
              <a:buFont typeface="Wingdings" pitchFamily="2" charset="2"/>
              <a:buChar char="ü"/>
            </a:pPr>
            <a:r>
              <a:rPr lang="es-ES_tradnl" sz="2000" dirty="0" smtClean="0"/>
              <a:t>Asegurar que la gestión de cambio se realice a tiempo.</a:t>
            </a:r>
          </a:p>
          <a:p>
            <a:pPr>
              <a:buFont typeface="Wingdings" pitchFamily="2" charset="2"/>
              <a:buChar char="ü"/>
            </a:pPr>
            <a:r>
              <a:rPr lang="es-ES_tradnl" sz="2000" dirty="0" smtClean="0"/>
              <a:t>Asegurar que los gastos reales no excedan el financiamiento aprobado.</a:t>
            </a:r>
          </a:p>
          <a:p>
            <a:pPr>
              <a:buFont typeface="Wingdings" pitchFamily="2" charset="2"/>
              <a:buChar char="ü"/>
            </a:pPr>
            <a:r>
              <a:rPr lang="es-ES_tradnl" sz="2000" dirty="0" smtClean="0"/>
              <a:t>Monitorear el desempeño de los costos para detectar y comprender las variaciones en los costos.</a:t>
            </a:r>
          </a:p>
          <a:p>
            <a:pPr>
              <a:buFont typeface="Wingdings" pitchFamily="2" charset="2"/>
              <a:buChar char="ü"/>
            </a:pPr>
            <a:r>
              <a:rPr lang="es-ES_tradnl" sz="2000" dirty="0" smtClean="0"/>
              <a:t>Monitorear el desempeño del trabajo realizado respecto a los fondos utilizados.</a:t>
            </a:r>
          </a:p>
          <a:p>
            <a:pPr>
              <a:buFont typeface="Wingdings" pitchFamily="2" charset="2"/>
              <a:buChar char="ü"/>
            </a:pPr>
            <a:r>
              <a:rPr lang="es-ES_tradnl" sz="2000" dirty="0" smtClean="0"/>
              <a:t>Informar a los interesados respecto a los cambios aprobados y costos asociados.</a:t>
            </a:r>
          </a:p>
          <a:p>
            <a:pPr>
              <a:buFont typeface="Wingdings" pitchFamily="2" charset="2"/>
              <a:buChar char="ü"/>
            </a:pPr>
            <a:r>
              <a:rPr lang="es-ES_tradnl" sz="2000" dirty="0" smtClean="0"/>
              <a:t>Realizar acciones para que los sobrecostos estén dentro de los umbrales aceptables.</a:t>
            </a:r>
          </a:p>
          <a:p>
            <a:pPr>
              <a:buNone/>
            </a:pPr>
            <a:endParaRPr lang="es-ES_tradnl" sz="2000" dirty="0" smtClean="0"/>
          </a:p>
          <a:p>
            <a:pPr>
              <a:buNone/>
            </a:pPr>
            <a:endParaRPr lang="es-ES" sz="2000"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30</a:t>
            </a:fld>
            <a:endParaRPr lang="es-ES" dirty="0"/>
          </a:p>
        </p:txBody>
      </p:sp>
    </p:spTree>
    <p:extLst>
      <p:ext uri="{BB962C8B-B14F-4D97-AF65-F5344CB8AC3E}">
        <p14:creationId xmlns:p14="http://schemas.microsoft.com/office/powerpoint/2010/main" val="979553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p:txBody>
          <a:bodyPr/>
          <a:lstStyle/>
          <a:p>
            <a:pPr>
              <a:buNone/>
            </a:pPr>
            <a:endParaRPr lang="es-ES_tradnl" sz="2000" dirty="0" smtClean="0"/>
          </a:p>
          <a:p>
            <a:pPr>
              <a:buNone/>
            </a:pPr>
            <a:endParaRPr lang="es-ES" sz="2000"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31</a:t>
            </a:fld>
            <a:endParaRPr lang="es-ES" dirty="0"/>
          </a:p>
        </p:txBody>
      </p:sp>
      <p:graphicFrame>
        <p:nvGraphicFramePr>
          <p:cNvPr id="5" name="4 Tabla"/>
          <p:cNvGraphicFramePr>
            <a:graphicFrameLocks noGrp="1"/>
          </p:cNvGraphicFramePr>
          <p:nvPr>
            <p:extLst/>
          </p:nvPr>
        </p:nvGraphicFramePr>
        <p:xfrm>
          <a:off x="467545" y="955804"/>
          <a:ext cx="8208912" cy="5685027"/>
        </p:xfrm>
        <a:graphic>
          <a:graphicData uri="http://schemas.openxmlformats.org/drawingml/2006/table">
            <a:tbl>
              <a:tblPr firstRow="1" bandRow="1">
                <a:tableStyleId>{5C22544A-7EE6-4342-B048-85BDC9FD1C3A}</a:tableStyleId>
              </a:tblPr>
              <a:tblGrid>
                <a:gridCol w="2736304"/>
                <a:gridCol w="2736304"/>
                <a:gridCol w="2736304"/>
              </a:tblGrid>
              <a:tr h="528980">
                <a:tc>
                  <a:txBody>
                    <a:bodyPr/>
                    <a:lstStyle/>
                    <a:p>
                      <a:pPr algn="ctr"/>
                      <a:r>
                        <a:rPr lang="es-ES_tradnl" sz="2000" dirty="0" smtClean="0"/>
                        <a:t>Entradas</a:t>
                      </a:r>
                      <a:endParaRPr lang="es-ES" sz="2000" dirty="0"/>
                    </a:p>
                  </a:txBody>
                  <a:tcPr/>
                </a:tc>
                <a:tc>
                  <a:txBody>
                    <a:bodyPr/>
                    <a:lstStyle/>
                    <a:p>
                      <a:pPr algn="ctr"/>
                      <a:r>
                        <a:rPr lang="es-ES_tradnl" sz="2000" dirty="0" smtClean="0"/>
                        <a:t>Técnicas y herramientas</a:t>
                      </a:r>
                      <a:endParaRPr lang="es-ES" sz="2000" dirty="0"/>
                    </a:p>
                  </a:txBody>
                  <a:tcPr/>
                </a:tc>
                <a:tc>
                  <a:txBody>
                    <a:bodyPr/>
                    <a:lstStyle/>
                    <a:p>
                      <a:pPr algn="ctr"/>
                      <a:r>
                        <a:rPr lang="es-ES_tradnl" sz="2000" dirty="0" smtClean="0"/>
                        <a:t>Salidas</a:t>
                      </a:r>
                      <a:endParaRPr lang="es-ES" sz="2000" dirty="0"/>
                    </a:p>
                  </a:txBody>
                  <a:tcPr/>
                </a:tc>
              </a:tr>
              <a:tr h="630063">
                <a:tc>
                  <a:txBody>
                    <a:bodyPr/>
                    <a:lstStyle/>
                    <a:p>
                      <a:r>
                        <a:rPr lang="es-ES_tradnl" dirty="0" smtClean="0"/>
                        <a:t>1. Plan para la Dirección del proyecto</a:t>
                      </a:r>
                      <a:endParaRPr lang="es-ES" dirty="0"/>
                    </a:p>
                  </a:txBody>
                  <a:tcPr/>
                </a:tc>
                <a:tc>
                  <a:txBody>
                    <a:bodyPr/>
                    <a:lstStyle/>
                    <a:p>
                      <a:r>
                        <a:rPr lang="es-ES_tradnl" dirty="0" smtClean="0"/>
                        <a:t>1. Gestión del Valor Ganado</a:t>
                      </a:r>
                      <a:endParaRPr lang="es-ES" dirty="0"/>
                    </a:p>
                  </a:txBody>
                  <a:tcPr/>
                </a:tc>
                <a:tc>
                  <a:txBody>
                    <a:bodyPr/>
                    <a:lstStyle/>
                    <a:p>
                      <a:r>
                        <a:rPr lang="es-ES_tradnl" dirty="0" smtClean="0"/>
                        <a:t>1. Información del desempeño del trabajo</a:t>
                      </a:r>
                      <a:endParaRPr lang="es-ES" dirty="0"/>
                    </a:p>
                  </a:txBody>
                  <a:tcPr/>
                </a:tc>
              </a:tr>
              <a:tr h="902090">
                <a:tc>
                  <a:txBody>
                    <a:bodyPr/>
                    <a:lstStyle/>
                    <a:p>
                      <a:r>
                        <a:rPr lang="es-ES_tradnl" dirty="0" smtClean="0"/>
                        <a:t>2. Requisitos para el financiamiento del proyecto</a:t>
                      </a:r>
                      <a:endParaRPr lang="es-ES" dirty="0"/>
                    </a:p>
                  </a:txBody>
                  <a:tcPr/>
                </a:tc>
                <a:tc>
                  <a:txBody>
                    <a:bodyPr/>
                    <a:lstStyle/>
                    <a:p>
                      <a:r>
                        <a:rPr lang="es-ES_tradnl" dirty="0" smtClean="0"/>
                        <a:t>2. Pronósticos</a:t>
                      </a:r>
                      <a:endParaRPr lang="es-ES" dirty="0"/>
                    </a:p>
                  </a:txBody>
                  <a:tcPr/>
                </a:tc>
                <a:tc>
                  <a:txBody>
                    <a:bodyPr/>
                    <a:lstStyle/>
                    <a:p>
                      <a:r>
                        <a:rPr lang="es-ES_tradnl" dirty="0" smtClean="0"/>
                        <a:t>2. Pronósticos del presupuesto</a:t>
                      </a:r>
                    </a:p>
                  </a:txBody>
                  <a:tcPr/>
                </a:tc>
              </a:tr>
              <a:tr h="862656">
                <a:tc>
                  <a:txBody>
                    <a:bodyPr/>
                    <a:lstStyle/>
                    <a:p>
                      <a:r>
                        <a:rPr lang="es-ES_tradnl" dirty="0" smtClean="0"/>
                        <a:t>3. Datos sobre el rendimiento</a:t>
                      </a:r>
                      <a:r>
                        <a:rPr lang="es-ES_tradnl" baseline="0" dirty="0" smtClean="0"/>
                        <a:t> del trabajo</a:t>
                      </a:r>
                      <a:endParaRPr lang="es-ES" dirty="0"/>
                    </a:p>
                  </a:txBody>
                  <a:tcPr/>
                </a:tc>
                <a:tc>
                  <a:txBody>
                    <a:bodyPr/>
                    <a:lstStyle/>
                    <a:p>
                      <a:r>
                        <a:rPr lang="es-ES_tradnl" dirty="0" smtClean="0"/>
                        <a:t>3. Índice del desempeño del trabajo por completar (TCPI)</a:t>
                      </a:r>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3. Solicitudes de cambio</a:t>
                      </a:r>
                      <a:endParaRPr lang="es-ES" dirty="0" smtClean="0"/>
                    </a:p>
                    <a:p>
                      <a:endParaRPr lang="es-ES" dirty="0"/>
                    </a:p>
                  </a:txBody>
                  <a:tcPr/>
                </a:tc>
              </a:tr>
              <a:tr h="609769">
                <a:tc>
                  <a:txBody>
                    <a:bodyPr/>
                    <a:lstStyle/>
                    <a:p>
                      <a:r>
                        <a:rPr lang="es-ES_tradnl" dirty="0" smtClean="0"/>
                        <a:t>4. Activos de los procesos de la organización</a:t>
                      </a:r>
                      <a:endParaRPr lang="es-ES" dirty="0"/>
                    </a:p>
                  </a:txBody>
                  <a:tcPr/>
                </a:tc>
                <a:tc>
                  <a:txBody>
                    <a:bodyPr/>
                    <a:lstStyle/>
                    <a:p>
                      <a:r>
                        <a:rPr lang="es-ES_tradnl" dirty="0" smtClean="0"/>
                        <a:t>4. Revisiones del desempeño</a:t>
                      </a:r>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4. Actualizaciones al Plan</a:t>
                      </a:r>
                      <a:r>
                        <a:rPr lang="es-ES_tradnl" baseline="0" dirty="0" smtClean="0"/>
                        <a:t> para la Dirección del Proyecto</a:t>
                      </a:r>
                      <a:endParaRPr lang="es-ES" dirty="0" smtClean="0"/>
                    </a:p>
                  </a:txBody>
                  <a:tcPr/>
                </a:tc>
              </a:tr>
              <a:tr h="858367">
                <a:tc>
                  <a:txBody>
                    <a:bodyPr/>
                    <a:lstStyle/>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5. Software de Gestión de Proyectos</a:t>
                      </a:r>
                      <a:endParaRPr lang="es-E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5. Actualización a los documentos del proyecto</a:t>
                      </a:r>
                      <a:endParaRPr lang="es-ES" dirty="0" smtClean="0"/>
                    </a:p>
                  </a:txBody>
                  <a:tcPr/>
                </a:tc>
              </a:tr>
              <a:tr h="615154">
                <a:tc>
                  <a:txBody>
                    <a:bodyPr/>
                    <a:lstStyle/>
                    <a:p>
                      <a:endParaRPr lang="es-E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6. Análisis de reserva</a:t>
                      </a:r>
                      <a:endParaRPr lang="es-ES" dirty="0" smtClean="0"/>
                    </a:p>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6. Actualizaciones de los activos de los procesos de la organización</a:t>
                      </a:r>
                      <a:endParaRPr lang="es-ES" dirty="0" smtClean="0"/>
                    </a:p>
                  </a:txBody>
                  <a:tcPr/>
                </a:tc>
              </a:tr>
            </a:tbl>
          </a:graphicData>
        </a:graphic>
      </p:graphicFrame>
    </p:spTree>
    <p:extLst>
      <p:ext uri="{BB962C8B-B14F-4D97-AF65-F5344CB8AC3E}">
        <p14:creationId xmlns:p14="http://schemas.microsoft.com/office/powerpoint/2010/main" val="13637829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Entradas</a:t>
            </a:r>
          </a:p>
          <a:p>
            <a:pPr>
              <a:buNone/>
            </a:pPr>
            <a:r>
              <a:rPr lang="es-ES_tradnl" sz="1800" b="1" dirty="0" smtClean="0"/>
              <a:t>Plan para la Dirección del Proyecto:</a:t>
            </a:r>
          </a:p>
          <a:p>
            <a:pPr>
              <a:buNone/>
            </a:pPr>
            <a:r>
              <a:rPr lang="es-ES_tradnl" sz="1800" dirty="0" smtClean="0"/>
              <a:t>	Línea base del desempeño de los costos, para realizar las comparaciones con los resultados reales y tomar medidas para posibles cambios.</a:t>
            </a:r>
          </a:p>
          <a:p>
            <a:pPr>
              <a:buNone/>
            </a:pPr>
            <a:r>
              <a:rPr lang="es-ES_tradnl" sz="1800" dirty="0" smtClean="0"/>
              <a:t>	Plan de gestión de costos, describe la forma en que se gestionarán y controlarán los costos.</a:t>
            </a:r>
          </a:p>
          <a:p>
            <a:pPr>
              <a:buNone/>
            </a:pPr>
            <a:r>
              <a:rPr lang="es-ES_tradnl" sz="1800" b="1" dirty="0" smtClean="0"/>
              <a:t>Requisitos de financiamiento</a:t>
            </a:r>
            <a:r>
              <a:rPr lang="es-ES_tradnl" sz="1800" dirty="0" smtClean="0"/>
              <a:t>, se derivan de la línea base del costo, son entradas discretas y no continuas como el gasto en el proyecto, por lo que deben considerarse cuidadosamente.</a:t>
            </a:r>
          </a:p>
          <a:p>
            <a:pPr>
              <a:buNone/>
            </a:pPr>
            <a:r>
              <a:rPr lang="es-ES_tradnl" sz="1800" b="1" dirty="0" smtClean="0"/>
              <a:t>Información sobre el desempeño del Trabajo</a:t>
            </a:r>
            <a:r>
              <a:rPr lang="es-ES_tradnl" sz="1800" dirty="0" smtClean="0"/>
              <a:t>, incluye información sobre el avance del proyecto, tanto de los entregables como de los costos incurridos, pendientes y proyectados.</a:t>
            </a:r>
          </a:p>
          <a:p>
            <a:pPr>
              <a:buNone/>
            </a:pPr>
            <a:r>
              <a:rPr lang="es-ES_tradnl" sz="1800" b="1" dirty="0" smtClean="0"/>
              <a:t>Activos de los procesos de la organización.</a:t>
            </a:r>
          </a:p>
          <a:p>
            <a:pPr>
              <a:buNone/>
            </a:pPr>
            <a:r>
              <a:rPr lang="es-ES_tradnl" sz="1800" dirty="0" smtClean="0"/>
              <a:t>	Políticas, procedimientos y lineamientos relativos a los costos.</a:t>
            </a:r>
          </a:p>
          <a:p>
            <a:pPr>
              <a:buNone/>
            </a:pPr>
            <a:r>
              <a:rPr lang="es-ES_tradnl" sz="1800" dirty="0" smtClean="0"/>
              <a:t>	Herramientas para el control de los costos.</a:t>
            </a:r>
          </a:p>
          <a:p>
            <a:pPr>
              <a:buNone/>
            </a:pPr>
            <a:r>
              <a:rPr lang="es-ES_tradnl" sz="1800" dirty="0" smtClean="0"/>
              <a:t>	Métodos de seguimiento e información.</a:t>
            </a:r>
            <a:endParaRPr lang="es-ES" sz="18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32</a:t>
            </a:fld>
            <a:endParaRPr lang="es-ES" dirty="0"/>
          </a:p>
        </p:txBody>
      </p:sp>
    </p:spTree>
    <p:extLst>
      <p:ext uri="{BB962C8B-B14F-4D97-AF65-F5344CB8AC3E}">
        <p14:creationId xmlns:p14="http://schemas.microsoft.com/office/powerpoint/2010/main" val="10068241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normAutofit lnSpcReduction="10000"/>
          </a:bodyPr>
          <a:lstStyle/>
          <a:p>
            <a:pPr>
              <a:buNone/>
            </a:pPr>
            <a:r>
              <a:rPr lang="es-ES_tradnl" sz="2800" b="1" dirty="0" smtClean="0"/>
              <a:t>Técnicas y Herramientas</a:t>
            </a:r>
          </a:p>
          <a:p>
            <a:pPr>
              <a:buNone/>
            </a:pPr>
            <a:r>
              <a:rPr lang="es-ES_tradnl" sz="2000" b="1" dirty="0" smtClean="0"/>
              <a:t>Gestión del Valor Ganado (EVM</a:t>
            </a:r>
            <a:r>
              <a:rPr lang="es-ES_tradnl" sz="2000" b="1" dirty="0" smtClean="0"/>
              <a:t>) (este tema se ver</a:t>
            </a:r>
            <a:r>
              <a:rPr lang="es-ES" sz="2000" b="1" dirty="0" smtClean="0"/>
              <a:t>á en más detalle la próxima semana del curso)</a:t>
            </a:r>
            <a:r>
              <a:rPr lang="es-ES_tradnl" sz="2000" b="1" dirty="0" smtClean="0"/>
              <a:t>.</a:t>
            </a:r>
            <a:endParaRPr lang="es-ES_tradnl" sz="2000" b="1" dirty="0" smtClean="0"/>
          </a:p>
          <a:p>
            <a:pPr>
              <a:buFont typeface="Wingdings" pitchFamily="2" charset="2"/>
              <a:buChar char="ü"/>
            </a:pPr>
            <a:r>
              <a:rPr lang="es-ES_tradnl" sz="2000" dirty="0" smtClean="0"/>
              <a:t>Integra mediciones del Alcance, Cronograma y Costo del proyecto para ayudar al equipo a evaluar y medir el desempeño y el avance del proyecto.</a:t>
            </a:r>
          </a:p>
          <a:p>
            <a:pPr>
              <a:buFont typeface="Wingdings" pitchFamily="2" charset="2"/>
              <a:buChar char="ü"/>
            </a:pPr>
            <a:r>
              <a:rPr lang="es-ES_tradnl" sz="2000" dirty="0" smtClean="0"/>
              <a:t>Requiere de una línea base definida y aprobada contra la que se medirá el rendimiento durante la ejecución del proyecto.</a:t>
            </a:r>
          </a:p>
          <a:p>
            <a:pPr>
              <a:buFont typeface="Wingdings" pitchFamily="2" charset="2"/>
              <a:buChar char="ü"/>
            </a:pPr>
            <a:r>
              <a:rPr lang="es-ES_tradnl" sz="2000" dirty="0" smtClean="0"/>
              <a:t>Los principios se aplican a cualquier tipo de industria.</a:t>
            </a:r>
          </a:p>
          <a:p>
            <a:pPr>
              <a:buFont typeface="Wingdings" pitchFamily="2" charset="2"/>
              <a:buChar char="ü"/>
            </a:pPr>
            <a:r>
              <a:rPr lang="es-ES_tradnl" sz="2000" dirty="0" smtClean="0"/>
              <a:t>Establece y monitorea 3 dimensiones clave para cada paquete de trabajo:</a:t>
            </a:r>
          </a:p>
          <a:p>
            <a:pPr>
              <a:buNone/>
            </a:pPr>
            <a:r>
              <a:rPr lang="es-ES_tradnl" sz="2000" dirty="0" smtClean="0"/>
              <a:t>	</a:t>
            </a:r>
            <a:r>
              <a:rPr lang="es-ES_tradnl" sz="2000" b="1" dirty="0" smtClean="0"/>
              <a:t>Valor Planificado, PV</a:t>
            </a:r>
          </a:p>
          <a:p>
            <a:pPr>
              <a:buNone/>
            </a:pPr>
            <a:r>
              <a:rPr lang="es-ES_tradnl" sz="2000" dirty="0" smtClean="0"/>
              <a:t>	</a:t>
            </a:r>
            <a:r>
              <a:rPr lang="es-ES_tradnl" sz="2000" b="1" dirty="0" smtClean="0"/>
              <a:t>Valor Ganado, EV</a:t>
            </a:r>
          </a:p>
          <a:p>
            <a:pPr>
              <a:buNone/>
            </a:pPr>
            <a:r>
              <a:rPr lang="es-ES_tradnl" sz="2000" dirty="0" smtClean="0"/>
              <a:t>	</a:t>
            </a:r>
            <a:r>
              <a:rPr lang="es-ES_tradnl" sz="2000" b="1" dirty="0" smtClean="0"/>
              <a:t>Costo Real, AC</a:t>
            </a:r>
          </a:p>
          <a:p>
            <a:pPr>
              <a:buFont typeface="Wingdings" pitchFamily="2" charset="2"/>
              <a:buChar char="ü"/>
            </a:pPr>
            <a:r>
              <a:rPr lang="es-ES_tradnl" sz="2000" dirty="0" smtClean="0"/>
              <a:t>Además monitorea las variaciones con respecto a la línea base aprobada:</a:t>
            </a:r>
          </a:p>
          <a:p>
            <a:pPr>
              <a:buNone/>
            </a:pPr>
            <a:r>
              <a:rPr lang="es-ES_tradnl" sz="2800" b="1" dirty="0" smtClean="0"/>
              <a:t>	</a:t>
            </a:r>
            <a:r>
              <a:rPr lang="es-ES_tradnl" sz="2000" b="1" dirty="0" smtClean="0"/>
              <a:t>Variación del cronograma, SV</a:t>
            </a:r>
          </a:p>
          <a:p>
            <a:pPr>
              <a:buNone/>
            </a:pPr>
            <a:r>
              <a:rPr lang="es-ES_tradnl" sz="2000" b="1" dirty="0" smtClean="0"/>
              <a:t>	Variación del costo, CV</a:t>
            </a:r>
            <a:endParaRPr lang="es-ES_tradnl" sz="2800" b="1" dirty="0" smtClean="0"/>
          </a:p>
          <a:p>
            <a:pPr>
              <a:buNone/>
            </a:pPr>
            <a:endParaRPr lang="es-ES" sz="18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33</a:t>
            </a:fld>
            <a:endParaRPr lang="es-ES" dirty="0"/>
          </a:p>
        </p:txBody>
      </p:sp>
    </p:spTree>
    <p:extLst>
      <p:ext uri="{BB962C8B-B14F-4D97-AF65-F5344CB8AC3E}">
        <p14:creationId xmlns:p14="http://schemas.microsoft.com/office/powerpoint/2010/main" val="16692292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p:txBody>
          <a:bodyPr/>
          <a:lstStyle/>
          <a:p>
            <a:pPr>
              <a:buNone/>
            </a:pPr>
            <a:endParaRPr lang="es-ES_tradnl" sz="2000" dirty="0" smtClean="0"/>
          </a:p>
          <a:p>
            <a:pPr>
              <a:buNone/>
            </a:pPr>
            <a:endParaRPr lang="es-ES" sz="2000"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34</a:t>
            </a:fld>
            <a:endParaRPr lang="es-ES" dirty="0"/>
          </a:p>
        </p:txBody>
      </p:sp>
      <p:graphicFrame>
        <p:nvGraphicFramePr>
          <p:cNvPr id="5" name="4 Tabla"/>
          <p:cNvGraphicFramePr>
            <a:graphicFrameLocks noGrp="1"/>
          </p:cNvGraphicFramePr>
          <p:nvPr/>
        </p:nvGraphicFramePr>
        <p:xfrm>
          <a:off x="467545" y="955804"/>
          <a:ext cx="8208912" cy="5759919"/>
        </p:xfrm>
        <a:graphic>
          <a:graphicData uri="http://schemas.openxmlformats.org/drawingml/2006/table">
            <a:tbl>
              <a:tblPr firstRow="1" bandRow="1">
                <a:tableStyleId>{5C22544A-7EE6-4342-B048-85BDC9FD1C3A}</a:tableStyleId>
              </a:tblPr>
              <a:tblGrid>
                <a:gridCol w="1872207"/>
                <a:gridCol w="1656184"/>
                <a:gridCol w="4680521"/>
              </a:tblGrid>
              <a:tr h="312956">
                <a:tc>
                  <a:txBody>
                    <a:bodyPr/>
                    <a:lstStyle/>
                    <a:p>
                      <a:pPr algn="ctr"/>
                      <a:r>
                        <a:rPr lang="es-ES_tradnl" sz="2000" dirty="0" smtClean="0"/>
                        <a:t>Acrónimo</a:t>
                      </a:r>
                      <a:endParaRPr lang="es-ES" sz="2000" dirty="0"/>
                    </a:p>
                  </a:txBody>
                  <a:tcPr/>
                </a:tc>
                <a:tc>
                  <a:txBody>
                    <a:bodyPr/>
                    <a:lstStyle/>
                    <a:p>
                      <a:pPr algn="ctr"/>
                      <a:r>
                        <a:rPr lang="es-ES_tradnl" sz="2000" dirty="0" smtClean="0"/>
                        <a:t>Término</a:t>
                      </a:r>
                      <a:endParaRPr lang="es-ES" sz="2000" dirty="0"/>
                    </a:p>
                  </a:txBody>
                  <a:tcPr/>
                </a:tc>
                <a:tc>
                  <a:txBody>
                    <a:bodyPr/>
                    <a:lstStyle/>
                    <a:p>
                      <a:pPr algn="ctr"/>
                      <a:r>
                        <a:rPr lang="es-ES_tradnl" sz="2000" dirty="0" smtClean="0"/>
                        <a:t>Interpretación</a:t>
                      </a:r>
                      <a:endParaRPr lang="es-ES" sz="2000" dirty="0"/>
                    </a:p>
                  </a:txBody>
                  <a:tcPr/>
                </a:tc>
              </a:tr>
              <a:tr h="630063">
                <a:tc>
                  <a:txBody>
                    <a:bodyPr/>
                    <a:lstStyle/>
                    <a:p>
                      <a:pPr algn="ctr"/>
                      <a:r>
                        <a:rPr lang="es-ES_tradnl" dirty="0" smtClean="0"/>
                        <a:t>PV</a:t>
                      </a:r>
                      <a:endParaRPr lang="es-ES" dirty="0"/>
                    </a:p>
                  </a:txBody>
                  <a:tcPr/>
                </a:tc>
                <a:tc>
                  <a:txBody>
                    <a:bodyPr/>
                    <a:lstStyle/>
                    <a:p>
                      <a:r>
                        <a:rPr lang="es-ES_tradnl" dirty="0" smtClean="0"/>
                        <a:t>Valor</a:t>
                      </a:r>
                      <a:r>
                        <a:rPr lang="es-ES_tradnl" baseline="0" dirty="0" smtClean="0"/>
                        <a:t> Planeado</a:t>
                      </a:r>
                      <a:endParaRPr lang="es-ES" dirty="0"/>
                    </a:p>
                  </a:txBody>
                  <a:tcPr/>
                </a:tc>
                <a:tc>
                  <a:txBody>
                    <a:bodyPr/>
                    <a:lstStyle/>
                    <a:p>
                      <a:r>
                        <a:rPr lang="es-ES_tradnl" sz="1600" dirty="0" smtClean="0"/>
                        <a:t>Es el</a:t>
                      </a:r>
                      <a:r>
                        <a:rPr lang="es-ES_tradnl" sz="1600" baseline="0" dirty="0" smtClean="0"/>
                        <a:t> presupuesto autorizado para una actividad o paquete de trabajo a ser realizado.</a:t>
                      </a:r>
                      <a:endParaRPr lang="es-ES" sz="1600" dirty="0"/>
                    </a:p>
                  </a:txBody>
                  <a:tcPr/>
                </a:tc>
              </a:tr>
              <a:tr h="902090">
                <a:tc>
                  <a:txBody>
                    <a:bodyPr/>
                    <a:lstStyle/>
                    <a:p>
                      <a:pPr algn="ctr"/>
                      <a:r>
                        <a:rPr lang="es-ES_tradnl" dirty="0" smtClean="0"/>
                        <a:t>EV</a:t>
                      </a:r>
                      <a:endParaRPr lang="es-ES" dirty="0"/>
                    </a:p>
                  </a:txBody>
                  <a:tcPr/>
                </a:tc>
                <a:tc>
                  <a:txBody>
                    <a:bodyPr/>
                    <a:lstStyle/>
                    <a:p>
                      <a:r>
                        <a:rPr lang="es-ES_tradnl" dirty="0" smtClean="0"/>
                        <a:t>Valor Ganado</a:t>
                      </a:r>
                      <a:endParaRPr lang="es-ES" dirty="0"/>
                    </a:p>
                  </a:txBody>
                  <a:tcPr/>
                </a:tc>
                <a:tc>
                  <a:txBody>
                    <a:bodyPr/>
                    <a:lstStyle/>
                    <a:p>
                      <a:r>
                        <a:rPr lang="es-ES_tradnl" sz="1600" dirty="0" smtClean="0"/>
                        <a:t>Es el valor del trabajo completado expresado en términos del</a:t>
                      </a:r>
                      <a:r>
                        <a:rPr lang="es-ES_tradnl" sz="1600" baseline="0" dirty="0" smtClean="0"/>
                        <a:t> presupuesto aprobado. Se calcula como el porcentaje de avance real multiplicado por el Valor Planeado, </a:t>
                      </a:r>
                      <a:r>
                        <a:rPr lang="es-ES_tradnl" sz="1600" b="1" baseline="0" dirty="0" smtClean="0"/>
                        <a:t>EV=%avance x PV</a:t>
                      </a:r>
                      <a:r>
                        <a:rPr lang="es-ES_tradnl" sz="1600" baseline="0" dirty="0" smtClean="0"/>
                        <a:t>.</a:t>
                      </a:r>
                      <a:endParaRPr lang="es-ES" sz="1600" dirty="0"/>
                    </a:p>
                  </a:txBody>
                  <a:tcPr/>
                </a:tc>
              </a:tr>
              <a:tr h="862656">
                <a:tc>
                  <a:txBody>
                    <a:bodyPr/>
                    <a:lstStyle/>
                    <a:p>
                      <a:pPr algn="ctr"/>
                      <a:r>
                        <a:rPr lang="es-ES_tradnl" dirty="0" smtClean="0"/>
                        <a:t>AC</a:t>
                      </a:r>
                      <a:endParaRPr lang="es-ES" dirty="0"/>
                    </a:p>
                  </a:txBody>
                  <a:tcPr/>
                </a:tc>
                <a:tc>
                  <a:txBody>
                    <a:bodyPr/>
                    <a:lstStyle/>
                    <a:p>
                      <a:r>
                        <a:rPr lang="es-ES_tradnl" dirty="0" smtClean="0"/>
                        <a:t>Costo Real</a:t>
                      </a:r>
                      <a:endParaRPr lang="es-ES" dirty="0"/>
                    </a:p>
                  </a:txBody>
                  <a:tcPr/>
                </a:tc>
                <a:tc>
                  <a:txBody>
                    <a:bodyPr/>
                    <a:lstStyle/>
                    <a:p>
                      <a:r>
                        <a:rPr lang="es-ES_tradnl" sz="1600" dirty="0" smtClean="0"/>
                        <a:t>Es el costo real del</a:t>
                      </a:r>
                      <a:r>
                        <a:rPr lang="es-ES_tradnl" sz="1600" baseline="0" dirty="0" smtClean="0"/>
                        <a:t> trabajo realizado. Se obtiene con el costeo de las actividades y paquetes de trabajo del proyecto.</a:t>
                      </a:r>
                      <a:endParaRPr lang="es-ES" sz="1600" dirty="0"/>
                    </a:p>
                  </a:txBody>
                  <a:tcPr/>
                </a:tc>
              </a:tr>
              <a:tr h="609769">
                <a:tc>
                  <a:txBody>
                    <a:bodyPr/>
                    <a:lstStyle/>
                    <a:p>
                      <a:pPr algn="ctr"/>
                      <a:r>
                        <a:rPr lang="es-ES_tradnl" dirty="0" smtClean="0"/>
                        <a:t>SV</a:t>
                      </a:r>
                      <a:endParaRPr lang="es-ES" dirty="0"/>
                    </a:p>
                  </a:txBody>
                  <a:tcPr/>
                </a:tc>
                <a:tc>
                  <a:txBody>
                    <a:bodyPr/>
                    <a:lstStyle/>
                    <a:p>
                      <a:r>
                        <a:rPr lang="es-ES_tradnl" dirty="0" smtClean="0"/>
                        <a:t>Variación en el cronograma</a:t>
                      </a:r>
                      <a:endParaRPr lang="es-ES" dirty="0"/>
                    </a:p>
                  </a:txBody>
                  <a:tcPr/>
                </a:tc>
                <a:tc>
                  <a:txBody>
                    <a:bodyPr/>
                    <a:lstStyle/>
                    <a:p>
                      <a:r>
                        <a:rPr lang="es-ES_tradnl" sz="1600" dirty="0" smtClean="0"/>
                        <a:t>Es una medida del desempeño del cronograma.</a:t>
                      </a:r>
                    </a:p>
                    <a:p>
                      <a:r>
                        <a:rPr lang="es-ES_tradnl" sz="1600" b="1" dirty="0" smtClean="0"/>
                        <a:t>SV=EV-PV. </a:t>
                      </a:r>
                      <a:r>
                        <a:rPr lang="es-ES_tradnl" sz="1600" b="0" dirty="0" smtClean="0"/>
                        <a:t>Negativo indica atrasado en el cronograma. Positivo indica adelantado en el cronograma.</a:t>
                      </a:r>
                      <a:endParaRPr lang="es-ES" sz="1600" b="1" dirty="0"/>
                    </a:p>
                  </a:txBody>
                  <a:tcPr/>
                </a:tc>
              </a:tr>
              <a:tr h="858367">
                <a:tc>
                  <a:txBody>
                    <a:bodyPr/>
                    <a:lstStyle/>
                    <a:p>
                      <a:pPr algn="ctr"/>
                      <a:r>
                        <a:rPr lang="es-ES_tradnl" dirty="0" smtClean="0"/>
                        <a:t>CV</a:t>
                      </a:r>
                      <a:endParaRPr lang="es-ES" dirty="0"/>
                    </a:p>
                  </a:txBody>
                  <a:tcPr/>
                </a:tc>
                <a:tc>
                  <a:txBody>
                    <a:bodyPr/>
                    <a:lstStyle/>
                    <a:p>
                      <a:r>
                        <a:rPr lang="es-ES_tradnl" dirty="0" smtClean="0"/>
                        <a:t>Variación en el costo</a:t>
                      </a:r>
                      <a:endParaRPr lang="es-ES" dirty="0"/>
                    </a:p>
                  </a:txBody>
                  <a:tcPr/>
                </a:tc>
                <a:tc>
                  <a:txBody>
                    <a:bodyPr/>
                    <a:lstStyle/>
                    <a:p>
                      <a:r>
                        <a:rPr lang="es-ES_tradnl" sz="1600" dirty="0" smtClean="0"/>
                        <a:t>Es una medida de desempeño del costo.</a:t>
                      </a:r>
                    </a:p>
                    <a:p>
                      <a:r>
                        <a:rPr lang="es-ES_tradnl" sz="1600" b="1" dirty="0" smtClean="0"/>
                        <a:t>CV=EV-AC.</a:t>
                      </a:r>
                      <a:r>
                        <a:rPr lang="es-ES_tradnl" sz="1600" b="0" baseline="0" dirty="0" smtClean="0"/>
                        <a:t> Negativo indica sobre el presupuesto. Positivo indica bajo el presupuesto.</a:t>
                      </a:r>
                    </a:p>
                    <a:p>
                      <a:endParaRPr lang="es-ES" sz="1600" b="1" dirty="0"/>
                    </a:p>
                  </a:txBody>
                  <a:tcPr/>
                </a:tc>
              </a:tr>
              <a:tr h="615154">
                <a:tc>
                  <a:txBody>
                    <a:bodyPr/>
                    <a:lstStyle/>
                    <a:p>
                      <a:pPr algn="ctr"/>
                      <a:r>
                        <a:rPr lang="es-ES_tradnl" dirty="0" smtClean="0"/>
                        <a:t>BAC</a:t>
                      </a:r>
                      <a:endParaRPr lang="es-ES" dirty="0"/>
                    </a:p>
                  </a:txBody>
                  <a:tcPr/>
                </a:tc>
                <a:tc>
                  <a:txBody>
                    <a:bodyPr/>
                    <a:lstStyle/>
                    <a:p>
                      <a:r>
                        <a:rPr lang="es-ES_tradnl" dirty="0" smtClean="0"/>
                        <a:t>Presupuesto para la conclusión</a:t>
                      </a:r>
                      <a:endParaRPr lang="es-ES" dirty="0"/>
                    </a:p>
                  </a:txBody>
                  <a:tcPr/>
                </a:tc>
                <a:tc>
                  <a:txBody>
                    <a:bodyPr/>
                    <a:lstStyle/>
                    <a:p>
                      <a:r>
                        <a:rPr lang="es-ES_tradnl" sz="1600" dirty="0" smtClean="0"/>
                        <a:t>Es el valor</a:t>
                      </a:r>
                      <a:r>
                        <a:rPr lang="es-ES_tradnl" sz="1600" baseline="0" dirty="0" smtClean="0"/>
                        <a:t> total planificado para todo el proyecto. Es el presupuesto aprobado para la conclusión del proyecto.</a:t>
                      </a:r>
                      <a:endParaRPr lang="es-ES" sz="1600" dirty="0"/>
                    </a:p>
                  </a:txBody>
                  <a:tcPr/>
                </a:tc>
              </a:tr>
            </a:tbl>
          </a:graphicData>
        </a:graphic>
      </p:graphicFrame>
    </p:spTree>
    <p:extLst>
      <p:ext uri="{BB962C8B-B14F-4D97-AF65-F5344CB8AC3E}">
        <p14:creationId xmlns:p14="http://schemas.microsoft.com/office/powerpoint/2010/main" val="102285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normAutofit lnSpcReduction="10000"/>
          </a:bodyPr>
          <a:lstStyle/>
          <a:p>
            <a:pPr>
              <a:buNone/>
            </a:pPr>
            <a:r>
              <a:rPr lang="es-ES_tradnl" sz="2800" b="1" dirty="0" smtClean="0"/>
              <a:t>Índices de rendimiento</a:t>
            </a:r>
          </a:p>
          <a:p>
            <a:pPr>
              <a:buNone/>
            </a:pPr>
            <a:r>
              <a:rPr lang="es-ES_tradnl" sz="2000" b="1" dirty="0" smtClean="0"/>
              <a:t>Índice del desempeño del costo.</a:t>
            </a:r>
          </a:p>
          <a:p>
            <a:pPr>
              <a:buNone/>
            </a:pPr>
            <a:r>
              <a:rPr lang="es-ES_tradnl" sz="1800" dirty="0" smtClean="0"/>
              <a:t>Es una medida del valor del trabajo completado, en comparación con el costo o avance real del proyecto.</a:t>
            </a:r>
          </a:p>
          <a:p>
            <a:pPr>
              <a:buNone/>
            </a:pPr>
            <a:r>
              <a:rPr lang="es-ES_tradnl" sz="1800" dirty="0" smtClean="0"/>
              <a:t>	</a:t>
            </a:r>
            <a:r>
              <a:rPr lang="es-ES_tradnl" sz="1800" b="1" dirty="0" smtClean="0"/>
              <a:t>CPI = EV / AC</a:t>
            </a:r>
          </a:p>
          <a:p>
            <a:pPr>
              <a:buNone/>
            </a:pPr>
            <a:r>
              <a:rPr lang="es-ES_tradnl" sz="1800" dirty="0" smtClean="0"/>
              <a:t>	Valores menores a 1 indican un rendimiento pobre por cada peso invertido, implica sobrecostos respecto al trabajo completado.</a:t>
            </a:r>
          </a:p>
          <a:p>
            <a:pPr>
              <a:buNone/>
            </a:pPr>
            <a:r>
              <a:rPr lang="es-ES_tradnl" sz="1800" dirty="0" smtClean="0"/>
              <a:t>	Valores mayores a 1 indican uso eficiente del dinero invertido, implica costos inferiores respecto al desempeño a la fecha.</a:t>
            </a:r>
          </a:p>
          <a:p>
            <a:pPr>
              <a:buNone/>
            </a:pPr>
            <a:r>
              <a:rPr lang="es-ES_tradnl" sz="2000" b="1" dirty="0" smtClean="0"/>
              <a:t>Índice del desempeño del tiempo.</a:t>
            </a:r>
          </a:p>
          <a:p>
            <a:pPr>
              <a:buNone/>
            </a:pPr>
            <a:r>
              <a:rPr lang="es-ES_tradnl" sz="1800" dirty="0" smtClean="0"/>
              <a:t>Es una medida del avance logrado respecto al avance planeado.</a:t>
            </a:r>
          </a:p>
          <a:p>
            <a:pPr>
              <a:buNone/>
            </a:pPr>
            <a:r>
              <a:rPr lang="es-ES_tradnl" sz="1800" dirty="0" smtClean="0"/>
              <a:t>	</a:t>
            </a:r>
            <a:r>
              <a:rPr lang="es-ES_tradnl" sz="1800" b="1" dirty="0" smtClean="0"/>
              <a:t>SPI = EV / PV</a:t>
            </a:r>
          </a:p>
          <a:p>
            <a:pPr>
              <a:buNone/>
            </a:pPr>
            <a:r>
              <a:rPr lang="es-ES_tradnl" sz="1800" dirty="0" smtClean="0"/>
              <a:t>	Valores menores a 1 indican que la cantidad de trabajo realizado es menor a la planeada, el proyecto va a atrasado.</a:t>
            </a:r>
          </a:p>
          <a:p>
            <a:pPr>
              <a:buNone/>
            </a:pPr>
            <a:r>
              <a:rPr lang="es-ES_tradnl" sz="1800" dirty="0" smtClean="0"/>
              <a:t>	Valores mayores a 1 indican que la cantidad de trabajo realizada es mayor a la prevista, el proyecto va adelantado.</a:t>
            </a:r>
            <a:endParaRPr lang="es-ES" sz="18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35</a:t>
            </a:fld>
            <a:endParaRPr lang="es-ES" dirty="0"/>
          </a:p>
        </p:txBody>
      </p:sp>
    </p:spTree>
    <p:extLst>
      <p:ext uri="{BB962C8B-B14F-4D97-AF65-F5344CB8AC3E}">
        <p14:creationId xmlns:p14="http://schemas.microsoft.com/office/powerpoint/2010/main" val="1131699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36</a:t>
            </a:fld>
            <a:endParaRPr lang="es-ES" dirty="0"/>
          </a:p>
        </p:txBody>
      </p:sp>
      <p:pic>
        <p:nvPicPr>
          <p:cNvPr id="5" name="Marcador de contenido 4"/>
          <p:cNvPicPr>
            <a:picLocks noGrp="1" noChangeAspect="1"/>
          </p:cNvPicPr>
          <p:nvPr>
            <p:ph idx="1"/>
          </p:nvPr>
        </p:nvPicPr>
        <p:blipFill>
          <a:blip r:embed="rId3"/>
          <a:stretch>
            <a:fillRect/>
          </a:stretch>
        </p:blipFill>
        <p:spPr>
          <a:xfrm>
            <a:off x="457200" y="1254993"/>
            <a:ext cx="8229600" cy="5216378"/>
          </a:xfrm>
          <a:prstGeom prst="rect">
            <a:avLst/>
          </a:prstGeom>
        </p:spPr>
      </p:pic>
    </p:spTree>
    <p:extLst>
      <p:ext uri="{BB962C8B-B14F-4D97-AF65-F5344CB8AC3E}">
        <p14:creationId xmlns:p14="http://schemas.microsoft.com/office/powerpoint/2010/main" val="15243052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Pronósticos</a:t>
            </a:r>
          </a:p>
          <a:p>
            <a:pPr>
              <a:buNone/>
            </a:pPr>
            <a:r>
              <a:rPr lang="es-ES_tradnl" sz="2000" b="1" dirty="0" smtClean="0"/>
              <a:t>Estimación a la Conclusión, EAC.</a:t>
            </a:r>
          </a:p>
          <a:p>
            <a:pPr>
              <a:buNone/>
            </a:pPr>
            <a:r>
              <a:rPr lang="es-ES_tradnl" sz="1800" b="1" dirty="0" smtClean="0"/>
              <a:t>	</a:t>
            </a:r>
            <a:r>
              <a:rPr lang="es-ES_tradnl" sz="1800" dirty="0" smtClean="0"/>
              <a:t>Es un pronóstico de lo que terminará costando el proyecto total con el actual rendimiento del costo y tiempo. </a:t>
            </a:r>
          </a:p>
          <a:p>
            <a:pPr>
              <a:buNone/>
            </a:pPr>
            <a:r>
              <a:rPr lang="es-ES_tradnl" sz="1800" dirty="0" smtClean="0"/>
              <a:t>	</a:t>
            </a:r>
            <a:r>
              <a:rPr lang="es-ES_tradnl" sz="1800" u="sng" dirty="0" smtClean="0"/>
              <a:t>Método ascendente:</a:t>
            </a:r>
          </a:p>
          <a:p>
            <a:pPr>
              <a:buNone/>
            </a:pPr>
            <a:r>
              <a:rPr lang="es-ES_tradnl" sz="1800" b="1" dirty="0" smtClean="0"/>
              <a:t>	EAC = AC + ETC (ascendente)</a:t>
            </a:r>
          </a:p>
          <a:p>
            <a:pPr>
              <a:buNone/>
            </a:pPr>
            <a:r>
              <a:rPr lang="es-ES_tradnl" sz="1800" b="1" dirty="0" smtClean="0"/>
              <a:t>	</a:t>
            </a:r>
            <a:r>
              <a:rPr lang="es-ES_tradnl" sz="1800" dirty="0" smtClean="0"/>
              <a:t>ETC (ascendente) es la sumatoria de los costos estimados de las actividades no realizadas o pendientes de ejecutar. </a:t>
            </a:r>
          </a:p>
          <a:p>
            <a:pPr>
              <a:buNone/>
            </a:pPr>
            <a:r>
              <a:rPr lang="es-ES_tradnl" sz="1800" dirty="0" smtClean="0"/>
              <a:t>	Es un método común que realiza el AP manualmente con los miembros de su equipo.</a:t>
            </a:r>
          </a:p>
          <a:p>
            <a:pPr>
              <a:buNone/>
            </a:pPr>
            <a:r>
              <a:rPr lang="es-ES_tradnl" sz="1800" dirty="0" smtClean="0"/>
              <a:t>	Puede ser una reestimación de los costos de las actividades pendientes o la sumatoria de sus valores planeados.</a:t>
            </a:r>
          </a:p>
          <a:p>
            <a:pPr>
              <a:buNone/>
            </a:pPr>
            <a:r>
              <a:rPr lang="es-ES_tradnl" sz="1800" b="1" dirty="0" smtClean="0"/>
              <a:t>	</a:t>
            </a:r>
            <a:r>
              <a:rPr lang="es-ES_tradnl" sz="1800" dirty="0" smtClean="0"/>
              <a:t>Una reestimación implica una interferencia con el trabajo del proyecto ya que se realiza un nuevo cálculo de los costos de las actividades pendientes, lo que resulta en mayores costos en el proyecto.</a:t>
            </a:r>
            <a:endParaRPr lang="es-ES_tradnl" sz="1800" b="1"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37</a:t>
            </a:fld>
            <a:endParaRPr lang="es-ES" dirty="0"/>
          </a:p>
        </p:txBody>
      </p:sp>
    </p:spTree>
    <p:extLst>
      <p:ext uri="{BB962C8B-B14F-4D97-AF65-F5344CB8AC3E}">
        <p14:creationId xmlns:p14="http://schemas.microsoft.com/office/powerpoint/2010/main" val="16684669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Pronósticos</a:t>
            </a:r>
          </a:p>
          <a:p>
            <a:pPr>
              <a:buNone/>
            </a:pPr>
            <a:r>
              <a:rPr lang="es-ES_tradnl" sz="2000" b="1" dirty="0" smtClean="0"/>
              <a:t>Estimación a la Conclusión, EAC.</a:t>
            </a:r>
          </a:p>
          <a:p>
            <a:pPr>
              <a:buNone/>
            </a:pPr>
            <a:r>
              <a:rPr lang="es-ES_tradnl" sz="1800" b="1" dirty="0" smtClean="0"/>
              <a:t>	Otros métodos estadísticos para la estimación del EAC.</a:t>
            </a:r>
          </a:p>
          <a:p>
            <a:pPr>
              <a:buNone/>
            </a:pPr>
            <a:r>
              <a:rPr lang="es-ES_tradnl" sz="1800" b="1" dirty="0" smtClean="0"/>
              <a:t>	</a:t>
            </a:r>
            <a:r>
              <a:rPr lang="es-ES_tradnl" sz="1800" dirty="0" smtClean="0"/>
              <a:t>Para fines comparativos, el PM puede calcular otras EAC de la siguiente manera:</a:t>
            </a:r>
            <a:endParaRPr lang="es-ES_tradnl" sz="1800" b="1" dirty="0" smtClean="0"/>
          </a:p>
          <a:p>
            <a:pPr>
              <a:buNone/>
            </a:pPr>
            <a:r>
              <a:rPr lang="es-ES_tradnl" sz="1800" b="1" dirty="0" smtClean="0"/>
              <a:t>	EAC = AC + (BAC – EV)</a:t>
            </a:r>
          </a:p>
          <a:p>
            <a:pPr>
              <a:buNone/>
            </a:pPr>
            <a:r>
              <a:rPr lang="es-ES_tradnl" sz="1800" b="1" dirty="0" smtClean="0"/>
              <a:t>	</a:t>
            </a:r>
            <a:r>
              <a:rPr lang="es-ES_tradnl" sz="1800" dirty="0" smtClean="0"/>
              <a:t>Considera el desempeño real del proyecto a la fecha, es el costo real a la fecha más el remanente del presupuesto.</a:t>
            </a:r>
          </a:p>
          <a:p>
            <a:pPr>
              <a:buNone/>
            </a:pPr>
            <a:r>
              <a:rPr lang="es-ES_tradnl" sz="1800" b="1" dirty="0" smtClean="0"/>
              <a:t>	</a:t>
            </a:r>
            <a:r>
              <a:rPr lang="es-ES_tradnl" sz="1800" dirty="0" smtClean="0"/>
              <a:t>Se usa cuando las variaciones son atípicas, por lo que se considera el EV a la fecha.</a:t>
            </a:r>
            <a:endParaRPr lang="es-ES_tradnl" sz="1800" b="1" dirty="0" smtClean="0"/>
          </a:p>
          <a:p>
            <a:pPr>
              <a:buNone/>
            </a:pPr>
            <a:r>
              <a:rPr lang="es-ES_tradnl" sz="1800" b="1" dirty="0" smtClean="0"/>
              <a:t>	EAC = AC + [(BAC – EV) / (</a:t>
            </a:r>
            <a:r>
              <a:rPr lang="es-ES_tradnl" sz="1800" b="1" dirty="0" err="1" smtClean="0"/>
              <a:t>CPI</a:t>
            </a:r>
            <a:r>
              <a:rPr lang="es-ES_tradnl" sz="1200" b="1" dirty="0" err="1" smtClean="0"/>
              <a:t>acumlativo</a:t>
            </a:r>
            <a:r>
              <a:rPr lang="es-ES_tradnl" sz="1800" b="1" dirty="0" smtClean="0"/>
              <a:t> X </a:t>
            </a:r>
            <a:r>
              <a:rPr lang="es-ES_tradnl" sz="1800" b="1" dirty="0" err="1" smtClean="0"/>
              <a:t>SPI</a:t>
            </a:r>
            <a:r>
              <a:rPr lang="es-ES_tradnl" sz="1200" b="1" dirty="0" err="1" smtClean="0"/>
              <a:t>acumulativo</a:t>
            </a:r>
            <a:r>
              <a:rPr lang="es-ES_tradnl" sz="1800" b="1" dirty="0" smtClean="0"/>
              <a:t>)]</a:t>
            </a:r>
          </a:p>
          <a:p>
            <a:pPr>
              <a:buNone/>
            </a:pPr>
            <a:r>
              <a:rPr lang="es-ES_tradnl" sz="1800" b="1" dirty="0" smtClean="0"/>
              <a:t>	</a:t>
            </a:r>
            <a:r>
              <a:rPr lang="es-ES_tradnl" sz="1800" dirty="0" smtClean="0"/>
              <a:t>Considera el índice de desempeño del costo y del tiempo.</a:t>
            </a:r>
          </a:p>
          <a:p>
            <a:pPr>
              <a:buNone/>
            </a:pPr>
            <a:r>
              <a:rPr lang="es-ES_tradnl" sz="1800" b="1" dirty="0" smtClean="0"/>
              <a:t>	</a:t>
            </a:r>
            <a:r>
              <a:rPr lang="es-ES_tradnl" sz="1800" dirty="0" smtClean="0"/>
              <a:t>Supone un desempeño de costos negativo y un compromiso a cumplir con el cronograma.</a:t>
            </a:r>
          </a:p>
          <a:p>
            <a:pPr>
              <a:buNone/>
            </a:pPr>
            <a:r>
              <a:rPr lang="es-ES_tradnl" sz="1800" b="1" dirty="0" smtClean="0"/>
              <a:t>	</a:t>
            </a:r>
            <a:r>
              <a:rPr lang="es-ES_tradnl" sz="1800" dirty="0" smtClean="0"/>
              <a:t>Es útil cuando el cronograma es un factor que afecta el esfuerzo de la ETC.</a:t>
            </a:r>
          </a:p>
          <a:p>
            <a:pPr>
              <a:buNone/>
            </a:pPr>
            <a:r>
              <a:rPr lang="es-ES_tradnl" sz="1800" b="1" dirty="0" smtClean="0"/>
              <a:t>	</a:t>
            </a:r>
            <a:r>
              <a:rPr lang="es-ES_tradnl" sz="1800" dirty="0" smtClean="0"/>
              <a:t>Se usa cuando las variaciones a futuro se consideran como típicas.</a:t>
            </a:r>
            <a:endParaRPr lang="es-ES_tradnl" sz="1800" b="1"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38</a:t>
            </a:fld>
            <a:endParaRPr lang="es-ES" dirty="0"/>
          </a:p>
        </p:txBody>
      </p:sp>
    </p:spTree>
    <p:extLst>
      <p:ext uri="{BB962C8B-B14F-4D97-AF65-F5344CB8AC3E}">
        <p14:creationId xmlns:p14="http://schemas.microsoft.com/office/powerpoint/2010/main" val="829358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normAutofit lnSpcReduction="10000"/>
          </a:bodyPr>
          <a:lstStyle/>
          <a:p>
            <a:pPr>
              <a:buNone/>
            </a:pPr>
            <a:r>
              <a:rPr lang="es-ES_tradnl" sz="2800" b="1" dirty="0" smtClean="0"/>
              <a:t>Pronósticos</a:t>
            </a:r>
          </a:p>
          <a:p>
            <a:pPr>
              <a:buNone/>
            </a:pPr>
            <a:r>
              <a:rPr lang="es-ES_tradnl" sz="2000" b="1" dirty="0" smtClean="0"/>
              <a:t>Estimación a la Conclusión, EAC.</a:t>
            </a:r>
          </a:p>
          <a:p>
            <a:pPr>
              <a:buNone/>
            </a:pPr>
            <a:r>
              <a:rPr lang="es-ES_tradnl" sz="2000" b="1" dirty="0" smtClean="0"/>
              <a:t>	EAC = BAC / (</a:t>
            </a:r>
            <a:r>
              <a:rPr lang="es-ES_tradnl" sz="2000" b="1" dirty="0" err="1" smtClean="0"/>
              <a:t>CPI</a:t>
            </a:r>
            <a:r>
              <a:rPr lang="es-ES_tradnl" sz="1200" b="1" dirty="0" err="1" smtClean="0"/>
              <a:t>acumulativo</a:t>
            </a:r>
            <a:r>
              <a:rPr lang="es-ES_tradnl" sz="2000" b="1" dirty="0" smtClean="0"/>
              <a:t>)</a:t>
            </a:r>
          </a:p>
          <a:p>
            <a:pPr>
              <a:buNone/>
            </a:pPr>
            <a:r>
              <a:rPr lang="es-ES_tradnl" sz="1800" b="1" dirty="0" smtClean="0"/>
              <a:t>	</a:t>
            </a:r>
            <a:r>
              <a:rPr lang="es-ES_tradnl" sz="1800" dirty="0" smtClean="0"/>
              <a:t>Supone que el rendimiento del costo a la fecha va a continuar en el futuro.</a:t>
            </a:r>
          </a:p>
          <a:p>
            <a:pPr>
              <a:buNone/>
            </a:pPr>
            <a:r>
              <a:rPr lang="es-ES_tradnl" sz="1800" dirty="0" smtClean="0"/>
              <a:t>	Además asume que no hay variaciones en el BAC.</a:t>
            </a:r>
          </a:p>
          <a:p>
            <a:pPr>
              <a:buNone/>
            </a:pPr>
            <a:endParaRPr lang="es-ES_tradnl" sz="1800" b="1" dirty="0" smtClean="0"/>
          </a:p>
          <a:p>
            <a:pPr>
              <a:buNone/>
            </a:pPr>
            <a:r>
              <a:rPr lang="es-ES_tradnl" sz="2000" b="1" dirty="0" err="1" smtClean="0"/>
              <a:t>Indice</a:t>
            </a:r>
            <a:r>
              <a:rPr lang="es-ES_tradnl" sz="2000" b="1" dirty="0" smtClean="0"/>
              <a:t> del desempeño del trabajo por completar.</a:t>
            </a:r>
          </a:p>
          <a:p>
            <a:pPr>
              <a:buNone/>
            </a:pPr>
            <a:r>
              <a:rPr lang="es-ES_tradnl" sz="2000" b="1" dirty="0" smtClean="0"/>
              <a:t>	TCPI = (BAC – EV) / (BAC – AC)</a:t>
            </a:r>
          </a:p>
          <a:p>
            <a:pPr>
              <a:buNone/>
            </a:pPr>
            <a:r>
              <a:rPr lang="es-ES_tradnl" sz="2000" b="1" dirty="0" smtClean="0"/>
              <a:t>	</a:t>
            </a:r>
            <a:r>
              <a:rPr lang="es-ES_tradnl" sz="2000" dirty="0" smtClean="0"/>
              <a:t>Divide el trabajo remanente entre el dinero remanente.</a:t>
            </a:r>
          </a:p>
          <a:p>
            <a:pPr>
              <a:buNone/>
            </a:pPr>
            <a:r>
              <a:rPr lang="es-ES_tradnl" sz="2000" b="1" dirty="0" smtClean="0"/>
              <a:t>	</a:t>
            </a:r>
            <a:r>
              <a:rPr lang="es-ES_tradnl" sz="2000" dirty="0" smtClean="0"/>
              <a:t>Responde a la pregunta, para cumplir con el presupuesto, a qué ritmo se debe seguir trabajando el trabajo restante?</a:t>
            </a:r>
          </a:p>
          <a:p>
            <a:pPr>
              <a:buNone/>
            </a:pPr>
            <a:r>
              <a:rPr lang="es-ES_tradnl" sz="2000" b="1" dirty="0" smtClean="0"/>
              <a:t>	</a:t>
            </a:r>
            <a:r>
              <a:rPr lang="es-ES_tradnl" sz="2000" dirty="0" smtClean="0"/>
              <a:t>Cuál es la proyección de desempeño del costo para el trabajo restante?</a:t>
            </a:r>
          </a:p>
          <a:p>
            <a:pPr>
              <a:buNone/>
            </a:pPr>
            <a:r>
              <a:rPr lang="es-ES_tradnl" sz="2000" b="1" dirty="0" smtClean="0"/>
              <a:t>	</a:t>
            </a:r>
            <a:r>
              <a:rPr lang="es-ES_tradnl" sz="2000" dirty="0" smtClean="0"/>
              <a:t>Cuando el BAC no se puede lograr, se calcula en términos del EAC.</a:t>
            </a:r>
          </a:p>
          <a:p>
            <a:pPr>
              <a:buNone/>
            </a:pPr>
            <a:r>
              <a:rPr lang="es-ES_tradnl" sz="2000" b="1" dirty="0" smtClean="0"/>
              <a:t>	 TCPI = (BAC – EV) / (EAC – AC)</a:t>
            </a:r>
          </a:p>
          <a:p>
            <a:pPr>
              <a:buNone/>
            </a:pPr>
            <a:r>
              <a:rPr lang="es-ES_tradnl" sz="1800" b="1" dirty="0" smtClean="0"/>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39</a:t>
            </a:fld>
            <a:endParaRPr lang="es-ES" dirty="0"/>
          </a:p>
        </p:txBody>
      </p:sp>
    </p:spTree>
    <p:extLst>
      <p:ext uri="{BB962C8B-B14F-4D97-AF65-F5344CB8AC3E}">
        <p14:creationId xmlns:p14="http://schemas.microsoft.com/office/powerpoint/2010/main" val="186414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a:solidFill>
            <a:srgbClr val="FFC000"/>
          </a:solidFill>
        </p:spPr>
        <p:txBody>
          <a:bodyPr/>
          <a:lstStyle/>
          <a:p>
            <a:r>
              <a:rPr lang="es-ES_tradnl" sz="3200" dirty="0">
                <a:solidFill>
                  <a:prstClr val="black"/>
                </a:solidFill>
              </a:rPr>
              <a:t>7.1 Gestión del costo del Proyecto</a:t>
            </a:r>
            <a:endParaRPr lang="es-ES" dirty="0"/>
          </a:p>
        </p:txBody>
      </p:sp>
      <p:sp>
        <p:nvSpPr>
          <p:cNvPr id="3" name="2 Marcador de contenido"/>
          <p:cNvSpPr>
            <a:spLocks noGrp="1"/>
          </p:cNvSpPr>
          <p:nvPr>
            <p:ph idx="1"/>
          </p:nvPr>
        </p:nvSpPr>
        <p:spPr>
          <a:xfrm>
            <a:off x="457200" y="908720"/>
            <a:ext cx="8229600" cy="5616624"/>
          </a:xfrm>
        </p:spPr>
        <p:txBody>
          <a:bodyPr>
            <a:normAutofit lnSpcReduction="10000"/>
          </a:bodyPr>
          <a:lstStyle/>
          <a:p>
            <a:r>
              <a:rPr lang="es-ES_tradnl" sz="1800" b="1" dirty="0" smtClean="0"/>
              <a:t>Relación con la Gestión de las adquisiciones</a:t>
            </a:r>
            <a:r>
              <a:rPr lang="es-ES" sz="1800" b="1" dirty="0"/>
              <a:t> </a:t>
            </a:r>
            <a:r>
              <a:rPr lang="es-ES" sz="1800" b="1" dirty="0" smtClean="0"/>
              <a:t>y de los Riesgos.</a:t>
            </a:r>
          </a:p>
          <a:p>
            <a:pPr>
              <a:buFont typeface="Courier New" pitchFamily="49" charset="0"/>
              <a:buChar char="o"/>
            </a:pPr>
            <a:r>
              <a:rPr lang="es-ES_tradnl" sz="1600" dirty="0" smtClean="0"/>
              <a:t>La Gestión de los Costos determina el costo de los recursos necesarios del proyecto pero no analiza las condiciones de obtención de este recurso en términos contractuales: condiciones del contrato, formas de pago, etc.</a:t>
            </a:r>
          </a:p>
          <a:p>
            <a:pPr>
              <a:buFont typeface="Courier New" pitchFamily="49" charset="0"/>
              <a:buChar char="o"/>
            </a:pPr>
            <a:r>
              <a:rPr lang="es-ES_tradnl" sz="1600" dirty="0" smtClean="0"/>
              <a:t>El costo del recurso se incluye en el proyecto de acuerdo a los criterios siguientes: al principio de la actividad, al final de la actividad, prorrateado durante la ejecución de la actividad, cuando se carga a la cuenta contable. El criterio lo definen entre el Patrocinador y el Director del Proyecto.</a:t>
            </a:r>
          </a:p>
          <a:p>
            <a:r>
              <a:rPr lang="es-ES_tradnl" sz="1800" b="1" dirty="0" smtClean="0"/>
              <a:t>Costo del Ciclo de Vida del producto.</a:t>
            </a:r>
          </a:p>
          <a:p>
            <a:pPr>
              <a:buNone/>
            </a:pPr>
            <a:r>
              <a:rPr lang="es-ES_tradnl" sz="1800" dirty="0" smtClean="0"/>
              <a:t>	</a:t>
            </a:r>
            <a:r>
              <a:rPr lang="es-ES_tradnl" sz="1600" dirty="0" smtClean="0"/>
              <a:t>Se refiere al costo del producto durante toda su vida, no solo el costo del proyecto:</a:t>
            </a:r>
          </a:p>
          <a:p>
            <a:pPr>
              <a:buNone/>
            </a:pPr>
            <a:r>
              <a:rPr lang="es-ES_tradnl" sz="1600" dirty="0" smtClean="0"/>
              <a:t>	costo del proyecto + costo de mantenimiento = costo del ciclo de vida del producto</a:t>
            </a:r>
          </a:p>
          <a:p>
            <a:r>
              <a:rPr lang="es-ES_tradnl" sz="1800" b="1" dirty="0" smtClean="0"/>
              <a:t>Análisis de Valor.</a:t>
            </a:r>
          </a:p>
          <a:p>
            <a:pPr>
              <a:buNone/>
            </a:pPr>
            <a:r>
              <a:rPr lang="es-ES_tradnl" sz="2000" dirty="0" smtClean="0"/>
              <a:t>	</a:t>
            </a:r>
            <a:r>
              <a:rPr lang="es-ES_tradnl" sz="1600" dirty="0" smtClean="0"/>
              <a:t>Se refiere a la Ingeniería del Valor : encontrar la forma de hacer el mismo trabajo a un costo menor, sin sacrificar el alcance, la calidad ni el rendimiento.</a:t>
            </a:r>
          </a:p>
          <a:p>
            <a:r>
              <a:rPr lang="es-ES_tradnl" sz="1800" b="1" dirty="0" smtClean="0"/>
              <a:t>Costo del Riesgo</a:t>
            </a:r>
            <a:r>
              <a:rPr lang="es-ES_tradnl" sz="1800" dirty="0" smtClean="0"/>
              <a:t>.</a:t>
            </a:r>
          </a:p>
          <a:p>
            <a:pPr>
              <a:buNone/>
            </a:pPr>
            <a:r>
              <a:rPr lang="es-ES_tradnl" sz="2000" dirty="0" smtClean="0"/>
              <a:t>	</a:t>
            </a:r>
            <a:r>
              <a:rPr lang="es-ES_tradnl" sz="1600" dirty="0" smtClean="0"/>
              <a:t>Se refiere al costo implícito en la toma decisiones acerca de Estrategias para enfrentar los Riesgos.</a:t>
            </a:r>
          </a:p>
          <a:p>
            <a:r>
              <a:rPr lang="es-ES_tradnl" sz="1800" b="1" dirty="0" smtClean="0"/>
              <a:t>Costo de la Calidad.</a:t>
            </a:r>
          </a:p>
          <a:p>
            <a:pPr>
              <a:buNone/>
            </a:pPr>
            <a:r>
              <a:rPr lang="es-ES_tradnl" sz="1600" b="1" dirty="0" smtClean="0"/>
              <a:t>	</a:t>
            </a:r>
            <a:r>
              <a:rPr lang="es-ES_tradnl" sz="1600" dirty="0" smtClean="0"/>
              <a:t>Se refiere al costo de las actividades que aseguran la calidad en el proyecto.</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a:t>
            </a:fld>
            <a:endParaRPr lang="es-ES" dirty="0"/>
          </a:p>
        </p:txBody>
      </p:sp>
    </p:spTree>
    <p:extLst>
      <p:ext uri="{BB962C8B-B14F-4D97-AF65-F5344CB8AC3E}">
        <p14:creationId xmlns:p14="http://schemas.microsoft.com/office/powerpoint/2010/main" val="15147534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Pronósticos</a:t>
            </a:r>
          </a:p>
          <a:p>
            <a:pPr>
              <a:buNone/>
            </a:pPr>
            <a:r>
              <a:rPr lang="es-ES_tradnl" sz="2000" b="1" dirty="0" smtClean="0"/>
              <a:t>Estimado a la conclusión.</a:t>
            </a:r>
          </a:p>
          <a:p>
            <a:pPr>
              <a:buNone/>
            </a:pPr>
            <a:r>
              <a:rPr lang="es-ES_tradnl" sz="2000" b="1" dirty="0" smtClean="0"/>
              <a:t>	ETC = EAC – AC</a:t>
            </a:r>
          </a:p>
          <a:p>
            <a:pPr>
              <a:buNone/>
            </a:pPr>
            <a:r>
              <a:rPr lang="es-ES_tradnl" sz="1800" b="1" dirty="0" smtClean="0"/>
              <a:t>	</a:t>
            </a:r>
            <a:r>
              <a:rPr lang="es-ES_tradnl" sz="1800" dirty="0" smtClean="0"/>
              <a:t>Es el presupuesto restante para la finalización del proyecto.</a:t>
            </a:r>
          </a:p>
          <a:p>
            <a:pPr>
              <a:buNone/>
            </a:pPr>
            <a:r>
              <a:rPr lang="es-ES_tradnl" sz="1800" b="1" dirty="0" smtClean="0"/>
              <a:t>	</a:t>
            </a:r>
            <a:r>
              <a:rPr lang="es-ES_tradnl" sz="1800" dirty="0" smtClean="0"/>
              <a:t>La otra opción es la reestimación sumando de abajo hacia arriba el costo estimado del trabajo restante.</a:t>
            </a:r>
          </a:p>
          <a:p>
            <a:pPr>
              <a:buNone/>
            </a:pPr>
            <a:endParaRPr lang="es-ES_tradnl" sz="1800" b="1" dirty="0" smtClean="0"/>
          </a:p>
          <a:p>
            <a:pPr>
              <a:buNone/>
            </a:pPr>
            <a:r>
              <a:rPr lang="es-ES_tradnl" sz="1800" b="1" dirty="0" smtClean="0"/>
              <a:t>Variación a la conclusión</a:t>
            </a:r>
          </a:p>
          <a:p>
            <a:pPr>
              <a:buNone/>
            </a:pPr>
            <a:r>
              <a:rPr lang="es-ES_tradnl" sz="1800" b="1" dirty="0" smtClean="0"/>
              <a:t>	VAC = BAC – EAC</a:t>
            </a:r>
          </a:p>
          <a:p>
            <a:pPr>
              <a:buNone/>
            </a:pPr>
            <a:r>
              <a:rPr lang="es-ES_tradnl" sz="1800" b="1" dirty="0" smtClean="0"/>
              <a:t>	</a:t>
            </a:r>
            <a:r>
              <a:rPr lang="es-ES_tradnl" sz="1800" dirty="0" smtClean="0"/>
              <a:t>Indica la cantidad de dinero sobre o bajo el presupuesto (BAC) al finalizar el proyecto.</a:t>
            </a:r>
          </a:p>
          <a:p>
            <a:pPr>
              <a:buNone/>
            </a:pPr>
            <a:endParaRPr lang="es-ES_tradnl" sz="1800" b="1"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40</a:t>
            </a:fld>
            <a:endParaRPr lang="es-ES" dirty="0"/>
          </a:p>
        </p:txBody>
      </p:sp>
    </p:spTree>
    <p:extLst>
      <p:ext uri="{BB962C8B-B14F-4D97-AF65-F5344CB8AC3E}">
        <p14:creationId xmlns:p14="http://schemas.microsoft.com/office/powerpoint/2010/main" val="20397475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41</a:t>
            </a:fld>
            <a:endParaRPr lang="es-E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971600" y="2132857"/>
            <a:ext cx="7185983" cy="3467800"/>
          </a:xfrm>
          <a:prstGeom prst="rect">
            <a:avLst/>
          </a:prstGeom>
          <a:noFill/>
          <a:ln w="9525">
            <a:noFill/>
            <a:miter lim="800000"/>
            <a:headEnd/>
            <a:tailEnd/>
          </a:ln>
        </p:spPr>
      </p:pic>
      <p:sp>
        <p:nvSpPr>
          <p:cNvPr id="6" name="1 Título"/>
          <p:cNvSpPr>
            <a:spLocks noGrp="1"/>
          </p:cNvSpPr>
          <p:nvPr>
            <p:ph type="title"/>
          </p:nvPr>
        </p:nvSpPr>
        <p:spPr>
          <a:solidFill>
            <a:srgbClr val="92D050"/>
          </a:solidFill>
        </p:spPr>
        <p:txBody>
          <a:bodyPr/>
          <a:lstStyle/>
          <a:p>
            <a:r>
              <a:rPr lang="es-ES_tradnl" dirty="0" smtClean="0"/>
              <a:t>7.4 Controlar los Costos</a:t>
            </a:r>
            <a:endParaRPr lang="es-ES" dirty="0"/>
          </a:p>
        </p:txBody>
      </p:sp>
    </p:spTree>
    <p:extLst>
      <p:ext uri="{BB962C8B-B14F-4D97-AF65-F5344CB8AC3E}">
        <p14:creationId xmlns:p14="http://schemas.microsoft.com/office/powerpoint/2010/main" val="17560359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Revisiones del desempeño.</a:t>
            </a:r>
          </a:p>
          <a:p>
            <a:pPr>
              <a:buNone/>
            </a:pPr>
            <a:r>
              <a:rPr lang="es-ES_tradnl" sz="2000" dirty="0" smtClean="0"/>
              <a:t>Comparan el desempeño del costo a lo largo del tiempo.</a:t>
            </a:r>
          </a:p>
          <a:p>
            <a:pPr>
              <a:buNone/>
            </a:pPr>
            <a:r>
              <a:rPr lang="es-ES_tradnl" sz="2000" b="1" dirty="0" smtClean="0"/>
              <a:t>Análisis de variación</a:t>
            </a:r>
            <a:r>
              <a:rPr lang="es-ES_tradnl" sz="2000" dirty="0" smtClean="0"/>
              <a:t>: la técnica del EVM compara el desempeño real del proyecto respecto al planeado. Las variaciones respecto al costo y al tiempo son las más usadas.</a:t>
            </a:r>
          </a:p>
          <a:p>
            <a:pPr>
              <a:buNone/>
            </a:pPr>
            <a:r>
              <a:rPr lang="es-ES_tradnl" sz="2000" b="1" dirty="0" smtClean="0"/>
              <a:t>Análisis de tendencias</a:t>
            </a:r>
            <a:r>
              <a:rPr lang="es-ES_tradnl" sz="2000" dirty="0" smtClean="0"/>
              <a:t>: analiza el desempeño del proyecto a lo largo del tiempo para ver si la tendencia es a mejorar o a empeorar, es útil usar análisis gráfico.</a:t>
            </a:r>
          </a:p>
          <a:p>
            <a:pPr>
              <a:buNone/>
            </a:pPr>
            <a:r>
              <a:rPr lang="es-ES_tradnl" sz="2000" b="1" dirty="0" smtClean="0"/>
              <a:t>Desempeño del valor ganado</a:t>
            </a:r>
            <a:r>
              <a:rPr lang="es-ES_tradnl" sz="2000" dirty="0" smtClean="0"/>
              <a:t>: compara el plan de la línea base con el desempeño real de tiempo y costo.</a:t>
            </a:r>
          </a:p>
          <a:p>
            <a:pPr>
              <a:buNone/>
            </a:pPr>
            <a:endParaRPr lang="es-ES_tradnl" sz="2000" dirty="0" smtClean="0"/>
          </a:p>
          <a:p>
            <a:pPr>
              <a:buNone/>
            </a:pPr>
            <a:endParaRPr lang="es-ES_tradnl" sz="20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42</a:t>
            </a:fld>
            <a:endParaRPr lang="es-ES" dirty="0"/>
          </a:p>
        </p:txBody>
      </p:sp>
    </p:spTree>
    <p:extLst>
      <p:ext uri="{BB962C8B-B14F-4D97-AF65-F5344CB8AC3E}">
        <p14:creationId xmlns:p14="http://schemas.microsoft.com/office/powerpoint/2010/main" val="12979663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Análisis de variación.</a:t>
            </a:r>
          </a:p>
          <a:p>
            <a:pPr>
              <a:buNone/>
            </a:pPr>
            <a:r>
              <a:rPr lang="es-ES_tradnl" sz="2000" dirty="0" smtClean="0"/>
              <a:t>Los índices CV y CPI dan una idea de la variación con respecto a la línea base del costo. </a:t>
            </a:r>
          </a:p>
          <a:p>
            <a:pPr>
              <a:buNone/>
            </a:pPr>
            <a:r>
              <a:rPr lang="es-ES_tradnl" sz="2000" dirty="0" smtClean="0"/>
              <a:t>Se debe determinar la causa y el grado de variación respecto a la línea base para definir si se toman o no medidas correctivas o preventivas.</a:t>
            </a:r>
          </a:p>
          <a:p>
            <a:pPr>
              <a:buNone/>
            </a:pPr>
            <a:endParaRPr lang="es-ES_tradnl" sz="2000" dirty="0" smtClean="0"/>
          </a:p>
          <a:p>
            <a:pPr>
              <a:buNone/>
            </a:pPr>
            <a:r>
              <a:rPr lang="es-ES_tradnl" sz="2800" b="1" dirty="0" smtClean="0"/>
              <a:t>Software de Dirección de Proyectos.</a:t>
            </a:r>
          </a:p>
          <a:p>
            <a:pPr>
              <a:buNone/>
            </a:pPr>
            <a:r>
              <a:rPr lang="es-ES_tradnl" sz="2000" dirty="0" smtClean="0"/>
              <a:t>Un ejemplo es el MS Project ya que genera las 3 dimensiones de la Gestión del Valor Ganado: PV, EV, AC. Proyecta gráficamente el estado actual y facilita visualizar las tendencias.</a:t>
            </a:r>
          </a:p>
          <a:p>
            <a:pPr>
              <a:buNone/>
            </a:pPr>
            <a:endParaRPr lang="es-ES_tradnl" sz="2000" dirty="0" smtClean="0"/>
          </a:p>
          <a:p>
            <a:pPr>
              <a:buNone/>
            </a:pPr>
            <a:endParaRPr lang="es-ES_tradnl" sz="20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43</a:t>
            </a:fld>
            <a:endParaRPr lang="es-ES" dirty="0"/>
          </a:p>
        </p:txBody>
      </p:sp>
    </p:spTree>
    <p:extLst>
      <p:ext uri="{BB962C8B-B14F-4D97-AF65-F5344CB8AC3E}">
        <p14:creationId xmlns:p14="http://schemas.microsoft.com/office/powerpoint/2010/main" val="7822977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328592"/>
          </a:xfrm>
        </p:spPr>
        <p:txBody>
          <a:bodyPr>
            <a:normAutofit lnSpcReduction="10000"/>
          </a:bodyPr>
          <a:lstStyle/>
          <a:p>
            <a:pPr>
              <a:buNone/>
            </a:pPr>
            <a:r>
              <a:rPr lang="es-ES_tradnl" sz="2800" b="1" dirty="0" smtClean="0"/>
              <a:t>Salidas</a:t>
            </a:r>
          </a:p>
          <a:p>
            <a:pPr>
              <a:buNone/>
            </a:pPr>
            <a:endParaRPr lang="es-ES_tradnl" sz="2000" dirty="0" smtClean="0"/>
          </a:p>
          <a:p>
            <a:pPr>
              <a:buNone/>
            </a:pPr>
            <a:r>
              <a:rPr lang="es-ES_tradnl" sz="2000" b="1" dirty="0" smtClean="0"/>
              <a:t>Mediciones del desempeño.</a:t>
            </a:r>
          </a:p>
          <a:p>
            <a:pPr>
              <a:buNone/>
            </a:pPr>
            <a:r>
              <a:rPr lang="es-ES_tradnl" sz="2000" dirty="0" smtClean="0"/>
              <a:t>	Consisten en los valores interpretados de: CV, SV, CPI, SPI. Se documentan y se comunican a los interesados.</a:t>
            </a:r>
          </a:p>
          <a:p>
            <a:pPr>
              <a:buNone/>
            </a:pPr>
            <a:r>
              <a:rPr lang="es-ES_tradnl" sz="2000" b="1" dirty="0" smtClean="0"/>
              <a:t>Proyecciones del presupuesto.</a:t>
            </a:r>
          </a:p>
          <a:p>
            <a:pPr>
              <a:buNone/>
            </a:pPr>
            <a:r>
              <a:rPr lang="es-ES_tradnl" sz="2000" b="1" dirty="0" smtClean="0"/>
              <a:t>	</a:t>
            </a:r>
            <a:r>
              <a:rPr lang="es-ES_tradnl" sz="2000" dirty="0" smtClean="0"/>
              <a:t>El valor de la EAC calculada o ascendente se documenta y se comunica a los interesados.</a:t>
            </a:r>
          </a:p>
          <a:p>
            <a:pPr>
              <a:buNone/>
            </a:pPr>
            <a:r>
              <a:rPr lang="es-ES_tradnl" sz="2000" b="1" dirty="0" smtClean="0"/>
              <a:t>Actualizaciones a los activos de los procesos de la organización.</a:t>
            </a:r>
          </a:p>
          <a:p>
            <a:pPr>
              <a:buNone/>
            </a:pPr>
            <a:r>
              <a:rPr lang="es-ES_tradnl" sz="2000" b="1" dirty="0" smtClean="0"/>
              <a:t>	</a:t>
            </a:r>
            <a:r>
              <a:rPr lang="es-ES_tradnl" sz="2000" dirty="0" smtClean="0"/>
              <a:t>entre los que se actualizan están: causas de las variaciones, acciones correctivas y su razonamiento, otro tipo de lecciones aprendidas provenientes del control de costos del proyecto.</a:t>
            </a:r>
          </a:p>
          <a:p>
            <a:pPr>
              <a:buNone/>
            </a:pPr>
            <a:r>
              <a:rPr lang="es-ES_tradnl" sz="2000" b="1" dirty="0" smtClean="0"/>
              <a:t>Solicitudes de cambio</a:t>
            </a:r>
          </a:p>
          <a:p>
            <a:pPr>
              <a:buNone/>
            </a:pPr>
            <a:r>
              <a:rPr lang="es-ES_tradnl" sz="2000" b="1" dirty="0" smtClean="0"/>
              <a:t>	</a:t>
            </a:r>
            <a:r>
              <a:rPr lang="es-ES_tradnl" sz="2000" dirty="0" smtClean="0"/>
              <a:t>Son resultado del análisis de las medidas del desempeño y variaciones. Deben realizarse a través del Control Integrado de Cambios.</a:t>
            </a:r>
          </a:p>
          <a:p>
            <a:pPr>
              <a:buNone/>
            </a:pPr>
            <a:endParaRPr lang="es-ES_tradnl" sz="2000" b="1" dirty="0" smtClean="0"/>
          </a:p>
          <a:p>
            <a:pPr>
              <a:buNone/>
            </a:pPr>
            <a:endParaRPr lang="es-ES_tradnl" sz="2000" b="1" dirty="0" smtClean="0"/>
          </a:p>
          <a:p>
            <a:pPr>
              <a:buNone/>
            </a:pPr>
            <a:endParaRPr lang="es-ES_tradnl" sz="2000" dirty="0" smtClean="0"/>
          </a:p>
          <a:p>
            <a:pPr>
              <a:buNone/>
            </a:pPr>
            <a:endParaRPr lang="es-ES_tradnl" sz="20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44</a:t>
            </a:fld>
            <a:endParaRPr lang="es-ES" dirty="0"/>
          </a:p>
        </p:txBody>
      </p:sp>
    </p:spTree>
    <p:extLst>
      <p:ext uri="{BB962C8B-B14F-4D97-AF65-F5344CB8AC3E}">
        <p14:creationId xmlns:p14="http://schemas.microsoft.com/office/powerpoint/2010/main" val="11830947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328592"/>
          </a:xfrm>
        </p:spPr>
        <p:txBody>
          <a:bodyPr/>
          <a:lstStyle/>
          <a:p>
            <a:pPr>
              <a:buNone/>
            </a:pPr>
            <a:r>
              <a:rPr lang="es-ES_tradnl" sz="2800" b="1" dirty="0" smtClean="0"/>
              <a:t>Salidas</a:t>
            </a:r>
          </a:p>
          <a:p>
            <a:pPr>
              <a:buNone/>
            </a:pPr>
            <a:endParaRPr lang="es-ES_tradnl" sz="2000" dirty="0" smtClean="0"/>
          </a:p>
          <a:p>
            <a:pPr>
              <a:buNone/>
            </a:pPr>
            <a:r>
              <a:rPr lang="es-ES_tradnl" sz="2000" b="1" dirty="0" smtClean="0"/>
              <a:t>Actualizaciones al Plan para la Dirección del Proyecto.</a:t>
            </a:r>
          </a:p>
          <a:p>
            <a:pPr>
              <a:buNone/>
            </a:pPr>
            <a:r>
              <a:rPr lang="es-ES_tradnl" sz="2000" b="1" dirty="0" smtClean="0"/>
              <a:t>	</a:t>
            </a:r>
            <a:r>
              <a:rPr lang="es-ES_tradnl" sz="2000" dirty="0" smtClean="0"/>
              <a:t>Línea base del desempeño de costos.</a:t>
            </a:r>
          </a:p>
          <a:p>
            <a:pPr>
              <a:buNone/>
            </a:pPr>
            <a:r>
              <a:rPr lang="es-ES_tradnl" sz="2000" b="1" dirty="0" smtClean="0"/>
              <a:t>	</a:t>
            </a:r>
            <a:r>
              <a:rPr lang="es-ES_tradnl" sz="2000" dirty="0" smtClean="0"/>
              <a:t>Plan de gestión de costos.</a:t>
            </a:r>
          </a:p>
          <a:p>
            <a:pPr>
              <a:buNone/>
            </a:pPr>
            <a:endParaRPr lang="es-ES_tradnl" sz="2000" dirty="0" smtClean="0"/>
          </a:p>
          <a:p>
            <a:pPr>
              <a:buNone/>
            </a:pPr>
            <a:r>
              <a:rPr lang="es-ES_tradnl" sz="2000" b="1" dirty="0" smtClean="0"/>
              <a:t>Actualizaciones a los documentos del proyecto.</a:t>
            </a:r>
          </a:p>
          <a:p>
            <a:pPr>
              <a:buNone/>
            </a:pPr>
            <a:r>
              <a:rPr lang="es-ES_tradnl" sz="2000" dirty="0" smtClean="0"/>
              <a:t>	Las estimaciones de los costos.</a:t>
            </a:r>
          </a:p>
          <a:p>
            <a:pPr>
              <a:buNone/>
            </a:pPr>
            <a:r>
              <a:rPr lang="es-ES_tradnl" sz="2000" dirty="0" smtClean="0"/>
              <a:t>	Base de las estimaciones.</a:t>
            </a:r>
          </a:p>
          <a:p>
            <a:pPr>
              <a:buNone/>
            </a:pPr>
            <a:endParaRPr lang="es-ES_tradnl" sz="2000" b="1" dirty="0" smtClean="0"/>
          </a:p>
          <a:p>
            <a:pPr>
              <a:buNone/>
            </a:pPr>
            <a:endParaRPr lang="es-ES_tradnl" sz="2000" dirty="0" smtClean="0"/>
          </a:p>
          <a:p>
            <a:pPr>
              <a:buNone/>
            </a:pPr>
            <a:endParaRPr lang="es-ES_tradnl" sz="20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45</a:t>
            </a:fld>
            <a:endParaRPr lang="es-ES" dirty="0"/>
          </a:p>
        </p:txBody>
      </p:sp>
    </p:spTree>
    <p:extLst>
      <p:ext uri="{BB962C8B-B14F-4D97-AF65-F5344CB8AC3E}">
        <p14:creationId xmlns:p14="http://schemas.microsoft.com/office/powerpoint/2010/main" val="7230479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46</a:t>
            </a:fld>
            <a:endParaRPr lang="es-ES"/>
          </a:p>
        </p:txBody>
      </p:sp>
      <p:sp>
        <p:nvSpPr>
          <p:cNvPr id="2" name="Marcador de contenido 1"/>
          <p:cNvSpPr>
            <a:spLocks noGrp="1"/>
          </p:cNvSpPr>
          <p:nvPr>
            <p:ph idx="1"/>
          </p:nvPr>
        </p:nvSpPr>
        <p:spPr/>
        <p:txBody>
          <a:bodyPr/>
          <a:lstStyle/>
          <a:p>
            <a:pPr marL="0" indent="0">
              <a:buNone/>
            </a:pPr>
            <a:r>
              <a:rPr lang="es-ES_tradnl" dirty="0" err="1" smtClean="0"/>
              <a:t>Presentaci</a:t>
            </a:r>
            <a:r>
              <a:rPr lang="es-ES" dirty="0" err="1" smtClean="0"/>
              <a:t>ón</a:t>
            </a:r>
            <a:r>
              <a:rPr lang="es-ES" dirty="0" smtClean="0"/>
              <a:t> elaborada con los aportes de los profesores:</a:t>
            </a:r>
          </a:p>
          <a:p>
            <a:pPr lvl="1"/>
            <a:r>
              <a:rPr lang="es-ES" dirty="0" smtClean="0"/>
              <a:t>Ing. </a:t>
            </a:r>
            <a:r>
              <a:rPr lang="es-ES" dirty="0" err="1" smtClean="0"/>
              <a:t>Alvaro</a:t>
            </a:r>
            <a:r>
              <a:rPr lang="es-ES" dirty="0" smtClean="0"/>
              <a:t> Mata </a:t>
            </a:r>
            <a:r>
              <a:rPr lang="es-ES" dirty="0" err="1" smtClean="0"/>
              <a:t>Leitón</a:t>
            </a:r>
            <a:r>
              <a:rPr lang="es-ES" dirty="0" smtClean="0"/>
              <a:t>, MAP, PMP, GPM-b</a:t>
            </a:r>
          </a:p>
          <a:p>
            <a:pPr lvl="1"/>
            <a:r>
              <a:rPr lang="es-ES" dirty="0" smtClean="0"/>
              <a:t>Ing. Carlos Brenes Mena, MAP, PMP, GPM-b</a:t>
            </a:r>
          </a:p>
          <a:p>
            <a:pPr lvl="1"/>
            <a:r>
              <a:rPr lang="es-ES" dirty="0" smtClean="0"/>
              <a:t>Ing. William </a:t>
            </a:r>
            <a:r>
              <a:rPr lang="es-ES" dirty="0" err="1" smtClean="0"/>
              <a:t>Ernest</a:t>
            </a:r>
            <a:r>
              <a:rPr lang="es-ES" dirty="0" smtClean="0"/>
              <a:t> </a:t>
            </a:r>
            <a:r>
              <a:rPr lang="es-ES" dirty="0" err="1" smtClean="0"/>
              <a:t>Mondol</a:t>
            </a:r>
            <a:r>
              <a:rPr lang="es-ES" dirty="0" smtClean="0"/>
              <a:t>, MAP, PMP </a:t>
            </a:r>
            <a:endParaRPr lang="es-ES_tradnl" dirty="0"/>
          </a:p>
        </p:txBody>
      </p:sp>
    </p:spTree>
    <p:extLst>
      <p:ext uri="{BB962C8B-B14F-4D97-AF65-F5344CB8AC3E}">
        <p14:creationId xmlns:p14="http://schemas.microsoft.com/office/powerpoint/2010/main" val="312042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rgbClr val="92D050"/>
          </a:solidFill>
        </p:spPr>
        <p:txBody>
          <a:bodyPr/>
          <a:lstStyle/>
          <a:p>
            <a:r>
              <a:rPr lang="es-ES_tradnl" sz="3200" dirty="0" smtClean="0"/>
              <a:t>7.2 Estimar los costos </a:t>
            </a:r>
            <a:endParaRPr lang="es-ES" sz="3200" dirty="0"/>
          </a:p>
        </p:txBody>
      </p:sp>
      <p:graphicFrame>
        <p:nvGraphicFramePr>
          <p:cNvPr id="5" name="4 Marcador de contenido"/>
          <p:cNvGraphicFramePr>
            <a:graphicFrameLocks noGrp="1"/>
          </p:cNvGraphicFramePr>
          <p:nvPr>
            <p:ph idx="1"/>
            <p:extLst/>
          </p:nvPr>
        </p:nvGraphicFramePr>
        <p:xfrm>
          <a:off x="467544" y="908720"/>
          <a:ext cx="8229600" cy="5589240"/>
        </p:xfrm>
        <a:graphic>
          <a:graphicData uri="http://schemas.openxmlformats.org/drawingml/2006/table">
            <a:tbl>
              <a:tblPr firstRow="1" bandRow="1">
                <a:tableStyleId>{5C22544A-7EE6-4342-B048-85BDC9FD1C3A}</a:tableStyleId>
              </a:tblPr>
              <a:tblGrid>
                <a:gridCol w="2808312"/>
                <a:gridCol w="2678088"/>
                <a:gridCol w="2743200"/>
              </a:tblGrid>
              <a:tr h="370840">
                <a:tc>
                  <a:txBody>
                    <a:bodyPr/>
                    <a:lstStyle/>
                    <a:p>
                      <a:r>
                        <a:rPr lang="es-ES_tradnl" dirty="0" smtClean="0"/>
                        <a:t>Entradas</a:t>
                      </a:r>
                      <a:endParaRPr lang="es-ES" dirty="0"/>
                    </a:p>
                  </a:txBody>
                  <a:tcPr/>
                </a:tc>
                <a:tc>
                  <a:txBody>
                    <a:bodyPr/>
                    <a:lstStyle/>
                    <a:p>
                      <a:r>
                        <a:rPr lang="es-ES_tradnl" dirty="0" smtClean="0"/>
                        <a:t>Técnicas y Herramientas</a:t>
                      </a:r>
                      <a:endParaRPr lang="es-ES" dirty="0"/>
                    </a:p>
                  </a:txBody>
                  <a:tcPr/>
                </a:tc>
                <a:tc>
                  <a:txBody>
                    <a:bodyPr/>
                    <a:lstStyle/>
                    <a:p>
                      <a:r>
                        <a:rPr lang="es-ES_tradnl" dirty="0" smtClean="0"/>
                        <a:t>Salidas</a:t>
                      </a:r>
                      <a:endParaRPr lang="es-ES" dirty="0"/>
                    </a:p>
                  </a:txBody>
                  <a:tcPr/>
                </a:tc>
              </a:tr>
              <a:tr h="370840">
                <a:tc>
                  <a:txBody>
                    <a:bodyPr/>
                    <a:lstStyle/>
                    <a:p>
                      <a:r>
                        <a:rPr lang="es-CR" dirty="0" smtClean="0"/>
                        <a:t>1. Plan</a:t>
                      </a:r>
                      <a:r>
                        <a:rPr lang="es-CR" baseline="0" dirty="0" smtClean="0"/>
                        <a:t> de gestión del costo</a:t>
                      </a:r>
                      <a:endParaRPr lang="es-CR" dirty="0"/>
                    </a:p>
                  </a:txBody>
                  <a:tcPr/>
                </a:tc>
                <a:tc>
                  <a:txBody>
                    <a:bodyPr/>
                    <a:lstStyle/>
                    <a:p>
                      <a:r>
                        <a:rPr lang="es-ES_tradnl" sz="1600" dirty="0" smtClean="0"/>
                        <a:t>1. Juicio de Expertos</a:t>
                      </a:r>
                      <a:endParaRPr lang="es-ES" sz="1600" dirty="0"/>
                    </a:p>
                  </a:txBody>
                  <a:tcPr/>
                </a:tc>
                <a:tc>
                  <a:txBody>
                    <a:bodyPr/>
                    <a:lstStyle/>
                    <a:p>
                      <a:pPr marL="342900" indent="-342900">
                        <a:buNone/>
                      </a:pPr>
                      <a:r>
                        <a:rPr lang="es-ES_tradnl" sz="1600" dirty="0" smtClean="0"/>
                        <a:t>1. Estimaciones de Costos de la Actividades</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2. Plan</a:t>
                      </a:r>
                      <a:r>
                        <a:rPr lang="es-ES_tradnl" sz="1600" baseline="0" dirty="0" smtClean="0"/>
                        <a:t> de Gestión de los Recursos Humanos</a:t>
                      </a:r>
                      <a:endParaRPr lang="es-ES" sz="1600" dirty="0" smtClean="0"/>
                    </a:p>
                  </a:txBody>
                  <a:tcPr/>
                </a:tc>
                <a:tc>
                  <a:txBody>
                    <a:bodyPr/>
                    <a:lstStyle/>
                    <a:p>
                      <a:r>
                        <a:rPr lang="es-ES_tradnl" sz="1600" dirty="0" smtClean="0"/>
                        <a:t>2. Estimación Análoga</a:t>
                      </a:r>
                      <a:endParaRPr lang="es-ES" sz="1600" dirty="0"/>
                    </a:p>
                  </a:txBody>
                  <a:tcPr/>
                </a:tc>
                <a:tc>
                  <a:txBody>
                    <a:bodyPr/>
                    <a:lstStyle/>
                    <a:p>
                      <a:r>
                        <a:rPr lang="es-ES_tradnl" sz="1600" dirty="0" smtClean="0"/>
                        <a:t>2. Base de las Estimaciones</a:t>
                      </a:r>
                      <a:endParaRPr lang="es-ES" sz="1600" dirty="0"/>
                    </a:p>
                  </a:txBody>
                  <a:tcPr/>
                </a:tc>
              </a:tr>
              <a:tr h="631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3. Línea</a:t>
                      </a:r>
                      <a:r>
                        <a:rPr lang="es-ES_tradnl" sz="1600" baseline="0" dirty="0" smtClean="0"/>
                        <a:t> Base del Alcance</a:t>
                      </a:r>
                      <a:endParaRPr lang="es-ES" sz="1600" dirty="0" smtClean="0"/>
                    </a:p>
                  </a:txBody>
                  <a:tcPr/>
                </a:tc>
                <a:tc>
                  <a:txBody>
                    <a:bodyPr/>
                    <a:lstStyle/>
                    <a:p>
                      <a:r>
                        <a:rPr lang="es-ES_tradnl" sz="1600" dirty="0" smtClean="0"/>
                        <a:t>3.</a:t>
                      </a:r>
                      <a:r>
                        <a:rPr lang="es-ES_tradnl" sz="1600" baseline="0" dirty="0" smtClean="0"/>
                        <a:t> Estimación Paramétrica</a:t>
                      </a:r>
                      <a:endParaRPr lang="es-E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kern="1200" baseline="0" dirty="0" smtClean="0">
                          <a:solidFill>
                            <a:schemeClr val="dk1"/>
                          </a:solidFill>
                          <a:latin typeface="+mn-lt"/>
                          <a:ea typeface="+mn-ea"/>
                          <a:cs typeface="+mn-cs"/>
                        </a:rPr>
                        <a:t>3. </a:t>
                      </a:r>
                      <a:r>
                        <a:rPr lang="es-ES_tradnl" sz="1600" baseline="0" dirty="0" smtClean="0"/>
                        <a:t>Actualizaciones a los documentos del proyecto</a:t>
                      </a:r>
                      <a:endParaRPr lang="es-ES" sz="16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4. Cronograma</a:t>
                      </a:r>
                      <a:r>
                        <a:rPr lang="es-ES_tradnl" sz="1600" baseline="0" dirty="0" smtClean="0"/>
                        <a:t> del Proyecto</a:t>
                      </a:r>
                      <a:endParaRPr lang="es-ES" sz="1600" dirty="0" smtClean="0"/>
                    </a:p>
                  </a:txBody>
                  <a:tcPr/>
                </a:tc>
                <a:tc>
                  <a:txBody>
                    <a:bodyPr/>
                    <a:lstStyle/>
                    <a:p>
                      <a:r>
                        <a:rPr lang="es-ES_tradnl" sz="1600" dirty="0" smtClean="0"/>
                        <a:t>4. Estimación</a:t>
                      </a:r>
                      <a:r>
                        <a:rPr lang="es-ES_tradnl" sz="1600" baseline="0" dirty="0" smtClean="0"/>
                        <a:t> Ascendente</a:t>
                      </a:r>
                      <a:endParaRPr lang="es-ES" sz="1600" dirty="0"/>
                    </a:p>
                  </a:txBody>
                  <a:tcPr/>
                </a:tc>
                <a:tc>
                  <a:txBody>
                    <a:bodyPr/>
                    <a:lstStyle/>
                    <a:p>
                      <a:endParaRPr lang="es-ES" sz="1600" kern="1200" baseline="0" dirty="0">
                        <a:solidFill>
                          <a:schemeClr val="dk1"/>
                        </a:solidFill>
                        <a:latin typeface="+mn-lt"/>
                        <a:ea typeface="+mn-ea"/>
                        <a:cs typeface="+mn-cs"/>
                      </a:endParaRPr>
                    </a:p>
                  </a:txBody>
                  <a:tcPr/>
                </a:tc>
              </a:tr>
              <a:tr h="370840">
                <a:tc>
                  <a:txBody>
                    <a:bodyPr/>
                    <a:lstStyle/>
                    <a:p>
                      <a:r>
                        <a:rPr lang="es-ES_tradnl" sz="1600" dirty="0" smtClean="0"/>
                        <a:t>5. Registro de Riesgos</a:t>
                      </a:r>
                      <a:endParaRPr lang="es-ES" sz="1600" dirty="0"/>
                    </a:p>
                  </a:txBody>
                  <a:tcPr/>
                </a:tc>
                <a:tc>
                  <a:txBody>
                    <a:bodyPr/>
                    <a:lstStyle/>
                    <a:p>
                      <a:r>
                        <a:rPr lang="es-ES_tradnl" sz="1600" dirty="0" smtClean="0"/>
                        <a:t>5. Estimación</a:t>
                      </a:r>
                      <a:r>
                        <a:rPr lang="es-ES_tradnl" sz="1600" baseline="0" dirty="0" smtClean="0"/>
                        <a:t> por Tres Valores</a:t>
                      </a:r>
                      <a:endParaRPr lang="es-ES" sz="1600" dirty="0"/>
                    </a:p>
                  </a:txBody>
                  <a:tcPr/>
                </a:tc>
                <a:tc>
                  <a:txBody>
                    <a:bodyPr/>
                    <a:lstStyle/>
                    <a:p>
                      <a:endParaRPr lang="es-ES" sz="1600" dirty="0"/>
                    </a:p>
                  </a:txBody>
                  <a:tcPr/>
                </a:tc>
              </a:tr>
              <a:tr h="370840">
                <a:tc>
                  <a:txBody>
                    <a:bodyPr/>
                    <a:lstStyle/>
                    <a:p>
                      <a:r>
                        <a:rPr lang="es-ES_tradnl" sz="1600" dirty="0" smtClean="0"/>
                        <a:t>6. Factores Ambientales de la Empresa</a:t>
                      </a:r>
                      <a:endParaRPr lang="es-ES" sz="1600" dirty="0"/>
                    </a:p>
                  </a:txBody>
                  <a:tcPr/>
                </a:tc>
                <a:tc>
                  <a:txBody>
                    <a:bodyPr/>
                    <a:lstStyle/>
                    <a:p>
                      <a:r>
                        <a:rPr lang="es-ES_tradnl" sz="1600" dirty="0" smtClean="0"/>
                        <a:t>6. Análisis de Reserva</a:t>
                      </a:r>
                      <a:endParaRPr lang="es-ES" sz="1600" dirty="0"/>
                    </a:p>
                  </a:txBody>
                  <a:tcPr/>
                </a:tc>
                <a:tc>
                  <a:txBody>
                    <a:bodyPr/>
                    <a:lstStyle/>
                    <a:p>
                      <a:endParaRPr lang="es-ES" sz="1600" dirty="0"/>
                    </a:p>
                  </a:txBody>
                  <a:tcPr/>
                </a:tc>
              </a:tr>
              <a:tr h="370840">
                <a:tc>
                  <a:txBody>
                    <a:bodyPr/>
                    <a:lstStyle/>
                    <a:p>
                      <a:r>
                        <a:rPr lang="es-ES_tradnl" sz="1600" dirty="0" smtClean="0"/>
                        <a:t>7. Activos de los procesos </a:t>
                      </a:r>
                      <a:r>
                        <a:rPr lang="es-ES_tradnl" sz="1600" dirty="0" err="1" smtClean="0"/>
                        <a:t>org</a:t>
                      </a:r>
                      <a:r>
                        <a:rPr lang="es-ES_tradnl" sz="1600" dirty="0" smtClean="0"/>
                        <a:t>.</a:t>
                      </a:r>
                      <a:endParaRPr lang="es-ES" sz="1600" dirty="0"/>
                    </a:p>
                  </a:txBody>
                  <a:tcPr/>
                </a:tc>
                <a:tc>
                  <a:txBody>
                    <a:bodyPr/>
                    <a:lstStyle/>
                    <a:p>
                      <a:r>
                        <a:rPr lang="es-ES_tradnl" sz="1600" dirty="0" smtClean="0"/>
                        <a:t>7. Costo de la Calidad</a:t>
                      </a:r>
                      <a:endParaRPr lang="es-ES" sz="1600" dirty="0"/>
                    </a:p>
                  </a:txBody>
                  <a:tcPr/>
                </a:tc>
                <a:tc>
                  <a:txBody>
                    <a:bodyPr/>
                    <a:lstStyle/>
                    <a:p>
                      <a:endParaRPr lang="es-ES" sz="1600" dirty="0"/>
                    </a:p>
                  </a:txBody>
                  <a:tcPr/>
                </a:tc>
              </a:tr>
              <a:tr h="370840">
                <a:tc>
                  <a:txBody>
                    <a:bodyPr/>
                    <a:lstStyle/>
                    <a:p>
                      <a:endParaRPr lang="es-ES" sz="1600" dirty="0"/>
                    </a:p>
                  </a:txBody>
                  <a:tcPr/>
                </a:tc>
                <a:tc>
                  <a:txBody>
                    <a:bodyPr/>
                    <a:lstStyle/>
                    <a:p>
                      <a:r>
                        <a:rPr lang="es-ES_tradnl" sz="1600" dirty="0" smtClean="0"/>
                        <a:t>8. Software para la estimación de los costo</a:t>
                      </a:r>
                      <a:endParaRPr lang="es-ES" sz="1600" dirty="0"/>
                    </a:p>
                  </a:txBody>
                  <a:tcPr/>
                </a:tc>
                <a:tc>
                  <a:txBody>
                    <a:bodyPr/>
                    <a:lstStyle/>
                    <a:p>
                      <a:endParaRPr lang="es-ES" sz="1600" dirty="0"/>
                    </a:p>
                  </a:txBody>
                  <a:tcPr/>
                </a:tc>
              </a:tr>
              <a:tr h="370840">
                <a:tc>
                  <a:txBody>
                    <a:bodyPr/>
                    <a:lstStyle/>
                    <a:p>
                      <a:endParaRPr lang="es-ES" sz="1600" dirty="0"/>
                    </a:p>
                  </a:txBody>
                  <a:tcPr/>
                </a:tc>
                <a:tc>
                  <a:txBody>
                    <a:bodyPr/>
                    <a:lstStyle/>
                    <a:p>
                      <a:r>
                        <a:rPr lang="es-ES_tradnl" sz="1600" dirty="0" smtClean="0"/>
                        <a:t>9. Análisis de las Propuestas para</a:t>
                      </a:r>
                      <a:r>
                        <a:rPr lang="es-ES_tradnl" sz="1600" baseline="0" dirty="0" smtClean="0"/>
                        <a:t> Licitaciones</a:t>
                      </a:r>
                      <a:endParaRPr lang="es-ES" sz="1600" dirty="0"/>
                    </a:p>
                  </a:txBody>
                  <a:tcPr/>
                </a:tc>
                <a:tc>
                  <a:txBody>
                    <a:bodyPr/>
                    <a:lstStyle/>
                    <a:p>
                      <a:endParaRPr lang="es-ES" sz="1600" dirty="0"/>
                    </a:p>
                  </a:txBody>
                  <a:tcPr/>
                </a:tc>
              </a:tr>
              <a:tr h="370840">
                <a:tc>
                  <a:txBody>
                    <a:bodyPr/>
                    <a:lstStyle/>
                    <a:p>
                      <a:endParaRPr lang="es-ES" sz="1600" dirty="0"/>
                    </a:p>
                  </a:txBody>
                  <a:tcPr/>
                </a:tc>
                <a:tc>
                  <a:txBody>
                    <a:bodyPr/>
                    <a:lstStyle/>
                    <a:p>
                      <a:r>
                        <a:rPr lang="es-ES" sz="1600" dirty="0" smtClean="0"/>
                        <a:t>10. Técnicas</a:t>
                      </a:r>
                      <a:r>
                        <a:rPr lang="es-ES" sz="1600" baseline="0" dirty="0" smtClean="0"/>
                        <a:t> de decisión grupales</a:t>
                      </a:r>
                      <a:endParaRPr lang="es-ES" sz="1600" dirty="0"/>
                    </a:p>
                  </a:txBody>
                  <a:tcPr/>
                </a:tc>
                <a:tc>
                  <a:txBody>
                    <a:bodyPr/>
                    <a:lstStyle/>
                    <a:p>
                      <a:endParaRPr lang="es-ES" sz="1600"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5</a:t>
            </a:fld>
            <a:endParaRPr lang="es-ES" dirty="0"/>
          </a:p>
        </p:txBody>
      </p:sp>
    </p:spTree>
    <p:extLst>
      <p:ext uri="{BB962C8B-B14F-4D97-AF65-F5344CB8AC3E}">
        <p14:creationId xmlns:p14="http://schemas.microsoft.com/office/powerpoint/2010/main" val="41792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6</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1691680" y="1484784"/>
            <a:ext cx="5429288" cy="323165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que permite la estimación de los costos de los recursos necesarios para desarrollar las actividades del proyecto.</a:t>
            </a:r>
          </a:p>
          <a:p>
            <a:endParaRPr lang="es-ES_tradnl" dirty="0" smtClean="0"/>
          </a:p>
          <a:p>
            <a:r>
              <a:rPr lang="es-ES_tradnl" dirty="0" smtClean="0"/>
              <a:t>Consiste en:</a:t>
            </a:r>
          </a:p>
          <a:p>
            <a:pPr>
              <a:buFont typeface="Wingdings" pitchFamily="2" charset="2"/>
              <a:buChar char="ü"/>
            </a:pPr>
            <a:r>
              <a:rPr lang="es-ES_tradnl" dirty="0" smtClean="0"/>
              <a:t>Identificar y considerar las alternativas para estimar los costos de los recursos.</a:t>
            </a:r>
          </a:p>
          <a:p>
            <a:pPr>
              <a:buFont typeface="Wingdings" pitchFamily="2" charset="2"/>
              <a:buChar char="ü"/>
            </a:pPr>
            <a:r>
              <a:rPr lang="es-ES_tradnl" dirty="0" smtClean="0"/>
              <a:t>Considera el equilibrio entre los costos y los riesgos.</a:t>
            </a:r>
          </a:p>
          <a:p>
            <a:endParaRPr lang="es-ES_tradnl" dirty="0" smtClean="0"/>
          </a:p>
        </p:txBody>
      </p:sp>
    </p:spTree>
    <p:extLst>
      <p:ext uri="{BB962C8B-B14F-4D97-AF65-F5344CB8AC3E}">
        <p14:creationId xmlns:p14="http://schemas.microsoft.com/office/powerpoint/2010/main" val="1748402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7</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1691680" y="1484784"/>
            <a:ext cx="5429288" cy="4585871"/>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Qué es estimado en este proceso, además de los recursos propios del proyecto?</a:t>
            </a:r>
          </a:p>
          <a:p>
            <a:pPr>
              <a:buFont typeface="Wingdings" pitchFamily="2" charset="2"/>
              <a:buChar char="ü"/>
            </a:pPr>
            <a:r>
              <a:rPr lang="es-ES_tradnl" dirty="0" smtClean="0"/>
              <a:t>Costo de los esfuerzos de calidad</a:t>
            </a:r>
          </a:p>
          <a:p>
            <a:pPr>
              <a:buFont typeface="Wingdings" pitchFamily="2" charset="2"/>
              <a:buChar char="ü"/>
            </a:pPr>
            <a:r>
              <a:rPr lang="es-ES_tradnl" dirty="0" smtClean="0"/>
              <a:t>Costo de los esfuerzos de análisis de riesgos</a:t>
            </a:r>
          </a:p>
          <a:p>
            <a:pPr>
              <a:buFont typeface="Wingdings" pitchFamily="2" charset="2"/>
              <a:buChar char="ü"/>
            </a:pPr>
            <a:r>
              <a:rPr lang="es-ES_tradnl" dirty="0" smtClean="0"/>
              <a:t>Costo de los administradores del proyecto</a:t>
            </a:r>
          </a:p>
          <a:p>
            <a:pPr>
              <a:buFont typeface="Wingdings" pitchFamily="2" charset="2"/>
              <a:buChar char="ü"/>
            </a:pPr>
            <a:r>
              <a:rPr lang="es-ES_tradnl" dirty="0" smtClean="0"/>
              <a:t>Costo de las actividades de administración del proyecto.</a:t>
            </a:r>
          </a:p>
          <a:p>
            <a:pPr>
              <a:buFont typeface="Wingdings" pitchFamily="2" charset="2"/>
              <a:buChar char="ü"/>
            </a:pPr>
            <a:r>
              <a:rPr lang="es-ES_tradnl" dirty="0" smtClean="0"/>
              <a:t>Costos directos relacionados con el proyecto</a:t>
            </a:r>
          </a:p>
          <a:p>
            <a:pPr>
              <a:buFont typeface="Wingdings" pitchFamily="2" charset="2"/>
              <a:buChar char="ü"/>
            </a:pPr>
            <a:r>
              <a:rPr lang="es-ES_tradnl" dirty="0" smtClean="0"/>
              <a:t>Suministros para la oficina del proyecto.</a:t>
            </a:r>
          </a:p>
          <a:p>
            <a:pPr>
              <a:buFont typeface="Wingdings" pitchFamily="2" charset="2"/>
              <a:buChar char="ü"/>
            </a:pPr>
            <a:r>
              <a:rPr lang="es-ES_tradnl" dirty="0" smtClean="0"/>
              <a:t>Salarios de la administración del proyecto y gastos de la oficina del proyecto</a:t>
            </a:r>
          </a:p>
          <a:p>
            <a:pPr>
              <a:buFont typeface="Wingdings" pitchFamily="2" charset="2"/>
              <a:buChar char="ü"/>
            </a:pPr>
            <a:r>
              <a:rPr lang="es-ES_tradnl" dirty="0" smtClean="0"/>
              <a:t>Costos de las consultorías relacionadas con el proyecto.</a:t>
            </a:r>
          </a:p>
          <a:p>
            <a:pPr>
              <a:buFont typeface="Wingdings" pitchFamily="2" charset="2"/>
              <a:buChar char="ü"/>
            </a:pPr>
            <a:r>
              <a:rPr lang="es-ES_tradnl" dirty="0" smtClean="0"/>
              <a:t>Otros considerados de importancia por el equipo de proyecto.</a:t>
            </a:r>
          </a:p>
        </p:txBody>
      </p:sp>
    </p:spTree>
    <p:extLst>
      <p:ext uri="{BB962C8B-B14F-4D97-AF65-F5344CB8AC3E}">
        <p14:creationId xmlns:p14="http://schemas.microsoft.com/office/powerpoint/2010/main" val="782183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8</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1691680" y="1124744"/>
            <a:ext cx="5429288" cy="483209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Tipos de costos</a:t>
            </a:r>
          </a:p>
          <a:p>
            <a:pPr>
              <a:buFont typeface="Wingdings" pitchFamily="2" charset="2"/>
              <a:buChar char="ü"/>
            </a:pPr>
            <a:r>
              <a:rPr lang="es-ES_tradnl" u="sng" dirty="0" smtClean="0"/>
              <a:t>Costos Variables</a:t>
            </a:r>
            <a:r>
              <a:rPr lang="es-ES_tradnl" dirty="0" smtClean="0"/>
              <a:t>. Costos que cambian con la cantidad de producción o de trabajo, ejemplo: materiales, suministros, salarios del personal de ejecución de las actividades, otros.</a:t>
            </a:r>
          </a:p>
          <a:p>
            <a:pPr>
              <a:buFont typeface="Wingdings" pitchFamily="2" charset="2"/>
              <a:buChar char="ü"/>
            </a:pPr>
            <a:r>
              <a:rPr lang="es-ES_tradnl" u="sng" dirty="0" smtClean="0"/>
              <a:t>Costos Fijos</a:t>
            </a:r>
            <a:r>
              <a:rPr lang="es-ES_tradnl" dirty="0" smtClean="0"/>
              <a:t>. Costos que no cambian con la cantidad de producción, ejemplo: alquileres, salarios de la administración del proyecto, servicios públicos, otros.</a:t>
            </a:r>
          </a:p>
          <a:p>
            <a:pPr>
              <a:buFont typeface="Wingdings" pitchFamily="2" charset="2"/>
              <a:buChar char="ü"/>
            </a:pPr>
            <a:r>
              <a:rPr lang="es-ES_tradnl" u="sng" dirty="0" smtClean="0"/>
              <a:t>Costos Directos</a:t>
            </a:r>
            <a:r>
              <a:rPr lang="es-ES_tradnl" dirty="0" smtClean="0"/>
              <a:t>. Costos directamente atribuibles al trabajo del proyecto, viáticos, salarios de la administración del proyecto, costos del material usado en el proyecto, otros.</a:t>
            </a:r>
          </a:p>
          <a:p>
            <a:pPr>
              <a:buFont typeface="Wingdings" pitchFamily="2" charset="2"/>
              <a:buChar char="ü"/>
            </a:pPr>
            <a:r>
              <a:rPr lang="es-ES_tradnl" u="sng" dirty="0" smtClean="0"/>
              <a:t>Costos Indirectos</a:t>
            </a:r>
            <a:r>
              <a:rPr lang="es-ES_tradnl" dirty="0" smtClean="0"/>
              <a:t>. Costos incurridos para el beneficio de varios proyectos, ejemplo: impuestos, gastos de oficinas centrales, otros.</a:t>
            </a:r>
          </a:p>
        </p:txBody>
      </p:sp>
    </p:spTree>
    <p:extLst>
      <p:ext uri="{BB962C8B-B14F-4D97-AF65-F5344CB8AC3E}">
        <p14:creationId xmlns:p14="http://schemas.microsoft.com/office/powerpoint/2010/main" val="1414748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9</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513986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Entradas para la Estimación de los costos.</a:t>
            </a:r>
          </a:p>
          <a:p>
            <a:endParaRPr lang="es-ES_tradnl" sz="2000" b="1" dirty="0" smtClean="0"/>
          </a:p>
          <a:p>
            <a:pPr marL="342900" indent="-342900">
              <a:buFont typeface="Wingdings" pitchFamily="2" charset="2"/>
              <a:buChar char="ü"/>
            </a:pPr>
            <a:r>
              <a:rPr lang="es-ES_tradnl" b="1" dirty="0" smtClean="0"/>
              <a:t>Línea base del Alcance.</a:t>
            </a:r>
          </a:p>
          <a:p>
            <a:pPr marL="342900" indent="-342900"/>
            <a:r>
              <a:rPr lang="es-ES_tradnl" b="1" dirty="0" smtClean="0"/>
              <a:t>	</a:t>
            </a:r>
            <a:r>
              <a:rPr lang="es-ES_tradnl" dirty="0" smtClean="0"/>
              <a:t>Es necesaria para conocer el detalle de qué es lo que se va a estimar, qué no es parte del Alcance, cuáles restricciones existen, etc.</a:t>
            </a:r>
            <a:endParaRPr lang="es-ES_tradnl" b="1" dirty="0" smtClean="0"/>
          </a:p>
          <a:p>
            <a:pPr marL="342900" indent="-342900">
              <a:buFont typeface="Wingdings" pitchFamily="2" charset="2"/>
              <a:buChar char="ü"/>
            </a:pPr>
            <a:r>
              <a:rPr lang="es-ES_tradnl" b="1" dirty="0" smtClean="0"/>
              <a:t>Cronograma del proyecto.</a:t>
            </a:r>
          </a:p>
          <a:p>
            <a:pPr marL="342900" indent="-342900"/>
            <a:r>
              <a:rPr lang="es-ES_tradnl" b="1" dirty="0" smtClean="0"/>
              <a:t>	</a:t>
            </a:r>
            <a:r>
              <a:rPr lang="es-ES_tradnl" dirty="0" smtClean="0"/>
              <a:t>Contiene la información acerca de la cantidad y tipo de recursos requeridos para cada entregable y actividad, cuándo se requiere ese recurso. Es particularmente importante porque indica en qué momento se requiere el dinero para la compra de los recursos, y el costo de los recursos es afectado por el momento en que se debe comprar. Sirve para generar la línea base del costo que es el Flujo de Efectivo requerido para el proyecto en función del tiempo.</a:t>
            </a:r>
          </a:p>
          <a:p>
            <a:pPr marL="342900" indent="-342900">
              <a:buFont typeface="Wingdings" pitchFamily="2" charset="2"/>
              <a:buChar char="ü"/>
            </a:pPr>
            <a:r>
              <a:rPr lang="es-ES_tradnl" b="1" smtClean="0"/>
              <a:t>Plan de gestión de los Recursos Humanos.</a:t>
            </a:r>
          </a:p>
          <a:p>
            <a:pPr marL="342900" indent="-342900"/>
            <a:r>
              <a:rPr lang="es-ES_tradnl" b="1" smtClean="0"/>
              <a:t>	</a:t>
            </a:r>
            <a:r>
              <a:rPr lang="es-ES_tradnl" smtClean="0"/>
              <a:t>Contiene información acerca de los salarios, tipo de trabajador, disponibilidad, sistema de premios, y otros importantes para estimar el costo de las actividades.</a:t>
            </a:r>
            <a:endParaRPr lang="es-ES_tradnl" b="1" dirty="0" smtClean="0"/>
          </a:p>
        </p:txBody>
      </p:sp>
    </p:spTree>
    <p:extLst>
      <p:ext uri="{BB962C8B-B14F-4D97-AF65-F5344CB8AC3E}">
        <p14:creationId xmlns:p14="http://schemas.microsoft.com/office/powerpoint/2010/main" val="739217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instructiv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Temainstructivo</Template>
  <TotalTime>1924</TotalTime>
  <Words>3871</Words>
  <Application>Microsoft Macintosh PowerPoint</Application>
  <PresentationFormat>Presentación en pantalla (4:3)</PresentationFormat>
  <Paragraphs>566</Paragraphs>
  <Slides>46</Slides>
  <Notes>7</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46</vt:i4>
      </vt:variant>
    </vt:vector>
  </HeadingPairs>
  <TitlesOfParts>
    <vt:vector size="51" baseType="lpstr">
      <vt:lpstr>Calibri</vt:lpstr>
      <vt:lpstr>Courier New</vt:lpstr>
      <vt:lpstr>Wingdings</vt:lpstr>
      <vt:lpstr>Arial</vt:lpstr>
      <vt:lpstr>Temainstructivo</vt:lpstr>
      <vt:lpstr>   Universidad para la Cooperación Internacional  PROGRAMA MAESTRÍA EN ADMINISTRACIÓN DE PROYECTOS   Gestión del Costo del Proyecto</vt:lpstr>
      <vt:lpstr>GESTIÓN DEL COSTO</vt:lpstr>
      <vt:lpstr>7.1 Planificar la Gestión del costo del Proyecto</vt:lpstr>
      <vt:lpstr>7.1 Gestión del costo del Proyecto</vt:lpstr>
      <vt:lpstr>7.2 Estimar los costos </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7.3 Determinar el presupuesto </vt:lpstr>
      <vt:lpstr>6.1 Definir las actividades</vt:lpstr>
      <vt:lpstr>6.1 Definir las actividades</vt:lpstr>
      <vt:lpstr>6.1 Definir las actividades</vt:lpstr>
      <vt:lpstr>7.3 Determinar el presupuesto</vt:lpstr>
      <vt:lpstr>7.3 Determinar el presupuesto</vt:lpstr>
      <vt:lpstr>7.3 Determinar el presupuesto</vt:lpstr>
      <vt:lpstr>7.3 Determinar el presupuesto</vt:lpstr>
      <vt:lpstr>7.3 Determinar el presupuesto</vt:lpstr>
      <vt:lpstr>7.3 Determinar el presupuesto</vt:lpstr>
      <vt:lpstr>7.3 Determinar el presupuesto</vt:lpstr>
      <vt:lpstr>7.3 Determinar el presupuesto</vt:lpstr>
      <vt:lpstr>7.3 Determinar el presupuesto Curva 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Redondo</dc:creator>
  <cp:lastModifiedBy>Carlos Brenes</cp:lastModifiedBy>
  <cp:revision>92</cp:revision>
  <dcterms:created xsi:type="dcterms:W3CDTF">2012-03-23T18:45:03Z</dcterms:created>
  <dcterms:modified xsi:type="dcterms:W3CDTF">2015-12-07T16:25:10Z</dcterms:modified>
</cp:coreProperties>
</file>