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9" r:id="rId3"/>
    <p:sldId id="261" r:id="rId4"/>
    <p:sldId id="262" r:id="rId5"/>
    <p:sldId id="263" r:id="rId6"/>
    <p:sldId id="264" r:id="rId7"/>
    <p:sldId id="267" r:id="rId8"/>
    <p:sldId id="268" r:id="rId9"/>
    <p:sldId id="286" r:id="rId10"/>
    <p:sldId id="265" r:id="rId11"/>
    <p:sldId id="266"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Lst>
  <p:sldSz cx="9144000" cy="6858000" type="screen4x3"/>
  <p:notesSz cx="9051925" cy="7077075"/>
  <p:defaultTextStyle>
    <a:defPPr>
      <a:defRPr lang="es-E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69374" autoAdjust="0"/>
  </p:normalViewPr>
  <p:slideViewPr>
    <p:cSldViewPr>
      <p:cViewPr varScale="1">
        <p:scale>
          <a:sx n="55" d="100"/>
          <a:sy n="55" d="100"/>
        </p:scale>
        <p:origin x="624" y="60"/>
      </p:cViewPr>
      <p:guideLst>
        <p:guide orient="horz" pos="2160"/>
        <p:guide pos="2880"/>
      </p:guideLst>
    </p:cSldViewPr>
  </p:slideViewPr>
  <p:outlineViewPr>
    <p:cViewPr>
      <p:scale>
        <a:sx n="33" d="100"/>
        <a:sy n="33" d="100"/>
      </p:scale>
      <p:origin x="48" y="105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3922501" cy="354096"/>
          </a:xfrm>
          <a:prstGeom prst="rect">
            <a:avLst/>
          </a:prstGeom>
        </p:spPr>
        <p:txBody>
          <a:bodyPr vert="horz" lIns="93692" tIns="46845" rIns="93692" bIns="46845" rtlCol="0"/>
          <a:lstStyle>
            <a:lvl1pPr algn="l">
              <a:defRPr sz="1200"/>
            </a:lvl1pPr>
          </a:lstStyle>
          <a:p>
            <a:pPr>
              <a:defRPr/>
            </a:pPr>
            <a:endParaRPr lang="es-CR" dirty="0"/>
          </a:p>
        </p:txBody>
      </p:sp>
      <p:sp>
        <p:nvSpPr>
          <p:cNvPr id="3" name="2 Marcador de fecha"/>
          <p:cNvSpPr>
            <a:spLocks noGrp="1"/>
          </p:cNvSpPr>
          <p:nvPr>
            <p:ph type="dt" sz="quarter" idx="1"/>
          </p:nvPr>
        </p:nvSpPr>
        <p:spPr>
          <a:xfrm>
            <a:off x="5127332" y="0"/>
            <a:ext cx="3922501" cy="354096"/>
          </a:xfrm>
          <a:prstGeom prst="rect">
            <a:avLst/>
          </a:prstGeom>
        </p:spPr>
        <p:txBody>
          <a:bodyPr vert="horz" lIns="93692" tIns="46845" rIns="93692" bIns="46845" rtlCol="0"/>
          <a:lstStyle>
            <a:lvl1pPr algn="r">
              <a:defRPr sz="1200"/>
            </a:lvl1pPr>
          </a:lstStyle>
          <a:p>
            <a:pPr>
              <a:defRPr/>
            </a:pPr>
            <a:fld id="{6CA19423-667F-4E90-97A0-2D2C8E3391B5}" type="datetimeFigureOut">
              <a:rPr lang="es-CR"/>
              <a:pPr>
                <a:defRPr/>
              </a:pPr>
              <a:t>21/07/2014</a:t>
            </a:fld>
            <a:endParaRPr lang="es-CR" dirty="0"/>
          </a:p>
        </p:txBody>
      </p:sp>
      <p:sp>
        <p:nvSpPr>
          <p:cNvPr id="4" name="3 Marcador de pie de página"/>
          <p:cNvSpPr>
            <a:spLocks noGrp="1"/>
          </p:cNvSpPr>
          <p:nvPr>
            <p:ph type="ftr" sz="quarter" idx="2"/>
          </p:nvPr>
        </p:nvSpPr>
        <p:spPr>
          <a:xfrm>
            <a:off x="2" y="6721771"/>
            <a:ext cx="3922501" cy="354096"/>
          </a:xfrm>
          <a:prstGeom prst="rect">
            <a:avLst/>
          </a:prstGeom>
        </p:spPr>
        <p:txBody>
          <a:bodyPr vert="horz" lIns="93692" tIns="46845" rIns="93692" bIns="46845" rtlCol="0" anchor="b"/>
          <a:lstStyle>
            <a:lvl1pPr algn="l">
              <a:defRPr sz="1200"/>
            </a:lvl1pPr>
          </a:lstStyle>
          <a:p>
            <a:pPr>
              <a:defRPr/>
            </a:pPr>
            <a:endParaRPr lang="es-CR" dirty="0"/>
          </a:p>
        </p:txBody>
      </p:sp>
      <p:sp>
        <p:nvSpPr>
          <p:cNvPr id="5" name="4 Marcador de número de diapositiva"/>
          <p:cNvSpPr>
            <a:spLocks noGrp="1"/>
          </p:cNvSpPr>
          <p:nvPr>
            <p:ph type="sldNum" sz="quarter" idx="3"/>
          </p:nvPr>
        </p:nvSpPr>
        <p:spPr>
          <a:xfrm>
            <a:off x="5127332" y="6721771"/>
            <a:ext cx="3922501" cy="354096"/>
          </a:xfrm>
          <a:prstGeom prst="rect">
            <a:avLst/>
          </a:prstGeom>
        </p:spPr>
        <p:txBody>
          <a:bodyPr vert="horz" lIns="93692" tIns="46845" rIns="93692" bIns="46845" rtlCol="0" anchor="b"/>
          <a:lstStyle>
            <a:lvl1pPr algn="r">
              <a:defRPr sz="1200"/>
            </a:lvl1pPr>
          </a:lstStyle>
          <a:p>
            <a:pPr>
              <a:defRPr/>
            </a:pPr>
            <a:fld id="{7710B2F4-F3A8-4F8F-A13A-D18054D18F2A}" type="slidenum">
              <a:rPr lang="es-CR"/>
              <a:pPr>
                <a:defRPr/>
              </a:pPr>
              <a:t>‹Nº›</a:t>
            </a:fld>
            <a:endParaRPr lang="es-CR" dirty="0"/>
          </a:p>
        </p:txBody>
      </p:sp>
    </p:spTree>
    <p:extLst>
      <p:ext uri="{BB962C8B-B14F-4D97-AF65-F5344CB8AC3E}">
        <p14:creationId xmlns:p14="http://schemas.microsoft.com/office/powerpoint/2010/main" val="3462076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2" y="0"/>
            <a:ext cx="3922501" cy="354096"/>
          </a:xfrm>
          <a:prstGeom prst="rect">
            <a:avLst/>
          </a:prstGeom>
        </p:spPr>
        <p:txBody>
          <a:bodyPr vert="horz" lIns="93692" tIns="46845" rIns="93692" bIns="46845" rtlCol="0"/>
          <a:lstStyle>
            <a:lvl1pPr algn="l">
              <a:defRPr sz="1200"/>
            </a:lvl1pPr>
          </a:lstStyle>
          <a:p>
            <a:pPr>
              <a:defRPr/>
            </a:pPr>
            <a:endParaRPr lang="es-CR" dirty="0"/>
          </a:p>
        </p:txBody>
      </p:sp>
      <p:sp>
        <p:nvSpPr>
          <p:cNvPr id="3" name="2 Marcador de fecha"/>
          <p:cNvSpPr>
            <a:spLocks noGrp="1"/>
          </p:cNvSpPr>
          <p:nvPr>
            <p:ph type="dt" idx="1"/>
          </p:nvPr>
        </p:nvSpPr>
        <p:spPr>
          <a:xfrm>
            <a:off x="5127332" y="0"/>
            <a:ext cx="3922501" cy="354096"/>
          </a:xfrm>
          <a:prstGeom prst="rect">
            <a:avLst/>
          </a:prstGeom>
        </p:spPr>
        <p:txBody>
          <a:bodyPr vert="horz" lIns="93692" tIns="46845" rIns="93692" bIns="46845" rtlCol="0"/>
          <a:lstStyle>
            <a:lvl1pPr algn="r">
              <a:defRPr sz="1200"/>
            </a:lvl1pPr>
          </a:lstStyle>
          <a:p>
            <a:pPr>
              <a:defRPr/>
            </a:pPr>
            <a:fld id="{5D20732B-F1B7-4754-8367-B5657C3BE1B2}" type="datetimeFigureOut">
              <a:rPr lang="es-CR"/>
              <a:pPr>
                <a:defRPr/>
              </a:pPr>
              <a:t>21/07/2014</a:t>
            </a:fld>
            <a:endParaRPr lang="es-CR" dirty="0"/>
          </a:p>
        </p:txBody>
      </p:sp>
      <p:sp>
        <p:nvSpPr>
          <p:cNvPr id="4" name="3 Marcador de imagen de diapositiva"/>
          <p:cNvSpPr>
            <a:spLocks noGrp="1" noRot="1" noChangeAspect="1"/>
          </p:cNvSpPr>
          <p:nvPr>
            <p:ph type="sldImg" idx="2"/>
          </p:nvPr>
        </p:nvSpPr>
        <p:spPr>
          <a:xfrm>
            <a:off x="2757488" y="530225"/>
            <a:ext cx="3536950" cy="2654300"/>
          </a:xfrm>
          <a:prstGeom prst="rect">
            <a:avLst/>
          </a:prstGeom>
          <a:noFill/>
          <a:ln w="12700">
            <a:solidFill>
              <a:prstClr val="black"/>
            </a:solidFill>
          </a:ln>
        </p:spPr>
        <p:txBody>
          <a:bodyPr vert="horz" lIns="93692" tIns="46845" rIns="93692" bIns="46845" rtlCol="0" anchor="ctr"/>
          <a:lstStyle/>
          <a:p>
            <a:pPr lvl="0"/>
            <a:endParaRPr lang="es-CR" noProof="0" dirty="0" smtClean="0"/>
          </a:p>
        </p:txBody>
      </p:sp>
      <p:sp>
        <p:nvSpPr>
          <p:cNvPr id="5" name="4 Marcador de notas"/>
          <p:cNvSpPr>
            <a:spLocks noGrp="1"/>
          </p:cNvSpPr>
          <p:nvPr>
            <p:ph type="body" sz="quarter" idx="3"/>
          </p:nvPr>
        </p:nvSpPr>
        <p:spPr>
          <a:xfrm>
            <a:off x="905193" y="3362096"/>
            <a:ext cx="7241540" cy="3184443"/>
          </a:xfrm>
          <a:prstGeom prst="rect">
            <a:avLst/>
          </a:prstGeom>
        </p:spPr>
        <p:txBody>
          <a:bodyPr vert="horz" lIns="93692" tIns="46845" rIns="93692" bIns="46845"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CR" noProof="0" smtClean="0"/>
          </a:p>
        </p:txBody>
      </p:sp>
      <p:sp>
        <p:nvSpPr>
          <p:cNvPr id="6" name="5 Marcador de pie de página"/>
          <p:cNvSpPr>
            <a:spLocks noGrp="1"/>
          </p:cNvSpPr>
          <p:nvPr>
            <p:ph type="ftr" sz="quarter" idx="4"/>
          </p:nvPr>
        </p:nvSpPr>
        <p:spPr>
          <a:xfrm>
            <a:off x="2" y="6721771"/>
            <a:ext cx="3922501" cy="354096"/>
          </a:xfrm>
          <a:prstGeom prst="rect">
            <a:avLst/>
          </a:prstGeom>
        </p:spPr>
        <p:txBody>
          <a:bodyPr vert="horz" lIns="93692" tIns="46845" rIns="93692" bIns="46845" rtlCol="0" anchor="b"/>
          <a:lstStyle>
            <a:lvl1pPr algn="l">
              <a:defRPr sz="1200"/>
            </a:lvl1pPr>
          </a:lstStyle>
          <a:p>
            <a:pPr>
              <a:defRPr/>
            </a:pPr>
            <a:endParaRPr lang="es-CR" dirty="0"/>
          </a:p>
        </p:txBody>
      </p:sp>
      <p:sp>
        <p:nvSpPr>
          <p:cNvPr id="7" name="6 Marcador de número de diapositiva"/>
          <p:cNvSpPr>
            <a:spLocks noGrp="1"/>
          </p:cNvSpPr>
          <p:nvPr>
            <p:ph type="sldNum" sz="quarter" idx="5"/>
          </p:nvPr>
        </p:nvSpPr>
        <p:spPr>
          <a:xfrm>
            <a:off x="5127332" y="6721771"/>
            <a:ext cx="3922501" cy="354096"/>
          </a:xfrm>
          <a:prstGeom prst="rect">
            <a:avLst/>
          </a:prstGeom>
        </p:spPr>
        <p:txBody>
          <a:bodyPr vert="horz" lIns="93692" tIns="46845" rIns="93692" bIns="46845" rtlCol="0" anchor="b"/>
          <a:lstStyle>
            <a:lvl1pPr algn="r">
              <a:defRPr sz="1200"/>
            </a:lvl1pPr>
          </a:lstStyle>
          <a:p>
            <a:pPr>
              <a:defRPr/>
            </a:pPr>
            <a:fld id="{0B440C1A-31D9-4EFF-929B-0910E9360901}" type="slidenum">
              <a:rPr lang="es-CR"/>
              <a:pPr>
                <a:defRPr/>
              </a:pPr>
              <a:t>‹Nº›</a:t>
            </a:fld>
            <a:endParaRPr lang="es-CR" dirty="0"/>
          </a:p>
        </p:txBody>
      </p:sp>
    </p:spTree>
    <p:extLst>
      <p:ext uri="{BB962C8B-B14F-4D97-AF65-F5344CB8AC3E}">
        <p14:creationId xmlns:p14="http://schemas.microsoft.com/office/powerpoint/2010/main" val="22488352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smtClean="0"/>
              <a:t>Se presentan dos ejemplos</a:t>
            </a:r>
            <a:r>
              <a:rPr lang="es-CR" baseline="0" dirty="0" smtClean="0"/>
              <a:t> de presupuestos de actividades. Se puede ver el nivel de detalle del presupuesto y su desglose.</a:t>
            </a:r>
          </a:p>
          <a:p>
            <a:endParaRPr lang="es-CR" dirty="0"/>
          </a:p>
        </p:txBody>
      </p:sp>
      <p:sp>
        <p:nvSpPr>
          <p:cNvPr id="4" name="Marcador de número de diapositiva 3"/>
          <p:cNvSpPr>
            <a:spLocks noGrp="1"/>
          </p:cNvSpPr>
          <p:nvPr>
            <p:ph type="sldNum" sz="quarter" idx="10"/>
          </p:nvPr>
        </p:nvSpPr>
        <p:spPr/>
        <p:txBody>
          <a:bodyPr/>
          <a:lstStyle/>
          <a:p>
            <a:pPr>
              <a:defRPr/>
            </a:pPr>
            <a:fld id="{0B440C1A-31D9-4EFF-929B-0910E9360901}" type="slidenum">
              <a:rPr lang="es-CR" smtClean="0"/>
              <a:pPr>
                <a:defRPr/>
              </a:pPr>
              <a:t>4</a:t>
            </a:fld>
            <a:endParaRPr lang="es-CR" dirty="0"/>
          </a:p>
        </p:txBody>
      </p:sp>
    </p:spTree>
    <p:extLst>
      <p:ext uri="{BB962C8B-B14F-4D97-AF65-F5344CB8AC3E}">
        <p14:creationId xmlns:p14="http://schemas.microsoft.com/office/powerpoint/2010/main" val="3518382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smtClean="0"/>
              <a:t>El presente cuadro es un resumen de presupuesto</a:t>
            </a:r>
            <a:r>
              <a:rPr lang="es-CR" baseline="0" dirty="0" smtClean="0"/>
              <a:t> con el nivel de cuentas de control, detallando las principales supuestos generales. Puede y debe haber un presupuesto detallado por cada cuenta de control hasta el nivel de las actividades que conforman los paquetes de trabajo que a su vez completan las cuentas de control. Es decir, es importante que se conozca en detalle el presupuesto hasta el nivel de actividades, así como todos los parámetros y supuestos considerados. Esta información es muy útil para tomar decisiones de compra, de cambios y de control.</a:t>
            </a:r>
          </a:p>
          <a:p>
            <a:endParaRPr lang="es-CR" dirty="0"/>
          </a:p>
        </p:txBody>
      </p:sp>
      <p:sp>
        <p:nvSpPr>
          <p:cNvPr id="4" name="Marcador de número de diapositiva 3"/>
          <p:cNvSpPr>
            <a:spLocks noGrp="1"/>
          </p:cNvSpPr>
          <p:nvPr>
            <p:ph type="sldNum" sz="quarter" idx="10"/>
          </p:nvPr>
        </p:nvSpPr>
        <p:spPr/>
        <p:txBody>
          <a:bodyPr/>
          <a:lstStyle/>
          <a:p>
            <a:pPr>
              <a:defRPr/>
            </a:pPr>
            <a:fld id="{0B440C1A-31D9-4EFF-929B-0910E9360901}" type="slidenum">
              <a:rPr lang="es-CR" smtClean="0"/>
              <a:pPr>
                <a:defRPr/>
              </a:pPr>
              <a:t>5</a:t>
            </a:fld>
            <a:endParaRPr lang="es-CR" dirty="0"/>
          </a:p>
        </p:txBody>
      </p:sp>
    </p:spTree>
    <p:extLst>
      <p:ext uri="{BB962C8B-B14F-4D97-AF65-F5344CB8AC3E}">
        <p14:creationId xmlns:p14="http://schemas.microsoft.com/office/powerpoint/2010/main" val="400532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smtClean="0"/>
              <a:t>Acá podemos ver, a lo largo del tiempo, la relación entre la línea base del costo (línea continua) y el flujo</a:t>
            </a:r>
            <a:r>
              <a:rPr lang="es-CR" baseline="0" dirty="0" smtClean="0"/>
              <a:t> de gastos del proyecto (línea discontinua), además se observa el ingreso del dinero del financiamiento (línea a trazos como gradas). Al final se puede observar la Reserva de Gestión, que es la diferencia entre la Línea Base del costo y los Requisitos del Financiamiento, que a su vez corresponde al Presupuesto del Proyecto.</a:t>
            </a:r>
            <a:endParaRPr lang="es-CR" dirty="0"/>
          </a:p>
        </p:txBody>
      </p:sp>
      <p:sp>
        <p:nvSpPr>
          <p:cNvPr id="4" name="Marcador de número de diapositiva 3"/>
          <p:cNvSpPr>
            <a:spLocks noGrp="1"/>
          </p:cNvSpPr>
          <p:nvPr>
            <p:ph type="sldNum" sz="quarter" idx="10"/>
          </p:nvPr>
        </p:nvSpPr>
        <p:spPr/>
        <p:txBody>
          <a:bodyPr/>
          <a:lstStyle/>
          <a:p>
            <a:pPr>
              <a:defRPr/>
            </a:pPr>
            <a:fld id="{0B440C1A-31D9-4EFF-929B-0910E9360901}" type="slidenum">
              <a:rPr lang="es-CR" smtClean="0"/>
              <a:pPr>
                <a:defRPr/>
              </a:pPr>
              <a:t>9</a:t>
            </a:fld>
            <a:endParaRPr lang="es-CR" dirty="0"/>
          </a:p>
        </p:txBody>
      </p:sp>
    </p:spTree>
    <p:extLst>
      <p:ext uri="{BB962C8B-B14F-4D97-AF65-F5344CB8AC3E}">
        <p14:creationId xmlns:p14="http://schemas.microsoft.com/office/powerpoint/2010/main" val="2618953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smtClean="0"/>
              <a:t>Este gráfico muestra un ejemplo del flujo de</a:t>
            </a:r>
            <a:r>
              <a:rPr lang="es-CR" baseline="0" dirty="0" smtClean="0"/>
              <a:t> costos mensual sin acumular, corresponde a los costos provenientes de la Línea Base de costos colocados como necesidad de recursos puntualmente por mes. Estos costos acumulados mes a mes, nos dan como resultado una curva que se observa en la siguiente diapositiva, y que se denomina como Curva S.</a:t>
            </a:r>
            <a:endParaRPr lang="es-CR" dirty="0"/>
          </a:p>
        </p:txBody>
      </p:sp>
      <p:sp>
        <p:nvSpPr>
          <p:cNvPr id="4" name="Marcador de número de diapositiva 3"/>
          <p:cNvSpPr>
            <a:spLocks noGrp="1"/>
          </p:cNvSpPr>
          <p:nvPr>
            <p:ph type="sldNum" sz="quarter" idx="10"/>
          </p:nvPr>
        </p:nvSpPr>
        <p:spPr/>
        <p:txBody>
          <a:bodyPr/>
          <a:lstStyle/>
          <a:p>
            <a:pPr>
              <a:defRPr/>
            </a:pPr>
            <a:fld id="{0B440C1A-31D9-4EFF-929B-0910E9360901}" type="slidenum">
              <a:rPr lang="es-CR" smtClean="0"/>
              <a:pPr>
                <a:defRPr/>
              </a:pPr>
              <a:t>10</a:t>
            </a:fld>
            <a:endParaRPr lang="es-CR" dirty="0"/>
          </a:p>
        </p:txBody>
      </p:sp>
    </p:spTree>
    <p:extLst>
      <p:ext uri="{BB962C8B-B14F-4D97-AF65-F5344CB8AC3E}">
        <p14:creationId xmlns:p14="http://schemas.microsoft.com/office/powerpoint/2010/main" val="2119490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smtClean="0"/>
              <a:t>En esta</a:t>
            </a:r>
            <a:r>
              <a:rPr lang="es-CR" baseline="0" dirty="0" smtClean="0"/>
              <a:t> figura vemos la curva de la línea base del costo del proyecto en términos de Valor Planeado (PV), que representa los valores presupuestados aprobados de las actividades que conforman el proyecto sin incluir las reservas de gestión, es decir los valores de la línea base de costos.</a:t>
            </a:r>
          </a:p>
          <a:p>
            <a:r>
              <a:rPr lang="es-CR" baseline="0" dirty="0" smtClean="0"/>
              <a:t>En determinado momento se realiza un corte del avance del proyecto, y se calcula el Valor Ganado (EV), que representa el valor presupuestado del trabajo realizado en el momento del corte; además se pueden obtener para ese mismo momento, el costo real (AC) a través del sistema de costeo del proyecto, y el valor planeado a través de la información de la línea base del costo.</a:t>
            </a:r>
          </a:p>
          <a:p>
            <a:r>
              <a:rPr lang="es-CR" baseline="0" dirty="0" smtClean="0"/>
              <a:t>Es posible calcular un pronóstico del costo del proyecto al finalizar a través del valor Estimado a la Conclusión (EAC), con base en el cual podemos conocer lo que falta para conclusión del proyecto a través del valor Estimado para la Conclusión (ETC).</a:t>
            </a:r>
          </a:p>
          <a:p>
            <a:r>
              <a:rPr lang="es-CR" baseline="0" dirty="0" smtClean="0"/>
              <a:t>El BAC es el total del presupuesto del proyecto una vez que esté concluido y según el presupuesto aprobado.</a:t>
            </a:r>
          </a:p>
          <a:p>
            <a:r>
              <a:rPr lang="es-CR" baseline="0" dirty="0" smtClean="0"/>
              <a:t>Hay varios criterios a considerar para calcular los pronósticos EAC y ETC. Así como para calcular el Índice de desempeño del trabajo por completar (TCPI), como veremos en las siguientes diapositivas.</a:t>
            </a:r>
            <a:endParaRPr lang="es-CR" dirty="0"/>
          </a:p>
        </p:txBody>
      </p:sp>
      <p:sp>
        <p:nvSpPr>
          <p:cNvPr id="4" name="Marcador de número de diapositiva 3"/>
          <p:cNvSpPr>
            <a:spLocks noGrp="1"/>
          </p:cNvSpPr>
          <p:nvPr>
            <p:ph type="sldNum" sz="quarter" idx="10"/>
          </p:nvPr>
        </p:nvSpPr>
        <p:spPr/>
        <p:txBody>
          <a:bodyPr/>
          <a:lstStyle/>
          <a:p>
            <a:pPr>
              <a:defRPr/>
            </a:pPr>
            <a:fld id="{0B440C1A-31D9-4EFF-929B-0910E9360901}" type="slidenum">
              <a:rPr lang="es-CR" smtClean="0"/>
              <a:pPr>
                <a:defRPr/>
              </a:pPr>
              <a:t>19</a:t>
            </a:fld>
            <a:endParaRPr lang="es-CR" dirty="0"/>
          </a:p>
        </p:txBody>
      </p:sp>
    </p:spTree>
    <p:extLst>
      <p:ext uri="{BB962C8B-B14F-4D97-AF65-F5344CB8AC3E}">
        <p14:creationId xmlns:p14="http://schemas.microsoft.com/office/powerpoint/2010/main" val="2686295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dirty="0" smtClean="0"/>
              <a:t>En esta figura podemos</a:t>
            </a:r>
            <a:r>
              <a:rPr lang="es-CR" baseline="0" dirty="0" smtClean="0"/>
              <a:t> ver en el marco de tiempo, dónde están las valores de la técnica del Valor Ganado.</a:t>
            </a:r>
          </a:p>
          <a:p>
            <a:r>
              <a:rPr lang="es-CR" baseline="0" dirty="0" smtClean="0"/>
              <a:t>El plan original nos brinda información del valor planeado (PV) a la fecha de corte y el presupuesto a la conclusión (BAC).</a:t>
            </a:r>
          </a:p>
          <a:p>
            <a:r>
              <a:rPr lang="es-CR" baseline="0" dirty="0" smtClean="0"/>
              <a:t>De la información real del proyecto, a través del sistema de costeo se obtiene el costo real a la fecha de corte (AC); del levantamiento del avance físico del proyecto en la fecha del corte se determina el % de avance para calcular el valor ganado (EV)=%avance x PV.</a:t>
            </a:r>
          </a:p>
          <a:p>
            <a:r>
              <a:rPr lang="es-CR" baseline="0" dirty="0" smtClean="0"/>
              <a:t>El estimado a la conclusión (EAC) es el pronóstico de lo que terminará costando el proyecto según los criterios asumidos, y el estimado para concluir (ETC) es lo que falta a partir de la fecha de corte para terminar el proyecto.</a:t>
            </a:r>
          </a:p>
          <a:p>
            <a:r>
              <a:rPr lang="es-CR" baseline="0" dirty="0" smtClean="0"/>
              <a:t>Recordemos que estos valores se pueden calcular para todas las cuentas de control y luego se “acumulan” para conocer el estado total del proyecto. A través de algunos ejemplos veremos cómo realizar estos cálculos, pero se queda para la próxima sesión.</a:t>
            </a:r>
            <a:endParaRPr lang="es-CR" dirty="0"/>
          </a:p>
        </p:txBody>
      </p:sp>
      <p:sp>
        <p:nvSpPr>
          <p:cNvPr id="4" name="Marcador de número de diapositiva 3"/>
          <p:cNvSpPr>
            <a:spLocks noGrp="1"/>
          </p:cNvSpPr>
          <p:nvPr>
            <p:ph type="sldNum" sz="quarter" idx="10"/>
          </p:nvPr>
        </p:nvSpPr>
        <p:spPr/>
        <p:txBody>
          <a:bodyPr/>
          <a:lstStyle/>
          <a:p>
            <a:pPr>
              <a:defRPr/>
            </a:pPr>
            <a:fld id="{0B440C1A-31D9-4EFF-929B-0910E9360901}" type="slidenum">
              <a:rPr lang="es-CR" smtClean="0"/>
              <a:pPr>
                <a:defRPr/>
              </a:pPr>
              <a:t>24</a:t>
            </a:fld>
            <a:endParaRPr lang="es-CR" dirty="0"/>
          </a:p>
        </p:txBody>
      </p:sp>
    </p:spTree>
    <p:extLst>
      <p:ext uri="{BB962C8B-B14F-4D97-AF65-F5344CB8AC3E}">
        <p14:creationId xmlns:p14="http://schemas.microsoft.com/office/powerpoint/2010/main" val="323819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87724A0F-9F9D-4B90-A032-F9B35932A011}" type="datetime1">
              <a:rPr lang="es-ES" smtClean="0"/>
              <a:pPr>
                <a:defRPr/>
              </a:pPr>
              <a:t>21/07/2014</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FA8E5640-88C8-48CB-842E-5375E64CAB74}" type="slidenum">
              <a:rPr lang="es-ES"/>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D1F9068D-BA56-4381-A27B-9962B12A3E32}" type="datetime1">
              <a:rPr lang="es-ES" smtClean="0"/>
              <a:pPr>
                <a:defRPr/>
              </a:pPr>
              <a:t>21/07/2014</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DAC4E67D-452C-4664-AC24-A83067A2C0C9}" type="slidenum">
              <a:rPr lang="es-ES"/>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F4220F4-3743-4613-8683-C0D040ACE554}" type="datetime1">
              <a:rPr lang="es-ES" smtClean="0"/>
              <a:pPr>
                <a:defRPr/>
              </a:pPr>
              <a:t>21/07/2014</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8578D44A-4501-4FAE-8C54-F7DDC9F3EA1B}" type="slidenum">
              <a:rPr lang="es-ES"/>
              <a:pPr>
                <a:defRPr/>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06A250CB-F7C0-4DD4-8EEF-DCC0619C6DA8}" type="datetime1">
              <a:rPr lang="es-ES" smtClean="0"/>
              <a:pPr>
                <a:defRPr/>
              </a:pPr>
              <a:t>21/07/2014</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0E5627C6-4CF7-4AEC-A34F-C8D675071454}" type="slidenum">
              <a:rPr lang="es-ES"/>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4F2A4DC6-1E76-4E0E-8B65-D73B0D9BC402}" type="datetime1">
              <a:rPr lang="es-ES" smtClean="0"/>
              <a:pPr>
                <a:defRPr/>
              </a:pPr>
              <a:t>21/07/2014</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dirty="0"/>
          </a:p>
        </p:txBody>
      </p:sp>
      <p:sp>
        <p:nvSpPr>
          <p:cNvPr id="6" name="5 Marcador de número de diapositiva"/>
          <p:cNvSpPr>
            <a:spLocks noGrp="1"/>
          </p:cNvSpPr>
          <p:nvPr>
            <p:ph type="sldNum" sz="quarter" idx="12"/>
          </p:nvPr>
        </p:nvSpPr>
        <p:spPr/>
        <p:txBody>
          <a:bodyPr/>
          <a:lstStyle>
            <a:lvl1pPr>
              <a:defRPr/>
            </a:lvl1pPr>
          </a:lstStyle>
          <a:p>
            <a:pPr>
              <a:defRPr/>
            </a:pPr>
            <a:fld id="{662926D3-1F04-4DB6-B17B-9B813314D6C7}" type="slidenum">
              <a:rPr lang="es-ES"/>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51F8601D-8817-4C4C-A446-7364B8B18924}" type="datetime1">
              <a:rPr lang="es-ES" smtClean="0"/>
              <a:pPr>
                <a:defRPr/>
              </a:pPr>
              <a:t>21/07/2014</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pPr>
              <a:defRPr/>
            </a:pPr>
            <a:fld id="{1B2CD16D-8FE8-4CD0-96FC-1EF1BB28A53D}" type="slidenum">
              <a:rPr lang="es-ES"/>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7577F482-21A9-4C6B-B423-D784AF33FD06}" type="datetime1">
              <a:rPr lang="es-ES" smtClean="0"/>
              <a:pPr>
                <a:defRPr/>
              </a:pPr>
              <a:t>21/07/2014</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dirty="0"/>
          </a:p>
        </p:txBody>
      </p:sp>
      <p:sp>
        <p:nvSpPr>
          <p:cNvPr id="9" name="5 Marcador de número de diapositiva"/>
          <p:cNvSpPr>
            <a:spLocks noGrp="1"/>
          </p:cNvSpPr>
          <p:nvPr>
            <p:ph type="sldNum" sz="quarter" idx="12"/>
          </p:nvPr>
        </p:nvSpPr>
        <p:spPr/>
        <p:txBody>
          <a:bodyPr/>
          <a:lstStyle>
            <a:lvl1pPr>
              <a:defRPr/>
            </a:lvl1pPr>
          </a:lstStyle>
          <a:p>
            <a:pPr>
              <a:defRPr/>
            </a:pPr>
            <a:fld id="{C3570F54-54A7-4B94-8DEA-67B0298FE415}" type="slidenum">
              <a:rPr lang="es-ES"/>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26170B80-EE07-40B9-965D-47F04EB297B7}" type="datetime1">
              <a:rPr lang="es-ES" smtClean="0"/>
              <a:pPr>
                <a:defRPr/>
              </a:pPr>
              <a:t>21/07/2014</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dirty="0"/>
          </a:p>
        </p:txBody>
      </p:sp>
      <p:sp>
        <p:nvSpPr>
          <p:cNvPr id="5" name="5 Marcador de número de diapositiva"/>
          <p:cNvSpPr>
            <a:spLocks noGrp="1"/>
          </p:cNvSpPr>
          <p:nvPr>
            <p:ph type="sldNum" sz="quarter" idx="12"/>
          </p:nvPr>
        </p:nvSpPr>
        <p:spPr/>
        <p:txBody>
          <a:bodyPr/>
          <a:lstStyle>
            <a:lvl1pPr>
              <a:defRPr/>
            </a:lvl1pPr>
          </a:lstStyle>
          <a:p>
            <a:pPr>
              <a:defRPr/>
            </a:pPr>
            <a:fld id="{11A73BC1-1FD2-469D-8F38-9139A0D08857}" type="slidenum">
              <a:rPr lang="es-ES"/>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65D4C25E-7DE7-4847-A7A6-ED6A6ACBF0B3}" type="datetime1">
              <a:rPr lang="es-ES" smtClean="0"/>
              <a:pPr>
                <a:defRPr/>
              </a:pPr>
              <a:t>21/07/2014</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dirty="0"/>
          </a:p>
        </p:txBody>
      </p:sp>
      <p:sp>
        <p:nvSpPr>
          <p:cNvPr id="4" name="5 Marcador de número de diapositiva"/>
          <p:cNvSpPr>
            <a:spLocks noGrp="1"/>
          </p:cNvSpPr>
          <p:nvPr>
            <p:ph type="sldNum" sz="quarter" idx="12"/>
          </p:nvPr>
        </p:nvSpPr>
        <p:spPr/>
        <p:txBody>
          <a:bodyPr/>
          <a:lstStyle>
            <a:lvl1pPr>
              <a:defRPr/>
            </a:lvl1pPr>
          </a:lstStyle>
          <a:p>
            <a:pPr>
              <a:defRPr/>
            </a:pPr>
            <a:fld id="{1A3DCBAD-D504-4AF2-80B7-9511BD7AC8CD}" type="slidenum">
              <a:rPr lang="es-ES"/>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87A111E-E49F-408A-8D37-4166EBB6AF26}" type="datetime1">
              <a:rPr lang="es-ES" smtClean="0"/>
              <a:pPr>
                <a:defRPr/>
              </a:pPr>
              <a:t>21/07/2014</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pPr>
              <a:defRPr/>
            </a:pPr>
            <a:fld id="{1A9E3376-3A04-426F-9AEC-387B5AC0CBA7}" type="slidenum">
              <a:rPr lang="es-ES"/>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A1EDFF66-2E4B-4597-A3C8-3829FFE9752D}" type="datetime1">
              <a:rPr lang="es-ES" smtClean="0"/>
              <a:pPr>
                <a:defRPr/>
              </a:pPr>
              <a:t>21/07/2014</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dirty="0"/>
          </a:p>
        </p:txBody>
      </p:sp>
      <p:sp>
        <p:nvSpPr>
          <p:cNvPr id="7" name="5 Marcador de número de diapositiva"/>
          <p:cNvSpPr>
            <a:spLocks noGrp="1"/>
          </p:cNvSpPr>
          <p:nvPr>
            <p:ph type="sldNum" sz="quarter" idx="12"/>
          </p:nvPr>
        </p:nvSpPr>
        <p:spPr/>
        <p:txBody>
          <a:bodyPr/>
          <a:lstStyle>
            <a:lvl1pPr>
              <a:defRPr/>
            </a:lvl1pPr>
          </a:lstStyle>
          <a:p>
            <a:pPr>
              <a:defRPr/>
            </a:pPr>
            <a:fld id="{282CB122-DB20-4436-8A5F-3497D31522CD}" type="slidenum">
              <a:rPr lang="es-ES"/>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3000"/>
          </a:stretch>
        </a:blipFill>
        <a:effectLst/>
      </p:bgPr>
    </p:bg>
    <p:spTree>
      <p:nvGrpSpPr>
        <p:cNvPr id="1" name=""/>
        <p:cNvGrpSpPr/>
        <p:nvPr/>
      </p:nvGrpSpPr>
      <p:grpSpPr>
        <a:xfrm>
          <a:off x="0" y="0"/>
          <a:ext cx="0" cy="0"/>
          <a:chOff x="0" y="0"/>
          <a:chExt cx="0" cy="0"/>
        </a:xfrm>
      </p:grpSpPr>
      <p:sp>
        <p:nvSpPr>
          <p:cNvPr id="3074"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3075"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F806846-1C02-4899-AC6D-82EE8741D2D0}" type="datetime1">
              <a:rPr lang="es-ES" smtClean="0"/>
              <a:pPr>
                <a:defRPr/>
              </a:pPr>
              <a:t>21/07/2014</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7E52753-E2A5-478C-B90B-CE14B0D601A6}"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1 Título"/>
          <p:cNvSpPr>
            <a:spLocks noGrp="1"/>
          </p:cNvSpPr>
          <p:nvPr>
            <p:ph type="ctrTitle"/>
          </p:nvPr>
        </p:nvSpPr>
        <p:spPr>
          <a:xfrm>
            <a:off x="685800" y="357167"/>
            <a:ext cx="7772400" cy="3000395"/>
          </a:xfrm>
        </p:spPr>
        <p:txBody>
          <a:bodyPr/>
          <a:lstStyle/>
          <a:p>
            <a:pPr eaLnBrk="1" fontAlgn="auto" hangingPunct="1">
              <a:spcAft>
                <a:spcPts val="0"/>
              </a:spcAft>
              <a:defRPr/>
            </a:pPr>
            <a:r>
              <a:rPr lang="es-ES" sz="3600" dirty="0" smtClean="0"/>
              <a:t/>
            </a:r>
            <a:br>
              <a:rPr lang="es-ES" sz="3600" dirty="0" smtClean="0"/>
            </a:br>
            <a:r>
              <a:rPr lang="es-ES" sz="3600" dirty="0" smtClean="0"/>
              <a:t/>
            </a:r>
            <a:br>
              <a:rPr lang="es-ES" sz="3600" dirty="0" smtClean="0"/>
            </a:br>
            <a:r>
              <a:rPr lang="es-ES" sz="3600" dirty="0" smtClean="0"/>
              <a:t/>
            </a:r>
            <a:br>
              <a:rPr lang="es-ES" sz="3600" dirty="0" smtClean="0"/>
            </a:br>
            <a:r>
              <a:rPr lang="es-ES" sz="2800" dirty="0" smtClean="0"/>
              <a:t>Universidad para la Cooperación Internacional</a:t>
            </a:r>
            <a:r>
              <a:rPr lang="es-ES" sz="3600" dirty="0" smtClean="0"/>
              <a:t/>
            </a:r>
            <a:br>
              <a:rPr lang="es-ES" sz="3600" dirty="0" smtClean="0"/>
            </a:br>
            <a:r>
              <a:rPr lang="es-ES" sz="3600" dirty="0" smtClean="0"/>
              <a:t/>
            </a:r>
            <a:br>
              <a:rPr lang="es-ES" sz="3600" dirty="0" smtClean="0"/>
            </a:br>
            <a:r>
              <a:rPr lang="es-ES" sz="3600" dirty="0" smtClean="0"/>
              <a:t>PROGRAMA MAESTRÍA EN ADMINISTRACIÓN DE PROYECTOS</a:t>
            </a:r>
            <a:br>
              <a:rPr lang="es-ES" sz="3600" dirty="0" smtClean="0"/>
            </a:br>
            <a:r>
              <a:rPr lang="es-ES" sz="3600" dirty="0" smtClean="0"/>
              <a:t/>
            </a:r>
            <a:br>
              <a:rPr lang="es-ES" sz="3600" dirty="0" smtClean="0"/>
            </a:br>
            <a:r>
              <a:rPr lang="es-ES_tradnl" sz="3600" dirty="0" smtClean="0">
                <a:solidFill>
                  <a:srgbClr val="C00000"/>
                </a:solidFill>
              </a:rPr>
              <a:t/>
            </a:r>
            <a:br>
              <a:rPr lang="es-ES_tradnl" sz="3600" dirty="0" smtClean="0">
                <a:solidFill>
                  <a:srgbClr val="C00000"/>
                </a:solidFill>
              </a:rPr>
            </a:br>
            <a:r>
              <a:rPr lang="es-ES_tradnl" sz="3600" dirty="0" smtClean="0">
                <a:solidFill>
                  <a:srgbClr val="C00000"/>
                </a:solidFill>
              </a:rPr>
              <a:t>Gestión del Costo del Proyecto</a:t>
            </a:r>
            <a:endParaRPr lang="es-ES" sz="3600" dirty="0" smtClean="0">
              <a:solidFill>
                <a:srgbClr val="C00000"/>
              </a:solidFill>
            </a:endParaRPr>
          </a:p>
        </p:txBody>
      </p:sp>
      <p:sp>
        <p:nvSpPr>
          <p:cNvPr id="3" name="2 Subtítulo"/>
          <p:cNvSpPr>
            <a:spLocks noGrp="1"/>
          </p:cNvSpPr>
          <p:nvPr>
            <p:ph type="subTitle" idx="1"/>
          </p:nvPr>
        </p:nvSpPr>
        <p:spPr>
          <a:xfrm>
            <a:off x="1371600" y="5286388"/>
            <a:ext cx="6944816" cy="1000132"/>
          </a:xfrm>
        </p:spPr>
        <p:txBody>
          <a:bodyPr rtlCol="0">
            <a:normAutofit fontScale="32500" lnSpcReduction="20000"/>
          </a:bodyPr>
          <a:lstStyle/>
          <a:p>
            <a:pPr eaLnBrk="1" fontAlgn="auto" hangingPunct="1">
              <a:spcAft>
                <a:spcPts val="0"/>
              </a:spcAft>
              <a:defRPr/>
            </a:pPr>
            <a:endParaRPr lang="es-ES" sz="2400" dirty="0" smtClean="0"/>
          </a:p>
          <a:p>
            <a:pPr eaLnBrk="1" fontAlgn="auto" hangingPunct="1">
              <a:spcAft>
                <a:spcPts val="0"/>
              </a:spcAft>
              <a:defRPr/>
            </a:pPr>
            <a:endParaRPr lang="es-ES_tradnl" sz="2400" dirty="0" smtClean="0"/>
          </a:p>
          <a:p>
            <a:pPr eaLnBrk="1" fontAlgn="auto" hangingPunct="1">
              <a:spcAft>
                <a:spcPts val="0"/>
              </a:spcAft>
              <a:defRPr/>
            </a:pPr>
            <a:r>
              <a:rPr lang="es-ES_tradnl" sz="7400" dirty="0" smtClean="0">
                <a:solidFill>
                  <a:schemeClr val="tx1"/>
                </a:solidFill>
              </a:rPr>
              <a:t>Facilitador: Ing. Álvaro Mata Leitón, MAP, PMP, GPM-b</a:t>
            </a:r>
          </a:p>
        </p:txBody>
      </p:sp>
      <p:pic>
        <p:nvPicPr>
          <p:cNvPr id="6148" name="3 Imagen" descr="logo1.gif"/>
          <p:cNvPicPr>
            <a:picLocks noChangeAspect="1"/>
          </p:cNvPicPr>
          <p:nvPr/>
        </p:nvPicPr>
        <p:blipFill>
          <a:blip r:embed="rId2" cstate="print"/>
          <a:srcRect/>
          <a:stretch>
            <a:fillRect/>
          </a:stretch>
        </p:blipFill>
        <p:spPr bwMode="auto">
          <a:xfrm>
            <a:off x="214313" y="2571750"/>
            <a:ext cx="1171575" cy="685800"/>
          </a:xfrm>
          <a:prstGeom prst="rect">
            <a:avLst/>
          </a:prstGeom>
          <a:noFill/>
          <a:ln w="9525">
            <a:noFill/>
            <a:miter lim="800000"/>
            <a:headEnd/>
            <a:tailEnd/>
          </a:ln>
        </p:spPr>
      </p:pic>
      <p:sp>
        <p:nvSpPr>
          <p:cNvPr id="5" name="4 Marcador de número de diapositiva"/>
          <p:cNvSpPr>
            <a:spLocks noGrp="1"/>
          </p:cNvSpPr>
          <p:nvPr>
            <p:ph type="sldNum" sz="quarter" idx="12"/>
          </p:nvPr>
        </p:nvSpPr>
        <p:spPr/>
        <p:txBody>
          <a:bodyPr/>
          <a:lstStyle/>
          <a:p>
            <a:pPr>
              <a:defRPr/>
            </a:pPr>
            <a:fld id="{FA8E5640-88C8-48CB-842E-5375E64CAB74}" type="slidenum">
              <a:rPr lang="es-ES" smtClean="0"/>
              <a:pPr>
                <a:defRPr/>
              </a:pPr>
              <a:t>1</a:t>
            </a:fld>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a:solidFill>
            <a:srgbClr val="00B0F0"/>
          </a:solidFill>
        </p:spPr>
        <p:txBody>
          <a:bodyPr/>
          <a:lstStyle/>
          <a:p>
            <a:r>
              <a:rPr lang="es-ES_tradnl" sz="3600" dirty="0" smtClean="0"/>
              <a:t>7.3 Determinar el presupuesto</a:t>
            </a:r>
            <a:endParaRPr lang="es-ES" sz="3600"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10</a:t>
            </a:fld>
            <a:endParaRPr lang="es-ES" dirty="0"/>
          </a:p>
        </p:txBody>
      </p:sp>
      <p:pic>
        <p:nvPicPr>
          <p:cNvPr id="3077" name="Picture 5"/>
          <p:cNvPicPr>
            <a:picLocks noGrp="1" noChangeAspect="1" noChangeArrowheads="1"/>
          </p:cNvPicPr>
          <p:nvPr>
            <p:ph idx="1"/>
          </p:nvPr>
        </p:nvPicPr>
        <p:blipFill>
          <a:blip r:embed="rId3" cstate="print"/>
          <a:srcRect/>
          <a:stretch>
            <a:fillRect/>
          </a:stretch>
        </p:blipFill>
        <p:spPr bwMode="auto">
          <a:xfrm>
            <a:off x="971600" y="1223473"/>
            <a:ext cx="6912768" cy="50136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a:solidFill>
            <a:srgbClr val="00B0F0"/>
          </a:solidFill>
        </p:spPr>
        <p:txBody>
          <a:bodyPr/>
          <a:lstStyle/>
          <a:p>
            <a:r>
              <a:rPr lang="es-ES_tradnl" sz="3600" dirty="0" smtClean="0"/>
              <a:t>7.3 Determinar el presupuesto</a:t>
            </a:r>
            <a:br>
              <a:rPr lang="es-ES_tradnl" sz="3600" dirty="0" smtClean="0"/>
            </a:br>
            <a:r>
              <a:rPr lang="es-ES_tradnl" sz="3600" dirty="0" smtClean="0"/>
              <a:t>Curva S</a:t>
            </a:r>
            <a:endParaRPr lang="es-ES" sz="3600"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11</a:t>
            </a:fld>
            <a:endParaRPr lang="es-E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043608" y="1209896"/>
            <a:ext cx="6984776" cy="52555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p:txBody>
          <a:bodyPr/>
          <a:lstStyle/>
          <a:p>
            <a:r>
              <a:rPr lang="es-ES_tradnl" dirty="0" smtClean="0"/>
              <a:t>Es el proceso de monitorear los posibles cambios a los costos y presupuesto del proyecto, y gestionar las órdenes de cambio para ajustar el rumbo del mismo.</a:t>
            </a:r>
          </a:p>
          <a:p>
            <a:r>
              <a:rPr lang="es-ES_tradnl" dirty="0" smtClean="0"/>
              <a:t>Requiere la actualización del presupuesto registrando los costos reales del proyecto.</a:t>
            </a:r>
          </a:p>
          <a:p>
            <a:r>
              <a:rPr lang="es-ES_tradnl" dirty="0" smtClean="0"/>
              <a:t>Implica analizar la relación entre el uso de los fondos del proyecto y trabajo real efectuado a cambio de tales gastos.</a:t>
            </a:r>
            <a:endParaRPr lang="es-ES"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12</a:t>
            </a:fld>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p:txBody>
          <a:bodyPr/>
          <a:lstStyle/>
          <a:p>
            <a:pPr>
              <a:buNone/>
            </a:pPr>
            <a:r>
              <a:rPr lang="es-ES_tradnl" sz="2800" b="1" dirty="0" smtClean="0"/>
              <a:t>Incluye lo siguiente:</a:t>
            </a:r>
          </a:p>
          <a:p>
            <a:pPr>
              <a:buFont typeface="Wingdings" pitchFamily="2" charset="2"/>
              <a:buChar char="ü"/>
            </a:pPr>
            <a:r>
              <a:rPr lang="es-ES_tradnl" sz="2000" dirty="0" smtClean="0"/>
              <a:t>Influir los factores que producen cambios en el presupuesto del proyecto.</a:t>
            </a:r>
          </a:p>
          <a:p>
            <a:pPr>
              <a:buFont typeface="Wingdings" pitchFamily="2" charset="2"/>
              <a:buChar char="ü"/>
            </a:pPr>
            <a:r>
              <a:rPr lang="es-ES_tradnl" sz="2000" dirty="0" smtClean="0"/>
              <a:t>Asegurar que la gestión de cambio se realice a tiempo.</a:t>
            </a:r>
          </a:p>
          <a:p>
            <a:pPr>
              <a:buFont typeface="Wingdings" pitchFamily="2" charset="2"/>
              <a:buChar char="ü"/>
            </a:pPr>
            <a:r>
              <a:rPr lang="es-ES_tradnl" sz="2000" dirty="0" smtClean="0"/>
              <a:t>Asegurar que los gastos reales no excedan el financiamiento aprobado.</a:t>
            </a:r>
          </a:p>
          <a:p>
            <a:pPr>
              <a:buFont typeface="Wingdings" pitchFamily="2" charset="2"/>
              <a:buChar char="ü"/>
            </a:pPr>
            <a:r>
              <a:rPr lang="es-ES_tradnl" sz="2000" dirty="0" smtClean="0"/>
              <a:t>Monitorear el desempeño de los costos para detectar y comprender las variaciones en los costos.</a:t>
            </a:r>
          </a:p>
          <a:p>
            <a:pPr>
              <a:buFont typeface="Wingdings" pitchFamily="2" charset="2"/>
              <a:buChar char="ü"/>
            </a:pPr>
            <a:r>
              <a:rPr lang="es-ES_tradnl" sz="2000" dirty="0" smtClean="0"/>
              <a:t>Monitorear el desempeño del trabajo realizado respecto a los fondos utilizados.</a:t>
            </a:r>
          </a:p>
          <a:p>
            <a:pPr>
              <a:buFont typeface="Wingdings" pitchFamily="2" charset="2"/>
              <a:buChar char="ü"/>
            </a:pPr>
            <a:r>
              <a:rPr lang="es-ES_tradnl" sz="2000" dirty="0" smtClean="0"/>
              <a:t>Informar a los interesados respecto a los cambios aprobados y costos asociados.</a:t>
            </a:r>
          </a:p>
          <a:p>
            <a:pPr>
              <a:buFont typeface="Wingdings" pitchFamily="2" charset="2"/>
              <a:buChar char="ü"/>
            </a:pPr>
            <a:r>
              <a:rPr lang="es-ES_tradnl" sz="2000" dirty="0" smtClean="0"/>
              <a:t>Realizar acciones para que los sobrecostos estén dentro de los umbrales aceptables.</a:t>
            </a:r>
          </a:p>
          <a:p>
            <a:pPr>
              <a:buNone/>
            </a:pPr>
            <a:endParaRPr lang="es-ES_tradnl" sz="2000" dirty="0" smtClean="0"/>
          </a:p>
          <a:p>
            <a:pPr>
              <a:buNone/>
            </a:pPr>
            <a:endParaRPr lang="es-ES" sz="2000"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13</a:t>
            </a:fld>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p:txBody>
          <a:bodyPr/>
          <a:lstStyle/>
          <a:p>
            <a:pPr>
              <a:buNone/>
            </a:pPr>
            <a:endParaRPr lang="es-ES_tradnl" sz="2000" dirty="0" smtClean="0"/>
          </a:p>
          <a:p>
            <a:pPr>
              <a:buNone/>
            </a:pPr>
            <a:endParaRPr lang="es-ES" sz="2000"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14</a:t>
            </a:fld>
            <a:endParaRPr lang="es-ES" dirty="0"/>
          </a:p>
        </p:txBody>
      </p:sp>
      <p:graphicFrame>
        <p:nvGraphicFramePr>
          <p:cNvPr id="5" name="4 Tabla"/>
          <p:cNvGraphicFramePr>
            <a:graphicFrameLocks noGrp="1"/>
          </p:cNvGraphicFramePr>
          <p:nvPr>
            <p:extLst>
              <p:ext uri="{D42A27DB-BD31-4B8C-83A1-F6EECF244321}">
                <p14:modId xmlns:p14="http://schemas.microsoft.com/office/powerpoint/2010/main" val="104906565"/>
              </p:ext>
            </p:extLst>
          </p:nvPr>
        </p:nvGraphicFramePr>
        <p:xfrm>
          <a:off x="467545" y="955804"/>
          <a:ext cx="8208912" cy="5685027"/>
        </p:xfrm>
        <a:graphic>
          <a:graphicData uri="http://schemas.openxmlformats.org/drawingml/2006/table">
            <a:tbl>
              <a:tblPr firstRow="1" bandRow="1">
                <a:tableStyleId>{5C22544A-7EE6-4342-B048-85BDC9FD1C3A}</a:tableStyleId>
              </a:tblPr>
              <a:tblGrid>
                <a:gridCol w="2736304"/>
                <a:gridCol w="2736304"/>
                <a:gridCol w="2736304"/>
              </a:tblGrid>
              <a:tr h="528980">
                <a:tc>
                  <a:txBody>
                    <a:bodyPr/>
                    <a:lstStyle/>
                    <a:p>
                      <a:pPr algn="ctr"/>
                      <a:r>
                        <a:rPr lang="es-ES_tradnl" sz="2000" dirty="0" smtClean="0"/>
                        <a:t>Entradas</a:t>
                      </a:r>
                      <a:endParaRPr lang="es-ES" sz="2000" dirty="0"/>
                    </a:p>
                  </a:txBody>
                  <a:tcPr/>
                </a:tc>
                <a:tc>
                  <a:txBody>
                    <a:bodyPr/>
                    <a:lstStyle/>
                    <a:p>
                      <a:pPr algn="ctr"/>
                      <a:r>
                        <a:rPr lang="es-ES_tradnl" sz="2000" dirty="0" smtClean="0"/>
                        <a:t>Técnicas y herramientas</a:t>
                      </a:r>
                      <a:endParaRPr lang="es-ES" sz="2000" dirty="0"/>
                    </a:p>
                  </a:txBody>
                  <a:tcPr/>
                </a:tc>
                <a:tc>
                  <a:txBody>
                    <a:bodyPr/>
                    <a:lstStyle/>
                    <a:p>
                      <a:pPr algn="ctr"/>
                      <a:r>
                        <a:rPr lang="es-ES_tradnl" sz="2000" dirty="0" smtClean="0"/>
                        <a:t>Salidas</a:t>
                      </a:r>
                      <a:endParaRPr lang="es-ES" sz="2000" dirty="0"/>
                    </a:p>
                  </a:txBody>
                  <a:tcPr/>
                </a:tc>
              </a:tr>
              <a:tr h="630063">
                <a:tc>
                  <a:txBody>
                    <a:bodyPr/>
                    <a:lstStyle/>
                    <a:p>
                      <a:r>
                        <a:rPr lang="es-ES_tradnl" dirty="0" smtClean="0"/>
                        <a:t>1. Plan para la Dirección del proyecto</a:t>
                      </a:r>
                      <a:endParaRPr lang="es-ES" dirty="0"/>
                    </a:p>
                  </a:txBody>
                  <a:tcPr/>
                </a:tc>
                <a:tc>
                  <a:txBody>
                    <a:bodyPr/>
                    <a:lstStyle/>
                    <a:p>
                      <a:r>
                        <a:rPr lang="es-ES_tradnl" dirty="0" smtClean="0"/>
                        <a:t>1. Gestión del Valor Ganado</a:t>
                      </a:r>
                      <a:endParaRPr lang="es-ES" dirty="0"/>
                    </a:p>
                  </a:txBody>
                  <a:tcPr/>
                </a:tc>
                <a:tc>
                  <a:txBody>
                    <a:bodyPr/>
                    <a:lstStyle/>
                    <a:p>
                      <a:r>
                        <a:rPr lang="es-ES_tradnl" dirty="0" smtClean="0"/>
                        <a:t>1. Información del desempeño del trabajo</a:t>
                      </a:r>
                      <a:endParaRPr lang="es-ES" dirty="0"/>
                    </a:p>
                  </a:txBody>
                  <a:tcPr/>
                </a:tc>
              </a:tr>
              <a:tr h="902090">
                <a:tc>
                  <a:txBody>
                    <a:bodyPr/>
                    <a:lstStyle/>
                    <a:p>
                      <a:r>
                        <a:rPr lang="es-ES_tradnl" dirty="0" smtClean="0"/>
                        <a:t>2. Requisitos para el financiamiento del </a:t>
                      </a:r>
                      <a:r>
                        <a:rPr lang="es-ES_tradnl" dirty="0" smtClean="0"/>
                        <a:t>proyecto</a:t>
                      </a:r>
                      <a:endParaRPr lang="es-ES" dirty="0"/>
                    </a:p>
                  </a:txBody>
                  <a:tcPr/>
                </a:tc>
                <a:tc>
                  <a:txBody>
                    <a:bodyPr/>
                    <a:lstStyle/>
                    <a:p>
                      <a:r>
                        <a:rPr lang="es-ES_tradnl" dirty="0" smtClean="0"/>
                        <a:t>2. </a:t>
                      </a:r>
                      <a:r>
                        <a:rPr lang="es-ES_tradnl" dirty="0" smtClean="0"/>
                        <a:t>Pronósticos</a:t>
                      </a:r>
                      <a:endParaRPr lang="es-ES" dirty="0"/>
                    </a:p>
                  </a:txBody>
                  <a:tcPr/>
                </a:tc>
                <a:tc>
                  <a:txBody>
                    <a:bodyPr/>
                    <a:lstStyle/>
                    <a:p>
                      <a:r>
                        <a:rPr lang="es-ES_tradnl" dirty="0" smtClean="0"/>
                        <a:t>2. </a:t>
                      </a:r>
                      <a:r>
                        <a:rPr lang="es-ES_tradnl" dirty="0" smtClean="0"/>
                        <a:t>Pronósticos </a:t>
                      </a:r>
                      <a:r>
                        <a:rPr lang="es-ES_tradnl" dirty="0" smtClean="0"/>
                        <a:t>del presupuesto</a:t>
                      </a:r>
                    </a:p>
                  </a:txBody>
                  <a:tcPr/>
                </a:tc>
              </a:tr>
              <a:tr h="862656">
                <a:tc>
                  <a:txBody>
                    <a:bodyPr/>
                    <a:lstStyle/>
                    <a:p>
                      <a:r>
                        <a:rPr lang="es-ES_tradnl" dirty="0" smtClean="0"/>
                        <a:t>3. Datos sobre el rendimiento</a:t>
                      </a:r>
                      <a:r>
                        <a:rPr lang="es-ES_tradnl" baseline="0" dirty="0" smtClean="0"/>
                        <a:t> del trabajo</a:t>
                      </a:r>
                      <a:endParaRPr lang="es-ES" dirty="0"/>
                    </a:p>
                  </a:txBody>
                  <a:tcPr/>
                </a:tc>
                <a:tc>
                  <a:txBody>
                    <a:bodyPr/>
                    <a:lstStyle/>
                    <a:p>
                      <a:r>
                        <a:rPr lang="es-ES_tradnl" dirty="0" smtClean="0"/>
                        <a:t>3. Índice del desempeño del trabajo por </a:t>
                      </a:r>
                      <a:r>
                        <a:rPr lang="es-ES_tradnl" dirty="0" smtClean="0"/>
                        <a:t>completar (TCPI)</a:t>
                      </a:r>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3. Solicitudes de cambio</a:t>
                      </a:r>
                      <a:endParaRPr lang="es-ES" dirty="0" smtClean="0"/>
                    </a:p>
                    <a:p>
                      <a:endParaRPr lang="es-ES" dirty="0"/>
                    </a:p>
                  </a:txBody>
                  <a:tcPr/>
                </a:tc>
              </a:tr>
              <a:tr h="609769">
                <a:tc>
                  <a:txBody>
                    <a:bodyPr/>
                    <a:lstStyle/>
                    <a:p>
                      <a:r>
                        <a:rPr lang="es-ES_tradnl" dirty="0" smtClean="0"/>
                        <a:t>4. Activos de los procesos de la organización</a:t>
                      </a:r>
                      <a:endParaRPr lang="es-ES" dirty="0"/>
                    </a:p>
                  </a:txBody>
                  <a:tcPr/>
                </a:tc>
                <a:tc>
                  <a:txBody>
                    <a:bodyPr/>
                    <a:lstStyle/>
                    <a:p>
                      <a:r>
                        <a:rPr lang="es-ES_tradnl" dirty="0" smtClean="0"/>
                        <a:t>4. Revisiones del desempeño</a:t>
                      </a:r>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4. Actualizaciones al Plan</a:t>
                      </a:r>
                      <a:r>
                        <a:rPr lang="es-ES_tradnl" baseline="0" dirty="0" smtClean="0"/>
                        <a:t> para la Dirección del Proyecto</a:t>
                      </a:r>
                      <a:endParaRPr lang="es-ES" dirty="0" smtClean="0"/>
                    </a:p>
                  </a:txBody>
                  <a:tcPr/>
                </a:tc>
              </a:tr>
              <a:tr h="858367">
                <a:tc>
                  <a:txBody>
                    <a:bodyPr/>
                    <a:lstStyle/>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5. Software de Gestión de Proyectos</a:t>
                      </a:r>
                      <a:endParaRPr lang="es-E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5. Actualización a los documentos del proyecto</a:t>
                      </a:r>
                      <a:endParaRPr lang="es-ES" dirty="0" smtClean="0"/>
                    </a:p>
                  </a:txBody>
                  <a:tcPr/>
                </a:tc>
              </a:tr>
              <a:tr h="615154">
                <a:tc>
                  <a:txBody>
                    <a:bodyPr/>
                    <a:lstStyle/>
                    <a:p>
                      <a:endParaRPr lang="es-E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6. Análisis de reserva</a:t>
                      </a:r>
                      <a:endParaRPr lang="es-ES" dirty="0" smtClean="0"/>
                    </a:p>
                    <a:p>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dirty="0" smtClean="0"/>
                        <a:t>6. Actualizaciones de los activos de los procesos de la organización</a:t>
                      </a:r>
                      <a:endParaRPr lang="es-ES" dirty="0" smtClean="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Entradas</a:t>
            </a:r>
          </a:p>
          <a:p>
            <a:pPr>
              <a:buNone/>
            </a:pPr>
            <a:r>
              <a:rPr lang="es-ES_tradnl" sz="1800" b="1" dirty="0" smtClean="0"/>
              <a:t>Plan para la Dirección del Proyecto:</a:t>
            </a:r>
          </a:p>
          <a:p>
            <a:pPr>
              <a:buNone/>
            </a:pPr>
            <a:r>
              <a:rPr lang="es-ES_tradnl" sz="1800" dirty="0" smtClean="0"/>
              <a:t>	Línea base del desempeño de los costos, para realizar las comparaciones con los resultados reales y tomar medidas para posibles cambios.</a:t>
            </a:r>
          </a:p>
          <a:p>
            <a:pPr>
              <a:buNone/>
            </a:pPr>
            <a:r>
              <a:rPr lang="es-ES_tradnl" sz="1800" dirty="0" smtClean="0"/>
              <a:t>	Plan de gestión de costos, describe la forma en que se gestionarán y controlarán los costos.</a:t>
            </a:r>
          </a:p>
          <a:p>
            <a:pPr>
              <a:buNone/>
            </a:pPr>
            <a:r>
              <a:rPr lang="es-ES_tradnl" sz="1800" b="1" dirty="0" smtClean="0"/>
              <a:t>Requisitos de financiamiento</a:t>
            </a:r>
            <a:r>
              <a:rPr lang="es-ES_tradnl" sz="1800" dirty="0" smtClean="0"/>
              <a:t>, se derivan de la línea base del costo, son entradas discretas y no continuas como el gasto en el proyecto, por lo que deben considerarse cuidadosamente.</a:t>
            </a:r>
          </a:p>
          <a:p>
            <a:pPr>
              <a:buNone/>
            </a:pPr>
            <a:r>
              <a:rPr lang="es-ES_tradnl" sz="1800" b="1" dirty="0" smtClean="0"/>
              <a:t>Información sobre el desempeño del Trabajo</a:t>
            </a:r>
            <a:r>
              <a:rPr lang="es-ES_tradnl" sz="1800" dirty="0" smtClean="0"/>
              <a:t>, incluye información sobre el avance del proyecto, tanto de los entregables como de los costos incurridos, pendientes y proyectados.</a:t>
            </a:r>
          </a:p>
          <a:p>
            <a:pPr>
              <a:buNone/>
            </a:pPr>
            <a:r>
              <a:rPr lang="es-ES_tradnl" sz="1800" b="1" dirty="0" smtClean="0"/>
              <a:t>Activos de los procesos de la organización.</a:t>
            </a:r>
          </a:p>
          <a:p>
            <a:pPr>
              <a:buNone/>
            </a:pPr>
            <a:r>
              <a:rPr lang="es-ES_tradnl" sz="1800" dirty="0" smtClean="0"/>
              <a:t>	Políticas, procedimientos y lineamientos relativos a los costos.</a:t>
            </a:r>
          </a:p>
          <a:p>
            <a:pPr>
              <a:buNone/>
            </a:pPr>
            <a:r>
              <a:rPr lang="es-ES_tradnl" sz="1800" dirty="0" smtClean="0"/>
              <a:t>	Herramientas para el control de los costos.</a:t>
            </a:r>
          </a:p>
          <a:p>
            <a:pPr>
              <a:buNone/>
            </a:pPr>
            <a:r>
              <a:rPr lang="es-ES_tradnl" sz="1800" dirty="0" smtClean="0"/>
              <a:t>	Métodos de seguimiento e información.</a:t>
            </a:r>
            <a:endParaRPr lang="es-ES" sz="18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15</a:t>
            </a:fld>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Técnicas y Herramientas</a:t>
            </a:r>
          </a:p>
          <a:p>
            <a:pPr>
              <a:buNone/>
            </a:pPr>
            <a:r>
              <a:rPr lang="es-ES_tradnl" sz="2000" b="1" dirty="0" smtClean="0"/>
              <a:t>Gestión del Valor Ganado (EVM).</a:t>
            </a:r>
          </a:p>
          <a:p>
            <a:pPr>
              <a:buFont typeface="Wingdings" pitchFamily="2" charset="2"/>
              <a:buChar char="ü"/>
            </a:pPr>
            <a:r>
              <a:rPr lang="es-ES_tradnl" sz="2000" dirty="0" smtClean="0"/>
              <a:t>Integra mediciones del Alcance, Cronograma y Costo del proyecto para ayudar al equipo a evaluar y medir el desempeño y el avance del proyecto.</a:t>
            </a:r>
          </a:p>
          <a:p>
            <a:pPr>
              <a:buFont typeface="Wingdings" pitchFamily="2" charset="2"/>
              <a:buChar char="ü"/>
            </a:pPr>
            <a:r>
              <a:rPr lang="es-ES_tradnl" sz="2000" dirty="0" smtClean="0"/>
              <a:t>Requiere de una línea base definida y aprobada contra la que se medirá el rendimiento durante la ejecución del proyecto.</a:t>
            </a:r>
          </a:p>
          <a:p>
            <a:pPr>
              <a:buFont typeface="Wingdings" pitchFamily="2" charset="2"/>
              <a:buChar char="ü"/>
            </a:pPr>
            <a:r>
              <a:rPr lang="es-ES_tradnl" sz="2000" dirty="0" smtClean="0"/>
              <a:t>Los principios se aplican a cualquier tipo de industria.</a:t>
            </a:r>
          </a:p>
          <a:p>
            <a:pPr>
              <a:buFont typeface="Wingdings" pitchFamily="2" charset="2"/>
              <a:buChar char="ü"/>
            </a:pPr>
            <a:r>
              <a:rPr lang="es-ES_tradnl" sz="2000" dirty="0" smtClean="0"/>
              <a:t>Establece y monitorea 3 dimensiones clave para cada paquete de trabajo:</a:t>
            </a:r>
          </a:p>
          <a:p>
            <a:pPr>
              <a:buNone/>
            </a:pPr>
            <a:r>
              <a:rPr lang="es-ES_tradnl" sz="2000" dirty="0" smtClean="0"/>
              <a:t>	</a:t>
            </a:r>
            <a:r>
              <a:rPr lang="es-ES_tradnl" sz="2000" b="1" dirty="0" smtClean="0"/>
              <a:t>Valor Planificado, PV</a:t>
            </a:r>
          </a:p>
          <a:p>
            <a:pPr>
              <a:buNone/>
            </a:pPr>
            <a:r>
              <a:rPr lang="es-ES_tradnl" sz="2000" dirty="0" smtClean="0"/>
              <a:t>	</a:t>
            </a:r>
            <a:r>
              <a:rPr lang="es-ES_tradnl" sz="2000" b="1" dirty="0" smtClean="0"/>
              <a:t>Valor Ganado, EV</a:t>
            </a:r>
          </a:p>
          <a:p>
            <a:pPr>
              <a:buNone/>
            </a:pPr>
            <a:r>
              <a:rPr lang="es-ES_tradnl" sz="2000" dirty="0" smtClean="0"/>
              <a:t>	</a:t>
            </a:r>
            <a:r>
              <a:rPr lang="es-ES_tradnl" sz="2000" b="1" dirty="0" smtClean="0"/>
              <a:t>Costo Real, AC</a:t>
            </a:r>
          </a:p>
          <a:p>
            <a:pPr>
              <a:buFont typeface="Wingdings" pitchFamily="2" charset="2"/>
              <a:buChar char="ü"/>
            </a:pPr>
            <a:r>
              <a:rPr lang="es-ES_tradnl" sz="2000" dirty="0" smtClean="0"/>
              <a:t>Además monitorea las variaciones con respecto a la línea base aprobada:</a:t>
            </a:r>
          </a:p>
          <a:p>
            <a:pPr>
              <a:buNone/>
            </a:pPr>
            <a:r>
              <a:rPr lang="es-ES_tradnl" sz="2800" b="1" dirty="0" smtClean="0"/>
              <a:t>	</a:t>
            </a:r>
            <a:r>
              <a:rPr lang="es-ES_tradnl" sz="2000" b="1" dirty="0" smtClean="0"/>
              <a:t>Variación del cronograma, SV</a:t>
            </a:r>
          </a:p>
          <a:p>
            <a:pPr>
              <a:buNone/>
            </a:pPr>
            <a:r>
              <a:rPr lang="es-ES_tradnl" sz="2000" b="1" dirty="0" smtClean="0"/>
              <a:t>	Variación del costo, CV</a:t>
            </a:r>
            <a:endParaRPr lang="es-ES_tradnl" sz="2800" b="1" dirty="0" smtClean="0"/>
          </a:p>
          <a:p>
            <a:pPr>
              <a:buNone/>
            </a:pPr>
            <a:endParaRPr lang="es-ES" sz="18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16</a:t>
            </a:fld>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p:txBody>
          <a:bodyPr/>
          <a:lstStyle/>
          <a:p>
            <a:pPr>
              <a:buNone/>
            </a:pPr>
            <a:endParaRPr lang="es-ES_tradnl" sz="2000" dirty="0" smtClean="0"/>
          </a:p>
          <a:p>
            <a:pPr>
              <a:buNone/>
            </a:pPr>
            <a:endParaRPr lang="es-ES" sz="2000"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17</a:t>
            </a:fld>
            <a:endParaRPr lang="es-ES" dirty="0"/>
          </a:p>
        </p:txBody>
      </p:sp>
      <p:graphicFrame>
        <p:nvGraphicFramePr>
          <p:cNvPr id="5" name="4 Tabla"/>
          <p:cNvGraphicFramePr>
            <a:graphicFrameLocks noGrp="1"/>
          </p:cNvGraphicFramePr>
          <p:nvPr/>
        </p:nvGraphicFramePr>
        <p:xfrm>
          <a:off x="467545" y="955804"/>
          <a:ext cx="8208912" cy="5759919"/>
        </p:xfrm>
        <a:graphic>
          <a:graphicData uri="http://schemas.openxmlformats.org/drawingml/2006/table">
            <a:tbl>
              <a:tblPr firstRow="1" bandRow="1">
                <a:tableStyleId>{5C22544A-7EE6-4342-B048-85BDC9FD1C3A}</a:tableStyleId>
              </a:tblPr>
              <a:tblGrid>
                <a:gridCol w="1872207"/>
                <a:gridCol w="1656184"/>
                <a:gridCol w="4680521"/>
              </a:tblGrid>
              <a:tr h="312956">
                <a:tc>
                  <a:txBody>
                    <a:bodyPr/>
                    <a:lstStyle/>
                    <a:p>
                      <a:pPr algn="ctr"/>
                      <a:r>
                        <a:rPr lang="es-ES_tradnl" sz="2000" dirty="0" smtClean="0"/>
                        <a:t>Acrónimo</a:t>
                      </a:r>
                      <a:endParaRPr lang="es-ES" sz="2000" dirty="0"/>
                    </a:p>
                  </a:txBody>
                  <a:tcPr/>
                </a:tc>
                <a:tc>
                  <a:txBody>
                    <a:bodyPr/>
                    <a:lstStyle/>
                    <a:p>
                      <a:pPr algn="ctr"/>
                      <a:r>
                        <a:rPr lang="es-ES_tradnl" sz="2000" dirty="0" smtClean="0"/>
                        <a:t>Término</a:t>
                      </a:r>
                      <a:endParaRPr lang="es-ES" sz="2000" dirty="0"/>
                    </a:p>
                  </a:txBody>
                  <a:tcPr/>
                </a:tc>
                <a:tc>
                  <a:txBody>
                    <a:bodyPr/>
                    <a:lstStyle/>
                    <a:p>
                      <a:pPr algn="ctr"/>
                      <a:r>
                        <a:rPr lang="es-ES_tradnl" sz="2000" dirty="0" smtClean="0"/>
                        <a:t>Interpretación</a:t>
                      </a:r>
                      <a:endParaRPr lang="es-ES" sz="2000" dirty="0"/>
                    </a:p>
                  </a:txBody>
                  <a:tcPr/>
                </a:tc>
              </a:tr>
              <a:tr h="630063">
                <a:tc>
                  <a:txBody>
                    <a:bodyPr/>
                    <a:lstStyle/>
                    <a:p>
                      <a:pPr algn="ctr"/>
                      <a:r>
                        <a:rPr lang="es-ES_tradnl" dirty="0" smtClean="0"/>
                        <a:t>PV</a:t>
                      </a:r>
                      <a:endParaRPr lang="es-ES" dirty="0"/>
                    </a:p>
                  </a:txBody>
                  <a:tcPr/>
                </a:tc>
                <a:tc>
                  <a:txBody>
                    <a:bodyPr/>
                    <a:lstStyle/>
                    <a:p>
                      <a:r>
                        <a:rPr lang="es-ES_tradnl" dirty="0" smtClean="0"/>
                        <a:t>Valor</a:t>
                      </a:r>
                      <a:r>
                        <a:rPr lang="es-ES_tradnl" baseline="0" dirty="0" smtClean="0"/>
                        <a:t> Planeado</a:t>
                      </a:r>
                      <a:endParaRPr lang="es-ES" dirty="0"/>
                    </a:p>
                  </a:txBody>
                  <a:tcPr/>
                </a:tc>
                <a:tc>
                  <a:txBody>
                    <a:bodyPr/>
                    <a:lstStyle/>
                    <a:p>
                      <a:r>
                        <a:rPr lang="es-ES_tradnl" sz="1600" dirty="0" smtClean="0"/>
                        <a:t>Es el</a:t>
                      </a:r>
                      <a:r>
                        <a:rPr lang="es-ES_tradnl" sz="1600" baseline="0" dirty="0" smtClean="0"/>
                        <a:t> presupuesto autorizado para una actividad o paquete de trabajo a ser realizado.</a:t>
                      </a:r>
                      <a:endParaRPr lang="es-ES" sz="1600" dirty="0"/>
                    </a:p>
                  </a:txBody>
                  <a:tcPr/>
                </a:tc>
              </a:tr>
              <a:tr h="902090">
                <a:tc>
                  <a:txBody>
                    <a:bodyPr/>
                    <a:lstStyle/>
                    <a:p>
                      <a:pPr algn="ctr"/>
                      <a:r>
                        <a:rPr lang="es-ES_tradnl" dirty="0" smtClean="0"/>
                        <a:t>EV</a:t>
                      </a:r>
                      <a:endParaRPr lang="es-ES" dirty="0"/>
                    </a:p>
                  </a:txBody>
                  <a:tcPr/>
                </a:tc>
                <a:tc>
                  <a:txBody>
                    <a:bodyPr/>
                    <a:lstStyle/>
                    <a:p>
                      <a:r>
                        <a:rPr lang="es-ES_tradnl" dirty="0" smtClean="0"/>
                        <a:t>Valor Ganado</a:t>
                      </a:r>
                      <a:endParaRPr lang="es-ES" dirty="0"/>
                    </a:p>
                  </a:txBody>
                  <a:tcPr/>
                </a:tc>
                <a:tc>
                  <a:txBody>
                    <a:bodyPr/>
                    <a:lstStyle/>
                    <a:p>
                      <a:r>
                        <a:rPr lang="es-ES_tradnl" sz="1600" dirty="0" smtClean="0"/>
                        <a:t>Es el valor del trabajo completado expresado en términos del</a:t>
                      </a:r>
                      <a:r>
                        <a:rPr lang="es-ES_tradnl" sz="1600" baseline="0" dirty="0" smtClean="0"/>
                        <a:t> presupuesto aprobado. Se calcula como el porcentaje de avance real multiplicado por el Valor Planeado, </a:t>
                      </a:r>
                      <a:r>
                        <a:rPr lang="es-ES_tradnl" sz="1600" b="1" baseline="0" dirty="0" smtClean="0"/>
                        <a:t>EV=%avance x PV</a:t>
                      </a:r>
                      <a:r>
                        <a:rPr lang="es-ES_tradnl" sz="1600" baseline="0" dirty="0" smtClean="0"/>
                        <a:t>.</a:t>
                      </a:r>
                      <a:endParaRPr lang="es-ES" sz="1600" dirty="0"/>
                    </a:p>
                  </a:txBody>
                  <a:tcPr/>
                </a:tc>
              </a:tr>
              <a:tr h="862656">
                <a:tc>
                  <a:txBody>
                    <a:bodyPr/>
                    <a:lstStyle/>
                    <a:p>
                      <a:pPr algn="ctr"/>
                      <a:r>
                        <a:rPr lang="es-ES_tradnl" dirty="0" smtClean="0"/>
                        <a:t>AC</a:t>
                      </a:r>
                      <a:endParaRPr lang="es-ES" dirty="0"/>
                    </a:p>
                  </a:txBody>
                  <a:tcPr/>
                </a:tc>
                <a:tc>
                  <a:txBody>
                    <a:bodyPr/>
                    <a:lstStyle/>
                    <a:p>
                      <a:r>
                        <a:rPr lang="es-ES_tradnl" dirty="0" smtClean="0"/>
                        <a:t>Costo Real</a:t>
                      </a:r>
                      <a:endParaRPr lang="es-ES" dirty="0"/>
                    </a:p>
                  </a:txBody>
                  <a:tcPr/>
                </a:tc>
                <a:tc>
                  <a:txBody>
                    <a:bodyPr/>
                    <a:lstStyle/>
                    <a:p>
                      <a:r>
                        <a:rPr lang="es-ES_tradnl" sz="1600" dirty="0" smtClean="0"/>
                        <a:t>Es el costo real del</a:t>
                      </a:r>
                      <a:r>
                        <a:rPr lang="es-ES_tradnl" sz="1600" baseline="0" dirty="0" smtClean="0"/>
                        <a:t> trabajo realizado. Se obtiene con el costeo de las actividades y paquetes de trabajo del proyecto.</a:t>
                      </a:r>
                      <a:endParaRPr lang="es-ES" sz="1600" dirty="0"/>
                    </a:p>
                  </a:txBody>
                  <a:tcPr/>
                </a:tc>
              </a:tr>
              <a:tr h="609769">
                <a:tc>
                  <a:txBody>
                    <a:bodyPr/>
                    <a:lstStyle/>
                    <a:p>
                      <a:pPr algn="ctr"/>
                      <a:r>
                        <a:rPr lang="es-ES_tradnl" dirty="0" smtClean="0"/>
                        <a:t>SV</a:t>
                      </a:r>
                      <a:endParaRPr lang="es-ES" dirty="0"/>
                    </a:p>
                  </a:txBody>
                  <a:tcPr/>
                </a:tc>
                <a:tc>
                  <a:txBody>
                    <a:bodyPr/>
                    <a:lstStyle/>
                    <a:p>
                      <a:r>
                        <a:rPr lang="es-ES_tradnl" dirty="0" smtClean="0"/>
                        <a:t>Variación en el cronograma</a:t>
                      </a:r>
                      <a:endParaRPr lang="es-ES" dirty="0"/>
                    </a:p>
                  </a:txBody>
                  <a:tcPr/>
                </a:tc>
                <a:tc>
                  <a:txBody>
                    <a:bodyPr/>
                    <a:lstStyle/>
                    <a:p>
                      <a:r>
                        <a:rPr lang="es-ES_tradnl" sz="1600" dirty="0" smtClean="0"/>
                        <a:t>Es una medida del desempeño del cronograma.</a:t>
                      </a:r>
                    </a:p>
                    <a:p>
                      <a:r>
                        <a:rPr lang="es-ES_tradnl" sz="1600" b="1" dirty="0" smtClean="0"/>
                        <a:t>SV=EV-PV. </a:t>
                      </a:r>
                      <a:r>
                        <a:rPr lang="es-ES_tradnl" sz="1600" b="0" dirty="0" smtClean="0"/>
                        <a:t>Negativo indica atrasado en el cronograma. Positivo indica adelantado en el cronograma.</a:t>
                      </a:r>
                      <a:endParaRPr lang="es-ES" sz="1600" b="1" dirty="0"/>
                    </a:p>
                  </a:txBody>
                  <a:tcPr/>
                </a:tc>
              </a:tr>
              <a:tr h="858367">
                <a:tc>
                  <a:txBody>
                    <a:bodyPr/>
                    <a:lstStyle/>
                    <a:p>
                      <a:pPr algn="ctr"/>
                      <a:r>
                        <a:rPr lang="es-ES_tradnl" dirty="0" smtClean="0"/>
                        <a:t>CV</a:t>
                      </a:r>
                      <a:endParaRPr lang="es-ES" dirty="0"/>
                    </a:p>
                  </a:txBody>
                  <a:tcPr/>
                </a:tc>
                <a:tc>
                  <a:txBody>
                    <a:bodyPr/>
                    <a:lstStyle/>
                    <a:p>
                      <a:r>
                        <a:rPr lang="es-ES_tradnl" dirty="0" smtClean="0"/>
                        <a:t>Variación en el costo</a:t>
                      </a:r>
                      <a:endParaRPr lang="es-ES" dirty="0"/>
                    </a:p>
                  </a:txBody>
                  <a:tcPr/>
                </a:tc>
                <a:tc>
                  <a:txBody>
                    <a:bodyPr/>
                    <a:lstStyle/>
                    <a:p>
                      <a:r>
                        <a:rPr lang="es-ES_tradnl" sz="1600" dirty="0" smtClean="0"/>
                        <a:t>Es una medida de desempeño del costo.</a:t>
                      </a:r>
                    </a:p>
                    <a:p>
                      <a:r>
                        <a:rPr lang="es-ES_tradnl" sz="1600" b="1" dirty="0" smtClean="0"/>
                        <a:t>CV=EV-AC.</a:t>
                      </a:r>
                      <a:r>
                        <a:rPr lang="es-ES_tradnl" sz="1600" b="0" baseline="0" dirty="0" smtClean="0"/>
                        <a:t> Negativo indica sobre el presupuesto. Positivo indica bajo el presupuesto.</a:t>
                      </a:r>
                    </a:p>
                    <a:p>
                      <a:endParaRPr lang="es-ES" sz="1600" b="1" dirty="0"/>
                    </a:p>
                  </a:txBody>
                  <a:tcPr/>
                </a:tc>
              </a:tr>
              <a:tr h="615154">
                <a:tc>
                  <a:txBody>
                    <a:bodyPr/>
                    <a:lstStyle/>
                    <a:p>
                      <a:pPr algn="ctr"/>
                      <a:r>
                        <a:rPr lang="es-ES_tradnl" dirty="0" smtClean="0"/>
                        <a:t>BAC</a:t>
                      </a:r>
                      <a:endParaRPr lang="es-ES" dirty="0"/>
                    </a:p>
                  </a:txBody>
                  <a:tcPr/>
                </a:tc>
                <a:tc>
                  <a:txBody>
                    <a:bodyPr/>
                    <a:lstStyle/>
                    <a:p>
                      <a:r>
                        <a:rPr lang="es-ES_tradnl" dirty="0" smtClean="0"/>
                        <a:t>Presupuesto para la conclusión</a:t>
                      </a:r>
                      <a:endParaRPr lang="es-ES" dirty="0"/>
                    </a:p>
                  </a:txBody>
                  <a:tcPr/>
                </a:tc>
                <a:tc>
                  <a:txBody>
                    <a:bodyPr/>
                    <a:lstStyle/>
                    <a:p>
                      <a:r>
                        <a:rPr lang="es-ES_tradnl" sz="1600" dirty="0" smtClean="0"/>
                        <a:t>Es el valor</a:t>
                      </a:r>
                      <a:r>
                        <a:rPr lang="es-ES_tradnl" sz="1600" baseline="0" dirty="0" smtClean="0"/>
                        <a:t> total planificado para todo el proyecto. Es el presupuesto aprobado para la conclusión del proyecto.</a:t>
                      </a:r>
                      <a:endParaRPr lang="es-ES" sz="1600"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Índices de rendimiento</a:t>
            </a:r>
          </a:p>
          <a:p>
            <a:pPr>
              <a:buNone/>
            </a:pPr>
            <a:r>
              <a:rPr lang="es-ES_tradnl" sz="2000" b="1" dirty="0" smtClean="0"/>
              <a:t>Índice del desempeño del costo.</a:t>
            </a:r>
          </a:p>
          <a:p>
            <a:pPr>
              <a:buNone/>
            </a:pPr>
            <a:r>
              <a:rPr lang="es-ES_tradnl" sz="1800" dirty="0" smtClean="0"/>
              <a:t>Es una medida del valor del trabajo completado, en comparación con el costo o avance real del proyecto.</a:t>
            </a:r>
          </a:p>
          <a:p>
            <a:pPr>
              <a:buNone/>
            </a:pPr>
            <a:r>
              <a:rPr lang="es-ES_tradnl" sz="1800" dirty="0" smtClean="0"/>
              <a:t>	</a:t>
            </a:r>
            <a:r>
              <a:rPr lang="es-ES_tradnl" sz="1800" b="1" dirty="0" smtClean="0"/>
              <a:t>CPI = EV / AC</a:t>
            </a:r>
          </a:p>
          <a:p>
            <a:pPr>
              <a:buNone/>
            </a:pPr>
            <a:r>
              <a:rPr lang="es-ES_tradnl" sz="1800" dirty="0" smtClean="0"/>
              <a:t>	Valores menores a 1 indican un rendimiento pobre por cada peso invertido, implica sobrecostos respecto al trabajo completado.</a:t>
            </a:r>
          </a:p>
          <a:p>
            <a:pPr>
              <a:buNone/>
            </a:pPr>
            <a:r>
              <a:rPr lang="es-ES_tradnl" sz="1800" dirty="0" smtClean="0"/>
              <a:t>	Valores mayores a 1 indican uso eficiente del dinero invertido, implica costos inferiores respecto al desempeño a la fecha.</a:t>
            </a:r>
          </a:p>
          <a:p>
            <a:pPr>
              <a:buNone/>
            </a:pPr>
            <a:r>
              <a:rPr lang="es-ES_tradnl" sz="2000" b="1" dirty="0" smtClean="0"/>
              <a:t>Índice del desempeño del tiempo.</a:t>
            </a:r>
          </a:p>
          <a:p>
            <a:pPr>
              <a:buNone/>
            </a:pPr>
            <a:r>
              <a:rPr lang="es-ES_tradnl" sz="1800" dirty="0" smtClean="0"/>
              <a:t>Es una medida del avance logrado respecto al avance planeado.</a:t>
            </a:r>
          </a:p>
          <a:p>
            <a:pPr>
              <a:buNone/>
            </a:pPr>
            <a:r>
              <a:rPr lang="es-ES_tradnl" sz="1800" dirty="0" smtClean="0"/>
              <a:t>	</a:t>
            </a:r>
            <a:r>
              <a:rPr lang="es-ES_tradnl" sz="1800" b="1" dirty="0" smtClean="0"/>
              <a:t>SPI = EV / PV</a:t>
            </a:r>
          </a:p>
          <a:p>
            <a:pPr>
              <a:buNone/>
            </a:pPr>
            <a:r>
              <a:rPr lang="es-ES_tradnl" sz="1800" dirty="0" smtClean="0"/>
              <a:t>	Valores menores a 1 indican que la cantidad de trabajo realizado es menor a la planeada, el proyecto va a atrasado.</a:t>
            </a:r>
          </a:p>
          <a:p>
            <a:pPr>
              <a:buNone/>
            </a:pPr>
            <a:r>
              <a:rPr lang="es-ES_tradnl" sz="1800" dirty="0" smtClean="0"/>
              <a:t>	Valores mayores a 1 indican que la cantidad de trabajo realizada es mayor a la prevista, el proyecto va adelantado.</a:t>
            </a:r>
            <a:endParaRPr lang="es-ES" sz="18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18</a:t>
            </a:fld>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19</a:t>
            </a:fld>
            <a:endParaRPr lang="es-ES" dirty="0"/>
          </a:p>
        </p:txBody>
      </p:sp>
      <p:pic>
        <p:nvPicPr>
          <p:cNvPr id="5" name="Marcador de contenido 4"/>
          <p:cNvPicPr>
            <a:picLocks noGrp="1" noChangeAspect="1"/>
          </p:cNvPicPr>
          <p:nvPr>
            <p:ph idx="1"/>
          </p:nvPr>
        </p:nvPicPr>
        <p:blipFill>
          <a:blip r:embed="rId3"/>
          <a:stretch>
            <a:fillRect/>
          </a:stretch>
        </p:blipFill>
        <p:spPr>
          <a:xfrm>
            <a:off x="457200" y="1254993"/>
            <a:ext cx="8229600" cy="5216378"/>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1 Título"/>
          <p:cNvSpPr>
            <a:spLocks noGrp="1"/>
          </p:cNvSpPr>
          <p:nvPr>
            <p:ph type="title"/>
          </p:nvPr>
        </p:nvSpPr>
        <p:spPr/>
        <p:txBody>
          <a:bodyPr/>
          <a:lstStyle/>
          <a:p>
            <a:pPr eaLnBrk="1" hangingPunct="1"/>
            <a:r>
              <a:rPr lang="es-ES_tradnl" dirty="0" smtClean="0">
                <a:solidFill>
                  <a:srgbClr val="C00000"/>
                </a:solidFill>
              </a:rPr>
              <a:t>GESTIÓN DEL COSTO</a:t>
            </a:r>
            <a:endParaRPr lang="es-ES" dirty="0" smtClean="0">
              <a:solidFill>
                <a:srgbClr val="C00000"/>
              </a:solidFill>
            </a:endParaRPr>
          </a:p>
        </p:txBody>
      </p:sp>
      <p:sp>
        <p:nvSpPr>
          <p:cNvPr id="7171" name="2 Marcador de contenido"/>
          <p:cNvSpPr>
            <a:spLocks noGrp="1"/>
          </p:cNvSpPr>
          <p:nvPr>
            <p:ph idx="1"/>
          </p:nvPr>
        </p:nvSpPr>
        <p:spPr>
          <a:xfrm>
            <a:off x="457200" y="1357298"/>
            <a:ext cx="8258175" cy="4929222"/>
          </a:xfrm>
        </p:spPr>
        <p:txBody>
          <a:bodyPr/>
          <a:lstStyle/>
          <a:p>
            <a:pPr algn="ctr" eaLnBrk="1" hangingPunct="1">
              <a:buNone/>
            </a:pPr>
            <a:r>
              <a:rPr lang="es-ES_tradnl" sz="2400" b="1" dirty="0" smtClean="0"/>
              <a:t>	</a:t>
            </a:r>
          </a:p>
          <a:p>
            <a:pPr eaLnBrk="1" hangingPunct="1">
              <a:buNone/>
            </a:pPr>
            <a:r>
              <a:rPr lang="es-ES_tradnl" sz="2400" dirty="0" smtClean="0"/>
              <a:t>OBJETIVOS:</a:t>
            </a:r>
          </a:p>
          <a:p>
            <a:pPr eaLnBrk="1" hangingPunct="1">
              <a:buFont typeface="Wingdings" pitchFamily="2" charset="2"/>
              <a:buChar char="ü"/>
            </a:pPr>
            <a:r>
              <a:rPr lang="es-ES_tradnl" sz="2400" dirty="0" smtClean="0"/>
              <a:t>Determinar el presupuesto</a:t>
            </a:r>
          </a:p>
          <a:p>
            <a:pPr eaLnBrk="1" hangingPunct="1">
              <a:buFont typeface="Wingdings" pitchFamily="2" charset="2"/>
              <a:buChar char="ü"/>
            </a:pPr>
            <a:r>
              <a:rPr lang="es-ES_tradnl" sz="2400" dirty="0" smtClean="0"/>
              <a:t>Relación con el WBS</a:t>
            </a:r>
          </a:p>
          <a:p>
            <a:pPr eaLnBrk="1" hangingPunct="1">
              <a:buFont typeface="Wingdings" pitchFamily="2" charset="2"/>
              <a:buChar char="ü"/>
            </a:pPr>
            <a:r>
              <a:rPr lang="es-ES_tradnl" sz="2400" dirty="0" smtClean="0"/>
              <a:t>Línea base y Flujo de caja (programa de erogaciones)</a:t>
            </a:r>
          </a:p>
          <a:p>
            <a:pPr eaLnBrk="1" hangingPunct="1">
              <a:buFont typeface="Wingdings" pitchFamily="2" charset="2"/>
              <a:buChar char="ü"/>
            </a:pPr>
            <a:r>
              <a:rPr lang="es-ES_tradnl" sz="2400" dirty="0" smtClean="0"/>
              <a:t>Control del Costo</a:t>
            </a:r>
          </a:p>
          <a:p>
            <a:pPr eaLnBrk="1" hangingPunct="1">
              <a:buFont typeface="Wingdings" pitchFamily="2" charset="2"/>
              <a:buChar char="ü"/>
            </a:pPr>
            <a:r>
              <a:rPr lang="es-ES_tradnl" sz="2400" dirty="0" smtClean="0"/>
              <a:t>Conceptos del Valor Ganado</a:t>
            </a:r>
          </a:p>
          <a:p>
            <a:pPr eaLnBrk="1" hangingPunct="1">
              <a:buNone/>
            </a:pPr>
            <a:endParaRPr lang="es-ES" sz="2400" dirty="0" smtClean="0"/>
          </a:p>
          <a:p>
            <a:pPr eaLnBrk="1" hangingPunct="1">
              <a:buNone/>
            </a:pPr>
            <a:endParaRPr lang="es-ES"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a:t>
            </a:fld>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Pronósticos</a:t>
            </a:r>
            <a:endParaRPr lang="es-ES_tradnl" sz="2800" b="1" dirty="0" smtClean="0"/>
          </a:p>
          <a:p>
            <a:pPr>
              <a:buNone/>
            </a:pPr>
            <a:r>
              <a:rPr lang="es-ES_tradnl" sz="2000" b="1" dirty="0" smtClean="0"/>
              <a:t>Estimación a la Conclusión, EAC.</a:t>
            </a:r>
          </a:p>
          <a:p>
            <a:pPr>
              <a:buNone/>
            </a:pPr>
            <a:r>
              <a:rPr lang="es-ES_tradnl" sz="1800" b="1" dirty="0" smtClean="0"/>
              <a:t>	</a:t>
            </a:r>
            <a:r>
              <a:rPr lang="es-ES_tradnl" sz="1800" dirty="0" smtClean="0"/>
              <a:t>Es un pronóstico de lo que terminará costando el proyecto total con el actual rendimiento del costo y tiempo. </a:t>
            </a:r>
          </a:p>
          <a:p>
            <a:pPr>
              <a:buNone/>
            </a:pPr>
            <a:r>
              <a:rPr lang="es-ES_tradnl" sz="1800" dirty="0" smtClean="0"/>
              <a:t>	</a:t>
            </a:r>
            <a:r>
              <a:rPr lang="es-ES_tradnl" sz="1800" u="sng" dirty="0" smtClean="0"/>
              <a:t>Método ascendente:</a:t>
            </a:r>
          </a:p>
          <a:p>
            <a:pPr>
              <a:buNone/>
            </a:pPr>
            <a:r>
              <a:rPr lang="es-ES_tradnl" sz="1800" b="1" dirty="0" smtClean="0"/>
              <a:t>	EAC = AC + ETC (ascendente)</a:t>
            </a:r>
          </a:p>
          <a:p>
            <a:pPr>
              <a:buNone/>
            </a:pPr>
            <a:r>
              <a:rPr lang="es-ES_tradnl" sz="1800" b="1" dirty="0" smtClean="0"/>
              <a:t>	</a:t>
            </a:r>
            <a:r>
              <a:rPr lang="es-ES_tradnl" sz="1800" dirty="0" smtClean="0"/>
              <a:t>ETC (ascendente) es la sumatoria de los costos estimados de las actividades no realizadas o pendientes de ejecutar. </a:t>
            </a:r>
          </a:p>
          <a:p>
            <a:pPr>
              <a:buNone/>
            </a:pPr>
            <a:r>
              <a:rPr lang="es-ES_tradnl" sz="1800" dirty="0" smtClean="0"/>
              <a:t>	Es un método común que realiza el AP manualmente con los miembros de su equipo.</a:t>
            </a:r>
          </a:p>
          <a:p>
            <a:pPr>
              <a:buNone/>
            </a:pPr>
            <a:r>
              <a:rPr lang="es-ES_tradnl" sz="1800" dirty="0" smtClean="0"/>
              <a:t>	Puede ser una reestimación de los costos de las actividades pendientes o la sumatoria de sus valores planeados.</a:t>
            </a:r>
          </a:p>
          <a:p>
            <a:pPr>
              <a:buNone/>
            </a:pPr>
            <a:r>
              <a:rPr lang="es-ES_tradnl" sz="1800" b="1" dirty="0" smtClean="0"/>
              <a:t>	</a:t>
            </a:r>
            <a:r>
              <a:rPr lang="es-ES_tradnl" sz="1800" dirty="0" smtClean="0"/>
              <a:t>Una reestimación implica una interferencia con el trabajo del proyecto ya que se realiza un nuevo cálculo de los costos de las actividades pendientes, lo que resulta en mayores costos en el proyecto.</a:t>
            </a:r>
            <a:endParaRPr lang="es-ES_tradnl" sz="1800" b="1"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20</a:t>
            </a:fld>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Pronósticos</a:t>
            </a:r>
            <a:endParaRPr lang="es-ES_tradnl" sz="2800" b="1" dirty="0" smtClean="0"/>
          </a:p>
          <a:p>
            <a:pPr>
              <a:buNone/>
            </a:pPr>
            <a:r>
              <a:rPr lang="es-ES_tradnl" sz="2000" b="1" dirty="0" smtClean="0"/>
              <a:t>Estimación a la Conclusión, EAC.</a:t>
            </a:r>
          </a:p>
          <a:p>
            <a:pPr>
              <a:buNone/>
            </a:pPr>
            <a:r>
              <a:rPr lang="es-ES_tradnl" sz="1800" b="1" dirty="0" smtClean="0"/>
              <a:t>	Otros métodos estadísticos para la estimación del EAC.</a:t>
            </a:r>
          </a:p>
          <a:p>
            <a:pPr>
              <a:buNone/>
            </a:pPr>
            <a:r>
              <a:rPr lang="es-ES_tradnl" sz="1800" b="1" dirty="0" smtClean="0"/>
              <a:t>	</a:t>
            </a:r>
            <a:r>
              <a:rPr lang="es-ES_tradnl" sz="1800" dirty="0" smtClean="0"/>
              <a:t>Para fines comparativos, el PM puede calcular otras EAC de la siguiente manera:</a:t>
            </a:r>
            <a:endParaRPr lang="es-ES_tradnl" sz="1800" b="1" dirty="0" smtClean="0"/>
          </a:p>
          <a:p>
            <a:pPr>
              <a:buNone/>
            </a:pPr>
            <a:r>
              <a:rPr lang="es-ES_tradnl" sz="1800" b="1" dirty="0" smtClean="0"/>
              <a:t>	EAC = AC + (BAC – EV)</a:t>
            </a:r>
          </a:p>
          <a:p>
            <a:pPr>
              <a:buNone/>
            </a:pPr>
            <a:r>
              <a:rPr lang="es-ES_tradnl" sz="1800" b="1" dirty="0" smtClean="0"/>
              <a:t>	</a:t>
            </a:r>
            <a:r>
              <a:rPr lang="es-ES_tradnl" sz="1800" dirty="0" smtClean="0"/>
              <a:t>Considera el desempeño real del proyecto a la fecha, es el costo real a la fecha más el remanente del presupuesto.</a:t>
            </a:r>
          </a:p>
          <a:p>
            <a:pPr>
              <a:buNone/>
            </a:pPr>
            <a:r>
              <a:rPr lang="es-ES_tradnl" sz="1800" b="1" dirty="0" smtClean="0"/>
              <a:t>	</a:t>
            </a:r>
            <a:r>
              <a:rPr lang="es-ES_tradnl" sz="1800" dirty="0" smtClean="0"/>
              <a:t>Se usa cuando las variaciones son atípicas, por lo que se considera el EV a la fecha.</a:t>
            </a:r>
            <a:endParaRPr lang="es-ES_tradnl" sz="1800" b="1" dirty="0" smtClean="0"/>
          </a:p>
          <a:p>
            <a:pPr>
              <a:buNone/>
            </a:pPr>
            <a:r>
              <a:rPr lang="es-ES_tradnl" sz="1800" b="1" dirty="0" smtClean="0"/>
              <a:t>	EAC = AC + [(BAC – EV) / (</a:t>
            </a:r>
            <a:r>
              <a:rPr lang="es-ES_tradnl" sz="1800" b="1" dirty="0" err="1" smtClean="0"/>
              <a:t>CPI</a:t>
            </a:r>
            <a:r>
              <a:rPr lang="es-ES_tradnl" sz="1200" b="1" dirty="0" err="1" smtClean="0"/>
              <a:t>acumlativo</a:t>
            </a:r>
            <a:r>
              <a:rPr lang="es-ES_tradnl" sz="1800" b="1" dirty="0" smtClean="0"/>
              <a:t> X </a:t>
            </a:r>
            <a:r>
              <a:rPr lang="es-ES_tradnl" sz="1800" b="1" dirty="0" err="1" smtClean="0"/>
              <a:t>SPI</a:t>
            </a:r>
            <a:r>
              <a:rPr lang="es-ES_tradnl" sz="1200" b="1" dirty="0" err="1" smtClean="0"/>
              <a:t>acumulativo</a:t>
            </a:r>
            <a:r>
              <a:rPr lang="es-ES_tradnl" sz="1800" b="1" dirty="0" smtClean="0"/>
              <a:t>)]</a:t>
            </a:r>
          </a:p>
          <a:p>
            <a:pPr>
              <a:buNone/>
            </a:pPr>
            <a:r>
              <a:rPr lang="es-ES_tradnl" sz="1800" b="1" dirty="0" smtClean="0"/>
              <a:t>	</a:t>
            </a:r>
            <a:r>
              <a:rPr lang="es-ES_tradnl" sz="1800" dirty="0" smtClean="0"/>
              <a:t>Considera el índice de desempeño del costo y del tiempo.</a:t>
            </a:r>
          </a:p>
          <a:p>
            <a:pPr>
              <a:buNone/>
            </a:pPr>
            <a:r>
              <a:rPr lang="es-ES_tradnl" sz="1800" b="1" dirty="0" smtClean="0"/>
              <a:t>	</a:t>
            </a:r>
            <a:r>
              <a:rPr lang="es-ES_tradnl" sz="1800" dirty="0" smtClean="0"/>
              <a:t>Supone un desempeño de costos negativo y un compromiso a cumplir con el cronograma.</a:t>
            </a:r>
          </a:p>
          <a:p>
            <a:pPr>
              <a:buNone/>
            </a:pPr>
            <a:r>
              <a:rPr lang="es-ES_tradnl" sz="1800" b="1" dirty="0" smtClean="0"/>
              <a:t>	</a:t>
            </a:r>
            <a:r>
              <a:rPr lang="es-ES_tradnl" sz="1800" dirty="0" smtClean="0"/>
              <a:t>Es útil cuando el cronograma es un factor que afecta el esfuerzo de la ETC.</a:t>
            </a:r>
          </a:p>
          <a:p>
            <a:pPr>
              <a:buNone/>
            </a:pPr>
            <a:r>
              <a:rPr lang="es-ES_tradnl" sz="1800" b="1" dirty="0" smtClean="0"/>
              <a:t>	</a:t>
            </a:r>
            <a:r>
              <a:rPr lang="es-ES_tradnl" sz="1800" dirty="0" smtClean="0"/>
              <a:t>Se usa cuando las variaciones a futuro se consideran como típicas.</a:t>
            </a:r>
            <a:endParaRPr lang="es-ES_tradnl" sz="1800" b="1"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21</a:t>
            </a:fld>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Pronósticos</a:t>
            </a:r>
            <a:endParaRPr lang="es-ES_tradnl" sz="2800" b="1" dirty="0" smtClean="0"/>
          </a:p>
          <a:p>
            <a:pPr>
              <a:buNone/>
            </a:pPr>
            <a:r>
              <a:rPr lang="es-ES_tradnl" sz="2000" b="1" dirty="0" smtClean="0"/>
              <a:t>Estimación a la Conclusión, EAC.</a:t>
            </a:r>
          </a:p>
          <a:p>
            <a:pPr>
              <a:buNone/>
            </a:pPr>
            <a:r>
              <a:rPr lang="es-ES_tradnl" sz="2000" b="1" dirty="0" smtClean="0"/>
              <a:t>	EAC = BAC / (</a:t>
            </a:r>
            <a:r>
              <a:rPr lang="es-ES_tradnl" sz="2000" b="1" dirty="0" err="1" smtClean="0"/>
              <a:t>CPI</a:t>
            </a:r>
            <a:r>
              <a:rPr lang="es-ES_tradnl" sz="1200" b="1" dirty="0" err="1" smtClean="0"/>
              <a:t>acumulativo</a:t>
            </a:r>
            <a:r>
              <a:rPr lang="es-ES_tradnl" sz="2000" b="1" dirty="0" smtClean="0"/>
              <a:t>)</a:t>
            </a:r>
          </a:p>
          <a:p>
            <a:pPr>
              <a:buNone/>
            </a:pPr>
            <a:r>
              <a:rPr lang="es-ES_tradnl" sz="1800" b="1" dirty="0" smtClean="0"/>
              <a:t>	</a:t>
            </a:r>
            <a:r>
              <a:rPr lang="es-ES_tradnl" sz="1800" dirty="0" smtClean="0"/>
              <a:t>Supone que el rendimiento del costo a la fecha va a continuar en el futuro.</a:t>
            </a:r>
          </a:p>
          <a:p>
            <a:pPr>
              <a:buNone/>
            </a:pPr>
            <a:r>
              <a:rPr lang="es-ES_tradnl" sz="1800" dirty="0" smtClean="0"/>
              <a:t>	Además asume que no hay variaciones en el BAC.</a:t>
            </a:r>
          </a:p>
          <a:p>
            <a:pPr>
              <a:buNone/>
            </a:pPr>
            <a:endParaRPr lang="es-ES_tradnl" sz="1800" b="1" dirty="0" smtClean="0"/>
          </a:p>
          <a:p>
            <a:pPr>
              <a:buNone/>
            </a:pPr>
            <a:r>
              <a:rPr lang="es-ES_tradnl" sz="2000" b="1" dirty="0" err="1" smtClean="0"/>
              <a:t>Indice</a:t>
            </a:r>
            <a:r>
              <a:rPr lang="es-ES_tradnl" sz="2000" b="1" dirty="0" smtClean="0"/>
              <a:t> del desempeño del trabajo por completar.</a:t>
            </a:r>
          </a:p>
          <a:p>
            <a:pPr>
              <a:buNone/>
            </a:pPr>
            <a:r>
              <a:rPr lang="es-ES_tradnl" sz="2000" b="1" dirty="0" smtClean="0"/>
              <a:t>	TCPI = (BAC – EV) / (BAC – AC)</a:t>
            </a:r>
          </a:p>
          <a:p>
            <a:pPr>
              <a:buNone/>
            </a:pPr>
            <a:r>
              <a:rPr lang="es-ES_tradnl" sz="2000" b="1" dirty="0" smtClean="0"/>
              <a:t>	</a:t>
            </a:r>
            <a:r>
              <a:rPr lang="es-ES_tradnl" sz="2000" dirty="0" smtClean="0"/>
              <a:t>Divide el trabajo remanente entre el dinero remanente.</a:t>
            </a:r>
          </a:p>
          <a:p>
            <a:pPr>
              <a:buNone/>
            </a:pPr>
            <a:r>
              <a:rPr lang="es-ES_tradnl" sz="2000" b="1" dirty="0" smtClean="0"/>
              <a:t>	</a:t>
            </a:r>
            <a:r>
              <a:rPr lang="es-ES_tradnl" sz="2000" dirty="0" smtClean="0"/>
              <a:t>Responde a la pregunta, para cumplir con el presupuesto, a qué ritmo se debe seguir trabajando el trabajo restante?</a:t>
            </a:r>
          </a:p>
          <a:p>
            <a:pPr>
              <a:buNone/>
            </a:pPr>
            <a:r>
              <a:rPr lang="es-ES_tradnl" sz="2000" b="1" dirty="0" smtClean="0"/>
              <a:t>	</a:t>
            </a:r>
            <a:r>
              <a:rPr lang="es-ES_tradnl" sz="2000" dirty="0" smtClean="0"/>
              <a:t>Cuál es la proyección de desempeño del costo para el trabajo restante?</a:t>
            </a:r>
          </a:p>
          <a:p>
            <a:pPr>
              <a:buNone/>
            </a:pPr>
            <a:r>
              <a:rPr lang="es-ES_tradnl" sz="2000" b="1" dirty="0" smtClean="0"/>
              <a:t>	</a:t>
            </a:r>
            <a:r>
              <a:rPr lang="es-ES_tradnl" sz="2000" dirty="0" smtClean="0"/>
              <a:t>Cuando el BAC no se puede lograr, se calcula en términos del EAC.</a:t>
            </a:r>
          </a:p>
          <a:p>
            <a:pPr>
              <a:buNone/>
            </a:pPr>
            <a:r>
              <a:rPr lang="es-ES_tradnl" sz="2000" b="1" dirty="0" smtClean="0"/>
              <a:t>	 TCPI = (BAC – EV) / (EAC – AC)</a:t>
            </a:r>
          </a:p>
          <a:p>
            <a:pPr>
              <a:buNone/>
            </a:pPr>
            <a:r>
              <a:rPr lang="es-ES_tradnl" sz="1800" b="1" dirty="0" smtClean="0"/>
              <a:t>	</a:t>
            </a:r>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22</a:t>
            </a:fld>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Pronósticos</a:t>
            </a:r>
            <a:endParaRPr lang="es-ES_tradnl" sz="2800" b="1" dirty="0" smtClean="0"/>
          </a:p>
          <a:p>
            <a:pPr>
              <a:buNone/>
            </a:pPr>
            <a:r>
              <a:rPr lang="es-ES_tradnl" sz="2000" b="1" dirty="0" smtClean="0"/>
              <a:t>Estimado a la conclusión.</a:t>
            </a:r>
          </a:p>
          <a:p>
            <a:pPr>
              <a:buNone/>
            </a:pPr>
            <a:r>
              <a:rPr lang="es-ES_tradnl" sz="2000" b="1" dirty="0" smtClean="0"/>
              <a:t>	ETC = EAC – AC</a:t>
            </a:r>
          </a:p>
          <a:p>
            <a:pPr>
              <a:buNone/>
            </a:pPr>
            <a:r>
              <a:rPr lang="es-ES_tradnl" sz="1800" b="1" dirty="0" smtClean="0"/>
              <a:t>	</a:t>
            </a:r>
            <a:r>
              <a:rPr lang="es-ES_tradnl" sz="1800" dirty="0" smtClean="0"/>
              <a:t>Es el presupuesto restante para la finalización del proyecto.</a:t>
            </a:r>
          </a:p>
          <a:p>
            <a:pPr>
              <a:buNone/>
            </a:pPr>
            <a:r>
              <a:rPr lang="es-ES_tradnl" sz="1800" b="1" dirty="0" smtClean="0"/>
              <a:t>	</a:t>
            </a:r>
            <a:r>
              <a:rPr lang="es-ES_tradnl" sz="1800" dirty="0" smtClean="0"/>
              <a:t>La otra opción es la reestimación sumando de abajo hacia arriba el costo estimado del trabajo restante.</a:t>
            </a:r>
          </a:p>
          <a:p>
            <a:pPr>
              <a:buNone/>
            </a:pPr>
            <a:endParaRPr lang="es-ES_tradnl" sz="1800" b="1" dirty="0" smtClean="0"/>
          </a:p>
          <a:p>
            <a:pPr>
              <a:buNone/>
            </a:pPr>
            <a:r>
              <a:rPr lang="es-ES_tradnl" sz="1800" b="1" dirty="0" smtClean="0"/>
              <a:t>Variación a la conclusión</a:t>
            </a:r>
          </a:p>
          <a:p>
            <a:pPr>
              <a:buNone/>
            </a:pPr>
            <a:r>
              <a:rPr lang="es-ES_tradnl" sz="1800" b="1" dirty="0" smtClean="0"/>
              <a:t>	VAC = BAC – EAC</a:t>
            </a:r>
          </a:p>
          <a:p>
            <a:pPr>
              <a:buNone/>
            </a:pPr>
            <a:r>
              <a:rPr lang="es-ES_tradnl" sz="1800" b="1" dirty="0" smtClean="0"/>
              <a:t>	</a:t>
            </a:r>
            <a:r>
              <a:rPr lang="es-ES_tradnl" sz="1800" dirty="0" smtClean="0"/>
              <a:t>Indica la cantidad de dinero sobre o bajo el presupuesto (BAC) al finalizar el proyecto.</a:t>
            </a:r>
          </a:p>
          <a:p>
            <a:pPr>
              <a:buNone/>
            </a:pPr>
            <a:endParaRPr lang="es-ES_tradnl" sz="1800" b="1"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23</a:t>
            </a:fld>
            <a:endParaRPr lang="es-E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24</a:t>
            </a:fld>
            <a:endParaRPr lang="es-E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971600" y="2132857"/>
            <a:ext cx="7185983" cy="3467800"/>
          </a:xfrm>
          <a:prstGeom prst="rect">
            <a:avLst/>
          </a:prstGeom>
          <a:noFill/>
          <a:ln w="9525">
            <a:noFill/>
            <a:miter lim="800000"/>
            <a:headEnd/>
            <a:tailEnd/>
          </a:ln>
        </p:spPr>
      </p:pic>
      <p:sp>
        <p:nvSpPr>
          <p:cNvPr id="6" name="1 Título"/>
          <p:cNvSpPr>
            <a:spLocks noGrp="1"/>
          </p:cNvSpPr>
          <p:nvPr>
            <p:ph type="title"/>
          </p:nvPr>
        </p:nvSpPr>
        <p:spPr>
          <a:solidFill>
            <a:srgbClr val="92D050"/>
          </a:solidFill>
        </p:spPr>
        <p:txBody>
          <a:bodyPr/>
          <a:lstStyle/>
          <a:p>
            <a:r>
              <a:rPr lang="es-ES_tradnl" dirty="0" smtClean="0"/>
              <a:t>7.4 Controlar los Costos</a:t>
            </a:r>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Revisiones del desempeño.</a:t>
            </a:r>
          </a:p>
          <a:p>
            <a:pPr>
              <a:buNone/>
            </a:pPr>
            <a:r>
              <a:rPr lang="es-ES_tradnl" sz="2000" dirty="0" smtClean="0"/>
              <a:t>Comparan el desempeño del costo a lo largo del tiempo.</a:t>
            </a:r>
          </a:p>
          <a:p>
            <a:pPr>
              <a:buNone/>
            </a:pPr>
            <a:r>
              <a:rPr lang="es-ES_tradnl" sz="2000" b="1" dirty="0" smtClean="0"/>
              <a:t>Análisis de variación</a:t>
            </a:r>
            <a:r>
              <a:rPr lang="es-ES_tradnl" sz="2000" dirty="0" smtClean="0"/>
              <a:t>: la técnica del EVM compara el desempeño real del proyecto respecto al planeado. Las variaciones respecto al costo y al tiempo son las más usadas.</a:t>
            </a:r>
          </a:p>
          <a:p>
            <a:pPr>
              <a:buNone/>
            </a:pPr>
            <a:r>
              <a:rPr lang="es-ES_tradnl" sz="2000" b="1" dirty="0" smtClean="0"/>
              <a:t>Análisis de tendencias</a:t>
            </a:r>
            <a:r>
              <a:rPr lang="es-ES_tradnl" sz="2000" dirty="0" smtClean="0"/>
              <a:t>: analiza el desempeño del proyecto a lo largo del tiempo para ver si la tendencia es a mejorar o a empeorar, es útil usar análisis gráfico.</a:t>
            </a:r>
          </a:p>
          <a:p>
            <a:pPr>
              <a:buNone/>
            </a:pPr>
            <a:r>
              <a:rPr lang="es-ES_tradnl" sz="2000" b="1" dirty="0" smtClean="0"/>
              <a:t>Desempeño del valor ganado</a:t>
            </a:r>
            <a:r>
              <a:rPr lang="es-ES_tradnl" sz="2000" dirty="0" smtClean="0"/>
              <a:t>: compara el plan de la línea base con el desempeño real de tiempo y costo.</a:t>
            </a:r>
          </a:p>
          <a:p>
            <a:pPr>
              <a:buNone/>
            </a:pPr>
            <a:endParaRPr lang="es-ES_tradnl" sz="2000" dirty="0" smtClean="0"/>
          </a:p>
          <a:p>
            <a:pPr>
              <a:buNone/>
            </a:pPr>
            <a:endParaRPr lang="es-ES_tradnl" sz="20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25</a:t>
            </a:fld>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184576"/>
          </a:xfrm>
        </p:spPr>
        <p:txBody>
          <a:bodyPr/>
          <a:lstStyle/>
          <a:p>
            <a:pPr>
              <a:buNone/>
            </a:pPr>
            <a:r>
              <a:rPr lang="es-ES_tradnl" sz="2800" b="1" dirty="0" smtClean="0"/>
              <a:t>Análisis de variación.</a:t>
            </a:r>
          </a:p>
          <a:p>
            <a:pPr>
              <a:buNone/>
            </a:pPr>
            <a:r>
              <a:rPr lang="es-ES_tradnl" sz="2000" dirty="0" smtClean="0"/>
              <a:t>Los índices CV y CPI dan una idea de la variación con respecto a la línea base del costo. </a:t>
            </a:r>
          </a:p>
          <a:p>
            <a:pPr>
              <a:buNone/>
            </a:pPr>
            <a:r>
              <a:rPr lang="es-ES_tradnl" sz="2000" dirty="0" smtClean="0"/>
              <a:t>Se debe determinar la causa y el grado de variación respecto a la línea base para definir si se toman o no medidas correctivas o preventivas.</a:t>
            </a:r>
          </a:p>
          <a:p>
            <a:pPr>
              <a:buNone/>
            </a:pPr>
            <a:endParaRPr lang="es-ES_tradnl" sz="2000" dirty="0" smtClean="0"/>
          </a:p>
          <a:p>
            <a:pPr>
              <a:buNone/>
            </a:pPr>
            <a:r>
              <a:rPr lang="es-ES_tradnl" sz="2800" b="1" dirty="0" smtClean="0"/>
              <a:t>Software de Dirección de Proyectos.</a:t>
            </a:r>
          </a:p>
          <a:p>
            <a:pPr>
              <a:buNone/>
            </a:pPr>
            <a:r>
              <a:rPr lang="es-ES_tradnl" sz="2000" dirty="0" smtClean="0"/>
              <a:t>Un ejemplo es el MS Project ya que genera las 3 dimensiones de la Gestión del Valor Ganado: PV, EV, AC. Proyecta gráficamente el estado actual y facilita visualizar las tendencias.</a:t>
            </a:r>
          </a:p>
          <a:p>
            <a:pPr>
              <a:buNone/>
            </a:pPr>
            <a:endParaRPr lang="es-ES_tradnl" sz="2000" dirty="0" smtClean="0"/>
          </a:p>
          <a:p>
            <a:pPr>
              <a:buNone/>
            </a:pPr>
            <a:endParaRPr lang="es-ES_tradnl" sz="20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26</a:t>
            </a:fld>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328592"/>
          </a:xfrm>
        </p:spPr>
        <p:txBody>
          <a:bodyPr/>
          <a:lstStyle/>
          <a:p>
            <a:pPr>
              <a:buNone/>
            </a:pPr>
            <a:r>
              <a:rPr lang="es-ES_tradnl" sz="2800" b="1" dirty="0" smtClean="0"/>
              <a:t>Salidas</a:t>
            </a:r>
          </a:p>
          <a:p>
            <a:pPr>
              <a:buNone/>
            </a:pPr>
            <a:endParaRPr lang="es-ES_tradnl" sz="2000" dirty="0" smtClean="0"/>
          </a:p>
          <a:p>
            <a:pPr>
              <a:buNone/>
            </a:pPr>
            <a:r>
              <a:rPr lang="es-ES_tradnl" sz="2000" b="1" dirty="0" smtClean="0"/>
              <a:t>Mediciones del desempeño.</a:t>
            </a:r>
          </a:p>
          <a:p>
            <a:pPr>
              <a:buNone/>
            </a:pPr>
            <a:r>
              <a:rPr lang="es-ES_tradnl" sz="2000" dirty="0" smtClean="0"/>
              <a:t>	Consisten en los valores interpretados de: CV, SV, CPI, SPI. Se documentan y se comunican a los interesados.</a:t>
            </a:r>
          </a:p>
          <a:p>
            <a:pPr>
              <a:buNone/>
            </a:pPr>
            <a:r>
              <a:rPr lang="es-ES_tradnl" sz="2000" b="1" dirty="0" smtClean="0"/>
              <a:t>Proyecciones del presupuesto.</a:t>
            </a:r>
          </a:p>
          <a:p>
            <a:pPr>
              <a:buNone/>
            </a:pPr>
            <a:r>
              <a:rPr lang="es-ES_tradnl" sz="2000" b="1" dirty="0" smtClean="0"/>
              <a:t>	</a:t>
            </a:r>
            <a:r>
              <a:rPr lang="es-ES_tradnl" sz="2000" dirty="0" smtClean="0"/>
              <a:t>El valor de la EAC calculada o ascendente se documenta y se comunica a los interesados.</a:t>
            </a:r>
          </a:p>
          <a:p>
            <a:pPr>
              <a:buNone/>
            </a:pPr>
            <a:r>
              <a:rPr lang="es-ES_tradnl" sz="2000" b="1" dirty="0" smtClean="0"/>
              <a:t>Actualizaciones a los activos de los procesos de la organización.</a:t>
            </a:r>
          </a:p>
          <a:p>
            <a:pPr>
              <a:buNone/>
            </a:pPr>
            <a:r>
              <a:rPr lang="es-ES_tradnl" sz="2000" b="1" dirty="0" smtClean="0"/>
              <a:t>	</a:t>
            </a:r>
            <a:r>
              <a:rPr lang="es-ES_tradnl" sz="2000" dirty="0" smtClean="0"/>
              <a:t>entre los que se actualizan están: causas de las variaciones, acciones correctivas y su razonamiento, otro tipo de lecciones aprendidas provenientes del control de costos del proyecto.</a:t>
            </a:r>
          </a:p>
          <a:p>
            <a:pPr>
              <a:buNone/>
            </a:pPr>
            <a:r>
              <a:rPr lang="es-ES_tradnl" sz="2000" b="1" dirty="0" smtClean="0"/>
              <a:t>Solicitudes de cambio</a:t>
            </a:r>
          </a:p>
          <a:p>
            <a:pPr>
              <a:buNone/>
            </a:pPr>
            <a:r>
              <a:rPr lang="es-ES_tradnl" sz="2000" b="1" dirty="0" smtClean="0"/>
              <a:t>	</a:t>
            </a:r>
            <a:r>
              <a:rPr lang="es-ES_tradnl" sz="2000" dirty="0" smtClean="0"/>
              <a:t>Son resultado del análisis de las medidas del desempeño y variaciones. Deben realizarse a través del Control Integrado de Cambios.</a:t>
            </a:r>
          </a:p>
          <a:p>
            <a:pPr>
              <a:buNone/>
            </a:pPr>
            <a:endParaRPr lang="es-ES_tradnl" sz="2000" b="1" dirty="0" smtClean="0"/>
          </a:p>
          <a:p>
            <a:pPr>
              <a:buNone/>
            </a:pPr>
            <a:endParaRPr lang="es-ES_tradnl" sz="2000" b="1" dirty="0" smtClean="0"/>
          </a:p>
          <a:p>
            <a:pPr>
              <a:buNone/>
            </a:pPr>
            <a:endParaRPr lang="es-ES_tradnl" sz="2000" dirty="0" smtClean="0"/>
          </a:p>
          <a:p>
            <a:pPr>
              <a:buNone/>
            </a:pPr>
            <a:endParaRPr lang="es-ES_tradnl" sz="20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27</a:t>
            </a:fld>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92D050"/>
          </a:solidFill>
        </p:spPr>
        <p:txBody>
          <a:bodyPr/>
          <a:lstStyle/>
          <a:p>
            <a:r>
              <a:rPr lang="es-ES_tradnl" dirty="0" smtClean="0"/>
              <a:t>7.4 Controlar los Costos</a:t>
            </a:r>
            <a:endParaRPr lang="es-ES" dirty="0"/>
          </a:p>
        </p:txBody>
      </p:sp>
      <p:sp>
        <p:nvSpPr>
          <p:cNvPr id="3" name="2 Marcador de contenido"/>
          <p:cNvSpPr>
            <a:spLocks noGrp="1"/>
          </p:cNvSpPr>
          <p:nvPr>
            <p:ph idx="1"/>
          </p:nvPr>
        </p:nvSpPr>
        <p:spPr>
          <a:xfrm>
            <a:off x="467544" y="1124744"/>
            <a:ext cx="8229600" cy="5328592"/>
          </a:xfrm>
        </p:spPr>
        <p:txBody>
          <a:bodyPr/>
          <a:lstStyle/>
          <a:p>
            <a:pPr>
              <a:buNone/>
            </a:pPr>
            <a:r>
              <a:rPr lang="es-ES_tradnl" sz="2800" b="1" dirty="0" smtClean="0"/>
              <a:t>Salidas</a:t>
            </a:r>
          </a:p>
          <a:p>
            <a:pPr>
              <a:buNone/>
            </a:pPr>
            <a:endParaRPr lang="es-ES_tradnl" sz="2000" dirty="0" smtClean="0"/>
          </a:p>
          <a:p>
            <a:pPr>
              <a:buNone/>
            </a:pPr>
            <a:r>
              <a:rPr lang="es-ES_tradnl" sz="2000" b="1" dirty="0" smtClean="0"/>
              <a:t>Actualizaciones al Plan para la Dirección del Proyecto.</a:t>
            </a:r>
          </a:p>
          <a:p>
            <a:pPr>
              <a:buNone/>
            </a:pPr>
            <a:r>
              <a:rPr lang="es-ES_tradnl" sz="2000" b="1" dirty="0" smtClean="0"/>
              <a:t>	</a:t>
            </a:r>
            <a:r>
              <a:rPr lang="es-ES_tradnl" sz="2000" dirty="0" smtClean="0"/>
              <a:t>Línea base del desempeño de costos.</a:t>
            </a:r>
          </a:p>
          <a:p>
            <a:pPr>
              <a:buNone/>
            </a:pPr>
            <a:r>
              <a:rPr lang="es-ES_tradnl" sz="2000" b="1" dirty="0" smtClean="0"/>
              <a:t>	</a:t>
            </a:r>
            <a:r>
              <a:rPr lang="es-ES_tradnl" sz="2000" dirty="0" smtClean="0"/>
              <a:t>Plan de gestión de costos.</a:t>
            </a:r>
          </a:p>
          <a:p>
            <a:pPr>
              <a:buNone/>
            </a:pPr>
            <a:endParaRPr lang="es-ES_tradnl" sz="2000" dirty="0" smtClean="0"/>
          </a:p>
          <a:p>
            <a:pPr>
              <a:buNone/>
            </a:pPr>
            <a:r>
              <a:rPr lang="es-ES_tradnl" sz="2000" b="1" dirty="0" smtClean="0"/>
              <a:t>Actualizaciones a los documentos del proyecto.</a:t>
            </a:r>
          </a:p>
          <a:p>
            <a:pPr>
              <a:buNone/>
            </a:pPr>
            <a:r>
              <a:rPr lang="es-ES_tradnl" sz="2000" dirty="0" smtClean="0"/>
              <a:t>	Las estimaciones de los costos.</a:t>
            </a:r>
          </a:p>
          <a:p>
            <a:pPr>
              <a:buNone/>
            </a:pPr>
            <a:r>
              <a:rPr lang="es-ES_tradnl" sz="2000" dirty="0" smtClean="0"/>
              <a:t>	Base de las estimaciones.</a:t>
            </a:r>
          </a:p>
          <a:p>
            <a:pPr>
              <a:buNone/>
            </a:pPr>
            <a:endParaRPr lang="es-ES_tradnl" sz="2000" b="1" dirty="0" smtClean="0"/>
          </a:p>
          <a:p>
            <a:pPr>
              <a:buNone/>
            </a:pPr>
            <a:endParaRPr lang="es-ES_tradnl" sz="2000" dirty="0" smtClean="0"/>
          </a:p>
          <a:p>
            <a:pPr>
              <a:buNone/>
            </a:pPr>
            <a:endParaRPr lang="es-ES_tradnl" sz="20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28</a:t>
            </a:fld>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24744"/>
            <a:ext cx="8229600" cy="5256584"/>
          </a:xfrm>
        </p:spPr>
        <p:txBody>
          <a:bodyPr/>
          <a:lstStyle/>
          <a:p>
            <a:r>
              <a:rPr lang="es-ES_tradnl" sz="2400" dirty="0" smtClean="0"/>
              <a:t>Costos a considerar en el Presupuesto, entre otros:</a:t>
            </a:r>
          </a:p>
          <a:p>
            <a:pPr lvl="1" eaLnBrk="1" hangingPunct="1">
              <a:buFont typeface="Wingdings" pitchFamily="2" charset="2"/>
              <a:buChar char="Ø"/>
            </a:pPr>
            <a:r>
              <a:rPr lang="es-CR" sz="2000" dirty="0" smtClean="0"/>
              <a:t>Mano de obra</a:t>
            </a:r>
          </a:p>
          <a:p>
            <a:pPr lvl="1" eaLnBrk="1" hangingPunct="1">
              <a:buFont typeface="Wingdings" pitchFamily="2" charset="2"/>
              <a:buChar char="Ø"/>
            </a:pPr>
            <a:r>
              <a:rPr lang="es-CR" sz="2000" dirty="0" smtClean="0"/>
              <a:t>Materiales</a:t>
            </a:r>
          </a:p>
          <a:p>
            <a:pPr lvl="1" eaLnBrk="1" hangingPunct="1">
              <a:buFont typeface="Wingdings" pitchFamily="2" charset="2"/>
              <a:buChar char="Ø"/>
            </a:pPr>
            <a:r>
              <a:rPr lang="es-CR" sz="2000" dirty="0" smtClean="0"/>
              <a:t>Herramienta y equipo</a:t>
            </a:r>
          </a:p>
          <a:p>
            <a:pPr lvl="1" eaLnBrk="1" hangingPunct="1">
              <a:buFont typeface="Wingdings" pitchFamily="2" charset="2"/>
              <a:buChar char="Ø"/>
            </a:pPr>
            <a:r>
              <a:rPr lang="es-CR" sz="2000" dirty="0" smtClean="0"/>
              <a:t>Subcontratistas y asesores</a:t>
            </a:r>
          </a:p>
          <a:p>
            <a:pPr lvl="1" eaLnBrk="1" hangingPunct="1">
              <a:buFont typeface="Wingdings" pitchFamily="2" charset="2"/>
              <a:buChar char="Ø"/>
            </a:pPr>
            <a:r>
              <a:rPr lang="es-CR" sz="2000" dirty="0" smtClean="0"/>
              <a:t>Alquiler de equipos e instalaciones</a:t>
            </a:r>
          </a:p>
          <a:p>
            <a:pPr lvl="1" eaLnBrk="1" hangingPunct="1">
              <a:buFont typeface="Wingdings" pitchFamily="2" charset="2"/>
              <a:buChar char="Ø"/>
            </a:pPr>
            <a:r>
              <a:rPr lang="es-CR" sz="2000" dirty="0" smtClean="0"/>
              <a:t>Viáticos</a:t>
            </a:r>
          </a:p>
          <a:p>
            <a:pPr lvl="1" eaLnBrk="1" hangingPunct="1">
              <a:buFont typeface="Wingdings" pitchFamily="2" charset="2"/>
              <a:buChar char="Ø"/>
            </a:pPr>
            <a:r>
              <a:rPr lang="es-CR" sz="2000" dirty="0" smtClean="0"/>
              <a:t>Cantidad para contingencias</a:t>
            </a:r>
          </a:p>
          <a:p>
            <a:pPr lvl="1" eaLnBrk="1" hangingPunct="1">
              <a:buFont typeface="Wingdings" pitchFamily="2" charset="2"/>
              <a:buChar char="Ø"/>
            </a:pPr>
            <a:r>
              <a:rPr lang="es-CR" sz="2000" dirty="0" smtClean="0"/>
              <a:t>Honorarios</a:t>
            </a:r>
            <a:endParaRPr lang="es-ES" sz="2000" dirty="0" smtClean="0"/>
          </a:p>
          <a:p>
            <a:pPr marL="342900" lvl="1" indent="-342900">
              <a:buFont typeface="Arial" pitchFamily="34" charset="0"/>
              <a:buChar char="•"/>
            </a:pPr>
            <a:r>
              <a:rPr lang="es-CR" sz="2400" dirty="0" smtClean="0"/>
              <a:t>Relación con el WBS:</a:t>
            </a:r>
          </a:p>
          <a:p>
            <a:pPr marL="742950" lvl="2" indent="-342900">
              <a:buFont typeface="Wingdings" pitchFamily="2" charset="2"/>
              <a:buChar char="Ø"/>
            </a:pPr>
            <a:r>
              <a:rPr lang="es-CR" sz="2000" dirty="0" smtClean="0"/>
              <a:t>Se desarrolla en el mismo orden: Entregables, Paquetes de Trabajo, actividades o tareas.</a:t>
            </a:r>
            <a:endParaRPr lang="es-ES_tradnl" sz="2000" dirty="0" smtClean="0"/>
          </a:p>
          <a:p>
            <a:pPr marL="742950" lvl="2" indent="-342900">
              <a:buFont typeface="Wingdings" pitchFamily="2" charset="2"/>
              <a:buChar char="Ø"/>
            </a:pPr>
            <a:r>
              <a:rPr lang="es-CR" sz="2000" dirty="0" smtClean="0"/>
              <a:t>Debe usarse el mismo nombre de los paquetes de trabajo.</a:t>
            </a:r>
          </a:p>
          <a:p>
            <a:pPr marL="742950" lvl="2" indent="-342900">
              <a:buFont typeface="Wingdings" pitchFamily="2" charset="2"/>
              <a:buChar char="Ø"/>
            </a:pPr>
            <a:r>
              <a:rPr lang="es-CR" sz="2000" dirty="0" smtClean="0"/>
              <a:t>Debe referirse con el código del EDT correspondiente.</a:t>
            </a:r>
          </a:p>
          <a:p>
            <a:pPr lvl="1" eaLnBrk="1" hangingPunct="1">
              <a:buNone/>
            </a:pPr>
            <a:endParaRPr lang="es-ES_tradnl" sz="16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3</a:t>
            </a:fld>
            <a:endParaRPr lang="es-ES" dirty="0"/>
          </a:p>
        </p:txBody>
      </p:sp>
      <p:sp>
        <p:nvSpPr>
          <p:cNvPr id="5" name="1 Título"/>
          <p:cNvSpPr>
            <a:spLocks noGrp="1"/>
          </p:cNvSpPr>
          <p:nvPr>
            <p:ph type="title"/>
          </p:nvPr>
        </p:nvSpPr>
        <p:spPr>
          <a:xfrm>
            <a:off x="457200" y="274638"/>
            <a:ext cx="8229600" cy="778098"/>
          </a:xfrm>
          <a:solidFill>
            <a:srgbClr val="00B0F0"/>
          </a:solidFill>
        </p:spPr>
        <p:txBody>
          <a:bodyPr/>
          <a:lstStyle/>
          <a:p>
            <a:r>
              <a:rPr lang="es-ES_tradnl" sz="3600" dirty="0" smtClean="0"/>
              <a:t>7.3 Determinar el presupuesto</a:t>
            </a:r>
            <a:endParaRPr lang="es-E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4</a:t>
            </a:fld>
            <a:endParaRPr lang="es-ES" dirty="0"/>
          </a:p>
        </p:txBody>
      </p:sp>
      <p:sp>
        <p:nvSpPr>
          <p:cNvPr id="5" name="1 Título"/>
          <p:cNvSpPr>
            <a:spLocks noGrp="1"/>
          </p:cNvSpPr>
          <p:nvPr>
            <p:ph type="title"/>
          </p:nvPr>
        </p:nvSpPr>
        <p:spPr>
          <a:xfrm>
            <a:off x="457200" y="274638"/>
            <a:ext cx="8229600" cy="778098"/>
          </a:xfrm>
          <a:solidFill>
            <a:srgbClr val="00B0F0"/>
          </a:solidFill>
        </p:spPr>
        <p:txBody>
          <a:bodyPr/>
          <a:lstStyle/>
          <a:p>
            <a:r>
              <a:rPr lang="es-ES_tradnl" sz="3600" dirty="0" smtClean="0"/>
              <a:t>7.3 Determinar el presupuesto</a:t>
            </a:r>
            <a:endParaRPr lang="es-ES" sz="3600" dirty="0"/>
          </a:p>
        </p:txBody>
      </p:sp>
      <p:pic>
        <p:nvPicPr>
          <p:cNvPr id="1027" name="Picture 3"/>
          <p:cNvPicPr>
            <a:picLocks noGrp="1" noChangeAspect="1" noChangeArrowheads="1"/>
          </p:cNvPicPr>
          <p:nvPr>
            <p:ph idx="1"/>
          </p:nvPr>
        </p:nvPicPr>
        <p:blipFill>
          <a:blip r:embed="rId3" cstate="print"/>
          <a:srcRect/>
          <a:stretch>
            <a:fillRect/>
          </a:stretch>
        </p:blipFill>
        <p:spPr bwMode="auto">
          <a:xfrm>
            <a:off x="1119187" y="1762919"/>
            <a:ext cx="6905625" cy="4200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5</a:t>
            </a:fld>
            <a:endParaRPr lang="es-ES" dirty="0"/>
          </a:p>
        </p:txBody>
      </p:sp>
      <p:sp>
        <p:nvSpPr>
          <p:cNvPr id="5" name="1 Título"/>
          <p:cNvSpPr>
            <a:spLocks noGrp="1"/>
          </p:cNvSpPr>
          <p:nvPr>
            <p:ph type="title"/>
          </p:nvPr>
        </p:nvSpPr>
        <p:spPr>
          <a:xfrm>
            <a:off x="457200" y="274638"/>
            <a:ext cx="8229600" cy="778098"/>
          </a:xfrm>
          <a:solidFill>
            <a:srgbClr val="00B0F0"/>
          </a:solidFill>
        </p:spPr>
        <p:txBody>
          <a:bodyPr/>
          <a:lstStyle/>
          <a:p>
            <a:r>
              <a:rPr lang="es-ES_tradnl" sz="3600" dirty="0" smtClean="0"/>
              <a:t>7.3 Determinar el presupuesto</a:t>
            </a:r>
            <a:endParaRPr lang="es-ES" sz="3600"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827584" y="1105880"/>
            <a:ext cx="7344816" cy="56248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24744"/>
            <a:ext cx="8229600" cy="5256584"/>
          </a:xfrm>
        </p:spPr>
        <p:txBody>
          <a:bodyPr/>
          <a:lstStyle/>
          <a:p>
            <a:r>
              <a:rPr lang="es-ES_tradnl" sz="2400" dirty="0" smtClean="0"/>
              <a:t>Para facilitar el control, se recomienda poner los costos de los paquetes de trabajo en el WBS y en el Diccionario del EDT.</a:t>
            </a:r>
          </a:p>
          <a:p>
            <a:r>
              <a:rPr lang="es-ES_tradnl" sz="2400" dirty="0" smtClean="0"/>
              <a:t>En el Diccionario del EDT se recomienda enumerar la lista de las actividades que componen los paquetes de trabajo con sus respectivos costos.</a:t>
            </a:r>
          </a:p>
          <a:p>
            <a:r>
              <a:rPr lang="es-ES_tradnl" sz="2400" dirty="0" smtClean="0"/>
              <a:t>Es de suma importancia para el control de costos que el orden de los trabajos sea estrictamente el mismo planteado en el EDT y que debe coincidir con el Cronograma, lo cual facilita el monitoreo y seguimiento tanto de las duraciones como de los costos.</a:t>
            </a:r>
          </a:p>
          <a:p>
            <a:endParaRPr lang="es-ES_tradnl" sz="2400" dirty="0" smtClean="0"/>
          </a:p>
          <a:p>
            <a:pPr>
              <a:buNone/>
            </a:pPr>
            <a:endParaRPr lang="es-ES_tradnl" sz="2400" dirty="0" smtClean="0"/>
          </a:p>
          <a:p>
            <a:pPr lvl="1" eaLnBrk="1" hangingPunct="1">
              <a:buFont typeface="Wingdings" pitchFamily="2" charset="2"/>
              <a:buChar char="Ø"/>
            </a:pPr>
            <a:endParaRPr lang="es-CR" sz="2000" dirty="0" smtClean="0"/>
          </a:p>
          <a:p>
            <a:pPr lvl="1" eaLnBrk="1" hangingPunct="1">
              <a:buNone/>
            </a:pPr>
            <a:endParaRPr lang="es-ES_tradnl" sz="16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6</a:t>
            </a:fld>
            <a:endParaRPr lang="es-ES" dirty="0"/>
          </a:p>
        </p:txBody>
      </p:sp>
      <p:sp>
        <p:nvSpPr>
          <p:cNvPr id="5" name="1 Título"/>
          <p:cNvSpPr>
            <a:spLocks noGrp="1"/>
          </p:cNvSpPr>
          <p:nvPr>
            <p:ph type="title"/>
          </p:nvPr>
        </p:nvSpPr>
        <p:spPr>
          <a:xfrm>
            <a:off x="457200" y="274638"/>
            <a:ext cx="8229600" cy="778098"/>
          </a:xfrm>
          <a:solidFill>
            <a:srgbClr val="00B0F0"/>
          </a:solidFill>
        </p:spPr>
        <p:txBody>
          <a:bodyPr/>
          <a:lstStyle/>
          <a:p>
            <a:r>
              <a:rPr lang="es-ES_tradnl" sz="3600" dirty="0" smtClean="0"/>
              <a:t>7.3 Determinar el presupuesto</a:t>
            </a:r>
            <a:endParaRPr lang="es-E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5688632"/>
          </a:xfrm>
        </p:spPr>
        <p:txBody>
          <a:bodyPr/>
          <a:lstStyle/>
          <a:p>
            <a:r>
              <a:rPr lang="es-ES_tradnl" sz="2400" dirty="0" smtClean="0"/>
              <a:t>Presupuesto Base y mediciones de rendimiento.</a:t>
            </a:r>
          </a:p>
          <a:p>
            <a:pPr lvl="1"/>
            <a:r>
              <a:rPr lang="es-ES_tradnl" sz="1800" dirty="0" smtClean="0"/>
              <a:t>Sirve como base para comparar el desempeño del proyecto respecto al tiempo y al costo.</a:t>
            </a:r>
          </a:p>
          <a:p>
            <a:pPr lvl="1"/>
            <a:r>
              <a:rPr lang="es-ES_tradnl" sz="1800" dirty="0" smtClean="0"/>
              <a:t>Mediante la técnica de control llamada Valor Ganado se realiza el control de tiempo y costo del proyecto.</a:t>
            </a:r>
          </a:p>
          <a:p>
            <a:pPr lvl="1"/>
            <a:r>
              <a:rPr lang="es-ES_tradnl" sz="1800" dirty="0" smtClean="0"/>
              <a:t>Es básico llevar un costeo de cada actividad del proyecto para realizar la comparación con los costos planeados.</a:t>
            </a:r>
          </a:p>
          <a:p>
            <a:pPr lvl="1"/>
            <a:r>
              <a:rPr lang="es-ES_tradnl" sz="1800" dirty="0" smtClean="0"/>
              <a:t>Para el control del avance del proyecto respecto al tiempo, se deben establecer los criterios de medición de los avances y así realizar las comparaciones de rendimiento con respecto a lo planeado.</a:t>
            </a:r>
          </a:p>
          <a:p>
            <a:pPr lvl="1"/>
            <a:r>
              <a:rPr lang="es-ES_tradnl" sz="1800" dirty="0" smtClean="0"/>
              <a:t>Así se podrá determinar si una actividad tiene un avance </a:t>
            </a:r>
            <a:r>
              <a:rPr lang="es-ES_tradnl" sz="1800" dirty="0" err="1" smtClean="0"/>
              <a:t>xx</a:t>
            </a:r>
            <a:r>
              <a:rPr lang="es-ES_tradnl" sz="1800" dirty="0" smtClean="0"/>
              <a:t>% con un costo real de $</a:t>
            </a:r>
            <a:r>
              <a:rPr lang="es-ES_tradnl" sz="1800" dirty="0" err="1" smtClean="0"/>
              <a:t>xx</a:t>
            </a:r>
            <a:r>
              <a:rPr lang="es-ES_tradnl" sz="1800" dirty="0" smtClean="0"/>
              <a:t>, y se podrán hacer las medidas de rendimiento con respecto a lo planeado, con el uso del criterio de Valor Ganado.</a:t>
            </a:r>
          </a:p>
          <a:p>
            <a:pPr lvl="1"/>
            <a:r>
              <a:rPr lang="es-ES_tradnl" sz="1800" dirty="0" smtClean="0"/>
              <a:t>Por supuesto se debe coincidir con los mismos códigos de EDT, entregables, paquetes de trabajo y actividades definidas en el cronograma y presupuesto.</a:t>
            </a:r>
          </a:p>
          <a:p>
            <a:pPr lvl="1"/>
            <a:r>
              <a:rPr lang="es-ES_tradnl" sz="1800" dirty="0" smtClean="0"/>
              <a:t>El secreto para incluir las actividades en el EDT es convertirlas en entregables nombrándolas como el producto resultado de la actividad.</a:t>
            </a:r>
          </a:p>
          <a:p>
            <a:pPr lvl="2"/>
            <a:endParaRPr lang="es-ES_tradnl" sz="1600" dirty="0" smtClean="0"/>
          </a:p>
          <a:p>
            <a:pPr>
              <a:buNone/>
            </a:pPr>
            <a:endParaRPr lang="es-ES_tradnl" sz="2400" dirty="0" smtClean="0"/>
          </a:p>
          <a:p>
            <a:pPr lvl="1" eaLnBrk="1" hangingPunct="1">
              <a:buFont typeface="Wingdings" pitchFamily="2" charset="2"/>
              <a:buChar char="Ø"/>
            </a:pPr>
            <a:endParaRPr lang="es-CR" sz="2000" dirty="0" smtClean="0"/>
          </a:p>
          <a:p>
            <a:pPr lvl="1" eaLnBrk="1" hangingPunct="1">
              <a:buNone/>
            </a:pPr>
            <a:endParaRPr lang="es-ES_tradnl" sz="1600" dirty="0" smtClean="0"/>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7</a:t>
            </a:fld>
            <a:endParaRPr lang="es-ES" dirty="0"/>
          </a:p>
        </p:txBody>
      </p:sp>
      <p:sp>
        <p:nvSpPr>
          <p:cNvPr id="5" name="1 Título"/>
          <p:cNvSpPr>
            <a:spLocks noGrp="1"/>
          </p:cNvSpPr>
          <p:nvPr>
            <p:ph type="title"/>
          </p:nvPr>
        </p:nvSpPr>
        <p:spPr>
          <a:xfrm>
            <a:off x="457200" y="274638"/>
            <a:ext cx="8229600" cy="490066"/>
          </a:xfrm>
          <a:solidFill>
            <a:srgbClr val="00B0F0"/>
          </a:solidFill>
        </p:spPr>
        <p:txBody>
          <a:bodyPr/>
          <a:lstStyle/>
          <a:p>
            <a:r>
              <a:rPr lang="es-ES_tradnl" sz="3600" dirty="0" smtClean="0"/>
              <a:t>7.3 Determinar el presupuesto</a:t>
            </a:r>
            <a:endParaRPr lang="es-ES"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5688632"/>
          </a:xfrm>
        </p:spPr>
        <p:txBody>
          <a:bodyPr/>
          <a:lstStyle/>
          <a:p>
            <a:r>
              <a:rPr lang="es-ES_tradnl" sz="2400" dirty="0" smtClean="0"/>
              <a:t>Programa de Erogaciones.</a:t>
            </a:r>
          </a:p>
          <a:p>
            <a:pPr>
              <a:buNone/>
            </a:pPr>
            <a:endParaRPr lang="es-ES_tradnl" sz="2400" dirty="0" smtClean="0"/>
          </a:p>
          <a:p>
            <a:pPr lvl="1"/>
            <a:r>
              <a:rPr lang="es-ES_tradnl" sz="1800" dirty="0" smtClean="0"/>
              <a:t>Es el Flujo de Recursos Financieros necesario para completar las actividades, paquetes de trabajo y entregables del proyecto, en función del tiempo.</a:t>
            </a:r>
          </a:p>
          <a:p>
            <a:pPr lvl="1"/>
            <a:r>
              <a:rPr lang="es-ES_tradnl" sz="1800" dirty="0" smtClean="0"/>
              <a:t>Incluye el presupuesto base, el cronograma del proyecto, la forma de pago de cada contrato.</a:t>
            </a:r>
          </a:p>
          <a:p>
            <a:pPr lvl="1"/>
            <a:r>
              <a:rPr lang="es-ES_tradnl" sz="1800" dirty="0" smtClean="0"/>
              <a:t>Se acumulan todos los costos de los paquetes durante un período de tiempo, y luego se acumulan los montos totales por período, para graficar en un diagrama de barras y en una curva S acumulada, a través del tiempo.</a:t>
            </a:r>
          </a:p>
          <a:p>
            <a:pPr lvl="1"/>
            <a:r>
              <a:rPr lang="es-ES_tradnl" sz="1800" dirty="0" smtClean="0"/>
              <a:t>Sirve como base para la medición del rendimiento, para solicitudes de giros a las entidades financieras, para planificar los requerimientos financieros de la empresa ejecutante, entre otros.</a:t>
            </a:r>
          </a:p>
        </p:txBody>
      </p:sp>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8</a:t>
            </a:fld>
            <a:endParaRPr lang="es-ES" dirty="0"/>
          </a:p>
        </p:txBody>
      </p:sp>
      <p:sp>
        <p:nvSpPr>
          <p:cNvPr id="5" name="1 Título"/>
          <p:cNvSpPr>
            <a:spLocks noGrp="1"/>
          </p:cNvSpPr>
          <p:nvPr>
            <p:ph type="title"/>
          </p:nvPr>
        </p:nvSpPr>
        <p:spPr>
          <a:xfrm>
            <a:off x="457200" y="274638"/>
            <a:ext cx="8229600" cy="490066"/>
          </a:xfrm>
          <a:solidFill>
            <a:srgbClr val="00B0F0"/>
          </a:solidFill>
        </p:spPr>
        <p:txBody>
          <a:bodyPr/>
          <a:lstStyle/>
          <a:p>
            <a:r>
              <a:rPr lang="es-ES_tradnl" sz="3600" dirty="0" smtClean="0"/>
              <a:t>7.3 Determinar el presupuesto</a:t>
            </a:r>
            <a:endParaRPr lang="es-E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0E5627C6-4CF7-4AEC-A34F-C8D675071454}" type="slidenum">
              <a:rPr lang="es-ES" smtClean="0"/>
              <a:pPr>
                <a:defRPr/>
              </a:pPr>
              <a:t>9</a:t>
            </a:fld>
            <a:endParaRPr lang="es-ES" dirty="0"/>
          </a:p>
        </p:txBody>
      </p:sp>
      <p:sp>
        <p:nvSpPr>
          <p:cNvPr id="5" name="1 Título"/>
          <p:cNvSpPr>
            <a:spLocks noGrp="1"/>
          </p:cNvSpPr>
          <p:nvPr>
            <p:ph type="title"/>
          </p:nvPr>
        </p:nvSpPr>
        <p:spPr>
          <a:xfrm>
            <a:off x="457200" y="274638"/>
            <a:ext cx="8229600" cy="490066"/>
          </a:xfrm>
          <a:solidFill>
            <a:srgbClr val="00B0F0"/>
          </a:solidFill>
        </p:spPr>
        <p:txBody>
          <a:bodyPr/>
          <a:lstStyle/>
          <a:p>
            <a:r>
              <a:rPr lang="es-ES_tradnl" sz="3600" dirty="0" smtClean="0"/>
              <a:t>7.3 Determinar el presupuesto</a:t>
            </a:r>
            <a:endParaRPr lang="es-ES" sz="3600"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51520" y="908720"/>
            <a:ext cx="8758079" cy="5484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45948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10731</TotalTime>
  <Words>2120</Words>
  <Application>Microsoft Office PowerPoint</Application>
  <PresentationFormat>Presentación en pantalla (4:3)</PresentationFormat>
  <Paragraphs>283</Paragraphs>
  <Slides>28</Slides>
  <Notes>6</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28</vt:i4>
      </vt:variant>
    </vt:vector>
  </HeadingPairs>
  <TitlesOfParts>
    <vt:vector size="32" baseType="lpstr">
      <vt:lpstr>Arial</vt:lpstr>
      <vt:lpstr>Calibri</vt:lpstr>
      <vt:lpstr>Wingdings</vt:lpstr>
      <vt:lpstr>Tema de Office</vt:lpstr>
      <vt:lpstr>   Universidad para la Cooperación Internacional  PROGRAMA MAESTRÍA EN ADMINISTRACIÓN DE PROYECTOS   Gestión del Costo del Proyecto</vt:lpstr>
      <vt:lpstr>GESTIÓN DEL COSTO</vt:lpstr>
      <vt:lpstr>7.3 Determinar el presupuesto</vt:lpstr>
      <vt:lpstr>7.3 Determinar el presupuesto</vt:lpstr>
      <vt:lpstr>7.3 Determinar el presupuesto</vt:lpstr>
      <vt:lpstr>7.3 Determinar el presupuesto</vt:lpstr>
      <vt:lpstr>7.3 Determinar el presupuesto</vt:lpstr>
      <vt:lpstr>7.3 Determinar el presupuesto</vt:lpstr>
      <vt:lpstr>7.3 Determinar el presupuesto</vt:lpstr>
      <vt:lpstr>7.3 Determinar el presupuesto</vt:lpstr>
      <vt:lpstr>7.3 Determinar el presupuesto Curva 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lpstr>7.4 Controlar los Costos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ÀREAS DE CONOCIMIENTO</dc:title>
  <dc:creator>.</dc:creator>
  <cp:lastModifiedBy>ALVARO FRANCISCO MATA LEITON</cp:lastModifiedBy>
  <cp:revision>516</cp:revision>
  <dcterms:created xsi:type="dcterms:W3CDTF">2010-02-07T23:53:13Z</dcterms:created>
  <dcterms:modified xsi:type="dcterms:W3CDTF">2014-07-21T17:00:03Z</dcterms:modified>
</cp:coreProperties>
</file>