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456" r:id="rId2"/>
    <p:sldId id="421" r:id="rId3"/>
    <p:sldId id="422" r:id="rId4"/>
    <p:sldId id="424" r:id="rId5"/>
    <p:sldId id="449" r:id="rId6"/>
    <p:sldId id="425" r:id="rId7"/>
    <p:sldId id="450" r:id="rId8"/>
    <p:sldId id="430" r:id="rId9"/>
    <p:sldId id="451" r:id="rId10"/>
    <p:sldId id="434" r:id="rId11"/>
    <p:sldId id="436" r:id="rId12"/>
    <p:sldId id="453" r:id="rId13"/>
    <p:sldId id="454" r:id="rId14"/>
    <p:sldId id="455" r:id="rId15"/>
    <p:sldId id="448" r:id="rId16"/>
    <p:sldId id="415" r:id="rId17"/>
    <p:sldId id="457" r:id="rId18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1CA"/>
    <a:srgbClr val="2E88AC"/>
    <a:srgbClr val="80C2ED"/>
    <a:srgbClr val="80C2DD"/>
    <a:srgbClr val="80B6DD"/>
    <a:srgbClr val="80B6CB"/>
    <a:srgbClr val="80ACB6"/>
    <a:srgbClr val="726EC8"/>
    <a:srgbClr val="606EC8"/>
    <a:srgbClr val="606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0"/>
  </p:normalViewPr>
  <p:slideViewPr>
    <p:cSldViewPr>
      <p:cViewPr>
        <p:scale>
          <a:sx n="100" d="100"/>
          <a:sy n="100" d="100"/>
        </p:scale>
        <p:origin x="1424" y="-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70C634-CAC4-4CC6-9958-E12977E8C81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F8173F-7150-4849-9BF6-96AF2EA168C3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Estimar los costos</a:t>
          </a:r>
          <a:endParaRPr lang="en-US" dirty="0"/>
        </a:p>
      </dgm:t>
    </dgm:pt>
    <dgm:pt modelId="{B9A96353-489B-4E54-B5DE-D98077D993C1}" type="parTrans" cxnId="{7D881966-30E5-4669-9491-06B6BFA9DE24}">
      <dgm:prSet/>
      <dgm:spPr/>
      <dgm:t>
        <a:bodyPr/>
        <a:lstStyle/>
        <a:p>
          <a:endParaRPr lang="en-US"/>
        </a:p>
      </dgm:t>
    </dgm:pt>
    <dgm:pt modelId="{D3CB3FA1-B17D-4065-B078-5820F1FDCF26}" type="sibTrans" cxnId="{7D881966-30E5-4669-9491-06B6BFA9DE24}">
      <dgm:prSet/>
      <dgm:spPr/>
      <dgm:t>
        <a:bodyPr/>
        <a:lstStyle/>
        <a:p>
          <a:endParaRPr lang="en-US"/>
        </a:p>
      </dgm:t>
    </dgm:pt>
    <dgm:pt modelId="{D2A764C7-9A6C-4208-B8D8-295912CE82DF}">
      <dgm:prSet phldrT="[Text]"/>
      <dgm:spPr/>
      <dgm:t>
        <a:bodyPr/>
        <a:lstStyle/>
        <a:p>
          <a:r>
            <a:rPr lang="es-ES_tradnl" dirty="0" smtClean="0"/>
            <a:t>Determinar el pres</a:t>
          </a:r>
          <a:r>
            <a:rPr lang="en-US" dirty="0" err="1" smtClean="0"/>
            <a:t>upuesto</a:t>
          </a:r>
          <a:endParaRPr lang="en-US" dirty="0"/>
        </a:p>
      </dgm:t>
    </dgm:pt>
    <dgm:pt modelId="{48431D7B-6FB0-426B-8A24-8C37584DAAB6}" type="parTrans" cxnId="{FD641DC3-AF25-4FAC-A7B8-64C432601287}">
      <dgm:prSet/>
      <dgm:spPr/>
      <dgm:t>
        <a:bodyPr/>
        <a:lstStyle/>
        <a:p>
          <a:endParaRPr lang="en-US"/>
        </a:p>
      </dgm:t>
    </dgm:pt>
    <dgm:pt modelId="{AFB8F9D7-8B7F-4A7D-8A5F-3F49819B1473}" type="sibTrans" cxnId="{FD641DC3-AF25-4FAC-A7B8-64C432601287}">
      <dgm:prSet/>
      <dgm:spPr/>
      <dgm:t>
        <a:bodyPr/>
        <a:lstStyle/>
        <a:p>
          <a:endParaRPr lang="en-US"/>
        </a:p>
      </dgm:t>
    </dgm:pt>
    <dgm:pt modelId="{19B5AC69-4A26-4516-A812-BA0606D5B18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Controlar  los costos</a:t>
          </a:r>
          <a:endParaRPr lang="en-US" dirty="0"/>
        </a:p>
      </dgm:t>
    </dgm:pt>
    <dgm:pt modelId="{A931CA1C-1E21-4263-AE7C-3CB2401AF950}" type="parTrans" cxnId="{E14BF4F6-A66A-4DBE-AE32-90C6D3954510}">
      <dgm:prSet/>
      <dgm:spPr/>
      <dgm:t>
        <a:bodyPr/>
        <a:lstStyle/>
        <a:p>
          <a:endParaRPr lang="en-US"/>
        </a:p>
      </dgm:t>
    </dgm:pt>
    <dgm:pt modelId="{D5519A57-0CC4-473F-B26A-F46FC9C9B4A3}" type="sibTrans" cxnId="{E14BF4F6-A66A-4DBE-AE32-90C6D3954510}">
      <dgm:prSet/>
      <dgm:spPr/>
      <dgm:t>
        <a:bodyPr/>
        <a:lstStyle/>
        <a:p>
          <a:endParaRPr lang="en-US"/>
        </a:p>
      </dgm:t>
    </dgm:pt>
    <dgm:pt modelId="{42C26BBD-AB15-4EBD-AF77-65A8ADF7186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Planificar la Gestión del Costo</a:t>
          </a:r>
          <a:endParaRPr lang="en-US" dirty="0"/>
        </a:p>
      </dgm:t>
    </dgm:pt>
    <dgm:pt modelId="{F5D35D13-1935-432E-87D9-BB35E56F5CB4}" type="parTrans" cxnId="{314A29CF-A77F-43A4-BCB8-72456D2AF8BB}">
      <dgm:prSet/>
      <dgm:spPr/>
      <dgm:t>
        <a:bodyPr/>
        <a:lstStyle/>
        <a:p>
          <a:endParaRPr lang="es-CR"/>
        </a:p>
      </dgm:t>
    </dgm:pt>
    <dgm:pt modelId="{32AEA8D1-4702-4682-B076-C81666993523}" type="sibTrans" cxnId="{314A29CF-A77F-43A4-BCB8-72456D2AF8BB}">
      <dgm:prSet/>
      <dgm:spPr/>
      <dgm:t>
        <a:bodyPr/>
        <a:lstStyle/>
        <a:p>
          <a:endParaRPr lang="es-CR"/>
        </a:p>
      </dgm:t>
    </dgm:pt>
    <dgm:pt modelId="{E7E39CB8-105F-4DA0-AB63-8B0E59AC383D}" type="pres">
      <dgm:prSet presAssocID="{8B70C634-CAC4-4CC6-9958-E12977E8C8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F95926-C5CF-4236-BC17-030DC1705800}" type="pres">
      <dgm:prSet presAssocID="{8B70C634-CAC4-4CC6-9958-E12977E8C81D}" presName="cycle" presStyleCnt="0"/>
      <dgm:spPr/>
    </dgm:pt>
    <dgm:pt modelId="{99F232E0-D647-4FC6-92E7-1F2ED21F3792}" type="pres">
      <dgm:prSet presAssocID="{42C26BBD-AB15-4EBD-AF77-65A8ADF7186C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BD0CF63-5DC6-44BB-8F5F-6EFD7E7E6E36}" type="pres">
      <dgm:prSet presAssocID="{32AEA8D1-4702-4682-B076-C81666993523}" presName="sibTransFirstNode" presStyleLbl="bgShp" presStyleIdx="0" presStyleCnt="1"/>
      <dgm:spPr/>
      <dgm:t>
        <a:bodyPr/>
        <a:lstStyle/>
        <a:p>
          <a:endParaRPr lang="es-CR"/>
        </a:p>
      </dgm:t>
    </dgm:pt>
    <dgm:pt modelId="{EE34646F-7DE6-43A7-8552-26AA7686A98D}" type="pres">
      <dgm:prSet presAssocID="{0AF8173F-7150-4849-9BF6-96AF2EA168C3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2119B18-FCE8-43C5-8DDE-8482FF0D8A59}" type="pres">
      <dgm:prSet presAssocID="{D2A764C7-9A6C-4208-B8D8-295912CE82DF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C3DCA-7488-49EB-AEDA-350BBDA4F2E8}" type="pres">
      <dgm:prSet presAssocID="{19B5AC69-4A26-4516-A812-BA0606D5B187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D8D0B3-55A8-764C-8A07-6ADF1830980A}" type="presOf" srcId="{19B5AC69-4A26-4516-A812-BA0606D5B187}" destId="{B72C3DCA-7488-49EB-AEDA-350BBDA4F2E8}" srcOrd="0" destOrd="0" presId="urn:microsoft.com/office/officeart/2005/8/layout/cycle3"/>
    <dgm:cxn modelId="{BB26E73F-AB77-D547-B924-3BBCBEAD1AD7}" type="presOf" srcId="{8B70C634-CAC4-4CC6-9958-E12977E8C81D}" destId="{E7E39CB8-105F-4DA0-AB63-8B0E59AC383D}" srcOrd="0" destOrd="0" presId="urn:microsoft.com/office/officeart/2005/8/layout/cycle3"/>
    <dgm:cxn modelId="{E14BF4F6-A66A-4DBE-AE32-90C6D3954510}" srcId="{8B70C634-CAC4-4CC6-9958-E12977E8C81D}" destId="{19B5AC69-4A26-4516-A812-BA0606D5B187}" srcOrd="3" destOrd="0" parTransId="{A931CA1C-1E21-4263-AE7C-3CB2401AF950}" sibTransId="{D5519A57-0CC4-473F-B26A-F46FC9C9B4A3}"/>
    <dgm:cxn modelId="{25B0A5F6-7C0F-6F4F-AE74-61A5C342338E}" type="presOf" srcId="{0AF8173F-7150-4849-9BF6-96AF2EA168C3}" destId="{EE34646F-7DE6-43A7-8552-26AA7686A98D}" srcOrd="0" destOrd="0" presId="urn:microsoft.com/office/officeart/2005/8/layout/cycle3"/>
    <dgm:cxn modelId="{FD641DC3-AF25-4FAC-A7B8-64C432601287}" srcId="{8B70C634-CAC4-4CC6-9958-E12977E8C81D}" destId="{D2A764C7-9A6C-4208-B8D8-295912CE82DF}" srcOrd="2" destOrd="0" parTransId="{48431D7B-6FB0-426B-8A24-8C37584DAAB6}" sibTransId="{AFB8F9D7-8B7F-4A7D-8A5F-3F49819B1473}"/>
    <dgm:cxn modelId="{B9F6ABBA-BDF1-1A44-9B39-CF8782D0E4C4}" type="presOf" srcId="{32AEA8D1-4702-4682-B076-C81666993523}" destId="{1BD0CF63-5DC6-44BB-8F5F-6EFD7E7E6E36}" srcOrd="0" destOrd="0" presId="urn:microsoft.com/office/officeart/2005/8/layout/cycle3"/>
    <dgm:cxn modelId="{6A2A388F-C646-7947-949E-68B1768AE660}" type="presOf" srcId="{42C26BBD-AB15-4EBD-AF77-65A8ADF7186C}" destId="{99F232E0-D647-4FC6-92E7-1F2ED21F3792}" srcOrd="0" destOrd="0" presId="urn:microsoft.com/office/officeart/2005/8/layout/cycle3"/>
    <dgm:cxn modelId="{314A29CF-A77F-43A4-BCB8-72456D2AF8BB}" srcId="{8B70C634-CAC4-4CC6-9958-E12977E8C81D}" destId="{42C26BBD-AB15-4EBD-AF77-65A8ADF7186C}" srcOrd="0" destOrd="0" parTransId="{F5D35D13-1935-432E-87D9-BB35E56F5CB4}" sibTransId="{32AEA8D1-4702-4682-B076-C81666993523}"/>
    <dgm:cxn modelId="{7D881966-30E5-4669-9491-06B6BFA9DE24}" srcId="{8B70C634-CAC4-4CC6-9958-E12977E8C81D}" destId="{0AF8173F-7150-4849-9BF6-96AF2EA168C3}" srcOrd="1" destOrd="0" parTransId="{B9A96353-489B-4E54-B5DE-D98077D993C1}" sibTransId="{D3CB3FA1-B17D-4065-B078-5820F1FDCF26}"/>
    <dgm:cxn modelId="{9D8F706A-94D3-F343-B5A6-BD764DA1A632}" type="presOf" srcId="{D2A764C7-9A6C-4208-B8D8-295912CE82DF}" destId="{E2119B18-FCE8-43C5-8DDE-8482FF0D8A59}" srcOrd="0" destOrd="0" presId="urn:microsoft.com/office/officeart/2005/8/layout/cycle3"/>
    <dgm:cxn modelId="{281B73CF-DF78-6047-90B3-8D312B4FA345}" type="presParOf" srcId="{E7E39CB8-105F-4DA0-AB63-8B0E59AC383D}" destId="{E7F95926-C5CF-4236-BC17-030DC1705800}" srcOrd="0" destOrd="0" presId="urn:microsoft.com/office/officeart/2005/8/layout/cycle3"/>
    <dgm:cxn modelId="{24C8938F-70ED-7C48-B4F0-11CF85374304}" type="presParOf" srcId="{E7F95926-C5CF-4236-BC17-030DC1705800}" destId="{99F232E0-D647-4FC6-92E7-1F2ED21F3792}" srcOrd="0" destOrd="0" presId="urn:microsoft.com/office/officeart/2005/8/layout/cycle3"/>
    <dgm:cxn modelId="{14FC58E6-C6EF-584F-BD11-A0FC22114D5D}" type="presParOf" srcId="{E7F95926-C5CF-4236-BC17-030DC1705800}" destId="{1BD0CF63-5DC6-44BB-8F5F-6EFD7E7E6E36}" srcOrd="1" destOrd="0" presId="urn:microsoft.com/office/officeart/2005/8/layout/cycle3"/>
    <dgm:cxn modelId="{CBF014B6-7855-5A47-A5A5-37C8DB099A45}" type="presParOf" srcId="{E7F95926-C5CF-4236-BC17-030DC1705800}" destId="{EE34646F-7DE6-43A7-8552-26AA7686A98D}" srcOrd="2" destOrd="0" presId="urn:microsoft.com/office/officeart/2005/8/layout/cycle3"/>
    <dgm:cxn modelId="{E9505818-2570-214E-82B1-C21D04B95486}" type="presParOf" srcId="{E7F95926-C5CF-4236-BC17-030DC1705800}" destId="{E2119B18-FCE8-43C5-8DDE-8482FF0D8A59}" srcOrd="3" destOrd="0" presId="urn:microsoft.com/office/officeart/2005/8/layout/cycle3"/>
    <dgm:cxn modelId="{19EE74B0-BFAC-AF45-9D30-4C07F8EEFB97}" type="presParOf" srcId="{E7F95926-C5CF-4236-BC17-030DC1705800}" destId="{B72C3DCA-7488-49EB-AEDA-350BBDA4F2E8}" srcOrd="4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70C634-CAC4-4CC6-9958-E12977E8C81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F8173F-7150-4849-9BF6-96AF2EA168C3}">
      <dgm:prSet phldrT="[Text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Estimar los costos</a:t>
          </a:r>
          <a:endParaRPr lang="en-US" dirty="0"/>
        </a:p>
      </dgm:t>
    </dgm:pt>
    <dgm:pt modelId="{B9A96353-489B-4E54-B5DE-D98077D993C1}" type="parTrans" cxnId="{7D881966-30E5-4669-9491-06B6BFA9DE24}">
      <dgm:prSet/>
      <dgm:spPr/>
      <dgm:t>
        <a:bodyPr/>
        <a:lstStyle/>
        <a:p>
          <a:endParaRPr lang="en-US"/>
        </a:p>
      </dgm:t>
    </dgm:pt>
    <dgm:pt modelId="{D3CB3FA1-B17D-4065-B078-5820F1FDCF26}" type="sibTrans" cxnId="{7D881966-30E5-4669-9491-06B6BFA9DE24}">
      <dgm:prSet/>
      <dgm:spPr/>
      <dgm:t>
        <a:bodyPr/>
        <a:lstStyle/>
        <a:p>
          <a:endParaRPr lang="en-US"/>
        </a:p>
      </dgm:t>
    </dgm:pt>
    <dgm:pt modelId="{D2A764C7-9A6C-4208-B8D8-295912CE82DF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dirty="0" smtClean="0"/>
            <a:t>Determinar el pres</a:t>
          </a:r>
          <a:r>
            <a:rPr lang="en-US" dirty="0" err="1" smtClean="0"/>
            <a:t>upuesto</a:t>
          </a:r>
          <a:endParaRPr lang="en-US" dirty="0"/>
        </a:p>
      </dgm:t>
    </dgm:pt>
    <dgm:pt modelId="{48431D7B-6FB0-426B-8A24-8C37584DAAB6}" type="parTrans" cxnId="{FD641DC3-AF25-4FAC-A7B8-64C432601287}">
      <dgm:prSet/>
      <dgm:spPr/>
      <dgm:t>
        <a:bodyPr/>
        <a:lstStyle/>
        <a:p>
          <a:endParaRPr lang="en-US"/>
        </a:p>
      </dgm:t>
    </dgm:pt>
    <dgm:pt modelId="{AFB8F9D7-8B7F-4A7D-8A5F-3F49819B1473}" type="sibTrans" cxnId="{FD641DC3-AF25-4FAC-A7B8-64C432601287}">
      <dgm:prSet/>
      <dgm:spPr/>
      <dgm:t>
        <a:bodyPr/>
        <a:lstStyle/>
        <a:p>
          <a:endParaRPr lang="en-US"/>
        </a:p>
      </dgm:t>
    </dgm:pt>
    <dgm:pt modelId="{19B5AC69-4A26-4516-A812-BA0606D5B18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Controlar  los costos</a:t>
          </a:r>
          <a:endParaRPr lang="en-US" dirty="0"/>
        </a:p>
      </dgm:t>
    </dgm:pt>
    <dgm:pt modelId="{A931CA1C-1E21-4263-AE7C-3CB2401AF950}" type="parTrans" cxnId="{E14BF4F6-A66A-4DBE-AE32-90C6D3954510}">
      <dgm:prSet/>
      <dgm:spPr/>
      <dgm:t>
        <a:bodyPr/>
        <a:lstStyle/>
        <a:p>
          <a:endParaRPr lang="en-US"/>
        </a:p>
      </dgm:t>
    </dgm:pt>
    <dgm:pt modelId="{D5519A57-0CC4-473F-B26A-F46FC9C9B4A3}" type="sibTrans" cxnId="{E14BF4F6-A66A-4DBE-AE32-90C6D3954510}">
      <dgm:prSet/>
      <dgm:spPr/>
      <dgm:t>
        <a:bodyPr/>
        <a:lstStyle/>
        <a:p>
          <a:endParaRPr lang="en-US"/>
        </a:p>
      </dgm:t>
    </dgm:pt>
    <dgm:pt modelId="{42C26BBD-AB15-4EBD-AF77-65A8ADF7186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dirty="0" smtClean="0"/>
            <a:t>Planificar la Gestión del Costo</a:t>
          </a:r>
          <a:endParaRPr lang="en-US" dirty="0"/>
        </a:p>
      </dgm:t>
    </dgm:pt>
    <dgm:pt modelId="{F5D35D13-1935-432E-87D9-BB35E56F5CB4}" type="parTrans" cxnId="{314A29CF-A77F-43A4-BCB8-72456D2AF8BB}">
      <dgm:prSet/>
      <dgm:spPr/>
      <dgm:t>
        <a:bodyPr/>
        <a:lstStyle/>
        <a:p>
          <a:endParaRPr lang="es-CR"/>
        </a:p>
      </dgm:t>
    </dgm:pt>
    <dgm:pt modelId="{32AEA8D1-4702-4682-B076-C81666993523}" type="sibTrans" cxnId="{314A29CF-A77F-43A4-BCB8-72456D2AF8BB}">
      <dgm:prSet/>
      <dgm:spPr/>
      <dgm:t>
        <a:bodyPr/>
        <a:lstStyle/>
        <a:p>
          <a:endParaRPr lang="es-CR"/>
        </a:p>
      </dgm:t>
    </dgm:pt>
    <dgm:pt modelId="{E7E39CB8-105F-4DA0-AB63-8B0E59AC383D}" type="pres">
      <dgm:prSet presAssocID="{8B70C634-CAC4-4CC6-9958-E12977E8C8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F95926-C5CF-4236-BC17-030DC1705800}" type="pres">
      <dgm:prSet presAssocID="{8B70C634-CAC4-4CC6-9958-E12977E8C81D}" presName="cycle" presStyleCnt="0"/>
      <dgm:spPr/>
    </dgm:pt>
    <dgm:pt modelId="{99F232E0-D647-4FC6-92E7-1F2ED21F3792}" type="pres">
      <dgm:prSet presAssocID="{42C26BBD-AB15-4EBD-AF77-65A8ADF7186C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BD0CF63-5DC6-44BB-8F5F-6EFD7E7E6E36}" type="pres">
      <dgm:prSet presAssocID="{32AEA8D1-4702-4682-B076-C81666993523}" presName="sibTransFirstNode" presStyleLbl="bgShp" presStyleIdx="0" presStyleCnt="1"/>
      <dgm:spPr/>
      <dgm:t>
        <a:bodyPr/>
        <a:lstStyle/>
        <a:p>
          <a:endParaRPr lang="es-CR"/>
        </a:p>
      </dgm:t>
    </dgm:pt>
    <dgm:pt modelId="{EE34646F-7DE6-43A7-8552-26AA7686A98D}" type="pres">
      <dgm:prSet presAssocID="{0AF8173F-7150-4849-9BF6-96AF2EA168C3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2119B18-FCE8-43C5-8DDE-8482FF0D8A59}" type="pres">
      <dgm:prSet presAssocID="{D2A764C7-9A6C-4208-B8D8-295912CE82DF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2C3DCA-7488-49EB-AEDA-350BBDA4F2E8}" type="pres">
      <dgm:prSet presAssocID="{19B5AC69-4A26-4516-A812-BA0606D5B187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5884BE-8F59-5C4C-BED5-83CE4E24D4B9}" type="presOf" srcId="{0AF8173F-7150-4849-9BF6-96AF2EA168C3}" destId="{EE34646F-7DE6-43A7-8552-26AA7686A98D}" srcOrd="0" destOrd="0" presId="urn:microsoft.com/office/officeart/2005/8/layout/cycle3"/>
    <dgm:cxn modelId="{E14BF4F6-A66A-4DBE-AE32-90C6D3954510}" srcId="{8B70C634-CAC4-4CC6-9958-E12977E8C81D}" destId="{19B5AC69-4A26-4516-A812-BA0606D5B187}" srcOrd="3" destOrd="0" parTransId="{A931CA1C-1E21-4263-AE7C-3CB2401AF950}" sibTransId="{D5519A57-0CC4-473F-B26A-F46FC9C9B4A3}"/>
    <dgm:cxn modelId="{39B061B0-BF6F-F841-865C-EE54ECC18092}" type="presOf" srcId="{19B5AC69-4A26-4516-A812-BA0606D5B187}" destId="{B72C3DCA-7488-49EB-AEDA-350BBDA4F2E8}" srcOrd="0" destOrd="0" presId="urn:microsoft.com/office/officeart/2005/8/layout/cycle3"/>
    <dgm:cxn modelId="{358BA150-1FB6-FC43-ADFD-AC2BED9D3026}" type="presOf" srcId="{42C26BBD-AB15-4EBD-AF77-65A8ADF7186C}" destId="{99F232E0-D647-4FC6-92E7-1F2ED21F3792}" srcOrd="0" destOrd="0" presId="urn:microsoft.com/office/officeart/2005/8/layout/cycle3"/>
    <dgm:cxn modelId="{FD641DC3-AF25-4FAC-A7B8-64C432601287}" srcId="{8B70C634-CAC4-4CC6-9958-E12977E8C81D}" destId="{D2A764C7-9A6C-4208-B8D8-295912CE82DF}" srcOrd="2" destOrd="0" parTransId="{48431D7B-6FB0-426B-8A24-8C37584DAAB6}" sibTransId="{AFB8F9D7-8B7F-4A7D-8A5F-3F49819B1473}"/>
    <dgm:cxn modelId="{7F15D5BC-E0A5-404B-9EB1-54BAAFC5C105}" type="presOf" srcId="{8B70C634-CAC4-4CC6-9958-E12977E8C81D}" destId="{E7E39CB8-105F-4DA0-AB63-8B0E59AC383D}" srcOrd="0" destOrd="0" presId="urn:microsoft.com/office/officeart/2005/8/layout/cycle3"/>
    <dgm:cxn modelId="{622EF923-20C6-BE43-96E5-612890188FE3}" type="presOf" srcId="{D2A764C7-9A6C-4208-B8D8-295912CE82DF}" destId="{E2119B18-FCE8-43C5-8DDE-8482FF0D8A59}" srcOrd="0" destOrd="0" presId="urn:microsoft.com/office/officeart/2005/8/layout/cycle3"/>
    <dgm:cxn modelId="{314A29CF-A77F-43A4-BCB8-72456D2AF8BB}" srcId="{8B70C634-CAC4-4CC6-9958-E12977E8C81D}" destId="{42C26BBD-AB15-4EBD-AF77-65A8ADF7186C}" srcOrd="0" destOrd="0" parTransId="{F5D35D13-1935-432E-87D9-BB35E56F5CB4}" sibTransId="{32AEA8D1-4702-4682-B076-C81666993523}"/>
    <dgm:cxn modelId="{7D881966-30E5-4669-9491-06B6BFA9DE24}" srcId="{8B70C634-CAC4-4CC6-9958-E12977E8C81D}" destId="{0AF8173F-7150-4849-9BF6-96AF2EA168C3}" srcOrd="1" destOrd="0" parTransId="{B9A96353-489B-4E54-B5DE-D98077D993C1}" sibTransId="{D3CB3FA1-B17D-4065-B078-5820F1FDCF26}"/>
    <dgm:cxn modelId="{D52FB6C0-B857-324B-BFE7-B9925BEFE75C}" type="presOf" srcId="{32AEA8D1-4702-4682-B076-C81666993523}" destId="{1BD0CF63-5DC6-44BB-8F5F-6EFD7E7E6E36}" srcOrd="0" destOrd="0" presId="urn:microsoft.com/office/officeart/2005/8/layout/cycle3"/>
    <dgm:cxn modelId="{88EF5BBD-E5BC-4B4C-85EB-C4411C7F572C}" type="presParOf" srcId="{E7E39CB8-105F-4DA0-AB63-8B0E59AC383D}" destId="{E7F95926-C5CF-4236-BC17-030DC1705800}" srcOrd="0" destOrd="0" presId="urn:microsoft.com/office/officeart/2005/8/layout/cycle3"/>
    <dgm:cxn modelId="{FAED196F-96D4-FE42-AB60-CF2B9EF037E0}" type="presParOf" srcId="{E7F95926-C5CF-4236-BC17-030DC1705800}" destId="{99F232E0-D647-4FC6-92E7-1F2ED21F3792}" srcOrd="0" destOrd="0" presId="urn:microsoft.com/office/officeart/2005/8/layout/cycle3"/>
    <dgm:cxn modelId="{D49E9E81-5219-F545-8DCB-380BC4104D41}" type="presParOf" srcId="{E7F95926-C5CF-4236-BC17-030DC1705800}" destId="{1BD0CF63-5DC6-44BB-8F5F-6EFD7E7E6E36}" srcOrd="1" destOrd="0" presId="urn:microsoft.com/office/officeart/2005/8/layout/cycle3"/>
    <dgm:cxn modelId="{E511F431-C844-ED4D-97D3-D480BD6BD8BA}" type="presParOf" srcId="{E7F95926-C5CF-4236-BC17-030DC1705800}" destId="{EE34646F-7DE6-43A7-8552-26AA7686A98D}" srcOrd="2" destOrd="0" presId="urn:microsoft.com/office/officeart/2005/8/layout/cycle3"/>
    <dgm:cxn modelId="{255D928A-ADEB-FD40-B8D7-E6D6F7702B5F}" type="presParOf" srcId="{E7F95926-C5CF-4236-BC17-030DC1705800}" destId="{E2119B18-FCE8-43C5-8DDE-8482FF0D8A59}" srcOrd="3" destOrd="0" presId="urn:microsoft.com/office/officeart/2005/8/layout/cycle3"/>
    <dgm:cxn modelId="{36244080-5346-A745-9376-60A905BB7FD8}" type="presParOf" srcId="{E7F95926-C5CF-4236-BC17-030DC1705800}" destId="{B72C3DCA-7488-49EB-AEDA-350BBDA4F2E8}" srcOrd="4" destOrd="0" presId="urn:microsoft.com/office/officeart/2005/8/layout/cycle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0CF63-5DC6-44BB-8F5F-6EFD7E7E6E36}">
      <dsp:nvSpPr>
        <dsp:cNvPr id="0" name=""/>
        <dsp:cNvSpPr/>
      </dsp:nvSpPr>
      <dsp:spPr>
        <a:xfrm>
          <a:off x="1576420" y="-65247"/>
          <a:ext cx="3255870" cy="3255870"/>
        </a:xfrm>
        <a:prstGeom prst="circularArrow">
          <a:avLst>
            <a:gd name="adj1" fmla="val 4668"/>
            <a:gd name="adj2" fmla="val 272909"/>
            <a:gd name="adj3" fmla="val 12976880"/>
            <a:gd name="adj4" fmla="val 17932434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232E0-D647-4FC6-92E7-1F2ED21F3792}">
      <dsp:nvSpPr>
        <dsp:cNvPr id="0" name=""/>
        <dsp:cNvSpPr/>
      </dsp:nvSpPr>
      <dsp:spPr>
        <a:xfrm>
          <a:off x="2160749" y="1311"/>
          <a:ext cx="2087212" cy="1043606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Planificar la Gestión del Costo</a:t>
          </a:r>
          <a:endParaRPr lang="en-US" sz="2000" kern="1200" dirty="0"/>
        </a:p>
      </dsp:txBody>
      <dsp:txXfrm>
        <a:off x="2211694" y="52256"/>
        <a:ext cx="1985322" cy="941716"/>
      </dsp:txXfrm>
    </dsp:sp>
    <dsp:sp modelId="{EE34646F-7DE6-43A7-8552-26AA7686A98D}">
      <dsp:nvSpPr>
        <dsp:cNvPr id="0" name=""/>
        <dsp:cNvSpPr/>
      </dsp:nvSpPr>
      <dsp:spPr>
        <a:xfrm>
          <a:off x="3329823" y="1170384"/>
          <a:ext cx="2087212" cy="104360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Estimar los costos</a:t>
          </a:r>
          <a:endParaRPr lang="en-US" sz="2000" kern="1200" dirty="0"/>
        </a:p>
      </dsp:txBody>
      <dsp:txXfrm>
        <a:off x="3380768" y="1221329"/>
        <a:ext cx="1985322" cy="941716"/>
      </dsp:txXfrm>
    </dsp:sp>
    <dsp:sp modelId="{E2119B18-FCE8-43C5-8DDE-8482FF0D8A59}">
      <dsp:nvSpPr>
        <dsp:cNvPr id="0" name=""/>
        <dsp:cNvSpPr/>
      </dsp:nvSpPr>
      <dsp:spPr>
        <a:xfrm>
          <a:off x="2160749" y="2339458"/>
          <a:ext cx="2087212" cy="10436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Determinar el pres</a:t>
          </a:r>
          <a:r>
            <a:rPr lang="en-US" sz="2000" kern="1200" dirty="0" err="1" smtClean="0"/>
            <a:t>upuesto</a:t>
          </a:r>
          <a:endParaRPr lang="en-US" sz="2000" kern="1200" dirty="0"/>
        </a:p>
      </dsp:txBody>
      <dsp:txXfrm>
        <a:off x="2211694" y="2390403"/>
        <a:ext cx="1985322" cy="941716"/>
      </dsp:txXfrm>
    </dsp:sp>
    <dsp:sp modelId="{B72C3DCA-7488-49EB-AEDA-350BBDA4F2E8}">
      <dsp:nvSpPr>
        <dsp:cNvPr id="0" name=""/>
        <dsp:cNvSpPr/>
      </dsp:nvSpPr>
      <dsp:spPr>
        <a:xfrm>
          <a:off x="991676" y="1170384"/>
          <a:ext cx="2087212" cy="1043606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Controlar  los costos</a:t>
          </a:r>
          <a:endParaRPr lang="en-US" sz="2000" kern="1200" dirty="0"/>
        </a:p>
      </dsp:txBody>
      <dsp:txXfrm>
        <a:off x="1042621" y="1221329"/>
        <a:ext cx="1985322" cy="941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0CF63-5DC6-44BB-8F5F-6EFD7E7E6E36}">
      <dsp:nvSpPr>
        <dsp:cNvPr id="0" name=""/>
        <dsp:cNvSpPr/>
      </dsp:nvSpPr>
      <dsp:spPr>
        <a:xfrm>
          <a:off x="1576420" y="-65247"/>
          <a:ext cx="3255870" cy="3255870"/>
        </a:xfrm>
        <a:prstGeom prst="circularArrow">
          <a:avLst>
            <a:gd name="adj1" fmla="val 4668"/>
            <a:gd name="adj2" fmla="val 272909"/>
            <a:gd name="adj3" fmla="val 12976880"/>
            <a:gd name="adj4" fmla="val 17932434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F232E0-D647-4FC6-92E7-1F2ED21F3792}">
      <dsp:nvSpPr>
        <dsp:cNvPr id="0" name=""/>
        <dsp:cNvSpPr/>
      </dsp:nvSpPr>
      <dsp:spPr>
        <a:xfrm>
          <a:off x="2160749" y="1311"/>
          <a:ext cx="2087212" cy="1043606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Planificar la Gestión del Costo</a:t>
          </a:r>
          <a:endParaRPr lang="en-US" sz="2000" kern="1200" dirty="0"/>
        </a:p>
      </dsp:txBody>
      <dsp:txXfrm>
        <a:off x="2211694" y="52256"/>
        <a:ext cx="1985322" cy="941716"/>
      </dsp:txXfrm>
    </dsp:sp>
    <dsp:sp modelId="{EE34646F-7DE6-43A7-8552-26AA7686A98D}">
      <dsp:nvSpPr>
        <dsp:cNvPr id="0" name=""/>
        <dsp:cNvSpPr/>
      </dsp:nvSpPr>
      <dsp:spPr>
        <a:xfrm>
          <a:off x="3329823" y="1170384"/>
          <a:ext cx="2087212" cy="1043606"/>
        </a:xfrm>
        <a:prstGeom prst="roundRect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Estimar los costos</a:t>
          </a:r>
          <a:endParaRPr lang="en-US" sz="2000" kern="1200" dirty="0"/>
        </a:p>
      </dsp:txBody>
      <dsp:txXfrm>
        <a:off x="3380768" y="1221329"/>
        <a:ext cx="1985322" cy="941716"/>
      </dsp:txXfrm>
    </dsp:sp>
    <dsp:sp modelId="{E2119B18-FCE8-43C5-8DDE-8482FF0D8A59}">
      <dsp:nvSpPr>
        <dsp:cNvPr id="0" name=""/>
        <dsp:cNvSpPr/>
      </dsp:nvSpPr>
      <dsp:spPr>
        <a:xfrm>
          <a:off x="2160749" y="2339458"/>
          <a:ext cx="2087212" cy="1043606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Determinar el pres</a:t>
          </a:r>
          <a:r>
            <a:rPr lang="en-US" sz="2000" kern="1200" dirty="0" err="1" smtClean="0"/>
            <a:t>upuesto</a:t>
          </a:r>
          <a:endParaRPr lang="en-US" sz="2000" kern="1200" dirty="0"/>
        </a:p>
      </dsp:txBody>
      <dsp:txXfrm>
        <a:off x="2211694" y="2390403"/>
        <a:ext cx="1985322" cy="941716"/>
      </dsp:txXfrm>
    </dsp:sp>
    <dsp:sp modelId="{B72C3DCA-7488-49EB-AEDA-350BBDA4F2E8}">
      <dsp:nvSpPr>
        <dsp:cNvPr id="0" name=""/>
        <dsp:cNvSpPr/>
      </dsp:nvSpPr>
      <dsp:spPr>
        <a:xfrm>
          <a:off x="991676" y="1170384"/>
          <a:ext cx="2087212" cy="1043606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Controlar  los costos</a:t>
          </a:r>
          <a:endParaRPr lang="en-US" sz="2000" kern="1200" dirty="0"/>
        </a:p>
      </dsp:txBody>
      <dsp:txXfrm>
        <a:off x="1042621" y="1221329"/>
        <a:ext cx="1985322" cy="941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2DC9140-918C-4866-8720-7F75FAFC306D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AB241F2-C791-4109-8280-810CB4375A57}" type="slidenum">
              <a:rPr lang="es-CR" smtClean="0"/>
              <a:pPr/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4455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EDT del proyecto del caso a desarrollar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70D87-5DB1-47C0-9AC3-C20A5A7347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42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9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Proceso a realizar para efectos del caso en estudio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PMBOK 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A10215-89C4-4EB2-826C-B28BC5C538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94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Proceso a realizar para efectos del caso en estudio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PMBOK 2008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A10215-89C4-4EB2-826C-B28BC5C538C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02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88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25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021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2909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6923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706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933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33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10" name="Rectangle 9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0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6" name="Rectangle 5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843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5" name="Rectangle 4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276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84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96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0E89-7DD2-4826-B13B-413DE9DB9CD4}" type="datetimeFigureOut">
              <a:rPr lang="es-CR" smtClean="0"/>
              <a:pPr/>
              <a:t>7/12/15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1F03-967C-4B32-8DDC-EF433D3A3127}" type="slidenum">
              <a:rPr lang="es-CR" smtClean="0"/>
              <a:pPr/>
              <a:t>‹Nr.›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290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300039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2800" dirty="0" smtClean="0"/>
              <a:t>Universidad para la Cooperación Internacional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PROGRAMA MAESTRÍA EN ADMINISTRACIÓN DE PROYECTOS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_tradnl" sz="3600" dirty="0" smtClean="0">
                <a:solidFill>
                  <a:srgbClr val="C00000"/>
                </a:solidFill>
              </a:rPr>
              <a:t/>
            </a:r>
            <a:br>
              <a:rPr lang="es-ES_tradnl" sz="3600" dirty="0" smtClean="0">
                <a:solidFill>
                  <a:srgbClr val="C00000"/>
                </a:solidFill>
              </a:rPr>
            </a:br>
            <a:r>
              <a:rPr lang="es-ES_tradnl" sz="3600" dirty="0" smtClean="0">
                <a:solidFill>
                  <a:srgbClr val="C00000"/>
                </a:solidFill>
              </a:rPr>
              <a:t>Ejemplo Gestión del </a:t>
            </a:r>
            <a:r>
              <a:rPr lang="es-ES_tradnl" sz="3600" dirty="0" smtClean="0">
                <a:solidFill>
                  <a:srgbClr val="C00000"/>
                </a:solidFill>
              </a:rPr>
              <a:t>Costo </a:t>
            </a:r>
            <a:r>
              <a:rPr lang="es-ES_tradnl" sz="3600" dirty="0" smtClean="0">
                <a:solidFill>
                  <a:srgbClr val="C00000"/>
                </a:solidFill>
              </a:rPr>
              <a:t/>
            </a:r>
            <a:br>
              <a:rPr lang="es-ES_tradnl" sz="3600" dirty="0" smtClean="0">
                <a:solidFill>
                  <a:srgbClr val="C00000"/>
                </a:solidFill>
              </a:rPr>
            </a:br>
            <a:endParaRPr lang="es-ES" sz="3600" dirty="0" smtClean="0">
              <a:solidFill>
                <a:srgbClr val="C00000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8E5640-88C8-48CB-842E-5375E64CAB74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072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1143000"/>
          </a:xfrm>
        </p:spPr>
        <p:txBody>
          <a:bodyPr/>
          <a:lstStyle/>
          <a:p>
            <a:pPr lvl="0"/>
            <a:r>
              <a:rPr lang="es-ES_tradnl" sz="4000" dirty="0" err="1" smtClean="0"/>
              <a:t>Determin</a:t>
            </a:r>
            <a:r>
              <a:rPr lang="en-US" sz="4000" dirty="0" err="1" smtClean="0"/>
              <a:t>ar</a:t>
            </a:r>
            <a:r>
              <a:rPr lang="en-US" sz="4000" dirty="0" smtClean="0"/>
              <a:t> el </a:t>
            </a:r>
            <a:r>
              <a:rPr lang="en-US" sz="4000" dirty="0" err="1" smtClean="0"/>
              <a:t>presupuesto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C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En este proceso </a:t>
            </a:r>
            <a:r>
              <a:rPr lang="es-CR" dirty="0"/>
              <a:t>se deben </a:t>
            </a:r>
            <a:r>
              <a:rPr lang="es-ES_tradnl" dirty="0" smtClean="0"/>
              <a:t>s</a:t>
            </a:r>
            <a:r>
              <a:rPr lang="en-US" dirty="0" err="1" smtClean="0"/>
              <a:t>umar</a:t>
            </a:r>
            <a:r>
              <a:rPr lang="en-US" dirty="0" smtClean="0"/>
              <a:t> los </a:t>
            </a:r>
            <a:r>
              <a:rPr lang="en-US" dirty="0" err="1" smtClean="0"/>
              <a:t>costos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establecer</a:t>
            </a:r>
            <a:r>
              <a:rPr lang="en-US" dirty="0" smtClean="0"/>
              <a:t> el </a:t>
            </a:r>
            <a:r>
              <a:rPr lang="en-US" dirty="0" err="1" smtClean="0"/>
              <a:t>costo</a:t>
            </a:r>
            <a:r>
              <a:rPr lang="en-US" dirty="0" smtClean="0"/>
              <a:t> total del </a:t>
            </a:r>
            <a:r>
              <a:rPr lang="en-US" dirty="0" err="1" smtClean="0"/>
              <a:t>proyecto</a:t>
            </a:r>
            <a:r>
              <a:rPr lang="en-US" dirty="0" smtClean="0"/>
              <a:t> a lo largo del </a:t>
            </a:r>
            <a:r>
              <a:rPr lang="en-US" dirty="0" err="1" smtClean="0"/>
              <a:t>tiempo</a:t>
            </a: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68738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pPr algn="l"/>
            <a:r>
              <a:rPr lang="es-ES_tradnl" sz="4000" dirty="0" err="1"/>
              <a:t>Determin</a:t>
            </a:r>
            <a:r>
              <a:rPr lang="en-US" sz="4000" dirty="0" err="1"/>
              <a:t>ar</a:t>
            </a:r>
            <a:r>
              <a:rPr lang="en-US" sz="4000" dirty="0"/>
              <a:t> el </a:t>
            </a:r>
            <a:r>
              <a:rPr lang="en-US" sz="4000" dirty="0" err="1"/>
              <a:t>presupuesto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4168" y="1628800"/>
            <a:ext cx="2592288" cy="46085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_tradnl" sz="2400" dirty="0" smtClean="0"/>
              <a:t>Costo total del proyecto $41,640.00</a:t>
            </a:r>
          </a:p>
          <a:p>
            <a:pPr algn="just"/>
            <a:r>
              <a:rPr lang="es-ES_tradnl" sz="2400" dirty="0" smtClean="0"/>
              <a:t>Obsérvese también el costo de cada entregable (Diseño, </a:t>
            </a:r>
            <a:r>
              <a:rPr lang="es-ES_tradnl" sz="2400" dirty="0" err="1" smtClean="0"/>
              <a:t>Resp</a:t>
            </a:r>
            <a:r>
              <a:rPr lang="en-US" sz="2400" dirty="0" err="1" smtClean="0"/>
              <a:t>uestas</a:t>
            </a:r>
            <a:r>
              <a:rPr lang="en-US" sz="2400" dirty="0" smtClean="0"/>
              <a:t>, Software e </a:t>
            </a:r>
            <a:r>
              <a:rPr lang="en-US" sz="2400" dirty="0" err="1" smtClean="0"/>
              <a:t>Informe</a:t>
            </a:r>
            <a:r>
              <a:rPr lang="en-US" sz="2400" dirty="0" smtClean="0"/>
              <a:t>)</a:t>
            </a:r>
          </a:p>
          <a:p>
            <a:pPr algn="just"/>
            <a:r>
              <a:rPr lang="en-US" sz="2400" dirty="0" smtClean="0"/>
              <a:t>En </a:t>
            </a:r>
            <a:r>
              <a:rPr lang="en-US" sz="2400" dirty="0"/>
              <a:t>la </a:t>
            </a:r>
            <a:r>
              <a:rPr lang="en-US" sz="2400" dirty="0" err="1" smtClean="0"/>
              <a:t>siguiente</a:t>
            </a:r>
            <a:r>
              <a:rPr lang="en-US" sz="2400" dirty="0" smtClean="0"/>
              <a:t> </a:t>
            </a:r>
            <a:r>
              <a:rPr lang="en-US" sz="2400" dirty="0" err="1" smtClean="0"/>
              <a:t>diapositiva</a:t>
            </a:r>
            <a:r>
              <a:rPr lang="en-US" sz="2400" dirty="0" smtClean="0"/>
              <a:t> se </a:t>
            </a:r>
            <a:r>
              <a:rPr lang="en-US" sz="2400" dirty="0" err="1" smtClean="0"/>
              <a:t>muestra</a:t>
            </a:r>
            <a:r>
              <a:rPr lang="en-US" sz="2400" dirty="0" smtClean="0"/>
              <a:t> el </a:t>
            </a:r>
            <a:r>
              <a:rPr lang="en-US" sz="2400" dirty="0" err="1" smtClean="0"/>
              <a:t>costo</a:t>
            </a:r>
            <a:r>
              <a:rPr lang="en-US" sz="2400" dirty="0" smtClean="0"/>
              <a:t> </a:t>
            </a:r>
            <a:r>
              <a:rPr lang="en-US" sz="2400" dirty="0" err="1" smtClean="0"/>
              <a:t>semanal</a:t>
            </a:r>
            <a:r>
              <a:rPr lang="en-US" sz="2400" dirty="0" smtClean="0"/>
              <a:t> y </a:t>
            </a:r>
            <a:r>
              <a:rPr lang="en-US" sz="2400" dirty="0" err="1" smtClean="0"/>
              <a:t>costo</a:t>
            </a:r>
            <a:r>
              <a:rPr lang="en-US" sz="2400" dirty="0" smtClean="0"/>
              <a:t> </a:t>
            </a:r>
            <a:r>
              <a:rPr lang="en-US" sz="2400" dirty="0" err="1" smtClean="0"/>
              <a:t>acumulado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8" y="1124744"/>
            <a:ext cx="5999212" cy="56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1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pPr algn="l"/>
            <a:r>
              <a:rPr lang="es-ES_tradnl" sz="4000" dirty="0" err="1"/>
              <a:t>Determin</a:t>
            </a:r>
            <a:r>
              <a:rPr lang="en-US" sz="4000" dirty="0" err="1"/>
              <a:t>ar</a:t>
            </a:r>
            <a:r>
              <a:rPr lang="en-US" sz="4000" dirty="0"/>
              <a:t> el </a:t>
            </a:r>
            <a:r>
              <a:rPr lang="en-US" sz="4000" dirty="0" err="1"/>
              <a:t>presupuesto</a:t>
            </a:r>
            <a:endParaRPr lang="en-US" sz="4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219147"/>
            <a:ext cx="8280920" cy="563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20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pPr algn="l"/>
            <a:r>
              <a:rPr lang="es-ES_tradnl" sz="4000" dirty="0" err="1"/>
              <a:t>Determin</a:t>
            </a:r>
            <a:r>
              <a:rPr lang="en-US" sz="4000" dirty="0" err="1"/>
              <a:t>ar</a:t>
            </a:r>
            <a:r>
              <a:rPr lang="en-US" sz="4000" dirty="0"/>
              <a:t> el </a:t>
            </a:r>
            <a:r>
              <a:rPr lang="en-US" sz="4000" dirty="0" err="1"/>
              <a:t>presupuesto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219146"/>
            <a:ext cx="8280920" cy="563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1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964488" cy="1143000"/>
          </a:xfrm>
        </p:spPr>
        <p:txBody>
          <a:bodyPr/>
          <a:lstStyle/>
          <a:p>
            <a:pPr lvl="0"/>
            <a:r>
              <a:rPr lang="es-ES_tradnl" sz="4000" dirty="0" smtClean="0"/>
              <a:t>Pendiente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C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Lo q</a:t>
            </a:r>
            <a:r>
              <a:rPr lang="es-CR" dirty="0" smtClean="0"/>
              <a:t>ue faltaría por hacer sería incorporar en el cronograma y presupuesto el efecto de los otros procesos de planificación</a:t>
            </a:r>
          </a:p>
          <a:p>
            <a:r>
              <a:rPr lang="es-CR" dirty="0" smtClean="0"/>
              <a:t>Por ejemplo: una vez realizada la gestión del riesgo se deberían incorporar las reservas de contingencia de tiempo (en el cronograma) y de costos (en el presupuesto)</a:t>
            </a:r>
          </a:p>
        </p:txBody>
      </p:sp>
    </p:spTree>
    <p:extLst>
      <p:ext uri="{BB962C8B-B14F-4D97-AF65-F5344CB8AC3E}">
        <p14:creationId xmlns:p14="http://schemas.microsoft.com/office/powerpoint/2010/main" val="377299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892480" cy="1143000"/>
          </a:xfrm>
        </p:spPr>
        <p:txBody>
          <a:bodyPr/>
          <a:lstStyle/>
          <a:p>
            <a:pPr lvl="0"/>
            <a:r>
              <a:rPr lang="es-ES" sz="3200" dirty="0" err="1" smtClean="0"/>
              <a:t>Concl</a:t>
            </a:r>
            <a:r>
              <a:rPr lang="es-CR" sz="3200" dirty="0" smtClean="0"/>
              <a:t>usiones preliminares </a:t>
            </a:r>
            <a:r>
              <a:rPr lang="es-ES" sz="3200" dirty="0"/>
              <a:t>c</a:t>
            </a:r>
            <a:r>
              <a:rPr lang="es-ES" sz="3200" dirty="0" smtClean="0"/>
              <a:t>aso </a:t>
            </a:r>
            <a:r>
              <a:rPr lang="es-ES" sz="3200" dirty="0" err="1" smtClean="0"/>
              <a:t>Est</a:t>
            </a:r>
            <a:r>
              <a:rPr lang="es-CR" sz="3200" dirty="0" smtClean="0"/>
              <a:t>udio de Mercado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s-C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R" dirty="0"/>
              <a:t>Con base en lo realizado hasta ahora se tiene </a:t>
            </a:r>
            <a:r>
              <a:rPr lang="es-CR" dirty="0" smtClean="0"/>
              <a:t>preliminarmente lo siguiente:</a:t>
            </a:r>
          </a:p>
          <a:p>
            <a:pPr lvl="1"/>
            <a:r>
              <a:rPr lang="es-CR" dirty="0"/>
              <a:t>Requerimiento: Se debe realizar en 135 días</a:t>
            </a:r>
          </a:p>
          <a:p>
            <a:pPr lvl="1"/>
            <a:r>
              <a:rPr lang="es-CR" dirty="0"/>
              <a:t>Realidad: Se puede realizar en 140 </a:t>
            </a:r>
            <a:r>
              <a:rPr lang="es-CR" dirty="0" smtClean="0"/>
              <a:t>días </a:t>
            </a:r>
            <a:endParaRPr lang="es-CR" dirty="0"/>
          </a:p>
          <a:p>
            <a:pPr lvl="1"/>
            <a:r>
              <a:rPr lang="es-CR" dirty="0"/>
              <a:t>Se cuenta con 4 recursos para realizarlo (Susan, Steve, Andy y Jim)  </a:t>
            </a:r>
            <a:r>
              <a:rPr lang="es-CR" dirty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s-CR" dirty="0"/>
          </a:p>
          <a:p>
            <a:pPr lvl="1"/>
            <a:r>
              <a:rPr lang="es-CR" dirty="0"/>
              <a:t>La jornada de trabajo a </a:t>
            </a:r>
            <a:r>
              <a:rPr lang="en-US" dirty="0" err="1"/>
              <a:t>utilizar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5 </a:t>
            </a:r>
            <a:r>
              <a:rPr lang="en-US" dirty="0" err="1"/>
              <a:t>días</a:t>
            </a:r>
            <a:r>
              <a:rPr lang="en-US" dirty="0"/>
              <a:t> a la </a:t>
            </a:r>
            <a:r>
              <a:rPr lang="en-US" dirty="0" err="1"/>
              <a:t>semana</a:t>
            </a:r>
            <a:r>
              <a:rPr lang="en-US" dirty="0"/>
              <a:t> y 8 </a:t>
            </a:r>
            <a:r>
              <a:rPr lang="en-US" dirty="0" err="1"/>
              <a:t>horas</a:t>
            </a:r>
            <a:r>
              <a:rPr lang="en-US" dirty="0"/>
              <a:t> </a:t>
            </a:r>
            <a:r>
              <a:rPr lang="en-US" dirty="0" err="1"/>
              <a:t>diarias</a:t>
            </a:r>
            <a:r>
              <a:rPr lang="en-US" dirty="0"/>
              <a:t> </a:t>
            </a:r>
            <a:r>
              <a:rPr lang="es-CR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</a:p>
          <a:p>
            <a:pPr lvl="1"/>
            <a:r>
              <a:rPr lang="es-CR" dirty="0" smtClean="0"/>
              <a:t>Requerimiento: Se </a:t>
            </a:r>
            <a:r>
              <a:rPr lang="es-CR" dirty="0"/>
              <a:t>cuenta con $40.000,00 para realizarlo</a:t>
            </a:r>
          </a:p>
          <a:p>
            <a:pPr lvl="1"/>
            <a:r>
              <a:rPr lang="es-CR" dirty="0"/>
              <a:t>Realidad: Se </a:t>
            </a:r>
            <a:r>
              <a:rPr lang="es-CR" dirty="0" smtClean="0"/>
              <a:t>puede hacer por $41.640,00</a:t>
            </a:r>
          </a:p>
          <a:p>
            <a:r>
              <a:rPr lang="es-CR" dirty="0" smtClean="0"/>
              <a:t>Queda pendiente realizar los otros procesos de planificación para definir resultado final</a:t>
            </a:r>
          </a:p>
        </p:txBody>
      </p:sp>
    </p:spTree>
    <p:extLst>
      <p:ext uri="{BB962C8B-B14F-4D97-AF65-F5344CB8AC3E}">
        <p14:creationId xmlns:p14="http://schemas.microsoft.com/office/powerpoint/2010/main" val="26143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Gido Jack, Clements James P. Administración de Exitosa de Proyectos. Segunda Edición. México: Internacional Thomson Editors, 2007.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627C6-4CF7-4AEC-A34F-C8D675071454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err="1" smtClean="0"/>
              <a:t>Presentaci</a:t>
            </a:r>
            <a:r>
              <a:rPr lang="es-ES" dirty="0" err="1" smtClean="0"/>
              <a:t>ón</a:t>
            </a:r>
            <a:r>
              <a:rPr lang="es-ES" dirty="0" smtClean="0"/>
              <a:t> elaborada con los aportes de los profesores:</a:t>
            </a:r>
          </a:p>
          <a:p>
            <a:pPr lvl="1"/>
            <a:r>
              <a:rPr lang="es-ES" dirty="0" smtClean="0"/>
              <a:t>Ing. </a:t>
            </a:r>
            <a:r>
              <a:rPr lang="es-ES" dirty="0" err="1" smtClean="0"/>
              <a:t>Alvaro</a:t>
            </a:r>
            <a:r>
              <a:rPr lang="es-ES" dirty="0" smtClean="0"/>
              <a:t> Mata </a:t>
            </a:r>
            <a:r>
              <a:rPr lang="es-ES" dirty="0" err="1" smtClean="0"/>
              <a:t>Leitón</a:t>
            </a:r>
            <a:r>
              <a:rPr lang="es-ES" dirty="0" smtClean="0"/>
              <a:t>, MAP, PMP, GPM-b</a:t>
            </a:r>
          </a:p>
          <a:p>
            <a:pPr lvl="1"/>
            <a:r>
              <a:rPr lang="es-ES" dirty="0" smtClean="0"/>
              <a:t>Ing. Carlos Brenes Mena, MAP, PMP, GPM-b</a:t>
            </a:r>
          </a:p>
          <a:p>
            <a:pPr lvl="1"/>
            <a:r>
              <a:rPr lang="es-ES" dirty="0" smtClean="0"/>
              <a:t>Ing. William </a:t>
            </a:r>
            <a:r>
              <a:rPr lang="es-ES" dirty="0" err="1" smtClean="0"/>
              <a:t>Ernest</a:t>
            </a:r>
            <a:r>
              <a:rPr lang="es-ES" dirty="0" smtClean="0"/>
              <a:t> </a:t>
            </a:r>
            <a:r>
              <a:rPr lang="es-ES" dirty="0" err="1" smtClean="0"/>
              <a:t>Mondol</a:t>
            </a:r>
            <a:r>
              <a:rPr lang="es-ES" dirty="0" smtClean="0"/>
              <a:t>, MAP, PMP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418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036496" cy="1143000"/>
          </a:xfrm>
        </p:spPr>
        <p:txBody>
          <a:bodyPr/>
          <a:lstStyle/>
          <a:p>
            <a:pPr lvl="0"/>
            <a:r>
              <a:rPr lang="es-ES" sz="4000" dirty="0" smtClean="0"/>
              <a:t>Ejemplo/Caso de Gestión del tiempo-costo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C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R" dirty="0" smtClean="0"/>
              <a:t>Se </a:t>
            </a:r>
            <a:r>
              <a:rPr lang="es-CR" dirty="0"/>
              <a:t>trata de </a:t>
            </a:r>
            <a:r>
              <a:rPr lang="es-CR" dirty="0" smtClean="0"/>
              <a:t>un pequeño proyecto de elaboración de un estudio de mercado</a:t>
            </a:r>
          </a:p>
          <a:p>
            <a:r>
              <a:rPr lang="es-CR" dirty="0" smtClean="0"/>
              <a:t>Se cuenta con la EDT (Estructura de Desglose del Trabajo)</a:t>
            </a:r>
          </a:p>
          <a:p>
            <a:r>
              <a:rPr lang="es-CR" dirty="0" smtClean="0"/>
              <a:t>Se cuenta con el cronograma (desarrollado en la sesión 1 de gestión del tiempo)</a:t>
            </a:r>
          </a:p>
          <a:p>
            <a:r>
              <a:rPr lang="es-CR" dirty="0" smtClean="0"/>
              <a:t>El ejercicio es una adaptación de un ejemplo del libro Administración Exitosa de Proyectos de Jack Gido y James Clements (ver bibliografía) con algunas variaciones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554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6732240" cy="1143000"/>
          </a:xfrm>
        </p:spPr>
        <p:txBody>
          <a:bodyPr/>
          <a:lstStyle/>
          <a:p>
            <a:pPr lvl="0"/>
            <a:r>
              <a:rPr lang="es-ES" sz="4000" dirty="0" smtClean="0"/>
              <a:t>Caso </a:t>
            </a:r>
            <a:r>
              <a:rPr lang="es-ES" sz="4000" dirty="0" err="1" smtClean="0"/>
              <a:t>Est</a:t>
            </a:r>
            <a:r>
              <a:rPr lang="es-CR" sz="4000" dirty="0" smtClean="0"/>
              <a:t>udio de Mercado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C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R" dirty="0" smtClean="0"/>
              <a:t>El proyecto consiste en la elaboración de un estudio de mercado.</a:t>
            </a:r>
          </a:p>
          <a:p>
            <a:pPr lvl="1"/>
            <a:r>
              <a:rPr lang="es-CR" dirty="0" smtClean="0"/>
              <a:t>Se debe realizar en 135 días </a:t>
            </a:r>
            <a:r>
              <a:rPr lang="es-CR" dirty="0">
                <a:solidFill>
                  <a:srgbClr val="0000FF"/>
                </a:solidFill>
              </a:rPr>
              <a:t>(</a:t>
            </a:r>
            <a:r>
              <a:rPr lang="es-CR" dirty="0" smtClean="0">
                <a:solidFill>
                  <a:srgbClr val="0000FF"/>
                </a:solidFill>
              </a:rPr>
              <a:t>según resultados de gestión del tiempo se puede realizar en 140 días)</a:t>
            </a:r>
          </a:p>
          <a:p>
            <a:pPr lvl="1"/>
            <a:r>
              <a:rPr lang="es-CR" dirty="0" smtClean="0"/>
              <a:t>Se cuenta con $40.000,00 para realizarlo </a:t>
            </a:r>
            <a:r>
              <a:rPr lang="es-CR" dirty="0">
                <a:solidFill>
                  <a:srgbClr val="0000FF"/>
                </a:solidFill>
              </a:rPr>
              <a:t>(pendiente</a:t>
            </a:r>
            <a:r>
              <a:rPr lang="es-CR" dirty="0" smtClean="0">
                <a:solidFill>
                  <a:srgbClr val="0000FF"/>
                </a:solidFill>
              </a:rPr>
              <a:t>)</a:t>
            </a:r>
            <a:endParaRPr lang="es-CR" dirty="0" smtClean="0"/>
          </a:p>
          <a:p>
            <a:pPr lvl="1"/>
            <a:r>
              <a:rPr lang="es-CR" dirty="0" smtClean="0"/>
              <a:t>Se cuenta con 4 recursos para realizarlo (Susan, Steve, Andy y Jim) </a:t>
            </a:r>
            <a:r>
              <a:rPr lang="es-CR" dirty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s-CR" dirty="0" smtClean="0"/>
          </a:p>
          <a:p>
            <a:pPr lvl="1"/>
            <a:r>
              <a:rPr lang="es-CR" dirty="0" smtClean="0"/>
              <a:t>La jornada de trabajo a </a:t>
            </a: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proyecto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de 5 </a:t>
            </a:r>
            <a:r>
              <a:rPr lang="en-US" dirty="0" err="1" smtClean="0"/>
              <a:t>días</a:t>
            </a:r>
            <a:r>
              <a:rPr lang="en-US" dirty="0" smtClean="0"/>
              <a:t> a la </a:t>
            </a:r>
            <a:r>
              <a:rPr lang="en-US" dirty="0" err="1" smtClean="0"/>
              <a:t>semana</a:t>
            </a:r>
            <a:r>
              <a:rPr lang="en-US" dirty="0" smtClean="0"/>
              <a:t> y 8 </a:t>
            </a:r>
            <a:r>
              <a:rPr lang="en-US" dirty="0" err="1" smtClean="0"/>
              <a:t>horas</a:t>
            </a:r>
            <a:r>
              <a:rPr lang="en-US" dirty="0" smtClean="0"/>
              <a:t> </a:t>
            </a:r>
            <a:r>
              <a:rPr lang="en-US" dirty="0" err="1" smtClean="0"/>
              <a:t>diarias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s-CR" dirty="0" smtClean="0">
                <a:solidFill>
                  <a:srgbClr val="0000FF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s-CR" dirty="0" smtClean="0"/>
          </a:p>
          <a:p>
            <a:pPr lvl="1"/>
            <a:r>
              <a:rPr lang="es-CR" dirty="0" smtClean="0"/>
              <a:t>El principal riesgo identificado es la posibilidad de un retraso en el proyecto, ya que la compañía tiene historial de retrasos en proyectos anteriores </a:t>
            </a:r>
            <a:r>
              <a:rPr lang="es-CR" dirty="0" smtClean="0">
                <a:solidFill>
                  <a:srgbClr val="0000FF"/>
                </a:solidFill>
              </a:rPr>
              <a:t>(pendiente)</a:t>
            </a: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10368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1143000"/>
          </a:xfrm>
        </p:spPr>
        <p:txBody>
          <a:bodyPr>
            <a:noAutofit/>
          </a:bodyPr>
          <a:lstStyle/>
          <a:p>
            <a:r>
              <a:rPr lang="es-CR" sz="3600" dirty="0" smtClean="0"/>
              <a:t>EDT del proyecto</a:t>
            </a:r>
            <a:endParaRPr lang="es-CR" sz="36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361" b="361"/>
          <a:stretch>
            <a:fillRect/>
          </a:stretch>
        </p:blipFill>
        <p:spPr>
          <a:xfrm>
            <a:off x="1691680" y="1283396"/>
            <a:ext cx="5904656" cy="355239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5013176"/>
            <a:ext cx="8424936" cy="1368152"/>
          </a:xfrm>
        </p:spPr>
        <p:txBody>
          <a:bodyPr>
            <a:normAutofit/>
          </a:bodyPr>
          <a:lstStyle/>
          <a:p>
            <a:pPr algn="just"/>
            <a:r>
              <a:rPr lang="es-ES_tradnl" sz="2500" dirty="0" smtClean="0"/>
              <a:t>La elaboración de la EDT forma parte de la gestión del alcance. Para efectos de este ejemplo se as</a:t>
            </a:r>
            <a:r>
              <a:rPr lang="es-CR" sz="2500" dirty="0" smtClean="0"/>
              <a:t>ume que dicha EDT está completa y correcta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7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pPr algn="l"/>
            <a:r>
              <a:rPr lang="es-ES_tradnl" sz="4000" dirty="0" smtClean="0"/>
              <a:t>Cronograma preliminar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5589240"/>
            <a:ext cx="8640960" cy="1152128"/>
          </a:xfrm>
        </p:spPr>
        <p:txBody>
          <a:bodyPr>
            <a:normAutofit fontScale="92500"/>
          </a:bodyPr>
          <a:lstStyle/>
          <a:p>
            <a:pPr algn="just"/>
            <a:r>
              <a:rPr lang="es-ES_tradnl" sz="2400" dirty="0"/>
              <a:t>La elaboración </a:t>
            </a:r>
            <a:r>
              <a:rPr lang="es-ES_tradnl" sz="2400" dirty="0" smtClean="0"/>
              <a:t>del cronograma forma </a:t>
            </a:r>
            <a:r>
              <a:rPr lang="es-ES_tradnl" sz="2400" dirty="0"/>
              <a:t>parte de la gestión del </a:t>
            </a:r>
            <a:r>
              <a:rPr lang="es-ES_tradnl" sz="2400" dirty="0" smtClean="0"/>
              <a:t>tiempo y f</a:t>
            </a:r>
            <a:r>
              <a:rPr lang="es-CR" sz="2400" dirty="0" smtClean="0"/>
              <a:t>ue desarrollado en la sección previa. El cronograma es preliminar porque no se han finalizado todos los procesos de planificación.</a:t>
            </a:r>
            <a:endParaRPr lang="es-CR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44600"/>
            <a:ext cx="9144000" cy="43621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44600"/>
            <a:ext cx="9144000" cy="43621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2772" y="2060848"/>
            <a:ext cx="3707904" cy="95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2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Proceso a realizar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184137"/>
              </p:ext>
            </p:extLst>
          </p:nvPr>
        </p:nvGraphicFramePr>
        <p:xfrm>
          <a:off x="1331640" y="2204864"/>
          <a:ext cx="640871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85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6732240" cy="1143000"/>
          </a:xfrm>
        </p:spPr>
        <p:txBody>
          <a:bodyPr/>
          <a:lstStyle/>
          <a:p>
            <a:pPr lvl="0"/>
            <a:r>
              <a:rPr lang="es-ES_tradnl" sz="4000" dirty="0" smtClean="0"/>
              <a:t>Estimar los costos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C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En este proceso se debe estimar el costo de cada actividad</a:t>
            </a:r>
          </a:p>
          <a:p>
            <a:r>
              <a:rPr lang="es-CR" dirty="0" smtClean="0"/>
              <a:t>En este caso los costos se estiman con base en el costo por hora de </a:t>
            </a:r>
            <a:r>
              <a:rPr lang="es-CR" dirty="0"/>
              <a:t>cada </a:t>
            </a:r>
            <a:r>
              <a:rPr lang="es-CR" dirty="0" smtClean="0"/>
              <a:t>recurso y la cantidad de horas en cada actividad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509120"/>
            <a:ext cx="7992888" cy="133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_tradnl" dirty="0"/>
              <a:t>Estimar los costos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04" y="1484784"/>
            <a:ext cx="3384376" cy="4320480"/>
          </a:xfrm>
        </p:spPr>
        <p:txBody>
          <a:bodyPr>
            <a:normAutofit/>
          </a:bodyPr>
          <a:lstStyle/>
          <a:p>
            <a:pPr algn="just"/>
            <a:r>
              <a:rPr lang="es-CR" sz="2400" dirty="0" smtClean="0"/>
              <a:t>Costo de cada actividad establecido </a:t>
            </a:r>
            <a:r>
              <a:rPr lang="es-CR" sz="2400" dirty="0"/>
              <a:t>en </a:t>
            </a:r>
            <a:r>
              <a:rPr lang="es-CR" sz="2400" dirty="0" smtClean="0"/>
              <a:t>función del costo por hora (Cost hr) de cada recurso y la cantidad de horas requerida para cada actividad (Duration)</a:t>
            </a:r>
            <a:endParaRPr lang="es-CR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9574" y="1196752"/>
            <a:ext cx="555653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 smtClean="0"/>
              <a:t>Proceso a realizar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8372813"/>
              </p:ext>
            </p:extLst>
          </p:nvPr>
        </p:nvGraphicFramePr>
        <p:xfrm>
          <a:off x="1331640" y="2204864"/>
          <a:ext cx="6408712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08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instruc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Temainstructivo</Template>
  <TotalTime>3378</TotalTime>
  <Words>700</Words>
  <Application>Microsoft Macintosh PowerPoint</Application>
  <PresentationFormat>Presentación en pantalla (4:3)</PresentationFormat>
  <Paragraphs>73</Paragraphs>
  <Slides>17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Calibri</vt:lpstr>
      <vt:lpstr>Zapf Dingbats</vt:lpstr>
      <vt:lpstr>Arial</vt:lpstr>
      <vt:lpstr>Temainstructivo</vt:lpstr>
      <vt:lpstr>   Universidad para la Cooperación Internacional  PROGRAMA MAESTRÍA EN ADMINISTRACIÓN DE PROYECTOS   Ejemplo Gestión del Costo  </vt:lpstr>
      <vt:lpstr>Ejemplo/Caso de Gestión del tiempo-costo </vt:lpstr>
      <vt:lpstr>Caso Estudio de Mercado </vt:lpstr>
      <vt:lpstr>EDT del proyecto</vt:lpstr>
      <vt:lpstr>Cronograma preliminar</vt:lpstr>
      <vt:lpstr>Proceso a realizar</vt:lpstr>
      <vt:lpstr>Estimar los costos </vt:lpstr>
      <vt:lpstr>Estimar los costos</vt:lpstr>
      <vt:lpstr>Proceso a realizar</vt:lpstr>
      <vt:lpstr>Determinar el presupuesto </vt:lpstr>
      <vt:lpstr>Determinar el presupuesto</vt:lpstr>
      <vt:lpstr>Determinar el presupuesto</vt:lpstr>
      <vt:lpstr>Determinar el presupuesto</vt:lpstr>
      <vt:lpstr>Pendiente </vt:lpstr>
      <vt:lpstr>Conclusiones preliminares caso Estudio de Mercado </vt:lpstr>
      <vt:lpstr>Bibliografía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Redondo</dc:creator>
  <cp:lastModifiedBy>Carlos Brenes</cp:lastModifiedBy>
  <cp:revision>131</cp:revision>
  <dcterms:created xsi:type="dcterms:W3CDTF">2012-03-23T18:45:03Z</dcterms:created>
  <dcterms:modified xsi:type="dcterms:W3CDTF">2015-12-07T20:20:32Z</dcterms:modified>
</cp:coreProperties>
</file>