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259" r:id="rId3"/>
    <p:sldId id="290" r:id="rId4"/>
    <p:sldId id="291" r:id="rId5"/>
    <p:sldId id="260" r:id="rId6"/>
    <p:sldId id="267" r:id="rId7"/>
    <p:sldId id="292" r:id="rId8"/>
    <p:sldId id="293" r:id="rId9"/>
    <p:sldId id="294" r:id="rId10"/>
    <p:sldId id="295" r:id="rId11"/>
    <p:sldId id="296" r:id="rId12"/>
    <p:sldId id="297" r:id="rId13"/>
    <p:sldId id="298" r:id="rId14"/>
    <p:sldId id="299" r:id="rId15"/>
    <p:sldId id="300" r:id="rId16"/>
    <p:sldId id="301" r:id="rId17"/>
    <p:sldId id="302" r:id="rId18"/>
    <p:sldId id="303" r:id="rId19"/>
    <p:sldId id="304" r:id="rId20"/>
  </p:sldIdLst>
  <p:sldSz cx="9144000" cy="6858000" type="screen4x3"/>
  <p:notesSz cx="9051925" cy="7077075"/>
  <p:defaultTextStyle>
    <a:defPPr>
      <a:defRPr lang="es-E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72081" autoAdjust="0"/>
  </p:normalViewPr>
  <p:slideViewPr>
    <p:cSldViewPr>
      <p:cViewPr varScale="1">
        <p:scale>
          <a:sx n="33" d="100"/>
          <a:sy n="33" d="100"/>
        </p:scale>
        <p:origin x="1590" y="24"/>
      </p:cViewPr>
      <p:guideLst>
        <p:guide orient="horz" pos="2160"/>
        <p:guide pos="2880"/>
      </p:guideLst>
    </p:cSldViewPr>
  </p:slideViewPr>
  <p:outlineViewPr>
    <p:cViewPr>
      <p:scale>
        <a:sx n="33" d="100"/>
        <a:sy n="33" d="100"/>
      </p:scale>
      <p:origin x="48" y="1050"/>
    </p:cViewPr>
  </p:outlineViewPr>
  <p:notesTextViewPr>
    <p:cViewPr>
      <p:scale>
        <a:sx n="100" d="100"/>
        <a:sy n="100" d="100"/>
      </p:scale>
      <p:origin x="0" y="-432"/>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2" y="0"/>
            <a:ext cx="3922501" cy="354096"/>
          </a:xfrm>
          <a:prstGeom prst="rect">
            <a:avLst/>
          </a:prstGeom>
        </p:spPr>
        <p:txBody>
          <a:bodyPr vert="horz" lIns="93692" tIns="46845" rIns="93692" bIns="46845" rtlCol="0"/>
          <a:lstStyle>
            <a:lvl1pPr algn="l">
              <a:defRPr sz="1200"/>
            </a:lvl1pPr>
          </a:lstStyle>
          <a:p>
            <a:pPr>
              <a:defRPr/>
            </a:pPr>
            <a:endParaRPr lang="es-CR" dirty="0"/>
          </a:p>
        </p:txBody>
      </p:sp>
      <p:sp>
        <p:nvSpPr>
          <p:cNvPr id="3" name="2 Marcador de fecha"/>
          <p:cNvSpPr>
            <a:spLocks noGrp="1"/>
          </p:cNvSpPr>
          <p:nvPr>
            <p:ph type="dt" sz="quarter" idx="1"/>
          </p:nvPr>
        </p:nvSpPr>
        <p:spPr>
          <a:xfrm>
            <a:off x="5127332" y="0"/>
            <a:ext cx="3922501" cy="354096"/>
          </a:xfrm>
          <a:prstGeom prst="rect">
            <a:avLst/>
          </a:prstGeom>
        </p:spPr>
        <p:txBody>
          <a:bodyPr vert="horz" lIns="93692" tIns="46845" rIns="93692" bIns="46845" rtlCol="0"/>
          <a:lstStyle>
            <a:lvl1pPr algn="r">
              <a:defRPr sz="1200"/>
            </a:lvl1pPr>
          </a:lstStyle>
          <a:p>
            <a:pPr>
              <a:defRPr/>
            </a:pPr>
            <a:fld id="{6CA19423-667F-4E90-97A0-2D2C8E3391B5}" type="datetimeFigureOut">
              <a:rPr lang="es-CR"/>
              <a:pPr>
                <a:defRPr/>
              </a:pPr>
              <a:t>4/10/2015</a:t>
            </a:fld>
            <a:endParaRPr lang="es-CR" dirty="0"/>
          </a:p>
        </p:txBody>
      </p:sp>
      <p:sp>
        <p:nvSpPr>
          <p:cNvPr id="4" name="3 Marcador de pie de página"/>
          <p:cNvSpPr>
            <a:spLocks noGrp="1"/>
          </p:cNvSpPr>
          <p:nvPr>
            <p:ph type="ftr" sz="quarter" idx="2"/>
          </p:nvPr>
        </p:nvSpPr>
        <p:spPr>
          <a:xfrm>
            <a:off x="2" y="6721771"/>
            <a:ext cx="3922501" cy="354096"/>
          </a:xfrm>
          <a:prstGeom prst="rect">
            <a:avLst/>
          </a:prstGeom>
        </p:spPr>
        <p:txBody>
          <a:bodyPr vert="horz" lIns="93692" tIns="46845" rIns="93692" bIns="46845" rtlCol="0" anchor="b"/>
          <a:lstStyle>
            <a:lvl1pPr algn="l">
              <a:defRPr sz="1200"/>
            </a:lvl1pPr>
          </a:lstStyle>
          <a:p>
            <a:pPr>
              <a:defRPr/>
            </a:pPr>
            <a:endParaRPr lang="es-CR" dirty="0"/>
          </a:p>
        </p:txBody>
      </p:sp>
      <p:sp>
        <p:nvSpPr>
          <p:cNvPr id="5" name="4 Marcador de número de diapositiva"/>
          <p:cNvSpPr>
            <a:spLocks noGrp="1"/>
          </p:cNvSpPr>
          <p:nvPr>
            <p:ph type="sldNum" sz="quarter" idx="3"/>
          </p:nvPr>
        </p:nvSpPr>
        <p:spPr>
          <a:xfrm>
            <a:off x="5127332" y="6721771"/>
            <a:ext cx="3922501" cy="354096"/>
          </a:xfrm>
          <a:prstGeom prst="rect">
            <a:avLst/>
          </a:prstGeom>
        </p:spPr>
        <p:txBody>
          <a:bodyPr vert="horz" lIns="93692" tIns="46845" rIns="93692" bIns="46845" rtlCol="0" anchor="b"/>
          <a:lstStyle>
            <a:lvl1pPr algn="r">
              <a:defRPr sz="1200"/>
            </a:lvl1pPr>
          </a:lstStyle>
          <a:p>
            <a:pPr>
              <a:defRPr/>
            </a:pPr>
            <a:fld id="{7710B2F4-F3A8-4F8F-A13A-D18054D18F2A}" type="slidenum">
              <a:rPr lang="es-CR"/>
              <a:pPr>
                <a:defRPr/>
              </a:pPr>
              <a:t>‹Nº›</a:t>
            </a:fld>
            <a:endParaRPr lang="es-CR" dirty="0"/>
          </a:p>
        </p:txBody>
      </p:sp>
    </p:spTree>
    <p:extLst>
      <p:ext uri="{BB962C8B-B14F-4D97-AF65-F5344CB8AC3E}">
        <p14:creationId xmlns:p14="http://schemas.microsoft.com/office/powerpoint/2010/main" val="31556069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2" y="0"/>
            <a:ext cx="3922501" cy="354096"/>
          </a:xfrm>
          <a:prstGeom prst="rect">
            <a:avLst/>
          </a:prstGeom>
        </p:spPr>
        <p:txBody>
          <a:bodyPr vert="horz" lIns="93692" tIns="46845" rIns="93692" bIns="46845" rtlCol="0"/>
          <a:lstStyle>
            <a:lvl1pPr algn="l">
              <a:defRPr sz="1200"/>
            </a:lvl1pPr>
          </a:lstStyle>
          <a:p>
            <a:pPr>
              <a:defRPr/>
            </a:pPr>
            <a:endParaRPr lang="es-CR" dirty="0"/>
          </a:p>
        </p:txBody>
      </p:sp>
      <p:sp>
        <p:nvSpPr>
          <p:cNvPr id="3" name="2 Marcador de fecha"/>
          <p:cNvSpPr>
            <a:spLocks noGrp="1"/>
          </p:cNvSpPr>
          <p:nvPr>
            <p:ph type="dt" idx="1"/>
          </p:nvPr>
        </p:nvSpPr>
        <p:spPr>
          <a:xfrm>
            <a:off x="5127332" y="0"/>
            <a:ext cx="3922501" cy="354096"/>
          </a:xfrm>
          <a:prstGeom prst="rect">
            <a:avLst/>
          </a:prstGeom>
        </p:spPr>
        <p:txBody>
          <a:bodyPr vert="horz" lIns="93692" tIns="46845" rIns="93692" bIns="46845" rtlCol="0"/>
          <a:lstStyle>
            <a:lvl1pPr algn="r">
              <a:defRPr sz="1200"/>
            </a:lvl1pPr>
          </a:lstStyle>
          <a:p>
            <a:pPr>
              <a:defRPr/>
            </a:pPr>
            <a:fld id="{5D20732B-F1B7-4754-8367-B5657C3BE1B2}" type="datetimeFigureOut">
              <a:rPr lang="es-CR"/>
              <a:pPr>
                <a:defRPr/>
              </a:pPr>
              <a:t>4/10/2015</a:t>
            </a:fld>
            <a:endParaRPr lang="es-CR" dirty="0"/>
          </a:p>
        </p:txBody>
      </p:sp>
      <p:sp>
        <p:nvSpPr>
          <p:cNvPr id="4" name="3 Marcador de imagen de diapositiva"/>
          <p:cNvSpPr>
            <a:spLocks noGrp="1" noRot="1" noChangeAspect="1"/>
          </p:cNvSpPr>
          <p:nvPr>
            <p:ph type="sldImg" idx="2"/>
          </p:nvPr>
        </p:nvSpPr>
        <p:spPr>
          <a:xfrm>
            <a:off x="2757488" y="530225"/>
            <a:ext cx="3536950" cy="2654300"/>
          </a:xfrm>
          <a:prstGeom prst="rect">
            <a:avLst/>
          </a:prstGeom>
          <a:noFill/>
          <a:ln w="12700">
            <a:solidFill>
              <a:prstClr val="black"/>
            </a:solidFill>
          </a:ln>
        </p:spPr>
        <p:txBody>
          <a:bodyPr vert="horz" lIns="93692" tIns="46845" rIns="93692" bIns="46845" rtlCol="0" anchor="ctr"/>
          <a:lstStyle/>
          <a:p>
            <a:pPr lvl="0"/>
            <a:endParaRPr lang="es-CR" noProof="0" dirty="0" smtClean="0"/>
          </a:p>
        </p:txBody>
      </p:sp>
      <p:sp>
        <p:nvSpPr>
          <p:cNvPr id="5" name="4 Marcador de notas"/>
          <p:cNvSpPr>
            <a:spLocks noGrp="1"/>
          </p:cNvSpPr>
          <p:nvPr>
            <p:ph type="body" sz="quarter" idx="3"/>
          </p:nvPr>
        </p:nvSpPr>
        <p:spPr>
          <a:xfrm>
            <a:off x="905193" y="3362096"/>
            <a:ext cx="7241540" cy="3184443"/>
          </a:xfrm>
          <a:prstGeom prst="rect">
            <a:avLst/>
          </a:prstGeom>
        </p:spPr>
        <p:txBody>
          <a:bodyPr vert="horz" lIns="93692" tIns="46845" rIns="93692" bIns="46845"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CR" noProof="0" smtClean="0"/>
          </a:p>
        </p:txBody>
      </p:sp>
      <p:sp>
        <p:nvSpPr>
          <p:cNvPr id="6" name="5 Marcador de pie de página"/>
          <p:cNvSpPr>
            <a:spLocks noGrp="1"/>
          </p:cNvSpPr>
          <p:nvPr>
            <p:ph type="ftr" sz="quarter" idx="4"/>
          </p:nvPr>
        </p:nvSpPr>
        <p:spPr>
          <a:xfrm>
            <a:off x="2" y="6721771"/>
            <a:ext cx="3922501" cy="354096"/>
          </a:xfrm>
          <a:prstGeom prst="rect">
            <a:avLst/>
          </a:prstGeom>
        </p:spPr>
        <p:txBody>
          <a:bodyPr vert="horz" lIns="93692" tIns="46845" rIns="93692" bIns="46845" rtlCol="0" anchor="b"/>
          <a:lstStyle>
            <a:lvl1pPr algn="l">
              <a:defRPr sz="1200"/>
            </a:lvl1pPr>
          </a:lstStyle>
          <a:p>
            <a:pPr>
              <a:defRPr/>
            </a:pPr>
            <a:endParaRPr lang="es-CR" dirty="0"/>
          </a:p>
        </p:txBody>
      </p:sp>
      <p:sp>
        <p:nvSpPr>
          <p:cNvPr id="7" name="6 Marcador de número de diapositiva"/>
          <p:cNvSpPr>
            <a:spLocks noGrp="1"/>
          </p:cNvSpPr>
          <p:nvPr>
            <p:ph type="sldNum" sz="quarter" idx="5"/>
          </p:nvPr>
        </p:nvSpPr>
        <p:spPr>
          <a:xfrm>
            <a:off x="5127332" y="6721771"/>
            <a:ext cx="3922501" cy="354096"/>
          </a:xfrm>
          <a:prstGeom prst="rect">
            <a:avLst/>
          </a:prstGeom>
        </p:spPr>
        <p:txBody>
          <a:bodyPr vert="horz" lIns="93692" tIns="46845" rIns="93692" bIns="46845" rtlCol="0" anchor="b"/>
          <a:lstStyle>
            <a:lvl1pPr algn="r">
              <a:defRPr sz="1200"/>
            </a:lvl1pPr>
          </a:lstStyle>
          <a:p>
            <a:pPr>
              <a:defRPr/>
            </a:pPr>
            <a:fld id="{0B440C1A-31D9-4EFF-929B-0910E9360901}" type="slidenum">
              <a:rPr lang="es-CR"/>
              <a:pPr>
                <a:defRPr/>
              </a:pPr>
              <a:t>‹Nº›</a:t>
            </a:fld>
            <a:endParaRPr lang="es-CR" dirty="0"/>
          </a:p>
        </p:txBody>
      </p:sp>
    </p:spTree>
    <p:extLst>
      <p:ext uri="{BB962C8B-B14F-4D97-AF65-F5344CB8AC3E}">
        <p14:creationId xmlns:p14="http://schemas.microsoft.com/office/powerpoint/2010/main" val="2829424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fontScale="92500" lnSpcReduction="10000"/>
          </a:bodyPr>
          <a:lstStyle/>
          <a:p>
            <a:r>
              <a:rPr lang="es-CR" dirty="0" smtClean="0"/>
              <a:t>Las</a:t>
            </a:r>
            <a:r>
              <a:rPr lang="es-CR" baseline="0" dirty="0" smtClean="0"/>
              <a:t> estimaciones de los costos de las actividades se suman a las reservas de contingencia que se puedan determinar y se obtienen las estimaciones de los paquetes de trabajo. A éstas estimaciones de los paquetes de trabajo se le suman las reservas de </a:t>
            </a:r>
            <a:r>
              <a:rPr lang="es-CR" baseline="0" smtClean="0"/>
              <a:t>contingencia </a:t>
            </a:r>
            <a:r>
              <a:rPr lang="es-CR" baseline="0" smtClean="0"/>
              <a:t>identificadas </a:t>
            </a:r>
            <a:r>
              <a:rPr lang="es-CR" baseline="0" dirty="0" smtClean="0"/>
              <a:t>y se obtienen los costos estimados de las cuentas de control, los cuales acumulados conforman la línea base de costos. El presupuesto total del costo del proyecto se obtiene a partir de la línea base de costos más las reservas de gestión.</a:t>
            </a:r>
          </a:p>
          <a:p>
            <a:r>
              <a:rPr lang="es-CR" baseline="0" dirty="0" smtClean="0"/>
              <a:t>Las reservas permiten considerar la incertidumbre que se tiene sobre los costos del proyecto. Esta incertidumbre está relacionada con los riesgos, y para enfrentar los riesgos identificados se hace necesario, en algunos casos, echar mano de reservas de recursos que permiten disminuir el impacto. Por eso se dice que las reservas de contingencias permiten enfrentar riesgos conocidos-desconocidos (probabilidad conocida-impacto desconocido). Las reservas de contingencias pueden tomar la forma de un porcentaje del costo de la actividad o del paquete de trabajo, también puede ser un monto fijo. Este tipo de reserva, como se observa en el gráfico de arriba, forma parte de la Línea Base del costo del proyecto, si embargo deben quedar bien definidas las condiciones de su uso.</a:t>
            </a:r>
          </a:p>
          <a:p>
            <a:r>
              <a:rPr lang="es-CR" baseline="0" dirty="0" smtClean="0"/>
              <a:t>Las reservas de contingencia pueden ser utilizadas, reducidas o simplemente eliminadas, según sea la necesidad de uso durante la ejecución del proyecto.</a:t>
            </a:r>
          </a:p>
          <a:p>
            <a:r>
              <a:rPr lang="es-CR" baseline="0" dirty="0" smtClean="0"/>
              <a:t>El otro tipo de reservas son las de gestión, las cuales no forman parte de la Línea Base del costo del proyecto, por lo que para usarle se debe realizar una adecuada gestión de cambios que justifique su aplicación en el proyecto. La reserva de gestión sirve para enfrentar situaciones completamente imprevistas, es decir, para enfrentar riesgos desconocidos-desconocidos. Se usan para cubrir trabajos no previstos dentro del alcance del proyecto.</a:t>
            </a:r>
          </a:p>
          <a:p>
            <a:endParaRPr lang="es-CR" baseline="0" dirty="0" smtClean="0"/>
          </a:p>
          <a:p>
            <a:endParaRPr lang="es-CR" dirty="0"/>
          </a:p>
        </p:txBody>
      </p:sp>
      <p:sp>
        <p:nvSpPr>
          <p:cNvPr id="4" name="Marcador de número de diapositiva 3"/>
          <p:cNvSpPr>
            <a:spLocks noGrp="1"/>
          </p:cNvSpPr>
          <p:nvPr>
            <p:ph type="sldNum" sz="quarter" idx="10"/>
          </p:nvPr>
        </p:nvSpPr>
        <p:spPr/>
        <p:txBody>
          <a:bodyPr/>
          <a:lstStyle/>
          <a:p>
            <a:pPr>
              <a:defRPr/>
            </a:pPr>
            <a:fld id="{0B440C1A-31D9-4EFF-929B-0910E9360901}" type="slidenum">
              <a:rPr lang="es-CR" smtClean="0"/>
              <a:pPr>
                <a:defRPr/>
              </a:pPr>
              <a:t>18</a:t>
            </a:fld>
            <a:endParaRPr lang="es-CR" dirty="0"/>
          </a:p>
        </p:txBody>
      </p:sp>
    </p:spTree>
    <p:extLst>
      <p:ext uri="{BB962C8B-B14F-4D97-AF65-F5344CB8AC3E}">
        <p14:creationId xmlns:p14="http://schemas.microsoft.com/office/powerpoint/2010/main" val="1194730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lvl1pPr>
              <a:defRPr/>
            </a:lvl1pPr>
          </a:lstStyle>
          <a:p>
            <a:pPr>
              <a:defRPr/>
            </a:pPr>
            <a:fld id="{87724A0F-9F9D-4B90-A032-F9B35932A011}" type="datetime1">
              <a:rPr lang="es-ES" smtClean="0"/>
              <a:pPr>
                <a:defRPr/>
              </a:pPr>
              <a:t>04/10/2015</a:t>
            </a:fld>
            <a:endParaRPr lang="es-ES" dirty="0"/>
          </a:p>
        </p:txBody>
      </p:sp>
      <p:sp>
        <p:nvSpPr>
          <p:cNvPr id="5" name="4 Marcador de pie de página"/>
          <p:cNvSpPr>
            <a:spLocks noGrp="1"/>
          </p:cNvSpPr>
          <p:nvPr>
            <p:ph type="ftr" sz="quarter" idx="11"/>
          </p:nvPr>
        </p:nvSpPr>
        <p:spPr/>
        <p:txBody>
          <a:bodyPr/>
          <a:lstStyle>
            <a:lvl1pPr>
              <a:defRPr/>
            </a:lvl1pPr>
          </a:lstStyle>
          <a:p>
            <a:pPr>
              <a:defRPr/>
            </a:pPr>
            <a:endParaRPr lang="es-ES" dirty="0"/>
          </a:p>
        </p:txBody>
      </p:sp>
      <p:sp>
        <p:nvSpPr>
          <p:cNvPr id="6" name="5 Marcador de número de diapositiva"/>
          <p:cNvSpPr>
            <a:spLocks noGrp="1"/>
          </p:cNvSpPr>
          <p:nvPr>
            <p:ph type="sldNum" sz="quarter" idx="12"/>
          </p:nvPr>
        </p:nvSpPr>
        <p:spPr/>
        <p:txBody>
          <a:bodyPr/>
          <a:lstStyle>
            <a:lvl1pPr>
              <a:defRPr/>
            </a:lvl1pPr>
          </a:lstStyle>
          <a:p>
            <a:pPr>
              <a:defRPr/>
            </a:pPr>
            <a:fld id="{FA8E5640-88C8-48CB-842E-5375E64CAB74}" type="slidenum">
              <a:rPr lang="es-ES"/>
              <a:pPr>
                <a:defRPr/>
              </a:pPr>
              <a:t>‹Nº›</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D1F9068D-BA56-4381-A27B-9962B12A3E32}" type="datetime1">
              <a:rPr lang="es-ES" smtClean="0"/>
              <a:pPr>
                <a:defRPr/>
              </a:pPr>
              <a:t>04/10/2015</a:t>
            </a:fld>
            <a:endParaRPr lang="es-ES" dirty="0"/>
          </a:p>
        </p:txBody>
      </p:sp>
      <p:sp>
        <p:nvSpPr>
          <p:cNvPr id="5" name="4 Marcador de pie de página"/>
          <p:cNvSpPr>
            <a:spLocks noGrp="1"/>
          </p:cNvSpPr>
          <p:nvPr>
            <p:ph type="ftr" sz="quarter" idx="11"/>
          </p:nvPr>
        </p:nvSpPr>
        <p:spPr/>
        <p:txBody>
          <a:bodyPr/>
          <a:lstStyle>
            <a:lvl1pPr>
              <a:defRPr/>
            </a:lvl1pPr>
          </a:lstStyle>
          <a:p>
            <a:pPr>
              <a:defRPr/>
            </a:pPr>
            <a:endParaRPr lang="es-ES" dirty="0"/>
          </a:p>
        </p:txBody>
      </p:sp>
      <p:sp>
        <p:nvSpPr>
          <p:cNvPr id="6" name="5 Marcador de número de diapositiva"/>
          <p:cNvSpPr>
            <a:spLocks noGrp="1"/>
          </p:cNvSpPr>
          <p:nvPr>
            <p:ph type="sldNum" sz="quarter" idx="12"/>
          </p:nvPr>
        </p:nvSpPr>
        <p:spPr/>
        <p:txBody>
          <a:bodyPr/>
          <a:lstStyle>
            <a:lvl1pPr>
              <a:defRPr/>
            </a:lvl1pPr>
          </a:lstStyle>
          <a:p>
            <a:pPr>
              <a:defRPr/>
            </a:pPr>
            <a:fld id="{DAC4E67D-452C-4664-AC24-A83067A2C0C9}" type="slidenum">
              <a:rPr lang="es-ES"/>
              <a:pPr>
                <a:defRPr/>
              </a:pPr>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3F4220F4-3743-4613-8683-C0D040ACE554}" type="datetime1">
              <a:rPr lang="es-ES" smtClean="0"/>
              <a:pPr>
                <a:defRPr/>
              </a:pPr>
              <a:t>04/10/2015</a:t>
            </a:fld>
            <a:endParaRPr lang="es-ES" dirty="0"/>
          </a:p>
        </p:txBody>
      </p:sp>
      <p:sp>
        <p:nvSpPr>
          <p:cNvPr id="5" name="4 Marcador de pie de página"/>
          <p:cNvSpPr>
            <a:spLocks noGrp="1"/>
          </p:cNvSpPr>
          <p:nvPr>
            <p:ph type="ftr" sz="quarter" idx="11"/>
          </p:nvPr>
        </p:nvSpPr>
        <p:spPr/>
        <p:txBody>
          <a:bodyPr/>
          <a:lstStyle>
            <a:lvl1pPr>
              <a:defRPr/>
            </a:lvl1pPr>
          </a:lstStyle>
          <a:p>
            <a:pPr>
              <a:defRPr/>
            </a:pPr>
            <a:endParaRPr lang="es-ES" dirty="0"/>
          </a:p>
        </p:txBody>
      </p:sp>
      <p:sp>
        <p:nvSpPr>
          <p:cNvPr id="6" name="5 Marcador de número de diapositiva"/>
          <p:cNvSpPr>
            <a:spLocks noGrp="1"/>
          </p:cNvSpPr>
          <p:nvPr>
            <p:ph type="sldNum" sz="quarter" idx="12"/>
          </p:nvPr>
        </p:nvSpPr>
        <p:spPr/>
        <p:txBody>
          <a:bodyPr/>
          <a:lstStyle>
            <a:lvl1pPr>
              <a:defRPr/>
            </a:lvl1pPr>
          </a:lstStyle>
          <a:p>
            <a:pPr>
              <a:defRPr/>
            </a:pPr>
            <a:fld id="{8578D44A-4501-4FAE-8C54-F7DDC9F3EA1B}" type="slidenum">
              <a:rPr lang="es-ES"/>
              <a:pPr>
                <a:defRPr/>
              </a:pPr>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06A250CB-F7C0-4DD4-8EEF-DCC0619C6DA8}" type="datetime1">
              <a:rPr lang="es-ES" smtClean="0"/>
              <a:pPr>
                <a:defRPr/>
              </a:pPr>
              <a:t>04/10/2015</a:t>
            </a:fld>
            <a:endParaRPr lang="es-ES" dirty="0"/>
          </a:p>
        </p:txBody>
      </p:sp>
      <p:sp>
        <p:nvSpPr>
          <p:cNvPr id="5" name="4 Marcador de pie de página"/>
          <p:cNvSpPr>
            <a:spLocks noGrp="1"/>
          </p:cNvSpPr>
          <p:nvPr>
            <p:ph type="ftr" sz="quarter" idx="11"/>
          </p:nvPr>
        </p:nvSpPr>
        <p:spPr/>
        <p:txBody>
          <a:bodyPr/>
          <a:lstStyle>
            <a:lvl1pPr>
              <a:defRPr/>
            </a:lvl1pPr>
          </a:lstStyle>
          <a:p>
            <a:pPr>
              <a:defRPr/>
            </a:pPr>
            <a:endParaRPr lang="es-ES" dirty="0"/>
          </a:p>
        </p:txBody>
      </p:sp>
      <p:sp>
        <p:nvSpPr>
          <p:cNvPr id="6" name="5 Marcador de número de diapositiva"/>
          <p:cNvSpPr>
            <a:spLocks noGrp="1"/>
          </p:cNvSpPr>
          <p:nvPr>
            <p:ph type="sldNum" sz="quarter" idx="12"/>
          </p:nvPr>
        </p:nvSpPr>
        <p:spPr/>
        <p:txBody>
          <a:bodyPr/>
          <a:lstStyle>
            <a:lvl1pPr>
              <a:defRPr/>
            </a:lvl1pPr>
          </a:lstStyle>
          <a:p>
            <a:pPr>
              <a:defRPr/>
            </a:pPr>
            <a:fld id="{0E5627C6-4CF7-4AEC-A34F-C8D675071454}" type="slidenum">
              <a:rPr lang="es-ES"/>
              <a:pPr>
                <a:defRPr/>
              </a:pPr>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4F2A4DC6-1E76-4E0E-8B65-D73B0D9BC402}" type="datetime1">
              <a:rPr lang="es-ES" smtClean="0"/>
              <a:pPr>
                <a:defRPr/>
              </a:pPr>
              <a:t>04/10/2015</a:t>
            </a:fld>
            <a:endParaRPr lang="es-ES" dirty="0"/>
          </a:p>
        </p:txBody>
      </p:sp>
      <p:sp>
        <p:nvSpPr>
          <p:cNvPr id="5" name="4 Marcador de pie de página"/>
          <p:cNvSpPr>
            <a:spLocks noGrp="1"/>
          </p:cNvSpPr>
          <p:nvPr>
            <p:ph type="ftr" sz="quarter" idx="11"/>
          </p:nvPr>
        </p:nvSpPr>
        <p:spPr/>
        <p:txBody>
          <a:bodyPr/>
          <a:lstStyle>
            <a:lvl1pPr>
              <a:defRPr/>
            </a:lvl1pPr>
          </a:lstStyle>
          <a:p>
            <a:pPr>
              <a:defRPr/>
            </a:pPr>
            <a:endParaRPr lang="es-ES" dirty="0"/>
          </a:p>
        </p:txBody>
      </p:sp>
      <p:sp>
        <p:nvSpPr>
          <p:cNvPr id="6" name="5 Marcador de número de diapositiva"/>
          <p:cNvSpPr>
            <a:spLocks noGrp="1"/>
          </p:cNvSpPr>
          <p:nvPr>
            <p:ph type="sldNum" sz="quarter" idx="12"/>
          </p:nvPr>
        </p:nvSpPr>
        <p:spPr/>
        <p:txBody>
          <a:bodyPr/>
          <a:lstStyle>
            <a:lvl1pPr>
              <a:defRPr/>
            </a:lvl1pPr>
          </a:lstStyle>
          <a:p>
            <a:pPr>
              <a:defRPr/>
            </a:pPr>
            <a:fld id="{662926D3-1F04-4DB6-B17B-9B813314D6C7}" type="slidenum">
              <a:rPr lang="es-ES"/>
              <a:pPr>
                <a:defRPr/>
              </a:pPr>
              <a:t>‹Nº›</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3 Marcador de fecha"/>
          <p:cNvSpPr>
            <a:spLocks noGrp="1"/>
          </p:cNvSpPr>
          <p:nvPr>
            <p:ph type="dt" sz="half" idx="10"/>
          </p:nvPr>
        </p:nvSpPr>
        <p:spPr/>
        <p:txBody>
          <a:bodyPr/>
          <a:lstStyle>
            <a:lvl1pPr>
              <a:defRPr/>
            </a:lvl1pPr>
          </a:lstStyle>
          <a:p>
            <a:pPr>
              <a:defRPr/>
            </a:pPr>
            <a:fld id="{51F8601D-8817-4C4C-A446-7364B8B18924}" type="datetime1">
              <a:rPr lang="es-ES" smtClean="0"/>
              <a:pPr>
                <a:defRPr/>
              </a:pPr>
              <a:t>04/10/2015</a:t>
            </a:fld>
            <a:endParaRPr lang="es-ES" dirty="0"/>
          </a:p>
        </p:txBody>
      </p:sp>
      <p:sp>
        <p:nvSpPr>
          <p:cNvPr id="6" name="4 Marcador de pie de página"/>
          <p:cNvSpPr>
            <a:spLocks noGrp="1"/>
          </p:cNvSpPr>
          <p:nvPr>
            <p:ph type="ftr" sz="quarter" idx="11"/>
          </p:nvPr>
        </p:nvSpPr>
        <p:spPr/>
        <p:txBody>
          <a:bodyPr/>
          <a:lstStyle>
            <a:lvl1pPr>
              <a:defRPr/>
            </a:lvl1pPr>
          </a:lstStyle>
          <a:p>
            <a:pPr>
              <a:defRPr/>
            </a:pPr>
            <a:endParaRPr lang="es-ES" dirty="0"/>
          </a:p>
        </p:txBody>
      </p:sp>
      <p:sp>
        <p:nvSpPr>
          <p:cNvPr id="7" name="5 Marcador de número de diapositiva"/>
          <p:cNvSpPr>
            <a:spLocks noGrp="1"/>
          </p:cNvSpPr>
          <p:nvPr>
            <p:ph type="sldNum" sz="quarter" idx="12"/>
          </p:nvPr>
        </p:nvSpPr>
        <p:spPr/>
        <p:txBody>
          <a:bodyPr/>
          <a:lstStyle>
            <a:lvl1pPr>
              <a:defRPr/>
            </a:lvl1pPr>
          </a:lstStyle>
          <a:p>
            <a:pPr>
              <a:defRPr/>
            </a:pPr>
            <a:fld id="{1B2CD16D-8FE8-4CD0-96FC-1EF1BB28A53D}" type="slidenum">
              <a:rPr lang="es-ES"/>
              <a:pPr>
                <a:defRPr/>
              </a:pPr>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3 Marcador de fecha"/>
          <p:cNvSpPr>
            <a:spLocks noGrp="1"/>
          </p:cNvSpPr>
          <p:nvPr>
            <p:ph type="dt" sz="half" idx="10"/>
          </p:nvPr>
        </p:nvSpPr>
        <p:spPr/>
        <p:txBody>
          <a:bodyPr/>
          <a:lstStyle>
            <a:lvl1pPr>
              <a:defRPr/>
            </a:lvl1pPr>
          </a:lstStyle>
          <a:p>
            <a:pPr>
              <a:defRPr/>
            </a:pPr>
            <a:fld id="{7577F482-21A9-4C6B-B423-D784AF33FD06}" type="datetime1">
              <a:rPr lang="es-ES" smtClean="0"/>
              <a:pPr>
                <a:defRPr/>
              </a:pPr>
              <a:t>04/10/2015</a:t>
            </a:fld>
            <a:endParaRPr lang="es-ES" dirty="0"/>
          </a:p>
        </p:txBody>
      </p:sp>
      <p:sp>
        <p:nvSpPr>
          <p:cNvPr id="8" name="4 Marcador de pie de página"/>
          <p:cNvSpPr>
            <a:spLocks noGrp="1"/>
          </p:cNvSpPr>
          <p:nvPr>
            <p:ph type="ftr" sz="quarter" idx="11"/>
          </p:nvPr>
        </p:nvSpPr>
        <p:spPr/>
        <p:txBody>
          <a:bodyPr/>
          <a:lstStyle>
            <a:lvl1pPr>
              <a:defRPr/>
            </a:lvl1pPr>
          </a:lstStyle>
          <a:p>
            <a:pPr>
              <a:defRPr/>
            </a:pPr>
            <a:endParaRPr lang="es-ES" dirty="0"/>
          </a:p>
        </p:txBody>
      </p:sp>
      <p:sp>
        <p:nvSpPr>
          <p:cNvPr id="9" name="5 Marcador de número de diapositiva"/>
          <p:cNvSpPr>
            <a:spLocks noGrp="1"/>
          </p:cNvSpPr>
          <p:nvPr>
            <p:ph type="sldNum" sz="quarter" idx="12"/>
          </p:nvPr>
        </p:nvSpPr>
        <p:spPr/>
        <p:txBody>
          <a:bodyPr/>
          <a:lstStyle>
            <a:lvl1pPr>
              <a:defRPr/>
            </a:lvl1pPr>
          </a:lstStyle>
          <a:p>
            <a:pPr>
              <a:defRPr/>
            </a:pPr>
            <a:fld id="{C3570F54-54A7-4B94-8DEA-67B0298FE415}" type="slidenum">
              <a:rPr lang="es-ES"/>
              <a:pPr>
                <a:defRPr/>
              </a:pPr>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3 Marcador de fecha"/>
          <p:cNvSpPr>
            <a:spLocks noGrp="1"/>
          </p:cNvSpPr>
          <p:nvPr>
            <p:ph type="dt" sz="half" idx="10"/>
          </p:nvPr>
        </p:nvSpPr>
        <p:spPr/>
        <p:txBody>
          <a:bodyPr/>
          <a:lstStyle>
            <a:lvl1pPr>
              <a:defRPr/>
            </a:lvl1pPr>
          </a:lstStyle>
          <a:p>
            <a:pPr>
              <a:defRPr/>
            </a:pPr>
            <a:fld id="{26170B80-EE07-40B9-965D-47F04EB297B7}" type="datetime1">
              <a:rPr lang="es-ES" smtClean="0"/>
              <a:pPr>
                <a:defRPr/>
              </a:pPr>
              <a:t>04/10/2015</a:t>
            </a:fld>
            <a:endParaRPr lang="es-ES" dirty="0"/>
          </a:p>
        </p:txBody>
      </p:sp>
      <p:sp>
        <p:nvSpPr>
          <p:cNvPr id="4" name="4 Marcador de pie de página"/>
          <p:cNvSpPr>
            <a:spLocks noGrp="1"/>
          </p:cNvSpPr>
          <p:nvPr>
            <p:ph type="ftr" sz="quarter" idx="11"/>
          </p:nvPr>
        </p:nvSpPr>
        <p:spPr/>
        <p:txBody>
          <a:bodyPr/>
          <a:lstStyle>
            <a:lvl1pPr>
              <a:defRPr/>
            </a:lvl1pPr>
          </a:lstStyle>
          <a:p>
            <a:pPr>
              <a:defRPr/>
            </a:pPr>
            <a:endParaRPr lang="es-ES" dirty="0"/>
          </a:p>
        </p:txBody>
      </p:sp>
      <p:sp>
        <p:nvSpPr>
          <p:cNvPr id="5" name="5 Marcador de número de diapositiva"/>
          <p:cNvSpPr>
            <a:spLocks noGrp="1"/>
          </p:cNvSpPr>
          <p:nvPr>
            <p:ph type="sldNum" sz="quarter" idx="12"/>
          </p:nvPr>
        </p:nvSpPr>
        <p:spPr/>
        <p:txBody>
          <a:bodyPr/>
          <a:lstStyle>
            <a:lvl1pPr>
              <a:defRPr/>
            </a:lvl1pPr>
          </a:lstStyle>
          <a:p>
            <a:pPr>
              <a:defRPr/>
            </a:pPr>
            <a:fld id="{11A73BC1-1FD2-469D-8F38-9139A0D08857}" type="slidenum">
              <a:rPr lang="es-ES"/>
              <a:pPr>
                <a:defRPr/>
              </a:pPr>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65D4C25E-7DE7-4847-A7A6-ED6A6ACBF0B3}" type="datetime1">
              <a:rPr lang="es-ES" smtClean="0"/>
              <a:pPr>
                <a:defRPr/>
              </a:pPr>
              <a:t>04/10/2015</a:t>
            </a:fld>
            <a:endParaRPr lang="es-ES" dirty="0"/>
          </a:p>
        </p:txBody>
      </p:sp>
      <p:sp>
        <p:nvSpPr>
          <p:cNvPr id="3" name="4 Marcador de pie de página"/>
          <p:cNvSpPr>
            <a:spLocks noGrp="1"/>
          </p:cNvSpPr>
          <p:nvPr>
            <p:ph type="ftr" sz="quarter" idx="11"/>
          </p:nvPr>
        </p:nvSpPr>
        <p:spPr/>
        <p:txBody>
          <a:bodyPr/>
          <a:lstStyle>
            <a:lvl1pPr>
              <a:defRPr/>
            </a:lvl1pPr>
          </a:lstStyle>
          <a:p>
            <a:pPr>
              <a:defRPr/>
            </a:pPr>
            <a:endParaRPr lang="es-ES" dirty="0"/>
          </a:p>
        </p:txBody>
      </p:sp>
      <p:sp>
        <p:nvSpPr>
          <p:cNvPr id="4" name="5 Marcador de número de diapositiva"/>
          <p:cNvSpPr>
            <a:spLocks noGrp="1"/>
          </p:cNvSpPr>
          <p:nvPr>
            <p:ph type="sldNum" sz="quarter" idx="12"/>
          </p:nvPr>
        </p:nvSpPr>
        <p:spPr/>
        <p:txBody>
          <a:bodyPr/>
          <a:lstStyle>
            <a:lvl1pPr>
              <a:defRPr/>
            </a:lvl1pPr>
          </a:lstStyle>
          <a:p>
            <a:pPr>
              <a:defRPr/>
            </a:pPr>
            <a:fld id="{1A3DCBAD-D504-4AF2-80B7-9511BD7AC8CD}" type="slidenum">
              <a:rPr lang="es-ES"/>
              <a:pPr>
                <a:defRPr/>
              </a:pPr>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587A111E-E49F-408A-8D37-4166EBB6AF26}" type="datetime1">
              <a:rPr lang="es-ES" smtClean="0"/>
              <a:pPr>
                <a:defRPr/>
              </a:pPr>
              <a:t>04/10/2015</a:t>
            </a:fld>
            <a:endParaRPr lang="es-ES" dirty="0"/>
          </a:p>
        </p:txBody>
      </p:sp>
      <p:sp>
        <p:nvSpPr>
          <p:cNvPr id="6" name="4 Marcador de pie de página"/>
          <p:cNvSpPr>
            <a:spLocks noGrp="1"/>
          </p:cNvSpPr>
          <p:nvPr>
            <p:ph type="ftr" sz="quarter" idx="11"/>
          </p:nvPr>
        </p:nvSpPr>
        <p:spPr/>
        <p:txBody>
          <a:bodyPr/>
          <a:lstStyle>
            <a:lvl1pPr>
              <a:defRPr/>
            </a:lvl1pPr>
          </a:lstStyle>
          <a:p>
            <a:pPr>
              <a:defRPr/>
            </a:pPr>
            <a:endParaRPr lang="es-ES" dirty="0"/>
          </a:p>
        </p:txBody>
      </p:sp>
      <p:sp>
        <p:nvSpPr>
          <p:cNvPr id="7" name="5 Marcador de número de diapositiva"/>
          <p:cNvSpPr>
            <a:spLocks noGrp="1"/>
          </p:cNvSpPr>
          <p:nvPr>
            <p:ph type="sldNum" sz="quarter" idx="12"/>
          </p:nvPr>
        </p:nvSpPr>
        <p:spPr/>
        <p:txBody>
          <a:bodyPr/>
          <a:lstStyle>
            <a:lvl1pPr>
              <a:defRPr/>
            </a:lvl1pPr>
          </a:lstStyle>
          <a:p>
            <a:pPr>
              <a:defRPr/>
            </a:pPr>
            <a:fld id="{1A9E3376-3A04-426F-9AEC-387B5AC0CBA7}" type="slidenum">
              <a:rPr lang="es-ES"/>
              <a:pPr>
                <a:defRPr/>
              </a:pPr>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A1EDFF66-2E4B-4597-A3C8-3829FFE9752D}" type="datetime1">
              <a:rPr lang="es-ES" smtClean="0"/>
              <a:pPr>
                <a:defRPr/>
              </a:pPr>
              <a:t>04/10/2015</a:t>
            </a:fld>
            <a:endParaRPr lang="es-ES" dirty="0"/>
          </a:p>
        </p:txBody>
      </p:sp>
      <p:sp>
        <p:nvSpPr>
          <p:cNvPr id="6" name="4 Marcador de pie de página"/>
          <p:cNvSpPr>
            <a:spLocks noGrp="1"/>
          </p:cNvSpPr>
          <p:nvPr>
            <p:ph type="ftr" sz="quarter" idx="11"/>
          </p:nvPr>
        </p:nvSpPr>
        <p:spPr/>
        <p:txBody>
          <a:bodyPr/>
          <a:lstStyle>
            <a:lvl1pPr>
              <a:defRPr/>
            </a:lvl1pPr>
          </a:lstStyle>
          <a:p>
            <a:pPr>
              <a:defRPr/>
            </a:pPr>
            <a:endParaRPr lang="es-ES" dirty="0"/>
          </a:p>
        </p:txBody>
      </p:sp>
      <p:sp>
        <p:nvSpPr>
          <p:cNvPr id="7" name="5 Marcador de número de diapositiva"/>
          <p:cNvSpPr>
            <a:spLocks noGrp="1"/>
          </p:cNvSpPr>
          <p:nvPr>
            <p:ph type="sldNum" sz="quarter" idx="12"/>
          </p:nvPr>
        </p:nvSpPr>
        <p:spPr/>
        <p:txBody>
          <a:bodyPr/>
          <a:lstStyle>
            <a:lvl1pPr>
              <a:defRPr/>
            </a:lvl1pPr>
          </a:lstStyle>
          <a:p>
            <a:pPr>
              <a:defRPr/>
            </a:pPr>
            <a:fld id="{282CB122-DB20-4436-8A5F-3497D31522CD}" type="slidenum">
              <a:rPr lang="es-ES"/>
              <a:pPr>
                <a:defRPr/>
              </a:pPr>
              <a:t>‹Nº›</a:t>
            </a:fld>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3000"/>
          </a:stretch>
        </a:blipFill>
        <a:effectLst/>
      </p:bgPr>
    </p:bg>
    <p:spTree>
      <p:nvGrpSpPr>
        <p:cNvPr id="1" name=""/>
        <p:cNvGrpSpPr/>
        <p:nvPr/>
      </p:nvGrpSpPr>
      <p:grpSpPr>
        <a:xfrm>
          <a:off x="0" y="0"/>
          <a:ext cx="0" cy="0"/>
          <a:chOff x="0" y="0"/>
          <a:chExt cx="0" cy="0"/>
        </a:xfrm>
      </p:grpSpPr>
      <p:sp>
        <p:nvSpPr>
          <p:cNvPr id="3074"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p>
        </p:txBody>
      </p:sp>
      <p:sp>
        <p:nvSpPr>
          <p:cNvPr id="3075"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CF806846-1C02-4899-AC6D-82EE8741D2D0}" type="datetime1">
              <a:rPr lang="es-ES" smtClean="0"/>
              <a:pPr>
                <a:defRPr/>
              </a:pPr>
              <a:t>04/10/2015</a:t>
            </a:fld>
            <a:endParaRPr lang="es-E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s-E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07E52753-E2A5-478C-B90B-CE14B0D601A6}" type="slidenum">
              <a:rPr lang="es-ES"/>
              <a:pPr>
                <a:defRPr/>
              </a:pPr>
              <a:t>‹Nº›</a:t>
            </a:fld>
            <a:endParaRPr lang="es-ES" dirty="0"/>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1 Título"/>
          <p:cNvSpPr>
            <a:spLocks noGrp="1"/>
          </p:cNvSpPr>
          <p:nvPr>
            <p:ph type="ctrTitle"/>
          </p:nvPr>
        </p:nvSpPr>
        <p:spPr>
          <a:xfrm>
            <a:off x="685800" y="357167"/>
            <a:ext cx="7772400" cy="3000395"/>
          </a:xfrm>
        </p:spPr>
        <p:txBody>
          <a:bodyPr/>
          <a:lstStyle/>
          <a:p>
            <a:pPr eaLnBrk="1" fontAlgn="auto" hangingPunct="1">
              <a:spcAft>
                <a:spcPts val="0"/>
              </a:spcAft>
              <a:defRPr/>
            </a:pPr>
            <a:r>
              <a:rPr lang="es-ES" sz="3600" dirty="0" smtClean="0"/>
              <a:t/>
            </a:r>
            <a:br>
              <a:rPr lang="es-ES" sz="3600" dirty="0" smtClean="0"/>
            </a:br>
            <a:r>
              <a:rPr lang="es-ES" sz="3600" dirty="0" smtClean="0"/>
              <a:t/>
            </a:r>
            <a:br>
              <a:rPr lang="es-ES" sz="3600" dirty="0" smtClean="0"/>
            </a:br>
            <a:r>
              <a:rPr lang="es-ES" sz="3600" dirty="0" smtClean="0"/>
              <a:t/>
            </a:r>
            <a:br>
              <a:rPr lang="es-ES" sz="3600" dirty="0" smtClean="0"/>
            </a:br>
            <a:r>
              <a:rPr lang="es-ES" sz="2800" dirty="0" smtClean="0"/>
              <a:t>Universidad para la Cooperación Internacional</a:t>
            </a:r>
            <a:r>
              <a:rPr lang="es-ES" sz="3600" dirty="0" smtClean="0"/>
              <a:t/>
            </a:r>
            <a:br>
              <a:rPr lang="es-ES" sz="3600" dirty="0" smtClean="0"/>
            </a:br>
            <a:r>
              <a:rPr lang="es-ES" sz="3600" dirty="0" smtClean="0"/>
              <a:t/>
            </a:r>
            <a:br>
              <a:rPr lang="es-ES" sz="3600" dirty="0" smtClean="0"/>
            </a:br>
            <a:r>
              <a:rPr lang="es-ES" sz="3600" dirty="0" smtClean="0"/>
              <a:t>PROGRAMA MAESTRÍA EN ADMINISTRACIÓN DE PROYECTOS</a:t>
            </a:r>
            <a:br>
              <a:rPr lang="es-ES" sz="3600" dirty="0" smtClean="0"/>
            </a:br>
            <a:r>
              <a:rPr lang="es-ES" sz="3600" dirty="0" smtClean="0"/>
              <a:t/>
            </a:r>
            <a:br>
              <a:rPr lang="es-ES" sz="3600" dirty="0" smtClean="0"/>
            </a:br>
            <a:r>
              <a:rPr lang="es-ES_tradnl" sz="3600" dirty="0" smtClean="0">
                <a:solidFill>
                  <a:srgbClr val="C00000"/>
                </a:solidFill>
              </a:rPr>
              <a:t/>
            </a:r>
            <a:br>
              <a:rPr lang="es-ES_tradnl" sz="3600" dirty="0" smtClean="0">
                <a:solidFill>
                  <a:srgbClr val="C00000"/>
                </a:solidFill>
              </a:rPr>
            </a:br>
            <a:r>
              <a:rPr lang="es-ES_tradnl" sz="3600" dirty="0" smtClean="0">
                <a:solidFill>
                  <a:srgbClr val="C00000"/>
                </a:solidFill>
              </a:rPr>
              <a:t>Gestión del Costo del Proyecto</a:t>
            </a:r>
            <a:endParaRPr lang="es-ES" sz="3600" dirty="0" smtClean="0">
              <a:solidFill>
                <a:srgbClr val="C00000"/>
              </a:solidFill>
            </a:endParaRPr>
          </a:p>
        </p:txBody>
      </p:sp>
      <p:sp>
        <p:nvSpPr>
          <p:cNvPr id="3" name="2 Subtítulo"/>
          <p:cNvSpPr>
            <a:spLocks noGrp="1"/>
          </p:cNvSpPr>
          <p:nvPr>
            <p:ph type="subTitle" idx="1"/>
          </p:nvPr>
        </p:nvSpPr>
        <p:spPr>
          <a:xfrm>
            <a:off x="1371600" y="5286388"/>
            <a:ext cx="7086600" cy="1000132"/>
          </a:xfrm>
        </p:spPr>
        <p:txBody>
          <a:bodyPr rtlCol="0">
            <a:normAutofit fontScale="32500" lnSpcReduction="20000"/>
          </a:bodyPr>
          <a:lstStyle/>
          <a:p>
            <a:pPr eaLnBrk="1" fontAlgn="auto" hangingPunct="1">
              <a:spcAft>
                <a:spcPts val="0"/>
              </a:spcAft>
              <a:defRPr/>
            </a:pPr>
            <a:endParaRPr lang="es-ES" sz="2400" dirty="0" smtClean="0"/>
          </a:p>
          <a:p>
            <a:pPr eaLnBrk="1" fontAlgn="auto" hangingPunct="1">
              <a:spcAft>
                <a:spcPts val="0"/>
              </a:spcAft>
              <a:defRPr/>
            </a:pPr>
            <a:endParaRPr lang="es-ES_tradnl" sz="2400" dirty="0" smtClean="0"/>
          </a:p>
          <a:p>
            <a:pPr eaLnBrk="1" fontAlgn="auto" hangingPunct="1">
              <a:spcAft>
                <a:spcPts val="0"/>
              </a:spcAft>
              <a:defRPr/>
            </a:pPr>
            <a:r>
              <a:rPr lang="es-ES_tradnl" sz="7400" dirty="0" smtClean="0">
                <a:solidFill>
                  <a:schemeClr val="tx1"/>
                </a:solidFill>
              </a:rPr>
              <a:t>Facilitador: Ing. Álvaro Mata Leitón, MAP, PMP, GPM-b</a:t>
            </a:r>
          </a:p>
        </p:txBody>
      </p:sp>
      <p:pic>
        <p:nvPicPr>
          <p:cNvPr id="6148" name="3 Imagen" descr="logo1.gif"/>
          <p:cNvPicPr>
            <a:picLocks noChangeAspect="1"/>
          </p:cNvPicPr>
          <p:nvPr/>
        </p:nvPicPr>
        <p:blipFill>
          <a:blip r:embed="rId2" cstate="print"/>
          <a:srcRect/>
          <a:stretch>
            <a:fillRect/>
          </a:stretch>
        </p:blipFill>
        <p:spPr bwMode="auto">
          <a:xfrm>
            <a:off x="214313" y="2571750"/>
            <a:ext cx="1171575" cy="685800"/>
          </a:xfrm>
          <a:prstGeom prst="rect">
            <a:avLst/>
          </a:prstGeom>
          <a:noFill/>
          <a:ln w="9525">
            <a:noFill/>
            <a:miter lim="800000"/>
            <a:headEnd/>
            <a:tailEnd/>
          </a:ln>
        </p:spPr>
      </p:pic>
      <p:sp>
        <p:nvSpPr>
          <p:cNvPr id="5" name="4 Marcador de número de diapositiva"/>
          <p:cNvSpPr>
            <a:spLocks noGrp="1"/>
          </p:cNvSpPr>
          <p:nvPr>
            <p:ph type="sldNum" sz="quarter" idx="12"/>
          </p:nvPr>
        </p:nvSpPr>
        <p:spPr/>
        <p:txBody>
          <a:bodyPr/>
          <a:lstStyle/>
          <a:p>
            <a:pPr>
              <a:defRPr/>
            </a:pPr>
            <a:fld id="{FA8E5640-88C8-48CB-842E-5375E64CAB74}" type="slidenum">
              <a:rPr lang="es-ES" smtClean="0"/>
              <a:pPr>
                <a:defRPr/>
              </a:pPr>
              <a:t>1</a:t>
            </a:fld>
            <a:endParaRPr lang="es-E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endPar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endParaRPr lang="es-ES_tradnl" sz="20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10</a:t>
            </a:fld>
            <a:endParaRPr lang="es-ES" dirty="0"/>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92D050"/>
          </a:solidFill>
          <a:ln w="9525">
            <a:noFill/>
            <a:miter lim="800000"/>
            <a:headEnd/>
            <a:tailEnd/>
          </a:ln>
        </p:spPr>
        <p:txBody>
          <a:bodyPr vert="horz" wrap="square" lIns="91440" tIns="45720" rIns="91440" bIns="45720" numCol="1" anchor="ctr" anchorCtr="0" compatLnSpc="1">
            <a:prstTxWarp prst="textNoShape">
              <a:avLst/>
            </a:prstTxWarp>
          </a:bodyPr>
          <a:lstStyle/>
          <a:p>
            <a:pPr lvl="0" algn="ctr" eaLnBrk="0" hangingPunct="0">
              <a:defRPr/>
            </a:pPr>
            <a:r>
              <a:rPr lang="es-ES_tradnl" sz="3200" dirty="0" smtClean="0"/>
              <a:t>7.2 Estimar los costos </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5 Rectángulo"/>
          <p:cNvSpPr/>
          <p:nvPr/>
        </p:nvSpPr>
        <p:spPr>
          <a:xfrm>
            <a:off x="539552" y="1124744"/>
            <a:ext cx="7920880" cy="4585871"/>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endParaRPr lang="es-ES_tradnl" dirty="0" smtClean="0"/>
          </a:p>
          <a:p>
            <a:r>
              <a:rPr lang="es-ES_tradnl" sz="2000" b="1" dirty="0" smtClean="0"/>
              <a:t>Entradas para la Estimación de los costos.</a:t>
            </a:r>
          </a:p>
          <a:p>
            <a:endParaRPr lang="es-ES_tradnl" sz="2000" b="1" dirty="0" smtClean="0"/>
          </a:p>
          <a:p>
            <a:pPr marL="342900" indent="-342900">
              <a:buFont typeface="Wingdings" pitchFamily="2" charset="2"/>
              <a:buChar char="ü"/>
            </a:pPr>
            <a:r>
              <a:rPr lang="es-ES_tradnl" b="1" dirty="0" smtClean="0"/>
              <a:t>Registro de Riesgos.</a:t>
            </a:r>
          </a:p>
          <a:p>
            <a:pPr marL="342900" indent="-342900"/>
            <a:r>
              <a:rPr lang="es-ES_tradnl" b="1" dirty="0" smtClean="0"/>
              <a:t>	</a:t>
            </a:r>
            <a:r>
              <a:rPr lang="es-ES_tradnl" dirty="0" smtClean="0"/>
              <a:t>Permite ahorrar tiempo y dinero, pero hay costos asociados al control de los riesgos  deben considerarse en la estimación de los costos.</a:t>
            </a:r>
            <a:endParaRPr lang="es-ES_tradnl" b="1" dirty="0" smtClean="0"/>
          </a:p>
          <a:p>
            <a:pPr marL="342900" indent="-342900">
              <a:buFont typeface="Wingdings" pitchFamily="2" charset="2"/>
              <a:buChar char="ü"/>
            </a:pPr>
            <a:r>
              <a:rPr lang="es-ES_tradnl" b="1" dirty="0" smtClean="0"/>
              <a:t>Activos de los procesos de la organización.</a:t>
            </a:r>
          </a:p>
          <a:p>
            <a:pPr marL="342900" indent="-342900"/>
            <a:r>
              <a:rPr lang="es-ES_tradnl" b="1" dirty="0" smtClean="0"/>
              <a:t>	</a:t>
            </a:r>
            <a:r>
              <a:rPr lang="es-ES_tradnl" dirty="0" smtClean="0"/>
              <a:t>Políticas de estimación, plantillas, procesos, procedimientos, lecciones aprendidas e información histórica, son de ayuda para estimar costos.</a:t>
            </a:r>
          </a:p>
          <a:p>
            <a:pPr marL="342900" indent="-342900">
              <a:buFont typeface="Wingdings" pitchFamily="2" charset="2"/>
              <a:buChar char="ü"/>
            </a:pPr>
            <a:r>
              <a:rPr lang="es-ES_tradnl" b="1" dirty="0" smtClean="0"/>
              <a:t>Factores Ambientales de la Empresa.</a:t>
            </a:r>
          </a:p>
          <a:p>
            <a:pPr marL="342900" indent="-342900"/>
            <a:r>
              <a:rPr lang="es-ES_tradnl" b="1" dirty="0" smtClean="0"/>
              <a:t>	</a:t>
            </a:r>
            <a:r>
              <a:rPr lang="es-ES_tradnl" dirty="0" smtClean="0"/>
              <a:t>La cultura organizacional, y los sistemas existentes relativos al manejo de los costos y negociaciones inciden en la estimación de los costos, así como las condiciones de mercado.</a:t>
            </a:r>
          </a:p>
          <a:p>
            <a:pPr marL="342900" indent="-342900">
              <a:buFont typeface="Wingdings" pitchFamily="2" charset="2"/>
              <a:buChar char="ü"/>
            </a:pPr>
            <a:r>
              <a:rPr lang="es-ES_tradnl" b="1" dirty="0" smtClean="0"/>
              <a:t>Costos de administración de proyectos.</a:t>
            </a:r>
          </a:p>
          <a:p>
            <a:pPr marL="342900" indent="-342900"/>
            <a:r>
              <a:rPr lang="es-ES_tradnl" dirty="0" smtClean="0"/>
              <a:t>	Son los costos asociados a la administración del proyecto, incluye además los costos de los reportes, análisis de cambios, etc.</a:t>
            </a:r>
            <a:r>
              <a:rPr lang="es-ES_tradnl" b="1" dirty="0" smtClean="0"/>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endPar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endParaRPr lang="es-ES_tradnl" sz="20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11</a:t>
            </a:fld>
            <a:endParaRPr lang="es-ES" dirty="0"/>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92D050"/>
          </a:solidFill>
          <a:ln w="9525">
            <a:noFill/>
            <a:miter lim="800000"/>
            <a:headEnd/>
            <a:tailEnd/>
          </a:ln>
        </p:spPr>
        <p:txBody>
          <a:bodyPr vert="horz" wrap="square" lIns="91440" tIns="45720" rIns="91440" bIns="45720" numCol="1" anchor="ctr" anchorCtr="0" compatLnSpc="1">
            <a:prstTxWarp prst="textNoShape">
              <a:avLst/>
            </a:prstTxWarp>
          </a:bodyPr>
          <a:lstStyle/>
          <a:p>
            <a:pPr lvl="0" algn="ctr" eaLnBrk="0" hangingPunct="0">
              <a:defRPr/>
            </a:pPr>
            <a:r>
              <a:rPr lang="es-ES_tradnl" sz="3200" dirty="0" smtClean="0"/>
              <a:t>7.2 Estimar los costos </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5 Rectángulo"/>
          <p:cNvSpPr/>
          <p:nvPr/>
        </p:nvSpPr>
        <p:spPr>
          <a:xfrm>
            <a:off x="539552" y="1124744"/>
            <a:ext cx="7920880" cy="6247864"/>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endParaRPr lang="es-ES_tradnl" dirty="0" smtClean="0"/>
          </a:p>
          <a:p>
            <a:r>
              <a:rPr lang="es-ES_tradnl" sz="2000" b="1" dirty="0" smtClean="0"/>
              <a:t>Técnicas y Herramientas para estimar los costos.</a:t>
            </a:r>
          </a:p>
          <a:p>
            <a:endParaRPr lang="es-ES_tradnl" sz="2000" b="1" dirty="0" smtClean="0"/>
          </a:p>
          <a:p>
            <a:pPr marL="342900" indent="-342900"/>
            <a:r>
              <a:rPr lang="es-ES_tradnl" b="1" dirty="0" smtClean="0"/>
              <a:t>	</a:t>
            </a:r>
            <a:r>
              <a:rPr lang="es-ES_tradnl" dirty="0" smtClean="0"/>
              <a:t>Algunas son prácticamente las mismas usadas en la estimación de las duraciones: estimaciones de un punto, estimación análoga, estimación paramétrica, y estimación de tres puntos. </a:t>
            </a:r>
          </a:p>
          <a:p>
            <a:pPr marL="342900" indent="-342900"/>
            <a:r>
              <a:rPr lang="es-ES_tradnl" b="1" dirty="0" smtClean="0"/>
              <a:t>	</a:t>
            </a:r>
            <a:endParaRPr lang="es-ES_tradnl" dirty="0" smtClean="0">
              <a:solidFill>
                <a:srgbClr val="00B0F0"/>
              </a:solidFill>
            </a:endParaRPr>
          </a:p>
          <a:p>
            <a:pPr marL="342900" indent="-342900"/>
            <a:r>
              <a:rPr lang="es-ES_tradnl" dirty="0" smtClean="0"/>
              <a:t>	Además se puede usar:</a:t>
            </a:r>
          </a:p>
          <a:p>
            <a:pPr marL="342900" indent="-342900">
              <a:buFont typeface="Wingdings" pitchFamily="2" charset="2"/>
              <a:buChar char="ü"/>
            </a:pPr>
            <a:r>
              <a:rPr lang="es-ES_tradnl" b="1" dirty="0" smtClean="0"/>
              <a:t>Estimación </a:t>
            </a:r>
            <a:r>
              <a:rPr lang="es-ES_tradnl" b="1" dirty="0" err="1" smtClean="0"/>
              <a:t>bottom</a:t>
            </a:r>
            <a:r>
              <a:rPr lang="es-ES_tradnl" b="1" dirty="0" smtClean="0"/>
              <a:t>-up (de abajo hacia arriba).</a:t>
            </a:r>
          </a:p>
          <a:p>
            <a:pPr marL="342900" indent="-342900"/>
            <a:r>
              <a:rPr lang="es-ES_tradnl" b="1" dirty="0" smtClean="0"/>
              <a:t>	</a:t>
            </a:r>
            <a:r>
              <a:rPr lang="es-ES_tradnl" dirty="0" smtClean="0"/>
              <a:t>Es la estimación del costo para cada actividad o paquete de trabajo, luego estas estimaciones son acumuladas hasta completar la estimación del costo de los entregables y luego del proyecto. Se requiere un EDT correctamente elaborada.</a:t>
            </a:r>
          </a:p>
          <a:p>
            <a:pPr marL="342900" indent="-342900">
              <a:buFont typeface="Wingdings" pitchFamily="2" charset="2"/>
              <a:buChar char="ü"/>
            </a:pPr>
            <a:r>
              <a:rPr lang="es-ES_tradnl" b="1" dirty="0" smtClean="0"/>
              <a:t>Análisis de Reserva</a:t>
            </a:r>
            <a:r>
              <a:rPr lang="es-ES_tradnl" dirty="0" smtClean="0"/>
              <a:t>.</a:t>
            </a:r>
          </a:p>
          <a:p>
            <a:pPr marL="342900" indent="-342900"/>
            <a:r>
              <a:rPr lang="es-ES_tradnl" dirty="0" smtClean="0"/>
              <a:t>	Es el análisis de riesgos de costo y tiempo cuyo impacto se refleja en las estimaciones del proyecto a través de </a:t>
            </a:r>
            <a:r>
              <a:rPr lang="es-ES_tradnl" u="sng" dirty="0" smtClean="0"/>
              <a:t>reservas de contingencia</a:t>
            </a:r>
            <a:r>
              <a:rPr lang="es-ES_tradnl" dirty="0" smtClean="0"/>
              <a:t> (para riesgos conocidos) y </a:t>
            </a:r>
            <a:r>
              <a:rPr lang="es-ES_tradnl" u="sng" dirty="0" smtClean="0"/>
              <a:t>de administración </a:t>
            </a:r>
            <a:r>
              <a:rPr lang="es-ES_tradnl" dirty="0" smtClean="0"/>
              <a:t>(para riesgos desconocidos o cambios al proyecto).</a:t>
            </a:r>
          </a:p>
          <a:p>
            <a:pPr marL="342900" indent="-342900">
              <a:buFont typeface="Wingdings" pitchFamily="2" charset="2"/>
              <a:buChar char="ü"/>
            </a:pPr>
            <a:endParaRPr lang="es-ES_tradnl" dirty="0" smtClean="0"/>
          </a:p>
          <a:p>
            <a:pPr marL="342900" indent="-342900"/>
            <a:r>
              <a:rPr lang="es-ES_tradnl" b="1" dirty="0" smtClean="0"/>
              <a:t>	</a:t>
            </a:r>
          </a:p>
          <a:p>
            <a:pPr marL="342900" indent="-342900"/>
            <a:endParaRPr lang="es-ES_tradnl" dirty="0" smtClean="0"/>
          </a:p>
          <a:p>
            <a:pPr marL="342900" indent="-342900"/>
            <a:r>
              <a:rPr lang="es-ES_tradnl" dirty="0" smtClean="0"/>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endPar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endParaRPr lang="es-ES_tradnl" sz="20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12</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92D050"/>
          </a:solidFill>
          <a:ln w="9525">
            <a:noFill/>
            <a:miter lim="800000"/>
            <a:headEnd/>
            <a:tailEnd/>
          </a:ln>
        </p:spPr>
        <p:txBody>
          <a:bodyPr vert="horz" wrap="square" lIns="91440" tIns="45720" rIns="91440" bIns="45720" numCol="1" anchor="ctr" anchorCtr="0" compatLnSpc="1">
            <a:prstTxWarp prst="textNoShape">
              <a:avLst/>
            </a:prstTxWarp>
          </a:bodyPr>
          <a:lstStyle/>
          <a:p>
            <a:pPr lvl="0" algn="ctr" eaLnBrk="0" hangingPunct="0">
              <a:defRPr/>
            </a:pPr>
            <a:r>
              <a:rPr lang="es-ES_tradnl" sz="3200" dirty="0" smtClean="0"/>
              <a:t>7.2 Estimar los costos </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5 Rectángulo"/>
          <p:cNvSpPr/>
          <p:nvPr/>
        </p:nvSpPr>
        <p:spPr>
          <a:xfrm>
            <a:off x="539552" y="1124744"/>
            <a:ext cx="7920880" cy="5970865"/>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endParaRPr lang="es-ES_tradnl" dirty="0" smtClean="0"/>
          </a:p>
          <a:p>
            <a:r>
              <a:rPr lang="es-ES_tradnl" sz="2000" b="1" dirty="0" smtClean="0"/>
              <a:t>Técnicas y Herramientas para Estimar los Costos.</a:t>
            </a:r>
          </a:p>
          <a:p>
            <a:endParaRPr lang="es-ES_tradnl" sz="2000" b="1" dirty="0" smtClean="0"/>
          </a:p>
          <a:p>
            <a:pPr marL="342900" indent="-342900">
              <a:buFont typeface="Wingdings" pitchFamily="2" charset="2"/>
              <a:buChar char="ü"/>
            </a:pPr>
            <a:r>
              <a:rPr lang="es-ES_tradnl" b="1" dirty="0" smtClean="0"/>
              <a:t>Costo de la calidad.</a:t>
            </a:r>
          </a:p>
          <a:p>
            <a:pPr marL="342900" indent="-342900"/>
            <a:r>
              <a:rPr lang="es-ES_tradnl" b="1" dirty="0" smtClean="0"/>
              <a:t>	</a:t>
            </a:r>
            <a:r>
              <a:rPr lang="es-ES_tradnl" dirty="0" smtClean="0"/>
              <a:t>Es el costo de las actividades de planeamiento y aseguramiento de la calidad.</a:t>
            </a:r>
          </a:p>
          <a:p>
            <a:pPr marL="342900" indent="-342900">
              <a:buFont typeface="Wingdings" pitchFamily="2" charset="2"/>
              <a:buChar char="ü"/>
            </a:pPr>
            <a:r>
              <a:rPr lang="es-ES_tradnl" b="1" dirty="0" smtClean="0"/>
              <a:t>Software para la estimación del costo.</a:t>
            </a:r>
          </a:p>
          <a:p>
            <a:pPr marL="342900" indent="-342900"/>
            <a:r>
              <a:rPr lang="es-ES_tradnl" b="1" dirty="0" smtClean="0"/>
              <a:t>	</a:t>
            </a:r>
            <a:r>
              <a:rPr lang="es-ES_tradnl" dirty="0" smtClean="0"/>
              <a:t>Es el usado para hacer estimaciones de los costos como podría ser el MS Excel, en el mercado hay muchos programas que se usan para la presupuestación y mantienen los costos y rendimientos al día.</a:t>
            </a:r>
          </a:p>
          <a:p>
            <a:pPr marL="342900" indent="-342900">
              <a:buFont typeface="Wingdings" pitchFamily="2" charset="2"/>
              <a:buChar char="ü"/>
            </a:pPr>
            <a:r>
              <a:rPr lang="es-ES_tradnl" b="1" dirty="0" smtClean="0"/>
              <a:t>Análisis de propuestas para licitaciones.</a:t>
            </a:r>
          </a:p>
          <a:p>
            <a:pPr marL="342900" indent="-342900"/>
            <a:r>
              <a:rPr lang="es-ES_tradnl" dirty="0" smtClean="0"/>
              <a:t>	Incluye el análisis del costo del proyecto apoyado en las propuestas de los proveedores calificados; aunque siempre se recomienda hacer un presupuesto “in </a:t>
            </a:r>
            <a:r>
              <a:rPr lang="es-ES_tradnl" dirty="0" err="1" smtClean="0"/>
              <a:t>house</a:t>
            </a:r>
            <a:r>
              <a:rPr lang="es-ES_tradnl" dirty="0" smtClean="0"/>
              <a:t>” para corroborar el de los proveedores.</a:t>
            </a:r>
          </a:p>
          <a:p>
            <a:pPr marL="342900" indent="-342900"/>
            <a:r>
              <a:rPr lang="es-ES_tradnl" dirty="0" smtClean="0"/>
              <a:t>	</a:t>
            </a:r>
          </a:p>
          <a:p>
            <a:pPr marL="342900" indent="-342900">
              <a:buFont typeface="Wingdings" pitchFamily="2" charset="2"/>
              <a:buChar char="ü"/>
            </a:pPr>
            <a:r>
              <a:rPr lang="es-ES_tradnl" dirty="0" smtClean="0"/>
              <a:t>Siempre se recomienda conocer el costo actual y las tendencias de crecimiento de los costos de los recursos, así como la devaluación y la inflación para proyectos de gran tamaño y duración.</a:t>
            </a:r>
          </a:p>
          <a:p>
            <a:pPr marL="342900" indent="-342900"/>
            <a:r>
              <a:rPr lang="es-ES_tradnl" b="1" dirty="0" smtClean="0"/>
              <a:t>	</a:t>
            </a:r>
          </a:p>
          <a:p>
            <a:pPr marL="342900" indent="-342900"/>
            <a:endParaRPr lang="es-ES_tradnl" dirty="0" smtClean="0"/>
          </a:p>
          <a:p>
            <a:pPr marL="342900" indent="-342900"/>
            <a:r>
              <a:rPr lang="es-ES_tradnl" dirty="0" smtClean="0"/>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endPar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endParaRPr lang="es-ES_tradnl" sz="20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13</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92D050"/>
          </a:solidFill>
          <a:ln w="9525">
            <a:noFill/>
            <a:miter lim="800000"/>
            <a:headEnd/>
            <a:tailEnd/>
          </a:ln>
        </p:spPr>
        <p:txBody>
          <a:bodyPr vert="horz" wrap="square" lIns="91440" tIns="45720" rIns="91440" bIns="45720" numCol="1" anchor="ctr" anchorCtr="0" compatLnSpc="1">
            <a:prstTxWarp prst="textNoShape">
              <a:avLst/>
            </a:prstTxWarp>
          </a:bodyPr>
          <a:lstStyle/>
          <a:p>
            <a:pPr lvl="0" algn="ctr" eaLnBrk="0" hangingPunct="0">
              <a:defRPr/>
            </a:pPr>
            <a:r>
              <a:rPr lang="es-ES_tradnl" sz="3200" dirty="0" smtClean="0"/>
              <a:t>7.2 Estimar los costos </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5 Rectángulo"/>
          <p:cNvSpPr/>
          <p:nvPr/>
        </p:nvSpPr>
        <p:spPr>
          <a:xfrm>
            <a:off x="539552" y="1124744"/>
            <a:ext cx="7920880" cy="6217087"/>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endParaRPr lang="es-ES_tradnl" sz="2000" b="1" dirty="0" smtClean="0"/>
          </a:p>
          <a:p>
            <a:r>
              <a:rPr lang="es-ES_tradnl" b="1" dirty="0" smtClean="0"/>
              <a:t>Exactitud de las estimaciones</a:t>
            </a:r>
            <a:r>
              <a:rPr lang="es-ES_tradnl" dirty="0" smtClean="0"/>
              <a:t>: </a:t>
            </a:r>
          </a:p>
          <a:p>
            <a:pPr>
              <a:buFont typeface="Wingdings" pitchFamily="2" charset="2"/>
              <a:buChar char="ü"/>
            </a:pPr>
            <a:r>
              <a:rPr lang="es-ES_tradnl" dirty="0" smtClean="0"/>
              <a:t>Las estimaciones son menos exactas al inicio del proyecto y más precisas conforme el proyecto va avanzando.</a:t>
            </a:r>
          </a:p>
          <a:p>
            <a:pPr>
              <a:buFont typeface="Wingdings" pitchFamily="2" charset="2"/>
              <a:buChar char="ü"/>
            </a:pPr>
            <a:r>
              <a:rPr lang="es-ES_tradnl" dirty="0" smtClean="0"/>
              <a:t>Es recomendable ir actualizando los costos conforme se ejecuta el proyecto, de manera que las proyecciones serán cada vez más precisas.</a:t>
            </a:r>
          </a:p>
          <a:p>
            <a:pPr>
              <a:buFont typeface="Wingdings" pitchFamily="2" charset="2"/>
              <a:buChar char="ü"/>
            </a:pPr>
            <a:r>
              <a:rPr lang="es-ES_tradnl" dirty="0" smtClean="0"/>
              <a:t>Además se toman en cuenta ciertos porcentajes de variación esperados de los costos, los cuales se definen de acuerdo a la calidad y cantidad de información que se tiene durante el planeamiento.</a:t>
            </a:r>
          </a:p>
          <a:p>
            <a:endParaRPr lang="es-ES_tradnl" dirty="0" smtClean="0"/>
          </a:p>
          <a:p>
            <a:r>
              <a:rPr lang="es-ES_tradnl" b="1" dirty="0" smtClean="0"/>
              <a:t>Algunos rangos de variación para las estimaciones</a:t>
            </a:r>
            <a:r>
              <a:rPr lang="es-ES_tradnl" dirty="0" smtClean="0"/>
              <a:t>:</a:t>
            </a:r>
          </a:p>
          <a:p>
            <a:pPr>
              <a:buFont typeface="Wingdings" pitchFamily="2" charset="2"/>
              <a:buChar char="ü"/>
            </a:pPr>
            <a:r>
              <a:rPr lang="es-ES_tradnl" dirty="0" smtClean="0"/>
              <a:t>ROM (Orden de magnitud gruesa), es usada en la fase inicial del proyecto, el rango es de +/- 50% respecto al real. Depende de cuánto se conoce del proyecto o si se cuenta con información histórica.</a:t>
            </a:r>
          </a:p>
          <a:p>
            <a:pPr>
              <a:buFont typeface="Wingdings" pitchFamily="2" charset="2"/>
              <a:buChar char="ü"/>
            </a:pPr>
            <a:r>
              <a:rPr lang="es-ES_tradnl" dirty="0" smtClean="0"/>
              <a:t>Presupuesto estimado, se realiza durante la fase de planeamiento, el rango es -10% a +25% del costo real.</a:t>
            </a:r>
          </a:p>
          <a:p>
            <a:pPr>
              <a:buFont typeface="Wingdings" pitchFamily="2" charset="2"/>
              <a:buChar char="ü"/>
            </a:pPr>
            <a:r>
              <a:rPr lang="es-ES_tradnl" dirty="0" smtClean="0"/>
              <a:t>Estimado definitivo, es desarrollado durante la ejecución del proyecto, se conocen mejor las variables y se compara con las ofertas, el rango va desde +/- 10% a -5% a +10%.</a:t>
            </a:r>
          </a:p>
          <a:p>
            <a:pPr marL="342900" indent="-342900"/>
            <a:r>
              <a:rPr lang="es-ES_tradnl" b="1" dirty="0" smtClean="0"/>
              <a:t>	</a:t>
            </a:r>
          </a:p>
          <a:p>
            <a:pPr marL="342900" indent="-342900"/>
            <a:endParaRPr lang="es-ES_tradnl" dirty="0" smtClean="0"/>
          </a:p>
          <a:p>
            <a:pPr marL="342900" indent="-342900"/>
            <a:r>
              <a:rPr lang="es-ES_tradnl" dirty="0" smtClean="0"/>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endPar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endParaRPr lang="es-ES_tradnl" sz="20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14</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92D050"/>
          </a:solidFill>
          <a:ln w="9525">
            <a:noFill/>
            <a:miter lim="800000"/>
            <a:headEnd/>
            <a:tailEnd/>
          </a:ln>
        </p:spPr>
        <p:txBody>
          <a:bodyPr vert="horz" wrap="square" lIns="91440" tIns="45720" rIns="91440" bIns="45720" numCol="1" anchor="ctr" anchorCtr="0" compatLnSpc="1">
            <a:prstTxWarp prst="textNoShape">
              <a:avLst/>
            </a:prstTxWarp>
          </a:bodyPr>
          <a:lstStyle/>
          <a:p>
            <a:pPr lvl="0" algn="ctr" eaLnBrk="0" hangingPunct="0">
              <a:defRPr/>
            </a:pPr>
            <a:r>
              <a:rPr lang="es-ES_tradnl" sz="3200" dirty="0" smtClean="0"/>
              <a:t>7.2 Estimar los costos </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5 Rectángulo"/>
          <p:cNvSpPr/>
          <p:nvPr/>
        </p:nvSpPr>
        <p:spPr>
          <a:xfrm>
            <a:off x="539552" y="1124744"/>
            <a:ext cx="7920880" cy="4616648"/>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endParaRPr lang="es-ES_tradnl" sz="2000" b="1" dirty="0" smtClean="0"/>
          </a:p>
          <a:p>
            <a:pPr marL="342900" indent="-342900"/>
            <a:r>
              <a:rPr lang="es-ES_tradnl" sz="2000" b="1" dirty="0" smtClean="0"/>
              <a:t>Salidas de Estimar los costos.</a:t>
            </a:r>
          </a:p>
          <a:p>
            <a:pPr marL="342900" indent="-342900"/>
            <a:endParaRPr lang="es-ES_tradnl" sz="2000" b="1" dirty="0" smtClean="0"/>
          </a:p>
          <a:p>
            <a:pPr marL="342900" indent="-342900">
              <a:buFont typeface="Wingdings" pitchFamily="2" charset="2"/>
              <a:buChar char="ü"/>
            </a:pPr>
            <a:r>
              <a:rPr lang="es-ES_tradnl" b="1" dirty="0" smtClean="0"/>
              <a:t>Estimados de los costos de las actividades.</a:t>
            </a:r>
          </a:p>
          <a:p>
            <a:pPr marL="342900" indent="-342900"/>
            <a:r>
              <a:rPr lang="es-ES_tradnl" dirty="0" smtClean="0"/>
              <a:t>	Se tendrá la estimación y el detalles de los costos de las actividades, esta Información es la base del presupuesto.</a:t>
            </a:r>
          </a:p>
          <a:p>
            <a:pPr marL="342900" indent="-342900">
              <a:buFont typeface="Wingdings" pitchFamily="2" charset="2"/>
              <a:buChar char="ü"/>
            </a:pPr>
            <a:r>
              <a:rPr lang="es-ES_tradnl" b="1" dirty="0" smtClean="0"/>
              <a:t>Base de las estimaciones.</a:t>
            </a:r>
          </a:p>
          <a:p>
            <a:pPr marL="342900" indent="-342900"/>
            <a:r>
              <a:rPr lang="es-ES_tradnl" dirty="0" smtClean="0"/>
              <a:t>	En términos generales es la memoria de cálculo de la estimación del costos de las actividades, se trata de cotizaciones, precios considerados, rangos estimados, mediciones, respaldo de la información, etc.</a:t>
            </a:r>
            <a:r>
              <a:rPr lang="es-ES_tradnl" b="1" dirty="0" smtClean="0"/>
              <a:t>	</a:t>
            </a:r>
          </a:p>
          <a:p>
            <a:pPr marL="342900" indent="-342900">
              <a:buFont typeface="Wingdings" pitchFamily="2" charset="2"/>
              <a:buChar char="ü"/>
            </a:pPr>
            <a:r>
              <a:rPr lang="es-ES_tradnl" b="1" dirty="0" smtClean="0"/>
              <a:t>Actualizaciones a los documentos del proyecto.</a:t>
            </a:r>
          </a:p>
          <a:p>
            <a:pPr marL="342900" indent="-342900"/>
            <a:r>
              <a:rPr lang="es-ES_tradnl" dirty="0" smtClean="0"/>
              <a:t>	Por ejemplo al registro de riesgos, y otras partes del plan y documentos del proyecto.</a:t>
            </a:r>
          </a:p>
          <a:p>
            <a:pPr marL="342900" indent="-342900"/>
            <a:endParaRPr lang="es-ES_tradnl" dirty="0" smtClean="0"/>
          </a:p>
          <a:p>
            <a:pPr marL="342900" indent="-342900"/>
            <a:r>
              <a:rPr lang="es-ES_tradnl" dirty="0" smtClean="0"/>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15</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92D050"/>
          </a:solidFill>
          <a:ln w="9525">
            <a:noFill/>
            <a:miter lim="800000"/>
            <a:headEnd/>
            <a:tailEnd/>
          </a:ln>
        </p:spPr>
        <p:txBody>
          <a:bodyPr vert="horz" wrap="square" lIns="91440" tIns="45720" rIns="91440" bIns="45720" numCol="1" anchor="ctr" anchorCtr="0" compatLnSpc="1">
            <a:prstTxWarp prst="textNoShape">
              <a:avLst/>
            </a:prstTxWarp>
          </a:bodyPr>
          <a:lstStyle/>
          <a:p>
            <a:pPr lvl="0" algn="ctr" eaLnBrk="0" hangingPunct="0">
              <a:defRPr/>
            </a:pPr>
            <a:r>
              <a:rPr lang="es-ES_tradnl" sz="3200" dirty="0" smtClean="0"/>
              <a:t>7.2 Estimar los costos </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5 Rectángulo"/>
          <p:cNvSpPr/>
          <p:nvPr/>
        </p:nvSpPr>
        <p:spPr>
          <a:xfrm>
            <a:off x="539552" y="1124744"/>
            <a:ext cx="7920880" cy="1846659"/>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endParaRPr lang="es-ES_tradnl" sz="2000" b="1" dirty="0" smtClean="0"/>
          </a:p>
          <a:p>
            <a:pPr marL="342900" indent="-342900"/>
            <a:r>
              <a:rPr lang="es-ES_tradnl" sz="2000" b="1" dirty="0" smtClean="0"/>
              <a:t>Salidas de Estimar los costos.</a:t>
            </a:r>
          </a:p>
          <a:p>
            <a:pPr marL="342900" indent="-342900"/>
            <a:endParaRPr lang="es-ES_tradnl" sz="2000" b="1" dirty="0" smtClean="0"/>
          </a:p>
          <a:p>
            <a:pPr marL="342900" indent="-342900"/>
            <a:r>
              <a:rPr lang="es-ES_tradnl" dirty="0" smtClean="0"/>
              <a:t>Ejemplo de un resumen de costos de una actividad:</a:t>
            </a:r>
          </a:p>
          <a:p>
            <a:pPr marL="342900" indent="-342900"/>
            <a:endParaRPr lang="es-ES_tradnl" dirty="0" smtClean="0"/>
          </a:p>
          <a:p>
            <a:pPr marL="342900" indent="-342900"/>
            <a:r>
              <a:rPr lang="es-ES_tradnl" dirty="0" smtClean="0"/>
              <a:t>	</a:t>
            </a:r>
          </a:p>
        </p:txBody>
      </p:sp>
      <p:pic>
        <p:nvPicPr>
          <p:cNvPr id="1026" name="Picture 2"/>
          <p:cNvPicPr>
            <a:picLocks noGrp="1" noChangeAspect="1" noChangeArrowheads="1"/>
          </p:cNvPicPr>
          <p:nvPr>
            <p:ph idx="1"/>
          </p:nvPr>
        </p:nvPicPr>
        <p:blipFill>
          <a:blip r:embed="rId2" cstate="print"/>
          <a:srcRect/>
          <a:stretch>
            <a:fillRect/>
          </a:stretch>
        </p:blipFill>
        <p:spPr bwMode="auto">
          <a:xfrm>
            <a:off x="971600" y="2564904"/>
            <a:ext cx="7315200" cy="3667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54032"/>
          </a:xfrm>
          <a:solidFill>
            <a:srgbClr val="00B0F0"/>
          </a:solidFill>
        </p:spPr>
        <p:txBody>
          <a:bodyPr/>
          <a:lstStyle/>
          <a:p>
            <a:r>
              <a:rPr lang="es-ES_tradnl" sz="3200" dirty="0" smtClean="0"/>
              <a:t>7.3 Determinar el presupuesto </a:t>
            </a:r>
            <a:endParaRPr lang="es-ES" sz="3200" dirty="0"/>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2346320337"/>
              </p:ext>
            </p:extLst>
          </p:nvPr>
        </p:nvGraphicFramePr>
        <p:xfrm>
          <a:off x="467544" y="1268760"/>
          <a:ext cx="8229600" cy="5237480"/>
        </p:xfrm>
        <a:graphic>
          <a:graphicData uri="http://schemas.openxmlformats.org/drawingml/2006/table">
            <a:tbl>
              <a:tblPr firstRow="1" bandRow="1">
                <a:tableStyleId>{5C22544A-7EE6-4342-B048-85BDC9FD1C3A}</a:tableStyleId>
              </a:tblPr>
              <a:tblGrid>
                <a:gridCol w="2808312"/>
                <a:gridCol w="2678088"/>
                <a:gridCol w="2743200"/>
              </a:tblGrid>
              <a:tr h="370840">
                <a:tc>
                  <a:txBody>
                    <a:bodyPr/>
                    <a:lstStyle/>
                    <a:p>
                      <a:r>
                        <a:rPr lang="es-ES_tradnl" dirty="0" smtClean="0"/>
                        <a:t>Entradas</a:t>
                      </a:r>
                      <a:endParaRPr lang="es-ES" dirty="0"/>
                    </a:p>
                  </a:txBody>
                  <a:tcPr/>
                </a:tc>
                <a:tc>
                  <a:txBody>
                    <a:bodyPr/>
                    <a:lstStyle/>
                    <a:p>
                      <a:r>
                        <a:rPr lang="es-ES_tradnl" dirty="0" smtClean="0"/>
                        <a:t>Técnicas y Herramientas</a:t>
                      </a:r>
                      <a:endParaRPr lang="es-ES" dirty="0"/>
                    </a:p>
                  </a:txBody>
                  <a:tcPr/>
                </a:tc>
                <a:tc>
                  <a:txBody>
                    <a:bodyPr/>
                    <a:lstStyle/>
                    <a:p>
                      <a:r>
                        <a:rPr lang="es-ES_tradnl" dirty="0" smtClean="0"/>
                        <a:t>Salidas</a:t>
                      </a:r>
                      <a:endParaRPr lang="es-ES" dirty="0"/>
                    </a:p>
                  </a:txBody>
                  <a:tcPr/>
                </a:tc>
              </a:tr>
              <a:tr h="370840">
                <a:tc>
                  <a:txBody>
                    <a:bodyPr/>
                    <a:lstStyle/>
                    <a:p>
                      <a:r>
                        <a:rPr lang="es-ES_tradnl" sz="1600" dirty="0" smtClean="0"/>
                        <a:t>1. Plan de gestión del costo</a:t>
                      </a:r>
                      <a:endParaRPr lang="es-ES" sz="1600" dirty="0"/>
                    </a:p>
                  </a:txBody>
                  <a:tcPr/>
                </a:tc>
                <a:tc>
                  <a:txBody>
                    <a:bodyPr/>
                    <a:lstStyle/>
                    <a:p>
                      <a:r>
                        <a:rPr lang="es-ES_tradnl" sz="1600" dirty="0" smtClean="0"/>
                        <a:t>1. Suma de costos</a:t>
                      </a:r>
                      <a:endParaRPr lang="es-ES" sz="1600" dirty="0"/>
                    </a:p>
                  </a:txBody>
                  <a:tcPr/>
                </a:tc>
                <a:tc>
                  <a:txBody>
                    <a:bodyPr/>
                    <a:lstStyle/>
                    <a:p>
                      <a:pPr marL="342900" indent="-342900">
                        <a:buNone/>
                      </a:pPr>
                      <a:r>
                        <a:rPr lang="es-ES_tradnl" sz="1600" dirty="0" smtClean="0"/>
                        <a:t>1. Línea base de los costos</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600" dirty="0" smtClean="0"/>
                        <a:t>2. Línea</a:t>
                      </a:r>
                      <a:r>
                        <a:rPr lang="es-ES_tradnl" sz="1600" baseline="0" dirty="0" smtClean="0"/>
                        <a:t> base del alcance</a:t>
                      </a:r>
                      <a:endParaRPr lang="es-ES" sz="16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s-ES" sz="1600" dirty="0"/>
                    </a:p>
                  </a:txBody>
                  <a:tcPr/>
                </a:tc>
                <a:tc>
                  <a:txBody>
                    <a:bodyPr/>
                    <a:lstStyle/>
                    <a:p>
                      <a:r>
                        <a:rPr lang="es-ES_tradnl" sz="1600" dirty="0" smtClean="0"/>
                        <a:t>2. Análisis de Reserva</a:t>
                      </a:r>
                      <a:endParaRPr lang="es-ES" sz="1600" dirty="0"/>
                    </a:p>
                  </a:txBody>
                  <a:tcPr/>
                </a:tc>
                <a:tc>
                  <a:txBody>
                    <a:bodyPr/>
                    <a:lstStyle/>
                    <a:p>
                      <a:r>
                        <a:rPr lang="es-ES_tradnl" sz="1600" dirty="0" smtClean="0"/>
                        <a:t>2. Requisitos del financiamiento de</a:t>
                      </a:r>
                      <a:r>
                        <a:rPr lang="es-ES_tradnl" sz="1600" baseline="0" dirty="0" smtClean="0"/>
                        <a:t> los costos</a:t>
                      </a:r>
                      <a:endParaRPr lang="es-ES" sz="1600" dirty="0"/>
                    </a:p>
                  </a:txBody>
                  <a:tcPr/>
                </a:tc>
              </a:tr>
              <a:tr h="631160">
                <a:tc>
                  <a:txBody>
                    <a:bodyPr/>
                    <a:lstStyle/>
                    <a:p>
                      <a:r>
                        <a:rPr lang="es-ES_tradnl" sz="1600" dirty="0" smtClean="0"/>
                        <a:t>3. Estimaciones de los costos de las actividades</a:t>
                      </a:r>
                      <a:endParaRPr lang="es-ES" sz="1600" dirty="0"/>
                    </a:p>
                  </a:txBody>
                  <a:tcPr/>
                </a:tc>
                <a:tc>
                  <a:txBody>
                    <a:bodyPr/>
                    <a:lstStyle/>
                    <a:p>
                      <a:r>
                        <a:rPr lang="es-ES_tradnl" sz="1600" dirty="0" smtClean="0"/>
                        <a:t>3.</a:t>
                      </a:r>
                      <a:r>
                        <a:rPr lang="es-ES_tradnl" sz="1600" baseline="0" dirty="0" smtClean="0"/>
                        <a:t> Juicio de expertos</a:t>
                      </a:r>
                      <a:endParaRPr lang="es-E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600" kern="1200" baseline="0" dirty="0" smtClean="0">
                          <a:solidFill>
                            <a:schemeClr val="dk1"/>
                          </a:solidFill>
                          <a:latin typeface="+mn-lt"/>
                          <a:ea typeface="+mn-ea"/>
                          <a:cs typeface="+mn-cs"/>
                        </a:rPr>
                        <a:t>3. </a:t>
                      </a:r>
                      <a:r>
                        <a:rPr lang="es-ES_tradnl" sz="1600" baseline="0" dirty="0" smtClean="0"/>
                        <a:t>Actualizaciones a los documentos del proyecto</a:t>
                      </a:r>
                      <a:endParaRPr lang="es-ES" sz="1600" dirty="0" smtClean="0"/>
                    </a:p>
                    <a:p>
                      <a:endParaRPr lang="es-ES" sz="1600" kern="1200" baseline="0" dirty="0" smtClean="0">
                        <a:solidFill>
                          <a:schemeClr val="dk1"/>
                        </a:solidFill>
                        <a:latin typeface="+mn-lt"/>
                        <a:ea typeface="+mn-ea"/>
                        <a:cs typeface="+mn-cs"/>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600" dirty="0" smtClean="0"/>
                        <a:t>4. Base de las estimaciones</a:t>
                      </a:r>
                      <a:endParaRPr lang="es-ES" sz="1600" dirty="0" smtClean="0"/>
                    </a:p>
                    <a:p>
                      <a:endParaRPr lang="es-ES" sz="1600" dirty="0"/>
                    </a:p>
                  </a:txBody>
                  <a:tcPr/>
                </a:tc>
                <a:tc>
                  <a:txBody>
                    <a:bodyPr/>
                    <a:lstStyle/>
                    <a:p>
                      <a:r>
                        <a:rPr lang="es-ES_tradnl" sz="1600" dirty="0" smtClean="0"/>
                        <a:t>4. Relaciones históricas</a:t>
                      </a:r>
                      <a:endParaRPr lang="es-ES" sz="1600" dirty="0"/>
                    </a:p>
                  </a:txBody>
                  <a:tcPr/>
                </a:tc>
                <a:tc>
                  <a:txBody>
                    <a:bodyPr/>
                    <a:lstStyle/>
                    <a:p>
                      <a:endParaRPr lang="es-ES" sz="1600" kern="1200" baseline="0" dirty="0">
                        <a:solidFill>
                          <a:schemeClr val="dk1"/>
                        </a:solidFill>
                        <a:latin typeface="+mn-lt"/>
                        <a:ea typeface="+mn-ea"/>
                        <a:cs typeface="+mn-cs"/>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600" kern="1200" dirty="0" smtClean="0">
                          <a:solidFill>
                            <a:schemeClr val="dk1"/>
                          </a:solidFill>
                          <a:latin typeface="+mn-lt"/>
                          <a:ea typeface="+mn-ea"/>
                          <a:cs typeface="+mn-cs"/>
                        </a:rPr>
                        <a:t>5. </a:t>
                      </a:r>
                      <a:r>
                        <a:rPr lang="es-ES_tradnl" sz="1600" dirty="0" smtClean="0"/>
                        <a:t>Cronograma</a:t>
                      </a:r>
                      <a:r>
                        <a:rPr lang="es-ES_tradnl" sz="1600" baseline="0" dirty="0" smtClean="0"/>
                        <a:t> del proyecto</a:t>
                      </a:r>
                      <a:endParaRPr lang="es-ES" sz="16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s-ES" sz="1600" kern="1200" dirty="0" smtClean="0">
                        <a:solidFill>
                          <a:schemeClr val="dk1"/>
                        </a:solidFill>
                        <a:latin typeface="+mn-lt"/>
                        <a:ea typeface="+mn-ea"/>
                        <a:cs typeface="+mn-cs"/>
                      </a:endParaRPr>
                    </a:p>
                  </a:txBody>
                  <a:tcPr/>
                </a:tc>
                <a:tc>
                  <a:txBody>
                    <a:bodyPr/>
                    <a:lstStyle/>
                    <a:p>
                      <a:r>
                        <a:rPr lang="es-ES_tradnl" sz="1600" dirty="0" smtClean="0"/>
                        <a:t>5. Conciliación</a:t>
                      </a:r>
                      <a:r>
                        <a:rPr lang="es-ES_tradnl" sz="1600" baseline="0" dirty="0" smtClean="0"/>
                        <a:t> del límite del financiamiento</a:t>
                      </a:r>
                      <a:endParaRPr lang="es-ES" sz="1600" dirty="0"/>
                    </a:p>
                  </a:txBody>
                  <a:tcPr/>
                </a:tc>
                <a:tc>
                  <a:txBody>
                    <a:bodyPr/>
                    <a:lstStyle/>
                    <a:p>
                      <a:endParaRPr lang="es-ES" sz="16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600" dirty="0" smtClean="0"/>
                        <a:t>6. </a:t>
                      </a:r>
                      <a:r>
                        <a:rPr lang="es-ES_tradnl" sz="1600" kern="1200" dirty="0" smtClean="0">
                          <a:solidFill>
                            <a:schemeClr val="dk1"/>
                          </a:solidFill>
                          <a:latin typeface="+mn-lt"/>
                          <a:ea typeface="+mn-ea"/>
                          <a:cs typeface="+mn-cs"/>
                        </a:rPr>
                        <a:t>Calendario</a:t>
                      </a:r>
                      <a:r>
                        <a:rPr lang="es-ES_tradnl" sz="1600" kern="1200" baseline="0" dirty="0" smtClean="0">
                          <a:solidFill>
                            <a:schemeClr val="dk1"/>
                          </a:solidFill>
                          <a:latin typeface="+mn-lt"/>
                          <a:ea typeface="+mn-ea"/>
                          <a:cs typeface="+mn-cs"/>
                        </a:rPr>
                        <a:t> de los recursos</a:t>
                      </a:r>
                      <a:endParaRPr lang="es-ES" sz="1600" kern="1200" dirty="0" smtClean="0">
                        <a:solidFill>
                          <a:schemeClr val="dk1"/>
                        </a:solidFill>
                        <a:latin typeface="+mn-lt"/>
                        <a:ea typeface="+mn-ea"/>
                        <a:cs typeface="+mn-cs"/>
                      </a:endParaRPr>
                    </a:p>
                  </a:txBody>
                  <a:tcPr/>
                </a:tc>
                <a:tc>
                  <a:txBody>
                    <a:bodyPr/>
                    <a:lstStyle/>
                    <a:p>
                      <a:endParaRPr lang="es-ES" sz="1600" dirty="0"/>
                    </a:p>
                  </a:txBody>
                  <a:tcPr/>
                </a:tc>
                <a:tc>
                  <a:txBody>
                    <a:bodyPr/>
                    <a:lstStyle/>
                    <a:p>
                      <a:endParaRPr lang="es-ES" sz="1600" dirty="0"/>
                    </a:p>
                  </a:txBody>
                  <a:tcPr/>
                </a:tc>
              </a:tr>
              <a:tr h="370840">
                <a:tc>
                  <a:txBody>
                    <a:bodyPr/>
                    <a:lstStyle/>
                    <a:p>
                      <a:r>
                        <a:rPr lang="es-CR" dirty="0" smtClean="0"/>
                        <a:t>7.</a:t>
                      </a:r>
                      <a:r>
                        <a:rPr lang="es-CR" baseline="0" dirty="0" smtClean="0"/>
                        <a:t> Registro de riesgos</a:t>
                      </a:r>
                      <a:endParaRPr lang="es-CR" dirty="0"/>
                    </a:p>
                  </a:txBody>
                  <a:tcPr/>
                </a:tc>
                <a:tc>
                  <a:txBody>
                    <a:bodyPr/>
                    <a:lstStyle/>
                    <a:p>
                      <a:endParaRPr lang="es-ES" sz="1600" dirty="0"/>
                    </a:p>
                  </a:txBody>
                  <a:tcPr/>
                </a:tc>
                <a:tc>
                  <a:txBody>
                    <a:bodyPr/>
                    <a:lstStyle/>
                    <a:p>
                      <a:endParaRPr lang="es-ES" sz="1600" dirty="0"/>
                    </a:p>
                  </a:txBody>
                  <a:tcPr/>
                </a:tc>
              </a:tr>
              <a:tr h="370840">
                <a:tc>
                  <a:txBody>
                    <a:bodyPr/>
                    <a:lstStyle/>
                    <a:p>
                      <a:r>
                        <a:rPr lang="es-ES" sz="1600" dirty="0" smtClean="0"/>
                        <a:t>8.</a:t>
                      </a:r>
                      <a:r>
                        <a:rPr lang="es-ES" sz="1600" baseline="0" dirty="0" smtClean="0"/>
                        <a:t> Acuerdos negociados</a:t>
                      </a:r>
                      <a:endParaRPr lang="es-ES" sz="1600" dirty="0"/>
                    </a:p>
                  </a:txBody>
                  <a:tcPr/>
                </a:tc>
                <a:tc>
                  <a:txBody>
                    <a:bodyPr/>
                    <a:lstStyle/>
                    <a:p>
                      <a:endParaRPr lang="es-ES" sz="1600" dirty="0"/>
                    </a:p>
                  </a:txBody>
                  <a:tcPr/>
                </a:tc>
                <a:tc>
                  <a:txBody>
                    <a:bodyPr/>
                    <a:lstStyle/>
                    <a:p>
                      <a:endParaRPr lang="es-ES" sz="16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600" dirty="0" smtClean="0"/>
                        <a:t>9. Activos de los procesos de la Organización</a:t>
                      </a:r>
                      <a:endParaRPr lang="es-ES" sz="1600" dirty="0" smtClean="0"/>
                    </a:p>
                    <a:p>
                      <a:endParaRPr lang="es-ES" sz="1600" dirty="0"/>
                    </a:p>
                  </a:txBody>
                  <a:tcPr/>
                </a:tc>
                <a:tc>
                  <a:txBody>
                    <a:bodyPr/>
                    <a:lstStyle/>
                    <a:p>
                      <a:endParaRPr lang="es-ES" sz="1600" dirty="0"/>
                    </a:p>
                  </a:txBody>
                  <a:tcPr/>
                </a:tc>
                <a:tc>
                  <a:txBody>
                    <a:bodyPr/>
                    <a:lstStyle/>
                    <a:p>
                      <a:endParaRPr lang="es-ES" sz="1600" dirty="0"/>
                    </a:p>
                  </a:txBody>
                  <a:tcPr/>
                </a:tc>
              </a:tr>
            </a:tbl>
          </a:graphicData>
        </a:graphic>
      </p:graphicFrame>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16</a:t>
            </a:fld>
            <a:endParaRPr lang="es-E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endPar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endParaRPr lang="es-ES_tradnl" sz="20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17</a:t>
            </a:fld>
            <a:endParaRPr lang="es-ES" dirty="0"/>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00B0F0"/>
          </a:solidFill>
          <a:ln w="9525">
            <a:noFill/>
            <a:miter lim="800000"/>
            <a:headEnd/>
            <a:tailEnd/>
          </a:ln>
        </p:spPr>
        <p:txBody>
          <a:bodyPr vert="horz" wrap="square" lIns="91440" tIns="45720" rIns="91440" bIns="45720" numCol="1" anchor="ctr" anchorCtr="0" compatLnSpc="1">
            <a:prstTxWarp prst="textNoShape">
              <a:avLst/>
            </a:prstTxWarp>
          </a:bodyPr>
          <a:lstStyle/>
          <a:p>
            <a:pPr lvl="0" algn="ctr" eaLnBrk="0" hangingPunct="0">
              <a:defRPr/>
            </a:pPr>
            <a:r>
              <a:rPr lang="es-ES_tradnl" sz="3200" dirty="0" smtClean="0"/>
              <a:t>7.3 Determinar el presupuesto </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5 Rectángulo"/>
          <p:cNvSpPr/>
          <p:nvPr/>
        </p:nvSpPr>
        <p:spPr>
          <a:xfrm>
            <a:off x="1691680" y="1484784"/>
            <a:ext cx="5429288" cy="3231654"/>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r>
              <a:rPr lang="es-ES_tradnl" sz="2400" b="1" dirty="0" smtClean="0">
                <a:solidFill>
                  <a:srgbClr val="FF0000"/>
                </a:solidFill>
                <a:effectLst>
                  <a:outerShdw blurRad="38100" dist="38100" dir="2700000" algn="tl">
                    <a:srgbClr val="000000">
                      <a:alpha val="43137"/>
                    </a:srgbClr>
                  </a:outerShdw>
                </a:effectLst>
              </a:rPr>
              <a:t>Definición: </a:t>
            </a:r>
          </a:p>
          <a:p>
            <a:r>
              <a:rPr lang="es-ES_tradnl" dirty="0" smtClean="0"/>
              <a:t>Es el proceso que suma los costos de las actividades y paquetes de trabajo para conformar la línea base autorizada del proyecto. </a:t>
            </a:r>
          </a:p>
          <a:p>
            <a:r>
              <a:rPr lang="es-ES_tradnl" dirty="0" smtClean="0"/>
              <a:t>Esta línea base incluye los presupuestos autorizados pero excluye las reservas de gestión.</a:t>
            </a:r>
          </a:p>
          <a:p>
            <a:r>
              <a:rPr lang="es-ES_tradnl" dirty="0" smtClean="0"/>
              <a:t>Define los fondos necesarios para desarrollar el proyecto.</a:t>
            </a:r>
          </a:p>
          <a:p>
            <a:r>
              <a:rPr lang="es-ES_tradnl" dirty="0" smtClean="0"/>
              <a:t>El desempeño de los costos se mide contra la línea base del costo.</a:t>
            </a:r>
          </a:p>
          <a:p>
            <a:endParaRPr lang="es-ES_tradnl"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endParaRPr lang="es-ES_tradnl" sz="2400" noProof="1" smtClean="0">
              <a:ln w="12700">
                <a:solidFill>
                  <a:schemeClr val="tx2">
                    <a:satMod val="155000"/>
                  </a:schemeClr>
                </a:solidFill>
                <a:prstDash val="solid"/>
              </a:ln>
              <a:solidFill>
                <a:schemeClr val="bg2">
                  <a:tint val="85000"/>
                  <a:satMod val="155000"/>
                </a:schemeClr>
              </a:solidFill>
            </a:endParaRP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endParaRPr lang="es-ES_tradnl" sz="20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18</a:t>
            </a:fld>
            <a:endParaRPr lang="es-ES" dirty="0"/>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00B0F0"/>
          </a:solidFill>
          <a:ln w="9525">
            <a:noFill/>
            <a:miter lim="800000"/>
            <a:headEnd/>
            <a:tailEnd/>
          </a:ln>
        </p:spPr>
        <p:txBody>
          <a:bodyPr vert="horz" wrap="square" lIns="91440" tIns="45720" rIns="91440" bIns="45720" numCol="1" anchor="ctr" anchorCtr="0" compatLnSpc="1">
            <a:prstTxWarp prst="textNoShape">
              <a:avLst/>
            </a:prstTxWarp>
          </a:bodyPr>
          <a:lstStyle/>
          <a:p>
            <a:pPr lvl="0" algn="ctr" eaLnBrk="0" hangingPunct="0">
              <a:defRPr/>
            </a:pPr>
            <a:r>
              <a:rPr lang="es-ES_tradnl" sz="3200" dirty="0" smtClean="0"/>
              <a:t>7.3 Determinar el presupuesto </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5 Rectángulo"/>
          <p:cNvSpPr/>
          <p:nvPr/>
        </p:nvSpPr>
        <p:spPr>
          <a:xfrm>
            <a:off x="539552" y="1052736"/>
            <a:ext cx="8136904" cy="6124754"/>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r>
              <a:rPr lang="es-ES_tradnl" sz="2000" b="1" dirty="0" smtClean="0"/>
              <a:t>Agregación de costos.</a:t>
            </a:r>
          </a:p>
          <a:p>
            <a:r>
              <a:rPr lang="es-ES_tradnl" dirty="0" smtClean="0"/>
              <a:t>El presupuesto debe presentarse de manera que el PM lo pueda usar para el control de los costos de las actividades durante la ejecución del proyecto.</a:t>
            </a:r>
          </a:p>
          <a:p>
            <a:r>
              <a:rPr lang="es-ES_tradnl" dirty="0" smtClean="0"/>
              <a:t>Para crear el presupuesto se suman los costos de las actividades, de los paquetes de trabajo, se agregan a las cuentas de control y se obtienen las estimaciones del proyecto. Luego se autoriza y se convierte en línea base.</a:t>
            </a:r>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r>
              <a:rPr lang="es-ES_tradnl" sz="2000" b="1" dirty="0" smtClean="0"/>
              <a:t>			</a:t>
            </a:r>
          </a:p>
          <a:p>
            <a:endParaRPr lang="es-ES_tradnl" sz="2000" b="1" dirty="0" smtClean="0"/>
          </a:p>
          <a:p>
            <a:endParaRPr lang="es-ES_tradnl" sz="2000" b="1" dirty="0" smtClean="0"/>
          </a:p>
          <a:p>
            <a:endParaRPr lang="es-ES_tradnl" sz="2000" b="1" dirty="0" smtClean="0"/>
          </a:p>
          <a:p>
            <a:endParaRPr lang="es-ES_tradnl" sz="2000" b="1" dirty="0" smtClean="0"/>
          </a:p>
          <a:p>
            <a:endParaRPr lang="es-ES_tradnl" sz="2000" b="1" dirty="0" smtClean="0"/>
          </a:p>
        </p:txBody>
      </p:sp>
      <p:sp>
        <p:nvSpPr>
          <p:cNvPr id="9" name="8 Rectángulo redondeado"/>
          <p:cNvSpPr/>
          <p:nvPr/>
        </p:nvSpPr>
        <p:spPr>
          <a:xfrm>
            <a:off x="1979712" y="6165304"/>
            <a:ext cx="5400600" cy="216024"/>
          </a:xfrm>
          <a:prstGeom prst="roundRect">
            <a:avLst/>
          </a:prstGeom>
          <a:solidFill>
            <a:srgbClr val="0070C0"/>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t>Estimaciones de la actividades</a:t>
            </a:r>
            <a:endParaRPr lang="es-ES" dirty="0" smtClean="0"/>
          </a:p>
        </p:txBody>
      </p:sp>
      <p:sp>
        <p:nvSpPr>
          <p:cNvPr id="10" name="9 Rectángulo redondeado"/>
          <p:cNvSpPr/>
          <p:nvPr/>
        </p:nvSpPr>
        <p:spPr>
          <a:xfrm>
            <a:off x="1979712" y="5733256"/>
            <a:ext cx="5400600" cy="216024"/>
          </a:xfrm>
          <a:prstGeom prst="roundRect">
            <a:avLst/>
          </a:prstGeom>
          <a:solidFill>
            <a:srgbClr val="00B050"/>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t>Reservas de contingencia de actividades</a:t>
            </a:r>
            <a:endParaRPr lang="es-ES" dirty="0" smtClean="0"/>
          </a:p>
        </p:txBody>
      </p:sp>
      <p:sp>
        <p:nvSpPr>
          <p:cNvPr id="11" name="10 Rectángulo redondeado"/>
          <p:cNvSpPr/>
          <p:nvPr/>
        </p:nvSpPr>
        <p:spPr>
          <a:xfrm>
            <a:off x="1979712" y="5301208"/>
            <a:ext cx="5400600" cy="216024"/>
          </a:xfrm>
          <a:prstGeom prst="roundRect">
            <a:avLst/>
          </a:prstGeom>
          <a:solidFill>
            <a:srgbClr val="0070C0"/>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t>Estimaciones de los paquetes de trabajo</a:t>
            </a:r>
            <a:endParaRPr lang="es-ES" dirty="0" smtClean="0"/>
          </a:p>
        </p:txBody>
      </p:sp>
      <p:sp>
        <p:nvSpPr>
          <p:cNvPr id="12" name="11 Rectángulo redondeado"/>
          <p:cNvSpPr/>
          <p:nvPr/>
        </p:nvSpPr>
        <p:spPr>
          <a:xfrm>
            <a:off x="1979712" y="4869160"/>
            <a:ext cx="5400600" cy="216024"/>
          </a:xfrm>
          <a:prstGeom prst="roundRect">
            <a:avLst/>
          </a:prstGeom>
          <a:solidFill>
            <a:srgbClr val="00B050"/>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t>Reservas de contingencia</a:t>
            </a:r>
            <a:endParaRPr lang="es-ES" dirty="0" smtClean="0"/>
          </a:p>
        </p:txBody>
      </p:sp>
      <p:sp>
        <p:nvSpPr>
          <p:cNvPr id="13" name="12 Rectángulo redondeado"/>
          <p:cNvSpPr/>
          <p:nvPr/>
        </p:nvSpPr>
        <p:spPr>
          <a:xfrm>
            <a:off x="2011336" y="4077072"/>
            <a:ext cx="5400600" cy="216024"/>
          </a:xfrm>
          <a:prstGeom prst="roundRect">
            <a:avLst/>
          </a:prstGeom>
          <a:solidFill>
            <a:schemeClr val="accent6">
              <a:lumMod val="75000"/>
            </a:schemeClr>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t>Línea Base del Costo del proyecto</a:t>
            </a:r>
            <a:endParaRPr lang="es-ES" dirty="0" smtClean="0"/>
          </a:p>
        </p:txBody>
      </p:sp>
      <p:sp>
        <p:nvSpPr>
          <p:cNvPr id="14" name="13 Rectángulo redondeado"/>
          <p:cNvSpPr/>
          <p:nvPr/>
        </p:nvSpPr>
        <p:spPr>
          <a:xfrm>
            <a:off x="2034644" y="4462274"/>
            <a:ext cx="5400600" cy="216024"/>
          </a:xfrm>
          <a:prstGeom prst="roundRect">
            <a:avLst/>
          </a:prstGeom>
          <a:solidFill>
            <a:srgbClr val="0070C0"/>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t>Cuentas de control</a:t>
            </a:r>
            <a:endParaRPr lang="es-ES" dirty="0" smtClean="0"/>
          </a:p>
        </p:txBody>
      </p:sp>
      <p:sp>
        <p:nvSpPr>
          <p:cNvPr id="15" name="14 Rectángulo redondeado"/>
          <p:cNvSpPr/>
          <p:nvPr/>
        </p:nvSpPr>
        <p:spPr>
          <a:xfrm>
            <a:off x="1979712" y="3645024"/>
            <a:ext cx="5400600" cy="216024"/>
          </a:xfrm>
          <a:prstGeom prst="roundRect">
            <a:avLst/>
          </a:prstGeom>
          <a:solidFill>
            <a:srgbClr val="00B050"/>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t>Reservas de gestión</a:t>
            </a:r>
            <a:endParaRPr lang="es-ES" dirty="0" smtClean="0"/>
          </a:p>
        </p:txBody>
      </p:sp>
      <p:sp>
        <p:nvSpPr>
          <p:cNvPr id="16" name="15 Rectángulo redondeado"/>
          <p:cNvSpPr/>
          <p:nvPr/>
        </p:nvSpPr>
        <p:spPr>
          <a:xfrm>
            <a:off x="1979712" y="3212976"/>
            <a:ext cx="5400600" cy="216024"/>
          </a:xfrm>
          <a:prstGeom prst="roundRect">
            <a:avLst/>
          </a:prstGeom>
          <a:solidFill>
            <a:schemeClr val="accent3">
              <a:lumMod val="50000"/>
            </a:schemeClr>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t>Presupuesto  Total del </a:t>
            </a:r>
            <a:r>
              <a:rPr lang="es-ES_tradnl" dirty="0"/>
              <a:t>C</a:t>
            </a:r>
            <a:r>
              <a:rPr lang="es-ES_tradnl" dirty="0" smtClean="0"/>
              <a:t>osto del Proyecto</a:t>
            </a:r>
            <a:endParaRPr lang="es-ES" dirty="0"/>
          </a:p>
        </p:txBody>
      </p:sp>
      <p:cxnSp>
        <p:nvCxnSpPr>
          <p:cNvPr id="18" name="17 Conector recto de flecha"/>
          <p:cNvCxnSpPr>
            <a:stCxn id="9" idx="1"/>
            <a:endCxn id="10" idx="1"/>
          </p:cNvCxnSpPr>
          <p:nvPr/>
        </p:nvCxnSpPr>
        <p:spPr>
          <a:xfrm rot="10800000">
            <a:off x="1979712" y="5841268"/>
            <a:ext cx="1588" cy="432048"/>
          </a:xfrm>
          <a:prstGeom prst="straightConnector1">
            <a:avLst/>
          </a:prstGeom>
          <a:ln>
            <a:noFill/>
            <a:tailEnd type="arrow"/>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0">
            <a:schemeClr val="accent1"/>
          </a:fillRef>
          <a:effectRef idx="0">
            <a:schemeClr val="accent1"/>
          </a:effectRef>
          <a:fontRef idx="minor">
            <a:schemeClr val="tx1"/>
          </a:fontRef>
        </p:style>
      </p:cxnSp>
      <p:cxnSp>
        <p:nvCxnSpPr>
          <p:cNvPr id="21" name="20 Conector recto de flecha"/>
          <p:cNvCxnSpPr/>
          <p:nvPr/>
        </p:nvCxnSpPr>
        <p:spPr>
          <a:xfrm rot="5400000" flipH="1" flipV="1">
            <a:off x="1762894" y="6381328"/>
            <a:ext cx="576858" cy="794"/>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26" name="25 Conector recto de flecha"/>
          <p:cNvCxnSpPr/>
          <p:nvPr/>
        </p:nvCxnSpPr>
        <p:spPr>
          <a:xfrm rot="5400000" flipH="1" flipV="1">
            <a:off x="1763688" y="5949280"/>
            <a:ext cx="576858" cy="794"/>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27" name="26 Conector recto de flecha"/>
          <p:cNvCxnSpPr/>
          <p:nvPr/>
        </p:nvCxnSpPr>
        <p:spPr>
          <a:xfrm rot="5400000" flipH="1" flipV="1">
            <a:off x="1763688" y="5589240"/>
            <a:ext cx="576858" cy="794"/>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30" name="29 Conector recto de flecha"/>
          <p:cNvCxnSpPr/>
          <p:nvPr/>
        </p:nvCxnSpPr>
        <p:spPr>
          <a:xfrm rot="5400000" flipH="1" flipV="1">
            <a:off x="1763688" y="5157192"/>
            <a:ext cx="576858" cy="794"/>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31" name="30 Conector recto de flecha"/>
          <p:cNvCxnSpPr/>
          <p:nvPr/>
        </p:nvCxnSpPr>
        <p:spPr>
          <a:xfrm rot="5400000" flipH="1" flipV="1">
            <a:off x="1763688" y="4725144"/>
            <a:ext cx="576858" cy="794"/>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32" name="31 Conector recto de flecha"/>
          <p:cNvCxnSpPr/>
          <p:nvPr/>
        </p:nvCxnSpPr>
        <p:spPr>
          <a:xfrm rot="5400000" flipH="1" flipV="1">
            <a:off x="1763688" y="4365104"/>
            <a:ext cx="576858" cy="794"/>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33" name="32 Conector recto de flecha"/>
          <p:cNvCxnSpPr/>
          <p:nvPr/>
        </p:nvCxnSpPr>
        <p:spPr>
          <a:xfrm flipV="1">
            <a:off x="2051720" y="3429000"/>
            <a:ext cx="794" cy="506039"/>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endPar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endParaRPr lang="es-ES_tradnl" sz="20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19</a:t>
            </a:fld>
            <a:endParaRPr lang="es-ES" dirty="0"/>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00B0F0"/>
          </a:solidFill>
          <a:ln w="9525">
            <a:noFill/>
            <a:miter lim="800000"/>
            <a:headEnd/>
            <a:tailEnd/>
          </a:ln>
        </p:spPr>
        <p:txBody>
          <a:bodyPr vert="horz" wrap="square" lIns="91440" tIns="45720" rIns="91440" bIns="45720" numCol="1" anchor="ctr" anchorCtr="0" compatLnSpc="1">
            <a:prstTxWarp prst="textNoShape">
              <a:avLst/>
            </a:prstTxWarp>
          </a:bodyPr>
          <a:lstStyle/>
          <a:p>
            <a:pPr lvl="0" algn="ctr" eaLnBrk="0" hangingPunct="0">
              <a:defRPr/>
            </a:pPr>
            <a:r>
              <a:rPr lang="es-ES_tradnl" sz="3200" dirty="0" smtClean="0"/>
              <a:t>7.3 Determinar el presupuesto </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5 Rectángulo"/>
          <p:cNvSpPr/>
          <p:nvPr/>
        </p:nvSpPr>
        <p:spPr>
          <a:xfrm>
            <a:off x="1259632" y="1196752"/>
            <a:ext cx="6696744" cy="5447645"/>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r>
              <a:rPr lang="es-ES_tradnl" sz="2400" b="1" dirty="0" smtClean="0">
                <a:solidFill>
                  <a:srgbClr val="FF0000"/>
                </a:solidFill>
                <a:effectLst>
                  <a:outerShdw blurRad="38100" dist="38100" dir="2700000" algn="tl">
                    <a:srgbClr val="000000">
                      <a:alpha val="43137"/>
                    </a:srgbClr>
                  </a:outerShdw>
                </a:effectLst>
              </a:rPr>
              <a:t>Recomendaciones: </a:t>
            </a:r>
          </a:p>
          <a:p>
            <a:endParaRPr lang="es-ES_tradnl" sz="2400" b="1" dirty="0" smtClean="0">
              <a:solidFill>
                <a:srgbClr val="FF0000"/>
              </a:solidFill>
              <a:effectLst>
                <a:outerShdw blurRad="38100" dist="38100" dir="2700000" algn="tl">
                  <a:srgbClr val="000000">
                    <a:alpha val="43137"/>
                  </a:srgbClr>
                </a:outerShdw>
              </a:effectLst>
            </a:endParaRPr>
          </a:p>
          <a:p>
            <a:pPr>
              <a:buFont typeface="Wingdings" pitchFamily="2" charset="2"/>
              <a:buChar char="ü"/>
            </a:pPr>
            <a:r>
              <a:rPr lang="es-ES_tradnl" dirty="0" smtClean="0"/>
              <a:t>Una vez que se tiene la Línea Base y el Presupuesto del costo, se recomienda revisarlo contra las estimaciones paramétricas y juicio de expertos. (</a:t>
            </a:r>
            <a:r>
              <a:rPr lang="es-ES_tradnl" sz="1600" dirty="0" smtClean="0"/>
              <a:t>Ejemplo, la mano de obra de una construcción típica es el 35% como máximo del costo total de la obra)</a:t>
            </a:r>
          </a:p>
          <a:p>
            <a:endParaRPr lang="es-ES_tradnl" sz="1600" dirty="0" smtClean="0"/>
          </a:p>
          <a:p>
            <a:pPr>
              <a:buFont typeface="Wingdings" pitchFamily="2" charset="2"/>
              <a:buChar char="ü"/>
            </a:pPr>
            <a:r>
              <a:rPr lang="es-ES_tradnl" dirty="0" smtClean="0"/>
              <a:t>El siguiente paso es crear el Flujo de Caja, que es el presupuesto del costo del proyecto en función del tiempo, es parte de la conciliación que se hace con el flujo de los fondos del proyecto. Se conoce como “curva S” que es el acumulado del costo presupuestado a lo largo del tiempo.</a:t>
            </a:r>
          </a:p>
          <a:p>
            <a:endParaRPr lang="es-ES_tradnl" dirty="0" smtClean="0"/>
          </a:p>
          <a:p>
            <a:pPr>
              <a:buFont typeface="Wingdings" pitchFamily="2" charset="2"/>
              <a:buChar char="ü"/>
            </a:pPr>
            <a:r>
              <a:rPr lang="es-ES_tradnl" dirty="0" smtClean="0"/>
              <a:t>Por último se recomienda conciliar la Línea Base y el Presupuesto del Costo del Proyecto con las restricciones impuestas en el </a:t>
            </a:r>
            <a:r>
              <a:rPr lang="es-ES_tradnl" dirty="0" err="1" smtClean="0"/>
              <a:t>Charter</a:t>
            </a:r>
            <a:r>
              <a:rPr lang="es-ES_tradnl" dirty="0" smtClean="0"/>
              <a:t> y el Enunciado del Alcance del Proyecto.</a:t>
            </a:r>
          </a:p>
          <a:p>
            <a:endParaRPr lang="es-ES_tradnl"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1 Título"/>
          <p:cNvSpPr>
            <a:spLocks noGrp="1"/>
          </p:cNvSpPr>
          <p:nvPr>
            <p:ph type="title"/>
          </p:nvPr>
        </p:nvSpPr>
        <p:spPr/>
        <p:txBody>
          <a:bodyPr/>
          <a:lstStyle/>
          <a:p>
            <a:pPr eaLnBrk="1" hangingPunct="1"/>
            <a:r>
              <a:rPr lang="es-ES_tradnl" dirty="0" smtClean="0">
                <a:solidFill>
                  <a:srgbClr val="C00000"/>
                </a:solidFill>
              </a:rPr>
              <a:t>GESTIÓN DEL COSTO</a:t>
            </a:r>
            <a:endParaRPr lang="es-ES" dirty="0" smtClean="0">
              <a:solidFill>
                <a:srgbClr val="C00000"/>
              </a:solidFill>
            </a:endParaRPr>
          </a:p>
        </p:txBody>
      </p:sp>
      <p:sp>
        <p:nvSpPr>
          <p:cNvPr id="7171" name="2 Marcador de contenido"/>
          <p:cNvSpPr>
            <a:spLocks noGrp="1"/>
          </p:cNvSpPr>
          <p:nvPr>
            <p:ph idx="1"/>
          </p:nvPr>
        </p:nvSpPr>
        <p:spPr>
          <a:xfrm>
            <a:off x="457200" y="1357298"/>
            <a:ext cx="8258175" cy="5240054"/>
          </a:xfrm>
        </p:spPr>
        <p:txBody>
          <a:bodyPr/>
          <a:lstStyle/>
          <a:p>
            <a:pPr algn="just" eaLnBrk="1" hangingPunct="1">
              <a:buNone/>
            </a:pPr>
            <a:r>
              <a:rPr lang="es-ES_tradnl" sz="2400" dirty="0" smtClean="0"/>
              <a:t>Incluye los procesos relacionados con planificar, estimar presupuestar, financiar, obtener financiamiento, gestionar y controlar los costos del proyecto de modo que se cumpla el presupuesto aprobado. (PMI, 2013)</a:t>
            </a:r>
          </a:p>
          <a:p>
            <a:pPr algn="just" eaLnBrk="1" hangingPunct="1">
              <a:buNone/>
            </a:pPr>
            <a:r>
              <a:rPr lang="es-ES_tradnl" sz="2400" b="1" dirty="0" smtClean="0"/>
              <a:t>	</a:t>
            </a:r>
          </a:p>
          <a:p>
            <a:pPr eaLnBrk="1" hangingPunct="1">
              <a:buNone/>
            </a:pPr>
            <a:r>
              <a:rPr lang="es-ES_tradnl" sz="2400" dirty="0" smtClean="0"/>
              <a:t>OBJETIVOS:</a:t>
            </a:r>
          </a:p>
          <a:p>
            <a:pPr eaLnBrk="1" hangingPunct="1">
              <a:buFont typeface="Wingdings" pitchFamily="2" charset="2"/>
              <a:buChar char="ü"/>
            </a:pPr>
            <a:r>
              <a:rPr lang="es-ES_tradnl" sz="2400" dirty="0" smtClean="0"/>
              <a:t>Conceptos generales</a:t>
            </a:r>
          </a:p>
          <a:p>
            <a:pPr eaLnBrk="1" hangingPunct="1">
              <a:buFont typeface="Wingdings" pitchFamily="2" charset="2"/>
              <a:buChar char="ü"/>
            </a:pPr>
            <a:r>
              <a:rPr lang="es-ES_tradnl" sz="2400" dirty="0" smtClean="0"/>
              <a:t>Estimar los costos</a:t>
            </a:r>
          </a:p>
          <a:p>
            <a:pPr eaLnBrk="1" hangingPunct="1">
              <a:buFont typeface="Wingdings" pitchFamily="2" charset="2"/>
              <a:buChar char="ü"/>
            </a:pPr>
            <a:r>
              <a:rPr lang="es-ES_tradnl" sz="2400" dirty="0" smtClean="0"/>
              <a:t>Técnicas y herramientas para estimar los costos</a:t>
            </a:r>
          </a:p>
          <a:p>
            <a:pPr eaLnBrk="1" hangingPunct="1">
              <a:buFont typeface="Wingdings" pitchFamily="2" charset="2"/>
              <a:buChar char="ü"/>
            </a:pPr>
            <a:r>
              <a:rPr lang="es-ES_tradnl" sz="2400" dirty="0" smtClean="0"/>
              <a:t>Determinar el presupuesto</a:t>
            </a:r>
          </a:p>
          <a:p>
            <a:pPr eaLnBrk="1" hangingPunct="1">
              <a:buFont typeface="Wingdings" pitchFamily="2" charset="2"/>
              <a:buChar char="ü"/>
            </a:pPr>
            <a:r>
              <a:rPr lang="es-ES_tradnl" sz="2400" dirty="0" smtClean="0"/>
              <a:t>Técnicas y herramientas para desarrollar el presupuesto</a:t>
            </a:r>
          </a:p>
          <a:p>
            <a:pPr eaLnBrk="1" hangingPunct="1">
              <a:buFont typeface="Wingdings" pitchFamily="2" charset="2"/>
              <a:buChar char="ü"/>
            </a:pPr>
            <a:r>
              <a:rPr lang="es-ES_tradnl" sz="2400" dirty="0" smtClean="0"/>
              <a:t>Línea base del costo</a:t>
            </a:r>
          </a:p>
          <a:p>
            <a:pPr eaLnBrk="1" hangingPunct="1">
              <a:buNone/>
            </a:pPr>
            <a:endParaRPr lang="es-ES" sz="2400" dirty="0" smtClean="0"/>
          </a:p>
          <a:p>
            <a:pPr eaLnBrk="1" hangingPunct="1">
              <a:buNone/>
            </a:pPr>
            <a:endParaRPr lang="es-ES" dirty="0"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2</a:t>
            </a:fld>
            <a:endParaRPr lang="es-E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50106"/>
          </a:xfrm>
          <a:solidFill>
            <a:srgbClr val="FFC000"/>
          </a:solidFill>
        </p:spPr>
        <p:txBody>
          <a:bodyPr/>
          <a:lstStyle/>
          <a:p>
            <a:r>
              <a:rPr lang="es-ES_tradnl" sz="3200" dirty="0" smtClean="0"/>
              <a:t>7.1 Planificar la Gestión del costo del Proyecto</a:t>
            </a:r>
            <a:endParaRPr lang="es-ES" sz="3200" dirty="0"/>
          </a:p>
        </p:txBody>
      </p:sp>
      <p:sp>
        <p:nvSpPr>
          <p:cNvPr id="3" name="2 Marcador de contenido"/>
          <p:cNvSpPr>
            <a:spLocks noGrp="1"/>
          </p:cNvSpPr>
          <p:nvPr>
            <p:ph idx="1"/>
          </p:nvPr>
        </p:nvSpPr>
        <p:spPr>
          <a:xfrm>
            <a:off x="457200" y="1124744"/>
            <a:ext cx="8229600" cy="5472608"/>
          </a:xfrm>
        </p:spPr>
        <p:txBody>
          <a:bodyPr/>
          <a:lstStyle/>
          <a:p>
            <a:r>
              <a:rPr lang="es-ES_tradnl" sz="2000" b="1" dirty="0" smtClean="0"/>
              <a:t>Definición</a:t>
            </a:r>
            <a:r>
              <a:rPr lang="es-ES" sz="2000" b="1" dirty="0" smtClean="0"/>
              <a:t> de este proceso.</a:t>
            </a:r>
          </a:p>
          <a:p>
            <a:pPr>
              <a:buNone/>
            </a:pPr>
            <a:r>
              <a:rPr lang="es-ES_tradnl" sz="2000" dirty="0" smtClean="0"/>
              <a:t>	</a:t>
            </a:r>
            <a:r>
              <a:rPr lang="es-ES_tradnl" sz="1800" dirty="0" smtClean="0"/>
              <a:t>Es el proceso que establece las políticas, procedimientos y la documentación necesarios para planificar, gestionar, ejecutar el gasto y controlar los costos del proyecto.</a:t>
            </a:r>
          </a:p>
          <a:p>
            <a:pPr>
              <a:buNone/>
            </a:pPr>
            <a:r>
              <a:rPr lang="es-ES_tradnl" sz="1800" dirty="0" smtClean="0"/>
              <a:t>	A partir de la línea base del alcance, la línea base del cronograma, el acta de constitución, y otras informaciones provenientes de la programación, los riesgos y comunicaciones; además de los factores ambientales y los activos de los procesos organizacionales.</a:t>
            </a:r>
          </a:p>
          <a:p>
            <a:r>
              <a:rPr lang="es-ES_tradnl" sz="2000" b="1" dirty="0" smtClean="0"/>
              <a:t>Se establece lo siguiente</a:t>
            </a:r>
            <a:r>
              <a:rPr lang="es-ES_tradnl" sz="2000" dirty="0" smtClean="0"/>
              <a:t>.</a:t>
            </a:r>
          </a:p>
          <a:p>
            <a:pPr>
              <a:buFont typeface="Courier New" pitchFamily="49" charset="0"/>
              <a:buChar char="o"/>
            </a:pPr>
            <a:r>
              <a:rPr lang="es-ES_tradnl" sz="1800" dirty="0" smtClean="0"/>
              <a:t>La </a:t>
            </a:r>
            <a:r>
              <a:rPr lang="es-ES_tradnl" sz="1800" b="1" dirty="0" smtClean="0"/>
              <a:t>unidad de moneda </a:t>
            </a:r>
            <a:r>
              <a:rPr lang="es-ES_tradnl" sz="1800" dirty="0" smtClean="0"/>
              <a:t>con la que voy a hacer las estimaciones.</a:t>
            </a:r>
          </a:p>
          <a:p>
            <a:pPr>
              <a:buFont typeface="Courier New" pitchFamily="49" charset="0"/>
              <a:buChar char="o"/>
            </a:pPr>
            <a:r>
              <a:rPr lang="es-ES_tradnl" sz="1800" dirty="0" smtClean="0"/>
              <a:t>Define el </a:t>
            </a:r>
            <a:r>
              <a:rPr lang="es-ES_tradnl" sz="1800" b="1" dirty="0" smtClean="0"/>
              <a:t>grado de exactitud y de precisión </a:t>
            </a:r>
            <a:r>
              <a:rPr lang="es-ES_tradnl" sz="1800" dirty="0" smtClean="0"/>
              <a:t>de los estimados.</a:t>
            </a:r>
          </a:p>
          <a:p>
            <a:pPr>
              <a:buFont typeface="Courier New" pitchFamily="49" charset="0"/>
              <a:buChar char="o"/>
            </a:pPr>
            <a:r>
              <a:rPr lang="es-ES_tradnl" sz="1800" dirty="0" smtClean="0"/>
              <a:t>Formato de los </a:t>
            </a:r>
            <a:r>
              <a:rPr lang="es-ES_tradnl" sz="1800" b="1" dirty="0" smtClean="0"/>
              <a:t>reportes</a:t>
            </a:r>
            <a:r>
              <a:rPr lang="es-ES_tradnl" sz="1800" dirty="0" smtClean="0"/>
              <a:t> a ser usados.</a:t>
            </a:r>
          </a:p>
          <a:p>
            <a:pPr>
              <a:buFont typeface="Courier New" pitchFamily="49" charset="0"/>
              <a:buChar char="o"/>
            </a:pPr>
            <a:r>
              <a:rPr lang="es-ES_tradnl" sz="1800" dirty="0" smtClean="0"/>
              <a:t>Reglas para medir el </a:t>
            </a:r>
            <a:r>
              <a:rPr lang="es-ES_tradnl" sz="1800" b="1" dirty="0" smtClean="0"/>
              <a:t>rendimiento</a:t>
            </a:r>
            <a:r>
              <a:rPr lang="es-ES_tradnl" sz="1800" dirty="0" smtClean="0"/>
              <a:t> del costo. Ejemplo Valor Ganado.</a:t>
            </a:r>
          </a:p>
          <a:p>
            <a:pPr>
              <a:buFont typeface="Courier New" pitchFamily="49" charset="0"/>
              <a:buChar char="o"/>
            </a:pPr>
            <a:r>
              <a:rPr lang="es-ES_tradnl" sz="1800" dirty="0" smtClean="0"/>
              <a:t>Determina si se van a incluir los </a:t>
            </a:r>
            <a:r>
              <a:rPr lang="es-ES_tradnl" sz="1800" b="1" dirty="0" smtClean="0"/>
              <a:t>costos directos </a:t>
            </a:r>
            <a:r>
              <a:rPr lang="es-ES_tradnl" sz="1800" dirty="0" smtClean="0"/>
              <a:t>(atribuibles al proyecto) y los </a:t>
            </a:r>
            <a:r>
              <a:rPr lang="es-ES_tradnl" sz="1800" b="1" dirty="0" smtClean="0"/>
              <a:t>indirectos</a:t>
            </a:r>
            <a:r>
              <a:rPr lang="es-ES_tradnl" sz="1800" dirty="0" smtClean="0"/>
              <a:t> (no atribuibles directamente al proyecto).</a:t>
            </a:r>
          </a:p>
          <a:p>
            <a:pPr>
              <a:buFont typeface="Courier New" pitchFamily="49" charset="0"/>
              <a:buChar char="o"/>
            </a:pPr>
            <a:r>
              <a:rPr lang="es-ES_tradnl" sz="1800" dirty="0" smtClean="0"/>
              <a:t>Establece los </a:t>
            </a:r>
            <a:r>
              <a:rPr lang="es-ES_tradnl" sz="1800" b="1" dirty="0" smtClean="0"/>
              <a:t>Umbrales de Control</a:t>
            </a:r>
            <a:r>
              <a:rPr lang="es-ES_tradnl" sz="1800" dirty="0" smtClean="0"/>
              <a:t>. Se usan como disparadores de ciertas acciones, pueden ser porcentajes de desviación respecto a la línea base.</a:t>
            </a:r>
          </a:p>
          <a:p>
            <a:pPr>
              <a:buNone/>
            </a:pPr>
            <a:r>
              <a:rPr lang="es-ES_tradnl" sz="2000" dirty="0" smtClean="0"/>
              <a:t>				</a:t>
            </a:r>
          </a:p>
          <a:p>
            <a:pPr>
              <a:buNone/>
            </a:pPr>
            <a:endParaRPr lang="es-ES_tradnl" sz="2000" dirty="0"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3</a:t>
            </a:fld>
            <a:endParaRPr lang="es-E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4082"/>
          </a:xfrm>
          <a:solidFill>
            <a:srgbClr val="FFC000"/>
          </a:solidFill>
        </p:spPr>
        <p:txBody>
          <a:bodyPr/>
          <a:lstStyle/>
          <a:p>
            <a:r>
              <a:rPr lang="es-ES_tradnl" sz="3200" dirty="0">
                <a:solidFill>
                  <a:prstClr val="black"/>
                </a:solidFill>
              </a:rPr>
              <a:t>7.1 Gestión del costo del Proyecto</a:t>
            </a:r>
            <a:endParaRPr lang="es-ES" dirty="0"/>
          </a:p>
        </p:txBody>
      </p:sp>
      <p:sp>
        <p:nvSpPr>
          <p:cNvPr id="3" name="2 Marcador de contenido"/>
          <p:cNvSpPr>
            <a:spLocks noGrp="1"/>
          </p:cNvSpPr>
          <p:nvPr>
            <p:ph idx="1"/>
          </p:nvPr>
        </p:nvSpPr>
        <p:spPr>
          <a:xfrm>
            <a:off x="457200" y="908720"/>
            <a:ext cx="8229600" cy="5616624"/>
          </a:xfrm>
        </p:spPr>
        <p:txBody>
          <a:bodyPr/>
          <a:lstStyle/>
          <a:p>
            <a:r>
              <a:rPr lang="es-ES_tradnl" sz="1800" b="1" dirty="0" smtClean="0"/>
              <a:t>Relación con la Gestión de las adquisiciones</a:t>
            </a:r>
            <a:r>
              <a:rPr lang="es-ES" sz="1800" b="1" dirty="0"/>
              <a:t> </a:t>
            </a:r>
            <a:r>
              <a:rPr lang="es-ES" sz="1800" b="1" dirty="0" smtClean="0"/>
              <a:t>y de los Riesgos.</a:t>
            </a:r>
          </a:p>
          <a:p>
            <a:pPr>
              <a:buFont typeface="Courier New" pitchFamily="49" charset="0"/>
              <a:buChar char="o"/>
            </a:pPr>
            <a:r>
              <a:rPr lang="es-ES_tradnl" sz="1600" dirty="0" smtClean="0"/>
              <a:t>La Gestión de los Costos determina el costo de los recursos necesarios del proyecto pero no analiza las condiciones de obtención de este recurso en términos contractuales: condiciones del contrato, formas de pago, etc.</a:t>
            </a:r>
          </a:p>
          <a:p>
            <a:pPr>
              <a:buFont typeface="Courier New" pitchFamily="49" charset="0"/>
              <a:buChar char="o"/>
            </a:pPr>
            <a:r>
              <a:rPr lang="es-ES_tradnl" sz="1600" dirty="0" smtClean="0"/>
              <a:t>El costo del recurso se incluye en el proyecto de acuerdo a los criterios siguientes: al principio de la actividad, al final de la actividad, prorrateado durante la ejecución de la actividad, cuando se carga a la cuenta contable. El criterio lo definen entre el Patrocinador y el Director del Proyecto.</a:t>
            </a:r>
          </a:p>
          <a:p>
            <a:r>
              <a:rPr lang="es-ES_tradnl" sz="1800" b="1" dirty="0" smtClean="0"/>
              <a:t>Costo del Ciclo de Vida del producto.</a:t>
            </a:r>
          </a:p>
          <a:p>
            <a:pPr>
              <a:buNone/>
            </a:pPr>
            <a:r>
              <a:rPr lang="es-ES_tradnl" sz="1800" dirty="0" smtClean="0"/>
              <a:t>	</a:t>
            </a:r>
            <a:r>
              <a:rPr lang="es-ES_tradnl" sz="1600" dirty="0" smtClean="0"/>
              <a:t>Se refiere al costo del producto durante toda su vida, no solo el costo del proyecto:</a:t>
            </a:r>
          </a:p>
          <a:p>
            <a:pPr>
              <a:buNone/>
            </a:pPr>
            <a:r>
              <a:rPr lang="es-ES_tradnl" sz="1600" dirty="0" smtClean="0"/>
              <a:t>	costo del proyecto + costo de mantenimiento = costo del ciclo de vida del producto</a:t>
            </a:r>
          </a:p>
          <a:p>
            <a:r>
              <a:rPr lang="es-ES_tradnl" sz="1800" b="1" dirty="0" smtClean="0"/>
              <a:t>Análisis de Valor.</a:t>
            </a:r>
          </a:p>
          <a:p>
            <a:pPr>
              <a:buNone/>
            </a:pPr>
            <a:r>
              <a:rPr lang="es-ES_tradnl" sz="2000" dirty="0" smtClean="0"/>
              <a:t>	</a:t>
            </a:r>
            <a:r>
              <a:rPr lang="es-ES_tradnl" sz="1600" dirty="0" smtClean="0"/>
              <a:t>Se refiere a la Ingeniería del Valor : encontrar la forma de hacer el mismo trabajo a un costo menor, sin sacrificar el alcance, la calidad ni el rendimiento.</a:t>
            </a:r>
          </a:p>
          <a:p>
            <a:r>
              <a:rPr lang="es-ES_tradnl" sz="1800" b="1" dirty="0" smtClean="0"/>
              <a:t>Costo del Riesgo</a:t>
            </a:r>
            <a:r>
              <a:rPr lang="es-ES_tradnl" sz="1800" dirty="0" smtClean="0"/>
              <a:t>.</a:t>
            </a:r>
          </a:p>
          <a:p>
            <a:pPr>
              <a:buNone/>
            </a:pPr>
            <a:r>
              <a:rPr lang="es-ES_tradnl" sz="2000" dirty="0" smtClean="0"/>
              <a:t>	</a:t>
            </a:r>
            <a:r>
              <a:rPr lang="es-ES_tradnl" sz="1600" dirty="0" smtClean="0"/>
              <a:t>Se refiere al costo implícito en la toma decisiones acerca de Estrategias para enfrentar los Riesgos.</a:t>
            </a:r>
          </a:p>
          <a:p>
            <a:r>
              <a:rPr lang="es-ES_tradnl" sz="1800" b="1" dirty="0" smtClean="0"/>
              <a:t>Costo de la Calidad.</a:t>
            </a:r>
          </a:p>
          <a:p>
            <a:pPr>
              <a:buNone/>
            </a:pPr>
            <a:r>
              <a:rPr lang="es-ES_tradnl" sz="1600" b="1" dirty="0" smtClean="0"/>
              <a:t>	</a:t>
            </a:r>
            <a:r>
              <a:rPr lang="es-ES_tradnl" sz="1600" dirty="0" smtClean="0"/>
              <a:t>Se refiere al costo de las actividades que aseguran la calidad en el proyecto.</a:t>
            </a: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4</a:t>
            </a:fld>
            <a:endParaRPr lang="es-E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54032"/>
          </a:xfrm>
          <a:solidFill>
            <a:srgbClr val="92D050"/>
          </a:solidFill>
        </p:spPr>
        <p:txBody>
          <a:bodyPr/>
          <a:lstStyle/>
          <a:p>
            <a:r>
              <a:rPr lang="es-ES_tradnl" sz="3200" dirty="0" smtClean="0"/>
              <a:t>7.2 Estimar los costos </a:t>
            </a:r>
            <a:endParaRPr lang="es-ES" sz="3200" dirty="0"/>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2730336977"/>
              </p:ext>
            </p:extLst>
          </p:nvPr>
        </p:nvGraphicFramePr>
        <p:xfrm>
          <a:off x="467544" y="908720"/>
          <a:ext cx="8229600" cy="5589240"/>
        </p:xfrm>
        <a:graphic>
          <a:graphicData uri="http://schemas.openxmlformats.org/drawingml/2006/table">
            <a:tbl>
              <a:tblPr firstRow="1" bandRow="1">
                <a:tableStyleId>{5C22544A-7EE6-4342-B048-85BDC9FD1C3A}</a:tableStyleId>
              </a:tblPr>
              <a:tblGrid>
                <a:gridCol w="2808312"/>
                <a:gridCol w="2678088"/>
                <a:gridCol w="2743200"/>
              </a:tblGrid>
              <a:tr h="370840">
                <a:tc>
                  <a:txBody>
                    <a:bodyPr/>
                    <a:lstStyle/>
                    <a:p>
                      <a:r>
                        <a:rPr lang="es-ES_tradnl" dirty="0" smtClean="0"/>
                        <a:t>Entradas</a:t>
                      </a:r>
                      <a:endParaRPr lang="es-ES" dirty="0"/>
                    </a:p>
                  </a:txBody>
                  <a:tcPr/>
                </a:tc>
                <a:tc>
                  <a:txBody>
                    <a:bodyPr/>
                    <a:lstStyle/>
                    <a:p>
                      <a:r>
                        <a:rPr lang="es-ES_tradnl" dirty="0" smtClean="0"/>
                        <a:t>Técnicas y Herramientas</a:t>
                      </a:r>
                      <a:endParaRPr lang="es-ES" dirty="0"/>
                    </a:p>
                  </a:txBody>
                  <a:tcPr/>
                </a:tc>
                <a:tc>
                  <a:txBody>
                    <a:bodyPr/>
                    <a:lstStyle/>
                    <a:p>
                      <a:r>
                        <a:rPr lang="es-ES_tradnl" dirty="0" smtClean="0"/>
                        <a:t>Salidas</a:t>
                      </a:r>
                      <a:endParaRPr lang="es-ES" dirty="0"/>
                    </a:p>
                  </a:txBody>
                  <a:tcPr/>
                </a:tc>
              </a:tr>
              <a:tr h="370840">
                <a:tc>
                  <a:txBody>
                    <a:bodyPr/>
                    <a:lstStyle/>
                    <a:p>
                      <a:r>
                        <a:rPr lang="es-CR" dirty="0" smtClean="0"/>
                        <a:t>1. Plan</a:t>
                      </a:r>
                      <a:r>
                        <a:rPr lang="es-CR" baseline="0" dirty="0" smtClean="0"/>
                        <a:t> de gestión del costo</a:t>
                      </a:r>
                      <a:endParaRPr lang="es-CR" dirty="0"/>
                    </a:p>
                  </a:txBody>
                  <a:tcPr/>
                </a:tc>
                <a:tc>
                  <a:txBody>
                    <a:bodyPr/>
                    <a:lstStyle/>
                    <a:p>
                      <a:r>
                        <a:rPr lang="es-ES_tradnl" sz="1600" dirty="0" smtClean="0"/>
                        <a:t>1. Juicio de Expertos</a:t>
                      </a:r>
                      <a:endParaRPr lang="es-ES" sz="1600" dirty="0"/>
                    </a:p>
                  </a:txBody>
                  <a:tcPr/>
                </a:tc>
                <a:tc>
                  <a:txBody>
                    <a:bodyPr/>
                    <a:lstStyle/>
                    <a:p>
                      <a:pPr marL="342900" indent="-342900">
                        <a:buNone/>
                      </a:pPr>
                      <a:r>
                        <a:rPr lang="es-ES_tradnl" sz="1600" dirty="0" smtClean="0"/>
                        <a:t>1. Estimaciones de Costos de la Actividades</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600" dirty="0" smtClean="0"/>
                        <a:t>2. Plan</a:t>
                      </a:r>
                      <a:r>
                        <a:rPr lang="es-ES_tradnl" sz="1600" baseline="0" dirty="0" smtClean="0"/>
                        <a:t> de Gestión de los Recursos Humanos</a:t>
                      </a:r>
                      <a:endParaRPr lang="es-ES" sz="1600" dirty="0" smtClean="0"/>
                    </a:p>
                  </a:txBody>
                  <a:tcPr/>
                </a:tc>
                <a:tc>
                  <a:txBody>
                    <a:bodyPr/>
                    <a:lstStyle/>
                    <a:p>
                      <a:r>
                        <a:rPr lang="es-ES_tradnl" sz="1600" dirty="0" smtClean="0"/>
                        <a:t>2. Estimación Análoga</a:t>
                      </a:r>
                      <a:endParaRPr lang="es-ES" sz="1600" dirty="0"/>
                    </a:p>
                  </a:txBody>
                  <a:tcPr/>
                </a:tc>
                <a:tc>
                  <a:txBody>
                    <a:bodyPr/>
                    <a:lstStyle/>
                    <a:p>
                      <a:r>
                        <a:rPr lang="es-ES_tradnl" sz="1600" dirty="0" smtClean="0"/>
                        <a:t>2. Base de las Estimaciones</a:t>
                      </a:r>
                      <a:endParaRPr lang="es-ES" sz="1600" dirty="0"/>
                    </a:p>
                  </a:txBody>
                  <a:tcPr/>
                </a:tc>
              </a:tr>
              <a:tr h="6311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600" dirty="0" smtClean="0"/>
                        <a:t>3. Línea</a:t>
                      </a:r>
                      <a:r>
                        <a:rPr lang="es-ES_tradnl" sz="1600" baseline="0" dirty="0" smtClean="0"/>
                        <a:t> Base del Alcance</a:t>
                      </a:r>
                      <a:endParaRPr lang="es-ES" sz="1600" dirty="0" smtClean="0"/>
                    </a:p>
                  </a:txBody>
                  <a:tcPr/>
                </a:tc>
                <a:tc>
                  <a:txBody>
                    <a:bodyPr/>
                    <a:lstStyle/>
                    <a:p>
                      <a:r>
                        <a:rPr lang="es-ES_tradnl" sz="1600" dirty="0" smtClean="0"/>
                        <a:t>3.</a:t>
                      </a:r>
                      <a:r>
                        <a:rPr lang="es-ES_tradnl" sz="1600" baseline="0" dirty="0" smtClean="0"/>
                        <a:t> Estimación Paramétrica</a:t>
                      </a:r>
                      <a:endParaRPr lang="es-E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600" kern="1200" baseline="0" dirty="0" smtClean="0">
                          <a:solidFill>
                            <a:schemeClr val="dk1"/>
                          </a:solidFill>
                          <a:latin typeface="+mn-lt"/>
                          <a:ea typeface="+mn-ea"/>
                          <a:cs typeface="+mn-cs"/>
                        </a:rPr>
                        <a:t>3. </a:t>
                      </a:r>
                      <a:r>
                        <a:rPr lang="es-ES_tradnl" sz="1600" baseline="0" dirty="0" smtClean="0"/>
                        <a:t>Actualizaciones a los documentos del proyecto</a:t>
                      </a:r>
                      <a:endParaRPr lang="es-ES" sz="1600"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600" dirty="0" smtClean="0"/>
                        <a:t>4. Cronograma</a:t>
                      </a:r>
                      <a:r>
                        <a:rPr lang="es-ES_tradnl" sz="1600" baseline="0" dirty="0" smtClean="0"/>
                        <a:t> del Proyecto</a:t>
                      </a:r>
                      <a:endParaRPr lang="es-ES" sz="1600" dirty="0" smtClean="0"/>
                    </a:p>
                  </a:txBody>
                  <a:tcPr/>
                </a:tc>
                <a:tc>
                  <a:txBody>
                    <a:bodyPr/>
                    <a:lstStyle/>
                    <a:p>
                      <a:r>
                        <a:rPr lang="es-ES_tradnl" sz="1600" dirty="0" smtClean="0"/>
                        <a:t>4. Estimación</a:t>
                      </a:r>
                      <a:r>
                        <a:rPr lang="es-ES_tradnl" sz="1600" baseline="0" dirty="0" smtClean="0"/>
                        <a:t> Ascendente</a:t>
                      </a:r>
                      <a:endParaRPr lang="es-ES" sz="1600" dirty="0"/>
                    </a:p>
                  </a:txBody>
                  <a:tcPr/>
                </a:tc>
                <a:tc>
                  <a:txBody>
                    <a:bodyPr/>
                    <a:lstStyle/>
                    <a:p>
                      <a:endParaRPr lang="es-ES" sz="1600" kern="1200" baseline="0" dirty="0">
                        <a:solidFill>
                          <a:schemeClr val="dk1"/>
                        </a:solidFill>
                        <a:latin typeface="+mn-lt"/>
                        <a:ea typeface="+mn-ea"/>
                        <a:cs typeface="+mn-cs"/>
                      </a:endParaRPr>
                    </a:p>
                  </a:txBody>
                  <a:tcPr/>
                </a:tc>
              </a:tr>
              <a:tr h="370840">
                <a:tc>
                  <a:txBody>
                    <a:bodyPr/>
                    <a:lstStyle/>
                    <a:p>
                      <a:r>
                        <a:rPr lang="es-ES_tradnl" sz="1600" dirty="0" smtClean="0"/>
                        <a:t>5. Registro de Riesgos</a:t>
                      </a:r>
                      <a:endParaRPr lang="es-ES" sz="1600" dirty="0"/>
                    </a:p>
                  </a:txBody>
                  <a:tcPr/>
                </a:tc>
                <a:tc>
                  <a:txBody>
                    <a:bodyPr/>
                    <a:lstStyle/>
                    <a:p>
                      <a:r>
                        <a:rPr lang="es-ES_tradnl" sz="1600" dirty="0" smtClean="0"/>
                        <a:t>5. Estimación</a:t>
                      </a:r>
                      <a:r>
                        <a:rPr lang="es-ES_tradnl" sz="1600" baseline="0" dirty="0" smtClean="0"/>
                        <a:t> por Tres Valores</a:t>
                      </a:r>
                      <a:endParaRPr lang="es-ES" sz="1600" dirty="0"/>
                    </a:p>
                  </a:txBody>
                  <a:tcPr/>
                </a:tc>
                <a:tc>
                  <a:txBody>
                    <a:bodyPr/>
                    <a:lstStyle/>
                    <a:p>
                      <a:endParaRPr lang="es-ES" sz="1600" dirty="0"/>
                    </a:p>
                  </a:txBody>
                  <a:tcPr/>
                </a:tc>
              </a:tr>
              <a:tr h="370840">
                <a:tc>
                  <a:txBody>
                    <a:bodyPr/>
                    <a:lstStyle/>
                    <a:p>
                      <a:r>
                        <a:rPr lang="es-ES_tradnl" sz="1600" dirty="0" smtClean="0"/>
                        <a:t>6. Factores Ambientales de la Empresa</a:t>
                      </a:r>
                      <a:endParaRPr lang="es-ES" sz="1600" dirty="0"/>
                    </a:p>
                  </a:txBody>
                  <a:tcPr/>
                </a:tc>
                <a:tc>
                  <a:txBody>
                    <a:bodyPr/>
                    <a:lstStyle/>
                    <a:p>
                      <a:r>
                        <a:rPr lang="es-ES_tradnl" sz="1600" dirty="0" smtClean="0"/>
                        <a:t>6. Análisis de Reserva</a:t>
                      </a:r>
                      <a:endParaRPr lang="es-ES" sz="1600" dirty="0"/>
                    </a:p>
                  </a:txBody>
                  <a:tcPr/>
                </a:tc>
                <a:tc>
                  <a:txBody>
                    <a:bodyPr/>
                    <a:lstStyle/>
                    <a:p>
                      <a:endParaRPr lang="es-ES" sz="1600" dirty="0"/>
                    </a:p>
                  </a:txBody>
                  <a:tcPr/>
                </a:tc>
              </a:tr>
              <a:tr h="370840">
                <a:tc>
                  <a:txBody>
                    <a:bodyPr/>
                    <a:lstStyle/>
                    <a:p>
                      <a:r>
                        <a:rPr lang="es-ES_tradnl" sz="1600" dirty="0" smtClean="0"/>
                        <a:t>7. Activos de los procesos </a:t>
                      </a:r>
                      <a:r>
                        <a:rPr lang="es-ES_tradnl" sz="1600" dirty="0" err="1" smtClean="0"/>
                        <a:t>org</a:t>
                      </a:r>
                      <a:r>
                        <a:rPr lang="es-ES_tradnl" sz="1600" dirty="0" smtClean="0"/>
                        <a:t>.</a:t>
                      </a:r>
                      <a:endParaRPr lang="es-ES" sz="1600" dirty="0"/>
                    </a:p>
                  </a:txBody>
                  <a:tcPr/>
                </a:tc>
                <a:tc>
                  <a:txBody>
                    <a:bodyPr/>
                    <a:lstStyle/>
                    <a:p>
                      <a:r>
                        <a:rPr lang="es-ES_tradnl" sz="1600" dirty="0" smtClean="0"/>
                        <a:t>7. Costo de la Calidad</a:t>
                      </a:r>
                      <a:endParaRPr lang="es-ES" sz="1600" dirty="0"/>
                    </a:p>
                  </a:txBody>
                  <a:tcPr/>
                </a:tc>
                <a:tc>
                  <a:txBody>
                    <a:bodyPr/>
                    <a:lstStyle/>
                    <a:p>
                      <a:endParaRPr lang="es-ES" sz="1600" dirty="0"/>
                    </a:p>
                  </a:txBody>
                  <a:tcPr/>
                </a:tc>
              </a:tr>
              <a:tr h="370840">
                <a:tc>
                  <a:txBody>
                    <a:bodyPr/>
                    <a:lstStyle/>
                    <a:p>
                      <a:endParaRPr lang="es-ES" sz="1600" dirty="0"/>
                    </a:p>
                  </a:txBody>
                  <a:tcPr/>
                </a:tc>
                <a:tc>
                  <a:txBody>
                    <a:bodyPr/>
                    <a:lstStyle/>
                    <a:p>
                      <a:r>
                        <a:rPr lang="es-ES_tradnl" sz="1600" dirty="0" smtClean="0"/>
                        <a:t>8. Software para la estimación de los costo</a:t>
                      </a:r>
                      <a:endParaRPr lang="es-ES" sz="1600" dirty="0"/>
                    </a:p>
                  </a:txBody>
                  <a:tcPr/>
                </a:tc>
                <a:tc>
                  <a:txBody>
                    <a:bodyPr/>
                    <a:lstStyle/>
                    <a:p>
                      <a:endParaRPr lang="es-ES" sz="1600" dirty="0"/>
                    </a:p>
                  </a:txBody>
                  <a:tcPr/>
                </a:tc>
              </a:tr>
              <a:tr h="370840">
                <a:tc>
                  <a:txBody>
                    <a:bodyPr/>
                    <a:lstStyle/>
                    <a:p>
                      <a:endParaRPr lang="es-ES" sz="1600" dirty="0"/>
                    </a:p>
                  </a:txBody>
                  <a:tcPr/>
                </a:tc>
                <a:tc>
                  <a:txBody>
                    <a:bodyPr/>
                    <a:lstStyle/>
                    <a:p>
                      <a:r>
                        <a:rPr lang="es-ES_tradnl" sz="1600" dirty="0" smtClean="0"/>
                        <a:t>9. Análisis de las Propuestas para</a:t>
                      </a:r>
                      <a:r>
                        <a:rPr lang="es-ES_tradnl" sz="1600" baseline="0" dirty="0" smtClean="0"/>
                        <a:t> Licitaciones</a:t>
                      </a:r>
                      <a:endParaRPr lang="es-ES" sz="1600" dirty="0"/>
                    </a:p>
                  </a:txBody>
                  <a:tcPr/>
                </a:tc>
                <a:tc>
                  <a:txBody>
                    <a:bodyPr/>
                    <a:lstStyle/>
                    <a:p>
                      <a:endParaRPr lang="es-ES" sz="1600" dirty="0"/>
                    </a:p>
                  </a:txBody>
                  <a:tcPr/>
                </a:tc>
              </a:tr>
              <a:tr h="370840">
                <a:tc>
                  <a:txBody>
                    <a:bodyPr/>
                    <a:lstStyle/>
                    <a:p>
                      <a:endParaRPr lang="es-ES" sz="1600" dirty="0"/>
                    </a:p>
                  </a:txBody>
                  <a:tcPr/>
                </a:tc>
                <a:tc>
                  <a:txBody>
                    <a:bodyPr/>
                    <a:lstStyle/>
                    <a:p>
                      <a:r>
                        <a:rPr lang="es-ES" sz="1600" dirty="0" smtClean="0"/>
                        <a:t>10. Técnicas</a:t>
                      </a:r>
                      <a:r>
                        <a:rPr lang="es-ES" sz="1600" baseline="0" dirty="0" smtClean="0"/>
                        <a:t> de decisión grupales</a:t>
                      </a:r>
                      <a:endParaRPr lang="es-ES" sz="1600" dirty="0"/>
                    </a:p>
                  </a:txBody>
                  <a:tcPr/>
                </a:tc>
                <a:tc>
                  <a:txBody>
                    <a:bodyPr/>
                    <a:lstStyle/>
                    <a:p>
                      <a:endParaRPr lang="es-ES" sz="1600" dirty="0"/>
                    </a:p>
                  </a:txBody>
                  <a:tcPr/>
                </a:tc>
              </a:tr>
            </a:tbl>
          </a:graphicData>
        </a:graphic>
      </p:graphicFrame>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5</a:t>
            </a:fld>
            <a:endParaRPr lang="es-E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endPar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endParaRPr lang="es-ES_tradnl" sz="20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6</a:t>
            </a:fld>
            <a:endParaRPr lang="es-ES" dirty="0"/>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92D050"/>
          </a:solidFill>
          <a:ln w="9525">
            <a:noFill/>
            <a:miter lim="800000"/>
            <a:headEnd/>
            <a:tailEnd/>
          </a:ln>
        </p:spPr>
        <p:txBody>
          <a:bodyPr vert="horz" wrap="square" lIns="91440" tIns="45720" rIns="91440" bIns="45720" numCol="1" anchor="ctr" anchorCtr="0" compatLnSpc="1">
            <a:prstTxWarp prst="textNoShape">
              <a:avLst/>
            </a:prstTxWarp>
          </a:bodyPr>
          <a:lstStyle/>
          <a:p>
            <a:pPr lvl="0" algn="ctr" eaLnBrk="0" hangingPunct="0">
              <a:defRPr/>
            </a:pPr>
            <a:r>
              <a:rPr lang="es-ES_tradnl" sz="3200" dirty="0" smtClean="0"/>
              <a:t>7.2 Estimar los costos </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5 Rectángulo"/>
          <p:cNvSpPr/>
          <p:nvPr/>
        </p:nvSpPr>
        <p:spPr>
          <a:xfrm>
            <a:off x="1691680" y="1484784"/>
            <a:ext cx="5429288" cy="3231654"/>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r>
              <a:rPr lang="es-ES_tradnl" sz="2400" b="1" dirty="0" smtClean="0">
                <a:solidFill>
                  <a:srgbClr val="FF0000"/>
                </a:solidFill>
                <a:effectLst>
                  <a:outerShdw blurRad="38100" dist="38100" dir="2700000" algn="tl">
                    <a:srgbClr val="000000">
                      <a:alpha val="43137"/>
                    </a:srgbClr>
                  </a:outerShdw>
                </a:effectLst>
              </a:rPr>
              <a:t>Definición: </a:t>
            </a:r>
          </a:p>
          <a:p>
            <a:r>
              <a:rPr lang="es-ES_tradnl" dirty="0" smtClean="0"/>
              <a:t>Es el proceso que permite la estimación de los costos de los recursos necesarios para desarrollar las actividades del proyecto.</a:t>
            </a:r>
          </a:p>
          <a:p>
            <a:endParaRPr lang="es-ES_tradnl" dirty="0" smtClean="0"/>
          </a:p>
          <a:p>
            <a:r>
              <a:rPr lang="es-ES_tradnl" dirty="0" smtClean="0"/>
              <a:t>Consiste en:</a:t>
            </a:r>
          </a:p>
          <a:p>
            <a:pPr>
              <a:buFont typeface="Wingdings" pitchFamily="2" charset="2"/>
              <a:buChar char="ü"/>
            </a:pPr>
            <a:r>
              <a:rPr lang="es-ES_tradnl" dirty="0" smtClean="0"/>
              <a:t>Identificar y considerar las alternativas para estimar los costos de los recursos.</a:t>
            </a:r>
          </a:p>
          <a:p>
            <a:pPr>
              <a:buFont typeface="Wingdings" pitchFamily="2" charset="2"/>
              <a:buChar char="ü"/>
            </a:pPr>
            <a:r>
              <a:rPr lang="es-ES_tradnl" dirty="0" smtClean="0"/>
              <a:t>Considera el equilibrio entre los costos y los riesgos.</a:t>
            </a:r>
          </a:p>
          <a:p>
            <a:endParaRPr lang="es-ES_tradnl"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endPar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endParaRPr lang="es-ES_tradnl" sz="20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7</a:t>
            </a:fld>
            <a:endParaRPr lang="es-ES" dirty="0"/>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92D050"/>
          </a:solidFill>
          <a:ln w="9525">
            <a:noFill/>
            <a:miter lim="800000"/>
            <a:headEnd/>
            <a:tailEnd/>
          </a:ln>
        </p:spPr>
        <p:txBody>
          <a:bodyPr vert="horz" wrap="square" lIns="91440" tIns="45720" rIns="91440" bIns="45720" numCol="1" anchor="ctr" anchorCtr="0" compatLnSpc="1">
            <a:prstTxWarp prst="textNoShape">
              <a:avLst/>
            </a:prstTxWarp>
          </a:bodyPr>
          <a:lstStyle/>
          <a:p>
            <a:pPr lvl="0" algn="ctr" eaLnBrk="0" hangingPunct="0">
              <a:defRPr/>
            </a:pPr>
            <a:r>
              <a:rPr lang="es-ES_tradnl" sz="3200" dirty="0" smtClean="0"/>
              <a:t>7.2 Estimar los costos </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5 Rectángulo"/>
          <p:cNvSpPr/>
          <p:nvPr/>
        </p:nvSpPr>
        <p:spPr>
          <a:xfrm>
            <a:off x="1691680" y="1484784"/>
            <a:ext cx="5429288" cy="4585871"/>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endParaRPr lang="es-ES_tradnl" dirty="0" smtClean="0"/>
          </a:p>
          <a:p>
            <a:r>
              <a:rPr lang="es-ES_tradnl" sz="2000" b="1" dirty="0" smtClean="0"/>
              <a:t>Qué es estimado en este proceso, además de los recursos propios del proyecto?</a:t>
            </a:r>
          </a:p>
          <a:p>
            <a:pPr>
              <a:buFont typeface="Wingdings" pitchFamily="2" charset="2"/>
              <a:buChar char="ü"/>
            </a:pPr>
            <a:r>
              <a:rPr lang="es-ES_tradnl" dirty="0" smtClean="0"/>
              <a:t>Costo de los esfuerzos de calidad</a:t>
            </a:r>
          </a:p>
          <a:p>
            <a:pPr>
              <a:buFont typeface="Wingdings" pitchFamily="2" charset="2"/>
              <a:buChar char="ü"/>
            </a:pPr>
            <a:r>
              <a:rPr lang="es-ES_tradnl" dirty="0" smtClean="0"/>
              <a:t>Costo de los esfuerzos de análisis de riesgos</a:t>
            </a:r>
          </a:p>
          <a:p>
            <a:pPr>
              <a:buFont typeface="Wingdings" pitchFamily="2" charset="2"/>
              <a:buChar char="ü"/>
            </a:pPr>
            <a:r>
              <a:rPr lang="es-ES_tradnl" dirty="0" smtClean="0"/>
              <a:t>Costo de los administradores del proyecto</a:t>
            </a:r>
          </a:p>
          <a:p>
            <a:pPr>
              <a:buFont typeface="Wingdings" pitchFamily="2" charset="2"/>
              <a:buChar char="ü"/>
            </a:pPr>
            <a:r>
              <a:rPr lang="es-ES_tradnl" dirty="0" smtClean="0"/>
              <a:t>Costo de las actividades de administración del proyecto.</a:t>
            </a:r>
          </a:p>
          <a:p>
            <a:pPr>
              <a:buFont typeface="Wingdings" pitchFamily="2" charset="2"/>
              <a:buChar char="ü"/>
            </a:pPr>
            <a:r>
              <a:rPr lang="es-ES_tradnl" dirty="0" smtClean="0"/>
              <a:t>Costos directos relacionados con el proyecto</a:t>
            </a:r>
          </a:p>
          <a:p>
            <a:pPr>
              <a:buFont typeface="Wingdings" pitchFamily="2" charset="2"/>
              <a:buChar char="ü"/>
            </a:pPr>
            <a:r>
              <a:rPr lang="es-ES_tradnl" dirty="0" smtClean="0"/>
              <a:t>Suministros para la oficina del proyecto.</a:t>
            </a:r>
          </a:p>
          <a:p>
            <a:pPr>
              <a:buFont typeface="Wingdings" pitchFamily="2" charset="2"/>
              <a:buChar char="ü"/>
            </a:pPr>
            <a:r>
              <a:rPr lang="es-ES_tradnl" dirty="0" smtClean="0"/>
              <a:t>Salarios de la administración del proyecto y gastos de la oficina del proyecto</a:t>
            </a:r>
          </a:p>
          <a:p>
            <a:pPr>
              <a:buFont typeface="Wingdings" pitchFamily="2" charset="2"/>
              <a:buChar char="ü"/>
            </a:pPr>
            <a:r>
              <a:rPr lang="es-ES_tradnl" dirty="0" smtClean="0"/>
              <a:t>Costos de las consultorías relacionadas con el proyecto.</a:t>
            </a:r>
          </a:p>
          <a:p>
            <a:pPr>
              <a:buFont typeface="Wingdings" pitchFamily="2" charset="2"/>
              <a:buChar char="ü"/>
            </a:pPr>
            <a:r>
              <a:rPr lang="es-ES_tradnl" dirty="0" smtClean="0"/>
              <a:t>Otros considerados de importancia por el equipo de proyecto.</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endPar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endParaRPr lang="es-ES_tradnl" sz="20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8</a:t>
            </a:fld>
            <a:endParaRPr lang="es-ES" dirty="0"/>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92D050"/>
          </a:solidFill>
          <a:ln w="9525">
            <a:noFill/>
            <a:miter lim="800000"/>
            <a:headEnd/>
            <a:tailEnd/>
          </a:ln>
        </p:spPr>
        <p:txBody>
          <a:bodyPr vert="horz" wrap="square" lIns="91440" tIns="45720" rIns="91440" bIns="45720" numCol="1" anchor="ctr" anchorCtr="0" compatLnSpc="1">
            <a:prstTxWarp prst="textNoShape">
              <a:avLst/>
            </a:prstTxWarp>
          </a:bodyPr>
          <a:lstStyle/>
          <a:p>
            <a:pPr lvl="0" algn="ctr" eaLnBrk="0" hangingPunct="0">
              <a:defRPr/>
            </a:pPr>
            <a:r>
              <a:rPr lang="es-ES_tradnl" sz="3200" dirty="0" smtClean="0"/>
              <a:t>7.2 Estimar los costos </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5 Rectángulo"/>
          <p:cNvSpPr/>
          <p:nvPr/>
        </p:nvSpPr>
        <p:spPr>
          <a:xfrm>
            <a:off x="1691680" y="1124744"/>
            <a:ext cx="5429288" cy="4832092"/>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endParaRPr lang="es-ES_tradnl" dirty="0" smtClean="0"/>
          </a:p>
          <a:p>
            <a:r>
              <a:rPr lang="es-ES_tradnl" sz="2000" b="1" dirty="0" smtClean="0"/>
              <a:t>Tipos de costos</a:t>
            </a:r>
          </a:p>
          <a:p>
            <a:pPr>
              <a:buFont typeface="Wingdings" pitchFamily="2" charset="2"/>
              <a:buChar char="ü"/>
            </a:pPr>
            <a:r>
              <a:rPr lang="es-ES_tradnl" u="sng" dirty="0" smtClean="0"/>
              <a:t>Costos Variables</a:t>
            </a:r>
            <a:r>
              <a:rPr lang="es-ES_tradnl" dirty="0" smtClean="0"/>
              <a:t>. Costos que cambian con la cantidad de producción o de trabajo, ejemplo: materiales, suministros, salarios del personal de ejecución de las actividades, otros.</a:t>
            </a:r>
          </a:p>
          <a:p>
            <a:pPr>
              <a:buFont typeface="Wingdings" pitchFamily="2" charset="2"/>
              <a:buChar char="ü"/>
            </a:pPr>
            <a:r>
              <a:rPr lang="es-ES_tradnl" u="sng" dirty="0" smtClean="0"/>
              <a:t>Costos Fijos</a:t>
            </a:r>
            <a:r>
              <a:rPr lang="es-ES_tradnl" dirty="0" smtClean="0"/>
              <a:t>. Costos que no cambian con la cantidad de producción, ejemplo: alquileres, salarios de la administración del proyecto, servicios públicos, otros.</a:t>
            </a:r>
          </a:p>
          <a:p>
            <a:pPr>
              <a:buFont typeface="Wingdings" pitchFamily="2" charset="2"/>
              <a:buChar char="ü"/>
            </a:pPr>
            <a:r>
              <a:rPr lang="es-ES_tradnl" u="sng" dirty="0" smtClean="0"/>
              <a:t>Costos Directos</a:t>
            </a:r>
            <a:r>
              <a:rPr lang="es-ES_tradnl" dirty="0" smtClean="0"/>
              <a:t>. Costos directamente atribuibles al trabajo del proyecto, viáticos, salarios de la administración del proyecto, costos del material usado en el proyecto, otros.</a:t>
            </a:r>
          </a:p>
          <a:p>
            <a:pPr>
              <a:buFont typeface="Wingdings" pitchFamily="2" charset="2"/>
              <a:buChar char="ü"/>
            </a:pPr>
            <a:r>
              <a:rPr lang="es-ES_tradnl" u="sng" dirty="0" smtClean="0"/>
              <a:t>Costos Indirectos</a:t>
            </a:r>
            <a:r>
              <a:rPr lang="es-ES_tradnl" dirty="0" smtClean="0"/>
              <a:t>. Costos incurridos para el beneficio de varios proyectos, ejemplo: impuestos, gastos de oficinas centrales, otros.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endPar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endParaRPr lang="es-ES_tradnl" sz="20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9</a:t>
            </a:fld>
            <a:endParaRPr lang="es-ES" dirty="0"/>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92D050"/>
          </a:solidFill>
          <a:ln w="9525">
            <a:noFill/>
            <a:miter lim="800000"/>
            <a:headEnd/>
            <a:tailEnd/>
          </a:ln>
        </p:spPr>
        <p:txBody>
          <a:bodyPr vert="horz" wrap="square" lIns="91440" tIns="45720" rIns="91440" bIns="45720" numCol="1" anchor="ctr" anchorCtr="0" compatLnSpc="1">
            <a:prstTxWarp prst="textNoShape">
              <a:avLst/>
            </a:prstTxWarp>
          </a:bodyPr>
          <a:lstStyle/>
          <a:p>
            <a:pPr lvl="0" algn="ctr" eaLnBrk="0" hangingPunct="0">
              <a:defRPr/>
            </a:pPr>
            <a:r>
              <a:rPr lang="es-ES_tradnl" sz="3200" dirty="0" smtClean="0"/>
              <a:t>7.2 Estimar los costos </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5 Rectángulo"/>
          <p:cNvSpPr/>
          <p:nvPr/>
        </p:nvSpPr>
        <p:spPr>
          <a:xfrm>
            <a:off x="539552" y="1124744"/>
            <a:ext cx="7920880" cy="5139869"/>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endParaRPr lang="es-ES_tradnl" dirty="0" smtClean="0"/>
          </a:p>
          <a:p>
            <a:r>
              <a:rPr lang="es-ES_tradnl" sz="2000" b="1" dirty="0" smtClean="0"/>
              <a:t>Entradas para la Estimación de los costos.</a:t>
            </a:r>
          </a:p>
          <a:p>
            <a:endParaRPr lang="es-ES_tradnl" sz="2000" b="1" dirty="0" smtClean="0"/>
          </a:p>
          <a:p>
            <a:pPr marL="342900" indent="-342900">
              <a:buFont typeface="Wingdings" pitchFamily="2" charset="2"/>
              <a:buChar char="ü"/>
            </a:pPr>
            <a:r>
              <a:rPr lang="es-ES_tradnl" b="1" dirty="0" smtClean="0"/>
              <a:t>Línea base del Alcance.</a:t>
            </a:r>
          </a:p>
          <a:p>
            <a:pPr marL="342900" indent="-342900"/>
            <a:r>
              <a:rPr lang="es-ES_tradnl" b="1" dirty="0" smtClean="0"/>
              <a:t>	</a:t>
            </a:r>
            <a:r>
              <a:rPr lang="es-ES_tradnl" dirty="0" smtClean="0"/>
              <a:t>Es necesaria para conocer el detalle de qué es lo que se va a estimar, qué no es parte del Alcance, cuáles restricciones existen, etc.</a:t>
            </a:r>
            <a:endParaRPr lang="es-ES_tradnl" b="1" dirty="0" smtClean="0"/>
          </a:p>
          <a:p>
            <a:pPr marL="342900" indent="-342900">
              <a:buFont typeface="Wingdings" pitchFamily="2" charset="2"/>
              <a:buChar char="ü"/>
            </a:pPr>
            <a:r>
              <a:rPr lang="es-ES_tradnl" b="1" dirty="0" smtClean="0"/>
              <a:t>Cronograma del proyecto.</a:t>
            </a:r>
          </a:p>
          <a:p>
            <a:pPr marL="342900" indent="-342900"/>
            <a:r>
              <a:rPr lang="es-ES_tradnl" b="1" dirty="0" smtClean="0"/>
              <a:t>	</a:t>
            </a:r>
            <a:r>
              <a:rPr lang="es-ES_tradnl" dirty="0" smtClean="0"/>
              <a:t>Contiene la información acerca de la cantidad y tipo de recursos requeridos para cada entregable y actividad, cuándo se requiere ese recurso. Es particularmente importante porque indica en qué momento se requiere el dinero para la compra de los recursos, y el costo de los recursos es afectado por el momento en que se debe comprar. Sirve para generar la línea base del costo que es el Flujo de Efectivo requerido para el proyecto en función del tiempo.</a:t>
            </a:r>
          </a:p>
          <a:p>
            <a:pPr marL="342900" indent="-342900">
              <a:buFont typeface="Wingdings" pitchFamily="2" charset="2"/>
              <a:buChar char="ü"/>
            </a:pPr>
            <a:r>
              <a:rPr lang="es-ES_tradnl" b="1" smtClean="0"/>
              <a:t>Plan de gestión de los Recursos Humanos.</a:t>
            </a:r>
          </a:p>
          <a:p>
            <a:pPr marL="342900" indent="-342900"/>
            <a:r>
              <a:rPr lang="es-ES_tradnl" b="1" smtClean="0"/>
              <a:t>	</a:t>
            </a:r>
            <a:r>
              <a:rPr lang="es-ES_tradnl" smtClean="0"/>
              <a:t>Contiene información acerca de los salarios, tipo de trabajador, disponibilidad, sistema de premios, y otros importantes para estimar el costo de las actividades.</a:t>
            </a:r>
            <a:endParaRPr lang="es-ES_tradnl" b="1"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10383</TotalTime>
  <Words>1724</Words>
  <Application>Microsoft Office PowerPoint</Application>
  <PresentationFormat>Presentación en pantalla (4:3)</PresentationFormat>
  <Paragraphs>295</Paragraphs>
  <Slides>19</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19</vt:i4>
      </vt:variant>
    </vt:vector>
  </HeadingPairs>
  <TitlesOfParts>
    <vt:vector size="24" baseType="lpstr">
      <vt:lpstr>Arial</vt:lpstr>
      <vt:lpstr>Calibri</vt:lpstr>
      <vt:lpstr>Courier New</vt:lpstr>
      <vt:lpstr>Wingdings</vt:lpstr>
      <vt:lpstr>Tema de Office</vt:lpstr>
      <vt:lpstr>   Universidad para la Cooperación Internacional  PROGRAMA MAESTRÍA EN ADMINISTRACIÓN DE PROYECTOS   Gestión del Costo del Proyecto</vt:lpstr>
      <vt:lpstr>GESTIÓN DEL COSTO</vt:lpstr>
      <vt:lpstr>7.1 Planificar la Gestión del costo del Proyecto</vt:lpstr>
      <vt:lpstr>7.1 Gestión del costo del Proyecto</vt:lpstr>
      <vt:lpstr>7.2 Estimar los costos </vt:lpstr>
      <vt:lpstr>6.1 Definir las actividades</vt:lpstr>
      <vt:lpstr>6.1 Definir las actividades</vt:lpstr>
      <vt:lpstr>6.1 Definir las actividades</vt:lpstr>
      <vt:lpstr>6.1 Definir las actividades</vt:lpstr>
      <vt:lpstr>6.1 Definir las actividades</vt:lpstr>
      <vt:lpstr>6.1 Definir las actividades</vt:lpstr>
      <vt:lpstr>6.1 Definir las actividades</vt:lpstr>
      <vt:lpstr>6.1 Definir las actividades</vt:lpstr>
      <vt:lpstr>6.1 Definir las actividades</vt:lpstr>
      <vt:lpstr>6.1 Definir las actividades</vt:lpstr>
      <vt:lpstr>7.3 Determinar el presupuesto </vt:lpstr>
      <vt:lpstr>6.1 Definir las actividades</vt:lpstr>
      <vt:lpstr>6.1 Definir las actividades</vt:lpstr>
      <vt:lpstr>6.1 Definir las actividades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ÀREAS DE CONOCIMIENTO</dc:title>
  <dc:creator>.</dc:creator>
  <cp:lastModifiedBy>ALVARO FRANCISCO MATA LEITON</cp:lastModifiedBy>
  <cp:revision>496</cp:revision>
  <dcterms:created xsi:type="dcterms:W3CDTF">2010-02-07T23:53:13Z</dcterms:created>
  <dcterms:modified xsi:type="dcterms:W3CDTF">2015-10-04T15:44:38Z</dcterms:modified>
</cp:coreProperties>
</file>