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377" r:id="rId2"/>
    <p:sldId id="378" r:id="rId3"/>
    <p:sldId id="380" r:id="rId4"/>
    <p:sldId id="398" r:id="rId5"/>
    <p:sldId id="399" r:id="rId6"/>
    <p:sldId id="400" r:id="rId7"/>
    <p:sldId id="401" r:id="rId8"/>
    <p:sldId id="379" r:id="rId9"/>
    <p:sldId id="389" r:id="rId10"/>
    <p:sldId id="390" r:id="rId11"/>
    <p:sldId id="391" r:id="rId12"/>
    <p:sldId id="392" r:id="rId13"/>
    <p:sldId id="393" r:id="rId14"/>
    <p:sldId id="394" r:id="rId15"/>
    <p:sldId id="388" r:id="rId16"/>
  </p:sldIdLst>
  <p:sldSz cx="9144000" cy="6858000" type="screen4x3"/>
  <p:notesSz cx="7315200" cy="96012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A1CA"/>
    <a:srgbClr val="2E88AC"/>
    <a:srgbClr val="80C2ED"/>
    <a:srgbClr val="80C2DD"/>
    <a:srgbClr val="80B6DD"/>
    <a:srgbClr val="80B6CB"/>
    <a:srgbClr val="80ACB6"/>
    <a:srgbClr val="726EC8"/>
    <a:srgbClr val="606EC8"/>
    <a:srgbClr val="606E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2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2DC9140-918C-4866-8720-7F75FAFC306D}" type="datetimeFigureOut">
              <a:rPr lang="es-CR" smtClean="0"/>
              <a:pPr/>
              <a:t>17/12/2013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AB241F2-C791-4109-8280-810CB4375A57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4455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Es necesario llevar registros de utilización de recursos para determinar los costos reales en que está incurriendo el proyecto, y del avance obtenido en cada producto del proyecto.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Hay diferentes técnicas</a:t>
            </a:r>
            <a:r>
              <a:rPr lang="es-CR" baseline="0" dirty="0" smtClean="0"/>
              <a:t> me medición de valor ganado, deben utilizarse de acuerdo con la cantidad de períodos de reporte, y el tipo de esfuerzo relacionado con el entregable.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La técnica</a:t>
            </a:r>
            <a:r>
              <a:rPr lang="es-CR" baseline="0" dirty="0" smtClean="0"/>
              <a:t> de porcentaje completo es una de las mejores para medir valor ganado cuando contamos con datos del avance físico.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Técnicas</a:t>
            </a:r>
            <a:r>
              <a:rPr lang="es-CR" baseline="0" dirty="0" smtClean="0"/>
              <a:t> de medición de valor ganado de acuerdo con el estándar práctico de valor ganado.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17/12/2013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7" name="Rectangle 6"/>
          <p:cNvSpPr/>
          <p:nvPr userDrawn="1"/>
        </p:nvSpPr>
        <p:spPr>
          <a:xfrm>
            <a:off x="0" y="332656"/>
            <a:ext cx="6156176" cy="864096"/>
          </a:xfrm>
          <a:prstGeom prst="rect">
            <a:avLst/>
          </a:prstGeom>
          <a:solidFill>
            <a:srgbClr val="5F7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80210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R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17/12/2013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2909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17/12/2013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69238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17/12/2013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7" name="Rectangle 6"/>
          <p:cNvSpPr/>
          <p:nvPr userDrawn="1"/>
        </p:nvSpPr>
        <p:spPr>
          <a:xfrm>
            <a:off x="0" y="332656"/>
            <a:ext cx="6156176" cy="864096"/>
          </a:xfrm>
          <a:prstGeom prst="rect">
            <a:avLst/>
          </a:prstGeom>
          <a:solidFill>
            <a:srgbClr val="5F7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9706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17/12/2013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7" name="Rectangle 6"/>
          <p:cNvSpPr/>
          <p:nvPr userDrawn="1"/>
        </p:nvSpPr>
        <p:spPr>
          <a:xfrm>
            <a:off x="0" y="332656"/>
            <a:ext cx="6156176" cy="864096"/>
          </a:xfrm>
          <a:prstGeom prst="rect">
            <a:avLst/>
          </a:prstGeom>
          <a:solidFill>
            <a:srgbClr val="5F7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09334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17/12/2013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6156176" cy="864096"/>
          </a:xfrm>
          <a:prstGeom prst="rect">
            <a:avLst/>
          </a:prstGeom>
          <a:solidFill>
            <a:srgbClr val="5F7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" name="Rectangle 8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2334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17/12/2013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10" name="Rectangle 9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300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17/12/2013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6" name="Rectangle 5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3843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17/12/2013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5" name="Rectangle 4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22761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17/12/2013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6156176" cy="864096"/>
          </a:xfrm>
          <a:prstGeom prst="rect">
            <a:avLst/>
          </a:prstGeom>
          <a:solidFill>
            <a:srgbClr val="5F7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" name="Rectangle 8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27844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0E89-7DD2-4826-B13B-413DE9DB9CD4}" type="datetimeFigureOut">
              <a:rPr lang="es-CR" smtClean="0"/>
              <a:pPr/>
              <a:t>17/12/2013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6156176" cy="864096"/>
          </a:xfrm>
          <a:prstGeom prst="rect">
            <a:avLst/>
          </a:prstGeom>
          <a:solidFill>
            <a:srgbClr val="5F7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9612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R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00E89-7DD2-4826-B13B-413DE9DB9CD4}" type="datetimeFigureOut">
              <a:rPr lang="es-CR" smtClean="0"/>
              <a:pPr/>
              <a:t>17/12/2013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71F03-967C-4B32-8DDC-EF433D3A312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7" name="Rectangle 6"/>
          <p:cNvSpPr/>
          <p:nvPr userDrawn="1"/>
        </p:nvSpPr>
        <p:spPr>
          <a:xfrm>
            <a:off x="0" y="332656"/>
            <a:ext cx="6876256" cy="864096"/>
          </a:xfrm>
          <a:prstGeom prst="rect">
            <a:avLst/>
          </a:prstGeom>
          <a:solidFill>
            <a:srgbClr val="3AA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2902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4402832" cy="1143000"/>
          </a:xfrm>
        </p:spPr>
        <p:txBody>
          <a:bodyPr/>
          <a:lstStyle/>
          <a:p>
            <a:r>
              <a:rPr lang="es-CR" dirty="0" smtClean="0"/>
              <a:t>Medir desempeño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3777283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Documentar el uso de recursos durante la ejecución.</a:t>
            </a:r>
          </a:p>
          <a:p>
            <a:r>
              <a:rPr lang="es-ES" dirty="0" smtClean="0"/>
              <a:t>Medir el avance “físico”.</a:t>
            </a:r>
          </a:p>
          <a:p>
            <a:r>
              <a:rPr lang="es-ES" dirty="0" smtClean="0"/>
              <a:t>Determinar el VG de acuerdo a las técnicas establecidas.</a:t>
            </a:r>
          </a:p>
          <a:p>
            <a:r>
              <a:rPr lang="es-ES" dirty="0" smtClean="0"/>
              <a:t>Analizar y proyectar el desempeño de costo/cronograma.</a:t>
            </a:r>
          </a:p>
          <a:p>
            <a:r>
              <a:rPr lang="es-CR" dirty="0" smtClean="0"/>
              <a:t>Reportar problemas de desempeño y tomar acciones correctivas.</a:t>
            </a:r>
            <a:endParaRPr lang="es-CR" dirty="0"/>
          </a:p>
        </p:txBody>
      </p:sp>
      <p:sp>
        <p:nvSpPr>
          <p:cNvPr id="4" name="TextBox 3"/>
          <p:cNvSpPr txBox="1"/>
          <p:nvPr/>
        </p:nvSpPr>
        <p:spPr>
          <a:xfrm>
            <a:off x="6858000" y="60960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PMI; 2004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Ponderación de Hitos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10000"/>
          </a:bodyPr>
          <a:lstStyle/>
          <a:p>
            <a:r>
              <a:rPr lang="es-CR" dirty="0" smtClean="0"/>
              <a:t>Divide la tarea o entregable en segmentos, y le asigna un peso a cada segmento. Para adjudicarse el peso de cada segmento se debe comprobar mediante la consecución de un resultado el avance correspondiente.</a:t>
            </a:r>
          </a:p>
          <a:p>
            <a:pPr lvl="1"/>
            <a:r>
              <a:rPr lang="es-CR" dirty="0" err="1" smtClean="0"/>
              <a:t>Ej</a:t>
            </a:r>
            <a:r>
              <a:rPr lang="es-CR" dirty="0" smtClean="0"/>
              <a:t>: </a:t>
            </a:r>
          </a:p>
          <a:p>
            <a:pPr lvl="2"/>
            <a:r>
              <a:rPr lang="es-CR" dirty="0" smtClean="0"/>
              <a:t>Se acredita un 25% de avance contra la presentación de los documentos para el financiamiento, un 50% adicional contra la firma de contrato de préstamo, y un 25% adicional contra el primer desembolso.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/>
          <a:lstStyle/>
          <a:p>
            <a:r>
              <a:rPr lang="es-CR" dirty="0" smtClean="0"/>
              <a:t>Porcentaje Completado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10000"/>
          </a:bodyPr>
          <a:lstStyle/>
          <a:p>
            <a:r>
              <a:rPr lang="es-CR" dirty="0" smtClean="0"/>
              <a:t>Muy utilizado en obras civiles que permiten determinar de forma sencilla el avance físico sobre el paquete de trabajo.</a:t>
            </a:r>
          </a:p>
          <a:p>
            <a:r>
              <a:rPr lang="es-CR" dirty="0" smtClean="0"/>
              <a:t>Muy útil para productos sencillos de cuantificar: metros lineales de acera, metros cuadrados pintados, metros  cúbicos de excavación, etc.</a:t>
            </a:r>
            <a:endParaRPr lang="en-US" dirty="0" smtClean="0"/>
          </a:p>
          <a:p>
            <a:pPr lvl="1"/>
            <a:r>
              <a:rPr lang="es-CR" dirty="0" err="1" smtClean="0"/>
              <a:t>Ej</a:t>
            </a:r>
            <a:r>
              <a:rPr lang="es-CR" dirty="0" smtClean="0"/>
              <a:t>:</a:t>
            </a:r>
          </a:p>
          <a:p>
            <a:pPr lvl="2"/>
            <a:r>
              <a:rPr lang="es-CR" dirty="0" smtClean="0"/>
              <a:t>Se determina el porcentaje de la acera que se ha construido efectivamente.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1143000"/>
          </a:xfrm>
        </p:spPr>
        <p:txBody>
          <a:bodyPr/>
          <a:lstStyle/>
          <a:p>
            <a:r>
              <a:rPr lang="es-CR" dirty="0" smtClean="0"/>
              <a:t>Esfuerzo prorrateado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r>
              <a:rPr lang="es-CR" dirty="0" smtClean="0"/>
              <a:t>Esta técnica acredita un porcentaje de avance de acuerdo con el avance en otra actividad, es decir se mide el avance de la actividad ¨A¨ de acuerdo con la actividad ¨B¨.</a:t>
            </a:r>
          </a:p>
          <a:p>
            <a:r>
              <a:rPr lang="es-CR" dirty="0" smtClean="0"/>
              <a:t>Esta técnica se utiliza cuando hay dos tareas cuyo progreso esta amarrado entre sí. Es muy común en actividades de inspección.</a:t>
            </a:r>
          </a:p>
          <a:p>
            <a:pPr lvl="1"/>
            <a:r>
              <a:rPr lang="es-CR" dirty="0" err="1" smtClean="0"/>
              <a:t>Ej</a:t>
            </a:r>
            <a:r>
              <a:rPr lang="es-CR" dirty="0" smtClean="0"/>
              <a:t>:</a:t>
            </a:r>
          </a:p>
          <a:p>
            <a:pPr lvl="2"/>
            <a:r>
              <a:rPr lang="es-CR" dirty="0" smtClean="0"/>
              <a:t>Instalación red eléctrica, Inspección Obra Eléctrica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Nivel de Esfuerzo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Al utilizar esta técnica lo que hacemos es acreditar el valor planeado para el período una vez concluido este.</a:t>
            </a:r>
          </a:p>
          <a:p>
            <a:r>
              <a:rPr lang="es-CR" dirty="0" smtClean="0"/>
              <a:t>Muy común para tareas administrativas.</a:t>
            </a:r>
            <a:endParaRPr lang="en-US" dirty="0" smtClean="0"/>
          </a:p>
          <a:p>
            <a:pPr lvl="1"/>
            <a:r>
              <a:rPr lang="es-CR" dirty="0" err="1" smtClean="0"/>
              <a:t>Ej</a:t>
            </a:r>
            <a:r>
              <a:rPr lang="es-CR" dirty="0" smtClean="0"/>
              <a:t>: Cada mes se asigna el monto del salario del coordinador del proyecto como valor ganado.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27168" cy="1143000"/>
          </a:xfrm>
        </p:spPr>
        <p:txBody>
          <a:bodyPr/>
          <a:lstStyle/>
          <a:p>
            <a:r>
              <a:rPr lang="es-CR" dirty="0" smtClean="0"/>
              <a:t>¿Qué mide esta técnica?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Desviaciones</a:t>
            </a:r>
          </a:p>
          <a:p>
            <a:r>
              <a:rPr lang="es-CR" dirty="0" smtClean="0"/>
              <a:t>Índices</a:t>
            </a:r>
          </a:p>
          <a:p>
            <a:r>
              <a:rPr lang="es-CR" dirty="0" smtClean="0"/>
              <a:t>Predicciones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059016" cy="1143000"/>
          </a:xfrm>
        </p:spPr>
        <p:txBody>
          <a:bodyPr/>
          <a:lstStyle/>
          <a:p>
            <a:r>
              <a:rPr lang="en-US" dirty="0" err="1" smtClean="0"/>
              <a:t>Bibliografía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 fontScale="32500" lnSpcReduction="20000"/>
          </a:bodyPr>
          <a:lstStyle/>
          <a:p>
            <a:pPr lvl="0"/>
            <a:r>
              <a:rPr lang="en-US" sz="6000" dirty="0" smtClean="0"/>
              <a:t>Project Management Institute. A Guide to the Project Management Body of Knowledge (PMBOK® 2008). Fourth Edit. Pennsylvania, </a:t>
            </a:r>
            <a:r>
              <a:rPr lang="en-US" sz="6000" dirty="0" err="1" smtClean="0"/>
              <a:t>Estados</a:t>
            </a:r>
            <a:r>
              <a:rPr lang="en-US" sz="6000" dirty="0" smtClean="0"/>
              <a:t> </a:t>
            </a:r>
            <a:r>
              <a:rPr lang="en-US" sz="6000" dirty="0" err="1" smtClean="0"/>
              <a:t>Unidos</a:t>
            </a:r>
            <a:r>
              <a:rPr lang="en-US" sz="6000" dirty="0" smtClean="0"/>
              <a:t>: PMI, 2008. </a:t>
            </a:r>
          </a:p>
          <a:p>
            <a:r>
              <a:rPr lang="es-ES" sz="6000" dirty="0" err="1" smtClean="0"/>
              <a:t>Chamoun</a:t>
            </a:r>
            <a:r>
              <a:rPr lang="es-ES" sz="6000" dirty="0" smtClean="0"/>
              <a:t>, Y. Administración Profesional de Proyectos. La Guía. México: Edit. McGraw-Hill, 2002.</a:t>
            </a:r>
            <a:br>
              <a:rPr lang="es-ES" sz="6000" dirty="0" smtClean="0"/>
            </a:br>
            <a:r>
              <a:rPr lang="en-US" sz="6000" dirty="0" smtClean="0"/>
              <a:t>Project Management Institute. A Guide to the Project Management Body of Knowledge (PMBOK® 2008). Fourth Edit. Pennsylvania, </a:t>
            </a:r>
            <a:r>
              <a:rPr lang="en-US" sz="6000" dirty="0" err="1" smtClean="0"/>
              <a:t>Estados</a:t>
            </a:r>
            <a:r>
              <a:rPr lang="en-US" sz="6000" dirty="0" smtClean="0"/>
              <a:t> </a:t>
            </a:r>
            <a:r>
              <a:rPr lang="en-US" sz="6000" dirty="0" err="1" smtClean="0"/>
              <a:t>Unidos</a:t>
            </a:r>
            <a:r>
              <a:rPr lang="en-US" sz="6000" dirty="0" smtClean="0"/>
              <a:t>: PMI, 2008. </a:t>
            </a:r>
          </a:p>
          <a:p>
            <a:pPr lvl="0"/>
            <a:r>
              <a:rPr lang="en-US" sz="6000" dirty="0" smtClean="0"/>
              <a:t>Project Management Institute. Practice Standard for Earned Value Management. 1st Edit. Pennsylvania, </a:t>
            </a:r>
            <a:r>
              <a:rPr lang="en-US" sz="6000" dirty="0" err="1" smtClean="0"/>
              <a:t>Estados</a:t>
            </a:r>
            <a:r>
              <a:rPr lang="en-US" sz="6000" dirty="0" smtClean="0"/>
              <a:t> </a:t>
            </a:r>
            <a:r>
              <a:rPr lang="en-US" sz="6000" dirty="0" err="1" smtClean="0"/>
              <a:t>Unidos</a:t>
            </a:r>
            <a:r>
              <a:rPr lang="en-US" sz="6000" dirty="0" smtClean="0"/>
              <a:t>: PMI, 2004. </a:t>
            </a:r>
          </a:p>
          <a:p>
            <a:r>
              <a:rPr lang="en-US" sz="6000" dirty="0" smtClean="0"/>
              <a:t>Rita </a:t>
            </a:r>
            <a:r>
              <a:rPr lang="en-US" sz="6000" dirty="0" err="1" smtClean="0"/>
              <a:t>Mulcahy</a:t>
            </a:r>
            <a:r>
              <a:rPr lang="en-US" sz="6000" dirty="0" smtClean="0"/>
              <a:t>, PMP. PMP Exam Prep, Sixth Edition: Rita's Course in a Book for Passing the PMP Exam. 6</a:t>
            </a:r>
            <a:r>
              <a:rPr lang="en-US" sz="6000" baseline="30000" dirty="0" smtClean="0"/>
              <a:t>th</a:t>
            </a:r>
            <a:r>
              <a:rPr lang="en-US" sz="6000" dirty="0" smtClean="0"/>
              <a:t> Edit. RMC Publications, Inc: RMC,2009. 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5915000" cy="1143000"/>
          </a:xfrm>
        </p:spPr>
        <p:txBody>
          <a:bodyPr>
            <a:noAutofit/>
          </a:bodyPr>
          <a:lstStyle/>
          <a:p>
            <a:pPr algn="l"/>
            <a:r>
              <a:rPr lang="es-CR" sz="2800" dirty="0" smtClean="0"/>
              <a:t>¿Cómo determino el valor </a:t>
            </a:r>
            <a:br>
              <a:rPr lang="es-CR" sz="2800" dirty="0" smtClean="0"/>
            </a:br>
            <a:r>
              <a:rPr lang="es-CR" sz="2800" dirty="0" smtClean="0"/>
              <a:t>ganado en mi proyecto?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3705275"/>
          </a:xfrm>
        </p:spPr>
        <p:txBody>
          <a:bodyPr/>
          <a:lstStyle/>
          <a:p>
            <a:r>
              <a:rPr lang="es-CR" dirty="0" smtClean="0"/>
              <a:t>Valor ganado es una medición del trabajo completado.</a:t>
            </a:r>
          </a:p>
          <a:p>
            <a:r>
              <a:rPr lang="es-CR" dirty="0" smtClean="0"/>
              <a:t>Dependiendo de la cantidad de períodos en los que se reporta el desempeño y el tipo de esfuerzo del entregable  se debe definir como se medirá el valor ganado.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489251"/>
          </a:xfrm>
        </p:spPr>
        <p:txBody>
          <a:bodyPr/>
          <a:lstStyle/>
          <a:p>
            <a:r>
              <a:rPr lang="es-CR" dirty="0" smtClean="0"/>
              <a:t>Normalmente se determina el valor ganado utilizando el porcentaje de avance, pero debemos tener el cuidado de que realmente exista información confiable en nuestros proyectos para utilizar esta técnica.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5915000" cy="1143000"/>
          </a:xfrm>
        </p:spPr>
        <p:txBody>
          <a:bodyPr>
            <a:noAutofit/>
          </a:bodyPr>
          <a:lstStyle/>
          <a:p>
            <a:pPr algn="l"/>
            <a:r>
              <a:rPr lang="es-CR" sz="2800" dirty="0" smtClean="0"/>
              <a:t>¿Cómo determino el valor </a:t>
            </a:r>
            <a:br>
              <a:rPr lang="es-CR" sz="2800" dirty="0" smtClean="0"/>
            </a:br>
            <a:r>
              <a:rPr lang="es-CR" sz="2800" dirty="0" smtClean="0"/>
              <a:t>ganado en mi proyecto?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Datos a obtener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Valor Ganado</a:t>
            </a:r>
          </a:p>
          <a:p>
            <a:r>
              <a:rPr lang="es-CR" dirty="0" smtClean="0"/>
              <a:t>Valor Planeado</a:t>
            </a:r>
          </a:p>
          <a:p>
            <a:r>
              <a:rPr lang="es-CR" dirty="0" smtClean="0"/>
              <a:t>Costo Real</a:t>
            </a:r>
            <a:endParaRPr lang="es-C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Valor Ganado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Este dato se obtiene al multiplicar el % que se asigna de avance de acuerdo con las técnicas de medición de valor ganado, por el monto presupuestado para el período.</a:t>
            </a:r>
            <a:endParaRPr lang="es-C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Valor Planeado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es-CR" dirty="0" smtClean="0"/>
              <a:t>Corresponde al monto presupuestado para el paquete de trabajo que se está analizando.</a:t>
            </a:r>
            <a:endParaRPr lang="es-C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Costo Real 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Corresponde a los costos reales en que ha incurrido un paquete de trabajo.  </a:t>
            </a:r>
            <a:endParaRPr lang="es-C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777283"/>
          </a:xfrm>
        </p:spPr>
        <p:txBody>
          <a:bodyPr>
            <a:normAutofit lnSpcReduction="10000"/>
          </a:bodyPr>
          <a:lstStyle/>
          <a:p>
            <a:r>
              <a:rPr lang="es-CR" dirty="0" smtClean="0"/>
              <a:t>De acuerdo con las características del proyecto se pueden utilizar las siguientes técnicas:</a:t>
            </a:r>
          </a:p>
          <a:p>
            <a:pPr lvl="1"/>
            <a:r>
              <a:rPr lang="es-CR" dirty="0" smtClean="0"/>
              <a:t>Formula fija.</a:t>
            </a:r>
          </a:p>
          <a:p>
            <a:pPr lvl="1"/>
            <a:r>
              <a:rPr lang="es-CR" dirty="0" smtClean="0"/>
              <a:t>Ponderación de hitos.</a:t>
            </a:r>
          </a:p>
          <a:p>
            <a:pPr lvl="1"/>
            <a:r>
              <a:rPr lang="es-CR" dirty="0" smtClean="0"/>
              <a:t>Porcentaje completo.</a:t>
            </a:r>
          </a:p>
          <a:p>
            <a:pPr lvl="1"/>
            <a:r>
              <a:rPr lang="es-CR" dirty="0" smtClean="0"/>
              <a:t>Esfuerzo prorrateado.</a:t>
            </a:r>
          </a:p>
          <a:p>
            <a:pPr lvl="1"/>
            <a:r>
              <a:rPr lang="es-CR" dirty="0" smtClean="0"/>
              <a:t>Nivel de esfuerzo.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3528" y="332656"/>
            <a:ext cx="59150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¿Cómo determino el valor </a:t>
            </a:r>
            <a:br>
              <a:rPr kumimoji="0" lang="es-C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C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ganado en mi proyecto?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Formula Fija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es-CR" dirty="0" smtClean="0"/>
              <a:t>Se determinan los porcentajes que se acreditarán a las diferentes tareas durante la planificación. </a:t>
            </a:r>
          </a:p>
          <a:p>
            <a:r>
              <a:rPr lang="es-CR" dirty="0" smtClean="0"/>
              <a:t>Esta técnica es recomendada para actividades de corta duración.</a:t>
            </a:r>
          </a:p>
          <a:p>
            <a:pPr lvl="1"/>
            <a:r>
              <a:rPr lang="es-CR" dirty="0" err="1" smtClean="0"/>
              <a:t>Ej</a:t>
            </a:r>
            <a:r>
              <a:rPr lang="es-CR" dirty="0" smtClean="0"/>
              <a:t>:</a:t>
            </a:r>
          </a:p>
          <a:p>
            <a:pPr lvl="2"/>
            <a:r>
              <a:rPr lang="es-CR" dirty="0" smtClean="0"/>
              <a:t>Se establece un 50% de avance contra la firma del contrato, y un 50% contra la entrega de los permisos de construcción.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instructiv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Temainstructivo</Template>
  <TotalTime>1766</TotalTime>
  <Words>715</Words>
  <Application>Microsoft Office PowerPoint</Application>
  <PresentationFormat>Presentación en pantalla (4:3)</PresentationFormat>
  <Paragraphs>70</Paragraphs>
  <Slides>15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Temainstructivo</vt:lpstr>
      <vt:lpstr>Medir desempeño</vt:lpstr>
      <vt:lpstr>¿Cómo determino el valor  ganado en mi proyecto?</vt:lpstr>
      <vt:lpstr>¿Cómo determino el valor  ganado en mi proyecto?</vt:lpstr>
      <vt:lpstr>Datos a obtener</vt:lpstr>
      <vt:lpstr>Valor Ganado</vt:lpstr>
      <vt:lpstr>Valor Planeado</vt:lpstr>
      <vt:lpstr>Costo Real </vt:lpstr>
      <vt:lpstr>Presentación de PowerPoint</vt:lpstr>
      <vt:lpstr>Formula Fija</vt:lpstr>
      <vt:lpstr>Ponderación de Hitos</vt:lpstr>
      <vt:lpstr>Porcentaje Completado</vt:lpstr>
      <vt:lpstr>Esfuerzo prorrateado</vt:lpstr>
      <vt:lpstr>Nivel de Esfuerzo</vt:lpstr>
      <vt:lpstr>¿Qué mide esta técnica?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Redondo</dc:creator>
  <cp:lastModifiedBy>Alvaro Mata</cp:lastModifiedBy>
  <cp:revision>73</cp:revision>
  <dcterms:created xsi:type="dcterms:W3CDTF">2012-03-23T18:45:03Z</dcterms:created>
  <dcterms:modified xsi:type="dcterms:W3CDTF">2013-12-17T20:16:04Z</dcterms:modified>
</cp:coreProperties>
</file>