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8"/>
  </p:notesMasterIdLst>
  <p:sldIdLst>
    <p:sldId id="429" r:id="rId2"/>
    <p:sldId id="360" r:id="rId3"/>
    <p:sldId id="361" r:id="rId4"/>
    <p:sldId id="363" r:id="rId5"/>
    <p:sldId id="364" r:id="rId6"/>
    <p:sldId id="365" r:id="rId7"/>
    <p:sldId id="366" r:id="rId8"/>
    <p:sldId id="367" r:id="rId9"/>
    <p:sldId id="368" r:id="rId10"/>
    <p:sldId id="369" r:id="rId11"/>
    <p:sldId id="370" r:id="rId12"/>
    <p:sldId id="372" r:id="rId13"/>
    <p:sldId id="373" r:id="rId14"/>
    <p:sldId id="374" r:id="rId15"/>
    <p:sldId id="375" r:id="rId16"/>
    <p:sldId id="376" r:id="rId17"/>
    <p:sldId id="377" r:id="rId18"/>
    <p:sldId id="378" r:id="rId19"/>
    <p:sldId id="380" r:id="rId20"/>
    <p:sldId id="428" r:id="rId21"/>
    <p:sldId id="398" r:id="rId22"/>
    <p:sldId id="400" r:id="rId23"/>
    <p:sldId id="401" r:id="rId24"/>
    <p:sldId id="402" r:id="rId25"/>
    <p:sldId id="379" r:id="rId26"/>
    <p:sldId id="389" r:id="rId27"/>
    <p:sldId id="390" r:id="rId28"/>
    <p:sldId id="391" r:id="rId29"/>
    <p:sldId id="392" r:id="rId30"/>
    <p:sldId id="393" r:id="rId31"/>
    <p:sldId id="403" r:id="rId32"/>
    <p:sldId id="404" r:id="rId33"/>
    <p:sldId id="427" r:id="rId34"/>
    <p:sldId id="405" r:id="rId35"/>
    <p:sldId id="406" r:id="rId36"/>
    <p:sldId id="408" r:id="rId37"/>
    <p:sldId id="409" r:id="rId38"/>
    <p:sldId id="410" r:id="rId39"/>
    <p:sldId id="394" r:id="rId40"/>
    <p:sldId id="395" r:id="rId41"/>
    <p:sldId id="396" r:id="rId42"/>
    <p:sldId id="397" r:id="rId43"/>
    <p:sldId id="381" r:id="rId44"/>
    <p:sldId id="382" r:id="rId45"/>
    <p:sldId id="383" r:id="rId46"/>
    <p:sldId id="384" r:id="rId47"/>
    <p:sldId id="385" r:id="rId48"/>
    <p:sldId id="386" r:id="rId49"/>
    <p:sldId id="387" r:id="rId50"/>
    <p:sldId id="412" r:id="rId51"/>
    <p:sldId id="413" r:id="rId52"/>
    <p:sldId id="414" r:id="rId53"/>
    <p:sldId id="415" r:id="rId54"/>
    <p:sldId id="416" r:id="rId55"/>
    <p:sldId id="417" r:id="rId56"/>
    <p:sldId id="418" r:id="rId57"/>
    <p:sldId id="419" r:id="rId58"/>
    <p:sldId id="420" r:id="rId59"/>
    <p:sldId id="421" r:id="rId60"/>
    <p:sldId id="422" r:id="rId61"/>
    <p:sldId id="423" r:id="rId62"/>
    <p:sldId id="424" r:id="rId63"/>
    <p:sldId id="425" r:id="rId64"/>
    <p:sldId id="426" r:id="rId65"/>
    <p:sldId id="388" r:id="rId66"/>
    <p:sldId id="430" r:id="rId67"/>
  </p:sldIdLst>
  <p:sldSz cx="9144000" cy="6858000" type="screen4x3"/>
  <p:notesSz cx="7315200" cy="96012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A1CA"/>
    <a:srgbClr val="2E88AC"/>
    <a:srgbClr val="80C2ED"/>
    <a:srgbClr val="80C2DD"/>
    <a:srgbClr val="80B6DD"/>
    <a:srgbClr val="80B6CB"/>
    <a:srgbClr val="80ACB6"/>
    <a:srgbClr val="726EC8"/>
    <a:srgbClr val="606EC8"/>
    <a:srgbClr val="606E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30"/>
  </p:normalViewPr>
  <p:slideViewPr>
    <p:cSldViewPr>
      <p:cViewPr>
        <p:scale>
          <a:sx n="90" d="100"/>
          <a:sy n="90" d="100"/>
        </p:scale>
        <p:origin x="1744" y="1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notesMaster" Target="notesMasters/notesMaster1.xml"/><Relationship Id="rId69" Type="http://schemas.openxmlformats.org/officeDocument/2006/relationships/presProps" Target="presProp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viewProps" Target="viewProps.xml"/><Relationship Id="rId71" Type="http://schemas.openxmlformats.org/officeDocument/2006/relationships/theme" Target="theme/theme1.xml"/><Relationship Id="rId72"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s-CR"/>
          </a:p>
        </p:txBody>
      </p:sp>
      <p:sp>
        <p:nvSpPr>
          <p:cNvPr id="3" name="2 Marcador de fecha"/>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D2DC9140-918C-4866-8720-7F75FAFC306D}" type="datetimeFigureOut">
              <a:rPr lang="es-CR" smtClean="0"/>
              <a:pPr/>
              <a:t>7/12/15</a:t>
            </a:fld>
            <a:endParaRPr lang="es-CR"/>
          </a:p>
        </p:txBody>
      </p:sp>
      <p:sp>
        <p:nvSpPr>
          <p:cNvPr id="4" name="3 Marcador de imagen de diapositiva"/>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s-CR"/>
          </a:p>
        </p:txBody>
      </p:sp>
      <p:sp>
        <p:nvSpPr>
          <p:cNvPr id="5" name="4 Marcador de notas"/>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6" name="5 Marcador de pie de página"/>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s-CR"/>
          </a:p>
        </p:txBody>
      </p:sp>
      <p:sp>
        <p:nvSpPr>
          <p:cNvPr id="7" name="6 Marcador de número de diapositiva"/>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AB241F2-C791-4109-8280-810CB4375A57}" type="slidenum">
              <a:rPr lang="es-CR" smtClean="0"/>
              <a:pPr/>
              <a:t>‹Nr.›</a:t>
            </a:fld>
            <a:endParaRPr lang="es-CR"/>
          </a:p>
        </p:txBody>
      </p:sp>
    </p:spTree>
    <p:extLst>
      <p:ext uri="{BB962C8B-B14F-4D97-AF65-F5344CB8AC3E}">
        <p14:creationId xmlns:p14="http://schemas.microsoft.com/office/powerpoint/2010/main" val="3444554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noProof="0" dirty="0" smtClean="0"/>
              <a:t>Muchas veces utilizamos</a:t>
            </a:r>
            <a:r>
              <a:rPr lang="es-CR" baseline="0" noProof="0" dirty="0" smtClean="0"/>
              <a:t> los indicadores incorrectos para medir el avance de una tarea, en un partido de fútbol no necesariamente el equipo con mas delanteros en la cancha debe interpretarse como el equipo más ofensivo.</a:t>
            </a:r>
            <a:endParaRPr lang="es-CR" noProof="0"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2</a:t>
            </a:fld>
            <a:endParaRPr lang="en-US"/>
          </a:p>
        </p:txBody>
      </p:sp>
    </p:spTree>
    <p:extLst>
      <p:ext uri="{BB962C8B-B14F-4D97-AF65-F5344CB8AC3E}">
        <p14:creationId xmlns:p14="http://schemas.microsoft.com/office/powerpoint/2010/main" val="4553076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1026"/>
          <p:cNvSpPr>
            <a:spLocks noGrp="1" noRot="1" noChangeAspect="1" noChangeArrowheads="1" noTextEdit="1"/>
          </p:cNvSpPr>
          <p:nvPr>
            <p:ph type="sldImg"/>
          </p:nvPr>
        </p:nvSpPr>
        <p:spPr>
          <a:ln/>
        </p:spPr>
      </p:sp>
      <p:sp>
        <p:nvSpPr>
          <p:cNvPr id="152579" name="Rectangle 1027"/>
          <p:cNvSpPr>
            <a:spLocks noGrp="1" noChangeArrowheads="1"/>
          </p:cNvSpPr>
          <p:nvPr>
            <p:ph type="body" idx="1"/>
          </p:nvPr>
        </p:nvSpPr>
        <p:spPr/>
        <p:txBody>
          <a:bodyPr/>
          <a:lstStyle/>
          <a:p>
            <a:r>
              <a:rPr lang="en-US" sz="1300" dirty="0" err="1" smtClean="0"/>
              <a:t>Esto</a:t>
            </a:r>
            <a:r>
              <a:rPr lang="en-US" sz="1300" dirty="0" smtClean="0"/>
              <a:t> </a:t>
            </a:r>
            <a:r>
              <a:rPr lang="en-US" sz="1300" dirty="0" err="1" smtClean="0"/>
              <a:t>es</a:t>
            </a:r>
            <a:r>
              <a:rPr lang="en-US" sz="1300" dirty="0" smtClean="0"/>
              <a:t> lo </a:t>
            </a:r>
            <a:r>
              <a:rPr lang="en-US" sz="1300" dirty="0" err="1" smtClean="0"/>
              <a:t>que</a:t>
            </a:r>
            <a:r>
              <a:rPr lang="en-US" sz="1300" dirty="0" smtClean="0"/>
              <a:t> se </a:t>
            </a:r>
            <a:r>
              <a:rPr lang="en-US" sz="1300" dirty="0" err="1" smtClean="0"/>
              <a:t>considera</a:t>
            </a:r>
            <a:r>
              <a:rPr lang="en-US" sz="1300" dirty="0" smtClean="0"/>
              <a:t> </a:t>
            </a:r>
            <a:r>
              <a:rPr lang="en-US" sz="1300" dirty="0" err="1" smtClean="0"/>
              <a:t>una</a:t>
            </a:r>
            <a:r>
              <a:rPr lang="en-US" sz="1300" dirty="0" smtClean="0"/>
              <a:t> EDT </a:t>
            </a:r>
            <a:r>
              <a:rPr lang="en-US" sz="1300" dirty="0" err="1" smtClean="0"/>
              <a:t>bien</a:t>
            </a:r>
            <a:r>
              <a:rPr lang="en-US" sz="1300" dirty="0" smtClean="0"/>
              <a:t> </a:t>
            </a:r>
            <a:r>
              <a:rPr lang="en-US" sz="1300" dirty="0" err="1" smtClean="0"/>
              <a:t>construida</a:t>
            </a:r>
            <a:r>
              <a:rPr lang="en-US" sz="1300" dirty="0" smtClean="0"/>
              <a:t>. </a:t>
            </a:r>
            <a:endParaRPr lang="en-US" sz="1300" dirty="0"/>
          </a:p>
        </p:txBody>
      </p:sp>
    </p:spTree>
    <p:extLst>
      <p:ext uri="{BB962C8B-B14F-4D97-AF65-F5344CB8AC3E}">
        <p14:creationId xmlns:p14="http://schemas.microsoft.com/office/powerpoint/2010/main" val="10520162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Requerimos de un</a:t>
            </a:r>
            <a:r>
              <a:rPr lang="es-CR" baseline="0" dirty="0" smtClean="0"/>
              <a:t> presupuesto detallado con una planificación financiera que permita determinar el costo presupuestado en cualquier momento del proyecto.</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13</a:t>
            </a:fld>
            <a:endParaRPr lang="en-US"/>
          </a:p>
        </p:txBody>
      </p:sp>
    </p:spTree>
    <p:extLst>
      <p:ext uri="{BB962C8B-B14F-4D97-AF65-F5344CB8AC3E}">
        <p14:creationId xmlns:p14="http://schemas.microsoft.com/office/powerpoint/2010/main" val="10049707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La línea</a:t>
            </a:r>
            <a:r>
              <a:rPr lang="es-CR" baseline="0" dirty="0" smtClean="0"/>
              <a:t> base de medición de desempeño es el gráfico que muestra la utilización de los recursos progresivamente en el proyecto.</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14</a:t>
            </a:fld>
            <a:endParaRPr lang="en-US"/>
          </a:p>
        </p:txBody>
      </p:sp>
    </p:spTree>
    <p:extLst>
      <p:ext uri="{BB962C8B-B14F-4D97-AF65-F5344CB8AC3E}">
        <p14:creationId xmlns:p14="http://schemas.microsoft.com/office/powerpoint/2010/main" val="583671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La  línea base de medición de desempeño es el último</a:t>
            </a:r>
            <a:r>
              <a:rPr lang="es-CR" baseline="0" dirty="0" smtClean="0"/>
              <a:t> paso de la planificación.</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15</a:t>
            </a:fld>
            <a:endParaRPr lang="en-US"/>
          </a:p>
        </p:txBody>
      </p:sp>
    </p:spTree>
    <p:extLst>
      <p:ext uri="{BB962C8B-B14F-4D97-AF65-F5344CB8AC3E}">
        <p14:creationId xmlns:p14="http://schemas.microsoft.com/office/powerpoint/2010/main" val="573152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Definición</a:t>
            </a:r>
            <a:r>
              <a:rPr lang="es-CR" baseline="0" dirty="0" smtClean="0"/>
              <a:t> de cuenta de control, es necesario establecer las cuentas de control que permitan monitorear el desempeño del proyecto, de una manera efectiva en costos.</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16</a:t>
            </a:fld>
            <a:endParaRPr lang="en-US"/>
          </a:p>
        </p:txBody>
      </p:sp>
    </p:spTree>
    <p:extLst>
      <p:ext uri="{BB962C8B-B14F-4D97-AF65-F5344CB8AC3E}">
        <p14:creationId xmlns:p14="http://schemas.microsoft.com/office/powerpoint/2010/main" val="12242118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Es necesario llevar registros de utilización de recursos para determinar los costos reales en que está incurriendo el proyecto, y del avance obtenido en cada producto del proyecto.</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17</a:t>
            </a:fld>
            <a:endParaRPr lang="en-US"/>
          </a:p>
        </p:txBody>
      </p:sp>
    </p:spTree>
    <p:extLst>
      <p:ext uri="{BB962C8B-B14F-4D97-AF65-F5344CB8AC3E}">
        <p14:creationId xmlns:p14="http://schemas.microsoft.com/office/powerpoint/2010/main" val="2881948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Hay diferentes técnicas</a:t>
            </a:r>
            <a:r>
              <a:rPr lang="es-CR" baseline="0" dirty="0" smtClean="0"/>
              <a:t> me medición de valor ganado, deben utilizarse de acuerdo con la cantidad de períodos de reporte, y el tipo de esfuerzo relacionado con el entregable.</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18</a:t>
            </a:fld>
            <a:endParaRPr lang="en-US"/>
          </a:p>
        </p:txBody>
      </p:sp>
    </p:spTree>
    <p:extLst>
      <p:ext uri="{BB962C8B-B14F-4D97-AF65-F5344CB8AC3E}">
        <p14:creationId xmlns:p14="http://schemas.microsoft.com/office/powerpoint/2010/main" val="11149174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La técnica</a:t>
            </a:r>
            <a:r>
              <a:rPr lang="es-CR" baseline="0" dirty="0" smtClean="0"/>
              <a:t> de porcentaje completo es una de las mejores para medir valor ganado cuando contamos con datos del avance físico.</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19</a:t>
            </a:fld>
            <a:endParaRPr lang="en-US"/>
          </a:p>
        </p:txBody>
      </p:sp>
    </p:spTree>
    <p:extLst>
      <p:ext uri="{BB962C8B-B14F-4D97-AF65-F5344CB8AC3E}">
        <p14:creationId xmlns:p14="http://schemas.microsoft.com/office/powerpoint/2010/main" val="16225771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Técnicas</a:t>
            </a:r>
            <a:r>
              <a:rPr lang="es-CR" baseline="0" dirty="0" smtClean="0"/>
              <a:t> de medición de valor ganado de acuerdo con el estándar práctico de valor ganado.</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25</a:t>
            </a:fld>
            <a:endParaRPr lang="en-US"/>
          </a:p>
        </p:txBody>
      </p:sp>
    </p:spTree>
    <p:extLst>
      <p:ext uri="{BB962C8B-B14F-4D97-AF65-F5344CB8AC3E}">
        <p14:creationId xmlns:p14="http://schemas.microsoft.com/office/powerpoint/2010/main" val="19076171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Fórmulas d</a:t>
            </a:r>
            <a:r>
              <a:rPr lang="es-CR" baseline="0" dirty="0" smtClean="0"/>
              <a:t>e la técnica</a:t>
            </a:r>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43</a:t>
            </a:fld>
            <a:endParaRPr lang="en-US"/>
          </a:p>
        </p:txBody>
      </p:sp>
    </p:spTree>
    <p:extLst>
      <p:ext uri="{BB962C8B-B14F-4D97-AF65-F5344CB8AC3E}">
        <p14:creationId xmlns:p14="http://schemas.microsoft.com/office/powerpoint/2010/main" val="1538578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Debemos ser capaces</a:t>
            </a:r>
            <a:r>
              <a:rPr lang="es-CR" baseline="0" dirty="0" smtClean="0"/>
              <a:t> de determinar cuales son los indicadores que verdaderamente contribuyen a medir el desempeño de una tarea.</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3</a:t>
            </a:fld>
            <a:endParaRPr lang="en-US"/>
          </a:p>
        </p:txBody>
      </p:sp>
    </p:spTree>
    <p:extLst>
      <p:ext uri="{BB962C8B-B14F-4D97-AF65-F5344CB8AC3E}">
        <p14:creationId xmlns:p14="http://schemas.microsoft.com/office/powerpoint/2010/main" val="8710359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66612">
              <a:defRPr/>
            </a:pPr>
            <a:r>
              <a:rPr lang="es-CR" dirty="0" smtClean="0"/>
              <a:t>Fórmulas d</a:t>
            </a:r>
            <a:r>
              <a:rPr lang="es-CR" baseline="0" dirty="0" smtClean="0"/>
              <a:t>e la técnica</a:t>
            </a:r>
            <a:endParaRPr lang="en-US" dirty="0" smtClean="0"/>
          </a:p>
          <a:p>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44</a:t>
            </a:fld>
            <a:endParaRPr lang="en-US"/>
          </a:p>
        </p:txBody>
      </p:sp>
    </p:spTree>
    <p:extLst>
      <p:ext uri="{BB962C8B-B14F-4D97-AF65-F5344CB8AC3E}">
        <p14:creationId xmlns:p14="http://schemas.microsoft.com/office/powerpoint/2010/main" val="10331634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66612">
              <a:defRPr/>
            </a:pPr>
            <a:r>
              <a:rPr lang="es-CR" dirty="0" smtClean="0"/>
              <a:t>Fórmulas d</a:t>
            </a:r>
            <a:r>
              <a:rPr lang="es-CR" baseline="0" dirty="0" smtClean="0"/>
              <a:t>e la técnica</a:t>
            </a:r>
            <a:endParaRPr lang="en-US" dirty="0" smtClean="0"/>
          </a:p>
          <a:p>
            <a:r>
              <a:rPr lang="es-CR" dirty="0" smtClean="0"/>
              <a:t>Notar que EAC tiene varias formas de ser calculado.</a:t>
            </a:r>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45</a:t>
            </a:fld>
            <a:endParaRPr lang="en-US"/>
          </a:p>
        </p:txBody>
      </p:sp>
    </p:spTree>
    <p:extLst>
      <p:ext uri="{BB962C8B-B14F-4D97-AF65-F5344CB8AC3E}">
        <p14:creationId xmlns:p14="http://schemas.microsoft.com/office/powerpoint/2010/main" val="19728517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Índice</a:t>
            </a:r>
            <a:r>
              <a:rPr lang="es-CR" baseline="0" dirty="0" smtClean="0"/>
              <a:t> para calcular el valor del proyecto al finalizar. Puede ser calculado bajo supuestos diferentes.</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46</a:t>
            </a:fld>
            <a:endParaRPr lang="en-US"/>
          </a:p>
        </p:txBody>
      </p:sp>
    </p:spTree>
    <p:extLst>
      <p:ext uri="{BB962C8B-B14F-4D97-AF65-F5344CB8AC3E}">
        <p14:creationId xmlns:p14="http://schemas.microsoft.com/office/powerpoint/2010/main" val="5721719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Fórmula</a:t>
            </a:r>
            <a:r>
              <a:rPr lang="es-CR" baseline="0" dirty="0" smtClean="0"/>
              <a:t>  bajo el supuesto que el desempeño de comportará de la misma forma en el resto del período.</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47</a:t>
            </a:fld>
            <a:endParaRPr lang="en-US"/>
          </a:p>
        </p:txBody>
      </p:sp>
    </p:spTree>
    <p:extLst>
      <p:ext uri="{BB962C8B-B14F-4D97-AF65-F5344CB8AC3E}">
        <p14:creationId xmlns:p14="http://schemas.microsoft.com/office/powerpoint/2010/main" val="614024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66612">
              <a:defRPr/>
            </a:pPr>
            <a:r>
              <a:rPr lang="es-CR" dirty="0" smtClean="0"/>
              <a:t>Fórmula</a:t>
            </a:r>
            <a:r>
              <a:rPr lang="es-CR" baseline="0" dirty="0" smtClean="0"/>
              <a:t>  bajo el supuesto que el desempeño de comportará de acuerdo con la planificación vigente en el resto del período.</a:t>
            </a:r>
            <a:endParaRPr lang="en-US" dirty="0" smtClean="0"/>
          </a:p>
        </p:txBody>
      </p:sp>
      <p:sp>
        <p:nvSpPr>
          <p:cNvPr id="4" name="Slide Number Placeholder 3"/>
          <p:cNvSpPr>
            <a:spLocks noGrp="1"/>
          </p:cNvSpPr>
          <p:nvPr>
            <p:ph type="sldNum" sz="quarter" idx="10"/>
          </p:nvPr>
        </p:nvSpPr>
        <p:spPr/>
        <p:txBody>
          <a:bodyPr/>
          <a:lstStyle/>
          <a:p>
            <a:fld id="{5C73A87A-3760-4AF6-81FD-EE947A97F962}" type="slidenum">
              <a:rPr lang="en-US" smtClean="0"/>
              <a:pPr/>
              <a:t>48</a:t>
            </a:fld>
            <a:endParaRPr lang="en-US"/>
          </a:p>
        </p:txBody>
      </p:sp>
    </p:spTree>
    <p:extLst>
      <p:ext uri="{BB962C8B-B14F-4D97-AF65-F5344CB8AC3E}">
        <p14:creationId xmlns:p14="http://schemas.microsoft.com/office/powerpoint/2010/main" val="11989106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err="1" smtClean="0"/>
              <a:t>Tips</a:t>
            </a:r>
            <a:r>
              <a:rPr lang="es-CR" baseline="0" dirty="0" smtClean="0"/>
              <a:t> para relacionar las diferentes fórmulas.</a:t>
            </a:r>
            <a:endParaRPr lang="en-US" dirty="0"/>
          </a:p>
        </p:txBody>
      </p:sp>
      <p:sp>
        <p:nvSpPr>
          <p:cNvPr id="4" name="Slide Number Placeholder 3"/>
          <p:cNvSpPr>
            <a:spLocks noGrp="1"/>
          </p:cNvSpPr>
          <p:nvPr>
            <p:ph type="sldNum" sz="quarter" idx="10"/>
          </p:nvPr>
        </p:nvSpPr>
        <p:spPr/>
        <p:txBody>
          <a:bodyPr/>
          <a:lstStyle/>
          <a:p>
            <a:fld id="{5A495B14-E496-488F-BA78-F47CE18ECFF9}" type="slidenum">
              <a:rPr lang="en-US" smtClean="0"/>
              <a:pPr/>
              <a:t>49</a:t>
            </a:fld>
            <a:endParaRPr lang="en-US"/>
          </a:p>
        </p:txBody>
      </p:sp>
    </p:spTree>
    <p:extLst>
      <p:ext uri="{BB962C8B-B14F-4D97-AF65-F5344CB8AC3E}">
        <p14:creationId xmlns:p14="http://schemas.microsoft.com/office/powerpoint/2010/main" val="251814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Existen diferentes técnicas para</a:t>
            </a:r>
            <a:r>
              <a:rPr lang="es-CR" baseline="0" dirty="0" smtClean="0"/>
              <a:t> darle seguimiento al desempeño de los proyectos, todas con sus ventajas y desventajas, la mayoría se limitan a un área de conocimiento.</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4</a:t>
            </a:fld>
            <a:endParaRPr lang="en-US"/>
          </a:p>
        </p:txBody>
      </p:sp>
    </p:spTree>
    <p:extLst>
      <p:ext uri="{BB962C8B-B14F-4D97-AF65-F5344CB8AC3E}">
        <p14:creationId xmlns:p14="http://schemas.microsoft.com/office/powerpoint/2010/main" val="104702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Algunos posibles</a:t>
            </a:r>
            <a:r>
              <a:rPr lang="es-CR" baseline="0" dirty="0" smtClean="0"/>
              <a:t> escenarios.</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5</a:t>
            </a:fld>
            <a:endParaRPr lang="en-US"/>
          </a:p>
        </p:txBody>
      </p:sp>
    </p:spTree>
    <p:extLst>
      <p:ext uri="{BB962C8B-B14F-4D97-AF65-F5344CB8AC3E}">
        <p14:creationId xmlns:p14="http://schemas.microsoft.com/office/powerpoint/2010/main" val="9482980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Muchas veces nos</a:t>
            </a:r>
            <a:r>
              <a:rPr lang="es-CR" baseline="0" dirty="0" smtClean="0"/>
              <a:t> gustaría tener las respuestas para alguna de estas preguntas, y poder sustentarlas técnicamente.</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6</a:t>
            </a:fld>
            <a:endParaRPr lang="en-US"/>
          </a:p>
        </p:txBody>
      </p:sp>
    </p:spTree>
    <p:extLst>
      <p:ext uri="{BB962C8B-B14F-4D97-AF65-F5344CB8AC3E}">
        <p14:creationId xmlns:p14="http://schemas.microsoft.com/office/powerpoint/2010/main" val="1569064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La técnica de valor</a:t>
            </a:r>
            <a:r>
              <a:rPr lang="es-CR" baseline="0" dirty="0" smtClean="0"/>
              <a:t> ganado nos ayuda  a responder estas preguntas, sin embargo requerimos de aplicar correctamente la herramienta.</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7</a:t>
            </a:fld>
            <a:endParaRPr lang="en-US"/>
          </a:p>
        </p:txBody>
      </p:sp>
    </p:spTree>
    <p:extLst>
      <p:ext uri="{BB962C8B-B14F-4D97-AF65-F5344CB8AC3E}">
        <p14:creationId xmlns:p14="http://schemas.microsoft.com/office/powerpoint/2010/main" val="6827590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El enfoque</a:t>
            </a:r>
            <a:r>
              <a:rPr lang="es-CR" baseline="0" dirty="0" smtClean="0"/>
              <a:t> de control del PMI siempre está dirigido a tomar decisiones oportunamente para rectificar el rumbo.</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8</a:t>
            </a:fld>
            <a:endParaRPr lang="en-US"/>
          </a:p>
        </p:txBody>
      </p:sp>
    </p:spTree>
    <p:extLst>
      <p:ext uri="{BB962C8B-B14F-4D97-AF65-F5344CB8AC3E}">
        <p14:creationId xmlns:p14="http://schemas.microsoft.com/office/powerpoint/2010/main" val="11267820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Si se utiliza correctamente, esta técnica</a:t>
            </a:r>
            <a:r>
              <a:rPr lang="es-CR" baseline="0" dirty="0" smtClean="0"/>
              <a:t> cruza las distintas variables por lo que permite diagnosticar correctamente el desempeño del proyecto-</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9</a:t>
            </a:fld>
            <a:endParaRPr lang="en-US"/>
          </a:p>
        </p:txBody>
      </p:sp>
    </p:spTree>
    <p:extLst>
      <p:ext uri="{BB962C8B-B14F-4D97-AF65-F5344CB8AC3E}">
        <p14:creationId xmlns:p14="http://schemas.microsoft.com/office/powerpoint/2010/main" val="13152831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Debemos</a:t>
            </a:r>
            <a:r>
              <a:rPr lang="es-CR" baseline="0" dirty="0" smtClean="0"/>
              <a:t> tener claro dentro de proyecto cuando podemos adjudicar un % de avance a un proyecto, por lo tanto debe definirse la técnica para medir el valor ganado de cada uno de los productos del proyecto.</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11</a:t>
            </a:fld>
            <a:endParaRPr lang="en-US"/>
          </a:p>
        </p:txBody>
      </p:sp>
    </p:spTree>
    <p:extLst>
      <p:ext uri="{BB962C8B-B14F-4D97-AF65-F5344CB8AC3E}">
        <p14:creationId xmlns:p14="http://schemas.microsoft.com/office/powerpoint/2010/main" val="1915126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7" name="Rectangle 6"/>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Rectangle 7"/>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480210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R" dirty="0"/>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Tree>
    <p:extLst>
      <p:ext uri="{BB962C8B-B14F-4D97-AF65-F5344CB8AC3E}">
        <p14:creationId xmlns:p14="http://schemas.microsoft.com/office/powerpoint/2010/main" val="2529095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Tree>
    <p:extLst>
      <p:ext uri="{BB962C8B-B14F-4D97-AF65-F5344CB8AC3E}">
        <p14:creationId xmlns:p14="http://schemas.microsoft.com/office/powerpoint/2010/main" val="2569238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7" name="Rectangle 6"/>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Rectangle 7"/>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2897064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7" name="Rectangle 6"/>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Rectangle 7"/>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709334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8" name="Rectangle 7"/>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9" name="Rectangle 8"/>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4223341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6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8" name="7 Marcador de pie de página"/>
          <p:cNvSpPr>
            <a:spLocks noGrp="1"/>
          </p:cNvSpPr>
          <p:nvPr>
            <p:ph type="ftr" sz="quarter" idx="11"/>
          </p:nvPr>
        </p:nvSpPr>
        <p:spPr/>
        <p:txBody>
          <a:bodyPr/>
          <a:lstStyle/>
          <a:p>
            <a:endParaRPr lang="es-CR"/>
          </a:p>
        </p:txBody>
      </p:sp>
      <p:sp>
        <p:nvSpPr>
          <p:cNvPr id="9" name="8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10" name="Rectangle 9"/>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41300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R"/>
          </a:p>
        </p:txBody>
      </p:sp>
      <p:sp>
        <p:nvSpPr>
          <p:cNvPr id="3" name="2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4" name="3 Marcador de pie de página"/>
          <p:cNvSpPr>
            <a:spLocks noGrp="1"/>
          </p:cNvSpPr>
          <p:nvPr>
            <p:ph type="ftr" sz="quarter" idx="11"/>
          </p:nvPr>
        </p:nvSpPr>
        <p:spPr/>
        <p:txBody>
          <a:bodyPr/>
          <a:lstStyle/>
          <a:p>
            <a:endParaRPr lang="es-CR"/>
          </a:p>
        </p:txBody>
      </p:sp>
      <p:sp>
        <p:nvSpPr>
          <p:cNvPr id="5" name="4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6" name="Rectangle 5"/>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2338431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3" name="2 Marcador de pie de página"/>
          <p:cNvSpPr>
            <a:spLocks noGrp="1"/>
          </p:cNvSpPr>
          <p:nvPr>
            <p:ph type="ftr" sz="quarter" idx="11"/>
          </p:nvPr>
        </p:nvSpPr>
        <p:spPr/>
        <p:txBody>
          <a:bodyPr/>
          <a:lstStyle/>
          <a:p>
            <a:endParaRPr lang="es-CR"/>
          </a:p>
        </p:txBody>
      </p:sp>
      <p:sp>
        <p:nvSpPr>
          <p:cNvPr id="4" name="3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5" name="Rectangle 4"/>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022761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dirty="0" smtClean="0"/>
              <a:t>Haga clic para modificar el estilo de título del patrón</a:t>
            </a:r>
            <a:endParaRPr lang="es-CR" dirty="0"/>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8" name="Rectangle 7"/>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9" name="Rectangle 8"/>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027844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C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8" name="Rectangle 7"/>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596129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2000" b="-2000"/>
          </a:stretch>
        </a:blipFill>
        <a:effectLst/>
      </p:bgPr>
    </p:bg>
    <p:spTree>
      <p:nvGrpSpPr>
        <p:cNvPr id="1" name=""/>
        <p:cNvGrpSpPr/>
        <p:nvPr/>
      </p:nvGrpSpPr>
      <p:grpSpPr>
        <a:xfrm>
          <a:off x="0" y="0"/>
          <a:ext cx="0" cy="0"/>
          <a:chOff x="0" y="0"/>
          <a:chExt cx="0" cy="0"/>
        </a:xfrm>
      </p:grpSpPr>
      <p:sp useBgFill="1">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CR" dirty="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00E89-7DD2-4826-B13B-413DE9DB9CD4}" type="datetimeFigureOut">
              <a:rPr lang="es-CR" smtClean="0"/>
              <a:pPr/>
              <a:t>7/12/15</a:t>
            </a:fld>
            <a:endParaRPr lang="es-C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A71F03-967C-4B32-8DDC-EF433D3A3127}" type="slidenum">
              <a:rPr lang="es-CR" smtClean="0"/>
              <a:pPr/>
              <a:t>‹Nr.›</a:t>
            </a:fld>
            <a:endParaRPr lang="es-CR"/>
          </a:p>
        </p:txBody>
      </p:sp>
      <p:sp>
        <p:nvSpPr>
          <p:cNvPr id="7" name="Rectangle 6"/>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2329020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image" Target="../media/image2.w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e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e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7.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8.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9.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0.wmf"/></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1.emf"/></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p:cNvSpPr>
          <p:nvPr>
            <p:ph type="ctrTitle"/>
          </p:nvPr>
        </p:nvSpPr>
        <p:spPr>
          <a:xfrm>
            <a:off x="685800" y="357167"/>
            <a:ext cx="7772400" cy="3000395"/>
          </a:xfrm>
        </p:spPr>
        <p:txBody>
          <a:bodyPr/>
          <a:lstStyle/>
          <a:p>
            <a:pPr eaLnBrk="1" fontAlgn="auto" hangingPunct="1">
              <a:spcAft>
                <a:spcPts val="0"/>
              </a:spcAft>
              <a:defRPr/>
            </a:pPr>
            <a:r>
              <a:rPr lang="es-ES" sz="3600" dirty="0" smtClean="0"/>
              <a:t/>
            </a:r>
            <a:br>
              <a:rPr lang="es-ES" sz="3600" dirty="0" smtClean="0"/>
            </a:br>
            <a:r>
              <a:rPr lang="es-ES" sz="3600" dirty="0" smtClean="0"/>
              <a:t/>
            </a:r>
            <a:br>
              <a:rPr lang="es-ES" sz="3600" dirty="0" smtClean="0"/>
            </a:br>
            <a:r>
              <a:rPr lang="es-ES" sz="3600" dirty="0" smtClean="0"/>
              <a:t/>
            </a:r>
            <a:br>
              <a:rPr lang="es-ES" sz="3600" dirty="0" smtClean="0"/>
            </a:br>
            <a:r>
              <a:rPr lang="es-ES" sz="2800" dirty="0" smtClean="0"/>
              <a:t>Universidad para la Cooperación Internacional</a:t>
            </a:r>
            <a:r>
              <a:rPr lang="es-ES" sz="3600" dirty="0" smtClean="0"/>
              <a:t/>
            </a:r>
            <a:br>
              <a:rPr lang="es-ES" sz="3600" dirty="0" smtClean="0"/>
            </a:br>
            <a:r>
              <a:rPr lang="es-ES" sz="3600" dirty="0" smtClean="0"/>
              <a:t/>
            </a:r>
            <a:br>
              <a:rPr lang="es-ES" sz="3600" dirty="0" smtClean="0"/>
            </a:br>
            <a:r>
              <a:rPr lang="es-ES" sz="3600" dirty="0" smtClean="0"/>
              <a:t>PROGRAMA MAESTRÍA EN ADMINISTRACIÓN DE PROYECTOS</a:t>
            </a:r>
            <a:br>
              <a:rPr lang="es-ES" sz="3600" dirty="0" smtClean="0"/>
            </a:br>
            <a:r>
              <a:rPr lang="es-ES" sz="3600" dirty="0" smtClean="0"/>
              <a:t/>
            </a:r>
            <a:br>
              <a:rPr lang="es-ES" sz="3600" dirty="0" smtClean="0"/>
            </a:br>
            <a:r>
              <a:rPr lang="es-ES_tradnl" sz="3600" dirty="0" smtClean="0">
                <a:solidFill>
                  <a:srgbClr val="C00000"/>
                </a:solidFill>
              </a:rPr>
              <a:t/>
            </a:r>
            <a:br>
              <a:rPr lang="es-ES_tradnl" sz="3600" dirty="0" smtClean="0">
                <a:solidFill>
                  <a:srgbClr val="C00000"/>
                </a:solidFill>
              </a:rPr>
            </a:br>
            <a:r>
              <a:rPr lang="es-ES_tradnl" sz="3600" dirty="0" smtClean="0">
                <a:solidFill>
                  <a:srgbClr val="C00000"/>
                </a:solidFill>
              </a:rPr>
              <a:t>Gestión del </a:t>
            </a:r>
            <a:r>
              <a:rPr lang="es-ES_tradnl" sz="3600" dirty="0" smtClean="0">
                <a:solidFill>
                  <a:srgbClr val="C00000"/>
                </a:solidFill>
              </a:rPr>
              <a:t>Valor Ganado</a:t>
            </a:r>
            <a:endParaRPr lang="es-ES" sz="3600" dirty="0" smtClean="0">
              <a:solidFill>
                <a:srgbClr val="C00000"/>
              </a:solidFill>
            </a:endParaRPr>
          </a:p>
        </p:txBody>
      </p:sp>
      <p:sp>
        <p:nvSpPr>
          <p:cNvPr id="5" name="4 Marcador de número de diapositiva"/>
          <p:cNvSpPr>
            <a:spLocks noGrp="1"/>
          </p:cNvSpPr>
          <p:nvPr>
            <p:ph type="sldNum" sz="quarter" idx="12"/>
          </p:nvPr>
        </p:nvSpPr>
        <p:spPr/>
        <p:txBody>
          <a:bodyPr/>
          <a:lstStyle/>
          <a:p>
            <a:pPr>
              <a:defRPr/>
            </a:pPr>
            <a:fld id="{FA8E5640-88C8-48CB-842E-5375E64CAB74}" type="slidenum">
              <a:rPr lang="es-ES" smtClean="0"/>
              <a:pPr>
                <a:defRPr/>
              </a:pPr>
              <a:t>1</a:t>
            </a:fld>
            <a:endParaRPr lang="es-ES" dirty="0"/>
          </a:p>
        </p:txBody>
      </p:sp>
    </p:spTree>
    <p:extLst>
      <p:ext uri="{BB962C8B-B14F-4D97-AF65-F5344CB8AC3E}">
        <p14:creationId xmlns:p14="http://schemas.microsoft.com/office/powerpoint/2010/main" val="12955483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332656"/>
            <a:ext cx="5626968" cy="1143000"/>
          </a:xfrm>
        </p:spPr>
        <p:txBody>
          <a:bodyPr/>
          <a:lstStyle/>
          <a:p>
            <a:r>
              <a:rPr lang="es-CR" dirty="0" smtClean="0"/>
              <a:t>Valor Ganado</a:t>
            </a:r>
            <a:endParaRPr lang="en-US" dirty="0"/>
          </a:p>
        </p:txBody>
      </p:sp>
      <p:sp>
        <p:nvSpPr>
          <p:cNvPr id="3" name="Content Placeholder 2"/>
          <p:cNvSpPr>
            <a:spLocks noGrp="1"/>
          </p:cNvSpPr>
          <p:nvPr>
            <p:ph idx="1"/>
          </p:nvPr>
        </p:nvSpPr>
        <p:spPr>
          <a:xfrm>
            <a:off x="467544" y="1916832"/>
            <a:ext cx="8229600" cy="3633267"/>
          </a:xfrm>
        </p:spPr>
        <p:txBody>
          <a:bodyPr>
            <a:normAutofit/>
          </a:bodyPr>
          <a:lstStyle/>
          <a:p>
            <a:r>
              <a:rPr lang="es-CR" dirty="0" smtClean="0"/>
              <a:t>Es una herramienta efectiva y genera información confiable cuando se utiliza correctamente.</a:t>
            </a:r>
            <a:endParaRPr lang="en-US" dirty="0"/>
          </a:p>
        </p:txBody>
      </p:sp>
      <p:sp>
        <p:nvSpPr>
          <p:cNvPr id="4" name="TextBox 3"/>
          <p:cNvSpPr txBox="1"/>
          <p:nvPr/>
        </p:nvSpPr>
        <p:spPr>
          <a:xfrm>
            <a:off x="6858000" y="6096000"/>
            <a:ext cx="1752600" cy="369332"/>
          </a:xfrm>
          <a:prstGeom prst="rect">
            <a:avLst/>
          </a:prstGeom>
          <a:noFill/>
        </p:spPr>
        <p:txBody>
          <a:bodyPr wrap="square" rtlCol="0">
            <a:spAutoFit/>
          </a:bodyPr>
          <a:lstStyle/>
          <a:p>
            <a:r>
              <a:rPr lang="es-ES_tradnl" dirty="0" smtClean="0"/>
              <a:t>PMI; 2011</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404664"/>
            <a:ext cx="5987008" cy="1143000"/>
          </a:xfrm>
        </p:spPr>
        <p:txBody>
          <a:bodyPr>
            <a:normAutofit fontScale="90000"/>
          </a:bodyPr>
          <a:lstStyle/>
          <a:p>
            <a:pPr algn="l"/>
            <a:r>
              <a:rPr lang="es-CR" dirty="0" smtClean="0"/>
              <a:t>¿Cuándo se puede utilizar?</a:t>
            </a:r>
            <a:endParaRPr lang="en-US" dirty="0"/>
          </a:p>
        </p:txBody>
      </p:sp>
      <p:sp>
        <p:nvSpPr>
          <p:cNvPr id="3" name="Content Placeholder 2"/>
          <p:cNvSpPr>
            <a:spLocks noGrp="1"/>
          </p:cNvSpPr>
          <p:nvPr>
            <p:ph idx="1"/>
          </p:nvPr>
        </p:nvSpPr>
        <p:spPr>
          <a:xfrm>
            <a:off x="457200" y="1844824"/>
            <a:ext cx="8229600" cy="4281339"/>
          </a:xfrm>
        </p:spPr>
        <p:txBody>
          <a:bodyPr/>
          <a:lstStyle/>
          <a:p>
            <a:r>
              <a:rPr lang="es-CR" dirty="0" smtClean="0"/>
              <a:t>Deben aplicarse las buenas prácticas para la planificación del proyecto (EDT, Cronograma, Presupuesto).</a:t>
            </a:r>
          </a:p>
          <a:p>
            <a:r>
              <a:rPr lang="es-CR" dirty="0" smtClean="0"/>
              <a:t>Existen lineamientos para medir el avance del proyecto.</a:t>
            </a:r>
          </a:p>
          <a:p>
            <a:r>
              <a:rPr lang="es-CR" dirty="0" smtClean="0"/>
              <a:t>Se pueden determinar los costos reales del proyecto y medirlos contra la línea base.</a:t>
            </a:r>
            <a:endParaRPr lang="en-US" dirty="0"/>
          </a:p>
        </p:txBody>
      </p:sp>
      <p:sp>
        <p:nvSpPr>
          <p:cNvPr id="4" name="TextBox 3"/>
          <p:cNvSpPr txBox="1"/>
          <p:nvPr/>
        </p:nvSpPr>
        <p:spPr>
          <a:xfrm>
            <a:off x="6858000" y="6096000"/>
            <a:ext cx="1752600" cy="369332"/>
          </a:xfrm>
          <a:prstGeom prst="rect">
            <a:avLst/>
          </a:prstGeom>
          <a:noFill/>
        </p:spPr>
        <p:txBody>
          <a:bodyPr wrap="square" rtlCol="0">
            <a:spAutoFit/>
          </a:bodyPr>
          <a:lstStyle/>
          <a:p>
            <a:r>
              <a:rPr lang="es-ES_tradnl" dirty="0" smtClean="0"/>
              <a:t>PMI; 2011</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51520" y="413792"/>
            <a:ext cx="6635080" cy="1143000"/>
          </a:xfrm>
        </p:spPr>
        <p:txBody>
          <a:bodyPr>
            <a:normAutofit/>
          </a:bodyPr>
          <a:lstStyle/>
          <a:p>
            <a:pPr algn="l"/>
            <a:r>
              <a:rPr lang="es-ES_tradnl" sz="3600" dirty="0" smtClean="0"/>
              <a:t>¿Cuándo se puede utilizar? (EDT)</a:t>
            </a:r>
            <a:endParaRPr lang="en-US" sz="3600" dirty="0"/>
          </a:p>
        </p:txBody>
      </p:sp>
      <p:sp>
        <p:nvSpPr>
          <p:cNvPr id="6" name="Content Placeholder 5"/>
          <p:cNvSpPr>
            <a:spLocks noGrp="1"/>
          </p:cNvSpPr>
          <p:nvPr>
            <p:ph idx="1"/>
          </p:nvPr>
        </p:nvSpPr>
        <p:spPr>
          <a:xfrm>
            <a:off x="539552" y="1844824"/>
            <a:ext cx="8183880" cy="3467872"/>
          </a:xfrm>
        </p:spPr>
        <p:txBody>
          <a:bodyPr>
            <a:normAutofit lnSpcReduction="10000"/>
          </a:bodyPr>
          <a:lstStyle/>
          <a:p>
            <a:r>
              <a:rPr lang="es-ES_tradnl" dirty="0" smtClean="0"/>
              <a:t>Diseño apropiado de la EDT</a:t>
            </a:r>
          </a:p>
          <a:p>
            <a:pPr lvl="1"/>
            <a:r>
              <a:rPr lang="es-ES_tradnl" sz="2400" dirty="0" smtClean="0"/>
              <a:t>Una EDT por proyecto</a:t>
            </a:r>
          </a:p>
          <a:p>
            <a:pPr lvl="1"/>
            <a:r>
              <a:rPr lang="es-ES_tradnl" sz="2400" dirty="0" smtClean="0"/>
              <a:t>EDT orientada a entregables.</a:t>
            </a:r>
          </a:p>
          <a:p>
            <a:pPr lvl="1"/>
            <a:r>
              <a:rPr lang="es-ES_tradnl" sz="2400" dirty="0" smtClean="0"/>
              <a:t>La EDT incluye todo el trabajo del proyecto.</a:t>
            </a:r>
          </a:p>
          <a:p>
            <a:pPr lvl="1"/>
            <a:r>
              <a:rPr lang="es-ES_tradnl" sz="2400" dirty="0" smtClean="0"/>
              <a:t>Cada nivel descendiente representa m</a:t>
            </a:r>
            <a:r>
              <a:rPr lang="es-CR" sz="2400" dirty="0" smtClean="0"/>
              <a:t>á</a:t>
            </a:r>
            <a:r>
              <a:rPr lang="es-ES_tradnl" sz="2400" dirty="0" smtClean="0"/>
              <a:t>s detalle.</a:t>
            </a:r>
          </a:p>
          <a:p>
            <a:pPr lvl="1"/>
            <a:r>
              <a:rPr lang="es-ES_tradnl" sz="2400" dirty="0" smtClean="0"/>
              <a:t>Cuentas de control definidas</a:t>
            </a:r>
          </a:p>
          <a:p>
            <a:pPr lvl="1"/>
            <a:r>
              <a:rPr lang="es-ES_tradnl" sz="2400" dirty="0" smtClean="0"/>
              <a:t>Costos detallados a nivel de paquete de trabajo.</a:t>
            </a:r>
          </a:p>
          <a:p>
            <a:pPr lvl="1"/>
            <a:r>
              <a:rPr lang="es-ES_tradnl" sz="2400" dirty="0" smtClean="0"/>
              <a:t>Plazos definidos para cada paquete de trabajo.</a:t>
            </a:r>
            <a:endParaRPr lang="en-US" sz="2400" dirty="0"/>
          </a:p>
        </p:txBody>
      </p:sp>
      <p:sp>
        <p:nvSpPr>
          <p:cNvPr id="4" name="Slide Number Placeholder 3"/>
          <p:cNvSpPr>
            <a:spLocks noGrp="1"/>
          </p:cNvSpPr>
          <p:nvPr>
            <p:ph type="sldNum" sz="quarter" idx="12"/>
          </p:nvPr>
        </p:nvSpPr>
        <p:spPr/>
        <p:txBody>
          <a:bodyPr/>
          <a:lstStyle/>
          <a:p>
            <a:fld id="{D61707DD-21BF-45E1-BC19-B563FF63C490}" type="slidenum">
              <a:rPr lang="en-US"/>
              <a:pPr/>
              <a:t>12</a:t>
            </a:fld>
            <a:endParaRPr lang="en-US"/>
          </a:p>
        </p:txBody>
      </p:sp>
      <p:sp>
        <p:nvSpPr>
          <p:cNvPr id="98308" name="Rectangle 1028" descr="Rectangle: Click to edit Master text styles&#10;Second level&#10;Third level&#10;Fourth level&#10;Fifth level"/>
          <p:cNvSpPr>
            <a:spLocks noChangeArrowheads="1"/>
          </p:cNvSpPr>
          <p:nvPr/>
        </p:nvSpPr>
        <p:spPr bwMode="auto">
          <a:xfrm>
            <a:off x="825500" y="1600200"/>
            <a:ext cx="7772400" cy="3733800"/>
          </a:xfrm>
          <a:prstGeom prst="rect">
            <a:avLst/>
          </a:prstGeom>
          <a:noFill/>
          <a:ln w="9525">
            <a:noFill/>
            <a:miter lim="800000"/>
            <a:headEnd/>
            <a:tailEnd/>
          </a:ln>
          <a:effectLst/>
        </p:spPr>
        <p:txBody>
          <a:bodyPr lIns="90488" tIns="44450" rIns="90488" bIns="44450"/>
          <a:lstStyle/>
          <a:p>
            <a:pPr marL="742950" lvl="1" indent="-285750">
              <a:lnSpc>
                <a:spcPct val="90000"/>
              </a:lnSpc>
              <a:spcBef>
                <a:spcPct val="20000"/>
              </a:spcBef>
              <a:buClr>
                <a:schemeClr val="tx1"/>
              </a:buClr>
              <a:buSzPct val="110000"/>
              <a:buFontTx/>
              <a:buChar char="•"/>
            </a:pPr>
            <a:endParaRPr lang="en-US" sz="2800" dirty="0"/>
          </a:p>
          <a:p>
            <a:pPr marL="742950" lvl="1" indent="-285750">
              <a:lnSpc>
                <a:spcPct val="90000"/>
              </a:lnSpc>
              <a:spcBef>
                <a:spcPct val="20000"/>
              </a:spcBef>
              <a:buClr>
                <a:schemeClr val="tx1"/>
              </a:buClr>
              <a:buSzPct val="110000"/>
              <a:buFontTx/>
              <a:buChar char="•"/>
            </a:pPr>
            <a:endParaRPr lang="en-US" sz="2800" dirty="0"/>
          </a:p>
          <a:p>
            <a:pPr marL="742950" lvl="1" indent="-285750">
              <a:lnSpc>
                <a:spcPct val="90000"/>
              </a:lnSpc>
              <a:spcBef>
                <a:spcPct val="20000"/>
              </a:spcBef>
              <a:buClr>
                <a:schemeClr val="tx1"/>
              </a:buClr>
              <a:buSzPct val="110000"/>
            </a:pPr>
            <a:r>
              <a:rPr lang="en-US" sz="2800" dirty="0">
                <a:solidFill>
                  <a:srgbClr val="FC0128"/>
                </a:solidFill>
              </a:rPr>
              <a:t>	</a:t>
            </a:r>
            <a:r>
              <a:rPr lang="en-US" sz="2800" dirty="0"/>
              <a:t>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04664"/>
            <a:ext cx="6419056" cy="1143000"/>
          </a:xfrm>
        </p:spPr>
        <p:txBody>
          <a:bodyPr/>
          <a:lstStyle/>
          <a:p>
            <a:pPr algn="l"/>
            <a:r>
              <a:rPr lang="es-CR" dirty="0" smtClean="0"/>
              <a:t>¿Cuándo se puede utilizar?</a:t>
            </a:r>
            <a:endParaRPr lang="en-US" dirty="0"/>
          </a:p>
        </p:txBody>
      </p:sp>
      <p:sp>
        <p:nvSpPr>
          <p:cNvPr id="3" name="Content Placeholder 2"/>
          <p:cNvSpPr>
            <a:spLocks noGrp="1"/>
          </p:cNvSpPr>
          <p:nvPr>
            <p:ph idx="1"/>
          </p:nvPr>
        </p:nvSpPr>
        <p:spPr>
          <a:xfrm>
            <a:off x="457200" y="2276872"/>
            <a:ext cx="8229600" cy="3849291"/>
          </a:xfrm>
        </p:spPr>
        <p:txBody>
          <a:bodyPr/>
          <a:lstStyle/>
          <a:p>
            <a:pPr algn="just"/>
            <a:r>
              <a:rPr lang="es-CR" dirty="0" smtClean="0"/>
              <a:t>Es necesario un presupuesto detallado a través del tiempo donde se puedan identificar el alcance, costo y tiempo del proyecto, y donde se pueda determinar el costo presupuestado en cualquier momento.</a:t>
            </a:r>
            <a:br>
              <a:rPr lang="es-CR" dirty="0" smtClean="0"/>
            </a:br>
            <a:r>
              <a:rPr lang="es-CR" dirty="0" smtClean="0"/>
              <a:t>Este presupuesto detallado se llama Línea Base de Medición de Desempeño.</a:t>
            </a:r>
          </a:p>
        </p:txBody>
      </p:sp>
      <p:sp>
        <p:nvSpPr>
          <p:cNvPr id="4" name="TextBox 3"/>
          <p:cNvSpPr txBox="1"/>
          <p:nvPr/>
        </p:nvSpPr>
        <p:spPr>
          <a:xfrm>
            <a:off x="6858000" y="6096000"/>
            <a:ext cx="1752600" cy="369332"/>
          </a:xfrm>
          <a:prstGeom prst="rect">
            <a:avLst/>
          </a:prstGeom>
          <a:noFill/>
        </p:spPr>
        <p:txBody>
          <a:bodyPr wrap="square" rtlCol="0">
            <a:spAutoFit/>
          </a:bodyPr>
          <a:lstStyle/>
          <a:p>
            <a:r>
              <a:rPr lang="es-ES_tradnl" dirty="0" smtClean="0"/>
              <a:t>PMI; 2011</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5554960" cy="1143000"/>
          </a:xfrm>
        </p:spPr>
        <p:txBody>
          <a:bodyPr/>
          <a:lstStyle/>
          <a:p>
            <a:pPr algn="l"/>
            <a:r>
              <a:rPr lang="es-ES_tradnl" dirty="0" smtClean="0"/>
              <a:t>¿Cómo se crea?</a:t>
            </a:r>
            <a:endParaRPr lang="en-US" dirty="0"/>
          </a:p>
        </p:txBody>
      </p:sp>
      <p:sp>
        <p:nvSpPr>
          <p:cNvPr id="3" name="Content Placeholder 2"/>
          <p:cNvSpPr>
            <a:spLocks noGrp="1"/>
          </p:cNvSpPr>
          <p:nvPr>
            <p:ph idx="1"/>
          </p:nvPr>
        </p:nvSpPr>
        <p:spPr>
          <a:xfrm>
            <a:off x="467544" y="1988840"/>
            <a:ext cx="8229600" cy="3705275"/>
          </a:xfrm>
        </p:spPr>
        <p:txBody>
          <a:bodyPr/>
          <a:lstStyle/>
          <a:p>
            <a:r>
              <a:rPr lang="es-CR" dirty="0" smtClean="0"/>
              <a:t>Se debe utilizar la ultima versión de la planificación del proyecto, mediante la cual se grafica la línea base para la medición del desempeño.</a:t>
            </a:r>
            <a:endParaRPr lang="en-US" dirty="0"/>
          </a:p>
        </p:txBody>
      </p:sp>
      <p:sp>
        <p:nvSpPr>
          <p:cNvPr id="4" name="TextBox 3"/>
          <p:cNvSpPr txBox="1"/>
          <p:nvPr/>
        </p:nvSpPr>
        <p:spPr>
          <a:xfrm>
            <a:off x="6858000" y="6096000"/>
            <a:ext cx="1752600" cy="369332"/>
          </a:xfrm>
          <a:prstGeom prst="rect">
            <a:avLst/>
          </a:prstGeom>
          <a:noFill/>
        </p:spPr>
        <p:txBody>
          <a:bodyPr wrap="square" rtlCol="0">
            <a:spAutoFit/>
          </a:bodyPr>
          <a:lstStyle/>
          <a:p>
            <a:r>
              <a:rPr lang="es-ES_tradnl" dirty="0" smtClean="0"/>
              <a:t>PMI; 2011</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5770984" cy="1143000"/>
          </a:xfrm>
        </p:spPr>
        <p:txBody>
          <a:bodyPr/>
          <a:lstStyle/>
          <a:p>
            <a:r>
              <a:rPr lang="es-CR" dirty="0" smtClean="0"/>
              <a:t>Establecer LBMD</a:t>
            </a:r>
            <a:endParaRPr lang="en-US" dirty="0"/>
          </a:p>
        </p:txBody>
      </p:sp>
      <p:sp>
        <p:nvSpPr>
          <p:cNvPr id="3" name="Content Placeholder 2"/>
          <p:cNvSpPr>
            <a:spLocks noGrp="1"/>
          </p:cNvSpPr>
          <p:nvPr>
            <p:ph idx="1"/>
          </p:nvPr>
        </p:nvSpPr>
        <p:spPr>
          <a:xfrm>
            <a:off x="467544" y="1844824"/>
            <a:ext cx="8229600" cy="3705275"/>
          </a:xfrm>
        </p:spPr>
        <p:txBody>
          <a:bodyPr/>
          <a:lstStyle/>
          <a:p>
            <a:r>
              <a:rPr lang="es-ES" dirty="0" smtClean="0"/>
              <a:t>Descomponer el alcance a un nivel manejable.</a:t>
            </a:r>
          </a:p>
          <a:p>
            <a:r>
              <a:rPr lang="es-CR" dirty="0" smtClean="0"/>
              <a:t>Asignar responsabilidades.</a:t>
            </a:r>
          </a:p>
          <a:p>
            <a:r>
              <a:rPr lang="es-ES" dirty="0" smtClean="0"/>
              <a:t>Desarrollar un presupuesto en el tiempo para cada actividad.</a:t>
            </a:r>
          </a:p>
          <a:p>
            <a:r>
              <a:rPr lang="es-ES" dirty="0" smtClean="0"/>
              <a:t>Seleccionar las herramientas para la medición.</a:t>
            </a:r>
          </a:p>
          <a:p>
            <a:r>
              <a:rPr lang="es-ES" dirty="0" smtClean="0"/>
              <a:t>Mantener la integridad de la LBMD.</a:t>
            </a:r>
            <a:endParaRPr lang="en-US" dirty="0"/>
          </a:p>
        </p:txBody>
      </p:sp>
      <p:sp>
        <p:nvSpPr>
          <p:cNvPr id="4" name="TextBox 3"/>
          <p:cNvSpPr txBox="1"/>
          <p:nvPr/>
        </p:nvSpPr>
        <p:spPr>
          <a:xfrm>
            <a:off x="6858000" y="6096000"/>
            <a:ext cx="1752600" cy="369332"/>
          </a:xfrm>
          <a:prstGeom prst="rect">
            <a:avLst/>
          </a:prstGeom>
          <a:noFill/>
        </p:spPr>
        <p:txBody>
          <a:bodyPr wrap="square" rtlCol="0">
            <a:spAutoFit/>
          </a:bodyPr>
          <a:lstStyle/>
          <a:p>
            <a:r>
              <a:rPr lang="es-ES_tradnl" dirty="0" smtClean="0"/>
              <a:t>PMI; 2011</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332656"/>
            <a:ext cx="5976664" cy="1143000"/>
          </a:xfrm>
        </p:spPr>
        <p:txBody>
          <a:bodyPr>
            <a:normAutofit fontScale="90000"/>
          </a:bodyPr>
          <a:lstStyle/>
          <a:p>
            <a:pPr algn="l"/>
            <a:r>
              <a:rPr lang="es-CR" sz="3600" dirty="0" smtClean="0"/>
              <a:t>¿Qué es una cuenta de control?</a:t>
            </a:r>
            <a:endParaRPr lang="en-US" sz="3600" dirty="0"/>
          </a:p>
        </p:txBody>
      </p:sp>
      <p:sp>
        <p:nvSpPr>
          <p:cNvPr id="3" name="Content Placeholder 2"/>
          <p:cNvSpPr>
            <a:spLocks noGrp="1"/>
          </p:cNvSpPr>
          <p:nvPr>
            <p:ph idx="1"/>
          </p:nvPr>
        </p:nvSpPr>
        <p:spPr>
          <a:xfrm>
            <a:off x="467544" y="1916832"/>
            <a:ext cx="8229600" cy="3561259"/>
          </a:xfrm>
        </p:spPr>
        <p:txBody>
          <a:bodyPr>
            <a:normAutofit/>
          </a:bodyPr>
          <a:lstStyle/>
          <a:p>
            <a:pPr algn="just"/>
            <a:r>
              <a:rPr lang="es-ES" dirty="0" smtClean="0"/>
              <a:t>Punto de control donde se integran el alcance, el presupuesto, el costo real y el cronograma, y se comparan con el valor ganado de la medición del desempeño.</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332656"/>
            <a:ext cx="4402832" cy="1143000"/>
          </a:xfrm>
        </p:spPr>
        <p:txBody>
          <a:bodyPr/>
          <a:lstStyle/>
          <a:p>
            <a:r>
              <a:rPr lang="es-CR" dirty="0" smtClean="0"/>
              <a:t>Medir desempeño</a:t>
            </a:r>
            <a:endParaRPr lang="en-US" dirty="0"/>
          </a:p>
        </p:txBody>
      </p:sp>
      <p:sp>
        <p:nvSpPr>
          <p:cNvPr id="3" name="Content Placeholder 2"/>
          <p:cNvSpPr>
            <a:spLocks noGrp="1"/>
          </p:cNvSpPr>
          <p:nvPr>
            <p:ph idx="1"/>
          </p:nvPr>
        </p:nvSpPr>
        <p:spPr>
          <a:xfrm>
            <a:off x="539552" y="1916832"/>
            <a:ext cx="8229600" cy="3777283"/>
          </a:xfrm>
        </p:spPr>
        <p:txBody>
          <a:bodyPr>
            <a:normAutofit fontScale="92500" lnSpcReduction="20000"/>
          </a:bodyPr>
          <a:lstStyle/>
          <a:p>
            <a:r>
              <a:rPr lang="es-ES" dirty="0" smtClean="0"/>
              <a:t>Documentar el uso de recursos durante la ejecución.</a:t>
            </a:r>
          </a:p>
          <a:p>
            <a:r>
              <a:rPr lang="es-ES" dirty="0" smtClean="0"/>
              <a:t>Medir el avance “físico”.</a:t>
            </a:r>
          </a:p>
          <a:p>
            <a:r>
              <a:rPr lang="es-ES" dirty="0" smtClean="0"/>
              <a:t>Determinar el VG de acuerdo a las técnicas establecidas.</a:t>
            </a:r>
          </a:p>
          <a:p>
            <a:r>
              <a:rPr lang="es-ES" dirty="0" smtClean="0"/>
              <a:t>Analizar y proyectar el desempeño de costo/cronograma.</a:t>
            </a:r>
          </a:p>
          <a:p>
            <a:r>
              <a:rPr lang="es-CR" dirty="0" smtClean="0"/>
              <a:t>Reportar problemas de desempeño y tomar acciones correctivas.</a:t>
            </a:r>
            <a:endParaRPr lang="es-CR" dirty="0"/>
          </a:p>
        </p:txBody>
      </p:sp>
      <p:sp>
        <p:nvSpPr>
          <p:cNvPr id="4" name="TextBox 3"/>
          <p:cNvSpPr txBox="1"/>
          <p:nvPr/>
        </p:nvSpPr>
        <p:spPr>
          <a:xfrm>
            <a:off x="6858000" y="6096000"/>
            <a:ext cx="1752600" cy="369332"/>
          </a:xfrm>
          <a:prstGeom prst="rect">
            <a:avLst/>
          </a:prstGeom>
          <a:noFill/>
        </p:spPr>
        <p:txBody>
          <a:bodyPr wrap="square" rtlCol="0">
            <a:spAutoFit/>
          </a:bodyPr>
          <a:lstStyle/>
          <a:p>
            <a:r>
              <a:rPr lang="es-ES_tradnl" dirty="0" smtClean="0"/>
              <a:t>PMI; 2011</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6768752" cy="1143000"/>
          </a:xfrm>
        </p:spPr>
        <p:txBody>
          <a:bodyPr>
            <a:noAutofit/>
          </a:bodyPr>
          <a:lstStyle/>
          <a:p>
            <a:pPr algn="l"/>
            <a:r>
              <a:rPr lang="es-CR" sz="3400" dirty="0" smtClean="0"/>
              <a:t>¿Cómo determino el valor </a:t>
            </a:r>
            <a:br>
              <a:rPr lang="es-CR" sz="3400" dirty="0" smtClean="0"/>
            </a:br>
            <a:r>
              <a:rPr lang="es-CR" sz="3400" dirty="0" smtClean="0"/>
              <a:t>ganado en mi proyecto?</a:t>
            </a:r>
            <a:endParaRPr lang="en-US" sz="3400" dirty="0"/>
          </a:p>
        </p:txBody>
      </p:sp>
      <p:sp>
        <p:nvSpPr>
          <p:cNvPr id="3" name="Content Placeholder 2"/>
          <p:cNvSpPr>
            <a:spLocks noGrp="1"/>
          </p:cNvSpPr>
          <p:nvPr>
            <p:ph idx="1"/>
          </p:nvPr>
        </p:nvSpPr>
        <p:spPr>
          <a:xfrm>
            <a:off x="539552" y="1916832"/>
            <a:ext cx="8229600" cy="3705275"/>
          </a:xfrm>
        </p:spPr>
        <p:txBody>
          <a:bodyPr/>
          <a:lstStyle/>
          <a:p>
            <a:r>
              <a:rPr lang="es-CR" dirty="0" smtClean="0"/>
              <a:t>Valor ganado es una medición del trabajo completado </a:t>
            </a:r>
            <a:r>
              <a:rPr lang="es-CR" dirty="0"/>
              <a:t>en </a:t>
            </a:r>
            <a:r>
              <a:rPr lang="es-CR" dirty="0" smtClean="0"/>
              <a:t>función del valor presupuestado de dicho trabajo.</a:t>
            </a:r>
          </a:p>
          <a:p>
            <a:r>
              <a:rPr lang="es-CR" dirty="0" smtClean="0"/>
              <a:t>Dependiendo de la cantidad de períodos en los que se reporta el desempeño y el tipo de esfuerzo del entregable  se debe definir como se medirá el valor ganado.</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988840"/>
            <a:ext cx="8229600" cy="3489251"/>
          </a:xfrm>
        </p:spPr>
        <p:txBody>
          <a:bodyPr/>
          <a:lstStyle/>
          <a:p>
            <a:r>
              <a:rPr lang="es-CR" dirty="0" smtClean="0"/>
              <a:t>Normalmente se determina el valor ganado utilizando el porcentaje de avance, pero debemos tener el cuidado de que realmente exista información confiable en nuestros proyectos para utilizar esta técnica.</a:t>
            </a:r>
            <a:endParaRPr lang="en-US" dirty="0"/>
          </a:p>
        </p:txBody>
      </p:sp>
      <p:sp>
        <p:nvSpPr>
          <p:cNvPr id="6" name="Title 1"/>
          <p:cNvSpPr>
            <a:spLocks noGrp="1"/>
          </p:cNvSpPr>
          <p:nvPr>
            <p:ph type="title"/>
          </p:nvPr>
        </p:nvSpPr>
        <p:spPr>
          <a:xfrm>
            <a:off x="323528" y="188640"/>
            <a:ext cx="6768752" cy="1143000"/>
          </a:xfrm>
        </p:spPr>
        <p:txBody>
          <a:bodyPr>
            <a:noAutofit/>
          </a:bodyPr>
          <a:lstStyle/>
          <a:p>
            <a:pPr algn="l"/>
            <a:r>
              <a:rPr lang="es-CR" sz="3400" dirty="0" smtClean="0"/>
              <a:t>¿Cómo determino el valor </a:t>
            </a:r>
            <a:br>
              <a:rPr lang="es-CR" sz="3400" dirty="0" smtClean="0"/>
            </a:br>
            <a:r>
              <a:rPr lang="es-CR" sz="3400" dirty="0" smtClean="0"/>
              <a:t>ganado en mi proyecto?</a:t>
            </a:r>
            <a:endParaRPr lang="en-US" sz="3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331640" y="341784"/>
            <a:ext cx="4978896" cy="1143000"/>
          </a:xfrm>
        </p:spPr>
        <p:txBody>
          <a:bodyPr/>
          <a:lstStyle/>
          <a:p>
            <a:pPr algn="l"/>
            <a:r>
              <a:rPr lang="es-ES_tradnl" dirty="0" smtClean="0"/>
              <a:t>Monitoreo y Control</a:t>
            </a:r>
            <a:endParaRPr lang="en-US" dirty="0"/>
          </a:p>
        </p:txBody>
      </p:sp>
      <p:sp>
        <p:nvSpPr>
          <p:cNvPr id="6" name="Content Placeholder 5"/>
          <p:cNvSpPr>
            <a:spLocks noGrp="1"/>
          </p:cNvSpPr>
          <p:nvPr>
            <p:ph idx="1"/>
          </p:nvPr>
        </p:nvSpPr>
        <p:spPr>
          <a:xfrm>
            <a:off x="457200" y="2420888"/>
            <a:ext cx="8229600" cy="3705275"/>
          </a:xfrm>
        </p:spPr>
        <p:txBody>
          <a:bodyPr>
            <a:normAutofit/>
          </a:bodyPr>
          <a:lstStyle/>
          <a:p>
            <a:pPr>
              <a:buNone/>
            </a:pPr>
            <a:r>
              <a:rPr lang="es-ES" dirty="0" smtClean="0"/>
              <a:t>“Medir el progreso del desarrollo de un</a:t>
            </a:r>
          </a:p>
          <a:p>
            <a:pPr>
              <a:buNone/>
            </a:pPr>
            <a:r>
              <a:rPr lang="es-ES" dirty="0" smtClean="0"/>
              <a:t>programa por líneas de código, es como</a:t>
            </a:r>
          </a:p>
          <a:p>
            <a:pPr>
              <a:buNone/>
            </a:pPr>
            <a:r>
              <a:rPr lang="es-ES" dirty="0" smtClean="0">
                <a:solidFill>
                  <a:srgbClr val="FF0000"/>
                </a:solidFill>
              </a:rPr>
              <a:t>medir el avance </a:t>
            </a:r>
            <a:r>
              <a:rPr lang="es-ES" dirty="0" smtClean="0"/>
              <a:t>de la construcción de un</a:t>
            </a:r>
          </a:p>
          <a:p>
            <a:pPr>
              <a:buNone/>
            </a:pPr>
            <a:r>
              <a:rPr lang="es-ES" dirty="0" smtClean="0"/>
              <a:t>avión en toneladas.”</a:t>
            </a:r>
          </a:p>
          <a:p>
            <a:pPr>
              <a:buNone/>
            </a:pPr>
            <a:endParaRPr lang="es-ES" dirty="0" smtClean="0"/>
          </a:p>
          <a:p>
            <a:pPr algn="r">
              <a:buNone/>
            </a:pPr>
            <a:r>
              <a:rPr lang="es-ES" dirty="0" smtClean="0"/>
              <a:t>-Bill Gates</a:t>
            </a: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2690" name="Rectangle 2"/>
          <p:cNvSpPr>
            <a:spLocks noGrp="1"/>
          </p:cNvSpPr>
          <p:nvPr>
            <p:ph type="title" idx="4294967295"/>
          </p:nvPr>
        </p:nvSpPr>
        <p:spPr>
          <a:xfrm>
            <a:off x="34925" y="274638"/>
            <a:ext cx="8229600" cy="114300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solidFill>
                  <a:schemeClr val="tx1"/>
                </a:solidFill>
                <a:prstDash val="solid"/>
                <a:miter lim="800000"/>
                <a:headEnd/>
                <a:tailEn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a:lstStyle/>
          <a:p>
            <a:r>
              <a:rPr lang="es-CR" sz="3600" dirty="0">
                <a:latin typeface="Calibri" charset="0"/>
              </a:rPr>
              <a:t>Cómo se gana el valor?</a:t>
            </a:r>
            <a:endParaRPr lang="en-US" sz="3600" dirty="0">
              <a:latin typeface="Calibri" charset="0"/>
            </a:endParaRPr>
          </a:p>
        </p:txBody>
      </p:sp>
      <p:sp>
        <p:nvSpPr>
          <p:cNvPr id="242691" name="Rectangle 3"/>
          <p:cNvSpPr>
            <a:spLocks noGrp="1"/>
          </p:cNvSpPr>
          <p:nvPr>
            <p:ph type="body" sz="half" idx="4294967295"/>
          </p:nvPr>
        </p:nvSpPr>
        <p:spPr>
          <a:xfrm>
            <a:off x="467544" y="1700808"/>
            <a:ext cx="8447856" cy="4680520"/>
          </a:xfrm>
        </p:spPr>
        <p:txBody>
          <a:bodyPr>
            <a:normAutofit/>
          </a:bodyPr>
          <a:lstStyle/>
          <a:p>
            <a:pPr marL="609600" indent="-609600">
              <a:lnSpc>
                <a:spcPct val="80000"/>
              </a:lnSpc>
            </a:pPr>
            <a:r>
              <a:rPr lang="es-CR" sz="2200" dirty="0">
                <a:latin typeface="Calibri"/>
                <a:cs typeface="Calibri"/>
              </a:rPr>
              <a:t>El valor es ganado al completar el trabajo programado, es </a:t>
            </a:r>
            <a:r>
              <a:rPr lang="ja-JP" altLang="es-CR" sz="2200" dirty="0">
                <a:latin typeface="Calibri"/>
                <a:cs typeface="Calibri"/>
              </a:rPr>
              <a:t>“</a:t>
            </a:r>
            <a:r>
              <a:rPr lang="es-CR" sz="2200" dirty="0">
                <a:latin typeface="Calibri"/>
                <a:cs typeface="Calibri"/>
              </a:rPr>
              <a:t>acreditado</a:t>
            </a:r>
            <a:r>
              <a:rPr lang="ja-JP" altLang="es-CR" sz="2200" dirty="0">
                <a:latin typeface="Calibri"/>
                <a:cs typeface="Calibri"/>
              </a:rPr>
              <a:t>”</a:t>
            </a:r>
            <a:r>
              <a:rPr lang="es-CR" sz="2200" dirty="0">
                <a:latin typeface="Calibri"/>
                <a:cs typeface="Calibri"/>
              </a:rPr>
              <a:t> cuando se demuestra el progreso de acuerdo con la técnica de medición elegida</a:t>
            </a:r>
          </a:p>
          <a:p>
            <a:pPr marL="609600" indent="-609600">
              <a:lnSpc>
                <a:spcPct val="80000"/>
              </a:lnSpc>
            </a:pPr>
            <a:r>
              <a:rPr lang="es-CR" sz="2200" dirty="0">
                <a:latin typeface="Calibri"/>
                <a:cs typeface="Calibri"/>
              </a:rPr>
              <a:t>Una forma de verlo es que el valor ganado es igual al avance de la tarea (determinado mediante alguna de </a:t>
            </a:r>
            <a:r>
              <a:rPr lang="es-CR" sz="2200" dirty="0" smtClean="0">
                <a:latin typeface="Calibri"/>
                <a:cs typeface="Calibri"/>
              </a:rPr>
              <a:t>las técnicas) </a:t>
            </a:r>
            <a:r>
              <a:rPr lang="es-CR" sz="2200" dirty="0">
                <a:latin typeface="Calibri"/>
                <a:cs typeface="Calibri"/>
              </a:rPr>
              <a:t>multiplicado por su valor planeado</a:t>
            </a:r>
          </a:p>
          <a:p>
            <a:pPr marL="609600" indent="-609600">
              <a:lnSpc>
                <a:spcPct val="80000"/>
              </a:lnSpc>
            </a:pPr>
            <a:r>
              <a:rPr lang="es-CR" sz="2200" dirty="0">
                <a:latin typeface="Calibri"/>
                <a:cs typeface="Calibri"/>
              </a:rPr>
              <a:t>Por ejemplo si una tarea tiene para un momento dado un valor planeado de $700 y el avance de la tarea es de un 50%, el valor ganado sería $350</a:t>
            </a:r>
          </a:p>
          <a:p>
            <a:pPr marL="990600" lvl="1" indent="-533400">
              <a:lnSpc>
                <a:spcPct val="80000"/>
              </a:lnSpc>
            </a:pPr>
            <a:r>
              <a:rPr lang="es-CR" sz="2200" dirty="0" smtClean="0">
                <a:latin typeface="Calibri"/>
                <a:cs typeface="Calibri"/>
              </a:rPr>
              <a:t>PV </a:t>
            </a:r>
            <a:r>
              <a:rPr lang="es-CR" sz="2200" dirty="0">
                <a:latin typeface="Calibri"/>
                <a:cs typeface="Calibri"/>
              </a:rPr>
              <a:t>= $700; </a:t>
            </a:r>
            <a:r>
              <a:rPr lang="es-CR" sz="2200" dirty="0" smtClean="0">
                <a:latin typeface="Calibri"/>
                <a:cs typeface="Calibri"/>
              </a:rPr>
              <a:t>EV </a:t>
            </a:r>
            <a:r>
              <a:rPr lang="es-CR" sz="2200" dirty="0">
                <a:latin typeface="Calibri"/>
                <a:cs typeface="Calibri"/>
              </a:rPr>
              <a:t>= Avance x </a:t>
            </a:r>
            <a:r>
              <a:rPr lang="es-CR" sz="2200" dirty="0" smtClean="0">
                <a:latin typeface="Calibri"/>
                <a:cs typeface="Calibri"/>
              </a:rPr>
              <a:t>PV </a:t>
            </a:r>
            <a:r>
              <a:rPr lang="es-CR" sz="2200" dirty="0">
                <a:latin typeface="Calibri"/>
                <a:cs typeface="Calibri"/>
              </a:rPr>
              <a:t>= 50% x $700 = $350</a:t>
            </a:r>
          </a:p>
          <a:p>
            <a:pPr marL="609600" indent="-609600">
              <a:lnSpc>
                <a:spcPct val="80000"/>
              </a:lnSpc>
            </a:pPr>
            <a:r>
              <a:rPr lang="es-CR" sz="2200" dirty="0">
                <a:latin typeface="Calibri"/>
                <a:cs typeface="Calibri"/>
              </a:rPr>
              <a:t>Es decir el valor ganado será proporcional al valor planeado. La proporción la determina el porcentaje de avance</a:t>
            </a:r>
          </a:p>
          <a:p>
            <a:pPr marL="609600" indent="-609600">
              <a:lnSpc>
                <a:spcPct val="80000"/>
              </a:lnSpc>
            </a:pPr>
            <a:r>
              <a:rPr lang="es-CR" sz="2200" dirty="0">
                <a:latin typeface="Calibri"/>
                <a:cs typeface="Calibri"/>
              </a:rPr>
              <a:t>De lo anterior se deduce que </a:t>
            </a:r>
            <a:r>
              <a:rPr lang="es-CR" sz="2200" b="1" u="sng" dirty="0">
                <a:latin typeface="Calibri"/>
                <a:cs typeface="Calibri"/>
              </a:rPr>
              <a:t>si una tarea lleva un avance inferior a lo planeado, su valor ganado será también inferior al valor planeado</a:t>
            </a:r>
          </a:p>
        </p:txBody>
      </p:sp>
    </p:spTree>
    <p:extLst>
      <p:ext uri="{BB962C8B-B14F-4D97-AF65-F5344CB8AC3E}">
        <p14:creationId xmlns:p14="http://schemas.microsoft.com/office/powerpoint/2010/main" val="48739081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242690"/>
                                        </p:tgtEl>
                                        <p:attrNameLst>
                                          <p:attrName>style.visibility</p:attrName>
                                        </p:attrNameLst>
                                      </p:cBhvr>
                                      <p:to>
                                        <p:strVal val="visible"/>
                                      </p:to>
                                    </p:set>
                                    <p:animEffect transition="in" filter="dissolve">
                                      <p:cBhvr>
                                        <p:cTn id="7" dur="500"/>
                                        <p:tgtEl>
                                          <p:spTgt spid="2426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2691">
                                            <p:txEl>
                                              <p:pRg st="0" end="0"/>
                                            </p:txEl>
                                          </p:spTgt>
                                        </p:tgtEl>
                                        <p:attrNameLst>
                                          <p:attrName>style.visibility</p:attrName>
                                        </p:attrNameLst>
                                      </p:cBhvr>
                                      <p:to>
                                        <p:strVal val="visible"/>
                                      </p:to>
                                    </p:set>
                                    <p:animEffect transition="in" filter="dissolve">
                                      <p:cBhvr>
                                        <p:cTn id="12" dur="500"/>
                                        <p:tgtEl>
                                          <p:spTgt spid="24269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42691">
                                            <p:txEl>
                                              <p:pRg st="1" end="1"/>
                                            </p:txEl>
                                          </p:spTgt>
                                        </p:tgtEl>
                                        <p:attrNameLst>
                                          <p:attrName>style.visibility</p:attrName>
                                        </p:attrNameLst>
                                      </p:cBhvr>
                                      <p:to>
                                        <p:strVal val="visible"/>
                                      </p:to>
                                    </p:set>
                                    <p:animEffect transition="in" filter="dissolve">
                                      <p:cBhvr>
                                        <p:cTn id="17" dur="500"/>
                                        <p:tgtEl>
                                          <p:spTgt spid="24269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42691">
                                            <p:txEl>
                                              <p:pRg st="2" end="2"/>
                                            </p:txEl>
                                          </p:spTgt>
                                        </p:tgtEl>
                                        <p:attrNameLst>
                                          <p:attrName>style.visibility</p:attrName>
                                        </p:attrNameLst>
                                      </p:cBhvr>
                                      <p:to>
                                        <p:strVal val="visible"/>
                                      </p:to>
                                    </p:set>
                                    <p:animEffect transition="in" filter="dissolve">
                                      <p:cBhvr>
                                        <p:cTn id="22" dur="500"/>
                                        <p:tgtEl>
                                          <p:spTgt spid="242691">
                                            <p:txEl>
                                              <p:pRg st="2" end="2"/>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242691">
                                            <p:txEl>
                                              <p:pRg st="3" end="3"/>
                                            </p:txEl>
                                          </p:spTgt>
                                        </p:tgtEl>
                                        <p:attrNameLst>
                                          <p:attrName>style.visibility</p:attrName>
                                        </p:attrNameLst>
                                      </p:cBhvr>
                                      <p:to>
                                        <p:strVal val="visible"/>
                                      </p:to>
                                    </p:set>
                                    <p:animEffect transition="in" filter="dissolve">
                                      <p:cBhvr>
                                        <p:cTn id="25" dur="500"/>
                                        <p:tgtEl>
                                          <p:spTgt spid="242691">
                                            <p:txEl>
                                              <p:pRg st="3" end="3"/>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242691">
                                            <p:txEl>
                                              <p:pRg st="4" end="4"/>
                                            </p:txEl>
                                          </p:spTgt>
                                        </p:tgtEl>
                                        <p:attrNameLst>
                                          <p:attrName>style.visibility</p:attrName>
                                        </p:attrNameLst>
                                      </p:cBhvr>
                                      <p:to>
                                        <p:strVal val="visible"/>
                                      </p:to>
                                    </p:set>
                                    <p:animEffect transition="in" filter="dissolve">
                                      <p:cBhvr>
                                        <p:cTn id="30" dur="500"/>
                                        <p:tgtEl>
                                          <p:spTgt spid="242691">
                                            <p:txEl>
                                              <p:pRg st="4" end="4"/>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242691">
                                            <p:txEl>
                                              <p:pRg st="5" end="5"/>
                                            </p:txEl>
                                          </p:spTgt>
                                        </p:tgtEl>
                                        <p:attrNameLst>
                                          <p:attrName>style.visibility</p:attrName>
                                        </p:attrNameLst>
                                      </p:cBhvr>
                                      <p:to>
                                        <p:strVal val="visible"/>
                                      </p:to>
                                    </p:set>
                                    <p:animEffect transition="in" filter="dissolve">
                                      <p:cBhvr>
                                        <p:cTn id="35" dur="500"/>
                                        <p:tgtEl>
                                          <p:spTgt spid="2426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690" grpId="0"/>
      <p:bldP spid="24269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smtClean="0"/>
              <a:t>Datos a obtener</a:t>
            </a:r>
            <a:endParaRPr lang="es-CR" dirty="0"/>
          </a:p>
        </p:txBody>
      </p:sp>
      <p:sp>
        <p:nvSpPr>
          <p:cNvPr id="3" name="Content Placeholder 2"/>
          <p:cNvSpPr>
            <a:spLocks noGrp="1"/>
          </p:cNvSpPr>
          <p:nvPr>
            <p:ph idx="1"/>
          </p:nvPr>
        </p:nvSpPr>
        <p:spPr/>
        <p:txBody>
          <a:bodyPr/>
          <a:lstStyle/>
          <a:p>
            <a:r>
              <a:rPr lang="es-CR" dirty="0" smtClean="0"/>
              <a:t>Valor Ganado</a:t>
            </a:r>
          </a:p>
          <a:p>
            <a:r>
              <a:rPr lang="es-CR" dirty="0" smtClean="0"/>
              <a:t>Valor Planeado</a:t>
            </a:r>
          </a:p>
          <a:p>
            <a:r>
              <a:rPr lang="es-CR" dirty="0" smtClean="0"/>
              <a:t>Costo Real</a:t>
            </a:r>
            <a:endParaRPr lang="es-C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smtClean="0"/>
              <a:t>Valor Planeado</a:t>
            </a:r>
            <a:endParaRPr lang="es-CR" dirty="0"/>
          </a:p>
        </p:txBody>
      </p:sp>
      <p:sp>
        <p:nvSpPr>
          <p:cNvPr id="3" name="Content Placeholder 2"/>
          <p:cNvSpPr>
            <a:spLocks noGrp="1"/>
          </p:cNvSpPr>
          <p:nvPr>
            <p:ph idx="1"/>
          </p:nvPr>
        </p:nvSpPr>
        <p:spPr>
          <a:xfrm>
            <a:off x="457200" y="1988840"/>
            <a:ext cx="8229600" cy="4137323"/>
          </a:xfrm>
        </p:spPr>
        <p:txBody>
          <a:bodyPr/>
          <a:lstStyle/>
          <a:p>
            <a:r>
              <a:rPr lang="es-CR" dirty="0" smtClean="0"/>
              <a:t>Corresponde al monto presupuestado para la actividad que se está analizando.</a:t>
            </a:r>
          </a:p>
          <a:p>
            <a:r>
              <a:rPr lang="es-CR" dirty="0" smtClean="0"/>
              <a:t>Se denota con el acrónimo </a:t>
            </a:r>
            <a:r>
              <a:rPr lang="es-CR" b="1" dirty="0" smtClean="0"/>
              <a:t>PV </a:t>
            </a:r>
            <a:r>
              <a:rPr lang="es-CR" dirty="0" smtClean="0"/>
              <a:t>(Planned Value)</a:t>
            </a:r>
          </a:p>
          <a:p>
            <a:r>
              <a:rPr lang="es-CR" dirty="0" smtClean="0"/>
              <a:t>Otras formas de denotarlo:</a:t>
            </a:r>
          </a:p>
          <a:p>
            <a:pPr lvl="1"/>
            <a:r>
              <a:rPr lang="es-CR" dirty="0" smtClean="0"/>
              <a:t>CPTP: costo presupuestado del trabajo programado</a:t>
            </a:r>
          </a:p>
          <a:p>
            <a:pPr lvl="1"/>
            <a:r>
              <a:rPr lang="es-CR" dirty="0"/>
              <a:t>BCWS: </a:t>
            </a:r>
            <a:r>
              <a:rPr lang="es-CR" dirty="0" smtClean="0"/>
              <a:t>budgeted cost or work scheduled</a:t>
            </a:r>
            <a:endParaRPr lang="es-C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smtClean="0"/>
              <a:t>Costo Real </a:t>
            </a:r>
            <a:endParaRPr lang="es-CR" dirty="0"/>
          </a:p>
        </p:txBody>
      </p:sp>
      <p:sp>
        <p:nvSpPr>
          <p:cNvPr id="3" name="Content Placeholder 2"/>
          <p:cNvSpPr>
            <a:spLocks noGrp="1"/>
          </p:cNvSpPr>
          <p:nvPr>
            <p:ph idx="1"/>
          </p:nvPr>
        </p:nvSpPr>
        <p:spPr/>
        <p:txBody>
          <a:bodyPr/>
          <a:lstStyle/>
          <a:p>
            <a:r>
              <a:rPr lang="es-CR" dirty="0" smtClean="0"/>
              <a:t>Corresponde a los costos reales en que ha incurrido </a:t>
            </a:r>
            <a:r>
              <a:rPr lang="es-CR" dirty="0"/>
              <a:t>para </a:t>
            </a:r>
            <a:r>
              <a:rPr lang="es-CR" dirty="0" smtClean="0"/>
              <a:t>producir el avance que se tiene.</a:t>
            </a:r>
          </a:p>
          <a:p>
            <a:r>
              <a:rPr lang="es-CR" dirty="0" smtClean="0"/>
              <a:t>Se denota con el acrónimo </a:t>
            </a:r>
            <a:r>
              <a:rPr lang="es-CR" b="1" dirty="0" smtClean="0"/>
              <a:t>AC </a:t>
            </a:r>
            <a:r>
              <a:rPr lang="es-CR" dirty="0" smtClean="0"/>
              <a:t>(Actual Cost)</a:t>
            </a:r>
          </a:p>
          <a:p>
            <a:r>
              <a:rPr lang="es-CR" dirty="0" smtClean="0"/>
              <a:t>Otras </a:t>
            </a:r>
            <a:r>
              <a:rPr lang="es-CR" dirty="0"/>
              <a:t>formas de denotarlo:</a:t>
            </a:r>
          </a:p>
          <a:p>
            <a:pPr lvl="1"/>
            <a:r>
              <a:rPr lang="es-CR" dirty="0" smtClean="0"/>
              <a:t>CRTR: </a:t>
            </a:r>
            <a:r>
              <a:rPr lang="es-CR" dirty="0"/>
              <a:t>costo </a:t>
            </a:r>
            <a:r>
              <a:rPr lang="es-CR" dirty="0" smtClean="0"/>
              <a:t>real </a:t>
            </a:r>
            <a:r>
              <a:rPr lang="es-CR" dirty="0"/>
              <a:t>del trabajo </a:t>
            </a:r>
            <a:r>
              <a:rPr lang="es-CR" dirty="0" smtClean="0"/>
              <a:t>realizado</a:t>
            </a:r>
            <a:endParaRPr lang="es-CR" dirty="0"/>
          </a:p>
          <a:p>
            <a:pPr lvl="1"/>
            <a:r>
              <a:rPr lang="es-CR" dirty="0" smtClean="0"/>
              <a:t>ACWP: actual </a:t>
            </a:r>
            <a:r>
              <a:rPr lang="es-CR" dirty="0"/>
              <a:t>cost or work </a:t>
            </a:r>
            <a:r>
              <a:rPr lang="es-CR" dirty="0" smtClean="0"/>
              <a:t>performed</a:t>
            </a:r>
            <a:endParaRPr lang="es-CR" dirty="0"/>
          </a:p>
          <a:p>
            <a:pPr marL="0" indent="0">
              <a:buNone/>
            </a:pPr>
            <a:endParaRPr lang="es-C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smtClean="0"/>
              <a:t>Valor Ganado</a:t>
            </a:r>
            <a:endParaRPr lang="es-CR" dirty="0"/>
          </a:p>
        </p:txBody>
      </p:sp>
      <p:sp>
        <p:nvSpPr>
          <p:cNvPr id="3" name="Content Placeholder 2"/>
          <p:cNvSpPr>
            <a:spLocks noGrp="1"/>
          </p:cNvSpPr>
          <p:nvPr>
            <p:ph idx="1"/>
          </p:nvPr>
        </p:nvSpPr>
        <p:spPr/>
        <p:txBody>
          <a:bodyPr>
            <a:normAutofit/>
          </a:bodyPr>
          <a:lstStyle/>
          <a:p>
            <a:r>
              <a:rPr lang="es-CR" dirty="0" smtClean="0"/>
              <a:t>Este dato se obtiene al multiplicar el % que se asigna de avance de acuerdo con las técnicas de medición de valor ganado, por el monto presupuestado para el período.</a:t>
            </a:r>
          </a:p>
          <a:p>
            <a:r>
              <a:rPr lang="es-CR" dirty="0"/>
              <a:t>Se denota con el acrónimo </a:t>
            </a:r>
            <a:r>
              <a:rPr lang="es-CR" b="1" dirty="0" smtClean="0"/>
              <a:t>EV </a:t>
            </a:r>
            <a:r>
              <a:rPr lang="es-CR" dirty="0" smtClean="0"/>
              <a:t>(Earned </a:t>
            </a:r>
            <a:r>
              <a:rPr lang="es-CR" dirty="0"/>
              <a:t>Value)</a:t>
            </a:r>
          </a:p>
          <a:p>
            <a:r>
              <a:rPr lang="es-CR" dirty="0"/>
              <a:t>Otras formas de denotarlo:</a:t>
            </a:r>
          </a:p>
          <a:p>
            <a:pPr lvl="1"/>
            <a:r>
              <a:rPr lang="es-CR" dirty="0" smtClean="0"/>
              <a:t>CPTR: </a:t>
            </a:r>
            <a:r>
              <a:rPr lang="es-CR" dirty="0"/>
              <a:t>costo presupuestado del trabajo </a:t>
            </a:r>
            <a:r>
              <a:rPr lang="es-CR" dirty="0" smtClean="0"/>
              <a:t>realizado</a:t>
            </a:r>
            <a:endParaRPr lang="es-CR" dirty="0"/>
          </a:p>
          <a:p>
            <a:pPr lvl="1"/>
            <a:r>
              <a:rPr lang="es-CR" dirty="0" smtClean="0"/>
              <a:t>BCWP: </a:t>
            </a:r>
            <a:r>
              <a:rPr lang="es-CR" dirty="0"/>
              <a:t>budgeted cost or work </a:t>
            </a:r>
            <a:r>
              <a:rPr lang="es-CR" dirty="0" smtClean="0"/>
              <a:t>performed</a:t>
            </a:r>
            <a:endParaRPr lang="es-CR" dirty="0"/>
          </a:p>
          <a:p>
            <a:endParaRPr lang="es-CR" dirty="0"/>
          </a:p>
        </p:txBody>
      </p:sp>
    </p:spTree>
    <p:extLst>
      <p:ext uri="{BB962C8B-B14F-4D97-AF65-F5344CB8AC3E}">
        <p14:creationId xmlns:p14="http://schemas.microsoft.com/office/powerpoint/2010/main" val="5982109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916832"/>
            <a:ext cx="8229600" cy="3777283"/>
          </a:xfrm>
        </p:spPr>
        <p:txBody>
          <a:bodyPr>
            <a:normAutofit lnSpcReduction="10000"/>
          </a:bodyPr>
          <a:lstStyle/>
          <a:p>
            <a:r>
              <a:rPr lang="es-CR" dirty="0" smtClean="0"/>
              <a:t>De acuerdo con las características del proyecto se pueden utilizar las siguientes técnicas:</a:t>
            </a:r>
          </a:p>
          <a:p>
            <a:pPr lvl="1"/>
            <a:r>
              <a:rPr lang="es-CR" dirty="0" smtClean="0"/>
              <a:t>Formula fija.</a:t>
            </a:r>
          </a:p>
          <a:p>
            <a:pPr lvl="1"/>
            <a:r>
              <a:rPr lang="es-CR" dirty="0" smtClean="0"/>
              <a:t>Ponderación de hitos.</a:t>
            </a:r>
          </a:p>
          <a:p>
            <a:pPr lvl="1"/>
            <a:r>
              <a:rPr lang="es-CR" dirty="0" smtClean="0"/>
              <a:t>Porcentaje completo.</a:t>
            </a:r>
          </a:p>
          <a:p>
            <a:pPr lvl="1"/>
            <a:r>
              <a:rPr lang="es-CR" dirty="0" smtClean="0"/>
              <a:t>Esfuerzo prorrateado.</a:t>
            </a:r>
          </a:p>
          <a:p>
            <a:pPr lvl="1"/>
            <a:r>
              <a:rPr lang="es-CR" dirty="0" smtClean="0"/>
              <a:t>Nivel de esfuerzo.</a:t>
            </a:r>
            <a:endParaRPr lang="en-US" dirty="0"/>
          </a:p>
        </p:txBody>
      </p:sp>
      <p:sp>
        <p:nvSpPr>
          <p:cNvPr id="5" name="Title 1"/>
          <p:cNvSpPr txBox="1">
            <a:spLocks/>
          </p:cNvSpPr>
          <p:nvPr/>
        </p:nvSpPr>
        <p:spPr>
          <a:xfrm>
            <a:off x="323528" y="332656"/>
            <a:ext cx="5915000" cy="1143000"/>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CR" sz="2800" b="0" i="0" u="none" strike="noStrike" kern="1200" cap="none" spc="0" normalizeH="0" baseline="0" noProof="0" smtClean="0">
                <a:ln>
                  <a:noFill/>
                </a:ln>
                <a:solidFill>
                  <a:schemeClr val="tx1"/>
                </a:solidFill>
                <a:effectLst/>
                <a:uLnTx/>
                <a:uFillTx/>
                <a:latin typeface="+mj-lt"/>
                <a:ea typeface="+mj-ea"/>
                <a:cs typeface="+mj-cs"/>
              </a:rPr>
              <a:t>¿Cómo determino el valor </a:t>
            </a:r>
            <a:br>
              <a:rPr kumimoji="0" lang="es-CR" sz="2800" b="0" i="0" u="none" strike="noStrike" kern="1200" cap="none" spc="0" normalizeH="0" baseline="0" noProof="0" smtClean="0">
                <a:ln>
                  <a:noFill/>
                </a:ln>
                <a:solidFill>
                  <a:schemeClr val="tx1"/>
                </a:solidFill>
                <a:effectLst/>
                <a:uLnTx/>
                <a:uFillTx/>
                <a:latin typeface="+mj-lt"/>
                <a:ea typeface="+mj-ea"/>
                <a:cs typeface="+mj-cs"/>
              </a:rPr>
            </a:br>
            <a:r>
              <a:rPr kumimoji="0" lang="es-CR" sz="2800" b="0" i="0" u="none" strike="noStrike" kern="1200" cap="none" spc="0" normalizeH="0" baseline="0" noProof="0" smtClean="0">
                <a:ln>
                  <a:noFill/>
                </a:ln>
                <a:solidFill>
                  <a:schemeClr val="tx1"/>
                </a:solidFill>
                <a:effectLst/>
                <a:uLnTx/>
                <a:uFillTx/>
                <a:latin typeface="+mj-lt"/>
                <a:ea typeface="+mj-ea"/>
                <a:cs typeface="+mj-cs"/>
              </a:rPr>
              <a:t>ganado en mi proyecto?</a:t>
            </a:r>
            <a:endParaRPr kumimoji="0" lang="en-US" sz="28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smtClean="0"/>
              <a:t>Formula Fija</a:t>
            </a:r>
            <a:endParaRPr lang="es-CR" dirty="0"/>
          </a:p>
        </p:txBody>
      </p:sp>
      <p:sp>
        <p:nvSpPr>
          <p:cNvPr id="3" name="Content Placeholder 2"/>
          <p:cNvSpPr>
            <a:spLocks noGrp="1"/>
          </p:cNvSpPr>
          <p:nvPr>
            <p:ph idx="1"/>
          </p:nvPr>
        </p:nvSpPr>
        <p:spPr>
          <a:xfrm>
            <a:off x="457200" y="1772816"/>
            <a:ext cx="8229600" cy="4353347"/>
          </a:xfrm>
        </p:spPr>
        <p:txBody>
          <a:bodyPr>
            <a:normAutofit/>
          </a:bodyPr>
          <a:lstStyle/>
          <a:p>
            <a:r>
              <a:rPr lang="es-CR" dirty="0" smtClean="0"/>
              <a:t>Se determinan los porcentajes que se acreditarán a las diferentes tareas durante la planificación. </a:t>
            </a:r>
          </a:p>
          <a:p>
            <a:r>
              <a:rPr lang="es-CR" dirty="0" smtClean="0"/>
              <a:t>Esta técnica es recomendada para actividades de corta duración.</a:t>
            </a:r>
          </a:p>
          <a:p>
            <a:pPr lvl="1"/>
            <a:r>
              <a:rPr lang="es-CR" dirty="0" err="1" smtClean="0"/>
              <a:t>Ej</a:t>
            </a:r>
            <a:r>
              <a:rPr lang="es-CR" dirty="0" smtClean="0"/>
              <a:t>:</a:t>
            </a:r>
          </a:p>
          <a:p>
            <a:pPr lvl="2"/>
            <a:r>
              <a:rPr lang="es-CR" dirty="0" smtClean="0"/>
              <a:t>Se establece un 50% de avance contra la firma del contrato, y un 50% contra la entrega de los permisos de construcción.</a:t>
            </a:r>
            <a:endParaRPr lang="es-C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smtClean="0"/>
              <a:t>Ponderación de Hitos</a:t>
            </a:r>
            <a:endParaRPr lang="es-CR" dirty="0"/>
          </a:p>
        </p:txBody>
      </p:sp>
      <p:sp>
        <p:nvSpPr>
          <p:cNvPr id="3" name="Content Placeholder 2"/>
          <p:cNvSpPr>
            <a:spLocks noGrp="1"/>
          </p:cNvSpPr>
          <p:nvPr>
            <p:ph idx="1"/>
          </p:nvPr>
        </p:nvSpPr>
        <p:spPr>
          <a:xfrm>
            <a:off x="457200" y="1988840"/>
            <a:ext cx="8229600" cy="4137323"/>
          </a:xfrm>
        </p:spPr>
        <p:txBody>
          <a:bodyPr>
            <a:normAutofit fontScale="92500" lnSpcReduction="10000"/>
          </a:bodyPr>
          <a:lstStyle/>
          <a:p>
            <a:r>
              <a:rPr lang="es-CR" dirty="0" smtClean="0"/>
              <a:t>Divide la tarea o entregable en segmentos, y le asigna un peso a cada segmento. Para adjudicarse el peso de cada segmento se debe comprobar mediante la consecución de un resultado el avance correspondiente.</a:t>
            </a:r>
          </a:p>
          <a:p>
            <a:pPr lvl="1"/>
            <a:r>
              <a:rPr lang="es-CR" dirty="0" err="1" smtClean="0"/>
              <a:t>Ej</a:t>
            </a:r>
            <a:r>
              <a:rPr lang="es-CR" dirty="0" smtClean="0"/>
              <a:t>: </a:t>
            </a:r>
          </a:p>
          <a:p>
            <a:pPr lvl="2"/>
            <a:r>
              <a:rPr lang="es-CR" dirty="0" smtClean="0"/>
              <a:t>Se acredita un 25% de avance contra la presentación de los documentos para el financiamiento, un 50% adicional contra la firma de contrato de préstamo, y un 25% adicional contra el primer desembolso.</a:t>
            </a:r>
            <a:endParaRPr lang="es-C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571184" cy="1143000"/>
          </a:xfrm>
        </p:spPr>
        <p:txBody>
          <a:bodyPr/>
          <a:lstStyle/>
          <a:p>
            <a:r>
              <a:rPr lang="es-CR" dirty="0" smtClean="0"/>
              <a:t>Porcentaje Completado</a:t>
            </a:r>
            <a:endParaRPr lang="es-CR" dirty="0"/>
          </a:p>
        </p:txBody>
      </p:sp>
      <p:sp>
        <p:nvSpPr>
          <p:cNvPr id="3" name="Content Placeholder 2"/>
          <p:cNvSpPr>
            <a:spLocks noGrp="1"/>
          </p:cNvSpPr>
          <p:nvPr>
            <p:ph idx="1"/>
          </p:nvPr>
        </p:nvSpPr>
        <p:spPr>
          <a:xfrm>
            <a:off x="457200" y="1988840"/>
            <a:ext cx="8229600" cy="4137323"/>
          </a:xfrm>
        </p:spPr>
        <p:txBody>
          <a:bodyPr>
            <a:normAutofit fontScale="92500" lnSpcReduction="20000"/>
          </a:bodyPr>
          <a:lstStyle/>
          <a:p>
            <a:r>
              <a:rPr lang="es-CR" dirty="0" smtClean="0"/>
              <a:t>Muy utilizado en obras civiles que permiten determinar de forma sencilla el avance físico sobre el paquete de trabajo.</a:t>
            </a:r>
          </a:p>
          <a:p>
            <a:r>
              <a:rPr lang="es-CR" dirty="0" smtClean="0"/>
              <a:t>Muy útil para productos sencillos de cuantificar: metros lineales de acera, metros cuadrados pintados, metros  cúbicos de excavación, etc.</a:t>
            </a:r>
            <a:endParaRPr lang="en-US" dirty="0" smtClean="0"/>
          </a:p>
          <a:p>
            <a:pPr lvl="1"/>
            <a:r>
              <a:rPr lang="es-CR" dirty="0" err="1" smtClean="0"/>
              <a:t>Ej</a:t>
            </a:r>
            <a:r>
              <a:rPr lang="es-CR" dirty="0" smtClean="0"/>
              <a:t>:</a:t>
            </a:r>
          </a:p>
          <a:p>
            <a:pPr lvl="2"/>
            <a:r>
              <a:rPr lang="es-CR" dirty="0" smtClean="0"/>
              <a:t>Se determina el porcentaje de la acera que se ha construido efectivamente. Por ejemplo si la acera mide 100m2 y al momento de análisis se han construido 20m2, se tiene un porcentaje de avance de 20/100 = 0,2 o 20%</a:t>
            </a:r>
            <a:endParaRPr lang="es-C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635080" cy="1143000"/>
          </a:xfrm>
        </p:spPr>
        <p:txBody>
          <a:bodyPr/>
          <a:lstStyle/>
          <a:p>
            <a:r>
              <a:rPr lang="es-CR" dirty="0" smtClean="0"/>
              <a:t>Esfuerzo prorrateado</a:t>
            </a:r>
            <a:endParaRPr lang="es-CR" dirty="0"/>
          </a:p>
        </p:txBody>
      </p:sp>
      <p:sp>
        <p:nvSpPr>
          <p:cNvPr id="3" name="Content Placeholder 2"/>
          <p:cNvSpPr>
            <a:spLocks noGrp="1"/>
          </p:cNvSpPr>
          <p:nvPr>
            <p:ph idx="1"/>
          </p:nvPr>
        </p:nvSpPr>
        <p:spPr>
          <a:xfrm>
            <a:off x="457200" y="1772816"/>
            <a:ext cx="8229600" cy="4353347"/>
          </a:xfrm>
        </p:spPr>
        <p:txBody>
          <a:bodyPr>
            <a:normAutofit fontScale="92500" lnSpcReduction="20000"/>
          </a:bodyPr>
          <a:lstStyle/>
          <a:p>
            <a:r>
              <a:rPr lang="es-CR" dirty="0" smtClean="0"/>
              <a:t>Esta técnica acredita un porcentaje de avance de acuerdo con el avance en otra actividad, es decir se mide el avance de la actividad ¨A¨ de acuerdo con la actividad ¨B¨.</a:t>
            </a:r>
          </a:p>
          <a:p>
            <a:r>
              <a:rPr lang="es-CR" dirty="0" smtClean="0"/>
              <a:t>Esta técnica se utiliza cuando hay dos tareas cuyo progreso esta amarrado entre sí. Es muy común en actividades de inspección.</a:t>
            </a:r>
          </a:p>
          <a:p>
            <a:pPr lvl="1"/>
            <a:r>
              <a:rPr lang="es-CR" dirty="0" err="1" smtClean="0"/>
              <a:t>Ej</a:t>
            </a:r>
            <a:r>
              <a:rPr lang="es-CR" dirty="0" smtClean="0"/>
              <a:t>:</a:t>
            </a:r>
          </a:p>
          <a:p>
            <a:pPr lvl="2"/>
            <a:r>
              <a:rPr lang="es-CR" dirty="0" smtClean="0"/>
              <a:t>Si la tarea Instalación red </a:t>
            </a:r>
            <a:r>
              <a:rPr lang="es-CR" dirty="0"/>
              <a:t>eléctrica tiene </a:t>
            </a:r>
            <a:r>
              <a:rPr lang="es-CR" dirty="0" smtClean="0"/>
              <a:t>un 40% de avance, entonces la tarea Inspección Obra </a:t>
            </a:r>
            <a:r>
              <a:rPr lang="es-CR" dirty="0"/>
              <a:t>Eléctrica tiene </a:t>
            </a:r>
            <a:r>
              <a:rPr lang="es-CR" dirty="0" smtClean="0"/>
              <a:t>un avance del 40%</a:t>
            </a:r>
            <a:endParaRPr lang="es-C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Monitoreo y Control</a:t>
            </a:r>
            <a:endParaRPr lang="en-US" dirty="0"/>
          </a:p>
        </p:txBody>
      </p:sp>
      <p:sp>
        <p:nvSpPr>
          <p:cNvPr id="3" name="Content Placeholder 2"/>
          <p:cNvSpPr>
            <a:spLocks noGrp="1"/>
          </p:cNvSpPr>
          <p:nvPr>
            <p:ph sz="half" idx="1"/>
          </p:nvPr>
        </p:nvSpPr>
        <p:spPr/>
        <p:txBody>
          <a:bodyPr/>
          <a:lstStyle/>
          <a:p>
            <a:pPr>
              <a:buNone/>
            </a:pPr>
            <a:endParaRPr lang="es-ES_tradnl" dirty="0" smtClean="0"/>
          </a:p>
          <a:p>
            <a:pPr>
              <a:buNone/>
            </a:pPr>
            <a:endParaRPr lang="es-ES_tradnl" dirty="0" smtClean="0"/>
          </a:p>
          <a:p>
            <a:pPr>
              <a:buNone/>
            </a:pPr>
            <a:r>
              <a:rPr lang="es-ES_tradnl" dirty="0" smtClean="0"/>
              <a:t>	Si vas a medir, </a:t>
            </a:r>
            <a:r>
              <a:rPr lang="es-ES_tradnl" sz="6000" dirty="0" smtClean="0">
                <a:solidFill>
                  <a:srgbClr val="FF0000"/>
                </a:solidFill>
              </a:rPr>
              <a:t>hazlo</a:t>
            </a:r>
            <a:r>
              <a:rPr lang="es-ES_tradnl" sz="6000" dirty="0" smtClean="0"/>
              <a:t> </a:t>
            </a:r>
            <a:r>
              <a:rPr lang="es-ES_tradnl" dirty="0" smtClean="0"/>
              <a:t>bien.</a:t>
            </a:r>
          </a:p>
          <a:p>
            <a:pPr lvl="1">
              <a:buNone/>
            </a:pPr>
            <a:endParaRPr lang="en-US" dirty="0"/>
          </a:p>
        </p:txBody>
      </p:sp>
      <p:pic>
        <p:nvPicPr>
          <p:cNvPr id="4" name="Picture 2" descr="C:\Documents and Settings\jharper\Application Data\Microsoft\Media Catalog\Downloaded Clips\cl25\j0092553.wmf"/>
          <p:cNvPicPr>
            <a:picLocks noChangeAspect="1" noChangeArrowheads="1"/>
          </p:cNvPicPr>
          <p:nvPr/>
        </p:nvPicPr>
        <p:blipFill>
          <a:blip r:embed="rId3" cstate="print"/>
          <a:srcRect/>
          <a:stretch>
            <a:fillRect/>
          </a:stretch>
        </p:blipFill>
        <p:spPr bwMode="auto">
          <a:xfrm>
            <a:off x="4788024" y="2235177"/>
            <a:ext cx="3930650" cy="3860823"/>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smtClean="0"/>
              <a:t>Nivel de Esfuerzo</a:t>
            </a:r>
            <a:endParaRPr lang="es-CR" dirty="0"/>
          </a:p>
        </p:txBody>
      </p:sp>
      <p:sp>
        <p:nvSpPr>
          <p:cNvPr id="3" name="Content Placeholder 2"/>
          <p:cNvSpPr>
            <a:spLocks noGrp="1"/>
          </p:cNvSpPr>
          <p:nvPr>
            <p:ph idx="1"/>
          </p:nvPr>
        </p:nvSpPr>
        <p:spPr/>
        <p:txBody>
          <a:bodyPr/>
          <a:lstStyle/>
          <a:p>
            <a:r>
              <a:rPr lang="es-CR" dirty="0" smtClean="0"/>
              <a:t>Al utilizar esta técnica lo que hacemos es acreditar el valor planeado para el período una vez concluido este.</a:t>
            </a:r>
          </a:p>
          <a:p>
            <a:r>
              <a:rPr lang="es-CR" dirty="0" smtClean="0"/>
              <a:t>Muy común para tareas administrativas.</a:t>
            </a:r>
            <a:endParaRPr lang="en-US" dirty="0" smtClean="0"/>
          </a:p>
          <a:p>
            <a:pPr lvl="1"/>
            <a:r>
              <a:rPr lang="es-CR" dirty="0" smtClean="0"/>
              <a:t>Ej: Cada mes se asigna el monto del salario del coordinador del proyecto como valor ganado de la tarea coordinación de proyecto.</a:t>
            </a:r>
            <a:endParaRPr lang="es-C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6786" name="Rectangle 2"/>
          <p:cNvSpPr>
            <a:spLocks noGrp="1"/>
          </p:cNvSpPr>
          <p:nvPr>
            <p:ph type="title" idx="4294967295"/>
          </p:nvPr>
        </p:nvSpPr>
        <p:spPr>
          <a:xfrm>
            <a:off x="457200" y="228600"/>
            <a:ext cx="6563072" cy="762000"/>
          </a:xfrm>
          <a:prstGeom prst="rect">
            <a:avLst/>
          </a:prstGeom>
        </p:spPr>
        <p:txBody>
          <a:bodyPr/>
          <a:lstStyle/>
          <a:p>
            <a:r>
              <a:rPr lang="es-CR" sz="3000" dirty="0">
                <a:latin typeface="Calibri" charset="0"/>
              </a:rPr>
              <a:t>Análisis gráfico del valor ganado</a:t>
            </a:r>
            <a:endParaRPr lang="en-US" sz="3000" dirty="0">
              <a:latin typeface="Calibri" charset="0"/>
            </a:endParaRPr>
          </a:p>
        </p:txBody>
      </p:sp>
      <p:sp>
        <p:nvSpPr>
          <p:cNvPr id="246787" name="Rectangle 3"/>
          <p:cNvSpPr>
            <a:spLocks noGrp="1"/>
          </p:cNvSpPr>
          <p:nvPr>
            <p:ph type="body" idx="4294967295"/>
          </p:nvPr>
        </p:nvSpPr>
        <p:spPr>
          <a:xfrm>
            <a:off x="395536" y="1628800"/>
            <a:ext cx="8229600" cy="5040560"/>
          </a:xfrm>
        </p:spPr>
        <p:txBody>
          <a:bodyPr>
            <a:normAutofit/>
          </a:bodyPr>
          <a:lstStyle/>
          <a:p>
            <a:pPr marL="609600" indent="-609600"/>
            <a:r>
              <a:rPr lang="es-ES" sz="2000" dirty="0">
                <a:latin typeface="Calibri" charset="0"/>
              </a:rPr>
              <a:t>El análisis mediante valor ganado se puede realizar de forma </a:t>
            </a:r>
            <a:r>
              <a:rPr lang="es-ES" sz="2000" dirty="0" smtClean="0">
                <a:latin typeface="Calibri" charset="0"/>
              </a:rPr>
              <a:t>gráfica o numérica</a:t>
            </a:r>
          </a:p>
          <a:p>
            <a:pPr marL="609600" indent="-609600"/>
            <a:r>
              <a:rPr lang="es-MX" sz="2000" b="1" dirty="0" smtClean="0">
                <a:solidFill>
                  <a:schemeClr val="hlink"/>
                </a:solidFill>
                <a:latin typeface="Calibri" charset="0"/>
              </a:rPr>
              <a:t>La </a:t>
            </a:r>
            <a:r>
              <a:rPr lang="es-MX" sz="2000" b="1" dirty="0">
                <a:solidFill>
                  <a:schemeClr val="hlink"/>
                </a:solidFill>
                <a:latin typeface="Calibri" charset="0"/>
              </a:rPr>
              <a:t>forma gráfica</a:t>
            </a:r>
            <a:r>
              <a:rPr lang="es-MX" sz="2000" dirty="0">
                <a:latin typeface="Calibri" charset="0"/>
              </a:rPr>
              <a:t> nos permite conceptualmente establecer cual es el estatus del proyecto al momento del corte de forma </a:t>
            </a:r>
            <a:r>
              <a:rPr lang="es-MX" sz="2000" b="1" dirty="0">
                <a:solidFill>
                  <a:schemeClr val="hlink"/>
                </a:solidFill>
                <a:latin typeface="Calibri" charset="0"/>
              </a:rPr>
              <a:t>cualitativa</a:t>
            </a:r>
          </a:p>
          <a:p>
            <a:pPr marL="609600" indent="-609600"/>
            <a:r>
              <a:rPr lang="es-MX" sz="2000" b="1" dirty="0">
                <a:solidFill>
                  <a:schemeClr val="hlink"/>
                </a:solidFill>
                <a:latin typeface="Calibri" charset="0"/>
              </a:rPr>
              <a:t>La forma numérica</a:t>
            </a:r>
            <a:r>
              <a:rPr lang="es-MX" sz="2000" dirty="0">
                <a:latin typeface="Calibri" charset="0"/>
              </a:rPr>
              <a:t> nos permite realizar los cálculos y proyecciones y establecer el estatus de forma </a:t>
            </a:r>
            <a:r>
              <a:rPr lang="es-MX" sz="2000" b="1" dirty="0">
                <a:solidFill>
                  <a:schemeClr val="hlink"/>
                </a:solidFill>
                <a:latin typeface="Calibri" charset="0"/>
              </a:rPr>
              <a:t>cuantitativa</a:t>
            </a:r>
          </a:p>
          <a:p>
            <a:pPr marL="609600" indent="-609600"/>
            <a:r>
              <a:rPr lang="es-MX" sz="2000" dirty="0">
                <a:latin typeface="Calibri" charset="0"/>
              </a:rPr>
              <a:t>Cuando se realiza el análisis gráfico, se observa la posición relativa del valor ganado </a:t>
            </a:r>
            <a:r>
              <a:rPr lang="es-MX" sz="2000" dirty="0" smtClean="0">
                <a:latin typeface="Calibri" charset="0"/>
              </a:rPr>
              <a:t>(EV)</a:t>
            </a:r>
            <a:r>
              <a:rPr lang="es-MX" sz="2000" dirty="0">
                <a:latin typeface="Calibri" charset="0"/>
              </a:rPr>
              <a:t>, costo real </a:t>
            </a:r>
            <a:r>
              <a:rPr lang="es-MX" sz="2000" dirty="0" smtClean="0">
                <a:latin typeface="Calibri" charset="0"/>
              </a:rPr>
              <a:t>(AC) </a:t>
            </a:r>
            <a:r>
              <a:rPr lang="es-MX" sz="2000" dirty="0">
                <a:latin typeface="Calibri" charset="0"/>
              </a:rPr>
              <a:t>y valor planeado </a:t>
            </a:r>
            <a:r>
              <a:rPr lang="es-MX" sz="2000" dirty="0" smtClean="0">
                <a:latin typeface="Calibri" charset="0"/>
              </a:rPr>
              <a:t>(PV) </a:t>
            </a:r>
            <a:r>
              <a:rPr lang="es-MX" sz="2000" dirty="0">
                <a:latin typeface="Calibri" charset="0"/>
              </a:rPr>
              <a:t>al momento del corte</a:t>
            </a:r>
          </a:p>
          <a:p>
            <a:pPr marL="609600" indent="-609600"/>
            <a:r>
              <a:rPr lang="es-MX" sz="2000" dirty="0">
                <a:latin typeface="Calibri" charset="0"/>
              </a:rPr>
              <a:t>Nótese que dicho análisis gráfico típicamente se realiza para analizar el estatus del proyecto como un todo, es decir se compara el </a:t>
            </a:r>
            <a:r>
              <a:rPr lang="es-MX" sz="2000" dirty="0" smtClean="0">
                <a:latin typeface="Calibri" charset="0"/>
              </a:rPr>
              <a:t>EV </a:t>
            </a:r>
            <a:r>
              <a:rPr lang="es-MX" sz="2000" dirty="0">
                <a:latin typeface="Calibri" charset="0"/>
              </a:rPr>
              <a:t>acumulado (la sumatoria del de todas las tareas a la fecha del corte), el </a:t>
            </a:r>
            <a:r>
              <a:rPr lang="es-MX" sz="2000" dirty="0" smtClean="0">
                <a:latin typeface="Calibri" charset="0"/>
              </a:rPr>
              <a:t>AC </a:t>
            </a:r>
            <a:r>
              <a:rPr lang="es-MX" sz="2000" dirty="0">
                <a:latin typeface="Calibri" charset="0"/>
              </a:rPr>
              <a:t>acumulado (también la sumatoria del costo real de todas las actividades a la fecha de corte) y el </a:t>
            </a:r>
            <a:r>
              <a:rPr lang="es-MX" sz="2000" dirty="0" smtClean="0">
                <a:latin typeface="Calibri" charset="0"/>
              </a:rPr>
              <a:t>PV </a:t>
            </a:r>
            <a:r>
              <a:rPr lang="es-MX" sz="2000" dirty="0">
                <a:latin typeface="Calibri" charset="0"/>
              </a:rPr>
              <a:t>(tomado de la línea base de medición del desempeño o curva S)</a:t>
            </a:r>
          </a:p>
        </p:txBody>
      </p:sp>
    </p:spTree>
    <p:extLst>
      <p:ext uri="{BB962C8B-B14F-4D97-AF65-F5344CB8AC3E}">
        <p14:creationId xmlns:p14="http://schemas.microsoft.com/office/powerpoint/2010/main" val="6436724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6786"/>
                                        </p:tgtEl>
                                        <p:attrNameLst>
                                          <p:attrName>style.visibility</p:attrName>
                                        </p:attrNameLst>
                                      </p:cBhvr>
                                      <p:to>
                                        <p:strVal val="visible"/>
                                      </p:to>
                                    </p:set>
                                    <p:animEffect transition="in" filter="fade">
                                      <p:cBhvr>
                                        <p:cTn id="7" dur="2000"/>
                                        <p:tgtEl>
                                          <p:spTgt spid="2467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6787">
                                            <p:txEl>
                                              <p:pRg st="0" end="0"/>
                                            </p:txEl>
                                          </p:spTgt>
                                        </p:tgtEl>
                                        <p:attrNameLst>
                                          <p:attrName>style.visibility</p:attrName>
                                        </p:attrNameLst>
                                      </p:cBhvr>
                                      <p:to>
                                        <p:strVal val="visible"/>
                                      </p:to>
                                    </p:set>
                                    <p:animEffect transition="in" filter="fade">
                                      <p:cBhvr>
                                        <p:cTn id="12" dur="2000"/>
                                        <p:tgtEl>
                                          <p:spTgt spid="24678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6787">
                                            <p:txEl>
                                              <p:pRg st="1" end="1"/>
                                            </p:txEl>
                                          </p:spTgt>
                                        </p:tgtEl>
                                        <p:attrNameLst>
                                          <p:attrName>style.visibility</p:attrName>
                                        </p:attrNameLst>
                                      </p:cBhvr>
                                      <p:to>
                                        <p:strVal val="visible"/>
                                      </p:to>
                                    </p:set>
                                    <p:animEffect transition="in" filter="fade">
                                      <p:cBhvr>
                                        <p:cTn id="17" dur="2000"/>
                                        <p:tgtEl>
                                          <p:spTgt spid="24678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6787">
                                            <p:txEl>
                                              <p:pRg st="2" end="2"/>
                                            </p:txEl>
                                          </p:spTgt>
                                        </p:tgtEl>
                                        <p:attrNameLst>
                                          <p:attrName>style.visibility</p:attrName>
                                        </p:attrNameLst>
                                      </p:cBhvr>
                                      <p:to>
                                        <p:strVal val="visible"/>
                                      </p:to>
                                    </p:set>
                                    <p:animEffect transition="in" filter="fade">
                                      <p:cBhvr>
                                        <p:cTn id="22" dur="2000"/>
                                        <p:tgtEl>
                                          <p:spTgt spid="24678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46787">
                                            <p:txEl>
                                              <p:pRg st="3" end="3"/>
                                            </p:txEl>
                                          </p:spTgt>
                                        </p:tgtEl>
                                        <p:attrNameLst>
                                          <p:attrName>style.visibility</p:attrName>
                                        </p:attrNameLst>
                                      </p:cBhvr>
                                      <p:to>
                                        <p:strVal val="visible"/>
                                      </p:to>
                                    </p:set>
                                    <p:animEffect transition="in" filter="fade">
                                      <p:cBhvr>
                                        <p:cTn id="27" dur="2000"/>
                                        <p:tgtEl>
                                          <p:spTgt spid="24678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46787">
                                            <p:txEl>
                                              <p:pRg st="4" end="4"/>
                                            </p:txEl>
                                          </p:spTgt>
                                        </p:tgtEl>
                                        <p:attrNameLst>
                                          <p:attrName>style.visibility</p:attrName>
                                        </p:attrNameLst>
                                      </p:cBhvr>
                                      <p:to>
                                        <p:strVal val="visible"/>
                                      </p:to>
                                    </p:set>
                                    <p:animEffect transition="in" filter="fade">
                                      <p:cBhvr>
                                        <p:cTn id="32" dur="2000"/>
                                        <p:tgtEl>
                                          <p:spTgt spid="2467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6" grpId="0"/>
      <p:bldP spid="246787"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7810" name="Rectangle 2"/>
          <p:cNvSpPr>
            <a:spLocks noGrp="1"/>
          </p:cNvSpPr>
          <p:nvPr>
            <p:ph type="title" idx="4294967295"/>
          </p:nvPr>
        </p:nvSpPr>
        <p:spPr>
          <a:xfrm>
            <a:off x="457200" y="274638"/>
            <a:ext cx="8229600" cy="38100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solidFill>
                  <a:schemeClr val="tx1"/>
                </a:solidFill>
                <a:prstDash val="solid"/>
                <a:miter lim="800000"/>
                <a:headEnd/>
                <a:tailEn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a:normAutofit fontScale="90000"/>
          </a:bodyPr>
          <a:lstStyle/>
          <a:p>
            <a:r>
              <a:rPr lang="es-CR" sz="3600">
                <a:latin typeface="Calibri" charset="0"/>
              </a:rPr>
              <a:t>Ejemplo de Valor Ganado</a:t>
            </a:r>
            <a:endParaRPr lang="en-US" sz="3600">
              <a:latin typeface="Calibri" charset="0"/>
            </a:endParaRPr>
          </a:p>
        </p:txBody>
      </p:sp>
      <p:pic>
        <p:nvPicPr>
          <p:cNvPr id="24781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517" y="1055688"/>
            <a:ext cx="8731449" cy="568568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4254675493"/>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47810"/>
                                        </p:tgtEl>
                                        <p:attrNameLst>
                                          <p:attrName>style.visibility</p:attrName>
                                        </p:attrNameLst>
                                      </p:cBhvr>
                                      <p:to>
                                        <p:strVal val="visible"/>
                                      </p:to>
                                    </p:set>
                                    <p:anim calcmode="lin" valueType="num">
                                      <p:cBhvr>
                                        <p:cTn id="7" dur="2000" fill="hold"/>
                                        <p:tgtEl>
                                          <p:spTgt spid="247810"/>
                                        </p:tgtEl>
                                        <p:attrNameLst>
                                          <p:attrName>ppt_w</p:attrName>
                                        </p:attrNameLst>
                                      </p:cBhvr>
                                      <p:tavLst>
                                        <p:tav tm="0">
                                          <p:val>
                                            <p:strVal val="#ppt_w"/>
                                          </p:val>
                                        </p:tav>
                                        <p:tav tm="100000">
                                          <p:val>
                                            <p:strVal val="#ppt_w"/>
                                          </p:val>
                                        </p:tav>
                                      </p:tavLst>
                                    </p:anim>
                                    <p:anim calcmode="lin" valueType="num">
                                      <p:cBhvr>
                                        <p:cTn id="8" dur="2000" fill="hold"/>
                                        <p:tgtEl>
                                          <p:spTgt spid="247810"/>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247810"/>
                                        </p:tgtEl>
                                        <p:attrNameLst>
                                          <p:attrName>ppt_x</p:attrName>
                                        </p:attrNameLst>
                                      </p:cBhvr>
                                      <p:tavLst>
                                        <p:tav tm="0">
                                          <p:val>
                                            <p:strVal val="#ppt_x-.4"/>
                                          </p:val>
                                        </p:tav>
                                        <p:tav tm="100000">
                                          <p:val>
                                            <p:strVal val="#ppt_x"/>
                                          </p:val>
                                        </p:tav>
                                      </p:tavLst>
                                    </p:anim>
                                    <p:anim calcmode="lin" valueType="num">
                                      <p:cBhvr>
                                        <p:cTn id="10" dur="2000" fill="hold"/>
                                        <p:tgtEl>
                                          <p:spTgt spid="247810"/>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0" grpId="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9858" name="Rectangle 2"/>
          <p:cNvSpPr>
            <a:spLocks noGrp="1"/>
          </p:cNvSpPr>
          <p:nvPr>
            <p:ph type="title" idx="4294967295"/>
          </p:nvPr>
        </p:nvSpPr>
        <p:spPr>
          <a:xfrm>
            <a:off x="457200" y="228600"/>
            <a:ext cx="8229600" cy="762000"/>
          </a:xfrm>
          <a:prstGeom prst="rect">
            <a:avLst/>
          </a:prstGeom>
        </p:spPr>
        <p:txBody>
          <a:bodyPr/>
          <a:lstStyle/>
          <a:p>
            <a:r>
              <a:rPr lang="es-CR" sz="3400">
                <a:latin typeface="Calibri" charset="0"/>
              </a:rPr>
              <a:t>Análisis gráfico del valor ganado</a:t>
            </a:r>
            <a:endParaRPr lang="en-US" sz="3400">
              <a:latin typeface="Calibri" charset="0"/>
            </a:endParaRPr>
          </a:p>
        </p:txBody>
      </p:sp>
      <p:sp>
        <p:nvSpPr>
          <p:cNvPr id="249859" name="Rectangle 3"/>
          <p:cNvSpPr>
            <a:spLocks noGrp="1"/>
          </p:cNvSpPr>
          <p:nvPr>
            <p:ph type="body" idx="4294967295"/>
          </p:nvPr>
        </p:nvSpPr>
        <p:spPr>
          <a:xfrm>
            <a:off x="179512" y="1268760"/>
            <a:ext cx="4419600" cy="5400600"/>
          </a:xfrm>
        </p:spPr>
        <p:txBody>
          <a:bodyPr>
            <a:noAutofit/>
          </a:bodyPr>
          <a:lstStyle/>
          <a:p>
            <a:pPr marL="609600" indent="-609600">
              <a:lnSpc>
                <a:spcPct val="80000"/>
              </a:lnSpc>
            </a:pPr>
            <a:r>
              <a:rPr lang="es-MX" sz="1700" dirty="0">
                <a:latin typeface="Calibri" charset="0"/>
              </a:rPr>
              <a:t>Para el ejemplo adjunto observe que como en el momento del corte el </a:t>
            </a:r>
            <a:r>
              <a:rPr lang="es-MX" sz="1700" dirty="0" smtClean="0">
                <a:latin typeface="Calibri" charset="0"/>
              </a:rPr>
              <a:t>EV </a:t>
            </a:r>
            <a:r>
              <a:rPr lang="es-MX" sz="1700" dirty="0">
                <a:latin typeface="Calibri" charset="0"/>
              </a:rPr>
              <a:t>es inferior al </a:t>
            </a:r>
            <a:r>
              <a:rPr lang="es-MX" sz="1700" dirty="0" smtClean="0">
                <a:latin typeface="Calibri" charset="0"/>
              </a:rPr>
              <a:t>PV, </a:t>
            </a:r>
            <a:r>
              <a:rPr lang="es-MX" sz="1700" dirty="0">
                <a:latin typeface="Calibri" charset="0"/>
              </a:rPr>
              <a:t>el proyecto va atrasado. Asimismo, como el </a:t>
            </a:r>
            <a:r>
              <a:rPr lang="es-MX" sz="1700" dirty="0" smtClean="0">
                <a:latin typeface="Calibri" charset="0"/>
              </a:rPr>
              <a:t>EV </a:t>
            </a:r>
            <a:r>
              <a:rPr lang="es-MX" sz="1700" dirty="0">
                <a:latin typeface="Calibri" charset="0"/>
              </a:rPr>
              <a:t>es menor que el </a:t>
            </a:r>
            <a:r>
              <a:rPr lang="es-MX" sz="1700" dirty="0" smtClean="0">
                <a:latin typeface="Calibri" charset="0"/>
              </a:rPr>
              <a:t>AC </a:t>
            </a:r>
            <a:r>
              <a:rPr lang="es-MX" sz="1700" dirty="0">
                <a:latin typeface="Calibri" charset="0"/>
              </a:rPr>
              <a:t>el proyecto va gastando más de lo que debería</a:t>
            </a:r>
          </a:p>
          <a:p>
            <a:pPr marL="609600" indent="-609600">
              <a:lnSpc>
                <a:spcPct val="80000"/>
              </a:lnSpc>
            </a:pPr>
            <a:r>
              <a:rPr lang="es-MX" sz="1700" dirty="0">
                <a:latin typeface="Calibri" charset="0"/>
              </a:rPr>
              <a:t>Notar que pese a que el </a:t>
            </a:r>
            <a:r>
              <a:rPr lang="es-MX" sz="1700" dirty="0" smtClean="0">
                <a:latin typeface="Calibri" charset="0"/>
              </a:rPr>
              <a:t>AC </a:t>
            </a:r>
            <a:r>
              <a:rPr lang="es-MX" sz="1700" dirty="0">
                <a:latin typeface="Calibri" charset="0"/>
              </a:rPr>
              <a:t>es menor que el </a:t>
            </a:r>
            <a:r>
              <a:rPr lang="es-MX" sz="1700" dirty="0" smtClean="0">
                <a:latin typeface="Calibri" charset="0"/>
              </a:rPr>
              <a:t>PV, </a:t>
            </a:r>
            <a:r>
              <a:rPr lang="es-MX" sz="1700" dirty="0">
                <a:latin typeface="Calibri" charset="0"/>
              </a:rPr>
              <a:t>el proyecto va gastando más de lo que debería </a:t>
            </a:r>
          </a:p>
          <a:p>
            <a:pPr marL="609600" indent="-609600">
              <a:lnSpc>
                <a:spcPct val="80000"/>
              </a:lnSpc>
            </a:pPr>
            <a:r>
              <a:rPr lang="es-MX" sz="1700" b="1" dirty="0">
                <a:solidFill>
                  <a:srgbClr val="FF0000"/>
                </a:solidFill>
                <a:latin typeface="Calibri" charset="0"/>
              </a:rPr>
              <a:t>Recordar que nunca se compara el </a:t>
            </a:r>
            <a:r>
              <a:rPr lang="es-MX" sz="1700" b="1" dirty="0" smtClean="0">
                <a:solidFill>
                  <a:srgbClr val="FF0000"/>
                </a:solidFill>
                <a:latin typeface="Calibri" charset="0"/>
              </a:rPr>
              <a:t>AC </a:t>
            </a:r>
            <a:r>
              <a:rPr lang="es-MX" sz="1700" b="1" dirty="0">
                <a:solidFill>
                  <a:srgbClr val="FF0000"/>
                </a:solidFill>
                <a:latin typeface="Calibri" charset="0"/>
              </a:rPr>
              <a:t>y el </a:t>
            </a:r>
            <a:r>
              <a:rPr lang="es-MX" sz="1700" b="1" dirty="0" smtClean="0">
                <a:solidFill>
                  <a:srgbClr val="FF0000"/>
                </a:solidFill>
                <a:latin typeface="Calibri" charset="0"/>
              </a:rPr>
              <a:t>PV</a:t>
            </a:r>
            <a:r>
              <a:rPr lang="es-MX" sz="1700" dirty="0" smtClean="0">
                <a:latin typeface="Calibri" charset="0"/>
              </a:rPr>
              <a:t> </a:t>
            </a:r>
            <a:r>
              <a:rPr lang="es-MX" sz="1700" dirty="0">
                <a:latin typeface="Calibri" charset="0"/>
              </a:rPr>
              <a:t>para saber el desempeño de costos del proyecto, porque estos dos valores no contemplan el avance real de las tareas. Por ejemplo un proyecto podría ir con un </a:t>
            </a:r>
            <a:r>
              <a:rPr lang="es-MX" sz="1700" dirty="0" smtClean="0">
                <a:latin typeface="Calibri" charset="0"/>
              </a:rPr>
              <a:t>AC </a:t>
            </a:r>
            <a:r>
              <a:rPr lang="es-MX" sz="1700" dirty="0">
                <a:latin typeface="Calibri" charset="0"/>
              </a:rPr>
              <a:t>menor al </a:t>
            </a:r>
            <a:r>
              <a:rPr lang="es-MX" sz="1700" dirty="0" smtClean="0">
                <a:latin typeface="Calibri" charset="0"/>
              </a:rPr>
              <a:t>PV </a:t>
            </a:r>
            <a:r>
              <a:rPr lang="es-MX" sz="1700" dirty="0">
                <a:latin typeface="Calibri" charset="0"/>
              </a:rPr>
              <a:t>porque las tareas van atrasadas y por ende el costo real es menor que lo planeado, al analizar el proyecto se podría pensar que el proyecto tiene un buen desempeño de costos y por eso va gastando menos,  sin embargo, si el </a:t>
            </a:r>
            <a:r>
              <a:rPr lang="es-MX" sz="1700" dirty="0" smtClean="0">
                <a:latin typeface="Calibri" charset="0"/>
              </a:rPr>
              <a:t>AC </a:t>
            </a:r>
            <a:r>
              <a:rPr lang="es-MX" sz="1700" dirty="0">
                <a:latin typeface="Calibri" charset="0"/>
              </a:rPr>
              <a:t>es superior al </a:t>
            </a:r>
            <a:r>
              <a:rPr lang="es-MX" sz="1700" dirty="0" smtClean="0">
                <a:latin typeface="Calibri" charset="0"/>
              </a:rPr>
              <a:t>EV </a:t>
            </a:r>
            <a:r>
              <a:rPr lang="es-MX" sz="1700" dirty="0">
                <a:latin typeface="Calibri" charset="0"/>
              </a:rPr>
              <a:t>el proyecto iría mal en costos ya que iría gastando más de lo que debería para el avance real que tiene dicho proyecto</a:t>
            </a:r>
          </a:p>
        </p:txBody>
      </p:sp>
      <p:pic>
        <p:nvPicPr>
          <p:cNvPr id="24986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5813" y="1600200"/>
            <a:ext cx="4548187" cy="44210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36578315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9858"/>
                                        </p:tgtEl>
                                        <p:attrNameLst>
                                          <p:attrName>style.visibility</p:attrName>
                                        </p:attrNameLst>
                                      </p:cBhvr>
                                      <p:to>
                                        <p:strVal val="visible"/>
                                      </p:to>
                                    </p:set>
                                    <p:animEffect transition="in" filter="fade">
                                      <p:cBhvr>
                                        <p:cTn id="7" dur="2000"/>
                                        <p:tgtEl>
                                          <p:spTgt spid="2498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9859">
                                            <p:txEl>
                                              <p:pRg st="0" end="0"/>
                                            </p:txEl>
                                          </p:spTgt>
                                        </p:tgtEl>
                                        <p:attrNameLst>
                                          <p:attrName>style.visibility</p:attrName>
                                        </p:attrNameLst>
                                      </p:cBhvr>
                                      <p:to>
                                        <p:strVal val="visible"/>
                                      </p:to>
                                    </p:set>
                                    <p:animEffect transition="in" filter="fade">
                                      <p:cBhvr>
                                        <p:cTn id="12" dur="2000"/>
                                        <p:tgtEl>
                                          <p:spTgt spid="24985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9859">
                                            <p:txEl>
                                              <p:pRg st="1" end="1"/>
                                            </p:txEl>
                                          </p:spTgt>
                                        </p:tgtEl>
                                        <p:attrNameLst>
                                          <p:attrName>style.visibility</p:attrName>
                                        </p:attrNameLst>
                                      </p:cBhvr>
                                      <p:to>
                                        <p:strVal val="visible"/>
                                      </p:to>
                                    </p:set>
                                    <p:animEffect transition="in" filter="fade">
                                      <p:cBhvr>
                                        <p:cTn id="17" dur="2000"/>
                                        <p:tgtEl>
                                          <p:spTgt spid="24985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9859">
                                            <p:txEl>
                                              <p:pRg st="2" end="2"/>
                                            </p:txEl>
                                          </p:spTgt>
                                        </p:tgtEl>
                                        <p:attrNameLst>
                                          <p:attrName>style.visibility</p:attrName>
                                        </p:attrNameLst>
                                      </p:cBhvr>
                                      <p:to>
                                        <p:strVal val="visible"/>
                                      </p:to>
                                    </p:set>
                                    <p:animEffect transition="in" filter="fade">
                                      <p:cBhvr>
                                        <p:cTn id="22" dur="2000"/>
                                        <p:tgtEl>
                                          <p:spTgt spid="2498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58" grpId="0"/>
      <p:bldP spid="249859" grpId="0" build="p"/>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8834" name="Rectangle 2"/>
          <p:cNvSpPr>
            <a:spLocks noGrp="1"/>
          </p:cNvSpPr>
          <p:nvPr>
            <p:ph type="title" idx="4294967295"/>
          </p:nvPr>
        </p:nvSpPr>
        <p:spPr>
          <a:xfrm>
            <a:off x="457200" y="228600"/>
            <a:ext cx="8229600" cy="762000"/>
          </a:xfrm>
          <a:prstGeom prst="rect">
            <a:avLst/>
          </a:prstGeom>
        </p:spPr>
        <p:txBody>
          <a:bodyPr/>
          <a:lstStyle/>
          <a:p>
            <a:r>
              <a:rPr lang="es-CR" sz="3400">
                <a:latin typeface="Calibri" charset="0"/>
              </a:rPr>
              <a:t>Análisis gráfico del valor ganado</a:t>
            </a:r>
            <a:endParaRPr lang="en-US" sz="3400">
              <a:latin typeface="Calibri" charset="0"/>
            </a:endParaRPr>
          </a:p>
        </p:txBody>
      </p:sp>
      <p:sp>
        <p:nvSpPr>
          <p:cNvPr id="248835" name="Rectangle 3"/>
          <p:cNvSpPr>
            <a:spLocks noGrp="1"/>
          </p:cNvSpPr>
          <p:nvPr>
            <p:ph type="body" idx="4294967295"/>
          </p:nvPr>
        </p:nvSpPr>
        <p:spPr>
          <a:xfrm>
            <a:off x="467544" y="1772816"/>
            <a:ext cx="8229600" cy="4914528"/>
          </a:xfrm>
        </p:spPr>
        <p:txBody>
          <a:bodyPr>
            <a:normAutofit/>
          </a:bodyPr>
          <a:lstStyle/>
          <a:p>
            <a:pPr marL="609600" indent="-609600"/>
            <a:r>
              <a:rPr lang="es-MX" sz="2400" dirty="0">
                <a:latin typeface="Calibri" charset="0"/>
              </a:rPr>
              <a:t>Para determinar la situación en términos de tiempo/cronograma se compara la posición relativa del </a:t>
            </a:r>
            <a:r>
              <a:rPr lang="es-MX" sz="2400" dirty="0" smtClean="0">
                <a:latin typeface="Calibri" charset="0"/>
              </a:rPr>
              <a:t>EV </a:t>
            </a:r>
            <a:r>
              <a:rPr lang="es-MX" sz="2400" dirty="0">
                <a:latin typeface="Calibri" charset="0"/>
              </a:rPr>
              <a:t>y el </a:t>
            </a:r>
            <a:r>
              <a:rPr lang="es-MX" sz="2400" dirty="0" smtClean="0">
                <a:latin typeface="Calibri" charset="0"/>
              </a:rPr>
              <a:t>PV</a:t>
            </a:r>
            <a:endParaRPr lang="es-MX" sz="2400" dirty="0">
              <a:latin typeface="Calibri" charset="0"/>
            </a:endParaRPr>
          </a:p>
          <a:p>
            <a:pPr marL="990600" lvl="1" indent="-533400"/>
            <a:r>
              <a:rPr lang="es-MX" sz="2400" dirty="0">
                <a:latin typeface="Calibri" charset="0"/>
              </a:rPr>
              <a:t>Si el </a:t>
            </a:r>
            <a:r>
              <a:rPr lang="es-MX" sz="2400" dirty="0" smtClean="0">
                <a:latin typeface="Calibri" charset="0"/>
              </a:rPr>
              <a:t>EV </a:t>
            </a:r>
            <a:r>
              <a:rPr lang="es-MX" sz="2400" dirty="0">
                <a:latin typeface="Calibri" charset="0"/>
              </a:rPr>
              <a:t>&gt; </a:t>
            </a:r>
            <a:r>
              <a:rPr lang="es-MX" sz="2400" dirty="0" smtClean="0">
                <a:latin typeface="Calibri" charset="0"/>
              </a:rPr>
              <a:t>PV </a:t>
            </a:r>
            <a:r>
              <a:rPr lang="es-MX" sz="2400" dirty="0">
                <a:latin typeface="Calibri" charset="0"/>
              </a:rPr>
              <a:t>el proyecto va adelantado, es decir lleva mayor avance de lo que había planeado</a:t>
            </a:r>
          </a:p>
          <a:p>
            <a:pPr marL="990600" lvl="1" indent="-533400"/>
            <a:r>
              <a:rPr lang="es-MX" sz="2400" dirty="0">
                <a:latin typeface="Calibri" charset="0"/>
              </a:rPr>
              <a:t>Si el </a:t>
            </a:r>
            <a:r>
              <a:rPr lang="es-MX" sz="2400" dirty="0" smtClean="0">
                <a:latin typeface="Calibri" charset="0"/>
              </a:rPr>
              <a:t>EV </a:t>
            </a:r>
            <a:r>
              <a:rPr lang="es-MX" sz="2400" dirty="0">
                <a:latin typeface="Calibri" charset="0"/>
              </a:rPr>
              <a:t>&lt; </a:t>
            </a:r>
            <a:r>
              <a:rPr lang="es-MX" sz="2400" dirty="0" smtClean="0">
                <a:latin typeface="Calibri" charset="0"/>
              </a:rPr>
              <a:t>PV </a:t>
            </a:r>
            <a:r>
              <a:rPr lang="es-MX" sz="2400" dirty="0">
                <a:latin typeface="Calibri" charset="0"/>
              </a:rPr>
              <a:t>el proyecto va atrasado, es decir lleva menos avance de lo que se había planeado</a:t>
            </a:r>
          </a:p>
          <a:p>
            <a:pPr marL="990600" lvl="1" indent="-533400"/>
            <a:r>
              <a:rPr lang="es-MX" sz="2400" dirty="0">
                <a:latin typeface="Calibri" charset="0"/>
              </a:rPr>
              <a:t>Si el </a:t>
            </a:r>
            <a:r>
              <a:rPr lang="es-MX" sz="2400" dirty="0" smtClean="0">
                <a:latin typeface="Calibri" charset="0"/>
              </a:rPr>
              <a:t>EV </a:t>
            </a:r>
            <a:r>
              <a:rPr lang="es-MX" sz="2400" dirty="0">
                <a:latin typeface="Calibri" charset="0"/>
              </a:rPr>
              <a:t>= </a:t>
            </a:r>
            <a:r>
              <a:rPr lang="es-MX" sz="2400" dirty="0" smtClean="0">
                <a:latin typeface="Calibri" charset="0"/>
              </a:rPr>
              <a:t>PV </a:t>
            </a:r>
            <a:r>
              <a:rPr lang="es-MX" sz="2400" dirty="0">
                <a:latin typeface="Calibri" charset="0"/>
              </a:rPr>
              <a:t>el proyecto va exactamente según el </a:t>
            </a:r>
            <a:r>
              <a:rPr lang="es-MX" sz="2400" dirty="0" smtClean="0">
                <a:latin typeface="Calibri" charset="0"/>
              </a:rPr>
              <a:t>plan</a:t>
            </a:r>
            <a:endParaRPr lang="es-MX" sz="2400" dirty="0">
              <a:latin typeface="Calibri" charset="0"/>
            </a:endParaRPr>
          </a:p>
        </p:txBody>
      </p:sp>
    </p:spTree>
    <p:extLst>
      <p:ext uri="{BB962C8B-B14F-4D97-AF65-F5344CB8AC3E}">
        <p14:creationId xmlns:p14="http://schemas.microsoft.com/office/powerpoint/2010/main" val="39145628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8834"/>
                                        </p:tgtEl>
                                        <p:attrNameLst>
                                          <p:attrName>style.visibility</p:attrName>
                                        </p:attrNameLst>
                                      </p:cBhvr>
                                      <p:to>
                                        <p:strVal val="visible"/>
                                      </p:to>
                                    </p:set>
                                    <p:animEffect transition="in" filter="fade">
                                      <p:cBhvr>
                                        <p:cTn id="7" dur="2000"/>
                                        <p:tgtEl>
                                          <p:spTgt spid="2488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8835">
                                            <p:txEl>
                                              <p:pRg st="0" end="0"/>
                                            </p:txEl>
                                          </p:spTgt>
                                        </p:tgtEl>
                                        <p:attrNameLst>
                                          <p:attrName>style.visibility</p:attrName>
                                        </p:attrNameLst>
                                      </p:cBhvr>
                                      <p:to>
                                        <p:strVal val="visible"/>
                                      </p:to>
                                    </p:set>
                                    <p:animEffect transition="in" filter="fade">
                                      <p:cBhvr>
                                        <p:cTn id="12" dur="2000"/>
                                        <p:tgtEl>
                                          <p:spTgt spid="248835">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48835">
                                            <p:txEl>
                                              <p:pRg st="1" end="1"/>
                                            </p:txEl>
                                          </p:spTgt>
                                        </p:tgtEl>
                                        <p:attrNameLst>
                                          <p:attrName>style.visibility</p:attrName>
                                        </p:attrNameLst>
                                      </p:cBhvr>
                                      <p:to>
                                        <p:strVal val="visible"/>
                                      </p:to>
                                    </p:set>
                                    <p:animEffect transition="in" filter="fade">
                                      <p:cBhvr>
                                        <p:cTn id="15" dur="2000"/>
                                        <p:tgtEl>
                                          <p:spTgt spid="248835">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48835">
                                            <p:txEl>
                                              <p:pRg st="2" end="2"/>
                                            </p:txEl>
                                          </p:spTgt>
                                        </p:tgtEl>
                                        <p:attrNameLst>
                                          <p:attrName>style.visibility</p:attrName>
                                        </p:attrNameLst>
                                      </p:cBhvr>
                                      <p:to>
                                        <p:strVal val="visible"/>
                                      </p:to>
                                    </p:set>
                                    <p:animEffect transition="in" filter="fade">
                                      <p:cBhvr>
                                        <p:cTn id="18" dur="2000"/>
                                        <p:tgtEl>
                                          <p:spTgt spid="248835">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48835">
                                            <p:txEl>
                                              <p:pRg st="3" end="3"/>
                                            </p:txEl>
                                          </p:spTgt>
                                        </p:tgtEl>
                                        <p:attrNameLst>
                                          <p:attrName>style.visibility</p:attrName>
                                        </p:attrNameLst>
                                      </p:cBhvr>
                                      <p:to>
                                        <p:strVal val="visible"/>
                                      </p:to>
                                    </p:set>
                                    <p:animEffect transition="in" filter="fade">
                                      <p:cBhvr>
                                        <p:cTn id="21" dur="2000"/>
                                        <p:tgtEl>
                                          <p:spTgt spid="2488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4" grpId="0"/>
      <p:bldP spid="248835" grpId="0" build="p"/>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8834" name="Rectangle 2"/>
          <p:cNvSpPr>
            <a:spLocks noGrp="1"/>
          </p:cNvSpPr>
          <p:nvPr>
            <p:ph type="title" idx="4294967295"/>
          </p:nvPr>
        </p:nvSpPr>
        <p:spPr>
          <a:xfrm>
            <a:off x="457200" y="228600"/>
            <a:ext cx="8229600" cy="762000"/>
          </a:xfrm>
          <a:prstGeom prst="rect">
            <a:avLst/>
          </a:prstGeom>
        </p:spPr>
        <p:txBody>
          <a:bodyPr/>
          <a:lstStyle/>
          <a:p>
            <a:r>
              <a:rPr lang="es-CR" sz="3400">
                <a:latin typeface="Calibri" charset="0"/>
              </a:rPr>
              <a:t>Análisis gráfico del valor ganado</a:t>
            </a:r>
            <a:endParaRPr lang="en-US" sz="3400">
              <a:latin typeface="Calibri" charset="0"/>
            </a:endParaRPr>
          </a:p>
        </p:txBody>
      </p:sp>
      <p:sp>
        <p:nvSpPr>
          <p:cNvPr id="248835" name="Rectangle 3"/>
          <p:cNvSpPr>
            <a:spLocks noGrp="1"/>
          </p:cNvSpPr>
          <p:nvPr>
            <p:ph type="body" idx="4294967295"/>
          </p:nvPr>
        </p:nvSpPr>
        <p:spPr>
          <a:xfrm>
            <a:off x="467544" y="1772816"/>
            <a:ext cx="8229600" cy="4914528"/>
          </a:xfrm>
        </p:spPr>
        <p:txBody>
          <a:bodyPr>
            <a:normAutofit/>
          </a:bodyPr>
          <a:lstStyle/>
          <a:p>
            <a:pPr marL="609600" indent="-609600"/>
            <a:r>
              <a:rPr lang="es-MX" sz="2400" dirty="0" smtClean="0">
                <a:latin typeface="Calibri" charset="0"/>
              </a:rPr>
              <a:t>Para </a:t>
            </a:r>
            <a:r>
              <a:rPr lang="es-MX" sz="2400" dirty="0">
                <a:latin typeface="Calibri" charset="0"/>
              </a:rPr>
              <a:t>determinar la situación en términos de costo se compara la posición relativa del </a:t>
            </a:r>
            <a:r>
              <a:rPr lang="es-MX" sz="2400" dirty="0" smtClean="0">
                <a:latin typeface="Calibri" charset="0"/>
              </a:rPr>
              <a:t>EV </a:t>
            </a:r>
            <a:r>
              <a:rPr lang="es-MX" sz="2400" dirty="0">
                <a:latin typeface="Calibri" charset="0"/>
              </a:rPr>
              <a:t>y el </a:t>
            </a:r>
            <a:r>
              <a:rPr lang="es-MX" sz="2400" dirty="0" smtClean="0">
                <a:latin typeface="Calibri" charset="0"/>
              </a:rPr>
              <a:t>AC</a:t>
            </a:r>
            <a:endParaRPr lang="es-MX" sz="2400" dirty="0">
              <a:latin typeface="Calibri" charset="0"/>
            </a:endParaRPr>
          </a:p>
          <a:p>
            <a:pPr marL="990600" lvl="1" indent="-533400"/>
            <a:r>
              <a:rPr lang="es-MX" sz="2400" dirty="0">
                <a:latin typeface="Calibri" charset="0"/>
              </a:rPr>
              <a:t>Si el </a:t>
            </a:r>
            <a:r>
              <a:rPr lang="es-MX" sz="2400" dirty="0" smtClean="0">
                <a:latin typeface="Calibri" charset="0"/>
              </a:rPr>
              <a:t>EV </a:t>
            </a:r>
            <a:r>
              <a:rPr lang="es-MX" sz="2400" dirty="0">
                <a:latin typeface="Calibri" charset="0"/>
              </a:rPr>
              <a:t>&gt; </a:t>
            </a:r>
            <a:r>
              <a:rPr lang="es-MX" sz="2400" dirty="0" smtClean="0">
                <a:latin typeface="Calibri" charset="0"/>
              </a:rPr>
              <a:t>AC </a:t>
            </a:r>
            <a:r>
              <a:rPr lang="es-MX" sz="2400" dirty="0">
                <a:latin typeface="Calibri" charset="0"/>
              </a:rPr>
              <a:t>el proyecto va gastando menos de lo que debería para el nivel de avance que lleva</a:t>
            </a:r>
          </a:p>
          <a:p>
            <a:pPr marL="990600" lvl="1" indent="-533400"/>
            <a:r>
              <a:rPr lang="es-MX" sz="2400" dirty="0">
                <a:latin typeface="Calibri" charset="0"/>
              </a:rPr>
              <a:t>Si el EV &lt; AC el proyecto va gastando más de lo que debería para el nivel de avance que lleva</a:t>
            </a:r>
          </a:p>
          <a:p>
            <a:pPr marL="990600" lvl="1" indent="-533400"/>
            <a:r>
              <a:rPr lang="es-MX" sz="2400" dirty="0">
                <a:latin typeface="Calibri" charset="0"/>
              </a:rPr>
              <a:t>Si el EV = AC el proyecto va gastando exactamente lo que debería para el nivel de avance que </a:t>
            </a:r>
            <a:r>
              <a:rPr lang="es-MX" sz="2400" dirty="0" smtClean="0">
                <a:latin typeface="Calibri" charset="0"/>
              </a:rPr>
              <a:t>lleva</a:t>
            </a:r>
          </a:p>
          <a:p>
            <a:pPr marL="457200" lvl="1" indent="0">
              <a:buNone/>
            </a:pPr>
            <a:endParaRPr lang="es-MX" sz="2400" dirty="0">
              <a:latin typeface="Calibri" charset="0"/>
            </a:endParaRPr>
          </a:p>
          <a:p>
            <a:pPr marL="609600" indent="-609600"/>
            <a:r>
              <a:rPr lang="es-MX" sz="2400" dirty="0">
                <a:latin typeface="Calibri" charset="0"/>
              </a:rPr>
              <a:t>Note que lo que se compara es el </a:t>
            </a:r>
            <a:r>
              <a:rPr lang="es-MX" sz="2400" dirty="0" smtClean="0">
                <a:latin typeface="Calibri" charset="0"/>
              </a:rPr>
              <a:t>EV </a:t>
            </a:r>
            <a:r>
              <a:rPr lang="es-MX" sz="2400" dirty="0">
                <a:latin typeface="Calibri" charset="0"/>
              </a:rPr>
              <a:t>y </a:t>
            </a:r>
            <a:r>
              <a:rPr lang="es-MX" sz="2400" dirty="0" smtClean="0">
                <a:latin typeface="Calibri" charset="0"/>
              </a:rPr>
              <a:t>PV, </a:t>
            </a:r>
            <a:r>
              <a:rPr lang="es-MX" sz="2400" dirty="0">
                <a:latin typeface="Calibri" charset="0"/>
              </a:rPr>
              <a:t>y el </a:t>
            </a:r>
            <a:r>
              <a:rPr lang="es-MX" sz="2400" dirty="0" smtClean="0">
                <a:latin typeface="Calibri" charset="0"/>
              </a:rPr>
              <a:t>EV </a:t>
            </a:r>
            <a:r>
              <a:rPr lang="es-MX" sz="2400" dirty="0">
                <a:latin typeface="Calibri" charset="0"/>
              </a:rPr>
              <a:t>y el AC. </a:t>
            </a:r>
            <a:r>
              <a:rPr lang="es-MX" sz="2400" b="1" u="sng" dirty="0">
                <a:latin typeface="Calibri" charset="0"/>
              </a:rPr>
              <a:t>Nunca se compara el </a:t>
            </a:r>
            <a:r>
              <a:rPr lang="es-MX" sz="2400" b="1" u="sng" dirty="0" smtClean="0">
                <a:latin typeface="Calibri" charset="0"/>
              </a:rPr>
              <a:t>PV </a:t>
            </a:r>
            <a:r>
              <a:rPr lang="es-MX" sz="2400" b="1" u="sng" dirty="0">
                <a:latin typeface="Calibri" charset="0"/>
              </a:rPr>
              <a:t>y el </a:t>
            </a:r>
            <a:r>
              <a:rPr lang="es-MX" sz="2400" b="1" u="sng" dirty="0" smtClean="0">
                <a:latin typeface="Calibri" charset="0"/>
              </a:rPr>
              <a:t>AC!</a:t>
            </a:r>
            <a:r>
              <a:rPr lang="es-MX" sz="2400" b="1" u="sng" dirty="0">
                <a:latin typeface="Calibri" charset="0"/>
              </a:rPr>
              <a:t>,</a:t>
            </a:r>
            <a:r>
              <a:rPr lang="es-MX" sz="2400" dirty="0">
                <a:latin typeface="Calibri" charset="0"/>
              </a:rPr>
              <a:t> sabe por qué?</a:t>
            </a:r>
            <a:endParaRPr lang="es-ES" sz="2400" dirty="0">
              <a:latin typeface="Calibri" charset="0"/>
            </a:endParaRPr>
          </a:p>
        </p:txBody>
      </p:sp>
    </p:spTree>
    <p:extLst>
      <p:ext uri="{BB962C8B-B14F-4D97-AF65-F5344CB8AC3E}">
        <p14:creationId xmlns:p14="http://schemas.microsoft.com/office/powerpoint/2010/main" val="39178616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8834"/>
                                        </p:tgtEl>
                                        <p:attrNameLst>
                                          <p:attrName>style.visibility</p:attrName>
                                        </p:attrNameLst>
                                      </p:cBhvr>
                                      <p:to>
                                        <p:strVal val="visible"/>
                                      </p:to>
                                    </p:set>
                                    <p:animEffect transition="in" filter="fade">
                                      <p:cBhvr>
                                        <p:cTn id="7" dur="2000"/>
                                        <p:tgtEl>
                                          <p:spTgt spid="2488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8835">
                                            <p:txEl>
                                              <p:pRg st="0" end="0"/>
                                            </p:txEl>
                                          </p:spTgt>
                                        </p:tgtEl>
                                        <p:attrNameLst>
                                          <p:attrName>style.visibility</p:attrName>
                                        </p:attrNameLst>
                                      </p:cBhvr>
                                      <p:to>
                                        <p:strVal val="visible"/>
                                      </p:to>
                                    </p:set>
                                    <p:animEffect transition="in" filter="fade">
                                      <p:cBhvr>
                                        <p:cTn id="12" dur="2000"/>
                                        <p:tgtEl>
                                          <p:spTgt spid="248835">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48835">
                                            <p:txEl>
                                              <p:pRg st="1" end="1"/>
                                            </p:txEl>
                                          </p:spTgt>
                                        </p:tgtEl>
                                        <p:attrNameLst>
                                          <p:attrName>style.visibility</p:attrName>
                                        </p:attrNameLst>
                                      </p:cBhvr>
                                      <p:to>
                                        <p:strVal val="visible"/>
                                      </p:to>
                                    </p:set>
                                    <p:animEffect transition="in" filter="fade">
                                      <p:cBhvr>
                                        <p:cTn id="15" dur="2000"/>
                                        <p:tgtEl>
                                          <p:spTgt spid="248835">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48835">
                                            <p:txEl>
                                              <p:pRg st="2" end="2"/>
                                            </p:txEl>
                                          </p:spTgt>
                                        </p:tgtEl>
                                        <p:attrNameLst>
                                          <p:attrName>style.visibility</p:attrName>
                                        </p:attrNameLst>
                                      </p:cBhvr>
                                      <p:to>
                                        <p:strVal val="visible"/>
                                      </p:to>
                                    </p:set>
                                    <p:animEffect transition="in" filter="fade">
                                      <p:cBhvr>
                                        <p:cTn id="18" dur="2000"/>
                                        <p:tgtEl>
                                          <p:spTgt spid="248835">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48835">
                                            <p:txEl>
                                              <p:pRg st="3" end="3"/>
                                            </p:txEl>
                                          </p:spTgt>
                                        </p:tgtEl>
                                        <p:attrNameLst>
                                          <p:attrName>style.visibility</p:attrName>
                                        </p:attrNameLst>
                                      </p:cBhvr>
                                      <p:to>
                                        <p:strVal val="visible"/>
                                      </p:to>
                                    </p:set>
                                    <p:animEffect transition="in" filter="fade">
                                      <p:cBhvr>
                                        <p:cTn id="21" dur="2000"/>
                                        <p:tgtEl>
                                          <p:spTgt spid="248835">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48835">
                                            <p:txEl>
                                              <p:pRg st="5" end="5"/>
                                            </p:txEl>
                                          </p:spTgt>
                                        </p:tgtEl>
                                        <p:attrNameLst>
                                          <p:attrName>style.visibility</p:attrName>
                                        </p:attrNameLst>
                                      </p:cBhvr>
                                      <p:to>
                                        <p:strVal val="visible"/>
                                      </p:to>
                                    </p:set>
                                    <p:animEffect transition="in" filter="fade">
                                      <p:cBhvr>
                                        <p:cTn id="26" dur="2000"/>
                                        <p:tgtEl>
                                          <p:spTgt spid="2488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4" grpId="0"/>
      <p:bldP spid="248835"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3474" name="Rectangle 2"/>
          <p:cNvSpPr>
            <a:spLocks noGrp="1"/>
          </p:cNvSpPr>
          <p:nvPr>
            <p:ph type="title" idx="4294967295"/>
          </p:nvPr>
        </p:nvSpPr>
        <p:spPr>
          <a:xfrm>
            <a:off x="-252413" y="274638"/>
            <a:ext cx="8229601" cy="1143000"/>
          </a:xfrm>
          <a:prstGeom prst="rect">
            <a:avLst/>
          </a:prstGeom>
        </p:spPr>
        <p:txBody>
          <a:bodyPr/>
          <a:lstStyle/>
          <a:p>
            <a:r>
              <a:rPr lang="es-CR" sz="3600">
                <a:latin typeface="Calibri" charset="0"/>
              </a:rPr>
              <a:t>Elementos básicos de la AVG</a:t>
            </a:r>
            <a:r>
              <a:rPr lang="es-CR">
                <a:latin typeface="Calibri" charset="0"/>
              </a:rPr>
              <a:t> </a:t>
            </a:r>
            <a:endParaRPr lang="en-US">
              <a:latin typeface="Calibri" charset="0"/>
            </a:endParaRPr>
          </a:p>
        </p:txBody>
      </p:sp>
      <p:sp>
        <p:nvSpPr>
          <p:cNvPr id="233475" name="Rectangle 3"/>
          <p:cNvSpPr>
            <a:spLocks noGrp="1"/>
          </p:cNvSpPr>
          <p:nvPr>
            <p:ph type="body" sz="half" idx="4294967295"/>
          </p:nvPr>
        </p:nvSpPr>
        <p:spPr>
          <a:xfrm>
            <a:off x="539552" y="1556792"/>
            <a:ext cx="8375848" cy="4615408"/>
          </a:xfrm>
        </p:spPr>
        <p:txBody>
          <a:bodyPr/>
          <a:lstStyle/>
          <a:p>
            <a:pPr marL="609600" indent="-609600">
              <a:lnSpc>
                <a:spcPct val="80000"/>
              </a:lnSpc>
            </a:pPr>
            <a:r>
              <a:rPr lang="es-CR" sz="2300" b="1" dirty="0">
                <a:latin typeface="Calibri" charset="0"/>
              </a:rPr>
              <a:t>Valor Planeado </a:t>
            </a:r>
            <a:r>
              <a:rPr lang="es-CR" sz="2300" b="1" dirty="0" smtClean="0">
                <a:latin typeface="Calibri" charset="0"/>
              </a:rPr>
              <a:t>(PV): </a:t>
            </a:r>
            <a:r>
              <a:rPr lang="es-CR" sz="2300" dirty="0" smtClean="0">
                <a:latin typeface="Calibri" charset="0"/>
              </a:rPr>
              <a:t>tomado de la LBMD en el momento en el c</a:t>
            </a:r>
            <a:r>
              <a:rPr lang="es-CR" sz="2400" dirty="0" smtClean="0">
                <a:latin typeface="Calibri" charset="0"/>
              </a:rPr>
              <a:t>ual se hace el análisis</a:t>
            </a:r>
            <a:r>
              <a:rPr lang="es-CR" sz="2300" dirty="0" smtClean="0">
                <a:latin typeface="Calibri" charset="0"/>
              </a:rPr>
              <a:t> </a:t>
            </a:r>
            <a:endParaRPr lang="es-CR" sz="2300" dirty="0">
              <a:latin typeface="Calibri" charset="0"/>
            </a:endParaRPr>
          </a:p>
          <a:p>
            <a:pPr marL="609600" indent="-609600">
              <a:lnSpc>
                <a:spcPct val="80000"/>
              </a:lnSpc>
            </a:pPr>
            <a:endParaRPr lang="es-CR" sz="2300" dirty="0">
              <a:latin typeface="Calibri" charset="0"/>
            </a:endParaRPr>
          </a:p>
        </p:txBody>
      </p:sp>
      <p:pic>
        <p:nvPicPr>
          <p:cNvPr id="233476" name="Picture 4"/>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914400" y="2362200"/>
            <a:ext cx="7467600" cy="3810000"/>
          </a:xfrm>
        </p:spPr>
      </p:pic>
    </p:spTree>
    <p:extLst>
      <p:ext uri="{BB962C8B-B14F-4D97-AF65-F5344CB8AC3E}">
        <p14:creationId xmlns:p14="http://schemas.microsoft.com/office/powerpoint/2010/main" val="2583394193"/>
      </p:ext>
    </p:extLst>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33474"/>
                                        </p:tgtEl>
                                        <p:attrNameLst>
                                          <p:attrName>style.visibility</p:attrName>
                                        </p:attrNameLst>
                                      </p:cBhvr>
                                      <p:to>
                                        <p:strVal val="visible"/>
                                      </p:to>
                                    </p:set>
                                    <p:animEffect transition="in" filter="fade">
                                      <p:cBhvr>
                                        <p:cTn id="7" dur="768" decel="100000"/>
                                        <p:tgtEl>
                                          <p:spTgt spid="233474"/>
                                        </p:tgtEl>
                                      </p:cBhvr>
                                    </p:animEffect>
                                    <p:animScale>
                                      <p:cBhvr>
                                        <p:cTn id="8" dur="768" decel="100000"/>
                                        <p:tgtEl>
                                          <p:spTgt spid="233474"/>
                                        </p:tgtEl>
                                      </p:cBhvr>
                                      <p:from x="10000" y="10000"/>
                                      <p:to x="200000" y="450000"/>
                                    </p:animScale>
                                    <p:animScale>
                                      <p:cBhvr>
                                        <p:cTn id="9" dur="1230" accel="100000" fill="hold">
                                          <p:stCondLst>
                                            <p:cond delay="768"/>
                                          </p:stCondLst>
                                        </p:cTn>
                                        <p:tgtEl>
                                          <p:spTgt spid="233474"/>
                                        </p:tgtEl>
                                      </p:cBhvr>
                                      <p:from x="200000" y="450000"/>
                                      <p:to x="100000" y="100000"/>
                                    </p:animScale>
                                    <p:set>
                                      <p:cBhvr>
                                        <p:cTn id="10" dur="768" fill="hold"/>
                                        <p:tgtEl>
                                          <p:spTgt spid="233474"/>
                                        </p:tgtEl>
                                        <p:attrNameLst>
                                          <p:attrName>ppt_x</p:attrName>
                                        </p:attrNameLst>
                                      </p:cBhvr>
                                      <p:to>
                                        <p:strVal val="(0.5)"/>
                                      </p:to>
                                    </p:set>
                                    <p:anim from="(0.5)" to="(#ppt_x)" calcmode="lin" valueType="num">
                                      <p:cBhvr>
                                        <p:cTn id="11" dur="1230" accel="100000" fill="hold">
                                          <p:stCondLst>
                                            <p:cond delay="768"/>
                                          </p:stCondLst>
                                        </p:cTn>
                                        <p:tgtEl>
                                          <p:spTgt spid="233474"/>
                                        </p:tgtEl>
                                        <p:attrNameLst>
                                          <p:attrName>ppt_x</p:attrName>
                                        </p:attrNameLst>
                                      </p:cBhvr>
                                    </p:anim>
                                    <p:set>
                                      <p:cBhvr>
                                        <p:cTn id="12" dur="768" fill="hold"/>
                                        <p:tgtEl>
                                          <p:spTgt spid="233474"/>
                                        </p:tgtEl>
                                        <p:attrNameLst>
                                          <p:attrName>ppt_y</p:attrName>
                                        </p:attrNameLst>
                                      </p:cBhvr>
                                      <p:to>
                                        <p:strVal val="(#ppt_y+0.4)"/>
                                      </p:to>
                                    </p:set>
                                    <p:anim from="(#ppt_y+0.4)" to="(#ppt_y)" calcmode="lin" valueType="num">
                                      <p:cBhvr>
                                        <p:cTn id="13" dur="1230" accel="100000" fill="hold">
                                          <p:stCondLst>
                                            <p:cond delay="768"/>
                                          </p:stCondLst>
                                        </p:cTn>
                                        <p:tgtEl>
                                          <p:spTgt spid="233474"/>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233475">
                                            <p:txEl>
                                              <p:pRg st="0" end="0"/>
                                            </p:txEl>
                                          </p:spTgt>
                                        </p:tgtEl>
                                        <p:attrNameLst>
                                          <p:attrName>style.visibility</p:attrName>
                                        </p:attrNameLst>
                                      </p:cBhvr>
                                      <p:to>
                                        <p:strVal val="visible"/>
                                      </p:to>
                                    </p:set>
                                    <p:anim calcmode="lin" valueType="num">
                                      <p:cBhvr>
                                        <p:cTn id="18" dur="500" fill="hold"/>
                                        <p:tgtEl>
                                          <p:spTgt spid="233475">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233475">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2334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74" grpId="0"/>
      <p:bldP spid="233475"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22" name="Rectangle 2"/>
          <p:cNvSpPr>
            <a:spLocks noGrp="1"/>
          </p:cNvSpPr>
          <p:nvPr>
            <p:ph type="title" idx="4294967295"/>
          </p:nvPr>
        </p:nvSpPr>
        <p:spPr>
          <a:xfrm>
            <a:off x="-252413" y="274638"/>
            <a:ext cx="8229601" cy="1143000"/>
          </a:xfrm>
          <a:prstGeom prst="rect">
            <a:avLst/>
          </a:prstGeom>
        </p:spPr>
        <p:txBody>
          <a:bodyPr/>
          <a:lstStyle/>
          <a:p>
            <a:r>
              <a:rPr lang="es-CR" sz="3600">
                <a:latin typeface="Calibri" charset="0"/>
              </a:rPr>
              <a:t>Elementos básicos de la AVG</a:t>
            </a:r>
            <a:r>
              <a:rPr lang="es-CR">
                <a:latin typeface="Calibri" charset="0"/>
              </a:rPr>
              <a:t> </a:t>
            </a:r>
            <a:endParaRPr lang="en-US">
              <a:latin typeface="Calibri" charset="0"/>
            </a:endParaRPr>
          </a:p>
        </p:txBody>
      </p:sp>
      <p:sp>
        <p:nvSpPr>
          <p:cNvPr id="235523" name="Rectangle 3"/>
          <p:cNvSpPr>
            <a:spLocks noGrp="1"/>
          </p:cNvSpPr>
          <p:nvPr>
            <p:ph type="body" sz="half" idx="4294967295"/>
          </p:nvPr>
        </p:nvSpPr>
        <p:spPr>
          <a:xfrm>
            <a:off x="395536" y="1412776"/>
            <a:ext cx="8519864" cy="4759424"/>
          </a:xfrm>
        </p:spPr>
        <p:txBody>
          <a:bodyPr/>
          <a:lstStyle/>
          <a:p>
            <a:pPr marL="609600" indent="-609600">
              <a:lnSpc>
                <a:spcPct val="80000"/>
              </a:lnSpc>
            </a:pPr>
            <a:r>
              <a:rPr lang="es-CR" sz="2300" b="1" dirty="0">
                <a:latin typeface="Calibri" charset="0"/>
              </a:rPr>
              <a:t>Costo Real </a:t>
            </a:r>
            <a:r>
              <a:rPr lang="es-CR" sz="2300" b="1" dirty="0" smtClean="0">
                <a:latin typeface="Calibri" charset="0"/>
              </a:rPr>
              <a:t>(AC): </a:t>
            </a:r>
            <a:r>
              <a:rPr lang="es-CR" sz="2300" dirty="0" smtClean="0">
                <a:latin typeface="Calibri" charset="0"/>
              </a:rPr>
              <a:t>es </a:t>
            </a:r>
            <a:r>
              <a:rPr lang="es-CR" sz="2400" dirty="0" smtClean="0">
                <a:latin typeface="Calibri" charset="0"/>
              </a:rPr>
              <a:t>el </a:t>
            </a:r>
            <a:r>
              <a:rPr lang="es-CR" sz="2400" dirty="0">
                <a:latin typeface="Calibri" charset="0"/>
              </a:rPr>
              <a:t>costo real en el cual se ha incurrido para el avance </a:t>
            </a:r>
            <a:r>
              <a:rPr lang="es-CR" sz="2400" dirty="0" smtClean="0">
                <a:latin typeface="Calibri" charset="0"/>
              </a:rPr>
              <a:t>que se lleva al momento de análisis</a:t>
            </a:r>
            <a:endParaRPr lang="es-CR" sz="2300" dirty="0">
              <a:latin typeface="Calibri" charset="0"/>
            </a:endParaRPr>
          </a:p>
          <a:p>
            <a:pPr marL="609600" indent="-609600">
              <a:lnSpc>
                <a:spcPct val="80000"/>
              </a:lnSpc>
            </a:pPr>
            <a:endParaRPr lang="es-CR" sz="2300" dirty="0">
              <a:latin typeface="Calibri" charset="0"/>
            </a:endParaRPr>
          </a:p>
        </p:txBody>
      </p:sp>
      <p:pic>
        <p:nvPicPr>
          <p:cNvPr id="235524" name="Picture 4"/>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990600" y="2636912"/>
            <a:ext cx="7315200" cy="3495601"/>
          </a:xfrm>
        </p:spPr>
      </p:pic>
    </p:spTree>
    <p:extLst>
      <p:ext uri="{BB962C8B-B14F-4D97-AF65-F5344CB8AC3E}">
        <p14:creationId xmlns:p14="http://schemas.microsoft.com/office/powerpoint/2010/main" val="3708504306"/>
      </p:ext>
    </p:extLst>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35522"/>
                                        </p:tgtEl>
                                        <p:attrNameLst>
                                          <p:attrName>style.visibility</p:attrName>
                                        </p:attrNameLst>
                                      </p:cBhvr>
                                      <p:to>
                                        <p:strVal val="visible"/>
                                      </p:to>
                                    </p:set>
                                    <p:animEffect transition="in" filter="fade">
                                      <p:cBhvr>
                                        <p:cTn id="7" dur="768" decel="100000"/>
                                        <p:tgtEl>
                                          <p:spTgt spid="235522"/>
                                        </p:tgtEl>
                                      </p:cBhvr>
                                    </p:animEffect>
                                    <p:animScale>
                                      <p:cBhvr>
                                        <p:cTn id="8" dur="768" decel="100000"/>
                                        <p:tgtEl>
                                          <p:spTgt spid="235522"/>
                                        </p:tgtEl>
                                      </p:cBhvr>
                                      <p:from x="10000" y="10000"/>
                                      <p:to x="200000" y="450000"/>
                                    </p:animScale>
                                    <p:animScale>
                                      <p:cBhvr>
                                        <p:cTn id="9" dur="1230" accel="100000" fill="hold">
                                          <p:stCondLst>
                                            <p:cond delay="768"/>
                                          </p:stCondLst>
                                        </p:cTn>
                                        <p:tgtEl>
                                          <p:spTgt spid="235522"/>
                                        </p:tgtEl>
                                      </p:cBhvr>
                                      <p:from x="200000" y="450000"/>
                                      <p:to x="100000" y="100000"/>
                                    </p:animScale>
                                    <p:set>
                                      <p:cBhvr>
                                        <p:cTn id="10" dur="768" fill="hold"/>
                                        <p:tgtEl>
                                          <p:spTgt spid="235522"/>
                                        </p:tgtEl>
                                        <p:attrNameLst>
                                          <p:attrName>ppt_x</p:attrName>
                                        </p:attrNameLst>
                                      </p:cBhvr>
                                      <p:to>
                                        <p:strVal val="(0.5)"/>
                                      </p:to>
                                    </p:set>
                                    <p:anim from="(0.5)" to="(#ppt_x)" calcmode="lin" valueType="num">
                                      <p:cBhvr>
                                        <p:cTn id="11" dur="1230" accel="100000" fill="hold">
                                          <p:stCondLst>
                                            <p:cond delay="768"/>
                                          </p:stCondLst>
                                        </p:cTn>
                                        <p:tgtEl>
                                          <p:spTgt spid="235522"/>
                                        </p:tgtEl>
                                        <p:attrNameLst>
                                          <p:attrName>ppt_x</p:attrName>
                                        </p:attrNameLst>
                                      </p:cBhvr>
                                    </p:anim>
                                    <p:set>
                                      <p:cBhvr>
                                        <p:cTn id="12" dur="768" fill="hold"/>
                                        <p:tgtEl>
                                          <p:spTgt spid="235522"/>
                                        </p:tgtEl>
                                        <p:attrNameLst>
                                          <p:attrName>ppt_y</p:attrName>
                                        </p:attrNameLst>
                                      </p:cBhvr>
                                      <p:to>
                                        <p:strVal val="(#ppt_y+0.4)"/>
                                      </p:to>
                                    </p:set>
                                    <p:anim from="(#ppt_y+0.4)" to="(#ppt_y)" calcmode="lin" valueType="num">
                                      <p:cBhvr>
                                        <p:cTn id="13" dur="1230" accel="100000" fill="hold">
                                          <p:stCondLst>
                                            <p:cond delay="768"/>
                                          </p:stCondLst>
                                        </p:cTn>
                                        <p:tgtEl>
                                          <p:spTgt spid="235522"/>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235523">
                                            <p:txEl>
                                              <p:pRg st="0" end="0"/>
                                            </p:txEl>
                                          </p:spTgt>
                                        </p:tgtEl>
                                        <p:attrNameLst>
                                          <p:attrName>style.visibility</p:attrName>
                                        </p:attrNameLst>
                                      </p:cBhvr>
                                      <p:to>
                                        <p:strVal val="visible"/>
                                      </p:to>
                                    </p:set>
                                    <p:anim calcmode="lin" valueType="num">
                                      <p:cBhvr>
                                        <p:cTn id="18" dur="500" fill="hold"/>
                                        <p:tgtEl>
                                          <p:spTgt spid="23552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235523">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2355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2" grpId="0"/>
      <p:bldP spid="235523"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7570" name="Rectangle 2"/>
          <p:cNvSpPr>
            <a:spLocks noGrp="1"/>
          </p:cNvSpPr>
          <p:nvPr>
            <p:ph type="title" idx="4294967295"/>
          </p:nvPr>
        </p:nvSpPr>
        <p:spPr>
          <a:xfrm>
            <a:off x="-252413" y="274638"/>
            <a:ext cx="8229601" cy="114300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solidFill>
                  <a:schemeClr val="tx1"/>
                </a:solidFill>
                <a:prstDash val="solid"/>
                <a:miter lim="800000"/>
                <a:headEnd/>
                <a:tailEn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a:lstStyle/>
          <a:p>
            <a:r>
              <a:rPr lang="es-CR" sz="3600">
                <a:latin typeface="Calibri" charset="0"/>
              </a:rPr>
              <a:t>Elementos básicos de la AVG </a:t>
            </a:r>
            <a:endParaRPr lang="en-US" sz="3600">
              <a:latin typeface="Calibri" charset="0"/>
            </a:endParaRPr>
          </a:p>
        </p:txBody>
      </p:sp>
      <p:sp>
        <p:nvSpPr>
          <p:cNvPr id="237571" name="Rectangle 3"/>
          <p:cNvSpPr>
            <a:spLocks noGrp="1"/>
          </p:cNvSpPr>
          <p:nvPr>
            <p:ph type="body" sz="half" idx="4294967295"/>
          </p:nvPr>
        </p:nvSpPr>
        <p:spPr>
          <a:xfrm>
            <a:off x="395536" y="1484784"/>
            <a:ext cx="8519864" cy="4687416"/>
          </a:xfrm>
        </p:spPr>
        <p:txBody>
          <a:bodyPr/>
          <a:lstStyle/>
          <a:p>
            <a:pPr marL="609600" indent="-609600">
              <a:lnSpc>
                <a:spcPct val="80000"/>
              </a:lnSpc>
            </a:pPr>
            <a:r>
              <a:rPr lang="es-CR" sz="2300" b="1" dirty="0">
                <a:latin typeface="Calibri" charset="0"/>
              </a:rPr>
              <a:t>Valor Ganado </a:t>
            </a:r>
            <a:r>
              <a:rPr lang="es-CR" sz="2300" b="1" dirty="0" smtClean="0">
                <a:latin typeface="Calibri" charset="0"/>
              </a:rPr>
              <a:t>(EV): </a:t>
            </a:r>
            <a:r>
              <a:rPr lang="es-CR" sz="2300" dirty="0" smtClean="0">
                <a:latin typeface="Calibri" charset="0"/>
              </a:rPr>
              <a:t>representa el avance que se lleva al momento de análisis representado en función del valor planeado a ese momento</a:t>
            </a:r>
            <a:endParaRPr lang="es-CR" sz="2300" dirty="0">
              <a:latin typeface="Calibri" charset="0"/>
            </a:endParaRPr>
          </a:p>
          <a:p>
            <a:pPr marL="609600" indent="-609600">
              <a:lnSpc>
                <a:spcPct val="80000"/>
              </a:lnSpc>
            </a:pPr>
            <a:endParaRPr lang="es-CR" sz="2300" dirty="0">
              <a:latin typeface="Calibri" charset="0"/>
            </a:endParaRPr>
          </a:p>
        </p:txBody>
      </p:sp>
      <p:pic>
        <p:nvPicPr>
          <p:cNvPr id="237572" name="Picture 4"/>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914400" y="2362200"/>
            <a:ext cx="7391400" cy="3849688"/>
          </a:xfrm>
        </p:spPr>
      </p:pic>
    </p:spTree>
    <p:extLst>
      <p:ext uri="{BB962C8B-B14F-4D97-AF65-F5344CB8AC3E}">
        <p14:creationId xmlns:p14="http://schemas.microsoft.com/office/powerpoint/2010/main" val="1586645986"/>
      </p:ext>
    </p:extLst>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37570"/>
                                        </p:tgtEl>
                                        <p:attrNameLst>
                                          <p:attrName>style.visibility</p:attrName>
                                        </p:attrNameLst>
                                      </p:cBhvr>
                                      <p:to>
                                        <p:strVal val="visible"/>
                                      </p:to>
                                    </p:set>
                                    <p:animEffect transition="in" filter="fade">
                                      <p:cBhvr>
                                        <p:cTn id="7" dur="768" decel="100000"/>
                                        <p:tgtEl>
                                          <p:spTgt spid="237570"/>
                                        </p:tgtEl>
                                      </p:cBhvr>
                                    </p:animEffect>
                                    <p:animScale>
                                      <p:cBhvr>
                                        <p:cTn id="8" dur="768" decel="100000"/>
                                        <p:tgtEl>
                                          <p:spTgt spid="237570"/>
                                        </p:tgtEl>
                                      </p:cBhvr>
                                      <p:from x="10000" y="10000"/>
                                      <p:to x="200000" y="450000"/>
                                    </p:animScale>
                                    <p:animScale>
                                      <p:cBhvr>
                                        <p:cTn id="9" dur="1230" accel="100000" fill="hold">
                                          <p:stCondLst>
                                            <p:cond delay="768"/>
                                          </p:stCondLst>
                                        </p:cTn>
                                        <p:tgtEl>
                                          <p:spTgt spid="237570"/>
                                        </p:tgtEl>
                                      </p:cBhvr>
                                      <p:from x="200000" y="450000"/>
                                      <p:to x="100000" y="100000"/>
                                    </p:animScale>
                                    <p:set>
                                      <p:cBhvr>
                                        <p:cTn id="10" dur="768" fill="hold"/>
                                        <p:tgtEl>
                                          <p:spTgt spid="237570"/>
                                        </p:tgtEl>
                                        <p:attrNameLst>
                                          <p:attrName>ppt_x</p:attrName>
                                        </p:attrNameLst>
                                      </p:cBhvr>
                                      <p:to>
                                        <p:strVal val="(0.5)"/>
                                      </p:to>
                                    </p:set>
                                    <p:anim from="(0.5)" to="(#ppt_x)" calcmode="lin" valueType="num">
                                      <p:cBhvr>
                                        <p:cTn id="11" dur="1230" accel="100000" fill="hold">
                                          <p:stCondLst>
                                            <p:cond delay="768"/>
                                          </p:stCondLst>
                                        </p:cTn>
                                        <p:tgtEl>
                                          <p:spTgt spid="237570"/>
                                        </p:tgtEl>
                                        <p:attrNameLst>
                                          <p:attrName>ppt_x</p:attrName>
                                        </p:attrNameLst>
                                      </p:cBhvr>
                                    </p:anim>
                                    <p:set>
                                      <p:cBhvr>
                                        <p:cTn id="12" dur="768" fill="hold"/>
                                        <p:tgtEl>
                                          <p:spTgt spid="237570"/>
                                        </p:tgtEl>
                                        <p:attrNameLst>
                                          <p:attrName>ppt_y</p:attrName>
                                        </p:attrNameLst>
                                      </p:cBhvr>
                                      <p:to>
                                        <p:strVal val="(#ppt_y+0.4)"/>
                                      </p:to>
                                    </p:set>
                                    <p:anim from="(#ppt_y+0.4)" to="(#ppt_y)" calcmode="lin" valueType="num">
                                      <p:cBhvr>
                                        <p:cTn id="13" dur="1230" accel="100000" fill="hold">
                                          <p:stCondLst>
                                            <p:cond delay="768"/>
                                          </p:stCondLst>
                                        </p:cTn>
                                        <p:tgtEl>
                                          <p:spTgt spid="237570"/>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237571">
                                            <p:txEl>
                                              <p:pRg st="0" end="0"/>
                                            </p:txEl>
                                          </p:spTgt>
                                        </p:tgtEl>
                                        <p:attrNameLst>
                                          <p:attrName>style.visibility</p:attrName>
                                        </p:attrNameLst>
                                      </p:cBhvr>
                                      <p:to>
                                        <p:strVal val="visible"/>
                                      </p:to>
                                    </p:set>
                                    <p:anim calcmode="lin" valueType="num">
                                      <p:cBhvr>
                                        <p:cTn id="18" dur="500" fill="hold"/>
                                        <p:tgtEl>
                                          <p:spTgt spid="237571">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237571">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2375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0" grpId="0"/>
      <p:bldP spid="237571"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27168" cy="1143000"/>
          </a:xfrm>
        </p:spPr>
        <p:txBody>
          <a:bodyPr/>
          <a:lstStyle/>
          <a:p>
            <a:r>
              <a:rPr lang="es-CR" dirty="0" smtClean="0"/>
              <a:t>¿Qué mide esta técnica?</a:t>
            </a:r>
            <a:endParaRPr lang="es-CR" dirty="0"/>
          </a:p>
        </p:txBody>
      </p:sp>
      <p:sp>
        <p:nvSpPr>
          <p:cNvPr id="3" name="Content Placeholder 2"/>
          <p:cNvSpPr>
            <a:spLocks noGrp="1"/>
          </p:cNvSpPr>
          <p:nvPr>
            <p:ph idx="1"/>
          </p:nvPr>
        </p:nvSpPr>
        <p:spPr/>
        <p:txBody>
          <a:bodyPr/>
          <a:lstStyle/>
          <a:p>
            <a:r>
              <a:rPr lang="es-CR" dirty="0" smtClean="0"/>
              <a:t>Desviaciones</a:t>
            </a:r>
          </a:p>
          <a:p>
            <a:r>
              <a:rPr lang="es-CR" dirty="0" smtClean="0"/>
              <a:t>Índices</a:t>
            </a:r>
          </a:p>
          <a:p>
            <a:r>
              <a:rPr lang="es-CR" dirty="0" smtClean="0"/>
              <a:t>Predicciones</a:t>
            </a:r>
            <a:endParaRPr lang="es-C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2656"/>
            <a:ext cx="7164288" cy="1143000"/>
          </a:xfrm>
        </p:spPr>
        <p:txBody>
          <a:bodyPr>
            <a:noAutofit/>
          </a:bodyPr>
          <a:lstStyle/>
          <a:p>
            <a:pPr algn="l"/>
            <a:r>
              <a:rPr lang="es-ES_tradnl" sz="3200" dirty="0" smtClean="0"/>
              <a:t>¿Cómo controlamos nuestros proyectos?</a:t>
            </a:r>
            <a:endParaRPr lang="en-US" sz="3200" dirty="0"/>
          </a:p>
        </p:txBody>
      </p:sp>
      <p:sp>
        <p:nvSpPr>
          <p:cNvPr id="5" name="Content Placeholder 4"/>
          <p:cNvSpPr>
            <a:spLocks noGrp="1"/>
          </p:cNvSpPr>
          <p:nvPr>
            <p:ph idx="1"/>
          </p:nvPr>
        </p:nvSpPr>
        <p:spPr>
          <a:xfrm>
            <a:off x="395536" y="1916832"/>
            <a:ext cx="8229600" cy="3417243"/>
          </a:xfrm>
        </p:spPr>
        <p:txBody>
          <a:bodyPr/>
          <a:lstStyle/>
          <a:p>
            <a:r>
              <a:rPr lang="es-ES_tradnl" dirty="0" smtClean="0"/>
              <a:t>¿Seguimiento al cronograma?</a:t>
            </a:r>
          </a:p>
          <a:p>
            <a:r>
              <a:rPr lang="es-ES_tradnl" dirty="0" smtClean="0"/>
              <a:t>¿Seguimiento a la ejecución presupuestaria?</a:t>
            </a:r>
          </a:p>
          <a:p>
            <a:r>
              <a:rPr lang="es-ES_tradnl" dirty="0" smtClean="0"/>
              <a:t>¿Seguimiento de Hitos?</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smtClean="0"/>
              <a:t>Desviaciones</a:t>
            </a:r>
            <a:endParaRPr lang="en-US" dirty="0"/>
          </a:p>
        </p:txBody>
      </p:sp>
      <p:sp>
        <p:nvSpPr>
          <p:cNvPr id="3" name="Content Placeholder 2"/>
          <p:cNvSpPr>
            <a:spLocks noGrp="1"/>
          </p:cNvSpPr>
          <p:nvPr>
            <p:ph idx="1"/>
          </p:nvPr>
        </p:nvSpPr>
        <p:spPr/>
        <p:txBody>
          <a:bodyPr/>
          <a:lstStyle/>
          <a:p>
            <a:r>
              <a:rPr lang="es-CR" dirty="0" smtClean="0"/>
              <a:t>Schedule Variance(SV): EV-PV</a:t>
            </a:r>
          </a:p>
          <a:p>
            <a:r>
              <a:rPr lang="es-CR" dirty="0" smtClean="0"/>
              <a:t>Cost Variance (CV): EV-AC</a:t>
            </a:r>
          </a:p>
          <a:p>
            <a:r>
              <a:rPr lang="es-CR" dirty="0" smtClean="0"/>
              <a:t>Valores negativos indican pobre desempeño, mientras que positivos indican un buen desempeño.</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err="1" smtClean="0"/>
              <a:t>Indices</a:t>
            </a:r>
            <a:endParaRPr lang="en-US" dirty="0"/>
          </a:p>
        </p:txBody>
      </p:sp>
      <p:sp>
        <p:nvSpPr>
          <p:cNvPr id="3" name="Content Placeholder 2"/>
          <p:cNvSpPr>
            <a:spLocks noGrp="1"/>
          </p:cNvSpPr>
          <p:nvPr>
            <p:ph idx="1"/>
          </p:nvPr>
        </p:nvSpPr>
        <p:spPr/>
        <p:txBody>
          <a:bodyPr/>
          <a:lstStyle/>
          <a:p>
            <a:r>
              <a:rPr lang="es-CR" dirty="0" smtClean="0"/>
              <a:t>Cost Performance Index (CPI): EV/AC</a:t>
            </a:r>
          </a:p>
          <a:p>
            <a:r>
              <a:rPr lang="es-CR" dirty="0" smtClean="0"/>
              <a:t>Schedule Performance Index (SPI): EV/PV</a:t>
            </a:r>
          </a:p>
          <a:p>
            <a:r>
              <a:rPr lang="es-CR" dirty="0" smtClean="0"/>
              <a:t>Resultados mayores a 1 indican un desempeño superior al esperado, mientras que un resultado menor a 1 indica un desempeño por debajo de lo esperado.</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smtClean="0"/>
              <a:t>Predicciones</a:t>
            </a:r>
            <a:endParaRPr lang="en-US" dirty="0"/>
          </a:p>
        </p:txBody>
      </p:sp>
      <p:sp>
        <p:nvSpPr>
          <p:cNvPr id="3" name="Content Placeholder 2"/>
          <p:cNvSpPr>
            <a:spLocks noGrp="1"/>
          </p:cNvSpPr>
          <p:nvPr>
            <p:ph idx="1"/>
          </p:nvPr>
        </p:nvSpPr>
        <p:spPr/>
        <p:txBody>
          <a:bodyPr/>
          <a:lstStyle/>
          <a:p>
            <a:pPr fontAlgn="t"/>
            <a:r>
              <a:rPr lang="en-US" dirty="0" err="1" smtClean="0">
                <a:solidFill>
                  <a:schemeClr val="dk1"/>
                </a:solidFill>
              </a:rPr>
              <a:t>Costo</a:t>
            </a:r>
            <a:r>
              <a:rPr lang="en-US" dirty="0" smtClean="0">
                <a:solidFill>
                  <a:schemeClr val="dk1"/>
                </a:solidFill>
              </a:rPr>
              <a:t>:</a:t>
            </a:r>
          </a:p>
          <a:p>
            <a:pPr lvl="1" fontAlgn="t"/>
            <a:r>
              <a:rPr lang="en-US" dirty="0" smtClean="0">
                <a:solidFill>
                  <a:schemeClr val="dk1"/>
                </a:solidFill>
              </a:rPr>
              <a:t>EAC = BAC / CPI</a:t>
            </a:r>
          </a:p>
          <a:p>
            <a:pPr lvl="1" fontAlgn="t"/>
            <a:r>
              <a:rPr lang="en-US" dirty="0" smtClean="0">
                <a:solidFill>
                  <a:schemeClr val="dk1"/>
                </a:solidFill>
              </a:rPr>
              <a:t>EAC = AC + (BAC - EV)</a:t>
            </a:r>
          </a:p>
          <a:p>
            <a:pPr lvl="1"/>
            <a:r>
              <a:rPr lang="en-US" dirty="0" smtClean="0"/>
              <a:t>TCPI=(BAC-EV)/(BAC-AC)</a:t>
            </a:r>
          </a:p>
          <a:p>
            <a:r>
              <a:rPr lang="en-US" dirty="0" err="1" smtClean="0"/>
              <a:t>Tiempo</a:t>
            </a:r>
            <a:r>
              <a:rPr lang="en-US" dirty="0" smtClean="0"/>
              <a:t>:</a:t>
            </a:r>
          </a:p>
          <a:p>
            <a:pPr lvl="1"/>
            <a:r>
              <a:rPr lang="en-US" dirty="0" err="1" smtClean="0"/>
              <a:t>EACt</a:t>
            </a:r>
            <a:r>
              <a:rPr lang="en-US" dirty="0" smtClean="0"/>
              <a:t>=(BAC/SPI)/(BAC/months) = Months/SPI</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Valor Ganado</a:t>
            </a:r>
            <a:endParaRPr lang="en-US" dirty="0"/>
          </a:p>
        </p:txBody>
      </p:sp>
      <p:graphicFrame>
        <p:nvGraphicFramePr>
          <p:cNvPr id="4" name="Content Placeholder 3"/>
          <p:cNvGraphicFramePr>
            <a:graphicFrameLocks noGrp="1"/>
          </p:cNvGraphicFramePr>
          <p:nvPr>
            <p:ph idx="1"/>
          </p:nvPr>
        </p:nvGraphicFramePr>
        <p:xfrm>
          <a:off x="457200" y="2254012"/>
          <a:ext cx="8229600" cy="4211320"/>
        </p:xfrm>
        <a:graphic>
          <a:graphicData uri="http://schemas.openxmlformats.org/drawingml/2006/table">
            <a:tbl>
              <a:tblPr firstRow="1" bandRow="1">
                <a:tableStyleId>{F5AB1C69-6EDB-4FF4-983F-18BD219EF322}</a:tableStyleId>
              </a:tblPr>
              <a:tblGrid>
                <a:gridCol w="2743200"/>
                <a:gridCol w="2743200"/>
                <a:gridCol w="2743200"/>
              </a:tblGrid>
              <a:tr h="370840">
                <a:tc>
                  <a:txBody>
                    <a:bodyPr/>
                    <a:lstStyle/>
                    <a:p>
                      <a:r>
                        <a:rPr lang="es-ES_tradnl" dirty="0" smtClean="0"/>
                        <a:t>Acrónimo</a:t>
                      </a:r>
                      <a:endParaRPr lang="en-US" dirty="0"/>
                    </a:p>
                  </a:txBody>
                  <a:tcPr/>
                </a:tc>
                <a:tc>
                  <a:txBody>
                    <a:bodyPr/>
                    <a:lstStyle/>
                    <a:p>
                      <a:r>
                        <a:rPr lang="es-ES_tradnl" dirty="0" smtClean="0"/>
                        <a:t>Término</a:t>
                      </a:r>
                      <a:endParaRPr lang="en-US" dirty="0"/>
                    </a:p>
                  </a:txBody>
                  <a:tcPr/>
                </a:tc>
                <a:tc>
                  <a:txBody>
                    <a:bodyPr/>
                    <a:lstStyle/>
                    <a:p>
                      <a:r>
                        <a:rPr lang="es-ES_tradnl" dirty="0" smtClean="0"/>
                        <a:t>Interpretación</a:t>
                      </a:r>
                      <a:endParaRPr lang="en-US" dirty="0"/>
                    </a:p>
                  </a:txBody>
                  <a:tcPr/>
                </a:tc>
              </a:tr>
              <a:tr h="370840">
                <a:tc>
                  <a:txBody>
                    <a:bodyPr/>
                    <a:lstStyle/>
                    <a:p>
                      <a:r>
                        <a:rPr lang="es-ES_tradnl" sz="1400" dirty="0" smtClean="0"/>
                        <a:t>PV</a:t>
                      </a:r>
                      <a:endParaRPr lang="en-US" sz="1400" dirty="0"/>
                    </a:p>
                  </a:txBody>
                  <a:tcPr/>
                </a:tc>
                <a:tc>
                  <a:txBody>
                    <a:bodyPr/>
                    <a:lstStyle/>
                    <a:p>
                      <a:r>
                        <a:rPr lang="en-US" sz="1400" noProof="0" smtClean="0"/>
                        <a:t>Planned Value</a:t>
                      </a:r>
                      <a:r>
                        <a:rPr lang="en-US" sz="1400" baseline="0" noProof="0" smtClean="0"/>
                        <a:t> (Valor planeado)</a:t>
                      </a:r>
                      <a:endParaRPr lang="en-US" sz="1400" noProof="0"/>
                    </a:p>
                  </a:txBody>
                  <a:tcPr/>
                </a:tc>
                <a:tc>
                  <a:txBody>
                    <a:bodyPr/>
                    <a:lstStyle/>
                    <a:p>
                      <a:r>
                        <a:rPr lang="es-ES_tradnl" sz="1400" dirty="0" smtClean="0"/>
                        <a:t>Al día de hoy cual es el valor estimado del trabajo</a:t>
                      </a:r>
                      <a:r>
                        <a:rPr lang="es-ES_tradnl" sz="1400" baseline="0" dirty="0" smtClean="0"/>
                        <a:t> planificado.</a:t>
                      </a:r>
                      <a:endParaRPr lang="en-US" sz="1400" dirty="0"/>
                    </a:p>
                  </a:txBody>
                  <a:tcPr/>
                </a:tc>
              </a:tr>
              <a:tr h="370840">
                <a:tc>
                  <a:txBody>
                    <a:bodyPr/>
                    <a:lstStyle/>
                    <a:p>
                      <a:r>
                        <a:rPr lang="es-ES_tradnl" sz="1400" dirty="0" smtClean="0"/>
                        <a:t>EV</a:t>
                      </a:r>
                      <a:endParaRPr lang="en-US" sz="1400" dirty="0"/>
                    </a:p>
                  </a:txBody>
                  <a:tcPr/>
                </a:tc>
                <a:tc>
                  <a:txBody>
                    <a:bodyPr/>
                    <a:lstStyle/>
                    <a:p>
                      <a:r>
                        <a:rPr lang="en-US" sz="1400" noProof="0" smtClean="0"/>
                        <a:t>Earned Value (Valor</a:t>
                      </a:r>
                      <a:r>
                        <a:rPr lang="en-US" sz="1400" baseline="0" noProof="0" smtClean="0"/>
                        <a:t> ganado)</a:t>
                      </a:r>
                      <a:endParaRPr lang="en-US" sz="1400" noProof="0"/>
                    </a:p>
                  </a:txBody>
                  <a:tcPr/>
                </a:tc>
                <a:tc>
                  <a:txBody>
                    <a:bodyPr/>
                    <a:lstStyle/>
                    <a:p>
                      <a:r>
                        <a:rPr lang="es-ES_tradnl" sz="1400" dirty="0" smtClean="0"/>
                        <a:t>Al</a:t>
                      </a:r>
                      <a:r>
                        <a:rPr lang="es-ES_tradnl" sz="1400" baseline="0" dirty="0" smtClean="0"/>
                        <a:t> día de hoy cual es el valor estimado del trabajo realizado.</a:t>
                      </a:r>
                      <a:endParaRPr lang="en-US" sz="1400" dirty="0"/>
                    </a:p>
                  </a:txBody>
                  <a:tcPr/>
                </a:tc>
              </a:tr>
              <a:tr h="370840">
                <a:tc>
                  <a:txBody>
                    <a:bodyPr/>
                    <a:lstStyle/>
                    <a:p>
                      <a:r>
                        <a:rPr lang="es-ES_tradnl" sz="1400" dirty="0" smtClean="0"/>
                        <a:t>AC</a:t>
                      </a:r>
                      <a:endParaRPr lang="en-US" sz="1400" dirty="0"/>
                    </a:p>
                  </a:txBody>
                  <a:tcPr/>
                </a:tc>
                <a:tc>
                  <a:txBody>
                    <a:bodyPr/>
                    <a:lstStyle/>
                    <a:p>
                      <a:r>
                        <a:rPr lang="en-US" sz="1400" noProof="0" smtClean="0"/>
                        <a:t>Actual Cost (Costo Actual) </a:t>
                      </a:r>
                      <a:endParaRPr lang="en-US" sz="14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dirty="0" smtClean="0"/>
                        <a:t>Al</a:t>
                      </a:r>
                      <a:r>
                        <a:rPr lang="es-ES_tradnl" sz="1400" baseline="0" dirty="0" smtClean="0"/>
                        <a:t> día de hoy cual es el costo del trabajo realizado.</a:t>
                      </a:r>
                      <a:endParaRPr lang="en-US" sz="1400" dirty="0" smtClean="0"/>
                    </a:p>
                  </a:txBody>
                  <a:tcPr/>
                </a:tc>
              </a:tr>
              <a:tr h="370840">
                <a:tc>
                  <a:txBody>
                    <a:bodyPr/>
                    <a:lstStyle/>
                    <a:p>
                      <a:r>
                        <a:rPr lang="es-ES_tradnl" sz="1400" dirty="0" smtClean="0"/>
                        <a:t>BAC</a:t>
                      </a:r>
                      <a:endParaRPr lang="en-US" sz="1400" dirty="0"/>
                    </a:p>
                  </a:txBody>
                  <a:tcPr/>
                </a:tc>
                <a:tc>
                  <a:txBody>
                    <a:bodyPr/>
                    <a:lstStyle/>
                    <a:p>
                      <a:r>
                        <a:rPr lang="en-US" sz="1400" noProof="0" dirty="0" smtClean="0"/>
                        <a:t>Budget at Completion (</a:t>
                      </a:r>
                      <a:r>
                        <a:rPr lang="es-CR" sz="1400" noProof="0" dirty="0" smtClean="0"/>
                        <a:t>Presupuesto</a:t>
                      </a:r>
                      <a:r>
                        <a:rPr lang="en-US" sz="1400" noProof="0" dirty="0" smtClean="0"/>
                        <a:t>)</a:t>
                      </a:r>
                      <a:endParaRPr lang="en-US" sz="1400" noProof="0" dirty="0"/>
                    </a:p>
                  </a:txBody>
                  <a:tcPr/>
                </a:tc>
                <a:tc>
                  <a:txBody>
                    <a:bodyPr/>
                    <a:lstStyle/>
                    <a:p>
                      <a:r>
                        <a:rPr lang="es-ES_tradnl" sz="1400" dirty="0" smtClean="0"/>
                        <a:t>Monto presupuestado</a:t>
                      </a:r>
                      <a:r>
                        <a:rPr lang="es-ES_tradnl" sz="1400" baseline="0" dirty="0" smtClean="0"/>
                        <a:t> para todo el proyecto.</a:t>
                      </a:r>
                      <a:endParaRPr lang="en-US" sz="1400" dirty="0"/>
                    </a:p>
                  </a:txBody>
                  <a:tcPr/>
                </a:tc>
              </a:tr>
              <a:tr h="370840">
                <a:tc>
                  <a:txBody>
                    <a:bodyPr/>
                    <a:lstStyle/>
                    <a:p>
                      <a:r>
                        <a:rPr lang="es-ES_tradnl" sz="1400" dirty="0" smtClean="0"/>
                        <a:t>EAC</a:t>
                      </a:r>
                      <a:endParaRPr lang="en-US" sz="1400" dirty="0"/>
                    </a:p>
                  </a:txBody>
                  <a:tcPr/>
                </a:tc>
                <a:tc>
                  <a:txBody>
                    <a:bodyPr/>
                    <a:lstStyle/>
                    <a:p>
                      <a:r>
                        <a:rPr lang="en-US" sz="1400" noProof="0" dirty="0" smtClean="0"/>
                        <a:t>Estimate at</a:t>
                      </a:r>
                      <a:r>
                        <a:rPr lang="en-US" sz="1400" baseline="0" noProof="0" dirty="0" smtClean="0"/>
                        <a:t> Completion (</a:t>
                      </a:r>
                      <a:r>
                        <a:rPr lang="es-CR" sz="1400" baseline="0" noProof="0" dirty="0" smtClean="0"/>
                        <a:t>Costo total</a:t>
                      </a:r>
                      <a:r>
                        <a:rPr lang="en-US" sz="1400" baseline="0" noProof="0" dirty="0" smtClean="0"/>
                        <a:t>)</a:t>
                      </a:r>
                      <a:endParaRPr lang="en-US" sz="1400" noProof="0" dirty="0"/>
                    </a:p>
                  </a:txBody>
                  <a:tcPr/>
                </a:tc>
                <a:tc>
                  <a:txBody>
                    <a:bodyPr/>
                    <a:lstStyle/>
                    <a:p>
                      <a:r>
                        <a:rPr lang="es-ES_tradnl" sz="1400" dirty="0" smtClean="0"/>
                        <a:t>¿Cuánto</a:t>
                      </a:r>
                      <a:r>
                        <a:rPr lang="es-ES_tradnl" sz="1400" baseline="0" dirty="0" smtClean="0"/>
                        <a:t> costara todo el proyecto)</a:t>
                      </a:r>
                      <a:endParaRPr lang="en-US" sz="1400" dirty="0"/>
                    </a:p>
                  </a:txBody>
                  <a:tcPr/>
                </a:tc>
              </a:tr>
              <a:tr h="370840">
                <a:tc>
                  <a:txBody>
                    <a:bodyPr/>
                    <a:lstStyle/>
                    <a:p>
                      <a:r>
                        <a:rPr lang="es-ES_tradnl" sz="1400" dirty="0" smtClean="0"/>
                        <a:t>ETC</a:t>
                      </a:r>
                      <a:endParaRPr lang="en-US" sz="1400" dirty="0"/>
                    </a:p>
                  </a:txBody>
                  <a:tcPr/>
                </a:tc>
                <a:tc>
                  <a:txBody>
                    <a:bodyPr/>
                    <a:lstStyle/>
                    <a:p>
                      <a:r>
                        <a:rPr lang="en-US" sz="1400" noProof="0" dirty="0" smtClean="0"/>
                        <a:t>Estimate to Complete </a:t>
                      </a:r>
                      <a:endParaRPr lang="en-US" sz="1400" noProof="0" dirty="0"/>
                    </a:p>
                  </a:txBody>
                  <a:tcPr/>
                </a:tc>
                <a:tc>
                  <a:txBody>
                    <a:bodyPr/>
                    <a:lstStyle/>
                    <a:p>
                      <a:r>
                        <a:rPr lang="es-ES_tradnl" sz="1400" dirty="0" smtClean="0"/>
                        <a:t>Cua</a:t>
                      </a:r>
                      <a:r>
                        <a:rPr lang="es-ES_tradnl" sz="1400" baseline="0" dirty="0" smtClean="0"/>
                        <a:t>l es el costo pendiente de llevar acabo para terminar el proyecto.</a:t>
                      </a:r>
                      <a:endParaRPr lang="en-US" sz="1400" dirty="0"/>
                    </a:p>
                  </a:txBody>
                  <a:tcPr/>
                </a:tc>
              </a:tr>
              <a:tr h="370840">
                <a:tc>
                  <a:txBody>
                    <a:bodyPr/>
                    <a:lstStyle/>
                    <a:p>
                      <a:r>
                        <a:rPr lang="es-ES_tradnl" sz="1400" dirty="0" smtClean="0"/>
                        <a:t>VAC</a:t>
                      </a:r>
                      <a:endParaRPr lang="en-US" sz="1400" dirty="0"/>
                    </a:p>
                  </a:txBody>
                  <a:tcPr/>
                </a:tc>
                <a:tc>
                  <a:txBody>
                    <a:bodyPr/>
                    <a:lstStyle/>
                    <a:p>
                      <a:r>
                        <a:rPr lang="en-US" sz="1400" noProof="0" dirty="0" smtClean="0"/>
                        <a:t>Variance at Completion</a:t>
                      </a:r>
                      <a:endParaRPr lang="en-US" sz="1400" noProof="0" dirty="0"/>
                    </a:p>
                  </a:txBody>
                  <a:tcPr/>
                </a:tc>
                <a:tc>
                  <a:txBody>
                    <a:bodyPr/>
                    <a:lstStyle/>
                    <a:p>
                      <a:r>
                        <a:rPr lang="es-ES_tradnl" sz="1400" dirty="0" smtClean="0"/>
                        <a:t>Al día de hoy cuanto esperamos</a:t>
                      </a:r>
                      <a:r>
                        <a:rPr lang="es-ES_tradnl" sz="1400" baseline="0" dirty="0" smtClean="0"/>
                        <a:t> que sea la desviación con respecto al presupuesto.</a:t>
                      </a:r>
                      <a:endParaRPr lang="en-US" sz="1400" dirty="0"/>
                    </a:p>
                  </a:txBody>
                  <a:tcPr/>
                </a:tc>
              </a:tr>
            </a:tbl>
          </a:graphicData>
        </a:graphic>
      </p:graphicFrame>
      <p:sp>
        <p:nvSpPr>
          <p:cNvPr id="5" name="TextBox 4"/>
          <p:cNvSpPr txBox="1"/>
          <p:nvPr/>
        </p:nvSpPr>
        <p:spPr>
          <a:xfrm>
            <a:off x="6858000" y="6465332"/>
            <a:ext cx="1752600" cy="369332"/>
          </a:xfrm>
          <a:prstGeom prst="rect">
            <a:avLst/>
          </a:prstGeom>
          <a:noFill/>
        </p:spPr>
        <p:txBody>
          <a:bodyPr wrap="square" rtlCol="0">
            <a:spAutoFit/>
          </a:bodyPr>
          <a:lstStyle/>
          <a:p>
            <a:r>
              <a:rPr lang="es-ES_tradnl" dirty="0" smtClean="0"/>
              <a:t>PMI; 2011</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39552" y="1988840"/>
          <a:ext cx="8229600" cy="3754120"/>
        </p:xfrm>
        <a:graphic>
          <a:graphicData uri="http://schemas.openxmlformats.org/drawingml/2006/table">
            <a:tbl>
              <a:tblPr firstRow="1" bandRow="1">
                <a:tableStyleId>{F5AB1C69-6EDB-4FF4-983F-18BD219EF322}</a:tableStyleId>
              </a:tblPr>
              <a:tblGrid>
                <a:gridCol w="2743200"/>
                <a:gridCol w="2743200"/>
                <a:gridCol w="2743200"/>
              </a:tblGrid>
              <a:tr h="370840">
                <a:tc>
                  <a:txBody>
                    <a:bodyPr/>
                    <a:lstStyle/>
                    <a:p>
                      <a:r>
                        <a:rPr lang="en-US" noProof="0" dirty="0" err="1" smtClean="0"/>
                        <a:t>Nombre</a:t>
                      </a:r>
                      <a:endParaRPr lang="en-US" noProof="0" dirty="0"/>
                    </a:p>
                  </a:txBody>
                  <a:tcPr/>
                </a:tc>
                <a:tc>
                  <a:txBody>
                    <a:bodyPr/>
                    <a:lstStyle/>
                    <a:p>
                      <a:r>
                        <a:rPr lang="es-ES_tradnl" dirty="0" smtClean="0"/>
                        <a:t>Formula</a:t>
                      </a:r>
                      <a:endParaRPr lang="en-US" dirty="0"/>
                    </a:p>
                  </a:txBody>
                  <a:tcPr/>
                </a:tc>
                <a:tc>
                  <a:txBody>
                    <a:bodyPr/>
                    <a:lstStyle/>
                    <a:p>
                      <a:r>
                        <a:rPr lang="es-ES_tradnl" dirty="0" smtClean="0"/>
                        <a:t>Interpretación</a:t>
                      </a:r>
                      <a:endParaRPr lang="en-US" dirty="0"/>
                    </a:p>
                  </a:txBody>
                  <a:tcPr/>
                </a:tc>
              </a:tr>
              <a:tr h="370840">
                <a:tc>
                  <a:txBody>
                    <a:bodyPr/>
                    <a:lstStyle/>
                    <a:p>
                      <a:r>
                        <a:rPr lang="en-US" noProof="0" smtClean="0"/>
                        <a:t>Cost Variance (CV)</a:t>
                      </a:r>
                      <a:endParaRPr lang="en-US" noProof="0"/>
                    </a:p>
                  </a:txBody>
                  <a:tcPr/>
                </a:tc>
                <a:tc>
                  <a:txBody>
                    <a:bodyPr/>
                    <a:lstStyle/>
                    <a:p>
                      <a:r>
                        <a:rPr lang="es-ES_tradnl" dirty="0" smtClean="0"/>
                        <a:t>EV-AC</a:t>
                      </a:r>
                      <a:endParaRPr lang="en-US" dirty="0"/>
                    </a:p>
                  </a:txBody>
                  <a:tcPr/>
                </a:tc>
                <a:tc>
                  <a:txBody>
                    <a:bodyPr/>
                    <a:lstStyle/>
                    <a:p>
                      <a:r>
                        <a:rPr lang="es-ES_tradnl" dirty="0" smtClean="0"/>
                        <a:t>Negativo</a:t>
                      </a:r>
                      <a:r>
                        <a:rPr lang="es-ES_tradnl" baseline="0" dirty="0" smtClean="0"/>
                        <a:t> es sobre el presupuesto, positivo es bajo el presupuesto.</a:t>
                      </a:r>
                      <a:endParaRPr lang="en-US" dirty="0"/>
                    </a:p>
                  </a:txBody>
                  <a:tcPr/>
                </a:tc>
              </a:tr>
              <a:tr h="370840">
                <a:tc>
                  <a:txBody>
                    <a:bodyPr/>
                    <a:lstStyle/>
                    <a:p>
                      <a:r>
                        <a:rPr lang="en-US" noProof="0" smtClean="0"/>
                        <a:t>Schedule Variance (SV)</a:t>
                      </a:r>
                      <a:endParaRPr lang="en-US" noProof="0"/>
                    </a:p>
                  </a:txBody>
                  <a:tcPr/>
                </a:tc>
                <a:tc>
                  <a:txBody>
                    <a:bodyPr/>
                    <a:lstStyle/>
                    <a:p>
                      <a:r>
                        <a:rPr lang="es-ES_tradnl" dirty="0" smtClean="0"/>
                        <a:t>EV-PV</a:t>
                      </a:r>
                      <a:endParaRPr lang="en-US" dirty="0"/>
                    </a:p>
                  </a:txBody>
                  <a:tcPr/>
                </a:tc>
                <a:tc>
                  <a:txBody>
                    <a:bodyPr/>
                    <a:lstStyle/>
                    <a:p>
                      <a:r>
                        <a:rPr lang="es-ES_tradnl" dirty="0" smtClean="0"/>
                        <a:t>Negativo</a:t>
                      </a:r>
                      <a:r>
                        <a:rPr lang="es-ES_tradnl" baseline="0" dirty="0" smtClean="0"/>
                        <a:t> es atrasado en tiempo, positivo es adelantado en el tiempo.</a:t>
                      </a:r>
                      <a:endParaRPr lang="en-US" dirty="0"/>
                    </a:p>
                  </a:txBody>
                  <a:tcPr/>
                </a:tc>
              </a:tr>
              <a:tr h="370840">
                <a:tc>
                  <a:txBody>
                    <a:bodyPr/>
                    <a:lstStyle/>
                    <a:p>
                      <a:r>
                        <a:rPr lang="en-US" noProof="0" smtClean="0"/>
                        <a:t>Cost Performance Index (CPI)</a:t>
                      </a:r>
                      <a:endParaRPr lang="en-US" noProof="0"/>
                    </a:p>
                  </a:txBody>
                  <a:tcPr/>
                </a:tc>
                <a:tc>
                  <a:txBody>
                    <a:bodyPr/>
                    <a:lstStyle/>
                    <a:p>
                      <a:r>
                        <a:rPr lang="es-ES_tradnl" dirty="0" smtClean="0"/>
                        <a:t>EV/AC</a:t>
                      </a:r>
                      <a:endParaRPr lang="en-US" dirty="0"/>
                    </a:p>
                  </a:txBody>
                  <a:tcPr/>
                </a:tc>
                <a:tc>
                  <a:txBody>
                    <a:bodyPr/>
                    <a:lstStyle/>
                    <a:p>
                      <a:r>
                        <a:rPr lang="es-ES_tradnl" dirty="0" smtClean="0"/>
                        <a:t>Estamos</a:t>
                      </a:r>
                      <a:r>
                        <a:rPr lang="es-ES_tradnl" baseline="0" dirty="0" smtClean="0"/>
                        <a:t> obteniendo $X de cada $1 invertido.</a:t>
                      </a:r>
                      <a:endParaRPr lang="en-US" dirty="0"/>
                    </a:p>
                  </a:txBody>
                  <a:tcPr/>
                </a:tc>
              </a:tr>
              <a:tr h="370840">
                <a:tc>
                  <a:txBody>
                    <a:bodyPr/>
                    <a:lstStyle/>
                    <a:p>
                      <a:r>
                        <a:rPr lang="en-US" noProof="0" dirty="0" smtClean="0"/>
                        <a:t>Schedule Performance</a:t>
                      </a:r>
                      <a:r>
                        <a:rPr lang="en-US" baseline="0" noProof="0" dirty="0" smtClean="0"/>
                        <a:t> Index</a:t>
                      </a:r>
                      <a:endParaRPr lang="en-US" noProof="0" dirty="0"/>
                    </a:p>
                  </a:txBody>
                  <a:tcPr/>
                </a:tc>
                <a:tc>
                  <a:txBody>
                    <a:bodyPr/>
                    <a:lstStyle/>
                    <a:p>
                      <a:r>
                        <a:rPr lang="es-ES_tradnl" dirty="0" smtClean="0"/>
                        <a:t>EV/PV</a:t>
                      </a:r>
                      <a:endParaRPr lang="en-US" dirty="0"/>
                    </a:p>
                  </a:txBody>
                  <a:tcPr/>
                </a:tc>
                <a:tc>
                  <a:txBody>
                    <a:bodyPr/>
                    <a:lstStyle/>
                    <a:p>
                      <a:r>
                        <a:rPr lang="es-ES_tradnl" dirty="0" smtClean="0"/>
                        <a:t>Solo estamos</a:t>
                      </a:r>
                      <a:r>
                        <a:rPr lang="es-ES_tradnl" baseline="0" dirty="0" smtClean="0"/>
                        <a:t> progresando X % con respecto a la planificación vigente.</a:t>
                      </a:r>
                      <a:endParaRPr lang="en-US" dirty="0"/>
                    </a:p>
                  </a:txBody>
                  <a:tcPr/>
                </a:tc>
              </a:tr>
            </a:tbl>
          </a:graphicData>
        </a:graphic>
      </p:graphicFrame>
      <p:sp>
        <p:nvSpPr>
          <p:cNvPr id="5" name="TextBox 4"/>
          <p:cNvSpPr txBox="1"/>
          <p:nvPr/>
        </p:nvSpPr>
        <p:spPr>
          <a:xfrm>
            <a:off x="6858000" y="6096000"/>
            <a:ext cx="1752600" cy="369332"/>
          </a:xfrm>
          <a:prstGeom prst="rect">
            <a:avLst/>
          </a:prstGeom>
          <a:noFill/>
        </p:spPr>
        <p:txBody>
          <a:bodyPr wrap="square" rtlCol="0">
            <a:spAutoFit/>
          </a:bodyPr>
          <a:lstStyle/>
          <a:p>
            <a:r>
              <a:rPr lang="es-ES_tradnl" dirty="0" smtClean="0"/>
              <a:t>PMI; 2011</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67544" y="1988840"/>
          <a:ext cx="8229600" cy="3754120"/>
        </p:xfrm>
        <a:graphic>
          <a:graphicData uri="http://schemas.openxmlformats.org/drawingml/2006/table">
            <a:tbl>
              <a:tblPr firstRow="1" bandRow="1">
                <a:tableStyleId>{F5AB1C69-6EDB-4FF4-983F-18BD219EF322}</a:tableStyleId>
              </a:tblPr>
              <a:tblGrid>
                <a:gridCol w="2743200"/>
                <a:gridCol w="2743200"/>
                <a:gridCol w="2743200"/>
              </a:tblGrid>
              <a:tr h="370840">
                <a:tc>
                  <a:txBody>
                    <a:bodyPr/>
                    <a:lstStyle/>
                    <a:p>
                      <a:r>
                        <a:rPr lang="es-ES_tradnl" dirty="0" smtClean="0"/>
                        <a:t>Nombre</a:t>
                      </a:r>
                      <a:endParaRPr lang="en-US" dirty="0"/>
                    </a:p>
                  </a:txBody>
                  <a:tcPr/>
                </a:tc>
                <a:tc>
                  <a:txBody>
                    <a:bodyPr/>
                    <a:lstStyle/>
                    <a:p>
                      <a:r>
                        <a:rPr lang="es-ES_tradnl" dirty="0" smtClean="0"/>
                        <a:t>Formula</a:t>
                      </a:r>
                      <a:endParaRPr lang="en-US" dirty="0"/>
                    </a:p>
                  </a:txBody>
                  <a:tcPr/>
                </a:tc>
                <a:tc>
                  <a:txBody>
                    <a:bodyPr/>
                    <a:lstStyle/>
                    <a:p>
                      <a:r>
                        <a:rPr lang="es-ES_tradnl" dirty="0" smtClean="0"/>
                        <a:t>Interpretación</a:t>
                      </a:r>
                      <a:endParaRPr lang="en-US" dirty="0"/>
                    </a:p>
                  </a:txBody>
                  <a:tcPr/>
                </a:tc>
              </a:tr>
              <a:tr h="370840">
                <a:tc>
                  <a:txBody>
                    <a:bodyPr/>
                    <a:lstStyle/>
                    <a:p>
                      <a:r>
                        <a:rPr lang="en-US" noProof="0" dirty="0" smtClean="0"/>
                        <a:t>Estimate at Completion</a:t>
                      </a:r>
                      <a:r>
                        <a:rPr lang="en-US" baseline="0" noProof="0" dirty="0" smtClean="0"/>
                        <a:t> (EAC)</a:t>
                      </a:r>
                      <a:endParaRPr lang="en-US" noProof="0" dirty="0"/>
                    </a:p>
                  </a:txBody>
                  <a:tcPr/>
                </a:tc>
                <a:tc>
                  <a:txBody>
                    <a:bodyPr/>
                    <a:lstStyle/>
                    <a:p>
                      <a:pPr fontAlgn="t"/>
                      <a:r>
                        <a:rPr kumimoji="0" lang="en-US" sz="1600" kern="1200" dirty="0" smtClean="0"/>
                        <a:t>EAC = BAC / CPI</a:t>
                      </a:r>
                    </a:p>
                    <a:p>
                      <a:pPr fontAlgn="t"/>
                      <a:r>
                        <a:rPr kumimoji="0" lang="en-US" sz="1600" kern="1200" dirty="0" smtClean="0"/>
                        <a:t>EAC = AC + (BAC - EV)</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r>
                        <a:rPr lang="es-ES_tradnl" dirty="0" smtClean="0"/>
                        <a:t>Al día de hoy cuanto estimamos el proyecto total que cueste?</a:t>
                      </a:r>
                      <a:endParaRPr lang="en-US" dirty="0"/>
                    </a:p>
                  </a:txBody>
                  <a:tcPr/>
                </a:tc>
              </a:tr>
              <a:tr h="370840">
                <a:tc>
                  <a:txBody>
                    <a:bodyPr/>
                    <a:lstStyle/>
                    <a:p>
                      <a:r>
                        <a:rPr lang="en-US" noProof="0" smtClean="0"/>
                        <a:t>To complete performance Index</a:t>
                      </a:r>
                      <a:endParaRPr lang="en-US" noProof="0"/>
                    </a:p>
                  </a:txBody>
                  <a:tcPr/>
                </a:tc>
                <a:tc>
                  <a:txBody>
                    <a:bodyPr/>
                    <a:lstStyle/>
                    <a:p>
                      <a:r>
                        <a:rPr lang="en-US" sz="1600" dirty="0" smtClean="0"/>
                        <a:t>TCPI = (BAC – EV ) / (BAC – AC)</a:t>
                      </a:r>
                    </a:p>
                  </a:txBody>
                  <a:tcPr/>
                </a:tc>
                <a:tc>
                  <a:txBody>
                    <a:bodyPr/>
                    <a:lstStyle/>
                    <a:p>
                      <a:r>
                        <a:rPr lang="es-ES_tradnl" dirty="0" smtClean="0"/>
                        <a:t>Para mantenernos dentro del presupuesto cual debe ser nuestro índice</a:t>
                      </a:r>
                      <a:r>
                        <a:rPr lang="es-ES_tradnl" baseline="0" dirty="0" smtClean="0"/>
                        <a:t> de desempeño.</a:t>
                      </a:r>
                      <a:endParaRPr lang="en-US" dirty="0"/>
                    </a:p>
                  </a:txBody>
                  <a:tcPr/>
                </a:tc>
              </a:tr>
              <a:tr h="370840">
                <a:tc>
                  <a:txBody>
                    <a:bodyPr/>
                    <a:lstStyle/>
                    <a:p>
                      <a:r>
                        <a:rPr lang="en-US" noProof="0" smtClean="0"/>
                        <a:t>Estimate to complete</a:t>
                      </a:r>
                      <a:endParaRPr lang="en-US" noProof="0"/>
                    </a:p>
                  </a:txBody>
                  <a:tcPr/>
                </a:tc>
                <a:tc>
                  <a:txBody>
                    <a:bodyPr/>
                    <a:lstStyle/>
                    <a:p>
                      <a:r>
                        <a:rPr kumimoji="0" lang="en-US" kern="1200" dirty="0" smtClean="0"/>
                        <a:t>ETC = BAC- EV</a:t>
                      </a:r>
                      <a:endParaRPr lang="en-US" dirty="0"/>
                    </a:p>
                  </a:txBody>
                  <a:tcPr/>
                </a:tc>
                <a:tc>
                  <a:txBody>
                    <a:bodyPr/>
                    <a:lstStyle/>
                    <a:p>
                      <a:r>
                        <a:rPr lang="es-ES_tradnl" dirty="0" smtClean="0"/>
                        <a:t>¿Cuánto más costará el proyecto?</a:t>
                      </a:r>
                      <a:endParaRPr lang="en-US" dirty="0"/>
                    </a:p>
                  </a:txBody>
                  <a:tcPr/>
                </a:tc>
              </a:tr>
              <a:tr h="370840">
                <a:tc>
                  <a:txBody>
                    <a:bodyPr/>
                    <a:lstStyle/>
                    <a:p>
                      <a:r>
                        <a:rPr lang="en-US" noProof="0" dirty="0" smtClean="0"/>
                        <a:t>Variance at completion</a:t>
                      </a:r>
                      <a:endParaRPr lang="en-US" noProof="0" dirty="0"/>
                    </a:p>
                  </a:txBody>
                  <a:tcPr/>
                </a:tc>
                <a:tc>
                  <a:txBody>
                    <a:bodyPr/>
                    <a:lstStyle/>
                    <a:p>
                      <a:r>
                        <a:rPr kumimoji="0" lang="en-US" kern="1200" dirty="0" smtClean="0"/>
                        <a:t>VAC = BAC - EAC</a:t>
                      </a:r>
                      <a:endParaRPr lang="en-US" dirty="0"/>
                    </a:p>
                  </a:txBody>
                  <a:tcPr/>
                </a:tc>
                <a:tc>
                  <a:txBody>
                    <a:bodyPr/>
                    <a:lstStyle/>
                    <a:p>
                      <a:r>
                        <a:rPr lang="es-ES_tradnl" dirty="0" smtClean="0"/>
                        <a:t>¿Cuál</a:t>
                      </a:r>
                      <a:r>
                        <a:rPr lang="es-ES_tradnl" baseline="0" dirty="0" smtClean="0"/>
                        <a:t> será la desviación al final del proyecto?</a:t>
                      </a:r>
                      <a:endParaRPr lang="en-US" dirty="0"/>
                    </a:p>
                  </a:txBody>
                  <a:tcPr/>
                </a:tc>
              </a:tr>
            </a:tbl>
          </a:graphicData>
        </a:graphic>
      </p:graphicFrame>
      <p:sp>
        <p:nvSpPr>
          <p:cNvPr id="5" name="TextBox 4"/>
          <p:cNvSpPr txBox="1"/>
          <p:nvPr/>
        </p:nvSpPr>
        <p:spPr>
          <a:xfrm>
            <a:off x="6858000" y="6444044"/>
            <a:ext cx="1752600" cy="369332"/>
          </a:xfrm>
          <a:prstGeom prst="rect">
            <a:avLst/>
          </a:prstGeom>
          <a:noFill/>
        </p:spPr>
        <p:txBody>
          <a:bodyPr wrap="square" rtlCol="0">
            <a:spAutoFit/>
          </a:bodyPr>
          <a:lstStyle/>
          <a:p>
            <a:r>
              <a:rPr lang="es-ES_tradnl" dirty="0" smtClean="0"/>
              <a:t>PMI; 2004</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60648"/>
            <a:ext cx="5842992" cy="1143000"/>
          </a:xfrm>
        </p:spPr>
        <p:txBody>
          <a:bodyPr/>
          <a:lstStyle/>
          <a:p>
            <a:pPr algn="l"/>
            <a:r>
              <a:rPr lang="en-US" dirty="0" smtClean="0"/>
              <a:t>Estimate at Completion</a:t>
            </a:r>
            <a:endParaRPr lang="en-US" dirty="0"/>
          </a:p>
        </p:txBody>
      </p:sp>
      <p:sp>
        <p:nvSpPr>
          <p:cNvPr id="3" name="Content Placeholder 2"/>
          <p:cNvSpPr>
            <a:spLocks noGrp="1"/>
          </p:cNvSpPr>
          <p:nvPr>
            <p:ph idx="1"/>
          </p:nvPr>
        </p:nvSpPr>
        <p:spPr>
          <a:xfrm>
            <a:off x="457200" y="2420888"/>
            <a:ext cx="8229600" cy="3705275"/>
          </a:xfrm>
        </p:spPr>
        <p:txBody>
          <a:bodyPr>
            <a:normAutofit lnSpcReduction="10000"/>
          </a:bodyPr>
          <a:lstStyle/>
          <a:p>
            <a:r>
              <a:rPr lang="es-CR" dirty="0" smtClean="0"/>
              <a:t>Al estimar lo que terminará costando el proyecto (</a:t>
            </a:r>
            <a:r>
              <a:rPr lang="en-US" dirty="0" smtClean="0"/>
              <a:t>Estimate At Completion</a:t>
            </a:r>
            <a:r>
              <a:rPr lang="es-CR" dirty="0" smtClean="0"/>
              <a:t>), es necesario determinar si el desempeño del proyecto se mantendrá de la forma en que se ha venido desempeñando el proyecto, o si en caso contrario debemos de asumir que se ejecutará de acuerdo con la planificación a partir de la fecha de corte.</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332656"/>
            <a:ext cx="5266928" cy="1143000"/>
          </a:xfrm>
        </p:spPr>
        <p:txBody>
          <a:bodyPr>
            <a:normAutofit fontScale="90000"/>
          </a:bodyPr>
          <a:lstStyle/>
          <a:p>
            <a:pPr algn="l"/>
            <a:r>
              <a:rPr lang="en-US" dirty="0" smtClean="0"/>
              <a:t>Estimate at Completion</a:t>
            </a:r>
            <a:endParaRPr lang="en-US" dirty="0"/>
          </a:p>
        </p:txBody>
      </p:sp>
      <p:sp>
        <p:nvSpPr>
          <p:cNvPr id="3" name="Content Placeholder 2"/>
          <p:cNvSpPr>
            <a:spLocks noGrp="1"/>
          </p:cNvSpPr>
          <p:nvPr>
            <p:ph idx="1"/>
          </p:nvPr>
        </p:nvSpPr>
        <p:spPr>
          <a:xfrm>
            <a:off x="395536" y="2276872"/>
            <a:ext cx="8229600" cy="3561259"/>
          </a:xfrm>
        </p:spPr>
        <p:txBody>
          <a:bodyPr/>
          <a:lstStyle/>
          <a:p>
            <a:r>
              <a:rPr lang="es-CR" dirty="0" smtClean="0"/>
              <a:t>En caso de considerar que el desempeño del proyecto se comportará de la misma manera que se ha comportado durante la ejecución debemos utilizar la siguiente formula:</a:t>
            </a:r>
          </a:p>
          <a:p>
            <a:endParaRPr lang="es-CR" dirty="0" smtClean="0"/>
          </a:p>
          <a:p>
            <a:pPr lvl="1"/>
            <a:r>
              <a:rPr lang="en-US" dirty="0" smtClean="0">
                <a:solidFill>
                  <a:schemeClr val="dk1"/>
                </a:solidFill>
              </a:rPr>
              <a:t>EAC1 = BAC / CPI</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04664"/>
            <a:ext cx="5482952" cy="1143000"/>
          </a:xfrm>
        </p:spPr>
        <p:txBody>
          <a:bodyPr>
            <a:normAutofit fontScale="90000"/>
          </a:bodyPr>
          <a:lstStyle/>
          <a:p>
            <a:pPr algn="l"/>
            <a:r>
              <a:rPr lang="en-US" dirty="0" smtClean="0"/>
              <a:t>Estimate at Completion</a:t>
            </a:r>
            <a:endParaRPr lang="en-US" dirty="0"/>
          </a:p>
        </p:txBody>
      </p:sp>
      <p:sp>
        <p:nvSpPr>
          <p:cNvPr id="3" name="Content Placeholder 2"/>
          <p:cNvSpPr>
            <a:spLocks noGrp="1"/>
          </p:cNvSpPr>
          <p:nvPr>
            <p:ph idx="1"/>
          </p:nvPr>
        </p:nvSpPr>
        <p:spPr>
          <a:xfrm>
            <a:off x="395536" y="1988840"/>
            <a:ext cx="8229600" cy="3273227"/>
          </a:xfrm>
        </p:spPr>
        <p:txBody>
          <a:bodyPr/>
          <a:lstStyle/>
          <a:p>
            <a:r>
              <a:rPr lang="es-CR" dirty="0" smtClean="0"/>
              <a:t>En caso contrario si se considera que el proyecto se desempeñará a partir de la fecha de corte de acuerdo con la planificación vigente, la formula a utilizar sería:</a:t>
            </a:r>
          </a:p>
          <a:p>
            <a:endParaRPr lang="es-CR" dirty="0" smtClean="0"/>
          </a:p>
          <a:p>
            <a:pPr lvl="1"/>
            <a:r>
              <a:rPr lang="en-US" dirty="0" smtClean="0">
                <a:solidFill>
                  <a:schemeClr val="dk1"/>
                </a:solidFill>
              </a:rPr>
              <a:t>EAC2 = AC + (BAC - EV)</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7344816" cy="1143000"/>
          </a:xfrm>
        </p:spPr>
        <p:txBody>
          <a:bodyPr>
            <a:noAutofit/>
          </a:bodyPr>
          <a:lstStyle/>
          <a:p>
            <a:pPr algn="l"/>
            <a:r>
              <a:rPr lang="es-ES_tradnl" sz="3200" dirty="0" smtClean="0"/>
              <a:t>TIPS para calcular </a:t>
            </a:r>
            <a:br>
              <a:rPr lang="es-ES_tradnl" sz="3200" dirty="0" smtClean="0"/>
            </a:br>
            <a:r>
              <a:rPr lang="es-ES_tradnl" sz="3200" dirty="0" smtClean="0"/>
              <a:t>desviaciones e índices</a:t>
            </a:r>
            <a:endParaRPr lang="en-US" sz="3200" dirty="0"/>
          </a:p>
        </p:txBody>
      </p:sp>
      <p:sp>
        <p:nvSpPr>
          <p:cNvPr id="3" name="Content Placeholder 2"/>
          <p:cNvSpPr>
            <a:spLocks noGrp="1"/>
          </p:cNvSpPr>
          <p:nvPr>
            <p:ph idx="1"/>
          </p:nvPr>
        </p:nvSpPr>
        <p:spPr>
          <a:xfrm>
            <a:off x="539552" y="2204864"/>
            <a:ext cx="8229600" cy="3273227"/>
          </a:xfrm>
        </p:spPr>
        <p:txBody>
          <a:bodyPr>
            <a:normAutofit fontScale="92500"/>
          </a:bodyPr>
          <a:lstStyle/>
          <a:p>
            <a:r>
              <a:rPr lang="es-ES_tradnl" dirty="0" smtClean="0"/>
              <a:t>Las formulas para analizar las desviaciones y los índices en costo y tiempo empiezan con EV.</a:t>
            </a:r>
          </a:p>
          <a:p>
            <a:r>
              <a:rPr lang="es-ES_tradnl" dirty="0" smtClean="0"/>
              <a:t>Para las desviaciones se resta, para los índices se divide.</a:t>
            </a:r>
          </a:p>
          <a:p>
            <a:r>
              <a:rPr lang="es-ES_tradnl" dirty="0" smtClean="0"/>
              <a:t>Para tiempo se utiliza PV, para costo AC.</a:t>
            </a:r>
          </a:p>
          <a:p>
            <a:pPr>
              <a:buNone/>
            </a:pPr>
            <a:r>
              <a:rPr lang="es-ES_tradnl" dirty="0" smtClean="0"/>
              <a:t>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332656"/>
            <a:ext cx="5338936" cy="1143000"/>
          </a:xfrm>
        </p:spPr>
        <p:txBody>
          <a:bodyPr/>
          <a:lstStyle/>
          <a:p>
            <a:pPr algn="l"/>
            <a:r>
              <a:rPr lang="es-ES_tradnl" dirty="0" smtClean="0"/>
              <a:t>¿Le suena conocido?</a:t>
            </a:r>
            <a:endParaRPr lang="en-US" dirty="0"/>
          </a:p>
        </p:txBody>
      </p:sp>
      <p:sp>
        <p:nvSpPr>
          <p:cNvPr id="3" name="Content Placeholder 2"/>
          <p:cNvSpPr>
            <a:spLocks noGrp="1"/>
          </p:cNvSpPr>
          <p:nvPr>
            <p:ph idx="1"/>
          </p:nvPr>
        </p:nvSpPr>
        <p:spPr>
          <a:xfrm>
            <a:off x="467544" y="1988840"/>
            <a:ext cx="8229600" cy="3705275"/>
          </a:xfrm>
        </p:spPr>
        <p:txBody>
          <a:bodyPr/>
          <a:lstStyle/>
          <a:p>
            <a:pPr algn="just"/>
            <a:r>
              <a:rPr lang="es-ES_tradnl" dirty="0" smtClean="0"/>
              <a:t>Estamos cumpliendo en plazo pero tenemos un sobrecosto.</a:t>
            </a:r>
          </a:p>
          <a:p>
            <a:pPr algn="just"/>
            <a:r>
              <a:rPr lang="es-ES_tradnl" dirty="0" smtClean="0"/>
              <a:t>Nos hemos ajustado al presupuesto, pero nuestro desempeño en tiempo es muy bajo.</a:t>
            </a:r>
          </a:p>
          <a:p>
            <a:pPr algn="just"/>
            <a:r>
              <a:rPr lang="es-ES_tradnl" dirty="0" smtClean="0"/>
              <a:t>Nos hemos ajustado al presupuesto, pero </a:t>
            </a:r>
            <a:r>
              <a:rPr lang="es-CR" dirty="0" smtClean="0"/>
              <a:t>los expertos contratados no cumplen con las expectativas del trabajo.</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44740" name="Picture 4"/>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611560" y="1700808"/>
            <a:ext cx="7776864" cy="4717653"/>
          </a:xfr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sp>
        <p:nvSpPr>
          <p:cNvPr id="5" name="Rectangle 2"/>
          <p:cNvSpPr txBox="1">
            <a:spLocks/>
          </p:cNvSpPr>
          <p:nvPr/>
        </p:nvSpPr>
        <p:spPr>
          <a:xfrm>
            <a:off x="457200"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R" smtClean="0">
                <a:latin typeface="Calibri" charset="0"/>
              </a:rPr>
              <a:t>Ejemplo</a:t>
            </a:r>
            <a:endParaRPr lang="en-US" dirty="0">
              <a:latin typeface="Calibri" charset="0"/>
            </a:endParaRPr>
          </a:p>
        </p:txBody>
      </p:sp>
    </p:spTree>
    <p:extLst>
      <p:ext uri="{BB962C8B-B14F-4D97-AF65-F5344CB8AC3E}">
        <p14:creationId xmlns:p14="http://schemas.microsoft.com/office/powerpoint/2010/main" val="40708321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4978" name="Rectangle 2"/>
          <p:cNvSpPr>
            <a:spLocks noGrp="1"/>
          </p:cNvSpPr>
          <p:nvPr>
            <p:ph type="title" idx="4294967295"/>
          </p:nvPr>
        </p:nvSpPr>
        <p:spPr>
          <a:xfrm>
            <a:off x="457200" y="274638"/>
            <a:ext cx="8229600" cy="1143000"/>
          </a:xfrm>
          <a:prstGeom prst="rect">
            <a:avLst/>
          </a:prstGeom>
        </p:spPr>
        <p:txBody>
          <a:bodyPr/>
          <a:lstStyle/>
          <a:p>
            <a:r>
              <a:rPr lang="es-CR" dirty="0">
                <a:latin typeface="Calibri" charset="0"/>
              </a:rPr>
              <a:t>Ejemplo</a:t>
            </a:r>
            <a:endParaRPr lang="en-US" dirty="0">
              <a:latin typeface="Calibri" charset="0"/>
            </a:endParaRPr>
          </a:p>
        </p:txBody>
      </p:sp>
      <p:pic>
        <p:nvPicPr>
          <p:cNvPr id="254979" name="Picture 3"/>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914400" y="1752600"/>
            <a:ext cx="7391400" cy="4495800"/>
          </a:xfr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252328273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254978"/>
                                        </p:tgtEl>
                                        <p:attrNameLst>
                                          <p:attrName>style.visibility</p:attrName>
                                        </p:attrNameLst>
                                      </p:cBhvr>
                                      <p:to>
                                        <p:strVal val="visible"/>
                                      </p:to>
                                    </p:set>
                                    <p:animEffect transition="in" filter="dissolve">
                                      <p:cBhvr>
                                        <p:cTn id="7" dur="500"/>
                                        <p:tgtEl>
                                          <p:spTgt spid="2549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8" grpId="0"/>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02" name="Rectangle 2"/>
          <p:cNvSpPr>
            <a:spLocks noGrp="1"/>
          </p:cNvSpPr>
          <p:nvPr>
            <p:ph type="title" idx="4294967295"/>
          </p:nvPr>
        </p:nvSpPr>
        <p:spPr>
          <a:xfrm>
            <a:off x="457200" y="274638"/>
            <a:ext cx="8229600" cy="114300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solidFill>
                  <a:schemeClr val="tx1"/>
                </a:solidFill>
                <a:prstDash val="solid"/>
                <a:miter lim="800000"/>
                <a:headEnd/>
                <a:tailEn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a:lstStyle/>
          <a:p>
            <a:r>
              <a:rPr lang="es-CR" sz="2600">
                <a:latin typeface="Calibri" charset="0"/>
              </a:rPr>
              <a:t>Análisis de desempeño y </a:t>
            </a:r>
            <a:br>
              <a:rPr lang="es-CR" sz="2600">
                <a:latin typeface="Calibri" charset="0"/>
              </a:rPr>
            </a:br>
            <a:r>
              <a:rPr lang="es-CR" sz="2600">
                <a:latin typeface="Calibri" charset="0"/>
              </a:rPr>
              <a:t>proyecciones de cronograma</a:t>
            </a:r>
            <a:endParaRPr lang="en-US" sz="2600">
              <a:latin typeface="Calibri" charset="0"/>
            </a:endParaRPr>
          </a:p>
        </p:txBody>
      </p:sp>
      <p:sp>
        <p:nvSpPr>
          <p:cNvPr id="256003" name="Rectangle 3"/>
          <p:cNvSpPr>
            <a:spLocks noGrp="1"/>
          </p:cNvSpPr>
          <p:nvPr>
            <p:ph type="body" sz="half" idx="4294967295"/>
          </p:nvPr>
        </p:nvSpPr>
        <p:spPr>
          <a:xfrm>
            <a:off x="323528" y="1772816"/>
            <a:ext cx="8591872" cy="4608512"/>
          </a:xfrm>
        </p:spPr>
        <p:txBody>
          <a:bodyPr>
            <a:normAutofit/>
          </a:bodyPr>
          <a:lstStyle/>
          <a:p>
            <a:pPr marL="609600" indent="-609600">
              <a:lnSpc>
                <a:spcPct val="80000"/>
              </a:lnSpc>
            </a:pPr>
            <a:r>
              <a:rPr lang="es-CR" sz="2400" dirty="0">
                <a:latin typeface="Calibri" charset="0"/>
              </a:rPr>
              <a:t>Estamos adelantados o atrasados?</a:t>
            </a:r>
          </a:p>
          <a:p>
            <a:pPr marL="990600" lvl="1" indent="-533400">
              <a:lnSpc>
                <a:spcPct val="80000"/>
              </a:lnSpc>
            </a:pPr>
            <a:r>
              <a:rPr lang="es-CR" sz="2400" dirty="0">
                <a:latin typeface="Calibri" charset="0"/>
              </a:rPr>
              <a:t>Varianza de cronograma </a:t>
            </a:r>
            <a:r>
              <a:rPr lang="es-CR" sz="2400" dirty="0" smtClean="0">
                <a:latin typeface="Calibri" charset="0"/>
              </a:rPr>
              <a:t>(SV)</a:t>
            </a:r>
            <a:r>
              <a:rPr lang="es-CR" sz="2400" dirty="0">
                <a:latin typeface="Calibri" charset="0"/>
              </a:rPr>
              <a:t>: </a:t>
            </a:r>
            <a:r>
              <a:rPr lang="es-CR" sz="2400" dirty="0" smtClean="0">
                <a:latin typeface="Calibri" charset="0"/>
              </a:rPr>
              <a:t>SV</a:t>
            </a:r>
            <a:r>
              <a:rPr lang="en-US" sz="2400" dirty="0" smtClean="0">
                <a:latin typeface="Calibri" charset="0"/>
              </a:rPr>
              <a:t>=EV-PV </a:t>
            </a:r>
            <a:endParaRPr lang="en-US" sz="2400" dirty="0">
              <a:latin typeface="Calibri" charset="0"/>
            </a:endParaRPr>
          </a:p>
          <a:p>
            <a:pPr marL="990600" lvl="1" indent="-533400">
              <a:lnSpc>
                <a:spcPct val="80000"/>
              </a:lnSpc>
            </a:pPr>
            <a:r>
              <a:rPr lang="en-US" sz="2400" dirty="0" err="1">
                <a:latin typeface="Calibri" charset="0"/>
              </a:rPr>
              <a:t>Ejemplo</a:t>
            </a:r>
            <a:r>
              <a:rPr lang="en-US" sz="2400" dirty="0">
                <a:latin typeface="Calibri" charset="0"/>
              </a:rPr>
              <a:t>: </a:t>
            </a:r>
            <a:r>
              <a:rPr lang="en-US" sz="2400" dirty="0" smtClean="0">
                <a:latin typeface="Calibri" charset="0"/>
              </a:rPr>
              <a:t>SV=</a:t>
            </a:r>
            <a:r>
              <a:rPr lang="en-US" sz="2400" dirty="0">
                <a:latin typeface="Calibri" charset="0"/>
              </a:rPr>
              <a:t>24-32=-8 (</a:t>
            </a:r>
            <a:r>
              <a:rPr lang="en-US" sz="2400" dirty="0" err="1">
                <a:latin typeface="Calibri" charset="0"/>
              </a:rPr>
              <a:t>desfavorable</a:t>
            </a:r>
            <a:r>
              <a:rPr lang="en-US" sz="2400" dirty="0">
                <a:latin typeface="Calibri" charset="0"/>
              </a:rPr>
              <a:t>)</a:t>
            </a:r>
          </a:p>
          <a:p>
            <a:pPr marL="990600" lvl="1" indent="-533400">
              <a:lnSpc>
                <a:spcPct val="80000"/>
              </a:lnSpc>
            </a:pPr>
            <a:r>
              <a:rPr lang="en-US" sz="2400" dirty="0" err="1">
                <a:latin typeface="Calibri" charset="0"/>
              </a:rPr>
              <a:t>Porcentualmente</a:t>
            </a:r>
            <a:r>
              <a:rPr lang="en-US" sz="2400" dirty="0">
                <a:latin typeface="Calibri" charset="0"/>
              </a:rPr>
              <a:t>: </a:t>
            </a:r>
            <a:r>
              <a:rPr lang="en-US" sz="2400" dirty="0" smtClean="0">
                <a:latin typeface="Calibri" charset="0"/>
              </a:rPr>
              <a:t>SV%=SV/PV=</a:t>
            </a:r>
            <a:r>
              <a:rPr lang="en-US" sz="2400" dirty="0">
                <a:latin typeface="Calibri" charset="0"/>
              </a:rPr>
              <a:t>-8/32=-25</a:t>
            </a:r>
            <a:r>
              <a:rPr lang="en-US" sz="2400" dirty="0" smtClean="0">
                <a:latin typeface="Calibri" charset="0"/>
              </a:rPr>
              <a:t>% </a:t>
            </a:r>
            <a:endParaRPr lang="en-US" sz="2400" dirty="0">
              <a:latin typeface="Calibri" charset="0"/>
            </a:endParaRPr>
          </a:p>
          <a:p>
            <a:pPr marL="990600" lvl="1" indent="-533400">
              <a:lnSpc>
                <a:spcPct val="80000"/>
              </a:lnSpc>
            </a:pPr>
            <a:r>
              <a:rPr lang="en-US" sz="2400" dirty="0" smtClean="0">
                <a:latin typeface="Calibri" charset="0"/>
              </a:rPr>
              <a:t>Lo </a:t>
            </a:r>
            <a:r>
              <a:rPr lang="en-US" sz="2400" dirty="0">
                <a:latin typeface="Calibri" charset="0"/>
              </a:rPr>
              <a:t>anterior </a:t>
            </a:r>
            <a:r>
              <a:rPr lang="en-US" sz="2400" dirty="0" err="1">
                <a:latin typeface="Calibri" charset="0"/>
              </a:rPr>
              <a:t>implica</a:t>
            </a:r>
            <a:r>
              <a:rPr lang="en-US" sz="2400" dirty="0">
                <a:latin typeface="Calibri" charset="0"/>
              </a:rPr>
              <a:t> </a:t>
            </a:r>
            <a:r>
              <a:rPr lang="en-US" sz="2400" dirty="0" err="1">
                <a:latin typeface="Calibri" charset="0"/>
              </a:rPr>
              <a:t>que</a:t>
            </a:r>
            <a:r>
              <a:rPr lang="en-US" sz="2400" dirty="0">
                <a:latin typeface="Calibri" charset="0"/>
              </a:rPr>
              <a:t> el </a:t>
            </a:r>
            <a:r>
              <a:rPr lang="en-US" sz="2400" dirty="0" err="1">
                <a:latin typeface="Calibri" charset="0"/>
              </a:rPr>
              <a:t>proyecto</a:t>
            </a:r>
            <a:r>
              <a:rPr lang="en-US" sz="2400" dirty="0">
                <a:latin typeface="Calibri" charset="0"/>
              </a:rPr>
              <a:t> </a:t>
            </a:r>
            <a:r>
              <a:rPr lang="en-US" sz="2400" dirty="0" err="1">
                <a:latin typeface="Calibri" charset="0"/>
              </a:rPr>
              <a:t>est</a:t>
            </a:r>
            <a:r>
              <a:rPr lang="es-MX" sz="2400" dirty="0">
                <a:latin typeface="Calibri" charset="0"/>
              </a:rPr>
              <a:t>á retrasado un 25% dado que un 25% del trabajo planeado no se ha realizado</a:t>
            </a:r>
            <a:endParaRPr lang="es-CR" sz="2400" dirty="0">
              <a:latin typeface="Calibri" charset="0"/>
            </a:endParaRPr>
          </a:p>
          <a:p>
            <a:pPr marL="609600" indent="-609600">
              <a:lnSpc>
                <a:spcPct val="80000"/>
              </a:lnSpc>
            </a:pPr>
            <a:r>
              <a:rPr lang="es-CR" sz="2400" dirty="0">
                <a:latin typeface="Calibri" charset="0"/>
              </a:rPr>
              <a:t>Qué tan eficientemente estamos utilizando el tiempo?</a:t>
            </a:r>
          </a:p>
          <a:p>
            <a:pPr marL="990600" lvl="1" indent="-533400">
              <a:lnSpc>
                <a:spcPct val="80000"/>
              </a:lnSpc>
            </a:pPr>
            <a:r>
              <a:rPr lang="es-CR" sz="2400" dirty="0">
                <a:latin typeface="Calibri" charset="0"/>
              </a:rPr>
              <a:t>Índice de desempeño del cronograma </a:t>
            </a:r>
            <a:r>
              <a:rPr lang="es-CR" sz="2400" dirty="0" smtClean="0">
                <a:latin typeface="Calibri" charset="0"/>
              </a:rPr>
              <a:t>(SPI)</a:t>
            </a:r>
            <a:r>
              <a:rPr lang="es-CR" sz="2400" dirty="0">
                <a:latin typeface="Calibri" charset="0"/>
              </a:rPr>
              <a:t>:</a:t>
            </a:r>
          </a:p>
          <a:p>
            <a:pPr marL="990600" lvl="1" indent="-533400">
              <a:lnSpc>
                <a:spcPct val="80000"/>
              </a:lnSpc>
            </a:pPr>
            <a:r>
              <a:rPr lang="en-US" sz="2400" dirty="0" smtClean="0">
                <a:latin typeface="Calibri" charset="0"/>
              </a:rPr>
              <a:t>SPI=EV/PV</a:t>
            </a:r>
            <a:endParaRPr lang="en-US" sz="2400" dirty="0">
              <a:latin typeface="Calibri" charset="0"/>
            </a:endParaRPr>
          </a:p>
          <a:p>
            <a:pPr marL="990600" lvl="1" indent="-533400">
              <a:lnSpc>
                <a:spcPct val="80000"/>
              </a:lnSpc>
            </a:pPr>
            <a:r>
              <a:rPr lang="es-CR" sz="2400" dirty="0">
                <a:latin typeface="Calibri" charset="0"/>
              </a:rPr>
              <a:t>Ejemplo: </a:t>
            </a:r>
            <a:r>
              <a:rPr lang="es-CR" sz="2400" dirty="0" smtClean="0">
                <a:latin typeface="Calibri" charset="0"/>
              </a:rPr>
              <a:t>SPI=</a:t>
            </a:r>
            <a:r>
              <a:rPr lang="es-CR" sz="2400" dirty="0">
                <a:latin typeface="Calibri" charset="0"/>
              </a:rPr>
              <a:t>24/32=0.75 (desfavorable)</a:t>
            </a:r>
          </a:p>
          <a:p>
            <a:pPr marL="990600" lvl="1" indent="-533400">
              <a:lnSpc>
                <a:spcPct val="80000"/>
              </a:lnSpc>
            </a:pPr>
            <a:r>
              <a:rPr lang="es-CR" sz="2400" dirty="0">
                <a:latin typeface="Calibri" charset="0"/>
              </a:rPr>
              <a:t>Lo anterior indica que en promedio de cada d</a:t>
            </a:r>
            <a:r>
              <a:rPr lang="es-MX" sz="2400" dirty="0">
                <a:latin typeface="Calibri" charset="0"/>
              </a:rPr>
              <a:t>ía que se ha laborado solo se ha realizado un 75% del trabajo programado</a:t>
            </a:r>
            <a:endParaRPr lang="es-CR" sz="2400" dirty="0">
              <a:latin typeface="Calibri" charset="0"/>
            </a:endParaRPr>
          </a:p>
        </p:txBody>
      </p:sp>
    </p:spTree>
    <p:extLst>
      <p:ext uri="{BB962C8B-B14F-4D97-AF65-F5344CB8AC3E}">
        <p14:creationId xmlns:p14="http://schemas.microsoft.com/office/powerpoint/2010/main" val="13535783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56002"/>
                                        </p:tgtEl>
                                        <p:attrNameLst>
                                          <p:attrName>style.visibility</p:attrName>
                                        </p:attrNameLst>
                                      </p:cBhvr>
                                      <p:to>
                                        <p:strVal val="visible"/>
                                      </p:to>
                                    </p:set>
                                    <p:animEffect transition="in" filter="fade">
                                      <p:cBhvr>
                                        <p:cTn id="7" dur="2000"/>
                                        <p:tgtEl>
                                          <p:spTgt spid="2560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6003">
                                            <p:txEl>
                                              <p:pRg st="0" end="0"/>
                                            </p:txEl>
                                          </p:spTgt>
                                        </p:tgtEl>
                                        <p:attrNameLst>
                                          <p:attrName>style.visibility</p:attrName>
                                        </p:attrNameLst>
                                      </p:cBhvr>
                                      <p:to>
                                        <p:strVal val="visible"/>
                                      </p:to>
                                    </p:set>
                                    <p:animEffect transition="in" filter="fade">
                                      <p:cBhvr>
                                        <p:cTn id="12" dur="2000"/>
                                        <p:tgtEl>
                                          <p:spTgt spid="256003">
                                            <p:txEl>
                                              <p:pRg st="0" end="0"/>
                                            </p:txEl>
                                          </p:spTgt>
                                        </p:tgtEl>
                                      </p:cBhvr>
                                    </p:animEffect>
                                  </p:childTnLst>
                                  <p:subTnLst>
                                    <p:animClr clrSpc="rgb" dir="cw">
                                      <p:cBhvr override="childStyle">
                                        <p:cTn dur="1" fill="hold" display="0" masterRel="nextClick" afterEffect="1"/>
                                        <p:tgtEl>
                                          <p:spTgt spid="256003">
                                            <p:txEl>
                                              <p:pRg st="0" end="0"/>
                                            </p:txEl>
                                          </p:spTgt>
                                        </p:tgtEl>
                                        <p:attrNameLst>
                                          <p:attrName>ppt_c</p:attrName>
                                        </p:attrNameLst>
                                      </p:cBhvr>
                                      <p:to>
                                        <a:schemeClr val="bg2"/>
                                      </p:to>
                                    </p:animClr>
                                  </p:subTnLst>
                                </p:cTn>
                              </p:par>
                              <p:par>
                                <p:cTn id="13" presetID="10" presetClass="entr" presetSubtype="0" fill="hold" grpId="0" nodeType="withEffect">
                                  <p:stCondLst>
                                    <p:cond delay="0"/>
                                  </p:stCondLst>
                                  <p:childTnLst>
                                    <p:set>
                                      <p:cBhvr>
                                        <p:cTn id="14" dur="1" fill="hold">
                                          <p:stCondLst>
                                            <p:cond delay="0"/>
                                          </p:stCondLst>
                                        </p:cTn>
                                        <p:tgtEl>
                                          <p:spTgt spid="256003">
                                            <p:txEl>
                                              <p:pRg st="1" end="1"/>
                                            </p:txEl>
                                          </p:spTgt>
                                        </p:tgtEl>
                                        <p:attrNameLst>
                                          <p:attrName>style.visibility</p:attrName>
                                        </p:attrNameLst>
                                      </p:cBhvr>
                                      <p:to>
                                        <p:strVal val="visible"/>
                                      </p:to>
                                    </p:set>
                                    <p:animEffect transition="in" filter="fade">
                                      <p:cBhvr>
                                        <p:cTn id="15" dur="2000"/>
                                        <p:tgtEl>
                                          <p:spTgt spid="256003">
                                            <p:txEl>
                                              <p:pRg st="1" end="1"/>
                                            </p:txEl>
                                          </p:spTgt>
                                        </p:tgtEl>
                                      </p:cBhvr>
                                    </p:animEffect>
                                  </p:childTnLst>
                                  <p:subTnLst>
                                    <p:animClr clrSpc="rgb" dir="cw">
                                      <p:cBhvr override="childStyle">
                                        <p:cTn dur="1" fill="hold" display="0" masterRel="nextClick" afterEffect="1"/>
                                        <p:tgtEl>
                                          <p:spTgt spid="256003">
                                            <p:txEl>
                                              <p:pRg st="1" end="1"/>
                                            </p:txEl>
                                          </p:spTgt>
                                        </p:tgtEl>
                                        <p:attrNameLst>
                                          <p:attrName>ppt_c</p:attrName>
                                        </p:attrNameLst>
                                      </p:cBhvr>
                                      <p:to>
                                        <a:schemeClr val="bg2"/>
                                      </p:to>
                                    </p:animClr>
                                  </p:subTnLst>
                                </p:cTn>
                              </p:par>
                              <p:par>
                                <p:cTn id="16" presetID="10" presetClass="entr" presetSubtype="0" fill="hold" grpId="0" nodeType="withEffect">
                                  <p:stCondLst>
                                    <p:cond delay="0"/>
                                  </p:stCondLst>
                                  <p:childTnLst>
                                    <p:set>
                                      <p:cBhvr>
                                        <p:cTn id="17" dur="1" fill="hold">
                                          <p:stCondLst>
                                            <p:cond delay="0"/>
                                          </p:stCondLst>
                                        </p:cTn>
                                        <p:tgtEl>
                                          <p:spTgt spid="256003">
                                            <p:txEl>
                                              <p:pRg st="2" end="2"/>
                                            </p:txEl>
                                          </p:spTgt>
                                        </p:tgtEl>
                                        <p:attrNameLst>
                                          <p:attrName>style.visibility</p:attrName>
                                        </p:attrNameLst>
                                      </p:cBhvr>
                                      <p:to>
                                        <p:strVal val="visible"/>
                                      </p:to>
                                    </p:set>
                                    <p:animEffect transition="in" filter="fade">
                                      <p:cBhvr>
                                        <p:cTn id="18" dur="2000"/>
                                        <p:tgtEl>
                                          <p:spTgt spid="256003">
                                            <p:txEl>
                                              <p:pRg st="2" end="2"/>
                                            </p:txEl>
                                          </p:spTgt>
                                        </p:tgtEl>
                                      </p:cBhvr>
                                    </p:animEffect>
                                  </p:childTnLst>
                                  <p:subTnLst>
                                    <p:animClr clrSpc="rgb" dir="cw">
                                      <p:cBhvr override="childStyle">
                                        <p:cTn dur="1" fill="hold" display="0" masterRel="nextClick" afterEffect="1"/>
                                        <p:tgtEl>
                                          <p:spTgt spid="256003">
                                            <p:txEl>
                                              <p:pRg st="2" end="2"/>
                                            </p:txEl>
                                          </p:spTgt>
                                        </p:tgtEl>
                                        <p:attrNameLst>
                                          <p:attrName>ppt_c</p:attrName>
                                        </p:attrNameLst>
                                      </p:cBhvr>
                                      <p:to>
                                        <a:schemeClr val="bg2"/>
                                      </p:to>
                                    </p:animClr>
                                  </p:subTnLst>
                                </p:cTn>
                              </p:par>
                              <p:par>
                                <p:cTn id="19" presetID="10" presetClass="entr" presetSubtype="0" fill="hold" grpId="0" nodeType="withEffect">
                                  <p:stCondLst>
                                    <p:cond delay="0"/>
                                  </p:stCondLst>
                                  <p:childTnLst>
                                    <p:set>
                                      <p:cBhvr>
                                        <p:cTn id="20" dur="1" fill="hold">
                                          <p:stCondLst>
                                            <p:cond delay="0"/>
                                          </p:stCondLst>
                                        </p:cTn>
                                        <p:tgtEl>
                                          <p:spTgt spid="256003">
                                            <p:txEl>
                                              <p:pRg st="3" end="3"/>
                                            </p:txEl>
                                          </p:spTgt>
                                        </p:tgtEl>
                                        <p:attrNameLst>
                                          <p:attrName>style.visibility</p:attrName>
                                        </p:attrNameLst>
                                      </p:cBhvr>
                                      <p:to>
                                        <p:strVal val="visible"/>
                                      </p:to>
                                    </p:set>
                                    <p:animEffect transition="in" filter="fade">
                                      <p:cBhvr>
                                        <p:cTn id="21" dur="2000"/>
                                        <p:tgtEl>
                                          <p:spTgt spid="256003">
                                            <p:txEl>
                                              <p:pRg st="3" end="3"/>
                                            </p:txEl>
                                          </p:spTgt>
                                        </p:tgtEl>
                                      </p:cBhvr>
                                    </p:animEffect>
                                  </p:childTnLst>
                                  <p:subTnLst>
                                    <p:animClr clrSpc="rgb" dir="cw">
                                      <p:cBhvr override="childStyle">
                                        <p:cTn dur="1" fill="hold" display="0" masterRel="nextClick" afterEffect="1"/>
                                        <p:tgtEl>
                                          <p:spTgt spid="256003">
                                            <p:txEl>
                                              <p:pRg st="3" end="3"/>
                                            </p:txEl>
                                          </p:spTgt>
                                        </p:tgtEl>
                                        <p:attrNameLst>
                                          <p:attrName>ppt_c</p:attrName>
                                        </p:attrNameLst>
                                      </p:cBhvr>
                                      <p:to>
                                        <a:schemeClr val="bg2"/>
                                      </p:to>
                                    </p:animClr>
                                  </p:subTnLst>
                                </p:cTn>
                              </p:par>
                              <p:par>
                                <p:cTn id="22" presetID="10" presetClass="entr" presetSubtype="0" fill="hold" grpId="0" nodeType="withEffect">
                                  <p:stCondLst>
                                    <p:cond delay="0"/>
                                  </p:stCondLst>
                                  <p:childTnLst>
                                    <p:set>
                                      <p:cBhvr>
                                        <p:cTn id="23" dur="1" fill="hold">
                                          <p:stCondLst>
                                            <p:cond delay="0"/>
                                          </p:stCondLst>
                                        </p:cTn>
                                        <p:tgtEl>
                                          <p:spTgt spid="256003">
                                            <p:txEl>
                                              <p:pRg st="4" end="4"/>
                                            </p:txEl>
                                          </p:spTgt>
                                        </p:tgtEl>
                                        <p:attrNameLst>
                                          <p:attrName>style.visibility</p:attrName>
                                        </p:attrNameLst>
                                      </p:cBhvr>
                                      <p:to>
                                        <p:strVal val="visible"/>
                                      </p:to>
                                    </p:set>
                                    <p:animEffect transition="in" filter="fade">
                                      <p:cBhvr>
                                        <p:cTn id="24" dur="2000"/>
                                        <p:tgtEl>
                                          <p:spTgt spid="256003">
                                            <p:txEl>
                                              <p:pRg st="4" end="4"/>
                                            </p:txEl>
                                          </p:spTgt>
                                        </p:tgtEl>
                                      </p:cBhvr>
                                    </p:animEffect>
                                  </p:childTnLst>
                                  <p:subTnLst>
                                    <p:animClr clrSpc="rgb" dir="cw">
                                      <p:cBhvr override="childStyle">
                                        <p:cTn dur="1" fill="hold" display="0" masterRel="nextClick" afterEffect="1"/>
                                        <p:tgtEl>
                                          <p:spTgt spid="256003">
                                            <p:txEl>
                                              <p:pRg st="4" end="4"/>
                                            </p:txEl>
                                          </p:spTgt>
                                        </p:tgtEl>
                                        <p:attrNameLst>
                                          <p:attrName>ppt_c</p:attrName>
                                        </p:attrNameLst>
                                      </p:cBhvr>
                                      <p:to>
                                        <a:schemeClr val="bg2"/>
                                      </p:to>
                                    </p:animClr>
                                  </p:sub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56003">
                                            <p:txEl>
                                              <p:pRg st="5" end="5"/>
                                            </p:txEl>
                                          </p:spTgt>
                                        </p:tgtEl>
                                        <p:attrNameLst>
                                          <p:attrName>style.visibility</p:attrName>
                                        </p:attrNameLst>
                                      </p:cBhvr>
                                      <p:to>
                                        <p:strVal val="visible"/>
                                      </p:to>
                                    </p:set>
                                    <p:animEffect transition="in" filter="fade">
                                      <p:cBhvr>
                                        <p:cTn id="29" dur="2000"/>
                                        <p:tgtEl>
                                          <p:spTgt spid="256003">
                                            <p:txEl>
                                              <p:pRg st="5" end="5"/>
                                            </p:txEl>
                                          </p:spTgt>
                                        </p:tgtEl>
                                      </p:cBhvr>
                                    </p:animEffect>
                                  </p:childTnLst>
                                  <p:subTnLst>
                                    <p:animClr clrSpc="rgb" dir="cw">
                                      <p:cBhvr override="childStyle">
                                        <p:cTn dur="1" fill="hold" display="0" masterRel="nextClick" afterEffect="1"/>
                                        <p:tgtEl>
                                          <p:spTgt spid="256003">
                                            <p:txEl>
                                              <p:pRg st="5" end="5"/>
                                            </p:txEl>
                                          </p:spTgt>
                                        </p:tgtEl>
                                        <p:attrNameLst>
                                          <p:attrName>ppt_c</p:attrName>
                                        </p:attrNameLst>
                                      </p:cBhvr>
                                      <p:to>
                                        <a:schemeClr val="bg2"/>
                                      </p:to>
                                    </p:animClr>
                                  </p:subTnLst>
                                </p:cTn>
                              </p:par>
                              <p:par>
                                <p:cTn id="30" presetID="10" presetClass="entr" presetSubtype="0" fill="hold" grpId="0" nodeType="withEffect">
                                  <p:stCondLst>
                                    <p:cond delay="0"/>
                                  </p:stCondLst>
                                  <p:childTnLst>
                                    <p:set>
                                      <p:cBhvr>
                                        <p:cTn id="31" dur="1" fill="hold">
                                          <p:stCondLst>
                                            <p:cond delay="0"/>
                                          </p:stCondLst>
                                        </p:cTn>
                                        <p:tgtEl>
                                          <p:spTgt spid="256003">
                                            <p:txEl>
                                              <p:pRg st="6" end="6"/>
                                            </p:txEl>
                                          </p:spTgt>
                                        </p:tgtEl>
                                        <p:attrNameLst>
                                          <p:attrName>style.visibility</p:attrName>
                                        </p:attrNameLst>
                                      </p:cBhvr>
                                      <p:to>
                                        <p:strVal val="visible"/>
                                      </p:to>
                                    </p:set>
                                    <p:animEffect transition="in" filter="fade">
                                      <p:cBhvr>
                                        <p:cTn id="32" dur="2000"/>
                                        <p:tgtEl>
                                          <p:spTgt spid="256003">
                                            <p:txEl>
                                              <p:pRg st="6" end="6"/>
                                            </p:txEl>
                                          </p:spTgt>
                                        </p:tgtEl>
                                      </p:cBhvr>
                                    </p:animEffect>
                                  </p:childTnLst>
                                  <p:subTnLst>
                                    <p:animClr clrSpc="rgb" dir="cw">
                                      <p:cBhvr override="childStyle">
                                        <p:cTn dur="1" fill="hold" display="0" masterRel="nextClick" afterEffect="1"/>
                                        <p:tgtEl>
                                          <p:spTgt spid="256003">
                                            <p:txEl>
                                              <p:pRg st="6" end="6"/>
                                            </p:txEl>
                                          </p:spTgt>
                                        </p:tgtEl>
                                        <p:attrNameLst>
                                          <p:attrName>ppt_c</p:attrName>
                                        </p:attrNameLst>
                                      </p:cBhvr>
                                      <p:to>
                                        <a:schemeClr val="bg2"/>
                                      </p:to>
                                    </p:animClr>
                                  </p:subTnLst>
                                </p:cTn>
                              </p:par>
                              <p:par>
                                <p:cTn id="33" presetID="10" presetClass="entr" presetSubtype="0" fill="hold" grpId="0" nodeType="withEffect">
                                  <p:stCondLst>
                                    <p:cond delay="0"/>
                                  </p:stCondLst>
                                  <p:childTnLst>
                                    <p:set>
                                      <p:cBhvr>
                                        <p:cTn id="34" dur="1" fill="hold">
                                          <p:stCondLst>
                                            <p:cond delay="0"/>
                                          </p:stCondLst>
                                        </p:cTn>
                                        <p:tgtEl>
                                          <p:spTgt spid="256003">
                                            <p:txEl>
                                              <p:pRg st="7" end="7"/>
                                            </p:txEl>
                                          </p:spTgt>
                                        </p:tgtEl>
                                        <p:attrNameLst>
                                          <p:attrName>style.visibility</p:attrName>
                                        </p:attrNameLst>
                                      </p:cBhvr>
                                      <p:to>
                                        <p:strVal val="visible"/>
                                      </p:to>
                                    </p:set>
                                    <p:animEffect transition="in" filter="fade">
                                      <p:cBhvr>
                                        <p:cTn id="35" dur="2000"/>
                                        <p:tgtEl>
                                          <p:spTgt spid="256003">
                                            <p:txEl>
                                              <p:pRg st="7" end="7"/>
                                            </p:txEl>
                                          </p:spTgt>
                                        </p:tgtEl>
                                      </p:cBhvr>
                                    </p:animEffect>
                                  </p:childTnLst>
                                  <p:subTnLst>
                                    <p:animClr clrSpc="rgb" dir="cw">
                                      <p:cBhvr override="childStyle">
                                        <p:cTn dur="1" fill="hold" display="0" masterRel="nextClick" afterEffect="1"/>
                                        <p:tgtEl>
                                          <p:spTgt spid="256003">
                                            <p:txEl>
                                              <p:pRg st="7" end="7"/>
                                            </p:txEl>
                                          </p:spTgt>
                                        </p:tgtEl>
                                        <p:attrNameLst>
                                          <p:attrName>ppt_c</p:attrName>
                                        </p:attrNameLst>
                                      </p:cBhvr>
                                      <p:to>
                                        <a:schemeClr val="bg2"/>
                                      </p:to>
                                    </p:animClr>
                                  </p:subTnLst>
                                </p:cTn>
                              </p:par>
                              <p:par>
                                <p:cTn id="36" presetID="10" presetClass="entr" presetSubtype="0" fill="hold" grpId="0" nodeType="withEffect">
                                  <p:stCondLst>
                                    <p:cond delay="0"/>
                                  </p:stCondLst>
                                  <p:childTnLst>
                                    <p:set>
                                      <p:cBhvr>
                                        <p:cTn id="37" dur="1" fill="hold">
                                          <p:stCondLst>
                                            <p:cond delay="0"/>
                                          </p:stCondLst>
                                        </p:cTn>
                                        <p:tgtEl>
                                          <p:spTgt spid="256003">
                                            <p:txEl>
                                              <p:pRg st="8" end="8"/>
                                            </p:txEl>
                                          </p:spTgt>
                                        </p:tgtEl>
                                        <p:attrNameLst>
                                          <p:attrName>style.visibility</p:attrName>
                                        </p:attrNameLst>
                                      </p:cBhvr>
                                      <p:to>
                                        <p:strVal val="visible"/>
                                      </p:to>
                                    </p:set>
                                    <p:animEffect transition="in" filter="fade">
                                      <p:cBhvr>
                                        <p:cTn id="38" dur="2000"/>
                                        <p:tgtEl>
                                          <p:spTgt spid="256003">
                                            <p:txEl>
                                              <p:pRg st="8" end="8"/>
                                            </p:txEl>
                                          </p:spTgt>
                                        </p:tgtEl>
                                      </p:cBhvr>
                                    </p:animEffect>
                                  </p:childTnLst>
                                  <p:subTnLst>
                                    <p:animClr clrSpc="rgb" dir="cw">
                                      <p:cBhvr override="childStyle">
                                        <p:cTn dur="1" fill="hold" display="0" masterRel="nextClick" afterEffect="1"/>
                                        <p:tgtEl>
                                          <p:spTgt spid="256003">
                                            <p:txEl>
                                              <p:pRg st="8" end="8"/>
                                            </p:txEl>
                                          </p:spTgt>
                                        </p:tgtEl>
                                        <p:attrNameLst>
                                          <p:attrName>ppt_c</p:attrName>
                                        </p:attrNameLst>
                                      </p:cBhvr>
                                      <p:to>
                                        <a:schemeClr val="bg2"/>
                                      </p:to>
                                    </p:animClr>
                                  </p:subTnLst>
                                </p:cTn>
                              </p:par>
                              <p:par>
                                <p:cTn id="39" presetID="10" presetClass="entr" presetSubtype="0" fill="hold" grpId="0" nodeType="withEffect">
                                  <p:stCondLst>
                                    <p:cond delay="0"/>
                                  </p:stCondLst>
                                  <p:childTnLst>
                                    <p:set>
                                      <p:cBhvr>
                                        <p:cTn id="40" dur="1" fill="hold">
                                          <p:stCondLst>
                                            <p:cond delay="0"/>
                                          </p:stCondLst>
                                        </p:cTn>
                                        <p:tgtEl>
                                          <p:spTgt spid="256003">
                                            <p:txEl>
                                              <p:pRg st="9" end="9"/>
                                            </p:txEl>
                                          </p:spTgt>
                                        </p:tgtEl>
                                        <p:attrNameLst>
                                          <p:attrName>style.visibility</p:attrName>
                                        </p:attrNameLst>
                                      </p:cBhvr>
                                      <p:to>
                                        <p:strVal val="visible"/>
                                      </p:to>
                                    </p:set>
                                    <p:animEffect transition="in" filter="fade">
                                      <p:cBhvr>
                                        <p:cTn id="41" dur="2000"/>
                                        <p:tgtEl>
                                          <p:spTgt spid="256003">
                                            <p:txEl>
                                              <p:pRg st="9" end="9"/>
                                            </p:txEl>
                                          </p:spTgt>
                                        </p:tgtEl>
                                      </p:cBhvr>
                                    </p:animEffect>
                                  </p:childTnLst>
                                  <p:subTnLst>
                                    <p:animClr clrSpc="rgb" dir="cw">
                                      <p:cBhvr override="childStyle">
                                        <p:cTn dur="1" fill="hold" display="0" masterRel="nextClick" afterEffect="1"/>
                                        <p:tgtEl>
                                          <p:spTgt spid="256003">
                                            <p:txEl>
                                              <p:pRg st="9" end="9"/>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02" grpId="0"/>
      <p:bldP spid="256003" grpId="0" build="p"/>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7026" name="Rectangle 2"/>
          <p:cNvSpPr>
            <a:spLocks noGrp="1"/>
          </p:cNvSpPr>
          <p:nvPr>
            <p:ph type="title" idx="4294967295"/>
          </p:nvPr>
        </p:nvSpPr>
        <p:spPr>
          <a:xfrm>
            <a:off x="457200" y="274638"/>
            <a:ext cx="8229600" cy="114300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solidFill>
                  <a:schemeClr val="tx1"/>
                </a:solidFill>
                <a:prstDash val="solid"/>
                <a:miter lim="800000"/>
                <a:headEnd/>
                <a:tailEn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a:lstStyle/>
          <a:p>
            <a:r>
              <a:rPr lang="es-CR" sz="2600">
                <a:latin typeface="Calibri" charset="0"/>
              </a:rPr>
              <a:t>Análisis de desempeño y </a:t>
            </a:r>
            <a:br>
              <a:rPr lang="es-CR" sz="2600">
                <a:latin typeface="Calibri" charset="0"/>
              </a:rPr>
            </a:br>
            <a:r>
              <a:rPr lang="es-CR" sz="2600">
                <a:latin typeface="Calibri" charset="0"/>
              </a:rPr>
              <a:t>proyecciones de cronograma</a:t>
            </a:r>
            <a:endParaRPr lang="en-US" sz="2600">
              <a:latin typeface="Calibri" charset="0"/>
            </a:endParaRPr>
          </a:p>
        </p:txBody>
      </p:sp>
      <p:sp>
        <p:nvSpPr>
          <p:cNvPr id="257027" name="Rectangle 3"/>
          <p:cNvSpPr>
            <a:spLocks noGrp="1"/>
          </p:cNvSpPr>
          <p:nvPr>
            <p:ph type="body" sz="half" idx="4294967295"/>
          </p:nvPr>
        </p:nvSpPr>
        <p:spPr>
          <a:xfrm>
            <a:off x="251520" y="1772816"/>
            <a:ext cx="8663880" cy="4608512"/>
          </a:xfrm>
        </p:spPr>
        <p:txBody>
          <a:bodyPr>
            <a:normAutofit/>
          </a:bodyPr>
          <a:lstStyle/>
          <a:p>
            <a:pPr marL="609600" indent="-609600"/>
            <a:r>
              <a:rPr lang="es-CR" sz="2400" dirty="0">
                <a:latin typeface="Calibri" charset="0"/>
              </a:rPr>
              <a:t>Cuándo es probable que terminemos el trabajo?</a:t>
            </a:r>
          </a:p>
          <a:p>
            <a:pPr marL="990600" lvl="1" indent="-533400"/>
            <a:r>
              <a:rPr lang="es-CR" sz="2400" dirty="0">
                <a:latin typeface="Calibri" charset="0"/>
              </a:rPr>
              <a:t>Tiempo estimado al completamiento (TEC):</a:t>
            </a:r>
          </a:p>
          <a:p>
            <a:pPr marL="990600" lvl="1" indent="-533400"/>
            <a:r>
              <a:rPr lang="es-CR" sz="2400" dirty="0">
                <a:latin typeface="Calibri" charset="0"/>
              </a:rPr>
              <a:t>TEC</a:t>
            </a:r>
            <a:r>
              <a:rPr lang="en-US" sz="2400" dirty="0">
                <a:latin typeface="Calibri" charset="0"/>
              </a:rPr>
              <a:t>=</a:t>
            </a:r>
            <a:r>
              <a:rPr lang="en-US" sz="2400" dirty="0" smtClean="0">
                <a:latin typeface="Calibri" charset="0"/>
              </a:rPr>
              <a:t>(</a:t>
            </a:r>
            <a:r>
              <a:rPr lang="en-US" sz="2400" dirty="0">
                <a:latin typeface="Calibri" charset="0"/>
              </a:rPr>
              <a:t>B</a:t>
            </a:r>
            <a:r>
              <a:rPr lang="en-US" sz="2400" dirty="0" smtClean="0">
                <a:latin typeface="Calibri" charset="0"/>
              </a:rPr>
              <a:t>AC/SPI)</a:t>
            </a:r>
            <a:r>
              <a:rPr lang="en-US" sz="2400" dirty="0">
                <a:latin typeface="Calibri" charset="0"/>
              </a:rPr>
              <a:t>/</a:t>
            </a:r>
            <a:r>
              <a:rPr lang="en-US" sz="2400" dirty="0" smtClean="0">
                <a:latin typeface="Calibri" charset="0"/>
              </a:rPr>
              <a:t>(</a:t>
            </a:r>
            <a:r>
              <a:rPr lang="en-US" sz="2400" dirty="0">
                <a:latin typeface="Calibri" charset="0"/>
              </a:rPr>
              <a:t>B</a:t>
            </a:r>
            <a:r>
              <a:rPr lang="en-US" sz="2400" dirty="0" smtClean="0">
                <a:latin typeface="Calibri" charset="0"/>
              </a:rPr>
              <a:t>AC</a:t>
            </a:r>
            <a:r>
              <a:rPr lang="en-US" sz="2400" dirty="0">
                <a:latin typeface="Calibri" charset="0"/>
              </a:rPr>
              <a:t>/</a:t>
            </a:r>
            <a:r>
              <a:rPr lang="en-US" sz="2400" dirty="0" err="1">
                <a:latin typeface="Calibri" charset="0"/>
              </a:rPr>
              <a:t>Plazo</a:t>
            </a:r>
            <a:r>
              <a:rPr lang="en-US" sz="2400" dirty="0" smtClean="0">
                <a:latin typeface="Calibri" charset="0"/>
              </a:rPr>
              <a:t>)=</a:t>
            </a:r>
            <a:r>
              <a:rPr lang="en-US" sz="2400" dirty="0" err="1" smtClean="0">
                <a:latin typeface="Calibri" charset="0"/>
              </a:rPr>
              <a:t>Plazo</a:t>
            </a:r>
            <a:r>
              <a:rPr lang="en-US" sz="2400" dirty="0" smtClean="0">
                <a:latin typeface="Calibri" charset="0"/>
              </a:rPr>
              <a:t>/SPI</a:t>
            </a:r>
            <a:endParaRPr lang="en-US" sz="2400" dirty="0">
              <a:latin typeface="Calibri" charset="0"/>
            </a:endParaRPr>
          </a:p>
          <a:p>
            <a:pPr marL="990600" lvl="1" indent="-533400"/>
            <a:r>
              <a:rPr lang="en-US" sz="2400" dirty="0" err="1">
                <a:latin typeface="Calibri" charset="0"/>
              </a:rPr>
              <a:t>Ejemplo</a:t>
            </a:r>
            <a:r>
              <a:rPr lang="en-US" sz="2400" dirty="0">
                <a:latin typeface="Calibri" charset="0"/>
              </a:rPr>
              <a:t>: (12meses/0.75) = 16 </a:t>
            </a:r>
            <a:r>
              <a:rPr lang="en-US" sz="2400" dirty="0" err="1">
                <a:latin typeface="Calibri" charset="0"/>
              </a:rPr>
              <a:t>meses</a:t>
            </a:r>
            <a:endParaRPr lang="en-US" sz="2400" dirty="0">
              <a:latin typeface="Calibri" charset="0"/>
            </a:endParaRPr>
          </a:p>
          <a:p>
            <a:pPr marL="990600" lvl="1" indent="-533400"/>
            <a:r>
              <a:rPr lang="en-US" sz="2400" dirty="0">
                <a:latin typeface="Calibri" charset="0"/>
              </a:rPr>
              <a:t>Lo anterior </a:t>
            </a:r>
            <a:r>
              <a:rPr lang="en-US" sz="2400" dirty="0" err="1">
                <a:latin typeface="Calibri" charset="0"/>
              </a:rPr>
              <a:t>implica</a:t>
            </a:r>
            <a:r>
              <a:rPr lang="en-US" sz="2400" dirty="0">
                <a:latin typeface="Calibri" charset="0"/>
              </a:rPr>
              <a:t> </a:t>
            </a:r>
            <a:r>
              <a:rPr lang="en-US" sz="2400" dirty="0" err="1">
                <a:latin typeface="Calibri" charset="0"/>
              </a:rPr>
              <a:t>que</a:t>
            </a:r>
            <a:r>
              <a:rPr lang="en-US" sz="2400" dirty="0">
                <a:latin typeface="Calibri" charset="0"/>
              </a:rPr>
              <a:t> de </a:t>
            </a:r>
            <a:r>
              <a:rPr lang="en-US" sz="2400" dirty="0" err="1">
                <a:latin typeface="Calibri" charset="0"/>
              </a:rPr>
              <a:t>seguir</a:t>
            </a:r>
            <a:r>
              <a:rPr lang="en-US" sz="2400" dirty="0">
                <a:latin typeface="Calibri" charset="0"/>
              </a:rPr>
              <a:t> la </a:t>
            </a:r>
            <a:r>
              <a:rPr lang="en-US" sz="2400" dirty="0" err="1">
                <a:latin typeface="Calibri" charset="0"/>
              </a:rPr>
              <a:t>razón</a:t>
            </a:r>
            <a:r>
              <a:rPr lang="en-US" sz="2400" dirty="0">
                <a:latin typeface="Calibri" charset="0"/>
              </a:rPr>
              <a:t> de </a:t>
            </a:r>
            <a:r>
              <a:rPr lang="en-US" sz="2400" dirty="0" err="1">
                <a:latin typeface="Calibri" charset="0"/>
              </a:rPr>
              <a:t>avance</a:t>
            </a:r>
            <a:r>
              <a:rPr lang="en-US" sz="2400" dirty="0">
                <a:latin typeface="Calibri" charset="0"/>
              </a:rPr>
              <a:t> actual, el </a:t>
            </a:r>
            <a:r>
              <a:rPr lang="en-US" sz="2400" dirty="0" err="1">
                <a:latin typeface="Calibri" charset="0"/>
              </a:rPr>
              <a:t>proyecto</a:t>
            </a:r>
            <a:r>
              <a:rPr lang="en-US" sz="2400" dirty="0">
                <a:latin typeface="Calibri" charset="0"/>
              </a:rPr>
              <a:t> se </a:t>
            </a:r>
            <a:r>
              <a:rPr lang="en-US" sz="2400" dirty="0" err="1">
                <a:latin typeface="Calibri" charset="0"/>
              </a:rPr>
              <a:t>atrasará</a:t>
            </a:r>
            <a:r>
              <a:rPr lang="en-US" sz="2400" dirty="0">
                <a:latin typeface="Calibri" charset="0"/>
              </a:rPr>
              <a:t> 4 </a:t>
            </a:r>
            <a:r>
              <a:rPr lang="en-US" sz="2400" dirty="0" err="1">
                <a:latin typeface="Calibri" charset="0"/>
              </a:rPr>
              <a:t>meses</a:t>
            </a:r>
            <a:r>
              <a:rPr lang="en-US" sz="2400" dirty="0">
                <a:latin typeface="Calibri" charset="0"/>
              </a:rPr>
              <a:t>*</a:t>
            </a:r>
          </a:p>
          <a:p>
            <a:pPr marL="990600" lvl="1" indent="-533400"/>
            <a:r>
              <a:rPr lang="es-CR" sz="2400" dirty="0">
                <a:latin typeface="Calibri" charset="0"/>
              </a:rPr>
              <a:t>*Este enfoque debe complementarse. Por ejemplo con un análisis de ruta crítica</a:t>
            </a:r>
          </a:p>
          <a:p>
            <a:pPr marL="990600" lvl="1" indent="-533400"/>
            <a:r>
              <a:rPr lang="es-CR" sz="2400" dirty="0" smtClean="0">
                <a:latin typeface="Calibri" charset="0"/>
              </a:rPr>
              <a:t>BAC: </a:t>
            </a:r>
            <a:r>
              <a:rPr lang="es-CR" sz="2400" dirty="0">
                <a:latin typeface="Calibri" charset="0"/>
              </a:rPr>
              <a:t>costo presupuestado al completamiento, es decir el costo total presupuestado para el proyecto</a:t>
            </a:r>
          </a:p>
        </p:txBody>
      </p:sp>
    </p:spTree>
    <p:extLst>
      <p:ext uri="{BB962C8B-B14F-4D97-AF65-F5344CB8AC3E}">
        <p14:creationId xmlns:p14="http://schemas.microsoft.com/office/powerpoint/2010/main" val="156171097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257026"/>
                                        </p:tgtEl>
                                        <p:attrNameLst>
                                          <p:attrName>style.visibility</p:attrName>
                                        </p:attrNameLst>
                                      </p:cBhvr>
                                      <p:to>
                                        <p:strVal val="visible"/>
                                      </p:to>
                                    </p:set>
                                    <p:animEffect transition="in" filter="dissolve">
                                      <p:cBhvr>
                                        <p:cTn id="7" dur="500"/>
                                        <p:tgtEl>
                                          <p:spTgt spid="2570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57027">
                                            <p:txEl>
                                              <p:pRg st="0" end="0"/>
                                            </p:txEl>
                                          </p:spTgt>
                                        </p:tgtEl>
                                        <p:attrNameLst>
                                          <p:attrName>style.visibility</p:attrName>
                                        </p:attrNameLst>
                                      </p:cBhvr>
                                      <p:to>
                                        <p:strVal val="visible"/>
                                      </p:to>
                                    </p:set>
                                    <p:animEffect transition="in" filter="dissolve">
                                      <p:cBhvr>
                                        <p:cTn id="12" dur="500"/>
                                        <p:tgtEl>
                                          <p:spTgt spid="257027">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57027">
                                            <p:txEl>
                                              <p:pRg st="1" end="1"/>
                                            </p:txEl>
                                          </p:spTgt>
                                        </p:tgtEl>
                                        <p:attrNameLst>
                                          <p:attrName>style.visibility</p:attrName>
                                        </p:attrNameLst>
                                      </p:cBhvr>
                                      <p:to>
                                        <p:strVal val="visible"/>
                                      </p:to>
                                    </p:set>
                                    <p:animEffect transition="in" filter="dissolve">
                                      <p:cBhvr>
                                        <p:cTn id="15" dur="500"/>
                                        <p:tgtEl>
                                          <p:spTgt spid="257027">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57027">
                                            <p:txEl>
                                              <p:pRg st="2" end="2"/>
                                            </p:txEl>
                                          </p:spTgt>
                                        </p:tgtEl>
                                        <p:attrNameLst>
                                          <p:attrName>style.visibility</p:attrName>
                                        </p:attrNameLst>
                                      </p:cBhvr>
                                      <p:to>
                                        <p:strVal val="visible"/>
                                      </p:to>
                                    </p:set>
                                    <p:animEffect transition="in" filter="dissolve">
                                      <p:cBhvr>
                                        <p:cTn id="18" dur="500"/>
                                        <p:tgtEl>
                                          <p:spTgt spid="257027">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57027">
                                            <p:txEl>
                                              <p:pRg st="3" end="3"/>
                                            </p:txEl>
                                          </p:spTgt>
                                        </p:tgtEl>
                                        <p:attrNameLst>
                                          <p:attrName>style.visibility</p:attrName>
                                        </p:attrNameLst>
                                      </p:cBhvr>
                                      <p:to>
                                        <p:strVal val="visible"/>
                                      </p:to>
                                    </p:set>
                                    <p:animEffect transition="in" filter="dissolve">
                                      <p:cBhvr>
                                        <p:cTn id="21" dur="500"/>
                                        <p:tgtEl>
                                          <p:spTgt spid="257027">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57027">
                                            <p:txEl>
                                              <p:pRg st="4" end="4"/>
                                            </p:txEl>
                                          </p:spTgt>
                                        </p:tgtEl>
                                        <p:attrNameLst>
                                          <p:attrName>style.visibility</p:attrName>
                                        </p:attrNameLst>
                                      </p:cBhvr>
                                      <p:to>
                                        <p:strVal val="visible"/>
                                      </p:to>
                                    </p:set>
                                    <p:animEffect transition="in" filter="dissolve">
                                      <p:cBhvr>
                                        <p:cTn id="24" dur="500"/>
                                        <p:tgtEl>
                                          <p:spTgt spid="257027">
                                            <p:txEl>
                                              <p:pRg st="4" end="4"/>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257027">
                                            <p:txEl>
                                              <p:pRg st="5" end="5"/>
                                            </p:txEl>
                                          </p:spTgt>
                                        </p:tgtEl>
                                        <p:attrNameLst>
                                          <p:attrName>style.visibility</p:attrName>
                                        </p:attrNameLst>
                                      </p:cBhvr>
                                      <p:to>
                                        <p:strVal val="visible"/>
                                      </p:to>
                                    </p:set>
                                    <p:animEffect transition="in" filter="dissolve">
                                      <p:cBhvr>
                                        <p:cTn id="27" dur="500"/>
                                        <p:tgtEl>
                                          <p:spTgt spid="257027">
                                            <p:txEl>
                                              <p:pRg st="5" end="5"/>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257027">
                                            <p:txEl>
                                              <p:pRg st="6" end="6"/>
                                            </p:txEl>
                                          </p:spTgt>
                                        </p:tgtEl>
                                        <p:attrNameLst>
                                          <p:attrName>style.visibility</p:attrName>
                                        </p:attrNameLst>
                                      </p:cBhvr>
                                      <p:to>
                                        <p:strVal val="visible"/>
                                      </p:to>
                                    </p:set>
                                    <p:animEffect transition="in" filter="dissolve">
                                      <p:cBhvr>
                                        <p:cTn id="30" dur="500"/>
                                        <p:tgtEl>
                                          <p:spTgt spid="25702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26" grpId="0"/>
      <p:bldP spid="257027" grpId="0" build="p"/>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8050" name="Rectangle 2"/>
          <p:cNvSpPr>
            <a:spLocks noGrp="1"/>
          </p:cNvSpPr>
          <p:nvPr>
            <p:ph type="title" idx="4294967295"/>
          </p:nvPr>
        </p:nvSpPr>
        <p:spPr>
          <a:xfrm>
            <a:off x="457200" y="274638"/>
            <a:ext cx="8229600" cy="114300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solidFill>
                  <a:schemeClr val="tx1"/>
                </a:solidFill>
                <a:prstDash val="solid"/>
                <a:miter lim="800000"/>
                <a:headEnd/>
                <a:tailEn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a:lstStyle/>
          <a:p>
            <a:r>
              <a:rPr lang="es-CR" sz="2600">
                <a:latin typeface="Calibri" charset="0"/>
              </a:rPr>
              <a:t>Análisis de desempeño y </a:t>
            </a:r>
            <a:br>
              <a:rPr lang="es-CR" sz="2600">
                <a:latin typeface="Calibri" charset="0"/>
              </a:rPr>
            </a:br>
            <a:r>
              <a:rPr lang="es-CR" sz="2600">
                <a:latin typeface="Calibri" charset="0"/>
              </a:rPr>
              <a:t>proyecciones de costos</a:t>
            </a:r>
            <a:endParaRPr lang="en-US" sz="2600">
              <a:latin typeface="Calibri" charset="0"/>
            </a:endParaRPr>
          </a:p>
        </p:txBody>
      </p:sp>
      <p:sp>
        <p:nvSpPr>
          <p:cNvPr id="258051" name="Rectangle 3"/>
          <p:cNvSpPr>
            <a:spLocks noGrp="1"/>
          </p:cNvSpPr>
          <p:nvPr>
            <p:ph type="body" sz="half" idx="4294967295"/>
          </p:nvPr>
        </p:nvSpPr>
        <p:spPr>
          <a:xfrm>
            <a:off x="251520" y="1772816"/>
            <a:ext cx="8663880" cy="4608512"/>
          </a:xfrm>
        </p:spPr>
        <p:txBody>
          <a:bodyPr>
            <a:normAutofit/>
          </a:bodyPr>
          <a:lstStyle/>
          <a:p>
            <a:pPr marL="609600" indent="-609600">
              <a:lnSpc>
                <a:spcPct val="80000"/>
              </a:lnSpc>
            </a:pPr>
            <a:r>
              <a:rPr lang="es-CR" sz="2400" dirty="0">
                <a:latin typeface="Calibri" charset="0"/>
              </a:rPr>
              <a:t>Estamos abajo o arriba de presupuesto?</a:t>
            </a:r>
          </a:p>
          <a:p>
            <a:pPr marL="990600" lvl="1" indent="-533400">
              <a:lnSpc>
                <a:spcPct val="80000"/>
              </a:lnSpc>
            </a:pPr>
            <a:r>
              <a:rPr lang="es-CR" sz="2400" dirty="0">
                <a:latin typeface="Calibri" charset="0"/>
              </a:rPr>
              <a:t>Varianza de costo </a:t>
            </a:r>
            <a:r>
              <a:rPr lang="es-CR" sz="2400" dirty="0" smtClean="0">
                <a:latin typeface="Calibri" charset="0"/>
              </a:rPr>
              <a:t>(CV)</a:t>
            </a:r>
            <a:r>
              <a:rPr lang="es-CR" sz="2400" dirty="0">
                <a:latin typeface="Calibri" charset="0"/>
              </a:rPr>
              <a:t>: </a:t>
            </a:r>
            <a:r>
              <a:rPr lang="en-US" sz="2400" dirty="0" smtClean="0">
                <a:latin typeface="Calibri" charset="0"/>
              </a:rPr>
              <a:t>CV=EV-AC</a:t>
            </a:r>
            <a:endParaRPr lang="en-US" sz="2400" dirty="0">
              <a:latin typeface="Calibri" charset="0"/>
            </a:endParaRPr>
          </a:p>
          <a:p>
            <a:pPr marL="990600" lvl="1" indent="-533400">
              <a:lnSpc>
                <a:spcPct val="80000"/>
              </a:lnSpc>
            </a:pPr>
            <a:r>
              <a:rPr lang="en-US" sz="2400" dirty="0" err="1">
                <a:latin typeface="Calibri" charset="0"/>
              </a:rPr>
              <a:t>Ejemplo</a:t>
            </a:r>
            <a:r>
              <a:rPr lang="en-US" sz="2400" dirty="0">
                <a:latin typeface="Calibri" charset="0"/>
              </a:rPr>
              <a:t>: </a:t>
            </a:r>
            <a:r>
              <a:rPr lang="en-US" sz="2400" dirty="0" smtClean="0">
                <a:latin typeface="Calibri" charset="0"/>
              </a:rPr>
              <a:t>CV=</a:t>
            </a:r>
            <a:r>
              <a:rPr lang="en-US" sz="2400" dirty="0">
                <a:latin typeface="Calibri" charset="0"/>
              </a:rPr>
              <a:t>24-29=-5 (</a:t>
            </a:r>
            <a:r>
              <a:rPr lang="en-US" sz="2400" dirty="0" err="1">
                <a:latin typeface="Calibri" charset="0"/>
              </a:rPr>
              <a:t>desfavorable</a:t>
            </a:r>
            <a:r>
              <a:rPr lang="en-US" sz="2400" dirty="0">
                <a:latin typeface="Calibri" charset="0"/>
              </a:rPr>
              <a:t>)</a:t>
            </a:r>
          </a:p>
          <a:p>
            <a:pPr marL="990600" lvl="1" indent="-533400">
              <a:lnSpc>
                <a:spcPct val="80000"/>
              </a:lnSpc>
            </a:pPr>
            <a:r>
              <a:rPr lang="en-US" sz="2400" dirty="0" err="1">
                <a:latin typeface="Calibri" charset="0"/>
              </a:rPr>
              <a:t>Porcentualmente</a:t>
            </a:r>
            <a:r>
              <a:rPr lang="en-US" sz="2400" dirty="0">
                <a:latin typeface="Calibri" charset="0"/>
              </a:rPr>
              <a:t>: </a:t>
            </a:r>
            <a:r>
              <a:rPr lang="en-US" sz="2400" dirty="0" smtClean="0">
                <a:latin typeface="Calibri" charset="0"/>
              </a:rPr>
              <a:t>CV%=CV/EV=</a:t>
            </a:r>
            <a:r>
              <a:rPr lang="en-US" sz="2400" dirty="0">
                <a:latin typeface="Calibri" charset="0"/>
              </a:rPr>
              <a:t>-5/24=-21</a:t>
            </a:r>
            <a:r>
              <a:rPr lang="en-US" sz="2400" dirty="0" smtClean="0">
                <a:latin typeface="Calibri" charset="0"/>
              </a:rPr>
              <a:t>% </a:t>
            </a:r>
            <a:endParaRPr lang="en-US" sz="2400" dirty="0">
              <a:latin typeface="Calibri" charset="0"/>
            </a:endParaRPr>
          </a:p>
          <a:p>
            <a:pPr marL="990600" lvl="1" indent="-533400">
              <a:lnSpc>
                <a:spcPct val="80000"/>
              </a:lnSpc>
            </a:pPr>
            <a:r>
              <a:rPr lang="en-US" sz="2400" dirty="0">
                <a:latin typeface="Calibri" charset="0"/>
              </a:rPr>
              <a:t>Lo anterior </a:t>
            </a:r>
            <a:r>
              <a:rPr lang="en-US" sz="2400" dirty="0" err="1">
                <a:latin typeface="Calibri" charset="0"/>
              </a:rPr>
              <a:t>implica</a:t>
            </a:r>
            <a:r>
              <a:rPr lang="en-US" sz="2400" dirty="0">
                <a:latin typeface="Calibri" charset="0"/>
              </a:rPr>
              <a:t> </a:t>
            </a:r>
            <a:r>
              <a:rPr lang="en-US" sz="2400" dirty="0" err="1">
                <a:latin typeface="Calibri" charset="0"/>
              </a:rPr>
              <a:t>que</a:t>
            </a:r>
            <a:r>
              <a:rPr lang="en-US" sz="2400" dirty="0">
                <a:latin typeface="Calibri" charset="0"/>
              </a:rPr>
              <a:t> el </a:t>
            </a:r>
            <a:r>
              <a:rPr lang="en-US" sz="2400" dirty="0" err="1">
                <a:latin typeface="Calibri" charset="0"/>
              </a:rPr>
              <a:t>proyecto</a:t>
            </a:r>
            <a:r>
              <a:rPr lang="en-US" sz="2400" dirty="0">
                <a:latin typeface="Calibri" charset="0"/>
              </a:rPr>
              <a:t> </a:t>
            </a:r>
            <a:r>
              <a:rPr lang="en-US" sz="2400" dirty="0" err="1">
                <a:latin typeface="Calibri" charset="0"/>
              </a:rPr>
              <a:t>est</a:t>
            </a:r>
            <a:r>
              <a:rPr lang="es-MX" sz="2400" dirty="0">
                <a:latin typeface="Calibri" charset="0"/>
              </a:rPr>
              <a:t>á un 21% arriba del presupuesto para el trabajo realizado a la fecha</a:t>
            </a:r>
            <a:endParaRPr lang="es-CR" sz="2400" dirty="0">
              <a:latin typeface="Calibri" charset="0"/>
            </a:endParaRPr>
          </a:p>
          <a:p>
            <a:pPr marL="609600" indent="-609600">
              <a:lnSpc>
                <a:spcPct val="80000"/>
              </a:lnSpc>
            </a:pPr>
            <a:r>
              <a:rPr lang="es-CR" sz="2400" dirty="0">
                <a:latin typeface="Calibri" charset="0"/>
              </a:rPr>
              <a:t>Qué tan eficientemente estamos utilizando los recursos?</a:t>
            </a:r>
          </a:p>
          <a:p>
            <a:pPr marL="990600" lvl="1" indent="-533400">
              <a:lnSpc>
                <a:spcPct val="80000"/>
              </a:lnSpc>
            </a:pPr>
            <a:r>
              <a:rPr lang="es-CR" sz="2400" dirty="0">
                <a:latin typeface="Calibri" charset="0"/>
              </a:rPr>
              <a:t>Índice de desempeño del costo </a:t>
            </a:r>
            <a:r>
              <a:rPr lang="es-CR" sz="2400" dirty="0" smtClean="0">
                <a:latin typeface="Calibri" charset="0"/>
              </a:rPr>
              <a:t>CPI:</a:t>
            </a:r>
            <a:endParaRPr lang="es-CR" sz="2400" dirty="0">
              <a:latin typeface="Calibri" charset="0"/>
            </a:endParaRPr>
          </a:p>
          <a:p>
            <a:pPr marL="990600" lvl="1" indent="-533400">
              <a:lnSpc>
                <a:spcPct val="80000"/>
              </a:lnSpc>
            </a:pPr>
            <a:r>
              <a:rPr lang="en-US" sz="2400" dirty="0" smtClean="0">
                <a:latin typeface="Calibri" charset="0"/>
              </a:rPr>
              <a:t>CPI=EV/AC</a:t>
            </a:r>
            <a:endParaRPr lang="en-US" sz="2400" dirty="0">
              <a:latin typeface="Calibri" charset="0"/>
            </a:endParaRPr>
          </a:p>
          <a:p>
            <a:pPr marL="990600" lvl="1" indent="-533400">
              <a:lnSpc>
                <a:spcPct val="80000"/>
              </a:lnSpc>
            </a:pPr>
            <a:r>
              <a:rPr lang="es-CR" sz="2400" dirty="0">
                <a:latin typeface="Calibri" charset="0"/>
              </a:rPr>
              <a:t>Ejemplo: </a:t>
            </a:r>
            <a:r>
              <a:rPr lang="es-CR" sz="2400" dirty="0" smtClean="0">
                <a:latin typeface="Calibri" charset="0"/>
              </a:rPr>
              <a:t>CPI=</a:t>
            </a:r>
            <a:r>
              <a:rPr lang="es-CR" sz="2400" dirty="0">
                <a:latin typeface="Calibri" charset="0"/>
              </a:rPr>
              <a:t>24/29=0.83 (desfavorable)</a:t>
            </a:r>
          </a:p>
          <a:p>
            <a:pPr marL="990600" lvl="1" indent="-533400">
              <a:lnSpc>
                <a:spcPct val="80000"/>
              </a:lnSpc>
            </a:pPr>
            <a:r>
              <a:rPr lang="es-CR" sz="2400" dirty="0">
                <a:latin typeface="Calibri" charset="0"/>
              </a:rPr>
              <a:t>Lo anterior indica que el proyecto tiene una eficiencia de costo de $0.83 d</a:t>
            </a:r>
            <a:r>
              <a:rPr lang="es-MX" sz="2400" dirty="0">
                <a:latin typeface="Calibri" charset="0"/>
              </a:rPr>
              <a:t>ó</a:t>
            </a:r>
            <a:r>
              <a:rPr lang="es-CR" sz="2400" dirty="0">
                <a:latin typeface="Calibri" charset="0"/>
              </a:rPr>
              <a:t>lares de trabajo por</a:t>
            </a:r>
            <a:r>
              <a:rPr lang="es-MX" sz="2400" dirty="0">
                <a:latin typeface="Calibri" charset="0"/>
              </a:rPr>
              <a:t> cada dólar gastado</a:t>
            </a:r>
            <a:endParaRPr lang="es-CR" sz="2400" dirty="0">
              <a:latin typeface="Calibri" charset="0"/>
            </a:endParaRPr>
          </a:p>
        </p:txBody>
      </p:sp>
    </p:spTree>
    <p:extLst>
      <p:ext uri="{BB962C8B-B14F-4D97-AF65-F5344CB8AC3E}">
        <p14:creationId xmlns:p14="http://schemas.microsoft.com/office/powerpoint/2010/main" val="190310722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258050"/>
                                        </p:tgtEl>
                                        <p:attrNameLst>
                                          <p:attrName>style.visibility</p:attrName>
                                        </p:attrNameLst>
                                      </p:cBhvr>
                                      <p:to>
                                        <p:strVal val="visible"/>
                                      </p:to>
                                    </p:set>
                                    <p:animEffect transition="in" filter="dissolve">
                                      <p:cBhvr>
                                        <p:cTn id="7" dur="500"/>
                                        <p:tgtEl>
                                          <p:spTgt spid="258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58051">
                                            <p:txEl>
                                              <p:pRg st="0" end="0"/>
                                            </p:txEl>
                                          </p:spTgt>
                                        </p:tgtEl>
                                        <p:attrNameLst>
                                          <p:attrName>style.visibility</p:attrName>
                                        </p:attrNameLst>
                                      </p:cBhvr>
                                      <p:to>
                                        <p:strVal val="visible"/>
                                      </p:to>
                                    </p:set>
                                    <p:animEffect transition="in" filter="dissolve">
                                      <p:cBhvr>
                                        <p:cTn id="12" dur="500"/>
                                        <p:tgtEl>
                                          <p:spTgt spid="258051">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58051">
                                            <p:txEl>
                                              <p:pRg st="1" end="1"/>
                                            </p:txEl>
                                          </p:spTgt>
                                        </p:tgtEl>
                                        <p:attrNameLst>
                                          <p:attrName>style.visibility</p:attrName>
                                        </p:attrNameLst>
                                      </p:cBhvr>
                                      <p:to>
                                        <p:strVal val="visible"/>
                                      </p:to>
                                    </p:set>
                                    <p:animEffect transition="in" filter="dissolve">
                                      <p:cBhvr>
                                        <p:cTn id="15" dur="500"/>
                                        <p:tgtEl>
                                          <p:spTgt spid="258051">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58051">
                                            <p:txEl>
                                              <p:pRg st="2" end="2"/>
                                            </p:txEl>
                                          </p:spTgt>
                                        </p:tgtEl>
                                        <p:attrNameLst>
                                          <p:attrName>style.visibility</p:attrName>
                                        </p:attrNameLst>
                                      </p:cBhvr>
                                      <p:to>
                                        <p:strVal val="visible"/>
                                      </p:to>
                                    </p:set>
                                    <p:animEffect transition="in" filter="dissolve">
                                      <p:cBhvr>
                                        <p:cTn id="18" dur="500"/>
                                        <p:tgtEl>
                                          <p:spTgt spid="258051">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58051">
                                            <p:txEl>
                                              <p:pRg st="3" end="3"/>
                                            </p:txEl>
                                          </p:spTgt>
                                        </p:tgtEl>
                                        <p:attrNameLst>
                                          <p:attrName>style.visibility</p:attrName>
                                        </p:attrNameLst>
                                      </p:cBhvr>
                                      <p:to>
                                        <p:strVal val="visible"/>
                                      </p:to>
                                    </p:set>
                                    <p:animEffect transition="in" filter="dissolve">
                                      <p:cBhvr>
                                        <p:cTn id="21" dur="500"/>
                                        <p:tgtEl>
                                          <p:spTgt spid="258051">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58051">
                                            <p:txEl>
                                              <p:pRg st="4" end="4"/>
                                            </p:txEl>
                                          </p:spTgt>
                                        </p:tgtEl>
                                        <p:attrNameLst>
                                          <p:attrName>style.visibility</p:attrName>
                                        </p:attrNameLst>
                                      </p:cBhvr>
                                      <p:to>
                                        <p:strVal val="visible"/>
                                      </p:to>
                                    </p:set>
                                    <p:animEffect transition="in" filter="dissolve">
                                      <p:cBhvr>
                                        <p:cTn id="24" dur="500"/>
                                        <p:tgtEl>
                                          <p:spTgt spid="258051">
                                            <p:txEl>
                                              <p:pRg st="4" end="4"/>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258051">
                                            <p:txEl>
                                              <p:pRg st="5" end="5"/>
                                            </p:txEl>
                                          </p:spTgt>
                                        </p:tgtEl>
                                        <p:attrNameLst>
                                          <p:attrName>style.visibility</p:attrName>
                                        </p:attrNameLst>
                                      </p:cBhvr>
                                      <p:to>
                                        <p:strVal val="visible"/>
                                      </p:to>
                                    </p:set>
                                    <p:animEffect transition="in" filter="dissolve">
                                      <p:cBhvr>
                                        <p:cTn id="29" dur="500"/>
                                        <p:tgtEl>
                                          <p:spTgt spid="258051">
                                            <p:txEl>
                                              <p:pRg st="5" end="5"/>
                                            </p:txEl>
                                          </p:spTgt>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258051">
                                            <p:txEl>
                                              <p:pRg st="6" end="6"/>
                                            </p:txEl>
                                          </p:spTgt>
                                        </p:tgtEl>
                                        <p:attrNameLst>
                                          <p:attrName>style.visibility</p:attrName>
                                        </p:attrNameLst>
                                      </p:cBhvr>
                                      <p:to>
                                        <p:strVal val="visible"/>
                                      </p:to>
                                    </p:set>
                                    <p:animEffect transition="in" filter="dissolve">
                                      <p:cBhvr>
                                        <p:cTn id="32" dur="500"/>
                                        <p:tgtEl>
                                          <p:spTgt spid="258051">
                                            <p:txEl>
                                              <p:pRg st="6" end="6"/>
                                            </p:txEl>
                                          </p:spTgt>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258051">
                                            <p:txEl>
                                              <p:pRg st="7" end="7"/>
                                            </p:txEl>
                                          </p:spTgt>
                                        </p:tgtEl>
                                        <p:attrNameLst>
                                          <p:attrName>style.visibility</p:attrName>
                                        </p:attrNameLst>
                                      </p:cBhvr>
                                      <p:to>
                                        <p:strVal val="visible"/>
                                      </p:to>
                                    </p:set>
                                    <p:animEffect transition="in" filter="dissolve">
                                      <p:cBhvr>
                                        <p:cTn id="35" dur="500"/>
                                        <p:tgtEl>
                                          <p:spTgt spid="258051">
                                            <p:txEl>
                                              <p:pRg st="7" end="7"/>
                                            </p:txEl>
                                          </p:spTgt>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258051">
                                            <p:txEl>
                                              <p:pRg st="8" end="8"/>
                                            </p:txEl>
                                          </p:spTgt>
                                        </p:tgtEl>
                                        <p:attrNameLst>
                                          <p:attrName>style.visibility</p:attrName>
                                        </p:attrNameLst>
                                      </p:cBhvr>
                                      <p:to>
                                        <p:strVal val="visible"/>
                                      </p:to>
                                    </p:set>
                                    <p:animEffect transition="in" filter="dissolve">
                                      <p:cBhvr>
                                        <p:cTn id="38" dur="500"/>
                                        <p:tgtEl>
                                          <p:spTgt spid="258051">
                                            <p:txEl>
                                              <p:pRg st="8" end="8"/>
                                            </p:txEl>
                                          </p:spTgt>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258051">
                                            <p:txEl>
                                              <p:pRg st="9" end="9"/>
                                            </p:txEl>
                                          </p:spTgt>
                                        </p:tgtEl>
                                        <p:attrNameLst>
                                          <p:attrName>style.visibility</p:attrName>
                                        </p:attrNameLst>
                                      </p:cBhvr>
                                      <p:to>
                                        <p:strVal val="visible"/>
                                      </p:to>
                                    </p:set>
                                    <p:animEffect transition="in" filter="dissolve">
                                      <p:cBhvr>
                                        <p:cTn id="41" dur="500"/>
                                        <p:tgtEl>
                                          <p:spTgt spid="25805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050" grpId="0"/>
      <p:bldP spid="258051" grpId="0" build="p"/>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9074" name="Rectangle 2"/>
          <p:cNvSpPr>
            <a:spLocks noGrp="1"/>
          </p:cNvSpPr>
          <p:nvPr>
            <p:ph type="title" idx="4294967295"/>
          </p:nvPr>
        </p:nvSpPr>
        <p:spPr>
          <a:xfrm>
            <a:off x="457200" y="274638"/>
            <a:ext cx="8229600" cy="114300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solidFill>
                  <a:schemeClr val="tx1"/>
                </a:solidFill>
                <a:prstDash val="solid"/>
                <a:miter lim="800000"/>
                <a:headEnd/>
                <a:tailEn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a:lstStyle/>
          <a:p>
            <a:r>
              <a:rPr lang="es-CR" sz="2600">
                <a:latin typeface="Calibri" charset="0"/>
              </a:rPr>
              <a:t>Análisis de desempeño y </a:t>
            </a:r>
            <a:br>
              <a:rPr lang="es-CR" sz="2600">
                <a:latin typeface="Calibri" charset="0"/>
              </a:rPr>
            </a:br>
            <a:r>
              <a:rPr lang="es-CR" sz="2600">
                <a:latin typeface="Calibri" charset="0"/>
              </a:rPr>
              <a:t>proyecciones de costo</a:t>
            </a:r>
            <a:endParaRPr lang="en-US" sz="2600">
              <a:latin typeface="Calibri" charset="0"/>
            </a:endParaRPr>
          </a:p>
        </p:txBody>
      </p:sp>
      <p:sp>
        <p:nvSpPr>
          <p:cNvPr id="259075" name="Rectangle 3"/>
          <p:cNvSpPr>
            <a:spLocks noGrp="1"/>
          </p:cNvSpPr>
          <p:nvPr>
            <p:ph type="body" sz="half" idx="4294967295"/>
          </p:nvPr>
        </p:nvSpPr>
        <p:spPr>
          <a:xfrm>
            <a:off x="323528" y="1772816"/>
            <a:ext cx="8591872" cy="4608512"/>
          </a:xfrm>
        </p:spPr>
        <p:txBody>
          <a:bodyPr>
            <a:normAutofit/>
          </a:bodyPr>
          <a:lstStyle/>
          <a:p>
            <a:pPr marL="609600" indent="-609600">
              <a:lnSpc>
                <a:spcPct val="90000"/>
              </a:lnSpc>
            </a:pPr>
            <a:r>
              <a:rPr lang="es-CR" sz="2400" dirty="0">
                <a:latin typeface="Calibri" charset="0"/>
              </a:rPr>
              <a:t>Qué tan eficientemente tenemos que utilizar los recursos que nos quedan?</a:t>
            </a:r>
          </a:p>
          <a:p>
            <a:pPr marL="990600" lvl="1" indent="-533400">
              <a:lnSpc>
                <a:spcPct val="90000"/>
              </a:lnSpc>
            </a:pPr>
            <a:r>
              <a:rPr lang="es-CR" sz="2400" dirty="0">
                <a:latin typeface="Calibri" charset="0"/>
              </a:rPr>
              <a:t>Índice de desempeño para completar </a:t>
            </a:r>
            <a:r>
              <a:rPr lang="es-CR" sz="2400" dirty="0" smtClean="0">
                <a:latin typeface="Calibri" charset="0"/>
              </a:rPr>
              <a:t>(TCPI):</a:t>
            </a:r>
            <a:endParaRPr lang="es-CR" sz="2400" dirty="0">
              <a:latin typeface="Calibri" charset="0"/>
            </a:endParaRPr>
          </a:p>
          <a:p>
            <a:pPr marL="990600" lvl="1" indent="-533400">
              <a:lnSpc>
                <a:spcPct val="90000"/>
              </a:lnSpc>
            </a:pPr>
            <a:r>
              <a:rPr lang="en-US" sz="2400" dirty="0" smtClean="0">
                <a:latin typeface="Calibri" charset="0"/>
              </a:rPr>
              <a:t>TCPI=(BAC-EV)/(BAC-AC)</a:t>
            </a:r>
            <a:endParaRPr lang="en-US" sz="2400" dirty="0">
              <a:latin typeface="Calibri" charset="0"/>
            </a:endParaRPr>
          </a:p>
          <a:p>
            <a:pPr marL="990600" lvl="1" indent="-533400">
              <a:lnSpc>
                <a:spcPct val="90000"/>
              </a:lnSpc>
            </a:pPr>
            <a:r>
              <a:rPr lang="en-US" sz="2400" dirty="0" err="1">
                <a:latin typeface="Calibri" charset="0"/>
              </a:rPr>
              <a:t>Ejemplo</a:t>
            </a:r>
            <a:r>
              <a:rPr lang="en-US" sz="2400" dirty="0">
                <a:latin typeface="Calibri" charset="0"/>
              </a:rPr>
              <a:t>: (100-24)/(100-29)=1.07 </a:t>
            </a:r>
          </a:p>
          <a:p>
            <a:pPr marL="990600" lvl="1" indent="-533400">
              <a:lnSpc>
                <a:spcPct val="90000"/>
              </a:lnSpc>
            </a:pPr>
            <a:r>
              <a:rPr lang="en-US" sz="2400" dirty="0">
                <a:latin typeface="Calibri" charset="0"/>
              </a:rPr>
              <a:t>Lo anterior </a:t>
            </a:r>
            <a:r>
              <a:rPr lang="en-US" sz="2400" dirty="0" err="1">
                <a:latin typeface="Calibri" charset="0"/>
              </a:rPr>
              <a:t>implica</a:t>
            </a:r>
            <a:r>
              <a:rPr lang="en-US" sz="2400" dirty="0">
                <a:latin typeface="Calibri" charset="0"/>
              </a:rPr>
              <a:t> </a:t>
            </a:r>
            <a:r>
              <a:rPr lang="en-US" sz="2400" dirty="0" err="1">
                <a:latin typeface="Calibri" charset="0"/>
              </a:rPr>
              <a:t>que</a:t>
            </a:r>
            <a:r>
              <a:rPr lang="en-US" sz="2400" dirty="0">
                <a:latin typeface="Calibri" charset="0"/>
              </a:rPr>
              <a:t> </a:t>
            </a:r>
            <a:r>
              <a:rPr lang="en-US" sz="2400" dirty="0" err="1">
                <a:latin typeface="Calibri" charset="0"/>
              </a:rPr>
              <a:t>para</a:t>
            </a:r>
            <a:r>
              <a:rPr lang="en-US" sz="2400" dirty="0">
                <a:latin typeface="Calibri" charset="0"/>
              </a:rPr>
              <a:t> </a:t>
            </a:r>
            <a:r>
              <a:rPr lang="en-US" sz="2400" dirty="0" err="1">
                <a:latin typeface="Calibri" charset="0"/>
              </a:rPr>
              <a:t>que</a:t>
            </a:r>
            <a:r>
              <a:rPr lang="en-US" sz="2400" dirty="0">
                <a:latin typeface="Calibri" charset="0"/>
              </a:rPr>
              <a:t> el </a:t>
            </a:r>
            <a:r>
              <a:rPr lang="en-US" sz="2400" dirty="0" err="1">
                <a:latin typeface="Calibri" charset="0"/>
              </a:rPr>
              <a:t>proyecto</a:t>
            </a:r>
            <a:r>
              <a:rPr lang="en-US" sz="2400" dirty="0">
                <a:latin typeface="Calibri" charset="0"/>
              </a:rPr>
              <a:t> </a:t>
            </a:r>
            <a:r>
              <a:rPr lang="en-US" sz="2400" dirty="0" err="1">
                <a:latin typeface="Calibri" charset="0"/>
              </a:rPr>
              <a:t>alcance</a:t>
            </a:r>
            <a:r>
              <a:rPr lang="en-US" sz="2400" dirty="0">
                <a:latin typeface="Calibri" charset="0"/>
              </a:rPr>
              <a:t> </a:t>
            </a:r>
            <a:r>
              <a:rPr lang="en-US" sz="2400" dirty="0" smtClean="0">
                <a:latin typeface="Calibri" charset="0"/>
              </a:rPr>
              <a:t>el BAC </a:t>
            </a:r>
            <a:r>
              <a:rPr lang="en-US" sz="2400" dirty="0" err="1" smtClean="0">
                <a:latin typeface="Calibri" charset="0"/>
              </a:rPr>
              <a:t>debe</a:t>
            </a:r>
            <a:r>
              <a:rPr lang="en-US" sz="2400" dirty="0" smtClean="0">
                <a:latin typeface="Calibri" charset="0"/>
              </a:rPr>
              <a:t> </a:t>
            </a:r>
            <a:r>
              <a:rPr lang="en-US" sz="2400" dirty="0" err="1">
                <a:latin typeface="Calibri" charset="0"/>
              </a:rPr>
              <a:t>mejorar</a:t>
            </a:r>
            <a:r>
              <a:rPr lang="en-US" sz="2400" dirty="0">
                <a:latin typeface="Calibri" charset="0"/>
              </a:rPr>
              <a:t> </a:t>
            </a:r>
            <a:r>
              <a:rPr lang="en-US" sz="2400" dirty="0" err="1">
                <a:latin typeface="Calibri" charset="0"/>
              </a:rPr>
              <a:t>su</a:t>
            </a:r>
            <a:r>
              <a:rPr lang="en-US" sz="2400" dirty="0">
                <a:latin typeface="Calibri" charset="0"/>
              </a:rPr>
              <a:t> </a:t>
            </a:r>
            <a:r>
              <a:rPr lang="en-US" sz="2400" dirty="0" err="1">
                <a:latin typeface="Calibri" charset="0"/>
              </a:rPr>
              <a:t>desempeño</a:t>
            </a:r>
            <a:r>
              <a:rPr lang="en-US" sz="2400" dirty="0">
                <a:latin typeface="Calibri" charset="0"/>
              </a:rPr>
              <a:t> de 0.83 </a:t>
            </a:r>
            <a:r>
              <a:rPr lang="en-US" sz="2400" dirty="0" smtClean="0">
                <a:latin typeface="Calibri" charset="0"/>
              </a:rPr>
              <a:t>(CPI) </a:t>
            </a:r>
            <a:r>
              <a:rPr lang="en-US" sz="2400" dirty="0">
                <a:latin typeface="Calibri" charset="0"/>
              </a:rPr>
              <a:t>a un 1.07 en el </a:t>
            </a:r>
            <a:r>
              <a:rPr lang="en-US" sz="2400" dirty="0" err="1">
                <a:latin typeface="Calibri" charset="0"/>
              </a:rPr>
              <a:t>trabajo</a:t>
            </a:r>
            <a:r>
              <a:rPr lang="en-US" sz="2400" dirty="0">
                <a:latin typeface="Calibri" charset="0"/>
              </a:rPr>
              <a:t> </a:t>
            </a:r>
            <a:r>
              <a:rPr lang="en-US" sz="2400" dirty="0" err="1">
                <a:latin typeface="Calibri" charset="0"/>
              </a:rPr>
              <a:t>por</a:t>
            </a:r>
            <a:r>
              <a:rPr lang="en-US" sz="2400" dirty="0">
                <a:latin typeface="Calibri" charset="0"/>
              </a:rPr>
              <a:t> </a:t>
            </a:r>
            <a:r>
              <a:rPr lang="en-US" sz="2400" dirty="0" err="1">
                <a:latin typeface="Calibri" charset="0"/>
              </a:rPr>
              <a:t>completar</a:t>
            </a:r>
            <a:r>
              <a:rPr lang="en-US" sz="2400" dirty="0">
                <a:latin typeface="Calibri" charset="0"/>
              </a:rPr>
              <a:t>. </a:t>
            </a:r>
            <a:r>
              <a:rPr lang="en-US" sz="2400" dirty="0" err="1">
                <a:latin typeface="Calibri" charset="0"/>
              </a:rPr>
              <a:t>Notar</a:t>
            </a:r>
            <a:r>
              <a:rPr lang="en-US" sz="2400" dirty="0">
                <a:latin typeface="Calibri" charset="0"/>
              </a:rPr>
              <a:t> </a:t>
            </a:r>
            <a:r>
              <a:rPr lang="en-US" sz="2400" dirty="0" err="1">
                <a:latin typeface="Calibri" charset="0"/>
              </a:rPr>
              <a:t>que</a:t>
            </a:r>
            <a:r>
              <a:rPr lang="en-US" sz="2400" dirty="0">
                <a:latin typeface="Calibri" charset="0"/>
              </a:rPr>
              <a:t> lo anterior </a:t>
            </a:r>
            <a:r>
              <a:rPr lang="en-US" sz="2400" dirty="0" err="1">
                <a:latin typeface="Calibri" charset="0"/>
              </a:rPr>
              <a:t>implicaría</a:t>
            </a:r>
            <a:r>
              <a:rPr lang="en-US" sz="2400" dirty="0">
                <a:latin typeface="Calibri" charset="0"/>
              </a:rPr>
              <a:t> </a:t>
            </a:r>
            <a:r>
              <a:rPr lang="en-US" sz="2400" dirty="0" err="1">
                <a:latin typeface="Calibri" charset="0"/>
              </a:rPr>
              <a:t>mejorar</a:t>
            </a:r>
            <a:r>
              <a:rPr lang="en-US" sz="2400" dirty="0">
                <a:latin typeface="Calibri" charset="0"/>
              </a:rPr>
              <a:t> </a:t>
            </a:r>
            <a:r>
              <a:rPr lang="en-US" sz="2400" dirty="0" err="1">
                <a:latin typeface="Calibri" charset="0"/>
              </a:rPr>
              <a:t>para</a:t>
            </a:r>
            <a:r>
              <a:rPr lang="en-US" sz="2400" dirty="0">
                <a:latin typeface="Calibri" charset="0"/>
              </a:rPr>
              <a:t> </a:t>
            </a:r>
            <a:r>
              <a:rPr lang="en-US" sz="2400" dirty="0" err="1">
                <a:latin typeface="Calibri" charset="0"/>
              </a:rPr>
              <a:t>poder</a:t>
            </a:r>
            <a:r>
              <a:rPr lang="en-US" sz="2400" dirty="0">
                <a:latin typeface="Calibri" charset="0"/>
              </a:rPr>
              <a:t> </a:t>
            </a:r>
            <a:r>
              <a:rPr lang="en-US" sz="2400" dirty="0" err="1">
                <a:latin typeface="Calibri" charset="0"/>
              </a:rPr>
              <a:t>concluir</a:t>
            </a:r>
            <a:r>
              <a:rPr lang="en-US" sz="2400" dirty="0">
                <a:latin typeface="Calibri" charset="0"/>
              </a:rPr>
              <a:t> </a:t>
            </a:r>
            <a:r>
              <a:rPr lang="en-US" sz="2400" dirty="0" err="1">
                <a:latin typeface="Calibri" charset="0"/>
              </a:rPr>
              <a:t>según</a:t>
            </a:r>
            <a:r>
              <a:rPr lang="en-US" sz="2400" dirty="0">
                <a:latin typeface="Calibri" charset="0"/>
              </a:rPr>
              <a:t> el </a:t>
            </a:r>
            <a:r>
              <a:rPr lang="en-US" sz="2400" dirty="0" err="1">
                <a:latin typeface="Calibri" charset="0"/>
              </a:rPr>
              <a:t>presupuesto</a:t>
            </a:r>
            <a:r>
              <a:rPr lang="en-US" sz="2400" dirty="0">
                <a:latin typeface="Calibri" charset="0"/>
              </a:rPr>
              <a:t> </a:t>
            </a:r>
            <a:r>
              <a:rPr lang="en-US" sz="2400" dirty="0" err="1">
                <a:latin typeface="Calibri" charset="0"/>
              </a:rPr>
              <a:t>establecido</a:t>
            </a:r>
            <a:endParaRPr lang="es-CR" sz="2400" dirty="0">
              <a:latin typeface="Calibri" charset="0"/>
            </a:endParaRPr>
          </a:p>
        </p:txBody>
      </p:sp>
    </p:spTree>
    <p:extLst>
      <p:ext uri="{BB962C8B-B14F-4D97-AF65-F5344CB8AC3E}">
        <p14:creationId xmlns:p14="http://schemas.microsoft.com/office/powerpoint/2010/main" val="340322682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259074"/>
                                        </p:tgtEl>
                                        <p:attrNameLst>
                                          <p:attrName>style.visibility</p:attrName>
                                        </p:attrNameLst>
                                      </p:cBhvr>
                                      <p:to>
                                        <p:strVal val="visible"/>
                                      </p:to>
                                    </p:set>
                                    <p:animEffect transition="in" filter="dissolve">
                                      <p:cBhvr>
                                        <p:cTn id="7" dur="500"/>
                                        <p:tgtEl>
                                          <p:spTgt spid="2590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59075">
                                            <p:txEl>
                                              <p:pRg st="0" end="0"/>
                                            </p:txEl>
                                          </p:spTgt>
                                        </p:tgtEl>
                                        <p:attrNameLst>
                                          <p:attrName>style.visibility</p:attrName>
                                        </p:attrNameLst>
                                      </p:cBhvr>
                                      <p:to>
                                        <p:strVal val="visible"/>
                                      </p:to>
                                    </p:set>
                                    <p:animEffect transition="in" filter="dissolve">
                                      <p:cBhvr>
                                        <p:cTn id="12" dur="500"/>
                                        <p:tgtEl>
                                          <p:spTgt spid="259075">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59075">
                                            <p:txEl>
                                              <p:pRg st="1" end="1"/>
                                            </p:txEl>
                                          </p:spTgt>
                                        </p:tgtEl>
                                        <p:attrNameLst>
                                          <p:attrName>style.visibility</p:attrName>
                                        </p:attrNameLst>
                                      </p:cBhvr>
                                      <p:to>
                                        <p:strVal val="visible"/>
                                      </p:to>
                                    </p:set>
                                    <p:animEffect transition="in" filter="dissolve">
                                      <p:cBhvr>
                                        <p:cTn id="15" dur="500"/>
                                        <p:tgtEl>
                                          <p:spTgt spid="259075">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59075">
                                            <p:txEl>
                                              <p:pRg st="2" end="2"/>
                                            </p:txEl>
                                          </p:spTgt>
                                        </p:tgtEl>
                                        <p:attrNameLst>
                                          <p:attrName>style.visibility</p:attrName>
                                        </p:attrNameLst>
                                      </p:cBhvr>
                                      <p:to>
                                        <p:strVal val="visible"/>
                                      </p:to>
                                    </p:set>
                                    <p:animEffect transition="in" filter="dissolve">
                                      <p:cBhvr>
                                        <p:cTn id="18" dur="500"/>
                                        <p:tgtEl>
                                          <p:spTgt spid="259075">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59075">
                                            <p:txEl>
                                              <p:pRg st="3" end="3"/>
                                            </p:txEl>
                                          </p:spTgt>
                                        </p:tgtEl>
                                        <p:attrNameLst>
                                          <p:attrName>style.visibility</p:attrName>
                                        </p:attrNameLst>
                                      </p:cBhvr>
                                      <p:to>
                                        <p:strVal val="visible"/>
                                      </p:to>
                                    </p:set>
                                    <p:animEffect transition="in" filter="dissolve">
                                      <p:cBhvr>
                                        <p:cTn id="21" dur="500"/>
                                        <p:tgtEl>
                                          <p:spTgt spid="259075">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59075">
                                            <p:txEl>
                                              <p:pRg st="4" end="4"/>
                                            </p:txEl>
                                          </p:spTgt>
                                        </p:tgtEl>
                                        <p:attrNameLst>
                                          <p:attrName>style.visibility</p:attrName>
                                        </p:attrNameLst>
                                      </p:cBhvr>
                                      <p:to>
                                        <p:strVal val="visible"/>
                                      </p:to>
                                    </p:set>
                                    <p:animEffect transition="in" filter="dissolve">
                                      <p:cBhvr>
                                        <p:cTn id="24" dur="500"/>
                                        <p:tgtEl>
                                          <p:spTgt spid="259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4" grpId="0"/>
      <p:bldP spid="259075" grpId="0" build="p"/>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0098" name="Rectangle 2"/>
          <p:cNvSpPr>
            <a:spLocks noGrp="1"/>
          </p:cNvSpPr>
          <p:nvPr>
            <p:ph type="title" idx="4294967295"/>
          </p:nvPr>
        </p:nvSpPr>
        <p:spPr>
          <a:xfrm>
            <a:off x="457200" y="274638"/>
            <a:ext cx="8229600" cy="114300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solidFill>
                  <a:schemeClr val="tx1"/>
                </a:solidFill>
                <a:prstDash val="solid"/>
                <a:miter lim="800000"/>
                <a:headEnd/>
                <a:tailEn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a:lstStyle/>
          <a:p>
            <a:r>
              <a:rPr lang="es-CR" sz="2600">
                <a:latin typeface="Calibri" charset="0"/>
              </a:rPr>
              <a:t>Análisis de desempeño y </a:t>
            </a:r>
            <a:br>
              <a:rPr lang="es-CR" sz="2600">
                <a:latin typeface="Calibri" charset="0"/>
              </a:rPr>
            </a:br>
            <a:r>
              <a:rPr lang="es-CR" sz="2600">
                <a:latin typeface="Calibri" charset="0"/>
              </a:rPr>
              <a:t>proyecciones de costo</a:t>
            </a:r>
            <a:endParaRPr lang="en-US" sz="2600">
              <a:latin typeface="Calibri" charset="0"/>
            </a:endParaRPr>
          </a:p>
        </p:txBody>
      </p:sp>
      <p:sp>
        <p:nvSpPr>
          <p:cNvPr id="260099" name="Rectangle 3"/>
          <p:cNvSpPr>
            <a:spLocks noGrp="1"/>
          </p:cNvSpPr>
          <p:nvPr>
            <p:ph type="body" sz="half" idx="4294967295"/>
          </p:nvPr>
        </p:nvSpPr>
        <p:spPr>
          <a:xfrm>
            <a:off x="251520" y="1772816"/>
            <a:ext cx="8663880" cy="4608512"/>
          </a:xfrm>
        </p:spPr>
        <p:txBody>
          <a:bodyPr>
            <a:normAutofit/>
          </a:bodyPr>
          <a:lstStyle/>
          <a:p>
            <a:pPr marL="609600" indent="-609600"/>
            <a:r>
              <a:rPr lang="es-CR" sz="2400" dirty="0">
                <a:latin typeface="Calibri" charset="0"/>
              </a:rPr>
              <a:t>Cuánto es probable que cueste el proyecto completo? Alternativa 1</a:t>
            </a:r>
          </a:p>
          <a:p>
            <a:pPr marL="990600" lvl="1" indent="-533400"/>
            <a:r>
              <a:rPr lang="es-CR" sz="2400" dirty="0">
                <a:latin typeface="Calibri" charset="0"/>
              </a:rPr>
              <a:t>Estimado al completamiento (EAC1): asumiendo que el trabajo por realizar seguirá con el mismo </a:t>
            </a:r>
            <a:r>
              <a:rPr lang="es-CR" sz="2400" dirty="0" smtClean="0">
                <a:latin typeface="Calibri" charset="0"/>
              </a:rPr>
              <a:t>CPI, </a:t>
            </a:r>
            <a:r>
              <a:rPr lang="es-CR" sz="2400" dirty="0">
                <a:latin typeface="Calibri" charset="0"/>
              </a:rPr>
              <a:t>es decir se asume que el trabajo por realizar experimentará un comportamiento similar al que ha presentado hasta la fecha</a:t>
            </a:r>
          </a:p>
          <a:p>
            <a:pPr marL="990600" lvl="1" indent="-533400"/>
            <a:r>
              <a:rPr lang="en-US" sz="2400" dirty="0" smtClean="0">
                <a:latin typeface="Calibri" charset="0"/>
              </a:rPr>
              <a:t>EAC=BAC/CPI</a:t>
            </a:r>
            <a:endParaRPr lang="en-US" sz="2400" dirty="0">
              <a:latin typeface="Calibri" charset="0"/>
            </a:endParaRPr>
          </a:p>
          <a:p>
            <a:pPr marL="990600" lvl="1" indent="-533400"/>
            <a:r>
              <a:rPr lang="en-US" sz="2400" dirty="0" err="1">
                <a:latin typeface="Calibri" charset="0"/>
              </a:rPr>
              <a:t>Ejemplo</a:t>
            </a:r>
            <a:r>
              <a:rPr lang="en-US" sz="2400" dirty="0">
                <a:latin typeface="Calibri" charset="0"/>
              </a:rPr>
              <a:t>: 100/0.83=120.83</a:t>
            </a:r>
          </a:p>
          <a:p>
            <a:pPr marL="990600" lvl="1" indent="-533400"/>
            <a:r>
              <a:rPr lang="en-US" sz="2400" dirty="0">
                <a:latin typeface="Calibri" charset="0"/>
              </a:rPr>
              <a:t>Lo anterior </a:t>
            </a:r>
            <a:r>
              <a:rPr lang="en-US" sz="2400" dirty="0" err="1">
                <a:latin typeface="Calibri" charset="0"/>
              </a:rPr>
              <a:t>implica</a:t>
            </a:r>
            <a:r>
              <a:rPr lang="en-US" sz="2400" dirty="0">
                <a:latin typeface="Calibri" charset="0"/>
              </a:rPr>
              <a:t> </a:t>
            </a:r>
            <a:r>
              <a:rPr lang="en-US" sz="2400" dirty="0" err="1">
                <a:latin typeface="Calibri" charset="0"/>
              </a:rPr>
              <a:t>que</a:t>
            </a:r>
            <a:r>
              <a:rPr lang="en-US" sz="2400" dirty="0">
                <a:latin typeface="Calibri" charset="0"/>
              </a:rPr>
              <a:t> </a:t>
            </a:r>
            <a:r>
              <a:rPr lang="en-US" sz="2400" dirty="0" err="1">
                <a:latin typeface="Calibri" charset="0"/>
              </a:rPr>
              <a:t>si</a:t>
            </a:r>
            <a:r>
              <a:rPr lang="en-US" sz="2400" dirty="0">
                <a:latin typeface="Calibri" charset="0"/>
              </a:rPr>
              <a:t> el </a:t>
            </a:r>
            <a:r>
              <a:rPr lang="en-US" sz="2400" dirty="0" err="1">
                <a:latin typeface="Calibri" charset="0"/>
              </a:rPr>
              <a:t>desempeño</a:t>
            </a:r>
            <a:r>
              <a:rPr lang="en-US" sz="2400" dirty="0">
                <a:latin typeface="Calibri" charset="0"/>
              </a:rPr>
              <a:t> de </a:t>
            </a:r>
            <a:r>
              <a:rPr lang="en-US" sz="2400" dirty="0" err="1">
                <a:latin typeface="Calibri" charset="0"/>
              </a:rPr>
              <a:t>costos</a:t>
            </a:r>
            <a:r>
              <a:rPr lang="en-US" sz="2400" dirty="0">
                <a:latin typeface="Calibri" charset="0"/>
              </a:rPr>
              <a:t> continua, el </a:t>
            </a:r>
            <a:r>
              <a:rPr lang="en-US" sz="2400" dirty="0" err="1">
                <a:latin typeface="Calibri" charset="0"/>
              </a:rPr>
              <a:t>proyecto</a:t>
            </a:r>
            <a:r>
              <a:rPr lang="en-US" sz="2400" dirty="0">
                <a:latin typeface="Calibri" charset="0"/>
              </a:rPr>
              <a:t> </a:t>
            </a:r>
            <a:r>
              <a:rPr lang="en-US" sz="2400" dirty="0" err="1">
                <a:latin typeface="Calibri" charset="0"/>
              </a:rPr>
              <a:t>costará</a:t>
            </a:r>
            <a:r>
              <a:rPr lang="en-US" sz="2400" dirty="0">
                <a:latin typeface="Calibri" charset="0"/>
              </a:rPr>
              <a:t> 120.83 en </a:t>
            </a:r>
            <a:r>
              <a:rPr lang="en-US" sz="2400" dirty="0" err="1">
                <a:latin typeface="Calibri" charset="0"/>
              </a:rPr>
              <a:t>lugar</a:t>
            </a:r>
            <a:r>
              <a:rPr lang="en-US" sz="2400" dirty="0">
                <a:latin typeface="Calibri" charset="0"/>
              </a:rPr>
              <a:t> de 100</a:t>
            </a:r>
          </a:p>
        </p:txBody>
      </p:sp>
    </p:spTree>
    <p:extLst>
      <p:ext uri="{BB962C8B-B14F-4D97-AF65-F5344CB8AC3E}">
        <p14:creationId xmlns:p14="http://schemas.microsoft.com/office/powerpoint/2010/main" val="71532728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260098"/>
                                        </p:tgtEl>
                                        <p:attrNameLst>
                                          <p:attrName>style.visibility</p:attrName>
                                        </p:attrNameLst>
                                      </p:cBhvr>
                                      <p:to>
                                        <p:strVal val="visible"/>
                                      </p:to>
                                    </p:set>
                                    <p:animEffect transition="in" filter="dissolve">
                                      <p:cBhvr>
                                        <p:cTn id="7" dur="500"/>
                                        <p:tgtEl>
                                          <p:spTgt spid="2600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60099">
                                            <p:txEl>
                                              <p:pRg st="0" end="0"/>
                                            </p:txEl>
                                          </p:spTgt>
                                        </p:tgtEl>
                                        <p:attrNameLst>
                                          <p:attrName>style.visibility</p:attrName>
                                        </p:attrNameLst>
                                      </p:cBhvr>
                                      <p:to>
                                        <p:strVal val="visible"/>
                                      </p:to>
                                    </p:set>
                                    <p:animEffect transition="in" filter="dissolve">
                                      <p:cBhvr>
                                        <p:cTn id="12" dur="500"/>
                                        <p:tgtEl>
                                          <p:spTgt spid="260099">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60099">
                                            <p:txEl>
                                              <p:pRg st="1" end="1"/>
                                            </p:txEl>
                                          </p:spTgt>
                                        </p:tgtEl>
                                        <p:attrNameLst>
                                          <p:attrName>style.visibility</p:attrName>
                                        </p:attrNameLst>
                                      </p:cBhvr>
                                      <p:to>
                                        <p:strVal val="visible"/>
                                      </p:to>
                                    </p:set>
                                    <p:animEffect transition="in" filter="dissolve">
                                      <p:cBhvr>
                                        <p:cTn id="15" dur="500"/>
                                        <p:tgtEl>
                                          <p:spTgt spid="260099">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60099">
                                            <p:txEl>
                                              <p:pRg st="2" end="2"/>
                                            </p:txEl>
                                          </p:spTgt>
                                        </p:tgtEl>
                                        <p:attrNameLst>
                                          <p:attrName>style.visibility</p:attrName>
                                        </p:attrNameLst>
                                      </p:cBhvr>
                                      <p:to>
                                        <p:strVal val="visible"/>
                                      </p:to>
                                    </p:set>
                                    <p:animEffect transition="in" filter="dissolve">
                                      <p:cBhvr>
                                        <p:cTn id="18" dur="500"/>
                                        <p:tgtEl>
                                          <p:spTgt spid="260099">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60099">
                                            <p:txEl>
                                              <p:pRg st="3" end="3"/>
                                            </p:txEl>
                                          </p:spTgt>
                                        </p:tgtEl>
                                        <p:attrNameLst>
                                          <p:attrName>style.visibility</p:attrName>
                                        </p:attrNameLst>
                                      </p:cBhvr>
                                      <p:to>
                                        <p:strVal val="visible"/>
                                      </p:to>
                                    </p:set>
                                    <p:animEffect transition="in" filter="dissolve">
                                      <p:cBhvr>
                                        <p:cTn id="21" dur="500"/>
                                        <p:tgtEl>
                                          <p:spTgt spid="260099">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60099">
                                            <p:txEl>
                                              <p:pRg st="4" end="4"/>
                                            </p:txEl>
                                          </p:spTgt>
                                        </p:tgtEl>
                                        <p:attrNameLst>
                                          <p:attrName>style.visibility</p:attrName>
                                        </p:attrNameLst>
                                      </p:cBhvr>
                                      <p:to>
                                        <p:strVal val="visible"/>
                                      </p:to>
                                    </p:set>
                                    <p:animEffect transition="in" filter="dissolve">
                                      <p:cBhvr>
                                        <p:cTn id="24" dur="500"/>
                                        <p:tgtEl>
                                          <p:spTgt spid="260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098" grpId="0"/>
      <p:bldP spid="260099" grpId="0" build="p"/>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1122" name="Rectangle 2"/>
          <p:cNvSpPr>
            <a:spLocks noGrp="1"/>
          </p:cNvSpPr>
          <p:nvPr>
            <p:ph type="title" idx="4294967295"/>
          </p:nvPr>
        </p:nvSpPr>
        <p:spPr>
          <a:xfrm>
            <a:off x="457200" y="274638"/>
            <a:ext cx="8229600" cy="114300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solidFill>
                  <a:schemeClr val="tx1"/>
                </a:solidFill>
                <a:prstDash val="solid"/>
                <a:miter lim="800000"/>
                <a:headEnd/>
                <a:tailEn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a:lstStyle/>
          <a:p>
            <a:r>
              <a:rPr lang="es-CR" sz="2600">
                <a:latin typeface="Calibri" charset="0"/>
              </a:rPr>
              <a:t>Análisis de desempeño y </a:t>
            </a:r>
            <a:br>
              <a:rPr lang="es-CR" sz="2600">
                <a:latin typeface="Calibri" charset="0"/>
              </a:rPr>
            </a:br>
            <a:r>
              <a:rPr lang="es-CR" sz="2600">
                <a:latin typeface="Calibri" charset="0"/>
              </a:rPr>
              <a:t>proyecciones de costo</a:t>
            </a:r>
            <a:endParaRPr lang="en-US" sz="2600">
              <a:latin typeface="Calibri" charset="0"/>
            </a:endParaRPr>
          </a:p>
        </p:txBody>
      </p:sp>
      <p:sp>
        <p:nvSpPr>
          <p:cNvPr id="261123" name="Rectangle 3"/>
          <p:cNvSpPr>
            <a:spLocks noGrp="1"/>
          </p:cNvSpPr>
          <p:nvPr>
            <p:ph type="body" sz="half" idx="4294967295"/>
          </p:nvPr>
        </p:nvSpPr>
        <p:spPr>
          <a:xfrm>
            <a:off x="251520" y="1700808"/>
            <a:ext cx="8663880" cy="4680520"/>
          </a:xfrm>
        </p:spPr>
        <p:txBody>
          <a:bodyPr>
            <a:normAutofit/>
          </a:bodyPr>
          <a:lstStyle/>
          <a:p>
            <a:pPr marL="609600" indent="-609600"/>
            <a:r>
              <a:rPr lang="es-CR" sz="2400" dirty="0">
                <a:latin typeface="Calibri" charset="0"/>
              </a:rPr>
              <a:t>Cuánto es probable que cueste el proyecto completo? Alternativa 2</a:t>
            </a:r>
          </a:p>
          <a:p>
            <a:pPr marL="990600" lvl="1" indent="-533400"/>
            <a:r>
              <a:rPr lang="es-CR" sz="2400" dirty="0">
                <a:latin typeface="Calibri" charset="0"/>
              </a:rPr>
              <a:t>Estimado al completamiento (EAC2): asumiendo que el trabajo por realizar se completará a la razón presupuestada, es decir se asume que el trabajo por realizar experimentará un comportamiento similar al que estaba planeado</a:t>
            </a:r>
          </a:p>
          <a:p>
            <a:pPr marL="990600" lvl="1" indent="-533400"/>
            <a:r>
              <a:rPr lang="en-US" sz="2400" dirty="0" smtClean="0">
                <a:latin typeface="Calibri" charset="0"/>
              </a:rPr>
              <a:t>EAC2=AC+BAC-EV</a:t>
            </a:r>
            <a:endParaRPr lang="en-US" sz="2400" dirty="0">
              <a:latin typeface="Calibri" charset="0"/>
            </a:endParaRPr>
          </a:p>
          <a:p>
            <a:pPr marL="990600" lvl="1" indent="-533400"/>
            <a:r>
              <a:rPr lang="en-US" sz="2400" dirty="0" err="1">
                <a:latin typeface="Calibri" charset="0"/>
              </a:rPr>
              <a:t>Ejemplo</a:t>
            </a:r>
            <a:r>
              <a:rPr lang="en-US" sz="2400" dirty="0">
                <a:latin typeface="Calibri" charset="0"/>
              </a:rPr>
              <a:t>: 29+100-24=105</a:t>
            </a:r>
          </a:p>
          <a:p>
            <a:pPr marL="990600" lvl="1" indent="-533400"/>
            <a:r>
              <a:rPr lang="en-US" sz="2400" dirty="0">
                <a:latin typeface="Calibri" charset="0"/>
              </a:rPr>
              <a:t>Lo anterior </a:t>
            </a:r>
            <a:r>
              <a:rPr lang="en-US" sz="2400" dirty="0" err="1">
                <a:latin typeface="Calibri" charset="0"/>
              </a:rPr>
              <a:t>implica</a:t>
            </a:r>
            <a:r>
              <a:rPr lang="en-US" sz="2400" dirty="0">
                <a:latin typeface="Calibri" charset="0"/>
              </a:rPr>
              <a:t> </a:t>
            </a:r>
            <a:r>
              <a:rPr lang="en-US" sz="2400" dirty="0" err="1">
                <a:latin typeface="Calibri" charset="0"/>
              </a:rPr>
              <a:t>que</a:t>
            </a:r>
            <a:r>
              <a:rPr lang="en-US" sz="2400" dirty="0">
                <a:latin typeface="Calibri" charset="0"/>
              </a:rPr>
              <a:t> </a:t>
            </a:r>
            <a:r>
              <a:rPr lang="en-US" sz="2400" dirty="0" err="1">
                <a:latin typeface="Calibri" charset="0"/>
              </a:rPr>
              <a:t>si</a:t>
            </a:r>
            <a:r>
              <a:rPr lang="en-US" sz="2400" dirty="0">
                <a:latin typeface="Calibri" charset="0"/>
              </a:rPr>
              <a:t> el </a:t>
            </a:r>
            <a:r>
              <a:rPr lang="en-US" sz="2400" dirty="0" err="1">
                <a:latin typeface="Calibri" charset="0"/>
              </a:rPr>
              <a:t>desempeño</a:t>
            </a:r>
            <a:r>
              <a:rPr lang="en-US" sz="2400" dirty="0">
                <a:latin typeface="Calibri" charset="0"/>
              </a:rPr>
              <a:t> de </a:t>
            </a:r>
            <a:r>
              <a:rPr lang="en-US" sz="2400" dirty="0" err="1">
                <a:latin typeface="Calibri" charset="0"/>
              </a:rPr>
              <a:t>costos</a:t>
            </a:r>
            <a:r>
              <a:rPr lang="en-US" sz="2400" dirty="0">
                <a:latin typeface="Calibri" charset="0"/>
              </a:rPr>
              <a:t> continua, el </a:t>
            </a:r>
            <a:r>
              <a:rPr lang="en-US" sz="2400" dirty="0" err="1">
                <a:latin typeface="Calibri" charset="0"/>
              </a:rPr>
              <a:t>proyecto</a:t>
            </a:r>
            <a:r>
              <a:rPr lang="en-US" sz="2400" dirty="0">
                <a:latin typeface="Calibri" charset="0"/>
              </a:rPr>
              <a:t> </a:t>
            </a:r>
            <a:r>
              <a:rPr lang="en-US" sz="2400" dirty="0" err="1">
                <a:latin typeface="Calibri" charset="0"/>
              </a:rPr>
              <a:t>costará</a:t>
            </a:r>
            <a:r>
              <a:rPr lang="en-US" sz="2400" dirty="0">
                <a:latin typeface="Calibri" charset="0"/>
              </a:rPr>
              <a:t> 105 en </a:t>
            </a:r>
            <a:r>
              <a:rPr lang="en-US" sz="2400" dirty="0" err="1">
                <a:latin typeface="Calibri" charset="0"/>
              </a:rPr>
              <a:t>lugar</a:t>
            </a:r>
            <a:r>
              <a:rPr lang="en-US" sz="2400" dirty="0">
                <a:latin typeface="Calibri" charset="0"/>
              </a:rPr>
              <a:t> de 100</a:t>
            </a:r>
          </a:p>
        </p:txBody>
      </p:sp>
    </p:spTree>
    <p:extLst>
      <p:ext uri="{BB962C8B-B14F-4D97-AF65-F5344CB8AC3E}">
        <p14:creationId xmlns:p14="http://schemas.microsoft.com/office/powerpoint/2010/main" val="118641146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261122"/>
                                        </p:tgtEl>
                                        <p:attrNameLst>
                                          <p:attrName>style.visibility</p:attrName>
                                        </p:attrNameLst>
                                      </p:cBhvr>
                                      <p:to>
                                        <p:strVal val="visible"/>
                                      </p:to>
                                    </p:set>
                                    <p:animEffect transition="in" filter="dissolve">
                                      <p:cBhvr>
                                        <p:cTn id="7" dur="500"/>
                                        <p:tgtEl>
                                          <p:spTgt spid="2611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61123">
                                            <p:txEl>
                                              <p:pRg st="0" end="0"/>
                                            </p:txEl>
                                          </p:spTgt>
                                        </p:tgtEl>
                                        <p:attrNameLst>
                                          <p:attrName>style.visibility</p:attrName>
                                        </p:attrNameLst>
                                      </p:cBhvr>
                                      <p:to>
                                        <p:strVal val="visible"/>
                                      </p:to>
                                    </p:set>
                                    <p:animEffect transition="in" filter="dissolve">
                                      <p:cBhvr>
                                        <p:cTn id="12" dur="500"/>
                                        <p:tgtEl>
                                          <p:spTgt spid="261123">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61123">
                                            <p:txEl>
                                              <p:pRg st="1" end="1"/>
                                            </p:txEl>
                                          </p:spTgt>
                                        </p:tgtEl>
                                        <p:attrNameLst>
                                          <p:attrName>style.visibility</p:attrName>
                                        </p:attrNameLst>
                                      </p:cBhvr>
                                      <p:to>
                                        <p:strVal val="visible"/>
                                      </p:to>
                                    </p:set>
                                    <p:animEffect transition="in" filter="dissolve">
                                      <p:cBhvr>
                                        <p:cTn id="15" dur="500"/>
                                        <p:tgtEl>
                                          <p:spTgt spid="261123">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61123">
                                            <p:txEl>
                                              <p:pRg st="2" end="2"/>
                                            </p:txEl>
                                          </p:spTgt>
                                        </p:tgtEl>
                                        <p:attrNameLst>
                                          <p:attrName>style.visibility</p:attrName>
                                        </p:attrNameLst>
                                      </p:cBhvr>
                                      <p:to>
                                        <p:strVal val="visible"/>
                                      </p:to>
                                    </p:set>
                                    <p:animEffect transition="in" filter="dissolve">
                                      <p:cBhvr>
                                        <p:cTn id="18" dur="500"/>
                                        <p:tgtEl>
                                          <p:spTgt spid="261123">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61123">
                                            <p:txEl>
                                              <p:pRg st="3" end="3"/>
                                            </p:txEl>
                                          </p:spTgt>
                                        </p:tgtEl>
                                        <p:attrNameLst>
                                          <p:attrName>style.visibility</p:attrName>
                                        </p:attrNameLst>
                                      </p:cBhvr>
                                      <p:to>
                                        <p:strVal val="visible"/>
                                      </p:to>
                                    </p:set>
                                    <p:animEffect transition="in" filter="dissolve">
                                      <p:cBhvr>
                                        <p:cTn id="21" dur="500"/>
                                        <p:tgtEl>
                                          <p:spTgt spid="261123">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61123">
                                            <p:txEl>
                                              <p:pRg st="4" end="4"/>
                                            </p:txEl>
                                          </p:spTgt>
                                        </p:tgtEl>
                                        <p:attrNameLst>
                                          <p:attrName>style.visibility</p:attrName>
                                        </p:attrNameLst>
                                      </p:cBhvr>
                                      <p:to>
                                        <p:strVal val="visible"/>
                                      </p:to>
                                    </p:set>
                                    <p:animEffect transition="in" filter="dissolve">
                                      <p:cBhvr>
                                        <p:cTn id="24" dur="500"/>
                                        <p:tgtEl>
                                          <p:spTgt spid="2611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22" grpId="0"/>
      <p:bldP spid="261123" grpId="0" build="p"/>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2146" name="Rectangle 2"/>
          <p:cNvSpPr>
            <a:spLocks noGrp="1"/>
          </p:cNvSpPr>
          <p:nvPr>
            <p:ph type="title" idx="4294967295"/>
          </p:nvPr>
        </p:nvSpPr>
        <p:spPr>
          <a:xfrm>
            <a:off x="457200" y="274638"/>
            <a:ext cx="8229600" cy="114300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solidFill>
                  <a:schemeClr val="tx1"/>
                </a:solidFill>
                <a:prstDash val="solid"/>
                <a:miter lim="800000"/>
                <a:headEnd/>
                <a:tailEn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a:lstStyle/>
          <a:p>
            <a:r>
              <a:rPr lang="es-CR" sz="2600">
                <a:latin typeface="Calibri" charset="0"/>
              </a:rPr>
              <a:t>Análisis de desempeño y </a:t>
            </a:r>
            <a:br>
              <a:rPr lang="es-CR" sz="2600">
                <a:latin typeface="Calibri" charset="0"/>
              </a:rPr>
            </a:br>
            <a:r>
              <a:rPr lang="es-CR" sz="2600">
                <a:latin typeface="Calibri" charset="0"/>
              </a:rPr>
              <a:t>proyecciones de costo</a:t>
            </a:r>
            <a:endParaRPr lang="en-US" sz="2600">
              <a:latin typeface="Calibri" charset="0"/>
            </a:endParaRPr>
          </a:p>
        </p:txBody>
      </p:sp>
      <p:sp>
        <p:nvSpPr>
          <p:cNvPr id="262147" name="Rectangle 3"/>
          <p:cNvSpPr>
            <a:spLocks noGrp="1"/>
          </p:cNvSpPr>
          <p:nvPr>
            <p:ph type="body" sz="half" idx="4294967295"/>
          </p:nvPr>
        </p:nvSpPr>
        <p:spPr>
          <a:xfrm>
            <a:off x="251520" y="1700808"/>
            <a:ext cx="8663880" cy="4680520"/>
          </a:xfrm>
        </p:spPr>
        <p:txBody>
          <a:bodyPr>
            <a:noAutofit/>
          </a:bodyPr>
          <a:lstStyle/>
          <a:p>
            <a:pPr marL="609600" indent="-609600"/>
            <a:r>
              <a:rPr lang="es-CR" sz="2400" dirty="0">
                <a:latin typeface="Calibri" charset="0"/>
              </a:rPr>
              <a:t>Cuánto es probable que cueste el proyecto completo? Alternativa 3</a:t>
            </a:r>
          </a:p>
          <a:p>
            <a:pPr marL="990600" lvl="1" indent="-533400"/>
            <a:r>
              <a:rPr lang="es-CR" sz="2400" dirty="0">
                <a:latin typeface="Calibri" charset="0"/>
              </a:rPr>
              <a:t>Estimado al completamiento (EAC3): se asume que el trabajo por realizar experimentará un comportamiento influenciado por el índice de desempeño de cronograma y por el índice de desempeño de costo. Es más utilizado cuando el cronograma es un factor que impacta el estimado para completar</a:t>
            </a:r>
          </a:p>
          <a:p>
            <a:pPr marL="990600" lvl="1" indent="-533400"/>
            <a:r>
              <a:rPr lang="en-US" sz="2400" dirty="0" smtClean="0">
                <a:latin typeface="Calibri" charset="0"/>
              </a:rPr>
              <a:t>EAC3=AC+(BAC-EV)/(</a:t>
            </a:r>
            <a:r>
              <a:rPr lang="en-US" sz="2400" dirty="0" err="1" smtClean="0">
                <a:latin typeface="Calibri" charset="0"/>
              </a:rPr>
              <a:t>CPIxSPI</a:t>
            </a:r>
            <a:r>
              <a:rPr lang="en-US" sz="2400" dirty="0" smtClean="0">
                <a:latin typeface="Calibri" charset="0"/>
              </a:rPr>
              <a:t>)</a:t>
            </a:r>
            <a:endParaRPr lang="en-US" sz="2400" dirty="0">
              <a:latin typeface="Calibri" charset="0"/>
            </a:endParaRPr>
          </a:p>
          <a:p>
            <a:pPr marL="990600" lvl="1" indent="-533400"/>
            <a:r>
              <a:rPr lang="en-US" sz="2400" dirty="0" err="1">
                <a:latin typeface="Calibri" charset="0"/>
              </a:rPr>
              <a:t>Ejemplo</a:t>
            </a:r>
            <a:r>
              <a:rPr lang="en-US" sz="2400" dirty="0">
                <a:latin typeface="Calibri" charset="0"/>
              </a:rPr>
              <a:t>: 29+(100-24)/(0.83x0.75)=122.1</a:t>
            </a:r>
          </a:p>
          <a:p>
            <a:pPr marL="990600" lvl="1" indent="-533400"/>
            <a:r>
              <a:rPr lang="en-US" sz="2400" dirty="0">
                <a:latin typeface="Calibri" charset="0"/>
              </a:rPr>
              <a:t>Lo anterior </a:t>
            </a:r>
            <a:r>
              <a:rPr lang="en-US" sz="2400" dirty="0" err="1">
                <a:latin typeface="Calibri" charset="0"/>
              </a:rPr>
              <a:t>implica</a:t>
            </a:r>
            <a:r>
              <a:rPr lang="en-US" sz="2400" dirty="0">
                <a:latin typeface="Calibri" charset="0"/>
              </a:rPr>
              <a:t> </a:t>
            </a:r>
            <a:r>
              <a:rPr lang="en-US" sz="2400" dirty="0" err="1">
                <a:latin typeface="Calibri" charset="0"/>
              </a:rPr>
              <a:t>que</a:t>
            </a:r>
            <a:r>
              <a:rPr lang="en-US" sz="2400" dirty="0">
                <a:latin typeface="Calibri" charset="0"/>
              </a:rPr>
              <a:t> </a:t>
            </a:r>
            <a:r>
              <a:rPr lang="en-US" sz="2400" dirty="0" err="1">
                <a:latin typeface="Calibri" charset="0"/>
              </a:rPr>
              <a:t>si</a:t>
            </a:r>
            <a:r>
              <a:rPr lang="en-US" sz="2400" dirty="0">
                <a:latin typeface="Calibri" charset="0"/>
              </a:rPr>
              <a:t> el </a:t>
            </a:r>
            <a:r>
              <a:rPr lang="en-US" sz="2400" dirty="0" err="1">
                <a:latin typeface="Calibri" charset="0"/>
              </a:rPr>
              <a:t>desempeño</a:t>
            </a:r>
            <a:r>
              <a:rPr lang="en-US" sz="2400" dirty="0">
                <a:latin typeface="Calibri" charset="0"/>
              </a:rPr>
              <a:t> de </a:t>
            </a:r>
            <a:r>
              <a:rPr lang="en-US" sz="2400" dirty="0" err="1">
                <a:latin typeface="Calibri" charset="0"/>
              </a:rPr>
              <a:t>costos</a:t>
            </a:r>
            <a:r>
              <a:rPr lang="en-US" sz="2400" dirty="0">
                <a:latin typeface="Calibri" charset="0"/>
              </a:rPr>
              <a:t> continua, el </a:t>
            </a:r>
            <a:r>
              <a:rPr lang="en-US" sz="2400" dirty="0" err="1">
                <a:latin typeface="Calibri" charset="0"/>
              </a:rPr>
              <a:t>proyecto</a:t>
            </a:r>
            <a:r>
              <a:rPr lang="en-US" sz="2400" dirty="0">
                <a:latin typeface="Calibri" charset="0"/>
              </a:rPr>
              <a:t> </a:t>
            </a:r>
            <a:r>
              <a:rPr lang="en-US" sz="2400" dirty="0" err="1">
                <a:latin typeface="Calibri" charset="0"/>
              </a:rPr>
              <a:t>costará</a:t>
            </a:r>
            <a:r>
              <a:rPr lang="en-US" sz="2400" dirty="0">
                <a:latin typeface="Calibri" charset="0"/>
              </a:rPr>
              <a:t> 122.1 en </a:t>
            </a:r>
            <a:r>
              <a:rPr lang="en-US" sz="2400" dirty="0" err="1">
                <a:latin typeface="Calibri" charset="0"/>
              </a:rPr>
              <a:t>lugar</a:t>
            </a:r>
            <a:r>
              <a:rPr lang="en-US" sz="2400" dirty="0">
                <a:latin typeface="Calibri" charset="0"/>
              </a:rPr>
              <a:t> de 100</a:t>
            </a:r>
          </a:p>
        </p:txBody>
      </p:sp>
    </p:spTree>
    <p:extLst>
      <p:ext uri="{BB962C8B-B14F-4D97-AF65-F5344CB8AC3E}">
        <p14:creationId xmlns:p14="http://schemas.microsoft.com/office/powerpoint/2010/main" val="395947498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262146"/>
                                        </p:tgtEl>
                                        <p:attrNameLst>
                                          <p:attrName>style.visibility</p:attrName>
                                        </p:attrNameLst>
                                      </p:cBhvr>
                                      <p:to>
                                        <p:strVal val="visible"/>
                                      </p:to>
                                    </p:set>
                                    <p:animEffect transition="in" filter="dissolve">
                                      <p:cBhvr>
                                        <p:cTn id="7" dur="500"/>
                                        <p:tgtEl>
                                          <p:spTgt spid="262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62147">
                                            <p:txEl>
                                              <p:pRg st="0" end="0"/>
                                            </p:txEl>
                                          </p:spTgt>
                                        </p:tgtEl>
                                        <p:attrNameLst>
                                          <p:attrName>style.visibility</p:attrName>
                                        </p:attrNameLst>
                                      </p:cBhvr>
                                      <p:to>
                                        <p:strVal val="visible"/>
                                      </p:to>
                                    </p:set>
                                    <p:animEffect transition="in" filter="dissolve">
                                      <p:cBhvr>
                                        <p:cTn id="12" dur="500"/>
                                        <p:tgtEl>
                                          <p:spTgt spid="262147">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62147">
                                            <p:txEl>
                                              <p:pRg st="1" end="1"/>
                                            </p:txEl>
                                          </p:spTgt>
                                        </p:tgtEl>
                                        <p:attrNameLst>
                                          <p:attrName>style.visibility</p:attrName>
                                        </p:attrNameLst>
                                      </p:cBhvr>
                                      <p:to>
                                        <p:strVal val="visible"/>
                                      </p:to>
                                    </p:set>
                                    <p:animEffect transition="in" filter="dissolve">
                                      <p:cBhvr>
                                        <p:cTn id="15" dur="500"/>
                                        <p:tgtEl>
                                          <p:spTgt spid="262147">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62147">
                                            <p:txEl>
                                              <p:pRg st="2" end="2"/>
                                            </p:txEl>
                                          </p:spTgt>
                                        </p:tgtEl>
                                        <p:attrNameLst>
                                          <p:attrName>style.visibility</p:attrName>
                                        </p:attrNameLst>
                                      </p:cBhvr>
                                      <p:to>
                                        <p:strVal val="visible"/>
                                      </p:to>
                                    </p:set>
                                    <p:animEffect transition="in" filter="dissolve">
                                      <p:cBhvr>
                                        <p:cTn id="18" dur="500"/>
                                        <p:tgtEl>
                                          <p:spTgt spid="262147">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62147">
                                            <p:txEl>
                                              <p:pRg st="3" end="3"/>
                                            </p:txEl>
                                          </p:spTgt>
                                        </p:tgtEl>
                                        <p:attrNameLst>
                                          <p:attrName>style.visibility</p:attrName>
                                        </p:attrNameLst>
                                      </p:cBhvr>
                                      <p:to>
                                        <p:strVal val="visible"/>
                                      </p:to>
                                    </p:set>
                                    <p:animEffect transition="in" filter="dissolve">
                                      <p:cBhvr>
                                        <p:cTn id="21" dur="500"/>
                                        <p:tgtEl>
                                          <p:spTgt spid="262147">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62147">
                                            <p:txEl>
                                              <p:pRg st="4" end="4"/>
                                            </p:txEl>
                                          </p:spTgt>
                                        </p:tgtEl>
                                        <p:attrNameLst>
                                          <p:attrName>style.visibility</p:attrName>
                                        </p:attrNameLst>
                                      </p:cBhvr>
                                      <p:to>
                                        <p:strVal val="visible"/>
                                      </p:to>
                                    </p:set>
                                    <p:animEffect transition="in" filter="dissolve">
                                      <p:cBhvr>
                                        <p:cTn id="24" dur="500"/>
                                        <p:tgtEl>
                                          <p:spTgt spid="2621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146" grpId="0"/>
      <p:bldP spid="262147" grpId="0" build="p"/>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3170" name="Rectangle 2"/>
          <p:cNvSpPr>
            <a:spLocks noGrp="1"/>
          </p:cNvSpPr>
          <p:nvPr>
            <p:ph type="title" idx="4294967295"/>
          </p:nvPr>
        </p:nvSpPr>
        <p:spPr>
          <a:xfrm>
            <a:off x="457200" y="274638"/>
            <a:ext cx="8229600" cy="114300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solidFill>
                  <a:schemeClr val="tx1"/>
                </a:solidFill>
                <a:prstDash val="solid"/>
                <a:miter lim="800000"/>
                <a:headEnd/>
                <a:tailEn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a:lstStyle/>
          <a:p>
            <a:r>
              <a:rPr lang="es-CR" sz="2600">
                <a:latin typeface="Calibri" charset="0"/>
              </a:rPr>
              <a:t>Análisis de desempeño y </a:t>
            </a:r>
            <a:br>
              <a:rPr lang="es-CR" sz="2600">
                <a:latin typeface="Calibri" charset="0"/>
              </a:rPr>
            </a:br>
            <a:r>
              <a:rPr lang="es-CR" sz="2600">
                <a:latin typeface="Calibri" charset="0"/>
              </a:rPr>
              <a:t>proyecciones de costo</a:t>
            </a:r>
            <a:endParaRPr lang="en-US" sz="2600">
              <a:latin typeface="Calibri" charset="0"/>
            </a:endParaRPr>
          </a:p>
        </p:txBody>
      </p:sp>
      <p:sp>
        <p:nvSpPr>
          <p:cNvPr id="263171" name="Rectangle 3"/>
          <p:cNvSpPr>
            <a:spLocks noGrp="1"/>
          </p:cNvSpPr>
          <p:nvPr>
            <p:ph type="body" sz="half" idx="4294967295"/>
          </p:nvPr>
        </p:nvSpPr>
        <p:spPr>
          <a:xfrm>
            <a:off x="251520" y="1700808"/>
            <a:ext cx="8663880" cy="4680520"/>
          </a:xfrm>
        </p:spPr>
        <p:txBody>
          <a:bodyPr>
            <a:normAutofit/>
          </a:bodyPr>
          <a:lstStyle/>
          <a:p>
            <a:pPr marL="609600" indent="-609600">
              <a:lnSpc>
                <a:spcPct val="90000"/>
              </a:lnSpc>
            </a:pPr>
            <a:r>
              <a:rPr lang="es-CR" sz="2400" dirty="0">
                <a:latin typeface="Calibri" charset="0"/>
              </a:rPr>
              <a:t>Terminaremos bajo o sobre el presupuesto?</a:t>
            </a:r>
          </a:p>
          <a:p>
            <a:pPr marL="990600" lvl="1" indent="-533400">
              <a:lnSpc>
                <a:spcPct val="90000"/>
              </a:lnSpc>
            </a:pPr>
            <a:r>
              <a:rPr lang="es-CR" sz="2400" dirty="0">
                <a:latin typeface="Calibri" charset="0"/>
              </a:rPr>
              <a:t>Varianza al completamiento (VAC), utilizando, por ejemplo EAC1:</a:t>
            </a:r>
          </a:p>
          <a:p>
            <a:pPr marL="990600" lvl="1" indent="-533400">
              <a:lnSpc>
                <a:spcPct val="90000"/>
              </a:lnSpc>
            </a:pPr>
            <a:r>
              <a:rPr lang="en-US" sz="2400" dirty="0" smtClean="0">
                <a:latin typeface="Calibri" charset="0"/>
              </a:rPr>
              <a:t>VAC=BAC-EAC</a:t>
            </a:r>
            <a:endParaRPr lang="en-US" sz="2400" dirty="0">
              <a:latin typeface="Calibri" charset="0"/>
            </a:endParaRPr>
          </a:p>
          <a:p>
            <a:pPr marL="990600" lvl="1" indent="-533400">
              <a:lnSpc>
                <a:spcPct val="90000"/>
              </a:lnSpc>
            </a:pPr>
            <a:r>
              <a:rPr lang="en-US" sz="2400" dirty="0" err="1">
                <a:latin typeface="Calibri" charset="0"/>
              </a:rPr>
              <a:t>Ejemplo</a:t>
            </a:r>
            <a:r>
              <a:rPr lang="en-US" sz="2400" dirty="0">
                <a:latin typeface="Calibri" charset="0"/>
              </a:rPr>
              <a:t>: 100-120.83=-20.83</a:t>
            </a:r>
          </a:p>
          <a:p>
            <a:pPr marL="990600" lvl="1" indent="-533400">
              <a:lnSpc>
                <a:spcPct val="90000"/>
              </a:lnSpc>
            </a:pPr>
            <a:r>
              <a:rPr lang="es-MX" sz="2400" dirty="0">
                <a:latin typeface="Calibri" charset="0"/>
              </a:rPr>
              <a:t>Porcentualmente: </a:t>
            </a:r>
          </a:p>
          <a:p>
            <a:pPr marL="990600" lvl="1" indent="-533400">
              <a:lnSpc>
                <a:spcPct val="90000"/>
              </a:lnSpc>
            </a:pPr>
            <a:r>
              <a:rPr lang="es-MX" sz="2400" dirty="0">
                <a:latin typeface="Calibri" charset="0"/>
              </a:rPr>
              <a:t>VAC</a:t>
            </a:r>
            <a:r>
              <a:rPr lang="es-MX" sz="2400" dirty="0" smtClean="0">
                <a:latin typeface="Calibri" charset="0"/>
              </a:rPr>
              <a:t>/BAC</a:t>
            </a:r>
            <a:r>
              <a:rPr lang="en-US" sz="2400" dirty="0">
                <a:latin typeface="Calibri" charset="0"/>
              </a:rPr>
              <a:t>=-20.83/100=-20.83%</a:t>
            </a:r>
          </a:p>
          <a:p>
            <a:pPr marL="990600" lvl="1" indent="-533400">
              <a:lnSpc>
                <a:spcPct val="90000"/>
              </a:lnSpc>
            </a:pPr>
            <a:r>
              <a:rPr lang="en-US" sz="2400" dirty="0">
                <a:latin typeface="Calibri" charset="0"/>
              </a:rPr>
              <a:t>Lo anterior </a:t>
            </a:r>
            <a:r>
              <a:rPr lang="en-US" sz="2400" dirty="0" err="1">
                <a:latin typeface="Calibri" charset="0"/>
              </a:rPr>
              <a:t>implica</a:t>
            </a:r>
            <a:r>
              <a:rPr lang="en-US" sz="2400" dirty="0">
                <a:latin typeface="Calibri" charset="0"/>
              </a:rPr>
              <a:t> </a:t>
            </a:r>
            <a:r>
              <a:rPr lang="en-US" sz="2400" dirty="0" err="1">
                <a:latin typeface="Calibri" charset="0"/>
              </a:rPr>
              <a:t>que</a:t>
            </a:r>
            <a:r>
              <a:rPr lang="en-US" sz="2400" dirty="0">
                <a:latin typeface="Calibri" charset="0"/>
              </a:rPr>
              <a:t> </a:t>
            </a:r>
            <a:r>
              <a:rPr lang="en-US" sz="2400" dirty="0" err="1">
                <a:latin typeface="Calibri" charset="0"/>
              </a:rPr>
              <a:t>si</a:t>
            </a:r>
            <a:r>
              <a:rPr lang="en-US" sz="2400" dirty="0">
                <a:latin typeface="Calibri" charset="0"/>
              </a:rPr>
              <a:t> la </a:t>
            </a:r>
            <a:r>
              <a:rPr lang="en-US" sz="2400" dirty="0" err="1">
                <a:latin typeface="Calibri" charset="0"/>
              </a:rPr>
              <a:t>tendencia</a:t>
            </a:r>
            <a:r>
              <a:rPr lang="en-US" sz="2400" dirty="0">
                <a:latin typeface="Calibri" charset="0"/>
              </a:rPr>
              <a:t> actual continua, el </a:t>
            </a:r>
            <a:r>
              <a:rPr lang="en-US" sz="2400" dirty="0" err="1">
                <a:latin typeface="Calibri" charset="0"/>
              </a:rPr>
              <a:t>proyecto</a:t>
            </a:r>
            <a:r>
              <a:rPr lang="en-US" sz="2400" dirty="0">
                <a:latin typeface="Calibri" charset="0"/>
              </a:rPr>
              <a:t> costar</a:t>
            </a:r>
            <a:r>
              <a:rPr lang="es-MX" sz="2400" dirty="0">
                <a:latin typeface="Calibri" charset="0"/>
              </a:rPr>
              <a:t>á 20.83 más que lo planeado</a:t>
            </a:r>
            <a:endParaRPr lang="es-CR" sz="2400" dirty="0">
              <a:latin typeface="Calibri" charset="0"/>
            </a:endParaRPr>
          </a:p>
        </p:txBody>
      </p:sp>
    </p:spTree>
    <p:extLst>
      <p:ext uri="{BB962C8B-B14F-4D97-AF65-F5344CB8AC3E}">
        <p14:creationId xmlns:p14="http://schemas.microsoft.com/office/powerpoint/2010/main" val="372361938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263170"/>
                                        </p:tgtEl>
                                        <p:attrNameLst>
                                          <p:attrName>style.visibility</p:attrName>
                                        </p:attrNameLst>
                                      </p:cBhvr>
                                      <p:to>
                                        <p:strVal val="visible"/>
                                      </p:to>
                                    </p:set>
                                    <p:animEffect transition="in" filter="dissolve">
                                      <p:cBhvr>
                                        <p:cTn id="7" dur="500"/>
                                        <p:tgtEl>
                                          <p:spTgt spid="2631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63171">
                                            <p:txEl>
                                              <p:pRg st="0" end="0"/>
                                            </p:txEl>
                                          </p:spTgt>
                                        </p:tgtEl>
                                        <p:attrNameLst>
                                          <p:attrName>style.visibility</p:attrName>
                                        </p:attrNameLst>
                                      </p:cBhvr>
                                      <p:to>
                                        <p:strVal val="visible"/>
                                      </p:to>
                                    </p:set>
                                    <p:animEffect transition="in" filter="dissolve">
                                      <p:cBhvr>
                                        <p:cTn id="12" dur="500"/>
                                        <p:tgtEl>
                                          <p:spTgt spid="263171">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63171">
                                            <p:txEl>
                                              <p:pRg st="1" end="1"/>
                                            </p:txEl>
                                          </p:spTgt>
                                        </p:tgtEl>
                                        <p:attrNameLst>
                                          <p:attrName>style.visibility</p:attrName>
                                        </p:attrNameLst>
                                      </p:cBhvr>
                                      <p:to>
                                        <p:strVal val="visible"/>
                                      </p:to>
                                    </p:set>
                                    <p:animEffect transition="in" filter="dissolve">
                                      <p:cBhvr>
                                        <p:cTn id="15" dur="500"/>
                                        <p:tgtEl>
                                          <p:spTgt spid="263171">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63171">
                                            <p:txEl>
                                              <p:pRg st="2" end="2"/>
                                            </p:txEl>
                                          </p:spTgt>
                                        </p:tgtEl>
                                        <p:attrNameLst>
                                          <p:attrName>style.visibility</p:attrName>
                                        </p:attrNameLst>
                                      </p:cBhvr>
                                      <p:to>
                                        <p:strVal val="visible"/>
                                      </p:to>
                                    </p:set>
                                    <p:animEffect transition="in" filter="dissolve">
                                      <p:cBhvr>
                                        <p:cTn id="18" dur="500"/>
                                        <p:tgtEl>
                                          <p:spTgt spid="263171">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63171">
                                            <p:txEl>
                                              <p:pRg st="3" end="3"/>
                                            </p:txEl>
                                          </p:spTgt>
                                        </p:tgtEl>
                                        <p:attrNameLst>
                                          <p:attrName>style.visibility</p:attrName>
                                        </p:attrNameLst>
                                      </p:cBhvr>
                                      <p:to>
                                        <p:strVal val="visible"/>
                                      </p:to>
                                    </p:set>
                                    <p:animEffect transition="in" filter="dissolve">
                                      <p:cBhvr>
                                        <p:cTn id="21" dur="500"/>
                                        <p:tgtEl>
                                          <p:spTgt spid="263171">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63171">
                                            <p:txEl>
                                              <p:pRg st="4" end="4"/>
                                            </p:txEl>
                                          </p:spTgt>
                                        </p:tgtEl>
                                        <p:attrNameLst>
                                          <p:attrName>style.visibility</p:attrName>
                                        </p:attrNameLst>
                                      </p:cBhvr>
                                      <p:to>
                                        <p:strVal val="visible"/>
                                      </p:to>
                                    </p:set>
                                    <p:animEffect transition="in" filter="dissolve">
                                      <p:cBhvr>
                                        <p:cTn id="24" dur="500"/>
                                        <p:tgtEl>
                                          <p:spTgt spid="263171">
                                            <p:txEl>
                                              <p:pRg st="4" end="4"/>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263171">
                                            <p:txEl>
                                              <p:pRg st="5" end="5"/>
                                            </p:txEl>
                                          </p:spTgt>
                                        </p:tgtEl>
                                        <p:attrNameLst>
                                          <p:attrName>style.visibility</p:attrName>
                                        </p:attrNameLst>
                                      </p:cBhvr>
                                      <p:to>
                                        <p:strVal val="visible"/>
                                      </p:to>
                                    </p:set>
                                    <p:animEffect transition="in" filter="dissolve">
                                      <p:cBhvr>
                                        <p:cTn id="27" dur="500"/>
                                        <p:tgtEl>
                                          <p:spTgt spid="263171">
                                            <p:txEl>
                                              <p:pRg st="5" end="5"/>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263171">
                                            <p:txEl>
                                              <p:pRg st="6" end="6"/>
                                            </p:txEl>
                                          </p:spTgt>
                                        </p:tgtEl>
                                        <p:attrNameLst>
                                          <p:attrName>style.visibility</p:attrName>
                                        </p:attrNameLst>
                                      </p:cBhvr>
                                      <p:to>
                                        <p:strVal val="visible"/>
                                      </p:to>
                                    </p:set>
                                    <p:animEffect transition="in" filter="dissolve">
                                      <p:cBhvr>
                                        <p:cTn id="30" dur="500"/>
                                        <p:tgtEl>
                                          <p:spTgt spid="2631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170" grpId="0"/>
      <p:bldP spid="26317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6084168" cy="1143000"/>
          </a:xfrm>
        </p:spPr>
        <p:txBody>
          <a:bodyPr>
            <a:normAutofit fontScale="90000"/>
          </a:bodyPr>
          <a:lstStyle/>
          <a:p>
            <a:pPr algn="l"/>
            <a:r>
              <a:rPr lang="es-CR" dirty="0" smtClean="0"/>
              <a:t>¿Preguntas sin Respuesta?</a:t>
            </a:r>
            <a:endParaRPr lang="en-US" dirty="0"/>
          </a:p>
        </p:txBody>
      </p:sp>
      <p:sp>
        <p:nvSpPr>
          <p:cNvPr id="3" name="Content Placeholder 2"/>
          <p:cNvSpPr>
            <a:spLocks noGrp="1"/>
          </p:cNvSpPr>
          <p:nvPr>
            <p:ph idx="1"/>
          </p:nvPr>
        </p:nvSpPr>
        <p:spPr>
          <a:xfrm>
            <a:off x="611560" y="1844824"/>
            <a:ext cx="8229600" cy="3849291"/>
          </a:xfrm>
        </p:spPr>
        <p:txBody>
          <a:bodyPr>
            <a:normAutofit fontScale="77500" lnSpcReduction="20000"/>
          </a:bodyPr>
          <a:lstStyle/>
          <a:p>
            <a:r>
              <a:rPr lang="pt-BR" dirty="0" smtClean="0"/>
              <a:t>¿Estamos atrasados/adelantados respecto a plan de trabajo?</a:t>
            </a:r>
          </a:p>
          <a:p>
            <a:r>
              <a:rPr lang="es-ES" dirty="0" smtClean="0"/>
              <a:t>¿Qué tan eficientemente estamos utilizando el tiempo?</a:t>
            </a:r>
          </a:p>
          <a:p>
            <a:r>
              <a:rPr lang="es-ES" dirty="0" smtClean="0"/>
              <a:t>¿Cuál es la fecha probable de finalización del proyecto?</a:t>
            </a:r>
          </a:p>
          <a:p>
            <a:r>
              <a:rPr lang="es-ES" dirty="0" smtClean="0"/>
              <a:t>¿Cómo vamos respecto al presupuesto?</a:t>
            </a:r>
          </a:p>
          <a:p>
            <a:r>
              <a:rPr lang="es-ES" dirty="0" smtClean="0"/>
              <a:t>¿Qué tan eficientemente estamos utilizando los recursos?</a:t>
            </a:r>
          </a:p>
          <a:p>
            <a:r>
              <a:rPr lang="es-ES" dirty="0" smtClean="0"/>
              <a:t>¿Cuánto es el costo probable del trabajo pendiente?</a:t>
            </a:r>
          </a:p>
          <a:p>
            <a:r>
              <a:rPr lang="es-ES" dirty="0" smtClean="0"/>
              <a:t>¿Cuánto es probable que nos cueste el proyecto?</a:t>
            </a:r>
          </a:p>
          <a:p>
            <a:r>
              <a:rPr lang="es-ES" dirty="0" smtClean="0"/>
              <a:t>¿</a:t>
            </a:r>
            <a:r>
              <a:rPr lang="es-CR" dirty="0" smtClean="0"/>
              <a:t>Estaremos por debajo o por encima del presupuesto al finalizar?¿Cuanto?</a:t>
            </a:r>
            <a:endParaRPr lang="es-CR" dirty="0"/>
          </a:p>
        </p:txBody>
      </p:sp>
      <p:sp>
        <p:nvSpPr>
          <p:cNvPr id="4" name="TextBox 3"/>
          <p:cNvSpPr txBox="1"/>
          <p:nvPr/>
        </p:nvSpPr>
        <p:spPr>
          <a:xfrm>
            <a:off x="6858000" y="6096000"/>
            <a:ext cx="1752600" cy="369332"/>
          </a:xfrm>
          <a:prstGeom prst="rect">
            <a:avLst/>
          </a:prstGeom>
          <a:noFill/>
        </p:spPr>
        <p:txBody>
          <a:bodyPr wrap="square" rtlCol="0">
            <a:spAutoFit/>
          </a:bodyPr>
          <a:lstStyle/>
          <a:p>
            <a:r>
              <a:rPr lang="es-ES_tradnl" dirty="0" smtClean="0"/>
              <a:t>PMI; 2011</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5218" name="Rectangle 2"/>
          <p:cNvSpPr>
            <a:spLocks noGrp="1"/>
          </p:cNvSpPr>
          <p:nvPr>
            <p:ph type="title" idx="4294967295"/>
          </p:nvPr>
        </p:nvSpPr>
        <p:spPr>
          <a:xfrm>
            <a:off x="457200" y="274638"/>
            <a:ext cx="8229600" cy="114300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solidFill>
                  <a:schemeClr val="tx1"/>
                </a:solidFill>
                <a:prstDash val="solid"/>
                <a:miter lim="800000"/>
                <a:headEnd/>
                <a:tailEn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a:lstStyle/>
          <a:p>
            <a:r>
              <a:rPr lang="es-CR" sz="3600">
                <a:latin typeface="Calibri" charset="0"/>
              </a:rPr>
              <a:t>Indicadores del VG </a:t>
            </a:r>
            <a:endParaRPr lang="en-US" sz="3600">
              <a:latin typeface="Calibri" charset="0"/>
            </a:endParaRPr>
          </a:p>
        </p:txBody>
      </p:sp>
      <p:sp>
        <p:nvSpPr>
          <p:cNvPr id="265219" name="Rectangle 3"/>
          <p:cNvSpPr>
            <a:spLocks noGrp="1"/>
          </p:cNvSpPr>
          <p:nvPr>
            <p:ph type="body" sz="half" idx="4294967295"/>
          </p:nvPr>
        </p:nvSpPr>
        <p:spPr>
          <a:xfrm>
            <a:off x="1143000" y="1905000"/>
            <a:ext cx="7772400" cy="4267200"/>
          </a:xfrm>
        </p:spPr>
        <p:txBody>
          <a:bodyPr/>
          <a:lstStyle/>
          <a:p>
            <a:pPr marL="609600" indent="-609600">
              <a:lnSpc>
                <a:spcPct val="80000"/>
              </a:lnSpc>
            </a:pPr>
            <a:endParaRPr lang="es-CR" sz="2300">
              <a:latin typeface="Calibri" charset="0"/>
            </a:endParaRPr>
          </a:p>
          <a:p>
            <a:pPr marL="609600" indent="-609600">
              <a:lnSpc>
                <a:spcPct val="80000"/>
              </a:lnSpc>
            </a:pPr>
            <a:endParaRPr lang="es-CR" sz="2300">
              <a:latin typeface="Calibri" charset="0"/>
            </a:endParaRPr>
          </a:p>
        </p:txBody>
      </p:sp>
      <p:pic>
        <p:nvPicPr>
          <p:cNvPr id="265220" name="Picture 4"/>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304800" y="2438400"/>
            <a:ext cx="8534400" cy="3249613"/>
          </a:xfr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sp>
        <p:nvSpPr>
          <p:cNvPr id="265221" name="Line 5"/>
          <p:cNvSpPr>
            <a:spLocks noChangeShapeType="1"/>
          </p:cNvSpPr>
          <p:nvPr/>
        </p:nvSpPr>
        <p:spPr bwMode="auto">
          <a:xfrm>
            <a:off x="609600" y="1752600"/>
            <a:ext cx="7924800" cy="0"/>
          </a:xfrm>
          <a:prstGeom prst="line">
            <a:avLst/>
          </a:prstGeom>
          <a:noFill/>
          <a:ln w="12700">
            <a:solidFill>
              <a:srgbClr val="003399"/>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539409022"/>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65218"/>
                                        </p:tgtEl>
                                        <p:attrNameLst>
                                          <p:attrName>style.visibility</p:attrName>
                                        </p:attrNameLst>
                                      </p:cBhvr>
                                      <p:to>
                                        <p:strVal val="visible"/>
                                      </p:to>
                                    </p:set>
                                    <p:anim calcmode="lin" valueType="num">
                                      <p:cBhvr>
                                        <p:cTn id="7" dur="2000" fill="hold"/>
                                        <p:tgtEl>
                                          <p:spTgt spid="265218"/>
                                        </p:tgtEl>
                                        <p:attrNameLst>
                                          <p:attrName>ppt_w</p:attrName>
                                        </p:attrNameLst>
                                      </p:cBhvr>
                                      <p:tavLst>
                                        <p:tav tm="0">
                                          <p:val>
                                            <p:strVal val="#ppt_w"/>
                                          </p:val>
                                        </p:tav>
                                        <p:tav tm="100000">
                                          <p:val>
                                            <p:strVal val="#ppt_w"/>
                                          </p:val>
                                        </p:tav>
                                      </p:tavLst>
                                    </p:anim>
                                    <p:anim calcmode="lin" valueType="num">
                                      <p:cBhvr>
                                        <p:cTn id="8" dur="2000" fill="hold"/>
                                        <p:tgtEl>
                                          <p:spTgt spid="265218"/>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265218"/>
                                        </p:tgtEl>
                                        <p:attrNameLst>
                                          <p:attrName>ppt_x</p:attrName>
                                        </p:attrNameLst>
                                      </p:cBhvr>
                                      <p:tavLst>
                                        <p:tav tm="0">
                                          <p:val>
                                            <p:strVal val="#ppt_x-.4"/>
                                          </p:val>
                                        </p:tav>
                                        <p:tav tm="100000">
                                          <p:val>
                                            <p:strVal val="#ppt_x"/>
                                          </p:val>
                                        </p:tav>
                                      </p:tavLst>
                                    </p:anim>
                                    <p:anim calcmode="lin" valueType="num">
                                      <p:cBhvr>
                                        <p:cTn id="10" dur="2000" fill="hold"/>
                                        <p:tgtEl>
                                          <p:spTgt spid="265218"/>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0" presetClass="entr" presetSubtype="0" fill="hold" grpId="0" nodeType="clickEffect" nodePh="1">
                                  <p:stCondLst>
                                    <p:cond delay="0"/>
                                  </p:stCondLst>
                                  <p:endCondLst>
                                    <p:cond evt="begin" delay="0">
                                      <p:tn val="13"/>
                                    </p:cond>
                                  </p:endCondLst>
                                  <p:iterate type="lt">
                                    <p:tmPct val="10000"/>
                                  </p:iterate>
                                  <p:childTnLst>
                                    <p:set>
                                      <p:cBhvr>
                                        <p:cTn id="14" dur="1" fill="hold">
                                          <p:stCondLst>
                                            <p:cond delay="0"/>
                                          </p:stCondLst>
                                        </p:cTn>
                                        <p:tgtEl>
                                          <p:spTgt spid="265219">
                                            <p:txEl>
                                              <p:pRg st="0" end="0"/>
                                            </p:txEl>
                                          </p:spTgt>
                                        </p:tgtEl>
                                        <p:attrNameLst>
                                          <p:attrName>style.visibility</p:attrName>
                                        </p:attrNameLst>
                                      </p:cBhvr>
                                      <p:to>
                                        <p:strVal val="visible"/>
                                      </p:to>
                                    </p:set>
                                    <p:animEffect transition="in" filter="fade">
                                      <p:cBhvr>
                                        <p:cTn id="15" dur="500">
                                          <p:stCondLst>
                                            <p:cond delay="0"/>
                                          </p:stCondLst>
                                        </p:cTn>
                                        <p:tgtEl>
                                          <p:spTgt spid="265219">
                                            <p:txEl>
                                              <p:pRg st="0" end="0"/>
                                            </p:txEl>
                                          </p:spTgt>
                                        </p:tgtEl>
                                      </p:cBhvr>
                                    </p:animEffect>
                                    <p:anim calcmode="lin" valueType="num">
                                      <p:cBhvr>
                                        <p:cTn id="16" dur="500" fill="hold">
                                          <p:stCondLst>
                                            <p:cond delay="0"/>
                                          </p:stCondLst>
                                        </p:cTn>
                                        <p:tgtEl>
                                          <p:spTgt spid="265219">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26521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5218" grpId="0"/>
      <p:bldP spid="265219" grpId="0" build="p"/>
    </p:bld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42" name="Rectangle 2"/>
          <p:cNvSpPr>
            <a:spLocks noGrp="1"/>
          </p:cNvSpPr>
          <p:nvPr>
            <p:ph type="title" idx="4294967295"/>
          </p:nvPr>
        </p:nvSpPr>
        <p:spPr>
          <a:xfrm>
            <a:off x="457200" y="274638"/>
            <a:ext cx="8229600" cy="114300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solidFill>
                  <a:schemeClr val="tx1"/>
                </a:solidFill>
                <a:prstDash val="solid"/>
                <a:miter lim="800000"/>
                <a:headEnd/>
                <a:tailEn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a:normAutofit fontScale="90000"/>
          </a:bodyPr>
          <a:lstStyle/>
          <a:p>
            <a:r>
              <a:rPr lang="es-CR" sz="3600">
                <a:latin typeface="Calibri" charset="0"/>
              </a:rPr>
              <a:t>Análisis de desempeño </a:t>
            </a:r>
            <a:br>
              <a:rPr lang="es-CR" sz="3600">
                <a:latin typeface="Calibri" charset="0"/>
              </a:rPr>
            </a:br>
            <a:r>
              <a:rPr lang="es-CR" sz="3600">
                <a:latin typeface="Calibri" charset="0"/>
              </a:rPr>
              <a:t>de tiempo-costo</a:t>
            </a:r>
            <a:endParaRPr lang="en-US" sz="3600">
              <a:latin typeface="Calibri" charset="0"/>
            </a:endParaRPr>
          </a:p>
        </p:txBody>
      </p:sp>
      <p:sp>
        <p:nvSpPr>
          <p:cNvPr id="266243" name="Rectangle 3"/>
          <p:cNvSpPr>
            <a:spLocks noGrp="1"/>
          </p:cNvSpPr>
          <p:nvPr>
            <p:ph type="body" sz="half" idx="4294967295"/>
          </p:nvPr>
        </p:nvSpPr>
        <p:spPr>
          <a:xfrm>
            <a:off x="251520" y="1700808"/>
            <a:ext cx="8663880" cy="4680520"/>
          </a:xfrm>
        </p:spPr>
        <p:txBody>
          <a:bodyPr>
            <a:normAutofit/>
          </a:bodyPr>
          <a:lstStyle/>
          <a:p>
            <a:pPr marL="609600" indent="-609600">
              <a:lnSpc>
                <a:spcPct val="90000"/>
              </a:lnSpc>
            </a:pPr>
            <a:r>
              <a:rPr lang="es-CR" sz="2400" dirty="0">
                <a:latin typeface="Calibri" charset="0"/>
              </a:rPr>
              <a:t>Indice de costo tiempo</a:t>
            </a:r>
          </a:p>
          <a:p>
            <a:pPr marL="990600" lvl="1" indent="-533400">
              <a:lnSpc>
                <a:spcPct val="90000"/>
              </a:lnSpc>
            </a:pPr>
            <a:r>
              <a:rPr lang="es-CR" sz="2400" dirty="0" smtClean="0">
                <a:latin typeface="Calibri" charset="0"/>
              </a:rPr>
              <a:t>SCPI </a:t>
            </a:r>
            <a:r>
              <a:rPr lang="es-CR" sz="2400" dirty="0">
                <a:latin typeface="Calibri" charset="0"/>
              </a:rPr>
              <a:t>= </a:t>
            </a:r>
            <a:r>
              <a:rPr lang="es-CR" sz="2400" dirty="0" smtClean="0">
                <a:latin typeface="Calibri" charset="0"/>
              </a:rPr>
              <a:t>SPI </a:t>
            </a:r>
            <a:r>
              <a:rPr lang="es-CR" sz="2400" dirty="0">
                <a:latin typeface="Calibri" charset="0"/>
              </a:rPr>
              <a:t>x </a:t>
            </a:r>
            <a:r>
              <a:rPr lang="es-CR" sz="2400" dirty="0" smtClean="0">
                <a:latin typeface="Calibri" charset="0"/>
              </a:rPr>
              <a:t>CPI</a:t>
            </a:r>
            <a:endParaRPr lang="es-CR" sz="2400" dirty="0">
              <a:latin typeface="Calibri" charset="0"/>
            </a:endParaRPr>
          </a:p>
          <a:p>
            <a:pPr marL="609600" indent="-609600">
              <a:lnSpc>
                <a:spcPct val="90000"/>
              </a:lnSpc>
            </a:pPr>
            <a:r>
              <a:rPr lang="es-CR" sz="2400" dirty="0">
                <a:latin typeface="Calibri" charset="0"/>
              </a:rPr>
              <a:t>Este índice refleja un poco el impacto que un eventual retraso tendrá en sobrecostos o viceversa</a:t>
            </a:r>
          </a:p>
          <a:p>
            <a:pPr marL="609600" indent="-609600">
              <a:lnSpc>
                <a:spcPct val="90000"/>
              </a:lnSpc>
            </a:pPr>
            <a:r>
              <a:rPr lang="es-CR" sz="2400" dirty="0">
                <a:latin typeface="Calibri" charset="0"/>
              </a:rPr>
              <a:t>En la práctica se pueden establecer rangos, por ejemplo: </a:t>
            </a:r>
          </a:p>
          <a:p>
            <a:pPr marL="609600" indent="-609600">
              <a:lnSpc>
                <a:spcPct val="90000"/>
              </a:lnSpc>
            </a:pPr>
            <a:r>
              <a:rPr lang="es-CR" sz="2400" dirty="0">
                <a:latin typeface="Calibri" charset="0"/>
              </a:rPr>
              <a:t>El </a:t>
            </a:r>
            <a:r>
              <a:rPr lang="es-CR" sz="2400" dirty="0" smtClean="0">
                <a:latin typeface="Calibri" charset="0"/>
              </a:rPr>
              <a:t>SPI </a:t>
            </a:r>
            <a:r>
              <a:rPr lang="es-CR" sz="2400" dirty="0">
                <a:latin typeface="Calibri" charset="0"/>
              </a:rPr>
              <a:t>puede permanecer entre 0.9 y 1.1 </a:t>
            </a:r>
          </a:p>
          <a:p>
            <a:pPr marL="609600" indent="-609600">
              <a:lnSpc>
                <a:spcPct val="90000"/>
              </a:lnSpc>
            </a:pPr>
            <a:r>
              <a:rPr lang="es-CR" sz="2400" dirty="0">
                <a:latin typeface="Calibri" charset="0"/>
              </a:rPr>
              <a:t>El </a:t>
            </a:r>
            <a:r>
              <a:rPr lang="es-CR" sz="2400" dirty="0" smtClean="0">
                <a:latin typeface="Calibri" charset="0"/>
              </a:rPr>
              <a:t>CPI </a:t>
            </a:r>
            <a:r>
              <a:rPr lang="es-CR" sz="2400" dirty="0">
                <a:latin typeface="Calibri" charset="0"/>
              </a:rPr>
              <a:t>puede trabajarse con un rango de 0.95 a 1.05</a:t>
            </a:r>
          </a:p>
          <a:p>
            <a:pPr marL="609600" indent="-609600">
              <a:lnSpc>
                <a:spcPct val="90000"/>
              </a:lnSpc>
            </a:pPr>
            <a:r>
              <a:rPr lang="es-CR" sz="2400" dirty="0">
                <a:latin typeface="Calibri" charset="0"/>
              </a:rPr>
              <a:t>El </a:t>
            </a:r>
            <a:r>
              <a:rPr lang="es-CR" sz="2400" dirty="0" smtClean="0">
                <a:latin typeface="Calibri" charset="0"/>
              </a:rPr>
              <a:t>SCPI </a:t>
            </a:r>
            <a:r>
              <a:rPr lang="es-CR" sz="2400" dirty="0">
                <a:latin typeface="Calibri" charset="0"/>
              </a:rPr>
              <a:t>puede estar entre 0.85 y 1.15</a:t>
            </a:r>
          </a:p>
          <a:p>
            <a:pPr marL="609600" indent="-609600">
              <a:lnSpc>
                <a:spcPct val="90000"/>
              </a:lnSpc>
            </a:pPr>
            <a:r>
              <a:rPr lang="es-CR" sz="2400" dirty="0">
                <a:latin typeface="Calibri" charset="0"/>
              </a:rPr>
              <a:t>Se considera normal, solamente se establecen acciones si se sale de este rango, especialmente en el límite inferior</a:t>
            </a:r>
          </a:p>
          <a:p>
            <a:pPr marL="609600" indent="-609600">
              <a:lnSpc>
                <a:spcPct val="90000"/>
              </a:lnSpc>
            </a:pPr>
            <a:r>
              <a:rPr lang="es-CR" sz="2400" dirty="0">
                <a:latin typeface="Calibri" charset="0"/>
              </a:rPr>
              <a:t>Los rangos deben ser ajustados acorde a los objetivos del proyecto</a:t>
            </a:r>
          </a:p>
        </p:txBody>
      </p:sp>
    </p:spTree>
    <p:extLst>
      <p:ext uri="{BB962C8B-B14F-4D97-AF65-F5344CB8AC3E}">
        <p14:creationId xmlns:p14="http://schemas.microsoft.com/office/powerpoint/2010/main" val="382221677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266242"/>
                                        </p:tgtEl>
                                        <p:attrNameLst>
                                          <p:attrName>style.visibility</p:attrName>
                                        </p:attrNameLst>
                                      </p:cBhvr>
                                      <p:to>
                                        <p:strVal val="visible"/>
                                      </p:to>
                                    </p:set>
                                    <p:animEffect transition="in" filter="dissolve">
                                      <p:cBhvr>
                                        <p:cTn id="7" dur="500"/>
                                        <p:tgtEl>
                                          <p:spTgt spid="2662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66243">
                                            <p:txEl>
                                              <p:pRg st="0" end="0"/>
                                            </p:txEl>
                                          </p:spTgt>
                                        </p:tgtEl>
                                        <p:attrNameLst>
                                          <p:attrName>style.visibility</p:attrName>
                                        </p:attrNameLst>
                                      </p:cBhvr>
                                      <p:to>
                                        <p:strVal val="visible"/>
                                      </p:to>
                                    </p:set>
                                    <p:animEffect transition="in" filter="dissolve">
                                      <p:cBhvr>
                                        <p:cTn id="12" dur="500"/>
                                        <p:tgtEl>
                                          <p:spTgt spid="266243">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66243">
                                            <p:txEl>
                                              <p:pRg st="1" end="1"/>
                                            </p:txEl>
                                          </p:spTgt>
                                        </p:tgtEl>
                                        <p:attrNameLst>
                                          <p:attrName>style.visibility</p:attrName>
                                        </p:attrNameLst>
                                      </p:cBhvr>
                                      <p:to>
                                        <p:strVal val="visible"/>
                                      </p:to>
                                    </p:set>
                                    <p:animEffect transition="in" filter="dissolve">
                                      <p:cBhvr>
                                        <p:cTn id="15" dur="500"/>
                                        <p:tgtEl>
                                          <p:spTgt spid="266243">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266243">
                                            <p:txEl>
                                              <p:pRg st="2" end="2"/>
                                            </p:txEl>
                                          </p:spTgt>
                                        </p:tgtEl>
                                        <p:attrNameLst>
                                          <p:attrName>style.visibility</p:attrName>
                                        </p:attrNameLst>
                                      </p:cBhvr>
                                      <p:to>
                                        <p:strVal val="visible"/>
                                      </p:to>
                                    </p:set>
                                    <p:animEffect transition="in" filter="dissolve">
                                      <p:cBhvr>
                                        <p:cTn id="20" dur="500"/>
                                        <p:tgtEl>
                                          <p:spTgt spid="266243">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266243">
                                            <p:txEl>
                                              <p:pRg st="3" end="3"/>
                                            </p:txEl>
                                          </p:spTgt>
                                        </p:tgtEl>
                                        <p:attrNameLst>
                                          <p:attrName>style.visibility</p:attrName>
                                        </p:attrNameLst>
                                      </p:cBhvr>
                                      <p:to>
                                        <p:strVal val="visible"/>
                                      </p:to>
                                    </p:set>
                                    <p:animEffect transition="in" filter="dissolve">
                                      <p:cBhvr>
                                        <p:cTn id="25" dur="500"/>
                                        <p:tgtEl>
                                          <p:spTgt spid="266243">
                                            <p:txEl>
                                              <p:pRg st="3" end="3"/>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266243">
                                            <p:txEl>
                                              <p:pRg st="4" end="4"/>
                                            </p:txEl>
                                          </p:spTgt>
                                        </p:tgtEl>
                                        <p:attrNameLst>
                                          <p:attrName>style.visibility</p:attrName>
                                        </p:attrNameLst>
                                      </p:cBhvr>
                                      <p:to>
                                        <p:strVal val="visible"/>
                                      </p:to>
                                    </p:set>
                                    <p:animEffect transition="in" filter="dissolve">
                                      <p:cBhvr>
                                        <p:cTn id="30" dur="500"/>
                                        <p:tgtEl>
                                          <p:spTgt spid="266243">
                                            <p:txEl>
                                              <p:pRg st="4" end="4"/>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266243">
                                            <p:txEl>
                                              <p:pRg st="5" end="5"/>
                                            </p:txEl>
                                          </p:spTgt>
                                        </p:tgtEl>
                                        <p:attrNameLst>
                                          <p:attrName>style.visibility</p:attrName>
                                        </p:attrNameLst>
                                      </p:cBhvr>
                                      <p:to>
                                        <p:strVal val="visible"/>
                                      </p:to>
                                    </p:set>
                                    <p:animEffect transition="in" filter="dissolve">
                                      <p:cBhvr>
                                        <p:cTn id="35" dur="500"/>
                                        <p:tgtEl>
                                          <p:spTgt spid="266243">
                                            <p:txEl>
                                              <p:pRg st="5" end="5"/>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266243">
                                            <p:txEl>
                                              <p:pRg st="6" end="6"/>
                                            </p:txEl>
                                          </p:spTgt>
                                        </p:tgtEl>
                                        <p:attrNameLst>
                                          <p:attrName>style.visibility</p:attrName>
                                        </p:attrNameLst>
                                      </p:cBhvr>
                                      <p:to>
                                        <p:strVal val="visible"/>
                                      </p:to>
                                    </p:set>
                                    <p:animEffect transition="in" filter="dissolve">
                                      <p:cBhvr>
                                        <p:cTn id="40" dur="500"/>
                                        <p:tgtEl>
                                          <p:spTgt spid="266243">
                                            <p:txEl>
                                              <p:pRg st="6" end="6"/>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266243">
                                            <p:txEl>
                                              <p:pRg st="7" end="7"/>
                                            </p:txEl>
                                          </p:spTgt>
                                        </p:tgtEl>
                                        <p:attrNameLst>
                                          <p:attrName>style.visibility</p:attrName>
                                        </p:attrNameLst>
                                      </p:cBhvr>
                                      <p:to>
                                        <p:strVal val="visible"/>
                                      </p:to>
                                    </p:set>
                                    <p:animEffect transition="in" filter="dissolve">
                                      <p:cBhvr>
                                        <p:cTn id="45" dur="500"/>
                                        <p:tgtEl>
                                          <p:spTgt spid="266243">
                                            <p:txEl>
                                              <p:pRg st="7" end="7"/>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266243">
                                            <p:txEl>
                                              <p:pRg st="8" end="8"/>
                                            </p:txEl>
                                          </p:spTgt>
                                        </p:tgtEl>
                                        <p:attrNameLst>
                                          <p:attrName>style.visibility</p:attrName>
                                        </p:attrNameLst>
                                      </p:cBhvr>
                                      <p:to>
                                        <p:strVal val="visible"/>
                                      </p:to>
                                    </p:set>
                                    <p:animEffect transition="in" filter="dissolve">
                                      <p:cBhvr>
                                        <p:cTn id="50" dur="500"/>
                                        <p:tgtEl>
                                          <p:spTgt spid="26624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42" grpId="0"/>
      <p:bldP spid="266243" grpId="0" build="p"/>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7266" name="Rectangle 2"/>
          <p:cNvSpPr>
            <a:spLocks noGrp="1"/>
          </p:cNvSpPr>
          <p:nvPr>
            <p:ph type="title" idx="4294967295"/>
          </p:nvPr>
        </p:nvSpPr>
        <p:spPr>
          <a:xfrm>
            <a:off x="457200" y="274638"/>
            <a:ext cx="8229600" cy="69850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solidFill>
                  <a:schemeClr val="tx1"/>
                </a:solidFill>
                <a:prstDash val="solid"/>
                <a:miter lim="800000"/>
                <a:headEnd/>
                <a:tailEn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a:lstStyle/>
          <a:p>
            <a:r>
              <a:rPr lang="es-CR" sz="3600">
                <a:latin typeface="Calibri" charset="0"/>
              </a:rPr>
              <a:t>Indices </a:t>
            </a:r>
            <a:endParaRPr lang="en-US" sz="3600">
              <a:latin typeface="Calibri" charset="0"/>
            </a:endParaRPr>
          </a:p>
        </p:txBody>
      </p:sp>
      <p:sp>
        <p:nvSpPr>
          <p:cNvPr id="267267" name="Rectangle 3"/>
          <p:cNvSpPr>
            <a:spLocks noGrp="1"/>
          </p:cNvSpPr>
          <p:nvPr>
            <p:ph type="body" sz="half" idx="4294967295"/>
          </p:nvPr>
        </p:nvSpPr>
        <p:spPr>
          <a:xfrm>
            <a:off x="1143000" y="1905000"/>
            <a:ext cx="7772400" cy="4267200"/>
          </a:xfrm>
        </p:spPr>
        <p:txBody>
          <a:bodyPr/>
          <a:lstStyle/>
          <a:p>
            <a:pPr marL="609600" indent="-609600">
              <a:lnSpc>
                <a:spcPct val="80000"/>
              </a:lnSpc>
            </a:pPr>
            <a:endParaRPr lang="es-CR" sz="2300">
              <a:latin typeface="Calibri" charset="0"/>
            </a:endParaRPr>
          </a:p>
          <a:p>
            <a:pPr marL="609600" indent="-609600">
              <a:lnSpc>
                <a:spcPct val="80000"/>
              </a:lnSpc>
            </a:pPr>
            <a:endParaRPr lang="es-CR" sz="2300">
              <a:latin typeface="Calibri" charset="0"/>
            </a:endParaRPr>
          </a:p>
        </p:txBody>
      </p:sp>
      <p:sp>
        <p:nvSpPr>
          <p:cNvPr id="267268" name="Line 4"/>
          <p:cNvSpPr>
            <a:spLocks noChangeShapeType="1"/>
          </p:cNvSpPr>
          <p:nvPr/>
        </p:nvSpPr>
        <p:spPr bwMode="auto">
          <a:xfrm>
            <a:off x="609600" y="1219200"/>
            <a:ext cx="7924800" cy="0"/>
          </a:xfrm>
          <a:prstGeom prst="line">
            <a:avLst/>
          </a:prstGeom>
          <a:noFill/>
          <a:ln w="12700">
            <a:solidFill>
              <a:srgbClr val="003399"/>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26726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293813"/>
            <a:ext cx="8077200" cy="51069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2923925131"/>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67266"/>
                                        </p:tgtEl>
                                        <p:attrNameLst>
                                          <p:attrName>style.visibility</p:attrName>
                                        </p:attrNameLst>
                                      </p:cBhvr>
                                      <p:to>
                                        <p:strVal val="visible"/>
                                      </p:to>
                                    </p:set>
                                    <p:anim calcmode="lin" valueType="num">
                                      <p:cBhvr>
                                        <p:cTn id="7" dur="2000" fill="hold"/>
                                        <p:tgtEl>
                                          <p:spTgt spid="267266"/>
                                        </p:tgtEl>
                                        <p:attrNameLst>
                                          <p:attrName>ppt_w</p:attrName>
                                        </p:attrNameLst>
                                      </p:cBhvr>
                                      <p:tavLst>
                                        <p:tav tm="0">
                                          <p:val>
                                            <p:strVal val="#ppt_w"/>
                                          </p:val>
                                        </p:tav>
                                        <p:tav tm="100000">
                                          <p:val>
                                            <p:strVal val="#ppt_w"/>
                                          </p:val>
                                        </p:tav>
                                      </p:tavLst>
                                    </p:anim>
                                    <p:anim calcmode="lin" valueType="num">
                                      <p:cBhvr>
                                        <p:cTn id="8" dur="2000" fill="hold"/>
                                        <p:tgtEl>
                                          <p:spTgt spid="267266"/>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267266"/>
                                        </p:tgtEl>
                                        <p:attrNameLst>
                                          <p:attrName>ppt_x</p:attrName>
                                        </p:attrNameLst>
                                      </p:cBhvr>
                                      <p:tavLst>
                                        <p:tav tm="0">
                                          <p:val>
                                            <p:strVal val="#ppt_x-.4"/>
                                          </p:val>
                                        </p:tav>
                                        <p:tav tm="100000">
                                          <p:val>
                                            <p:strVal val="#ppt_x"/>
                                          </p:val>
                                        </p:tav>
                                      </p:tavLst>
                                    </p:anim>
                                    <p:anim calcmode="lin" valueType="num">
                                      <p:cBhvr>
                                        <p:cTn id="10" dur="2000" fill="hold"/>
                                        <p:tgtEl>
                                          <p:spTgt spid="267266"/>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0" presetClass="entr" presetSubtype="0" fill="hold" grpId="0" nodeType="clickEffect" nodePh="1">
                                  <p:stCondLst>
                                    <p:cond delay="0"/>
                                  </p:stCondLst>
                                  <p:endCondLst>
                                    <p:cond evt="begin" delay="0">
                                      <p:tn val="13"/>
                                    </p:cond>
                                  </p:endCondLst>
                                  <p:iterate type="lt">
                                    <p:tmPct val="10000"/>
                                  </p:iterate>
                                  <p:childTnLst>
                                    <p:set>
                                      <p:cBhvr>
                                        <p:cTn id="14" dur="1" fill="hold">
                                          <p:stCondLst>
                                            <p:cond delay="0"/>
                                          </p:stCondLst>
                                        </p:cTn>
                                        <p:tgtEl>
                                          <p:spTgt spid="267267">
                                            <p:txEl>
                                              <p:pRg st="0" end="0"/>
                                            </p:txEl>
                                          </p:spTgt>
                                        </p:tgtEl>
                                        <p:attrNameLst>
                                          <p:attrName>style.visibility</p:attrName>
                                        </p:attrNameLst>
                                      </p:cBhvr>
                                      <p:to>
                                        <p:strVal val="visible"/>
                                      </p:to>
                                    </p:set>
                                    <p:animEffect transition="in" filter="fade">
                                      <p:cBhvr>
                                        <p:cTn id="15" dur="500">
                                          <p:stCondLst>
                                            <p:cond delay="0"/>
                                          </p:stCondLst>
                                        </p:cTn>
                                        <p:tgtEl>
                                          <p:spTgt spid="267267">
                                            <p:txEl>
                                              <p:pRg st="0" end="0"/>
                                            </p:txEl>
                                          </p:spTgt>
                                        </p:tgtEl>
                                      </p:cBhvr>
                                    </p:animEffect>
                                    <p:anim calcmode="lin" valueType="num">
                                      <p:cBhvr>
                                        <p:cTn id="16" dur="500" fill="hold">
                                          <p:stCondLst>
                                            <p:cond delay="0"/>
                                          </p:stCondLst>
                                        </p:cTn>
                                        <p:tgtEl>
                                          <p:spTgt spid="267267">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26726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6" grpId="0"/>
      <p:bldP spid="267267"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p:cNvSpPr>
          <p:nvPr>
            <p:ph type="title" idx="4294967295"/>
          </p:nvPr>
        </p:nvSpPr>
        <p:spPr>
          <a:xfrm>
            <a:off x="382588" y="80963"/>
            <a:ext cx="8229600" cy="944562"/>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solidFill>
                  <a:schemeClr val="tx1"/>
                </a:solidFill>
                <a:prstDash val="solid"/>
                <a:miter lim="800000"/>
                <a:headEnd/>
                <a:tailEn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a:lstStyle/>
          <a:p>
            <a:r>
              <a:rPr lang="es-ES" sz="3600">
                <a:latin typeface="Calibri" charset="0"/>
              </a:rPr>
              <a:t>Técnica de Valor Ganado</a:t>
            </a:r>
          </a:p>
        </p:txBody>
      </p:sp>
      <p:sp>
        <p:nvSpPr>
          <p:cNvPr id="268291" name="Freeform 3"/>
          <p:cNvSpPr>
            <a:spLocks/>
          </p:cNvSpPr>
          <p:nvPr/>
        </p:nvSpPr>
        <p:spPr bwMode="auto">
          <a:xfrm>
            <a:off x="3454400" y="1652588"/>
            <a:ext cx="1533525" cy="1682750"/>
          </a:xfrm>
          <a:custGeom>
            <a:avLst/>
            <a:gdLst>
              <a:gd name="T0" fmla="*/ 0 w 1104"/>
              <a:gd name="T1" fmla="*/ 750 h 750"/>
              <a:gd name="T2" fmla="*/ 144 w 1104"/>
              <a:gd name="T3" fmla="*/ 558 h 750"/>
              <a:gd name="T4" fmla="*/ 288 w 1104"/>
              <a:gd name="T5" fmla="*/ 414 h 750"/>
              <a:gd name="T6" fmla="*/ 528 w 1104"/>
              <a:gd name="T7" fmla="*/ 222 h 750"/>
              <a:gd name="T8" fmla="*/ 807 w 1104"/>
              <a:gd name="T9" fmla="*/ 87 h 750"/>
              <a:gd name="T10" fmla="*/ 1104 w 1104"/>
              <a:gd name="T11" fmla="*/ 0 h 750"/>
            </a:gdLst>
            <a:ahLst/>
            <a:cxnLst>
              <a:cxn ang="0">
                <a:pos x="T0" y="T1"/>
              </a:cxn>
              <a:cxn ang="0">
                <a:pos x="T2" y="T3"/>
              </a:cxn>
              <a:cxn ang="0">
                <a:pos x="T4" y="T5"/>
              </a:cxn>
              <a:cxn ang="0">
                <a:pos x="T6" y="T7"/>
              </a:cxn>
              <a:cxn ang="0">
                <a:pos x="T8" y="T9"/>
              </a:cxn>
              <a:cxn ang="0">
                <a:pos x="T10" y="T11"/>
              </a:cxn>
            </a:cxnLst>
            <a:rect l="0" t="0" r="r" b="b"/>
            <a:pathLst>
              <a:path w="1104" h="750">
                <a:moveTo>
                  <a:pt x="0" y="750"/>
                </a:moveTo>
                <a:cubicBezTo>
                  <a:pt x="48" y="682"/>
                  <a:pt x="96" y="614"/>
                  <a:pt x="144" y="558"/>
                </a:cubicBezTo>
                <a:cubicBezTo>
                  <a:pt x="192" y="502"/>
                  <a:pt x="224" y="470"/>
                  <a:pt x="288" y="414"/>
                </a:cubicBezTo>
                <a:cubicBezTo>
                  <a:pt x="352" y="358"/>
                  <a:pt x="442" y="276"/>
                  <a:pt x="528" y="222"/>
                </a:cubicBezTo>
                <a:cubicBezTo>
                  <a:pt x="614" y="168"/>
                  <a:pt x="711" y="124"/>
                  <a:pt x="807" y="87"/>
                </a:cubicBezTo>
                <a:cubicBezTo>
                  <a:pt x="903" y="50"/>
                  <a:pt x="1042" y="18"/>
                  <a:pt x="1104" y="0"/>
                </a:cubicBezTo>
              </a:path>
            </a:pathLst>
          </a:custGeom>
          <a:noFill/>
          <a:ln w="28575" cap="flat" cmpd="sng">
            <a:solidFill>
              <a:srgbClr val="3333CC"/>
            </a:solidFill>
            <a:prstDash val="dash"/>
            <a:round/>
            <a:headEnd/>
            <a:tailEnd/>
          </a:ln>
          <a:effectLst/>
          <a:extLst>
            <a:ext uri="{909E8E84-426E-40dd-AFC4-6F175D3DCCD1}">
              <a14:hiddenFill xmlns:a14="http://schemas.microsoft.com/office/drawing/2010/main" xmlns="">
                <a:solidFill>
                  <a:srgbClr val="00CC99"/>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8292" name="Line 4"/>
          <p:cNvSpPr>
            <a:spLocks noChangeShapeType="1"/>
          </p:cNvSpPr>
          <p:nvPr/>
        </p:nvSpPr>
        <p:spPr bwMode="auto">
          <a:xfrm flipV="1">
            <a:off x="4979988" y="1646238"/>
            <a:ext cx="0" cy="3597275"/>
          </a:xfrm>
          <a:prstGeom prst="line">
            <a:avLst/>
          </a:prstGeom>
          <a:noFill/>
          <a:ln w="3175">
            <a:solidFill>
              <a:srgbClr val="808080"/>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8293" name="Line 5"/>
          <p:cNvSpPr>
            <a:spLocks noChangeShapeType="1"/>
          </p:cNvSpPr>
          <p:nvPr/>
        </p:nvSpPr>
        <p:spPr bwMode="auto">
          <a:xfrm flipH="1" flipV="1">
            <a:off x="871538" y="1662113"/>
            <a:ext cx="4070350" cy="0"/>
          </a:xfrm>
          <a:prstGeom prst="line">
            <a:avLst/>
          </a:prstGeom>
          <a:noFill/>
          <a:ln w="3175">
            <a:solidFill>
              <a:srgbClr val="808080"/>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8294" name="Text Box 6"/>
          <p:cNvSpPr txBox="1">
            <a:spLocks noChangeArrowheads="1"/>
          </p:cNvSpPr>
          <p:nvPr/>
        </p:nvSpPr>
        <p:spPr bwMode="auto">
          <a:xfrm>
            <a:off x="233363" y="1541463"/>
            <a:ext cx="652462" cy="274637"/>
          </a:xfrm>
          <a:prstGeom prst="rect">
            <a:avLst/>
          </a:prstGeom>
          <a:noFill/>
          <a:ln>
            <a:noFill/>
          </a:ln>
          <a:effectLst/>
          <a:extLst>
            <a:ext uri="{909E8E84-426E-40dd-AFC4-6F175D3DCCD1}">
              <a14:hiddenFill xmlns:a14="http://schemas.microsoft.com/office/drawing/2010/main" xmlns="">
                <a:solidFill>
                  <a:srgbClr val="00CC99"/>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r" eaLnBrk="0" hangingPunct="0">
              <a:spcBef>
                <a:spcPct val="50000"/>
              </a:spcBef>
            </a:pPr>
            <a:r>
              <a:rPr lang="es-ES_tradnl" sz="1200">
                <a:solidFill>
                  <a:srgbClr val="000000"/>
                </a:solidFill>
                <a:cs typeface="Arial" charset="0"/>
              </a:rPr>
              <a:t>EAC</a:t>
            </a:r>
            <a:endParaRPr lang="es-ES_tradnl" sz="2400">
              <a:solidFill>
                <a:srgbClr val="000000"/>
              </a:solidFill>
              <a:latin typeface="Times New Roman" charset="0"/>
              <a:cs typeface="Arial" charset="0"/>
            </a:endParaRPr>
          </a:p>
        </p:txBody>
      </p:sp>
      <p:sp>
        <p:nvSpPr>
          <p:cNvPr id="268295" name="Line 7"/>
          <p:cNvSpPr>
            <a:spLocks noChangeShapeType="1"/>
          </p:cNvSpPr>
          <p:nvPr/>
        </p:nvSpPr>
        <p:spPr bwMode="auto">
          <a:xfrm>
            <a:off x="1031875" y="3325813"/>
            <a:ext cx="0" cy="979487"/>
          </a:xfrm>
          <a:prstGeom prst="line">
            <a:avLst/>
          </a:prstGeom>
          <a:noFill/>
          <a:ln w="3175">
            <a:solidFill>
              <a:srgbClr val="000000"/>
            </a:solidFill>
            <a:round/>
            <a:headEnd type="triangle" w="sm" len="lg"/>
            <a:tailEnd type="triangle" w="sm"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8296" name="Line 8"/>
          <p:cNvSpPr>
            <a:spLocks noChangeShapeType="1"/>
          </p:cNvSpPr>
          <p:nvPr/>
        </p:nvSpPr>
        <p:spPr bwMode="auto">
          <a:xfrm>
            <a:off x="1182688" y="3848100"/>
            <a:ext cx="0" cy="457200"/>
          </a:xfrm>
          <a:prstGeom prst="line">
            <a:avLst/>
          </a:prstGeom>
          <a:noFill/>
          <a:ln w="3175">
            <a:solidFill>
              <a:srgbClr val="000000"/>
            </a:solidFill>
            <a:round/>
            <a:headEnd type="triangle" w="sm" len="lg"/>
            <a:tailEnd type="triangle" w="sm"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8297" name="Text Box 9"/>
          <p:cNvSpPr txBox="1">
            <a:spLocks noChangeArrowheads="1"/>
          </p:cNvSpPr>
          <p:nvPr/>
        </p:nvSpPr>
        <p:spPr bwMode="auto">
          <a:xfrm>
            <a:off x="1223963" y="3938588"/>
            <a:ext cx="455612" cy="274637"/>
          </a:xfrm>
          <a:prstGeom prst="rect">
            <a:avLst/>
          </a:prstGeom>
          <a:noFill/>
          <a:ln>
            <a:noFill/>
          </a:ln>
          <a:effectLst/>
          <a:extLst>
            <a:ext uri="{909E8E84-426E-40dd-AFC4-6F175D3DCCD1}">
              <a14:hiddenFill xmlns:a14="http://schemas.microsoft.com/office/drawing/2010/main" xmlns="">
                <a:solidFill>
                  <a:srgbClr val="00CC99"/>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eaLnBrk="0" hangingPunct="0">
              <a:spcBef>
                <a:spcPct val="50000"/>
              </a:spcBef>
            </a:pPr>
            <a:r>
              <a:rPr lang="es-ES_tradnl" sz="1200">
                <a:solidFill>
                  <a:srgbClr val="000000"/>
                </a:solidFill>
                <a:cs typeface="Arial" charset="0"/>
              </a:rPr>
              <a:t>SV</a:t>
            </a:r>
          </a:p>
        </p:txBody>
      </p:sp>
      <p:sp>
        <p:nvSpPr>
          <p:cNvPr id="268298" name="Line 10"/>
          <p:cNvSpPr>
            <a:spLocks noChangeShapeType="1"/>
          </p:cNvSpPr>
          <p:nvPr/>
        </p:nvSpPr>
        <p:spPr bwMode="auto">
          <a:xfrm flipH="1" flipV="1">
            <a:off x="2457450" y="1644650"/>
            <a:ext cx="0" cy="1679575"/>
          </a:xfrm>
          <a:prstGeom prst="line">
            <a:avLst/>
          </a:prstGeom>
          <a:noFill/>
          <a:ln w="3175">
            <a:solidFill>
              <a:srgbClr val="000000"/>
            </a:solidFill>
            <a:round/>
            <a:headEnd type="triangle" w="sm" len="lg"/>
            <a:tailEnd type="triangle" w="sm"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8299" name="Text Box 11"/>
          <p:cNvSpPr txBox="1">
            <a:spLocks noChangeArrowheads="1"/>
          </p:cNvSpPr>
          <p:nvPr/>
        </p:nvSpPr>
        <p:spPr bwMode="auto">
          <a:xfrm>
            <a:off x="2498725" y="2498725"/>
            <a:ext cx="650875" cy="274638"/>
          </a:xfrm>
          <a:prstGeom prst="rect">
            <a:avLst/>
          </a:prstGeom>
          <a:noFill/>
          <a:ln>
            <a:noFill/>
          </a:ln>
          <a:effectLst/>
          <a:extLst>
            <a:ext uri="{909E8E84-426E-40dd-AFC4-6F175D3DCCD1}">
              <a14:hiddenFill xmlns:a14="http://schemas.microsoft.com/office/drawing/2010/main" xmlns="">
                <a:solidFill>
                  <a:srgbClr val="00CC99"/>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eaLnBrk="0" hangingPunct="0">
              <a:spcBef>
                <a:spcPct val="50000"/>
              </a:spcBef>
            </a:pPr>
            <a:r>
              <a:rPr lang="es-ES_tradnl" sz="1200">
                <a:solidFill>
                  <a:srgbClr val="000000"/>
                </a:solidFill>
                <a:cs typeface="Arial" charset="0"/>
              </a:rPr>
              <a:t>ETC</a:t>
            </a:r>
          </a:p>
        </p:txBody>
      </p:sp>
      <p:sp>
        <p:nvSpPr>
          <p:cNvPr id="268300" name="Text Box 12"/>
          <p:cNvSpPr txBox="1">
            <a:spLocks noChangeArrowheads="1"/>
          </p:cNvSpPr>
          <p:nvPr/>
        </p:nvSpPr>
        <p:spPr bwMode="auto">
          <a:xfrm>
            <a:off x="5146675" y="1512888"/>
            <a:ext cx="614363" cy="274637"/>
          </a:xfrm>
          <a:prstGeom prst="rect">
            <a:avLst/>
          </a:prstGeom>
          <a:noFill/>
          <a:ln>
            <a:noFill/>
          </a:ln>
          <a:effectLst/>
          <a:extLst>
            <a:ext uri="{909E8E84-426E-40dd-AFC4-6F175D3DCCD1}">
              <a14:hiddenFill xmlns:a14="http://schemas.microsoft.com/office/drawing/2010/main" xmlns="">
                <a:solidFill>
                  <a:srgbClr val="00CC99"/>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eaLnBrk="0" hangingPunct="0">
              <a:spcBef>
                <a:spcPct val="50000"/>
              </a:spcBef>
            </a:pPr>
            <a:r>
              <a:rPr lang="es-ES_tradnl" sz="1200">
                <a:solidFill>
                  <a:srgbClr val="000000"/>
                </a:solidFill>
                <a:cs typeface="Arial" charset="0"/>
              </a:rPr>
              <a:t>EAC</a:t>
            </a:r>
          </a:p>
        </p:txBody>
      </p:sp>
      <p:sp>
        <p:nvSpPr>
          <p:cNvPr id="268301" name="Line 13"/>
          <p:cNvSpPr>
            <a:spLocks noChangeShapeType="1"/>
          </p:cNvSpPr>
          <p:nvPr/>
        </p:nvSpPr>
        <p:spPr bwMode="auto">
          <a:xfrm flipV="1">
            <a:off x="1166813" y="1651000"/>
            <a:ext cx="0" cy="1373188"/>
          </a:xfrm>
          <a:prstGeom prst="line">
            <a:avLst/>
          </a:prstGeom>
          <a:noFill/>
          <a:ln w="3175">
            <a:solidFill>
              <a:srgbClr val="000000"/>
            </a:solidFill>
            <a:round/>
            <a:headEnd type="triangle" w="sm" len="lg"/>
            <a:tailEnd type="triangle" w="sm"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8302" name="Text Box 14"/>
          <p:cNvSpPr txBox="1">
            <a:spLocks noChangeArrowheads="1"/>
          </p:cNvSpPr>
          <p:nvPr/>
        </p:nvSpPr>
        <p:spPr bwMode="auto">
          <a:xfrm>
            <a:off x="1042988" y="3494088"/>
            <a:ext cx="457200" cy="274637"/>
          </a:xfrm>
          <a:prstGeom prst="rect">
            <a:avLst/>
          </a:prstGeom>
          <a:noFill/>
          <a:ln>
            <a:noFill/>
          </a:ln>
          <a:effectLst/>
          <a:extLst>
            <a:ext uri="{909E8E84-426E-40dd-AFC4-6F175D3DCCD1}">
              <a14:hiddenFill xmlns:a14="http://schemas.microsoft.com/office/drawing/2010/main" xmlns="">
                <a:solidFill>
                  <a:srgbClr val="00CC99"/>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eaLnBrk="0" hangingPunct="0">
              <a:spcBef>
                <a:spcPct val="50000"/>
              </a:spcBef>
            </a:pPr>
            <a:r>
              <a:rPr lang="es-ES_tradnl" sz="1200">
                <a:solidFill>
                  <a:srgbClr val="000000"/>
                </a:solidFill>
                <a:cs typeface="Arial" charset="0"/>
              </a:rPr>
              <a:t>CV</a:t>
            </a:r>
          </a:p>
        </p:txBody>
      </p:sp>
      <p:sp>
        <p:nvSpPr>
          <p:cNvPr id="268303" name="Text Box 15"/>
          <p:cNvSpPr txBox="1">
            <a:spLocks noChangeArrowheads="1"/>
          </p:cNvSpPr>
          <p:nvPr/>
        </p:nvSpPr>
        <p:spPr bwMode="auto">
          <a:xfrm>
            <a:off x="1198563" y="2212975"/>
            <a:ext cx="500062" cy="274638"/>
          </a:xfrm>
          <a:prstGeom prst="rect">
            <a:avLst/>
          </a:prstGeom>
          <a:noFill/>
          <a:ln>
            <a:noFill/>
          </a:ln>
          <a:effectLst/>
          <a:extLst>
            <a:ext uri="{909E8E84-426E-40dd-AFC4-6F175D3DCCD1}">
              <a14:hiddenFill xmlns:a14="http://schemas.microsoft.com/office/drawing/2010/main" xmlns="">
                <a:solidFill>
                  <a:srgbClr val="00CC99"/>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eaLnBrk="0" hangingPunct="0">
              <a:spcBef>
                <a:spcPct val="50000"/>
              </a:spcBef>
            </a:pPr>
            <a:r>
              <a:rPr lang="es-ES_tradnl" sz="1200">
                <a:solidFill>
                  <a:srgbClr val="000000"/>
                </a:solidFill>
                <a:cs typeface="Arial" charset="0"/>
              </a:rPr>
              <a:t>VAC</a:t>
            </a:r>
          </a:p>
        </p:txBody>
      </p:sp>
      <p:sp>
        <p:nvSpPr>
          <p:cNvPr id="268304" name="Freeform 16"/>
          <p:cNvSpPr>
            <a:spLocks/>
          </p:cNvSpPr>
          <p:nvPr/>
        </p:nvSpPr>
        <p:spPr bwMode="auto">
          <a:xfrm>
            <a:off x="3449638" y="3016250"/>
            <a:ext cx="1517650" cy="1282700"/>
          </a:xfrm>
          <a:custGeom>
            <a:avLst/>
            <a:gdLst>
              <a:gd name="T0" fmla="*/ 0 w 1104"/>
              <a:gd name="T1" fmla="*/ 750 h 750"/>
              <a:gd name="T2" fmla="*/ 144 w 1104"/>
              <a:gd name="T3" fmla="*/ 558 h 750"/>
              <a:gd name="T4" fmla="*/ 288 w 1104"/>
              <a:gd name="T5" fmla="*/ 414 h 750"/>
              <a:gd name="T6" fmla="*/ 528 w 1104"/>
              <a:gd name="T7" fmla="*/ 222 h 750"/>
              <a:gd name="T8" fmla="*/ 807 w 1104"/>
              <a:gd name="T9" fmla="*/ 87 h 750"/>
              <a:gd name="T10" fmla="*/ 1104 w 1104"/>
              <a:gd name="T11" fmla="*/ 0 h 750"/>
            </a:gdLst>
            <a:ahLst/>
            <a:cxnLst>
              <a:cxn ang="0">
                <a:pos x="T0" y="T1"/>
              </a:cxn>
              <a:cxn ang="0">
                <a:pos x="T2" y="T3"/>
              </a:cxn>
              <a:cxn ang="0">
                <a:pos x="T4" y="T5"/>
              </a:cxn>
              <a:cxn ang="0">
                <a:pos x="T6" y="T7"/>
              </a:cxn>
              <a:cxn ang="0">
                <a:pos x="T8" y="T9"/>
              </a:cxn>
              <a:cxn ang="0">
                <a:pos x="T10" y="T11"/>
              </a:cxn>
            </a:cxnLst>
            <a:rect l="0" t="0" r="r" b="b"/>
            <a:pathLst>
              <a:path w="1104" h="750">
                <a:moveTo>
                  <a:pt x="0" y="750"/>
                </a:moveTo>
                <a:cubicBezTo>
                  <a:pt x="48" y="682"/>
                  <a:pt x="96" y="614"/>
                  <a:pt x="144" y="558"/>
                </a:cubicBezTo>
                <a:cubicBezTo>
                  <a:pt x="192" y="502"/>
                  <a:pt x="224" y="470"/>
                  <a:pt x="288" y="414"/>
                </a:cubicBezTo>
                <a:cubicBezTo>
                  <a:pt x="352" y="358"/>
                  <a:pt x="442" y="276"/>
                  <a:pt x="528" y="222"/>
                </a:cubicBezTo>
                <a:cubicBezTo>
                  <a:pt x="614" y="168"/>
                  <a:pt x="711" y="124"/>
                  <a:pt x="807" y="87"/>
                </a:cubicBezTo>
                <a:cubicBezTo>
                  <a:pt x="903" y="50"/>
                  <a:pt x="1042" y="18"/>
                  <a:pt x="1104" y="0"/>
                </a:cubicBezTo>
              </a:path>
            </a:pathLst>
          </a:custGeom>
          <a:noFill/>
          <a:ln w="28575" cap="flat" cmpd="sng">
            <a:solidFill>
              <a:srgbClr val="000000"/>
            </a:solidFill>
            <a:prstDash val="dash"/>
            <a:round/>
            <a:headEnd/>
            <a:tailEnd/>
          </a:ln>
          <a:effectLst/>
          <a:extLst>
            <a:ext uri="{909E8E84-426E-40dd-AFC4-6F175D3DCCD1}">
              <a14:hiddenFill xmlns:a14="http://schemas.microsoft.com/office/drawing/2010/main" xmlns="">
                <a:solidFill>
                  <a:srgbClr val="00CC99"/>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8305" name="Line 17"/>
          <p:cNvSpPr>
            <a:spLocks noChangeShapeType="1"/>
          </p:cNvSpPr>
          <p:nvPr/>
        </p:nvSpPr>
        <p:spPr bwMode="auto">
          <a:xfrm flipV="1">
            <a:off x="855663" y="1406525"/>
            <a:ext cx="0" cy="4270375"/>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8306" name="Freeform 18"/>
          <p:cNvSpPr>
            <a:spLocks/>
          </p:cNvSpPr>
          <p:nvPr/>
        </p:nvSpPr>
        <p:spPr bwMode="auto">
          <a:xfrm>
            <a:off x="855663" y="3843338"/>
            <a:ext cx="2611437" cy="1441450"/>
          </a:xfrm>
          <a:custGeom>
            <a:avLst/>
            <a:gdLst>
              <a:gd name="T0" fmla="*/ 0 w 1920"/>
              <a:gd name="T1" fmla="*/ 1060 h 1060"/>
              <a:gd name="T2" fmla="*/ 632 w 1920"/>
              <a:gd name="T3" fmla="*/ 936 h 1060"/>
              <a:gd name="T4" fmla="*/ 1092 w 1920"/>
              <a:gd name="T5" fmla="*/ 772 h 1060"/>
              <a:gd name="T6" fmla="*/ 1508 w 1920"/>
              <a:gd name="T7" fmla="*/ 520 h 1060"/>
              <a:gd name="T8" fmla="*/ 1716 w 1920"/>
              <a:gd name="T9" fmla="*/ 288 h 1060"/>
              <a:gd name="T10" fmla="*/ 1920 w 1920"/>
              <a:gd name="T11" fmla="*/ 0 h 1060"/>
            </a:gdLst>
            <a:ahLst/>
            <a:cxnLst>
              <a:cxn ang="0">
                <a:pos x="T0" y="T1"/>
              </a:cxn>
              <a:cxn ang="0">
                <a:pos x="T2" y="T3"/>
              </a:cxn>
              <a:cxn ang="0">
                <a:pos x="T4" y="T5"/>
              </a:cxn>
              <a:cxn ang="0">
                <a:pos x="T6" y="T7"/>
              </a:cxn>
              <a:cxn ang="0">
                <a:pos x="T8" y="T9"/>
              </a:cxn>
              <a:cxn ang="0">
                <a:pos x="T10" y="T11"/>
              </a:cxn>
            </a:cxnLst>
            <a:rect l="0" t="0" r="r" b="b"/>
            <a:pathLst>
              <a:path w="1920" h="1060">
                <a:moveTo>
                  <a:pt x="0" y="1060"/>
                </a:moveTo>
                <a:cubicBezTo>
                  <a:pt x="105" y="1039"/>
                  <a:pt x="450" y="984"/>
                  <a:pt x="632" y="936"/>
                </a:cubicBezTo>
                <a:cubicBezTo>
                  <a:pt x="814" y="888"/>
                  <a:pt x="946" y="841"/>
                  <a:pt x="1092" y="772"/>
                </a:cubicBezTo>
                <a:cubicBezTo>
                  <a:pt x="1238" y="703"/>
                  <a:pt x="1404" y="601"/>
                  <a:pt x="1508" y="520"/>
                </a:cubicBezTo>
                <a:cubicBezTo>
                  <a:pt x="1612" y="439"/>
                  <a:pt x="1647" y="375"/>
                  <a:pt x="1716" y="288"/>
                </a:cubicBezTo>
                <a:cubicBezTo>
                  <a:pt x="1785" y="201"/>
                  <a:pt x="1878" y="60"/>
                  <a:pt x="1920" y="0"/>
                </a:cubicBezTo>
              </a:path>
            </a:pathLst>
          </a:custGeom>
          <a:noFill/>
          <a:ln w="28575" cmpd="sng">
            <a:solidFill>
              <a:srgbClr val="0099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8307" name="Freeform 19"/>
          <p:cNvSpPr>
            <a:spLocks/>
          </p:cNvSpPr>
          <p:nvPr/>
        </p:nvSpPr>
        <p:spPr bwMode="auto">
          <a:xfrm>
            <a:off x="855663" y="4305300"/>
            <a:ext cx="2606675" cy="979488"/>
          </a:xfrm>
          <a:custGeom>
            <a:avLst/>
            <a:gdLst>
              <a:gd name="T0" fmla="*/ 0 w 1916"/>
              <a:gd name="T1" fmla="*/ 720 h 720"/>
              <a:gd name="T2" fmla="*/ 594 w 1916"/>
              <a:gd name="T3" fmla="*/ 666 h 720"/>
              <a:gd name="T4" fmla="*/ 948 w 1916"/>
              <a:gd name="T5" fmla="*/ 592 h 720"/>
              <a:gd name="T6" fmla="*/ 1296 w 1916"/>
              <a:gd name="T7" fmla="*/ 460 h 720"/>
              <a:gd name="T8" fmla="*/ 1588 w 1916"/>
              <a:gd name="T9" fmla="*/ 304 h 720"/>
              <a:gd name="T10" fmla="*/ 1780 w 1916"/>
              <a:gd name="T11" fmla="*/ 144 h 720"/>
              <a:gd name="T12" fmla="*/ 1916 w 1916"/>
              <a:gd name="T13" fmla="*/ 0 h 720"/>
            </a:gdLst>
            <a:ahLst/>
            <a:cxnLst>
              <a:cxn ang="0">
                <a:pos x="T0" y="T1"/>
              </a:cxn>
              <a:cxn ang="0">
                <a:pos x="T2" y="T3"/>
              </a:cxn>
              <a:cxn ang="0">
                <a:pos x="T4" y="T5"/>
              </a:cxn>
              <a:cxn ang="0">
                <a:pos x="T6" y="T7"/>
              </a:cxn>
              <a:cxn ang="0">
                <a:pos x="T8" y="T9"/>
              </a:cxn>
              <a:cxn ang="0">
                <a:pos x="T10" y="T11"/>
              </a:cxn>
              <a:cxn ang="0">
                <a:pos x="T12" y="T13"/>
              </a:cxn>
            </a:cxnLst>
            <a:rect l="0" t="0" r="r" b="b"/>
            <a:pathLst>
              <a:path w="1916" h="720">
                <a:moveTo>
                  <a:pt x="0" y="720"/>
                </a:moveTo>
                <a:cubicBezTo>
                  <a:pt x="99" y="711"/>
                  <a:pt x="436" y="687"/>
                  <a:pt x="594" y="666"/>
                </a:cubicBezTo>
                <a:cubicBezTo>
                  <a:pt x="752" y="645"/>
                  <a:pt x="831" y="626"/>
                  <a:pt x="948" y="592"/>
                </a:cubicBezTo>
                <a:cubicBezTo>
                  <a:pt x="1065" y="558"/>
                  <a:pt x="1189" y="508"/>
                  <a:pt x="1296" y="460"/>
                </a:cubicBezTo>
                <a:cubicBezTo>
                  <a:pt x="1403" y="412"/>
                  <a:pt x="1507" y="357"/>
                  <a:pt x="1588" y="304"/>
                </a:cubicBezTo>
                <a:cubicBezTo>
                  <a:pt x="1669" y="251"/>
                  <a:pt x="1726" y="194"/>
                  <a:pt x="1780" y="144"/>
                </a:cubicBezTo>
                <a:cubicBezTo>
                  <a:pt x="1834" y="94"/>
                  <a:pt x="1888" y="30"/>
                  <a:pt x="1916" y="0"/>
                </a:cubicBezTo>
              </a:path>
            </a:pathLst>
          </a:custGeom>
          <a:noFill/>
          <a:ln w="19050" cmpd="sng">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8308" name="Line 20"/>
          <p:cNvSpPr>
            <a:spLocks noChangeShapeType="1"/>
          </p:cNvSpPr>
          <p:nvPr/>
        </p:nvSpPr>
        <p:spPr bwMode="auto">
          <a:xfrm>
            <a:off x="3451225" y="1354138"/>
            <a:ext cx="15875" cy="3930650"/>
          </a:xfrm>
          <a:prstGeom prst="line">
            <a:avLst/>
          </a:prstGeom>
          <a:noFill/>
          <a:ln w="15875">
            <a:solidFill>
              <a:srgbClr val="FF0000"/>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8309" name="Freeform 21"/>
          <p:cNvSpPr>
            <a:spLocks/>
          </p:cNvSpPr>
          <p:nvPr/>
        </p:nvSpPr>
        <p:spPr bwMode="auto">
          <a:xfrm>
            <a:off x="855663" y="4305300"/>
            <a:ext cx="2608262" cy="1588"/>
          </a:xfrm>
          <a:custGeom>
            <a:avLst/>
            <a:gdLst>
              <a:gd name="T0" fmla="*/ 0 w 1917"/>
              <a:gd name="T1" fmla="*/ 0 h 1"/>
              <a:gd name="T2" fmla="*/ 1917 w 1917"/>
              <a:gd name="T3" fmla="*/ 1 h 1"/>
            </a:gdLst>
            <a:ahLst/>
            <a:cxnLst>
              <a:cxn ang="0">
                <a:pos x="T0" y="T1"/>
              </a:cxn>
              <a:cxn ang="0">
                <a:pos x="T2" y="T3"/>
              </a:cxn>
            </a:cxnLst>
            <a:rect l="0" t="0" r="r" b="b"/>
            <a:pathLst>
              <a:path w="1917" h="1">
                <a:moveTo>
                  <a:pt x="0" y="0"/>
                </a:moveTo>
                <a:lnTo>
                  <a:pt x="1917" y="1"/>
                </a:lnTo>
              </a:path>
            </a:pathLst>
          </a:custGeom>
          <a:noFill/>
          <a:ln w="3175" cap="flat" cmpd="sng">
            <a:solidFill>
              <a:schemeClr val="bg2"/>
            </a:solidFill>
            <a:prstDash val="dash"/>
            <a:round/>
            <a:headEnd type="none" w="med" len="med"/>
            <a:tailEnd type="none" w="med" len="me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wrap="none" anchor="ctr"/>
          <a:lstStyle/>
          <a:p>
            <a:endParaRPr lang="en-US"/>
          </a:p>
        </p:txBody>
      </p:sp>
      <p:sp>
        <p:nvSpPr>
          <p:cNvPr id="268310" name="Line 22"/>
          <p:cNvSpPr>
            <a:spLocks noChangeShapeType="1"/>
          </p:cNvSpPr>
          <p:nvPr/>
        </p:nvSpPr>
        <p:spPr bwMode="auto">
          <a:xfrm flipH="1">
            <a:off x="855663" y="3325813"/>
            <a:ext cx="2611437" cy="0"/>
          </a:xfrm>
          <a:prstGeom prst="line">
            <a:avLst/>
          </a:prstGeom>
          <a:noFill/>
          <a:ln w="3175">
            <a:solidFill>
              <a:schemeClr val="bg2"/>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8311" name="Line 23"/>
          <p:cNvSpPr>
            <a:spLocks noChangeShapeType="1"/>
          </p:cNvSpPr>
          <p:nvPr/>
        </p:nvSpPr>
        <p:spPr bwMode="auto">
          <a:xfrm flipH="1">
            <a:off x="855663" y="3848100"/>
            <a:ext cx="2611437" cy="0"/>
          </a:xfrm>
          <a:prstGeom prst="line">
            <a:avLst/>
          </a:prstGeom>
          <a:noFill/>
          <a:ln w="3175">
            <a:solidFill>
              <a:schemeClr val="bg2"/>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8312" name="Freeform 24"/>
          <p:cNvSpPr>
            <a:spLocks/>
          </p:cNvSpPr>
          <p:nvPr/>
        </p:nvSpPr>
        <p:spPr bwMode="auto">
          <a:xfrm>
            <a:off x="855663" y="3325813"/>
            <a:ext cx="2611437" cy="1958975"/>
          </a:xfrm>
          <a:custGeom>
            <a:avLst/>
            <a:gdLst>
              <a:gd name="T0" fmla="*/ 0 w 1920"/>
              <a:gd name="T1" fmla="*/ 1440 h 1440"/>
              <a:gd name="T2" fmla="*/ 372 w 1920"/>
              <a:gd name="T3" fmla="*/ 1328 h 1440"/>
              <a:gd name="T4" fmla="*/ 652 w 1920"/>
              <a:gd name="T5" fmla="*/ 1228 h 1440"/>
              <a:gd name="T6" fmla="*/ 972 w 1920"/>
              <a:gd name="T7" fmla="*/ 1080 h 1440"/>
              <a:gd name="T8" fmla="*/ 1256 w 1920"/>
              <a:gd name="T9" fmla="*/ 884 h 1440"/>
              <a:gd name="T10" fmla="*/ 1584 w 1920"/>
              <a:gd name="T11" fmla="*/ 556 h 1440"/>
              <a:gd name="T12" fmla="*/ 1920 w 1920"/>
              <a:gd name="T13" fmla="*/ 0 h 1440"/>
            </a:gdLst>
            <a:ahLst/>
            <a:cxnLst>
              <a:cxn ang="0">
                <a:pos x="T0" y="T1"/>
              </a:cxn>
              <a:cxn ang="0">
                <a:pos x="T2" y="T3"/>
              </a:cxn>
              <a:cxn ang="0">
                <a:pos x="T4" y="T5"/>
              </a:cxn>
              <a:cxn ang="0">
                <a:pos x="T6" y="T7"/>
              </a:cxn>
              <a:cxn ang="0">
                <a:pos x="T8" y="T9"/>
              </a:cxn>
              <a:cxn ang="0">
                <a:pos x="T10" y="T11"/>
              </a:cxn>
              <a:cxn ang="0">
                <a:pos x="T12" y="T13"/>
              </a:cxn>
            </a:cxnLst>
            <a:rect l="0" t="0" r="r" b="b"/>
            <a:pathLst>
              <a:path w="1920" h="1440">
                <a:moveTo>
                  <a:pt x="0" y="1440"/>
                </a:moveTo>
                <a:cubicBezTo>
                  <a:pt x="62" y="1421"/>
                  <a:pt x="263" y="1363"/>
                  <a:pt x="372" y="1328"/>
                </a:cubicBezTo>
                <a:cubicBezTo>
                  <a:pt x="481" y="1293"/>
                  <a:pt x="552" y="1269"/>
                  <a:pt x="652" y="1228"/>
                </a:cubicBezTo>
                <a:cubicBezTo>
                  <a:pt x="752" y="1187"/>
                  <a:pt x="871" y="1137"/>
                  <a:pt x="972" y="1080"/>
                </a:cubicBezTo>
                <a:cubicBezTo>
                  <a:pt x="1073" y="1023"/>
                  <a:pt x="1154" y="971"/>
                  <a:pt x="1256" y="884"/>
                </a:cubicBezTo>
                <a:cubicBezTo>
                  <a:pt x="1358" y="797"/>
                  <a:pt x="1473" y="703"/>
                  <a:pt x="1584" y="556"/>
                </a:cubicBezTo>
                <a:cubicBezTo>
                  <a:pt x="1695" y="409"/>
                  <a:pt x="1850" y="116"/>
                  <a:pt x="1920" y="0"/>
                </a:cubicBezTo>
              </a:path>
            </a:pathLst>
          </a:custGeom>
          <a:noFill/>
          <a:ln w="28575" cmpd="sng">
            <a:solidFill>
              <a:schemeClr val="accent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8313" name="Freeform 25"/>
          <p:cNvSpPr>
            <a:spLocks/>
          </p:cNvSpPr>
          <p:nvPr/>
        </p:nvSpPr>
        <p:spPr bwMode="auto">
          <a:xfrm>
            <a:off x="3462338" y="3000375"/>
            <a:ext cx="977900" cy="842963"/>
          </a:xfrm>
          <a:custGeom>
            <a:avLst/>
            <a:gdLst>
              <a:gd name="T0" fmla="*/ 0 w 720"/>
              <a:gd name="T1" fmla="*/ 620 h 620"/>
              <a:gd name="T2" fmla="*/ 140 w 720"/>
              <a:gd name="T3" fmla="*/ 440 h 620"/>
              <a:gd name="T4" fmla="*/ 380 w 720"/>
              <a:gd name="T5" fmla="*/ 164 h 620"/>
              <a:gd name="T6" fmla="*/ 576 w 720"/>
              <a:gd name="T7" fmla="*/ 36 h 620"/>
              <a:gd name="T8" fmla="*/ 720 w 720"/>
              <a:gd name="T9" fmla="*/ 0 h 620"/>
            </a:gdLst>
            <a:ahLst/>
            <a:cxnLst>
              <a:cxn ang="0">
                <a:pos x="T0" y="T1"/>
              </a:cxn>
              <a:cxn ang="0">
                <a:pos x="T2" y="T3"/>
              </a:cxn>
              <a:cxn ang="0">
                <a:pos x="T4" y="T5"/>
              </a:cxn>
              <a:cxn ang="0">
                <a:pos x="T6" y="T7"/>
              </a:cxn>
              <a:cxn ang="0">
                <a:pos x="T8" y="T9"/>
              </a:cxn>
            </a:cxnLst>
            <a:rect l="0" t="0" r="r" b="b"/>
            <a:pathLst>
              <a:path w="720" h="620">
                <a:moveTo>
                  <a:pt x="0" y="620"/>
                </a:moveTo>
                <a:cubicBezTo>
                  <a:pt x="23" y="590"/>
                  <a:pt x="77" y="516"/>
                  <a:pt x="140" y="440"/>
                </a:cubicBezTo>
                <a:cubicBezTo>
                  <a:pt x="203" y="364"/>
                  <a:pt x="307" y="231"/>
                  <a:pt x="380" y="164"/>
                </a:cubicBezTo>
                <a:cubicBezTo>
                  <a:pt x="453" y="97"/>
                  <a:pt x="519" y="63"/>
                  <a:pt x="576" y="36"/>
                </a:cubicBezTo>
                <a:cubicBezTo>
                  <a:pt x="633" y="9"/>
                  <a:pt x="690" y="7"/>
                  <a:pt x="720" y="0"/>
                </a:cubicBezTo>
              </a:path>
            </a:pathLst>
          </a:custGeom>
          <a:noFill/>
          <a:ln w="28575" cmpd="sng">
            <a:solidFill>
              <a:srgbClr val="0099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8314" name="Line 26"/>
          <p:cNvSpPr>
            <a:spLocks noChangeShapeType="1"/>
          </p:cNvSpPr>
          <p:nvPr/>
        </p:nvSpPr>
        <p:spPr bwMode="auto">
          <a:xfrm flipH="1">
            <a:off x="4430713" y="3000375"/>
            <a:ext cx="15875" cy="2284413"/>
          </a:xfrm>
          <a:prstGeom prst="line">
            <a:avLst/>
          </a:prstGeom>
          <a:noFill/>
          <a:ln w="3175">
            <a:solidFill>
              <a:schemeClr val="bg2"/>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8315" name="Text Box 27"/>
          <p:cNvSpPr txBox="1">
            <a:spLocks noChangeArrowheads="1"/>
          </p:cNvSpPr>
          <p:nvPr/>
        </p:nvSpPr>
        <p:spPr bwMode="auto">
          <a:xfrm>
            <a:off x="203200" y="4175125"/>
            <a:ext cx="652463"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r" eaLnBrk="0" hangingPunct="0">
              <a:spcBef>
                <a:spcPct val="50000"/>
              </a:spcBef>
            </a:pPr>
            <a:r>
              <a:rPr lang="es-ES_tradnl" sz="1200">
                <a:cs typeface="Arial" charset="0"/>
              </a:rPr>
              <a:t>EV</a:t>
            </a:r>
            <a:endParaRPr lang="es-ES_tradnl" sz="2400">
              <a:latin typeface="Times New Roman" charset="0"/>
              <a:cs typeface="Arial" charset="0"/>
            </a:endParaRPr>
          </a:p>
        </p:txBody>
      </p:sp>
      <p:sp>
        <p:nvSpPr>
          <p:cNvPr id="268316" name="Text Box 28"/>
          <p:cNvSpPr txBox="1">
            <a:spLocks noChangeArrowheads="1"/>
          </p:cNvSpPr>
          <p:nvPr/>
        </p:nvSpPr>
        <p:spPr bwMode="auto">
          <a:xfrm>
            <a:off x="-6350" y="3717925"/>
            <a:ext cx="862013"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r" eaLnBrk="0" hangingPunct="0">
              <a:spcBef>
                <a:spcPct val="50000"/>
              </a:spcBef>
            </a:pPr>
            <a:r>
              <a:rPr lang="es-ES_tradnl" sz="1200">
                <a:cs typeface="Arial" charset="0"/>
              </a:rPr>
              <a:t>PV</a:t>
            </a:r>
          </a:p>
        </p:txBody>
      </p:sp>
      <p:sp>
        <p:nvSpPr>
          <p:cNvPr id="268317" name="Text Box 29"/>
          <p:cNvSpPr txBox="1">
            <a:spLocks noChangeArrowheads="1"/>
          </p:cNvSpPr>
          <p:nvPr/>
        </p:nvSpPr>
        <p:spPr bwMode="auto">
          <a:xfrm>
            <a:off x="203200" y="3195638"/>
            <a:ext cx="652463" cy="274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r" eaLnBrk="0" hangingPunct="0">
              <a:spcBef>
                <a:spcPct val="50000"/>
              </a:spcBef>
            </a:pPr>
            <a:r>
              <a:rPr lang="es-ES_tradnl" sz="1200">
                <a:cs typeface="Arial" charset="0"/>
              </a:rPr>
              <a:t>AC</a:t>
            </a:r>
            <a:endParaRPr lang="es-ES_tradnl" sz="2400">
              <a:latin typeface="Times New Roman" charset="0"/>
              <a:cs typeface="Arial" charset="0"/>
            </a:endParaRPr>
          </a:p>
        </p:txBody>
      </p:sp>
      <p:sp>
        <p:nvSpPr>
          <p:cNvPr id="268318" name="Text Box 30"/>
          <p:cNvSpPr txBox="1">
            <a:spLocks noChangeArrowheads="1"/>
          </p:cNvSpPr>
          <p:nvPr/>
        </p:nvSpPr>
        <p:spPr bwMode="auto">
          <a:xfrm>
            <a:off x="203200" y="2870200"/>
            <a:ext cx="652463"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r" eaLnBrk="0" hangingPunct="0">
              <a:spcBef>
                <a:spcPct val="50000"/>
              </a:spcBef>
            </a:pPr>
            <a:r>
              <a:rPr lang="es-ES_tradnl" sz="1200">
                <a:cs typeface="Arial" charset="0"/>
              </a:rPr>
              <a:t>BAC</a:t>
            </a:r>
            <a:endParaRPr lang="es-ES_tradnl" sz="2400">
              <a:latin typeface="Times New Roman" charset="0"/>
              <a:cs typeface="Arial" charset="0"/>
            </a:endParaRPr>
          </a:p>
        </p:txBody>
      </p:sp>
      <p:sp>
        <p:nvSpPr>
          <p:cNvPr id="268319" name="Text Box 31"/>
          <p:cNvSpPr txBox="1">
            <a:spLocks noChangeArrowheads="1"/>
          </p:cNvSpPr>
          <p:nvPr/>
        </p:nvSpPr>
        <p:spPr bwMode="auto">
          <a:xfrm>
            <a:off x="-30163" y="955675"/>
            <a:ext cx="2725738" cy="517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eaLnBrk="0" hangingPunct="0"/>
            <a:r>
              <a:rPr lang="es-ES_tradnl" sz="1400" b="1">
                <a:cs typeface="Arial" charset="0"/>
              </a:rPr>
              <a:t>Costo</a:t>
            </a:r>
            <a:br>
              <a:rPr lang="es-ES_tradnl" sz="1400" b="1">
                <a:cs typeface="Arial" charset="0"/>
              </a:rPr>
            </a:br>
            <a:r>
              <a:rPr lang="es-ES_tradnl" sz="1400" b="1">
                <a:cs typeface="Arial" charset="0"/>
              </a:rPr>
              <a:t>Acumulado </a:t>
            </a:r>
            <a:r>
              <a:rPr lang="es-ES_tradnl" sz="1400" i="1">
                <a:cs typeface="Arial" charset="0"/>
              </a:rPr>
              <a:t>($, Hh ó %)</a:t>
            </a:r>
          </a:p>
        </p:txBody>
      </p:sp>
      <p:sp>
        <p:nvSpPr>
          <p:cNvPr id="268320" name="Text Box 32"/>
          <p:cNvSpPr txBox="1">
            <a:spLocks noChangeArrowheads="1"/>
          </p:cNvSpPr>
          <p:nvPr/>
        </p:nvSpPr>
        <p:spPr bwMode="auto">
          <a:xfrm>
            <a:off x="4225925" y="2513013"/>
            <a:ext cx="700088" cy="274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eaLnBrk="0" hangingPunct="0">
              <a:spcBef>
                <a:spcPct val="50000"/>
              </a:spcBef>
            </a:pPr>
            <a:r>
              <a:rPr lang="es-ES_tradnl" sz="1200">
                <a:cs typeface="Arial" charset="0"/>
              </a:rPr>
              <a:t>BAC</a:t>
            </a:r>
          </a:p>
        </p:txBody>
      </p:sp>
      <p:sp>
        <p:nvSpPr>
          <p:cNvPr id="268321" name="Line 33"/>
          <p:cNvSpPr>
            <a:spLocks noChangeShapeType="1"/>
          </p:cNvSpPr>
          <p:nvPr/>
        </p:nvSpPr>
        <p:spPr bwMode="auto">
          <a:xfrm flipH="1">
            <a:off x="841375" y="3016250"/>
            <a:ext cx="3524250" cy="0"/>
          </a:xfrm>
          <a:prstGeom prst="line">
            <a:avLst/>
          </a:prstGeom>
          <a:noFill/>
          <a:ln w="3175">
            <a:solidFill>
              <a:schemeClr val="bg2"/>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8322" name="Text Box 34"/>
          <p:cNvSpPr txBox="1">
            <a:spLocks noChangeArrowheads="1"/>
          </p:cNvSpPr>
          <p:nvPr/>
        </p:nvSpPr>
        <p:spPr bwMode="auto">
          <a:xfrm>
            <a:off x="3259138" y="5267325"/>
            <a:ext cx="1276350"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eaLnBrk="0" hangingPunct="0"/>
            <a:r>
              <a:rPr lang="es-ES_tradnl" sz="1000">
                <a:cs typeface="Arial" charset="0"/>
              </a:rPr>
              <a:t>Hoy</a:t>
            </a:r>
            <a:endParaRPr lang="es-ES_tradnl" sz="1200">
              <a:cs typeface="Arial" charset="0"/>
            </a:endParaRPr>
          </a:p>
        </p:txBody>
      </p:sp>
      <p:sp>
        <p:nvSpPr>
          <p:cNvPr id="268323" name="Line 35"/>
          <p:cNvSpPr>
            <a:spLocks noChangeShapeType="1"/>
          </p:cNvSpPr>
          <p:nvPr/>
        </p:nvSpPr>
        <p:spPr bwMode="auto">
          <a:xfrm>
            <a:off x="3797300" y="3419475"/>
            <a:ext cx="762000" cy="508000"/>
          </a:xfrm>
          <a:prstGeom prst="line">
            <a:avLst/>
          </a:prstGeom>
          <a:noFill/>
          <a:ln w="9525">
            <a:solidFill>
              <a:schemeClr val="tx1"/>
            </a:solidFill>
            <a:round/>
            <a:headEnd type="triangle" w="sm" len="lg"/>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8324" name="Line 36"/>
          <p:cNvSpPr>
            <a:spLocks noChangeShapeType="1"/>
          </p:cNvSpPr>
          <p:nvPr/>
        </p:nvSpPr>
        <p:spPr bwMode="auto">
          <a:xfrm>
            <a:off x="4559300" y="3927475"/>
            <a:ext cx="52705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8325" name="Rectangle 37"/>
          <p:cNvSpPr>
            <a:spLocks noChangeArrowheads="1"/>
          </p:cNvSpPr>
          <p:nvPr/>
        </p:nvSpPr>
        <p:spPr bwMode="auto">
          <a:xfrm>
            <a:off x="5035550" y="3800475"/>
            <a:ext cx="908050" cy="247650"/>
          </a:xfrm>
          <a:prstGeom prst="rect">
            <a:avLst/>
          </a:prstGeom>
          <a:solidFill>
            <a:schemeClr val="bg1"/>
          </a:solidFill>
          <a:ln w="9525">
            <a:solidFill>
              <a:schemeClr val="tx1"/>
            </a:solidFill>
            <a:miter lim="800000"/>
            <a:headEnd/>
            <a:tailEnd/>
          </a:ln>
          <a:effectLst>
            <a:outerShdw blurRad="63500" dist="38099" dir="2700000" algn="ctr" rotWithShape="0">
              <a:schemeClr val="bg2">
                <a:alpha val="74998"/>
              </a:schemeClr>
            </a:outerShdw>
          </a:effectLst>
        </p:spPr>
        <p:txBody>
          <a:bodyPr wrap="none" anchor="ctr"/>
          <a:lstStyle/>
          <a:p>
            <a:pPr algn="ctr" eaLnBrk="0" hangingPunct="0"/>
            <a:r>
              <a:rPr lang="es-ES_tradnl" sz="1000">
                <a:cs typeface="Arial" charset="0"/>
              </a:rPr>
              <a:t>BASELINE</a:t>
            </a:r>
          </a:p>
        </p:txBody>
      </p:sp>
      <p:sp>
        <p:nvSpPr>
          <p:cNvPr id="268326" name="Text Box 38"/>
          <p:cNvSpPr txBox="1">
            <a:spLocks noChangeArrowheads="1"/>
          </p:cNvSpPr>
          <p:nvPr/>
        </p:nvSpPr>
        <p:spPr bwMode="auto">
          <a:xfrm>
            <a:off x="5243513" y="5284788"/>
            <a:ext cx="814387"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eaLnBrk="0" hangingPunct="0"/>
            <a:r>
              <a:rPr lang="es-ES_tradnl" sz="1400" b="1">
                <a:cs typeface="Arial" charset="0"/>
              </a:rPr>
              <a:t>Tiempo</a:t>
            </a:r>
            <a:endParaRPr lang="es-ES_tradnl" sz="1400">
              <a:cs typeface="Arial" charset="0"/>
            </a:endParaRPr>
          </a:p>
        </p:txBody>
      </p:sp>
      <p:sp>
        <p:nvSpPr>
          <p:cNvPr id="268327" name="Line 39"/>
          <p:cNvSpPr>
            <a:spLocks noChangeShapeType="1"/>
          </p:cNvSpPr>
          <p:nvPr/>
        </p:nvSpPr>
        <p:spPr bwMode="auto">
          <a:xfrm>
            <a:off x="377825" y="5276850"/>
            <a:ext cx="53546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8328" name="AutoShape 40"/>
          <p:cNvSpPr>
            <a:spLocks noChangeArrowheads="1"/>
          </p:cNvSpPr>
          <p:nvPr/>
        </p:nvSpPr>
        <p:spPr bwMode="auto">
          <a:xfrm rot="-5386577">
            <a:off x="3371056" y="5214144"/>
            <a:ext cx="201613" cy="320675"/>
          </a:xfrm>
          <a:prstGeom prst="homePlate">
            <a:avLst>
              <a:gd name="adj" fmla="val 25000"/>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eaVert" wrap="none" anchor="ctr"/>
          <a:lstStyle/>
          <a:p>
            <a:pPr algn="ctr"/>
            <a:endParaRPr lang="es-ES" sz="3600">
              <a:cs typeface="Arial" charset="0"/>
            </a:endParaRPr>
          </a:p>
        </p:txBody>
      </p:sp>
      <p:sp>
        <p:nvSpPr>
          <p:cNvPr id="268329" name="Rectangle 41"/>
          <p:cNvSpPr>
            <a:spLocks noGrp="1" noChangeArrowheads="1"/>
          </p:cNvSpPr>
          <p:nvPr>
            <p:ph type="body" idx="4294967295"/>
          </p:nvPr>
        </p:nvSpPr>
        <p:spPr>
          <a:xfrm>
            <a:off x="5908675" y="1090613"/>
            <a:ext cx="3348038" cy="4911725"/>
          </a:xfr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marL="173038" indent="-173038">
              <a:lnSpc>
                <a:spcPct val="80000"/>
              </a:lnSpc>
              <a:spcBef>
                <a:spcPct val="70000"/>
              </a:spcBef>
            </a:pPr>
            <a:r>
              <a:rPr lang="en-US" sz="1600" b="1">
                <a:latin typeface="Calibri" charset="0"/>
              </a:rPr>
              <a:t>BAC:  Presupuesto hasta la conclusión</a:t>
            </a:r>
          </a:p>
          <a:p>
            <a:pPr marL="173038" indent="-173038">
              <a:lnSpc>
                <a:spcPct val="80000"/>
              </a:lnSpc>
              <a:spcBef>
                <a:spcPct val="70000"/>
              </a:spcBef>
            </a:pPr>
            <a:r>
              <a:rPr lang="en-US" sz="1600" b="1">
                <a:latin typeface="Calibri" charset="0"/>
              </a:rPr>
              <a:t>PV: Valor Planificado. BCWS ó CPTP </a:t>
            </a:r>
            <a:r>
              <a:rPr lang="es-ES" sz="1600" b="1">
                <a:latin typeface="Calibri" charset="0"/>
              </a:rPr>
              <a:t>Costo Presupuestado de Trabajo Programado(Planeado) </a:t>
            </a:r>
            <a:endParaRPr lang="en-US" sz="1600" b="1">
              <a:latin typeface="Calibri" charset="0"/>
            </a:endParaRPr>
          </a:p>
          <a:p>
            <a:pPr marL="173038" indent="-173038">
              <a:lnSpc>
                <a:spcPct val="80000"/>
              </a:lnSpc>
              <a:spcBef>
                <a:spcPct val="70000"/>
              </a:spcBef>
            </a:pPr>
            <a:r>
              <a:rPr lang="en-US" sz="1600" b="1">
                <a:latin typeface="Calibri" charset="0"/>
              </a:rPr>
              <a:t>AC: Costo Actual. ACWP ó CRTR. </a:t>
            </a:r>
            <a:r>
              <a:rPr lang="es-ES" sz="1600" b="1">
                <a:latin typeface="Calibri" charset="0"/>
              </a:rPr>
              <a:t>Costo Real de Trabajo Realizado (Actual) </a:t>
            </a:r>
            <a:endParaRPr lang="en-US" sz="1600" b="1">
              <a:latin typeface="Calibri" charset="0"/>
            </a:endParaRPr>
          </a:p>
          <a:p>
            <a:pPr marL="173038" indent="-173038">
              <a:lnSpc>
                <a:spcPct val="80000"/>
              </a:lnSpc>
              <a:spcBef>
                <a:spcPct val="70000"/>
              </a:spcBef>
            </a:pPr>
            <a:r>
              <a:rPr lang="en-US" sz="1600" b="1">
                <a:latin typeface="Calibri" charset="0"/>
              </a:rPr>
              <a:t>EV: Valor ganado. BCWP ó CPTR. </a:t>
            </a:r>
            <a:r>
              <a:rPr lang="es-ES" sz="1600" b="1">
                <a:latin typeface="Calibri" charset="0"/>
              </a:rPr>
              <a:t>Costo Presupuestado de Trabajo Realizado (Valor Ganado) </a:t>
            </a:r>
          </a:p>
          <a:p>
            <a:pPr marL="173038" indent="-173038">
              <a:lnSpc>
                <a:spcPct val="80000"/>
              </a:lnSpc>
              <a:spcBef>
                <a:spcPct val="70000"/>
              </a:spcBef>
            </a:pPr>
            <a:r>
              <a:rPr lang="en-US" sz="1600" b="1">
                <a:latin typeface="Calibri" charset="0"/>
              </a:rPr>
              <a:t>EAC: Estimate at Completion. BAC/CPI</a:t>
            </a:r>
          </a:p>
          <a:p>
            <a:pPr marL="173038" indent="-173038">
              <a:lnSpc>
                <a:spcPct val="80000"/>
              </a:lnSpc>
              <a:spcBef>
                <a:spcPct val="70000"/>
              </a:spcBef>
            </a:pPr>
            <a:r>
              <a:rPr lang="en-US" sz="1600" b="1">
                <a:latin typeface="Calibri" charset="0"/>
              </a:rPr>
              <a:t>ETC: Estimate to Complete. EAC - AC</a:t>
            </a:r>
          </a:p>
          <a:p>
            <a:pPr marL="173038" indent="-173038">
              <a:lnSpc>
                <a:spcPct val="80000"/>
              </a:lnSpc>
              <a:spcBef>
                <a:spcPct val="70000"/>
              </a:spcBef>
            </a:pPr>
            <a:r>
              <a:rPr lang="en-US" sz="1600" b="1">
                <a:latin typeface="Calibri" charset="0"/>
              </a:rPr>
              <a:t>VAC: Variance at Completion. BAC - EAC</a:t>
            </a:r>
            <a:endParaRPr lang="es-ES" sz="1600" b="1">
              <a:latin typeface="Calibri" charset="0"/>
            </a:endParaRPr>
          </a:p>
        </p:txBody>
      </p:sp>
      <p:sp>
        <p:nvSpPr>
          <p:cNvPr id="268330" name="Rectangle 42"/>
          <p:cNvSpPr>
            <a:spLocks noChangeArrowheads="1"/>
          </p:cNvSpPr>
          <p:nvPr/>
        </p:nvSpPr>
        <p:spPr bwMode="auto">
          <a:xfrm>
            <a:off x="2973388" y="5451475"/>
            <a:ext cx="1008062" cy="517525"/>
          </a:xfrm>
          <a:prstGeom prst="rect">
            <a:avLst/>
          </a:prstGeom>
          <a:noFill/>
          <a:ln>
            <a:noFill/>
          </a:ln>
          <a:effectLst/>
          <a:extLst>
            <a:ext uri="{909E8E84-426E-40dd-AFC4-6F175D3DCCD1}">
              <a14:hiddenFill xmlns:a14="http://schemas.microsoft.com/office/drawing/2010/main" xmlns="">
                <a:solidFill>
                  <a:srgbClr val="66CC33"/>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17961" dir="2700000" algn="ctr" rotWithShape="0">
                    <a:schemeClr val="tx1">
                      <a:alpha val="74998"/>
                    </a:schemeClr>
                  </a:outerShdw>
                </a:effectLst>
              </a14:hiddenEffects>
            </a:ext>
          </a:extLst>
        </p:spPr>
        <p:txBody>
          <a:bodyPr lIns="92075" tIns="46038" rIns="92075" bIns="46038">
            <a:spAutoFit/>
          </a:bodyPr>
          <a:lstStyle/>
          <a:p>
            <a:pPr algn="ctr"/>
            <a:r>
              <a:rPr lang="es-ES_tradnl" sz="1400" b="1">
                <a:cs typeface="Arial" charset="0"/>
              </a:rPr>
              <a:t>Fecha de Estado</a:t>
            </a:r>
            <a:endParaRPr lang="es-ES" sz="1400" b="1">
              <a:cs typeface="Arial" charset="0"/>
            </a:endParaRPr>
          </a:p>
        </p:txBody>
      </p:sp>
    </p:spTree>
    <p:extLst>
      <p:ext uri="{BB962C8B-B14F-4D97-AF65-F5344CB8AC3E}">
        <p14:creationId xmlns:p14="http://schemas.microsoft.com/office/powerpoint/2010/main" val="7929981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832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832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832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832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832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8329">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832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8329" grpId="0" build="p"/>
    </p:bld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1362" name="Rectangle 2"/>
          <p:cNvSpPr>
            <a:spLocks noGrp="1"/>
          </p:cNvSpPr>
          <p:nvPr>
            <p:ph type="title" idx="4294967295"/>
          </p:nvPr>
        </p:nvSpPr>
        <p:spPr>
          <a:xfrm>
            <a:off x="457200" y="274638"/>
            <a:ext cx="8229600" cy="1143000"/>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solidFill>
                  <a:schemeClr val="tx1"/>
                </a:solidFill>
                <a:prstDash val="solid"/>
                <a:miter lim="800000"/>
                <a:headEnd/>
                <a:tailEnd/>
              </a14:hiddenLine>
            </a:ex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a:lstStyle/>
          <a:p>
            <a:r>
              <a:rPr lang="es-CR" sz="3600">
                <a:latin typeface="Calibri" charset="0"/>
              </a:rPr>
              <a:t>Limitaciones de la AVG</a:t>
            </a:r>
            <a:endParaRPr lang="en-US" sz="3600">
              <a:latin typeface="Calibri" charset="0"/>
            </a:endParaRPr>
          </a:p>
        </p:txBody>
      </p:sp>
      <p:sp>
        <p:nvSpPr>
          <p:cNvPr id="271363" name="Rectangle 3"/>
          <p:cNvSpPr>
            <a:spLocks noGrp="1"/>
          </p:cNvSpPr>
          <p:nvPr>
            <p:ph type="body" sz="half" idx="4294967295"/>
          </p:nvPr>
        </p:nvSpPr>
        <p:spPr>
          <a:xfrm>
            <a:off x="251520" y="1700808"/>
            <a:ext cx="8663880" cy="4968552"/>
          </a:xfrm>
        </p:spPr>
        <p:txBody>
          <a:bodyPr>
            <a:noAutofit/>
          </a:bodyPr>
          <a:lstStyle/>
          <a:p>
            <a:pPr marL="609600" indent="-609600">
              <a:lnSpc>
                <a:spcPct val="80000"/>
              </a:lnSpc>
            </a:pPr>
            <a:r>
              <a:rPr lang="es-CR" sz="2000" dirty="0">
                <a:latin typeface="Calibri" charset="0"/>
              </a:rPr>
              <a:t>El uso efectivo de la AVG requiere que se utilice en proyectos donde se aplican los principios de la AP</a:t>
            </a:r>
          </a:p>
          <a:p>
            <a:pPr marL="609600" indent="-609600">
              <a:lnSpc>
                <a:spcPct val="80000"/>
              </a:lnSpc>
            </a:pPr>
            <a:r>
              <a:rPr lang="es-CR" sz="2000" dirty="0">
                <a:latin typeface="Calibri" charset="0"/>
              </a:rPr>
              <a:t>Requiere una cantidad importante de información que se debe preparar (y </a:t>
            </a:r>
            <a:r>
              <a:rPr lang="es-CR" sz="2000" dirty="0" smtClean="0">
                <a:latin typeface="Calibri" charset="0"/>
              </a:rPr>
              <a:t>planificar </a:t>
            </a:r>
            <a:r>
              <a:rPr lang="es-CR" sz="2000" dirty="0">
                <a:latin typeface="Calibri" charset="0"/>
              </a:rPr>
              <a:t>desde la etapa de planeamiento</a:t>
            </a:r>
            <a:r>
              <a:rPr lang="es-CR" sz="2000" dirty="0" smtClean="0">
                <a:latin typeface="Calibri" charset="0"/>
              </a:rPr>
              <a:t>) por </a:t>
            </a:r>
            <a:r>
              <a:rPr lang="es-CR" sz="2000" dirty="0">
                <a:latin typeface="Calibri" charset="0"/>
              </a:rPr>
              <a:t>lo que </a:t>
            </a:r>
            <a:r>
              <a:rPr lang="es-CR" sz="2000" dirty="0" smtClean="0">
                <a:latin typeface="Calibri" charset="0"/>
              </a:rPr>
              <a:t>puede </a:t>
            </a:r>
            <a:r>
              <a:rPr lang="es-CR" sz="2000" dirty="0">
                <a:latin typeface="Calibri" charset="0"/>
              </a:rPr>
              <a:t>ser una carga operativa significativa para un proyecto, especialmente si es pequeño</a:t>
            </a:r>
          </a:p>
          <a:p>
            <a:pPr marL="609600" indent="-609600">
              <a:lnSpc>
                <a:spcPct val="80000"/>
              </a:lnSpc>
            </a:pPr>
            <a:r>
              <a:rPr lang="es-CR" sz="2000" dirty="0">
                <a:latin typeface="Calibri" charset="0"/>
              </a:rPr>
              <a:t>Dependiendo de las técnicas utilizadas para la asignación del valor ganado podría dar resultados engañosos, por ejemplo cuando se está adelantado en tareas que no son de la ruta crítica y se está atrasado en tareas de la ruta crítica</a:t>
            </a:r>
          </a:p>
          <a:p>
            <a:pPr marL="609600" indent="-609600">
              <a:lnSpc>
                <a:spcPct val="80000"/>
              </a:lnSpc>
            </a:pPr>
            <a:r>
              <a:rPr lang="es-CR" sz="2000" dirty="0">
                <a:latin typeface="Calibri" charset="0"/>
              </a:rPr>
              <a:t>Sus resultados deberían complementarse con otros análisis para verificar (por ejemplo Ruta Crítica)</a:t>
            </a:r>
          </a:p>
          <a:p>
            <a:pPr marL="609600" indent="-609600">
              <a:lnSpc>
                <a:spcPct val="80000"/>
              </a:lnSpc>
            </a:pPr>
            <a:r>
              <a:rPr lang="es-CR" sz="2000" dirty="0">
                <a:latin typeface="Calibri" charset="0"/>
              </a:rPr>
              <a:t>Para realizar proyecciones utiliza los patrones establecidos anteriormente, los cuales no necesariamente serán representativos de lo que ocurrirá a futuro</a:t>
            </a:r>
          </a:p>
          <a:p>
            <a:pPr marL="609600" indent="-609600">
              <a:lnSpc>
                <a:spcPct val="80000"/>
              </a:lnSpc>
            </a:pPr>
            <a:r>
              <a:rPr lang="es-CR" sz="2000" dirty="0">
                <a:latin typeface="Calibri" charset="0"/>
              </a:rPr>
              <a:t>Hay estadísticas que indican que las proyecciones realizadas con el valor ganado son estables y significativas cuando ha transcurrido un 20% del </a:t>
            </a:r>
            <a:r>
              <a:rPr lang="es-CR" sz="2000" dirty="0" smtClean="0">
                <a:latin typeface="Calibri" charset="0"/>
              </a:rPr>
              <a:t>proyecto</a:t>
            </a:r>
          </a:p>
          <a:p>
            <a:pPr marL="609600" indent="-609600">
              <a:lnSpc>
                <a:spcPct val="80000"/>
              </a:lnSpc>
            </a:pPr>
            <a:r>
              <a:rPr lang="es-CR" sz="2000" dirty="0" smtClean="0">
                <a:latin typeface="Calibri" charset="0"/>
              </a:rPr>
              <a:t>El desempeño del tiempo se mide en términos del costo (earned schedule)</a:t>
            </a:r>
            <a:endParaRPr lang="es-CR" sz="2000" dirty="0">
              <a:latin typeface="Calibri" charset="0"/>
            </a:endParaRPr>
          </a:p>
        </p:txBody>
      </p:sp>
    </p:spTree>
    <p:extLst>
      <p:ext uri="{BB962C8B-B14F-4D97-AF65-F5344CB8AC3E}">
        <p14:creationId xmlns:p14="http://schemas.microsoft.com/office/powerpoint/2010/main" val="364662268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271362"/>
                                        </p:tgtEl>
                                        <p:attrNameLst>
                                          <p:attrName>style.visibility</p:attrName>
                                        </p:attrNameLst>
                                      </p:cBhvr>
                                      <p:to>
                                        <p:strVal val="visible"/>
                                      </p:to>
                                    </p:set>
                                    <p:animEffect transition="in" filter="dissolve">
                                      <p:cBhvr>
                                        <p:cTn id="7" dur="500"/>
                                        <p:tgtEl>
                                          <p:spTgt spid="2713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71363">
                                            <p:txEl>
                                              <p:pRg st="0" end="0"/>
                                            </p:txEl>
                                          </p:spTgt>
                                        </p:tgtEl>
                                        <p:attrNameLst>
                                          <p:attrName>style.visibility</p:attrName>
                                        </p:attrNameLst>
                                      </p:cBhvr>
                                      <p:to>
                                        <p:strVal val="visible"/>
                                      </p:to>
                                    </p:set>
                                    <p:animEffect transition="in" filter="dissolve">
                                      <p:cBhvr>
                                        <p:cTn id="12" dur="500"/>
                                        <p:tgtEl>
                                          <p:spTgt spid="27136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71363">
                                            <p:txEl>
                                              <p:pRg st="1" end="1"/>
                                            </p:txEl>
                                          </p:spTgt>
                                        </p:tgtEl>
                                        <p:attrNameLst>
                                          <p:attrName>style.visibility</p:attrName>
                                        </p:attrNameLst>
                                      </p:cBhvr>
                                      <p:to>
                                        <p:strVal val="visible"/>
                                      </p:to>
                                    </p:set>
                                    <p:animEffect transition="in" filter="dissolve">
                                      <p:cBhvr>
                                        <p:cTn id="17" dur="500"/>
                                        <p:tgtEl>
                                          <p:spTgt spid="27136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71363">
                                            <p:txEl>
                                              <p:pRg st="2" end="2"/>
                                            </p:txEl>
                                          </p:spTgt>
                                        </p:tgtEl>
                                        <p:attrNameLst>
                                          <p:attrName>style.visibility</p:attrName>
                                        </p:attrNameLst>
                                      </p:cBhvr>
                                      <p:to>
                                        <p:strVal val="visible"/>
                                      </p:to>
                                    </p:set>
                                    <p:animEffect transition="in" filter="dissolve">
                                      <p:cBhvr>
                                        <p:cTn id="22" dur="500"/>
                                        <p:tgtEl>
                                          <p:spTgt spid="27136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71363">
                                            <p:txEl>
                                              <p:pRg st="3" end="3"/>
                                            </p:txEl>
                                          </p:spTgt>
                                        </p:tgtEl>
                                        <p:attrNameLst>
                                          <p:attrName>style.visibility</p:attrName>
                                        </p:attrNameLst>
                                      </p:cBhvr>
                                      <p:to>
                                        <p:strVal val="visible"/>
                                      </p:to>
                                    </p:set>
                                    <p:animEffect transition="in" filter="dissolve">
                                      <p:cBhvr>
                                        <p:cTn id="27" dur="500"/>
                                        <p:tgtEl>
                                          <p:spTgt spid="27136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71363">
                                            <p:txEl>
                                              <p:pRg st="4" end="4"/>
                                            </p:txEl>
                                          </p:spTgt>
                                        </p:tgtEl>
                                        <p:attrNameLst>
                                          <p:attrName>style.visibility</p:attrName>
                                        </p:attrNameLst>
                                      </p:cBhvr>
                                      <p:to>
                                        <p:strVal val="visible"/>
                                      </p:to>
                                    </p:set>
                                    <p:animEffect transition="in" filter="dissolve">
                                      <p:cBhvr>
                                        <p:cTn id="32" dur="500"/>
                                        <p:tgtEl>
                                          <p:spTgt spid="27136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71363">
                                            <p:txEl>
                                              <p:pRg st="5" end="5"/>
                                            </p:txEl>
                                          </p:spTgt>
                                        </p:tgtEl>
                                        <p:attrNameLst>
                                          <p:attrName>style.visibility</p:attrName>
                                        </p:attrNameLst>
                                      </p:cBhvr>
                                      <p:to>
                                        <p:strVal val="visible"/>
                                      </p:to>
                                    </p:set>
                                    <p:animEffect transition="in" filter="dissolve">
                                      <p:cBhvr>
                                        <p:cTn id="37" dur="500"/>
                                        <p:tgtEl>
                                          <p:spTgt spid="27136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71363">
                                            <p:txEl>
                                              <p:pRg st="6" end="6"/>
                                            </p:txEl>
                                          </p:spTgt>
                                        </p:tgtEl>
                                        <p:attrNameLst>
                                          <p:attrName>style.visibility</p:attrName>
                                        </p:attrNameLst>
                                      </p:cBhvr>
                                      <p:to>
                                        <p:strVal val="visible"/>
                                      </p:to>
                                    </p:set>
                                    <p:animEffect transition="in" filter="dissolve">
                                      <p:cBhvr>
                                        <p:cTn id="42" dur="500"/>
                                        <p:tgtEl>
                                          <p:spTgt spid="27136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1362" grpId="0"/>
      <p:bldP spid="27136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332656"/>
            <a:ext cx="6059016" cy="1143000"/>
          </a:xfrm>
        </p:spPr>
        <p:txBody>
          <a:bodyPr/>
          <a:lstStyle/>
          <a:p>
            <a:r>
              <a:rPr lang="en-US" dirty="0" err="1" smtClean="0"/>
              <a:t>Bibliografía</a:t>
            </a:r>
            <a:endParaRPr lang="en-US" dirty="0"/>
          </a:p>
        </p:txBody>
      </p:sp>
      <p:sp>
        <p:nvSpPr>
          <p:cNvPr id="3" name="Content Placeholder 2"/>
          <p:cNvSpPr>
            <a:spLocks noGrp="1"/>
          </p:cNvSpPr>
          <p:nvPr>
            <p:ph idx="1"/>
          </p:nvPr>
        </p:nvSpPr>
        <p:spPr>
          <a:xfrm>
            <a:off x="467544" y="1772816"/>
            <a:ext cx="8229600" cy="4281339"/>
          </a:xfrm>
        </p:spPr>
        <p:txBody>
          <a:bodyPr>
            <a:normAutofit fontScale="40000" lnSpcReduction="20000"/>
          </a:bodyPr>
          <a:lstStyle/>
          <a:p>
            <a:pPr lvl="0"/>
            <a:r>
              <a:rPr lang="en-US" sz="6000" dirty="0" smtClean="0"/>
              <a:t>Project Management Institute. A Guide to the Project Management Body of Knowledge (PMBOK® 2013). Fifth Edit. Pennsylvania, </a:t>
            </a:r>
            <a:r>
              <a:rPr lang="en-US" sz="6000" dirty="0" err="1" smtClean="0"/>
              <a:t>Estados</a:t>
            </a:r>
            <a:r>
              <a:rPr lang="en-US" sz="6000" dirty="0" smtClean="0"/>
              <a:t> </a:t>
            </a:r>
            <a:r>
              <a:rPr lang="en-US" sz="6000" dirty="0" err="1" smtClean="0"/>
              <a:t>Unidos</a:t>
            </a:r>
            <a:r>
              <a:rPr lang="en-US" sz="6000" dirty="0" smtClean="0"/>
              <a:t>: PMI, 2013. </a:t>
            </a:r>
          </a:p>
          <a:p>
            <a:r>
              <a:rPr lang="es-ES" sz="6000" dirty="0" err="1" smtClean="0"/>
              <a:t>Chamoun</a:t>
            </a:r>
            <a:r>
              <a:rPr lang="es-ES" sz="6000" dirty="0" smtClean="0"/>
              <a:t>, Y. Administración Profesional de Proyectos. La Guía. México: Edit. McGraw-Hill, 2002.</a:t>
            </a:r>
            <a:endParaRPr lang="es-ES" sz="6000" dirty="0"/>
          </a:p>
          <a:p>
            <a:r>
              <a:rPr lang="en-US" sz="6000" dirty="0" smtClean="0"/>
              <a:t>Project Management Institute. Practice Standard for Earned Value Management. 2nd Edit. Pennsylvania, </a:t>
            </a:r>
            <a:r>
              <a:rPr lang="en-US" sz="6000" dirty="0" err="1" smtClean="0"/>
              <a:t>Estados</a:t>
            </a:r>
            <a:r>
              <a:rPr lang="en-US" sz="6000" dirty="0" smtClean="0"/>
              <a:t> </a:t>
            </a:r>
            <a:r>
              <a:rPr lang="en-US" sz="6000" dirty="0" err="1" smtClean="0"/>
              <a:t>Unidos</a:t>
            </a:r>
            <a:r>
              <a:rPr lang="en-US" sz="6000" dirty="0" smtClean="0"/>
              <a:t>: PMI, 2011. </a:t>
            </a:r>
          </a:p>
          <a:p>
            <a:r>
              <a:rPr lang="en-US" sz="6000" dirty="0" smtClean="0"/>
              <a:t>Rita </a:t>
            </a:r>
            <a:r>
              <a:rPr lang="en-US" sz="6000" dirty="0" err="1" smtClean="0"/>
              <a:t>Mulcahy</a:t>
            </a:r>
            <a:r>
              <a:rPr lang="en-US" sz="6000" dirty="0" smtClean="0"/>
              <a:t>, PMP. PMP Exam Prep, Seventh Edition: Rita's Course in a Book for Passing the PMP Exam. 7</a:t>
            </a:r>
            <a:r>
              <a:rPr lang="en-US" sz="6000" baseline="30000" dirty="0" smtClean="0"/>
              <a:t>th</a:t>
            </a:r>
            <a:r>
              <a:rPr lang="en-US" sz="6000" dirty="0" smtClean="0"/>
              <a:t> Edit. RMC Publications, Inc: RMC,2011. </a:t>
            </a:r>
          </a:p>
          <a:p>
            <a:pPr>
              <a:buNone/>
            </a:pPr>
            <a:r>
              <a:rPr lang="en-US" dirty="0" smtClean="0"/>
              <a:t/>
            </a:r>
            <a:br>
              <a:rPr lang="en-US" dirty="0" smtClean="0"/>
            </a:br>
            <a:endParaRPr lang="en-US" dirty="0" smtClean="0"/>
          </a:p>
          <a:p>
            <a:pPr lvl="0"/>
            <a:endParaRPr lang="en-US" dirty="0" smtClean="0"/>
          </a:p>
          <a:p>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66</a:t>
            </a:fld>
            <a:endParaRPr lang="es-ES"/>
          </a:p>
        </p:txBody>
      </p:sp>
      <p:sp>
        <p:nvSpPr>
          <p:cNvPr id="2" name="Marcador de contenido 1"/>
          <p:cNvSpPr>
            <a:spLocks noGrp="1"/>
          </p:cNvSpPr>
          <p:nvPr>
            <p:ph idx="1"/>
          </p:nvPr>
        </p:nvSpPr>
        <p:spPr/>
        <p:txBody>
          <a:bodyPr/>
          <a:lstStyle/>
          <a:p>
            <a:pPr marL="0" indent="0">
              <a:buNone/>
            </a:pPr>
            <a:r>
              <a:rPr lang="es-ES_tradnl" dirty="0" err="1" smtClean="0"/>
              <a:t>Presentaci</a:t>
            </a:r>
            <a:r>
              <a:rPr lang="es-ES" dirty="0" err="1" smtClean="0"/>
              <a:t>ón</a:t>
            </a:r>
            <a:r>
              <a:rPr lang="es-ES" dirty="0" smtClean="0"/>
              <a:t> elaborada con los aportes de los profesores:</a:t>
            </a:r>
          </a:p>
          <a:p>
            <a:pPr lvl="1"/>
            <a:r>
              <a:rPr lang="es-ES" dirty="0" smtClean="0"/>
              <a:t>Ing. </a:t>
            </a:r>
            <a:r>
              <a:rPr lang="es-ES" dirty="0" err="1" smtClean="0"/>
              <a:t>Alvaro</a:t>
            </a:r>
            <a:r>
              <a:rPr lang="es-ES" dirty="0" smtClean="0"/>
              <a:t> Mata </a:t>
            </a:r>
            <a:r>
              <a:rPr lang="es-ES" dirty="0" err="1" smtClean="0"/>
              <a:t>Leitón</a:t>
            </a:r>
            <a:r>
              <a:rPr lang="es-ES" dirty="0" smtClean="0"/>
              <a:t>, MAP, PMP, GPM-b</a:t>
            </a:r>
          </a:p>
          <a:p>
            <a:pPr lvl="1"/>
            <a:r>
              <a:rPr lang="es-ES" dirty="0" smtClean="0"/>
              <a:t>Ing. Carlos Brenes Mena, MAP, PMP, GPM-b</a:t>
            </a:r>
          </a:p>
          <a:p>
            <a:pPr lvl="1"/>
            <a:r>
              <a:rPr lang="es-ES" dirty="0" smtClean="0"/>
              <a:t>Ing. William </a:t>
            </a:r>
            <a:r>
              <a:rPr lang="es-ES" dirty="0" err="1" smtClean="0"/>
              <a:t>Ernest</a:t>
            </a:r>
            <a:r>
              <a:rPr lang="es-ES" dirty="0" smtClean="0"/>
              <a:t> </a:t>
            </a:r>
            <a:r>
              <a:rPr lang="es-ES" dirty="0" err="1" smtClean="0"/>
              <a:t>Mondol</a:t>
            </a:r>
            <a:r>
              <a:rPr lang="es-ES" dirty="0" smtClean="0"/>
              <a:t>, MAP, PMP </a:t>
            </a:r>
            <a:endParaRPr lang="es-ES_tradnl" dirty="0"/>
          </a:p>
        </p:txBody>
      </p:sp>
    </p:spTree>
    <p:extLst>
      <p:ext uri="{BB962C8B-B14F-4D97-AF65-F5344CB8AC3E}">
        <p14:creationId xmlns:p14="http://schemas.microsoft.com/office/powerpoint/2010/main" val="2434051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7427168" cy="1143000"/>
          </a:xfrm>
        </p:spPr>
        <p:txBody>
          <a:bodyPr>
            <a:normAutofit/>
          </a:bodyPr>
          <a:lstStyle/>
          <a:p>
            <a:pPr algn="l"/>
            <a:r>
              <a:rPr lang="es-CR" dirty="0" smtClean="0"/>
              <a:t>¿Preguntas sin Respuesta?</a:t>
            </a:r>
            <a:endParaRPr lang="en-US" dirty="0"/>
          </a:p>
        </p:txBody>
      </p:sp>
      <p:sp>
        <p:nvSpPr>
          <p:cNvPr id="3" name="Content Placeholder 2"/>
          <p:cNvSpPr>
            <a:spLocks noGrp="1"/>
          </p:cNvSpPr>
          <p:nvPr>
            <p:ph idx="1"/>
          </p:nvPr>
        </p:nvSpPr>
        <p:spPr>
          <a:xfrm>
            <a:off x="539552" y="1772816"/>
            <a:ext cx="8229600" cy="3633267"/>
          </a:xfrm>
        </p:spPr>
        <p:txBody>
          <a:bodyPr>
            <a:normAutofit/>
          </a:bodyPr>
          <a:lstStyle/>
          <a:p>
            <a:pPr algn="just"/>
            <a:r>
              <a:rPr lang="es-ES_tradnl" dirty="0" smtClean="0"/>
              <a:t>Estas preguntas pueden ser respondidas utilizando la técnica de valor ganado, que evalúa el desempeño del proyecto de acuerdo con el trabajo completado, el tiempo consumido y el costo asumido.</a:t>
            </a:r>
            <a:endParaRPr lang="en-US" dirty="0"/>
          </a:p>
        </p:txBody>
      </p:sp>
      <p:sp>
        <p:nvSpPr>
          <p:cNvPr id="4" name="TextBox 3"/>
          <p:cNvSpPr txBox="1"/>
          <p:nvPr/>
        </p:nvSpPr>
        <p:spPr>
          <a:xfrm>
            <a:off x="6858000" y="6096000"/>
            <a:ext cx="1752600" cy="369332"/>
          </a:xfrm>
          <a:prstGeom prst="rect">
            <a:avLst/>
          </a:prstGeom>
          <a:noFill/>
        </p:spPr>
        <p:txBody>
          <a:bodyPr wrap="square" rtlCol="0">
            <a:spAutoFit/>
          </a:bodyPr>
          <a:lstStyle/>
          <a:p>
            <a:r>
              <a:rPr lang="es-ES_tradnl" dirty="0" smtClean="0"/>
              <a:t>PMI; 2011</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6480720" cy="1143000"/>
          </a:xfrm>
        </p:spPr>
        <p:txBody>
          <a:bodyPr>
            <a:noAutofit/>
          </a:bodyPr>
          <a:lstStyle/>
          <a:p>
            <a:pPr algn="l"/>
            <a:r>
              <a:rPr lang="es-ES_tradnl" sz="3600" dirty="0" smtClean="0"/>
              <a:t>¿Para qué nos sirve la respuesta?</a:t>
            </a:r>
            <a:endParaRPr lang="en-US" sz="4000" dirty="0"/>
          </a:p>
        </p:txBody>
      </p:sp>
      <p:sp>
        <p:nvSpPr>
          <p:cNvPr id="3" name="Content Placeholder 2"/>
          <p:cNvSpPr>
            <a:spLocks noGrp="1"/>
          </p:cNvSpPr>
          <p:nvPr>
            <p:ph idx="1"/>
          </p:nvPr>
        </p:nvSpPr>
        <p:spPr>
          <a:xfrm>
            <a:off x="467544" y="1844824"/>
            <a:ext cx="8229600" cy="3633267"/>
          </a:xfrm>
        </p:spPr>
        <p:txBody>
          <a:bodyPr/>
          <a:lstStyle/>
          <a:p>
            <a:r>
              <a:rPr lang="es-ES_tradnl" dirty="0" smtClean="0"/>
              <a:t>Conocer el desempeño de manera integral de nuestros proyectos, nos permite tomar acciones correctivas cuando aún existe la posibilidad de cambiar el rumbo.</a:t>
            </a:r>
          </a:p>
          <a:p>
            <a:r>
              <a:rPr lang="es-ES_tradnl" dirty="0" smtClean="0"/>
              <a:t>Las acciones p</a:t>
            </a:r>
            <a:r>
              <a:rPr lang="es-ES" dirty="0" err="1" smtClean="0"/>
              <a:t>ueden</a:t>
            </a:r>
            <a:r>
              <a:rPr lang="es-ES" dirty="0" smtClean="0"/>
              <a:t> cubrir tanto el tiempo, como el costo del proyecto</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332656"/>
            <a:ext cx="5338936" cy="1143000"/>
          </a:xfrm>
        </p:spPr>
        <p:txBody>
          <a:bodyPr/>
          <a:lstStyle/>
          <a:p>
            <a:r>
              <a:rPr lang="es-CR" dirty="0" smtClean="0"/>
              <a:t>Valor Ganado</a:t>
            </a:r>
            <a:endParaRPr lang="en-US" dirty="0"/>
          </a:p>
        </p:txBody>
      </p:sp>
      <p:sp>
        <p:nvSpPr>
          <p:cNvPr id="3" name="Content Placeholder 2"/>
          <p:cNvSpPr>
            <a:spLocks noGrp="1"/>
          </p:cNvSpPr>
          <p:nvPr>
            <p:ph idx="1"/>
          </p:nvPr>
        </p:nvSpPr>
        <p:spPr>
          <a:xfrm>
            <a:off x="539552" y="2132856"/>
            <a:ext cx="8229600" cy="3489251"/>
          </a:xfrm>
        </p:spPr>
        <p:txBody>
          <a:bodyPr>
            <a:normAutofit fontScale="92500" lnSpcReduction="20000"/>
          </a:bodyPr>
          <a:lstStyle/>
          <a:p>
            <a:r>
              <a:rPr lang="es-CR" dirty="0" smtClean="0"/>
              <a:t>Es una técnica para la medición integral del desempeño del proyecto.</a:t>
            </a:r>
          </a:p>
          <a:p>
            <a:r>
              <a:rPr lang="es-CR" dirty="0" smtClean="0"/>
              <a:t>La técnica permite medir el avance del proyecto, proyectar el costo final y la fecha de finalización.</a:t>
            </a:r>
          </a:p>
          <a:p>
            <a:r>
              <a:rPr lang="es-CR" dirty="0" smtClean="0"/>
              <a:t>Además permite determinar donde está el proyecto y hacia donde se dirige, al compararlo con donde debería estar y hacia donde se debería estar dirigiendo.</a:t>
            </a:r>
            <a:endParaRPr lang="es-CR" dirty="0"/>
          </a:p>
        </p:txBody>
      </p:sp>
      <p:sp>
        <p:nvSpPr>
          <p:cNvPr id="4" name="TextBox 3"/>
          <p:cNvSpPr txBox="1"/>
          <p:nvPr/>
        </p:nvSpPr>
        <p:spPr>
          <a:xfrm>
            <a:off x="6858000" y="6096000"/>
            <a:ext cx="1752600" cy="369332"/>
          </a:xfrm>
          <a:prstGeom prst="rect">
            <a:avLst/>
          </a:prstGeom>
          <a:noFill/>
        </p:spPr>
        <p:txBody>
          <a:bodyPr wrap="square" rtlCol="0">
            <a:spAutoFit/>
          </a:bodyPr>
          <a:lstStyle/>
          <a:p>
            <a:r>
              <a:rPr lang="es-ES_tradnl" dirty="0" smtClean="0"/>
              <a:t>PMI; 2011</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instructiv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Temainstructivo</Template>
  <TotalTime>1833</TotalTime>
  <Words>4442</Words>
  <Application>Microsoft Macintosh PowerPoint</Application>
  <PresentationFormat>Presentación en pantalla (4:3)</PresentationFormat>
  <Paragraphs>440</Paragraphs>
  <Slides>66</Slides>
  <Notes>25</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66</vt:i4>
      </vt:variant>
    </vt:vector>
  </HeadingPairs>
  <TitlesOfParts>
    <vt:vector size="71" baseType="lpstr">
      <vt:lpstr>Calibri</vt:lpstr>
      <vt:lpstr>ＭＳ Ｐゴシック</vt:lpstr>
      <vt:lpstr>Times New Roman</vt:lpstr>
      <vt:lpstr>Arial</vt:lpstr>
      <vt:lpstr>Temainstructivo</vt:lpstr>
      <vt:lpstr>   Universidad para la Cooperación Internacional  PROGRAMA MAESTRÍA EN ADMINISTRACIÓN DE PROYECTOS   Gestión del Valor Ganado</vt:lpstr>
      <vt:lpstr>Monitoreo y Control</vt:lpstr>
      <vt:lpstr>Monitoreo y Control</vt:lpstr>
      <vt:lpstr>¿Cómo controlamos nuestros proyectos?</vt:lpstr>
      <vt:lpstr>¿Le suena conocido?</vt:lpstr>
      <vt:lpstr>¿Preguntas sin Respuesta?</vt:lpstr>
      <vt:lpstr>¿Preguntas sin Respuesta?</vt:lpstr>
      <vt:lpstr>¿Para qué nos sirve la respuesta?</vt:lpstr>
      <vt:lpstr>Valor Ganado</vt:lpstr>
      <vt:lpstr>Valor Ganado</vt:lpstr>
      <vt:lpstr>¿Cuándo se puede utilizar?</vt:lpstr>
      <vt:lpstr>¿Cuándo se puede utilizar? (EDT)</vt:lpstr>
      <vt:lpstr>¿Cuándo se puede utilizar?</vt:lpstr>
      <vt:lpstr>¿Cómo se crea?</vt:lpstr>
      <vt:lpstr>Establecer LBMD</vt:lpstr>
      <vt:lpstr>¿Qué es una cuenta de control?</vt:lpstr>
      <vt:lpstr>Medir desempeño</vt:lpstr>
      <vt:lpstr>¿Cómo determino el valor  ganado en mi proyecto?</vt:lpstr>
      <vt:lpstr>¿Cómo determino el valor  ganado en mi proyecto?</vt:lpstr>
      <vt:lpstr>Cómo se gana el valor?</vt:lpstr>
      <vt:lpstr>Datos a obtener</vt:lpstr>
      <vt:lpstr>Valor Planeado</vt:lpstr>
      <vt:lpstr>Costo Real </vt:lpstr>
      <vt:lpstr>Valor Ganado</vt:lpstr>
      <vt:lpstr>Presentación de PowerPoint</vt:lpstr>
      <vt:lpstr>Formula Fija</vt:lpstr>
      <vt:lpstr>Ponderación de Hitos</vt:lpstr>
      <vt:lpstr>Porcentaje Completado</vt:lpstr>
      <vt:lpstr>Esfuerzo prorrateado</vt:lpstr>
      <vt:lpstr>Nivel de Esfuerzo</vt:lpstr>
      <vt:lpstr>Análisis gráfico del valor ganado</vt:lpstr>
      <vt:lpstr>Ejemplo de Valor Ganado</vt:lpstr>
      <vt:lpstr>Análisis gráfico del valor ganado</vt:lpstr>
      <vt:lpstr>Análisis gráfico del valor ganado</vt:lpstr>
      <vt:lpstr>Análisis gráfico del valor ganado</vt:lpstr>
      <vt:lpstr>Elementos básicos de la AVG </vt:lpstr>
      <vt:lpstr>Elementos básicos de la AVG </vt:lpstr>
      <vt:lpstr>Elementos básicos de la AVG </vt:lpstr>
      <vt:lpstr>¿Qué mide esta técnica?</vt:lpstr>
      <vt:lpstr>Desviaciones</vt:lpstr>
      <vt:lpstr>Indices</vt:lpstr>
      <vt:lpstr>Predicciones</vt:lpstr>
      <vt:lpstr>Valor Ganado</vt:lpstr>
      <vt:lpstr>Presentación de PowerPoint</vt:lpstr>
      <vt:lpstr>Presentación de PowerPoint</vt:lpstr>
      <vt:lpstr>Estimate at Completion</vt:lpstr>
      <vt:lpstr>Estimate at Completion</vt:lpstr>
      <vt:lpstr>Estimate at Completion</vt:lpstr>
      <vt:lpstr>TIPS para calcular  desviaciones e índices</vt:lpstr>
      <vt:lpstr>Presentación de PowerPoint</vt:lpstr>
      <vt:lpstr>Ejemplo</vt:lpstr>
      <vt:lpstr>Análisis de desempeño y  proyecciones de cronograma</vt:lpstr>
      <vt:lpstr>Análisis de desempeño y  proyecciones de cronograma</vt:lpstr>
      <vt:lpstr>Análisis de desempeño y  proyecciones de costos</vt:lpstr>
      <vt:lpstr>Análisis de desempeño y  proyecciones de costo</vt:lpstr>
      <vt:lpstr>Análisis de desempeño y  proyecciones de costo</vt:lpstr>
      <vt:lpstr>Análisis de desempeño y  proyecciones de costo</vt:lpstr>
      <vt:lpstr>Análisis de desempeño y  proyecciones de costo</vt:lpstr>
      <vt:lpstr>Análisis de desempeño y  proyecciones de costo</vt:lpstr>
      <vt:lpstr>Indicadores del VG </vt:lpstr>
      <vt:lpstr>Análisis de desempeño  de tiempo-costo</vt:lpstr>
      <vt:lpstr>Indices </vt:lpstr>
      <vt:lpstr>Técnica de Valor Ganado</vt:lpstr>
      <vt:lpstr>Limitaciones de la AVG</vt:lpstr>
      <vt:lpstr>Bibliografía</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Adriana Redondo</dc:creator>
  <cp:lastModifiedBy>Carlos Brenes</cp:lastModifiedBy>
  <cp:revision>88</cp:revision>
  <dcterms:created xsi:type="dcterms:W3CDTF">2012-03-23T18:45:03Z</dcterms:created>
  <dcterms:modified xsi:type="dcterms:W3CDTF">2015-12-07T17:36:32Z</dcterms:modified>
</cp:coreProperties>
</file>