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460" r:id="rId2"/>
    <p:sldId id="421" r:id="rId3"/>
    <p:sldId id="422" r:id="rId4"/>
    <p:sldId id="424" r:id="rId5"/>
    <p:sldId id="449" r:id="rId6"/>
    <p:sldId id="456" r:id="rId7"/>
    <p:sldId id="457" r:id="rId8"/>
    <p:sldId id="450" r:id="rId9"/>
    <p:sldId id="430" r:id="rId10"/>
    <p:sldId id="458" r:id="rId11"/>
    <p:sldId id="434" r:id="rId12"/>
    <p:sldId id="459" r:id="rId13"/>
    <p:sldId id="415" r:id="rId14"/>
    <p:sldId id="461" r:id="rId15"/>
  </p:sldIdLst>
  <p:sldSz cx="9144000" cy="6858000" type="screen4x3"/>
  <p:notesSz cx="7315200" cy="96012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A1CA"/>
    <a:srgbClr val="2E88AC"/>
    <a:srgbClr val="80C2ED"/>
    <a:srgbClr val="80C2DD"/>
    <a:srgbClr val="80B6DD"/>
    <a:srgbClr val="80B6CB"/>
    <a:srgbClr val="80ACB6"/>
    <a:srgbClr val="726EC8"/>
    <a:srgbClr val="606EC8"/>
    <a:srgbClr val="606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0"/>
  </p:normalViewPr>
  <p:slideViewPr>
    <p:cSldViewPr>
      <p:cViewPr>
        <p:scale>
          <a:sx n="100" d="100"/>
          <a:sy n="100" d="100"/>
        </p:scale>
        <p:origin x="1424" y="-3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s-CR"/>
          </a:p>
        </p:txBody>
      </p:sp>
      <p:sp>
        <p:nvSpPr>
          <p:cNvPr id="3" name="2 Marcador de fecha"/>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2DC9140-918C-4866-8720-7F75FAFC306D}" type="datetimeFigureOut">
              <a:rPr lang="es-CR" smtClean="0"/>
              <a:pPr/>
              <a:t>7/12/15</a:t>
            </a:fld>
            <a:endParaRPr lang="es-CR"/>
          </a:p>
        </p:txBody>
      </p:sp>
      <p:sp>
        <p:nvSpPr>
          <p:cNvPr id="4" name="3 Marcador de imagen de diapositiva"/>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s-CR"/>
          </a:p>
        </p:txBody>
      </p:sp>
      <p:sp>
        <p:nvSpPr>
          <p:cNvPr id="5" name="4 Marcador de notas"/>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6" name="5 Marcador de pie de página"/>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s-CR"/>
          </a:p>
        </p:txBody>
      </p:sp>
      <p:sp>
        <p:nvSpPr>
          <p:cNvPr id="7" name="6 Marcador de número de diapositiva"/>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AB241F2-C791-4109-8280-810CB4375A57}" type="slidenum">
              <a:rPr lang="es-CR" smtClean="0"/>
              <a:pPr/>
              <a:t>‹Nr.›</a:t>
            </a:fld>
            <a:endParaRPr lang="es-CR"/>
          </a:p>
        </p:txBody>
      </p:sp>
    </p:spTree>
    <p:extLst>
      <p:ext uri="{BB962C8B-B14F-4D97-AF65-F5344CB8AC3E}">
        <p14:creationId xmlns:p14="http://schemas.microsoft.com/office/powerpoint/2010/main" val="3444554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EDT del proyecto del caso a desarrollar</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4</a:t>
            </a:fld>
            <a:endParaRPr lang="en-US"/>
          </a:p>
        </p:txBody>
      </p:sp>
    </p:spTree>
    <p:extLst>
      <p:ext uri="{BB962C8B-B14F-4D97-AF65-F5344CB8AC3E}">
        <p14:creationId xmlns:p14="http://schemas.microsoft.com/office/powerpoint/2010/main" val="1418377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5</a:t>
            </a:fld>
            <a:endParaRPr lang="en-US"/>
          </a:p>
        </p:txBody>
      </p:sp>
    </p:spTree>
    <p:extLst>
      <p:ext uri="{BB962C8B-B14F-4D97-AF65-F5344CB8AC3E}">
        <p14:creationId xmlns:p14="http://schemas.microsoft.com/office/powerpoint/2010/main" val="1602631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6</a:t>
            </a:fld>
            <a:endParaRPr lang="en-US"/>
          </a:p>
        </p:txBody>
      </p:sp>
    </p:spTree>
    <p:extLst>
      <p:ext uri="{BB962C8B-B14F-4D97-AF65-F5344CB8AC3E}">
        <p14:creationId xmlns:p14="http://schemas.microsoft.com/office/powerpoint/2010/main" val="168597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7</a:t>
            </a:fld>
            <a:endParaRPr lang="en-US"/>
          </a:p>
        </p:txBody>
      </p:sp>
    </p:spTree>
    <p:extLst>
      <p:ext uri="{BB962C8B-B14F-4D97-AF65-F5344CB8AC3E}">
        <p14:creationId xmlns:p14="http://schemas.microsoft.com/office/powerpoint/2010/main" val="718238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9</a:t>
            </a:fld>
            <a:endParaRPr lang="en-US"/>
          </a:p>
        </p:txBody>
      </p:sp>
    </p:spTree>
    <p:extLst>
      <p:ext uri="{BB962C8B-B14F-4D97-AF65-F5344CB8AC3E}">
        <p14:creationId xmlns:p14="http://schemas.microsoft.com/office/powerpoint/2010/main" val="429629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10</a:t>
            </a:fld>
            <a:endParaRPr lang="en-US"/>
          </a:p>
        </p:txBody>
      </p:sp>
    </p:spTree>
    <p:extLst>
      <p:ext uri="{BB962C8B-B14F-4D97-AF65-F5344CB8AC3E}">
        <p14:creationId xmlns:p14="http://schemas.microsoft.com/office/powerpoint/2010/main" val="938296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12</a:t>
            </a:fld>
            <a:endParaRPr lang="en-US"/>
          </a:p>
        </p:txBody>
      </p:sp>
    </p:spTree>
    <p:extLst>
      <p:ext uri="{BB962C8B-B14F-4D97-AF65-F5344CB8AC3E}">
        <p14:creationId xmlns:p14="http://schemas.microsoft.com/office/powerpoint/2010/main" val="970687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
        <p:nvSpPr>
          <p:cNvPr id="7" name="Rectangle 6"/>
          <p:cNvSpPr/>
          <p:nvPr userDrawn="1"/>
        </p:nvSpPr>
        <p:spPr>
          <a:xfrm>
            <a:off x="0" y="332656"/>
            <a:ext cx="6156176" cy="864096"/>
          </a:xfrm>
          <a:prstGeom prst="rect">
            <a:avLst/>
          </a:prstGeom>
          <a:solidFill>
            <a:srgbClr val="5F7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 name="Rectangle 7"/>
          <p:cNvSpPr/>
          <p:nvPr userDrawn="1"/>
        </p:nvSpPr>
        <p:spPr>
          <a:xfrm>
            <a:off x="0" y="332656"/>
            <a:ext cx="6876256" cy="864096"/>
          </a:xfrm>
          <a:prstGeom prst="rect">
            <a:avLst/>
          </a:prstGeom>
          <a:solidFill>
            <a:srgbClr val="3A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48021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smtClean="0"/>
              <a:t>Haga clic para modificar el estilo de título del patrón</a:t>
            </a:r>
            <a:endParaRPr lang="es-CR" dirty="0"/>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Tree>
    <p:extLst>
      <p:ext uri="{BB962C8B-B14F-4D97-AF65-F5344CB8AC3E}">
        <p14:creationId xmlns:p14="http://schemas.microsoft.com/office/powerpoint/2010/main" val="2529095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Tree>
    <p:extLst>
      <p:ext uri="{BB962C8B-B14F-4D97-AF65-F5344CB8AC3E}">
        <p14:creationId xmlns:p14="http://schemas.microsoft.com/office/powerpoint/2010/main" val="2569238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
        <p:nvSpPr>
          <p:cNvPr id="7" name="Rectangle 6"/>
          <p:cNvSpPr/>
          <p:nvPr userDrawn="1"/>
        </p:nvSpPr>
        <p:spPr>
          <a:xfrm>
            <a:off x="0" y="332656"/>
            <a:ext cx="6156176" cy="864096"/>
          </a:xfrm>
          <a:prstGeom prst="rect">
            <a:avLst/>
          </a:prstGeom>
          <a:solidFill>
            <a:srgbClr val="5F7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 name="Rectangle 7"/>
          <p:cNvSpPr/>
          <p:nvPr userDrawn="1"/>
        </p:nvSpPr>
        <p:spPr>
          <a:xfrm>
            <a:off x="0" y="332656"/>
            <a:ext cx="6876256" cy="864096"/>
          </a:xfrm>
          <a:prstGeom prst="rect">
            <a:avLst/>
          </a:prstGeom>
          <a:solidFill>
            <a:srgbClr val="3A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897064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
        <p:nvSpPr>
          <p:cNvPr id="7" name="Rectangle 6"/>
          <p:cNvSpPr/>
          <p:nvPr userDrawn="1"/>
        </p:nvSpPr>
        <p:spPr>
          <a:xfrm>
            <a:off x="0" y="332656"/>
            <a:ext cx="6156176" cy="864096"/>
          </a:xfrm>
          <a:prstGeom prst="rect">
            <a:avLst/>
          </a:prstGeom>
          <a:solidFill>
            <a:srgbClr val="5F7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 name="Rectangle 7"/>
          <p:cNvSpPr/>
          <p:nvPr userDrawn="1"/>
        </p:nvSpPr>
        <p:spPr>
          <a:xfrm>
            <a:off x="0" y="332656"/>
            <a:ext cx="6876256" cy="864096"/>
          </a:xfrm>
          <a:prstGeom prst="rect">
            <a:avLst/>
          </a:prstGeom>
          <a:solidFill>
            <a:srgbClr val="3A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709334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
        <p:nvSpPr>
          <p:cNvPr id="8" name="Rectangle 7"/>
          <p:cNvSpPr/>
          <p:nvPr userDrawn="1"/>
        </p:nvSpPr>
        <p:spPr>
          <a:xfrm>
            <a:off x="0" y="332656"/>
            <a:ext cx="6156176" cy="864096"/>
          </a:xfrm>
          <a:prstGeom prst="rect">
            <a:avLst/>
          </a:prstGeom>
          <a:solidFill>
            <a:srgbClr val="5F7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9" name="Rectangle 8"/>
          <p:cNvSpPr/>
          <p:nvPr userDrawn="1"/>
        </p:nvSpPr>
        <p:spPr>
          <a:xfrm>
            <a:off x="0" y="332656"/>
            <a:ext cx="6876256" cy="864096"/>
          </a:xfrm>
          <a:prstGeom prst="rect">
            <a:avLst/>
          </a:prstGeom>
          <a:solidFill>
            <a:srgbClr val="3A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4223341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6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8" name="7 Marcador de pie de página"/>
          <p:cNvSpPr>
            <a:spLocks noGrp="1"/>
          </p:cNvSpPr>
          <p:nvPr>
            <p:ph type="ftr" sz="quarter" idx="11"/>
          </p:nvPr>
        </p:nvSpPr>
        <p:spPr/>
        <p:txBody>
          <a:bodyPr/>
          <a:lstStyle/>
          <a:p>
            <a:endParaRPr lang="es-CR"/>
          </a:p>
        </p:txBody>
      </p:sp>
      <p:sp>
        <p:nvSpPr>
          <p:cNvPr id="9" name="8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
        <p:nvSpPr>
          <p:cNvPr id="10" name="Rectangle 9"/>
          <p:cNvSpPr/>
          <p:nvPr userDrawn="1"/>
        </p:nvSpPr>
        <p:spPr>
          <a:xfrm>
            <a:off x="0" y="332656"/>
            <a:ext cx="6876256" cy="864096"/>
          </a:xfrm>
          <a:prstGeom prst="rect">
            <a:avLst/>
          </a:prstGeom>
          <a:solidFill>
            <a:srgbClr val="3A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41300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R"/>
          </a:p>
        </p:txBody>
      </p:sp>
      <p:sp>
        <p:nvSpPr>
          <p:cNvPr id="3" name="2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4" name="3 Marcador de pie de página"/>
          <p:cNvSpPr>
            <a:spLocks noGrp="1"/>
          </p:cNvSpPr>
          <p:nvPr>
            <p:ph type="ftr" sz="quarter" idx="11"/>
          </p:nvPr>
        </p:nvSpPr>
        <p:spPr/>
        <p:txBody>
          <a:bodyPr/>
          <a:lstStyle/>
          <a:p>
            <a:endParaRPr lang="es-CR"/>
          </a:p>
        </p:txBody>
      </p:sp>
      <p:sp>
        <p:nvSpPr>
          <p:cNvPr id="5" name="4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
        <p:nvSpPr>
          <p:cNvPr id="6" name="Rectangle 5"/>
          <p:cNvSpPr/>
          <p:nvPr userDrawn="1"/>
        </p:nvSpPr>
        <p:spPr>
          <a:xfrm>
            <a:off x="0" y="332656"/>
            <a:ext cx="6876256" cy="864096"/>
          </a:xfrm>
          <a:prstGeom prst="rect">
            <a:avLst/>
          </a:prstGeom>
          <a:solidFill>
            <a:srgbClr val="3A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338431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3" name="2 Marcador de pie de página"/>
          <p:cNvSpPr>
            <a:spLocks noGrp="1"/>
          </p:cNvSpPr>
          <p:nvPr>
            <p:ph type="ftr" sz="quarter" idx="11"/>
          </p:nvPr>
        </p:nvSpPr>
        <p:spPr/>
        <p:txBody>
          <a:bodyPr/>
          <a:lstStyle/>
          <a:p>
            <a:endParaRPr lang="es-CR"/>
          </a:p>
        </p:txBody>
      </p:sp>
      <p:sp>
        <p:nvSpPr>
          <p:cNvPr id="4" name="3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
        <p:nvSpPr>
          <p:cNvPr id="5" name="Rectangle 4"/>
          <p:cNvSpPr/>
          <p:nvPr userDrawn="1"/>
        </p:nvSpPr>
        <p:spPr>
          <a:xfrm>
            <a:off x="0" y="332656"/>
            <a:ext cx="6876256" cy="864096"/>
          </a:xfrm>
          <a:prstGeom prst="rect">
            <a:avLst/>
          </a:prstGeom>
          <a:solidFill>
            <a:srgbClr val="3A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022761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dirty="0" smtClean="0"/>
              <a:t>Haga clic para modificar el estilo de título del patrón</a:t>
            </a:r>
            <a:endParaRPr lang="es-CR" dirty="0"/>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
        <p:nvSpPr>
          <p:cNvPr id="8" name="Rectangle 7"/>
          <p:cNvSpPr/>
          <p:nvPr userDrawn="1"/>
        </p:nvSpPr>
        <p:spPr>
          <a:xfrm>
            <a:off x="0" y="332656"/>
            <a:ext cx="6156176" cy="864096"/>
          </a:xfrm>
          <a:prstGeom prst="rect">
            <a:avLst/>
          </a:prstGeom>
          <a:solidFill>
            <a:srgbClr val="5F7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9" name="Rectangle 8"/>
          <p:cNvSpPr/>
          <p:nvPr userDrawn="1"/>
        </p:nvSpPr>
        <p:spPr>
          <a:xfrm>
            <a:off x="0" y="332656"/>
            <a:ext cx="6876256" cy="864096"/>
          </a:xfrm>
          <a:prstGeom prst="rect">
            <a:avLst/>
          </a:prstGeom>
          <a:solidFill>
            <a:srgbClr val="3A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027844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
        <p:nvSpPr>
          <p:cNvPr id="8" name="Rectangle 7"/>
          <p:cNvSpPr/>
          <p:nvPr userDrawn="1"/>
        </p:nvSpPr>
        <p:spPr>
          <a:xfrm>
            <a:off x="0" y="332656"/>
            <a:ext cx="6156176" cy="864096"/>
          </a:xfrm>
          <a:prstGeom prst="rect">
            <a:avLst/>
          </a:prstGeom>
          <a:solidFill>
            <a:srgbClr val="5F7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596129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useBgFill="1">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R"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00E89-7DD2-4826-B13B-413DE9DB9CD4}" type="datetimeFigureOut">
              <a:rPr lang="es-CR" smtClean="0"/>
              <a:pPr/>
              <a:t>7/12/15</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71F03-967C-4B32-8DDC-EF433D3A3127}" type="slidenum">
              <a:rPr lang="es-CR" smtClean="0"/>
              <a:pPr/>
              <a:t>‹Nr.›</a:t>
            </a:fld>
            <a:endParaRPr lang="es-CR"/>
          </a:p>
        </p:txBody>
      </p:sp>
      <p:sp>
        <p:nvSpPr>
          <p:cNvPr id="7" name="Rectangle 6"/>
          <p:cNvSpPr/>
          <p:nvPr userDrawn="1"/>
        </p:nvSpPr>
        <p:spPr>
          <a:xfrm>
            <a:off x="0" y="332656"/>
            <a:ext cx="6876256" cy="864096"/>
          </a:xfrm>
          <a:prstGeom prst="rect">
            <a:avLst/>
          </a:prstGeom>
          <a:solidFill>
            <a:srgbClr val="3A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3290208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ctrTitle"/>
          </p:nvPr>
        </p:nvSpPr>
        <p:spPr>
          <a:xfrm>
            <a:off x="685800" y="357167"/>
            <a:ext cx="7772400" cy="3000395"/>
          </a:xfrm>
        </p:spPr>
        <p:txBody>
          <a:bodyPr/>
          <a:lstStyle/>
          <a:p>
            <a:pPr eaLnBrk="1" fontAlgn="auto" hangingPunct="1">
              <a:spcAft>
                <a:spcPts val="0"/>
              </a:spcAft>
              <a:defRPr/>
            </a:pPr>
            <a:r>
              <a:rPr lang="es-ES" sz="3600" dirty="0" smtClean="0"/>
              <a:t/>
            </a:r>
            <a:br>
              <a:rPr lang="es-ES" sz="3600" dirty="0" smtClean="0"/>
            </a:br>
            <a:r>
              <a:rPr lang="es-ES" sz="3600" dirty="0" smtClean="0"/>
              <a:t/>
            </a:r>
            <a:br>
              <a:rPr lang="es-ES" sz="3600" dirty="0" smtClean="0"/>
            </a:br>
            <a:r>
              <a:rPr lang="es-ES" sz="3600" dirty="0" smtClean="0"/>
              <a:t/>
            </a:r>
            <a:br>
              <a:rPr lang="es-ES" sz="3600" dirty="0" smtClean="0"/>
            </a:br>
            <a:r>
              <a:rPr lang="es-ES" sz="2800" dirty="0" smtClean="0"/>
              <a:t>Universidad para la Cooperación Internacional</a:t>
            </a:r>
            <a:r>
              <a:rPr lang="es-ES" sz="3600" dirty="0" smtClean="0"/>
              <a:t/>
            </a:r>
            <a:br>
              <a:rPr lang="es-ES" sz="3600" dirty="0" smtClean="0"/>
            </a:br>
            <a:r>
              <a:rPr lang="es-ES" sz="3600" dirty="0" smtClean="0"/>
              <a:t/>
            </a:r>
            <a:br>
              <a:rPr lang="es-ES" sz="3600" dirty="0" smtClean="0"/>
            </a:br>
            <a:r>
              <a:rPr lang="es-ES" sz="3600" dirty="0" smtClean="0"/>
              <a:t>PROGRAMA MAESTRÍA EN ADMINISTRACIÓN DE PROYECTOS</a:t>
            </a:r>
            <a:br>
              <a:rPr lang="es-ES" sz="3600" dirty="0" smtClean="0"/>
            </a:br>
            <a:r>
              <a:rPr lang="es-ES" sz="3600" dirty="0" smtClean="0"/>
              <a:t/>
            </a:r>
            <a:br>
              <a:rPr lang="es-ES" sz="3600" dirty="0" smtClean="0"/>
            </a:br>
            <a:r>
              <a:rPr lang="es-ES_tradnl" sz="3600" dirty="0" smtClean="0">
                <a:solidFill>
                  <a:srgbClr val="C00000"/>
                </a:solidFill>
              </a:rPr>
              <a:t/>
            </a:r>
            <a:br>
              <a:rPr lang="es-ES_tradnl" sz="3600" dirty="0" smtClean="0">
                <a:solidFill>
                  <a:srgbClr val="C00000"/>
                </a:solidFill>
              </a:rPr>
            </a:br>
            <a:r>
              <a:rPr lang="es-ES_tradnl" sz="3600" dirty="0" smtClean="0">
                <a:solidFill>
                  <a:srgbClr val="C00000"/>
                </a:solidFill>
              </a:rPr>
              <a:t>Ejemplo Gestión </a:t>
            </a:r>
            <a:r>
              <a:rPr lang="es-ES_tradnl" sz="3600" smtClean="0">
                <a:solidFill>
                  <a:srgbClr val="C00000"/>
                </a:solidFill>
              </a:rPr>
              <a:t>del Tiempo-Costo (PERT) </a:t>
            </a:r>
            <a:r>
              <a:rPr lang="es-ES_tradnl" sz="3600" dirty="0" smtClean="0">
                <a:solidFill>
                  <a:srgbClr val="C00000"/>
                </a:solidFill>
              </a:rPr>
              <a:t/>
            </a:r>
            <a:br>
              <a:rPr lang="es-ES_tradnl" sz="3600" dirty="0" smtClean="0">
                <a:solidFill>
                  <a:srgbClr val="C00000"/>
                </a:solidFill>
              </a:rPr>
            </a:br>
            <a:endParaRPr lang="es-ES" sz="3600" dirty="0" smtClean="0">
              <a:solidFill>
                <a:srgbClr val="C00000"/>
              </a:solidFill>
            </a:endParaRPr>
          </a:p>
        </p:txBody>
      </p:sp>
      <p:sp>
        <p:nvSpPr>
          <p:cNvPr id="5" name="4 Marcador de número de diapositiva"/>
          <p:cNvSpPr>
            <a:spLocks noGrp="1"/>
          </p:cNvSpPr>
          <p:nvPr>
            <p:ph type="sldNum" sz="quarter" idx="12"/>
          </p:nvPr>
        </p:nvSpPr>
        <p:spPr/>
        <p:txBody>
          <a:bodyPr/>
          <a:lstStyle/>
          <a:p>
            <a:pPr>
              <a:defRPr/>
            </a:pPr>
            <a:fld id="{FA8E5640-88C8-48CB-842E-5375E64CAB74}" type="slidenum">
              <a:rPr lang="es-ES" smtClean="0"/>
              <a:pPr>
                <a:defRPr/>
              </a:pPr>
              <a:t>1</a:t>
            </a:fld>
            <a:endParaRPr lang="es-ES" dirty="0"/>
          </a:p>
        </p:txBody>
      </p:sp>
    </p:spTree>
    <p:extLst>
      <p:ext uri="{BB962C8B-B14F-4D97-AF65-F5344CB8AC3E}">
        <p14:creationId xmlns:p14="http://schemas.microsoft.com/office/powerpoint/2010/main" val="1457478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ES_tradnl" dirty="0" smtClean="0"/>
              <a:t>Análisis PERT</a:t>
            </a:r>
            <a:endParaRPr lang="en-US" dirty="0"/>
          </a:p>
        </p:txBody>
      </p:sp>
      <p:sp>
        <p:nvSpPr>
          <p:cNvPr id="4" name="Content Placeholder 3"/>
          <p:cNvSpPr>
            <a:spLocks noGrp="1"/>
          </p:cNvSpPr>
          <p:nvPr>
            <p:ph sz="half" idx="2"/>
          </p:nvPr>
        </p:nvSpPr>
        <p:spPr>
          <a:xfrm>
            <a:off x="-20836" y="5805264"/>
            <a:ext cx="9036496" cy="1052736"/>
          </a:xfrm>
        </p:spPr>
        <p:txBody>
          <a:bodyPr>
            <a:normAutofit fontScale="92500" lnSpcReduction="10000"/>
          </a:bodyPr>
          <a:lstStyle/>
          <a:p>
            <a:pPr algn="just"/>
            <a:r>
              <a:rPr lang="es-CR" sz="2400" dirty="0" smtClean="0"/>
              <a:t>Como se observa </a:t>
            </a:r>
            <a:r>
              <a:rPr lang="es-CR" sz="2400" dirty="0"/>
              <a:t>al </a:t>
            </a:r>
            <a:r>
              <a:rPr lang="es-CR" sz="2400" dirty="0" smtClean="0"/>
              <a:t>actualizar las duraciones de las tareas con el Te, la duración del proyecto se extiende de 140 a 144,25 días y el costo se incrementa de $41.640,00 a $42.894,00</a:t>
            </a:r>
            <a:endParaRPr lang="es-CR" sz="2400" dirty="0"/>
          </a:p>
        </p:txBody>
      </p:sp>
      <p:pic>
        <p:nvPicPr>
          <p:cNvPr id="3" name="Picture 2"/>
          <p:cNvPicPr>
            <a:picLocks noChangeAspect="1"/>
          </p:cNvPicPr>
          <p:nvPr/>
        </p:nvPicPr>
        <p:blipFill>
          <a:blip r:embed="rId3"/>
          <a:stretch>
            <a:fillRect/>
          </a:stretch>
        </p:blipFill>
        <p:spPr>
          <a:xfrm>
            <a:off x="0" y="1320800"/>
            <a:ext cx="9144000" cy="4210430"/>
          </a:xfrm>
          <a:prstGeom prst="rect">
            <a:avLst/>
          </a:prstGeom>
        </p:spPr>
      </p:pic>
    </p:spTree>
    <p:extLst>
      <p:ext uri="{BB962C8B-B14F-4D97-AF65-F5344CB8AC3E}">
        <p14:creationId xmlns:p14="http://schemas.microsoft.com/office/powerpoint/2010/main" val="757950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8964488" cy="1143000"/>
          </a:xfrm>
        </p:spPr>
        <p:txBody>
          <a:bodyPr/>
          <a:lstStyle/>
          <a:p>
            <a:pPr lvl="0"/>
            <a:r>
              <a:rPr lang="es-ES_tradnl" sz="4000" dirty="0" smtClean="0"/>
              <a:t>Análisis PERT</a:t>
            </a:r>
            <a:r>
              <a:rPr lang="en-US" sz="4000" dirty="0" smtClean="0"/>
              <a:t/>
            </a:r>
            <a:br>
              <a:rPr lang="en-US" sz="4000" dirty="0" smtClean="0"/>
            </a:br>
            <a:endParaRPr lang="es-CR" sz="4000" dirty="0"/>
          </a:p>
        </p:txBody>
      </p:sp>
      <p:sp>
        <p:nvSpPr>
          <p:cNvPr id="3" name="Content Placeholder 2"/>
          <p:cNvSpPr>
            <a:spLocks noGrp="1"/>
          </p:cNvSpPr>
          <p:nvPr>
            <p:ph idx="1"/>
          </p:nvPr>
        </p:nvSpPr>
        <p:spPr/>
        <p:txBody>
          <a:bodyPr>
            <a:normAutofit fontScale="70000" lnSpcReduction="20000"/>
          </a:bodyPr>
          <a:lstStyle/>
          <a:p>
            <a:pPr algn="just"/>
            <a:r>
              <a:rPr lang="es-CR" dirty="0" smtClean="0"/>
              <a:t>De lo anterior se observa que la duración se incrementa en 4,25 días y el costo se incrementa en $1.254,00</a:t>
            </a:r>
          </a:p>
          <a:p>
            <a:pPr algn="just"/>
            <a:r>
              <a:rPr lang="es-CR" dirty="0" smtClean="0"/>
              <a:t>Sin embargo, relativo al tiempo se hace notar que la duración de 144,25 días sería con una probabilidad del 50%. </a:t>
            </a:r>
            <a:endParaRPr lang="es-CR" dirty="0"/>
          </a:p>
          <a:p>
            <a:pPr algn="just"/>
            <a:r>
              <a:rPr lang="es-CR" dirty="0" smtClean="0"/>
              <a:t>Se asumirá para completar el ejemplo que la tolerancia al riesgo de los interesados del proyecto requerirá una probabilidad de al menos un 84%, por lo cual se incrementará la duración en una desviación estándar, es decir en 5,24 días más para llegar a una duración de 149,49 días</a:t>
            </a:r>
          </a:p>
          <a:p>
            <a:pPr algn="just"/>
            <a:r>
              <a:rPr lang="es-CR" dirty="0" smtClean="0"/>
              <a:t>Por otra parte se debe asignar el costo correspondiente por el incremento en la duración, el cual de forma conservadora se realizará con el costo por hora hombre más alto que corresponde a $40/hr. Costo adicional: 5,24 días x  8hr/día x $40/hr = $1.676,8</a:t>
            </a:r>
          </a:p>
          <a:p>
            <a:pPr algn="just"/>
            <a:endParaRPr lang="es-CR" dirty="0"/>
          </a:p>
        </p:txBody>
      </p:sp>
    </p:spTree>
    <p:extLst>
      <p:ext uri="{BB962C8B-B14F-4D97-AF65-F5344CB8AC3E}">
        <p14:creationId xmlns:p14="http://schemas.microsoft.com/office/powerpoint/2010/main" val="2687386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ES_tradnl" dirty="0" smtClean="0"/>
              <a:t>Análisis PERT</a:t>
            </a:r>
            <a:endParaRPr lang="en-US" dirty="0"/>
          </a:p>
        </p:txBody>
      </p:sp>
      <p:sp>
        <p:nvSpPr>
          <p:cNvPr id="4" name="Content Placeholder 3"/>
          <p:cNvSpPr>
            <a:spLocks noGrp="1"/>
          </p:cNvSpPr>
          <p:nvPr>
            <p:ph sz="half" idx="2"/>
          </p:nvPr>
        </p:nvSpPr>
        <p:spPr>
          <a:xfrm>
            <a:off x="-20836" y="5805264"/>
            <a:ext cx="9036496" cy="1052736"/>
          </a:xfrm>
        </p:spPr>
        <p:txBody>
          <a:bodyPr>
            <a:normAutofit/>
          </a:bodyPr>
          <a:lstStyle/>
          <a:p>
            <a:pPr algn="just"/>
            <a:r>
              <a:rPr lang="es-CR" sz="2400" dirty="0" smtClean="0"/>
              <a:t>Obsérvese en el cronograma la duración incrementada a 149,49 días y el costo incrementa de $41.640,00 a $44.570,80</a:t>
            </a:r>
            <a:endParaRPr lang="es-CR" sz="2400" dirty="0"/>
          </a:p>
        </p:txBody>
      </p:sp>
      <p:pic>
        <p:nvPicPr>
          <p:cNvPr id="5" name="Picture 4"/>
          <p:cNvPicPr>
            <a:picLocks noChangeAspect="1"/>
          </p:cNvPicPr>
          <p:nvPr/>
        </p:nvPicPr>
        <p:blipFill>
          <a:blip r:embed="rId3"/>
          <a:stretch>
            <a:fillRect/>
          </a:stretch>
        </p:blipFill>
        <p:spPr>
          <a:xfrm>
            <a:off x="0" y="1257300"/>
            <a:ext cx="9144000" cy="4475956"/>
          </a:xfrm>
          <a:prstGeom prst="rect">
            <a:avLst/>
          </a:prstGeom>
        </p:spPr>
      </p:pic>
      <p:sp>
        <p:nvSpPr>
          <p:cNvPr id="7" name="Rounded Rectangle 6"/>
          <p:cNvSpPr/>
          <p:nvPr/>
        </p:nvSpPr>
        <p:spPr>
          <a:xfrm>
            <a:off x="179512" y="5373216"/>
            <a:ext cx="8856984" cy="216024"/>
          </a:xfrm>
          <a:prstGeom prst="roundRect">
            <a:avLst/>
          </a:prstGeom>
          <a:gradFill flip="none" rotWithShape="1">
            <a:gsLst>
              <a:gs pos="0">
                <a:schemeClr val="accent2">
                  <a:shade val="51000"/>
                  <a:satMod val="130000"/>
                  <a:alpha val="18000"/>
                </a:schemeClr>
              </a:gs>
              <a:gs pos="80000">
                <a:schemeClr val="accent2">
                  <a:shade val="93000"/>
                  <a:satMod val="130000"/>
                  <a:alpha val="18000"/>
                </a:schemeClr>
              </a:gs>
              <a:gs pos="100000">
                <a:schemeClr val="accent2">
                  <a:shade val="94000"/>
                  <a:satMod val="135000"/>
                  <a:alpha val="18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1133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Bibliografía</a:t>
            </a:r>
            <a:endParaRPr lang="en-US" dirty="0"/>
          </a:p>
        </p:txBody>
      </p:sp>
      <p:sp>
        <p:nvSpPr>
          <p:cNvPr id="3" name="Content Placeholder 2"/>
          <p:cNvSpPr>
            <a:spLocks noGrp="1"/>
          </p:cNvSpPr>
          <p:nvPr>
            <p:ph idx="1"/>
          </p:nvPr>
        </p:nvSpPr>
        <p:spPr/>
        <p:txBody>
          <a:bodyPr>
            <a:normAutofit/>
          </a:bodyPr>
          <a:lstStyle/>
          <a:p>
            <a:r>
              <a:rPr lang="es-CR" dirty="0" smtClean="0"/>
              <a:t>Gido Jack, Clements James P. Administración de Exitosa de Proyectos. Segunda Edición. México: Internacional Thomson Editors, 2007.</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0E5627C6-4CF7-4AEC-A34F-C8D675071454}" type="slidenum">
              <a:rPr lang="es-ES" smtClean="0"/>
              <a:pPr>
                <a:defRPr/>
              </a:pPr>
              <a:t>14</a:t>
            </a:fld>
            <a:endParaRPr lang="es-ES"/>
          </a:p>
        </p:txBody>
      </p:sp>
      <p:sp>
        <p:nvSpPr>
          <p:cNvPr id="2" name="Marcador de contenido 1"/>
          <p:cNvSpPr>
            <a:spLocks noGrp="1"/>
          </p:cNvSpPr>
          <p:nvPr>
            <p:ph idx="1"/>
          </p:nvPr>
        </p:nvSpPr>
        <p:spPr/>
        <p:txBody>
          <a:bodyPr/>
          <a:lstStyle/>
          <a:p>
            <a:pPr marL="0" indent="0">
              <a:buNone/>
            </a:pPr>
            <a:r>
              <a:rPr lang="es-ES_tradnl" dirty="0" err="1" smtClean="0"/>
              <a:t>Presentaci</a:t>
            </a:r>
            <a:r>
              <a:rPr lang="es-ES" dirty="0" err="1" smtClean="0"/>
              <a:t>ón</a:t>
            </a:r>
            <a:r>
              <a:rPr lang="es-ES" dirty="0" smtClean="0"/>
              <a:t> elaborada con los aportes de los profesores:</a:t>
            </a:r>
          </a:p>
          <a:p>
            <a:pPr lvl="1"/>
            <a:r>
              <a:rPr lang="es-ES" dirty="0" smtClean="0"/>
              <a:t>Ing. </a:t>
            </a:r>
            <a:r>
              <a:rPr lang="es-ES" dirty="0" err="1" smtClean="0"/>
              <a:t>Alvaro</a:t>
            </a:r>
            <a:r>
              <a:rPr lang="es-ES" dirty="0" smtClean="0"/>
              <a:t> Mata </a:t>
            </a:r>
            <a:r>
              <a:rPr lang="es-ES" dirty="0" err="1" smtClean="0"/>
              <a:t>Leitón</a:t>
            </a:r>
            <a:r>
              <a:rPr lang="es-ES" dirty="0" smtClean="0"/>
              <a:t>, MAP, PMP, GPM-b</a:t>
            </a:r>
          </a:p>
          <a:p>
            <a:pPr lvl="1"/>
            <a:r>
              <a:rPr lang="es-ES" dirty="0" smtClean="0"/>
              <a:t>Ing. Carlos Brenes Mena, MAP, PMP, GPM-b</a:t>
            </a:r>
          </a:p>
          <a:p>
            <a:pPr lvl="1"/>
            <a:r>
              <a:rPr lang="es-ES" dirty="0" smtClean="0"/>
              <a:t>Ing. William </a:t>
            </a:r>
            <a:r>
              <a:rPr lang="es-ES" dirty="0" err="1" smtClean="0"/>
              <a:t>Ernest</a:t>
            </a:r>
            <a:r>
              <a:rPr lang="es-ES" dirty="0" smtClean="0"/>
              <a:t> </a:t>
            </a:r>
            <a:r>
              <a:rPr lang="es-ES" dirty="0" err="1" smtClean="0"/>
              <a:t>Mondol</a:t>
            </a:r>
            <a:r>
              <a:rPr lang="es-ES" dirty="0" smtClean="0"/>
              <a:t>, MAP, PMP </a:t>
            </a:r>
            <a:endParaRPr lang="es-ES_tradnl" dirty="0"/>
          </a:p>
        </p:txBody>
      </p:sp>
    </p:spTree>
    <p:extLst>
      <p:ext uri="{BB962C8B-B14F-4D97-AF65-F5344CB8AC3E}">
        <p14:creationId xmlns:p14="http://schemas.microsoft.com/office/powerpoint/2010/main" val="1900482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036496" cy="1143000"/>
          </a:xfrm>
        </p:spPr>
        <p:txBody>
          <a:bodyPr/>
          <a:lstStyle/>
          <a:p>
            <a:pPr lvl="0"/>
            <a:r>
              <a:rPr lang="es-ES" sz="4000" dirty="0" smtClean="0"/>
              <a:t>Ejemplo/Caso de Gestión del tiempo-costo</a:t>
            </a:r>
            <a:r>
              <a:rPr lang="en-US" sz="4000" dirty="0" smtClean="0"/>
              <a:t/>
            </a:r>
            <a:br>
              <a:rPr lang="en-US" sz="4000" dirty="0" smtClean="0"/>
            </a:br>
            <a:endParaRPr lang="es-CR" sz="4000" dirty="0"/>
          </a:p>
        </p:txBody>
      </p:sp>
      <p:sp>
        <p:nvSpPr>
          <p:cNvPr id="3" name="Content Placeholder 2"/>
          <p:cNvSpPr>
            <a:spLocks noGrp="1"/>
          </p:cNvSpPr>
          <p:nvPr>
            <p:ph idx="1"/>
          </p:nvPr>
        </p:nvSpPr>
        <p:spPr/>
        <p:txBody>
          <a:bodyPr>
            <a:normAutofit fontScale="85000" lnSpcReduction="20000"/>
          </a:bodyPr>
          <a:lstStyle/>
          <a:p>
            <a:r>
              <a:rPr lang="es-CR" dirty="0" smtClean="0"/>
              <a:t>Se </a:t>
            </a:r>
            <a:r>
              <a:rPr lang="es-CR" dirty="0"/>
              <a:t>trata de </a:t>
            </a:r>
            <a:r>
              <a:rPr lang="es-CR" dirty="0" smtClean="0"/>
              <a:t>un pequeño proyecto de elaboración de un estudio de mercado</a:t>
            </a:r>
          </a:p>
          <a:p>
            <a:r>
              <a:rPr lang="es-CR" dirty="0" smtClean="0"/>
              <a:t>Se cuenta con la EDT (Estructura de Desglose del Trabajo)</a:t>
            </a:r>
          </a:p>
          <a:p>
            <a:r>
              <a:rPr lang="es-CR" dirty="0" smtClean="0"/>
              <a:t>Se cuenta con el cronograma (desarrollado en la sesión 1 de gestión del tiempo)</a:t>
            </a:r>
          </a:p>
          <a:p>
            <a:r>
              <a:rPr lang="es-CR" dirty="0" smtClean="0"/>
              <a:t>Se cuenta con el presupuesto (desarrollado en la sesión 2 de gestión del costo)</a:t>
            </a:r>
          </a:p>
          <a:p>
            <a:r>
              <a:rPr lang="es-CR" dirty="0" smtClean="0"/>
              <a:t>El ejercicio es una adaptación de un ejemplo del libro Administración Exitosa de Proyectos de Jack Gido y James Clements (ver bibliografía) con algunas variaciones </a:t>
            </a:r>
            <a:endParaRPr lang="es-CR" dirty="0"/>
          </a:p>
        </p:txBody>
      </p:sp>
    </p:spTree>
    <p:extLst>
      <p:ext uri="{BB962C8B-B14F-4D97-AF65-F5344CB8AC3E}">
        <p14:creationId xmlns:p14="http://schemas.microsoft.com/office/powerpoint/2010/main" val="3855421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6732240" cy="1143000"/>
          </a:xfrm>
        </p:spPr>
        <p:txBody>
          <a:bodyPr/>
          <a:lstStyle/>
          <a:p>
            <a:pPr lvl="0"/>
            <a:r>
              <a:rPr lang="es-ES" sz="4000" dirty="0" smtClean="0"/>
              <a:t>Caso </a:t>
            </a:r>
            <a:r>
              <a:rPr lang="es-ES" sz="4000" dirty="0" err="1" smtClean="0"/>
              <a:t>Est</a:t>
            </a:r>
            <a:r>
              <a:rPr lang="es-CR" sz="4000" dirty="0" smtClean="0"/>
              <a:t>udio de Mercado</a:t>
            </a:r>
            <a:r>
              <a:rPr lang="en-US" sz="4000" dirty="0" smtClean="0"/>
              <a:t/>
            </a:r>
            <a:br>
              <a:rPr lang="en-US" sz="4000" dirty="0" smtClean="0"/>
            </a:br>
            <a:endParaRPr lang="es-CR" sz="4000" dirty="0"/>
          </a:p>
        </p:txBody>
      </p:sp>
      <p:sp>
        <p:nvSpPr>
          <p:cNvPr id="3" name="Content Placeholder 2"/>
          <p:cNvSpPr>
            <a:spLocks noGrp="1"/>
          </p:cNvSpPr>
          <p:nvPr>
            <p:ph idx="1"/>
          </p:nvPr>
        </p:nvSpPr>
        <p:spPr>
          <a:xfrm>
            <a:off x="457200" y="1600200"/>
            <a:ext cx="8229600" cy="4925144"/>
          </a:xfrm>
        </p:spPr>
        <p:txBody>
          <a:bodyPr>
            <a:normAutofit fontScale="85000" lnSpcReduction="10000"/>
          </a:bodyPr>
          <a:lstStyle/>
          <a:p>
            <a:r>
              <a:rPr lang="es-CR" dirty="0" smtClean="0"/>
              <a:t>El proyecto consiste en la elaboración de un estudio de mercado.</a:t>
            </a:r>
          </a:p>
          <a:p>
            <a:pPr lvl="1"/>
            <a:r>
              <a:rPr lang="es-CR" dirty="0" smtClean="0"/>
              <a:t>Se debe realizar en 135 días </a:t>
            </a:r>
            <a:r>
              <a:rPr lang="es-CR" dirty="0">
                <a:solidFill>
                  <a:srgbClr val="0000FF"/>
                </a:solidFill>
              </a:rPr>
              <a:t>(</a:t>
            </a:r>
            <a:r>
              <a:rPr lang="es-CR" dirty="0" smtClean="0">
                <a:solidFill>
                  <a:srgbClr val="0000FF"/>
                </a:solidFill>
              </a:rPr>
              <a:t>según resultados de gestión del tiempo se puede realizar en 140 días)</a:t>
            </a:r>
          </a:p>
          <a:p>
            <a:pPr lvl="1"/>
            <a:r>
              <a:rPr lang="es-CR" dirty="0" smtClean="0"/>
              <a:t>Se cuenta con $40.000,00 para realizarlo </a:t>
            </a:r>
            <a:r>
              <a:rPr lang="es-CR" dirty="0">
                <a:solidFill>
                  <a:srgbClr val="0000FF"/>
                </a:solidFill>
              </a:rPr>
              <a:t>(según resultados de gestión del </a:t>
            </a:r>
            <a:r>
              <a:rPr lang="es-CR" dirty="0" smtClean="0">
                <a:solidFill>
                  <a:srgbClr val="0000FF"/>
                </a:solidFill>
              </a:rPr>
              <a:t>costo </a:t>
            </a:r>
            <a:r>
              <a:rPr lang="es-CR" dirty="0">
                <a:solidFill>
                  <a:srgbClr val="0000FF"/>
                </a:solidFill>
              </a:rPr>
              <a:t>se puede realizar </a:t>
            </a:r>
            <a:r>
              <a:rPr lang="es-CR" dirty="0" smtClean="0">
                <a:solidFill>
                  <a:srgbClr val="0000FF"/>
                </a:solidFill>
              </a:rPr>
              <a:t>por $41.640,00)</a:t>
            </a:r>
            <a:endParaRPr lang="es-CR" dirty="0" smtClean="0"/>
          </a:p>
          <a:p>
            <a:pPr lvl="1"/>
            <a:r>
              <a:rPr lang="es-CR" dirty="0" smtClean="0"/>
              <a:t>Se cuenta con 4 recursos para realizarlo (Susan, Steve, Andy y Jim) </a:t>
            </a:r>
            <a:r>
              <a:rPr lang="es-CR" dirty="0">
                <a:solidFill>
                  <a:srgbClr val="0000FF"/>
                </a:solidFill>
                <a:latin typeface="Zapf Dingbats"/>
                <a:ea typeface="Zapf Dingbats"/>
                <a:cs typeface="Zapf Dingbats"/>
                <a:sym typeface="Zapf Dingbats"/>
              </a:rPr>
              <a:t>✔</a:t>
            </a:r>
            <a:endParaRPr lang="es-CR" dirty="0" smtClean="0"/>
          </a:p>
          <a:p>
            <a:pPr lvl="1"/>
            <a:r>
              <a:rPr lang="es-CR" dirty="0" smtClean="0"/>
              <a:t>La jornada de trabajo a </a:t>
            </a:r>
            <a:r>
              <a:rPr lang="en-US" dirty="0" err="1" smtClean="0"/>
              <a:t>utilizar</a:t>
            </a:r>
            <a:r>
              <a:rPr lang="en-US" dirty="0" smtClean="0"/>
              <a:t> </a:t>
            </a:r>
            <a:r>
              <a:rPr lang="en-US" dirty="0" err="1" smtClean="0"/>
              <a:t>para</a:t>
            </a:r>
            <a:r>
              <a:rPr lang="en-US" dirty="0" smtClean="0"/>
              <a:t> el </a:t>
            </a:r>
            <a:r>
              <a:rPr lang="en-US" dirty="0" err="1" smtClean="0"/>
              <a:t>proyecto</a:t>
            </a:r>
            <a:r>
              <a:rPr lang="en-US" dirty="0" smtClean="0"/>
              <a:t> </a:t>
            </a:r>
            <a:r>
              <a:rPr lang="en-US" dirty="0" err="1" smtClean="0"/>
              <a:t>es</a:t>
            </a:r>
            <a:r>
              <a:rPr lang="en-US" dirty="0" smtClean="0"/>
              <a:t> de 5 </a:t>
            </a:r>
            <a:r>
              <a:rPr lang="en-US" dirty="0" err="1" smtClean="0"/>
              <a:t>días</a:t>
            </a:r>
            <a:r>
              <a:rPr lang="en-US" dirty="0" smtClean="0"/>
              <a:t> a la </a:t>
            </a:r>
            <a:r>
              <a:rPr lang="en-US" dirty="0" err="1" smtClean="0"/>
              <a:t>semana</a:t>
            </a:r>
            <a:r>
              <a:rPr lang="en-US" dirty="0" smtClean="0"/>
              <a:t> y 8 </a:t>
            </a:r>
            <a:r>
              <a:rPr lang="en-US" dirty="0" err="1" smtClean="0"/>
              <a:t>horas</a:t>
            </a:r>
            <a:r>
              <a:rPr lang="en-US" dirty="0" smtClean="0"/>
              <a:t> </a:t>
            </a:r>
            <a:r>
              <a:rPr lang="en-US" dirty="0" err="1" smtClean="0"/>
              <a:t>diarias</a:t>
            </a:r>
            <a:r>
              <a:rPr lang="en-US" dirty="0" smtClean="0"/>
              <a:t> </a:t>
            </a:r>
            <a:r>
              <a:rPr lang="en-US" dirty="0">
                <a:solidFill>
                  <a:srgbClr val="0000FF"/>
                </a:solidFill>
              </a:rPr>
              <a:t> </a:t>
            </a:r>
            <a:r>
              <a:rPr lang="es-CR" dirty="0" smtClean="0">
                <a:solidFill>
                  <a:srgbClr val="0000FF"/>
                </a:solidFill>
                <a:latin typeface="Zapf Dingbats"/>
                <a:ea typeface="Zapf Dingbats"/>
                <a:cs typeface="Zapf Dingbats"/>
                <a:sym typeface="Zapf Dingbats"/>
              </a:rPr>
              <a:t>✔</a:t>
            </a:r>
            <a:endParaRPr lang="es-CR" dirty="0" smtClean="0"/>
          </a:p>
          <a:p>
            <a:pPr lvl="1"/>
            <a:r>
              <a:rPr lang="es-CR" dirty="0" smtClean="0"/>
              <a:t>El principal riesgo identificado es la posibilidad de un retraso en el proyecto, ya que la compañía tiene historial de retrasos en proyectos anteriores </a:t>
            </a:r>
            <a:r>
              <a:rPr lang="es-CR" dirty="0" smtClean="0">
                <a:solidFill>
                  <a:srgbClr val="0000FF"/>
                </a:solidFill>
              </a:rPr>
              <a:t>(pendiente)</a:t>
            </a:r>
            <a:endParaRPr lang="es-CR" dirty="0" smtClean="0"/>
          </a:p>
        </p:txBody>
      </p:sp>
    </p:spTree>
    <p:extLst>
      <p:ext uri="{BB962C8B-B14F-4D97-AF65-F5344CB8AC3E}">
        <p14:creationId xmlns:p14="http://schemas.microsoft.com/office/powerpoint/2010/main" val="1036871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s-CR" sz="3600" dirty="0" smtClean="0"/>
              <a:t>EDT del proyecto</a:t>
            </a:r>
            <a:endParaRPr lang="es-CR" sz="3600" dirty="0"/>
          </a:p>
        </p:txBody>
      </p:sp>
      <p:pic>
        <p:nvPicPr>
          <p:cNvPr id="11" name="Content Placeholder 10"/>
          <p:cNvPicPr>
            <a:picLocks noGrp="1" noChangeAspect="1"/>
          </p:cNvPicPr>
          <p:nvPr>
            <p:ph sz="half" idx="2"/>
          </p:nvPr>
        </p:nvPicPr>
        <p:blipFill>
          <a:blip r:embed="rId3"/>
          <a:srcRect t="361" b="361"/>
          <a:stretch>
            <a:fillRect/>
          </a:stretch>
        </p:blipFill>
        <p:spPr>
          <a:xfrm>
            <a:off x="1691680" y="1283396"/>
            <a:ext cx="5904656" cy="3552394"/>
          </a:xfrm>
        </p:spPr>
      </p:pic>
      <p:sp>
        <p:nvSpPr>
          <p:cNvPr id="4" name="Content Placeholder 3"/>
          <p:cNvSpPr>
            <a:spLocks noGrp="1"/>
          </p:cNvSpPr>
          <p:nvPr>
            <p:ph sz="half" idx="2"/>
          </p:nvPr>
        </p:nvSpPr>
        <p:spPr>
          <a:xfrm>
            <a:off x="251520" y="5013176"/>
            <a:ext cx="8424936" cy="1368152"/>
          </a:xfrm>
        </p:spPr>
        <p:txBody>
          <a:bodyPr>
            <a:normAutofit/>
          </a:bodyPr>
          <a:lstStyle/>
          <a:p>
            <a:pPr algn="just"/>
            <a:r>
              <a:rPr lang="es-ES_tradnl" sz="2500" dirty="0" smtClean="0"/>
              <a:t>La elaboración de la EDT forma parte de la gestión del alcance. Para efectos de este ejemplo se as</a:t>
            </a:r>
            <a:r>
              <a:rPr lang="es-CR" sz="2500" dirty="0" smtClean="0"/>
              <a:t>ume que dicha EDT está completa y correcta</a:t>
            </a:r>
          </a:p>
          <a:p>
            <a:pPr marL="0" indent="0" algn="just">
              <a:buNone/>
            </a:pPr>
            <a:endParaRPr lang="en-US" sz="2400" dirty="0"/>
          </a:p>
        </p:txBody>
      </p:sp>
    </p:spTree>
    <p:extLst>
      <p:ext uri="{BB962C8B-B14F-4D97-AF65-F5344CB8AC3E}">
        <p14:creationId xmlns:p14="http://schemas.microsoft.com/office/powerpoint/2010/main" val="70757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lstStyle/>
          <a:p>
            <a:pPr algn="l"/>
            <a:r>
              <a:rPr lang="es-ES_tradnl" sz="4000" dirty="0" smtClean="0"/>
              <a:t>Cronograma preliminar</a:t>
            </a:r>
            <a:endParaRPr lang="en-US" sz="4000" dirty="0"/>
          </a:p>
        </p:txBody>
      </p:sp>
      <p:sp>
        <p:nvSpPr>
          <p:cNvPr id="4" name="Content Placeholder 3"/>
          <p:cNvSpPr>
            <a:spLocks noGrp="1"/>
          </p:cNvSpPr>
          <p:nvPr>
            <p:ph sz="half" idx="2"/>
          </p:nvPr>
        </p:nvSpPr>
        <p:spPr>
          <a:xfrm>
            <a:off x="251520" y="5949280"/>
            <a:ext cx="8640960" cy="792088"/>
          </a:xfrm>
        </p:spPr>
        <p:txBody>
          <a:bodyPr>
            <a:normAutofit fontScale="77500" lnSpcReduction="20000"/>
          </a:bodyPr>
          <a:lstStyle/>
          <a:p>
            <a:pPr algn="just"/>
            <a:r>
              <a:rPr lang="es-ES_tradnl" sz="2400" dirty="0"/>
              <a:t>La elaboración </a:t>
            </a:r>
            <a:r>
              <a:rPr lang="es-ES_tradnl" sz="2400" dirty="0" smtClean="0"/>
              <a:t>del cronograma forma </a:t>
            </a:r>
            <a:r>
              <a:rPr lang="es-ES_tradnl" sz="2400" dirty="0"/>
              <a:t>parte de la gestión del </a:t>
            </a:r>
            <a:r>
              <a:rPr lang="es-ES_tradnl" sz="2400" dirty="0" smtClean="0"/>
              <a:t>tiempo y f</a:t>
            </a:r>
            <a:r>
              <a:rPr lang="es-CR" sz="2400" dirty="0" smtClean="0"/>
              <a:t>ue desarrollado en la sección previa. El cronograma es preliminar porque no se han finalizado todos los procesos de planificación.</a:t>
            </a:r>
            <a:endParaRPr lang="es-CR" sz="2400" dirty="0"/>
          </a:p>
        </p:txBody>
      </p:sp>
      <p:pic>
        <p:nvPicPr>
          <p:cNvPr id="7" name="Picture 6"/>
          <p:cNvPicPr>
            <a:picLocks noChangeAspect="1"/>
          </p:cNvPicPr>
          <p:nvPr/>
        </p:nvPicPr>
        <p:blipFill>
          <a:blip r:embed="rId3"/>
          <a:stretch>
            <a:fillRect/>
          </a:stretch>
        </p:blipFill>
        <p:spPr>
          <a:xfrm>
            <a:off x="0" y="980728"/>
            <a:ext cx="9144000" cy="5069345"/>
          </a:xfrm>
          <a:prstGeom prst="rect">
            <a:avLst/>
          </a:prstGeom>
        </p:spPr>
      </p:pic>
    </p:spTree>
    <p:extLst>
      <p:ext uri="{BB962C8B-B14F-4D97-AF65-F5344CB8AC3E}">
        <p14:creationId xmlns:p14="http://schemas.microsoft.com/office/powerpoint/2010/main" val="55024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lstStyle/>
          <a:p>
            <a:pPr algn="l"/>
            <a:r>
              <a:rPr lang="en-US" sz="4000" dirty="0" err="1" smtClean="0"/>
              <a:t>Presupuesto</a:t>
            </a:r>
            <a:r>
              <a:rPr lang="en-US" sz="4000" dirty="0" smtClean="0"/>
              <a:t> </a:t>
            </a:r>
            <a:r>
              <a:rPr lang="en-US" sz="4000" dirty="0" err="1" smtClean="0"/>
              <a:t>preliminar</a:t>
            </a:r>
            <a:endParaRPr lang="en-US" sz="4000" dirty="0"/>
          </a:p>
        </p:txBody>
      </p:sp>
      <p:sp>
        <p:nvSpPr>
          <p:cNvPr id="4" name="Content Placeholder 3"/>
          <p:cNvSpPr>
            <a:spLocks noGrp="1"/>
          </p:cNvSpPr>
          <p:nvPr>
            <p:ph sz="half" idx="2"/>
          </p:nvPr>
        </p:nvSpPr>
        <p:spPr>
          <a:xfrm>
            <a:off x="6084168" y="1628800"/>
            <a:ext cx="2592288" cy="4608512"/>
          </a:xfrm>
        </p:spPr>
        <p:txBody>
          <a:bodyPr>
            <a:normAutofit/>
          </a:bodyPr>
          <a:lstStyle/>
          <a:p>
            <a:pPr algn="just"/>
            <a:r>
              <a:rPr lang="es-ES_tradnl" sz="2400" dirty="0" smtClean="0"/>
              <a:t>El costo total preliminar del proyecto $41.640,00. Es preliminar </a:t>
            </a:r>
            <a:r>
              <a:rPr lang="es-ES_tradnl" sz="2400" dirty="0" err="1" smtClean="0"/>
              <a:t>porq</a:t>
            </a:r>
            <a:r>
              <a:rPr lang="es-CR" sz="2400" dirty="0" smtClean="0"/>
              <a:t>ue faltan los otros procesos de planificación</a:t>
            </a:r>
            <a:endParaRPr lang="es-ES_tradnl" sz="2400" dirty="0" smtClean="0"/>
          </a:p>
        </p:txBody>
      </p:sp>
      <p:pic>
        <p:nvPicPr>
          <p:cNvPr id="5" name="Picture 4"/>
          <p:cNvPicPr>
            <a:picLocks noChangeAspect="1"/>
          </p:cNvPicPr>
          <p:nvPr/>
        </p:nvPicPr>
        <p:blipFill>
          <a:blip r:embed="rId3"/>
          <a:stretch>
            <a:fillRect/>
          </a:stretch>
        </p:blipFill>
        <p:spPr>
          <a:xfrm>
            <a:off x="12948" y="1124744"/>
            <a:ext cx="5999212" cy="5669987"/>
          </a:xfrm>
          <a:prstGeom prst="rect">
            <a:avLst/>
          </a:prstGeom>
        </p:spPr>
      </p:pic>
    </p:spTree>
    <p:extLst>
      <p:ext uri="{BB962C8B-B14F-4D97-AF65-F5344CB8AC3E}">
        <p14:creationId xmlns:p14="http://schemas.microsoft.com/office/powerpoint/2010/main" val="413950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lstStyle/>
          <a:p>
            <a:pPr algn="l"/>
            <a:r>
              <a:rPr lang="en-US" sz="4000" dirty="0" err="1" smtClean="0"/>
              <a:t>Presupuesto</a:t>
            </a:r>
            <a:r>
              <a:rPr lang="en-US" sz="4000" dirty="0" smtClean="0"/>
              <a:t> </a:t>
            </a:r>
            <a:r>
              <a:rPr lang="en-US" sz="4000" dirty="0" err="1" smtClean="0"/>
              <a:t>preliminar</a:t>
            </a:r>
            <a:endParaRPr lang="en-US" sz="4000" dirty="0"/>
          </a:p>
        </p:txBody>
      </p:sp>
      <p:pic>
        <p:nvPicPr>
          <p:cNvPr id="3" name="Picture 2"/>
          <p:cNvPicPr>
            <a:picLocks noChangeAspect="1"/>
          </p:cNvPicPr>
          <p:nvPr/>
        </p:nvPicPr>
        <p:blipFill>
          <a:blip r:embed="rId3"/>
          <a:stretch>
            <a:fillRect/>
          </a:stretch>
        </p:blipFill>
        <p:spPr>
          <a:xfrm>
            <a:off x="539552" y="1219146"/>
            <a:ext cx="8280920" cy="5638854"/>
          </a:xfrm>
          <a:prstGeom prst="rect">
            <a:avLst/>
          </a:prstGeom>
        </p:spPr>
      </p:pic>
    </p:spTree>
    <p:extLst>
      <p:ext uri="{BB962C8B-B14F-4D97-AF65-F5344CB8AC3E}">
        <p14:creationId xmlns:p14="http://schemas.microsoft.com/office/powerpoint/2010/main" val="1148493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6732240" cy="1143000"/>
          </a:xfrm>
        </p:spPr>
        <p:txBody>
          <a:bodyPr/>
          <a:lstStyle/>
          <a:p>
            <a:pPr lvl="0"/>
            <a:r>
              <a:rPr lang="es-ES_tradnl" sz="4000" dirty="0" smtClean="0"/>
              <a:t>Gestión preliminar del riesgo</a:t>
            </a:r>
            <a:r>
              <a:rPr lang="en-US" sz="4000" dirty="0" smtClean="0"/>
              <a:t/>
            </a:r>
            <a:br>
              <a:rPr lang="en-US" sz="4000" dirty="0" smtClean="0"/>
            </a:br>
            <a:endParaRPr lang="es-CR" sz="4000" dirty="0"/>
          </a:p>
        </p:txBody>
      </p:sp>
      <p:sp>
        <p:nvSpPr>
          <p:cNvPr id="3" name="Content Placeholder 2"/>
          <p:cNvSpPr>
            <a:spLocks noGrp="1"/>
          </p:cNvSpPr>
          <p:nvPr>
            <p:ph idx="1"/>
          </p:nvPr>
        </p:nvSpPr>
        <p:spPr/>
        <p:txBody>
          <a:bodyPr>
            <a:normAutofit fontScale="70000" lnSpcReduction="20000"/>
          </a:bodyPr>
          <a:lstStyle/>
          <a:p>
            <a:r>
              <a:rPr lang="es-CR" dirty="0" smtClean="0"/>
              <a:t>Preliminarmente para cerrar la planificación de este ejemplo, considerando que este proyecto tiene una relación directa tiempo-costo, se adaptará un enfoque del tipo PERT para considerar el riesgo a nivel preliminar en la planificación</a:t>
            </a:r>
          </a:p>
          <a:p>
            <a:r>
              <a:rPr lang="es-CR" dirty="0" smtClean="0"/>
              <a:t>Recuerdese que en el enunciado del ejemplo se indicaba que el </a:t>
            </a:r>
            <a:r>
              <a:rPr lang="es-CR" dirty="0"/>
              <a:t>principal riesgo identificado es la posibilidad de un retraso en el proyecto, ya que la compañía tiene historial de retrasos en proyectos </a:t>
            </a:r>
            <a:r>
              <a:rPr lang="es-CR" dirty="0" smtClean="0"/>
              <a:t>anteriores, por lo cual el enfoque propuesto es razonable</a:t>
            </a:r>
          </a:p>
          <a:p>
            <a:r>
              <a:rPr lang="es-CR" dirty="0" smtClean="0"/>
              <a:t>Finalmente valórese que para efectos del ejemplo solo se analiza el riesgo indicado, sin embargo, de realizarse todos los procesos de gestión del riesgo, se esperaría que se identifiquen muchos más riesgos y que se establezcan para estos las medidas correspondientes, tal como se verá en el curso de gestión de riesgo. Considerando lo anterior se debe considerar que la gestión del riesgo en este ejemplo ha sido realizado solo a nivel preliminar</a:t>
            </a:r>
          </a:p>
        </p:txBody>
      </p:sp>
    </p:spTree>
    <p:extLst>
      <p:ext uri="{BB962C8B-B14F-4D97-AF65-F5344CB8AC3E}">
        <p14:creationId xmlns:p14="http://schemas.microsoft.com/office/powerpoint/2010/main" val="2036609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ES_tradnl" dirty="0" smtClean="0"/>
              <a:t>Análisis PERT</a:t>
            </a:r>
            <a:endParaRPr lang="en-US" dirty="0"/>
          </a:p>
        </p:txBody>
      </p:sp>
      <p:sp>
        <p:nvSpPr>
          <p:cNvPr id="4" name="Content Placeholder 3"/>
          <p:cNvSpPr>
            <a:spLocks noGrp="1"/>
          </p:cNvSpPr>
          <p:nvPr>
            <p:ph sz="half" idx="2"/>
          </p:nvPr>
        </p:nvSpPr>
        <p:spPr>
          <a:xfrm>
            <a:off x="-20836" y="5805264"/>
            <a:ext cx="9036496" cy="1052736"/>
          </a:xfrm>
        </p:spPr>
        <p:txBody>
          <a:bodyPr>
            <a:normAutofit fontScale="92500" lnSpcReduction="10000"/>
          </a:bodyPr>
          <a:lstStyle/>
          <a:p>
            <a:pPr algn="just"/>
            <a:r>
              <a:rPr lang="es-CR" sz="2400" dirty="0" smtClean="0"/>
              <a:t>Para iniciar el análisis se establecen las duraciones optimistas (To), más probables (Tmp) y pesimistas (Tp) para calcular el tiempo estimado (Te), variancia y desviación estándar</a:t>
            </a:r>
            <a:endParaRPr lang="es-CR" sz="2400" dirty="0"/>
          </a:p>
        </p:txBody>
      </p:sp>
      <p:pic>
        <p:nvPicPr>
          <p:cNvPr id="5" name="Picture 4"/>
          <p:cNvPicPr>
            <a:picLocks noChangeAspect="1"/>
          </p:cNvPicPr>
          <p:nvPr/>
        </p:nvPicPr>
        <p:blipFill>
          <a:blip r:embed="rId3"/>
          <a:stretch>
            <a:fillRect/>
          </a:stretch>
        </p:blipFill>
        <p:spPr>
          <a:xfrm>
            <a:off x="755576" y="1196752"/>
            <a:ext cx="7777037" cy="4671000"/>
          </a:xfrm>
          <a:prstGeom prst="rect">
            <a:avLst/>
          </a:prstGeom>
        </p:spPr>
      </p:pic>
    </p:spTree>
    <p:extLst>
      <p:ext uri="{BB962C8B-B14F-4D97-AF65-F5344CB8AC3E}">
        <p14:creationId xmlns:p14="http://schemas.microsoft.com/office/powerpoint/2010/main" val="2426431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instructiv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Temainstructivo</Template>
  <TotalTime>3460</TotalTime>
  <Words>790</Words>
  <Application>Microsoft Macintosh PowerPoint</Application>
  <PresentationFormat>Presentación en pantalla (4:3)</PresentationFormat>
  <Paragraphs>52</Paragraphs>
  <Slides>14</Slides>
  <Notes>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Calibri</vt:lpstr>
      <vt:lpstr>Zapf Dingbats</vt:lpstr>
      <vt:lpstr>Arial</vt:lpstr>
      <vt:lpstr>Temainstructivo</vt:lpstr>
      <vt:lpstr>   Universidad para la Cooperación Internacional  PROGRAMA MAESTRÍA EN ADMINISTRACIÓN DE PROYECTOS   Ejemplo Gestión del Tiempo-Costo (PERT)  </vt:lpstr>
      <vt:lpstr>Ejemplo/Caso de Gestión del tiempo-costo </vt:lpstr>
      <vt:lpstr>Caso Estudio de Mercado </vt:lpstr>
      <vt:lpstr>EDT del proyecto</vt:lpstr>
      <vt:lpstr>Cronograma preliminar</vt:lpstr>
      <vt:lpstr>Presupuesto preliminar</vt:lpstr>
      <vt:lpstr>Presupuesto preliminar</vt:lpstr>
      <vt:lpstr>Gestión preliminar del riesgo </vt:lpstr>
      <vt:lpstr>Análisis PERT</vt:lpstr>
      <vt:lpstr>Análisis PERT</vt:lpstr>
      <vt:lpstr>Análisis PERT </vt:lpstr>
      <vt:lpstr>Análisis PERT</vt:lpstr>
      <vt:lpstr>Bibliografía</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 Redondo</dc:creator>
  <cp:lastModifiedBy>Carlos Brenes</cp:lastModifiedBy>
  <cp:revision>137</cp:revision>
  <dcterms:created xsi:type="dcterms:W3CDTF">2012-03-23T18:45:03Z</dcterms:created>
  <dcterms:modified xsi:type="dcterms:W3CDTF">2015-12-07T18:36:06Z</dcterms:modified>
</cp:coreProperties>
</file>