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476" r:id="rId2"/>
    <p:sldId id="421" r:id="rId3"/>
    <p:sldId id="422" r:id="rId4"/>
    <p:sldId id="424" r:id="rId5"/>
    <p:sldId id="459" r:id="rId6"/>
    <p:sldId id="463" r:id="rId7"/>
    <p:sldId id="467" r:id="rId8"/>
    <p:sldId id="468" r:id="rId9"/>
    <p:sldId id="469" r:id="rId10"/>
    <p:sldId id="461" r:id="rId11"/>
    <p:sldId id="464" r:id="rId12"/>
    <p:sldId id="470" r:id="rId13"/>
    <p:sldId id="471" r:id="rId14"/>
    <p:sldId id="472" r:id="rId15"/>
    <p:sldId id="473" r:id="rId16"/>
    <p:sldId id="474" r:id="rId17"/>
    <p:sldId id="415" r:id="rId18"/>
    <p:sldId id="475" r:id="rId19"/>
  </p:sldIdLst>
  <p:sldSz cx="9144000" cy="6858000" type="screen4x3"/>
  <p:notesSz cx="7315200" cy="96012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A1CA"/>
    <a:srgbClr val="2E88AC"/>
    <a:srgbClr val="80C2ED"/>
    <a:srgbClr val="80C2DD"/>
    <a:srgbClr val="80B6DD"/>
    <a:srgbClr val="80B6CB"/>
    <a:srgbClr val="80ACB6"/>
    <a:srgbClr val="726EC8"/>
    <a:srgbClr val="606EC8"/>
    <a:srgbClr val="606E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30"/>
  </p:normalViewPr>
  <p:slideViewPr>
    <p:cSldViewPr>
      <p:cViewPr>
        <p:scale>
          <a:sx n="90" d="100"/>
          <a:sy n="90" d="100"/>
        </p:scale>
        <p:origin x="1744" y="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2DC9140-918C-4866-8720-7F75FAFC306D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s-C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AB241F2-C791-4109-8280-810CB4375A57}" type="slidenum">
              <a:rPr lang="es-CR" smtClean="0"/>
              <a:pPr/>
              <a:t>‹Nr.›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44554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R" dirty="0" smtClean="0"/>
              <a:t>EDT del proyecto del caso a desarrollar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70D87-5DB1-47C0-9AC3-C20A5A73473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094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3A87A-3760-4AF6-81FD-EE947A97F96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0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3A87A-3760-4AF6-81FD-EE947A97F96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86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3A87A-3760-4AF6-81FD-EE947A97F96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1710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3A87A-3760-4AF6-81FD-EE947A97F96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6914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3A87A-3760-4AF6-81FD-EE947A97F96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4878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3A87A-3760-4AF6-81FD-EE947A97F96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2210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3A87A-3760-4AF6-81FD-EE947A97F96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079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  <p:sp>
        <p:nvSpPr>
          <p:cNvPr id="7" name="Rectangle 6"/>
          <p:cNvSpPr/>
          <p:nvPr userDrawn="1"/>
        </p:nvSpPr>
        <p:spPr>
          <a:xfrm>
            <a:off x="0" y="332656"/>
            <a:ext cx="6156176" cy="864096"/>
          </a:xfrm>
          <a:prstGeom prst="rect">
            <a:avLst/>
          </a:prstGeom>
          <a:solidFill>
            <a:srgbClr val="5F73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8" name="Rectangle 7"/>
          <p:cNvSpPr/>
          <p:nvPr userDrawn="1"/>
        </p:nvSpPr>
        <p:spPr>
          <a:xfrm>
            <a:off x="0" y="332656"/>
            <a:ext cx="6876256" cy="864096"/>
          </a:xfrm>
          <a:prstGeom prst="rect">
            <a:avLst/>
          </a:prstGeom>
          <a:solidFill>
            <a:srgbClr val="3AA1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80210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CR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529095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569238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  <p:sp>
        <p:nvSpPr>
          <p:cNvPr id="7" name="Rectangle 6"/>
          <p:cNvSpPr/>
          <p:nvPr userDrawn="1"/>
        </p:nvSpPr>
        <p:spPr>
          <a:xfrm>
            <a:off x="0" y="332656"/>
            <a:ext cx="6156176" cy="864096"/>
          </a:xfrm>
          <a:prstGeom prst="rect">
            <a:avLst/>
          </a:prstGeom>
          <a:solidFill>
            <a:srgbClr val="5F73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8" name="Rectangle 7"/>
          <p:cNvSpPr/>
          <p:nvPr userDrawn="1"/>
        </p:nvSpPr>
        <p:spPr>
          <a:xfrm>
            <a:off x="0" y="332656"/>
            <a:ext cx="6876256" cy="864096"/>
          </a:xfrm>
          <a:prstGeom prst="rect">
            <a:avLst/>
          </a:prstGeom>
          <a:solidFill>
            <a:srgbClr val="3AA1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89706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  <p:sp>
        <p:nvSpPr>
          <p:cNvPr id="7" name="Rectangle 6"/>
          <p:cNvSpPr/>
          <p:nvPr userDrawn="1"/>
        </p:nvSpPr>
        <p:spPr>
          <a:xfrm>
            <a:off x="0" y="332656"/>
            <a:ext cx="6156176" cy="864096"/>
          </a:xfrm>
          <a:prstGeom prst="rect">
            <a:avLst/>
          </a:prstGeom>
          <a:solidFill>
            <a:srgbClr val="5F73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8" name="Rectangle 7"/>
          <p:cNvSpPr/>
          <p:nvPr userDrawn="1"/>
        </p:nvSpPr>
        <p:spPr>
          <a:xfrm>
            <a:off x="0" y="332656"/>
            <a:ext cx="6876256" cy="864096"/>
          </a:xfrm>
          <a:prstGeom prst="rect">
            <a:avLst/>
          </a:prstGeom>
          <a:solidFill>
            <a:srgbClr val="3AA1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09334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  <p:sp>
        <p:nvSpPr>
          <p:cNvPr id="8" name="Rectangle 7"/>
          <p:cNvSpPr/>
          <p:nvPr userDrawn="1"/>
        </p:nvSpPr>
        <p:spPr>
          <a:xfrm>
            <a:off x="0" y="332656"/>
            <a:ext cx="6156176" cy="864096"/>
          </a:xfrm>
          <a:prstGeom prst="rect">
            <a:avLst/>
          </a:prstGeom>
          <a:solidFill>
            <a:srgbClr val="5F73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" name="Rectangle 8"/>
          <p:cNvSpPr/>
          <p:nvPr userDrawn="1"/>
        </p:nvSpPr>
        <p:spPr>
          <a:xfrm>
            <a:off x="0" y="332656"/>
            <a:ext cx="6876256" cy="864096"/>
          </a:xfrm>
          <a:prstGeom prst="rect">
            <a:avLst/>
          </a:prstGeom>
          <a:solidFill>
            <a:srgbClr val="3AA1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23341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  <p:sp>
        <p:nvSpPr>
          <p:cNvPr id="10" name="Rectangle 9"/>
          <p:cNvSpPr/>
          <p:nvPr userDrawn="1"/>
        </p:nvSpPr>
        <p:spPr>
          <a:xfrm>
            <a:off x="0" y="332656"/>
            <a:ext cx="6876256" cy="864096"/>
          </a:xfrm>
          <a:prstGeom prst="rect">
            <a:avLst/>
          </a:prstGeom>
          <a:solidFill>
            <a:srgbClr val="3AA1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300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  <p:sp>
        <p:nvSpPr>
          <p:cNvPr id="6" name="Rectangle 5"/>
          <p:cNvSpPr/>
          <p:nvPr userDrawn="1"/>
        </p:nvSpPr>
        <p:spPr>
          <a:xfrm>
            <a:off x="0" y="332656"/>
            <a:ext cx="6876256" cy="864096"/>
          </a:xfrm>
          <a:prstGeom prst="rect">
            <a:avLst/>
          </a:prstGeom>
          <a:solidFill>
            <a:srgbClr val="3AA1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38431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  <p:sp>
        <p:nvSpPr>
          <p:cNvPr id="5" name="Rectangle 4"/>
          <p:cNvSpPr/>
          <p:nvPr userDrawn="1"/>
        </p:nvSpPr>
        <p:spPr>
          <a:xfrm>
            <a:off x="0" y="332656"/>
            <a:ext cx="6876256" cy="864096"/>
          </a:xfrm>
          <a:prstGeom prst="rect">
            <a:avLst/>
          </a:prstGeom>
          <a:solidFill>
            <a:srgbClr val="3AA1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22761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  <p:sp>
        <p:nvSpPr>
          <p:cNvPr id="8" name="Rectangle 7"/>
          <p:cNvSpPr/>
          <p:nvPr userDrawn="1"/>
        </p:nvSpPr>
        <p:spPr>
          <a:xfrm>
            <a:off x="0" y="332656"/>
            <a:ext cx="6156176" cy="864096"/>
          </a:xfrm>
          <a:prstGeom prst="rect">
            <a:avLst/>
          </a:prstGeom>
          <a:solidFill>
            <a:srgbClr val="5F73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" name="Rectangle 8"/>
          <p:cNvSpPr/>
          <p:nvPr userDrawn="1"/>
        </p:nvSpPr>
        <p:spPr>
          <a:xfrm>
            <a:off x="0" y="332656"/>
            <a:ext cx="6876256" cy="864096"/>
          </a:xfrm>
          <a:prstGeom prst="rect">
            <a:avLst/>
          </a:prstGeom>
          <a:solidFill>
            <a:srgbClr val="3AA1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27844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C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  <p:sp>
        <p:nvSpPr>
          <p:cNvPr id="8" name="Rectangle 7"/>
          <p:cNvSpPr/>
          <p:nvPr userDrawn="1"/>
        </p:nvSpPr>
        <p:spPr>
          <a:xfrm>
            <a:off x="0" y="332656"/>
            <a:ext cx="6156176" cy="864096"/>
          </a:xfrm>
          <a:prstGeom prst="rect">
            <a:avLst/>
          </a:prstGeom>
          <a:solidFill>
            <a:srgbClr val="5F73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9612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R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  <p:sp>
        <p:nvSpPr>
          <p:cNvPr id="7" name="Rectangle 6"/>
          <p:cNvSpPr/>
          <p:nvPr userDrawn="1"/>
        </p:nvSpPr>
        <p:spPr>
          <a:xfrm>
            <a:off x="0" y="332656"/>
            <a:ext cx="6876256" cy="864096"/>
          </a:xfrm>
          <a:prstGeom prst="rect">
            <a:avLst/>
          </a:prstGeom>
          <a:solidFill>
            <a:srgbClr val="3AA1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29020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Título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300039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2800" dirty="0" smtClean="0"/>
              <a:t>Universidad para la Cooperación Internacional</a:t>
            </a:r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600" dirty="0" smtClean="0"/>
              <a:t>PROGRAMA MAESTRÍA EN ADMINISTRACIÓN DE PROYECTOS</a:t>
            </a:r>
            <a:br>
              <a:rPr lang="es-ES" sz="3600" dirty="0" smtClean="0"/>
            </a:br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_tradnl" sz="3600" dirty="0" smtClean="0">
                <a:solidFill>
                  <a:srgbClr val="C00000"/>
                </a:solidFill>
              </a:rPr>
              <a:t/>
            </a:r>
            <a:br>
              <a:rPr lang="es-ES_tradnl" sz="3600" dirty="0" smtClean="0">
                <a:solidFill>
                  <a:srgbClr val="C00000"/>
                </a:solidFill>
              </a:rPr>
            </a:br>
            <a:r>
              <a:rPr lang="es-ES_tradnl" sz="3600" dirty="0" smtClean="0">
                <a:solidFill>
                  <a:srgbClr val="C00000"/>
                </a:solidFill>
              </a:rPr>
              <a:t>Ejemplo Gestión del </a:t>
            </a:r>
            <a:r>
              <a:rPr lang="es-ES_tradnl" sz="3600" dirty="0" smtClean="0">
                <a:solidFill>
                  <a:srgbClr val="C00000"/>
                </a:solidFill>
              </a:rPr>
              <a:t>Valor Ganado </a:t>
            </a:r>
            <a:r>
              <a:rPr lang="es-ES_tradnl" sz="3600" dirty="0" smtClean="0">
                <a:solidFill>
                  <a:srgbClr val="C00000"/>
                </a:solidFill>
              </a:rPr>
              <a:t/>
            </a:r>
            <a:br>
              <a:rPr lang="es-ES_tradnl" sz="3600" dirty="0" smtClean="0">
                <a:solidFill>
                  <a:srgbClr val="C00000"/>
                </a:solidFill>
              </a:rPr>
            </a:br>
            <a:endParaRPr lang="es-ES" sz="3600" dirty="0" smtClean="0">
              <a:solidFill>
                <a:srgbClr val="C00000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8E5640-88C8-48CB-842E-5375E64CAB74}" type="slidenum">
              <a:rPr lang="es-ES" smtClean="0"/>
              <a:pPr>
                <a:defRPr/>
              </a:pPr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0415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_tradnl" dirty="0" smtClean="0"/>
              <a:t>Situación actual - Costo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08100"/>
            <a:ext cx="9144000" cy="4569172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 flipV="1">
            <a:off x="6156176" y="1844824"/>
            <a:ext cx="0" cy="7920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7092280" y="4869160"/>
            <a:ext cx="0" cy="7920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796136" y="2780928"/>
            <a:ext cx="936104" cy="52322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Inicio</a:t>
            </a:r>
            <a:r>
              <a:rPr lang="en-US" sz="1400" dirty="0" smtClean="0"/>
              <a:t> de </a:t>
            </a:r>
            <a:r>
              <a:rPr lang="en-US" sz="1400" dirty="0" err="1" smtClean="0"/>
              <a:t>proyecto</a:t>
            </a:r>
            <a:endParaRPr 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6588224" y="5733256"/>
            <a:ext cx="936104" cy="52322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Fecha</a:t>
            </a:r>
            <a:r>
              <a:rPr lang="en-US" sz="1400" dirty="0" smtClean="0"/>
              <a:t> de </a:t>
            </a:r>
            <a:r>
              <a:rPr lang="en-US" sz="1400" dirty="0" err="1" smtClean="0"/>
              <a:t>análisis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7847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_tradnl" dirty="0" smtClean="0"/>
              <a:t>Situación actual - Costo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205858"/>
            <a:ext cx="7560840" cy="5618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51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CR" dirty="0" smtClean="0"/>
              <a:t>Para realizar la evaluación a la fecha de análisis </a:t>
            </a:r>
            <a:r>
              <a:rPr lang="es-CR" dirty="0"/>
              <a:t>s</a:t>
            </a:r>
            <a:r>
              <a:rPr lang="es-CR" dirty="0" smtClean="0"/>
              <a:t>e </a:t>
            </a:r>
            <a:r>
              <a:rPr lang="es-CR" dirty="0"/>
              <a:t>procede a revisar </a:t>
            </a:r>
            <a:r>
              <a:rPr lang="es-CR" dirty="0" smtClean="0"/>
              <a:t>cual es el porcentaje de avance real de cada tarea (</a:t>
            </a:r>
            <a:r>
              <a:rPr lang="es-CR" dirty="0"/>
              <a:t>ver columna </a:t>
            </a:r>
            <a:r>
              <a:rPr lang="es-CR" dirty="0" smtClean="0"/>
              <a:t>% Complete)</a:t>
            </a:r>
          </a:p>
          <a:p>
            <a:pPr algn="just"/>
            <a:r>
              <a:rPr lang="es-CR" dirty="0"/>
              <a:t>Nótese en la columna </a:t>
            </a:r>
            <a:r>
              <a:rPr lang="es-CR" dirty="0" smtClean="0"/>
              <a:t>%Planned el porcentaje de avance planeado de cada tarea </a:t>
            </a:r>
          </a:p>
          <a:p>
            <a:pPr algn="just"/>
            <a:r>
              <a:rPr lang="es-CR" dirty="0" smtClean="0"/>
              <a:t>Si se compara el porcentaje de avance real contra el porcentaje de avance planeado se observa que el proyecto debería llevar un 40% de avance y solo lleva un 34% de avance (ver avance tarea por tarea para determinar las tareas retrasadas)</a:t>
            </a:r>
          </a:p>
          <a:p>
            <a:pPr algn="just"/>
            <a:endParaRPr lang="es-CR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_tradnl" dirty="0" smtClean="0"/>
              <a:t>Situación actual – tiempo/avance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45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_tradnl" dirty="0" smtClean="0"/>
              <a:t>Situación actual – tiempo/avance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1" y="1196752"/>
            <a:ext cx="8880241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84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_tradnl" dirty="0" smtClean="0"/>
              <a:t>Situación actual – Valor Ganado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1245740"/>
            <a:ext cx="8352928" cy="5612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48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_tradnl" dirty="0" smtClean="0"/>
              <a:t>Situación actual – Valor Ganado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9" y="969810"/>
            <a:ext cx="7704856" cy="5888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10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R" dirty="0" smtClean="0"/>
              <a:t>El proyecto va retrasado y con sobrecostos</a:t>
            </a:r>
          </a:p>
          <a:p>
            <a:pPr algn="just"/>
            <a:r>
              <a:rPr lang="es-CR" dirty="0" smtClean="0"/>
              <a:t>De continuar con ese desempeño costará $54.388,47 en lugar de los $44.570,80 planeados y duraría 180,99 días en lugar de 149,49 días planificados</a:t>
            </a:r>
          </a:p>
          <a:p>
            <a:pPr algn="just"/>
            <a:endParaRPr lang="es-CR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_tradnl" dirty="0" smtClean="0"/>
              <a:t>Diagnóstico mediante valor ganado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65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Bibliografía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R" dirty="0" smtClean="0"/>
              <a:t>Gido Jack, Clements James P. Administración de Exitosa de Proyectos. Segunda Edición. México: Internacional Thomson Editors, 2007.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5627C6-4CF7-4AEC-A34F-C8D675071454}" type="slidenum">
              <a:rPr lang="es-ES" smtClean="0"/>
              <a:pPr>
                <a:defRPr/>
              </a:pPr>
              <a:t>18</a:t>
            </a:fld>
            <a:endParaRPr lang="es-ES"/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dirty="0" err="1" smtClean="0"/>
              <a:t>Presentaci</a:t>
            </a:r>
            <a:r>
              <a:rPr lang="es-ES" dirty="0" err="1" smtClean="0"/>
              <a:t>ón</a:t>
            </a:r>
            <a:r>
              <a:rPr lang="es-ES" dirty="0" smtClean="0"/>
              <a:t> elaborada con los aportes de los profesores:</a:t>
            </a:r>
          </a:p>
          <a:p>
            <a:pPr lvl="1"/>
            <a:r>
              <a:rPr lang="es-ES" dirty="0" smtClean="0"/>
              <a:t>Ing. </a:t>
            </a:r>
            <a:r>
              <a:rPr lang="es-ES" dirty="0" err="1" smtClean="0"/>
              <a:t>Alvaro</a:t>
            </a:r>
            <a:r>
              <a:rPr lang="es-ES" dirty="0" smtClean="0"/>
              <a:t> Mata </a:t>
            </a:r>
            <a:r>
              <a:rPr lang="es-ES" dirty="0" err="1" smtClean="0"/>
              <a:t>Leitón</a:t>
            </a:r>
            <a:r>
              <a:rPr lang="es-ES" dirty="0" smtClean="0"/>
              <a:t>, MAP, PMP, GPM-b</a:t>
            </a:r>
          </a:p>
          <a:p>
            <a:pPr lvl="1"/>
            <a:r>
              <a:rPr lang="es-ES" dirty="0" smtClean="0"/>
              <a:t>Ing. Carlos Brenes Mena, MAP, PMP, GPM-b</a:t>
            </a:r>
          </a:p>
          <a:p>
            <a:pPr lvl="1"/>
            <a:r>
              <a:rPr lang="es-ES" dirty="0" smtClean="0"/>
              <a:t>Ing. William </a:t>
            </a:r>
            <a:r>
              <a:rPr lang="es-ES" dirty="0" err="1" smtClean="0"/>
              <a:t>Ernest</a:t>
            </a:r>
            <a:r>
              <a:rPr lang="es-ES" dirty="0" smtClean="0"/>
              <a:t> </a:t>
            </a:r>
            <a:r>
              <a:rPr lang="es-ES" dirty="0" err="1" smtClean="0"/>
              <a:t>Mondol</a:t>
            </a:r>
            <a:r>
              <a:rPr lang="es-ES" dirty="0" smtClean="0"/>
              <a:t>, MAP, PMP 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71990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4664"/>
            <a:ext cx="9036496" cy="1143000"/>
          </a:xfrm>
        </p:spPr>
        <p:txBody>
          <a:bodyPr/>
          <a:lstStyle/>
          <a:p>
            <a:pPr lvl="0"/>
            <a:r>
              <a:rPr lang="es-ES" sz="4000" dirty="0" smtClean="0"/>
              <a:t>Ejemplo/Caso de Gestión del tiempo-costo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s-C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CR" dirty="0" smtClean="0"/>
              <a:t>Se </a:t>
            </a:r>
            <a:r>
              <a:rPr lang="es-CR" dirty="0"/>
              <a:t>trata de </a:t>
            </a:r>
            <a:r>
              <a:rPr lang="es-CR" dirty="0" smtClean="0"/>
              <a:t>un pequeño proyecto de elaboración de un estudio de mercado</a:t>
            </a:r>
          </a:p>
          <a:p>
            <a:r>
              <a:rPr lang="es-CR" dirty="0" smtClean="0"/>
              <a:t>Se cuenta con la EDT (Estructura de Desglose del Trabajo)</a:t>
            </a:r>
          </a:p>
          <a:p>
            <a:r>
              <a:rPr lang="es-CR" dirty="0" smtClean="0"/>
              <a:t>Se cuenta con el cronograma (desarrollado en la sesión 1 de gestión del tiempo)</a:t>
            </a:r>
          </a:p>
          <a:p>
            <a:r>
              <a:rPr lang="es-CR" dirty="0" smtClean="0"/>
              <a:t>Se cuenta con el presupuesto (desarrollado en la sesión 2 de gestión del costo)</a:t>
            </a:r>
          </a:p>
          <a:p>
            <a:r>
              <a:rPr lang="es-CR" dirty="0" smtClean="0"/>
              <a:t>Se cuenta con un análisis preliminar de riesgo (desarrollado en la sesión 3 de gestión del valor ganado)</a:t>
            </a:r>
          </a:p>
          <a:p>
            <a:r>
              <a:rPr lang="es-CR" dirty="0" smtClean="0"/>
              <a:t>El ejercicio es una adaptación de un ejemplo del libro Administración Exitosa de Proyectos de Jack Gido y James Clements (ver bibliografía) con algunas variaciones 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85542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4664"/>
            <a:ext cx="6732240" cy="1143000"/>
          </a:xfrm>
        </p:spPr>
        <p:txBody>
          <a:bodyPr/>
          <a:lstStyle/>
          <a:p>
            <a:pPr lvl="0"/>
            <a:r>
              <a:rPr lang="es-ES" sz="4000" dirty="0" smtClean="0"/>
              <a:t>Caso </a:t>
            </a:r>
            <a:r>
              <a:rPr lang="es-ES" sz="4000" dirty="0" err="1" smtClean="0"/>
              <a:t>Est</a:t>
            </a:r>
            <a:r>
              <a:rPr lang="es-CR" sz="4000" dirty="0" smtClean="0"/>
              <a:t>udio de Mercado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s-C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7500" lnSpcReduction="20000"/>
          </a:bodyPr>
          <a:lstStyle/>
          <a:p>
            <a:r>
              <a:rPr lang="es-CR" dirty="0" smtClean="0"/>
              <a:t>El proyecto consiste en la elaboración de un estudio de mercado.</a:t>
            </a:r>
          </a:p>
          <a:p>
            <a:pPr lvl="1"/>
            <a:r>
              <a:rPr lang="es-CR" dirty="0" smtClean="0"/>
              <a:t>Se debe realizar en 135 días </a:t>
            </a:r>
            <a:r>
              <a:rPr lang="es-CR" dirty="0">
                <a:solidFill>
                  <a:srgbClr val="0000FF"/>
                </a:solidFill>
              </a:rPr>
              <a:t>(</a:t>
            </a:r>
            <a:r>
              <a:rPr lang="es-CR" dirty="0" smtClean="0">
                <a:solidFill>
                  <a:srgbClr val="0000FF"/>
                </a:solidFill>
              </a:rPr>
              <a:t>según resultados de gestión del tiempo y riesgo preliminar se puede realizar en 149,49 días)</a:t>
            </a:r>
          </a:p>
          <a:p>
            <a:pPr lvl="1"/>
            <a:r>
              <a:rPr lang="es-CR" dirty="0" smtClean="0"/>
              <a:t>Se cuenta con $40.000,00 para realizarlo </a:t>
            </a:r>
            <a:r>
              <a:rPr lang="es-CR" dirty="0">
                <a:solidFill>
                  <a:srgbClr val="0000FF"/>
                </a:solidFill>
              </a:rPr>
              <a:t>(según resultados de gestión del </a:t>
            </a:r>
            <a:r>
              <a:rPr lang="es-CR" dirty="0" smtClean="0">
                <a:solidFill>
                  <a:srgbClr val="0000FF"/>
                </a:solidFill>
              </a:rPr>
              <a:t>costo y riesgo preliminar se </a:t>
            </a:r>
            <a:r>
              <a:rPr lang="es-CR" dirty="0">
                <a:solidFill>
                  <a:srgbClr val="0000FF"/>
                </a:solidFill>
              </a:rPr>
              <a:t>puede realizar </a:t>
            </a:r>
            <a:r>
              <a:rPr lang="es-CR" dirty="0" smtClean="0">
                <a:solidFill>
                  <a:srgbClr val="0000FF"/>
                </a:solidFill>
              </a:rPr>
              <a:t>por $44.570,80)</a:t>
            </a:r>
            <a:endParaRPr lang="es-CR" dirty="0" smtClean="0"/>
          </a:p>
          <a:p>
            <a:pPr lvl="1"/>
            <a:r>
              <a:rPr lang="es-CR" dirty="0" smtClean="0"/>
              <a:t>Se cuenta con 4 recursos para realizarlo (Susan, Steve, Andy y Jim) </a:t>
            </a:r>
            <a:r>
              <a:rPr lang="es-CR" dirty="0">
                <a:solidFill>
                  <a:srgbClr val="0000FF"/>
                </a:solidFill>
                <a:latin typeface="Zapf Dingbats"/>
                <a:ea typeface="Zapf Dingbats"/>
                <a:cs typeface="Zapf Dingbats"/>
                <a:sym typeface="Zapf Dingbats"/>
              </a:rPr>
              <a:t>✔</a:t>
            </a:r>
            <a:endParaRPr lang="es-CR" dirty="0" smtClean="0"/>
          </a:p>
          <a:p>
            <a:pPr lvl="1"/>
            <a:r>
              <a:rPr lang="es-CR" dirty="0" smtClean="0"/>
              <a:t>La jornada de trabajo a </a:t>
            </a:r>
            <a:r>
              <a:rPr lang="en-US" dirty="0" err="1" smtClean="0"/>
              <a:t>utilizar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el </a:t>
            </a:r>
            <a:r>
              <a:rPr lang="en-US" dirty="0" err="1" smtClean="0"/>
              <a:t>proyecto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de 5 </a:t>
            </a:r>
            <a:r>
              <a:rPr lang="en-US" dirty="0" err="1" smtClean="0"/>
              <a:t>días</a:t>
            </a:r>
            <a:r>
              <a:rPr lang="en-US" dirty="0" smtClean="0"/>
              <a:t> a la </a:t>
            </a:r>
            <a:r>
              <a:rPr lang="en-US" dirty="0" err="1" smtClean="0"/>
              <a:t>semana</a:t>
            </a:r>
            <a:r>
              <a:rPr lang="en-US" dirty="0" smtClean="0"/>
              <a:t> y 8 </a:t>
            </a:r>
            <a:r>
              <a:rPr lang="en-US" dirty="0" err="1" smtClean="0"/>
              <a:t>horas</a:t>
            </a:r>
            <a:r>
              <a:rPr lang="en-US" dirty="0" smtClean="0"/>
              <a:t> </a:t>
            </a:r>
            <a:r>
              <a:rPr lang="en-US" dirty="0" err="1" smtClean="0"/>
              <a:t>diarias</a:t>
            </a:r>
            <a:r>
              <a:rPr lang="en-US" dirty="0" smtClean="0"/>
              <a:t> 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s-CR" dirty="0" smtClean="0">
                <a:solidFill>
                  <a:srgbClr val="0000FF"/>
                </a:solidFill>
                <a:latin typeface="Zapf Dingbats"/>
                <a:ea typeface="Zapf Dingbats"/>
                <a:cs typeface="Zapf Dingbats"/>
                <a:sym typeface="Zapf Dingbats"/>
              </a:rPr>
              <a:t>✔</a:t>
            </a:r>
            <a:endParaRPr lang="es-CR" dirty="0" smtClean="0"/>
          </a:p>
          <a:p>
            <a:pPr lvl="1"/>
            <a:r>
              <a:rPr lang="es-CR" dirty="0" smtClean="0"/>
              <a:t>El principal riesgo identificado es la posibilidad de un retraso en el proyecto, ya que la compañía tiene historial de retrasos en proyectos anteriores </a:t>
            </a:r>
            <a:r>
              <a:rPr lang="es-CR" dirty="0" smtClean="0">
                <a:solidFill>
                  <a:srgbClr val="0000FF"/>
                </a:solidFill>
              </a:rPr>
              <a:t>(se realizó un análisis PERT que generó un incremento en el tiempo de 140 a 149,49 días y de costo de $41.640,00 a $44.570,80 a una probabilidad del 84%)</a:t>
            </a:r>
          </a:p>
        </p:txBody>
      </p:sp>
    </p:spTree>
    <p:extLst>
      <p:ext uri="{BB962C8B-B14F-4D97-AF65-F5344CB8AC3E}">
        <p14:creationId xmlns:p14="http://schemas.microsoft.com/office/powerpoint/2010/main" val="103687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75040" cy="1143000"/>
          </a:xfrm>
        </p:spPr>
        <p:txBody>
          <a:bodyPr>
            <a:noAutofit/>
          </a:bodyPr>
          <a:lstStyle/>
          <a:p>
            <a:r>
              <a:rPr lang="es-CR" sz="3600" dirty="0" smtClean="0"/>
              <a:t>EDT del proyecto</a:t>
            </a:r>
            <a:endParaRPr lang="es-CR" sz="3600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 t="361" b="361"/>
          <a:stretch>
            <a:fillRect/>
          </a:stretch>
        </p:blipFill>
        <p:spPr>
          <a:xfrm>
            <a:off x="1691680" y="1283396"/>
            <a:ext cx="5904656" cy="3552394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520" y="5013176"/>
            <a:ext cx="8424936" cy="1368152"/>
          </a:xfrm>
        </p:spPr>
        <p:txBody>
          <a:bodyPr>
            <a:normAutofit/>
          </a:bodyPr>
          <a:lstStyle/>
          <a:p>
            <a:pPr algn="just"/>
            <a:r>
              <a:rPr lang="es-ES_tradnl" sz="2500" dirty="0" smtClean="0"/>
              <a:t>La elaboración de la EDT forma parte de la gestión del alcance. Para efectos de este ejemplo se as</a:t>
            </a:r>
            <a:r>
              <a:rPr lang="es-CR" sz="2500" dirty="0" smtClean="0"/>
              <a:t>ume que dicha EDT está completa y correcta</a:t>
            </a:r>
          </a:p>
          <a:p>
            <a:pPr marL="0" indent="0" algn="just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075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_tradnl" dirty="0" smtClean="0"/>
              <a:t>Cronograma y costo total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-20836" y="5805264"/>
            <a:ext cx="9036496" cy="1052736"/>
          </a:xfrm>
        </p:spPr>
        <p:txBody>
          <a:bodyPr>
            <a:normAutofit/>
          </a:bodyPr>
          <a:lstStyle/>
          <a:p>
            <a:pPr algn="just"/>
            <a:r>
              <a:rPr lang="es-CR" sz="2400" dirty="0" smtClean="0"/>
              <a:t>Obsérvese en el cronograma la duración incrementada a 149,49 días y el costo incrementa de $41.640,00 a $44.570,80</a:t>
            </a:r>
            <a:endParaRPr lang="es-CR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57300"/>
            <a:ext cx="9144000" cy="447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7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CR" dirty="0"/>
              <a:t>Se </a:t>
            </a:r>
            <a:r>
              <a:rPr lang="es-CR" dirty="0" smtClean="0"/>
              <a:t>asume que se finalizan el resto de procesos de planificación y se aprueba el plan de proyecto que incluye el cronograma </a:t>
            </a:r>
            <a:r>
              <a:rPr lang="es-CR" smtClean="0"/>
              <a:t>y presupuesto </a:t>
            </a:r>
            <a:r>
              <a:rPr lang="es-CR" dirty="0" smtClean="0"/>
              <a:t>indicados en las diapositivas anteriores</a:t>
            </a:r>
          </a:p>
          <a:p>
            <a:pPr algn="just"/>
            <a:r>
              <a:rPr lang="es-CR" dirty="0" smtClean="0"/>
              <a:t>Se procede a salvar la línea base </a:t>
            </a:r>
          </a:p>
          <a:p>
            <a:pPr algn="just"/>
            <a:r>
              <a:rPr lang="es-CR" dirty="0" smtClean="0"/>
              <a:t>Supóngase que el proyecto inicia su ejecución y que se hacen cortes de avance cada 15 días </a:t>
            </a:r>
          </a:p>
          <a:p>
            <a:pPr algn="just"/>
            <a:r>
              <a:rPr lang="es-CR" dirty="0" smtClean="0"/>
              <a:t>Supóngase también que se realizará un análisis aproximadamente dos meses y medio despues de iniciado el proyecto</a:t>
            </a:r>
            <a:endParaRPr lang="es-CR" dirty="0"/>
          </a:p>
          <a:p>
            <a:pPr marL="0" indent="0" algn="just">
              <a:buNone/>
            </a:pPr>
            <a:endParaRPr lang="es-CR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_tradnl" dirty="0" smtClean="0"/>
              <a:t>Escenario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07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s-CR" dirty="0" smtClean="0"/>
              <a:t>Para iniciar es importante determinar cual debería ser la situación del proyecto a la fecha de análisis en caso de que se fuera ejecutando exactamente según el plan (lo que debería ser)</a:t>
            </a:r>
          </a:p>
          <a:p>
            <a:pPr algn="just"/>
            <a:r>
              <a:rPr lang="es-CR" dirty="0" smtClean="0"/>
              <a:t>Obsérvese en la siguiente diapositiva cual debería ser el avance (Columna % Complete) del proyecto si se fuera exactamente según el plan</a:t>
            </a:r>
          </a:p>
          <a:p>
            <a:pPr algn="just"/>
            <a:r>
              <a:rPr lang="es-CR" dirty="0" smtClean="0"/>
              <a:t>Obsérvese también el costo real (Columna Actual Cost) en el cual se debería haber incurrido para el producir el avance real que se debería llevar a la fecha y que debería corresponder con el valor planeado a dicha fecha</a:t>
            </a:r>
          </a:p>
          <a:p>
            <a:pPr algn="just"/>
            <a:r>
              <a:rPr lang="es-CR" dirty="0" smtClean="0"/>
              <a:t>Según lo indicado el proyecto debería llevar un porcentaje de avance general de 40% (desglosado por actividad según los porcentajes indicados en cada actividad)</a:t>
            </a:r>
          </a:p>
          <a:p>
            <a:pPr algn="just"/>
            <a:r>
              <a:rPr lang="es-CR" dirty="0" smtClean="0"/>
              <a:t>También según lo indicado el costo real (igual al valor planeado) del proyecto debería ser de $15.170,00 </a:t>
            </a:r>
          </a:p>
          <a:p>
            <a:pPr algn="just"/>
            <a:r>
              <a:rPr lang="es-CR" dirty="0" smtClean="0"/>
              <a:t>Todo lo anterior implica que si el proyeco fuera según lo planeado debería tener un PV = </a:t>
            </a:r>
            <a:r>
              <a:rPr lang="es-CR" dirty="0"/>
              <a:t>$</a:t>
            </a:r>
            <a:r>
              <a:rPr lang="es-CR" dirty="0" smtClean="0"/>
              <a:t>15.170,00 = AC = EV</a:t>
            </a:r>
            <a:endParaRPr lang="es-CR" dirty="0"/>
          </a:p>
          <a:p>
            <a:pPr marL="0" indent="0" algn="just">
              <a:buNone/>
            </a:pPr>
            <a:endParaRPr lang="es-CR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_tradnl" dirty="0" smtClean="0"/>
              <a:t>Situación planeada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40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_tradnl" dirty="0" smtClean="0"/>
              <a:t>Situación actual - Costo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1196752"/>
            <a:ext cx="8412756" cy="566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es-CR" dirty="0" smtClean="0"/>
              <a:t>Para realizar la evaluación a la fecha de análisis </a:t>
            </a:r>
            <a:r>
              <a:rPr lang="es-CR" dirty="0"/>
              <a:t>s</a:t>
            </a:r>
            <a:r>
              <a:rPr lang="es-CR" dirty="0" smtClean="0"/>
              <a:t>e </a:t>
            </a:r>
            <a:r>
              <a:rPr lang="es-CR" dirty="0"/>
              <a:t>procede a revisar cuales son los costos reales en los cuales se ha incurrido para el nivel de avance que se lleva a la fecha de análisis y se actualizan (ver columna Actual Cost</a:t>
            </a:r>
            <a:r>
              <a:rPr lang="es-CR" dirty="0" smtClean="0"/>
              <a:t>)</a:t>
            </a:r>
          </a:p>
          <a:p>
            <a:pPr algn="just"/>
            <a:r>
              <a:rPr lang="es-CR" dirty="0" smtClean="0"/>
              <a:t>De la columna Actual Cost se observa que a la fecha de análisis se ha incurrido en un gasto total de $15,290.00 que es el resultado del costo real de cada una de las actividades indicadas. Es decir el AC = </a:t>
            </a:r>
            <a:r>
              <a:rPr lang="es-CR" dirty="0"/>
              <a:t>$15,290.00</a:t>
            </a:r>
            <a:endParaRPr lang="es-CR" dirty="0" smtClean="0"/>
          </a:p>
          <a:p>
            <a:pPr algn="just"/>
            <a:r>
              <a:rPr lang="es-CR" dirty="0" smtClean="0"/>
              <a:t>Nótese en la columna Baseline Cost el costo presupuestado que corresponde al valor planeado de cada actividad </a:t>
            </a:r>
          </a:p>
          <a:p>
            <a:pPr algn="just"/>
            <a:r>
              <a:rPr lang="es-CR" dirty="0" smtClean="0"/>
              <a:t>Nótese por ejemplo que la tarea 3 Identificar consumidores meta tenía un valor planeado de $666,00 y su costo real fue de $700,00 (es decir que se gastaron $34,00 adicionales a lo planeado para completarla)</a:t>
            </a:r>
          </a:p>
          <a:p>
            <a:pPr algn="just"/>
            <a:r>
              <a:rPr lang="es-CR" dirty="0" smtClean="0"/>
              <a:t>Nótese también la tarea 4 Desarrollar cuestionario preliminar que tenía un valor planeado de $1.966,00 y su costo real fue de $1.900,00 (es decir que se gastaron $66,00 menos de lo planeado para completarla)</a:t>
            </a:r>
          </a:p>
          <a:p>
            <a:pPr algn="just"/>
            <a:r>
              <a:rPr lang="es-CR" dirty="0" smtClean="0"/>
              <a:t>Nótese en la columna Cost como se indica para cada actividad un costo que es igual a la suma del costo real (Actual Cost) más el costo presupuestado (Baseline Cost). ¿Sabe por que razón?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_tradnl" dirty="0" smtClean="0"/>
              <a:t>Situación actual - costo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47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instructiv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Temainstructivo</Template>
  <TotalTime>3673</TotalTime>
  <Words>1041</Words>
  <Application>Microsoft Macintosh PowerPoint</Application>
  <PresentationFormat>Presentación en pantalla (4:3)</PresentationFormat>
  <Paragraphs>70</Paragraphs>
  <Slides>18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Calibri</vt:lpstr>
      <vt:lpstr>Zapf Dingbats</vt:lpstr>
      <vt:lpstr>Arial</vt:lpstr>
      <vt:lpstr>Temainstructivo</vt:lpstr>
      <vt:lpstr>   Universidad para la Cooperación Internacional  PROGRAMA MAESTRÍA EN ADMINISTRACIÓN DE PROYECTOS   Ejemplo Gestión del Valor Ganado  </vt:lpstr>
      <vt:lpstr>Ejemplo/Caso de Gestión del tiempo-costo </vt:lpstr>
      <vt:lpstr>Caso Estudio de Mercado </vt:lpstr>
      <vt:lpstr>EDT del proyecto</vt:lpstr>
      <vt:lpstr>Cronograma y costo total</vt:lpstr>
      <vt:lpstr>Escenario</vt:lpstr>
      <vt:lpstr>Situación planeada</vt:lpstr>
      <vt:lpstr>Situación actual - Costo</vt:lpstr>
      <vt:lpstr>Situación actual - costo</vt:lpstr>
      <vt:lpstr>Situación actual - Costo</vt:lpstr>
      <vt:lpstr>Situación actual - Costo</vt:lpstr>
      <vt:lpstr>Situación actual – tiempo/avance</vt:lpstr>
      <vt:lpstr>Situación actual – tiempo/avance</vt:lpstr>
      <vt:lpstr>Situación actual – Valor Ganado</vt:lpstr>
      <vt:lpstr>Situación actual – Valor Ganado</vt:lpstr>
      <vt:lpstr>Diagnóstico mediante valor ganado</vt:lpstr>
      <vt:lpstr>Bibliografía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Redondo</dc:creator>
  <cp:lastModifiedBy>Carlos Brenes</cp:lastModifiedBy>
  <cp:revision>149</cp:revision>
  <dcterms:created xsi:type="dcterms:W3CDTF">2012-03-23T18:45:03Z</dcterms:created>
  <dcterms:modified xsi:type="dcterms:W3CDTF">2015-12-07T20:21:42Z</dcterms:modified>
</cp:coreProperties>
</file>