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422" r:id="rId2"/>
    <p:sldId id="416" r:id="rId3"/>
    <p:sldId id="413" r:id="rId4"/>
    <p:sldId id="417" r:id="rId5"/>
    <p:sldId id="418" r:id="rId6"/>
    <p:sldId id="414" r:id="rId7"/>
    <p:sldId id="419" r:id="rId8"/>
    <p:sldId id="420" r:id="rId9"/>
    <p:sldId id="421" r:id="rId10"/>
    <p:sldId id="415" r:id="rId11"/>
    <p:sldId id="423" r:id="rId12"/>
  </p:sldIdLst>
  <p:sldSz cx="9144000" cy="6858000" type="screen4x3"/>
  <p:notesSz cx="7315200" cy="96012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A1CA"/>
    <a:srgbClr val="2E88AC"/>
    <a:srgbClr val="80C2ED"/>
    <a:srgbClr val="80C2DD"/>
    <a:srgbClr val="80B6DD"/>
    <a:srgbClr val="80B6CB"/>
    <a:srgbClr val="80ACB6"/>
    <a:srgbClr val="726EC8"/>
    <a:srgbClr val="606EC8"/>
    <a:srgbClr val="606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0"/>
  </p:normalViewPr>
  <p:slideViewPr>
    <p:cSldViewPr>
      <p:cViewPr>
        <p:scale>
          <a:sx n="75" d="100"/>
          <a:sy n="75" d="100"/>
        </p:scale>
        <p:origin x="2144" y="4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FEBEEF-B23B-4B2B-9891-988B06D27C09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R"/>
        </a:p>
      </dgm:t>
    </dgm:pt>
    <dgm:pt modelId="{5C355E2F-52C8-4C7B-839E-96240B168A37}">
      <dgm:prSet phldrT="[Text]"/>
      <dgm:spPr/>
      <dgm:t>
        <a:bodyPr/>
        <a:lstStyle/>
        <a:p>
          <a:r>
            <a:rPr lang="es-CR" dirty="0" err="1" smtClean="0"/>
            <a:t>Crashing</a:t>
          </a:r>
          <a:endParaRPr lang="es-CR" dirty="0"/>
        </a:p>
      </dgm:t>
    </dgm:pt>
    <dgm:pt modelId="{2C6AAD31-33E2-4F03-86DF-44EE16BF9B68}" type="parTrans" cxnId="{540A0011-0427-4947-BDA6-853F6B8A12B7}">
      <dgm:prSet/>
      <dgm:spPr/>
      <dgm:t>
        <a:bodyPr/>
        <a:lstStyle/>
        <a:p>
          <a:endParaRPr lang="es-CR"/>
        </a:p>
      </dgm:t>
    </dgm:pt>
    <dgm:pt modelId="{49C125B5-4821-4D65-B23E-55A1788473C2}" type="sibTrans" cxnId="{540A0011-0427-4947-BDA6-853F6B8A12B7}">
      <dgm:prSet/>
      <dgm:spPr/>
      <dgm:t>
        <a:bodyPr/>
        <a:lstStyle/>
        <a:p>
          <a:endParaRPr lang="es-CR"/>
        </a:p>
      </dgm:t>
    </dgm:pt>
    <dgm:pt modelId="{FE0F8F52-5590-486F-B14A-34B694465304}">
      <dgm:prSet phldrT="[Text]"/>
      <dgm:spPr/>
      <dgm:t>
        <a:bodyPr/>
        <a:lstStyle/>
        <a:p>
          <a:r>
            <a:rPr lang="es-CR" dirty="0" err="1" smtClean="0"/>
            <a:t>Fast</a:t>
          </a:r>
          <a:r>
            <a:rPr lang="es-CR" dirty="0" smtClean="0"/>
            <a:t> Tracking</a:t>
          </a:r>
          <a:endParaRPr lang="es-CR" dirty="0"/>
        </a:p>
      </dgm:t>
    </dgm:pt>
    <dgm:pt modelId="{8F466FE9-2DFC-4069-9F50-ADD53247ED2E}" type="parTrans" cxnId="{F7428581-3968-48DF-83DF-9F44BEEEDD09}">
      <dgm:prSet/>
      <dgm:spPr/>
      <dgm:t>
        <a:bodyPr/>
        <a:lstStyle/>
        <a:p>
          <a:endParaRPr lang="es-CR"/>
        </a:p>
      </dgm:t>
    </dgm:pt>
    <dgm:pt modelId="{A0E9C19E-A4B3-4CC9-9480-D4DF927BF539}" type="sibTrans" cxnId="{F7428581-3968-48DF-83DF-9F44BEEEDD09}">
      <dgm:prSet/>
      <dgm:spPr/>
      <dgm:t>
        <a:bodyPr/>
        <a:lstStyle/>
        <a:p>
          <a:endParaRPr lang="es-CR"/>
        </a:p>
      </dgm:t>
    </dgm:pt>
    <dgm:pt modelId="{D61ED856-1BDB-477B-BFAD-722F31A0F43A}">
      <dgm:prSet phldrT="[Text]"/>
      <dgm:spPr/>
      <dgm:t>
        <a:bodyPr/>
        <a:lstStyle/>
        <a:p>
          <a:r>
            <a:rPr lang="es-CR" dirty="0" smtClean="0"/>
            <a:t>Nivelación de Recursos</a:t>
          </a:r>
          <a:endParaRPr lang="es-CR" dirty="0"/>
        </a:p>
      </dgm:t>
    </dgm:pt>
    <dgm:pt modelId="{7FBFE0E6-D3F8-4928-9046-7CD59FC75918}" type="parTrans" cxnId="{BF4F4EBE-260B-41C9-8FDF-204A703FC4E0}">
      <dgm:prSet/>
      <dgm:spPr/>
      <dgm:t>
        <a:bodyPr/>
        <a:lstStyle/>
        <a:p>
          <a:endParaRPr lang="es-CR"/>
        </a:p>
      </dgm:t>
    </dgm:pt>
    <dgm:pt modelId="{91832008-6878-4F21-A0B0-682F72002C95}" type="sibTrans" cxnId="{BF4F4EBE-260B-41C9-8FDF-204A703FC4E0}">
      <dgm:prSet/>
      <dgm:spPr/>
      <dgm:t>
        <a:bodyPr/>
        <a:lstStyle/>
        <a:p>
          <a:endParaRPr lang="es-CR"/>
        </a:p>
      </dgm:t>
    </dgm:pt>
    <dgm:pt modelId="{7C2D1E13-8E5F-4555-B46C-4CE10D261CB6}">
      <dgm:prSet phldrT="[Text]"/>
      <dgm:spPr/>
      <dgm:t>
        <a:bodyPr/>
        <a:lstStyle/>
        <a:p>
          <a:r>
            <a:rPr lang="es-CR" dirty="0" smtClean="0"/>
            <a:t>Hitos – Gestión por Resultados</a:t>
          </a:r>
          <a:endParaRPr lang="es-CR" dirty="0"/>
        </a:p>
      </dgm:t>
    </dgm:pt>
    <dgm:pt modelId="{8079DA51-E77A-4E86-8708-2A68046187C9}" type="parTrans" cxnId="{48B9B4DF-3FAC-41AD-B820-42CC2D0CD85B}">
      <dgm:prSet/>
      <dgm:spPr/>
    </dgm:pt>
    <dgm:pt modelId="{F2A58747-522F-4099-92DA-40AA81DF9192}" type="sibTrans" cxnId="{48B9B4DF-3FAC-41AD-B820-42CC2D0CD85B}">
      <dgm:prSet/>
      <dgm:spPr/>
    </dgm:pt>
    <dgm:pt modelId="{953B4BE5-949E-4EE2-AA85-DF3C9B102B82}" type="pres">
      <dgm:prSet presAssocID="{7BFEBEEF-B23B-4B2B-9891-988B06D27C0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3FE461-E31E-41D8-9ECE-9D56C13E0632}" type="pres">
      <dgm:prSet presAssocID="{7BFEBEEF-B23B-4B2B-9891-988B06D27C09}" presName="diamond" presStyleLbl="bgShp" presStyleIdx="0" presStyleCnt="1"/>
      <dgm:spPr/>
    </dgm:pt>
    <dgm:pt modelId="{5E78AAF0-8BD5-4D01-BFD1-EDA7AF8F9A00}" type="pres">
      <dgm:prSet presAssocID="{7BFEBEEF-B23B-4B2B-9891-988B06D27C09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F2B739-ED0A-42C3-8E78-A62324B3129A}" type="pres">
      <dgm:prSet presAssocID="{7BFEBEEF-B23B-4B2B-9891-988B06D27C09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BB03C7-2F39-44CA-BB38-3CB6AEA27DD5}" type="pres">
      <dgm:prSet presAssocID="{7BFEBEEF-B23B-4B2B-9891-988B06D27C09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13BA2C2-DB41-4056-8FF8-04BAD58ACBF1}" type="pres">
      <dgm:prSet presAssocID="{7BFEBEEF-B23B-4B2B-9891-988B06D27C09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540A0011-0427-4947-BDA6-853F6B8A12B7}" srcId="{7BFEBEEF-B23B-4B2B-9891-988B06D27C09}" destId="{5C355E2F-52C8-4C7B-839E-96240B168A37}" srcOrd="0" destOrd="0" parTransId="{2C6AAD31-33E2-4F03-86DF-44EE16BF9B68}" sibTransId="{49C125B5-4821-4D65-B23E-55A1788473C2}"/>
    <dgm:cxn modelId="{F886A14C-D519-4175-9C3A-80E2509C121B}" type="presOf" srcId="{5C355E2F-52C8-4C7B-839E-96240B168A37}" destId="{5E78AAF0-8BD5-4D01-BFD1-EDA7AF8F9A00}" srcOrd="0" destOrd="0" presId="urn:microsoft.com/office/officeart/2005/8/layout/matrix3"/>
    <dgm:cxn modelId="{68D7AA34-5D4F-4446-B226-D529861959F0}" type="presOf" srcId="{7BFEBEEF-B23B-4B2B-9891-988B06D27C09}" destId="{953B4BE5-949E-4EE2-AA85-DF3C9B102B82}" srcOrd="0" destOrd="0" presId="urn:microsoft.com/office/officeart/2005/8/layout/matrix3"/>
    <dgm:cxn modelId="{EA8AEE08-F156-419A-BBF3-F700E4F7C893}" type="presOf" srcId="{7C2D1E13-8E5F-4555-B46C-4CE10D261CB6}" destId="{213BA2C2-DB41-4056-8FF8-04BAD58ACBF1}" srcOrd="0" destOrd="0" presId="urn:microsoft.com/office/officeart/2005/8/layout/matrix3"/>
    <dgm:cxn modelId="{3AB0815A-687E-4077-B9D3-3EA3C38139DB}" type="presOf" srcId="{FE0F8F52-5590-486F-B14A-34B694465304}" destId="{26F2B739-ED0A-42C3-8E78-A62324B3129A}" srcOrd="0" destOrd="0" presId="urn:microsoft.com/office/officeart/2005/8/layout/matrix3"/>
    <dgm:cxn modelId="{F7428581-3968-48DF-83DF-9F44BEEEDD09}" srcId="{7BFEBEEF-B23B-4B2B-9891-988B06D27C09}" destId="{FE0F8F52-5590-486F-B14A-34B694465304}" srcOrd="1" destOrd="0" parTransId="{8F466FE9-2DFC-4069-9F50-ADD53247ED2E}" sibTransId="{A0E9C19E-A4B3-4CC9-9480-D4DF927BF539}"/>
    <dgm:cxn modelId="{48B9B4DF-3FAC-41AD-B820-42CC2D0CD85B}" srcId="{7BFEBEEF-B23B-4B2B-9891-988B06D27C09}" destId="{7C2D1E13-8E5F-4555-B46C-4CE10D261CB6}" srcOrd="3" destOrd="0" parTransId="{8079DA51-E77A-4E86-8708-2A68046187C9}" sibTransId="{F2A58747-522F-4099-92DA-40AA81DF9192}"/>
    <dgm:cxn modelId="{507560F2-C2DF-42D8-B5E1-48ABF4A9E8FC}" type="presOf" srcId="{D61ED856-1BDB-477B-BFAD-722F31A0F43A}" destId="{CDBB03C7-2F39-44CA-BB38-3CB6AEA27DD5}" srcOrd="0" destOrd="0" presId="urn:microsoft.com/office/officeart/2005/8/layout/matrix3"/>
    <dgm:cxn modelId="{BF4F4EBE-260B-41C9-8FDF-204A703FC4E0}" srcId="{7BFEBEEF-B23B-4B2B-9891-988B06D27C09}" destId="{D61ED856-1BDB-477B-BFAD-722F31A0F43A}" srcOrd="2" destOrd="0" parTransId="{7FBFE0E6-D3F8-4928-9046-7CD59FC75918}" sibTransId="{91832008-6878-4F21-A0B0-682F72002C95}"/>
    <dgm:cxn modelId="{C08EB831-1F11-4587-927D-EA02720C9F42}" type="presParOf" srcId="{953B4BE5-949E-4EE2-AA85-DF3C9B102B82}" destId="{CE3FE461-E31E-41D8-9ECE-9D56C13E0632}" srcOrd="0" destOrd="0" presId="urn:microsoft.com/office/officeart/2005/8/layout/matrix3"/>
    <dgm:cxn modelId="{5DEEBC08-6E4B-4CA6-93B6-1AD699A4474C}" type="presParOf" srcId="{953B4BE5-949E-4EE2-AA85-DF3C9B102B82}" destId="{5E78AAF0-8BD5-4D01-BFD1-EDA7AF8F9A00}" srcOrd="1" destOrd="0" presId="urn:microsoft.com/office/officeart/2005/8/layout/matrix3"/>
    <dgm:cxn modelId="{90B7E915-44C0-4E4F-9A8B-69139F08FA79}" type="presParOf" srcId="{953B4BE5-949E-4EE2-AA85-DF3C9B102B82}" destId="{26F2B739-ED0A-42C3-8E78-A62324B3129A}" srcOrd="2" destOrd="0" presId="urn:microsoft.com/office/officeart/2005/8/layout/matrix3"/>
    <dgm:cxn modelId="{F2F679E5-46BF-4D4B-B85A-A60FE85027DA}" type="presParOf" srcId="{953B4BE5-949E-4EE2-AA85-DF3C9B102B82}" destId="{CDBB03C7-2F39-44CA-BB38-3CB6AEA27DD5}" srcOrd="3" destOrd="0" presId="urn:microsoft.com/office/officeart/2005/8/layout/matrix3"/>
    <dgm:cxn modelId="{F5E2104B-50E4-4EA8-A566-8BD61ABCDD0C}" type="presParOf" srcId="{953B4BE5-949E-4EE2-AA85-DF3C9B102B82}" destId="{213BA2C2-DB41-4056-8FF8-04BAD58ACBF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FE461-E31E-41D8-9ECE-9D56C13E0632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78AAF0-8BD5-4D01-BFD1-EDA7AF8F9A00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500" kern="1200" dirty="0" err="1" smtClean="0"/>
            <a:t>Crashing</a:t>
          </a:r>
          <a:endParaRPr lang="es-CR" sz="2500" kern="1200" dirty="0"/>
        </a:p>
      </dsp:txBody>
      <dsp:txXfrm>
        <a:off x="2367950" y="516132"/>
        <a:ext cx="1592793" cy="1592793"/>
      </dsp:txXfrm>
    </dsp:sp>
    <dsp:sp modelId="{26F2B739-ED0A-42C3-8E78-A62324B3129A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500" kern="1200" dirty="0" err="1" smtClean="0"/>
            <a:t>Fast</a:t>
          </a:r>
          <a:r>
            <a:rPr lang="es-CR" sz="2500" kern="1200" dirty="0" smtClean="0"/>
            <a:t> Tracking</a:t>
          </a:r>
          <a:endParaRPr lang="es-CR" sz="2500" kern="1200" dirty="0"/>
        </a:p>
      </dsp:txBody>
      <dsp:txXfrm>
        <a:off x="4268855" y="516132"/>
        <a:ext cx="1592793" cy="1592793"/>
      </dsp:txXfrm>
    </dsp:sp>
    <dsp:sp modelId="{CDBB03C7-2F39-44CA-BB38-3CB6AEA27DD5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500" kern="1200" dirty="0" smtClean="0"/>
            <a:t>Nivelación de Recursos</a:t>
          </a:r>
          <a:endParaRPr lang="es-CR" sz="2500" kern="1200" dirty="0"/>
        </a:p>
      </dsp:txBody>
      <dsp:txXfrm>
        <a:off x="2367950" y="2417036"/>
        <a:ext cx="1592793" cy="1592793"/>
      </dsp:txXfrm>
    </dsp:sp>
    <dsp:sp modelId="{213BA2C2-DB41-4056-8FF8-04BAD58ACBF1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500" kern="1200" dirty="0" smtClean="0"/>
            <a:t>Hitos – Gestión por Resultados</a:t>
          </a:r>
          <a:endParaRPr lang="es-CR" sz="2500" kern="1200" dirty="0"/>
        </a:p>
      </dsp:txBody>
      <dsp:txXfrm>
        <a:off x="4268855" y="2417036"/>
        <a:ext cx="1592793" cy="1592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DC9140-918C-4866-8720-7F75FAFC306D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AB241F2-C791-4109-8280-810CB4375A57}" type="slidenum">
              <a:rPr lang="es-CR" smtClean="0"/>
              <a:pPr/>
              <a:t>‹Nr.›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4455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8021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2909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6923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9706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933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angle 8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2334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10" name="Rectangle 9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300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6" name="Rectangle 5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843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5" name="Rectangle 4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276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angle 8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784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8" name="Rectangle 7"/>
          <p:cNvSpPr/>
          <p:nvPr userDrawn="1"/>
        </p:nvSpPr>
        <p:spPr>
          <a:xfrm>
            <a:off x="0" y="332656"/>
            <a:ext cx="6156176" cy="864096"/>
          </a:xfrm>
          <a:prstGeom prst="rect">
            <a:avLst/>
          </a:prstGeom>
          <a:solidFill>
            <a:srgbClr val="5F73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961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00E89-7DD2-4826-B13B-413DE9DB9CD4}" type="datetimeFigureOut">
              <a:rPr lang="es-CR" smtClean="0"/>
              <a:pPr/>
              <a:t>7/12/15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71F03-967C-4B32-8DDC-EF433D3A3127}" type="slidenum">
              <a:rPr lang="es-CR" smtClean="0"/>
              <a:pPr/>
              <a:t>‹Nr.›</a:t>
            </a:fld>
            <a:endParaRPr lang="es-CR"/>
          </a:p>
        </p:txBody>
      </p:sp>
      <p:sp>
        <p:nvSpPr>
          <p:cNvPr id="7" name="Rectangle 6"/>
          <p:cNvSpPr/>
          <p:nvPr userDrawn="1"/>
        </p:nvSpPr>
        <p:spPr>
          <a:xfrm>
            <a:off x="0" y="332656"/>
            <a:ext cx="6876256" cy="864096"/>
          </a:xfrm>
          <a:prstGeom prst="rect">
            <a:avLst/>
          </a:prstGeom>
          <a:solidFill>
            <a:srgbClr val="3AA1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2902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00039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2800" dirty="0" smtClean="0"/>
              <a:t>Universidad para la Cooperación Internacional</a:t>
            </a: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PROGRAMA MAESTRÍA EN ADMINISTRACIÓN DE PROYECTOS</a:t>
            </a:r>
            <a:br>
              <a:rPr lang="es-ES" sz="3600" dirty="0" smtClean="0"/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_tradnl" sz="3600" dirty="0" smtClean="0">
                <a:solidFill>
                  <a:srgbClr val="C00000"/>
                </a:solidFill>
              </a:rPr>
              <a:t/>
            </a:r>
            <a:br>
              <a:rPr lang="es-ES_tradnl" sz="3600" dirty="0" smtClean="0">
                <a:solidFill>
                  <a:srgbClr val="C00000"/>
                </a:solidFill>
              </a:rPr>
            </a:br>
            <a:r>
              <a:rPr lang="es-ES_tradnl" sz="3600" dirty="0" smtClean="0">
                <a:solidFill>
                  <a:srgbClr val="C00000"/>
                </a:solidFill>
              </a:rPr>
              <a:t>Herramientas de </a:t>
            </a:r>
            <a:r>
              <a:rPr lang="es-ES_tradnl" sz="3600" dirty="0" err="1" smtClean="0">
                <a:solidFill>
                  <a:srgbClr val="C00000"/>
                </a:solidFill>
              </a:rPr>
              <a:t>Gesti</a:t>
            </a:r>
            <a:r>
              <a:rPr lang="es-ES" sz="3600" dirty="0" err="1" smtClean="0">
                <a:solidFill>
                  <a:srgbClr val="C00000"/>
                </a:solidFill>
              </a:rPr>
              <a:t>ón</a:t>
            </a:r>
            <a:r>
              <a:rPr lang="es-ES" sz="3600" dirty="0" smtClean="0">
                <a:solidFill>
                  <a:srgbClr val="C00000"/>
                </a:solidFill>
              </a:rPr>
              <a:t> del Tiempo</a:t>
            </a:r>
            <a:r>
              <a:rPr lang="es-ES_tradnl" sz="3600" dirty="0" smtClean="0">
                <a:solidFill>
                  <a:srgbClr val="C00000"/>
                </a:solidFill>
              </a:rPr>
              <a:t/>
            </a:r>
            <a:br>
              <a:rPr lang="es-ES_tradnl" sz="3600" dirty="0" smtClean="0">
                <a:solidFill>
                  <a:srgbClr val="C00000"/>
                </a:solidFill>
              </a:rPr>
            </a:br>
            <a:endParaRPr lang="es-ES" sz="3600" dirty="0" smtClean="0">
              <a:solidFill>
                <a:srgbClr val="C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E5640-88C8-48CB-842E-5375E64CAB74}" type="slidenum">
              <a:rPr lang="es-ES" smtClean="0"/>
              <a:pPr>
                <a:defRPr/>
              </a:pPr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36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Bibliografía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Project Management Institute. A Guide to the Project Management Body of Knowledge (PMBOK® 2013). Fifth Edit. Pennsylvania, </a:t>
            </a:r>
            <a:r>
              <a:rPr lang="en-US" dirty="0" err="1"/>
              <a:t>Estados</a:t>
            </a:r>
            <a:r>
              <a:rPr lang="en-US" dirty="0"/>
              <a:t> </a:t>
            </a:r>
            <a:r>
              <a:rPr lang="en-US" dirty="0" err="1"/>
              <a:t>Unidos</a:t>
            </a:r>
            <a:r>
              <a:rPr lang="en-US" dirty="0"/>
              <a:t>: PMI, 2013. </a:t>
            </a:r>
          </a:p>
          <a:p>
            <a:r>
              <a:rPr lang="en-US" dirty="0"/>
              <a:t>Rita </a:t>
            </a:r>
            <a:r>
              <a:rPr lang="en-US" dirty="0" err="1"/>
              <a:t>Mulcahy</a:t>
            </a:r>
            <a:r>
              <a:rPr lang="en-US" dirty="0"/>
              <a:t>, PMP. PMP Exam Prep, Seventh Edition: Rita's Course in a Book for Passing the PMP Exam. 7</a:t>
            </a:r>
            <a:r>
              <a:rPr lang="en-US" baseline="30000" dirty="0"/>
              <a:t>th</a:t>
            </a:r>
            <a:r>
              <a:rPr lang="en-US" dirty="0"/>
              <a:t> Edit. RMC Publications, </a:t>
            </a:r>
            <a:r>
              <a:rPr lang="en-US" dirty="0" err="1"/>
              <a:t>Inc</a:t>
            </a:r>
            <a:r>
              <a:rPr lang="en-US" dirty="0"/>
              <a:t>: RMC,2011. </a:t>
            </a:r>
          </a:p>
          <a:p>
            <a:r>
              <a:rPr lang="es-CR" dirty="0"/>
              <a:t>Gido Jack, Clements James P. Administración de Exitosa de Proyectos. Segunda Edición. México: Internacional Thomson Editors, 2007.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627C6-4CF7-4AEC-A34F-C8D675071454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err="1" smtClean="0"/>
              <a:t>Presentaci</a:t>
            </a:r>
            <a:r>
              <a:rPr lang="es-ES" dirty="0" err="1" smtClean="0"/>
              <a:t>ón</a:t>
            </a:r>
            <a:r>
              <a:rPr lang="es-ES" dirty="0" smtClean="0"/>
              <a:t> elaborada con los aportes de los profesores:</a:t>
            </a:r>
          </a:p>
          <a:p>
            <a:pPr lvl="1"/>
            <a:r>
              <a:rPr lang="es-ES" dirty="0" smtClean="0"/>
              <a:t>Ing. </a:t>
            </a:r>
            <a:r>
              <a:rPr lang="es-ES" dirty="0" err="1" smtClean="0"/>
              <a:t>Alvaro</a:t>
            </a:r>
            <a:r>
              <a:rPr lang="es-ES" dirty="0" smtClean="0"/>
              <a:t> Mata </a:t>
            </a:r>
            <a:r>
              <a:rPr lang="es-ES" dirty="0" err="1" smtClean="0"/>
              <a:t>Leitón</a:t>
            </a:r>
            <a:r>
              <a:rPr lang="es-ES" dirty="0" smtClean="0"/>
              <a:t>, MAP, PMP, GPM-b</a:t>
            </a:r>
          </a:p>
          <a:p>
            <a:pPr lvl="1"/>
            <a:r>
              <a:rPr lang="es-ES" dirty="0" smtClean="0"/>
              <a:t>Ing. Carlos Brenes Mena, MAP, PMP, GPM-b</a:t>
            </a:r>
          </a:p>
          <a:p>
            <a:pPr lvl="1"/>
            <a:r>
              <a:rPr lang="es-ES" dirty="0" smtClean="0"/>
              <a:t>Ing. William </a:t>
            </a:r>
            <a:r>
              <a:rPr lang="es-ES" dirty="0" err="1" smtClean="0"/>
              <a:t>Ernest</a:t>
            </a:r>
            <a:r>
              <a:rPr lang="es-ES" dirty="0" smtClean="0"/>
              <a:t> </a:t>
            </a:r>
            <a:r>
              <a:rPr lang="es-ES" dirty="0" err="1" smtClean="0"/>
              <a:t>Mondol</a:t>
            </a:r>
            <a:r>
              <a:rPr lang="es-ES" dirty="0" smtClean="0"/>
              <a:t>, MAP, PMP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833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R" smtClean="0"/>
              <a:t>Esta técnica de aceleración </a:t>
            </a:r>
            <a:r>
              <a:rPr lang="es-CR"/>
              <a:t>c</a:t>
            </a:r>
            <a:r>
              <a:rPr lang="es-CR" smtClean="0"/>
              <a:t>onsiste </a:t>
            </a:r>
            <a:r>
              <a:rPr lang="es-CR" dirty="0" smtClean="0"/>
              <a:t>en aumentar la cantidad de recursos para disminuir el tiempo requerido para la finalización.</a:t>
            </a:r>
          </a:p>
          <a:p>
            <a:r>
              <a:rPr lang="es-CR" dirty="0" smtClean="0"/>
              <a:t>Se le conoce también como compresión</a:t>
            </a:r>
            <a:endParaRPr lang="en-US" dirty="0"/>
          </a:p>
        </p:txBody>
      </p:sp>
      <p:pic>
        <p:nvPicPr>
          <p:cNvPr id="3074" name="Picture 2" descr="http://t1.gstatic.com/images?q=tbn:ANd9GcRSYW7sxBv3Fi4ilsO1eswUxe-EMgzBqmxO0hcEO2kKQAtRXY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276872"/>
            <a:ext cx="3611921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Crashing</a:t>
            </a:r>
            <a:endParaRPr lang="es-CR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R" dirty="0" smtClean="0"/>
              <a:t>El escenario ideal es agregar recursos adicionales a las actividades de la ruta crítica en busca de una mayor eficiencia. </a:t>
            </a:r>
            <a:endParaRPr lang="es-CR" dirty="0"/>
          </a:p>
        </p:txBody>
      </p:sp>
      <p:pic>
        <p:nvPicPr>
          <p:cNvPr id="2050" name="Picture 2" descr="http://www.blogcdn.com/www.engadget.com/media/2012/04/gleeyouknowyouloveitt3t3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276872"/>
            <a:ext cx="3929906" cy="3019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Crashing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CR" dirty="0" smtClean="0"/>
              <a:t>Esta técnica siempre incrementa los costos del proyecto, por eso debe seleccionarse las actividades más apropiadas para hacer </a:t>
            </a:r>
            <a:r>
              <a:rPr lang="es-CR" dirty="0" err="1" smtClean="0"/>
              <a:t>crashing</a:t>
            </a:r>
            <a:r>
              <a:rPr lang="es-CR" dirty="0" smtClean="0"/>
              <a:t>. </a:t>
            </a:r>
          </a:p>
          <a:p>
            <a:pPr algn="just"/>
            <a:r>
              <a:rPr lang="es-CR" dirty="0" smtClean="0"/>
              <a:t>Se debe analizar cuales son las actividades menos costosas de la ruta crítica donde se puede aplicar </a:t>
            </a:r>
            <a:r>
              <a:rPr lang="es-CR" dirty="0" err="1" smtClean="0"/>
              <a:t>crashing</a:t>
            </a:r>
            <a:r>
              <a:rPr lang="es-CR" dirty="0" smtClean="0"/>
              <a:t>. </a:t>
            </a:r>
            <a:endParaRPr lang="es-CR" dirty="0"/>
          </a:p>
        </p:txBody>
      </p:sp>
      <p:pic>
        <p:nvPicPr>
          <p:cNvPr id="1026" name="Picture 2" descr="http://www.sidekickstudios.com/images/artworks/swat_te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76872"/>
            <a:ext cx="4238625" cy="2981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</a:t>
            </a:r>
            <a:r>
              <a:rPr lang="es-CR" dirty="0" smtClean="0"/>
              <a:t>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R" dirty="0" smtClean="0"/>
              <a:t>Esta técnica consiste en ejecutar actividades de la ruta crítica en paralelo, cuando originalmente se habían planificado en serie.</a:t>
            </a:r>
            <a:endParaRPr lang="en-US" dirty="0"/>
          </a:p>
        </p:txBody>
      </p:sp>
      <p:pic>
        <p:nvPicPr>
          <p:cNvPr id="2050" name="Picture 2" descr="http://t0.gstatic.com/images?q=tbn:ANd9GcSzfLhiF6k3Mbhfk2aTwcmrVnCU6pCq4qZIrb67ggHTQuxscCjhI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276872"/>
            <a:ext cx="3473325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</a:t>
            </a:r>
            <a:r>
              <a:rPr lang="es-CR" dirty="0" smtClean="0"/>
              <a:t> Tracking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R" dirty="0" smtClean="0"/>
              <a:t>Esta técnica de compresión o aceleración implica un riesgo que podría conducir a mayores costos y la necesidad de reproceso.</a:t>
            </a:r>
          </a:p>
          <a:p>
            <a:r>
              <a:rPr lang="es-CR" dirty="0" smtClean="0"/>
              <a:t>Se le conoce también como ejec</a:t>
            </a:r>
            <a:r>
              <a:rPr lang="en-US" dirty="0" err="1" smtClean="0"/>
              <a:t>ución</a:t>
            </a:r>
            <a:r>
              <a:rPr lang="en-US" dirty="0" smtClean="0"/>
              <a:t> </a:t>
            </a:r>
            <a:r>
              <a:rPr lang="en-US" dirty="0" err="1" smtClean="0"/>
              <a:t>acelerada</a:t>
            </a:r>
            <a:endParaRPr lang="es-CR" dirty="0"/>
          </a:p>
        </p:txBody>
      </p:sp>
      <p:pic>
        <p:nvPicPr>
          <p:cNvPr id="22530" name="Picture 2" descr="http://www.winning-pitch.co.uk/entrepreneurial_solutions/news/fast_tracking_growth_-_go_and_see_what_great_looks_like/fast_tracking_growth.jpg/rs-208x174.jpg/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068960"/>
            <a:ext cx="2808312" cy="23492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1143000"/>
          </a:xfrm>
        </p:spPr>
        <p:txBody>
          <a:bodyPr/>
          <a:lstStyle/>
          <a:p>
            <a:r>
              <a:rPr lang="es-CR" dirty="0" smtClean="0"/>
              <a:t>Nivelación de recursos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CR" dirty="0" smtClean="0"/>
              <a:t>Técnica para balancear la utilización de recursos previniendo sobreasignaciones.</a:t>
            </a:r>
          </a:p>
          <a:p>
            <a:r>
              <a:rPr lang="es-CR" dirty="0" smtClean="0"/>
              <a:t>Es </a:t>
            </a:r>
            <a:r>
              <a:rPr lang="en-US" dirty="0" smtClean="0"/>
              <a:t>un </a:t>
            </a:r>
            <a:r>
              <a:rPr lang="en-US" dirty="0" err="1" smtClean="0"/>
              <a:t>requisito</a:t>
            </a:r>
            <a:r>
              <a:rPr lang="en-US" dirty="0" smtClean="0"/>
              <a:t> indispensable al </a:t>
            </a:r>
            <a:r>
              <a:rPr lang="en-US" dirty="0" err="1" smtClean="0"/>
              <a:t>realizar</a:t>
            </a:r>
            <a:r>
              <a:rPr lang="en-US" dirty="0" smtClean="0"/>
              <a:t> la </a:t>
            </a:r>
            <a:r>
              <a:rPr lang="en-US" dirty="0" err="1" smtClean="0"/>
              <a:t>programación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r>
              <a:rPr lang="en-US" dirty="0" smtClean="0"/>
              <a:t> y </a:t>
            </a:r>
            <a:r>
              <a:rPr lang="en-US" dirty="0" err="1" smtClean="0"/>
              <a:t>posteriormente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se </a:t>
            </a:r>
            <a:r>
              <a:rPr lang="en-US" dirty="0" err="1" smtClean="0"/>
              <a:t>realizan</a:t>
            </a:r>
            <a:r>
              <a:rPr lang="en-US" dirty="0" smtClean="0"/>
              <a:t> </a:t>
            </a:r>
            <a:r>
              <a:rPr lang="en-US" dirty="0" err="1" smtClean="0"/>
              <a:t>ajustes</a:t>
            </a:r>
            <a:r>
              <a:rPr lang="en-US" dirty="0" smtClean="0"/>
              <a:t> en la </a:t>
            </a:r>
            <a:r>
              <a:rPr lang="en-US" dirty="0" err="1" smtClean="0"/>
              <a:t>ejecución</a:t>
            </a:r>
            <a:endParaRPr lang="es-CR" dirty="0"/>
          </a:p>
        </p:txBody>
      </p:sp>
      <p:pic>
        <p:nvPicPr>
          <p:cNvPr id="24578" name="Picture 2" descr="http://blogs.daptiv.com/wp-content/uploads/2012/08/schedu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852936"/>
            <a:ext cx="3615558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1143000"/>
          </a:xfrm>
        </p:spPr>
        <p:txBody>
          <a:bodyPr/>
          <a:lstStyle/>
          <a:p>
            <a:r>
              <a:rPr lang="es-CR" dirty="0" smtClean="0"/>
              <a:t>Nivelación de recursos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R" dirty="0" smtClean="0"/>
              <a:t>Esta técnica mejora la curva de requerimientos de recursos del proyecto, y previene la utilización de tiempo extra.</a:t>
            </a:r>
            <a:endParaRPr lang="es-CR" dirty="0"/>
          </a:p>
        </p:txBody>
      </p:sp>
      <p:pic>
        <p:nvPicPr>
          <p:cNvPr id="23554" name="Picture 2" descr="http://pmbox.geniusinside.com/wp-content/uploads/2011/01/resource-level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420888"/>
            <a:ext cx="2808312" cy="33512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instructiv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Temainstructivo</Template>
  <TotalTime>1600</TotalTime>
  <Words>341</Words>
  <Application>Microsoft Macintosh PowerPoint</Application>
  <PresentationFormat>Presentación en pantalla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Calibri</vt:lpstr>
      <vt:lpstr>Arial</vt:lpstr>
      <vt:lpstr>Temainstructivo</vt:lpstr>
      <vt:lpstr>   Universidad para la Cooperación Internacional  PROGRAMA MAESTRÍA EN ADMINISTRACIÓN DE PROYECTOS   Herramientas de Gestión del Tiempo </vt:lpstr>
      <vt:lpstr>Presentación de PowerPoint</vt:lpstr>
      <vt:lpstr>Crashing</vt:lpstr>
      <vt:lpstr>Crashing</vt:lpstr>
      <vt:lpstr>Crashing</vt:lpstr>
      <vt:lpstr>Fast Tracking</vt:lpstr>
      <vt:lpstr>Fast Tracking</vt:lpstr>
      <vt:lpstr>Nivelación de recursos</vt:lpstr>
      <vt:lpstr>Nivelación de recursos</vt:lpstr>
      <vt:lpstr>Bibliografía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Redondo</dc:creator>
  <cp:lastModifiedBy>Carlos Brenes</cp:lastModifiedBy>
  <cp:revision>74</cp:revision>
  <dcterms:created xsi:type="dcterms:W3CDTF">2012-03-23T18:45:03Z</dcterms:created>
  <dcterms:modified xsi:type="dcterms:W3CDTF">2015-12-07T20:27:57Z</dcterms:modified>
</cp:coreProperties>
</file>