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416" r:id="rId2"/>
    <p:sldId id="402" r:id="rId3"/>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7" r:id="rId17"/>
  </p:sldIdLst>
  <p:sldSz cx="9144000" cy="6858000" type="screen4x3"/>
  <p:notesSz cx="7315200" cy="96012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1CA"/>
    <a:srgbClr val="2E88AC"/>
    <a:srgbClr val="80C2ED"/>
    <a:srgbClr val="80C2DD"/>
    <a:srgbClr val="80B6DD"/>
    <a:srgbClr val="80B6CB"/>
    <a:srgbClr val="80ACB6"/>
    <a:srgbClr val="726EC8"/>
    <a:srgbClr val="606EC8"/>
    <a:srgbClr val="606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0"/>
  </p:normalViewPr>
  <p:slideViewPr>
    <p:cSldViewPr>
      <p:cViewPr>
        <p:scale>
          <a:sx n="75" d="100"/>
          <a:sy n="75" d="100"/>
        </p:scale>
        <p:origin x="2144" y="4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CR"/>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2DC9140-918C-4866-8720-7F75FAFC306D}" type="datetimeFigureOut">
              <a:rPr lang="es-CR" smtClean="0"/>
              <a:pPr/>
              <a:t>7/12/15</a:t>
            </a:fld>
            <a:endParaRPr lang="es-CR"/>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CR"/>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CR"/>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AB241F2-C791-4109-8280-810CB4375A57}" type="slidenum">
              <a:rPr lang="es-CR" smtClean="0"/>
              <a:pPr/>
              <a:t>‹Nr.›</a:t>
            </a:fld>
            <a:endParaRPr lang="es-CR"/>
          </a:p>
        </p:txBody>
      </p:sp>
    </p:spTree>
    <p:extLst>
      <p:ext uri="{BB962C8B-B14F-4D97-AF65-F5344CB8AC3E}">
        <p14:creationId xmlns:p14="http://schemas.microsoft.com/office/powerpoint/2010/main" val="344455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Podr</a:t>
            </a:r>
            <a:r>
              <a:rPr lang="es-CR" dirty="0" err="1" smtClean="0"/>
              <a:t>íamos</a:t>
            </a:r>
            <a:r>
              <a:rPr lang="es-CR" baseline="0" dirty="0" smtClean="0"/>
              <a:t> encontrar similitudes entre una carrera de ciclismo y un proyecto?</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2</a:t>
            </a:fld>
            <a:endParaRPr lang="en-US"/>
          </a:p>
        </p:txBody>
      </p:sp>
    </p:spTree>
    <p:extLst>
      <p:ext uri="{BB962C8B-B14F-4D97-AF65-F5344CB8AC3E}">
        <p14:creationId xmlns:p14="http://schemas.microsoft.com/office/powerpoint/2010/main" val="199980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La gestión por</a:t>
            </a:r>
            <a:r>
              <a:rPr lang="es-CR" baseline="0" dirty="0" smtClean="0"/>
              <a:t> resultados consiste en determinar de acuerdo con la planificación vigente cuando se deberían esperar los resultados del proyecto, y comparar con cuando se producen durante la ejecución.</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11</a:t>
            </a:fld>
            <a:endParaRPr lang="en-US"/>
          </a:p>
        </p:txBody>
      </p:sp>
    </p:spTree>
    <p:extLst>
      <p:ext uri="{BB962C8B-B14F-4D97-AF65-F5344CB8AC3E}">
        <p14:creationId xmlns:p14="http://schemas.microsoft.com/office/powerpoint/2010/main" val="51402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Los hitos deben ser productos significativos,</a:t>
            </a:r>
            <a:r>
              <a:rPr lang="es-CR" baseline="0" dirty="0" smtClean="0"/>
              <a:t> deben pertenecer a los resultados sustantivos del proyecto, de no producirse comprometerían técnicamente el logro de los objetivos del proyecto.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12</a:t>
            </a:fld>
            <a:endParaRPr lang="en-US"/>
          </a:p>
        </p:txBody>
      </p:sp>
    </p:spTree>
    <p:extLst>
      <p:ext uri="{BB962C8B-B14F-4D97-AF65-F5344CB8AC3E}">
        <p14:creationId xmlns:p14="http://schemas.microsoft.com/office/powerpoint/2010/main" val="208456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Cuando</a:t>
            </a:r>
            <a:r>
              <a:rPr lang="es-CR" baseline="0" dirty="0" smtClean="0"/>
              <a:t> identificamos los hitos debemos redactarlos como resultados.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13</a:t>
            </a:fld>
            <a:endParaRPr lang="en-US"/>
          </a:p>
        </p:txBody>
      </p:sp>
    </p:spTree>
    <p:extLst>
      <p:ext uri="{BB962C8B-B14F-4D97-AF65-F5344CB8AC3E}">
        <p14:creationId xmlns:p14="http://schemas.microsoft.com/office/powerpoint/2010/main" val="1167904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carreras de múltiples etapas secuenciales</a:t>
            </a:r>
            <a:r>
              <a:rPr lang="es-CR" baseline="0" dirty="0" smtClean="0"/>
              <a:t> (ciclo de vida de proyecto) podríamos utilizar los resultados de cada etapa para monitorear el desempeño total de la carrera.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14</a:t>
            </a:fld>
            <a:endParaRPr lang="en-US"/>
          </a:p>
        </p:txBody>
      </p:sp>
    </p:spTree>
    <p:extLst>
      <p:ext uri="{BB962C8B-B14F-4D97-AF65-F5344CB8AC3E}">
        <p14:creationId xmlns:p14="http://schemas.microsoft.com/office/powerpoint/2010/main" val="975271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15</a:t>
            </a:fld>
            <a:endParaRPr lang="en-US"/>
          </a:p>
        </p:txBody>
      </p:sp>
    </p:spTree>
    <p:extLst>
      <p:ext uri="{BB962C8B-B14F-4D97-AF65-F5344CB8AC3E}">
        <p14:creationId xmlns:p14="http://schemas.microsoft.com/office/powerpoint/2010/main" val="180046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Definitivamente podríamos afirmar que ambos son temporales.</a:t>
            </a:r>
            <a:endParaRPr lang="en-US" dirty="0"/>
          </a:p>
        </p:txBody>
      </p:sp>
      <p:sp>
        <p:nvSpPr>
          <p:cNvPr id="4" name="Slide Number Placeholder 3"/>
          <p:cNvSpPr>
            <a:spLocks noGrp="1"/>
          </p:cNvSpPr>
          <p:nvPr>
            <p:ph type="sldNum" sz="quarter" idx="10"/>
          </p:nvPr>
        </p:nvSpPr>
        <p:spPr/>
        <p:txBody>
          <a:bodyPr/>
          <a:lstStyle/>
          <a:p>
            <a:fld id="{5A495B14-E496-488F-BA78-F47CE18ECFF9}" type="slidenum">
              <a:rPr lang="en-US" smtClean="0"/>
              <a:pPr/>
              <a:t>3</a:t>
            </a:fld>
            <a:endParaRPr lang="en-US"/>
          </a:p>
        </p:txBody>
      </p:sp>
    </p:spTree>
    <p:extLst>
      <p:ext uri="{BB962C8B-B14F-4D97-AF65-F5344CB8AC3E}">
        <p14:creationId xmlns:p14="http://schemas.microsoft.com/office/powerpoint/2010/main" val="404226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s-CR" dirty="0" smtClean="0"/>
              <a:t>Al igual</a:t>
            </a:r>
            <a:r>
              <a:rPr lang="es-CR" baseline="0" dirty="0" smtClean="0"/>
              <a:t> que los proyectos, n</a:t>
            </a:r>
            <a:r>
              <a:rPr lang="es-CR" dirty="0" smtClean="0"/>
              <a:t>inguna carrera se parece a otra,</a:t>
            </a:r>
            <a:r>
              <a:rPr lang="es-CR" baseline="0" dirty="0" smtClean="0"/>
              <a:t> hay muchos factores que cambian. Podemos mencionar entre otros a los competidores, el estado de las vías, las condiciones climáticas, etc.</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4</a:t>
            </a:fld>
            <a:endParaRPr lang="en-US"/>
          </a:p>
        </p:txBody>
      </p:sp>
    </p:spTree>
    <p:extLst>
      <p:ext uri="{BB962C8B-B14F-4D97-AF65-F5344CB8AC3E}">
        <p14:creationId xmlns:p14="http://schemas.microsoft.com/office/powerpoint/2010/main" val="133910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el ciclismo como</a:t>
            </a:r>
            <a:r>
              <a:rPr lang="es-CR" baseline="0" dirty="0" smtClean="0"/>
              <a:t> en los proyectos requerimos de equipos multidisciplinarios, cada uno con su especialidad (escaladores, </a:t>
            </a:r>
            <a:r>
              <a:rPr lang="es-CR" baseline="0" dirty="0" err="1" smtClean="0"/>
              <a:t>sprinters</a:t>
            </a:r>
            <a:r>
              <a:rPr lang="es-CR" baseline="0" dirty="0" smtClean="0"/>
              <a:t>, entrenadores, preparador físico, </a:t>
            </a:r>
            <a:r>
              <a:rPr lang="es-CR" baseline="0" dirty="0" err="1" smtClean="0"/>
              <a:t>etc</a:t>
            </a:r>
            <a:r>
              <a:rPr lang="es-CR" baseline="0" dirty="0" smtClean="0"/>
              <a:t>).</a:t>
            </a:r>
          </a:p>
        </p:txBody>
      </p:sp>
      <p:sp>
        <p:nvSpPr>
          <p:cNvPr id="4" name="Slide Number Placeholder 3"/>
          <p:cNvSpPr>
            <a:spLocks noGrp="1"/>
          </p:cNvSpPr>
          <p:nvPr>
            <p:ph type="sldNum" sz="quarter" idx="10"/>
          </p:nvPr>
        </p:nvSpPr>
        <p:spPr/>
        <p:txBody>
          <a:bodyPr/>
          <a:lstStyle/>
          <a:p>
            <a:fld id="{5C73A87A-3760-4AF6-81FD-EE947A97F962}" type="slidenum">
              <a:rPr lang="en-US" smtClean="0"/>
              <a:pPr/>
              <a:t>5</a:t>
            </a:fld>
            <a:endParaRPr lang="en-US"/>
          </a:p>
        </p:txBody>
      </p:sp>
    </p:spTree>
    <p:extLst>
      <p:ext uri="{BB962C8B-B14F-4D97-AF65-F5344CB8AC3E}">
        <p14:creationId xmlns:p14="http://schemas.microsoft.com/office/powerpoint/2010/main" val="66533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También</a:t>
            </a:r>
            <a:r>
              <a:rPr lang="es-CR" baseline="0" dirty="0" smtClean="0"/>
              <a:t> enfrentamos riesgos que debemos mitigar(parches, atención medica, repuestos, </a:t>
            </a:r>
            <a:r>
              <a:rPr lang="es-CR" baseline="0" dirty="0" err="1" smtClean="0"/>
              <a:t>etc</a:t>
            </a:r>
            <a:r>
              <a:rPr lang="es-CR" baseline="0" dirty="0" smtClean="0"/>
              <a:t>).</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6</a:t>
            </a:fld>
            <a:endParaRPr lang="en-US"/>
          </a:p>
        </p:txBody>
      </p:sp>
    </p:spTree>
    <p:extLst>
      <p:ext uri="{BB962C8B-B14F-4D97-AF65-F5344CB8AC3E}">
        <p14:creationId xmlns:p14="http://schemas.microsoft.com/office/powerpoint/2010/main" val="29101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Claro</a:t>
            </a:r>
            <a:r>
              <a:rPr lang="es-CR" baseline="0" dirty="0" smtClean="0"/>
              <a:t> que existen procesos de planificación que nos permiten mejorar nuestros resultados.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7</a:t>
            </a:fld>
            <a:endParaRPr lang="en-US"/>
          </a:p>
        </p:txBody>
      </p:sp>
    </p:spTree>
    <p:extLst>
      <p:ext uri="{BB962C8B-B14F-4D97-AF65-F5344CB8AC3E}">
        <p14:creationId xmlns:p14="http://schemas.microsoft.com/office/powerpoint/2010/main" val="270060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a:t>
            </a:r>
            <a:r>
              <a:rPr lang="es-CR" baseline="0" dirty="0" smtClean="0"/>
              <a:t> ideal sería ejecutar de acuerdo con el plan de carrera, suena conocido.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8</a:t>
            </a:fld>
            <a:endParaRPr lang="en-US"/>
          </a:p>
        </p:txBody>
      </p:sp>
    </p:spTree>
    <p:extLst>
      <p:ext uri="{BB962C8B-B14F-4D97-AF65-F5344CB8AC3E}">
        <p14:creationId xmlns:p14="http://schemas.microsoft.com/office/powerpoint/2010/main" val="1280264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¿Qué</a:t>
            </a:r>
            <a:r>
              <a:rPr lang="es-CR" baseline="0" dirty="0" smtClean="0"/>
              <a:t> técnicas podemos utilizar para darle seguimiento y control a una carrera?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9</a:t>
            </a:fld>
            <a:endParaRPr lang="en-US"/>
          </a:p>
        </p:txBody>
      </p:sp>
    </p:spTree>
    <p:extLst>
      <p:ext uri="{BB962C8B-B14F-4D97-AF65-F5344CB8AC3E}">
        <p14:creationId xmlns:p14="http://schemas.microsoft.com/office/powerpoint/2010/main" val="175921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¿Podría</a:t>
            </a:r>
            <a:r>
              <a:rPr lang="es-CR" baseline="0" dirty="0" smtClean="0"/>
              <a:t>mos utilizar a las metas volantes como una técnica?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10</a:t>
            </a:fld>
            <a:endParaRPr lang="en-US"/>
          </a:p>
        </p:txBody>
      </p:sp>
    </p:spTree>
    <p:extLst>
      <p:ext uri="{BB962C8B-B14F-4D97-AF65-F5344CB8AC3E}">
        <p14:creationId xmlns:p14="http://schemas.microsoft.com/office/powerpoint/2010/main" val="52543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48021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smtClean="0"/>
              <a:t>Haga clic para modificar el estilo de título del patrón</a:t>
            </a:r>
            <a:endParaRPr lang="es-CR"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Tree>
    <p:extLst>
      <p:ext uri="{BB962C8B-B14F-4D97-AF65-F5344CB8AC3E}">
        <p14:creationId xmlns:p14="http://schemas.microsoft.com/office/powerpoint/2010/main" val="252909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Tree>
    <p:extLst>
      <p:ext uri="{BB962C8B-B14F-4D97-AF65-F5344CB8AC3E}">
        <p14:creationId xmlns:p14="http://schemas.microsoft.com/office/powerpoint/2010/main" val="256923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89706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70933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angle 8"/>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22334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10" name="Rectangle 9"/>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130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6" name="Rectangle 5"/>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3843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5" name="Rectangle 4"/>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2276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dirty="0" smtClean="0"/>
              <a:t>Haga clic para modificar el estilo de título del patrón</a:t>
            </a:r>
            <a:endParaRPr lang="es-CR"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angle 8"/>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2784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59612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useBgFill="1">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0E89-7DD2-4826-B13B-413DE9DB9CD4}" type="datetimeFigureOut">
              <a:rPr lang="es-CR" smtClean="0"/>
              <a:pPr/>
              <a:t>7/12/15</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71F03-967C-4B32-8DDC-EF433D3A3127}" type="slidenum">
              <a:rPr lang="es-CR" smtClean="0"/>
              <a:pPr/>
              <a:t>‹Nr.›</a:t>
            </a:fld>
            <a:endParaRPr lang="es-CR"/>
          </a:p>
        </p:txBody>
      </p:sp>
      <p:sp>
        <p:nvSpPr>
          <p:cNvPr id="7" name="Rectangle 6"/>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29020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685800" y="357167"/>
            <a:ext cx="7772400" cy="3000395"/>
          </a:xfrm>
        </p:spPr>
        <p:txBody>
          <a:bodyPr/>
          <a:lstStyle/>
          <a:p>
            <a:pPr eaLnBrk="1" fontAlgn="auto" hangingPunct="1">
              <a:spcAft>
                <a:spcPts val="0"/>
              </a:spcAft>
              <a:defRPr/>
            </a:pP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2800" dirty="0" smtClean="0"/>
              <a:t>Universidad para la Cooperación Internacional</a:t>
            </a:r>
            <a:r>
              <a:rPr lang="es-ES" sz="3600" dirty="0" smtClean="0"/>
              <a:t/>
            </a:r>
            <a:br>
              <a:rPr lang="es-ES" sz="3600" dirty="0" smtClean="0"/>
            </a:br>
            <a:r>
              <a:rPr lang="es-ES" sz="3600" dirty="0" smtClean="0"/>
              <a:t/>
            </a:r>
            <a:br>
              <a:rPr lang="es-ES" sz="3600" dirty="0" smtClean="0"/>
            </a:br>
            <a:r>
              <a:rPr lang="es-ES" sz="3600" dirty="0" smtClean="0"/>
              <a:t>PROGRAMA MAESTRÍA EN ADMINISTRACIÓN DE PROYECTOS</a:t>
            </a:r>
            <a:br>
              <a:rPr lang="es-ES" sz="3600" dirty="0" smtClean="0"/>
            </a:br>
            <a:r>
              <a:rPr lang="es-ES" sz="3600" dirty="0" smtClean="0"/>
              <a:t/>
            </a:r>
            <a:br>
              <a:rPr lang="es-ES" sz="3600" dirty="0" smtClean="0"/>
            </a:br>
            <a:r>
              <a:rPr lang="es-ES_tradnl" sz="3600" dirty="0" smtClean="0">
                <a:solidFill>
                  <a:srgbClr val="C00000"/>
                </a:solidFill>
              </a:rPr>
              <a:t/>
            </a:r>
            <a:br>
              <a:rPr lang="es-ES_tradnl" sz="3600" dirty="0" smtClean="0">
                <a:solidFill>
                  <a:srgbClr val="C00000"/>
                </a:solidFill>
              </a:rPr>
            </a:br>
            <a:r>
              <a:rPr lang="es-ES_tradnl" sz="3600" dirty="0" err="1" smtClean="0">
                <a:solidFill>
                  <a:srgbClr val="C00000"/>
                </a:solidFill>
              </a:rPr>
              <a:t>Gesti</a:t>
            </a:r>
            <a:r>
              <a:rPr lang="es-ES" sz="3600" dirty="0" err="1" smtClean="0">
                <a:solidFill>
                  <a:srgbClr val="C00000"/>
                </a:solidFill>
              </a:rPr>
              <a:t>ón</a:t>
            </a:r>
            <a:r>
              <a:rPr lang="es-ES" sz="3600" dirty="0" smtClean="0">
                <a:solidFill>
                  <a:srgbClr val="C00000"/>
                </a:solidFill>
              </a:rPr>
              <a:t> por Resultados</a:t>
            </a:r>
            <a:r>
              <a:rPr lang="es-ES_tradnl" sz="3600" dirty="0" smtClean="0">
                <a:solidFill>
                  <a:srgbClr val="C00000"/>
                </a:solidFill>
              </a:rPr>
              <a:t/>
            </a:r>
            <a:br>
              <a:rPr lang="es-ES_tradnl" sz="3600" dirty="0" smtClean="0">
                <a:solidFill>
                  <a:srgbClr val="C00000"/>
                </a:solidFill>
              </a:rPr>
            </a:br>
            <a:endParaRPr lang="es-ES" sz="3600" dirty="0" smtClean="0">
              <a:solidFill>
                <a:srgbClr val="C00000"/>
              </a:solidFill>
            </a:endParaRPr>
          </a:p>
        </p:txBody>
      </p:sp>
      <p:sp>
        <p:nvSpPr>
          <p:cNvPr id="5" name="4 Marcador de número de diapositiva"/>
          <p:cNvSpPr>
            <a:spLocks noGrp="1"/>
          </p:cNvSpPr>
          <p:nvPr>
            <p:ph type="sldNum" sz="quarter" idx="12"/>
          </p:nvPr>
        </p:nvSpPr>
        <p:spPr/>
        <p:txBody>
          <a:bodyPr/>
          <a:lstStyle/>
          <a:p>
            <a:pPr>
              <a:defRPr/>
            </a:pPr>
            <a:fld id="{FA8E5640-88C8-48CB-842E-5375E64CAB74}" type="slidenum">
              <a:rPr lang="es-ES" smtClean="0"/>
              <a:pPr>
                <a:defRPr/>
              </a:pPr>
              <a:t>1</a:t>
            </a:fld>
            <a:endParaRPr lang="es-ES" dirty="0"/>
          </a:p>
        </p:txBody>
      </p:sp>
    </p:spTree>
    <p:extLst>
      <p:ext uri="{BB962C8B-B14F-4D97-AF65-F5344CB8AC3E}">
        <p14:creationId xmlns:p14="http://schemas.microsoft.com/office/powerpoint/2010/main" val="1082739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6563072" cy="1143000"/>
          </a:xfrm>
        </p:spPr>
        <p:txBody>
          <a:bodyPr/>
          <a:lstStyle/>
          <a:p>
            <a:r>
              <a:rPr lang="es-ES_tradnl" dirty="0" smtClean="0"/>
              <a:t>Metas intermedias</a:t>
            </a:r>
            <a:endParaRPr lang="en-US" dirty="0"/>
          </a:p>
        </p:txBody>
      </p:sp>
      <p:pic>
        <p:nvPicPr>
          <p:cNvPr id="82946" name="Picture 2" descr="http://farm4.static.flickr.com/3617/3360233088_c872b193dc.jpg?v=0"/>
          <p:cNvPicPr>
            <a:picLocks noChangeAspect="1" noChangeArrowheads="1"/>
          </p:cNvPicPr>
          <p:nvPr/>
        </p:nvPicPr>
        <p:blipFill>
          <a:blip r:embed="rId3" cstate="print"/>
          <a:srcRect/>
          <a:stretch>
            <a:fillRect/>
          </a:stretch>
        </p:blipFill>
        <p:spPr bwMode="auto">
          <a:xfrm>
            <a:off x="1691680" y="1988840"/>
            <a:ext cx="5791200" cy="385694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5050904" cy="1143000"/>
          </a:xfrm>
        </p:spPr>
        <p:txBody>
          <a:bodyPr>
            <a:normAutofit fontScale="90000"/>
          </a:bodyPr>
          <a:lstStyle/>
          <a:p>
            <a:pPr algn="l"/>
            <a:r>
              <a:rPr lang="es-ES_tradnl" dirty="0" smtClean="0"/>
              <a:t>Gestión por Resultados</a:t>
            </a:r>
            <a:endParaRPr lang="en-US" dirty="0"/>
          </a:p>
        </p:txBody>
      </p:sp>
      <p:sp>
        <p:nvSpPr>
          <p:cNvPr id="3" name="Content Placeholder 2"/>
          <p:cNvSpPr>
            <a:spLocks noGrp="1"/>
          </p:cNvSpPr>
          <p:nvPr>
            <p:ph sz="half" idx="1"/>
          </p:nvPr>
        </p:nvSpPr>
        <p:spPr>
          <a:xfrm>
            <a:off x="395536" y="1268760"/>
            <a:ext cx="4392488" cy="5248652"/>
          </a:xfrm>
        </p:spPr>
        <p:txBody>
          <a:bodyPr>
            <a:normAutofit fontScale="92500" lnSpcReduction="20000"/>
          </a:bodyPr>
          <a:lstStyle/>
          <a:p>
            <a:r>
              <a:rPr lang="es-ES_tradnl" dirty="0" smtClean="0"/>
              <a:t>Bajo el enfoque de gestión por resultados buscamos dar seguimiento al desempeño del proyecto a partir de los resultados esperados en determinados momentos.</a:t>
            </a:r>
          </a:p>
          <a:p>
            <a:r>
              <a:rPr lang="es-CR" dirty="0"/>
              <a:t>En un enfoque de ejecución y control de proyecto mediante el cual se evalúa el desempeño con base en los resultados esperados en determinados momentos. Estos momentos los llamamos hitos </a:t>
            </a:r>
            <a:endParaRPr lang="en-US" dirty="0"/>
          </a:p>
        </p:txBody>
      </p:sp>
      <p:pic>
        <p:nvPicPr>
          <p:cNvPr id="81922" name="Picture 2" descr="http://bp3.blogger.com/_mxREmRbaQ2M/R3-z7fLN7II/AAAAAAAABwM/LrtWTZyPPNU/s400/Resultados+Encuesta.png"/>
          <p:cNvPicPr>
            <a:picLocks noChangeAspect="1" noChangeArrowheads="1"/>
          </p:cNvPicPr>
          <p:nvPr/>
        </p:nvPicPr>
        <p:blipFill>
          <a:blip r:embed="rId3" cstate="print"/>
          <a:srcRect/>
          <a:stretch>
            <a:fillRect/>
          </a:stretch>
        </p:blipFill>
        <p:spPr bwMode="auto">
          <a:xfrm>
            <a:off x="5076056" y="2564904"/>
            <a:ext cx="3209925" cy="3200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6059016" cy="1143000"/>
          </a:xfrm>
        </p:spPr>
        <p:txBody>
          <a:bodyPr/>
          <a:lstStyle/>
          <a:p>
            <a:r>
              <a:rPr lang="es-ES_tradnl" dirty="0" smtClean="0"/>
              <a:t>¿Qué es un hito?</a:t>
            </a:r>
            <a:endParaRPr lang="en-US" dirty="0"/>
          </a:p>
        </p:txBody>
      </p:sp>
      <p:sp>
        <p:nvSpPr>
          <p:cNvPr id="3" name="Content Placeholder 2"/>
          <p:cNvSpPr>
            <a:spLocks noGrp="1"/>
          </p:cNvSpPr>
          <p:nvPr>
            <p:ph idx="1"/>
          </p:nvPr>
        </p:nvSpPr>
        <p:spPr>
          <a:xfrm>
            <a:off x="457200" y="2348880"/>
            <a:ext cx="8229600" cy="3777283"/>
          </a:xfrm>
        </p:spPr>
        <p:txBody>
          <a:bodyPr>
            <a:normAutofit/>
          </a:bodyPr>
          <a:lstStyle/>
          <a:p>
            <a:r>
              <a:rPr lang="es-CR" dirty="0" smtClean="0"/>
              <a:t>Un evento significativo dentro del proyecto. Representan un producto o resultado de una actividad crítica para el proyecto asociado a un momento determinado, que si no ocurriera, compromete técnicamente el logro de los indicadores y el objetivo de desarrollo del proyecto.</a:t>
            </a:r>
            <a:endParaRPr lang="es-C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404664"/>
            <a:ext cx="5663600" cy="1051560"/>
          </a:xfrm>
        </p:spPr>
        <p:txBody>
          <a:bodyPr/>
          <a:lstStyle/>
          <a:p>
            <a:r>
              <a:rPr lang="es-ES_tradnl" dirty="0" smtClean="0"/>
              <a:t>Hitos</a:t>
            </a:r>
            <a:endParaRPr lang="en-US" dirty="0"/>
          </a:p>
        </p:txBody>
      </p:sp>
      <p:sp>
        <p:nvSpPr>
          <p:cNvPr id="3" name="Content Placeholder 2"/>
          <p:cNvSpPr>
            <a:spLocks noGrp="1"/>
          </p:cNvSpPr>
          <p:nvPr>
            <p:ph sz="half" idx="1"/>
          </p:nvPr>
        </p:nvSpPr>
        <p:spPr>
          <a:xfrm>
            <a:off x="467544" y="2132856"/>
            <a:ext cx="4038600" cy="4165923"/>
          </a:xfrm>
        </p:spPr>
        <p:txBody>
          <a:bodyPr/>
          <a:lstStyle/>
          <a:p>
            <a:r>
              <a:rPr lang="es-ES" dirty="0" smtClean="0"/>
              <a:t>Constituyen un momento en el tiempo en el que se espera un es resultado específico, por lo tanto deben estar redactados como resultados.</a:t>
            </a:r>
            <a:endParaRPr lang="en-US" dirty="0"/>
          </a:p>
        </p:txBody>
      </p:sp>
      <p:pic>
        <p:nvPicPr>
          <p:cNvPr id="84994" name="Picture 2" descr="http://elnotaanota.files.wordpress.com/2008/03/primera-piedra-terra-magna.jpg"/>
          <p:cNvPicPr>
            <a:picLocks noChangeAspect="1" noChangeArrowheads="1"/>
          </p:cNvPicPr>
          <p:nvPr/>
        </p:nvPicPr>
        <p:blipFill>
          <a:blip r:embed="rId3" cstate="print"/>
          <a:srcRect/>
          <a:stretch>
            <a:fillRect/>
          </a:stretch>
        </p:blipFill>
        <p:spPr bwMode="auto">
          <a:xfrm>
            <a:off x="4788024" y="2780928"/>
            <a:ext cx="3810000" cy="285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6192688" cy="1143000"/>
          </a:xfrm>
        </p:spPr>
        <p:txBody>
          <a:bodyPr>
            <a:normAutofit fontScale="90000"/>
          </a:bodyPr>
          <a:lstStyle/>
          <a:p>
            <a:pPr algn="l"/>
            <a:r>
              <a:rPr lang="es-ES_tradnl" dirty="0" smtClean="0"/>
              <a:t>¿Cómo funcionan los hitos?</a:t>
            </a:r>
            <a:endParaRPr lang="en-US" dirty="0"/>
          </a:p>
        </p:txBody>
      </p:sp>
      <p:sp>
        <p:nvSpPr>
          <p:cNvPr id="3" name="Content Placeholder 2"/>
          <p:cNvSpPr>
            <a:spLocks noGrp="1"/>
          </p:cNvSpPr>
          <p:nvPr>
            <p:ph idx="1"/>
          </p:nvPr>
        </p:nvSpPr>
        <p:spPr>
          <a:xfrm>
            <a:off x="457200" y="2420888"/>
            <a:ext cx="8229600" cy="3705275"/>
          </a:xfrm>
        </p:spPr>
        <p:txBody>
          <a:bodyPr>
            <a:normAutofit fontScale="85000" lnSpcReduction="10000"/>
          </a:bodyPr>
          <a:lstStyle/>
          <a:p>
            <a:r>
              <a:rPr lang="es-ES" dirty="0" smtClean="0"/>
              <a:t>Una carrera ciclística cuenta con metas volantes y premios de montaña antes de llegar a la meta final, los hitos permiten evaluar constantemente cómo se comporta el proyecto de acuerdo con el plan de carrera. Antes de iniciar la etapa cada equipo de ciclismo sabe quién es el rematador en cada meta intermedia, además de cuál es la posición esperada de acuerdo con el plan de carrera. De la misma se debe realizar el seguimiento de hitos en un proyecto.</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5338936" cy="1143000"/>
          </a:xfrm>
        </p:spPr>
        <p:txBody>
          <a:bodyPr/>
          <a:lstStyle/>
          <a:p>
            <a:r>
              <a:rPr lang="en-US" dirty="0" err="1" smtClean="0"/>
              <a:t>Bibliografía</a:t>
            </a:r>
            <a:endParaRPr lang="en-US" dirty="0"/>
          </a:p>
        </p:txBody>
      </p:sp>
      <p:sp>
        <p:nvSpPr>
          <p:cNvPr id="3" name="Content Placeholder 2"/>
          <p:cNvSpPr>
            <a:spLocks noGrp="1"/>
          </p:cNvSpPr>
          <p:nvPr>
            <p:ph idx="1"/>
          </p:nvPr>
        </p:nvSpPr>
        <p:spPr>
          <a:xfrm>
            <a:off x="457200" y="2276872"/>
            <a:ext cx="8229600" cy="3849291"/>
          </a:xfrm>
        </p:spPr>
        <p:txBody>
          <a:bodyPr>
            <a:normAutofit fontScale="92500" lnSpcReduction="20000"/>
          </a:bodyPr>
          <a:lstStyle/>
          <a:p>
            <a:r>
              <a:rPr lang="en-US" dirty="0" smtClean="0"/>
              <a:t>Inter-American Development Bank. </a:t>
            </a:r>
            <a:r>
              <a:rPr lang="es-ES_tradnl" u="sng" dirty="0" smtClean="0"/>
              <a:t>Guía para identificar hitos de desembolso en proyectos de cooperación técnica</a:t>
            </a:r>
            <a:r>
              <a:rPr lang="es-ES_tradnl" dirty="0" smtClean="0"/>
              <a:t>. IADB, 2008. </a:t>
            </a:r>
          </a:p>
          <a:p>
            <a:pPr lvl="0"/>
            <a:r>
              <a:rPr lang="en-US" dirty="0"/>
              <a:t>Project Management Institute. A Guide to the Project Management Body of Knowledge (PMBOK® 2013). Fifth Edit. Pennsylvania, </a:t>
            </a:r>
            <a:r>
              <a:rPr lang="en-US" dirty="0" err="1"/>
              <a:t>Estados</a:t>
            </a:r>
            <a:r>
              <a:rPr lang="en-US" dirty="0"/>
              <a:t> </a:t>
            </a:r>
            <a:r>
              <a:rPr lang="en-US" dirty="0" err="1"/>
              <a:t>Unidos</a:t>
            </a:r>
            <a:r>
              <a:rPr lang="en-US" dirty="0"/>
              <a:t>: PMI, 2013. </a:t>
            </a:r>
            <a:endParaRPr lang="en-US" dirty="0" smtClean="0"/>
          </a:p>
          <a:p>
            <a:pPr>
              <a:buNone/>
            </a:pPr>
            <a:r>
              <a:rPr lang="en-US" dirty="0" smtClean="0"/>
              <a:t/>
            </a:r>
            <a:br>
              <a:rPr lang="en-US" dirty="0" smtClean="0"/>
            </a:br>
            <a:endParaRPr lang="en-US" dirty="0" smtClean="0"/>
          </a:p>
          <a:p>
            <a:pPr lvl="0"/>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0E5627C6-4CF7-4AEC-A34F-C8D675071454}" type="slidenum">
              <a:rPr lang="es-ES" smtClean="0"/>
              <a:pPr>
                <a:defRPr/>
              </a:pPr>
              <a:t>16</a:t>
            </a:fld>
            <a:endParaRPr lang="es-ES"/>
          </a:p>
        </p:txBody>
      </p:sp>
      <p:sp>
        <p:nvSpPr>
          <p:cNvPr id="2" name="Marcador de contenido 1"/>
          <p:cNvSpPr>
            <a:spLocks noGrp="1"/>
          </p:cNvSpPr>
          <p:nvPr>
            <p:ph idx="1"/>
          </p:nvPr>
        </p:nvSpPr>
        <p:spPr/>
        <p:txBody>
          <a:bodyPr/>
          <a:lstStyle/>
          <a:p>
            <a:pPr marL="0" indent="0">
              <a:buNone/>
            </a:pPr>
            <a:r>
              <a:rPr lang="es-ES_tradnl" dirty="0" err="1" smtClean="0"/>
              <a:t>Presentaci</a:t>
            </a:r>
            <a:r>
              <a:rPr lang="es-ES" dirty="0" err="1" smtClean="0"/>
              <a:t>ón</a:t>
            </a:r>
            <a:r>
              <a:rPr lang="es-ES" dirty="0" smtClean="0"/>
              <a:t> elaborada con los aportes de los profesores:</a:t>
            </a:r>
          </a:p>
          <a:p>
            <a:pPr lvl="1"/>
            <a:r>
              <a:rPr lang="es-ES" dirty="0" smtClean="0"/>
              <a:t>Ing. </a:t>
            </a:r>
            <a:r>
              <a:rPr lang="es-ES" dirty="0" err="1" smtClean="0"/>
              <a:t>Alvaro</a:t>
            </a:r>
            <a:r>
              <a:rPr lang="es-ES" dirty="0" smtClean="0"/>
              <a:t> Mata </a:t>
            </a:r>
            <a:r>
              <a:rPr lang="es-ES" dirty="0" err="1" smtClean="0"/>
              <a:t>Leitón</a:t>
            </a:r>
            <a:r>
              <a:rPr lang="es-ES" dirty="0" smtClean="0"/>
              <a:t>, MAP, PMP, GPM-b</a:t>
            </a:r>
          </a:p>
          <a:p>
            <a:pPr lvl="1"/>
            <a:r>
              <a:rPr lang="es-ES" dirty="0" smtClean="0"/>
              <a:t>Ing. Carlos Brenes Mena, MAP, PMP, GPM-b</a:t>
            </a:r>
          </a:p>
          <a:p>
            <a:pPr lvl="1"/>
            <a:r>
              <a:rPr lang="es-ES" dirty="0" smtClean="0"/>
              <a:t>Ing. William </a:t>
            </a:r>
            <a:r>
              <a:rPr lang="es-ES" dirty="0" err="1" smtClean="0"/>
              <a:t>Ernest</a:t>
            </a:r>
            <a:r>
              <a:rPr lang="es-ES" dirty="0" smtClean="0"/>
              <a:t> </a:t>
            </a:r>
            <a:r>
              <a:rPr lang="es-ES" dirty="0" err="1" smtClean="0"/>
              <a:t>Mondol</a:t>
            </a:r>
            <a:r>
              <a:rPr lang="es-ES" dirty="0" smtClean="0"/>
              <a:t>, MAP, PMP </a:t>
            </a:r>
            <a:endParaRPr lang="es-ES_tradnl" dirty="0"/>
          </a:p>
        </p:txBody>
      </p:sp>
    </p:spTree>
    <p:extLst>
      <p:ext uri="{BB962C8B-B14F-4D97-AF65-F5344CB8AC3E}">
        <p14:creationId xmlns:p14="http://schemas.microsoft.com/office/powerpoint/2010/main" val="585567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5724128" cy="1143000"/>
          </a:xfrm>
        </p:spPr>
        <p:txBody>
          <a:bodyPr>
            <a:noAutofit/>
          </a:bodyPr>
          <a:lstStyle/>
          <a:p>
            <a:pPr algn="l"/>
            <a:r>
              <a:rPr lang="es-ES_tradnl" sz="2400" dirty="0" smtClean="0"/>
              <a:t>¿Qué características comparten </a:t>
            </a:r>
            <a:br>
              <a:rPr lang="es-ES_tradnl" sz="2400" dirty="0" smtClean="0"/>
            </a:br>
            <a:r>
              <a:rPr lang="es-ES_tradnl" sz="2400" dirty="0" smtClean="0"/>
              <a:t>una carrera de ciclismo y un proyecto?</a:t>
            </a:r>
            <a:endParaRPr lang="en-US" sz="2400" dirty="0"/>
          </a:p>
        </p:txBody>
      </p:sp>
      <p:pic>
        <p:nvPicPr>
          <p:cNvPr id="59394" name="Picture 2" descr="http://www.webapuestas.com/files/ciclismo.jpg?1278598465"/>
          <p:cNvPicPr>
            <a:picLocks noChangeAspect="1" noChangeArrowheads="1"/>
          </p:cNvPicPr>
          <p:nvPr/>
        </p:nvPicPr>
        <p:blipFill>
          <a:blip r:embed="rId3" cstate="print"/>
          <a:srcRect/>
          <a:stretch>
            <a:fillRect/>
          </a:stretch>
        </p:blipFill>
        <p:spPr bwMode="auto">
          <a:xfrm>
            <a:off x="1619672" y="2204864"/>
            <a:ext cx="4876800" cy="3251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5410944" cy="1143000"/>
          </a:xfrm>
        </p:spPr>
        <p:txBody>
          <a:bodyPr/>
          <a:lstStyle/>
          <a:p>
            <a:r>
              <a:rPr lang="es-ES_tradnl" dirty="0" smtClean="0"/>
              <a:t>¿Temporal?</a:t>
            </a:r>
            <a:endParaRPr lang="en-US" dirty="0"/>
          </a:p>
        </p:txBody>
      </p:sp>
      <p:pic>
        <p:nvPicPr>
          <p:cNvPr id="57346" name="Picture 2" descr="http://farm5.static.flickr.com/4025/4400856745_3e43158211.jpg"/>
          <p:cNvPicPr>
            <a:picLocks noChangeAspect="1" noChangeArrowheads="1"/>
          </p:cNvPicPr>
          <p:nvPr/>
        </p:nvPicPr>
        <p:blipFill>
          <a:blip r:embed="rId3" cstate="print"/>
          <a:srcRect/>
          <a:stretch>
            <a:fillRect/>
          </a:stretch>
        </p:blipFill>
        <p:spPr bwMode="auto">
          <a:xfrm>
            <a:off x="2915816" y="2132856"/>
            <a:ext cx="2911252" cy="40434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8229600" cy="1143000"/>
          </a:xfrm>
        </p:spPr>
        <p:txBody>
          <a:bodyPr/>
          <a:lstStyle/>
          <a:p>
            <a:r>
              <a:rPr lang="es-ES_tradnl" dirty="0" smtClean="0"/>
              <a:t>¿</a:t>
            </a:r>
            <a:r>
              <a:rPr lang="es-CR" dirty="0" smtClean="0"/>
              <a:t>Son </a:t>
            </a:r>
            <a:r>
              <a:rPr lang="es-ES_tradnl" dirty="0" smtClean="0"/>
              <a:t>únicas?</a:t>
            </a:r>
            <a:endParaRPr lang="en-US" dirty="0"/>
          </a:p>
        </p:txBody>
      </p:sp>
      <p:pic>
        <p:nvPicPr>
          <p:cNvPr id="75778" name="Picture 2" descr="http://www.perrosmtb.org/wp-content/gallery/la-ruta-de-los-conquistadores/larutadia4_puente.jpg"/>
          <p:cNvPicPr>
            <a:picLocks noChangeAspect="1" noChangeArrowheads="1"/>
          </p:cNvPicPr>
          <p:nvPr/>
        </p:nvPicPr>
        <p:blipFill>
          <a:blip r:embed="rId3" cstate="print"/>
          <a:srcRect/>
          <a:stretch>
            <a:fillRect/>
          </a:stretch>
        </p:blipFill>
        <p:spPr bwMode="auto">
          <a:xfrm>
            <a:off x="1259632" y="2132856"/>
            <a:ext cx="6264696" cy="417646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5122912" cy="1143000"/>
          </a:xfrm>
        </p:spPr>
        <p:txBody>
          <a:bodyPr>
            <a:normAutofit fontScale="90000"/>
          </a:bodyPr>
          <a:lstStyle/>
          <a:p>
            <a:pPr algn="l"/>
            <a:r>
              <a:rPr lang="es-ES_tradnl" sz="4000" dirty="0" smtClean="0"/>
              <a:t>¿Equipos Multidisciplinarios?</a:t>
            </a:r>
            <a:endParaRPr lang="en-US" sz="4000" dirty="0"/>
          </a:p>
        </p:txBody>
      </p:sp>
      <p:pic>
        <p:nvPicPr>
          <p:cNvPr id="78850" name="Picture 2" descr="http://www.adventure-journal.com/wp-content/uploads/2010/07/USPS_Team.jpg"/>
          <p:cNvPicPr>
            <a:picLocks noChangeAspect="1" noChangeArrowheads="1"/>
          </p:cNvPicPr>
          <p:nvPr/>
        </p:nvPicPr>
        <p:blipFill>
          <a:blip r:embed="rId3" cstate="print"/>
          <a:srcRect/>
          <a:stretch>
            <a:fillRect/>
          </a:stretch>
        </p:blipFill>
        <p:spPr bwMode="auto">
          <a:xfrm>
            <a:off x="1331640" y="1844824"/>
            <a:ext cx="6336704" cy="4219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5338936" cy="1143000"/>
          </a:xfrm>
        </p:spPr>
        <p:txBody>
          <a:bodyPr/>
          <a:lstStyle/>
          <a:p>
            <a:pPr algn="l"/>
            <a:r>
              <a:rPr lang="es-ES_tradnl" dirty="0" smtClean="0"/>
              <a:t>¿Enfrentamos riesgos?</a:t>
            </a:r>
            <a:endParaRPr lang="en-US" dirty="0"/>
          </a:p>
        </p:txBody>
      </p:sp>
      <p:pic>
        <p:nvPicPr>
          <p:cNvPr id="76802" name="Picture 2" descr="http://autobus.cyclingnews.com/photos/2005/tour05/tour0515/cycling-tdf2005-accident-44.jpg"/>
          <p:cNvPicPr>
            <a:picLocks noChangeAspect="1" noChangeArrowheads="1"/>
          </p:cNvPicPr>
          <p:nvPr/>
        </p:nvPicPr>
        <p:blipFill>
          <a:blip r:embed="rId3" cstate="print"/>
          <a:srcRect/>
          <a:stretch>
            <a:fillRect/>
          </a:stretch>
        </p:blipFill>
        <p:spPr bwMode="auto">
          <a:xfrm>
            <a:off x="1187624" y="2060848"/>
            <a:ext cx="5976664" cy="412389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60648"/>
            <a:ext cx="6300192" cy="1143000"/>
          </a:xfrm>
        </p:spPr>
        <p:txBody>
          <a:bodyPr>
            <a:noAutofit/>
          </a:bodyPr>
          <a:lstStyle/>
          <a:p>
            <a:r>
              <a:rPr lang="es-ES_tradnl" sz="3200" dirty="0" smtClean="0"/>
              <a:t>¿Existen procesos </a:t>
            </a:r>
            <a:br>
              <a:rPr lang="es-ES_tradnl" sz="3200" dirty="0" smtClean="0"/>
            </a:br>
            <a:r>
              <a:rPr lang="es-ES_tradnl" sz="3200" dirty="0" smtClean="0"/>
              <a:t>de planificación?</a:t>
            </a:r>
            <a:endParaRPr lang="en-US" sz="3200" dirty="0"/>
          </a:p>
        </p:txBody>
      </p:sp>
      <p:pic>
        <p:nvPicPr>
          <p:cNvPr id="77826" name="Picture 2" descr="http://www.chiquisoft.com/wp-content/uploads/2008/07/pro-cycling-manager.jpg"/>
          <p:cNvPicPr>
            <a:picLocks noChangeAspect="1" noChangeArrowheads="1"/>
          </p:cNvPicPr>
          <p:nvPr/>
        </p:nvPicPr>
        <p:blipFill>
          <a:blip r:embed="rId3" cstate="print"/>
          <a:srcRect/>
          <a:stretch>
            <a:fillRect/>
          </a:stretch>
        </p:blipFill>
        <p:spPr bwMode="auto">
          <a:xfrm>
            <a:off x="1691680" y="1772816"/>
            <a:ext cx="5088565" cy="381642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6317664" cy="1143000"/>
          </a:xfrm>
        </p:spPr>
        <p:txBody>
          <a:bodyPr/>
          <a:lstStyle/>
          <a:p>
            <a:r>
              <a:rPr lang="es-ES_tradnl" dirty="0" smtClean="0"/>
              <a:t>¿Ejecución?</a:t>
            </a:r>
            <a:endParaRPr lang="en-US" dirty="0"/>
          </a:p>
        </p:txBody>
      </p:sp>
      <p:pic>
        <p:nvPicPr>
          <p:cNvPr id="79874" name="Picture 2" descr="http://www.themotorreport.com.au/wp-content/uploads/2009/01/2009-skoda-cycling-support-team.jpg"/>
          <p:cNvPicPr>
            <a:picLocks noChangeAspect="1" noChangeArrowheads="1"/>
          </p:cNvPicPr>
          <p:nvPr/>
        </p:nvPicPr>
        <p:blipFill>
          <a:blip r:embed="rId3" cstate="print"/>
          <a:srcRect/>
          <a:stretch>
            <a:fillRect/>
          </a:stretch>
        </p:blipFill>
        <p:spPr bwMode="auto">
          <a:xfrm>
            <a:off x="1547664" y="2060848"/>
            <a:ext cx="5257288" cy="34939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32656"/>
            <a:ext cx="5482952" cy="1143000"/>
          </a:xfrm>
        </p:spPr>
        <p:txBody>
          <a:bodyPr>
            <a:normAutofit fontScale="90000"/>
          </a:bodyPr>
          <a:lstStyle/>
          <a:p>
            <a:pPr algn="l"/>
            <a:r>
              <a:rPr lang="es-ES_tradnl" dirty="0" smtClean="0"/>
              <a:t>¿Seguimiento y Control?</a:t>
            </a:r>
            <a:endParaRPr lang="en-US" dirty="0"/>
          </a:p>
        </p:txBody>
      </p:sp>
      <p:pic>
        <p:nvPicPr>
          <p:cNvPr id="80898" name="Picture 2" descr="http://www.ayushveda.com/womens-magazine/wp-content/uploads/2008/10/doubtful-situation.jpg"/>
          <p:cNvPicPr>
            <a:picLocks noChangeAspect="1" noChangeArrowheads="1"/>
          </p:cNvPicPr>
          <p:nvPr/>
        </p:nvPicPr>
        <p:blipFill>
          <a:blip r:embed="rId3" cstate="print"/>
          <a:srcRect/>
          <a:stretch>
            <a:fillRect/>
          </a:stretch>
        </p:blipFill>
        <p:spPr bwMode="auto">
          <a:xfrm>
            <a:off x="2915816" y="2276872"/>
            <a:ext cx="2857500" cy="3733800"/>
          </a:xfrm>
          <a:prstGeom prst="rect">
            <a:avLst/>
          </a:prstGeom>
          <a:noFill/>
        </p:spPr>
      </p:pic>
    </p:spTree>
  </p:cSld>
  <p:clrMapOvr>
    <a:masterClrMapping/>
  </p:clrMapOvr>
</p:sld>
</file>

<file path=ppt/theme/theme1.xml><?xml version="1.0" encoding="utf-8"?>
<a:theme xmlns:a="http://schemas.openxmlformats.org/drawingml/2006/main" name="Temainstructiv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Temainstructivo</Template>
  <TotalTime>1765</TotalTime>
  <Words>622</Words>
  <Application>Microsoft Macintosh PowerPoint</Application>
  <PresentationFormat>Presentación en pantalla (4:3)</PresentationFormat>
  <Paragraphs>56</Paragraphs>
  <Slides>16</Slides>
  <Notes>14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Calibri</vt:lpstr>
      <vt:lpstr>Arial</vt:lpstr>
      <vt:lpstr>Temainstructivo</vt:lpstr>
      <vt:lpstr>   Universidad para la Cooperación Internacional  PROGRAMA MAESTRÍA EN ADMINISTRACIÓN DE PROYECTOS   Gestión por Resultados </vt:lpstr>
      <vt:lpstr>¿Qué características comparten  una carrera de ciclismo y un proyecto?</vt:lpstr>
      <vt:lpstr>¿Temporal?</vt:lpstr>
      <vt:lpstr>¿Son únicas?</vt:lpstr>
      <vt:lpstr>¿Equipos Multidisciplinarios?</vt:lpstr>
      <vt:lpstr>¿Enfrentamos riesgos?</vt:lpstr>
      <vt:lpstr>¿Existen procesos  de planificación?</vt:lpstr>
      <vt:lpstr>¿Ejecución?</vt:lpstr>
      <vt:lpstr>¿Seguimiento y Control?</vt:lpstr>
      <vt:lpstr>Metas intermedias</vt:lpstr>
      <vt:lpstr>Gestión por Resultados</vt:lpstr>
      <vt:lpstr>¿Qué es un hito?</vt:lpstr>
      <vt:lpstr>Hitos</vt:lpstr>
      <vt:lpstr>¿Cómo funcionan los hitos?</vt:lpstr>
      <vt:lpstr>Bibliografía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Redondo</dc:creator>
  <cp:lastModifiedBy>Carlos Brenes</cp:lastModifiedBy>
  <cp:revision>80</cp:revision>
  <dcterms:created xsi:type="dcterms:W3CDTF">2012-03-23T18:45:03Z</dcterms:created>
  <dcterms:modified xsi:type="dcterms:W3CDTF">2015-12-07T20:28:42Z</dcterms:modified>
</cp:coreProperties>
</file>