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426" r:id="rId2"/>
    <p:sldId id="413" r:id="rId3"/>
    <p:sldId id="422" r:id="rId4"/>
    <p:sldId id="423" r:id="rId5"/>
    <p:sldId id="424" r:id="rId6"/>
    <p:sldId id="420" r:id="rId7"/>
    <p:sldId id="425" r:id="rId8"/>
    <p:sldId id="415" r:id="rId9"/>
    <p:sldId id="427" r:id="rId10"/>
  </p:sldIdLst>
  <p:sldSz cx="9144000" cy="6858000" type="screen4x3"/>
  <p:notesSz cx="7315200" cy="96012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A1CA"/>
    <a:srgbClr val="2E88AC"/>
    <a:srgbClr val="80C2ED"/>
    <a:srgbClr val="80C2DD"/>
    <a:srgbClr val="80B6DD"/>
    <a:srgbClr val="80B6CB"/>
    <a:srgbClr val="80ACB6"/>
    <a:srgbClr val="726EC8"/>
    <a:srgbClr val="606EC8"/>
    <a:srgbClr val="606E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30"/>
  </p:normalViewPr>
  <p:slideViewPr>
    <p:cSldViewPr>
      <p:cViewPr>
        <p:scale>
          <a:sx n="75" d="100"/>
          <a:sy n="75" d="100"/>
        </p:scale>
        <p:origin x="2144" y="4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s-CR"/>
          </a:p>
        </p:txBody>
      </p:sp>
      <p:sp>
        <p:nvSpPr>
          <p:cNvPr id="3" name="2 Marcador de fecha"/>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D2DC9140-918C-4866-8720-7F75FAFC306D}" type="datetimeFigureOut">
              <a:rPr lang="es-CR" smtClean="0"/>
              <a:pPr/>
              <a:t>7/12/15</a:t>
            </a:fld>
            <a:endParaRPr lang="es-CR"/>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s-CR"/>
          </a:p>
        </p:txBody>
      </p:sp>
      <p:sp>
        <p:nvSpPr>
          <p:cNvPr id="5" name="4 Marcador de notas"/>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s-CR"/>
          </a:p>
        </p:txBody>
      </p:sp>
      <p:sp>
        <p:nvSpPr>
          <p:cNvPr id="7" name="6 Marcador de número de diapositiva"/>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AB241F2-C791-4109-8280-810CB4375A57}" type="slidenum">
              <a:rPr lang="es-CR" smtClean="0"/>
              <a:pPr/>
              <a:t>‹Nr.›</a:t>
            </a:fld>
            <a:endParaRPr lang="es-CR"/>
          </a:p>
        </p:txBody>
      </p:sp>
    </p:spTree>
    <p:extLst>
      <p:ext uri="{BB962C8B-B14F-4D97-AF65-F5344CB8AC3E}">
        <p14:creationId xmlns:p14="http://schemas.microsoft.com/office/powerpoint/2010/main" val="3444554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48021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R" dirty="0"/>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Tree>
    <p:extLst>
      <p:ext uri="{BB962C8B-B14F-4D97-AF65-F5344CB8AC3E}">
        <p14:creationId xmlns:p14="http://schemas.microsoft.com/office/powerpoint/2010/main" val="2529095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Tree>
    <p:extLst>
      <p:ext uri="{BB962C8B-B14F-4D97-AF65-F5344CB8AC3E}">
        <p14:creationId xmlns:p14="http://schemas.microsoft.com/office/powerpoint/2010/main" val="2569238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897064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709334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angle 8"/>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422334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10" name="Rectangle 9"/>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41300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6" name="Rectangle 5"/>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338431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5" name="Rectangle 4"/>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022761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dirty="0" smtClean="0"/>
              <a:t>Haga clic para modificar el estilo de título del patrón</a:t>
            </a:r>
            <a:endParaRPr lang="es-CR" dirty="0"/>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angle 8"/>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027844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596129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000" b="-2000"/>
          </a:stretch>
        </a:blipFill>
        <a:effectLst/>
      </p:bgPr>
    </p:bg>
    <p:spTree>
      <p:nvGrpSpPr>
        <p:cNvPr id="1" name=""/>
        <p:cNvGrpSpPr/>
        <p:nvPr/>
      </p:nvGrpSpPr>
      <p:grpSpPr>
        <a:xfrm>
          <a:off x="0" y="0"/>
          <a:ext cx="0" cy="0"/>
          <a:chOff x="0" y="0"/>
          <a:chExt cx="0" cy="0"/>
        </a:xfrm>
      </p:grpSpPr>
      <p:sp useBgFill="1">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R"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0E89-7DD2-4826-B13B-413DE9DB9CD4}" type="datetimeFigureOut">
              <a:rPr lang="es-CR" smtClean="0"/>
              <a:pPr/>
              <a:t>7/12/15</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A71F03-967C-4B32-8DDC-EF433D3A3127}" type="slidenum">
              <a:rPr lang="es-CR" smtClean="0"/>
              <a:pPr/>
              <a:t>‹Nr.›</a:t>
            </a:fld>
            <a:endParaRPr lang="es-CR"/>
          </a:p>
        </p:txBody>
      </p:sp>
      <p:sp>
        <p:nvSpPr>
          <p:cNvPr id="7" name="Rectangle 6"/>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329020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ctrTitle"/>
          </p:nvPr>
        </p:nvSpPr>
        <p:spPr>
          <a:xfrm>
            <a:off x="685800" y="357167"/>
            <a:ext cx="7772400" cy="3000395"/>
          </a:xfrm>
        </p:spPr>
        <p:txBody>
          <a:bodyPr/>
          <a:lstStyle/>
          <a:p>
            <a:pPr eaLnBrk="1" fontAlgn="auto" hangingPunct="1">
              <a:spcAft>
                <a:spcPts val="0"/>
              </a:spcAft>
              <a:defRPr/>
            </a:pPr>
            <a:r>
              <a:rPr lang="es-ES" sz="3600" dirty="0" smtClean="0"/>
              <a:t/>
            </a:r>
            <a:br>
              <a:rPr lang="es-ES" sz="3600" dirty="0" smtClean="0"/>
            </a:br>
            <a:r>
              <a:rPr lang="es-ES" sz="3600" dirty="0" smtClean="0"/>
              <a:t/>
            </a:r>
            <a:br>
              <a:rPr lang="es-ES" sz="3600" dirty="0" smtClean="0"/>
            </a:br>
            <a:r>
              <a:rPr lang="es-ES" sz="3600" dirty="0" smtClean="0"/>
              <a:t/>
            </a:r>
            <a:br>
              <a:rPr lang="es-ES" sz="3600" dirty="0" smtClean="0"/>
            </a:br>
            <a:r>
              <a:rPr lang="es-ES" sz="2800" dirty="0" smtClean="0"/>
              <a:t>Universidad para la Cooperación Internacional</a:t>
            </a:r>
            <a:r>
              <a:rPr lang="es-ES" sz="3600" dirty="0" smtClean="0"/>
              <a:t/>
            </a:r>
            <a:br>
              <a:rPr lang="es-ES" sz="3600" dirty="0" smtClean="0"/>
            </a:br>
            <a:r>
              <a:rPr lang="es-ES" sz="3600" dirty="0" smtClean="0"/>
              <a:t/>
            </a:r>
            <a:br>
              <a:rPr lang="es-ES" sz="3600" dirty="0" smtClean="0"/>
            </a:br>
            <a:r>
              <a:rPr lang="es-ES" sz="3600" dirty="0" smtClean="0"/>
              <a:t>PROGRAMA MAESTRÍA EN ADMINISTRACIÓN DE PROYECTOS</a:t>
            </a:r>
            <a:br>
              <a:rPr lang="es-ES" sz="3600" dirty="0" smtClean="0"/>
            </a:br>
            <a:r>
              <a:rPr lang="es-ES" sz="3600" dirty="0" smtClean="0"/>
              <a:t/>
            </a:r>
            <a:br>
              <a:rPr lang="es-ES" sz="3600" dirty="0" smtClean="0"/>
            </a:br>
            <a:r>
              <a:rPr lang="es-ES_tradnl" sz="3600" dirty="0" smtClean="0">
                <a:solidFill>
                  <a:srgbClr val="C00000"/>
                </a:solidFill>
              </a:rPr>
              <a:t/>
            </a:r>
            <a:br>
              <a:rPr lang="es-ES_tradnl" sz="3600" dirty="0" smtClean="0">
                <a:solidFill>
                  <a:srgbClr val="C00000"/>
                </a:solidFill>
              </a:rPr>
            </a:br>
            <a:r>
              <a:rPr lang="es-ES_tradnl" sz="3600" dirty="0" err="1" smtClean="0">
                <a:solidFill>
                  <a:srgbClr val="C00000"/>
                </a:solidFill>
              </a:rPr>
              <a:t>Interacci</a:t>
            </a:r>
            <a:r>
              <a:rPr lang="es-ES" sz="3600" dirty="0" err="1" smtClean="0">
                <a:solidFill>
                  <a:srgbClr val="C00000"/>
                </a:solidFill>
              </a:rPr>
              <a:t>ón</a:t>
            </a:r>
            <a:r>
              <a:rPr lang="es-ES" sz="3600" dirty="0" smtClean="0">
                <a:solidFill>
                  <a:srgbClr val="C00000"/>
                </a:solidFill>
              </a:rPr>
              <a:t> con Otras Áreas del Conocimiento</a:t>
            </a:r>
            <a:r>
              <a:rPr lang="es-ES_tradnl" sz="3600" dirty="0" smtClean="0">
                <a:solidFill>
                  <a:srgbClr val="C00000"/>
                </a:solidFill>
              </a:rPr>
              <a:t/>
            </a:r>
            <a:br>
              <a:rPr lang="es-ES_tradnl" sz="3600" dirty="0" smtClean="0">
                <a:solidFill>
                  <a:srgbClr val="C00000"/>
                </a:solidFill>
              </a:rPr>
            </a:br>
            <a:endParaRPr lang="es-ES" sz="3600" dirty="0" smtClean="0">
              <a:solidFill>
                <a:srgbClr val="C00000"/>
              </a:solidFill>
            </a:endParaRPr>
          </a:p>
        </p:txBody>
      </p:sp>
      <p:sp>
        <p:nvSpPr>
          <p:cNvPr id="5" name="4 Marcador de número de diapositiva"/>
          <p:cNvSpPr>
            <a:spLocks noGrp="1"/>
          </p:cNvSpPr>
          <p:nvPr>
            <p:ph type="sldNum" sz="quarter" idx="12"/>
          </p:nvPr>
        </p:nvSpPr>
        <p:spPr/>
        <p:txBody>
          <a:bodyPr/>
          <a:lstStyle/>
          <a:p>
            <a:pPr>
              <a:defRPr/>
            </a:pPr>
            <a:fld id="{FA8E5640-88C8-48CB-842E-5375E64CAB74}" type="slidenum">
              <a:rPr lang="es-ES" smtClean="0"/>
              <a:pPr>
                <a:defRPr/>
              </a:pPr>
              <a:t>1</a:t>
            </a:fld>
            <a:endParaRPr lang="es-ES" dirty="0"/>
          </a:p>
        </p:txBody>
      </p:sp>
    </p:spTree>
    <p:extLst>
      <p:ext uri="{BB962C8B-B14F-4D97-AF65-F5344CB8AC3E}">
        <p14:creationId xmlns:p14="http://schemas.microsoft.com/office/powerpoint/2010/main" val="1384382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Interacción</a:t>
            </a:r>
            <a:r>
              <a:rPr lang="en-US" dirty="0" smtClean="0"/>
              <a:t> con </a:t>
            </a:r>
            <a:r>
              <a:rPr lang="en-US" dirty="0" err="1" smtClean="0"/>
              <a:t>otras</a:t>
            </a:r>
            <a:r>
              <a:rPr lang="en-US" dirty="0" smtClean="0"/>
              <a:t> </a:t>
            </a:r>
            <a:r>
              <a:rPr lang="en-US" dirty="0" err="1" smtClean="0"/>
              <a:t>áreas</a:t>
            </a:r>
            <a:endParaRPr lang="en-US" dirty="0"/>
          </a:p>
        </p:txBody>
      </p:sp>
      <p:sp>
        <p:nvSpPr>
          <p:cNvPr id="3" name="Content Placeholder 2"/>
          <p:cNvSpPr>
            <a:spLocks noGrp="1"/>
          </p:cNvSpPr>
          <p:nvPr>
            <p:ph sz="half" idx="1"/>
          </p:nvPr>
        </p:nvSpPr>
        <p:spPr>
          <a:xfrm>
            <a:off x="457200" y="1600200"/>
            <a:ext cx="8507288" cy="4525963"/>
          </a:xfrm>
        </p:spPr>
        <p:txBody>
          <a:bodyPr/>
          <a:lstStyle/>
          <a:p>
            <a:r>
              <a:rPr lang="es-CR" dirty="0"/>
              <a:t>La gestión del tiempo y costo tiene una estrecha </a:t>
            </a:r>
            <a:r>
              <a:rPr lang="es-CR" dirty="0" smtClean="0"/>
              <a:t>relación con </a:t>
            </a:r>
            <a:r>
              <a:rPr lang="es-CR" dirty="0"/>
              <a:t>el gestión del alcance </a:t>
            </a:r>
            <a:r>
              <a:rPr lang="es-CR" dirty="0" smtClean="0"/>
              <a:t>y permiten </a:t>
            </a:r>
            <a:r>
              <a:rPr lang="es-CR" dirty="0"/>
              <a:t>establecer las tres líneas base para la gestión: línea base del alcance, línea base del tiempo y línea base del </a:t>
            </a:r>
            <a:r>
              <a:rPr lang="es-CR" dirty="0" smtClean="0"/>
              <a:t>costo</a:t>
            </a:r>
            <a:endParaRPr lang="es-CR" dirty="0"/>
          </a:p>
          <a:p>
            <a:r>
              <a:rPr lang="es-CR" dirty="0"/>
              <a:t>En algunos casos la relación entre tiempo y costo </a:t>
            </a:r>
            <a:r>
              <a:rPr lang="es-CR" dirty="0" smtClean="0"/>
              <a:t>involucra </a:t>
            </a:r>
            <a:r>
              <a:rPr lang="es-CR" dirty="0"/>
              <a:t>intercambios entre estas dos áreas del conocimiento, así por ejemplo si un proyecto se retrasa (tiempo), se pueden incluir recursos adicionales (costo) para tratar de compensar el atraso.</a:t>
            </a:r>
          </a:p>
          <a:p>
            <a:endParaRPr lang="es-C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sz="4000" dirty="0" err="1" smtClean="0"/>
              <a:t>Interacción</a:t>
            </a:r>
            <a:r>
              <a:rPr lang="en-US" sz="4000" dirty="0" smtClean="0"/>
              <a:t> con </a:t>
            </a:r>
            <a:r>
              <a:rPr lang="en-US" sz="4000" dirty="0" err="1" smtClean="0"/>
              <a:t>otras</a:t>
            </a:r>
            <a:r>
              <a:rPr lang="en-US" sz="4000" dirty="0" smtClean="0"/>
              <a:t> </a:t>
            </a:r>
            <a:r>
              <a:rPr lang="en-US" sz="4000" dirty="0" err="1" smtClean="0"/>
              <a:t>áreas</a:t>
            </a:r>
            <a:r>
              <a:rPr lang="en-US" sz="4000" dirty="0" smtClean="0"/>
              <a:t> - </a:t>
            </a:r>
            <a:r>
              <a:rPr lang="en-US" sz="4000" dirty="0" err="1" smtClean="0"/>
              <a:t>Integración</a:t>
            </a:r>
            <a:endParaRPr lang="en-US" sz="4000" dirty="0"/>
          </a:p>
        </p:txBody>
      </p:sp>
      <p:sp>
        <p:nvSpPr>
          <p:cNvPr id="3" name="Content Placeholder 2"/>
          <p:cNvSpPr>
            <a:spLocks noGrp="1"/>
          </p:cNvSpPr>
          <p:nvPr>
            <p:ph sz="half" idx="1"/>
          </p:nvPr>
        </p:nvSpPr>
        <p:spPr>
          <a:xfrm>
            <a:off x="457200" y="1600200"/>
            <a:ext cx="8507288" cy="4525963"/>
          </a:xfrm>
        </p:spPr>
        <p:txBody>
          <a:bodyPr/>
          <a:lstStyle/>
          <a:p>
            <a:r>
              <a:rPr lang="es-CR" dirty="0"/>
              <a:t>La gestión del tiempo </a:t>
            </a:r>
            <a:r>
              <a:rPr lang="es-CR" dirty="0" smtClean="0"/>
              <a:t>y costo se relacionan </a:t>
            </a:r>
            <a:r>
              <a:rPr lang="es-CR" dirty="0"/>
              <a:t>con la gestión de la integración de varias formas, </a:t>
            </a:r>
            <a:r>
              <a:rPr lang="es-CR" dirty="0" smtClean="0"/>
              <a:t>por ejemplo </a:t>
            </a:r>
            <a:r>
              <a:rPr lang="es-CR" dirty="0"/>
              <a:t>por medio del acta de constitución (project charter) y el plan de gestión de proyecto que es son insumos indispensables para el plan de gestión del </a:t>
            </a:r>
            <a:r>
              <a:rPr lang="es-CR" dirty="0" smtClean="0"/>
              <a:t>cronograma y plan de gestión de costo. </a:t>
            </a:r>
          </a:p>
          <a:p>
            <a:r>
              <a:rPr lang="es-CR" dirty="0"/>
              <a:t>P</a:t>
            </a:r>
            <a:r>
              <a:rPr lang="es-CR" dirty="0" smtClean="0"/>
              <a:t>ara los procesos </a:t>
            </a:r>
            <a:r>
              <a:rPr lang="es-CR" dirty="0"/>
              <a:t>de control del cronograma </a:t>
            </a:r>
            <a:r>
              <a:rPr lang="es-CR" dirty="0" smtClean="0"/>
              <a:t>y costos son </a:t>
            </a:r>
            <a:r>
              <a:rPr lang="es-CR" dirty="0"/>
              <a:t>indispensables los datos de desempeño del trabajo que se generan en el proceso de dirigir y gestionar el trabajo del proyecto </a:t>
            </a:r>
          </a:p>
          <a:p>
            <a:endParaRPr lang="es-CR" dirty="0"/>
          </a:p>
        </p:txBody>
      </p:sp>
    </p:spTree>
    <p:extLst>
      <p:ext uri="{BB962C8B-B14F-4D97-AF65-F5344CB8AC3E}">
        <p14:creationId xmlns:p14="http://schemas.microsoft.com/office/powerpoint/2010/main" val="1441071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92500" lnSpcReduction="10000"/>
          </a:bodyPr>
          <a:lstStyle/>
          <a:p>
            <a:r>
              <a:rPr lang="es-CR" dirty="0"/>
              <a:t>L</a:t>
            </a:r>
            <a:r>
              <a:rPr lang="es-CR" dirty="0" smtClean="0"/>
              <a:t>a </a:t>
            </a:r>
            <a:r>
              <a:rPr lang="es-CR" dirty="0"/>
              <a:t>gestión del </a:t>
            </a:r>
            <a:r>
              <a:rPr lang="es-CR" dirty="0" smtClean="0"/>
              <a:t>tiempo y del costo </a:t>
            </a:r>
            <a:r>
              <a:rPr lang="es-CR" dirty="0"/>
              <a:t>se relaciona con la gestión del </a:t>
            </a:r>
            <a:r>
              <a:rPr lang="es-CR" dirty="0" smtClean="0"/>
              <a:t>alcance</a:t>
            </a:r>
          </a:p>
          <a:p>
            <a:r>
              <a:rPr lang="es-CR" dirty="0"/>
              <a:t>S</a:t>
            </a:r>
            <a:r>
              <a:rPr lang="es-CR" dirty="0" smtClean="0"/>
              <a:t>i </a:t>
            </a:r>
            <a:r>
              <a:rPr lang="es-CR" dirty="0"/>
              <a:t>no se conoce el alcance del proyecto, no podemos definir un cronograma </a:t>
            </a:r>
            <a:r>
              <a:rPr lang="es-CR" dirty="0" smtClean="0"/>
              <a:t>y costo para realizarlo</a:t>
            </a:r>
          </a:p>
          <a:p>
            <a:r>
              <a:rPr lang="es-CR" dirty="0"/>
              <a:t>L</a:t>
            </a:r>
            <a:r>
              <a:rPr lang="es-CR" dirty="0" smtClean="0"/>
              <a:t>a </a:t>
            </a:r>
            <a:r>
              <a:rPr lang="es-CR" dirty="0"/>
              <a:t>línea base del alcance </a:t>
            </a:r>
            <a:r>
              <a:rPr lang="es-CR" dirty="0" smtClean="0"/>
              <a:t>es indispensables </a:t>
            </a:r>
            <a:r>
              <a:rPr lang="es-CR" dirty="0"/>
              <a:t>para poder </a:t>
            </a:r>
            <a:r>
              <a:rPr lang="es-CR" dirty="0" smtClean="0"/>
              <a:t>realizar </a:t>
            </a:r>
            <a:r>
              <a:rPr lang="es-CR" dirty="0"/>
              <a:t>la gestión del tiempo </a:t>
            </a:r>
            <a:r>
              <a:rPr lang="es-CR" dirty="0" smtClean="0"/>
              <a:t>y del costo</a:t>
            </a:r>
            <a:endParaRPr lang="en-US" dirty="0"/>
          </a:p>
        </p:txBody>
      </p:sp>
      <p:pic>
        <p:nvPicPr>
          <p:cNvPr id="2050" name="Picture 2" descr="http://t0.gstatic.com/images?q=tbn:ANd9GcSzfLhiF6k3Mbhfk2aTwcmrVnCU6pCq4qZIrb67ggHTQuxscCjhIQ"/>
          <p:cNvPicPr>
            <a:picLocks noChangeAspect="1" noChangeArrowheads="1"/>
          </p:cNvPicPr>
          <p:nvPr/>
        </p:nvPicPr>
        <p:blipFill>
          <a:blip r:embed="rId2" cstate="print"/>
          <a:srcRect/>
          <a:stretch>
            <a:fillRect/>
          </a:stretch>
        </p:blipFill>
        <p:spPr bwMode="auto">
          <a:xfrm>
            <a:off x="5148064" y="2276872"/>
            <a:ext cx="3473325" cy="2952328"/>
          </a:xfrm>
          <a:prstGeom prst="rect">
            <a:avLst/>
          </a:prstGeom>
          <a:noFill/>
        </p:spPr>
      </p:pic>
      <p:sp>
        <p:nvSpPr>
          <p:cNvPr id="6" name="Title 1"/>
          <p:cNvSpPr>
            <a:spLocks noGrp="1"/>
          </p:cNvSpPr>
          <p:nvPr>
            <p:ph type="title"/>
          </p:nvPr>
        </p:nvSpPr>
        <p:spPr>
          <a:xfrm>
            <a:off x="0" y="274638"/>
            <a:ext cx="9144000" cy="1143000"/>
          </a:xfrm>
        </p:spPr>
        <p:txBody>
          <a:bodyPr/>
          <a:lstStyle/>
          <a:p>
            <a:r>
              <a:rPr lang="en-US" sz="4000" dirty="0" err="1" smtClean="0"/>
              <a:t>Interacción</a:t>
            </a:r>
            <a:r>
              <a:rPr lang="en-US" sz="4000" dirty="0" smtClean="0"/>
              <a:t> con </a:t>
            </a:r>
            <a:r>
              <a:rPr lang="en-US" sz="4000" dirty="0" err="1" smtClean="0"/>
              <a:t>otras</a:t>
            </a:r>
            <a:r>
              <a:rPr lang="en-US" sz="4000" dirty="0" smtClean="0"/>
              <a:t> </a:t>
            </a:r>
            <a:r>
              <a:rPr lang="en-US" sz="4000" dirty="0" err="1" smtClean="0"/>
              <a:t>áreas</a:t>
            </a:r>
            <a:r>
              <a:rPr lang="en-US" sz="4000" dirty="0" smtClean="0"/>
              <a:t> - </a:t>
            </a:r>
            <a:r>
              <a:rPr lang="en-US" sz="4000" dirty="0" err="1" smtClean="0"/>
              <a:t>Alcance</a:t>
            </a:r>
            <a:endParaRPr lang="en-US" sz="4000" dirty="0"/>
          </a:p>
        </p:txBody>
      </p:sp>
    </p:spTree>
    <p:extLst>
      <p:ext uri="{BB962C8B-B14F-4D97-AF65-F5344CB8AC3E}">
        <p14:creationId xmlns:p14="http://schemas.microsoft.com/office/powerpoint/2010/main" val="1529258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sz="4000" dirty="0" err="1" smtClean="0"/>
              <a:t>Interacción</a:t>
            </a:r>
            <a:r>
              <a:rPr lang="en-US" sz="4000" dirty="0" smtClean="0"/>
              <a:t> con </a:t>
            </a:r>
            <a:r>
              <a:rPr lang="en-US" sz="4000" dirty="0" err="1" smtClean="0"/>
              <a:t>otras</a:t>
            </a:r>
            <a:r>
              <a:rPr lang="en-US" sz="4000" dirty="0" smtClean="0"/>
              <a:t> </a:t>
            </a:r>
            <a:r>
              <a:rPr lang="en-US" sz="4000" dirty="0" err="1" smtClean="0"/>
              <a:t>áreas</a:t>
            </a:r>
            <a:r>
              <a:rPr lang="en-US" sz="4000" dirty="0" smtClean="0"/>
              <a:t> - </a:t>
            </a:r>
            <a:r>
              <a:rPr lang="en-US" sz="4000" dirty="0" err="1" smtClean="0"/>
              <a:t>Riesgo</a:t>
            </a:r>
            <a:endParaRPr lang="en-US" sz="4000" dirty="0"/>
          </a:p>
        </p:txBody>
      </p:sp>
      <p:sp>
        <p:nvSpPr>
          <p:cNvPr id="3" name="Content Placeholder 2"/>
          <p:cNvSpPr>
            <a:spLocks noGrp="1"/>
          </p:cNvSpPr>
          <p:nvPr>
            <p:ph sz="half" idx="1"/>
          </p:nvPr>
        </p:nvSpPr>
        <p:spPr>
          <a:xfrm>
            <a:off x="457200" y="1600200"/>
            <a:ext cx="8507288" cy="4525963"/>
          </a:xfrm>
        </p:spPr>
        <p:txBody>
          <a:bodyPr/>
          <a:lstStyle/>
          <a:p>
            <a:r>
              <a:rPr lang="es-ES_tradnl" dirty="0"/>
              <a:t>También la gestión del tiempo </a:t>
            </a:r>
            <a:r>
              <a:rPr lang="es-ES_tradnl" dirty="0" smtClean="0"/>
              <a:t>y </a:t>
            </a:r>
            <a:r>
              <a:rPr lang="es-ES_tradnl" smtClean="0"/>
              <a:t>del costo </a:t>
            </a:r>
            <a:r>
              <a:rPr lang="es-ES_tradnl" dirty="0" smtClean="0"/>
              <a:t>se relacionan </a:t>
            </a:r>
            <a:r>
              <a:rPr lang="es-ES_tradnl" dirty="0"/>
              <a:t>con la gestión de riesgos, ya que por medio del registro de riesgos y sus actualizaciones, será posible establecer las reservas de contingencia de tiempo </a:t>
            </a:r>
            <a:r>
              <a:rPr lang="es-ES_tradnl" dirty="0" smtClean="0"/>
              <a:t>y costo para </a:t>
            </a:r>
            <a:r>
              <a:rPr lang="es-ES_tradnl" dirty="0"/>
              <a:t>los riesgos que sean aceptados, asimismo, establecer la reserva de gestión de tiempo </a:t>
            </a:r>
            <a:r>
              <a:rPr lang="es-ES_tradnl" dirty="0" smtClean="0"/>
              <a:t>y costos para </a:t>
            </a:r>
            <a:r>
              <a:rPr lang="es-ES_tradnl" dirty="0"/>
              <a:t>aquellos riesgos desconocidos que puedan presentarse y afectar el cronograma </a:t>
            </a:r>
            <a:r>
              <a:rPr lang="es-ES_tradnl" dirty="0" smtClean="0"/>
              <a:t>y/o presupuesto del </a:t>
            </a:r>
            <a:r>
              <a:rPr lang="es-ES_tradnl" dirty="0"/>
              <a:t>proyecto</a:t>
            </a:r>
            <a:r>
              <a:rPr lang="es-CR" dirty="0"/>
              <a:t> </a:t>
            </a:r>
          </a:p>
        </p:txBody>
      </p:sp>
    </p:spTree>
    <p:extLst>
      <p:ext uri="{BB962C8B-B14F-4D97-AF65-F5344CB8AC3E}">
        <p14:creationId xmlns:p14="http://schemas.microsoft.com/office/powerpoint/2010/main" val="2150667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571184" cy="1143000"/>
          </a:xfrm>
        </p:spPr>
        <p:txBody>
          <a:bodyPr/>
          <a:lstStyle/>
          <a:p>
            <a:r>
              <a:rPr lang="es-CR" dirty="0" smtClean="0"/>
              <a:t>Cambios a las líneas base</a:t>
            </a:r>
            <a:endParaRPr lang="es-CR" dirty="0"/>
          </a:p>
        </p:txBody>
      </p:sp>
      <p:sp>
        <p:nvSpPr>
          <p:cNvPr id="3" name="Content Placeholder 2"/>
          <p:cNvSpPr>
            <a:spLocks noGrp="1"/>
          </p:cNvSpPr>
          <p:nvPr>
            <p:ph sz="half" idx="1"/>
          </p:nvPr>
        </p:nvSpPr>
        <p:spPr>
          <a:xfrm>
            <a:off x="2771800" y="1412776"/>
            <a:ext cx="6198840" cy="5102027"/>
          </a:xfrm>
        </p:spPr>
        <p:txBody>
          <a:bodyPr>
            <a:normAutofit fontScale="92500" lnSpcReduction="20000"/>
          </a:bodyPr>
          <a:lstStyle/>
          <a:p>
            <a:r>
              <a:rPr lang="es-CR" dirty="0" smtClean="0"/>
              <a:t>Los planes </a:t>
            </a:r>
            <a:r>
              <a:rPr lang="es-CR" dirty="0"/>
              <a:t>de gestión de tiempo </a:t>
            </a:r>
            <a:r>
              <a:rPr lang="es-CR" dirty="0" smtClean="0"/>
              <a:t>y </a:t>
            </a:r>
            <a:r>
              <a:rPr lang="es-CR" dirty="0"/>
              <a:t>costos contienen sus respectivas líneas </a:t>
            </a:r>
            <a:r>
              <a:rPr lang="es-CR" dirty="0" smtClean="0"/>
              <a:t>base y se deben </a:t>
            </a:r>
            <a:r>
              <a:rPr lang="es-CR" dirty="0"/>
              <a:t>establecer como se gestionarán los cambios a </a:t>
            </a:r>
            <a:r>
              <a:rPr lang="es-CR" dirty="0" smtClean="0"/>
              <a:t>estas </a:t>
            </a:r>
          </a:p>
          <a:p>
            <a:r>
              <a:rPr lang="es-CR" dirty="0" smtClean="0"/>
              <a:t>Considerando </a:t>
            </a:r>
            <a:r>
              <a:rPr lang="es-CR" dirty="0"/>
              <a:t>que el desempeño del proyecto en estas dos áreas del conocimiento se mide mediante la comparación de las líneas base con los respectivos parámetros de la ejecución real, se requieren procedimientos formales y aprobación para los cambios en las líneas </a:t>
            </a:r>
            <a:r>
              <a:rPr lang="es-CR" dirty="0" smtClean="0"/>
              <a:t>base</a:t>
            </a:r>
          </a:p>
          <a:p>
            <a:r>
              <a:rPr lang="es-CR" dirty="0"/>
              <a:t>Los procedimientos establecen las condiciones y el procedimiento para realizar los </a:t>
            </a:r>
            <a:r>
              <a:rPr lang="es-CR" dirty="0" smtClean="0"/>
              <a:t>cambios</a:t>
            </a:r>
            <a:endParaRPr lang="es-CR" dirty="0"/>
          </a:p>
        </p:txBody>
      </p:sp>
      <p:pic>
        <p:nvPicPr>
          <p:cNvPr id="24578" name="Picture 2" descr="http://blogs.daptiv.com/wp-content/uploads/2012/08/schedule.jpg"/>
          <p:cNvPicPr>
            <a:picLocks noChangeAspect="1" noChangeArrowheads="1"/>
          </p:cNvPicPr>
          <p:nvPr/>
        </p:nvPicPr>
        <p:blipFill>
          <a:blip r:embed="rId2" cstate="print"/>
          <a:srcRect/>
          <a:stretch>
            <a:fillRect/>
          </a:stretch>
        </p:blipFill>
        <p:spPr bwMode="auto">
          <a:xfrm>
            <a:off x="251520" y="1412776"/>
            <a:ext cx="2232878" cy="216024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s-CR" sz="4000" dirty="0"/>
              <a:t>Cambios a las líneas base</a:t>
            </a:r>
            <a:endParaRPr lang="en-US" sz="4000" dirty="0"/>
          </a:p>
        </p:txBody>
      </p:sp>
      <p:sp>
        <p:nvSpPr>
          <p:cNvPr id="3" name="Content Placeholder 2"/>
          <p:cNvSpPr>
            <a:spLocks noGrp="1"/>
          </p:cNvSpPr>
          <p:nvPr>
            <p:ph sz="half" idx="1"/>
          </p:nvPr>
        </p:nvSpPr>
        <p:spPr>
          <a:xfrm>
            <a:off x="457200" y="1600200"/>
            <a:ext cx="8507288" cy="4853136"/>
          </a:xfrm>
        </p:spPr>
        <p:txBody>
          <a:bodyPr>
            <a:normAutofit fontScale="92500" lnSpcReduction="10000"/>
          </a:bodyPr>
          <a:lstStyle/>
          <a:p>
            <a:r>
              <a:rPr lang="es-CR" dirty="0" smtClean="0"/>
              <a:t>Un </a:t>
            </a:r>
            <a:r>
              <a:rPr lang="es-CR" dirty="0"/>
              <a:t>paso indispensable para realizar cambios en el proyecto es el análisis de cómo afectarán el tiempo y costo, lo cual se evalúa revisando las correspondientes líneas </a:t>
            </a:r>
            <a:r>
              <a:rPr lang="es-CR" dirty="0" smtClean="0"/>
              <a:t>base</a:t>
            </a:r>
          </a:p>
          <a:p>
            <a:r>
              <a:rPr lang="es-CR" dirty="0"/>
              <a:t>S</a:t>
            </a:r>
            <a:r>
              <a:rPr lang="es-CR" dirty="0" smtClean="0"/>
              <a:t>i </a:t>
            </a:r>
            <a:r>
              <a:rPr lang="es-CR" dirty="0"/>
              <a:t>por ejemplo se amplia el alcance del proyecto es posible que el plazo de ejecución se </a:t>
            </a:r>
            <a:r>
              <a:rPr lang="es-CR" dirty="0" smtClean="0"/>
              <a:t>amplíe </a:t>
            </a:r>
            <a:r>
              <a:rPr lang="es-CR" dirty="0"/>
              <a:t>y es posible que también el costo se </a:t>
            </a:r>
            <a:r>
              <a:rPr lang="es-CR" dirty="0" smtClean="0"/>
              <a:t>incremente</a:t>
            </a:r>
            <a:endParaRPr lang="es-CR" dirty="0"/>
          </a:p>
          <a:p>
            <a:r>
              <a:rPr lang="es-CR" dirty="0" smtClean="0"/>
              <a:t>Otro </a:t>
            </a:r>
            <a:r>
              <a:rPr lang="es-CR" dirty="0"/>
              <a:t>de los requisitos necesarios cuando se realizan cambios en las líneas base es la comunicación a los involucrados, para que estén </a:t>
            </a:r>
            <a:r>
              <a:rPr lang="es-CR" dirty="0" smtClean="0"/>
              <a:t>informados</a:t>
            </a:r>
            <a:endParaRPr lang="es-CR" dirty="0"/>
          </a:p>
          <a:p>
            <a:r>
              <a:rPr lang="es-CR" dirty="0"/>
              <a:t>Todos los procesos de cambio se gestionan por medio del proceso de gestión de la integración: Realizar control integrado de cambios</a:t>
            </a:r>
            <a:r>
              <a:rPr lang="es-CR" dirty="0" smtClean="0"/>
              <a:t>.</a:t>
            </a:r>
            <a:endParaRPr lang="es-CR" dirty="0"/>
          </a:p>
        </p:txBody>
      </p:sp>
    </p:spTree>
    <p:extLst>
      <p:ext uri="{BB962C8B-B14F-4D97-AF65-F5344CB8AC3E}">
        <p14:creationId xmlns:p14="http://schemas.microsoft.com/office/powerpoint/2010/main" val="628153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Bibliografía</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Project Management Institute. A Guide to the Project Management Body of Knowledge (PMBOK® 2013). Fifth Edit. Pennsylvania, </a:t>
            </a:r>
            <a:r>
              <a:rPr lang="en-US" dirty="0" err="1"/>
              <a:t>Estados</a:t>
            </a:r>
            <a:r>
              <a:rPr lang="en-US" dirty="0"/>
              <a:t> </a:t>
            </a:r>
            <a:r>
              <a:rPr lang="en-US" dirty="0" err="1"/>
              <a:t>Unidos</a:t>
            </a:r>
            <a:r>
              <a:rPr lang="en-US" dirty="0"/>
              <a:t>: PMI, 2013. </a:t>
            </a:r>
          </a:p>
          <a:p>
            <a:r>
              <a:rPr lang="en-US" dirty="0"/>
              <a:t>Rita </a:t>
            </a:r>
            <a:r>
              <a:rPr lang="en-US" dirty="0" err="1"/>
              <a:t>Mulcahy</a:t>
            </a:r>
            <a:r>
              <a:rPr lang="en-US" dirty="0"/>
              <a:t>, PMP. PMP Exam Prep, Seventh Edition: Rita's Course in a Book for Passing the PMP Exam. 7</a:t>
            </a:r>
            <a:r>
              <a:rPr lang="en-US" baseline="30000" dirty="0"/>
              <a:t>th</a:t>
            </a:r>
            <a:r>
              <a:rPr lang="en-US" dirty="0"/>
              <a:t> Edit. RMC Publications, </a:t>
            </a:r>
            <a:r>
              <a:rPr lang="en-US" dirty="0" err="1"/>
              <a:t>Inc</a:t>
            </a:r>
            <a:r>
              <a:rPr lang="en-US" dirty="0"/>
              <a:t>: RMC,2011. </a:t>
            </a:r>
          </a:p>
          <a:p>
            <a:r>
              <a:rPr lang="es-CR" dirty="0"/>
              <a:t>Gido Jack, Clements James P. Administración de Exitosa de Proyectos. Segunda Edición. México: Internacional Thomson Editors, 2007.</a:t>
            </a:r>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9</a:t>
            </a:fld>
            <a:endParaRPr lang="es-ES"/>
          </a:p>
        </p:txBody>
      </p:sp>
      <p:sp>
        <p:nvSpPr>
          <p:cNvPr id="2" name="Marcador de contenido 1"/>
          <p:cNvSpPr>
            <a:spLocks noGrp="1"/>
          </p:cNvSpPr>
          <p:nvPr>
            <p:ph idx="1"/>
          </p:nvPr>
        </p:nvSpPr>
        <p:spPr/>
        <p:txBody>
          <a:bodyPr/>
          <a:lstStyle/>
          <a:p>
            <a:pPr marL="0" indent="0">
              <a:buNone/>
            </a:pPr>
            <a:r>
              <a:rPr lang="es-ES_tradnl" dirty="0" err="1" smtClean="0"/>
              <a:t>Presentaci</a:t>
            </a:r>
            <a:r>
              <a:rPr lang="es-ES" dirty="0" err="1" smtClean="0"/>
              <a:t>ón</a:t>
            </a:r>
            <a:r>
              <a:rPr lang="es-ES" dirty="0" smtClean="0"/>
              <a:t> elaborada con los aportes de los profesores:</a:t>
            </a:r>
          </a:p>
          <a:p>
            <a:pPr lvl="1"/>
            <a:r>
              <a:rPr lang="es-ES" dirty="0" smtClean="0"/>
              <a:t>Ing. </a:t>
            </a:r>
            <a:r>
              <a:rPr lang="es-ES" dirty="0" err="1" smtClean="0"/>
              <a:t>Alvaro</a:t>
            </a:r>
            <a:r>
              <a:rPr lang="es-ES" dirty="0" smtClean="0"/>
              <a:t> Mata </a:t>
            </a:r>
            <a:r>
              <a:rPr lang="es-ES" dirty="0" err="1" smtClean="0"/>
              <a:t>Leitón</a:t>
            </a:r>
            <a:r>
              <a:rPr lang="es-ES" dirty="0" smtClean="0"/>
              <a:t>, MAP, PMP, GPM-b</a:t>
            </a:r>
          </a:p>
          <a:p>
            <a:pPr lvl="1"/>
            <a:r>
              <a:rPr lang="es-ES" dirty="0" smtClean="0"/>
              <a:t>Ing. Carlos Brenes Mena, MAP, PMP, GPM-b</a:t>
            </a:r>
          </a:p>
          <a:p>
            <a:pPr lvl="1"/>
            <a:r>
              <a:rPr lang="es-ES" dirty="0" smtClean="0"/>
              <a:t>Ing. William </a:t>
            </a:r>
            <a:r>
              <a:rPr lang="es-ES" dirty="0" err="1" smtClean="0"/>
              <a:t>Ernest</a:t>
            </a:r>
            <a:r>
              <a:rPr lang="es-ES" dirty="0" smtClean="0"/>
              <a:t> </a:t>
            </a:r>
            <a:r>
              <a:rPr lang="es-ES" dirty="0" err="1" smtClean="0"/>
              <a:t>Mondol</a:t>
            </a:r>
            <a:r>
              <a:rPr lang="es-ES" dirty="0" smtClean="0"/>
              <a:t>, MAP, PMP </a:t>
            </a:r>
            <a:endParaRPr lang="es-ES_tradnl" dirty="0"/>
          </a:p>
        </p:txBody>
      </p:sp>
    </p:spTree>
    <p:extLst>
      <p:ext uri="{BB962C8B-B14F-4D97-AF65-F5344CB8AC3E}">
        <p14:creationId xmlns:p14="http://schemas.microsoft.com/office/powerpoint/2010/main" val="185411843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instructiv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Temainstructivo</Template>
  <TotalTime>1611</TotalTime>
  <Words>637</Words>
  <Application>Microsoft Macintosh PowerPoint</Application>
  <PresentationFormat>Presentación en pantalla (4:3)</PresentationFormat>
  <Paragraphs>32</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Calibri</vt:lpstr>
      <vt:lpstr>Arial</vt:lpstr>
      <vt:lpstr>Temainstructivo</vt:lpstr>
      <vt:lpstr>   Universidad para la Cooperación Internacional  PROGRAMA MAESTRÍA EN ADMINISTRACIÓN DE PROYECTOS   Interacción con Otras Áreas del Conocimiento </vt:lpstr>
      <vt:lpstr>Interacción con otras áreas</vt:lpstr>
      <vt:lpstr>Interacción con otras áreas - Integración</vt:lpstr>
      <vt:lpstr>Interacción con otras áreas - Alcance</vt:lpstr>
      <vt:lpstr>Interacción con otras áreas - Riesgo</vt:lpstr>
      <vt:lpstr>Cambios a las líneas base</vt:lpstr>
      <vt:lpstr>Cambios a las líneas base</vt:lpstr>
      <vt:lpstr>Bibliografía</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Redondo</dc:creator>
  <cp:lastModifiedBy>Carlos Brenes</cp:lastModifiedBy>
  <cp:revision>78</cp:revision>
  <dcterms:created xsi:type="dcterms:W3CDTF">2012-03-23T18:45:03Z</dcterms:created>
  <dcterms:modified xsi:type="dcterms:W3CDTF">2015-12-07T20:29:38Z</dcterms:modified>
</cp:coreProperties>
</file>