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46"/>
  </p:notesMasterIdLst>
  <p:handoutMasterIdLst>
    <p:handoutMasterId r:id="rId47"/>
  </p:handoutMasterIdLst>
  <p:sldIdLst>
    <p:sldId id="626" r:id="rId2"/>
    <p:sldId id="256" r:id="rId3"/>
    <p:sldId id="548" r:id="rId4"/>
    <p:sldId id="549" r:id="rId5"/>
    <p:sldId id="552" r:id="rId6"/>
    <p:sldId id="585" r:id="rId7"/>
    <p:sldId id="553" r:id="rId8"/>
    <p:sldId id="586" r:id="rId9"/>
    <p:sldId id="555" r:id="rId10"/>
    <p:sldId id="587" r:id="rId11"/>
    <p:sldId id="588" r:id="rId12"/>
    <p:sldId id="589" r:id="rId13"/>
    <p:sldId id="590" r:id="rId14"/>
    <p:sldId id="56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622" r:id="rId40"/>
    <p:sldId id="623" r:id="rId41"/>
    <p:sldId id="617" r:id="rId42"/>
    <p:sldId id="624" r:id="rId43"/>
    <p:sldId id="625" r:id="rId44"/>
    <p:sldId id="620" r:id="rId45"/>
  </p:sldIdLst>
  <p:sldSz cx="9144000" cy="6858000" type="screen4x3"/>
  <p:notesSz cx="7315200" cy="96012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>
        <p:scale>
          <a:sx n="60" d="100"/>
          <a:sy n="60" d="100"/>
        </p:scale>
        <p:origin x="-58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71FA92AD-053F-4B85-B06C-142B66D1AB1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626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noProof="0" smtClean="0"/>
              <a:t>Haga clic para modificar el estilo de texto del patrón</a:t>
            </a:r>
          </a:p>
          <a:p>
            <a:pPr lvl="1"/>
            <a:r>
              <a:rPr lang="es-CR" noProof="0" smtClean="0"/>
              <a:t>Segundo nivel</a:t>
            </a:r>
          </a:p>
          <a:p>
            <a:pPr lvl="2"/>
            <a:r>
              <a:rPr lang="es-CR" noProof="0" smtClean="0"/>
              <a:t>Tercer nivel</a:t>
            </a:r>
          </a:p>
          <a:p>
            <a:pPr lvl="3"/>
            <a:r>
              <a:rPr lang="es-CR" noProof="0" smtClean="0"/>
              <a:t>Cuarto nivel</a:t>
            </a:r>
          </a:p>
          <a:p>
            <a:pPr lvl="4"/>
            <a:r>
              <a:rPr lang="es-CR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4E4D51CE-D616-431F-9B86-F661B5104C8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81563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R" i="0" smtClean="0"/>
              <a:t>Sesión No. 1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91CB0-F43B-4B0E-AA97-89FF307AB752}" type="slidenum">
              <a:rPr lang="es-CR" i="0" smtClean="0"/>
              <a:pPr eaLnBrk="1" hangingPunct="1"/>
              <a:t>2</a:t>
            </a:fld>
            <a:endParaRPr lang="es-CR" i="0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3B100-18FA-49EE-B112-E18E0CD14261}" type="datetime1">
              <a:rPr lang="es-ES" altLang="es-CR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29/09/2015</a:t>
            </a:fld>
            <a:endParaRPr lang="es-ES" altLang="es-CR" smtClean="0">
              <a:latin typeface="Arial" panose="020B0604020202020204" pitchFamily="34" charset="0"/>
            </a:endParaRP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CR" smtClean="0">
                <a:latin typeface="Arial" panose="020B0604020202020204" pitchFamily="34" charset="0"/>
              </a:rPr>
              <a:t>-XSC-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F7FD79-8277-4703-8239-5B3DFCC1823E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CR">
              <a:latin typeface="Arial" panose="020B0604020202020204" pitchFamily="34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4563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4838"/>
            <a:ext cx="50260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R" smtClean="0"/>
          </a:p>
        </p:txBody>
      </p:sp>
    </p:spTree>
    <p:extLst>
      <p:ext uri="{BB962C8B-B14F-4D97-AF65-F5344CB8AC3E}">
        <p14:creationId xmlns:p14="http://schemas.microsoft.com/office/powerpoint/2010/main" val="41254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R" altLang="es-CR" smtClean="0"/>
              <a:t>Las áreas de color azul se les denominan “áreas o funciones sustantivas” (son indispensables)</a:t>
            </a:r>
          </a:p>
          <a:p>
            <a:endParaRPr lang="es-CR" altLang="es-CR" smtClean="0"/>
          </a:p>
          <a:p>
            <a:r>
              <a:rPr lang="es-CR" altLang="es-CR" smtClean="0"/>
              <a:t>Las áreas de color celeste se les denominan “áreas o funciones facilitadoras” (ayudan a que las sustantivas se lleven a cabo, son complementarias)</a:t>
            </a:r>
            <a:endParaRPr lang="es-ES" altLang="es-CR" smtClean="0"/>
          </a:p>
          <a:p>
            <a:endParaRPr lang="es-ES" altLang="es-CR" smtClean="0"/>
          </a:p>
        </p:txBody>
      </p:sp>
      <p:sp>
        <p:nvSpPr>
          <p:cNvPr id="49156" name="3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AD5C1-E290-4DCC-A673-609DEB3845F5}" type="datetime1">
              <a:rPr lang="es-ES" altLang="es-CR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29/09/2015</a:t>
            </a:fld>
            <a:endParaRPr lang="es-ES" altLang="es-CR" smtClean="0">
              <a:latin typeface="Arial" panose="020B0604020202020204" pitchFamily="34" charset="0"/>
            </a:endParaRPr>
          </a:p>
        </p:txBody>
      </p:sp>
      <p:sp>
        <p:nvSpPr>
          <p:cNvPr id="49157" name="4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CR" smtClean="0">
                <a:latin typeface="Arial" panose="020B0604020202020204" pitchFamily="34" charset="0"/>
              </a:rPr>
              <a:t>-XSC-</a:t>
            </a:r>
          </a:p>
        </p:txBody>
      </p:sp>
      <p:sp>
        <p:nvSpPr>
          <p:cNvPr id="49158" name="5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2651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3625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066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6113" indent="-2127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33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05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77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4913" indent="-212725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28DD45-C6ED-4ACE-A2EA-A9CE1923DF6C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9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3F4D-1875-474D-95B8-79C01ADA4A61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6105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1FA6-3F5B-4A71-8E6D-3C380D287D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48109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A708-329B-49D5-BD86-D12DC08D30C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85063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47D-DF3A-4925-8BF1-77DB09C08C2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51115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AA4-3D0A-4927-81F6-4971044BAD90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72569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AE54-1E85-47F1-8235-1BFFB97E0B2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91275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61E0-E301-4636-AB93-246053FEB2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84413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0360-3829-4703-BCFA-C911B31A51F3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104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4C0-39DB-4C42-AD3F-28855E7DBDE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49180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0096-2B1D-43D6-A456-E626FF58AB3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72682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651B-9A08-496A-8E53-ED53BD569CD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406364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34D46-E176-4620-B58E-4047F85F817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1</a:t>
            </a:fld>
            <a:endParaRPr lang="es-CR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661" y="0"/>
            <a:ext cx="941720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GPM Evo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3" y="780284"/>
            <a:ext cx="29511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25" y="811815"/>
            <a:ext cx="1368000" cy="13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rfonseca\Dropbox\UCI\Logos\gs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7" y="5517232"/>
            <a:ext cx="27320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7091478" cy="52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iStock_000000454734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4"/>
          <a:stretch>
            <a:fillRect/>
          </a:stretch>
        </p:blipFill>
        <p:spPr bwMode="auto">
          <a:xfrm>
            <a:off x="0" y="1268760"/>
            <a:ext cx="745232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256584" cy="412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iStock_000000454734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4"/>
          <a:stretch>
            <a:fillRect/>
          </a:stretch>
        </p:blipFill>
        <p:spPr bwMode="auto">
          <a:xfrm>
            <a:off x="0" y="1124744"/>
            <a:ext cx="764434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912751" cy="44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4D0455-B4C3-4935-817A-320631CA31A1}" type="slidenum">
              <a:rPr lang="es-ES" altLang="es-CR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CR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06338" name="Freeform 2"/>
          <p:cNvSpPr>
            <a:spLocks/>
          </p:cNvSpPr>
          <p:nvPr/>
        </p:nvSpPr>
        <p:spPr bwMode="auto">
          <a:xfrm>
            <a:off x="1398588" y="2682875"/>
            <a:ext cx="5618162" cy="2112963"/>
          </a:xfrm>
          <a:custGeom>
            <a:avLst/>
            <a:gdLst>
              <a:gd name="T0" fmla="*/ 0 w 3539"/>
              <a:gd name="T1" fmla="*/ 2147483647 h 1331"/>
              <a:gd name="T2" fmla="*/ 2147483647 w 3539"/>
              <a:gd name="T3" fmla="*/ 2147483647 h 1331"/>
              <a:gd name="T4" fmla="*/ 2147483647 w 3539"/>
              <a:gd name="T5" fmla="*/ 2147483647 h 1331"/>
              <a:gd name="T6" fmla="*/ 2147483647 w 3539"/>
              <a:gd name="T7" fmla="*/ 2147483647 h 1331"/>
              <a:gd name="T8" fmla="*/ 2147483647 w 3539"/>
              <a:gd name="T9" fmla="*/ 2147483647 h 1331"/>
              <a:gd name="T10" fmla="*/ 2147483647 w 3539"/>
              <a:gd name="T11" fmla="*/ 2147483647 h 1331"/>
              <a:gd name="T12" fmla="*/ 2147483647 w 3539"/>
              <a:gd name="T13" fmla="*/ 2147483647 h 1331"/>
              <a:gd name="T14" fmla="*/ 2147483647 w 3539"/>
              <a:gd name="T15" fmla="*/ 2147483647 h 1331"/>
              <a:gd name="T16" fmla="*/ 2147483647 w 3539"/>
              <a:gd name="T17" fmla="*/ 2147483647 h 1331"/>
              <a:gd name="T18" fmla="*/ 2147483647 w 3539"/>
              <a:gd name="T19" fmla="*/ 2147483647 h 1331"/>
              <a:gd name="T20" fmla="*/ 2147483647 w 3539"/>
              <a:gd name="T21" fmla="*/ 2147483647 h 13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9"/>
              <a:gd name="T34" fmla="*/ 0 h 1331"/>
              <a:gd name="T35" fmla="*/ 3539 w 3539"/>
              <a:gd name="T36" fmla="*/ 1331 h 13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9" h="1331">
                <a:moveTo>
                  <a:pt x="0" y="1331"/>
                </a:moveTo>
                <a:cubicBezTo>
                  <a:pt x="52" y="1324"/>
                  <a:pt x="190" y="1316"/>
                  <a:pt x="315" y="1287"/>
                </a:cubicBezTo>
                <a:cubicBezTo>
                  <a:pt x="441" y="1254"/>
                  <a:pt x="601" y="1210"/>
                  <a:pt x="753" y="1159"/>
                </a:cubicBezTo>
                <a:cubicBezTo>
                  <a:pt x="905" y="1108"/>
                  <a:pt x="1081" y="1072"/>
                  <a:pt x="1225" y="981"/>
                </a:cubicBezTo>
                <a:cubicBezTo>
                  <a:pt x="1368" y="899"/>
                  <a:pt x="1513" y="750"/>
                  <a:pt x="1619" y="612"/>
                </a:cubicBezTo>
                <a:cubicBezTo>
                  <a:pt x="1724" y="479"/>
                  <a:pt x="1777" y="278"/>
                  <a:pt x="1856" y="184"/>
                </a:cubicBezTo>
                <a:cubicBezTo>
                  <a:pt x="1935" y="90"/>
                  <a:pt x="1972" y="70"/>
                  <a:pt x="2092" y="46"/>
                </a:cubicBezTo>
                <a:cubicBezTo>
                  <a:pt x="2212" y="22"/>
                  <a:pt x="2460" y="0"/>
                  <a:pt x="2579" y="41"/>
                </a:cubicBezTo>
                <a:cubicBezTo>
                  <a:pt x="2699" y="76"/>
                  <a:pt x="2725" y="130"/>
                  <a:pt x="2806" y="292"/>
                </a:cubicBezTo>
                <a:cubicBezTo>
                  <a:pt x="2887" y="454"/>
                  <a:pt x="2945" y="839"/>
                  <a:pt x="3067" y="1011"/>
                </a:cubicBezTo>
                <a:cubicBezTo>
                  <a:pt x="3188" y="1189"/>
                  <a:pt x="3441" y="1261"/>
                  <a:pt x="3539" y="1326"/>
                </a:cubicBezTo>
              </a:path>
            </a:pathLst>
          </a:cu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5713414"/>
            <a:ext cx="8785225" cy="954087"/>
          </a:xfrm>
        </p:spPr>
        <p:txBody>
          <a:bodyPr/>
          <a:lstStyle/>
          <a:p>
            <a:pPr algn="r" eaLnBrk="1" hangingPunct="1">
              <a:defRPr/>
            </a:pPr>
            <a:r>
              <a:rPr lang="es-MX" altLang="es-CR" sz="2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Superposición de los 5 grupos de procesos en una fase </a:t>
            </a:r>
            <a:endParaRPr lang="es-ES" altLang="es-CR" sz="25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116013" y="17002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900113" y="4797425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708400" y="5084763"/>
            <a:ext cx="14398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 dirty="0">
                <a:latin typeface="Arial" panose="020B0604020202020204" pitchFamily="34" charset="0"/>
              </a:rPr>
              <a:t>Tiempo     </a:t>
            </a:r>
            <a:r>
              <a:rPr lang="es-MX" altLang="es-CR" sz="17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s-ES" altLang="es-CR" sz="1700" dirty="0">
              <a:latin typeface="Arial" panose="020B0604020202020204" pitchFamily="34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 rot="-5400000">
            <a:off x="-3969" y="2459832"/>
            <a:ext cx="1870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nivel de actividad 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1116013" y="4797425"/>
            <a:ext cx="1511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inicio de fase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940425" y="4797425"/>
            <a:ext cx="1511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fin de fase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806346" name="Freeform 10"/>
          <p:cNvSpPr>
            <a:spLocks/>
          </p:cNvSpPr>
          <p:nvPr/>
        </p:nvSpPr>
        <p:spPr bwMode="auto">
          <a:xfrm>
            <a:off x="1281113" y="3381375"/>
            <a:ext cx="5072062" cy="1414463"/>
          </a:xfrm>
          <a:custGeom>
            <a:avLst/>
            <a:gdLst>
              <a:gd name="T0" fmla="*/ 0 w 3195"/>
              <a:gd name="T1" fmla="*/ 2147483647 h 891"/>
              <a:gd name="T2" fmla="*/ 2147483647 w 3195"/>
              <a:gd name="T3" fmla="*/ 2147483647 h 891"/>
              <a:gd name="T4" fmla="*/ 2147483647 w 3195"/>
              <a:gd name="T5" fmla="*/ 2147483647 h 891"/>
              <a:gd name="T6" fmla="*/ 2147483647 w 3195"/>
              <a:gd name="T7" fmla="*/ 2147483647 h 891"/>
              <a:gd name="T8" fmla="*/ 2147483647 w 3195"/>
              <a:gd name="T9" fmla="*/ 2147483647 h 891"/>
              <a:gd name="T10" fmla="*/ 2147483647 w 3195"/>
              <a:gd name="T11" fmla="*/ 2147483647 h 891"/>
              <a:gd name="T12" fmla="*/ 2147483647 w 3195"/>
              <a:gd name="T13" fmla="*/ 2147483647 h 891"/>
              <a:gd name="T14" fmla="*/ 2147483647 w 3195"/>
              <a:gd name="T15" fmla="*/ 2147483647 h 891"/>
              <a:gd name="T16" fmla="*/ 2147483647 w 3195"/>
              <a:gd name="T17" fmla="*/ 2147483647 h 8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95"/>
              <a:gd name="T28" fmla="*/ 0 h 891"/>
              <a:gd name="T29" fmla="*/ 3195 w 3195"/>
              <a:gd name="T30" fmla="*/ 891 h 8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95" h="891">
                <a:moveTo>
                  <a:pt x="0" y="891"/>
                </a:moveTo>
                <a:cubicBezTo>
                  <a:pt x="47" y="862"/>
                  <a:pt x="194" y="790"/>
                  <a:pt x="280" y="714"/>
                </a:cubicBezTo>
                <a:cubicBezTo>
                  <a:pt x="366" y="638"/>
                  <a:pt x="439" y="540"/>
                  <a:pt x="517" y="433"/>
                </a:cubicBezTo>
                <a:cubicBezTo>
                  <a:pt x="595" y="326"/>
                  <a:pt x="651" y="137"/>
                  <a:pt x="749" y="75"/>
                </a:cubicBezTo>
                <a:cubicBezTo>
                  <a:pt x="834" y="2"/>
                  <a:pt x="1021" y="0"/>
                  <a:pt x="1107" y="59"/>
                </a:cubicBezTo>
                <a:cubicBezTo>
                  <a:pt x="1193" y="118"/>
                  <a:pt x="1186" y="266"/>
                  <a:pt x="1319" y="399"/>
                </a:cubicBezTo>
                <a:cubicBezTo>
                  <a:pt x="1433" y="496"/>
                  <a:pt x="1526" y="606"/>
                  <a:pt x="1723" y="640"/>
                </a:cubicBezTo>
                <a:cubicBezTo>
                  <a:pt x="1920" y="674"/>
                  <a:pt x="2197" y="706"/>
                  <a:pt x="2442" y="748"/>
                </a:cubicBezTo>
                <a:lnTo>
                  <a:pt x="3195" y="891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806347" name="Freeform 11"/>
          <p:cNvSpPr>
            <a:spLocks/>
          </p:cNvSpPr>
          <p:nvPr/>
        </p:nvSpPr>
        <p:spPr bwMode="auto">
          <a:xfrm>
            <a:off x="5907088" y="4338638"/>
            <a:ext cx="1282700" cy="457200"/>
          </a:xfrm>
          <a:custGeom>
            <a:avLst/>
            <a:gdLst>
              <a:gd name="T0" fmla="*/ 0 w 808"/>
              <a:gd name="T1" fmla="*/ 2147483647 h 288"/>
              <a:gd name="T2" fmla="*/ 2147483647 w 808"/>
              <a:gd name="T3" fmla="*/ 2147483647 h 288"/>
              <a:gd name="T4" fmla="*/ 2147483647 w 808"/>
              <a:gd name="T5" fmla="*/ 2147483647 h 288"/>
              <a:gd name="T6" fmla="*/ 2147483647 w 808"/>
              <a:gd name="T7" fmla="*/ 2147483647 h 288"/>
              <a:gd name="T8" fmla="*/ 2147483647 w 808"/>
              <a:gd name="T9" fmla="*/ 2147483647 h 288"/>
              <a:gd name="T10" fmla="*/ 2147483647 w 808"/>
              <a:gd name="T11" fmla="*/ 2147483647 h 288"/>
              <a:gd name="T12" fmla="*/ 2147483647 w 808"/>
              <a:gd name="T13" fmla="*/ 2147483647 h 288"/>
              <a:gd name="T14" fmla="*/ 2147483647 w 808"/>
              <a:gd name="T15" fmla="*/ 2147483647 h 288"/>
              <a:gd name="T16" fmla="*/ 2147483647 w 808"/>
              <a:gd name="T17" fmla="*/ 2147483647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8"/>
              <a:gd name="T28" fmla="*/ 0 h 288"/>
              <a:gd name="T29" fmla="*/ 808 w 808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8" h="288">
                <a:moveTo>
                  <a:pt x="0" y="288"/>
                </a:moveTo>
                <a:cubicBezTo>
                  <a:pt x="0" y="288"/>
                  <a:pt x="118" y="263"/>
                  <a:pt x="163" y="244"/>
                </a:cubicBezTo>
                <a:cubicBezTo>
                  <a:pt x="208" y="225"/>
                  <a:pt x="238" y="200"/>
                  <a:pt x="271" y="175"/>
                </a:cubicBezTo>
                <a:cubicBezTo>
                  <a:pt x="307" y="150"/>
                  <a:pt x="325" y="125"/>
                  <a:pt x="360" y="96"/>
                </a:cubicBezTo>
                <a:cubicBezTo>
                  <a:pt x="395" y="67"/>
                  <a:pt x="451" y="0"/>
                  <a:pt x="478" y="2"/>
                </a:cubicBezTo>
                <a:cubicBezTo>
                  <a:pt x="503" y="4"/>
                  <a:pt x="502" y="73"/>
                  <a:pt x="522" y="106"/>
                </a:cubicBezTo>
                <a:cubicBezTo>
                  <a:pt x="542" y="143"/>
                  <a:pt x="562" y="185"/>
                  <a:pt x="591" y="204"/>
                </a:cubicBezTo>
                <a:cubicBezTo>
                  <a:pt x="620" y="223"/>
                  <a:pt x="654" y="243"/>
                  <a:pt x="689" y="254"/>
                </a:cubicBezTo>
                <a:lnTo>
                  <a:pt x="808" y="288"/>
                </a:lnTo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806348" name="Freeform 12"/>
          <p:cNvSpPr>
            <a:spLocks/>
          </p:cNvSpPr>
          <p:nvPr/>
        </p:nvSpPr>
        <p:spPr bwMode="auto">
          <a:xfrm>
            <a:off x="1112838" y="4224338"/>
            <a:ext cx="2074862" cy="571500"/>
          </a:xfrm>
          <a:custGeom>
            <a:avLst/>
            <a:gdLst>
              <a:gd name="T0" fmla="*/ 0 w 1307"/>
              <a:gd name="T1" fmla="*/ 2147483647 h 360"/>
              <a:gd name="T2" fmla="*/ 2147483647 w 1307"/>
              <a:gd name="T3" fmla="*/ 2147483647 h 360"/>
              <a:gd name="T4" fmla="*/ 2147483647 w 1307"/>
              <a:gd name="T5" fmla="*/ 2147483647 h 360"/>
              <a:gd name="T6" fmla="*/ 2147483647 w 1307"/>
              <a:gd name="T7" fmla="*/ 2147483647 h 360"/>
              <a:gd name="T8" fmla="*/ 2147483647 w 1307"/>
              <a:gd name="T9" fmla="*/ 2147483647 h 360"/>
              <a:gd name="T10" fmla="*/ 2147483647 w 1307"/>
              <a:gd name="T11" fmla="*/ 2147483647 h 360"/>
              <a:gd name="T12" fmla="*/ 2147483647 w 1307"/>
              <a:gd name="T13" fmla="*/ 2147483647 h 360"/>
              <a:gd name="T14" fmla="*/ 2147483647 w 1307"/>
              <a:gd name="T15" fmla="*/ 2147483647 h 360"/>
              <a:gd name="T16" fmla="*/ 2147483647 w 1307"/>
              <a:gd name="T17" fmla="*/ 2147483647 h 3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7"/>
              <a:gd name="T28" fmla="*/ 0 h 360"/>
              <a:gd name="T29" fmla="*/ 1307 w 1307"/>
              <a:gd name="T30" fmla="*/ 360 h 3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7" h="360">
                <a:moveTo>
                  <a:pt x="0" y="360"/>
                </a:moveTo>
                <a:cubicBezTo>
                  <a:pt x="32" y="345"/>
                  <a:pt x="138" y="303"/>
                  <a:pt x="194" y="271"/>
                </a:cubicBezTo>
                <a:cubicBezTo>
                  <a:pt x="252" y="234"/>
                  <a:pt x="286" y="206"/>
                  <a:pt x="337" y="168"/>
                </a:cubicBezTo>
                <a:cubicBezTo>
                  <a:pt x="388" y="130"/>
                  <a:pt x="416" y="70"/>
                  <a:pt x="491" y="36"/>
                </a:cubicBezTo>
                <a:cubicBezTo>
                  <a:pt x="566" y="2"/>
                  <a:pt x="634" y="0"/>
                  <a:pt x="703" y="16"/>
                </a:cubicBezTo>
                <a:cubicBezTo>
                  <a:pt x="772" y="32"/>
                  <a:pt x="846" y="99"/>
                  <a:pt x="903" y="132"/>
                </a:cubicBezTo>
                <a:cubicBezTo>
                  <a:pt x="953" y="157"/>
                  <a:pt x="1006" y="192"/>
                  <a:pt x="1047" y="216"/>
                </a:cubicBezTo>
                <a:cubicBezTo>
                  <a:pt x="1100" y="242"/>
                  <a:pt x="1149" y="271"/>
                  <a:pt x="1187" y="296"/>
                </a:cubicBezTo>
                <a:cubicBezTo>
                  <a:pt x="1225" y="321"/>
                  <a:pt x="1282" y="339"/>
                  <a:pt x="1307" y="350"/>
                </a:cubicBezTo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806349" name="Freeform 13"/>
          <p:cNvSpPr>
            <a:spLocks/>
          </p:cNvSpPr>
          <p:nvPr/>
        </p:nvSpPr>
        <p:spPr bwMode="auto">
          <a:xfrm>
            <a:off x="1327150" y="4370388"/>
            <a:ext cx="5854700" cy="433387"/>
          </a:xfrm>
          <a:custGeom>
            <a:avLst/>
            <a:gdLst>
              <a:gd name="T0" fmla="*/ 0 w 3688"/>
              <a:gd name="T1" fmla="*/ 2147483647 h 273"/>
              <a:gd name="T2" fmla="*/ 2147483647 w 3688"/>
              <a:gd name="T3" fmla="*/ 2147483647 h 273"/>
              <a:gd name="T4" fmla="*/ 2147483647 w 3688"/>
              <a:gd name="T5" fmla="*/ 2147483647 h 273"/>
              <a:gd name="T6" fmla="*/ 2147483647 w 3688"/>
              <a:gd name="T7" fmla="*/ 2147483647 h 273"/>
              <a:gd name="T8" fmla="*/ 2147483647 w 3688"/>
              <a:gd name="T9" fmla="*/ 2147483647 h 273"/>
              <a:gd name="T10" fmla="*/ 2147483647 w 3688"/>
              <a:gd name="T11" fmla="*/ 2147483647 h 273"/>
              <a:gd name="T12" fmla="*/ 2147483647 w 3688"/>
              <a:gd name="T13" fmla="*/ 2147483647 h 273"/>
              <a:gd name="T14" fmla="*/ 2147483647 w 3688"/>
              <a:gd name="T15" fmla="*/ 2147483647 h 273"/>
              <a:gd name="T16" fmla="*/ 2147483647 w 3688"/>
              <a:gd name="T17" fmla="*/ 2147483647 h 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8"/>
              <a:gd name="T28" fmla="*/ 0 h 273"/>
              <a:gd name="T29" fmla="*/ 3688 w 3688"/>
              <a:gd name="T30" fmla="*/ 273 h 2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8" h="273">
                <a:moveTo>
                  <a:pt x="0" y="273"/>
                </a:moveTo>
                <a:lnTo>
                  <a:pt x="360" y="199"/>
                </a:lnTo>
                <a:lnTo>
                  <a:pt x="827" y="125"/>
                </a:lnTo>
                <a:lnTo>
                  <a:pt x="1152" y="76"/>
                </a:lnTo>
                <a:lnTo>
                  <a:pt x="1664" y="22"/>
                </a:lnTo>
                <a:cubicBezTo>
                  <a:pt x="1825" y="10"/>
                  <a:pt x="1977" y="0"/>
                  <a:pt x="2117" y="2"/>
                </a:cubicBezTo>
                <a:cubicBezTo>
                  <a:pt x="2257" y="4"/>
                  <a:pt x="2376" y="18"/>
                  <a:pt x="2506" y="37"/>
                </a:cubicBezTo>
                <a:lnTo>
                  <a:pt x="2895" y="116"/>
                </a:lnTo>
                <a:lnTo>
                  <a:pt x="3688" y="269"/>
                </a:lnTo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R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4284663" y="2132013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s-MX" altLang="es-CR" sz="1700" dirty="0">
                <a:latin typeface="Arial" panose="020B0604020202020204" pitchFamily="34" charset="0"/>
              </a:rPr>
              <a:t>Procesos de ejecución</a:t>
            </a:r>
            <a:endParaRPr lang="es-ES" altLang="es-CR" sz="1700" dirty="0">
              <a:latin typeface="Arial" panose="020B0604020202020204" pitchFamily="34" charset="0"/>
            </a:endParaRPr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2052638" y="2781300"/>
            <a:ext cx="1439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Procesos de planificación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156325" y="3716338"/>
            <a:ext cx="1439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Procesos de cierre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1116013" y="3644900"/>
            <a:ext cx="1439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Procesos de inicio</a:t>
            </a:r>
            <a:endParaRPr lang="es-ES" altLang="es-CR" sz="1700">
              <a:latin typeface="Arial" panose="020B0604020202020204" pitchFamily="34" charset="0"/>
            </a:endParaRP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3636963" y="4005263"/>
            <a:ext cx="2232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R" sz="1700">
                <a:latin typeface="Arial" panose="020B0604020202020204" pitchFamily="34" charset="0"/>
              </a:rPr>
              <a:t>Procesos de control</a:t>
            </a:r>
            <a:endParaRPr lang="es-ES" altLang="es-CR" sz="17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01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0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0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0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338" grpId="0" animBg="1"/>
      <p:bldP spid="1806346" grpId="0" animBg="1"/>
      <p:bldP spid="1806347" grpId="0" animBg="1"/>
      <p:bldP spid="1806348" grpId="0" animBg="1"/>
      <p:bldP spid="18063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0360-3829-4703-BCFA-C911B31A51F3}" type="slidenum">
              <a:rPr lang="es-CR" smtClean="0"/>
              <a:pPr>
                <a:defRPr/>
              </a:pPr>
              <a:t>14</a:t>
            </a:fld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1907704" y="220486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CR" sz="6000" b="1" i="0" dirty="0">
                <a:latin typeface="+mj-lt"/>
              </a:rPr>
              <a:t>Las 10 Áreas de conocimiento</a:t>
            </a:r>
          </a:p>
        </p:txBody>
      </p:sp>
    </p:spTree>
    <p:extLst>
      <p:ext uri="{BB962C8B-B14F-4D97-AF65-F5344CB8AC3E}">
        <p14:creationId xmlns:p14="http://schemas.microsoft.com/office/powerpoint/2010/main" val="22221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Stock_000008385102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3864"/>
          <a:stretch>
            <a:fillRect/>
          </a:stretch>
        </p:blipFill>
        <p:spPr bwMode="auto">
          <a:xfrm>
            <a:off x="0" y="1327060"/>
            <a:ext cx="6156176" cy="555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276872"/>
            <a:ext cx="53625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000" b="1" dirty="0">
                <a:latin typeface="+mj-lt"/>
              </a:rPr>
              <a:t>Gestión del Alcance</a:t>
            </a:r>
          </a:p>
        </p:txBody>
      </p:sp>
    </p:spTree>
    <p:extLst>
      <p:ext uri="{BB962C8B-B14F-4D97-AF65-F5344CB8AC3E}">
        <p14:creationId xmlns:p14="http://schemas.microsoft.com/office/powerpoint/2010/main" val="283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1700808"/>
            <a:ext cx="8264152" cy="4955203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200" b="1" dirty="0"/>
              <a:t>Gestión del alcance del proyecto</a:t>
            </a:r>
          </a:p>
          <a:p>
            <a:pPr algn="just">
              <a:defRPr/>
            </a:pPr>
            <a:r>
              <a:rPr lang="es-CR" sz="2800" dirty="0"/>
              <a:t>Incluye los procesos necesarios para garantizar que el proyecto incluya todo (y únicamente todo) el trabajo requerido para completarlo con éxito y se compone de los siguientes procesos</a:t>
            </a:r>
          </a:p>
          <a:p>
            <a:pPr>
              <a:defRPr/>
            </a:pPr>
            <a:endParaRPr lang="es-CR" sz="28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Planificar la gestión del alcance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Recopilar los Requisitos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Definir el Alcance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Crear la Estructura de Desglose del Trabajo (EDT)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Validar el Alcance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Controlar el Alcance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7539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Stock_00001167673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0"/>
          <a:stretch>
            <a:fillRect/>
          </a:stretch>
        </p:blipFill>
        <p:spPr bwMode="auto">
          <a:xfrm>
            <a:off x="0" y="1412776"/>
            <a:ext cx="72602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40568" y="1988840"/>
            <a:ext cx="53625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solidFill>
                  <a:schemeClr val="bg1"/>
                </a:solidFill>
                <a:latin typeface="+mj-lt"/>
              </a:rPr>
              <a:t>Gestión de Tiempos</a:t>
            </a:r>
          </a:p>
        </p:txBody>
      </p:sp>
    </p:spTree>
    <p:extLst>
      <p:ext uri="{BB962C8B-B14F-4D97-AF65-F5344CB8AC3E}">
        <p14:creationId xmlns:p14="http://schemas.microsoft.com/office/powerpoint/2010/main" val="38057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340768"/>
            <a:ext cx="7040016" cy="5262979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2800" b="1" dirty="0"/>
              <a:t>Gestión del tiempo del proyecto</a:t>
            </a:r>
          </a:p>
          <a:p>
            <a:pPr algn="just">
              <a:defRPr/>
            </a:pPr>
            <a:r>
              <a:rPr lang="es-CR" sz="2800" dirty="0"/>
              <a:t>Se centra en los procesos que se utilizan para garantizar la conclusión a tiempo del proyecto y se compone de los siguientes procesos:</a:t>
            </a:r>
          </a:p>
          <a:p>
            <a:pPr algn="just">
              <a:defRPr/>
            </a:pPr>
            <a:endParaRPr lang="es-CR" sz="2800" dirty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Planificar la Gestión del Cronograma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Definir las Actividades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Secuenciar las Actividades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Estimar los Recursos para las Actividades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Estimar la Duración de las Actividades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Desarrollar el Cronograma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800" dirty="0"/>
              <a:t>Controlar el Cronograma</a:t>
            </a:r>
            <a:endParaRPr lang="es-CR" sz="2800" b="1" dirty="0"/>
          </a:p>
        </p:txBody>
      </p:sp>
    </p:spTree>
    <p:extLst>
      <p:ext uri="{BB962C8B-B14F-4D97-AF65-F5344CB8AC3E}">
        <p14:creationId xmlns:p14="http://schemas.microsoft.com/office/powerpoint/2010/main" val="1729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iStock_000007237876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35630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12576" y="1484784"/>
            <a:ext cx="53625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000" b="1" dirty="0">
                <a:solidFill>
                  <a:schemeClr val="bg1"/>
                </a:solidFill>
                <a:latin typeface="+mj-lt"/>
              </a:rPr>
              <a:t>Gestión de Costos</a:t>
            </a:r>
          </a:p>
        </p:txBody>
      </p:sp>
    </p:spTree>
    <p:extLst>
      <p:ext uri="{BB962C8B-B14F-4D97-AF65-F5344CB8AC3E}">
        <p14:creationId xmlns:p14="http://schemas.microsoft.com/office/powerpoint/2010/main" val="26831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9581" y="1844824"/>
            <a:ext cx="8291513" cy="46805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Introducción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 la </a:t>
            </a:r>
            <a:r>
              <a:rPr lang="es-C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Administración de Proyectos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8288" y="1340768"/>
            <a:ext cx="7040016" cy="517064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000" b="1" dirty="0"/>
              <a:t>Gestión del costo del proyecto</a:t>
            </a:r>
          </a:p>
          <a:p>
            <a:pPr algn="just">
              <a:defRPr/>
            </a:pPr>
            <a:r>
              <a:rPr lang="es-CR" sz="3000" dirty="0"/>
              <a:t>Describe los procesos involucrados en planificar, estimar, presupuestar y controlar los costos de modo que se complete el proyecto dentro del presupuesto aprobado y se compone de los siguientes procesos:</a:t>
            </a:r>
          </a:p>
          <a:p>
            <a:pPr algn="just">
              <a:defRPr/>
            </a:pPr>
            <a:endParaRPr lang="es-CR" sz="30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3000" dirty="0"/>
              <a:t>Planificar la Gestión de los Costos 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3000" dirty="0"/>
              <a:t>Estimar los Costos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3000" dirty="0"/>
              <a:t>Determinar el Presupuesto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3000" dirty="0"/>
              <a:t>Controlar los Costos</a:t>
            </a:r>
            <a:endParaRPr lang="es-CR" sz="3000" b="1" dirty="0"/>
          </a:p>
        </p:txBody>
      </p:sp>
    </p:spTree>
    <p:extLst>
      <p:ext uri="{BB962C8B-B14F-4D97-AF65-F5344CB8AC3E}">
        <p14:creationId xmlns:p14="http://schemas.microsoft.com/office/powerpoint/2010/main" val="1158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Stock_00001058745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/>
          <a:stretch>
            <a:fillRect/>
          </a:stretch>
        </p:blipFill>
        <p:spPr bwMode="auto">
          <a:xfrm>
            <a:off x="0" y="1547766"/>
            <a:ext cx="40370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2780928"/>
            <a:ext cx="5364162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600" b="1" dirty="0">
                <a:latin typeface="+mj-lt"/>
              </a:rPr>
              <a:t>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472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1340768"/>
            <a:ext cx="6912768" cy="5324535"/>
          </a:xfrm>
          <a:prstGeom prst="rect">
            <a:avLst/>
          </a:prstGeom>
          <a:solidFill>
            <a:srgbClr val="FFD243"/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200" b="1" dirty="0"/>
              <a:t>Gestión de la calidad del proyecto</a:t>
            </a:r>
          </a:p>
          <a:p>
            <a:pPr>
              <a:defRPr/>
            </a:pPr>
            <a:r>
              <a:rPr lang="es-CR" sz="3200" dirty="0"/>
              <a:t> </a:t>
            </a:r>
          </a:p>
          <a:p>
            <a:pPr algn="just">
              <a:defRPr/>
            </a:pPr>
            <a:r>
              <a:rPr lang="es-CR" sz="3200" dirty="0"/>
              <a:t>Describe los procesos involucrados en planificar, dar seguimiento, controlar y garantizar que se cumpla con los requisitos de calidad del proyecto y se compone de los siguientes procesos:</a:t>
            </a:r>
          </a:p>
          <a:p>
            <a:pPr algn="just">
              <a:defRPr/>
            </a:pPr>
            <a:endParaRPr lang="es-CR" sz="32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Planificar la Gestión de la Calidad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Realizar el Aseguramiento de Calidad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Realizar el Control de </a:t>
            </a:r>
            <a:r>
              <a:rPr lang="es-CR" sz="2400" dirty="0" smtClean="0"/>
              <a:t>Calidad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944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000010042923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3"/>
          <a:stretch>
            <a:fillRect/>
          </a:stretch>
        </p:blipFill>
        <p:spPr bwMode="auto">
          <a:xfrm>
            <a:off x="179512" y="1296144"/>
            <a:ext cx="6912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700807"/>
            <a:ext cx="446405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400" b="1" dirty="0">
                <a:solidFill>
                  <a:schemeClr val="bg1"/>
                </a:solidFill>
                <a:latin typeface="+mj-lt"/>
              </a:rPr>
              <a:t>Gestión de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5936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556792"/>
            <a:ext cx="6912768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200" b="1" dirty="0"/>
              <a:t>Gestión de los recursos humanos del proyecto</a:t>
            </a:r>
          </a:p>
          <a:p>
            <a:pPr>
              <a:defRPr/>
            </a:pPr>
            <a:r>
              <a:rPr lang="es-CR" sz="3200" dirty="0"/>
              <a:t> </a:t>
            </a:r>
          </a:p>
          <a:p>
            <a:pPr algn="just">
              <a:defRPr/>
            </a:pPr>
            <a:r>
              <a:rPr lang="es-CR" sz="3200" dirty="0"/>
              <a:t>Incluye los procesos que organizan y dirigen el equipo del proyecto y se compone de los siguientes procesos:</a:t>
            </a:r>
          </a:p>
          <a:p>
            <a:pPr algn="just">
              <a:defRPr/>
            </a:pPr>
            <a:endParaRPr lang="es-CR" sz="32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Planificación de los Recursos Humanos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Adquirir el Equipo del Proyecto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Desarrollar el Equipo del Proyecto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Gestionar el Equipo del </a:t>
            </a:r>
            <a:r>
              <a:rPr lang="es-CR" sz="2400" dirty="0" smtClean="0"/>
              <a:t>Proyecto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5092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Stock_000000619286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7268" b="11334"/>
          <a:stretch>
            <a:fillRect/>
          </a:stretch>
        </p:blipFill>
        <p:spPr bwMode="auto">
          <a:xfrm>
            <a:off x="323528" y="1511842"/>
            <a:ext cx="6912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772816"/>
            <a:ext cx="53641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solidFill>
                  <a:schemeClr val="bg1"/>
                </a:solidFill>
                <a:latin typeface="+mj-lt"/>
              </a:rPr>
              <a:t>Gestión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805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8288" y="1340768"/>
            <a:ext cx="6679976" cy="5293757"/>
          </a:xfrm>
          <a:prstGeom prst="rect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2600" b="1" dirty="0"/>
              <a:t>Gestión de comunicación del proyecto</a:t>
            </a:r>
          </a:p>
          <a:p>
            <a:pPr>
              <a:defRPr/>
            </a:pPr>
            <a:r>
              <a:rPr lang="es-CR" sz="2600" dirty="0"/>
              <a:t> </a:t>
            </a:r>
          </a:p>
          <a:p>
            <a:pPr algn="just">
              <a:defRPr/>
            </a:pPr>
            <a:r>
              <a:rPr lang="es-CR" sz="2600" dirty="0"/>
              <a:t>Incluye los procesos requeridos para asegurar la generación, recopilación, distribución, almacenamiento, recuperación y disposición final oportuna y apropiada de la información del proyecto y se compone de los siguientes procesos:</a:t>
            </a:r>
          </a:p>
          <a:p>
            <a:pPr algn="just">
              <a:defRPr/>
            </a:pPr>
            <a:endParaRPr lang="es-CR" sz="26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600" dirty="0"/>
              <a:t>Planificación de la gestión de las comunicaciones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600" dirty="0"/>
              <a:t>Administrar las comunicaciones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600" dirty="0"/>
              <a:t>Controlar las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0361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Stock_000010510670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0"/>
          <a:stretch>
            <a:fillRect/>
          </a:stretch>
        </p:blipFill>
        <p:spPr bwMode="auto">
          <a:xfrm>
            <a:off x="179512" y="1373982"/>
            <a:ext cx="4500000" cy="508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708920"/>
            <a:ext cx="46450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000" b="1" dirty="0">
                <a:latin typeface="+mj-lt"/>
              </a:rPr>
              <a:t>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2817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484784"/>
            <a:ext cx="6912768" cy="4893647"/>
          </a:xfrm>
          <a:prstGeom prst="rect">
            <a:avLst/>
          </a:prstGeom>
          <a:solidFill>
            <a:srgbClr val="996600"/>
          </a:solidFill>
          <a:ln w="57150">
            <a:solidFill>
              <a:srgbClr val="33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2400" b="1" dirty="0" smtClean="0"/>
              <a:t>Gestión de los riesgos del proyecto</a:t>
            </a:r>
          </a:p>
          <a:p>
            <a:pPr algn="just">
              <a:defRPr/>
            </a:pPr>
            <a:r>
              <a:rPr lang="es-CR" sz="2400" dirty="0" smtClean="0"/>
              <a:t> Incluye los procesos relacionados con la planificación de la gestión de riesgos, la identificación y el análisis de los riesgos, las respuestas a los riesgos, y el seguimiento y control de riesgos de un proyecto y se compone de los siguientes procesos:</a:t>
            </a:r>
          </a:p>
          <a:p>
            <a:pPr algn="just">
              <a:defRPr/>
            </a:pPr>
            <a:endParaRPr lang="es-CR" sz="2400" dirty="0" smtClean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Planificación de la Gestión de Riesgos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Identificación de Riesgos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Análisis Cualitativo de Riesgos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Análisis Cuantitativo de Riesgos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Planificación de la Respuesta a los Riesgos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 smtClean="0"/>
              <a:t>Control de Riesgos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6324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iStock_00000683322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/>
          <a:stretch>
            <a:fillRect/>
          </a:stretch>
        </p:blipFill>
        <p:spPr bwMode="auto">
          <a:xfrm>
            <a:off x="179512" y="1556792"/>
            <a:ext cx="6840000" cy="51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013176"/>
            <a:ext cx="4248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b="1" dirty="0">
                <a:solidFill>
                  <a:schemeClr val="bg1"/>
                </a:solidFill>
                <a:latin typeface="+mj-lt"/>
              </a:rPr>
              <a:t>Gestión de Adquisiciones</a:t>
            </a:r>
          </a:p>
        </p:txBody>
      </p:sp>
    </p:spTree>
    <p:extLst>
      <p:ext uri="{BB962C8B-B14F-4D97-AF65-F5344CB8AC3E}">
        <p14:creationId xmlns:p14="http://schemas.microsoft.com/office/powerpoint/2010/main" val="4034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0360-3829-4703-BCFA-C911B31A51F3}" type="slidenum">
              <a:rPr lang="es-CR" smtClean="0"/>
              <a:pPr>
                <a:defRPr/>
              </a:pPr>
              <a:t>3</a:t>
            </a:fld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251520" y="1340768"/>
            <a:ext cx="8435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Tema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600" b="1" dirty="0">
                <a:latin typeface="+mj-lt"/>
              </a:rPr>
              <a:t>Ciclo de vida de los proyectos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600" b="1" dirty="0">
                <a:latin typeface="+mj-lt"/>
              </a:rPr>
              <a:t>5 Grupos de Procesos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600" b="1" dirty="0">
                <a:latin typeface="+mj-lt"/>
              </a:rPr>
              <a:t>10 Áreas del conocimiento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600" b="1" dirty="0">
                <a:latin typeface="+mj-lt"/>
              </a:rPr>
              <a:t>Triple restricción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600" b="1" dirty="0">
                <a:latin typeface="+mj-lt"/>
              </a:rPr>
              <a:t>47 Procesos de Administración de Proyecto</a:t>
            </a:r>
          </a:p>
        </p:txBody>
      </p:sp>
    </p:spTree>
    <p:extLst>
      <p:ext uri="{BB962C8B-B14F-4D97-AF65-F5344CB8AC3E}">
        <p14:creationId xmlns:p14="http://schemas.microsoft.com/office/powerpoint/2010/main" val="1561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700808"/>
            <a:ext cx="6984776" cy="4031873"/>
          </a:xfrm>
          <a:prstGeom prst="rect">
            <a:avLst/>
          </a:prstGeom>
          <a:solidFill>
            <a:srgbClr val="FF3399"/>
          </a:solidFill>
          <a:ln w="5715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2800" b="1" dirty="0"/>
              <a:t>Gestión de las adquisiciones del proyecto</a:t>
            </a:r>
          </a:p>
          <a:p>
            <a:pPr algn="just">
              <a:defRPr/>
            </a:pPr>
            <a:r>
              <a:rPr lang="es-CR" sz="2800" dirty="0"/>
              <a:t> </a:t>
            </a:r>
            <a:r>
              <a:rPr lang="es-CR" sz="2400" dirty="0"/>
              <a:t>Incluye los procesos para comprar o adquirir los productos, servicios o resultados necesarios fuera del equipo del proyecto para realizar el trabajo y se compone de los siguientes procesos:</a:t>
            </a:r>
          </a:p>
          <a:p>
            <a:pPr algn="just">
              <a:defRPr/>
            </a:pPr>
            <a:endParaRPr lang="es-CR" sz="1600" dirty="0"/>
          </a:p>
          <a:p>
            <a:pPr algn="just">
              <a:defRPr/>
            </a:pPr>
            <a:endParaRPr lang="es-CR" sz="1600" dirty="0"/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Plan de gestión de las compras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Realizar las compras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Controlar las compras</a:t>
            </a:r>
          </a:p>
          <a:p>
            <a:pPr marL="1371600" lvl="2" indent="-457200">
              <a:buFont typeface="Arial" pitchFamily="34" charset="0"/>
              <a:buChar char="•"/>
              <a:defRPr/>
            </a:pPr>
            <a:r>
              <a:rPr lang="es-CR" sz="2400" dirty="0"/>
              <a:t>Cerrar las compras</a:t>
            </a:r>
          </a:p>
        </p:txBody>
      </p:sp>
    </p:spTree>
    <p:extLst>
      <p:ext uri="{BB962C8B-B14F-4D97-AF65-F5344CB8AC3E}">
        <p14:creationId xmlns:p14="http://schemas.microsoft.com/office/powerpoint/2010/main" val="2419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4 Grupo"/>
          <p:cNvGrpSpPr>
            <a:grpSpLocks/>
          </p:cNvGrpSpPr>
          <p:nvPr/>
        </p:nvGrpSpPr>
        <p:grpSpPr bwMode="auto">
          <a:xfrm rot="1436095">
            <a:off x="1021297" y="2011524"/>
            <a:ext cx="4304421" cy="4707198"/>
            <a:chOff x="2943225" y="2028825"/>
            <a:chExt cx="3257550" cy="4496519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25" y="2028825"/>
              <a:ext cx="3257550" cy="280035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907" y="3610095"/>
              <a:ext cx="1268165" cy="82701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4424885" y="4723938"/>
              <a:ext cx="359870" cy="1800075"/>
            </a:xfrm>
            <a:prstGeom prst="rect">
              <a:avLst/>
            </a:prstGeom>
            <a:solidFill>
              <a:srgbClr val="D5100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/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4499992" y="2204864"/>
            <a:ext cx="42608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latin typeface="+mj-lt"/>
              </a:rPr>
              <a:t>Gestión de los interesados</a:t>
            </a:r>
          </a:p>
        </p:txBody>
      </p:sp>
    </p:spTree>
    <p:extLst>
      <p:ext uri="{BB962C8B-B14F-4D97-AF65-F5344CB8AC3E}">
        <p14:creationId xmlns:p14="http://schemas.microsoft.com/office/powerpoint/2010/main" val="23102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8288" y="1340768"/>
            <a:ext cx="6679976" cy="5262979"/>
          </a:xfrm>
          <a:prstGeom prst="rect">
            <a:avLst/>
          </a:prstGeom>
          <a:solidFill>
            <a:srgbClr val="00FF99"/>
          </a:solidFill>
          <a:ln w="57150">
            <a:solidFill>
              <a:srgbClr val="00CC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200" b="1" dirty="0"/>
              <a:t>Gestión de los interesados del proyecto</a:t>
            </a:r>
          </a:p>
          <a:p>
            <a:pPr algn="just">
              <a:defRPr/>
            </a:pPr>
            <a:r>
              <a:rPr lang="es-CR" sz="3200" dirty="0"/>
              <a:t> </a:t>
            </a:r>
            <a:r>
              <a:rPr lang="es-CR" sz="2800" dirty="0"/>
              <a:t>Incluye los procesos para identificar las personas, grupos u organizaciones que podrían impactar o ser impactados por una decisión actividad o resultado y se compone de los siguientes procesos:</a:t>
            </a:r>
            <a:endParaRPr lang="es-CR" sz="1600" dirty="0"/>
          </a:p>
          <a:p>
            <a:pPr algn="just">
              <a:defRPr/>
            </a:pPr>
            <a:endParaRPr lang="es-CR" sz="1600" dirty="0"/>
          </a:p>
          <a:p>
            <a:pPr algn="just">
              <a:defRPr/>
            </a:pPr>
            <a:endParaRPr lang="es-CR" sz="1600" dirty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400" dirty="0"/>
              <a:t>Identificar a los interesados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400" dirty="0"/>
              <a:t>Planificar la gestión de los interesados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400" dirty="0"/>
              <a:t>Gestionar el compromiso de los interesados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s-CR" sz="2400" dirty="0"/>
              <a:t>Controlar el compromiso de los interesados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2103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iStock_00000988890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/>
          <a:stretch>
            <a:fillRect/>
          </a:stretch>
        </p:blipFill>
        <p:spPr bwMode="auto">
          <a:xfrm>
            <a:off x="395536" y="1556792"/>
            <a:ext cx="6720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2483768" y="1052736"/>
            <a:ext cx="5903912" cy="5256213"/>
          </a:xfrm>
        </p:spPr>
        <p:txBody>
          <a:bodyPr/>
          <a:lstStyle/>
          <a:p>
            <a:pPr eaLnBrk="1" hangingPunct="1">
              <a:defRPr/>
            </a:pPr>
            <a:endParaRPr lang="en-US" altLang="es-CR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 eaLnBrk="1" hangingPunct="1">
              <a:defRPr/>
            </a:pPr>
            <a:endParaRPr lang="es-CR" altLang="es-CR" sz="5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es-CR" altLang="es-CR" sz="4400" b="1" dirty="0" smtClean="0">
                <a:solidFill>
                  <a:schemeClr val="bg1">
                    <a:lumMod val="95000"/>
                  </a:schemeClr>
                </a:solidFill>
              </a:rPr>
              <a:t>Gestión de la Integración</a:t>
            </a:r>
            <a:endParaRPr lang="en-US" altLang="es-CR" sz="4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 eaLnBrk="1" hangingPunct="1">
              <a:defRPr/>
            </a:pPr>
            <a:endParaRPr lang="en-US" altLang="es-CR" sz="4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340768"/>
            <a:ext cx="85689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CR" sz="3200" dirty="0">
                <a:latin typeface="+mj-lt"/>
              </a:rPr>
              <a:t>La gestión de la integración del proyecto incluye los procesos y actividades necesarios para </a:t>
            </a:r>
            <a:r>
              <a:rPr lang="es-CR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identificar, definir, combinar, unificar y coordinar </a:t>
            </a:r>
            <a:r>
              <a:rPr lang="es-CR" sz="3200" dirty="0">
                <a:latin typeface="+mj-lt"/>
              </a:rPr>
              <a:t>los diversos procesos y actividades de la dirección de proyectos </a:t>
            </a:r>
            <a:r>
              <a:rPr lang="es-CR" sz="3200" i="1" dirty="0">
                <a:latin typeface="+mj-lt"/>
              </a:rPr>
              <a:t>dentro de los grupos de procesos de la dirección de proyectos</a:t>
            </a:r>
            <a:r>
              <a:rPr lang="es-CR" sz="3200" dirty="0">
                <a:latin typeface="+mj-lt"/>
              </a:rPr>
              <a:t>.</a:t>
            </a:r>
          </a:p>
        </p:txBody>
      </p:sp>
      <p:pic>
        <p:nvPicPr>
          <p:cNvPr id="35843" name="Picture 3" descr="Muñecos piñ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41" y="3536950"/>
            <a:ext cx="44259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13 Grupo"/>
          <p:cNvGrpSpPr>
            <a:grpSpLocks/>
          </p:cNvGrpSpPr>
          <p:nvPr/>
        </p:nvGrpSpPr>
        <p:grpSpPr bwMode="auto">
          <a:xfrm>
            <a:off x="649993" y="3068960"/>
            <a:ext cx="8323351" cy="3657675"/>
            <a:chOff x="64083" y="1782503"/>
            <a:chExt cx="9003717" cy="4008697"/>
          </a:xfrm>
        </p:grpSpPr>
        <p:sp>
          <p:nvSpPr>
            <p:cNvPr id="2" name="Rectangle 1"/>
            <p:cNvSpPr/>
            <p:nvPr/>
          </p:nvSpPr>
          <p:spPr>
            <a:xfrm>
              <a:off x="76200" y="3203037"/>
              <a:ext cx="1676051" cy="2588163"/>
            </a:xfrm>
            <a:prstGeom prst="rect">
              <a:avLst/>
            </a:prstGeom>
            <a:solidFill>
              <a:srgbClr val="00C800"/>
            </a:solidFill>
            <a:ln w="381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Desarrollar el Acta de Proyecto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91349" y="3203037"/>
              <a:ext cx="1676051" cy="2588163"/>
            </a:xfrm>
            <a:prstGeom prst="rect">
              <a:avLst/>
            </a:prstGeom>
            <a:solidFill>
              <a:srgbClr val="9900CC"/>
            </a:solidFill>
            <a:ln w="381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Desarrollar el Plan de gestión del Proyecto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33975" y="3203037"/>
              <a:ext cx="1676051" cy="25881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Dirigir y administrar el plan del proyecto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62861" y="3203037"/>
              <a:ext cx="1676051" cy="2588163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1600" b="1" dirty="0"/>
                <a:t>Monitorear y controlar trabajo del proyecto</a:t>
              </a:r>
            </a:p>
            <a:p>
              <a:pPr algn="ctr">
                <a:defRPr/>
              </a:pPr>
              <a:endParaRPr lang="es-CR" sz="1600" b="1" dirty="0"/>
            </a:p>
            <a:p>
              <a:pPr algn="ctr">
                <a:defRPr/>
              </a:pPr>
              <a:r>
                <a:rPr lang="es-CR" sz="1600" b="1" dirty="0"/>
                <a:t>Realizar control integrado de cambios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91749" y="3203037"/>
              <a:ext cx="1676051" cy="258816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Cerrar el proyecto o  fase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83" y="1782503"/>
              <a:ext cx="1669182" cy="1219635"/>
            </a:xfrm>
            <a:prstGeom prst="rect">
              <a:avLst/>
            </a:prstGeom>
            <a:solidFill>
              <a:srgbClr val="00C800"/>
            </a:solidFill>
            <a:ln w="381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INICIAR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1071" y="1782503"/>
              <a:ext cx="1669182" cy="1219635"/>
            </a:xfrm>
            <a:prstGeom prst="rect">
              <a:avLst/>
            </a:prstGeom>
            <a:solidFill>
              <a:srgbClr val="9900CC"/>
            </a:solidFill>
            <a:ln w="381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PLANEAR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51908" y="1782503"/>
              <a:ext cx="1669182" cy="1219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EJECUTAR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6901" y="1782504"/>
              <a:ext cx="1670899" cy="121963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CERRAR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9730" y="1782503"/>
              <a:ext cx="1669182" cy="121963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2000" b="1" dirty="0"/>
                <a:t>CONTROL</a:t>
              </a:r>
            </a:p>
          </p:txBody>
        </p:sp>
      </p:grpSp>
      <p:sp>
        <p:nvSpPr>
          <p:cNvPr id="36867" name="6 CuadroTexto"/>
          <p:cNvSpPr txBox="1">
            <a:spLocks noChangeArrowheads="1"/>
          </p:cNvSpPr>
          <p:nvPr/>
        </p:nvSpPr>
        <p:spPr bwMode="auto">
          <a:xfrm>
            <a:off x="2051720" y="2423691"/>
            <a:ext cx="498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400" b="1" dirty="0">
                <a:latin typeface="Times New Roman" panose="02020603050405020304" pitchFamily="18" charset="0"/>
              </a:rPr>
              <a:t>G R U P O S   D E   P R O C E S O S</a:t>
            </a:r>
          </a:p>
        </p:txBody>
      </p:sp>
      <p:sp>
        <p:nvSpPr>
          <p:cNvPr id="36868" name="12 CuadroTexto"/>
          <p:cNvSpPr txBox="1">
            <a:spLocks noChangeArrowheads="1"/>
          </p:cNvSpPr>
          <p:nvPr/>
        </p:nvSpPr>
        <p:spPr bwMode="auto">
          <a:xfrm rot="-5400000">
            <a:off x="-846825" y="4559376"/>
            <a:ext cx="236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400" b="1" dirty="0">
                <a:latin typeface="Times New Roman" panose="02020603050405020304" pitchFamily="18" charset="0"/>
              </a:rPr>
              <a:t>P R O C E S O S</a:t>
            </a:r>
          </a:p>
        </p:txBody>
      </p:sp>
      <p:sp>
        <p:nvSpPr>
          <p:cNvPr id="36869" name="6 Título"/>
          <p:cNvSpPr>
            <a:spLocks noGrp="1"/>
          </p:cNvSpPr>
          <p:nvPr>
            <p:ph type="title"/>
          </p:nvPr>
        </p:nvSpPr>
        <p:spPr>
          <a:xfrm>
            <a:off x="25477" y="1327947"/>
            <a:ext cx="8229600" cy="1143000"/>
          </a:xfrm>
        </p:spPr>
        <p:txBody>
          <a:bodyPr/>
          <a:lstStyle/>
          <a:p>
            <a:r>
              <a:rPr lang="es-CR" altLang="es-CR" sz="2800" dirty="0" smtClean="0"/>
              <a:t>Procesos de </a:t>
            </a:r>
            <a:r>
              <a:rPr lang="es-CR" altLang="es-CR" sz="2800" u="sng" dirty="0" smtClean="0"/>
              <a:t>Integración</a:t>
            </a:r>
            <a:r>
              <a:rPr lang="es-CR" altLang="es-CR" sz="2800" dirty="0" smtClean="0"/>
              <a:t> para cada </a:t>
            </a:r>
            <a:r>
              <a:rPr lang="es-CR" altLang="es-CR" sz="2800" u="sng" dirty="0" smtClean="0"/>
              <a:t>grupo de proceso</a:t>
            </a:r>
            <a:r>
              <a:rPr lang="es-CR" altLang="es-CR" sz="28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273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iStock_000002674382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4484"/>
            <a:ext cx="5517232" cy="497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1196752"/>
            <a:ext cx="8001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 Triple restricción</a:t>
            </a:r>
            <a:endParaRPr lang="es-CR" sz="6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4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iStock_000002041548X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28362"/>
          <a:stretch/>
        </p:blipFill>
        <p:spPr bwMode="auto">
          <a:xfrm>
            <a:off x="4716016" y="2924943"/>
            <a:ext cx="4197350" cy="38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2204864"/>
            <a:ext cx="40386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atin typeface="+mj-lt"/>
                <a:ea typeface="+mj-ea"/>
                <a:cs typeface="+mj-cs"/>
              </a:rPr>
              <a:t>Se afecta el alcance</a:t>
            </a:r>
            <a:endParaRPr lang="es-CR" sz="6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9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iStock_000009675160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209800"/>
            <a:ext cx="53070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2636912"/>
            <a:ext cx="42672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atin typeface="+mj-lt"/>
                <a:ea typeface="+mj-ea"/>
                <a:cs typeface="+mj-cs"/>
              </a:rPr>
              <a:t>Se afecta el costo</a:t>
            </a:r>
            <a:endParaRPr lang="es-CR" sz="6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iStock_000002832585X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6" t="12235" r="21815"/>
          <a:stretch/>
        </p:blipFill>
        <p:spPr bwMode="auto">
          <a:xfrm>
            <a:off x="1907704" y="2492896"/>
            <a:ext cx="5040560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512" y="1052736"/>
            <a:ext cx="8001000" cy="1697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atin typeface="+mj-lt"/>
                <a:ea typeface="+mj-ea"/>
                <a:cs typeface="+mj-cs"/>
              </a:rPr>
              <a:t>Se afecta el tiempo</a:t>
            </a:r>
            <a:endParaRPr lang="es-CR" sz="6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0360-3829-4703-BCFA-C911B31A51F3}" type="slidenum">
              <a:rPr lang="es-CR" smtClean="0"/>
              <a:pPr>
                <a:defRPr/>
              </a:pPr>
              <a:t>4</a:t>
            </a:fld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1475656" y="2636912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6600" b="1" i="0" dirty="0">
                <a:latin typeface="+mj-lt"/>
              </a:rPr>
              <a:t>¿Qué es el ciclo </a:t>
            </a:r>
            <a:r>
              <a:rPr lang="es-CR" sz="6600" b="1" i="0" dirty="0" smtClean="0">
                <a:latin typeface="+mj-lt"/>
              </a:rPr>
              <a:t>de </a:t>
            </a:r>
            <a:r>
              <a:rPr lang="es-CR" sz="6600" b="1" i="0" dirty="0">
                <a:latin typeface="+mj-lt"/>
              </a:rPr>
              <a:t>un proyecto?</a:t>
            </a:r>
          </a:p>
        </p:txBody>
      </p:sp>
    </p:spTree>
    <p:extLst>
      <p:ext uri="{BB962C8B-B14F-4D97-AF65-F5344CB8AC3E}">
        <p14:creationId xmlns:p14="http://schemas.microsoft.com/office/powerpoint/2010/main" val="15968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78593" y="1178767"/>
            <a:ext cx="86439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R" sz="44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Seguimos con la triple restricción</a:t>
            </a:r>
          </a:p>
        </p:txBody>
      </p:sp>
      <p:sp>
        <p:nvSpPr>
          <p:cNvPr id="21508" name="5 Marcador de contenido"/>
          <p:cNvSpPr>
            <a:spLocks noGrp="1"/>
          </p:cNvSpPr>
          <p:nvPr>
            <p:ph idx="1"/>
          </p:nvPr>
        </p:nvSpPr>
        <p:spPr>
          <a:xfrm>
            <a:off x="385762" y="2074637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b="1" dirty="0" smtClean="0"/>
              <a:t>Todos los proyectos deben cumplir con el alcance, costo y tiempo. Cualquier cambio en una de esas variables afecta a las demás.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b="1" dirty="0" smtClean="0"/>
              <a:t>La calidad debe estar presente en todo el proyecto.</a:t>
            </a:r>
          </a:p>
          <a:p>
            <a:pPr fontAlgn="auto">
              <a:spcAft>
                <a:spcPts val="0"/>
              </a:spcAft>
              <a:defRPr/>
            </a:pPr>
            <a:endParaRPr lang="es-ES" sz="2400" dirty="0" smtClean="0"/>
          </a:p>
        </p:txBody>
      </p:sp>
      <p:sp>
        <p:nvSpPr>
          <p:cNvPr id="41988" name="6 Triángulo isósceles"/>
          <p:cNvSpPr>
            <a:spLocks noChangeArrowheads="1"/>
          </p:cNvSpPr>
          <p:nvPr/>
        </p:nvSpPr>
        <p:spPr bwMode="auto">
          <a:xfrm>
            <a:off x="3000375" y="3933056"/>
            <a:ext cx="3000375" cy="2285182"/>
          </a:xfrm>
          <a:prstGeom prst="triangle">
            <a:avLst>
              <a:gd name="adj" fmla="val 49420"/>
            </a:avLst>
          </a:prstGeom>
          <a:solidFill>
            <a:schemeClr val="accent1"/>
          </a:solidFill>
          <a:ln w="57150" algn="ctr">
            <a:solidFill>
              <a:srgbClr val="00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CR" sz="2400">
              <a:latin typeface="Times New Roman" panose="02020603050405020304" pitchFamily="18" charset="0"/>
            </a:endParaRPr>
          </a:p>
        </p:txBody>
      </p:sp>
      <p:sp>
        <p:nvSpPr>
          <p:cNvPr id="21510" name="7 CuadroTexto"/>
          <p:cNvSpPr txBox="1">
            <a:spLocks noChangeArrowheads="1"/>
          </p:cNvSpPr>
          <p:nvPr/>
        </p:nvSpPr>
        <p:spPr bwMode="auto">
          <a:xfrm>
            <a:off x="2915816" y="4797152"/>
            <a:ext cx="31723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latin typeface="+mn-lt"/>
              </a:rPr>
              <a:t>Alcance                           </a:t>
            </a:r>
            <a:r>
              <a:rPr lang="es-ES" dirty="0" smtClean="0">
                <a:latin typeface="+mn-lt"/>
              </a:rPr>
              <a:t>      Costo</a:t>
            </a:r>
            <a:endParaRPr lang="es-ES" dirty="0">
              <a:latin typeface="+mn-lt"/>
            </a:endParaRPr>
          </a:p>
          <a:p>
            <a:pPr>
              <a:defRPr/>
            </a:pPr>
            <a:r>
              <a:rPr lang="es-ES" dirty="0">
                <a:latin typeface="+mj-lt"/>
              </a:rPr>
              <a:t>                     Calidad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>
                <a:latin typeface="+mj-lt"/>
              </a:rPr>
              <a:t>                     Tiempo</a:t>
            </a:r>
          </a:p>
        </p:txBody>
      </p:sp>
    </p:spTree>
    <p:extLst>
      <p:ext uri="{BB962C8B-B14F-4D97-AF65-F5344CB8AC3E}">
        <p14:creationId xmlns:p14="http://schemas.microsoft.com/office/powerpoint/2010/main" val="17851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114C0-39DB-4C42-AD3F-28855E7DBDE6}" type="slidenum">
              <a:rPr lang="es-CR" smtClean="0"/>
              <a:pPr>
                <a:defRPr/>
              </a:pPr>
              <a:t>41</a:t>
            </a:fld>
            <a:endParaRPr lang="es-C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528" y="1916832"/>
            <a:ext cx="8153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CR" altLang="es-CR" sz="6600" b="1" dirty="0"/>
              <a:t>¿Cuáles son los 47 procesos de administración de proyectos?</a:t>
            </a:r>
            <a:endParaRPr lang="en-US" altLang="es-CR" sz="6600" b="1" dirty="0"/>
          </a:p>
        </p:txBody>
      </p:sp>
    </p:spTree>
    <p:extLst>
      <p:ext uri="{BB962C8B-B14F-4D97-AF65-F5344CB8AC3E}">
        <p14:creationId xmlns:p14="http://schemas.microsoft.com/office/powerpoint/2010/main" val="35565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iStock_00000598592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7483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916832"/>
            <a:ext cx="74305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R" sz="3200" dirty="0">
                <a:latin typeface="+mj-lt"/>
              </a:rPr>
              <a:t>En la Administración de Proyectos tenemos</a:t>
            </a:r>
          </a:p>
          <a:p>
            <a:pPr algn="r">
              <a:defRPr/>
            </a:pPr>
            <a:endParaRPr lang="es-CR" sz="3200" b="1" dirty="0" smtClean="0">
              <a:latin typeface="+mj-lt"/>
            </a:endParaRPr>
          </a:p>
          <a:p>
            <a:pPr algn="r">
              <a:defRPr/>
            </a:pPr>
            <a:endParaRPr lang="es-CR" sz="3200" b="1" dirty="0">
              <a:latin typeface="+mj-lt"/>
            </a:endParaRPr>
          </a:p>
          <a:p>
            <a:pPr algn="r">
              <a:defRPr/>
            </a:pPr>
            <a:endParaRPr lang="es-CR" sz="3200" b="1" dirty="0" smtClean="0">
              <a:latin typeface="+mj-lt"/>
            </a:endParaRPr>
          </a:p>
          <a:p>
            <a:pPr algn="r">
              <a:defRPr/>
            </a:pPr>
            <a:r>
              <a:rPr lang="es-CR" sz="3200" b="1" dirty="0" smtClean="0">
                <a:latin typeface="+mj-lt"/>
              </a:rPr>
              <a:t>47 </a:t>
            </a:r>
            <a:r>
              <a:rPr lang="es-CR" sz="3200" b="1" dirty="0">
                <a:latin typeface="+mj-lt"/>
              </a:rPr>
              <a:t>procesos en </a:t>
            </a:r>
            <a:r>
              <a:rPr lang="es-CR" sz="3200" b="1" dirty="0">
                <a:solidFill>
                  <a:srgbClr val="00B0F0"/>
                </a:solidFill>
                <a:latin typeface="+mj-lt"/>
              </a:rPr>
              <a:t>total</a:t>
            </a:r>
          </a:p>
          <a:p>
            <a:pPr algn="r">
              <a:defRPr/>
            </a:pPr>
            <a:r>
              <a:rPr lang="es-CR" sz="3200" b="1" dirty="0">
                <a:latin typeface="+mj-lt"/>
              </a:rPr>
              <a:t>5 procesos del </a:t>
            </a:r>
            <a:r>
              <a:rPr lang="es-CR" sz="3200" b="1" dirty="0" smtClean="0">
                <a:solidFill>
                  <a:srgbClr val="00B0F0"/>
                </a:solidFill>
                <a:latin typeface="+mj-lt"/>
              </a:rPr>
              <a:t>ciclo</a:t>
            </a:r>
          </a:p>
          <a:p>
            <a:pPr algn="r">
              <a:defRPr/>
            </a:pPr>
            <a:r>
              <a:rPr lang="es-CR" sz="3200" b="1" dirty="0" smtClean="0">
                <a:latin typeface="+mj-lt"/>
              </a:rPr>
              <a:t> </a:t>
            </a:r>
            <a:r>
              <a:rPr lang="es-CR" sz="3200" b="1" dirty="0">
                <a:latin typeface="+mj-lt"/>
              </a:rPr>
              <a:t>de vida</a:t>
            </a:r>
          </a:p>
        </p:txBody>
      </p:sp>
    </p:spTree>
    <p:extLst>
      <p:ext uri="{BB962C8B-B14F-4D97-AF65-F5344CB8AC3E}">
        <p14:creationId xmlns:p14="http://schemas.microsoft.com/office/powerpoint/2010/main" val="17961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R" sz="1000" smtClean="0">
                <a:latin typeface="Arial" panose="020B0604020202020204" pitchFamily="34" charset="0"/>
              </a:rPr>
              <a:t>-XSC-</a:t>
            </a:r>
          </a:p>
        </p:txBody>
      </p:sp>
      <p:sp>
        <p:nvSpPr>
          <p:cNvPr id="45059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R" sz="1000" smtClean="0">
                <a:latin typeface="Arial" panose="020B0604020202020204" pitchFamily="34" charset="0"/>
              </a:rPr>
              <a:t>Gerencia de Proyectos</a:t>
            </a: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B0C573-74CB-4F52-B565-0B03A9E902CF}" type="slidenum">
              <a:rPr lang="es-ES" altLang="es-CR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es-CR" sz="1000">
              <a:latin typeface="Arial" panose="020B0604020202020204" pitchFamily="34" charset="0"/>
            </a:endParaRPr>
          </a:p>
        </p:txBody>
      </p:sp>
      <p:sp>
        <p:nvSpPr>
          <p:cNvPr id="45061" name="2 Marcador de fecha"/>
          <p:cNvSpPr txBox="1">
            <a:spLocks noGrp="1"/>
          </p:cNvSpPr>
          <p:nvPr/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R" sz="1000">
                <a:latin typeface="Arial" panose="020B0604020202020204" pitchFamily="34" charset="0"/>
              </a:rPr>
              <a:t>-XSC-</a:t>
            </a:r>
          </a:p>
        </p:txBody>
      </p:sp>
      <p:sp>
        <p:nvSpPr>
          <p:cNvPr id="45062" name="3 Marcador de pie de página"/>
          <p:cNvSpPr txBox="1">
            <a:spLocks noGrp="1"/>
          </p:cNvSpPr>
          <p:nvPr/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R" sz="1000">
                <a:latin typeface="Arial" panose="020B0604020202020204" pitchFamily="34" charset="0"/>
              </a:rPr>
              <a:t>Gerencia de Proyectos</a:t>
            </a:r>
          </a:p>
        </p:txBody>
      </p:sp>
      <p:sp>
        <p:nvSpPr>
          <p:cNvPr id="45063" name="4 Marcador de número de diapositiva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AB0B4B5-A8BA-4622-9BA3-1F7EE95B48AF}" type="slidenum">
              <a:rPr lang="es-ES" altLang="es-CR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es-CR" sz="1000">
              <a:latin typeface="Arial" panose="020B0604020202020204" pitchFamily="34" charset="0"/>
            </a:endParaRPr>
          </a:p>
        </p:txBody>
      </p:sp>
      <p:graphicFrame>
        <p:nvGraphicFramePr>
          <p:cNvPr id="142950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31372"/>
              </p:ext>
            </p:extLst>
          </p:nvPr>
        </p:nvGraphicFramePr>
        <p:xfrm>
          <a:off x="0" y="-99393"/>
          <a:ext cx="9144000" cy="6978533"/>
        </p:xfrm>
        <a:graphic>
          <a:graphicData uri="http://schemas.openxmlformats.org/drawingml/2006/table">
            <a:tbl>
              <a:tblPr/>
              <a:tblGrid>
                <a:gridCol w="1233026"/>
                <a:gridCol w="937227"/>
                <a:gridCol w="1741026"/>
                <a:gridCol w="2080228"/>
                <a:gridCol w="1417899"/>
                <a:gridCol w="1001531"/>
                <a:gridCol w="733063"/>
              </a:tblGrid>
              <a:tr h="2891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Áreas de conocimiento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Grupos de procesos de Dirección de Proyectos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347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INICIO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PLANEACIÓN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EJECUCIÓN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SEG. Y CONTROL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CIERRE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#Procesos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9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Integración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4.1 Desarrollar Acta de constitución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4.2 Desarrollar el PGP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4.3 Dirigir y Gestionar la Ejecución del Proyecto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4.4 Supervisar y controlar el trabajo 4.5 Control Integrado de cambios 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4.6 Cerrar Proyecto 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21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Alcance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5.1 Plan de Alcance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5.2 Recolectar requerimientos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5.3 Definición del alcance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5.4 Crear EDT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5.5 Verificación del alcance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5.6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Ctrl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 cambios de alcance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50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Tiempo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6.1 Plan de Tiempo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6.2Definición de actividades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6.3 Secuencia de actividades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6.4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Est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. de recursos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6.5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Est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 de duración de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act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6.6 Desarrollo cronograma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 6.7 Control del cronograma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56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Costo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7.1 Plan de Costos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7.2 Estimado de costos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7.3 Preparar Presupuesto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7.34Control de costo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9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Calidad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8.1 Planeación de la calidad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8.2 Aseguramiento de la calidad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8.3 Control de calidad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56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Recursos Humanos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9.1</a:t>
                      </a: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Planeación de los RRHH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9.2</a:t>
                      </a: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Adquirir el equipo del proyecto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9.3 Desarrollar el equipo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9.4 Gestión el equipo del proyecto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6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Comunicación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10.1 Planeación de las comunicaciones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10.2 Administrar las expectativas de los involucrados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10.3 Control de comunicaciones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2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Riesgo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11.1 Plan. de la ad. del riesgo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11.2 Identificación del riesgo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11.3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 cualitativo del riesgo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11.4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 Cuantitativo  riesgo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11.5 Plan. de la </a:t>
                      </a:r>
                      <a:r>
                        <a:rPr kumimoji="0" lang="es-MX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resp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. al riesgo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11.6 </a:t>
                      </a:r>
                      <a:r>
                        <a:rPr kumimoji="0" lang="es-MX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Seguimiento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y control de Riesgos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Adquisición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12.1 Plan. de </a:t>
                      </a:r>
                      <a:r>
                        <a:rPr kumimoji="0" lang="es-MX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compras</a:t>
                      </a: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y adquisiciones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12.2 Conducir las administraciones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12.3 Administración del contrato 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12.4 Cierre del contrato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0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Involucrados</a:t>
                      </a:r>
                    </a:p>
                  </a:txBody>
                  <a:tcPr marL="91424" marR="91424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13.1 Id. de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Involucrados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13.2 Plan de involucrados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13.3 Administración de compromiso de involucrados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13.4 Control de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compromiso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involucrados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91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# Procesos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4" marR="9142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949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114C0-39DB-4C42-AD3F-28855E7DBDE6}" type="slidenum">
              <a:rPr lang="es-CR" smtClean="0"/>
              <a:pPr>
                <a:defRPr/>
              </a:pPr>
              <a:t>44</a:t>
            </a:fld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755576" y="1844824"/>
            <a:ext cx="74888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200" b="1" kern="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/>
              </a:rPr>
              <a:t>No sólo es importante emprender y desarrollar los proyectos en forma correcta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3200" b="1" kern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200" b="1" kern="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/>
              </a:rPr>
              <a:t>Sino también emprender y desarrollar los proyectos correctos…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3200" b="1" kern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200" b="1" kern="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/>
              </a:rPr>
              <a:t>Con </a:t>
            </a:r>
            <a:r>
              <a:rPr lang="es-MX" sz="3200" b="1" kern="0" dirty="0">
                <a:solidFill>
                  <a:srgbClr val="CC9900"/>
                </a:solidFill>
                <a:latin typeface="Corbel" panose="020B0503020204020204" pitchFamily="34" charset="0"/>
                <a:cs typeface="Arial"/>
              </a:rPr>
              <a:t>métodos y  herramientas </a:t>
            </a:r>
            <a:r>
              <a:rPr lang="es-MX" sz="3200" b="1" kern="0" dirty="0" smtClean="0">
                <a:solidFill>
                  <a:srgbClr val="CC9900"/>
                </a:solidFill>
                <a:latin typeface="Corbel" panose="020B0503020204020204" pitchFamily="34" charset="0"/>
                <a:cs typeface="Arial"/>
              </a:rPr>
              <a:t>correctas</a:t>
            </a:r>
            <a:endParaRPr lang="es-ES" sz="3200" b="1" kern="0" dirty="0">
              <a:solidFill>
                <a:srgbClr val="CC9900"/>
              </a:solidFill>
              <a:latin typeface="Corbel" panose="020B0503020204020204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3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o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9"/>
          <a:stretch>
            <a:fillRect/>
          </a:stretch>
        </p:blipFill>
        <p:spPr bwMode="auto">
          <a:xfrm>
            <a:off x="1115616" y="2437660"/>
            <a:ext cx="7784283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12776"/>
            <a:ext cx="75438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</a:rPr>
              <a:t>El </a:t>
            </a:r>
            <a:r>
              <a:rPr lang="es-CR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ciclo de vida </a:t>
            </a:r>
            <a:r>
              <a:rPr lang="es-CR" sz="4400" b="1" dirty="0">
                <a:latin typeface="+mj-lt"/>
              </a:rPr>
              <a:t>del proyecto</a:t>
            </a:r>
          </a:p>
          <a:p>
            <a:pPr>
              <a:defRPr/>
            </a:pPr>
            <a:r>
              <a:rPr lang="es-CR" sz="2800" dirty="0">
                <a:latin typeface="+mj-lt"/>
              </a:rPr>
              <a:t>Conjunto de actividades que componen el proyecto se pueden agrupar en una serie de fases secuenciales que facilitan la gestión del mismo</a:t>
            </a:r>
          </a:p>
        </p:txBody>
      </p:sp>
    </p:spTree>
    <p:extLst>
      <p:ext uri="{BB962C8B-B14F-4D97-AF65-F5344CB8AC3E}">
        <p14:creationId xmlns:p14="http://schemas.microsoft.com/office/powerpoint/2010/main" val="42184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Stock_000008790379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7005" r="5611" b="8733"/>
          <a:stretch>
            <a:fillRect/>
          </a:stretch>
        </p:blipFill>
        <p:spPr bwMode="auto">
          <a:xfrm>
            <a:off x="368301" y="1882935"/>
            <a:ext cx="7084020" cy="486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3456384" cy="15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3536" y="1253600"/>
            <a:ext cx="8150225" cy="836613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Ciclo de vida </a:t>
            </a:r>
            <a:r>
              <a:rPr lang="es-MX" sz="44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genérico</a:t>
            </a:r>
            <a:r>
              <a:rPr lang="es-MX" sz="4400" b="1" dirty="0">
                <a:latin typeface="+mj-lt"/>
                <a:ea typeface="+mj-ea"/>
                <a:cs typeface="+mj-cs"/>
              </a:rPr>
              <a:t> del proyecto</a:t>
            </a:r>
            <a:endParaRPr lang="es-CR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23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0360-3829-4703-BCFA-C911B31A51F3}" type="slidenum">
              <a:rPr lang="es-CR" smtClean="0"/>
              <a:pPr>
                <a:defRPr/>
              </a:pPr>
              <a:t>7</a:t>
            </a:fld>
            <a:endParaRPr lang="es-C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528" y="2348880"/>
            <a:ext cx="8153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CR" altLang="es-CR" sz="8000" b="1" dirty="0"/>
              <a:t>¿Qué es un proceso?</a:t>
            </a:r>
            <a:endParaRPr lang="en-US" altLang="es-CR" sz="8000" b="1" dirty="0"/>
          </a:p>
        </p:txBody>
      </p:sp>
    </p:spTree>
    <p:extLst>
      <p:ext uri="{BB962C8B-B14F-4D97-AF65-F5344CB8AC3E}">
        <p14:creationId xmlns:p14="http://schemas.microsoft.com/office/powerpoint/2010/main" val="38974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Stock_00000598592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4194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988840"/>
            <a:ext cx="7239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3200" b="1" dirty="0">
                <a:latin typeface="+mj-lt"/>
              </a:rPr>
              <a:t>Conjunto de acciones y actividades </a:t>
            </a:r>
            <a:r>
              <a:rPr lang="es-CR" sz="3200" b="1" dirty="0">
                <a:solidFill>
                  <a:srgbClr val="FF6600"/>
                </a:solidFill>
                <a:latin typeface="+mj-lt"/>
              </a:rPr>
              <a:t>interrelacionadas</a:t>
            </a:r>
            <a:r>
              <a:rPr lang="es-CR" sz="3200" b="1" dirty="0">
                <a:latin typeface="+mj-lt"/>
              </a:rPr>
              <a:t> realizadas para obtener un producto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419872" y="4675187"/>
            <a:ext cx="5415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R" sz="3200" b="1" dirty="0">
                <a:latin typeface="+mj-lt"/>
              </a:rPr>
              <a:t>Se caracteriza por sus </a:t>
            </a:r>
            <a:r>
              <a:rPr lang="es-CR" sz="3200" b="1" dirty="0">
                <a:solidFill>
                  <a:srgbClr val="FF6600"/>
                </a:solidFill>
                <a:latin typeface="+mj-lt"/>
              </a:rPr>
              <a:t>entradas</a:t>
            </a:r>
            <a:r>
              <a:rPr lang="es-CR" sz="3200" b="1" dirty="0">
                <a:latin typeface="+mj-lt"/>
              </a:rPr>
              <a:t>, la </a:t>
            </a:r>
            <a:r>
              <a:rPr lang="es-CR" sz="3200" b="1" dirty="0">
                <a:solidFill>
                  <a:srgbClr val="FF6600"/>
                </a:solidFill>
                <a:latin typeface="+mj-lt"/>
              </a:rPr>
              <a:t>transformación</a:t>
            </a:r>
            <a:r>
              <a:rPr lang="es-CR" sz="3200" b="1" dirty="0">
                <a:latin typeface="+mj-lt"/>
              </a:rPr>
              <a:t> y las </a:t>
            </a:r>
            <a:r>
              <a:rPr lang="es-CR" sz="3200" b="1" dirty="0">
                <a:solidFill>
                  <a:srgbClr val="FF6600"/>
                </a:solidFill>
                <a:latin typeface="+mj-lt"/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16273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0360-3829-4703-BCFA-C911B31A51F3}" type="slidenum">
              <a:rPr lang="es-CR" smtClean="0"/>
              <a:pPr>
                <a:defRPr/>
              </a:pPr>
              <a:t>9</a:t>
            </a:fld>
            <a:endParaRPr lang="es-C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916832"/>
            <a:ext cx="8153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CR" altLang="es-CR" sz="8000" b="1" dirty="0"/>
              <a:t>¿</a:t>
            </a:r>
            <a:r>
              <a:rPr lang="es-CR" altLang="es-CR" sz="7200" b="1" dirty="0"/>
              <a:t>Cuáles son los 5 grupos de procesos?</a:t>
            </a:r>
            <a:endParaRPr lang="en-US" altLang="es-CR" sz="7200" b="1" dirty="0"/>
          </a:p>
        </p:txBody>
      </p:sp>
    </p:spTree>
    <p:extLst>
      <p:ext uri="{BB962C8B-B14F-4D97-AF65-F5344CB8AC3E}">
        <p14:creationId xmlns:p14="http://schemas.microsoft.com/office/powerpoint/2010/main" val="37132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1195</Words>
  <Application>Microsoft Office PowerPoint</Application>
  <PresentationFormat>Presentación en pantalla (4:3)</PresentationFormat>
  <Paragraphs>261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Presentación de PowerPoint</vt:lpstr>
      <vt:lpstr>Introducción a la Administración de Proyectos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Superposición de los 5 grupos de procesos en una fase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Procesos de Integración para cada grupo de proceso: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 CURSO PLANEACION ESTRATÉGICA</dc:title>
  <dc:creator>RAMIRO FONSECA MACRINI</dc:creator>
  <dc:description>Uso y reproducción sólo bajo permiso escrito del autor.</dc:description>
  <cp:lastModifiedBy>Ignacio</cp:lastModifiedBy>
  <cp:revision>99</cp:revision>
  <dcterms:created xsi:type="dcterms:W3CDTF">2005-05-25T03:07:22Z</dcterms:created>
  <dcterms:modified xsi:type="dcterms:W3CDTF">2015-09-29T23:24:02Z</dcterms:modified>
</cp:coreProperties>
</file>