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4" r:id="rId1"/>
  </p:sldMasterIdLst>
  <p:notesMasterIdLst>
    <p:notesMasterId r:id="rId71"/>
  </p:notesMasterIdLst>
  <p:handoutMasterIdLst>
    <p:handoutMasterId r:id="rId72"/>
  </p:handoutMasterIdLst>
  <p:sldIdLst>
    <p:sldId id="608" r:id="rId2"/>
    <p:sldId id="256" r:id="rId3"/>
    <p:sldId id="524" r:id="rId4"/>
    <p:sldId id="525" r:id="rId5"/>
    <p:sldId id="526" r:id="rId6"/>
    <p:sldId id="527" r:id="rId7"/>
    <p:sldId id="528" r:id="rId8"/>
    <p:sldId id="529" r:id="rId9"/>
    <p:sldId id="530" r:id="rId10"/>
    <p:sldId id="531" r:id="rId11"/>
    <p:sldId id="532" r:id="rId12"/>
    <p:sldId id="533" r:id="rId13"/>
    <p:sldId id="534" r:id="rId14"/>
    <p:sldId id="535" r:id="rId15"/>
    <p:sldId id="536" r:id="rId16"/>
    <p:sldId id="537" r:id="rId17"/>
    <p:sldId id="538" r:id="rId18"/>
    <p:sldId id="539" r:id="rId19"/>
    <p:sldId id="540" r:id="rId20"/>
    <p:sldId id="541" r:id="rId21"/>
    <p:sldId id="542" r:id="rId22"/>
    <p:sldId id="543" r:id="rId23"/>
    <p:sldId id="544" r:id="rId24"/>
    <p:sldId id="545" r:id="rId25"/>
    <p:sldId id="546" r:id="rId26"/>
    <p:sldId id="552" r:id="rId27"/>
    <p:sldId id="611" r:id="rId28"/>
    <p:sldId id="612" r:id="rId29"/>
    <p:sldId id="613" r:id="rId30"/>
    <p:sldId id="614" r:id="rId31"/>
    <p:sldId id="615" r:id="rId32"/>
    <p:sldId id="616" r:id="rId33"/>
    <p:sldId id="617" r:id="rId34"/>
    <p:sldId id="618" r:id="rId35"/>
    <p:sldId id="619" r:id="rId36"/>
    <p:sldId id="620" r:id="rId37"/>
    <p:sldId id="621" r:id="rId38"/>
    <p:sldId id="622" r:id="rId39"/>
    <p:sldId id="623" r:id="rId40"/>
    <p:sldId id="553" r:id="rId41"/>
    <p:sldId id="554" r:id="rId42"/>
    <p:sldId id="555" r:id="rId43"/>
    <p:sldId id="556" r:id="rId44"/>
    <p:sldId id="575" r:id="rId45"/>
    <p:sldId id="576" r:id="rId46"/>
    <p:sldId id="577" r:id="rId47"/>
    <p:sldId id="578" r:id="rId48"/>
    <p:sldId id="579" r:id="rId49"/>
    <p:sldId id="580" r:id="rId50"/>
    <p:sldId id="581" r:id="rId51"/>
    <p:sldId id="582" r:id="rId52"/>
    <p:sldId id="584" r:id="rId53"/>
    <p:sldId id="585" r:id="rId54"/>
    <p:sldId id="586" r:id="rId55"/>
    <p:sldId id="587" r:id="rId56"/>
    <p:sldId id="588" r:id="rId57"/>
    <p:sldId id="589" r:id="rId58"/>
    <p:sldId id="590" r:id="rId59"/>
    <p:sldId id="591" r:id="rId60"/>
    <p:sldId id="592" r:id="rId61"/>
    <p:sldId id="593" r:id="rId62"/>
    <p:sldId id="600" r:id="rId63"/>
    <p:sldId id="609" r:id="rId64"/>
    <p:sldId id="610" r:id="rId65"/>
    <p:sldId id="601" r:id="rId66"/>
    <p:sldId id="602" r:id="rId67"/>
    <p:sldId id="603" r:id="rId68"/>
    <p:sldId id="604" r:id="rId69"/>
    <p:sldId id="607" r:id="rId70"/>
  </p:sldIdLst>
  <p:sldSz cx="9144000" cy="6858000" type="screen4x3"/>
  <p:notesSz cx="7315200" cy="9601200"/>
  <p:defaultTextStyle>
    <a:defPPr>
      <a:defRPr lang="es-CR"/>
    </a:defPPr>
    <a:lvl1pPr algn="l" rtl="0" fontAlgn="base">
      <a:spcBef>
        <a:spcPct val="0"/>
      </a:spcBef>
      <a:spcAft>
        <a:spcPct val="0"/>
      </a:spcAft>
      <a:defRPr i="1" kern="1200">
        <a:solidFill>
          <a:schemeClr val="tx1"/>
        </a:solidFill>
        <a:latin typeface="Arial" pitchFamily="34" charset="0"/>
        <a:ea typeface="+mn-ea"/>
        <a:cs typeface="+mn-cs"/>
      </a:defRPr>
    </a:lvl1pPr>
    <a:lvl2pPr marL="457200" algn="l" rtl="0" fontAlgn="base">
      <a:spcBef>
        <a:spcPct val="0"/>
      </a:spcBef>
      <a:spcAft>
        <a:spcPct val="0"/>
      </a:spcAft>
      <a:defRPr i="1" kern="1200">
        <a:solidFill>
          <a:schemeClr val="tx1"/>
        </a:solidFill>
        <a:latin typeface="Arial" pitchFamily="34" charset="0"/>
        <a:ea typeface="+mn-ea"/>
        <a:cs typeface="+mn-cs"/>
      </a:defRPr>
    </a:lvl2pPr>
    <a:lvl3pPr marL="914400" algn="l" rtl="0" fontAlgn="base">
      <a:spcBef>
        <a:spcPct val="0"/>
      </a:spcBef>
      <a:spcAft>
        <a:spcPct val="0"/>
      </a:spcAft>
      <a:defRPr i="1" kern="1200">
        <a:solidFill>
          <a:schemeClr val="tx1"/>
        </a:solidFill>
        <a:latin typeface="Arial" pitchFamily="34" charset="0"/>
        <a:ea typeface="+mn-ea"/>
        <a:cs typeface="+mn-cs"/>
      </a:defRPr>
    </a:lvl3pPr>
    <a:lvl4pPr marL="1371600" algn="l" rtl="0" fontAlgn="base">
      <a:spcBef>
        <a:spcPct val="0"/>
      </a:spcBef>
      <a:spcAft>
        <a:spcPct val="0"/>
      </a:spcAft>
      <a:defRPr i="1" kern="1200">
        <a:solidFill>
          <a:schemeClr val="tx1"/>
        </a:solidFill>
        <a:latin typeface="Arial" pitchFamily="34" charset="0"/>
        <a:ea typeface="+mn-ea"/>
        <a:cs typeface="+mn-cs"/>
      </a:defRPr>
    </a:lvl4pPr>
    <a:lvl5pPr marL="1828800" algn="l" rtl="0" fontAlgn="base">
      <a:spcBef>
        <a:spcPct val="0"/>
      </a:spcBef>
      <a:spcAft>
        <a:spcPct val="0"/>
      </a:spcAft>
      <a:defRPr i="1" kern="1200">
        <a:solidFill>
          <a:schemeClr val="tx1"/>
        </a:solidFill>
        <a:latin typeface="Arial" pitchFamily="34" charset="0"/>
        <a:ea typeface="+mn-ea"/>
        <a:cs typeface="+mn-cs"/>
      </a:defRPr>
    </a:lvl5pPr>
    <a:lvl6pPr marL="2286000" algn="l" defTabSz="914400" rtl="0" eaLnBrk="1" latinLnBrk="0" hangingPunct="1">
      <a:defRPr i="1" kern="1200">
        <a:solidFill>
          <a:schemeClr val="tx1"/>
        </a:solidFill>
        <a:latin typeface="Arial" pitchFamily="34" charset="0"/>
        <a:ea typeface="+mn-ea"/>
        <a:cs typeface="+mn-cs"/>
      </a:defRPr>
    </a:lvl6pPr>
    <a:lvl7pPr marL="2743200" algn="l" defTabSz="914400" rtl="0" eaLnBrk="1" latinLnBrk="0" hangingPunct="1">
      <a:defRPr i="1" kern="1200">
        <a:solidFill>
          <a:schemeClr val="tx1"/>
        </a:solidFill>
        <a:latin typeface="Arial" pitchFamily="34" charset="0"/>
        <a:ea typeface="+mn-ea"/>
        <a:cs typeface="+mn-cs"/>
      </a:defRPr>
    </a:lvl7pPr>
    <a:lvl8pPr marL="3200400" algn="l" defTabSz="914400" rtl="0" eaLnBrk="1" latinLnBrk="0" hangingPunct="1">
      <a:defRPr i="1" kern="1200">
        <a:solidFill>
          <a:schemeClr val="tx1"/>
        </a:solidFill>
        <a:latin typeface="Arial" pitchFamily="34" charset="0"/>
        <a:ea typeface="+mn-ea"/>
        <a:cs typeface="+mn-cs"/>
      </a:defRPr>
    </a:lvl8pPr>
    <a:lvl9pPr marL="3657600" algn="l" defTabSz="914400" rtl="0" eaLnBrk="1" latinLnBrk="0" hangingPunct="1">
      <a:defRPr i="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autoAdjust="0"/>
    <p:restoredTop sz="94660"/>
  </p:normalViewPr>
  <p:slideViewPr>
    <p:cSldViewPr>
      <p:cViewPr varScale="1">
        <p:scale>
          <a:sx n="72" d="100"/>
          <a:sy n="72" d="100"/>
        </p:scale>
        <p:origin x="1320" y="54"/>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780" y="-7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9" tIns="48324" rIns="96649" bIns="48324" numCol="1" anchor="t" anchorCtr="0" compatLnSpc="1">
            <a:prstTxWarp prst="textNoShape">
              <a:avLst/>
            </a:prstTxWarp>
          </a:bodyPr>
          <a:lstStyle>
            <a:lvl1pPr defTabSz="964935">
              <a:defRPr sz="1300" i="0">
                <a:latin typeface="Arial" charset="0"/>
              </a:defRPr>
            </a:lvl1pPr>
          </a:lstStyle>
          <a:p>
            <a:pPr>
              <a:defRPr/>
            </a:pPr>
            <a:r>
              <a:rPr lang="es-CR"/>
              <a:t>Sesión No. 1</a:t>
            </a:r>
          </a:p>
        </p:txBody>
      </p:sp>
      <p:sp>
        <p:nvSpPr>
          <p:cNvPr id="819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49" tIns="48324" rIns="96649" bIns="48324" numCol="1" anchor="t" anchorCtr="0" compatLnSpc="1">
            <a:prstTxWarp prst="textNoShape">
              <a:avLst/>
            </a:prstTxWarp>
          </a:bodyPr>
          <a:lstStyle>
            <a:lvl1pPr algn="r" defTabSz="964935">
              <a:defRPr sz="1300" i="0">
                <a:latin typeface="Arial" charset="0"/>
              </a:defRPr>
            </a:lvl1pPr>
          </a:lstStyle>
          <a:p>
            <a:pPr>
              <a:defRPr/>
            </a:pPr>
            <a:endParaRPr lang="es-CR"/>
          </a:p>
        </p:txBody>
      </p:sp>
      <p:sp>
        <p:nvSpPr>
          <p:cNvPr id="819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49" tIns="48324" rIns="96649" bIns="48324" numCol="1" anchor="b" anchorCtr="0" compatLnSpc="1">
            <a:prstTxWarp prst="textNoShape">
              <a:avLst/>
            </a:prstTxWarp>
          </a:bodyPr>
          <a:lstStyle>
            <a:lvl1pPr defTabSz="964935">
              <a:defRPr sz="1300" i="0">
                <a:latin typeface="Arial" charset="0"/>
              </a:defRPr>
            </a:lvl1pPr>
          </a:lstStyle>
          <a:p>
            <a:pPr>
              <a:defRPr/>
            </a:pPr>
            <a:endParaRPr lang="es-CR"/>
          </a:p>
        </p:txBody>
      </p:sp>
      <p:sp>
        <p:nvSpPr>
          <p:cNvPr id="819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49" tIns="48324" rIns="96649" bIns="48324" numCol="1" anchor="b" anchorCtr="0" compatLnSpc="1">
            <a:prstTxWarp prst="textNoShape">
              <a:avLst/>
            </a:prstTxWarp>
          </a:bodyPr>
          <a:lstStyle>
            <a:lvl1pPr algn="r" defTabSz="964935">
              <a:defRPr sz="1300" i="0">
                <a:latin typeface="Arial" charset="0"/>
              </a:defRPr>
            </a:lvl1pPr>
          </a:lstStyle>
          <a:p>
            <a:pPr>
              <a:defRPr/>
            </a:pPr>
            <a:fld id="{71FA92AD-053F-4B85-B06C-142B66D1AB19}" type="slidenum">
              <a:rPr lang="es-CR"/>
              <a:pPr>
                <a:defRPr/>
              </a:pPr>
              <a:t>‹Nº›</a:t>
            </a:fld>
            <a:endParaRPr lang="es-CR"/>
          </a:p>
        </p:txBody>
      </p:sp>
    </p:spTree>
    <p:extLst>
      <p:ext uri="{BB962C8B-B14F-4D97-AF65-F5344CB8AC3E}">
        <p14:creationId xmlns:p14="http://schemas.microsoft.com/office/powerpoint/2010/main" val="1136269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9" tIns="48324" rIns="96649" bIns="48324" numCol="1" anchor="t" anchorCtr="0" compatLnSpc="1">
            <a:prstTxWarp prst="textNoShape">
              <a:avLst/>
            </a:prstTxWarp>
          </a:bodyPr>
          <a:lstStyle>
            <a:lvl1pPr defTabSz="964935">
              <a:defRPr sz="1300" i="0">
                <a:latin typeface="Arial" charset="0"/>
              </a:defRPr>
            </a:lvl1pPr>
          </a:lstStyle>
          <a:p>
            <a:pPr>
              <a:defRPr/>
            </a:pPr>
            <a:r>
              <a:rPr lang="es-CR"/>
              <a:t>Sesión No. 1</a:t>
            </a:r>
          </a:p>
        </p:txBody>
      </p:sp>
      <p:sp>
        <p:nvSpPr>
          <p:cNvPr id="307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49" tIns="48324" rIns="96649" bIns="48324" numCol="1" anchor="t" anchorCtr="0" compatLnSpc="1">
            <a:prstTxWarp prst="textNoShape">
              <a:avLst/>
            </a:prstTxWarp>
          </a:bodyPr>
          <a:lstStyle>
            <a:lvl1pPr algn="r" defTabSz="964935">
              <a:defRPr sz="1300" i="0">
                <a:latin typeface="Arial" charset="0"/>
              </a:defRPr>
            </a:lvl1pPr>
          </a:lstStyle>
          <a:p>
            <a:pPr>
              <a:defRPr/>
            </a:pPr>
            <a:endParaRPr lang="es-CR"/>
          </a:p>
        </p:txBody>
      </p:sp>
      <p:sp>
        <p:nvSpPr>
          <p:cNvPr id="6861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49" tIns="48324" rIns="96649" bIns="48324" numCol="1" anchor="t" anchorCtr="0" compatLnSpc="1">
            <a:prstTxWarp prst="textNoShape">
              <a:avLst/>
            </a:prstTxWarp>
          </a:bodyPr>
          <a:lstStyle/>
          <a:p>
            <a:pPr lvl="0"/>
            <a:r>
              <a:rPr lang="es-CR" noProof="0" smtClean="0"/>
              <a:t>Haga clic para modificar el estilo de texto del patrón</a:t>
            </a:r>
          </a:p>
          <a:p>
            <a:pPr lvl="1"/>
            <a:r>
              <a:rPr lang="es-CR" noProof="0" smtClean="0"/>
              <a:t>Segundo nivel</a:t>
            </a:r>
          </a:p>
          <a:p>
            <a:pPr lvl="2"/>
            <a:r>
              <a:rPr lang="es-CR" noProof="0" smtClean="0"/>
              <a:t>Tercer nivel</a:t>
            </a:r>
          </a:p>
          <a:p>
            <a:pPr lvl="3"/>
            <a:r>
              <a:rPr lang="es-CR" noProof="0" smtClean="0"/>
              <a:t>Cuarto nivel</a:t>
            </a:r>
          </a:p>
          <a:p>
            <a:pPr lvl="4"/>
            <a:r>
              <a:rPr lang="es-CR" noProof="0" smtClean="0"/>
              <a:t>Quinto nivel</a:t>
            </a:r>
          </a:p>
        </p:txBody>
      </p:sp>
      <p:sp>
        <p:nvSpPr>
          <p:cNvPr id="307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49" tIns="48324" rIns="96649" bIns="48324" numCol="1" anchor="b" anchorCtr="0" compatLnSpc="1">
            <a:prstTxWarp prst="textNoShape">
              <a:avLst/>
            </a:prstTxWarp>
          </a:bodyPr>
          <a:lstStyle>
            <a:lvl1pPr defTabSz="964935">
              <a:defRPr sz="1300" i="0">
                <a:latin typeface="Arial" charset="0"/>
              </a:defRPr>
            </a:lvl1pPr>
          </a:lstStyle>
          <a:p>
            <a:pPr>
              <a:defRPr/>
            </a:pPr>
            <a:endParaRPr lang="es-CR"/>
          </a:p>
        </p:txBody>
      </p:sp>
      <p:sp>
        <p:nvSpPr>
          <p:cNvPr id="307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49" tIns="48324" rIns="96649" bIns="48324" numCol="1" anchor="b" anchorCtr="0" compatLnSpc="1">
            <a:prstTxWarp prst="textNoShape">
              <a:avLst/>
            </a:prstTxWarp>
          </a:bodyPr>
          <a:lstStyle>
            <a:lvl1pPr algn="r" defTabSz="964935">
              <a:defRPr sz="1300" i="0">
                <a:latin typeface="Arial" charset="0"/>
              </a:defRPr>
            </a:lvl1pPr>
          </a:lstStyle>
          <a:p>
            <a:pPr>
              <a:defRPr/>
            </a:pPr>
            <a:fld id="{4E4D51CE-D616-431F-9B86-F661B5104C8D}" type="slidenum">
              <a:rPr lang="es-CR"/>
              <a:pPr>
                <a:defRPr/>
              </a:pPr>
              <a:t>‹Nº›</a:t>
            </a:fld>
            <a:endParaRPr lang="es-CR"/>
          </a:p>
        </p:txBody>
      </p:sp>
    </p:spTree>
    <p:extLst>
      <p:ext uri="{BB962C8B-B14F-4D97-AF65-F5344CB8AC3E}">
        <p14:creationId xmlns:p14="http://schemas.microsoft.com/office/powerpoint/2010/main" val="371815637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i="1">
                <a:solidFill>
                  <a:schemeClr val="tx1"/>
                </a:solidFill>
                <a:latin typeface="Arial" pitchFamily="34" charset="0"/>
              </a:defRPr>
            </a:lvl1pPr>
            <a:lvl2pPr marL="742950" indent="-285750" defTabSz="963613" eaLnBrk="0" hangingPunct="0">
              <a:defRPr i="1">
                <a:solidFill>
                  <a:schemeClr val="tx1"/>
                </a:solidFill>
                <a:latin typeface="Arial" pitchFamily="34" charset="0"/>
              </a:defRPr>
            </a:lvl2pPr>
            <a:lvl3pPr marL="1143000" indent="-228600" defTabSz="963613" eaLnBrk="0" hangingPunct="0">
              <a:defRPr i="1">
                <a:solidFill>
                  <a:schemeClr val="tx1"/>
                </a:solidFill>
                <a:latin typeface="Arial" pitchFamily="34" charset="0"/>
              </a:defRPr>
            </a:lvl3pPr>
            <a:lvl4pPr marL="1600200" indent="-228600" defTabSz="963613" eaLnBrk="0" hangingPunct="0">
              <a:defRPr i="1">
                <a:solidFill>
                  <a:schemeClr val="tx1"/>
                </a:solidFill>
                <a:latin typeface="Arial" pitchFamily="34" charset="0"/>
              </a:defRPr>
            </a:lvl4pPr>
            <a:lvl5pPr marL="2057400" indent="-228600" defTabSz="963613" eaLnBrk="0" hangingPunct="0">
              <a:defRPr i="1">
                <a:solidFill>
                  <a:schemeClr val="tx1"/>
                </a:solidFill>
                <a:latin typeface="Arial" pitchFamily="34" charset="0"/>
              </a:defRPr>
            </a:lvl5pPr>
            <a:lvl6pPr marL="2514600" indent="-228600" defTabSz="963613" eaLnBrk="0" fontAlgn="base" hangingPunct="0">
              <a:spcBef>
                <a:spcPct val="0"/>
              </a:spcBef>
              <a:spcAft>
                <a:spcPct val="0"/>
              </a:spcAft>
              <a:defRPr i="1">
                <a:solidFill>
                  <a:schemeClr val="tx1"/>
                </a:solidFill>
                <a:latin typeface="Arial" pitchFamily="34" charset="0"/>
              </a:defRPr>
            </a:lvl6pPr>
            <a:lvl7pPr marL="2971800" indent="-228600" defTabSz="963613" eaLnBrk="0" fontAlgn="base" hangingPunct="0">
              <a:spcBef>
                <a:spcPct val="0"/>
              </a:spcBef>
              <a:spcAft>
                <a:spcPct val="0"/>
              </a:spcAft>
              <a:defRPr i="1">
                <a:solidFill>
                  <a:schemeClr val="tx1"/>
                </a:solidFill>
                <a:latin typeface="Arial" pitchFamily="34" charset="0"/>
              </a:defRPr>
            </a:lvl7pPr>
            <a:lvl8pPr marL="3429000" indent="-228600" defTabSz="963613" eaLnBrk="0" fontAlgn="base" hangingPunct="0">
              <a:spcBef>
                <a:spcPct val="0"/>
              </a:spcBef>
              <a:spcAft>
                <a:spcPct val="0"/>
              </a:spcAft>
              <a:defRPr i="1">
                <a:solidFill>
                  <a:schemeClr val="tx1"/>
                </a:solidFill>
                <a:latin typeface="Arial" pitchFamily="34" charset="0"/>
              </a:defRPr>
            </a:lvl8pPr>
            <a:lvl9pPr marL="3886200" indent="-228600" defTabSz="963613" eaLnBrk="0" fontAlgn="base" hangingPunct="0">
              <a:spcBef>
                <a:spcPct val="0"/>
              </a:spcBef>
              <a:spcAft>
                <a:spcPct val="0"/>
              </a:spcAft>
              <a:defRPr i="1">
                <a:solidFill>
                  <a:schemeClr val="tx1"/>
                </a:solidFill>
                <a:latin typeface="Arial" pitchFamily="34" charset="0"/>
              </a:defRPr>
            </a:lvl9pPr>
          </a:lstStyle>
          <a:p>
            <a:pPr eaLnBrk="1" hangingPunct="1"/>
            <a:r>
              <a:rPr lang="es-CR" i="0" smtClean="0"/>
              <a:t>Sesión No. 1</a:t>
            </a:r>
          </a:p>
        </p:txBody>
      </p:sp>
      <p:sp>
        <p:nvSpPr>
          <p:cNvPr id="696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i="1">
                <a:solidFill>
                  <a:schemeClr val="tx1"/>
                </a:solidFill>
                <a:latin typeface="Arial" pitchFamily="34" charset="0"/>
              </a:defRPr>
            </a:lvl1pPr>
            <a:lvl2pPr marL="742950" indent="-285750" defTabSz="963613" eaLnBrk="0" hangingPunct="0">
              <a:defRPr i="1">
                <a:solidFill>
                  <a:schemeClr val="tx1"/>
                </a:solidFill>
                <a:latin typeface="Arial" pitchFamily="34" charset="0"/>
              </a:defRPr>
            </a:lvl2pPr>
            <a:lvl3pPr marL="1143000" indent="-228600" defTabSz="963613" eaLnBrk="0" hangingPunct="0">
              <a:defRPr i="1">
                <a:solidFill>
                  <a:schemeClr val="tx1"/>
                </a:solidFill>
                <a:latin typeface="Arial" pitchFamily="34" charset="0"/>
              </a:defRPr>
            </a:lvl3pPr>
            <a:lvl4pPr marL="1600200" indent="-228600" defTabSz="963613" eaLnBrk="0" hangingPunct="0">
              <a:defRPr i="1">
                <a:solidFill>
                  <a:schemeClr val="tx1"/>
                </a:solidFill>
                <a:latin typeface="Arial" pitchFamily="34" charset="0"/>
              </a:defRPr>
            </a:lvl4pPr>
            <a:lvl5pPr marL="2057400" indent="-228600" defTabSz="963613" eaLnBrk="0" hangingPunct="0">
              <a:defRPr i="1">
                <a:solidFill>
                  <a:schemeClr val="tx1"/>
                </a:solidFill>
                <a:latin typeface="Arial" pitchFamily="34" charset="0"/>
              </a:defRPr>
            </a:lvl5pPr>
            <a:lvl6pPr marL="2514600" indent="-228600" defTabSz="963613" eaLnBrk="0" fontAlgn="base" hangingPunct="0">
              <a:spcBef>
                <a:spcPct val="0"/>
              </a:spcBef>
              <a:spcAft>
                <a:spcPct val="0"/>
              </a:spcAft>
              <a:defRPr i="1">
                <a:solidFill>
                  <a:schemeClr val="tx1"/>
                </a:solidFill>
                <a:latin typeface="Arial" pitchFamily="34" charset="0"/>
              </a:defRPr>
            </a:lvl6pPr>
            <a:lvl7pPr marL="2971800" indent="-228600" defTabSz="963613" eaLnBrk="0" fontAlgn="base" hangingPunct="0">
              <a:spcBef>
                <a:spcPct val="0"/>
              </a:spcBef>
              <a:spcAft>
                <a:spcPct val="0"/>
              </a:spcAft>
              <a:defRPr i="1">
                <a:solidFill>
                  <a:schemeClr val="tx1"/>
                </a:solidFill>
                <a:latin typeface="Arial" pitchFamily="34" charset="0"/>
              </a:defRPr>
            </a:lvl7pPr>
            <a:lvl8pPr marL="3429000" indent="-228600" defTabSz="963613" eaLnBrk="0" fontAlgn="base" hangingPunct="0">
              <a:spcBef>
                <a:spcPct val="0"/>
              </a:spcBef>
              <a:spcAft>
                <a:spcPct val="0"/>
              </a:spcAft>
              <a:defRPr i="1">
                <a:solidFill>
                  <a:schemeClr val="tx1"/>
                </a:solidFill>
                <a:latin typeface="Arial" pitchFamily="34" charset="0"/>
              </a:defRPr>
            </a:lvl8pPr>
            <a:lvl9pPr marL="3886200" indent="-228600" defTabSz="963613" eaLnBrk="0" fontAlgn="base" hangingPunct="0">
              <a:spcBef>
                <a:spcPct val="0"/>
              </a:spcBef>
              <a:spcAft>
                <a:spcPct val="0"/>
              </a:spcAft>
              <a:defRPr i="1">
                <a:solidFill>
                  <a:schemeClr val="tx1"/>
                </a:solidFill>
                <a:latin typeface="Arial" pitchFamily="34" charset="0"/>
              </a:defRPr>
            </a:lvl9pPr>
          </a:lstStyle>
          <a:p>
            <a:pPr eaLnBrk="1" hangingPunct="1"/>
            <a:fld id="{9D691CB0-F43B-4B0E-AA97-89FF307AB752}" type="slidenum">
              <a:rPr lang="es-CR" i="0" smtClean="0"/>
              <a:pPr eaLnBrk="1" hangingPunct="1"/>
              <a:t>2</a:t>
            </a:fld>
            <a:endParaRPr lang="es-CR" i="0" smtClean="0"/>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latin typeface="Arial" pitchFamily="34" charset="0"/>
            </a:endParaRPr>
          </a:p>
        </p:txBody>
      </p:sp>
    </p:spTree>
    <p:extLst>
      <p:ext uri="{BB962C8B-B14F-4D97-AF65-F5344CB8AC3E}">
        <p14:creationId xmlns:p14="http://schemas.microsoft.com/office/powerpoint/2010/main" val="905295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3FBB3B5-9A9D-4E5B-9363-13712F01C2D6}" type="slidenum">
              <a:rPr lang="es-ES" altLang="es-CR" sz="1200"/>
              <a:pPr/>
              <a:t>58</a:t>
            </a:fld>
            <a:endParaRPr lang="es-ES" altLang="es-CR"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s-CR" altLang="es-CR" smtClean="0"/>
          </a:p>
        </p:txBody>
      </p:sp>
    </p:spTree>
    <p:extLst>
      <p:ext uri="{BB962C8B-B14F-4D97-AF65-F5344CB8AC3E}">
        <p14:creationId xmlns:p14="http://schemas.microsoft.com/office/powerpoint/2010/main" val="888298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4B56E51-8421-4492-A4DA-8185557A8549}" type="slidenum">
              <a:rPr lang="es-ES" altLang="es-CR" sz="1200"/>
              <a:pPr/>
              <a:t>59</a:t>
            </a:fld>
            <a:endParaRPr lang="es-ES" altLang="es-CR"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s-CR" altLang="es-CR" smtClean="0"/>
          </a:p>
        </p:txBody>
      </p:sp>
    </p:spTree>
    <p:extLst>
      <p:ext uri="{BB962C8B-B14F-4D97-AF65-F5344CB8AC3E}">
        <p14:creationId xmlns:p14="http://schemas.microsoft.com/office/powerpoint/2010/main" val="716052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EDBC033-E846-4780-8CA0-EFD47754C71F}" type="slidenum">
              <a:rPr lang="es-ES" altLang="es-CR" sz="1200"/>
              <a:pPr/>
              <a:t>60</a:t>
            </a:fld>
            <a:endParaRPr lang="es-ES" altLang="es-CR"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s-CR" altLang="es-CR" smtClean="0"/>
          </a:p>
        </p:txBody>
      </p:sp>
    </p:spTree>
    <p:extLst>
      <p:ext uri="{BB962C8B-B14F-4D97-AF65-F5344CB8AC3E}">
        <p14:creationId xmlns:p14="http://schemas.microsoft.com/office/powerpoint/2010/main" val="1900021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D4EAE5D-A467-4EA4-A6B9-C38D9F4BA468}" type="slidenum">
              <a:rPr lang="es-ES" altLang="es-CR" sz="1200"/>
              <a:pPr/>
              <a:t>61</a:t>
            </a:fld>
            <a:endParaRPr lang="es-ES" altLang="es-CR"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s-CR" altLang="es-CR" smtClean="0"/>
          </a:p>
        </p:txBody>
      </p:sp>
    </p:spTree>
    <p:extLst>
      <p:ext uri="{BB962C8B-B14F-4D97-AF65-F5344CB8AC3E}">
        <p14:creationId xmlns:p14="http://schemas.microsoft.com/office/powerpoint/2010/main" val="3392149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042FF25-88EF-430A-923D-99B385DFFDEB}" type="slidenum">
              <a:rPr lang="es-ES" altLang="es-CR" sz="1200"/>
              <a:pPr/>
              <a:t>62</a:t>
            </a:fld>
            <a:endParaRPr lang="es-ES" altLang="es-CR"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s-CR" altLang="es-CR" smtClean="0"/>
          </a:p>
        </p:txBody>
      </p:sp>
    </p:spTree>
    <p:extLst>
      <p:ext uri="{BB962C8B-B14F-4D97-AF65-F5344CB8AC3E}">
        <p14:creationId xmlns:p14="http://schemas.microsoft.com/office/powerpoint/2010/main" val="766584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F2A1828-75E4-4967-BBD2-8FF83BAED1A6}" type="slidenum">
              <a:rPr lang="es-ES" altLang="es-CR" sz="1200"/>
              <a:pPr/>
              <a:t>65</a:t>
            </a:fld>
            <a:endParaRPr lang="es-ES" altLang="es-CR"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s-CR" altLang="es-CR" smtClean="0"/>
          </a:p>
        </p:txBody>
      </p:sp>
    </p:spTree>
    <p:extLst>
      <p:ext uri="{BB962C8B-B14F-4D97-AF65-F5344CB8AC3E}">
        <p14:creationId xmlns:p14="http://schemas.microsoft.com/office/powerpoint/2010/main" val="1178891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p:txBody>
          <a:bodyPr/>
          <a:lstStyle>
            <a:lvl1pPr>
              <a:defRPr/>
            </a:lvl1pPr>
          </a:lstStyle>
          <a:p>
            <a:pPr>
              <a:defRPr/>
            </a:pPr>
            <a:r>
              <a:rPr lang="es-CR"/>
              <a:t>Oct.-Nov. 2006            Ramiro Fonseca UCI</a:t>
            </a:r>
          </a:p>
        </p:txBody>
      </p:sp>
      <p:sp>
        <p:nvSpPr>
          <p:cNvPr id="5" name="4 Marcador de pie de página"/>
          <p:cNvSpPr>
            <a:spLocks noGrp="1"/>
          </p:cNvSpPr>
          <p:nvPr>
            <p:ph type="ftr" sz="quarter" idx="11"/>
          </p:nvPr>
        </p:nvSpPr>
        <p:spPr/>
        <p:txBody>
          <a:bodyPr/>
          <a:lstStyle>
            <a:lvl1pPr>
              <a:defRPr/>
            </a:lvl1pPr>
          </a:lstStyle>
          <a:p>
            <a:pPr>
              <a:defRPr/>
            </a:pPr>
            <a:r>
              <a:rPr lang="es-CR"/>
              <a:t>MAP 47: Análisis estratégico y planeamiento de la empresa</a:t>
            </a:r>
          </a:p>
        </p:txBody>
      </p:sp>
      <p:sp>
        <p:nvSpPr>
          <p:cNvPr id="6" name="5 Marcador de número de diapositiva"/>
          <p:cNvSpPr>
            <a:spLocks noGrp="1"/>
          </p:cNvSpPr>
          <p:nvPr>
            <p:ph type="sldNum" sz="quarter" idx="12"/>
          </p:nvPr>
        </p:nvSpPr>
        <p:spPr/>
        <p:txBody>
          <a:bodyPr/>
          <a:lstStyle>
            <a:lvl1pPr>
              <a:defRPr/>
            </a:lvl1pPr>
          </a:lstStyle>
          <a:p>
            <a:pPr>
              <a:defRPr/>
            </a:pPr>
            <a:fld id="{634B3F4D-1875-474D-95B8-79C01ADA4A61}" type="slidenum">
              <a:rPr lang="es-CR"/>
              <a:pPr>
                <a:defRPr/>
              </a:pPr>
              <a:t>‹Nº›</a:t>
            </a:fld>
            <a:endParaRPr lang="es-CR"/>
          </a:p>
        </p:txBody>
      </p:sp>
    </p:spTree>
    <p:extLst>
      <p:ext uri="{BB962C8B-B14F-4D97-AF65-F5344CB8AC3E}">
        <p14:creationId xmlns:p14="http://schemas.microsoft.com/office/powerpoint/2010/main" val="4116610519"/>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r>
              <a:rPr lang="es-CR"/>
              <a:t>Oct.-Nov. 2006            Ramiro Fonseca UCI</a:t>
            </a:r>
          </a:p>
        </p:txBody>
      </p:sp>
      <p:sp>
        <p:nvSpPr>
          <p:cNvPr id="5" name="4 Marcador de pie de página"/>
          <p:cNvSpPr>
            <a:spLocks noGrp="1"/>
          </p:cNvSpPr>
          <p:nvPr>
            <p:ph type="ftr" sz="quarter" idx="11"/>
          </p:nvPr>
        </p:nvSpPr>
        <p:spPr/>
        <p:txBody>
          <a:bodyPr/>
          <a:lstStyle>
            <a:lvl1pPr>
              <a:defRPr/>
            </a:lvl1pPr>
          </a:lstStyle>
          <a:p>
            <a:pPr>
              <a:defRPr/>
            </a:pPr>
            <a:r>
              <a:rPr lang="es-CR"/>
              <a:t>MAP 47: Análisis estratégico y planeamiento de la empresa</a:t>
            </a:r>
          </a:p>
        </p:txBody>
      </p:sp>
      <p:sp>
        <p:nvSpPr>
          <p:cNvPr id="6" name="5 Marcador de número de diapositiva"/>
          <p:cNvSpPr>
            <a:spLocks noGrp="1"/>
          </p:cNvSpPr>
          <p:nvPr>
            <p:ph type="sldNum" sz="quarter" idx="12"/>
          </p:nvPr>
        </p:nvSpPr>
        <p:spPr/>
        <p:txBody>
          <a:bodyPr/>
          <a:lstStyle>
            <a:lvl1pPr>
              <a:defRPr/>
            </a:lvl1pPr>
          </a:lstStyle>
          <a:p>
            <a:pPr>
              <a:defRPr/>
            </a:pPr>
            <a:fld id="{56171FA6-3F5B-4A71-8E6D-3C380D287D9B}" type="slidenum">
              <a:rPr lang="es-CR"/>
              <a:pPr>
                <a:defRPr/>
              </a:pPr>
              <a:t>‹Nº›</a:t>
            </a:fld>
            <a:endParaRPr lang="es-CR"/>
          </a:p>
        </p:txBody>
      </p:sp>
    </p:spTree>
    <p:extLst>
      <p:ext uri="{BB962C8B-B14F-4D97-AF65-F5344CB8AC3E}">
        <p14:creationId xmlns:p14="http://schemas.microsoft.com/office/powerpoint/2010/main" val="2494810989"/>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r>
              <a:rPr lang="es-CR"/>
              <a:t>Oct.-Nov. 2006            Ramiro Fonseca UCI</a:t>
            </a:r>
          </a:p>
        </p:txBody>
      </p:sp>
      <p:sp>
        <p:nvSpPr>
          <p:cNvPr id="5" name="4 Marcador de pie de página"/>
          <p:cNvSpPr>
            <a:spLocks noGrp="1"/>
          </p:cNvSpPr>
          <p:nvPr>
            <p:ph type="ftr" sz="quarter" idx="11"/>
          </p:nvPr>
        </p:nvSpPr>
        <p:spPr/>
        <p:txBody>
          <a:bodyPr/>
          <a:lstStyle>
            <a:lvl1pPr>
              <a:defRPr/>
            </a:lvl1pPr>
          </a:lstStyle>
          <a:p>
            <a:pPr>
              <a:defRPr/>
            </a:pPr>
            <a:r>
              <a:rPr lang="es-CR"/>
              <a:t>MAP 47: Análisis estratégico y planeamiento de la empresa</a:t>
            </a:r>
          </a:p>
        </p:txBody>
      </p:sp>
      <p:sp>
        <p:nvSpPr>
          <p:cNvPr id="6" name="5 Marcador de número de diapositiva"/>
          <p:cNvSpPr>
            <a:spLocks noGrp="1"/>
          </p:cNvSpPr>
          <p:nvPr>
            <p:ph type="sldNum" sz="quarter" idx="12"/>
          </p:nvPr>
        </p:nvSpPr>
        <p:spPr/>
        <p:txBody>
          <a:bodyPr/>
          <a:lstStyle>
            <a:lvl1pPr>
              <a:defRPr/>
            </a:lvl1pPr>
          </a:lstStyle>
          <a:p>
            <a:pPr>
              <a:defRPr/>
            </a:pPr>
            <a:fld id="{3A0AA708-329B-49D5-BD86-D12DC08D30CA}" type="slidenum">
              <a:rPr lang="es-CR"/>
              <a:pPr>
                <a:defRPr/>
              </a:pPr>
              <a:t>‹Nº›</a:t>
            </a:fld>
            <a:endParaRPr lang="es-CR"/>
          </a:p>
        </p:txBody>
      </p:sp>
    </p:spTree>
    <p:extLst>
      <p:ext uri="{BB962C8B-B14F-4D97-AF65-F5344CB8AC3E}">
        <p14:creationId xmlns:p14="http://schemas.microsoft.com/office/powerpoint/2010/main" val="518506374"/>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r>
              <a:rPr lang="es-CR"/>
              <a:t>Oct.-Nov. 2006            Ramiro Fonseca UCI</a:t>
            </a:r>
          </a:p>
        </p:txBody>
      </p:sp>
      <p:sp>
        <p:nvSpPr>
          <p:cNvPr id="5" name="4 Marcador de pie de página"/>
          <p:cNvSpPr>
            <a:spLocks noGrp="1"/>
          </p:cNvSpPr>
          <p:nvPr>
            <p:ph type="ftr" sz="quarter" idx="11"/>
          </p:nvPr>
        </p:nvSpPr>
        <p:spPr/>
        <p:txBody>
          <a:bodyPr/>
          <a:lstStyle>
            <a:lvl1pPr>
              <a:defRPr/>
            </a:lvl1pPr>
          </a:lstStyle>
          <a:p>
            <a:pPr>
              <a:defRPr/>
            </a:pPr>
            <a:r>
              <a:rPr lang="es-CR"/>
              <a:t>MAP 47: Análisis estratégico y planeamiento de la empresa</a:t>
            </a:r>
          </a:p>
        </p:txBody>
      </p:sp>
      <p:sp>
        <p:nvSpPr>
          <p:cNvPr id="6" name="5 Marcador de número de diapositiva"/>
          <p:cNvSpPr>
            <a:spLocks noGrp="1"/>
          </p:cNvSpPr>
          <p:nvPr>
            <p:ph type="sldNum" sz="quarter" idx="12"/>
          </p:nvPr>
        </p:nvSpPr>
        <p:spPr/>
        <p:txBody>
          <a:bodyPr/>
          <a:lstStyle>
            <a:lvl1pPr>
              <a:defRPr/>
            </a:lvl1pPr>
          </a:lstStyle>
          <a:p>
            <a:pPr>
              <a:defRPr/>
            </a:pPr>
            <a:fld id="{CBA0147D-DF3A-4925-8BF1-77DB09C08C2A}" type="slidenum">
              <a:rPr lang="es-CR"/>
              <a:pPr>
                <a:defRPr/>
              </a:pPr>
              <a:t>‹Nº›</a:t>
            </a:fld>
            <a:endParaRPr lang="es-CR"/>
          </a:p>
        </p:txBody>
      </p:sp>
    </p:spTree>
    <p:extLst>
      <p:ext uri="{BB962C8B-B14F-4D97-AF65-F5344CB8AC3E}">
        <p14:creationId xmlns:p14="http://schemas.microsoft.com/office/powerpoint/2010/main" val="2865111590"/>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r>
              <a:rPr lang="es-CR"/>
              <a:t>Oct.-Nov. 2006            Ramiro Fonseca UCI</a:t>
            </a:r>
          </a:p>
        </p:txBody>
      </p:sp>
      <p:sp>
        <p:nvSpPr>
          <p:cNvPr id="5" name="4 Marcador de pie de página"/>
          <p:cNvSpPr>
            <a:spLocks noGrp="1"/>
          </p:cNvSpPr>
          <p:nvPr>
            <p:ph type="ftr" sz="quarter" idx="11"/>
          </p:nvPr>
        </p:nvSpPr>
        <p:spPr/>
        <p:txBody>
          <a:bodyPr/>
          <a:lstStyle>
            <a:lvl1pPr>
              <a:defRPr/>
            </a:lvl1pPr>
          </a:lstStyle>
          <a:p>
            <a:pPr>
              <a:defRPr/>
            </a:pPr>
            <a:r>
              <a:rPr lang="es-CR"/>
              <a:t>MAP 47: Análisis estratégico y planeamiento de la empresa</a:t>
            </a:r>
          </a:p>
        </p:txBody>
      </p:sp>
      <p:sp>
        <p:nvSpPr>
          <p:cNvPr id="6" name="5 Marcador de número de diapositiva"/>
          <p:cNvSpPr>
            <a:spLocks noGrp="1"/>
          </p:cNvSpPr>
          <p:nvPr>
            <p:ph type="sldNum" sz="quarter" idx="12"/>
          </p:nvPr>
        </p:nvSpPr>
        <p:spPr/>
        <p:txBody>
          <a:bodyPr/>
          <a:lstStyle>
            <a:lvl1pPr>
              <a:defRPr/>
            </a:lvl1pPr>
          </a:lstStyle>
          <a:p>
            <a:pPr>
              <a:defRPr/>
            </a:pPr>
            <a:fld id="{D28FDAA4-3D0A-4927-81F6-4971044BAD90}" type="slidenum">
              <a:rPr lang="es-CR"/>
              <a:pPr>
                <a:defRPr/>
              </a:pPr>
              <a:t>‹Nº›</a:t>
            </a:fld>
            <a:endParaRPr lang="es-CR"/>
          </a:p>
        </p:txBody>
      </p:sp>
    </p:spTree>
    <p:extLst>
      <p:ext uri="{BB962C8B-B14F-4D97-AF65-F5344CB8AC3E}">
        <p14:creationId xmlns:p14="http://schemas.microsoft.com/office/powerpoint/2010/main" val="2247256986"/>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3 Marcador de fecha"/>
          <p:cNvSpPr>
            <a:spLocks noGrp="1"/>
          </p:cNvSpPr>
          <p:nvPr>
            <p:ph type="dt" sz="half" idx="10"/>
          </p:nvPr>
        </p:nvSpPr>
        <p:spPr/>
        <p:txBody>
          <a:bodyPr/>
          <a:lstStyle>
            <a:lvl1pPr>
              <a:defRPr/>
            </a:lvl1pPr>
          </a:lstStyle>
          <a:p>
            <a:pPr>
              <a:defRPr/>
            </a:pPr>
            <a:r>
              <a:rPr lang="es-CR"/>
              <a:t>Oct.-Nov. 2006            Ramiro Fonseca UCI</a:t>
            </a:r>
          </a:p>
        </p:txBody>
      </p:sp>
      <p:sp>
        <p:nvSpPr>
          <p:cNvPr id="6" name="4 Marcador de pie de página"/>
          <p:cNvSpPr>
            <a:spLocks noGrp="1"/>
          </p:cNvSpPr>
          <p:nvPr>
            <p:ph type="ftr" sz="quarter" idx="11"/>
          </p:nvPr>
        </p:nvSpPr>
        <p:spPr/>
        <p:txBody>
          <a:bodyPr/>
          <a:lstStyle>
            <a:lvl1pPr>
              <a:defRPr/>
            </a:lvl1pPr>
          </a:lstStyle>
          <a:p>
            <a:pPr>
              <a:defRPr/>
            </a:pPr>
            <a:r>
              <a:rPr lang="es-CR"/>
              <a:t>MAP 47: Análisis estratégico y planeamiento de la empresa</a:t>
            </a:r>
          </a:p>
        </p:txBody>
      </p:sp>
      <p:sp>
        <p:nvSpPr>
          <p:cNvPr id="7" name="5 Marcador de número de diapositiva"/>
          <p:cNvSpPr>
            <a:spLocks noGrp="1"/>
          </p:cNvSpPr>
          <p:nvPr>
            <p:ph type="sldNum" sz="quarter" idx="12"/>
          </p:nvPr>
        </p:nvSpPr>
        <p:spPr/>
        <p:txBody>
          <a:bodyPr/>
          <a:lstStyle>
            <a:lvl1pPr>
              <a:defRPr/>
            </a:lvl1pPr>
          </a:lstStyle>
          <a:p>
            <a:pPr>
              <a:defRPr/>
            </a:pPr>
            <a:fld id="{6D70AE54-1E85-47F1-8235-1BFFB97E0B2D}" type="slidenum">
              <a:rPr lang="es-CR"/>
              <a:pPr>
                <a:defRPr/>
              </a:pPr>
              <a:t>‹Nº›</a:t>
            </a:fld>
            <a:endParaRPr lang="es-CR"/>
          </a:p>
        </p:txBody>
      </p:sp>
    </p:spTree>
    <p:extLst>
      <p:ext uri="{BB962C8B-B14F-4D97-AF65-F5344CB8AC3E}">
        <p14:creationId xmlns:p14="http://schemas.microsoft.com/office/powerpoint/2010/main" val="1999127571"/>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3 Marcador de fecha"/>
          <p:cNvSpPr>
            <a:spLocks noGrp="1"/>
          </p:cNvSpPr>
          <p:nvPr>
            <p:ph type="dt" sz="half" idx="10"/>
          </p:nvPr>
        </p:nvSpPr>
        <p:spPr/>
        <p:txBody>
          <a:bodyPr/>
          <a:lstStyle>
            <a:lvl1pPr>
              <a:defRPr/>
            </a:lvl1pPr>
          </a:lstStyle>
          <a:p>
            <a:pPr>
              <a:defRPr/>
            </a:pPr>
            <a:r>
              <a:rPr lang="es-CR"/>
              <a:t>Oct.-Nov. 2006            Ramiro Fonseca UCI</a:t>
            </a:r>
          </a:p>
        </p:txBody>
      </p:sp>
      <p:sp>
        <p:nvSpPr>
          <p:cNvPr id="8" name="4 Marcador de pie de página"/>
          <p:cNvSpPr>
            <a:spLocks noGrp="1"/>
          </p:cNvSpPr>
          <p:nvPr>
            <p:ph type="ftr" sz="quarter" idx="11"/>
          </p:nvPr>
        </p:nvSpPr>
        <p:spPr/>
        <p:txBody>
          <a:bodyPr/>
          <a:lstStyle>
            <a:lvl1pPr>
              <a:defRPr/>
            </a:lvl1pPr>
          </a:lstStyle>
          <a:p>
            <a:pPr>
              <a:defRPr/>
            </a:pPr>
            <a:r>
              <a:rPr lang="es-CR"/>
              <a:t>MAP 47: Análisis estratégico y planeamiento de la empresa</a:t>
            </a:r>
          </a:p>
        </p:txBody>
      </p:sp>
      <p:sp>
        <p:nvSpPr>
          <p:cNvPr id="9" name="5 Marcador de número de diapositiva"/>
          <p:cNvSpPr>
            <a:spLocks noGrp="1"/>
          </p:cNvSpPr>
          <p:nvPr>
            <p:ph type="sldNum" sz="quarter" idx="12"/>
          </p:nvPr>
        </p:nvSpPr>
        <p:spPr/>
        <p:txBody>
          <a:bodyPr/>
          <a:lstStyle>
            <a:lvl1pPr>
              <a:defRPr/>
            </a:lvl1pPr>
          </a:lstStyle>
          <a:p>
            <a:pPr>
              <a:defRPr/>
            </a:pPr>
            <a:fld id="{385E61E0-E301-4636-AB93-246053FEB29B}" type="slidenum">
              <a:rPr lang="es-CR"/>
              <a:pPr>
                <a:defRPr/>
              </a:pPr>
              <a:t>‹Nº›</a:t>
            </a:fld>
            <a:endParaRPr lang="es-CR"/>
          </a:p>
        </p:txBody>
      </p:sp>
    </p:spTree>
    <p:extLst>
      <p:ext uri="{BB962C8B-B14F-4D97-AF65-F5344CB8AC3E}">
        <p14:creationId xmlns:p14="http://schemas.microsoft.com/office/powerpoint/2010/main" val="4128441387"/>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3 Marcador de fecha"/>
          <p:cNvSpPr>
            <a:spLocks noGrp="1"/>
          </p:cNvSpPr>
          <p:nvPr>
            <p:ph type="dt" sz="half" idx="10"/>
          </p:nvPr>
        </p:nvSpPr>
        <p:spPr/>
        <p:txBody>
          <a:bodyPr/>
          <a:lstStyle>
            <a:lvl1pPr>
              <a:defRPr/>
            </a:lvl1pPr>
          </a:lstStyle>
          <a:p>
            <a:pPr>
              <a:defRPr/>
            </a:pPr>
            <a:r>
              <a:rPr lang="es-CR"/>
              <a:t>Oct.-Nov. 2006            Ramiro Fonseca UCI</a:t>
            </a:r>
          </a:p>
        </p:txBody>
      </p:sp>
      <p:sp>
        <p:nvSpPr>
          <p:cNvPr id="4" name="4 Marcador de pie de página"/>
          <p:cNvSpPr>
            <a:spLocks noGrp="1"/>
          </p:cNvSpPr>
          <p:nvPr>
            <p:ph type="ftr" sz="quarter" idx="11"/>
          </p:nvPr>
        </p:nvSpPr>
        <p:spPr/>
        <p:txBody>
          <a:bodyPr/>
          <a:lstStyle>
            <a:lvl1pPr>
              <a:defRPr/>
            </a:lvl1pPr>
          </a:lstStyle>
          <a:p>
            <a:pPr>
              <a:defRPr/>
            </a:pPr>
            <a:r>
              <a:rPr lang="es-CR"/>
              <a:t>MAP 47: Análisis estratégico y planeamiento de la empresa</a:t>
            </a:r>
          </a:p>
        </p:txBody>
      </p:sp>
      <p:sp>
        <p:nvSpPr>
          <p:cNvPr id="5" name="5 Marcador de número de diapositiva"/>
          <p:cNvSpPr>
            <a:spLocks noGrp="1"/>
          </p:cNvSpPr>
          <p:nvPr>
            <p:ph type="sldNum" sz="quarter" idx="12"/>
          </p:nvPr>
        </p:nvSpPr>
        <p:spPr/>
        <p:txBody>
          <a:bodyPr/>
          <a:lstStyle>
            <a:lvl1pPr>
              <a:defRPr/>
            </a:lvl1pPr>
          </a:lstStyle>
          <a:p>
            <a:pPr>
              <a:defRPr/>
            </a:pPr>
            <a:fld id="{C3B80360-3829-4703-BCFA-C911B31A51F3}" type="slidenum">
              <a:rPr lang="es-CR"/>
              <a:pPr>
                <a:defRPr/>
              </a:pPr>
              <a:t>‹Nº›</a:t>
            </a:fld>
            <a:endParaRPr lang="es-CR"/>
          </a:p>
        </p:txBody>
      </p:sp>
    </p:spTree>
    <p:extLst>
      <p:ext uri="{BB962C8B-B14F-4D97-AF65-F5344CB8AC3E}">
        <p14:creationId xmlns:p14="http://schemas.microsoft.com/office/powerpoint/2010/main" val="266104854"/>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r>
              <a:rPr lang="es-CR"/>
              <a:t>Oct.-Nov. 2006            Ramiro Fonseca UCI</a:t>
            </a:r>
          </a:p>
        </p:txBody>
      </p:sp>
      <p:sp>
        <p:nvSpPr>
          <p:cNvPr id="3" name="4 Marcador de pie de página"/>
          <p:cNvSpPr>
            <a:spLocks noGrp="1"/>
          </p:cNvSpPr>
          <p:nvPr>
            <p:ph type="ftr" sz="quarter" idx="11"/>
          </p:nvPr>
        </p:nvSpPr>
        <p:spPr/>
        <p:txBody>
          <a:bodyPr/>
          <a:lstStyle>
            <a:lvl1pPr>
              <a:defRPr/>
            </a:lvl1pPr>
          </a:lstStyle>
          <a:p>
            <a:pPr>
              <a:defRPr/>
            </a:pPr>
            <a:r>
              <a:rPr lang="es-CR"/>
              <a:t>MAP 47: Análisis estratégico y planeamiento de la empresa</a:t>
            </a:r>
          </a:p>
        </p:txBody>
      </p:sp>
      <p:sp>
        <p:nvSpPr>
          <p:cNvPr id="4" name="5 Marcador de número de diapositiva"/>
          <p:cNvSpPr>
            <a:spLocks noGrp="1"/>
          </p:cNvSpPr>
          <p:nvPr>
            <p:ph type="sldNum" sz="quarter" idx="12"/>
          </p:nvPr>
        </p:nvSpPr>
        <p:spPr/>
        <p:txBody>
          <a:bodyPr/>
          <a:lstStyle>
            <a:lvl1pPr>
              <a:defRPr/>
            </a:lvl1pPr>
          </a:lstStyle>
          <a:p>
            <a:pPr>
              <a:defRPr/>
            </a:pPr>
            <a:fld id="{527114C0-39DB-4C42-AD3F-28855E7DBDE6}" type="slidenum">
              <a:rPr lang="es-CR"/>
              <a:pPr>
                <a:defRPr/>
              </a:pPr>
              <a:t>‹Nº›</a:t>
            </a:fld>
            <a:endParaRPr lang="es-CR"/>
          </a:p>
        </p:txBody>
      </p:sp>
    </p:spTree>
    <p:extLst>
      <p:ext uri="{BB962C8B-B14F-4D97-AF65-F5344CB8AC3E}">
        <p14:creationId xmlns:p14="http://schemas.microsoft.com/office/powerpoint/2010/main" val="584918054"/>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r>
              <a:rPr lang="es-CR"/>
              <a:t>Oct.-Nov. 2006            Ramiro Fonseca UCI</a:t>
            </a:r>
          </a:p>
        </p:txBody>
      </p:sp>
      <p:sp>
        <p:nvSpPr>
          <p:cNvPr id="6" name="4 Marcador de pie de página"/>
          <p:cNvSpPr>
            <a:spLocks noGrp="1"/>
          </p:cNvSpPr>
          <p:nvPr>
            <p:ph type="ftr" sz="quarter" idx="11"/>
          </p:nvPr>
        </p:nvSpPr>
        <p:spPr/>
        <p:txBody>
          <a:bodyPr/>
          <a:lstStyle>
            <a:lvl1pPr>
              <a:defRPr/>
            </a:lvl1pPr>
          </a:lstStyle>
          <a:p>
            <a:pPr>
              <a:defRPr/>
            </a:pPr>
            <a:r>
              <a:rPr lang="es-CR"/>
              <a:t>MAP 47: Análisis estratégico y planeamiento de la empresa</a:t>
            </a:r>
          </a:p>
        </p:txBody>
      </p:sp>
      <p:sp>
        <p:nvSpPr>
          <p:cNvPr id="7" name="5 Marcador de número de diapositiva"/>
          <p:cNvSpPr>
            <a:spLocks noGrp="1"/>
          </p:cNvSpPr>
          <p:nvPr>
            <p:ph type="sldNum" sz="quarter" idx="12"/>
          </p:nvPr>
        </p:nvSpPr>
        <p:spPr/>
        <p:txBody>
          <a:bodyPr/>
          <a:lstStyle>
            <a:lvl1pPr>
              <a:defRPr/>
            </a:lvl1pPr>
          </a:lstStyle>
          <a:p>
            <a:pPr>
              <a:defRPr/>
            </a:pPr>
            <a:fld id="{26AD0096-2B1D-43D6-A456-E626FF58AB38}" type="slidenum">
              <a:rPr lang="es-CR"/>
              <a:pPr>
                <a:defRPr/>
              </a:pPr>
              <a:t>‹Nº›</a:t>
            </a:fld>
            <a:endParaRPr lang="es-CR"/>
          </a:p>
        </p:txBody>
      </p:sp>
    </p:spTree>
    <p:extLst>
      <p:ext uri="{BB962C8B-B14F-4D97-AF65-F5344CB8AC3E}">
        <p14:creationId xmlns:p14="http://schemas.microsoft.com/office/powerpoint/2010/main" val="3969726828"/>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R"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r>
              <a:rPr lang="es-CR"/>
              <a:t>Oct.-Nov. 2006            Ramiro Fonseca UCI</a:t>
            </a:r>
          </a:p>
        </p:txBody>
      </p:sp>
      <p:sp>
        <p:nvSpPr>
          <p:cNvPr id="6" name="4 Marcador de pie de página"/>
          <p:cNvSpPr>
            <a:spLocks noGrp="1"/>
          </p:cNvSpPr>
          <p:nvPr>
            <p:ph type="ftr" sz="quarter" idx="11"/>
          </p:nvPr>
        </p:nvSpPr>
        <p:spPr/>
        <p:txBody>
          <a:bodyPr/>
          <a:lstStyle>
            <a:lvl1pPr>
              <a:defRPr/>
            </a:lvl1pPr>
          </a:lstStyle>
          <a:p>
            <a:pPr>
              <a:defRPr/>
            </a:pPr>
            <a:r>
              <a:rPr lang="es-CR"/>
              <a:t>MAP 47: Análisis estratégico y planeamiento de la empresa</a:t>
            </a:r>
          </a:p>
        </p:txBody>
      </p:sp>
      <p:sp>
        <p:nvSpPr>
          <p:cNvPr id="7" name="5 Marcador de número de diapositiva"/>
          <p:cNvSpPr>
            <a:spLocks noGrp="1"/>
          </p:cNvSpPr>
          <p:nvPr>
            <p:ph type="sldNum" sz="quarter" idx="12"/>
          </p:nvPr>
        </p:nvSpPr>
        <p:spPr/>
        <p:txBody>
          <a:bodyPr/>
          <a:lstStyle>
            <a:lvl1pPr>
              <a:defRPr/>
            </a:lvl1pPr>
          </a:lstStyle>
          <a:p>
            <a:pPr>
              <a:defRPr/>
            </a:pPr>
            <a:fld id="{6E0E651B-9A08-496A-8E53-ED53BD569CD9}" type="slidenum">
              <a:rPr lang="es-CR"/>
              <a:pPr>
                <a:defRPr/>
              </a:pPr>
              <a:t>‹Nº›</a:t>
            </a:fld>
            <a:endParaRPr lang="es-CR"/>
          </a:p>
        </p:txBody>
      </p:sp>
    </p:spTree>
    <p:extLst>
      <p:ext uri="{BB962C8B-B14F-4D97-AF65-F5344CB8AC3E}">
        <p14:creationId xmlns:p14="http://schemas.microsoft.com/office/powerpoint/2010/main" val="2874063648"/>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R"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s-CR"/>
              <a:t>Oct.-Nov. 2006            Ramiro Fonseca UCI</a:t>
            </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s-CR"/>
              <a:t>MAP 47: Análisis estratégico y planeamiento de la empresa</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FE34D46-E176-4620-B58E-4047F85F8179}" type="slidenum">
              <a:rPr lang="es-CR"/>
              <a:pPr>
                <a:defRPr/>
              </a:pPr>
              <a:t>‹Nº›</a:t>
            </a:fld>
            <a:endParaRPr lang="es-CR"/>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pPr>
              <a:defRPr/>
            </a:pPr>
            <a:fld id="{CBA0147D-DF3A-4925-8BF1-77DB09C08C2A}" type="slidenum">
              <a:rPr lang="es-CR" smtClean="0"/>
              <a:pPr>
                <a:defRPr/>
              </a:pPr>
              <a:t>1</a:t>
            </a:fld>
            <a:endParaRPr lang="es-CR"/>
          </a:p>
        </p:txBody>
      </p:sp>
      <p:pic>
        <p:nvPicPr>
          <p:cNvPr id="7"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661" y="0"/>
            <a:ext cx="9417209" cy="68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GPM Evol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2943" y="780284"/>
            <a:ext cx="2951163"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8925" y="811815"/>
            <a:ext cx="1368000" cy="138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rfonseca\Dropbox\UCI\Logos\gsp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4837" y="5517232"/>
            <a:ext cx="2732088"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412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10</a:t>
            </a:fld>
            <a:endParaRPr lang="es-C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21660"/>
            <a:ext cx="6373688" cy="5299815"/>
          </a:xfrm>
          <a:prstGeom prst="rect">
            <a:avLst/>
          </a:prstGeom>
          <a:noFill/>
          <a:ln w="57150">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953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11</a:t>
            </a:fld>
            <a:endParaRPr lang="es-C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6497656" cy="5263391"/>
          </a:xfrm>
          <a:prstGeom prst="rect">
            <a:avLst/>
          </a:prstGeom>
          <a:noFill/>
          <a:ln w="57150">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250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12</a:t>
            </a:fld>
            <a:endParaRPr lang="es-C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6624736" cy="5336232"/>
          </a:xfrm>
          <a:prstGeom prst="rect">
            <a:avLst/>
          </a:prstGeom>
          <a:noFill/>
          <a:ln w="57150">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008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13</a:t>
            </a:fld>
            <a:endParaRPr lang="es-CR"/>
          </a:p>
        </p:txBody>
      </p:sp>
      <p:pic>
        <p:nvPicPr>
          <p:cNvPr id="3" name="Imagen 2"/>
          <p:cNvPicPr>
            <a:picLocks noChangeAspect="1"/>
          </p:cNvPicPr>
          <p:nvPr/>
        </p:nvPicPr>
        <p:blipFill>
          <a:blip r:embed="rId2"/>
          <a:stretch>
            <a:fillRect/>
          </a:stretch>
        </p:blipFill>
        <p:spPr>
          <a:xfrm>
            <a:off x="683568" y="1371694"/>
            <a:ext cx="6373688" cy="5333310"/>
          </a:xfrm>
          <a:prstGeom prst="rect">
            <a:avLst/>
          </a:prstGeom>
        </p:spPr>
      </p:pic>
    </p:spTree>
    <p:extLst>
      <p:ext uri="{BB962C8B-B14F-4D97-AF65-F5344CB8AC3E}">
        <p14:creationId xmlns:p14="http://schemas.microsoft.com/office/powerpoint/2010/main" val="4165065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14</a:t>
            </a:fld>
            <a:endParaRPr lang="es-CR"/>
          </a:p>
        </p:txBody>
      </p:sp>
      <p:pic>
        <p:nvPicPr>
          <p:cNvPr id="3" name="Imagen 2"/>
          <p:cNvPicPr>
            <a:picLocks noChangeAspect="1"/>
          </p:cNvPicPr>
          <p:nvPr/>
        </p:nvPicPr>
        <p:blipFill>
          <a:blip r:embed="rId2"/>
          <a:stretch>
            <a:fillRect/>
          </a:stretch>
        </p:blipFill>
        <p:spPr>
          <a:xfrm>
            <a:off x="179513" y="1343172"/>
            <a:ext cx="6840760" cy="5396923"/>
          </a:xfrm>
          <a:prstGeom prst="rect">
            <a:avLst/>
          </a:prstGeom>
        </p:spPr>
      </p:pic>
    </p:spTree>
    <p:extLst>
      <p:ext uri="{BB962C8B-B14F-4D97-AF65-F5344CB8AC3E}">
        <p14:creationId xmlns:p14="http://schemas.microsoft.com/office/powerpoint/2010/main" val="3248509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15</a:t>
            </a:fld>
            <a:endParaRPr lang="es-C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29" y="1383126"/>
            <a:ext cx="6709444" cy="5213605"/>
          </a:xfrm>
          <a:prstGeom prst="rect">
            <a:avLst/>
          </a:prstGeom>
          <a:noFill/>
          <a:ln w="57150">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494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16</a:t>
            </a:fld>
            <a:endParaRPr lang="es-C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88897"/>
            <a:ext cx="6988175" cy="5100637"/>
          </a:xfrm>
          <a:prstGeom prst="rect">
            <a:avLst/>
          </a:prstGeom>
          <a:noFill/>
          <a:ln w="57150">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653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17</a:t>
            </a:fld>
            <a:endParaRPr lang="es-C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6643687" cy="5116512"/>
          </a:xfrm>
          <a:prstGeom prst="rect">
            <a:avLst/>
          </a:prstGeom>
          <a:noFill/>
          <a:ln w="57150">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419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18</a:t>
            </a:fld>
            <a:endParaRPr lang="es-CR"/>
          </a:p>
        </p:txBody>
      </p:sp>
      <p:pic>
        <p:nvPicPr>
          <p:cNvPr id="2" name="Imagen 1"/>
          <p:cNvPicPr>
            <a:picLocks noChangeAspect="1"/>
          </p:cNvPicPr>
          <p:nvPr/>
        </p:nvPicPr>
        <p:blipFill>
          <a:blip r:embed="rId2"/>
          <a:stretch>
            <a:fillRect/>
          </a:stretch>
        </p:blipFill>
        <p:spPr>
          <a:xfrm>
            <a:off x="179512" y="1600391"/>
            <a:ext cx="7090263" cy="5121084"/>
          </a:xfrm>
          <a:prstGeom prst="rect">
            <a:avLst/>
          </a:prstGeom>
        </p:spPr>
      </p:pic>
    </p:spTree>
    <p:extLst>
      <p:ext uri="{BB962C8B-B14F-4D97-AF65-F5344CB8AC3E}">
        <p14:creationId xmlns:p14="http://schemas.microsoft.com/office/powerpoint/2010/main" val="3562083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348880"/>
            <a:ext cx="8229600" cy="1143000"/>
          </a:xfrm>
        </p:spPr>
        <p:txBody>
          <a:bodyPr/>
          <a:lstStyle/>
          <a:p>
            <a:r>
              <a:rPr lang="es-CR" sz="6600" dirty="0" smtClean="0"/>
              <a:t>Los interesados</a:t>
            </a:r>
            <a:br>
              <a:rPr lang="es-CR" sz="6600" dirty="0" smtClean="0"/>
            </a:br>
            <a:r>
              <a:rPr lang="es-CR" sz="6600" dirty="0" smtClean="0"/>
              <a:t>¿Quiénes son?</a:t>
            </a:r>
            <a:endParaRPr lang="es-CR" sz="6600" dirty="0"/>
          </a:p>
        </p:txBody>
      </p:sp>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19</a:t>
            </a:fld>
            <a:endParaRPr lang="es-CR"/>
          </a:p>
        </p:txBody>
      </p:sp>
      <p:pic>
        <p:nvPicPr>
          <p:cNvPr id="6" name="Picture 4" descr="iStock_000006321121Small.jpg"/>
          <p:cNvPicPr>
            <a:picLocks noChangeAspect="1"/>
          </p:cNvPicPr>
          <p:nvPr/>
        </p:nvPicPr>
        <p:blipFill>
          <a:blip r:embed="rId2">
            <a:extLst>
              <a:ext uri="{28A0092B-C50C-407E-A947-70E740481C1C}">
                <a14:useLocalDpi xmlns:a14="http://schemas.microsoft.com/office/drawing/2010/main" val="0"/>
              </a:ext>
            </a:extLst>
          </a:blip>
          <a:srcRect l="25000" r="26666" b="35556"/>
          <a:stretch>
            <a:fillRect/>
          </a:stretch>
        </p:blipFill>
        <p:spPr bwMode="auto">
          <a:xfrm>
            <a:off x="6300192" y="414655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370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536" y="2348880"/>
            <a:ext cx="8291513" cy="1079500"/>
          </a:xfrm>
        </p:spPr>
        <p:txBody>
          <a:bodyPr/>
          <a:lstStyle/>
          <a:p>
            <a:pPr eaLnBrk="1" fontAlgn="auto" hangingPunct="1">
              <a:spcAft>
                <a:spcPts val="0"/>
              </a:spcAft>
              <a:defRPr/>
            </a:pPr>
            <a:r>
              <a:rPr lang="es-CR" sz="6000"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ea typeface="+mn-ea"/>
                <a:cs typeface="Arial" pitchFamily="34" charset="0"/>
              </a:rPr>
              <a:t/>
            </a:r>
            <a:br>
              <a:rPr lang="es-CR" sz="6000"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ea typeface="+mn-ea"/>
                <a:cs typeface="Arial" pitchFamily="34" charset="0"/>
              </a:rPr>
            </a:br>
            <a:r>
              <a:rPr lang="es-CR" sz="60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ea typeface="+mn-ea"/>
                <a:cs typeface="Arial" pitchFamily="34" charset="0"/>
              </a:rPr>
              <a:t/>
            </a:r>
            <a:br>
              <a:rPr lang="es-CR" sz="60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ea typeface="+mn-ea"/>
                <a:cs typeface="Arial" pitchFamily="34" charset="0"/>
              </a:rPr>
            </a:br>
            <a:r>
              <a:rPr lang="es-CR" sz="6000"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ea typeface="+mn-ea"/>
                <a:cs typeface="Arial" pitchFamily="34" charset="0"/>
              </a:rPr>
              <a:t>Introducción</a:t>
            </a:r>
            <a:r>
              <a:rPr lang="en-US" sz="6000"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ea typeface="+mn-ea"/>
                <a:cs typeface="Arial" pitchFamily="34" charset="0"/>
              </a:rPr>
              <a:t> </a:t>
            </a:r>
            <a:r>
              <a:rPr lang="en-US" sz="60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ea typeface="+mn-ea"/>
                <a:cs typeface="Arial" pitchFamily="34" charset="0"/>
              </a:rPr>
              <a:t>a la </a:t>
            </a:r>
            <a:r>
              <a:rPr lang="es-CR" sz="6000" b="1"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ea typeface="+mn-ea"/>
                <a:cs typeface="Arial" pitchFamily="34" charset="0"/>
              </a:rPr>
              <a:t>Administración de Proyectos</a:t>
            </a:r>
            <a:endParaRPr lang="es-CR" sz="60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Arial" pitchFamily="34" charset="0"/>
              <a:ea typeface="+mn-ea"/>
              <a:cs typeface="Arial" pitchFamily="34" charset="0"/>
            </a:endParaRPr>
          </a:p>
        </p:txBody>
      </p:sp>
      <p:sp>
        <p:nvSpPr>
          <p:cNvPr id="3075" name="Rectangle 3"/>
          <p:cNvSpPr>
            <a:spLocks noGrp="1" noChangeArrowheads="1"/>
          </p:cNvSpPr>
          <p:nvPr>
            <p:ph type="subTitle" idx="1"/>
          </p:nvPr>
        </p:nvSpPr>
        <p:spPr>
          <a:xfrm>
            <a:off x="357188" y="3000375"/>
            <a:ext cx="8496300" cy="1785938"/>
          </a:xfrm>
        </p:spPr>
        <p:txBody>
          <a:bodyPr/>
          <a:lstStyle/>
          <a:p>
            <a:pPr eaLnBrk="1" hangingPunct="1"/>
            <a:r>
              <a:rPr lang="es-CR" sz="4800" b="1" i="1" dirty="0" smtClean="0">
                <a:solidFill>
                  <a:srgbClr val="FF0000"/>
                </a:solidFill>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20</a:t>
            </a:fld>
            <a:endParaRPr lang="es-C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75433"/>
            <a:ext cx="6912768" cy="4963480"/>
          </a:xfrm>
          <a:prstGeom prst="rect">
            <a:avLst/>
          </a:prstGeom>
          <a:noFill/>
          <a:ln w="57150">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874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21</a:t>
            </a:fld>
            <a:endParaRPr lang="es-CR"/>
          </a:p>
        </p:txBody>
      </p:sp>
      <p:pic>
        <p:nvPicPr>
          <p:cNvPr id="2" name="Imagen 1"/>
          <p:cNvPicPr>
            <a:picLocks noChangeAspect="1"/>
          </p:cNvPicPr>
          <p:nvPr/>
        </p:nvPicPr>
        <p:blipFill>
          <a:blip r:embed="rId2"/>
          <a:stretch>
            <a:fillRect/>
          </a:stretch>
        </p:blipFill>
        <p:spPr>
          <a:xfrm>
            <a:off x="251520" y="1340768"/>
            <a:ext cx="7056784" cy="5292589"/>
          </a:xfrm>
          <a:prstGeom prst="rect">
            <a:avLst/>
          </a:prstGeom>
        </p:spPr>
      </p:pic>
    </p:spTree>
    <p:extLst>
      <p:ext uri="{BB962C8B-B14F-4D97-AF65-F5344CB8AC3E}">
        <p14:creationId xmlns:p14="http://schemas.microsoft.com/office/powerpoint/2010/main" val="800081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22</a:t>
            </a:fld>
            <a:endParaRPr lang="es-CR"/>
          </a:p>
        </p:txBody>
      </p:sp>
      <p:pic>
        <p:nvPicPr>
          <p:cNvPr id="2" name="Imagen 1"/>
          <p:cNvPicPr>
            <a:picLocks noChangeAspect="1"/>
          </p:cNvPicPr>
          <p:nvPr/>
        </p:nvPicPr>
        <p:blipFill>
          <a:blip r:embed="rId2"/>
          <a:stretch>
            <a:fillRect/>
          </a:stretch>
        </p:blipFill>
        <p:spPr>
          <a:xfrm>
            <a:off x="55387" y="1187369"/>
            <a:ext cx="7560840" cy="5670631"/>
          </a:xfrm>
          <a:prstGeom prst="rect">
            <a:avLst/>
          </a:prstGeom>
        </p:spPr>
      </p:pic>
    </p:spTree>
    <p:extLst>
      <p:ext uri="{BB962C8B-B14F-4D97-AF65-F5344CB8AC3E}">
        <p14:creationId xmlns:p14="http://schemas.microsoft.com/office/powerpoint/2010/main" val="1129742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23</a:t>
            </a:fld>
            <a:endParaRPr lang="es-CR"/>
          </a:p>
        </p:txBody>
      </p:sp>
      <p:pic>
        <p:nvPicPr>
          <p:cNvPr id="2" name="Imagen 1"/>
          <p:cNvPicPr>
            <a:picLocks noChangeAspect="1"/>
          </p:cNvPicPr>
          <p:nvPr/>
        </p:nvPicPr>
        <p:blipFill>
          <a:blip r:embed="rId2"/>
          <a:stretch>
            <a:fillRect/>
          </a:stretch>
        </p:blipFill>
        <p:spPr>
          <a:xfrm>
            <a:off x="0" y="1214753"/>
            <a:ext cx="7524328" cy="5643247"/>
          </a:xfrm>
          <a:prstGeom prst="rect">
            <a:avLst/>
          </a:prstGeom>
        </p:spPr>
      </p:pic>
    </p:spTree>
    <p:extLst>
      <p:ext uri="{BB962C8B-B14F-4D97-AF65-F5344CB8AC3E}">
        <p14:creationId xmlns:p14="http://schemas.microsoft.com/office/powerpoint/2010/main" val="1059246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24</a:t>
            </a:fld>
            <a:endParaRPr lang="es-CR"/>
          </a:p>
        </p:txBody>
      </p:sp>
      <p:pic>
        <p:nvPicPr>
          <p:cNvPr id="2" name="Imagen 1"/>
          <p:cNvPicPr>
            <a:picLocks noChangeAspect="1"/>
          </p:cNvPicPr>
          <p:nvPr/>
        </p:nvPicPr>
        <p:blipFill>
          <a:blip r:embed="rId2"/>
          <a:stretch>
            <a:fillRect/>
          </a:stretch>
        </p:blipFill>
        <p:spPr>
          <a:xfrm>
            <a:off x="0" y="1214753"/>
            <a:ext cx="7524328" cy="5643247"/>
          </a:xfrm>
          <a:prstGeom prst="rect">
            <a:avLst/>
          </a:prstGeom>
        </p:spPr>
      </p:pic>
    </p:spTree>
    <p:extLst>
      <p:ext uri="{BB962C8B-B14F-4D97-AF65-F5344CB8AC3E}">
        <p14:creationId xmlns:p14="http://schemas.microsoft.com/office/powerpoint/2010/main" val="1563988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25</a:t>
            </a:fld>
            <a:endParaRPr lang="es-CR"/>
          </a:p>
        </p:txBody>
      </p:sp>
      <p:pic>
        <p:nvPicPr>
          <p:cNvPr id="2" name="Imagen 1"/>
          <p:cNvPicPr>
            <a:picLocks noChangeAspect="1"/>
          </p:cNvPicPr>
          <p:nvPr/>
        </p:nvPicPr>
        <p:blipFill>
          <a:blip r:embed="rId2"/>
          <a:stretch>
            <a:fillRect/>
          </a:stretch>
        </p:blipFill>
        <p:spPr>
          <a:xfrm>
            <a:off x="1432" y="1215829"/>
            <a:ext cx="7522895" cy="5642172"/>
          </a:xfrm>
          <a:prstGeom prst="rect">
            <a:avLst/>
          </a:prstGeom>
        </p:spPr>
      </p:pic>
    </p:spTree>
    <p:extLst>
      <p:ext uri="{BB962C8B-B14F-4D97-AF65-F5344CB8AC3E}">
        <p14:creationId xmlns:p14="http://schemas.microsoft.com/office/powerpoint/2010/main" val="3953645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1524000" y="3324225"/>
          <a:ext cx="6072188" cy="1617663"/>
        </p:xfrm>
        <a:graphic>
          <a:graphicData uri="http://schemas.openxmlformats.org/drawingml/2006/table">
            <a:tbl>
              <a:tblPr firstRow="1" bandRow="1">
                <a:tableStyleId>{7DF18680-E054-41AD-8BC1-D1AEF772440D}</a:tableStyleId>
              </a:tblPr>
              <a:tblGrid>
                <a:gridCol w="1015975"/>
                <a:gridCol w="1015975"/>
                <a:gridCol w="1015975"/>
                <a:gridCol w="1368119"/>
                <a:gridCol w="1656144"/>
              </a:tblGrid>
              <a:tr h="823660">
                <a:tc>
                  <a:txBody>
                    <a:bodyPr/>
                    <a:lstStyle/>
                    <a:p>
                      <a:r>
                        <a:rPr lang="es-CR" sz="1200" dirty="0" smtClean="0"/>
                        <a:t>Involucrado</a:t>
                      </a:r>
                      <a:endParaRPr lang="es-CR" sz="1200" dirty="0"/>
                    </a:p>
                  </a:txBody>
                  <a:tcPr marL="91438" marR="91438" marT="45759" marB="45759"/>
                </a:tc>
                <a:tc>
                  <a:txBody>
                    <a:bodyPr/>
                    <a:lstStyle/>
                    <a:p>
                      <a:r>
                        <a:rPr lang="es-CR" sz="1200" dirty="0" smtClean="0"/>
                        <a:t>Interés</a:t>
                      </a:r>
                    </a:p>
                    <a:p>
                      <a:r>
                        <a:rPr lang="es-CR" sz="1200" dirty="0" smtClean="0"/>
                        <a:t>(alto-medio-bajo)</a:t>
                      </a:r>
                      <a:endParaRPr lang="es-CR" sz="1200" dirty="0"/>
                    </a:p>
                  </a:txBody>
                  <a:tcPr marL="91438" marR="91438" marT="45759" marB="45759"/>
                </a:tc>
                <a:tc>
                  <a:txBody>
                    <a:bodyPr/>
                    <a:lstStyle/>
                    <a:p>
                      <a:r>
                        <a:rPr lang="es-CR" sz="1200" dirty="0" smtClean="0"/>
                        <a:t>Influencia</a:t>
                      </a:r>
                    </a:p>
                    <a:p>
                      <a:r>
                        <a:rPr lang="es-CR" sz="1200" dirty="0" smtClean="0"/>
                        <a:t>(alto-medio-bajo)</a:t>
                      </a:r>
                    </a:p>
                    <a:p>
                      <a:endParaRPr lang="es-CR" sz="1200" dirty="0"/>
                    </a:p>
                  </a:txBody>
                  <a:tcPr marL="91438" marR="91438" marT="45759" marB="45759"/>
                </a:tc>
                <a:tc>
                  <a:txBody>
                    <a:bodyPr/>
                    <a:lstStyle/>
                    <a:p>
                      <a:r>
                        <a:rPr lang="es-CR" sz="1200" dirty="0" smtClean="0"/>
                        <a:t>Requerimientos básicos</a:t>
                      </a:r>
                      <a:endParaRPr lang="es-CR" sz="1200" dirty="0"/>
                    </a:p>
                  </a:txBody>
                  <a:tcPr marL="91438" marR="91438" marT="45759" marB="45759"/>
                </a:tc>
                <a:tc>
                  <a:txBody>
                    <a:bodyPr/>
                    <a:lstStyle/>
                    <a:p>
                      <a:r>
                        <a:rPr lang="es-CR" sz="1200" dirty="0" smtClean="0"/>
                        <a:t>Datos del involucrado (ubicación, teléfono, Email., </a:t>
                      </a:r>
                      <a:r>
                        <a:rPr lang="es-CR" sz="1200" dirty="0" err="1" smtClean="0"/>
                        <a:t>etc</a:t>
                      </a:r>
                      <a:endParaRPr lang="es-CR" sz="1200" dirty="0"/>
                    </a:p>
                  </a:txBody>
                  <a:tcPr marL="91438" marR="91438" marT="45759" marB="45759"/>
                </a:tc>
              </a:tr>
              <a:tr h="371156">
                <a:tc>
                  <a:txBody>
                    <a:bodyPr/>
                    <a:lstStyle/>
                    <a:p>
                      <a:endParaRPr lang="es-CR" sz="1800" dirty="0"/>
                    </a:p>
                  </a:txBody>
                  <a:tcPr marL="91438" marR="91438" marT="45759" marB="45759"/>
                </a:tc>
                <a:tc>
                  <a:txBody>
                    <a:bodyPr/>
                    <a:lstStyle/>
                    <a:p>
                      <a:endParaRPr lang="es-CR" sz="1800"/>
                    </a:p>
                  </a:txBody>
                  <a:tcPr marL="91438" marR="91438" marT="45759" marB="45759"/>
                </a:tc>
                <a:tc>
                  <a:txBody>
                    <a:bodyPr/>
                    <a:lstStyle/>
                    <a:p>
                      <a:endParaRPr lang="es-CR" sz="1800"/>
                    </a:p>
                  </a:txBody>
                  <a:tcPr marL="91438" marR="91438" marT="45759" marB="45759"/>
                </a:tc>
                <a:tc>
                  <a:txBody>
                    <a:bodyPr/>
                    <a:lstStyle/>
                    <a:p>
                      <a:endParaRPr lang="es-CR" sz="1800"/>
                    </a:p>
                  </a:txBody>
                  <a:tcPr marL="91438" marR="91438" marT="45759" marB="45759"/>
                </a:tc>
                <a:tc>
                  <a:txBody>
                    <a:bodyPr/>
                    <a:lstStyle/>
                    <a:p>
                      <a:endParaRPr lang="es-CR" sz="1800"/>
                    </a:p>
                  </a:txBody>
                  <a:tcPr marL="91438" marR="91438" marT="45759" marB="45759"/>
                </a:tc>
              </a:tr>
              <a:tr h="422847">
                <a:tc>
                  <a:txBody>
                    <a:bodyPr/>
                    <a:lstStyle/>
                    <a:p>
                      <a:endParaRPr lang="es-CR" sz="1800"/>
                    </a:p>
                  </a:txBody>
                  <a:tcPr marL="91438" marR="91438" marT="45759" marB="45759"/>
                </a:tc>
                <a:tc>
                  <a:txBody>
                    <a:bodyPr/>
                    <a:lstStyle/>
                    <a:p>
                      <a:endParaRPr lang="es-CR" sz="1800"/>
                    </a:p>
                  </a:txBody>
                  <a:tcPr marL="91438" marR="91438" marT="45759" marB="45759"/>
                </a:tc>
                <a:tc>
                  <a:txBody>
                    <a:bodyPr/>
                    <a:lstStyle/>
                    <a:p>
                      <a:endParaRPr lang="es-CR" sz="1800"/>
                    </a:p>
                  </a:txBody>
                  <a:tcPr marL="91438" marR="91438" marT="45759" marB="45759"/>
                </a:tc>
                <a:tc>
                  <a:txBody>
                    <a:bodyPr/>
                    <a:lstStyle/>
                    <a:p>
                      <a:endParaRPr lang="es-CR" sz="1800"/>
                    </a:p>
                  </a:txBody>
                  <a:tcPr marL="91438" marR="91438" marT="45759" marB="45759"/>
                </a:tc>
                <a:tc>
                  <a:txBody>
                    <a:bodyPr/>
                    <a:lstStyle/>
                    <a:p>
                      <a:endParaRPr lang="es-CR" sz="1800" dirty="0"/>
                    </a:p>
                  </a:txBody>
                  <a:tcPr marL="91438" marR="91438" marT="45759" marB="45759"/>
                </a:tc>
              </a:tr>
            </a:tbl>
          </a:graphicData>
        </a:graphic>
      </p:graphicFrame>
      <p:sp>
        <p:nvSpPr>
          <p:cNvPr id="28700" name="3 CuadroTexto"/>
          <p:cNvSpPr txBox="1">
            <a:spLocks noChangeArrowheads="1"/>
          </p:cNvSpPr>
          <p:nvPr/>
        </p:nvSpPr>
        <p:spPr bwMode="auto">
          <a:xfrm>
            <a:off x="1984375" y="1916113"/>
            <a:ext cx="5184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CR" altLang="es-CR" sz="2400" dirty="0">
                <a:latin typeface="Times New Roman" panose="02020603050405020304" pitchFamily="18" charset="0"/>
              </a:rPr>
              <a:t>Para identificar a los involucrados se puede usar el siguiente cuadro</a:t>
            </a:r>
          </a:p>
        </p:txBody>
      </p:sp>
    </p:spTree>
    <p:extLst>
      <p:ext uri="{BB962C8B-B14F-4D97-AF65-F5344CB8AC3E}">
        <p14:creationId xmlns:p14="http://schemas.microsoft.com/office/powerpoint/2010/main" val="13129184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iStock_000008697078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2565400"/>
            <a:ext cx="5275263"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1"/>
          <p:cNvSpPr txBox="1">
            <a:spLocks noChangeArrowheads="1"/>
          </p:cNvSpPr>
          <p:nvPr/>
        </p:nvSpPr>
        <p:spPr bwMode="auto">
          <a:xfrm>
            <a:off x="320675" y="1117600"/>
            <a:ext cx="80121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CR" sz="4400" b="1">
                <a:solidFill>
                  <a:srgbClr val="9900CC"/>
                </a:solidFill>
              </a:rPr>
              <a:t>Iniciamos con el área de  Integración</a:t>
            </a:r>
            <a:endParaRPr lang="es-CR" altLang="es-CR" sz="4400" b="1">
              <a:solidFill>
                <a:srgbClr val="9900CC"/>
              </a:solidFill>
            </a:endParaRPr>
          </a:p>
        </p:txBody>
      </p:sp>
    </p:spTree>
    <p:extLst>
      <p:ext uri="{BB962C8B-B14F-4D97-AF65-F5344CB8AC3E}">
        <p14:creationId xmlns:p14="http://schemas.microsoft.com/office/powerpoint/2010/main" val="32695342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950" y="1758950"/>
            <a:ext cx="8686800" cy="2246313"/>
          </a:xfrm>
          <a:prstGeom prst="rect">
            <a:avLst/>
          </a:prstGeom>
          <a:noFill/>
        </p:spPr>
        <p:txBody>
          <a:bodyPr>
            <a:spAutoFit/>
          </a:bodyPr>
          <a:lstStyle/>
          <a:p>
            <a:pPr marL="273050" indent="-273050" algn="just">
              <a:buClr>
                <a:srgbClr val="C00000"/>
              </a:buClr>
              <a:buFont typeface="Arial" pitchFamily="34" charset="0"/>
              <a:buChar char="•"/>
              <a:defRPr/>
            </a:pPr>
            <a:r>
              <a:rPr lang="es-CR" sz="2800" dirty="0">
                <a:latin typeface="+mj-lt"/>
                <a:cs typeface="Arial" charset="0"/>
              </a:rPr>
              <a:t>La gestión de la integración del proyecto incluye los procesos y actividades necesarios para identificar, definir, combinar, unificar y coordinar los diversos procesos y actividades de la dirección de proyectos dentro de los grupos de procesos de la dirección de proyectos.</a:t>
            </a:r>
          </a:p>
        </p:txBody>
      </p:sp>
      <p:pic>
        <p:nvPicPr>
          <p:cNvPr id="23555" name="Picture 3" descr="Muñecos piño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3536950"/>
            <a:ext cx="442595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1515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Stock_000009977223XSmall.jpg"/>
          <p:cNvPicPr>
            <a:picLocks noChangeAspect="1"/>
          </p:cNvPicPr>
          <p:nvPr/>
        </p:nvPicPr>
        <p:blipFill>
          <a:blip r:embed="rId2">
            <a:extLst>
              <a:ext uri="{28A0092B-C50C-407E-A947-70E740481C1C}">
                <a14:useLocalDpi xmlns:a14="http://schemas.microsoft.com/office/drawing/2010/main" val="0"/>
              </a:ext>
            </a:extLst>
          </a:blip>
          <a:srcRect l="27950"/>
          <a:stretch>
            <a:fillRect/>
          </a:stretch>
        </p:blipFill>
        <p:spPr bwMode="auto">
          <a:xfrm>
            <a:off x="34925" y="2586038"/>
            <a:ext cx="4105275" cy="427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798888" y="4518025"/>
            <a:ext cx="4876800" cy="1143000"/>
          </a:xfrm>
          <a:prstGeom prst="rect">
            <a:avLst/>
          </a:prstGeom>
        </p:spPr>
        <p:txBody>
          <a:bodyPr anchor="ctr"/>
          <a:lstStyle/>
          <a:p>
            <a:pPr algn="ctr" fontAlgn="auto">
              <a:spcAft>
                <a:spcPts val="0"/>
              </a:spcAft>
              <a:defRPr/>
            </a:pPr>
            <a:r>
              <a:rPr lang="es-MX" sz="6000" b="1" dirty="0">
                <a:latin typeface="+mj-lt"/>
                <a:ea typeface="+mj-ea"/>
                <a:cs typeface="+mj-cs"/>
              </a:rPr>
              <a:t>Objetivos de la integración</a:t>
            </a:r>
            <a:endParaRPr lang="es-CR" sz="6000" b="1" dirty="0">
              <a:latin typeface="+mj-lt"/>
              <a:ea typeface="+mj-ea"/>
              <a:cs typeface="+mj-cs"/>
            </a:endParaRPr>
          </a:p>
        </p:txBody>
      </p:sp>
    </p:spTree>
    <p:extLst>
      <p:ext uri="{BB962C8B-B14F-4D97-AF65-F5344CB8AC3E}">
        <p14:creationId xmlns:p14="http://schemas.microsoft.com/office/powerpoint/2010/main" val="2762535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313" y="1773238"/>
            <a:ext cx="8229600" cy="4525962"/>
          </a:xfrm>
        </p:spPr>
        <p:txBody>
          <a:bodyPr rtlCol="0">
            <a:normAutofit/>
          </a:bodyPr>
          <a:lstStyle/>
          <a:p>
            <a:pPr marL="0" indent="0" eaLnBrk="1" fontAlgn="auto" hangingPunct="1">
              <a:spcAft>
                <a:spcPts val="0"/>
              </a:spcAft>
              <a:buNone/>
              <a:defRPr/>
            </a:pPr>
            <a:r>
              <a:rPr lang="en-US" sz="5200" b="1" i="1" dirty="0" err="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Tema</a:t>
            </a:r>
            <a:r>
              <a:rPr lang="en-US" sz="5200" b="1" i="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 3</a:t>
            </a:r>
          </a:p>
          <a:p>
            <a:pPr marL="457200" indent="-457200" eaLnBrk="1" fontAlgn="auto" hangingPunct="1">
              <a:spcAft>
                <a:spcPts val="0"/>
              </a:spcAft>
              <a:defRPr/>
            </a:pPr>
            <a:r>
              <a:rPr lang="es-CR" sz="3600" b="1" dirty="0"/>
              <a:t>Equipos de trabajo</a:t>
            </a:r>
          </a:p>
          <a:p>
            <a:pPr marL="457200" indent="-457200" eaLnBrk="1" fontAlgn="auto" hangingPunct="1">
              <a:spcAft>
                <a:spcPts val="0"/>
              </a:spcAft>
              <a:defRPr/>
            </a:pPr>
            <a:r>
              <a:rPr lang="es-CR" sz="3600" b="1" dirty="0"/>
              <a:t>Los interesados</a:t>
            </a:r>
            <a:endParaRPr lang="en-US" sz="3600" b="1" dirty="0"/>
          </a:p>
          <a:p>
            <a:pPr eaLnBrk="1" fontAlgn="auto" hangingPunct="1">
              <a:spcAft>
                <a:spcPts val="0"/>
              </a:spcAft>
              <a:defRPr/>
            </a:pPr>
            <a:r>
              <a:rPr lang="es-CR" altLang="es-CR" sz="3600" b="1" dirty="0" smtClean="0"/>
              <a:t> Procesos </a:t>
            </a:r>
            <a:r>
              <a:rPr lang="es-CR" altLang="es-CR" sz="3600" b="1" dirty="0"/>
              <a:t>del área de Integración</a:t>
            </a:r>
          </a:p>
          <a:p>
            <a:pPr marL="914400" lvl="1" indent="-457200" eaLnBrk="1" fontAlgn="auto" hangingPunct="1">
              <a:spcAft>
                <a:spcPts val="0"/>
              </a:spcAft>
              <a:buFont typeface="Arial" panose="020B0604020202020204" pitchFamily="34" charset="0"/>
              <a:buChar char="•"/>
              <a:defRPr/>
            </a:pPr>
            <a:r>
              <a:rPr lang="es-CR" sz="3600" b="1" dirty="0"/>
              <a:t>Desarrollar el Acta de Proyecto o Chárter de un proyecto</a:t>
            </a:r>
          </a:p>
          <a:p>
            <a:pPr marL="0" indent="0" eaLnBrk="1" fontAlgn="auto" hangingPunct="1">
              <a:spcAft>
                <a:spcPts val="0"/>
              </a:spcAft>
              <a:buFont typeface="Arial" pitchFamily="34" charset="0"/>
              <a:buNone/>
              <a:defRPr/>
            </a:pPr>
            <a:endParaRPr lang="es-CR" sz="2400" dirty="0" smtClean="0"/>
          </a:p>
        </p:txBody>
      </p:sp>
      <p:sp>
        <p:nvSpPr>
          <p:cNvPr id="6" name="5 Marcador de número de diapositiva"/>
          <p:cNvSpPr>
            <a:spLocks noGrp="1"/>
          </p:cNvSpPr>
          <p:nvPr>
            <p:ph type="sldNum" sz="quarter" idx="12"/>
          </p:nvPr>
        </p:nvSpPr>
        <p:spPr/>
        <p:txBody>
          <a:bodyPr/>
          <a:lstStyle/>
          <a:p>
            <a:pPr>
              <a:defRPr/>
            </a:pPr>
            <a:fld id="{0AA9D9D4-FB4A-4B32-A06E-077B184CC76F}" type="slidenum">
              <a:rPr lang="es-CR"/>
              <a:pPr>
                <a:defRPr/>
              </a:pPr>
              <a:t>3</a:t>
            </a:fld>
            <a:endParaRPr lang="es-C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descr="iStock_000009771167X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16475" y="1828800"/>
            <a:ext cx="4724400"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179388" y="2638425"/>
            <a:ext cx="4876800" cy="1600200"/>
          </a:xfrm>
          <a:prstGeom prst="rect">
            <a:avLst/>
          </a:prstGeom>
        </p:spPr>
        <p:txBody>
          <a:bodyPr anchor="ctr">
            <a:normAutofit fontScale="92500" lnSpcReduction="20000"/>
          </a:bodyPr>
          <a:lstStyle/>
          <a:p>
            <a:pPr algn="ctr" fontAlgn="auto">
              <a:spcAft>
                <a:spcPts val="0"/>
              </a:spcAft>
              <a:defRPr/>
            </a:pPr>
            <a:r>
              <a:rPr lang="es-MX" sz="6600" b="1" dirty="0">
                <a:solidFill>
                  <a:srgbClr val="00B0F0"/>
                </a:solidFill>
                <a:latin typeface="+mj-lt"/>
                <a:ea typeface="+mj-ea"/>
                <a:cs typeface="+mj-cs"/>
              </a:rPr>
              <a:t>1. Concluir el proyecto</a:t>
            </a:r>
            <a:endParaRPr lang="es-CR" sz="6600" b="1" dirty="0">
              <a:solidFill>
                <a:srgbClr val="00B0F0"/>
              </a:solidFill>
              <a:latin typeface="+mj-lt"/>
              <a:ea typeface="+mj-ea"/>
              <a:cs typeface="+mj-cs"/>
            </a:endParaRPr>
          </a:p>
        </p:txBody>
      </p:sp>
    </p:spTree>
    <p:extLst>
      <p:ext uri="{BB962C8B-B14F-4D97-AF65-F5344CB8AC3E}">
        <p14:creationId xmlns:p14="http://schemas.microsoft.com/office/powerpoint/2010/main" val="599962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Respeto.jpg"/>
          <p:cNvPicPr>
            <a:picLocks noChangeAspect="1"/>
          </p:cNvPicPr>
          <p:nvPr/>
        </p:nvPicPr>
        <p:blipFill>
          <a:blip r:embed="rId2">
            <a:extLst>
              <a:ext uri="{28A0092B-C50C-407E-A947-70E740481C1C}">
                <a14:useLocalDpi xmlns:a14="http://schemas.microsoft.com/office/drawing/2010/main" val="0"/>
              </a:ext>
            </a:extLst>
          </a:blip>
          <a:srcRect l="20000" b="13333"/>
          <a:stretch>
            <a:fillRect/>
          </a:stretch>
        </p:blipFill>
        <p:spPr bwMode="auto">
          <a:xfrm>
            <a:off x="381000" y="1447800"/>
            <a:ext cx="6096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4268788" y="2667000"/>
            <a:ext cx="4876800" cy="2514600"/>
          </a:xfrm>
          <a:prstGeom prst="rect">
            <a:avLst/>
          </a:prstGeom>
        </p:spPr>
        <p:txBody>
          <a:bodyPr anchor="ctr">
            <a:normAutofit fontScale="92500" lnSpcReduction="20000"/>
          </a:bodyPr>
          <a:lstStyle/>
          <a:p>
            <a:pPr algn="ctr" fontAlgn="auto">
              <a:spcAft>
                <a:spcPts val="0"/>
              </a:spcAft>
              <a:defRPr/>
            </a:pPr>
            <a:r>
              <a:rPr lang="es-MX" sz="6600" b="1" dirty="0">
                <a:solidFill>
                  <a:srgbClr val="00B0F0"/>
                </a:solidFill>
                <a:latin typeface="+mj-lt"/>
                <a:ea typeface="+mj-ea"/>
                <a:cs typeface="+mj-cs"/>
              </a:rPr>
              <a:t>2. Lograr la satisfacción del cliente</a:t>
            </a:r>
            <a:endParaRPr lang="es-CR" sz="6600" b="1" dirty="0">
              <a:solidFill>
                <a:srgbClr val="00B0F0"/>
              </a:solidFill>
              <a:latin typeface="+mj-lt"/>
              <a:ea typeface="+mj-ea"/>
              <a:cs typeface="+mj-cs"/>
            </a:endParaRPr>
          </a:p>
        </p:txBody>
      </p:sp>
    </p:spTree>
    <p:extLst>
      <p:ext uri="{BB962C8B-B14F-4D97-AF65-F5344CB8AC3E}">
        <p14:creationId xmlns:p14="http://schemas.microsoft.com/office/powerpoint/2010/main" val="29938414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iStock_000009913921X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7938"/>
            <a:ext cx="5076825"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2282825" y="4941888"/>
            <a:ext cx="6681788" cy="1143000"/>
          </a:xfrm>
          <a:prstGeom prst="rect">
            <a:avLst/>
          </a:prstGeom>
        </p:spPr>
        <p:txBody>
          <a:bodyPr anchor="ctr"/>
          <a:lstStyle/>
          <a:p>
            <a:pPr algn="ctr" fontAlgn="auto">
              <a:spcAft>
                <a:spcPts val="0"/>
              </a:spcAft>
              <a:defRPr/>
            </a:pPr>
            <a:r>
              <a:rPr lang="es-MX" sz="5400" b="1" dirty="0">
                <a:latin typeface="+mj-lt"/>
                <a:ea typeface="+mj-ea"/>
                <a:cs typeface="+mj-cs"/>
              </a:rPr>
              <a:t>Actividades a realizar en la integración</a:t>
            </a:r>
            <a:endParaRPr lang="es-CR" sz="5400" b="1" dirty="0">
              <a:latin typeface="+mj-lt"/>
              <a:ea typeface="+mj-ea"/>
              <a:cs typeface="+mj-cs"/>
            </a:endParaRPr>
          </a:p>
        </p:txBody>
      </p:sp>
    </p:spTree>
    <p:extLst>
      <p:ext uri="{BB962C8B-B14F-4D97-AF65-F5344CB8AC3E}">
        <p14:creationId xmlns:p14="http://schemas.microsoft.com/office/powerpoint/2010/main" val="20758098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Stock_000010185659XSmall.jpg"/>
          <p:cNvPicPr>
            <a:picLocks noChangeAspect="1"/>
          </p:cNvPicPr>
          <p:nvPr/>
        </p:nvPicPr>
        <p:blipFill>
          <a:blip r:embed="rId2">
            <a:extLst>
              <a:ext uri="{28A0092B-C50C-407E-A947-70E740481C1C}">
                <a14:useLocalDpi xmlns:a14="http://schemas.microsoft.com/office/drawing/2010/main" val="0"/>
              </a:ext>
            </a:extLst>
          </a:blip>
          <a:srcRect l="22221"/>
          <a:stretch>
            <a:fillRect/>
          </a:stretch>
        </p:blipFill>
        <p:spPr bwMode="auto">
          <a:xfrm>
            <a:off x="-6350" y="1819275"/>
            <a:ext cx="39306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txBox="1">
            <a:spLocks/>
          </p:cNvSpPr>
          <p:nvPr/>
        </p:nvSpPr>
        <p:spPr>
          <a:xfrm>
            <a:off x="4495800" y="2743200"/>
            <a:ext cx="3683000" cy="1143000"/>
          </a:xfrm>
          <a:prstGeom prst="rect">
            <a:avLst/>
          </a:prstGeom>
        </p:spPr>
        <p:txBody>
          <a:bodyPr anchor="ctr">
            <a:normAutofit fontScale="77500" lnSpcReduction="20000"/>
          </a:bodyPr>
          <a:lstStyle/>
          <a:p>
            <a:pPr algn="ctr" fontAlgn="auto">
              <a:spcAft>
                <a:spcPts val="0"/>
              </a:spcAft>
              <a:defRPr/>
            </a:pPr>
            <a:r>
              <a:rPr lang="es-MX" sz="6600" b="1" dirty="0">
                <a:latin typeface="+mj-lt"/>
                <a:ea typeface="+mj-ea"/>
                <a:cs typeface="+mj-cs"/>
              </a:rPr>
              <a:t>1. Identificar</a:t>
            </a:r>
            <a:endParaRPr lang="es-CR" sz="6600" b="1" dirty="0">
              <a:latin typeface="+mj-lt"/>
              <a:ea typeface="+mj-ea"/>
              <a:cs typeface="+mj-cs"/>
            </a:endParaRPr>
          </a:p>
        </p:txBody>
      </p:sp>
    </p:spTree>
    <p:extLst>
      <p:ext uri="{BB962C8B-B14F-4D97-AF65-F5344CB8AC3E}">
        <p14:creationId xmlns:p14="http://schemas.microsoft.com/office/powerpoint/2010/main" val="28022603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iStock_000010186161X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16400" y="1968500"/>
            <a:ext cx="4683125"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txBox="1">
            <a:spLocks/>
          </p:cNvSpPr>
          <p:nvPr/>
        </p:nvSpPr>
        <p:spPr>
          <a:xfrm>
            <a:off x="533400" y="2590800"/>
            <a:ext cx="3683000" cy="1143000"/>
          </a:xfrm>
          <a:prstGeom prst="rect">
            <a:avLst/>
          </a:prstGeom>
        </p:spPr>
        <p:txBody>
          <a:bodyPr anchor="ctr">
            <a:normAutofit/>
          </a:bodyPr>
          <a:lstStyle/>
          <a:p>
            <a:pPr algn="ctr" fontAlgn="auto">
              <a:spcAft>
                <a:spcPts val="0"/>
              </a:spcAft>
              <a:defRPr/>
            </a:pPr>
            <a:r>
              <a:rPr lang="es-MX" sz="6600" b="1" dirty="0">
                <a:latin typeface="+mj-lt"/>
                <a:ea typeface="+mj-ea"/>
                <a:cs typeface="+mj-cs"/>
              </a:rPr>
              <a:t>2. Definir</a:t>
            </a:r>
            <a:endParaRPr lang="es-CR" sz="6600" b="1" dirty="0">
              <a:latin typeface="+mj-lt"/>
              <a:ea typeface="+mj-ea"/>
              <a:cs typeface="+mj-cs"/>
            </a:endParaRPr>
          </a:p>
        </p:txBody>
      </p:sp>
    </p:spTree>
    <p:extLst>
      <p:ext uri="{BB962C8B-B14F-4D97-AF65-F5344CB8AC3E}">
        <p14:creationId xmlns:p14="http://schemas.microsoft.com/office/powerpoint/2010/main" val="8246265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Stock_000007651968XSmall.jpg"/>
          <p:cNvPicPr>
            <a:picLocks noChangeAspect="1"/>
          </p:cNvPicPr>
          <p:nvPr/>
        </p:nvPicPr>
        <p:blipFill>
          <a:blip r:embed="rId2">
            <a:extLst>
              <a:ext uri="{28A0092B-C50C-407E-A947-70E740481C1C}">
                <a14:useLocalDpi xmlns:a14="http://schemas.microsoft.com/office/drawing/2010/main" val="0"/>
              </a:ext>
            </a:extLst>
          </a:blip>
          <a:srcRect l="23334"/>
          <a:stretch>
            <a:fillRect/>
          </a:stretch>
        </p:blipFill>
        <p:spPr bwMode="auto">
          <a:xfrm>
            <a:off x="0" y="1285875"/>
            <a:ext cx="4284663"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txBox="1">
            <a:spLocks/>
          </p:cNvSpPr>
          <p:nvPr/>
        </p:nvSpPr>
        <p:spPr>
          <a:xfrm>
            <a:off x="4648200" y="2590800"/>
            <a:ext cx="3683000" cy="1143000"/>
          </a:xfrm>
          <a:prstGeom prst="rect">
            <a:avLst/>
          </a:prstGeom>
        </p:spPr>
        <p:txBody>
          <a:bodyPr anchor="ctr">
            <a:normAutofit fontScale="77500" lnSpcReduction="20000"/>
          </a:bodyPr>
          <a:lstStyle/>
          <a:p>
            <a:pPr algn="ctr" fontAlgn="auto">
              <a:spcAft>
                <a:spcPts val="0"/>
              </a:spcAft>
              <a:defRPr/>
            </a:pPr>
            <a:r>
              <a:rPr lang="es-MX" sz="6600" b="1" dirty="0">
                <a:latin typeface="+mj-lt"/>
                <a:ea typeface="+mj-ea"/>
                <a:cs typeface="+mj-cs"/>
              </a:rPr>
              <a:t>3. Combinar</a:t>
            </a:r>
            <a:endParaRPr lang="es-CR" sz="6600" b="1" dirty="0">
              <a:latin typeface="+mj-lt"/>
              <a:ea typeface="+mj-ea"/>
              <a:cs typeface="+mj-cs"/>
            </a:endParaRPr>
          </a:p>
        </p:txBody>
      </p:sp>
    </p:spTree>
    <p:extLst>
      <p:ext uri="{BB962C8B-B14F-4D97-AF65-F5344CB8AC3E}">
        <p14:creationId xmlns:p14="http://schemas.microsoft.com/office/powerpoint/2010/main" val="42700652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Stock_000003464820XSmall.jpg"/>
          <p:cNvPicPr>
            <a:picLocks noChangeAspect="1"/>
          </p:cNvPicPr>
          <p:nvPr/>
        </p:nvPicPr>
        <p:blipFill>
          <a:blip r:embed="rId2">
            <a:extLst>
              <a:ext uri="{28A0092B-C50C-407E-A947-70E740481C1C}">
                <a14:useLocalDpi xmlns:a14="http://schemas.microsoft.com/office/drawing/2010/main" val="0"/>
              </a:ext>
            </a:extLst>
          </a:blip>
          <a:srcRect r="20869"/>
          <a:stretch>
            <a:fillRect/>
          </a:stretch>
        </p:blipFill>
        <p:spPr bwMode="auto">
          <a:xfrm>
            <a:off x="5148263" y="2119313"/>
            <a:ext cx="3760787" cy="473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txBox="1">
            <a:spLocks/>
          </p:cNvSpPr>
          <p:nvPr/>
        </p:nvSpPr>
        <p:spPr>
          <a:xfrm>
            <a:off x="609600" y="2362200"/>
            <a:ext cx="3683000" cy="1143000"/>
          </a:xfrm>
          <a:prstGeom prst="rect">
            <a:avLst/>
          </a:prstGeom>
        </p:spPr>
        <p:txBody>
          <a:bodyPr anchor="ctr">
            <a:normAutofit fontScale="92500"/>
          </a:bodyPr>
          <a:lstStyle/>
          <a:p>
            <a:pPr algn="ctr" fontAlgn="auto">
              <a:spcAft>
                <a:spcPts val="0"/>
              </a:spcAft>
              <a:defRPr/>
            </a:pPr>
            <a:r>
              <a:rPr lang="es-MX" sz="6600" b="1" dirty="0">
                <a:latin typeface="+mj-lt"/>
                <a:ea typeface="+mj-ea"/>
                <a:cs typeface="+mj-cs"/>
              </a:rPr>
              <a:t>4. Unificar</a:t>
            </a:r>
            <a:endParaRPr lang="es-CR" sz="6600" b="1" dirty="0">
              <a:latin typeface="+mj-lt"/>
              <a:ea typeface="+mj-ea"/>
              <a:cs typeface="+mj-cs"/>
            </a:endParaRPr>
          </a:p>
        </p:txBody>
      </p:sp>
    </p:spTree>
    <p:extLst>
      <p:ext uri="{BB962C8B-B14F-4D97-AF65-F5344CB8AC3E}">
        <p14:creationId xmlns:p14="http://schemas.microsoft.com/office/powerpoint/2010/main" val="26391413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9700" y="2708275"/>
            <a:ext cx="3683000" cy="1143000"/>
          </a:xfrm>
          <a:prstGeom prst="rect">
            <a:avLst/>
          </a:prstGeom>
        </p:spPr>
        <p:txBody>
          <a:bodyPr anchor="ctr">
            <a:normAutofit fontScale="77500" lnSpcReduction="20000"/>
          </a:bodyPr>
          <a:lstStyle/>
          <a:p>
            <a:pPr algn="ctr" fontAlgn="auto">
              <a:spcAft>
                <a:spcPts val="0"/>
              </a:spcAft>
              <a:defRPr/>
            </a:pPr>
            <a:r>
              <a:rPr lang="es-MX" sz="6600" b="1" dirty="0">
                <a:latin typeface="+mj-lt"/>
                <a:ea typeface="+mj-ea"/>
                <a:cs typeface="+mj-cs"/>
              </a:rPr>
              <a:t>5. Coordinar</a:t>
            </a:r>
            <a:endParaRPr lang="es-CR" sz="6600" b="1" dirty="0">
              <a:latin typeface="+mj-lt"/>
              <a:ea typeface="+mj-ea"/>
              <a:cs typeface="+mj-cs"/>
            </a:endParaRPr>
          </a:p>
        </p:txBody>
      </p:sp>
      <p:pic>
        <p:nvPicPr>
          <p:cNvPr id="32771" name="Picture 3" descr="iStock_000007651759XSmall.jpg"/>
          <p:cNvPicPr>
            <a:picLocks noChangeAspect="1"/>
          </p:cNvPicPr>
          <p:nvPr/>
        </p:nvPicPr>
        <p:blipFill>
          <a:blip r:embed="rId2">
            <a:extLst>
              <a:ext uri="{28A0092B-C50C-407E-A947-70E740481C1C}">
                <a14:useLocalDpi xmlns:a14="http://schemas.microsoft.com/office/drawing/2010/main" val="0"/>
              </a:ext>
            </a:extLst>
          </a:blip>
          <a:srcRect l="11505"/>
          <a:stretch>
            <a:fillRect/>
          </a:stretch>
        </p:blipFill>
        <p:spPr bwMode="auto">
          <a:xfrm>
            <a:off x="0" y="2032000"/>
            <a:ext cx="4284663"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0156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descr="Solo piñones.PNG"/>
          <p:cNvPicPr>
            <a:picLocks noChangeAspect="1"/>
          </p:cNvPicPr>
          <p:nvPr/>
        </p:nvPicPr>
        <p:blipFill>
          <a:blip r:embed="rId2">
            <a:extLst>
              <a:ext uri="{28A0092B-C50C-407E-A947-70E740481C1C}">
                <a14:useLocalDpi xmlns:a14="http://schemas.microsoft.com/office/drawing/2010/main" val="0"/>
              </a:ext>
            </a:extLst>
          </a:blip>
          <a:srcRect l="8977" r="8167"/>
          <a:stretch>
            <a:fillRect/>
          </a:stretch>
        </p:blipFill>
        <p:spPr bwMode="auto">
          <a:xfrm>
            <a:off x="2520950" y="1341438"/>
            <a:ext cx="6588125"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1763713" y="4868863"/>
            <a:ext cx="5594350" cy="1143000"/>
          </a:xfrm>
          <a:prstGeom prst="rect">
            <a:avLst/>
          </a:prstGeom>
        </p:spPr>
        <p:txBody>
          <a:bodyPr anchor="ctr"/>
          <a:lstStyle/>
          <a:p>
            <a:pPr algn="ctr" fontAlgn="auto">
              <a:spcAft>
                <a:spcPts val="0"/>
              </a:spcAft>
              <a:defRPr/>
            </a:pPr>
            <a:r>
              <a:rPr lang="es-MX" sz="6000" b="1" dirty="0">
                <a:latin typeface="+mj-lt"/>
                <a:ea typeface="+mj-ea"/>
                <a:cs typeface="+mj-cs"/>
              </a:rPr>
              <a:t>Procesos de la Integración</a:t>
            </a:r>
            <a:endParaRPr lang="es-CR" sz="6000" b="1" dirty="0">
              <a:latin typeface="+mj-lt"/>
              <a:ea typeface="+mj-ea"/>
              <a:cs typeface="+mj-cs"/>
            </a:endParaRPr>
          </a:p>
        </p:txBody>
      </p:sp>
    </p:spTree>
    <p:extLst>
      <p:ext uri="{BB962C8B-B14F-4D97-AF65-F5344CB8AC3E}">
        <p14:creationId xmlns:p14="http://schemas.microsoft.com/office/powerpoint/2010/main" val="36334547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13 Grupo"/>
          <p:cNvGrpSpPr>
            <a:grpSpLocks/>
          </p:cNvGrpSpPr>
          <p:nvPr/>
        </p:nvGrpSpPr>
        <p:grpSpPr bwMode="auto">
          <a:xfrm>
            <a:off x="381000" y="2160588"/>
            <a:ext cx="8312150" cy="4448175"/>
            <a:chOff x="76200" y="914400"/>
            <a:chExt cx="8991600" cy="4876800"/>
          </a:xfrm>
        </p:grpSpPr>
        <p:sp>
          <p:nvSpPr>
            <p:cNvPr id="2" name="Rectangle 1"/>
            <p:cNvSpPr/>
            <p:nvPr/>
          </p:nvSpPr>
          <p:spPr>
            <a:xfrm>
              <a:off x="76200" y="2362472"/>
              <a:ext cx="1676051" cy="3428728"/>
            </a:xfrm>
            <a:prstGeom prst="rect">
              <a:avLst/>
            </a:prstGeom>
            <a:solidFill>
              <a:srgbClr val="00C800"/>
            </a:solidFill>
            <a:ln w="3810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sz="2000" b="1" dirty="0"/>
                <a:t>Desarrollar el Acta de Proyecto</a:t>
              </a:r>
            </a:p>
          </p:txBody>
        </p:sp>
        <p:sp>
          <p:nvSpPr>
            <p:cNvPr id="3" name="Rectangle 2"/>
            <p:cNvSpPr/>
            <p:nvPr/>
          </p:nvSpPr>
          <p:spPr>
            <a:xfrm>
              <a:off x="1891350" y="2362472"/>
              <a:ext cx="1676051" cy="3428728"/>
            </a:xfrm>
            <a:prstGeom prst="rect">
              <a:avLst/>
            </a:prstGeom>
            <a:solidFill>
              <a:srgbClr val="9900CC"/>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sz="2000" b="1" dirty="0"/>
                <a:t>Desarrollar el Plan de gestión del Proyecto</a:t>
              </a:r>
            </a:p>
          </p:txBody>
        </p:sp>
        <p:sp>
          <p:nvSpPr>
            <p:cNvPr id="4" name="Rectangle 3"/>
            <p:cNvSpPr/>
            <p:nvPr/>
          </p:nvSpPr>
          <p:spPr>
            <a:xfrm>
              <a:off x="3733975" y="2362472"/>
              <a:ext cx="1676051" cy="3428728"/>
            </a:xfrm>
            <a:prstGeom prst="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sz="2000" b="1" dirty="0"/>
                <a:t>Dirigir y administrar el plan del proyecto</a:t>
              </a:r>
            </a:p>
          </p:txBody>
        </p:sp>
        <p:sp>
          <p:nvSpPr>
            <p:cNvPr id="5" name="Rectangle 4"/>
            <p:cNvSpPr/>
            <p:nvPr/>
          </p:nvSpPr>
          <p:spPr>
            <a:xfrm>
              <a:off x="5562862" y="2362472"/>
              <a:ext cx="1676051" cy="3428728"/>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sz="2000" b="1" dirty="0"/>
                <a:t>Monitorear y controlar trabajo del proyecto</a:t>
              </a:r>
            </a:p>
            <a:p>
              <a:pPr algn="ctr">
                <a:defRPr/>
              </a:pPr>
              <a:endParaRPr lang="es-CR" sz="2000" b="1" dirty="0"/>
            </a:p>
            <a:p>
              <a:pPr algn="ctr">
                <a:defRPr/>
              </a:pPr>
              <a:r>
                <a:rPr lang="es-CR" sz="2000" b="1" dirty="0"/>
                <a:t>Realizar control integrado de cambios</a:t>
              </a:r>
            </a:p>
          </p:txBody>
        </p:sp>
        <p:sp>
          <p:nvSpPr>
            <p:cNvPr id="6" name="Rectangle 5"/>
            <p:cNvSpPr/>
            <p:nvPr/>
          </p:nvSpPr>
          <p:spPr>
            <a:xfrm>
              <a:off x="7391749" y="2362472"/>
              <a:ext cx="1676051" cy="3428728"/>
            </a:xfrm>
            <a:prstGeom prst="rect">
              <a:avLst/>
            </a:prstGeom>
            <a:solidFill>
              <a:srgbClr val="00B0F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sz="2000" b="1" dirty="0"/>
                <a:t>Cerrar el proyecto o  fase</a:t>
              </a:r>
            </a:p>
          </p:txBody>
        </p:sp>
        <p:sp>
          <p:nvSpPr>
            <p:cNvPr id="8" name="Rectangle 7"/>
            <p:cNvSpPr/>
            <p:nvPr/>
          </p:nvSpPr>
          <p:spPr>
            <a:xfrm>
              <a:off x="83069" y="914400"/>
              <a:ext cx="1669182" cy="1220070"/>
            </a:xfrm>
            <a:prstGeom prst="rect">
              <a:avLst/>
            </a:prstGeom>
            <a:solidFill>
              <a:srgbClr val="00C800"/>
            </a:solidFill>
            <a:ln w="3810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sz="2000" b="1" dirty="0"/>
                <a:t>INICIAR</a:t>
              </a:r>
            </a:p>
          </p:txBody>
        </p:sp>
        <p:sp>
          <p:nvSpPr>
            <p:cNvPr id="9" name="Rectangle 8"/>
            <p:cNvSpPr/>
            <p:nvPr/>
          </p:nvSpPr>
          <p:spPr>
            <a:xfrm>
              <a:off x="1905088" y="914400"/>
              <a:ext cx="1669182" cy="1220070"/>
            </a:xfrm>
            <a:prstGeom prst="rect">
              <a:avLst/>
            </a:prstGeom>
            <a:solidFill>
              <a:srgbClr val="9900CC"/>
            </a:solidFill>
            <a:ln w="381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sz="2000" b="1" dirty="0"/>
                <a:t>PLANEAR</a:t>
              </a:r>
            </a:p>
          </p:txBody>
        </p:sp>
        <p:sp>
          <p:nvSpPr>
            <p:cNvPr id="10" name="Rectangle 9"/>
            <p:cNvSpPr/>
            <p:nvPr/>
          </p:nvSpPr>
          <p:spPr>
            <a:xfrm>
              <a:off x="3740844" y="914400"/>
              <a:ext cx="1669182" cy="1220070"/>
            </a:xfrm>
            <a:prstGeom prst="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sz="2000" b="1" dirty="0"/>
                <a:t>EJECUTAR</a:t>
              </a:r>
            </a:p>
          </p:txBody>
        </p:sp>
        <p:sp>
          <p:nvSpPr>
            <p:cNvPr id="11" name="Rectangle 10"/>
            <p:cNvSpPr/>
            <p:nvPr/>
          </p:nvSpPr>
          <p:spPr>
            <a:xfrm>
              <a:off x="7396902" y="914400"/>
              <a:ext cx="1670898" cy="1220070"/>
            </a:xfrm>
            <a:prstGeom prst="rect">
              <a:avLst/>
            </a:prstGeom>
            <a:solidFill>
              <a:srgbClr val="00B0F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sz="2000" b="1" dirty="0"/>
                <a:t>CERRAR</a:t>
              </a:r>
            </a:p>
          </p:txBody>
        </p:sp>
        <p:sp>
          <p:nvSpPr>
            <p:cNvPr id="12" name="Rectangle 11"/>
            <p:cNvSpPr/>
            <p:nvPr/>
          </p:nvSpPr>
          <p:spPr>
            <a:xfrm>
              <a:off x="5562862" y="914400"/>
              <a:ext cx="1669182" cy="1220070"/>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sz="2000" b="1" dirty="0"/>
                <a:t>CONTROL</a:t>
              </a:r>
            </a:p>
          </p:txBody>
        </p:sp>
      </p:grpSp>
      <p:sp>
        <p:nvSpPr>
          <p:cNvPr id="34819" name="6 CuadroTexto"/>
          <p:cNvSpPr txBox="1">
            <a:spLocks noChangeArrowheads="1"/>
          </p:cNvSpPr>
          <p:nvPr/>
        </p:nvSpPr>
        <p:spPr bwMode="auto">
          <a:xfrm>
            <a:off x="2325688" y="1526878"/>
            <a:ext cx="4983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R" altLang="es-CR" sz="2400" b="1">
                <a:latin typeface="Times New Roman" panose="02020603050405020304" pitchFamily="18" charset="0"/>
              </a:rPr>
              <a:t>G R U P O S   D E   P R O C E S O S</a:t>
            </a:r>
          </a:p>
        </p:txBody>
      </p:sp>
      <p:sp>
        <p:nvSpPr>
          <p:cNvPr id="34820" name="12 CuadroTexto"/>
          <p:cNvSpPr txBox="1">
            <a:spLocks noChangeArrowheads="1"/>
          </p:cNvSpPr>
          <p:nvPr/>
        </p:nvSpPr>
        <p:spPr bwMode="auto">
          <a:xfrm rot="-5400000">
            <a:off x="-988218" y="4895651"/>
            <a:ext cx="2365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R" altLang="es-CR" sz="2400" b="1" dirty="0">
                <a:latin typeface="Times New Roman" panose="02020603050405020304" pitchFamily="18" charset="0"/>
              </a:rPr>
              <a:t>P R O C E S O S</a:t>
            </a:r>
          </a:p>
        </p:txBody>
      </p:sp>
    </p:spTree>
    <p:extLst>
      <p:ext uri="{BB962C8B-B14F-4D97-AF65-F5344CB8AC3E}">
        <p14:creationId xmlns:p14="http://schemas.microsoft.com/office/powerpoint/2010/main" val="934619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p:cNvPicPr>
            <a:picLocks noGrp="1" noChangeAspect="1"/>
          </p:cNvPicPr>
          <p:nvPr>
            <p:ph idx="1"/>
          </p:nvPr>
        </p:nvPicPr>
        <p:blipFill>
          <a:blip r:embed="rId2"/>
          <a:stretch>
            <a:fillRect/>
          </a:stretch>
        </p:blipFill>
        <p:spPr>
          <a:xfrm>
            <a:off x="323528" y="1484784"/>
            <a:ext cx="6817096" cy="5112823"/>
          </a:xfrm>
          <a:prstGeom prst="rect">
            <a:avLst/>
          </a:prstGeom>
        </p:spPr>
      </p:pic>
      <p:sp>
        <p:nvSpPr>
          <p:cNvPr id="6" name="Marcador de número de diapositiva 5"/>
          <p:cNvSpPr>
            <a:spLocks noGrp="1"/>
          </p:cNvSpPr>
          <p:nvPr>
            <p:ph type="sldNum" sz="quarter" idx="12"/>
          </p:nvPr>
        </p:nvSpPr>
        <p:spPr/>
        <p:txBody>
          <a:bodyPr/>
          <a:lstStyle/>
          <a:p>
            <a:pPr>
              <a:defRPr/>
            </a:pPr>
            <a:fld id="{CBA0147D-DF3A-4925-8BF1-77DB09C08C2A}" type="slidenum">
              <a:rPr lang="es-CR" smtClean="0"/>
              <a:pPr>
                <a:defRPr/>
              </a:pPr>
              <a:t>4</a:t>
            </a:fld>
            <a:endParaRPr lang="es-CR"/>
          </a:p>
        </p:txBody>
      </p:sp>
    </p:spTree>
    <p:extLst>
      <p:ext uri="{BB962C8B-B14F-4D97-AF65-F5344CB8AC3E}">
        <p14:creationId xmlns:p14="http://schemas.microsoft.com/office/powerpoint/2010/main" val="22809600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6 CuadroTexto"/>
          <p:cNvSpPr txBox="1">
            <a:spLocks noChangeArrowheads="1"/>
          </p:cNvSpPr>
          <p:nvPr/>
        </p:nvSpPr>
        <p:spPr bwMode="auto">
          <a:xfrm>
            <a:off x="0" y="1327500"/>
            <a:ext cx="8569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R" altLang="es-CR" sz="2400" dirty="0">
                <a:latin typeface="Times New Roman" panose="02020603050405020304" pitchFamily="18" charset="0"/>
              </a:rPr>
              <a:t>En esta semana analizaremos el siguiente grupo de proceso:</a:t>
            </a:r>
          </a:p>
        </p:txBody>
      </p:sp>
      <p:grpSp>
        <p:nvGrpSpPr>
          <p:cNvPr id="29699" name="4 Grupo"/>
          <p:cNvGrpSpPr>
            <a:grpSpLocks/>
          </p:cNvGrpSpPr>
          <p:nvPr/>
        </p:nvGrpSpPr>
        <p:grpSpPr bwMode="auto">
          <a:xfrm>
            <a:off x="1301750" y="1789463"/>
            <a:ext cx="5430489" cy="4735161"/>
            <a:chOff x="1301750" y="1700213"/>
            <a:chExt cx="5732463" cy="4824412"/>
          </a:xfrm>
        </p:grpSpPr>
        <p:sp>
          <p:nvSpPr>
            <p:cNvPr id="2" name="Rectangle 1"/>
            <p:cNvSpPr/>
            <p:nvPr/>
          </p:nvSpPr>
          <p:spPr>
            <a:xfrm>
              <a:off x="1758950" y="3500438"/>
              <a:ext cx="1676400" cy="3024187"/>
            </a:xfrm>
            <a:prstGeom prst="rect">
              <a:avLst/>
            </a:prstGeom>
            <a:solidFill>
              <a:srgbClr val="00C800"/>
            </a:solidFill>
            <a:ln w="3810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b="1" dirty="0"/>
                <a:t>Desarrollar el Acta de Proyecto</a:t>
              </a:r>
            </a:p>
          </p:txBody>
        </p:sp>
        <p:sp>
          <p:nvSpPr>
            <p:cNvPr id="8" name="Rectangle 7"/>
            <p:cNvSpPr/>
            <p:nvPr/>
          </p:nvSpPr>
          <p:spPr>
            <a:xfrm>
              <a:off x="1765300" y="2209800"/>
              <a:ext cx="1670050" cy="1219200"/>
            </a:xfrm>
            <a:prstGeom prst="rect">
              <a:avLst/>
            </a:prstGeom>
            <a:solidFill>
              <a:srgbClr val="00C800"/>
            </a:solidFill>
            <a:ln w="3810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b="1" dirty="0"/>
                <a:t>INICIAR</a:t>
              </a:r>
            </a:p>
          </p:txBody>
        </p:sp>
        <p:sp>
          <p:nvSpPr>
            <p:cNvPr id="29702" name="12 CuadroTexto"/>
            <p:cNvSpPr txBox="1">
              <a:spLocks noChangeArrowheads="1"/>
            </p:cNvSpPr>
            <p:nvPr/>
          </p:nvSpPr>
          <p:spPr bwMode="auto">
            <a:xfrm>
              <a:off x="2051050" y="1700213"/>
              <a:ext cx="4983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R" altLang="es-CR" sz="2400" b="1">
                  <a:latin typeface="Times New Roman" panose="02020603050405020304" pitchFamily="18" charset="0"/>
                </a:rPr>
                <a:t>G R U P O S   D E   P R O C E S O S</a:t>
              </a:r>
            </a:p>
          </p:txBody>
        </p:sp>
        <p:sp>
          <p:nvSpPr>
            <p:cNvPr id="29703" name="13 CuadroTexto"/>
            <p:cNvSpPr txBox="1">
              <a:spLocks noChangeArrowheads="1"/>
            </p:cNvSpPr>
            <p:nvPr/>
          </p:nvSpPr>
          <p:spPr bwMode="auto">
            <a:xfrm rot="-5400000">
              <a:off x="350044" y="4968081"/>
              <a:ext cx="2365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R" altLang="es-CR" sz="2400" b="1">
                  <a:latin typeface="Times New Roman" panose="02020603050405020304" pitchFamily="18" charset="0"/>
                </a:rPr>
                <a:t>P R O C E S O S</a:t>
              </a:r>
            </a:p>
          </p:txBody>
        </p:sp>
      </p:grpSp>
    </p:spTree>
    <p:extLst>
      <p:ext uri="{BB962C8B-B14F-4D97-AF65-F5344CB8AC3E}">
        <p14:creationId xmlns:p14="http://schemas.microsoft.com/office/powerpoint/2010/main" val="28381629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iStock_000002968304Small.jpg"/>
          <p:cNvPicPr>
            <a:picLocks noChangeAspect="1"/>
          </p:cNvPicPr>
          <p:nvPr/>
        </p:nvPicPr>
        <p:blipFill>
          <a:blip r:embed="rId2">
            <a:extLst>
              <a:ext uri="{28A0092B-C50C-407E-A947-70E740481C1C}">
                <a14:useLocalDpi xmlns:a14="http://schemas.microsoft.com/office/drawing/2010/main" val="0"/>
              </a:ext>
            </a:extLst>
          </a:blip>
          <a:srcRect b="20035"/>
          <a:stretch>
            <a:fillRect/>
          </a:stretch>
        </p:blipFill>
        <p:spPr bwMode="auto">
          <a:xfrm>
            <a:off x="0" y="1992313"/>
            <a:ext cx="9144000"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1331640" y="1196752"/>
            <a:ext cx="6538912" cy="2209800"/>
          </a:xfrm>
          <a:prstGeom prst="rect">
            <a:avLst/>
          </a:prstGeom>
        </p:spPr>
        <p:txBody>
          <a:bodyPr anchor="ctr">
            <a:normAutofit/>
          </a:bodyPr>
          <a:lstStyle/>
          <a:p>
            <a:pPr algn="ctr" eaLnBrk="1" fontAlgn="auto" hangingPunct="1">
              <a:spcAft>
                <a:spcPts val="0"/>
              </a:spcAft>
              <a:defRPr/>
            </a:pPr>
            <a:r>
              <a:rPr lang="es-MX" sz="6600" b="1" dirty="0">
                <a:latin typeface="+mj-lt"/>
                <a:ea typeface="+mj-ea"/>
                <a:cs typeface="+mj-cs"/>
              </a:rPr>
              <a:t>Desarrollar el Acta de Proyecto</a:t>
            </a:r>
            <a:endParaRPr lang="es-CR" sz="6600" b="1" dirty="0">
              <a:latin typeface="+mj-lt"/>
              <a:ea typeface="+mj-ea"/>
              <a:cs typeface="+mj-cs"/>
            </a:endParaRPr>
          </a:p>
        </p:txBody>
      </p:sp>
    </p:spTree>
    <p:extLst>
      <p:ext uri="{BB962C8B-B14F-4D97-AF65-F5344CB8AC3E}">
        <p14:creationId xmlns:p14="http://schemas.microsoft.com/office/powerpoint/2010/main" val="17401118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p:cNvSpPr txBox="1"/>
          <p:nvPr/>
        </p:nvSpPr>
        <p:spPr>
          <a:xfrm>
            <a:off x="539552" y="1916832"/>
            <a:ext cx="8072438" cy="4265612"/>
          </a:xfrm>
          <a:prstGeom prst="rect">
            <a:avLst/>
          </a:prstGeom>
          <a:solidFill>
            <a:schemeClr val="accent5">
              <a:lumMod val="60000"/>
              <a:lumOff val="40000"/>
            </a:schemeClr>
          </a:solidFill>
          <a:ln>
            <a:noFill/>
          </a:ln>
        </p:spPr>
        <p:txBody>
          <a:bodyPr>
            <a:spAutoFit/>
          </a:bodyPr>
          <a:lstStyle/>
          <a:p>
            <a:pPr algn="ctr" fontAlgn="auto">
              <a:spcBef>
                <a:spcPts val="1700"/>
              </a:spcBef>
              <a:spcAft>
                <a:spcPts val="0"/>
              </a:spcAft>
              <a:defRPr sz="1800" b="0" i="0" u="none" strike="noStrike" kern="0" cap="none" spc="0" baseline="0">
                <a:solidFill>
                  <a:srgbClr val="000000"/>
                </a:solidFill>
                <a:uFillTx/>
              </a:defRPr>
            </a:pPr>
            <a:r>
              <a:rPr lang="es-PE" sz="5400" b="1" kern="0" dirty="0">
                <a:solidFill>
                  <a:srgbClr val="000000"/>
                </a:solidFill>
                <a:latin typeface="+mj-lt"/>
                <a:cs typeface="Arial"/>
              </a:rPr>
              <a:t>El Acta de Proyecto</a:t>
            </a:r>
          </a:p>
          <a:p>
            <a:pPr fontAlgn="auto">
              <a:spcBef>
                <a:spcPts val="1400"/>
              </a:spcBef>
              <a:spcAft>
                <a:spcPts val="0"/>
              </a:spcAft>
              <a:buSzPct val="100000"/>
              <a:defRPr sz="1800" b="0" i="0" u="none" strike="noStrike" kern="0" cap="none" spc="0" baseline="0">
                <a:solidFill>
                  <a:srgbClr val="000000"/>
                </a:solidFill>
                <a:uFillTx/>
              </a:defRPr>
            </a:pPr>
            <a:r>
              <a:rPr lang="es-PE" sz="2800" b="1" kern="0" dirty="0">
                <a:solidFill>
                  <a:srgbClr val="FF66CC"/>
                </a:solidFill>
                <a:latin typeface="+mj-lt"/>
                <a:cs typeface="Arial"/>
              </a:rPr>
              <a:t>Autoriza formalmente </a:t>
            </a:r>
            <a:r>
              <a:rPr lang="es-PE" sz="2800" kern="0" dirty="0">
                <a:solidFill>
                  <a:srgbClr val="000000"/>
                </a:solidFill>
                <a:latin typeface="+mj-lt"/>
                <a:cs typeface="Arial"/>
              </a:rPr>
              <a:t>un proyecto o una fase.</a:t>
            </a:r>
          </a:p>
          <a:p>
            <a:pPr fontAlgn="auto">
              <a:spcBef>
                <a:spcPts val="1400"/>
              </a:spcBef>
              <a:spcAft>
                <a:spcPts val="0"/>
              </a:spcAft>
              <a:buSzPct val="100000"/>
              <a:defRPr sz="1800" b="0" i="0" u="none" strike="noStrike" kern="0" cap="none" spc="0" baseline="0">
                <a:solidFill>
                  <a:srgbClr val="000000"/>
                </a:solidFill>
                <a:uFillTx/>
              </a:defRPr>
            </a:pPr>
            <a:r>
              <a:rPr lang="es-PE" sz="2800" kern="0" dirty="0">
                <a:solidFill>
                  <a:srgbClr val="000000"/>
                </a:solidFill>
                <a:latin typeface="+mj-lt"/>
                <a:cs typeface="Arial"/>
              </a:rPr>
              <a:t>Documenta los requisitos iniciales para satisfacer necesidades y </a:t>
            </a:r>
            <a:r>
              <a:rPr lang="es-PE" sz="2800" b="1" kern="0" dirty="0">
                <a:solidFill>
                  <a:srgbClr val="FF66CC"/>
                </a:solidFill>
                <a:latin typeface="+mj-lt"/>
                <a:cs typeface="Arial"/>
              </a:rPr>
              <a:t>expectativas</a:t>
            </a:r>
            <a:r>
              <a:rPr lang="es-PE" sz="2800" kern="0" dirty="0">
                <a:solidFill>
                  <a:srgbClr val="FF66CC"/>
                </a:solidFill>
                <a:latin typeface="+mj-lt"/>
                <a:cs typeface="Arial"/>
              </a:rPr>
              <a:t> </a:t>
            </a:r>
            <a:r>
              <a:rPr lang="es-PE" sz="2800" kern="0" dirty="0">
                <a:solidFill>
                  <a:srgbClr val="000000"/>
                </a:solidFill>
                <a:latin typeface="+mj-lt"/>
                <a:cs typeface="Arial"/>
              </a:rPr>
              <a:t>de los interesados.</a:t>
            </a:r>
          </a:p>
          <a:p>
            <a:pPr fontAlgn="auto">
              <a:spcBef>
                <a:spcPts val="1400"/>
              </a:spcBef>
              <a:spcAft>
                <a:spcPts val="0"/>
              </a:spcAft>
              <a:buSzPct val="100000"/>
              <a:defRPr sz="1800" b="0" i="0" u="none" strike="noStrike" kern="0" cap="none" spc="0" baseline="0">
                <a:solidFill>
                  <a:srgbClr val="000000"/>
                </a:solidFill>
                <a:uFillTx/>
              </a:defRPr>
            </a:pPr>
            <a:r>
              <a:rPr lang="es-PE" sz="2800" kern="0" dirty="0">
                <a:solidFill>
                  <a:srgbClr val="000000"/>
                </a:solidFill>
                <a:latin typeface="+mj-lt"/>
                <a:cs typeface="Arial"/>
              </a:rPr>
              <a:t>Establece una </a:t>
            </a:r>
            <a:r>
              <a:rPr lang="es-PE" sz="2800" b="1" kern="0" dirty="0">
                <a:solidFill>
                  <a:srgbClr val="FF66CC"/>
                </a:solidFill>
                <a:latin typeface="+mj-lt"/>
                <a:cs typeface="Arial"/>
              </a:rPr>
              <a:t>relación de Cooperación </a:t>
            </a:r>
            <a:r>
              <a:rPr lang="es-PE" sz="2800" kern="0" dirty="0">
                <a:solidFill>
                  <a:srgbClr val="000000"/>
                </a:solidFill>
                <a:latin typeface="+mj-lt"/>
                <a:cs typeface="Arial"/>
              </a:rPr>
              <a:t>entre la organización ejecutante y la solicitante</a:t>
            </a:r>
          </a:p>
          <a:p>
            <a:pPr fontAlgn="auto">
              <a:spcBef>
                <a:spcPts val="1700"/>
              </a:spcBef>
              <a:spcAft>
                <a:spcPts val="0"/>
              </a:spcAft>
              <a:buSzPct val="100000"/>
              <a:defRPr sz="1800" b="0" i="0" u="none" strike="noStrike" kern="0" cap="none" spc="0" baseline="0">
                <a:solidFill>
                  <a:srgbClr val="000000"/>
                </a:solidFill>
                <a:uFillTx/>
              </a:defRPr>
            </a:pPr>
            <a:r>
              <a:rPr lang="es-PE" sz="2800" b="1" kern="0" dirty="0">
                <a:solidFill>
                  <a:srgbClr val="FF66CC"/>
                </a:solidFill>
                <a:latin typeface="+mj-lt"/>
                <a:cs typeface="Arial"/>
              </a:rPr>
              <a:t>Asigna al director </a:t>
            </a:r>
            <a:r>
              <a:rPr lang="es-PE" sz="2800" kern="0" dirty="0">
                <a:solidFill>
                  <a:srgbClr val="000000"/>
                </a:solidFill>
                <a:latin typeface="+mj-lt"/>
                <a:cs typeface="Arial"/>
              </a:rPr>
              <a:t>del proyecto.</a:t>
            </a:r>
          </a:p>
        </p:txBody>
      </p:sp>
    </p:spTree>
    <p:extLst>
      <p:ext uri="{BB962C8B-B14F-4D97-AF65-F5344CB8AC3E}">
        <p14:creationId xmlns:p14="http://schemas.microsoft.com/office/powerpoint/2010/main" val="134442209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8 Grupo"/>
          <p:cNvGrpSpPr>
            <a:grpSpLocks/>
          </p:cNvGrpSpPr>
          <p:nvPr/>
        </p:nvGrpSpPr>
        <p:grpSpPr bwMode="auto">
          <a:xfrm>
            <a:off x="152400" y="1484784"/>
            <a:ext cx="8884096" cy="4992216"/>
            <a:chOff x="152400" y="228600"/>
            <a:chExt cx="8915400" cy="6248400"/>
          </a:xfrm>
        </p:grpSpPr>
        <p:sp>
          <p:nvSpPr>
            <p:cNvPr id="5" name="Right Arrow 4"/>
            <p:cNvSpPr/>
            <p:nvPr/>
          </p:nvSpPr>
          <p:spPr>
            <a:xfrm>
              <a:off x="152400" y="1981200"/>
              <a:ext cx="8915400" cy="3886200"/>
            </a:xfrm>
            <a:prstGeom prst="rightArrow">
              <a:avLst>
                <a:gd name="adj1" fmla="val 50000"/>
                <a:gd name="adj2" fmla="val 40518"/>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
          <p:nvSpPr>
            <p:cNvPr id="2" name="Rounded Rectangle 1"/>
            <p:cNvSpPr/>
            <p:nvPr/>
          </p:nvSpPr>
          <p:spPr>
            <a:xfrm>
              <a:off x="609600" y="1295400"/>
              <a:ext cx="2057400" cy="5181600"/>
            </a:xfrm>
            <a:prstGeom prst="roundRect">
              <a:avLst/>
            </a:prstGeom>
            <a:solidFill>
              <a:schemeClr val="bg1"/>
            </a:solidFill>
            <a:ln w="76200">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indent="-177800">
                <a:buFont typeface="Arial" pitchFamily="34" charset="0"/>
                <a:buChar char="•"/>
                <a:defRPr/>
              </a:pPr>
              <a:r>
                <a:rPr lang="es-MX" sz="2200" dirty="0">
                  <a:solidFill>
                    <a:schemeClr val="tx1"/>
                  </a:solidFill>
                </a:rPr>
                <a:t>Enunciado de trabajo</a:t>
              </a:r>
            </a:p>
            <a:p>
              <a:pPr marL="177800" indent="-177800">
                <a:buFont typeface="Arial" pitchFamily="34" charset="0"/>
                <a:buChar char="•"/>
                <a:defRPr/>
              </a:pPr>
              <a:r>
                <a:rPr lang="es-MX" sz="2200" dirty="0">
                  <a:solidFill>
                    <a:schemeClr val="tx1"/>
                  </a:solidFill>
                </a:rPr>
                <a:t>Caso de negocio</a:t>
              </a:r>
            </a:p>
            <a:p>
              <a:pPr marL="177800" indent="-177800">
                <a:buFont typeface="Arial" pitchFamily="34" charset="0"/>
                <a:buChar char="•"/>
                <a:defRPr/>
              </a:pPr>
              <a:r>
                <a:rPr lang="es-MX" sz="2200" dirty="0">
                  <a:solidFill>
                    <a:schemeClr val="tx1"/>
                  </a:solidFill>
                </a:rPr>
                <a:t>Contrato</a:t>
              </a:r>
            </a:p>
            <a:p>
              <a:pPr marL="177800" indent="-177800">
                <a:buFont typeface="Arial" pitchFamily="34" charset="0"/>
                <a:buChar char="•"/>
                <a:defRPr/>
              </a:pPr>
              <a:r>
                <a:rPr lang="es-MX" sz="2200" dirty="0">
                  <a:solidFill>
                    <a:schemeClr val="tx1"/>
                  </a:solidFill>
                </a:rPr>
                <a:t>Factores Ambientales de la Empresa</a:t>
              </a:r>
            </a:p>
            <a:p>
              <a:pPr marL="177800" indent="-177800">
                <a:buFont typeface="Arial" pitchFamily="34" charset="0"/>
                <a:buChar char="•"/>
                <a:defRPr/>
              </a:pPr>
              <a:r>
                <a:rPr lang="es-MX" sz="2200" dirty="0">
                  <a:solidFill>
                    <a:schemeClr val="tx1"/>
                  </a:solidFill>
                </a:rPr>
                <a:t>Activos de los Procesos de la Organización</a:t>
              </a:r>
              <a:endParaRPr lang="es-CR" sz="2200" dirty="0">
                <a:solidFill>
                  <a:schemeClr val="tx1"/>
                </a:solidFill>
              </a:endParaRPr>
            </a:p>
          </p:txBody>
        </p:sp>
        <p:sp>
          <p:nvSpPr>
            <p:cNvPr id="3" name="Rounded Rectangle 2"/>
            <p:cNvSpPr/>
            <p:nvPr/>
          </p:nvSpPr>
          <p:spPr>
            <a:xfrm>
              <a:off x="2819400" y="1295400"/>
              <a:ext cx="2057400" cy="5181600"/>
            </a:xfrm>
            <a:prstGeom prst="roundRect">
              <a:avLst/>
            </a:prstGeom>
            <a:solidFill>
              <a:schemeClr val="bg1"/>
            </a:solidFill>
            <a:ln w="76200">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indent="-177800">
                <a:buFont typeface="Arial" pitchFamily="34" charset="0"/>
                <a:buChar char="•"/>
                <a:defRPr/>
              </a:pPr>
              <a:r>
                <a:rPr lang="es-MX" sz="2200" dirty="0">
                  <a:solidFill>
                    <a:schemeClr val="tx1"/>
                  </a:solidFill>
                </a:rPr>
                <a:t>Juicio Expertos</a:t>
              </a:r>
              <a:endParaRPr lang="es-CR" sz="2200" dirty="0">
                <a:solidFill>
                  <a:schemeClr val="tx1"/>
                </a:solidFill>
              </a:endParaRPr>
            </a:p>
            <a:p>
              <a:pPr marL="177800" indent="-177800">
                <a:buFont typeface="Arial" pitchFamily="34" charset="0"/>
                <a:buChar char="•"/>
                <a:defRPr/>
              </a:pPr>
              <a:r>
                <a:rPr lang="es-CR" sz="2200" dirty="0">
                  <a:solidFill>
                    <a:schemeClr val="tx1"/>
                  </a:solidFill>
                </a:rPr>
                <a:t>Técnicas de facilitación</a:t>
              </a:r>
            </a:p>
          </p:txBody>
        </p:sp>
        <p:sp>
          <p:nvSpPr>
            <p:cNvPr id="4" name="Rounded Rectangle 3"/>
            <p:cNvSpPr/>
            <p:nvPr/>
          </p:nvSpPr>
          <p:spPr>
            <a:xfrm>
              <a:off x="5029200" y="1295400"/>
              <a:ext cx="2057400" cy="5181600"/>
            </a:xfrm>
            <a:prstGeom prst="roundRect">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indent="-177800">
                <a:buFont typeface="Arial" pitchFamily="34" charset="0"/>
                <a:buChar char="•"/>
                <a:defRPr/>
              </a:pPr>
              <a:r>
                <a:rPr lang="es-MX" sz="2200" dirty="0">
                  <a:solidFill>
                    <a:schemeClr val="tx1"/>
                  </a:solidFill>
                </a:rPr>
                <a:t>Acta de Constitución del Proyecto</a:t>
              </a:r>
              <a:endParaRPr lang="es-CR" sz="2200" dirty="0">
                <a:solidFill>
                  <a:schemeClr val="tx1"/>
                </a:solidFill>
              </a:endParaRPr>
            </a:p>
          </p:txBody>
        </p:sp>
        <p:sp>
          <p:nvSpPr>
            <p:cNvPr id="6" name="Rounded Rectangle 5"/>
            <p:cNvSpPr/>
            <p:nvPr/>
          </p:nvSpPr>
          <p:spPr>
            <a:xfrm>
              <a:off x="533400" y="228600"/>
              <a:ext cx="2057400" cy="838200"/>
            </a:xfrm>
            <a:prstGeom prst="roundRect">
              <a:avLst/>
            </a:prstGeom>
            <a:solidFill>
              <a:srgbClr val="9900CC"/>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a:t>ENTRADAS</a:t>
              </a:r>
              <a:endParaRPr lang="es-CR" b="1" dirty="0"/>
            </a:p>
          </p:txBody>
        </p:sp>
        <p:sp>
          <p:nvSpPr>
            <p:cNvPr id="7" name="Rounded Rectangle 6"/>
            <p:cNvSpPr/>
            <p:nvPr/>
          </p:nvSpPr>
          <p:spPr>
            <a:xfrm>
              <a:off x="2667000" y="228600"/>
              <a:ext cx="2286000" cy="838200"/>
            </a:xfrm>
            <a:prstGeom prst="roundRect">
              <a:avLst/>
            </a:prstGeom>
            <a:solidFill>
              <a:srgbClr val="00C800"/>
            </a:solidFill>
            <a:ln>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a:t>HERRAMIENTAS Y TÉCNICAS</a:t>
              </a:r>
              <a:endParaRPr lang="es-CR" b="1" dirty="0"/>
            </a:p>
          </p:txBody>
        </p:sp>
        <p:sp>
          <p:nvSpPr>
            <p:cNvPr id="8" name="Rounded Rectangle 7"/>
            <p:cNvSpPr/>
            <p:nvPr/>
          </p:nvSpPr>
          <p:spPr>
            <a:xfrm>
              <a:off x="5029200" y="228600"/>
              <a:ext cx="2057400" cy="838200"/>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a:t>SALIDAS</a:t>
              </a:r>
              <a:endParaRPr lang="es-CR" b="1" dirty="0"/>
            </a:p>
          </p:txBody>
        </p:sp>
      </p:grpSp>
    </p:spTree>
    <p:extLst>
      <p:ext uri="{BB962C8B-B14F-4D97-AF65-F5344CB8AC3E}">
        <p14:creationId xmlns:p14="http://schemas.microsoft.com/office/powerpoint/2010/main" val="173926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CuadroTexto"/>
          <p:cNvSpPr txBox="1">
            <a:spLocks noChangeArrowheads="1"/>
          </p:cNvSpPr>
          <p:nvPr/>
        </p:nvSpPr>
        <p:spPr bwMode="auto">
          <a:xfrm>
            <a:off x="653882" y="1412776"/>
            <a:ext cx="5495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R" altLang="es-CR" sz="2400" b="1" dirty="0">
                <a:latin typeface="Times New Roman" panose="02020603050405020304" pitchFamily="18" charset="0"/>
              </a:rPr>
              <a:t>RELACIÓN CON OTROS PROCESOS</a:t>
            </a:r>
          </a:p>
        </p:txBody>
      </p:sp>
      <p:pic>
        <p:nvPicPr>
          <p:cNvPr id="33795" name="Picture 19"/>
          <p:cNvPicPr>
            <a:picLocks noChangeAspect="1" noChangeArrowheads="1"/>
          </p:cNvPicPr>
          <p:nvPr/>
        </p:nvPicPr>
        <p:blipFill>
          <a:blip r:embed="rId2">
            <a:extLst>
              <a:ext uri="{28A0092B-C50C-407E-A947-70E740481C1C}">
                <a14:useLocalDpi xmlns:a14="http://schemas.microsoft.com/office/drawing/2010/main" val="0"/>
              </a:ext>
            </a:extLst>
          </a:blip>
          <a:srcRect l="26843" t="17383" r="26450" b="6250"/>
          <a:stretch>
            <a:fillRect/>
          </a:stretch>
        </p:blipFill>
        <p:spPr bwMode="auto">
          <a:xfrm>
            <a:off x="1835696" y="1871520"/>
            <a:ext cx="5882952" cy="4474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6" name="1 CuadroTexto"/>
          <p:cNvSpPr txBox="1">
            <a:spLocks noChangeArrowheads="1"/>
          </p:cNvSpPr>
          <p:nvPr/>
        </p:nvSpPr>
        <p:spPr bwMode="auto">
          <a:xfrm>
            <a:off x="2124075" y="6453188"/>
            <a:ext cx="15335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R" altLang="es-CR" sz="1200">
                <a:latin typeface="Times New Roman" panose="02020603050405020304" pitchFamily="18" charset="0"/>
              </a:rPr>
              <a:t>Fuente PMBOK 2013</a:t>
            </a:r>
          </a:p>
        </p:txBody>
      </p:sp>
    </p:spTree>
    <p:extLst>
      <p:ext uri="{BB962C8B-B14F-4D97-AF65-F5344CB8AC3E}">
        <p14:creationId xmlns:p14="http://schemas.microsoft.com/office/powerpoint/2010/main" val="41896907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iStock_000009366378X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69342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2"/>
          <p:cNvSpPr txBox="1">
            <a:spLocks noChangeArrowheads="1"/>
          </p:cNvSpPr>
          <p:nvPr/>
        </p:nvSpPr>
        <p:spPr bwMode="auto">
          <a:xfrm>
            <a:off x="467544" y="5373216"/>
            <a:ext cx="5029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R" altLang="es-CR" sz="9600" b="1" dirty="0">
                <a:solidFill>
                  <a:srgbClr val="0070C0"/>
                </a:solidFill>
                <a:latin typeface="Times New Roman" panose="02020603050405020304" pitchFamily="18" charset="0"/>
              </a:rPr>
              <a:t>Entradas</a:t>
            </a:r>
          </a:p>
        </p:txBody>
      </p:sp>
    </p:spTree>
    <p:extLst>
      <p:ext uri="{BB962C8B-B14F-4D97-AF65-F5344CB8AC3E}">
        <p14:creationId xmlns:p14="http://schemas.microsoft.com/office/powerpoint/2010/main" val="8377632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iStock_000005000129X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0578" y="1608108"/>
            <a:ext cx="6999855" cy="5249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83675" y="2700017"/>
            <a:ext cx="6876256" cy="3046988"/>
          </a:xfrm>
          <a:prstGeom prst="rect">
            <a:avLst/>
          </a:prstGeom>
          <a:solidFill>
            <a:schemeClr val="accent5">
              <a:lumMod val="40000"/>
              <a:lumOff val="60000"/>
              <a:alpha val="65000"/>
            </a:schemeClr>
          </a:solidFill>
        </p:spPr>
        <p:txBody>
          <a:bodyPr wrap="square">
            <a:spAutoFit/>
          </a:bodyPr>
          <a:lstStyle/>
          <a:p>
            <a:pPr marL="273050" indent="-273050">
              <a:buFont typeface="Arial" pitchFamily="34" charset="0"/>
              <a:buChar char="•"/>
              <a:defRPr/>
            </a:pPr>
            <a:r>
              <a:rPr lang="es-CR" sz="3200" b="1" dirty="0">
                <a:solidFill>
                  <a:schemeClr val="tx1">
                    <a:lumMod val="95000"/>
                    <a:lumOff val="5000"/>
                  </a:schemeClr>
                </a:solidFill>
                <a:latin typeface="+mj-lt"/>
              </a:rPr>
              <a:t>Descripción del producto o servicio por el patrocinar (interno) o documentación del cliente (externo)</a:t>
            </a:r>
          </a:p>
          <a:p>
            <a:pPr marL="273050" indent="-273050">
              <a:buFont typeface="Arial" pitchFamily="34" charset="0"/>
              <a:buChar char="•"/>
              <a:defRPr/>
            </a:pPr>
            <a:r>
              <a:rPr lang="es-CR" sz="3200" b="1" dirty="0">
                <a:solidFill>
                  <a:schemeClr val="tx1">
                    <a:lumMod val="95000"/>
                    <a:lumOff val="5000"/>
                  </a:schemeClr>
                </a:solidFill>
                <a:latin typeface="+mj-lt"/>
              </a:rPr>
              <a:t>Necesidad comercial</a:t>
            </a:r>
          </a:p>
          <a:p>
            <a:pPr marL="273050" indent="-273050">
              <a:buFont typeface="Arial" pitchFamily="34" charset="0"/>
              <a:buChar char="•"/>
              <a:defRPr/>
            </a:pPr>
            <a:r>
              <a:rPr lang="es-CR" sz="3200" b="1" dirty="0">
                <a:solidFill>
                  <a:schemeClr val="tx1">
                    <a:lumMod val="95000"/>
                    <a:lumOff val="5000"/>
                  </a:schemeClr>
                </a:solidFill>
                <a:latin typeface="+mj-lt"/>
              </a:rPr>
              <a:t>Alcance del producto</a:t>
            </a:r>
          </a:p>
          <a:p>
            <a:pPr marL="273050" indent="-273050">
              <a:buFont typeface="Arial" pitchFamily="34" charset="0"/>
              <a:buChar char="•"/>
              <a:defRPr/>
            </a:pPr>
            <a:r>
              <a:rPr lang="es-CR" sz="3200" b="1" dirty="0">
                <a:solidFill>
                  <a:schemeClr val="tx1">
                    <a:lumMod val="95000"/>
                    <a:lumOff val="5000"/>
                  </a:schemeClr>
                </a:solidFill>
                <a:latin typeface="+mj-lt"/>
              </a:rPr>
              <a:t>Plan estratégico</a:t>
            </a:r>
          </a:p>
        </p:txBody>
      </p:sp>
      <p:pic>
        <p:nvPicPr>
          <p:cNvPr id="35844" name="Picture 7" descr="clip-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20344">
            <a:off x="33338" y="261938"/>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p:nvPr/>
        </p:nvSpPr>
        <p:spPr>
          <a:xfrm>
            <a:off x="1691680" y="1745831"/>
            <a:ext cx="4968552" cy="707886"/>
          </a:xfrm>
          <a:prstGeom prst="rect">
            <a:avLst/>
          </a:prstGeom>
          <a:noFill/>
        </p:spPr>
        <p:txBody>
          <a:bodyPr wrap="square">
            <a:spAutoFit/>
          </a:bodyPr>
          <a:lstStyle/>
          <a:p>
            <a:pPr>
              <a:defRPr/>
            </a:pPr>
            <a:r>
              <a:rPr lang="es-CR" sz="4000" b="1" dirty="0">
                <a:solidFill>
                  <a:schemeClr val="bg1"/>
                </a:solidFill>
                <a:latin typeface="+mj-lt"/>
              </a:rPr>
              <a:t>Enunciado de trabajo</a:t>
            </a:r>
          </a:p>
        </p:txBody>
      </p:sp>
    </p:spTree>
    <p:extLst>
      <p:ext uri="{BB962C8B-B14F-4D97-AF65-F5344CB8AC3E}">
        <p14:creationId xmlns:p14="http://schemas.microsoft.com/office/powerpoint/2010/main" val="36659762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iStock_000002881668XSmall.jpg"/>
          <p:cNvPicPr>
            <a:picLocks noChangeAspect="1"/>
          </p:cNvPicPr>
          <p:nvPr/>
        </p:nvPicPr>
        <p:blipFill>
          <a:blip r:embed="rId2">
            <a:extLst>
              <a:ext uri="{28A0092B-C50C-407E-A947-70E740481C1C}">
                <a14:useLocalDpi xmlns:a14="http://schemas.microsoft.com/office/drawing/2010/main" val="0"/>
              </a:ext>
            </a:extLst>
          </a:blip>
          <a:srcRect r="7149"/>
          <a:stretch>
            <a:fillRect/>
          </a:stretch>
        </p:blipFill>
        <p:spPr bwMode="auto">
          <a:xfrm>
            <a:off x="685800" y="1781436"/>
            <a:ext cx="6768752" cy="5076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85800" y="2709595"/>
            <a:ext cx="6768752" cy="3785652"/>
          </a:xfrm>
          <a:prstGeom prst="rect">
            <a:avLst/>
          </a:prstGeom>
          <a:solidFill>
            <a:schemeClr val="accent6">
              <a:lumMod val="60000"/>
              <a:lumOff val="40000"/>
              <a:alpha val="65000"/>
            </a:schemeClr>
          </a:solidFill>
        </p:spPr>
        <p:txBody>
          <a:bodyPr wrap="square">
            <a:spAutoFit/>
          </a:bodyPr>
          <a:lstStyle/>
          <a:p>
            <a:pPr marL="273050" indent="-273050">
              <a:buFont typeface="Arial" pitchFamily="34" charset="0"/>
              <a:buChar char="•"/>
              <a:defRPr/>
            </a:pPr>
            <a:r>
              <a:rPr lang="es-CR" sz="4000" b="1" dirty="0">
                <a:latin typeface="+mj-lt"/>
              </a:rPr>
              <a:t>Si vale o no la pena realizar el proyecto</a:t>
            </a:r>
          </a:p>
          <a:p>
            <a:pPr marL="273050" indent="-273050">
              <a:buFont typeface="Arial" pitchFamily="34" charset="0"/>
              <a:buChar char="•"/>
              <a:defRPr/>
            </a:pPr>
            <a:r>
              <a:rPr lang="es-CR" sz="4000" b="1" dirty="0">
                <a:latin typeface="+mj-lt"/>
              </a:rPr>
              <a:t>Factibilidad</a:t>
            </a:r>
          </a:p>
          <a:p>
            <a:pPr marL="273050" indent="-273050">
              <a:buFont typeface="Arial" pitchFamily="34" charset="0"/>
              <a:buChar char="•"/>
              <a:defRPr/>
            </a:pPr>
            <a:r>
              <a:rPr lang="es-CR" sz="4000" b="1" dirty="0">
                <a:latin typeface="+mj-lt"/>
              </a:rPr>
              <a:t>Costo – beneficio</a:t>
            </a:r>
          </a:p>
          <a:p>
            <a:pPr marL="273050" indent="-273050">
              <a:buFont typeface="Arial" pitchFamily="34" charset="0"/>
              <a:buChar char="•"/>
              <a:defRPr/>
            </a:pPr>
            <a:r>
              <a:rPr lang="es-CR" sz="4000" b="1" dirty="0">
                <a:latin typeface="+mj-lt"/>
              </a:rPr>
              <a:t>Se relaciona con el tema ¿dónde nace el proyecto?</a:t>
            </a:r>
          </a:p>
        </p:txBody>
      </p:sp>
      <p:pic>
        <p:nvPicPr>
          <p:cNvPr id="36868" name="Picture 7" descr="clip-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20344">
            <a:off x="261938" y="160972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p:nvPr/>
        </p:nvSpPr>
        <p:spPr>
          <a:xfrm>
            <a:off x="833019" y="1806301"/>
            <a:ext cx="6610350" cy="923330"/>
          </a:xfrm>
          <a:prstGeom prst="rect">
            <a:avLst/>
          </a:prstGeom>
          <a:noFill/>
        </p:spPr>
        <p:txBody>
          <a:bodyPr>
            <a:spAutoFit/>
          </a:bodyPr>
          <a:lstStyle/>
          <a:p>
            <a:pPr algn="r">
              <a:defRPr/>
            </a:pPr>
            <a:r>
              <a:rPr lang="es-CR" sz="5400" b="1" dirty="0">
                <a:latin typeface="+mj-lt"/>
              </a:rPr>
              <a:t>Caso de Negocio</a:t>
            </a:r>
          </a:p>
        </p:txBody>
      </p:sp>
    </p:spTree>
    <p:extLst>
      <p:ext uri="{BB962C8B-B14F-4D97-AF65-F5344CB8AC3E}">
        <p14:creationId xmlns:p14="http://schemas.microsoft.com/office/powerpoint/2010/main" val="24549259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iStock_000003895757X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6804248" cy="456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39552" y="5301208"/>
            <a:ext cx="6145560" cy="830997"/>
          </a:xfrm>
          <a:prstGeom prst="rect">
            <a:avLst/>
          </a:prstGeom>
          <a:noFill/>
        </p:spPr>
        <p:txBody>
          <a:bodyPr wrap="square">
            <a:spAutoFit/>
          </a:bodyPr>
          <a:lstStyle/>
          <a:p>
            <a:pPr>
              <a:defRPr/>
            </a:pPr>
            <a:r>
              <a:rPr lang="es-CR" sz="4800" b="1" dirty="0">
                <a:latin typeface="+mj-lt"/>
              </a:rPr>
              <a:t>Contrato con el cliente</a:t>
            </a:r>
          </a:p>
        </p:txBody>
      </p:sp>
    </p:spTree>
    <p:extLst>
      <p:ext uri="{BB962C8B-B14F-4D97-AF65-F5344CB8AC3E}">
        <p14:creationId xmlns:p14="http://schemas.microsoft.com/office/powerpoint/2010/main" val="6773897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descr="iStock_000006351782XSmall.jpg"/>
          <p:cNvPicPr>
            <a:picLocks noChangeAspect="1"/>
          </p:cNvPicPr>
          <p:nvPr/>
        </p:nvPicPr>
        <p:blipFill>
          <a:blip r:embed="rId2">
            <a:extLst>
              <a:ext uri="{28A0092B-C50C-407E-A947-70E740481C1C}">
                <a14:useLocalDpi xmlns:a14="http://schemas.microsoft.com/office/drawing/2010/main" val="0"/>
              </a:ext>
            </a:extLst>
          </a:blip>
          <a:srcRect r="11530" b="18889"/>
          <a:stretch>
            <a:fillRect/>
          </a:stretch>
        </p:blipFill>
        <p:spPr bwMode="auto">
          <a:xfrm>
            <a:off x="0" y="129540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09600" y="2459038"/>
            <a:ext cx="3962400" cy="2554287"/>
          </a:xfrm>
          <a:prstGeom prst="rect">
            <a:avLst/>
          </a:prstGeom>
          <a:solidFill>
            <a:schemeClr val="accent3">
              <a:lumMod val="60000"/>
              <a:lumOff val="40000"/>
              <a:alpha val="65000"/>
            </a:schemeClr>
          </a:solidFill>
        </p:spPr>
        <p:txBody>
          <a:bodyPr>
            <a:spAutoFit/>
          </a:bodyPr>
          <a:lstStyle/>
          <a:p>
            <a:pPr marL="273050" indent="-273050">
              <a:buFont typeface="Arial" pitchFamily="34" charset="0"/>
              <a:buChar char="•"/>
              <a:defRPr/>
            </a:pPr>
            <a:r>
              <a:rPr lang="es-CR" sz="4000" b="1" dirty="0">
                <a:latin typeface="+mj-lt"/>
              </a:rPr>
              <a:t>Mercado</a:t>
            </a:r>
          </a:p>
          <a:p>
            <a:pPr marL="273050" indent="-273050">
              <a:buFont typeface="Arial" pitchFamily="34" charset="0"/>
              <a:buChar char="•"/>
              <a:defRPr/>
            </a:pPr>
            <a:r>
              <a:rPr lang="es-CR" sz="4000" b="1" dirty="0">
                <a:latin typeface="+mj-lt"/>
              </a:rPr>
              <a:t>Normas</a:t>
            </a:r>
          </a:p>
          <a:p>
            <a:pPr marL="273050" indent="-273050">
              <a:buFont typeface="Arial" pitchFamily="34" charset="0"/>
              <a:buChar char="•"/>
              <a:defRPr/>
            </a:pPr>
            <a:r>
              <a:rPr lang="es-CR" sz="4000" b="1" dirty="0">
                <a:latin typeface="+mj-lt"/>
              </a:rPr>
              <a:t>Regulaciones</a:t>
            </a:r>
          </a:p>
          <a:p>
            <a:pPr marL="273050" indent="-273050">
              <a:buFont typeface="Arial" pitchFamily="34" charset="0"/>
              <a:buChar char="•"/>
              <a:defRPr/>
            </a:pPr>
            <a:r>
              <a:rPr lang="es-CR" sz="4000" b="1" dirty="0">
                <a:latin typeface="+mj-lt"/>
              </a:rPr>
              <a:t>Infraestructura</a:t>
            </a:r>
          </a:p>
        </p:txBody>
      </p:sp>
      <p:pic>
        <p:nvPicPr>
          <p:cNvPr id="38916" name="Picture 7" descr="clip-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1379656" flipH="1">
            <a:off x="3816350" y="21844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p:nvPr/>
        </p:nvSpPr>
        <p:spPr>
          <a:xfrm>
            <a:off x="-8843" y="1412776"/>
            <a:ext cx="8973331" cy="1107996"/>
          </a:xfrm>
          <a:prstGeom prst="rect">
            <a:avLst/>
          </a:prstGeom>
          <a:noFill/>
        </p:spPr>
        <p:txBody>
          <a:bodyPr wrap="square">
            <a:spAutoFit/>
          </a:bodyPr>
          <a:lstStyle/>
          <a:p>
            <a:pPr algn="ctr">
              <a:defRPr/>
            </a:pPr>
            <a:r>
              <a:rPr lang="es-CR" sz="6600" b="1" dirty="0">
                <a:latin typeface="+mj-lt"/>
              </a:rPr>
              <a:t>Factores Ambientales</a:t>
            </a:r>
          </a:p>
        </p:txBody>
      </p:sp>
    </p:spTree>
    <p:extLst>
      <p:ext uri="{BB962C8B-B14F-4D97-AF65-F5344CB8AC3E}">
        <p14:creationId xmlns:p14="http://schemas.microsoft.com/office/powerpoint/2010/main" val="3259396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a:defRPr/>
            </a:pPr>
            <a:fld id="{CBA0147D-DF3A-4925-8BF1-77DB09C08C2A}" type="slidenum">
              <a:rPr lang="es-CR" smtClean="0"/>
              <a:pPr>
                <a:defRPr/>
              </a:pPr>
              <a:t>5</a:t>
            </a:fld>
            <a:endParaRPr lang="es-CR"/>
          </a:p>
        </p:txBody>
      </p:sp>
      <p:pic>
        <p:nvPicPr>
          <p:cNvPr id="8" name="Imagen 7"/>
          <p:cNvPicPr>
            <a:picLocks noChangeAspect="1"/>
          </p:cNvPicPr>
          <p:nvPr/>
        </p:nvPicPr>
        <p:blipFill>
          <a:blip r:embed="rId2"/>
          <a:stretch>
            <a:fillRect/>
          </a:stretch>
        </p:blipFill>
        <p:spPr>
          <a:xfrm>
            <a:off x="107504" y="1434633"/>
            <a:ext cx="7056784" cy="5292589"/>
          </a:xfrm>
          <a:prstGeom prst="rect">
            <a:avLst/>
          </a:prstGeom>
        </p:spPr>
      </p:pic>
    </p:spTree>
    <p:extLst>
      <p:ext uri="{BB962C8B-B14F-4D97-AF65-F5344CB8AC3E}">
        <p14:creationId xmlns:p14="http://schemas.microsoft.com/office/powerpoint/2010/main" val="20304670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3429000"/>
            <a:ext cx="7931224" cy="2554545"/>
          </a:xfrm>
          <a:prstGeom prst="rect">
            <a:avLst/>
          </a:prstGeom>
          <a:solidFill>
            <a:schemeClr val="bg1">
              <a:alpha val="65000"/>
            </a:schemeClr>
          </a:solidFill>
        </p:spPr>
        <p:txBody>
          <a:bodyPr wrap="square">
            <a:spAutoFit/>
          </a:bodyPr>
          <a:lstStyle/>
          <a:p>
            <a:pPr marL="273050" indent="-273050" algn="r">
              <a:buFont typeface="Arial" pitchFamily="34" charset="0"/>
              <a:buChar char="•"/>
              <a:defRPr/>
            </a:pPr>
            <a:r>
              <a:rPr lang="es-CR" sz="4000" b="1" dirty="0">
                <a:latin typeface="+mj-lt"/>
              </a:rPr>
              <a:t>Procesos políticas de la empresa</a:t>
            </a:r>
          </a:p>
          <a:p>
            <a:pPr marL="273050" indent="-273050" algn="r">
              <a:buFont typeface="Arial" pitchFamily="34" charset="0"/>
              <a:buChar char="•"/>
              <a:defRPr/>
            </a:pPr>
            <a:r>
              <a:rPr lang="es-CR" sz="4000" b="1" dirty="0">
                <a:latin typeface="+mj-lt"/>
              </a:rPr>
              <a:t>Plantillas</a:t>
            </a:r>
          </a:p>
          <a:p>
            <a:pPr marL="273050" indent="-273050" algn="r">
              <a:buFont typeface="Arial" pitchFamily="34" charset="0"/>
              <a:buChar char="•"/>
              <a:defRPr/>
            </a:pPr>
            <a:r>
              <a:rPr lang="es-CR" sz="4000" b="1" dirty="0">
                <a:latin typeface="+mj-lt"/>
              </a:rPr>
              <a:t>Información de empresa</a:t>
            </a:r>
          </a:p>
          <a:p>
            <a:pPr marL="273050" indent="-273050" algn="r">
              <a:buFont typeface="Arial" pitchFamily="34" charset="0"/>
              <a:buChar char="•"/>
              <a:defRPr/>
            </a:pPr>
            <a:r>
              <a:rPr lang="es-CR" sz="4000" b="1" dirty="0">
                <a:latin typeface="+mj-lt"/>
              </a:rPr>
              <a:t>Lecciones aprendidas</a:t>
            </a:r>
          </a:p>
        </p:txBody>
      </p:sp>
      <p:sp>
        <p:nvSpPr>
          <p:cNvPr id="6" name="TextBox 2"/>
          <p:cNvSpPr txBox="1"/>
          <p:nvPr/>
        </p:nvSpPr>
        <p:spPr>
          <a:xfrm>
            <a:off x="-3962400" y="2060848"/>
            <a:ext cx="7924800" cy="1108075"/>
          </a:xfrm>
          <a:prstGeom prst="rect">
            <a:avLst/>
          </a:prstGeom>
          <a:noFill/>
        </p:spPr>
        <p:txBody>
          <a:bodyPr>
            <a:spAutoFit/>
          </a:bodyPr>
          <a:lstStyle/>
          <a:p>
            <a:pPr algn="r">
              <a:defRPr/>
            </a:pPr>
            <a:r>
              <a:rPr lang="es-CR" sz="6600" b="1" dirty="0">
                <a:latin typeface="+mj-lt"/>
              </a:rPr>
              <a:t>Activos de</a:t>
            </a:r>
          </a:p>
        </p:txBody>
      </p:sp>
      <p:sp>
        <p:nvSpPr>
          <p:cNvPr id="7" name="TextBox 3"/>
          <p:cNvSpPr txBox="1"/>
          <p:nvPr/>
        </p:nvSpPr>
        <p:spPr>
          <a:xfrm>
            <a:off x="107504" y="2093248"/>
            <a:ext cx="7924800" cy="1108075"/>
          </a:xfrm>
          <a:prstGeom prst="rect">
            <a:avLst/>
          </a:prstGeom>
          <a:noFill/>
        </p:spPr>
        <p:txBody>
          <a:bodyPr>
            <a:spAutoFit/>
          </a:bodyPr>
          <a:lstStyle/>
          <a:p>
            <a:pPr algn="r">
              <a:defRPr/>
            </a:pPr>
            <a:r>
              <a:rPr lang="es-CR" sz="6600" b="1" dirty="0">
                <a:latin typeface="+mj-lt"/>
              </a:rPr>
              <a:t>la empresa</a:t>
            </a:r>
          </a:p>
        </p:txBody>
      </p:sp>
    </p:spTree>
    <p:extLst>
      <p:ext uri="{BB962C8B-B14F-4D97-AF65-F5344CB8AC3E}">
        <p14:creationId xmlns:p14="http://schemas.microsoft.com/office/powerpoint/2010/main" val="14734038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iStock_000009366378X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96" y="1278731"/>
            <a:ext cx="69342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Box 2"/>
          <p:cNvSpPr txBox="1">
            <a:spLocks noChangeArrowheads="1"/>
          </p:cNvSpPr>
          <p:nvPr/>
        </p:nvSpPr>
        <p:spPr bwMode="auto">
          <a:xfrm>
            <a:off x="762000" y="3962400"/>
            <a:ext cx="7913688"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R" altLang="es-CR" sz="9600" b="1">
                <a:solidFill>
                  <a:srgbClr val="0070C0"/>
                </a:solidFill>
                <a:latin typeface="Times New Roman" panose="02020603050405020304" pitchFamily="18" charset="0"/>
              </a:rPr>
              <a:t>Técnicas y herramientas</a:t>
            </a:r>
          </a:p>
        </p:txBody>
      </p:sp>
    </p:spTree>
    <p:extLst>
      <p:ext uri="{BB962C8B-B14F-4D97-AF65-F5344CB8AC3E}">
        <p14:creationId xmlns:p14="http://schemas.microsoft.com/office/powerpoint/2010/main" val="21024032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pintura1.jpg"/>
          <p:cNvPicPr>
            <a:picLocks noChangeAspect="1"/>
          </p:cNvPicPr>
          <p:nvPr/>
        </p:nvPicPr>
        <p:blipFill>
          <a:blip r:embed="rId2">
            <a:extLst>
              <a:ext uri="{28A0092B-C50C-407E-A947-70E740481C1C}">
                <a14:useLocalDpi xmlns:a14="http://schemas.microsoft.com/office/drawing/2010/main" val="0"/>
              </a:ext>
            </a:extLst>
          </a:blip>
          <a:srcRect r="10936"/>
          <a:stretch>
            <a:fillRect/>
          </a:stretch>
        </p:blipFill>
        <p:spPr bwMode="auto">
          <a:xfrm>
            <a:off x="0" y="1214754"/>
            <a:ext cx="7524328" cy="564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14945" y="2465415"/>
            <a:ext cx="6294438" cy="4400550"/>
          </a:xfrm>
          <a:prstGeom prst="rect">
            <a:avLst/>
          </a:prstGeom>
          <a:solidFill>
            <a:schemeClr val="bg1">
              <a:alpha val="65000"/>
            </a:schemeClr>
          </a:solidFill>
        </p:spPr>
        <p:txBody>
          <a:bodyPr>
            <a:spAutoFit/>
          </a:bodyPr>
          <a:lstStyle/>
          <a:p>
            <a:pPr marL="273050" indent="-273050">
              <a:buFont typeface="Arial" pitchFamily="34" charset="0"/>
              <a:buChar char="•"/>
              <a:defRPr/>
            </a:pPr>
            <a:r>
              <a:rPr lang="es-CR" sz="4000" b="1" dirty="0">
                <a:latin typeface="+mj-lt"/>
              </a:rPr>
              <a:t>Unidades en la organización</a:t>
            </a:r>
          </a:p>
          <a:p>
            <a:pPr marL="273050" indent="-273050">
              <a:buFont typeface="Arial" pitchFamily="34" charset="0"/>
              <a:buChar char="•"/>
              <a:defRPr/>
            </a:pPr>
            <a:r>
              <a:rPr lang="es-CR" sz="4000" b="1" dirty="0">
                <a:latin typeface="+mj-lt"/>
              </a:rPr>
              <a:t>Consultores, expertos</a:t>
            </a:r>
          </a:p>
          <a:p>
            <a:pPr marL="273050" indent="-273050">
              <a:buFont typeface="Arial" pitchFamily="34" charset="0"/>
              <a:buChar char="•"/>
              <a:defRPr/>
            </a:pPr>
            <a:r>
              <a:rPr lang="es-CR" sz="4000" b="1" dirty="0">
                <a:latin typeface="+mj-lt"/>
              </a:rPr>
              <a:t>Interesados, patrocinador</a:t>
            </a:r>
          </a:p>
          <a:p>
            <a:pPr marL="273050" indent="-273050">
              <a:buFont typeface="Arial" pitchFamily="34" charset="0"/>
              <a:buChar char="•"/>
              <a:defRPr/>
            </a:pPr>
            <a:r>
              <a:rPr lang="es-CR" sz="4000" b="1" dirty="0">
                <a:latin typeface="+mj-lt"/>
              </a:rPr>
              <a:t>Asociaciones profesionales</a:t>
            </a:r>
          </a:p>
          <a:p>
            <a:pPr marL="273050" indent="-273050">
              <a:buFont typeface="Arial" pitchFamily="34" charset="0"/>
              <a:buChar char="•"/>
              <a:defRPr/>
            </a:pPr>
            <a:r>
              <a:rPr lang="es-CR" sz="4000" b="1" dirty="0">
                <a:latin typeface="+mj-lt"/>
              </a:rPr>
              <a:t>Grupos de interés</a:t>
            </a:r>
          </a:p>
          <a:p>
            <a:pPr marL="273050" indent="-273050">
              <a:buFont typeface="Arial" pitchFamily="34" charset="0"/>
              <a:buChar char="•"/>
              <a:defRPr/>
            </a:pPr>
            <a:r>
              <a:rPr lang="es-CR" sz="4000" b="1" dirty="0">
                <a:latin typeface="+mj-lt"/>
              </a:rPr>
              <a:t>PMO</a:t>
            </a:r>
          </a:p>
        </p:txBody>
      </p:sp>
      <p:pic>
        <p:nvPicPr>
          <p:cNvPr id="41988" name="Picture 7" descr="clip-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20344">
            <a:off x="212582" y="2093918"/>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p:nvPr/>
        </p:nvSpPr>
        <p:spPr>
          <a:xfrm>
            <a:off x="-108520" y="1206789"/>
            <a:ext cx="7380288" cy="1108075"/>
          </a:xfrm>
          <a:prstGeom prst="rect">
            <a:avLst/>
          </a:prstGeom>
          <a:noFill/>
        </p:spPr>
        <p:txBody>
          <a:bodyPr>
            <a:spAutoFit/>
          </a:bodyPr>
          <a:lstStyle/>
          <a:p>
            <a:pPr algn="ctr">
              <a:defRPr/>
            </a:pPr>
            <a:r>
              <a:rPr lang="es-CR" sz="6600" b="1" dirty="0">
                <a:solidFill>
                  <a:schemeClr val="bg1"/>
                </a:solidFill>
                <a:latin typeface="+mj-lt"/>
              </a:rPr>
              <a:t>Juicio experto</a:t>
            </a:r>
          </a:p>
        </p:txBody>
      </p:sp>
    </p:spTree>
    <p:extLst>
      <p:ext uri="{BB962C8B-B14F-4D97-AF65-F5344CB8AC3E}">
        <p14:creationId xmlns:p14="http://schemas.microsoft.com/office/powerpoint/2010/main" val="38906469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pintura1.jpg"/>
          <p:cNvPicPr>
            <a:picLocks noChangeAspect="1"/>
          </p:cNvPicPr>
          <p:nvPr/>
        </p:nvPicPr>
        <p:blipFill>
          <a:blip r:embed="rId2">
            <a:extLst>
              <a:ext uri="{28A0092B-C50C-407E-A947-70E740481C1C}">
                <a14:useLocalDpi xmlns:a14="http://schemas.microsoft.com/office/drawing/2010/main" val="0"/>
              </a:ext>
            </a:extLst>
          </a:blip>
          <a:srcRect r="10936"/>
          <a:stretch>
            <a:fillRect/>
          </a:stretch>
        </p:blipFill>
        <p:spPr bwMode="auto">
          <a:xfrm>
            <a:off x="1" y="1196752"/>
            <a:ext cx="7020272" cy="566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11560" y="4303711"/>
            <a:ext cx="6294438" cy="2554288"/>
          </a:xfrm>
          <a:prstGeom prst="rect">
            <a:avLst/>
          </a:prstGeom>
          <a:solidFill>
            <a:schemeClr val="bg1">
              <a:alpha val="65000"/>
            </a:schemeClr>
          </a:solidFill>
        </p:spPr>
        <p:txBody>
          <a:bodyPr>
            <a:spAutoFit/>
          </a:bodyPr>
          <a:lstStyle/>
          <a:p>
            <a:pPr marL="273050" indent="-273050">
              <a:buFont typeface="Arial" pitchFamily="34" charset="0"/>
              <a:buChar char="•"/>
              <a:defRPr/>
            </a:pPr>
            <a:r>
              <a:rPr lang="es-CR" sz="4000" b="1" dirty="0">
                <a:latin typeface="+mj-lt"/>
              </a:rPr>
              <a:t> Lluvia de ideas</a:t>
            </a:r>
          </a:p>
          <a:p>
            <a:pPr marL="273050" indent="-273050">
              <a:buFont typeface="Arial" pitchFamily="34" charset="0"/>
              <a:buChar char="•"/>
              <a:defRPr/>
            </a:pPr>
            <a:r>
              <a:rPr lang="es-CR" sz="4000" b="1" dirty="0">
                <a:latin typeface="+mj-lt"/>
              </a:rPr>
              <a:t>Resolución de conflictos</a:t>
            </a:r>
          </a:p>
          <a:p>
            <a:pPr marL="273050" indent="-273050">
              <a:buFont typeface="Arial" pitchFamily="34" charset="0"/>
              <a:buChar char="•"/>
              <a:defRPr/>
            </a:pPr>
            <a:r>
              <a:rPr lang="es-CR" sz="4000" b="1" dirty="0">
                <a:latin typeface="+mj-lt"/>
              </a:rPr>
              <a:t>Resolución de problemas </a:t>
            </a:r>
          </a:p>
          <a:p>
            <a:pPr marL="273050" indent="-273050">
              <a:buFont typeface="Arial" pitchFamily="34" charset="0"/>
              <a:buChar char="•"/>
              <a:defRPr/>
            </a:pPr>
            <a:r>
              <a:rPr lang="es-CR" sz="4000" b="1" dirty="0">
                <a:latin typeface="+mj-lt"/>
              </a:rPr>
              <a:t>Gestión de reuniones</a:t>
            </a:r>
          </a:p>
        </p:txBody>
      </p:sp>
      <p:pic>
        <p:nvPicPr>
          <p:cNvPr id="43012" name="Picture 7" descr="clip-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20344">
            <a:off x="212581" y="3894117"/>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p:nvPr/>
        </p:nvSpPr>
        <p:spPr>
          <a:xfrm>
            <a:off x="-468560" y="1735996"/>
            <a:ext cx="7776864" cy="2123658"/>
          </a:xfrm>
          <a:prstGeom prst="rect">
            <a:avLst/>
          </a:prstGeom>
          <a:noFill/>
        </p:spPr>
        <p:txBody>
          <a:bodyPr wrap="square">
            <a:spAutoFit/>
          </a:bodyPr>
          <a:lstStyle/>
          <a:p>
            <a:pPr algn="ctr">
              <a:defRPr/>
            </a:pPr>
            <a:r>
              <a:rPr lang="es-CR" sz="6600" b="1" dirty="0">
                <a:solidFill>
                  <a:schemeClr val="bg1"/>
                </a:solidFill>
                <a:latin typeface="+mj-lt"/>
              </a:rPr>
              <a:t>Técnicas de facilitación</a:t>
            </a:r>
          </a:p>
        </p:txBody>
      </p:sp>
    </p:spTree>
    <p:extLst>
      <p:ext uri="{BB962C8B-B14F-4D97-AF65-F5344CB8AC3E}">
        <p14:creationId xmlns:p14="http://schemas.microsoft.com/office/powerpoint/2010/main" val="36433371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descr="iStock_000009366378X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25563"/>
            <a:ext cx="69342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Box 2"/>
          <p:cNvSpPr txBox="1">
            <a:spLocks noChangeArrowheads="1"/>
          </p:cNvSpPr>
          <p:nvPr/>
        </p:nvSpPr>
        <p:spPr bwMode="auto">
          <a:xfrm>
            <a:off x="762000" y="3962400"/>
            <a:ext cx="5029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R" altLang="es-CR" sz="9600" b="1">
                <a:solidFill>
                  <a:srgbClr val="0070C0"/>
                </a:solidFill>
                <a:latin typeface="Times New Roman" panose="02020603050405020304" pitchFamily="18" charset="0"/>
              </a:rPr>
              <a:t>Salidas</a:t>
            </a:r>
          </a:p>
        </p:txBody>
      </p:sp>
    </p:spTree>
    <p:extLst>
      <p:ext uri="{BB962C8B-B14F-4D97-AF65-F5344CB8AC3E}">
        <p14:creationId xmlns:p14="http://schemas.microsoft.com/office/powerpoint/2010/main" val="33450229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descr="lapices3.jpg"/>
          <p:cNvPicPr>
            <a:picLocks noChangeAspect="1"/>
          </p:cNvPicPr>
          <p:nvPr/>
        </p:nvPicPr>
        <p:blipFill>
          <a:blip r:embed="rId2">
            <a:extLst>
              <a:ext uri="{28A0092B-C50C-407E-A947-70E740481C1C}">
                <a14:useLocalDpi xmlns:a14="http://schemas.microsoft.com/office/drawing/2010/main" val="0"/>
              </a:ext>
            </a:extLst>
          </a:blip>
          <a:srcRect r="11111"/>
          <a:stretch>
            <a:fillRect/>
          </a:stretch>
        </p:blipFill>
        <p:spPr bwMode="auto">
          <a:xfrm>
            <a:off x="0" y="1196752"/>
            <a:ext cx="7074828" cy="566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116632" y="1556792"/>
            <a:ext cx="9144000" cy="1108075"/>
          </a:xfrm>
          <a:prstGeom prst="rect">
            <a:avLst/>
          </a:prstGeom>
          <a:noFill/>
        </p:spPr>
        <p:txBody>
          <a:bodyPr>
            <a:spAutoFit/>
          </a:bodyPr>
          <a:lstStyle/>
          <a:p>
            <a:pPr algn="ctr">
              <a:defRPr/>
            </a:pPr>
            <a:r>
              <a:rPr lang="es-CR" sz="6600" b="1" dirty="0">
                <a:latin typeface="+mj-lt"/>
              </a:rPr>
              <a:t>El Acta de Proyecto</a:t>
            </a:r>
          </a:p>
        </p:txBody>
      </p:sp>
    </p:spTree>
    <p:extLst>
      <p:ext uri="{BB962C8B-B14F-4D97-AF65-F5344CB8AC3E}">
        <p14:creationId xmlns:p14="http://schemas.microsoft.com/office/powerpoint/2010/main" val="7314406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2412" y="2132856"/>
            <a:ext cx="3276600" cy="1447800"/>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sz="2800" b="1" dirty="0"/>
              <a:t>Propósito o Justificación del Proyecto</a:t>
            </a:r>
          </a:p>
        </p:txBody>
      </p:sp>
      <p:sp>
        <p:nvSpPr>
          <p:cNvPr id="3" name="Rounded Rectangle 2"/>
          <p:cNvSpPr/>
          <p:nvPr/>
        </p:nvSpPr>
        <p:spPr>
          <a:xfrm>
            <a:off x="3561968" y="2113397"/>
            <a:ext cx="3276600" cy="1447800"/>
          </a:xfrm>
          <a:prstGeom prst="roundRect">
            <a:avLst/>
          </a:prstGeom>
          <a:solidFill>
            <a:srgbClr val="9900CC"/>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sz="2800" b="1" dirty="0"/>
              <a:t>Objetivos y criterios de éxito</a:t>
            </a:r>
          </a:p>
        </p:txBody>
      </p:sp>
      <p:sp>
        <p:nvSpPr>
          <p:cNvPr id="4" name="Rounded Rectangle 3"/>
          <p:cNvSpPr/>
          <p:nvPr/>
        </p:nvSpPr>
        <p:spPr>
          <a:xfrm>
            <a:off x="6950877" y="2121754"/>
            <a:ext cx="2057400" cy="14478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sz="2800" b="1" dirty="0"/>
              <a:t>Requisitos de alto nivel</a:t>
            </a:r>
          </a:p>
        </p:txBody>
      </p:sp>
      <p:sp>
        <p:nvSpPr>
          <p:cNvPr id="5" name="Rounded Rectangle 4"/>
          <p:cNvSpPr/>
          <p:nvPr/>
        </p:nvSpPr>
        <p:spPr>
          <a:xfrm>
            <a:off x="201613" y="3699309"/>
            <a:ext cx="8763000" cy="720274"/>
          </a:xfrm>
          <a:prstGeom prst="roundRect">
            <a:avLst/>
          </a:prstGeom>
          <a:solidFill>
            <a:srgbClr val="00C800"/>
          </a:solidFill>
          <a:ln>
            <a:solidFill>
              <a:srgbClr val="00C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sz="2800" b="1" dirty="0"/>
              <a:t>Descripción de alto nivel del proyecto</a:t>
            </a:r>
          </a:p>
        </p:txBody>
      </p:sp>
      <p:sp>
        <p:nvSpPr>
          <p:cNvPr id="7" name="Rounded Rectangle 6"/>
          <p:cNvSpPr/>
          <p:nvPr/>
        </p:nvSpPr>
        <p:spPr>
          <a:xfrm>
            <a:off x="166688" y="4509120"/>
            <a:ext cx="3270249" cy="2120280"/>
          </a:xfrm>
          <a:prstGeom prst="roundRect">
            <a:avLst/>
          </a:prstGeom>
          <a:solidFill>
            <a:srgbClr val="9900CC"/>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sz="2400" b="1" dirty="0"/>
              <a:t>Indica responsable de aprobar el proyecto (éxito)</a:t>
            </a:r>
          </a:p>
          <a:p>
            <a:pPr algn="ctr">
              <a:defRPr/>
            </a:pPr>
            <a:r>
              <a:rPr lang="es-CR" sz="2400" b="1" dirty="0"/>
              <a:t>Patrocinador</a:t>
            </a:r>
          </a:p>
          <a:p>
            <a:pPr algn="ctr">
              <a:defRPr/>
            </a:pPr>
            <a:r>
              <a:rPr lang="es-CR" sz="2400" b="1" dirty="0"/>
              <a:t>Aprobación del acta</a:t>
            </a:r>
          </a:p>
        </p:txBody>
      </p:sp>
      <p:sp>
        <p:nvSpPr>
          <p:cNvPr id="9" name="Rounded Rectangle 8"/>
          <p:cNvSpPr/>
          <p:nvPr/>
        </p:nvSpPr>
        <p:spPr>
          <a:xfrm>
            <a:off x="3566322" y="4509120"/>
            <a:ext cx="1752600" cy="942008"/>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sz="2000" b="1" dirty="0"/>
              <a:t>Riesgos alto nivel</a:t>
            </a:r>
          </a:p>
        </p:txBody>
      </p:sp>
      <p:sp>
        <p:nvSpPr>
          <p:cNvPr id="10" name="Rounded Rectangle 9"/>
          <p:cNvSpPr/>
          <p:nvPr/>
        </p:nvSpPr>
        <p:spPr>
          <a:xfrm>
            <a:off x="5389167" y="4509120"/>
            <a:ext cx="1752600" cy="942008"/>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sz="2000" b="1" dirty="0"/>
              <a:t>Hitos alto nivel</a:t>
            </a:r>
          </a:p>
        </p:txBody>
      </p:sp>
      <p:sp>
        <p:nvSpPr>
          <p:cNvPr id="11" name="Rounded Rectangle 10"/>
          <p:cNvSpPr/>
          <p:nvPr/>
        </p:nvSpPr>
        <p:spPr>
          <a:xfrm>
            <a:off x="7238138" y="4509120"/>
            <a:ext cx="1752600" cy="942008"/>
          </a:xfrm>
          <a:prstGeom prst="roundRect">
            <a:avLst/>
          </a:prstGeom>
          <a:solidFill>
            <a:srgbClr val="9900CC"/>
          </a:solidFill>
          <a:ln>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sz="2000" b="1" dirty="0"/>
              <a:t>Costos alto nivel</a:t>
            </a:r>
          </a:p>
        </p:txBody>
      </p:sp>
      <p:pic>
        <p:nvPicPr>
          <p:cNvPr id="46090" name="Picture 12" descr="iStock_000011491199XSmall.jpg"/>
          <p:cNvPicPr>
            <a:picLocks noChangeAspect="1"/>
          </p:cNvPicPr>
          <p:nvPr/>
        </p:nvPicPr>
        <p:blipFill>
          <a:blip r:embed="rId2">
            <a:extLst>
              <a:ext uri="{28A0092B-C50C-407E-A947-70E740481C1C}">
                <a14:useLocalDpi xmlns:a14="http://schemas.microsoft.com/office/drawing/2010/main" val="0"/>
              </a:ext>
            </a:extLst>
          </a:blip>
          <a:srcRect t="31454" b="29108"/>
          <a:stretch>
            <a:fillRect/>
          </a:stretch>
        </p:blipFill>
        <p:spPr bwMode="auto">
          <a:xfrm>
            <a:off x="3581400" y="5589240"/>
            <a:ext cx="5257800" cy="995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59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descr="iStock_000007969534Small.jpg"/>
          <p:cNvPicPr>
            <a:picLocks noChangeAspect="1"/>
          </p:cNvPicPr>
          <p:nvPr/>
        </p:nvPicPr>
        <p:blipFill>
          <a:blip r:embed="rId2">
            <a:extLst>
              <a:ext uri="{28A0092B-C50C-407E-A947-70E740481C1C}">
                <a14:useLocalDpi xmlns:a14="http://schemas.microsoft.com/office/drawing/2010/main" val="0"/>
              </a:ext>
            </a:extLst>
          </a:blip>
          <a:srcRect b="9912"/>
          <a:stretch>
            <a:fillRect/>
          </a:stretch>
        </p:blipFill>
        <p:spPr bwMode="auto">
          <a:xfrm>
            <a:off x="467545" y="2850959"/>
            <a:ext cx="6624736" cy="397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0" y="980728"/>
            <a:ext cx="7761040" cy="2895600"/>
          </a:xfrm>
          <a:prstGeom prst="rect">
            <a:avLst/>
          </a:prstGeom>
        </p:spPr>
        <p:txBody>
          <a:bodyPr anchor="ctr">
            <a:normAutofit/>
          </a:bodyPr>
          <a:lstStyle/>
          <a:p>
            <a:pPr algn="ctr" eaLnBrk="1" fontAlgn="auto" hangingPunct="1">
              <a:spcAft>
                <a:spcPts val="0"/>
              </a:spcAft>
              <a:defRPr/>
            </a:pPr>
            <a:r>
              <a:rPr lang="es-CR" sz="6600" b="1" dirty="0">
                <a:latin typeface="+mj-lt"/>
                <a:ea typeface="+mj-ea"/>
                <a:cs typeface="+mj-cs"/>
              </a:rPr>
              <a:t>Elementos que integran el </a:t>
            </a:r>
            <a:r>
              <a:rPr lang="es-CR" sz="6600" b="1" dirty="0" err="1">
                <a:solidFill>
                  <a:srgbClr val="FF0000"/>
                </a:solidFill>
                <a:latin typeface="+mj-lt"/>
                <a:ea typeface="+mj-ea"/>
                <a:cs typeface="+mj-cs"/>
              </a:rPr>
              <a:t>Charter</a:t>
            </a:r>
            <a:endParaRPr lang="es-CR" sz="6600" b="1" dirty="0">
              <a:solidFill>
                <a:srgbClr val="FF0000"/>
              </a:solidFill>
              <a:latin typeface="+mj-lt"/>
              <a:ea typeface="+mj-ea"/>
              <a:cs typeface="+mj-cs"/>
            </a:endParaRPr>
          </a:p>
        </p:txBody>
      </p:sp>
    </p:spTree>
    <p:extLst>
      <p:ext uri="{BB962C8B-B14F-4D97-AF65-F5344CB8AC3E}">
        <p14:creationId xmlns:p14="http://schemas.microsoft.com/office/powerpoint/2010/main" val="29476827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0" y="1916832"/>
            <a:ext cx="8929688" cy="4300538"/>
          </a:xfrm>
        </p:spPr>
        <p:txBody>
          <a:bodyPr/>
          <a:lstStyle/>
          <a:p>
            <a:pPr lvl="1">
              <a:lnSpc>
                <a:spcPct val="90000"/>
              </a:lnSpc>
            </a:pPr>
            <a:r>
              <a:rPr lang="es-CR" altLang="es-CR" b="1" dirty="0" smtClean="0">
                <a:solidFill>
                  <a:srgbClr val="7030A0"/>
                </a:solidFill>
              </a:rPr>
              <a:t>Fecha</a:t>
            </a:r>
            <a:r>
              <a:rPr lang="es-CR" altLang="es-CR" dirty="0" smtClean="0"/>
              <a:t>: Fecha de elaboración de la primera propuesta.</a:t>
            </a:r>
          </a:p>
          <a:p>
            <a:pPr lvl="1">
              <a:lnSpc>
                <a:spcPct val="90000"/>
              </a:lnSpc>
            </a:pPr>
            <a:endParaRPr lang="es-CR" altLang="es-CR" dirty="0" smtClean="0"/>
          </a:p>
          <a:p>
            <a:pPr lvl="1">
              <a:lnSpc>
                <a:spcPct val="90000"/>
              </a:lnSpc>
            </a:pPr>
            <a:r>
              <a:rPr lang="es-CR" altLang="es-CR" b="1" dirty="0" smtClean="0">
                <a:solidFill>
                  <a:srgbClr val="7030A0"/>
                </a:solidFill>
              </a:rPr>
              <a:t>Nombre del Proyecto</a:t>
            </a:r>
            <a:r>
              <a:rPr lang="es-CR" altLang="es-CR" dirty="0" smtClean="0"/>
              <a:t>:  En relación directa con el producto final del PFG y con su objetivo general.</a:t>
            </a:r>
          </a:p>
          <a:p>
            <a:pPr lvl="1">
              <a:lnSpc>
                <a:spcPct val="90000"/>
              </a:lnSpc>
            </a:pPr>
            <a:endParaRPr lang="es-CR" altLang="es-CR" dirty="0" smtClean="0"/>
          </a:p>
          <a:p>
            <a:pPr lvl="1">
              <a:lnSpc>
                <a:spcPct val="90000"/>
              </a:lnSpc>
            </a:pPr>
            <a:r>
              <a:rPr lang="es-CR" altLang="es-CR" b="1" dirty="0" smtClean="0">
                <a:solidFill>
                  <a:srgbClr val="7030A0"/>
                </a:solidFill>
              </a:rPr>
              <a:t>Áreas de conocimiento/procesos</a:t>
            </a:r>
            <a:r>
              <a:rPr lang="es-CR" altLang="es-CR" dirty="0" smtClean="0"/>
              <a:t>: Deberá establecerse cuáles serán las áreas de conocimiento que serán trabajadas así como los grupos de procesos. Cuanto más específico, mejor.</a:t>
            </a:r>
          </a:p>
        </p:txBody>
      </p:sp>
    </p:spTree>
    <p:extLst>
      <p:ext uri="{BB962C8B-B14F-4D97-AF65-F5344CB8AC3E}">
        <p14:creationId xmlns:p14="http://schemas.microsoft.com/office/powerpoint/2010/main" val="119027427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a:xfrm>
            <a:off x="34925" y="1287463"/>
            <a:ext cx="8929688" cy="5165725"/>
          </a:xfrm>
        </p:spPr>
        <p:txBody>
          <a:bodyPr/>
          <a:lstStyle/>
          <a:p>
            <a:pPr>
              <a:lnSpc>
                <a:spcPct val="90000"/>
              </a:lnSpc>
              <a:buFont typeface="Arial" panose="020B0604020202020204" pitchFamily="34" charset="0"/>
              <a:buNone/>
            </a:pPr>
            <a:r>
              <a:rPr lang="es-CR" altLang="es-CR" sz="2400" smtClean="0"/>
              <a:t> </a:t>
            </a:r>
          </a:p>
          <a:p>
            <a:pPr>
              <a:lnSpc>
                <a:spcPct val="90000"/>
              </a:lnSpc>
            </a:pPr>
            <a:endParaRPr lang="es-CR" altLang="es-CR" sz="2400" smtClean="0"/>
          </a:p>
          <a:p>
            <a:pPr lvl="1">
              <a:lnSpc>
                <a:spcPct val="90000"/>
              </a:lnSpc>
            </a:pPr>
            <a:r>
              <a:rPr lang="es-CR" altLang="es-CR" b="1" smtClean="0">
                <a:solidFill>
                  <a:srgbClr val="7030A0"/>
                </a:solidFill>
              </a:rPr>
              <a:t>Áreas de aplicación (Sector/actividad)</a:t>
            </a:r>
            <a:r>
              <a:rPr lang="es-CR" altLang="es-CR" smtClean="0"/>
              <a:t>: enunciar el sector: Construcción, banca, TI, RSC, etc.).</a:t>
            </a:r>
          </a:p>
          <a:p>
            <a:pPr lvl="1">
              <a:lnSpc>
                <a:spcPct val="90000"/>
              </a:lnSpc>
            </a:pPr>
            <a:endParaRPr lang="es-CR" altLang="es-CR" smtClean="0"/>
          </a:p>
          <a:p>
            <a:pPr lvl="1">
              <a:lnSpc>
                <a:spcPct val="90000"/>
              </a:lnSpc>
            </a:pPr>
            <a:r>
              <a:rPr lang="es-CR" altLang="es-CR" b="1" smtClean="0">
                <a:solidFill>
                  <a:srgbClr val="7030A0"/>
                </a:solidFill>
              </a:rPr>
              <a:t>Fecha de inicio/finalización del proyecto</a:t>
            </a:r>
            <a:r>
              <a:rPr lang="es-CR" altLang="es-CR" smtClean="0"/>
              <a:t>: La fecha de inicio es la misma fecha de elaboración de la primera propuesta, la fecha de fin es la de presentación al Tribunal Examinador. </a:t>
            </a:r>
          </a:p>
          <a:p>
            <a:pPr lvl="1">
              <a:lnSpc>
                <a:spcPct val="90000"/>
              </a:lnSpc>
              <a:buFontTx/>
              <a:buNone/>
            </a:pPr>
            <a:endParaRPr lang="es-CR" altLang="es-CR" smtClean="0"/>
          </a:p>
        </p:txBody>
      </p:sp>
    </p:spTree>
    <p:extLst>
      <p:ext uri="{BB962C8B-B14F-4D97-AF65-F5344CB8AC3E}">
        <p14:creationId xmlns:p14="http://schemas.microsoft.com/office/powerpoint/2010/main" val="373391395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6</a:t>
            </a:fld>
            <a:endParaRPr lang="es-CR"/>
          </a:p>
        </p:txBody>
      </p:sp>
      <p:pic>
        <p:nvPicPr>
          <p:cNvPr id="7" name="Imagen 6"/>
          <p:cNvPicPr>
            <a:picLocks noChangeAspect="1"/>
          </p:cNvPicPr>
          <p:nvPr/>
        </p:nvPicPr>
        <p:blipFill>
          <a:blip r:embed="rId2"/>
          <a:stretch>
            <a:fillRect/>
          </a:stretch>
        </p:blipFill>
        <p:spPr>
          <a:xfrm>
            <a:off x="107504" y="1464891"/>
            <a:ext cx="7008777" cy="5256584"/>
          </a:xfrm>
          <a:prstGeom prst="rect">
            <a:avLst/>
          </a:prstGeom>
        </p:spPr>
      </p:pic>
    </p:spTree>
    <p:extLst>
      <p:ext uri="{BB962C8B-B14F-4D97-AF65-F5344CB8AC3E}">
        <p14:creationId xmlns:p14="http://schemas.microsoft.com/office/powerpoint/2010/main" val="28433567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180528" y="1412776"/>
            <a:ext cx="8713787" cy="3600450"/>
          </a:xfrm>
        </p:spPr>
        <p:txBody>
          <a:bodyPr rtlCol="0">
            <a:normAutofit/>
          </a:bodyPr>
          <a:lstStyle/>
          <a:p>
            <a:pPr lvl="1" fontAlgn="auto">
              <a:lnSpc>
                <a:spcPct val="90000"/>
              </a:lnSpc>
              <a:spcAft>
                <a:spcPts val="0"/>
              </a:spcAft>
              <a:defRPr/>
            </a:pPr>
            <a:r>
              <a:rPr lang="es-CR" b="1" dirty="0" smtClean="0">
                <a:solidFill>
                  <a:srgbClr val="7030A0"/>
                </a:solidFill>
              </a:rPr>
              <a:t>Objetivos del proyecto</a:t>
            </a:r>
            <a:r>
              <a:rPr lang="es-CR" dirty="0" smtClean="0"/>
              <a:t>: El objetivo general está relacionado con la realización del producto principal del proyecto y con su nombre. </a:t>
            </a:r>
          </a:p>
          <a:p>
            <a:pPr marL="457200" lvl="1" indent="0" algn="ctr" fontAlgn="auto">
              <a:lnSpc>
                <a:spcPct val="90000"/>
              </a:lnSpc>
              <a:spcAft>
                <a:spcPts val="0"/>
              </a:spcAft>
              <a:buFont typeface="Arial" panose="020B0604020202020204" pitchFamily="34" charset="0"/>
              <a:buNone/>
              <a:defRPr/>
            </a:pPr>
            <a:endParaRPr lang="es-CR" dirty="0" smtClean="0"/>
          </a:p>
          <a:p>
            <a:pPr marL="457200" lvl="1" indent="0" algn="ctr" fontAlgn="auto">
              <a:lnSpc>
                <a:spcPct val="90000"/>
              </a:lnSpc>
              <a:spcAft>
                <a:spcPts val="0"/>
              </a:spcAft>
              <a:buFont typeface="Arial" panose="020B0604020202020204" pitchFamily="34" charset="0"/>
              <a:buNone/>
              <a:defRPr/>
            </a:pPr>
            <a:r>
              <a:rPr lang="es-CR" dirty="0" smtClean="0"/>
              <a:t>Todos los objetivos, general y específicos comienzan con un verbo de acción, deben ser frases completas (con sentido) y deben tener un ¿qué? y un ¿para qué?</a:t>
            </a:r>
          </a:p>
        </p:txBody>
      </p:sp>
      <p:sp>
        <p:nvSpPr>
          <p:cNvPr id="58372" name="4 Rectángulo"/>
          <p:cNvSpPr>
            <a:spLocks noChangeArrowheads="1"/>
          </p:cNvSpPr>
          <p:nvPr/>
        </p:nvSpPr>
        <p:spPr bwMode="auto">
          <a:xfrm>
            <a:off x="378618" y="4437112"/>
            <a:ext cx="8315325" cy="2308225"/>
          </a:xfrm>
          <a:prstGeom prst="rect">
            <a:avLst/>
          </a:prstGeom>
          <a:solidFill>
            <a:schemeClr val="accent5">
              <a:lumMod val="75000"/>
            </a:schemeClr>
          </a:solidFill>
          <a:ln w="9525">
            <a:noFill/>
            <a:miter lim="800000"/>
            <a:headEnd/>
            <a:tailEnd/>
          </a:ln>
        </p:spPr>
        <p:txBody>
          <a:bodyPr>
            <a:spAutoFit/>
          </a:bodyPr>
          <a:lstStyle/>
          <a:p>
            <a:pPr algn="ctr">
              <a:defRPr/>
            </a:pPr>
            <a:r>
              <a:rPr lang="es-ES" b="1" dirty="0">
                <a:solidFill>
                  <a:schemeClr val="bg1"/>
                </a:solidFill>
                <a:latin typeface="+mj-lt"/>
              </a:rPr>
              <a:t>Específicos</a:t>
            </a:r>
            <a:r>
              <a:rPr lang="es-ES" dirty="0">
                <a:solidFill>
                  <a:schemeClr val="bg1"/>
                </a:solidFill>
                <a:latin typeface="+mj-lt"/>
              </a:rPr>
              <a:t>: Claros sobre qué, dónde, cuándo y cómo va a cambiar la situación;</a:t>
            </a:r>
          </a:p>
          <a:p>
            <a:pPr algn="ctr">
              <a:defRPr/>
            </a:pPr>
            <a:r>
              <a:rPr lang="es-ES" b="1" dirty="0">
                <a:solidFill>
                  <a:schemeClr val="bg1"/>
                </a:solidFill>
                <a:latin typeface="+mj-lt"/>
              </a:rPr>
              <a:t>Realizables</a:t>
            </a:r>
            <a:r>
              <a:rPr lang="es-ES" dirty="0">
                <a:solidFill>
                  <a:schemeClr val="bg1"/>
                </a:solidFill>
                <a:latin typeface="+mj-lt"/>
              </a:rPr>
              <a:t>: que sea posible obtenerlos, ejecutarlos conociendo los recursos y las capacidades a disposición</a:t>
            </a:r>
          </a:p>
          <a:p>
            <a:pPr algn="ctr">
              <a:defRPr/>
            </a:pPr>
            <a:r>
              <a:rPr lang="es-ES" b="1" dirty="0">
                <a:solidFill>
                  <a:schemeClr val="bg1"/>
                </a:solidFill>
                <a:latin typeface="+mj-lt"/>
              </a:rPr>
              <a:t>Limitado en tiempo</a:t>
            </a:r>
            <a:r>
              <a:rPr lang="es-ES" dirty="0">
                <a:solidFill>
                  <a:schemeClr val="bg1"/>
                </a:solidFill>
                <a:latin typeface="+mj-lt"/>
              </a:rPr>
              <a:t>: estableciendo el periodo de tiempo en el que se debe completar cada uno de ellos.</a:t>
            </a:r>
          </a:p>
        </p:txBody>
      </p:sp>
    </p:spTree>
    <p:extLst>
      <p:ext uri="{BB962C8B-B14F-4D97-AF65-F5344CB8AC3E}">
        <p14:creationId xmlns:p14="http://schemas.microsoft.com/office/powerpoint/2010/main" val="1260686073"/>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a:xfrm>
            <a:off x="0" y="1988840"/>
            <a:ext cx="8713787" cy="5256212"/>
          </a:xfrm>
        </p:spPr>
        <p:txBody>
          <a:bodyPr/>
          <a:lstStyle/>
          <a:p>
            <a:pPr lvl="1">
              <a:lnSpc>
                <a:spcPct val="90000"/>
              </a:lnSpc>
            </a:pPr>
            <a:r>
              <a:rPr lang="es-CR" altLang="es-CR" b="1" dirty="0" smtClean="0">
                <a:solidFill>
                  <a:srgbClr val="7030A0"/>
                </a:solidFill>
              </a:rPr>
              <a:t>Justificación </a:t>
            </a:r>
            <a:r>
              <a:rPr lang="es-CR" altLang="es-CR" b="1" dirty="0" err="1" smtClean="0">
                <a:solidFill>
                  <a:srgbClr val="7030A0"/>
                </a:solidFill>
              </a:rPr>
              <a:t>ó</a:t>
            </a:r>
            <a:r>
              <a:rPr lang="es-CR" altLang="es-CR" b="1" dirty="0" smtClean="0">
                <a:solidFill>
                  <a:srgbClr val="7030A0"/>
                </a:solidFill>
              </a:rPr>
              <a:t> propósito del proyecto</a:t>
            </a:r>
            <a:r>
              <a:rPr lang="es-CR" altLang="es-CR" dirty="0" smtClean="0"/>
              <a:t>: Debe indicar cuál es la motivación principal del proyecto. Debe cuidarse que esto NO sea una repetición de los objetivos ya expuestos. Debe incluir cuales son los beneficios que se obtendrá al  dar  la solución</a:t>
            </a:r>
          </a:p>
          <a:p>
            <a:pPr lvl="1">
              <a:lnSpc>
                <a:spcPct val="90000"/>
              </a:lnSpc>
              <a:buFontTx/>
              <a:buNone/>
            </a:pPr>
            <a:endParaRPr lang="es-CR" altLang="es-CR" dirty="0" smtClean="0"/>
          </a:p>
          <a:p>
            <a:pPr lvl="1">
              <a:lnSpc>
                <a:spcPct val="90000"/>
              </a:lnSpc>
            </a:pPr>
            <a:r>
              <a:rPr lang="es-CR" altLang="es-CR" b="1" dirty="0" smtClean="0">
                <a:solidFill>
                  <a:srgbClr val="7030A0"/>
                </a:solidFill>
              </a:rPr>
              <a:t>Descripción del producto o servicio que generará el proyecto</a:t>
            </a:r>
            <a:r>
              <a:rPr lang="es-CR" altLang="es-CR" dirty="0" smtClean="0"/>
              <a:t>: con claridad y algún grado de detalle, pues permite una mejor visualización de los resultados que obtendremos al final. De igual forma con cada uno de los </a:t>
            </a:r>
            <a:r>
              <a:rPr lang="es-CR" altLang="es-CR" dirty="0" err="1" smtClean="0"/>
              <a:t>subentregables</a:t>
            </a:r>
            <a:r>
              <a:rPr lang="es-CR" altLang="es-CR" dirty="0" smtClean="0"/>
              <a:t> de primer nivel.</a:t>
            </a:r>
          </a:p>
        </p:txBody>
      </p:sp>
    </p:spTree>
    <p:extLst>
      <p:ext uri="{BB962C8B-B14F-4D97-AF65-F5344CB8AC3E}">
        <p14:creationId xmlns:p14="http://schemas.microsoft.com/office/powerpoint/2010/main" val="2833560405"/>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0" y="2060848"/>
            <a:ext cx="8858250" cy="3541713"/>
          </a:xfrm>
        </p:spPr>
        <p:txBody>
          <a:bodyPr/>
          <a:lstStyle/>
          <a:p>
            <a:pPr lvl="1">
              <a:lnSpc>
                <a:spcPct val="90000"/>
              </a:lnSpc>
            </a:pPr>
            <a:r>
              <a:rPr lang="es-CR" altLang="es-CR" b="1" dirty="0" smtClean="0">
                <a:solidFill>
                  <a:srgbClr val="7030A0"/>
                </a:solidFill>
              </a:rPr>
              <a:t>Supuestos</a:t>
            </a:r>
            <a:r>
              <a:rPr lang="es-CR" altLang="es-CR" dirty="0" smtClean="0"/>
              <a:t>:  Para lograr los productos entregables se cuenta con que se darán ciertas condiciones clave, mismas que si cambian, nos harían replantear el proyecto. </a:t>
            </a:r>
          </a:p>
          <a:p>
            <a:pPr lvl="1">
              <a:lnSpc>
                <a:spcPct val="90000"/>
              </a:lnSpc>
            </a:pPr>
            <a:endParaRPr lang="es-CR" altLang="es-CR" dirty="0" smtClean="0"/>
          </a:p>
          <a:p>
            <a:pPr lvl="1">
              <a:lnSpc>
                <a:spcPct val="90000"/>
              </a:lnSpc>
            </a:pPr>
            <a:r>
              <a:rPr lang="es-CR" altLang="es-CR" b="1" dirty="0" smtClean="0">
                <a:solidFill>
                  <a:srgbClr val="7030A0"/>
                </a:solidFill>
              </a:rPr>
              <a:t>Restricciones</a:t>
            </a:r>
            <a:r>
              <a:rPr lang="es-CR" altLang="es-CR" dirty="0" smtClean="0"/>
              <a:t>: Tienen que ver con tiempo disponible de los recursos, acceso a recursos e información, etc. </a:t>
            </a:r>
          </a:p>
        </p:txBody>
      </p:sp>
    </p:spTree>
    <p:extLst>
      <p:ext uri="{BB962C8B-B14F-4D97-AF65-F5344CB8AC3E}">
        <p14:creationId xmlns:p14="http://schemas.microsoft.com/office/powerpoint/2010/main" val="799813894"/>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p:txBody>
          <a:bodyPr/>
          <a:lstStyle/>
          <a:p>
            <a:pPr>
              <a:defRPr/>
            </a:pPr>
            <a:fld id="{CBA0147D-DF3A-4925-8BF1-77DB09C08C2A}" type="slidenum">
              <a:rPr lang="es-CR" smtClean="0"/>
              <a:pPr>
                <a:defRPr/>
              </a:pPr>
              <a:t>63</a:t>
            </a:fld>
            <a:endParaRPr lang="es-CR"/>
          </a:p>
        </p:txBody>
      </p:sp>
      <p:sp>
        <p:nvSpPr>
          <p:cNvPr id="7" name="Rectangle 3"/>
          <p:cNvSpPr txBox="1">
            <a:spLocks noChangeArrowheads="1"/>
          </p:cNvSpPr>
          <p:nvPr/>
        </p:nvSpPr>
        <p:spPr bwMode="auto">
          <a:xfrm>
            <a:off x="611188" y="1327150"/>
            <a:ext cx="8247062" cy="4766146"/>
          </a:xfrm>
          <a:prstGeom prst="rect">
            <a:avLst/>
          </a:prstGeom>
          <a:ln>
            <a:noFill/>
            <a:headEnd/>
            <a:tailEn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90000"/>
              </a:lnSpc>
              <a:buFont typeface="Arial" charset="0"/>
              <a:buNone/>
              <a:defRPr/>
            </a:pPr>
            <a:endParaRPr lang="es-CR" altLang="es-CR" sz="2000" i="0" dirty="0" smtClean="0"/>
          </a:p>
          <a:p>
            <a:pPr lvl="1" eaLnBrk="1" hangingPunct="1">
              <a:lnSpc>
                <a:spcPct val="90000"/>
              </a:lnSpc>
              <a:defRPr/>
            </a:pPr>
            <a:r>
              <a:rPr lang="es-CR" altLang="es-CR" b="1" i="0" dirty="0">
                <a:solidFill>
                  <a:srgbClr val="7030A0"/>
                </a:solidFill>
              </a:rPr>
              <a:t>Identificación de riesgos</a:t>
            </a:r>
          </a:p>
          <a:p>
            <a:pPr marL="457200" lvl="1" indent="0" eaLnBrk="1" hangingPunct="1">
              <a:lnSpc>
                <a:spcPct val="90000"/>
              </a:lnSpc>
              <a:buFont typeface="Arial" charset="0"/>
              <a:buNone/>
              <a:defRPr/>
            </a:pPr>
            <a:r>
              <a:rPr lang="es-CR" i="0" dirty="0" smtClean="0"/>
              <a:t>El riesgo en un proyecto es un evento incierto o condición incierta que si ocurre, tiene un efecto positivo o negativo sobre el proyecto.</a:t>
            </a:r>
          </a:p>
          <a:p>
            <a:pPr marL="457200" lvl="1" indent="0" eaLnBrk="1" hangingPunct="1">
              <a:lnSpc>
                <a:spcPct val="90000"/>
              </a:lnSpc>
              <a:buFont typeface="Arial" charset="0"/>
              <a:buNone/>
              <a:defRPr/>
            </a:pPr>
            <a:endParaRPr lang="es-CR" i="0" dirty="0" smtClean="0"/>
          </a:p>
          <a:p>
            <a:pPr lvl="1" eaLnBrk="1" hangingPunct="1">
              <a:lnSpc>
                <a:spcPct val="90000"/>
              </a:lnSpc>
              <a:defRPr/>
            </a:pPr>
            <a:r>
              <a:rPr lang="es-CR" altLang="es-CR" b="1" i="0" dirty="0">
                <a:solidFill>
                  <a:srgbClr val="7030A0"/>
                </a:solidFill>
              </a:rPr>
              <a:t>Presupuesto del proyecto</a:t>
            </a:r>
          </a:p>
          <a:p>
            <a:pPr marL="457200" lvl="1" indent="0" eaLnBrk="1" hangingPunct="1">
              <a:lnSpc>
                <a:spcPct val="90000"/>
              </a:lnSpc>
              <a:buFont typeface="Arial" charset="0"/>
              <a:buNone/>
              <a:defRPr/>
            </a:pPr>
            <a:r>
              <a:rPr lang="es-CR" i="0" dirty="0" smtClean="0"/>
              <a:t>Se debe detallar cuánto costará el proyecto y cuáles son los montos relacionados con cada gasto o inversión.</a:t>
            </a:r>
          </a:p>
          <a:p>
            <a:pPr marL="457200" lvl="1" indent="0" eaLnBrk="1" hangingPunct="1">
              <a:lnSpc>
                <a:spcPct val="90000"/>
              </a:lnSpc>
              <a:buFont typeface="Arial" charset="0"/>
              <a:buNone/>
              <a:defRPr/>
            </a:pPr>
            <a:endParaRPr lang="es-CR" altLang="es-CR" sz="2000" i="0" dirty="0"/>
          </a:p>
        </p:txBody>
      </p:sp>
    </p:spTree>
    <p:extLst>
      <p:ext uri="{BB962C8B-B14F-4D97-AF65-F5344CB8AC3E}">
        <p14:creationId xmlns:p14="http://schemas.microsoft.com/office/powerpoint/2010/main" val="18692355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999381"/>
            <a:ext cx="8229600" cy="4525963"/>
          </a:xfrm>
        </p:spPr>
        <p:txBody>
          <a:bodyPr/>
          <a:lstStyle/>
          <a:p>
            <a:pPr lvl="1" eaLnBrk="1" hangingPunct="1">
              <a:lnSpc>
                <a:spcPct val="90000"/>
              </a:lnSpc>
              <a:defRPr/>
            </a:pPr>
            <a:r>
              <a:rPr lang="es-CR" altLang="es-CR" b="1" dirty="0" smtClean="0">
                <a:solidFill>
                  <a:srgbClr val="7030A0"/>
                </a:solidFill>
              </a:rPr>
              <a:t>Hitos</a:t>
            </a:r>
            <a:endParaRPr lang="es-CR" altLang="es-CR" b="1" dirty="0">
              <a:solidFill>
                <a:srgbClr val="7030A0"/>
              </a:solidFill>
            </a:endParaRPr>
          </a:p>
          <a:p>
            <a:pPr marL="400050" lvl="1" indent="0" algn="just">
              <a:buNone/>
            </a:pPr>
            <a:r>
              <a:rPr lang="es-CR" dirty="0" smtClean="0"/>
              <a:t>Los hitos son puntos de control y deben coincidir con los entregables indicados en el chárter.</a:t>
            </a:r>
          </a:p>
          <a:p>
            <a:pPr marL="400050" lvl="1" indent="0" algn="just">
              <a:buNone/>
            </a:pPr>
            <a:r>
              <a:rPr lang="es-CR" dirty="0" smtClean="0"/>
              <a:t>Es necesario indicar cuál es la fecha de inicio y la fecha final</a:t>
            </a:r>
            <a:endParaRPr lang="es-CR" dirty="0"/>
          </a:p>
        </p:txBody>
      </p:sp>
      <p:sp>
        <p:nvSpPr>
          <p:cNvPr id="6" name="Marcador de número de diapositiva 5"/>
          <p:cNvSpPr>
            <a:spLocks noGrp="1"/>
          </p:cNvSpPr>
          <p:nvPr>
            <p:ph type="sldNum" sz="quarter" idx="12"/>
          </p:nvPr>
        </p:nvSpPr>
        <p:spPr/>
        <p:txBody>
          <a:bodyPr/>
          <a:lstStyle/>
          <a:p>
            <a:pPr>
              <a:defRPr/>
            </a:pPr>
            <a:fld id="{CBA0147D-DF3A-4925-8BF1-77DB09C08C2A}" type="slidenum">
              <a:rPr lang="es-CR" smtClean="0"/>
              <a:pPr>
                <a:defRPr/>
              </a:pPr>
              <a:t>64</a:t>
            </a:fld>
            <a:endParaRPr lang="es-CR"/>
          </a:p>
        </p:txBody>
      </p:sp>
    </p:spTree>
    <p:extLst>
      <p:ext uri="{BB962C8B-B14F-4D97-AF65-F5344CB8AC3E}">
        <p14:creationId xmlns:p14="http://schemas.microsoft.com/office/powerpoint/2010/main" val="1264171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idx="1"/>
          </p:nvPr>
        </p:nvSpPr>
        <p:spPr>
          <a:xfrm>
            <a:off x="3381" y="1916832"/>
            <a:ext cx="8858250" cy="5126038"/>
          </a:xfrm>
        </p:spPr>
        <p:txBody>
          <a:bodyPr/>
          <a:lstStyle/>
          <a:p>
            <a:pPr lvl="1">
              <a:lnSpc>
                <a:spcPct val="90000"/>
              </a:lnSpc>
            </a:pPr>
            <a:r>
              <a:rPr lang="es-CR" altLang="es-CR" b="1" dirty="0" smtClean="0">
                <a:solidFill>
                  <a:srgbClr val="7030A0"/>
                </a:solidFill>
              </a:rPr>
              <a:t>Información  histórica relevante</a:t>
            </a:r>
            <a:r>
              <a:rPr lang="es-CR" altLang="es-CR" dirty="0" smtClean="0"/>
              <a:t>: es muy valioso determinar y evidenciar antecedentes específicos de la organización o sector de actividad en la materia propia de que trata el proyecto. Incluir cuadros, gráficos, manuales, estándares.</a:t>
            </a:r>
          </a:p>
          <a:p>
            <a:pPr lvl="1">
              <a:lnSpc>
                <a:spcPct val="90000"/>
              </a:lnSpc>
            </a:pPr>
            <a:endParaRPr lang="es-CR" altLang="es-CR" dirty="0" smtClean="0"/>
          </a:p>
          <a:p>
            <a:pPr lvl="1">
              <a:lnSpc>
                <a:spcPct val="90000"/>
              </a:lnSpc>
            </a:pPr>
            <a:r>
              <a:rPr lang="es-CR" altLang="es-CR" b="1" dirty="0" smtClean="0">
                <a:solidFill>
                  <a:srgbClr val="7030A0"/>
                </a:solidFill>
              </a:rPr>
              <a:t>Información de grupos de interés</a:t>
            </a:r>
            <a:r>
              <a:rPr lang="es-CR" altLang="es-CR" dirty="0" smtClean="0"/>
              <a:t>: el proyecto puede tener interesados que apoyen o dificulten su avance. Aquí deben evidenciarse con sus roles principales. Clientes directos e indirectos</a:t>
            </a:r>
          </a:p>
        </p:txBody>
      </p:sp>
    </p:spTree>
    <p:extLst>
      <p:ext uri="{BB962C8B-B14F-4D97-AF65-F5344CB8AC3E}">
        <p14:creationId xmlns:p14="http://schemas.microsoft.com/office/powerpoint/2010/main" val="1845881652"/>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796136" y="1628800"/>
            <a:ext cx="2571750" cy="3657575"/>
          </a:xfrm>
          <a:prstGeom prst="rect">
            <a:avLst/>
          </a:prstGeom>
          <a:noFill/>
          <a:ln w="9525">
            <a:noFill/>
            <a:miter lim="800000"/>
            <a:headEnd/>
            <a:tailEnd/>
          </a:ln>
        </p:spPr>
        <p:txBody>
          <a:bodyPr anchor="ctr" anchorCtr="1"/>
          <a:lstStyle/>
          <a:p>
            <a:pPr algn="ctr">
              <a:defRPr/>
            </a:pPr>
            <a:r>
              <a:rPr lang="es-AR" sz="6600" dirty="0">
                <a:solidFill>
                  <a:srgbClr val="323232"/>
                </a:solidFill>
                <a:cs typeface="Arial" charset="0"/>
              </a:rPr>
              <a:t/>
            </a:r>
            <a:br>
              <a:rPr lang="es-AR" sz="6600" dirty="0">
                <a:solidFill>
                  <a:srgbClr val="323232"/>
                </a:solidFill>
                <a:cs typeface="Arial" charset="0"/>
              </a:rPr>
            </a:br>
            <a:r>
              <a:rPr lang="es-AR" sz="3200" b="1" dirty="0">
                <a:latin typeface="+mj-lt"/>
                <a:cs typeface="Arial" charset="0"/>
              </a:rPr>
              <a:t>Ejemplos de Actas de Constitución del Proyecto</a:t>
            </a:r>
            <a:endParaRPr lang="es-ES" sz="3200" b="1" dirty="0">
              <a:latin typeface="+mj-lt"/>
              <a:cs typeface="Arial" charset="0"/>
            </a:endParaRPr>
          </a:p>
        </p:txBody>
      </p:sp>
      <p:pic>
        <p:nvPicPr>
          <p:cNvPr id="604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4941713" cy="5485356"/>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331559"/>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6156176" y="1412776"/>
            <a:ext cx="2571750" cy="4714875"/>
          </a:xfrm>
          <a:prstGeom prst="rect">
            <a:avLst/>
          </a:prstGeom>
          <a:noFill/>
          <a:ln w="9525">
            <a:noFill/>
            <a:miter lim="800000"/>
            <a:headEnd/>
            <a:tailEnd/>
          </a:ln>
        </p:spPr>
        <p:txBody>
          <a:bodyPr anchor="ctr" anchorCtr="1"/>
          <a:lstStyle/>
          <a:p>
            <a:pPr algn="ctr">
              <a:defRPr/>
            </a:pPr>
            <a:r>
              <a:rPr lang="es-AR" sz="6600" dirty="0">
                <a:solidFill>
                  <a:srgbClr val="323232"/>
                </a:solidFill>
                <a:cs typeface="Arial" charset="0"/>
              </a:rPr>
              <a:t/>
            </a:r>
            <a:br>
              <a:rPr lang="es-AR" sz="6600" dirty="0">
                <a:solidFill>
                  <a:srgbClr val="323232"/>
                </a:solidFill>
                <a:cs typeface="Arial" charset="0"/>
              </a:rPr>
            </a:br>
            <a:r>
              <a:rPr lang="es-AR" sz="3200" b="1" dirty="0">
                <a:latin typeface="+mj-lt"/>
                <a:cs typeface="Arial" charset="0"/>
              </a:rPr>
              <a:t>Ejemplos de Actas de Constitución del Proyecto</a:t>
            </a:r>
            <a:endParaRPr lang="es-ES" sz="3200" b="1" dirty="0">
              <a:latin typeface="+mj-lt"/>
              <a:cs typeface="Arial" charset="0"/>
            </a:endParaRPr>
          </a:p>
        </p:txBody>
      </p:sp>
      <p:pic>
        <p:nvPicPr>
          <p:cNvPr id="61443" name="Picture 2"/>
          <p:cNvPicPr>
            <a:picLocks noChangeAspect="1" noChangeArrowheads="1"/>
          </p:cNvPicPr>
          <p:nvPr/>
        </p:nvPicPr>
        <p:blipFill>
          <a:blip r:embed="rId2">
            <a:extLst>
              <a:ext uri="{28A0092B-C50C-407E-A947-70E740481C1C}">
                <a14:useLocalDpi xmlns:a14="http://schemas.microsoft.com/office/drawing/2010/main" val="0"/>
              </a:ext>
            </a:extLst>
          </a:blip>
          <a:srcRect l="14903" t="18105" r="39415" b="17458"/>
          <a:stretch>
            <a:fillRect/>
          </a:stretch>
        </p:blipFill>
        <p:spPr bwMode="auto">
          <a:xfrm>
            <a:off x="107504" y="1412776"/>
            <a:ext cx="5638797" cy="5328543"/>
          </a:xfrm>
          <a:prstGeom prst="rect">
            <a:avLst/>
          </a:prstGeom>
          <a:noFill/>
          <a:ln w="38100">
            <a:solidFill>
              <a:srgbClr val="000099"/>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67731200"/>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868144" y="1412776"/>
            <a:ext cx="2571750" cy="4714875"/>
          </a:xfrm>
          <a:prstGeom prst="rect">
            <a:avLst/>
          </a:prstGeom>
          <a:noFill/>
          <a:ln w="9525">
            <a:noFill/>
            <a:miter lim="800000"/>
            <a:headEnd/>
            <a:tailEnd/>
          </a:ln>
        </p:spPr>
        <p:txBody>
          <a:bodyPr anchor="ctr" anchorCtr="1"/>
          <a:lstStyle/>
          <a:p>
            <a:pPr algn="ctr">
              <a:defRPr/>
            </a:pPr>
            <a:r>
              <a:rPr lang="es-AR" sz="6600" dirty="0">
                <a:solidFill>
                  <a:srgbClr val="323232"/>
                </a:solidFill>
                <a:cs typeface="Arial" charset="0"/>
              </a:rPr>
              <a:t/>
            </a:r>
            <a:br>
              <a:rPr lang="es-AR" sz="6600" dirty="0">
                <a:solidFill>
                  <a:srgbClr val="323232"/>
                </a:solidFill>
                <a:cs typeface="Arial" charset="0"/>
              </a:rPr>
            </a:br>
            <a:r>
              <a:rPr lang="es-AR" sz="3200" b="1" dirty="0">
                <a:latin typeface="+mj-lt"/>
                <a:cs typeface="Arial" charset="0"/>
              </a:rPr>
              <a:t>Ejemplos de Actas de Constitución del Proyecto</a:t>
            </a:r>
            <a:endParaRPr lang="es-ES" sz="3200" b="1" dirty="0">
              <a:latin typeface="+mj-lt"/>
              <a:cs typeface="Arial" charset="0"/>
            </a:endParaRPr>
          </a:p>
        </p:txBody>
      </p:sp>
      <p:sp>
        <p:nvSpPr>
          <p:cNvPr id="62467" name="Rectangle 1"/>
          <p:cNvSpPr>
            <a:spLocks noChangeArrowheads="1"/>
          </p:cNvSpPr>
          <p:nvPr/>
        </p:nvSpPr>
        <p:spPr bwMode="auto">
          <a:xfrm>
            <a:off x="1612900" y="2392363"/>
            <a:ext cx="9144000" cy="457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CR" altLang="es-CR" sz="2400">
              <a:latin typeface="Times New Roman" panose="02020603050405020304" pitchFamily="18" charset="0"/>
            </a:endParaRPr>
          </a:p>
        </p:txBody>
      </p:sp>
      <p:pic>
        <p:nvPicPr>
          <p:cNvPr id="624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94127"/>
            <a:ext cx="4680520" cy="5477588"/>
          </a:xfrm>
          <a:prstGeom prst="rect">
            <a:avLst/>
          </a:prstGeom>
          <a:noFill/>
          <a:ln w="28575">
            <a:solidFill>
              <a:srgbClr val="000099"/>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08898357"/>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1268760"/>
            <a:ext cx="8229600" cy="1143000"/>
          </a:xfrm>
        </p:spPr>
        <p:txBody>
          <a:bodyPr/>
          <a:lstStyle/>
          <a:p>
            <a:pPr eaLnBrk="1" hangingPunct="1"/>
            <a:r>
              <a:rPr lang="es-ES" altLang="es-CR" sz="6000" b="1" dirty="0" smtClean="0">
                <a:solidFill>
                  <a:srgbClr val="0070C0"/>
                </a:solidFill>
              </a:rPr>
              <a:t>Frases para recordar…</a:t>
            </a:r>
          </a:p>
        </p:txBody>
      </p:sp>
      <p:sp>
        <p:nvSpPr>
          <p:cNvPr id="29699" name="Rectangle 3"/>
          <p:cNvSpPr>
            <a:spLocks noGrp="1" noChangeArrowheads="1"/>
          </p:cNvSpPr>
          <p:nvPr>
            <p:ph idx="1"/>
          </p:nvPr>
        </p:nvSpPr>
        <p:spPr>
          <a:xfrm>
            <a:off x="251520" y="1916832"/>
            <a:ext cx="8156773" cy="4752527"/>
          </a:xfrm>
        </p:spPr>
        <p:txBody>
          <a:bodyPr/>
          <a:lstStyle/>
          <a:p>
            <a:pPr algn="ctr" eaLnBrk="1" hangingPunct="1">
              <a:lnSpc>
                <a:spcPct val="80000"/>
              </a:lnSpc>
              <a:buFontTx/>
              <a:buNone/>
            </a:pPr>
            <a:endParaRPr lang="es-ES" altLang="es-CR" sz="3600" dirty="0" smtClean="0">
              <a:solidFill>
                <a:schemeClr val="bg2">
                  <a:lumMod val="50000"/>
                </a:schemeClr>
              </a:solidFill>
            </a:endParaRPr>
          </a:p>
          <a:p>
            <a:pPr algn="ctr" eaLnBrk="1" hangingPunct="1">
              <a:lnSpc>
                <a:spcPct val="80000"/>
              </a:lnSpc>
              <a:buFont typeface="Arial" panose="020B0604020202020204" pitchFamily="34" charset="0"/>
              <a:buNone/>
            </a:pPr>
            <a:r>
              <a:rPr lang="es-ES" altLang="es-CR" sz="4000" i="1" dirty="0" smtClean="0">
                <a:solidFill>
                  <a:schemeClr val="bg2">
                    <a:lumMod val="50000"/>
                  </a:schemeClr>
                </a:solidFill>
              </a:rPr>
              <a:t>El que quiera ser líder debe ser puente.</a:t>
            </a:r>
            <a:r>
              <a:rPr lang="es-ES" altLang="es-CR" sz="5400" i="1" dirty="0" smtClean="0">
                <a:solidFill>
                  <a:schemeClr val="bg2">
                    <a:lumMod val="50000"/>
                  </a:schemeClr>
                </a:solidFill>
              </a:rPr>
              <a:t>    </a:t>
            </a:r>
            <a:r>
              <a:rPr lang="es-ES" altLang="es-CR" sz="5400" dirty="0" smtClean="0">
                <a:solidFill>
                  <a:schemeClr val="bg2">
                    <a:lumMod val="50000"/>
                  </a:schemeClr>
                </a:solidFill>
              </a:rPr>
              <a:t>         </a:t>
            </a:r>
          </a:p>
          <a:p>
            <a:pPr algn="ctr" eaLnBrk="1" hangingPunct="1">
              <a:lnSpc>
                <a:spcPct val="80000"/>
              </a:lnSpc>
              <a:buFontTx/>
              <a:buNone/>
            </a:pPr>
            <a:r>
              <a:rPr lang="es-ES" altLang="es-CR" sz="2800" i="1" dirty="0" smtClean="0">
                <a:solidFill>
                  <a:schemeClr val="bg2">
                    <a:lumMod val="50000"/>
                  </a:schemeClr>
                </a:solidFill>
              </a:rPr>
              <a:t>Proverbio Galés</a:t>
            </a:r>
          </a:p>
          <a:p>
            <a:pPr algn="ctr" eaLnBrk="1" hangingPunct="1">
              <a:lnSpc>
                <a:spcPct val="80000"/>
              </a:lnSpc>
              <a:buFont typeface="Wingdings" panose="05000000000000000000" pitchFamily="2" charset="2"/>
              <a:buNone/>
            </a:pPr>
            <a:endParaRPr lang="en-GB" altLang="es-CR" sz="3600" dirty="0" smtClean="0">
              <a:solidFill>
                <a:schemeClr val="bg2">
                  <a:lumMod val="50000"/>
                </a:schemeClr>
              </a:solidFill>
            </a:endParaRPr>
          </a:p>
          <a:p>
            <a:pPr algn="ctr" eaLnBrk="1" hangingPunct="1">
              <a:lnSpc>
                <a:spcPct val="80000"/>
              </a:lnSpc>
              <a:buFont typeface="Arial" panose="020B0604020202020204" pitchFamily="34" charset="0"/>
              <a:buNone/>
            </a:pPr>
            <a:r>
              <a:rPr lang="es-ES" altLang="es-CR" sz="4000" i="1" dirty="0" smtClean="0">
                <a:solidFill>
                  <a:schemeClr val="bg2">
                    <a:lumMod val="50000"/>
                  </a:schemeClr>
                </a:solidFill>
              </a:rPr>
              <a:t>No puedo cambiar la dirección del viento, pero sí ajustar mis velas para llegar siempre a mi destino.</a:t>
            </a:r>
          </a:p>
          <a:p>
            <a:pPr algn="ctr" eaLnBrk="1" hangingPunct="1">
              <a:lnSpc>
                <a:spcPct val="80000"/>
              </a:lnSpc>
              <a:buFont typeface="Arial" panose="020B0604020202020204" pitchFamily="34" charset="0"/>
              <a:buNone/>
            </a:pPr>
            <a:r>
              <a:rPr lang="es-ES" altLang="es-CR" sz="2400" i="1" dirty="0" smtClean="0">
                <a:solidFill>
                  <a:schemeClr val="bg2">
                    <a:lumMod val="50000"/>
                  </a:schemeClr>
                </a:solidFill>
              </a:rPr>
              <a:t>J. </a:t>
            </a:r>
            <a:r>
              <a:rPr lang="es-ES" altLang="es-CR" sz="2400" i="1" dirty="0" err="1" smtClean="0">
                <a:solidFill>
                  <a:schemeClr val="bg2">
                    <a:lumMod val="50000"/>
                  </a:schemeClr>
                </a:solidFill>
              </a:rPr>
              <a:t>Deam</a:t>
            </a:r>
            <a:r>
              <a:rPr lang="es-ES" altLang="es-CR" sz="2800" i="1" dirty="0" smtClean="0">
                <a:solidFill>
                  <a:schemeClr val="bg2">
                    <a:lumMod val="50000"/>
                  </a:schemeClr>
                </a:solidFill>
              </a:rPr>
              <a:t> </a:t>
            </a:r>
          </a:p>
          <a:p>
            <a:pPr lvl="4" eaLnBrk="1" hangingPunct="1">
              <a:lnSpc>
                <a:spcPct val="80000"/>
              </a:lnSpc>
              <a:buFont typeface="Wingdings" panose="05000000000000000000" pitchFamily="2" charset="2"/>
              <a:buNone/>
            </a:pPr>
            <a:endParaRPr lang="es-ES" altLang="es-CR" sz="2800" dirty="0" smtClean="0">
              <a:solidFill>
                <a:schemeClr val="bg2">
                  <a:lumMod val="50000"/>
                </a:schemeClr>
              </a:solidFill>
            </a:endParaRPr>
          </a:p>
        </p:txBody>
      </p:sp>
    </p:spTree>
    <p:extLst>
      <p:ext uri="{BB962C8B-B14F-4D97-AF65-F5344CB8AC3E}">
        <p14:creationId xmlns:p14="http://schemas.microsoft.com/office/powerpoint/2010/main" val="663835162"/>
      </p:ext>
    </p:extLst>
  </p:cSld>
  <p:clrMapOvr>
    <a:masterClrMapping/>
  </p:clrMapOvr>
  <p:transition advClick="0" advTm="2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Effect transition="in" filter="barn(inHorizontal)">
                                      <p:cBhvr>
                                        <p:cTn id="7" dur="3000"/>
                                        <p:tgtEl>
                                          <p:spTgt spid="296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barn(inHorizontal)">
                                      <p:cBhvr>
                                        <p:cTn id="12" dur="3000"/>
                                        <p:tgtEl>
                                          <p:spTgt spid="296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29699">
                                            <p:txEl>
                                              <p:pRg st="4" end="4"/>
                                            </p:txEl>
                                          </p:spTgt>
                                        </p:tgtEl>
                                        <p:attrNameLst>
                                          <p:attrName>style.visibility</p:attrName>
                                        </p:attrNameLst>
                                      </p:cBhvr>
                                      <p:to>
                                        <p:strVal val="visible"/>
                                      </p:to>
                                    </p:set>
                                    <p:animEffect transition="in" filter="barn(inHorizontal)">
                                      <p:cBhvr>
                                        <p:cTn id="17" dur="3000"/>
                                        <p:tgtEl>
                                          <p:spTgt spid="2969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29699">
                                            <p:txEl>
                                              <p:pRg st="5" end="5"/>
                                            </p:txEl>
                                          </p:spTgt>
                                        </p:tgtEl>
                                        <p:attrNameLst>
                                          <p:attrName>style.visibility</p:attrName>
                                        </p:attrNameLst>
                                      </p:cBhvr>
                                      <p:to>
                                        <p:strVal val="visible"/>
                                      </p:to>
                                    </p:set>
                                    <p:animEffect transition="in" filter="barn(inHorizontal)">
                                      <p:cBhvr>
                                        <p:cTn id="22" dur="3000"/>
                                        <p:tgtEl>
                                          <p:spTgt spid="29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7</a:t>
            </a:fld>
            <a:endParaRPr lang="es-C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43245"/>
            <a:ext cx="7560840" cy="4978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107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23528" y="2708920"/>
            <a:ext cx="8229600" cy="1143000"/>
          </a:xfrm>
        </p:spPr>
        <p:txBody>
          <a:bodyPr/>
          <a:lstStyle/>
          <a:p>
            <a:r>
              <a:rPr lang="es-CR" sz="6600" dirty="0" smtClean="0"/>
              <a:t>Evolución de los equipos</a:t>
            </a:r>
            <a:endParaRPr lang="es-CR" sz="6600" dirty="0"/>
          </a:p>
        </p:txBody>
      </p:sp>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8</a:t>
            </a:fld>
            <a:endParaRPr lang="es-CR"/>
          </a:p>
        </p:txBody>
      </p:sp>
    </p:spTree>
    <p:extLst>
      <p:ext uri="{BB962C8B-B14F-4D97-AF65-F5344CB8AC3E}">
        <p14:creationId xmlns:p14="http://schemas.microsoft.com/office/powerpoint/2010/main" val="1836733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pPr>
              <a:defRPr/>
            </a:pPr>
            <a:fld id="{C3B80360-3829-4703-BCFA-C911B31A51F3}" type="slidenum">
              <a:rPr lang="es-CR" smtClean="0"/>
              <a:pPr>
                <a:defRPr/>
              </a:pPr>
              <a:t>9</a:t>
            </a:fld>
            <a:endParaRPr lang="es-CR"/>
          </a:p>
        </p:txBody>
      </p:sp>
      <p:pic>
        <p:nvPicPr>
          <p:cNvPr id="3" name="Imagen 2"/>
          <p:cNvPicPr>
            <a:picLocks noChangeAspect="1"/>
          </p:cNvPicPr>
          <p:nvPr/>
        </p:nvPicPr>
        <p:blipFill>
          <a:blip r:embed="rId2"/>
          <a:stretch>
            <a:fillRect/>
          </a:stretch>
        </p:blipFill>
        <p:spPr>
          <a:xfrm>
            <a:off x="251520" y="1483569"/>
            <a:ext cx="6984776" cy="5238583"/>
          </a:xfrm>
          <a:prstGeom prst="rect">
            <a:avLst/>
          </a:prstGeom>
        </p:spPr>
      </p:pic>
    </p:spTree>
    <p:extLst>
      <p:ext uri="{BB962C8B-B14F-4D97-AF65-F5344CB8AC3E}">
        <p14:creationId xmlns:p14="http://schemas.microsoft.com/office/powerpoint/2010/main" val="275917447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2786</TotalTime>
  <Words>1098</Words>
  <Application>Microsoft Office PowerPoint</Application>
  <PresentationFormat>Presentación en pantalla (4:3)</PresentationFormat>
  <Paragraphs>194</Paragraphs>
  <Slides>69</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69</vt:i4>
      </vt:variant>
    </vt:vector>
  </HeadingPairs>
  <TitlesOfParts>
    <vt:vector size="74" baseType="lpstr">
      <vt:lpstr>Arial</vt:lpstr>
      <vt:lpstr>Calibri</vt:lpstr>
      <vt:lpstr>Times New Roman</vt:lpstr>
      <vt:lpstr>Wingdings</vt:lpstr>
      <vt:lpstr>Tema de Office</vt:lpstr>
      <vt:lpstr>Presentación de PowerPoint</vt:lpstr>
      <vt:lpstr>  Introducción a la Administración de Proyectos</vt:lpstr>
      <vt:lpstr>Presentación de PowerPoint</vt:lpstr>
      <vt:lpstr>Presentación de PowerPoint</vt:lpstr>
      <vt:lpstr>Presentación de PowerPoint</vt:lpstr>
      <vt:lpstr>Presentación de PowerPoint</vt:lpstr>
      <vt:lpstr>Presentación de PowerPoint</vt:lpstr>
      <vt:lpstr>Evolución de los equipos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Los interesados ¿Quiénes son?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Frases para recordar…</vt:lpstr>
    </vt:vector>
  </TitlesOfParts>
  <Company>UCI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SESIÓN 1 CURSO PLANEACION ESTRATÉGICA</dc:title>
  <dc:creator>RAMIRO FONSECA MACRINI</dc:creator>
  <dc:description>Uso y reproducción sólo bajo permiso escrito del autor.</dc:description>
  <cp:lastModifiedBy>Yorlenny Hidalgo</cp:lastModifiedBy>
  <cp:revision>100</cp:revision>
  <dcterms:created xsi:type="dcterms:W3CDTF">2005-05-25T03:07:22Z</dcterms:created>
  <dcterms:modified xsi:type="dcterms:W3CDTF">2017-01-03T02:45:58Z</dcterms:modified>
</cp:coreProperties>
</file>