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100"/>
  </p:notesMasterIdLst>
  <p:handoutMasterIdLst>
    <p:handoutMasterId r:id="rId101"/>
  </p:handoutMasterIdLst>
  <p:sldIdLst>
    <p:sldId id="607" r:id="rId2"/>
    <p:sldId id="256" r:id="rId3"/>
    <p:sldId id="524" r:id="rId4"/>
    <p:sldId id="529" r:id="rId5"/>
    <p:sldId id="608" r:id="rId6"/>
    <p:sldId id="612" r:id="rId7"/>
    <p:sldId id="613" r:id="rId8"/>
    <p:sldId id="609" r:id="rId9"/>
    <p:sldId id="610" r:id="rId10"/>
    <p:sldId id="611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29" r:id="rId27"/>
    <p:sldId id="630" r:id="rId28"/>
    <p:sldId id="631" r:id="rId29"/>
    <p:sldId id="632" r:id="rId30"/>
    <p:sldId id="633" r:id="rId31"/>
    <p:sldId id="634" r:id="rId32"/>
    <p:sldId id="635" r:id="rId33"/>
    <p:sldId id="636" r:id="rId34"/>
    <p:sldId id="637" r:id="rId35"/>
    <p:sldId id="638" r:id="rId36"/>
    <p:sldId id="639" r:id="rId37"/>
    <p:sldId id="640" r:id="rId38"/>
    <p:sldId id="641" r:id="rId39"/>
    <p:sldId id="642" r:id="rId40"/>
    <p:sldId id="643" r:id="rId41"/>
    <p:sldId id="644" r:id="rId42"/>
    <p:sldId id="645" r:id="rId43"/>
    <p:sldId id="646" r:id="rId44"/>
    <p:sldId id="647" r:id="rId45"/>
    <p:sldId id="648" r:id="rId46"/>
    <p:sldId id="649" r:id="rId47"/>
    <p:sldId id="650" r:id="rId48"/>
    <p:sldId id="651" r:id="rId49"/>
    <p:sldId id="652" r:id="rId50"/>
    <p:sldId id="603" r:id="rId51"/>
    <p:sldId id="653" r:id="rId52"/>
    <p:sldId id="654" r:id="rId53"/>
    <p:sldId id="655" r:id="rId54"/>
    <p:sldId id="656" r:id="rId55"/>
    <p:sldId id="657" r:id="rId56"/>
    <p:sldId id="658" r:id="rId57"/>
    <p:sldId id="659" r:id="rId58"/>
    <p:sldId id="660" r:id="rId59"/>
    <p:sldId id="661" r:id="rId60"/>
    <p:sldId id="662" r:id="rId61"/>
    <p:sldId id="663" r:id="rId62"/>
    <p:sldId id="664" r:id="rId63"/>
    <p:sldId id="665" r:id="rId64"/>
    <p:sldId id="666" r:id="rId65"/>
    <p:sldId id="667" r:id="rId66"/>
    <p:sldId id="668" r:id="rId67"/>
    <p:sldId id="669" r:id="rId68"/>
    <p:sldId id="670" r:id="rId69"/>
    <p:sldId id="671" r:id="rId70"/>
    <p:sldId id="672" r:id="rId71"/>
    <p:sldId id="673" r:id="rId72"/>
    <p:sldId id="674" r:id="rId73"/>
    <p:sldId id="675" r:id="rId74"/>
    <p:sldId id="676" r:id="rId75"/>
    <p:sldId id="677" r:id="rId76"/>
    <p:sldId id="678" r:id="rId77"/>
    <p:sldId id="679" r:id="rId78"/>
    <p:sldId id="680" r:id="rId79"/>
    <p:sldId id="681" r:id="rId80"/>
    <p:sldId id="682" r:id="rId81"/>
    <p:sldId id="683" r:id="rId82"/>
    <p:sldId id="684" r:id="rId83"/>
    <p:sldId id="685" r:id="rId84"/>
    <p:sldId id="686" r:id="rId85"/>
    <p:sldId id="687" r:id="rId86"/>
    <p:sldId id="688" r:id="rId87"/>
    <p:sldId id="689" r:id="rId88"/>
    <p:sldId id="690" r:id="rId89"/>
    <p:sldId id="691" r:id="rId90"/>
    <p:sldId id="692" r:id="rId91"/>
    <p:sldId id="693" r:id="rId92"/>
    <p:sldId id="694" r:id="rId93"/>
    <p:sldId id="695" r:id="rId94"/>
    <p:sldId id="696" r:id="rId95"/>
    <p:sldId id="697" r:id="rId96"/>
    <p:sldId id="698" r:id="rId97"/>
    <p:sldId id="699" r:id="rId98"/>
    <p:sldId id="604" r:id="rId99"/>
  </p:sldIdLst>
  <p:sldSz cx="9144000" cy="6858000" type="screen4x3"/>
  <p:notesSz cx="7315200" cy="96012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60"/>
  </p:normalViewPr>
  <p:slideViewPr>
    <p:cSldViewPr>
      <p:cViewPr varScale="1">
        <p:scale>
          <a:sx n="67" d="100"/>
          <a:sy n="67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71FA92AD-053F-4B85-B06C-142B66D1AB1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626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 noProof="0" smtClean="0"/>
              <a:t>Haga clic para modificar el estilo de texto del patrón</a:t>
            </a:r>
          </a:p>
          <a:p>
            <a:pPr lvl="1"/>
            <a:r>
              <a:rPr lang="es-CR" noProof="0" smtClean="0"/>
              <a:t>Segundo nivel</a:t>
            </a:r>
          </a:p>
          <a:p>
            <a:pPr lvl="2"/>
            <a:r>
              <a:rPr lang="es-CR" noProof="0" smtClean="0"/>
              <a:t>Tercer nivel</a:t>
            </a:r>
          </a:p>
          <a:p>
            <a:pPr lvl="3"/>
            <a:r>
              <a:rPr lang="es-CR" noProof="0" smtClean="0"/>
              <a:t>Cuarto nivel</a:t>
            </a:r>
          </a:p>
          <a:p>
            <a:pPr lvl="4"/>
            <a:r>
              <a:rPr lang="es-CR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4E4D51CE-D616-431F-9B86-F661B5104C8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81563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R" i="0" smtClean="0"/>
              <a:t>Sesión No. 1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691CB0-F43B-4B0E-AA97-89FF307AB752}" type="slidenum">
              <a:rPr lang="es-CR" i="0" smtClean="0"/>
              <a:pPr eaLnBrk="1" hangingPunct="1"/>
              <a:t>2</a:t>
            </a:fld>
            <a:endParaRPr lang="es-CR" i="0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smtClean="0">
              <a:latin typeface="Arial" panose="020B0604020202020204" pitchFamily="34" charset="0"/>
            </a:endParaRPr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7875" indent="-298450" defTabSz="96361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5388" indent="-238125" defTabSz="96361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4813" indent="-238125" defTabSz="96361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238125" defTabSz="963613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438" indent="-238125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8638" indent="-238125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5838" indent="-238125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83038" indent="-238125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088995-9756-420A-B422-E16047323459}" type="slidenum">
              <a:rPr lang="es-ES_tradnl" altLang="es-CR" i="0">
                <a:latin typeface="Times New Roman" panose="02020603050405020304" pitchFamily="18" charset="0"/>
              </a:rPr>
              <a:pPr eaLnBrk="1" hangingPunct="1"/>
              <a:t>27</a:t>
            </a:fld>
            <a:endParaRPr lang="es-ES_tradnl" altLang="es-CR" i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R" smtClean="0"/>
              <a:t>Sesión No. 1</a:t>
            </a:r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4D51CE-D616-431F-9B86-F661B5104C8D}" type="slidenum">
              <a:rPr lang="es-CR" smtClean="0"/>
              <a:pPr>
                <a:defRPr/>
              </a:pPr>
              <a:t>35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991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3F4D-1875-474D-95B8-79C01ADA4A61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66105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1FA6-3F5B-4A71-8E6D-3C380D287D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48109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A708-329B-49D5-BD86-D12DC08D30C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85063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147D-DF3A-4925-8BF1-77DB09C08C2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51115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DAA4-3D0A-4927-81F6-4971044BAD90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725698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AE54-1E85-47F1-8235-1BFFB97E0B2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91275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61E0-E301-4636-AB93-246053FEB2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84413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0360-3829-4703-BCFA-C911B31A51F3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1048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14C0-39DB-4C42-AD3F-28855E7DBDE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49180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0096-2B1D-43D6-A456-E626FF58AB3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972682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651B-9A08-496A-8E53-ED53BD569CD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406364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E34D46-E176-4620-B58E-4047F85F817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1</a:t>
            </a:fld>
            <a:endParaRPr lang="es-CR"/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661" y="0"/>
            <a:ext cx="9417209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GPM Evol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3" y="780284"/>
            <a:ext cx="29511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8" y="765457"/>
            <a:ext cx="1368000" cy="138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rfonseca\Dropbox\UCI\Logos\gs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7" y="5517232"/>
            <a:ext cx="27320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4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iStock_000003272902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0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813" y="3797300"/>
            <a:ext cx="92456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Un plan para dirigir el proyecto</a:t>
            </a: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s-CR" sz="800" b="1" dirty="0">
              <a:latin typeface="+mj-lt"/>
              <a:cs typeface="Arial" charset="0"/>
            </a:endParaRP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Elaborado y actualizado gradualmente</a:t>
            </a: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s-CR" sz="800" b="1" dirty="0">
              <a:latin typeface="+mj-lt"/>
              <a:cs typeface="Arial" charset="0"/>
            </a:endParaRP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Controlado y aprobado mediante un control integral de cambios</a:t>
            </a:r>
          </a:p>
        </p:txBody>
      </p:sp>
      <p:sp>
        <p:nvSpPr>
          <p:cNvPr id="5" name="Rectangle 1"/>
          <p:cNvSpPr/>
          <p:nvPr/>
        </p:nvSpPr>
        <p:spPr>
          <a:xfrm>
            <a:off x="-107950" y="1701800"/>
            <a:ext cx="9072563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4400" b="1" dirty="0">
                <a:solidFill>
                  <a:schemeClr val="tx1"/>
                </a:solidFill>
              </a:rPr>
              <a:t>¿Cuál debe ser el resultado final del proceso?</a:t>
            </a:r>
          </a:p>
        </p:txBody>
      </p:sp>
    </p:spTree>
    <p:extLst>
      <p:ext uri="{BB962C8B-B14F-4D97-AF65-F5344CB8AC3E}">
        <p14:creationId xmlns:p14="http://schemas.microsoft.com/office/powerpoint/2010/main" val="2662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5950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Entradas</a:t>
            </a:r>
          </a:p>
        </p:txBody>
      </p:sp>
    </p:spTree>
    <p:extLst>
      <p:ext uri="{BB962C8B-B14F-4D97-AF65-F5344CB8AC3E}">
        <p14:creationId xmlns:p14="http://schemas.microsoft.com/office/powerpoint/2010/main" val="3601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iStock_000010828394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r="4002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9863" y="1774825"/>
            <a:ext cx="6831012" cy="28781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CR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s-CR" sz="7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Acta</a:t>
            </a:r>
            <a:r>
              <a:rPr lang="es-CR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35865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S 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>
            <a:fillRect/>
          </a:stretch>
        </p:blipFill>
        <p:spPr bwMode="auto">
          <a:xfrm>
            <a:off x="2771775" y="2614613"/>
            <a:ext cx="4422775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823048">
            <a:off x="3411538" y="3368675"/>
            <a:ext cx="318611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800" b="1" dirty="0">
                <a:latin typeface="+mj-lt"/>
                <a:cs typeface="Arial" charset="0"/>
              </a:rPr>
              <a:t>Líneas base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800" b="1" dirty="0">
                <a:latin typeface="+mj-lt"/>
                <a:cs typeface="Arial" charset="0"/>
              </a:rPr>
              <a:t>Planes subsidiarios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800" b="1" dirty="0">
                <a:latin typeface="+mj-lt"/>
                <a:cs typeface="Arial" charset="0"/>
              </a:rPr>
              <a:t>Actualizaciones a los planes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288" y="1412875"/>
            <a:ext cx="8137525" cy="11525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CR" sz="6000" b="1" dirty="0" smtClean="0">
                <a:latin typeface="+mj-lt"/>
                <a:ea typeface="+mj-ea"/>
                <a:cs typeface="+mj-cs"/>
              </a:rPr>
              <a:t>Salidas de otros Procesos </a:t>
            </a:r>
            <a:r>
              <a:rPr lang="es-CR" sz="6000" b="1" dirty="0">
                <a:latin typeface="+mj-lt"/>
                <a:ea typeface="+mj-ea"/>
                <a:cs typeface="+mj-cs"/>
              </a:rPr>
              <a:t>de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4101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S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/>
          <a:stretch>
            <a:fillRect/>
          </a:stretch>
        </p:blipFill>
        <p:spPr bwMode="auto">
          <a:xfrm>
            <a:off x="755650" y="2420938"/>
            <a:ext cx="411321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9363" y="3298825"/>
            <a:ext cx="32861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es-CR" b="1" dirty="0">
                <a:latin typeface="+mj-lt"/>
                <a:cs typeface="Arial" charset="0"/>
              </a:rPr>
              <a:t>Normas gobierno e industria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b="1" dirty="0">
                <a:latin typeface="+mj-lt"/>
                <a:cs typeface="Arial" charset="0"/>
              </a:rPr>
              <a:t>Sistemas información para AP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288" y="1339850"/>
            <a:ext cx="8137525" cy="11525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CR" sz="6000" b="1" dirty="0">
                <a:latin typeface="+mj-lt"/>
                <a:ea typeface="+mj-ea"/>
                <a:cs typeface="+mj-cs"/>
              </a:rPr>
              <a:t>Factores Ambientales</a:t>
            </a:r>
          </a:p>
        </p:txBody>
      </p:sp>
      <p:pic>
        <p:nvPicPr>
          <p:cNvPr id="68613" name="Picture 1" descr="S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/>
          <a:stretch>
            <a:fillRect/>
          </a:stretch>
        </p:blipFill>
        <p:spPr bwMode="auto">
          <a:xfrm>
            <a:off x="5227638" y="2420938"/>
            <a:ext cx="356711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5580063" y="3227388"/>
            <a:ext cx="36877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es-CR" b="1" dirty="0">
                <a:latin typeface="+mj-lt"/>
                <a:cs typeface="Arial" charset="0"/>
              </a:rPr>
              <a:t>Estructura y cultura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b="1" dirty="0">
                <a:latin typeface="+mj-lt"/>
                <a:cs typeface="Arial" charset="0"/>
              </a:rPr>
              <a:t>Infraestructura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b="1" dirty="0">
                <a:latin typeface="+mj-lt"/>
                <a:cs typeface="Arial" charset="0"/>
              </a:rPr>
              <a:t>Administración de personal</a:t>
            </a:r>
          </a:p>
        </p:txBody>
      </p:sp>
    </p:spTree>
    <p:extLst>
      <p:ext uri="{BB962C8B-B14F-4D97-AF65-F5344CB8AC3E}">
        <p14:creationId xmlns:p14="http://schemas.microsoft.com/office/powerpoint/2010/main" val="19624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S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/>
          <a:stretch>
            <a:fillRect/>
          </a:stretch>
        </p:blipFill>
        <p:spPr bwMode="auto">
          <a:xfrm>
            <a:off x="2627313" y="2627313"/>
            <a:ext cx="557688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113" y="3754438"/>
            <a:ext cx="49688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Pautas, instrucciones de trabajo, criterios de evaluación y desempeño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Plantilla de plan de proyecto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Pautas y criterios de procesos estándares para satisfacer al proyecto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Pautas y requerimientos de cierre (validar y aceptar)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endParaRPr lang="es-CR" sz="2000" b="1" dirty="0">
              <a:latin typeface="+mj-lt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288" y="1484313"/>
            <a:ext cx="8137525" cy="11525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CR" sz="6000" b="1" dirty="0">
                <a:latin typeface="+mj-lt"/>
                <a:ea typeface="+mj-ea"/>
                <a:cs typeface="+mj-cs"/>
              </a:rPr>
              <a:t>Activos Organizacionales</a:t>
            </a:r>
          </a:p>
        </p:txBody>
      </p:sp>
    </p:spTree>
    <p:extLst>
      <p:ext uri="{BB962C8B-B14F-4D97-AF65-F5344CB8AC3E}">
        <p14:creationId xmlns:p14="http://schemas.microsoft.com/office/powerpoint/2010/main" val="8532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S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/>
          <a:stretch>
            <a:fillRect/>
          </a:stretch>
        </p:blipFill>
        <p:spPr bwMode="auto">
          <a:xfrm>
            <a:off x="1555750" y="2636838"/>
            <a:ext cx="66484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2775" y="3887788"/>
            <a:ext cx="63611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Procedimiento de control de cambios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Procesos estandarizados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Archivos de proyectos anteriores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Información histórica y base de conocimiento de lecciones aprendidas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es-CR" sz="2000" b="1" dirty="0">
                <a:latin typeface="+mj-lt"/>
                <a:cs typeface="Arial" charset="0"/>
              </a:rPr>
              <a:t>Conocimientos y requisitos para conformar líneas base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endParaRPr lang="es-CR" sz="2000" b="1" dirty="0">
              <a:latin typeface="+mj-lt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0113" y="1557338"/>
            <a:ext cx="7632700" cy="79216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CR" sz="4800" b="1" dirty="0">
                <a:latin typeface="+mj-lt"/>
                <a:ea typeface="+mj-ea"/>
                <a:cs typeface="+mj-cs"/>
              </a:rPr>
              <a:t>Activos Organizacionales</a:t>
            </a:r>
          </a:p>
        </p:txBody>
      </p:sp>
    </p:spTree>
    <p:extLst>
      <p:ext uri="{BB962C8B-B14F-4D97-AF65-F5344CB8AC3E}">
        <p14:creationId xmlns:p14="http://schemas.microsoft.com/office/powerpoint/2010/main" val="31101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45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762000" y="3860800"/>
            <a:ext cx="94980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Técnicas y herramientas</a:t>
            </a:r>
          </a:p>
        </p:txBody>
      </p:sp>
    </p:spTree>
    <p:extLst>
      <p:ext uri="{BB962C8B-B14F-4D97-AF65-F5344CB8AC3E}">
        <p14:creationId xmlns:p14="http://schemas.microsoft.com/office/powerpoint/2010/main" val="21684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iStock_000008323380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r="15005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388" y="2855913"/>
            <a:ext cx="5821362" cy="2876550"/>
          </a:xfrm>
          <a:prstGeom prst="rect">
            <a:avLst/>
          </a:prstGeom>
        </p:spPr>
        <p:txBody>
          <a:bodyPr anchor="ctr"/>
          <a:lstStyle/>
          <a:p>
            <a:pPr marL="857250" indent="-857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5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Juicio Experto</a:t>
            </a:r>
          </a:p>
          <a:p>
            <a:pPr marL="857250" indent="-8572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5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Técnicas de facilitación</a:t>
            </a:r>
          </a:p>
        </p:txBody>
      </p:sp>
    </p:spTree>
    <p:extLst>
      <p:ext uri="{BB962C8B-B14F-4D97-AF65-F5344CB8AC3E}">
        <p14:creationId xmlns:p14="http://schemas.microsoft.com/office/powerpoint/2010/main" val="42489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04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Salidas</a:t>
            </a:r>
          </a:p>
        </p:txBody>
      </p:sp>
    </p:spTree>
    <p:extLst>
      <p:ext uri="{BB962C8B-B14F-4D97-AF65-F5344CB8AC3E}">
        <p14:creationId xmlns:p14="http://schemas.microsoft.com/office/powerpoint/2010/main" val="19936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3000375"/>
            <a:ext cx="8496300" cy="1785938"/>
          </a:xfrm>
        </p:spPr>
        <p:txBody>
          <a:bodyPr/>
          <a:lstStyle/>
          <a:p>
            <a:pPr eaLnBrk="1" hangingPunct="1"/>
            <a:r>
              <a:rPr lang="es-CR" sz="4800" b="1" i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5536" y="1844824"/>
            <a:ext cx="7815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R" b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Introducción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 a la </a:t>
            </a:r>
            <a:r>
              <a:rPr lang="es-C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Administración de Proyectos</a:t>
            </a:r>
            <a:endParaRPr lang="es-C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iStock_00000739736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1"/>
          <a:stretch>
            <a:fillRect/>
          </a:stretch>
        </p:blipFill>
        <p:spPr bwMode="auto">
          <a:xfrm>
            <a:off x="204788" y="2228850"/>
            <a:ext cx="8461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2875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7200" b="1" dirty="0">
                <a:solidFill>
                  <a:srgbClr val="00B0F0"/>
                </a:solidFill>
                <a:latin typeface="+mj-lt"/>
                <a:cs typeface="Arial" charset="0"/>
              </a:rPr>
              <a:t>Plan de Proyecto</a:t>
            </a:r>
          </a:p>
        </p:txBody>
      </p:sp>
    </p:spTree>
    <p:extLst>
      <p:ext uri="{BB962C8B-B14F-4D97-AF65-F5344CB8AC3E}">
        <p14:creationId xmlns:p14="http://schemas.microsoft.com/office/powerpoint/2010/main" val="25566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iStock_000008754273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3027" r="6519" b="1907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7988" y="2890838"/>
            <a:ext cx="57737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000" b="1" dirty="0">
                <a:solidFill>
                  <a:srgbClr val="00CC00"/>
                </a:solidFill>
                <a:latin typeface="+mj-lt"/>
                <a:cs typeface="Arial" charset="0"/>
              </a:rPr>
              <a:t>Integra</a:t>
            </a:r>
            <a:r>
              <a:rPr lang="es-CR" sz="4000" b="1" dirty="0">
                <a:latin typeface="+mj-lt"/>
                <a:cs typeface="Arial" charset="0"/>
              </a:rPr>
              <a:t> y </a:t>
            </a:r>
            <a:r>
              <a:rPr lang="es-CR" sz="4000" b="1" dirty="0">
                <a:solidFill>
                  <a:srgbClr val="00CC00"/>
                </a:solidFill>
                <a:latin typeface="+mj-lt"/>
                <a:cs typeface="Arial" charset="0"/>
              </a:rPr>
              <a:t>consolida</a:t>
            </a:r>
            <a:r>
              <a:rPr lang="es-CR" sz="4000" b="1" dirty="0">
                <a:latin typeface="+mj-lt"/>
                <a:cs typeface="Arial" charset="0"/>
              </a:rPr>
              <a:t> planes de gestión subsidiarios y líneas base de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19384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042988" y="1844675"/>
            <a:ext cx="7356475" cy="4752975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CR" sz="4000" b="1" dirty="0" smtClean="0">
                <a:latin typeface="+mj-lt"/>
              </a:rPr>
              <a:t>Es usado para: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z="3000" dirty="0" smtClean="0">
                <a:latin typeface="+mj-lt"/>
              </a:rPr>
              <a:t>Guiar la ejecución.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z="3000" dirty="0" smtClean="0">
                <a:latin typeface="+mj-lt"/>
              </a:rPr>
              <a:t>Documentar las hipótesis de la planificación del proyecto.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z="3000" dirty="0" smtClean="0">
                <a:latin typeface="+mj-lt"/>
              </a:rPr>
              <a:t>Documentar las decisiones de la planificación con relación a las alternativas elegidas.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z="3000" dirty="0" smtClean="0">
                <a:latin typeface="+mj-lt"/>
              </a:rPr>
              <a:t>Facilitar la comunicación entre los interesados.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z="3000" dirty="0" smtClean="0">
                <a:latin typeface="+mj-lt"/>
              </a:rPr>
              <a:t>Define las revisiones claves de la gestión, en cuanto a contenido, alcance y oportunidad.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z="3000" dirty="0" smtClean="0">
                <a:latin typeface="+mj-lt"/>
              </a:rPr>
              <a:t>Proporciona un plan de referencia para la medición del progreso y el control del proyecto.</a:t>
            </a:r>
          </a:p>
        </p:txBody>
      </p:sp>
    </p:spTree>
    <p:extLst>
      <p:ext uri="{BB962C8B-B14F-4D97-AF65-F5344CB8AC3E}">
        <p14:creationId xmlns:p14="http://schemas.microsoft.com/office/powerpoint/2010/main" val="2761959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03238" y="1989138"/>
            <a:ext cx="8183562" cy="4187825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mtClean="0">
                <a:latin typeface="+mj-lt"/>
              </a:rPr>
              <a:t>Es creado por el equipo, no solo por el PM o la gerencia.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mtClean="0">
                <a:latin typeface="+mj-lt"/>
              </a:rPr>
              <a:t>Usa las salidas de otros procesos de planificación para crear un documento consistente y coherente que puede usarse para guiar tanto la ejecución como la gestión del proyecto.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s-CR" smtClean="0">
                <a:latin typeface="+mj-lt"/>
              </a:rPr>
              <a:t>Es un proceso iterativo.</a:t>
            </a:r>
            <a:endParaRPr lang="es-CR" dirty="0">
              <a:latin typeface="+mj-lt"/>
            </a:endParaRPr>
          </a:p>
        </p:txBody>
      </p:sp>
      <p:sp>
        <p:nvSpPr>
          <p:cNvPr id="77827" name="Slide Number Placeholder 3"/>
          <p:cNvSpPr txBox="1">
            <a:spLocks noChangeArrowheads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es-CR" sz="100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8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685800" y="989013"/>
            <a:ext cx="7772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s-AR" sz="6600" b="1" dirty="0">
                <a:latin typeface="+mj-lt"/>
                <a:cs typeface="Arial" charset="0"/>
              </a:rPr>
              <a:t/>
            </a:r>
            <a:br>
              <a:rPr lang="es-AR" sz="6600" b="1" dirty="0">
                <a:latin typeface="+mj-lt"/>
                <a:cs typeface="Arial" charset="0"/>
              </a:rPr>
            </a:br>
            <a:r>
              <a:rPr lang="es-AR" sz="3200" b="1" dirty="0">
                <a:latin typeface="+mj-lt"/>
                <a:cs typeface="Arial" charset="0"/>
              </a:rPr>
              <a:t>Ejemplo de contenido de un Plan para la Dirección del Proyecto</a:t>
            </a:r>
            <a:endParaRPr lang="es-ES" sz="3200" b="1" dirty="0">
              <a:latin typeface="+mj-lt"/>
              <a:cs typeface="Arial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27088" y="3048000"/>
            <a:ext cx="7677150" cy="34766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2000" b="1" dirty="0">
                <a:latin typeface="+mj-lt"/>
                <a:ea typeface="Times New Roman" pitchFamily="18" charset="0"/>
                <a:cs typeface="Times New Roman" pitchFamily="18" charset="0"/>
              </a:rPr>
              <a:t>INDICE DEL DOCUMENTO: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RESUMEN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Descripción del proyecto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 Objetivo General del Proyecto 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Alcance del Proyecto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Especificación de los Objetivos Específicos </a:t>
            </a: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Principales entregables del proyecto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Supuestos y Restricciones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Análisis de riesgos.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Plan de calidad, adquisiciones, capacitación, comunicaciones, otros</a:t>
            </a:r>
            <a:endParaRPr lang="es-ES" sz="2800" dirty="0">
              <a:latin typeface="+mj-lt"/>
              <a:cs typeface="Arial" charset="0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Cronograma detallado del proyecto – Listado de Tareas</a:t>
            </a:r>
            <a:endParaRPr lang="es-ES_tradnl" sz="54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Stock_000002311855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5" y="3217863"/>
            <a:ext cx="80835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6000" b="1" dirty="0">
                <a:solidFill>
                  <a:schemeClr val="bg1"/>
                </a:solidFill>
                <a:latin typeface="+mj-lt"/>
                <a:cs typeface="Arial" charset="0"/>
              </a:rPr>
              <a:t>Dirigir y administrar el plan del proyecto</a:t>
            </a:r>
          </a:p>
        </p:txBody>
      </p:sp>
    </p:spTree>
    <p:extLst>
      <p:ext uri="{BB962C8B-B14F-4D97-AF65-F5344CB8AC3E}">
        <p14:creationId xmlns:p14="http://schemas.microsoft.com/office/powerpoint/2010/main" val="13369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8 Grupo"/>
          <p:cNvGrpSpPr>
            <a:grpSpLocks/>
          </p:cNvGrpSpPr>
          <p:nvPr/>
        </p:nvGrpSpPr>
        <p:grpSpPr bwMode="auto">
          <a:xfrm>
            <a:off x="971550" y="1773238"/>
            <a:ext cx="7735888" cy="4703762"/>
            <a:chOff x="152400" y="228600"/>
            <a:chExt cx="8915400" cy="6248400"/>
          </a:xfrm>
        </p:grpSpPr>
        <p:sp>
          <p:nvSpPr>
            <p:cNvPr id="5" name="Right Arrow 4"/>
            <p:cNvSpPr/>
            <p:nvPr/>
          </p:nvSpPr>
          <p:spPr>
            <a:xfrm>
              <a:off x="152400" y="1981020"/>
              <a:ext cx="8915400" cy="3886535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400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9788" y="1295657"/>
              <a:ext cx="2056415" cy="518134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Plan de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Solicitudes de </a:t>
              </a:r>
              <a:r>
                <a:rPr lang="es-MX" dirty="0" smtClean="0">
                  <a:solidFill>
                    <a:schemeClr val="tx1"/>
                  </a:solidFill>
                </a:rPr>
                <a:t>Cambio aprobadas</a:t>
              </a:r>
              <a:endParaRPr lang="es-MX" dirty="0">
                <a:solidFill>
                  <a:schemeClr val="tx1"/>
                </a:solidFill>
              </a:endParaRP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Factores Ambientales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Activos de Proceso de la empresa</a:t>
              </a: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9885" y="1295657"/>
              <a:ext cx="2056415" cy="518134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Juicio Expertos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Sistema de información para la dirección de proyectos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Reuniones</a:t>
              </a: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9982" y="1295657"/>
              <a:ext cx="2056415" cy="518134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Entregables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 smtClean="0">
                  <a:solidFill>
                    <a:schemeClr val="tx1"/>
                  </a:solidFill>
                </a:rPr>
                <a:t>Datos del </a:t>
              </a:r>
              <a:r>
                <a:rPr lang="es-MX" dirty="0">
                  <a:solidFill>
                    <a:schemeClr val="tx1"/>
                  </a:solidFill>
                </a:rPr>
                <a:t>desempeño del trabajo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Solicitudes de cambio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Actualización al Plan de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Actualización documentos del proyecto</a:t>
              </a: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2946" y="228600"/>
              <a:ext cx="2058245" cy="837196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/>
                <a:t>ENTRADAS</a:t>
              </a:r>
              <a:endParaRPr lang="es-CR" sz="14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66202" y="228600"/>
              <a:ext cx="2286938" cy="837196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/>
                <a:t>HERRAMIENTAS Y TÉCNICAS</a:t>
              </a:r>
              <a:endParaRPr lang="es-CR" sz="14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9982" y="228600"/>
              <a:ext cx="2056415" cy="837196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/>
                <a:t>SALIDAS</a:t>
              </a:r>
              <a:endParaRPr lang="es-C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64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4 CuadroTexto"/>
          <p:cNvSpPr txBox="1">
            <a:spLocks noChangeArrowheads="1"/>
          </p:cNvSpPr>
          <p:nvPr/>
        </p:nvSpPr>
        <p:spPr bwMode="auto">
          <a:xfrm>
            <a:off x="6905625" y="3246438"/>
            <a:ext cx="2203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2400" b="1">
                <a:latin typeface="Times New Roman" panose="02020603050405020304" pitchFamily="18" charset="0"/>
              </a:rPr>
              <a:t>Relación con otros procesos</a:t>
            </a:r>
          </a:p>
        </p:txBody>
      </p:sp>
      <p:pic>
        <p:nvPicPr>
          <p:cNvPr id="8192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6" t="22629" r="33115" b="25000"/>
          <a:stretch>
            <a:fillRect/>
          </a:stretch>
        </p:blipFill>
        <p:spPr bwMode="auto">
          <a:xfrm>
            <a:off x="684213" y="1360488"/>
            <a:ext cx="57610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1 CuadroTexto"/>
          <p:cNvSpPr txBox="1">
            <a:spLocks noChangeArrowheads="1"/>
          </p:cNvSpPr>
          <p:nvPr/>
        </p:nvSpPr>
        <p:spPr bwMode="auto">
          <a:xfrm>
            <a:off x="3111500" y="6453188"/>
            <a:ext cx="203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600">
                <a:latin typeface="Times New Roman" panose="02020603050405020304" pitchFamily="18" charset="0"/>
              </a:rPr>
              <a:t>Fuente PMBOK, 2013</a:t>
            </a:r>
          </a:p>
        </p:txBody>
      </p:sp>
    </p:spTree>
    <p:extLst>
      <p:ext uri="{BB962C8B-B14F-4D97-AF65-F5344CB8AC3E}">
        <p14:creationId xmlns:p14="http://schemas.microsoft.com/office/powerpoint/2010/main" val="42191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orredores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"/>
          <a:stretch>
            <a:fillRect/>
          </a:stretch>
        </p:blipFill>
        <p:spPr bwMode="auto">
          <a:xfrm>
            <a:off x="9525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538538"/>
            <a:ext cx="6324600" cy="2554287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000" b="1" dirty="0">
                <a:latin typeface="+mj-lt"/>
                <a:cs typeface="Arial" charset="0"/>
              </a:rPr>
              <a:t>Ejecutar el trabajo definido en el plan para la dirección del proyecto a fin de cumplir los objetivos del mismo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54038"/>
            <a:ext cx="9144000" cy="373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4800" b="1" dirty="0">
                <a:solidFill>
                  <a:schemeClr val="tx1"/>
                </a:solidFill>
              </a:rPr>
              <a:t>¿En qué consiste este proceso?</a:t>
            </a:r>
          </a:p>
        </p:txBody>
      </p:sp>
    </p:spTree>
    <p:extLst>
      <p:ext uri="{BB962C8B-B14F-4D97-AF65-F5344CB8AC3E}">
        <p14:creationId xmlns:p14="http://schemas.microsoft.com/office/powerpoint/2010/main" val="15922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Stock_000000288799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/>
          <a:stretch>
            <a:fillRect/>
          </a:stretch>
        </p:blipFill>
        <p:spPr bwMode="auto">
          <a:xfrm>
            <a:off x="0" y="1787525"/>
            <a:ext cx="9144000" cy="5070475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4724400"/>
            <a:ext cx="8447087" cy="212407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Reunir, capacitar y dirigir al equipo</a:t>
            </a:r>
          </a:p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Realizar las actividades y generar los entregables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-1044575" y="148431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9600" b="1" dirty="0">
                <a:latin typeface="+mj-lt"/>
                <a:cs typeface="Arial" charset="0"/>
              </a:rPr>
              <a:t>Implica</a:t>
            </a:r>
          </a:p>
        </p:txBody>
      </p:sp>
    </p:spTree>
    <p:extLst>
      <p:ext uri="{BB962C8B-B14F-4D97-AF65-F5344CB8AC3E}">
        <p14:creationId xmlns:p14="http://schemas.microsoft.com/office/powerpoint/2010/main" val="4646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s-CR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</a:t>
            </a:r>
            <a:r>
              <a:rPr lang="en-US" altLang="es-CR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</a:t>
            </a:r>
          </a:p>
          <a:p>
            <a:pPr marL="114300" indent="0" eaLnBrk="1" fontAlgn="auto" hangingPunct="1">
              <a:spcAft>
                <a:spcPts val="0"/>
              </a:spcAft>
              <a:buNone/>
              <a:defRPr/>
            </a:pPr>
            <a:r>
              <a:rPr lang="es-CR" altLang="es-CR" sz="3300" b="1" dirty="0"/>
              <a:t>Procesos del área de integración:</a:t>
            </a:r>
          </a:p>
          <a:p>
            <a:pPr marL="514350" indent="-457200" eaLnBrk="1" hangingPunct="1">
              <a:defRPr/>
            </a:pPr>
            <a:r>
              <a:rPr lang="es-CR" sz="3300" b="1" dirty="0"/>
              <a:t>Desarrollar el Plan de Proyecto</a:t>
            </a:r>
            <a:endParaRPr lang="es-CR" altLang="es-CR" sz="3300" b="1" dirty="0"/>
          </a:p>
          <a:p>
            <a:pPr marL="514350" indent="-457200" eaLnBrk="1" hangingPunct="1">
              <a:defRPr/>
            </a:pPr>
            <a:r>
              <a:rPr lang="es-CR" sz="3300" b="1" dirty="0"/>
              <a:t>Dirigir y administrar el plan del proyecto</a:t>
            </a:r>
          </a:p>
          <a:p>
            <a:pPr marL="514350" indent="-457200" eaLnBrk="1" hangingPunct="1">
              <a:defRPr/>
            </a:pPr>
            <a:r>
              <a:rPr lang="es-CR" sz="3300" b="1" dirty="0"/>
              <a:t>Monitorear y controlar trabajo del proyecto</a:t>
            </a:r>
          </a:p>
          <a:p>
            <a:pPr marL="514350" indent="-457200" eaLnBrk="1" hangingPunct="1">
              <a:defRPr/>
            </a:pPr>
            <a:r>
              <a:rPr lang="es-CR" sz="3300" b="1" dirty="0"/>
              <a:t>Realizar control integrado de cambios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R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D9D4-FB4A-4B32-A06E-077B184CC76F}" type="slidenum">
              <a:rPr lang="es-CR"/>
              <a:pPr>
                <a:defRPr/>
              </a:pPr>
              <a:t>3</a:t>
            </a:fld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aske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1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88" y="2205038"/>
            <a:ext cx="7910512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Implementar métodos y normas planificados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Obtener, gestionar y utilizar los recursos (herramientas, equipos, instrumentos)</a:t>
            </a:r>
          </a:p>
          <a:p>
            <a:pPr>
              <a:defRPr/>
            </a:pPr>
            <a:endParaRPr lang="es-CR" sz="3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aske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676525"/>
            <a:ext cx="8512175" cy="341630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Establecer y gestionar canales de comunicación interna y externa</a:t>
            </a:r>
          </a:p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Generar datos de proyecto</a:t>
            </a:r>
          </a:p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Emitir solicitudes de cambio y adaptar cambios aprobados</a:t>
            </a:r>
          </a:p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Gestionar los riesgos y responder a éstos</a:t>
            </a:r>
          </a:p>
        </p:txBody>
      </p:sp>
    </p:spTree>
    <p:extLst>
      <p:ext uri="{BB962C8B-B14F-4D97-AF65-F5344CB8AC3E}">
        <p14:creationId xmlns:p14="http://schemas.microsoft.com/office/powerpoint/2010/main" val="33625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u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4699000"/>
            <a:ext cx="8667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Gestionar a los vendedores y proveedores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Recopilar y documentar las lecciones aprendidas e implementar mejoras</a:t>
            </a:r>
          </a:p>
        </p:txBody>
      </p:sp>
    </p:spTree>
    <p:extLst>
      <p:ext uri="{BB962C8B-B14F-4D97-AF65-F5344CB8AC3E}">
        <p14:creationId xmlns:p14="http://schemas.microsoft.com/office/powerpoint/2010/main" val="2549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45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Entradas</a:t>
            </a:r>
          </a:p>
        </p:txBody>
      </p:sp>
    </p:spTree>
    <p:extLst>
      <p:ext uri="{BB962C8B-B14F-4D97-AF65-F5344CB8AC3E}">
        <p14:creationId xmlns:p14="http://schemas.microsoft.com/office/powerpoint/2010/main" val="32695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orredore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567113"/>
            <a:ext cx="6324600" cy="144621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Plan de Dirección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973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nata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0024" y="1844675"/>
            <a:ext cx="780397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R" sz="3600" b="1" dirty="0">
                <a:solidFill>
                  <a:schemeClr val="tx1"/>
                </a:solidFill>
                <a:latin typeface="+mj-lt"/>
                <a:cs typeface="Arial" charset="0"/>
              </a:rPr>
              <a:t>Solicitudes de cambio aprobadas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CR" sz="2800" b="1" dirty="0">
                <a:solidFill>
                  <a:schemeClr val="tx1"/>
                </a:solidFill>
                <a:latin typeface="+mj-lt"/>
                <a:cs typeface="Arial" charset="0"/>
              </a:rPr>
              <a:t>Cambios autorizados a documentos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CR" sz="2800" b="1" dirty="0">
                <a:solidFill>
                  <a:schemeClr val="tx1"/>
                </a:solidFill>
                <a:latin typeface="+mj-lt"/>
                <a:cs typeface="Arial" charset="0"/>
              </a:rPr>
              <a:t>Cambios en alcance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CR" sz="2800" b="1" dirty="0">
                <a:solidFill>
                  <a:schemeClr val="tx1"/>
                </a:solidFill>
                <a:latin typeface="+mj-lt"/>
                <a:cs typeface="Arial" charset="0"/>
              </a:rPr>
              <a:t>Cambios en políticas, procedimientos, planes de dirección, costos, cronograma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CR" sz="2800" b="1" dirty="0">
                <a:solidFill>
                  <a:schemeClr val="tx1"/>
                </a:solidFill>
                <a:latin typeface="+mj-lt"/>
                <a:cs typeface="Arial" charset="0"/>
              </a:rPr>
              <a:t>Acciones a realizar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s-CR" sz="28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nata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3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116138"/>
            <a:ext cx="9002713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Factores Ambientales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  <a:cs typeface="Arial" charset="0"/>
              </a:rPr>
              <a:t>Cultura</a:t>
            </a:r>
          </a:p>
          <a:p>
            <a:pPr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  <a:cs typeface="Arial" charset="0"/>
              </a:rPr>
              <a:t>Infraestructura</a:t>
            </a:r>
          </a:p>
          <a:p>
            <a:pPr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  <a:cs typeface="Arial" charset="0"/>
              </a:rPr>
              <a:t>Administración de personal</a:t>
            </a:r>
          </a:p>
          <a:p>
            <a:pPr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  <a:cs typeface="Arial" charset="0"/>
              </a:rPr>
              <a:t>Tolerancia al riesgo de interesados</a:t>
            </a:r>
          </a:p>
          <a:p>
            <a:pPr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  <a:cs typeface="Arial" charset="0"/>
              </a:rPr>
              <a:t>Sistemas de información para AP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bici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88" y="2566988"/>
            <a:ext cx="8931275" cy="48942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Activos de los procesos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Pautas e instrucciones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Requerimientos de comunicación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Gestión de incidentes y defectos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Medición de procesos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Archivos de proyectos anteriores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73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5950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395288" y="3962400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Técnicas y herramientas</a:t>
            </a:r>
          </a:p>
        </p:txBody>
      </p:sp>
    </p:spTree>
    <p:extLst>
      <p:ext uri="{BB962C8B-B14F-4D97-AF65-F5344CB8AC3E}">
        <p14:creationId xmlns:p14="http://schemas.microsoft.com/office/powerpoint/2010/main" val="27684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bic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37650" cy="5013325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351213"/>
            <a:ext cx="4191000" cy="144621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Juicio Experto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Reuniones</a:t>
            </a:r>
          </a:p>
        </p:txBody>
      </p:sp>
    </p:spTree>
    <p:extLst>
      <p:ext uri="{BB962C8B-B14F-4D97-AF65-F5344CB8AC3E}">
        <p14:creationId xmlns:p14="http://schemas.microsoft.com/office/powerpoint/2010/main" val="41944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CuadroTexto"/>
          <p:cNvSpPr txBox="1">
            <a:spLocks noChangeArrowheads="1"/>
          </p:cNvSpPr>
          <p:nvPr/>
        </p:nvSpPr>
        <p:spPr bwMode="auto">
          <a:xfrm>
            <a:off x="107504" y="1570805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2400" dirty="0">
                <a:latin typeface="Times New Roman" panose="02020603050405020304" pitchFamily="18" charset="0"/>
              </a:rPr>
              <a:t>En esta semana analizaremos los siguientes procesos ,y para cada uno de ellos veremos las entradas, herramientas y salidas. </a:t>
            </a:r>
          </a:p>
        </p:txBody>
      </p:sp>
      <p:grpSp>
        <p:nvGrpSpPr>
          <p:cNvPr id="5123" name="4 Grupo"/>
          <p:cNvGrpSpPr>
            <a:grpSpLocks/>
          </p:cNvGrpSpPr>
          <p:nvPr/>
        </p:nvGrpSpPr>
        <p:grpSpPr bwMode="auto">
          <a:xfrm>
            <a:off x="611188" y="2558239"/>
            <a:ext cx="5440476" cy="3391711"/>
            <a:chOff x="1301750" y="2882122"/>
            <a:chExt cx="5422457" cy="3499628"/>
          </a:xfrm>
        </p:grpSpPr>
        <p:sp>
          <p:nvSpPr>
            <p:cNvPr id="5130" name="12 CuadroTexto"/>
            <p:cNvSpPr txBox="1">
              <a:spLocks noChangeArrowheads="1"/>
            </p:cNvSpPr>
            <p:nvPr/>
          </p:nvSpPr>
          <p:spPr bwMode="auto">
            <a:xfrm>
              <a:off x="1741044" y="2882122"/>
              <a:ext cx="49831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CR" altLang="es-CR" sz="2400" b="1" dirty="0">
                  <a:latin typeface="Times New Roman" panose="02020603050405020304" pitchFamily="18" charset="0"/>
                </a:rPr>
                <a:t>G R U P O S   D E   P R O C E S O S</a:t>
              </a:r>
            </a:p>
          </p:txBody>
        </p:sp>
        <p:sp>
          <p:nvSpPr>
            <p:cNvPr id="5131" name="13 CuadroTexto"/>
            <p:cNvSpPr txBox="1">
              <a:spLocks noChangeArrowheads="1"/>
            </p:cNvSpPr>
            <p:nvPr/>
          </p:nvSpPr>
          <p:spPr bwMode="auto">
            <a:xfrm rot="-5400000">
              <a:off x="350044" y="4968081"/>
              <a:ext cx="2365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CR" altLang="es-CR" sz="2400" b="1">
                  <a:latin typeface="Times New Roman" panose="02020603050405020304" pitchFamily="18" charset="0"/>
                </a:rPr>
                <a:t>P R O C E S O S</a:t>
              </a:r>
            </a:p>
          </p:txBody>
        </p:sp>
      </p:grpSp>
      <p:sp>
        <p:nvSpPr>
          <p:cNvPr id="12" name="Rectangle 4"/>
          <p:cNvSpPr/>
          <p:nvPr/>
        </p:nvSpPr>
        <p:spPr>
          <a:xfrm>
            <a:off x="4695825" y="4509120"/>
            <a:ext cx="1676400" cy="185993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b="1" dirty="0"/>
              <a:t>Monitorear y controlar trabajo del proyecto</a:t>
            </a:r>
          </a:p>
          <a:p>
            <a:pPr algn="ctr">
              <a:defRPr/>
            </a:pPr>
            <a:endParaRPr lang="es-CR" sz="1600" b="1" dirty="0"/>
          </a:p>
          <a:p>
            <a:pPr algn="ctr">
              <a:defRPr/>
            </a:pPr>
            <a:r>
              <a:rPr lang="es-CR" sz="1600" b="1" dirty="0"/>
              <a:t>Realizar control integrado de cambios</a:t>
            </a:r>
          </a:p>
        </p:txBody>
      </p:sp>
      <p:sp>
        <p:nvSpPr>
          <p:cNvPr id="15" name="Rectangle 11"/>
          <p:cNvSpPr/>
          <p:nvPr/>
        </p:nvSpPr>
        <p:spPr>
          <a:xfrm>
            <a:off x="4718551" y="3162518"/>
            <a:ext cx="1670050" cy="12192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CONTROL</a:t>
            </a:r>
          </a:p>
        </p:txBody>
      </p:sp>
      <p:sp>
        <p:nvSpPr>
          <p:cNvPr id="16" name="Rectangle 9"/>
          <p:cNvSpPr/>
          <p:nvPr/>
        </p:nvSpPr>
        <p:spPr bwMode="auto">
          <a:xfrm>
            <a:off x="2935538" y="3162518"/>
            <a:ext cx="167005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EJECUTAR</a:t>
            </a:r>
          </a:p>
        </p:txBody>
      </p:sp>
      <p:sp>
        <p:nvSpPr>
          <p:cNvPr id="17" name="Rectangle 2"/>
          <p:cNvSpPr/>
          <p:nvPr/>
        </p:nvSpPr>
        <p:spPr bwMode="auto">
          <a:xfrm>
            <a:off x="1146175" y="4509120"/>
            <a:ext cx="1676400" cy="1859930"/>
          </a:xfrm>
          <a:prstGeom prst="rect">
            <a:avLst/>
          </a:prstGeom>
          <a:solidFill>
            <a:srgbClr val="9900CC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Desarrollar el Plan de Proyecto</a:t>
            </a:r>
          </a:p>
        </p:txBody>
      </p:sp>
      <p:sp>
        <p:nvSpPr>
          <p:cNvPr id="18" name="Rectangle 3"/>
          <p:cNvSpPr/>
          <p:nvPr/>
        </p:nvSpPr>
        <p:spPr bwMode="auto">
          <a:xfrm>
            <a:off x="2913063" y="4509120"/>
            <a:ext cx="1676400" cy="1859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Dirigir y administrar el plan del proyecto</a:t>
            </a:r>
          </a:p>
        </p:txBody>
      </p:sp>
      <p:sp>
        <p:nvSpPr>
          <p:cNvPr id="19" name="Rectangle 8"/>
          <p:cNvSpPr/>
          <p:nvPr/>
        </p:nvSpPr>
        <p:spPr bwMode="auto">
          <a:xfrm>
            <a:off x="1152525" y="3162518"/>
            <a:ext cx="1670050" cy="1219200"/>
          </a:xfrm>
          <a:prstGeom prst="rect">
            <a:avLst/>
          </a:prstGeom>
          <a:solidFill>
            <a:srgbClr val="9900CC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PLANEAR</a:t>
            </a:r>
          </a:p>
        </p:txBody>
      </p:sp>
    </p:spTree>
    <p:extLst>
      <p:ext uri="{BB962C8B-B14F-4D97-AF65-F5344CB8AC3E}">
        <p14:creationId xmlns:p14="http://schemas.microsoft.com/office/powerpoint/2010/main" val="17527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u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5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4267200"/>
            <a:ext cx="6324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Sistemas de información para la Dirección de Proyectos</a:t>
            </a:r>
          </a:p>
        </p:txBody>
      </p:sp>
    </p:spTree>
    <p:extLst>
      <p:ext uri="{BB962C8B-B14F-4D97-AF65-F5344CB8AC3E}">
        <p14:creationId xmlns:p14="http://schemas.microsoft.com/office/powerpoint/2010/main" val="28444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uadricul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7338"/>
            <a:ext cx="88693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375" y="2636838"/>
            <a:ext cx="83058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Arial" charset="0"/>
              </a:rPr>
              <a:t>Es un sistema de información compuesto por herramientas y técnicas utilizado para recopilar, integrar y difundir los resultados de los procesos de la dirección de proyectos. Se usa para respaldar todos los aspectos del proyecto desde el comienzo hasta el cierre y puede incluir sistemas manuales o automatizados. (PMIS)</a:t>
            </a:r>
          </a:p>
          <a:p>
            <a:pPr marL="355600" indent="-355600">
              <a:buClr>
                <a:srgbClr val="00B0F0"/>
              </a:buClr>
              <a:defRPr/>
            </a:pPr>
            <a:endParaRPr lang="es-CR" sz="32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04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Salidas</a:t>
            </a:r>
          </a:p>
        </p:txBody>
      </p:sp>
    </p:spTree>
    <p:extLst>
      <p:ext uri="{BB962C8B-B14F-4D97-AF65-F5344CB8AC3E}">
        <p14:creationId xmlns:p14="http://schemas.microsoft.com/office/powerpoint/2010/main" val="37046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fu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9"/>
          <a:stretch>
            <a:fillRect/>
          </a:stretch>
        </p:blipFill>
        <p:spPr bwMode="auto">
          <a:xfrm>
            <a:off x="0" y="1844675"/>
            <a:ext cx="9144000" cy="5086350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3667125"/>
            <a:ext cx="3124200" cy="76993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Entregables</a:t>
            </a:r>
          </a:p>
        </p:txBody>
      </p:sp>
    </p:spTree>
    <p:extLst>
      <p:ext uri="{BB962C8B-B14F-4D97-AF65-F5344CB8AC3E}">
        <p14:creationId xmlns:p14="http://schemas.microsoft.com/office/powerpoint/2010/main" val="2082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uadricul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5113"/>
            <a:ext cx="8869363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05100"/>
            <a:ext cx="83058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Producto, resultado o la capacidad de realizar un servicio</a:t>
            </a:r>
          </a:p>
          <a:p>
            <a:pPr marL="355600" indent="-3556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Verificable</a:t>
            </a:r>
          </a:p>
          <a:p>
            <a:pPr marL="355600" indent="-355600"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Se general al final de un proceso, una fase 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3313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bask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4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705225"/>
            <a:ext cx="92392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Información de desempeño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Estado de los entregables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Avances en el cronograma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  <a:cs typeface="Arial" charset="0"/>
              </a:rPr>
              <a:t>Costos incurridos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u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975" y="2443163"/>
            <a:ext cx="6823075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Solicitudes de cambio</a:t>
            </a:r>
          </a:p>
          <a:p>
            <a:pPr algn="r">
              <a:defRPr/>
            </a:pPr>
            <a:endParaRPr lang="es-CR" sz="4400" b="1" dirty="0">
              <a:latin typeface="+mj-lt"/>
              <a:cs typeface="Arial" charset="0"/>
            </a:endParaRPr>
          </a:p>
          <a:p>
            <a:pPr algn="r">
              <a:defRPr/>
            </a:pPr>
            <a:endParaRPr lang="es-CR" sz="4400" b="1" dirty="0">
              <a:latin typeface="+mj-lt"/>
              <a:cs typeface="Arial" charset="0"/>
            </a:endParaRPr>
          </a:p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Al detectar un problema</a:t>
            </a:r>
          </a:p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Afectan políticas, procedimientos, alcance, costos, cronogramas, calidad</a:t>
            </a:r>
          </a:p>
          <a:p>
            <a:pPr algn="r">
              <a:defRPr/>
            </a:pPr>
            <a:endParaRPr lang="es-CR" sz="4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1 Grupo"/>
          <p:cNvGrpSpPr>
            <a:grpSpLocks/>
          </p:cNvGrpSpPr>
          <p:nvPr/>
        </p:nvGrpSpPr>
        <p:grpSpPr bwMode="auto">
          <a:xfrm>
            <a:off x="900113" y="2206625"/>
            <a:ext cx="7799387" cy="4030663"/>
            <a:chOff x="228600" y="762000"/>
            <a:chExt cx="8686800" cy="5257800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762000"/>
              <a:ext cx="3734281" cy="52578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200" dirty="0"/>
                <a:t>Directas</a:t>
              </a:r>
            </a:p>
            <a:p>
              <a:pPr algn="ctr">
                <a:defRPr/>
              </a:pPr>
              <a:r>
                <a:rPr lang="es-CR" sz="3200" dirty="0"/>
                <a:t>Indirectas</a:t>
              </a:r>
            </a:p>
            <a:p>
              <a:pPr algn="ctr">
                <a:defRPr/>
              </a:pPr>
              <a:r>
                <a:rPr lang="es-CR" sz="3200" dirty="0"/>
                <a:t>Internas</a:t>
              </a:r>
            </a:p>
            <a:p>
              <a:pPr algn="ctr">
                <a:defRPr/>
              </a:pPr>
              <a:r>
                <a:rPr lang="es-CR" sz="3200" dirty="0"/>
                <a:t>Externas</a:t>
              </a:r>
            </a:p>
            <a:p>
              <a:pPr algn="ctr">
                <a:defRPr/>
              </a:pPr>
              <a:r>
                <a:rPr lang="es-CR" sz="3200" dirty="0"/>
                <a:t>Opcionales</a:t>
              </a:r>
            </a:p>
            <a:p>
              <a:pPr algn="ctr">
                <a:defRPr/>
              </a:pPr>
              <a:r>
                <a:rPr lang="es-CR" sz="3200" dirty="0"/>
                <a:t>Obligatorias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181119" y="762000"/>
              <a:ext cx="3734281" cy="5257800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R" sz="3200" dirty="0"/>
                <a:t>Acciones Correctivas</a:t>
              </a:r>
            </a:p>
            <a:p>
              <a:pPr algn="ctr">
                <a:defRPr/>
              </a:pPr>
              <a:r>
                <a:rPr lang="es-CR" sz="3200" dirty="0"/>
                <a:t>Acciones Preventivas</a:t>
              </a:r>
            </a:p>
            <a:p>
              <a:pPr algn="ctr">
                <a:defRPr/>
              </a:pPr>
              <a:r>
                <a:rPr lang="es-CR" sz="3200" dirty="0"/>
                <a:t>Reparaciones</a:t>
              </a:r>
            </a:p>
            <a:p>
              <a:pPr algn="ctr">
                <a:defRPr/>
              </a:pPr>
              <a:r>
                <a:rPr lang="es-CR" sz="3200" dirty="0"/>
                <a:t>Actualizaciones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088417" y="2971560"/>
              <a:ext cx="1066180" cy="1066469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400"/>
            </a:p>
          </p:txBody>
        </p:sp>
      </p:grpSp>
    </p:spTree>
    <p:extLst>
      <p:ext uri="{BB962C8B-B14F-4D97-AF65-F5344CB8AC3E}">
        <p14:creationId xmlns:p14="http://schemas.microsoft.com/office/powerpoint/2010/main" val="15611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natac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88" y="2298700"/>
            <a:ext cx="86598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Actualizaciones al plan de dirección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09600" y="3179763"/>
            <a:ext cx="8305800" cy="2552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A los planes subsidiarios: requerimientos, cronograma, costos, calidad, recursos, comunicaciones, riesgo, adquisiciones, líneas base</a:t>
            </a:r>
          </a:p>
        </p:txBody>
      </p:sp>
    </p:spTree>
    <p:extLst>
      <p:ext uri="{BB962C8B-B14F-4D97-AF65-F5344CB8AC3E}">
        <p14:creationId xmlns:p14="http://schemas.microsoft.com/office/powerpoint/2010/main" val="66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orredores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13" y="3163888"/>
            <a:ext cx="75453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Actualización a documentos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19200" y="4043363"/>
            <a:ext cx="56388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Requisitos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Registros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Riesgos</a:t>
            </a:r>
          </a:p>
          <a:p>
            <a:pPr marL="355600" indent="-3556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latin typeface="+mj-lt"/>
                <a:cs typeface="Arial" charset="0"/>
              </a:rPr>
              <a:t>Interesados</a:t>
            </a:r>
          </a:p>
        </p:txBody>
      </p:sp>
    </p:spTree>
    <p:extLst>
      <p:ext uri="{BB962C8B-B14F-4D97-AF65-F5344CB8AC3E}">
        <p14:creationId xmlns:p14="http://schemas.microsoft.com/office/powerpoint/2010/main" val="1182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iStock_000011491199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50" y="2420938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5400" b="1" dirty="0">
                <a:solidFill>
                  <a:srgbClr val="7030A0"/>
                </a:solidFill>
                <a:latin typeface="+mj-lt"/>
                <a:cs typeface="Arial" charset="0"/>
              </a:rPr>
              <a:t>Desarrollar el Plan de Proyecto</a:t>
            </a:r>
            <a:endParaRPr lang="es-CR" sz="5400" b="1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6156176" y="1124744"/>
            <a:ext cx="28146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s-AR" sz="6600" b="1" dirty="0">
                <a:latin typeface="+mj-lt"/>
                <a:cs typeface="Arial" charset="0"/>
              </a:rPr>
              <a:t/>
            </a:r>
            <a:br>
              <a:rPr lang="es-AR" sz="6600" b="1" dirty="0">
                <a:latin typeface="+mj-lt"/>
                <a:cs typeface="Arial" charset="0"/>
              </a:rPr>
            </a:br>
            <a:r>
              <a:rPr lang="es-AR" sz="3200" b="1" dirty="0">
                <a:latin typeface="+mj-lt"/>
                <a:cs typeface="Arial" charset="0"/>
              </a:rPr>
              <a:t>Ejemplo Plantilla del Control Integrado de Cambios</a:t>
            </a:r>
            <a:endParaRPr lang="es-ES" sz="3200" b="1" dirty="0">
              <a:latin typeface="+mj-lt"/>
              <a:cs typeface="Arial" charset="0"/>
            </a:endParaRP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 rotWithShape="1">
          <a:blip r:embed="rId2"/>
          <a:srcRect t="7650"/>
          <a:stretch/>
        </p:blipFill>
        <p:spPr bwMode="auto">
          <a:xfrm>
            <a:off x="19499" y="1236980"/>
            <a:ext cx="6064669" cy="562101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iStock_000008895544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645795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5" y="1571625"/>
            <a:ext cx="91519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800" b="1" dirty="0">
                <a:solidFill>
                  <a:srgbClr val="00CC00"/>
                </a:solidFill>
                <a:latin typeface="+mj-lt"/>
                <a:cs typeface="Arial" charset="0"/>
              </a:rPr>
              <a:t>Monitorear y controlar el trabajo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924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8 Grupo"/>
          <p:cNvGrpSpPr>
            <a:grpSpLocks/>
          </p:cNvGrpSpPr>
          <p:nvPr/>
        </p:nvGrpSpPr>
        <p:grpSpPr bwMode="auto">
          <a:xfrm>
            <a:off x="1116013" y="1628775"/>
            <a:ext cx="7951787" cy="4848225"/>
            <a:chOff x="152400" y="228600"/>
            <a:chExt cx="8915400" cy="6248400"/>
          </a:xfrm>
        </p:grpSpPr>
        <p:sp>
          <p:nvSpPr>
            <p:cNvPr id="5" name="Right Arrow 4"/>
            <p:cNvSpPr/>
            <p:nvPr/>
          </p:nvSpPr>
          <p:spPr>
            <a:xfrm>
              <a:off x="152400" y="1981999"/>
              <a:ext cx="8915400" cy="3885301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200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9828" y="1294552"/>
              <a:ext cx="2057537" cy="518244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Plan de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Cronograma propuesto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Costo propuesto 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Cambios validados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Informes de desempeño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Factores Ambientales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Activos de Proceso de la empresa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8655" y="1294552"/>
              <a:ext cx="2057537" cy="518244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Juicio Expertos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Técnicas de análisis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Sistema de información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Reuniones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9261" y="1294552"/>
              <a:ext cx="2057537" cy="518244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Solicitudes de cambio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 smtClean="0">
                  <a:solidFill>
                    <a:schemeClr val="tx1"/>
                  </a:solidFill>
                </a:rPr>
                <a:t>Informes del desempeño del trabajo</a:t>
              </a:r>
              <a:endParaRPr lang="es-MX" sz="1600" dirty="0">
                <a:solidFill>
                  <a:schemeClr val="tx1"/>
                </a:solidFill>
              </a:endParaRP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al Plan para la Dirección de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documentos de proyecto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294" y="228600"/>
              <a:ext cx="2057537" cy="838849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/>
                <a:t>ENTRADAS</a:t>
              </a:r>
              <a:endParaRPr lang="es-CR" sz="12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67365" y="228600"/>
              <a:ext cx="2285361" cy="838849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/>
                <a:t>HERRAMIENTAS Y TÉCNICAS</a:t>
              </a:r>
              <a:endParaRPr lang="es-CR" sz="12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9261" y="228600"/>
              <a:ext cx="2057537" cy="838849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/>
                <a:t>SALIDAS</a:t>
              </a:r>
              <a:endParaRPr lang="es-C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1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155575" y="2781300"/>
            <a:ext cx="1968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2800" b="1">
                <a:latin typeface="Times New Roman" panose="02020603050405020304" pitchFamily="18" charset="0"/>
              </a:rPr>
              <a:t>Relación con otros procesos</a:t>
            </a:r>
          </a:p>
        </p:txBody>
      </p:sp>
      <p:pic>
        <p:nvPicPr>
          <p:cNvPr id="717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26076" r="35658" b="8189"/>
          <a:stretch>
            <a:fillRect/>
          </a:stretch>
        </p:blipFill>
        <p:spPr bwMode="auto">
          <a:xfrm>
            <a:off x="2195513" y="1711325"/>
            <a:ext cx="51673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1 CuadroTexto"/>
          <p:cNvSpPr txBox="1">
            <a:spLocks noChangeArrowheads="1"/>
          </p:cNvSpPr>
          <p:nvPr/>
        </p:nvSpPr>
        <p:spPr bwMode="auto">
          <a:xfrm>
            <a:off x="4356100" y="6524625"/>
            <a:ext cx="176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400">
                <a:latin typeface="Times New Roman" panose="02020603050405020304" pitchFamily="18" charset="0"/>
              </a:rPr>
              <a:t>Fuente PMBOK 2013</a:t>
            </a:r>
          </a:p>
        </p:txBody>
      </p:sp>
    </p:spTree>
    <p:extLst>
      <p:ext uri="{BB962C8B-B14F-4D97-AF65-F5344CB8AC3E}">
        <p14:creationId xmlns:p14="http://schemas.microsoft.com/office/powerpoint/2010/main" val="34744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inta metric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/>
          <a:stretch>
            <a:fillRect/>
          </a:stretch>
        </p:blipFill>
        <p:spPr bwMode="auto">
          <a:xfrm>
            <a:off x="250825" y="1341438"/>
            <a:ext cx="2570163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8538" y="3827463"/>
            <a:ext cx="63246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000" b="1" dirty="0">
                <a:solidFill>
                  <a:srgbClr val="00CC00"/>
                </a:solidFill>
                <a:latin typeface="+mj-lt"/>
                <a:cs typeface="Arial" charset="0"/>
              </a:rPr>
              <a:t>Monitorear</a:t>
            </a:r>
            <a:r>
              <a:rPr lang="es-CR" sz="4000" b="1" dirty="0">
                <a:latin typeface="+mj-lt"/>
                <a:cs typeface="Arial" charset="0"/>
              </a:rPr>
              <a:t>, analizar y regular el </a:t>
            </a:r>
            <a:r>
              <a:rPr lang="es-CR" sz="4000" b="1" dirty="0">
                <a:solidFill>
                  <a:srgbClr val="00CC00"/>
                </a:solidFill>
                <a:latin typeface="+mj-lt"/>
                <a:cs typeface="Arial" charset="0"/>
              </a:rPr>
              <a:t>avance</a:t>
            </a:r>
            <a:r>
              <a:rPr lang="es-CR" sz="4000" b="1" dirty="0">
                <a:latin typeface="+mj-lt"/>
                <a:cs typeface="Arial" charset="0"/>
              </a:rPr>
              <a:t> a fin de cumplir con los </a:t>
            </a:r>
            <a:r>
              <a:rPr lang="es-CR" sz="4000" b="1" dirty="0">
                <a:solidFill>
                  <a:srgbClr val="00CC00"/>
                </a:solidFill>
                <a:latin typeface="+mj-lt"/>
                <a:cs typeface="Arial" charset="0"/>
              </a:rPr>
              <a:t>objetivos</a:t>
            </a:r>
            <a:r>
              <a:rPr lang="es-CR" sz="4000" b="1" dirty="0">
                <a:latin typeface="+mj-lt"/>
                <a:cs typeface="Arial" charset="0"/>
              </a:rPr>
              <a:t> de desempeño planeados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769938"/>
            <a:ext cx="9144000" cy="373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6600" b="1" dirty="0">
                <a:solidFill>
                  <a:schemeClr val="tx1"/>
                </a:solidFill>
              </a:rPr>
              <a:t>¿En qué consiste este proceso?</a:t>
            </a:r>
          </a:p>
        </p:txBody>
      </p:sp>
    </p:spTree>
    <p:extLst>
      <p:ext uri="{BB962C8B-B14F-4D97-AF65-F5344CB8AC3E}">
        <p14:creationId xmlns:p14="http://schemas.microsoft.com/office/powerpoint/2010/main" val="8957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4135438"/>
            <a:ext cx="9144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800" b="1" dirty="0">
                <a:latin typeface="+mj-lt"/>
                <a:cs typeface="Arial" charset="0"/>
              </a:rPr>
              <a:t>Comparar el desempeño real contra el plan</a:t>
            </a:r>
          </a:p>
          <a:p>
            <a:pPr>
              <a:defRPr/>
            </a:pPr>
            <a:r>
              <a:rPr lang="es-CR" sz="2800" b="1" dirty="0">
                <a:latin typeface="+mj-lt"/>
                <a:cs typeface="Arial" charset="0"/>
              </a:rPr>
              <a:t>Evaluar desempeño y determinar si se requieren acciones</a:t>
            </a:r>
          </a:p>
          <a:p>
            <a:pPr>
              <a:defRPr/>
            </a:pPr>
            <a:r>
              <a:rPr lang="es-CR" sz="2800" b="1" dirty="0">
                <a:latin typeface="+mj-lt"/>
                <a:cs typeface="Arial" charset="0"/>
              </a:rPr>
              <a:t>Identificar nuevos riesgos, analizar, revisar y monitorear los existentes para dar respuesta</a:t>
            </a:r>
          </a:p>
          <a:p>
            <a:pPr>
              <a:defRPr/>
            </a:pPr>
            <a:endParaRPr lang="es-CR" sz="2800" b="1" dirty="0">
              <a:latin typeface="+mj-lt"/>
              <a:cs typeface="Arial" charset="0"/>
            </a:endParaRPr>
          </a:p>
          <a:p>
            <a:pPr>
              <a:defRPr/>
            </a:pPr>
            <a:endParaRPr lang="es-CR" sz="2800" b="1" dirty="0">
              <a:latin typeface="+mj-lt"/>
              <a:cs typeface="Arial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371600" y="20748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9600" b="1" dirty="0">
                <a:solidFill>
                  <a:schemeClr val="bg1"/>
                </a:solidFill>
                <a:latin typeface="+mj-lt"/>
                <a:cs typeface="Arial" charset="0"/>
              </a:rPr>
              <a:t>Implica</a:t>
            </a:r>
          </a:p>
        </p:txBody>
      </p:sp>
    </p:spTree>
    <p:extLst>
      <p:ext uri="{BB962C8B-B14F-4D97-AF65-F5344CB8AC3E}">
        <p14:creationId xmlns:p14="http://schemas.microsoft.com/office/powerpoint/2010/main" val="25786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867025"/>
            <a:ext cx="7239000" cy="17541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Generar información precisa y oportuna de productos y generar documentos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44650" y="5253038"/>
            <a:ext cx="7391400" cy="12001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3600" b="1" dirty="0">
                <a:latin typeface="+mj-lt"/>
                <a:cs typeface="Arial" charset="0"/>
              </a:rPr>
              <a:t>Generar información para sustentar informes de resultados y proyecciones</a:t>
            </a:r>
          </a:p>
        </p:txBody>
      </p:sp>
    </p:spTree>
    <p:extLst>
      <p:ext uri="{BB962C8B-B14F-4D97-AF65-F5344CB8AC3E}">
        <p14:creationId xmlns:p14="http://schemas.microsoft.com/office/powerpoint/2010/main" val="3506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d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410200"/>
            <a:ext cx="6324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  <a:cs typeface="Arial" charset="0"/>
              </a:rPr>
              <a:t>Proyectar resultados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0" y="1916113"/>
            <a:ext cx="883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000" b="1" dirty="0">
                <a:latin typeface="+mj-lt"/>
                <a:cs typeface="Arial" charset="0"/>
              </a:rPr>
              <a:t>Monitorear implementación de cambios</a:t>
            </a:r>
          </a:p>
        </p:txBody>
      </p:sp>
    </p:spTree>
    <p:extLst>
      <p:ext uri="{BB962C8B-B14F-4D97-AF65-F5344CB8AC3E}">
        <p14:creationId xmlns:p14="http://schemas.microsoft.com/office/powerpoint/2010/main" val="3753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20963"/>
            <a:ext cx="63246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8800" b="1" dirty="0">
                <a:latin typeface="+mj-lt"/>
                <a:cs typeface="Arial" charset="0"/>
              </a:rPr>
              <a:t>En síntesis</a:t>
            </a:r>
          </a:p>
        </p:txBody>
      </p:sp>
    </p:spTree>
    <p:extLst>
      <p:ext uri="{BB962C8B-B14F-4D97-AF65-F5344CB8AC3E}">
        <p14:creationId xmlns:p14="http://schemas.microsoft.com/office/powerpoint/2010/main" val="29475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d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2924175"/>
            <a:ext cx="67056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Recopilar</a:t>
            </a:r>
          </a:p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Medir</a:t>
            </a:r>
          </a:p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Distribuir información </a:t>
            </a:r>
          </a:p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de desempeño</a:t>
            </a:r>
          </a:p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Evaluar</a:t>
            </a:r>
          </a:p>
        </p:txBody>
      </p:sp>
    </p:spTree>
    <p:extLst>
      <p:ext uri="{BB962C8B-B14F-4D97-AF65-F5344CB8AC3E}">
        <p14:creationId xmlns:p14="http://schemas.microsoft.com/office/powerpoint/2010/main" val="7263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8 Grupo"/>
          <p:cNvGrpSpPr>
            <a:grpSpLocks/>
          </p:cNvGrpSpPr>
          <p:nvPr/>
        </p:nvGrpSpPr>
        <p:grpSpPr bwMode="auto">
          <a:xfrm>
            <a:off x="900113" y="1981200"/>
            <a:ext cx="7807325" cy="4495800"/>
            <a:chOff x="152400" y="228600"/>
            <a:chExt cx="8915400" cy="6248400"/>
          </a:xfrm>
        </p:grpSpPr>
        <p:sp>
          <p:nvSpPr>
            <p:cNvPr id="5" name="Right Arrow 4"/>
            <p:cNvSpPr/>
            <p:nvPr/>
          </p:nvSpPr>
          <p:spPr>
            <a:xfrm>
              <a:off x="152400" y="1980447"/>
              <a:ext cx="8915400" cy="3887599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200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9228" y="1296476"/>
              <a:ext cx="2057539" cy="518052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Acta de Constitución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Salidas de otros procesos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Factores ambientales de la empresa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Activos de los procesos de la organización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9043" y="1296476"/>
              <a:ext cx="2057540" cy="518052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Juicio Experto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Técnicas de facilitación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8859" y="1296476"/>
              <a:ext cx="2057539" cy="518052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Plan de Dirección del Proyecto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090" y="228600"/>
              <a:ext cx="2057539" cy="838415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/>
                <a:t>ENTRADAS</a:t>
              </a:r>
              <a:endParaRPr lang="es-CR" sz="12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66767" y="228600"/>
              <a:ext cx="2285954" cy="838415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/>
                <a:t>HERRAMIENTAS Y TÉCNICAS</a:t>
              </a:r>
              <a:endParaRPr lang="es-CR" sz="12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8859" y="228600"/>
              <a:ext cx="2057539" cy="838415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200" b="1" dirty="0"/>
                <a:t>SALIDAS</a:t>
              </a:r>
              <a:endParaRPr lang="es-C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170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8" y="2349500"/>
            <a:ext cx="5257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Conocer la salud del proyecto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657600" y="4419600"/>
            <a:ext cx="5257800" cy="212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Identificar áreas susceptibles de atención especial</a:t>
            </a:r>
          </a:p>
        </p:txBody>
      </p:sp>
    </p:spTree>
    <p:extLst>
      <p:ext uri="{BB962C8B-B14F-4D97-AF65-F5344CB8AC3E}">
        <p14:creationId xmlns:p14="http://schemas.microsoft.com/office/powerpoint/2010/main" val="27821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2682875"/>
            <a:ext cx="6324600" cy="17541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3600" b="1" dirty="0">
                <a:latin typeface="+mj-lt"/>
                <a:cs typeface="Arial" charset="0"/>
              </a:rPr>
              <a:t>Determinar acciones (correctivas y preventivas) y reparaciones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927350" y="4689475"/>
            <a:ext cx="63246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3600" b="1" dirty="0">
                <a:latin typeface="+mj-lt"/>
                <a:cs typeface="Arial" charset="0"/>
              </a:rPr>
              <a:t>Modificar planes y dar seguimiento a acciones para valorar su eficacia</a:t>
            </a:r>
          </a:p>
        </p:txBody>
      </p:sp>
    </p:spTree>
    <p:extLst>
      <p:ext uri="{BB962C8B-B14F-4D97-AF65-F5344CB8AC3E}">
        <p14:creationId xmlns:p14="http://schemas.microsoft.com/office/powerpoint/2010/main" val="12075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161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Entradas</a:t>
            </a:r>
          </a:p>
        </p:txBody>
      </p:sp>
    </p:spTree>
    <p:extLst>
      <p:ext uri="{BB962C8B-B14F-4D97-AF65-F5344CB8AC3E}">
        <p14:creationId xmlns:p14="http://schemas.microsoft.com/office/powerpoint/2010/main" val="10206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0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0413" y="2514600"/>
            <a:ext cx="7294562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Plan de Dirección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Cronograma propuesto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Costos propuestos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Cambios validados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s-CR" sz="4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0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622550"/>
            <a:ext cx="64008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Información del desempeño: estado actual, logros, proyecciones, pendientes</a:t>
            </a:r>
          </a:p>
        </p:txBody>
      </p:sp>
    </p:spTree>
    <p:extLst>
      <p:ext uri="{BB962C8B-B14F-4D97-AF65-F5344CB8AC3E}">
        <p14:creationId xmlns:p14="http://schemas.microsoft.com/office/powerpoint/2010/main" val="29263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7338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395538"/>
            <a:ext cx="64008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Factores ambientales: normas, procedimientos, tolerancia al riesgo, sistema de autorización, sistema de información AP</a:t>
            </a:r>
          </a:p>
        </p:txBody>
      </p:sp>
    </p:spTree>
    <p:extLst>
      <p:ext uri="{BB962C8B-B14F-4D97-AF65-F5344CB8AC3E}">
        <p14:creationId xmlns:p14="http://schemas.microsoft.com/office/powerpoint/2010/main" val="5201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40422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333625"/>
            <a:ext cx="76200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Activos de procesos: requisitos comunicación, procedimientos control financiero, manejo incidentes y defectos, riesgos, bases datos, 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32615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844675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8274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Técnicas y herramientas</a:t>
            </a:r>
          </a:p>
        </p:txBody>
      </p:sp>
    </p:spTree>
    <p:extLst>
      <p:ext uri="{BB962C8B-B14F-4D97-AF65-F5344CB8AC3E}">
        <p14:creationId xmlns:p14="http://schemas.microsoft.com/office/powerpoint/2010/main" val="3959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4313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322513"/>
            <a:ext cx="68580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Juicio experto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Técnicas de análisis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Sistemas Información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Reuniones</a:t>
            </a:r>
          </a:p>
        </p:txBody>
      </p:sp>
    </p:spTree>
    <p:extLst>
      <p:ext uri="{BB962C8B-B14F-4D97-AF65-F5344CB8AC3E}">
        <p14:creationId xmlns:p14="http://schemas.microsoft.com/office/powerpoint/2010/main" val="9841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519430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0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CuadroTexto"/>
          <p:cNvSpPr txBox="1">
            <a:spLocks noChangeArrowheads="1"/>
          </p:cNvSpPr>
          <p:nvPr/>
        </p:nvSpPr>
        <p:spPr bwMode="auto">
          <a:xfrm>
            <a:off x="468313" y="2403475"/>
            <a:ext cx="2352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2800" b="1">
                <a:latin typeface="Times New Roman" panose="02020603050405020304" pitchFamily="18" charset="0"/>
              </a:rPr>
              <a:t>Relación 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2800" b="1">
                <a:latin typeface="Times New Roman" panose="02020603050405020304" pitchFamily="18" charset="0"/>
              </a:rPr>
              <a:t>otros procesos</a:t>
            </a:r>
          </a:p>
        </p:txBody>
      </p:sp>
      <p:pic>
        <p:nvPicPr>
          <p:cNvPr id="645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9" t="19612" r="37234" b="15086"/>
          <a:stretch>
            <a:fillRect/>
          </a:stretch>
        </p:blipFill>
        <p:spPr bwMode="auto">
          <a:xfrm>
            <a:off x="3795713" y="1938338"/>
            <a:ext cx="51689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19 CuadroTexto"/>
          <p:cNvSpPr txBox="1">
            <a:spLocks noChangeArrowheads="1"/>
          </p:cNvSpPr>
          <p:nvPr/>
        </p:nvSpPr>
        <p:spPr bwMode="auto">
          <a:xfrm>
            <a:off x="3795713" y="6623050"/>
            <a:ext cx="1423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100">
                <a:latin typeface="Times New Roman" panose="02020603050405020304" pitchFamily="18" charset="0"/>
              </a:rPr>
              <a:t>Fuente PMBOK 2013</a:t>
            </a:r>
          </a:p>
        </p:txBody>
      </p:sp>
    </p:spTree>
    <p:extLst>
      <p:ext uri="{BB962C8B-B14F-4D97-AF65-F5344CB8AC3E}">
        <p14:creationId xmlns:p14="http://schemas.microsoft.com/office/powerpoint/2010/main" val="395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92275"/>
            <a:ext cx="51165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2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5950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Salidas</a:t>
            </a:r>
          </a:p>
        </p:txBody>
      </p:sp>
    </p:spTree>
    <p:extLst>
      <p:ext uri="{BB962C8B-B14F-4D97-AF65-F5344CB8AC3E}">
        <p14:creationId xmlns:p14="http://schemas.microsoft.com/office/powerpoint/2010/main" val="2124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4313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816225"/>
            <a:ext cx="73914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Solicitudes de cambio: acciones correctivas, preventivas, defectos</a:t>
            </a:r>
          </a:p>
        </p:txBody>
      </p:sp>
    </p:spTree>
    <p:extLst>
      <p:ext uri="{BB962C8B-B14F-4D97-AF65-F5344CB8AC3E}">
        <p14:creationId xmlns:p14="http://schemas.microsoft.com/office/powerpoint/2010/main" val="36283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0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851150"/>
            <a:ext cx="68580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Reportes</a:t>
            </a:r>
          </a:p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Actualizaciones al plan: cronograma, costos, calidad, alcance, líneas base</a:t>
            </a:r>
          </a:p>
        </p:txBody>
      </p:sp>
    </p:spTree>
    <p:extLst>
      <p:ext uri="{BB962C8B-B14F-4D97-AF65-F5344CB8AC3E}">
        <p14:creationId xmlns:p14="http://schemas.microsoft.com/office/powerpoint/2010/main" val="23342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0"/>
            <a:ext cx="87153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470150"/>
            <a:ext cx="68580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400" b="1" dirty="0">
                <a:latin typeface="+mj-lt"/>
                <a:cs typeface="Arial" charset="0"/>
              </a:rPr>
              <a:t>Actualizaciones a documentos</a:t>
            </a:r>
            <a:r>
              <a:rPr lang="es-CR" sz="4400" b="1">
                <a:latin typeface="+mj-lt"/>
                <a:cs typeface="Arial" charset="0"/>
              </a:rPr>
              <a:t>: proyecciones, </a:t>
            </a:r>
            <a:r>
              <a:rPr lang="es-CR" sz="4400" b="1" dirty="0">
                <a:latin typeface="+mj-lt"/>
                <a:cs typeface="Arial" charset="0"/>
              </a:rPr>
              <a:t>registro de incidentes</a:t>
            </a:r>
          </a:p>
        </p:txBody>
      </p:sp>
    </p:spTree>
    <p:extLst>
      <p:ext uri="{BB962C8B-B14F-4D97-AF65-F5344CB8AC3E}">
        <p14:creationId xmlns:p14="http://schemas.microsoft.com/office/powerpoint/2010/main" val="38856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lapiz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7625" y="1674813"/>
            <a:ext cx="92281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5400" b="1" dirty="0">
                <a:solidFill>
                  <a:srgbClr val="FFC000"/>
                </a:solidFill>
                <a:latin typeface="+mj-lt"/>
                <a:cs typeface="Arial" charset="0"/>
              </a:rPr>
              <a:t>Realizar control integrado de cambios</a:t>
            </a:r>
          </a:p>
        </p:txBody>
      </p:sp>
    </p:spTree>
    <p:extLst>
      <p:ext uri="{BB962C8B-B14F-4D97-AF65-F5344CB8AC3E}">
        <p14:creationId xmlns:p14="http://schemas.microsoft.com/office/powerpoint/2010/main" val="25233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8 Grupo"/>
          <p:cNvGrpSpPr>
            <a:grpSpLocks/>
          </p:cNvGrpSpPr>
          <p:nvPr/>
        </p:nvGrpSpPr>
        <p:grpSpPr bwMode="auto">
          <a:xfrm>
            <a:off x="971550" y="1484313"/>
            <a:ext cx="7880350" cy="4992687"/>
            <a:chOff x="152400" y="228600"/>
            <a:chExt cx="8915400" cy="6248400"/>
          </a:xfrm>
        </p:grpSpPr>
        <p:sp>
          <p:nvSpPr>
            <p:cNvPr id="5" name="Right Arrow 4"/>
            <p:cNvSpPr/>
            <p:nvPr/>
          </p:nvSpPr>
          <p:spPr>
            <a:xfrm>
              <a:off x="152400" y="1980934"/>
              <a:ext cx="8915400" cy="3886128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400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10383" y="1295496"/>
              <a:ext cx="2056432" cy="518150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Plan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Cambios validados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Informes de desempeño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Factores Ambientales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Activos de Proceso de la empresa</a:t>
              </a: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9477" y="1295496"/>
              <a:ext cx="2056432" cy="518150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Juicio Experto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Herramientas administra-</a:t>
              </a:r>
              <a:r>
                <a:rPr lang="es-MX" dirty="0" err="1">
                  <a:solidFill>
                    <a:schemeClr val="tx1"/>
                  </a:solidFill>
                </a:rPr>
                <a:t>ción</a:t>
              </a:r>
              <a:r>
                <a:rPr lang="es-MX" dirty="0">
                  <a:solidFill>
                    <a:schemeClr val="tx1"/>
                  </a:solidFill>
                </a:rPr>
                <a:t> cambios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Reuniones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8571" y="1295496"/>
              <a:ext cx="2058229" cy="518150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Cambios aprobados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Archivo de cambios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Actualización al Plan para la Dirección de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dirty="0">
                  <a:solidFill>
                    <a:schemeClr val="tx1"/>
                  </a:solidFill>
                </a:rPr>
                <a:t>Actualización documentos de proyecto</a:t>
              </a: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154" y="228600"/>
              <a:ext cx="2058229" cy="838418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/>
                <a:t>ENTRADAS</a:t>
              </a:r>
              <a:endParaRPr lang="es-CR" sz="14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66816" y="228600"/>
              <a:ext cx="2286323" cy="838418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/>
                <a:t>HERRAMIENTAS Y TÉCNICAS</a:t>
              </a:r>
              <a:endParaRPr lang="es-CR" sz="14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8571" y="228600"/>
              <a:ext cx="2058229" cy="838418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400" b="1" dirty="0"/>
                <a:t>SALIDAS</a:t>
              </a:r>
              <a:endParaRPr lang="es-C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45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CuadroTexto"/>
          <p:cNvSpPr txBox="1">
            <a:spLocks noChangeArrowheads="1"/>
          </p:cNvSpPr>
          <p:nvPr/>
        </p:nvSpPr>
        <p:spPr bwMode="auto">
          <a:xfrm>
            <a:off x="6372225" y="3068638"/>
            <a:ext cx="254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>
                <a:latin typeface="Times New Roman" panose="02020603050405020304" pitchFamily="18" charset="0"/>
              </a:rPr>
              <a:t>Relación 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>
                <a:latin typeface="Times New Roman" panose="02020603050405020304" pitchFamily="18" charset="0"/>
              </a:rPr>
              <a:t>otros procesos</a:t>
            </a:r>
          </a:p>
        </p:txBody>
      </p:sp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2771775" y="6505575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1400">
                <a:latin typeface="Times New Roman" panose="02020603050405020304" pitchFamily="18" charset="0"/>
              </a:rPr>
              <a:t>Fuente : PMBOK 2013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5" t="13577" r="40263" b="23061"/>
          <a:stretch>
            <a:fillRect/>
          </a:stretch>
        </p:blipFill>
        <p:spPr bwMode="auto">
          <a:xfrm>
            <a:off x="1042988" y="1308100"/>
            <a:ext cx="432435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apiz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2925" y="4646613"/>
            <a:ext cx="8736013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Revisar y aprobar todas las solicitudes de cambio</a:t>
            </a:r>
          </a:p>
        </p:txBody>
      </p:sp>
      <p:sp>
        <p:nvSpPr>
          <p:cNvPr id="4" name="Rectangle 3"/>
          <p:cNvSpPr/>
          <p:nvPr/>
        </p:nvSpPr>
        <p:spPr>
          <a:xfrm>
            <a:off x="-36513" y="769938"/>
            <a:ext cx="9144001" cy="373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6600" b="1" dirty="0"/>
              <a:t>¿En qué consiste el proceso?</a:t>
            </a:r>
          </a:p>
        </p:txBody>
      </p:sp>
    </p:spTree>
    <p:extLst>
      <p:ext uri="{BB962C8B-B14F-4D97-AF65-F5344CB8AC3E}">
        <p14:creationId xmlns:p14="http://schemas.microsoft.com/office/powerpoint/2010/main" val="10975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apiz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36725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  <a:cs typeface="Arial" charset="0"/>
              </a:rPr>
              <a:t>Gestionar los cambios en entregables, activos organizacionales, documentos de proyecto y plan de dirección</a:t>
            </a:r>
          </a:p>
        </p:txBody>
      </p:sp>
    </p:spTree>
    <p:extLst>
      <p:ext uri="{BB962C8B-B14F-4D97-AF65-F5344CB8AC3E}">
        <p14:creationId xmlns:p14="http://schemas.microsoft.com/office/powerpoint/2010/main" val="32655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iStock_000009888905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775" y="3694113"/>
            <a:ext cx="443547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800" b="1" dirty="0">
                <a:solidFill>
                  <a:schemeClr val="bg1"/>
                </a:solidFill>
                <a:latin typeface="+mj-lt"/>
                <a:cs typeface="Arial" charset="0"/>
              </a:rPr>
              <a:t>Dirigir</a:t>
            </a:r>
          </a:p>
          <a:p>
            <a:pPr algn="r">
              <a:defRPr/>
            </a:pPr>
            <a:r>
              <a:rPr lang="es-CR" sz="4800" b="1" dirty="0">
                <a:solidFill>
                  <a:schemeClr val="bg1"/>
                </a:solidFill>
                <a:latin typeface="+mj-lt"/>
                <a:cs typeface="Arial" charset="0"/>
              </a:rPr>
              <a:t>Preparar</a:t>
            </a:r>
          </a:p>
          <a:p>
            <a:pPr algn="r">
              <a:defRPr/>
            </a:pPr>
            <a:r>
              <a:rPr lang="es-CR" sz="4800" b="1" dirty="0">
                <a:solidFill>
                  <a:schemeClr val="bg1"/>
                </a:solidFill>
                <a:latin typeface="+mj-lt"/>
                <a:cs typeface="Arial" charset="0"/>
              </a:rPr>
              <a:t>Integrar</a:t>
            </a:r>
          </a:p>
          <a:p>
            <a:pPr algn="r">
              <a:defRPr/>
            </a:pPr>
            <a:r>
              <a:rPr lang="es-CR" sz="4800" b="1" dirty="0">
                <a:solidFill>
                  <a:schemeClr val="bg1"/>
                </a:solidFill>
                <a:latin typeface="+mj-lt"/>
                <a:cs typeface="Arial" charset="0"/>
              </a:rPr>
              <a:t>Coordinar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875" y="1203325"/>
            <a:ext cx="9144000" cy="373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6600" b="1" dirty="0">
                <a:solidFill>
                  <a:schemeClr val="bg1"/>
                </a:solidFill>
              </a:rPr>
              <a:t>¿En qué consiste este proceso?</a:t>
            </a:r>
          </a:p>
        </p:txBody>
      </p:sp>
    </p:spTree>
    <p:extLst>
      <p:ext uri="{BB962C8B-B14F-4D97-AF65-F5344CB8AC3E}">
        <p14:creationId xmlns:p14="http://schemas.microsoft.com/office/powerpoint/2010/main" val="28332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lapiz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7613" y="4545013"/>
            <a:ext cx="6477000" cy="2124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Influir en los factores que eluden el control integrado de cambios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339975" y="2205038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9600" b="1" dirty="0">
                <a:latin typeface="+mj-lt"/>
                <a:cs typeface="Arial" charset="0"/>
              </a:rPr>
              <a:t>Implica</a:t>
            </a:r>
          </a:p>
        </p:txBody>
      </p:sp>
    </p:spTree>
    <p:extLst>
      <p:ext uri="{BB962C8B-B14F-4D97-AF65-F5344CB8AC3E}">
        <p14:creationId xmlns:p14="http://schemas.microsoft.com/office/powerpoint/2010/main" val="819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apiz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16113"/>
            <a:ext cx="9144001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562600"/>
            <a:ext cx="8153400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  <a:cs typeface="Arial" charset="0"/>
              </a:rPr>
              <a:t>Gestionar los cambios aprobados</a:t>
            </a:r>
          </a:p>
        </p:txBody>
      </p:sp>
    </p:spTree>
    <p:extLst>
      <p:ext uri="{BB962C8B-B14F-4D97-AF65-F5344CB8AC3E}">
        <p14:creationId xmlns:p14="http://schemas.microsoft.com/office/powerpoint/2010/main" val="17783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apiz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884363"/>
            <a:ext cx="911701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514600"/>
            <a:ext cx="81534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Mantener la integridad de las líneas base</a:t>
            </a:r>
          </a:p>
        </p:txBody>
      </p:sp>
    </p:spTree>
    <p:extLst>
      <p:ext uri="{BB962C8B-B14F-4D97-AF65-F5344CB8AC3E}">
        <p14:creationId xmlns:p14="http://schemas.microsoft.com/office/powerpoint/2010/main" val="35886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apiz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810000"/>
            <a:ext cx="61722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Revisar, aprobar o rechazar acciones correctivas y acciones preventivas</a:t>
            </a:r>
          </a:p>
        </p:txBody>
      </p:sp>
    </p:spTree>
    <p:extLst>
      <p:ext uri="{BB962C8B-B14F-4D97-AF65-F5344CB8AC3E}">
        <p14:creationId xmlns:p14="http://schemas.microsoft.com/office/powerpoint/2010/main" val="9003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piz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351213"/>
            <a:ext cx="8153400" cy="1446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  <a:cs typeface="Arial" charset="0"/>
              </a:rPr>
              <a:t>Coordinar los cambios a través de todo el proyecto</a:t>
            </a:r>
          </a:p>
        </p:txBody>
      </p:sp>
    </p:spTree>
    <p:extLst>
      <p:ext uri="{BB962C8B-B14F-4D97-AF65-F5344CB8AC3E}">
        <p14:creationId xmlns:p14="http://schemas.microsoft.com/office/powerpoint/2010/main" val="29701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apiz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5400"/>
            <a:ext cx="8153400" cy="14462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  <a:cs typeface="Arial" charset="0"/>
              </a:rPr>
              <a:t>Documentar el impacto total de las solicitudes de cambio</a:t>
            </a:r>
          </a:p>
        </p:txBody>
      </p:sp>
    </p:spTree>
    <p:extLst>
      <p:ext uri="{BB962C8B-B14F-4D97-AF65-F5344CB8AC3E}">
        <p14:creationId xmlns:p14="http://schemas.microsoft.com/office/powerpoint/2010/main" val="37415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95488"/>
            <a:ext cx="9144000" cy="373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8800" b="1" dirty="0">
                <a:solidFill>
                  <a:schemeClr val="tx1"/>
                </a:solidFill>
              </a:rPr>
              <a:t>Aspectos relevantes a considerar</a:t>
            </a:r>
          </a:p>
        </p:txBody>
      </p:sp>
    </p:spTree>
    <p:extLst>
      <p:ext uri="{BB962C8B-B14F-4D97-AF65-F5344CB8AC3E}">
        <p14:creationId xmlns:p14="http://schemas.microsoft.com/office/powerpoint/2010/main" val="3461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451100"/>
            <a:ext cx="345598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000" b="1" dirty="0">
                <a:latin typeface="+mj-lt"/>
                <a:cs typeface="Arial" charset="0"/>
              </a:rPr>
              <a:t>Las solicitudes pueden iniciar verbalmente, pero deben registrarse por escrito</a:t>
            </a:r>
          </a:p>
        </p:txBody>
      </p:sp>
      <p:pic>
        <p:nvPicPr>
          <p:cNvPr id="41987" name="Picture 2" descr="lapiz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689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apiz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495800"/>
            <a:ext cx="8153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Los niveles de aprobación dependen de la complejidad y los requisitos de la empresa</a:t>
            </a:r>
          </a:p>
        </p:txBody>
      </p:sp>
    </p:spTree>
    <p:extLst>
      <p:ext uri="{BB962C8B-B14F-4D97-AF65-F5344CB8AC3E}">
        <p14:creationId xmlns:p14="http://schemas.microsoft.com/office/powerpoint/2010/main" val="9074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5950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Entradas</a:t>
            </a:r>
          </a:p>
        </p:txBody>
      </p:sp>
    </p:spTree>
    <p:extLst>
      <p:ext uri="{BB962C8B-B14F-4D97-AF65-F5344CB8AC3E}">
        <p14:creationId xmlns:p14="http://schemas.microsoft.com/office/powerpoint/2010/main" val="39148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iStock_000010449025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0575" y="2513013"/>
            <a:ext cx="5430838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6600" b="1" dirty="0">
                <a:solidFill>
                  <a:schemeClr val="bg1"/>
                </a:solidFill>
                <a:latin typeface="+mj-lt"/>
                <a:cs typeface="Arial" charset="0"/>
              </a:rPr>
              <a:t>Ejecución</a:t>
            </a:r>
          </a:p>
          <a:p>
            <a:pPr algn="r">
              <a:defRPr/>
            </a:pPr>
            <a:r>
              <a:rPr lang="es-CR" sz="6600" b="1" dirty="0">
                <a:solidFill>
                  <a:schemeClr val="bg1"/>
                </a:solidFill>
                <a:latin typeface="+mj-lt"/>
                <a:cs typeface="Arial" charset="0"/>
              </a:rPr>
              <a:t>Monitoreo</a:t>
            </a:r>
          </a:p>
          <a:p>
            <a:pPr algn="r">
              <a:defRPr/>
            </a:pPr>
            <a:r>
              <a:rPr lang="es-CR" sz="6600" b="1" dirty="0">
                <a:solidFill>
                  <a:schemeClr val="bg1"/>
                </a:solidFill>
                <a:latin typeface="+mj-lt"/>
                <a:cs typeface="Arial" charset="0"/>
              </a:rPr>
              <a:t>Control</a:t>
            </a:r>
          </a:p>
          <a:p>
            <a:pPr algn="r">
              <a:defRPr/>
            </a:pPr>
            <a:r>
              <a:rPr lang="es-CR" sz="6600" b="1" dirty="0">
                <a:solidFill>
                  <a:schemeClr val="bg1"/>
                </a:solidFill>
                <a:latin typeface="+mj-lt"/>
                <a:cs typeface="Arial" charset="0"/>
              </a:rPr>
              <a:t>Cierre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6700"/>
            <a:ext cx="9144000" cy="373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4800" b="1" dirty="0">
                <a:solidFill>
                  <a:schemeClr val="tx1"/>
                </a:solidFill>
              </a:rPr>
              <a:t>¿Qué define este proceso?</a:t>
            </a:r>
          </a:p>
        </p:txBody>
      </p:sp>
    </p:spTree>
    <p:extLst>
      <p:ext uri="{BB962C8B-B14F-4D97-AF65-F5344CB8AC3E}">
        <p14:creationId xmlns:p14="http://schemas.microsoft.com/office/powerpoint/2010/main" val="4259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apiz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514600"/>
            <a:ext cx="54864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Plan de Dirección de Proyecto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  <a:cs typeface="Arial" charset="0"/>
              </a:rPr>
              <a:t>Informes de desempeño</a:t>
            </a:r>
          </a:p>
          <a:p>
            <a:pPr>
              <a:defRPr/>
            </a:pPr>
            <a:endParaRPr lang="es-CR" sz="4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apiz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2 CuadroTexto"/>
          <p:cNvSpPr txBox="1">
            <a:spLocks noChangeArrowheads="1"/>
          </p:cNvSpPr>
          <p:nvPr/>
        </p:nvSpPr>
        <p:spPr bwMode="auto">
          <a:xfrm>
            <a:off x="250825" y="2349500"/>
            <a:ext cx="5638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4400" b="1">
                <a:solidFill>
                  <a:schemeClr val="bg1"/>
                </a:solidFill>
                <a:latin typeface="Times New Roman" panose="02020603050405020304" pitchFamily="18" charset="0"/>
              </a:rPr>
              <a:t>Cambios validados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R" sz="4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4400" b="1">
                <a:solidFill>
                  <a:schemeClr val="bg1"/>
                </a:solidFill>
                <a:latin typeface="Times New Roman" panose="02020603050405020304" pitchFamily="18" charset="0"/>
              </a:rPr>
              <a:t>Factores ambientales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R" sz="4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4400" b="1">
                <a:solidFill>
                  <a:schemeClr val="bg1"/>
                </a:solidFill>
                <a:latin typeface="Times New Roman" panose="02020603050405020304" pitchFamily="18" charset="0"/>
              </a:rPr>
              <a:t>Activos de los procesos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4400" b="1">
                <a:solidFill>
                  <a:schemeClr val="bg1"/>
                </a:solidFill>
                <a:latin typeface="Times New Roman" panose="02020603050405020304" pitchFamily="18" charset="0"/>
              </a:rPr>
              <a:t>de la empresa</a:t>
            </a:r>
          </a:p>
        </p:txBody>
      </p:sp>
    </p:spTree>
    <p:extLst>
      <p:ext uri="{BB962C8B-B14F-4D97-AF65-F5344CB8AC3E}">
        <p14:creationId xmlns:p14="http://schemas.microsoft.com/office/powerpoint/2010/main" val="24086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45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Técnicas y herramientas</a:t>
            </a:r>
          </a:p>
        </p:txBody>
      </p:sp>
    </p:spTree>
    <p:extLst>
      <p:ext uri="{BB962C8B-B14F-4D97-AF65-F5344CB8AC3E}">
        <p14:creationId xmlns:p14="http://schemas.microsoft.com/office/powerpoint/2010/main" val="2805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apiz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650" y="2789238"/>
            <a:ext cx="81534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Juicio Experto</a:t>
            </a:r>
          </a:p>
          <a:p>
            <a:pPr algn="r">
              <a:defRPr/>
            </a:pPr>
            <a:endParaRPr lang="es-CR" sz="4400" b="1" dirty="0">
              <a:latin typeface="+mj-lt"/>
              <a:cs typeface="Arial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548063" y="4013200"/>
            <a:ext cx="556101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Herramientas de control de cambios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55675" y="5899150"/>
            <a:ext cx="8153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  <a:cs typeface="Arial" charset="0"/>
              </a:rPr>
              <a:t>Reuniones</a:t>
            </a:r>
          </a:p>
        </p:txBody>
      </p:sp>
    </p:spTree>
    <p:extLst>
      <p:ext uri="{BB962C8B-B14F-4D97-AF65-F5344CB8AC3E}">
        <p14:creationId xmlns:p14="http://schemas.microsoft.com/office/powerpoint/2010/main" val="15936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iStock_000009366378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4513"/>
            <a:ext cx="6934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9600" b="1">
                <a:solidFill>
                  <a:srgbClr val="0070C0"/>
                </a:solidFill>
                <a:latin typeface="Times New Roman" panose="02020603050405020304" pitchFamily="18" charset="0"/>
              </a:rPr>
              <a:t>Salidas</a:t>
            </a:r>
          </a:p>
        </p:txBody>
      </p:sp>
    </p:spTree>
    <p:extLst>
      <p:ext uri="{BB962C8B-B14F-4D97-AF65-F5344CB8AC3E}">
        <p14:creationId xmlns:p14="http://schemas.microsoft.com/office/powerpoint/2010/main" val="31017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lapiz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3 CuadroTexto"/>
          <p:cNvSpPr txBox="1">
            <a:spLocks noChangeArrowheads="1"/>
          </p:cNvSpPr>
          <p:nvPr/>
        </p:nvSpPr>
        <p:spPr bwMode="auto">
          <a:xfrm>
            <a:off x="2195513" y="4156075"/>
            <a:ext cx="60785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5400" b="1">
                <a:solidFill>
                  <a:schemeClr val="bg1"/>
                </a:solidFill>
                <a:latin typeface="Times New Roman" panose="02020603050405020304" pitchFamily="18" charset="0"/>
              </a:rPr>
              <a:t>Cambios aprobados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R" sz="5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R" altLang="es-CR" sz="5400" b="1">
                <a:solidFill>
                  <a:schemeClr val="bg1"/>
                </a:solidFill>
                <a:latin typeface="Times New Roman" panose="02020603050405020304" pitchFamily="18" charset="0"/>
              </a:rPr>
              <a:t>Archivo de cambios</a:t>
            </a:r>
          </a:p>
        </p:txBody>
      </p:sp>
    </p:spTree>
    <p:extLst>
      <p:ext uri="{BB962C8B-B14F-4D97-AF65-F5344CB8AC3E}">
        <p14:creationId xmlns:p14="http://schemas.microsoft.com/office/powerpoint/2010/main" val="2071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lapiz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050"/>
            <a:ext cx="91440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775" y="1797050"/>
            <a:ext cx="8153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000" b="1" dirty="0">
                <a:latin typeface="+mj-lt"/>
                <a:cs typeface="Arial" charset="0"/>
              </a:rPr>
              <a:t>Actualizaciones al Plan de Dirección (subsidiarios y líneas base)</a:t>
            </a:r>
          </a:p>
          <a:p>
            <a:pPr algn="ctr">
              <a:defRPr/>
            </a:pPr>
            <a:endParaRPr lang="es-CR" sz="4000" b="1" dirty="0">
              <a:latin typeface="+mj-lt"/>
              <a:cs typeface="Arial" charset="0"/>
            </a:endParaRPr>
          </a:p>
          <a:p>
            <a:pPr algn="ctr">
              <a:defRPr/>
            </a:pPr>
            <a:endParaRPr lang="es-CR" sz="4000" b="1" dirty="0">
              <a:latin typeface="+mj-lt"/>
              <a:cs typeface="Arial" charset="0"/>
            </a:endParaRPr>
          </a:p>
          <a:p>
            <a:pPr algn="ctr">
              <a:defRPr/>
            </a:pPr>
            <a:endParaRPr lang="es-CR" sz="4000" b="1" dirty="0">
              <a:latin typeface="+mj-lt"/>
              <a:cs typeface="Arial" charset="0"/>
            </a:endParaRPr>
          </a:p>
          <a:p>
            <a:pPr algn="ctr">
              <a:defRPr/>
            </a:pPr>
            <a:endParaRPr lang="es-CR" sz="4000" b="1" dirty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  <a:cs typeface="Arial" charset="0"/>
              </a:rPr>
              <a:t>Actualizaciones a documentos del proyecto</a:t>
            </a:r>
          </a:p>
        </p:txBody>
      </p:sp>
    </p:spTree>
    <p:extLst>
      <p:ext uri="{BB962C8B-B14F-4D97-AF65-F5344CB8AC3E}">
        <p14:creationId xmlns:p14="http://schemas.microsoft.com/office/powerpoint/2010/main" val="2424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79388" y="1209675"/>
            <a:ext cx="7177087" cy="1066800"/>
          </a:xfrm>
        </p:spPr>
        <p:txBody>
          <a:bodyPr anchorCtr="1"/>
          <a:lstStyle/>
          <a:p>
            <a:pPr eaLnBrk="1" hangingPunct="1"/>
            <a:r>
              <a:rPr lang="es-ES" altLang="es-CR" sz="4000" b="1" smtClean="0">
                <a:latin typeface="Arial" panose="020B0604020202020204" pitchFamily="34" charset="0"/>
                <a:cs typeface="Arial" panose="020B0604020202020204" pitchFamily="34" charset="0"/>
              </a:rPr>
              <a:t>Resultados del Control Integrado de Cambios</a:t>
            </a:r>
            <a:endParaRPr lang="es-CR" altLang="es-CR" sz="40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227" name="3 Diagrama"/>
          <p:cNvGrpSpPr>
            <a:grpSpLocks/>
          </p:cNvGrpSpPr>
          <p:nvPr/>
        </p:nvGrpSpPr>
        <p:grpSpPr bwMode="auto">
          <a:xfrm>
            <a:off x="720725" y="2360613"/>
            <a:ext cx="7773988" cy="4381500"/>
            <a:chOff x="720108" y="1714490"/>
            <a:chExt cx="7775215" cy="4381512"/>
          </a:xfrm>
        </p:grpSpPr>
        <p:sp>
          <p:nvSpPr>
            <p:cNvPr id="71685" name="3 Forma libre"/>
            <p:cNvSpPr>
              <a:spLocks noChangeArrowheads="1"/>
            </p:cNvSpPr>
            <p:nvPr/>
          </p:nvSpPr>
          <p:spPr bwMode="auto">
            <a:xfrm>
              <a:off x="720108" y="1714490"/>
              <a:ext cx="2330818" cy="4381512"/>
            </a:xfrm>
            <a:custGeom>
              <a:avLst/>
              <a:gdLst>
                <a:gd name="T0" fmla="*/ 1165341 w 2330699"/>
                <a:gd name="T1" fmla="*/ 0 h 4381509"/>
                <a:gd name="T2" fmla="*/ 2330667 w 2330699"/>
                <a:gd name="T3" fmla="*/ 2190770 h 4381509"/>
                <a:gd name="T4" fmla="*/ 1165341 w 2330699"/>
                <a:gd name="T5" fmla="*/ 4381540 h 4381509"/>
                <a:gd name="T6" fmla="*/ 0 w 2330699"/>
                <a:gd name="T7" fmla="*/ 2190770 h 4381509"/>
                <a:gd name="T8" fmla="*/ 0 w 2330699"/>
                <a:gd name="T9" fmla="*/ 233070 h 4381509"/>
                <a:gd name="T10" fmla="*/ 68265 w 2330699"/>
                <a:gd name="T11" fmla="*/ 68265 h 4381509"/>
                <a:gd name="T12" fmla="*/ 233071 w 2330699"/>
                <a:gd name="T13" fmla="*/ 1 h 4381509"/>
                <a:gd name="T14" fmla="*/ 2097597 w 2330699"/>
                <a:gd name="T15" fmla="*/ 0 h 4381509"/>
                <a:gd name="T16" fmla="*/ 2262403 w 2330699"/>
                <a:gd name="T17" fmla="*/ 68265 h 4381509"/>
                <a:gd name="T18" fmla="*/ 2330667 w 2330699"/>
                <a:gd name="T19" fmla="*/ 233071 h 4381509"/>
                <a:gd name="T20" fmla="*/ 2330667 w 2330699"/>
                <a:gd name="T21" fmla="*/ 4148455 h 4381509"/>
                <a:gd name="T22" fmla="*/ 2262403 w 2330699"/>
                <a:gd name="T23" fmla="*/ 4313276 h 4381509"/>
                <a:gd name="T24" fmla="*/ 2097597 w 2330699"/>
                <a:gd name="T25" fmla="*/ 4381540 h 4381509"/>
                <a:gd name="T26" fmla="*/ 233070 w 2330699"/>
                <a:gd name="T27" fmla="*/ 4381540 h 4381509"/>
                <a:gd name="T28" fmla="*/ 68265 w 2330699"/>
                <a:gd name="T29" fmla="*/ 4313276 h 4381509"/>
                <a:gd name="T30" fmla="*/ 1 w 2330699"/>
                <a:gd name="T31" fmla="*/ 4148455 h 4381509"/>
                <a:gd name="T32" fmla="*/ 0 w 2330699"/>
                <a:gd name="T33" fmla="*/ 233070 h 438150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0699"/>
                <a:gd name="T52" fmla="*/ 0 h 4381509"/>
                <a:gd name="T53" fmla="*/ 2330699 w 2330699"/>
                <a:gd name="T54" fmla="*/ 4381509 h 43815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0699" h="4381509">
                  <a:moveTo>
                    <a:pt x="0" y="233070"/>
                  </a:moveTo>
                  <a:cubicBezTo>
                    <a:pt x="0" y="171256"/>
                    <a:pt x="24556" y="111974"/>
                    <a:pt x="68265" y="68265"/>
                  </a:cubicBezTo>
                  <a:cubicBezTo>
                    <a:pt x="111974" y="24556"/>
                    <a:pt x="171257" y="1"/>
                    <a:pt x="233071" y="1"/>
                  </a:cubicBezTo>
                  <a:lnTo>
                    <a:pt x="2097629" y="0"/>
                  </a:lnTo>
                  <a:cubicBezTo>
                    <a:pt x="2159443" y="0"/>
                    <a:pt x="2218725" y="24556"/>
                    <a:pt x="2262435" y="68265"/>
                  </a:cubicBezTo>
                  <a:cubicBezTo>
                    <a:pt x="2306143" y="111974"/>
                    <a:pt x="2330699" y="171257"/>
                    <a:pt x="2330699" y="233071"/>
                  </a:cubicBezTo>
                  <a:cubicBezTo>
                    <a:pt x="2330699" y="1538194"/>
                    <a:pt x="2330699" y="2843317"/>
                    <a:pt x="2330699" y="4148439"/>
                  </a:cubicBezTo>
                  <a:cubicBezTo>
                    <a:pt x="2330699" y="4210254"/>
                    <a:pt x="2306143" y="4269534"/>
                    <a:pt x="2262435" y="4313246"/>
                  </a:cubicBezTo>
                  <a:cubicBezTo>
                    <a:pt x="2218725" y="4356954"/>
                    <a:pt x="2159443" y="4381510"/>
                    <a:pt x="2097629" y="4381510"/>
                  </a:cubicBezTo>
                  <a:lnTo>
                    <a:pt x="233070" y="4381510"/>
                  </a:lnTo>
                  <a:cubicBezTo>
                    <a:pt x="171256" y="4381510"/>
                    <a:pt x="111974" y="4356954"/>
                    <a:pt x="68265" y="4313246"/>
                  </a:cubicBezTo>
                  <a:cubicBezTo>
                    <a:pt x="24556" y="4269534"/>
                    <a:pt x="0" y="4210254"/>
                    <a:pt x="1" y="4148439"/>
                  </a:cubicBezTo>
                  <a:cubicBezTo>
                    <a:pt x="1" y="2843315"/>
                    <a:pt x="0" y="1538193"/>
                    <a:pt x="0" y="233070"/>
                  </a:cubicBezTo>
                  <a:close/>
                </a:path>
              </a:pathLst>
            </a:custGeom>
            <a:solidFill>
              <a:srgbClr val="FFFFFF"/>
            </a:solidFill>
            <a:ln w="42501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9223" tIns="129223" rIns="129223" bIns="129223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  <a:defRPr/>
              </a:pPr>
              <a:r>
                <a:rPr lang="es-ES" sz="1600" b="1" dirty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Actualizaciones del plan de proyecto                  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  <a:defRPr/>
              </a:pPr>
              <a:endParaRPr lang="es-ES" sz="1600" b="1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  <a:defRPr/>
              </a:pPr>
              <a:r>
                <a:rPr lang="es-ES" sz="16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Son cualquier modificación a los contenidos del plan o los detalles de soporte.</a:t>
              </a:r>
            </a:p>
          </p:txBody>
        </p:sp>
        <p:sp>
          <p:nvSpPr>
            <p:cNvPr id="52229" name="4 Forma libre"/>
            <p:cNvSpPr>
              <a:spLocks noChangeArrowheads="1"/>
            </p:cNvSpPr>
            <p:nvPr/>
          </p:nvSpPr>
          <p:spPr bwMode="auto">
            <a:xfrm>
              <a:off x="3442368" y="1714490"/>
              <a:ext cx="2330695" cy="4381512"/>
            </a:xfrm>
            <a:custGeom>
              <a:avLst/>
              <a:gdLst>
                <a:gd name="T0" fmla="*/ 1165323 w 2330699"/>
                <a:gd name="T1" fmla="*/ 0 h 4381509"/>
                <a:gd name="T2" fmla="*/ 2330627 w 2330699"/>
                <a:gd name="T3" fmla="*/ 2190790 h 4381509"/>
                <a:gd name="T4" fmla="*/ 1165323 w 2330699"/>
                <a:gd name="T5" fmla="*/ 4381572 h 4381509"/>
                <a:gd name="T6" fmla="*/ 0 w 2330699"/>
                <a:gd name="T7" fmla="*/ 2190790 h 4381509"/>
                <a:gd name="T8" fmla="*/ 0 w 2330699"/>
                <a:gd name="T9" fmla="*/ 233070 h 4381509"/>
                <a:gd name="T10" fmla="*/ 68265 w 2330699"/>
                <a:gd name="T11" fmla="*/ 68265 h 4381509"/>
                <a:gd name="T12" fmla="*/ 233071 w 2330699"/>
                <a:gd name="T13" fmla="*/ 1 h 4381509"/>
                <a:gd name="T14" fmla="*/ 2097557 w 2330699"/>
                <a:gd name="T15" fmla="*/ 0 h 4381509"/>
                <a:gd name="T16" fmla="*/ 2262363 w 2330699"/>
                <a:gd name="T17" fmla="*/ 68265 h 4381509"/>
                <a:gd name="T18" fmla="*/ 2330627 w 2330699"/>
                <a:gd name="T19" fmla="*/ 233071 h 4381509"/>
                <a:gd name="T20" fmla="*/ 2330627 w 2330699"/>
                <a:gd name="T21" fmla="*/ 4148483 h 4381509"/>
                <a:gd name="T22" fmla="*/ 2262363 w 2330699"/>
                <a:gd name="T23" fmla="*/ 4313308 h 4381509"/>
                <a:gd name="T24" fmla="*/ 2097557 w 2330699"/>
                <a:gd name="T25" fmla="*/ 4381572 h 4381509"/>
                <a:gd name="T26" fmla="*/ 233070 w 2330699"/>
                <a:gd name="T27" fmla="*/ 4381572 h 4381509"/>
                <a:gd name="T28" fmla="*/ 68265 w 2330699"/>
                <a:gd name="T29" fmla="*/ 4313308 h 4381509"/>
                <a:gd name="T30" fmla="*/ 1 w 2330699"/>
                <a:gd name="T31" fmla="*/ 4148483 h 4381509"/>
                <a:gd name="T32" fmla="*/ 0 w 2330699"/>
                <a:gd name="T33" fmla="*/ 233070 h 438150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0699"/>
                <a:gd name="T52" fmla="*/ 0 h 4381509"/>
                <a:gd name="T53" fmla="*/ 2330699 w 2330699"/>
                <a:gd name="T54" fmla="*/ 4381509 h 43815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0699" h="4381509">
                  <a:moveTo>
                    <a:pt x="0" y="233070"/>
                  </a:moveTo>
                  <a:cubicBezTo>
                    <a:pt x="0" y="171256"/>
                    <a:pt x="24556" y="111974"/>
                    <a:pt x="68265" y="68265"/>
                  </a:cubicBezTo>
                  <a:cubicBezTo>
                    <a:pt x="111974" y="24556"/>
                    <a:pt x="171257" y="1"/>
                    <a:pt x="233071" y="1"/>
                  </a:cubicBezTo>
                  <a:lnTo>
                    <a:pt x="2097629" y="0"/>
                  </a:lnTo>
                  <a:cubicBezTo>
                    <a:pt x="2159443" y="0"/>
                    <a:pt x="2218725" y="24556"/>
                    <a:pt x="2262435" y="68265"/>
                  </a:cubicBezTo>
                  <a:cubicBezTo>
                    <a:pt x="2306143" y="111974"/>
                    <a:pt x="2330699" y="171257"/>
                    <a:pt x="2330699" y="233071"/>
                  </a:cubicBezTo>
                  <a:cubicBezTo>
                    <a:pt x="2330699" y="1538194"/>
                    <a:pt x="2330699" y="2843317"/>
                    <a:pt x="2330699" y="4148439"/>
                  </a:cubicBezTo>
                  <a:cubicBezTo>
                    <a:pt x="2330699" y="4210254"/>
                    <a:pt x="2306143" y="4269534"/>
                    <a:pt x="2262435" y="4313246"/>
                  </a:cubicBezTo>
                  <a:cubicBezTo>
                    <a:pt x="2218725" y="4356954"/>
                    <a:pt x="2159443" y="4381510"/>
                    <a:pt x="2097629" y="4381510"/>
                  </a:cubicBezTo>
                  <a:lnTo>
                    <a:pt x="233070" y="4381510"/>
                  </a:lnTo>
                  <a:cubicBezTo>
                    <a:pt x="171256" y="4381510"/>
                    <a:pt x="111974" y="4356954"/>
                    <a:pt x="68265" y="4313246"/>
                  </a:cubicBezTo>
                  <a:cubicBezTo>
                    <a:pt x="24556" y="4269534"/>
                    <a:pt x="0" y="4210254"/>
                    <a:pt x="1" y="4148439"/>
                  </a:cubicBezTo>
                  <a:cubicBezTo>
                    <a:pt x="1" y="2843315"/>
                    <a:pt x="0" y="1538193"/>
                    <a:pt x="0" y="233070"/>
                  </a:cubicBezTo>
                  <a:close/>
                </a:path>
              </a:pathLst>
            </a:custGeom>
            <a:solidFill>
              <a:srgbClr val="FFFFFF"/>
            </a:solidFill>
            <a:ln w="42501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129223" tIns="129223" rIns="129223" bIns="129223" anchor="ctr" anchorCtr="1"/>
            <a:lstStyle>
              <a:lvl1pPr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lang="es-ES" altLang="es-CR" sz="1600" b="1">
                  <a:solidFill>
                    <a:srgbClr val="000000"/>
                  </a:solidFill>
                  <a:latin typeface="Verdana" panose="020B0604030504040204" pitchFamily="34" charset="0"/>
                </a:rPr>
                <a:t>Acciones correctivas</a:t>
              </a:r>
              <a:endParaRPr lang="es-ES" altLang="es-CR" sz="16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2230" name="5 Forma libre"/>
            <p:cNvSpPr>
              <a:spLocks noChangeArrowheads="1"/>
            </p:cNvSpPr>
            <p:nvPr/>
          </p:nvSpPr>
          <p:spPr bwMode="auto">
            <a:xfrm>
              <a:off x="6164628" y="1714490"/>
              <a:ext cx="2330695" cy="4381512"/>
            </a:xfrm>
            <a:custGeom>
              <a:avLst/>
              <a:gdLst>
                <a:gd name="T0" fmla="*/ 1165323 w 2330699"/>
                <a:gd name="T1" fmla="*/ 0 h 4381509"/>
                <a:gd name="T2" fmla="*/ 2330627 w 2330699"/>
                <a:gd name="T3" fmla="*/ 2190790 h 4381509"/>
                <a:gd name="T4" fmla="*/ 1165323 w 2330699"/>
                <a:gd name="T5" fmla="*/ 4381572 h 4381509"/>
                <a:gd name="T6" fmla="*/ 0 w 2330699"/>
                <a:gd name="T7" fmla="*/ 2190790 h 4381509"/>
                <a:gd name="T8" fmla="*/ 0 w 2330699"/>
                <a:gd name="T9" fmla="*/ 233070 h 4381509"/>
                <a:gd name="T10" fmla="*/ 68265 w 2330699"/>
                <a:gd name="T11" fmla="*/ 68265 h 4381509"/>
                <a:gd name="T12" fmla="*/ 233071 w 2330699"/>
                <a:gd name="T13" fmla="*/ 1 h 4381509"/>
                <a:gd name="T14" fmla="*/ 2097557 w 2330699"/>
                <a:gd name="T15" fmla="*/ 0 h 4381509"/>
                <a:gd name="T16" fmla="*/ 2262363 w 2330699"/>
                <a:gd name="T17" fmla="*/ 68265 h 4381509"/>
                <a:gd name="T18" fmla="*/ 2330627 w 2330699"/>
                <a:gd name="T19" fmla="*/ 233071 h 4381509"/>
                <a:gd name="T20" fmla="*/ 2330627 w 2330699"/>
                <a:gd name="T21" fmla="*/ 4148483 h 4381509"/>
                <a:gd name="T22" fmla="*/ 2262363 w 2330699"/>
                <a:gd name="T23" fmla="*/ 4313308 h 4381509"/>
                <a:gd name="T24" fmla="*/ 2097557 w 2330699"/>
                <a:gd name="T25" fmla="*/ 4381572 h 4381509"/>
                <a:gd name="T26" fmla="*/ 233070 w 2330699"/>
                <a:gd name="T27" fmla="*/ 4381572 h 4381509"/>
                <a:gd name="T28" fmla="*/ 68265 w 2330699"/>
                <a:gd name="T29" fmla="*/ 4313308 h 4381509"/>
                <a:gd name="T30" fmla="*/ 1 w 2330699"/>
                <a:gd name="T31" fmla="*/ 4148483 h 4381509"/>
                <a:gd name="T32" fmla="*/ 0 w 2330699"/>
                <a:gd name="T33" fmla="*/ 233070 h 438150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0699"/>
                <a:gd name="T52" fmla="*/ 0 h 4381509"/>
                <a:gd name="T53" fmla="*/ 2330699 w 2330699"/>
                <a:gd name="T54" fmla="*/ 4381509 h 43815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0699" h="4381509">
                  <a:moveTo>
                    <a:pt x="0" y="233070"/>
                  </a:moveTo>
                  <a:cubicBezTo>
                    <a:pt x="0" y="171256"/>
                    <a:pt x="24556" y="111974"/>
                    <a:pt x="68265" y="68265"/>
                  </a:cubicBezTo>
                  <a:cubicBezTo>
                    <a:pt x="111974" y="24556"/>
                    <a:pt x="171257" y="1"/>
                    <a:pt x="233071" y="1"/>
                  </a:cubicBezTo>
                  <a:lnTo>
                    <a:pt x="2097629" y="0"/>
                  </a:lnTo>
                  <a:cubicBezTo>
                    <a:pt x="2159443" y="0"/>
                    <a:pt x="2218725" y="24556"/>
                    <a:pt x="2262435" y="68265"/>
                  </a:cubicBezTo>
                  <a:cubicBezTo>
                    <a:pt x="2306143" y="111974"/>
                    <a:pt x="2330699" y="171257"/>
                    <a:pt x="2330699" y="233071"/>
                  </a:cubicBezTo>
                  <a:cubicBezTo>
                    <a:pt x="2330699" y="1538194"/>
                    <a:pt x="2330699" y="2843317"/>
                    <a:pt x="2330699" y="4148439"/>
                  </a:cubicBezTo>
                  <a:cubicBezTo>
                    <a:pt x="2330699" y="4210254"/>
                    <a:pt x="2306143" y="4269534"/>
                    <a:pt x="2262435" y="4313246"/>
                  </a:cubicBezTo>
                  <a:cubicBezTo>
                    <a:pt x="2218725" y="4356954"/>
                    <a:pt x="2159443" y="4381510"/>
                    <a:pt x="2097629" y="4381510"/>
                  </a:cubicBezTo>
                  <a:lnTo>
                    <a:pt x="233070" y="4381510"/>
                  </a:lnTo>
                  <a:cubicBezTo>
                    <a:pt x="171256" y="4381510"/>
                    <a:pt x="111974" y="4356954"/>
                    <a:pt x="68265" y="4313246"/>
                  </a:cubicBezTo>
                  <a:cubicBezTo>
                    <a:pt x="24556" y="4269534"/>
                    <a:pt x="0" y="4210254"/>
                    <a:pt x="1" y="4148439"/>
                  </a:cubicBezTo>
                  <a:cubicBezTo>
                    <a:pt x="1" y="2843315"/>
                    <a:pt x="0" y="1538193"/>
                    <a:pt x="0" y="233070"/>
                  </a:cubicBezTo>
                  <a:close/>
                </a:path>
              </a:pathLst>
            </a:custGeom>
            <a:solidFill>
              <a:srgbClr val="FFFFFF"/>
            </a:solidFill>
            <a:ln w="42501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129223" tIns="129223" rIns="129223" bIns="129223" anchor="ctr" anchorCtr="1"/>
            <a:lstStyle>
              <a:lvl1pPr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lang="es-ES" altLang="es-CR" sz="1600" b="1">
                  <a:solidFill>
                    <a:srgbClr val="7030A0"/>
                  </a:solidFill>
                  <a:latin typeface="Verdana" panose="020B0604030504040204" pitchFamily="34" charset="0"/>
                </a:rPr>
                <a:t>Lecciones aprendidas 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lang="es-ES" altLang="es-CR" sz="1600">
                  <a:solidFill>
                    <a:srgbClr val="000000"/>
                  </a:solidFill>
                  <a:latin typeface="Verdana" panose="020B0604030504040204" pitchFamily="34" charset="0"/>
                </a:rPr>
                <a:t>Las causas de variaciones, el razonamiento tras la acción correctiva tomada y otros tipos de lecciones aprendidas deben ser documentadas para ser parte de la base de datos histórica de este y otros proyectos, de la organización (se le conoce como administración del conocimiento</a:t>
              </a:r>
              <a:endParaRPr lang="es-CR" altLang="es-CR" sz="16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9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Rectángulo"/>
          <p:cNvSpPr>
            <a:spLocks noChangeArrowheads="1"/>
          </p:cNvSpPr>
          <p:nvPr/>
        </p:nvSpPr>
        <p:spPr bwMode="auto">
          <a:xfrm>
            <a:off x="323528" y="1772816"/>
            <a:ext cx="79200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R" altLang="es-CR" sz="3600" b="1" dirty="0">
                <a:latin typeface="Segoe UI Light" panose="020B0502040204020203" pitchFamily="34" charset="0"/>
              </a:rPr>
              <a:t>“El futuro pertenece a los que están capacitados. Pertenece a los que son muy, muy buenos en lo que hacen. No pertenece a los que tienen buenas intenciones“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R" altLang="es-CR" sz="3600" b="1" dirty="0">
              <a:latin typeface="Segoe UI Light" panose="020B05020402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CR" altLang="es-CR" sz="3600" b="1" dirty="0">
                <a:latin typeface="Segoe UI Light" panose="020B0502040204020203" pitchFamily="34" charset="0"/>
              </a:rPr>
              <a:t>- Brian Tracy</a:t>
            </a:r>
          </a:p>
        </p:txBody>
      </p:sp>
    </p:spTree>
    <p:extLst>
      <p:ext uri="{BB962C8B-B14F-4D97-AF65-F5344CB8AC3E}">
        <p14:creationId xmlns:p14="http://schemas.microsoft.com/office/powerpoint/2010/main" val="29846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1567</Words>
  <Application>Microsoft Office PowerPoint</Application>
  <PresentationFormat>Presentación en pantalla (4:3)</PresentationFormat>
  <Paragraphs>322</Paragraphs>
  <Slides>98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98</vt:i4>
      </vt:variant>
    </vt:vector>
  </HeadingPairs>
  <TitlesOfParts>
    <vt:vector size="104" baseType="lpstr">
      <vt:lpstr>Arial</vt:lpstr>
      <vt:lpstr>Calibri</vt:lpstr>
      <vt:lpstr>Segoe UI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del Control Integrado de Cambios</vt:lpstr>
      <vt:lpstr>Presentación de PowerPoint</vt:lpstr>
    </vt:vector>
  </TitlesOfParts>
  <Company>UCI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 CURSO PLANEACION ESTRATÉGICA</dc:title>
  <dc:creator>RAMIRO FONSECA MACRINI</dc:creator>
  <dc:description>Uso y reproducción sólo bajo permiso escrito del autor.</dc:description>
  <cp:lastModifiedBy>Yorlenny Hidalgo</cp:lastModifiedBy>
  <cp:revision>105</cp:revision>
  <dcterms:created xsi:type="dcterms:W3CDTF">2005-05-25T03:07:22Z</dcterms:created>
  <dcterms:modified xsi:type="dcterms:W3CDTF">2017-03-15T02:43:08Z</dcterms:modified>
</cp:coreProperties>
</file>