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4" r:id="rId1"/>
  </p:sldMasterIdLst>
  <p:notesMasterIdLst>
    <p:notesMasterId r:id="rId46"/>
  </p:notesMasterIdLst>
  <p:handoutMasterIdLst>
    <p:handoutMasterId r:id="rId47"/>
  </p:handoutMasterIdLst>
  <p:sldIdLst>
    <p:sldId id="607" r:id="rId2"/>
    <p:sldId id="256" r:id="rId3"/>
    <p:sldId id="524" r:id="rId4"/>
    <p:sldId id="529" r:id="rId5"/>
    <p:sldId id="530" r:id="rId6"/>
    <p:sldId id="531" r:id="rId7"/>
    <p:sldId id="532" r:id="rId8"/>
    <p:sldId id="540" r:id="rId9"/>
    <p:sldId id="541" r:id="rId10"/>
    <p:sldId id="542" r:id="rId11"/>
    <p:sldId id="543" r:id="rId12"/>
    <p:sldId id="544" r:id="rId13"/>
    <p:sldId id="545" r:id="rId14"/>
    <p:sldId id="546" r:id="rId15"/>
    <p:sldId id="554" r:id="rId16"/>
    <p:sldId id="555" r:id="rId17"/>
    <p:sldId id="556" r:id="rId18"/>
    <p:sldId id="557" r:id="rId19"/>
    <p:sldId id="558" r:id="rId20"/>
    <p:sldId id="559" r:id="rId21"/>
    <p:sldId id="560" r:id="rId22"/>
    <p:sldId id="567" r:id="rId23"/>
    <p:sldId id="568" r:id="rId24"/>
    <p:sldId id="569" r:id="rId25"/>
    <p:sldId id="570" r:id="rId26"/>
    <p:sldId id="571" r:id="rId27"/>
    <p:sldId id="576" r:id="rId28"/>
    <p:sldId id="577" r:id="rId29"/>
    <p:sldId id="578" r:id="rId30"/>
    <p:sldId id="585" r:id="rId31"/>
    <p:sldId id="586" r:id="rId32"/>
    <p:sldId id="587" r:id="rId33"/>
    <p:sldId id="588" r:id="rId34"/>
    <p:sldId id="589" r:id="rId35"/>
    <p:sldId id="590" r:id="rId36"/>
    <p:sldId id="594" r:id="rId37"/>
    <p:sldId id="595" r:id="rId38"/>
    <p:sldId id="605" r:id="rId39"/>
    <p:sldId id="606" r:id="rId40"/>
    <p:sldId id="596" r:id="rId41"/>
    <p:sldId id="599" r:id="rId42"/>
    <p:sldId id="602" r:id="rId43"/>
    <p:sldId id="603" r:id="rId44"/>
    <p:sldId id="604" r:id="rId45"/>
  </p:sldIdLst>
  <p:sldSz cx="9144000" cy="6858000" type="screen4x3"/>
  <p:notesSz cx="7315200" cy="9601200"/>
  <p:defaultTextStyle>
    <a:defPPr>
      <a:defRPr lang="es-CR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60"/>
  </p:normalViewPr>
  <p:slideViewPr>
    <p:cSldViewPr>
      <p:cViewPr>
        <p:scale>
          <a:sx n="51" d="100"/>
          <a:sy n="51" d="100"/>
        </p:scale>
        <p:origin x="-2688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780" y="-7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t" anchorCtr="0" compatLnSpc="1">
            <a:prstTxWarp prst="textNoShape">
              <a:avLst/>
            </a:prstTxWarp>
          </a:bodyPr>
          <a:lstStyle>
            <a:lvl1pPr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r>
              <a:rPr lang="es-CR"/>
              <a:t>Sesión No. 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t" anchorCtr="0" compatLnSpc="1">
            <a:prstTxWarp prst="textNoShape">
              <a:avLst/>
            </a:prstTxWarp>
          </a:bodyPr>
          <a:lstStyle>
            <a:lvl1pPr algn="r"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b" anchorCtr="0" compatLnSpc="1">
            <a:prstTxWarp prst="textNoShape">
              <a:avLst/>
            </a:prstTxWarp>
          </a:bodyPr>
          <a:lstStyle>
            <a:lvl1pPr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b" anchorCtr="0" compatLnSpc="1">
            <a:prstTxWarp prst="textNoShape">
              <a:avLst/>
            </a:prstTxWarp>
          </a:bodyPr>
          <a:lstStyle>
            <a:lvl1pPr algn="r"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fld id="{71FA92AD-053F-4B85-B06C-142B66D1AB19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36269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t" anchorCtr="0" compatLnSpc="1">
            <a:prstTxWarp prst="textNoShape">
              <a:avLst/>
            </a:prstTxWarp>
          </a:bodyPr>
          <a:lstStyle>
            <a:lvl1pPr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r>
              <a:rPr lang="es-CR"/>
              <a:t>Sesión No. 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t" anchorCtr="0" compatLnSpc="1">
            <a:prstTxWarp prst="textNoShape">
              <a:avLst/>
            </a:prstTxWarp>
          </a:bodyPr>
          <a:lstStyle>
            <a:lvl1pPr algn="r"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R" noProof="0" smtClean="0"/>
              <a:t>Haga clic para modificar el estilo de texto del patrón</a:t>
            </a:r>
          </a:p>
          <a:p>
            <a:pPr lvl="1"/>
            <a:r>
              <a:rPr lang="es-CR" noProof="0" smtClean="0"/>
              <a:t>Segundo nivel</a:t>
            </a:r>
          </a:p>
          <a:p>
            <a:pPr lvl="2"/>
            <a:r>
              <a:rPr lang="es-CR" noProof="0" smtClean="0"/>
              <a:t>Tercer nivel</a:t>
            </a:r>
          </a:p>
          <a:p>
            <a:pPr lvl="3"/>
            <a:r>
              <a:rPr lang="es-CR" noProof="0" smtClean="0"/>
              <a:t>Cuarto nivel</a:t>
            </a:r>
          </a:p>
          <a:p>
            <a:pPr lvl="4"/>
            <a:r>
              <a:rPr lang="es-CR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b" anchorCtr="0" compatLnSpc="1">
            <a:prstTxWarp prst="textNoShape">
              <a:avLst/>
            </a:prstTxWarp>
          </a:bodyPr>
          <a:lstStyle>
            <a:lvl1pPr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4" rIns="96649" bIns="48324" numCol="1" anchor="b" anchorCtr="0" compatLnSpc="1">
            <a:prstTxWarp prst="textNoShape">
              <a:avLst/>
            </a:prstTxWarp>
          </a:bodyPr>
          <a:lstStyle>
            <a:lvl1pPr algn="r" defTabSz="964935">
              <a:defRPr sz="1300" i="0">
                <a:latin typeface="Arial" charset="0"/>
              </a:defRPr>
            </a:lvl1pPr>
          </a:lstStyle>
          <a:p>
            <a:pPr>
              <a:defRPr/>
            </a:pPr>
            <a:fld id="{4E4D51CE-D616-431F-9B86-F661B5104C8D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1815637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CR" i="0" smtClean="0"/>
              <a:t>Sesión No. 1</a:t>
            </a:r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3613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D691CB0-F43B-4B0E-AA97-89FF307AB752}" type="slidenum">
              <a:rPr lang="es-CR" i="0" smtClean="0"/>
              <a:pPr eaLnBrk="1" hangingPunct="1"/>
              <a:t>2</a:t>
            </a:fld>
            <a:endParaRPr lang="es-CR" i="0" smtClean="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95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CR" smtClean="0"/>
              <a:t>Sesión No. 1</a:t>
            </a:r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4D51CE-D616-431F-9B86-F661B5104C8D}" type="slidenum">
              <a:rPr lang="es-CR" smtClean="0"/>
              <a:pPr>
                <a:defRPr/>
              </a:pPr>
              <a:t>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7289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1401D0-7022-41B7-9AD6-B0FA15C55C94}" type="slidenum">
              <a:rPr lang="es-ES_tradnl" altLang="es-CR" sz="1200"/>
              <a:pPr/>
              <a:t>14</a:t>
            </a:fld>
            <a:endParaRPr lang="es-ES_tradnl" altLang="es-CR" sz="1200"/>
          </a:p>
        </p:txBody>
      </p:sp>
    </p:spTree>
    <p:extLst>
      <p:ext uri="{BB962C8B-B14F-4D97-AF65-F5344CB8AC3E}">
        <p14:creationId xmlns:p14="http://schemas.microsoft.com/office/powerpoint/2010/main" val="908903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CR" smtClean="0"/>
              <a:t>Sesión No. 1</a:t>
            </a:r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4D51CE-D616-431F-9B86-F661B5104C8D}" type="slidenum">
              <a:rPr lang="es-CR" smtClean="0"/>
              <a:pPr>
                <a:defRPr/>
              </a:pPr>
              <a:t>15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95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B3F4D-1875-474D-95B8-79C01ADA4A61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1661051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1FA6-3F5B-4A71-8E6D-3C380D287D9B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9481098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A708-329B-49D5-BD86-D12DC08D30CA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1850637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0147D-DF3A-4925-8BF1-77DB09C08C2A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6511159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DAA4-3D0A-4927-81F6-4971044BAD90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4725698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0AE54-1E85-47F1-8235-1BFFB97E0B2D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9912757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E61E0-E301-4636-AB93-246053FEB29B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2844138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80360-3829-4703-BCFA-C911B31A51F3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610485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114C0-39DB-4C42-AD3F-28855E7DBDE6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8491805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0096-2B1D-43D6-A456-E626FF58AB38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69726828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E651B-9A08-496A-8E53-ED53BD569CD9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7406364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s-CR"/>
              <a:t>Oct.-Nov. 2006            Ramiro Fonseca UCI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s-CR"/>
              <a:t>MAP 47: Análisis estratégico y planeamiento de la empresa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E34D46-E176-4620-B58E-4047F85F8179}" type="slidenum">
              <a:rPr lang="es-CR"/>
              <a:pPr>
                <a:defRPr/>
              </a:pPr>
              <a:t>‹#›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0147D-DF3A-4925-8BF1-77DB09C08C2A}" type="slidenum">
              <a:rPr lang="es-CR" smtClean="0"/>
              <a:pPr>
                <a:defRPr/>
              </a:pPr>
              <a:t>1</a:t>
            </a:fld>
            <a:endParaRPr lang="es-CR"/>
          </a:p>
        </p:txBody>
      </p:sp>
      <p:pic>
        <p:nvPicPr>
          <p:cNvPr id="8" name="Picture 10" descr="GPM Evol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43" y="780284"/>
            <a:ext cx="295116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8" y="765457"/>
            <a:ext cx="1368000" cy="138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rfonseca\Dropbox\UCI\Logos\gsp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837" y="5517232"/>
            <a:ext cx="273208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87624" y="1628800"/>
            <a:ext cx="6624736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s-ES_tradnl" altLang="es-C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Formación Especializada en Dirección y Gestión de Proyectos</a:t>
            </a:r>
            <a:endParaRPr lang="es-C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40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iStock_000008754273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9" t="3027" r="6519" b="1907"/>
          <a:stretch>
            <a:fillRect/>
          </a:stretch>
        </p:blipFill>
        <p:spPr bwMode="auto">
          <a:xfrm>
            <a:off x="0" y="1322766"/>
            <a:ext cx="7380312" cy="553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7989" y="2492895"/>
            <a:ext cx="41901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R" sz="3600" b="1" dirty="0">
                <a:solidFill>
                  <a:srgbClr val="00CC00"/>
                </a:solidFill>
                <a:latin typeface="+mj-lt"/>
              </a:rPr>
              <a:t>Integra</a:t>
            </a:r>
            <a:r>
              <a:rPr lang="es-CR" sz="3600" b="1" dirty="0">
                <a:latin typeface="+mj-lt"/>
              </a:rPr>
              <a:t> y </a:t>
            </a:r>
            <a:r>
              <a:rPr lang="es-CR" sz="3600" b="1" dirty="0">
                <a:solidFill>
                  <a:srgbClr val="00CC00"/>
                </a:solidFill>
                <a:latin typeface="+mj-lt"/>
              </a:rPr>
              <a:t>consolida</a:t>
            </a:r>
            <a:r>
              <a:rPr lang="es-CR" sz="3600" b="1" dirty="0">
                <a:latin typeface="+mj-lt"/>
              </a:rPr>
              <a:t> planes de gestión subsidiarios y líneas base de planificación</a:t>
            </a:r>
          </a:p>
        </p:txBody>
      </p:sp>
    </p:spTree>
    <p:extLst>
      <p:ext uri="{BB962C8B-B14F-4D97-AF65-F5344CB8AC3E}">
        <p14:creationId xmlns:p14="http://schemas.microsoft.com/office/powerpoint/2010/main" val="301186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590550" y="1124744"/>
            <a:ext cx="77724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es-AR" sz="6600" b="1" dirty="0">
                <a:latin typeface="+mj-lt"/>
                <a:cs typeface="Arial" charset="0"/>
              </a:rPr>
              <a:t/>
            </a:r>
            <a:br>
              <a:rPr lang="es-AR" sz="6600" b="1" dirty="0">
                <a:latin typeface="+mj-lt"/>
                <a:cs typeface="Arial" charset="0"/>
              </a:rPr>
            </a:br>
            <a:r>
              <a:rPr lang="es-AR" sz="3200" b="1" dirty="0">
                <a:latin typeface="+mj-lt"/>
                <a:cs typeface="Arial" charset="0"/>
              </a:rPr>
              <a:t>Ejemplo de contenido de un Plan para la Dirección del Proyecto</a:t>
            </a:r>
            <a:endParaRPr lang="es-ES" sz="3200" b="1" dirty="0">
              <a:latin typeface="+mj-lt"/>
              <a:cs typeface="Arial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85800" y="3212976"/>
            <a:ext cx="7677150" cy="3476625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just">
              <a:tabLst>
                <a:tab pos="685800" algn="l"/>
              </a:tabLst>
              <a:defRPr/>
            </a:pPr>
            <a:r>
              <a:rPr lang="es-MX" sz="2000" b="1" dirty="0">
                <a:latin typeface="+mj-lt"/>
                <a:ea typeface="Times New Roman" pitchFamily="18" charset="0"/>
                <a:cs typeface="Times New Roman" pitchFamily="18" charset="0"/>
              </a:rPr>
              <a:t>INDICE DEL DOCUMENTO:</a:t>
            </a:r>
            <a:endParaRPr lang="es-ES" sz="2800" dirty="0">
              <a:latin typeface="+mj-lt"/>
            </a:endParaRPr>
          </a:p>
          <a:p>
            <a:pPr algn="just">
              <a:buFontTx/>
              <a:buChar char="•"/>
              <a:tabLst>
                <a:tab pos="685800" algn="l"/>
              </a:tabLst>
              <a:defRPr/>
            </a:pPr>
            <a:r>
              <a:rPr lang="es-ES_tradnl" sz="2000" dirty="0">
                <a:latin typeface="+mj-lt"/>
                <a:ea typeface="Times New Roman" pitchFamily="18" charset="0"/>
                <a:cs typeface="Times New Roman" pitchFamily="18" charset="0"/>
              </a:rPr>
              <a:t>RESUMEN</a:t>
            </a:r>
            <a:endParaRPr lang="es-ES" sz="2800" dirty="0">
              <a:latin typeface="+mj-lt"/>
            </a:endParaRPr>
          </a:p>
          <a:p>
            <a:pPr algn="just">
              <a:buFontTx/>
              <a:buChar char="•"/>
              <a:tabLst>
                <a:tab pos="685800" algn="l"/>
              </a:tabLst>
              <a:defRPr/>
            </a:pPr>
            <a:r>
              <a:rPr lang="es-ES_tradnl" sz="2000" dirty="0">
                <a:latin typeface="+mj-lt"/>
                <a:ea typeface="Times New Roman" pitchFamily="18" charset="0"/>
                <a:cs typeface="Times New Roman" pitchFamily="18" charset="0"/>
              </a:rPr>
              <a:t>Descripción del proyecto</a:t>
            </a:r>
            <a:endParaRPr lang="es-ES" sz="2800" dirty="0">
              <a:latin typeface="+mj-lt"/>
            </a:endParaRPr>
          </a:p>
          <a:p>
            <a:pPr algn="just">
              <a:buFontTx/>
              <a:buChar char="•"/>
              <a:tabLst>
                <a:tab pos="685800" algn="l"/>
              </a:tabLst>
              <a:defRPr/>
            </a:pPr>
            <a:r>
              <a:rPr lang="es-ES_tradnl" sz="2000" dirty="0">
                <a:latin typeface="+mj-lt"/>
                <a:ea typeface="Times New Roman" pitchFamily="18" charset="0"/>
                <a:cs typeface="Times New Roman" pitchFamily="18" charset="0"/>
              </a:rPr>
              <a:t> Objetivo General del Proyecto </a:t>
            </a:r>
            <a:endParaRPr lang="es-ES" sz="2800" dirty="0">
              <a:latin typeface="+mj-lt"/>
            </a:endParaRPr>
          </a:p>
          <a:p>
            <a:pPr algn="just">
              <a:buFontTx/>
              <a:buChar char="•"/>
              <a:tabLst>
                <a:tab pos="685800" algn="l"/>
              </a:tabLst>
              <a:defRPr/>
            </a:pPr>
            <a:r>
              <a:rPr lang="es-ES_tradnl" sz="2000" dirty="0">
                <a:latin typeface="+mj-lt"/>
                <a:ea typeface="Times New Roman" pitchFamily="18" charset="0"/>
                <a:cs typeface="Times New Roman" pitchFamily="18" charset="0"/>
              </a:rPr>
              <a:t>Alcance del Proyecto</a:t>
            </a:r>
            <a:endParaRPr lang="es-ES" sz="2800" dirty="0">
              <a:latin typeface="+mj-lt"/>
            </a:endParaRPr>
          </a:p>
          <a:p>
            <a:pPr algn="just">
              <a:buFontTx/>
              <a:buChar char="•"/>
              <a:tabLst>
                <a:tab pos="685800" algn="l"/>
              </a:tabLst>
              <a:defRPr/>
            </a:pPr>
            <a:r>
              <a:rPr lang="es-ES_tradnl" sz="2000" dirty="0">
                <a:latin typeface="+mj-lt"/>
                <a:ea typeface="Times New Roman" pitchFamily="18" charset="0"/>
                <a:cs typeface="Times New Roman" pitchFamily="18" charset="0"/>
              </a:rPr>
              <a:t>Especificación de los Objetivos Específicos </a:t>
            </a:r>
          </a:p>
          <a:p>
            <a:pPr algn="just">
              <a:buFontTx/>
              <a:buChar char="•"/>
              <a:tabLst>
                <a:tab pos="685800" algn="l"/>
              </a:tabLst>
              <a:defRPr/>
            </a:pPr>
            <a:r>
              <a:rPr lang="es-ES_tradnl" sz="2000" dirty="0">
                <a:latin typeface="+mj-lt"/>
                <a:ea typeface="Times New Roman" pitchFamily="18" charset="0"/>
                <a:cs typeface="Times New Roman" pitchFamily="18" charset="0"/>
              </a:rPr>
              <a:t>Principales entregables del proyecto</a:t>
            </a:r>
            <a:endParaRPr lang="es-ES" sz="2800" dirty="0">
              <a:latin typeface="+mj-lt"/>
            </a:endParaRPr>
          </a:p>
          <a:p>
            <a:pPr algn="just">
              <a:buFontTx/>
              <a:buChar char="•"/>
              <a:tabLst>
                <a:tab pos="685800" algn="l"/>
              </a:tabLst>
              <a:defRPr/>
            </a:pPr>
            <a:r>
              <a:rPr lang="es-ES_tradnl" sz="2000" dirty="0">
                <a:latin typeface="+mj-lt"/>
                <a:ea typeface="Times New Roman" pitchFamily="18" charset="0"/>
                <a:cs typeface="Times New Roman" pitchFamily="18" charset="0"/>
              </a:rPr>
              <a:t>Supuestos y Restricciones</a:t>
            </a:r>
            <a:endParaRPr lang="es-ES" sz="2800" dirty="0">
              <a:latin typeface="+mj-lt"/>
            </a:endParaRPr>
          </a:p>
          <a:p>
            <a:pPr algn="just">
              <a:buFontTx/>
              <a:buChar char="•"/>
              <a:tabLst>
                <a:tab pos="685800" algn="l"/>
              </a:tabLst>
              <a:defRPr/>
            </a:pPr>
            <a:r>
              <a:rPr lang="es-ES_tradnl" sz="2000" dirty="0">
                <a:latin typeface="+mj-lt"/>
                <a:ea typeface="Times New Roman" pitchFamily="18" charset="0"/>
                <a:cs typeface="Times New Roman" pitchFamily="18" charset="0"/>
              </a:rPr>
              <a:t>Análisis de riesgos.</a:t>
            </a:r>
            <a:endParaRPr lang="es-ES" sz="2800" dirty="0">
              <a:latin typeface="+mj-lt"/>
            </a:endParaRPr>
          </a:p>
          <a:p>
            <a:pPr algn="just">
              <a:buFontTx/>
              <a:buChar char="•"/>
              <a:tabLst>
                <a:tab pos="685800" algn="l"/>
              </a:tabLst>
              <a:defRPr/>
            </a:pPr>
            <a:r>
              <a:rPr lang="es-ES_tradnl" sz="2000" dirty="0">
                <a:latin typeface="+mj-lt"/>
                <a:ea typeface="Times New Roman" pitchFamily="18" charset="0"/>
                <a:cs typeface="Times New Roman" pitchFamily="18" charset="0"/>
              </a:rPr>
              <a:t>Plan de calidad, adquisiciones, capacitación, comunicaciones, otros</a:t>
            </a:r>
            <a:endParaRPr lang="es-ES" sz="2800" dirty="0">
              <a:latin typeface="+mj-lt"/>
            </a:endParaRPr>
          </a:p>
          <a:p>
            <a:pPr algn="just">
              <a:buFontTx/>
              <a:buChar char="•"/>
              <a:tabLst>
                <a:tab pos="685800" algn="l"/>
              </a:tabLst>
              <a:defRPr/>
            </a:pPr>
            <a:r>
              <a:rPr lang="es-ES_tradnl" sz="2000" dirty="0">
                <a:latin typeface="+mj-lt"/>
                <a:ea typeface="Times New Roman" pitchFamily="18" charset="0"/>
                <a:cs typeface="Times New Roman" pitchFamily="18" charset="0"/>
              </a:rPr>
              <a:t>Cronograma detallado del proyecto – Listado de Tareas</a:t>
            </a:r>
            <a:endParaRPr lang="es-ES_tradnl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05700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iStock_000002311855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0"/>
          <a:stretch>
            <a:fillRect/>
          </a:stretch>
        </p:blipFill>
        <p:spPr bwMode="auto">
          <a:xfrm>
            <a:off x="107504" y="1484784"/>
            <a:ext cx="6948000" cy="521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5231" y="1268760"/>
            <a:ext cx="7097511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R" sz="7000" b="1" dirty="0">
                <a:solidFill>
                  <a:schemeClr val="bg1"/>
                </a:solidFill>
                <a:latin typeface="+mj-lt"/>
              </a:rPr>
              <a:t>La </a:t>
            </a:r>
            <a:r>
              <a:rPr lang="es-CR" sz="7000" b="1" dirty="0" smtClean="0">
                <a:solidFill>
                  <a:schemeClr val="bg1"/>
                </a:solidFill>
                <a:latin typeface="+mj-lt"/>
              </a:rPr>
              <a:t>Ejecución (Dirigir y Gestionar la ejecución del Proyecto)</a:t>
            </a:r>
            <a:endParaRPr lang="es-CR" sz="7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674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8 Grupo"/>
          <p:cNvGrpSpPr>
            <a:grpSpLocks/>
          </p:cNvGrpSpPr>
          <p:nvPr/>
        </p:nvGrpSpPr>
        <p:grpSpPr bwMode="auto">
          <a:xfrm>
            <a:off x="228600" y="1268760"/>
            <a:ext cx="7439744" cy="5345344"/>
            <a:chOff x="152400" y="228600"/>
            <a:chExt cx="8915400" cy="6287272"/>
          </a:xfrm>
        </p:grpSpPr>
        <p:sp>
          <p:nvSpPr>
            <p:cNvPr id="5" name="Right Arrow 4"/>
            <p:cNvSpPr/>
            <p:nvPr/>
          </p:nvSpPr>
          <p:spPr>
            <a:xfrm>
              <a:off x="152400" y="1981200"/>
              <a:ext cx="8915400" cy="3886200"/>
            </a:xfrm>
            <a:prstGeom prst="rightArrow">
              <a:avLst>
                <a:gd name="adj1" fmla="val 50000"/>
                <a:gd name="adj2" fmla="val 40518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R" dirty="0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609600" y="1295400"/>
              <a:ext cx="2057400" cy="51816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2000" dirty="0">
                  <a:solidFill>
                    <a:schemeClr val="tx1"/>
                  </a:solidFill>
                </a:rPr>
                <a:t>Plan de Dirección del Proyecto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2000" dirty="0">
                  <a:solidFill>
                    <a:schemeClr val="tx1"/>
                  </a:solidFill>
                </a:rPr>
                <a:t>Solicitudes de Cambio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2000" dirty="0">
                  <a:solidFill>
                    <a:schemeClr val="tx1"/>
                  </a:solidFill>
                </a:rPr>
                <a:t>Factores Ambientales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2000" dirty="0">
                  <a:solidFill>
                    <a:schemeClr val="tx1"/>
                  </a:solidFill>
                </a:rPr>
                <a:t>Activos de Proceso de la empresa</a:t>
              </a:r>
              <a:endParaRPr lang="es-CR" sz="2000" dirty="0">
                <a:solidFill>
                  <a:schemeClr val="tx1"/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2854034" y="1334272"/>
              <a:ext cx="2057400" cy="51816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2000" dirty="0">
                  <a:solidFill>
                    <a:schemeClr val="tx1"/>
                  </a:solidFill>
                </a:rPr>
                <a:t>Juicio Expertos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2000" dirty="0">
                  <a:solidFill>
                    <a:schemeClr val="tx1"/>
                  </a:solidFill>
                </a:rPr>
                <a:t>Sistema de información para la dirección de proyectos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2000" dirty="0">
                  <a:solidFill>
                    <a:schemeClr val="tx1"/>
                  </a:solidFill>
                </a:rPr>
                <a:t>Reuniones</a:t>
              </a:r>
              <a:endParaRPr lang="es-CR" sz="2000" dirty="0">
                <a:solidFill>
                  <a:schemeClr val="tx1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029200" y="1295400"/>
              <a:ext cx="2057400" cy="51816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Entregables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Información sobre el desempeño del trabajo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Solicitudes de cambio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Actualización al Plan de Dirección del Proyecto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Actualización documentos del proyecto</a:t>
              </a:r>
              <a:endParaRPr lang="es-CR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33400" y="228600"/>
              <a:ext cx="2057400" cy="838200"/>
            </a:xfrm>
            <a:prstGeom prst="roundRect">
              <a:avLst/>
            </a:prstGeom>
            <a:solidFill>
              <a:srgbClr val="9900CC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b="1" dirty="0"/>
                <a:t>ENTRADAS</a:t>
              </a:r>
              <a:endParaRPr lang="es-CR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667000" y="228600"/>
              <a:ext cx="2286000" cy="838200"/>
            </a:xfrm>
            <a:prstGeom prst="roundRect">
              <a:avLst/>
            </a:prstGeom>
            <a:solidFill>
              <a:srgbClr val="00C800"/>
            </a:solidFill>
            <a:ln>
              <a:solidFill>
                <a:srgbClr val="00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b="1" dirty="0"/>
                <a:t>HERRAMIENTAS Y TÉCNICAS</a:t>
              </a:r>
              <a:endParaRPr lang="es-CR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029200" y="228600"/>
              <a:ext cx="2057400" cy="838200"/>
            </a:xfrm>
            <a:prstGeom prst="round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b="1" dirty="0"/>
                <a:t>SALIDAS</a:t>
              </a:r>
              <a:endParaRPr lang="es-C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1067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4 CuadroTexto"/>
          <p:cNvSpPr txBox="1">
            <a:spLocks noChangeArrowheads="1"/>
          </p:cNvSpPr>
          <p:nvPr/>
        </p:nvSpPr>
        <p:spPr bwMode="auto">
          <a:xfrm>
            <a:off x="1187624" y="1268760"/>
            <a:ext cx="4406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R" altLang="es-CR" sz="2800" b="1" dirty="0">
                <a:latin typeface="Times New Roman" panose="02020603050405020304" pitchFamily="18" charset="0"/>
              </a:rPr>
              <a:t>Relación con otros procesos</a:t>
            </a:r>
          </a:p>
        </p:txBody>
      </p:sp>
      <p:pic>
        <p:nvPicPr>
          <p:cNvPr id="15363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6" t="22629" r="33115" b="25000"/>
          <a:stretch>
            <a:fillRect/>
          </a:stretch>
        </p:blipFill>
        <p:spPr bwMode="auto">
          <a:xfrm>
            <a:off x="873125" y="1977823"/>
            <a:ext cx="5067027" cy="450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1 CuadroTexto"/>
          <p:cNvSpPr txBox="1">
            <a:spLocks noChangeArrowheads="1"/>
          </p:cNvSpPr>
          <p:nvPr/>
        </p:nvSpPr>
        <p:spPr bwMode="auto">
          <a:xfrm>
            <a:off x="3111500" y="6453188"/>
            <a:ext cx="2036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R" altLang="es-CR" sz="1600">
                <a:latin typeface="Times New Roman" panose="02020603050405020304" pitchFamily="18" charset="0"/>
              </a:rPr>
              <a:t>Fuente PMBOK, 2013</a:t>
            </a:r>
          </a:p>
        </p:txBody>
      </p:sp>
    </p:spTree>
    <p:extLst>
      <p:ext uri="{BB962C8B-B14F-4D97-AF65-F5344CB8AC3E}">
        <p14:creationId xmlns:p14="http://schemas.microsoft.com/office/powerpoint/2010/main" val="253078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ut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5"/>
          <a:stretch>
            <a:fillRect/>
          </a:stretch>
        </p:blipFill>
        <p:spPr bwMode="auto">
          <a:xfrm>
            <a:off x="179512" y="1340768"/>
            <a:ext cx="6804000" cy="523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149080"/>
            <a:ext cx="63246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R" sz="4400" b="1" dirty="0">
                <a:solidFill>
                  <a:schemeClr val="bg1"/>
                </a:solidFill>
                <a:latin typeface="+mj-lt"/>
              </a:rPr>
              <a:t>Sistemas de información para la Dirección de Proyectos</a:t>
            </a:r>
          </a:p>
        </p:txBody>
      </p:sp>
    </p:spTree>
    <p:extLst>
      <p:ext uri="{BB962C8B-B14F-4D97-AF65-F5344CB8AC3E}">
        <p14:creationId xmlns:p14="http://schemas.microsoft.com/office/powerpoint/2010/main" val="603837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uadricula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88693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420888"/>
            <a:ext cx="83058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B0F0"/>
              </a:buClr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</a:rPr>
              <a:t>Es un sistema de información compuesto por herramientas y técnicas utilizado para recopilar, integrar y difundir los resultados de los procesos de la dirección de proyectos. Se usa para respaldar todos los aspectos del proyecto desde el comienzo hasta el cierre y puede incluir sistemas manuales o automatizados. (PMIS)</a:t>
            </a:r>
          </a:p>
          <a:p>
            <a:pPr marL="355600" indent="-355600">
              <a:buClr>
                <a:srgbClr val="00B0F0"/>
              </a:buClr>
              <a:defRPr/>
            </a:pPr>
            <a:endParaRPr lang="es-CR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365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u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/>
          <a:stretch>
            <a:fillRect/>
          </a:stretch>
        </p:blipFill>
        <p:spPr bwMode="auto">
          <a:xfrm>
            <a:off x="107504" y="1492584"/>
            <a:ext cx="7056000" cy="52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988840"/>
            <a:ext cx="612068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R" sz="4400" b="1" dirty="0">
                <a:solidFill>
                  <a:schemeClr val="bg1"/>
                </a:solidFill>
                <a:latin typeface="+mj-lt"/>
              </a:rPr>
              <a:t>Solicitudes de cambio</a:t>
            </a:r>
          </a:p>
          <a:p>
            <a:pPr algn="r">
              <a:defRPr/>
            </a:pPr>
            <a:endParaRPr lang="es-CR" sz="4400" b="1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es-CR" sz="3600" b="1" dirty="0">
                <a:solidFill>
                  <a:schemeClr val="bg1"/>
                </a:solidFill>
                <a:latin typeface="+mj-lt"/>
              </a:rPr>
              <a:t>Al detectar un problema</a:t>
            </a:r>
          </a:p>
          <a:p>
            <a:pPr>
              <a:defRPr/>
            </a:pPr>
            <a:r>
              <a:rPr lang="es-CR" sz="3600" b="1" dirty="0">
                <a:solidFill>
                  <a:schemeClr val="bg1"/>
                </a:solidFill>
                <a:latin typeface="+mj-lt"/>
              </a:rPr>
              <a:t>Afectan políticas, procedimientos, alcance, costos, cronogramas, calidad</a:t>
            </a:r>
          </a:p>
          <a:p>
            <a:pPr algn="r">
              <a:defRPr/>
            </a:pPr>
            <a:endParaRPr lang="es-CR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203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9512" y="2060848"/>
            <a:ext cx="3733800" cy="4681736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4000" dirty="0"/>
              <a:t>Directas</a:t>
            </a:r>
          </a:p>
          <a:p>
            <a:pPr algn="ctr">
              <a:defRPr/>
            </a:pPr>
            <a:r>
              <a:rPr lang="es-CR" sz="4000" dirty="0"/>
              <a:t>Indirectas</a:t>
            </a:r>
          </a:p>
          <a:p>
            <a:pPr algn="ctr">
              <a:defRPr/>
            </a:pPr>
            <a:r>
              <a:rPr lang="es-CR" sz="4000" dirty="0"/>
              <a:t>Internas</a:t>
            </a:r>
          </a:p>
          <a:p>
            <a:pPr algn="ctr">
              <a:defRPr/>
            </a:pPr>
            <a:r>
              <a:rPr lang="es-CR" sz="4000" dirty="0"/>
              <a:t>Externas</a:t>
            </a:r>
          </a:p>
          <a:p>
            <a:pPr algn="ctr">
              <a:defRPr/>
            </a:pPr>
            <a:r>
              <a:rPr lang="es-CR" sz="4000" dirty="0"/>
              <a:t>Opcionales</a:t>
            </a:r>
          </a:p>
          <a:p>
            <a:pPr algn="ctr">
              <a:defRPr/>
            </a:pPr>
            <a:r>
              <a:rPr lang="es-CR" sz="4000" dirty="0"/>
              <a:t>Obligatorias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76056" y="1988840"/>
            <a:ext cx="3733800" cy="4753744"/>
          </a:xfrm>
          <a:prstGeom prst="round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4000" dirty="0"/>
              <a:t>Acciones Correctivas</a:t>
            </a:r>
          </a:p>
          <a:p>
            <a:pPr algn="ctr">
              <a:defRPr/>
            </a:pPr>
            <a:r>
              <a:rPr lang="es-CR" sz="4000" dirty="0"/>
              <a:t>Acciones Preventivas</a:t>
            </a:r>
          </a:p>
          <a:p>
            <a:pPr algn="ctr">
              <a:defRPr/>
            </a:pPr>
            <a:r>
              <a:rPr lang="es-CR" sz="4000" dirty="0"/>
              <a:t>Reparaciones</a:t>
            </a:r>
          </a:p>
          <a:p>
            <a:pPr algn="ctr">
              <a:defRPr/>
            </a:pPr>
            <a:r>
              <a:rPr lang="es-CR" sz="4000" dirty="0"/>
              <a:t>Actualizaciones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961284" y="3501008"/>
            <a:ext cx="1066800" cy="106680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64254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atac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/>
          <a:stretch>
            <a:fillRect/>
          </a:stretch>
        </p:blipFill>
        <p:spPr bwMode="auto">
          <a:xfrm>
            <a:off x="216155" y="1347107"/>
            <a:ext cx="6948000" cy="521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548680" y="1628800"/>
            <a:ext cx="86598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R" sz="3600" b="1" dirty="0">
                <a:solidFill>
                  <a:schemeClr val="bg1"/>
                </a:solidFill>
                <a:latin typeface="+mj-lt"/>
              </a:rPr>
              <a:t>Actualizaciones al plan de dirección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88059" y="2981516"/>
            <a:ext cx="720419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s-CR" sz="4000" b="1" dirty="0">
                <a:solidFill>
                  <a:schemeClr val="bg1"/>
                </a:solidFill>
                <a:latin typeface="+mj-lt"/>
              </a:rPr>
              <a:t>A los planes subsidiarios: requerimientos, cronograma, costos, calidad, recursos, comunicaciones, riesgo, adquisiciones, líneas base</a:t>
            </a:r>
          </a:p>
        </p:txBody>
      </p:sp>
    </p:spTree>
    <p:extLst>
      <p:ext uri="{BB962C8B-B14F-4D97-AF65-F5344CB8AC3E}">
        <p14:creationId xmlns:p14="http://schemas.microsoft.com/office/powerpoint/2010/main" val="156911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88" y="3000375"/>
            <a:ext cx="8496300" cy="1785938"/>
          </a:xfrm>
        </p:spPr>
        <p:txBody>
          <a:bodyPr/>
          <a:lstStyle/>
          <a:p>
            <a:pPr eaLnBrk="1" hangingPunct="1"/>
            <a:r>
              <a:rPr lang="es-CR" sz="4800" b="1" i="1" dirty="0" smtClean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95536" y="1844824"/>
            <a:ext cx="781578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CR" b="1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C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Introducción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 a la </a:t>
            </a:r>
            <a:r>
              <a:rPr lang="es-C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Administración de Proyectos</a:t>
            </a:r>
            <a:endParaRPr lang="es-CR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iStock_000008895544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5796880" cy="432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96552" y="1484784"/>
            <a:ext cx="915193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5400" b="1" dirty="0">
                <a:solidFill>
                  <a:srgbClr val="00CC00"/>
                </a:solidFill>
                <a:latin typeface="+mj-lt"/>
              </a:rPr>
              <a:t>Monitorear y controlar el trabajo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90571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8 Grupo"/>
          <p:cNvGrpSpPr>
            <a:grpSpLocks/>
          </p:cNvGrpSpPr>
          <p:nvPr/>
        </p:nvGrpSpPr>
        <p:grpSpPr bwMode="auto">
          <a:xfrm>
            <a:off x="229506" y="1844824"/>
            <a:ext cx="8915400" cy="4437466"/>
            <a:chOff x="107504" y="2157654"/>
            <a:chExt cx="8915400" cy="4437466"/>
          </a:xfrm>
        </p:grpSpPr>
        <p:sp>
          <p:nvSpPr>
            <p:cNvPr id="5" name="Right Arrow 4"/>
            <p:cNvSpPr/>
            <p:nvPr/>
          </p:nvSpPr>
          <p:spPr>
            <a:xfrm>
              <a:off x="107504" y="2708920"/>
              <a:ext cx="8915400" cy="3886200"/>
            </a:xfrm>
            <a:prstGeom prst="rightArrow">
              <a:avLst>
                <a:gd name="adj1" fmla="val 50000"/>
                <a:gd name="adj2" fmla="val 40518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R" dirty="0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609600" y="3140968"/>
              <a:ext cx="2057400" cy="3336032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400" dirty="0">
                  <a:solidFill>
                    <a:schemeClr val="tx1"/>
                  </a:solidFill>
                </a:rPr>
                <a:t>Plan de Dirección del Proyecto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400" dirty="0">
                  <a:solidFill>
                    <a:schemeClr val="tx1"/>
                  </a:solidFill>
                </a:rPr>
                <a:t>Cronograma propuesto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400" dirty="0">
                  <a:solidFill>
                    <a:schemeClr val="tx1"/>
                  </a:solidFill>
                </a:rPr>
                <a:t>Costo propuesto 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400" dirty="0">
                  <a:solidFill>
                    <a:schemeClr val="tx1"/>
                  </a:solidFill>
                </a:rPr>
                <a:t>Cambios validados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400" dirty="0">
                  <a:solidFill>
                    <a:schemeClr val="tx1"/>
                  </a:solidFill>
                </a:rPr>
                <a:t>Informes de desempeño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400" dirty="0">
                  <a:solidFill>
                    <a:schemeClr val="tx1"/>
                  </a:solidFill>
                </a:rPr>
                <a:t>Factores Ambientales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400" dirty="0">
                  <a:solidFill>
                    <a:schemeClr val="tx1"/>
                  </a:solidFill>
                </a:rPr>
                <a:t>Activos de Proceso de la empresa</a:t>
              </a:r>
              <a:endParaRPr lang="es-CR" sz="1400" dirty="0">
                <a:solidFill>
                  <a:schemeClr val="tx1"/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2819400" y="3140968"/>
              <a:ext cx="2057400" cy="3336032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2200" dirty="0">
                  <a:solidFill>
                    <a:schemeClr val="tx1"/>
                  </a:solidFill>
                </a:rPr>
                <a:t>Juicio Expertos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2200" dirty="0">
                  <a:solidFill>
                    <a:schemeClr val="tx1"/>
                  </a:solidFill>
                </a:rPr>
                <a:t>Técnicas de análisis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2200" dirty="0">
                  <a:solidFill>
                    <a:schemeClr val="tx1"/>
                  </a:solidFill>
                </a:rPr>
                <a:t>Sistema de información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2200" dirty="0">
                  <a:solidFill>
                    <a:schemeClr val="tx1"/>
                  </a:solidFill>
                </a:rPr>
                <a:t>Reuniones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069477" y="3140967"/>
              <a:ext cx="2057400" cy="332472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Solicitudes de cambio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Reporte de rendimiento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Actualización al Plan para la Dirección de Proyecto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Actualización documentos de proyecto</a:t>
              </a:r>
              <a:endParaRPr lang="es-CR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09600" y="2184648"/>
              <a:ext cx="2057400" cy="838200"/>
            </a:xfrm>
            <a:prstGeom prst="roundRect">
              <a:avLst/>
            </a:prstGeom>
            <a:solidFill>
              <a:srgbClr val="9900CC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b="1" dirty="0"/>
                <a:t>ENTRADAS</a:t>
              </a:r>
              <a:endParaRPr lang="es-CR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764403" y="2184648"/>
              <a:ext cx="2112397" cy="838200"/>
            </a:xfrm>
            <a:prstGeom prst="roundRect">
              <a:avLst/>
            </a:prstGeom>
            <a:solidFill>
              <a:srgbClr val="00C800"/>
            </a:solidFill>
            <a:ln>
              <a:solidFill>
                <a:srgbClr val="00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sz="1600" b="1" dirty="0"/>
                <a:t>HERRAMIENTAS Y TÉCNICAS</a:t>
              </a:r>
              <a:endParaRPr lang="es-CR" sz="1600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048936" y="2157654"/>
              <a:ext cx="2057400" cy="838200"/>
            </a:xfrm>
            <a:prstGeom prst="round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b="1" dirty="0"/>
                <a:t>SALIDAS</a:t>
              </a:r>
              <a:endParaRPr lang="es-C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1641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CuadroTexto"/>
          <p:cNvSpPr txBox="1">
            <a:spLocks noChangeArrowheads="1"/>
          </p:cNvSpPr>
          <p:nvPr/>
        </p:nvSpPr>
        <p:spPr bwMode="auto">
          <a:xfrm>
            <a:off x="395536" y="2636912"/>
            <a:ext cx="29878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R" altLang="es-CR" sz="2800" b="1" dirty="0">
                <a:latin typeface="Times New Roman" panose="02020603050405020304" pitchFamily="18" charset="0"/>
              </a:rPr>
              <a:t>Relación con otros procesos</a:t>
            </a:r>
          </a:p>
        </p:txBody>
      </p:sp>
      <p:pic>
        <p:nvPicPr>
          <p:cNvPr id="2355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1" t="26076" r="35658" b="8189"/>
          <a:stretch>
            <a:fillRect/>
          </a:stretch>
        </p:blipFill>
        <p:spPr bwMode="auto">
          <a:xfrm>
            <a:off x="3707904" y="1825022"/>
            <a:ext cx="4969222" cy="469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1 CuadroTexto"/>
          <p:cNvSpPr txBox="1">
            <a:spLocks noChangeArrowheads="1"/>
          </p:cNvSpPr>
          <p:nvPr/>
        </p:nvSpPr>
        <p:spPr bwMode="auto">
          <a:xfrm>
            <a:off x="4356100" y="6524625"/>
            <a:ext cx="1762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R" altLang="es-CR" sz="1400">
                <a:latin typeface="Times New Roman" panose="02020603050405020304" pitchFamily="18" charset="0"/>
              </a:rPr>
              <a:t>Fuente PMBOK 2013</a:t>
            </a:r>
          </a:p>
        </p:txBody>
      </p:sp>
    </p:spTree>
    <p:extLst>
      <p:ext uri="{BB962C8B-B14F-4D97-AF65-F5344CB8AC3E}">
        <p14:creationId xmlns:p14="http://schemas.microsoft.com/office/powerpoint/2010/main" val="100108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inta metrica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1"/>
          <a:stretch>
            <a:fillRect/>
          </a:stretch>
        </p:blipFill>
        <p:spPr bwMode="auto">
          <a:xfrm>
            <a:off x="381000" y="1260842"/>
            <a:ext cx="2606824" cy="552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3581400"/>
            <a:ext cx="63246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R" sz="4400" b="1" dirty="0">
                <a:solidFill>
                  <a:srgbClr val="00CC00"/>
                </a:solidFill>
                <a:latin typeface="+mj-lt"/>
              </a:rPr>
              <a:t>Monitorear</a:t>
            </a:r>
            <a:r>
              <a:rPr lang="es-CR" sz="4400" b="1" dirty="0">
                <a:latin typeface="+mj-lt"/>
              </a:rPr>
              <a:t>, analizar y regular el </a:t>
            </a:r>
            <a:r>
              <a:rPr lang="es-CR" sz="4400" b="1" dirty="0">
                <a:solidFill>
                  <a:srgbClr val="00CC00"/>
                </a:solidFill>
                <a:latin typeface="+mj-lt"/>
              </a:rPr>
              <a:t>avance</a:t>
            </a:r>
            <a:r>
              <a:rPr lang="es-CR" sz="4400" b="1" dirty="0">
                <a:latin typeface="+mj-lt"/>
              </a:rPr>
              <a:t> a fin de cumplir con los </a:t>
            </a:r>
            <a:r>
              <a:rPr lang="es-CR" sz="4400" b="1" dirty="0">
                <a:solidFill>
                  <a:srgbClr val="00CC00"/>
                </a:solidFill>
                <a:latin typeface="+mj-lt"/>
              </a:rPr>
              <a:t>objetivos</a:t>
            </a:r>
            <a:r>
              <a:rPr lang="es-CR" sz="4400" b="1" dirty="0">
                <a:latin typeface="+mj-lt"/>
              </a:rPr>
              <a:t> de desempeño </a:t>
            </a:r>
            <a:r>
              <a:rPr lang="es-CR" sz="4400" b="1" dirty="0" smtClean="0">
                <a:latin typeface="+mj-lt"/>
              </a:rPr>
              <a:t>planeados.</a:t>
            </a:r>
            <a:endParaRPr lang="es-CR" sz="44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5656" y="1750978"/>
            <a:ext cx="6156176" cy="13616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5400" b="1" dirty="0">
                <a:solidFill>
                  <a:schemeClr val="tx1"/>
                </a:solidFill>
              </a:rPr>
              <a:t>¿En qué consiste este proceso?</a:t>
            </a:r>
          </a:p>
        </p:txBody>
      </p:sp>
    </p:spTree>
    <p:extLst>
      <p:ext uri="{BB962C8B-B14F-4D97-AF65-F5344CB8AC3E}">
        <p14:creationId xmlns:p14="http://schemas.microsoft.com/office/powerpoint/2010/main" val="242805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e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 bwMode="auto">
          <a:xfrm>
            <a:off x="89979" y="1361425"/>
            <a:ext cx="720000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4872" y="3429000"/>
            <a:ext cx="6210213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R" sz="2800" b="1" dirty="0">
                <a:solidFill>
                  <a:schemeClr val="bg1"/>
                </a:solidFill>
                <a:latin typeface="+mj-lt"/>
              </a:rPr>
              <a:t>Comparar el desempeño real contra el plan</a:t>
            </a:r>
          </a:p>
          <a:p>
            <a:pPr>
              <a:defRPr/>
            </a:pPr>
            <a:r>
              <a:rPr lang="es-CR" sz="2800" b="1" dirty="0">
                <a:solidFill>
                  <a:schemeClr val="bg1"/>
                </a:solidFill>
                <a:latin typeface="+mj-lt"/>
              </a:rPr>
              <a:t>Evaluar desempeño y determinar si se requieren acciones</a:t>
            </a:r>
          </a:p>
          <a:p>
            <a:pPr>
              <a:defRPr/>
            </a:pPr>
            <a:r>
              <a:rPr lang="es-CR" sz="2800" b="1" dirty="0">
                <a:solidFill>
                  <a:schemeClr val="bg1"/>
                </a:solidFill>
                <a:latin typeface="+mj-lt"/>
              </a:rPr>
              <a:t>Identificar nuevos riesgos, analizar, revisar y monitorear los existentes para dar respuesta</a:t>
            </a:r>
          </a:p>
          <a:p>
            <a:pPr>
              <a:defRPr/>
            </a:pPr>
            <a:endParaRPr lang="es-CR" sz="3600" b="1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endParaRPr lang="es-CR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251520" y="1671874"/>
            <a:ext cx="63246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9600" b="1" dirty="0">
                <a:solidFill>
                  <a:schemeClr val="bg1"/>
                </a:solidFill>
                <a:latin typeface="+mj-lt"/>
              </a:rPr>
              <a:t>Implica</a:t>
            </a:r>
          </a:p>
        </p:txBody>
      </p:sp>
    </p:spTree>
    <p:extLst>
      <p:ext uri="{BB962C8B-B14F-4D97-AF65-F5344CB8AC3E}">
        <p14:creationId xmlns:p14="http://schemas.microsoft.com/office/powerpoint/2010/main" val="1209911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ed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/>
          <a:stretch>
            <a:fillRect/>
          </a:stretch>
        </p:blipFill>
        <p:spPr bwMode="auto">
          <a:xfrm>
            <a:off x="0" y="1340768"/>
            <a:ext cx="7356309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309" y="1556792"/>
            <a:ext cx="7239000" cy="21240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CR" sz="4400" b="1" dirty="0">
                <a:latin typeface="+mj-lt"/>
              </a:rPr>
              <a:t>Generar información precisa y oportuna de productos y generar documentos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0" y="4722647"/>
            <a:ext cx="7391400" cy="21240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CR" sz="4400" b="1" dirty="0">
                <a:latin typeface="+mj-lt"/>
              </a:rPr>
              <a:t>Generar información para sustentar informes de resultados y proyecciones</a:t>
            </a:r>
          </a:p>
        </p:txBody>
      </p:sp>
    </p:spTree>
    <p:extLst>
      <p:ext uri="{BB962C8B-B14F-4D97-AF65-F5344CB8AC3E}">
        <p14:creationId xmlns:p14="http://schemas.microsoft.com/office/powerpoint/2010/main" val="278716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ed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9"/>
          <a:stretch>
            <a:fillRect/>
          </a:stretch>
        </p:blipFill>
        <p:spPr bwMode="auto">
          <a:xfrm>
            <a:off x="179512" y="1296955"/>
            <a:ext cx="7296000" cy="54720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5733256"/>
            <a:ext cx="63246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4400" b="1" dirty="0">
                <a:latin typeface="+mj-lt"/>
              </a:rPr>
              <a:t>Proyectar resultados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-13387" y="1340768"/>
            <a:ext cx="63246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4400" b="1" dirty="0">
                <a:latin typeface="+mj-lt"/>
              </a:rPr>
              <a:t>Monitorear implementación de cambios</a:t>
            </a:r>
          </a:p>
        </p:txBody>
      </p:sp>
    </p:spTree>
    <p:extLst>
      <p:ext uri="{BB962C8B-B14F-4D97-AF65-F5344CB8AC3E}">
        <p14:creationId xmlns:p14="http://schemas.microsoft.com/office/powerpoint/2010/main" val="220059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e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"/>
          <a:stretch>
            <a:fillRect/>
          </a:stretch>
        </p:blipFill>
        <p:spPr bwMode="auto">
          <a:xfrm>
            <a:off x="0" y="1268760"/>
            <a:ext cx="7356309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263472"/>
            <a:ext cx="52578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4400" b="1" dirty="0">
                <a:solidFill>
                  <a:schemeClr val="bg1"/>
                </a:solidFill>
                <a:latin typeface="+mj-lt"/>
              </a:rPr>
              <a:t>Conocer la salud del proyecto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979712" y="4581128"/>
            <a:ext cx="5257800" cy="21240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s-CR" sz="4400" b="1" dirty="0">
                <a:solidFill>
                  <a:schemeClr val="bg1"/>
                </a:solidFill>
                <a:latin typeface="+mj-lt"/>
              </a:rPr>
              <a:t>Identificar áreas susceptibles de atención especial</a:t>
            </a:r>
          </a:p>
        </p:txBody>
      </p:sp>
    </p:spTree>
    <p:extLst>
      <p:ext uri="{BB962C8B-B14F-4D97-AF65-F5344CB8AC3E}">
        <p14:creationId xmlns:p14="http://schemas.microsoft.com/office/powerpoint/2010/main" val="421412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ed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/>
          <a:stretch>
            <a:fillRect/>
          </a:stretch>
        </p:blipFill>
        <p:spPr bwMode="auto">
          <a:xfrm>
            <a:off x="0" y="1224762"/>
            <a:ext cx="7079556" cy="563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412776"/>
            <a:ext cx="6324600" cy="21240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s-CR" sz="4400" b="1" dirty="0">
                <a:latin typeface="+mj-lt"/>
              </a:rPr>
              <a:t>Determinar acciones (correctivas y preventivas) y reparaciones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043608" y="4653762"/>
            <a:ext cx="63246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4400" b="1" dirty="0">
                <a:latin typeface="+mj-lt"/>
              </a:rPr>
              <a:t>Modificar planes y dar seguimiento a acciones para valorar su eficacia</a:t>
            </a:r>
          </a:p>
        </p:txBody>
      </p:sp>
    </p:spTree>
    <p:extLst>
      <p:ext uri="{BB962C8B-B14F-4D97-AF65-F5344CB8AC3E}">
        <p14:creationId xmlns:p14="http://schemas.microsoft.com/office/powerpoint/2010/main" val="660265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lapiz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" y="1982231"/>
            <a:ext cx="7424125" cy="486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412776"/>
            <a:ext cx="9228138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6600" b="1" dirty="0">
                <a:solidFill>
                  <a:srgbClr val="FFC000"/>
                </a:solidFill>
                <a:latin typeface="+mj-lt"/>
              </a:rPr>
              <a:t>Realizar control integrado de cambios</a:t>
            </a:r>
          </a:p>
        </p:txBody>
      </p:sp>
    </p:spTree>
    <p:extLst>
      <p:ext uri="{BB962C8B-B14F-4D97-AF65-F5344CB8AC3E}">
        <p14:creationId xmlns:p14="http://schemas.microsoft.com/office/powerpoint/2010/main" val="1870456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 rtlCol="0"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altLang="es-CR" sz="48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Tema</a:t>
            </a:r>
            <a:r>
              <a:rPr lang="en-US" altLang="es-CR" sz="4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4</a:t>
            </a:r>
          </a:p>
          <a:p>
            <a:pPr marL="514350" indent="-457200" eaLnBrk="1" hangingPunct="1">
              <a:defRPr/>
            </a:pPr>
            <a:r>
              <a:rPr lang="es-CR" altLang="es-CR" sz="3300" b="1" dirty="0"/>
              <a:t>Procesos del área de integración:</a:t>
            </a:r>
          </a:p>
          <a:p>
            <a:pPr marL="514350" indent="-457200" eaLnBrk="1" hangingPunct="1">
              <a:defRPr/>
            </a:pPr>
            <a:r>
              <a:rPr lang="es-CR" sz="3300" b="1" dirty="0"/>
              <a:t>Desarrollar el Plan de Proyecto</a:t>
            </a:r>
            <a:endParaRPr lang="es-CR" altLang="es-CR" sz="3300" b="1" dirty="0"/>
          </a:p>
          <a:p>
            <a:pPr marL="514350" indent="-457200" eaLnBrk="1" hangingPunct="1">
              <a:defRPr/>
            </a:pPr>
            <a:r>
              <a:rPr lang="es-CR" sz="3300" b="1" dirty="0"/>
              <a:t>Dirigir y administrar el plan del proyecto</a:t>
            </a:r>
          </a:p>
          <a:p>
            <a:pPr marL="514350" indent="-457200" eaLnBrk="1" hangingPunct="1">
              <a:defRPr/>
            </a:pPr>
            <a:r>
              <a:rPr lang="es-CR" sz="3300" b="1" dirty="0"/>
              <a:t>Monitorear y controlar trabajo del proyecto</a:t>
            </a:r>
          </a:p>
          <a:p>
            <a:pPr marL="514350" indent="-457200" eaLnBrk="1" hangingPunct="1">
              <a:defRPr/>
            </a:pPr>
            <a:r>
              <a:rPr lang="es-CR" sz="3300" b="1" dirty="0"/>
              <a:t>Realizar control integrado de cambios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CR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9D9D4-FB4A-4B32-A06E-077B184CC76F}" type="slidenum">
              <a:rPr lang="es-CR"/>
              <a:pPr>
                <a:defRPr/>
              </a:pPr>
              <a:t>3</a:t>
            </a:fld>
            <a:endParaRPr lang="es-C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8 Grupo"/>
          <p:cNvGrpSpPr>
            <a:grpSpLocks/>
          </p:cNvGrpSpPr>
          <p:nvPr/>
        </p:nvGrpSpPr>
        <p:grpSpPr bwMode="auto">
          <a:xfrm>
            <a:off x="198567" y="1986186"/>
            <a:ext cx="8915400" cy="4781922"/>
            <a:chOff x="243463" y="1810122"/>
            <a:chExt cx="8915400" cy="4781922"/>
          </a:xfrm>
        </p:grpSpPr>
        <p:sp>
          <p:nvSpPr>
            <p:cNvPr id="5" name="Right Arrow 4"/>
            <p:cNvSpPr/>
            <p:nvPr/>
          </p:nvSpPr>
          <p:spPr>
            <a:xfrm>
              <a:off x="243463" y="2705844"/>
              <a:ext cx="8915400" cy="3886200"/>
            </a:xfrm>
            <a:prstGeom prst="rightArrow">
              <a:avLst>
                <a:gd name="adj1" fmla="val 50000"/>
                <a:gd name="adj2" fmla="val 40518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R" dirty="0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609600" y="2820888"/>
              <a:ext cx="2057400" cy="3656112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Plan Dirección del Proyecto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Cambios validados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Informes de desempeño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Factores Ambientales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Activos de Proceso de la empresa</a:t>
              </a:r>
              <a:endParaRPr lang="es-CR" sz="1600" dirty="0">
                <a:solidFill>
                  <a:schemeClr val="tx1"/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2819400" y="2820888"/>
              <a:ext cx="2057400" cy="3656112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2100" dirty="0">
                  <a:solidFill>
                    <a:schemeClr val="tx1"/>
                  </a:solidFill>
                </a:rPr>
                <a:t>Juicio Experto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2100" dirty="0">
                  <a:solidFill>
                    <a:schemeClr val="tx1"/>
                  </a:solidFill>
                </a:rPr>
                <a:t>Herramientas administra-</a:t>
              </a:r>
              <a:r>
                <a:rPr lang="es-MX" sz="2100" dirty="0" err="1">
                  <a:solidFill>
                    <a:schemeClr val="tx1"/>
                  </a:solidFill>
                </a:rPr>
                <a:t>ción</a:t>
              </a:r>
              <a:r>
                <a:rPr lang="es-MX" sz="2100" dirty="0">
                  <a:solidFill>
                    <a:schemeClr val="tx1"/>
                  </a:solidFill>
                </a:rPr>
                <a:t> cambios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2100" dirty="0">
                  <a:solidFill>
                    <a:schemeClr val="tx1"/>
                  </a:solidFill>
                </a:rPr>
                <a:t>Reuniones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029200" y="2820888"/>
              <a:ext cx="2057400" cy="3656112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Cambios aprobados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Archivo de cambios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Actualización al Plan para la Dirección de Proyecto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1600" dirty="0">
                  <a:solidFill>
                    <a:schemeClr val="tx1"/>
                  </a:solidFill>
                </a:rPr>
                <a:t>Actualización documentos de proyecto</a:t>
              </a:r>
              <a:endParaRPr lang="es-CR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22865" y="1810122"/>
              <a:ext cx="2057400" cy="838200"/>
            </a:xfrm>
            <a:prstGeom prst="roundRect">
              <a:avLst/>
            </a:prstGeom>
            <a:solidFill>
              <a:srgbClr val="9900CC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b="1" dirty="0"/>
                <a:t>ENTRADAS</a:t>
              </a:r>
              <a:endParaRPr lang="es-CR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772706" y="1838883"/>
              <a:ext cx="2104094" cy="838200"/>
            </a:xfrm>
            <a:prstGeom prst="roundRect">
              <a:avLst/>
            </a:prstGeom>
            <a:solidFill>
              <a:srgbClr val="00C800"/>
            </a:solidFill>
            <a:ln>
              <a:solidFill>
                <a:srgbClr val="00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b="1" dirty="0"/>
                <a:t>HERRAMIENTAS Y TÉCNICAS</a:t>
              </a:r>
              <a:endParaRPr lang="es-CR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029200" y="1846848"/>
              <a:ext cx="2057400" cy="838200"/>
            </a:xfrm>
            <a:prstGeom prst="round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b="1" dirty="0"/>
                <a:t>SALIDAS</a:t>
              </a:r>
              <a:endParaRPr lang="es-C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3512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CuadroTexto"/>
          <p:cNvSpPr txBox="1">
            <a:spLocks noChangeArrowheads="1"/>
          </p:cNvSpPr>
          <p:nvPr/>
        </p:nvSpPr>
        <p:spPr bwMode="auto">
          <a:xfrm>
            <a:off x="5364088" y="2780928"/>
            <a:ext cx="344972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R" altLang="es-CR" sz="4400" dirty="0">
                <a:latin typeface="Times New Roman" panose="02020603050405020304" pitchFamily="18" charset="0"/>
              </a:rPr>
              <a:t>Relación con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R" altLang="es-CR" sz="4400" dirty="0">
                <a:latin typeface="Times New Roman" panose="02020603050405020304" pitchFamily="18" charset="0"/>
              </a:rPr>
              <a:t>otros procesos</a:t>
            </a:r>
          </a:p>
        </p:txBody>
      </p:sp>
      <p:sp>
        <p:nvSpPr>
          <p:cNvPr id="32771" name="2 CuadroTexto"/>
          <p:cNvSpPr txBox="1">
            <a:spLocks noChangeArrowheads="1"/>
          </p:cNvSpPr>
          <p:nvPr/>
        </p:nvSpPr>
        <p:spPr bwMode="auto">
          <a:xfrm>
            <a:off x="4659313" y="6505575"/>
            <a:ext cx="185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R" altLang="es-CR" sz="1400">
                <a:latin typeface="Times New Roman" panose="02020603050405020304" pitchFamily="18" charset="0"/>
              </a:rPr>
              <a:t>Fuente : PMBOK 2013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5" t="13577" r="40263" b="23061"/>
          <a:stretch>
            <a:fillRect/>
          </a:stretch>
        </p:blipFill>
        <p:spPr bwMode="auto">
          <a:xfrm>
            <a:off x="539552" y="1312359"/>
            <a:ext cx="4320629" cy="519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93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lapiz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 bwMode="auto">
          <a:xfrm>
            <a:off x="0" y="1412776"/>
            <a:ext cx="7245204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3933056"/>
            <a:ext cx="8736013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4400" b="1" dirty="0">
                <a:latin typeface="+mj-lt"/>
              </a:rPr>
              <a:t>Revisar y aprobar todas las solicitudes de cambio</a:t>
            </a:r>
          </a:p>
        </p:txBody>
      </p:sp>
      <p:sp>
        <p:nvSpPr>
          <p:cNvPr id="4" name="Rectangle 3"/>
          <p:cNvSpPr/>
          <p:nvPr/>
        </p:nvSpPr>
        <p:spPr>
          <a:xfrm>
            <a:off x="-18257" y="1124744"/>
            <a:ext cx="7281717" cy="1800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4400" b="1" dirty="0"/>
              <a:t>¿En qué consiste el proceso?</a:t>
            </a:r>
          </a:p>
        </p:txBody>
      </p:sp>
    </p:spTree>
    <p:extLst>
      <p:ext uri="{BB962C8B-B14F-4D97-AF65-F5344CB8AC3E}">
        <p14:creationId xmlns:p14="http://schemas.microsoft.com/office/powerpoint/2010/main" val="70966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lapiz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2"/>
          <a:stretch>
            <a:fillRect/>
          </a:stretch>
        </p:blipFill>
        <p:spPr bwMode="auto">
          <a:xfrm>
            <a:off x="0" y="1530350"/>
            <a:ext cx="91440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1454" y="1497246"/>
            <a:ext cx="91440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4400" b="1" dirty="0">
                <a:latin typeface="+mj-lt"/>
              </a:rPr>
              <a:t>Gestionar los cambios en entregables, activos organizacionales, documentos de proyecto y plan de dirección</a:t>
            </a:r>
          </a:p>
        </p:txBody>
      </p:sp>
    </p:spTree>
    <p:extLst>
      <p:ext uri="{BB962C8B-B14F-4D97-AF65-F5344CB8AC3E}">
        <p14:creationId xmlns:p14="http://schemas.microsoft.com/office/powerpoint/2010/main" val="120077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lapiz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/>
          <a:stretch>
            <a:fillRect/>
          </a:stretch>
        </p:blipFill>
        <p:spPr bwMode="auto">
          <a:xfrm>
            <a:off x="0" y="1484784"/>
            <a:ext cx="7164288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581128"/>
            <a:ext cx="6477000" cy="21240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CR" sz="4400" b="1" dirty="0">
                <a:latin typeface="+mj-lt"/>
              </a:rPr>
              <a:t>Influir en los factores que eluden el control integrado de cambios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19844" y="1340768"/>
            <a:ext cx="63246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9600" b="1" dirty="0">
                <a:latin typeface="+mj-lt"/>
              </a:rPr>
              <a:t>Implica</a:t>
            </a:r>
          </a:p>
        </p:txBody>
      </p:sp>
    </p:spTree>
    <p:extLst>
      <p:ext uri="{BB962C8B-B14F-4D97-AF65-F5344CB8AC3E}">
        <p14:creationId xmlns:p14="http://schemas.microsoft.com/office/powerpoint/2010/main" val="8163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lapiz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24946"/>
            <a:ext cx="7164288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869160"/>
            <a:ext cx="6336704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R" sz="4400" b="1" dirty="0">
                <a:latin typeface="+mj-lt"/>
              </a:rPr>
              <a:t>Gestionar los cambios aprobados</a:t>
            </a:r>
          </a:p>
        </p:txBody>
      </p:sp>
    </p:spTree>
    <p:extLst>
      <p:ext uri="{BB962C8B-B14F-4D97-AF65-F5344CB8AC3E}">
        <p14:creationId xmlns:p14="http://schemas.microsoft.com/office/powerpoint/2010/main" val="335118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lapiz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7613104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70148" y="3304269"/>
            <a:ext cx="81534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4400" b="1" dirty="0">
                <a:solidFill>
                  <a:schemeClr val="bg1"/>
                </a:solidFill>
                <a:latin typeface="+mj-lt"/>
              </a:rPr>
              <a:t>Mantener la integridad de las líneas base</a:t>
            </a:r>
          </a:p>
        </p:txBody>
      </p:sp>
    </p:spTree>
    <p:extLst>
      <p:ext uri="{BB962C8B-B14F-4D97-AF65-F5344CB8AC3E}">
        <p14:creationId xmlns:p14="http://schemas.microsoft.com/office/powerpoint/2010/main" val="370688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lapiz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0" y="1214754"/>
            <a:ext cx="7524328" cy="564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23136" y="3933056"/>
            <a:ext cx="61722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CR" sz="4400" b="1" dirty="0">
                <a:latin typeface="+mj-lt"/>
              </a:rPr>
              <a:t>Revisar, aprobar o rechazar acciones correctivas y acciones preventivas</a:t>
            </a:r>
          </a:p>
        </p:txBody>
      </p:sp>
    </p:spTree>
    <p:extLst>
      <p:ext uri="{BB962C8B-B14F-4D97-AF65-F5344CB8AC3E}">
        <p14:creationId xmlns:p14="http://schemas.microsoft.com/office/powerpoint/2010/main" val="111976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114C0-39DB-4C42-AD3F-28855E7DBDE6}" type="slidenum">
              <a:rPr lang="es-CR" smtClean="0"/>
              <a:pPr>
                <a:defRPr/>
              </a:pPr>
              <a:t>38</a:t>
            </a:fld>
            <a:endParaRPr lang="es-CR"/>
          </a:p>
        </p:txBody>
      </p:sp>
      <p:pic>
        <p:nvPicPr>
          <p:cNvPr id="5" name="Picture 2" descr="lapiz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" y="1628800"/>
            <a:ext cx="7080734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/>
          <p:nvPr/>
        </p:nvSpPr>
        <p:spPr>
          <a:xfrm>
            <a:off x="206097" y="2924944"/>
            <a:ext cx="63367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R" sz="4400" b="1" dirty="0">
                <a:solidFill>
                  <a:schemeClr val="bg1"/>
                </a:solidFill>
                <a:latin typeface="+mj-lt"/>
              </a:rPr>
              <a:t>Coordinar los cambios a través de todo el proyecto</a:t>
            </a:r>
          </a:p>
        </p:txBody>
      </p:sp>
    </p:spTree>
    <p:extLst>
      <p:ext uri="{BB962C8B-B14F-4D97-AF65-F5344CB8AC3E}">
        <p14:creationId xmlns:p14="http://schemas.microsoft.com/office/powerpoint/2010/main" val="35282912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114C0-39DB-4C42-AD3F-28855E7DBDE6}" type="slidenum">
              <a:rPr lang="es-CR" smtClean="0"/>
              <a:pPr>
                <a:defRPr/>
              </a:pPr>
              <a:t>39</a:t>
            </a:fld>
            <a:endParaRPr lang="es-CR"/>
          </a:p>
        </p:txBody>
      </p:sp>
      <p:pic>
        <p:nvPicPr>
          <p:cNvPr id="5" name="Picture 2" descr="lapiz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8350"/>
            <a:ext cx="7134639" cy="47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555776" y="2298024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R" sz="3600" b="1" dirty="0">
                <a:latin typeface="+mj-lt"/>
              </a:rPr>
              <a:t>Documentar</a:t>
            </a:r>
            <a:r>
              <a:rPr lang="es-CR" sz="1400" b="1" dirty="0"/>
              <a:t> </a:t>
            </a:r>
            <a:r>
              <a:rPr lang="es-CR" sz="3600" b="1" dirty="0">
                <a:latin typeface="+mj-lt"/>
              </a:rPr>
              <a:t>el impacto total de las solicitudes de cambio</a:t>
            </a:r>
          </a:p>
        </p:txBody>
      </p:sp>
    </p:spTree>
    <p:extLst>
      <p:ext uri="{BB962C8B-B14F-4D97-AF65-F5344CB8AC3E}">
        <p14:creationId xmlns:p14="http://schemas.microsoft.com/office/powerpoint/2010/main" val="3610768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6 CuadroTexto"/>
          <p:cNvSpPr txBox="1">
            <a:spLocks noChangeArrowheads="1"/>
          </p:cNvSpPr>
          <p:nvPr/>
        </p:nvSpPr>
        <p:spPr bwMode="auto">
          <a:xfrm>
            <a:off x="107504" y="1570805"/>
            <a:ext cx="8569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R" altLang="es-CR" sz="2400" dirty="0">
                <a:latin typeface="Times New Roman" panose="02020603050405020304" pitchFamily="18" charset="0"/>
              </a:rPr>
              <a:t>En esta semana analizaremos los siguientes procesos ,y para cada uno de ellos veremos las entradas, herramientas y salidas. </a:t>
            </a:r>
          </a:p>
        </p:txBody>
      </p:sp>
      <p:grpSp>
        <p:nvGrpSpPr>
          <p:cNvPr id="5123" name="4 Grupo"/>
          <p:cNvGrpSpPr>
            <a:grpSpLocks/>
          </p:cNvGrpSpPr>
          <p:nvPr/>
        </p:nvGrpSpPr>
        <p:grpSpPr bwMode="auto">
          <a:xfrm>
            <a:off x="611188" y="2558239"/>
            <a:ext cx="5440476" cy="3391711"/>
            <a:chOff x="1301750" y="2882122"/>
            <a:chExt cx="5422457" cy="3499628"/>
          </a:xfrm>
        </p:grpSpPr>
        <p:sp>
          <p:nvSpPr>
            <p:cNvPr id="5130" name="12 CuadroTexto"/>
            <p:cNvSpPr txBox="1">
              <a:spLocks noChangeArrowheads="1"/>
            </p:cNvSpPr>
            <p:nvPr/>
          </p:nvSpPr>
          <p:spPr bwMode="auto">
            <a:xfrm>
              <a:off x="1741044" y="2882122"/>
              <a:ext cx="498316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CR" altLang="es-CR" sz="2400" b="1" dirty="0">
                  <a:latin typeface="Times New Roman" panose="02020603050405020304" pitchFamily="18" charset="0"/>
                </a:rPr>
                <a:t>G R U P O S   D E   P R O C E S O S</a:t>
              </a:r>
            </a:p>
          </p:txBody>
        </p:sp>
        <p:sp>
          <p:nvSpPr>
            <p:cNvPr id="5131" name="13 CuadroTexto"/>
            <p:cNvSpPr txBox="1">
              <a:spLocks noChangeArrowheads="1"/>
            </p:cNvSpPr>
            <p:nvPr/>
          </p:nvSpPr>
          <p:spPr bwMode="auto">
            <a:xfrm rot="-5400000">
              <a:off x="350044" y="4968081"/>
              <a:ext cx="23653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CR" altLang="es-CR" sz="2400" b="1">
                  <a:latin typeface="Times New Roman" panose="02020603050405020304" pitchFamily="18" charset="0"/>
                </a:rPr>
                <a:t>P R O C E S O S</a:t>
              </a:r>
            </a:p>
          </p:txBody>
        </p:sp>
      </p:grpSp>
      <p:sp>
        <p:nvSpPr>
          <p:cNvPr id="12" name="Rectangle 4"/>
          <p:cNvSpPr/>
          <p:nvPr/>
        </p:nvSpPr>
        <p:spPr>
          <a:xfrm>
            <a:off x="4695825" y="4509120"/>
            <a:ext cx="1676400" cy="1859930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1600" b="1" dirty="0"/>
              <a:t>Monitorear y controlar trabajo del proyecto</a:t>
            </a:r>
          </a:p>
          <a:p>
            <a:pPr algn="ctr">
              <a:defRPr/>
            </a:pPr>
            <a:endParaRPr lang="es-CR" sz="1600" b="1" dirty="0"/>
          </a:p>
          <a:p>
            <a:pPr algn="ctr">
              <a:defRPr/>
            </a:pPr>
            <a:r>
              <a:rPr lang="es-CR" sz="1600" b="1" dirty="0"/>
              <a:t>Realizar control integrado de cambios</a:t>
            </a:r>
          </a:p>
        </p:txBody>
      </p:sp>
      <p:sp>
        <p:nvSpPr>
          <p:cNvPr id="15" name="Rectangle 11"/>
          <p:cNvSpPr/>
          <p:nvPr/>
        </p:nvSpPr>
        <p:spPr>
          <a:xfrm>
            <a:off x="4718551" y="3162518"/>
            <a:ext cx="1670050" cy="1219200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b="1" dirty="0"/>
              <a:t>CONTROL</a:t>
            </a:r>
          </a:p>
        </p:txBody>
      </p:sp>
      <p:sp>
        <p:nvSpPr>
          <p:cNvPr id="16" name="Rectangle 9"/>
          <p:cNvSpPr/>
          <p:nvPr/>
        </p:nvSpPr>
        <p:spPr bwMode="auto">
          <a:xfrm>
            <a:off x="2935538" y="3162518"/>
            <a:ext cx="1670050" cy="1219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b="1" dirty="0"/>
              <a:t>EJECUTAR</a:t>
            </a:r>
          </a:p>
        </p:txBody>
      </p:sp>
      <p:sp>
        <p:nvSpPr>
          <p:cNvPr id="17" name="Rectangle 2"/>
          <p:cNvSpPr/>
          <p:nvPr/>
        </p:nvSpPr>
        <p:spPr bwMode="auto">
          <a:xfrm>
            <a:off x="1146175" y="4509120"/>
            <a:ext cx="1676400" cy="1859930"/>
          </a:xfrm>
          <a:prstGeom prst="rect">
            <a:avLst/>
          </a:prstGeom>
          <a:solidFill>
            <a:srgbClr val="9900CC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b="1" dirty="0"/>
              <a:t>Desarrollar el Plan de Proyecto</a:t>
            </a:r>
          </a:p>
        </p:txBody>
      </p:sp>
      <p:sp>
        <p:nvSpPr>
          <p:cNvPr id="18" name="Rectangle 3"/>
          <p:cNvSpPr/>
          <p:nvPr/>
        </p:nvSpPr>
        <p:spPr bwMode="auto">
          <a:xfrm>
            <a:off x="2913063" y="4509120"/>
            <a:ext cx="1676400" cy="18599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b="1" dirty="0"/>
              <a:t>Dirigir y administrar el plan del proyecto</a:t>
            </a:r>
          </a:p>
        </p:txBody>
      </p:sp>
      <p:sp>
        <p:nvSpPr>
          <p:cNvPr id="19" name="Rectangle 8"/>
          <p:cNvSpPr/>
          <p:nvPr/>
        </p:nvSpPr>
        <p:spPr bwMode="auto">
          <a:xfrm>
            <a:off x="1152525" y="3162518"/>
            <a:ext cx="1670050" cy="1219200"/>
          </a:xfrm>
          <a:prstGeom prst="rect">
            <a:avLst/>
          </a:prstGeom>
          <a:solidFill>
            <a:srgbClr val="9900CC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b="1" dirty="0"/>
              <a:t>PLANEAR</a:t>
            </a:r>
          </a:p>
        </p:txBody>
      </p:sp>
    </p:spTree>
    <p:extLst>
      <p:ext uri="{BB962C8B-B14F-4D97-AF65-F5344CB8AC3E}">
        <p14:creationId xmlns:p14="http://schemas.microsoft.com/office/powerpoint/2010/main" val="1752770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1109739"/>
            <a:ext cx="81534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4400" b="1" dirty="0">
                <a:latin typeface="+mj-lt"/>
              </a:rPr>
              <a:t>Las solicitudes pueden iniciar verbalmente, pero deben registrarse por escrito</a:t>
            </a:r>
          </a:p>
        </p:txBody>
      </p:sp>
      <p:pic>
        <p:nvPicPr>
          <p:cNvPr id="41987" name="Picture 2" descr="lapiz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12976"/>
            <a:ext cx="4689475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321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lapiz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1362"/>
            <a:ext cx="7020272" cy="566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437112"/>
            <a:ext cx="7020273" cy="2124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CR" sz="4400" b="1" dirty="0">
                <a:latin typeface="+mj-lt"/>
              </a:rPr>
              <a:t>Los niveles de aprobación dependen de la complejidad y los requisitos de la empresa</a:t>
            </a:r>
          </a:p>
        </p:txBody>
      </p:sp>
    </p:spTree>
    <p:extLst>
      <p:ext uri="{BB962C8B-B14F-4D97-AF65-F5344CB8AC3E}">
        <p14:creationId xmlns:p14="http://schemas.microsoft.com/office/powerpoint/2010/main" val="527529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177087" cy="1066800"/>
          </a:xfrm>
        </p:spPr>
        <p:txBody>
          <a:bodyPr anchorCtr="1"/>
          <a:lstStyle/>
          <a:p>
            <a:pPr eaLnBrk="1" hangingPunct="1"/>
            <a:r>
              <a:rPr lang="es-ES" altLang="es-C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del Control Integrado de Cambios</a:t>
            </a:r>
            <a:endParaRPr lang="es-CR" altLang="es-CR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035" name="3 Diagrama"/>
          <p:cNvGrpSpPr>
            <a:grpSpLocks/>
          </p:cNvGrpSpPr>
          <p:nvPr/>
        </p:nvGrpSpPr>
        <p:grpSpPr bwMode="auto">
          <a:xfrm>
            <a:off x="720725" y="2852936"/>
            <a:ext cx="7379667" cy="3600252"/>
            <a:chOff x="720108" y="1714490"/>
            <a:chExt cx="7775215" cy="4381512"/>
          </a:xfrm>
        </p:grpSpPr>
        <p:sp>
          <p:nvSpPr>
            <p:cNvPr id="71685" name="3 Forma libre"/>
            <p:cNvSpPr>
              <a:spLocks noChangeArrowheads="1"/>
            </p:cNvSpPr>
            <p:nvPr/>
          </p:nvSpPr>
          <p:spPr bwMode="auto">
            <a:xfrm>
              <a:off x="720108" y="1714490"/>
              <a:ext cx="2330818" cy="4381512"/>
            </a:xfrm>
            <a:custGeom>
              <a:avLst/>
              <a:gdLst>
                <a:gd name="T0" fmla="*/ 1165341 w 2330699"/>
                <a:gd name="T1" fmla="*/ 0 h 4381509"/>
                <a:gd name="T2" fmla="*/ 2330667 w 2330699"/>
                <a:gd name="T3" fmla="*/ 2190770 h 4381509"/>
                <a:gd name="T4" fmla="*/ 1165341 w 2330699"/>
                <a:gd name="T5" fmla="*/ 4381540 h 4381509"/>
                <a:gd name="T6" fmla="*/ 0 w 2330699"/>
                <a:gd name="T7" fmla="*/ 2190770 h 4381509"/>
                <a:gd name="T8" fmla="*/ 0 w 2330699"/>
                <a:gd name="T9" fmla="*/ 233070 h 4381509"/>
                <a:gd name="T10" fmla="*/ 68265 w 2330699"/>
                <a:gd name="T11" fmla="*/ 68265 h 4381509"/>
                <a:gd name="T12" fmla="*/ 233071 w 2330699"/>
                <a:gd name="T13" fmla="*/ 1 h 4381509"/>
                <a:gd name="T14" fmla="*/ 2097597 w 2330699"/>
                <a:gd name="T15" fmla="*/ 0 h 4381509"/>
                <a:gd name="T16" fmla="*/ 2262403 w 2330699"/>
                <a:gd name="T17" fmla="*/ 68265 h 4381509"/>
                <a:gd name="T18" fmla="*/ 2330667 w 2330699"/>
                <a:gd name="T19" fmla="*/ 233071 h 4381509"/>
                <a:gd name="T20" fmla="*/ 2330667 w 2330699"/>
                <a:gd name="T21" fmla="*/ 4148455 h 4381509"/>
                <a:gd name="T22" fmla="*/ 2262403 w 2330699"/>
                <a:gd name="T23" fmla="*/ 4313276 h 4381509"/>
                <a:gd name="T24" fmla="*/ 2097597 w 2330699"/>
                <a:gd name="T25" fmla="*/ 4381540 h 4381509"/>
                <a:gd name="T26" fmla="*/ 233070 w 2330699"/>
                <a:gd name="T27" fmla="*/ 4381540 h 4381509"/>
                <a:gd name="T28" fmla="*/ 68265 w 2330699"/>
                <a:gd name="T29" fmla="*/ 4313276 h 4381509"/>
                <a:gd name="T30" fmla="*/ 1 w 2330699"/>
                <a:gd name="T31" fmla="*/ 4148455 h 4381509"/>
                <a:gd name="T32" fmla="*/ 0 w 2330699"/>
                <a:gd name="T33" fmla="*/ 233070 h 4381509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30699"/>
                <a:gd name="T52" fmla="*/ 0 h 4381509"/>
                <a:gd name="T53" fmla="*/ 2330699 w 2330699"/>
                <a:gd name="T54" fmla="*/ 4381509 h 43815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30699" h="4381509">
                  <a:moveTo>
                    <a:pt x="0" y="233070"/>
                  </a:moveTo>
                  <a:cubicBezTo>
                    <a:pt x="0" y="171256"/>
                    <a:pt x="24556" y="111974"/>
                    <a:pt x="68265" y="68265"/>
                  </a:cubicBezTo>
                  <a:cubicBezTo>
                    <a:pt x="111974" y="24556"/>
                    <a:pt x="171257" y="1"/>
                    <a:pt x="233071" y="1"/>
                  </a:cubicBezTo>
                  <a:lnTo>
                    <a:pt x="2097629" y="0"/>
                  </a:lnTo>
                  <a:cubicBezTo>
                    <a:pt x="2159443" y="0"/>
                    <a:pt x="2218725" y="24556"/>
                    <a:pt x="2262435" y="68265"/>
                  </a:cubicBezTo>
                  <a:cubicBezTo>
                    <a:pt x="2306143" y="111974"/>
                    <a:pt x="2330699" y="171257"/>
                    <a:pt x="2330699" y="233071"/>
                  </a:cubicBezTo>
                  <a:cubicBezTo>
                    <a:pt x="2330699" y="1538194"/>
                    <a:pt x="2330699" y="2843317"/>
                    <a:pt x="2330699" y="4148439"/>
                  </a:cubicBezTo>
                  <a:cubicBezTo>
                    <a:pt x="2330699" y="4210254"/>
                    <a:pt x="2306143" y="4269534"/>
                    <a:pt x="2262435" y="4313246"/>
                  </a:cubicBezTo>
                  <a:cubicBezTo>
                    <a:pt x="2218725" y="4356954"/>
                    <a:pt x="2159443" y="4381510"/>
                    <a:pt x="2097629" y="4381510"/>
                  </a:cubicBezTo>
                  <a:lnTo>
                    <a:pt x="233070" y="4381510"/>
                  </a:lnTo>
                  <a:cubicBezTo>
                    <a:pt x="171256" y="4381510"/>
                    <a:pt x="111974" y="4356954"/>
                    <a:pt x="68265" y="4313246"/>
                  </a:cubicBezTo>
                  <a:cubicBezTo>
                    <a:pt x="24556" y="4269534"/>
                    <a:pt x="0" y="4210254"/>
                    <a:pt x="1" y="4148439"/>
                  </a:cubicBezTo>
                  <a:cubicBezTo>
                    <a:pt x="1" y="2843315"/>
                    <a:pt x="0" y="1538193"/>
                    <a:pt x="0" y="233070"/>
                  </a:cubicBezTo>
                  <a:close/>
                </a:path>
              </a:pathLst>
            </a:custGeom>
            <a:solidFill>
              <a:srgbClr val="FFFFFF"/>
            </a:solidFill>
            <a:ln w="42501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129223" tIns="129223" rIns="129223" bIns="129223" anchor="ctr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  <a:defRPr/>
              </a:pPr>
              <a:r>
                <a:rPr lang="es-ES" sz="1600" b="1" dirty="0">
                  <a:solidFill>
                    <a:schemeClr val="accent6">
                      <a:lumMod val="75000"/>
                    </a:schemeClr>
                  </a:solidFill>
                  <a:latin typeface="Verdana" pitchFamily="34" charset="0"/>
                </a:rPr>
                <a:t>Actualizaciones del plan de proyecto                  </a:t>
              </a: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  <a:defRPr/>
              </a:pPr>
              <a:endParaRPr lang="es-ES" sz="1600" b="1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  <a:defRPr/>
              </a:pPr>
              <a:r>
                <a:rPr lang="es-ES" sz="1600" dirty="0">
                  <a:solidFill>
                    <a:srgbClr val="000000"/>
                  </a:solidFill>
                  <a:latin typeface="Verdana" pitchFamily="34" charset="0"/>
                </a:rPr>
                <a:t>Son cualquier modificación a los contenidos del plan o los detalles de soporte.</a:t>
              </a:r>
            </a:p>
          </p:txBody>
        </p:sp>
        <p:sp>
          <p:nvSpPr>
            <p:cNvPr id="44037" name="4 Forma libre"/>
            <p:cNvSpPr>
              <a:spLocks noChangeArrowheads="1"/>
            </p:cNvSpPr>
            <p:nvPr/>
          </p:nvSpPr>
          <p:spPr bwMode="auto">
            <a:xfrm>
              <a:off x="3442368" y="1714490"/>
              <a:ext cx="2330695" cy="4381512"/>
            </a:xfrm>
            <a:custGeom>
              <a:avLst/>
              <a:gdLst>
                <a:gd name="T0" fmla="*/ 1165323 w 2330699"/>
                <a:gd name="T1" fmla="*/ 0 h 4381509"/>
                <a:gd name="T2" fmla="*/ 2330627 w 2330699"/>
                <a:gd name="T3" fmla="*/ 2190790 h 4381509"/>
                <a:gd name="T4" fmla="*/ 1165323 w 2330699"/>
                <a:gd name="T5" fmla="*/ 4381572 h 4381509"/>
                <a:gd name="T6" fmla="*/ 0 w 2330699"/>
                <a:gd name="T7" fmla="*/ 2190790 h 4381509"/>
                <a:gd name="T8" fmla="*/ 0 w 2330699"/>
                <a:gd name="T9" fmla="*/ 233070 h 4381509"/>
                <a:gd name="T10" fmla="*/ 68265 w 2330699"/>
                <a:gd name="T11" fmla="*/ 68265 h 4381509"/>
                <a:gd name="T12" fmla="*/ 233071 w 2330699"/>
                <a:gd name="T13" fmla="*/ 1 h 4381509"/>
                <a:gd name="T14" fmla="*/ 2097557 w 2330699"/>
                <a:gd name="T15" fmla="*/ 0 h 4381509"/>
                <a:gd name="T16" fmla="*/ 2262363 w 2330699"/>
                <a:gd name="T17" fmla="*/ 68265 h 4381509"/>
                <a:gd name="T18" fmla="*/ 2330627 w 2330699"/>
                <a:gd name="T19" fmla="*/ 233071 h 4381509"/>
                <a:gd name="T20" fmla="*/ 2330627 w 2330699"/>
                <a:gd name="T21" fmla="*/ 4148483 h 4381509"/>
                <a:gd name="T22" fmla="*/ 2262363 w 2330699"/>
                <a:gd name="T23" fmla="*/ 4313308 h 4381509"/>
                <a:gd name="T24" fmla="*/ 2097557 w 2330699"/>
                <a:gd name="T25" fmla="*/ 4381572 h 4381509"/>
                <a:gd name="T26" fmla="*/ 233070 w 2330699"/>
                <a:gd name="T27" fmla="*/ 4381572 h 4381509"/>
                <a:gd name="T28" fmla="*/ 68265 w 2330699"/>
                <a:gd name="T29" fmla="*/ 4313308 h 4381509"/>
                <a:gd name="T30" fmla="*/ 1 w 2330699"/>
                <a:gd name="T31" fmla="*/ 4148483 h 4381509"/>
                <a:gd name="T32" fmla="*/ 0 w 2330699"/>
                <a:gd name="T33" fmla="*/ 233070 h 4381509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30699"/>
                <a:gd name="T52" fmla="*/ 0 h 4381509"/>
                <a:gd name="T53" fmla="*/ 2330699 w 2330699"/>
                <a:gd name="T54" fmla="*/ 4381509 h 43815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30699" h="4381509">
                  <a:moveTo>
                    <a:pt x="0" y="233070"/>
                  </a:moveTo>
                  <a:cubicBezTo>
                    <a:pt x="0" y="171256"/>
                    <a:pt x="24556" y="111974"/>
                    <a:pt x="68265" y="68265"/>
                  </a:cubicBezTo>
                  <a:cubicBezTo>
                    <a:pt x="111974" y="24556"/>
                    <a:pt x="171257" y="1"/>
                    <a:pt x="233071" y="1"/>
                  </a:cubicBezTo>
                  <a:lnTo>
                    <a:pt x="2097629" y="0"/>
                  </a:lnTo>
                  <a:cubicBezTo>
                    <a:pt x="2159443" y="0"/>
                    <a:pt x="2218725" y="24556"/>
                    <a:pt x="2262435" y="68265"/>
                  </a:cubicBezTo>
                  <a:cubicBezTo>
                    <a:pt x="2306143" y="111974"/>
                    <a:pt x="2330699" y="171257"/>
                    <a:pt x="2330699" y="233071"/>
                  </a:cubicBezTo>
                  <a:cubicBezTo>
                    <a:pt x="2330699" y="1538194"/>
                    <a:pt x="2330699" y="2843317"/>
                    <a:pt x="2330699" y="4148439"/>
                  </a:cubicBezTo>
                  <a:cubicBezTo>
                    <a:pt x="2330699" y="4210254"/>
                    <a:pt x="2306143" y="4269534"/>
                    <a:pt x="2262435" y="4313246"/>
                  </a:cubicBezTo>
                  <a:cubicBezTo>
                    <a:pt x="2218725" y="4356954"/>
                    <a:pt x="2159443" y="4381510"/>
                    <a:pt x="2097629" y="4381510"/>
                  </a:cubicBezTo>
                  <a:lnTo>
                    <a:pt x="233070" y="4381510"/>
                  </a:lnTo>
                  <a:cubicBezTo>
                    <a:pt x="171256" y="4381510"/>
                    <a:pt x="111974" y="4356954"/>
                    <a:pt x="68265" y="4313246"/>
                  </a:cubicBezTo>
                  <a:cubicBezTo>
                    <a:pt x="24556" y="4269534"/>
                    <a:pt x="0" y="4210254"/>
                    <a:pt x="1" y="4148439"/>
                  </a:cubicBezTo>
                  <a:cubicBezTo>
                    <a:pt x="1" y="2843315"/>
                    <a:pt x="0" y="1538193"/>
                    <a:pt x="0" y="233070"/>
                  </a:cubicBezTo>
                  <a:close/>
                </a:path>
              </a:pathLst>
            </a:custGeom>
            <a:solidFill>
              <a:srgbClr val="FFFFFF"/>
            </a:solidFill>
            <a:ln w="42501">
              <a:solidFill>
                <a:srgbClr val="33CC33"/>
              </a:solidFill>
              <a:miter lim="800000"/>
              <a:headEnd/>
              <a:tailEnd/>
            </a:ln>
          </p:spPr>
          <p:txBody>
            <a:bodyPr lIns="129223" tIns="129223" rIns="129223" bIns="129223" anchor="ctr" anchorCtr="1"/>
            <a:lstStyle>
              <a:lvl1pPr defTabSz="711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711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711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711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711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700"/>
                </a:spcAft>
                <a:buFontTx/>
                <a:buNone/>
              </a:pPr>
              <a:r>
                <a:rPr lang="es-ES" altLang="es-CR" sz="1600" b="1">
                  <a:solidFill>
                    <a:srgbClr val="000000"/>
                  </a:solidFill>
                  <a:latin typeface="Verdana" panose="020B0604030504040204" pitchFamily="34" charset="0"/>
                </a:rPr>
                <a:t>Acciones correctivas</a:t>
              </a:r>
              <a:endParaRPr lang="es-ES" altLang="es-CR" sz="160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4038" name="5 Forma libre"/>
            <p:cNvSpPr>
              <a:spLocks noChangeArrowheads="1"/>
            </p:cNvSpPr>
            <p:nvPr/>
          </p:nvSpPr>
          <p:spPr bwMode="auto">
            <a:xfrm>
              <a:off x="6164628" y="1714490"/>
              <a:ext cx="2330695" cy="4381512"/>
            </a:xfrm>
            <a:custGeom>
              <a:avLst/>
              <a:gdLst>
                <a:gd name="T0" fmla="*/ 1165323 w 2330699"/>
                <a:gd name="T1" fmla="*/ 0 h 4381509"/>
                <a:gd name="T2" fmla="*/ 2330627 w 2330699"/>
                <a:gd name="T3" fmla="*/ 2190790 h 4381509"/>
                <a:gd name="T4" fmla="*/ 1165323 w 2330699"/>
                <a:gd name="T5" fmla="*/ 4381572 h 4381509"/>
                <a:gd name="T6" fmla="*/ 0 w 2330699"/>
                <a:gd name="T7" fmla="*/ 2190790 h 4381509"/>
                <a:gd name="T8" fmla="*/ 0 w 2330699"/>
                <a:gd name="T9" fmla="*/ 233070 h 4381509"/>
                <a:gd name="T10" fmla="*/ 68265 w 2330699"/>
                <a:gd name="T11" fmla="*/ 68265 h 4381509"/>
                <a:gd name="T12" fmla="*/ 233071 w 2330699"/>
                <a:gd name="T13" fmla="*/ 1 h 4381509"/>
                <a:gd name="T14" fmla="*/ 2097557 w 2330699"/>
                <a:gd name="T15" fmla="*/ 0 h 4381509"/>
                <a:gd name="T16" fmla="*/ 2262363 w 2330699"/>
                <a:gd name="T17" fmla="*/ 68265 h 4381509"/>
                <a:gd name="T18" fmla="*/ 2330627 w 2330699"/>
                <a:gd name="T19" fmla="*/ 233071 h 4381509"/>
                <a:gd name="T20" fmla="*/ 2330627 w 2330699"/>
                <a:gd name="T21" fmla="*/ 4148483 h 4381509"/>
                <a:gd name="T22" fmla="*/ 2262363 w 2330699"/>
                <a:gd name="T23" fmla="*/ 4313308 h 4381509"/>
                <a:gd name="T24" fmla="*/ 2097557 w 2330699"/>
                <a:gd name="T25" fmla="*/ 4381572 h 4381509"/>
                <a:gd name="T26" fmla="*/ 233070 w 2330699"/>
                <a:gd name="T27" fmla="*/ 4381572 h 4381509"/>
                <a:gd name="T28" fmla="*/ 68265 w 2330699"/>
                <a:gd name="T29" fmla="*/ 4313308 h 4381509"/>
                <a:gd name="T30" fmla="*/ 1 w 2330699"/>
                <a:gd name="T31" fmla="*/ 4148483 h 4381509"/>
                <a:gd name="T32" fmla="*/ 0 w 2330699"/>
                <a:gd name="T33" fmla="*/ 233070 h 4381509"/>
                <a:gd name="T34" fmla="*/ 17694720 60000 65536"/>
                <a:gd name="T35" fmla="*/ 0 60000 65536"/>
                <a:gd name="T36" fmla="*/ 5898240 60000 65536"/>
                <a:gd name="T37" fmla="*/ 1179648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30699"/>
                <a:gd name="T52" fmla="*/ 0 h 4381509"/>
                <a:gd name="T53" fmla="*/ 2330699 w 2330699"/>
                <a:gd name="T54" fmla="*/ 4381509 h 43815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30699" h="4381509">
                  <a:moveTo>
                    <a:pt x="0" y="233070"/>
                  </a:moveTo>
                  <a:cubicBezTo>
                    <a:pt x="0" y="171256"/>
                    <a:pt x="24556" y="111974"/>
                    <a:pt x="68265" y="68265"/>
                  </a:cubicBezTo>
                  <a:cubicBezTo>
                    <a:pt x="111974" y="24556"/>
                    <a:pt x="171257" y="1"/>
                    <a:pt x="233071" y="1"/>
                  </a:cubicBezTo>
                  <a:lnTo>
                    <a:pt x="2097629" y="0"/>
                  </a:lnTo>
                  <a:cubicBezTo>
                    <a:pt x="2159443" y="0"/>
                    <a:pt x="2218725" y="24556"/>
                    <a:pt x="2262435" y="68265"/>
                  </a:cubicBezTo>
                  <a:cubicBezTo>
                    <a:pt x="2306143" y="111974"/>
                    <a:pt x="2330699" y="171257"/>
                    <a:pt x="2330699" y="233071"/>
                  </a:cubicBezTo>
                  <a:cubicBezTo>
                    <a:pt x="2330699" y="1538194"/>
                    <a:pt x="2330699" y="2843317"/>
                    <a:pt x="2330699" y="4148439"/>
                  </a:cubicBezTo>
                  <a:cubicBezTo>
                    <a:pt x="2330699" y="4210254"/>
                    <a:pt x="2306143" y="4269534"/>
                    <a:pt x="2262435" y="4313246"/>
                  </a:cubicBezTo>
                  <a:cubicBezTo>
                    <a:pt x="2218725" y="4356954"/>
                    <a:pt x="2159443" y="4381510"/>
                    <a:pt x="2097629" y="4381510"/>
                  </a:cubicBezTo>
                  <a:lnTo>
                    <a:pt x="233070" y="4381510"/>
                  </a:lnTo>
                  <a:cubicBezTo>
                    <a:pt x="171256" y="4381510"/>
                    <a:pt x="111974" y="4356954"/>
                    <a:pt x="68265" y="4313246"/>
                  </a:cubicBezTo>
                  <a:cubicBezTo>
                    <a:pt x="24556" y="4269534"/>
                    <a:pt x="0" y="4210254"/>
                    <a:pt x="1" y="4148439"/>
                  </a:cubicBezTo>
                  <a:cubicBezTo>
                    <a:pt x="1" y="2843315"/>
                    <a:pt x="0" y="1538193"/>
                    <a:pt x="0" y="233070"/>
                  </a:cubicBezTo>
                  <a:close/>
                </a:path>
              </a:pathLst>
            </a:custGeom>
            <a:solidFill>
              <a:srgbClr val="FFFFFF"/>
            </a:solidFill>
            <a:ln w="42501">
              <a:solidFill>
                <a:srgbClr val="7030A0"/>
              </a:solidFill>
              <a:miter lim="800000"/>
              <a:headEnd/>
              <a:tailEnd/>
            </a:ln>
          </p:spPr>
          <p:txBody>
            <a:bodyPr lIns="129223" tIns="129223" rIns="129223" bIns="129223" anchor="ctr" anchorCtr="1"/>
            <a:lstStyle>
              <a:lvl1pPr defTabSz="711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711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711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711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711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700"/>
                </a:spcAft>
                <a:buFontTx/>
                <a:buNone/>
              </a:pPr>
              <a:r>
                <a:rPr lang="es-ES" altLang="es-CR" sz="1600" b="1" dirty="0">
                  <a:solidFill>
                    <a:srgbClr val="7030A0"/>
                  </a:solidFill>
                  <a:latin typeface="Verdana" panose="020B0604030504040204" pitchFamily="34" charset="0"/>
                </a:rPr>
                <a:t>Lecciones aprendidas 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700"/>
                </a:spcAft>
                <a:buFontTx/>
                <a:buNone/>
              </a:pPr>
              <a:r>
                <a:rPr lang="es-ES" altLang="es-CR" sz="1200" dirty="0">
                  <a:solidFill>
                    <a:srgbClr val="000000"/>
                  </a:solidFill>
                  <a:latin typeface="Verdana" panose="020B0604030504040204" pitchFamily="34" charset="0"/>
                </a:rPr>
                <a:t>Las causas de variaciones, el razonamiento tras la acción correctiva tomada y otros tipos de lecciones aprendidas deben ser documentadas para ser parte de la base de datos histórica de este y otros proyectos, de la organización (se le conoce como administración del conocimiento</a:t>
              </a:r>
              <a:endParaRPr lang="es-CR" altLang="es-CR" sz="1200" dirty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26567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6156176" y="1124744"/>
            <a:ext cx="281463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es-AR" sz="6600" b="1" dirty="0">
                <a:latin typeface="+mj-lt"/>
                <a:cs typeface="Arial" charset="0"/>
              </a:rPr>
              <a:t/>
            </a:r>
            <a:br>
              <a:rPr lang="es-AR" sz="6600" b="1" dirty="0">
                <a:latin typeface="+mj-lt"/>
                <a:cs typeface="Arial" charset="0"/>
              </a:rPr>
            </a:br>
            <a:r>
              <a:rPr lang="es-AR" sz="3200" b="1" dirty="0">
                <a:latin typeface="+mj-lt"/>
                <a:cs typeface="Arial" charset="0"/>
              </a:rPr>
              <a:t>Ejemplo Plantilla del Control Integrado de Cambios</a:t>
            </a:r>
            <a:endParaRPr lang="es-ES" sz="3200" b="1" dirty="0">
              <a:latin typeface="+mj-lt"/>
              <a:cs typeface="Arial" charset="0"/>
            </a:endParaRPr>
          </a:p>
        </p:txBody>
      </p:sp>
      <p:pic>
        <p:nvPicPr>
          <p:cNvPr id="60419" name="Picture 5"/>
          <p:cNvPicPr>
            <a:picLocks noChangeAspect="1" noChangeArrowheads="1"/>
          </p:cNvPicPr>
          <p:nvPr/>
        </p:nvPicPr>
        <p:blipFill rotWithShape="1">
          <a:blip r:embed="rId2"/>
          <a:srcRect t="7650"/>
          <a:stretch/>
        </p:blipFill>
        <p:spPr bwMode="auto">
          <a:xfrm>
            <a:off x="19499" y="1236980"/>
            <a:ext cx="6064669" cy="5621019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232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Rectángulo"/>
          <p:cNvSpPr>
            <a:spLocks noChangeArrowheads="1"/>
          </p:cNvSpPr>
          <p:nvPr/>
        </p:nvSpPr>
        <p:spPr bwMode="auto">
          <a:xfrm>
            <a:off x="323528" y="1772816"/>
            <a:ext cx="792003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R" altLang="es-CR" sz="3600" b="1" dirty="0">
                <a:latin typeface="Segoe UI Light" panose="020B0502040204020203" pitchFamily="34" charset="0"/>
              </a:rPr>
              <a:t>“El futuro pertenece a los que están capacitados. Pertenece a los que son muy, muy buenos en lo que hacen. No pertenece a los que tienen buenas intenciones“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s-CR" altLang="es-CR" sz="3600" b="1" dirty="0">
              <a:latin typeface="Segoe UI Light" panose="020B0502040204020203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CR" altLang="es-CR" sz="3600" b="1" dirty="0">
                <a:latin typeface="Segoe UI Light" panose="020B0502040204020203" pitchFamily="34" charset="0"/>
              </a:rPr>
              <a:t>- Brian Tracy</a:t>
            </a:r>
          </a:p>
        </p:txBody>
      </p:sp>
    </p:spTree>
    <p:extLst>
      <p:ext uri="{BB962C8B-B14F-4D97-AF65-F5344CB8AC3E}">
        <p14:creationId xmlns:p14="http://schemas.microsoft.com/office/powerpoint/2010/main" val="2984662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iStock_000011491199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80220"/>
            <a:ext cx="6876000" cy="515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188640" y="1609604"/>
            <a:ext cx="9144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5400" b="1" dirty="0">
                <a:solidFill>
                  <a:srgbClr val="7030A0"/>
                </a:solidFill>
                <a:latin typeface="+mj-lt"/>
              </a:rPr>
              <a:t>El Plan de Proyecto</a:t>
            </a:r>
            <a:endParaRPr lang="es-CR" sz="54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602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iStock_000003272902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0"/>
          <a:stretch>
            <a:fillRect/>
          </a:stretch>
        </p:blipFill>
        <p:spPr bwMode="auto">
          <a:xfrm>
            <a:off x="110741" y="1372709"/>
            <a:ext cx="6960000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117386"/>
            <a:ext cx="708548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s-CR" sz="3200" b="1" dirty="0">
                <a:solidFill>
                  <a:schemeClr val="bg1"/>
                </a:solidFill>
                <a:latin typeface="+mj-lt"/>
              </a:rPr>
              <a:t>Un plan para dirigir el proyecto</a:t>
            </a:r>
          </a:p>
          <a:p>
            <a:pPr marL="355600" indent="-355600">
              <a:buClr>
                <a:srgbClr val="FFC000"/>
              </a:buClr>
              <a:buFont typeface="Arial" pitchFamily="34" charset="0"/>
              <a:buChar char="•"/>
              <a:defRPr/>
            </a:pPr>
            <a:endParaRPr lang="es-CR" sz="600" b="1" dirty="0">
              <a:solidFill>
                <a:schemeClr val="bg1"/>
              </a:solidFill>
              <a:latin typeface="+mj-lt"/>
            </a:endParaRPr>
          </a:p>
          <a:p>
            <a:pPr marL="355600" indent="-355600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s-CR" sz="3200" b="1" dirty="0">
                <a:solidFill>
                  <a:schemeClr val="bg1"/>
                </a:solidFill>
                <a:latin typeface="+mj-lt"/>
              </a:rPr>
              <a:t>Elaborado y actualizado gradualmente</a:t>
            </a:r>
          </a:p>
          <a:p>
            <a:pPr marL="355600" indent="-355600">
              <a:buClr>
                <a:srgbClr val="FFC000"/>
              </a:buClr>
              <a:buFont typeface="Arial" pitchFamily="34" charset="0"/>
              <a:buChar char="•"/>
              <a:defRPr/>
            </a:pPr>
            <a:endParaRPr lang="es-CR" sz="600" b="1" dirty="0">
              <a:solidFill>
                <a:schemeClr val="bg1"/>
              </a:solidFill>
              <a:latin typeface="+mj-lt"/>
            </a:endParaRPr>
          </a:p>
          <a:p>
            <a:pPr marL="355600" indent="-355600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s-CR" sz="3200" b="1" dirty="0">
                <a:solidFill>
                  <a:schemeClr val="bg1"/>
                </a:solidFill>
                <a:latin typeface="+mj-lt"/>
              </a:rPr>
              <a:t>Controlado y aprobado mediante un control integral de cambios</a:t>
            </a:r>
          </a:p>
        </p:txBody>
      </p:sp>
      <p:sp>
        <p:nvSpPr>
          <p:cNvPr id="5" name="Rectangle 1"/>
          <p:cNvSpPr/>
          <p:nvPr/>
        </p:nvSpPr>
        <p:spPr>
          <a:xfrm>
            <a:off x="0" y="1700808"/>
            <a:ext cx="4752528" cy="1439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3600" b="1" dirty="0">
                <a:solidFill>
                  <a:schemeClr val="bg1"/>
                </a:solidFill>
              </a:rPr>
              <a:t>¿Cuál debe ser el resultado final del proceso?</a:t>
            </a:r>
          </a:p>
        </p:txBody>
      </p:sp>
    </p:spTree>
    <p:extLst>
      <p:ext uri="{BB962C8B-B14F-4D97-AF65-F5344CB8AC3E}">
        <p14:creationId xmlns:p14="http://schemas.microsoft.com/office/powerpoint/2010/main" val="61925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8 Grupo"/>
          <p:cNvGrpSpPr>
            <a:grpSpLocks/>
          </p:cNvGrpSpPr>
          <p:nvPr/>
        </p:nvGrpSpPr>
        <p:grpSpPr bwMode="auto">
          <a:xfrm>
            <a:off x="107504" y="1885904"/>
            <a:ext cx="8915400" cy="4798411"/>
            <a:chOff x="107504" y="1885904"/>
            <a:chExt cx="8915400" cy="4798411"/>
          </a:xfrm>
        </p:grpSpPr>
        <p:sp>
          <p:nvSpPr>
            <p:cNvPr id="5" name="Right Arrow 4"/>
            <p:cNvSpPr/>
            <p:nvPr/>
          </p:nvSpPr>
          <p:spPr>
            <a:xfrm>
              <a:off x="107504" y="2798115"/>
              <a:ext cx="8915400" cy="3886200"/>
            </a:xfrm>
            <a:prstGeom prst="rightArrow">
              <a:avLst>
                <a:gd name="adj1" fmla="val 50000"/>
                <a:gd name="adj2" fmla="val 40518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R" dirty="0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516510" y="2946137"/>
              <a:ext cx="2057400" cy="35901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2000" dirty="0">
                  <a:solidFill>
                    <a:schemeClr val="tx1"/>
                  </a:solidFill>
                </a:rPr>
                <a:t>Acta de Constitución del Proyecto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2000" dirty="0">
                  <a:solidFill>
                    <a:schemeClr val="tx1"/>
                  </a:solidFill>
                </a:rPr>
                <a:t>Salidas de otros procesos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2000" dirty="0">
                  <a:solidFill>
                    <a:schemeClr val="tx1"/>
                  </a:solidFill>
                </a:rPr>
                <a:t>Factores ambientales de la empresa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2000" dirty="0">
                  <a:solidFill>
                    <a:schemeClr val="tx1"/>
                  </a:solidFill>
                </a:rPr>
                <a:t>Activos de los procesos de la organización</a:t>
              </a:r>
              <a:endParaRPr lang="es-CR" sz="2000" dirty="0">
                <a:solidFill>
                  <a:schemeClr val="tx1"/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2819400" y="2946136"/>
              <a:ext cx="2057400" cy="35308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2000" dirty="0">
                  <a:solidFill>
                    <a:schemeClr val="tx1"/>
                  </a:solidFill>
                </a:rPr>
                <a:t>Juicio Experto</a:t>
              </a:r>
            </a:p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2000" dirty="0">
                  <a:solidFill>
                    <a:schemeClr val="tx1"/>
                  </a:solidFill>
                </a:rPr>
                <a:t>Técnicas de facilitación</a:t>
              </a:r>
              <a:endParaRPr lang="es-CR" sz="2000" dirty="0">
                <a:solidFill>
                  <a:schemeClr val="tx1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029200" y="2946136"/>
              <a:ext cx="2057400" cy="3530864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7800" indent="-177800">
                <a:buFont typeface="Arial" pitchFamily="34" charset="0"/>
                <a:buChar char="•"/>
                <a:defRPr/>
              </a:pPr>
              <a:r>
                <a:rPr lang="es-MX" sz="2000" dirty="0">
                  <a:solidFill>
                    <a:schemeClr val="tx1"/>
                  </a:solidFill>
                </a:rPr>
                <a:t>Plan de Dirección del Proyecto</a:t>
              </a:r>
              <a:endParaRPr lang="es-CR" sz="2000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16510" y="1885904"/>
              <a:ext cx="2057400" cy="838200"/>
            </a:xfrm>
            <a:prstGeom prst="roundRect">
              <a:avLst/>
            </a:prstGeom>
            <a:solidFill>
              <a:srgbClr val="9900CC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b="1" dirty="0"/>
                <a:t>ENTRADAS</a:t>
              </a:r>
              <a:endParaRPr lang="es-CR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753342" y="1885904"/>
              <a:ext cx="2286000" cy="838200"/>
            </a:xfrm>
            <a:prstGeom prst="roundRect">
              <a:avLst/>
            </a:prstGeom>
            <a:solidFill>
              <a:srgbClr val="00C800"/>
            </a:solidFill>
            <a:ln>
              <a:solidFill>
                <a:srgbClr val="00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b="1" dirty="0"/>
                <a:t>HERRAMIENTAS Y TÉCNICAS</a:t>
              </a:r>
              <a:endParaRPr lang="es-CR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148064" y="1885904"/>
              <a:ext cx="2057400" cy="838200"/>
            </a:xfrm>
            <a:prstGeom prst="round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b="1" dirty="0"/>
                <a:t>SALIDAS</a:t>
              </a:r>
              <a:endParaRPr lang="es-C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1446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CuadroTexto"/>
          <p:cNvSpPr txBox="1">
            <a:spLocks noChangeArrowheads="1"/>
          </p:cNvSpPr>
          <p:nvPr/>
        </p:nvSpPr>
        <p:spPr bwMode="auto">
          <a:xfrm>
            <a:off x="5940152" y="3284984"/>
            <a:ext cx="26642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R" altLang="es-CR" sz="2800" b="1" dirty="0">
                <a:latin typeface="Times New Roman" panose="02020603050405020304" pitchFamily="18" charset="0"/>
              </a:rPr>
              <a:t>Relación con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R" altLang="es-CR" sz="2800" b="1" dirty="0">
                <a:latin typeface="Times New Roman" panose="02020603050405020304" pitchFamily="18" charset="0"/>
              </a:rPr>
              <a:t>otros procesos</a:t>
            </a:r>
          </a:p>
        </p:txBody>
      </p:sp>
      <p:pic>
        <p:nvPicPr>
          <p:cNvPr id="921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9" t="19612" r="37234" b="15086"/>
          <a:stretch>
            <a:fillRect/>
          </a:stretch>
        </p:blipFill>
        <p:spPr bwMode="auto">
          <a:xfrm>
            <a:off x="179512" y="1369709"/>
            <a:ext cx="4825255" cy="538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19 CuadroTexto"/>
          <p:cNvSpPr txBox="1">
            <a:spLocks noChangeArrowheads="1"/>
          </p:cNvSpPr>
          <p:nvPr/>
        </p:nvSpPr>
        <p:spPr bwMode="auto">
          <a:xfrm>
            <a:off x="3795713" y="6623050"/>
            <a:ext cx="14239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R" altLang="es-CR" sz="1100">
                <a:latin typeface="Times New Roman" panose="02020603050405020304" pitchFamily="18" charset="0"/>
              </a:rPr>
              <a:t>Fuente PMBOK 2013</a:t>
            </a:r>
          </a:p>
        </p:txBody>
      </p:sp>
    </p:spTree>
    <p:extLst>
      <p:ext uri="{BB962C8B-B14F-4D97-AF65-F5344CB8AC3E}">
        <p14:creationId xmlns:p14="http://schemas.microsoft.com/office/powerpoint/2010/main" val="336502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iStock_000007397367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61"/>
          <a:stretch>
            <a:fillRect/>
          </a:stretch>
        </p:blipFill>
        <p:spPr bwMode="auto">
          <a:xfrm>
            <a:off x="204789" y="2735354"/>
            <a:ext cx="7535564" cy="412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540568" y="1535204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R" sz="7200" b="1" dirty="0">
                <a:solidFill>
                  <a:srgbClr val="00B0F0"/>
                </a:solidFill>
                <a:latin typeface="+mj-lt"/>
              </a:rPr>
              <a:t>Plan de Proyecto</a:t>
            </a:r>
          </a:p>
        </p:txBody>
      </p:sp>
    </p:spTree>
    <p:extLst>
      <p:ext uri="{BB962C8B-B14F-4D97-AF65-F5344CB8AC3E}">
        <p14:creationId xmlns:p14="http://schemas.microsoft.com/office/powerpoint/2010/main" val="246522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2865</TotalTime>
  <Words>930</Words>
  <Application>Microsoft Macintosh PowerPoint</Application>
  <PresentationFormat>On-screen Show (4:3)</PresentationFormat>
  <Paragraphs>179</Paragraphs>
  <Slides>44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Resultados del Control Integrado de Cambios</vt:lpstr>
      <vt:lpstr>PowerPoint Presentation</vt:lpstr>
      <vt:lpstr>PowerPoint Presentation</vt:lpstr>
    </vt:vector>
  </TitlesOfParts>
  <Company>UCI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1 CURSO PLANEACION ESTRATÉGICA</dc:title>
  <dc:creator>RAMIRO FONSECA MACRINI</dc:creator>
  <dc:description>Uso y reproducción sólo bajo permiso escrito del autor.</dc:description>
  <cp:lastModifiedBy>Carlos Brenes</cp:lastModifiedBy>
  <cp:revision>99</cp:revision>
  <dcterms:created xsi:type="dcterms:W3CDTF">2005-05-25T03:07:22Z</dcterms:created>
  <dcterms:modified xsi:type="dcterms:W3CDTF">2015-10-17T06:05:25Z</dcterms:modified>
</cp:coreProperties>
</file>