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326" r:id="rId16"/>
    <p:sldId id="271" r:id="rId17"/>
    <p:sldId id="272" r:id="rId18"/>
    <p:sldId id="273" r:id="rId19"/>
    <p:sldId id="274" r:id="rId20"/>
    <p:sldId id="327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328" r:id="rId37"/>
    <p:sldId id="290" r:id="rId38"/>
    <p:sldId id="291" r:id="rId39"/>
    <p:sldId id="292" r:id="rId40"/>
    <p:sldId id="329" r:id="rId41"/>
    <p:sldId id="330" r:id="rId42"/>
    <p:sldId id="331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32" r:id="rId73"/>
    <p:sldId id="333" r:id="rId74"/>
    <p:sldId id="334" r:id="rId75"/>
    <p:sldId id="335" r:id="rId76"/>
    <p:sldId id="336" r:id="rId77"/>
    <p:sldId id="337" r:id="rId78"/>
    <p:sldId id="339" r:id="rId79"/>
    <p:sldId id="338" r:id="rId80"/>
  </p:sldIdLst>
  <p:sldSz cx="9144000" cy="6858000" type="screen4x3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72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B5D0A4-2F69-4F79-94D7-0B1D68827604}" type="doc">
      <dgm:prSet loTypeId="urn:microsoft.com/office/officeart/2005/8/layout/default#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F4F16B-9E1A-4AAB-BB20-991CDA159F74}">
      <dgm:prSet phldrT="[Texto]"/>
      <dgm:spPr>
        <a:solidFill>
          <a:srgbClr val="FFC000"/>
        </a:solidFill>
      </dgm:spPr>
      <dgm:t>
        <a:bodyPr/>
        <a:lstStyle/>
        <a:p>
          <a:r>
            <a:rPr lang="es-CR" dirty="0" smtClean="0"/>
            <a:t>Mano de obra calificada</a:t>
          </a:r>
          <a:endParaRPr lang="en-US" dirty="0"/>
        </a:p>
      </dgm:t>
    </dgm:pt>
    <dgm:pt modelId="{5F0B9EC7-5D2B-44FA-BB3E-74FAC845F5D3}" type="parTrans" cxnId="{4FB9DCBE-31D4-4E4D-97C1-8C7B372F627C}">
      <dgm:prSet/>
      <dgm:spPr/>
      <dgm:t>
        <a:bodyPr/>
        <a:lstStyle/>
        <a:p>
          <a:endParaRPr lang="en-US"/>
        </a:p>
      </dgm:t>
    </dgm:pt>
    <dgm:pt modelId="{0A6C3D75-3BE1-4F0D-81B0-947E8759BA64}" type="sibTrans" cxnId="{4FB9DCBE-31D4-4E4D-97C1-8C7B372F627C}">
      <dgm:prSet/>
      <dgm:spPr/>
      <dgm:t>
        <a:bodyPr/>
        <a:lstStyle/>
        <a:p>
          <a:endParaRPr lang="en-US"/>
        </a:p>
      </dgm:t>
    </dgm:pt>
    <dgm:pt modelId="{EED25889-7D76-4F6D-89EF-85E565B7962A}">
      <dgm:prSet phldrT="[Texto]"/>
      <dgm:spPr>
        <a:solidFill>
          <a:srgbClr val="0070C0"/>
        </a:solidFill>
      </dgm:spPr>
      <dgm:t>
        <a:bodyPr/>
        <a:lstStyle/>
        <a:p>
          <a:r>
            <a:rPr lang="es-CR" dirty="0" smtClean="0"/>
            <a:t>Mano de obra no calificada</a:t>
          </a:r>
          <a:endParaRPr lang="en-US" dirty="0"/>
        </a:p>
      </dgm:t>
    </dgm:pt>
    <dgm:pt modelId="{80D2BA9B-56A2-4E7F-9ADC-511242D3B1A6}" type="parTrans" cxnId="{3F3D2FC8-AD4F-45D9-934D-FD5E4F95A701}">
      <dgm:prSet/>
      <dgm:spPr/>
      <dgm:t>
        <a:bodyPr/>
        <a:lstStyle/>
        <a:p>
          <a:endParaRPr lang="en-US"/>
        </a:p>
      </dgm:t>
    </dgm:pt>
    <dgm:pt modelId="{54BF947E-A7EB-4921-88C5-BBFE66743839}" type="sibTrans" cxnId="{3F3D2FC8-AD4F-45D9-934D-FD5E4F95A701}">
      <dgm:prSet/>
      <dgm:spPr/>
      <dgm:t>
        <a:bodyPr/>
        <a:lstStyle/>
        <a:p>
          <a:endParaRPr lang="en-US"/>
        </a:p>
      </dgm:t>
    </dgm:pt>
    <dgm:pt modelId="{C311041F-9434-4F9D-873A-0EF545F70B74}">
      <dgm:prSet phldrT="[Texto]"/>
      <dgm:spPr>
        <a:solidFill>
          <a:srgbClr val="7030A0"/>
        </a:solidFill>
      </dgm:spPr>
      <dgm:t>
        <a:bodyPr/>
        <a:lstStyle/>
        <a:p>
          <a:r>
            <a:rPr lang="es-CR" dirty="0" smtClean="0"/>
            <a:t>La divisa</a:t>
          </a:r>
          <a:endParaRPr lang="en-US" dirty="0"/>
        </a:p>
      </dgm:t>
    </dgm:pt>
    <dgm:pt modelId="{FA0F2381-26DD-4837-BE3B-71A0AF29AD9E}" type="parTrans" cxnId="{920DEC3B-E4D7-432B-9EAF-E6BDB35E2D07}">
      <dgm:prSet/>
      <dgm:spPr/>
      <dgm:t>
        <a:bodyPr/>
        <a:lstStyle/>
        <a:p>
          <a:endParaRPr lang="en-US"/>
        </a:p>
      </dgm:t>
    </dgm:pt>
    <dgm:pt modelId="{DCD872C8-F885-4833-80CB-858C606EF823}" type="sibTrans" cxnId="{920DEC3B-E4D7-432B-9EAF-E6BDB35E2D07}">
      <dgm:prSet/>
      <dgm:spPr/>
      <dgm:t>
        <a:bodyPr/>
        <a:lstStyle/>
        <a:p>
          <a:endParaRPr lang="en-US"/>
        </a:p>
      </dgm:t>
    </dgm:pt>
    <dgm:pt modelId="{2AC91F5B-FE2A-4199-A038-709A93045225}">
      <dgm:prSet phldrT="[Texto]"/>
      <dgm:spPr>
        <a:solidFill>
          <a:srgbClr val="C00000"/>
        </a:solidFill>
      </dgm:spPr>
      <dgm:t>
        <a:bodyPr/>
        <a:lstStyle/>
        <a:p>
          <a:r>
            <a:rPr lang="es-CR" dirty="0" smtClean="0"/>
            <a:t>El capital</a:t>
          </a:r>
          <a:endParaRPr lang="en-US" dirty="0"/>
        </a:p>
      </dgm:t>
    </dgm:pt>
    <dgm:pt modelId="{09AD3988-F87A-4700-BD84-9332974493DE}" type="parTrans" cxnId="{553FF61E-2564-4AF5-A237-3EA401C7BB97}">
      <dgm:prSet/>
      <dgm:spPr/>
      <dgm:t>
        <a:bodyPr/>
        <a:lstStyle/>
        <a:p>
          <a:endParaRPr lang="en-US"/>
        </a:p>
      </dgm:t>
    </dgm:pt>
    <dgm:pt modelId="{AC7D153B-206C-4449-A0EF-6213C40F661C}" type="sibTrans" cxnId="{553FF61E-2564-4AF5-A237-3EA401C7BB97}">
      <dgm:prSet/>
      <dgm:spPr/>
      <dgm:t>
        <a:bodyPr/>
        <a:lstStyle/>
        <a:p>
          <a:endParaRPr lang="en-US"/>
        </a:p>
      </dgm:t>
    </dgm:pt>
    <dgm:pt modelId="{E14D16E8-CEB0-4666-9B0C-D627542C6EC1}">
      <dgm:prSet phldrT="[Texto]"/>
      <dgm:spPr>
        <a:solidFill>
          <a:srgbClr val="00B050"/>
        </a:solidFill>
      </dgm:spPr>
      <dgm:t>
        <a:bodyPr/>
        <a:lstStyle/>
        <a:p>
          <a:r>
            <a:rPr lang="es-CR" dirty="0" smtClean="0"/>
            <a:t>Inversión</a:t>
          </a:r>
          <a:endParaRPr lang="en-US" dirty="0"/>
        </a:p>
      </dgm:t>
    </dgm:pt>
    <dgm:pt modelId="{13AA2398-C673-4F81-8A51-454412142425}" type="parTrans" cxnId="{D8647BF1-8FDA-481C-84C8-1D649EE78422}">
      <dgm:prSet/>
      <dgm:spPr/>
      <dgm:t>
        <a:bodyPr/>
        <a:lstStyle/>
        <a:p>
          <a:endParaRPr lang="en-US"/>
        </a:p>
      </dgm:t>
    </dgm:pt>
    <dgm:pt modelId="{AD37F5D2-8FA6-4D02-954A-1BA58AE0F199}" type="sibTrans" cxnId="{D8647BF1-8FDA-481C-84C8-1D649EE78422}">
      <dgm:prSet/>
      <dgm:spPr/>
      <dgm:t>
        <a:bodyPr/>
        <a:lstStyle/>
        <a:p>
          <a:endParaRPr lang="en-US"/>
        </a:p>
      </dgm:t>
    </dgm:pt>
    <dgm:pt modelId="{B64EB683-91F7-4E68-B202-D330982E20FF}" type="pres">
      <dgm:prSet presAssocID="{12B5D0A4-2F69-4F79-94D7-0B1D6882760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C2C9A27-C208-4DEA-BB5F-DAAD849A4FD7}" type="pres">
      <dgm:prSet presAssocID="{6BF4F16B-9E1A-4AAB-BB20-991CDA159F7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2C6C62-7012-4C00-A86D-551570E2CA53}" type="pres">
      <dgm:prSet presAssocID="{0A6C3D75-3BE1-4F0D-81B0-947E8759BA64}" presName="sibTrans" presStyleCnt="0"/>
      <dgm:spPr/>
    </dgm:pt>
    <dgm:pt modelId="{E4FE6B4D-15D4-4217-B4D0-357C00F8E7A8}" type="pres">
      <dgm:prSet presAssocID="{EED25889-7D76-4F6D-89EF-85E565B7962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D85156-A769-4CC0-B6D6-ECD0950499ED}" type="pres">
      <dgm:prSet presAssocID="{54BF947E-A7EB-4921-88C5-BBFE66743839}" presName="sibTrans" presStyleCnt="0"/>
      <dgm:spPr/>
    </dgm:pt>
    <dgm:pt modelId="{83BAB003-D1AA-4112-9370-671FD86424F5}" type="pres">
      <dgm:prSet presAssocID="{C311041F-9434-4F9D-873A-0EF545F70B7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02ADF4-196B-4D46-BAE8-2924C13CC101}" type="pres">
      <dgm:prSet presAssocID="{DCD872C8-F885-4833-80CB-858C606EF823}" presName="sibTrans" presStyleCnt="0"/>
      <dgm:spPr/>
    </dgm:pt>
    <dgm:pt modelId="{8CE9F726-B824-4555-B563-E640F4C859CD}" type="pres">
      <dgm:prSet presAssocID="{2AC91F5B-FE2A-4199-A038-709A9304522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E276E6-5666-48B8-BB64-BF2DCCC0846D}" type="pres">
      <dgm:prSet presAssocID="{AC7D153B-206C-4449-A0EF-6213C40F661C}" presName="sibTrans" presStyleCnt="0"/>
      <dgm:spPr/>
    </dgm:pt>
    <dgm:pt modelId="{7A12E76B-B897-4E3A-B4B0-02BEAB65BF3F}" type="pres">
      <dgm:prSet presAssocID="{E14D16E8-CEB0-4666-9B0C-D627542C6EC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20DEC3B-E4D7-432B-9EAF-E6BDB35E2D07}" srcId="{12B5D0A4-2F69-4F79-94D7-0B1D68827604}" destId="{C311041F-9434-4F9D-873A-0EF545F70B74}" srcOrd="2" destOrd="0" parTransId="{FA0F2381-26DD-4837-BE3B-71A0AF29AD9E}" sibTransId="{DCD872C8-F885-4833-80CB-858C606EF823}"/>
    <dgm:cxn modelId="{D8647BF1-8FDA-481C-84C8-1D649EE78422}" srcId="{12B5D0A4-2F69-4F79-94D7-0B1D68827604}" destId="{E14D16E8-CEB0-4666-9B0C-D627542C6EC1}" srcOrd="4" destOrd="0" parTransId="{13AA2398-C673-4F81-8A51-454412142425}" sibTransId="{AD37F5D2-8FA6-4D02-954A-1BA58AE0F199}"/>
    <dgm:cxn modelId="{C20E3447-81B2-4B65-8BAA-6399F849A35E}" type="presOf" srcId="{EED25889-7D76-4F6D-89EF-85E565B7962A}" destId="{E4FE6B4D-15D4-4217-B4D0-357C00F8E7A8}" srcOrd="0" destOrd="0" presId="urn:microsoft.com/office/officeart/2005/8/layout/default#4"/>
    <dgm:cxn modelId="{562EC7C4-7039-4A58-BBA0-9FBC8B7ABF08}" type="presOf" srcId="{12B5D0A4-2F69-4F79-94D7-0B1D68827604}" destId="{B64EB683-91F7-4E68-B202-D330982E20FF}" srcOrd="0" destOrd="0" presId="urn:microsoft.com/office/officeart/2005/8/layout/default#4"/>
    <dgm:cxn modelId="{88A745A3-0967-4331-804D-0626285C1F3A}" type="presOf" srcId="{E14D16E8-CEB0-4666-9B0C-D627542C6EC1}" destId="{7A12E76B-B897-4E3A-B4B0-02BEAB65BF3F}" srcOrd="0" destOrd="0" presId="urn:microsoft.com/office/officeart/2005/8/layout/default#4"/>
    <dgm:cxn modelId="{2C502293-A922-472C-A2FB-448B16EFBBD2}" type="presOf" srcId="{6BF4F16B-9E1A-4AAB-BB20-991CDA159F74}" destId="{DC2C9A27-C208-4DEA-BB5F-DAAD849A4FD7}" srcOrd="0" destOrd="0" presId="urn:microsoft.com/office/officeart/2005/8/layout/default#4"/>
    <dgm:cxn modelId="{553FF61E-2564-4AF5-A237-3EA401C7BB97}" srcId="{12B5D0A4-2F69-4F79-94D7-0B1D68827604}" destId="{2AC91F5B-FE2A-4199-A038-709A93045225}" srcOrd="3" destOrd="0" parTransId="{09AD3988-F87A-4700-BD84-9332974493DE}" sibTransId="{AC7D153B-206C-4449-A0EF-6213C40F661C}"/>
    <dgm:cxn modelId="{4FB9DCBE-31D4-4E4D-97C1-8C7B372F627C}" srcId="{12B5D0A4-2F69-4F79-94D7-0B1D68827604}" destId="{6BF4F16B-9E1A-4AAB-BB20-991CDA159F74}" srcOrd="0" destOrd="0" parTransId="{5F0B9EC7-5D2B-44FA-BB3E-74FAC845F5D3}" sibTransId="{0A6C3D75-3BE1-4F0D-81B0-947E8759BA64}"/>
    <dgm:cxn modelId="{81773271-DCD9-4374-9DCA-5166ED1FE2FF}" type="presOf" srcId="{C311041F-9434-4F9D-873A-0EF545F70B74}" destId="{83BAB003-D1AA-4112-9370-671FD86424F5}" srcOrd="0" destOrd="0" presId="urn:microsoft.com/office/officeart/2005/8/layout/default#4"/>
    <dgm:cxn modelId="{3F3D2FC8-AD4F-45D9-934D-FD5E4F95A701}" srcId="{12B5D0A4-2F69-4F79-94D7-0B1D68827604}" destId="{EED25889-7D76-4F6D-89EF-85E565B7962A}" srcOrd="1" destOrd="0" parTransId="{80D2BA9B-56A2-4E7F-9ADC-511242D3B1A6}" sibTransId="{54BF947E-A7EB-4921-88C5-BBFE66743839}"/>
    <dgm:cxn modelId="{98A1F802-866D-4ED2-8C0B-68883E805D6A}" type="presOf" srcId="{2AC91F5B-FE2A-4199-A038-709A93045225}" destId="{8CE9F726-B824-4555-B563-E640F4C859CD}" srcOrd="0" destOrd="0" presId="urn:microsoft.com/office/officeart/2005/8/layout/default#4"/>
    <dgm:cxn modelId="{056B3BF9-E74B-4079-8965-F99523E74431}" type="presParOf" srcId="{B64EB683-91F7-4E68-B202-D330982E20FF}" destId="{DC2C9A27-C208-4DEA-BB5F-DAAD849A4FD7}" srcOrd="0" destOrd="0" presId="urn:microsoft.com/office/officeart/2005/8/layout/default#4"/>
    <dgm:cxn modelId="{AF99464C-F7FC-4F29-B653-FEA3EBEC28D4}" type="presParOf" srcId="{B64EB683-91F7-4E68-B202-D330982E20FF}" destId="{D12C6C62-7012-4C00-A86D-551570E2CA53}" srcOrd="1" destOrd="0" presId="urn:microsoft.com/office/officeart/2005/8/layout/default#4"/>
    <dgm:cxn modelId="{3AEB96AE-B86D-4877-A09A-6DE9CB87BA74}" type="presParOf" srcId="{B64EB683-91F7-4E68-B202-D330982E20FF}" destId="{E4FE6B4D-15D4-4217-B4D0-357C00F8E7A8}" srcOrd="2" destOrd="0" presId="urn:microsoft.com/office/officeart/2005/8/layout/default#4"/>
    <dgm:cxn modelId="{3CA23CBF-4D66-44BF-8B09-11D8B923991C}" type="presParOf" srcId="{B64EB683-91F7-4E68-B202-D330982E20FF}" destId="{4CD85156-A769-4CC0-B6D6-ECD0950499ED}" srcOrd="3" destOrd="0" presId="urn:microsoft.com/office/officeart/2005/8/layout/default#4"/>
    <dgm:cxn modelId="{1FB10264-A95A-420D-ABD1-9A4ADB307945}" type="presParOf" srcId="{B64EB683-91F7-4E68-B202-D330982E20FF}" destId="{83BAB003-D1AA-4112-9370-671FD86424F5}" srcOrd="4" destOrd="0" presId="urn:microsoft.com/office/officeart/2005/8/layout/default#4"/>
    <dgm:cxn modelId="{DD065226-28EB-489B-87B3-ED0441EB92B9}" type="presParOf" srcId="{B64EB683-91F7-4E68-B202-D330982E20FF}" destId="{E702ADF4-196B-4D46-BAE8-2924C13CC101}" srcOrd="5" destOrd="0" presId="urn:microsoft.com/office/officeart/2005/8/layout/default#4"/>
    <dgm:cxn modelId="{1ED637C3-6CDF-4586-ACFE-752904D168FC}" type="presParOf" srcId="{B64EB683-91F7-4E68-B202-D330982E20FF}" destId="{8CE9F726-B824-4555-B563-E640F4C859CD}" srcOrd="6" destOrd="0" presId="urn:microsoft.com/office/officeart/2005/8/layout/default#4"/>
    <dgm:cxn modelId="{DEA82DE4-5A81-4B7F-91E7-ADE316B03B2E}" type="presParOf" srcId="{B64EB683-91F7-4E68-B202-D330982E20FF}" destId="{54E276E6-5666-48B8-BB64-BF2DCCC0846D}" srcOrd="7" destOrd="0" presId="urn:microsoft.com/office/officeart/2005/8/layout/default#4"/>
    <dgm:cxn modelId="{DEAC2383-BD93-44F5-93B7-6B33E1B55EA2}" type="presParOf" srcId="{B64EB683-91F7-4E68-B202-D330982E20FF}" destId="{7A12E76B-B897-4E3A-B4B0-02BEAB65BF3F}" srcOrd="8" destOrd="0" presId="urn:microsoft.com/office/officeart/2005/8/layout/default#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2C9A27-C208-4DEA-BB5F-DAAD849A4FD7}">
      <dsp:nvSpPr>
        <dsp:cNvPr id="0" name=""/>
        <dsp:cNvSpPr/>
      </dsp:nvSpPr>
      <dsp:spPr>
        <a:xfrm>
          <a:off x="0" y="576262"/>
          <a:ext cx="2571749" cy="1543050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3200" kern="1200" dirty="0" smtClean="0"/>
            <a:t>Mano de obra calificada</a:t>
          </a:r>
          <a:endParaRPr lang="en-US" sz="3200" kern="1200" dirty="0"/>
        </a:p>
      </dsp:txBody>
      <dsp:txXfrm>
        <a:off x="0" y="576262"/>
        <a:ext cx="2571749" cy="1543050"/>
      </dsp:txXfrm>
    </dsp:sp>
    <dsp:sp modelId="{E4FE6B4D-15D4-4217-B4D0-357C00F8E7A8}">
      <dsp:nvSpPr>
        <dsp:cNvPr id="0" name=""/>
        <dsp:cNvSpPr/>
      </dsp:nvSpPr>
      <dsp:spPr>
        <a:xfrm>
          <a:off x="2828925" y="576262"/>
          <a:ext cx="2571749" cy="1543050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3200" kern="1200" dirty="0" smtClean="0"/>
            <a:t>Mano de obra no calificada</a:t>
          </a:r>
          <a:endParaRPr lang="en-US" sz="3200" kern="1200" dirty="0"/>
        </a:p>
      </dsp:txBody>
      <dsp:txXfrm>
        <a:off x="2828925" y="576262"/>
        <a:ext cx="2571749" cy="1543050"/>
      </dsp:txXfrm>
    </dsp:sp>
    <dsp:sp modelId="{83BAB003-D1AA-4112-9370-671FD86424F5}">
      <dsp:nvSpPr>
        <dsp:cNvPr id="0" name=""/>
        <dsp:cNvSpPr/>
      </dsp:nvSpPr>
      <dsp:spPr>
        <a:xfrm>
          <a:off x="5657849" y="576262"/>
          <a:ext cx="2571749" cy="1543050"/>
        </a:xfrm>
        <a:prstGeom prst="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3200" kern="1200" dirty="0" smtClean="0"/>
            <a:t>La divisa</a:t>
          </a:r>
          <a:endParaRPr lang="en-US" sz="3200" kern="1200" dirty="0"/>
        </a:p>
      </dsp:txBody>
      <dsp:txXfrm>
        <a:off x="5657849" y="576262"/>
        <a:ext cx="2571749" cy="1543050"/>
      </dsp:txXfrm>
    </dsp:sp>
    <dsp:sp modelId="{8CE9F726-B824-4555-B563-E640F4C859CD}">
      <dsp:nvSpPr>
        <dsp:cNvPr id="0" name=""/>
        <dsp:cNvSpPr/>
      </dsp:nvSpPr>
      <dsp:spPr>
        <a:xfrm>
          <a:off x="1414462" y="2376487"/>
          <a:ext cx="2571749" cy="1543050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3200" kern="1200" dirty="0" smtClean="0"/>
            <a:t>El capital</a:t>
          </a:r>
          <a:endParaRPr lang="en-US" sz="3200" kern="1200" dirty="0"/>
        </a:p>
      </dsp:txBody>
      <dsp:txXfrm>
        <a:off x="1414462" y="2376487"/>
        <a:ext cx="2571749" cy="1543050"/>
      </dsp:txXfrm>
    </dsp:sp>
    <dsp:sp modelId="{7A12E76B-B897-4E3A-B4B0-02BEAB65BF3F}">
      <dsp:nvSpPr>
        <dsp:cNvPr id="0" name=""/>
        <dsp:cNvSpPr/>
      </dsp:nvSpPr>
      <dsp:spPr>
        <a:xfrm>
          <a:off x="4243387" y="2376487"/>
          <a:ext cx="2571749" cy="1543050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3200" kern="1200" dirty="0" smtClean="0"/>
            <a:t>Inversión</a:t>
          </a:r>
          <a:endParaRPr lang="en-US" sz="3200" kern="1200" dirty="0"/>
        </a:p>
      </dsp:txBody>
      <dsp:txXfrm>
        <a:off x="4243387" y="2376487"/>
        <a:ext cx="2571749" cy="1543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4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openxmlformats.org/officeDocument/2006/relationships/image" Target="../media/image15.emf"/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12" Type="http://schemas.openxmlformats.org/officeDocument/2006/relationships/image" Target="../media/image14.emf"/><Relationship Id="rId2" Type="http://schemas.openxmlformats.org/officeDocument/2006/relationships/image" Target="../media/image4.emf"/><Relationship Id="rId16" Type="http://schemas.openxmlformats.org/officeDocument/2006/relationships/image" Target="../media/image18.emf"/><Relationship Id="rId1" Type="http://schemas.openxmlformats.org/officeDocument/2006/relationships/image" Target="../media/image3.emf"/><Relationship Id="rId6" Type="http://schemas.openxmlformats.org/officeDocument/2006/relationships/image" Target="../media/image8.emf"/><Relationship Id="rId11" Type="http://schemas.openxmlformats.org/officeDocument/2006/relationships/image" Target="../media/image13.emf"/><Relationship Id="rId5" Type="http://schemas.openxmlformats.org/officeDocument/2006/relationships/image" Target="../media/image7.emf"/><Relationship Id="rId15" Type="http://schemas.openxmlformats.org/officeDocument/2006/relationships/image" Target="../media/image17.emf"/><Relationship Id="rId10" Type="http://schemas.openxmlformats.org/officeDocument/2006/relationships/image" Target="../media/image12.emf"/><Relationship Id="rId4" Type="http://schemas.openxmlformats.org/officeDocument/2006/relationships/image" Target="../media/image6.emf"/><Relationship Id="rId9" Type="http://schemas.openxmlformats.org/officeDocument/2006/relationships/image" Target="../media/image11.emf"/><Relationship Id="rId14" Type="http://schemas.openxmlformats.org/officeDocument/2006/relationships/image" Target="../media/image1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53AA30-FE3C-4774-B61E-A29E8F2C0C22}" type="datetimeFigureOut">
              <a:rPr lang="es-CR" smtClean="0"/>
              <a:pPr/>
              <a:t>13/03/2015</a:t>
            </a:fld>
            <a:endParaRPr lang="es-C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9730F9-5558-49E2-8257-909957273D16}" type="slidenum">
              <a:rPr lang="es-CR" smtClean="0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654335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121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2122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5AE858A-D423-4BCD-A781-CC135D2C6276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043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3043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054ECFD-B6BB-4D5A-80B7-F29C3BA2C884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145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3146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09E6348-5939-4F80-956F-D0FC7370E0A6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48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3248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9426FB4-3BD5-4C4C-903C-E2AE5B398D05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350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3350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7E716BA-22FC-408E-A597-51A34D2867D4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45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3453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F682849-FFCB-45FF-AF1B-CEBD58F57D3A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555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3555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4CC32DE-DD30-4BDF-A3B6-C4388A2845AE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657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365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7317632-5932-47FB-8773-BA84F87D231F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760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3760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29ED4D2-FA1A-4372-853E-CD82DE800ADE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86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386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0545668-E7AC-4999-BAF7-F0E6896DF40E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965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3965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C93535C-E22B-450A-818D-964E2244D508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4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2224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49B8E91-C1F2-4C0C-B395-F19F527A8020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067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4067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ACD264A-1182-4FE4-BDC6-EA0331149D3F}" type="slidenum">
              <a:rPr lang="es-ES" smtClean="0"/>
              <a:pPr/>
              <a:t>23</a:t>
            </a:fld>
            <a:endParaRPr lang="es-E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169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4170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4D247AE-15F5-4EFD-8408-2C53A76618EC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2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4272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6A829C1-43F9-457E-8FDF-59E310856CD1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374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4374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B0559AB-1096-497C-85BF-48181859EE62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477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447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7B58BAF-8178-4991-B3D3-C35446885976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579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4579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6495D4D-E682-4CD4-B84F-D16A7FB9624D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681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4682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D2D1A66-4EA4-40E6-9F60-91847183F0B6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784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4784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12F0829-8C6F-4C84-99A5-461B8B8CC016}" type="slidenum">
              <a:rPr lang="en-US" smtClean="0"/>
              <a:pPr/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886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4886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04479DF-F427-4095-90D0-91111A841A53}" type="slidenum">
              <a:rPr lang="en-US" smtClean="0"/>
              <a:pPr/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989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498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5945F8-2578-4C4D-B210-F38F374CA54A}" type="slidenum">
              <a:rPr lang="en-US" smtClean="0"/>
              <a:pPr/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326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2326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02ED32C-5329-436D-B9D3-9C65FEDA104A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091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5091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BBCBF98-530B-43FF-80D8-0D3001445AF1}" type="slidenum">
              <a:rPr lang="en-US" smtClean="0"/>
              <a:pPr/>
              <a:t>33</a:t>
            </a:fld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193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5194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EF5B4EB-4727-4098-A242-AA6D3E4E913B}" type="slidenum">
              <a:rPr lang="en-US" smtClean="0"/>
              <a:pPr/>
              <a:t>34</a:t>
            </a:fld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6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5296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FC3C713-6DF1-4B64-B24E-D3F38E0BB6D2}" type="slidenum">
              <a:rPr lang="en-US" smtClean="0"/>
              <a:pPr/>
              <a:t>35</a:t>
            </a:fld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98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5398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6FF1D27-1948-4530-B471-DAE3790A4F85}" type="slidenum">
              <a:rPr lang="en-US" smtClean="0"/>
              <a:pPr/>
              <a:t>37</a:t>
            </a:fld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50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550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1AF4303-F591-4DA3-9C5D-0AC3F24452FE}" type="slidenum">
              <a:rPr lang="en-US" smtClean="0"/>
              <a:pPr/>
              <a:t>38</a:t>
            </a:fld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603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5603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B9CFAC5-5024-440F-B0CF-BFF84732CD76}" type="slidenum">
              <a:rPr lang="en-US" smtClean="0"/>
              <a:pPr/>
              <a:t>39</a:t>
            </a:fld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705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5706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00D1E4A-305D-481E-A70F-7267DA03EF85}" type="slidenum">
              <a:rPr lang="en-US" smtClean="0"/>
              <a:pPr/>
              <a:t>43</a:t>
            </a:fld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808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5808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4B74C17-1BB5-47E9-AA21-743D3D7ACF93}" type="slidenum">
              <a:rPr lang="en-US" smtClean="0"/>
              <a:pPr/>
              <a:t>44</a:t>
            </a:fld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910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5910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1EBEEC2-37E1-4377-97FC-A7E972C8D489}" type="slidenum">
              <a:rPr lang="en-US" smtClean="0"/>
              <a:pPr/>
              <a:t>45</a:t>
            </a:fld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01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6013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CA63724-38CB-4DA0-A542-8A2F67CE7085}" type="slidenum">
              <a:rPr lang="en-US" smtClean="0"/>
              <a:pPr/>
              <a:t>46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429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242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15D43C7-057F-4C50-9247-19583B8D0F8D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115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6115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6D1A40C-09AD-43ED-8AA6-51E9895D0DE6}" type="slidenum">
              <a:rPr lang="en-US" smtClean="0"/>
              <a:pPr/>
              <a:t>47</a:t>
            </a:fld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217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621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0C338FD-5084-4BB4-966E-DFF38CD824BB}" type="slidenum">
              <a:rPr lang="en-US" smtClean="0"/>
              <a:pPr/>
              <a:t>48</a:t>
            </a:fld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0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6320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AA234DC-B770-4FA8-A553-B86E9BEA6793}" type="slidenum">
              <a:rPr lang="en-US" smtClean="0"/>
              <a:pPr/>
              <a:t>49</a:t>
            </a:fld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4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64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8A07DC2-D2BF-476F-AADB-019E03E6D3B7}" type="slidenum">
              <a:rPr lang="en-US" smtClean="0"/>
              <a:pPr/>
              <a:t>50</a:t>
            </a:fld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525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6525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5118982-45A8-43FA-B20B-50EB514AE228}" type="slidenum">
              <a:rPr lang="en-US" smtClean="0"/>
              <a:pPr/>
              <a:t>51</a:t>
            </a:fld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627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6627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FE0F516-5F07-46BE-8F36-7B8CA690FF28}" type="slidenum">
              <a:rPr lang="en-US" smtClean="0"/>
              <a:pPr/>
              <a:t>52</a:t>
            </a:fld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729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6730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71A86F5-2418-4DE6-96A6-07380304FBC9}" type="slidenum">
              <a:rPr lang="en-US" smtClean="0"/>
              <a:pPr/>
              <a:t>53</a:t>
            </a:fld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832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6832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8A73F4B-DD4C-4F5C-A8E3-831D5CF2E118}" type="slidenum">
              <a:rPr lang="en-US" smtClean="0"/>
              <a:pPr/>
              <a:t>54</a:t>
            </a:fld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934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6934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E1AC633-1D1F-4AF0-AEB3-4E4A4EAF7754}" type="slidenum">
              <a:rPr lang="en-US" smtClean="0"/>
              <a:pPr/>
              <a:t>55</a:t>
            </a:fld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037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703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AA6EB05-E242-40F4-857B-6066725F11A7}" type="slidenum">
              <a:rPr lang="en-US" smtClean="0"/>
              <a:pPr/>
              <a:t>56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531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2531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831BA8F-0076-4475-8D6A-5A5501B7602C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139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7139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42FD2-6ABA-4ED8-8DBD-CAEFFCECD567}" type="slidenum">
              <a:rPr lang="en-US" smtClean="0"/>
              <a:pPr/>
              <a:t>57</a:t>
            </a:fld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241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7242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234C6F1-B321-4E74-8A1F-C37A00C8F52F}" type="slidenum">
              <a:rPr lang="en-US" smtClean="0"/>
              <a:pPr/>
              <a:t>58</a:t>
            </a:fld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4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7344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F2A7820-21B5-42E6-83F1-51D6141E4818}" type="slidenum">
              <a:rPr lang="en-US" smtClean="0"/>
              <a:pPr/>
              <a:t>59</a:t>
            </a:fld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446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7446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1A1D9B4-3978-4464-9CE1-5C583C9EDA0A}" type="slidenum">
              <a:rPr lang="en-US" smtClean="0"/>
              <a:pPr/>
              <a:t>60</a:t>
            </a:fld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549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754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9549070-5ED3-4937-AFC9-3A08480633F1}" type="slidenum">
              <a:rPr lang="en-US" smtClean="0"/>
              <a:pPr/>
              <a:t>61</a:t>
            </a:fld>
            <a:endParaRPr 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651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7651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B979611-6ABB-4062-B876-2EF5DEEFAA64}" type="slidenum">
              <a:rPr lang="en-US" smtClean="0"/>
              <a:pPr/>
              <a:t>62</a:t>
            </a:fld>
            <a:endParaRPr 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753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7754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87E1312-44F9-474E-87E0-39CF50417681}" type="slidenum">
              <a:rPr lang="en-US" smtClean="0"/>
              <a:pPr/>
              <a:t>63</a:t>
            </a:fld>
            <a:endParaRPr 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856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7856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9A97273-06B1-4919-9120-1A8FECEB0E5A}" type="slidenum">
              <a:rPr lang="en-US" smtClean="0"/>
              <a:pPr/>
              <a:t>64</a:t>
            </a:fld>
            <a:endParaRPr 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958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7958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A593073-E186-44BC-86DF-9DC55CE9ADAD}" type="slidenum">
              <a:rPr lang="en-US" smtClean="0"/>
              <a:pPr/>
              <a:t>65</a:t>
            </a:fld>
            <a:endParaRPr 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06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806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7E41F0C-04AC-4FDE-B315-07B10057618F}" type="slidenum">
              <a:rPr lang="en-US" smtClean="0"/>
              <a:pPr/>
              <a:t>66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633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2634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DA99E8B-5EA1-43EC-99F9-D62E807747FD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163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8163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A640C3C-21E4-4FBE-AB58-8FF6B6E98AF6}" type="slidenum">
              <a:rPr lang="en-US" smtClean="0"/>
              <a:pPr/>
              <a:t>67</a:t>
            </a:fld>
            <a:endParaRPr lang="en-US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265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8266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B367509-E663-4E78-8658-7561D62C0DBA}" type="slidenum">
              <a:rPr lang="en-US" smtClean="0"/>
              <a:pPr/>
              <a:t>68</a:t>
            </a:fld>
            <a:endParaRPr lang="en-U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68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8368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42EFBC7-F654-40E7-B82A-9ABEF90DD175}" type="slidenum">
              <a:rPr lang="en-US" smtClean="0"/>
              <a:pPr/>
              <a:t>69</a:t>
            </a:fld>
            <a:endParaRPr lang="en-US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470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8470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3434C3-AF7F-47F9-85E6-2787ACF12AF5}" type="slidenum">
              <a:rPr lang="en-US" smtClean="0"/>
              <a:pPr/>
              <a:t>70</a:t>
            </a:fld>
            <a:endParaRPr lang="en-US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57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8573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0D144A9-A1FB-4116-A14C-E5D705B662FB}" type="slidenum">
              <a:rPr lang="en-US" smtClean="0"/>
              <a:pPr/>
              <a:t>71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736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2736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5833E16-3BD8-4F6B-84A6-581402DB06CB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838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2838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E38813E-5D39-45FF-A637-9DAE6A8915B3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94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294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3C971CC-C693-44E0-8A76-4D0F1F7B3017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EBC16-60E9-425E-A25B-9C1E7CC0599D}" type="datetime1">
              <a:rPr lang="es-CR" smtClean="0"/>
              <a:pPr/>
              <a:t>13/03/2015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79536-8EE4-42E1-A960-8FF8E284A56C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4DF91-1B9F-4D79-98FB-076BF55DD4AC}" type="datetime1">
              <a:rPr lang="es-CR" smtClean="0"/>
              <a:pPr/>
              <a:t>13/03/2015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79536-8EE4-42E1-A960-8FF8E284A56C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B0DCB-B6A2-4962-B745-62E7CF98A399}" type="datetime1">
              <a:rPr lang="es-CR" smtClean="0"/>
              <a:pPr/>
              <a:t>13/03/2015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79536-8EE4-42E1-A960-8FF8E284A56C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D8BD-D93F-4E7C-9C8E-FF046514C2E4}" type="datetime1">
              <a:rPr lang="es-CR" smtClean="0"/>
              <a:pPr/>
              <a:t>13/03/2015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79536-8EE4-42E1-A960-8FF8E284A56C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A02DB-0777-4D3B-B455-506708178D18}" type="datetime1">
              <a:rPr lang="es-CR" smtClean="0"/>
              <a:pPr/>
              <a:t>13/03/2015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79536-8EE4-42E1-A960-8FF8E284A56C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90246-7FFF-4DB2-B78D-46EE7A99A8E4}" type="datetime1">
              <a:rPr lang="es-CR" smtClean="0"/>
              <a:pPr/>
              <a:t>13/03/2015</a:t>
            </a:fld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79536-8EE4-42E1-A960-8FF8E284A56C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B9A57-5BD5-4BE8-9DC9-54ED77318314}" type="datetime1">
              <a:rPr lang="es-CR" smtClean="0"/>
              <a:pPr/>
              <a:t>13/03/2015</a:t>
            </a:fld>
            <a:endParaRPr lang="es-C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79536-8EE4-42E1-A960-8FF8E284A56C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FFED4-1061-4137-BC2E-735E10C2DB85}" type="datetime1">
              <a:rPr lang="es-CR" smtClean="0"/>
              <a:pPr/>
              <a:t>13/03/2015</a:t>
            </a:fld>
            <a:endParaRPr lang="es-C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79536-8EE4-42E1-A960-8FF8E284A56C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E375E-B6DB-4033-A3BC-92B2322EB07F}" type="datetime1">
              <a:rPr lang="es-CR" smtClean="0"/>
              <a:pPr/>
              <a:t>13/03/2015</a:t>
            </a:fld>
            <a:endParaRPr lang="es-C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79536-8EE4-42E1-A960-8FF8E284A56C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E4320-313A-4575-AB99-EC6473726894}" type="datetime1">
              <a:rPr lang="es-CR" smtClean="0"/>
              <a:pPr/>
              <a:t>13/03/2015</a:t>
            </a:fld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79536-8EE4-42E1-A960-8FF8E284A56C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0DFE8-D490-437C-8686-6B8ABCB457BD}" type="datetime1">
              <a:rPr lang="es-CR" smtClean="0"/>
              <a:pPr/>
              <a:t>13/03/2015</a:t>
            </a:fld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79536-8EE4-42E1-A960-8FF8E284A56C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7A19B-9EE4-46DD-9D22-D9574F3E37DB}" type="datetime1">
              <a:rPr lang="es-CR" smtClean="0"/>
              <a:pPr/>
              <a:t>13/03/2015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CR" smtClean="0"/>
              <a:t>Ing. Marlon Velázquez G. MAP</a:t>
            </a:r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79536-8EE4-42E1-A960-8FF8E284A56C}" type="slidenum">
              <a:rPr lang="es-CR" smtClean="0"/>
              <a:pPr/>
              <a:t>‹Nº›</a:t>
            </a:fld>
            <a:endParaRPr lang="es-C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7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5.emf"/><Relationship Id="rId4" Type="http://schemas.openxmlformats.org/officeDocument/2006/relationships/oleObject" Target="../embeddings/Microsoft_Excel_97-2003_Worksheet1.xls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6.emf"/><Relationship Id="rId4" Type="http://schemas.openxmlformats.org/officeDocument/2006/relationships/oleObject" Target="../embeddings/Microsoft_Excel_97-2003_Worksheet2.xls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7.emf"/><Relationship Id="rId4" Type="http://schemas.openxmlformats.org/officeDocument/2006/relationships/oleObject" Target="../embeddings/Microsoft_Excel_97-2003_Worksheet3.xls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8.emf"/><Relationship Id="rId4" Type="http://schemas.openxmlformats.org/officeDocument/2006/relationships/oleObject" Target="../embeddings/Microsoft_Excel_97-2003_Worksheet4.xls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9.e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3.emf"/><Relationship Id="rId4" Type="http://schemas.openxmlformats.org/officeDocument/2006/relationships/oleObject" Target="../embeddings/oleObject20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4.emf"/><Relationship Id="rId4" Type="http://schemas.openxmlformats.org/officeDocument/2006/relationships/oleObject" Target="../embeddings/oleObject21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5.emf"/><Relationship Id="rId4" Type="http://schemas.openxmlformats.org/officeDocument/2006/relationships/oleObject" Target="../embeddings/oleObject22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36.emf"/><Relationship Id="rId4" Type="http://schemas.openxmlformats.org/officeDocument/2006/relationships/oleObject" Target="../embeddings/oleObject23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7.emf"/><Relationship Id="rId4" Type="http://schemas.openxmlformats.org/officeDocument/2006/relationships/oleObject" Target="../embeddings/oleObject24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38.emf"/><Relationship Id="rId4" Type="http://schemas.openxmlformats.org/officeDocument/2006/relationships/oleObject" Target="../embeddings/oleObject25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39.emf"/><Relationship Id="rId4" Type="http://schemas.openxmlformats.org/officeDocument/2006/relationships/oleObject" Target="../embeddings/oleObject26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40.emf"/><Relationship Id="rId4" Type="http://schemas.openxmlformats.org/officeDocument/2006/relationships/oleObject" Target="../embeddings/oleObject27.bin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41.emf"/><Relationship Id="rId4" Type="http://schemas.openxmlformats.org/officeDocument/2006/relationships/oleObject" Target="../embeddings/oleObject28.bin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42.emf"/><Relationship Id="rId4" Type="http://schemas.openxmlformats.org/officeDocument/2006/relationships/oleObject" Target="../embeddings/oleObject29.bin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43.emf"/><Relationship Id="rId4" Type="http://schemas.openxmlformats.org/officeDocument/2006/relationships/oleObject" Target="../embeddings/oleObject30.bin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44.emf"/><Relationship Id="rId4" Type="http://schemas.openxmlformats.org/officeDocument/2006/relationships/oleObject" Target="../embeddings/oleObject31.bin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45.emf"/><Relationship Id="rId4" Type="http://schemas.openxmlformats.org/officeDocument/2006/relationships/oleObject" Target="../embeddings/oleObject32.bin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46.emf"/><Relationship Id="rId4" Type="http://schemas.openxmlformats.org/officeDocument/2006/relationships/oleObject" Target="../embeddings/oleObject33.bin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47.emf"/><Relationship Id="rId4" Type="http://schemas.openxmlformats.org/officeDocument/2006/relationships/oleObject" Target="../embeddings/oleObject34.bin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0.emf"/><Relationship Id="rId26" Type="http://schemas.openxmlformats.org/officeDocument/2006/relationships/image" Target="../media/image14.emf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0.bin"/><Relationship Id="rId34" Type="http://schemas.openxmlformats.org/officeDocument/2006/relationships/image" Target="../media/image18.emf"/><Relationship Id="rId7" Type="http://schemas.openxmlformats.org/officeDocument/2006/relationships/oleObject" Target="../embeddings/oleObject3.bin"/><Relationship Id="rId12" Type="http://schemas.openxmlformats.org/officeDocument/2006/relationships/image" Target="../media/image7.emf"/><Relationship Id="rId17" Type="http://schemas.openxmlformats.org/officeDocument/2006/relationships/oleObject" Target="../embeddings/oleObject8.bin"/><Relationship Id="rId25" Type="http://schemas.openxmlformats.org/officeDocument/2006/relationships/oleObject" Target="../embeddings/oleObject12.bin"/><Relationship Id="rId3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.emf"/><Relationship Id="rId20" Type="http://schemas.openxmlformats.org/officeDocument/2006/relationships/image" Target="../media/image11.emf"/><Relationship Id="rId29" Type="http://schemas.openxmlformats.org/officeDocument/2006/relationships/oleObject" Target="../embeddings/oleObject14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13.emf"/><Relationship Id="rId32" Type="http://schemas.openxmlformats.org/officeDocument/2006/relationships/image" Target="../media/image17.emf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28" Type="http://schemas.openxmlformats.org/officeDocument/2006/relationships/image" Target="../media/image15.emf"/><Relationship Id="rId10" Type="http://schemas.openxmlformats.org/officeDocument/2006/relationships/image" Target="../media/image6.emf"/><Relationship Id="rId19" Type="http://schemas.openxmlformats.org/officeDocument/2006/relationships/oleObject" Target="../embeddings/oleObject9.bin"/><Relationship Id="rId31" Type="http://schemas.openxmlformats.org/officeDocument/2006/relationships/oleObject" Target="../embeddings/oleObject15.bin"/><Relationship Id="rId4" Type="http://schemas.openxmlformats.org/officeDocument/2006/relationships/image" Target="../media/image3.e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8.emf"/><Relationship Id="rId22" Type="http://schemas.openxmlformats.org/officeDocument/2006/relationships/image" Target="../media/image12.emf"/><Relationship Id="rId27" Type="http://schemas.openxmlformats.org/officeDocument/2006/relationships/oleObject" Target="../embeddings/oleObject13.bin"/><Relationship Id="rId30" Type="http://schemas.openxmlformats.org/officeDocument/2006/relationships/image" Target="../media/image16.emf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714375" y="2786063"/>
            <a:ext cx="7772400" cy="1362075"/>
          </a:xfrm>
        </p:spPr>
        <p:txBody>
          <a:bodyPr/>
          <a:lstStyle/>
          <a:p>
            <a:pPr algn="ctr">
              <a:defRPr/>
            </a:pPr>
            <a:r>
              <a:rPr lang="es-CR" dirty="0" smtClean="0"/>
              <a:t>Semana 4</a:t>
            </a:r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CR" dirty="0" smtClean="0"/>
              <a:t>Anualidad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endParaRPr lang="es-CR" dirty="0" smtClean="0"/>
          </a:p>
          <a:p>
            <a:pPr>
              <a:buFont typeface="Wingdings" pitchFamily="2" charset="2"/>
              <a:buNone/>
              <a:defRPr/>
            </a:pPr>
            <a:r>
              <a:rPr lang="es-CR" dirty="0" smtClean="0"/>
              <a:t>    P</a:t>
            </a:r>
            <a:endParaRPr lang="en-US" dirty="0"/>
          </a:p>
        </p:txBody>
      </p:sp>
      <p:cxnSp>
        <p:nvCxnSpPr>
          <p:cNvPr id="17414" name="4 Conector recto"/>
          <p:cNvCxnSpPr>
            <a:cxnSpLocks noChangeShapeType="1"/>
          </p:cNvCxnSpPr>
          <p:nvPr/>
        </p:nvCxnSpPr>
        <p:spPr bwMode="auto">
          <a:xfrm>
            <a:off x="1143000" y="3429000"/>
            <a:ext cx="6500813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15" name="6 Conector recto de flecha"/>
          <p:cNvCxnSpPr>
            <a:cxnSpLocks noChangeShapeType="1"/>
          </p:cNvCxnSpPr>
          <p:nvPr/>
        </p:nvCxnSpPr>
        <p:spPr bwMode="auto">
          <a:xfrm rot="5400000" flipH="1" flipV="1">
            <a:off x="822325" y="3106738"/>
            <a:ext cx="642937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7416" name="8 Conector recto de flecha"/>
          <p:cNvCxnSpPr>
            <a:cxnSpLocks noChangeShapeType="1"/>
          </p:cNvCxnSpPr>
          <p:nvPr/>
        </p:nvCxnSpPr>
        <p:spPr bwMode="auto">
          <a:xfrm rot="5400000">
            <a:off x="1427956" y="3644107"/>
            <a:ext cx="428625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7417" name="9 Conector recto de flecha"/>
          <p:cNvCxnSpPr>
            <a:cxnSpLocks noChangeShapeType="1"/>
          </p:cNvCxnSpPr>
          <p:nvPr/>
        </p:nvCxnSpPr>
        <p:spPr bwMode="auto">
          <a:xfrm rot="5400000">
            <a:off x="1858169" y="3642519"/>
            <a:ext cx="428625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7418" name="10 Conector recto de flecha"/>
          <p:cNvCxnSpPr>
            <a:cxnSpLocks noChangeShapeType="1"/>
          </p:cNvCxnSpPr>
          <p:nvPr/>
        </p:nvCxnSpPr>
        <p:spPr bwMode="auto">
          <a:xfrm rot="5400000">
            <a:off x="2286794" y="3642519"/>
            <a:ext cx="428625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7419" name="11 Conector recto de flecha"/>
          <p:cNvCxnSpPr>
            <a:cxnSpLocks noChangeShapeType="1"/>
          </p:cNvCxnSpPr>
          <p:nvPr/>
        </p:nvCxnSpPr>
        <p:spPr bwMode="auto">
          <a:xfrm rot="5400000">
            <a:off x="2715419" y="3642519"/>
            <a:ext cx="428625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7420" name="12 Conector recto de flecha"/>
          <p:cNvCxnSpPr>
            <a:cxnSpLocks noChangeShapeType="1"/>
          </p:cNvCxnSpPr>
          <p:nvPr/>
        </p:nvCxnSpPr>
        <p:spPr bwMode="auto">
          <a:xfrm rot="5400000">
            <a:off x="3144044" y="3642519"/>
            <a:ext cx="428625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7421" name="13 Conector recto de flecha"/>
          <p:cNvCxnSpPr>
            <a:cxnSpLocks noChangeShapeType="1"/>
          </p:cNvCxnSpPr>
          <p:nvPr/>
        </p:nvCxnSpPr>
        <p:spPr bwMode="auto">
          <a:xfrm rot="5400000">
            <a:off x="3572669" y="3642519"/>
            <a:ext cx="428625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7422" name="14 Conector recto de flecha"/>
          <p:cNvCxnSpPr>
            <a:cxnSpLocks noChangeShapeType="1"/>
          </p:cNvCxnSpPr>
          <p:nvPr/>
        </p:nvCxnSpPr>
        <p:spPr bwMode="auto">
          <a:xfrm rot="5400000">
            <a:off x="4001294" y="3642519"/>
            <a:ext cx="428625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7423" name="15 Conector recto de flecha"/>
          <p:cNvCxnSpPr>
            <a:cxnSpLocks noChangeShapeType="1"/>
          </p:cNvCxnSpPr>
          <p:nvPr/>
        </p:nvCxnSpPr>
        <p:spPr bwMode="auto">
          <a:xfrm rot="5400000">
            <a:off x="4429919" y="3642519"/>
            <a:ext cx="428625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7424" name="16 Conector recto de flecha"/>
          <p:cNvCxnSpPr>
            <a:cxnSpLocks noChangeShapeType="1"/>
          </p:cNvCxnSpPr>
          <p:nvPr/>
        </p:nvCxnSpPr>
        <p:spPr bwMode="auto">
          <a:xfrm rot="5400000">
            <a:off x="4858544" y="3642519"/>
            <a:ext cx="428625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7425" name="17 Conector recto de flecha"/>
          <p:cNvCxnSpPr>
            <a:cxnSpLocks noChangeShapeType="1"/>
          </p:cNvCxnSpPr>
          <p:nvPr/>
        </p:nvCxnSpPr>
        <p:spPr bwMode="auto">
          <a:xfrm rot="5400000">
            <a:off x="5287169" y="3642519"/>
            <a:ext cx="428625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7426" name="18 Conector recto de flecha"/>
          <p:cNvCxnSpPr>
            <a:cxnSpLocks noChangeShapeType="1"/>
          </p:cNvCxnSpPr>
          <p:nvPr/>
        </p:nvCxnSpPr>
        <p:spPr bwMode="auto">
          <a:xfrm rot="5400000">
            <a:off x="5715794" y="3642519"/>
            <a:ext cx="428625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7427" name="19 Conector recto de flecha"/>
          <p:cNvCxnSpPr>
            <a:cxnSpLocks noChangeShapeType="1"/>
          </p:cNvCxnSpPr>
          <p:nvPr/>
        </p:nvCxnSpPr>
        <p:spPr bwMode="auto">
          <a:xfrm rot="5400000">
            <a:off x="6144419" y="3642519"/>
            <a:ext cx="428625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7428" name="20 Conector recto de flecha"/>
          <p:cNvCxnSpPr>
            <a:cxnSpLocks noChangeShapeType="1"/>
          </p:cNvCxnSpPr>
          <p:nvPr/>
        </p:nvCxnSpPr>
        <p:spPr bwMode="auto">
          <a:xfrm rot="5400000">
            <a:off x="6573044" y="3642519"/>
            <a:ext cx="428625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7429" name="21 Conector recto de flecha"/>
          <p:cNvCxnSpPr>
            <a:cxnSpLocks noChangeShapeType="1"/>
          </p:cNvCxnSpPr>
          <p:nvPr/>
        </p:nvCxnSpPr>
        <p:spPr bwMode="auto">
          <a:xfrm rot="5400000">
            <a:off x="7001669" y="3642519"/>
            <a:ext cx="428625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7430" name="22 Conector recto de flecha"/>
          <p:cNvCxnSpPr>
            <a:cxnSpLocks noChangeShapeType="1"/>
          </p:cNvCxnSpPr>
          <p:nvPr/>
        </p:nvCxnSpPr>
        <p:spPr bwMode="auto">
          <a:xfrm rot="5400000">
            <a:off x="7430294" y="3642519"/>
            <a:ext cx="428625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7431" name="24 CuadroTexto"/>
          <p:cNvSpPr txBox="1">
            <a:spLocks noChangeArrowheads="1"/>
          </p:cNvSpPr>
          <p:nvPr/>
        </p:nvSpPr>
        <p:spPr bwMode="auto">
          <a:xfrm>
            <a:off x="1500188" y="4143375"/>
            <a:ext cx="500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R"/>
              <a:t>A</a:t>
            </a:r>
            <a:endParaRPr lang="en-US"/>
          </a:p>
        </p:txBody>
      </p:sp>
      <p:sp>
        <p:nvSpPr>
          <p:cNvPr id="17432" name="25 CuadroTexto"/>
          <p:cNvSpPr txBox="1">
            <a:spLocks noChangeArrowheads="1"/>
          </p:cNvSpPr>
          <p:nvPr/>
        </p:nvSpPr>
        <p:spPr bwMode="auto">
          <a:xfrm>
            <a:off x="1928813" y="4143375"/>
            <a:ext cx="500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R"/>
              <a:t>A</a:t>
            </a:r>
            <a:endParaRPr lang="en-US"/>
          </a:p>
        </p:txBody>
      </p:sp>
      <p:sp>
        <p:nvSpPr>
          <p:cNvPr id="17433" name="26 CuadroTexto"/>
          <p:cNvSpPr txBox="1">
            <a:spLocks noChangeArrowheads="1"/>
          </p:cNvSpPr>
          <p:nvPr/>
        </p:nvSpPr>
        <p:spPr bwMode="auto">
          <a:xfrm>
            <a:off x="2286000" y="4143375"/>
            <a:ext cx="500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R"/>
              <a:t>A</a:t>
            </a:r>
            <a:endParaRPr lang="en-US"/>
          </a:p>
        </p:txBody>
      </p:sp>
      <p:sp>
        <p:nvSpPr>
          <p:cNvPr id="17434" name="27 CuadroTexto"/>
          <p:cNvSpPr txBox="1">
            <a:spLocks noChangeArrowheads="1"/>
          </p:cNvSpPr>
          <p:nvPr/>
        </p:nvSpPr>
        <p:spPr bwMode="auto">
          <a:xfrm>
            <a:off x="7500938" y="4143375"/>
            <a:ext cx="714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R"/>
              <a:t>A</a:t>
            </a:r>
            <a:endParaRPr lang="en-US"/>
          </a:p>
        </p:txBody>
      </p:sp>
      <p:sp>
        <p:nvSpPr>
          <p:cNvPr id="17435" name="28 CuadroTexto"/>
          <p:cNvSpPr txBox="1">
            <a:spLocks noChangeArrowheads="1"/>
          </p:cNvSpPr>
          <p:nvPr/>
        </p:nvSpPr>
        <p:spPr bwMode="auto">
          <a:xfrm>
            <a:off x="5357813" y="4143375"/>
            <a:ext cx="714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R"/>
              <a:t>A</a:t>
            </a:r>
            <a:endParaRPr lang="en-US"/>
          </a:p>
        </p:txBody>
      </p:sp>
      <p:sp>
        <p:nvSpPr>
          <p:cNvPr id="17436" name="26 CuadroTexto"/>
          <p:cNvSpPr txBox="1">
            <a:spLocks noChangeArrowheads="1"/>
          </p:cNvSpPr>
          <p:nvPr/>
        </p:nvSpPr>
        <p:spPr bwMode="auto">
          <a:xfrm>
            <a:off x="6643688" y="4143375"/>
            <a:ext cx="500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R"/>
              <a:t>A</a:t>
            </a:r>
            <a:endParaRPr lang="en-US"/>
          </a:p>
        </p:txBody>
      </p:sp>
      <p:sp>
        <p:nvSpPr>
          <p:cNvPr id="17437" name="26 CuadroTexto"/>
          <p:cNvSpPr txBox="1">
            <a:spLocks noChangeArrowheads="1"/>
          </p:cNvSpPr>
          <p:nvPr/>
        </p:nvSpPr>
        <p:spPr bwMode="auto">
          <a:xfrm>
            <a:off x="7000875" y="4143375"/>
            <a:ext cx="500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R"/>
              <a:t>A</a:t>
            </a:r>
            <a:endParaRPr lang="en-US"/>
          </a:p>
        </p:txBody>
      </p:sp>
      <p:sp>
        <p:nvSpPr>
          <p:cNvPr id="17438" name="26 CuadroTexto"/>
          <p:cNvSpPr txBox="1">
            <a:spLocks noChangeArrowheads="1"/>
          </p:cNvSpPr>
          <p:nvPr/>
        </p:nvSpPr>
        <p:spPr bwMode="auto">
          <a:xfrm>
            <a:off x="4929188" y="4143375"/>
            <a:ext cx="500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R"/>
              <a:t>A</a:t>
            </a:r>
            <a:endParaRPr lang="en-US"/>
          </a:p>
        </p:txBody>
      </p:sp>
      <p:sp>
        <p:nvSpPr>
          <p:cNvPr id="17439" name="26 CuadroTexto"/>
          <p:cNvSpPr txBox="1">
            <a:spLocks noChangeArrowheads="1"/>
          </p:cNvSpPr>
          <p:nvPr/>
        </p:nvSpPr>
        <p:spPr bwMode="auto">
          <a:xfrm>
            <a:off x="5786438" y="4143375"/>
            <a:ext cx="500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R"/>
              <a:t>A</a:t>
            </a:r>
            <a:endParaRPr lang="en-US"/>
          </a:p>
        </p:txBody>
      </p:sp>
      <p:sp>
        <p:nvSpPr>
          <p:cNvPr id="17440" name="26 CuadroTexto"/>
          <p:cNvSpPr txBox="1">
            <a:spLocks noChangeArrowheads="1"/>
          </p:cNvSpPr>
          <p:nvPr/>
        </p:nvSpPr>
        <p:spPr bwMode="auto">
          <a:xfrm>
            <a:off x="6215063" y="4143375"/>
            <a:ext cx="500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R"/>
              <a:t>A</a:t>
            </a:r>
            <a:endParaRPr lang="en-US"/>
          </a:p>
        </p:txBody>
      </p:sp>
      <p:sp>
        <p:nvSpPr>
          <p:cNvPr id="17441" name="26 CuadroTexto"/>
          <p:cNvSpPr txBox="1">
            <a:spLocks noChangeArrowheads="1"/>
          </p:cNvSpPr>
          <p:nvPr/>
        </p:nvSpPr>
        <p:spPr bwMode="auto">
          <a:xfrm>
            <a:off x="3643313" y="4143375"/>
            <a:ext cx="500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R"/>
              <a:t>A</a:t>
            </a:r>
            <a:endParaRPr lang="en-US"/>
          </a:p>
        </p:txBody>
      </p:sp>
      <p:sp>
        <p:nvSpPr>
          <p:cNvPr id="17442" name="26 CuadroTexto"/>
          <p:cNvSpPr txBox="1">
            <a:spLocks noChangeArrowheads="1"/>
          </p:cNvSpPr>
          <p:nvPr/>
        </p:nvSpPr>
        <p:spPr bwMode="auto">
          <a:xfrm>
            <a:off x="4071938" y="4143375"/>
            <a:ext cx="500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R"/>
              <a:t>A</a:t>
            </a:r>
            <a:endParaRPr lang="en-US"/>
          </a:p>
        </p:txBody>
      </p:sp>
      <p:sp>
        <p:nvSpPr>
          <p:cNvPr id="17443" name="26 CuadroTexto"/>
          <p:cNvSpPr txBox="1">
            <a:spLocks noChangeArrowheads="1"/>
          </p:cNvSpPr>
          <p:nvPr/>
        </p:nvSpPr>
        <p:spPr bwMode="auto">
          <a:xfrm>
            <a:off x="4500563" y="4143375"/>
            <a:ext cx="500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R"/>
              <a:t>A</a:t>
            </a:r>
            <a:endParaRPr lang="en-US"/>
          </a:p>
        </p:txBody>
      </p:sp>
      <p:sp>
        <p:nvSpPr>
          <p:cNvPr id="17444" name="26 CuadroTexto"/>
          <p:cNvSpPr txBox="1">
            <a:spLocks noChangeArrowheads="1"/>
          </p:cNvSpPr>
          <p:nvPr/>
        </p:nvSpPr>
        <p:spPr bwMode="auto">
          <a:xfrm>
            <a:off x="3214688" y="4143375"/>
            <a:ext cx="428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R"/>
              <a:t>A</a:t>
            </a:r>
            <a:endParaRPr lang="en-US"/>
          </a:p>
        </p:txBody>
      </p:sp>
      <p:sp>
        <p:nvSpPr>
          <p:cNvPr id="17445" name="26 CuadroTexto"/>
          <p:cNvSpPr txBox="1">
            <a:spLocks noChangeArrowheads="1"/>
          </p:cNvSpPr>
          <p:nvPr/>
        </p:nvSpPr>
        <p:spPr bwMode="auto">
          <a:xfrm>
            <a:off x="2786063" y="4143375"/>
            <a:ext cx="500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R"/>
              <a:t>A</a:t>
            </a:r>
            <a:endParaRPr lang="en-US"/>
          </a:p>
        </p:txBody>
      </p:sp>
      <p:graphicFrame>
        <p:nvGraphicFramePr>
          <p:cNvPr id="17410" name="Object 7"/>
          <p:cNvGraphicFramePr>
            <a:graphicFrameLocks noChangeAspect="1"/>
          </p:cNvGraphicFramePr>
          <p:nvPr/>
        </p:nvGraphicFramePr>
        <p:xfrm>
          <a:off x="821267" y="4929198"/>
          <a:ext cx="2750577" cy="1214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name="Equation" r:id="rId4" imgW="1143000" imgH="507960" progId="Equation.3">
                  <p:embed/>
                </p:oleObj>
              </mc:Choice>
              <mc:Fallback>
                <p:oleObj name="Equation" r:id="rId4" imgW="1143000" imgH="507960" progId="Equation.3">
                  <p:embed/>
                  <p:pic>
                    <p:nvPicPr>
                      <p:cNvPr id="0" name="Object 7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1267" y="4929198"/>
                        <a:ext cx="2750577" cy="1214446"/>
                      </a:xfrm>
                      <a:prstGeom prst="rect">
                        <a:avLst/>
                      </a:prstGeom>
                      <a:solidFill>
                        <a:schemeClr val="accent1">
                          <a:alpha val="50000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1" name="Object 3"/>
          <p:cNvGraphicFramePr>
            <a:graphicFrameLocks noChangeAspect="1"/>
          </p:cNvGraphicFramePr>
          <p:nvPr/>
        </p:nvGraphicFramePr>
        <p:xfrm>
          <a:off x="5000625" y="4857749"/>
          <a:ext cx="2928961" cy="12504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" name="Equation" r:id="rId6" imgW="1181100" imgH="508000" progId="Equation.3">
                  <p:embed/>
                </p:oleObj>
              </mc:Choice>
              <mc:Fallback>
                <p:oleObj name="Equation" r:id="rId6" imgW="1181100" imgH="508000" progId="Equation.3">
                  <p:embed/>
                  <p:pic>
                    <p:nvPicPr>
                      <p:cNvPr id="0" name="Object 3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25" y="4857749"/>
                        <a:ext cx="2928961" cy="12504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46" name="37 CuadroTexto"/>
          <p:cNvSpPr txBox="1">
            <a:spLocks noChangeArrowheads="1"/>
          </p:cNvSpPr>
          <p:nvPr/>
        </p:nvSpPr>
        <p:spPr bwMode="auto">
          <a:xfrm>
            <a:off x="2928926" y="1285860"/>
            <a:ext cx="507206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/>
              <a:t>A = </a:t>
            </a:r>
            <a:r>
              <a:rPr lang="en-US" sz="2400" b="1" dirty="0" err="1"/>
              <a:t>Anualidad</a:t>
            </a:r>
            <a:endParaRPr lang="en-US" sz="2400" b="1" dirty="0"/>
          </a:p>
          <a:p>
            <a:r>
              <a:rPr lang="en-US" sz="2400" b="1" dirty="0"/>
              <a:t>P = Valor </a:t>
            </a:r>
            <a:r>
              <a:rPr lang="en-US" sz="2400" b="1" dirty="0" err="1"/>
              <a:t>presente</a:t>
            </a:r>
            <a:endParaRPr lang="en-US" sz="2400" b="1" dirty="0"/>
          </a:p>
          <a:p>
            <a:r>
              <a:rPr lang="en-US" sz="2400" b="1" dirty="0" err="1"/>
              <a:t>i</a:t>
            </a:r>
            <a:r>
              <a:rPr lang="en-US" sz="2400" b="1" dirty="0"/>
              <a:t> = </a:t>
            </a:r>
            <a:r>
              <a:rPr lang="en-US" sz="2400" b="1" dirty="0" err="1"/>
              <a:t>tasa</a:t>
            </a:r>
            <a:r>
              <a:rPr lang="en-US" sz="2400" b="1" dirty="0"/>
              <a:t> de </a:t>
            </a:r>
            <a:r>
              <a:rPr lang="en-US" sz="2400" b="1" dirty="0" err="1"/>
              <a:t>descuento</a:t>
            </a:r>
            <a:endParaRPr lang="en-US" sz="2400" b="1" dirty="0"/>
          </a:p>
          <a:p>
            <a:r>
              <a:rPr lang="en-US" sz="2400" b="1" dirty="0"/>
              <a:t>n = </a:t>
            </a:r>
            <a:r>
              <a:rPr lang="en-US" sz="2400" b="1" dirty="0" err="1"/>
              <a:t>tiempo</a:t>
            </a:r>
            <a:r>
              <a:rPr lang="en-US" sz="2400" b="1" dirty="0"/>
              <a:t>  </a:t>
            </a:r>
          </a:p>
        </p:txBody>
      </p:sp>
      <p:sp>
        <p:nvSpPr>
          <p:cNvPr id="39" name="3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s-CR" dirty="0" smtClean="0"/>
              <a:t>Valor Actual Neto</a:t>
            </a:r>
            <a:br>
              <a:rPr lang="es-CR" dirty="0" smtClean="0"/>
            </a:br>
            <a:r>
              <a:rPr lang="es-CR" dirty="0" smtClean="0"/>
              <a:t>(VAN)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4900618" cy="4525963"/>
          </a:xfrm>
        </p:spPr>
        <p:txBody>
          <a:bodyPr/>
          <a:lstStyle/>
          <a:p>
            <a:pPr>
              <a:defRPr/>
            </a:pPr>
            <a:endParaRPr lang="es-CR" dirty="0" smtClean="0"/>
          </a:p>
          <a:p>
            <a:pPr>
              <a:defRPr/>
            </a:pPr>
            <a:r>
              <a:rPr lang="es-CR" sz="2800" dirty="0" smtClean="0"/>
              <a:t>Es el valor actualizado de los beneficios menos el valor actualizado de los costos, descontados a la tasa de descuento convenida.</a:t>
            </a:r>
          </a:p>
          <a:p>
            <a:pPr>
              <a:buFont typeface="Wingdings" pitchFamily="2" charset="2"/>
              <a:buNone/>
              <a:defRPr/>
            </a:pPr>
            <a:endParaRPr lang="es-CR" sz="2800" dirty="0" smtClean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  <p:sp>
        <p:nvSpPr>
          <p:cNvPr id="5" name="4 Rectángulo"/>
          <p:cNvSpPr/>
          <p:nvPr/>
        </p:nvSpPr>
        <p:spPr>
          <a:xfrm rot="19686358">
            <a:off x="285938" y="3820483"/>
            <a:ext cx="93174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VAN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=</a:t>
            </a:r>
            <a:r>
              <a:rPr lang="es-E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Ingreso </a:t>
            </a:r>
            <a:r>
              <a:rPr lang="es-E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Act</a:t>
            </a:r>
            <a:r>
              <a:rPr lang="es-E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– Egresos </a:t>
            </a:r>
            <a:r>
              <a:rPr lang="es-E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Act</a:t>
            </a:r>
            <a:r>
              <a:rPr lang="es-E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es-E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s-CR" dirty="0" smtClean="0"/>
              <a:t>Valor Actual Neto</a:t>
            </a:r>
            <a:br>
              <a:rPr lang="es-CR" dirty="0" smtClean="0"/>
            </a:br>
            <a:r>
              <a:rPr lang="es-CR" dirty="0" smtClean="0"/>
              <a:t>(VAN)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85926"/>
            <a:ext cx="6829444" cy="4340237"/>
          </a:xfrm>
        </p:spPr>
        <p:txBody>
          <a:bodyPr>
            <a:normAutofit/>
          </a:bodyPr>
          <a:lstStyle/>
          <a:p>
            <a:pPr>
              <a:defRPr/>
            </a:pPr>
            <a:endParaRPr lang="es-CR" sz="2800" dirty="0" smtClean="0"/>
          </a:p>
          <a:p>
            <a:pPr>
              <a:defRPr/>
            </a:pPr>
            <a:r>
              <a:rPr lang="es-CR" sz="2800" dirty="0" smtClean="0"/>
              <a:t>Mide la rentabilidad después de recuperar toda la inversión.  Para ello, calcula </a:t>
            </a:r>
            <a:r>
              <a:rPr lang="es-CR" sz="2800" dirty="0" smtClean="0">
                <a:solidFill>
                  <a:srgbClr val="FF0000"/>
                </a:solidFill>
              </a:rPr>
              <a:t>el valor actual de todos los flujos futuros de caja</a:t>
            </a:r>
            <a:r>
              <a:rPr lang="es-CR" sz="2800" dirty="0" smtClean="0"/>
              <a:t>, proyectados a partir del primer período de operación, y le resta la inversión total expresada en el momento cero.</a:t>
            </a:r>
            <a:endParaRPr lang="en-US" sz="2800" dirty="0" smtClean="0"/>
          </a:p>
          <a:p>
            <a:pPr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CR" dirty="0" smtClean="0"/>
              <a:t>VAN</a:t>
            </a:r>
            <a:endParaRPr lang="en-US" dirty="0"/>
          </a:p>
        </p:txBody>
      </p:sp>
      <p:sp>
        <p:nvSpPr>
          <p:cNvPr id="18436" name="6 CuadroTexto"/>
          <p:cNvSpPr txBox="1">
            <a:spLocks noChangeArrowheads="1"/>
          </p:cNvSpPr>
          <p:nvPr/>
        </p:nvSpPr>
        <p:spPr bwMode="auto">
          <a:xfrm>
            <a:off x="1000100" y="1500188"/>
            <a:ext cx="7143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CR" dirty="0" smtClean="0"/>
              <a:t>FNE </a:t>
            </a:r>
            <a:r>
              <a:rPr lang="en-US" dirty="0"/>
              <a:t>= </a:t>
            </a:r>
            <a:r>
              <a:rPr lang="en-US" dirty="0" err="1" smtClean="0"/>
              <a:t>Flujos</a:t>
            </a:r>
            <a:r>
              <a:rPr lang="en-US" dirty="0" smtClean="0"/>
              <a:t> </a:t>
            </a:r>
            <a:r>
              <a:rPr lang="en-US" dirty="0" err="1" smtClean="0"/>
              <a:t>Netos</a:t>
            </a:r>
            <a:r>
              <a:rPr lang="en-US" dirty="0" smtClean="0"/>
              <a:t> </a:t>
            </a:r>
            <a:r>
              <a:rPr lang="en-US" dirty="0" err="1" smtClean="0"/>
              <a:t>Efectivos</a:t>
            </a:r>
            <a:r>
              <a:rPr lang="en-US" dirty="0" smtClean="0"/>
              <a:t> (de </a:t>
            </a:r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unidad</a:t>
            </a:r>
            <a:r>
              <a:rPr lang="en-US" dirty="0" smtClean="0"/>
              <a:t> de </a:t>
            </a:r>
            <a:r>
              <a:rPr lang="en-US" dirty="0" err="1" smtClean="0"/>
              <a:t>tiempo</a:t>
            </a:r>
            <a:r>
              <a:rPr lang="en-US" dirty="0" smtClean="0"/>
              <a:t> del </a:t>
            </a:r>
            <a:r>
              <a:rPr lang="en-US" dirty="0" err="1" smtClean="0"/>
              <a:t>flujo</a:t>
            </a:r>
            <a:r>
              <a:rPr lang="en-US" dirty="0" smtClean="0"/>
              <a:t> de </a:t>
            </a:r>
            <a:r>
              <a:rPr lang="en-US" dirty="0" err="1" smtClean="0"/>
              <a:t>caja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err="1"/>
              <a:t>i</a:t>
            </a:r>
            <a:r>
              <a:rPr lang="en-US" dirty="0"/>
              <a:t> = </a:t>
            </a:r>
            <a:r>
              <a:rPr lang="en-US" dirty="0" err="1"/>
              <a:t>Tasa</a:t>
            </a:r>
            <a:r>
              <a:rPr lang="en-US" dirty="0"/>
              <a:t> de </a:t>
            </a:r>
            <a:r>
              <a:rPr lang="en-US" dirty="0" err="1" smtClean="0"/>
              <a:t>descuento</a:t>
            </a:r>
            <a:r>
              <a:rPr lang="en-US" dirty="0" smtClean="0"/>
              <a:t> o </a:t>
            </a:r>
            <a:r>
              <a:rPr lang="en-US" dirty="0" err="1" smtClean="0"/>
              <a:t>interés</a:t>
            </a:r>
            <a:endParaRPr lang="en-US" dirty="0"/>
          </a:p>
          <a:p>
            <a:r>
              <a:rPr lang="en-US" dirty="0"/>
              <a:t>n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err="1"/>
              <a:t>Tiempo</a:t>
            </a:r>
            <a:r>
              <a:rPr lang="en-US" dirty="0"/>
              <a:t> </a:t>
            </a:r>
          </a:p>
          <a:p>
            <a:r>
              <a:rPr lang="en-US" dirty="0"/>
              <a:t>FNE  = </a:t>
            </a:r>
            <a:r>
              <a:rPr lang="en-US" dirty="0" err="1" smtClean="0"/>
              <a:t>Ingresos</a:t>
            </a:r>
            <a:r>
              <a:rPr lang="en-US" dirty="0" smtClean="0"/>
              <a:t> - </a:t>
            </a:r>
            <a:r>
              <a:rPr lang="en-US" dirty="0" err="1" smtClean="0"/>
              <a:t>Egresos</a:t>
            </a:r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  <p:sp>
        <p:nvSpPr>
          <p:cNvPr id="7" name="6 Rectángulo"/>
          <p:cNvSpPr/>
          <p:nvPr/>
        </p:nvSpPr>
        <p:spPr>
          <a:xfrm>
            <a:off x="2643174" y="3286124"/>
            <a:ext cx="602030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VAN = ∑FNE/(1+i)ⁿ</a:t>
            </a:r>
            <a:endParaRPr lang="es-CR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Ejemplo</a:t>
            </a:r>
            <a:r>
              <a:rPr lang="en-US" dirty="0" smtClean="0"/>
              <a:t> VAN</a:t>
            </a:r>
            <a:endParaRPr lang="en-US" dirty="0"/>
          </a:p>
        </p:txBody>
      </p:sp>
      <p:pic>
        <p:nvPicPr>
          <p:cNvPr id="23040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28688" y="4357688"/>
            <a:ext cx="7367587" cy="1643062"/>
          </a:xfrm>
          <a:noFill/>
        </p:spPr>
      </p:pic>
      <p:sp>
        <p:nvSpPr>
          <p:cNvPr id="230404" name="4 CuadroTexto"/>
          <p:cNvSpPr txBox="1">
            <a:spLocks noChangeArrowheads="1"/>
          </p:cNvSpPr>
          <p:nvPr/>
        </p:nvSpPr>
        <p:spPr bwMode="auto">
          <a:xfrm>
            <a:off x="1000125" y="1857375"/>
            <a:ext cx="4572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err="1"/>
              <a:t>i</a:t>
            </a:r>
            <a:r>
              <a:rPr lang="en-US" dirty="0"/>
              <a:t> = 10%</a:t>
            </a:r>
          </a:p>
          <a:p>
            <a:r>
              <a:rPr lang="en-US" dirty="0"/>
              <a:t>t = 3 a</a:t>
            </a:r>
            <a:r>
              <a:rPr lang="es-CR" dirty="0" err="1"/>
              <a:t>ños</a:t>
            </a:r>
            <a:endParaRPr lang="es-CR" dirty="0"/>
          </a:p>
          <a:p>
            <a:r>
              <a:rPr lang="es-CR" dirty="0"/>
              <a:t>I </a:t>
            </a:r>
            <a:r>
              <a:rPr lang="en-US" dirty="0"/>
              <a:t>= 100 (</a:t>
            </a:r>
            <a:r>
              <a:rPr lang="en-US" dirty="0" err="1"/>
              <a:t>Inversión</a:t>
            </a:r>
            <a:r>
              <a:rPr lang="en-US" dirty="0"/>
              <a:t> </a:t>
            </a:r>
            <a:r>
              <a:rPr lang="en-US" dirty="0" err="1"/>
              <a:t>inicial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a</a:t>
            </a:r>
            <a:r>
              <a:rPr lang="es-CR" dirty="0" err="1"/>
              <a:t>ño</a:t>
            </a:r>
            <a:r>
              <a:rPr lang="es-CR" dirty="0"/>
              <a:t> 0</a:t>
            </a:r>
            <a:r>
              <a:rPr lang="en-US" dirty="0"/>
              <a:t>)</a:t>
            </a:r>
          </a:p>
          <a:p>
            <a:r>
              <a:rPr lang="en-US" dirty="0"/>
              <a:t>FNE = 50</a:t>
            </a:r>
          </a:p>
          <a:p>
            <a:r>
              <a:rPr lang="es-CR" dirty="0"/>
              <a:t>VAN </a:t>
            </a:r>
            <a:r>
              <a:rPr lang="en-US" dirty="0"/>
              <a:t>= </a:t>
            </a:r>
            <a:r>
              <a:rPr lang="en-US" dirty="0" smtClean="0"/>
              <a:t>24.34</a:t>
            </a:r>
            <a:endParaRPr lang="en-US" dirty="0"/>
          </a:p>
          <a:p>
            <a:r>
              <a:rPr lang="en-US" dirty="0"/>
              <a:t>  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Ejemplo</a:t>
            </a:r>
            <a:r>
              <a:rPr lang="en-US" dirty="0" smtClean="0"/>
              <a:t> VAN</a:t>
            </a:r>
            <a:endParaRPr lang="es-C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VAN = -100/(1+0.1)⁰ + 50/(1+0.1)¹ + 50/(1+0.1)² + 50/(1+0.1)³ 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dirty="0" smtClean="0"/>
              <a:t>= -100 + 45.45 + 41.32 + 37.57 = </a:t>
            </a:r>
            <a:r>
              <a:rPr lang="en-US" b="1" dirty="0" smtClean="0">
                <a:solidFill>
                  <a:srgbClr val="FF0000"/>
                </a:solidFill>
              </a:rPr>
              <a:t>24.34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VAN = 24.34 </a:t>
            </a:r>
            <a:endParaRPr lang="es-CR" b="1" dirty="0">
              <a:solidFill>
                <a:srgbClr val="FF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  <p:cxnSp>
        <p:nvCxnSpPr>
          <p:cNvPr id="6" name="5 Conector curvado"/>
          <p:cNvCxnSpPr/>
          <p:nvPr/>
        </p:nvCxnSpPr>
        <p:spPr>
          <a:xfrm>
            <a:off x="4786314" y="2428868"/>
            <a:ext cx="1428760" cy="1000132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6286512" y="3214686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FNE</a:t>
            </a:r>
            <a:endParaRPr lang="es-CR" dirty="0">
              <a:solidFill>
                <a:srgbClr val="FF0000"/>
              </a:solidFill>
            </a:endParaRPr>
          </a:p>
        </p:txBody>
      </p:sp>
      <p:cxnSp>
        <p:nvCxnSpPr>
          <p:cNvPr id="10" name="9 Conector recto de flecha"/>
          <p:cNvCxnSpPr/>
          <p:nvPr/>
        </p:nvCxnSpPr>
        <p:spPr>
          <a:xfrm flipV="1">
            <a:off x="5929322" y="1357298"/>
            <a:ext cx="1143008" cy="1071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7143768" y="1000108"/>
            <a:ext cx="2000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Tasa</a:t>
            </a:r>
            <a:r>
              <a:rPr lang="en-US" dirty="0" smtClean="0">
                <a:solidFill>
                  <a:srgbClr val="FF0000"/>
                </a:solidFill>
              </a:rPr>
              <a:t> de </a:t>
            </a:r>
            <a:r>
              <a:rPr lang="en-US" dirty="0" err="1" smtClean="0">
                <a:solidFill>
                  <a:srgbClr val="FF0000"/>
                </a:solidFill>
              </a:rPr>
              <a:t>descuento</a:t>
            </a:r>
            <a:r>
              <a:rPr lang="en-US" dirty="0" smtClean="0">
                <a:solidFill>
                  <a:srgbClr val="FF0000"/>
                </a:solidFill>
              </a:rPr>
              <a:t> o </a:t>
            </a:r>
            <a:r>
              <a:rPr lang="en-US" dirty="0" err="1" smtClean="0">
                <a:solidFill>
                  <a:srgbClr val="FF0000"/>
                </a:solidFill>
              </a:rPr>
              <a:t>interés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s-CR" dirty="0">
              <a:solidFill>
                <a:srgbClr val="FF0000"/>
              </a:solidFill>
            </a:endParaRPr>
          </a:p>
        </p:txBody>
      </p:sp>
      <p:cxnSp>
        <p:nvCxnSpPr>
          <p:cNvPr id="13" name="12 Conector curvado"/>
          <p:cNvCxnSpPr/>
          <p:nvPr/>
        </p:nvCxnSpPr>
        <p:spPr>
          <a:xfrm>
            <a:off x="6500826" y="2428868"/>
            <a:ext cx="1000132" cy="500066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CuadroTexto"/>
          <p:cNvSpPr txBox="1"/>
          <p:nvPr/>
        </p:nvSpPr>
        <p:spPr>
          <a:xfrm>
            <a:off x="7572396" y="2714620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Tiempo</a:t>
            </a:r>
            <a:endParaRPr lang="es-C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CR" dirty="0" smtClean="0"/>
              <a:t>Tasa Interna de Retorno (TIR) 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s-CR" sz="2800" dirty="0" smtClean="0"/>
          </a:p>
          <a:p>
            <a:pPr>
              <a:defRPr/>
            </a:pPr>
            <a:r>
              <a:rPr lang="es-CR" sz="2800" dirty="0" smtClean="0"/>
              <a:t>Es la tasa de descuento que hace igual a cero el valor actual de un flujo de beneficios netos, es decir, hace los beneficios actualizados iguales a los costos actualizados.</a:t>
            </a:r>
            <a:endParaRPr lang="en-US" sz="2800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CR" dirty="0" smtClean="0"/>
              <a:t>Tasa Interna de Retorno (TIR) 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s-CR" sz="2800" dirty="0" smtClean="0"/>
          </a:p>
          <a:p>
            <a:pPr>
              <a:defRPr/>
            </a:pPr>
            <a:r>
              <a:rPr lang="es-CR" sz="2800" dirty="0" smtClean="0"/>
              <a:t>Se puede definir, de manera operativa, como aquella tasa que hace el VAN igual a cero.</a:t>
            </a:r>
          </a:p>
          <a:p>
            <a:pPr>
              <a:buFont typeface="Wingdings" pitchFamily="2" charset="2"/>
              <a:buNone/>
              <a:defRPr/>
            </a:pPr>
            <a:endParaRPr lang="es-CR" sz="2800" dirty="0" smtClean="0"/>
          </a:p>
          <a:p>
            <a:pPr>
              <a:defRPr/>
            </a:pPr>
            <a:r>
              <a:rPr lang="es-CR" sz="2800" dirty="0" smtClean="0"/>
              <a:t>Conceptualmente se puede definir como la rentabilidad interna del proyecto.</a:t>
            </a:r>
            <a:endParaRPr lang="en-US" sz="2800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CR" dirty="0" smtClean="0"/>
              <a:t>TIR</a:t>
            </a:r>
            <a:endParaRPr lang="en-US" dirty="0"/>
          </a:p>
        </p:txBody>
      </p:sp>
      <p:sp>
        <p:nvSpPr>
          <p:cNvPr id="19460" name="4 CuadroTexto"/>
          <p:cNvSpPr txBox="1">
            <a:spLocks noChangeArrowheads="1"/>
          </p:cNvSpPr>
          <p:nvPr/>
        </p:nvSpPr>
        <p:spPr bwMode="auto">
          <a:xfrm>
            <a:off x="857250" y="1643063"/>
            <a:ext cx="664368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smtClean="0"/>
              <a:t>VAN=Valor Actual </a:t>
            </a:r>
            <a:r>
              <a:rPr lang="en-US" sz="2400" b="1" dirty="0" err="1" smtClean="0"/>
              <a:t>Neto</a:t>
            </a:r>
            <a:endParaRPr lang="en-US" sz="2400" b="1" dirty="0"/>
          </a:p>
          <a:p>
            <a:r>
              <a:rPr lang="en-US" sz="2400" b="1" dirty="0" smtClean="0"/>
              <a:t>FNE = </a:t>
            </a:r>
            <a:r>
              <a:rPr lang="en-US" sz="2400" b="1" dirty="0" err="1" smtClean="0"/>
              <a:t>Flujos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Netos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Efectivos</a:t>
            </a:r>
            <a:endParaRPr lang="en-US" sz="2400" b="1" dirty="0"/>
          </a:p>
          <a:p>
            <a:r>
              <a:rPr lang="en-US" sz="2400" b="1" dirty="0"/>
              <a:t>n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/>
              <a:t>tiempo</a:t>
            </a:r>
            <a:endParaRPr lang="en-US" sz="2400" b="1" dirty="0"/>
          </a:p>
          <a:p>
            <a:r>
              <a:rPr lang="en-US" sz="2400" b="1" dirty="0" err="1" smtClean="0"/>
              <a:t>i</a:t>
            </a:r>
            <a:r>
              <a:rPr lang="en-US" sz="2400" b="1" dirty="0" smtClean="0"/>
              <a:t>= </a:t>
            </a:r>
            <a:r>
              <a:rPr lang="en-US" sz="2400" b="1" dirty="0"/>
              <a:t>TIR 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  <p:sp>
        <p:nvSpPr>
          <p:cNvPr id="7" name="6 Rectángulo"/>
          <p:cNvSpPr/>
          <p:nvPr/>
        </p:nvSpPr>
        <p:spPr>
          <a:xfrm>
            <a:off x="714348" y="3357562"/>
            <a:ext cx="764485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VAN= ∑FNE/(1+i)ⁿ = 0</a:t>
            </a:r>
            <a:endParaRPr lang="es-CR" sz="6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Ejemplo</a:t>
            </a:r>
            <a:r>
              <a:rPr lang="en-US" dirty="0" smtClean="0"/>
              <a:t> TIR</a:t>
            </a:r>
            <a:endParaRPr lang="en-US" dirty="0"/>
          </a:p>
        </p:txBody>
      </p:sp>
      <p:pic>
        <p:nvPicPr>
          <p:cNvPr id="23347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857250" y="4429125"/>
            <a:ext cx="7604125" cy="1638300"/>
          </a:xfrm>
          <a:noFill/>
        </p:spPr>
      </p:pic>
      <p:sp>
        <p:nvSpPr>
          <p:cNvPr id="233476" name="4 CuadroTexto"/>
          <p:cNvSpPr txBox="1">
            <a:spLocks noChangeArrowheads="1"/>
          </p:cNvSpPr>
          <p:nvPr/>
        </p:nvSpPr>
        <p:spPr bwMode="auto">
          <a:xfrm>
            <a:off x="1000125" y="1857375"/>
            <a:ext cx="45720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err="1"/>
              <a:t>i</a:t>
            </a:r>
            <a:r>
              <a:rPr lang="en-US" sz="2400" b="1" dirty="0"/>
              <a:t> = 10%</a:t>
            </a:r>
          </a:p>
          <a:p>
            <a:r>
              <a:rPr lang="en-US" sz="2400" b="1" dirty="0"/>
              <a:t>t = 3 a</a:t>
            </a:r>
            <a:r>
              <a:rPr lang="es-CR" sz="2400" b="1" dirty="0" err="1"/>
              <a:t>ños</a:t>
            </a:r>
            <a:endParaRPr lang="es-CR" sz="2400" b="1" dirty="0"/>
          </a:p>
          <a:p>
            <a:r>
              <a:rPr lang="es-CR" sz="2400" b="1" dirty="0"/>
              <a:t>I </a:t>
            </a:r>
            <a:r>
              <a:rPr lang="en-US" sz="2400" b="1" dirty="0"/>
              <a:t>= 100 (</a:t>
            </a:r>
            <a:r>
              <a:rPr lang="en-US" sz="2400" b="1" dirty="0" err="1"/>
              <a:t>Inversión</a:t>
            </a:r>
            <a:r>
              <a:rPr lang="en-US" sz="2400" b="1" dirty="0"/>
              <a:t> </a:t>
            </a:r>
            <a:r>
              <a:rPr lang="en-US" sz="2400" b="1" dirty="0" err="1"/>
              <a:t>inicial</a:t>
            </a:r>
            <a:r>
              <a:rPr lang="en-US" sz="2400" b="1" dirty="0"/>
              <a:t> en a</a:t>
            </a:r>
            <a:r>
              <a:rPr lang="es-CR" sz="2400" b="1" dirty="0" err="1"/>
              <a:t>ño</a:t>
            </a:r>
            <a:r>
              <a:rPr lang="es-CR" sz="2400" b="1" dirty="0"/>
              <a:t> 0</a:t>
            </a:r>
            <a:r>
              <a:rPr lang="en-US" sz="2400" b="1" dirty="0"/>
              <a:t>)</a:t>
            </a:r>
          </a:p>
          <a:p>
            <a:r>
              <a:rPr lang="en-US" sz="2400" b="1" dirty="0"/>
              <a:t>FNE = 50</a:t>
            </a:r>
          </a:p>
          <a:p>
            <a:r>
              <a:rPr lang="es-CR" sz="2400" b="1" dirty="0"/>
              <a:t>VAN </a:t>
            </a:r>
            <a:r>
              <a:rPr lang="en-US" sz="2400" b="1" dirty="0"/>
              <a:t>= </a:t>
            </a:r>
            <a:r>
              <a:rPr lang="en-US" sz="2400" b="1" dirty="0" smtClean="0"/>
              <a:t>24.34</a:t>
            </a:r>
            <a:endParaRPr lang="en-US" sz="2400" b="1" dirty="0"/>
          </a:p>
          <a:p>
            <a:r>
              <a:rPr lang="en-US" sz="2400" b="1" dirty="0"/>
              <a:t>TIR = </a:t>
            </a:r>
            <a:r>
              <a:rPr lang="en-US" sz="2400" b="1" dirty="0" smtClean="0"/>
              <a:t>23.4</a:t>
            </a:r>
            <a:r>
              <a:rPr lang="en-US" sz="2400" b="1" dirty="0"/>
              <a:t>%</a:t>
            </a:r>
          </a:p>
          <a:p>
            <a:r>
              <a:rPr lang="en-US" dirty="0"/>
              <a:t>  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Estudio</a:t>
            </a:r>
            <a:r>
              <a:rPr lang="en-US" dirty="0" smtClean="0"/>
              <a:t> </a:t>
            </a:r>
            <a:r>
              <a:rPr lang="en-US" dirty="0" err="1" smtClean="0"/>
              <a:t>Financiero</a:t>
            </a:r>
            <a:endParaRPr lang="en-US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endParaRPr lang="en-US" dirty="0" smtClean="0"/>
          </a:p>
          <a:p>
            <a:pPr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221188" name="5 Proceso predefinido"/>
          <p:cNvSpPr>
            <a:spLocks noChangeArrowheads="1"/>
          </p:cNvSpPr>
          <p:nvPr/>
        </p:nvSpPr>
        <p:spPr bwMode="auto">
          <a:xfrm>
            <a:off x="3857625" y="1571625"/>
            <a:ext cx="1143000" cy="500063"/>
          </a:xfrm>
          <a:prstGeom prst="flowChartPredefinedProcess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/>
              <a:t>Inicio</a:t>
            </a:r>
          </a:p>
        </p:txBody>
      </p:sp>
      <p:sp>
        <p:nvSpPr>
          <p:cNvPr id="221189" name="8 Proceso predefinido"/>
          <p:cNvSpPr>
            <a:spLocks noChangeArrowheads="1"/>
          </p:cNvSpPr>
          <p:nvPr/>
        </p:nvSpPr>
        <p:spPr bwMode="auto">
          <a:xfrm>
            <a:off x="1357313" y="2571750"/>
            <a:ext cx="1571625" cy="500063"/>
          </a:xfrm>
          <a:prstGeom prst="flowChartPredefinedProcess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1400"/>
              <a:t>Costos de Inversión</a:t>
            </a:r>
          </a:p>
        </p:txBody>
      </p:sp>
      <p:sp>
        <p:nvSpPr>
          <p:cNvPr id="221190" name="12 Flecha abajo"/>
          <p:cNvSpPr>
            <a:spLocks noChangeArrowheads="1"/>
          </p:cNvSpPr>
          <p:nvPr/>
        </p:nvSpPr>
        <p:spPr bwMode="auto">
          <a:xfrm>
            <a:off x="4286250" y="2143125"/>
            <a:ext cx="285750" cy="357188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221191" name="14 Conector recto de flecha"/>
          <p:cNvCxnSpPr>
            <a:cxnSpLocks noChangeShapeType="1"/>
          </p:cNvCxnSpPr>
          <p:nvPr/>
        </p:nvCxnSpPr>
        <p:spPr bwMode="auto">
          <a:xfrm>
            <a:off x="5000625" y="2000250"/>
            <a:ext cx="1285875" cy="5715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21192" name="16 Conector recto de flecha"/>
          <p:cNvCxnSpPr>
            <a:cxnSpLocks noChangeShapeType="1"/>
          </p:cNvCxnSpPr>
          <p:nvPr/>
        </p:nvCxnSpPr>
        <p:spPr bwMode="auto">
          <a:xfrm rot="10800000" flipV="1">
            <a:off x="2571750" y="1928813"/>
            <a:ext cx="1285875" cy="64293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21193" name="21 Flecha abajo"/>
          <p:cNvSpPr>
            <a:spLocks noChangeArrowheads="1"/>
          </p:cNvSpPr>
          <p:nvPr/>
        </p:nvSpPr>
        <p:spPr bwMode="auto">
          <a:xfrm>
            <a:off x="4286250" y="5214938"/>
            <a:ext cx="285750" cy="357187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1194" name="22 Flecha abajo"/>
          <p:cNvSpPr>
            <a:spLocks noChangeArrowheads="1"/>
          </p:cNvSpPr>
          <p:nvPr/>
        </p:nvSpPr>
        <p:spPr bwMode="auto">
          <a:xfrm>
            <a:off x="4286250" y="4214813"/>
            <a:ext cx="285750" cy="357187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1195" name="23 Flecha abajo"/>
          <p:cNvSpPr>
            <a:spLocks noChangeArrowheads="1"/>
          </p:cNvSpPr>
          <p:nvPr/>
        </p:nvSpPr>
        <p:spPr bwMode="auto">
          <a:xfrm>
            <a:off x="4286250" y="3143250"/>
            <a:ext cx="285750" cy="357188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1196" name="25 Flecha izquierda"/>
          <p:cNvSpPr>
            <a:spLocks noChangeArrowheads="1"/>
          </p:cNvSpPr>
          <p:nvPr/>
        </p:nvSpPr>
        <p:spPr bwMode="auto">
          <a:xfrm rot="-1821861">
            <a:off x="5192713" y="3349625"/>
            <a:ext cx="857250" cy="142875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1197" name="26 Flecha izquierda"/>
          <p:cNvSpPr>
            <a:spLocks noChangeArrowheads="1"/>
          </p:cNvSpPr>
          <p:nvPr/>
        </p:nvSpPr>
        <p:spPr bwMode="auto">
          <a:xfrm rot="-8550106">
            <a:off x="2836863" y="3346450"/>
            <a:ext cx="857250" cy="142875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1198" name="28 Proceso predefinido"/>
          <p:cNvSpPr>
            <a:spLocks noChangeArrowheads="1"/>
          </p:cNvSpPr>
          <p:nvPr/>
        </p:nvSpPr>
        <p:spPr bwMode="auto">
          <a:xfrm>
            <a:off x="3643313" y="2571750"/>
            <a:ext cx="1571625" cy="500063"/>
          </a:xfrm>
          <a:prstGeom prst="flowChartPredefinedProcess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1400"/>
              <a:t>Costos de Operación</a:t>
            </a:r>
          </a:p>
        </p:txBody>
      </p:sp>
      <p:sp>
        <p:nvSpPr>
          <p:cNvPr id="221199" name="29 Proceso predefinido"/>
          <p:cNvSpPr>
            <a:spLocks noChangeArrowheads="1"/>
          </p:cNvSpPr>
          <p:nvPr/>
        </p:nvSpPr>
        <p:spPr bwMode="auto">
          <a:xfrm>
            <a:off x="6072188" y="2571750"/>
            <a:ext cx="1571625" cy="500063"/>
          </a:xfrm>
          <a:prstGeom prst="flowChartPredefinedProcess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s-CR" sz="1400"/>
              <a:t>Ingresos</a:t>
            </a:r>
            <a:endParaRPr lang="en-US" sz="1400"/>
          </a:p>
        </p:txBody>
      </p:sp>
      <p:sp>
        <p:nvSpPr>
          <p:cNvPr id="221200" name="30 Proceso predefinido"/>
          <p:cNvSpPr>
            <a:spLocks noChangeArrowheads="1"/>
          </p:cNvSpPr>
          <p:nvPr/>
        </p:nvSpPr>
        <p:spPr bwMode="auto">
          <a:xfrm>
            <a:off x="3643313" y="3571875"/>
            <a:ext cx="1571625" cy="500063"/>
          </a:xfrm>
          <a:prstGeom prst="flowChartPredefinedProcess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s-CR" sz="1400"/>
              <a:t>Flujo Neto de Fondos</a:t>
            </a:r>
            <a:endParaRPr lang="en-US" sz="1400"/>
          </a:p>
        </p:txBody>
      </p:sp>
      <p:sp>
        <p:nvSpPr>
          <p:cNvPr id="221201" name="31 Proceso predefinido"/>
          <p:cNvSpPr>
            <a:spLocks noChangeArrowheads="1"/>
          </p:cNvSpPr>
          <p:nvPr/>
        </p:nvSpPr>
        <p:spPr bwMode="auto">
          <a:xfrm>
            <a:off x="3500438" y="4572000"/>
            <a:ext cx="1857375" cy="500063"/>
          </a:xfrm>
          <a:prstGeom prst="flowChartPredefinedProcess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s-CR" sz="1400"/>
              <a:t>Tasa de Actualización</a:t>
            </a:r>
            <a:endParaRPr lang="en-US" sz="1400"/>
          </a:p>
        </p:txBody>
      </p:sp>
      <p:sp>
        <p:nvSpPr>
          <p:cNvPr id="221202" name="32 Proceso predefinido"/>
          <p:cNvSpPr>
            <a:spLocks noChangeArrowheads="1"/>
          </p:cNvSpPr>
          <p:nvPr/>
        </p:nvSpPr>
        <p:spPr bwMode="auto">
          <a:xfrm>
            <a:off x="3643313" y="5643562"/>
            <a:ext cx="1571625" cy="665757"/>
          </a:xfrm>
          <a:prstGeom prst="flowChartPredefinedProcess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s-CR" sz="1400" dirty="0"/>
              <a:t>Flujo Neto </a:t>
            </a:r>
            <a:r>
              <a:rPr lang="es-CR" sz="1400" dirty="0" smtClean="0"/>
              <a:t>Actual de </a:t>
            </a:r>
            <a:r>
              <a:rPr lang="es-CR" sz="1400" dirty="0"/>
              <a:t>Fondos</a:t>
            </a:r>
            <a:endParaRPr lang="en-US" sz="1400" dirty="0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Ejemplo</a:t>
            </a:r>
            <a:r>
              <a:rPr lang="en-US" dirty="0" smtClean="0"/>
              <a:t> TIR</a:t>
            </a:r>
            <a:endParaRPr lang="es-C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VAN = 0 = -100/(1+</a:t>
            </a:r>
            <a:r>
              <a:rPr lang="en-US" b="1" dirty="0" smtClean="0">
                <a:solidFill>
                  <a:srgbClr val="FF0000"/>
                </a:solidFill>
              </a:rPr>
              <a:t>i</a:t>
            </a:r>
            <a:r>
              <a:rPr lang="en-US" b="1" dirty="0" smtClean="0"/>
              <a:t>)⁰ + 50/(1+i)¹ + 50/(1+i)² + 50/(1+i)³ </a:t>
            </a:r>
          </a:p>
          <a:p>
            <a:endParaRPr lang="en-US" dirty="0" smtClean="0"/>
          </a:p>
          <a:p>
            <a:r>
              <a:rPr lang="en-US" dirty="0" err="1" smtClean="0"/>
              <a:t>i</a:t>
            </a:r>
            <a:r>
              <a:rPr lang="en-US" dirty="0" smtClean="0"/>
              <a:t> = 23.4%</a:t>
            </a:r>
          </a:p>
          <a:p>
            <a:pPr>
              <a:buNone/>
            </a:pPr>
            <a:endParaRPr lang="es-CR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  <p:cxnSp>
        <p:nvCxnSpPr>
          <p:cNvPr id="6" name="5 Conector curvado"/>
          <p:cNvCxnSpPr>
            <a:endCxn id="7" idx="1"/>
          </p:cNvCxnSpPr>
          <p:nvPr/>
        </p:nvCxnSpPr>
        <p:spPr>
          <a:xfrm>
            <a:off x="4143372" y="3071810"/>
            <a:ext cx="1643074" cy="118479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5786446" y="4071942"/>
            <a:ext cx="288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La “</a:t>
            </a:r>
            <a:r>
              <a:rPr lang="en-US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” </a:t>
            </a:r>
            <a:r>
              <a:rPr lang="en-US" dirty="0" err="1" smtClean="0">
                <a:solidFill>
                  <a:srgbClr val="FF0000"/>
                </a:solidFill>
              </a:rPr>
              <a:t>queda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como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incógnita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s-C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r>
              <a:rPr lang="en-US" dirty="0" err="1" smtClean="0"/>
              <a:t>Relación</a:t>
            </a:r>
            <a:r>
              <a:rPr lang="en-US" dirty="0" smtClean="0"/>
              <a:t> </a:t>
            </a:r>
            <a:r>
              <a:rPr lang="en-US" dirty="0" err="1" smtClean="0"/>
              <a:t>Beneficio</a:t>
            </a:r>
            <a:r>
              <a:rPr lang="en-US" dirty="0" smtClean="0"/>
              <a:t>/</a:t>
            </a:r>
            <a:r>
              <a:rPr lang="en-US" dirty="0" err="1" smtClean="0"/>
              <a:t>Costo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504056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s-CR" dirty="0"/>
              <a:t>La relación Beneficio/Costo es el cociente de dividir el valor actualizado de los beneficios del proyecto (ingresos) entre el valor actualizado de los costos (egresos) a una tasa de actualización igual a la tasa de rendimiento mínima aceptable (TREMA), a menudo también conocida como tasa de </a:t>
            </a:r>
            <a:r>
              <a:rPr lang="es-CR" dirty="0" smtClean="0"/>
              <a:t>actualización, tasa </a:t>
            </a:r>
            <a:r>
              <a:rPr lang="es-CR" dirty="0"/>
              <a:t>de </a:t>
            </a:r>
            <a:r>
              <a:rPr lang="es-CR" dirty="0" smtClean="0"/>
              <a:t>evaluación o tasa de descuento.</a:t>
            </a:r>
          </a:p>
          <a:p>
            <a:pPr>
              <a:defRPr/>
            </a:pPr>
            <a:r>
              <a:rPr lang="es-CR" dirty="0" smtClean="0"/>
              <a:t>Si </a:t>
            </a:r>
            <a:r>
              <a:rPr lang="es-CR" dirty="0"/>
              <a:t>nos da mayor que uno (&gt;1), estamos obteniendo ganancias, y si es menor que uno (&lt;1), estamos teniendo pérdidas.</a:t>
            </a:r>
            <a:endParaRPr lang="es-CR" dirty="0" smtClean="0"/>
          </a:p>
          <a:p>
            <a:pPr>
              <a:defRPr/>
            </a:pPr>
            <a:endParaRPr lang="es-CR" dirty="0" smtClean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Relación</a:t>
            </a:r>
            <a:r>
              <a:rPr lang="en-US" dirty="0" smtClean="0"/>
              <a:t> </a:t>
            </a:r>
            <a:r>
              <a:rPr lang="en-US" dirty="0" err="1" smtClean="0"/>
              <a:t>Beneficio</a:t>
            </a:r>
            <a:r>
              <a:rPr lang="en-US" dirty="0" smtClean="0"/>
              <a:t>/</a:t>
            </a:r>
            <a:r>
              <a:rPr lang="en-US" dirty="0" err="1" smtClean="0"/>
              <a:t>Costo</a:t>
            </a:r>
            <a:endParaRPr lang="en-US" dirty="0"/>
          </a:p>
        </p:txBody>
      </p:sp>
      <p:pic>
        <p:nvPicPr>
          <p:cNvPr id="2355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52140" y="4653136"/>
            <a:ext cx="8367712" cy="1781175"/>
          </a:xfrm>
          <a:noFill/>
        </p:spPr>
      </p:pic>
      <p:sp>
        <p:nvSpPr>
          <p:cNvPr id="235524" name="5 CuadroTexto"/>
          <p:cNvSpPr txBox="1">
            <a:spLocks noChangeArrowheads="1"/>
          </p:cNvSpPr>
          <p:nvPr/>
        </p:nvSpPr>
        <p:spPr bwMode="auto">
          <a:xfrm>
            <a:off x="179512" y="908720"/>
            <a:ext cx="8712968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CR" sz="2800" b="1" dirty="0"/>
              <a:t>I </a:t>
            </a:r>
            <a:r>
              <a:rPr lang="en-US" sz="2800" b="1" dirty="0"/>
              <a:t>= 100</a:t>
            </a:r>
          </a:p>
          <a:p>
            <a:r>
              <a:rPr lang="en-US" sz="2800" b="1" dirty="0"/>
              <a:t>VAN = </a:t>
            </a:r>
            <a:r>
              <a:rPr lang="en-US" sz="2800" b="1" dirty="0" smtClean="0"/>
              <a:t>24.34 = </a:t>
            </a:r>
            <a:r>
              <a:rPr lang="es-CR" sz="2800" b="1" dirty="0"/>
              <a:t>valor presente de los beneficios del proyecto menos el valor actualizado de los costos que, en este caso, corresponden con la inversión </a:t>
            </a:r>
            <a:r>
              <a:rPr lang="es-CR" sz="2800" b="1" dirty="0" smtClean="0"/>
              <a:t>inicial.</a:t>
            </a:r>
            <a:endParaRPr lang="en-US" sz="2800" b="1" dirty="0"/>
          </a:p>
          <a:p>
            <a:r>
              <a:rPr lang="es-CR" sz="2800" b="1" dirty="0" smtClean="0"/>
              <a:t>Valor </a:t>
            </a:r>
            <a:r>
              <a:rPr lang="es-CR" sz="2800" b="1" dirty="0"/>
              <a:t>actual de </a:t>
            </a:r>
            <a:r>
              <a:rPr lang="es-CR" sz="2800" b="1" dirty="0" smtClean="0"/>
              <a:t>beneficios=</a:t>
            </a:r>
            <a:r>
              <a:rPr lang="es-CR" sz="2800" b="1" dirty="0" err="1" smtClean="0"/>
              <a:t>VAN+inversión</a:t>
            </a:r>
            <a:r>
              <a:rPr lang="es-CR" sz="2800" b="1" dirty="0" smtClean="0"/>
              <a:t> inicial=124.34.</a:t>
            </a:r>
            <a:r>
              <a:rPr lang="en-US" sz="2800" b="1" dirty="0" smtClean="0"/>
              <a:t> </a:t>
            </a:r>
            <a:endParaRPr lang="en-US" sz="2800" b="1" dirty="0" smtClean="0"/>
          </a:p>
          <a:p>
            <a:r>
              <a:rPr lang="es-CR" sz="2800" b="1" dirty="0"/>
              <a:t>Relación </a:t>
            </a:r>
            <a:r>
              <a:rPr lang="es-CR" sz="2800" b="1" dirty="0" smtClean="0"/>
              <a:t>Beneficio/Costo </a:t>
            </a:r>
            <a:r>
              <a:rPr lang="es-CR" sz="2800" b="1" dirty="0"/>
              <a:t>= Valor </a:t>
            </a:r>
            <a:r>
              <a:rPr lang="es-CR" sz="2800" b="1" dirty="0" smtClean="0"/>
              <a:t>actualizado de los </a:t>
            </a:r>
            <a:r>
              <a:rPr lang="es-CR" sz="2800" b="1" dirty="0"/>
              <a:t>beneficios/Inversión inicial = </a:t>
            </a:r>
            <a:r>
              <a:rPr lang="es-CR" sz="2800" b="1" dirty="0" smtClean="0"/>
              <a:t>124.34 </a:t>
            </a:r>
            <a:r>
              <a:rPr lang="es-CR" sz="2800" b="1" dirty="0"/>
              <a:t>/ 100 = </a:t>
            </a:r>
            <a:r>
              <a:rPr lang="es-CR" sz="2800" b="1" dirty="0" smtClean="0"/>
              <a:t>1.2434</a:t>
            </a:r>
            <a:endParaRPr lang="en-US" sz="2800" b="1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2133600" cy="457200"/>
          </a:xfrm>
        </p:spPr>
        <p:txBody>
          <a:bodyPr/>
          <a:lstStyle/>
          <a:p>
            <a:pPr algn="l">
              <a:defRPr/>
            </a:pPr>
            <a:r>
              <a:rPr lang="es-ES" smtClean="0"/>
              <a:t>Ing. Marlon Velázquez G. MAP</a:t>
            </a:r>
            <a:endParaRPr lang="es-ES" dirty="0"/>
          </a:p>
        </p:txBody>
      </p:sp>
      <p:sp>
        <p:nvSpPr>
          <p:cNvPr id="236548" name="Text Box 2"/>
          <p:cNvSpPr txBox="1">
            <a:spLocks noChangeArrowheads="1"/>
          </p:cNvSpPr>
          <p:nvPr/>
        </p:nvSpPr>
        <p:spPr bwMode="auto">
          <a:xfrm>
            <a:off x="1285875" y="0"/>
            <a:ext cx="6750050" cy="11255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CR" sz="3600">
                <a:solidFill>
                  <a:srgbClr val="33CCCC"/>
                </a:solidFill>
              </a:rPr>
              <a:t>Criterios para usar el </a:t>
            </a:r>
          </a:p>
          <a:p>
            <a:pPr algn="ctr"/>
            <a:r>
              <a:rPr lang="es-CR" sz="3600">
                <a:solidFill>
                  <a:srgbClr val="33CCCC"/>
                </a:solidFill>
              </a:rPr>
              <a:t>VAN o el TIR</a:t>
            </a:r>
          </a:p>
        </p:txBody>
      </p:sp>
      <p:sp>
        <p:nvSpPr>
          <p:cNvPr id="236549" name="Text Box 3"/>
          <p:cNvSpPr txBox="1">
            <a:spLocks noChangeArrowheads="1"/>
          </p:cNvSpPr>
          <p:nvPr/>
        </p:nvSpPr>
        <p:spPr bwMode="auto">
          <a:xfrm>
            <a:off x="1595438" y="2508250"/>
            <a:ext cx="1709737" cy="609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R">
                <a:latin typeface="Times New Roman" pitchFamily="18" charset="0"/>
              </a:rPr>
              <a:t>INVERSIONES</a:t>
            </a:r>
          </a:p>
          <a:p>
            <a:r>
              <a:rPr lang="es-CR">
                <a:latin typeface="Times New Roman" pitchFamily="18" charset="0"/>
              </a:rPr>
              <a:t>VOLUNTARIAS</a:t>
            </a:r>
          </a:p>
        </p:txBody>
      </p:sp>
      <p:sp>
        <p:nvSpPr>
          <p:cNvPr id="236550" name="Text Box 4"/>
          <p:cNvSpPr txBox="1">
            <a:spLocks noChangeArrowheads="1"/>
          </p:cNvSpPr>
          <p:nvPr/>
        </p:nvSpPr>
        <p:spPr bwMode="auto">
          <a:xfrm>
            <a:off x="4217988" y="1822450"/>
            <a:ext cx="2012950" cy="609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R" dirty="0">
                <a:latin typeface="Times New Roman" pitchFamily="18" charset="0"/>
              </a:rPr>
              <a:t>INVERSIONES</a:t>
            </a:r>
          </a:p>
          <a:p>
            <a:r>
              <a:rPr lang="es-CR" dirty="0">
                <a:latin typeface="Times New Roman" pitchFamily="18" charset="0"/>
              </a:rPr>
              <a:t>INDEPENDIENTES</a:t>
            </a:r>
          </a:p>
        </p:txBody>
      </p:sp>
      <p:sp>
        <p:nvSpPr>
          <p:cNvPr id="236551" name="Text Box 5"/>
          <p:cNvSpPr txBox="1">
            <a:spLocks noChangeArrowheads="1"/>
          </p:cNvSpPr>
          <p:nvPr/>
        </p:nvSpPr>
        <p:spPr bwMode="auto">
          <a:xfrm>
            <a:off x="4297363" y="3346450"/>
            <a:ext cx="1730375" cy="609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R">
                <a:latin typeface="Times New Roman" pitchFamily="18" charset="0"/>
              </a:rPr>
              <a:t>INVERSIONES</a:t>
            </a:r>
          </a:p>
          <a:p>
            <a:r>
              <a:rPr lang="es-CR">
                <a:latin typeface="Times New Roman" pitchFamily="18" charset="0"/>
              </a:rPr>
              <a:t>EXCLUYENTES</a:t>
            </a:r>
          </a:p>
        </p:txBody>
      </p:sp>
      <p:sp>
        <p:nvSpPr>
          <p:cNvPr id="236552" name="Text Box 6"/>
          <p:cNvSpPr txBox="1">
            <a:spLocks noChangeArrowheads="1"/>
          </p:cNvSpPr>
          <p:nvPr/>
        </p:nvSpPr>
        <p:spPr bwMode="auto">
          <a:xfrm>
            <a:off x="1674813" y="5022850"/>
            <a:ext cx="1609725" cy="609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R">
                <a:latin typeface="Times New Roman" pitchFamily="18" charset="0"/>
              </a:rPr>
              <a:t>INVERSIONES</a:t>
            </a:r>
          </a:p>
          <a:p>
            <a:r>
              <a:rPr lang="es-CR">
                <a:latin typeface="Times New Roman" pitchFamily="18" charset="0"/>
              </a:rPr>
              <a:t>FORZADAS</a:t>
            </a:r>
          </a:p>
        </p:txBody>
      </p:sp>
      <p:sp>
        <p:nvSpPr>
          <p:cNvPr id="236553" name="Line 7"/>
          <p:cNvSpPr>
            <a:spLocks noChangeShapeType="1"/>
          </p:cNvSpPr>
          <p:nvPr/>
        </p:nvSpPr>
        <p:spPr bwMode="auto">
          <a:xfrm>
            <a:off x="6213475" y="2125663"/>
            <a:ext cx="990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s-CR"/>
          </a:p>
        </p:txBody>
      </p:sp>
      <p:sp>
        <p:nvSpPr>
          <p:cNvPr id="236554" name="Line 8"/>
          <p:cNvSpPr>
            <a:spLocks noChangeShapeType="1"/>
          </p:cNvSpPr>
          <p:nvPr/>
        </p:nvSpPr>
        <p:spPr bwMode="auto">
          <a:xfrm>
            <a:off x="6213475" y="3573463"/>
            <a:ext cx="990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s-CR"/>
          </a:p>
        </p:txBody>
      </p:sp>
      <p:sp>
        <p:nvSpPr>
          <p:cNvPr id="236555" name="Text Box 9"/>
          <p:cNvSpPr txBox="1">
            <a:spLocks noChangeArrowheads="1"/>
          </p:cNvSpPr>
          <p:nvPr/>
        </p:nvSpPr>
        <p:spPr bwMode="auto">
          <a:xfrm>
            <a:off x="1549400" y="3178175"/>
            <a:ext cx="18018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R">
                <a:latin typeface="Times New Roman" pitchFamily="18" charset="0"/>
              </a:rPr>
              <a:t>Representan </a:t>
            </a:r>
          </a:p>
          <a:p>
            <a:r>
              <a:rPr lang="es-CR">
                <a:latin typeface="Times New Roman" pitchFamily="18" charset="0"/>
              </a:rPr>
              <a:t>ganancias de dinero</a:t>
            </a:r>
          </a:p>
        </p:txBody>
      </p:sp>
      <p:sp>
        <p:nvSpPr>
          <p:cNvPr id="236556" name="Text Box 10"/>
          <p:cNvSpPr txBox="1">
            <a:spLocks noChangeArrowheads="1"/>
          </p:cNvSpPr>
          <p:nvPr/>
        </p:nvSpPr>
        <p:spPr bwMode="auto">
          <a:xfrm>
            <a:off x="1625600" y="5616575"/>
            <a:ext cx="194786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R">
                <a:latin typeface="Times New Roman" pitchFamily="18" charset="0"/>
              </a:rPr>
              <a:t>Representan salidas</a:t>
            </a:r>
          </a:p>
          <a:p>
            <a:r>
              <a:rPr lang="es-CR">
                <a:latin typeface="Times New Roman" pitchFamily="18" charset="0"/>
              </a:rPr>
              <a:t>de dinero, pero deben</a:t>
            </a:r>
          </a:p>
          <a:p>
            <a:r>
              <a:rPr lang="es-CR">
                <a:latin typeface="Times New Roman" pitchFamily="18" charset="0"/>
              </a:rPr>
              <a:t>realizarse. </a:t>
            </a:r>
          </a:p>
        </p:txBody>
      </p:sp>
      <p:sp>
        <p:nvSpPr>
          <p:cNvPr id="236557" name="Text Box 11"/>
          <p:cNvSpPr txBox="1">
            <a:spLocks noChangeArrowheads="1"/>
          </p:cNvSpPr>
          <p:nvPr/>
        </p:nvSpPr>
        <p:spPr bwMode="auto">
          <a:xfrm>
            <a:off x="4140200" y="2492375"/>
            <a:ext cx="263366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R">
                <a:latin typeface="Times New Roman" pitchFamily="18" charset="0"/>
              </a:rPr>
              <a:t>No excluyentes.</a:t>
            </a:r>
          </a:p>
          <a:p>
            <a:r>
              <a:rPr lang="es-CR">
                <a:latin typeface="Times New Roman" pitchFamily="18" charset="0"/>
              </a:rPr>
              <a:t>Ej: Supermercado, Gasolinera</a:t>
            </a:r>
          </a:p>
          <a:p>
            <a:r>
              <a:rPr lang="es-CR">
                <a:latin typeface="Times New Roman" pitchFamily="18" charset="0"/>
              </a:rPr>
              <a:t>Hotel.</a:t>
            </a:r>
          </a:p>
        </p:txBody>
      </p:sp>
      <p:sp>
        <p:nvSpPr>
          <p:cNvPr id="236558" name="Text Box 12"/>
          <p:cNvSpPr txBox="1">
            <a:spLocks noChangeArrowheads="1"/>
          </p:cNvSpPr>
          <p:nvPr/>
        </p:nvSpPr>
        <p:spPr bwMode="auto">
          <a:xfrm>
            <a:off x="4216400" y="4016375"/>
            <a:ext cx="213518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R">
                <a:latin typeface="Times New Roman" pitchFamily="18" charset="0"/>
              </a:rPr>
              <a:t>Sólo una debe hacerse</a:t>
            </a:r>
          </a:p>
          <a:p>
            <a:r>
              <a:rPr lang="es-CR">
                <a:latin typeface="Times New Roman" pitchFamily="18" charset="0"/>
              </a:rPr>
              <a:t>Ej: Edificio de 2, 5 o 10</a:t>
            </a:r>
          </a:p>
          <a:p>
            <a:r>
              <a:rPr lang="es-CR">
                <a:latin typeface="Times New Roman" pitchFamily="18" charset="0"/>
              </a:rPr>
              <a:t>pisos en terreno dado</a:t>
            </a:r>
          </a:p>
        </p:txBody>
      </p:sp>
      <p:sp>
        <p:nvSpPr>
          <p:cNvPr id="236559" name="Text Box 13"/>
          <p:cNvSpPr txBox="1">
            <a:spLocks noChangeArrowheads="1"/>
          </p:cNvSpPr>
          <p:nvPr/>
        </p:nvSpPr>
        <p:spPr bwMode="auto">
          <a:xfrm>
            <a:off x="4156075" y="5021263"/>
            <a:ext cx="1903413" cy="8540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R">
                <a:latin typeface="Times New Roman" pitchFamily="18" charset="0"/>
              </a:rPr>
              <a:t>Ej: Planta de tratamiento de aguas negras</a:t>
            </a:r>
          </a:p>
        </p:txBody>
      </p:sp>
      <p:sp>
        <p:nvSpPr>
          <p:cNvPr id="236560" name="Line 14"/>
          <p:cNvSpPr>
            <a:spLocks noChangeShapeType="1"/>
          </p:cNvSpPr>
          <p:nvPr/>
        </p:nvSpPr>
        <p:spPr bwMode="auto">
          <a:xfrm flipV="1">
            <a:off x="3317875" y="2354263"/>
            <a:ext cx="8382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s-CR"/>
          </a:p>
        </p:txBody>
      </p:sp>
      <p:sp>
        <p:nvSpPr>
          <p:cNvPr id="236561" name="Line 15"/>
          <p:cNvSpPr>
            <a:spLocks noChangeShapeType="1"/>
          </p:cNvSpPr>
          <p:nvPr/>
        </p:nvSpPr>
        <p:spPr bwMode="auto">
          <a:xfrm>
            <a:off x="3317875" y="2811463"/>
            <a:ext cx="9144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s-CR"/>
          </a:p>
        </p:txBody>
      </p:sp>
      <p:sp>
        <p:nvSpPr>
          <p:cNvPr id="236562" name="Line 16"/>
          <p:cNvSpPr>
            <a:spLocks noChangeShapeType="1"/>
          </p:cNvSpPr>
          <p:nvPr/>
        </p:nvSpPr>
        <p:spPr bwMode="auto">
          <a:xfrm>
            <a:off x="3317875" y="5326063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s-CR"/>
          </a:p>
        </p:txBody>
      </p:sp>
      <p:sp>
        <p:nvSpPr>
          <p:cNvPr id="236563" name="Text Box 17"/>
          <p:cNvSpPr txBox="1">
            <a:spLocks noChangeArrowheads="1"/>
          </p:cNvSpPr>
          <p:nvPr/>
        </p:nvSpPr>
        <p:spPr bwMode="auto">
          <a:xfrm>
            <a:off x="6084888" y="1219200"/>
            <a:ext cx="1209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R">
                <a:latin typeface="Times New Roman" pitchFamily="18" charset="0"/>
              </a:rPr>
              <a:t>CRITERIO</a:t>
            </a:r>
          </a:p>
        </p:txBody>
      </p:sp>
      <p:sp>
        <p:nvSpPr>
          <p:cNvPr id="236564" name="Text Box 18"/>
          <p:cNvSpPr txBox="1">
            <a:spLocks noChangeArrowheads="1"/>
          </p:cNvSpPr>
          <p:nvPr/>
        </p:nvSpPr>
        <p:spPr bwMode="auto">
          <a:xfrm>
            <a:off x="6300788" y="3141663"/>
            <a:ext cx="846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R" sz="2400">
                <a:solidFill>
                  <a:schemeClr val="accent2"/>
                </a:solidFill>
                <a:latin typeface="Times New Roman" pitchFamily="18" charset="0"/>
              </a:rPr>
              <a:t>VAN</a:t>
            </a:r>
          </a:p>
        </p:txBody>
      </p:sp>
      <p:sp>
        <p:nvSpPr>
          <p:cNvPr id="236565" name="Text Box 19"/>
          <p:cNvSpPr txBox="1">
            <a:spLocks noChangeArrowheads="1"/>
          </p:cNvSpPr>
          <p:nvPr/>
        </p:nvSpPr>
        <p:spPr bwMode="auto">
          <a:xfrm>
            <a:off x="6300788" y="1700213"/>
            <a:ext cx="727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R" sz="2400">
                <a:solidFill>
                  <a:schemeClr val="accent2"/>
                </a:solidFill>
                <a:latin typeface="Times New Roman" pitchFamily="18" charset="0"/>
              </a:rPr>
              <a:t>TIR</a:t>
            </a:r>
          </a:p>
        </p:txBody>
      </p:sp>
      <p:sp>
        <p:nvSpPr>
          <p:cNvPr id="236566" name="Text Box 20"/>
          <p:cNvSpPr txBox="1">
            <a:spLocks noChangeArrowheads="1"/>
          </p:cNvSpPr>
          <p:nvPr/>
        </p:nvSpPr>
        <p:spPr bwMode="auto">
          <a:xfrm>
            <a:off x="6300788" y="5013325"/>
            <a:ext cx="846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R" sz="2400">
                <a:solidFill>
                  <a:schemeClr val="accent2"/>
                </a:solidFill>
                <a:latin typeface="Times New Roman" pitchFamily="18" charset="0"/>
              </a:rPr>
              <a:t>VAN</a:t>
            </a:r>
          </a:p>
        </p:txBody>
      </p:sp>
      <p:sp>
        <p:nvSpPr>
          <p:cNvPr id="236567" name="Line 21"/>
          <p:cNvSpPr>
            <a:spLocks noChangeShapeType="1"/>
          </p:cNvSpPr>
          <p:nvPr/>
        </p:nvSpPr>
        <p:spPr bwMode="auto">
          <a:xfrm>
            <a:off x="6213475" y="5402263"/>
            <a:ext cx="990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s-CR"/>
          </a:p>
        </p:txBody>
      </p:sp>
      <p:sp>
        <p:nvSpPr>
          <p:cNvPr id="236568" name="Text Box 22"/>
          <p:cNvSpPr txBox="1">
            <a:spLocks noChangeArrowheads="1"/>
          </p:cNvSpPr>
          <p:nvPr/>
        </p:nvSpPr>
        <p:spPr bwMode="auto">
          <a:xfrm>
            <a:off x="7299325" y="5089525"/>
            <a:ext cx="123031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R">
                <a:latin typeface="Times New Roman" pitchFamily="18" charset="0"/>
              </a:rPr>
              <a:t>El de menor </a:t>
            </a:r>
          </a:p>
          <a:p>
            <a:r>
              <a:rPr lang="es-CR">
                <a:latin typeface="Times New Roman" pitchFamily="18" charset="0"/>
              </a:rPr>
              <a:t>salida de </a:t>
            </a:r>
          </a:p>
          <a:p>
            <a:r>
              <a:rPr lang="es-CR">
                <a:latin typeface="Times New Roman" pitchFamily="18" charset="0"/>
              </a:rPr>
              <a:t>efectivo</a:t>
            </a:r>
          </a:p>
        </p:txBody>
      </p:sp>
      <p:sp>
        <p:nvSpPr>
          <p:cNvPr id="236569" name="Text Box 23"/>
          <p:cNvSpPr txBox="1">
            <a:spLocks noChangeArrowheads="1"/>
          </p:cNvSpPr>
          <p:nvPr/>
        </p:nvSpPr>
        <p:spPr bwMode="auto">
          <a:xfrm>
            <a:off x="7239000" y="3305175"/>
            <a:ext cx="13446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R">
                <a:latin typeface="Times New Roman" pitchFamily="18" charset="0"/>
              </a:rPr>
              <a:t>El de mayor </a:t>
            </a:r>
          </a:p>
          <a:p>
            <a:r>
              <a:rPr lang="es-CR">
                <a:latin typeface="Times New Roman" pitchFamily="18" charset="0"/>
              </a:rPr>
              <a:t>beneficio neto</a:t>
            </a:r>
          </a:p>
        </p:txBody>
      </p:sp>
      <p:sp>
        <p:nvSpPr>
          <p:cNvPr id="236570" name="Text Box 24"/>
          <p:cNvSpPr txBox="1">
            <a:spLocks noChangeArrowheads="1"/>
          </p:cNvSpPr>
          <p:nvPr/>
        </p:nvSpPr>
        <p:spPr bwMode="auto">
          <a:xfrm>
            <a:off x="7146925" y="1965325"/>
            <a:ext cx="165258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R">
                <a:latin typeface="Times New Roman" pitchFamily="18" charset="0"/>
              </a:rPr>
              <a:t>Permite optimizar</a:t>
            </a:r>
          </a:p>
          <a:p>
            <a:r>
              <a:rPr lang="es-CR">
                <a:latin typeface="Times New Roman" pitchFamily="18" charset="0"/>
              </a:rPr>
              <a:t>el presupuesto</a:t>
            </a:r>
          </a:p>
          <a:p>
            <a:r>
              <a:rPr lang="es-CR">
                <a:latin typeface="Times New Roman" pitchFamily="18" charset="0"/>
              </a:rPr>
              <a:t>de inversiones.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Relaci</a:t>
            </a:r>
            <a:r>
              <a:rPr lang="es-CR" dirty="0" err="1" smtClean="0"/>
              <a:t>ón</a:t>
            </a:r>
            <a:r>
              <a:rPr lang="es-CR" dirty="0" smtClean="0"/>
              <a:t> VAN - TIR</a:t>
            </a:r>
            <a:endParaRPr lang="en-US" dirty="0"/>
          </a:p>
        </p:txBody>
      </p:sp>
      <p:pic>
        <p:nvPicPr>
          <p:cNvPr id="2375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27050" y="2081213"/>
            <a:ext cx="8116888" cy="4176712"/>
          </a:xfrm>
          <a:noFill/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CR" dirty="0" smtClean="0"/>
              <a:t>Relación VAN - TIR</a:t>
            </a:r>
            <a:endParaRPr lang="en-US" dirty="0"/>
          </a:p>
        </p:txBody>
      </p:sp>
      <p:pic>
        <p:nvPicPr>
          <p:cNvPr id="23859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00063" y="1500188"/>
            <a:ext cx="8218487" cy="4832350"/>
          </a:xfrm>
          <a:noFill/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CR" dirty="0" smtClean="0"/>
              <a:t>Análisis de Riesgo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s-CR" dirty="0" smtClean="0"/>
              <a:t>Parte del principio de que los supuestos de la proyección se basan en probabilidades de ocurrencia que se pueden estimar.</a:t>
            </a:r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CR" dirty="0" smtClean="0"/>
              <a:t>Análisis de riesgo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s-CR" dirty="0" smtClean="0"/>
              <a:t>Se le asigna a cada escenario una probabilidad de que ocurra.</a:t>
            </a:r>
          </a:p>
          <a:p>
            <a:pPr>
              <a:defRPr/>
            </a:pPr>
            <a:endParaRPr lang="es-CR" dirty="0" smtClean="0"/>
          </a:p>
          <a:p>
            <a:pPr>
              <a:defRPr/>
            </a:pPr>
            <a:r>
              <a:rPr lang="es-CR" dirty="0" smtClean="0"/>
              <a:t>Se multiplica la probabilidad por el VAN  de cada escenario y se suma el resultado de todos los escenarios </a:t>
            </a:r>
          </a:p>
          <a:p>
            <a:pPr>
              <a:buFont typeface="Wingdings" pitchFamily="2" charset="2"/>
              <a:buNone/>
              <a:defRPr/>
            </a:pPr>
            <a:endParaRPr lang="es-CR" dirty="0" smtClean="0"/>
          </a:p>
          <a:p>
            <a:pPr>
              <a:defRPr/>
            </a:pPr>
            <a:r>
              <a:rPr lang="es-ES" dirty="0" smtClean="0"/>
              <a:t>Se utiliza la ecuación: </a:t>
            </a:r>
            <a:r>
              <a:rPr lang="es-ES" dirty="0" smtClean="0">
                <a:solidFill>
                  <a:srgbClr val="FF0000"/>
                </a:solidFill>
              </a:rPr>
              <a:t>E[</a:t>
            </a:r>
            <a:r>
              <a:rPr lang="es-ES" dirty="0" err="1" smtClean="0">
                <a:solidFill>
                  <a:srgbClr val="FF0000"/>
                </a:solidFill>
              </a:rPr>
              <a:t>VANx</a:t>
            </a:r>
            <a:r>
              <a:rPr lang="es-ES" dirty="0" smtClean="0">
                <a:solidFill>
                  <a:srgbClr val="FF0000"/>
                </a:solidFill>
              </a:rPr>
              <a:t>]=</a:t>
            </a:r>
            <a:r>
              <a:rPr lang="es-ES" dirty="0" err="1" smtClean="0">
                <a:solidFill>
                  <a:srgbClr val="FF0000"/>
                </a:solidFill>
              </a:rPr>
              <a:t>ΣVANx</a:t>
            </a:r>
            <a:r>
              <a:rPr lang="es-ES" dirty="0" smtClean="0">
                <a:solidFill>
                  <a:srgbClr val="FF0000"/>
                </a:solidFill>
              </a:rPr>
              <a:t>*</a:t>
            </a:r>
            <a:r>
              <a:rPr lang="es-ES" dirty="0" err="1" smtClean="0">
                <a:solidFill>
                  <a:srgbClr val="FF0000"/>
                </a:solidFill>
              </a:rPr>
              <a:t>Px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CR" dirty="0" smtClean="0"/>
              <a:t>Análisis de Riesgo</a:t>
            </a:r>
            <a:endParaRPr lang="en-US" dirty="0"/>
          </a:p>
        </p:txBody>
      </p:sp>
      <p:graphicFrame>
        <p:nvGraphicFramePr>
          <p:cNvPr id="20482" name="Object 5"/>
          <p:cNvGraphicFramePr>
            <a:graphicFrameLocks noChangeAspect="1"/>
          </p:cNvGraphicFramePr>
          <p:nvPr/>
        </p:nvGraphicFramePr>
        <p:xfrm>
          <a:off x="785813" y="2928938"/>
          <a:ext cx="7554912" cy="307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" name="Worksheet" r:id="rId4" imgW="5061181" imgH="1295432" progId="Excel.Sheet.8">
                  <p:embed/>
                </p:oleObj>
              </mc:Choice>
              <mc:Fallback>
                <p:oleObj name="Worksheet" r:id="rId4" imgW="5061181" imgH="1295432" progId="Excel.Shee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3" y="2928938"/>
                        <a:ext cx="7554912" cy="307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CR" dirty="0" smtClean="0"/>
              <a:t>Análisis de Riesgo</a:t>
            </a:r>
            <a:endParaRPr lang="en-US" dirty="0"/>
          </a:p>
        </p:txBody>
      </p:sp>
      <p:graphicFrame>
        <p:nvGraphicFramePr>
          <p:cNvPr id="21506" name="Object 4"/>
          <p:cNvGraphicFramePr>
            <a:graphicFrameLocks noChangeAspect="1"/>
          </p:cNvGraphicFramePr>
          <p:nvPr/>
        </p:nvGraphicFramePr>
        <p:xfrm>
          <a:off x="523875" y="2933700"/>
          <a:ext cx="8067675" cy="263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5" name="Worksheet" r:id="rId4" imgW="5611443" imgH="990709" progId="Excel.Sheet.8">
                  <p:embed/>
                </p:oleObj>
              </mc:Choice>
              <mc:Fallback>
                <p:oleObj name="Worksheet" r:id="rId4" imgW="5611443" imgH="990709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75" y="2933700"/>
                        <a:ext cx="8067675" cy="263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Estudio</a:t>
            </a:r>
            <a:r>
              <a:rPr lang="en-US" dirty="0" smtClean="0"/>
              <a:t> </a:t>
            </a:r>
            <a:r>
              <a:rPr lang="en-US" dirty="0" err="1" smtClean="0"/>
              <a:t>Financiero</a:t>
            </a:r>
            <a:endParaRPr lang="en-US" dirty="0"/>
          </a:p>
        </p:txBody>
      </p:sp>
      <p:sp>
        <p:nvSpPr>
          <p:cNvPr id="222212" name="32 Proceso predefinido"/>
          <p:cNvSpPr>
            <a:spLocks noChangeArrowheads="1"/>
          </p:cNvSpPr>
          <p:nvPr/>
        </p:nvSpPr>
        <p:spPr bwMode="auto">
          <a:xfrm>
            <a:off x="3357563" y="1357313"/>
            <a:ext cx="1571625" cy="500062"/>
          </a:xfrm>
          <a:prstGeom prst="flowChartPredefinedProcess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s-CR" sz="1400" dirty="0"/>
              <a:t>Flujo Neto de Fondos</a:t>
            </a:r>
            <a:endParaRPr lang="en-US" sz="1400" dirty="0"/>
          </a:p>
        </p:txBody>
      </p:sp>
      <p:sp>
        <p:nvSpPr>
          <p:cNvPr id="222213" name="32 Proceso predefinido"/>
          <p:cNvSpPr>
            <a:spLocks noChangeArrowheads="1"/>
          </p:cNvSpPr>
          <p:nvPr/>
        </p:nvSpPr>
        <p:spPr bwMode="auto">
          <a:xfrm>
            <a:off x="3143250" y="2357438"/>
            <a:ext cx="2143125" cy="642937"/>
          </a:xfrm>
          <a:prstGeom prst="flowChartPredefinedProcess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s-CR" sz="1400"/>
              <a:t>Tasa Interna de Retorno (TIR)</a:t>
            </a:r>
            <a:endParaRPr lang="en-US" sz="1400"/>
          </a:p>
        </p:txBody>
      </p:sp>
      <p:sp>
        <p:nvSpPr>
          <p:cNvPr id="222214" name="32 Proceso predefinido"/>
          <p:cNvSpPr>
            <a:spLocks noChangeArrowheads="1"/>
          </p:cNvSpPr>
          <p:nvPr/>
        </p:nvSpPr>
        <p:spPr bwMode="auto">
          <a:xfrm>
            <a:off x="1071563" y="2357438"/>
            <a:ext cx="1785937" cy="500062"/>
          </a:xfrm>
          <a:prstGeom prst="flowChartPredefinedProcess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s-CR" sz="1400"/>
              <a:t>Valor Actual Neto (VAN)</a:t>
            </a:r>
            <a:endParaRPr lang="en-US" sz="1400"/>
          </a:p>
        </p:txBody>
      </p:sp>
      <p:sp>
        <p:nvSpPr>
          <p:cNvPr id="222215" name="32 Proceso predefinido"/>
          <p:cNvSpPr>
            <a:spLocks noChangeArrowheads="1"/>
          </p:cNvSpPr>
          <p:nvPr/>
        </p:nvSpPr>
        <p:spPr bwMode="auto">
          <a:xfrm>
            <a:off x="5572125" y="2357438"/>
            <a:ext cx="2071688" cy="500062"/>
          </a:xfrm>
          <a:prstGeom prst="flowChartPredefinedProcess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s-CR" sz="1400" dirty="0"/>
              <a:t>Relación </a:t>
            </a:r>
            <a:r>
              <a:rPr lang="es-CR" sz="1400" dirty="0" smtClean="0"/>
              <a:t>Beneficio/Costo</a:t>
            </a:r>
            <a:endParaRPr lang="en-US" sz="1400" dirty="0"/>
          </a:p>
        </p:txBody>
      </p:sp>
      <p:sp>
        <p:nvSpPr>
          <p:cNvPr id="222216" name="11 Flecha abajo"/>
          <p:cNvSpPr>
            <a:spLocks noChangeArrowheads="1"/>
          </p:cNvSpPr>
          <p:nvPr/>
        </p:nvSpPr>
        <p:spPr bwMode="auto">
          <a:xfrm>
            <a:off x="4000500" y="1928813"/>
            <a:ext cx="285750" cy="357187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222217" name="13 Conector recto de flecha"/>
          <p:cNvCxnSpPr>
            <a:cxnSpLocks noChangeShapeType="1"/>
            <a:stCxn id="222212" idx="1"/>
          </p:cNvCxnSpPr>
          <p:nvPr/>
        </p:nvCxnSpPr>
        <p:spPr bwMode="auto">
          <a:xfrm rot="10800000" flipV="1">
            <a:off x="2143125" y="1606550"/>
            <a:ext cx="1214438" cy="7508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22218" name="15 Conector recto de flecha"/>
          <p:cNvCxnSpPr>
            <a:cxnSpLocks noChangeShapeType="1"/>
            <a:stCxn id="222212" idx="3"/>
          </p:cNvCxnSpPr>
          <p:nvPr/>
        </p:nvCxnSpPr>
        <p:spPr bwMode="auto">
          <a:xfrm>
            <a:off x="4929188" y="1606550"/>
            <a:ext cx="1214437" cy="7508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22219" name="18 Decisión"/>
          <p:cNvSpPr>
            <a:spLocks noChangeArrowheads="1"/>
          </p:cNvSpPr>
          <p:nvPr/>
        </p:nvSpPr>
        <p:spPr bwMode="auto">
          <a:xfrm>
            <a:off x="3286125" y="3357563"/>
            <a:ext cx="1785938" cy="714375"/>
          </a:xfrm>
          <a:prstGeom prst="flowChartDecision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s-CR" sz="1200"/>
              <a:t>Es rentable</a:t>
            </a:r>
            <a:endParaRPr lang="en-US" sz="1200"/>
          </a:p>
        </p:txBody>
      </p:sp>
      <p:sp>
        <p:nvSpPr>
          <p:cNvPr id="222220" name="32 Proceso predefinido"/>
          <p:cNvSpPr>
            <a:spLocks noChangeArrowheads="1"/>
          </p:cNvSpPr>
          <p:nvPr/>
        </p:nvSpPr>
        <p:spPr bwMode="auto">
          <a:xfrm>
            <a:off x="3429000" y="4500563"/>
            <a:ext cx="1571625" cy="500062"/>
          </a:xfrm>
          <a:prstGeom prst="flowChartPredefinedProcess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s-CR" sz="1400"/>
              <a:t>Análisis</a:t>
            </a:r>
          </a:p>
          <a:p>
            <a:pPr algn="ctr"/>
            <a:r>
              <a:rPr lang="es-CR" sz="1400"/>
              <a:t>Cualitativo</a:t>
            </a:r>
            <a:endParaRPr lang="en-US" sz="1400"/>
          </a:p>
        </p:txBody>
      </p:sp>
      <p:sp>
        <p:nvSpPr>
          <p:cNvPr id="222221" name="25 Flecha abajo"/>
          <p:cNvSpPr>
            <a:spLocks noChangeArrowheads="1"/>
          </p:cNvSpPr>
          <p:nvPr/>
        </p:nvSpPr>
        <p:spPr bwMode="auto">
          <a:xfrm>
            <a:off x="4071938" y="3000375"/>
            <a:ext cx="214312" cy="357188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2222" name="32 Proceso predefinido"/>
          <p:cNvSpPr>
            <a:spLocks noChangeArrowheads="1"/>
          </p:cNvSpPr>
          <p:nvPr/>
        </p:nvSpPr>
        <p:spPr bwMode="auto">
          <a:xfrm>
            <a:off x="3429000" y="5357813"/>
            <a:ext cx="1571625" cy="500062"/>
          </a:xfrm>
          <a:prstGeom prst="flowChartPredefinedProcess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s-CR" sz="1400"/>
              <a:t>Análisis</a:t>
            </a:r>
          </a:p>
          <a:p>
            <a:pPr algn="ctr"/>
            <a:r>
              <a:rPr lang="es-CR" sz="1400"/>
              <a:t>Global</a:t>
            </a:r>
            <a:endParaRPr lang="en-US" sz="1400"/>
          </a:p>
        </p:txBody>
      </p:sp>
      <p:sp>
        <p:nvSpPr>
          <p:cNvPr id="222223" name="32 Proceso predefinido"/>
          <p:cNvSpPr>
            <a:spLocks noChangeArrowheads="1"/>
          </p:cNvSpPr>
          <p:nvPr/>
        </p:nvSpPr>
        <p:spPr bwMode="auto">
          <a:xfrm>
            <a:off x="3429000" y="6215063"/>
            <a:ext cx="1571625" cy="500062"/>
          </a:xfrm>
          <a:prstGeom prst="flowChartPredefinedProcess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s-CR" sz="1400"/>
              <a:t>Fin</a:t>
            </a:r>
          </a:p>
        </p:txBody>
      </p:sp>
      <p:sp>
        <p:nvSpPr>
          <p:cNvPr id="222224" name="30 Flecha abajo"/>
          <p:cNvSpPr>
            <a:spLocks noChangeArrowheads="1"/>
          </p:cNvSpPr>
          <p:nvPr/>
        </p:nvSpPr>
        <p:spPr bwMode="auto">
          <a:xfrm>
            <a:off x="4071938" y="4143375"/>
            <a:ext cx="285750" cy="357188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2225" name="31 Flecha abajo"/>
          <p:cNvSpPr>
            <a:spLocks noChangeArrowheads="1"/>
          </p:cNvSpPr>
          <p:nvPr/>
        </p:nvSpPr>
        <p:spPr bwMode="auto">
          <a:xfrm>
            <a:off x="4071938" y="5857875"/>
            <a:ext cx="285750" cy="357188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2226" name="32 Flecha abajo"/>
          <p:cNvSpPr>
            <a:spLocks noChangeArrowheads="1"/>
          </p:cNvSpPr>
          <p:nvPr/>
        </p:nvSpPr>
        <p:spPr bwMode="auto">
          <a:xfrm>
            <a:off x="4071938" y="5000625"/>
            <a:ext cx="285750" cy="357188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222227" name="34 Conector recto de flecha"/>
          <p:cNvCxnSpPr>
            <a:cxnSpLocks noChangeShapeType="1"/>
          </p:cNvCxnSpPr>
          <p:nvPr/>
        </p:nvCxnSpPr>
        <p:spPr bwMode="auto">
          <a:xfrm>
            <a:off x="5357813" y="3786188"/>
            <a:ext cx="1214437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22228" name="35 Elipse"/>
          <p:cNvSpPr>
            <a:spLocks noChangeArrowheads="1"/>
          </p:cNvSpPr>
          <p:nvPr/>
        </p:nvSpPr>
        <p:spPr bwMode="auto">
          <a:xfrm>
            <a:off x="6715125" y="3500438"/>
            <a:ext cx="1143000" cy="5715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s-CR" sz="1200"/>
              <a:t>Si o No</a:t>
            </a:r>
            <a:endParaRPr lang="en-US" sz="1200"/>
          </a:p>
        </p:txBody>
      </p:sp>
      <p:sp>
        <p:nvSpPr>
          <p:cNvPr id="222229" name="36 Decisión"/>
          <p:cNvSpPr>
            <a:spLocks noChangeArrowheads="1"/>
          </p:cNvSpPr>
          <p:nvPr/>
        </p:nvSpPr>
        <p:spPr bwMode="auto">
          <a:xfrm>
            <a:off x="6572250" y="5286375"/>
            <a:ext cx="1785938" cy="714375"/>
          </a:xfrm>
          <a:prstGeom prst="flowChartDecision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s-CR" sz="1200"/>
              <a:t>Es rentable</a:t>
            </a:r>
            <a:endParaRPr lang="en-US" sz="1200"/>
          </a:p>
        </p:txBody>
      </p:sp>
      <p:cxnSp>
        <p:nvCxnSpPr>
          <p:cNvPr id="222230" name="38 Conector recto de flecha"/>
          <p:cNvCxnSpPr>
            <a:cxnSpLocks noChangeShapeType="1"/>
          </p:cNvCxnSpPr>
          <p:nvPr/>
        </p:nvCxnSpPr>
        <p:spPr bwMode="auto">
          <a:xfrm>
            <a:off x="5214938" y="5643563"/>
            <a:ext cx="1143000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3" name="2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CR" dirty="0" smtClean="0"/>
              <a:t>Análisis de Riesgo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s-CR" dirty="0" smtClean="0"/>
              <a:t>E : Equivalencia de certeza</a:t>
            </a:r>
          </a:p>
          <a:p>
            <a:pPr>
              <a:buFont typeface="Wingdings" pitchFamily="2" charset="2"/>
              <a:buNone/>
              <a:defRPr/>
            </a:pPr>
            <a:r>
              <a:rPr lang="es-CR" dirty="0" smtClean="0">
                <a:solidFill>
                  <a:srgbClr val="FF0000"/>
                </a:solidFill>
              </a:rPr>
              <a:t>EC = E(</a:t>
            </a:r>
            <a:r>
              <a:rPr lang="es-CR" dirty="0" err="1" smtClean="0">
                <a:solidFill>
                  <a:srgbClr val="FF0000"/>
                </a:solidFill>
              </a:rPr>
              <a:t>VANx</a:t>
            </a:r>
            <a:r>
              <a:rPr lang="es-CR" dirty="0" smtClean="0">
                <a:solidFill>
                  <a:srgbClr val="FF0000"/>
                </a:solidFill>
              </a:rPr>
              <a:t>)- </a:t>
            </a:r>
            <a:r>
              <a:rPr lang="el-GR" dirty="0" smtClean="0">
                <a:solidFill>
                  <a:srgbClr val="FF0000"/>
                </a:solidFill>
              </a:rPr>
              <a:t>α*σ(</a:t>
            </a:r>
            <a:r>
              <a:rPr lang="es-CR" dirty="0" smtClean="0">
                <a:solidFill>
                  <a:srgbClr val="FF0000"/>
                </a:solidFill>
              </a:rPr>
              <a:t>x)</a:t>
            </a:r>
          </a:p>
          <a:p>
            <a:pPr>
              <a:buFont typeface="Wingdings" pitchFamily="2" charset="2"/>
              <a:buNone/>
              <a:defRPr/>
            </a:pPr>
            <a:endParaRPr lang="es-CR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el-GR" dirty="0" smtClean="0"/>
              <a:t>σ</a:t>
            </a:r>
            <a:r>
              <a:rPr lang="es-CR" dirty="0" smtClean="0"/>
              <a:t> : Desviación estándar </a:t>
            </a:r>
          </a:p>
          <a:p>
            <a:pPr>
              <a:buFont typeface="Wingdings" pitchFamily="2" charset="2"/>
              <a:buNone/>
              <a:defRPr/>
            </a:pPr>
            <a:r>
              <a:rPr lang="el-GR" dirty="0" smtClean="0">
                <a:solidFill>
                  <a:srgbClr val="FF0000"/>
                </a:solidFill>
              </a:rPr>
              <a:t>σ[x]= (Σ(VANx)^2*P(x)-E(x)^2)^1/2</a:t>
            </a:r>
            <a:endParaRPr lang="es-CR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es-CR" dirty="0" smtClean="0"/>
          </a:p>
          <a:p>
            <a:pPr>
              <a:defRPr/>
            </a:pPr>
            <a:r>
              <a:rPr lang="el-GR" dirty="0" smtClean="0"/>
              <a:t>α</a:t>
            </a:r>
            <a:r>
              <a:rPr lang="es-CR" dirty="0" smtClean="0"/>
              <a:t> : Aversión al riesgo </a:t>
            </a:r>
          </a:p>
          <a:p>
            <a:pPr>
              <a:defRPr/>
            </a:pPr>
            <a:endParaRPr lang="es-CR" dirty="0" smtClean="0"/>
          </a:p>
          <a:p>
            <a:pPr>
              <a:buFont typeface="Wingdings" pitchFamily="2" charset="2"/>
              <a:buNone/>
              <a:defRPr/>
            </a:pPr>
            <a:endParaRPr lang="es-CR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None/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CR" dirty="0" smtClean="0"/>
              <a:t>Análisis de Riesgo</a:t>
            </a:r>
            <a:endParaRPr lang="en-US" dirty="0"/>
          </a:p>
        </p:txBody>
      </p:sp>
      <p:graphicFrame>
        <p:nvGraphicFramePr>
          <p:cNvPr id="22530" name="Object 3"/>
          <p:cNvGraphicFramePr>
            <a:graphicFrameLocks noChangeAspect="1"/>
          </p:cNvGraphicFramePr>
          <p:nvPr/>
        </p:nvGraphicFramePr>
        <p:xfrm>
          <a:off x="177800" y="3108325"/>
          <a:ext cx="8751888" cy="182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9" name="Worksheet" r:id="rId4" imgW="5611443" imgH="639990" progId="Excel.Sheet.8">
                  <p:embed/>
                </p:oleObj>
              </mc:Choice>
              <mc:Fallback>
                <p:oleObj name="Worksheet" r:id="rId4" imgW="5611443" imgH="639990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" y="3108325"/>
                        <a:ext cx="8751888" cy="182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CR" dirty="0" smtClean="0"/>
              <a:t>Análisis de Riesgo</a:t>
            </a:r>
            <a:endParaRPr lang="en-US" dirty="0"/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857250" y="3071813"/>
          <a:ext cx="7835900" cy="221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3" name="Worksheet" r:id="rId4" imgW="5611443" imgH="797023" progId="Excel.Sheet.8">
                  <p:embed/>
                </p:oleObj>
              </mc:Choice>
              <mc:Fallback>
                <p:oleObj name="Worksheet" r:id="rId4" imgW="5611443" imgH="797023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0" y="3071813"/>
                        <a:ext cx="7835900" cy="2214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err="1" smtClean="0"/>
              <a:t>Costo</a:t>
            </a:r>
            <a:r>
              <a:rPr lang="en-US" dirty="0" smtClean="0"/>
              <a:t> </a:t>
            </a:r>
            <a:r>
              <a:rPr lang="en-US" dirty="0" err="1" smtClean="0"/>
              <a:t>Anual</a:t>
            </a:r>
            <a:r>
              <a:rPr lang="en-US" dirty="0" smtClean="0"/>
              <a:t> </a:t>
            </a:r>
            <a:r>
              <a:rPr lang="en-US" dirty="0" err="1" smtClean="0"/>
              <a:t>Uniforme</a:t>
            </a:r>
            <a:r>
              <a:rPr lang="en-US" dirty="0" smtClean="0"/>
              <a:t> </a:t>
            </a:r>
            <a:r>
              <a:rPr lang="en-US" dirty="0" err="1" smtClean="0"/>
              <a:t>Equivalente</a:t>
            </a:r>
            <a:r>
              <a:rPr lang="en-US" dirty="0" smtClean="0"/>
              <a:t> (CAUE)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sz="2800" dirty="0" smtClean="0"/>
          </a:p>
          <a:p>
            <a:pPr>
              <a:defRPr/>
            </a:pPr>
            <a:r>
              <a:rPr lang="en-US" sz="2800" dirty="0" smtClean="0"/>
              <a:t>Es un m</a:t>
            </a:r>
            <a:r>
              <a:rPr lang="es-CR" sz="2800" dirty="0" err="1" smtClean="0"/>
              <a:t>étodo</a:t>
            </a:r>
            <a:r>
              <a:rPr lang="es-CR" sz="2800" dirty="0" smtClean="0"/>
              <a:t> utilizado para comparar alternativas, donde todos los ingresos y desembolsos (irregulares o uniformes) deben convertirse en una cantidad anual uniforme equivalente que es la misma en cada período.</a:t>
            </a:r>
            <a:endParaRPr lang="en-US" sz="2800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CR" dirty="0" smtClean="0"/>
              <a:t>CAUE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s-CR" sz="2800" dirty="0" smtClean="0"/>
              <a:t>Método del fondo de amortización de salvamento.</a:t>
            </a:r>
          </a:p>
          <a:p>
            <a:pPr>
              <a:buFont typeface="Wingdings" pitchFamily="2" charset="2"/>
              <a:buNone/>
              <a:defRPr/>
            </a:pPr>
            <a:endParaRPr lang="es-CR" sz="2800" dirty="0" smtClean="0"/>
          </a:p>
          <a:p>
            <a:pPr>
              <a:defRPr/>
            </a:pPr>
            <a:r>
              <a:rPr lang="es-CR" sz="2800" dirty="0" smtClean="0"/>
              <a:t>Método del valor de salvamento.</a:t>
            </a:r>
          </a:p>
          <a:p>
            <a:pPr>
              <a:buFont typeface="Wingdings" pitchFamily="2" charset="2"/>
              <a:buNone/>
              <a:defRPr/>
            </a:pPr>
            <a:endParaRPr lang="es-CR" sz="2800" dirty="0" smtClean="0"/>
          </a:p>
          <a:p>
            <a:pPr>
              <a:defRPr/>
            </a:pPr>
            <a:r>
              <a:rPr lang="es-CR" sz="2800" dirty="0" smtClean="0"/>
              <a:t>Método de la recuperación de capital más intereses.</a:t>
            </a:r>
            <a:endParaRPr lang="en-US" sz="2800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CR" dirty="0" smtClean="0"/>
              <a:t>CAUE</a:t>
            </a:r>
            <a:endParaRPr lang="en-US" dirty="0"/>
          </a:p>
        </p:txBody>
      </p:sp>
      <p:cxnSp>
        <p:nvCxnSpPr>
          <p:cNvPr id="244740" name="4 Conector recto"/>
          <p:cNvCxnSpPr>
            <a:cxnSpLocks noChangeShapeType="1"/>
          </p:cNvCxnSpPr>
          <p:nvPr/>
        </p:nvCxnSpPr>
        <p:spPr bwMode="auto">
          <a:xfrm>
            <a:off x="785813" y="3786188"/>
            <a:ext cx="2143125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4741" name="6 Conector recto de flecha"/>
          <p:cNvCxnSpPr>
            <a:cxnSpLocks noChangeShapeType="1"/>
          </p:cNvCxnSpPr>
          <p:nvPr/>
        </p:nvCxnSpPr>
        <p:spPr bwMode="auto">
          <a:xfrm rot="5400000" flipH="1" flipV="1">
            <a:off x="319881" y="3321844"/>
            <a:ext cx="930275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44742" name="8 Conector recto de flecha"/>
          <p:cNvCxnSpPr>
            <a:cxnSpLocks noChangeShapeType="1"/>
          </p:cNvCxnSpPr>
          <p:nvPr/>
        </p:nvCxnSpPr>
        <p:spPr bwMode="auto">
          <a:xfrm rot="5400000" flipH="1" flipV="1">
            <a:off x="1212851" y="3571875"/>
            <a:ext cx="430212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44743" name="9 Conector recto de flecha"/>
          <p:cNvCxnSpPr>
            <a:cxnSpLocks noChangeShapeType="1"/>
          </p:cNvCxnSpPr>
          <p:nvPr/>
        </p:nvCxnSpPr>
        <p:spPr bwMode="auto">
          <a:xfrm rot="5400000" flipH="1" flipV="1">
            <a:off x="1929606" y="3571082"/>
            <a:ext cx="428625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44744" name="10 Conector recto de flecha"/>
          <p:cNvCxnSpPr>
            <a:cxnSpLocks noChangeShapeType="1"/>
          </p:cNvCxnSpPr>
          <p:nvPr/>
        </p:nvCxnSpPr>
        <p:spPr bwMode="auto">
          <a:xfrm rot="5400000" flipH="1" flipV="1">
            <a:off x="2715419" y="3571082"/>
            <a:ext cx="428625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44745" name="11 Conector recto"/>
          <p:cNvCxnSpPr>
            <a:cxnSpLocks noChangeShapeType="1"/>
          </p:cNvCxnSpPr>
          <p:nvPr/>
        </p:nvCxnSpPr>
        <p:spPr bwMode="auto">
          <a:xfrm>
            <a:off x="5715000" y="3714750"/>
            <a:ext cx="2143125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4746" name="12 Conector recto de flecha"/>
          <p:cNvCxnSpPr>
            <a:cxnSpLocks noChangeShapeType="1"/>
          </p:cNvCxnSpPr>
          <p:nvPr/>
        </p:nvCxnSpPr>
        <p:spPr bwMode="auto">
          <a:xfrm rot="5400000" flipH="1" flipV="1">
            <a:off x="6143625" y="3429000"/>
            <a:ext cx="573088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44747" name="14 Conector recto de flecha"/>
          <p:cNvCxnSpPr>
            <a:cxnSpLocks noChangeShapeType="1"/>
          </p:cNvCxnSpPr>
          <p:nvPr/>
        </p:nvCxnSpPr>
        <p:spPr bwMode="auto">
          <a:xfrm rot="5400000" flipH="1" flipV="1">
            <a:off x="6858794" y="3428206"/>
            <a:ext cx="5715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44748" name="15 Conector recto de flecha"/>
          <p:cNvCxnSpPr>
            <a:cxnSpLocks noChangeShapeType="1"/>
          </p:cNvCxnSpPr>
          <p:nvPr/>
        </p:nvCxnSpPr>
        <p:spPr bwMode="auto">
          <a:xfrm rot="5400000" flipH="1" flipV="1">
            <a:off x="7573169" y="3428206"/>
            <a:ext cx="5715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44749" name="17 CuadroTexto"/>
          <p:cNvSpPr txBox="1">
            <a:spLocks noChangeArrowheads="1"/>
          </p:cNvSpPr>
          <p:nvPr/>
        </p:nvSpPr>
        <p:spPr bwMode="auto">
          <a:xfrm>
            <a:off x="4000500" y="3071813"/>
            <a:ext cx="14287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200"/>
              <a:t>=</a:t>
            </a:r>
          </a:p>
        </p:txBody>
      </p:sp>
      <p:sp>
        <p:nvSpPr>
          <p:cNvPr id="244750" name="18 CuadroTexto"/>
          <p:cNvSpPr txBox="1">
            <a:spLocks noChangeArrowheads="1"/>
          </p:cNvSpPr>
          <p:nvPr/>
        </p:nvSpPr>
        <p:spPr bwMode="auto">
          <a:xfrm>
            <a:off x="500063" y="2500313"/>
            <a:ext cx="439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Io</a:t>
            </a:r>
          </a:p>
        </p:txBody>
      </p:sp>
      <p:sp>
        <p:nvSpPr>
          <p:cNvPr id="244751" name="19 CuadroTexto"/>
          <p:cNvSpPr txBox="1">
            <a:spLocks noChangeArrowheads="1"/>
          </p:cNvSpPr>
          <p:nvPr/>
        </p:nvSpPr>
        <p:spPr bwMode="auto">
          <a:xfrm>
            <a:off x="1214438" y="2928938"/>
            <a:ext cx="642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F1</a:t>
            </a:r>
          </a:p>
        </p:txBody>
      </p:sp>
      <p:sp>
        <p:nvSpPr>
          <p:cNvPr id="244752" name="20 CuadroTexto"/>
          <p:cNvSpPr txBox="1">
            <a:spLocks noChangeArrowheads="1"/>
          </p:cNvSpPr>
          <p:nvPr/>
        </p:nvSpPr>
        <p:spPr bwMode="auto">
          <a:xfrm>
            <a:off x="1928813" y="2928938"/>
            <a:ext cx="642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F2</a:t>
            </a:r>
          </a:p>
        </p:txBody>
      </p:sp>
      <p:sp>
        <p:nvSpPr>
          <p:cNvPr id="244753" name="21 CuadroTexto"/>
          <p:cNvSpPr txBox="1">
            <a:spLocks noChangeArrowheads="1"/>
          </p:cNvSpPr>
          <p:nvPr/>
        </p:nvSpPr>
        <p:spPr bwMode="auto">
          <a:xfrm>
            <a:off x="2643188" y="2928938"/>
            <a:ext cx="642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F3</a:t>
            </a:r>
          </a:p>
        </p:txBody>
      </p:sp>
      <p:sp>
        <p:nvSpPr>
          <p:cNvPr id="244754" name="22 CuadroTexto"/>
          <p:cNvSpPr txBox="1">
            <a:spLocks noChangeArrowheads="1"/>
          </p:cNvSpPr>
          <p:nvPr/>
        </p:nvSpPr>
        <p:spPr bwMode="auto">
          <a:xfrm>
            <a:off x="6286500" y="2714625"/>
            <a:ext cx="642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F</a:t>
            </a:r>
          </a:p>
        </p:txBody>
      </p:sp>
      <p:sp>
        <p:nvSpPr>
          <p:cNvPr id="244755" name="23 CuadroTexto"/>
          <p:cNvSpPr txBox="1">
            <a:spLocks noChangeArrowheads="1"/>
          </p:cNvSpPr>
          <p:nvPr/>
        </p:nvSpPr>
        <p:spPr bwMode="auto">
          <a:xfrm>
            <a:off x="7000875" y="2714625"/>
            <a:ext cx="642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F</a:t>
            </a:r>
          </a:p>
        </p:txBody>
      </p:sp>
      <p:sp>
        <p:nvSpPr>
          <p:cNvPr id="244756" name="24 CuadroTexto"/>
          <p:cNvSpPr txBox="1">
            <a:spLocks noChangeArrowheads="1"/>
          </p:cNvSpPr>
          <p:nvPr/>
        </p:nvSpPr>
        <p:spPr bwMode="auto">
          <a:xfrm>
            <a:off x="7643813" y="2714625"/>
            <a:ext cx="6429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F</a:t>
            </a:r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CAUE</a:t>
            </a:r>
            <a:endParaRPr lang="es-C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58"/>
          </a:xfrm>
        </p:spPr>
        <p:txBody>
          <a:bodyPr>
            <a:normAutofit fontScale="85000" lnSpcReduction="20000"/>
          </a:bodyPr>
          <a:lstStyle/>
          <a:p>
            <a:r>
              <a:rPr lang="es-CR" dirty="0" smtClean="0"/>
              <a:t>La mejor forma de calcularlo es obteniendo el VAN y anualizándolo con la fórmula:</a:t>
            </a:r>
          </a:p>
          <a:p>
            <a:pPr>
              <a:buNone/>
            </a:pPr>
            <a:endParaRPr lang="es-CR" dirty="0" smtClean="0"/>
          </a:p>
          <a:p>
            <a:pPr>
              <a:buNone/>
            </a:pPr>
            <a:endParaRPr lang="es-CR" dirty="0" smtClean="0"/>
          </a:p>
          <a:p>
            <a:pPr>
              <a:buNone/>
            </a:pPr>
            <a:endParaRPr lang="es-CR" dirty="0" smtClean="0"/>
          </a:p>
          <a:p>
            <a:pPr>
              <a:buNone/>
            </a:pPr>
            <a:endParaRPr lang="es-CR" dirty="0" smtClean="0"/>
          </a:p>
          <a:p>
            <a:pPr>
              <a:buNone/>
            </a:pPr>
            <a:endParaRPr lang="es-CR" dirty="0" smtClean="0"/>
          </a:p>
          <a:p>
            <a:pPr>
              <a:buNone/>
            </a:pPr>
            <a:endParaRPr lang="es-CR" dirty="0" smtClean="0"/>
          </a:p>
          <a:p>
            <a:pPr>
              <a:buNone/>
            </a:pPr>
            <a:endParaRPr lang="es-CR" sz="2200" dirty="0" smtClean="0"/>
          </a:p>
          <a:p>
            <a:pPr>
              <a:buNone/>
            </a:pPr>
            <a:endParaRPr lang="es-CR" sz="2200" dirty="0" smtClean="0"/>
          </a:p>
          <a:p>
            <a:pPr>
              <a:buNone/>
            </a:pPr>
            <a:endParaRPr lang="es-CR" sz="2200" dirty="0" smtClean="0"/>
          </a:p>
          <a:p>
            <a:pPr>
              <a:buNone/>
            </a:pPr>
            <a:r>
              <a:rPr lang="es-CR" sz="2200" dirty="0" smtClean="0"/>
              <a:t>Nota: Si la tasa “i” es mensual, el “n” tiene que </a:t>
            </a:r>
            <a:r>
              <a:rPr lang="es-CR" sz="2200" dirty="0" smtClean="0"/>
              <a:t>ser </a:t>
            </a:r>
            <a:r>
              <a:rPr lang="es-CR" sz="2200" dirty="0" smtClean="0"/>
              <a:t>mensual y el A sería mensual, si la tasa es anual se aplica el mismo </a:t>
            </a:r>
            <a:r>
              <a:rPr lang="es-CR" sz="2200" dirty="0" smtClean="0"/>
              <a:t>criterio.</a:t>
            </a:r>
            <a:endParaRPr lang="es-CR" sz="2200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  <p:graphicFrame>
        <p:nvGraphicFramePr>
          <p:cNvPr id="139267" name="Object 7"/>
          <p:cNvGraphicFramePr>
            <a:graphicFrameLocks noChangeAspect="1"/>
          </p:cNvGraphicFramePr>
          <p:nvPr/>
        </p:nvGraphicFramePr>
        <p:xfrm>
          <a:off x="2285984" y="3214686"/>
          <a:ext cx="2751137" cy="1214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85" name="Equation" r:id="rId3" imgW="1143000" imgH="507960" progId="Equation.3">
                  <p:embed/>
                </p:oleObj>
              </mc:Choice>
              <mc:Fallback>
                <p:oleObj name="Equation" r:id="rId3" imgW="1143000" imgH="507960" progId="Equation.3">
                  <p:embed/>
                  <p:pic>
                    <p:nvPicPr>
                      <p:cNvPr id="0" name="Object 7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5984" y="3214686"/>
                        <a:ext cx="2751137" cy="1214437"/>
                      </a:xfrm>
                      <a:prstGeom prst="rect">
                        <a:avLst/>
                      </a:prstGeom>
                      <a:solidFill>
                        <a:schemeClr val="accent1">
                          <a:alpha val="50000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4572000" y="5000636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dirty="0" smtClean="0"/>
              <a:t>El “P” sería el valor del VAN </a:t>
            </a:r>
            <a:endParaRPr lang="es-CR" dirty="0"/>
          </a:p>
        </p:txBody>
      </p:sp>
      <p:cxnSp>
        <p:nvCxnSpPr>
          <p:cNvPr id="12" name="11 Conector curvado"/>
          <p:cNvCxnSpPr>
            <a:endCxn id="9" idx="1"/>
          </p:cNvCxnSpPr>
          <p:nvPr/>
        </p:nvCxnSpPr>
        <p:spPr>
          <a:xfrm>
            <a:off x="3000364" y="4000504"/>
            <a:ext cx="1571636" cy="132329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curvado"/>
          <p:cNvCxnSpPr/>
          <p:nvPr/>
        </p:nvCxnSpPr>
        <p:spPr>
          <a:xfrm flipV="1">
            <a:off x="4286248" y="2857496"/>
            <a:ext cx="1714512" cy="57150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CuadroTexto"/>
          <p:cNvSpPr txBox="1"/>
          <p:nvPr/>
        </p:nvSpPr>
        <p:spPr>
          <a:xfrm>
            <a:off x="6072198" y="2643182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dirty="0" smtClean="0"/>
              <a:t>Tasa de interés</a:t>
            </a:r>
            <a:endParaRPr lang="es-CR" dirty="0"/>
          </a:p>
        </p:txBody>
      </p:sp>
      <p:cxnSp>
        <p:nvCxnSpPr>
          <p:cNvPr id="17" name="16 Conector curvado"/>
          <p:cNvCxnSpPr/>
          <p:nvPr/>
        </p:nvCxnSpPr>
        <p:spPr>
          <a:xfrm>
            <a:off x="4286248" y="4000504"/>
            <a:ext cx="1643074" cy="21431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CuadroTexto"/>
          <p:cNvSpPr txBox="1"/>
          <p:nvPr/>
        </p:nvSpPr>
        <p:spPr>
          <a:xfrm>
            <a:off x="6143636" y="4214818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dirty="0" smtClean="0"/>
              <a:t>Cantidad de Tiempo </a:t>
            </a:r>
            <a:endParaRPr lang="es-C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Punto</a:t>
            </a:r>
            <a:r>
              <a:rPr lang="en-US" dirty="0" smtClean="0"/>
              <a:t> de </a:t>
            </a:r>
            <a:r>
              <a:rPr lang="en-US" dirty="0" err="1" smtClean="0"/>
              <a:t>Equilibrio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Es </a:t>
            </a:r>
            <a:r>
              <a:rPr lang="en-US" dirty="0" err="1" smtClean="0"/>
              <a:t>utilizado</a:t>
            </a:r>
            <a:r>
              <a:rPr lang="en-US" dirty="0" smtClean="0"/>
              <a:t> </a:t>
            </a:r>
            <a:r>
              <a:rPr lang="en-US" dirty="0" err="1" smtClean="0"/>
              <a:t>empresarialmente</a:t>
            </a:r>
            <a:r>
              <a:rPr lang="en-US" dirty="0" smtClean="0"/>
              <a:t> para </a:t>
            </a:r>
            <a:r>
              <a:rPr lang="en-US" dirty="0" err="1" smtClean="0"/>
              <a:t>definir</a:t>
            </a:r>
            <a:r>
              <a:rPr lang="en-US" dirty="0" smtClean="0"/>
              <a:t> a </a:t>
            </a:r>
            <a:r>
              <a:rPr lang="en-US" dirty="0" err="1" smtClean="0"/>
              <a:t>partir</a:t>
            </a:r>
            <a:r>
              <a:rPr lang="en-US" dirty="0" smtClean="0"/>
              <a:t> de 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volumen</a:t>
            </a:r>
            <a:r>
              <a:rPr lang="en-US" dirty="0" smtClean="0"/>
              <a:t> o </a:t>
            </a:r>
            <a:r>
              <a:rPr lang="en-US" dirty="0" err="1" smtClean="0"/>
              <a:t>producci</a:t>
            </a:r>
            <a:r>
              <a:rPr lang="es-CR" dirty="0" err="1" smtClean="0"/>
              <a:t>ó</a:t>
            </a:r>
            <a:r>
              <a:rPr lang="en-US" dirty="0" smtClean="0"/>
              <a:t>n el </a:t>
            </a:r>
            <a:r>
              <a:rPr lang="en-US" dirty="0" err="1" smtClean="0"/>
              <a:t>proyecto</a:t>
            </a:r>
            <a:r>
              <a:rPr lang="en-US" dirty="0" smtClean="0"/>
              <a:t> </a:t>
            </a:r>
            <a:r>
              <a:rPr lang="en-US" dirty="0" err="1" smtClean="0"/>
              <a:t>empieza</a:t>
            </a:r>
            <a:r>
              <a:rPr lang="en-US" dirty="0" smtClean="0"/>
              <a:t> a ser viable,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decir</a:t>
            </a:r>
            <a:r>
              <a:rPr lang="en-US" dirty="0" smtClean="0"/>
              <a:t>, rentable.</a:t>
            </a:r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Punto</a:t>
            </a:r>
            <a:r>
              <a:rPr lang="en-US" dirty="0" smtClean="0"/>
              <a:t> de </a:t>
            </a:r>
            <a:r>
              <a:rPr lang="en-US" dirty="0" err="1" smtClean="0"/>
              <a:t>Equilibrio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err="1" smtClean="0"/>
              <a:t>Costos</a:t>
            </a:r>
            <a:r>
              <a:rPr lang="en-US" dirty="0" smtClean="0"/>
              <a:t> </a:t>
            </a:r>
            <a:r>
              <a:rPr lang="en-US" dirty="0" err="1" smtClean="0"/>
              <a:t>fijos</a:t>
            </a:r>
            <a:r>
              <a:rPr lang="en-US" dirty="0" smtClean="0"/>
              <a:t> (</a:t>
            </a:r>
            <a:r>
              <a:rPr lang="en-US" dirty="0" err="1" smtClean="0"/>
              <a:t>C</a:t>
            </a:r>
            <a:r>
              <a:rPr lang="en-US" sz="1800" dirty="0" err="1" smtClean="0"/>
              <a:t>f</a:t>
            </a:r>
            <a:r>
              <a:rPr lang="en-US" dirty="0" smtClean="0"/>
              <a:t>)</a:t>
            </a:r>
          </a:p>
          <a:p>
            <a:pPr>
              <a:defRPr/>
            </a:pPr>
            <a:r>
              <a:rPr lang="en-US" dirty="0" err="1" smtClean="0"/>
              <a:t>Costos</a:t>
            </a:r>
            <a:r>
              <a:rPr lang="en-US" dirty="0" smtClean="0"/>
              <a:t> variables </a:t>
            </a:r>
            <a:r>
              <a:rPr lang="en-US" dirty="0" err="1" smtClean="0"/>
              <a:t>unitarios</a:t>
            </a:r>
            <a:r>
              <a:rPr lang="en-US" dirty="0" smtClean="0"/>
              <a:t> (</a:t>
            </a:r>
            <a:r>
              <a:rPr lang="en-US" dirty="0" err="1" smtClean="0"/>
              <a:t>C</a:t>
            </a:r>
            <a:r>
              <a:rPr lang="en-US" sz="1800" dirty="0" err="1" smtClean="0"/>
              <a:t>v</a:t>
            </a:r>
            <a:r>
              <a:rPr lang="en-US" dirty="0" smtClean="0"/>
              <a:t>)</a:t>
            </a:r>
          </a:p>
          <a:p>
            <a:pPr>
              <a:defRPr/>
            </a:pPr>
            <a:r>
              <a:rPr lang="en-US" dirty="0" err="1" smtClean="0"/>
              <a:t>Costos</a:t>
            </a:r>
            <a:r>
              <a:rPr lang="en-US" dirty="0" smtClean="0"/>
              <a:t> </a:t>
            </a:r>
            <a:r>
              <a:rPr lang="en-US" dirty="0" err="1" smtClean="0"/>
              <a:t>Totales</a:t>
            </a:r>
            <a:r>
              <a:rPr lang="en-US" dirty="0" smtClean="0"/>
              <a:t> (CT)</a:t>
            </a:r>
          </a:p>
          <a:p>
            <a:pPr>
              <a:defRPr/>
            </a:pPr>
            <a:r>
              <a:rPr lang="en-US" dirty="0" err="1" smtClean="0"/>
              <a:t>Ingreso</a:t>
            </a:r>
            <a:r>
              <a:rPr lang="en-US" dirty="0" smtClean="0"/>
              <a:t> (I)</a:t>
            </a:r>
          </a:p>
          <a:p>
            <a:pPr>
              <a:defRPr/>
            </a:pPr>
            <a:r>
              <a:rPr lang="en-US" dirty="0" err="1" smtClean="0"/>
              <a:t>Precio</a:t>
            </a:r>
            <a:r>
              <a:rPr lang="en-US" dirty="0" smtClean="0"/>
              <a:t> (P)</a:t>
            </a:r>
          </a:p>
          <a:p>
            <a:pPr>
              <a:defRPr/>
            </a:pPr>
            <a:r>
              <a:rPr lang="en-US" dirty="0" err="1" smtClean="0"/>
              <a:t>Cantidad</a:t>
            </a:r>
            <a:r>
              <a:rPr lang="en-US" dirty="0" smtClean="0"/>
              <a:t> de </a:t>
            </a:r>
            <a:r>
              <a:rPr lang="en-US" dirty="0" err="1" smtClean="0"/>
              <a:t>producto</a:t>
            </a:r>
            <a:r>
              <a:rPr lang="en-US" dirty="0" smtClean="0"/>
              <a:t> (X)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Punto</a:t>
            </a:r>
            <a:r>
              <a:rPr lang="en-US" dirty="0" smtClean="0"/>
              <a:t> de </a:t>
            </a:r>
            <a:r>
              <a:rPr lang="en-US" dirty="0" err="1" smtClean="0"/>
              <a:t>Equilibrio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 = PX</a:t>
            </a:r>
          </a:p>
          <a:p>
            <a:pPr>
              <a:defRPr/>
            </a:pPr>
            <a:r>
              <a:rPr lang="en-US" dirty="0" smtClean="0"/>
              <a:t>CT = </a:t>
            </a:r>
            <a:r>
              <a:rPr lang="en-US" dirty="0" err="1" smtClean="0"/>
              <a:t>C</a:t>
            </a:r>
            <a:r>
              <a:rPr lang="en-US" sz="1800" dirty="0" err="1" smtClean="0"/>
              <a:t>f</a:t>
            </a:r>
            <a:r>
              <a:rPr lang="en-US" dirty="0" smtClean="0"/>
              <a:t> + </a:t>
            </a:r>
            <a:r>
              <a:rPr lang="en-US" dirty="0" err="1" smtClean="0"/>
              <a:t>C</a:t>
            </a:r>
            <a:r>
              <a:rPr lang="en-US" sz="1800" dirty="0" err="1" smtClean="0"/>
              <a:t>v</a:t>
            </a:r>
            <a:r>
              <a:rPr lang="en-US" dirty="0" err="1" smtClean="0"/>
              <a:t>X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Punto </a:t>
            </a:r>
            <a:r>
              <a:rPr lang="en-US" dirty="0" err="1" smtClean="0"/>
              <a:t>Equilibrio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47812" name="3 Flecha derecha"/>
          <p:cNvSpPr>
            <a:spLocks noChangeArrowheads="1"/>
          </p:cNvSpPr>
          <p:nvPr/>
        </p:nvSpPr>
        <p:spPr bwMode="auto">
          <a:xfrm>
            <a:off x="3815747" y="3068960"/>
            <a:ext cx="714375" cy="14287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7813" name="4 CuadroTexto"/>
          <p:cNvSpPr txBox="1">
            <a:spLocks noChangeArrowheads="1"/>
          </p:cNvSpPr>
          <p:nvPr/>
        </p:nvSpPr>
        <p:spPr bwMode="auto">
          <a:xfrm>
            <a:off x="4788024" y="2955731"/>
            <a:ext cx="7003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I = </a:t>
            </a:r>
            <a:r>
              <a:rPr lang="en-US" b="1" dirty="0" smtClean="0"/>
              <a:t>CT</a:t>
            </a:r>
            <a:endParaRPr lang="en-US" b="1" dirty="0"/>
          </a:p>
        </p:txBody>
      </p:sp>
      <p:sp>
        <p:nvSpPr>
          <p:cNvPr id="247814" name="5 CuadroTexto"/>
          <p:cNvSpPr txBox="1">
            <a:spLocks noChangeArrowheads="1"/>
          </p:cNvSpPr>
          <p:nvPr/>
        </p:nvSpPr>
        <p:spPr bwMode="auto">
          <a:xfrm>
            <a:off x="1089427" y="3501008"/>
            <a:ext cx="688139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/>
              <a:t>PX = </a:t>
            </a:r>
            <a:r>
              <a:rPr lang="en-US" sz="2800" dirty="0" err="1"/>
              <a:t>Cf</a:t>
            </a:r>
            <a:r>
              <a:rPr lang="en-US" sz="2800" dirty="0"/>
              <a:t> + </a:t>
            </a:r>
            <a:r>
              <a:rPr lang="en-US" sz="2800" dirty="0" err="1"/>
              <a:t>CvX</a:t>
            </a:r>
            <a:endParaRPr lang="en-US" sz="2800" dirty="0"/>
          </a:p>
          <a:p>
            <a:r>
              <a:rPr lang="en-US" sz="2800" dirty="0"/>
              <a:t>PX – </a:t>
            </a:r>
            <a:r>
              <a:rPr lang="en-US" sz="2800" dirty="0" err="1"/>
              <a:t>CvX</a:t>
            </a:r>
            <a:r>
              <a:rPr lang="en-US" sz="2800" dirty="0"/>
              <a:t> = </a:t>
            </a:r>
            <a:r>
              <a:rPr lang="en-US" sz="2800" dirty="0" err="1"/>
              <a:t>Cf</a:t>
            </a:r>
            <a:endParaRPr lang="en-US" sz="2800" dirty="0"/>
          </a:p>
          <a:p>
            <a:r>
              <a:rPr lang="en-US" sz="2800" dirty="0"/>
              <a:t>(P – </a:t>
            </a:r>
            <a:r>
              <a:rPr lang="en-US" sz="2800" dirty="0" err="1"/>
              <a:t>Cv</a:t>
            </a:r>
            <a:r>
              <a:rPr lang="en-US" sz="2800" dirty="0"/>
              <a:t>)X = </a:t>
            </a:r>
            <a:r>
              <a:rPr lang="en-US" sz="2800" dirty="0" err="1"/>
              <a:t>Cf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>
                <a:solidFill>
                  <a:srgbClr val="FF0000"/>
                </a:solidFill>
              </a:rPr>
              <a:t>X</a:t>
            </a:r>
            <a:r>
              <a:rPr lang="en-US" sz="2800" dirty="0"/>
              <a:t> = </a:t>
            </a:r>
            <a:r>
              <a:rPr lang="en-US" sz="2800" dirty="0" err="1"/>
              <a:t>Cf</a:t>
            </a:r>
            <a:r>
              <a:rPr lang="en-US" sz="2800" dirty="0"/>
              <a:t>/(P – </a:t>
            </a:r>
            <a:r>
              <a:rPr lang="en-US" sz="2800" dirty="0" err="1"/>
              <a:t>Cv</a:t>
            </a:r>
            <a:r>
              <a:rPr lang="en-US" sz="2800" dirty="0"/>
              <a:t>) </a:t>
            </a:r>
            <a:r>
              <a:rPr lang="en-US" sz="2800" dirty="0" err="1"/>
              <a:t>Punto</a:t>
            </a:r>
            <a:r>
              <a:rPr lang="en-US" sz="2800" dirty="0"/>
              <a:t> de </a:t>
            </a:r>
            <a:r>
              <a:rPr lang="en-US" sz="2800" dirty="0" err="1"/>
              <a:t>equilibrio</a:t>
            </a:r>
            <a:r>
              <a:rPr lang="en-US" sz="2800" dirty="0"/>
              <a:t> </a:t>
            </a:r>
            <a:r>
              <a:rPr lang="en-US" sz="2800" dirty="0" err="1"/>
              <a:t>cantidad</a:t>
            </a:r>
            <a:endParaRPr lang="en-US" sz="2800" dirty="0"/>
          </a:p>
          <a:p>
            <a:r>
              <a:rPr lang="en-US" sz="2800" dirty="0">
                <a:solidFill>
                  <a:srgbClr val="FF0000"/>
                </a:solidFill>
              </a:rPr>
              <a:t>PX</a:t>
            </a:r>
            <a:r>
              <a:rPr lang="en-US" sz="2800" dirty="0"/>
              <a:t>   </a:t>
            </a:r>
            <a:r>
              <a:rPr lang="en-US" sz="2800" dirty="0" err="1"/>
              <a:t>Punto</a:t>
            </a:r>
            <a:r>
              <a:rPr lang="en-US" sz="2800" dirty="0"/>
              <a:t> de </a:t>
            </a:r>
            <a:r>
              <a:rPr lang="en-US" sz="2800" dirty="0" err="1"/>
              <a:t>equilibrio</a:t>
            </a:r>
            <a:r>
              <a:rPr lang="en-US" sz="2800" dirty="0"/>
              <a:t> </a:t>
            </a:r>
            <a:r>
              <a:rPr lang="en-US" sz="2800" dirty="0" err="1"/>
              <a:t>monto</a:t>
            </a:r>
            <a:endParaRPr lang="en-US" sz="2800" dirty="0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CR" dirty="0" smtClean="0"/>
              <a:t>Concepto de Interés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5186370" cy="4525963"/>
          </a:xfrm>
        </p:spPr>
        <p:txBody>
          <a:bodyPr/>
          <a:lstStyle/>
          <a:p>
            <a:pPr>
              <a:defRPr/>
            </a:pPr>
            <a:endParaRPr lang="es-CR" dirty="0" smtClean="0"/>
          </a:p>
          <a:p>
            <a:pPr>
              <a:defRPr/>
            </a:pPr>
            <a:r>
              <a:rPr lang="es-CR" dirty="0" smtClean="0"/>
              <a:t>El interés como costo del capital</a:t>
            </a:r>
          </a:p>
          <a:p>
            <a:pPr>
              <a:defRPr/>
            </a:pPr>
            <a:endParaRPr lang="es-CR" dirty="0" smtClean="0"/>
          </a:p>
          <a:p>
            <a:pPr>
              <a:defRPr/>
            </a:pPr>
            <a:r>
              <a:rPr lang="es-CR" dirty="0" smtClean="0"/>
              <a:t>El interés como retribución de capital</a:t>
            </a:r>
          </a:p>
          <a:p>
            <a:pPr lvl="1">
              <a:buFontTx/>
              <a:buNone/>
              <a:defRPr/>
            </a:pPr>
            <a:endParaRPr lang="es-CR" dirty="0" smtClean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  <p:sp>
        <p:nvSpPr>
          <p:cNvPr id="5" name="4 Rectángulo"/>
          <p:cNvSpPr/>
          <p:nvPr/>
        </p:nvSpPr>
        <p:spPr>
          <a:xfrm>
            <a:off x="6357950" y="2786058"/>
            <a:ext cx="128588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  <a:defRPr/>
            </a:pPr>
            <a:r>
              <a:rPr lang="en-US" sz="8800" dirty="0" smtClean="0">
                <a:solidFill>
                  <a:srgbClr val="FF0000"/>
                </a:solidFill>
              </a:rPr>
              <a:t>%</a:t>
            </a:r>
            <a:endParaRPr lang="en-US" sz="8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R" dirty="0" smtClean="0"/>
              <a:t>Ejemplo Punto de Equilibrio</a:t>
            </a:r>
            <a:br>
              <a:rPr lang="es-CR" dirty="0" smtClean="0"/>
            </a:br>
            <a:r>
              <a:rPr lang="es-CR" dirty="0" smtClean="0"/>
              <a:t>Puesto de hamburguesas</a:t>
            </a:r>
            <a:endParaRPr lang="es-C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s-CR" sz="1600" dirty="0" smtClean="0"/>
              <a:t> </a:t>
            </a:r>
            <a:endParaRPr lang="es-CR" sz="1600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5362335"/>
              </p:ext>
            </p:extLst>
          </p:nvPr>
        </p:nvGraphicFramePr>
        <p:xfrm>
          <a:off x="1571604" y="1857364"/>
          <a:ext cx="6096000" cy="377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6346"/>
                <a:gridCol w="130965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Costos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fijos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err="1" smtClean="0"/>
                        <a:t>C</a:t>
                      </a:r>
                      <a:r>
                        <a:rPr lang="en-US" sz="1100" dirty="0" err="1" smtClean="0"/>
                        <a:t>f</a:t>
                      </a:r>
                      <a:r>
                        <a:rPr lang="en-US" dirty="0" smtClean="0"/>
                        <a:t>)</a:t>
                      </a:r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dirty="0" smtClean="0"/>
                        <a:t>Monto</a:t>
                      </a:r>
                      <a:endParaRPr lang="es-C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R" dirty="0" smtClean="0"/>
                        <a:t>Alquiler</a:t>
                      </a:r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dirty="0" smtClean="0"/>
                        <a:t>150,000</a:t>
                      </a:r>
                      <a:endParaRPr lang="es-C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R" sz="1800" dirty="0" smtClean="0"/>
                        <a:t>Servicios electricidad, agua, teléfono, etc. )En este caso suponemos que</a:t>
                      </a:r>
                      <a:r>
                        <a:rPr lang="es-CR" sz="1800" baseline="0" dirty="0" smtClean="0"/>
                        <a:t> son</a:t>
                      </a:r>
                      <a:r>
                        <a:rPr lang="es-CR" sz="1800" dirty="0" smtClean="0"/>
                        <a:t> fijos)</a:t>
                      </a:r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dirty="0" smtClean="0"/>
                        <a:t>70,000</a:t>
                      </a:r>
                      <a:endParaRPr lang="es-CR" dirty="0"/>
                    </a:p>
                  </a:txBody>
                  <a:tcPr/>
                </a:tc>
              </a:tr>
              <a:tr h="6019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sz="1800" dirty="0" smtClean="0"/>
                        <a:t> Salarios mensuales (en este caso suponemos</a:t>
                      </a:r>
                      <a:r>
                        <a:rPr lang="es-CR" sz="1800" baseline="0" dirty="0" smtClean="0"/>
                        <a:t> que son fijos</a:t>
                      </a:r>
                      <a:r>
                        <a:rPr lang="es-CR" sz="1800" dirty="0" smtClean="0"/>
                        <a:t> para facilidad del cálculo) </a:t>
                      </a:r>
                    </a:p>
                    <a:p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dirty="0" smtClean="0"/>
                        <a:t>500,000</a:t>
                      </a:r>
                      <a:endParaRPr lang="es-C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R" dirty="0" smtClean="0"/>
                        <a:t>Accesorios de limpieza</a:t>
                      </a:r>
                      <a:r>
                        <a:rPr lang="es-CR" baseline="0" dirty="0" smtClean="0"/>
                        <a:t> y otros</a:t>
                      </a:r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dirty="0" smtClean="0"/>
                        <a:t>30,000</a:t>
                      </a:r>
                      <a:endParaRPr lang="es-C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R" dirty="0" smtClean="0"/>
                        <a:t>Depreciación de equipo</a:t>
                      </a:r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dirty="0" smtClean="0"/>
                        <a:t>25,000</a:t>
                      </a:r>
                      <a:endParaRPr lang="es-C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R" dirty="0" smtClean="0"/>
                        <a:t>Pago de Préstamo</a:t>
                      </a:r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dirty="0" smtClean="0"/>
                        <a:t>50,000</a:t>
                      </a:r>
                      <a:endParaRPr lang="es-C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R" b="1" dirty="0" smtClean="0"/>
                        <a:t>TOTAL Costo Fijos </a:t>
                      </a:r>
                      <a:r>
                        <a:rPr lang="en-US" b="1" dirty="0" smtClean="0"/>
                        <a:t>(</a:t>
                      </a:r>
                      <a:r>
                        <a:rPr lang="en-US" b="1" dirty="0" err="1" smtClean="0"/>
                        <a:t>C</a:t>
                      </a:r>
                      <a:r>
                        <a:rPr lang="en-US" sz="1100" b="1" dirty="0" err="1" smtClean="0"/>
                        <a:t>f</a:t>
                      </a:r>
                      <a:r>
                        <a:rPr lang="en-US" b="1" dirty="0" smtClean="0"/>
                        <a:t>)</a:t>
                      </a:r>
                      <a:endParaRPr lang="es-C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dirty="0" smtClean="0"/>
                        <a:t>825,000</a:t>
                      </a:r>
                      <a:endParaRPr lang="es-C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R" dirty="0" smtClean="0"/>
              <a:t>Ejemplo Punto de Equilibrio</a:t>
            </a:r>
            <a:br>
              <a:rPr lang="es-CR" dirty="0" smtClean="0"/>
            </a:br>
            <a:r>
              <a:rPr lang="es-CR" dirty="0" smtClean="0"/>
              <a:t>Puesto de hamburguesas</a:t>
            </a:r>
            <a:endParaRPr lang="es-CR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388508"/>
              </p:ext>
            </p:extLst>
          </p:nvPr>
        </p:nvGraphicFramePr>
        <p:xfrm>
          <a:off x="457200" y="1600200"/>
          <a:ext cx="8229600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0288"/>
                <a:gridCol w="891552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Costos</a:t>
                      </a:r>
                      <a:r>
                        <a:rPr lang="en-US" dirty="0" smtClean="0"/>
                        <a:t> variables </a:t>
                      </a:r>
                      <a:r>
                        <a:rPr lang="en-US" dirty="0" err="1" smtClean="0"/>
                        <a:t>Unitarios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err="1" smtClean="0"/>
                        <a:t>C</a:t>
                      </a:r>
                      <a:r>
                        <a:rPr lang="en-US" sz="1100" dirty="0" err="1" smtClean="0"/>
                        <a:t>v</a:t>
                      </a:r>
                      <a:r>
                        <a:rPr lang="en-US" dirty="0" smtClean="0"/>
                        <a:t>)</a:t>
                      </a:r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R" dirty="0" smtClean="0"/>
                        <a:t>Unidad</a:t>
                      </a:r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dirty="0" smtClean="0"/>
                        <a:t>Cantidad</a:t>
                      </a:r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dirty="0" smtClean="0"/>
                        <a:t>Costo</a:t>
                      </a:r>
                      <a:r>
                        <a:rPr lang="es-CR" baseline="0" dirty="0" smtClean="0"/>
                        <a:t> Unitario</a:t>
                      </a:r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dirty="0" smtClean="0"/>
                        <a:t>Total</a:t>
                      </a:r>
                      <a:endParaRPr lang="es-C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R" dirty="0" smtClean="0"/>
                        <a:t>Pan</a:t>
                      </a:r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R" dirty="0" smtClean="0"/>
                        <a:t> Unid.</a:t>
                      </a:r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dirty="0" smtClean="0"/>
                        <a:t>1</a:t>
                      </a:r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dirty="0" smtClean="0"/>
                        <a:t>80</a:t>
                      </a:r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dirty="0" smtClean="0"/>
                        <a:t>80</a:t>
                      </a:r>
                      <a:endParaRPr lang="es-C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R" dirty="0" smtClean="0"/>
                        <a:t>Queso</a:t>
                      </a:r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R" dirty="0" smtClean="0"/>
                        <a:t>Unid</a:t>
                      </a:r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dirty="0" smtClean="0"/>
                        <a:t>1</a:t>
                      </a:r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dirty="0" smtClean="0"/>
                        <a:t>150</a:t>
                      </a:r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dirty="0" smtClean="0"/>
                        <a:t>150</a:t>
                      </a:r>
                      <a:endParaRPr lang="es-C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R" dirty="0" smtClean="0"/>
                        <a:t>Torta Carne</a:t>
                      </a:r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R" dirty="0" smtClean="0"/>
                        <a:t>Unid.</a:t>
                      </a:r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dirty="0" smtClean="0"/>
                        <a:t>1</a:t>
                      </a:r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dirty="0" smtClean="0"/>
                        <a:t>400</a:t>
                      </a:r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dirty="0" smtClean="0"/>
                        <a:t>400</a:t>
                      </a:r>
                      <a:endParaRPr lang="es-C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R" dirty="0" smtClean="0"/>
                        <a:t>Salsas</a:t>
                      </a:r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R" dirty="0" smtClean="0"/>
                        <a:t>litro</a:t>
                      </a:r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dirty="0" smtClean="0"/>
                        <a:t>0.05</a:t>
                      </a:r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dirty="0" smtClean="0"/>
                        <a:t>2,000</a:t>
                      </a:r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dirty="0" smtClean="0"/>
                        <a:t>100</a:t>
                      </a:r>
                      <a:endParaRPr lang="es-C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R" dirty="0" smtClean="0"/>
                        <a:t>Lechuga</a:t>
                      </a:r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R" dirty="0" smtClean="0"/>
                        <a:t>Unidad</a:t>
                      </a:r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dirty="0" smtClean="0"/>
                        <a:t>0.1</a:t>
                      </a:r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dirty="0" smtClean="0"/>
                        <a:t>200</a:t>
                      </a:r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dirty="0" smtClean="0"/>
                        <a:t>20</a:t>
                      </a:r>
                      <a:endParaRPr lang="es-C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R" dirty="0" smtClean="0"/>
                        <a:t>Tomate</a:t>
                      </a:r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R" dirty="0" smtClean="0"/>
                        <a:t>Kg</a:t>
                      </a:r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dirty="0" smtClean="0"/>
                        <a:t>0.02</a:t>
                      </a:r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dirty="0" smtClean="0"/>
                        <a:t>1,000</a:t>
                      </a:r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dirty="0" smtClean="0"/>
                        <a:t>20</a:t>
                      </a:r>
                      <a:endParaRPr lang="es-C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R" dirty="0" smtClean="0"/>
                        <a:t>Aceite</a:t>
                      </a:r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R" dirty="0" smtClean="0"/>
                        <a:t>litro</a:t>
                      </a:r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dirty="0" smtClean="0"/>
                        <a:t>0.05</a:t>
                      </a:r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dirty="0" smtClean="0"/>
                        <a:t>1,200</a:t>
                      </a:r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dirty="0" smtClean="0"/>
                        <a:t>60</a:t>
                      </a:r>
                      <a:endParaRPr lang="es-C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R" b="1" dirty="0" smtClean="0"/>
                        <a:t>Total</a:t>
                      </a:r>
                      <a:endParaRPr lang="es-C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b="1" dirty="0" smtClean="0"/>
                        <a:t>830</a:t>
                      </a:r>
                      <a:endParaRPr lang="es-CR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9602009"/>
              </p:ext>
            </p:extLst>
          </p:nvPr>
        </p:nvGraphicFramePr>
        <p:xfrm>
          <a:off x="1643042" y="5643578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s-CR" b="0" dirty="0" smtClean="0"/>
                        <a:t>Precio Unitario Hamburguesa</a:t>
                      </a:r>
                      <a:endParaRPr lang="es-C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R" b="1" dirty="0" smtClean="0"/>
                        <a:t>1,500</a:t>
                      </a:r>
                      <a:endParaRPr lang="es-CR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R" dirty="0" smtClean="0"/>
              <a:t>Ejemplo Punto de Equilibrio</a:t>
            </a:r>
            <a:br>
              <a:rPr lang="es-CR" dirty="0" smtClean="0"/>
            </a:br>
            <a:r>
              <a:rPr lang="es-CR" dirty="0" smtClean="0"/>
              <a:t>Puesto de hamburguesas</a:t>
            </a:r>
            <a:endParaRPr lang="es-C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s-CR" dirty="0" smtClean="0"/>
          </a:p>
          <a:p>
            <a:pPr>
              <a:buNone/>
            </a:pPr>
            <a:endParaRPr lang="es-CR" dirty="0" smtClean="0"/>
          </a:p>
          <a:p>
            <a:pPr>
              <a:buNone/>
            </a:pPr>
            <a:r>
              <a:rPr lang="es-CR" dirty="0" smtClean="0"/>
              <a:t>PTO. Equilibrio </a:t>
            </a:r>
            <a:r>
              <a:rPr lang="en-US" dirty="0" smtClean="0"/>
              <a:t>=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X</a:t>
            </a:r>
            <a:r>
              <a:rPr lang="en-US" dirty="0" smtClean="0"/>
              <a:t> = </a:t>
            </a:r>
            <a:r>
              <a:rPr lang="en-US" dirty="0" err="1" smtClean="0"/>
              <a:t>C</a:t>
            </a:r>
            <a:r>
              <a:rPr lang="en-US" sz="2000" dirty="0" err="1" smtClean="0"/>
              <a:t>f</a:t>
            </a:r>
            <a:r>
              <a:rPr lang="en-US" dirty="0" smtClean="0"/>
              <a:t>/(P – </a:t>
            </a:r>
            <a:r>
              <a:rPr lang="en-US" dirty="0" err="1" smtClean="0"/>
              <a:t>C</a:t>
            </a:r>
            <a:r>
              <a:rPr lang="en-US" sz="2000" dirty="0" err="1" smtClean="0"/>
              <a:t>v</a:t>
            </a:r>
            <a:r>
              <a:rPr lang="en-US" dirty="0" smtClean="0"/>
              <a:t>) = 825,000/(1,500-830)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= 1,231.34</a:t>
            </a:r>
          </a:p>
          <a:p>
            <a:pPr algn="just">
              <a:buNone/>
            </a:pPr>
            <a:endParaRPr lang="en-US" sz="2600" dirty="0" smtClean="0"/>
          </a:p>
          <a:p>
            <a:pPr>
              <a:buNone/>
            </a:pPr>
            <a:r>
              <a:rPr lang="en-US" sz="2600" dirty="0" err="1" smtClean="0"/>
              <a:t>Interpretación</a:t>
            </a:r>
            <a:r>
              <a:rPr lang="en-US" sz="2600" dirty="0" smtClean="0"/>
              <a:t>: Se </a:t>
            </a:r>
            <a:r>
              <a:rPr lang="en-US" sz="2600" dirty="0" err="1" smtClean="0"/>
              <a:t>requiere</a:t>
            </a:r>
            <a:r>
              <a:rPr lang="en-US" sz="2600" dirty="0" smtClean="0"/>
              <a:t> vender 1,231.34 </a:t>
            </a:r>
            <a:r>
              <a:rPr lang="en-US" sz="2600" dirty="0" err="1" smtClean="0"/>
              <a:t>hambuerguesas</a:t>
            </a:r>
            <a:r>
              <a:rPr lang="en-US" sz="2600" dirty="0" smtClean="0"/>
              <a:t> </a:t>
            </a:r>
            <a:r>
              <a:rPr lang="en-US" sz="2600" dirty="0" err="1" smtClean="0"/>
              <a:t>por</a:t>
            </a:r>
            <a:r>
              <a:rPr lang="en-US" sz="2600" dirty="0" smtClean="0"/>
              <a:t> </a:t>
            </a:r>
            <a:r>
              <a:rPr lang="en-US" sz="2600" dirty="0" err="1" smtClean="0"/>
              <a:t>mes</a:t>
            </a:r>
            <a:r>
              <a:rPr lang="en-US" sz="2600" dirty="0" smtClean="0"/>
              <a:t> para </a:t>
            </a:r>
            <a:r>
              <a:rPr lang="en-US" sz="2600" dirty="0" err="1" smtClean="0"/>
              <a:t>salir</a:t>
            </a:r>
            <a:r>
              <a:rPr lang="en-US" sz="2600" dirty="0" smtClean="0"/>
              <a:t> “</a:t>
            </a:r>
            <a:r>
              <a:rPr lang="en-US" sz="2600" dirty="0" err="1" smtClean="0"/>
              <a:t>tablas</a:t>
            </a:r>
            <a:r>
              <a:rPr lang="en-US" sz="2600" dirty="0" smtClean="0"/>
              <a:t>” en el </a:t>
            </a:r>
            <a:r>
              <a:rPr lang="en-US" sz="2600" dirty="0" err="1" smtClean="0"/>
              <a:t>negocio</a:t>
            </a:r>
            <a:r>
              <a:rPr lang="en-US" sz="2600" dirty="0" smtClean="0"/>
              <a:t>.</a:t>
            </a:r>
            <a:endParaRPr lang="es-CR" sz="2600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CR" dirty="0" smtClean="0"/>
              <a:t>Estudio Económico Social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s-CR" sz="2800" dirty="0" smtClean="0"/>
          </a:p>
          <a:p>
            <a:pPr>
              <a:defRPr/>
            </a:pPr>
            <a:r>
              <a:rPr lang="es-CR" sz="2800" dirty="0" smtClean="0"/>
              <a:t>Consiste en realizar una comparación entre los recursos que se estima puedan ser utilizados por el proyecto y los resultados esperados del mismo, con el propósito de determinar si dicho proyecto se adecua o no a los fines u objetivos perseguidos, de manera que se permita la mejor asignación de los recursos de la sociedad.</a:t>
            </a:r>
            <a:endParaRPr lang="en-US" sz="2800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CR" dirty="0" smtClean="0"/>
              <a:t>Estudio Económico Social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s-CR" sz="2800" dirty="0" smtClean="0"/>
              <a:t>Permite incorporar criterios de beneficio social e impacto a nivel macroeconómico del país.</a:t>
            </a:r>
          </a:p>
          <a:p>
            <a:pPr>
              <a:defRPr/>
            </a:pPr>
            <a:endParaRPr lang="es-CR" sz="2800" dirty="0" smtClean="0"/>
          </a:p>
          <a:p>
            <a:pPr>
              <a:defRPr/>
            </a:pPr>
            <a:r>
              <a:rPr lang="es-CR" sz="2800" dirty="0" smtClean="0"/>
              <a:t>Ciertos proyectos de interés social no cumplen con la rentabilidad financiera mínima, pero son básicos para solventar necesidades de grupos marginados y para mantener un equilibrio social adecuado.</a:t>
            </a:r>
            <a:endParaRPr lang="en-US" sz="2800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s-CR" dirty="0" smtClean="0"/>
              <a:t>Diferencia entre Estudio Financiero </a:t>
            </a:r>
            <a:r>
              <a:rPr lang="es-CR" dirty="0" err="1" smtClean="0"/>
              <a:t>vrs</a:t>
            </a:r>
            <a:r>
              <a:rPr lang="es-CR" dirty="0" smtClean="0"/>
              <a:t> Económico Social</a:t>
            </a:r>
            <a:endParaRPr lang="en-U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401080" cy="439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4470"/>
                <a:gridCol w="3357586"/>
                <a:gridCol w="3429024"/>
              </a:tblGrid>
              <a:tr h="370840">
                <a:tc>
                  <a:txBody>
                    <a:bodyPr/>
                    <a:lstStyle/>
                    <a:p>
                      <a:r>
                        <a:rPr lang="es-CR" dirty="0" smtClean="0"/>
                        <a:t>Categorías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R" dirty="0" smtClean="0"/>
                        <a:t>Evaluación Financiera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R" dirty="0" smtClean="0"/>
                        <a:t>Evaluación Económica</a:t>
                      </a:r>
                      <a:r>
                        <a:rPr lang="es-CR" baseline="0" dirty="0" smtClean="0"/>
                        <a:t> Social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R" dirty="0" smtClean="0"/>
                        <a:t>Objetivos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R" dirty="0" smtClean="0"/>
                        <a:t>Los define:</a:t>
                      </a:r>
                    </a:p>
                    <a:p>
                      <a:r>
                        <a:rPr lang="es-CR" dirty="0" smtClean="0"/>
                        <a:t>El</a:t>
                      </a:r>
                      <a:r>
                        <a:rPr lang="es-CR" baseline="0" dirty="0" smtClean="0"/>
                        <a:t> empresario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Dueño</a:t>
                      </a:r>
                      <a:r>
                        <a:rPr lang="en-US" baseline="0" dirty="0" smtClean="0"/>
                        <a:t> del </a:t>
                      </a:r>
                      <a:r>
                        <a:rPr lang="en-US" baseline="0" dirty="0" err="1" smtClean="0"/>
                        <a:t>proyecto</a:t>
                      </a:r>
                      <a:r>
                        <a:rPr lang="en-US" baseline="0" dirty="0" smtClean="0"/>
                        <a:t> o la </a:t>
                      </a:r>
                      <a:r>
                        <a:rPr lang="en-US" baseline="0" dirty="0" err="1" smtClean="0"/>
                        <a:t>Institución</a:t>
                      </a:r>
                      <a:endParaRPr lang="es-CR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R" dirty="0" smtClean="0"/>
                        <a:t>Los define: </a:t>
                      </a:r>
                    </a:p>
                    <a:p>
                      <a:r>
                        <a:rPr lang="es-CR" dirty="0" smtClean="0"/>
                        <a:t>El</a:t>
                      </a:r>
                      <a:r>
                        <a:rPr lang="es-CR" baseline="0" dirty="0" smtClean="0"/>
                        <a:t> gobierno con base en la situación real de la economía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R" dirty="0" smtClean="0"/>
                        <a:t>Resultados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R" dirty="0" smtClean="0"/>
                        <a:t>Se expresan:</a:t>
                      </a:r>
                    </a:p>
                    <a:p>
                      <a:r>
                        <a:rPr lang="es-CR" dirty="0" smtClean="0"/>
                        <a:t>Utilidades</a:t>
                      </a:r>
                    </a:p>
                    <a:p>
                      <a:r>
                        <a:rPr lang="es-CR" dirty="0" smtClean="0"/>
                        <a:t>Ingresos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R" dirty="0" smtClean="0"/>
                        <a:t>Se expresan:</a:t>
                      </a:r>
                    </a:p>
                    <a:p>
                      <a:r>
                        <a:rPr lang="es-CR" dirty="0" smtClean="0"/>
                        <a:t>Beneficios</a:t>
                      </a:r>
                    </a:p>
                    <a:p>
                      <a:r>
                        <a:rPr lang="es-CR" dirty="0" smtClean="0"/>
                        <a:t>Impactos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R" dirty="0" smtClean="0"/>
                        <a:t>Valoración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R" dirty="0" smtClean="0"/>
                        <a:t>Se valoran:</a:t>
                      </a:r>
                    </a:p>
                    <a:p>
                      <a:r>
                        <a:rPr lang="es-CR" dirty="0" smtClean="0"/>
                        <a:t>Precios de mercado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R" dirty="0" smtClean="0"/>
                        <a:t>Se valoran:</a:t>
                      </a:r>
                    </a:p>
                    <a:p>
                      <a:r>
                        <a:rPr lang="es-CR" dirty="0" smtClean="0"/>
                        <a:t>Precios sociales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R" dirty="0" smtClean="0"/>
                        <a:t>Alcance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R" dirty="0" smtClean="0"/>
                        <a:t>Considera:</a:t>
                      </a:r>
                    </a:p>
                    <a:p>
                      <a:r>
                        <a:rPr lang="es-CR" dirty="0" smtClean="0"/>
                        <a:t>Costos y beneficios directos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R" dirty="0" smtClean="0"/>
                        <a:t>Considera:</a:t>
                      </a:r>
                    </a:p>
                    <a:p>
                      <a:r>
                        <a:rPr lang="es-CR" dirty="0" smtClean="0"/>
                        <a:t>Costos y beneficios directos e indirectos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R" dirty="0" smtClean="0"/>
                        <a:t>Indicadores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R" dirty="0" smtClean="0"/>
                        <a:t>Los más utilizados:</a:t>
                      </a:r>
                    </a:p>
                    <a:p>
                      <a:r>
                        <a:rPr lang="es-CR" dirty="0" smtClean="0"/>
                        <a:t>VAN, TIR y R-B</a:t>
                      </a:r>
                      <a:r>
                        <a:rPr lang="en-US" dirty="0" smtClean="0"/>
                        <a:t>/C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Los m</a:t>
                      </a:r>
                      <a:r>
                        <a:rPr lang="es-CR" dirty="0" err="1" smtClean="0"/>
                        <a:t>ás</a:t>
                      </a:r>
                      <a:r>
                        <a:rPr lang="es-CR" baseline="0" dirty="0" smtClean="0"/>
                        <a:t> utilizados:</a:t>
                      </a:r>
                    </a:p>
                    <a:p>
                      <a:r>
                        <a:rPr lang="es-CR" baseline="0" dirty="0" smtClean="0"/>
                        <a:t>VANE, TIRE,</a:t>
                      </a:r>
                      <a:r>
                        <a:rPr lang="es-CR" dirty="0" smtClean="0"/>
                        <a:t> R-B</a:t>
                      </a:r>
                      <a:r>
                        <a:rPr lang="en-US" dirty="0" smtClean="0"/>
                        <a:t>/C y </a:t>
                      </a:r>
                      <a:r>
                        <a:rPr lang="es-CR" dirty="0" smtClean="0"/>
                        <a:t>R-B</a:t>
                      </a:r>
                      <a:r>
                        <a:rPr lang="en-US" dirty="0" smtClean="0"/>
                        <a:t>/E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s-CR" dirty="0" smtClean="0"/>
              <a:t>Contenido Evaluación Económica-Social</a:t>
            </a:r>
            <a:endParaRPr lang="en-U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500063" y="2286000"/>
          <a:ext cx="8229600" cy="311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r>
                        <a:rPr lang="es-CR" dirty="0" err="1" smtClean="0"/>
                        <a:t>álculo</a:t>
                      </a:r>
                      <a:r>
                        <a:rPr lang="es-CR" baseline="0" dirty="0" smtClean="0"/>
                        <a:t> de los precios sociales para el proyecto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R" dirty="0" smtClean="0"/>
                        <a:t>Transformación del flujo financiero a económico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CR" dirty="0" smtClean="0"/>
                        <a:t>Inversiones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CR" dirty="0" smtClean="0"/>
                        <a:t>Costos de operación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CR" dirty="0" smtClean="0"/>
                        <a:t>Ingresos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R" dirty="0" smtClean="0"/>
                        <a:t>Indicadores de evaluación económica: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CR" dirty="0" smtClean="0"/>
                        <a:t>VANE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CR" dirty="0" smtClean="0"/>
                        <a:t>TIRE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CR" dirty="0" smtClean="0"/>
                        <a:t>R-B</a:t>
                      </a:r>
                      <a:r>
                        <a:rPr lang="en-US" dirty="0" smtClean="0"/>
                        <a:t>/C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Impactos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macroecon</a:t>
                      </a:r>
                      <a:r>
                        <a:rPr lang="es-CR" dirty="0" err="1" smtClean="0"/>
                        <a:t>ómicos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CR" dirty="0" smtClean="0"/>
              <a:t>Cálculo de Precios Sociales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s-CR" sz="2800" dirty="0" smtClean="0">
                <a:solidFill>
                  <a:srgbClr val="FF0000"/>
                </a:solidFill>
              </a:rPr>
              <a:t>Imperfecciones de mercado: </a:t>
            </a:r>
            <a:r>
              <a:rPr lang="es-CR" sz="2800" dirty="0" smtClean="0"/>
              <a:t>Se presentan cuando hay monopolios u oligopolios, donde </a:t>
            </a:r>
            <a:r>
              <a:rPr lang="es-CR" sz="2800" smtClean="0"/>
              <a:t>los precios </a:t>
            </a:r>
            <a:r>
              <a:rPr lang="es-CR" sz="2800" dirty="0" smtClean="0"/>
              <a:t>de los productos que se comercializan no representan el verdadero costo para la sociedad.</a:t>
            </a:r>
          </a:p>
          <a:p>
            <a:pPr>
              <a:defRPr/>
            </a:pPr>
            <a:endParaRPr lang="es-CR" sz="2800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es-CR" sz="2800" dirty="0" smtClean="0">
                <a:solidFill>
                  <a:srgbClr val="FF0000"/>
                </a:solidFill>
              </a:rPr>
              <a:t>Transferencias: </a:t>
            </a:r>
            <a:r>
              <a:rPr lang="es-CR" sz="2800" dirty="0" smtClean="0"/>
              <a:t>No se toman en cuentan los impuestos, los subsidios, pago de la deuda del crédito, depreciación de los activos, donaciones, etc.</a:t>
            </a:r>
            <a:endParaRPr lang="en-US" sz="2800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CR" dirty="0" smtClean="0"/>
              <a:t>Precios Sociales</a:t>
            </a:r>
            <a:endParaRPr lang="en-U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CR" dirty="0" smtClean="0"/>
              <a:t>Ejemplo Económico-Social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s-CR" dirty="0" smtClean="0"/>
              <a:t>Proyecto: Ampliación del metro de Santiago de Chile</a:t>
            </a:r>
          </a:p>
          <a:p>
            <a:pPr>
              <a:defRPr/>
            </a:pPr>
            <a:endParaRPr lang="es-CR" smtClean="0"/>
          </a:p>
          <a:p>
            <a:pPr>
              <a:defRPr/>
            </a:pPr>
            <a:r>
              <a:rPr lang="es-CR" smtClean="0"/>
              <a:t>3 Alternativas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CR" dirty="0" smtClean="0"/>
              <a:t>El interés como costo del capital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4543428" cy="4525963"/>
          </a:xfrm>
        </p:spPr>
        <p:txBody>
          <a:bodyPr/>
          <a:lstStyle/>
          <a:p>
            <a:pPr marL="342900" lvl="1" indent="-342900">
              <a:buClr>
                <a:schemeClr val="hlink"/>
              </a:buClr>
              <a:buSzPct val="80000"/>
              <a:buFont typeface="Wingdings" pitchFamily="2" charset="2"/>
              <a:buChar char="n"/>
              <a:defRPr/>
            </a:pPr>
            <a:endParaRPr lang="es-CR" dirty="0" smtClean="0"/>
          </a:p>
          <a:p>
            <a:pPr marL="342900" lvl="1" indent="-342900">
              <a:buClr>
                <a:schemeClr val="hlink"/>
              </a:buClr>
              <a:buSzPct val="80000"/>
              <a:buFont typeface="Wingdings" pitchFamily="2" charset="2"/>
              <a:buChar char="n"/>
              <a:defRPr/>
            </a:pPr>
            <a:r>
              <a:rPr lang="es-CR" dirty="0" smtClean="0"/>
              <a:t>El interés refleja, en una primera interpretación, el costo de uso del capital: cuánto cuesta, a quien obtiene un determinado capital, usarlo por cierto período.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  <p:pic>
        <p:nvPicPr>
          <p:cNvPr id="64516" name="Picture 4" descr="http://eduardoaranda.com/wp-content/uploads/2010/01/inversionist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000240"/>
            <a:ext cx="3215731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CR" dirty="0" smtClean="0"/>
              <a:t>Ejemplo Económico-Social</a:t>
            </a:r>
            <a:endParaRPr lang="en-US" dirty="0"/>
          </a:p>
        </p:txBody>
      </p:sp>
      <p:pic>
        <p:nvPicPr>
          <p:cNvPr id="256003" name="3 Marcador de contenido" descr="c09rem01.gif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543175" y="1600200"/>
            <a:ext cx="4057650" cy="4495800"/>
          </a:xfrm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CR" dirty="0" smtClean="0"/>
              <a:t>Ejemplo Económico-Social</a:t>
            </a:r>
            <a:endParaRPr lang="en-US" dirty="0"/>
          </a:p>
        </p:txBody>
      </p:sp>
      <p:pic>
        <p:nvPicPr>
          <p:cNvPr id="257027" name="3 Marcador de contenido" descr="c09rem05.gif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797175" y="1600200"/>
            <a:ext cx="3549650" cy="4495800"/>
          </a:xfrm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CR" dirty="0" smtClean="0"/>
              <a:t>Ejemplo Económico-Social</a:t>
            </a:r>
            <a:endParaRPr lang="en-US" dirty="0"/>
          </a:p>
        </p:txBody>
      </p:sp>
      <p:pic>
        <p:nvPicPr>
          <p:cNvPr id="258051" name="5 Marcador de contenido" descr="c09rem04.gif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892425" y="1600200"/>
            <a:ext cx="3359150" cy="4495800"/>
          </a:xfrm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CR" dirty="0" smtClean="0"/>
              <a:t>Ejemplo Económico-Social</a:t>
            </a:r>
            <a:endParaRPr lang="en-US" dirty="0"/>
          </a:p>
        </p:txBody>
      </p:sp>
      <p:graphicFrame>
        <p:nvGraphicFramePr>
          <p:cNvPr id="24578" name="Object 4"/>
          <p:cNvGraphicFramePr>
            <a:graphicFrameLocks noChangeAspect="1"/>
          </p:cNvGraphicFramePr>
          <p:nvPr/>
        </p:nvGraphicFramePr>
        <p:xfrm>
          <a:off x="1285875" y="2000250"/>
          <a:ext cx="6354763" cy="3735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7" name="Worksheet" r:id="rId4" imgW="3697239" imgH="2173307" progId="Excel.Sheet.8">
                  <p:embed/>
                </p:oleObj>
              </mc:Choice>
              <mc:Fallback>
                <p:oleObj name="Worksheet" r:id="rId4" imgW="3697239" imgH="2173307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75" y="2000250"/>
                        <a:ext cx="6354763" cy="3735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CR" dirty="0" smtClean="0"/>
              <a:t>Ejemplo Económico-Social</a:t>
            </a:r>
            <a:endParaRPr lang="en-US" dirty="0"/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1428750" y="1643063"/>
          <a:ext cx="6205538" cy="444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1" name="Worksheet" r:id="rId4" imgW="2877432" imgH="2061911" progId="Excel.Sheet.8">
                  <p:embed/>
                </p:oleObj>
              </mc:Choice>
              <mc:Fallback>
                <p:oleObj name="Worksheet" r:id="rId4" imgW="2877432" imgH="2061911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0" y="1643063"/>
                        <a:ext cx="6205538" cy="4446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CR" dirty="0" smtClean="0"/>
              <a:t>Ejemplo Económico-Social</a:t>
            </a:r>
            <a:endParaRPr lang="en-US" dirty="0"/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404813" y="2466975"/>
          <a:ext cx="8310562" cy="285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5" name="Worksheet" r:id="rId4" imgW="5602074" imgH="1923205" progId="Excel.Sheet.8">
                  <p:embed/>
                </p:oleObj>
              </mc:Choice>
              <mc:Fallback>
                <p:oleObj name="Worksheet" r:id="rId4" imgW="5602074" imgH="1923205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813" y="2466975"/>
                        <a:ext cx="8310562" cy="285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CR" dirty="0" smtClean="0"/>
              <a:t>Ejemplo Económico-Social</a:t>
            </a:r>
            <a:endParaRPr lang="en-US" dirty="0"/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758825" y="2471738"/>
          <a:ext cx="7683500" cy="374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9" name="Worksheet" r:id="rId4" imgW="3928947" imgH="1914221" progId="Excel.Sheet.8">
                  <p:embed/>
                </p:oleObj>
              </mc:Choice>
              <mc:Fallback>
                <p:oleObj name="Worksheet" r:id="rId4" imgW="3928947" imgH="1914221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825" y="2471738"/>
                        <a:ext cx="7683500" cy="3743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CR" dirty="0" smtClean="0"/>
              <a:t>Ejemplo Económico-Social</a:t>
            </a:r>
            <a:endParaRPr lang="en-US" dirty="0"/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857250" y="1714500"/>
          <a:ext cx="7526338" cy="479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3" name="Worksheet" r:id="rId4" imgW="3508413" imgH="2237271" progId="Excel.Sheet.8">
                  <p:embed/>
                </p:oleObj>
              </mc:Choice>
              <mc:Fallback>
                <p:oleObj name="Worksheet" r:id="rId4" imgW="3508413" imgH="2237271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0" y="1714500"/>
                        <a:ext cx="7526338" cy="479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CR" dirty="0" smtClean="0"/>
              <a:t>Ejemplo Económico-Social</a:t>
            </a:r>
            <a:endParaRPr lang="en-US" dirty="0"/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406400" y="2309813"/>
          <a:ext cx="8237538" cy="339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7" name="Worksheet" r:id="rId4" imgW="5433068" imgH="2237271" progId="Excel.Sheet.8">
                  <p:embed/>
                </p:oleObj>
              </mc:Choice>
              <mc:Fallback>
                <p:oleObj name="Worksheet" r:id="rId4" imgW="5433068" imgH="2237271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2309813"/>
                        <a:ext cx="8237538" cy="3392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CR" dirty="0" smtClean="0"/>
              <a:t>Ejemplo Económico-Social</a:t>
            </a:r>
            <a:endParaRPr lang="en-US" dirty="0"/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785813" y="1857375"/>
          <a:ext cx="7524750" cy="3668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1" name="Worksheet" r:id="rId4" imgW="2636355" imgH="1286089" progId="Excel.Sheet.8">
                  <p:embed/>
                </p:oleObj>
              </mc:Choice>
              <mc:Fallback>
                <p:oleObj name="Worksheet" r:id="rId4" imgW="2636355" imgH="1286089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3" y="1857375"/>
                        <a:ext cx="7524750" cy="3668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s-CR" dirty="0" smtClean="0"/>
              <a:t>El interés como retribución de capital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412777"/>
            <a:ext cx="4032448" cy="4032448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endParaRPr lang="es-CR" sz="2800" dirty="0" smtClean="0"/>
          </a:p>
          <a:p>
            <a:pPr>
              <a:defRPr/>
            </a:pPr>
            <a:r>
              <a:rPr lang="es-CR" sz="2800" dirty="0" smtClean="0"/>
              <a:t>Es entendido como la retribución requerida por el uso del factor capital: cuál es la rentabilidad mínima que el dueño del capital exige a una alternativa de inversión para que se justifique invertir en ella los recursos que posee.</a:t>
            </a:r>
            <a:endParaRPr lang="en-US" sz="2800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  <p:pic>
        <p:nvPicPr>
          <p:cNvPr id="5" name="Picture 2" descr="http://u.univision.com/contentroot/uol/art/images/noticias/inmi/2007/11/071120_Inversionista_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428868"/>
            <a:ext cx="2595568" cy="34152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CR" dirty="0" smtClean="0"/>
              <a:t>Ejemplo Económico-Social</a:t>
            </a:r>
            <a:endParaRPr lang="en-US" dirty="0"/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1714500" y="1428750"/>
          <a:ext cx="5322888" cy="4986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5" name="Worksheet" r:id="rId4" imgW="3227697" imgH="3022076" progId="Excel.Sheet.8">
                  <p:embed/>
                </p:oleObj>
              </mc:Choice>
              <mc:Fallback>
                <p:oleObj name="Worksheet" r:id="rId4" imgW="3227697" imgH="3022076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1428750"/>
                        <a:ext cx="5322888" cy="4986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CR" dirty="0" smtClean="0"/>
              <a:t>Ejemplo Económico-Social</a:t>
            </a:r>
            <a:endParaRPr lang="en-US" dirty="0"/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428625" y="2000250"/>
          <a:ext cx="8432800" cy="351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9" name="Worksheet" r:id="rId4" imgW="7275621" imgH="3031304" progId="Excel.Sheet.8">
                  <p:embed/>
                </p:oleObj>
              </mc:Choice>
              <mc:Fallback>
                <p:oleObj name="Worksheet" r:id="rId4" imgW="7275621" imgH="3031304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" y="2000250"/>
                        <a:ext cx="8432800" cy="351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CR" dirty="0" smtClean="0"/>
              <a:t>Ejemplo Económico-Social</a:t>
            </a:r>
            <a:endParaRPr lang="en-US" dirty="0"/>
          </a:p>
        </p:txBody>
      </p:sp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1000125" y="1928813"/>
          <a:ext cx="7216775" cy="409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3" name="Worksheet" r:id="rId4" imgW="6563860" imgH="3336142" progId="Excel.Sheet.8">
                  <p:embed/>
                </p:oleObj>
              </mc:Choice>
              <mc:Fallback>
                <p:oleObj name="Worksheet" r:id="rId4" imgW="6563860" imgH="3336142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25" y="1928813"/>
                        <a:ext cx="7216775" cy="4097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CR" dirty="0" smtClean="0"/>
              <a:t>Ejemplo Económico-Social</a:t>
            </a:r>
            <a:endParaRPr lang="en-US" dirty="0"/>
          </a:p>
        </p:txBody>
      </p:sp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644525" y="2000250"/>
          <a:ext cx="8007350" cy="3643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7" name="Worksheet" r:id="rId4" imgW="6277379" imgH="2856059" progId="Excel.Sheet.8">
                  <p:embed/>
                </p:oleObj>
              </mc:Choice>
              <mc:Fallback>
                <p:oleObj name="Worksheet" r:id="rId4" imgW="6277379" imgH="2856059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525" y="2000250"/>
                        <a:ext cx="8007350" cy="3643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CR" dirty="0" smtClean="0"/>
              <a:t>Ejemplo Económico-Social</a:t>
            </a:r>
            <a:endParaRPr lang="en-US" dirty="0"/>
          </a:p>
        </p:txBody>
      </p:sp>
      <p:graphicFrame>
        <p:nvGraphicFramePr>
          <p:cNvPr id="35842" name="Object 2"/>
          <p:cNvGraphicFramePr>
            <a:graphicFrameLocks noChangeAspect="1"/>
          </p:cNvGraphicFramePr>
          <p:nvPr/>
        </p:nvGraphicFramePr>
        <p:xfrm>
          <a:off x="642938" y="1928813"/>
          <a:ext cx="7686675" cy="304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1" name="Worksheet" r:id="rId4" imgW="3297966" imgH="1304416" progId="Excel.Sheet.8">
                  <p:embed/>
                </p:oleObj>
              </mc:Choice>
              <mc:Fallback>
                <p:oleObj name="Worksheet" r:id="rId4" imgW="3297966" imgH="1304416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8" y="1928813"/>
                        <a:ext cx="7686675" cy="304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CR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Ejemplo Económico-Social</a:t>
            </a:r>
            <a:endParaRPr lang="en-US" dirty="0"/>
          </a:p>
        </p:txBody>
      </p:sp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1643063" y="1643063"/>
          <a:ext cx="5786437" cy="482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5" name="Worksheet" r:id="rId4" imgW="3438144" imgH="2865043" progId="Excel.Sheet.8">
                  <p:embed/>
                </p:oleObj>
              </mc:Choice>
              <mc:Fallback>
                <p:oleObj name="Worksheet" r:id="rId4" imgW="3438144" imgH="2865043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3063" y="1643063"/>
                        <a:ext cx="5786437" cy="482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CR" dirty="0" smtClean="0"/>
              <a:t>Ejemplo Económico-Social</a:t>
            </a:r>
            <a:endParaRPr lang="en-US" dirty="0"/>
          </a:p>
        </p:txBody>
      </p:sp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571500" y="1928813"/>
          <a:ext cx="8085138" cy="417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9" name="Worksheet" r:id="rId4" imgW="5873421" imgH="3031060" progId="Excel.Sheet.8">
                  <p:embed/>
                </p:oleObj>
              </mc:Choice>
              <mc:Fallback>
                <p:oleObj name="Worksheet" r:id="rId4" imgW="5873421" imgH="3031060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1928813"/>
                        <a:ext cx="8085138" cy="417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CR" dirty="0" smtClean="0"/>
              <a:t>Ejemplo Económico-Social</a:t>
            </a:r>
            <a:endParaRPr lang="en-US" dirty="0"/>
          </a:p>
        </p:txBody>
      </p:sp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946150" y="1760538"/>
          <a:ext cx="7340600" cy="462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3" name="Worksheet" r:id="rId4" imgW="5291448" imgH="3336142" progId="Excel.Sheet.8">
                  <p:embed/>
                </p:oleObj>
              </mc:Choice>
              <mc:Fallback>
                <p:oleObj name="Worksheet" r:id="rId4" imgW="5291448" imgH="3336142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6150" y="1760538"/>
                        <a:ext cx="7340600" cy="462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CR" dirty="0" smtClean="0"/>
              <a:t>Análisis de Alternativas</a:t>
            </a:r>
            <a:endParaRPr lang="en-US" dirty="0"/>
          </a:p>
        </p:txBody>
      </p:sp>
      <p:pic>
        <p:nvPicPr>
          <p:cNvPr id="25907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47738" y="1633538"/>
            <a:ext cx="7248525" cy="4429125"/>
          </a:xfrm>
          <a:noFill/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CR" dirty="0" smtClean="0"/>
              <a:t>Análisis de Alternativas</a:t>
            </a:r>
            <a:endParaRPr lang="en-US" dirty="0"/>
          </a:p>
        </p:txBody>
      </p:sp>
      <p:pic>
        <p:nvPicPr>
          <p:cNvPr id="26009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00063" y="2500313"/>
            <a:ext cx="8161337" cy="2428875"/>
          </a:xfrm>
          <a:noFill/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3" name="Text Box 2"/>
          <p:cNvSpPr txBox="1">
            <a:spLocks noChangeArrowheads="1"/>
          </p:cNvSpPr>
          <p:nvPr/>
        </p:nvSpPr>
        <p:spPr bwMode="auto">
          <a:xfrm>
            <a:off x="1500188" y="357188"/>
            <a:ext cx="59436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CR" sz="3600">
                <a:solidFill>
                  <a:srgbClr val="33CCCC"/>
                </a:solidFill>
              </a:rPr>
              <a:t>Fórmulas básicas</a:t>
            </a:r>
          </a:p>
        </p:txBody>
      </p:sp>
      <p:grpSp>
        <p:nvGrpSpPr>
          <p:cNvPr id="2" name="Group 61"/>
          <p:cNvGrpSpPr>
            <a:grpSpLocks noChangeAspect="1"/>
          </p:cNvGrpSpPr>
          <p:nvPr/>
        </p:nvGrpSpPr>
        <p:grpSpPr bwMode="auto">
          <a:xfrm>
            <a:off x="1835150" y="1221232"/>
            <a:ext cx="6808816" cy="5303393"/>
            <a:chOff x="1057" y="861"/>
            <a:chExt cx="3549" cy="3088"/>
          </a:xfrm>
        </p:grpSpPr>
        <p:sp>
          <p:nvSpPr>
            <p:cNvPr id="16406" name="Rectangle 3"/>
            <p:cNvSpPr>
              <a:spLocks noChangeAspect="1" noChangeArrowheads="1"/>
            </p:cNvSpPr>
            <p:nvPr/>
          </p:nvSpPr>
          <p:spPr bwMode="auto">
            <a:xfrm>
              <a:off x="1062" y="861"/>
              <a:ext cx="1181" cy="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16386" name="Object 2"/>
            <p:cNvGraphicFramePr>
              <a:graphicFrameLocks noChangeAspect="1"/>
            </p:cNvGraphicFramePr>
            <p:nvPr/>
          </p:nvGraphicFramePr>
          <p:xfrm>
            <a:off x="1393" y="1108"/>
            <a:ext cx="414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14" name="Equation" r:id="rId3" imgW="660113" imgH="304668" progId="Equation.3">
                    <p:embed/>
                  </p:oleObj>
                </mc:Choice>
                <mc:Fallback>
                  <p:oleObj name="Equation" r:id="rId3" imgW="660113" imgH="304668" progId="Equation.3">
                    <p:embed/>
                    <p:pic>
                      <p:nvPicPr>
                        <p:cNvPr id="0" name="Object 2"/>
                        <p:cNvPicPr preferRelativeResize="0"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3" y="1108"/>
                          <a:ext cx="414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07" name="Rectangle 5"/>
            <p:cNvSpPr>
              <a:spLocks noChangeAspect="1" noChangeArrowheads="1"/>
            </p:cNvSpPr>
            <p:nvPr/>
          </p:nvSpPr>
          <p:spPr bwMode="auto">
            <a:xfrm>
              <a:off x="1062" y="861"/>
              <a:ext cx="1181" cy="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16387" name="Object 3"/>
            <p:cNvGraphicFramePr>
              <a:graphicFrameLocks noChangeAspect="1"/>
            </p:cNvGraphicFramePr>
            <p:nvPr/>
          </p:nvGraphicFramePr>
          <p:xfrm>
            <a:off x="2545" y="1060"/>
            <a:ext cx="534" cy="2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15" name="Equation" r:id="rId5" imgW="850531" imgH="469696" progId="Equation.3">
                    <p:embed/>
                  </p:oleObj>
                </mc:Choice>
                <mc:Fallback>
                  <p:oleObj name="Equation" r:id="rId5" imgW="850531" imgH="469696" progId="Equation.3">
                    <p:embed/>
                    <p:pic>
                      <p:nvPicPr>
                        <p:cNvPr id="0" name="Object 3"/>
                        <p:cNvPicPr preferRelativeResize="0"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45" y="1060"/>
                          <a:ext cx="534" cy="294"/>
                        </a:xfrm>
                        <a:prstGeom prst="rect">
                          <a:avLst/>
                        </a:prstGeom>
                        <a:solidFill>
                          <a:srgbClr val="FF7C80">
                            <a:alpha val="50000"/>
                          </a:srgbClr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08" name="Rectangle 7"/>
            <p:cNvSpPr>
              <a:spLocks noChangeAspect="1" noChangeArrowheads="1"/>
            </p:cNvSpPr>
            <p:nvPr/>
          </p:nvSpPr>
          <p:spPr bwMode="auto">
            <a:xfrm>
              <a:off x="1062" y="861"/>
              <a:ext cx="1181" cy="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16388" name="Object 4"/>
            <p:cNvGraphicFramePr>
              <a:graphicFrameLocks noChangeAspect="1"/>
            </p:cNvGraphicFramePr>
            <p:nvPr/>
          </p:nvGraphicFramePr>
          <p:xfrm>
            <a:off x="1441" y="1444"/>
            <a:ext cx="414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16" name="Microsoft Equation 3.0" r:id="rId7" imgW="660113" imgH="304668" progId="Equation.3">
                    <p:embed/>
                  </p:oleObj>
                </mc:Choice>
                <mc:Fallback>
                  <p:oleObj name="Microsoft Equation 3.0" r:id="rId7" imgW="660113" imgH="304668" progId="Equation.3">
                    <p:embed/>
                    <p:pic>
                      <p:nvPicPr>
                        <p:cNvPr id="0" name="Object 4"/>
                        <p:cNvPicPr preferRelativeResize="0"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1" y="1444"/>
                          <a:ext cx="414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09" name="Rectangle 9"/>
            <p:cNvSpPr>
              <a:spLocks noChangeAspect="1" noChangeArrowheads="1"/>
            </p:cNvSpPr>
            <p:nvPr/>
          </p:nvSpPr>
          <p:spPr bwMode="auto">
            <a:xfrm>
              <a:off x="1062" y="861"/>
              <a:ext cx="1181" cy="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16389" name="Object 5"/>
            <p:cNvGraphicFramePr>
              <a:graphicFrameLocks noChangeAspect="1"/>
            </p:cNvGraphicFramePr>
            <p:nvPr/>
          </p:nvGraphicFramePr>
          <p:xfrm>
            <a:off x="2497" y="1444"/>
            <a:ext cx="504" cy="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17" name="Equation" r:id="rId9" imgW="799753" imgH="241195" progId="Equation.3">
                    <p:embed/>
                  </p:oleObj>
                </mc:Choice>
                <mc:Fallback>
                  <p:oleObj name="Equation" r:id="rId9" imgW="799753" imgH="241195" progId="Equation.3">
                    <p:embed/>
                    <p:pic>
                      <p:nvPicPr>
                        <p:cNvPr id="0" name="Object 5"/>
                        <p:cNvPicPr preferRelativeResize="0"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97" y="1444"/>
                          <a:ext cx="504" cy="1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10" name="Rectangle 11"/>
            <p:cNvSpPr>
              <a:spLocks noChangeAspect="1" noChangeArrowheads="1"/>
            </p:cNvSpPr>
            <p:nvPr/>
          </p:nvSpPr>
          <p:spPr bwMode="auto">
            <a:xfrm>
              <a:off x="1062" y="861"/>
              <a:ext cx="1181" cy="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16390" name="Object 6"/>
            <p:cNvGraphicFramePr>
              <a:graphicFrameLocks noChangeAspect="1"/>
            </p:cNvGraphicFramePr>
            <p:nvPr/>
          </p:nvGraphicFramePr>
          <p:xfrm>
            <a:off x="1441" y="1780"/>
            <a:ext cx="408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18" name="Equation" r:id="rId11" imgW="647419" imgH="304668" progId="Equation.3">
                    <p:embed/>
                  </p:oleObj>
                </mc:Choice>
                <mc:Fallback>
                  <p:oleObj name="Equation" r:id="rId11" imgW="647419" imgH="304668" progId="Equation.3">
                    <p:embed/>
                    <p:pic>
                      <p:nvPicPr>
                        <p:cNvPr id="0" name="Object 6"/>
                        <p:cNvPicPr preferRelativeResize="0"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1" y="1780"/>
                          <a:ext cx="408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11" name="Rectangle 13"/>
            <p:cNvSpPr>
              <a:spLocks noChangeAspect="1" noChangeArrowheads="1"/>
            </p:cNvSpPr>
            <p:nvPr/>
          </p:nvSpPr>
          <p:spPr bwMode="auto">
            <a:xfrm>
              <a:off x="1062" y="861"/>
              <a:ext cx="1181" cy="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16391" name="Object 7"/>
            <p:cNvGraphicFramePr>
              <a:graphicFrameLocks noChangeAspect="1"/>
            </p:cNvGraphicFramePr>
            <p:nvPr/>
          </p:nvGraphicFramePr>
          <p:xfrm>
            <a:off x="2461" y="1732"/>
            <a:ext cx="720" cy="3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19" name="Equation" r:id="rId13" imgW="1143000" imgH="507960" progId="Equation.3">
                    <p:embed/>
                  </p:oleObj>
                </mc:Choice>
                <mc:Fallback>
                  <p:oleObj name="Equation" r:id="rId13" imgW="1143000" imgH="507960" progId="Equation.3">
                    <p:embed/>
                    <p:pic>
                      <p:nvPicPr>
                        <p:cNvPr id="0" name="Object 7"/>
                        <p:cNvPicPr preferRelativeResize="0"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61" y="1732"/>
                          <a:ext cx="720" cy="318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alpha val="50000"/>
                          </a:schemeClr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12" name="Rectangle 15"/>
            <p:cNvSpPr>
              <a:spLocks noChangeAspect="1" noChangeArrowheads="1"/>
            </p:cNvSpPr>
            <p:nvPr/>
          </p:nvSpPr>
          <p:spPr bwMode="auto">
            <a:xfrm>
              <a:off x="1062" y="861"/>
              <a:ext cx="1181" cy="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16392" name="Object 8"/>
            <p:cNvGraphicFramePr>
              <a:graphicFrameLocks noChangeAspect="1"/>
            </p:cNvGraphicFramePr>
            <p:nvPr/>
          </p:nvGraphicFramePr>
          <p:xfrm>
            <a:off x="1441" y="2164"/>
            <a:ext cx="408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20" name="Microsoft Equation 3.0" r:id="rId15" imgW="647419" imgH="304668" progId="Equation.3">
                    <p:embed/>
                  </p:oleObj>
                </mc:Choice>
                <mc:Fallback>
                  <p:oleObj name="Microsoft Equation 3.0" r:id="rId15" imgW="647419" imgH="304668" progId="Equation.3">
                    <p:embed/>
                    <p:pic>
                      <p:nvPicPr>
                        <p:cNvPr id="0" name="Object 8"/>
                        <p:cNvPicPr preferRelativeResize="0"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1" y="2164"/>
                          <a:ext cx="408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13" name="Rectangle 17"/>
            <p:cNvSpPr>
              <a:spLocks noChangeAspect="1" noChangeArrowheads="1"/>
            </p:cNvSpPr>
            <p:nvPr/>
          </p:nvSpPr>
          <p:spPr bwMode="auto">
            <a:xfrm>
              <a:off x="1062" y="861"/>
              <a:ext cx="1181" cy="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16393" name="Object 9"/>
            <p:cNvGraphicFramePr>
              <a:graphicFrameLocks noChangeAspect="1"/>
            </p:cNvGraphicFramePr>
            <p:nvPr/>
          </p:nvGraphicFramePr>
          <p:xfrm>
            <a:off x="2425" y="2068"/>
            <a:ext cx="744" cy="3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21" name="Equation" r:id="rId17" imgW="1181100" imgH="508000" progId="Equation.3">
                    <p:embed/>
                  </p:oleObj>
                </mc:Choice>
                <mc:Fallback>
                  <p:oleObj name="Equation" r:id="rId17" imgW="1181100" imgH="508000" progId="Equation.3">
                    <p:embed/>
                    <p:pic>
                      <p:nvPicPr>
                        <p:cNvPr id="0" name="Object 9"/>
                        <p:cNvPicPr preferRelativeResize="0"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25" y="2068"/>
                          <a:ext cx="744" cy="3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14" name="Rectangle 19"/>
            <p:cNvSpPr>
              <a:spLocks noChangeAspect="1" noChangeArrowheads="1"/>
            </p:cNvSpPr>
            <p:nvPr/>
          </p:nvSpPr>
          <p:spPr bwMode="auto">
            <a:xfrm>
              <a:off x="1062" y="861"/>
              <a:ext cx="1181" cy="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16394" name="Object 10"/>
            <p:cNvGraphicFramePr>
              <a:graphicFrameLocks noChangeAspect="1"/>
            </p:cNvGraphicFramePr>
            <p:nvPr/>
          </p:nvGraphicFramePr>
          <p:xfrm>
            <a:off x="1441" y="2452"/>
            <a:ext cx="414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22" name="Equation" r:id="rId19" imgW="660113" imgH="304668" progId="Equation.3">
                    <p:embed/>
                  </p:oleObj>
                </mc:Choice>
                <mc:Fallback>
                  <p:oleObj name="Equation" r:id="rId19" imgW="660113" imgH="304668" progId="Equation.3">
                    <p:embed/>
                    <p:pic>
                      <p:nvPicPr>
                        <p:cNvPr id="0" name="Object 10"/>
                        <p:cNvPicPr preferRelativeResize="0"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1" y="2452"/>
                          <a:ext cx="414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15" name="Rectangle 21"/>
            <p:cNvSpPr>
              <a:spLocks noChangeAspect="1" noChangeArrowheads="1"/>
            </p:cNvSpPr>
            <p:nvPr/>
          </p:nvSpPr>
          <p:spPr bwMode="auto">
            <a:xfrm>
              <a:off x="1062" y="861"/>
              <a:ext cx="1181" cy="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16395" name="Object 11"/>
            <p:cNvGraphicFramePr>
              <a:graphicFrameLocks noChangeAspect="1"/>
            </p:cNvGraphicFramePr>
            <p:nvPr/>
          </p:nvGraphicFramePr>
          <p:xfrm>
            <a:off x="2497" y="2404"/>
            <a:ext cx="750" cy="3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23" name="Equation" r:id="rId21" imgW="1193800" imgH="482600" progId="Equation.3">
                    <p:embed/>
                  </p:oleObj>
                </mc:Choice>
                <mc:Fallback>
                  <p:oleObj name="Equation" r:id="rId21" imgW="1193800" imgH="482600" progId="Equation.3">
                    <p:embed/>
                    <p:pic>
                      <p:nvPicPr>
                        <p:cNvPr id="0" name="Object 11"/>
                        <p:cNvPicPr preferRelativeResize="0"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97" y="2404"/>
                          <a:ext cx="750" cy="3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16" name="Rectangle 23"/>
            <p:cNvSpPr>
              <a:spLocks noChangeAspect="1" noChangeArrowheads="1"/>
            </p:cNvSpPr>
            <p:nvPr/>
          </p:nvSpPr>
          <p:spPr bwMode="auto">
            <a:xfrm>
              <a:off x="1062" y="861"/>
              <a:ext cx="1181" cy="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16396" name="Object 12"/>
            <p:cNvGraphicFramePr>
              <a:graphicFrameLocks noChangeAspect="1"/>
            </p:cNvGraphicFramePr>
            <p:nvPr/>
          </p:nvGraphicFramePr>
          <p:xfrm>
            <a:off x="1441" y="2788"/>
            <a:ext cx="414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24" name="Equation" r:id="rId23" imgW="660113" imgH="304668" progId="Equation.3">
                    <p:embed/>
                  </p:oleObj>
                </mc:Choice>
                <mc:Fallback>
                  <p:oleObj name="Equation" r:id="rId23" imgW="660113" imgH="304668" progId="Equation.3">
                    <p:embed/>
                    <p:pic>
                      <p:nvPicPr>
                        <p:cNvPr id="0" name="Object 12"/>
                        <p:cNvPicPr preferRelativeResize="0"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1" y="2788"/>
                          <a:ext cx="414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17" name="Rectangle 25"/>
            <p:cNvSpPr>
              <a:spLocks noChangeAspect="1" noChangeArrowheads="1"/>
            </p:cNvSpPr>
            <p:nvPr/>
          </p:nvSpPr>
          <p:spPr bwMode="auto">
            <a:xfrm>
              <a:off x="1062" y="861"/>
              <a:ext cx="1181" cy="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16397" name="Object 13"/>
            <p:cNvGraphicFramePr>
              <a:graphicFrameLocks noChangeAspect="1"/>
            </p:cNvGraphicFramePr>
            <p:nvPr/>
          </p:nvGraphicFramePr>
          <p:xfrm>
            <a:off x="2497" y="2740"/>
            <a:ext cx="750" cy="3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25" name="Equation" r:id="rId25" imgW="1193800" imgH="508000" progId="Equation.3">
                    <p:embed/>
                  </p:oleObj>
                </mc:Choice>
                <mc:Fallback>
                  <p:oleObj name="Equation" r:id="rId25" imgW="1193800" imgH="508000" progId="Equation.3">
                    <p:embed/>
                    <p:pic>
                      <p:nvPicPr>
                        <p:cNvPr id="0" name="Object 13"/>
                        <p:cNvPicPr preferRelativeResize="0"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97" y="2740"/>
                          <a:ext cx="750" cy="3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18" name="Rectangle 27"/>
            <p:cNvSpPr>
              <a:spLocks noChangeAspect="1" noChangeArrowheads="1"/>
            </p:cNvSpPr>
            <p:nvPr/>
          </p:nvSpPr>
          <p:spPr bwMode="auto">
            <a:xfrm>
              <a:off x="1062" y="861"/>
              <a:ext cx="1181" cy="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16398" name="Object 14"/>
            <p:cNvGraphicFramePr>
              <a:graphicFrameLocks noChangeAspect="1"/>
            </p:cNvGraphicFramePr>
            <p:nvPr/>
          </p:nvGraphicFramePr>
          <p:xfrm>
            <a:off x="1441" y="3172"/>
            <a:ext cx="408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26" name="Equation" r:id="rId27" imgW="647419" imgH="304668" progId="Equation.3">
                    <p:embed/>
                  </p:oleObj>
                </mc:Choice>
                <mc:Fallback>
                  <p:oleObj name="Equation" r:id="rId27" imgW="647419" imgH="304668" progId="Equation.3">
                    <p:embed/>
                    <p:pic>
                      <p:nvPicPr>
                        <p:cNvPr id="0" name="Object 14"/>
                        <p:cNvPicPr preferRelativeResize="0"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1" y="3172"/>
                          <a:ext cx="408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19" name="Rectangle 29"/>
            <p:cNvSpPr>
              <a:spLocks noChangeAspect="1" noChangeArrowheads="1"/>
            </p:cNvSpPr>
            <p:nvPr/>
          </p:nvSpPr>
          <p:spPr bwMode="auto">
            <a:xfrm>
              <a:off x="1062" y="861"/>
              <a:ext cx="1181" cy="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16399" name="Object 15"/>
            <p:cNvGraphicFramePr>
              <a:graphicFrameLocks noChangeAspect="1"/>
            </p:cNvGraphicFramePr>
            <p:nvPr/>
          </p:nvGraphicFramePr>
          <p:xfrm>
            <a:off x="2257" y="3124"/>
            <a:ext cx="1152" cy="3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27" name="Equation" r:id="rId29" imgW="1917700" imgH="508000" progId="Equation.3">
                    <p:embed/>
                  </p:oleObj>
                </mc:Choice>
                <mc:Fallback>
                  <p:oleObj name="Equation" r:id="rId29" imgW="1917700" imgH="508000" progId="Equation.3">
                    <p:embed/>
                    <p:pic>
                      <p:nvPicPr>
                        <p:cNvPr id="0" name="Object 15"/>
                        <p:cNvPicPr preferRelativeResize="0"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57" y="3124"/>
                          <a:ext cx="1152" cy="3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20" name="Rectangle 31"/>
            <p:cNvSpPr>
              <a:spLocks noChangeAspect="1" noChangeArrowheads="1"/>
            </p:cNvSpPr>
            <p:nvPr/>
          </p:nvSpPr>
          <p:spPr bwMode="auto">
            <a:xfrm>
              <a:off x="1062" y="861"/>
              <a:ext cx="1181" cy="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16400" name="Object 16"/>
            <p:cNvGraphicFramePr>
              <a:graphicFrameLocks noChangeAspect="1"/>
            </p:cNvGraphicFramePr>
            <p:nvPr/>
          </p:nvGraphicFramePr>
          <p:xfrm>
            <a:off x="1441" y="3652"/>
            <a:ext cx="414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28" name="Equation" r:id="rId31" imgW="660113" imgH="304668" progId="Equation.3">
                    <p:embed/>
                  </p:oleObj>
                </mc:Choice>
                <mc:Fallback>
                  <p:oleObj name="Equation" r:id="rId31" imgW="660113" imgH="304668" progId="Equation.3">
                    <p:embed/>
                    <p:pic>
                      <p:nvPicPr>
                        <p:cNvPr id="0" name="Object 16"/>
                        <p:cNvPicPr preferRelativeResize="0">
                          <a:picLocks noChangeAspect="1" noChangeArrowheads="1"/>
                        </p:cNvPicPr>
                        <p:nvPr/>
                      </p:nvPicPr>
                      <p:blipFill>
                        <a:blip r:embed="rId3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1" y="3652"/>
                          <a:ext cx="414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21" name="Rectangle 33"/>
            <p:cNvSpPr>
              <a:spLocks noChangeAspect="1" noChangeArrowheads="1"/>
            </p:cNvSpPr>
            <p:nvPr/>
          </p:nvSpPr>
          <p:spPr bwMode="auto">
            <a:xfrm>
              <a:off x="1062" y="861"/>
              <a:ext cx="1181" cy="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16401" name="Object 17"/>
            <p:cNvGraphicFramePr>
              <a:graphicFrameLocks noChangeAspect="1"/>
            </p:cNvGraphicFramePr>
            <p:nvPr/>
          </p:nvGraphicFramePr>
          <p:xfrm>
            <a:off x="2305" y="3556"/>
            <a:ext cx="1002" cy="3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29" name="Equation" r:id="rId33" imgW="1587500" imgH="508000" progId="Equation.3">
                    <p:embed/>
                  </p:oleObj>
                </mc:Choice>
                <mc:Fallback>
                  <p:oleObj name="Equation" r:id="rId33" imgW="1587500" imgH="508000" progId="Equation.3">
                    <p:embed/>
                    <p:pic>
                      <p:nvPicPr>
                        <p:cNvPr id="0" name="Object 17"/>
                        <p:cNvPicPr preferRelativeResize="0">
                          <a:picLocks noChangeAspect="1" noChangeArrowheads="1"/>
                        </p:cNvPicPr>
                        <p:nvPr/>
                      </p:nvPicPr>
                      <p:blipFill>
                        <a:blip r:embed="rId3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05" y="3556"/>
                          <a:ext cx="1002" cy="3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22" name="Rectangle 35"/>
            <p:cNvSpPr>
              <a:spLocks noChangeAspect="1" noChangeArrowheads="1"/>
            </p:cNvSpPr>
            <p:nvPr/>
          </p:nvSpPr>
          <p:spPr bwMode="auto">
            <a:xfrm>
              <a:off x="3424" y="3507"/>
              <a:ext cx="1181" cy="44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s-CR" sz="1000">
                  <a:latin typeface="Arial" charset="0"/>
                </a:rPr>
                <a:t>Valor Futuro de un Gradiente que empieza en el año “2” y termina en el año “n”, a un interés efectivo igual a “i”</a:t>
              </a:r>
              <a:endParaRPr lang="es-CR">
                <a:latin typeface="Arial" charset="0"/>
              </a:endParaRPr>
            </a:p>
          </p:txBody>
        </p:sp>
        <p:sp>
          <p:nvSpPr>
            <p:cNvPr id="16423" name="Rectangle 36"/>
            <p:cNvSpPr>
              <a:spLocks noChangeAspect="1" noChangeArrowheads="1"/>
            </p:cNvSpPr>
            <p:nvPr/>
          </p:nvSpPr>
          <p:spPr bwMode="auto">
            <a:xfrm>
              <a:off x="3424" y="3066"/>
              <a:ext cx="1181" cy="44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s-CR" sz="1000">
                  <a:latin typeface="Arial" charset="0"/>
                </a:rPr>
                <a:t>Valor Presente de un Gradiente que empieza en el año “2” y termina en el año “n”, a un interés “i”</a:t>
              </a:r>
              <a:endParaRPr lang="es-CR">
                <a:latin typeface="Arial" charset="0"/>
              </a:endParaRPr>
            </a:p>
          </p:txBody>
        </p:sp>
        <p:sp>
          <p:nvSpPr>
            <p:cNvPr id="16424" name="Rectangle 37"/>
            <p:cNvSpPr>
              <a:spLocks noChangeAspect="1" noChangeArrowheads="1"/>
            </p:cNvSpPr>
            <p:nvPr/>
          </p:nvSpPr>
          <p:spPr bwMode="auto">
            <a:xfrm>
              <a:off x="3424" y="2740"/>
              <a:ext cx="1181" cy="32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s-CR" sz="1000">
                  <a:latin typeface="Arial" charset="0"/>
                </a:rPr>
                <a:t>Valor Futuro de “n” Anualidades a un interés “i”</a:t>
              </a:r>
              <a:endParaRPr lang="es-CR">
                <a:latin typeface="Arial" charset="0"/>
              </a:endParaRPr>
            </a:p>
          </p:txBody>
        </p:sp>
        <p:sp>
          <p:nvSpPr>
            <p:cNvPr id="16425" name="Rectangle 38"/>
            <p:cNvSpPr>
              <a:spLocks noChangeAspect="1" noChangeArrowheads="1"/>
            </p:cNvSpPr>
            <p:nvPr/>
          </p:nvSpPr>
          <p:spPr bwMode="auto">
            <a:xfrm>
              <a:off x="3424" y="2395"/>
              <a:ext cx="1181" cy="3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s-CR" sz="1000">
                  <a:latin typeface="Arial" charset="0"/>
                </a:rPr>
                <a:t>Anualidad por “n” años de una cantidad futura a un interés “i”</a:t>
              </a:r>
              <a:endParaRPr lang="es-CR">
                <a:latin typeface="Arial" charset="0"/>
              </a:endParaRPr>
            </a:p>
          </p:txBody>
        </p:sp>
        <p:sp>
          <p:nvSpPr>
            <p:cNvPr id="16426" name="Rectangle 39"/>
            <p:cNvSpPr>
              <a:spLocks noChangeAspect="1" noChangeArrowheads="1"/>
            </p:cNvSpPr>
            <p:nvPr/>
          </p:nvSpPr>
          <p:spPr bwMode="auto">
            <a:xfrm>
              <a:off x="3424" y="2069"/>
              <a:ext cx="1181" cy="32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s-CR" sz="1000">
                  <a:latin typeface="Arial" charset="0"/>
                </a:rPr>
                <a:t>Valor Presente de “n” Anualidades a un interés “i”</a:t>
              </a:r>
              <a:endParaRPr lang="es-CR">
                <a:latin typeface="Arial" charset="0"/>
              </a:endParaRPr>
            </a:p>
          </p:txBody>
        </p:sp>
        <p:sp>
          <p:nvSpPr>
            <p:cNvPr id="16427" name="Rectangle 40"/>
            <p:cNvSpPr>
              <a:spLocks noChangeAspect="1" noChangeArrowheads="1"/>
            </p:cNvSpPr>
            <p:nvPr/>
          </p:nvSpPr>
          <p:spPr bwMode="auto">
            <a:xfrm>
              <a:off x="3424" y="1724"/>
              <a:ext cx="1181" cy="3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s-CR" sz="1000">
                  <a:latin typeface="Arial" charset="0"/>
                </a:rPr>
                <a:t>Anualidad de una cantidad presente, por “n” años a un interés “i”</a:t>
              </a:r>
              <a:endParaRPr lang="es-CR">
                <a:latin typeface="Arial" charset="0"/>
              </a:endParaRPr>
            </a:p>
          </p:txBody>
        </p:sp>
        <p:sp>
          <p:nvSpPr>
            <p:cNvPr id="16428" name="Rectangle 41"/>
            <p:cNvSpPr>
              <a:spLocks noChangeAspect="1" noChangeArrowheads="1"/>
            </p:cNvSpPr>
            <p:nvPr/>
          </p:nvSpPr>
          <p:spPr bwMode="auto">
            <a:xfrm>
              <a:off x="3424" y="1379"/>
              <a:ext cx="1181" cy="3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s-CR" sz="1000" dirty="0">
                  <a:latin typeface="Arial" charset="0"/>
                </a:rPr>
                <a:t>Valor Futuro de una cantidad presente a un interés “i” “n” años en el futuro</a:t>
              </a:r>
              <a:endParaRPr lang="es-CR" dirty="0">
                <a:latin typeface="Arial" charset="0"/>
              </a:endParaRPr>
            </a:p>
          </p:txBody>
        </p:sp>
        <p:sp>
          <p:nvSpPr>
            <p:cNvPr id="16429" name="Rectangle 42"/>
            <p:cNvSpPr>
              <a:spLocks noChangeAspect="1" noChangeArrowheads="1"/>
            </p:cNvSpPr>
            <p:nvPr/>
          </p:nvSpPr>
          <p:spPr bwMode="auto">
            <a:xfrm>
              <a:off x="3424" y="1034"/>
              <a:ext cx="1181" cy="3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s-CR" sz="1000">
                  <a:latin typeface="Arial" charset="0"/>
                </a:rPr>
                <a:t>Valor Presente de una cantidad “n” años en el futuro a un interés efectivo “i”</a:t>
              </a:r>
              <a:endParaRPr lang="es-CR">
                <a:latin typeface="Arial" charset="0"/>
              </a:endParaRPr>
            </a:p>
          </p:txBody>
        </p:sp>
        <p:sp>
          <p:nvSpPr>
            <p:cNvPr id="16430" name="Rectangle 43"/>
            <p:cNvSpPr>
              <a:spLocks noChangeAspect="1" noChangeArrowheads="1"/>
            </p:cNvSpPr>
            <p:nvPr/>
          </p:nvSpPr>
          <p:spPr bwMode="auto">
            <a:xfrm>
              <a:off x="3424" y="861"/>
              <a:ext cx="1181" cy="17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s-CR" sz="1200">
                  <a:latin typeface="Arial" charset="0"/>
                </a:rPr>
                <a:t>USO</a:t>
              </a:r>
              <a:endParaRPr lang="es-CR">
                <a:latin typeface="Arial" charset="0"/>
              </a:endParaRPr>
            </a:p>
          </p:txBody>
        </p:sp>
        <p:sp>
          <p:nvSpPr>
            <p:cNvPr id="16431" name="Rectangle 44"/>
            <p:cNvSpPr>
              <a:spLocks noChangeAspect="1" noChangeArrowheads="1"/>
            </p:cNvSpPr>
            <p:nvPr/>
          </p:nvSpPr>
          <p:spPr bwMode="auto">
            <a:xfrm>
              <a:off x="2243" y="861"/>
              <a:ext cx="1181" cy="17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s-CR" sz="1200">
                  <a:latin typeface="Arial" charset="0"/>
                </a:rPr>
                <a:t>FÓRMULA</a:t>
              </a:r>
              <a:endParaRPr lang="es-CR">
                <a:latin typeface="Arial" charset="0"/>
              </a:endParaRPr>
            </a:p>
          </p:txBody>
        </p:sp>
        <p:sp>
          <p:nvSpPr>
            <p:cNvPr id="16432" name="Line 45"/>
            <p:cNvSpPr>
              <a:spLocks noChangeAspect="1" noChangeShapeType="1"/>
            </p:cNvSpPr>
            <p:nvPr/>
          </p:nvSpPr>
          <p:spPr bwMode="auto">
            <a:xfrm>
              <a:off x="1062" y="861"/>
              <a:ext cx="3543" cy="1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CR"/>
            </a:p>
          </p:txBody>
        </p:sp>
        <p:sp>
          <p:nvSpPr>
            <p:cNvPr id="16433" name="Line 46"/>
            <p:cNvSpPr>
              <a:spLocks noChangeAspect="1" noChangeShapeType="1"/>
            </p:cNvSpPr>
            <p:nvPr/>
          </p:nvSpPr>
          <p:spPr bwMode="auto">
            <a:xfrm>
              <a:off x="1062" y="3948"/>
              <a:ext cx="3543" cy="1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CR"/>
            </a:p>
          </p:txBody>
        </p:sp>
        <p:sp>
          <p:nvSpPr>
            <p:cNvPr id="16434" name="Line 47"/>
            <p:cNvSpPr>
              <a:spLocks noChangeAspect="1" noChangeShapeType="1"/>
            </p:cNvSpPr>
            <p:nvPr/>
          </p:nvSpPr>
          <p:spPr bwMode="auto">
            <a:xfrm>
              <a:off x="1062" y="861"/>
              <a:ext cx="1" cy="3087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CR"/>
            </a:p>
          </p:txBody>
        </p:sp>
        <p:sp>
          <p:nvSpPr>
            <p:cNvPr id="16435" name="Line 48"/>
            <p:cNvSpPr>
              <a:spLocks noChangeAspect="1" noChangeShapeType="1"/>
            </p:cNvSpPr>
            <p:nvPr/>
          </p:nvSpPr>
          <p:spPr bwMode="auto">
            <a:xfrm>
              <a:off x="4605" y="861"/>
              <a:ext cx="1" cy="3087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CR"/>
            </a:p>
          </p:txBody>
        </p:sp>
        <p:sp>
          <p:nvSpPr>
            <p:cNvPr id="16436" name="Line 49"/>
            <p:cNvSpPr>
              <a:spLocks noChangeAspect="1" noChangeShapeType="1"/>
            </p:cNvSpPr>
            <p:nvPr/>
          </p:nvSpPr>
          <p:spPr bwMode="auto">
            <a:xfrm>
              <a:off x="1062" y="1034"/>
              <a:ext cx="3543" cy="1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CR"/>
            </a:p>
          </p:txBody>
        </p:sp>
        <p:sp>
          <p:nvSpPr>
            <p:cNvPr id="16437" name="Line 50"/>
            <p:cNvSpPr>
              <a:spLocks noChangeAspect="1" noChangeShapeType="1"/>
            </p:cNvSpPr>
            <p:nvPr/>
          </p:nvSpPr>
          <p:spPr bwMode="auto">
            <a:xfrm>
              <a:off x="2243" y="861"/>
              <a:ext cx="1" cy="3087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CR"/>
            </a:p>
          </p:txBody>
        </p:sp>
        <p:sp>
          <p:nvSpPr>
            <p:cNvPr id="16438" name="Line 51"/>
            <p:cNvSpPr>
              <a:spLocks noChangeAspect="1" noChangeShapeType="1"/>
            </p:cNvSpPr>
            <p:nvPr/>
          </p:nvSpPr>
          <p:spPr bwMode="auto">
            <a:xfrm>
              <a:off x="3424" y="861"/>
              <a:ext cx="1" cy="3087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CR"/>
            </a:p>
          </p:txBody>
        </p:sp>
        <p:sp>
          <p:nvSpPr>
            <p:cNvPr id="16439" name="Line 52"/>
            <p:cNvSpPr>
              <a:spLocks noChangeAspect="1" noChangeShapeType="1"/>
            </p:cNvSpPr>
            <p:nvPr/>
          </p:nvSpPr>
          <p:spPr bwMode="auto">
            <a:xfrm>
              <a:off x="1062" y="1379"/>
              <a:ext cx="3543" cy="1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CR"/>
            </a:p>
          </p:txBody>
        </p:sp>
        <p:sp>
          <p:nvSpPr>
            <p:cNvPr id="16440" name="Line 53"/>
            <p:cNvSpPr>
              <a:spLocks noChangeAspect="1" noChangeShapeType="1"/>
            </p:cNvSpPr>
            <p:nvPr/>
          </p:nvSpPr>
          <p:spPr bwMode="auto">
            <a:xfrm>
              <a:off x="1062" y="1724"/>
              <a:ext cx="3543" cy="1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CR"/>
            </a:p>
          </p:txBody>
        </p:sp>
        <p:sp>
          <p:nvSpPr>
            <p:cNvPr id="16441" name="Line 54"/>
            <p:cNvSpPr>
              <a:spLocks noChangeAspect="1" noChangeShapeType="1"/>
            </p:cNvSpPr>
            <p:nvPr/>
          </p:nvSpPr>
          <p:spPr bwMode="auto">
            <a:xfrm>
              <a:off x="1062" y="2069"/>
              <a:ext cx="3543" cy="1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CR"/>
            </a:p>
          </p:txBody>
        </p:sp>
        <p:sp>
          <p:nvSpPr>
            <p:cNvPr id="16442" name="Line 55"/>
            <p:cNvSpPr>
              <a:spLocks noChangeAspect="1" noChangeShapeType="1"/>
            </p:cNvSpPr>
            <p:nvPr/>
          </p:nvSpPr>
          <p:spPr bwMode="auto">
            <a:xfrm>
              <a:off x="1062" y="2395"/>
              <a:ext cx="3543" cy="1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CR"/>
            </a:p>
          </p:txBody>
        </p:sp>
        <p:sp>
          <p:nvSpPr>
            <p:cNvPr id="16443" name="Line 56"/>
            <p:cNvSpPr>
              <a:spLocks noChangeAspect="1" noChangeShapeType="1"/>
            </p:cNvSpPr>
            <p:nvPr/>
          </p:nvSpPr>
          <p:spPr bwMode="auto">
            <a:xfrm>
              <a:off x="1062" y="2740"/>
              <a:ext cx="3543" cy="1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CR"/>
            </a:p>
          </p:txBody>
        </p:sp>
        <p:sp>
          <p:nvSpPr>
            <p:cNvPr id="16444" name="Line 57"/>
            <p:cNvSpPr>
              <a:spLocks noChangeAspect="1" noChangeShapeType="1"/>
            </p:cNvSpPr>
            <p:nvPr/>
          </p:nvSpPr>
          <p:spPr bwMode="auto">
            <a:xfrm>
              <a:off x="1062" y="3066"/>
              <a:ext cx="3543" cy="1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CR"/>
            </a:p>
          </p:txBody>
        </p:sp>
        <p:sp>
          <p:nvSpPr>
            <p:cNvPr id="16445" name="Line 58"/>
            <p:cNvSpPr>
              <a:spLocks noChangeAspect="1" noChangeShapeType="1"/>
            </p:cNvSpPr>
            <p:nvPr/>
          </p:nvSpPr>
          <p:spPr bwMode="auto">
            <a:xfrm>
              <a:off x="1062" y="3507"/>
              <a:ext cx="3543" cy="1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CR"/>
            </a:p>
          </p:txBody>
        </p:sp>
        <p:sp>
          <p:nvSpPr>
            <p:cNvPr id="16446" name="Rectangle 59"/>
            <p:cNvSpPr>
              <a:spLocks noChangeAspect="1" noChangeArrowheads="1"/>
            </p:cNvSpPr>
            <p:nvPr/>
          </p:nvSpPr>
          <p:spPr bwMode="auto">
            <a:xfrm>
              <a:off x="1057" y="868"/>
              <a:ext cx="1181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s-CR" sz="1200">
                  <a:latin typeface="Arial" charset="0"/>
                </a:rPr>
                <a:t>NOTACIÓN</a:t>
              </a:r>
              <a:endParaRPr lang="es-CR">
                <a:latin typeface="Arial" charset="0"/>
              </a:endParaRPr>
            </a:p>
          </p:txBody>
        </p:sp>
      </p:grpSp>
      <p:sp>
        <p:nvSpPr>
          <p:cNvPr id="16405" name="Text Box 60"/>
          <p:cNvSpPr txBox="1">
            <a:spLocks noChangeArrowheads="1"/>
          </p:cNvSpPr>
          <p:nvPr/>
        </p:nvSpPr>
        <p:spPr bwMode="auto">
          <a:xfrm>
            <a:off x="0" y="1412875"/>
            <a:ext cx="1476375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CR" sz="1400" dirty="0">
                <a:solidFill>
                  <a:srgbClr val="FF0000"/>
                </a:solidFill>
                <a:latin typeface="Times New Roman" pitchFamily="18" charset="0"/>
              </a:rPr>
              <a:t>Donde:</a:t>
            </a:r>
          </a:p>
          <a:p>
            <a:pPr algn="just">
              <a:spcBef>
                <a:spcPct val="50000"/>
              </a:spcBef>
            </a:pPr>
            <a:r>
              <a:rPr lang="es-CR" sz="1400" dirty="0">
                <a:solidFill>
                  <a:srgbClr val="FF0000"/>
                </a:solidFill>
                <a:latin typeface="Times New Roman" pitchFamily="18" charset="0"/>
              </a:rPr>
              <a:t>P es la suma de dinero en el tiempo presente.</a:t>
            </a:r>
          </a:p>
          <a:p>
            <a:pPr algn="just">
              <a:spcBef>
                <a:spcPct val="50000"/>
              </a:spcBef>
            </a:pPr>
            <a:r>
              <a:rPr lang="es-CR" sz="1400" dirty="0">
                <a:solidFill>
                  <a:srgbClr val="FF0000"/>
                </a:solidFill>
                <a:latin typeface="Times New Roman" pitchFamily="18" charset="0"/>
              </a:rPr>
              <a:t>F es la suma de dinero en el tiempo futuro.</a:t>
            </a:r>
          </a:p>
          <a:p>
            <a:pPr algn="just">
              <a:spcBef>
                <a:spcPct val="50000"/>
              </a:spcBef>
            </a:pPr>
            <a:r>
              <a:rPr lang="es-CR" sz="1400" dirty="0">
                <a:solidFill>
                  <a:srgbClr val="FF0000"/>
                </a:solidFill>
                <a:latin typeface="Times New Roman" pitchFamily="18" charset="0"/>
              </a:rPr>
              <a:t>A es la anualidad. </a:t>
            </a:r>
          </a:p>
          <a:p>
            <a:pPr algn="just">
              <a:spcBef>
                <a:spcPct val="50000"/>
              </a:spcBef>
            </a:pPr>
            <a:r>
              <a:rPr lang="es-CR" sz="1400" i="1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es-CR" sz="1400" dirty="0">
                <a:solidFill>
                  <a:srgbClr val="FF0000"/>
                </a:solidFill>
                <a:latin typeface="Times New Roman" pitchFamily="18" charset="0"/>
              </a:rPr>
              <a:t> es el número de períodos o plazo de la inversión.</a:t>
            </a:r>
          </a:p>
          <a:p>
            <a:pPr algn="just">
              <a:spcBef>
                <a:spcPct val="50000"/>
              </a:spcBef>
            </a:pPr>
            <a:r>
              <a:rPr lang="es-CR" sz="1400" i="1" dirty="0">
                <a:solidFill>
                  <a:srgbClr val="FF0000"/>
                </a:solidFill>
                <a:latin typeface="Times New Roman" pitchFamily="18" charset="0"/>
              </a:rPr>
              <a:t>i</a:t>
            </a:r>
            <a:r>
              <a:rPr lang="es-CR" sz="1400" dirty="0">
                <a:solidFill>
                  <a:srgbClr val="FF0000"/>
                </a:solidFill>
                <a:latin typeface="Times New Roman" pitchFamily="18" charset="0"/>
              </a:rPr>
              <a:t> es la tasa de interés del período. </a:t>
            </a:r>
          </a:p>
          <a:p>
            <a:pPr algn="just">
              <a:spcBef>
                <a:spcPct val="50000"/>
              </a:spcBef>
            </a:pPr>
            <a:r>
              <a:rPr lang="es-CR" sz="1400" i="1" dirty="0">
                <a:solidFill>
                  <a:srgbClr val="FF0000"/>
                </a:solidFill>
                <a:latin typeface="Times New Roman" pitchFamily="18" charset="0"/>
              </a:rPr>
              <a:t>G</a:t>
            </a:r>
            <a:r>
              <a:rPr lang="es-CR" sz="1400" dirty="0">
                <a:solidFill>
                  <a:srgbClr val="FF0000"/>
                </a:solidFill>
                <a:latin typeface="Times New Roman" pitchFamily="18" charset="0"/>
              </a:rPr>
              <a:t> es el gradiente de la inversión.</a:t>
            </a:r>
          </a:p>
        </p:txBody>
      </p:sp>
      <p:sp>
        <p:nvSpPr>
          <p:cNvPr id="64" name="6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Análisis</a:t>
            </a:r>
            <a:r>
              <a:rPr lang="en-US" dirty="0" smtClean="0"/>
              <a:t> </a:t>
            </a:r>
            <a:r>
              <a:rPr lang="en-US" dirty="0" err="1" smtClean="0"/>
              <a:t>Cualitativo</a:t>
            </a:r>
            <a:endParaRPr lang="en-US" dirty="0"/>
          </a:p>
        </p:txBody>
      </p:sp>
      <p:pic>
        <p:nvPicPr>
          <p:cNvPr id="26112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85813" y="2143125"/>
            <a:ext cx="7373937" cy="3962400"/>
          </a:xfrm>
          <a:noFill/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Análisis</a:t>
            </a:r>
            <a:r>
              <a:rPr lang="en-US" dirty="0" smtClean="0"/>
              <a:t> </a:t>
            </a:r>
            <a:r>
              <a:rPr lang="en-US" dirty="0" err="1" smtClean="0"/>
              <a:t>Cuantitativo</a:t>
            </a:r>
            <a:endParaRPr lang="en-US" dirty="0"/>
          </a:p>
        </p:txBody>
      </p:sp>
      <p:pic>
        <p:nvPicPr>
          <p:cNvPr id="26214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00125" y="1785938"/>
            <a:ext cx="7177088" cy="4143375"/>
          </a:xfrm>
          <a:noFill/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R" dirty="0" smtClean="0"/>
              <a:t>Comparación Estándares del </a:t>
            </a:r>
            <a:br>
              <a:rPr lang="es-CR" dirty="0" smtClean="0"/>
            </a:br>
            <a:r>
              <a:rPr lang="es-CR" dirty="0" smtClean="0"/>
              <a:t>PCM-PMI</a:t>
            </a:r>
            <a:endParaRPr lang="es-CR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5929135"/>
              </p:ext>
            </p:extLst>
          </p:nvPr>
        </p:nvGraphicFramePr>
        <p:xfrm>
          <a:off x="683568" y="1628800"/>
          <a:ext cx="8229600" cy="475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344"/>
                <a:gridCol w="513325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R" dirty="0" smtClean="0"/>
                        <a:t>PCM</a:t>
                      </a:r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dirty="0" smtClean="0"/>
                        <a:t>PMI</a:t>
                      </a:r>
                      <a:endParaRPr lang="es-C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R" dirty="0" smtClean="0"/>
                        <a:t>Perfil de proyecto</a:t>
                      </a:r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R" dirty="0" smtClean="0"/>
                        <a:t>Acta del proyecto (Área</a:t>
                      </a:r>
                      <a:r>
                        <a:rPr lang="es-CR" baseline="0" dirty="0" smtClean="0"/>
                        <a:t> Integración, Proceso Iniciación, punto 4.2.1.1 , PMBOK 2013)</a:t>
                      </a:r>
                      <a:endParaRPr lang="es-C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R" dirty="0" smtClean="0"/>
                        <a:t>Matriz de Involucrados</a:t>
                      </a:r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R" dirty="0" smtClean="0"/>
                        <a:t>Análisis</a:t>
                      </a:r>
                      <a:r>
                        <a:rPr lang="es-CR" baseline="0" dirty="0" smtClean="0"/>
                        <a:t> </a:t>
                      </a:r>
                      <a:r>
                        <a:rPr lang="es-CR" dirty="0" smtClean="0"/>
                        <a:t>de Involucrados (Área</a:t>
                      </a:r>
                      <a:r>
                        <a:rPr lang="es-CR" baseline="0" dirty="0" smtClean="0"/>
                        <a:t> Involucrados, Proceso Iniciación, </a:t>
                      </a:r>
                      <a:r>
                        <a:rPr lang="es-CR" dirty="0" smtClean="0"/>
                        <a:t>punto 13.1.2.1, PMBOK 2013)</a:t>
                      </a:r>
                      <a:endParaRPr lang="es-C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R" dirty="0" smtClean="0"/>
                        <a:t>Árbol</a:t>
                      </a:r>
                      <a:r>
                        <a:rPr lang="es-CR" baseline="0" dirty="0" smtClean="0"/>
                        <a:t> de problemas</a:t>
                      </a:r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R" baseline="0" dirty="0" smtClean="0"/>
                        <a:t>Caso de Negocio “Una necesidad organizacional”, “Demanda de mercado”, etc. (</a:t>
                      </a:r>
                      <a:r>
                        <a:rPr lang="es-CR" dirty="0" smtClean="0"/>
                        <a:t>Área</a:t>
                      </a:r>
                      <a:r>
                        <a:rPr lang="es-CR" baseline="0" dirty="0" smtClean="0"/>
                        <a:t> Integración, Proceso Iniciación, </a:t>
                      </a:r>
                      <a:r>
                        <a:rPr lang="es-CR" dirty="0" smtClean="0"/>
                        <a:t>punto</a:t>
                      </a:r>
                      <a:r>
                        <a:rPr lang="es-CR" baseline="0" dirty="0" smtClean="0"/>
                        <a:t> 4.1.1.2 , PMBOK 2013)</a:t>
                      </a:r>
                      <a:endParaRPr lang="es-C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R" dirty="0" smtClean="0"/>
                        <a:t>Árbol de Objetivos</a:t>
                      </a:r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dirty="0" smtClean="0"/>
                        <a:t>Acta del proyecto (Área</a:t>
                      </a:r>
                      <a:r>
                        <a:rPr lang="es-CR" baseline="0" dirty="0" smtClean="0"/>
                        <a:t> Integración, Proceso Iniciación, </a:t>
                      </a:r>
                      <a:r>
                        <a:rPr lang="es-CR" dirty="0" smtClean="0"/>
                        <a:t>punto</a:t>
                      </a:r>
                      <a:r>
                        <a:rPr lang="es-CR" baseline="0" dirty="0" smtClean="0"/>
                        <a:t> 4.1.3.1 , PMBOK 2013)</a:t>
                      </a:r>
                      <a:endParaRPr lang="es-CR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R" dirty="0" smtClean="0"/>
                        <a:t>Matriz de Alternativas</a:t>
                      </a:r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R" baseline="0" dirty="0" smtClean="0"/>
                        <a:t>Análisis decisión </a:t>
                      </a:r>
                      <a:r>
                        <a:rPr lang="es-CR" baseline="0" dirty="0" err="1" smtClean="0"/>
                        <a:t>multicriterio</a:t>
                      </a:r>
                      <a:r>
                        <a:rPr lang="es-CR" baseline="0" dirty="0" smtClean="0"/>
                        <a:t> (</a:t>
                      </a:r>
                      <a:r>
                        <a:rPr lang="es-CR" dirty="0" smtClean="0"/>
                        <a:t>Área</a:t>
                      </a:r>
                      <a:r>
                        <a:rPr lang="es-CR" baseline="0" dirty="0" smtClean="0"/>
                        <a:t> Alcance, Proceso planificación, punto 5.3.2.3, PMBOK 2013)</a:t>
                      </a:r>
                      <a:endParaRPr lang="es-C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R" dirty="0" smtClean="0"/>
                        <a:t>Matriz Marco Lógico</a:t>
                      </a:r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dirty="0" smtClean="0"/>
                        <a:t>Enunciado del Alcance del proyecto </a:t>
                      </a:r>
                      <a:r>
                        <a:rPr lang="es-CR" baseline="0" dirty="0" smtClean="0"/>
                        <a:t>(</a:t>
                      </a:r>
                      <a:r>
                        <a:rPr lang="es-CR" dirty="0" smtClean="0"/>
                        <a:t>Área</a:t>
                      </a:r>
                      <a:r>
                        <a:rPr lang="es-CR" baseline="0" dirty="0" smtClean="0"/>
                        <a:t> Alcance, Proceso planificación, punto 5.3.3.1, PMBOK 2013)</a:t>
                      </a:r>
                      <a:endParaRPr lang="es-CR" dirty="0" smtClean="0"/>
                    </a:p>
                    <a:p>
                      <a:endParaRPr lang="es-C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 fontScale="90000"/>
          </a:bodyPr>
          <a:lstStyle/>
          <a:p>
            <a:pPr fontAlgn="t"/>
            <a:r>
              <a:rPr lang="es-CR" sz="3100" b="1" dirty="0" smtClean="0"/>
              <a:t/>
            </a:r>
            <a:br>
              <a:rPr lang="es-CR" sz="3100" b="1" dirty="0" smtClean="0"/>
            </a:br>
            <a:r>
              <a:rPr lang="es-CR" sz="3100" b="1" dirty="0" smtClean="0"/>
              <a:t>Perfil de proyecto </a:t>
            </a:r>
            <a:r>
              <a:rPr lang="es-CR" sz="3100" b="1" dirty="0" err="1" smtClean="0"/>
              <a:t>vrs</a:t>
            </a:r>
            <a:r>
              <a:rPr lang="es-CR" sz="3100" b="1" dirty="0" smtClean="0"/>
              <a:t>.</a:t>
            </a:r>
            <a:br>
              <a:rPr lang="es-CR" sz="3100" b="1" dirty="0" smtClean="0"/>
            </a:br>
            <a:r>
              <a:rPr lang="es-CR" sz="3100" b="1" dirty="0" smtClean="0"/>
              <a:t>Acta de Constitución del proyecto </a:t>
            </a:r>
            <a:r>
              <a:rPr lang="es-CR" b="1" dirty="0" smtClean="0"/>
              <a:t/>
            </a:r>
            <a:br>
              <a:rPr lang="es-CR" b="1" dirty="0" smtClean="0"/>
            </a:br>
            <a:endParaRPr lang="es-C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t"/>
            <a:endParaRPr lang="es-CR" b="1" dirty="0" smtClean="0"/>
          </a:p>
          <a:p>
            <a:pPr fontAlgn="t"/>
            <a:r>
              <a:rPr lang="es-CR" dirty="0" smtClean="0"/>
              <a:t>A grandes rasgos, es lo mismo.  En cuestiones de forma, el Acta suele presentarse en un Cuadro con todos sus elementos.</a:t>
            </a:r>
          </a:p>
          <a:p>
            <a:endParaRPr lang="es-CR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CR" sz="3600" b="1" dirty="0" smtClean="0"/>
              <a:t>Matriz de Involucrados </a:t>
            </a:r>
            <a:r>
              <a:rPr lang="es-CR" sz="3600" b="1" dirty="0" err="1" smtClean="0"/>
              <a:t>vrs</a:t>
            </a:r>
            <a:r>
              <a:rPr lang="es-CR" sz="3600" b="1" dirty="0" smtClean="0"/>
              <a:t>. Matriz de Interesados </a:t>
            </a:r>
            <a:r>
              <a:rPr lang="es-CR" b="1" dirty="0" smtClean="0"/>
              <a:t/>
            </a:r>
            <a:br>
              <a:rPr lang="es-CR" b="1" dirty="0" smtClean="0"/>
            </a:br>
            <a:endParaRPr lang="es-CR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R" sz="2800" dirty="0" smtClean="0"/>
              <a:t>La primera se enfoca hacia el problema que se está analizando y que se quiere resolver con el proyecto, además de que explica con detenimiento el uso de la herramienta.</a:t>
            </a:r>
          </a:p>
          <a:p>
            <a:pPr>
              <a:buNone/>
            </a:pPr>
            <a:endParaRPr lang="es-CR" sz="2800" dirty="0" smtClean="0"/>
          </a:p>
          <a:p>
            <a:r>
              <a:rPr lang="es-CR" sz="2800" dirty="0"/>
              <a:t>L</a:t>
            </a:r>
            <a:r>
              <a:rPr lang="es-CR" sz="2800" dirty="0" smtClean="0"/>
              <a:t>a segunda se enfoca hacia las características del interesado, y recolecta un poco más de información de los participantes en el proyecto, pero el estándar no lo explica con detenimiento.</a:t>
            </a:r>
            <a:endParaRPr lang="es-CR" sz="2800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R" sz="3600" b="1" dirty="0" smtClean="0"/>
              <a:t>Árbol de problemas </a:t>
            </a:r>
            <a:r>
              <a:rPr lang="es-CR" sz="3600" b="1" dirty="0" err="1" smtClean="0"/>
              <a:t>vrs</a:t>
            </a:r>
            <a:r>
              <a:rPr lang="es-CR" sz="3600" b="1" dirty="0" smtClean="0"/>
              <a:t>. Caso de Negocio</a:t>
            </a:r>
            <a:endParaRPr lang="es-CR" sz="36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928802"/>
            <a:ext cx="8229600" cy="4525963"/>
          </a:xfrm>
        </p:spPr>
        <p:txBody>
          <a:bodyPr>
            <a:normAutofit/>
          </a:bodyPr>
          <a:lstStyle/>
          <a:p>
            <a:r>
              <a:rPr lang="es-CR" sz="2800" dirty="0" smtClean="0"/>
              <a:t>El primero se enfoca hacia la identificación del problema principal, a sus causas y efectos, y se explican con detenimiento todos sus pasos.</a:t>
            </a:r>
          </a:p>
          <a:p>
            <a:pPr>
              <a:buNone/>
            </a:pPr>
            <a:endParaRPr lang="es-CR" sz="2800" dirty="0" smtClean="0"/>
          </a:p>
          <a:p>
            <a:r>
              <a:rPr lang="es-CR" sz="2800" dirty="0" smtClean="0"/>
              <a:t>El segundo se enfoca a “Una necesidad de mercado” o “Necesidad organizacional”, pero no explica cómo se desarrolla. </a:t>
            </a:r>
            <a:endParaRPr lang="es-CR" sz="2800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R" dirty="0" smtClean="0"/>
              <a:t/>
            </a:r>
            <a:br>
              <a:rPr lang="es-CR" dirty="0" smtClean="0"/>
            </a:br>
            <a:r>
              <a:rPr lang="es-CR" sz="4000" b="1" dirty="0" smtClean="0"/>
              <a:t>Árbol de Objetivos </a:t>
            </a:r>
            <a:r>
              <a:rPr lang="es-CR" sz="4000" b="1" dirty="0" err="1" smtClean="0"/>
              <a:t>vrs</a:t>
            </a:r>
            <a:r>
              <a:rPr lang="es-CR" sz="4000" b="1" dirty="0" smtClean="0"/>
              <a:t>. Acta del proyecto</a:t>
            </a:r>
            <a:r>
              <a:rPr lang="es-CR" dirty="0" smtClean="0"/>
              <a:t/>
            </a:r>
            <a:br>
              <a:rPr lang="es-CR" dirty="0" smtClean="0"/>
            </a:br>
            <a:endParaRPr lang="es-C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R" dirty="0" smtClean="0"/>
              <a:t>La primera es el inverso del árbol de problemas, y sirve de base para la definición de los objetivos del proyecto.</a:t>
            </a:r>
          </a:p>
          <a:p>
            <a:endParaRPr lang="es-CR" dirty="0" smtClean="0"/>
          </a:p>
          <a:p>
            <a:r>
              <a:rPr lang="es-CR" dirty="0" smtClean="0"/>
              <a:t>La segunda, indica que deben definirse los objetivos del proyecto, pero no dice cómo. </a:t>
            </a:r>
            <a:endParaRPr lang="es-CR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Autofit/>
          </a:bodyPr>
          <a:lstStyle/>
          <a:p>
            <a:r>
              <a:rPr lang="es-CR" sz="3600" b="1" dirty="0" smtClean="0"/>
              <a:t>Matriz de </a:t>
            </a:r>
            <a:r>
              <a:rPr lang="es-CR" sz="3600" b="1" dirty="0" smtClean="0"/>
              <a:t>Alternativas </a:t>
            </a:r>
            <a:r>
              <a:rPr lang="es-CR" sz="3600" b="1" dirty="0" err="1" smtClean="0"/>
              <a:t>vrs</a:t>
            </a:r>
            <a:r>
              <a:rPr lang="es-CR" sz="3600" b="1" dirty="0" smtClean="0"/>
              <a:t>. </a:t>
            </a:r>
            <a:br>
              <a:rPr lang="es-CR" sz="3600" b="1" dirty="0" smtClean="0"/>
            </a:br>
            <a:r>
              <a:rPr lang="es-CR" sz="3600" b="1" dirty="0" smtClean="0"/>
              <a:t>Identificación de Alternativas</a:t>
            </a:r>
            <a:br>
              <a:rPr lang="es-CR" sz="3600" b="1" dirty="0" smtClean="0"/>
            </a:br>
            <a:endParaRPr lang="es-CR" sz="36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R" dirty="0" smtClean="0"/>
          </a:p>
          <a:p>
            <a:r>
              <a:rPr lang="es-CR" dirty="0" smtClean="0"/>
              <a:t>Prácticamente son la misma cosa, sólo que la primera explica cómo se debe desarrollar</a:t>
            </a:r>
            <a:endParaRPr lang="es-CR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R" sz="3600" b="1" dirty="0" smtClean="0"/>
              <a:t>Matriz Marco Lógico </a:t>
            </a:r>
            <a:r>
              <a:rPr lang="es-CR" sz="3600" b="1" dirty="0" err="1" smtClean="0"/>
              <a:t>vrs</a:t>
            </a:r>
            <a:r>
              <a:rPr lang="es-CR" sz="3600" b="1" dirty="0" smtClean="0"/>
              <a:t>. Enunciado del Alcance del Proyecto</a:t>
            </a:r>
            <a:endParaRPr lang="es-CR" sz="36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R" dirty="0" smtClean="0"/>
              <a:t>La primera resume lo esencial el proyecto (Fin, Propósito, Componentes y Actividades, con sus respectivos indicadores, medios de verificación y supuestos).</a:t>
            </a:r>
          </a:p>
          <a:p>
            <a:r>
              <a:rPr lang="es-CR" dirty="0" smtClean="0"/>
              <a:t>El segundo hace lo mismo, pero se indica de una forma diferente y con menos precisión (desarrolla parcialmente los indicadores y no indica los medios de verificación).</a:t>
            </a:r>
            <a:endParaRPr lang="es-CR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76673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b="1" dirty="0" smtClean="0"/>
              <a:t>Conclusión</a:t>
            </a:r>
            <a:endParaRPr lang="es-CR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R" dirty="0" smtClean="0"/>
              <a:t>El estándar del PCM tiene muy definido cómo se debe formular y evaluar un proyecto, pero el del PMI no. </a:t>
            </a:r>
          </a:p>
          <a:p>
            <a:r>
              <a:rPr lang="es-CR" dirty="0" smtClean="0"/>
              <a:t>Cosa contraria sucede con la administración del proyecto, porque el PCM está poco desarrollado, pero el PMI sí detalla todos sus procesos.</a:t>
            </a:r>
            <a:endParaRPr lang="es-CR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Valor </a:t>
            </a:r>
            <a:r>
              <a:rPr lang="en-US" dirty="0" err="1" smtClean="0"/>
              <a:t>Futuro</a:t>
            </a:r>
            <a:endParaRPr lang="en-US" dirty="0"/>
          </a:p>
        </p:txBody>
      </p:sp>
      <p:cxnSp>
        <p:nvCxnSpPr>
          <p:cNvPr id="226307" name="4 Conector recto"/>
          <p:cNvCxnSpPr>
            <a:cxnSpLocks noChangeShapeType="1"/>
          </p:cNvCxnSpPr>
          <p:nvPr/>
        </p:nvCxnSpPr>
        <p:spPr bwMode="auto">
          <a:xfrm>
            <a:off x="1500188" y="4143375"/>
            <a:ext cx="6429375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6308" name="6 Conector recto de flecha"/>
          <p:cNvCxnSpPr>
            <a:cxnSpLocks noChangeShapeType="1"/>
          </p:cNvCxnSpPr>
          <p:nvPr/>
        </p:nvCxnSpPr>
        <p:spPr bwMode="auto">
          <a:xfrm rot="5400000" flipH="1" flipV="1">
            <a:off x="1105694" y="3750469"/>
            <a:ext cx="7874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26309" name="8 Conector recto de flecha"/>
          <p:cNvCxnSpPr>
            <a:cxnSpLocks noChangeShapeType="1"/>
          </p:cNvCxnSpPr>
          <p:nvPr/>
        </p:nvCxnSpPr>
        <p:spPr bwMode="auto">
          <a:xfrm rot="5400000" flipH="1" flipV="1">
            <a:off x="6107907" y="3750469"/>
            <a:ext cx="787400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26310" name="11 Flecha derecha"/>
          <p:cNvSpPr>
            <a:spLocks noChangeArrowheads="1"/>
          </p:cNvSpPr>
          <p:nvPr/>
        </p:nvSpPr>
        <p:spPr bwMode="auto">
          <a:xfrm>
            <a:off x="1571625" y="3857625"/>
            <a:ext cx="4929188" cy="142875"/>
          </a:xfrm>
          <a:prstGeom prst="rightArrow">
            <a:avLst>
              <a:gd name="adj1" fmla="val 50000"/>
              <a:gd name="adj2" fmla="val 4999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311" name="14 CuadroTexto"/>
          <p:cNvSpPr txBox="1">
            <a:spLocks noChangeArrowheads="1"/>
          </p:cNvSpPr>
          <p:nvPr/>
        </p:nvSpPr>
        <p:spPr bwMode="auto">
          <a:xfrm>
            <a:off x="1357313" y="2928938"/>
            <a:ext cx="357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P</a:t>
            </a:r>
          </a:p>
        </p:txBody>
      </p:sp>
      <p:sp>
        <p:nvSpPr>
          <p:cNvPr id="226312" name="15 CuadroTexto"/>
          <p:cNvSpPr txBox="1">
            <a:spLocks noChangeArrowheads="1"/>
          </p:cNvSpPr>
          <p:nvPr/>
        </p:nvSpPr>
        <p:spPr bwMode="auto">
          <a:xfrm>
            <a:off x="6357938" y="2928938"/>
            <a:ext cx="357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F</a:t>
            </a:r>
          </a:p>
        </p:txBody>
      </p:sp>
      <p:sp>
        <p:nvSpPr>
          <p:cNvPr id="226313" name="20 CuadroTexto"/>
          <p:cNvSpPr txBox="1">
            <a:spLocks noChangeArrowheads="1"/>
          </p:cNvSpPr>
          <p:nvPr/>
        </p:nvSpPr>
        <p:spPr bwMode="auto">
          <a:xfrm>
            <a:off x="2214546" y="1714488"/>
            <a:ext cx="385762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/>
              <a:t>P = Valor </a:t>
            </a:r>
            <a:r>
              <a:rPr lang="en-US" sz="2800" dirty="0" err="1"/>
              <a:t>presente</a:t>
            </a:r>
            <a:endParaRPr lang="en-US" sz="2800" dirty="0"/>
          </a:p>
          <a:p>
            <a:r>
              <a:rPr lang="en-US" sz="2800" dirty="0"/>
              <a:t>F = Valor </a:t>
            </a:r>
            <a:r>
              <a:rPr lang="en-US" sz="2800" dirty="0" err="1"/>
              <a:t>futuro</a:t>
            </a:r>
            <a:endParaRPr lang="en-US" sz="2800" dirty="0"/>
          </a:p>
          <a:p>
            <a:r>
              <a:rPr lang="en-US" sz="2800" dirty="0"/>
              <a:t>n = </a:t>
            </a:r>
            <a:r>
              <a:rPr lang="en-US" sz="2800" dirty="0" err="1"/>
              <a:t>tiempo</a:t>
            </a:r>
            <a:r>
              <a:rPr lang="en-US" sz="2800" dirty="0"/>
              <a:t> </a:t>
            </a:r>
          </a:p>
        </p:txBody>
      </p:sp>
      <p:sp>
        <p:nvSpPr>
          <p:cNvPr id="226314" name="21 CuadroTexto"/>
          <p:cNvSpPr txBox="1">
            <a:spLocks noChangeArrowheads="1"/>
          </p:cNvSpPr>
          <p:nvPr/>
        </p:nvSpPr>
        <p:spPr bwMode="auto">
          <a:xfrm>
            <a:off x="1571625" y="5000625"/>
            <a:ext cx="285749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/>
              <a:t>F = P (</a:t>
            </a:r>
            <a:r>
              <a:rPr lang="en-US" sz="3600" b="1" dirty="0" smtClean="0"/>
              <a:t>1+i)ⁿ</a:t>
            </a:r>
            <a:endParaRPr lang="en-US" sz="3600" b="1" dirty="0"/>
          </a:p>
        </p:txBody>
      </p:sp>
      <p:sp>
        <p:nvSpPr>
          <p:cNvPr id="226315" name="22 CuadroTexto"/>
          <p:cNvSpPr txBox="1">
            <a:spLocks noChangeArrowheads="1"/>
          </p:cNvSpPr>
          <p:nvPr/>
        </p:nvSpPr>
        <p:spPr bwMode="auto">
          <a:xfrm>
            <a:off x="1357312" y="4143375"/>
            <a:ext cx="7857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err="1" smtClean="0"/>
              <a:t>Año</a:t>
            </a:r>
            <a:r>
              <a:rPr lang="en-US" dirty="0" smtClean="0"/>
              <a:t> 0</a:t>
            </a:r>
            <a:endParaRPr lang="en-US" dirty="0"/>
          </a:p>
        </p:txBody>
      </p:sp>
      <p:sp>
        <p:nvSpPr>
          <p:cNvPr id="226316" name="23 CuadroTexto"/>
          <p:cNvSpPr txBox="1">
            <a:spLocks noChangeArrowheads="1"/>
          </p:cNvSpPr>
          <p:nvPr/>
        </p:nvSpPr>
        <p:spPr bwMode="auto">
          <a:xfrm>
            <a:off x="6357938" y="4143375"/>
            <a:ext cx="9287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err="1" smtClean="0"/>
              <a:t>Año</a:t>
            </a:r>
            <a:r>
              <a:rPr lang="en-US" dirty="0" smtClean="0"/>
              <a:t>  n</a:t>
            </a:r>
            <a:endParaRPr lang="en-US" dirty="0"/>
          </a:p>
        </p:txBody>
      </p:sp>
      <p:sp>
        <p:nvSpPr>
          <p:cNvPr id="13" name="1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Valor </a:t>
            </a:r>
            <a:r>
              <a:rPr lang="en-US" dirty="0" err="1" smtClean="0"/>
              <a:t>Presente</a:t>
            </a:r>
            <a:endParaRPr lang="en-US" dirty="0"/>
          </a:p>
        </p:txBody>
      </p:sp>
      <p:cxnSp>
        <p:nvCxnSpPr>
          <p:cNvPr id="227332" name="4 Conector recto"/>
          <p:cNvCxnSpPr>
            <a:cxnSpLocks noChangeShapeType="1"/>
          </p:cNvCxnSpPr>
          <p:nvPr/>
        </p:nvCxnSpPr>
        <p:spPr bwMode="auto">
          <a:xfrm>
            <a:off x="1500188" y="4143375"/>
            <a:ext cx="6429375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7333" name="8 Conector recto de flecha"/>
          <p:cNvCxnSpPr>
            <a:cxnSpLocks noChangeShapeType="1"/>
          </p:cNvCxnSpPr>
          <p:nvPr/>
        </p:nvCxnSpPr>
        <p:spPr bwMode="auto">
          <a:xfrm rot="5400000" flipH="1" flipV="1">
            <a:off x="1105694" y="3750469"/>
            <a:ext cx="7874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27334" name="10 Conector recto de flecha"/>
          <p:cNvCxnSpPr>
            <a:cxnSpLocks noChangeShapeType="1"/>
          </p:cNvCxnSpPr>
          <p:nvPr/>
        </p:nvCxnSpPr>
        <p:spPr bwMode="auto">
          <a:xfrm rot="5400000" flipH="1" flipV="1">
            <a:off x="5679282" y="3750469"/>
            <a:ext cx="787400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27335" name="12 Flecha izquierda"/>
          <p:cNvSpPr>
            <a:spLocks noChangeArrowheads="1"/>
          </p:cNvSpPr>
          <p:nvPr/>
        </p:nvSpPr>
        <p:spPr bwMode="auto">
          <a:xfrm>
            <a:off x="1571625" y="3929063"/>
            <a:ext cx="4429125" cy="142875"/>
          </a:xfrm>
          <a:prstGeom prst="leftArrow">
            <a:avLst>
              <a:gd name="adj1" fmla="val 50000"/>
              <a:gd name="adj2" fmla="val 4994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7336" name="13 CuadroTexto"/>
          <p:cNvSpPr txBox="1">
            <a:spLocks noChangeArrowheads="1"/>
          </p:cNvSpPr>
          <p:nvPr/>
        </p:nvSpPr>
        <p:spPr bwMode="auto">
          <a:xfrm>
            <a:off x="1357313" y="2928938"/>
            <a:ext cx="500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P</a:t>
            </a:r>
          </a:p>
        </p:txBody>
      </p:sp>
      <p:sp>
        <p:nvSpPr>
          <p:cNvPr id="227337" name="14 CuadroTexto"/>
          <p:cNvSpPr txBox="1">
            <a:spLocks noChangeArrowheads="1"/>
          </p:cNvSpPr>
          <p:nvPr/>
        </p:nvSpPr>
        <p:spPr bwMode="auto">
          <a:xfrm>
            <a:off x="5929313" y="2857500"/>
            <a:ext cx="428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F</a:t>
            </a:r>
          </a:p>
        </p:txBody>
      </p:sp>
      <p:sp>
        <p:nvSpPr>
          <p:cNvPr id="227338" name="16 CuadroTexto"/>
          <p:cNvSpPr txBox="1">
            <a:spLocks noChangeArrowheads="1"/>
          </p:cNvSpPr>
          <p:nvPr/>
        </p:nvSpPr>
        <p:spPr bwMode="auto">
          <a:xfrm>
            <a:off x="2357438" y="4714875"/>
            <a:ext cx="350044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800" b="1" dirty="0"/>
              <a:t>P = F/(</a:t>
            </a:r>
            <a:r>
              <a:rPr lang="en-US" sz="4800" b="1" dirty="0" smtClean="0"/>
              <a:t>1+i)ⁿ</a:t>
            </a:r>
            <a:endParaRPr lang="en-US" sz="4800" b="1" dirty="0"/>
          </a:p>
        </p:txBody>
      </p:sp>
      <p:sp>
        <p:nvSpPr>
          <p:cNvPr id="227339" name="19 CuadroTexto"/>
          <p:cNvSpPr txBox="1">
            <a:spLocks noChangeArrowheads="1"/>
          </p:cNvSpPr>
          <p:nvPr/>
        </p:nvSpPr>
        <p:spPr bwMode="auto">
          <a:xfrm>
            <a:off x="2131115" y="1479753"/>
            <a:ext cx="385762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/>
              <a:t>P = Valor </a:t>
            </a:r>
            <a:r>
              <a:rPr lang="en-US" sz="2800" dirty="0" err="1"/>
              <a:t>presente</a:t>
            </a:r>
            <a:endParaRPr lang="en-US" sz="2800" dirty="0"/>
          </a:p>
          <a:p>
            <a:r>
              <a:rPr lang="en-US" sz="2800" dirty="0"/>
              <a:t>F = Valor </a:t>
            </a:r>
            <a:r>
              <a:rPr lang="en-US" sz="2800" dirty="0" err="1"/>
              <a:t>futuro</a:t>
            </a:r>
            <a:endParaRPr lang="en-US" sz="2800" dirty="0"/>
          </a:p>
          <a:p>
            <a:r>
              <a:rPr lang="en-US" sz="2800" dirty="0" smtClean="0"/>
              <a:t>n = </a:t>
            </a:r>
            <a:r>
              <a:rPr lang="en-US" sz="2800" dirty="0" err="1" smtClean="0"/>
              <a:t>tiempo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227340" name="20 CuadroTexto"/>
          <p:cNvSpPr txBox="1">
            <a:spLocks noChangeArrowheads="1"/>
          </p:cNvSpPr>
          <p:nvPr/>
        </p:nvSpPr>
        <p:spPr bwMode="auto">
          <a:xfrm>
            <a:off x="1357313" y="4143375"/>
            <a:ext cx="142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227341" name="21 CuadroTexto"/>
          <p:cNvSpPr txBox="1">
            <a:spLocks noChangeArrowheads="1"/>
          </p:cNvSpPr>
          <p:nvPr/>
        </p:nvSpPr>
        <p:spPr bwMode="auto">
          <a:xfrm>
            <a:off x="5929313" y="4143375"/>
            <a:ext cx="3317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</a:t>
            </a:r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2505</TotalTime>
  <Words>3062</Words>
  <Application>Microsoft Office PowerPoint</Application>
  <PresentationFormat>Presentación en pantalla (4:3)</PresentationFormat>
  <Paragraphs>611</Paragraphs>
  <Slides>79</Slides>
  <Notes>64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3</vt:i4>
      </vt:variant>
      <vt:variant>
        <vt:lpstr>Títulos de diapositiva</vt:lpstr>
      </vt:variant>
      <vt:variant>
        <vt:i4>79</vt:i4>
      </vt:variant>
    </vt:vector>
  </HeadingPairs>
  <TitlesOfParts>
    <vt:vector size="83" baseType="lpstr">
      <vt:lpstr>Tema de Office</vt:lpstr>
      <vt:lpstr>Equation</vt:lpstr>
      <vt:lpstr>Microsoft Equation 3.0</vt:lpstr>
      <vt:lpstr>Worksheet</vt:lpstr>
      <vt:lpstr>Semana 4</vt:lpstr>
      <vt:lpstr>Estudio Financiero</vt:lpstr>
      <vt:lpstr>Estudio Financiero</vt:lpstr>
      <vt:lpstr>Concepto de Interés</vt:lpstr>
      <vt:lpstr>El interés como costo del capital</vt:lpstr>
      <vt:lpstr>El interés como retribución de capital</vt:lpstr>
      <vt:lpstr>Presentación de PowerPoint</vt:lpstr>
      <vt:lpstr>Valor Futuro</vt:lpstr>
      <vt:lpstr>Valor Presente</vt:lpstr>
      <vt:lpstr>Anualidad</vt:lpstr>
      <vt:lpstr>Valor Actual Neto (VAN)</vt:lpstr>
      <vt:lpstr>Valor Actual Neto (VAN)</vt:lpstr>
      <vt:lpstr>VAN</vt:lpstr>
      <vt:lpstr>Ejemplo VAN</vt:lpstr>
      <vt:lpstr>Ejemplo VAN</vt:lpstr>
      <vt:lpstr>Tasa Interna de Retorno (TIR) </vt:lpstr>
      <vt:lpstr>Tasa Interna de Retorno (TIR) </vt:lpstr>
      <vt:lpstr>TIR</vt:lpstr>
      <vt:lpstr>Ejemplo TIR</vt:lpstr>
      <vt:lpstr>Ejemplo TIR</vt:lpstr>
      <vt:lpstr> Relación Beneficio/Costo</vt:lpstr>
      <vt:lpstr>Relación Beneficio/Costo</vt:lpstr>
      <vt:lpstr>Presentación de PowerPoint</vt:lpstr>
      <vt:lpstr>Relación VAN - TIR</vt:lpstr>
      <vt:lpstr>Relación VAN - TIR</vt:lpstr>
      <vt:lpstr>Análisis de Riesgo</vt:lpstr>
      <vt:lpstr>Análisis de riesgo</vt:lpstr>
      <vt:lpstr>Análisis de Riesgo</vt:lpstr>
      <vt:lpstr>Análisis de Riesgo</vt:lpstr>
      <vt:lpstr>Análisis de Riesgo</vt:lpstr>
      <vt:lpstr>Análisis de Riesgo</vt:lpstr>
      <vt:lpstr>Análisis de Riesgo</vt:lpstr>
      <vt:lpstr>Costo Anual Uniforme Equivalente (CAUE)</vt:lpstr>
      <vt:lpstr>CAUE</vt:lpstr>
      <vt:lpstr>CAUE</vt:lpstr>
      <vt:lpstr>CAUE</vt:lpstr>
      <vt:lpstr>Punto de Equilibrio</vt:lpstr>
      <vt:lpstr>Punto de Equilibrio</vt:lpstr>
      <vt:lpstr>Punto de Equilibrio</vt:lpstr>
      <vt:lpstr>Ejemplo Punto de Equilibrio Puesto de hamburguesas</vt:lpstr>
      <vt:lpstr>Ejemplo Punto de Equilibrio Puesto de hamburguesas</vt:lpstr>
      <vt:lpstr>Ejemplo Punto de Equilibrio Puesto de hamburguesas</vt:lpstr>
      <vt:lpstr>Estudio Económico Social</vt:lpstr>
      <vt:lpstr>Estudio Económico Social</vt:lpstr>
      <vt:lpstr>Diferencia entre Estudio Financiero vrs Económico Social</vt:lpstr>
      <vt:lpstr>Contenido Evaluación Económica-Social</vt:lpstr>
      <vt:lpstr>Cálculo de Precios Sociales</vt:lpstr>
      <vt:lpstr>Precios Sociales</vt:lpstr>
      <vt:lpstr>Ejemplo Económico-Social</vt:lpstr>
      <vt:lpstr>Ejemplo Económico-Social</vt:lpstr>
      <vt:lpstr>Ejemplo Económico-Social</vt:lpstr>
      <vt:lpstr>Ejemplo Económico-Social</vt:lpstr>
      <vt:lpstr>Ejemplo Económico-Social</vt:lpstr>
      <vt:lpstr>Ejemplo Económico-Social</vt:lpstr>
      <vt:lpstr>Ejemplo Económico-Social</vt:lpstr>
      <vt:lpstr>Ejemplo Económico-Social</vt:lpstr>
      <vt:lpstr>Ejemplo Económico-Social</vt:lpstr>
      <vt:lpstr>Ejemplo Económico-Social</vt:lpstr>
      <vt:lpstr>Ejemplo Económico-Social</vt:lpstr>
      <vt:lpstr>Ejemplo Económico-Social</vt:lpstr>
      <vt:lpstr>Ejemplo Económico-Social</vt:lpstr>
      <vt:lpstr>Ejemplo Económico-Social</vt:lpstr>
      <vt:lpstr>Ejemplo Económico-Social</vt:lpstr>
      <vt:lpstr>Ejemplo Económico-Social</vt:lpstr>
      <vt:lpstr>Ejemplo Económico-Social</vt:lpstr>
      <vt:lpstr>Ejemplo Económico-Social</vt:lpstr>
      <vt:lpstr>Ejemplo Económico-Social</vt:lpstr>
      <vt:lpstr>Análisis de Alternativas</vt:lpstr>
      <vt:lpstr>Análisis de Alternativas</vt:lpstr>
      <vt:lpstr>Análisis Cualitativo</vt:lpstr>
      <vt:lpstr>Análisis Cuantitativo</vt:lpstr>
      <vt:lpstr>Comparación Estándares del  PCM-PMI</vt:lpstr>
      <vt:lpstr> Perfil de proyecto vrs. Acta de Constitución del proyecto  </vt:lpstr>
      <vt:lpstr>Matriz de Involucrados vrs. Matriz de Interesados  </vt:lpstr>
      <vt:lpstr>Árbol de problemas vrs. Caso de Negocio</vt:lpstr>
      <vt:lpstr> Árbol de Objetivos vrs. Acta del proyecto </vt:lpstr>
      <vt:lpstr>Matriz de Alternativas vrs.  Identificación de Alternativas </vt:lpstr>
      <vt:lpstr>Matriz Marco Lógico vrs. Enunciado del Alcance del Proyecto</vt:lpstr>
      <vt:lpstr>Conclusión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Semana 4</dc:title>
  <dc:creator>Marlon V</dc:creator>
  <cp:lastModifiedBy>Bolivar Solorzano</cp:lastModifiedBy>
  <cp:revision>59</cp:revision>
  <dcterms:created xsi:type="dcterms:W3CDTF">2010-11-11T04:04:04Z</dcterms:created>
  <dcterms:modified xsi:type="dcterms:W3CDTF">2015-03-13T21:43:20Z</dcterms:modified>
</cp:coreProperties>
</file>