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387" r:id="rId2"/>
    <p:sldId id="389" r:id="rId3"/>
    <p:sldId id="390" r:id="rId4"/>
    <p:sldId id="391" r:id="rId5"/>
    <p:sldId id="392" r:id="rId6"/>
    <p:sldId id="393" r:id="rId7"/>
  </p:sldIdLst>
  <p:sldSz cx="9144000" cy="6858000" type="screen4x3"/>
  <p:notesSz cx="6858000" cy="9144000"/>
  <p:defaultTextStyle>
    <a:defPPr>
      <a:defRPr lang="es-C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607" autoAdjust="0"/>
  </p:normalViewPr>
  <p:slideViewPr>
    <p:cSldViewPr>
      <p:cViewPr>
        <p:scale>
          <a:sx n="60" d="100"/>
          <a:sy n="60" d="100"/>
        </p:scale>
        <p:origin x="-1656" y="-1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5FA5E8DA-8204-46E2-9439-E22BED83CFC8}" type="datetimeFigureOut">
              <a:rPr lang="en-US"/>
              <a:pPr>
                <a:defRPr/>
              </a:pPr>
              <a:t>1/14/2014</a:t>
            </a:fld>
            <a:endParaRPr lang="en-U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n-U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FC8B6F2-47BD-49E4-8FF5-2FDD7B267E2A}" type="slidenum">
              <a:rPr lang="en-US"/>
              <a:pPr>
                <a:defRPr/>
              </a:pPr>
              <a:t>‹Nº›</a:t>
            </a:fld>
            <a:endParaRPr lang="en-US"/>
          </a:p>
        </p:txBody>
      </p:sp>
    </p:spTree>
    <p:extLst>
      <p:ext uri="{BB962C8B-B14F-4D97-AF65-F5344CB8AC3E}">
        <p14:creationId xmlns:p14="http://schemas.microsoft.com/office/powerpoint/2010/main" val="42579293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CR"/>
          </a:p>
        </p:txBody>
      </p:sp>
      <p:sp>
        <p:nvSpPr>
          <p:cNvPr id="4" name="3 Marcador de fecha"/>
          <p:cNvSpPr>
            <a:spLocks noGrp="1"/>
          </p:cNvSpPr>
          <p:nvPr>
            <p:ph type="dt" sz="half" idx="10"/>
          </p:nvPr>
        </p:nvSpPr>
        <p:spPr/>
        <p:txBody>
          <a:bodyPr/>
          <a:lstStyle>
            <a:lvl1pPr>
              <a:defRPr/>
            </a:lvl1pPr>
          </a:lstStyle>
          <a:p>
            <a:pPr>
              <a:defRPr/>
            </a:pPr>
            <a:fld id="{171D6F04-A0DF-4EF3-884D-EE6DC99D8C85}"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45CADAD3-67EC-41B6-959E-93AA8C3D0175}" type="slidenum">
              <a:rPr lang="es-CR"/>
              <a:pPr>
                <a:defRPr/>
              </a:pPr>
              <a:t>‹Nº›</a:t>
            </a:fld>
            <a:endParaRPr lang="es-CR"/>
          </a:p>
        </p:txBody>
      </p:sp>
    </p:spTree>
    <p:extLst>
      <p:ext uri="{BB962C8B-B14F-4D97-AF65-F5344CB8AC3E}">
        <p14:creationId xmlns:p14="http://schemas.microsoft.com/office/powerpoint/2010/main" val="2595593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0A5A524B-3E25-46CD-A8E1-952C214C731D}"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0D8AAC45-B9F1-4DF7-B674-0BC27DC9D707}" type="slidenum">
              <a:rPr lang="es-CR"/>
              <a:pPr>
                <a:defRPr/>
              </a:pPr>
              <a:t>‹Nº›</a:t>
            </a:fld>
            <a:endParaRPr lang="es-CR"/>
          </a:p>
        </p:txBody>
      </p:sp>
    </p:spTree>
    <p:extLst>
      <p:ext uri="{BB962C8B-B14F-4D97-AF65-F5344CB8AC3E}">
        <p14:creationId xmlns:p14="http://schemas.microsoft.com/office/powerpoint/2010/main" val="423762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A6F75BE9-842E-48FB-A00E-7EB73E75183F}"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1009AF00-C6D6-4337-AE68-576D1CCD52E5}" type="slidenum">
              <a:rPr lang="es-CR"/>
              <a:pPr>
                <a:defRPr/>
              </a:pPr>
              <a:t>‹Nº›</a:t>
            </a:fld>
            <a:endParaRPr lang="es-CR"/>
          </a:p>
        </p:txBody>
      </p:sp>
    </p:spTree>
    <p:extLst>
      <p:ext uri="{BB962C8B-B14F-4D97-AF65-F5344CB8AC3E}">
        <p14:creationId xmlns:p14="http://schemas.microsoft.com/office/powerpoint/2010/main" val="3353764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fecha"/>
          <p:cNvSpPr>
            <a:spLocks noGrp="1"/>
          </p:cNvSpPr>
          <p:nvPr>
            <p:ph type="dt" sz="half" idx="10"/>
          </p:nvPr>
        </p:nvSpPr>
        <p:spPr/>
        <p:txBody>
          <a:bodyPr/>
          <a:lstStyle>
            <a:lvl1pPr>
              <a:defRPr/>
            </a:lvl1pPr>
          </a:lstStyle>
          <a:p>
            <a:pPr>
              <a:defRPr/>
            </a:pPr>
            <a:fld id="{CF617335-AB4F-4109-ACA1-14B6A795B7BA}"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0BCD0F26-4F1A-4673-BE15-C7F22564F458}" type="slidenum">
              <a:rPr lang="es-CR"/>
              <a:pPr>
                <a:defRPr/>
              </a:pPr>
              <a:t>‹Nº›</a:t>
            </a:fld>
            <a:endParaRPr lang="es-CR"/>
          </a:p>
        </p:txBody>
      </p:sp>
    </p:spTree>
    <p:extLst>
      <p:ext uri="{BB962C8B-B14F-4D97-AF65-F5344CB8AC3E}">
        <p14:creationId xmlns:p14="http://schemas.microsoft.com/office/powerpoint/2010/main" val="145809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DFF5C32F-ABBA-4511-A735-B6F851D29645}" type="datetimeFigureOut">
              <a:rPr lang="es-CR"/>
              <a:pPr>
                <a:defRPr/>
              </a:pPr>
              <a:t>14/01/2014</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D2437833-48E9-4695-9925-2C4AFCDFFFD0}" type="slidenum">
              <a:rPr lang="es-CR"/>
              <a:pPr>
                <a:defRPr/>
              </a:pPr>
              <a:t>‹Nº›</a:t>
            </a:fld>
            <a:endParaRPr lang="es-CR"/>
          </a:p>
        </p:txBody>
      </p:sp>
    </p:spTree>
    <p:extLst>
      <p:ext uri="{BB962C8B-B14F-4D97-AF65-F5344CB8AC3E}">
        <p14:creationId xmlns:p14="http://schemas.microsoft.com/office/powerpoint/2010/main" val="44159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3 Marcador de fecha"/>
          <p:cNvSpPr>
            <a:spLocks noGrp="1"/>
          </p:cNvSpPr>
          <p:nvPr>
            <p:ph type="dt" sz="half" idx="10"/>
          </p:nvPr>
        </p:nvSpPr>
        <p:spPr/>
        <p:txBody>
          <a:bodyPr/>
          <a:lstStyle>
            <a:lvl1pPr>
              <a:defRPr/>
            </a:lvl1pPr>
          </a:lstStyle>
          <a:p>
            <a:pPr>
              <a:defRPr/>
            </a:pPr>
            <a:fld id="{A9C71A7E-9B4A-4871-98F2-BC7AFF55FD42}" type="datetimeFigureOut">
              <a:rPr lang="es-CR"/>
              <a:pPr>
                <a:defRPr/>
              </a:pPr>
              <a:t>14/01/2014</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6636C197-C1F2-4A5A-8AA5-31E00395F44B}" type="slidenum">
              <a:rPr lang="es-CR"/>
              <a:pPr>
                <a:defRPr/>
              </a:pPr>
              <a:t>‹Nº›</a:t>
            </a:fld>
            <a:endParaRPr lang="es-CR"/>
          </a:p>
        </p:txBody>
      </p:sp>
    </p:spTree>
    <p:extLst>
      <p:ext uri="{BB962C8B-B14F-4D97-AF65-F5344CB8AC3E}">
        <p14:creationId xmlns:p14="http://schemas.microsoft.com/office/powerpoint/2010/main" val="4055676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7" name="3 Marcador de fecha"/>
          <p:cNvSpPr>
            <a:spLocks noGrp="1"/>
          </p:cNvSpPr>
          <p:nvPr>
            <p:ph type="dt" sz="half" idx="10"/>
          </p:nvPr>
        </p:nvSpPr>
        <p:spPr/>
        <p:txBody>
          <a:bodyPr/>
          <a:lstStyle>
            <a:lvl1pPr>
              <a:defRPr/>
            </a:lvl1pPr>
          </a:lstStyle>
          <a:p>
            <a:pPr>
              <a:defRPr/>
            </a:pPr>
            <a:fld id="{D7CD3CD5-2BFE-4195-ACED-9072D4166E12}" type="datetimeFigureOut">
              <a:rPr lang="es-CR"/>
              <a:pPr>
                <a:defRPr/>
              </a:pPr>
              <a:t>14/01/2014</a:t>
            </a:fld>
            <a:endParaRPr lang="es-CR"/>
          </a:p>
        </p:txBody>
      </p:sp>
      <p:sp>
        <p:nvSpPr>
          <p:cNvPr id="8" name="4 Marcador de pie de página"/>
          <p:cNvSpPr>
            <a:spLocks noGrp="1"/>
          </p:cNvSpPr>
          <p:nvPr>
            <p:ph type="ftr" sz="quarter" idx="11"/>
          </p:nvPr>
        </p:nvSpPr>
        <p:spPr/>
        <p:txBody>
          <a:bodyPr/>
          <a:lstStyle>
            <a:lvl1pPr>
              <a:defRPr/>
            </a:lvl1pPr>
          </a:lstStyle>
          <a:p>
            <a:pPr>
              <a:defRPr/>
            </a:pPr>
            <a:endParaRPr lang="es-CR"/>
          </a:p>
        </p:txBody>
      </p:sp>
      <p:sp>
        <p:nvSpPr>
          <p:cNvPr id="9" name="5 Marcador de número de diapositiva"/>
          <p:cNvSpPr>
            <a:spLocks noGrp="1"/>
          </p:cNvSpPr>
          <p:nvPr>
            <p:ph type="sldNum" sz="quarter" idx="12"/>
          </p:nvPr>
        </p:nvSpPr>
        <p:spPr/>
        <p:txBody>
          <a:bodyPr/>
          <a:lstStyle>
            <a:lvl1pPr>
              <a:defRPr/>
            </a:lvl1pPr>
          </a:lstStyle>
          <a:p>
            <a:pPr>
              <a:defRPr/>
            </a:pPr>
            <a:fld id="{8908E859-21F6-4DCE-B5A5-A1509B65E9AA}" type="slidenum">
              <a:rPr lang="es-CR"/>
              <a:pPr>
                <a:defRPr/>
              </a:pPr>
              <a:t>‹Nº›</a:t>
            </a:fld>
            <a:endParaRPr lang="es-CR"/>
          </a:p>
        </p:txBody>
      </p:sp>
    </p:spTree>
    <p:extLst>
      <p:ext uri="{BB962C8B-B14F-4D97-AF65-F5344CB8AC3E}">
        <p14:creationId xmlns:p14="http://schemas.microsoft.com/office/powerpoint/2010/main" val="33047812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R"/>
          </a:p>
        </p:txBody>
      </p:sp>
      <p:sp>
        <p:nvSpPr>
          <p:cNvPr id="3" name="3 Marcador de fecha"/>
          <p:cNvSpPr>
            <a:spLocks noGrp="1"/>
          </p:cNvSpPr>
          <p:nvPr>
            <p:ph type="dt" sz="half" idx="10"/>
          </p:nvPr>
        </p:nvSpPr>
        <p:spPr/>
        <p:txBody>
          <a:bodyPr/>
          <a:lstStyle>
            <a:lvl1pPr>
              <a:defRPr/>
            </a:lvl1pPr>
          </a:lstStyle>
          <a:p>
            <a:pPr>
              <a:defRPr/>
            </a:pPr>
            <a:fld id="{66A69849-E040-4B1E-9492-46B91848D054}" type="datetimeFigureOut">
              <a:rPr lang="es-CR"/>
              <a:pPr>
                <a:defRPr/>
              </a:pPr>
              <a:t>14/01/2014</a:t>
            </a:fld>
            <a:endParaRPr lang="es-CR"/>
          </a:p>
        </p:txBody>
      </p:sp>
      <p:sp>
        <p:nvSpPr>
          <p:cNvPr id="4" name="4 Marcador de pie de página"/>
          <p:cNvSpPr>
            <a:spLocks noGrp="1"/>
          </p:cNvSpPr>
          <p:nvPr>
            <p:ph type="ftr" sz="quarter" idx="11"/>
          </p:nvPr>
        </p:nvSpPr>
        <p:spPr/>
        <p:txBody>
          <a:bodyPr/>
          <a:lstStyle>
            <a:lvl1pPr>
              <a:defRPr/>
            </a:lvl1pPr>
          </a:lstStyle>
          <a:p>
            <a:pPr>
              <a:defRPr/>
            </a:pPr>
            <a:endParaRPr lang="es-CR"/>
          </a:p>
        </p:txBody>
      </p:sp>
      <p:sp>
        <p:nvSpPr>
          <p:cNvPr id="5" name="5 Marcador de número de diapositiva"/>
          <p:cNvSpPr>
            <a:spLocks noGrp="1"/>
          </p:cNvSpPr>
          <p:nvPr>
            <p:ph type="sldNum" sz="quarter" idx="12"/>
          </p:nvPr>
        </p:nvSpPr>
        <p:spPr/>
        <p:txBody>
          <a:bodyPr/>
          <a:lstStyle>
            <a:lvl1pPr>
              <a:defRPr/>
            </a:lvl1pPr>
          </a:lstStyle>
          <a:p>
            <a:pPr>
              <a:defRPr/>
            </a:pPr>
            <a:fld id="{690522F7-F51B-4CAD-A837-31F19C5E7E6B}" type="slidenum">
              <a:rPr lang="es-CR"/>
              <a:pPr>
                <a:defRPr/>
              </a:pPr>
              <a:t>‹Nº›</a:t>
            </a:fld>
            <a:endParaRPr lang="es-CR"/>
          </a:p>
        </p:txBody>
      </p:sp>
    </p:spTree>
    <p:extLst>
      <p:ext uri="{BB962C8B-B14F-4D97-AF65-F5344CB8AC3E}">
        <p14:creationId xmlns:p14="http://schemas.microsoft.com/office/powerpoint/2010/main" val="91081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97F224D6-D5B3-4CD6-8939-897E0712288D}" type="datetimeFigureOut">
              <a:rPr lang="es-CR"/>
              <a:pPr>
                <a:defRPr/>
              </a:pPr>
              <a:t>14/01/2014</a:t>
            </a:fld>
            <a:endParaRPr lang="es-CR"/>
          </a:p>
        </p:txBody>
      </p:sp>
      <p:sp>
        <p:nvSpPr>
          <p:cNvPr id="3" name="4 Marcador de pie de página"/>
          <p:cNvSpPr>
            <a:spLocks noGrp="1"/>
          </p:cNvSpPr>
          <p:nvPr>
            <p:ph type="ftr" sz="quarter" idx="11"/>
          </p:nvPr>
        </p:nvSpPr>
        <p:spPr/>
        <p:txBody>
          <a:bodyPr/>
          <a:lstStyle>
            <a:lvl1pPr>
              <a:defRPr/>
            </a:lvl1pPr>
          </a:lstStyle>
          <a:p>
            <a:pPr>
              <a:defRPr/>
            </a:pPr>
            <a:endParaRPr lang="es-CR"/>
          </a:p>
        </p:txBody>
      </p:sp>
      <p:sp>
        <p:nvSpPr>
          <p:cNvPr id="4" name="5 Marcador de número de diapositiva"/>
          <p:cNvSpPr>
            <a:spLocks noGrp="1"/>
          </p:cNvSpPr>
          <p:nvPr>
            <p:ph type="sldNum" sz="quarter" idx="12"/>
          </p:nvPr>
        </p:nvSpPr>
        <p:spPr/>
        <p:txBody>
          <a:bodyPr/>
          <a:lstStyle>
            <a:lvl1pPr>
              <a:defRPr/>
            </a:lvl1pPr>
          </a:lstStyle>
          <a:p>
            <a:pPr>
              <a:defRPr/>
            </a:pPr>
            <a:fld id="{B67DF675-C188-4BB1-AF5F-EEBB1859C306}" type="slidenum">
              <a:rPr lang="es-CR"/>
              <a:pPr>
                <a:defRPr/>
              </a:pPr>
              <a:t>‹Nº›</a:t>
            </a:fld>
            <a:endParaRPr lang="es-CR"/>
          </a:p>
        </p:txBody>
      </p:sp>
    </p:spTree>
    <p:extLst>
      <p:ext uri="{BB962C8B-B14F-4D97-AF65-F5344CB8AC3E}">
        <p14:creationId xmlns:p14="http://schemas.microsoft.com/office/powerpoint/2010/main" val="3004924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5C587D6D-1B99-4A6C-9541-135C7D839B2D}" type="datetimeFigureOut">
              <a:rPr lang="es-CR"/>
              <a:pPr>
                <a:defRPr/>
              </a:pPr>
              <a:t>14/01/2014</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335F2252-A948-4050-8D80-858B5579CBE1}" type="slidenum">
              <a:rPr lang="es-CR"/>
              <a:pPr>
                <a:defRPr/>
              </a:pPr>
              <a:t>‹Nº›</a:t>
            </a:fld>
            <a:endParaRPr lang="es-CR"/>
          </a:p>
        </p:txBody>
      </p:sp>
    </p:spTree>
    <p:extLst>
      <p:ext uri="{BB962C8B-B14F-4D97-AF65-F5344CB8AC3E}">
        <p14:creationId xmlns:p14="http://schemas.microsoft.com/office/powerpoint/2010/main" val="1357493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R"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18BAD319-9F54-4CA2-8071-691F97EC0D74}" type="datetimeFigureOut">
              <a:rPr lang="es-CR"/>
              <a:pPr>
                <a:defRPr/>
              </a:pPr>
              <a:t>14/01/2014</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6EC4D51A-3EB1-4EFE-AF05-FAAD2FD97088}" type="slidenum">
              <a:rPr lang="es-CR"/>
              <a:pPr>
                <a:defRPr/>
              </a:pPr>
              <a:t>‹Nº›</a:t>
            </a:fld>
            <a:endParaRPr lang="es-CR"/>
          </a:p>
        </p:txBody>
      </p:sp>
    </p:spTree>
    <p:extLst>
      <p:ext uri="{BB962C8B-B14F-4D97-AF65-F5344CB8AC3E}">
        <p14:creationId xmlns:p14="http://schemas.microsoft.com/office/powerpoint/2010/main" val="80574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lum/>
          </a:blip>
          <a:srcRect/>
          <a:stretch>
            <a:fillRect t="-3000" b="-3000"/>
          </a:stretch>
        </a:blip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MX" smtClean="0"/>
              <a:t>Haga clic para modificar el estilo de título del patrón</a:t>
            </a:r>
            <a:endParaRPr lang="es-CR" altLang="es-MX" smtClean="0"/>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MX" smtClean="0"/>
              <a:t>Haga clic para modificar el estilo de texto del patrón</a:t>
            </a:r>
          </a:p>
          <a:p>
            <a:pPr lvl="1"/>
            <a:r>
              <a:rPr lang="es-ES" altLang="es-MX" smtClean="0"/>
              <a:t>Segundo nivel</a:t>
            </a:r>
          </a:p>
          <a:p>
            <a:pPr lvl="2"/>
            <a:r>
              <a:rPr lang="es-ES" altLang="es-MX" smtClean="0"/>
              <a:t>Tercer nivel</a:t>
            </a:r>
          </a:p>
          <a:p>
            <a:pPr lvl="3"/>
            <a:r>
              <a:rPr lang="es-ES" altLang="es-MX" smtClean="0"/>
              <a:t>Cuarto nivel</a:t>
            </a:r>
          </a:p>
          <a:p>
            <a:pPr lvl="4"/>
            <a:r>
              <a:rPr lang="es-ES" altLang="es-MX" smtClean="0"/>
              <a:t>Quinto nivel</a:t>
            </a:r>
            <a:endParaRPr lang="es-CR" altLang="es-MX" smtClean="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441BBE09-70DE-4FF3-B8A6-A9B26082971D}" type="datetimeFigureOut">
              <a:rPr lang="es-CR"/>
              <a:pPr>
                <a:defRPr/>
              </a:pPr>
              <a:t>14/01/2014</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A7AAA5F-A771-47EF-8580-19670B9339D3}" type="slidenum">
              <a:rPr lang="es-CR"/>
              <a:pPr>
                <a:defRPr/>
              </a:pPr>
              <a:t>‹Nº›</a:t>
            </a:fld>
            <a:endParaRPr lang="es-C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107950" y="908050"/>
            <a:ext cx="8229600" cy="1143000"/>
          </a:xfrm>
        </p:spPr>
        <p:txBody>
          <a:bodyPr/>
          <a:lstStyle/>
          <a:p>
            <a:pPr eaLnBrk="1" hangingPunct="1"/>
            <a:r>
              <a:rPr lang="es-CR" altLang="es-MX" smtClean="0"/>
              <a:t>Ejemplo</a:t>
            </a:r>
            <a:endParaRPr lang="en-US" altLang="es-MX" smtClean="0"/>
          </a:p>
        </p:txBody>
      </p:sp>
      <p:sp>
        <p:nvSpPr>
          <p:cNvPr id="14339" name="Content Placeholder 2"/>
          <p:cNvSpPr>
            <a:spLocks noGrp="1"/>
          </p:cNvSpPr>
          <p:nvPr>
            <p:ph idx="4294967295"/>
          </p:nvPr>
        </p:nvSpPr>
        <p:spPr>
          <a:xfrm>
            <a:off x="468313" y="1844675"/>
            <a:ext cx="8278812" cy="4060825"/>
          </a:xfrm>
        </p:spPr>
        <p:txBody>
          <a:bodyPr/>
          <a:lstStyle/>
          <a:p>
            <a:pPr marL="0" indent="0" algn="just" eaLnBrk="1" hangingPunct="1">
              <a:lnSpc>
                <a:spcPct val="80000"/>
              </a:lnSpc>
              <a:buFont typeface="Arial" charset="0"/>
              <a:buNone/>
              <a:defRPr/>
            </a:pPr>
            <a:r>
              <a:rPr lang="es-ES" sz="2400" dirty="0" smtClean="0"/>
              <a:t>Usted es un director de proyecto que trabaja por contrato. Usted ha realizado el análisis de valor ganado y descubrió que el proyecto será terminado a tiempo y bajo el monto estimado originalmente. Esto significa que proporcionalmente el beneficio para su compañía disminuirá así como su bono personal. ¿Cuál de los siguientes caminos debe tomar?</a:t>
            </a:r>
          </a:p>
          <a:p>
            <a:pPr marL="457200" indent="-457200" algn="just" eaLnBrk="1" hangingPunct="1">
              <a:lnSpc>
                <a:spcPct val="80000"/>
              </a:lnSpc>
              <a:buFont typeface="+mj-lt"/>
              <a:buAutoNum type="alphaUcPeriod"/>
              <a:defRPr/>
            </a:pPr>
            <a:r>
              <a:rPr lang="es-ES" sz="2400" dirty="0" smtClean="0"/>
              <a:t>Añadir actividades al proyecto para aumentar el costo suficiente para alcanzar el monto originalmente estimado</a:t>
            </a:r>
            <a:endParaRPr lang="es-ES" sz="2400" dirty="0"/>
          </a:p>
          <a:p>
            <a:pPr marL="457200" indent="-457200" algn="just" eaLnBrk="1" hangingPunct="1">
              <a:lnSpc>
                <a:spcPct val="80000"/>
              </a:lnSpc>
              <a:buFont typeface="+mj-lt"/>
              <a:buAutoNum type="alphaUcPeriod"/>
              <a:defRPr/>
            </a:pPr>
            <a:r>
              <a:rPr lang="es-ES" sz="2400" dirty="0" smtClean="0"/>
              <a:t>Decirle al cliente que está añadiendo requisitos al proyecto que originalmente se redujeron debido a las restricciones de costos</a:t>
            </a:r>
            <a:endParaRPr lang="es-ES" sz="2400" dirty="0"/>
          </a:p>
          <a:p>
            <a:pPr marL="457200" indent="-457200" algn="just" eaLnBrk="1" hangingPunct="1">
              <a:lnSpc>
                <a:spcPct val="80000"/>
              </a:lnSpc>
              <a:buFont typeface="+mj-lt"/>
              <a:buAutoNum type="alphaUcPeriod"/>
              <a:defRPr/>
            </a:pPr>
            <a:r>
              <a:rPr lang="es-ES" sz="2400" b="1" dirty="0" smtClean="0"/>
              <a:t>Una vez terminado, informar al cliente que el proyecto se ha completado por debajo del presupuesto disponible.</a:t>
            </a:r>
            <a:endParaRPr lang="es-ES" sz="2400" b="1" dirty="0"/>
          </a:p>
          <a:p>
            <a:pPr marL="457200" indent="-457200" algn="just" eaLnBrk="1" hangingPunct="1">
              <a:lnSpc>
                <a:spcPct val="80000"/>
              </a:lnSpc>
              <a:buFont typeface="+mj-lt"/>
              <a:buAutoNum type="alphaUcPeriod"/>
              <a:defRPr/>
            </a:pPr>
            <a:r>
              <a:rPr lang="es-ES" sz="2400" dirty="0" smtClean="0"/>
              <a:t>Facturar al cliente el monto total del contrato, dado que éste era el precio originalmente acordado</a:t>
            </a:r>
            <a:endParaRPr lang="en-US" sz="2000" dirty="0" smtClean="0"/>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0520"/>
    </mc:Choice>
    <mc:Fallback>
      <p:transition spd="slow" advTm="90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611188" y="908050"/>
            <a:ext cx="8229600" cy="1143000"/>
          </a:xfrm>
        </p:spPr>
        <p:txBody>
          <a:bodyPr/>
          <a:lstStyle/>
          <a:p>
            <a:pPr eaLnBrk="1" hangingPunct="1"/>
            <a:r>
              <a:rPr lang="es-CR" altLang="es-MX" smtClean="0"/>
              <a:t>Ejemplo</a:t>
            </a:r>
          </a:p>
        </p:txBody>
      </p:sp>
      <p:sp>
        <p:nvSpPr>
          <p:cNvPr id="4099" name="Content Placeholder 2"/>
          <p:cNvSpPr>
            <a:spLocks noGrp="1"/>
          </p:cNvSpPr>
          <p:nvPr>
            <p:ph idx="4294967295"/>
          </p:nvPr>
        </p:nvSpPr>
        <p:spPr>
          <a:xfrm>
            <a:off x="457200" y="1844675"/>
            <a:ext cx="8229600" cy="4392613"/>
          </a:xfrm>
        </p:spPr>
        <p:txBody>
          <a:bodyPr/>
          <a:lstStyle/>
          <a:p>
            <a:pPr marL="0" indent="0" algn="just" eaLnBrk="1" hangingPunct="1">
              <a:lnSpc>
                <a:spcPct val="80000"/>
              </a:lnSpc>
              <a:buFont typeface="Arial" charset="0"/>
              <a:buNone/>
              <a:defRPr/>
            </a:pPr>
            <a:r>
              <a:rPr lang="es-ES" sz="2400" dirty="0" smtClean="0"/>
              <a:t>Su cliente le ha solicitado para el proyecto del nuevo centro de llamadas tener una capacidad de 2000 llamadas. Sin embargo, uno de los expertos técnicos de su empresa cree que se puede lograr incluso una capacidad de 3000 llamadas. Otro piensa que con base en las necesidades técnicas del cliente, la capacidad necesita ser sólo de 1500 llamadas. ¿Cuál es la MEJOR cosa que hacer?</a:t>
            </a:r>
          </a:p>
          <a:p>
            <a:pPr marL="457200" indent="-457200" algn="just" eaLnBrk="1" hangingPunct="1">
              <a:lnSpc>
                <a:spcPct val="80000"/>
              </a:lnSpc>
              <a:buFont typeface="+mj-lt"/>
              <a:buAutoNum type="alphaUcPeriod"/>
              <a:defRPr/>
            </a:pPr>
            <a:r>
              <a:rPr lang="es-ES" sz="2400" b="1" dirty="0" smtClean="0"/>
              <a:t>Reunirse con el cliente para entender mejor las razones que sustentan la capacidad de 2000 llamadas.</a:t>
            </a:r>
            <a:endParaRPr lang="es-ES" sz="2400" b="1" dirty="0"/>
          </a:p>
          <a:p>
            <a:pPr marL="457200" indent="-457200" algn="just" eaLnBrk="1" hangingPunct="1">
              <a:lnSpc>
                <a:spcPct val="80000"/>
              </a:lnSpc>
              <a:buFont typeface="+mj-lt"/>
              <a:buAutoNum type="alphaUcPeriod"/>
              <a:defRPr/>
            </a:pPr>
            <a:r>
              <a:rPr lang="es-ES" sz="2400" dirty="0" smtClean="0"/>
              <a:t>Establecer el objetivo a 3000 llamadas</a:t>
            </a:r>
            <a:endParaRPr lang="es-ES" sz="2400" dirty="0"/>
          </a:p>
          <a:p>
            <a:pPr marL="457200" indent="-457200" algn="just" eaLnBrk="1" hangingPunct="1">
              <a:lnSpc>
                <a:spcPct val="80000"/>
              </a:lnSpc>
              <a:buFont typeface="+mj-lt"/>
              <a:buAutoNum type="alphaUcPeriod"/>
              <a:defRPr/>
            </a:pPr>
            <a:r>
              <a:rPr lang="es-ES" sz="2400" dirty="0" smtClean="0"/>
              <a:t>Cumplir con los expertos técnicos, ayudarles a que se pongan de acuerdo sobre la capacidad objetivo</a:t>
            </a:r>
            <a:endParaRPr lang="es-ES" sz="2400" dirty="0"/>
          </a:p>
          <a:p>
            <a:pPr marL="457200" indent="-457200" algn="just" eaLnBrk="1" hangingPunct="1">
              <a:lnSpc>
                <a:spcPct val="80000"/>
              </a:lnSpc>
              <a:buFont typeface="+mj-lt"/>
              <a:buAutoNum type="alphaUcPeriod"/>
              <a:defRPr/>
            </a:pPr>
            <a:r>
              <a:rPr lang="es-ES" sz="2400" dirty="0" smtClean="0"/>
              <a:t>Establecer el objetivo en 2000 las llamadas</a:t>
            </a:r>
            <a:endParaRPr lang="en-US" sz="2200" dirty="0" smtClean="0"/>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3315"/>
    </mc:Choice>
    <mc:Fallback>
      <p:transition spd="slow" advTm="9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468313" y="1125538"/>
            <a:ext cx="8229600" cy="1143000"/>
          </a:xfrm>
        </p:spPr>
        <p:txBody>
          <a:bodyPr/>
          <a:lstStyle/>
          <a:p>
            <a:pPr eaLnBrk="1" hangingPunct="1"/>
            <a:r>
              <a:rPr lang="es-CR" altLang="es-MX" smtClean="0"/>
              <a:t>Ejemplo</a:t>
            </a:r>
          </a:p>
        </p:txBody>
      </p:sp>
      <p:sp>
        <p:nvSpPr>
          <p:cNvPr id="6147" name="Content Placeholder 2"/>
          <p:cNvSpPr>
            <a:spLocks noGrp="1"/>
          </p:cNvSpPr>
          <p:nvPr>
            <p:ph idx="4294967295"/>
          </p:nvPr>
        </p:nvSpPr>
        <p:spPr>
          <a:xfrm>
            <a:off x="468313" y="2133600"/>
            <a:ext cx="8229600" cy="3959225"/>
          </a:xfrm>
        </p:spPr>
        <p:txBody>
          <a:bodyPr/>
          <a:lstStyle/>
          <a:p>
            <a:pPr marL="0" indent="0" algn="just" eaLnBrk="1" hangingPunct="1">
              <a:lnSpc>
                <a:spcPct val="90000"/>
              </a:lnSpc>
              <a:buFont typeface="Arial" charset="0"/>
              <a:buNone/>
              <a:defRPr/>
            </a:pPr>
            <a:r>
              <a:rPr lang="es-ES" sz="2400" dirty="0" smtClean="0"/>
              <a:t>Una persona que está trabajando con usted acaba de pasar el examen de PMP. Usted está familiarizado con su experiencia, y usted sabe que esa persona no cumple los requisitos de experiencia solicitados por el PMI para tomar el examen de PMP. ¿Qué es lo MEJOR que usted podría hacer?</a:t>
            </a:r>
          </a:p>
          <a:p>
            <a:pPr marL="457200" indent="-457200" algn="just" eaLnBrk="1" hangingPunct="1">
              <a:lnSpc>
                <a:spcPct val="90000"/>
              </a:lnSpc>
              <a:buFont typeface="+mj-lt"/>
              <a:buAutoNum type="alphaUcPeriod"/>
              <a:defRPr/>
            </a:pPr>
            <a:r>
              <a:rPr lang="es-ES" sz="2400" dirty="0" smtClean="0"/>
              <a:t>Ponerse en contacto con su gerente</a:t>
            </a:r>
            <a:endParaRPr lang="es-ES" sz="2400" dirty="0"/>
          </a:p>
          <a:p>
            <a:pPr marL="457200" indent="-457200" algn="just" eaLnBrk="1" hangingPunct="1">
              <a:lnSpc>
                <a:spcPct val="90000"/>
              </a:lnSpc>
              <a:buFont typeface="+mj-lt"/>
              <a:buAutoNum type="alphaUcPeriod"/>
              <a:defRPr/>
            </a:pPr>
            <a:r>
              <a:rPr lang="es-ES" sz="2400" dirty="0" smtClean="0"/>
              <a:t>Preguntarle a la persona cómo calificó</a:t>
            </a:r>
            <a:endParaRPr lang="es-ES" sz="2400" dirty="0"/>
          </a:p>
          <a:p>
            <a:pPr marL="457200" indent="-457200" algn="just" eaLnBrk="1" hangingPunct="1">
              <a:lnSpc>
                <a:spcPct val="90000"/>
              </a:lnSpc>
              <a:buFont typeface="+mj-lt"/>
              <a:buAutoNum type="alphaUcPeriod"/>
              <a:defRPr/>
            </a:pPr>
            <a:r>
              <a:rPr lang="es-ES" sz="2400" b="1" dirty="0" smtClean="0"/>
              <a:t>Contactar al PMI sobre una posible violación.</a:t>
            </a:r>
            <a:endParaRPr lang="es-ES" sz="2400" b="1" dirty="0"/>
          </a:p>
          <a:p>
            <a:pPr marL="457200" indent="-457200" algn="just" eaLnBrk="1" hangingPunct="1">
              <a:lnSpc>
                <a:spcPct val="90000"/>
              </a:lnSpc>
              <a:buFont typeface="+mj-lt"/>
              <a:buAutoNum type="alphaUcPeriod"/>
              <a:defRPr/>
            </a:pPr>
            <a:r>
              <a:rPr lang="es-ES" sz="2400" dirty="0" smtClean="0"/>
              <a:t>No hacer nada, ya que usted no sabe si hay un problema</a:t>
            </a:r>
            <a:endParaRPr lang="en-US" sz="2400" dirty="0" smtClean="0"/>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227"/>
    </mc:Choice>
    <mc:Fallback>
      <p:transition spd="slow" advTm="72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250825" y="981075"/>
            <a:ext cx="8229600" cy="1143000"/>
          </a:xfrm>
        </p:spPr>
        <p:txBody>
          <a:bodyPr/>
          <a:lstStyle/>
          <a:p>
            <a:pPr eaLnBrk="1" hangingPunct="1"/>
            <a:r>
              <a:rPr lang="es-CR" altLang="es-MX" smtClean="0"/>
              <a:t>Ejemplo</a:t>
            </a:r>
            <a:endParaRPr lang="en-US" altLang="es-MX" smtClean="0"/>
          </a:p>
        </p:txBody>
      </p:sp>
      <p:sp>
        <p:nvSpPr>
          <p:cNvPr id="8195" name="Content Placeholder 2"/>
          <p:cNvSpPr>
            <a:spLocks noGrp="1"/>
          </p:cNvSpPr>
          <p:nvPr>
            <p:ph idx="4294967295"/>
          </p:nvPr>
        </p:nvSpPr>
        <p:spPr>
          <a:xfrm>
            <a:off x="457200" y="1600200"/>
            <a:ext cx="8229600" cy="4565650"/>
          </a:xfrm>
        </p:spPr>
        <p:txBody>
          <a:bodyPr/>
          <a:lstStyle/>
          <a:p>
            <a:pPr eaLnBrk="1" hangingPunct="1">
              <a:lnSpc>
                <a:spcPct val="80000"/>
              </a:lnSpc>
              <a:defRPr/>
            </a:pPr>
            <a:endParaRPr lang="es-ES" sz="2000" dirty="0" smtClean="0"/>
          </a:p>
          <a:p>
            <a:pPr marL="0" indent="0" algn="just" eaLnBrk="1" hangingPunct="1">
              <a:lnSpc>
                <a:spcPct val="80000"/>
              </a:lnSpc>
              <a:buFont typeface="Arial" charset="0"/>
              <a:buNone/>
              <a:defRPr/>
            </a:pPr>
            <a:r>
              <a:rPr lang="es-ES" sz="2000" dirty="0" smtClean="0"/>
              <a:t>La vida parece ir muy bien para su amiga cercano, un PMP. Ella ha hecho un viaje a Francia, compró un carro nuevo, y su surtida bodega de vinos con media docena de botellas de vino costosos, todo ello en los últimos seis meses. Después de una noche de cócteles, ella le dice a usted un secreto. El vendedor que está trabajando con ella en el proyecto de $ 4000 millones que ella dirige le ha dado todos esos artículos como regalos. ¿Qué DEBERÍA hacer usted a continuación?</a:t>
            </a:r>
          </a:p>
          <a:p>
            <a:pPr marL="457200" indent="-457200" algn="just" eaLnBrk="1" hangingPunct="1">
              <a:lnSpc>
                <a:spcPct val="80000"/>
              </a:lnSpc>
              <a:buFont typeface="+mj-lt"/>
              <a:buAutoNum type="alphaUcPeriod"/>
              <a:defRPr/>
            </a:pPr>
            <a:r>
              <a:rPr lang="es-ES" sz="2000" dirty="0" smtClean="0"/>
              <a:t>Decirle a su amiga que probablemente estos regalos no son adecuados y ya</a:t>
            </a:r>
          </a:p>
          <a:p>
            <a:pPr marL="457200" indent="-457200" algn="just" eaLnBrk="1" hangingPunct="1">
              <a:lnSpc>
                <a:spcPct val="80000"/>
              </a:lnSpc>
              <a:buFont typeface="+mj-lt"/>
              <a:buAutoNum type="alphaUcPeriod"/>
              <a:defRPr/>
            </a:pPr>
            <a:r>
              <a:rPr lang="es-ES" sz="2000" dirty="0" smtClean="0"/>
              <a:t>Usted y su amiga tienen una larga conversación acerca de los regalos, y ella decide devolverlos (con la excepción del viaje) y no aceptar más regalos en el futuro</a:t>
            </a:r>
          </a:p>
          <a:p>
            <a:pPr marL="457200" indent="-457200" algn="just" eaLnBrk="1" hangingPunct="1">
              <a:lnSpc>
                <a:spcPct val="80000"/>
              </a:lnSpc>
              <a:buFont typeface="+mj-lt"/>
              <a:buAutoNum type="alphaUcPeriod"/>
              <a:defRPr/>
            </a:pPr>
            <a:r>
              <a:rPr lang="es-ES" sz="2000" dirty="0" smtClean="0"/>
              <a:t>Usted está feliz por su amiga y no dice nada</a:t>
            </a:r>
            <a:endParaRPr lang="es-ES" sz="2000" dirty="0"/>
          </a:p>
          <a:p>
            <a:pPr marL="457200" indent="-457200" algn="just" eaLnBrk="1" hangingPunct="1">
              <a:lnSpc>
                <a:spcPct val="80000"/>
              </a:lnSpc>
              <a:buFont typeface="+mj-lt"/>
              <a:buAutoNum type="alphaUcPeriod"/>
              <a:defRPr/>
            </a:pPr>
            <a:r>
              <a:rPr lang="es-ES" sz="2000" b="1" dirty="0" smtClean="0"/>
              <a:t>Su amiga no ve ningún problema con aceptar estos regalos. Usted sabe que esto es un situación de conflicto de interés y debería ser reportado como una violación al Código de Conducta Profesional del PMI.</a:t>
            </a:r>
            <a:endParaRPr lang="en-US" sz="2000" b="1" dirty="0" smtClean="0"/>
          </a:p>
        </p:txBody>
      </p:sp>
      <p:pic>
        <p:nvPicPr>
          <p:cNvPr id="2" name="1 Aud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6355"/>
    </mc:Choice>
    <mc:Fallback>
      <p:transition spd="slow" advTm="106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468313" y="1125538"/>
            <a:ext cx="8229600" cy="1143000"/>
          </a:xfrm>
        </p:spPr>
        <p:txBody>
          <a:bodyPr/>
          <a:lstStyle/>
          <a:p>
            <a:pPr eaLnBrk="1" hangingPunct="1"/>
            <a:r>
              <a:rPr lang="es-CR" altLang="es-MX" smtClean="0"/>
              <a:t>Ejemplo</a:t>
            </a:r>
          </a:p>
        </p:txBody>
      </p:sp>
      <p:sp>
        <p:nvSpPr>
          <p:cNvPr id="10243" name="Content Placeholder 2"/>
          <p:cNvSpPr>
            <a:spLocks noGrp="1"/>
          </p:cNvSpPr>
          <p:nvPr>
            <p:ph idx="4294967295"/>
          </p:nvPr>
        </p:nvSpPr>
        <p:spPr>
          <a:xfrm>
            <a:off x="395288" y="2200275"/>
            <a:ext cx="8229600" cy="4060825"/>
          </a:xfrm>
        </p:spPr>
        <p:txBody>
          <a:bodyPr/>
          <a:lstStyle/>
          <a:p>
            <a:pPr marL="0" indent="0" algn="just" eaLnBrk="1" hangingPunct="1">
              <a:lnSpc>
                <a:spcPct val="80000"/>
              </a:lnSpc>
              <a:buFont typeface="Arial" charset="0"/>
              <a:buNone/>
              <a:defRPr/>
            </a:pPr>
            <a:r>
              <a:rPr lang="es-ES" sz="2400" dirty="0" smtClean="0"/>
              <a:t>Su próximo proyecto incluye a los miembros del equipo de proyecto de un país extranjero. Para asegurarse de que las diferencias culturales no interfieran con el desempeño del equipo, lo que afectaría por lo tanto al éxito del proyecto, su primer acción tiene que ver con cuál de las siguientes?</a:t>
            </a:r>
          </a:p>
          <a:p>
            <a:pPr marL="457200" indent="-457200" algn="just" eaLnBrk="1" hangingPunct="1">
              <a:lnSpc>
                <a:spcPct val="80000"/>
              </a:lnSpc>
              <a:buFont typeface="+mj-lt"/>
              <a:buAutoNum type="alphaUcPeriod"/>
              <a:defRPr/>
            </a:pPr>
            <a:r>
              <a:rPr lang="es-ES" sz="2400" dirty="0" smtClean="0"/>
              <a:t>Proporcionar diversidad de capacitaciones culturales a todos los miembros del equipo.</a:t>
            </a:r>
            <a:endParaRPr lang="es-ES" sz="2400" dirty="0"/>
          </a:p>
          <a:p>
            <a:pPr marL="457200" indent="-457200" algn="just" eaLnBrk="1" hangingPunct="1">
              <a:lnSpc>
                <a:spcPct val="80000"/>
              </a:lnSpc>
              <a:buFont typeface="+mj-lt"/>
              <a:buAutoNum type="alphaUcPeriod"/>
              <a:defRPr/>
            </a:pPr>
            <a:r>
              <a:rPr lang="es-ES" sz="2400" dirty="0" smtClean="0"/>
              <a:t>Reubicar al equipo del proyecto</a:t>
            </a:r>
            <a:endParaRPr lang="es-ES" sz="2400" dirty="0"/>
          </a:p>
          <a:p>
            <a:pPr marL="457200" indent="-457200" algn="just" eaLnBrk="1" hangingPunct="1">
              <a:lnSpc>
                <a:spcPct val="80000"/>
              </a:lnSpc>
              <a:buFont typeface="+mj-lt"/>
              <a:buAutoNum type="alphaUcPeriod"/>
              <a:defRPr/>
            </a:pPr>
            <a:r>
              <a:rPr lang="es-ES" sz="2400" dirty="0" smtClean="0"/>
              <a:t>Llevar a cabo actividades de desarrollo del espíritu del equipo</a:t>
            </a:r>
            <a:endParaRPr lang="es-ES" sz="2400" dirty="0"/>
          </a:p>
          <a:p>
            <a:pPr marL="457200" indent="-457200" algn="just" eaLnBrk="1" hangingPunct="1">
              <a:lnSpc>
                <a:spcPct val="80000"/>
              </a:lnSpc>
              <a:buFont typeface="+mj-lt"/>
              <a:buAutoNum type="alphaUcPeriod"/>
              <a:defRPr/>
            </a:pPr>
            <a:r>
              <a:rPr lang="es-ES" sz="2400" dirty="0" smtClean="0"/>
              <a:t>Informar a los miembros del equipo sobre las reglas de la organización y los estándares</a:t>
            </a:r>
            <a:endParaRPr lang="en-US" sz="2400" dirty="0" smtClean="0"/>
          </a:p>
        </p:txBody>
      </p:sp>
      <p:pic>
        <p:nvPicPr>
          <p:cNvPr id="2" name="1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0043"/>
    </mc:Choice>
    <mc:Fallback>
      <p:transition spd="slow" advTm="50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10243">
                                            <p:txEl>
                                              <p:pRg st="1" end="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243">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243">
                                            <p:txEl>
                                              <p:pRg st="3" end="3"/>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3">
                                            <p:txEl>
                                              <p:pRg st="4" end="4"/>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mph" presetSubtype="0" nodeType="clickEffect">
                                  <p:stCondLst>
                                    <p:cond delay="0"/>
                                  </p:stCondLst>
                                  <p:iterate type="lt">
                                    <p:tmAbs val="25"/>
                                  </p:iterate>
                                  <p:childTnLst>
                                    <p:set>
                                      <p:cBhvr override="childStyle">
                                        <p:cTn id="34" dur="indefinite"/>
                                        <p:tgtEl>
                                          <p:spTgt spid="10243">
                                            <p:txEl>
                                              <p:pRg st="1" end="1"/>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0242" grpId="0"/>
      <p:bldP spid="1024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252413" y="908050"/>
            <a:ext cx="8229601" cy="1143000"/>
          </a:xfrm>
        </p:spPr>
        <p:txBody>
          <a:bodyPr/>
          <a:lstStyle/>
          <a:p>
            <a:pPr eaLnBrk="1" hangingPunct="1"/>
            <a:r>
              <a:rPr lang="es-CR" altLang="es-MX" smtClean="0"/>
              <a:t>Ejemplo</a:t>
            </a:r>
          </a:p>
        </p:txBody>
      </p:sp>
      <p:sp>
        <p:nvSpPr>
          <p:cNvPr id="12291" name="Content Placeholder 2"/>
          <p:cNvSpPr>
            <a:spLocks noGrp="1"/>
          </p:cNvSpPr>
          <p:nvPr>
            <p:ph idx="4294967295"/>
          </p:nvPr>
        </p:nvSpPr>
        <p:spPr>
          <a:xfrm>
            <a:off x="457200" y="1600200"/>
            <a:ext cx="8229600" cy="4637088"/>
          </a:xfrm>
        </p:spPr>
        <p:txBody>
          <a:bodyPr/>
          <a:lstStyle/>
          <a:p>
            <a:pPr eaLnBrk="1" hangingPunct="1">
              <a:lnSpc>
                <a:spcPct val="80000"/>
              </a:lnSpc>
              <a:defRPr/>
            </a:pPr>
            <a:endParaRPr lang="es-ES" sz="1800" dirty="0" smtClean="0"/>
          </a:p>
          <a:p>
            <a:pPr marL="0" indent="0" algn="just" eaLnBrk="1" hangingPunct="1">
              <a:lnSpc>
                <a:spcPct val="80000"/>
              </a:lnSpc>
              <a:buFont typeface="Arial" charset="0"/>
              <a:buNone/>
              <a:defRPr/>
            </a:pPr>
            <a:r>
              <a:rPr lang="es-ES" sz="2000" dirty="0" smtClean="0"/>
              <a:t>Usted es un director de proyecto para una empresa de telecomunicaciones. Estás trabajando en un proyecto que implica la actualización de hardware y equipos técnicos. El costo estimado del hardware y del equipo es de $1.725.000. Usted está revisando los productos de tres proveedores diferentes. Uno de los vendedores le invita a almorzar. ¿Cuál es la respuesta MÁS adecuada?</a:t>
            </a:r>
            <a:endParaRPr lang="es-ES" sz="2000" b="1" dirty="0" smtClean="0"/>
          </a:p>
          <a:p>
            <a:pPr algn="just" eaLnBrk="1" hangingPunct="1">
              <a:lnSpc>
                <a:spcPct val="80000"/>
              </a:lnSpc>
              <a:buFont typeface="+mj-lt"/>
              <a:buAutoNum type="alphaUcPeriod"/>
              <a:defRPr/>
            </a:pPr>
            <a:r>
              <a:rPr lang="es-ES" sz="2000" dirty="0" smtClean="0"/>
              <a:t>Darle las gracias, pero hágale saber que esto podría ser un conflicto de intereses, ya que usted no ha tomado una decisión sobre qué vendedor se va a elegir.</a:t>
            </a:r>
          </a:p>
          <a:p>
            <a:pPr algn="just" eaLnBrk="1" hangingPunct="1">
              <a:lnSpc>
                <a:spcPct val="80000"/>
              </a:lnSpc>
              <a:buFont typeface="+mj-lt"/>
              <a:buAutoNum type="alphaUcPeriod"/>
              <a:defRPr/>
            </a:pPr>
            <a:r>
              <a:rPr lang="es-ES" sz="2000" dirty="0" smtClean="0"/>
              <a:t>Darle las gracias y declinar la invitación. Usted sabe que esto podría ser considerado como beneficio personal, lo que podría poner su integridad en cuestionamiento</a:t>
            </a:r>
          </a:p>
          <a:p>
            <a:pPr algn="just" eaLnBrk="1" hangingPunct="1">
              <a:lnSpc>
                <a:spcPct val="80000"/>
              </a:lnSpc>
              <a:buFont typeface="+mj-lt"/>
              <a:buAutoNum type="alphaUcPeriod"/>
              <a:defRPr/>
            </a:pPr>
            <a:r>
              <a:rPr lang="es-ES" sz="2000" dirty="0" smtClean="0"/>
              <a:t>Darle las gracias  y aceptar. Usted no cree que exista un conflicto de intereses o un problema de integridad personal</a:t>
            </a:r>
          </a:p>
          <a:p>
            <a:pPr algn="just" eaLnBrk="1" hangingPunct="1">
              <a:lnSpc>
                <a:spcPct val="80000"/>
              </a:lnSpc>
              <a:buFont typeface="+mj-lt"/>
              <a:buAutoNum type="alphaUcPeriod"/>
              <a:defRPr/>
            </a:pPr>
            <a:r>
              <a:rPr lang="es-ES" sz="2000" dirty="0" smtClean="0"/>
              <a:t>Darle las gracias y declinar la invitación. Usted cree que esto podría ser un conflicto de intereses por parte del vendedor y usted no quiere fomentar este comportamiento</a:t>
            </a:r>
            <a:endParaRPr lang="en-US" sz="2000" dirty="0" smtClean="0"/>
          </a:p>
        </p:txBody>
      </p:sp>
      <p:pic>
        <p:nvPicPr>
          <p:cNvPr id="2" name="1 Audio">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9564"/>
    </mc:Choice>
    <mc:Fallback>
      <p:transition spd="slow" advTm="89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iterate type="lt">
                                    <p:tmAbs val="0"/>
                                  </p:iterate>
                                  <p:childTnLst>
                                    <p:set>
                                      <p:cBhvr>
                                        <p:cTn id="18" dur="1" fill="hold">
                                          <p:stCondLst>
                                            <p:cond delay="0"/>
                                          </p:stCondLst>
                                        </p:cTn>
                                        <p:tgtEl>
                                          <p:spTgt spid="12291">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mph" presetSubtype="0" nodeType="clickEffect">
                                  <p:stCondLst>
                                    <p:cond delay="0"/>
                                  </p:stCondLst>
                                  <p:iterate type="lt">
                                    <p:tmAbs val="25"/>
                                  </p:iterate>
                                  <p:childTnLst>
                                    <p:set>
                                      <p:cBhvr override="childStyle">
                                        <p:cTn id="34" dur="indefinite"/>
                                        <p:tgtEl>
                                          <p:spTgt spid="12291">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2"/>
                </p:tgtEl>
              </p:cMediaNode>
            </p:audio>
          </p:childTnLst>
        </p:cTn>
      </p:par>
    </p:tnLst>
    <p:bldLst>
      <p:bldP spid="12290" grpId="0"/>
      <p:bldP spid="12291"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0.9|0.5|0.4|0.3|0.6|3.1"/>
</p:tagLst>
</file>

<file path=ppt/tags/tag2.xml><?xml version="1.0" encoding="utf-8"?>
<p:tagLst xmlns:a="http://schemas.openxmlformats.org/drawingml/2006/main" xmlns:r="http://schemas.openxmlformats.org/officeDocument/2006/relationships" xmlns:p="http://schemas.openxmlformats.org/presentationml/2006/main">
  <p:tag name="TIMING" val="|0.8|0.3|0.2|0.3|0.4|0.5|0.4"/>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807</Words>
  <Application>Microsoft Office PowerPoint</Application>
  <PresentationFormat>Presentación en pantalla (4:3)</PresentationFormat>
  <Paragraphs>38</Paragraphs>
  <Slides>6</Slides>
  <Notes>0</Notes>
  <HiddenSlides>0</HiddenSlides>
  <MMClips>6</MMClips>
  <ScaleCrop>false</ScaleCrop>
  <HeadingPairs>
    <vt:vector size="4" baseType="variant">
      <vt:variant>
        <vt:lpstr>Tema</vt:lpstr>
      </vt:variant>
      <vt:variant>
        <vt:i4>1</vt:i4>
      </vt:variant>
      <vt:variant>
        <vt:lpstr>Títulos de diapositiva</vt:lpstr>
      </vt:variant>
      <vt:variant>
        <vt:i4>6</vt:i4>
      </vt:variant>
    </vt:vector>
  </HeadingPairs>
  <TitlesOfParts>
    <vt:vector size="7" baseType="lpstr">
      <vt:lpstr>Tema de Office</vt:lpstr>
      <vt:lpstr>Ejemplo</vt:lpstr>
      <vt:lpstr>Ejemplo</vt:lpstr>
      <vt:lpstr>Ejemplo</vt:lpstr>
      <vt:lpstr>Ejemplo</vt:lpstr>
      <vt:lpstr>Ejemplo</vt:lpstr>
      <vt:lpstr>Ejemplo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Donald Solano</dc:creator>
  <cp:lastModifiedBy>Mari Carmen</cp:lastModifiedBy>
  <cp:revision>34</cp:revision>
  <dcterms:created xsi:type="dcterms:W3CDTF">2010-10-20T21:55:38Z</dcterms:created>
  <dcterms:modified xsi:type="dcterms:W3CDTF">2014-01-15T02:52:06Z</dcterms:modified>
</cp:coreProperties>
</file>