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79" r:id="rId2"/>
    <p:sldId id="284" r:id="rId3"/>
    <p:sldId id="379" r:id="rId4"/>
    <p:sldId id="380" r:id="rId5"/>
    <p:sldId id="381" r:id="rId6"/>
    <p:sldId id="382" r:id="rId7"/>
    <p:sldId id="383" r:id="rId8"/>
    <p:sldId id="384" r:id="rId9"/>
    <p:sldId id="286" r:id="rId10"/>
    <p:sldId id="350" r:id="rId11"/>
    <p:sldId id="347" r:id="rId12"/>
    <p:sldId id="351" r:id="rId13"/>
    <p:sldId id="352" r:id="rId14"/>
    <p:sldId id="385" r:id="rId15"/>
    <p:sldId id="387" r:id="rId16"/>
    <p:sldId id="388" r:id="rId17"/>
    <p:sldId id="389" r:id="rId18"/>
    <p:sldId id="355" r:id="rId19"/>
    <p:sldId id="386" r:id="rId20"/>
    <p:sldId id="353" r:id="rId21"/>
    <p:sldId id="356" r:id="rId22"/>
    <p:sldId id="357" r:id="rId23"/>
    <p:sldId id="358" r:id="rId24"/>
    <p:sldId id="354" r:id="rId25"/>
    <p:sldId id="289" r:id="rId26"/>
    <p:sldId id="288" r:id="rId27"/>
    <p:sldId id="290" r:id="rId28"/>
    <p:sldId id="292" r:id="rId29"/>
    <p:sldId id="348" r:id="rId30"/>
    <p:sldId id="359" r:id="rId31"/>
    <p:sldId id="293" r:id="rId32"/>
    <p:sldId id="361" r:id="rId33"/>
    <p:sldId id="360" r:id="rId34"/>
    <p:sldId id="349" r:id="rId35"/>
    <p:sldId id="362" r:id="rId36"/>
    <p:sldId id="366" r:id="rId37"/>
    <p:sldId id="367" r:id="rId38"/>
    <p:sldId id="368" r:id="rId39"/>
    <p:sldId id="369" r:id="rId40"/>
    <p:sldId id="370" r:id="rId41"/>
    <p:sldId id="371" r:id="rId42"/>
    <p:sldId id="372" r:id="rId43"/>
    <p:sldId id="373" r:id="rId44"/>
    <p:sldId id="374" r:id="rId45"/>
    <p:sldId id="375" r:id="rId46"/>
    <p:sldId id="376" r:id="rId47"/>
    <p:sldId id="377" r:id="rId48"/>
    <p:sldId id="378" r:id="rId49"/>
    <p:sldId id="363" r:id="rId50"/>
    <p:sldId id="315" r:id="rId51"/>
    <p:sldId id="334" r:id="rId52"/>
    <p:sldId id="336" r:id="rId53"/>
    <p:sldId id="346" r:id="rId54"/>
    <p:sldId id="316" r:id="rId55"/>
    <p:sldId id="285" r:id="rId56"/>
    <p:sldId id="287" r:id="rId57"/>
    <p:sldId id="291" r:id="rId58"/>
    <p:sldId id="300" r:id="rId59"/>
    <p:sldId id="301" r:id="rId60"/>
    <p:sldId id="303" r:id="rId61"/>
    <p:sldId id="309" r:id="rId62"/>
    <p:sldId id="318" r:id="rId63"/>
    <p:sldId id="320" r:id="rId64"/>
    <p:sldId id="322" r:id="rId65"/>
    <p:sldId id="325" r:id="rId66"/>
    <p:sldId id="330" r:id="rId67"/>
    <p:sldId id="335" r:id="rId68"/>
    <p:sldId id="337" r:id="rId69"/>
  </p:sldIdLst>
  <p:sldSz cx="9144000" cy="6858000" type="screen4x3"/>
  <p:notesSz cx="7315200" cy="96012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3" name="2 Marcador de fecha"/>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cs typeface="+mn-cs"/>
              </a:defRPr>
            </a:lvl1pPr>
          </a:lstStyle>
          <a:p>
            <a:pPr>
              <a:defRPr/>
            </a:pPr>
            <a:fld id="{D79EBC9F-FACE-4ADD-B988-DF620E5739CF}" type="datetimeFigureOut">
              <a:rPr lang="en-US"/>
              <a:pPr>
                <a:defRPr/>
              </a:pPr>
              <a:t>5/5/2014</a:t>
            </a:fld>
            <a:endParaRPr lang="en-US"/>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7" name="6 Marcador de número de diapositiva"/>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cs typeface="+mn-cs"/>
              </a:defRPr>
            </a:lvl1pPr>
          </a:lstStyle>
          <a:p>
            <a:pPr>
              <a:defRPr/>
            </a:pPr>
            <a:fld id="{65E01ABB-4E77-4D67-B3F7-A42CD52CC0E6}"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64515" name="2 Marcador de notas"/>
          <p:cNvSpPr>
            <a:spLocks noGrp="1"/>
          </p:cNvSpPr>
          <p:nvPr>
            <p:ph type="body" idx="1"/>
          </p:nvPr>
        </p:nvSpPr>
        <p:spPr>
          <a:noFill/>
          <a:ln/>
        </p:spPr>
        <p:txBody>
          <a:bodyPr/>
          <a:lstStyle/>
          <a:p>
            <a:endParaRPr lang="es-CR" smtClean="0"/>
          </a:p>
        </p:txBody>
      </p:sp>
      <p:sp>
        <p:nvSpPr>
          <p:cNvPr id="4" name="3 Marcador de número de diapositiva"/>
          <p:cNvSpPr>
            <a:spLocks noGrp="1"/>
          </p:cNvSpPr>
          <p:nvPr>
            <p:ph type="sldNum" sz="quarter" idx="5"/>
          </p:nvPr>
        </p:nvSpPr>
        <p:spPr/>
        <p:txBody>
          <a:bodyPr/>
          <a:lstStyle/>
          <a:p>
            <a:pPr>
              <a:defRPr/>
            </a:pPr>
            <a:fld id="{E80BDA6A-FCE2-4B2E-BBEA-90A8829AB768}" type="slidenum">
              <a:rPr lang="en-US" smtClean="0"/>
              <a:pPr>
                <a:defRPr/>
              </a:pPr>
              <a:t>59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pPr>
              <a:defRPr/>
            </a:pPr>
            <a:fld id="{DB3E1677-C798-46F7-B205-C159C6DC2F2C}" type="datetimeFigureOut">
              <a:rPr lang="es-CR"/>
              <a:pPr>
                <a:defRPr/>
              </a:pPr>
              <a:t>05/05/2014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6C52C238-B539-48CA-A441-1178CBE8F1B9}" type="slidenum">
              <a:rPr lang="es-CR"/>
              <a:pPr>
                <a:defRPr/>
              </a:pPr>
              <a:t>‹Nº›</a:t>
            </a:fld>
            <a:endParaRPr lang="es-C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2642BF3C-CEFF-4AC8-833A-9A8BD7D75A17}" type="datetimeFigureOut">
              <a:rPr lang="es-CR"/>
              <a:pPr>
                <a:defRPr/>
              </a:pPr>
              <a:t>05/05/2014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F55DBC7-3D48-4882-AAEE-AFB3F8E03F43}" type="slidenum">
              <a:rPr lang="es-CR"/>
              <a:pPr>
                <a:defRPr/>
              </a:pPr>
              <a:t>‹Nº›</a:t>
            </a:fld>
            <a:endParaRPr lang="es-C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70251CD9-497F-4804-8C1D-D32A913F405E}" type="datetimeFigureOut">
              <a:rPr lang="es-CR"/>
              <a:pPr>
                <a:defRPr/>
              </a:pPr>
              <a:t>05/05/2014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741C7C13-8C19-43BE-8A6C-99A5A69A43E0}" type="slidenum">
              <a:rPr lang="es-CR"/>
              <a:pPr>
                <a:defRPr/>
              </a:pPr>
              <a:t>‹Nº›</a:t>
            </a:fld>
            <a:endParaRPr lang="es-C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F632F233-3D9E-4CA8-89BB-A1E0FB82E7C1}" type="datetimeFigureOut">
              <a:rPr lang="es-CR"/>
              <a:pPr>
                <a:defRPr/>
              </a:pPr>
              <a:t>05/05/2014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304D3242-90A6-4C37-9D50-00EA7C5A7C48}" type="slidenum">
              <a:rPr lang="es-CR"/>
              <a:pPr>
                <a:defRPr/>
              </a:pPr>
              <a:t>‹Nº›</a:t>
            </a:fld>
            <a:endParaRPr lang="es-C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4F90921-4099-4F00-B67F-7DF21E16E2DD}" type="datetimeFigureOut">
              <a:rPr lang="es-CR"/>
              <a:pPr>
                <a:defRPr/>
              </a:pPr>
              <a:t>05/05/2014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4374177B-FB01-4A09-B28C-77D313B3B3F2}" type="slidenum">
              <a:rPr lang="es-CR"/>
              <a:pPr>
                <a:defRPr/>
              </a:pPr>
              <a:t>‹Nº›</a:t>
            </a:fld>
            <a:endParaRPr lang="es-C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pPr>
              <a:defRPr/>
            </a:pPr>
            <a:fld id="{D6EC3F2F-3D97-4AD1-BA69-CAE2DC4BD224}" type="datetimeFigureOut">
              <a:rPr lang="es-CR"/>
              <a:pPr>
                <a:defRPr/>
              </a:pPr>
              <a:t>05/05/2014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FE3E4735-653D-49C9-B574-68E6E84BAAA5}" type="slidenum">
              <a:rPr lang="es-CR"/>
              <a:pPr>
                <a:defRPr/>
              </a:pPr>
              <a:t>‹Nº›</a:t>
            </a:fld>
            <a:endParaRPr lang="es-C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pPr>
              <a:defRPr/>
            </a:pPr>
            <a:fld id="{C6AD42E1-A633-48C8-8423-83FF767B5E67}" type="datetimeFigureOut">
              <a:rPr lang="es-CR"/>
              <a:pPr>
                <a:defRPr/>
              </a:pPr>
              <a:t>05/05/2014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E02E0EFC-FCF6-4E30-8017-1CE5844FFF0A}" type="slidenum">
              <a:rPr lang="es-CR"/>
              <a:pPr>
                <a:defRPr/>
              </a:pPr>
              <a:t>‹Nº›</a:t>
            </a:fld>
            <a:endParaRPr lang="es-C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pPr>
              <a:defRPr/>
            </a:pPr>
            <a:fld id="{801C5277-6C8A-4E37-A592-E5E474BD196C}" type="datetimeFigureOut">
              <a:rPr lang="es-CR"/>
              <a:pPr>
                <a:defRPr/>
              </a:pPr>
              <a:t>05/05/2014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6800BD19-1EC7-46F9-AFEB-48BB0FB1F111}" type="slidenum">
              <a:rPr lang="es-CR"/>
              <a:pPr>
                <a:defRPr/>
              </a:pPr>
              <a:t>‹Nº›</a:t>
            </a:fld>
            <a:endParaRPr lang="es-C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43B6DE4-E786-4ED4-9C2C-EB6B1E865D51}" type="datetimeFigureOut">
              <a:rPr lang="es-CR"/>
              <a:pPr>
                <a:defRPr/>
              </a:pPr>
              <a:t>05/05/2014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CD50F1B2-062F-459E-A251-F827C7E819B9}" type="slidenum">
              <a:rPr lang="es-CR"/>
              <a:pPr>
                <a:defRPr/>
              </a:pPr>
              <a:t>‹Nº›</a:t>
            </a:fld>
            <a:endParaRPr lang="es-CR"/>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B132066-82BC-43D7-ABA9-73A82CBE3700}" type="datetimeFigureOut">
              <a:rPr lang="es-CR"/>
              <a:pPr>
                <a:defRPr/>
              </a:pPr>
              <a:t>05/05/2014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D30B4D10-754B-4BF2-8459-C96E97AE488D}" type="slidenum">
              <a:rPr lang="es-CR"/>
              <a:pPr>
                <a:defRPr/>
              </a:pPr>
              <a:t>‹Nº›</a:t>
            </a:fld>
            <a:endParaRPr lang="es-C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8D926A4-C631-4994-BE75-DFECE08108F8}" type="datetimeFigureOut">
              <a:rPr lang="es-CR"/>
              <a:pPr>
                <a:defRPr/>
              </a:pPr>
              <a:t>05/05/2014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70DDC94E-804F-4722-A810-6ED07F1E328C}" type="slidenum">
              <a:rPr lang="es-CR"/>
              <a:pPr>
                <a:defRPr/>
              </a:pPr>
              <a:t>‹Nº›</a:t>
            </a:fld>
            <a:endParaRPr lang="es-C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DF2697-CD87-4F92-9BA6-1DB3F172EF52}" type="datetimeFigureOut">
              <a:rPr lang="es-CR"/>
              <a:pPr>
                <a:defRPr/>
              </a:pPr>
              <a:t>05/05/2014</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3F26491-8D37-4F69-827F-FF2D2F30A6C5}"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11560" y="1700808"/>
            <a:ext cx="7696200" cy="3960440"/>
          </a:xfrm>
        </p:spPr>
        <p:txBody>
          <a:bodyPr/>
          <a:lstStyle/>
          <a:p>
            <a:pPr eaLnBrk="1" hangingPunct="1"/>
            <a:r>
              <a:rPr lang="es-CR" sz="6000" dirty="0" smtClean="0">
                <a:ea typeface="ＭＳ Ｐゴシック" pitchFamily="34" charset="-128"/>
              </a:rPr>
              <a:t>Curso Preparación para el Examen de Grado </a:t>
            </a:r>
            <a:br>
              <a:rPr lang="es-CR" sz="6000" dirty="0" smtClean="0">
                <a:ea typeface="ＭＳ Ｐゴシック" pitchFamily="34" charset="-128"/>
              </a:rPr>
            </a:br>
            <a:r>
              <a:rPr lang="es-CR" sz="6000" dirty="0" smtClean="0">
                <a:ea typeface="ＭＳ Ｐゴシック" pitchFamily="34" charset="-128"/>
              </a:rPr>
              <a:t/>
            </a:r>
            <a:br>
              <a:rPr lang="es-CR" sz="6000" dirty="0" smtClean="0">
                <a:ea typeface="ＭＳ Ｐゴシック" pitchFamily="34" charset="-128"/>
              </a:rPr>
            </a:br>
            <a:r>
              <a:rPr lang="es-CR" sz="5700" dirty="0" smtClean="0"/>
              <a:t>Gestión de la Calidad</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24744"/>
            <a:ext cx="8229600" cy="778098"/>
          </a:xfrm>
        </p:spPr>
        <p:txBody>
          <a:bodyPr/>
          <a:lstStyle/>
          <a:p>
            <a:r>
              <a:rPr lang="es-CR" sz="3600" dirty="0" smtClean="0"/>
              <a:t>Enfoques modernos de gestión de Calidad</a:t>
            </a:r>
            <a:endParaRPr lang="es-CR" sz="3600" dirty="0"/>
          </a:p>
        </p:txBody>
      </p:sp>
      <p:sp>
        <p:nvSpPr>
          <p:cNvPr id="3" name="2 Marcador de contenido"/>
          <p:cNvSpPr>
            <a:spLocks noGrp="1"/>
          </p:cNvSpPr>
          <p:nvPr>
            <p:ph idx="1"/>
          </p:nvPr>
        </p:nvSpPr>
        <p:spPr>
          <a:xfrm>
            <a:off x="457200" y="2204864"/>
            <a:ext cx="8229600" cy="4464496"/>
          </a:xfrm>
        </p:spPr>
        <p:txBody>
          <a:bodyPr/>
          <a:lstStyle/>
          <a:p>
            <a:r>
              <a:rPr lang="es-CR" dirty="0" smtClean="0"/>
              <a:t>Satisfacción del cliente.</a:t>
            </a:r>
          </a:p>
          <a:p>
            <a:r>
              <a:rPr lang="es-CR" dirty="0" smtClean="0"/>
              <a:t>La prevención antes que la inspección.</a:t>
            </a:r>
          </a:p>
          <a:p>
            <a:r>
              <a:rPr lang="es-CR" dirty="0" smtClean="0"/>
              <a:t>La mejora continua.</a:t>
            </a:r>
          </a:p>
          <a:p>
            <a:r>
              <a:rPr lang="es-CR" dirty="0" smtClean="0"/>
              <a:t>La responsabilidad de la dirección. </a:t>
            </a:r>
          </a:p>
          <a:p>
            <a:r>
              <a:rPr lang="es-CR" dirty="0" smtClean="0"/>
              <a:t>Costa de la Calidad (COQ)</a:t>
            </a:r>
            <a:endParaRPr lang="es-CR" dirty="0"/>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706090"/>
          </a:xfrm>
        </p:spPr>
        <p:txBody>
          <a:bodyPr/>
          <a:lstStyle/>
          <a:p>
            <a:r>
              <a:rPr lang="es-CR" dirty="0" smtClean="0"/>
              <a:t>Planificar la Gestión de la Calidad</a:t>
            </a:r>
            <a:endParaRPr lang="es-CR" dirty="0"/>
          </a:p>
        </p:txBody>
      </p:sp>
      <p:sp>
        <p:nvSpPr>
          <p:cNvPr id="3" name="2 Marcador de contenido"/>
          <p:cNvSpPr>
            <a:spLocks noGrp="1"/>
          </p:cNvSpPr>
          <p:nvPr>
            <p:ph idx="1"/>
          </p:nvPr>
        </p:nvSpPr>
        <p:spPr>
          <a:xfrm>
            <a:off x="457200" y="1844824"/>
            <a:ext cx="8229600" cy="4752528"/>
          </a:xfrm>
        </p:spPr>
        <p:txBody>
          <a:bodyPr/>
          <a:lstStyle/>
          <a:p>
            <a:r>
              <a:rPr lang="es-CR" dirty="0" smtClean="0"/>
              <a:t>Identificación de los requisitos y/o estándares de calidad para el proyecto y sus entregables.</a:t>
            </a:r>
          </a:p>
          <a:p>
            <a:r>
              <a:rPr lang="es-CR" dirty="0" smtClean="0"/>
              <a:t>Indicadores de como se gestionará y validará la calidad.</a:t>
            </a:r>
          </a:p>
          <a:p>
            <a:r>
              <a:rPr lang="es-CR" dirty="0" smtClean="0"/>
              <a:t>Entradas:</a:t>
            </a:r>
          </a:p>
          <a:p>
            <a:pPr lvl="1"/>
            <a:r>
              <a:rPr lang="es-CR" dirty="0" smtClean="0"/>
              <a:t>Plan del proyecto</a:t>
            </a:r>
          </a:p>
          <a:p>
            <a:pPr lvl="2"/>
            <a:r>
              <a:rPr lang="es-CR" dirty="0" smtClean="0"/>
              <a:t>Línea base del alcance</a:t>
            </a:r>
          </a:p>
          <a:p>
            <a:pPr lvl="2"/>
            <a:r>
              <a:rPr lang="es-CR" dirty="0" smtClean="0"/>
              <a:t>Línea base del cronograma</a:t>
            </a:r>
          </a:p>
          <a:p>
            <a:pPr lvl="2"/>
            <a:r>
              <a:rPr lang="es-CR" dirty="0" smtClean="0"/>
              <a:t>Línea base de costos</a:t>
            </a:r>
          </a:p>
          <a:p>
            <a:pPr lvl="2"/>
            <a:r>
              <a:rPr lang="es-CR" dirty="0" smtClean="0"/>
              <a:t>Otros planes de gestión </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706090"/>
          </a:xfrm>
        </p:spPr>
        <p:txBody>
          <a:bodyPr/>
          <a:lstStyle/>
          <a:p>
            <a:r>
              <a:rPr lang="es-CR" dirty="0" smtClean="0"/>
              <a:t>Planificar la Gestión de la Calidad</a:t>
            </a:r>
            <a:endParaRPr lang="es-CR" dirty="0"/>
          </a:p>
        </p:txBody>
      </p:sp>
      <p:sp>
        <p:nvSpPr>
          <p:cNvPr id="3" name="2 Marcador de contenido"/>
          <p:cNvSpPr>
            <a:spLocks noGrp="1"/>
          </p:cNvSpPr>
          <p:nvPr>
            <p:ph idx="1"/>
          </p:nvPr>
        </p:nvSpPr>
        <p:spPr>
          <a:xfrm>
            <a:off x="457200" y="1844824"/>
            <a:ext cx="8229600" cy="4752528"/>
          </a:xfrm>
        </p:spPr>
        <p:txBody>
          <a:bodyPr/>
          <a:lstStyle/>
          <a:p>
            <a:r>
              <a:rPr lang="es-CR" dirty="0" smtClean="0"/>
              <a:t>Entradas:</a:t>
            </a:r>
          </a:p>
          <a:p>
            <a:pPr lvl="1"/>
            <a:r>
              <a:rPr lang="es-CR" dirty="0" smtClean="0"/>
              <a:t>Registro de interesados</a:t>
            </a:r>
          </a:p>
          <a:p>
            <a:pPr lvl="1"/>
            <a:r>
              <a:rPr lang="es-CR" dirty="0" smtClean="0"/>
              <a:t>Registro de riesgos </a:t>
            </a:r>
          </a:p>
          <a:p>
            <a:pPr lvl="1"/>
            <a:r>
              <a:rPr lang="es-CR" dirty="0" smtClean="0"/>
              <a:t>Documentación de requisitos</a:t>
            </a:r>
          </a:p>
          <a:p>
            <a:pPr lvl="1"/>
            <a:r>
              <a:rPr lang="es-CR" dirty="0" smtClean="0"/>
              <a:t>Factores ambientales</a:t>
            </a:r>
          </a:p>
          <a:p>
            <a:pPr lvl="1"/>
            <a:r>
              <a:rPr lang="es-CR" dirty="0" smtClean="0"/>
              <a:t>Activos de la organización </a:t>
            </a:r>
            <a:endParaRPr lang="es-CR"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80728"/>
            <a:ext cx="8229600" cy="648072"/>
          </a:xfrm>
        </p:spPr>
        <p:txBody>
          <a:bodyPr/>
          <a:lstStyle/>
          <a:p>
            <a:r>
              <a:rPr lang="es-CR" dirty="0" smtClean="0"/>
              <a:t>Planificar la Gestión de la Calidad</a:t>
            </a:r>
            <a:endParaRPr lang="es-CR" dirty="0"/>
          </a:p>
        </p:txBody>
      </p:sp>
      <p:sp>
        <p:nvSpPr>
          <p:cNvPr id="3" name="2 Marcador de contenido"/>
          <p:cNvSpPr>
            <a:spLocks noGrp="1"/>
          </p:cNvSpPr>
          <p:nvPr>
            <p:ph idx="1"/>
          </p:nvPr>
        </p:nvSpPr>
        <p:spPr>
          <a:xfrm>
            <a:off x="457200" y="1628800"/>
            <a:ext cx="8229600" cy="5229200"/>
          </a:xfrm>
        </p:spPr>
        <p:txBody>
          <a:bodyPr/>
          <a:lstStyle/>
          <a:p>
            <a:r>
              <a:rPr lang="es-CR" dirty="0" smtClean="0"/>
              <a:t>Herramientas:</a:t>
            </a:r>
          </a:p>
          <a:p>
            <a:pPr lvl="1"/>
            <a:r>
              <a:rPr lang="es-CR" dirty="0" smtClean="0"/>
              <a:t>Análisis de costo – beneficio</a:t>
            </a:r>
          </a:p>
          <a:p>
            <a:pPr lvl="1"/>
            <a:r>
              <a:rPr lang="es-CR" dirty="0" smtClean="0"/>
              <a:t>Costo de la calidad</a:t>
            </a:r>
          </a:p>
          <a:p>
            <a:pPr lvl="1"/>
            <a:r>
              <a:rPr lang="es-CR" dirty="0" smtClean="0"/>
              <a:t>Siete herramientas básicas de calidad</a:t>
            </a:r>
          </a:p>
          <a:p>
            <a:pPr lvl="2"/>
            <a:r>
              <a:rPr lang="es-CR" dirty="0" smtClean="0"/>
              <a:t>Diagramas de causa – efecto</a:t>
            </a:r>
          </a:p>
          <a:p>
            <a:pPr lvl="2"/>
            <a:r>
              <a:rPr lang="es-CR" dirty="0" smtClean="0"/>
              <a:t>Diagramas de flujo</a:t>
            </a:r>
          </a:p>
          <a:p>
            <a:pPr lvl="2"/>
            <a:r>
              <a:rPr lang="es-CR" dirty="0" smtClean="0"/>
              <a:t>Hojas de verificación </a:t>
            </a:r>
          </a:p>
          <a:p>
            <a:pPr lvl="2"/>
            <a:r>
              <a:rPr lang="es-CR" dirty="0" smtClean="0"/>
              <a:t>Diagramas de </a:t>
            </a:r>
            <a:r>
              <a:rPr lang="es-CR" dirty="0" err="1" smtClean="0"/>
              <a:t>Pareto</a:t>
            </a:r>
            <a:endParaRPr lang="es-CR" dirty="0" smtClean="0"/>
          </a:p>
          <a:p>
            <a:pPr lvl="2"/>
            <a:r>
              <a:rPr lang="es-CR" dirty="0" smtClean="0"/>
              <a:t>Histogramas </a:t>
            </a:r>
          </a:p>
          <a:p>
            <a:pPr lvl="2"/>
            <a:r>
              <a:rPr lang="es-CR" dirty="0" smtClean="0"/>
              <a:t>Diagramas de control </a:t>
            </a:r>
          </a:p>
          <a:p>
            <a:pPr lvl="2"/>
            <a:r>
              <a:rPr lang="es-CR" dirty="0" smtClean="0"/>
              <a:t>Diagramas de dispersión </a:t>
            </a:r>
            <a:endParaRPr lang="es-CR" dirty="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24744"/>
            <a:ext cx="8229600" cy="562074"/>
          </a:xfrm>
        </p:spPr>
        <p:txBody>
          <a:bodyPr/>
          <a:lstStyle/>
          <a:p>
            <a:r>
              <a:rPr lang="es-CR" dirty="0" smtClean="0"/>
              <a:t>Costo de la calidad</a:t>
            </a:r>
            <a:endParaRPr lang="es-CR" dirty="0"/>
          </a:p>
        </p:txBody>
      </p:sp>
      <p:pic>
        <p:nvPicPr>
          <p:cNvPr id="80898" name="Picture 2"/>
          <p:cNvPicPr>
            <a:picLocks noChangeAspect="1" noChangeArrowheads="1"/>
          </p:cNvPicPr>
          <p:nvPr/>
        </p:nvPicPr>
        <p:blipFill>
          <a:blip r:embed="rId2" cstate="print"/>
          <a:srcRect/>
          <a:stretch>
            <a:fillRect/>
          </a:stretch>
        </p:blipFill>
        <p:spPr bwMode="auto">
          <a:xfrm>
            <a:off x="251520" y="1988840"/>
            <a:ext cx="8712746" cy="4176464"/>
          </a:xfrm>
          <a:prstGeom prst="rect">
            <a:avLst/>
          </a:prstGeom>
          <a:noFill/>
          <a:ln w="9525">
            <a:noFill/>
            <a:miter lim="800000"/>
            <a:headEnd/>
            <a:tailEnd/>
          </a:ln>
        </p:spPr>
      </p:pic>
      <p:sp>
        <p:nvSpPr>
          <p:cNvPr id="5"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a:xfrm>
            <a:off x="395288" y="1341438"/>
            <a:ext cx="6707187" cy="1143000"/>
          </a:xfrm>
        </p:spPr>
        <p:txBody>
          <a:bodyPr/>
          <a:lstStyle/>
          <a:p>
            <a:pPr eaLnBrk="1" hangingPunct="1"/>
            <a:r>
              <a:rPr lang="en-US" smtClean="0"/>
              <a:t>Impacto de una Calidad Deficiente</a:t>
            </a:r>
          </a:p>
        </p:txBody>
      </p:sp>
      <p:sp>
        <p:nvSpPr>
          <p:cNvPr id="33795" name="Content Placeholder 2"/>
          <p:cNvSpPr>
            <a:spLocks noGrp="1"/>
          </p:cNvSpPr>
          <p:nvPr>
            <p:ph idx="4294967295"/>
          </p:nvPr>
        </p:nvSpPr>
        <p:spPr>
          <a:xfrm>
            <a:off x="395288" y="2636838"/>
            <a:ext cx="8229600" cy="4525962"/>
          </a:xfrm>
        </p:spPr>
        <p:txBody>
          <a:bodyPr/>
          <a:lstStyle/>
          <a:p>
            <a:pPr algn="just"/>
            <a:r>
              <a:rPr lang="es-CR" sz="2400" dirty="0" smtClean="0"/>
              <a:t>Costos incrementados. </a:t>
            </a:r>
          </a:p>
          <a:p>
            <a:pPr algn="just"/>
            <a:r>
              <a:rPr lang="es-CR" sz="2400" dirty="0" smtClean="0"/>
              <a:t>Baja moral.</a:t>
            </a:r>
          </a:p>
          <a:p>
            <a:pPr algn="just"/>
            <a:r>
              <a:rPr lang="es-CR" sz="2400" dirty="0" smtClean="0"/>
              <a:t>Baja satisfacción del cliente.</a:t>
            </a:r>
          </a:p>
          <a:p>
            <a:pPr algn="just"/>
            <a:r>
              <a:rPr lang="es-CR" sz="2400" dirty="0" smtClean="0"/>
              <a:t>Aumento del riesgo.</a:t>
            </a:r>
          </a:p>
          <a:p>
            <a:pPr algn="just"/>
            <a:r>
              <a:rPr lang="es-CR" sz="2400" dirty="0" err="1" smtClean="0"/>
              <a:t>Retrabajo</a:t>
            </a:r>
            <a:r>
              <a:rPr lang="es-CR" sz="2400" dirty="0" smtClean="0"/>
              <a:t>.</a:t>
            </a:r>
          </a:p>
          <a:p>
            <a:pPr algn="just"/>
            <a:r>
              <a:rPr lang="es-CR" sz="2400" dirty="0" smtClean="0"/>
              <a:t>Retrasos en el cronograma.</a:t>
            </a:r>
          </a:p>
          <a:p>
            <a:pPr algn="just"/>
            <a:r>
              <a:rPr lang="es-CR" sz="2400" b="1" dirty="0" smtClean="0"/>
              <a:t>En cambio</a:t>
            </a:r>
            <a:r>
              <a:rPr lang="es-CR" sz="2400" dirty="0" smtClean="0"/>
              <a:t>, aumento de la calidad puede resultar en aumento de la productividad y de la efectividad del costo así como en disminución de los riesgos relativos a los costos.</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a:xfrm>
            <a:off x="395288" y="976313"/>
            <a:ext cx="8229600" cy="1143000"/>
          </a:xfrm>
        </p:spPr>
        <p:txBody>
          <a:bodyPr/>
          <a:lstStyle/>
          <a:p>
            <a:pPr eaLnBrk="1" hangingPunct="1"/>
            <a:r>
              <a:rPr lang="en-US" smtClean="0"/>
              <a:t>Costo de Calidad</a:t>
            </a:r>
          </a:p>
        </p:txBody>
      </p:sp>
      <p:sp>
        <p:nvSpPr>
          <p:cNvPr id="34819" name="Content Placeholder 2"/>
          <p:cNvSpPr>
            <a:spLocks noGrp="1"/>
          </p:cNvSpPr>
          <p:nvPr>
            <p:ph idx="4294967295"/>
          </p:nvPr>
        </p:nvSpPr>
        <p:spPr>
          <a:xfrm>
            <a:off x="395288" y="2301875"/>
            <a:ext cx="8229600" cy="4525963"/>
          </a:xfrm>
        </p:spPr>
        <p:txBody>
          <a:bodyPr/>
          <a:lstStyle/>
          <a:p>
            <a:pPr algn="just"/>
            <a:r>
              <a:rPr lang="es-CR" sz="2800" smtClean="0"/>
              <a:t>El costo de la calidad consiste en examinar cuáles son los costos de conformidad/cumplimiento y no conformidad/cumplimiento con la calidad que se utilizarán en el proyecto y crear un equilibrio adecuado de los mismos.</a:t>
            </a:r>
          </a:p>
          <a:p>
            <a:pPr algn="just"/>
            <a:r>
              <a:rPr lang="es-CR" sz="2800" smtClean="0"/>
              <a:t>Costo del cumplimiento/conformidad:</a:t>
            </a:r>
          </a:p>
          <a:p>
            <a:pPr lvl="1" algn="just"/>
            <a:r>
              <a:rPr lang="es-CR" sz="2400" smtClean="0"/>
              <a:t>Calidad de la capacitación.</a:t>
            </a:r>
          </a:p>
          <a:p>
            <a:pPr lvl="1" algn="just"/>
            <a:r>
              <a:rPr lang="es-CR" sz="2400" smtClean="0"/>
              <a:t>Estudios. </a:t>
            </a:r>
          </a:p>
          <a:p>
            <a:pPr lvl="1" algn="just"/>
            <a:r>
              <a:rPr lang="es-CR" sz="2400" smtClean="0"/>
              <a:t>Encuestas.</a:t>
            </a:r>
          </a:p>
          <a:p>
            <a:pPr lvl="1" eaLnBrk="1" hangingPunct="1"/>
            <a:endParaRPr lang="en-US" smtClean="0"/>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a:xfrm>
            <a:off x="395288" y="1052513"/>
            <a:ext cx="8229600" cy="1143000"/>
          </a:xfrm>
        </p:spPr>
        <p:txBody>
          <a:bodyPr/>
          <a:lstStyle/>
          <a:p>
            <a:pPr eaLnBrk="1" hangingPunct="1"/>
            <a:r>
              <a:rPr lang="en-US" smtClean="0"/>
              <a:t>Costo de Calidad</a:t>
            </a:r>
          </a:p>
        </p:txBody>
      </p:sp>
      <p:sp>
        <p:nvSpPr>
          <p:cNvPr id="35843" name="Content Placeholder 2"/>
          <p:cNvSpPr>
            <a:spLocks noGrp="1"/>
          </p:cNvSpPr>
          <p:nvPr>
            <p:ph idx="4294967295"/>
          </p:nvPr>
        </p:nvSpPr>
        <p:spPr>
          <a:xfrm>
            <a:off x="395288" y="2060575"/>
            <a:ext cx="8229600" cy="4525963"/>
          </a:xfrm>
        </p:spPr>
        <p:txBody>
          <a:bodyPr/>
          <a:lstStyle/>
          <a:p>
            <a:pPr algn="just"/>
            <a:r>
              <a:rPr lang="es-CR" smtClean="0"/>
              <a:t>Costo del no cumplimiento/conformidad:</a:t>
            </a:r>
          </a:p>
          <a:p>
            <a:pPr lvl="1" algn="just"/>
            <a:r>
              <a:rPr lang="es-CR" smtClean="0"/>
              <a:t>Retrabajo.</a:t>
            </a:r>
          </a:p>
          <a:p>
            <a:pPr lvl="1" algn="just"/>
            <a:r>
              <a:rPr lang="es-CR" smtClean="0"/>
              <a:t>Desperdicio.</a:t>
            </a:r>
          </a:p>
          <a:p>
            <a:pPr lvl="1" algn="just"/>
            <a:r>
              <a:rPr lang="es-CR" smtClean="0"/>
              <a:t>Costos de inventario.</a:t>
            </a:r>
          </a:p>
          <a:p>
            <a:pPr lvl="1" algn="just"/>
            <a:r>
              <a:rPr lang="es-CR" smtClean="0"/>
              <a:t>Costos de garantía.</a:t>
            </a:r>
          </a:p>
          <a:p>
            <a:pPr lvl="1" algn="just"/>
            <a:r>
              <a:rPr lang="es-CR" smtClean="0"/>
              <a:t>Perdida de negocios.</a:t>
            </a:r>
          </a:p>
          <a:p>
            <a:pPr lvl="1" eaLnBrk="1" hangingPunct="1"/>
            <a:endParaRPr lang="en-US" smtClean="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p:cNvPicPr>
            <a:picLocks noChangeAspect="1" noChangeArrowheads="1"/>
          </p:cNvPicPr>
          <p:nvPr/>
        </p:nvPicPr>
        <p:blipFill>
          <a:blip r:embed="rId2" cstate="print"/>
          <a:srcRect/>
          <a:stretch>
            <a:fillRect/>
          </a:stretch>
        </p:blipFill>
        <p:spPr bwMode="auto">
          <a:xfrm>
            <a:off x="0" y="-1"/>
            <a:ext cx="9144000" cy="6780780"/>
          </a:xfrm>
          <a:prstGeom prst="rect">
            <a:avLst/>
          </a:prstGeom>
          <a:noFill/>
          <a:ln w="9525">
            <a:noFill/>
            <a:miter lim="800000"/>
            <a:headEnd/>
            <a:tailEnd/>
          </a:ln>
        </p:spPr>
      </p:pic>
      <p:sp>
        <p:nvSpPr>
          <p:cNvPr id="5" name="7 Rectángulo"/>
          <p:cNvSpPr/>
          <p:nvPr/>
        </p:nvSpPr>
        <p:spPr>
          <a:xfrm>
            <a:off x="7524328" y="6519863"/>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smtClean="0">
                <a:latin typeface="+mj-lt"/>
                <a:ea typeface="+mj-ea"/>
                <a:cs typeface="+mj-cs"/>
              </a:rPr>
              <a:t>PMI, </a:t>
            </a:r>
            <a:r>
              <a:rPr lang="es-CR" sz="1600" b="1" dirty="0">
                <a:latin typeface="+mj-lt"/>
                <a:ea typeface="+mj-ea"/>
                <a:cs typeface="+mj-cs"/>
              </a:rPr>
              <a:t>2013)</a:t>
            </a:r>
            <a:endParaRPr lang="es-CR" sz="2800" b="1" dirty="0">
              <a:latin typeface="+mj-lt"/>
              <a:ea typeface="+mj-ea"/>
              <a:cs typeface="+mj-cs"/>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2"/>
          <p:cNvPicPr>
            <a:picLocks noChangeAspect="1" noChangeArrowheads="1"/>
          </p:cNvPicPr>
          <p:nvPr/>
        </p:nvPicPr>
        <p:blipFill>
          <a:blip r:embed="rId2" cstate="print"/>
          <a:srcRect/>
          <a:stretch>
            <a:fillRect/>
          </a:stretch>
        </p:blipFill>
        <p:spPr bwMode="auto">
          <a:xfrm>
            <a:off x="2915816" y="3180053"/>
            <a:ext cx="5976664" cy="3677947"/>
          </a:xfrm>
          <a:prstGeom prst="rect">
            <a:avLst/>
          </a:prstGeom>
          <a:noFill/>
          <a:ln w="9525">
            <a:noFill/>
            <a:miter lim="800000"/>
            <a:headEnd/>
            <a:tailEnd/>
          </a:ln>
        </p:spPr>
      </p:pic>
      <p:sp>
        <p:nvSpPr>
          <p:cNvPr id="3" name="2 Título"/>
          <p:cNvSpPr>
            <a:spLocks noGrp="1"/>
          </p:cNvSpPr>
          <p:nvPr>
            <p:ph type="title"/>
          </p:nvPr>
        </p:nvSpPr>
        <p:spPr>
          <a:xfrm>
            <a:off x="395536" y="1124744"/>
            <a:ext cx="8229600" cy="634082"/>
          </a:xfrm>
        </p:spPr>
        <p:txBody>
          <a:bodyPr/>
          <a:lstStyle/>
          <a:p>
            <a:r>
              <a:rPr lang="es-CR" dirty="0" smtClean="0"/>
              <a:t>Análisis de Costo - Beneficio</a:t>
            </a:r>
            <a:endParaRPr lang="es-CR" dirty="0"/>
          </a:p>
        </p:txBody>
      </p:sp>
      <p:sp>
        <p:nvSpPr>
          <p:cNvPr id="5" name="4 Marcador de contenido"/>
          <p:cNvSpPr>
            <a:spLocks noGrp="1"/>
          </p:cNvSpPr>
          <p:nvPr>
            <p:ph idx="1"/>
          </p:nvPr>
        </p:nvSpPr>
        <p:spPr>
          <a:xfrm>
            <a:off x="323528" y="2204864"/>
            <a:ext cx="8388424" cy="4176464"/>
          </a:xfrm>
        </p:spPr>
        <p:txBody>
          <a:bodyPr/>
          <a:lstStyle/>
          <a:p>
            <a:r>
              <a:rPr lang="es-CR" dirty="0" smtClean="0"/>
              <a:t>Técnica que sopesa los beneficios frente a los costos de cumplir con los requisitos de calidad.</a:t>
            </a:r>
            <a:endParaRPr lang="es-CR" dirty="0"/>
          </a:p>
        </p:txBody>
      </p:sp>
      <p:sp>
        <p:nvSpPr>
          <p:cNvPr id="6" name="7 Rectángulo"/>
          <p:cNvSpPr/>
          <p:nvPr/>
        </p:nvSpPr>
        <p:spPr>
          <a:xfrm>
            <a:off x="2843808" y="6519863"/>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179388" y="1412875"/>
            <a:ext cx="8229600" cy="1143000"/>
          </a:xfrm>
        </p:spPr>
        <p:txBody>
          <a:bodyPr/>
          <a:lstStyle/>
          <a:p>
            <a:pPr eaLnBrk="1" hangingPunct="1"/>
            <a:r>
              <a:rPr lang="en-US" smtClean="0"/>
              <a:t>Definición de Calidad</a:t>
            </a:r>
          </a:p>
        </p:txBody>
      </p:sp>
      <p:sp>
        <p:nvSpPr>
          <p:cNvPr id="3075" name="Rectangle 3"/>
          <p:cNvSpPr>
            <a:spLocks noGrp="1" noChangeArrowheads="1"/>
          </p:cNvSpPr>
          <p:nvPr>
            <p:ph type="body" idx="4294967295"/>
          </p:nvPr>
        </p:nvSpPr>
        <p:spPr>
          <a:xfrm>
            <a:off x="508000" y="2636838"/>
            <a:ext cx="8229600" cy="3313112"/>
          </a:xfrm>
        </p:spPr>
        <p:txBody>
          <a:bodyPr/>
          <a:lstStyle/>
          <a:p>
            <a:pPr eaLnBrk="1" hangingPunct="1"/>
            <a:r>
              <a:rPr lang="es-CR" sz="2600" dirty="0" smtClean="0"/>
              <a:t>La calidad se define como el grado con el cual el proyecto cumple con los requisitos.</a:t>
            </a:r>
          </a:p>
          <a:p>
            <a:pPr eaLnBrk="1" hangingPunct="1"/>
            <a:endParaRPr lang="es-CR" sz="2600" dirty="0" smtClean="0"/>
          </a:p>
          <a:p>
            <a:pPr eaLnBrk="1" hangingPunct="1"/>
            <a:r>
              <a:rPr lang="es-CR" sz="2600" dirty="0" smtClean="0"/>
              <a:t>La gestión de la calidad del proyecto trabaja con el fin de asegurar el logro y validación de los requisitos del proyecto. </a:t>
            </a:r>
            <a:endParaRPr lang="es-CR" sz="2200" dirty="0" smtClean="0"/>
          </a:p>
          <a:p>
            <a:pPr eaLnBrk="1" hangingPunct="1"/>
            <a:endParaRPr lang="es-CR" dirty="0" smtClean="0"/>
          </a:p>
          <a:p>
            <a:pPr eaLnBrk="1" hangingPunct="1"/>
            <a:endParaRPr lang="es-CR" dirty="0" smtClean="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648072"/>
          </a:xfrm>
        </p:spPr>
        <p:txBody>
          <a:bodyPr/>
          <a:lstStyle/>
          <a:p>
            <a:r>
              <a:rPr lang="es-CR" dirty="0" smtClean="0"/>
              <a:t>Planificar la Gestión de la Calidad</a:t>
            </a:r>
            <a:endParaRPr lang="es-CR" dirty="0"/>
          </a:p>
        </p:txBody>
      </p:sp>
      <p:sp>
        <p:nvSpPr>
          <p:cNvPr id="3" name="2 Marcador de contenido"/>
          <p:cNvSpPr>
            <a:spLocks noGrp="1"/>
          </p:cNvSpPr>
          <p:nvPr>
            <p:ph idx="1"/>
          </p:nvPr>
        </p:nvSpPr>
        <p:spPr>
          <a:xfrm>
            <a:off x="539552" y="1628800"/>
            <a:ext cx="8229600" cy="4896544"/>
          </a:xfrm>
        </p:spPr>
        <p:txBody>
          <a:bodyPr/>
          <a:lstStyle/>
          <a:p>
            <a:r>
              <a:rPr lang="es-CR" dirty="0" smtClean="0"/>
              <a:t>Herramientas:</a:t>
            </a:r>
          </a:p>
          <a:p>
            <a:pPr lvl="1"/>
            <a:r>
              <a:rPr lang="es-CR" dirty="0" smtClean="0"/>
              <a:t>Estudios Comparativos (</a:t>
            </a:r>
            <a:r>
              <a:rPr lang="es-CR" dirty="0" err="1" smtClean="0"/>
              <a:t>Benchmarkin</a:t>
            </a:r>
            <a:r>
              <a:rPr lang="es-CR" dirty="0" smtClean="0"/>
              <a:t>)</a:t>
            </a:r>
          </a:p>
          <a:p>
            <a:pPr lvl="1"/>
            <a:r>
              <a:rPr lang="es-CR" dirty="0" smtClean="0"/>
              <a:t>Diseño de experimentos</a:t>
            </a:r>
          </a:p>
          <a:p>
            <a:pPr lvl="1"/>
            <a:r>
              <a:rPr lang="es-CR" dirty="0" smtClean="0"/>
              <a:t>Muestreo estadístico </a:t>
            </a:r>
          </a:p>
          <a:p>
            <a:pPr lvl="1"/>
            <a:r>
              <a:rPr lang="es-CR" dirty="0" smtClean="0"/>
              <a:t>Otras </a:t>
            </a:r>
          </a:p>
          <a:p>
            <a:pPr lvl="2"/>
            <a:r>
              <a:rPr lang="es-CR" dirty="0" smtClean="0"/>
              <a:t>Tormenta de ideas</a:t>
            </a:r>
          </a:p>
          <a:p>
            <a:pPr lvl="2"/>
            <a:r>
              <a:rPr lang="es-CR" dirty="0" smtClean="0"/>
              <a:t>Análisis de campos de fuerza</a:t>
            </a:r>
          </a:p>
          <a:p>
            <a:pPr lvl="2"/>
            <a:r>
              <a:rPr lang="es-CR" dirty="0" smtClean="0"/>
              <a:t>Técnicas grupales nominal</a:t>
            </a:r>
          </a:p>
          <a:p>
            <a:pPr lvl="2"/>
            <a:r>
              <a:rPr lang="es-CR" dirty="0" smtClean="0"/>
              <a:t>Herramientas de gestión y control de calidad</a:t>
            </a:r>
          </a:p>
          <a:p>
            <a:pPr lvl="1"/>
            <a:r>
              <a:rPr lang="es-CR" dirty="0" smtClean="0"/>
              <a:t>Reuniones</a:t>
            </a: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250825" y="1052513"/>
            <a:ext cx="6923088" cy="1143000"/>
          </a:xfrm>
        </p:spPr>
        <p:txBody>
          <a:bodyPr/>
          <a:lstStyle/>
          <a:p>
            <a:pPr eaLnBrk="1" hangingPunct="1"/>
            <a:r>
              <a:rPr lang="en-US" sz="4700" smtClean="0"/>
              <a:t>Diseño de Experimentos </a:t>
            </a:r>
          </a:p>
        </p:txBody>
      </p:sp>
      <p:sp>
        <p:nvSpPr>
          <p:cNvPr id="19459" name="Content Placeholder 2"/>
          <p:cNvSpPr>
            <a:spLocks noGrp="1"/>
          </p:cNvSpPr>
          <p:nvPr>
            <p:ph idx="4294967295"/>
          </p:nvPr>
        </p:nvSpPr>
        <p:spPr>
          <a:xfrm>
            <a:off x="323850" y="2208213"/>
            <a:ext cx="8229600" cy="4525962"/>
          </a:xfrm>
        </p:spPr>
        <p:txBody>
          <a:bodyPr/>
          <a:lstStyle/>
          <a:p>
            <a:pPr algn="just"/>
            <a:r>
              <a:rPr lang="es-CR" sz="2800" smtClean="0"/>
              <a:t>Técnica que utiliza la experimentación para determinar estadísticamente las variables que mejorarán la calidad.</a:t>
            </a:r>
          </a:p>
          <a:p>
            <a:pPr algn="just"/>
            <a:r>
              <a:rPr lang="es-CR" sz="2800" smtClean="0"/>
              <a:t>Método estadístico que permite cambiar de forma sistemática todos los factores importantes en un proceso y determinar qué combinación tiene un menor impacto en el proyecto.</a:t>
            </a:r>
          </a:p>
          <a:p>
            <a:pPr algn="just"/>
            <a:r>
              <a:rPr lang="es-CR" sz="2800" smtClean="0"/>
              <a:t>Esta técnica es más rápida y más precisa que cambiar las variables de una en una.</a:t>
            </a: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250825" y="1006475"/>
            <a:ext cx="8229600" cy="1143000"/>
          </a:xfrm>
        </p:spPr>
        <p:txBody>
          <a:bodyPr/>
          <a:lstStyle/>
          <a:p>
            <a:pPr eaLnBrk="1" hangingPunct="1"/>
            <a:r>
              <a:rPr lang="en-US" smtClean="0"/>
              <a:t>Estudios Comparativos</a:t>
            </a:r>
          </a:p>
        </p:txBody>
      </p:sp>
      <p:sp>
        <p:nvSpPr>
          <p:cNvPr id="18437" name="Content Placeholder 5"/>
          <p:cNvSpPr>
            <a:spLocks noGrp="1"/>
          </p:cNvSpPr>
          <p:nvPr>
            <p:ph idx="4294967295"/>
          </p:nvPr>
        </p:nvSpPr>
        <p:spPr>
          <a:xfrm>
            <a:off x="250825" y="2332038"/>
            <a:ext cx="8229600" cy="4525962"/>
          </a:xfrm>
        </p:spPr>
        <p:txBody>
          <a:bodyPr/>
          <a:lstStyle/>
          <a:p>
            <a:pPr algn="just"/>
            <a:r>
              <a:rPr lang="es-CR" smtClean="0"/>
              <a:t>Técnica que consiste en examinar los proyectos anteriores para obtener ideas para la mejora en el proyecto actual y para proporcionar una base a ser utilizada en la medición de desempeño de la calidad.</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395288" y="1268413"/>
            <a:ext cx="6923087" cy="1143000"/>
          </a:xfrm>
        </p:spPr>
        <p:txBody>
          <a:bodyPr/>
          <a:lstStyle/>
          <a:p>
            <a:pPr eaLnBrk="1" hangingPunct="1"/>
            <a:r>
              <a:rPr lang="en-US" sz="5100" smtClean="0"/>
              <a:t>Muestreo Estadístico</a:t>
            </a:r>
          </a:p>
        </p:txBody>
      </p:sp>
      <p:sp>
        <p:nvSpPr>
          <p:cNvPr id="21509" name="Content Placeholder 7"/>
          <p:cNvSpPr>
            <a:spLocks noGrp="1"/>
          </p:cNvSpPr>
          <p:nvPr>
            <p:ph idx="4294967295"/>
          </p:nvPr>
        </p:nvSpPr>
        <p:spPr>
          <a:xfrm>
            <a:off x="395288" y="2593975"/>
            <a:ext cx="8229600" cy="4525963"/>
          </a:xfrm>
        </p:spPr>
        <p:txBody>
          <a:bodyPr/>
          <a:lstStyle/>
          <a:p>
            <a:pPr algn="just"/>
            <a:r>
              <a:rPr lang="es-CR" sz="2800" smtClean="0"/>
              <a:t>Proceso por el cual se mide sólo una muestra de la población.</a:t>
            </a:r>
          </a:p>
          <a:p>
            <a:pPr algn="just"/>
            <a:r>
              <a:rPr lang="es-CR" sz="2800" smtClean="0"/>
              <a:t>Se utiliza cuando no hay suficiente tiempo para el muestreo.</a:t>
            </a: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720080"/>
          </a:xfrm>
        </p:spPr>
        <p:txBody>
          <a:bodyPr/>
          <a:lstStyle/>
          <a:p>
            <a:r>
              <a:rPr lang="es-CR" dirty="0" smtClean="0"/>
              <a:t>Planificar la Gestión de la Calidad</a:t>
            </a:r>
            <a:endParaRPr lang="es-CR" dirty="0"/>
          </a:p>
        </p:txBody>
      </p:sp>
      <p:sp>
        <p:nvSpPr>
          <p:cNvPr id="3" name="2 Marcador de contenido"/>
          <p:cNvSpPr>
            <a:spLocks noGrp="1"/>
          </p:cNvSpPr>
          <p:nvPr>
            <p:ph idx="1"/>
          </p:nvPr>
        </p:nvSpPr>
        <p:spPr>
          <a:xfrm>
            <a:off x="539552" y="1844824"/>
            <a:ext cx="8229600" cy="4680520"/>
          </a:xfrm>
        </p:spPr>
        <p:txBody>
          <a:bodyPr/>
          <a:lstStyle/>
          <a:p>
            <a:r>
              <a:rPr lang="es-CR" dirty="0" smtClean="0"/>
              <a:t>Salidas:</a:t>
            </a:r>
          </a:p>
          <a:p>
            <a:pPr lvl="1"/>
            <a:r>
              <a:rPr lang="es-CR" dirty="0" smtClean="0"/>
              <a:t>Plan de gestión de Calidad</a:t>
            </a:r>
          </a:p>
          <a:p>
            <a:pPr lvl="1"/>
            <a:r>
              <a:rPr lang="es-CR" dirty="0" smtClean="0"/>
              <a:t>Plan de mejoras al proceso </a:t>
            </a:r>
          </a:p>
          <a:p>
            <a:pPr lvl="1"/>
            <a:r>
              <a:rPr lang="es-CR" dirty="0" smtClean="0"/>
              <a:t>Métricas de Calidad</a:t>
            </a:r>
          </a:p>
          <a:p>
            <a:pPr lvl="1"/>
            <a:r>
              <a:rPr lang="es-CR" dirty="0" smtClean="0"/>
              <a:t>Listas de verificación de Calidad</a:t>
            </a:r>
          </a:p>
          <a:p>
            <a:pPr lvl="1"/>
            <a:r>
              <a:rPr lang="es-CR" dirty="0" smtClean="0"/>
              <a:t>Actualización a los documentos </a:t>
            </a: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114300" y="620713"/>
            <a:ext cx="8229600" cy="1143000"/>
          </a:xfrm>
        </p:spPr>
        <p:txBody>
          <a:bodyPr/>
          <a:lstStyle/>
          <a:p>
            <a:pPr eaLnBrk="1" hangingPunct="1"/>
            <a:r>
              <a:rPr lang="en-US" smtClean="0"/>
              <a:t/>
            </a:r>
            <a:br>
              <a:rPr lang="en-US" smtClean="0"/>
            </a:br>
            <a:r>
              <a:rPr lang="en-US" smtClean="0"/>
              <a:t>Plan de Gestión de Calidad </a:t>
            </a:r>
          </a:p>
        </p:txBody>
      </p:sp>
      <p:sp>
        <p:nvSpPr>
          <p:cNvPr id="6147" name="Content Placeholder 2"/>
          <p:cNvSpPr>
            <a:spLocks noGrp="1"/>
          </p:cNvSpPr>
          <p:nvPr>
            <p:ph idx="4294967295"/>
          </p:nvPr>
        </p:nvSpPr>
        <p:spPr>
          <a:xfrm>
            <a:off x="395288" y="1951038"/>
            <a:ext cx="8229600" cy="4525962"/>
          </a:xfrm>
        </p:spPr>
        <p:txBody>
          <a:bodyPr/>
          <a:lstStyle/>
          <a:p>
            <a:pPr algn="just"/>
            <a:r>
              <a:rPr lang="es-CR" sz="2400" smtClean="0"/>
              <a:t>Documento que determina qué es la calidad y cómo debe ser gestionada.</a:t>
            </a:r>
          </a:p>
          <a:p>
            <a:pPr algn="just"/>
            <a:r>
              <a:rPr lang="es-CR" sz="2400" smtClean="0"/>
              <a:t>Incluye mayoritariamente lo siguiente: </a:t>
            </a:r>
          </a:p>
          <a:p>
            <a:pPr lvl="1" algn="just"/>
            <a:r>
              <a:rPr lang="es-CR" sz="2000" smtClean="0"/>
              <a:t>Los estándares de calidad que se aplican al proyecto.</a:t>
            </a:r>
          </a:p>
          <a:p>
            <a:pPr lvl="1" algn="just"/>
            <a:r>
              <a:rPr lang="es-CR" sz="2000" smtClean="0"/>
              <a:t>Las personas que participarán en la gestión de la calidad, cuándo, y cuáles serán sus funciones específicas.</a:t>
            </a:r>
          </a:p>
          <a:p>
            <a:pPr lvl="1" algn="just"/>
            <a:r>
              <a:rPr lang="es-CR" sz="2000" smtClean="0"/>
              <a:t>La revisión de las decisiones anteriores para asegurarse de que esas decisiones son correctas. </a:t>
            </a:r>
          </a:p>
          <a:p>
            <a:pPr lvl="1" algn="just"/>
            <a:r>
              <a:rPr lang="es-CR" sz="2000" smtClean="0"/>
              <a:t>Las reuniones que se celebrarán para hacerle frente a la calidad.</a:t>
            </a:r>
          </a:p>
          <a:p>
            <a:pPr lvl="1" algn="just"/>
            <a:r>
              <a:rPr lang="es-CR" sz="2000" smtClean="0"/>
              <a:t>Los informes que abordarán la calidad.</a:t>
            </a:r>
          </a:p>
          <a:p>
            <a:pPr lvl="1" algn="just"/>
            <a:r>
              <a:rPr lang="es-CR" sz="2000" smtClean="0"/>
              <a:t>Las métricas que se utilizarán para medir la calidad.</a:t>
            </a:r>
          </a:p>
          <a:p>
            <a:pPr lvl="1" algn="just"/>
            <a:r>
              <a:rPr lang="es-CR" sz="2000" smtClean="0"/>
              <a:t>Los entregables del proyecto que serán medidos y cuándo se realizará dicha medición.</a:t>
            </a: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179388" y="1052513"/>
            <a:ext cx="8229600" cy="1143000"/>
          </a:xfrm>
        </p:spPr>
        <p:txBody>
          <a:bodyPr/>
          <a:lstStyle/>
          <a:p>
            <a:pPr eaLnBrk="1" hangingPunct="1"/>
            <a:r>
              <a:rPr lang="en-US" smtClean="0"/>
              <a:t>Métricas</a:t>
            </a:r>
          </a:p>
        </p:txBody>
      </p:sp>
      <p:sp>
        <p:nvSpPr>
          <p:cNvPr id="5123" name="Content Placeholder 2"/>
          <p:cNvSpPr>
            <a:spLocks noGrp="1"/>
          </p:cNvSpPr>
          <p:nvPr>
            <p:ph idx="4294967295"/>
          </p:nvPr>
        </p:nvSpPr>
        <p:spPr>
          <a:xfrm>
            <a:off x="323850" y="2212975"/>
            <a:ext cx="8229600" cy="4525963"/>
          </a:xfrm>
        </p:spPr>
        <p:txBody>
          <a:bodyPr/>
          <a:lstStyle/>
          <a:p>
            <a:pPr algn="just"/>
            <a:r>
              <a:rPr lang="es-CR" sz="2800" smtClean="0"/>
              <a:t>Aspectos del proyecto que son importantes de medir y (en la mayoría de los casos) se define un rango de aceptación.</a:t>
            </a:r>
          </a:p>
          <a:p>
            <a:pPr algn="just"/>
            <a:r>
              <a:rPr lang="es-CR" sz="2800" smtClean="0"/>
              <a:t>Proporcionan información sobre cómo está el proyecto y permiten tomar decisiones acerca de cambios.</a:t>
            </a: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615950" y="1412875"/>
            <a:ext cx="6851650" cy="1143000"/>
          </a:xfrm>
        </p:spPr>
        <p:txBody>
          <a:bodyPr/>
          <a:lstStyle/>
          <a:p>
            <a:pPr eaLnBrk="1" hangingPunct="1"/>
            <a:r>
              <a:rPr lang="en-US" smtClean="0"/>
              <a:t>Plan de Mejoras del Proceso</a:t>
            </a:r>
          </a:p>
        </p:txBody>
      </p:sp>
      <p:sp>
        <p:nvSpPr>
          <p:cNvPr id="7171" name="Content Placeholder 2"/>
          <p:cNvSpPr>
            <a:spLocks noGrp="1"/>
          </p:cNvSpPr>
          <p:nvPr>
            <p:ph idx="4294967295"/>
          </p:nvPr>
        </p:nvSpPr>
        <p:spPr>
          <a:xfrm>
            <a:off x="395288" y="2781300"/>
            <a:ext cx="8229600" cy="4525963"/>
          </a:xfrm>
        </p:spPr>
        <p:txBody>
          <a:bodyPr/>
          <a:lstStyle/>
          <a:p>
            <a:pPr algn="just"/>
            <a:r>
              <a:rPr lang="es-CR" smtClean="0"/>
              <a:t>Plan para la mejora de los procesos presentes en el proyecto.</a:t>
            </a:r>
          </a:p>
          <a:p>
            <a:pPr algn="just"/>
            <a:r>
              <a:rPr lang="es-CR" smtClean="0"/>
              <a:t>Ayuda a ahorrar tiempo al aumentar la eficiencia y prevenir los problemas.</a:t>
            </a:r>
          </a:p>
          <a:p>
            <a:pPr algn="just"/>
            <a:r>
              <a:rPr lang="es-CR" smtClean="0"/>
              <a:t>Ahorra dinero e incrementa la probabilidad de que el cliente quede satisfecho.</a:t>
            </a:r>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252413" y="1052513"/>
            <a:ext cx="8424863" cy="1143000"/>
          </a:xfrm>
        </p:spPr>
        <p:txBody>
          <a:bodyPr/>
          <a:lstStyle/>
          <a:p>
            <a:pPr eaLnBrk="1" hangingPunct="1"/>
            <a:r>
              <a:rPr lang="en-US" sz="4000" smtClean="0"/>
              <a:t>Mejora Continua (Kaizen)</a:t>
            </a:r>
          </a:p>
        </p:txBody>
      </p:sp>
      <p:sp>
        <p:nvSpPr>
          <p:cNvPr id="8195" name="Content Placeholder 2"/>
          <p:cNvSpPr>
            <a:spLocks noGrp="1"/>
          </p:cNvSpPr>
          <p:nvPr>
            <p:ph idx="4294967295"/>
          </p:nvPr>
        </p:nvSpPr>
        <p:spPr>
          <a:xfrm>
            <a:off x="323850" y="2174875"/>
            <a:ext cx="8229600" cy="4525963"/>
          </a:xfrm>
        </p:spPr>
        <p:txBody>
          <a:bodyPr/>
          <a:lstStyle/>
          <a:p>
            <a:pPr algn="just"/>
            <a:r>
              <a:rPr lang="es-CR" smtClean="0"/>
              <a:t>Implica la búsqueda continua de pequeñas mejoras en la calidad.</a:t>
            </a:r>
          </a:p>
          <a:p>
            <a:pPr algn="just"/>
            <a:r>
              <a:rPr lang="es-CR" smtClean="0"/>
              <a:t>En Japón Kaizen significa “alterar” (Kai) y “hacerlo mejor o mejorar” (Zen).</a:t>
            </a:r>
          </a:p>
          <a:p>
            <a:pPr algn="just"/>
            <a:r>
              <a:rPr lang="es-CR" smtClean="0"/>
              <a:t>Kaizen es un término general, mientras que la mejora continua es un movimiento de calidad.</a:t>
            </a:r>
          </a:p>
          <a:p>
            <a:pPr algn="just"/>
            <a:r>
              <a:rPr lang="es-CR" smtClean="0"/>
              <a:t>Para el examen Kaizen = Mejora Continua.</a:t>
            </a: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706090"/>
          </a:xfrm>
        </p:spPr>
        <p:txBody>
          <a:bodyPr/>
          <a:lstStyle/>
          <a:p>
            <a:r>
              <a:rPr lang="es-CR" sz="4000" dirty="0" smtClean="0"/>
              <a:t>Realizar el Aseguramiento de Calidad</a:t>
            </a:r>
            <a:endParaRPr lang="es-CR" sz="4000" dirty="0"/>
          </a:p>
        </p:txBody>
      </p:sp>
      <p:sp>
        <p:nvSpPr>
          <p:cNvPr id="3" name="2 Marcador de contenido"/>
          <p:cNvSpPr>
            <a:spLocks noGrp="1"/>
          </p:cNvSpPr>
          <p:nvPr>
            <p:ph idx="1"/>
          </p:nvPr>
        </p:nvSpPr>
        <p:spPr>
          <a:xfrm>
            <a:off x="457200" y="1844824"/>
            <a:ext cx="8229600" cy="4752528"/>
          </a:xfrm>
        </p:spPr>
        <p:txBody>
          <a:bodyPr/>
          <a:lstStyle/>
          <a:p>
            <a:pPr algn="just"/>
            <a:r>
              <a:rPr lang="es-CR" sz="2800" dirty="0" smtClean="0"/>
              <a:t>Proceso de auditar los requisitos de calidad y los resultados obtenidos a partir de las medias de control de calidad. </a:t>
            </a:r>
          </a:p>
          <a:p>
            <a:pPr algn="just"/>
            <a:r>
              <a:rPr lang="es-CR" sz="2800" dirty="0" smtClean="0"/>
              <a:t>Se verifica que se estén implementando todos los procesos y normas definidas en el plan de calidad.</a:t>
            </a:r>
          </a:p>
          <a:p>
            <a:pPr algn="just"/>
            <a:r>
              <a:rPr lang="es-CR" sz="2800" dirty="0" smtClean="0"/>
              <a:t>Entradas:</a:t>
            </a:r>
          </a:p>
          <a:p>
            <a:pPr lvl="1" algn="just"/>
            <a:r>
              <a:rPr lang="es-CR" sz="2400" dirty="0" smtClean="0"/>
              <a:t>Plan de gestión de calidad</a:t>
            </a:r>
          </a:p>
          <a:p>
            <a:pPr lvl="1" algn="just"/>
            <a:r>
              <a:rPr lang="es-CR" sz="2400" dirty="0" smtClean="0"/>
              <a:t>Métricas de calidad</a:t>
            </a:r>
          </a:p>
          <a:p>
            <a:pPr lvl="1" algn="just"/>
            <a:r>
              <a:rPr lang="es-CR" sz="2400" dirty="0" smtClean="0"/>
              <a:t>Mediciones de control de calidad</a:t>
            </a:r>
          </a:p>
          <a:p>
            <a:pPr lvl="1" algn="just"/>
            <a:r>
              <a:rPr lang="es-CR" sz="2400" dirty="0" smtClean="0"/>
              <a:t>Documentos del proyecto</a:t>
            </a:r>
            <a:endParaRPr lang="es-CR" sz="2400"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395288" y="1031875"/>
            <a:ext cx="6707187" cy="1143000"/>
          </a:xfrm>
        </p:spPr>
        <p:txBody>
          <a:bodyPr/>
          <a:lstStyle/>
          <a:p>
            <a:pPr eaLnBrk="1" hangingPunct="1"/>
            <a:r>
              <a:rPr lang="en-US" smtClean="0"/>
              <a:t>Responsibilidad por Calidad</a:t>
            </a:r>
          </a:p>
        </p:txBody>
      </p:sp>
      <p:sp>
        <p:nvSpPr>
          <p:cNvPr id="32771" name="Content Placeholder 2"/>
          <p:cNvSpPr>
            <a:spLocks noGrp="1"/>
          </p:cNvSpPr>
          <p:nvPr>
            <p:ph idx="4294967295"/>
          </p:nvPr>
        </p:nvSpPr>
        <p:spPr>
          <a:xfrm>
            <a:off x="395288" y="2357438"/>
            <a:ext cx="8229600" cy="4525962"/>
          </a:xfrm>
        </p:spPr>
        <p:txBody>
          <a:bodyPr/>
          <a:lstStyle/>
          <a:p>
            <a:pPr algn="just"/>
            <a:r>
              <a:rPr lang="es-CR" smtClean="0"/>
              <a:t>Toda la organización tiene responsabilidades relacionadas con la calidad.</a:t>
            </a:r>
          </a:p>
          <a:p>
            <a:pPr algn="just"/>
            <a:r>
              <a:rPr lang="es-CR" smtClean="0"/>
              <a:t>El director de proyecto tiene la responsabilidad última de la calidad del producto del proyecto, pero cada miembro del equipo debe revisar su trabajo mediante la inspección.</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706090"/>
          </a:xfrm>
        </p:spPr>
        <p:txBody>
          <a:bodyPr/>
          <a:lstStyle/>
          <a:p>
            <a:r>
              <a:rPr lang="es-CR" sz="4000" dirty="0" smtClean="0"/>
              <a:t>Realizar el Aseguramiento de Calidad</a:t>
            </a:r>
            <a:endParaRPr lang="es-CR" sz="4000" dirty="0"/>
          </a:p>
        </p:txBody>
      </p:sp>
      <p:sp>
        <p:nvSpPr>
          <p:cNvPr id="3" name="2 Marcador de contenido"/>
          <p:cNvSpPr>
            <a:spLocks noGrp="1"/>
          </p:cNvSpPr>
          <p:nvPr>
            <p:ph idx="1"/>
          </p:nvPr>
        </p:nvSpPr>
        <p:spPr>
          <a:xfrm>
            <a:off x="457200" y="1844824"/>
            <a:ext cx="8229600" cy="4752528"/>
          </a:xfrm>
        </p:spPr>
        <p:txBody>
          <a:bodyPr/>
          <a:lstStyle/>
          <a:p>
            <a:pPr algn="just"/>
            <a:r>
              <a:rPr lang="es-CR" dirty="0" smtClean="0"/>
              <a:t>Herramientas:</a:t>
            </a:r>
          </a:p>
          <a:p>
            <a:pPr lvl="1" algn="just"/>
            <a:r>
              <a:rPr lang="es-CR" dirty="0" smtClean="0"/>
              <a:t>Herramientas de gestión y control </a:t>
            </a:r>
          </a:p>
          <a:p>
            <a:pPr lvl="2" algn="just"/>
            <a:r>
              <a:rPr lang="es-CR" sz="2000" dirty="0" smtClean="0"/>
              <a:t>Diagramas de afinidad</a:t>
            </a:r>
          </a:p>
          <a:p>
            <a:pPr lvl="2" algn="just"/>
            <a:r>
              <a:rPr lang="es-CR" sz="2000" dirty="0" smtClean="0"/>
              <a:t>Graficas de programación de decisiones de proceso</a:t>
            </a:r>
          </a:p>
          <a:p>
            <a:pPr lvl="2" algn="just"/>
            <a:r>
              <a:rPr lang="es-CR" sz="2000" dirty="0" smtClean="0"/>
              <a:t>Diagramas de árbol </a:t>
            </a:r>
          </a:p>
          <a:p>
            <a:pPr lvl="2" algn="just"/>
            <a:r>
              <a:rPr lang="es-CR" sz="2000" dirty="0" smtClean="0"/>
              <a:t>Matrices de priorización </a:t>
            </a:r>
          </a:p>
          <a:p>
            <a:pPr lvl="2" algn="just"/>
            <a:r>
              <a:rPr lang="es-CR" sz="2000" dirty="0" smtClean="0"/>
              <a:t>otros</a:t>
            </a:r>
          </a:p>
          <a:p>
            <a:pPr lvl="1" algn="just"/>
            <a:r>
              <a:rPr lang="es-CR" dirty="0" smtClean="0"/>
              <a:t>Auditorias de Calidad</a:t>
            </a:r>
          </a:p>
          <a:p>
            <a:pPr lvl="1" algn="just"/>
            <a:r>
              <a:rPr lang="es-CR" dirty="0" smtClean="0"/>
              <a:t>Análisis de Proceso</a:t>
            </a:r>
            <a:endParaRPr lang="es-CR" dirty="0"/>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0" y="1125538"/>
            <a:ext cx="8229600" cy="1143000"/>
          </a:xfrm>
        </p:spPr>
        <p:txBody>
          <a:bodyPr/>
          <a:lstStyle/>
          <a:p>
            <a:pPr eaLnBrk="1" hangingPunct="1"/>
            <a:r>
              <a:rPr lang="en-US" smtClean="0"/>
              <a:t>Análisis del Proceso</a:t>
            </a:r>
          </a:p>
        </p:txBody>
      </p:sp>
      <p:sp>
        <p:nvSpPr>
          <p:cNvPr id="9219" name="Content Placeholder 2"/>
          <p:cNvSpPr>
            <a:spLocks noGrp="1"/>
          </p:cNvSpPr>
          <p:nvPr>
            <p:ph idx="4294967295"/>
          </p:nvPr>
        </p:nvSpPr>
        <p:spPr>
          <a:xfrm>
            <a:off x="533400" y="2179638"/>
            <a:ext cx="8229600" cy="4525962"/>
          </a:xfrm>
        </p:spPr>
        <p:txBody>
          <a:bodyPr/>
          <a:lstStyle/>
          <a:p>
            <a:pPr algn="just"/>
            <a:r>
              <a:rPr lang="es-CR" smtClean="0"/>
              <a:t>Análisis del proceso es una parte de la mejora continua e identifica las mejoras que podrían ser necesarias en los procesos.</a:t>
            </a:r>
          </a:p>
          <a:p>
            <a:pPr algn="just"/>
            <a:r>
              <a:rPr lang="es-CR" smtClean="0"/>
              <a:t>Se utiliza cuando las actividades se repiten constantemente en la EDT.</a:t>
            </a:r>
          </a:p>
          <a:p>
            <a:pPr algn="just"/>
            <a:r>
              <a:rPr lang="es-CR" smtClean="0"/>
              <a:t>Las lecciones aprendidas en las primeras iteraciones se utilizan para mejorar el proceso en los procesos restantes.</a:t>
            </a:r>
            <a:endParaRPr lang="en-US" smtClean="0"/>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a:xfrm>
            <a:off x="127000" y="957263"/>
            <a:ext cx="8229600" cy="1143000"/>
          </a:xfrm>
        </p:spPr>
        <p:txBody>
          <a:bodyPr/>
          <a:lstStyle/>
          <a:p>
            <a:pPr eaLnBrk="1" hangingPunct="1"/>
            <a:r>
              <a:rPr lang="en-US" smtClean="0"/>
              <a:t>Auditorías de Calidad</a:t>
            </a:r>
          </a:p>
        </p:txBody>
      </p:sp>
      <p:sp>
        <p:nvSpPr>
          <p:cNvPr id="29699" name="Content Placeholder 2"/>
          <p:cNvSpPr>
            <a:spLocks noGrp="1"/>
          </p:cNvSpPr>
          <p:nvPr>
            <p:ph idx="4294967295"/>
          </p:nvPr>
        </p:nvSpPr>
        <p:spPr>
          <a:xfrm>
            <a:off x="323850" y="2322513"/>
            <a:ext cx="8229600" cy="4525962"/>
          </a:xfrm>
        </p:spPr>
        <p:txBody>
          <a:bodyPr/>
          <a:lstStyle/>
          <a:p>
            <a:pPr algn="just"/>
            <a:r>
              <a:rPr lang="es-CR" smtClean="0"/>
              <a:t>Se utilizan para determinar si usted y su proyecto está cumpliendo con las políticas de la empresa, los estándares y procedimientos así como para determinar si las políticas, estándares y procedimientos que se utilizan son eficientes y eficaces.</a:t>
            </a: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706090"/>
          </a:xfrm>
        </p:spPr>
        <p:txBody>
          <a:bodyPr/>
          <a:lstStyle/>
          <a:p>
            <a:r>
              <a:rPr lang="es-CR" sz="4000" dirty="0" smtClean="0"/>
              <a:t>Realizar el Aseguramiento de Calidad</a:t>
            </a:r>
            <a:endParaRPr lang="es-CR" sz="4000" dirty="0"/>
          </a:p>
        </p:txBody>
      </p:sp>
      <p:sp>
        <p:nvSpPr>
          <p:cNvPr id="3" name="2 Marcador de contenido"/>
          <p:cNvSpPr>
            <a:spLocks noGrp="1"/>
          </p:cNvSpPr>
          <p:nvPr>
            <p:ph idx="1"/>
          </p:nvPr>
        </p:nvSpPr>
        <p:spPr>
          <a:xfrm>
            <a:off x="457200" y="1844824"/>
            <a:ext cx="8229600" cy="4752528"/>
          </a:xfrm>
        </p:spPr>
        <p:txBody>
          <a:bodyPr/>
          <a:lstStyle/>
          <a:p>
            <a:pPr algn="just"/>
            <a:r>
              <a:rPr lang="es-CR" dirty="0" smtClean="0"/>
              <a:t>Salidas:</a:t>
            </a:r>
          </a:p>
          <a:p>
            <a:pPr lvl="1" algn="just"/>
            <a:r>
              <a:rPr lang="es-CR" dirty="0" smtClean="0"/>
              <a:t>Solicitudes de cambio</a:t>
            </a:r>
          </a:p>
          <a:p>
            <a:pPr lvl="1" algn="just"/>
            <a:r>
              <a:rPr lang="es-CR" dirty="0" smtClean="0"/>
              <a:t>Actualizaciones al plan </a:t>
            </a:r>
          </a:p>
          <a:p>
            <a:pPr lvl="1" algn="just"/>
            <a:r>
              <a:rPr lang="es-CR" dirty="0" smtClean="0"/>
              <a:t>Actualizaciones a los documentos</a:t>
            </a:r>
          </a:p>
          <a:p>
            <a:pPr lvl="1" algn="just"/>
            <a:r>
              <a:rPr lang="es-CR" dirty="0" smtClean="0"/>
              <a:t>Actualizaciones a los activos</a:t>
            </a:r>
          </a:p>
          <a:p>
            <a:pPr lvl="1" algn="just"/>
            <a:endParaRPr lang="es-CR" sz="2000" dirty="0"/>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504056"/>
          </a:xfrm>
        </p:spPr>
        <p:txBody>
          <a:bodyPr/>
          <a:lstStyle/>
          <a:p>
            <a:r>
              <a:rPr lang="es-CR" dirty="0" smtClean="0"/>
              <a:t>Controlar la Calidad</a:t>
            </a:r>
            <a:endParaRPr lang="es-CR" dirty="0"/>
          </a:p>
        </p:txBody>
      </p:sp>
      <p:sp>
        <p:nvSpPr>
          <p:cNvPr id="3" name="2 Marcador de contenido"/>
          <p:cNvSpPr>
            <a:spLocks noGrp="1"/>
          </p:cNvSpPr>
          <p:nvPr>
            <p:ph idx="1"/>
          </p:nvPr>
        </p:nvSpPr>
        <p:spPr>
          <a:xfrm>
            <a:off x="457200" y="1700808"/>
            <a:ext cx="8229600" cy="4896544"/>
          </a:xfrm>
        </p:spPr>
        <p:txBody>
          <a:bodyPr/>
          <a:lstStyle/>
          <a:p>
            <a:r>
              <a:rPr lang="es-CR" sz="2800" dirty="0" smtClean="0"/>
              <a:t>Proceso de monitoreo y registro de los resultados de la ejecución de las actividades de calidad.</a:t>
            </a:r>
          </a:p>
          <a:p>
            <a:r>
              <a:rPr lang="es-CR" sz="2800" dirty="0" smtClean="0"/>
              <a:t>Con el objetivo de </a:t>
            </a:r>
            <a:r>
              <a:rPr lang="es-CR" sz="2800" u="sng" dirty="0" smtClean="0"/>
              <a:t>Evaluar</a:t>
            </a:r>
            <a:r>
              <a:rPr lang="es-CR" sz="2800" dirty="0" smtClean="0"/>
              <a:t> el desempeño y </a:t>
            </a:r>
            <a:r>
              <a:rPr lang="es-CR" sz="2800" u="sng" dirty="0" smtClean="0"/>
              <a:t>Recomendar</a:t>
            </a:r>
            <a:r>
              <a:rPr lang="es-CR" sz="2800" dirty="0" smtClean="0"/>
              <a:t> cambios. </a:t>
            </a:r>
            <a:r>
              <a:rPr lang="es-CR" sz="2800" i="1" dirty="0" smtClean="0"/>
              <a:t>Que se cumplan las normas</a:t>
            </a:r>
            <a:r>
              <a:rPr lang="es-CR" sz="2800" dirty="0" smtClean="0"/>
              <a:t>.</a:t>
            </a:r>
          </a:p>
          <a:p>
            <a:r>
              <a:rPr lang="es-CR" sz="2800" dirty="0" smtClean="0"/>
              <a:t>Entradas:</a:t>
            </a:r>
          </a:p>
          <a:p>
            <a:pPr lvl="1"/>
            <a:r>
              <a:rPr lang="es-CR" sz="2400" dirty="0" smtClean="0"/>
              <a:t>Plan del proyecto</a:t>
            </a:r>
          </a:p>
          <a:p>
            <a:pPr lvl="1"/>
            <a:r>
              <a:rPr lang="es-CR" sz="2400" dirty="0" smtClean="0"/>
              <a:t>Métricas de calidad</a:t>
            </a:r>
          </a:p>
          <a:p>
            <a:pPr lvl="1"/>
            <a:r>
              <a:rPr lang="es-CR" sz="2400" dirty="0" smtClean="0"/>
              <a:t>Lista de verificación</a:t>
            </a:r>
          </a:p>
          <a:p>
            <a:pPr lvl="1"/>
            <a:r>
              <a:rPr lang="es-CR" sz="2400" dirty="0" smtClean="0"/>
              <a:t>Solicitudes de cambio aprobadas</a:t>
            </a:r>
          </a:p>
          <a:p>
            <a:pPr lvl="1"/>
            <a:r>
              <a:rPr lang="es-CR" sz="2400" u="sng" dirty="0" smtClean="0"/>
              <a:t>Entregables</a:t>
            </a:r>
          </a:p>
          <a:p>
            <a:pPr lvl="1"/>
            <a:r>
              <a:rPr lang="es-CR" sz="2400" dirty="0" smtClean="0"/>
              <a:t>Documentos del proyecto, activos de la organización</a:t>
            </a:r>
            <a:endParaRPr lang="es-CR" sz="2400" dirty="0"/>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706090"/>
          </a:xfrm>
        </p:spPr>
        <p:txBody>
          <a:bodyPr/>
          <a:lstStyle/>
          <a:p>
            <a:r>
              <a:rPr lang="es-CR" dirty="0" smtClean="0"/>
              <a:t>Controlar la Calidad</a:t>
            </a:r>
            <a:endParaRPr lang="es-CR" dirty="0"/>
          </a:p>
        </p:txBody>
      </p:sp>
      <p:sp>
        <p:nvSpPr>
          <p:cNvPr id="3" name="2 Marcador de contenido"/>
          <p:cNvSpPr>
            <a:spLocks noGrp="1"/>
          </p:cNvSpPr>
          <p:nvPr>
            <p:ph idx="1"/>
          </p:nvPr>
        </p:nvSpPr>
        <p:spPr>
          <a:xfrm>
            <a:off x="457200" y="1844824"/>
            <a:ext cx="8229600" cy="4752528"/>
          </a:xfrm>
        </p:spPr>
        <p:txBody>
          <a:bodyPr/>
          <a:lstStyle/>
          <a:p>
            <a:r>
              <a:rPr lang="es-CR" dirty="0" smtClean="0"/>
              <a:t>Herramientas:</a:t>
            </a:r>
          </a:p>
          <a:p>
            <a:pPr lvl="1"/>
            <a:r>
              <a:rPr lang="es-CR" dirty="0" smtClean="0"/>
              <a:t>Siete herramientas básicas de Calidad</a:t>
            </a:r>
          </a:p>
          <a:p>
            <a:pPr lvl="1"/>
            <a:r>
              <a:rPr lang="es-CR" dirty="0" smtClean="0"/>
              <a:t>Muestreo estadístico </a:t>
            </a:r>
          </a:p>
          <a:p>
            <a:pPr lvl="1"/>
            <a:r>
              <a:rPr lang="es-CR" dirty="0" smtClean="0"/>
              <a:t>Inspección </a:t>
            </a:r>
          </a:p>
          <a:p>
            <a:pPr lvl="1"/>
            <a:r>
              <a:rPr lang="es-CR" dirty="0" smtClean="0"/>
              <a:t>Revisión de solicitudes de cambio aprobadas</a:t>
            </a:r>
            <a:endParaRPr lang="es-CR" dirty="0"/>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33338" y="981075"/>
            <a:ext cx="8229600" cy="1143000"/>
          </a:xfrm>
        </p:spPr>
        <p:txBody>
          <a:bodyPr/>
          <a:lstStyle/>
          <a:p>
            <a:pPr eaLnBrk="1" hangingPunct="1"/>
            <a:r>
              <a:rPr lang="en-US" smtClean="0"/>
              <a:t>Diagrama de Control</a:t>
            </a:r>
          </a:p>
        </p:txBody>
      </p:sp>
      <p:sp>
        <p:nvSpPr>
          <p:cNvPr id="10243" name="Content Placeholder 2"/>
          <p:cNvSpPr>
            <a:spLocks noGrp="1"/>
          </p:cNvSpPr>
          <p:nvPr>
            <p:ph idx="4294967295"/>
          </p:nvPr>
        </p:nvSpPr>
        <p:spPr>
          <a:xfrm>
            <a:off x="323850" y="2085975"/>
            <a:ext cx="8229600" cy="4525963"/>
          </a:xfrm>
        </p:spPr>
        <p:txBody>
          <a:bodyPr/>
          <a:lstStyle/>
          <a:p>
            <a:pPr algn="just"/>
            <a:r>
              <a:rPr lang="es-CR" sz="2400" dirty="0" smtClean="0"/>
              <a:t>Establecido en el proceso de Planificar la Calidad, como parte del esfuerzo por determinar qué será la calidad en el proyecto.</a:t>
            </a:r>
          </a:p>
          <a:p>
            <a:pPr algn="just"/>
            <a:r>
              <a:rPr lang="es-CR" sz="2400" dirty="0" smtClean="0"/>
              <a:t>Utilizado en Realizar el Control de Calidad, para determinar si un proceso está dentro de límites aceptables.</a:t>
            </a:r>
          </a:p>
          <a:p>
            <a:pPr algn="just"/>
            <a:r>
              <a:rPr lang="es-CR" sz="2400" dirty="0" smtClean="0"/>
              <a:t>Ayuda a monitorear la producción y otros procesos para determinar si los procesos están dentro de los límites aceptables (el proceso, el trabajo, o lo que sea que se mida como parte del control), o si se necesita alguna acción (el proceso, el trabajo, o lo que sea que se mida que esté fuera de control).</a:t>
            </a:r>
          </a:p>
        </p:txBody>
      </p:sp>
      <p:pic>
        <p:nvPicPr>
          <p:cNvPr id="87042" name="Picture 2"/>
          <p:cNvPicPr>
            <a:picLocks noChangeAspect="1" noChangeArrowheads="1"/>
          </p:cNvPicPr>
          <p:nvPr/>
        </p:nvPicPr>
        <p:blipFill>
          <a:blip r:embed="rId2" cstate="print"/>
          <a:srcRect/>
          <a:stretch>
            <a:fillRect/>
          </a:stretch>
        </p:blipFill>
        <p:spPr bwMode="auto">
          <a:xfrm>
            <a:off x="827584" y="1988840"/>
            <a:ext cx="7945012" cy="4032448"/>
          </a:xfrm>
          <a:prstGeom prst="rect">
            <a:avLst/>
          </a:prstGeom>
          <a:noFill/>
          <a:ln w="9525">
            <a:noFill/>
            <a:miter lim="800000"/>
            <a:headEnd/>
            <a:tailEnd/>
          </a:ln>
        </p:spPr>
      </p:pic>
      <p:sp>
        <p:nvSpPr>
          <p:cNvPr id="7"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7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179388" y="908050"/>
            <a:ext cx="8229600" cy="1143000"/>
          </a:xfrm>
        </p:spPr>
        <p:txBody>
          <a:bodyPr/>
          <a:lstStyle/>
          <a:p>
            <a:pPr eaLnBrk="1" hangingPunct="1"/>
            <a:r>
              <a:rPr lang="en-US" smtClean="0"/>
              <a:t>Diagrama de Control</a:t>
            </a:r>
          </a:p>
        </p:txBody>
      </p:sp>
      <p:sp>
        <p:nvSpPr>
          <p:cNvPr id="11267" name="Content Placeholder 2"/>
          <p:cNvSpPr>
            <a:spLocks noGrp="1"/>
          </p:cNvSpPr>
          <p:nvPr>
            <p:ph idx="4294967295"/>
          </p:nvPr>
        </p:nvSpPr>
        <p:spPr>
          <a:xfrm>
            <a:off x="395288" y="1957388"/>
            <a:ext cx="8229600" cy="4525962"/>
          </a:xfrm>
        </p:spPr>
        <p:txBody>
          <a:bodyPr/>
          <a:lstStyle/>
          <a:p>
            <a:pPr algn="just"/>
            <a:r>
              <a:rPr lang="es-CR" sz="2800" b="1" smtClean="0"/>
              <a:t>"Causa especial de variación" </a:t>
            </a:r>
            <a:r>
              <a:rPr lang="es-CR" sz="2800" smtClean="0"/>
              <a:t>significa que el proceso está fuera de control.</a:t>
            </a:r>
          </a:p>
          <a:p>
            <a:pPr algn="just"/>
            <a:r>
              <a:rPr lang="es-CR" sz="2800" smtClean="0"/>
              <a:t>Los</a:t>
            </a:r>
            <a:r>
              <a:rPr lang="es-CR" sz="2800" b="1" smtClean="0"/>
              <a:t> límites de control superior e inferior</a:t>
            </a:r>
            <a:r>
              <a:rPr lang="es-CR" sz="2800" smtClean="0"/>
              <a:t> son el rango aceptable de variación de un proceso. Se muestran como dos líneas de puntos en un diagrama de control.</a:t>
            </a:r>
          </a:p>
          <a:p>
            <a:pPr algn="just"/>
            <a:r>
              <a:rPr lang="es-CR" sz="2800" smtClean="0"/>
              <a:t>La</a:t>
            </a:r>
            <a:r>
              <a:rPr lang="es-CR" sz="2800" b="1" smtClean="0"/>
              <a:t> media (promedio)</a:t>
            </a:r>
            <a:r>
              <a:rPr lang="es-CR" sz="2800" smtClean="0"/>
              <a:t> está indicada por una línea en el medio del diagrama de control. Muestra el centro del rango de variación aceptable del proceso.</a:t>
            </a: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25400" y="908050"/>
            <a:ext cx="8229600" cy="1143000"/>
          </a:xfrm>
        </p:spPr>
        <p:txBody>
          <a:bodyPr/>
          <a:lstStyle/>
          <a:p>
            <a:pPr eaLnBrk="1" hangingPunct="1"/>
            <a:r>
              <a:rPr lang="en-US" smtClean="0"/>
              <a:t>Diagrama de Control</a:t>
            </a:r>
          </a:p>
        </p:txBody>
      </p:sp>
      <p:sp>
        <p:nvSpPr>
          <p:cNvPr id="12291" name="Content Placeholder 2"/>
          <p:cNvSpPr>
            <a:spLocks noGrp="1"/>
          </p:cNvSpPr>
          <p:nvPr>
            <p:ph idx="4294967295"/>
          </p:nvPr>
        </p:nvSpPr>
        <p:spPr>
          <a:xfrm>
            <a:off x="323850" y="1951038"/>
            <a:ext cx="8229600" cy="4525962"/>
          </a:xfrm>
        </p:spPr>
        <p:txBody>
          <a:bodyPr/>
          <a:lstStyle/>
          <a:p>
            <a:pPr algn="just"/>
            <a:r>
              <a:rPr lang="es-CR" sz="2800" smtClean="0"/>
              <a:t>Los </a:t>
            </a:r>
            <a:r>
              <a:rPr lang="es-CR" sz="2800" b="1" smtClean="0"/>
              <a:t>límites de las especificaciones </a:t>
            </a:r>
            <a:r>
              <a:rPr lang="es-CR" sz="2800" smtClean="0"/>
              <a:t>representan las expectativas del cliente o los requisitos contractuales para el rendimiento y la calidad en el proyecto.</a:t>
            </a:r>
          </a:p>
          <a:p>
            <a:pPr algn="just"/>
            <a:r>
              <a:rPr lang="es-CR" sz="2800" smtClean="0"/>
              <a:t>Son características del proceso medido y no son inherentes.</a:t>
            </a:r>
          </a:p>
          <a:p>
            <a:pPr algn="just"/>
            <a:r>
              <a:rPr lang="es-CR" sz="2800" smtClean="0"/>
              <a:t>En otras palabras, los límites de las especificaciones no se calculan basados en el diagrama de control, son entradas del cliente. Por lo tanto, pueden aparecer ya sea dentro o fuera de los límites de control.</a:t>
            </a: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15875" y="981075"/>
            <a:ext cx="8229600" cy="1143000"/>
          </a:xfrm>
        </p:spPr>
        <p:txBody>
          <a:bodyPr/>
          <a:lstStyle/>
          <a:p>
            <a:pPr eaLnBrk="1" hangingPunct="1"/>
            <a:r>
              <a:rPr lang="en-US" smtClean="0"/>
              <a:t>Diagrama de Control</a:t>
            </a:r>
          </a:p>
        </p:txBody>
      </p:sp>
      <p:sp>
        <p:nvSpPr>
          <p:cNvPr id="13315" name="Content Placeholder 2"/>
          <p:cNvSpPr>
            <a:spLocks noGrp="1"/>
          </p:cNvSpPr>
          <p:nvPr>
            <p:ph idx="4294967295"/>
          </p:nvPr>
        </p:nvSpPr>
        <p:spPr>
          <a:xfrm>
            <a:off x="395288" y="2332038"/>
            <a:ext cx="8229600" cy="4525962"/>
          </a:xfrm>
        </p:spPr>
        <p:txBody>
          <a:bodyPr/>
          <a:lstStyle/>
          <a:p>
            <a:pPr algn="just"/>
            <a:r>
              <a:rPr lang="es-CR" sz="2800" b="1" smtClean="0"/>
              <a:t>Proceso fuera de control: </a:t>
            </a:r>
            <a:r>
              <a:rPr lang="es-CR" sz="2800" smtClean="0"/>
              <a:t>El proceso está fuera de un estado de control estadístico en cualquiera de las siguientes dos circunstancias:</a:t>
            </a:r>
          </a:p>
          <a:p>
            <a:pPr algn="just"/>
            <a:r>
              <a:rPr lang="es-CR" sz="2800" smtClean="0"/>
              <a:t>Un punto de los datos se encuentra fuera de los límites de control superior o inferior.</a:t>
            </a:r>
          </a:p>
          <a:p>
            <a:pPr algn="just"/>
            <a:r>
              <a:rPr lang="es-CR" sz="2800" smtClean="0"/>
              <a:t>Hay puntos de datos no aleatorios, los cuales pueden estar dentro de los límites de control superior e inferior, tales como la regla de los siete.</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490066"/>
          </a:xfrm>
        </p:spPr>
        <p:txBody>
          <a:bodyPr/>
          <a:lstStyle/>
          <a:p>
            <a:r>
              <a:rPr lang="es-CR" dirty="0" smtClean="0"/>
              <a:t>Teóricos de la Calidad</a:t>
            </a:r>
            <a:endParaRPr lang="es-CR" dirty="0"/>
          </a:p>
        </p:txBody>
      </p:sp>
      <p:pic>
        <p:nvPicPr>
          <p:cNvPr id="78850" name="Picture 2"/>
          <p:cNvPicPr>
            <a:picLocks noChangeAspect="1" noChangeArrowheads="1"/>
          </p:cNvPicPr>
          <p:nvPr/>
        </p:nvPicPr>
        <p:blipFill>
          <a:blip r:embed="rId2" cstate="print"/>
          <a:srcRect/>
          <a:stretch>
            <a:fillRect/>
          </a:stretch>
        </p:blipFill>
        <p:spPr bwMode="auto">
          <a:xfrm>
            <a:off x="1691680" y="2060848"/>
            <a:ext cx="5760640" cy="4209698"/>
          </a:xfrm>
          <a:prstGeom prst="rect">
            <a:avLst/>
          </a:prstGeom>
          <a:noFill/>
          <a:ln w="9525">
            <a:noFill/>
            <a:miter lim="800000"/>
            <a:headEnd/>
            <a:tailEnd/>
          </a:ln>
        </p:spPr>
      </p:pic>
      <p:sp>
        <p:nvSpPr>
          <p:cNvPr id="5"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1052513"/>
            <a:ext cx="8229600" cy="1143000"/>
          </a:xfrm>
        </p:spPr>
        <p:txBody>
          <a:bodyPr/>
          <a:lstStyle/>
          <a:p>
            <a:pPr eaLnBrk="1" hangingPunct="1"/>
            <a:r>
              <a:rPr lang="en-US" smtClean="0"/>
              <a:t>Diagrama de Control</a:t>
            </a:r>
          </a:p>
        </p:txBody>
      </p:sp>
      <p:sp>
        <p:nvSpPr>
          <p:cNvPr id="14339" name="Content Placeholder 2"/>
          <p:cNvSpPr>
            <a:spLocks noGrp="1"/>
          </p:cNvSpPr>
          <p:nvPr>
            <p:ph idx="4294967295"/>
          </p:nvPr>
        </p:nvSpPr>
        <p:spPr>
          <a:xfrm>
            <a:off x="395288" y="2327275"/>
            <a:ext cx="8229600" cy="4525963"/>
          </a:xfrm>
        </p:spPr>
        <p:txBody>
          <a:bodyPr/>
          <a:lstStyle/>
          <a:p>
            <a:pPr algn="just"/>
            <a:r>
              <a:rPr lang="es-CR" b="1" dirty="0" smtClean="0"/>
              <a:t>Regla de los Siete: </a:t>
            </a:r>
            <a:r>
              <a:rPr lang="es-CR" dirty="0" smtClean="0"/>
              <a:t>La regla de los siete es una regla general o heurística. Se refiere a puntos de datos no aleatorios agrupados en una serie que suma siete en un solo lado de la media.</a:t>
            </a:r>
          </a:p>
          <a:p>
            <a:pPr algn="just"/>
            <a:r>
              <a:rPr lang="es-CR" dirty="0" smtClean="0"/>
              <a:t>Aunque ninguno de estos puntos están fuera de los límites de control, no son aleatorios y el proceso puede estar fuera de control.</a:t>
            </a:r>
          </a:p>
        </p:txBody>
      </p:sp>
      <p:pic>
        <p:nvPicPr>
          <p:cNvPr id="88066" name="Picture 2"/>
          <p:cNvPicPr>
            <a:picLocks noChangeAspect="1" noChangeArrowheads="1"/>
          </p:cNvPicPr>
          <p:nvPr/>
        </p:nvPicPr>
        <p:blipFill>
          <a:blip r:embed="rId2" cstate="print"/>
          <a:srcRect/>
          <a:stretch>
            <a:fillRect/>
          </a:stretch>
        </p:blipFill>
        <p:spPr bwMode="auto">
          <a:xfrm>
            <a:off x="1403648" y="2348880"/>
            <a:ext cx="6660740" cy="3528392"/>
          </a:xfrm>
          <a:prstGeom prst="rect">
            <a:avLst/>
          </a:prstGeom>
          <a:noFill/>
          <a:ln w="9525">
            <a:noFill/>
            <a:miter lim="800000"/>
            <a:headEnd/>
            <a:tailEnd/>
          </a:ln>
        </p:spPr>
      </p:pic>
      <p:sp>
        <p:nvSpPr>
          <p:cNvPr id="7"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8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115888" y="908050"/>
            <a:ext cx="8229600" cy="1143000"/>
          </a:xfrm>
        </p:spPr>
        <p:txBody>
          <a:bodyPr/>
          <a:lstStyle/>
          <a:p>
            <a:pPr eaLnBrk="1" hangingPunct="1"/>
            <a:r>
              <a:rPr lang="en-US" smtClean="0"/>
              <a:t>Diagrama de Control</a:t>
            </a:r>
          </a:p>
        </p:txBody>
      </p:sp>
      <p:sp>
        <p:nvSpPr>
          <p:cNvPr id="15363" name="Content Placeholder 2"/>
          <p:cNvSpPr>
            <a:spLocks noGrp="1"/>
          </p:cNvSpPr>
          <p:nvPr>
            <p:ph idx="4294967295"/>
          </p:nvPr>
        </p:nvSpPr>
        <p:spPr>
          <a:xfrm>
            <a:off x="395288" y="2332038"/>
            <a:ext cx="8229600" cy="4525962"/>
          </a:xfrm>
        </p:spPr>
        <p:txBody>
          <a:bodyPr/>
          <a:lstStyle/>
          <a:p>
            <a:pPr algn="just"/>
            <a:r>
              <a:rPr lang="es-CR" b="1" smtClean="0"/>
              <a:t>Causa común / causa especial de variación: </a:t>
            </a:r>
            <a:r>
              <a:rPr lang="es-CR" smtClean="0"/>
              <a:t>Este concepto es un punto de datos, o la regla de los siete, que requiere de una investigación para determinar la causa de la variación.</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533400" y="1019175"/>
            <a:ext cx="8229600" cy="1143000"/>
          </a:xfrm>
        </p:spPr>
        <p:txBody>
          <a:bodyPr/>
          <a:lstStyle/>
          <a:p>
            <a:pPr eaLnBrk="1" hangingPunct="1"/>
            <a:r>
              <a:rPr lang="en-US" smtClean="0"/>
              <a:t>Diagrama de Pareto</a:t>
            </a:r>
          </a:p>
        </p:txBody>
      </p:sp>
      <p:sp>
        <p:nvSpPr>
          <p:cNvPr id="16389" name="Content Placeholder 5"/>
          <p:cNvSpPr>
            <a:spLocks noGrp="1"/>
          </p:cNvSpPr>
          <p:nvPr>
            <p:ph idx="4294967295"/>
          </p:nvPr>
        </p:nvSpPr>
        <p:spPr>
          <a:xfrm>
            <a:off x="395288" y="2103438"/>
            <a:ext cx="8229600" cy="4525962"/>
          </a:xfrm>
        </p:spPr>
        <p:txBody>
          <a:bodyPr/>
          <a:lstStyle/>
          <a:p>
            <a:pPr algn="just"/>
            <a:r>
              <a:rPr lang="es-CR" dirty="0" smtClean="0"/>
              <a:t>Histograma que organiza los resultados de más frecuente a menos frecuente para ayudar a identificar cuáles son las causas raíz se han presentado en la mayoría de los problemas.</a:t>
            </a:r>
          </a:p>
          <a:p>
            <a:pPr algn="just"/>
            <a:r>
              <a:rPr lang="es-CR" dirty="0" smtClean="0"/>
              <a:t>Basado en el principio 80/20 de Joseph Juran, que establece que el 80 por ciento de los problemas se deben a un 20 por ciento de las causas raíz.</a:t>
            </a:r>
          </a:p>
        </p:txBody>
      </p:sp>
      <p:pic>
        <p:nvPicPr>
          <p:cNvPr id="84994" name="Picture 2"/>
          <p:cNvPicPr>
            <a:picLocks noChangeAspect="1" noChangeArrowheads="1"/>
          </p:cNvPicPr>
          <p:nvPr/>
        </p:nvPicPr>
        <p:blipFill>
          <a:blip r:embed="rId2" cstate="print"/>
          <a:srcRect/>
          <a:stretch>
            <a:fillRect/>
          </a:stretch>
        </p:blipFill>
        <p:spPr bwMode="auto">
          <a:xfrm>
            <a:off x="1115616" y="2276872"/>
            <a:ext cx="6552728" cy="3968554"/>
          </a:xfrm>
          <a:prstGeom prst="rect">
            <a:avLst/>
          </a:prstGeom>
          <a:noFill/>
          <a:ln w="9525">
            <a:noFill/>
            <a:miter lim="800000"/>
            <a:headEnd/>
            <a:tailEnd/>
          </a:ln>
        </p:spPr>
      </p:pic>
      <p:sp>
        <p:nvSpPr>
          <p:cNvPr id="7"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6389">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49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473075" y="941388"/>
            <a:ext cx="6994525" cy="1143000"/>
          </a:xfrm>
        </p:spPr>
        <p:txBody>
          <a:bodyPr/>
          <a:lstStyle/>
          <a:p>
            <a:pPr eaLnBrk="1" hangingPunct="1"/>
            <a:r>
              <a:rPr lang="en-US" smtClean="0"/>
              <a:t>Diagrama de Causa y Efecto</a:t>
            </a:r>
          </a:p>
        </p:txBody>
      </p:sp>
      <p:sp>
        <p:nvSpPr>
          <p:cNvPr id="17411" name="Content Placeholder 2"/>
          <p:cNvSpPr>
            <a:spLocks noGrp="1"/>
          </p:cNvSpPr>
          <p:nvPr>
            <p:ph idx="4294967295"/>
          </p:nvPr>
        </p:nvSpPr>
        <p:spPr>
          <a:xfrm>
            <a:off x="473075" y="2208213"/>
            <a:ext cx="8229600" cy="4525962"/>
          </a:xfrm>
        </p:spPr>
        <p:txBody>
          <a:bodyPr/>
          <a:lstStyle/>
          <a:p>
            <a:r>
              <a:rPr lang="es-CR" dirty="0" smtClean="0"/>
              <a:t>Una manera creativa de ver las causas de un problema.</a:t>
            </a:r>
          </a:p>
          <a:p>
            <a:r>
              <a:rPr lang="es-CR" dirty="0" smtClean="0"/>
              <a:t>Ayuda a estimular el pensamiento, lo organiza y genera discusión.</a:t>
            </a:r>
          </a:p>
          <a:p>
            <a:r>
              <a:rPr lang="es-CR" dirty="0" smtClean="0"/>
              <a:t>Se puede utilizar para explorar los factores que darán lugar a un resultado futuro que se desea.</a:t>
            </a:r>
          </a:p>
        </p:txBody>
      </p:sp>
      <p:pic>
        <p:nvPicPr>
          <p:cNvPr id="82946" name="Picture 2"/>
          <p:cNvPicPr>
            <a:picLocks noChangeAspect="1" noChangeArrowheads="1"/>
          </p:cNvPicPr>
          <p:nvPr/>
        </p:nvPicPr>
        <p:blipFill>
          <a:blip r:embed="rId2" cstate="print"/>
          <a:srcRect/>
          <a:stretch>
            <a:fillRect/>
          </a:stretch>
        </p:blipFill>
        <p:spPr bwMode="auto">
          <a:xfrm>
            <a:off x="2295327" y="3140968"/>
            <a:ext cx="6848673" cy="3240360"/>
          </a:xfrm>
          <a:prstGeom prst="rect">
            <a:avLst/>
          </a:prstGeom>
          <a:noFill/>
          <a:ln w="9525">
            <a:noFill/>
            <a:miter lim="800000"/>
            <a:headEnd/>
            <a:tailEnd/>
          </a:ln>
        </p:spPr>
      </p:pic>
      <p:sp>
        <p:nvSpPr>
          <p:cNvPr id="7"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29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36513" y="1125538"/>
            <a:ext cx="8229600" cy="1143000"/>
          </a:xfrm>
        </p:spPr>
        <p:txBody>
          <a:bodyPr/>
          <a:lstStyle/>
          <a:p>
            <a:pPr eaLnBrk="1" hangingPunct="1"/>
            <a:r>
              <a:rPr lang="en-US" sz="5100" smtClean="0"/>
              <a:t>Listas de Chequeo</a:t>
            </a:r>
          </a:p>
        </p:txBody>
      </p:sp>
      <p:sp>
        <p:nvSpPr>
          <p:cNvPr id="20485" name="Content Placeholder 5"/>
          <p:cNvSpPr>
            <a:spLocks noGrp="1"/>
          </p:cNvSpPr>
          <p:nvPr>
            <p:ph idx="4294967295"/>
          </p:nvPr>
        </p:nvSpPr>
        <p:spPr>
          <a:xfrm>
            <a:off x="255588" y="2144713"/>
            <a:ext cx="8229600" cy="4525962"/>
          </a:xfrm>
        </p:spPr>
        <p:txBody>
          <a:bodyPr/>
          <a:lstStyle/>
          <a:p>
            <a:pPr algn="just"/>
            <a:r>
              <a:rPr lang="es-CR" sz="2800" smtClean="0"/>
              <a:t>Lista de elementos a inspeccionar, una lista de pasos a realizar o una imagen del producto a inspeccionar, con espacios para anotar los defectos encontrados.</a:t>
            </a:r>
          </a:p>
          <a:p>
            <a:pPr algn="just"/>
            <a:r>
              <a:rPr lang="es-CR" sz="2800" smtClean="0"/>
              <a:t>Creada en el Proceso de Planificar la calidad y se utiliza en el proceso de Realizar el Controlar de Calidad, para comprobar la calidad y para asegurarse de que las cosas se hacen en primera instancia con la calidad en mente.</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250825" y="984250"/>
            <a:ext cx="8229600" cy="1143000"/>
          </a:xfrm>
        </p:spPr>
        <p:txBody>
          <a:bodyPr/>
          <a:lstStyle/>
          <a:p>
            <a:pPr eaLnBrk="1" hangingPunct="1"/>
            <a:r>
              <a:rPr lang="en-US" smtClean="0"/>
              <a:t>Diagrama de Flujo</a:t>
            </a:r>
          </a:p>
        </p:txBody>
      </p:sp>
      <p:sp>
        <p:nvSpPr>
          <p:cNvPr id="22531" name="Content Placeholder 2"/>
          <p:cNvSpPr>
            <a:spLocks noGrp="1"/>
          </p:cNvSpPr>
          <p:nvPr>
            <p:ph idx="4294967295"/>
          </p:nvPr>
        </p:nvSpPr>
        <p:spPr>
          <a:xfrm>
            <a:off x="250825" y="2309813"/>
            <a:ext cx="8229600" cy="4525962"/>
          </a:xfrm>
        </p:spPr>
        <p:txBody>
          <a:bodyPr/>
          <a:lstStyle/>
          <a:p>
            <a:pPr algn="just"/>
            <a:r>
              <a:rPr lang="es-CR" dirty="0" smtClean="0"/>
              <a:t>Muestra cómo un proceso o sistema fluye de principio a fin y cómo los elementos se interrelacionan.</a:t>
            </a:r>
          </a:p>
        </p:txBody>
      </p:sp>
      <p:pic>
        <p:nvPicPr>
          <p:cNvPr id="83970" name="Picture 2"/>
          <p:cNvPicPr>
            <a:picLocks noChangeAspect="1" noChangeArrowheads="1"/>
          </p:cNvPicPr>
          <p:nvPr/>
        </p:nvPicPr>
        <p:blipFill>
          <a:blip r:embed="rId2" cstate="print"/>
          <a:srcRect/>
          <a:stretch>
            <a:fillRect/>
          </a:stretch>
        </p:blipFill>
        <p:spPr bwMode="auto">
          <a:xfrm>
            <a:off x="1835696" y="1700808"/>
            <a:ext cx="5400675" cy="4533900"/>
          </a:xfrm>
          <a:prstGeom prst="rect">
            <a:avLst/>
          </a:prstGeom>
          <a:noFill/>
          <a:ln w="9525">
            <a:noFill/>
            <a:miter lim="800000"/>
            <a:headEnd/>
            <a:tailEnd/>
          </a:ln>
        </p:spPr>
      </p:pic>
      <p:sp>
        <p:nvSpPr>
          <p:cNvPr id="7"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9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508000" y="1390650"/>
            <a:ext cx="8229600" cy="1143000"/>
          </a:xfrm>
        </p:spPr>
        <p:txBody>
          <a:bodyPr/>
          <a:lstStyle/>
          <a:p>
            <a:pPr eaLnBrk="1" hangingPunct="1"/>
            <a:r>
              <a:rPr lang="en-US" smtClean="0"/>
              <a:t>Diagrama de</a:t>
            </a:r>
            <a:br>
              <a:rPr lang="en-US" smtClean="0"/>
            </a:br>
            <a:r>
              <a:rPr lang="en-US" smtClean="0"/>
              <a:t>Comportamiento</a:t>
            </a:r>
          </a:p>
        </p:txBody>
      </p:sp>
      <p:sp>
        <p:nvSpPr>
          <p:cNvPr id="23555" name="Content Placeholder 2"/>
          <p:cNvSpPr>
            <a:spLocks noGrp="1"/>
          </p:cNvSpPr>
          <p:nvPr>
            <p:ph idx="4294967295"/>
          </p:nvPr>
        </p:nvSpPr>
        <p:spPr>
          <a:xfrm>
            <a:off x="250825" y="2924175"/>
            <a:ext cx="8229600" cy="4525963"/>
          </a:xfrm>
        </p:spPr>
        <p:txBody>
          <a:bodyPr/>
          <a:lstStyle/>
          <a:p>
            <a:r>
              <a:rPr lang="es-CR" smtClean="0"/>
              <a:t>Se utiliza para mirar la historia y ver un patrón de variación.</a:t>
            </a:r>
          </a:p>
          <a:p>
            <a:r>
              <a:rPr lang="es-CR" smtClean="0"/>
              <a:t>Si alguna vez ha graficado el progreso y buscó tendencias, entonces usted probablemente han utilizado diagramas de comportamiento.</a:t>
            </a:r>
            <a:endParaRPr lang="en-US" smtClean="0"/>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179388" y="1052513"/>
            <a:ext cx="8229600" cy="1143000"/>
          </a:xfrm>
        </p:spPr>
        <p:txBody>
          <a:bodyPr/>
          <a:lstStyle/>
          <a:p>
            <a:pPr eaLnBrk="1" hangingPunct="1"/>
            <a:r>
              <a:rPr lang="en-US" smtClean="0"/>
              <a:t>Diagrama de Dispersión</a:t>
            </a:r>
          </a:p>
        </p:txBody>
      </p:sp>
      <p:sp>
        <p:nvSpPr>
          <p:cNvPr id="24579" name="Content Placeholder 2"/>
          <p:cNvSpPr>
            <a:spLocks noGrp="1"/>
          </p:cNvSpPr>
          <p:nvPr>
            <p:ph idx="4294967295"/>
          </p:nvPr>
        </p:nvSpPr>
        <p:spPr>
          <a:xfrm>
            <a:off x="179388" y="2378075"/>
            <a:ext cx="8229600" cy="4525963"/>
          </a:xfrm>
        </p:spPr>
        <p:txBody>
          <a:bodyPr/>
          <a:lstStyle/>
          <a:p>
            <a:pPr algn="just"/>
            <a:r>
              <a:rPr lang="es-CR" smtClean="0"/>
              <a:t>Este diagrama le da seguimiento a dos variables para determinar si están relacionados.</a:t>
            </a:r>
          </a:p>
        </p:txBody>
      </p:sp>
      <p:pic>
        <p:nvPicPr>
          <p:cNvPr id="89090" name="Picture 2"/>
          <p:cNvPicPr>
            <a:picLocks noChangeAspect="1" noChangeArrowheads="1"/>
          </p:cNvPicPr>
          <p:nvPr/>
        </p:nvPicPr>
        <p:blipFill>
          <a:blip r:embed="rId2" cstate="print"/>
          <a:srcRect/>
          <a:stretch>
            <a:fillRect/>
          </a:stretch>
        </p:blipFill>
        <p:spPr bwMode="auto">
          <a:xfrm>
            <a:off x="3275856" y="3501008"/>
            <a:ext cx="5328592" cy="3184617"/>
          </a:xfrm>
          <a:prstGeom prst="rect">
            <a:avLst/>
          </a:prstGeom>
          <a:noFill/>
          <a:ln w="9525">
            <a:noFill/>
            <a:miter lim="800000"/>
            <a:headEnd/>
            <a:tailEnd/>
          </a:ln>
        </p:spPr>
      </p:pic>
      <p:sp>
        <p:nvSpPr>
          <p:cNvPr id="7" name="7 Rectángulo"/>
          <p:cNvSpPr/>
          <p:nvPr/>
        </p:nvSpPr>
        <p:spPr>
          <a:xfrm>
            <a:off x="1979712"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395288" y="1014413"/>
            <a:ext cx="8229600" cy="1143000"/>
          </a:xfrm>
        </p:spPr>
        <p:txBody>
          <a:bodyPr/>
          <a:lstStyle/>
          <a:p>
            <a:pPr eaLnBrk="1" hangingPunct="1"/>
            <a:r>
              <a:rPr lang="en-US" smtClean="0"/>
              <a:t>Histograma</a:t>
            </a:r>
          </a:p>
        </p:txBody>
      </p:sp>
      <p:sp>
        <p:nvSpPr>
          <p:cNvPr id="25603" name="Content Placeholder 2"/>
          <p:cNvSpPr>
            <a:spLocks noGrp="1"/>
          </p:cNvSpPr>
          <p:nvPr>
            <p:ph idx="4294967295"/>
          </p:nvPr>
        </p:nvSpPr>
        <p:spPr>
          <a:xfrm>
            <a:off x="395288" y="2339975"/>
            <a:ext cx="8229600" cy="4525963"/>
          </a:xfrm>
        </p:spPr>
        <p:txBody>
          <a:bodyPr/>
          <a:lstStyle/>
          <a:p>
            <a:pPr algn="just"/>
            <a:r>
              <a:rPr lang="es-CR" dirty="0" smtClean="0"/>
              <a:t>Un histograma muestra los datos en forma de barras o columnas.</a:t>
            </a:r>
          </a:p>
          <a:p>
            <a:pPr algn="just"/>
            <a:r>
              <a:rPr lang="es-CR" dirty="0" smtClean="0"/>
              <a:t>Esta herramienta muestra cuáles son los problemas que vale la pena tratar.</a:t>
            </a:r>
          </a:p>
          <a:p>
            <a:pPr algn="just"/>
            <a:r>
              <a:rPr lang="es-CR" dirty="0" smtClean="0"/>
              <a:t>Un histograma típico organiza los datos en ningún orden en particular.</a:t>
            </a:r>
          </a:p>
        </p:txBody>
      </p:sp>
      <p:pic>
        <p:nvPicPr>
          <p:cNvPr id="86018" name="Picture 2"/>
          <p:cNvPicPr>
            <a:picLocks noChangeAspect="1" noChangeArrowheads="1"/>
          </p:cNvPicPr>
          <p:nvPr/>
        </p:nvPicPr>
        <p:blipFill>
          <a:blip r:embed="rId2" cstate="print"/>
          <a:srcRect/>
          <a:stretch>
            <a:fillRect/>
          </a:stretch>
        </p:blipFill>
        <p:spPr bwMode="auto">
          <a:xfrm>
            <a:off x="1691680" y="2348880"/>
            <a:ext cx="5904656" cy="3642336"/>
          </a:xfrm>
          <a:prstGeom prst="rect">
            <a:avLst/>
          </a:prstGeom>
          <a:noFill/>
          <a:ln w="9525">
            <a:noFill/>
            <a:miter lim="800000"/>
            <a:headEnd/>
            <a:tailEnd/>
          </a:ln>
        </p:spPr>
      </p:pic>
      <p:sp>
        <p:nvSpPr>
          <p:cNvPr id="7"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560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60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706090"/>
          </a:xfrm>
        </p:spPr>
        <p:txBody>
          <a:bodyPr/>
          <a:lstStyle/>
          <a:p>
            <a:r>
              <a:rPr lang="es-CR" dirty="0" smtClean="0"/>
              <a:t>Controlar la Calidad</a:t>
            </a:r>
            <a:endParaRPr lang="es-CR" dirty="0"/>
          </a:p>
        </p:txBody>
      </p:sp>
      <p:sp>
        <p:nvSpPr>
          <p:cNvPr id="3" name="2 Marcador de contenido"/>
          <p:cNvSpPr>
            <a:spLocks noGrp="1"/>
          </p:cNvSpPr>
          <p:nvPr>
            <p:ph idx="1"/>
          </p:nvPr>
        </p:nvSpPr>
        <p:spPr>
          <a:xfrm>
            <a:off x="457200" y="1844824"/>
            <a:ext cx="8229600" cy="4752528"/>
          </a:xfrm>
        </p:spPr>
        <p:txBody>
          <a:bodyPr/>
          <a:lstStyle/>
          <a:p>
            <a:r>
              <a:rPr lang="es-CR" dirty="0" smtClean="0"/>
              <a:t>Salidas:</a:t>
            </a:r>
          </a:p>
          <a:p>
            <a:pPr lvl="1"/>
            <a:r>
              <a:rPr lang="es-CR" dirty="0" smtClean="0"/>
              <a:t>Mediciones de control de calidad</a:t>
            </a:r>
          </a:p>
          <a:p>
            <a:pPr lvl="1"/>
            <a:r>
              <a:rPr lang="es-CR" dirty="0" smtClean="0"/>
              <a:t>Cambios validados</a:t>
            </a:r>
          </a:p>
          <a:p>
            <a:pPr lvl="1"/>
            <a:r>
              <a:rPr lang="es-CR" dirty="0" smtClean="0"/>
              <a:t>Entregables verificados</a:t>
            </a:r>
          </a:p>
          <a:p>
            <a:pPr lvl="1"/>
            <a:r>
              <a:rPr lang="es-CR" dirty="0" smtClean="0"/>
              <a:t>Informacion de desempeño del trabajo</a:t>
            </a:r>
          </a:p>
          <a:p>
            <a:pPr lvl="1"/>
            <a:r>
              <a:rPr lang="es-CR" dirty="0" smtClean="0"/>
              <a:t>Solicitudes de cambio</a:t>
            </a:r>
          </a:p>
          <a:p>
            <a:pPr lvl="1"/>
            <a:r>
              <a:rPr lang="es-CR" dirty="0" smtClean="0"/>
              <a:t>Actualizaciones a los documentos</a:t>
            </a:r>
          </a:p>
          <a:p>
            <a:pPr lvl="1"/>
            <a:r>
              <a:rPr lang="es-CR" dirty="0" smtClean="0"/>
              <a:t>Actualizaciones a los activos </a:t>
            </a:r>
            <a:endParaRPr lang="es-CR" dirty="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52736"/>
            <a:ext cx="8229600" cy="634082"/>
          </a:xfrm>
        </p:spPr>
        <p:txBody>
          <a:bodyPr/>
          <a:lstStyle/>
          <a:p>
            <a:r>
              <a:rPr lang="es-CR" dirty="0" smtClean="0"/>
              <a:t>Edwards </a:t>
            </a:r>
            <a:r>
              <a:rPr lang="es-CR" dirty="0" err="1" smtClean="0"/>
              <a:t>Deming</a:t>
            </a:r>
            <a:endParaRPr lang="es-CR" dirty="0"/>
          </a:p>
        </p:txBody>
      </p:sp>
      <p:sp>
        <p:nvSpPr>
          <p:cNvPr id="3" name="2 Marcador de contenido"/>
          <p:cNvSpPr>
            <a:spLocks noGrp="1"/>
          </p:cNvSpPr>
          <p:nvPr>
            <p:ph idx="1"/>
          </p:nvPr>
        </p:nvSpPr>
        <p:spPr>
          <a:xfrm>
            <a:off x="457200" y="1844824"/>
            <a:ext cx="8229600" cy="4752528"/>
          </a:xfrm>
        </p:spPr>
        <p:txBody>
          <a:bodyPr/>
          <a:lstStyle/>
          <a:p>
            <a:r>
              <a:rPr lang="es-CR" dirty="0" smtClean="0"/>
              <a:t>Conceptos:</a:t>
            </a:r>
          </a:p>
          <a:p>
            <a:pPr lvl="1"/>
            <a:r>
              <a:rPr lang="es-CR" dirty="0" smtClean="0"/>
              <a:t>La relación en cadena</a:t>
            </a:r>
          </a:p>
          <a:p>
            <a:pPr lvl="1"/>
            <a:r>
              <a:rPr lang="es-CR" dirty="0" smtClean="0"/>
              <a:t>14 pasos para la calidad total</a:t>
            </a:r>
          </a:p>
          <a:p>
            <a:pPr lvl="1"/>
            <a:r>
              <a:rPr lang="es-CR" dirty="0" smtClean="0"/>
              <a:t>Ciclo de mejora continua “plan- do- </a:t>
            </a:r>
            <a:r>
              <a:rPr lang="es-CR" dirty="0" err="1" smtClean="0"/>
              <a:t>check</a:t>
            </a:r>
            <a:r>
              <a:rPr lang="es-CR" dirty="0" smtClean="0"/>
              <a:t>- </a:t>
            </a:r>
            <a:r>
              <a:rPr lang="es-CR" dirty="0" err="1" smtClean="0"/>
              <a:t>act</a:t>
            </a:r>
            <a:r>
              <a:rPr lang="es-CR" dirty="0" smtClean="0"/>
              <a:t>”</a:t>
            </a:r>
            <a:endParaRPr lang="es-CR" dirty="0"/>
          </a:p>
        </p:txBody>
      </p:sp>
      <p:pic>
        <p:nvPicPr>
          <p:cNvPr id="79874" name="Picture 2"/>
          <p:cNvPicPr>
            <a:picLocks noChangeAspect="1" noChangeArrowheads="1"/>
          </p:cNvPicPr>
          <p:nvPr/>
        </p:nvPicPr>
        <p:blipFill>
          <a:blip r:embed="rId2" cstate="print"/>
          <a:srcRect/>
          <a:stretch>
            <a:fillRect/>
          </a:stretch>
        </p:blipFill>
        <p:spPr bwMode="auto">
          <a:xfrm>
            <a:off x="683568" y="4077072"/>
            <a:ext cx="5040560" cy="2659700"/>
          </a:xfrm>
          <a:prstGeom prst="rect">
            <a:avLst/>
          </a:prstGeom>
          <a:noFill/>
          <a:ln w="9525">
            <a:noFill/>
            <a:miter lim="800000"/>
            <a:headEnd/>
            <a:tailEnd/>
          </a:ln>
        </p:spPr>
      </p:pic>
      <p:pic>
        <p:nvPicPr>
          <p:cNvPr id="79875" name="Picture 3"/>
          <p:cNvPicPr>
            <a:picLocks noChangeAspect="1" noChangeArrowheads="1"/>
          </p:cNvPicPr>
          <p:nvPr/>
        </p:nvPicPr>
        <p:blipFill>
          <a:blip r:embed="rId3" cstate="print"/>
          <a:srcRect/>
          <a:stretch>
            <a:fillRect/>
          </a:stretch>
        </p:blipFill>
        <p:spPr bwMode="auto">
          <a:xfrm>
            <a:off x="6084168" y="3933055"/>
            <a:ext cx="2592288" cy="2738627"/>
          </a:xfrm>
          <a:prstGeom prst="rect">
            <a:avLst/>
          </a:prstGeom>
          <a:noFill/>
          <a:ln w="9525">
            <a:noFill/>
            <a:miter lim="800000"/>
            <a:headEnd/>
            <a:tailEnd/>
          </a:ln>
        </p:spPr>
      </p:pic>
      <p:sp>
        <p:nvSpPr>
          <p:cNvPr id="6" name="7 Rectángulo"/>
          <p:cNvSpPr/>
          <p:nvPr/>
        </p:nvSpPr>
        <p:spPr>
          <a:xfrm>
            <a:off x="7704137" y="6519863"/>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a:xfrm>
            <a:off x="250825" y="993775"/>
            <a:ext cx="8229600" cy="1143000"/>
          </a:xfrm>
        </p:spPr>
        <p:txBody>
          <a:bodyPr/>
          <a:lstStyle/>
          <a:p>
            <a:pPr eaLnBrk="1" hangingPunct="1"/>
            <a:r>
              <a:rPr lang="en-US" smtClean="0"/>
              <a:t>Gold Plating</a:t>
            </a:r>
          </a:p>
        </p:txBody>
      </p:sp>
      <p:sp>
        <p:nvSpPr>
          <p:cNvPr id="27651" name="Content Placeholder 2"/>
          <p:cNvSpPr>
            <a:spLocks noGrp="1"/>
          </p:cNvSpPr>
          <p:nvPr>
            <p:ph idx="4294967295"/>
          </p:nvPr>
        </p:nvSpPr>
        <p:spPr>
          <a:xfrm>
            <a:off x="323850" y="2078038"/>
            <a:ext cx="8229600" cy="4525962"/>
          </a:xfrm>
        </p:spPr>
        <p:txBody>
          <a:bodyPr/>
          <a:lstStyle/>
          <a:p>
            <a:pPr algn="just"/>
            <a:r>
              <a:rPr lang="es-CR" sz="2800" smtClean="0"/>
              <a:t>Gold plating (anglicismo) se refiere a dar al cliente extras (es decir, una funcionalidad adicional, componentes de mayor calidad, alcance adicional o un mejor rendimiento).</a:t>
            </a:r>
          </a:p>
          <a:p>
            <a:pPr algn="just"/>
            <a:r>
              <a:rPr lang="es-CR" sz="2800" smtClean="0"/>
              <a:t>Aunque es posible que usted tenga una política de promoción del gold plating en el trabajo (por ejemplo, "cumple o superan las expectativas del cliente"), ni el pensamiento avanzado o revolucionario de calidad ni el PMI recomienda esta práctica.</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idx="4294967295"/>
          </p:nvPr>
        </p:nvSpPr>
        <p:spPr>
          <a:xfrm>
            <a:off x="515938" y="1166813"/>
            <a:ext cx="6707187" cy="1143000"/>
          </a:xfrm>
        </p:spPr>
        <p:txBody>
          <a:bodyPr/>
          <a:lstStyle/>
          <a:p>
            <a:pPr eaLnBrk="1" hangingPunct="1"/>
            <a:r>
              <a:rPr lang="en-US" smtClean="0"/>
              <a:t>Desviación Estandar (Sigma)</a:t>
            </a:r>
          </a:p>
        </p:txBody>
      </p:sp>
      <p:sp>
        <p:nvSpPr>
          <p:cNvPr id="40963" name="Content Placeholder 2"/>
          <p:cNvSpPr>
            <a:spLocks noGrp="1"/>
          </p:cNvSpPr>
          <p:nvPr>
            <p:ph idx="4294967295"/>
          </p:nvPr>
        </p:nvSpPr>
        <p:spPr>
          <a:xfrm>
            <a:off x="341313" y="2179638"/>
            <a:ext cx="8421687" cy="4525962"/>
          </a:xfrm>
        </p:spPr>
        <p:txBody>
          <a:bodyPr/>
          <a:lstStyle/>
          <a:p>
            <a:pPr algn="just"/>
            <a:r>
              <a:rPr lang="es-CR" smtClean="0"/>
              <a:t>Una medida de un rango es su desviación estándar.</a:t>
            </a:r>
          </a:p>
          <a:p>
            <a:pPr algn="just"/>
            <a:r>
              <a:rPr lang="es-CR" smtClean="0"/>
              <a:t>Medida de qué tan lejos está de la media o promedio (no la mediana).</a:t>
            </a:r>
          </a:p>
          <a:p>
            <a:pPr algn="just"/>
            <a:r>
              <a:rPr lang="es-CR" smtClean="0"/>
              <a:t>(P - 0) / 6 es la fórmula de estimación de tres puntos de desviación estándar, utilizando las estimaciones más optimistas, pesimistas, y lo más probable.</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a:xfrm>
            <a:off x="515938" y="874713"/>
            <a:ext cx="8229600" cy="1143000"/>
          </a:xfrm>
        </p:spPr>
        <p:txBody>
          <a:bodyPr/>
          <a:lstStyle/>
          <a:p>
            <a:pPr eaLnBrk="1" hangingPunct="1"/>
            <a:r>
              <a:rPr lang="en-US" smtClean="0"/>
              <a:t>3 or 6 Sigma</a:t>
            </a:r>
          </a:p>
        </p:txBody>
      </p:sp>
      <p:sp>
        <p:nvSpPr>
          <p:cNvPr id="41987" name="Content Placeholder 2"/>
          <p:cNvSpPr>
            <a:spLocks noGrp="1"/>
          </p:cNvSpPr>
          <p:nvPr>
            <p:ph idx="4294967295"/>
          </p:nvPr>
        </p:nvSpPr>
        <p:spPr>
          <a:xfrm>
            <a:off x="468313" y="1912938"/>
            <a:ext cx="8291512" cy="4525962"/>
          </a:xfrm>
        </p:spPr>
        <p:txBody>
          <a:bodyPr/>
          <a:lstStyle/>
          <a:p>
            <a:pPr algn="just"/>
            <a:r>
              <a:rPr lang="es-CR" sz="2800" smtClean="0"/>
              <a:t>3 o 6 sigma representa el nivel de calidad que una empresa ha decidido tratar de lograr.</a:t>
            </a:r>
          </a:p>
          <a:p>
            <a:pPr algn="just"/>
            <a:r>
              <a:rPr lang="es-CR" sz="2800" smtClean="0"/>
              <a:t>Utilizando 6 sigma, menos de 1,50 de cada millón de puertas producidas tendrá un problema.</a:t>
            </a:r>
          </a:p>
          <a:p>
            <a:pPr algn="just"/>
            <a:r>
              <a:rPr lang="es-CR" sz="2800" smtClean="0"/>
              <a:t>Utilizando 3 sigma, aproximadamente 2.700,00 de cada millón de puertas tendrán un problema.</a:t>
            </a:r>
          </a:p>
          <a:p>
            <a:pPr algn="just"/>
            <a:r>
              <a:rPr lang="es-CR" sz="2800" smtClean="0"/>
              <a:t>Por lo tanto, 6 sigma representa un estándar de calidad superior a 3 sigma.</a:t>
            </a:r>
          </a:p>
          <a:p>
            <a:pPr algn="just"/>
            <a:r>
              <a:rPr lang="es-CR" sz="2800" smtClean="0"/>
              <a:t>Se utiliza para calcular los límites superior e inferior de control en un diagrama de control.</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R" dirty="0" smtClean="0"/>
              <a:t>¿Preguntas?</a:t>
            </a:r>
            <a:endParaRPr lang="es-CR" dirty="0"/>
          </a:p>
        </p:txBody>
      </p:sp>
      <p:sp>
        <p:nvSpPr>
          <p:cNvPr id="3" name="2 Subtítulo"/>
          <p:cNvSpPr>
            <a:spLocks noGrp="1"/>
          </p:cNvSpPr>
          <p:nvPr>
            <p:ph type="subTitle" idx="1"/>
          </p:nvPr>
        </p:nvSpPr>
        <p:spPr/>
        <p:txBody>
          <a:bodyPr/>
          <a:lstStyle/>
          <a:p>
            <a:endParaRPr lang="es-C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a:xfrm>
            <a:off x="395288" y="854075"/>
            <a:ext cx="8229600" cy="1143000"/>
          </a:xfrm>
        </p:spPr>
        <p:txBody>
          <a:bodyPr/>
          <a:lstStyle/>
          <a:p>
            <a:pPr eaLnBrk="1" hangingPunct="1"/>
            <a:r>
              <a:rPr lang="es-CR" dirty="0" smtClean="0"/>
              <a:t>Pregunta</a:t>
            </a:r>
            <a:endParaRPr lang="en-US" dirty="0" smtClean="0"/>
          </a:p>
        </p:txBody>
      </p:sp>
      <p:sp>
        <p:nvSpPr>
          <p:cNvPr id="35843" name="Content Placeholder 2"/>
          <p:cNvSpPr>
            <a:spLocks noGrp="1"/>
          </p:cNvSpPr>
          <p:nvPr>
            <p:ph idx="4294967295"/>
          </p:nvPr>
        </p:nvSpPr>
        <p:spPr>
          <a:xfrm>
            <a:off x="395288" y="1936750"/>
            <a:ext cx="8229600" cy="4525963"/>
          </a:xfrm>
        </p:spPr>
        <p:txBody>
          <a:bodyPr/>
          <a:lstStyle/>
          <a:p>
            <a:pPr marL="0" indent="0" algn="just">
              <a:buFont typeface="Arial" charset="0"/>
              <a:buNone/>
            </a:pPr>
            <a:r>
              <a:rPr lang="es-CR" sz="2700" dirty="0" smtClean="0"/>
              <a:t>Durante una reunión de equipo, el equipo añade un área específica de trabajo adicional para el proyecto, ya que han determinado que sería beneficioso para el cliente. ¿Qué está mal en esta situación?</a:t>
            </a:r>
          </a:p>
          <a:p>
            <a:pPr marL="0" indent="0" algn="just">
              <a:buFont typeface="Arial" charset="0"/>
              <a:buNone/>
            </a:pPr>
            <a:r>
              <a:rPr lang="es-CR" sz="2700" dirty="0" smtClean="0"/>
              <a:t>A. El equipo está realizando </a:t>
            </a:r>
            <a:r>
              <a:rPr lang="es-CR" sz="2700" dirty="0" err="1" smtClean="0"/>
              <a:t>gold</a:t>
            </a:r>
            <a:r>
              <a:rPr lang="es-CR" sz="2700" dirty="0" smtClean="0"/>
              <a:t> </a:t>
            </a:r>
            <a:r>
              <a:rPr lang="es-CR" sz="2700" dirty="0" err="1" smtClean="0"/>
              <a:t>plating</a:t>
            </a:r>
            <a:endParaRPr lang="es-CR" sz="2700" dirty="0" smtClean="0"/>
          </a:p>
          <a:p>
            <a:pPr marL="0" indent="0" algn="just">
              <a:buFont typeface="Arial" charset="0"/>
              <a:buNone/>
            </a:pPr>
            <a:r>
              <a:rPr lang="es-CR" sz="2700" dirty="0" smtClean="0"/>
              <a:t>B. Estos esfuerzos no se deberían hacer en las reuniones.</a:t>
            </a:r>
          </a:p>
          <a:p>
            <a:pPr marL="0" indent="0" algn="just">
              <a:buFont typeface="Arial" charset="0"/>
              <a:buNone/>
            </a:pPr>
            <a:r>
              <a:rPr lang="es-CR" sz="2700" dirty="0" smtClean="0"/>
              <a:t>C. Nada. Esta es la forma para cumplir o exceder las expectativas del cliente.</a:t>
            </a:r>
          </a:p>
          <a:p>
            <a:pPr marL="0" indent="0" algn="just">
              <a:buFont typeface="Arial" charset="0"/>
              <a:buNone/>
            </a:pPr>
            <a:r>
              <a:rPr lang="es-CR" sz="2700" dirty="0" smtClean="0"/>
              <a:t>D. Nada. El director del proyecto tiene la situación bajo control.</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35843">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s-CR" dirty="0" smtClean="0"/>
              <a:t>Pregunta</a:t>
            </a:r>
            <a:endParaRPr lang="en-US" dirty="0" smtClean="0"/>
          </a:p>
        </p:txBody>
      </p:sp>
      <p:sp>
        <p:nvSpPr>
          <p:cNvPr id="4099" name="Content Placeholder 2"/>
          <p:cNvSpPr>
            <a:spLocks noGrp="1"/>
          </p:cNvSpPr>
          <p:nvPr>
            <p:ph idx="4294967295"/>
          </p:nvPr>
        </p:nvSpPr>
        <p:spPr>
          <a:xfrm>
            <a:off x="539750" y="2179638"/>
            <a:ext cx="8435975" cy="4525962"/>
          </a:xfrm>
        </p:spPr>
        <p:txBody>
          <a:bodyPr/>
          <a:lstStyle/>
          <a:p>
            <a:pPr marL="0" indent="0">
              <a:buFont typeface="Arial" charset="0"/>
              <a:buNone/>
            </a:pPr>
            <a:r>
              <a:rPr lang="es-CR" dirty="0" smtClean="0"/>
              <a:t>La calidad es:</a:t>
            </a:r>
          </a:p>
          <a:p>
            <a:pPr marL="0" indent="0">
              <a:buFont typeface="Arial" charset="0"/>
              <a:buNone/>
            </a:pPr>
            <a:r>
              <a:rPr lang="es-CR" dirty="0" smtClean="0"/>
              <a:t>A. Cumplir y superar las expectativas del cliente.</a:t>
            </a:r>
          </a:p>
          <a:p>
            <a:pPr marL="0" indent="0">
              <a:buFont typeface="Arial" charset="0"/>
              <a:buNone/>
            </a:pPr>
            <a:r>
              <a:rPr lang="es-CR" dirty="0" smtClean="0"/>
              <a:t>B. Agregar extras para hacer feliz al cliente.</a:t>
            </a:r>
          </a:p>
          <a:p>
            <a:pPr marL="0" indent="0">
              <a:buFont typeface="Arial" charset="0"/>
              <a:buNone/>
            </a:pPr>
            <a:r>
              <a:rPr lang="es-CR" dirty="0" smtClean="0"/>
              <a:t>C. El grado en que el proyecto cumple con los requisitos</a:t>
            </a:r>
          </a:p>
          <a:p>
            <a:pPr marL="0" indent="0">
              <a:buFont typeface="Arial" charset="0"/>
              <a:buNone/>
            </a:pPr>
            <a:r>
              <a:rPr lang="es-CR" dirty="0" smtClean="0"/>
              <a:t>D. Cumplimiento de los objetivos de la gerencia.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395288" y="1196975"/>
            <a:ext cx="8229600" cy="1143000"/>
          </a:xfrm>
        </p:spPr>
        <p:txBody>
          <a:bodyPr/>
          <a:lstStyle/>
          <a:p>
            <a:pPr eaLnBrk="1" hangingPunct="1"/>
            <a:r>
              <a:rPr lang="es-CR" dirty="0" smtClean="0"/>
              <a:t>Pregunta</a:t>
            </a:r>
            <a:endParaRPr lang="en-US" dirty="0" smtClean="0"/>
          </a:p>
        </p:txBody>
      </p:sp>
      <p:sp>
        <p:nvSpPr>
          <p:cNvPr id="6147" name="Content Placeholder 2"/>
          <p:cNvSpPr>
            <a:spLocks noGrp="1"/>
          </p:cNvSpPr>
          <p:nvPr>
            <p:ph idx="4294967295"/>
          </p:nvPr>
        </p:nvSpPr>
        <p:spPr>
          <a:xfrm>
            <a:off x="533400" y="2332038"/>
            <a:ext cx="8229600" cy="4525962"/>
          </a:xfrm>
        </p:spPr>
        <p:txBody>
          <a:bodyPr/>
          <a:lstStyle/>
          <a:p>
            <a:pPr marL="0" indent="0" algn="just">
              <a:buFont typeface="Arial" charset="0"/>
              <a:buNone/>
            </a:pPr>
            <a:r>
              <a:rPr lang="es-CR" dirty="0" smtClean="0"/>
              <a:t>¿Cuándo un producto o servicio cumple totalmente los requisitos del cliente?:</a:t>
            </a:r>
          </a:p>
          <a:p>
            <a:pPr marL="0" indent="0" algn="just">
              <a:buFont typeface="Arial" charset="0"/>
              <a:buNone/>
            </a:pPr>
            <a:r>
              <a:rPr lang="es-CR" dirty="0" smtClean="0"/>
              <a:t>A. Cuando se logra la calidad</a:t>
            </a:r>
          </a:p>
          <a:p>
            <a:pPr marL="0" indent="0" algn="just">
              <a:buFont typeface="Arial" charset="0"/>
              <a:buNone/>
            </a:pPr>
            <a:r>
              <a:rPr lang="es-CR" dirty="0" smtClean="0"/>
              <a:t>B. Cuando el costo de la calidad es alto.</a:t>
            </a:r>
          </a:p>
          <a:p>
            <a:pPr marL="0" indent="0" algn="just">
              <a:buFont typeface="Arial" charset="0"/>
              <a:buNone/>
            </a:pPr>
            <a:r>
              <a:rPr lang="es-CR" dirty="0" smtClean="0"/>
              <a:t>C. Cuando el costo de la calidad es bajo.</a:t>
            </a:r>
          </a:p>
          <a:p>
            <a:pPr marL="0" indent="0" algn="just">
              <a:buFont typeface="Arial" charset="0"/>
              <a:buNone/>
            </a:pPr>
            <a:r>
              <a:rPr lang="es-CR" dirty="0" smtClean="0"/>
              <a:t>D. El cliente paga el precio mínimo.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6147">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395288" y="908050"/>
            <a:ext cx="8229600" cy="1143000"/>
          </a:xfrm>
        </p:spPr>
        <p:txBody>
          <a:bodyPr/>
          <a:lstStyle/>
          <a:p>
            <a:pPr eaLnBrk="1" hangingPunct="1"/>
            <a:r>
              <a:rPr lang="es-CR" dirty="0" smtClean="0"/>
              <a:t>Pregunta</a:t>
            </a:r>
            <a:r>
              <a:rPr lang="en-US" dirty="0" smtClean="0"/>
              <a:t>	</a:t>
            </a:r>
          </a:p>
        </p:txBody>
      </p:sp>
      <p:sp>
        <p:nvSpPr>
          <p:cNvPr id="10245" name="Content Placeholder 5"/>
          <p:cNvSpPr>
            <a:spLocks noGrp="1"/>
          </p:cNvSpPr>
          <p:nvPr>
            <p:ph idx="4294967295"/>
          </p:nvPr>
        </p:nvSpPr>
        <p:spPr>
          <a:xfrm>
            <a:off x="331788" y="1951038"/>
            <a:ext cx="8431212" cy="4525962"/>
          </a:xfrm>
        </p:spPr>
        <p:txBody>
          <a:bodyPr/>
          <a:lstStyle/>
          <a:p>
            <a:pPr marL="0" indent="0" algn="just">
              <a:buFont typeface="Arial" charset="0"/>
              <a:buNone/>
            </a:pPr>
            <a:r>
              <a:rPr lang="es-CR" sz="2400" dirty="0" smtClean="0"/>
              <a:t>Un director de proyecto y su equipo -de una empresa que diseña equipamiento ferroviario-  tienen la tarea de diseñar una máquina para cargar piedra en los vagones del tren. El diseño permite el derrame o pérdida del dos por ciento de la piedra, lo cual asciende a más de dos toneladas de piedra derramada al día. ¿En cuál de los siguientes el director del proyecto documenta el control de la calidad, el aseguramiento de la calidad y las mejoras de la calidad de este proyecto?</a:t>
            </a:r>
          </a:p>
          <a:p>
            <a:pPr marL="0" indent="0" algn="just">
              <a:buFont typeface="Arial" charset="0"/>
              <a:buNone/>
            </a:pPr>
            <a:r>
              <a:rPr lang="es-CR" sz="2400" dirty="0" smtClean="0"/>
              <a:t>A. Plan de gestión de calidad</a:t>
            </a:r>
          </a:p>
          <a:p>
            <a:pPr marL="0" indent="0" algn="just">
              <a:buFont typeface="Arial" charset="0"/>
              <a:buNone/>
            </a:pPr>
            <a:r>
              <a:rPr lang="es-CR" sz="2400" dirty="0" smtClean="0"/>
              <a:t>B. Políticas de calidad. </a:t>
            </a:r>
          </a:p>
          <a:p>
            <a:pPr marL="0" indent="0" algn="just">
              <a:buFont typeface="Arial" charset="0"/>
              <a:buNone/>
            </a:pPr>
            <a:r>
              <a:rPr lang="es-CR" sz="2400" dirty="0" smtClean="0"/>
              <a:t>C. Diagramas de control.</a:t>
            </a:r>
          </a:p>
          <a:p>
            <a:pPr marL="0" indent="0" algn="just">
              <a:buFont typeface="Arial" charset="0"/>
              <a:buNone/>
            </a:pPr>
            <a:r>
              <a:rPr lang="es-CR" sz="2400" dirty="0" smtClean="0"/>
              <a:t>D. Plan para la dirección del proyecto.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1024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10245">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533400" y="1001713"/>
            <a:ext cx="8229600" cy="1143000"/>
          </a:xfrm>
        </p:spPr>
        <p:txBody>
          <a:bodyPr/>
          <a:lstStyle/>
          <a:p>
            <a:pPr eaLnBrk="1" hangingPunct="1"/>
            <a:r>
              <a:rPr lang="es-CR" dirty="0" smtClean="0"/>
              <a:t>Pregunta</a:t>
            </a:r>
            <a:endParaRPr lang="en-US" dirty="0" smtClean="0"/>
          </a:p>
        </p:txBody>
      </p:sp>
      <p:sp>
        <p:nvSpPr>
          <p:cNvPr id="19459" name="Content Placeholder 2"/>
          <p:cNvSpPr>
            <a:spLocks noGrp="1"/>
          </p:cNvSpPr>
          <p:nvPr>
            <p:ph idx="4294967295"/>
          </p:nvPr>
        </p:nvSpPr>
        <p:spPr>
          <a:xfrm>
            <a:off x="533400" y="2327275"/>
            <a:ext cx="8229600" cy="4525963"/>
          </a:xfrm>
        </p:spPr>
        <p:txBody>
          <a:bodyPr/>
          <a:lstStyle/>
          <a:p>
            <a:pPr marL="0" indent="0" algn="just">
              <a:buFont typeface="Arial" charset="0"/>
              <a:buNone/>
            </a:pPr>
            <a:r>
              <a:rPr lang="es-CR" sz="2800" dirty="0" smtClean="0"/>
              <a:t>Un diagrama de control ayuda a que el director del proyecto:</a:t>
            </a:r>
          </a:p>
          <a:p>
            <a:pPr marL="0" indent="0" algn="just">
              <a:buFont typeface="Arial" charset="0"/>
              <a:buNone/>
            </a:pPr>
            <a:r>
              <a:rPr lang="es-CR" sz="2800" dirty="0" smtClean="0"/>
              <a:t>A. Se enfoque en los asuntos más críticos para mejorar la calidad</a:t>
            </a:r>
          </a:p>
          <a:p>
            <a:pPr marL="0" indent="0" algn="just">
              <a:buFont typeface="Arial" charset="0"/>
              <a:buNone/>
            </a:pPr>
            <a:r>
              <a:rPr lang="es-CR" sz="2800" dirty="0" smtClean="0"/>
              <a:t>B. Se enfoque en estimular el pensamiento</a:t>
            </a:r>
          </a:p>
          <a:p>
            <a:pPr marL="0" indent="0" algn="just">
              <a:buFont typeface="Arial" charset="0"/>
              <a:buNone/>
            </a:pPr>
            <a:r>
              <a:rPr lang="es-CR" sz="2800" dirty="0" smtClean="0"/>
              <a:t>C. Explore un resultado futuro deseado</a:t>
            </a:r>
          </a:p>
          <a:p>
            <a:pPr marL="0" indent="0" algn="just">
              <a:buFont typeface="Arial" charset="0"/>
              <a:buNone/>
            </a:pPr>
            <a:r>
              <a:rPr lang="es-CR" sz="2800" dirty="0" smtClean="0"/>
              <a:t>D. Determine si un proceso está funcionando dentro de los límites establecidos.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19459">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323528" y="1052736"/>
            <a:ext cx="8229600" cy="1143000"/>
          </a:xfrm>
        </p:spPr>
        <p:txBody>
          <a:bodyPr/>
          <a:lstStyle/>
          <a:p>
            <a:pPr eaLnBrk="1" hangingPunct="1"/>
            <a:r>
              <a:rPr lang="es-CR" dirty="0" smtClean="0"/>
              <a:t>Pregunta</a:t>
            </a:r>
            <a:endParaRPr lang="en-US" dirty="0" smtClean="0"/>
          </a:p>
        </p:txBody>
      </p:sp>
      <p:sp>
        <p:nvSpPr>
          <p:cNvPr id="20483" name="Content Placeholder 2"/>
          <p:cNvSpPr>
            <a:spLocks noGrp="1"/>
          </p:cNvSpPr>
          <p:nvPr>
            <p:ph idx="4294967295"/>
          </p:nvPr>
        </p:nvSpPr>
        <p:spPr>
          <a:xfrm>
            <a:off x="395288" y="2332038"/>
            <a:ext cx="8229600" cy="4525962"/>
          </a:xfrm>
        </p:spPr>
        <p:txBody>
          <a:bodyPr/>
          <a:lstStyle/>
          <a:p>
            <a:pPr marL="0" indent="0" algn="just">
              <a:buFont typeface="Arial" charset="0"/>
              <a:buNone/>
            </a:pPr>
            <a:r>
              <a:rPr lang="es-CR" sz="2800" dirty="0" smtClean="0"/>
              <a:t>Un diagrama de control muestra siete puntos de datos en una fila en un solo lado de la media. ¿Qué debería hacerse?</a:t>
            </a:r>
          </a:p>
          <a:p>
            <a:pPr marL="0" indent="0" algn="just">
              <a:buFont typeface="Arial" charset="0"/>
              <a:buNone/>
            </a:pPr>
            <a:r>
              <a:rPr lang="es-CR" sz="2800" dirty="0" smtClean="0"/>
              <a:t>A. Realizar un diseño de experimentos.</a:t>
            </a:r>
          </a:p>
          <a:p>
            <a:pPr marL="0" indent="0" algn="just">
              <a:buFont typeface="Arial" charset="0"/>
              <a:buNone/>
            </a:pPr>
            <a:r>
              <a:rPr lang="es-CR" sz="2800" dirty="0" smtClean="0"/>
              <a:t>B. Ajustar el diagrama para reflejar la nueva media.</a:t>
            </a:r>
          </a:p>
          <a:p>
            <a:pPr marL="0" indent="0" algn="just">
              <a:buFont typeface="Arial" charset="0"/>
              <a:buNone/>
            </a:pPr>
            <a:r>
              <a:rPr lang="es-CR" sz="2800" dirty="0" smtClean="0"/>
              <a:t>C. Encontrar una causa común</a:t>
            </a:r>
          </a:p>
          <a:p>
            <a:pPr marL="0" indent="0" algn="just">
              <a:buFont typeface="Arial" charset="0"/>
              <a:buNone/>
            </a:pPr>
            <a:r>
              <a:rPr lang="es-CR" sz="2800" dirty="0" smtClean="0"/>
              <a:t>D. Nada. Esta es la regla de los siete y puede ser ignorada.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20483">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634082"/>
          </a:xfrm>
        </p:spPr>
        <p:txBody>
          <a:bodyPr/>
          <a:lstStyle/>
          <a:p>
            <a:r>
              <a:rPr lang="es-CR" dirty="0" smtClean="0"/>
              <a:t>Joseph </a:t>
            </a:r>
            <a:r>
              <a:rPr lang="es-CR" dirty="0" err="1" smtClean="0"/>
              <a:t>Moses</a:t>
            </a:r>
            <a:r>
              <a:rPr lang="es-CR" dirty="0" smtClean="0"/>
              <a:t> Juran </a:t>
            </a:r>
            <a:endParaRPr lang="es-CR" dirty="0"/>
          </a:p>
        </p:txBody>
      </p:sp>
      <p:sp>
        <p:nvSpPr>
          <p:cNvPr id="3" name="2 Marcador de contenido"/>
          <p:cNvSpPr>
            <a:spLocks noGrp="1"/>
          </p:cNvSpPr>
          <p:nvPr>
            <p:ph idx="1"/>
          </p:nvPr>
        </p:nvSpPr>
        <p:spPr>
          <a:xfrm>
            <a:off x="457200" y="1772816"/>
            <a:ext cx="8229600" cy="4824536"/>
          </a:xfrm>
        </p:spPr>
        <p:txBody>
          <a:bodyPr/>
          <a:lstStyle/>
          <a:p>
            <a:r>
              <a:rPr lang="es-CR" dirty="0" smtClean="0"/>
              <a:t>La trilogía de la calidad: </a:t>
            </a:r>
          </a:p>
          <a:p>
            <a:pPr lvl="1"/>
            <a:r>
              <a:rPr lang="es-CR" dirty="0" smtClean="0"/>
              <a:t>Planificar la calidad</a:t>
            </a:r>
          </a:p>
          <a:p>
            <a:pPr lvl="1"/>
            <a:r>
              <a:rPr lang="es-CR" dirty="0" smtClean="0"/>
              <a:t>Controlar la calidad</a:t>
            </a:r>
          </a:p>
          <a:p>
            <a:pPr lvl="1"/>
            <a:r>
              <a:rPr lang="es-CR" dirty="0" smtClean="0"/>
              <a:t>Mejorar la calidad</a:t>
            </a:r>
          </a:p>
          <a:p>
            <a:r>
              <a:rPr lang="es-CR" dirty="0" smtClean="0"/>
              <a:t>Principio de </a:t>
            </a:r>
            <a:r>
              <a:rPr lang="es-CR" dirty="0" err="1" smtClean="0"/>
              <a:t>Vilfredo</a:t>
            </a:r>
            <a:r>
              <a:rPr lang="es-CR" dirty="0" smtClean="0"/>
              <a:t> </a:t>
            </a:r>
            <a:r>
              <a:rPr lang="es-CR" dirty="0" err="1" smtClean="0"/>
              <a:t>Pareto</a:t>
            </a:r>
            <a:r>
              <a:rPr lang="es-CR" dirty="0" smtClean="0"/>
              <a:t> – 80/20 </a:t>
            </a:r>
          </a:p>
          <a:p>
            <a:endParaRPr lang="es-CR" dirty="0" smtClean="0"/>
          </a:p>
          <a:p>
            <a:endParaRPr lang="es-CR" dirty="0"/>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395288" y="1196975"/>
            <a:ext cx="8229600" cy="1143000"/>
          </a:xfrm>
        </p:spPr>
        <p:txBody>
          <a:bodyPr/>
          <a:lstStyle/>
          <a:p>
            <a:pPr eaLnBrk="1" hangingPunct="1"/>
            <a:r>
              <a:rPr lang="es-CR" dirty="0" smtClean="0"/>
              <a:t>Pregunta</a:t>
            </a:r>
            <a:endParaRPr lang="en-US" dirty="0" smtClean="0"/>
          </a:p>
        </p:txBody>
      </p:sp>
      <p:sp>
        <p:nvSpPr>
          <p:cNvPr id="22531" name="Content Placeholder 2"/>
          <p:cNvSpPr>
            <a:spLocks noGrp="1"/>
          </p:cNvSpPr>
          <p:nvPr>
            <p:ph idx="4294967295"/>
          </p:nvPr>
        </p:nvSpPr>
        <p:spPr>
          <a:xfrm>
            <a:off x="395288" y="2355850"/>
            <a:ext cx="8229600" cy="4525963"/>
          </a:xfrm>
        </p:spPr>
        <p:txBody>
          <a:bodyPr/>
          <a:lstStyle/>
          <a:p>
            <a:pPr marL="0" indent="0" algn="just">
              <a:buFont typeface="Arial" charset="0"/>
              <a:buNone/>
            </a:pPr>
            <a:r>
              <a:rPr lang="es-CR" sz="2800" dirty="0" smtClean="0"/>
              <a:t>Un diagrama de </a:t>
            </a:r>
            <a:r>
              <a:rPr lang="es-CR" sz="2800" dirty="0" err="1" smtClean="0"/>
              <a:t>Pareto</a:t>
            </a:r>
            <a:r>
              <a:rPr lang="es-CR" sz="2800" dirty="0" smtClean="0"/>
              <a:t> ayuda a que el director del proyecto:</a:t>
            </a:r>
          </a:p>
          <a:p>
            <a:pPr marL="0" indent="0" algn="just">
              <a:buFont typeface="Arial" charset="0"/>
              <a:buNone/>
            </a:pPr>
            <a:r>
              <a:rPr lang="es-CR" sz="2800" dirty="0" smtClean="0"/>
              <a:t>A. Se enfoque en los asuntos más críticos para mejorar la calidad.</a:t>
            </a:r>
          </a:p>
          <a:p>
            <a:pPr marL="0" indent="0" algn="just">
              <a:buFont typeface="Arial" charset="0"/>
              <a:buNone/>
            </a:pPr>
            <a:r>
              <a:rPr lang="es-CR" sz="2800" dirty="0" smtClean="0"/>
              <a:t>B. Se enfoque en estimular el pensamiento</a:t>
            </a:r>
          </a:p>
          <a:p>
            <a:pPr marL="0" indent="0" algn="just">
              <a:buFont typeface="Arial" charset="0"/>
              <a:buNone/>
            </a:pPr>
            <a:r>
              <a:rPr lang="es-CR" sz="2800" dirty="0" smtClean="0"/>
              <a:t>C. Explore un resultado futuro deseado</a:t>
            </a:r>
          </a:p>
          <a:p>
            <a:pPr marL="0" indent="0" algn="just">
              <a:buFont typeface="Arial" charset="0"/>
              <a:buNone/>
            </a:pPr>
            <a:r>
              <a:rPr lang="es-CR" sz="2800" dirty="0" smtClean="0"/>
              <a:t>D. Determine si un proceso está funcionando dentro de los límites establecidos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22531">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a:xfrm>
            <a:off x="323850" y="1125538"/>
            <a:ext cx="8229600" cy="1143000"/>
          </a:xfrm>
        </p:spPr>
        <p:txBody>
          <a:bodyPr/>
          <a:lstStyle/>
          <a:p>
            <a:pPr eaLnBrk="1" hangingPunct="1"/>
            <a:r>
              <a:rPr lang="es-CR" dirty="0" smtClean="0"/>
              <a:t>Pregunta</a:t>
            </a:r>
            <a:endParaRPr lang="en-US" dirty="0" smtClean="0"/>
          </a:p>
        </p:txBody>
      </p:sp>
      <p:sp>
        <p:nvSpPr>
          <p:cNvPr id="28675" name="Content Placeholder 2"/>
          <p:cNvSpPr>
            <a:spLocks noGrp="1"/>
          </p:cNvSpPr>
          <p:nvPr>
            <p:ph idx="4294967295"/>
          </p:nvPr>
        </p:nvSpPr>
        <p:spPr>
          <a:xfrm>
            <a:off x="323850" y="2306638"/>
            <a:ext cx="8351838" cy="4525962"/>
          </a:xfrm>
        </p:spPr>
        <p:txBody>
          <a:bodyPr/>
          <a:lstStyle/>
          <a:p>
            <a:pPr marL="0" indent="0">
              <a:buFont typeface="Arial" charset="0"/>
              <a:buNone/>
            </a:pPr>
            <a:r>
              <a:rPr lang="es-CR" smtClean="0"/>
              <a:t>Probar toda la población en calidad:</a:t>
            </a:r>
          </a:p>
          <a:p>
            <a:pPr marL="0" indent="0">
              <a:buFont typeface="Arial" charset="0"/>
              <a:buNone/>
            </a:pPr>
            <a:r>
              <a:rPr lang="es-CR" smtClean="0"/>
              <a:t>A. Tomaría demasiado.</a:t>
            </a:r>
          </a:p>
          <a:p>
            <a:pPr marL="0" indent="0" algn="just">
              <a:buFont typeface="Arial" charset="0"/>
              <a:buNone/>
            </a:pPr>
            <a:r>
              <a:rPr lang="es-CR" smtClean="0"/>
              <a:t>B. Proporcionaría más información de lo requerido.</a:t>
            </a:r>
          </a:p>
          <a:p>
            <a:pPr marL="0" indent="0">
              <a:buFont typeface="Arial" charset="0"/>
              <a:buNone/>
            </a:pPr>
            <a:r>
              <a:rPr lang="es-CR" smtClean="0"/>
              <a:t>C. Sería mutuamente excluyente.</a:t>
            </a:r>
          </a:p>
          <a:p>
            <a:pPr marL="0" indent="0">
              <a:buFont typeface="Arial" charset="0"/>
              <a:buNone/>
            </a:pPr>
            <a:r>
              <a:rPr lang="es-CR" smtClean="0"/>
              <a:t>D. Mostraría muchos defectos.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28675">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a:xfrm>
            <a:off x="395288" y="992188"/>
            <a:ext cx="8229600" cy="1143000"/>
          </a:xfrm>
        </p:spPr>
        <p:txBody>
          <a:bodyPr/>
          <a:lstStyle/>
          <a:p>
            <a:pPr eaLnBrk="1" hangingPunct="1"/>
            <a:r>
              <a:rPr lang="es-CR" dirty="0" smtClean="0"/>
              <a:t>Pregunta</a:t>
            </a:r>
            <a:endParaRPr lang="en-US" dirty="0" smtClean="0"/>
          </a:p>
        </p:txBody>
      </p:sp>
      <p:sp>
        <p:nvSpPr>
          <p:cNvPr id="37891" name="Content Placeholder 2"/>
          <p:cNvSpPr>
            <a:spLocks noGrp="1"/>
          </p:cNvSpPr>
          <p:nvPr>
            <p:ph idx="4294967295"/>
          </p:nvPr>
        </p:nvSpPr>
        <p:spPr>
          <a:xfrm>
            <a:off x="395288" y="2317750"/>
            <a:ext cx="8229600" cy="4525963"/>
          </a:xfrm>
        </p:spPr>
        <p:txBody>
          <a:bodyPr/>
          <a:lstStyle/>
          <a:p>
            <a:pPr marL="0" indent="0" algn="just">
              <a:buFont typeface="Arial" charset="0"/>
              <a:buNone/>
            </a:pPr>
            <a:r>
              <a:rPr lang="es-CR" sz="2800" smtClean="0"/>
              <a:t>Usted está dirigiendo un proyecto en un entorno justo a tiempo. Esto requerirá una mayor atención, debido a que la cantidad de inventario en este tipo de entorno en general es:</a:t>
            </a:r>
          </a:p>
          <a:p>
            <a:pPr marL="0" indent="0" algn="just">
              <a:buFont typeface="Arial" charset="0"/>
              <a:buNone/>
            </a:pPr>
            <a:r>
              <a:rPr lang="es-CR" sz="2800" smtClean="0"/>
              <a:t>A. 45 por ciento.</a:t>
            </a:r>
          </a:p>
          <a:p>
            <a:pPr marL="0" indent="0" algn="just">
              <a:buFont typeface="Arial" charset="0"/>
              <a:buNone/>
            </a:pPr>
            <a:r>
              <a:rPr lang="es-CR" sz="2800" smtClean="0"/>
              <a:t>B. 10 por ciento.</a:t>
            </a:r>
          </a:p>
          <a:p>
            <a:pPr marL="0" indent="0" algn="just">
              <a:buFont typeface="Arial" charset="0"/>
              <a:buNone/>
            </a:pPr>
            <a:r>
              <a:rPr lang="es-CR" sz="2800" smtClean="0"/>
              <a:t>C. 12 por ciento.</a:t>
            </a:r>
          </a:p>
          <a:p>
            <a:pPr marL="0" indent="0" algn="just">
              <a:buFont typeface="Arial" charset="0"/>
              <a:buNone/>
            </a:pPr>
            <a:r>
              <a:rPr lang="es-CR" sz="2800" smtClean="0"/>
              <a:t>D. 0 por ciento.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37891">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a:xfrm>
            <a:off x="511175" y="1001713"/>
            <a:ext cx="8229600" cy="1143000"/>
          </a:xfrm>
        </p:spPr>
        <p:txBody>
          <a:bodyPr/>
          <a:lstStyle/>
          <a:p>
            <a:pPr eaLnBrk="1" hangingPunct="1"/>
            <a:r>
              <a:rPr lang="es-CR" dirty="0" smtClean="0"/>
              <a:t>Pregunta</a:t>
            </a:r>
            <a:endParaRPr lang="en-US" dirty="0" smtClean="0"/>
          </a:p>
        </p:txBody>
      </p:sp>
      <p:sp>
        <p:nvSpPr>
          <p:cNvPr id="39939" name="Content Placeholder 2"/>
          <p:cNvSpPr>
            <a:spLocks noGrp="1"/>
          </p:cNvSpPr>
          <p:nvPr>
            <p:ph idx="4294967295"/>
          </p:nvPr>
        </p:nvSpPr>
        <p:spPr>
          <a:xfrm>
            <a:off x="506413" y="2060575"/>
            <a:ext cx="8229600" cy="4525963"/>
          </a:xfrm>
        </p:spPr>
        <p:txBody>
          <a:bodyPr/>
          <a:lstStyle/>
          <a:p>
            <a:pPr marL="0" indent="0" algn="just">
              <a:buFont typeface="Arial" charset="0"/>
              <a:buNone/>
            </a:pPr>
            <a:r>
              <a:rPr lang="es-CR" sz="2400" dirty="0" smtClean="0"/>
              <a:t>Usted es el director del programa que tiene en marcha muchas actividades de proyecto. En el grupo de procesos de ejecución, usted comienza a preocuparse por la exactitud de los informes de avance de los proyectos. ¿Qué le apoyaría MÁS su opinión de que hay un problema?</a:t>
            </a:r>
          </a:p>
          <a:p>
            <a:pPr marL="0" indent="0" algn="just">
              <a:buFont typeface="Arial" charset="0"/>
              <a:buNone/>
            </a:pPr>
            <a:r>
              <a:rPr lang="es-CR" sz="2400" dirty="0" smtClean="0"/>
              <a:t>A. Las auditorías de calidad.</a:t>
            </a:r>
          </a:p>
          <a:p>
            <a:pPr marL="0" indent="0" algn="just">
              <a:buFont typeface="Arial" charset="0"/>
              <a:buNone/>
            </a:pPr>
            <a:r>
              <a:rPr lang="es-CR" sz="2400" dirty="0" smtClean="0"/>
              <a:t>B. Los informes de cuantificación de los riesgos</a:t>
            </a:r>
          </a:p>
          <a:p>
            <a:pPr marL="0" indent="0" algn="just">
              <a:buFont typeface="Arial" charset="0"/>
              <a:buNone/>
            </a:pPr>
            <a:r>
              <a:rPr lang="es-CR" sz="2400" dirty="0" smtClean="0"/>
              <a:t>C. El análisis de regresión</a:t>
            </a:r>
          </a:p>
          <a:p>
            <a:pPr marL="0" indent="0" algn="just">
              <a:buFont typeface="Arial" charset="0"/>
              <a:buNone/>
            </a:pPr>
            <a:r>
              <a:rPr lang="es-CR" sz="2400" dirty="0" smtClean="0"/>
              <a:t>D. El análisis de Monte Carlo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3993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a:xfrm>
            <a:off x="107950" y="836613"/>
            <a:ext cx="8229600" cy="1143000"/>
          </a:xfrm>
        </p:spPr>
        <p:txBody>
          <a:bodyPr/>
          <a:lstStyle/>
          <a:p>
            <a:pPr eaLnBrk="1" hangingPunct="1"/>
            <a:r>
              <a:rPr lang="es-CR" dirty="0" smtClean="0"/>
              <a:t>Pregunta</a:t>
            </a:r>
            <a:endParaRPr lang="en-US" dirty="0" smtClean="0"/>
          </a:p>
        </p:txBody>
      </p:sp>
      <p:sp>
        <p:nvSpPr>
          <p:cNvPr id="41987" name="Content Placeholder 2"/>
          <p:cNvSpPr>
            <a:spLocks noGrp="1"/>
          </p:cNvSpPr>
          <p:nvPr>
            <p:ph idx="4294967295"/>
          </p:nvPr>
        </p:nvSpPr>
        <p:spPr>
          <a:xfrm>
            <a:off x="323850" y="1755775"/>
            <a:ext cx="8439150" cy="4525963"/>
          </a:xfrm>
        </p:spPr>
        <p:txBody>
          <a:bodyPr/>
          <a:lstStyle/>
          <a:p>
            <a:pPr marL="0" indent="0" algn="just">
              <a:buFont typeface="Arial" charset="0"/>
              <a:buNone/>
            </a:pPr>
            <a:r>
              <a:rPr lang="es-CR" sz="2400" dirty="0" smtClean="0"/>
              <a:t>Usted es un director de proyecto para un proyecto de sistemas de información importante. Alguien del departamento de calidad llega a comenzar una auditoría de calidad en su proyecto. El equipo, que ya está bajo presión para completar el proyecto tan pronto como sea posible, se opone a la auditoría. Usted debería explicarle al equipo que el propósito de una auditoría de calidad es:</a:t>
            </a:r>
          </a:p>
          <a:p>
            <a:pPr marL="0" indent="0" algn="just">
              <a:buFont typeface="Arial" charset="0"/>
              <a:buNone/>
            </a:pPr>
            <a:r>
              <a:rPr lang="es-CR" sz="2400" dirty="0" smtClean="0"/>
              <a:t>A. Parte de una investigación de ISO 9000.</a:t>
            </a:r>
          </a:p>
          <a:p>
            <a:pPr marL="0" indent="0" algn="just">
              <a:buFont typeface="Arial" charset="0"/>
              <a:buNone/>
            </a:pPr>
            <a:r>
              <a:rPr lang="es-CR" sz="2400" dirty="0" smtClean="0"/>
              <a:t>B. Comprobar si el cliente está siguiendo su proceso de calidad.</a:t>
            </a:r>
          </a:p>
          <a:p>
            <a:pPr marL="0" indent="0" algn="just">
              <a:buFont typeface="Arial" charset="0"/>
              <a:buNone/>
            </a:pPr>
            <a:r>
              <a:rPr lang="es-CR" sz="2400" dirty="0" smtClean="0"/>
              <a:t>C. Identificar políticas ineficientes e ineficaces</a:t>
            </a:r>
          </a:p>
          <a:p>
            <a:pPr marL="0" indent="0" algn="just">
              <a:buFont typeface="Arial" charset="0"/>
              <a:buNone/>
            </a:pPr>
            <a:r>
              <a:rPr lang="es-CR" sz="2400" dirty="0" smtClean="0"/>
              <a:t>D. Comprobar la exactitud de los costos presentados por el equipo.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1987">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idx="4294967295"/>
          </p:nvPr>
        </p:nvSpPr>
        <p:spPr>
          <a:xfrm>
            <a:off x="395288" y="1125538"/>
            <a:ext cx="8229600" cy="1143000"/>
          </a:xfrm>
        </p:spPr>
        <p:txBody>
          <a:bodyPr/>
          <a:lstStyle/>
          <a:p>
            <a:pPr eaLnBrk="1" hangingPunct="1"/>
            <a:r>
              <a:rPr lang="es-CR" dirty="0" smtClean="0"/>
              <a:t>Pregunta</a:t>
            </a:r>
            <a:endParaRPr lang="en-US" dirty="0" smtClean="0"/>
          </a:p>
        </p:txBody>
      </p:sp>
      <p:sp>
        <p:nvSpPr>
          <p:cNvPr id="45059" name="Content Placeholder 2"/>
          <p:cNvSpPr>
            <a:spLocks noGrp="1"/>
          </p:cNvSpPr>
          <p:nvPr>
            <p:ph idx="4294967295"/>
          </p:nvPr>
        </p:nvSpPr>
        <p:spPr>
          <a:xfrm>
            <a:off x="395288" y="2449513"/>
            <a:ext cx="8229600" cy="4527550"/>
          </a:xfrm>
        </p:spPr>
        <p:txBody>
          <a:bodyPr/>
          <a:lstStyle/>
          <a:p>
            <a:pPr marL="0" indent="0" algn="just">
              <a:buFont typeface="Arial" charset="0"/>
              <a:buNone/>
            </a:pPr>
            <a:r>
              <a:rPr lang="es-CR" sz="2800" smtClean="0"/>
              <a:t>¿Quién es el responsable último de la gestión de calidad en el proyecto?</a:t>
            </a:r>
          </a:p>
          <a:p>
            <a:pPr marL="0" indent="0" algn="just">
              <a:buFont typeface="Arial" charset="0"/>
              <a:buNone/>
            </a:pPr>
            <a:r>
              <a:rPr lang="es-CR" sz="2800" smtClean="0"/>
              <a:t>A. El ingeniero del proyecto.</a:t>
            </a:r>
          </a:p>
          <a:p>
            <a:pPr marL="0" indent="0" algn="just">
              <a:buFont typeface="Arial" charset="0"/>
              <a:buNone/>
            </a:pPr>
            <a:r>
              <a:rPr lang="es-CR" sz="2800" smtClean="0"/>
              <a:t>B. El director del proyecto.</a:t>
            </a:r>
          </a:p>
          <a:p>
            <a:pPr marL="0" indent="0" algn="just">
              <a:buFont typeface="Arial" charset="0"/>
              <a:buNone/>
            </a:pPr>
            <a:r>
              <a:rPr lang="es-CR" sz="2800" smtClean="0"/>
              <a:t>C. El gestor de calidad.</a:t>
            </a:r>
          </a:p>
          <a:p>
            <a:pPr marL="0" indent="0" algn="just">
              <a:buFont typeface="Arial" charset="0"/>
              <a:buNone/>
            </a:pPr>
            <a:r>
              <a:rPr lang="es-CR" sz="2800" smtClean="0"/>
              <a:t>D. El miembro del equipo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505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idx="4294967295"/>
          </p:nvPr>
        </p:nvSpPr>
        <p:spPr>
          <a:xfrm>
            <a:off x="546100" y="1125538"/>
            <a:ext cx="8229600" cy="1143000"/>
          </a:xfrm>
        </p:spPr>
        <p:txBody>
          <a:bodyPr/>
          <a:lstStyle/>
          <a:p>
            <a:pPr eaLnBrk="1" hangingPunct="1"/>
            <a:r>
              <a:rPr lang="es-CR" dirty="0" smtClean="0"/>
              <a:t>Pregunta</a:t>
            </a:r>
            <a:endParaRPr lang="en-US" dirty="0" smtClean="0"/>
          </a:p>
        </p:txBody>
      </p:sp>
      <p:sp>
        <p:nvSpPr>
          <p:cNvPr id="50179" name="Content Placeholder 2"/>
          <p:cNvSpPr>
            <a:spLocks noGrp="1"/>
          </p:cNvSpPr>
          <p:nvPr>
            <p:ph idx="4294967295"/>
          </p:nvPr>
        </p:nvSpPr>
        <p:spPr>
          <a:xfrm>
            <a:off x="546100" y="2449513"/>
            <a:ext cx="8229600" cy="4527550"/>
          </a:xfrm>
        </p:spPr>
        <p:txBody>
          <a:bodyPr/>
          <a:lstStyle/>
          <a:p>
            <a:pPr marL="0" indent="0" algn="just">
              <a:buFont typeface="Arial" charset="0"/>
              <a:buNone/>
            </a:pPr>
            <a:r>
              <a:rPr lang="es-CR" smtClean="0"/>
              <a:t>Todos los siguientes son ejemplos de costos de no conformidad, excepto:</a:t>
            </a:r>
          </a:p>
          <a:p>
            <a:pPr marL="0" indent="0" algn="just">
              <a:buFont typeface="Arial" charset="0"/>
              <a:buNone/>
            </a:pPr>
            <a:r>
              <a:rPr lang="es-CR" smtClean="0"/>
              <a:t>A. Retrabajo.</a:t>
            </a:r>
          </a:p>
          <a:p>
            <a:pPr marL="0" indent="0" algn="just">
              <a:buFont typeface="Arial" charset="0"/>
              <a:buNone/>
            </a:pPr>
            <a:r>
              <a:rPr lang="es-CR" smtClean="0"/>
              <a:t>B. Calidad de la capacitación.</a:t>
            </a:r>
          </a:p>
          <a:p>
            <a:pPr marL="0" indent="0" algn="just">
              <a:buFont typeface="Arial" charset="0"/>
              <a:buNone/>
            </a:pPr>
            <a:r>
              <a:rPr lang="es-CR" smtClean="0"/>
              <a:t>C. Desperdicio.</a:t>
            </a:r>
          </a:p>
          <a:p>
            <a:pPr marL="0" indent="0" algn="just">
              <a:buFont typeface="Arial" charset="0"/>
              <a:buNone/>
            </a:pPr>
            <a:r>
              <a:rPr lang="es-CR" smtClean="0"/>
              <a:t>D. Costos de garantía.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5017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idx="4294967295"/>
          </p:nvPr>
        </p:nvSpPr>
        <p:spPr>
          <a:xfrm>
            <a:off x="395288" y="1006475"/>
            <a:ext cx="8229600" cy="1143000"/>
          </a:xfrm>
        </p:spPr>
        <p:txBody>
          <a:bodyPr/>
          <a:lstStyle/>
          <a:p>
            <a:pPr eaLnBrk="1" hangingPunct="1"/>
            <a:r>
              <a:rPr lang="es-CR" dirty="0" smtClean="0"/>
              <a:t>Pregunta</a:t>
            </a:r>
            <a:endParaRPr lang="en-US" dirty="0" smtClean="0"/>
          </a:p>
        </p:txBody>
      </p:sp>
      <p:sp>
        <p:nvSpPr>
          <p:cNvPr id="55299" name="Content Placeholder 2"/>
          <p:cNvSpPr>
            <a:spLocks noGrp="1"/>
          </p:cNvSpPr>
          <p:nvPr>
            <p:ph idx="4294967295"/>
          </p:nvPr>
        </p:nvSpPr>
        <p:spPr>
          <a:xfrm>
            <a:off x="395288" y="2332038"/>
            <a:ext cx="8229600" cy="4525962"/>
          </a:xfrm>
        </p:spPr>
        <p:txBody>
          <a:bodyPr/>
          <a:lstStyle/>
          <a:p>
            <a:pPr marL="0" indent="0" algn="just">
              <a:buFont typeface="Arial" charset="0"/>
              <a:buNone/>
            </a:pPr>
            <a:r>
              <a:rPr lang="es-CR" smtClean="0"/>
              <a:t>La desviación estándar es una medida de:</a:t>
            </a:r>
          </a:p>
          <a:p>
            <a:pPr marL="0" indent="0" algn="just">
              <a:buFont typeface="Arial" charset="0"/>
              <a:buNone/>
            </a:pPr>
            <a:r>
              <a:rPr lang="es-CR" smtClean="0"/>
              <a:t>A. Qué tan alejada está la estimación de la estimación más alta.</a:t>
            </a:r>
          </a:p>
          <a:p>
            <a:pPr marL="0" indent="0" algn="just">
              <a:buFont typeface="Arial" charset="0"/>
              <a:buNone/>
            </a:pPr>
            <a:r>
              <a:rPr lang="es-CR" smtClean="0"/>
              <a:t>B. Qué tan alejada está la medición de la media.</a:t>
            </a:r>
          </a:p>
          <a:p>
            <a:pPr marL="0" indent="0" algn="just">
              <a:buFont typeface="Arial" charset="0"/>
              <a:buNone/>
            </a:pPr>
            <a:r>
              <a:rPr lang="es-CR" smtClean="0"/>
              <a:t>C. Corregir la muestra.</a:t>
            </a:r>
          </a:p>
          <a:p>
            <a:pPr marL="0" indent="0" algn="just">
              <a:buFont typeface="Arial" charset="0"/>
              <a:buNone/>
            </a:pPr>
            <a:r>
              <a:rPr lang="es-CR" smtClean="0"/>
              <a:t>D. Qué tanto tiempo queda en el proyecto.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2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52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5529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a:xfrm>
            <a:off x="533400" y="1052513"/>
            <a:ext cx="8229600" cy="1143000"/>
          </a:xfrm>
        </p:spPr>
        <p:txBody>
          <a:bodyPr/>
          <a:lstStyle/>
          <a:p>
            <a:pPr eaLnBrk="1" hangingPunct="1"/>
            <a:r>
              <a:rPr lang="es-CR" dirty="0" smtClean="0"/>
              <a:t>Pregunta</a:t>
            </a:r>
            <a:endParaRPr lang="en-US" dirty="0" smtClean="0"/>
          </a:p>
        </p:txBody>
      </p:sp>
      <p:sp>
        <p:nvSpPr>
          <p:cNvPr id="57347" name="Content Placeholder 2"/>
          <p:cNvSpPr>
            <a:spLocks noGrp="1"/>
          </p:cNvSpPr>
          <p:nvPr>
            <p:ph idx="4294967295"/>
          </p:nvPr>
        </p:nvSpPr>
        <p:spPr>
          <a:xfrm>
            <a:off x="395288" y="2301875"/>
            <a:ext cx="8367712" cy="4525963"/>
          </a:xfrm>
        </p:spPr>
        <p:txBody>
          <a:bodyPr/>
          <a:lstStyle/>
          <a:p>
            <a:pPr marL="0" indent="0" algn="just">
              <a:buFont typeface="Arial" charset="0"/>
              <a:buNone/>
            </a:pPr>
            <a:r>
              <a:rPr lang="es-CR" dirty="0" smtClean="0"/>
              <a:t>¿Qué porcentaje de la distribución total bajo la curva define 3 sigma?</a:t>
            </a:r>
          </a:p>
          <a:p>
            <a:pPr marL="0" indent="0" algn="just">
              <a:buFont typeface="Arial" charset="0"/>
              <a:buNone/>
            </a:pPr>
            <a:r>
              <a:rPr lang="en-US" dirty="0" smtClean="0"/>
              <a:t>A. 68,26%.</a:t>
            </a:r>
            <a:endParaRPr lang="es-CR" dirty="0" smtClean="0"/>
          </a:p>
          <a:p>
            <a:pPr marL="0" indent="0" algn="just">
              <a:buFont typeface="Arial" charset="0"/>
              <a:buNone/>
            </a:pPr>
            <a:r>
              <a:rPr lang="en-US" dirty="0" smtClean="0"/>
              <a:t>B. 99,99%.</a:t>
            </a:r>
            <a:endParaRPr lang="es-CR" dirty="0" smtClean="0"/>
          </a:p>
          <a:p>
            <a:pPr marL="0" indent="0" algn="just">
              <a:buFont typeface="Arial" charset="0"/>
              <a:buNone/>
            </a:pPr>
            <a:r>
              <a:rPr lang="en-US" dirty="0" smtClean="0"/>
              <a:t>C. 95,46%.</a:t>
            </a:r>
            <a:endParaRPr lang="es-CR" dirty="0" smtClean="0"/>
          </a:p>
          <a:p>
            <a:pPr marL="0" indent="0" algn="just">
              <a:buFont typeface="Arial" charset="0"/>
              <a:buNone/>
            </a:pPr>
            <a:r>
              <a:rPr lang="en-US" dirty="0" smtClean="0"/>
              <a:t>D. 99,73%.</a:t>
            </a:r>
            <a:endParaRPr lang="es-CR"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57347">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57347">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634082"/>
          </a:xfrm>
        </p:spPr>
        <p:txBody>
          <a:bodyPr/>
          <a:lstStyle/>
          <a:p>
            <a:r>
              <a:rPr lang="es-CR" dirty="0" err="1" smtClean="0"/>
              <a:t>Kaoru</a:t>
            </a:r>
            <a:r>
              <a:rPr lang="es-CR" dirty="0" smtClean="0"/>
              <a:t> Ishikawa</a:t>
            </a:r>
            <a:endParaRPr lang="es-CR" dirty="0"/>
          </a:p>
        </p:txBody>
      </p:sp>
      <p:sp>
        <p:nvSpPr>
          <p:cNvPr id="3" name="2 Marcador de contenido"/>
          <p:cNvSpPr>
            <a:spLocks noGrp="1"/>
          </p:cNvSpPr>
          <p:nvPr>
            <p:ph idx="1"/>
          </p:nvPr>
        </p:nvSpPr>
        <p:spPr>
          <a:xfrm>
            <a:off x="457200" y="1772816"/>
            <a:ext cx="8229600" cy="4824536"/>
          </a:xfrm>
        </p:spPr>
        <p:txBody>
          <a:bodyPr/>
          <a:lstStyle/>
          <a:p>
            <a:r>
              <a:rPr lang="es-CR" dirty="0" smtClean="0"/>
              <a:t>7 herramientas básicas de la calidad:</a:t>
            </a:r>
          </a:p>
          <a:p>
            <a:pPr lvl="1"/>
            <a:r>
              <a:rPr lang="es-CR" dirty="0" smtClean="0"/>
              <a:t>1. Diagrama causa-efecto: qué causa problemas. </a:t>
            </a:r>
          </a:p>
          <a:p>
            <a:pPr lvl="1"/>
            <a:r>
              <a:rPr lang="es-CR" dirty="0" smtClean="0"/>
              <a:t>2. Diagramas de flujo: lo que hay que hacer. </a:t>
            </a:r>
          </a:p>
          <a:p>
            <a:pPr lvl="1"/>
            <a:r>
              <a:rPr lang="es-CR" dirty="0" smtClean="0"/>
              <a:t>3. Hojas de verificación: recolecta y organiza los datos. </a:t>
            </a:r>
          </a:p>
          <a:p>
            <a:pPr lvl="1"/>
            <a:r>
              <a:rPr lang="es-CR" dirty="0" smtClean="0"/>
              <a:t>4. Histogramas: visión gráfica de las variaciones. </a:t>
            </a:r>
          </a:p>
          <a:p>
            <a:pPr lvl="1"/>
            <a:r>
              <a:rPr lang="es-CR" dirty="0" smtClean="0"/>
              <a:t>5. Diagrama de </a:t>
            </a:r>
            <a:r>
              <a:rPr lang="es-CR" dirty="0" err="1" smtClean="0"/>
              <a:t>Pareto</a:t>
            </a:r>
            <a:r>
              <a:rPr lang="es-CR" dirty="0" smtClean="0"/>
              <a:t>: ranking de problemas. </a:t>
            </a:r>
          </a:p>
          <a:p>
            <a:pPr lvl="1"/>
            <a:r>
              <a:rPr lang="es-CR" dirty="0" smtClean="0"/>
              <a:t>6. Diagramas de control: control de variaciones. </a:t>
            </a:r>
          </a:p>
          <a:p>
            <a:pPr lvl="1"/>
            <a:r>
              <a:rPr lang="es-CR" dirty="0" smtClean="0"/>
              <a:t>7. Diagrama de dispersión: relación entre variables</a:t>
            </a:r>
            <a:endParaRPr lang="es-CR"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634082"/>
          </a:xfrm>
        </p:spPr>
        <p:txBody>
          <a:bodyPr/>
          <a:lstStyle/>
          <a:p>
            <a:r>
              <a:rPr lang="es-CR" dirty="0" err="1" smtClean="0"/>
              <a:t>Phillip</a:t>
            </a:r>
            <a:r>
              <a:rPr lang="es-CR" dirty="0" smtClean="0"/>
              <a:t> </a:t>
            </a:r>
            <a:r>
              <a:rPr lang="es-CR" dirty="0" err="1" smtClean="0"/>
              <a:t>Crosby</a:t>
            </a:r>
            <a:r>
              <a:rPr lang="es-CR" dirty="0" smtClean="0"/>
              <a:t> </a:t>
            </a:r>
            <a:endParaRPr lang="es-CR" dirty="0"/>
          </a:p>
        </p:txBody>
      </p:sp>
      <p:sp>
        <p:nvSpPr>
          <p:cNvPr id="3" name="2 Marcador de contenido"/>
          <p:cNvSpPr>
            <a:spLocks noGrp="1"/>
          </p:cNvSpPr>
          <p:nvPr>
            <p:ph idx="1"/>
          </p:nvPr>
        </p:nvSpPr>
        <p:spPr>
          <a:xfrm>
            <a:off x="457200" y="1772816"/>
            <a:ext cx="8229600" cy="4824536"/>
          </a:xfrm>
        </p:spPr>
        <p:txBody>
          <a:bodyPr/>
          <a:lstStyle/>
          <a:p>
            <a:r>
              <a:rPr lang="es-CR" dirty="0" smtClean="0"/>
              <a:t>La calidad se define como “conformidad con los requisitos”</a:t>
            </a:r>
          </a:p>
          <a:p>
            <a:r>
              <a:rPr lang="es-CR" dirty="0" smtClean="0"/>
              <a:t>El sistema para administrar la calidad requiere de la </a:t>
            </a:r>
            <a:r>
              <a:rPr lang="es-CR" u="sng" dirty="0" smtClean="0"/>
              <a:t>prevención en lugar de la inspección</a:t>
            </a:r>
            <a:r>
              <a:rPr lang="es-CR" dirty="0" smtClean="0"/>
              <a:t>.</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611188" y="1412875"/>
            <a:ext cx="7210425" cy="1143000"/>
          </a:xfrm>
        </p:spPr>
        <p:txBody>
          <a:bodyPr/>
          <a:lstStyle/>
          <a:p>
            <a:pPr eaLnBrk="1" hangingPunct="1"/>
            <a:r>
              <a:rPr lang="es-CR" smtClean="0"/>
              <a:t>Procesos de Gestión</a:t>
            </a:r>
            <a:br>
              <a:rPr lang="es-CR" smtClean="0"/>
            </a:br>
            <a:r>
              <a:rPr lang="es-CR" smtClean="0"/>
              <a:t>de la Calidad </a:t>
            </a:r>
          </a:p>
        </p:txBody>
      </p:sp>
      <p:sp>
        <p:nvSpPr>
          <p:cNvPr id="4099" name="Rectangle 3"/>
          <p:cNvSpPr>
            <a:spLocks noGrp="1" noChangeArrowheads="1"/>
          </p:cNvSpPr>
          <p:nvPr>
            <p:ph type="body" idx="4294967295"/>
          </p:nvPr>
        </p:nvSpPr>
        <p:spPr>
          <a:xfrm>
            <a:off x="468313" y="2781300"/>
            <a:ext cx="8229600" cy="3671888"/>
          </a:xfrm>
        </p:spPr>
        <p:txBody>
          <a:bodyPr/>
          <a:lstStyle/>
          <a:p>
            <a:pPr algn="just"/>
            <a:r>
              <a:rPr lang="es-CR" dirty="0" smtClean="0"/>
              <a:t>Planificar la Gestión de la Calidad</a:t>
            </a:r>
          </a:p>
          <a:p>
            <a:pPr algn="just"/>
            <a:endParaRPr lang="es-CR" dirty="0" smtClean="0"/>
          </a:p>
          <a:p>
            <a:pPr algn="just"/>
            <a:r>
              <a:rPr lang="es-CR" dirty="0" smtClean="0"/>
              <a:t>Realizar el Aseguramiento de Calidad</a:t>
            </a:r>
          </a:p>
          <a:p>
            <a:pPr algn="just"/>
            <a:endParaRPr lang="es-CR" dirty="0" smtClean="0"/>
          </a:p>
          <a:p>
            <a:pPr algn="just"/>
            <a:r>
              <a:rPr lang="es-CR" dirty="0" smtClean="0"/>
              <a:t>Controlar la Calidad</a:t>
            </a:r>
            <a:endParaRPr lang="en-US" dirty="0" smtClean="0"/>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TotalTime>
  <Words>3307</Words>
  <Application>Microsoft Office PowerPoint</Application>
  <PresentationFormat>Presentación en pantalla (4:3)</PresentationFormat>
  <Paragraphs>359</Paragraphs>
  <Slides>68</Slides>
  <Notes>1</Notes>
  <HiddenSlides>0</HiddenSlides>
  <MMClips>0</MMClips>
  <ScaleCrop>false</ScaleCrop>
  <HeadingPairs>
    <vt:vector size="4" baseType="variant">
      <vt:variant>
        <vt:lpstr>Tema</vt:lpstr>
      </vt:variant>
      <vt:variant>
        <vt:i4>1</vt:i4>
      </vt:variant>
      <vt:variant>
        <vt:lpstr>Títulos de diapositiva</vt:lpstr>
      </vt:variant>
      <vt:variant>
        <vt:i4>68</vt:i4>
      </vt:variant>
    </vt:vector>
  </HeadingPairs>
  <TitlesOfParts>
    <vt:vector size="69" baseType="lpstr">
      <vt:lpstr>Tema de Office</vt:lpstr>
      <vt:lpstr>Curso Preparación para el Examen de Grado   Gestión de la Calidad</vt:lpstr>
      <vt:lpstr>Definición de Calidad</vt:lpstr>
      <vt:lpstr>Responsibilidad por Calidad</vt:lpstr>
      <vt:lpstr>Teóricos de la Calidad</vt:lpstr>
      <vt:lpstr>Edwards Deming</vt:lpstr>
      <vt:lpstr>Joseph Moses Juran </vt:lpstr>
      <vt:lpstr>Kaoru Ishikawa</vt:lpstr>
      <vt:lpstr>Phillip Crosby </vt:lpstr>
      <vt:lpstr>Procesos de Gestión de la Calidad </vt:lpstr>
      <vt:lpstr>Enfoques modernos de gestión de Calidad</vt:lpstr>
      <vt:lpstr>Planificar la Gestión de la Calidad</vt:lpstr>
      <vt:lpstr>Planificar la Gestión de la Calidad</vt:lpstr>
      <vt:lpstr>Planificar la Gestión de la Calidad</vt:lpstr>
      <vt:lpstr>Costo de la calidad</vt:lpstr>
      <vt:lpstr>Impacto de una Calidad Deficiente</vt:lpstr>
      <vt:lpstr>Costo de Calidad</vt:lpstr>
      <vt:lpstr>Costo de Calidad</vt:lpstr>
      <vt:lpstr>Diapositiva 18</vt:lpstr>
      <vt:lpstr>Análisis de Costo - Beneficio</vt:lpstr>
      <vt:lpstr>Planificar la Gestión de la Calidad</vt:lpstr>
      <vt:lpstr>Diseño de Experimentos </vt:lpstr>
      <vt:lpstr>Estudios Comparativos</vt:lpstr>
      <vt:lpstr>Muestreo Estadístico</vt:lpstr>
      <vt:lpstr>Planificar la Gestión de la Calidad</vt:lpstr>
      <vt:lpstr> Plan de Gestión de Calidad </vt:lpstr>
      <vt:lpstr>Métricas</vt:lpstr>
      <vt:lpstr>Plan de Mejoras del Proceso</vt:lpstr>
      <vt:lpstr>Mejora Continua (Kaizen)</vt:lpstr>
      <vt:lpstr>Realizar el Aseguramiento de Calidad</vt:lpstr>
      <vt:lpstr>Realizar el Aseguramiento de Calidad</vt:lpstr>
      <vt:lpstr>Análisis del Proceso</vt:lpstr>
      <vt:lpstr>Auditorías de Calidad</vt:lpstr>
      <vt:lpstr>Realizar el Aseguramiento de Calidad</vt:lpstr>
      <vt:lpstr>Controlar la Calidad</vt:lpstr>
      <vt:lpstr>Controlar la Calidad</vt:lpstr>
      <vt:lpstr>Diagrama de Control</vt:lpstr>
      <vt:lpstr>Diagrama de Control</vt:lpstr>
      <vt:lpstr>Diagrama de Control</vt:lpstr>
      <vt:lpstr>Diagrama de Control</vt:lpstr>
      <vt:lpstr>Diagrama de Control</vt:lpstr>
      <vt:lpstr>Diagrama de Control</vt:lpstr>
      <vt:lpstr>Diagrama de Pareto</vt:lpstr>
      <vt:lpstr>Diagrama de Causa y Efecto</vt:lpstr>
      <vt:lpstr>Listas de Chequeo</vt:lpstr>
      <vt:lpstr>Diagrama de Flujo</vt:lpstr>
      <vt:lpstr>Diagrama de Comportamiento</vt:lpstr>
      <vt:lpstr>Diagrama de Dispersión</vt:lpstr>
      <vt:lpstr>Histograma</vt:lpstr>
      <vt:lpstr>Controlar la Calidad</vt:lpstr>
      <vt:lpstr>Gold Plating</vt:lpstr>
      <vt:lpstr>Desviación Estandar (Sigma)</vt:lpstr>
      <vt:lpstr>3 or 6 Sigma</vt:lpstr>
      <vt:lpstr>¿Preguntas?</vt:lpstr>
      <vt:lpstr>Pregunta</vt:lpstr>
      <vt:lpstr>Pregunta</vt:lpstr>
      <vt:lpstr>Pregunta</vt:lpstr>
      <vt:lpstr>Pregunta </vt:lpstr>
      <vt:lpstr>Pregunta</vt:lpstr>
      <vt:lpstr>Pregunta</vt:lpstr>
      <vt:lpstr>Pregunta</vt:lpstr>
      <vt:lpstr>Pregunta</vt:lpstr>
      <vt:lpstr>Pregunta</vt:lpstr>
      <vt:lpstr>Pregunta</vt:lpstr>
      <vt:lpstr>Pregunta</vt:lpstr>
      <vt:lpstr>Pregunta</vt:lpstr>
      <vt:lpstr>Pregunta</vt:lpstr>
      <vt:lpstr>Pregunta</vt:lpstr>
      <vt:lpstr>Pregunta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Donald Solano</dc:creator>
  <cp:lastModifiedBy>ucr</cp:lastModifiedBy>
  <cp:revision>74</cp:revision>
  <dcterms:created xsi:type="dcterms:W3CDTF">2010-10-20T21:55:38Z</dcterms:created>
  <dcterms:modified xsi:type="dcterms:W3CDTF">2014-05-06T03:24:03Z</dcterms:modified>
</cp:coreProperties>
</file>