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handoutMasterIdLst>
    <p:handoutMasterId r:id="rId61"/>
  </p:handoutMasterIdLst>
  <p:sldIdLst>
    <p:sldId id="257" r:id="rId2"/>
    <p:sldId id="379" r:id="rId3"/>
    <p:sldId id="510" r:id="rId4"/>
    <p:sldId id="511" r:id="rId5"/>
    <p:sldId id="537" r:id="rId6"/>
    <p:sldId id="506" r:id="rId7"/>
    <p:sldId id="512" r:id="rId8"/>
    <p:sldId id="516" r:id="rId9"/>
    <p:sldId id="517" r:id="rId10"/>
    <p:sldId id="518" r:id="rId11"/>
    <p:sldId id="541" r:id="rId12"/>
    <p:sldId id="519" r:id="rId13"/>
    <p:sldId id="542" r:id="rId14"/>
    <p:sldId id="520" r:id="rId15"/>
    <p:sldId id="524" r:id="rId16"/>
    <p:sldId id="543" r:id="rId17"/>
    <p:sldId id="533" r:id="rId18"/>
    <p:sldId id="522" r:id="rId19"/>
    <p:sldId id="513" r:id="rId20"/>
    <p:sldId id="544" r:id="rId21"/>
    <p:sldId id="514" r:id="rId22"/>
    <p:sldId id="515" r:id="rId23"/>
    <p:sldId id="536" r:id="rId24"/>
    <p:sldId id="521" r:id="rId25"/>
    <p:sldId id="523" r:id="rId26"/>
    <p:sldId id="538" r:id="rId27"/>
    <p:sldId id="540" r:id="rId28"/>
    <p:sldId id="507" r:id="rId29"/>
    <p:sldId id="525" r:id="rId30"/>
    <p:sldId id="526" r:id="rId31"/>
    <p:sldId id="508" r:id="rId32"/>
    <p:sldId id="527" r:id="rId33"/>
    <p:sldId id="528" r:id="rId34"/>
    <p:sldId id="539" r:id="rId35"/>
    <p:sldId id="531" r:id="rId36"/>
    <p:sldId id="532" r:id="rId37"/>
    <p:sldId id="535" r:id="rId38"/>
    <p:sldId id="509" r:id="rId39"/>
    <p:sldId id="545" r:id="rId40"/>
    <p:sldId id="529" r:id="rId41"/>
    <p:sldId id="534" r:id="rId42"/>
    <p:sldId id="505" r:id="rId43"/>
    <p:sldId id="455" r:id="rId44"/>
    <p:sldId id="461" r:id="rId45"/>
    <p:sldId id="462" r:id="rId46"/>
    <p:sldId id="464" r:id="rId47"/>
    <p:sldId id="466" r:id="rId48"/>
    <p:sldId id="468" r:id="rId49"/>
    <p:sldId id="472" r:id="rId50"/>
    <p:sldId id="474" r:id="rId51"/>
    <p:sldId id="476" r:id="rId52"/>
    <p:sldId id="479" r:id="rId53"/>
    <p:sldId id="486" r:id="rId54"/>
    <p:sldId id="490" r:id="rId55"/>
    <p:sldId id="492" r:id="rId56"/>
    <p:sldId id="499" r:id="rId57"/>
    <p:sldId id="502" r:id="rId58"/>
    <p:sldId id="504" r:id="rId59"/>
  </p:sldIdLst>
  <p:sldSz cx="9144000" cy="6858000" type="screen4x3"/>
  <p:notesSz cx="6858000" cy="9144000"/>
  <p:defaultTex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fld id="{379D2960-6D97-481D-A136-D68C4A9D5271}" type="datetimeFigureOut">
              <a:rPr lang="en-US"/>
              <a:pPr>
                <a:defRPr/>
              </a:pPr>
              <a:t>9/28/2013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B97DD642-EF3E-42A9-97B6-3C54B9431D96}" type="slidenum">
              <a:rPr lang="en-US"/>
              <a:pPr>
                <a:defRPr/>
              </a:pPr>
              <a:t>‹Nº›</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fld id="{52432740-0845-4941-8702-FBCE83CC5279}" type="datetimeFigureOut">
              <a:rPr lang="en-US"/>
              <a:pPr>
                <a:defRPr/>
              </a:pPr>
              <a:t>9/28/2013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noProof="0" smtClean="0"/>
              <a:t>Click to edit Master text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1DC5298B-6F7D-4AFC-974F-7FFE5FD58015}" type="slidenum">
              <a:rPr lang="en-US"/>
              <a:pPr>
                <a:defRPr/>
              </a:pPr>
              <a:t>‹Nº›</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D561E331-FF94-4BA3-AEEB-F7255D867ACF}" type="datetime1">
              <a:rPr lang="es-CR"/>
              <a:pPr>
                <a:defRPr/>
              </a:pPr>
              <a:t>28/09/2013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8F404323-B35C-4B0A-9052-602CA443838C}" type="slidenum">
              <a:rPr lang="es-CR"/>
              <a:pPr>
                <a:defRPr/>
              </a:pPr>
              <a:t>‹Nº›</a:t>
            </a:fld>
            <a:endParaRPr lang="es-C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512097A1-2110-4CE5-AE3E-AA4BA514BE3E}" type="datetime1">
              <a:rPr lang="es-CR"/>
              <a:pPr>
                <a:defRPr/>
              </a:pPr>
              <a:t>28/09/2013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8C117E45-BD90-4CDF-B28A-CB2AD23DBED4}" type="slidenum">
              <a:rPr lang="es-CR"/>
              <a:pPr>
                <a:defRPr/>
              </a:pPr>
              <a:t>‹Nº›</a:t>
            </a:fld>
            <a:endParaRPr lang="es-C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2AC81FD2-97A2-4D5F-8C39-00C7BCCE0813}" type="datetime1">
              <a:rPr lang="es-CR"/>
              <a:pPr>
                <a:defRPr/>
              </a:pPr>
              <a:t>28/09/2013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D0D967FA-F397-4F65-B09B-84F159EA99AB}" type="slidenum">
              <a:rPr lang="es-CR"/>
              <a:pPr>
                <a:defRPr/>
              </a:pPr>
              <a:t>‹Nº›</a:t>
            </a:fld>
            <a:endParaRPr lang="es-C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8D86EEC0-780E-4952-80BD-2BE4EFA99F85}" type="datetime1">
              <a:rPr lang="es-CR"/>
              <a:pPr>
                <a:defRPr/>
              </a:pPr>
              <a:t>28/09/2013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2DCBC05E-9BA1-45F3-84A8-F710DC4039FC}" type="slidenum">
              <a:rPr lang="es-CR"/>
              <a:pPr>
                <a:defRPr/>
              </a:pPr>
              <a:t>‹Nº›</a:t>
            </a:fld>
            <a:endParaRPr lang="es-C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75F4CDEC-78AF-48C3-A531-208CBA1B909D}" type="datetime1">
              <a:rPr lang="es-CR"/>
              <a:pPr>
                <a:defRPr/>
              </a:pPr>
              <a:t>28/09/2013</a:t>
            </a:fld>
            <a:endParaRPr lang="es-CR"/>
          </a:p>
        </p:txBody>
      </p:sp>
      <p:sp>
        <p:nvSpPr>
          <p:cNvPr id="5" name="4 Marcador de pie de página"/>
          <p:cNvSpPr>
            <a:spLocks noGrp="1"/>
          </p:cNvSpPr>
          <p:nvPr>
            <p:ph type="ftr" sz="quarter" idx="11"/>
          </p:nvPr>
        </p:nvSpPr>
        <p:spPr/>
        <p:txBody>
          <a:bodyPr/>
          <a:lstStyle>
            <a:lvl1pPr>
              <a:defRPr/>
            </a:lvl1pPr>
          </a:lstStyle>
          <a:p>
            <a:pPr>
              <a:defRPr/>
            </a:pPr>
            <a:endParaRPr lang="es-CR"/>
          </a:p>
        </p:txBody>
      </p:sp>
      <p:sp>
        <p:nvSpPr>
          <p:cNvPr id="6" name="5 Marcador de número de diapositiva"/>
          <p:cNvSpPr>
            <a:spLocks noGrp="1"/>
          </p:cNvSpPr>
          <p:nvPr>
            <p:ph type="sldNum" sz="quarter" idx="12"/>
          </p:nvPr>
        </p:nvSpPr>
        <p:spPr/>
        <p:txBody>
          <a:bodyPr/>
          <a:lstStyle>
            <a:lvl1pPr>
              <a:defRPr/>
            </a:lvl1pPr>
          </a:lstStyle>
          <a:p>
            <a:pPr>
              <a:defRPr/>
            </a:pPr>
            <a:fld id="{FF3B2B27-546A-44A2-B435-948921483E00}" type="slidenum">
              <a:rPr lang="es-CR"/>
              <a:pPr>
                <a:defRPr/>
              </a:pPr>
              <a:t>‹Nº›</a:t>
            </a:fld>
            <a:endParaRPr lang="es-C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C1695C34-1F3E-4BD7-95DE-8F319B9428F9}" type="datetime1">
              <a:rPr lang="es-CR"/>
              <a:pPr>
                <a:defRPr/>
              </a:pPr>
              <a:t>28/09/2013</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EB767B54-A871-4752-9AAB-5A39F565C16F}" type="slidenum">
              <a:rPr lang="es-CR"/>
              <a:pPr>
                <a:defRPr/>
              </a:pPr>
              <a:t>‹Nº›</a:t>
            </a:fld>
            <a:endParaRPr lang="es-C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293BC97C-7CA8-4858-BA06-0CB173D2CA8A}" type="datetime1">
              <a:rPr lang="es-CR"/>
              <a:pPr>
                <a:defRPr/>
              </a:pPr>
              <a:t>28/09/2013</a:t>
            </a:fld>
            <a:endParaRPr lang="es-CR"/>
          </a:p>
        </p:txBody>
      </p:sp>
      <p:sp>
        <p:nvSpPr>
          <p:cNvPr id="8" name="4 Marcador de pie de página"/>
          <p:cNvSpPr>
            <a:spLocks noGrp="1"/>
          </p:cNvSpPr>
          <p:nvPr>
            <p:ph type="ftr" sz="quarter" idx="11"/>
          </p:nvPr>
        </p:nvSpPr>
        <p:spPr/>
        <p:txBody>
          <a:bodyPr/>
          <a:lstStyle>
            <a:lvl1pPr>
              <a:defRPr/>
            </a:lvl1pPr>
          </a:lstStyle>
          <a:p>
            <a:pPr>
              <a:defRPr/>
            </a:pPr>
            <a:endParaRPr lang="es-CR"/>
          </a:p>
        </p:txBody>
      </p:sp>
      <p:sp>
        <p:nvSpPr>
          <p:cNvPr id="9" name="5 Marcador de número de diapositiva"/>
          <p:cNvSpPr>
            <a:spLocks noGrp="1"/>
          </p:cNvSpPr>
          <p:nvPr>
            <p:ph type="sldNum" sz="quarter" idx="12"/>
          </p:nvPr>
        </p:nvSpPr>
        <p:spPr/>
        <p:txBody>
          <a:bodyPr/>
          <a:lstStyle>
            <a:lvl1pPr>
              <a:defRPr/>
            </a:lvl1pPr>
          </a:lstStyle>
          <a:p>
            <a:pPr>
              <a:defRPr/>
            </a:pPr>
            <a:fld id="{1810B958-8687-41B5-B033-103827ABDC20}" type="slidenum">
              <a:rPr lang="es-CR"/>
              <a:pPr>
                <a:defRPr/>
              </a:pPr>
              <a:t>‹Nº›</a:t>
            </a:fld>
            <a:endParaRPr lang="es-C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R"/>
          </a:p>
        </p:txBody>
      </p:sp>
      <p:sp>
        <p:nvSpPr>
          <p:cNvPr id="3"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C2D71718-56F3-4DF4-90D6-CACCAC5464A2}" type="datetime1">
              <a:rPr lang="es-CR"/>
              <a:pPr>
                <a:defRPr/>
              </a:pPr>
              <a:t>28/09/2013</a:t>
            </a:fld>
            <a:endParaRPr lang="es-CR"/>
          </a:p>
        </p:txBody>
      </p:sp>
      <p:sp>
        <p:nvSpPr>
          <p:cNvPr id="4" name="4 Marcador de pie de página"/>
          <p:cNvSpPr>
            <a:spLocks noGrp="1"/>
          </p:cNvSpPr>
          <p:nvPr>
            <p:ph type="ftr" sz="quarter" idx="11"/>
          </p:nvPr>
        </p:nvSpPr>
        <p:spPr/>
        <p:txBody>
          <a:bodyPr/>
          <a:lstStyle>
            <a:lvl1pPr>
              <a:defRPr/>
            </a:lvl1pPr>
          </a:lstStyle>
          <a:p>
            <a:pPr>
              <a:defRPr/>
            </a:pPr>
            <a:endParaRPr lang="es-CR"/>
          </a:p>
        </p:txBody>
      </p:sp>
      <p:sp>
        <p:nvSpPr>
          <p:cNvPr id="5" name="5 Marcador de número de diapositiva"/>
          <p:cNvSpPr>
            <a:spLocks noGrp="1"/>
          </p:cNvSpPr>
          <p:nvPr>
            <p:ph type="sldNum" sz="quarter" idx="12"/>
          </p:nvPr>
        </p:nvSpPr>
        <p:spPr/>
        <p:txBody>
          <a:bodyPr/>
          <a:lstStyle>
            <a:lvl1pPr>
              <a:defRPr/>
            </a:lvl1pPr>
          </a:lstStyle>
          <a:p>
            <a:pPr>
              <a:defRPr/>
            </a:pPr>
            <a:fld id="{E3655779-5C48-47C9-9164-1DBADCDA514D}" type="slidenum">
              <a:rPr lang="es-CR"/>
              <a:pPr>
                <a:defRPr/>
              </a:pPr>
              <a:t>‹Nº›</a:t>
            </a:fld>
            <a:endParaRPr lang="es-C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5A3EE5FB-E04F-4E31-86FB-B26E301F6D64}" type="datetime1">
              <a:rPr lang="es-CR"/>
              <a:pPr>
                <a:defRPr/>
              </a:pPr>
              <a:t>28/09/2013</a:t>
            </a:fld>
            <a:endParaRPr lang="es-CR"/>
          </a:p>
        </p:txBody>
      </p:sp>
      <p:sp>
        <p:nvSpPr>
          <p:cNvPr id="3" name="4 Marcador de pie de página"/>
          <p:cNvSpPr>
            <a:spLocks noGrp="1"/>
          </p:cNvSpPr>
          <p:nvPr>
            <p:ph type="ftr" sz="quarter" idx="11"/>
          </p:nvPr>
        </p:nvSpPr>
        <p:spPr/>
        <p:txBody>
          <a:bodyPr/>
          <a:lstStyle>
            <a:lvl1pPr>
              <a:defRPr/>
            </a:lvl1pPr>
          </a:lstStyle>
          <a:p>
            <a:pPr>
              <a:defRPr/>
            </a:pPr>
            <a:endParaRPr lang="es-CR"/>
          </a:p>
        </p:txBody>
      </p:sp>
      <p:sp>
        <p:nvSpPr>
          <p:cNvPr id="4" name="5 Marcador de número de diapositiva"/>
          <p:cNvSpPr>
            <a:spLocks noGrp="1"/>
          </p:cNvSpPr>
          <p:nvPr>
            <p:ph type="sldNum" sz="quarter" idx="12"/>
          </p:nvPr>
        </p:nvSpPr>
        <p:spPr/>
        <p:txBody>
          <a:bodyPr/>
          <a:lstStyle>
            <a:lvl1pPr>
              <a:defRPr/>
            </a:lvl1pPr>
          </a:lstStyle>
          <a:p>
            <a:pPr>
              <a:defRPr/>
            </a:pPr>
            <a:fld id="{1F747846-25DC-4709-8FAA-0071637060F7}" type="slidenum">
              <a:rPr lang="es-CR"/>
              <a:pPr>
                <a:defRPr/>
              </a:pPr>
              <a:t>‹Nº›</a:t>
            </a:fld>
            <a:endParaRPr lang="es-C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1ED8B93A-FFDA-43B8-9962-326E42B544AE}" type="datetime1">
              <a:rPr lang="es-CR"/>
              <a:pPr>
                <a:defRPr/>
              </a:pPr>
              <a:t>28/09/2013</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6CFBE22F-0E47-428D-9A5A-972DC87F8C47}" type="slidenum">
              <a:rPr lang="es-CR"/>
              <a:pPr>
                <a:defRPr/>
              </a:pPr>
              <a:t>‹Nº›</a:t>
            </a:fld>
            <a:endParaRPr lang="es-C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R"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Arial" pitchFamily="34" charset="0"/>
                <a:cs typeface="Arial" pitchFamily="34" charset="0"/>
              </a:defRPr>
            </a:lvl1pPr>
          </a:lstStyle>
          <a:p>
            <a:pPr>
              <a:defRPr/>
            </a:pPr>
            <a:fld id="{CFCCE3E2-1285-43F7-8A91-AD918009E44F}" type="datetime1">
              <a:rPr lang="es-CR"/>
              <a:pPr>
                <a:defRPr/>
              </a:pPr>
              <a:t>28/09/2013</a:t>
            </a:fld>
            <a:endParaRPr lang="es-CR"/>
          </a:p>
        </p:txBody>
      </p:sp>
      <p:sp>
        <p:nvSpPr>
          <p:cNvPr id="6" name="4 Marcador de pie de página"/>
          <p:cNvSpPr>
            <a:spLocks noGrp="1"/>
          </p:cNvSpPr>
          <p:nvPr>
            <p:ph type="ftr" sz="quarter" idx="11"/>
          </p:nvPr>
        </p:nvSpPr>
        <p:spPr/>
        <p:txBody>
          <a:bodyPr/>
          <a:lstStyle>
            <a:lvl1pPr>
              <a:defRPr/>
            </a:lvl1pPr>
          </a:lstStyle>
          <a:p>
            <a:pPr>
              <a:defRPr/>
            </a:pPr>
            <a:endParaRPr lang="es-CR"/>
          </a:p>
        </p:txBody>
      </p:sp>
      <p:sp>
        <p:nvSpPr>
          <p:cNvPr id="7" name="5 Marcador de número de diapositiva"/>
          <p:cNvSpPr>
            <a:spLocks noGrp="1"/>
          </p:cNvSpPr>
          <p:nvPr>
            <p:ph type="sldNum" sz="quarter" idx="12"/>
          </p:nvPr>
        </p:nvSpPr>
        <p:spPr/>
        <p:txBody>
          <a:bodyPr/>
          <a:lstStyle>
            <a:lvl1pPr>
              <a:defRPr/>
            </a:lvl1pPr>
          </a:lstStyle>
          <a:p>
            <a:pPr>
              <a:defRPr/>
            </a:pPr>
            <a:fld id="{B74901EA-3D35-414F-80A5-4A245B13E564}" type="slidenum">
              <a:rPr lang="es-CR"/>
              <a:pPr>
                <a:defRPr/>
              </a:pPr>
              <a:t>‹Nº›</a:t>
            </a:fld>
            <a:endParaRPr lang="es-C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3000" b="-3000"/>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68313" y="1196975"/>
            <a:ext cx="8229600" cy="10080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CR" smtClean="0"/>
          </a:p>
        </p:txBody>
      </p:sp>
      <p:sp>
        <p:nvSpPr>
          <p:cNvPr id="1027" name="2 Marcador de texto"/>
          <p:cNvSpPr>
            <a:spLocks noGrp="1"/>
          </p:cNvSpPr>
          <p:nvPr>
            <p:ph type="body" idx="1"/>
          </p:nvPr>
        </p:nvSpPr>
        <p:spPr bwMode="auto">
          <a:xfrm>
            <a:off x="457200" y="2317750"/>
            <a:ext cx="8229600" cy="3990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smtClean="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cs typeface="Arial" pitchFamily="34" charset="0"/>
              </a:defRPr>
            </a:lvl1pPr>
          </a:lstStyle>
          <a:p>
            <a:pPr>
              <a:defRPr/>
            </a:pPr>
            <a:fld id="{3BD7B8F6-C5BF-4B4E-B9AC-DBCEA97AF87E}" type="slidenum">
              <a:rPr lang="es-CR"/>
              <a:pPr>
                <a:defRPr/>
              </a:pPr>
              <a:t>‹Nº›</a:t>
            </a:fld>
            <a:endParaRPr lang="es-CR"/>
          </a:p>
        </p:txBody>
      </p:sp>
    </p:spTree>
  </p:cSld>
  <p:clrMap bg1="lt1" tx1="dk1" bg2="lt2" tx2="dk2" accent1="accent1" accent2="accent2" accent3="accent3" accent4="accent4" accent5="accent5" accent6="accent6" hlink="hlink" folHlink="folHlink"/>
  <p:sldLayoutIdLst>
    <p:sldLayoutId id="2147484067" r:id="rId1"/>
    <p:sldLayoutId id="2147484068" r:id="rId2"/>
    <p:sldLayoutId id="2147484069" r:id="rId3"/>
    <p:sldLayoutId id="2147484070" r:id="rId4"/>
    <p:sldLayoutId id="2147484071" r:id="rId5"/>
    <p:sldLayoutId id="2147484072" r:id="rId6"/>
    <p:sldLayoutId id="2147484073" r:id="rId7"/>
    <p:sldLayoutId id="2147484074" r:id="rId8"/>
    <p:sldLayoutId id="2147484075" r:id="rId9"/>
    <p:sldLayoutId id="2147484076" r:id="rId10"/>
    <p:sldLayoutId id="2147484077" r:id="rId11"/>
  </p:sldLayoutIdLst>
  <p:hf sldNum="0" hdr="0" ftr="0" dt="0"/>
  <p:txStyles>
    <p:titleStyle>
      <a:lvl1pPr algn="ctr" rtl="0" eaLnBrk="0" fontAlgn="base" hangingPunct="0">
        <a:spcBef>
          <a:spcPct val="0"/>
        </a:spcBef>
        <a:spcAft>
          <a:spcPct val="0"/>
        </a:spcAft>
        <a:defRPr sz="40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0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ctrTitle" idx="4294967295"/>
          </p:nvPr>
        </p:nvSpPr>
        <p:spPr>
          <a:xfrm>
            <a:off x="914400" y="1589088"/>
            <a:ext cx="7696200" cy="3712120"/>
          </a:xfrm>
        </p:spPr>
        <p:txBody>
          <a:bodyPr/>
          <a:lstStyle/>
          <a:p>
            <a:pPr eaLnBrk="1" hangingPunct="1"/>
            <a:r>
              <a:rPr lang="es-CR" sz="5400" smtClean="0">
                <a:ea typeface="ＭＳ Ｐゴシック" pitchFamily="34" charset="-128"/>
              </a:rPr>
              <a:t>Curso Preparación para el Examen de Grado </a:t>
            </a:r>
            <a:r>
              <a:rPr lang="es-CR" sz="5400" smtClean="0">
                <a:ea typeface="ＭＳ Ｐゴシック" pitchFamily="34" charset="-128"/>
              </a:rPr>
              <a:t/>
            </a:r>
            <a:br>
              <a:rPr lang="es-CR" sz="5400" smtClean="0">
                <a:ea typeface="ＭＳ Ｐゴシック" pitchFamily="34" charset="-128"/>
              </a:rPr>
            </a:br>
            <a:r>
              <a:rPr lang="es-CR" sz="5400" smtClean="0">
                <a:ea typeface="ＭＳ Ｐゴシック" pitchFamily="34" charset="-128"/>
              </a:rPr>
              <a:t/>
            </a:r>
            <a:br>
              <a:rPr lang="es-CR" sz="5400" smtClean="0">
                <a:ea typeface="ＭＳ Ｐゴシック" pitchFamily="34" charset="-128"/>
              </a:rPr>
            </a:br>
            <a:r>
              <a:rPr lang="es-CR" sz="5100" smtClean="0">
                <a:ea typeface="ＭＳ Ｐゴシック" pitchFamily="34" charset="-128"/>
              </a:rPr>
              <a:t>Gestión</a:t>
            </a:r>
            <a:r>
              <a:rPr lang="es-CR" sz="5100" smtClean="0">
                <a:ea typeface="ＭＳ Ｐゴシック" pitchFamily="34" charset="-128"/>
              </a:rPr>
              <a:t> de las </a:t>
            </a:r>
            <a:r>
              <a:rPr lang="es-CR" sz="5100" smtClean="0">
                <a:ea typeface="ＭＳ Ｐゴシック" pitchFamily="34" charset="-128"/>
              </a:rPr>
              <a:t>Adquisiciones</a:t>
            </a:r>
            <a:endParaRPr lang="es-CR" sz="5100" smtClean="0">
              <a:ea typeface="ＭＳ Ｐゴシック"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p:txBody>
          <a:bodyPr/>
          <a:lstStyle/>
          <a:p>
            <a:pPr eaLnBrk="1" hangingPunct="1"/>
            <a:r>
              <a:rPr lang="en-US" smtClean="0">
                <a:ea typeface="ＭＳ Ｐゴシック" pitchFamily="34" charset="-128"/>
              </a:rPr>
              <a:t>Contrato por Precio Fijo</a:t>
            </a:r>
          </a:p>
        </p:txBody>
      </p:sp>
      <p:sp>
        <p:nvSpPr>
          <p:cNvPr id="20483" name="Content Placeholder 2"/>
          <p:cNvSpPr>
            <a:spLocks noGrp="1"/>
          </p:cNvSpPr>
          <p:nvPr>
            <p:ph idx="4294967295"/>
          </p:nvPr>
        </p:nvSpPr>
        <p:spPr>
          <a:xfrm>
            <a:off x="457200" y="2133600"/>
            <a:ext cx="8229600" cy="4103688"/>
          </a:xfrm>
        </p:spPr>
        <p:txBody>
          <a:bodyPr/>
          <a:lstStyle/>
          <a:p>
            <a:pPr eaLnBrk="1" hangingPunct="1">
              <a:lnSpc>
                <a:spcPct val="90000"/>
              </a:lnSpc>
            </a:pPr>
            <a:r>
              <a:rPr lang="en-US" sz="2600" smtClean="0">
                <a:ea typeface="ＭＳ Ｐゴシック" pitchFamily="34" charset="-128"/>
              </a:rPr>
              <a:t>Es utilizado para adquirir bienes o servicios con especificaciones o requerimientos bien definidos y cuando existe suficiente competencia para definir un precio fijo razonable antes de que inicie el trabajo</a:t>
            </a:r>
          </a:p>
          <a:p>
            <a:pPr eaLnBrk="1" hangingPunct="1">
              <a:lnSpc>
                <a:spcPct val="90000"/>
              </a:lnSpc>
            </a:pPr>
            <a:r>
              <a:rPr lang="en-US" sz="2600" smtClean="0">
                <a:ea typeface="ＭＳ Ｐゴシック" pitchFamily="34" charset="-128"/>
              </a:rPr>
              <a:t>Es el tipo más común de contrato</a:t>
            </a:r>
          </a:p>
          <a:p>
            <a:pPr eaLnBrk="1" hangingPunct="1">
              <a:lnSpc>
                <a:spcPct val="90000"/>
              </a:lnSpc>
            </a:pPr>
            <a:r>
              <a:rPr lang="en-US" sz="2600" smtClean="0">
                <a:ea typeface="ＭＳ Ｐゴシック" pitchFamily="34" charset="-128"/>
              </a:rPr>
              <a:t>El comprador tiene el menor riesgo de costo en este tipo de contrato</a:t>
            </a:r>
          </a:p>
          <a:p>
            <a:pPr eaLnBrk="1" hangingPunct="1">
              <a:lnSpc>
                <a:spcPct val="90000"/>
              </a:lnSpc>
            </a:pPr>
            <a:r>
              <a:rPr lang="en-US" sz="2600" smtClean="0">
                <a:ea typeface="ＭＳ Ｐゴシック" pitchFamily="34" charset="-128"/>
              </a:rPr>
              <a:t>El enunciado del trabajo de compras (SOW) es la clave en este tipo de contrato</a:t>
            </a:r>
          </a:p>
          <a:p>
            <a:pPr eaLnBrk="1" hangingPunct="1">
              <a:lnSpc>
                <a:spcPct val="90000"/>
              </a:lnSpc>
            </a:pPr>
            <a:r>
              <a:rPr lang="en-US" sz="2600" smtClean="0">
                <a:ea typeface="ＭＳ Ｐゴシック" pitchFamily="34" charset="-128"/>
              </a:rPr>
              <a:t>También llamado suma global o suma alzada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p:txBody>
          <a:bodyPr/>
          <a:lstStyle/>
          <a:p>
            <a:pPr eaLnBrk="1" hangingPunct="1"/>
            <a:r>
              <a:rPr lang="en-US" smtClean="0">
                <a:ea typeface="ＭＳ Ｐゴシック" pitchFamily="34" charset="-128"/>
              </a:rPr>
              <a:t>Contrato por Precio Fijo</a:t>
            </a:r>
          </a:p>
        </p:txBody>
      </p:sp>
      <p:sp>
        <p:nvSpPr>
          <p:cNvPr id="20483" name="Content Placeholder 2"/>
          <p:cNvSpPr>
            <a:spLocks noGrp="1"/>
          </p:cNvSpPr>
          <p:nvPr>
            <p:ph idx="4294967295"/>
          </p:nvPr>
        </p:nvSpPr>
        <p:spPr>
          <a:xfrm>
            <a:off x="457200" y="2133600"/>
            <a:ext cx="8229600" cy="4103688"/>
          </a:xfrm>
        </p:spPr>
        <p:txBody>
          <a:bodyPr/>
          <a:lstStyle/>
          <a:p>
            <a:r>
              <a:rPr lang="es-CR" b="1" dirty="0" smtClean="0"/>
              <a:t>Precio </a:t>
            </a:r>
            <a:r>
              <a:rPr lang="es-CR" b="1" dirty="0" smtClean="0"/>
              <a:t>fijo o suma global (FP: </a:t>
            </a:r>
            <a:r>
              <a:rPr lang="es-CR" b="1" dirty="0" err="1" smtClean="0"/>
              <a:t>fix</a:t>
            </a:r>
            <a:r>
              <a:rPr lang="es-CR" b="1" dirty="0" smtClean="0"/>
              <a:t> </a:t>
            </a:r>
            <a:r>
              <a:rPr lang="es-CR" b="1" dirty="0" err="1" smtClean="0"/>
              <a:t>price</a:t>
            </a:r>
            <a:r>
              <a:rPr lang="es-CR" b="1" dirty="0" smtClean="0"/>
              <a:t>) </a:t>
            </a:r>
          </a:p>
          <a:p>
            <a:pPr lvl="1"/>
            <a:r>
              <a:rPr lang="es-CR" dirty="0" smtClean="0"/>
              <a:t>Precio fijo cerrado </a:t>
            </a:r>
          </a:p>
          <a:p>
            <a:pPr lvl="1"/>
            <a:r>
              <a:rPr lang="es-CR" dirty="0" smtClean="0"/>
              <a:t>Precio fijo + Incentivo </a:t>
            </a:r>
          </a:p>
          <a:p>
            <a:pPr lvl="1"/>
            <a:r>
              <a:rPr lang="es-CR" dirty="0" smtClean="0"/>
              <a:t>Precio fijo + Ajuste económico de precio </a:t>
            </a:r>
            <a:endParaRPr lang="en-US" sz="2400" dirty="0" smtClean="0">
              <a:ea typeface="ＭＳ Ｐゴシック" pitchFamily="34" charset="-128"/>
            </a:endParaRPr>
          </a:p>
        </p:txBody>
      </p:sp>
      <p:sp>
        <p:nvSpPr>
          <p:cNvPr id="4"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a:xfrm>
            <a:off x="467544" y="1196752"/>
            <a:ext cx="8208143" cy="504279"/>
          </a:xfrm>
        </p:spPr>
        <p:txBody>
          <a:bodyPr/>
          <a:lstStyle/>
          <a:p>
            <a:pPr eaLnBrk="1" hangingPunct="1"/>
            <a:r>
              <a:rPr lang="es-CR" smtClean="0">
                <a:ea typeface="ＭＳ Ｐゴシック" pitchFamily="34" charset="-128"/>
              </a:rPr>
              <a:t>Contrato</a:t>
            </a:r>
            <a:r>
              <a:rPr lang="es-CR" smtClean="0">
                <a:ea typeface="ＭＳ Ｐゴシック" pitchFamily="34" charset="-128"/>
              </a:rPr>
              <a:t> por Costos </a:t>
            </a:r>
            <a:r>
              <a:rPr lang="es-CR" smtClean="0">
                <a:ea typeface="ＭＳ Ｐゴシック" pitchFamily="34" charset="-128"/>
              </a:rPr>
              <a:t>Reembolsables</a:t>
            </a:r>
            <a:endParaRPr lang="es-CR" smtClean="0">
              <a:ea typeface="ＭＳ Ｐゴシック" pitchFamily="34" charset="-128"/>
            </a:endParaRPr>
          </a:p>
        </p:txBody>
      </p:sp>
      <p:sp>
        <p:nvSpPr>
          <p:cNvPr id="22530" name="Content Placeholder 2"/>
          <p:cNvSpPr>
            <a:spLocks noGrp="1"/>
          </p:cNvSpPr>
          <p:nvPr>
            <p:ph idx="4294967295"/>
          </p:nvPr>
        </p:nvSpPr>
        <p:spPr>
          <a:xfrm>
            <a:off x="457200" y="1916833"/>
            <a:ext cx="8229600" cy="4320456"/>
          </a:xfrm>
        </p:spPr>
        <p:txBody>
          <a:bodyPr>
            <a:normAutofit/>
          </a:bodyPr>
          <a:lstStyle/>
          <a:p>
            <a:pPr eaLnBrk="1" hangingPunct="1">
              <a:defRPr/>
            </a:pPr>
            <a:r>
              <a:rPr lang="es-CR" sz="2600" dirty="0" smtClean="0"/>
              <a:t>Es usado cuando el alcance del trabajo es incierto y por consiguiente los costos no pueden ser estimados con exactitud suficiente para utilizar un contrato por precio fijo </a:t>
            </a:r>
          </a:p>
          <a:p>
            <a:pPr eaLnBrk="1" hangingPunct="1">
              <a:defRPr/>
            </a:pPr>
            <a:r>
              <a:rPr lang="es-CR" sz="2600" dirty="0" smtClean="0"/>
              <a:t>El comprador paga al vendedor por costos incurridos preestablecidos en el contrato</a:t>
            </a:r>
          </a:p>
          <a:p>
            <a:pPr eaLnBrk="1" hangingPunct="1">
              <a:defRPr/>
            </a:pPr>
            <a:r>
              <a:rPr lang="es-CR" sz="2600" dirty="0" smtClean="0"/>
              <a:t>Requiere que el vendedor tenga un sistema contable que permita dar seguimiento a los costos por proyecto</a:t>
            </a:r>
          </a:p>
          <a:p>
            <a:pPr eaLnBrk="1" hangingPunct="1">
              <a:defRPr/>
            </a:pPr>
            <a:r>
              <a:rPr lang="es-CR" sz="2600" dirty="0" smtClean="0"/>
              <a:t>El comprador tiene el mayor riesgo de costo porque los costos totales son desconocidos</a:t>
            </a:r>
            <a:endParaRPr lang="es-CR" sz="2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a:xfrm>
            <a:off x="467544" y="1196752"/>
            <a:ext cx="8208143" cy="504279"/>
          </a:xfrm>
        </p:spPr>
        <p:txBody>
          <a:bodyPr/>
          <a:lstStyle/>
          <a:p>
            <a:pPr eaLnBrk="1" hangingPunct="1"/>
            <a:r>
              <a:rPr lang="es-CR" smtClean="0">
                <a:ea typeface="ＭＳ Ｐゴシック" pitchFamily="34" charset="-128"/>
              </a:rPr>
              <a:t>Contrato</a:t>
            </a:r>
            <a:r>
              <a:rPr lang="es-CR" smtClean="0">
                <a:ea typeface="ＭＳ Ｐゴシック" pitchFamily="34" charset="-128"/>
              </a:rPr>
              <a:t> por Costos </a:t>
            </a:r>
            <a:r>
              <a:rPr lang="es-CR" smtClean="0">
                <a:ea typeface="ＭＳ Ｐゴシック" pitchFamily="34" charset="-128"/>
              </a:rPr>
              <a:t>Reembolsables</a:t>
            </a:r>
            <a:endParaRPr lang="es-CR" smtClean="0">
              <a:ea typeface="ＭＳ Ｐゴシック" pitchFamily="34" charset="-128"/>
            </a:endParaRPr>
          </a:p>
        </p:txBody>
      </p:sp>
      <p:sp>
        <p:nvSpPr>
          <p:cNvPr id="22530" name="Content Placeholder 2"/>
          <p:cNvSpPr>
            <a:spLocks noGrp="1"/>
          </p:cNvSpPr>
          <p:nvPr>
            <p:ph idx="4294967295"/>
          </p:nvPr>
        </p:nvSpPr>
        <p:spPr>
          <a:xfrm>
            <a:off x="457200" y="1916833"/>
            <a:ext cx="8229600" cy="4320456"/>
          </a:xfrm>
        </p:spPr>
        <p:txBody>
          <a:bodyPr>
            <a:normAutofit/>
          </a:bodyPr>
          <a:lstStyle/>
          <a:p>
            <a:r>
              <a:rPr lang="es-CR" b="1" dirty="0" smtClean="0"/>
              <a:t>Costos </a:t>
            </a:r>
            <a:r>
              <a:rPr lang="es-CR" b="1" dirty="0" smtClean="0"/>
              <a:t>reembolsables (CR: </a:t>
            </a:r>
            <a:r>
              <a:rPr lang="es-CR" b="1" dirty="0" err="1" smtClean="0"/>
              <a:t>cost</a:t>
            </a:r>
            <a:r>
              <a:rPr lang="es-CR" b="1" dirty="0" smtClean="0"/>
              <a:t> </a:t>
            </a:r>
            <a:r>
              <a:rPr lang="es-CR" b="1" dirty="0" err="1" smtClean="0"/>
              <a:t>reimbursable</a:t>
            </a:r>
            <a:r>
              <a:rPr lang="es-CR" b="1" dirty="0" smtClean="0"/>
              <a:t>) </a:t>
            </a:r>
          </a:p>
          <a:p>
            <a:pPr lvl="1"/>
            <a:r>
              <a:rPr lang="es-CR" dirty="0" smtClean="0"/>
              <a:t>Costo + Honorarios fijos </a:t>
            </a:r>
          </a:p>
          <a:p>
            <a:pPr lvl="1"/>
            <a:r>
              <a:rPr lang="es-CR" dirty="0" smtClean="0"/>
              <a:t>Costo + Honorarios con incentivos </a:t>
            </a:r>
          </a:p>
          <a:p>
            <a:pPr lvl="1"/>
            <a:r>
              <a:rPr lang="es-CR" dirty="0" smtClean="0"/>
              <a:t>Costo + Honorarios por cumplimiento de objetivos </a:t>
            </a:r>
          </a:p>
          <a:p>
            <a:pPr lvl="1"/>
            <a:r>
              <a:rPr lang="es-CR" dirty="0" smtClean="0"/>
              <a:t>Costo + % del costo </a:t>
            </a:r>
            <a:endParaRPr lang="es-CR" sz="2400" dirty="0" smtClean="0"/>
          </a:p>
        </p:txBody>
      </p:sp>
      <p:sp>
        <p:nvSpPr>
          <p:cNvPr id="4"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a:xfrm>
            <a:off x="468313" y="981075"/>
            <a:ext cx="7210425" cy="1143000"/>
          </a:xfrm>
        </p:spPr>
        <p:txBody>
          <a:bodyPr/>
          <a:lstStyle/>
          <a:p>
            <a:pPr eaLnBrk="1" hangingPunct="1"/>
            <a:r>
              <a:rPr lang="en-US" smtClean="0">
                <a:ea typeface="ＭＳ Ｐゴシック" pitchFamily="34" charset="-128"/>
              </a:rPr>
              <a:t>Contrato por Tiempo y Materiales</a:t>
            </a:r>
          </a:p>
        </p:txBody>
      </p:sp>
      <p:sp>
        <p:nvSpPr>
          <p:cNvPr id="22531" name="Content Placeholder 2"/>
          <p:cNvSpPr>
            <a:spLocks noGrp="1"/>
          </p:cNvSpPr>
          <p:nvPr>
            <p:ph idx="4294967295"/>
          </p:nvPr>
        </p:nvSpPr>
        <p:spPr>
          <a:xfrm>
            <a:off x="457200" y="2133600"/>
            <a:ext cx="8229600" cy="4103688"/>
          </a:xfrm>
        </p:spPr>
        <p:txBody>
          <a:bodyPr/>
          <a:lstStyle/>
          <a:p>
            <a:pPr eaLnBrk="1" hangingPunct="1">
              <a:lnSpc>
                <a:spcPct val="90000"/>
              </a:lnSpc>
            </a:pPr>
            <a:r>
              <a:rPr lang="en-US" sz="2400" smtClean="0">
                <a:ea typeface="ＭＳ Ｐゴシック" pitchFamily="34" charset="-128"/>
              </a:rPr>
              <a:t>El comprador paga en una base por item o por hora</a:t>
            </a:r>
          </a:p>
          <a:p>
            <a:pPr eaLnBrk="1" hangingPunct="1">
              <a:lnSpc>
                <a:spcPct val="90000"/>
              </a:lnSpc>
            </a:pPr>
            <a:r>
              <a:rPr lang="en-US" sz="2400" smtClean="0">
                <a:ea typeface="ＭＳ Ｐゴシック" pitchFamily="34" charset="-128"/>
              </a:rPr>
              <a:t>Es utilizado frecuentemente para servicios en los cuales el nivel de esfuerzo no puede ser definido al momento en que el contrato es adjudicado</a:t>
            </a:r>
          </a:p>
          <a:p>
            <a:pPr eaLnBrk="1" hangingPunct="1">
              <a:lnSpc>
                <a:spcPct val="90000"/>
              </a:lnSpc>
            </a:pPr>
            <a:r>
              <a:rPr lang="en-US" sz="2400" smtClean="0">
                <a:ea typeface="ＭＳ Ｐゴシック" pitchFamily="34" charset="-128"/>
              </a:rPr>
              <a:t>Tiene elementos de un contrato por precio fijo (el precio por item es fijo) y del de costos reembosables (el costo total es desconocido)</a:t>
            </a:r>
          </a:p>
          <a:p>
            <a:pPr eaLnBrk="1" hangingPunct="1">
              <a:lnSpc>
                <a:spcPct val="90000"/>
              </a:lnSpc>
            </a:pPr>
            <a:r>
              <a:rPr lang="en-US" sz="2400" smtClean="0">
                <a:ea typeface="ＭＳ Ｐゴシック" pitchFamily="34" charset="-128"/>
              </a:rPr>
              <a:t>Utilizado en contratos de montos moderados o con duraciones relativamente cortas</a:t>
            </a:r>
          </a:p>
          <a:p>
            <a:pPr eaLnBrk="1" hangingPunct="1">
              <a:lnSpc>
                <a:spcPct val="90000"/>
              </a:lnSpc>
            </a:pPr>
            <a:r>
              <a:rPr lang="en-US" sz="2400" smtClean="0">
                <a:ea typeface="ＭＳ Ｐゴシック" pitchFamily="34" charset="-128"/>
              </a:rPr>
              <a:t>No hay incentivo para que el vendedor realice el trabajo rápido o eficientemente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idx="4294967295"/>
          </p:nvPr>
        </p:nvSpPr>
        <p:spPr>
          <a:xfrm>
            <a:off x="468313" y="765175"/>
            <a:ext cx="6562725" cy="1143000"/>
          </a:xfrm>
        </p:spPr>
        <p:txBody>
          <a:bodyPr/>
          <a:lstStyle/>
          <a:p>
            <a:pPr eaLnBrk="1" hangingPunct="1"/>
            <a:r>
              <a:rPr lang="en-US" smtClean="0">
                <a:ea typeface="ＭＳ Ｐゴシック" pitchFamily="34" charset="-128"/>
              </a:rPr>
              <a:t>Riesgo y tipo de contrato</a:t>
            </a:r>
          </a:p>
        </p:txBody>
      </p:sp>
      <p:sp>
        <p:nvSpPr>
          <p:cNvPr id="45059" name="Content Placeholder 2"/>
          <p:cNvSpPr>
            <a:spLocks noGrp="1"/>
          </p:cNvSpPr>
          <p:nvPr>
            <p:ph idx="4294967295"/>
          </p:nvPr>
        </p:nvSpPr>
        <p:spPr>
          <a:xfrm>
            <a:off x="468313" y="1916113"/>
            <a:ext cx="8229600" cy="3990975"/>
          </a:xfrm>
        </p:spPr>
        <p:txBody>
          <a:bodyPr/>
          <a:lstStyle/>
          <a:p>
            <a:pPr eaLnBrk="1" hangingPunct="1"/>
            <a:r>
              <a:rPr lang="en-US" smtClean="0">
                <a:ea typeface="ＭＳ Ｐゴシック" pitchFamily="34" charset="-128"/>
              </a:rPr>
              <a:t>Dependiendo del contrato el vendedor o el comprador asumen el riesgo</a:t>
            </a:r>
          </a:p>
          <a:p>
            <a:pPr eaLnBrk="1" hangingPunct="1"/>
            <a:endParaRPr lang="en-US" smtClean="0">
              <a:ea typeface="ＭＳ Ｐゴシック" pitchFamily="34" charset="-128"/>
            </a:endParaRPr>
          </a:p>
        </p:txBody>
      </p:sp>
      <p:pic>
        <p:nvPicPr>
          <p:cNvPr id="45061" name="Picture 6"/>
          <p:cNvPicPr>
            <a:picLocks noChangeAspect="1" noChangeArrowheads="1"/>
          </p:cNvPicPr>
          <p:nvPr/>
        </p:nvPicPr>
        <p:blipFill>
          <a:blip r:embed="rId2" cstate="print"/>
          <a:srcRect/>
          <a:stretch>
            <a:fillRect/>
          </a:stretch>
        </p:blipFill>
        <p:spPr bwMode="auto">
          <a:xfrm>
            <a:off x="1547813" y="3068638"/>
            <a:ext cx="5111750" cy="3349625"/>
          </a:xfrm>
          <a:prstGeom prst="rect">
            <a:avLst/>
          </a:prstGeom>
          <a:noFill/>
          <a:ln w="9525">
            <a:noFill/>
            <a:miter lim="800000"/>
            <a:headEnd/>
            <a:tailEnd/>
          </a:ln>
        </p:spPr>
      </p:pic>
      <p:pic>
        <p:nvPicPr>
          <p:cNvPr id="1026" name="Picture 2"/>
          <p:cNvPicPr>
            <a:picLocks noChangeAspect="1" noChangeArrowheads="1"/>
          </p:cNvPicPr>
          <p:nvPr/>
        </p:nvPicPr>
        <p:blipFill>
          <a:blip r:embed="rId3" cstate="print"/>
          <a:srcRect/>
          <a:stretch>
            <a:fillRect/>
          </a:stretch>
        </p:blipFill>
        <p:spPr bwMode="auto">
          <a:xfrm>
            <a:off x="755576" y="3284984"/>
            <a:ext cx="7734739" cy="2376264"/>
          </a:xfrm>
          <a:prstGeom prst="rect">
            <a:avLst/>
          </a:prstGeom>
          <a:noFill/>
          <a:ln w="9525">
            <a:noFill/>
            <a:miter lim="800000"/>
            <a:headEnd/>
            <a:tailEnd/>
          </a:ln>
        </p:spPr>
      </p:pic>
      <p:sp>
        <p:nvSpPr>
          <p:cNvPr id="6"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450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467544" y="1772816"/>
            <a:ext cx="8471805" cy="4248472"/>
          </a:xfrm>
          <a:prstGeom prst="rect">
            <a:avLst/>
          </a:prstGeom>
          <a:noFill/>
          <a:ln w="9525">
            <a:noFill/>
            <a:miter lim="800000"/>
            <a:headEnd/>
            <a:tailEnd/>
          </a:ln>
        </p:spPr>
      </p:pic>
      <p:sp>
        <p:nvSpPr>
          <p:cNvPr id="3"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idx="4294967295"/>
          </p:nvPr>
        </p:nvSpPr>
        <p:spPr>
          <a:xfrm>
            <a:off x="468313" y="1052513"/>
            <a:ext cx="6562725" cy="1143000"/>
          </a:xfrm>
        </p:spPr>
        <p:txBody>
          <a:bodyPr/>
          <a:lstStyle/>
          <a:p>
            <a:pPr eaLnBrk="1" hangingPunct="1"/>
            <a:r>
              <a:rPr lang="en-US" smtClean="0">
                <a:ea typeface="ＭＳ Ｐゴシック" pitchFamily="34" charset="-128"/>
              </a:rPr>
              <a:t>Formas no competitivas de adquisiciones</a:t>
            </a:r>
          </a:p>
        </p:txBody>
      </p:sp>
      <p:sp>
        <p:nvSpPr>
          <p:cNvPr id="36867" name="Content Placeholder 2"/>
          <p:cNvSpPr>
            <a:spLocks noGrp="1"/>
          </p:cNvSpPr>
          <p:nvPr>
            <p:ph idx="4294967295"/>
          </p:nvPr>
        </p:nvSpPr>
        <p:spPr/>
        <p:txBody>
          <a:bodyPr/>
          <a:lstStyle/>
          <a:p>
            <a:pPr eaLnBrk="1" hangingPunct="1"/>
            <a:r>
              <a:rPr lang="en-US" sz="2600" smtClean="0">
                <a:ea typeface="ＭＳ Ｐゴシック" pitchFamily="34" charset="-128"/>
              </a:rPr>
              <a:t>Ocurren cuando solo hay un proveedor que realice el trabajo</a:t>
            </a:r>
          </a:p>
          <a:p>
            <a:pPr eaLnBrk="1" hangingPunct="1"/>
            <a:r>
              <a:rPr lang="en-US" sz="2600" smtClean="0">
                <a:ea typeface="ＭＳ Ｐゴシック" pitchFamily="34" charset="-128"/>
              </a:rPr>
              <a:t>Tipos:</a:t>
            </a:r>
          </a:p>
          <a:p>
            <a:pPr lvl="1" eaLnBrk="1" hangingPunct="1"/>
            <a:r>
              <a:rPr lang="en-US" sz="2600" smtClean="0">
                <a:ea typeface="ＭＳ Ｐゴシック" pitchFamily="34" charset="-128"/>
              </a:rPr>
              <a:t>Una sola fuente (Single source): contratación directa con un  proveedor de preferencia sin pasar por el proceso de adquisiciones </a:t>
            </a:r>
          </a:p>
          <a:p>
            <a:pPr lvl="1" eaLnBrk="1" hangingPunct="1"/>
            <a:r>
              <a:rPr lang="en-US" sz="2600" smtClean="0">
                <a:ea typeface="ＭＳ Ｐゴシック" pitchFamily="34" charset="-128"/>
              </a:rPr>
              <a:t>Una única fuente (Sole source): solo hay un proveedor</a:t>
            </a:r>
          </a:p>
          <a:p>
            <a:pPr lvl="1" eaLnBrk="1" hangingPunct="1"/>
            <a:endParaRPr lang="en-US" sz="2600" smtClean="0">
              <a:ea typeface="ＭＳ Ｐゴシック"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idx="4294967295"/>
          </p:nvPr>
        </p:nvSpPr>
        <p:spPr>
          <a:xfrm>
            <a:off x="395288" y="981075"/>
            <a:ext cx="6562725" cy="1143000"/>
          </a:xfrm>
        </p:spPr>
        <p:txBody>
          <a:bodyPr/>
          <a:lstStyle/>
          <a:p>
            <a:pPr eaLnBrk="1" hangingPunct="1"/>
            <a:r>
              <a:rPr lang="en-US" smtClean="0">
                <a:ea typeface="ＭＳ Ｐゴシック" pitchFamily="34" charset="-128"/>
              </a:rPr>
              <a:t>Documentos de Adquisiciones</a:t>
            </a:r>
          </a:p>
        </p:txBody>
      </p:sp>
      <p:sp>
        <p:nvSpPr>
          <p:cNvPr id="34819" name="Content Placeholder 2"/>
          <p:cNvSpPr>
            <a:spLocks noGrp="1"/>
          </p:cNvSpPr>
          <p:nvPr>
            <p:ph idx="4294967295"/>
          </p:nvPr>
        </p:nvSpPr>
        <p:spPr>
          <a:xfrm>
            <a:off x="457200" y="2060575"/>
            <a:ext cx="8229600" cy="4065588"/>
          </a:xfrm>
        </p:spPr>
        <p:txBody>
          <a:bodyPr/>
          <a:lstStyle/>
          <a:p>
            <a:pPr eaLnBrk="1" hangingPunct="1">
              <a:lnSpc>
                <a:spcPct val="80000"/>
              </a:lnSpc>
            </a:pPr>
            <a:r>
              <a:rPr lang="en-US" sz="1900" smtClean="0">
                <a:ea typeface="ＭＳ Ｐゴシック" pitchFamily="34" charset="-128"/>
              </a:rPr>
              <a:t>Describen las necesidades del comprador a los vendedores</a:t>
            </a:r>
          </a:p>
          <a:p>
            <a:pPr eaLnBrk="1" hangingPunct="1">
              <a:lnSpc>
                <a:spcPct val="80000"/>
              </a:lnSpc>
            </a:pPr>
            <a:r>
              <a:rPr lang="en-US" sz="1900" smtClean="0">
                <a:ea typeface="ＭＳ Ｐゴシック" pitchFamily="34" charset="-128"/>
              </a:rPr>
              <a:t>Solicitud de Propuesta (RFP)</a:t>
            </a:r>
          </a:p>
          <a:p>
            <a:pPr eaLnBrk="1" hangingPunct="1">
              <a:lnSpc>
                <a:spcPct val="80000"/>
              </a:lnSpc>
            </a:pPr>
            <a:r>
              <a:rPr lang="en-US" sz="1900" smtClean="0">
                <a:ea typeface="ＭＳ Ｐゴシック" pitchFamily="34" charset="-128"/>
              </a:rPr>
              <a:t>Invitación a Licitación (IFB)</a:t>
            </a:r>
          </a:p>
          <a:p>
            <a:pPr eaLnBrk="1" hangingPunct="1">
              <a:lnSpc>
                <a:spcPct val="80000"/>
              </a:lnSpc>
            </a:pPr>
            <a:r>
              <a:rPr lang="en-US" sz="1900" smtClean="0">
                <a:ea typeface="ＭＳ Ｐゴシック" pitchFamily="34" charset="-128"/>
              </a:rPr>
              <a:t>Solicitud de Cotización (RFQ)</a:t>
            </a:r>
          </a:p>
          <a:p>
            <a:pPr eaLnBrk="1" hangingPunct="1">
              <a:lnSpc>
                <a:spcPct val="80000"/>
              </a:lnSpc>
            </a:pPr>
            <a:r>
              <a:rPr lang="en-US" sz="1900" smtClean="0">
                <a:ea typeface="ＭＳ Ｐゴシック" pitchFamily="34" charset="-128"/>
              </a:rPr>
              <a:t>Puede incluir informaicón para los vendedores tal como:</a:t>
            </a:r>
          </a:p>
          <a:p>
            <a:pPr lvl="1" eaLnBrk="1" hangingPunct="1">
              <a:lnSpc>
                <a:spcPct val="80000"/>
              </a:lnSpc>
            </a:pPr>
            <a:r>
              <a:rPr lang="en-US" sz="1900" smtClean="0">
                <a:ea typeface="ＭＳ Ｐゴシック" pitchFamily="34" charset="-128"/>
              </a:rPr>
              <a:t>Información de antecedentes para los cuales se requiere el trabajo</a:t>
            </a:r>
          </a:p>
          <a:p>
            <a:pPr lvl="1" eaLnBrk="1" hangingPunct="1">
              <a:lnSpc>
                <a:spcPct val="80000"/>
              </a:lnSpc>
            </a:pPr>
            <a:r>
              <a:rPr lang="en-US" sz="1900" smtClean="0">
                <a:ea typeface="ＭＳ Ｐゴシック" pitchFamily="34" charset="-128"/>
              </a:rPr>
              <a:t>Procedimientos para intentar ganar el trabajo</a:t>
            </a:r>
          </a:p>
          <a:p>
            <a:pPr lvl="1" eaLnBrk="1" hangingPunct="1">
              <a:lnSpc>
                <a:spcPct val="80000"/>
              </a:lnSpc>
            </a:pPr>
            <a:r>
              <a:rPr lang="en-US" sz="1900" smtClean="0">
                <a:ea typeface="ＭＳ Ｐゴシック" pitchFamily="34" charset="-128"/>
              </a:rPr>
              <a:t>Pautas para la preparación de propuestas</a:t>
            </a:r>
          </a:p>
          <a:p>
            <a:pPr lvl="1" eaLnBrk="1" hangingPunct="1">
              <a:lnSpc>
                <a:spcPct val="80000"/>
              </a:lnSpc>
            </a:pPr>
            <a:r>
              <a:rPr lang="en-US" sz="1900" smtClean="0">
                <a:ea typeface="ＭＳ Ｐゴシック" pitchFamily="34" charset="-128"/>
              </a:rPr>
              <a:t>El formato exacto que debería tener la propuesta</a:t>
            </a:r>
          </a:p>
          <a:p>
            <a:pPr lvl="1" eaLnBrk="1" hangingPunct="1">
              <a:lnSpc>
                <a:spcPct val="80000"/>
              </a:lnSpc>
            </a:pPr>
            <a:r>
              <a:rPr lang="en-US" sz="1900" smtClean="0">
                <a:ea typeface="ＭＳ Ｐゴシック" pitchFamily="34" charset="-128"/>
              </a:rPr>
              <a:t>Criterios de selección de proveedores</a:t>
            </a:r>
          </a:p>
          <a:p>
            <a:pPr lvl="1" eaLnBrk="1" hangingPunct="1">
              <a:lnSpc>
                <a:spcPct val="80000"/>
              </a:lnSpc>
            </a:pPr>
            <a:r>
              <a:rPr lang="en-US" sz="1900" smtClean="0">
                <a:ea typeface="ＭＳ Ｐゴシック" pitchFamily="34" charset="-128"/>
              </a:rPr>
              <a:t>Formas de cotización</a:t>
            </a:r>
          </a:p>
          <a:p>
            <a:pPr eaLnBrk="1" hangingPunct="1">
              <a:lnSpc>
                <a:spcPct val="80000"/>
              </a:lnSpc>
            </a:pPr>
            <a:r>
              <a:rPr lang="en-US" sz="1900" smtClean="0">
                <a:ea typeface="ＭＳ Ｐゴシック" pitchFamily="34" charset="-128"/>
              </a:rPr>
              <a:t>Enunciado del trabajo de las adquisiciones</a:t>
            </a:r>
          </a:p>
          <a:p>
            <a:pPr eaLnBrk="1" hangingPunct="1">
              <a:lnSpc>
                <a:spcPct val="80000"/>
              </a:lnSpc>
            </a:pPr>
            <a:r>
              <a:rPr lang="en-US" sz="1900" smtClean="0">
                <a:ea typeface="ＭＳ Ｐゴシック" pitchFamily="34" charset="-128"/>
              </a:rPr>
              <a:t>Términos y condiciones propuestos del contrato (legales y comerciales)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Planificar la Gestión de Adquisiciones</a:t>
            </a:r>
            <a:endParaRPr lang="es-CR" dirty="0"/>
          </a:p>
        </p:txBody>
      </p:sp>
      <p:sp>
        <p:nvSpPr>
          <p:cNvPr id="3" name="2 Marcador de contenido"/>
          <p:cNvSpPr>
            <a:spLocks noGrp="1"/>
          </p:cNvSpPr>
          <p:nvPr>
            <p:ph idx="1"/>
          </p:nvPr>
        </p:nvSpPr>
        <p:spPr>
          <a:xfrm>
            <a:off x="457200" y="1916832"/>
            <a:ext cx="8229600" cy="4608512"/>
          </a:xfrm>
        </p:spPr>
        <p:txBody>
          <a:bodyPr/>
          <a:lstStyle/>
          <a:p>
            <a:r>
              <a:rPr lang="es-CR" b="1" dirty="0" smtClean="0"/>
              <a:t>Herramientas</a:t>
            </a:r>
            <a:r>
              <a:rPr lang="es-CR" dirty="0" smtClean="0"/>
              <a:t>:</a:t>
            </a:r>
          </a:p>
          <a:p>
            <a:pPr lvl="1"/>
            <a:r>
              <a:rPr lang="es-CR" dirty="0" smtClean="0"/>
              <a:t>Análisis de hacer o comprar</a:t>
            </a:r>
          </a:p>
          <a:p>
            <a:pPr lvl="1"/>
            <a:r>
              <a:rPr lang="es-CR" dirty="0" smtClean="0"/>
              <a:t>Juicio de expertos</a:t>
            </a:r>
          </a:p>
          <a:p>
            <a:pPr lvl="1"/>
            <a:r>
              <a:rPr lang="es-CR" dirty="0" smtClean="0"/>
              <a:t>Investigación de mercado</a:t>
            </a:r>
          </a:p>
          <a:p>
            <a:pPr lvl="1"/>
            <a:r>
              <a:rPr lang="es-CR" dirty="0" smtClean="0"/>
              <a:t>Reuniones </a:t>
            </a:r>
            <a:endParaRPr lang="es-C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idx="4294967295"/>
          </p:nvPr>
        </p:nvSpPr>
        <p:spPr/>
        <p:txBody>
          <a:bodyPr/>
          <a:lstStyle/>
          <a:p>
            <a:pPr eaLnBrk="1" hangingPunct="1"/>
            <a:r>
              <a:rPr lang="en-US" smtClean="0">
                <a:ea typeface="ＭＳ Ｐゴシック" pitchFamily="34" charset="-128"/>
              </a:rPr>
              <a:t>El Proceso de gestión de las Adquisiciones</a:t>
            </a:r>
          </a:p>
        </p:txBody>
      </p:sp>
      <p:sp>
        <p:nvSpPr>
          <p:cNvPr id="15364" name="Rectangle 3"/>
          <p:cNvSpPr>
            <a:spLocks noGrp="1" noChangeArrowheads="1"/>
          </p:cNvSpPr>
          <p:nvPr>
            <p:ph type="body" idx="4294967295"/>
          </p:nvPr>
        </p:nvSpPr>
        <p:spPr>
          <a:xfrm>
            <a:off x="457200" y="2317750"/>
            <a:ext cx="8229600" cy="3559175"/>
          </a:xfrm>
        </p:spPr>
        <p:txBody>
          <a:bodyPr/>
          <a:lstStyle/>
          <a:p>
            <a:pPr eaLnBrk="1" hangingPunct="1">
              <a:lnSpc>
                <a:spcPct val="150000"/>
              </a:lnSpc>
            </a:pPr>
            <a:r>
              <a:rPr lang="es-CR" sz="2800" dirty="0" smtClean="0">
                <a:ea typeface="ＭＳ Ｐゴシック" pitchFamily="34" charset="-128"/>
              </a:rPr>
              <a:t>Planificar la Gestión de Adquisiciones– PL</a:t>
            </a:r>
          </a:p>
          <a:p>
            <a:pPr eaLnBrk="1" hangingPunct="1">
              <a:lnSpc>
                <a:spcPct val="150000"/>
              </a:lnSpc>
            </a:pPr>
            <a:r>
              <a:rPr lang="es-CR" sz="2800" dirty="0" smtClean="0">
                <a:ea typeface="ＭＳ Ｐゴシック" pitchFamily="34" charset="-128"/>
              </a:rPr>
              <a:t>Efectuar las adquisiciones – EJ</a:t>
            </a:r>
          </a:p>
          <a:p>
            <a:pPr eaLnBrk="1" hangingPunct="1">
              <a:lnSpc>
                <a:spcPct val="150000"/>
              </a:lnSpc>
            </a:pPr>
            <a:r>
              <a:rPr lang="es-CR" sz="2800" dirty="0" smtClean="0">
                <a:ea typeface="ＭＳ Ｐゴシック" pitchFamily="34" charset="-128"/>
              </a:rPr>
              <a:t>Controlar las adquisiciones – SC</a:t>
            </a:r>
          </a:p>
          <a:p>
            <a:pPr eaLnBrk="1" hangingPunct="1">
              <a:lnSpc>
                <a:spcPct val="150000"/>
              </a:lnSpc>
            </a:pPr>
            <a:r>
              <a:rPr lang="es-CR" sz="2800" dirty="0" smtClean="0">
                <a:ea typeface="ＭＳ Ｐゴシック" pitchFamily="34" charset="-128"/>
              </a:rPr>
              <a:t>Cerrar las adquisiciones – CI</a:t>
            </a:r>
            <a:endParaRPr lang="es-CR" sz="28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R" dirty="0" smtClean="0"/>
              <a:t>Análisis de hacer o comprar</a:t>
            </a:r>
            <a:endParaRPr lang="es-CR" dirty="0"/>
          </a:p>
        </p:txBody>
      </p:sp>
      <p:pic>
        <p:nvPicPr>
          <p:cNvPr id="3074" name="Picture 2"/>
          <p:cNvPicPr>
            <a:picLocks noChangeAspect="1" noChangeArrowheads="1"/>
          </p:cNvPicPr>
          <p:nvPr/>
        </p:nvPicPr>
        <p:blipFill>
          <a:blip r:embed="rId2" cstate="print"/>
          <a:srcRect/>
          <a:stretch>
            <a:fillRect/>
          </a:stretch>
        </p:blipFill>
        <p:spPr bwMode="auto">
          <a:xfrm>
            <a:off x="251520" y="2420888"/>
            <a:ext cx="8457917" cy="3312368"/>
          </a:xfrm>
          <a:prstGeom prst="rect">
            <a:avLst/>
          </a:prstGeom>
          <a:noFill/>
          <a:ln w="9525">
            <a:noFill/>
            <a:miter lim="800000"/>
            <a:headEnd/>
            <a:tailEnd/>
          </a:ln>
        </p:spPr>
      </p:pic>
      <p:sp>
        <p:nvSpPr>
          <p:cNvPr id="5"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Planificar la Gestión de Adquisiciones</a:t>
            </a:r>
            <a:endParaRPr lang="es-CR" dirty="0"/>
          </a:p>
        </p:txBody>
      </p:sp>
      <p:sp>
        <p:nvSpPr>
          <p:cNvPr id="3" name="2 Marcador de contenido"/>
          <p:cNvSpPr>
            <a:spLocks noGrp="1"/>
          </p:cNvSpPr>
          <p:nvPr>
            <p:ph idx="1"/>
          </p:nvPr>
        </p:nvSpPr>
        <p:spPr>
          <a:xfrm>
            <a:off x="457200" y="1916832"/>
            <a:ext cx="8229600" cy="4608512"/>
          </a:xfrm>
        </p:spPr>
        <p:txBody>
          <a:bodyPr/>
          <a:lstStyle/>
          <a:p>
            <a:r>
              <a:rPr lang="es-CR" dirty="0" smtClean="0"/>
              <a:t>Salidas:</a:t>
            </a:r>
          </a:p>
          <a:p>
            <a:pPr lvl="1"/>
            <a:r>
              <a:rPr lang="es-CR" dirty="0" smtClean="0"/>
              <a:t>Plan de gestión de las adquisiciones</a:t>
            </a:r>
          </a:p>
          <a:p>
            <a:pPr lvl="2" eaLnBrk="1" hangingPunct="1"/>
            <a:r>
              <a:rPr lang="es-CR" sz="2000" dirty="0" smtClean="0">
                <a:ea typeface="ＭＳ Ｐゴシック" pitchFamily="34" charset="-128"/>
              </a:rPr>
              <a:t>Documento que describe como el proceso de adquisiciones será planeado, ejecutado, controlado y cerrado.</a:t>
            </a:r>
          </a:p>
          <a:p>
            <a:pPr lvl="2" eaLnBrk="1" hangingPunct="1"/>
            <a:r>
              <a:rPr lang="es-CR" sz="2000" dirty="0" smtClean="0">
                <a:ea typeface="ＭＳ Ｐゴシック" pitchFamily="34" charset="-128"/>
              </a:rPr>
              <a:t>Incluye todos los ítems sujetos a compras de fuentes externas.</a:t>
            </a:r>
          </a:p>
          <a:p>
            <a:pPr lvl="2" eaLnBrk="1" hangingPunct="1"/>
            <a:r>
              <a:rPr lang="es-CR" sz="2000" dirty="0" smtClean="0">
                <a:ea typeface="ＭＳ Ｐゴシック" pitchFamily="34" charset="-128"/>
              </a:rPr>
              <a:t>Tipos de contratos a utilizar</a:t>
            </a:r>
          </a:p>
          <a:p>
            <a:pPr lvl="2" eaLnBrk="1" hangingPunct="1"/>
            <a:r>
              <a:rPr lang="es-CR" sz="2000" dirty="0" smtClean="0">
                <a:ea typeface="ＭＳ Ｐゴシック" pitchFamily="34" charset="-128"/>
              </a:rPr>
              <a:t>Gestión de riesgos</a:t>
            </a:r>
          </a:p>
          <a:p>
            <a:pPr lvl="2" eaLnBrk="1" hangingPunct="1"/>
            <a:r>
              <a:rPr lang="es-CR" sz="2000" dirty="0" smtClean="0">
                <a:ea typeface="ＭＳ Ｐゴシック" pitchFamily="34" charset="-128"/>
              </a:rPr>
              <a:t>Como se administraran las adquisiciones de existir un departamento de compras o contrataciones.</a:t>
            </a:r>
          </a:p>
          <a:p>
            <a:pPr lvl="2" eaLnBrk="1" hangingPunct="1"/>
            <a:r>
              <a:rPr lang="es-CR" sz="2000" dirty="0" smtClean="0">
                <a:ea typeface="ＭＳ Ｐゴシック" pitchFamily="34" charset="-128"/>
              </a:rPr>
              <a:t>Documentos de adquisiciones.</a:t>
            </a:r>
          </a:p>
          <a:p>
            <a:pPr lvl="2" eaLnBrk="1" hangingPunct="1"/>
            <a:r>
              <a:rPr lang="es-CR" sz="2000" dirty="0" smtClean="0">
                <a:ea typeface="ＭＳ Ｐゴシック" pitchFamily="34" charset="-128"/>
              </a:rPr>
              <a:t>Restricciones y supuestos.</a:t>
            </a:r>
          </a:p>
          <a:p>
            <a:pPr lvl="2" eaLnBrk="1" hangingPunct="1"/>
            <a:r>
              <a:rPr lang="es-CR" sz="2000" dirty="0" smtClean="0">
                <a:ea typeface="ＭＳ Ｐゴシック" pitchFamily="34" charset="-128"/>
              </a:rPr>
              <a:t>Entre otros.</a:t>
            </a:r>
            <a:endParaRPr lang="es-C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Planificar la Gestión de Adquisiciones</a:t>
            </a:r>
            <a:endParaRPr lang="es-CR" dirty="0"/>
          </a:p>
        </p:txBody>
      </p:sp>
      <p:sp>
        <p:nvSpPr>
          <p:cNvPr id="3" name="2 Marcador de contenido"/>
          <p:cNvSpPr>
            <a:spLocks noGrp="1"/>
          </p:cNvSpPr>
          <p:nvPr>
            <p:ph idx="1"/>
          </p:nvPr>
        </p:nvSpPr>
        <p:spPr>
          <a:xfrm>
            <a:off x="457200" y="1916832"/>
            <a:ext cx="8229600" cy="4608512"/>
          </a:xfrm>
        </p:spPr>
        <p:txBody>
          <a:bodyPr/>
          <a:lstStyle/>
          <a:p>
            <a:r>
              <a:rPr lang="es-CR" dirty="0" smtClean="0"/>
              <a:t>Salidas:</a:t>
            </a:r>
          </a:p>
          <a:p>
            <a:pPr lvl="1"/>
            <a:r>
              <a:rPr lang="es-CR" dirty="0" smtClean="0"/>
              <a:t>Enunciados del trabajo relativos a adquisiciones (SOW)</a:t>
            </a:r>
          </a:p>
          <a:p>
            <a:pPr lvl="1"/>
            <a:r>
              <a:rPr lang="es-CR" dirty="0" smtClean="0"/>
              <a:t>Documentos de la adquisición </a:t>
            </a:r>
          </a:p>
          <a:p>
            <a:pPr lvl="1"/>
            <a:r>
              <a:rPr lang="es-CR" dirty="0" smtClean="0"/>
              <a:t>Criterios de selección de proveedores</a:t>
            </a:r>
          </a:p>
          <a:p>
            <a:pPr lvl="1"/>
            <a:r>
              <a:rPr lang="es-CR" dirty="0" smtClean="0"/>
              <a:t>Decisiones de hacer o comprar </a:t>
            </a:r>
          </a:p>
          <a:p>
            <a:pPr lvl="1"/>
            <a:r>
              <a:rPr lang="es-CR" dirty="0" smtClean="0"/>
              <a:t>Solicitudes de cambio</a:t>
            </a:r>
          </a:p>
          <a:p>
            <a:pPr lvl="1"/>
            <a:r>
              <a:rPr lang="es-CR" dirty="0" smtClean="0"/>
              <a:t>Actualizaciones a documentos del proyecto</a:t>
            </a:r>
            <a:endParaRPr lang="es-C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idx="4294967295"/>
          </p:nvPr>
        </p:nvSpPr>
        <p:spPr>
          <a:xfrm>
            <a:off x="395288" y="1125538"/>
            <a:ext cx="7354887" cy="1143000"/>
          </a:xfrm>
        </p:spPr>
        <p:txBody>
          <a:bodyPr/>
          <a:lstStyle/>
          <a:p>
            <a:pPr eaLnBrk="1" hangingPunct="1"/>
            <a:r>
              <a:rPr lang="en-US" smtClean="0">
                <a:ea typeface="ＭＳ Ｐゴシック" pitchFamily="34" charset="-128"/>
              </a:rPr>
              <a:t>Criterios de Selección de Proveedores</a:t>
            </a:r>
          </a:p>
        </p:txBody>
      </p:sp>
      <p:sp>
        <p:nvSpPr>
          <p:cNvPr id="50179" name="Content Placeholder 2"/>
          <p:cNvSpPr>
            <a:spLocks noGrp="1"/>
          </p:cNvSpPr>
          <p:nvPr>
            <p:ph idx="4294967295"/>
          </p:nvPr>
        </p:nvSpPr>
        <p:spPr/>
        <p:txBody>
          <a:bodyPr/>
          <a:lstStyle/>
          <a:p>
            <a:r>
              <a:rPr lang="en-US" sz="2800" smtClean="0">
                <a:ea typeface="ＭＳ Ｐゴシック" pitchFamily="34" charset="-128"/>
              </a:rPr>
              <a:t>Es la base por la cual el comprador evalua las licitaciones o propuestas</a:t>
            </a:r>
          </a:p>
          <a:p>
            <a:r>
              <a:rPr lang="en-US" sz="2800" smtClean="0">
                <a:ea typeface="ＭＳ Ｐゴシック" pitchFamily="34" charset="-128"/>
              </a:rPr>
              <a:t>Es incluída en los documentos de adquisiciones para darle al vendedor un entendimiento de las necesidades del comprador y para ayudar al vendedor a decidir si participa en el proceso de compras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p:txBody>
          <a:bodyPr/>
          <a:lstStyle/>
          <a:p>
            <a:pPr eaLnBrk="1" hangingPunct="1"/>
            <a:r>
              <a:rPr lang="en-US" smtClean="0">
                <a:ea typeface="ＭＳ Ｐゴシック" pitchFamily="34" charset="-128"/>
              </a:rPr>
              <a:t>Sistema de Control de Cambios al Contrato</a:t>
            </a:r>
          </a:p>
        </p:txBody>
      </p:sp>
      <p:sp>
        <p:nvSpPr>
          <p:cNvPr id="27651" name="Content Placeholder 2"/>
          <p:cNvSpPr>
            <a:spLocks noGrp="1"/>
          </p:cNvSpPr>
          <p:nvPr>
            <p:ph idx="4294967295"/>
          </p:nvPr>
        </p:nvSpPr>
        <p:spPr>
          <a:xfrm>
            <a:off x="457200" y="2420938"/>
            <a:ext cx="8229600" cy="3816350"/>
          </a:xfrm>
        </p:spPr>
        <p:txBody>
          <a:bodyPr/>
          <a:lstStyle/>
          <a:p>
            <a:pPr eaLnBrk="1" hangingPunct="1"/>
            <a:r>
              <a:rPr lang="en-US" sz="2800" smtClean="0">
                <a:ea typeface="ＭＳ Ｐゴシック" pitchFamily="34" charset="-128"/>
              </a:rPr>
              <a:t>Es establecido para controlar los cambios al contrato</a:t>
            </a:r>
          </a:p>
          <a:p>
            <a:pPr eaLnBrk="1" hangingPunct="1"/>
            <a:r>
              <a:rPr lang="en-US" sz="2800" smtClean="0">
                <a:ea typeface="ＭＳ Ｐゴシック" pitchFamily="34" charset="-128"/>
              </a:rPr>
              <a:t>Todos los cambios al contrato deben ser realizados formalmente</a:t>
            </a:r>
          </a:p>
          <a:p>
            <a:pPr eaLnBrk="1" hangingPunct="1"/>
            <a:r>
              <a:rPr lang="en-US" sz="2800" smtClean="0">
                <a:ea typeface="ＭＳ Ｐゴシック" pitchFamily="34" charset="-128"/>
              </a:rPr>
              <a:t>Incluye:</a:t>
            </a:r>
          </a:p>
          <a:p>
            <a:pPr lvl="1" eaLnBrk="1" hangingPunct="1"/>
            <a:r>
              <a:rPr lang="en-US" sz="2400" smtClean="0">
                <a:ea typeface="ＭＳ Ｐゴシック" pitchFamily="34" charset="-128"/>
              </a:rPr>
              <a:t>Procedimientos de cambios</a:t>
            </a:r>
          </a:p>
          <a:p>
            <a:pPr lvl="1" eaLnBrk="1" hangingPunct="1"/>
            <a:r>
              <a:rPr lang="en-US" sz="2400" smtClean="0">
                <a:ea typeface="ＭＳ Ｐゴシック" pitchFamily="34" charset="-128"/>
              </a:rPr>
              <a:t>Formularios</a:t>
            </a:r>
          </a:p>
          <a:p>
            <a:pPr lvl="1" eaLnBrk="1" hangingPunct="1"/>
            <a:r>
              <a:rPr lang="en-US" sz="2400" smtClean="0">
                <a:ea typeface="ＭＳ Ｐゴシック" pitchFamily="34" charset="-128"/>
              </a:rPr>
              <a:t>Procesos de resolución de disputas</a:t>
            </a:r>
          </a:p>
          <a:p>
            <a:pPr lvl="1" eaLnBrk="1" hangingPunct="1"/>
            <a:r>
              <a:rPr lang="en-US" sz="2400" smtClean="0">
                <a:ea typeface="ＭＳ Ｐゴシック" pitchFamily="34" charset="-128"/>
              </a:rPr>
              <a:t>Sistemas de seguimientos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idx="4294967295"/>
          </p:nvPr>
        </p:nvSpPr>
        <p:spPr>
          <a:xfrm>
            <a:off x="468313" y="1052513"/>
            <a:ext cx="6562725" cy="1143000"/>
          </a:xfrm>
        </p:spPr>
        <p:txBody>
          <a:bodyPr/>
          <a:lstStyle/>
          <a:p>
            <a:pPr eaLnBrk="1" hangingPunct="1"/>
            <a:r>
              <a:rPr lang="en-US" smtClean="0">
                <a:ea typeface="ＭＳ Ｐゴシック" pitchFamily="34" charset="-128"/>
              </a:rPr>
              <a:t>Tipos de enuciados de trabajo de adquisiciones (SOW)</a:t>
            </a:r>
          </a:p>
        </p:txBody>
      </p:sp>
      <p:sp>
        <p:nvSpPr>
          <p:cNvPr id="38915" name="Content Placeholder 2"/>
          <p:cNvSpPr>
            <a:spLocks noGrp="1"/>
          </p:cNvSpPr>
          <p:nvPr>
            <p:ph idx="4294967295"/>
          </p:nvPr>
        </p:nvSpPr>
        <p:spPr/>
        <p:txBody>
          <a:bodyPr/>
          <a:lstStyle/>
          <a:p>
            <a:pPr eaLnBrk="1" hangingPunct="1"/>
            <a:r>
              <a:rPr lang="en-US" sz="2400" smtClean="0">
                <a:ea typeface="ＭＳ Ｐゴシック" pitchFamily="34" charset="-128"/>
              </a:rPr>
              <a:t>Alcance del trabajo a ser realizado en cada adquisición</a:t>
            </a:r>
          </a:p>
          <a:p>
            <a:pPr eaLnBrk="1" hangingPunct="1"/>
            <a:r>
              <a:rPr lang="en-US" sz="2400" smtClean="0">
                <a:ea typeface="ＭＳ Ｐゴシック" pitchFamily="34" charset="-128"/>
              </a:rPr>
              <a:t>Debe ser claro, completo y tan conciso como sea posible</a:t>
            </a:r>
          </a:p>
          <a:p>
            <a:pPr eaLnBrk="1" hangingPunct="1"/>
            <a:r>
              <a:rPr lang="en-US" sz="2400" smtClean="0">
                <a:ea typeface="ＭＳ Ｐゴシック" pitchFamily="34" charset="-128"/>
              </a:rPr>
              <a:t>Debe describir todo el trabajo y actividades qeu el vendedor debe completar </a:t>
            </a:r>
          </a:p>
          <a:p>
            <a:pPr eaLnBrk="1" hangingPunct="1"/>
            <a:r>
              <a:rPr lang="en-US" sz="2400" smtClean="0">
                <a:ea typeface="ＭＳ Ｐゴシック" pitchFamily="34" charset="-128"/>
              </a:rPr>
              <a:t>Hay varios tipos:</a:t>
            </a:r>
          </a:p>
          <a:p>
            <a:pPr lvl="1" eaLnBrk="1" hangingPunct="1"/>
            <a:r>
              <a:rPr lang="en-US" sz="2400" smtClean="0">
                <a:ea typeface="ＭＳ Ｐゴシック" pitchFamily="34" charset="-128"/>
              </a:rPr>
              <a:t>Desempeño: describe lo que el producto final debe poder hacer </a:t>
            </a:r>
          </a:p>
          <a:p>
            <a:pPr lvl="1" eaLnBrk="1" hangingPunct="1"/>
            <a:r>
              <a:rPr lang="en-US" sz="2400" smtClean="0">
                <a:ea typeface="ＭＳ Ｐゴシック" pitchFamily="34" charset="-128"/>
              </a:rPr>
              <a:t>Funcional: describe el propósito final o resultado </a:t>
            </a:r>
          </a:p>
          <a:p>
            <a:pPr lvl="1" eaLnBrk="1" hangingPunct="1"/>
            <a:r>
              <a:rPr lang="en-US" sz="2400" smtClean="0">
                <a:ea typeface="ＭＳ Ｐゴシック" pitchFamily="34" charset="-128"/>
              </a:rPr>
              <a:t>Diseño: describe precisamente que trabajo debe realizarse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a:xfrm>
            <a:off x="539750" y="908050"/>
            <a:ext cx="6562725" cy="1143000"/>
          </a:xfrm>
        </p:spPr>
        <p:txBody>
          <a:bodyPr/>
          <a:lstStyle/>
          <a:p>
            <a:pPr eaLnBrk="1" hangingPunct="1"/>
            <a:r>
              <a:rPr lang="en-US" smtClean="0">
                <a:ea typeface="ＭＳ Ｐゴシック" pitchFamily="34" charset="-128"/>
              </a:rPr>
              <a:t>Exenciones</a:t>
            </a:r>
          </a:p>
        </p:txBody>
      </p:sp>
      <p:sp>
        <p:nvSpPr>
          <p:cNvPr id="47107" name="Content Placeholder 2"/>
          <p:cNvSpPr>
            <a:spLocks noGrp="1"/>
          </p:cNvSpPr>
          <p:nvPr>
            <p:ph idx="4294967295"/>
          </p:nvPr>
        </p:nvSpPr>
        <p:spPr/>
        <p:txBody>
          <a:bodyPr/>
          <a:lstStyle/>
          <a:p>
            <a:pPr eaLnBrk="1" hangingPunct="1"/>
            <a:r>
              <a:rPr lang="en-US" sz="2800" smtClean="0">
                <a:ea typeface="ＭＳ Ｐゴシック" pitchFamily="34" charset="-128"/>
              </a:rPr>
              <a:t>Son declaraciones que dicen que derechos previstos bajo el contrato no pueden ser objeto de exención o modificación a menos que sean por acuedo expreso de las partes </a:t>
            </a:r>
          </a:p>
          <a:p>
            <a:pPr eaLnBrk="1" hangingPunct="1"/>
            <a:r>
              <a:rPr lang="en-US" sz="2800" smtClean="0">
                <a:ea typeface="ＭＳ Ｐゴシック" pitchFamily="34" charset="-128"/>
              </a:rPr>
              <a:t>Un DP puede voluntaria o involuntariamente perder un derecho del contrato a través de la conducta, falta de complimiento involuntaria o falta de supervisión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idx="4294967295"/>
          </p:nvPr>
        </p:nvSpPr>
        <p:spPr>
          <a:xfrm>
            <a:off x="468313" y="908050"/>
            <a:ext cx="6562725" cy="1143000"/>
          </a:xfrm>
        </p:spPr>
        <p:txBody>
          <a:bodyPr/>
          <a:lstStyle/>
          <a:p>
            <a:pPr eaLnBrk="1" hangingPunct="1"/>
            <a:r>
              <a:rPr lang="en-US" smtClean="0">
                <a:ea typeface="ＭＳ Ｐゴシック" pitchFamily="34" charset="-128"/>
              </a:rPr>
              <a:t>Incentivos</a:t>
            </a:r>
          </a:p>
        </p:txBody>
      </p:sp>
      <p:sp>
        <p:nvSpPr>
          <p:cNvPr id="55299" name="Content Placeholder 2"/>
          <p:cNvSpPr>
            <a:spLocks noGrp="1"/>
          </p:cNvSpPr>
          <p:nvPr>
            <p:ph idx="4294967295"/>
          </p:nvPr>
        </p:nvSpPr>
        <p:spPr/>
        <p:txBody>
          <a:bodyPr/>
          <a:lstStyle/>
          <a:p>
            <a:pPr eaLnBrk="1" hangingPunct="1"/>
            <a:r>
              <a:rPr lang="en-US" smtClean="0">
                <a:ea typeface="ＭＳ Ｐゴシック" pitchFamily="34" charset="-128"/>
              </a:rPr>
              <a:t>Son utilizados para alinear los objetivos del vendedor con los del comprador </a:t>
            </a:r>
          </a:p>
          <a:p>
            <a:pPr eaLnBrk="1" hangingPunct="1"/>
            <a:r>
              <a:rPr lang="en-US" smtClean="0">
                <a:ea typeface="ＭＳ Ｐゴシック" pitchFamily="34" charset="-128"/>
              </a:rPr>
              <a:t>El comprador proveera honorarios adicionales si el vendedor logra objetivos de costo, desempeño o cronograma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Efectuar las adquisiciones</a:t>
            </a:r>
            <a:endParaRPr lang="es-CR" dirty="0"/>
          </a:p>
        </p:txBody>
      </p:sp>
      <p:sp>
        <p:nvSpPr>
          <p:cNvPr id="3" name="2 Marcador de contenido"/>
          <p:cNvSpPr>
            <a:spLocks noGrp="1"/>
          </p:cNvSpPr>
          <p:nvPr>
            <p:ph idx="1"/>
          </p:nvPr>
        </p:nvSpPr>
        <p:spPr>
          <a:xfrm>
            <a:off x="457200" y="1916832"/>
            <a:ext cx="8229600" cy="4608512"/>
          </a:xfrm>
        </p:spPr>
        <p:txBody>
          <a:bodyPr/>
          <a:lstStyle/>
          <a:p>
            <a:pPr algn="just"/>
            <a:r>
              <a:rPr lang="es-CR" sz="2800" dirty="0" smtClean="0"/>
              <a:t>Obtener respuesta de los vendedores, seleccionarlos y adjudicarles un contrato.</a:t>
            </a:r>
          </a:p>
          <a:p>
            <a:pPr algn="just"/>
            <a:r>
              <a:rPr lang="es-CR" sz="2800" b="1" dirty="0" smtClean="0"/>
              <a:t>Entradas</a:t>
            </a:r>
            <a:r>
              <a:rPr lang="es-CR" sz="2800" dirty="0" smtClean="0"/>
              <a:t>:</a:t>
            </a:r>
          </a:p>
          <a:p>
            <a:pPr lvl="1" algn="just"/>
            <a:r>
              <a:rPr lang="es-CR" sz="2400" dirty="0" smtClean="0"/>
              <a:t>Plan de gestión de adquisiciones</a:t>
            </a:r>
          </a:p>
          <a:p>
            <a:pPr lvl="1" algn="just"/>
            <a:r>
              <a:rPr lang="es-CR" sz="2400" dirty="0" smtClean="0"/>
              <a:t>Documentos de la adquisición</a:t>
            </a:r>
          </a:p>
          <a:p>
            <a:pPr lvl="1" algn="just"/>
            <a:r>
              <a:rPr lang="es-CR" sz="2400" dirty="0" smtClean="0"/>
              <a:t>Criterios de selección de proveedores</a:t>
            </a:r>
          </a:p>
          <a:p>
            <a:pPr lvl="1" algn="just"/>
            <a:r>
              <a:rPr lang="es-CR" sz="2400" dirty="0" smtClean="0"/>
              <a:t>Propuestas de los vendedores</a:t>
            </a:r>
          </a:p>
          <a:p>
            <a:pPr lvl="1" algn="just"/>
            <a:r>
              <a:rPr lang="es-CR" sz="2400" dirty="0" smtClean="0"/>
              <a:t>Decisiones de hacer o comprar</a:t>
            </a:r>
          </a:p>
          <a:p>
            <a:pPr lvl="1" algn="just"/>
            <a:r>
              <a:rPr lang="es-CR" sz="2400" dirty="0" smtClean="0"/>
              <a:t>SOW de la adquisición </a:t>
            </a:r>
            <a:endParaRPr lang="es-CR"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Efectuar las adquisiciones</a:t>
            </a:r>
            <a:endParaRPr lang="es-CR" dirty="0"/>
          </a:p>
        </p:txBody>
      </p:sp>
      <p:sp>
        <p:nvSpPr>
          <p:cNvPr id="3" name="2 Marcador de contenido"/>
          <p:cNvSpPr>
            <a:spLocks noGrp="1"/>
          </p:cNvSpPr>
          <p:nvPr>
            <p:ph idx="1"/>
          </p:nvPr>
        </p:nvSpPr>
        <p:spPr>
          <a:xfrm>
            <a:off x="457200" y="1916832"/>
            <a:ext cx="8229600" cy="4608512"/>
          </a:xfrm>
        </p:spPr>
        <p:txBody>
          <a:bodyPr/>
          <a:lstStyle/>
          <a:p>
            <a:pPr algn="just"/>
            <a:r>
              <a:rPr lang="es-CR" sz="2800" b="1" dirty="0" smtClean="0"/>
              <a:t>Herramientas</a:t>
            </a:r>
            <a:r>
              <a:rPr lang="es-CR" sz="2800" dirty="0" smtClean="0"/>
              <a:t>:</a:t>
            </a:r>
          </a:p>
          <a:p>
            <a:pPr lvl="1" algn="just"/>
            <a:r>
              <a:rPr lang="es-CR" sz="2400" dirty="0" smtClean="0"/>
              <a:t>Conferencia de oferentes</a:t>
            </a:r>
          </a:p>
          <a:p>
            <a:pPr lvl="1" algn="just"/>
            <a:r>
              <a:rPr lang="es-CR" sz="2400" dirty="0" smtClean="0"/>
              <a:t>Técnicas de evaluación de propuestas</a:t>
            </a:r>
          </a:p>
          <a:p>
            <a:pPr lvl="1" algn="just"/>
            <a:r>
              <a:rPr lang="es-CR" sz="2400" dirty="0" smtClean="0"/>
              <a:t>Estimaciones independientes</a:t>
            </a:r>
          </a:p>
          <a:p>
            <a:pPr lvl="1" algn="just"/>
            <a:r>
              <a:rPr lang="es-CR" sz="2400" dirty="0" smtClean="0"/>
              <a:t>Juicio de expertos</a:t>
            </a:r>
          </a:p>
          <a:p>
            <a:pPr lvl="1" algn="just"/>
            <a:r>
              <a:rPr lang="es-CR" sz="2400" dirty="0" smtClean="0"/>
              <a:t>Publicidad </a:t>
            </a:r>
          </a:p>
          <a:p>
            <a:pPr lvl="1" algn="just"/>
            <a:r>
              <a:rPr lang="es-CR" sz="2400" dirty="0" smtClean="0"/>
              <a:t>Técnicas analíticas </a:t>
            </a:r>
          </a:p>
          <a:p>
            <a:pPr lvl="1" algn="just"/>
            <a:r>
              <a:rPr lang="es-CR" sz="2400" dirty="0" smtClean="0"/>
              <a:t>Negociaciones de adquisiciones </a:t>
            </a:r>
          </a:p>
          <a:p>
            <a:pPr lvl="1" algn="just"/>
            <a:endParaRPr lang="es-C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431825"/>
          </a:xfrm>
        </p:spPr>
        <p:txBody>
          <a:bodyPr/>
          <a:lstStyle/>
          <a:p>
            <a:r>
              <a:rPr lang="es-CR" dirty="0" smtClean="0"/>
              <a:t>Generalidades</a:t>
            </a:r>
            <a:endParaRPr lang="es-CR" dirty="0"/>
          </a:p>
        </p:txBody>
      </p:sp>
      <p:sp>
        <p:nvSpPr>
          <p:cNvPr id="3" name="2 Marcador de contenido"/>
          <p:cNvSpPr>
            <a:spLocks noGrp="1"/>
          </p:cNvSpPr>
          <p:nvPr>
            <p:ph idx="1"/>
          </p:nvPr>
        </p:nvSpPr>
        <p:spPr>
          <a:xfrm>
            <a:off x="457200" y="1844824"/>
            <a:ext cx="8229600" cy="4463901"/>
          </a:xfrm>
        </p:spPr>
        <p:txBody>
          <a:bodyPr/>
          <a:lstStyle/>
          <a:p>
            <a:pPr algn="just"/>
            <a:r>
              <a:rPr lang="es-CR" sz="2800" dirty="0" smtClean="0"/>
              <a:t>Proyecto </a:t>
            </a:r>
            <a:r>
              <a:rPr lang="es-CR" sz="2800" dirty="0" smtClean="0"/>
              <a:t>= comprador </a:t>
            </a:r>
          </a:p>
          <a:p>
            <a:pPr algn="just"/>
            <a:r>
              <a:rPr lang="es-CR" sz="2800" dirty="0" smtClean="0"/>
              <a:t>Proveedor </a:t>
            </a:r>
            <a:r>
              <a:rPr lang="es-CR" sz="2800" dirty="0" smtClean="0"/>
              <a:t>= vendedor </a:t>
            </a:r>
            <a:endParaRPr lang="es-CR" sz="2800" dirty="0" smtClean="0"/>
          </a:p>
          <a:p>
            <a:pPr algn="just"/>
            <a:r>
              <a:rPr lang="es-CR" sz="2800" dirty="0" smtClean="0"/>
              <a:t>Todos </a:t>
            </a:r>
            <a:r>
              <a:rPr lang="es-CR" sz="2800" dirty="0" smtClean="0"/>
              <a:t>los requisitos del proyecto deben estar en el </a:t>
            </a:r>
            <a:r>
              <a:rPr lang="es-CR" sz="2800" dirty="0" smtClean="0"/>
              <a:t>contrato.</a:t>
            </a:r>
            <a:endParaRPr lang="es-CR" sz="2800" dirty="0" smtClean="0"/>
          </a:p>
          <a:p>
            <a:pPr algn="just"/>
            <a:r>
              <a:rPr lang="es-CR" sz="2800" dirty="0" smtClean="0"/>
              <a:t>Lo </a:t>
            </a:r>
            <a:r>
              <a:rPr lang="es-CR" sz="2800" dirty="0" smtClean="0"/>
              <a:t>que no figura en el contrato, sólo </a:t>
            </a:r>
            <a:r>
              <a:rPr lang="es-CR" sz="2800" dirty="0" smtClean="0"/>
              <a:t>puede cambiarse </a:t>
            </a:r>
            <a:r>
              <a:rPr lang="es-CR" sz="2800" dirty="0" smtClean="0"/>
              <a:t>a través del control integrado de </a:t>
            </a:r>
            <a:r>
              <a:rPr lang="es-CR" sz="2800" dirty="0" smtClean="0"/>
              <a:t>cambios.</a:t>
            </a:r>
            <a:endParaRPr lang="es-CR" sz="2800" dirty="0" smtClean="0"/>
          </a:p>
          <a:p>
            <a:pPr algn="just"/>
            <a:r>
              <a:rPr lang="es-CR" sz="2800" dirty="0" smtClean="0"/>
              <a:t>Cualquier </a:t>
            </a:r>
            <a:r>
              <a:rPr lang="es-CR" sz="2800" dirty="0" smtClean="0"/>
              <a:t>cambio debe ser por </a:t>
            </a:r>
            <a:r>
              <a:rPr lang="es-CR" sz="2800" u="sng" dirty="0" smtClean="0"/>
              <a:t>escrito</a:t>
            </a:r>
            <a:r>
              <a:rPr lang="es-CR" sz="2800" dirty="0" smtClean="0"/>
              <a:t> y requiere la </a:t>
            </a:r>
            <a:r>
              <a:rPr lang="es-CR" sz="2800" u="sng" dirty="0" smtClean="0"/>
              <a:t>firma</a:t>
            </a:r>
            <a:r>
              <a:rPr lang="es-CR" sz="2800" dirty="0" smtClean="0"/>
              <a:t> de ambas </a:t>
            </a:r>
            <a:r>
              <a:rPr lang="es-CR" sz="2800" dirty="0" smtClean="0"/>
              <a:t>partes.</a:t>
            </a:r>
            <a:endParaRPr lang="es-CR" sz="2800" dirty="0"/>
          </a:p>
        </p:txBody>
      </p:sp>
      <p:sp>
        <p:nvSpPr>
          <p:cNvPr id="4"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Efectuar las adquisiciones</a:t>
            </a:r>
            <a:endParaRPr lang="es-CR" dirty="0"/>
          </a:p>
        </p:txBody>
      </p:sp>
      <p:sp>
        <p:nvSpPr>
          <p:cNvPr id="3" name="2 Marcador de contenido"/>
          <p:cNvSpPr>
            <a:spLocks noGrp="1"/>
          </p:cNvSpPr>
          <p:nvPr>
            <p:ph idx="1"/>
          </p:nvPr>
        </p:nvSpPr>
        <p:spPr>
          <a:xfrm>
            <a:off x="457200" y="1916832"/>
            <a:ext cx="8229600" cy="4608512"/>
          </a:xfrm>
        </p:spPr>
        <p:txBody>
          <a:bodyPr/>
          <a:lstStyle/>
          <a:p>
            <a:pPr algn="just"/>
            <a:r>
              <a:rPr lang="es-CR" sz="2800" b="1" dirty="0" smtClean="0"/>
              <a:t>Salidas</a:t>
            </a:r>
            <a:r>
              <a:rPr lang="es-CR" sz="2800" dirty="0" smtClean="0"/>
              <a:t>:</a:t>
            </a:r>
          </a:p>
          <a:p>
            <a:pPr lvl="1" algn="just"/>
            <a:r>
              <a:rPr lang="es-CR" sz="2400" dirty="0" smtClean="0"/>
              <a:t>Vendedores seleccionados</a:t>
            </a:r>
          </a:p>
          <a:p>
            <a:pPr lvl="1" algn="just"/>
            <a:r>
              <a:rPr lang="es-CR" sz="2400" dirty="0" smtClean="0"/>
              <a:t>Acuerdos</a:t>
            </a:r>
          </a:p>
          <a:p>
            <a:pPr lvl="2" algn="just"/>
            <a:r>
              <a:rPr lang="es-CR" sz="2000" dirty="0" smtClean="0"/>
              <a:t>Términos y condiciones entre el comprador y vendedor</a:t>
            </a:r>
          </a:p>
          <a:p>
            <a:pPr lvl="2" algn="just"/>
            <a:r>
              <a:rPr lang="es-CR" sz="2000" dirty="0" smtClean="0"/>
              <a:t>SOW, línea base del cronograma, informes, precios, condiciones de pago, garantías, soporte a productos, etc. </a:t>
            </a:r>
          </a:p>
          <a:p>
            <a:pPr lvl="1" algn="just"/>
            <a:r>
              <a:rPr lang="es-CR" sz="2400" dirty="0" smtClean="0"/>
              <a:t>Calendarios de recursos</a:t>
            </a:r>
          </a:p>
          <a:p>
            <a:pPr lvl="1" algn="just"/>
            <a:r>
              <a:rPr lang="es-CR" sz="2400" dirty="0" smtClean="0"/>
              <a:t>Solicitudes de cambio</a:t>
            </a:r>
          </a:p>
          <a:p>
            <a:pPr lvl="1" algn="just"/>
            <a:r>
              <a:rPr lang="es-CR" sz="2400" dirty="0" smtClean="0"/>
              <a:t>Actualizaciones al plan del proyecto</a:t>
            </a:r>
          </a:p>
          <a:p>
            <a:pPr lvl="1" algn="just"/>
            <a:endParaRPr lang="es-CR" sz="2400" dirty="0" smtClean="0"/>
          </a:p>
          <a:p>
            <a:pPr lvl="1" algn="just"/>
            <a:endParaRPr lang="es-C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Controlar las adquisiciones</a:t>
            </a:r>
            <a:endParaRPr lang="es-CR" dirty="0"/>
          </a:p>
        </p:txBody>
      </p:sp>
      <p:sp>
        <p:nvSpPr>
          <p:cNvPr id="3" name="2 Marcador de contenido"/>
          <p:cNvSpPr>
            <a:spLocks noGrp="1"/>
          </p:cNvSpPr>
          <p:nvPr>
            <p:ph idx="1"/>
          </p:nvPr>
        </p:nvSpPr>
        <p:spPr>
          <a:xfrm>
            <a:off x="457200" y="1916832"/>
            <a:ext cx="8229600" cy="4608512"/>
          </a:xfrm>
        </p:spPr>
        <p:txBody>
          <a:bodyPr/>
          <a:lstStyle/>
          <a:p>
            <a:r>
              <a:rPr lang="es-CR" sz="2800" dirty="0" smtClean="0"/>
              <a:t>Gestión de las relaciones de adquisiciones,</a:t>
            </a:r>
          </a:p>
          <a:p>
            <a:r>
              <a:rPr lang="es-CR" sz="2800" dirty="0" smtClean="0"/>
              <a:t>Monitoreo de la ejecución de los contratos,</a:t>
            </a:r>
          </a:p>
          <a:p>
            <a:r>
              <a:rPr lang="es-CR" sz="2800" dirty="0" smtClean="0"/>
              <a:t>Efectuar cambios y correcciones al contrato.</a:t>
            </a:r>
          </a:p>
          <a:p>
            <a:r>
              <a:rPr lang="es-CR" sz="2800" dirty="0" smtClean="0"/>
              <a:t>Garantiza el desempeño del vendedor.</a:t>
            </a:r>
          </a:p>
          <a:p>
            <a:r>
              <a:rPr lang="es-CR" sz="2800" b="1" dirty="0" smtClean="0"/>
              <a:t>Entradas</a:t>
            </a:r>
            <a:r>
              <a:rPr lang="es-CR" sz="2800" dirty="0" smtClean="0"/>
              <a:t>:</a:t>
            </a:r>
          </a:p>
          <a:p>
            <a:pPr lvl="1"/>
            <a:r>
              <a:rPr lang="es-CR" sz="2400" dirty="0" smtClean="0"/>
              <a:t>Plan del proyecto</a:t>
            </a:r>
          </a:p>
          <a:p>
            <a:pPr lvl="1"/>
            <a:r>
              <a:rPr lang="es-CR" sz="2400" dirty="0" smtClean="0"/>
              <a:t>Documentos de la adquisición</a:t>
            </a:r>
          </a:p>
          <a:p>
            <a:pPr lvl="1"/>
            <a:r>
              <a:rPr lang="es-CR" sz="2400" dirty="0" smtClean="0"/>
              <a:t>Acuerdos</a:t>
            </a:r>
          </a:p>
          <a:p>
            <a:pPr lvl="1"/>
            <a:r>
              <a:rPr lang="es-CR" sz="2400" dirty="0" smtClean="0"/>
              <a:t>Solicitudes de cambio APROBADAS</a:t>
            </a:r>
          </a:p>
          <a:p>
            <a:pPr lvl="1"/>
            <a:r>
              <a:rPr lang="es-CR" sz="2400" dirty="0" smtClean="0"/>
              <a:t>Informes de desempeño</a:t>
            </a:r>
            <a:endParaRPr lang="es-CR"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Controlar las adquisiciones</a:t>
            </a:r>
            <a:endParaRPr lang="es-CR" dirty="0"/>
          </a:p>
        </p:txBody>
      </p:sp>
      <p:sp>
        <p:nvSpPr>
          <p:cNvPr id="3" name="2 Marcador de contenido"/>
          <p:cNvSpPr>
            <a:spLocks noGrp="1"/>
          </p:cNvSpPr>
          <p:nvPr>
            <p:ph idx="1"/>
          </p:nvPr>
        </p:nvSpPr>
        <p:spPr>
          <a:xfrm>
            <a:off x="457200" y="1916832"/>
            <a:ext cx="8229600" cy="4608512"/>
          </a:xfrm>
        </p:spPr>
        <p:txBody>
          <a:bodyPr/>
          <a:lstStyle/>
          <a:p>
            <a:r>
              <a:rPr lang="es-CR" b="1" dirty="0" smtClean="0"/>
              <a:t>Herramientas</a:t>
            </a:r>
            <a:r>
              <a:rPr lang="es-CR" dirty="0" smtClean="0"/>
              <a:t>:</a:t>
            </a:r>
          </a:p>
          <a:p>
            <a:pPr lvl="1"/>
            <a:r>
              <a:rPr lang="es-CR" dirty="0" smtClean="0"/>
              <a:t>Sistema de control de cambios del contrato</a:t>
            </a:r>
          </a:p>
          <a:p>
            <a:pPr lvl="1"/>
            <a:r>
              <a:rPr lang="es-CR" dirty="0" smtClean="0"/>
              <a:t>Revisiones del desempeño de las adquisiciones</a:t>
            </a:r>
          </a:p>
          <a:p>
            <a:pPr lvl="1"/>
            <a:r>
              <a:rPr lang="es-CR" dirty="0" smtClean="0"/>
              <a:t>Inspecciones y auditorias</a:t>
            </a:r>
          </a:p>
          <a:p>
            <a:pPr lvl="1"/>
            <a:r>
              <a:rPr lang="es-CR" dirty="0" smtClean="0"/>
              <a:t>Informes de desempeño</a:t>
            </a:r>
          </a:p>
          <a:p>
            <a:pPr lvl="1"/>
            <a:r>
              <a:rPr lang="es-CR" dirty="0" smtClean="0"/>
              <a:t>Sistemas de pago</a:t>
            </a:r>
          </a:p>
          <a:p>
            <a:pPr lvl="1"/>
            <a:r>
              <a:rPr lang="es-CR" dirty="0" smtClean="0"/>
              <a:t>Administración de reclamaciones </a:t>
            </a:r>
          </a:p>
          <a:p>
            <a:pPr lvl="1"/>
            <a:endParaRPr lang="es-C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Controlar las adquisiciones</a:t>
            </a:r>
            <a:endParaRPr lang="es-CR" dirty="0"/>
          </a:p>
        </p:txBody>
      </p:sp>
      <p:sp>
        <p:nvSpPr>
          <p:cNvPr id="3" name="2 Marcador de contenido"/>
          <p:cNvSpPr>
            <a:spLocks noGrp="1"/>
          </p:cNvSpPr>
          <p:nvPr>
            <p:ph idx="1"/>
          </p:nvPr>
        </p:nvSpPr>
        <p:spPr>
          <a:xfrm>
            <a:off x="457200" y="1916832"/>
            <a:ext cx="8229600" cy="4608512"/>
          </a:xfrm>
        </p:spPr>
        <p:txBody>
          <a:bodyPr/>
          <a:lstStyle/>
          <a:p>
            <a:r>
              <a:rPr lang="es-CR" sz="3600" b="1" dirty="0" smtClean="0"/>
              <a:t>Salidas</a:t>
            </a:r>
            <a:r>
              <a:rPr lang="es-CR" sz="3600" dirty="0" smtClean="0"/>
              <a:t>:</a:t>
            </a:r>
          </a:p>
          <a:p>
            <a:pPr lvl="1"/>
            <a:r>
              <a:rPr lang="es-CR" dirty="0" smtClean="0"/>
              <a:t>Información de desempeño del trabajo</a:t>
            </a:r>
          </a:p>
          <a:p>
            <a:pPr lvl="1"/>
            <a:r>
              <a:rPr lang="es-CR" dirty="0" smtClean="0"/>
              <a:t>Solicitudes de cambio</a:t>
            </a:r>
          </a:p>
          <a:p>
            <a:pPr lvl="1"/>
            <a:r>
              <a:rPr lang="es-CR" dirty="0" smtClean="0"/>
              <a:t>Actualizaciones al plan</a:t>
            </a:r>
          </a:p>
          <a:p>
            <a:pPr lvl="2"/>
            <a:r>
              <a:rPr lang="es-CR" sz="2000" dirty="0" smtClean="0"/>
              <a:t>Plan de gestión de adquisiciones</a:t>
            </a:r>
          </a:p>
          <a:p>
            <a:pPr lvl="2"/>
            <a:r>
              <a:rPr lang="es-CR" sz="2000" dirty="0" smtClean="0"/>
              <a:t>Línea base del cronograma</a:t>
            </a:r>
          </a:p>
          <a:p>
            <a:pPr lvl="2"/>
            <a:r>
              <a:rPr lang="es-CR" sz="2000" dirty="0" smtClean="0"/>
              <a:t>Línea base de costos</a:t>
            </a:r>
          </a:p>
          <a:p>
            <a:pPr lvl="1"/>
            <a:r>
              <a:rPr lang="es-CR" sz="2400" dirty="0" smtClean="0"/>
              <a:t>Actualizaciones a documentos del proyecto</a:t>
            </a:r>
          </a:p>
          <a:p>
            <a:pPr lvl="1"/>
            <a:endParaRPr lang="es-CR"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idx="4294967295"/>
          </p:nvPr>
        </p:nvSpPr>
        <p:spPr>
          <a:xfrm>
            <a:off x="468313" y="908050"/>
            <a:ext cx="6562725" cy="1143000"/>
          </a:xfrm>
        </p:spPr>
        <p:txBody>
          <a:bodyPr/>
          <a:lstStyle/>
          <a:p>
            <a:pPr eaLnBrk="1" hangingPunct="1"/>
            <a:r>
              <a:rPr lang="en-US" smtClean="0">
                <a:ea typeface="ＭＳ Ｐゴシック" pitchFamily="34" charset="-128"/>
              </a:rPr>
              <a:t>Auditoria de compras</a:t>
            </a:r>
          </a:p>
        </p:txBody>
      </p:sp>
      <p:sp>
        <p:nvSpPr>
          <p:cNvPr id="49155" name="Content Placeholder 2"/>
          <p:cNvSpPr>
            <a:spLocks noGrp="1"/>
          </p:cNvSpPr>
          <p:nvPr>
            <p:ph idx="4294967295"/>
          </p:nvPr>
        </p:nvSpPr>
        <p:spPr/>
        <p:txBody>
          <a:bodyPr/>
          <a:lstStyle/>
          <a:p>
            <a:pPr eaLnBrk="1" hangingPunct="1"/>
            <a:r>
              <a:rPr lang="en-US" smtClean="0">
                <a:ea typeface="ＭＳ Ｐゴシック" pitchFamily="34" charset="-128"/>
              </a:rPr>
              <a:t>Es una revisión estructurada específicamente del proceso de compras</a:t>
            </a:r>
          </a:p>
          <a:p>
            <a:pPr eaLnBrk="1" hangingPunct="1"/>
            <a:r>
              <a:rPr lang="en-US" smtClean="0">
                <a:ea typeface="ＭＳ Ｐゴシック" pitchFamily="34" charset="-128"/>
              </a:rPr>
              <a:t>Es normalmente realizada por el gerente de adquisiciones</a:t>
            </a:r>
          </a:p>
          <a:p>
            <a:pPr eaLnBrk="1" hangingPunct="1"/>
            <a:r>
              <a:rPr lang="en-US" smtClean="0">
                <a:ea typeface="ＭＳ Ｐゴシック" pitchFamily="34" charset="-128"/>
              </a:rPr>
              <a:t>Recolecta lecciones aprendidas del proceso de compras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a:xfrm>
            <a:off x="250825" y="908050"/>
            <a:ext cx="8229600" cy="1143000"/>
          </a:xfrm>
        </p:spPr>
        <p:txBody>
          <a:bodyPr/>
          <a:lstStyle/>
          <a:p>
            <a:pPr eaLnBrk="1" hangingPunct="1"/>
            <a:r>
              <a:rPr lang="en-US" smtClean="0">
                <a:ea typeface="ＭＳ Ｐゴシック" pitchFamily="34" charset="-128"/>
              </a:rPr>
              <a:t>Rescisión</a:t>
            </a:r>
          </a:p>
        </p:txBody>
      </p:sp>
      <p:sp>
        <p:nvSpPr>
          <p:cNvPr id="29699" name="Content Placeholder 2"/>
          <p:cNvSpPr>
            <a:spLocks noGrp="1"/>
          </p:cNvSpPr>
          <p:nvPr>
            <p:ph idx="4294967295"/>
          </p:nvPr>
        </p:nvSpPr>
        <p:spPr/>
        <p:txBody>
          <a:bodyPr/>
          <a:lstStyle/>
          <a:p>
            <a:pPr eaLnBrk="1" hangingPunct="1"/>
            <a:r>
              <a:rPr lang="en-US" sz="2800" smtClean="0">
                <a:ea typeface="ＭＳ Ｐゴシック" pitchFamily="34" charset="-128"/>
              </a:rPr>
              <a:t>El contrato es finalizado antes de que el trabajo sea completado </a:t>
            </a:r>
          </a:p>
          <a:p>
            <a:pPr eaLnBrk="1" hangingPunct="1"/>
            <a:r>
              <a:rPr lang="en-US" sz="2800" smtClean="0">
                <a:ea typeface="ＭＳ Ｐゴシック" pitchFamily="34" charset="-128"/>
              </a:rPr>
              <a:t>Puede ser por causa o por conveniencia</a:t>
            </a:r>
          </a:p>
          <a:p>
            <a:pPr lvl="1" eaLnBrk="1" hangingPunct="1"/>
            <a:r>
              <a:rPr lang="en-US" smtClean="0">
                <a:ea typeface="ＭＳ Ｐゴシック" pitchFamily="34" charset="-128"/>
              </a:rPr>
              <a:t>Por </a:t>
            </a:r>
            <a:r>
              <a:rPr lang="en-US" b="1" smtClean="0">
                <a:ea typeface="ＭＳ Ｐゴシック" pitchFamily="34" charset="-128"/>
              </a:rPr>
              <a:t>causa </a:t>
            </a:r>
            <a:r>
              <a:rPr lang="en-US" smtClean="0">
                <a:ea typeface="ＭＳ Ｐゴシック" pitchFamily="34" charset="-128"/>
              </a:rPr>
              <a:t>por ejemplo cuando el vendedor incumple el contrato </a:t>
            </a:r>
          </a:p>
          <a:p>
            <a:pPr lvl="1" eaLnBrk="1" hangingPunct="1"/>
            <a:r>
              <a:rPr lang="en-US" smtClean="0">
                <a:ea typeface="ＭＳ Ｐゴシック" pitchFamily="34" charset="-128"/>
              </a:rPr>
              <a:t>Por </a:t>
            </a:r>
            <a:r>
              <a:rPr lang="en-US" b="1" smtClean="0">
                <a:ea typeface="ＭＳ Ｐゴシック" pitchFamily="34" charset="-128"/>
              </a:rPr>
              <a:t>conveniencia</a:t>
            </a:r>
            <a:r>
              <a:rPr lang="en-US" smtClean="0">
                <a:ea typeface="ＭＳ Ｐゴシック" pitchFamily="34" charset="-128"/>
              </a:rPr>
              <a:t> si el comprador ya no quiere el trabajo</a:t>
            </a:r>
          </a:p>
          <a:p>
            <a:pPr eaLnBrk="1" hangingPunct="1"/>
            <a:endParaRPr lang="en-US" sz="2800" smtClean="0">
              <a:ea typeface="ＭＳ Ｐゴシック" pitchFamily="34" charset="-128"/>
            </a:endParaRPr>
          </a:p>
          <a:p>
            <a:pPr eaLnBrk="1" hangingPunct="1"/>
            <a:endParaRPr lang="en-US" sz="2800" smtClean="0">
              <a:ea typeface="ＭＳ Ｐゴシック" pitchFamily="34" charset="-12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p:txBody>
          <a:bodyPr/>
          <a:lstStyle/>
          <a:p>
            <a:pPr eaLnBrk="1" hangingPunct="1"/>
            <a:r>
              <a:rPr lang="en-US" smtClean="0">
                <a:ea typeface="ＭＳ Ｐゴシック" pitchFamily="34" charset="-128"/>
              </a:rPr>
              <a:t>Incumplimiento/Falta</a:t>
            </a:r>
          </a:p>
        </p:txBody>
      </p:sp>
      <p:sp>
        <p:nvSpPr>
          <p:cNvPr id="31747" name="Content Placeholder 2"/>
          <p:cNvSpPr>
            <a:spLocks noGrp="1"/>
          </p:cNvSpPr>
          <p:nvPr>
            <p:ph idx="4294967295"/>
          </p:nvPr>
        </p:nvSpPr>
        <p:spPr/>
        <p:txBody>
          <a:bodyPr/>
          <a:lstStyle/>
          <a:p>
            <a:pPr eaLnBrk="1" hangingPunct="1">
              <a:lnSpc>
                <a:spcPct val="90000"/>
              </a:lnSpc>
            </a:pPr>
            <a:r>
              <a:rPr lang="en-US" sz="2800" smtClean="0">
                <a:ea typeface="ＭＳ Ｐゴシック" pitchFamily="34" charset="-128"/>
              </a:rPr>
              <a:t>Ocurre cuando una obligación en el contrato no es cumplida</a:t>
            </a:r>
          </a:p>
          <a:p>
            <a:pPr eaLnBrk="1" hangingPunct="1">
              <a:lnSpc>
                <a:spcPct val="90000"/>
              </a:lnSpc>
            </a:pPr>
            <a:r>
              <a:rPr lang="en-US" sz="2800" smtClean="0">
                <a:ea typeface="ＭＳ Ｐゴシック" pitchFamily="34" charset="-128"/>
              </a:rPr>
              <a:t>Es un evento serio ya que típicamente tiene implicaciones legales</a:t>
            </a:r>
          </a:p>
          <a:p>
            <a:pPr eaLnBrk="1" hangingPunct="1">
              <a:lnSpc>
                <a:spcPct val="90000"/>
              </a:lnSpc>
            </a:pPr>
            <a:r>
              <a:rPr lang="en-US" sz="2800" smtClean="0">
                <a:ea typeface="ＭＳ Ｐゴシック" pitchFamily="34" charset="-128"/>
              </a:rPr>
              <a:t>NO debe ser respondido con un incumplimiento de la otra parte</a:t>
            </a:r>
          </a:p>
          <a:p>
            <a:pPr eaLnBrk="1" hangingPunct="1">
              <a:lnSpc>
                <a:spcPct val="90000"/>
              </a:lnSpc>
            </a:pPr>
            <a:r>
              <a:rPr lang="en-US" sz="2800" smtClean="0">
                <a:ea typeface="ＭＳ Ｐゴシック" pitchFamily="34" charset="-128"/>
              </a:rPr>
              <a:t>Cuando se detecta la respuesta inmediata debe ser notificar formalmente a la otra parte de que se ha detectado un incumplimiento</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idx="4294967295"/>
          </p:nvPr>
        </p:nvSpPr>
        <p:spPr>
          <a:xfrm>
            <a:off x="467544" y="1268760"/>
            <a:ext cx="7920111" cy="504279"/>
          </a:xfrm>
        </p:spPr>
        <p:txBody>
          <a:bodyPr/>
          <a:lstStyle/>
          <a:p>
            <a:pPr eaLnBrk="1" hangingPunct="1"/>
            <a:r>
              <a:rPr lang="es-CR" smtClean="0">
                <a:ea typeface="ＭＳ Ｐゴシック" pitchFamily="34" charset="-128"/>
              </a:rPr>
              <a:t>Administración</a:t>
            </a:r>
            <a:r>
              <a:rPr lang="es-CR" smtClean="0">
                <a:ea typeface="ＭＳ Ｐゴシック" pitchFamily="34" charset="-128"/>
              </a:rPr>
              <a:t> de </a:t>
            </a:r>
            <a:r>
              <a:rPr lang="es-CR" smtClean="0">
                <a:ea typeface="ＭＳ Ｐゴシック" pitchFamily="34" charset="-128"/>
              </a:rPr>
              <a:t>Reclamaciones</a:t>
            </a:r>
            <a:endParaRPr lang="es-CR" smtClean="0">
              <a:ea typeface="ＭＳ Ｐゴシック" pitchFamily="34" charset="-128"/>
            </a:endParaRPr>
          </a:p>
        </p:txBody>
      </p:sp>
      <p:sp>
        <p:nvSpPr>
          <p:cNvPr id="40963" name="Content Placeholder 2"/>
          <p:cNvSpPr>
            <a:spLocks noGrp="1"/>
          </p:cNvSpPr>
          <p:nvPr>
            <p:ph idx="4294967295"/>
          </p:nvPr>
        </p:nvSpPr>
        <p:spPr>
          <a:xfrm>
            <a:off x="457200" y="2204864"/>
            <a:ext cx="8229600" cy="4103861"/>
          </a:xfrm>
        </p:spPr>
        <p:txBody>
          <a:bodyPr/>
          <a:lstStyle/>
          <a:p>
            <a:pPr eaLnBrk="1" hangingPunct="1"/>
            <a:r>
              <a:rPr lang="es-CR" smtClean="0">
                <a:ea typeface="ＭＳ Ｐゴシック" pitchFamily="34" charset="-128"/>
              </a:rPr>
              <a:t>Es </a:t>
            </a:r>
            <a:r>
              <a:rPr lang="es-CR" smtClean="0">
                <a:ea typeface="ＭＳ Ｐゴシック" pitchFamily="34" charset="-128"/>
              </a:rPr>
              <a:t>el proceso mediante el cual se manejan los reclamos </a:t>
            </a:r>
            <a:endParaRPr lang="es-CR" smtClean="0">
              <a:ea typeface="ＭＳ Ｐゴシック" pitchFamily="34" charset="-128"/>
            </a:endParaRPr>
          </a:p>
          <a:p>
            <a:pPr eaLnBrk="1" hangingPunct="1"/>
            <a:r>
              <a:rPr lang="es-CR" smtClean="0">
                <a:ea typeface="ＭＳ Ｐゴシック" pitchFamily="34" charset="-128"/>
              </a:rPr>
              <a:t>Una relamación es una aseveración del vendedor de que el comprador hizo algo que afectó al vendedor y este está solicitando una </a:t>
            </a:r>
            <a:r>
              <a:rPr lang="es-CR" smtClean="0">
                <a:ea typeface="ＭＳ Ｐゴシック" pitchFamily="34" charset="-128"/>
              </a:rPr>
              <a:t>compensación</a:t>
            </a:r>
            <a:endParaRPr lang="es-CR" smtClean="0">
              <a:ea typeface="ＭＳ Ｐゴシック" pitchFamily="34" charset="-12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Cerrar las adquisiciones</a:t>
            </a:r>
            <a:endParaRPr lang="es-CR" dirty="0"/>
          </a:p>
        </p:txBody>
      </p:sp>
      <p:sp>
        <p:nvSpPr>
          <p:cNvPr id="3" name="2 Marcador de contenido"/>
          <p:cNvSpPr>
            <a:spLocks noGrp="1"/>
          </p:cNvSpPr>
          <p:nvPr>
            <p:ph idx="1"/>
          </p:nvPr>
        </p:nvSpPr>
        <p:spPr>
          <a:xfrm>
            <a:off x="457200" y="1916832"/>
            <a:ext cx="8229600" cy="4608512"/>
          </a:xfrm>
        </p:spPr>
        <p:txBody>
          <a:bodyPr/>
          <a:lstStyle/>
          <a:p>
            <a:r>
              <a:rPr lang="es-CR" sz="2400" dirty="0" smtClean="0"/>
              <a:t>Finaliza cada adquisición. </a:t>
            </a:r>
          </a:p>
          <a:p>
            <a:r>
              <a:rPr lang="es-CR" sz="2400" dirty="0" smtClean="0"/>
              <a:t>Documenta todo lo relacionado con las adquisiciones. </a:t>
            </a:r>
          </a:p>
          <a:p>
            <a:r>
              <a:rPr lang="es-CR" sz="2400" dirty="0" smtClean="0"/>
              <a:t>Verificación </a:t>
            </a:r>
            <a:r>
              <a:rPr lang="es-CR" sz="2400" dirty="0" smtClean="0"/>
              <a:t>de los entregables con el cliente </a:t>
            </a:r>
          </a:p>
          <a:p>
            <a:r>
              <a:rPr lang="es-CR" sz="2400" dirty="0" smtClean="0"/>
              <a:t>Cierre </a:t>
            </a:r>
            <a:r>
              <a:rPr lang="es-CR" sz="2400" dirty="0" smtClean="0"/>
              <a:t>de los acuerdos legales firmados </a:t>
            </a:r>
          </a:p>
          <a:p>
            <a:r>
              <a:rPr lang="es-CR" sz="2400" dirty="0" smtClean="0"/>
              <a:t>Cierre </a:t>
            </a:r>
            <a:r>
              <a:rPr lang="es-CR" sz="2400" dirty="0" smtClean="0"/>
              <a:t>de los contratos individuales. </a:t>
            </a:r>
          </a:p>
          <a:p>
            <a:r>
              <a:rPr lang="es-CR" sz="2400" dirty="0" smtClean="0"/>
              <a:t>Carta </a:t>
            </a:r>
            <a:r>
              <a:rPr lang="es-CR" sz="2400" dirty="0" smtClean="0"/>
              <a:t>de finalización del contrato (libre deuda) </a:t>
            </a:r>
          </a:p>
          <a:p>
            <a:r>
              <a:rPr lang="es-CR" sz="2400" dirty="0" smtClean="0"/>
              <a:t>Aceptación </a:t>
            </a:r>
            <a:r>
              <a:rPr lang="es-CR" sz="2400" dirty="0" smtClean="0"/>
              <a:t>formal o acta de recepción del producto </a:t>
            </a:r>
          </a:p>
          <a:p>
            <a:r>
              <a:rPr lang="es-CR" sz="2400" dirty="0" smtClean="0"/>
              <a:t>Cancelación </a:t>
            </a:r>
            <a:r>
              <a:rPr lang="es-CR" sz="2400" dirty="0" smtClean="0"/>
              <a:t>de garantías </a:t>
            </a:r>
          </a:p>
          <a:p>
            <a:r>
              <a:rPr lang="es-CR" sz="2400" dirty="0" smtClean="0"/>
              <a:t>Evaluaciones </a:t>
            </a:r>
            <a:r>
              <a:rPr lang="es-CR" sz="2400" dirty="0" smtClean="0"/>
              <a:t>de satisfacción del cliente </a:t>
            </a:r>
          </a:p>
          <a:p>
            <a:endParaRPr lang="es-CR" sz="24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Cerrar las adquisiciones</a:t>
            </a:r>
            <a:endParaRPr lang="es-CR" dirty="0"/>
          </a:p>
        </p:txBody>
      </p:sp>
      <p:sp>
        <p:nvSpPr>
          <p:cNvPr id="3" name="2 Marcador de contenido"/>
          <p:cNvSpPr>
            <a:spLocks noGrp="1"/>
          </p:cNvSpPr>
          <p:nvPr>
            <p:ph idx="1"/>
          </p:nvPr>
        </p:nvSpPr>
        <p:spPr>
          <a:xfrm>
            <a:off x="457200" y="1916832"/>
            <a:ext cx="8229600" cy="4608512"/>
          </a:xfrm>
        </p:spPr>
        <p:txBody>
          <a:bodyPr/>
          <a:lstStyle/>
          <a:p>
            <a:r>
              <a:rPr lang="es-CR" b="1" dirty="0" smtClean="0"/>
              <a:t>Entradas</a:t>
            </a:r>
            <a:r>
              <a:rPr lang="es-CR" dirty="0" smtClean="0"/>
              <a:t>:</a:t>
            </a:r>
          </a:p>
          <a:p>
            <a:pPr lvl="1"/>
            <a:r>
              <a:rPr lang="es-CR" dirty="0" smtClean="0"/>
              <a:t>Plan del proyecto</a:t>
            </a:r>
          </a:p>
          <a:p>
            <a:pPr lvl="1"/>
            <a:r>
              <a:rPr lang="es-CR" dirty="0" smtClean="0"/>
              <a:t>Documentos de la adquisición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t>Rol de Director de Proyectos</a:t>
            </a:r>
            <a:endParaRPr lang="es-CR" dirty="0"/>
          </a:p>
        </p:txBody>
      </p:sp>
      <p:sp>
        <p:nvSpPr>
          <p:cNvPr id="3" name="2 Marcador de contenido"/>
          <p:cNvSpPr>
            <a:spLocks noGrp="1"/>
          </p:cNvSpPr>
          <p:nvPr>
            <p:ph idx="1"/>
          </p:nvPr>
        </p:nvSpPr>
        <p:spPr>
          <a:xfrm>
            <a:off x="457200" y="1916832"/>
            <a:ext cx="8229600" cy="4391893"/>
          </a:xfrm>
        </p:spPr>
        <p:txBody>
          <a:bodyPr/>
          <a:lstStyle/>
          <a:p>
            <a:pPr algn="just"/>
            <a:r>
              <a:rPr lang="es-CR" sz="2400" dirty="0" smtClean="0"/>
              <a:t>Colaborar </a:t>
            </a:r>
            <a:r>
              <a:rPr lang="es-CR" sz="2400" dirty="0" smtClean="0"/>
              <a:t>en la adecuación del contrato a las necesidades del </a:t>
            </a:r>
            <a:r>
              <a:rPr lang="es-CR" sz="2400" dirty="0" smtClean="0"/>
              <a:t>proyecto.</a:t>
            </a:r>
            <a:endParaRPr lang="es-CR" sz="2400" dirty="0" smtClean="0"/>
          </a:p>
          <a:p>
            <a:pPr algn="just"/>
            <a:r>
              <a:rPr lang="es-CR" sz="2400" dirty="0" smtClean="0"/>
              <a:t>Asegurar </a:t>
            </a:r>
            <a:r>
              <a:rPr lang="es-CR" sz="2400" dirty="0" smtClean="0"/>
              <a:t>que el contrato incluya todos los requisitos del </a:t>
            </a:r>
            <a:r>
              <a:rPr lang="es-CR" sz="2400" dirty="0" smtClean="0"/>
              <a:t>proyecto.</a:t>
            </a:r>
            <a:endParaRPr lang="es-CR" sz="2400" dirty="0" smtClean="0"/>
          </a:p>
          <a:p>
            <a:pPr algn="just"/>
            <a:r>
              <a:rPr lang="es-CR" sz="2400" dirty="0" smtClean="0"/>
              <a:t>Incluir </a:t>
            </a:r>
            <a:r>
              <a:rPr lang="es-CR" sz="2400" dirty="0" smtClean="0"/>
              <a:t>el plazo de contratación en el cronograma del </a:t>
            </a:r>
            <a:r>
              <a:rPr lang="es-CR" sz="2400" dirty="0" smtClean="0"/>
              <a:t>proyecto.</a:t>
            </a:r>
            <a:endParaRPr lang="es-CR" sz="2400" dirty="0" smtClean="0"/>
          </a:p>
          <a:p>
            <a:pPr algn="just"/>
            <a:r>
              <a:rPr lang="es-CR" sz="2400" dirty="0" smtClean="0"/>
              <a:t>Incorporar </a:t>
            </a:r>
            <a:r>
              <a:rPr lang="es-CR" sz="2400" dirty="0" smtClean="0"/>
              <a:t>acciones de mitigación de riesgos en el </a:t>
            </a:r>
            <a:r>
              <a:rPr lang="es-CR" sz="2400" dirty="0" smtClean="0"/>
              <a:t>contrato.</a:t>
            </a:r>
            <a:endParaRPr lang="es-CR" sz="2400" dirty="0" smtClean="0"/>
          </a:p>
          <a:p>
            <a:pPr algn="just"/>
            <a:r>
              <a:rPr lang="es-CR" sz="2400" dirty="0" smtClean="0"/>
              <a:t>Comprender </a:t>
            </a:r>
            <a:r>
              <a:rPr lang="es-CR" sz="2400" dirty="0" smtClean="0"/>
              <a:t>todos los términos del </a:t>
            </a:r>
            <a:r>
              <a:rPr lang="es-CR" sz="2400" dirty="0" smtClean="0"/>
              <a:t>contrato.</a:t>
            </a:r>
            <a:endParaRPr lang="es-CR" sz="2400" dirty="0" smtClean="0"/>
          </a:p>
          <a:p>
            <a:pPr algn="just"/>
            <a:r>
              <a:rPr lang="es-CR" sz="2400" dirty="0" smtClean="0"/>
              <a:t>Participar </a:t>
            </a:r>
            <a:r>
              <a:rPr lang="es-CR" sz="2400" dirty="0" smtClean="0"/>
              <a:t>en la negociación del contrato para cuidar la relación con el </a:t>
            </a:r>
            <a:r>
              <a:rPr lang="es-CR" sz="2400" dirty="0" smtClean="0"/>
              <a:t>vendedor.</a:t>
            </a:r>
            <a:endParaRPr lang="es-CR" sz="2400" dirty="0" smtClean="0"/>
          </a:p>
          <a:p>
            <a:pPr algn="just"/>
            <a:r>
              <a:rPr lang="es-CR" sz="2400" dirty="0" smtClean="0"/>
              <a:t>Administrar </a:t>
            </a:r>
            <a:r>
              <a:rPr lang="es-CR" sz="2400" dirty="0" smtClean="0"/>
              <a:t>el contrato y sus </a:t>
            </a:r>
            <a:r>
              <a:rPr lang="es-CR" sz="2400" dirty="0" smtClean="0"/>
              <a:t>cambios.</a:t>
            </a:r>
            <a:endParaRPr lang="es-CR" sz="2400" dirty="0" smtClean="0"/>
          </a:p>
          <a:p>
            <a:pPr algn="just"/>
            <a:endParaRPr lang="es-CR" sz="2400" dirty="0"/>
          </a:p>
        </p:txBody>
      </p:sp>
      <p:sp>
        <p:nvSpPr>
          <p:cNvPr id="4" name="7 Rectángulo"/>
          <p:cNvSpPr/>
          <p:nvPr/>
        </p:nvSpPr>
        <p:spPr>
          <a:xfrm>
            <a:off x="7524328" y="6309320"/>
            <a:ext cx="1439863" cy="338137"/>
          </a:xfrm>
          <a:prstGeom prst="rect">
            <a:avLst/>
          </a:prstGeom>
        </p:spPr>
        <p:txBody>
          <a:bodyPr>
            <a:spAutoFit/>
          </a:bodyPr>
          <a:lstStyle>
            <a:defPPr>
              <a:defRPr lang="es-C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lgn="just">
              <a:defRPr/>
            </a:pPr>
            <a:r>
              <a:rPr lang="es-CR" sz="1600" b="1" dirty="0">
                <a:latin typeface="+mj-lt"/>
                <a:ea typeface="+mj-ea"/>
                <a:cs typeface="+mj-cs"/>
              </a:rPr>
              <a:t>Lledó, 2013)</a:t>
            </a:r>
            <a:endParaRPr lang="es-CR" sz="2800" b="1" dirty="0">
              <a:latin typeface="+mj-lt"/>
              <a:ea typeface="+mj-ea"/>
              <a:cs typeface="+mj-cs"/>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Cerrar las adquisiciones</a:t>
            </a:r>
            <a:endParaRPr lang="es-CR" dirty="0"/>
          </a:p>
        </p:txBody>
      </p:sp>
      <p:sp>
        <p:nvSpPr>
          <p:cNvPr id="3" name="2 Marcador de contenido"/>
          <p:cNvSpPr>
            <a:spLocks noGrp="1"/>
          </p:cNvSpPr>
          <p:nvPr>
            <p:ph idx="1"/>
          </p:nvPr>
        </p:nvSpPr>
        <p:spPr>
          <a:xfrm>
            <a:off x="457200" y="1916832"/>
            <a:ext cx="8229600" cy="4608512"/>
          </a:xfrm>
        </p:spPr>
        <p:txBody>
          <a:bodyPr/>
          <a:lstStyle/>
          <a:p>
            <a:r>
              <a:rPr lang="es-CR" b="1" dirty="0" smtClean="0"/>
              <a:t>Herramientas</a:t>
            </a:r>
            <a:r>
              <a:rPr lang="es-CR" dirty="0" smtClean="0"/>
              <a:t>:</a:t>
            </a:r>
          </a:p>
          <a:p>
            <a:pPr lvl="1"/>
            <a:r>
              <a:rPr lang="es-CR" dirty="0" smtClean="0"/>
              <a:t>Auditorias de la adquisición</a:t>
            </a:r>
          </a:p>
          <a:p>
            <a:pPr lvl="1"/>
            <a:r>
              <a:rPr lang="es-CR" dirty="0" smtClean="0"/>
              <a:t>Negociación de adquisiciones</a:t>
            </a:r>
          </a:p>
          <a:p>
            <a:pPr lvl="1"/>
            <a:r>
              <a:rPr lang="es-CR" dirty="0" smtClean="0"/>
              <a:t>Sistema de gestión de registros</a:t>
            </a:r>
          </a:p>
          <a:p>
            <a:r>
              <a:rPr lang="es-CR" b="1" dirty="0" smtClean="0"/>
              <a:t>Salidas</a:t>
            </a:r>
            <a:r>
              <a:rPr lang="es-CR" dirty="0" smtClean="0"/>
              <a:t>:</a:t>
            </a:r>
          </a:p>
          <a:p>
            <a:pPr lvl="1"/>
            <a:r>
              <a:rPr lang="es-CR" dirty="0" smtClean="0"/>
              <a:t>Adquisiciones cerradas</a:t>
            </a:r>
          </a:p>
          <a:p>
            <a:pPr lvl="1"/>
            <a:r>
              <a:rPr lang="es-CR" dirty="0" smtClean="0"/>
              <a:t>Actualizaciones a los activos de la organización</a:t>
            </a:r>
          </a:p>
          <a:p>
            <a:pPr lvl="1"/>
            <a:endParaRPr lang="es-C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idx="4294967295"/>
          </p:nvPr>
        </p:nvSpPr>
        <p:spPr>
          <a:xfrm>
            <a:off x="467544" y="1052513"/>
            <a:ext cx="7848103" cy="720303"/>
          </a:xfrm>
        </p:spPr>
        <p:txBody>
          <a:bodyPr/>
          <a:lstStyle/>
          <a:p>
            <a:pPr eaLnBrk="1" hangingPunct="1"/>
            <a:r>
              <a:rPr lang="es-CR" smtClean="0">
                <a:ea typeface="ＭＳ Ｐゴシック" pitchFamily="34" charset="-128"/>
              </a:rPr>
              <a:t>Sistema</a:t>
            </a:r>
            <a:r>
              <a:rPr lang="es-CR" smtClean="0">
                <a:ea typeface="ＭＳ Ｐゴシック" pitchFamily="34" charset="-128"/>
              </a:rPr>
              <a:t> de Gestión de </a:t>
            </a:r>
            <a:r>
              <a:rPr lang="es-CR" smtClean="0">
                <a:ea typeface="ＭＳ Ｐゴシック" pitchFamily="34" charset="-128"/>
              </a:rPr>
              <a:t>Registros</a:t>
            </a:r>
            <a:endParaRPr lang="es-CR" smtClean="0">
              <a:ea typeface="ＭＳ Ｐゴシック" pitchFamily="34" charset="-128"/>
            </a:endParaRPr>
          </a:p>
        </p:txBody>
      </p:sp>
      <p:sp>
        <p:nvSpPr>
          <p:cNvPr id="43011" name="Content Placeholder 2"/>
          <p:cNvSpPr>
            <a:spLocks noGrp="1"/>
          </p:cNvSpPr>
          <p:nvPr>
            <p:ph idx="4294967295"/>
          </p:nvPr>
        </p:nvSpPr>
        <p:spPr>
          <a:xfrm>
            <a:off x="456431" y="1916832"/>
            <a:ext cx="8229600" cy="4391893"/>
          </a:xfrm>
        </p:spPr>
        <p:txBody>
          <a:bodyPr/>
          <a:lstStyle/>
          <a:p>
            <a:pPr eaLnBrk="1" hangingPunct="1"/>
            <a:r>
              <a:rPr lang="es-CR" sz="2600" smtClean="0">
                <a:ea typeface="ＭＳ Ｐゴシック" pitchFamily="34" charset="-128"/>
              </a:rPr>
              <a:t>Dado que el contrato es un documento </a:t>
            </a:r>
            <a:r>
              <a:rPr lang="es-CR" sz="2600" smtClean="0">
                <a:ea typeface="ＭＳ Ｐゴシック" pitchFamily="34" charset="-128"/>
              </a:rPr>
              <a:t>legal</a:t>
            </a:r>
            <a:r>
              <a:rPr lang="es-CR" sz="2600" smtClean="0">
                <a:ea typeface="ＭＳ Ｐゴシック" pitchFamily="34" charset="-128"/>
              </a:rPr>
              <a:t>, </a:t>
            </a:r>
            <a:r>
              <a:rPr lang="es-CR" sz="2600" smtClean="0">
                <a:ea typeface="ＭＳ Ｐゴシック" pitchFamily="34" charset="-128"/>
              </a:rPr>
              <a:t>formal</a:t>
            </a:r>
            <a:r>
              <a:rPr lang="es-CR" sz="2600" smtClean="0">
                <a:ea typeface="ＭＳ Ｐゴシック" pitchFamily="34" charset="-128"/>
              </a:rPr>
              <a:t>, se deben mantener los registros relacionados con este </a:t>
            </a:r>
            <a:endParaRPr lang="es-CR" sz="2600" smtClean="0">
              <a:ea typeface="ＭＳ Ｐゴシック" pitchFamily="34" charset="-128"/>
            </a:endParaRPr>
          </a:p>
          <a:p>
            <a:pPr eaLnBrk="1" hangingPunct="1"/>
            <a:r>
              <a:rPr lang="es-CR" sz="2600" smtClean="0">
                <a:ea typeface="ＭＳ Ｐゴシック" pitchFamily="34" charset="-128"/>
              </a:rPr>
              <a:t>Los registros son utilizados en situaciones luego de que el trabajo ha sido </a:t>
            </a:r>
            <a:r>
              <a:rPr lang="es-CR" sz="2600" smtClean="0">
                <a:ea typeface="ＭＳ Ｐゴシック" pitchFamily="34" charset="-128"/>
              </a:rPr>
              <a:t>completado</a:t>
            </a:r>
            <a:r>
              <a:rPr lang="es-CR" sz="2600" smtClean="0">
                <a:ea typeface="ＭＳ Ｐゴシック" pitchFamily="34" charset="-128"/>
              </a:rPr>
              <a:t>, por ejemplo por seguros y </a:t>
            </a:r>
            <a:r>
              <a:rPr lang="es-CR" sz="2600" smtClean="0">
                <a:ea typeface="ＭＳ Ｐゴシック" pitchFamily="34" charset="-128"/>
              </a:rPr>
              <a:t>garantías</a:t>
            </a:r>
            <a:endParaRPr lang="es-CR" sz="2600" smtClean="0">
              <a:ea typeface="ＭＳ Ｐゴシック" pitchFamily="34" charset="-128"/>
            </a:endParaRPr>
          </a:p>
          <a:p>
            <a:pPr eaLnBrk="1" hangingPunct="1"/>
            <a:r>
              <a:rPr lang="es-CR" sz="2600" smtClean="0">
                <a:ea typeface="ＭＳ Ｐゴシック" pitchFamily="34" charset="-128"/>
              </a:rPr>
              <a:t>Correos </a:t>
            </a:r>
            <a:r>
              <a:rPr lang="es-CR" sz="2600" smtClean="0">
                <a:ea typeface="ＭＳ Ｐゴシック" pitchFamily="34" charset="-128"/>
              </a:rPr>
              <a:t>electrónicos</a:t>
            </a:r>
            <a:r>
              <a:rPr lang="es-CR" sz="2600" smtClean="0">
                <a:ea typeface="ＭＳ Ｐゴシック" pitchFamily="34" charset="-128"/>
              </a:rPr>
              <a:t>, </a:t>
            </a:r>
            <a:r>
              <a:rPr lang="es-CR" sz="2600" smtClean="0">
                <a:ea typeface="ＭＳ Ｐゴシック" pitchFamily="34" charset="-128"/>
              </a:rPr>
              <a:t>pagos</a:t>
            </a:r>
            <a:r>
              <a:rPr lang="es-CR" sz="2600" smtClean="0">
                <a:ea typeface="ＭＳ Ｐゴシック" pitchFamily="34" charset="-128"/>
              </a:rPr>
              <a:t>, comunicaciones escritas deben guardarse y </a:t>
            </a:r>
            <a:r>
              <a:rPr lang="es-CR" sz="2600" smtClean="0">
                <a:ea typeface="ＭＳ Ｐゴシック" pitchFamily="34" charset="-128"/>
              </a:rPr>
              <a:t>archivarse</a:t>
            </a:r>
            <a:endParaRPr lang="es-CR" sz="2600" smtClean="0">
              <a:ea typeface="ＭＳ Ｐゴシック" pitchFamily="34" charset="-128"/>
            </a:endParaRPr>
          </a:p>
          <a:p>
            <a:pPr eaLnBrk="1" hangingPunct="1"/>
            <a:r>
              <a:rPr lang="es-CR" sz="2600" smtClean="0">
                <a:ea typeface="ＭＳ Ｐゴシック" pitchFamily="34" charset="-128"/>
              </a:rPr>
              <a:t>Debe incluir sistemas de </a:t>
            </a:r>
            <a:r>
              <a:rPr lang="es-CR" sz="2600" smtClean="0">
                <a:ea typeface="ＭＳ Ｐゴシック" pitchFamily="34" charset="-128"/>
              </a:rPr>
              <a:t>indexación</a:t>
            </a:r>
            <a:r>
              <a:rPr lang="es-CR" sz="2600" smtClean="0">
                <a:ea typeface="ＭＳ Ｐゴシック" pitchFamily="34" charset="-128"/>
              </a:rPr>
              <a:t>, sistemas de archivo y de recuperación de </a:t>
            </a:r>
            <a:r>
              <a:rPr lang="es-CR" sz="2600" smtClean="0">
                <a:ea typeface="ＭＳ Ｐゴシック" pitchFamily="34" charset="-128"/>
              </a:rPr>
              <a:t>información</a:t>
            </a:r>
            <a:endParaRPr lang="es-CR" sz="2600" smtClean="0">
              <a:ea typeface="ＭＳ Ｐゴシック" pitchFamily="34" charset="-12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R" dirty="0" smtClean="0"/>
              <a:t>¿Preguntas?</a:t>
            </a:r>
            <a:endParaRPr lang="es-C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300" smtClean="0">
                <a:ea typeface="ＭＳ Ｐゴシック" pitchFamily="34" charset="-128"/>
              </a:rPr>
              <a:t>Los miembros del equipo están discutiendo acerca de a quien adjudicar un contrato. Hay tres vendedores y todos son </a:t>
            </a:r>
            <a:r>
              <a:rPr lang="en-US" altLang="en-US" sz="2300" smtClean="0">
                <a:ea typeface="ＭＳ Ｐゴシック" pitchFamily="34" charset="-128"/>
              </a:rPr>
              <a:t>“</a:t>
            </a:r>
            <a:r>
              <a:rPr lang="en-US" altLang="ja-JP" sz="2300" smtClean="0">
                <a:ea typeface="ＭＳ Ｐゴシック" pitchFamily="34" charset="-128"/>
              </a:rPr>
              <a:t>favorecidos</a:t>
            </a:r>
            <a:r>
              <a:rPr lang="en-US" altLang="en-US" sz="2300" smtClean="0">
                <a:ea typeface="ＭＳ Ｐゴシック" pitchFamily="34" charset="-128"/>
              </a:rPr>
              <a:t>”</a:t>
            </a:r>
            <a:r>
              <a:rPr lang="en-US" altLang="ja-JP" sz="2300" smtClean="0">
                <a:ea typeface="ＭＳ Ｐゴシック" pitchFamily="34" charset="-128"/>
              </a:rPr>
              <a:t> por al menos un miembro del equipo. Qué sería lo mejor que puede hacer el gerente de proyecto en esta situación?</a:t>
            </a:r>
          </a:p>
          <a:p>
            <a:pPr lvl="1"/>
            <a:r>
              <a:rPr lang="en-US" sz="2300" smtClean="0">
                <a:ea typeface="ＭＳ Ｐゴシック" pitchFamily="34" charset="-128"/>
              </a:rPr>
              <a:t>A. Usar tácticas de negociación</a:t>
            </a:r>
          </a:p>
          <a:p>
            <a:pPr lvl="1"/>
            <a:r>
              <a:rPr lang="en-US" sz="2300" smtClean="0">
                <a:ea typeface="ＭＳ Ｐゴシック" pitchFamily="34" charset="-128"/>
              </a:rPr>
              <a:t>B. Enfocarse en la experiencia de los vendedores</a:t>
            </a:r>
          </a:p>
          <a:p>
            <a:pPr lvl="1"/>
            <a:r>
              <a:rPr lang="en-US" sz="2300" smtClean="0">
                <a:ea typeface="ＭＳ Ｐゴシック" pitchFamily="34" charset="-128"/>
              </a:rPr>
              <a:t>C. Votar para ver a quien se adjudica</a:t>
            </a:r>
          </a:p>
          <a:p>
            <a:pPr lvl="1"/>
            <a:r>
              <a:rPr lang="en-US" sz="2300" smtClean="0">
                <a:ea typeface="ＭＳ Ｐゴシック" pitchFamily="34" charset="-128"/>
              </a:rPr>
              <a:t>D. Seguir el plan de gestión de adquisiciones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400" smtClean="0">
                <a:ea typeface="ＭＳ Ｐゴシック" pitchFamily="34" charset="-128"/>
              </a:rPr>
              <a:t>Samuel es el director del proyecto DSA. El está considerando propuestas presentadas por vendedores para una porción del trabajo del proyecto. De los siguientes, cuál contrato es el menos peligroso para el proyecto DSA? </a:t>
            </a:r>
          </a:p>
          <a:p>
            <a:pPr lvl="1"/>
            <a:r>
              <a:rPr lang="en-US" sz="2400" smtClean="0">
                <a:ea typeface="ＭＳ Ｐゴシック" pitchFamily="34" charset="-128"/>
              </a:rPr>
              <a:t>A. Contrato de costo más honorarios fijos</a:t>
            </a:r>
          </a:p>
          <a:p>
            <a:pPr lvl="1"/>
            <a:r>
              <a:rPr lang="en-US" sz="2400" smtClean="0">
                <a:ea typeface="ＭＳ Ｐゴシック" pitchFamily="34" charset="-128"/>
              </a:rPr>
              <a:t>B. Contrato de costo más porcentaje de costos</a:t>
            </a:r>
          </a:p>
          <a:p>
            <a:pPr lvl="1"/>
            <a:r>
              <a:rPr lang="en-US" sz="2400" smtClean="0">
                <a:ea typeface="ＭＳ Ｐゴシック" pitchFamily="34" charset="-128"/>
              </a:rPr>
              <a:t>C. Contrato de costo más honorarios con incentivos</a:t>
            </a:r>
          </a:p>
          <a:p>
            <a:pPr lvl="1"/>
            <a:r>
              <a:rPr lang="en-US" sz="2400" smtClean="0">
                <a:ea typeface="ＭＳ Ｐゴシック" pitchFamily="34" charset="-128"/>
              </a:rPr>
              <a:t>D. Precio fijo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mtClean="0">
                <a:ea typeface="ＭＳ Ｐゴシック" pitchFamily="34" charset="-128"/>
              </a:rPr>
              <a:t>De los siguientes tipos de contrato, cuál requiere que el vendedor asuma el riesgo de los sobrecostos? </a:t>
            </a:r>
          </a:p>
          <a:p>
            <a:pPr lvl="1"/>
            <a:r>
              <a:rPr lang="en-US" smtClean="0">
                <a:ea typeface="ＭＳ Ｐゴシック" pitchFamily="34" charset="-128"/>
              </a:rPr>
              <a:t>A. Costo más honorarios fijos</a:t>
            </a:r>
          </a:p>
          <a:p>
            <a:pPr lvl="1"/>
            <a:r>
              <a:rPr lang="en-US" smtClean="0">
                <a:ea typeface="ＭＳ Ｐゴシック" pitchFamily="34" charset="-128"/>
              </a:rPr>
              <a:t>B. Costo más honorarios con incentivos</a:t>
            </a:r>
          </a:p>
          <a:p>
            <a:pPr lvl="1"/>
            <a:r>
              <a:rPr lang="en-US" smtClean="0">
                <a:ea typeface="ＭＳ Ｐゴシック" pitchFamily="34" charset="-128"/>
              </a:rPr>
              <a:t>C. Suma alzada</a:t>
            </a:r>
          </a:p>
          <a:p>
            <a:pPr lvl="1"/>
            <a:r>
              <a:rPr lang="en-US" smtClean="0">
                <a:ea typeface="ＭＳ Ｐゴシック" pitchFamily="34" charset="-128"/>
              </a:rPr>
              <a:t>D. Tiempo y materiales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pPr>
              <a:lnSpc>
                <a:spcPct val="90000"/>
              </a:lnSpc>
            </a:pPr>
            <a:r>
              <a:rPr lang="en-US" sz="2200" smtClean="0">
                <a:ea typeface="ＭＳ Ｐゴシック" pitchFamily="34" charset="-128"/>
              </a:rPr>
              <a:t>Yolanda ha subcontratado una porción del proyecto a un vendedor. El vendedor ha descubierto algunos elementos que modificarán el costo y plazo de su porción del proyecto. Cómo deben el vendedor y Yolanda actualizar el acuerdo?</a:t>
            </a:r>
            <a:r>
              <a:rPr lang="en-US" sz="3000" smtClean="0">
                <a:ea typeface="ＭＳ Ｐゴシック" pitchFamily="34" charset="-128"/>
              </a:rPr>
              <a:t> </a:t>
            </a:r>
          </a:p>
          <a:p>
            <a:pPr lvl="1">
              <a:lnSpc>
                <a:spcPct val="90000"/>
              </a:lnSpc>
            </a:pPr>
            <a:r>
              <a:rPr lang="en-US" sz="2200" smtClean="0">
                <a:ea typeface="ＭＳ Ｐゴシック" pitchFamily="34" charset="-128"/>
              </a:rPr>
              <a:t>A. Como un nuevo contrato firmado por el vendedor y Yolanda</a:t>
            </a:r>
          </a:p>
          <a:p>
            <a:pPr lvl="1">
              <a:lnSpc>
                <a:spcPct val="90000"/>
              </a:lnSpc>
            </a:pPr>
            <a:r>
              <a:rPr lang="en-US" sz="2200" smtClean="0">
                <a:ea typeface="ＭＳ Ｐゴシック" pitchFamily="34" charset="-128"/>
              </a:rPr>
              <a:t>B. Sometiendo un cambio al sistema de control de cambios al contrato</a:t>
            </a:r>
          </a:p>
          <a:p>
            <a:pPr lvl="1">
              <a:lnSpc>
                <a:spcPct val="90000"/>
              </a:lnSpc>
            </a:pPr>
            <a:r>
              <a:rPr lang="en-US" sz="2200" smtClean="0">
                <a:ea typeface="ＭＳ Ｐゴシック" pitchFamily="34" charset="-128"/>
              </a:rPr>
              <a:t>C. Como un memorandum y un enunciado del alcance (SOW) firmado por Yolanda y el vendedor  </a:t>
            </a:r>
          </a:p>
          <a:p>
            <a:pPr lvl="1">
              <a:lnSpc>
                <a:spcPct val="90000"/>
              </a:lnSpc>
            </a:pPr>
            <a:r>
              <a:rPr lang="en-US" sz="2200" smtClean="0">
                <a:ea typeface="ＭＳ Ｐゴシック" pitchFamily="34" charset="-128"/>
              </a:rPr>
              <a:t>D. Sometiendo la solicitud de cambio al sistema de control de cambios de costos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pPr eaLnBrk="1" hangingPunct="1"/>
            <a:r>
              <a:rPr lang="en-US" sz="2800" smtClean="0">
                <a:ea typeface="ＭＳ Ｐゴシック" pitchFamily="34" charset="-128"/>
              </a:rPr>
              <a:t>Por un incumplimiento el contrato es______?</a:t>
            </a:r>
          </a:p>
          <a:p>
            <a:pPr lvl="1" eaLnBrk="1" hangingPunct="1"/>
            <a:r>
              <a:rPr lang="en-US" smtClean="0">
                <a:ea typeface="ＭＳ Ｐゴシック" pitchFamily="34" charset="-128"/>
              </a:rPr>
              <a:t>A. Exento</a:t>
            </a:r>
          </a:p>
          <a:p>
            <a:pPr lvl="1" eaLnBrk="1" hangingPunct="1"/>
            <a:r>
              <a:rPr lang="en-US" smtClean="0">
                <a:ea typeface="ＭＳ Ｐゴシック" pitchFamily="34" charset="-128"/>
              </a:rPr>
              <a:t>B. En fuerza mayor</a:t>
            </a:r>
          </a:p>
          <a:p>
            <a:pPr lvl="1" eaLnBrk="1" hangingPunct="1"/>
            <a:r>
              <a:rPr lang="en-US" smtClean="0">
                <a:ea typeface="ＭＳ Ｐゴシック" pitchFamily="34" charset="-128"/>
              </a:rPr>
              <a:t>C. Terminado</a:t>
            </a:r>
          </a:p>
          <a:p>
            <a:pPr lvl="1" eaLnBrk="1" hangingPunct="1"/>
            <a:r>
              <a:rPr lang="en-US" smtClean="0">
                <a:ea typeface="ＭＳ Ｐゴシック" pitchFamily="34" charset="-128"/>
              </a:rPr>
              <a:t>D. En vínculo legal</a:t>
            </a:r>
          </a:p>
          <a:p>
            <a:pPr eaLnBrk="1" hangingPunct="1">
              <a:buFont typeface="Arial" charset="0"/>
              <a:buChar char="–"/>
            </a:pPr>
            <a:endParaRPr lang="en-US" sz="2800" smtClean="0">
              <a:ea typeface="ＭＳ Ｐゴシック" pitchFamily="34" charset="-128"/>
            </a:endParaRPr>
          </a:p>
          <a:p>
            <a:pPr eaLnBrk="1" hangingPunct="1">
              <a:buFont typeface="Arial" charset="0"/>
              <a:buChar char="–"/>
            </a:pPr>
            <a:endParaRPr lang="en-US" sz="2600" smtClean="0">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pPr>
              <a:lnSpc>
                <a:spcPct val="90000"/>
              </a:lnSpc>
            </a:pPr>
            <a:r>
              <a:rPr lang="en-US" sz="2700" smtClean="0">
                <a:ea typeface="ＭＳ Ｐゴシック" pitchFamily="34" charset="-128"/>
              </a:rPr>
              <a:t>Juan está dirigiendo su primer proyecto. El está revisando el contrato y encuentra que hay obligaciones contractuales que no han sido cumplidas por el vendedor. Qué es lo mejor que el puede hacer? </a:t>
            </a:r>
          </a:p>
          <a:p>
            <a:pPr lvl="1" eaLnBrk="1" hangingPunct="1">
              <a:lnSpc>
                <a:spcPct val="90000"/>
              </a:lnSpc>
            </a:pPr>
            <a:r>
              <a:rPr lang="en-US" smtClean="0">
                <a:ea typeface="ＭＳ Ｐゴシック" pitchFamily="34" charset="-128"/>
              </a:rPr>
              <a:t>A. Inmediatamente detener todos los pagos</a:t>
            </a:r>
          </a:p>
          <a:p>
            <a:pPr lvl="1">
              <a:lnSpc>
                <a:spcPct val="90000"/>
              </a:lnSpc>
            </a:pPr>
            <a:r>
              <a:rPr lang="en-US" smtClean="0">
                <a:ea typeface="ＭＳ Ｐゴシック" pitchFamily="34" charset="-128"/>
              </a:rPr>
              <a:t>B. Hablar con el gerente de adquisiciones</a:t>
            </a:r>
          </a:p>
          <a:p>
            <a:pPr lvl="1">
              <a:lnSpc>
                <a:spcPct val="90000"/>
              </a:lnSpc>
            </a:pPr>
            <a:r>
              <a:rPr lang="en-US" smtClean="0">
                <a:ea typeface="ＭＳ Ｐゴシック" pitchFamily="34" charset="-128"/>
              </a:rPr>
              <a:t>C. Enviar una notificación formal al vendedor</a:t>
            </a:r>
          </a:p>
          <a:p>
            <a:pPr lvl="1">
              <a:lnSpc>
                <a:spcPct val="90000"/>
              </a:lnSpc>
            </a:pPr>
            <a:r>
              <a:rPr lang="en-US" smtClean="0">
                <a:ea typeface="ＭＳ Ｐゴシック" pitchFamily="34" charset="-128"/>
              </a:rPr>
              <a:t>D. No hacer nada, dado que todo va bien hasta ahora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3" end="3"/>
                                            </p:txEl>
                                          </p:spTgt>
                                        </p:tgtEl>
                                        <p:attrNameLst>
                                          <p:attrName>style.fontStyle</p:attrName>
                                        </p:attrNameLst>
                                      </p:cBhvr>
                                      <p:to>
                                        <p:strVal val="normal"/>
                                      </p:to>
                                    </p:set>
                                    <p:set>
                                      <p:cBhvr override="childStyle">
                                        <p:cTn id="7" dur="indefinite"/>
                                        <p:tgtEl>
                                          <p:spTgt spid="62467">
                                            <p:txEl>
                                              <p:pRg st="3" end="3"/>
                                            </p:txEl>
                                          </p:spTgt>
                                        </p:tgtEl>
                                        <p:attrNameLst>
                                          <p:attrName>style.fontWeight</p:attrName>
                                        </p:attrNameLst>
                                      </p:cBhvr>
                                      <p:to>
                                        <p:strVal val="bold"/>
                                      </p:to>
                                    </p:set>
                                    <p:set>
                                      <p:cBhvr override="childStyle">
                                        <p:cTn id="8" dur="indefinite"/>
                                        <p:tgtEl>
                                          <p:spTgt spid="62467">
                                            <p:txEl>
                                              <p:pRg st="3" end="3"/>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600" smtClean="0">
                <a:ea typeface="ＭＳ Ｐゴシック" pitchFamily="34" charset="-128"/>
              </a:rPr>
              <a:t>Cuál de los siguientes es verdadero respecto a los paquetes de documentos de adquisiciones? </a:t>
            </a:r>
          </a:p>
          <a:p>
            <a:pPr lvl="1"/>
            <a:r>
              <a:rPr lang="en-US" sz="2600" smtClean="0">
                <a:ea typeface="ＭＳ Ｐゴシック" pitchFamily="34" charset="-128"/>
              </a:rPr>
              <a:t>A. No ofrecen posibilidad a los licitantes de sugerir cambios</a:t>
            </a:r>
          </a:p>
          <a:p>
            <a:pPr lvl="1"/>
            <a:r>
              <a:rPr lang="en-US" sz="2600" smtClean="0">
                <a:ea typeface="ＭＳ Ｐゴシック" pitchFamily="34" charset="-128"/>
              </a:rPr>
              <a:t>B. Aseguran la recepción de propuestas completas </a:t>
            </a:r>
          </a:p>
          <a:p>
            <a:pPr lvl="1"/>
            <a:r>
              <a:rPr lang="en-US" sz="2600" smtClean="0">
                <a:ea typeface="ＭＳ Ｐゴシック" pitchFamily="34" charset="-128"/>
              </a:rPr>
              <a:t>C. Informan a la organización por qué se realiza la contratación</a:t>
            </a:r>
          </a:p>
          <a:p>
            <a:pPr lvl="1"/>
            <a:r>
              <a:rPr lang="en-US" sz="2600" smtClean="0">
                <a:ea typeface="ＭＳ Ｐゴシック" pitchFamily="34" charset="-128"/>
              </a:rPr>
              <a:t>D. El director de proyecto crea y selecciona la propuesta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a:xfrm>
            <a:off x="468313" y="981075"/>
            <a:ext cx="7067550" cy="719733"/>
          </a:xfrm>
        </p:spPr>
        <p:txBody>
          <a:bodyPr/>
          <a:lstStyle/>
          <a:p>
            <a:pPr eaLnBrk="1" hangingPunct="1"/>
            <a:r>
              <a:rPr lang="es-CR" dirty="0" smtClean="0"/>
              <a:t>Rol de Director de Proyectos</a:t>
            </a:r>
            <a:endParaRPr lang="es-CR" dirty="0" smtClean="0">
              <a:ea typeface="ＭＳ Ｐゴシック" pitchFamily="34" charset="-128"/>
            </a:endParaRPr>
          </a:p>
        </p:txBody>
      </p:sp>
      <p:sp>
        <p:nvSpPr>
          <p:cNvPr id="33795" name="Content Placeholder 2"/>
          <p:cNvSpPr>
            <a:spLocks noGrp="1"/>
          </p:cNvSpPr>
          <p:nvPr>
            <p:ph idx="4294967295"/>
          </p:nvPr>
        </p:nvSpPr>
        <p:spPr>
          <a:xfrm>
            <a:off x="457200" y="1844824"/>
            <a:ext cx="8229600" cy="4463901"/>
          </a:xfrm>
        </p:spPr>
        <p:txBody>
          <a:bodyPr/>
          <a:lstStyle/>
          <a:p>
            <a:pPr eaLnBrk="1" hangingPunct="1">
              <a:lnSpc>
                <a:spcPct val="80000"/>
              </a:lnSpc>
            </a:pPr>
            <a:r>
              <a:rPr lang="es-CR" sz="2400" smtClean="0">
                <a:ea typeface="ＭＳ Ｐゴシック" pitchFamily="34" charset="-128"/>
              </a:rPr>
              <a:t>El </a:t>
            </a:r>
            <a:r>
              <a:rPr lang="es-CR" sz="2400" smtClean="0">
                <a:ea typeface="ＭＳ Ｐゴシック" pitchFamily="34" charset="-128"/>
              </a:rPr>
              <a:t>DP es el responsable por el </a:t>
            </a:r>
            <a:r>
              <a:rPr lang="es-CR" sz="2400" smtClean="0">
                <a:ea typeface="ＭＳ Ｐゴシック" pitchFamily="34" charset="-128"/>
              </a:rPr>
              <a:t>proyecto</a:t>
            </a:r>
            <a:r>
              <a:rPr lang="es-CR" sz="2400" smtClean="0">
                <a:ea typeface="ＭＳ Ｐゴシック" pitchFamily="34" charset="-128"/>
              </a:rPr>
              <a:t>, aunque exista un gerente de </a:t>
            </a:r>
            <a:r>
              <a:rPr lang="es-CR" sz="2400" smtClean="0">
                <a:ea typeface="ＭＳ Ｐゴシック" pitchFamily="34" charset="-128"/>
              </a:rPr>
              <a:t>adquisiciones</a:t>
            </a:r>
            <a:endParaRPr lang="es-CR" sz="2400" smtClean="0">
              <a:ea typeface="ＭＳ Ｐゴシック" pitchFamily="34" charset="-128"/>
            </a:endParaRPr>
          </a:p>
          <a:p>
            <a:pPr eaLnBrk="1" hangingPunct="1">
              <a:lnSpc>
                <a:spcPct val="80000"/>
              </a:lnSpc>
            </a:pPr>
            <a:r>
              <a:rPr lang="es-CR" sz="2400" smtClean="0">
                <a:ea typeface="ＭＳ Ｐゴシック" pitchFamily="34" charset="-128"/>
              </a:rPr>
              <a:t>El DP </a:t>
            </a:r>
            <a:r>
              <a:rPr lang="es-CR" sz="2400" smtClean="0">
                <a:ea typeface="ＭＳ Ｐゴシック" pitchFamily="34" charset="-128"/>
              </a:rPr>
              <a:t>debería:</a:t>
            </a:r>
            <a:endParaRPr lang="es-CR" sz="2400" smtClean="0">
              <a:ea typeface="ＭＳ Ｐゴシック" pitchFamily="34" charset="-128"/>
            </a:endParaRPr>
          </a:p>
          <a:p>
            <a:pPr lvl="1" eaLnBrk="1" hangingPunct="1">
              <a:lnSpc>
                <a:spcPct val="80000"/>
              </a:lnSpc>
            </a:pPr>
            <a:r>
              <a:rPr lang="es-CR" sz="2400" smtClean="0">
                <a:ea typeface="ＭＳ Ｐゴシック" pitchFamily="34" charset="-128"/>
              </a:rPr>
              <a:t>Conocer el proceso de </a:t>
            </a:r>
            <a:r>
              <a:rPr lang="es-CR" sz="2400" smtClean="0">
                <a:ea typeface="ＭＳ Ｐゴシック" pitchFamily="34" charset="-128"/>
              </a:rPr>
              <a:t>adquisiciones</a:t>
            </a:r>
            <a:endParaRPr lang="es-CR" sz="2400" smtClean="0">
              <a:ea typeface="ＭＳ Ｐゴシック" pitchFamily="34" charset="-128"/>
            </a:endParaRPr>
          </a:p>
          <a:p>
            <a:pPr lvl="1" eaLnBrk="1" hangingPunct="1">
              <a:lnSpc>
                <a:spcPct val="80000"/>
              </a:lnSpc>
            </a:pPr>
            <a:r>
              <a:rPr lang="es-CR" sz="2400" smtClean="0">
                <a:ea typeface="ＭＳ Ｐゴシック" pitchFamily="34" charset="-128"/>
              </a:rPr>
              <a:t>Entender los términos y condiciones </a:t>
            </a:r>
            <a:r>
              <a:rPr lang="es-CR" sz="2400" smtClean="0">
                <a:ea typeface="ＭＳ Ｐゴシック" pitchFamily="34" charset="-128"/>
              </a:rPr>
              <a:t>contractuales</a:t>
            </a:r>
            <a:endParaRPr lang="es-CR" sz="2400" smtClean="0">
              <a:ea typeface="ＭＳ Ｐゴシック" pitchFamily="34" charset="-128"/>
            </a:endParaRPr>
          </a:p>
          <a:p>
            <a:pPr lvl="1" eaLnBrk="1" hangingPunct="1">
              <a:lnSpc>
                <a:spcPct val="80000"/>
              </a:lnSpc>
            </a:pPr>
            <a:r>
              <a:rPr lang="es-CR" sz="2400" smtClean="0">
                <a:ea typeface="ＭＳ Ｐゴシック" pitchFamily="34" charset="-128"/>
              </a:rPr>
              <a:t>Asegurarse que el contrato contenga todo el alcance del trabajo y requerimientos </a:t>
            </a:r>
            <a:endParaRPr lang="es-CR" sz="2400" smtClean="0">
              <a:ea typeface="ＭＳ Ｐゴシック" pitchFamily="34" charset="-128"/>
            </a:endParaRPr>
          </a:p>
          <a:p>
            <a:pPr lvl="1" eaLnBrk="1" hangingPunct="1">
              <a:lnSpc>
                <a:spcPct val="80000"/>
              </a:lnSpc>
            </a:pPr>
            <a:r>
              <a:rPr lang="es-CR" sz="2400" smtClean="0">
                <a:ea typeface="ＭＳ Ｐゴシック" pitchFamily="34" charset="-128"/>
              </a:rPr>
              <a:t>Identificar riesgos e incorporar la mitigación y la colocación de riesgos en el </a:t>
            </a:r>
            <a:r>
              <a:rPr lang="es-CR" sz="2400" smtClean="0">
                <a:ea typeface="ＭＳ Ｐゴシック" pitchFamily="34" charset="-128"/>
              </a:rPr>
              <a:t>contrato</a:t>
            </a:r>
            <a:endParaRPr lang="es-CR" sz="2400" smtClean="0">
              <a:ea typeface="ＭＳ Ｐゴシック" pitchFamily="34" charset="-128"/>
            </a:endParaRPr>
          </a:p>
          <a:p>
            <a:pPr lvl="1" eaLnBrk="1" hangingPunct="1">
              <a:lnSpc>
                <a:spcPct val="80000"/>
              </a:lnSpc>
            </a:pPr>
            <a:r>
              <a:rPr lang="es-CR" sz="2400" smtClean="0">
                <a:ea typeface="ＭＳ Ｐゴシック" pitchFamily="34" charset="-128"/>
              </a:rPr>
              <a:t>Ayudar a personalizar para cada ocasión el </a:t>
            </a:r>
            <a:r>
              <a:rPr lang="es-CR" sz="2400" smtClean="0">
                <a:ea typeface="ＭＳ Ｐゴシック" pitchFamily="34" charset="-128"/>
              </a:rPr>
              <a:t>contrato</a:t>
            </a:r>
            <a:endParaRPr lang="es-CR" sz="2400" smtClean="0">
              <a:ea typeface="ＭＳ Ｐゴシック" pitchFamily="34" charset="-128"/>
            </a:endParaRPr>
          </a:p>
          <a:p>
            <a:pPr lvl="1" eaLnBrk="1" hangingPunct="1">
              <a:lnSpc>
                <a:spcPct val="80000"/>
              </a:lnSpc>
            </a:pPr>
            <a:r>
              <a:rPr lang="es-CR" sz="2400" smtClean="0">
                <a:ea typeface="ＭＳ Ｐゴシック" pitchFamily="34" charset="-128"/>
              </a:rPr>
              <a:t>Participar en las negociaciones del </a:t>
            </a:r>
            <a:r>
              <a:rPr lang="es-CR" sz="2400" smtClean="0">
                <a:ea typeface="ＭＳ Ｐゴシック" pitchFamily="34" charset="-128"/>
              </a:rPr>
              <a:t>contrato</a:t>
            </a:r>
            <a:endParaRPr lang="es-CR" sz="2400" smtClean="0">
              <a:ea typeface="ＭＳ Ｐゴシック" pitchFamily="34" charset="-128"/>
            </a:endParaRPr>
          </a:p>
          <a:p>
            <a:pPr lvl="1" eaLnBrk="1" hangingPunct="1">
              <a:lnSpc>
                <a:spcPct val="80000"/>
              </a:lnSpc>
            </a:pPr>
            <a:r>
              <a:rPr lang="es-CR" sz="2400" smtClean="0">
                <a:ea typeface="ＭＳ Ｐゴシック" pitchFamily="34" charset="-128"/>
              </a:rPr>
              <a:t>Asegurarse de que todo el trabajo en el contrato es </a:t>
            </a:r>
            <a:r>
              <a:rPr lang="es-CR" sz="2400" smtClean="0">
                <a:ea typeface="ＭＳ Ｐゴシック" pitchFamily="34" charset="-128"/>
              </a:rPr>
              <a:t>realizado</a:t>
            </a:r>
            <a:endParaRPr lang="es-CR" sz="2400" smtClean="0">
              <a:ea typeface="ＭＳ Ｐゴシック" pitchFamily="34" charset="-12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600" smtClean="0">
                <a:ea typeface="ＭＳ Ｐゴシック" pitchFamily="34" charset="-128"/>
              </a:rPr>
              <a:t>Una sola fuente significa? </a:t>
            </a:r>
          </a:p>
          <a:p>
            <a:pPr lvl="1"/>
            <a:r>
              <a:rPr lang="en-US" sz="2600" smtClean="0">
                <a:ea typeface="ＭＳ Ｐゴシック" pitchFamily="34" charset="-128"/>
              </a:rPr>
              <a:t>A. Solo hay un proveedor</a:t>
            </a:r>
          </a:p>
          <a:p>
            <a:pPr lvl="1"/>
            <a:r>
              <a:rPr lang="en-US" sz="2600" smtClean="0">
                <a:ea typeface="ＭＳ Ｐゴシック" pitchFamily="34" charset="-128"/>
              </a:rPr>
              <a:t>B. Solo hay un proveedor con el cual la compañía quiere hacer negocios</a:t>
            </a:r>
          </a:p>
          <a:p>
            <a:pPr lvl="1"/>
            <a:r>
              <a:rPr lang="en-US" sz="2600" smtClean="0">
                <a:ea typeface="ＭＳ Ｐゴシック" pitchFamily="34" charset="-128"/>
              </a:rPr>
              <a:t>C. Hay un proveedor que puede proveer todos los aspectos de las necesidades de compras del proyecto</a:t>
            </a:r>
          </a:p>
          <a:p>
            <a:pPr lvl="1"/>
            <a:r>
              <a:rPr lang="en-US" sz="2600" smtClean="0">
                <a:ea typeface="ＭＳ Ｐゴシック" pitchFamily="34" charset="-128"/>
              </a:rPr>
              <a:t>D. Solo hay un proveedor en el mercado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400" smtClean="0">
                <a:ea typeface="ＭＳ Ｐゴシック" pitchFamily="34" charset="-128"/>
              </a:rPr>
              <a:t>María es la directora de proyecto del proyecto JHG. Ella ha creado un enunciado del alcance (SOW) para un vendedor. Todos los siguientes deben incluirse en el SOW excepto cuál? </a:t>
            </a:r>
          </a:p>
          <a:p>
            <a:pPr lvl="1"/>
            <a:r>
              <a:rPr lang="en-US" sz="2400" smtClean="0">
                <a:ea typeface="ＭＳ Ｐゴシック" pitchFamily="34" charset="-128"/>
              </a:rPr>
              <a:t>A. Los items a comprarse</a:t>
            </a:r>
          </a:p>
          <a:p>
            <a:pPr lvl="1"/>
            <a:r>
              <a:rPr lang="en-US" sz="2400" smtClean="0">
                <a:ea typeface="ＭＳ Ｐゴシック" pitchFamily="34" charset="-128"/>
              </a:rPr>
              <a:t>B. Las firmas de ambas partes acordando el SOW</a:t>
            </a:r>
          </a:p>
          <a:p>
            <a:pPr lvl="1"/>
            <a:r>
              <a:rPr lang="en-US" sz="2400" smtClean="0">
                <a:ea typeface="ＭＳ Ｐゴシック" pitchFamily="34" charset="-128"/>
              </a:rPr>
              <a:t>C. Los niveles esperados de calidad</a:t>
            </a:r>
          </a:p>
          <a:p>
            <a:pPr lvl="1"/>
            <a:r>
              <a:rPr lang="en-US" sz="2400" smtClean="0">
                <a:ea typeface="ＭＳ Ｐゴシック" pitchFamily="34" charset="-128"/>
              </a:rPr>
              <a:t>D. Una descripción de los servicios complementarios requeridos</a:t>
            </a:r>
            <a:endParaRPr lang="en-US" smtClean="0">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400" smtClean="0">
                <a:ea typeface="ＭＳ Ｐゴシック" pitchFamily="34" charset="-128"/>
              </a:rPr>
              <a:t>El equipo está discutiendo una solicitud de cambio originada por el vendedor. Ellos realmente están hablando acerca de: </a:t>
            </a:r>
          </a:p>
          <a:p>
            <a:pPr lvl="1"/>
            <a:r>
              <a:rPr lang="en-US" sz="2400" smtClean="0">
                <a:ea typeface="ＭＳ Ｐゴシック" pitchFamily="34" charset="-128"/>
              </a:rPr>
              <a:t>A. Un incumplimiento</a:t>
            </a:r>
          </a:p>
          <a:p>
            <a:pPr lvl="1"/>
            <a:r>
              <a:rPr lang="en-US" sz="2400" smtClean="0">
                <a:ea typeface="ＭＳ Ｐゴシック" pitchFamily="34" charset="-128"/>
              </a:rPr>
              <a:t>B. Una reclamación</a:t>
            </a:r>
          </a:p>
          <a:p>
            <a:pPr lvl="1"/>
            <a:r>
              <a:rPr lang="en-US" sz="2400" smtClean="0">
                <a:ea typeface="ＭＳ Ｐゴシック" pitchFamily="34" charset="-128"/>
              </a:rPr>
              <a:t>C. Una orden para cambiar</a:t>
            </a:r>
          </a:p>
          <a:p>
            <a:pPr lvl="1"/>
            <a:r>
              <a:rPr lang="en-US" sz="2400" smtClean="0">
                <a:ea typeface="ＭＳ Ｐゴシック" pitchFamily="34" charset="-128"/>
              </a:rPr>
              <a:t>D. Ninguna de las anteriores</a:t>
            </a:r>
            <a:endParaRPr lang="en-US" sz="1800" smtClean="0">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idx="4294967295"/>
          </p:nvPr>
        </p:nvSpPr>
        <p:spPr/>
        <p:txBody>
          <a:bodyPr/>
          <a:lstStyle/>
          <a:p>
            <a:pPr eaLnBrk="1" hangingPunct="1"/>
            <a:r>
              <a:rPr lang="en-US" smtClean="0">
                <a:ea typeface="ＭＳ Ｐゴシック" pitchFamily="34" charset="-128"/>
              </a:rPr>
              <a:t>Preguntas</a:t>
            </a:r>
          </a:p>
        </p:txBody>
      </p:sp>
      <p:sp>
        <p:nvSpPr>
          <p:cNvPr id="62467" name="Content Placeholder 2"/>
          <p:cNvSpPr>
            <a:spLocks noGrp="1"/>
          </p:cNvSpPr>
          <p:nvPr>
            <p:ph idx="4294967295"/>
          </p:nvPr>
        </p:nvSpPr>
        <p:spPr/>
        <p:txBody>
          <a:bodyPr/>
          <a:lstStyle/>
          <a:p>
            <a:r>
              <a:rPr lang="en-US" sz="2600" smtClean="0">
                <a:ea typeface="ＭＳ Ｐゴシック" pitchFamily="34" charset="-128"/>
              </a:rPr>
              <a:t>Como parte del sistema de gestión de registros, ud está tratando de asegurarse de que todos los registros de adquisiciones están documentados e indexados. De cuál de los siguientes se debería preocupar más?</a:t>
            </a:r>
          </a:p>
          <a:p>
            <a:pPr lvl="1"/>
            <a:r>
              <a:rPr lang="en-US" sz="2600" smtClean="0">
                <a:ea typeface="ＭＳ Ｐゴシック" pitchFamily="34" charset="-128"/>
              </a:rPr>
              <a:t>A. Negociaciones</a:t>
            </a:r>
          </a:p>
          <a:p>
            <a:pPr lvl="1"/>
            <a:r>
              <a:rPr lang="en-US" sz="2600" smtClean="0">
                <a:ea typeface="ＭＳ Ｐゴシック" pitchFamily="34" charset="-128"/>
              </a:rPr>
              <a:t>B. Propuestas</a:t>
            </a:r>
          </a:p>
          <a:p>
            <a:pPr lvl="1"/>
            <a:r>
              <a:rPr lang="en-US" sz="2600" smtClean="0">
                <a:ea typeface="ＭＳ Ｐゴシック" pitchFamily="34" charset="-128"/>
              </a:rPr>
              <a:t>C. Proveedores potenciales</a:t>
            </a:r>
          </a:p>
          <a:p>
            <a:pPr lvl="1"/>
            <a:r>
              <a:rPr lang="en-US" sz="2600" smtClean="0">
                <a:ea typeface="ＭＳ Ｐゴシック" pitchFamily="34" charset="-128"/>
              </a:rPr>
              <a:t>D. Gestión del riesgo</a:t>
            </a:r>
            <a:endParaRPr lang="en-US" sz="2700" smtClean="0">
              <a:ea typeface="ＭＳ Ｐゴシック" pitchFamily="34" charset="-128"/>
            </a:endParaRPr>
          </a:p>
          <a:p>
            <a:pPr lvl="1" eaLnBrk="1" hangingPunct="1"/>
            <a:endParaRPr lang="en-US" sz="2700" smtClean="0">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700" smtClean="0">
                <a:ea typeface="ＭＳ Ｐゴシック" pitchFamily="34" charset="-128"/>
              </a:rPr>
              <a:t>Cuál de los siguientes puede ser utilizado como una herramienta de mitigación de riesgo?:</a:t>
            </a:r>
          </a:p>
          <a:p>
            <a:pPr lvl="1" eaLnBrk="1" hangingPunct="1"/>
            <a:r>
              <a:rPr lang="en-US" sz="2700" smtClean="0">
                <a:ea typeface="ＭＳ Ｐゴシック" pitchFamily="34" charset="-128"/>
              </a:rPr>
              <a:t>A. Una propuesta de un vendedor</a:t>
            </a:r>
          </a:p>
          <a:p>
            <a:pPr lvl="1" eaLnBrk="1" hangingPunct="1"/>
            <a:r>
              <a:rPr lang="en-US" sz="2700" smtClean="0">
                <a:ea typeface="ＭＳ Ｐゴシック" pitchFamily="34" charset="-128"/>
              </a:rPr>
              <a:t>B. Un contrato</a:t>
            </a:r>
          </a:p>
          <a:p>
            <a:pPr lvl="1" eaLnBrk="1" hangingPunct="1"/>
            <a:r>
              <a:rPr lang="en-US" sz="2700" smtClean="0">
                <a:ea typeface="ＭＳ Ｐゴシック" pitchFamily="34" charset="-128"/>
              </a:rPr>
              <a:t>C. Una cotización</a:t>
            </a:r>
          </a:p>
          <a:p>
            <a:pPr lvl="1" eaLnBrk="1" hangingPunct="1"/>
            <a:r>
              <a:rPr lang="en-US" sz="2700" smtClean="0">
                <a:ea typeface="ＭＳ Ｐゴシック" pitchFamily="34" charset="-128"/>
              </a:rPr>
              <a:t>D. Requerimientos del proyecto</a:t>
            </a:r>
          </a:p>
          <a:p>
            <a:pPr lvl="1" eaLnBrk="1" hangingPunct="1"/>
            <a:endParaRPr lang="en-US" sz="2700" smtClean="0">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400" smtClean="0">
                <a:ea typeface="ＭＳ Ｐゴシック" pitchFamily="34" charset="-128"/>
              </a:rPr>
              <a:t>Un contrato entre una organización y un vendedor puede incluir una clausula que penaliza al vendedor si el proyecto se atrasa. El atraso del proyecto tiene un valor monetario, por consiguiente, la penalización debe ser ejecutada o exenta con base en cual de los siguientes? </a:t>
            </a:r>
          </a:p>
          <a:p>
            <a:pPr lvl="1"/>
            <a:r>
              <a:rPr lang="en-US" sz="2400" smtClean="0">
                <a:ea typeface="ＭＳ Ｐゴシック" pitchFamily="34" charset="-128"/>
              </a:rPr>
              <a:t>A. Si el DP podía haber anticipado el retraso</a:t>
            </a:r>
          </a:p>
          <a:p>
            <a:pPr lvl="1"/>
            <a:r>
              <a:rPr lang="en-US" sz="2400" smtClean="0">
                <a:ea typeface="ＭＳ Ｐゴシック" pitchFamily="34" charset="-128"/>
              </a:rPr>
              <a:t>B. Si el DP sabía que el retraso podía ocurrir</a:t>
            </a:r>
          </a:p>
          <a:p>
            <a:pPr lvl="1"/>
            <a:r>
              <a:rPr lang="en-US" sz="2400" smtClean="0">
                <a:ea typeface="ＭＳ Ｐゴシック" pitchFamily="34" charset="-128"/>
              </a:rPr>
              <a:t>C. Si el retraso fue causado por un riesgo imprevisto</a:t>
            </a:r>
          </a:p>
          <a:p>
            <a:pPr lvl="1"/>
            <a:r>
              <a:rPr lang="en-US" sz="2400" smtClean="0">
                <a:ea typeface="ＭＳ Ｐゴシック" pitchFamily="34" charset="-128"/>
              </a:rPr>
              <a:t>D. Quién causó el retraso y la razón </a:t>
            </a:r>
            <a:endParaRPr lang="en-US" smtClean="0">
              <a:ea typeface="ＭＳ Ｐゴシック"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pPr>
              <a:lnSpc>
                <a:spcPct val="90000"/>
              </a:lnSpc>
            </a:pPr>
            <a:r>
              <a:rPr lang="en-US" smtClean="0">
                <a:ea typeface="ＭＳ Ｐゴシック" pitchFamily="34" charset="-128"/>
              </a:rPr>
              <a:t>Cuál de los siguientes no es un criterio válido de evaluación para la selección de proveedores? </a:t>
            </a:r>
          </a:p>
          <a:p>
            <a:pPr lvl="1">
              <a:lnSpc>
                <a:spcPct val="90000"/>
              </a:lnSpc>
            </a:pPr>
            <a:r>
              <a:rPr lang="en-US" smtClean="0">
                <a:ea typeface="ＭＳ Ｐゴシック" pitchFamily="34" charset="-128"/>
              </a:rPr>
              <a:t>A. La edad de la persona de contacto del vendedor</a:t>
            </a:r>
          </a:p>
          <a:p>
            <a:pPr lvl="1">
              <a:lnSpc>
                <a:spcPct val="90000"/>
              </a:lnSpc>
            </a:pPr>
            <a:r>
              <a:rPr lang="en-US" smtClean="0">
                <a:ea typeface="ＭＳ Ｐゴシック" pitchFamily="34" charset="-128"/>
              </a:rPr>
              <a:t>B. La capacidad técnica del vendedor </a:t>
            </a:r>
          </a:p>
          <a:p>
            <a:pPr lvl="1">
              <a:lnSpc>
                <a:spcPct val="90000"/>
              </a:lnSpc>
            </a:pPr>
            <a:r>
              <a:rPr lang="en-US" smtClean="0">
                <a:ea typeface="ＭＳ Ｐゴシック" pitchFamily="34" charset="-128"/>
              </a:rPr>
              <a:t>C. La capacidad financiera</a:t>
            </a:r>
          </a:p>
          <a:p>
            <a:pPr lvl="1">
              <a:lnSpc>
                <a:spcPct val="90000"/>
              </a:lnSpc>
            </a:pPr>
            <a:r>
              <a:rPr lang="en-US" smtClean="0">
                <a:ea typeface="ＭＳ Ｐゴシック" pitchFamily="34" charset="-128"/>
              </a:rPr>
              <a:t>D. El Precio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1" end="1"/>
                                            </p:txEl>
                                          </p:spTgt>
                                        </p:tgtEl>
                                        <p:attrNameLst>
                                          <p:attrName>style.fontStyle</p:attrName>
                                        </p:attrNameLst>
                                      </p:cBhvr>
                                      <p:to>
                                        <p:strVal val="normal"/>
                                      </p:to>
                                    </p:set>
                                    <p:set>
                                      <p:cBhvr override="childStyle">
                                        <p:cTn id="7" dur="indefinite"/>
                                        <p:tgtEl>
                                          <p:spTgt spid="62467">
                                            <p:txEl>
                                              <p:pRg st="1" end="1"/>
                                            </p:txEl>
                                          </p:spTgt>
                                        </p:tgtEl>
                                        <p:attrNameLst>
                                          <p:attrName>style.fontWeight</p:attrName>
                                        </p:attrNameLst>
                                      </p:cBhvr>
                                      <p:to>
                                        <p:strVal val="bold"/>
                                      </p:to>
                                    </p:set>
                                    <p:set>
                                      <p:cBhvr override="childStyle">
                                        <p:cTn id="8" dur="indefinite"/>
                                        <p:tgtEl>
                                          <p:spTgt spid="62467">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300" smtClean="0">
                <a:ea typeface="ＭＳ Ｐゴシック" pitchFamily="34" charset="-128"/>
              </a:rPr>
              <a:t>El requerimiento de que un vendedor esté certificado es un ejemplo de _________? </a:t>
            </a:r>
          </a:p>
          <a:p>
            <a:pPr lvl="1"/>
            <a:r>
              <a:rPr lang="en-US" sz="2300" smtClean="0">
                <a:ea typeface="ＭＳ Ｐゴシック" pitchFamily="34" charset="-128"/>
              </a:rPr>
              <a:t>A. Incumplimiento</a:t>
            </a:r>
          </a:p>
          <a:p>
            <a:pPr lvl="1"/>
            <a:r>
              <a:rPr lang="en-US" sz="2300" smtClean="0">
                <a:ea typeface="ＭＳ Ｐゴシック" pitchFamily="34" charset="-128"/>
              </a:rPr>
              <a:t>B. Exepción </a:t>
            </a:r>
          </a:p>
          <a:p>
            <a:pPr lvl="1"/>
            <a:r>
              <a:rPr lang="en-US" sz="2300" smtClean="0">
                <a:ea typeface="ＭＳ Ｐゴシック" pitchFamily="34" charset="-128"/>
              </a:rPr>
              <a:t>C. Contratación</a:t>
            </a:r>
          </a:p>
          <a:p>
            <a:pPr lvl="1"/>
            <a:r>
              <a:rPr lang="en-US" sz="2300" smtClean="0">
                <a:ea typeface="ＭＳ Ｐゴシック" pitchFamily="34" charset="-128"/>
              </a:rPr>
              <a:t>D. Descarte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4" end="4"/>
                                            </p:txEl>
                                          </p:spTgt>
                                        </p:tgtEl>
                                        <p:attrNameLst>
                                          <p:attrName>style.fontStyle</p:attrName>
                                        </p:attrNameLst>
                                      </p:cBhvr>
                                      <p:to>
                                        <p:strVal val="normal"/>
                                      </p:to>
                                    </p:set>
                                    <p:set>
                                      <p:cBhvr override="childStyle">
                                        <p:cTn id="7" dur="indefinite"/>
                                        <p:tgtEl>
                                          <p:spTgt spid="62467">
                                            <p:txEl>
                                              <p:pRg st="4" end="4"/>
                                            </p:txEl>
                                          </p:spTgt>
                                        </p:tgtEl>
                                        <p:attrNameLst>
                                          <p:attrName>style.fontWeight</p:attrName>
                                        </p:attrNameLst>
                                      </p:cBhvr>
                                      <p:to>
                                        <p:strVal val="bold"/>
                                      </p:to>
                                    </p:set>
                                    <p:set>
                                      <p:cBhvr override="childStyle">
                                        <p:cTn id="8" dur="indefinite"/>
                                        <p:tgtEl>
                                          <p:spTgt spid="62467">
                                            <p:txEl>
                                              <p:pRg st="4" end="4"/>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idx="4294967295"/>
          </p:nvPr>
        </p:nvSpPr>
        <p:spPr/>
        <p:txBody>
          <a:bodyPr/>
          <a:lstStyle/>
          <a:p>
            <a:pPr eaLnBrk="1" hangingPunct="1"/>
            <a:r>
              <a:rPr lang="en-US" smtClean="0">
                <a:ea typeface="ＭＳ Ｐゴシック" pitchFamily="34" charset="-128"/>
              </a:rPr>
              <a:t>Pregunta</a:t>
            </a:r>
          </a:p>
        </p:txBody>
      </p:sp>
      <p:sp>
        <p:nvSpPr>
          <p:cNvPr id="62467" name="Content Placeholder 2"/>
          <p:cNvSpPr>
            <a:spLocks noGrp="1"/>
          </p:cNvSpPr>
          <p:nvPr>
            <p:ph idx="4294967295"/>
          </p:nvPr>
        </p:nvSpPr>
        <p:spPr/>
        <p:txBody>
          <a:bodyPr/>
          <a:lstStyle/>
          <a:p>
            <a:r>
              <a:rPr lang="en-US" sz="2400" smtClean="0">
                <a:ea typeface="ＭＳ Ｐゴシック" pitchFamily="34" charset="-128"/>
              </a:rPr>
              <a:t>Luis es el DP para el proyecto de construcción HGH. El ha contratado una porción del trabajo a la compañía de construcción ABC y le ha ofrecido una bonificación si completan su trabajo para el 30 de agosto. Este es un ejemplo de? </a:t>
            </a:r>
          </a:p>
          <a:p>
            <a:pPr lvl="1"/>
            <a:r>
              <a:rPr lang="en-US" sz="2400" smtClean="0">
                <a:ea typeface="ＭＳ Ｐゴシック" pitchFamily="34" charset="-128"/>
              </a:rPr>
              <a:t>A. Un requerimiento de proyecto</a:t>
            </a:r>
          </a:p>
          <a:p>
            <a:pPr lvl="1"/>
            <a:r>
              <a:rPr lang="en-US" sz="2400" smtClean="0">
                <a:ea typeface="ＭＳ Ｐゴシック" pitchFamily="34" charset="-128"/>
              </a:rPr>
              <a:t>B. Un incentivo de proyecto</a:t>
            </a:r>
          </a:p>
          <a:p>
            <a:pPr lvl="1"/>
            <a:r>
              <a:rPr lang="en-US" sz="2400" smtClean="0">
                <a:ea typeface="ＭＳ Ｐゴシック" pitchFamily="34" charset="-128"/>
              </a:rPr>
              <a:t>C. Una meta de proyecto</a:t>
            </a:r>
          </a:p>
          <a:p>
            <a:pPr lvl="1"/>
            <a:r>
              <a:rPr lang="en-US" sz="2400" smtClean="0">
                <a:ea typeface="ＭＳ Ｐゴシック" pitchFamily="34" charset="-128"/>
              </a:rPr>
              <a:t>D. Un contrato de suma fija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1" nodeType="clickEffect">
                                  <p:stCondLst>
                                    <p:cond delay="0"/>
                                  </p:stCondLst>
                                  <p:childTnLst>
                                    <p:set>
                                      <p:cBhvr override="childStyle">
                                        <p:cTn id="6" dur="indefinite"/>
                                        <p:tgtEl>
                                          <p:spTgt spid="62467">
                                            <p:txEl>
                                              <p:pRg st="2" end="2"/>
                                            </p:txEl>
                                          </p:spTgt>
                                        </p:tgtEl>
                                        <p:attrNameLst>
                                          <p:attrName>style.fontStyle</p:attrName>
                                        </p:attrNameLst>
                                      </p:cBhvr>
                                      <p:to>
                                        <p:strVal val="normal"/>
                                      </p:to>
                                    </p:set>
                                    <p:set>
                                      <p:cBhvr override="childStyle">
                                        <p:cTn id="7" dur="indefinite"/>
                                        <p:tgtEl>
                                          <p:spTgt spid="62467">
                                            <p:txEl>
                                              <p:pRg st="2" end="2"/>
                                            </p:txEl>
                                          </p:spTgt>
                                        </p:tgtEl>
                                        <p:attrNameLst>
                                          <p:attrName>style.fontWeight</p:attrName>
                                        </p:attrNameLst>
                                      </p:cBhvr>
                                      <p:to>
                                        <p:strVal val="bold"/>
                                      </p:to>
                                    </p:set>
                                    <p:set>
                                      <p:cBhvr override="childStyle">
                                        <p:cTn id="8" dur="indefinite"/>
                                        <p:tgtEl>
                                          <p:spTgt spid="62467">
                                            <p:txEl>
                                              <p:pRg st="2" end="2"/>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Planificar la Gestión de Adquisiciones</a:t>
            </a:r>
            <a:endParaRPr lang="es-CR" dirty="0"/>
          </a:p>
        </p:txBody>
      </p:sp>
      <p:sp>
        <p:nvSpPr>
          <p:cNvPr id="3" name="2 Marcador de contenido"/>
          <p:cNvSpPr>
            <a:spLocks noGrp="1"/>
          </p:cNvSpPr>
          <p:nvPr>
            <p:ph idx="1"/>
          </p:nvPr>
        </p:nvSpPr>
        <p:spPr>
          <a:xfrm>
            <a:off x="457200" y="1916832"/>
            <a:ext cx="8229600" cy="4608512"/>
          </a:xfrm>
        </p:spPr>
        <p:txBody>
          <a:bodyPr/>
          <a:lstStyle/>
          <a:p>
            <a:r>
              <a:rPr lang="es-CR" dirty="0" smtClean="0"/>
              <a:t>Documenta las decisiones de adquisiciones del proyecto. </a:t>
            </a:r>
          </a:p>
          <a:p>
            <a:r>
              <a:rPr lang="es-CR" dirty="0" smtClean="0"/>
              <a:t>Identifica a los proveedores potenciales. </a:t>
            </a:r>
          </a:p>
          <a:p>
            <a:r>
              <a:rPr lang="es-CR" dirty="0" smtClean="0"/>
              <a:t>Si es necesario adquirir algo de forma externa: </a:t>
            </a:r>
          </a:p>
          <a:p>
            <a:pPr lvl="1"/>
            <a:r>
              <a:rPr lang="es-CR" dirty="0" smtClean="0"/>
              <a:t>Qué adquirir</a:t>
            </a:r>
          </a:p>
          <a:p>
            <a:pPr lvl="1"/>
            <a:r>
              <a:rPr lang="es-CR" dirty="0" smtClean="0"/>
              <a:t>De qué forma</a:t>
            </a:r>
          </a:p>
          <a:p>
            <a:pPr lvl="1"/>
            <a:r>
              <a:rPr lang="es-CR" dirty="0" smtClean="0"/>
              <a:t>En qué cantidad</a:t>
            </a:r>
          </a:p>
          <a:p>
            <a:pPr lvl="1"/>
            <a:r>
              <a:rPr lang="es-CR" dirty="0" smtClean="0"/>
              <a:t>Cuándo hacerlo</a:t>
            </a:r>
            <a:endParaRPr lang="es-C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196975"/>
            <a:ext cx="8229600" cy="503833"/>
          </a:xfrm>
        </p:spPr>
        <p:txBody>
          <a:bodyPr/>
          <a:lstStyle/>
          <a:p>
            <a:r>
              <a:rPr lang="es-CR" dirty="0" smtClean="0">
                <a:ea typeface="ＭＳ Ｐゴシック" pitchFamily="34" charset="-128"/>
              </a:rPr>
              <a:t>Planificar la Gestión de Adquisiciones</a:t>
            </a:r>
            <a:endParaRPr lang="es-CR" dirty="0"/>
          </a:p>
        </p:txBody>
      </p:sp>
      <p:sp>
        <p:nvSpPr>
          <p:cNvPr id="3" name="2 Marcador de contenido"/>
          <p:cNvSpPr>
            <a:spLocks noGrp="1"/>
          </p:cNvSpPr>
          <p:nvPr>
            <p:ph idx="1"/>
          </p:nvPr>
        </p:nvSpPr>
        <p:spPr>
          <a:xfrm>
            <a:off x="457200" y="1916832"/>
            <a:ext cx="8229600" cy="4608512"/>
          </a:xfrm>
        </p:spPr>
        <p:txBody>
          <a:bodyPr/>
          <a:lstStyle/>
          <a:p>
            <a:r>
              <a:rPr lang="es-CR" sz="2800" b="1" dirty="0" smtClean="0"/>
              <a:t>Entradas</a:t>
            </a:r>
            <a:r>
              <a:rPr lang="es-CR" sz="2800" dirty="0" smtClean="0"/>
              <a:t>:</a:t>
            </a:r>
          </a:p>
          <a:p>
            <a:pPr lvl="1"/>
            <a:r>
              <a:rPr lang="es-CR" sz="2400" dirty="0" smtClean="0"/>
              <a:t>Enunciado del alcance</a:t>
            </a:r>
          </a:p>
          <a:p>
            <a:pPr lvl="1"/>
            <a:r>
              <a:rPr lang="es-CR" sz="2400" dirty="0" smtClean="0"/>
              <a:t>EDT y diccionario de la EDT</a:t>
            </a:r>
          </a:p>
          <a:p>
            <a:pPr lvl="1"/>
            <a:r>
              <a:rPr lang="es-CR" sz="2400" dirty="0" smtClean="0"/>
              <a:t>Documentación de requisitos</a:t>
            </a:r>
          </a:p>
          <a:p>
            <a:pPr lvl="1"/>
            <a:r>
              <a:rPr lang="es-CR" sz="2400" dirty="0" smtClean="0"/>
              <a:t>Registro de riesgos</a:t>
            </a:r>
          </a:p>
          <a:p>
            <a:pPr lvl="1"/>
            <a:r>
              <a:rPr lang="es-CR" sz="2400" dirty="0" smtClean="0"/>
              <a:t>Recursos de cada actividad</a:t>
            </a:r>
          </a:p>
          <a:p>
            <a:pPr lvl="1"/>
            <a:r>
              <a:rPr lang="es-CR" sz="2400" dirty="0" smtClean="0"/>
              <a:t>Cronograma del proyecto</a:t>
            </a:r>
          </a:p>
          <a:p>
            <a:pPr lvl="1"/>
            <a:r>
              <a:rPr lang="es-CR" sz="2400" dirty="0" smtClean="0"/>
              <a:t>Estimación de costos del proyecto</a:t>
            </a:r>
          </a:p>
          <a:p>
            <a:pPr lvl="1"/>
            <a:r>
              <a:rPr lang="es-CR" sz="2400" dirty="0" smtClean="0"/>
              <a:t>Registro de interesados</a:t>
            </a:r>
          </a:p>
          <a:p>
            <a:pPr lvl="1"/>
            <a:r>
              <a:rPr lang="es-CR" sz="2400" dirty="0" smtClean="0"/>
              <a:t>Factores ambientales y activos de la organización</a:t>
            </a:r>
            <a:endParaRPr lang="es-C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p:txBody>
          <a:bodyPr/>
          <a:lstStyle/>
          <a:p>
            <a:pPr eaLnBrk="1" hangingPunct="1"/>
            <a:r>
              <a:rPr lang="en-US" smtClean="0">
                <a:ea typeface="ＭＳ Ｐゴシック" pitchFamily="34" charset="-128"/>
              </a:rPr>
              <a:t>Tipos de Contratos</a:t>
            </a:r>
          </a:p>
        </p:txBody>
      </p:sp>
      <p:sp>
        <p:nvSpPr>
          <p:cNvPr id="18435" name="Content Placeholder 2"/>
          <p:cNvSpPr>
            <a:spLocks noGrp="1"/>
          </p:cNvSpPr>
          <p:nvPr>
            <p:ph idx="4294967295"/>
          </p:nvPr>
        </p:nvSpPr>
        <p:spPr>
          <a:xfrm>
            <a:off x="457200" y="2133600"/>
            <a:ext cx="8229600" cy="4103688"/>
          </a:xfrm>
        </p:spPr>
        <p:txBody>
          <a:bodyPr/>
          <a:lstStyle/>
          <a:p>
            <a:pPr eaLnBrk="1" hangingPunct="1">
              <a:lnSpc>
                <a:spcPct val="90000"/>
              </a:lnSpc>
            </a:pPr>
            <a:r>
              <a:rPr lang="en-US" sz="2400" smtClean="0">
                <a:ea typeface="ＭＳ Ｐゴシック" pitchFamily="34" charset="-128"/>
              </a:rPr>
              <a:t>Hay varios tipos de contratos que pueden ser escogidos para adquirir bienes o servicios requeridos por el proyecto </a:t>
            </a:r>
          </a:p>
          <a:p>
            <a:pPr eaLnBrk="1" hangingPunct="1">
              <a:lnSpc>
                <a:spcPct val="90000"/>
              </a:lnSpc>
            </a:pPr>
            <a:r>
              <a:rPr lang="en-US" sz="2400" smtClean="0">
                <a:ea typeface="ＭＳ Ｐゴシック" pitchFamily="34" charset="-128"/>
              </a:rPr>
              <a:t>El tipo de contrato es seleccionado con base en las siguientes consideraciones :</a:t>
            </a:r>
          </a:p>
          <a:p>
            <a:pPr lvl="1" eaLnBrk="1" hangingPunct="1">
              <a:lnSpc>
                <a:spcPct val="90000"/>
              </a:lnSpc>
            </a:pPr>
            <a:r>
              <a:rPr lang="en-US" sz="2000" smtClean="0">
                <a:ea typeface="ＭＳ Ｐゴシック" pitchFamily="34" charset="-128"/>
              </a:rPr>
              <a:t>Lo que está siendo adquirido (bien o servicio)</a:t>
            </a:r>
          </a:p>
          <a:p>
            <a:pPr lvl="1" eaLnBrk="1" hangingPunct="1">
              <a:lnSpc>
                <a:spcPct val="90000"/>
              </a:lnSpc>
            </a:pPr>
            <a:r>
              <a:rPr lang="en-US" sz="2000" smtClean="0">
                <a:ea typeface="ＭＳ Ｐゴシック" pitchFamily="34" charset="-128"/>
              </a:rPr>
              <a:t>Que tan conmpleto está el alcance del trabajo </a:t>
            </a:r>
          </a:p>
          <a:p>
            <a:pPr lvl="1" eaLnBrk="1" hangingPunct="1">
              <a:lnSpc>
                <a:spcPct val="90000"/>
              </a:lnSpc>
            </a:pPr>
            <a:r>
              <a:rPr lang="en-US" sz="2000" smtClean="0">
                <a:ea typeface="ＭＳ Ｐゴシック" pitchFamily="34" charset="-128"/>
              </a:rPr>
              <a:t>El nivel de esfuerzo y experiencia que deberá dedicar el comprador a administrar al vendedor </a:t>
            </a:r>
          </a:p>
          <a:p>
            <a:pPr lvl="1" eaLnBrk="1" hangingPunct="1">
              <a:lnSpc>
                <a:spcPct val="90000"/>
              </a:lnSpc>
            </a:pPr>
            <a:r>
              <a:rPr lang="en-US" sz="2000" smtClean="0">
                <a:ea typeface="ＭＳ Ｐゴシック" pitchFamily="34" charset="-128"/>
              </a:rPr>
              <a:t>Si el comprador desea ofrecer al vendedor incentivos </a:t>
            </a:r>
          </a:p>
          <a:p>
            <a:pPr lvl="1" eaLnBrk="1" hangingPunct="1">
              <a:lnSpc>
                <a:spcPct val="90000"/>
              </a:lnSpc>
            </a:pPr>
            <a:r>
              <a:rPr lang="en-US" sz="2000" smtClean="0">
                <a:ea typeface="ＭＳ Ｐゴシック" pitchFamily="34" charset="-128"/>
              </a:rPr>
              <a:t>El mercado o economía </a:t>
            </a:r>
          </a:p>
          <a:p>
            <a:pPr lvl="1" eaLnBrk="1" hangingPunct="1">
              <a:lnSpc>
                <a:spcPct val="90000"/>
              </a:lnSpc>
            </a:pPr>
            <a:r>
              <a:rPr lang="en-US" sz="2000" smtClean="0">
                <a:ea typeface="ＭＳ Ｐゴシック" pitchFamily="34" charset="-128"/>
              </a:rPr>
              <a:t>Estándares de la industria del tipo de contrato a utilizar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a:lstStyle/>
          <a:p>
            <a:pPr eaLnBrk="1" hangingPunct="1"/>
            <a:r>
              <a:rPr lang="en-US" smtClean="0">
                <a:ea typeface="ＭＳ Ｐゴシック" pitchFamily="34" charset="-128"/>
              </a:rPr>
              <a:t>Tipos de Contrato</a:t>
            </a:r>
          </a:p>
        </p:txBody>
      </p:sp>
      <p:sp>
        <p:nvSpPr>
          <p:cNvPr id="19459" name="Content Placeholder 2"/>
          <p:cNvSpPr>
            <a:spLocks noGrp="1"/>
          </p:cNvSpPr>
          <p:nvPr>
            <p:ph idx="4294967295"/>
          </p:nvPr>
        </p:nvSpPr>
        <p:spPr>
          <a:xfrm>
            <a:off x="457200" y="2133600"/>
            <a:ext cx="8229600" cy="4103688"/>
          </a:xfrm>
        </p:spPr>
        <p:txBody>
          <a:bodyPr/>
          <a:lstStyle/>
          <a:p>
            <a:pPr marL="609600" indent="-609600" eaLnBrk="1" hangingPunct="1"/>
            <a:r>
              <a:rPr lang="en-US" sz="2800" smtClean="0">
                <a:ea typeface="ＭＳ Ｐゴシック" pitchFamily="34" charset="-128"/>
              </a:rPr>
              <a:t>Hay tres grandes categorías de contratos:</a:t>
            </a:r>
          </a:p>
          <a:p>
            <a:pPr marL="990600" lvl="1" indent="-533400" eaLnBrk="1" hangingPunct="1">
              <a:buFont typeface="Arial" charset="0"/>
              <a:buAutoNum type="arabicPeriod"/>
            </a:pPr>
            <a:r>
              <a:rPr lang="en-US" smtClean="0">
                <a:ea typeface="ＭＳ Ｐゴシック" pitchFamily="34" charset="-128"/>
              </a:rPr>
              <a:t>Precio Fijo (FP)</a:t>
            </a:r>
          </a:p>
          <a:p>
            <a:pPr marL="990600" lvl="1" indent="-533400" eaLnBrk="1" hangingPunct="1">
              <a:buFont typeface="Arial" charset="0"/>
              <a:buAutoNum type="arabicPeriod"/>
            </a:pPr>
            <a:r>
              <a:rPr lang="en-US" smtClean="0">
                <a:ea typeface="ＭＳ Ｐゴシック" pitchFamily="34" charset="-128"/>
              </a:rPr>
              <a:t>Tiempo y materiales (T&amp;M)</a:t>
            </a:r>
          </a:p>
          <a:p>
            <a:pPr marL="990600" lvl="1" indent="-533400" eaLnBrk="1" hangingPunct="1">
              <a:buFont typeface="Arial" charset="0"/>
              <a:buAutoNum type="arabicPeriod"/>
            </a:pPr>
            <a:r>
              <a:rPr lang="en-US" smtClean="0">
                <a:ea typeface="ＭＳ Ｐゴシック" pitchFamily="34" charset="-128"/>
              </a:rPr>
              <a:t>Costos reembolsables (CR)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5682</TotalTime>
  <Words>2806</Words>
  <Application>Microsoft Office PowerPoint</Application>
  <PresentationFormat>Presentación en pantalla (4:3)</PresentationFormat>
  <Paragraphs>366</Paragraphs>
  <Slides>58</Slides>
  <Notes>0</Notes>
  <HiddenSlides>0</HiddenSlides>
  <MMClips>0</MMClips>
  <ScaleCrop>false</ScaleCrop>
  <HeadingPairs>
    <vt:vector size="4" baseType="variant">
      <vt:variant>
        <vt:lpstr>Tema</vt:lpstr>
      </vt:variant>
      <vt:variant>
        <vt:i4>1</vt:i4>
      </vt:variant>
      <vt:variant>
        <vt:lpstr>Títulos de diapositiva</vt:lpstr>
      </vt:variant>
      <vt:variant>
        <vt:i4>58</vt:i4>
      </vt:variant>
    </vt:vector>
  </HeadingPairs>
  <TitlesOfParts>
    <vt:vector size="59" baseType="lpstr">
      <vt:lpstr>Tema de Office</vt:lpstr>
      <vt:lpstr>Curso Preparación para el Examen de Grado   Gestión de las Adquisiciones</vt:lpstr>
      <vt:lpstr>El Proceso de gestión de las Adquisiciones</vt:lpstr>
      <vt:lpstr>Generalidades</vt:lpstr>
      <vt:lpstr>Rol de Director de Proyectos</vt:lpstr>
      <vt:lpstr>Rol de Director de Proyectos</vt:lpstr>
      <vt:lpstr>Planificar la Gestión de Adquisiciones</vt:lpstr>
      <vt:lpstr>Planificar la Gestión de Adquisiciones</vt:lpstr>
      <vt:lpstr>Tipos de Contratos</vt:lpstr>
      <vt:lpstr>Tipos de Contrato</vt:lpstr>
      <vt:lpstr>Contrato por Precio Fijo</vt:lpstr>
      <vt:lpstr>Contrato por Precio Fijo</vt:lpstr>
      <vt:lpstr>Contrato por Costos Reembolsables</vt:lpstr>
      <vt:lpstr>Contrato por Costos Reembolsables</vt:lpstr>
      <vt:lpstr>Contrato por Tiempo y Materiales</vt:lpstr>
      <vt:lpstr>Riesgo y tipo de contrato</vt:lpstr>
      <vt:lpstr>Diapositiva 16</vt:lpstr>
      <vt:lpstr>Formas no competitivas de adquisiciones</vt:lpstr>
      <vt:lpstr>Documentos de Adquisiciones</vt:lpstr>
      <vt:lpstr>Planificar la Gestión de Adquisiciones</vt:lpstr>
      <vt:lpstr>Análisis de hacer o comprar</vt:lpstr>
      <vt:lpstr>Planificar la Gestión de Adquisiciones</vt:lpstr>
      <vt:lpstr>Planificar la Gestión de Adquisiciones</vt:lpstr>
      <vt:lpstr>Criterios de Selección de Proveedores</vt:lpstr>
      <vt:lpstr>Sistema de Control de Cambios al Contrato</vt:lpstr>
      <vt:lpstr>Tipos de enuciados de trabajo de adquisiciones (SOW)</vt:lpstr>
      <vt:lpstr>Exenciones</vt:lpstr>
      <vt:lpstr>Incentivos</vt:lpstr>
      <vt:lpstr>Efectuar las adquisiciones</vt:lpstr>
      <vt:lpstr>Efectuar las adquisiciones</vt:lpstr>
      <vt:lpstr>Efectuar las adquisiciones</vt:lpstr>
      <vt:lpstr>Controlar las adquisiciones</vt:lpstr>
      <vt:lpstr>Controlar las adquisiciones</vt:lpstr>
      <vt:lpstr>Controlar las adquisiciones</vt:lpstr>
      <vt:lpstr>Auditoria de compras</vt:lpstr>
      <vt:lpstr>Rescisión</vt:lpstr>
      <vt:lpstr>Incumplimiento/Falta</vt:lpstr>
      <vt:lpstr>Administración de Reclamaciones</vt:lpstr>
      <vt:lpstr>Cerrar las adquisiciones</vt:lpstr>
      <vt:lpstr>Cerrar las adquisiciones</vt:lpstr>
      <vt:lpstr>Cerrar las adquisiciones</vt:lpstr>
      <vt:lpstr>Sistema de Gestión de Registros</vt:lpstr>
      <vt:lpstr>¿Preguntas?</vt:lpstr>
      <vt:lpstr>Pregunta</vt:lpstr>
      <vt:lpstr>Pregunta</vt:lpstr>
      <vt:lpstr>Pregunta</vt:lpstr>
      <vt:lpstr>Pregunta</vt:lpstr>
      <vt:lpstr>Pregunta</vt:lpstr>
      <vt:lpstr>Pregunta</vt:lpstr>
      <vt:lpstr>Pregunta</vt:lpstr>
      <vt:lpstr>Pregunta</vt:lpstr>
      <vt:lpstr>Pregunta</vt:lpstr>
      <vt:lpstr>Pregunta</vt:lpstr>
      <vt:lpstr>Preguntas</vt:lpstr>
      <vt:lpstr>Pregunta</vt:lpstr>
      <vt:lpstr>Pregunta</vt:lpstr>
      <vt:lpstr>Pregunta</vt:lpstr>
      <vt:lpstr>Pregunta</vt:lpstr>
      <vt:lpstr>Pregunta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abustamante</dc:creator>
  <cp:lastModifiedBy>ucr</cp:lastModifiedBy>
  <cp:revision>208</cp:revision>
  <dcterms:created xsi:type="dcterms:W3CDTF">2012-05-28T23:03:22Z</dcterms:created>
  <dcterms:modified xsi:type="dcterms:W3CDTF">2013-09-30T04:29:13Z</dcterms:modified>
</cp:coreProperties>
</file>