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4" r:id="rId2"/>
    <p:sldId id="334" r:id="rId3"/>
    <p:sldId id="340" r:id="rId4"/>
    <p:sldId id="354" r:id="rId5"/>
    <p:sldId id="362" r:id="rId6"/>
    <p:sldId id="370" r:id="rId7"/>
    <p:sldId id="374" r:id="rId8"/>
  </p:sldIdLst>
  <p:sldSz cx="9144000" cy="6858000" type="screen4x3"/>
  <p:notesSz cx="7315200" cy="9601200"/>
  <p:defaultTextStyle>
    <a:defPPr>
      <a:defRPr lang="es-C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64614809-4E82-4871-8C4E-34CA381B0554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D81DD9E-04CF-4613-9AF2-414329A0B6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0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569AE-111E-4137-B8BF-F42854E1916E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5BD6D-4651-4AD2-B744-10ABEC9DFF58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372E8-2B61-415B-ADE7-0996D63B2695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21BAE-8A09-4116-BC5E-7BC75E9F348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9782-FFB7-4812-BD71-8293B2393610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91800-61DA-46F6-B543-A492D459C567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54027-1812-4911-B121-53DF5E470A6D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1F10C-84C9-4E49-A719-E6CF043297E6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B2BAE-7D56-48FE-8121-9549FD6A5DED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3CA30-2FDB-4D0E-AD14-7D4C04F232B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A9F97-1CF0-44F8-BF40-D08EAB28E29F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48BFC-F9B2-4074-9A32-E6AFF23DB7B7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9C9D8-0BD6-4FE0-98BF-E34CBEA6667B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12124-BEAF-4643-8902-C47358A3B3C3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591FA-5F00-4C5E-B857-292D89E5A406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D9CF4-8C43-456F-9E14-01B81C83015F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085B9-27E4-4E78-869E-0D252FACEE21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3A14-CB90-4C80-896E-17A2AD213B5A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ECD3B-4334-41B1-A0E1-25E0FF24337C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5B681-3444-4747-AC49-64F87595A264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C78AA-01BE-4DD7-9CCA-9D4C2F941235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B1EAB-613E-4490-BCAF-A689EEB2AB6E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81BB70-C31A-4DA2-ADF1-D7AAAFA7C225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C785C-C28A-47DA-870B-F3D4CB97CA56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395288" y="11255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533400" y="2176463"/>
            <a:ext cx="8229600" cy="4060825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es-ES" sz="2800" dirty="0" smtClean="0"/>
              <a:t>¿Quién de los siguientes son SIEMPRE interesados​​?</a:t>
            </a:r>
            <a:endParaRPr lang="es-ES" sz="2800" dirty="0"/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sz="2800" dirty="0" smtClean="0"/>
              <a:t>Una persona que no quiere que el proyecto finalice.</a:t>
            </a:r>
            <a:endParaRPr lang="es-ES" sz="2800" dirty="0"/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sz="2800" b="1" dirty="0" smtClean="0"/>
              <a:t>Un trabajador de la línea de montaje que utilizará el producto del proyecto.</a:t>
            </a:r>
            <a:endParaRPr lang="es-ES" sz="2800" b="1" dirty="0"/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sz="2800" dirty="0" smtClean="0"/>
              <a:t>Un gerente funcional del departamento de ingeniería.</a:t>
            </a:r>
            <a:endParaRPr lang="es-ES" sz="2800" dirty="0"/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sz="2800" dirty="0" smtClean="0"/>
              <a:t>Una persona que podría perder su posición en la compañía debido al proyecto.</a:t>
            </a:r>
            <a:endParaRPr lang="en-US" sz="2600" dirty="0" smtClean="0"/>
          </a:p>
        </p:txBody>
      </p:sp>
      <p:sp>
        <p:nvSpPr>
          <p:cNvPr id="32773" name="Slide Number Placeholder 4"/>
          <p:cNvSpPr txBox="1">
            <a:spLocks noGrp="1"/>
          </p:cNvSpPr>
          <p:nvPr/>
        </p:nvSpPr>
        <p:spPr bwMode="auto">
          <a:xfrm>
            <a:off x="74676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s-ES" sz="1200" dirty="0">
              <a:solidFill>
                <a:schemeClr val="hlink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22"/>
    </mc:Choice>
    <mc:Fallback>
      <p:transition spd="slow" advTm="11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323850" y="105251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533400" y="2060575"/>
            <a:ext cx="8229600" cy="39878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s-ES" sz="2400" dirty="0" smtClean="0"/>
              <a:t>Un interesado ​​en particular tiene una reputación de hacer muchos cambios en los proyectos. ¿Qué es lo MEJOR que un director de proyecto puede hacer al inicio del proyecto para gestionar esta situación?</a:t>
            </a:r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400" dirty="0" smtClean="0"/>
              <a:t>Decir "No" al interesado varias veces para disuadirlo de presentar más cambios.</a:t>
            </a:r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400" b="1" dirty="0" smtClean="0"/>
              <a:t>Hacer que el interesado se involucre en el proyecto lo antes posible.</a:t>
            </a:r>
            <a:endParaRPr lang="es-ES" sz="2400" b="1" dirty="0"/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400" dirty="0" smtClean="0"/>
              <a:t>Hablar con el jefe del interesado para encontrar maneras de dirigir las actividades del interesado hacia otro proyecto.</a:t>
            </a:r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400" dirty="0" smtClean="0"/>
              <a:t>Pedir al interesado ​​que no se le incluya en la lista de los interesados.</a:t>
            </a:r>
            <a:endParaRPr lang="en-US" sz="2400" dirty="0" smtClean="0"/>
          </a:p>
        </p:txBody>
      </p:sp>
      <p:sp>
        <p:nvSpPr>
          <p:cNvPr id="36869" name="Slide Number Placeholder 4"/>
          <p:cNvSpPr txBox="1">
            <a:spLocks noGrp="1"/>
          </p:cNvSpPr>
          <p:nvPr/>
        </p:nvSpPr>
        <p:spPr bwMode="auto">
          <a:xfrm>
            <a:off x="74676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s-ES" sz="1200" dirty="0">
              <a:solidFill>
                <a:schemeClr val="hlink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11"/>
    </mc:Choice>
    <mc:Fallback>
      <p:transition spd="slow" advTm="7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68313" y="9810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468313" y="2205038"/>
            <a:ext cx="8229600" cy="3671887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es-ES" dirty="0" smtClean="0"/>
              <a:t>¿De qué forma se produce la MAYORÍA de las comunicaciones?</a:t>
            </a:r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b="1" dirty="0" smtClean="0"/>
              <a:t>No verbal.</a:t>
            </a:r>
            <a:endParaRPr lang="es-ES" b="1" dirty="0"/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dirty="0" smtClean="0"/>
              <a:t>Verbal.</a:t>
            </a:r>
            <a:endParaRPr lang="es-ES" dirty="0"/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dirty="0" err="1" smtClean="0"/>
              <a:t>Paralingual</a:t>
            </a:r>
            <a:r>
              <a:rPr lang="es-ES" dirty="0" smtClean="0"/>
              <a:t>.</a:t>
            </a:r>
            <a:endParaRPr lang="es-ES" dirty="0"/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dirty="0" smtClean="0"/>
              <a:t>Referencial.</a:t>
            </a:r>
            <a:endParaRPr lang="en-US" dirty="0" smtClean="0"/>
          </a:p>
        </p:txBody>
      </p:sp>
      <p:sp>
        <p:nvSpPr>
          <p:cNvPr id="38917" name="Slide Number Placeholder 4"/>
          <p:cNvSpPr txBox="1">
            <a:spLocks noGrp="1"/>
          </p:cNvSpPr>
          <p:nvPr/>
        </p:nvSpPr>
        <p:spPr bwMode="auto">
          <a:xfrm>
            <a:off x="74676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s-ES" sz="1200" dirty="0">
              <a:solidFill>
                <a:schemeClr val="hlink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2"/>
    </mc:Choice>
    <mc:Fallback>
      <p:transition spd="slow" advTm="1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323850" y="981075"/>
            <a:ext cx="8229600" cy="1143000"/>
          </a:xfrm>
        </p:spPr>
        <p:txBody>
          <a:bodyPr/>
          <a:lstStyle/>
          <a:p>
            <a:pPr eaLnBrk="1" hangingPunct="1"/>
            <a:r>
              <a:rPr lang="es-CR" smtClean="0"/>
              <a:t>Ejemplo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4294967295"/>
          </p:nvPr>
        </p:nvSpPr>
        <p:spPr>
          <a:xfrm>
            <a:off x="533400" y="2133600"/>
            <a:ext cx="8229600" cy="377348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es-ES" sz="2800" dirty="0" smtClean="0"/>
              <a:t>Usted quiere que su equipo conozca que el informe semanal sobre el estado del proyecto debe ser entregado oficialmente a las 4 pm los jueves. ¿Qué tipo de comunicación debería utilizar?</a:t>
            </a:r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sz="2800" dirty="0" smtClean="0"/>
              <a:t>Comunicación formal escrita.</a:t>
            </a:r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sz="2800" dirty="0" smtClean="0"/>
              <a:t>Comunicación verbal formal.</a:t>
            </a:r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sz="2800" b="1" dirty="0" smtClean="0"/>
              <a:t>Comunicación informal escrita.</a:t>
            </a:r>
            <a:endParaRPr lang="es-ES" sz="2800" b="1" dirty="0"/>
          </a:p>
          <a:p>
            <a:pPr marL="514350" indent="-514350" algn="just" eaLnBrk="1" hangingPunct="1">
              <a:buFont typeface="+mj-lt"/>
              <a:buAutoNum type="alphaUcPeriod"/>
              <a:defRPr/>
            </a:pPr>
            <a:r>
              <a:rPr lang="es-ES" sz="2800" dirty="0" smtClean="0"/>
              <a:t>Comunicación informal verbal.</a:t>
            </a:r>
            <a:endParaRPr lang="en-US" sz="2800" dirty="0" smtClean="0"/>
          </a:p>
        </p:txBody>
      </p:sp>
      <p:sp>
        <p:nvSpPr>
          <p:cNvPr id="47109" name="Slide Number Placeholder 4"/>
          <p:cNvSpPr txBox="1">
            <a:spLocks noGrp="1"/>
          </p:cNvSpPr>
          <p:nvPr/>
        </p:nvSpPr>
        <p:spPr bwMode="auto">
          <a:xfrm>
            <a:off x="74676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s-ES" sz="1200" dirty="0">
              <a:solidFill>
                <a:schemeClr val="hlink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19"/>
    </mc:Choice>
    <mc:Fallback>
      <p:transition spd="slow" advTm="4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68313" y="1052513"/>
            <a:ext cx="8229600" cy="1143000"/>
          </a:xfrm>
        </p:spPr>
        <p:txBody>
          <a:bodyPr/>
          <a:lstStyle/>
          <a:p>
            <a:pPr eaLnBrk="1" hangingPunct="1"/>
            <a:r>
              <a:rPr lang="es-CR" smtClean="0"/>
              <a:t>Ejemplo</a:t>
            </a:r>
            <a:endParaRPr 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533400" y="2276475"/>
            <a:ext cx="8229600" cy="355758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es-ES" sz="2000" dirty="0" smtClean="0"/>
              <a:t>Usted está sosteniendo regularmente una reunión de estado para su proyecto. Usted sabe que todo lo siguiente es cierto con respecto a las reuniones de estado, EXCEPTO:</a:t>
            </a:r>
          </a:p>
          <a:p>
            <a:pPr marL="457200" indent="-457200" algn="just" eaLnBrk="1" hangingPunct="1">
              <a:buFont typeface="+mj-lt"/>
              <a:buAutoNum type="alphaUcPeriod"/>
              <a:defRPr/>
            </a:pPr>
            <a:r>
              <a:rPr lang="es-ES" sz="2000" dirty="0" smtClean="0"/>
              <a:t>Las reuniones de estado son un tipo de comunicación interactiva.</a:t>
            </a:r>
            <a:endParaRPr lang="es-ES" sz="2000" dirty="0"/>
          </a:p>
          <a:p>
            <a:pPr marL="457200" indent="-457200" algn="just" eaLnBrk="1" hangingPunct="1">
              <a:buFont typeface="+mj-lt"/>
              <a:buAutoNum type="alphaUcPeriod"/>
              <a:defRPr/>
            </a:pPr>
            <a:r>
              <a:rPr lang="es-ES" sz="2000" dirty="0" smtClean="0"/>
              <a:t>Las reuniones de estado son un tipo de método de comunicación, que es una herramienta y técnica del proceso de Informar el Rendimiento.</a:t>
            </a:r>
            <a:endParaRPr lang="es-ES" sz="2000" dirty="0"/>
          </a:p>
          <a:p>
            <a:pPr marL="457200" indent="-457200" algn="just" eaLnBrk="1" hangingPunct="1">
              <a:buFont typeface="+mj-lt"/>
              <a:buAutoNum type="alphaUcPeriod"/>
              <a:defRPr/>
            </a:pPr>
            <a:r>
              <a:rPr lang="es-ES" sz="2000" dirty="0" smtClean="0"/>
              <a:t>Las reuniones de estado son una manera de intercambio formal de información y actualización por parte de los interesados del estado del proyecto.</a:t>
            </a:r>
            <a:endParaRPr lang="es-ES" sz="2000" dirty="0"/>
          </a:p>
          <a:p>
            <a:pPr marL="457200" indent="-457200" algn="just" eaLnBrk="1" hangingPunct="1">
              <a:buFont typeface="+mj-lt"/>
              <a:buAutoNum type="alphaUcPeriod"/>
              <a:defRPr/>
            </a:pPr>
            <a:r>
              <a:rPr lang="es-ES" sz="2000" b="1" dirty="0" smtClean="0"/>
              <a:t>Las reuniones de estado son un tipo de comunicación tipo “</a:t>
            </a:r>
            <a:r>
              <a:rPr lang="es-ES" sz="2000" b="1" dirty="0" err="1" smtClean="0"/>
              <a:t>push</a:t>
            </a:r>
            <a:r>
              <a:rPr lang="es-ES" sz="2000" b="1" dirty="0" smtClean="0"/>
              <a:t>”.</a:t>
            </a:r>
            <a:endParaRPr lang="en-US" sz="2000" b="1" dirty="0" smtClean="0"/>
          </a:p>
        </p:txBody>
      </p:sp>
      <p:sp>
        <p:nvSpPr>
          <p:cNvPr id="51205" name="Slide Number Placeholder 4"/>
          <p:cNvSpPr txBox="1">
            <a:spLocks noGrp="1"/>
          </p:cNvSpPr>
          <p:nvPr/>
        </p:nvSpPr>
        <p:spPr bwMode="auto">
          <a:xfrm>
            <a:off x="74676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s-ES" sz="1200" dirty="0">
              <a:solidFill>
                <a:schemeClr val="hlink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69"/>
    </mc:Choice>
    <mc:Fallback>
      <p:transition spd="slow" advTm="5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30163" y="1196975"/>
            <a:ext cx="8229600" cy="1143000"/>
          </a:xfrm>
        </p:spPr>
        <p:txBody>
          <a:bodyPr/>
          <a:lstStyle/>
          <a:p>
            <a:pPr eaLnBrk="1" hangingPunct="1"/>
            <a:r>
              <a:rPr lang="es-CR" smtClean="0"/>
              <a:t>Ejemplo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>
          <a:xfrm>
            <a:off x="611188" y="2205038"/>
            <a:ext cx="8229600" cy="3311525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s-ES" sz="2400" dirty="0" smtClean="0"/>
              <a:t>La reunión del estado del proyecto no va bien. Todo el mundo habla al mismo tiempo, hay gente que no participa y muchos temas se discuten de forma aleatoria. ¿Cuál de las siguientes reglas para las reuniones efectivas no se está cumpliendo?</a:t>
            </a:r>
            <a:endParaRPr lang="es-ES" sz="2400" dirty="0"/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400" dirty="0" smtClean="0"/>
              <a:t>Demostrar cortesía y consideración por cada uno, controlar a quien se le permite hablar.</a:t>
            </a:r>
            <a:endParaRPr lang="es-ES" sz="2400" dirty="0"/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400" dirty="0" smtClean="0"/>
              <a:t>Programar reuniones de antemano.</a:t>
            </a:r>
            <a:endParaRPr lang="es-ES" sz="2400" dirty="0"/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400" dirty="0" smtClean="0"/>
              <a:t>Tener un propósito para la reunión, con la gente adecuada para asistir en ella.</a:t>
            </a:r>
            <a:endParaRPr lang="es-ES" sz="2400" dirty="0"/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400" b="1" dirty="0" smtClean="0"/>
              <a:t>Crear y publicar una agenda y un conjunto de normas para el control de las reuniones.</a:t>
            </a:r>
            <a:endParaRPr lang="en-US" sz="2200" b="1" dirty="0" smtClean="0"/>
          </a:p>
        </p:txBody>
      </p:sp>
      <p:sp>
        <p:nvSpPr>
          <p:cNvPr id="55301" name="Slide Number Placeholder 4"/>
          <p:cNvSpPr txBox="1">
            <a:spLocks noGrp="1"/>
          </p:cNvSpPr>
          <p:nvPr/>
        </p:nvSpPr>
        <p:spPr bwMode="auto">
          <a:xfrm>
            <a:off x="74676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s-ES" sz="1200" dirty="0">
              <a:solidFill>
                <a:schemeClr val="hlink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38"/>
    </mc:Choice>
    <mc:Fallback>
      <p:transition spd="slow" advTm="4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>
          <a:xfrm>
            <a:off x="395288" y="9080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4294967295"/>
          </p:nvPr>
        </p:nvSpPr>
        <p:spPr>
          <a:xfrm>
            <a:off x="395288" y="1989138"/>
            <a:ext cx="8229600" cy="4348162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s-ES" sz="2800" dirty="0" smtClean="0"/>
              <a:t>Usted ha sido asignado como el director del proyecto para un proyecto que está a la mitad del grupo de procesos de ejecución y usted está determinando cómo va a controlar el proyecto. La MEJOR manera de controlar el proyecto es:</a:t>
            </a: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800" b="1" dirty="0" smtClean="0"/>
              <a:t>Usar una combinación de métodos de comunicaciones.</a:t>
            </a:r>
            <a:endParaRPr lang="es-ES" sz="2800" b="1" dirty="0"/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800" dirty="0" smtClean="0"/>
              <a:t>Llevar a cabo reuniones de estado debido a que han funcionado mejor para usted en el pasado.</a:t>
            </a:r>
            <a:endParaRPr lang="es-ES" sz="2800" dirty="0"/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800" dirty="0" smtClean="0"/>
              <a:t>Consultar el gráfico de barras semanalmente.</a:t>
            </a:r>
            <a:endParaRPr lang="es-ES" sz="2800" dirty="0"/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s-ES" sz="2800" dirty="0" smtClean="0"/>
              <a:t>Reunirse con la gerencia con regularidad.</a:t>
            </a:r>
            <a:endParaRPr lang="en-US" sz="2600" dirty="0" smtClean="0"/>
          </a:p>
        </p:txBody>
      </p:sp>
      <p:sp>
        <p:nvSpPr>
          <p:cNvPr id="57349" name="Slide Number Placeholder 4"/>
          <p:cNvSpPr txBox="1">
            <a:spLocks noGrp="1"/>
          </p:cNvSpPr>
          <p:nvPr/>
        </p:nvSpPr>
        <p:spPr bwMode="auto">
          <a:xfrm>
            <a:off x="74676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s-ES" sz="1200" dirty="0">
              <a:solidFill>
                <a:schemeClr val="hlink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09"/>
    </mc:Choice>
    <mc:Fallback>
      <p:transition spd="slow" advTm="118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521</Words>
  <Application>Microsoft Office PowerPoint</Application>
  <PresentationFormat>Presentación en pantalla (4:3)</PresentationFormat>
  <Paragraphs>42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Ejemplo</vt:lpstr>
      <vt:lpstr>Ejemplo</vt:lpstr>
      <vt:lpstr>Ejemplo</vt:lpstr>
      <vt:lpstr>Ejemplo</vt:lpstr>
      <vt:lpstr>Ejemplo</vt:lpstr>
      <vt:lpstr>Ejemplo</vt:lpstr>
      <vt:lpstr>Ejemplo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Donald Solano</dc:creator>
  <cp:lastModifiedBy>Mari Carmen</cp:lastModifiedBy>
  <cp:revision>85</cp:revision>
  <dcterms:created xsi:type="dcterms:W3CDTF">2010-10-20T21:55:38Z</dcterms:created>
  <dcterms:modified xsi:type="dcterms:W3CDTF">2014-01-15T00:49:36Z</dcterms:modified>
</cp:coreProperties>
</file>