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7"/>
  </p:notesMasterIdLst>
  <p:sldIdLst>
    <p:sldId id="621" r:id="rId2"/>
    <p:sldId id="579" r:id="rId3"/>
    <p:sldId id="580" r:id="rId4"/>
    <p:sldId id="581" r:id="rId5"/>
    <p:sldId id="582" r:id="rId6"/>
    <p:sldId id="583" r:id="rId7"/>
    <p:sldId id="584" r:id="rId8"/>
    <p:sldId id="585" r:id="rId9"/>
    <p:sldId id="587" r:id="rId10"/>
    <p:sldId id="588" r:id="rId11"/>
    <p:sldId id="589" r:id="rId12"/>
    <p:sldId id="590" r:id="rId13"/>
    <p:sldId id="591" r:id="rId14"/>
    <p:sldId id="592" r:id="rId15"/>
    <p:sldId id="593" r:id="rId16"/>
    <p:sldId id="594" r:id="rId17"/>
    <p:sldId id="595" r:id="rId18"/>
    <p:sldId id="596" r:id="rId19"/>
    <p:sldId id="606" r:id="rId20"/>
    <p:sldId id="607" r:id="rId21"/>
    <p:sldId id="610" r:id="rId22"/>
    <p:sldId id="597" r:id="rId23"/>
    <p:sldId id="472" r:id="rId24"/>
    <p:sldId id="480" r:id="rId25"/>
    <p:sldId id="410" r:id="rId26"/>
    <p:sldId id="490" r:id="rId27"/>
    <p:sldId id="482" r:id="rId28"/>
    <p:sldId id="485" r:id="rId29"/>
    <p:sldId id="486" r:id="rId30"/>
    <p:sldId id="474" r:id="rId31"/>
    <p:sldId id="475" r:id="rId32"/>
    <p:sldId id="476" r:id="rId33"/>
    <p:sldId id="479" r:id="rId34"/>
    <p:sldId id="514" r:id="rId35"/>
    <p:sldId id="713" r:id="rId36"/>
    <p:sldId id="714" r:id="rId37"/>
    <p:sldId id="613" r:id="rId38"/>
    <p:sldId id="614" r:id="rId39"/>
    <p:sldId id="615" r:id="rId40"/>
    <p:sldId id="616" r:id="rId41"/>
    <p:sldId id="617" r:id="rId42"/>
    <p:sldId id="638" r:id="rId43"/>
    <p:sldId id="639" r:id="rId44"/>
    <p:sldId id="640" r:id="rId45"/>
    <p:sldId id="618" r:id="rId46"/>
    <p:sldId id="619" r:id="rId47"/>
    <p:sldId id="620" r:id="rId48"/>
    <p:sldId id="394" r:id="rId49"/>
    <p:sldId id="396" r:id="rId50"/>
    <p:sldId id="492" r:id="rId51"/>
    <p:sldId id="493" r:id="rId52"/>
    <p:sldId id="494" r:id="rId53"/>
    <p:sldId id="505" r:id="rId54"/>
    <p:sldId id="496" r:id="rId55"/>
    <p:sldId id="497" r:id="rId56"/>
    <p:sldId id="498" r:id="rId57"/>
    <p:sldId id="499" r:id="rId58"/>
    <p:sldId id="439" r:id="rId59"/>
    <p:sldId id="441" r:id="rId60"/>
    <p:sldId id="622" r:id="rId61"/>
    <p:sldId id="623" r:id="rId62"/>
    <p:sldId id="624" r:id="rId63"/>
    <p:sldId id="625" r:id="rId64"/>
    <p:sldId id="626" r:id="rId65"/>
    <p:sldId id="627" r:id="rId66"/>
    <p:sldId id="628" r:id="rId67"/>
    <p:sldId id="629" r:id="rId68"/>
    <p:sldId id="630" r:id="rId69"/>
    <p:sldId id="634" r:id="rId70"/>
    <p:sldId id="635" r:id="rId71"/>
    <p:sldId id="636" r:id="rId72"/>
    <p:sldId id="637" r:id="rId73"/>
    <p:sldId id="395" r:id="rId74"/>
    <p:sldId id="520" r:id="rId75"/>
    <p:sldId id="525" r:id="rId76"/>
    <p:sldId id="529" r:id="rId77"/>
    <p:sldId id="530" r:id="rId78"/>
    <p:sldId id="611" r:id="rId79"/>
    <p:sldId id="612" r:id="rId80"/>
    <p:sldId id="527" r:id="rId81"/>
    <p:sldId id="533" r:id="rId82"/>
    <p:sldId id="537" r:id="rId83"/>
    <p:sldId id="526" r:id="rId84"/>
    <p:sldId id="641" r:id="rId85"/>
    <p:sldId id="642" r:id="rId86"/>
    <p:sldId id="643" r:id="rId87"/>
    <p:sldId id="644" r:id="rId88"/>
    <p:sldId id="645" r:id="rId89"/>
    <p:sldId id="646" r:id="rId90"/>
    <p:sldId id="647" r:id="rId91"/>
    <p:sldId id="648" r:id="rId92"/>
    <p:sldId id="649" r:id="rId93"/>
    <p:sldId id="650" r:id="rId94"/>
    <p:sldId id="651" r:id="rId95"/>
    <p:sldId id="652" r:id="rId96"/>
    <p:sldId id="653" r:id="rId97"/>
    <p:sldId id="654" r:id="rId98"/>
    <p:sldId id="655" r:id="rId99"/>
    <p:sldId id="375" r:id="rId100"/>
    <p:sldId id="600" r:id="rId101"/>
    <p:sldId id="602" r:id="rId102"/>
    <p:sldId id="603" r:id="rId103"/>
    <p:sldId id="604" r:id="rId104"/>
    <p:sldId id="605" r:id="rId105"/>
    <p:sldId id="601" r:id="rId106"/>
    <p:sldId id="692" r:id="rId107"/>
    <p:sldId id="693" r:id="rId108"/>
    <p:sldId id="715" r:id="rId109"/>
    <p:sldId id="716" r:id="rId110"/>
    <p:sldId id="717" r:id="rId111"/>
    <p:sldId id="718" r:id="rId112"/>
    <p:sldId id="719" r:id="rId113"/>
    <p:sldId id="720" r:id="rId114"/>
    <p:sldId id="721" r:id="rId115"/>
    <p:sldId id="722" r:id="rId116"/>
    <p:sldId id="723" r:id="rId117"/>
    <p:sldId id="724" r:id="rId118"/>
    <p:sldId id="725" r:id="rId119"/>
    <p:sldId id="726" r:id="rId120"/>
    <p:sldId id="727" r:id="rId121"/>
    <p:sldId id="728" r:id="rId122"/>
    <p:sldId id="729" r:id="rId123"/>
    <p:sldId id="730" r:id="rId124"/>
    <p:sldId id="694" r:id="rId125"/>
    <p:sldId id="695" r:id="rId126"/>
    <p:sldId id="696" r:id="rId127"/>
    <p:sldId id="697" r:id="rId128"/>
    <p:sldId id="698" r:id="rId129"/>
    <p:sldId id="699" r:id="rId130"/>
    <p:sldId id="700" r:id="rId131"/>
    <p:sldId id="701" r:id="rId132"/>
    <p:sldId id="702" r:id="rId133"/>
    <p:sldId id="703" r:id="rId134"/>
    <p:sldId id="704" r:id="rId135"/>
    <p:sldId id="705" r:id="rId136"/>
    <p:sldId id="706" r:id="rId137"/>
    <p:sldId id="707" r:id="rId138"/>
    <p:sldId id="708" r:id="rId139"/>
    <p:sldId id="709" r:id="rId140"/>
    <p:sldId id="712" r:id="rId141"/>
    <p:sldId id="656" r:id="rId142"/>
    <p:sldId id="657" r:id="rId143"/>
    <p:sldId id="658" r:id="rId144"/>
    <p:sldId id="659" r:id="rId145"/>
    <p:sldId id="660" r:id="rId146"/>
    <p:sldId id="661" r:id="rId147"/>
    <p:sldId id="662" r:id="rId148"/>
    <p:sldId id="663" r:id="rId149"/>
    <p:sldId id="664" r:id="rId150"/>
    <p:sldId id="665" r:id="rId151"/>
    <p:sldId id="666" r:id="rId152"/>
    <p:sldId id="667" r:id="rId153"/>
    <p:sldId id="668" r:id="rId154"/>
    <p:sldId id="669" r:id="rId155"/>
    <p:sldId id="670" r:id="rId156"/>
    <p:sldId id="671" r:id="rId157"/>
    <p:sldId id="672" r:id="rId158"/>
    <p:sldId id="673" r:id="rId159"/>
    <p:sldId id="674" r:id="rId160"/>
    <p:sldId id="675" r:id="rId161"/>
    <p:sldId id="676" r:id="rId162"/>
    <p:sldId id="677" r:id="rId163"/>
    <p:sldId id="678" r:id="rId164"/>
    <p:sldId id="679" r:id="rId165"/>
    <p:sldId id="680" r:id="rId166"/>
    <p:sldId id="681" r:id="rId167"/>
    <p:sldId id="682" r:id="rId168"/>
    <p:sldId id="684" r:id="rId169"/>
    <p:sldId id="685" r:id="rId170"/>
    <p:sldId id="686" r:id="rId171"/>
    <p:sldId id="687" r:id="rId172"/>
    <p:sldId id="688" r:id="rId173"/>
    <p:sldId id="689" r:id="rId174"/>
    <p:sldId id="690" r:id="rId175"/>
    <p:sldId id="691" r:id="rId176"/>
  </p:sldIdLst>
  <p:sldSz cx="9144000" cy="6858000" type="screen4x3"/>
  <p:notesSz cx="7315200" cy="9601200"/>
  <p:defaultTextStyle>
    <a:defPPr>
      <a:defRPr lang="es-C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p:cViewPr>
        <p:scale>
          <a:sx n="75" d="100"/>
          <a:sy n="75" d="100"/>
        </p:scale>
        <p:origin x="-1685" y="-26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Calibri" pitchFamily="34" charset="0"/>
                <a:cs typeface="+mn-cs"/>
              </a:defRPr>
            </a:lvl1pPr>
          </a:lstStyle>
          <a:p>
            <a:pPr>
              <a:defRPr/>
            </a:pPr>
            <a:endParaRPr lang="en-US"/>
          </a:p>
        </p:txBody>
      </p:sp>
      <p:sp>
        <p:nvSpPr>
          <p:cNvPr id="3" name="2 Marcador de fecha"/>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Calibri" pitchFamily="34" charset="0"/>
                <a:cs typeface="+mn-cs"/>
              </a:defRPr>
            </a:lvl1pPr>
          </a:lstStyle>
          <a:p>
            <a:pPr>
              <a:defRPr/>
            </a:pPr>
            <a:fld id="{46A6E9CB-5D39-4DF6-A488-CEC36E7CBE1F}" type="datetimeFigureOut">
              <a:rPr lang="en-US"/>
              <a:pPr>
                <a:defRPr/>
              </a:pPr>
              <a:t>10/20/2013</a:t>
            </a:fld>
            <a:endParaRPr lang="en-US"/>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a:p>
        </p:txBody>
      </p:sp>
      <p:sp>
        <p:nvSpPr>
          <p:cNvPr id="6" name="5 Marcador de pie de página"/>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Calibri" pitchFamily="34" charset="0"/>
                <a:cs typeface="+mn-cs"/>
              </a:defRPr>
            </a:lvl1pPr>
          </a:lstStyle>
          <a:p>
            <a:pPr>
              <a:defRPr/>
            </a:pPr>
            <a:endParaRPr lang="en-US"/>
          </a:p>
        </p:txBody>
      </p:sp>
      <p:sp>
        <p:nvSpPr>
          <p:cNvPr id="7" name="6 Marcador de número de diapositiva"/>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Calibri" pitchFamily="34" charset="0"/>
                <a:cs typeface="+mn-cs"/>
              </a:defRPr>
            </a:lvl1pPr>
          </a:lstStyle>
          <a:p>
            <a:pPr>
              <a:defRPr/>
            </a:pPr>
            <a:fld id="{95F544F1-7866-4758-9303-9771AB43BDA4}" type="slidenum">
              <a:rPr lang="en-US"/>
              <a:pPr>
                <a:defRPr/>
              </a:pPr>
              <a:t>‹Nº›</a:t>
            </a:fld>
            <a:endParaRPr lang="en-US"/>
          </a:p>
        </p:txBody>
      </p:sp>
    </p:spTree>
    <p:extLst>
      <p:ext uri="{BB962C8B-B14F-4D97-AF65-F5344CB8AC3E}">
        <p14:creationId xmlns:p14="http://schemas.microsoft.com/office/powerpoint/2010/main" val="1693058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6AF84EA-4097-4260-8B81-1C0BB5815F1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8B754BC-C179-45EA-B146-E6A29F722627}" type="slidenum">
              <a:rPr lang="en-US" smtClean="0"/>
              <a:pPr>
                <a:defRPr/>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7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40EDD86-9695-43D6-9022-B243F90E2EB1}" type="slidenum">
              <a:rPr lang="en-US" smtClean="0"/>
              <a:pPr>
                <a:defRPr/>
              </a:pPr>
              <a:t>168</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F26F5BC-2F40-44D9-A52C-A3069C55B617}" type="slidenum">
              <a:rPr lang="en-US" smtClean="0"/>
              <a:pPr>
                <a:defRPr/>
              </a:pPr>
              <a:t>169</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99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8DE8477-159D-4ECF-B7A0-843F36BE6A54}" type="slidenum">
              <a:rPr lang="en-US" smtClean="0"/>
              <a:pPr>
                <a:defRPr/>
              </a:pPr>
              <a:t>170</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09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EFA3105-2F84-4CA8-A021-30EE32D741BC}" type="slidenum">
              <a:rPr lang="en-US" smtClean="0"/>
              <a:pPr>
                <a:defRPr/>
              </a:pPr>
              <a:t>171</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19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49AB1E3-6993-439F-8BBC-E7887C544539}" type="slidenum">
              <a:rPr lang="en-US" smtClean="0"/>
              <a:pPr>
                <a:defRPr/>
              </a:pPr>
              <a:t>172</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40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37B669D-28AF-47C9-9546-FBA6281F5B1F}" type="slidenum">
              <a:rPr lang="en-US" smtClean="0"/>
              <a:pPr>
                <a:defRPr/>
              </a:pPr>
              <a:t>173</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30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5F04136-B3D8-40BC-A8D2-7ACA7923B2C0}" type="slidenum">
              <a:rPr lang="en-US" smtClean="0"/>
              <a:pPr>
                <a:defRPr/>
              </a:pPr>
              <a:t>174</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50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456A17F-6A65-4DCC-A026-D1D4A3A6070C}" type="slidenum">
              <a:rPr lang="en-US" smtClean="0"/>
              <a:pPr>
                <a:defRPr/>
              </a:pPr>
              <a:t>175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35BB66B-B1BC-4145-8EEF-AFA372E280A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51C8994-F92E-47EC-98A5-743B921B97C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9E6B4F0-A6E4-4721-B1B7-A521E42E2AD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B9EEFB2-D127-442A-BD8A-922D34CB291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9B6F2BF-32F6-4B2E-A62A-9B69655130C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6DAD773-96F7-4D61-A0D4-CD92C0F44E2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65BE18E-5199-4FB3-A764-F60B6F65AF1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90DEBBB-0CF8-4C65-8101-FEFDF24798A5}"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3533949-C509-4948-B088-0DE9E7525A7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45E3030-8531-42D4-8835-06CDC59AA95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9A4115A-3285-4530-96F9-15342BAC6CF7}"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4A5C781-23CB-41CE-AB65-35BD108445E1}" type="slidenum">
              <a:rPr lang="en-US" smtClean="0"/>
              <a:pPr>
                <a:defRPr/>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6871E53-9677-4658-B21B-B8A50FCB79FD}" type="slidenum">
              <a:rPr lang="en-US" smtClean="0"/>
              <a:pPr>
                <a:defRPr/>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71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DAE3F00-B97F-4094-9A1F-4F3D135C32AA}" type="slidenum">
              <a:rPr lang="en-US" smtClean="0"/>
              <a:pPr>
                <a:defRPr/>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3ADCB75-70B3-4866-8A64-B74EA945839E}" type="slidenum">
              <a:rPr lang="en-US" smtClean="0"/>
              <a:pPr>
                <a:defRPr/>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92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986858B-59C0-4C5D-98BA-A751C45394F1}" type="slidenum">
              <a:rPr lang="en-US" smtClean="0"/>
              <a:pPr>
                <a:defRPr/>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FC73F64-3CD7-4FB8-AE3F-1107F26BDA6B}" type="slidenum">
              <a:rPr lang="en-US" smtClean="0"/>
              <a:pPr>
                <a:defRPr/>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2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6445BAB-7D62-4397-AEAE-59888A471DCC}" type="slidenum">
              <a:rPr lang="en-US" smtClean="0"/>
              <a:pPr>
                <a:defRPr/>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45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10C1F69-0823-4132-8D0F-1A2BB8101C7D}" type="slidenum">
              <a:rPr lang="en-US" smtClean="0"/>
              <a:pPr>
                <a:defRPr/>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56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063FF7A-985F-4594-B7C8-2B63FF80FC12}" type="slidenum">
              <a:rPr lang="en-US" smtClean="0"/>
              <a:pPr>
                <a:defRPr/>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3ACBF24-1F3D-4008-B396-C165B1BCEEF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B42CCE2-A6AC-4AEB-92FB-723CFBC78134}" type="slidenum">
              <a:rPr lang="en-US" smtClean="0"/>
              <a:pPr>
                <a:defRPr/>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23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18F7A2A-67BB-4976-97B6-6FBA96355D59}" type="slidenum">
              <a:rPr lang="en-US" smtClean="0"/>
              <a:pPr>
                <a:defRPr/>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33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EAC0157-4DEC-41FF-B449-D700F0B398A4}" type="slidenum">
              <a:rPr lang="en-US" smtClean="0"/>
              <a:pPr>
                <a:defRPr/>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43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EEE44D0-7C46-4DE2-8936-F1983407E60E}" type="slidenum">
              <a:rPr lang="en-US" smtClean="0"/>
              <a:pPr>
                <a:defRPr/>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53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dirty="0" smtClean="0"/>
          </a:p>
        </p:txBody>
      </p:sp>
      <p:sp>
        <p:nvSpPr>
          <p:cNvPr id="4" name="3 Marcador de número de diapositiva"/>
          <p:cNvSpPr>
            <a:spLocks noGrp="1"/>
          </p:cNvSpPr>
          <p:nvPr>
            <p:ph type="sldNum" sz="quarter" idx="5"/>
          </p:nvPr>
        </p:nvSpPr>
        <p:spPr/>
        <p:txBody>
          <a:bodyPr/>
          <a:lstStyle/>
          <a:p>
            <a:pPr>
              <a:defRPr/>
            </a:pPr>
            <a:fld id="{307150AA-D429-4DAF-9C1C-3F4174C7CA39}" type="slidenum">
              <a:rPr lang="en-US" smtClean="0"/>
              <a:pPr>
                <a:defRPr/>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64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E5D7213-6C03-43C7-925D-BD8DF162BE91}" type="slidenum">
              <a:rPr lang="en-US" smtClean="0"/>
              <a:pPr>
                <a:defRPr/>
              </a:pPr>
              <a:t>61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74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5475FC2-4257-4470-B836-8862E1E9B865}" type="slidenum">
              <a:rPr lang="en-US" smtClean="0"/>
              <a:pPr>
                <a:defRPr/>
              </a:pPr>
              <a:t>62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84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031FF70-E330-454D-B8B9-594942DF1342}" type="slidenum">
              <a:rPr lang="en-US" smtClean="0"/>
              <a:pPr>
                <a:defRPr/>
              </a:pPr>
              <a:t>63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94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6C03428-4EF3-4209-8227-48E8F03CBC51}" type="slidenum">
              <a:rPr lang="en-US" smtClean="0"/>
              <a:pPr>
                <a:defRPr/>
              </a:pPr>
              <a:t>64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04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EDD9EAE-00A1-4061-AA25-210DD78593A5}" type="slidenum">
              <a:rPr lang="en-US" smtClean="0"/>
              <a:pPr>
                <a:defRPr/>
              </a:pPr>
              <a:t>65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721E8E1-FDFD-4EB1-99F6-9AF7A2C9226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5E5A3F9-3F30-41D3-968C-A4FC7D62C0A4}" type="slidenum">
              <a:rPr lang="en-US" smtClean="0"/>
              <a:pPr>
                <a:defRPr/>
              </a:pPr>
              <a:t>66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35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539F2D5-2A4B-4867-A45B-BC288265C76F}" type="slidenum">
              <a:rPr lang="en-US" smtClean="0"/>
              <a:pPr>
                <a:defRPr/>
              </a:pPr>
              <a:t>67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25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A6572E4-CCDF-474C-94BE-AC7AE6080308}" type="slidenum">
              <a:rPr lang="en-US" smtClean="0"/>
              <a:pPr>
                <a:defRPr/>
              </a:pPr>
              <a:t>68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76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39C2812-EFCD-468C-AC49-DF15B80171BA}" type="slidenum">
              <a:rPr lang="en-US" smtClean="0"/>
              <a:pPr>
                <a:defRPr/>
              </a:pPr>
              <a:t>69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71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3111E8D-01E7-47BF-9879-D4E56067B968}" type="slidenum">
              <a:rPr lang="en-US" smtClean="0"/>
              <a:pPr>
                <a:defRPr/>
              </a:pPr>
              <a:t>70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81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AF61A9D-2DC8-4761-AA75-AF2D5B14BB5D}" type="slidenum">
              <a:rPr lang="en-US" smtClean="0"/>
              <a:pPr>
                <a:defRPr/>
              </a:pPr>
              <a:t>71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91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2281FA7-3414-433A-82D4-9DA231AC62B0}" type="slidenum">
              <a:rPr lang="en-US" smtClean="0"/>
              <a:pPr>
                <a:defRPr/>
              </a:pPr>
              <a:t>72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5EB00CF-36B0-4FF3-8E81-B8FEF2D3C671}" type="slidenum">
              <a:rPr lang="en-US" smtClean="0"/>
              <a:pPr>
                <a:defRPr/>
              </a:pPr>
              <a:t>74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8F58141-3316-4BAF-9B47-8F922B3DD030}" type="slidenum">
              <a:rPr lang="en-US" smtClean="0"/>
              <a:pPr>
                <a:defRPr/>
              </a:pPr>
              <a:t>75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FDBD634-72EF-444E-8AFE-424F8F52BBF9}" type="slidenum">
              <a:rPr lang="en-US" smtClean="0"/>
              <a:pPr>
                <a:defRPr/>
              </a:pPr>
              <a:t>76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37AFF31-3964-4ED0-A30D-DC47BDD4EA18}"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7D96744-FF6B-4CD2-AB2F-553D254C99DC}" type="slidenum">
              <a:rPr lang="en-US" smtClean="0"/>
              <a:pPr>
                <a:defRPr/>
              </a:pPr>
              <a:t>77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8F147C5-EED1-45C1-BA78-C58501CBAF00}" type="slidenum">
              <a:rPr lang="en-US" smtClean="0"/>
              <a:pPr>
                <a:defRPr/>
              </a:pPr>
              <a:t>78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4545BD3-E863-4ABC-BDDF-2B5DA4623910}" type="slidenum">
              <a:rPr lang="en-US" smtClean="0"/>
              <a:pPr>
                <a:defRPr/>
              </a:pPr>
              <a:t>79</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0852A0B-CA45-4763-9EDC-1DF1D757A98E}" type="slidenum">
              <a:rPr lang="en-US" smtClean="0"/>
              <a:pPr>
                <a:defRPr/>
              </a:pPr>
              <a:t>80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BDA3695-04AA-40C9-8768-1434D59B5E3F}" type="slidenum">
              <a:rPr lang="en-US" smtClean="0"/>
              <a:pPr>
                <a:defRPr/>
              </a:pPr>
              <a:t>81</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F439208-8360-4E38-83D1-138EA0EF22AA}" type="slidenum">
              <a:rPr lang="en-US" smtClean="0"/>
              <a:pPr>
                <a:defRPr/>
              </a:pPr>
              <a:t>82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B842F54-9264-4F09-BEA4-6EEE93ACEEA0}" type="slidenum">
              <a:rPr lang="en-US" smtClean="0"/>
              <a:pPr>
                <a:defRPr/>
              </a:pPr>
              <a:t>83</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86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E908FDA-D495-4FE2-A7A8-BFB1ECAF3C53}" type="slidenum">
              <a:rPr lang="en-US" smtClean="0"/>
              <a:pPr>
                <a:defRPr/>
              </a:pPr>
              <a:t>84</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97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D25973B-056B-4E28-A13A-D9BD2D59547E}" type="slidenum">
              <a:rPr lang="en-US" smtClean="0"/>
              <a:pPr>
                <a:defRPr/>
              </a:pPr>
              <a:t>85</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07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57F70C9-4AE4-47CD-8846-D350BC837403}" type="slidenum">
              <a:rPr lang="en-US" smtClean="0"/>
              <a:pPr>
                <a:defRPr/>
              </a:pPr>
              <a:t>86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07AFCF2-8818-4B17-83A8-7378F40AE978}"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8EA3D14-CC4E-4A48-8C49-E257771A2048}" type="slidenum">
              <a:rPr lang="en-US" smtClean="0"/>
              <a:pPr>
                <a:defRPr/>
              </a:pPr>
              <a:t>87</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27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CC40900-162D-4951-A9CC-6AEB1D74582C}" type="slidenum">
              <a:rPr lang="en-US" smtClean="0"/>
              <a:pPr>
                <a:defRPr/>
              </a:pPr>
              <a:t>88</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38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802C207-2B13-4E0D-A89C-CA176CD247B3}" type="slidenum">
              <a:rPr lang="en-US" smtClean="0"/>
              <a:pPr>
                <a:defRPr/>
              </a:pPr>
              <a:t>89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48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B2A13E1-5FB5-4E16-862A-B59815D6DD73}" type="slidenum">
              <a:rPr lang="en-US" smtClean="0"/>
              <a:pPr>
                <a:defRPr/>
              </a:pPr>
              <a:t>90</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58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FB7FBBF-CCA0-4364-92CE-7E0684954BFD}" type="slidenum">
              <a:rPr lang="en-US" smtClean="0"/>
              <a:pPr>
                <a:defRPr/>
              </a:pPr>
              <a:t>91</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68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F716C3F-9D87-46F6-A717-87457B5062D7}" type="slidenum">
              <a:rPr lang="en-US" smtClean="0"/>
              <a:pPr>
                <a:defRPr/>
              </a:pPr>
              <a:t>92</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79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6A1EFAB-0A7C-4874-847F-1FC03B96DD15}" type="slidenum">
              <a:rPr lang="en-US" smtClean="0"/>
              <a:pPr>
                <a:defRPr/>
              </a:pPr>
              <a:t>93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89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83A6ED8-6A49-4C63-8D23-6A7328BBD800}" type="slidenum">
              <a:rPr lang="en-US" smtClean="0"/>
              <a:pPr>
                <a:defRPr/>
              </a:pPr>
              <a:t>94</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99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EA7F477-4F82-4415-82DA-7C2E56E2C52A}" type="slidenum">
              <a:rPr lang="en-US" smtClean="0"/>
              <a:pPr>
                <a:defRPr/>
              </a:pPr>
              <a:t>95</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09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91F7AB5-510F-44E3-8609-F7AC53D54A99}" type="slidenum">
              <a:rPr lang="en-US" smtClean="0"/>
              <a:pPr>
                <a:defRPr/>
              </a:pPr>
              <a:t>96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FA6354D-141D-49B8-9FDF-9CBE828E8395}"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6D382A2-F49D-42B9-9AD8-34450B432448}" type="slidenum">
              <a:rPr lang="en-US" smtClean="0"/>
              <a:pPr>
                <a:defRPr/>
              </a:pPr>
              <a:t>97</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30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1BE7DBF-75FA-41E2-BB57-9393DB52E46F}" type="slidenum">
              <a:rPr lang="en-US" smtClean="0"/>
              <a:pPr>
                <a:defRPr/>
              </a:pPr>
              <a:t>98</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AE71E6E-B5DA-43A8-B6E6-2EC6F058A23E}" type="slidenum">
              <a:rPr lang="en-US" smtClean="0"/>
              <a:pPr>
                <a:defRPr/>
              </a:pPr>
              <a:t>140</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40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12BACB6-E32F-4A96-A7FC-BC2550041033}" type="slidenum">
              <a:rPr lang="en-US" smtClean="0"/>
              <a:pPr>
                <a:defRPr/>
              </a:pPr>
              <a:t>141</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50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4885915-7AC8-40E6-BA3B-0BB882E5BF81}" type="slidenum">
              <a:rPr lang="en-US" smtClean="0"/>
              <a:pPr>
                <a:defRPr/>
              </a:pPr>
              <a:t>142</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60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8772279-881D-487B-964C-97AB1F901FFD}" type="slidenum">
              <a:rPr lang="en-US" smtClean="0"/>
              <a:pPr>
                <a:defRPr/>
              </a:pPr>
              <a:t>143</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01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E6E4A82-E775-404C-9979-2936CA9CE46E}" type="slidenum">
              <a:rPr lang="en-US" smtClean="0"/>
              <a:pPr>
                <a:defRPr/>
              </a:pPr>
              <a:t>144</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12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748C80B-1A11-4B4A-B22E-0BA27B570FBD}" type="slidenum">
              <a:rPr lang="en-US" smtClean="0"/>
              <a:pPr>
                <a:defRPr/>
              </a:pPr>
              <a:t>145</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8F057E7-EA29-498D-A65E-388CD156DAA5}" type="slidenum">
              <a:rPr lang="en-US" smtClean="0"/>
              <a:pPr>
                <a:defRPr/>
              </a:pPr>
              <a:t>146</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32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3D81748-E111-4909-87B8-9EC3ABE0D4F5}" type="slidenum">
              <a:rPr lang="en-US" smtClean="0"/>
              <a:pPr>
                <a:defRPr/>
              </a:pPr>
              <a:t>147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5B87AF0-DC1B-44D0-B60F-9A1261B76557}" type="slidenum">
              <a:rPr lang="en-US" smtClean="0"/>
              <a:pPr>
                <a:defRPr/>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42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D08D498-D8D6-4D87-A8F5-C0519F515F7B}" type="slidenum">
              <a:rPr lang="en-US" smtClean="0"/>
              <a:pPr>
                <a:defRPr/>
              </a:pPr>
              <a:t>148</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5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72302B6-940A-4E0A-8E03-F3AA3826A2FD}" type="slidenum">
              <a:rPr lang="en-US" smtClean="0"/>
              <a:pPr>
                <a:defRPr/>
              </a:pPr>
              <a:t>149</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63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E15FA1C-7BEE-4250-9F17-B1462E6D2B72}" type="slidenum">
              <a:rPr lang="en-US" smtClean="0"/>
              <a:pPr>
                <a:defRPr/>
              </a:pPr>
              <a:t>150</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73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DEE9661-BD1F-418D-9A28-CA252D207C08}" type="slidenum">
              <a:rPr lang="en-US" smtClean="0"/>
              <a:pPr>
                <a:defRPr/>
              </a:pPr>
              <a:t>151</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83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7C37A94-9947-4BFE-923B-05580B7F704E}" type="slidenum">
              <a:rPr lang="en-US" smtClean="0"/>
              <a:pPr>
                <a:defRPr/>
              </a:pPr>
              <a:t>152</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554EBD6-D834-4DC9-BC68-491F9E03998F}" type="slidenum">
              <a:rPr lang="en-US" smtClean="0"/>
              <a:pPr>
                <a:defRPr/>
              </a:pPr>
              <a:t>153</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04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9D30983-AD54-4A35-8F78-EBB91D84BC41}" type="slidenum">
              <a:rPr lang="en-US" smtClean="0"/>
              <a:pPr>
                <a:defRPr/>
              </a:pPr>
              <a:t>154</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10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0CF6928-9B54-4EF5-8D6A-AC600148009C}" type="slidenum">
              <a:rPr lang="en-US" smtClean="0"/>
              <a:pPr>
                <a:defRPr/>
              </a:pPr>
              <a:t>155</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20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2034EEA-3CA5-471F-BCF5-1FA8949C2389}" type="slidenum">
              <a:rPr lang="en-US" smtClean="0"/>
              <a:pPr>
                <a:defRPr/>
              </a:pPr>
              <a:t>156</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30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44D7A65-1E0E-4B9D-B9A6-B628E1DE448C}" type="slidenum">
              <a:rPr lang="en-US" smtClean="0"/>
              <a:pPr>
                <a:defRPr/>
              </a:pPr>
              <a:t>157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7F3F6A2-4240-4DDB-8C25-99F2355C8B24}" type="slidenum">
              <a:rPr lang="en-US" smtClean="0"/>
              <a:pPr>
                <a:defRPr/>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40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A47316D-E7C0-4DF9-B820-05E76DEACFFD}" type="slidenum">
              <a:rPr lang="en-US" smtClean="0"/>
              <a:pPr>
                <a:defRPr/>
              </a:pPr>
              <a:t>158</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F3C3356-9ED2-494F-88E2-3713BCF9E68F}" type="slidenum">
              <a:rPr lang="en-US" smtClean="0"/>
              <a:pPr>
                <a:defRPr/>
              </a:pPr>
              <a:t>159</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61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E555963-B7A3-4040-B473-EB6C84B6E15A}" type="slidenum">
              <a:rPr lang="en-US" smtClean="0"/>
              <a:pPr>
                <a:defRPr/>
              </a:pPr>
              <a:t>160</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81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347AF6B-5C41-4E6E-B55C-2FBEDB84858E}" type="slidenum">
              <a:rPr lang="en-US" smtClean="0"/>
              <a:pPr>
                <a:defRPr/>
              </a:pPr>
              <a:t>161</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71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9277130-570F-4BDB-AE9B-A43B320CF672}" type="slidenum">
              <a:rPr lang="en-US" smtClean="0"/>
              <a:pPr>
                <a:defRPr/>
              </a:pPr>
              <a:t>162</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92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E3E1688-31CF-42E4-B52B-028B22199F93}" type="slidenum">
              <a:rPr lang="en-US" smtClean="0"/>
              <a:pPr>
                <a:defRPr/>
              </a:pPr>
              <a:t>163</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02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469EBA4-A737-4705-90D2-BE6738A8BFAB}" type="slidenum">
              <a:rPr lang="en-US" smtClean="0"/>
              <a:pPr>
                <a:defRPr/>
              </a:pPr>
              <a:t>164</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12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D1CD18C-DEE2-4AEE-99B1-A9366DFE2AA2}" type="slidenum">
              <a:rPr lang="en-US" smtClean="0"/>
              <a:pPr>
                <a:defRPr/>
              </a:pPr>
              <a:t>165</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22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CC84654-3F1F-446E-9C7E-DAD4C3D38374}" type="slidenum">
              <a:rPr lang="en-US" smtClean="0"/>
              <a:pPr>
                <a:defRPr/>
              </a:pPr>
              <a:t>166</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6E0C9E2-B1BB-486F-9565-D0D24793181D}" type="slidenum">
              <a:rPr lang="en-US" smtClean="0"/>
              <a:pPr>
                <a:defRPr/>
              </a:pPr>
              <a:t>167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fld id="{B7C6D17D-35E6-40F4-946A-433D3F642123}"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2C4AD018-229B-4D65-93DD-A5EDB2728007}" type="slidenum">
              <a:rPr lang="es-CR"/>
              <a:pPr>
                <a:defRPr/>
              </a:pPr>
              <a:t>‹Nº›</a:t>
            </a:fld>
            <a:endParaRPr lang="es-CR"/>
          </a:p>
        </p:txBody>
      </p:sp>
    </p:spTree>
    <p:extLst>
      <p:ext uri="{BB962C8B-B14F-4D97-AF65-F5344CB8AC3E}">
        <p14:creationId xmlns:p14="http://schemas.microsoft.com/office/powerpoint/2010/main" val="304900992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1549022D-CC0A-428C-BA86-FC4ACA19AAD2}"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D0DF34AA-9609-4625-BE96-E3605788A9B9}" type="slidenum">
              <a:rPr lang="es-CR"/>
              <a:pPr>
                <a:defRPr/>
              </a:pPr>
              <a:t>‹Nº›</a:t>
            </a:fld>
            <a:endParaRPr lang="es-CR"/>
          </a:p>
        </p:txBody>
      </p:sp>
    </p:spTree>
    <p:extLst>
      <p:ext uri="{BB962C8B-B14F-4D97-AF65-F5344CB8AC3E}">
        <p14:creationId xmlns:p14="http://schemas.microsoft.com/office/powerpoint/2010/main" val="213232733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1AE59F9A-AD97-491F-B2F1-44039DC5123F}"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30DB6948-E561-4000-8E9B-40D0FFEB03BF}" type="slidenum">
              <a:rPr lang="es-CR"/>
              <a:pPr>
                <a:defRPr/>
              </a:pPr>
              <a:t>‹Nº›</a:t>
            </a:fld>
            <a:endParaRPr lang="es-CR"/>
          </a:p>
        </p:txBody>
      </p:sp>
    </p:spTree>
    <p:extLst>
      <p:ext uri="{BB962C8B-B14F-4D97-AF65-F5344CB8AC3E}">
        <p14:creationId xmlns:p14="http://schemas.microsoft.com/office/powerpoint/2010/main" val="289380304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7E43DB0F-A41D-4868-AC92-607395B02C42}"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3B3A38A2-20EA-435E-BF29-F060E3ADC7D1}" type="slidenum">
              <a:rPr lang="es-CR"/>
              <a:pPr>
                <a:defRPr/>
              </a:pPr>
              <a:t>‹Nº›</a:t>
            </a:fld>
            <a:endParaRPr lang="es-CR"/>
          </a:p>
        </p:txBody>
      </p:sp>
    </p:spTree>
    <p:extLst>
      <p:ext uri="{BB962C8B-B14F-4D97-AF65-F5344CB8AC3E}">
        <p14:creationId xmlns:p14="http://schemas.microsoft.com/office/powerpoint/2010/main" val="204586749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378C75F-464C-463A-A4E1-3DFCD2D41D46}"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1D2CE002-C3CF-421C-A370-8124B4351AE2}" type="slidenum">
              <a:rPr lang="es-CR"/>
              <a:pPr>
                <a:defRPr/>
              </a:pPr>
              <a:t>‹Nº›</a:t>
            </a:fld>
            <a:endParaRPr lang="es-CR"/>
          </a:p>
        </p:txBody>
      </p:sp>
    </p:spTree>
    <p:extLst>
      <p:ext uri="{BB962C8B-B14F-4D97-AF65-F5344CB8AC3E}">
        <p14:creationId xmlns:p14="http://schemas.microsoft.com/office/powerpoint/2010/main" val="129523950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p:txBody>
          <a:bodyPr/>
          <a:lstStyle>
            <a:lvl1pPr>
              <a:defRPr/>
            </a:lvl1pPr>
          </a:lstStyle>
          <a:p>
            <a:pPr>
              <a:defRPr/>
            </a:pPr>
            <a:fld id="{A582DBEE-94F3-4B8B-9620-7207BB7C2E64}" type="datetimeFigureOut">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8FDCD198-8FE9-4213-9CE9-716CC2639EDA}" type="slidenum">
              <a:rPr lang="es-CR"/>
              <a:pPr>
                <a:defRPr/>
              </a:pPr>
              <a:t>‹Nº›</a:t>
            </a:fld>
            <a:endParaRPr lang="es-CR"/>
          </a:p>
        </p:txBody>
      </p:sp>
    </p:spTree>
    <p:extLst>
      <p:ext uri="{BB962C8B-B14F-4D97-AF65-F5344CB8AC3E}">
        <p14:creationId xmlns:p14="http://schemas.microsoft.com/office/powerpoint/2010/main" val="159379709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p:txBody>
          <a:bodyPr/>
          <a:lstStyle>
            <a:lvl1pPr>
              <a:defRPr/>
            </a:lvl1pPr>
          </a:lstStyle>
          <a:p>
            <a:pPr>
              <a:defRPr/>
            </a:pPr>
            <a:fld id="{EDD24CA0-CA23-4A3D-849A-0F3412466965}" type="datetimeFigureOut">
              <a:rPr lang="es-CR"/>
              <a:pPr>
                <a:defRPr/>
              </a:pPr>
              <a:t>20/10/2013</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C1DF7323-7D82-4291-83F3-6F169501B13C}" type="slidenum">
              <a:rPr lang="es-CR"/>
              <a:pPr>
                <a:defRPr/>
              </a:pPr>
              <a:t>‹Nº›</a:t>
            </a:fld>
            <a:endParaRPr lang="es-CR"/>
          </a:p>
        </p:txBody>
      </p:sp>
    </p:spTree>
    <p:extLst>
      <p:ext uri="{BB962C8B-B14F-4D97-AF65-F5344CB8AC3E}">
        <p14:creationId xmlns:p14="http://schemas.microsoft.com/office/powerpoint/2010/main" val="29693637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fld id="{759F16EF-B1A9-4FD7-AE77-2DFB2B693E47}" type="datetimeFigureOut">
              <a:rPr lang="es-CR"/>
              <a:pPr>
                <a:defRPr/>
              </a:pPr>
              <a:t>20/10/2013</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D92D330C-84EE-43EC-AAE0-A869C4ECD157}" type="slidenum">
              <a:rPr lang="es-CR"/>
              <a:pPr>
                <a:defRPr/>
              </a:pPr>
              <a:t>‹Nº›</a:t>
            </a:fld>
            <a:endParaRPr lang="es-CR"/>
          </a:p>
        </p:txBody>
      </p:sp>
    </p:spTree>
    <p:extLst>
      <p:ext uri="{BB962C8B-B14F-4D97-AF65-F5344CB8AC3E}">
        <p14:creationId xmlns:p14="http://schemas.microsoft.com/office/powerpoint/2010/main" val="420367461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BEA98F0-ED05-438C-A9B8-ADBBDA4217F9}" type="datetimeFigureOut">
              <a:rPr lang="es-CR"/>
              <a:pPr>
                <a:defRPr/>
              </a:pPr>
              <a:t>20/10/2013</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55F604D5-90B4-4532-B704-DE0E182BFB53}" type="slidenum">
              <a:rPr lang="es-CR"/>
              <a:pPr>
                <a:defRPr/>
              </a:pPr>
              <a:t>‹Nº›</a:t>
            </a:fld>
            <a:endParaRPr lang="es-CR"/>
          </a:p>
        </p:txBody>
      </p:sp>
    </p:spTree>
    <p:extLst>
      <p:ext uri="{BB962C8B-B14F-4D97-AF65-F5344CB8AC3E}">
        <p14:creationId xmlns:p14="http://schemas.microsoft.com/office/powerpoint/2010/main" val="314389253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C15E6F5-D349-44E7-815A-C6E45F2524CE}" type="datetimeFigureOut">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D9FB1B3F-3F9F-4F16-87D1-D9039AB0FCA9}" type="slidenum">
              <a:rPr lang="es-CR"/>
              <a:pPr>
                <a:defRPr/>
              </a:pPr>
              <a:t>‹Nº›</a:t>
            </a:fld>
            <a:endParaRPr lang="es-CR"/>
          </a:p>
        </p:txBody>
      </p:sp>
    </p:spTree>
    <p:extLst>
      <p:ext uri="{BB962C8B-B14F-4D97-AF65-F5344CB8AC3E}">
        <p14:creationId xmlns:p14="http://schemas.microsoft.com/office/powerpoint/2010/main" val="406617301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20459F0-F23C-49DE-9C54-C8E09543511B}" type="datetimeFigureOut">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61F09EAC-9D5A-4F6E-8A48-CBA7E7305C1C}" type="slidenum">
              <a:rPr lang="es-CR"/>
              <a:pPr>
                <a:defRPr/>
              </a:pPr>
              <a:t>‹Nº›</a:t>
            </a:fld>
            <a:endParaRPr lang="es-CR"/>
          </a:p>
        </p:txBody>
      </p:sp>
    </p:spTree>
    <p:extLst>
      <p:ext uri="{BB962C8B-B14F-4D97-AF65-F5344CB8AC3E}">
        <p14:creationId xmlns:p14="http://schemas.microsoft.com/office/powerpoint/2010/main" val="134290610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R" smtClean="0"/>
              <a:t>Haga clic para modificar el estilo de título del patrón</a:t>
            </a:r>
            <a:endParaRPr lang="es-CR" altLang="es-CR"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R" smtClean="0"/>
              <a:t>Haga clic para modificar el estilo de texto del patrón</a:t>
            </a:r>
          </a:p>
          <a:p>
            <a:pPr lvl="1"/>
            <a:r>
              <a:rPr lang="es-ES" altLang="es-CR" smtClean="0"/>
              <a:t>Segundo nivel</a:t>
            </a:r>
          </a:p>
          <a:p>
            <a:pPr lvl="2"/>
            <a:r>
              <a:rPr lang="es-ES" altLang="es-CR" smtClean="0"/>
              <a:t>Tercer nivel</a:t>
            </a:r>
          </a:p>
          <a:p>
            <a:pPr lvl="3"/>
            <a:r>
              <a:rPr lang="es-ES" altLang="es-CR" smtClean="0"/>
              <a:t>Cuarto nivel</a:t>
            </a:r>
          </a:p>
          <a:p>
            <a:pPr lvl="4"/>
            <a:r>
              <a:rPr lang="es-ES" altLang="es-CR" smtClean="0"/>
              <a:t>Quinto nivel</a:t>
            </a:r>
            <a:endParaRPr lang="es-CR" altLang="es-C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A78560B-A3F3-4091-B74B-9BF3FE54EB43}" type="datetimeFigureOut">
              <a:rPr lang="es-CR"/>
              <a:pPr>
                <a:defRPr/>
              </a:pPr>
              <a:t>20/10/2013</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61FAF05-A3CA-4AD7-A239-DE0F1B2F9400}"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mi.org/en/Certification/~/media/PDF/Certifications/pdc_capmhandbook.ash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2996952"/>
            <a:ext cx="8856984" cy="1470025"/>
          </a:xfrm>
        </p:spPr>
        <p:txBody>
          <a:bodyPr>
            <a:normAutofit fontScale="90000"/>
          </a:bodyPr>
          <a:lstStyle/>
          <a:p>
            <a:pPr>
              <a:defRPr/>
            </a:pPr>
            <a:r>
              <a:rPr lang="es-CR" sz="4000" b="1" dirty="0" smtClean="0"/>
              <a:t>Curso de Preparación para</a:t>
            </a:r>
            <a:br>
              <a:rPr lang="es-CR" sz="4000" b="1" dirty="0" smtClean="0"/>
            </a:br>
            <a:r>
              <a:rPr lang="es-CR" sz="4000" b="1" dirty="0" smtClean="0"/>
              <a:t>el Examen CAPM</a:t>
            </a:r>
            <a:br>
              <a:rPr lang="es-CR" sz="4000" b="1" dirty="0" smtClean="0"/>
            </a:br>
            <a:r>
              <a:rPr lang="es-CR" sz="4000" b="1" dirty="0" smtClean="0"/>
              <a:t>(</a:t>
            </a:r>
            <a:r>
              <a:rPr lang="es-CR" sz="4000" b="1" dirty="0" err="1" smtClean="0"/>
              <a:t>Certified</a:t>
            </a:r>
            <a:r>
              <a:rPr lang="es-CR" sz="4000" b="1" dirty="0" smtClean="0"/>
              <a:t> </a:t>
            </a:r>
            <a:r>
              <a:rPr lang="es-CR" sz="4000" b="1" dirty="0" err="1" smtClean="0"/>
              <a:t>Associate</a:t>
            </a:r>
            <a:r>
              <a:rPr lang="es-CR" sz="4000" b="1" dirty="0" smtClean="0"/>
              <a:t> in</a:t>
            </a:r>
            <a:br>
              <a:rPr lang="es-CR" sz="4000" b="1" dirty="0" smtClean="0"/>
            </a:br>
            <a:r>
              <a:rPr lang="es-CR" sz="4000" b="1" dirty="0" smtClean="0"/>
              <a:t>Project Management)</a:t>
            </a:r>
            <a:br>
              <a:rPr lang="es-CR" sz="4000" b="1" dirty="0" smtClean="0"/>
            </a:br>
            <a:r>
              <a:rPr lang="es-CR" sz="4000" b="1" dirty="0" smtClean="0"/>
              <a:t/>
            </a:r>
            <a:br>
              <a:rPr lang="es-CR" sz="4000" b="1" dirty="0" smtClean="0"/>
            </a:br>
            <a:r>
              <a:rPr lang="es-CR" sz="4000" b="1" dirty="0" smtClean="0"/>
              <a:t>Sesión N° 1: Introducción,</a:t>
            </a:r>
            <a:br>
              <a:rPr lang="es-CR" sz="4000" b="1" dirty="0" smtClean="0"/>
            </a:br>
            <a:r>
              <a:rPr lang="es-CR" sz="4000" b="1" dirty="0" smtClean="0"/>
              <a:t>Organización y Ciclo de Vida,</a:t>
            </a:r>
            <a:br>
              <a:rPr lang="es-CR" sz="4000" b="1" dirty="0" smtClean="0"/>
            </a:br>
            <a:r>
              <a:rPr lang="es-CR" sz="4000" b="1" dirty="0" smtClean="0"/>
              <a:t>Procesos de Dirección de Proyectos</a:t>
            </a:r>
            <a:br>
              <a:rPr lang="es-CR" sz="4000" b="1" dirty="0" smtClean="0"/>
            </a:br>
            <a:r>
              <a:rPr lang="es-CR" sz="4000" b="1" dirty="0" smtClean="0"/>
              <a:t>y Gestión de la Integración</a:t>
            </a:r>
            <a:endParaRPr lang="es-CR" sz="4000" b="1" dirty="0"/>
          </a:p>
        </p:txBody>
      </p:sp>
      <p:sp>
        <p:nvSpPr>
          <p:cNvPr id="3" name="2 Subtítulo"/>
          <p:cNvSpPr>
            <a:spLocks noGrp="1"/>
          </p:cNvSpPr>
          <p:nvPr>
            <p:ph type="subTitle" idx="1"/>
          </p:nvPr>
        </p:nvSpPr>
        <p:spPr>
          <a:xfrm>
            <a:off x="1259632" y="5085184"/>
            <a:ext cx="8424936" cy="2232868"/>
          </a:xfrm>
        </p:spPr>
        <p:txBody>
          <a:bodyPr>
            <a:normAutofit/>
          </a:bodyPr>
          <a:lstStyle/>
          <a:p>
            <a:pPr>
              <a:defRPr/>
            </a:pPr>
            <a:endParaRPr lang="es-ES_tradnl" sz="2400" dirty="0" smtClean="0"/>
          </a:p>
          <a:p>
            <a:pPr>
              <a:defRPr/>
            </a:pPr>
            <a:endParaRPr lang="es-ES_tradnl" sz="2400" dirty="0"/>
          </a:p>
          <a:p>
            <a:pPr>
              <a:defRPr/>
            </a:pPr>
            <a:endParaRPr lang="es-ES_tradnl" sz="2400" dirty="0" smtClean="0"/>
          </a:p>
          <a:p>
            <a:pPr>
              <a:defRPr/>
            </a:pPr>
            <a:r>
              <a:rPr lang="es-ES_tradnl" sz="2400" dirty="0" smtClean="0"/>
              <a:t>Preparado por el Ing. Róger Valverde Jiménez, MAP, PMP</a:t>
            </a:r>
          </a:p>
          <a:p>
            <a:pPr>
              <a:defRPr/>
            </a:pPr>
            <a:endParaRPr lang="es-CR" dirty="0"/>
          </a:p>
        </p:txBody>
      </p:sp>
    </p:spTree>
    <p:extLst>
      <p:ext uri="{BB962C8B-B14F-4D97-AF65-F5344CB8AC3E}">
        <p14:creationId xmlns:p14="http://schemas.microsoft.com/office/powerpoint/2010/main" val="254276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ctrTitle"/>
          </p:nvPr>
        </p:nvSpPr>
        <p:spPr>
          <a:xfrm>
            <a:off x="179388" y="1700213"/>
            <a:ext cx="6769100" cy="1470025"/>
          </a:xfrm>
        </p:spPr>
        <p:txBody>
          <a:bodyPr/>
          <a:lstStyle/>
          <a:p>
            <a:pPr algn="just"/>
            <a:r>
              <a:rPr lang="es-CR" altLang="es-CR" sz="3200" b="1" smtClean="0"/>
              <a:t>¿Cuántas preguntas tiene el examen para la certificación del CAPM y cuánto tiempo hay para responderlo?</a:t>
            </a:r>
            <a:br>
              <a:rPr lang="es-CR" altLang="es-CR" sz="3200" b="1" smtClean="0"/>
            </a:br>
            <a:endParaRPr lang="es-CR" altLang="es-CR" sz="3200" b="1" smtClean="0"/>
          </a:p>
        </p:txBody>
      </p:sp>
      <p:sp>
        <p:nvSpPr>
          <p:cNvPr id="11267" name="1 Título"/>
          <p:cNvSpPr txBox="1">
            <a:spLocks/>
          </p:cNvSpPr>
          <p:nvPr/>
        </p:nvSpPr>
        <p:spPr bwMode="auto">
          <a:xfrm>
            <a:off x="436563" y="4508500"/>
            <a:ext cx="83121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800">
                <a:latin typeface="Calibri" pitchFamily="34" charset="0"/>
              </a:rPr>
              <a:t>Consta de 150 preguntas de las cuales sólo son calificables 135, las restantes 15 preguntas son para determinar la efectividad de las mismas y valorar su implementación en futuros exámenes. No hay forma de identificar las 135 preguntas de las otras 15.</a:t>
            </a:r>
          </a:p>
          <a:p>
            <a:pPr algn="just" eaLnBrk="1" hangingPunct="1"/>
            <a:endParaRPr lang="es-CR" altLang="es-CR" sz="2800">
              <a:latin typeface="Calibri" pitchFamily="34" charset="0"/>
            </a:endParaRPr>
          </a:p>
          <a:p>
            <a:pPr algn="just" eaLnBrk="1" hangingPunct="1"/>
            <a:r>
              <a:rPr lang="es-CR" altLang="es-CR" sz="2800">
                <a:latin typeface="Calibri" pitchFamily="34" charset="0"/>
              </a:rPr>
              <a:t>Hay 3 horas para responder el examen, o sea, en promedio, cada pregunta debe responderse cada 1´12´´.</a:t>
            </a:r>
          </a:p>
          <a:p>
            <a:pPr algn="just" eaLnBrk="1" hangingPunct="1"/>
            <a:endParaRPr lang="es-CR" altLang="es-CR" sz="2800">
              <a:latin typeface="Calibri" pitchFamily="34" charset="0"/>
            </a:endParaRPr>
          </a:p>
          <a:p>
            <a:pPr algn="just" eaLnBrk="1" hangingPunct="1"/>
            <a:endParaRPr lang="es-CR" altLang="es-CR" sz="2800">
              <a:latin typeface="Calibri" pitchFamily="34" charset="0"/>
            </a:endParaRPr>
          </a:p>
        </p:txBody>
      </p:sp>
      <p:sp>
        <p:nvSpPr>
          <p:cNvPr id="11268"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59113" y="1273175"/>
            <a:ext cx="2867025" cy="839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R" dirty="0"/>
              <a:t>Principales Salidas de los Procesos de Iniciación de Un Proyecto</a:t>
            </a:r>
          </a:p>
        </p:txBody>
      </p:sp>
      <p:cxnSp>
        <p:nvCxnSpPr>
          <p:cNvPr id="4" name="3 Conector recto de flecha"/>
          <p:cNvCxnSpPr>
            <a:stCxn id="2" idx="2"/>
            <a:endCxn id="7" idx="0"/>
          </p:cNvCxnSpPr>
          <p:nvPr/>
        </p:nvCxnSpPr>
        <p:spPr>
          <a:xfrm flipH="1">
            <a:off x="1992313" y="2112963"/>
            <a:ext cx="2500312" cy="13684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790575" y="3481388"/>
            <a:ext cx="2403475"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Acta de Constitución del Proyecto</a:t>
            </a:r>
          </a:p>
        </p:txBody>
      </p:sp>
      <p:sp>
        <p:nvSpPr>
          <p:cNvPr id="8" name="7 Elipse"/>
          <p:cNvSpPr/>
          <p:nvPr/>
        </p:nvSpPr>
        <p:spPr>
          <a:xfrm>
            <a:off x="5695950" y="3468688"/>
            <a:ext cx="2403475"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Registro de Interesados</a:t>
            </a:r>
          </a:p>
        </p:txBody>
      </p:sp>
      <p:cxnSp>
        <p:nvCxnSpPr>
          <p:cNvPr id="14" name="13 Conector recto de flecha"/>
          <p:cNvCxnSpPr>
            <a:stCxn id="2" idx="2"/>
            <a:endCxn id="8" idx="0"/>
          </p:cNvCxnSpPr>
          <p:nvPr/>
        </p:nvCxnSpPr>
        <p:spPr>
          <a:xfrm>
            <a:off x="4492625" y="2112963"/>
            <a:ext cx="2405063" cy="13557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1308100" y="6057900"/>
            <a:ext cx="1368425"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Asignación de Recursos</a:t>
            </a:r>
          </a:p>
        </p:txBody>
      </p:sp>
      <p:sp>
        <p:nvSpPr>
          <p:cNvPr id="18" name="17 Rectángulo"/>
          <p:cNvSpPr/>
          <p:nvPr/>
        </p:nvSpPr>
        <p:spPr>
          <a:xfrm>
            <a:off x="214313" y="5137150"/>
            <a:ext cx="1150937"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Inicio Formal</a:t>
            </a:r>
          </a:p>
        </p:txBody>
      </p:sp>
      <p:sp>
        <p:nvSpPr>
          <p:cNvPr id="19" name="18 Rectángulo"/>
          <p:cNvSpPr/>
          <p:nvPr/>
        </p:nvSpPr>
        <p:spPr>
          <a:xfrm>
            <a:off x="2740025" y="5137150"/>
            <a:ext cx="1366838"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Requisitos Generales</a:t>
            </a:r>
          </a:p>
        </p:txBody>
      </p:sp>
      <p:cxnSp>
        <p:nvCxnSpPr>
          <p:cNvPr id="21" name="20 Conector recto de flecha"/>
          <p:cNvCxnSpPr>
            <a:stCxn id="7" idx="4"/>
            <a:endCxn id="18" idx="0"/>
          </p:cNvCxnSpPr>
          <p:nvPr/>
        </p:nvCxnSpPr>
        <p:spPr>
          <a:xfrm flipH="1">
            <a:off x="790575" y="4273550"/>
            <a:ext cx="1201738" cy="863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a:stCxn id="7" idx="4"/>
            <a:endCxn id="17" idx="0"/>
          </p:cNvCxnSpPr>
          <p:nvPr/>
        </p:nvCxnSpPr>
        <p:spPr>
          <a:xfrm>
            <a:off x="1992313" y="4273550"/>
            <a:ext cx="0" cy="17843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stCxn id="7" idx="4"/>
            <a:endCxn id="19" idx="0"/>
          </p:cNvCxnSpPr>
          <p:nvPr/>
        </p:nvCxnSpPr>
        <p:spPr>
          <a:xfrm>
            <a:off x="1992313" y="4273550"/>
            <a:ext cx="1431925" cy="863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8381" name="31 CuadroTexto"/>
          <p:cNvSpPr txBox="1">
            <a:spLocks noChangeArrowheads="1"/>
          </p:cNvSpPr>
          <p:nvPr/>
        </p:nvSpPr>
        <p:spPr bwMode="auto">
          <a:xfrm>
            <a:off x="1501775" y="470535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Brinda</a:t>
            </a:r>
          </a:p>
        </p:txBody>
      </p:sp>
      <p:sp>
        <p:nvSpPr>
          <p:cNvPr id="58382" name="32 CuadroTexto"/>
          <p:cNvSpPr txBox="1">
            <a:spLocks noChangeArrowheads="1"/>
          </p:cNvSpPr>
          <p:nvPr/>
        </p:nvSpPr>
        <p:spPr bwMode="auto">
          <a:xfrm>
            <a:off x="3617913" y="2663825"/>
            <a:ext cx="2308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Compuestas por</a:t>
            </a:r>
          </a:p>
        </p:txBody>
      </p:sp>
      <p:sp>
        <p:nvSpPr>
          <p:cNvPr id="34" name="33 Rectángulo"/>
          <p:cNvSpPr/>
          <p:nvPr/>
        </p:nvSpPr>
        <p:spPr>
          <a:xfrm>
            <a:off x="5695950" y="6045200"/>
            <a:ext cx="2290763"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Intereses Positivos/Negativos</a:t>
            </a:r>
          </a:p>
        </p:txBody>
      </p:sp>
      <p:sp>
        <p:nvSpPr>
          <p:cNvPr id="35" name="34 Rectángulo"/>
          <p:cNvSpPr/>
          <p:nvPr/>
        </p:nvSpPr>
        <p:spPr>
          <a:xfrm>
            <a:off x="4889500" y="5124450"/>
            <a:ext cx="1382713"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Información de Contacto</a:t>
            </a:r>
          </a:p>
        </p:txBody>
      </p:sp>
      <p:sp>
        <p:nvSpPr>
          <p:cNvPr id="36" name="35 Rectángulo"/>
          <p:cNvSpPr/>
          <p:nvPr/>
        </p:nvSpPr>
        <p:spPr>
          <a:xfrm>
            <a:off x="7645400" y="5124450"/>
            <a:ext cx="13684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Estrategias de Gestión</a:t>
            </a:r>
          </a:p>
        </p:txBody>
      </p:sp>
      <p:cxnSp>
        <p:nvCxnSpPr>
          <p:cNvPr id="37" name="36 Conector recto de flecha"/>
          <p:cNvCxnSpPr>
            <a:stCxn id="8" idx="4"/>
            <a:endCxn id="35" idx="0"/>
          </p:cNvCxnSpPr>
          <p:nvPr/>
        </p:nvCxnSpPr>
        <p:spPr>
          <a:xfrm flipH="1">
            <a:off x="5580063" y="4260850"/>
            <a:ext cx="1317625" cy="863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8" idx="4"/>
            <a:endCxn id="34" idx="0"/>
          </p:cNvCxnSpPr>
          <p:nvPr/>
        </p:nvCxnSpPr>
        <p:spPr>
          <a:xfrm flipH="1">
            <a:off x="6840538" y="4260850"/>
            <a:ext cx="57150" cy="17843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a:off x="6856413" y="4260850"/>
            <a:ext cx="1531937" cy="9048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8389" name="39 CuadroTexto"/>
          <p:cNvSpPr txBox="1">
            <a:spLocks noChangeArrowheads="1"/>
          </p:cNvSpPr>
          <p:nvPr/>
        </p:nvSpPr>
        <p:spPr bwMode="auto">
          <a:xfrm>
            <a:off x="6408738" y="4667250"/>
            <a:ext cx="977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Brinda</a:t>
            </a:r>
          </a:p>
        </p:txBody>
      </p:sp>
      <p:sp>
        <p:nvSpPr>
          <p:cNvPr id="42" name="41 Explosión 2"/>
          <p:cNvSpPr/>
          <p:nvPr/>
        </p:nvSpPr>
        <p:spPr>
          <a:xfrm>
            <a:off x="84138" y="1273175"/>
            <a:ext cx="2500312" cy="1079500"/>
          </a:xfrm>
          <a:prstGeom prst="irregularSeal2">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s-CR" dirty="0"/>
              <a:t>Mapa Mental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8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838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7" grpId="0" animBg="1"/>
      <p:bldP spid="18" grpId="0" animBg="1"/>
      <p:bldP spid="19" grpId="0" animBg="1"/>
      <p:bldP spid="58381" grpId="0"/>
      <p:bldP spid="58382" grpId="0"/>
      <p:bldP spid="34" grpId="0" animBg="1"/>
      <p:bldP spid="35" grpId="0" animBg="1"/>
      <p:bldP spid="36" grpId="0" animBg="1"/>
      <p:bldP spid="58389" grpId="0"/>
      <p:bldP spid="4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92500" y="1271588"/>
            <a:ext cx="2287588" cy="649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R" dirty="0"/>
              <a:t>Plan para la Dirección del Proyecto</a:t>
            </a:r>
          </a:p>
        </p:txBody>
      </p:sp>
      <p:sp>
        <p:nvSpPr>
          <p:cNvPr id="22" name="21 Elipse"/>
          <p:cNvSpPr/>
          <p:nvPr/>
        </p:nvSpPr>
        <p:spPr>
          <a:xfrm>
            <a:off x="373063" y="2636838"/>
            <a:ext cx="2403475"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Sistema de Control de Cambios</a:t>
            </a:r>
          </a:p>
        </p:txBody>
      </p:sp>
      <p:sp>
        <p:nvSpPr>
          <p:cNvPr id="23" name="22 Elipse"/>
          <p:cNvSpPr/>
          <p:nvPr/>
        </p:nvSpPr>
        <p:spPr>
          <a:xfrm>
            <a:off x="2033588" y="4791075"/>
            <a:ext cx="253365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Procesos AP y Procesos del Producto</a:t>
            </a:r>
          </a:p>
        </p:txBody>
      </p:sp>
      <p:sp>
        <p:nvSpPr>
          <p:cNvPr id="24" name="23 Elipse"/>
          <p:cNvSpPr/>
          <p:nvPr/>
        </p:nvSpPr>
        <p:spPr>
          <a:xfrm>
            <a:off x="6508750" y="2513013"/>
            <a:ext cx="2403475"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Líneas Base</a:t>
            </a:r>
          </a:p>
        </p:txBody>
      </p:sp>
      <p:sp>
        <p:nvSpPr>
          <p:cNvPr id="25" name="24 Elipse"/>
          <p:cNvSpPr/>
          <p:nvPr/>
        </p:nvSpPr>
        <p:spPr>
          <a:xfrm>
            <a:off x="5780088" y="3636963"/>
            <a:ext cx="2403475"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Ciclo de Vida</a:t>
            </a:r>
          </a:p>
        </p:txBody>
      </p:sp>
      <p:sp>
        <p:nvSpPr>
          <p:cNvPr id="26" name="25 Elipse"/>
          <p:cNvSpPr/>
          <p:nvPr/>
        </p:nvSpPr>
        <p:spPr>
          <a:xfrm>
            <a:off x="4635500" y="4560888"/>
            <a:ext cx="2405063"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Planes de Gestión</a:t>
            </a:r>
          </a:p>
        </p:txBody>
      </p:sp>
      <p:sp>
        <p:nvSpPr>
          <p:cNvPr id="27" name="26 Elipse"/>
          <p:cNvSpPr/>
          <p:nvPr/>
        </p:nvSpPr>
        <p:spPr>
          <a:xfrm>
            <a:off x="1312863" y="3521075"/>
            <a:ext cx="2403475" cy="7921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Registro de Riesgos</a:t>
            </a:r>
          </a:p>
        </p:txBody>
      </p:sp>
      <p:sp>
        <p:nvSpPr>
          <p:cNvPr id="30" name="29 Explosión 2"/>
          <p:cNvSpPr/>
          <p:nvPr/>
        </p:nvSpPr>
        <p:spPr>
          <a:xfrm>
            <a:off x="250825" y="1236663"/>
            <a:ext cx="2501900" cy="1081087"/>
          </a:xfrm>
          <a:prstGeom prst="irregularSeal2">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s-CR" dirty="0"/>
              <a:t>Mapa Mental</a:t>
            </a:r>
          </a:p>
        </p:txBody>
      </p:sp>
      <p:cxnSp>
        <p:nvCxnSpPr>
          <p:cNvPr id="15" name="14 Conector recto de flecha"/>
          <p:cNvCxnSpPr>
            <a:stCxn id="2" idx="2"/>
            <a:endCxn id="25" idx="0"/>
          </p:cNvCxnSpPr>
          <p:nvPr/>
        </p:nvCxnSpPr>
        <p:spPr>
          <a:xfrm>
            <a:off x="4635500" y="1920875"/>
            <a:ext cx="2346325" cy="17160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stCxn id="2" idx="2"/>
            <a:endCxn id="27" idx="7"/>
          </p:cNvCxnSpPr>
          <p:nvPr/>
        </p:nvCxnSpPr>
        <p:spPr>
          <a:xfrm flipH="1">
            <a:off x="3363913" y="1920875"/>
            <a:ext cx="1271587" cy="17160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a:stCxn id="2" idx="2"/>
            <a:endCxn id="22" idx="7"/>
          </p:cNvCxnSpPr>
          <p:nvPr/>
        </p:nvCxnSpPr>
        <p:spPr>
          <a:xfrm flipH="1">
            <a:off x="2425700" y="1920875"/>
            <a:ext cx="2209800" cy="8318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a:stCxn id="2" idx="2"/>
            <a:endCxn id="26" idx="0"/>
          </p:cNvCxnSpPr>
          <p:nvPr/>
        </p:nvCxnSpPr>
        <p:spPr>
          <a:xfrm>
            <a:off x="4635500" y="1920875"/>
            <a:ext cx="1201738" cy="26400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2" idx="2"/>
            <a:endCxn id="23" idx="7"/>
          </p:cNvCxnSpPr>
          <p:nvPr/>
        </p:nvCxnSpPr>
        <p:spPr>
          <a:xfrm flipH="1">
            <a:off x="4197350" y="1920875"/>
            <a:ext cx="439738" cy="29924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a:stCxn id="2" idx="2"/>
            <a:endCxn id="24" idx="0"/>
          </p:cNvCxnSpPr>
          <p:nvPr/>
        </p:nvCxnSpPr>
        <p:spPr>
          <a:xfrm>
            <a:off x="4635500" y="1920875"/>
            <a:ext cx="3074988" cy="5921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9408" name="61 CuadroTexto"/>
          <p:cNvSpPr txBox="1">
            <a:spLocks noChangeArrowheads="1"/>
          </p:cNvSpPr>
          <p:nvPr/>
        </p:nvSpPr>
        <p:spPr bwMode="auto">
          <a:xfrm>
            <a:off x="3617913" y="2663825"/>
            <a:ext cx="2308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Compuesto por</a:t>
            </a:r>
          </a:p>
        </p:txBody>
      </p:sp>
      <p:sp>
        <p:nvSpPr>
          <p:cNvPr id="75" name="74 Rectángulo"/>
          <p:cNvSpPr/>
          <p:nvPr/>
        </p:nvSpPr>
        <p:spPr>
          <a:xfrm>
            <a:off x="344488" y="5732463"/>
            <a:ext cx="1343025" cy="60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Prevención y Corrección</a:t>
            </a:r>
          </a:p>
        </p:txBody>
      </p:sp>
      <p:sp>
        <p:nvSpPr>
          <p:cNvPr id="76" name="75 Rectángulo"/>
          <p:cNvSpPr/>
          <p:nvPr/>
        </p:nvSpPr>
        <p:spPr>
          <a:xfrm>
            <a:off x="46038" y="4424363"/>
            <a:ext cx="1152525"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Vigencia </a:t>
            </a:r>
          </a:p>
        </p:txBody>
      </p:sp>
      <p:sp>
        <p:nvSpPr>
          <p:cNvPr id="78" name="77 Rectángulo"/>
          <p:cNvSpPr/>
          <p:nvPr/>
        </p:nvSpPr>
        <p:spPr>
          <a:xfrm>
            <a:off x="2497138" y="6221413"/>
            <a:ext cx="1152525"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Traje a la Medida</a:t>
            </a:r>
          </a:p>
        </p:txBody>
      </p:sp>
      <p:sp>
        <p:nvSpPr>
          <p:cNvPr id="79" name="78 Rectángulo"/>
          <p:cNvSpPr/>
          <p:nvPr/>
        </p:nvSpPr>
        <p:spPr>
          <a:xfrm>
            <a:off x="5349875" y="6113463"/>
            <a:ext cx="11525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¿Cómo?</a:t>
            </a:r>
          </a:p>
        </p:txBody>
      </p:sp>
      <p:sp>
        <p:nvSpPr>
          <p:cNvPr id="80" name="79 Rectángulo"/>
          <p:cNvSpPr/>
          <p:nvPr/>
        </p:nvSpPr>
        <p:spPr>
          <a:xfrm>
            <a:off x="7326313" y="4924425"/>
            <a:ext cx="1244600" cy="6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Definición de Fases</a:t>
            </a:r>
          </a:p>
        </p:txBody>
      </p:sp>
      <p:sp>
        <p:nvSpPr>
          <p:cNvPr id="81" name="80 Rectángulo"/>
          <p:cNvSpPr/>
          <p:nvPr/>
        </p:nvSpPr>
        <p:spPr>
          <a:xfrm>
            <a:off x="7524750" y="5734050"/>
            <a:ext cx="1511300" cy="102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Medición de la Variación y  Rendimiento</a:t>
            </a:r>
          </a:p>
        </p:txBody>
      </p:sp>
      <p:cxnSp>
        <p:nvCxnSpPr>
          <p:cNvPr id="85" name="84 Conector recto de flecha"/>
          <p:cNvCxnSpPr>
            <a:stCxn id="22" idx="4"/>
            <a:endCxn id="76" idx="0"/>
          </p:cNvCxnSpPr>
          <p:nvPr/>
        </p:nvCxnSpPr>
        <p:spPr>
          <a:xfrm flipH="1">
            <a:off x="622300" y="3429000"/>
            <a:ext cx="952500" cy="9953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7" name="86 Conector recto de flecha"/>
          <p:cNvCxnSpPr>
            <a:stCxn id="27" idx="4"/>
            <a:endCxn id="75" idx="0"/>
          </p:cNvCxnSpPr>
          <p:nvPr/>
        </p:nvCxnSpPr>
        <p:spPr>
          <a:xfrm flipH="1">
            <a:off x="1016000" y="4313238"/>
            <a:ext cx="1498600" cy="14192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1" name="90 Conector recto de flecha"/>
          <p:cNvCxnSpPr>
            <a:stCxn id="23" idx="4"/>
            <a:endCxn id="78" idx="0"/>
          </p:cNvCxnSpPr>
          <p:nvPr/>
        </p:nvCxnSpPr>
        <p:spPr>
          <a:xfrm flipH="1">
            <a:off x="3073400" y="5629275"/>
            <a:ext cx="227013" cy="5921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3" name="92 Conector recto de flecha"/>
          <p:cNvCxnSpPr>
            <a:stCxn id="26" idx="4"/>
            <a:endCxn id="79" idx="0"/>
          </p:cNvCxnSpPr>
          <p:nvPr/>
        </p:nvCxnSpPr>
        <p:spPr>
          <a:xfrm>
            <a:off x="5837238" y="5353050"/>
            <a:ext cx="88900" cy="7604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5" name="94 Conector recto de flecha"/>
          <p:cNvCxnSpPr>
            <a:stCxn id="25" idx="4"/>
            <a:endCxn id="80" idx="0"/>
          </p:cNvCxnSpPr>
          <p:nvPr/>
        </p:nvCxnSpPr>
        <p:spPr>
          <a:xfrm>
            <a:off x="6981825" y="4429125"/>
            <a:ext cx="966788" cy="4953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7" name="96 Conector recto de flecha"/>
          <p:cNvCxnSpPr>
            <a:stCxn id="24" idx="5"/>
          </p:cNvCxnSpPr>
          <p:nvPr/>
        </p:nvCxnSpPr>
        <p:spPr>
          <a:xfrm>
            <a:off x="8559800" y="3189288"/>
            <a:ext cx="352425" cy="25447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9421" name="130 CuadroTexto"/>
          <p:cNvSpPr txBox="1">
            <a:spLocks noChangeArrowheads="1"/>
          </p:cNvSpPr>
          <p:nvPr/>
        </p:nvSpPr>
        <p:spPr bwMode="auto">
          <a:xfrm>
            <a:off x="7473950" y="3351213"/>
            <a:ext cx="2306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59422" name="131 CuadroTexto"/>
          <p:cNvSpPr txBox="1">
            <a:spLocks noChangeArrowheads="1"/>
          </p:cNvSpPr>
          <p:nvPr/>
        </p:nvSpPr>
        <p:spPr bwMode="auto">
          <a:xfrm>
            <a:off x="6862763" y="4532313"/>
            <a:ext cx="23066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59423" name="132 CuadroTexto"/>
          <p:cNvSpPr txBox="1">
            <a:spLocks noChangeArrowheads="1"/>
          </p:cNvSpPr>
          <p:nvPr/>
        </p:nvSpPr>
        <p:spPr bwMode="auto">
          <a:xfrm>
            <a:off x="5126038" y="5629275"/>
            <a:ext cx="2306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59424" name="133 CuadroTexto"/>
          <p:cNvSpPr txBox="1">
            <a:spLocks noChangeArrowheads="1"/>
          </p:cNvSpPr>
          <p:nvPr/>
        </p:nvSpPr>
        <p:spPr bwMode="auto">
          <a:xfrm>
            <a:off x="260350" y="5197475"/>
            <a:ext cx="23066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59425" name="134 CuadroTexto"/>
          <p:cNvSpPr txBox="1">
            <a:spLocks noChangeArrowheads="1"/>
          </p:cNvSpPr>
          <p:nvPr/>
        </p:nvSpPr>
        <p:spPr bwMode="auto">
          <a:xfrm>
            <a:off x="2544763" y="5799138"/>
            <a:ext cx="2308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59426" name="135 CuadroTexto"/>
          <p:cNvSpPr txBox="1">
            <a:spLocks noChangeArrowheads="1"/>
          </p:cNvSpPr>
          <p:nvPr/>
        </p:nvSpPr>
        <p:spPr bwMode="auto">
          <a:xfrm>
            <a:off x="-106363" y="3905250"/>
            <a:ext cx="2308226"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4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4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42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942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942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9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9"/>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9422"/>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95"/>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0"/>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61"/>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4"/>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9421"/>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97"/>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P spid="26" grpId="0" animBg="1"/>
      <p:bldP spid="27" grpId="0" animBg="1"/>
      <p:bldP spid="30" grpId="0" animBg="1"/>
      <p:bldP spid="59408" grpId="0"/>
      <p:bldP spid="75" grpId="0" animBg="1"/>
      <p:bldP spid="76" grpId="0" animBg="1"/>
      <p:bldP spid="78" grpId="0" animBg="1"/>
      <p:bldP spid="79" grpId="0" animBg="1"/>
      <p:bldP spid="80" grpId="0" animBg="1"/>
      <p:bldP spid="81" grpId="0" animBg="1"/>
      <p:bldP spid="59421" grpId="0"/>
      <p:bldP spid="59422" grpId="0"/>
      <p:bldP spid="59423" grpId="0"/>
      <p:bldP spid="59424" grpId="0"/>
      <p:bldP spid="59425" grpId="0"/>
      <p:bldP spid="5942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16238" y="1271588"/>
            <a:ext cx="3816350" cy="649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R" dirty="0"/>
              <a:t>Principales Salidas de Dirigir y Gestionar la Ejecución de Un Proyecto</a:t>
            </a:r>
          </a:p>
        </p:txBody>
      </p:sp>
      <p:sp>
        <p:nvSpPr>
          <p:cNvPr id="22" name="21 Elipse"/>
          <p:cNvSpPr/>
          <p:nvPr/>
        </p:nvSpPr>
        <p:spPr>
          <a:xfrm>
            <a:off x="373063" y="2636838"/>
            <a:ext cx="2403475"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Acciones Preventivas</a:t>
            </a:r>
          </a:p>
          <a:p>
            <a:pPr algn="ctr">
              <a:defRPr/>
            </a:pPr>
            <a:r>
              <a:rPr lang="es-CR" dirty="0"/>
              <a:t>Implementadas</a:t>
            </a:r>
          </a:p>
        </p:txBody>
      </p:sp>
      <p:sp>
        <p:nvSpPr>
          <p:cNvPr id="23" name="22 Elipse"/>
          <p:cNvSpPr/>
          <p:nvPr/>
        </p:nvSpPr>
        <p:spPr>
          <a:xfrm>
            <a:off x="2201863" y="4545013"/>
            <a:ext cx="2403475"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Entregables</a:t>
            </a:r>
          </a:p>
        </p:txBody>
      </p:sp>
      <p:sp>
        <p:nvSpPr>
          <p:cNvPr id="25" name="24 Elipse"/>
          <p:cNvSpPr/>
          <p:nvPr/>
        </p:nvSpPr>
        <p:spPr>
          <a:xfrm>
            <a:off x="5948363" y="3354388"/>
            <a:ext cx="2403475" cy="8937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Reparación de Defectos Implementada</a:t>
            </a:r>
          </a:p>
        </p:txBody>
      </p:sp>
      <p:sp>
        <p:nvSpPr>
          <p:cNvPr id="26" name="25 Elipse"/>
          <p:cNvSpPr/>
          <p:nvPr/>
        </p:nvSpPr>
        <p:spPr>
          <a:xfrm>
            <a:off x="4724400" y="4667250"/>
            <a:ext cx="2403475" cy="7921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Informes de Desempeño del Trabajo</a:t>
            </a:r>
          </a:p>
        </p:txBody>
      </p:sp>
      <p:sp>
        <p:nvSpPr>
          <p:cNvPr id="27" name="26 Elipse"/>
          <p:cNvSpPr/>
          <p:nvPr/>
        </p:nvSpPr>
        <p:spPr>
          <a:xfrm>
            <a:off x="1312863" y="3563938"/>
            <a:ext cx="2403475"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Acciones Correctivas</a:t>
            </a:r>
          </a:p>
          <a:p>
            <a:pPr algn="ctr">
              <a:defRPr/>
            </a:pPr>
            <a:r>
              <a:rPr lang="es-CR" dirty="0"/>
              <a:t>Implementadas</a:t>
            </a:r>
          </a:p>
        </p:txBody>
      </p:sp>
      <p:sp>
        <p:nvSpPr>
          <p:cNvPr id="30" name="29 Explosión 2"/>
          <p:cNvSpPr/>
          <p:nvPr/>
        </p:nvSpPr>
        <p:spPr>
          <a:xfrm>
            <a:off x="250825" y="1236663"/>
            <a:ext cx="2501900" cy="1081087"/>
          </a:xfrm>
          <a:prstGeom prst="irregularSeal2">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s-CR" dirty="0"/>
              <a:t>Mapa Mental</a:t>
            </a:r>
          </a:p>
        </p:txBody>
      </p:sp>
      <p:cxnSp>
        <p:nvCxnSpPr>
          <p:cNvPr id="15" name="14 Conector recto de flecha"/>
          <p:cNvCxnSpPr>
            <a:stCxn id="2" idx="2"/>
            <a:endCxn id="25" idx="0"/>
          </p:cNvCxnSpPr>
          <p:nvPr/>
        </p:nvCxnSpPr>
        <p:spPr>
          <a:xfrm>
            <a:off x="4824413" y="1920875"/>
            <a:ext cx="2325687" cy="14335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stCxn id="2" idx="2"/>
            <a:endCxn id="27" idx="7"/>
          </p:cNvCxnSpPr>
          <p:nvPr/>
        </p:nvCxnSpPr>
        <p:spPr>
          <a:xfrm flipH="1">
            <a:off x="3363913" y="1920875"/>
            <a:ext cx="1460500" cy="17589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a:stCxn id="2" idx="2"/>
            <a:endCxn id="22" idx="7"/>
          </p:cNvCxnSpPr>
          <p:nvPr/>
        </p:nvCxnSpPr>
        <p:spPr>
          <a:xfrm flipH="1">
            <a:off x="2424113" y="1920875"/>
            <a:ext cx="2400300" cy="8318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a:stCxn id="2" idx="2"/>
            <a:endCxn id="26" idx="0"/>
          </p:cNvCxnSpPr>
          <p:nvPr/>
        </p:nvCxnSpPr>
        <p:spPr>
          <a:xfrm>
            <a:off x="4824413" y="1920875"/>
            <a:ext cx="1101725" cy="27463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2" idx="2"/>
            <a:endCxn id="23" idx="7"/>
          </p:cNvCxnSpPr>
          <p:nvPr/>
        </p:nvCxnSpPr>
        <p:spPr>
          <a:xfrm flipH="1">
            <a:off x="4252913" y="1920875"/>
            <a:ext cx="571500" cy="27400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0430" name="61 CuadroTexto"/>
          <p:cNvSpPr txBox="1">
            <a:spLocks noChangeArrowheads="1"/>
          </p:cNvSpPr>
          <p:nvPr/>
        </p:nvSpPr>
        <p:spPr bwMode="auto">
          <a:xfrm>
            <a:off x="3756025" y="2166938"/>
            <a:ext cx="2308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Compuesto por</a:t>
            </a:r>
          </a:p>
        </p:txBody>
      </p:sp>
      <p:sp>
        <p:nvSpPr>
          <p:cNvPr id="75" name="74 Rectángulo"/>
          <p:cNvSpPr/>
          <p:nvPr/>
        </p:nvSpPr>
        <p:spPr>
          <a:xfrm>
            <a:off x="735013" y="5289550"/>
            <a:ext cx="1343025" cy="60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Corrección</a:t>
            </a:r>
          </a:p>
        </p:txBody>
      </p:sp>
      <p:sp>
        <p:nvSpPr>
          <p:cNvPr id="76" name="75 Rectángulo"/>
          <p:cNvSpPr/>
          <p:nvPr/>
        </p:nvSpPr>
        <p:spPr>
          <a:xfrm>
            <a:off x="160338" y="4308475"/>
            <a:ext cx="1150937"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Previsión</a:t>
            </a:r>
          </a:p>
        </p:txBody>
      </p:sp>
      <p:sp>
        <p:nvSpPr>
          <p:cNvPr id="78" name="77 Rectángulo"/>
          <p:cNvSpPr/>
          <p:nvPr/>
        </p:nvSpPr>
        <p:spPr>
          <a:xfrm>
            <a:off x="2563813" y="5999163"/>
            <a:ext cx="1152525"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Producto</a:t>
            </a:r>
          </a:p>
        </p:txBody>
      </p:sp>
      <p:sp>
        <p:nvSpPr>
          <p:cNvPr id="79" name="78 Rectángulo"/>
          <p:cNvSpPr/>
          <p:nvPr/>
        </p:nvSpPr>
        <p:spPr>
          <a:xfrm>
            <a:off x="5349875" y="6113463"/>
            <a:ext cx="11525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Avance</a:t>
            </a:r>
          </a:p>
        </p:txBody>
      </p:sp>
      <p:sp>
        <p:nvSpPr>
          <p:cNvPr id="80" name="79 Rectángulo"/>
          <p:cNvSpPr/>
          <p:nvPr/>
        </p:nvSpPr>
        <p:spPr>
          <a:xfrm>
            <a:off x="7278688" y="5038725"/>
            <a:ext cx="1244600"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Inspección y Calidad</a:t>
            </a:r>
          </a:p>
        </p:txBody>
      </p:sp>
      <p:cxnSp>
        <p:nvCxnSpPr>
          <p:cNvPr id="85" name="84 Conector recto de flecha"/>
          <p:cNvCxnSpPr>
            <a:stCxn id="22" idx="4"/>
            <a:endCxn id="76" idx="0"/>
          </p:cNvCxnSpPr>
          <p:nvPr/>
        </p:nvCxnSpPr>
        <p:spPr>
          <a:xfrm flipH="1">
            <a:off x="735013" y="3429000"/>
            <a:ext cx="839787" cy="8794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7" name="86 Conector recto de flecha"/>
          <p:cNvCxnSpPr>
            <a:stCxn id="27" idx="4"/>
            <a:endCxn id="75" idx="0"/>
          </p:cNvCxnSpPr>
          <p:nvPr/>
        </p:nvCxnSpPr>
        <p:spPr>
          <a:xfrm flipH="1">
            <a:off x="1406525" y="4356100"/>
            <a:ext cx="1108075" cy="9334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1" name="90 Conector recto de flecha"/>
          <p:cNvCxnSpPr>
            <a:stCxn id="23" idx="4"/>
            <a:endCxn id="78" idx="0"/>
          </p:cNvCxnSpPr>
          <p:nvPr/>
        </p:nvCxnSpPr>
        <p:spPr>
          <a:xfrm flipH="1">
            <a:off x="3140075" y="5337175"/>
            <a:ext cx="263525" cy="6619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3" name="92 Conector recto de flecha"/>
          <p:cNvCxnSpPr>
            <a:stCxn id="26" idx="4"/>
            <a:endCxn id="79" idx="0"/>
          </p:cNvCxnSpPr>
          <p:nvPr/>
        </p:nvCxnSpPr>
        <p:spPr>
          <a:xfrm>
            <a:off x="5926138" y="5459413"/>
            <a:ext cx="0" cy="6540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5" name="94 Conector recto de flecha"/>
          <p:cNvCxnSpPr>
            <a:stCxn id="25" idx="4"/>
            <a:endCxn id="80" idx="0"/>
          </p:cNvCxnSpPr>
          <p:nvPr/>
        </p:nvCxnSpPr>
        <p:spPr>
          <a:xfrm>
            <a:off x="7150100" y="4248150"/>
            <a:ext cx="750888" cy="7905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0441" name="131 CuadroTexto"/>
          <p:cNvSpPr txBox="1">
            <a:spLocks noChangeArrowheads="1"/>
          </p:cNvSpPr>
          <p:nvPr/>
        </p:nvSpPr>
        <p:spPr bwMode="auto">
          <a:xfrm>
            <a:off x="6862763" y="4532313"/>
            <a:ext cx="23066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60442" name="132 CuadroTexto"/>
          <p:cNvSpPr txBox="1">
            <a:spLocks noChangeArrowheads="1"/>
          </p:cNvSpPr>
          <p:nvPr/>
        </p:nvSpPr>
        <p:spPr bwMode="auto">
          <a:xfrm>
            <a:off x="5126038" y="5629275"/>
            <a:ext cx="2306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60443" name="133 CuadroTexto"/>
          <p:cNvSpPr txBox="1">
            <a:spLocks noChangeArrowheads="1"/>
          </p:cNvSpPr>
          <p:nvPr/>
        </p:nvSpPr>
        <p:spPr bwMode="auto">
          <a:xfrm>
            <a:off x="839788" y="4879975"/>
            <a:ext cx="2306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60444" name="134 CuadroTexto"/>
          <p:cNvSpPr txBox="1">
            <a:spLocks noChangeArrowheads="1"/>
          </p:cNvSpPr>
          <p:nvPr/>
        </p:nvSpPr>
        <p:spPr bwMode="auto">
          <a:xfrm>
            <a:off x="2562225" y="5440363"/>
            <a:ext cx="2308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60445" name="135 CuadroTexto"/>
          <p:cNvSpPr txBox="1">
            <a:spLocks noChangeArrowheads="1"/>
          </p:cNvSpPr>
          <p:nvPr/>
        </p:nvSpPr>
        <p:spPr bwMode="auto">
          <a:xfrm>
            <a:off x="-25400" y="3868738"/>
            <a:ext cx="2308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46" name="45 Nube"/>
          <p:cNvSpPr/>
          <p:nvPr/>
        </p:nvSpPr>
        <p:spPr>
          <a:xfrm>
            <a:off x="7040563" y="1776413"/>
            <a:ext cx="1995487" cy="12922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Solicitudes de Cambios Aprobados </a:t>
            </a:r>
          </a:p>
        </p:txBody>
      </p:sp>
      <p:cxnSp>
        <p:nvCxnSpPr>
          <p:cNvPr id="49" name="48 Conector recto de flecha"/>
          <p:cNvCxnSpPr>
            <a:stCxn id="46" idx="2"/>
            <a:endCxn id="22" idx="6"/>
          </p:cNvCxnSpPr>
          <p:nvPr/>
        </p:nvCxnSpPr>
        <p:spPr>
          <a:xfrm flipH="1">
            <a:off x="2776538" y="2422525"/>
            <a:ext cx="4268787" cy="6111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a:stCxn id="46" idx="2"/>
            <a:endCxn id="27" idx="6"/>
          </p:cNvCxnSpPr>
          <p:nvPr/>
        </p:nvCxnSpPr>
        <p:spPr>
          <a:xfrm flipH="1">
            <a:off x="3716338" y="2422525"/>
            <a:ext cx="3328987" cy="153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a:stCxn id="46" idx="2"/>
            <a:endCxn id="25" idx="0"/>
          </p:cNvCxnSpPr>
          <p:nvPr/>
        </p:nvCxnSpPr>
        <p:spPr>
          <a:xfrm>
            <a:off x="7045325" y="2422525"/>
            <a:ext cx="104775" cy="9318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450" name="81 CuadroTexto"/>
          <p:cNvSpPr txBox="1">
            <a:spLocks noChangeArrowheads="1"/>
          </p:cNvSpPr>
          <p:nvPr/>
        </p:nvSpPr>
        <p:spPr bwMode="auto">
          <a:xfrm>
            <a:off x="5926138" y="2084388"/>
            <a:ext cx="2306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Provocan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44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44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044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9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9"/>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0441"/>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95"/>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0"/>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0450"/>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49"/>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51"/>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5" grpId="0" animBg="1"/>
      <p:bldP spid="26" grpId="0" animBg="1"/>
      <p:bldP spid="27" grpId="0" animBg="1"/>
      <p:bldP spid="30" grpId="0" animBg="1"/>
      <p:bldP spid="60430" grpId="0"/>
      <p:bldP spid="75" grpId="0" animBg="1"/>
      <p:bldP spid="76" grpId="0" animBg="1"/>
      <p:bldP spid="78" grpId="0" animBg="1"/>
      <p:bldP spid="79" grpId="0" animBg="1"/>
      <p:bldP spid="80" grpId="0" animBg="1"/>
      <p:bldP spid="60441" grpId="0"/>
      <p:bldP spid="60442" grpId="0"/>
      <p:bldP spid="60443" grpId="0"/>
      <p:bldP spid="60444" grpId="0"/>
      <p:bldP spid="60445" grpId="0"/>
      <p:bldP spid="46" grpId="0" animBg="1"/>
      <p:bldP spid="6045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24188" y="1271588"/>
            <a:ext cx="3724275" cy="649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R" dirty="0"/>
              <a:t>Principales Salidas de Monitorear y Controlar el Trabajo del Proyecto</a:t>
            </a:r>
          </a:p>
        </p:txBody>
      </p:sp>
      <p:sp>
        <p:nvSpPr>
          <p:cNvPr id="22" name="21 Elipse"/>
          <p:cNvSpPr/>
          <p:nvPr/>
        </p:nvSpPr>
        <p:spPr>
          <a:xfrm>
            <a:off x="735013" y="2862263"/>
            <a:ext cx="2405062"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Solicitud de Acciones Preventivas</a:t>
            </a:r>
          </a:p>
        </p:txBody>
      </p:sp>
      <p:sp>
        <p:nvSpPr>
          <p:cNvPr id="25" name="24 Elipse"/>
          <p:cNvSpPr/>
          <p:nvPr/>
        </p:nvSpPr>
        <p:spPr>
          <a:xfrm>
            <a:off x="5111750" y="4040188"/>
            <a:ext cx="2403475" cy="8937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Solicitud de Reparación de Defectos</a:t>
            </a:r>
          </a:p>
        </p:txBody>
      </p:sp>
      <p:sp>
        <p:nvSpPr>
          <p:cNvPr id="27" name="26 Elipse"/>
          <p:cNvSpPr/>
          <p:nvPr/>
        </p:nvSpPr>
        <p:spPr>
          <a:xfrm>
            <a:off x="2508250" y="4090988"/>
            <a:ext cx="2403475"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Solicitud de Acciones Correctivas</a:t>
            </a:r>
          </a:p>
        </p:txBody>
      </p:sp>
      <p:sp>
        <p:nvSpPr>
          <p:cNvPr id="30" name="29 Explosión 2"/>
          <p:cNvSpPr/>
          <p:nvPr/>
        </p:nvSpPr>
        <p:spPr>
          <a:xfrm>
            <a:off x="250825" y="1236663"/>
            <a:ext cx="2501900" cy="1081087"/>
          </a:xfrm>
          <a:prstGeom prst="irregularSeal2">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s-CR" dirty="0"/>
              <a:t>Mapa Mental</a:t>
            </a:r>
          </a:p>
        </p:txBody>
      </p:sp>
      <p:cxnSp>
        <p:nvCxnSpPr>
          <p:cNvPr id="15" name="14 Conector recto de flecha"/>
          <p:cNvCxnSpPr>
            <a:stCxn id="2" idx="2"/>
          </p:cNvCxnSpPr>
          <p:nvPr/>
        </p:nvCxnSpPr>
        <p:spPr>
          <a:xfrm>
            <a:off x="4886325" y="1920875"/>
            <a:ext cx="1463675" cy="21193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stCxn id="2" idx="2"/>
            <a:endCxn id="27" idx="0"/>
          </p:cNvCxnSpPr>
          <p:nvPr/>
        </p:nvCxnSpPr>
        <p:spPr>
          <a:xfrm flipH="1">
            <a:off x="3709988" y="1920875"/>
            <a:ext cx="1176337" cy="21701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a:stCxn id="2" idx="2"/>
            <a:endCxn id="22" idx="7"/>
          </p:cNvCxnSpPr>
          <p:nvPr/>
        </p:nvCxnSpPr>
        <p:spPr>
          <a:xfrm flipH="1">
            <a:off x="2787650" y="1920875"/>
            <a:ext cx="2098675" cy="10572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1450" name="61 CuadroTexto"/>
          <p:cNvSpPr txBox="1">
            <a:spLocks noChangeArrowheads="1"/>
          </p:cNvSpPr>
          <p:nvPr/>
        </p:nvSpPr>
        <p:spPr bwMode="auto">
          <a:xfrm>
            <a:off x="3757613" y="2074863"/>
            <a:ext cx="2308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Compuesto por</a:t>
            </a:r>
          </a:p>
        </p:txBody>
      </p:sp>
      <p:sp>
        <p:nvSpPr>
          <p:cNvPr id="75" name="74 Rectángulo"/>
          <p:cNvSpPr/>
          <p:nvPr/>
        </p:nvSpPr>
        <p:spPr>
          <a:xfrm>
            <a:off x="2786063" y="6021388"/>
            <a:ext cx="1343025" cy="60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Corrección</a:t>
            </a:r>
          </a:p>
        </p:txBody>
      </p:sp>
      <p:sp>
        <p:nvSpPr>
          <p:cNvPr id="76" name="75 Rectángulo"/>
          <p:cNvSpPr/>
          <p:nvPr/>
        </p:nvSpPr>
        <p:spPr>
          <a:xfrm>
            <a:off x="785813" y="5259388"/>
            <a:ext cx="11525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Previsión</a:t>
            </a:r>
          </a:p>
        </p:txBody>
      </p:sp>
      <p:sp>
        <p:nvSpPr>
          <p:cNvPr id="80" name="79 Rectángulo"/>
          <p:cNvSpPr/>
          <p:nvPr/>
        </p:nvSpPr>
        <p:spPr>
          <a:xfrm>
            <a:off x="6002338" y="6021388"/>
            <a:ext cx="1246187"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Inspección y Calidad</a:t>
            </a:r>
          </a:p>
        </p:txBody>
      </p:sp>
      <p:cxnSp>
        <p:nvCxnSpPr>
          <p:cNvPr id="87" name="86 Conector recto de flecha"/>
          <p:cNvCxnSpPr>
            <a:stCxn id="27" idx="4"/>
            <a:endCxn id="75" idx="0"/>
          </p:cNvCxnSpPr>
          <p:nvPr/>
        </p:nvCxnSpPr>
        <p:spPr>
          <a:xfrm flipH="1">
            <a:off x="3457575" y="4883150"/>
            <a:ext cx="252413" cy="11382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5" name="94 Conector recto de flecha"/>
          <p:cNvCxnSpPr>
            <a:stCxn id="25" idx="4"/>
            <a:endCxn id="80" idx="0"/>
          </p:cNvCxnSpPr>
          <p:nvPr/>
        </p:nvCxnSpPr>
        <p:spPr>
          <a:xfrm>
            <a:off x="6313488" y="4933950"/>
            <a:ext cx="312737" cy="10874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1456" name="131 CuadroTexto"/>
          <p:cNvSpPr txBox="1">
            <a:spLocks noChangeArrowheads="1"/>
          </p:cNvSpPr>
          <p:nvPr/>
        </p:nvSpPr>
        <p:spPr bwMode="auto">
          <a:xfrm>
            <a:off x="6361113" y="5027613"/>
            <a:ext cx="2308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61457" name="133 CuadroTexto"/>
          <p:cNvSpPr txBox="1">
            <a:spLocks noChangeArrowheads="1"/>
          </p:cNvSpPr>
          <p:nvPr/>
        </p:nvSpPr>
        <p:spPr bwMode="auto">
          <a:xfrm>
            <a:off x="2776538" y="5173663"/>
            <a:ext cx="2308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61458" name="135 CuadroTexto"/>
          <p:cNvSpPr txBox="1">
            <a:spLocks noChangeArrowheads="1"/>
          </p:cNvSpPr>
          <p:nvPr/>
        </p:nvSpPr>
        <p:spPr bwMode="auto">
          <a:xfrm>
            <a:off x="900113" y="3932238"/>
            <a:ext cx="23066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46" name="45 Nube"/>
          <p:cNvSpPr/>
          <p:nvPr/>
        </p:nvSpPr>
        <p:spPr>
          <a:xfrm>
            <a:off x="6750050" y="2430463"/>
            <a:ext cx="2266950" cy="14287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Identificación de un Hecho de Cambio</a:t>
            </a:r>
          </a:p>
        </p:txBody>
      </p:sp>
      <p:cxnSp>
        <p:nvCxnSpPr>
          <p:cNvPr id="49" name="48 Conector recto de flecha"/>
          <p:cNvCxnSpPr>
            <a:stCxn id="46" idx="2"/>
            <a:endCxn id="22" idx="6"/>
          </p:cNvCxnSpPr>
          <p:nvPr/>
        </p:nvCxnSpPr>
        <p:spPr>
          <a:xfrm flipH="1">
            <a:off x="3140075" y="3144838"/>
            <a:ext cx="3616325" cy="114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a:stCxn id="46" idx="2"/>
            <a:endCxn id="27" idx="0"/>
          </p:cNvCxnSpPr>
          <p:nvPr/>
        </p:nvCxnSpPr>
        <p:spPr>
          <a:xfrm flipH="1">
            <a:off x="3709988" y="3144838"/>
            <a:ext cx="3046412" cy="9461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a:stCxn id="46" idx="2"/>
            <a:endCxn id="25" idx="0"/>
          </p:cNvCxnSpPr>
          <p:nvPr/>
        </p:nvCxnSpPr>
        <p:spPr>
          <a:xfrm flipH="1">
            <a:off x="6313488" y="3144838"/>
            <a:ext cx="442912" cy="895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463" name="81 CuadroTexto"/>
          <p:cNvSpPr txBox="1">
            <a:spLocks noChangeArrowheads="1"/>
          </p:cNvSpPr>
          <p:nvPr/>
        </p:nvSpPr>
        <p:spPr bwMode="auto">
          <a:xfrm>
            <a:off x="5867400" y="2619375"/>
            <a:ext cx="2308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Incluyen</a:t>
            </a:r>
          </a:p>
        </p:txBody>
      </p:sp>
      <p:cxnSp>
        <p:nvCxnSpPr>
          <p:cNvPr id="50" name="49 Conector recto de flecha"/>
          <p:cNvCxnSpPr>
            <a:stCxn id="22" idx="4"/>
            <a:endCxn id="76" idx="0"/>
          </p:cNvCxnSpPr>
          <p:nvPr/>
        </p:nvCxnSpPr>
        <p:spPr>
          <a:xfrm flipH="1">
            <a:off x="1362075" y="3654425"/>
            <a:ext cx="576263" cy="16049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5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145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463"/>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5" grpId="0" animBg="1"/>
      <p:bldP spid="27" grpId="0" animBg="1"/>
      <p:bldP spid="30" grpId="0" animBg="1"/>
      <p:bldP spid="61450" grpId="0"/>
      <p:bldP spid="75" grpId="0" animBg="1"/>
      <p:bldP spid="76" grpId="0" animBg="1"/>
      <p:bldP spid="80" grpId="0" animBg="1"/>
      <p:bldP spid="61456" grpId="0"/>
      <p:bldP spid="61457" grpId="0"/>
      <p:bldP spid="61458" grpId="0"/>
      <p:bldP spid="46" grpId="0" animBg="1"/>
      <p:bldP spid="6146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40050" y="1236663"/>
            <a:ext cx="3725863" cy="649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R" dirty="0"/>
              <a:t>Principales Salidas de Realizar el Control Integrado de Cambios</a:t>
            </a:r>
          </a:p>
        </p:txBody>
      </p:sp>
      <p:sp>
        <p:nvSpPr>
          <p:cNvPr id="22" name="21 Elipse"/>
          <p:cNvSpPr/>
          <p:nvPr/>
        </p:nvSpPr>
        <p:spPr>
          <a:xfrm>
            <a:off x="735013" y="2862263"/>
            <a:ext cx="2405062"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Acciones Preventivas</a:t>
            </a:r>
          </a:p>
          <a:p>
            <a:pPr algn="ctr">
              <a:defRPr/>
            </a:pPr>
            <a:r>
              <a:rPr lang="es-CR" dirty="0"/>
              <a:t>Aprobadas</a:t>
            </a:r>
          </a:p>
        </p:txBody>
      </p:sp>
      <p:sp>
        <p:nvSpPr>
          <p:cNvPr id="25" name="24 Elipse"/>
          <p:cNvSpPr/>
          <p:nvPr/>
        </p:nvSpPr>
        <p:spPr>
          <a:xfrm>
            <a:off x="5111750" y="4040188"/>
            <a:ext cx="2403475" cy="8937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Reparación de Defectos</a:t>
            </a:r>
          </a:p>
          <a:p>
            <a:pPr algn="ctr">
              <a:defRPr/>
            </a:pPr>
            <a:r>
              <a:rPr lang="es-CR" dirty="0"/>
              <a:t>Validada</a:t>
            </a:r>
          </a:p>
        </p:txBody>
      </p:sp>
      <p:sp>
        <p:nvSpPr>
          <p:cNvPr id="27" name="26 Elipse"/>
          <p:cNvSpPr/>
          <p:nvPr/>
        </p:nvSpPr>
        <p:spPr>
          <a:xfrm>
            <a:off x="2508250" y="4090988"/>
            <a:ext cx="2403475"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Acciones Correctivas</a:t>
            </a:r>
          </a:p>
          <a:p>
            <a:pPr algn="ctr">
              <a:defRPr/>
            </a:pPr>
            <a:r>
              <a:rPr lang="es-CR" dirty="0"/>
              <a:t>Aprobadas</a:t>
            </a:r>
          </a:p>
        </p:txBody>
      </p:sp>
      <p:sp>
        <p:nvSpPr>
          <p:cNvPr id="30" name="29 Explosión 2"/>
          <p:cNvSpPr/>
          <p:nvPr/>
        </p:nvSpPr>
        <p:spPr>
          <a:xfrm>
            <a:off x="250825" y="1236663"/>
            <a:ext cx="2501900" cy="1081087"/>
          </a:xfrm>
          <a:prstGeom prst="irregularSeal2">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s-CR" dirty="0"/>
              <a:t>Mapa Mental</a:t>
            </a:r>
          </a:p>
        </p:txBody>
      </p:sp>
      <p:cxnSp>
        <p:nvCxnSpPr>
          <p:cNvPr id="15" name="14 Conector recto de flecha"/>
          <p:cNvCxnSpPr>
            <a:endCxn id="25" idx="0"/>
          </p:cNvCxnSpPr>
          <p:nvPr/>
        </p:nvCxnSpPr>
        <p:spPr>
          <a:xfrm>
            <a:off x="4803775" y="1920875"/>
            <a:ext cx="1509713" cy="21193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stCxn id="2" idx="2"/>
            <a:endCxn id="27" idx="0"/>
          </p:cNvCxnSpPr>
          <p:nvPr/>
        </p:nvCxnSpPr>
        <p:spPr>
          <a:xfrm flipH="1">
            <a:off x="3709988" y="1885950"/>
            <a:ext cx="1093787" cy="22050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a:stCxn id="2" idx="2"/>
            <a:endCxn id="22" idx="7"/>
          </p:cNvCxnSpPr>
          <p:nvPr/>
        </p:nvCxnSpPr>
        <p:spPr>
          <a:xfrm flipH="1">
            <a:off x="2787650" y="1885950"/>
            <a:ext cx="2016125" cy="1092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2474" name="61 CuadroTexto"/>
          <p:cNvSpPr txBox="1">
            <a:spLocks noChangeArrowheads="1"/>
          </p:cNvSpPr>
          <p:nvPr/>
        </p:nvSpPr>
        <p:spPr bwMode="auto">
          <a:xfrm>
            <a:off x="3757613" y="2074863"/>
            <a:ext cx="2308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Compuesto por</a:t>
            </a:r>
          </a:p>
        </p:txBody>
      </p:sp>
      <p:sp>
        <p:nvSpPr>
          <p:cNvPr id="75" name="74 Rectángulo"/>
          <p:cNvSpPr/>
          <p:nvPr/>
        </p:nvSpPr>
        <p:spPr>
          <a:xfrm>
            <a:off x="2786063" y="6021388"/>
            <a:ext cx="1343025" cy="60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Corrección</a:t>
            </a:r>
          </a:p>
        </p:txBody>
      </p:sp>
      <p:sp>
        <p:nvSpPr>
          <p:cNvPr id="76" name="75 Rectángulo"/>
          <p:cNvSpPr/>
          <p:nvPr/>
        </p:nvSpPr>
        <p:spPr>
          <a:xfrm>
            <a:off x="785813" y="5259388"/>
            <a:ext cx="11525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Previsión</a:t>
            </a:r>
          </a:p>
        </p:txBody>
      </p:sp>
      <p:sp>
        <p:nvSpPr>
          <p:cNvPr id="80" name="79 Rectángulo"/>
          <p:cNvSpPr/>
          <p:nvPr/>
        </p:nvSpPr>
        <p:spPr>
          <a:xfrm>
            <a:off x="6002338" y="6021388"/>
            <a:ext cx="1246187"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Inspección y Calidad</a:t>
            </a:r>
          </a:p>
        </p:txBody>
      </p:sp>
      <p:cxnSp>
        <p:nvCxnSpPr>
          <p:cNvPr id="87" name="86 Conector recto de flecha"/>
          <p:cNvCxnSpPr>
            <a:stCxn id="27" idx="4"/>
            <a:endCxn id="75" idx="0"/>
          </p:cNvCxnSpPr>
          <p:nvPr/>
        </p:nvCxnSpPr>
        <p:spPr>
          <a:xfrm flipH="1">
            <a:off x="3457575" y="4883150"/>
            <a:ext cx="252413" cy="11382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5" name="94 Conector recto de flecha"/>
          <p:cNvCxnSpPr>
            <a:stCxn id="25" idx="4"/>
            <a:endCxn id="80" idx="0"/>
          </p:cNvCxnSpPr>
          <p:nvPr/>
        </p:nvCxnSpPr>
        <p:spPr>
          <a:xfrm>
            <a:off x="6313488" y="4933950"/>
            <a:ext cx="312737" cy="10874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2480" name="131 CuadroTexto"/>
          <p:cNvSpPr txBox="1">
            <a:spLocks noChangeArrowheads="1"/>
          </p:cNvSpPr>
          <p:nvPr/>
        </p:nvSpPr>
        <p:spPr bwMode="auto">
          <a:xfrm>
            <a:off x="6361113" y="5027613"/>
            <a:ext cx="2308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62481" name="133 CuadroTexto"/>
          <p:cNvSpPr txBox="1">
            <a:spLocks noChangeArrowheads="1"/>
          </p:cNvSpPr>
          <p:nvPr/>
        </p:nvSpPr>
        <p:spPr bwMode="auto">
          <a:xfrm>
            <a:off x="2776538" y="5173663"/>
            <a:ext cx="2308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62482" name="135 CuadroTexto"/>
          <p:cNvSpPr txBox="1">
            <a:spLocks noChangeArrowheads="1"/>
          </p:cNvSpPr>
          <p:nvPr/>
        </p:nvSpPr>
        <p:spPr bwMode="auto">
          <a:xfrm>
            <a:off x="900113" y="3932238"/>
            <a:ext cx="23066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46" name="45 Nube"/>
          <p:cNvSpPr/>
          <p:nvPr/>
        </p:nvSpPr>
        <p:spPr>
          <a:xfrm>
            <a:off x="6623050" y="2403475"/>
            <a:ext cx="2266950" cy="14287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Solicitudes de Cambio</a:t>
            </a:r>
          </a:p>
        </p:txBody>
      </p:sp>
      <p:cxnSp>
        <p:nvCxnSpPr>
          <p:cNvPr id="49" name="48 Conector recto de flecha"/>
          <p:cNvCxnSpPr>
            <a:stCxn id="46" idx="2"/>
            <a:endCxn id="22" idx="6"/>
          </p:cNvCxnSpPr>
          <p:nvPr/>
        </p:nvCxnSpPr>
        <p:spPr>
          <a:xfrm flipH="1">
            <a:off x="3140075" y="3117850"/>
            <a:ext cx="3490913" cy="139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a:stCxn id="46" idx="2"/>
            <a:endCxn id="27" idx="0"/>
          </p:cNvCxnSpPr>
          <p:nvPr/>
        </p:nvCxnSpPr>
        <p:spPr>
          <a:xfrm flipH="1">
            <a:off x="3709988" y="3117850"/>
            <a:ext cx="2921000" cy="9731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a:stCxn id="46" idx="2"/>
            <a:endCxn id="25" idx="0"/>
          </p:cNvCxnSpPr>
          <p:nvPr/>
        </p:nvCxnSpPr>
        <p:spPr>
          <a:xfrm flipH="1">
            <a:off x="6313488" y="3117850"/>
            <a:ext cx="317500" cy="922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487" name="81 CuadroTexto"/>
          <p:cNvSpPr txBox="1">
            <a:spLocks noChangeArrowheads="1"/>
          </p:cNvSpPr>
          <p:nvPr/>
        </p:nvSpPr>
        <p:spPr bwMode="auto">
          <a:xfrm>
            <a:off x="5724525" y="2522538"/>
            <a:ext cx="2306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Incluyen</a:t>
            </a:r>
          </a:p>
        </p:txBody>
      </p:sp>
      <p:cxnSp>
        <p:nvCxnSpPr>
          <p:cNvPr id="50" name="49 Conector recto de flecha"/>
          <p:cNvCxnSpPr>
            <a:stCxn id="22" idx="4"/>
            <a:endCxn id="76" idx="0"/>
          </p:cNvCxnSpPr>
          <p:nvPr/>
        </p:nvCxnSpPr>
        <p:spPr>
          <a:xfrm flipH="1">
            <a:off x="1362075" y="3654425"/>
            <a:ext cx="576263" cy="16049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2489" name="25 CuadroTexto"/>
          <p:cNvSpPr txBox="1">
            <a:spLocks noChangeArrowheads="1"/>
          </p:cNvSpPr>
          <p:nvPr/>
        </p:nvSpPr>
        <p:spPr bwMode="auto">
          <a:xfrm>
            <a:off x="6635750" y="1819275"/>
            <a:ext cx="2306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R" altLang="es-CR" sz="1600"/>
              <a:t>A través del Comité de Control de Cambios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8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48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248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2489"/>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248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5" grpId="0" animBg="1"/>
      <p:bldP spid="27" grpId="0" animBg="1"/>
      <p:bldP spid="30" grpId="0" animBg="1"/>
      <p:bldP spid="62474" grpId="0"/>
      <p:bldP spid="75" grpId="0" animBg="1"/>
      <p:bldP spid="76" grpId="0" animBg="1"/>
      <p:bldP spid="80" grpId="0" animBg="1"/>
      <p:bldP spid="62480" grpId="0"/>
      <p:bldP spid="62481" grpId="0"/>
      <p:bldP spid="62482" grpId="0"/>
      <p:bldP spid="46" grpId="0" animBg="1"/>
      <p:bldP spid="62487" grpId="0"/>
      <p:bldP spid="6248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60725" y="1465263"/>
            <a:ext cx="2665413" cy="647700"/>
          </a:xfrm>
          <a:prstGeom prst="rect">
            <a:avLst/>
          </a:prstGeom>
          <a:solidFill>
            <a:schemeClr val="accent3">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s-CR" dirty="0"/>
              <a:t>Principales Salidas del Cerrar un Proyecto o Fase</a:t>
            </a:r>
          </a:p>
        </p:txBody>
      </p:sp>
      <p:cxnSp>
        <p:nvCxnSpPr>
          <p:cNvPr id="4" name="3 Conector recto de flecha"/>
          <p:cNvCxnSpPr>
            <a:stCxn id="2" idx="2"/>
            <a:endCxn id="7" idx="0"/>
          </p:cNvCxnSpPr>
          <p:nvPr/>
        </p:nvCxnSpPr>
        <p:spPr>
          <a:xfrm flipH="1">
            <a:off x="1992313" y="2112963"/>
            <a:ext cx="2601912" cy="1244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790575" y="3357563"/>
            <a:ext cx="2403475" cy="9159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Transferencia del Producto al Cliente</a:t>
            </a:r>
          </a:p>
        </p:txBody>
      </p:sp>
      <p:sp>
        <p:nvSpPr>
          <p:cNvPr id="8" name="7 Elipse"/>
          <p:cNvSpPr/>
          <p:nvPr/>
        </p:nvSpPr>
        <p:spPr>
          <a:xfrm>
            <a:off x="5695950" y="3357563"/>
            <a:ext cx="2633663" cy="9032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Activos de los Procesos de la Organización</a:t>
            </a:r>
          </a:p>
        </p:txBody>
      </p:sp>
      <p:cxnSp>
        <p:nvCxnSpPr>
          <p:cNvPr id="14" name="13 Conector recto de flecha"/>
          <p:cNvCxnSpPr>
            <a:stCxn id="2" idx="2"/>
            <a:endCxn id="8" idx="0"/>
          </p:cNvCxnSpPr>
          <p:nvPr/>
        </p:nvCxnSpPr>
        <p:spPr>
          <a:xfrm>
            <a:off x="4594225" y="2112963"/>
            <a:ext cx="2419350" cy="1244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214313" y="5137150"/>
            <a:ext cx="1549400"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Uso por parte del Cliente</a:t>
            </a:r>
          </a:p>
        </p:txBody>
      </p:sp>
      <p:sp>
        <p:nvSpPr>
          <p:cNvPr id="19" name="18 Rectángulo"/>
          <p:cNvSpPr/>
          <p:nvPr/>
        </p:nvSpPr>
        <p:spPr>
          <a:xfrm>
            <a:off x="2740025" y="5137150"/>
            <a:ext cx="1366838" cy="884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Fin Ciclo de Vida del Proyecto</a:t>
            </a:r>
          </a:p>
        </p:txBody>
      </p:sp>
      <p:cxnSp>
        <p:nvCxnSpPr>
          <p:cNvPr id="21" name="20 Conector recto de flecha"/>
          <p:cNvCxnSpPr>
            <a:stCxn id="7" idx="4"/>
            <a:endCxn id="18" idx="0"/>
          </p:cNvCxnSpPr>
          <p:nvPr/>
        </p:nvCxnSpPr>
        <p:spPr>
          <a:xfrm flipH="1">
            <a:off x="989013" y="4273550"/>
            <a:ext cx="1003300" cy="863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stCxn id="7" idx="4"/>
            <a:endCxn id="19" idx="0"/>
          </p:cNvCxnSpPr>
          <p:nvPr/>
        </p:nvCxnSpPr>
        <p:spPr>
          <a:xfrm>
            <a:off x="1992313" y="4273550"/>
            <a:ext cx="1431925" cy="863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3499" name="31 CuadroTexto"/>
          <p:cNvSpPr txBox="1">
            <a:spLocks noChangeArrowheads="1"/>
          </p:cNvSpPr>
          <p:nvPr/>
        </p:nvSpPr>
        <p:spPr bwMode="auto">
          <a:xfrm>
            <a:off x="676275" y="4508500"/>
            <a:ext cx="1316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R" altLang="es-CR"/>
              <a:t>Permite el </a:t>
            </a:r>
          </a:p>
        </p:txBody>
      </p:sp>
      <p:sp>
        <p:nvSpPr>
          <p:cNvPr id="63500" name="32 CuadroTexto"/>
          <p:cNvSpPr txBox="1">
            <a:spLocks noChangeArrowheads="1"/>
          </p:cNvSpPr>
          <p:nvPr/>
        </p:nvSpPr>
        <p:spPr bwMode="auto">
          <a:xfrm>
            <a:off x="3617913" y="2663825"/>
            <a:ext cx="2308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Compuestas por</a:t>
            </a:r>
          </a:p>
        </p:txBody>
      </p:sp>
      <p:sp>
        <p:nvSpPr>
          <p:cNvPr id="34" name="33 Rectángulo"/>
          <p:cNvSpPr/>
          <p:nvPr/>
        </p:nvSpPr>
        <p:spPr>
          <a:xfrm>
            <a:off x="4889500" y="5730875"/>
            <a:ext cx="3786188" cy="1052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Documentos del Cierre Administrativo (Entregables Aceptados, Reporte Final, Liberación del Equipo) y Contractual</a:t>
            </a:r>
          </a:p>
        </p:txBody>
      </p:sp>
      <p:sp>
        <p:nvSpPr>
          <p:cNvPr id="35" name="34 Rectángulo"/>
          <p:cNvSpPr/>
          <p:nvPr/>
        </p:nvSpPr>
        <p:spPr>
          <a:xfrm>
            <a:off x="4889500" y="5124450"/>
            <a:ext cx="1382713"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Archivo del Proyecto</a:t>
            </a:r>
          </a:p>
        </p:txBody>
      </p:sp>
      <p:sp>
        <p:nvSpPr>
          <p:cNvPr id="36" name="35 Rectángulo"/>
          <p:cNvSpPr/>
          <p:nvPr/>
        </p:nvSpPr>
        <p:spPr>
          <a:xfrm>
            <a:off x="7645400" y="5124450"/>
            <a:ext cx="13684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Lecciones Aprendidas</a:t>
            </a:r>
          </a:p>
        </p:txBody>
      </p:sp>
      <p:cxnSp>
        <p:nvCxnSpPr>
          <p:cNvPr id="37" name="36 Conector recto de flecha"/>
          <p:cNvCxnSpPr>
            <a:endCxn id="35" idx="0"/>
          </p:cNvCxnSpPr>
          <p:nvPr/>
        </p:nvCxnSpPr>
        <p:spPr>
          <a:xfrm flipH="1">
            <a:off x="5580063" y="4260850"/>
            <a:ext cx="1317625" cy="863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a:off x="6897688" y="4260850"/>
            <a:ext cx="0" cy="14700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endCxn id="36" idx="0"/>
          </p:cNvCxnSpPr>
          <p:nvPr/>
        </p:nvCxnSpPr>
        <p:spPr>
          <a:xfrm>
            <a:off x="6897688" y="4260850"/>
            <a:ext cx="1431925" cy="863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3507" name="39 CuadroTexto"/>
          <p:cNvSpPr txBox="1">
            <a:spLocks noChangeArrowheads="1"/>
          </p:cNvSpPr>
          <p:nvPr/>
        </p:nvSpPr>
        <p:spPr bwMode="auto">
          <a:xfrm>
            <a:off x="6408738" y="4667250"/>
            <a:ext cx="1204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R" altLang="es-CR"/>
              <a:t>Revisa y Actualiza</a:t>
            </a:r>
          </a:p>
        </p:txBody>
      </p:sp>
      <p:sp>
        <p:nvSpPr>
          <p:cNvPr id="63508" name="27 CuadroTexto"/>
          <p:cNvSpPr txBox="1">
            <a:spLocks noChangeArrowheads="1"/>
          </p:cNvSpPr>
          <p:nvPr/>
        </p:nvSpPr>
        <p:spPr bwMode="auto">
          <a:xfrm>
            <a:off x="2195513" y="4483100"/>
            <a:ext cx="1546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R" altLang="es-CR"/>
              <a:t>Representa</a:t>
            </a:r>
          </a:p>
        </p:txBody>
      </p:sp>
      <p:sp>
        <p:nvSpPr>
          <p:cNvPr id="13" name="12 Explosión 2"/>
          <p:cNvSpPr/>
          <p:nvPr/>
        </p:nvSpPr>
        <p:spPr>
          <a:xfrm>
            <a:off x="84138" y="1273175"/>
            <a:ext cx="2500312" cy="1079500"/>
          </a:xfrm>
          <a:prstGeom prst="irregularSeal2">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s-CR" dirty="0"/>
              <a:t>Mapa Mental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5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49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50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350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8" grpId="0" animBg="1"/>
      <p:bldP spid="19" grpId="0" animBg="1"/>
      <p:bldP spid="63499" grpId="0"/>
      <p:bldP spid="63500" grpId="0"/>
      <p:bldP spid="34" grpId="0" animBg="1"/>
      <p:bldP spid="35" grpId="0" animBg="1"/>
      <p:bldP spid="36" grpId="0" animBg="1"/>
      <p:bldP spid="63507" grpId="0"/>
      <p:bldP spid="63508" grpId="0"/>
      <p:bldP spid="1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23850" y="2205038"/>
            <a:ext cx="3876675" cy="3724275"/>
          </a:xfrm>
        </p:spPr>
        <p:txBody>
          <a:bodyPr>
            <a:normAutofit fontScale="92500"/>
          </a:bodyPr>
          <a:lstStyle/>
          <a:p>
            <a:pPr marL="0" indent="0" algn="just">
              <a:lnSpc>
                <a:spcPct val="90000"/>
              </a:lnSpc>
              <a:buFont typeface="Arial" charset="0"/>
              <a:buNone/>
              <a:defRPr/>
            </a:pPr>
            <a:r>
              <a:rPr lang="es-CR" dirty="0" smtClean="0">
                <a:latin typeface="+mj-lt"/>
              </a:rPr>
              <a:t>Identifica, define, combina, unifica y coordina los distintos procesos y actividades de dirección de proyectos dentro de los Grupos de Procesos de Dirección de Proyectos.</a:t>
            </a:r>
          </a:p>
          <a:p>
            <a:pPr lvl="1" algn="just">
              <a:lnSpc>
                <a:spcPct val="90000"/>
              </a:lnSpc>
              <a:defRPr/>
            </a:pPr>
            <a:endParaRPr lang="es-CR" dirty="0" smtClean="0">
              <a:latin typeface="Arial Narrow" pitchFamily="34" charset="0"/>
            </a:endParaRPr>
          </a:p>
          <a:p>
            <a:pPr algn="just">
              <a:lnSpc>
                <a:spcPct val="90000"/>
              </a:lnSpc>
              <a:buFont typeface="Wingdings" pitchFamily="2" charset="2"/>
              <a:buNone/>
              <a:defRPr/>
            </a:pPr>
            <a:endParaRPr lang="es-CR" dirty="0" smtClean="0">
              <a:latin typeface="Arial Narrow" pitchFamily="34" charset="0"/>
            </a:endParaRPr>
          </a:p>
          <a:p>
            <a:pPr algn="just">
              <a:lnSpc>
                <a:spcPct val="90000"/>
              </a:lnSpc>
              <a:buFont typeface="Wingdings" pitchFamily="2" charset="2"/>
              <a:buChar char="q"/>
              <a:defRPr/>
            </a:pPr>
            <a:endParaRPr lang="es-CR" dirty="0" smtClean="0">
              <a:latin typeface="Arial Narrow" pitchFamily="34" charset="0"/>
            </a:endParaRPr>
          </a:p>
          <a:p>
            <a:pPr algn="just">
              <a:lnSpc>
                <a:spcPct val="90000"/>
              </a:lnSpc>
              <a:buFont typeface="Wingdings" pitchFamily="2" charset="2"/>
              <a:buChar char="q"/>
              <a:defRPr/>
            </a:pPr>
            <a:endParaRPr lang="es-ES" dirty="0" smtClean="0">
              <a:latin typeface="Arial Narrow" pitchFamily="34" charset="0"/>
            </a:endParaRPr>
          </a:p>
          <a:p>
            <a:pPr>
              <a:lnSpc>
                <a:spcPct val="90000"/>
              </a:lnSpc>
              <a:buFont typeface="Wingdings" pitchFamily="2" charset="2"/>
              <a:buChar char="q"/>
              <a:defRPr/>
            </a:pPr>
            <a:endParaRPr lang="es-ES" dirty="0" smtClean="0">
              <a:latin typeface="Arial Narrow" pitchFamily="34" charset="0"/>
            </a:endParaRPr>
          </a:p>
        </p:txBody>
      </p:sp>
      <p:pic>
        <p:nvPicPr>
          <p:cNvPr id="3075" name="3 Imagen" descr="integració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205038"/>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80521E-F869-44D9-A5F4-B1AA02161FB9}" type="datetime1">
              <a:rPr lang="es-ES" altLang="es-CR" sz="1200">
                <a:solidFill>
                  <a:schemeClr val="hlink"/>
                </a:solidFill>
              </a:rPr>
              <a:pPr eaLnBrk="1" hangingPunct="1"/>
              <a:t>20/10/2013</a:t>
            </a:fld>
            <a:endParaRPr lang="es-ES" altLang="es-CR" sz="1200">
              <a:solidFill>
                <a:schemeClr val="hlink"/>
              </a:solidFill>
            </a:endParaRPr>
          </a:p>
        </p:txBody>
      </p:sp>
      <p:sp>
        <p:nvSpPr>
          <p:cNvPr id="3077" name="Slide Number Placeholder 4"/>
          <p:cNvSpPr txBox="1">
            <a:spLocks noGrp="1"/>
          </p:cNvSpPr>
          <p:nvPr/>
        </p:nvSpPr>
        <p:spPr bwMode="auto">
          <a:xfrm>
            <a:off x="7848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A837D96-5844-48C3-990D-A40895D07A3F}" type="slidenum">
              <a:rPr lang="es-ES" altLang="es-CR" sz="1200">
                <a:solidFill>
                  <a:schemeClr val="hlink"/>
                </a:solidFill>
              </a:rPr>
              <a:pPr algn="r" eaLnBrk="1" hangingPunct="1"/>
              <a:t>106</a:t>
            </a:fld>
            <a:endParaRPr lang="es-ES" altLang="es-CR" sz="1200">
              <a:solidFill>
                <a:schemeClr val="hlink"/>
              </a:solidFill>
            </a:endParaRPr>
          </a:p>
        </p:txBody>
      </p:sp>
      <p:sp>
        <p:nvSpPr>
          <p:cNvPr id="6" name="5 Rectángulo"/>
          <p:cNvSpPr/>
          <p:nvPr/>
        </p:nvSpPr>
        <p:spPr>
          <a:xfrm>
            <a:off x="2262188" y="1536700"/>
            <a:ext cx="8331200" cy="523875"/>
          </a:xfrm>
          <a:prstGeom prst="rect">
            <a:avLst/>
          </a:prstGeom>
        </p:spPr>
        <p:txBody>
          <a:bodyPr>
            <a:spAutoFit/>
          </a:bodyPr>
          <a:lstStyle/>
          <a:p>
            <a:pPr algn="just">
              <a:defRPr/>
            </a:pPr>
            <a:r>
              <a:rPr lang="es-CR" sz="2800" b="1" dirty="0">
                <a:latin typeface="+mj-lt"/>
              </a:rPr>
              <a:t>Gestión de la Integración</a:t>
            </a:r>
            <a:endParaRPr lang="es-CR" sz="3200" b="1" dirty="0">
              <a:latin typeface="+mj-lt"/>
              <a:ea typeface="+mj-ea"/>
              <a:cs typeface="+mj-cs"/>
            </a:endParaRPr>
          </a:p>
        </p:txBody>
      </p:sp>
    </p:spTree>
    <p:extLst>
      <p:ext uri="{BB962C8B-B14F-4D97-AF65-F5344CB8AC3E}">
        <p14:creationId xmlns:p14="http://schemas.microsoft.com/office/powerpoint/2010/main" val="34919901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95288" y="2060575"/>
            <a:ext cx="3876675" cy="4151313"/>
          </a:xfrm>
        </p:spPr>
        <p:txBody>
          <a:bodyPr>
            <a:normAutofit fontScale="92500" lnSpcReduction="20000"/>
          </a:bodyPr>
          <a:lstStyle/>
          <a:p>
            <a:pPr marL="0" indent="0" algn="just">
              <a:lnSpc>
                <a:spcPct val="90000"/>
              </a:lnSpc>
              <a:buFont typeface="Arial" charset="0"/>
              <a:buNone/>
              <a:defRPr/>
            </a:pPr>
            <a:r>
              <a:rPr lang="es-CR" sz="3000" dirty="0" smtClean="0">
                <a:latin typeface="+mj-lt"/>
              </a:rPr>
              <a:t>Los productos entregables del proyecto también se deben integrar con las operaciones de la organización ejecutante o de la organización cliente, o con la planificación estratégica a largo plazo, que toma en cuenta los futuros problemas y oportunidades.</a:t>
            </a:r>
          </a:p>
          <a:p>
            <a:pPr lvl="1" algn="just">
              <a:lnSpc>
                <a:spcPct val="90000"/>
              </a:lnSpc>
              <a:defRPr/>
            </a:pPr>
            <a:endParaRPr lang="es-CR" dirty="0" smtClean="0">
              <a:latin typeface="Arial Narrow" pitchFamily="34" charset="0"/>
            </a:endParaRPr>
          </a:p>
          <a:p>
            <a:pPr algn="just">
              <a:lnSpc>
                <a:spcPct val="90000"/>
              </a:lnSpc>
              <a:buFont typeface="Wingdings" pitchFamily="2" charset="2"/>
              <a:buNone/>
              <a:defRPr/>
            </a:pPr>
            <a:endParaRPr lang="es-CR" dirty="0" smtClean="0">
              <a:latin typeface="Arial Narrow" pitchFamily="34" charset="0"/>
            </a:endParaRPr>
          </a:p>
          <a:p>
            <a:pPr algn="just">
              <a:lnSpc>
                <a:spcPct val="90000"/>
              </a:lnSpc>
              <a:buFont typeface="Wingdings" pitchFamily="2" charset="2"/>
              <a:buChar char="q"/>
              <a:defRPr/>
            </a:pPr>
            <a:endParaRPr lang="es-CR" dirty="0" smtClean="0">
              <a:latin typeface="Arial Narrow" pitchFamily="34" charset="0"/>
            </a:endParaRPr>
          </a:p>
          <a:p>
            <a:pPr algn="just">
              <a:lnSpc>
                <a:spcPct val="90000"/>
              </a:lnSpc>
              <a:buFont typeface="Wingdings" pitchFamily="2" charset="2"/>
              <a:buChar char="q"/>
              <a:defRPr/>
            </a:pPr>
            <a:endParaRPr lang="es-ES" dirty="0" smtClean="0">
              <a:latin typeface="Arial Narrow" pitchFamily="34" charset="0"/>
            </a:endParaRPr>
          </a:p>
          <a:p>
            <a:pPr>
              <a:lnSpc>
                <a:spcPct val="90000"/>
              </a:lnSpc>
              <a:buFont typeface="Wingdings" pitchFamily="2" charset="2"/>
              <a:buChar char="q"/>
              <a:defRPr/>
            </a:pPr>
            <a:endParaRPr lang="es-ES" dirty="0" smtClean="0">
              <a:latin typeface="Arial Narrow" pitchFamily="34" charset="0"/>
            </a:endParaRPr>
          </a:p>
        </p:txBody>
      </p:sp>
      <p:pic>
        <p:nvPicPr>
          <p:cNvPr id="4099" name="3 Imagen"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030413"/>
            <a:ext cx="3929062"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10F07B-259F-40EA-9AC8-BE855727E8E1}" type="datetime1">
              <a:rPr lang="es-ES" altLang="es-CR" sz="1200">
                <a:solidFill>
                  <a:schemeClr val="hlink"/>
                </a:solidFill>
              </a:rPr>
              <a:pPr eaLnBrk="1" hangingPunct="1"/>
              <a:t>20/10/2013</a:t>
            </a:fld>
            <a:endParaRPr lang="es-ES" altLang="es-CR" sz="1200">
              <a:solidFill>
                <a:schemeClr val="hlink"/>
              </a:solidFill>
            </a:endParaRPr>
          </a:p>
        </p:txBody>
      </p:sp>
      <p:sp>
        <p:nvSpPr>
          <p:cNvPr id="4101" name="Slide Number Placeholder 4"/>
          <p:cNvSpPr txBox="1">
            <a:spLocks noGrp="1"/>
          </p:cNvSpPr>
          <p:nvPr/>
        </p:nvSpPr>
        <p:spPr bwMode="auto">
          <a:xfrm>
            <a:off x="7848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6050B55-2EF4-497A-84B5-1BC6605DD6E3}" type="slidenum">
              <a:rPr lang="es-ES" altLang="es-CR" sz="1200">
                <a:solidFill>
                  <a:schemeClr val="hlink"/>
                </a:solidFill>
              </a:rPr>
              <a:pPr algn="r" eaLnBrk="1" hangingPunct="1"/>
              <a:t>107</a:t>
            </a:fld>
            <a:endParaRPr lang="es-ES" altLang="es-CR" sz="1200">
              <a:solidFill>
                <a:schemeClr val="hlink"/>
              </a:solidFill>
            </a:endParaRPr>
          </a:p>
        </p:txBody>
      </p:sp>
      <p:sp>
        <p:nvSpPr>
          <p:cNvPr id="6" name="5 Rectángulo"/>
          <p:cNvSpPr/>
          <p:nvPr/>
        </p:nvSpPr>
        <p:spPr>
          <a:xfrm>
            <a:off x="1908175" y="1412875"/>
            <a:ext cx="8329613" cy="523875"/>
          </a:xfrm>
          <a:prstGeom prst="rect">
            <a:avLst/>
          </a:prstGeom>
        </p:spPr>
        <p:txBody>
          <a:bodyPr>
            <a:spAutoFit/>
          </a:bodyPr>
          <a:lstStyle/>
          <a:p>
            <a:pPr algn="just">
              <a:defRPr/>
            </a:pPr>
            <a:r>
              <a:rPr lang="es-CR" sz="2800" b="1" dirty="0">
                <a:latin typeface="+mj-lt"/>
              </a:rPr>
              <a:t>Gestión de la Integración</a:t>
            </a:r>
            <a:endParaRPr lang="es-CR" sz="3200" b="1" dirty="0">
              <a:latin typeface="+mj-lt"/>
              <a:ea typeface="+mj-ea"/>
              <a:cs typeface="+mj-cs"/>
            </a:endParaRPr>
          </a:p>
        </p:txBody>
      </p:sp>
    </p:spTree>
    <p:extLst>
      <p:ext uri="{BB962C8B-B14F-4D97-AF65-F5344CB8AC3E}">
        <p14:creationId xmlns:p14="http://schemas.microsoft.com/office/powerpoint/2010/main" val="2721705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smtClean="0">
                <a:latin typeface="+mj-lt"/>
              </a:rPr>
              <a:t>SELECCIÓN DE PROYECTOS. Valor Presente (PV)</a:t>
            </a:r>
            <a:endParaRPr lang="es-CR" sz="2800" b="1" dirty="0">
              <a:latin typeface="+mj-lt"/>
              <a:ea typeface="+mj-ea"/>
              <a:cs typeface="+mj-cs"/>
            </a:endParaRPr>
          </a:p>
        </p:txBody>
      </p:sp>
      <p:sp>
        <p:nvSpPr>
          <p:cNvPr id="2" name="1 Rectángulo"/>
          <p:cNvSpPr/>
          <p:nvPr/>
        </p:nvSpPr>
        <p:spPr>
          <a:xfrm>
            <a:off x="295275" y="2065338"/>
            <a:ext cx="8453438" cy="3416320"/>
          </a:xfrm>
          <a:prstGeom prst="rect">
            <a:avLst/>
          </a:prstGeom>
        </p:spPr>
        <p:txBody>
          <a:bodyPr>
            <a:spAutoFit/>
          </a:bodyPr>
          <a:lstStyle/>
          <a:p>
            <a:pPr algn="just"/>
            <a:r>
              <a:rPr lang="es-CR" sz="2400" dirty="0" err="1">
                <a:latin typeface="+mn-lt"/>
              </a:rPr>
              <a:t>Módelo</a:t>
            </a:r>
            <a:r>
              <a:rPr lang="es-CR" sz="2400" dirty="0">
                <a:latin typeface="+mn-lt"/>
              </a:rPr>
              <a:t> Económico para Selección de Proyectos que proyecta cuanto valdrá a futuro el dinero invertido de hoy a una tasa de interés dada. </a:t>
            </a:r>
          </a:p>
          <a:p>
            <a:r>
              <a:rPr lang="es-CR" sz="2400" dirty="0">
                <a:latin typeface="+mn-lt"/>
              </a:rPr>
              <a:t> </a:t>
            </a:r>
          </a:p>
          <a:p>
            <a:r>
              <a:rPr lang="es-CR" sz="2400" dirty="0">
                <a:latin typeface="+mn-lt"/>
              </a:rPr>
              <a:t>Fórmula:    PV = FV / (1 + </a:t>
            </a:r>
            <a:r>
              <a:rPr lang="es-CR" sz="2400" dirty="0" smtClean="0">
                <a:latin typeface="+mn-lt"/>
              </a:rPr>
              <a:t>k)</a:t>
            </a:r>
            <a:r>
              <a:rPr lang="es-CR" sz="2400" baseline="30000" dirty="0" smtClean="0">
                <a:latin typeface="+mn-lt"/>
              </a:rPr>
              <a:t>n</a:t>
            </a:r>
            <a:endParaRPr lang="es-CR" sz="2400" dirty="0">
              <a:latin typeface="+mn-lt"/>
            </a:endParaRPr>
          </a:p>
          <a:p>
            <a:r>
              <a:rPr lang="es-CR" sz="2400" dirty="0" smtClean="0">
                <a:latin typeface="+mn-lt"/>
              </a:rPr>
              <a:t>donde</a:t>
            </a:r>
            <a:r>
              <a:rPr lang="es-CR" sz="2400" dirty="0">
                <a:latin typeface="+mn-lt"/>
              </a:rPr>
              <a:t>:   PV es el Valor </a:t>
            </a:r>
            <a:r>
              <a:rPr lang="es-CR" sz="2400" dirty="0" smtClean="0">
                <a:latin typeface="+mn-lt"/>
              </a:rPr>
              <a:t>Presente</a:t>
            </a:r>
          </a:p>
          <a:p>
            <a:r>
              <a:rPr lang="es-CR" sz="2400" dirty="0" smtClean="0">
                <a:latin typeface="+mn-lt"/>
              </a:rPr>
              <a:t>FV </a:t>
            </a:r>
            <a:r>
              <a:rPr lang="es-CR" sz="2400" dirty="0">
                <a:latin typeface="+mn-lt"/>
              </a:rPr>
              <a:t>es el Valor Futuro</a:t>
            </a:r>
          </a:p>
          <a:p>
            <a:r>
              <a:rPr lang="es-CR" sz="2400" dirty="0" smtClean="0">
                <a:latin typeface="+mn-lt"/>
              </a:rPr>
              <a:t>k </a:t>
            </a:r>
            <a:r>
              <a:rPr lang="es-CR" sz="2400" dirty="0">
                <a:latin typeface="+mn-lt"/>
              </a:rPr>
              <a:t>es la tasa de interés de la inversión </a:t>
            </a:r>
          </a:p>
          <a:p>
            <a:r>
              <a:rPr lang="es-CR" sz="2400" dirty="0" smtClean="0">
                <a:latin typeface="+mn-lt"/>
              </a:rPr>
              <a:t>n </a:t>
            </a:r>
            <a:r>
              <a:rPr lang="es-CR" sz="2400" dirty="0">
                <a:latin typeface="+mn-lt"/>
              </a:rPr>
              <a:t>es la cantidad de años de la proyección            </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108</a:t>
            </a:fld>
            <a:endParaRPr lang="es-ES" altLang="es-CR" sz="1200">
              <a:solidFill>
                <a:schemeClr val="hlink"/>
              </a:solidFill>
            </a:endParaRPr>
          </a:p>
        </p:txBody>
      </p:sp>
    </p:spTree>
    <p:extLst>
      <p:ext uri="{BB962C8B-B14F-4D97-AF65-F5344CB8AC3E}">
        <p14:creationId xmlns:p14="http://schemas.microsoft.com/office/powerpoint/2010/main" val="111731910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a:t>SELECCIÓN DE PROYECTOS. </a:t>
            </a:r>
            <a:r>
              <a:rPr lang="es-CR" sz="2400" b="1" dirty="0" smtClean="0">
                <a:latin typeface="+mj-lt"/>
              </a:rPr>
              <a:t>Valor Presente (PV)</a:t>
            </a:r>
            <a:endParaRPr lang="es-CR" sz="2800" b="1" dirty="0">
              <a:latin typeface="+mj-lt"/>
              <a:ea typeface="+mj-ea"/>
              <a:cs typeface="+mj-cs"/>
            </a:endParaRPr>
          </a:p>
        </p:txBody>
      </p:sp>
      <p:sp>
        <p:nvSpPr>
          <p:cNvPr id="2" name="1 Rectángulo"/>
          <p:cNvSpPr/>
          <p:nvPr/>
        </p:nvSpPr>
        <p:spPr>
          <a:xfrm>
            <a:off x="295275" y="2065338"/>
            <a:ext cx="8453438" cy="2677656"/>
          </a:xfrm>
          <a:prstGeom prst="rect">
            <a:avLst/>
          </a:prstGeom>
        </p:spPr>
        <p:txBody>
          <a:bodyPr>
            <a:spAutoFit/>
          </a:bodyPr>
          <a:lstStyle/>
          <a:p>
            <a:pPr algn="just"/>
            <a:r>
              <a:rPr lang="es-CR" sz="2400" dirty="0">
                <a:latin typeface="+mn-lt"/>
              </a:rPr>
              <a:t>Ejemplo:</a:t>
            </a:r>
          </a:p>
          <a:p>
            <a:pPr algn="just"/>
            <a:r>
              <a:rPr lang="es-CR" sz="2400" dirty="0" smtClean="0">
                <a:latin typeface="+mn-lt"/>
              </a:rPr>
              <a:t>¿</a:t>
            </a:r>
            <a:r>
              <a:rPr lang="es-CR" sz="2400" dirty="0">
                <a:latin typeface="+mn-lt"/>
              </a:rPr>
              <a:t>Cuál es el valor que tendrá dentro de dos años una inversión de $1.000 hoy si la tasa de interés se mantiene al 10%?</a:t>
            </a:r>
          </a:p>
          <a:p>
            <a:pPr algn="just"/>
            <a:r>
              <a:rPr lang="es-CR" sz="2400" dirty="0">
                <a:latin typeface="+mn-lt"/>
              </a:rPr>
              <a:t>Entonces, 1000 = FV / (1 + 0,10)</a:t>
            </a:r>
            <a:r>
              <a:rPr lang="es-CR" sz="2400" baseline="30000" dirty="0">
                <a:latin typeface="+mn-lt"/>
              </a:rPr>
              <a:t>2</a:t>
            </a:r>
            <a:endParaRPr lang="es-CR" sz="2400" dirty="0">
              <a:latin typeface="+mn-lt"/>
            </a:endParaRPr>
          </a:p>
          <a:p>
            <a:pPr algn="just"/>
            <a:r>
              <a:rPr lang="es-CR" sz="2400" dirty="0">
                <a:latin typeface="+mn-lt"/>
              </a:rPr>
              <a:t>FV = $1.210</a:t>
            </a:r>
          </a:p>
          <a:p>
            <a:pPr algn="just"/>
            <a:r>
              <a:rPr lang="es-CR" sz="2400" dirty="0">
                <a:latin typeface="+mn-lt"/>
              </a:rPr>
              <a:t>Respuesta: Si invierto $1000 hoy a una tasa de interés anual de 10%, dentro de dos años serán $1210. </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109</a:t>
            </a:fld>
            <a:endParaRPr lang="es-ES" altLang="es-CR" sz="1200">
              <a:solidFill>
                <a:schemeClr val="hlink"/>
              </a:solidFill>
            </a:endParaRPr>
          </a:p>
        </p:txBody>
      </p:sp>
    </p:spTree>
    <p:extLst>
      <p:ext uri="{BB962C8B-B14F-4D97-AF65-F5344CB8AC3E}">
        <p14:creationId xmlns:p14="http://schemas.microsoft.com/office/powerpoint/2010/main" val="1299139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52913" y="2578100"/>
            <a:ext cx="4392612" cy="1944688"/>
          </a:xfrm>
        </p:spPr>
        <p:txBody>
          <a:bodyPr>
            <a:normAutofit fontScale="90000"/>
          </a:bodyPr>
          <a:lstStyle/>
          <a:p>
            <a:pPr>
              <a:defRPr/>
            </a:pPr>
            <a:r>
              <a:rPr lang="es-CR" sz="3100" b="1" dirty="0" smtClean="0"/>
              <a:t>¿Cuál es la distribución de las preguntas</a:t>
            </a:r>
            <a:br>
              <a:rPr lang="es-CR" sz="3100" b="1" dirty="0" smtClean="0"/>
            </a:br>
            <a:r>
              <a:rPr lang="es-CR" sz="3100" b="1" dirty="0" smtClean="0"/>
              <a:t>del examen para la certificación del CAPM?</a:t>
            </a:r>
            <a:r>
              <a:rPr lang="es-CR" b="1" dirty="0" smtClean="0"/>
              <a:t/>
            </a:r>
            <a:br>
              <a:rPr lang="es-CR" b="1" dirty="0" smtClean="0"/>
            </a:br>
            <a:endParaRPr lang="es-CR" b="1" dirty="0"/>
          </a:p>
        </p:txBody>
      </p:sp>
      <p:sp>
        <p:nvSpPr>
          <p:cNvPr id="12291" name="1 Título"/>
          <p:cNvSpPr txBox="1">
            <a:spLocks/>
          </p:cNvSpPr>
          <p:nvPr/>
        </p:nvSpPr>
        <p:spPr bwMode="auto">
          <a:xfrm>
            <a:off x="436563" y="4092575"/>
            <a:ext cx="820896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a:p>
            <a:pPr algn="just" eaLnBrk="1" hangingPunct="1"/>
            <a:endParaRPr lang="es-CR" altLang="es-CR" sz="2800">
              <a:latin typeface="Calibri" pitchFamily="34" charset="0"/>
            </a:endParaRPr>
          </a:p>
        </p:txBody>
      </p:sp>
      <p:sp>
        <p:nvSpPr>
          <p:cNvPr id="12292"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graphicFrame>
        <p:nvGraphicFramePr>
          <p:cNvPr id="3" name="2 Tabla"/>
          <p:cNvGraphicFramePr>
            <a:graphicFrameLocks noGrp="1"/>
          </p:cNvGraphicFramePr>
          <p:nvPr/>
        </p:nvGraphicFramePr>
        <p:xfrm>
          <a:off x="457200" y="1341438"/>
          <a:ext cx="3486150" cy="5029203"/>
        </p:xfrm>
        <a:graphic>
          <a:graphicData uri="http://schemas.openxmlformats.org/drawingml/2006/table">
            <a:tbl>
              <a:tblPr firstRow="1" bandRow="1">
                <a:tableStyleId>{5C22544A-7EE6-4342-B048-85BDC9FD1C3A}</a:tableStyleId>
              </a:tblPr>
              <a:tblGrid>
                <a:gridCol w="1743075"/>
                <a:gridCol w="1743075"/>
              </a:tblGrid>
              <a:tr h="640107">
                <a:tc>
                  <a:txBody>
                    <a:bodyPr/>
                    <a:lstStyle/>
                    <a:p>
                      <a:pPr algn="ctr"/>
                      <a:r>
                        <a:rPr lang="es-CR" sz="1800" dirty="0" smtClean="0"/>
                        <a:t>Capítulos del PMBOK Guide</a:t>
                      </a:r>
                      <a:endParaRPr lang="es-CR" sz="1800" dirty="0"/>
                    </a:p>
                  </a:txBody>
                  <a:tcPr marL="91417" marR="91417" marT="45704" marB="45704"/>
                </a:tc>
                <a:tc>
                  <a:txBody>
                    <a:bodyPr/>
                    <a:lstStyle/>
                    <a:p>
                      <a:pPr algn="ctr"/>
                      <a:r>
                        <a:rPr lang="es-CR" sz="1800" dirty="0" smtClean="0"/>
                        <a:t>Porcentaje de Preguntas</a:t>
                      </a:r>
                      <a:endParaRPr lang="es-CR" sz="1800" dirty="0"/>
                    </a:p>
                  </a:txBody>
                  <a:tcPr marL="91417" marR="91417" marT="45704" marB="45704"/>
                </a:tc>
              </a:tr>
              <a:tr h="365758">
                <a:tc>
                  <a:txBody>
                    <a:bodyPr/>
                    <a:lstStyle/>
                    <a:p>
                      <a:pPr algn="ctr"/>
                      <a:r>
                        <a:rPr lang="es-CR" sz="1800" dirty="0" smtClean="0"/>
                        <a:t>3</a:t>
                      </a:r>
                      <a:endParaRPr lang="es-CR" sz="1800" dirty="0"/>
                    </a:p>
                  </a:txBody>
                  <a:tcPr marL="91417" marR="91417"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dirty="0" smtClean="0"/>
                        <a:t>15%</a:t>
                      </a:r>
                    </a:p>
                  </a:txBody>
                  <a:tcPr marL="91417" marR="91417" marT="45704" marB="45704"/>
                </a:tc>
              </a:tr>
              <a:tr h="365758">
                <a:tc>
                  <a:txBody>
                    <a:bodyPr/>
                    <a:lstStyle/>
                    <a:p>
                      <a:pPr algn="ctr"/>
                      <a:r>
                        <a:rPr lang="es-CR" sz="1800" dirty="0" smtClean="0"/>
                        <a:t>4</a:t>
                      </a:r>
                      <a:endParaRPr lang="es-CR" sz="1800" dirty="0"/>
                    </a:p>
                  </a:txBody>
                  <a:tcPr marL="91417" marR="91417"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dirty="0" smtClean="0"/>
                        <a:t>12%</a:t>
                      </a:r>
                    </a:p>
                  </a:txBody>
                  <a:tcPr marL="91417" marR="91417" marT="45704" marB="45704"/>
                </a:tc>
              </a:tr>
              <a:tr h="365758">
                <a:tc>
                  <a:txBody>
                    <a:bodyPr/>
                    <a:lstStyle/>
                    <a:p>
                      <a:pPr algn="ctr"/>
                      <a:r>
                        <a:rPr lang="es-CR" sz="1800" dirty="0" smtClean="0"/>
                        <a:t>5</a:t>
                      </a:r>
                      <a:endParaRPr lang="es-CR" sz="1800" dirty="0"/>
                    </a:p>
                  </a:txBody>
                  <a:tcPr marL="91417" marR="91417" marT="45704" marB="45704"/>
                </a:tc>
                <a:tc>
                  <a:txBody>
                    <a:bodyPr/>
                    <a:lstStyle/>
                    <a:p>
                      <a:pPr algn="ctr"/>
                      <a:r>
                        <a:rPr lang="es-CR" sz="1800" dirty="0" smtClean="0"/>
                        <a:t>11%</a:t>
                      </a:r>
                      <a:endParaRPr lang="es-CR" sz="1800" dirty="0"/>
                    </a:p>
                  </a:txBody>
                  <a:tcPr marL="91417" marR="91417" marT="45704" marB="45704"/>
                </a:tc>
              </a:tr>
              <a:tr h="365758">
                <a:tc>
                  <a:txBody>
                    <a:bodyPr/>
                    <a:lstStyle/>
                    <a:p>
                      <a:pPr algn="ctr"/>
                      <a:r>
                        <a:rPr lang="es-CR" sz="1800" dirty="0" smtClean="0"/>
                        <a:t>6</a:t>
                      </a:r>
                      <a:endParaRPr lang="es-CR" sz="1800" dirty="0"/>
                    </a:p>
                  </a:txBody>
                  <a:tcPr marL="91417" marR="91417" marT="45704" marB="45704"/>
                </a:tc>
                <a:tc>
                  <a:txBody>
                    <a:bodyPr/>
                    <a:lstStyle/>
                    <a:p>
                      <a:pPr algn="ctr"/>
                      <a:r>
                        <a:rPr lang="es-CR" sz="1800" dirty="0" smtClean="0"/>
                        <a:t>12%</a:t>
                      </a:r>
                      <a:endParaRPr lang="es-CR" sz="1800" dirty="0"/>
                    </a:p>
                  </a:txBody>
                  <a:tcPr marL="91417" marR="91417" marT="45704" marB="45704"/>
                </a:tc>
              </a:tr>
              <a:tr h="365758">
                <a:tc>
                  <a:txBody>
                    <a:bodyPr/>
                    <a:lstStyle/>
                    <a:p>
                      <a:pPr algn="ctr"/>
                      <a:r>
                        <a:rPr lang="es-CR" sz="1800" dirty="0" smtClean="0"/>
                        <a:t>7</a:t>
                      </a:r>
                      <a:endParaRPr lang="es-CR" sz="1800" dirty="0"/>
                    </a:p>
                  </a:txBody>
                  <a:tcPr marL="91417" marR="91417"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dirty="0" smtClean="0"/>
                        <a:t>7%</a:t>
                      </a:r>
                    </a:p>
                  </a:txBody>
                  <a:tcPr marL="91417" marR="91417" marT="45704" marB="45704"/>
                </a:tc>
              </a:tr>
              <a:tr h="365758">
                <a:tc>
                  <a:txBody>
                    <a:bodyPr/>
                    <a:lstStyle/>
                    <a:p>
                      <a:pPr algn="ctr"/>
                      <a:r>
                        <a:rPr lang="es-CR" sz="1800" dirty="0" smtClean="0"/>
                        <a:t>8</a:t>
                      </a:r>
                      <a:endParaRPr lang="es-CR" sz="1800" dirty="0"/>
                    </a:p>
                  </a:txBody>
                  <a:tcPr marL="91417" marR="91417"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dirty="0" smtClean="0"/>
                        <a:t>6%</a:t>
                      </a:r>
                    </a:p>
                  </a:txBody>
                  <a:tcPr marL="91417" marR="91417" marT="45704" marB="45704"/>
                </a:tc>
              </a:tr>
              <a:tr h="365758">
                <a:tc>
                  <a:txBody>
                    <a:bodyPr/>
                    <a:lstStyle/>
                    <a:p>
                      <a:pPr algn="ctr"/>
                      <a:r>
                        <a:rPr lang="es-CR" sz="1800" dirty="0" smtClean="0"/>
                        <a:t>9</a:t>
                      </a:r>
                      <a:endParaRPr lang="es-CR" sz="1800" dirty="0"/>
                    </a:p>
                  </a:txBody>
                  <a:tcPr marL="91417" marR="91417" marT="45704" marB="45704"/>
                </a:tc>
                <a:tc>
                  <a:txBody>
                    <a:bodyPr/>
                    <a:lstStyle/>
                    <a:p>
                      <a:pPr algn="ctr"/>
                      <a:r>
                        <a:rPr lang="es-CR" sz="1800" dirty="0" smtClean="0"/>
                        <a:t>8%</a:t>
                      </a:r>
                      <a:endParaRPr lang="es-CR" sz="1800" dirty="0"/>
                    </a:p>
                  </a:txBody>
                  <a:tcPr marL="91417" marR="91417" marT="45704" marB="45704"/>
                </a:tc>
              </a:tr>
              <a:tr h="365758">
                <a:tc>
                  <a:txBody>
                    <a:bodyPr/>
                    <a:lstStyle/>
                    <a:p>
                      <a:pPr algn="ctr"/>
                      <a:r>
                        <a:rPr lang="es-CR" sz="1800" dirty="0" smtClean="0"/>
                        <a:t>10</a:t>
                      </a:r>
                      <a:endParaRPr lang="es-CR" sz="1800" dirty="0"/>
                    </a:p>
                  </a:txBody>
                  <a:tcPr marL="91417" marR="91417" marT="45704" marB="45704"/>
                </a:tc>
                <a:tc>
                  <a:txBody>
                    <a:bodyPr/>
                    <a:lstStyle/>
                    <a:p>
                      <a:pPr algn="ctr"/>
                      <a:r>
                        <a:rPr lang="es-CR" sz="1800" dirty="0" smtClean="0"/>
                        <a:t>6%</a:t>
                      </a:r>
                      <a:endParaRPr lang="es-CR" sz="1800" dirty="0"/>
                    </a:p>
                  </a:txBody>
                  <a:tcPr marL="91417" marR="91417" marT="45704" marB="45704"/>
                </a:tc>
              </a:tr>
              <a:tr h="365758">
                <a:tc>
                  <a:txBody>
                    <a:bodyPr/>
                    <a:lstStyle/>
                    <a:p>
                      <a:pPr algn="ctr"/>
                      <a:r>
                        <a:rPr lang="es-CR" sz="1800" dirty="0" smtClean="0"/>
                        <a:t>11</a:t>
                      </a:r>
                      <a:endParaRPr lang="es-CR" sz="1800" dirty="0"/>
                    </a:p>
                  </a:txBody>
                  <a:tcPr marL="91417" marR="91417"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dirty="0" smtClean="0"/>
                        <a:t>9%</a:t>
                      </a:r>
                    </a:p>
                  </a:txBody>
                  <a:tcPr marL="91417" marR="91417" marT="45704" marB="45704"/>
                </a:tc>
              </a:tr>
              <a:tr h="365758">
                <a:tc>
                  <a:txBody>
                    <a:bodyPr/>
                    <a:lstStyle/>
                    <a:p>
                      <a:pPr algn="ctr"/>
                      <a:r>
                        <a:rPr lang="es-CR" sz="1800" dirty="0" smtClean="0"/>
                        <a:t>12</a:t>
                      </a:r>
                      <a:endParaRPr lang="es-CR" sz="1800" dirty="0"/>
                    </a:p>
                  </a:txBody>
                  <a:tcPr marL="91417" marR="91417"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dirty="0" smtClean="0"/>
                        <a:t>7%</a:t>
                      </a:r>
                    </a:p>
                  </a:txBody>
                  <a:tcPr marL="91417" marR="91417" marT="45704" marB="45704"/>
                </a:tc>
              </a:tr>
              <a:tr h="365758">
                <a:tc>
                  <a:txBody>
                    <a:bodyPr/>
                    <a:lstStyle/>
                    <a:p>
                      <a:pPr algn="ctr"/>
                      <a:r>
                        <a:rPr lang="es-CR" sz="1800" dirty="0" smtClean="0"/>
                        <a:t>13</a:t>
                      </a:r>
                      <a:endParaRPr lang="es-CR" sz="1800" dirty="0"/>
                    </a:p>
                  </a:txBody>
                  <a:tcPr marL="91417" marR="91417" marT="45704" marB="45704"/>
                </a:tc>
                <a:tc>
                  <a:txBody>
                    <a:bodyPr/>
                    <a:lstStyle/>
                    <a:p>
                      <a:pPr algn="ctr"/>
                      <a:r>
                        <a:rPr lang="es-CR" sz="1800" dirty="0" smtClean="0"/>
                        <a:t>7%</a:t>
                      </a:r>
                    </a:p>
                  </a:txBody>
                  <a:tcPr marL="91417" marR="91417" marT="45704" marB="45704"/>
                </a:tc>
              </a:tr>
              <a:tr h="365758">
                <a:tc>
                  <a:txBody>
                    <a:bodyPr/>
                    <a:lstStyle/>
                    <a:p>
                      <a:pPr algn="ctr"/>
                      <a:r>
                        <a:rPr lang="es-CR" sz="1800" dirty="0" smtClean="0"/>
                        <a:t>Total</a:t>
                      </a:r>
                      <a:endParaRPr lang="es-CR" sz="1800" dirty="0"/>
                    </a:p>
                  </a:txBody>
                  <a:tcPr marL="91417" marR="91417" marT="45704" marB="45704"/>
                </a:tc>
                <a:tc>
                  <a:txBody>
                    <a:bodyPr/>
                    <a:lstStyle/>
                    <a:p>
                      <a:pPr algn="ctr"/>
                      <a:r>
                        <a:rPr lang="es-CR" sz="1800" dirty="0" smtClean="0"/>
                        <a:t>100%</a:t>
                      </a:r>
                    </a:p>
                  </a:txBody>
                  <a:tcPr marL="91417" marR="91417" marT="45704" marB="45704"/>
                </a:tc>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a:t>SELECCIÓN DE PROYECTOS. </a:t>
            </a:r>
            <a:r>
              <a:rPr lang="es-CR" sz="2400" b="1" dirty="0" smtClean="0">
                <a:latin typeface="+mj-lt"/>
              </a:rPr>
              <a:t>Valor Presente (PV)</a:t>
            </a:r>
            <a:endParaRPr lang="es-CR" sz="2800" b="1" dirty="0">
              <a:latin typeface="+mj-lt"/>
              <a:ea typeface="+mj-ea"/>
              <a:cs typeface="+mj-cs"/>
            </a:endParaRPr>
          </a:p>
        </p:txBody>
      </p:sp>
      <p:sp>
        <p:nvSpPr>
          <p:cNvPr id="2" name="1 Rectángulo"/>
          <p:cNvSpPr/>
          <p:nvPr/>
        </p:nvSpPr>
        <p:spPr>
          <a:xfrm>
            <a:off x="295275" y="2065338"/>
            <a:ext cx="8453438" cy="3046988"/>
          </a:xfrm>
          <a:prstGeom prst="rect">
            <a:avLst/>
          </a:prstGeom>
        </p:spPr>
        <p:txBody>
          <a:bodyPr>
            <a:spAutoFit/>
          </a:bodyPr>
          <a:lstStyle/>
          <a:p>
            <a:pPr algn="just"/>
            <a:r>
              <a:rPr lang="es-CR" sz="2400" dirty="0">
                <a:latin typeface="+mn-lt"/>
              </a:rPr>
              <a:t>Ejemplo:</a:t>
            </a:r>
          </a:p>
          <a:p>
            <a:pPr lvl="0" algn="just"/>
            <a:r>
              <a:rPr lang="es-CR" sz="2400" dirty="0">
                <a:latin typeface="+mn-lt"/>
              </a:rPr>
              <a:t>¿Si al cabo de tres años de inversión a una tasa de interés del 8% se tienen $5.000 de cuánto debió haber sido el monto originalmente invertido?</a:t>
            </a:r>
          </a:p>
          <a:p>
            <a:pPr algn="just"/>
            <a:r>
              <a:rPr lang="es-CR" sz="2400" dirty="0">
                <a:latin typeface="+mn-lt"/>
              </a:rPr>
              <a:t>Entonces, PV = 5000 / (1 + 0,08)3</a:t>
            </a:r>
          </a:p>
          <a:p>
            <a:pPr algn="just"/>
            <a:r>
              <a:rPr lang="es-CR" sz="2400" dirty="0">
                <a:latin typeface="+mn-lt"/>
              </a:rPr>
              <a:t>FV = $3.969,16</a:t>
            </a:r>
          </a:p>
          <a:p>
            <a:pPr algn="just"/>
            <a:r>
              <a:rPr lang="es-CR" sz="2400" dirty="0">
                <a:latin typeface="+mn-lt"/>
              </a:rPr>
              <a:t>Respuesta: Al cabo de tres años y a una tasa de interés anual de 8%, $3.969,16 llegan a ser $5000. </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110</a:t>
            </a:fld>
            <a:endParaRPr lang="es-ES" altLang="es-CR" sz="1200">
              <a:solidFill>
                <a:schemeClr val="hlink"/>
              </a:solidFill>
            </a:endParaRPr>
          </a:p>
        </p:txBody>
      </p:sp>
    </p:spTree>
    <p:extLst>
      <p:ext uri="{BB962C8B-B14F-4D97-AF65-F5344CB8AC3E}">
        <p14:creationId xmlns:p14="http://schemas.microsoft.com/office/powerpoint/2010/main" val="271295311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a:t>SELECCIÓN DE PROYECTOS. </a:t>
            </a:r>
            <a:r>
              <a:rPr lang="es-CR" sz="2400" b="1" dirty="0" smtClean="0">
                <a:latin typeface="+mj-lt"/>
              </a:rPr>
              <a:t>Valor Actual Neto VAN (NPV)</a:t>
            </a:r>
            <a:endParaRPr lang="es-CR" sz="2800" b="1" dirty="0">
              <a:latin typeface="+mj-lt"/>
              <a:ea typeface="+mj-ea"/>
              <a:cs typeface="+mj-cs"/>
            </a:endParaRPr>
          </a:p>
        </p:txBody>
      </p:sp>
      <p:sp>
        <p:nvSpPr>
          <p:cNvPr id="2" name="1 Rectángulo"/>
          <p:cNvSpPr/>
          <p:nvPr/>
        </p:nvSpPr>
        <p:spPr>
          <a:xfrm>
            <a:off x="295275" y="2065338"/>
            <a:ext cx="8453438" cy="2677656"/>
          </a:xfrm>
          <a:prstGeom prst="rect">
            <a:avLst/>
          </a:prstGeom>
        </p:spPr>
        <p:txBody>
          <a:bodyPr>
            <a:spAutoFit/>
          </a:bodyPr>
          <a:lstStyle/>
          <a:p>
            <a:pPr algn="just"/>
            <a:r>
              <a:rPr lang="es-CR" sz="2400" dirty="0" err="1" smtClean="0">
                <a:latin typeface="+mn-lt"/>
              </a:rPr>
              <a:t>Módelo</a:t>
            </a:r>
            <a:r>
              <a:rPr lang="es-CR" sz="2400" dirty="0" smtClean="0">
                <a:latin typeface="+mn-lt"/>
              </a:rPr>
              <a:t> </a:t>
            </a:r>
            <a:r>
              <a:rPr lang="es-CR" sz="2400" dirty="0">
                <a:latin typeface="+mn-lt"/>
              </a:rPr>
              <a:t>e</a:t>
            </a:r>
            <a:r>
              <a:rPr lang="es-CR" sz="2400" dirty="0" smtClean="0">
                <a:latin typeface="+mn-lt"/>
              </a:rPr>
              <a:t>conómico </a:t>
            </a:r>
            <a:r>
              <a:rPr lang="es-CR" sz="2400" dirty="0">
                <a:latin typeface="+mn-lt"/>
              </a:rPr>
              <a:t>para </a:t>
            </a:r>
            <a:r>
              <a:rPr lang="es-CR" sz="2400" dirty="0" smtClean="0">
                <a:latin typeface="+mn-lt"/>
              </a:rPr>
              <a:t>selección </a:t>
            </a:r>
            <a:r>
              <a:rPr lang="es-CR" sz="2400" dirty="0">
                <a:latin typeface="+mn-lt"/>
              </a:rPr>
              <a:t>de </a:t>
            </a:r>
            <a:r>
              <a:rPr lang="es-CR" sz="2400" dirty="0" smtClean="0">
                <a:latin typeface="+mn-lt"/>
              </a:rPr>
              <a:t>proyectos </a:t>
            </a:r>
            <a:r>
              <a:rPr lang="es-CR" sz="2400" dirty="0">
                <a:latin typeface="+mn-lt"/>
              </a:rPr>
              <a:t>que </a:t>
            </a:r>
            <a:r>
              <a:rPr lang="es-CR" sz="2400" dirty="0" smtClean="0">
                <a:latin typeface="+mn-lt"/>
              </a:rPr>
              <a:t>pronostica </a:t>
            </a:r>
            <a:r>
              <a:rPr lang="es-CR" sz="2400" dirty="0">
                <a:latin typeface="+mn-lt"/>
              </a:rPr>
              <a:t>cuál será la utilidad de una inversión al cabo de un período de tiempo a una tasa de interés dada. </a:t>
            </a:r>
          </a:p>
          <a:p>
            <a:pPr algn="just"/>
            <a:r>
              <a:rPr lang="es-CR" sz="2400" dirty="0">
                <a:latin typeface="+mn-lt"/>
              </a:rPr>
              <a:t> </a:t>
            </a:r>
          </a:p>
          <a:p>
            <a:pPr algn="just"/>
            <a:r>
              <a:rPr lang="es-CR" sz="2400" dirty="0">
                <a:latin typeface="+mn-lt"/>
              </a:rPr>
              <a:t>Para efectos decisorios, si el NPV es positivo o cero el proyecto se acepta, mientras que si el NPV es negativo el proyecto se rechaza, hablando independientemente de su magnitud.</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111</a:t>
            </a:fld>
            <a:endParaRPr lang="es-ES" altLang="es-CR" sz="1200">
              <a:solidFill>
                <a:schemeClr val="hlink"/>
              </a:solidFill>
            </a:endParaRPr>
          </a:p>
        </p:txBody>
      </p:sp>
    </p:spTree>
    <p:extLst>
      <p:ext uri="{BB962C8B-B14F-4D97-AF65-F5344CB8AC3E}">
        <p14:creationId xmlns:p14="http://schemas.microsoft.com/office/powerpoint/2010/main" val="317040073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a:t>SELECCIÓN DE PROYECTOS. </a:t>
            </a:r>
            <a:r>
              <a:rPr lang="es-CR" sz="2400" b="1" dirty="0" smtClean="0">
                <a:latin typeface="+mj-lt"/>
              </a:rPr>
              <a:t>Valor Actual Neto VAN (NPV)</a:t>
            </a:r>
            <a:endParaRPr lang="es-CR" sz="2800" b="1" dirty="0">
              <a:latin typeface="+mj-lt"/>
              <a:ea typeface="+mj-ea"/>
              <a:cs typeface="+mj-cs"/>
            </a:endParaRPr>
          </a:p>
        </p:txBody>
      </p:sp>
      <p:sp>
        <p:nvSpPr>
          <p:cNvPr id="2" name="1 Rectángulo"/>
          <p:cNvSpPr/>
          <p:nvPr/>
        </p:nvSpPr>
        <p:spPr>
          <a:xfrm>
            <a:off x="295275" y="2065338"/>
            <a:ext cx="8453438" cy="3046988"/>
          </a:xfrm>
          <a:prstGeom prst="rect">
            <a:avLst/>
          </a:prstGeom>
        </p:spPr>
        <p:txBody>
          <a:bodyPr>
            <a:spAutoFit/>
          </a:bodyPr>
          <a:lstStyle/>
          <a:p>
            <a:r>
              <a:rPr lang="es-CR" sz="2400" dirty="0" smtClean="0">
                <a:latin typeface="+mn-lt"/>
              </a:rPr>
              <a:t>Fórmula:   NPV =   </a:t>
            </a:r>
            <a:r>
              <a:rPr lang="es-CR" sz="2400" dirty="0" err="1" smtClean="0">
                <a:latin typeface="+mn-lt"/>
              </a:rPr>
              <a:t>Σ</a:t>
            </a:r>
            <a:r>
              <a:rPr lang="es-CR" sz="2400" baseline="30000" dirty="0" err="1" smtClean="0">
                <a:latin typeface="+mn-lt"/>
              </a:rPr>
              <a:t>n</a:t>
            </a:r>
            <a:r>
              <a:rPr lang="es-CR" sz="2400" dirty="0" smtClean="0">
                <a:latin typeface="+mn-lt"/>
              </a:rPr>
              <a:t> </a:t>
            </a:r>
            <a:r>
              <a:rPr lang="es-CR" sz="2400" baseline="-25000" dirty="0" smtClean="0">
                <a:latin typeface="+mn-lt"/>
              </a:rPr>
              <a:t>t=1 </a:t>
            </a:r>
            <a:r>
              <a:rPr lang="es-CR" sz="2400" dirty="0" smtClean="0">
                <a:latin typeface="+mn-lt"/>
              </a:rPr>
              <a:t>[ </a:t>
            </a:r>
            <a:r>
              <a:rPr lang="es-CR" sz="2400" dirty="0" err="1" smtClean="0">
                <a:latin typeface="+mn-lt"/>
              </a:rPr>
              <a:t>FV</a:t>
            </a:r>
            <a:r>
              <a:rPr lang="es-CR" sz="2400" baseline="-25000" dirty="0" err="1" smtClean="0">
                <a:latin typeface="+mn-lt"/>
              </a:rPr>
              <a:t>t</a:t>
            </a:r>
            <a:r>
              <a:rPr lang="es-CR" sz="2400" dirty="0" smtClean="0">
                <a:latin typeface="+mn-lt"/>
              </a:rPr>
              <a:t> / (1 + k)</a:t>
            </a:r>
            <a:r>
              <a:rPr lang="es-CR" sz="2400" baseline="30000" dirty="0" smtClean="0">
                <a:latin typeface="+mn-lt"/>
              </a:rPr>
              <a:t>t</a:t>
            </a:r>
            <a:r>
              <a:rPr lang="es-CR" sz="2400" dirty="0" smtClean="0">
                <a:latin typeface="+mn-lt"/>
              </a:rPr>
              <a:t> ] - II                                                    </a:t>
            </a:r>
          </a:p>
          <a:p>
            <a:r>
              <a:rPr lang="es-CR" sz="2400" dirty="0">
                <a:latin typeface="+mn-lt"/>
              </a:rPr>
              <a:t> </a:t>
            </a:r>
          </a:p>
          <a:p>
            <a:r>
              <a:rPr lang="es-CR" sz="2400" dirty="0">
                <a:latin typeface="+mn-lt"/>
              </a:rPr>
              <a:t>donde:    </a:t>
            </a:r>
            <a:r>
              <a:rPr lang="es-CR" sz="2400" dirty="0" smtClean="0">
                <a:latin typeface="+mn-lt"/>
              </a:rPr>
              <a:t>VAN (NPV), </a:t>
            </a:r>
            <a:r>
              <a:rPr lang="es-CR" sz="2400" dirty="0">
                <a:latin typeface="+mn-lt"/>
              </a:rPr>
              <a:t>es el Valor Actual Neto</a:t>
            </a:r>
          </a:p>
          <a:p>
            <a:r>
              <a:rPr lang="es-CR" sz="2400" dirty="0">
                <a:latin typeface="+mn-lt"/>
              </a:rPr>
              <a:t>                 FV es el Valor Futuro</a:t>
            </a:r>
          </a:p>
          <a:p>
            <a:r>
              <a:rPr lang="es-CR" sz="2400" dirty="0">
                <a:latin typeface="+mn-lt"/>
              </a:rPr>
              <a:t>                 k es la tasa de descuento igual al costo del capital</a:t>
            </a:r>
          </a:p>
          <a:p>
            <a:r>
              <a:rPr lang="es-CR" sz="2400" dirty="0">
                <a:latin typeface="+mn-lt"/>
              </a:rPr>
              <a:t>                 t es el período en cuestión</a:t>
            </a:r>
          </a:p>
          <a:p>
            <a:r>
              <a:rPr lang="es-CR" sz="2400" dirty="0">
                <a:latin typeface="+mn-lt"/>
              </a:rPr>
              <a:t>                 n es la cantidad de años de la proyección            </a:t>
            </a:r>
          </a:p>
          <a:p>
            <a:r>
              <a:rPr lang="es-CR" sz="2400" dirty="0">
                <a:latin typeface="+mn-lt"/>
              </a:rPr>
              <a:t>                 II es la Inversión Inicial</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112</a:t>
            </a:fld>
            <a:endParaRPr lang="es-ES" altLang="es-CR" sz="1200">
              <a:solidFill>
                <a:schemeClr val="hlink"/>
              </a:solidFill>
            </a:endParaRPr>
          </a:p>
        </p:txBody>
      </p:sp>
    </p:spTree>
    <p:extLst>
      <p:ext uri="{BB962C8B-B14F-4D97-AF65-F5344CB8AC3E}">
        <p14:creationId xmlns:p14="http://schemas.microsoft.com/office/powerpoint/2010/main" val="72335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a:t>SELECCIÓN DE PROYECTOS. </a:t>
            </a:r>
            <a:r>
              <a:rPr lang="es-CR" sz="2400" b="1" dirty="0" smtClean="0">
                <a:latin typeface="+mj-lt"/>
              </a:rPr>
              <a:t>Valor Actual Neto VAN (NPV)</a:t>
            </a:r>
            <a:endParaRPr lang="es-CR" sz="2800" b="1" dirty="0">
              <a:latin typeface="+mj-lt"/>
              <a:ea typeface="+mj-ea"/>
              <a:cs typeface="+mj-cs"/>
            </a:endParaRPr>
          </a:p>
        </p:txBody>
      </p:sp>
      <p:sp>
        <p:nvSpPr>
          <p:cNvPr id="2" name="1 Rectángulo"/>
          <p:cNvSpPr/>
          <p:nvPr/>
        </p:nvSpPr>
        <p:spPr>
          <a:xfrm>
            <a:off x="284162" y="1854816"/>
            <a:ext cx="8453438" cy="4893647"/>
          </a:xfrm>
          <a:prstGeom prst="rect">
            <a:avLst/>
          </a:prstGeom>
        </p:spPr>
        <p:txBody>
          <a:bodyPr>
            <a:spAutoFit/>
          </a:bodyPr>
          <a:lstStyle/>
          <a:p>
            <a:pPr algn="just"/>
            <a:r>
              <a:rPr lang="es-CR" sz="2400" dirty="0">
                <a:latin typeface="+mn-lt"/>
              </a:rPr>
              <a:t>Ejemplo</a:t>
            </a:r>
            <a:r>
              <a:rPr lang="es-CR" sz="2400" dirty="0" smtClean="0">
                <a:latin typeface="+mn-lt"/>
              </a:rPr>
              <a:t>:</a:t>
            </a:r>
          </a:p>
          <a:p>
            <a:pPr algn="just"/>
            <a:r>
              <a:rPr lang="es-CR" sz="2400" dirty="0" smtClean="0">
                <a:latin typeface="+mn-lt"/>
              </a:rPr>
              <a:t>¿</a:t>
            </a:r>
            <a:r>
              <a:rPr lang="es-CR" sz="2400" dirty="0">
                <a:latin typeface="+mn-lt"/>
              </a:rPr>
              <a:t>Con base en el criterio de selección del NPV, escogerías un proyecto que tuviera una inversión inicial de $10.000 y cuyos ingresos se proyectan serán de $1.000 en el primer año, $2.000 en el segundo y tercer año, $5.000 en el cuarto año y $2.000 en el quinto y último año, a una tasa de descuento del 10%? Nota: El Tiempo Esperado para Recuperar la Inversión (</a:t>
            </a:r>
            <a:r>
              <a:rPr lang="es-CR" sz="2400" dirty="0" err="1">
                <a:latin typeface="+mn-lt"/>
              </a:rPr>
              <a:t>Payback</a:t>
            </a:r>
            <a:r>
              <a:rPr lang="es-CR" sz="2400" dirty="0">
                <a:latin typeface="+mn-lt"/>
              </a:rPr>
              <a:t> </a:t>
            </a:r>
            <a:r>
              <a:rPr lang="es-CR" sz="2400" dirty="0" err="1">
                <a:latin typeface="+mn-lt"/>
              </a:rPr>
              <a:t>Period</a:t>
            </a:r>
            <a:r>
              <a:rPr lang="es-CR" sz="2400" dirty="0">
                <a:latin typeface="+mn-lt"/>
              </a:rPr>
              <a:t>) es de 4 años pero el análisis se deberá ampliar a 5 años. </a:t>
            </a:r>
          </a:p>
          <a:p>
            <a:pPr algn="just"/>
            <a:r>
              <a:rPr lang="es-CR" sz="2400" dirty="0" smtClean="0">
                <a:latin typeface="+mn-lt"/>
              </a:rPr>
              <a:t>Primero </a:t>
            </a:r>
            <a:r>
              <a:rPr lang="es-CR" sz="2400" dirty="0">
                <a:latin typeface="+mn-lt"/>
              </a:rPr>
              <a:t>se analiza año por año para obtener el Valor Actual (PV) de los ingresos proyectados.</a:t>
            </a:r>
          </a:p>
          <a:p>
            <a:pPr algn="just"/>
            <a:r>
              <a:rPr lang="es-CR" sz="2400" dirty="0" smtClean="0">
                <a:latin typeface="+mn-lt"/>
              </a:rPr>
              <a:t>Primer </a:t>
            </a:r>
            <a:r>
              <a:rPr lang="es-CR" sz="2400" dirty="0">
                <a:latin typeface="+mn-lt"/>
              </a:rPr>
              <a:t>año, FV = $1.000</a:t>
            </a:r>
          </a:p>
          <a:p>
            <a:pPr algn="just"/>
            <a:r>
              <a:rPr lang="es-CR" sz="2400" dirty="0">
                <a:latin typeface="+mn-lt"/>
              </a:rPr>
              <a:t>PV­­₁ = FV / (1 + k)</a:t>
            </a:r>
            <a:r>
              <a:rPr lang="es-CR" sz="2400" baseline="30000" dirty="0">
                <a:latin typeface="+mn-lt"/>
              </a:rPr>
              <a:t>n</a:t>
            </a:r>
            <a:endParaRPr lang="es-CR" sz="2400" dirty="0">
              <a:latin typeface="+mn-lt"/>
            </a:endParaRPr>
          </a:p>
          <a:p>
            <a:pPr algn="just"/>
            <a:r>
              <a:rPr lang="es-CR" sz="2400" dirty="0">
                <a:latin typeface="+mn-lt"/>
              </a:rPr>
              <a:t>PV₁ = 1.000 / (1 + 0,10)</a:t>
            </a:r>
            <a:r>
              <a:rPr lang="es-CR" sz="2400" baseline="30000" dirty="0">
                <a:latin typeface="+mn-lt"/>
              </a:rPr>
              <a:t>1</a:t>
            </a:r>
            <a:r>
              <a:rPr lang="es-CR" sz="2400" dirty="0">
                <a:latin typeface="+mn-lt"/>
              </a:rPr>
              <a:t> </a:t>
            </a:r>
            <a:r>
              <a:rPr lang="es-CR" sz="2400" dirty="0" smtClean="0">
                <a:latin typeface="+mn-lt"/>
              </a:rPr>
              <a:t>= $</a:t>
            </a:r>
            <a:r>
              <a:rPr lang="es-CR" sz="2400" dirty="0">
                <a:latin typeface="+mn-lt"/>
              </a:rPr>
              <a:t>909</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113</a:t>
            </a:fld>
            <a:endParaRPr lang="es-ES" altLang="es-CR" sz="1200">
              <a:solidFill>
                <a:schemeClr val="hlink"/>
              </a:solidFill>
            </a:endParaRPr>
          </a:p>
        </p:txBody>
      </p:sp>
    </p:spTree>
    <p:extLst>
      <p:ext uri="{BB962C8B-B14F-4D97-AF65-F5344CB8AC3E}">
        <p14:creationId xmlns:p14="http://schemas.microsoft.com/office/powerpoint/2010/main" val="237197652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a:t>SELECCIÓN DE PROYECTOS. </a:t>
            </a:r>
            <a:r>
              <a:rPr lang="es-CR" sz="2400" b="1" dirty="0" smtClean="0">
                <a:latin typeface="+mj-lt"/>
              </a:rPr>
              <a:t>Valor Actual Neto VAN (NPV)</a:t>
            </a:r>
            <a:endParaRPr lang="es-CR" sz="2800" b="1" dirty="0">
              <a:latin typeface="+mj-lt"/>
              <a:ea typeface="+mj-ea"/>
              <a:cs typeface="+mj-cs"/>
            </a:endParaRPr>
          </a:p>
        </p:txBody>
      </p:sp>
      <p:sp>
        <p:nvSpPr>
          <p:cNvPr id="2" name="1 Rectángulo"/>
          <p:cNvSpPr/>
          <p:nvPr/>
        </p:nvSpPr>
        <p:spPr>
          <a:xfrm>
            <a:off x="284162" y="1854816"/>
            <a:ext cx="8453438" cy="3785652"/>
          </a:xfrm>
          <a:prstGeom prst="rect">
            <a:avLst/>
          </a:prstGeom>
        </p:spPr>
        <p:txBody>
          <a:bodyPr>
            <a:spAutoFit/>
          </a:bodyPr>
          <a:lstStyle/>
          <a:p>
            <a:pPr algn="just"/>
            <a:r>
              <a:rPr lang="es-CR" sz="2400" dirty="0">
                <a:latin typeface="+mn-lt"/>
              </a:rPr>
              <a:t>Ejemplo</a:t>
            </a:r>
            <a:r>
              <a:rPr lang="es-CR" sz="2400" dirty="0" smtClean="0">
                <a:latin typeface="+mn-lt"/>
              </a:rPr>
              <a:t>:</a:t>
            </a:r>
          </a:p>
          <a:p>
            <a:r>
              <a:rPr lang="es-CR" sz="2400" dirty="0">
                <a:latin typeface="+mn-lt"/>
              </a:rPr>
              <a:t>Segundo año, FV = $2.000</a:t>
            </a:r>
          </a:p>
          <a:p>
            <a:r>
              <a:rPr lang="es-CR" sz="2400" dirty="0">
                <a:latin typeface="+mn-lt"/>
              </a:rPr>
              <a:t>PV₂ = FV / (1 + k)</a:t>
            </a:r>
            <a:r>
              <a:rPr lang="es-CR" sz="2400" baseline="30000" dirty="0">
                <a:latin typeface="+mn-lt"/>
              </a:rPr>
              <a:t>n</a:t>
            </a:r>
            <a:endParaRPr lang="es-CR" sz="2400" dirty="0">
              <a:latin typeface="+mn-lt"/>
            </a:endParaRPr>
          </a:p>
          <a:p>
            <a:r>
              <a:rPr lang="es-CR" sz="2400" dirty="0">
                <a:latin typeface="+mn-lt"/>
              </a:rPr>
              <a:t>PV₂ = 2.000 / (1 + 0,10)</a:t>
            </a:r>
            <a:r>
              <a:rPr lang="es-CR" sz="2400" baseline="30000" dirty="0">
                <a:latin typeface="+mn-lt"/>
              </a:rPr>
              <a:t>2</a:t>
            </a:r>
            <a:endParaRPr lang="es-CR" sz="2400" dirty="0">
              <a:latin typeface="+mn-lt"/>
            </a:endParaRPr>
          </a:p>
          <a:p>
            <a:r>
              <a:rPr lang="es-CR" sz="2400" dirty="0">
                <a:latin typeface="+mn-lt"/>
              </a:rPr>
              <a:t>PV₂ = $1.653</a:t>
            </a:r>
          </a:p>
          <a:p>
            <a:r>
              <a:rPr lang="es-CR" sz="2400" baseline="30000" dirty="0">
                <a:latin typeface="+mn-lt"/>
              </a:rPr>
              <a:t> </a:t>
            </a:r>
            <a:endParaRPr lang="es-CR" sz="2400" dirty="0">
              <a:latin typeface="+mn-lt"/>
            </a:endParaRPr>
          </a:p>
          <a:p>
            <a:r>
              <a:rPr lang="es-CR" sz="2400" dirty="0">
                <a:latin typeface="+mn-lt"/>
              </a:rPr>
              <a:t>Tercer año, FV = $2.000</a:t>
            </a:r>
          </a:p>
          <a:p>
            <a:r>
              <a:rPr lang="es-CR" sz="2400" dirty="0">
                <a:latin typeface="+mn-lt"/>
              </a:rPr>
              <a:t>PV₃ = FV / (1 + k)</a:t>
            </a:r>
            <a:r>
              <a:rPr lang="es-CR" sz="2400" baseline="30000" dirty="0">
                <a:latin typeface="+mn-lt"/>
              </a:rPr>
              <a:t>n</a:t>
            </a:r>
            <a:endParaRPr lang="es-CR" sz="2400" dirty="0">
              <a:latin typeface="+mn-lt"/>
            </a:endParaRPr>
          </a:p>
          <a:p>
            <a:r>
              <a:rPr lang="es-CR" sz="2400" dirty="0">
                <a:latin typeface="+mn-lt"/>
              </a:rPr>
              <a:t>PV₃ = 2.000 / (1 + 0,10)</a:t>
            </a:r>
            <a:r>
              <a:rPr lang="es-CR" sz="2400" baseline="30000" dirty="0">
                <a:latin typeface="+mn-lt"/>
              </a:rPr>
              <a:t>3</a:t>
            </a:r>
            <a:endParaRPr lang="es-CR" sz="2400" dirty="0">
              <a:latin typeface="+mn-lt"/>
            </a:endParaRPr>
          </a:p>
          <a:p>
            <a:r>
              <a:rPr lang="es-CR" sz="2400" dirty="0">
                <a:latin typeface="+mn-lt"/>
              </a:rPr>
              <a:t>PV₃ = $1.503</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114</a:t>
            </a:fld>
            <a:endParaRPr lang="es-ES" altLang="es-CR" sz="1200">
              <a:solidFill>
                <a:schemeClr val="hlink"/>
              </a:solidFill>
            </a:endParaRPr>
          </a:p>
        </p:txBody>
      </p:sp>
    </p:spTree>
    <p:extLst>
      <p:ext uri="{BB962C8B-B14F-4D97-AF65-F5344CB8AC3E}">
        <p14:creationId xmlns:p14="http://schemas.microsoft.com/office/powerpoint/2010/main" val="95958413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a:t>SELECCIÓN DE PROYECTOS. </a:t>
            </a:r>
            <a:r>
              <a:rPr lang="es-CR" sz="2400" b="1" dirty="0" smtClean="0">
                <a:latin typeface="+mj-lt"/>
              </a:rPr>
              <a:t>Valor Actual Neto VAN (NPV)</a:t>
            </a:r>
            <a:endParaRPr lang="es-CR" sz="2800" b="1" dirty="0">
              <a:latin typeface="+mj-lt"/>
              <a:ea typeface="+mj-ea"/>
              <a:cs typeface="+mj-cs"/>
            </a:endParaRPr>
          </a:p>
        </p:txBody>
      </p:sp>
      <p:sp>
        <p:nvSpPr>
          <p:cNvPr id="2" name="1 Rectángulo"/>
          <p:cNvSpPr/>
          <p:nvPr/>
        </p:nvSpPr>
        <p:spPr>
          <a:xfrm>
            <a:off x="284162" y="1854816"/>
            <a:ext cx="8453438" cy="3785652"/>
          </a:xfrm>
          <a:prstGeom prst="rect">
            <a:avLst/>
          </a:prstGeom>
        </p:spPr>
        <p:txBody>
          <a:bodyPr>
            <a:spAutoFit/>
          </a:bodyPr>
          <a:lstStyle/>
          <a:p>
            <a:pPr algn="just"/>
            <a:r>
              <a:rPr lang="es-CR" sz="2400" dirty="0">
                <a:latin typeface="+mn-lt"/>
              </a:rPr>
              <a:t>Ejemplo</a:t>
            </a:r>
            <a:r>
              <a:rPr lang="es-CR" sz="2400" dirty="0" smtClean="0">
                <a:latin typeface="+mn-lt"/>
              </a:rPr>
              <a:t>:</a:t>
            </a:r>
          </a:p>
          <a:p>
            <a:r>
              <a:rPr lang="es-CR" sz="2400" dirty="0">
                <a:latin typeface="+mj-lt"/>
              </a:rPr>
              <a:t>Cuarto año, FV = $5.000</a:t>
            </a:r>
          </a:p>
          <a:p>
            <a:r>
              <a:rPr lang="es-CR" sz="2400" dirty="0">
                <a:latin typeface="+mj-lt"/>
              </a:rPr>
              <a:t>PV₄ = FV / (1 + k)</a:t>
            </a:r>
            <a:r>
              <a:rPr lang="es-CR" sz="2400" baseline="30000" dirty="0">
                <a:latin typeface="+mj-lt"/>
              </a:rPr>
              <a:t>n</a:t>
            </a:r>
            <a:endParaRPr lang="es-CR" sz="2400" dirty="0">
              <a:latin typeface="+mj-lt"/>
            </a:endParaRPr>
          </a:p>
          <a:p>
            <a:r>
              <a:rPr lang="es-CR" sz="2400" dirty="0">
                <a:latin typeface="+mj-lt"/>
              </a:rPr>
              <a:t>PV₄ = 5.000 / (1 + 0,10)</a:t>
            </a:r>
            <a:r>
              <a:rPr lang="es-CR" sz="2400" baseline="30000" dirty="0">
                <a:latin typeface="+mj-lt"/>
              </a:rPr>
              <a:t>4</a:t>
            </a:r>
            <a:endParaRPr lang="es-CR" sz="2400" dirty="0">
              <a:latin typeface="+mj-lt"/>
            </a:endParaRPr>
          </a:p>
          <a:p>
            <a:r>
              <a:rPr lang="es-CR" sz="2400" dirty="0">
                <a:latin typeface="+mj-lt"/>
              </a:rPr>
              <a:t>PV₄ = $3.415</a:t>
            </a:r>
          </a:p>
          <a:p>
            <a:r>
              <a:rPr lang="es-CR" sz="2400" baseline="30000" dirty="0">
                <a:latin typeface="+mj-lt"/>
              </a:rPr>
              <a:t> </a:t>
            </a:r>
            <a:endParaRPr lang="es-CR" sz="2400" dirty="0">
              <a:latin typeface="+mj-lt"/>
            </a:endParaRPr>
          </a:p>
          <a:p>
            <a:r>
              <a:rPr lang="es-CR" sz="2400" dirty="0">
                <a:latin typeface="+mj-lt"/>
              </a:rPr>
              <a:t>Quinto año, FV = $2.000</a:t>
            </a:r>
          </a:p>
          <a:p>
            <a:r>
              <a:rPr lang="es-CR" sz="2400" dirty="0">
                <a:latin typeface="+mj-lt"/>
              </a:rPr>
              <a:t>PV₅ = FV / (1 + k)</a:t>
            </a:r>
            <a:r>
              <a:rPr lang="es-CR" sz="2400" baseline="30000" dirty="0">
                <a:latin typeface="+mj-lt"/>
              </a:rPr>
              <a:t>n</a:t>
            </a:r>
            <a:endParaRPr lang="es-CR" sz="2400" dirty="0">
              <a:latin typeface="+mj-lt"/>
            </a:endParaRPr>
          </a:p>
          <a:p>
            <a:r>
              <a:rPr lang="es-CR" sz="2400" dirty="0">
                <a:latin typeface="+mj-lt"/>
              </a:rPr>
              <a:t>PV₅ = 2.000 / (1 + 0,10)</a:t>
            </a:r>
            <a:r>
              <a:rPr lang="es-CR" sz="2400" baseline="30000" dirty="0">
                <a:latin typeface="+mj-lt"/>
              </a:rPr>
              <a:t>5</a:t>
            </a:r>
            <a:endParaRPr lang="es-CR" sz="2400" dirty="0">
              <a:latin typeface="+mj-lt"/>
            </a:endParaRPr>
          </a:p>
          <a:p>
            <a:r>
              <a:rPr lang="es-CR" sz="2400" dirty="0">
                <a:latin typeface="+mj-lt"/>
              </a:rPr>
              <a:t>PV₅ = $1.242</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115</a:t>
            </a:fld>
            <a:endParaRPr lang="es-ES" altLang="es-CR" sz="1200">
              <a:solidFill>
                <a:schemeClr val="hlink"/>
              </a:solidFill>
            </a:endParaRPr>
          </a:p>
        </p:txBody>
      </p:sp>
    </p:spTree>
    <p:extLst>
      <p:ext uri="{BB962C8B-B14F-4D97-AF65-F5344CB8AC3E}">
        <p14:creationId xmlns:p14="http://schemas.microsoft.com/office/powerpoint/2010/main" val="312713259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a:t>SELECCIÓN DE PROYECTOS. </a:t>
            </a:r>
            <a:r>
              <a:rPr lang="es-CR" sz="2400" b="1" dirty="0" smtClean="0">
                <a:latin typeface="+mj-lt"/>
              </a:rPr>
              <a:t>Valor Actual Neto VAN (NPV)</a:t>
            </a:r>
            <a:endParaRPr lang="es-CR" sz="2800" b="1" dirty="0">
              <a:latin typeface="+mj-lt"/>
              <a:ea typeface="+mj-ea"/>
              <a:cs typeface="+mj-cs"/>
            </a:endParaRPr>
          </a:p>
        </p:txBody>
      </p:sp>
      <p:sp>
        <p:nvSpPr>
          <p:cNvPr id="2" name="1 Rectángulo"/>
          <p:cNvSpPr/>
          <p:nvPr/>
        </p:nvSpPr>
        <p:spPr>
          <a:xfrm>
            <a:off x="284162" y="1854816"/>
            <a:ext cx="8453438" cy="4862870"/>
          </a:xfrm>
          <a:prstGeom prst="rect">
            <a:avLst/>
          </a:prstGeom>
        </p:spPr>
        <p:txBody>
          <a:bodyPr>
            <a:spAutoFit/>
          </a:bodyPr>
          <a:lstStyle/>
          <a:p>
            <a:pPr algn="just"/>
            <a:r>
              <a:rPr lang="es-CR" sz="2400" dirty="0">
                <a:latin typeface="+mn-lt"/>
              </a:rPr>
              <a:t>Ejemplo</a:t>
            </a:r>
            <a:r>
              <a:rPr lang="es-CR" sz="2400" dirty="0" smtClean="0">
                <a:latin typeface="+mn-lt"/>
              </a:rPr>
              <a:t>:</a:t>
            </a:r>
          </a:p>
          <a:p>
            <a:pPr lvl="0" algn="just"/>
            <a:r>
              <a:rPr lang="es-CR" sz="2200" dirty="0">
                <a:latin typeface="+mn-lt"/>
              </a:rPr>
              <a:t>Segundo, se obtiene la sumatoria de todos los Valores Actuales (PV)</a:t>
            </a:r>
          </a:p>
          <a:p>
            <a:pPr algn="just"/>
            <a:r>
              <a:rPr lang="es-CR" sz="2200" dirty="0">
                <a:latin typeface="+mn-lt"/>
              </a:rPr>
              <a:t>ΣPV = PV­­₁ + PV₂ + PV₃ + PV₄ + PV₅</a:t>
            </a:r>
          </a:p>
          <a:p>
            <a:pPr algn="just"/>
            <a:r>
              <a:rPr lang="es-CR" sz="2200" dirty="0">
                <a:latin typeface="+mn-lt"/>
              </a:rPr>
              <a:t>ΣPV = 909 + 1.653 + 1.503 + 3.415 + 1.242</a:t>
            </a:r>
          </a:p>
          <a:p>
            <a:pPr algn="just"/>
            <a:r>
              <a:rPr lang="es-CR" sz="2200" dirty="0">
                <a:latin typeface="+mn-lt"/>
              </a:rPr>
              <a:t>ΣPV = $8.722</a:t>
            </a:r>
          </a:p>
          <a:p>
            <a:pPr algn="just"/>
            <a:r>
              <a:rPr lang="es-CR" sz="2200" dirty="0" smtClean="0">
                <a:latin typeface="+mn-lt"/>
              </a:rPr>
              <a:t>Tercero</a:t>
            </a:r>
            <a:r>
              <a:rPr lang="es-CR" sz="2200" dirty="0">
                <a:latin typeface="+mn-lt"/>
              </a:rPr>
              <a:t>, se resta a ΣPV la Inversión Inicial (II) para obtener el Valor Actual Neto.</a:t>
            </a:r>
          </a:p>
          <a:p>
            <a:pPr algn="just"/>
            <a:r>
              <a:rPr lang="en-US" sz="2200" dirty="0">
                <a:latin typeface="+mn-lt"/>
              </a:rPr>
              <a:t>NPV = </a:t>
            </a:r>
            <a:r>
              <a:rPr lang="es-CR" sz="2200" dirty="0">
                <a:latin typeface="+mn-lt"/>
              </a:rPr>
              <a:t>Σ</a:t>
            </a:r>
            <a:r>
              <a:rPr lang="en-US" sz="2200" dirty="0">
                <a:latin typeface="+mn-lt"/>
              </a:rPr>
              <a:t>PV – II</a:t>
            </a:r>
            <a:endParaRPr lang="es-CR" sz="2200" dirty="0">
              <a:latin typeface="+mn-lt"/>
            </a:endParaRPr>
          </a:p>
          <a:p>
            <a:pPr algn="just"/>
            <a:r>
              <a:rPr lang="en-US" sz="2200" dirty="0">
                <a:latin typeface="+mn-lt"/>
              </a:rPr>
              <a:t>NPV = 8.722 – 10.000</a:t>
            </a:r>
            <a:endParaRPr lang="es-CR" sz="2200" dirty="0">
              <a:latin typeface="+mn-lt"/>
            </a:endParaRPr>
          </a:p>
          <a:p>
            <a:pPr algn="just"/>
            <a:r>
              <a:rPr lang="en-US" sz="2200" b="1" dirty="0">
                <a:latin typeface="+mn-lt"/>
              </a:rPr>
              <a:t>NPV = -$1.278</a:t>
            </a:r>
            <a:endParaRPr lang="es-CR" sz="2200" dirty="0">
              <a:latin typeface="+mn-lt"/>
            </a:endParaRPr>
          </a:p>
          <a:p>
            <a:pPr algn="just"/>
            <a:r>
              <a:rPr lang="en-US" sz="2200" dirty="0">
                <a:latin typeface="+mn-lt"/>
              </a:rPr>
              <a:t> </a:t>
            </a:r>
            <a:r>
              <a:rPr lang="es-CR" sz="2200" dirty="0" smtClean="0">
                <a:latin typeface="+mn-lt"/>
              </a:rPr>
              <a:t>Respuesta</a:t>
            </a:r>
            <a:r>
              <a:rPr lang="es-CR" sz="2200" dirty="0">
                <a:latin typeface="+mn-lt"/>
              </a:rPr>
              <a:t>: El proyecto no es atractivo ya que genera pérdidas al ser un NPV negativo al cabo de los 5 años que es incluso un plazo mayor al Tiempo Esperado para Recuperar la Inversión (</a:t>
            </a:r>
            <a:r>
              <a:rPr lang="es-CR" sz="2200" dirty="0" err="1">
                <a:latin typeface="+mn-lt"/>
              </a:rPr>
              <a:t>Payback</a:t>
            </a:r>
            <a:r>
              <a:rPr lang="es-CR" sz="2200" dirty="0">
                <a:latin typeface="+mn-lt"/>
              </a:rPr>
              <a:t> </a:t>
            </a:r>
            <a:r>
              <a:rPr lang="es-CR" sz="2200" dirty="0" err="1">
                <a:latin typeface="+mn-lt"/>
              </a:rPr>
              <a:t>Period</a:t>
            </a:r>
            <a:r>
              <a:rPr lang="es-CR" sz="2200" dirty="0">
                <a:latin typeface="+mn-lt"/>
              </a:rPr>
              <a:t>) de 4 años.</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116</a:t>
            </a:fld>
            <a:endParaRPr lang="es-ES" altLang="es-CR" sz="1200">
              <a:solidFill>
                <a:schemeClr val="hlink"/>
              </a:solidFill>
            </a:endParaRPr>
          </a:p>
        </p:txBody>
      </p:sp>
    </p:spTree>
    <p:extLst>
      <p:ext uri="{BB962C8B-B14F-4D97-AF65-F5344CB8AC3E}">
        <p14:creationId xmlns:p14="http://schemas.microsoft.com/office/powerpoint/2010/main" val="224613257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830997"/>
          </a:xfrm>
          <a:prstGeom prst="rect">
            <a:avLst/>
          </a:prstGeom>
        </p:spPr>
        <p:txBody>
          <a:bodyPr>
            <a:spAutoFit/>
          </a:bodyPr>
          <a:lstStyle/>
          <a:p>
            <a:pPr algn="just">
              <a:defRPr/>
            </a:pPr>
            <a:r>
              <a:rPr lang="es-CR" sz="2400" b="1" dirty="0"/>
              <a:t>SELECCIÓN DE PROYECTOS. </a:t>
            </a:r>
            <a:r>
              <a:rPr lang="es-CR" sz="2400" b="1" dirty="0" smtClean="0">
                <a:latin typeface="+mj-lt"/>
              </a:rPr>
              <a:t>Tasa Interna de Retorno TIR (IRR)</a:t>
            </a:r>
            <a:endParaRPr lang="es-CR" sz="2800" b="1" dirty="0">
              <a:latin typeface="+mj-lt"/>
              <a:ea typeface="+mj-ea"/>
              <a:cs typeface="+mj-cs"/>
            </a:endParaRPr>
          </a:p>
        </p:txBody>
      </p:sp>
      <p:sp>
        <p:nvSpPr>
          <p:cNvPr id="2" name="1 Rectángulo"/>
          <p:cNvSpPr/>
          <p:nvPr/>
        </p:nvSpPr>
        <p:spPr>
          <a:xfrm>
            <a:off x="295275" y="2065338"/>
            <a:ext cx="8453438" cy="3416320"/>
          </a:xfrm>
          <a:prstGeom prst="rect">
            <a:avLst/>
          </a:prstGeom>
        </p:spPr>
        <p:txBody>
          <a:bodyPr>
            <a:spAutoFit/>
          </a:bodyPr>
          <a:lstStyle/>
          <a:p>
            <a:pPr algn="just"/>
            <a:r>
              <a:rPr lang="es-CR" sz="2400" dirty="0">
                <a:latin typeface="+mn-lt"/>
              </a:rPr>
              <a:t>En términos </a:t>
            </a:r>
            <a:r>
              <a:rPr lang="es-CR" sz="2400" dirty="0" smtClean="0">
                <a:latin typeface="+mn-lt"/>
              </a:rPr>
              <a:t>prácticos, </a:t>
            </a:r>
            <a:r>
              <a:rPr lang="es-CR" sz="2400" dirty="0">
                <a:latin typeface="+mn-lt"/>
              </a:rPr>
              <a:t>si una persona deposita dinero en una cuenta bancaria espera que al cabo de un tiempo reciba un incremento por concepto de interés, entre mayor la tasa de interés mayor lo que recibe. De la misma manera funciona la tasa interna de retorno, a mayor </a:t>
            </a:r>
            <a:r>
              <a:rPr lang="es-CR" sz="2400" dirty="0" smtClean="0">
                <a:latin typeface="+mn-lt"/>
              </a:rPr>
              <a:t>TIR (IRR) mejor </a:t>
            </a:r>
            <a:r>
              <a:rPr lang="es-CR" sz="2400" dirty="0">
                <a:latin typeface="+mn-lt"/>
              </a:rPr>
              <a:t>el proyecto. </a:t>
            </a:r>
          </a:p>
          <a:p>
            <a:pPr algn="just"/>
            <a:r>
              <a:rPr lang="es-CR" sz="2400" dirty="0">
                <a:latin typeface="+mn-lt"/>
              </a:rPr>
              <a:t> </a:t>
            </a:r>
          </a:p>
          <a:p>
            <a:pPr algn="just"/>
            <a:r>
              <a:rPr lang="es-CR" sz="2400" dirty="0">
                <a:latin typeface="+mn-lt"/>
              </a:rPr>
              <a:t>Conceptualmente, la tasa interna de retorno, es la tasa de descuento en la cual el Valor Actual Neto del dinero NPV es igual a 0. </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117</a:t>
            </a:fld>
            <a:endParaRPr lang="es-ES" altLang="es-CR" sz="1200">
              <a:solidFill>
                <a:schemeClr val="hlink"/>
              </a:solidFill>
            </a:endParaRPr>
          </a:p>
        </p:txBody>
      </p:sp>
    </p:spTree>
    <p:extLst>
      <p:ext uri="{BB962C8B-B14F-4D97-AF65-F5344CB8AC3E}">
        <p14:creationId xmlns:p14="http://schemas.microsoft.com/office/powerpoint/2010/main" val="75832542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a:t>SELECCIÓN DE PROYECTOS. </a:t>
            </a:r>
            <a:r>
              <a:rPr lang="es-CR" sz="2400" b="1" dirty="0" smtClean="0">
                <a:latin typeface="+mj-lt"/>
              </a:rPr>
              <a:t>Tasa Interna de Retorno (TIR)</a:t>
            </a:r>
            <a:endParaRPr lang="es-CR" sz="2800" b="1" dirty="0">
              <a:latin typeface="+mj-lt"/>
              <a:ea typeface="+mj-ea"/>
              <a:cs typeface="+mj-cs"/>
            </a:endParaRPr>
          </a:p>
        </p:txBody>
      </p:sp>
      <p:sp>
        <p:nvSpPr>
          <p:cNvPr id="2" name="1 Rectángulo"/>
          <p:cNvSpPr/>
          <p:nvPr/>
        </p:nvSpPr>
        <p:spPr>
          <a:xfrm>
            <a:off x="295275" y="2065338"/>
            <a:ext cx="8453438" cy="3416320"/>
          </a:xfrm>
          <a:prstGeom prst="rect">
            <a:avLst/>
          </a:prstGeom>
        </p:spPr>
        <p:txBody>
          <a:bodyPr>
            <a:spAutoFit/>
          </a:bodyPr>
          <a:lstStyle/>
          <a:p>
            <a:r>
              <a:rPr lang="es-CR" sz="2400" dirty="0" smtClean="0">
                <a:latin typeface="+mn-lt"/>
              </a:rPr>
              <a:t>Si NPV </a:t>
            </a:r>
            <a:r>
              <a:rPr lang="es-CR" sz="2400" dirty="0">
                <a:latin typeface="+mn-lt"/>
              </a:rPr>
              <a:t>=  </a:t>
            </a:r>
            <a:r>
              <a:rPr lang="es-CR" sz="2400" dirty="0" err="1" smtClean="0">
                <a:latin typeface="+mn-lt"/>
              </a:rPr>
              <a:t>Σ</a:t>
            </a:r>
            <a:r>
              <a:rPr lang="es-CR" sz="2400" baseline="30000" dirty="0" err="1" smtClean="0">
                <a:latin typeface="+mn-lt"/>
              </a:rPr>
              <a:t>n</a:t>
            </a:r>
            <a:r>
              <a:rPr lang="es-CR" sz="2400" dirty="0" smtClean="0">
                <a:latin typeface="+mn-lt"/>
              </a:rPr>
              <a:t> </a:t>
            </a:r>
            <a:r>
              <a:rPr lang="es-CR" sz="2400" baseline="-25000" dirty="0">
                <a:latin typeface="+mn-lt"/>
              </a:rPr>
              <a:t>t=1 </a:t>
            </a:r>
            <a:r>
              <a:rPr lang="es-CR" sz="2400" dirty="0">
                <a:latin typeface="+mn-lt"/>
              </a:rPr>
              <a:t>[ </a:t>
            </a:r>
            <a:r>
              <a:rPr lang="es-CR" sz="2400" dirty="0" err="1">
                <a:latin typeface="+mn-lt"/>
              </a:rPr>
              <a:t>FV</a:t>
            </a:r>
            <a:r>
              <a:rPr lang="es-CR" sz="2400" baseline="-25000" dirty="0" err="1">
                <a:latin typeface="+mn-lt"/>
              </a:rPr>
              <a:t>t</a:t>
            </a:r>
            <a:r>
              <a:rPr lang="es-CR" sz="2400" dirty="0">
                <a:latin typeface="+mn-lt"/>
              </a:rPr>
              <a:t> / (1 + k)</a:t>
            </a:r>
            <a:r>
              <a:rPr lang="es-CR" sz="2400" baseline="30000" dirty="0">
                <a:latin typeface="+mn-lt"/>
              </a:rPr>
              <a:t>t</a:t>
            </a:r>
            <a:r>
              <a:rPr lang="es-CR" sz="2400" dirty="0">
                <a:latin typeface="+mn-lt"/>
              </a:rPr>
              <a:t> ] – II y NPV = 0 por definición, </a:t>
            </a:r>
            <a:r>
              <a:rPr lang="es-CR" sz="2400" dirty="0" err="1">
                <a:latin typeface="+mn-lt"/>
              </a:rPr>
              <a:t>Σ</a:t>
            </a:r>
            <a:r>
              <a:rPr lang="es-CR" sz="2400" baseline="30000" dirty="0" err="1">
                <a:latin typeface="+mn-lt"/>
              </a:rPr>
              <a:t>n</a:t>
            </a:r>
            <a:r>
              <a:rPr lang="es-CR" sz="2400" dirty="0">
                <a:latin typeface="+mn-lt"/>
              </a:rPr>
              <a:t> </a:t>
            </a:r>
            <a:r>
              <a:rPr lang="es-CR" sz="2400" baseline="-25000" dirty="0">
                <a:latin typeface="+mn-lt"/>
              </a:rPr>
              <a:t>t=1 </a:t>
            </a:r>
            <a:r>
              <a:rPr lang="es-CR" sz="2400" dirty="0">
                <a:latin typeface="+mn-lt"/>
              </a:rPr>
              <a:t>[ </a:t>
            </a:r>
            <a:r>
              <a:rPr lang="es-CR" sz="2400" dirty="0" err="1">
                <a:latin typeface="+mn-lt"/>
              </a:rPr>
              <a:t>FV</a:t>
            </a:r>
            <a:r>
              <a:rPr lang="es-CR" sz="2400" baseline="-25000" dirty="0" err="1">
                <a:latin typeface="+mn-lt"/>
              </a:rPr>
              <a:t>t</a:t>
            </a:r>
            <a:r>
              <a:rPr lang="es-CR" sz="2400" dirty="0">
                <a:latin typeface="+mn-lt"/>
              </a:rPr>
              <a:t> / (1 + IRR)</a:t>
            </a:r>
            <a:r>
              <a:rPr lang="es-CR" sz="2400" baseline="30000" dirty="0">
                <a:latin typeface="+mn-lt"/>
              </a:rPr>
              <a:t>t</a:t>
            </a:r>
            <a:r>
              <a:rPr lang="es-CR" sz="2400" dirty="0">
                <a:latin typeface="+mn-lt"/>
              </a:rPr>
              <a:t> ] – II = 0                                                    </a:t>
            </a:r>
          </a:p>
          <a:p>
            <a:r>
              <a:rPr lang="es-CR" sz="2400" dirty="0">
                <a:latin typeface="+mn-lt"/>
              </a:rPr>
              <a:t> </a:t>
            </a:r>
          </a:p>
          <a:p>
            <a:r>
              <a:rPr lang="es-CR" sz="2400" dirty="0">
                <a:latin typeface="+mn-lt"/>
              </a:rPr>
              <a:t>donde:    NPV, es el Valor Actual Neto</a:t>
            </a:r>
          </a:p>
          <a:p>
            <a:r>
              <a:rPr lang="es-CR" sz="2400" dirty="0">
                <a:latin typeface="+mn-lt"/>
              </a:rPr>
              <a:t>                 FV es el Valor Futuro</a:t>
            </a:r>
          </a:p>
          <a:p>
            <a:r>
              <a:rPr lang="es-CR" sz="2400" dirty="0">
                <a:latin typeface="+mn-lt"/>
              </a:rPr>
              <a:t>                 </a:t>
            </a:r>
            <a:r>
              <a:rPr lang="es-CR" sz="2400" dirty="0" smtClean="0">
                <a:latin typeface="+mn-lt"/>
              </a:rPr>
              <a:t>TIR (IRR) </a:t>
            </a:r>
            <a:r>
              <a:rPr lang="es-CR" sz="2400" dirty="0">
                <a:latin typeface="+mn-lt"/>
              </a:rPr>
              <a:t>es la Tasa Interna de Retorno</a:t>
            </a:r>
          </a:p>
          <a:p>
            <a:r>
              <a:rPr lang="es-CR" sz="2400" dirty="0">
                <a:latin typeface="+mn-lt"/>
              </a:rPr>
              <a:t>                 t es el período en cuestión</a:t>
            </a:r>
          </a:p>
          <a:p>
            <a:r>
              <a:rPr lang="es-CR" sz="2400" dirty="0">
                <a:latin typeface="+mn-lt"/>
              </a:rPr>
              <a:t>                 n es la cantidad de años de la proyección            </a:t>
            </a:r>
          </a:p>
          <a:p>
            <a:r>
              <a:rPr lang="es-CR" sz="2400" dirty="0">
                <a:latin typeface="+mn-lt"/>
              </a:rPr>
              <a:t>                 II es la Inversión Inicial</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118</a:t>
            </a:fld>
            <a:endParaRPr lang="es-ES" altLang="es-CR" sz="1200">
              <a:solidFill>
                <a:schemeClr val="hlink"/>
              </a:solidFill>
            </a:endParaRPr>
          </a:p>
        </p:txBody>
      </p:sp>
    </p:spTree>
    <p:extLst>
      <p:ext uri="{BB962C8B-B14F-4D97-AF65-F5344CB8AC3E}">
        <p14:creationId xmlns:p14="http://schemas.microsoft.com/office/powerpoint/2010/main" val="106468527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830997"/>
          </a:xfrm>
          <a:prstGeom prst="rect">
            <a:avLst/>
          </a:prstGeom>
        </p:spPr>
        <p:txBody>
          <a:bodyPr>
            <a:spAutoFit/>
          </a:bodyPr>
          <a:lstStyle/>
          <a:p>
            <a:pPr algn="just">
              <a:defRPr/>
            </a:pPr>
            <a:r>
              <a:rPr lang="es-CR" sz="2400" b="1" dirty="0"/>
              <a:t>SELECCIÓN DE PROYECTOS. </a:t>
            </a:r>
            <a:r>
              <a:rPr lang="es-CR" sz="2400" b="1" dirty="0" smtClean="0">
                <a:latin typeface="+mj-lt"/>
              </a:rPr>
              <a:t>Tasa Interna de Retorno TIR (IRR)</a:t>
            </a:r>
            <a:endParaRPr lang="es-CR" sz="2800" b="1" dirty="0">
              <a:latin typeface="+mj-lt"/>
              <a:ea typeface="+mj-ea"/>
              <a:cs typeface="+mj-cs"/>
            </a:endParaRPr>
          </a:p>
        </p:txBody>
      </p:sp>
      <p:sp>
        <p:nvSpPr>
          <p:cNvPr id="2" name="1 Rectángulo"/>
          <p:cNvSpPr/>
          <p:nvPr/>
        </p:nvSpPr>
        <p:spPr>
          <a:xfrm>
            <a:off x="295275" y="2065338"/>
            <a:ext cx="8453438" cy="2677656"/>
          </a:xfrm>
          <a:prstGeom prst="rect">
            <a:avLst/>
          </a:prstGeom>
        </p:spPr>
        <p:txBody>
          <a:bodyPr>
            <a:spAutoFit/>
          </a:bodyPr>
          <a:lstStyle/>
          <a:p>
            <a:pPr algn="just"/>
            <a:r>
              <a:rPr lang="es-CR" sz="2400" dirty="0" smtClean="0">
                <a:latin typeface="+mn-lt"/>
              </a:rPr>
              <a:t>El </a:t>
            </a:r>
            <a:r>
              <a:rPr lang="es-CR" sz="2400" dirty="0">
                <a:latin typeface="+mn-lt"/>
              </a:rPr>
              <a:t>cálculo de la IRR es complejo, consume mucho tiempo y se necesita para mayor facilidad una computadora. Se hace tipo prueba y error hasta encontrar el valor aproximado de IRR con convierta a NPV en 0.</a:t>
            </a:r>
          </a:p>
          <a:p>
            <a:pPr algn="just"/>
            <a:r>
              <a:rPr lang="es-CR" sz="2400" dirty="0">
                <a:latin typeface="+mn-lt"/>
              </a:rPr>
              <a:t> </a:t>
            </a:r>
          </a:p>
          <a:p>
            <a:pPr algn="just"/>
            <a:r>
              <a:rPr lang="es-CR" sz="2400" dirty="0">
                <a:latin typeface="+mn-lt"/>
              </a:rPr>
              <a:t>Para efectos decisorios, entre dos proyectos cuyos IRR hacen a NPV igual a 0, es mejor escoger al de mayor IRR.</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119</a:t>
            </a:fld>
            <a:endParaRPr lang="es-ES" altLang="es-CR" sz="1200">
              <a:solidFill>
                <a:schemeClr val="hlink"/>
              </a:solidFill>
            </a:endParaRPr>
          </a:p>
        </p:txBody>
      </p:sp>
    </p:spTree>
    <p:extLst>
      <p:ext uri="{BB962C8B-B14F-4D97-AF65-F5344CB8AC3E}">
        <p14:creationId xmlns:p14="http://schemas.microsoft.com/office/powerpoint/2010/main" val="1753498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188" y="2349500"/>
            <a:ext cx="7854950" cy="1470025"/>
          </a:xfrm>
        </p:spPr>
        <p:txBody>
          <a:bodyPr>
            <a:normAutofit fontScale="90000"/>
          </a:bodyPr>
          <a:lstStyle/>
          <a:p>
            <a:pPr>
              <a:defRPr/>
            </a:pPr>
            <a:r>
              <a:rPr lang="es-CR" b="1" dirty="0" smtClean="0"/>
              <a:t>¿Cuál es la nota mínima para aprobar el examen para la certificación del CAPM?</a:t>
            </a:r>
            <a:br>
              <a:rPr lang="es-CR" b="1" dirty="0" smtClean="0"/>
            </a:br>
            <a:endParaRPr lang="es-CR" b="1" dirty="0"/>
          </a:p>
        </p:txBody>
      </p:sp>
      <p:sp>
        <p:nvSpPr>
          <p:cNvPr id="13315" name="1 Título"/>
          <p:cNvSpPr txBox="1">
            <a:spLocks/>
          </p:cNvSpPr>
          <p:nvPr/>
        </p:nvSpPr>
        <p:spPr bwMode="auto">
          <a:xfrm>
            <a:off x="706438" y="40767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13316" name="1 Título"/>
          <p:cNvSpPr txBox="1">
            <a:spLocks/>
          </p:cNvSpPr>
          <p:nvPr/>
        </p:nvSpPr>
        <p:spPr bwMode="auto">
          <a:xfrm>
            <a:off x="436563" y="4581525"/>
            <a:ext cx="83121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a:p>
            <a:pPr algn="just" eaLnBrk="1" hangingPunct="1"/>
            <a:endParaRPr lang="es-CR" altLang="es-CR" sz="2800">
              <a:latin typeface="Calibri" pitchFamily="34" charset="0"/>
            </a:endParaRPr>
          </a:p>
        </p:txBody>
      </p:sp>
      <p:sp>
        <p:nvSpPr>
          <p:cNvPr id="8" name="1 Título"/>
          <p:cNvSpPr txBox="1">
            <a:spLocks/>
          </p:cNvSpPr>
          <p:nvPr/>
        </p:nvSpPr>
        <p:spPr bwMode="auto">
          <a:xfrm>
            <a:off x="3819525" y="4149725"/>
            <a:ext cx="82089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4000">
                <a:latin typeface="Calibri" pitchFamily="34" charset="0"/>
              </a:rPr>
              <a:t>70%</a:t>
            </a:r>
          </a:p>
          <a:p>
            <a:pPr algn="just" eaLnBrk="1" hangingPunct="1"/>
            <a:endParaRPr lang="es-CR" altLang="es-CR" sz="2800">
              <a:latin typeface="Calibri" pitchFamily="34" charset="0"/>
            </a:endParaRPr>
          </a:p>
          <a:p>
            <a:pPr algn="just" eaLnBrk="1" hangingPunct="1"/>
            <a:endParaRPr lang="es-CR" altLang="es-CR"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a:t>SELECCIÓN DE PROYECTOS. </a:t>
            </a:r>
            <a:r>
              <a:rPr lang="es-CR" sz="2400" b="1" dirty="0" smtClean="0">
                <a:latin typeface="+mj-lt"/>
              </a:rPr>
              <a:t>Razón Beneficio/Costo </a:t>
            </a:r>
            <a:endParaRPr lang="es-CR" sz="2800" b="1" dirty="0">
              <a:latin typeface="+mj-lt"/>
              <a:ea typeface="+mj-ea"/>
              <a:cs typeface="+mj-cs"/>
            </a:endParaRPr>
          </a:p>
        </p:txBody>
      </p:sp>
      <p:sp>
        <p:nvSpPr>
          <p:cNvPr id="2" name="1 Rectángulo"/>
          <p:cNvSpPr/>
          <p:nvPr/>
        </p:nvSpPr>
        <p:spPr>
          <a:xfrm>
            <a:off x="295275" y="2065338"/>
            <a:ext cx="8453438" cy="2308324"/>
          </a:xfrm>
          <a:prstGeom prst="rect">
            <a:avLst/>
          </a:prstGeom>
        </p:spPr>
        <p:txBody>
          <a:bodyPr>
            <a:spAutoFit/>
          </a:bodyPr>
          <a:lstStyle/>
          <a:p>
            <a:pPr algn="just"/>
            <a:r>
              <a:rPr lang="es-CR" sz="2400" dirty="0" smtClean="0">
                <a:latin typeface="+mn-lt"/>
              </a:rPr>
              <a:t>Método para selección de proyectos que es una magnitud adimensional indicador para:</a:t>
            </a:r>
          </a:p>
          <a:p>
            <a:pPr algn="just"/>
            <a:endParaRPr lang="es-CR" sz="2400" dirty="0" smtClean="0">
              <a:latin typeface="+mn-lt"/>
            </a:endParaRPr>
          </a:p>
          <a:p>
            <a:pPr algn="just"/>
            <a:r>
              <a:rPr lang="es-CR" sz="2400" dirty="0" smtClean="0">
                <a:latin typeface="+mn-lt"/>
              </a:rPr>
              <a:t>B/C &gt; 1, los beneficios son mayores a los costos.</a:t>
            </a:r>
          </a:p>
          <a:p>
            <a:pPr algn="just"/>
            <a:r>
              <a:rPr lang="es-CR" sz="2400" dirty="0" smtClean="0">
                <a:latin typeface="+mn-lt"/>
              </a:rPr>
              <a:t>B/C = 1, los beneficios son iguales a los costos.</a:t>
            </a:r>
          </a:p>
          <a:p>
            <a:pPr algn="just"/>
            <a:r>
              <a:rPr lang="es-CR" sz="2400" dirty="0" smtClean="0">
                <a:latin typeface="+mn-lt"/>
              </a:rPr>
              <a:t>B/C &lt; 1, los beneficios son menores a los costos.</a:t>
            </a:r>
            <a:endParaRPr lang="es-CR" sz="2400" dirty="0">
              <a:latin typeface="+mn-lt"/>
            </a:endParaRP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120</a:t>
            </a:fld>
            <a:endParaRPr lang="es-ES" altLang="es-CR" sz="1200">
              <a:solidFill>
                <a:schemeClr val="hlink"/>
              </a:solidFill>
            </a:endParaRPr>
          </a:p>
        </p:txBody>
      </p:sp>
    </p:spTree>
    <p:extLst>
      <p:ext uri="{BB962C8B-B14F-4D97-AF65-F5344CB8AC3E}">
        <p14:creationId xmlns:p14="http://schemas.microsoft.com/office/powerpoint/2010/main" val="146261855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665"/>
          </a:xfrm>
          <a:prstGeom prst="rect">
            <a:avLst/>
          </a:prstGeom>
        </p:spPr>
        <p:txBody>
          <a:bodyPr>
            <a:spAutoFit/>
          </a:bodyPr>
          <a:lstStyle/>
          <a:p>
            <a:pPr algn="just">
              <a:defRPr/>
            </a:pPr>
            <a:r>
              <a:rPr lang="es-CR" sz="2400" b="1" dirty="0"/>
              <a:t>SELECCIÓN DE PROYECTOS. </a:t>
            </a:r>
            <a:r>
              <a:rPr lang="es-CR" sz="2400" b="1" dirty="0" smtClean="0">
                <a:latin typeface="+mj-lt"/>
              </a:rPr>
              <a:t>Depreciación de un Bien</a:t>
            </a:r>
            <a:endParaRPr lang="es-CR" sz="2800" b="1" dirty="0">
              <a:latin typeface="+mj-lt"/>
              <a:ea typeface="+mj-ea"/>
              <a:cs typeface="+mj-cs"/>
            </a:endParaRPr>
          </a:p>
        </p:txBody>
      </p:sp>
      <p:sp>
        <p:nvSpPr>
          <p:cNvPr id="2" name="1 Rectángulo"/>
          <p:cNvSpPr/>
          <p:nvPr/>
        </p:nvSpPr>
        <p:spPr>
          <a:xfrm>
            <a:off x="295275" y="1916832"/>
            <a:ext cx="8453438" cy="4524315"/>
          </a:xfrm>
          <a:prstGeom prst="rect">
            <a:avLst/>
          </a:prstGeom>
        </p:spPr>
        <p:txBody>
          <a:bodyPr>
            <a:spAutoFit/>
          </a:bodyPr>
          <a:lstStyle/>
          <a:p>
            <a:pPr algn="just"/>
            <a:r>
              <a:rPr lang="es-CR" sz="2400" dirty="0" smtClean="0">
                <a:latin typeface="+mn-lt"/>
              </a:rPr>
              <a:t>Conocer la depreciación de los bienes puede ser un aspecto importante a la hora de decidir invertir en un proyecto que tenga alguna relación con el mismo.</a:t>
            </a:r>
          </a:p>
          <a:p>
            <a:pPr algn="just"/>
            <a:r>
              <a:rPr lang="es-CR" sz="2400" dirty="0" smtClean="0">
                <a:latin typeface="+mn-lt"/>
              </a:rPr>
              <a:t>Hay dos formas de calcular la depreciación de un bien. La depreciación lineal y la depreciación acelerada.</a:t>
            </a:r>
          </a:p>
          <a:p>
            <a:pPr algn="just"/>
            <a:r>
              <a:rPr lang="es-CR" sz="2400" dirty="0" smtClean="0">
                <a:latin typeface="+mn-lt"/>
              </a:rPr>
              <a:t>En la depreciación lineal se asume que el valor del bien se deprecia siempre el mismo monto o porcentaje durante cada año de vida útil de una forma lineal.</a:t>
            </a:r>
          </a:p>
          <a:p>
            <a:pPr algn="just"/>
            <a:r>
              <a:rPr lang="es-CR" sz="2400" dirty="0" smtClean="0">
                <a:latin typeface="+mn-lt"/>
              </a:rPr>
              <a:t>En el caso de la depreciación acelerada, el bien se deprecia más al inicio de su vida útil y menos hacia el final de la misma, de forma distinta cada año. Para calcular existen varios métodos, por ejemplo, el método del balance y el de la suma de dígitos.</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121</a:t>
            </a:fld>
            <a:endParaRPr lang="es-ES" altLang="es-CR" sz="1200">
              <a:solidFill>
                <a:schemeClr val="hlink"/>
              </a:solidFill>
            </a:endParaRPr>
          </a:p>
        </p:txBody>
      </p:sp>
    </p:spTree>
    <p:extLst>
      <p:ext uri="{BB962C8B-B14F-4D97-AF65-F5344CB8AC3E}">
        <p14:creationId xmlns:p14="http://schemas.microsoft.com/office/powerpoint/2010/main" val="298431150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665"/>
          </a:xfrm>
          <a:prstGeom prst="rect">
            <a:avLst/>
          </a:prstGeom>
        </p:spPr>
        <p:txBody>
          <a:bodyPr>
            <a:spAutoFit/>
          </a:bodyPr>
          <a:lstStyle/>
          <a:p>
            <a:pPr algn="just">
              <a:defRPr/>
            </a:pPr>
            <a:r>
              <a:rPr lang="es-CR" sz="2400" b="1" dirty="0"/>
              <a:t>SELECCIÓN DE PROYECTOS. </a:t>
            </a:r>
            <a:r>
              <a:rPr lang="es-CR" sz="2400" b="1" dirty="0" smtClean="0">
                <a:latin typeface="+mj-lt"/>
              </a:rPr>
              <a:t>Costos.</a:t>
            </a:r>
            <a:endParaRPr lang="es-CR" sz="2800" b="1" dirty="0">
              <a:latin typeface="+mj-lt"/>
              <a:ea typeface="+mj-ea"/>
              <a:cs typeface="+mj-cs"/>
            </a:endParaRPr>
          </a:p>
        </p:txBody>
      </p:sp>
      <p:sp>
        <p:nvSpPr>
          <p:cNvPr id="2" name="1 Rectángulo"/>
          <p:cNvSpPr/>
          <p:nvPr/>
        </p:nvSpPr>
        <p:spPr>
          <a:xfrm>
            <a:off x="295275" y="1916832"/>
            <a:ext cx="8453438" cy="5201424"/>
          </a:xfrm>
          <a:prstGeom prst="rect">
            <a:avLst/>
          </a:prstGeom>
        </p:spPr>
        <p:txBody>
          <a:bodyPr>
            <a:spAutoFit/>
          </a:bodyPr>
          <a:lstStyle/>
          <a:p>
            <a:pPr algn="just"/>
            <a:r>
              <a:rPr lang="es-CR" sz="2200" b="1" dirty="0" smtClean="0">
                <a:latin typeface="+mn-lt"/>
              </a:rPr>
              <a:t>Costos </a:t>
            </a:r>
            <a:r>
              <a:rPr lang="es-CR" sz="2200" b="1" dirty="0">
                <a:latin typeface="+mn-lt"/>
              </a:rPr>
              <a:t>variables: </a:t>
            </a:r>
            <a:r>
              <a:rPr lang="es-CR" sz="2200" dirty="0">
                <a:latin typeface="+mn-lt"/>
              </a:rPr>
              <a:t>dependen del volumen de producción. Por ejemplo las materias primas. Mientras más zapatillas se producen, se requieren más telas y cordones. </a:t>
            </a:r>
          </a:p>
          <a:p>
            <a:pPr algn="just"/>
            <a:r>
              <a:rPr lang="es-CR" sz="2200" b="1" dirty="0" smtClean="0">
                <a:latin typeface="+mn-lt"/>
              </a:rPr>
              <a:t>Costos </a:t>
            </a:r>
            <a:r>
              <a:rPr lang="es-CR" sz="2200" b="1" dirty="0">
                <a:latin typeface="+mn-lt"/>
              </a:rPr>
              <a:t>fijos: </a:t>
            </a:r>
            <a:r>
              <a:rPr lang="es-CR" sz="2200" dirty="0">
                <a:latin typeface="+mn-lt"/>
              </a:rPr>
              <a:t>No cambian con el volumen de producción. Por ejemplo los alquileres. Independientemente del volumen de producción de una fábrica de palos de golf, el alquiler que se paga por ese lugar se mantendrá fijo. </a:t>
            </a:r>
          </a:p>
          <a:p>
            <a:pPr algn="just"/>
            <a:r>
              <a:rPr lang="es-CR" sz="2200" b="1" dirty="0" smtClean="0">
                <a:latin typeface="+mn-lt"/>
              </a:rPr>
              <a:t>Costos </a:t>
            </a:r>
            <a:r>
              <a:rPr lang="es-CR" sz="2200" b="1" dirty="0">
                <a:latin typeface="+mn-lt"/>
              </a:rPr>
              <a:t>directos: </a:t>
            </a:r>
            <a:r>
              <a:rPr lang="es-CR" sz="2200" dirty="0">
                <a:latin typeface="+mn-lt"/>
              </a:rPr>
              <a:t>se pueden atribuir directamente al proyecto. Por ejemplo, los costos de un viaje para promocionar exclusivamente una nueva crema de belleza. </a:t>
            </a:r>
            <a:endParaRPr lang="es-CR" sz="2200" dirty="0" smtClean="0">
              <a:latin typeface="+mn-lt"/>
            </a:endParaRPr>
          </a:p>
          <a:p>
            <a:pPr algn="just"/>
            <a:r>
              <a:rPr lang="es-CR" sz="2200" b="1" dirty="0" smtClean="0">
                <a:latin typeface="+mn-lt"/>
              </a:rPr>
              <a:t>Costos </a:t>
            </a:r>
            <a:r>
              <a:rPr lang="es-CR" sz="2200" b="1" dirty="0">
                <a:latin typeface="+mn-lt"/>
              </a:rPr>
              <a:t>indirectos: </a:t>
            </a:r>
            <a:r>
              <a:rPr lang="es-CR" sz="2200" dirty="0">
                <a:latin typeface="+mn-lt"/>
              </a:rPr>
              <a:t>benefician a varios proyectos y generalmente no se puede identificar con exactitud la proporción que corresponde a cada uno. Por ejemplo los gastos de estructura (contabilidad, luz, teléfono, PMO, etc.). </a:t>
            </a:r>
          </a:p>
          <a:p>
            <a:pPr algn="just"/>
            <a:endParaRPr lang="es-CR" sz="2400" dirty="0">
              <a:latin typeface="+mn-lt"/>
            </a:endParaRP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122</a:t>
            </a:fld>
            <a:endParaRPr lang="es-ES" altLang="es-CR" sz="1200">
              <a:solidFill>
                <a:schemeClr val="hlink"/>
              </a:solidFill>
            </a:endParaRPr>
          </a:p>
        </p:txBody>
      </p:sp>
    </p:spTree>
    <p:extLst>
      <p:ext uri="{BB962C8B-B14F-4D97-AF65-F5344CB8AC3E}">
        <p14:creationId xmlns:p14="http://schemas.microsoft.com/office/powerpoint/2010/main" val="73356197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46075" y="1343025"/>
            <a:ext cx="8329613" cy="461665"/>
          </a:xfrm>
          <a:prstGeom prst="rect">
            <a:avLst/>
          </a:prstGeom>
        </p:spPr>
        <p:txBody>
          <a:bodyPr>
            <a:spAutoFit/>
          </a:bodyPr>
          <a:lstStyle/>
          <a:p>
            <a:pPr algn="just">
              <a:defRPr/>
            </a:pPr>
            <a:r>
              <a:rPr lang="es-CR" sz="2400" b="1" dirty="0"/>
              <a:t>SELECCIÓN DE PROYECTOS. </a:t>
            </a:r>
            <a:r>
              <a:rPr lang="es-CR" sz="2400" b="1" dirty="0" smtClean="0">
                <a:latin typeface="+mj-lt"/>
              </a:rPr>
              <a:t>Costos.</a:t>
            </a:r>
            <a:endParaRPr lang="es-CR" sz="2800" b="1" dirty="0">
              <a:latin typeface="+mj-lt"/>
              <a:ea typeface="+mj-ea"/>
              <a:cs typeface="+mj-cs"/>
            </a:endParaRPr>
          </a:p>
        </p:txBody>
      </p:sp>
      <p:sp>
        <p:nvSpPr>
          <p:cNvPr id="2" name="1 Rectángulo"/>
          <p:cNvSpPr/>
          <p:nvPr/>
        </p:nvSpPr>
        <p:spPr>
          <a:xfrm>
            <a:off x="295275" y="1916832"/>
            <a:ext cx="8453438" cy="4154984"/>
          </a:xfrm>
          <a:prstGeom prst="rect">
            <a:avLst/>
          </a:prstGeom>
        </p:spPr>
        <p:txBody>
          <a:bodyPr>
            <a:spAutoFit/>
          </a:bodyPr>
          <a:lstStyle/>
          <a:p>
            <a:pPr algn="just"/>
            <a:r>
              <a:rPr lang="es-CR" sz="2400" b="1" dirty="0" smtClean="0">
                <a:latin typeface="+mn-lt"/>
              </a:rPr>
              <a:t>Costo </a:t>
            </a:r>
            <a:r>
              <a:rPr lang="es-CR" sz="2400" b="1" dirty="0">
                <a:latin typeface="+mn-lt"/>
              </a:rPr>
              <a:t>de oportunidad: </a:t>
            </a:r>
            <a:r>
              <a:rPr lang="es-CR" sz="2400" dirty="0">
                <a:latin typeface="+mn-lt"/>
              </a:rPr>
              <a:t>el costo de oportunidad de un recurso es su mejor alternativa dejada de lado. Al estimar el costo de las actividades del proyecto, no sólo se deben incluir las salidas de caja, sino también los costos de oportunidad de cada recurso. </a:t>
            </a:r>
          </a:p>
          <a:p>
            <a:pPr algn="just"/>
            <a:r>
              <a:rPr lang="es-CR" sz="2400" b="1" dirty="0" smtClean="0">
                <a:latin typeface="+mn-lt"/>
              </a:rPr>
              <a:t>Costos </a:t>
            </a:r>
            <a:r>
              <a:rPr lang="es-CR" sz="2400" b="1" dirty="0">
                <a:latin typeface="+mn-lt"/>
              </a:rPr>
              <a:t>hundidos o enterrados: </a:t>
            </a:r>
            <a:r>
              <a:rPr lang="es-CR" sz="2400" dirty="0">
                <a:latin typeface="+mn-lt"/>
              </a:rPr>
              <a:t>costos que ya fueron devengados y no cambiarán con la decisión de hacer o no hacer el proyecto. </a:t>
            </a:r>
          </a:p>
          <a:p>
            <a:pPr algn="just"/>
            <a:r>
              <a:rPr lang="es-CR" sz="2400" b="1" dirty="0" smtClean="0">
                <a:latin typeface="+mn-lt"/>
              </a:rPr>
              <a:t>Capital </a:t>
            </a:r>
            <a:r>
              <a:rPr lang="es-CR" sz="2400" b="1" dirty="0">
                <a:latin typeface="+mn-lt"/>
              </a:rPr>
              <a:t>de trabajo: </a:t>
            </a:r>
            <a:r>
              <a:rPr lang="es-CR" sz="2400" dirty="0">
                <a:latin typeface="+mn-lt"/>
              </a:rPr>
              <a:t>dinero necesario para cubrir los gastos operativos del proyecto hasta que comiencen los ingresos de caja. Una forma de cálculo del capital de trabajo surge de la diferencia entre el activo corriente y el pasivo corriente. </a:t>
            </a:r>
          </a:p>
          <a:p>
            <a:pPr algn="just"/>
            <a:endParaRPr lang="es-CR" sz="2400" dirty="0">
              <a:latin typeface="+mn-lt"/>
            </a:endParaRP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123</a:t>
            </a:fld>
            <a:endParaRPr lang="es-ES" altLang="es-CR" sz="1200">
              <a:solidFill>
                <a:schemeClr val="hlink"/>
              </a:solidFill>
            </a:endParaRPr>
          </a:p>
        </p:txBody>
      </p:sp>
    </p:spTree>
    <p:extLst>
      <p:ext uri="{BB962C8B-B14F-4D97-AF65-F5344CB8AC3E}">
        <p14:creationId xmlns:p14="http://schemas.microsoft.com/office/powerpoint/2010/main" val="407806734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06538"/>
            <a:ext cx="8196262"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C9C4978-0167-466E-A77D-4963AA729405}" type="datetime1">
              <a:rPr lang="es-ES" altLang="es-CR" sz="1200">
                <a:solidFill>
                  <a:schemeClr val="hlink"/>
                </a:solidFill>
              </a:rPr>
              <a:pPr eaLnBrk="1" hangingPunct="1"/>
              <a:t>20/10/2013</a:t>
            </a:fld>
            <a:endParaRPr lang="es-ES" altLang="es-CR" sz="1200">
              <a:solidFill>
                <a:schemeClr val="hlink"/>
              </a:solidFill>
            </a:endParaRPr>
          </a:p>
        </p:txBody>
      </p:sp>
      <p:sp>
        <p:nvSpPr>
          <p:cNvPr id="5124" name="Slide Number Placeholder 4"/>
          <p:cNvSpPr txBox="1">
            <a:spLocks noGrp="1"/>
          </p:cNvSpPr>
          <p:nvPr/>
        </p:nvSpPr>
        <p:spPr bwMode="auto">
          <a:xfrm>
            <a:off x="7848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6CA36BB-73EF-4DAD-89DA-30265B78D0E0}" type="slidenum">
              <a:rPr lang="es-ES" altLang="es-CR" sz="1200">
                <a:solidFill>
                  <a:schemeClr val="hlink"/>
                </a:solidFill>
              </a:rPr>
              <a:pPr algn="r" eaLnBrk="1" hangingPunct="1"/>
              <a:t>124</a:t>
            </a:fld>
            <a:endParaRPr lang="es-ES" altLang="es-CR" sz="1200">
              <a:solidFill>
                <a:schemeClr val="hlink"/>
              </a:solidFill>
            </a:endParaRPr>
          </a:p>
        </p:txBody>
      </p:sp>
    </p:spTree>
    <p:extLst>
      <p:ext uri="{BB962C8B-B14F-4D97-AF65-F5344CB8AC3E}">
        <p14:creationId xmlns:p14="http://schemas.microsoft.com/office/powerpoint/2010/main" val="211928867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92075" y="2133600"/>
            <a:ext cx="4322763" cy="3952875"/>
          </a:xfrm>
        </p:spPr>
        <p:txBody>
          <a:bodyPr>
            <a:normAutofit fontScale="92500" lnSpcReduction="20000"/>
          </a:bodyPr>
          <a:lstStyle/>
          <a:p>
            <a:pPr algn="just">
              <a:defRPr/>
            </a:pPr>
            <a:r>
              <a:rPr lang="es-CR" sz="2400" dirty="0" smtClean="0"/>
              <a:t>Justificación </a:t>
            </a:r>
            <a:r>
              <a:rPr lang="es-CR" sz="2400" dirty="0"/>
              <a:t>del </a:t>
            </a:r>
            <a:r>
              <a:rPr lang="es-CR" sz="2400" dirty="0" smtClean="0"/>
              <a:t>proyecto.</a:t>
            </a:r>
            <a:endParaRPr lang="es-CR" sz="2400" dirty="0"/>
          </a:p>
          <a:p>
            <a:pPr algn="just">
              <a:defRPr/>
            </a:pPr>
            <a:r>
              <a:rPr lang="es-CR" sz="2400" dirty="0" smtClean="0"/>
              <a:t>Objetivos </a:t>
            </a:r>
            <a:r>
              <a:rPr lang="es-CR" sz="2400" dirty="0"/>
              <a:t>medibles del proyecto y los criterios de éxito </a:t>
            </a:r>
            <a:r>
              <a:rPr lang="es-CR" sz="2400" dirty="0" smtClean="0"/>
              <a:t>relacionados.</a:t>
            </a:r>
            <a:endParaRPr lang="es-CR" sz="2400" dirty="0"/>
          </a:p>
          <a:p>
            <a:pPr algn="just">
              <a:defRPr/>
            </a:pPr>
            <a:r>
              <a:rPr lang="es-CR" sz="2400" dirty="0" smtClean="0"/>
              <a:t>Requisitos </a:t>
            </a:r>
            <a:r>
              <a:rPr lang="es-CR" sz="2400" dirty="0"/>
              <a:t>de alto </a:t>
            </a:r>
            <a:r>
              <a:rPr lang="es-CR" sz="2400" dirty="0" smtClean="0"/>
              <a:t>nivel.</a:t>
            </a:r>
          </a:p>
          <a:p>
            <a:pPr algn="just">
              <a:defRPr/>
            </a:pPr>
            <a:r>
              <a:rPr lang="es-CR" sz="2400" dirty="0" smtClean="0"/>
              <a:t>Asunciones y restricciones.</a:t>
            </a:r>
          </a:p>
          <a:p>
            <a:pPr algn="just">
              <a:defRPr/>
            </a:pPr>
            <a:r>
              <a:rPr lang="es-CR" sz="2400" dirty="0" smtClean="0"/>
              <a:t>Lista de interesados.</a:t>
            </a:r>
            <a:endParaRPr lang="es-CR" sz="2400" dirty="0"/>
          </a:p>
          <a:p>
            <a:pPr algn="just">
              <a:defRPr/>
            </a:pPr>
            <a:r>
              <a:rPr lang="es-CR" sz="2400" dirty="0" smtClean="0"/>
              <a:t>Descripción </a:t>
            </a:r>
            <a:r>
              <a:rPr lang="es-CR" sz="2400" dirty="0"/>
              <a:t>del proyecto de alto </a:t>
            </a:r>
            <a:r>
              <a:rPr lang="es-CR" sz="2400" dirty="0" smtClean="0"/>
              <a:t>nivel.</a:t>
            </a:r>
            <a:endParaRPr lang="es-CR" sz="2400" dirty="0"/>
          </a:p>
          <a:p>
            <a:pPr algn="just">
              <a:defRPr/>
            </a:pPr>
            <a:r>
              <a:rPr lang="es-CR" sz="2400" dirty="0" smtClean="0"/>
              <a:t>Riesgos </a:t>
            </a:r>
            <a:r>
              <a:rPr lang="es-CR" sz="2400" dirty="0"/>
              <a:t>de alto </a:t>
            </a:r>
            <a:r>
              <a:rPr lang="es-CR" sz="2400" dirty="0" smtClean="0"/>
              <a:t>nivel.</a:t>
            </a:r>
            <a:endParaRPr lang="es-CR" sz="2400" dirty="0"/>
          </a:p>
          <a:p>
            <a:pPr algn="just">
              <a:defRPr/>
            </a:pPr>
            <a:r>
              <a:rPr lang="es-CR" sz="2400" dirty="0" smtClean="0"/>
              <a:t>Resumen </a:t>
            </a:r>
            <a:r>
              <a:rPr lang="es-CR" sz="2400" dirty="0"/>
              <a:t>del cronograma de hitos</a:t>
            </a:r>
          </a:p>
          <a:p>
            <a:pPr marL="495300" indent="-495300" algn="just">
              <a:lnSpc>
                <a:spcPct val="90000"/>
              </a:lnSpc>
              <a:buFont typeface="Wingdings" pitchFamily="2" charset="2"/>
              <a:buChar char="q"/>
              <a:defRPr/>
            </a:pPr>
            <a:endParaRPr lang="es-CR" sz="1900" dirty="0" smtClean="0">
              <a:latin typeface="Arial Narrow" pitchFamily="34" charset="0"/>
            </a:endParaRPr>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8" name="7 Rectángulo"/>
          <p:cNvSpPr/>
          <p:nvPr/>
        </p:nvSpPr>
        <p:spPr>
          <a:xfrm>
            <a:off x="1908175" y="1520825"/>
            <a:ext cx="8329613" cy="461963"/>
          </a:xfrm>
          <a:prstGeom prst="rect">
            <a:avLst/>
          </a:prstGeom>
        </p:spPr>
        <p:txBody>
          <a:bodyPr>
            <a:spAutoFit/>
          </a:bodyPr>
          <a:lstStyle/>
          <a:p>
            <a:pPr algn="just">
              <a:defRPr/>
            </a:pPr>
            <a:r>
              <a:rPr lang="es-CR" sz="2400" b="1" dirty="0">
                <a:latin typeface="+mj-lt"/>
              </a:rPr>
              <a:t>Acta de Constitución del Proyecto</a:t>
            </a:r>
            <a:endParaRPr lang="es-CR" sz="2800" b="1" dirty="0">
              <a:latin typeface="+mj-lt"/>
              <a:ea typeface="+mj-ea"/>
              <a:cs typeface="+mj-cs"/>
            </a:endParaRPr>
          </a:p>
        </p:txBody>
      </p:sp>
      <p:sp>
        <p:nvSpPr>
          <p:cNvPr id="6" name="Rectangle 3"/>
          <p:cNvSpPr txBox="1">
            <a:spLocks noChangeArrowheads="1"/>
          </p:cNvSpPr>
          <p:nvPr/>
        </p:nvSpPr>
        <p:spPr>
          <a:xfrm>
            <a:off x="4284663" y="2205038"/>
            <a:ext cx="4713287" cy="4051300"/>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es-CR" sz="8800" dirty="0" smtClean="0"/>
              <a:t>Resumen </a:t>
            </a:r>
            <a:r>
              <a:rPr lang="es-CR" sz="8800" dirty="0"/>
              <a:t>del presupuesto</a:t>
            </a:r>
          </a:p>
          <a:p>
            <a:pPr algn="just">
              <a:defRPr/>
            </a:pPr>
            <a:r>
              <a:rPr lang="es-CR" sz="8800" dirty="0"/>
              <a:t>Requisitos de aprobación del proyecto (qué constituye el éxito del proyecto, quién decide si el proyecto es exitoso y quién firma la aprobación del proyecto).</a:t>
            </a:r>
          </a:p>
          <a:p>
            <a:pPr algn="just">
              <a:defRPr/>
            </a:pPr>
            <a:r>
              <a:rPr lang="es-CR" sz="8800" dirty="0"/>
              <a:t>El director del proyecto asignado, su responsabilidad y su nivel de autoridad.</a:t>
            </a:r>
          </a:p>
          <a:p>
            <a:pPr algn="just">
              <a:defRPr/>
            </a:pPr>
            <a:r>
              <a:rPr lang="es-CR" sz="8800" dirty="0"/>
              <a:t>El nombre y el nivel de autoridad del patrocinador o de quienes autorizan el acta de constitución del proyecto.</a:t>
            </a:r>
          </a:p>
          <a:p>
            <a:pPr marL="495300" indent="-495300" algn="just">
              <a:lnSpc>
                <a:spcPct val="90000"/>
              </a:lnSpc>
              <a:buFont typeface="Wingdings" pitchFamily="2" charset="2"/>
              <a:buChar char="q"/>
              <a:defRPr/>
            </a:pPr>
            <a:endParaRPr lang="es-CR" sz="8800" dirty="0"/>
          </a:p>
          <a:p>
            <a:pPr marL="495300" indent="-495300" algn="just">
              <a:lnSpc>
                <a:spcPct val="90000"/>
              </a:lnSpc>
              <a:buFont typeface="Wingdings" pitchFamily="2" charset="2"/>
              <a:buChar char="q"/>
              <a:defRPr/>
            </a:pPr>
            <a:endParaRPr lang="es-ES" sz="8800" dirty="0"/>
          </a:p>
          <a:p>
            <a:pPr marL="495300" indent="-495300">
              <a:lnSpc>
                <a:spcPct val="90000"/>
              </a:lnSpc>
              <a:buFont typeface="Wingdings" pitchFamily="2" charset="2"/>
              <a:buChar char="q"/>
              <a:defRPr/>
            </a:pPr>
            <a:endParaRPr lang="es-ES" sz="8800" dirty="0"/>
          </a:p>
        </p:txBody>
      </p:sp>
      <p:sp>
        <p:nvSpPr>
          <p:cNvPr id="6149"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043A42-3B85-4B96-894E-2B02EFFC2245}" type="datetime1">
              <a:rPr lang="es-ES" altLang="es-CR" sz="1200">
                <a:solidFill>
                  <a:schemeClr val="hlink"/>
                </a:solidFill>
              </a:rPr>
              <a:pPr eaLnBrk="1" hangingPunct="1"/>
              <a:t>20/10/2013</a:t>
            </a:fld>
            <a:endParaRPr lang="es-ES" altLang="es-CR" sz="1200">
              <a:solidFill>
                <a:schemeClr val="hlink"/>
              </a:solidFill>
            </a:endParaRPr>
          </a:p>
        </p:txBody>
      </p:sp>
      <p:sp>
        <p:nvSpPr>
          <p:cNvPr id="6150"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F83664D-3D63-4767-AB3C-B4A264CAC478}" type="slidenum">
              <a:rPr lang="es-ES" altLang="es-CR" sz="1200">
                <a:solidFill>
                  <a:schemeClr val="hlink"/>
                </a:solidFill>
              </a:rPr>
              <a:pPr algn="r" eaLnBrk="1" hangingPunct="1"/>
              <a:t>125</a:t>
            </a:fld>
            <a:endParaRPr lang="es-ES" altLang="es-CR" sz="1200">
              <a:solidFill>
                <a:schemeClr val="hlink"/>
              </a:solidFill>
            </a:endParaRPr>
          </a:p>
        </p:txBody>
      </p:sp>
    </p:spTree>
    <p:extLst>
      <p:ext uri="{BB962C8B-B14F-4D97-AF65-F5344CB8AC3E}">
        <p14:creationId xmlns:p14="http://schemas.microsoft.com/office/powerpoint/2010/main" val="320137088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0"/>
            <a:ext cx="5256212" cy="611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580063" y="1916113"/>
            <a:ext cx="3205162" cy="1201737"/>
          </a:xfrm>
          <a:prstGeom prst="rect">
            <a:avLst/>
          </a:prstGeom>
        </p:spPr>
        <p:txBody>
          <a:bodyPr>
            <a:spAutoFit/>
          </a:bodyPr>
          <a:lstStyle/>
          <a:p>
            <a:pPr algn="just">
              <a:defRPr/>
            </a:pPr>
            <a:r>
              <a:rPr lang="es-CR" sz="2400" b="1" dirty="0">
                <a:latin typeface="+mj-lt"/>
              </a:rPr>
              <a:t>Ejemplo </a:t>
            </a:r>
          </a:p>
          <a:p>
            <a:pPr algn="just">
              <a:defRPr/>
            </a:pPr>
            <a:r>
              <a:rPr lang="es-CR" sz="2400" b="1" dirty="0">
                <a:latin typeface="+mj-lt"/>
              </a:rPr>
              <a:t>Acta de Constitución del Proyecto</a:t>
            </a:r>
            <a:endParaRPr lang="es-CR" sz="2800" b="1" dirty="0">
              <a:latin typeface="+mj-lt"/>
              <a:ea typeface="+mj-ea"/>
              <a:cs typeface="+mj-cs"/>
            </a:endParaRPr>
          </a:p>
        </p:txBody>
      </p:sp>
      <p:sp>
        <p:nvSpPr>
          <p:cNvPr id="6" name="5 Rectángulo"/>
          <p:cNvSpPr/>
          <p:nvPr/>
        </p:nvSpPr>
        <p:spPr>
          <a:xfrm>
            <a:off x="5435600" y="6196013"/>
            <a:ext cx="3024188"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
        <p:nvSpPr>
          <p:cNvPr id="7173"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DD7989-FC49-43C7-AC89-8FFA1F11C289}" type="datetime1">
              <a:rPr lang="es-ES" altLang="es-CR" sz="1200">
                <a:solidFill>
                  <a:schemeClr val="hlink"/>
                </a:solidFill>
              </a:rPr>
              <a:pPr eaLnBrk="1" hangingPunct="1"/>
              <a:t>20/10/2013</a:t>
            </a:fld>
            <a:endParaRPr lang="es-ES" altLang="es-CR" sz="1200">
              <a:solidFill>
                <a:schemeClr val="hlink"/>
              </a:solidFill>
            </a:endParaRPr>
          </a:p>
        </p:txBody>
      </p:sp>
      <p:sp>
        <p:nvSpPr>
          <p:cNvPr id="7174"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4A319B9-CD27-4C42-A302-6033A7EB95FB}" type="slidenum">
              <a:rPr lang="es-ES" altLang="es-CR" sz="1200">
                <a:solidFill>
                  <a:schemeClr val="hlink"/>
                </a:solidFill>
              </a:rPr>
              <a:pPr algn="r" eaLnBrk="1" hangingPunct="1"/>
              <a:t>126</a:t>
            </a:fld>
            <a:endParaRPr lang="es-ES" altLang="es-CR" sz="1200">
              <a:solidFill>
                <a:schemeClr val="hlink"/>
              </a:solidFill>
            </a:endParaRPr>
          </a:p>
        </p:txBody>
      </p:sp>
    </p:spTree>
    <p:extLst>
      <p:ext uri="{BB962C8B-B14F-4D97-AF65-F5344CB8AC3E}">
        <p14:creationId xmlns:p14="http://schemas.microsoft.com/office/powerpoint/2010/main" val="16146161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39713" y="1871663"/>
            <a:ext cx="8329612" cy="461962"/>
          </a:xfrm>
          <a:prstGeom prst="rect">
            <a:avLst/>
          </a:prstGeom>
        </p:spPr>
        <p:txBody>
          <a:bodyPr>
            <a:spAutoFit/>
          </a:bodyPr>
          <a:lstStyle/>
          <a:p>
            <a:pPr algn="just">
              <a:defRPr/>
            </a:pPr>
            <a:r>
              <a:rPr lang="es-CR" sz="2400" b="1" dirty="0">
                <a:latin typeface="+mj-lt"/>
              </a:rPr>
              <a:t>Sistemas de Información para la Dirección de Proyectos (PMIS)</a:t>
            </a:r>
            <a:endParaRPr lang="es-CR" sz="2800" b="1" dirty="0">
              <a:latin typeface="+mj-lt"/>
              <a:ea typeface="+mj-ea"/>
              <a:cs typeface="+mj-cs"/>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287588"/>
            <a:ext cx="5873750" cy="416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0" y="6211888"/>
            <a:ext cx="3024188"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
        <p:nvSpPr>
          <p:cNvPr id="8197"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42F2ED9-511D-49F4-98C8-7BB68207B7BD}" type="datetime1">
              <a:rPr lang="es-ES" altLang="es-CR" sz="1200">
                <a:solidFill>
                  <a:schemeClr val="hlink"/>
                </a:solidFill>
              </a:rPr>
              <a:pPr eaLnBrk="1" hangingPunct="1"/>
              <a:t>20/10/2013</a:t>
            </a:fld>
            <a:endParaRPr lang="es-ES" altLang="es-CR" sz="1200">
              <a:solidFill>
                <a:schemeClr val="hlink"/>
              </a:solidFill>
            </a:endParaRPr>
          </a:p>
        </p:txBody>
      </p:sp>
      <p:sp>
        <p:nvSpPr>
          <p:cNvPr id="8198"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1135D9B-4504-4890-9C6A-A0A4BB425495}" type="slidenum">
              <a:rPr lang="es-ES" altLang="es-CR" sz="1200">
                <a:solidFill>
                  <a:schemeClr val="hlink"/>
                </a:solidFill>
              </a:rPr>
              <a:pPr algn="r" eaLnBrk="1" hangingPunct="1"/>
              <a:t>127</a:t>
            </a:fld>
            <a:endParaRPr lang="es-ES" altLang="es-CR" sz="1200">
              <a:solidFill>
                <a:schemeClr val="hlink"/>
              </a:solidFill>
            </a:endParaRPr>
          </a:p>
        </p:txBody>
      </p:sp>
    </p:spTree>
    <p:extLst>
      <p:ext uri="{BB962C8B-B14F-4D97-AF65-F5344CB8AC3E}">
        <p14:creationId xmlns:p14="http://schemas.microsoft.com/office/powerpoint/2010/main" val="39517611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15938" y="1787525"/>
            <a:ext cx="8329612" cy="460375"/>
          </a:xfrm>
          <a:prstGeom prst="rect">
            <a:avLst/>
          </a:prstGeom>
        </p:spPr>
        <p:txBody>
          <a:bodyPr>
            <a:spAutoFit/>
          </a:bodyPr>
          <a:lstStyle/>
          <a:p>
            <a:pPr algn="just">
              <a:defRPr/>
            </a:pPr>
            <a:r>
              <a:rPr lang="es-CR" sz="2400" b="1" dirty="0">
                <a:latin typeface="+mj-lt"/>
              </a:rPr>
              <a:t>Sistemas de Información para la Dirección de Proyectos (PMIS)</a:t>
            </a:r>
            <a:endParaRPr lang="es-CR" sz="2800" b="1" dirty="0">
              <a:latin typeface="+mj-lt"/>
              <a:ea typeface="+mj-ea"/>
              <a:cs typeface="+mj-cs"/>
            </a:endParaRPr>
          </a:p>
        </p:txBody>
      </p:sp>
      <p:sp>
        <p:nvSpPr>
          <p:cNvPr id="9" name="Rectangle 3"/>
          <p:cNvSpPr txBox="1">
            <a:spLocks noChangeArrowheads="1"/>
          </p:cNvSpPr>
          <p:nvPr/>
        </p:nvSpPr>
        <p:spPr>
          <a:xfrm>
            <a:off x="379413" y="2017713"/>
            <a:ext cx="8429625" cy="39528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endParaRPr lang="es-CR" sz="2400" dirty="0" smtClean="0"/>
          </a:p>
          <a:p>
            <a:pPr marL="0" indent="0" algn="just">
              <a:buFont typeface="Arial" pitchFamily="34" charset="0"/>
              <a:buNone/>
              <a:defRPr/>
            </a:pPr>
            <a:r>
              <a:rPr lang="es-CR" sz="2400" dirty="0" smtClean="0"/>
              <a:t>El </a:t>
            </a:r>
            <a:r>
              <a:rPr lang="es-CR" sz="2400" b="1" dirty="0" smtClean="0"/>
              <a:t>PMIS</a:t>
            </a:r>
            <a:r>
              <a:rPr lang="es-CR" sz="2400" dirty="0" smtClean="0"/>
              <a:t> es un</a:t>
            </a:r>
            <a:r>
              <a:rPr lang="es-CR" sz="2400" b="1" dirty="0" smtClean="0"/>
              <a:t> </a:t>
            </a:r>
            <a:r>
              <a:rPr lang="es-CR" sz="2400" dirty="0"/>
              <a:t>sistema automatizado </a:t>
            </a:r>
            <a:r>
              <a:rPr lang="es-CR" sz="2400" dirty="0" smtClean="0"/>
              <a:t>que incluye todas </a:t>
            </a:r>
            <a:r>
              <a:rPr lang="es-CR" sz="2400" dirty="0"/>
              <a:t>las herramientas que se utilizarán </a:t>
            </a:r>
            <a:r>
              <a:rPr lang="es-CR" sz="2400" dirty="0" smtClean="0"/>
              <a:t>para:</a:t>
            </a:r>
          </a:p>
          <a:p>
            <a:pPr algn="just">
              <a:defRPr/>
            </a:pPr>
            <a:r>
              <a:rPr lang="es-CR" sz="2400" b="1" dirty="0" smtClean="0"/>
              <a:t>Recopilar y procesar información.</a:t>
            </a:r>
          </a:p>
          <a:p>
            <a:pPr algn="just">
              <a:defRPr/>
            </a:pPr>
            <a:r>
              <a:rPr lang="es-CR" sz="2400" b="1" dirty="0" smtClean="0"/>
              <a:t>Informar </a:t>
            </a:r>
            <a:r>
              <a:rPr lang="es-CR" sz="2400" b="1" dirty="0"/>
              <a:t>los </a:t>
            </a:r>
            <a:r>
              <a:rPr lang="es-CR" sz="2400" b="1" dirty="0" smtClean="0"/>
              <a:t>avances.</a:t>
            </a:r>
          </a:p>
          <a:p>
            <a:pPr algn="just">
              <a:defRPr/>
            </a:pPr>
            <a:r>
              <a:rPr lang="es-CR" sz="2400" b="1" dirty="0" smtClean="0"/>
              <a:t>Integrar </a:t>
            </a:r>
            <a:r>
              <a:rPr lang="es-CR" sz="2400" b="1" dirty="0"/>
              <a:t>los procesos </a:t>
            </a:r>
            <a:r>
              <a:rPr lang="es-CR" sz="2400" b="1" dirty="0" smtClean="0"/>
              <a:t>del proyecto </a:t>
            </a:r>
            <a:r>
              <a:rPr lang="es-CR" sz="2400" b="1" dirty="0"/>
              <a:t>a lo largo de su ciclo de vida</a:t>
            </a:r>
            <a:r>
              <a:rPr lang="es-CR" sz="2400" b="1" dirty="0" smtClean="0"/>
              <a:t>.</a:t>
            </a:r>
          </a:p>
          <a:p>
            <a:pPr marL="0" indent="0" algn="just">
              <a:buFont typeface="Arial" pitchFamily="34" charset="0"/>
              <a:buNone/>
              <a:defRPr/>
            </a:pPr>
            <a:r>
              <a:rPr lang="es-CR" sz="2400" dirty="0" smtClean="0"/>
              <a:t>Por </a:t>
            </a:r>
            <a:r>
              <a:rPr lang="es-CR" sz="2400" dirty="0"/>
              <a:t>ejemplo: </a:t>
            </a:r>
            <a:r>
              <a:rPr lang="es-CR" sz="2400" b="1" dirty="0"/>
              <a:t>hardware, software</a:t>
            </a:r>
            <a:r>
              <a:rPr lang="es-CR" sz="2400" b="1" dirty="0" smtClean="0"/>
              <a:t>, procesos</a:t>
            </a:r>
            <a:r>
              <a:rPr lang="es-CR" sz="2400" b="1" dirty="0"/>
              <a:t>, tableros de control, etc.</a:t>
            </a:r>
            <a:endParaRPr lang="es-CR" sz="2200" b="1" dirty="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9220"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590271-84FE-486B-ABAC-A98306BDA785}" type="datetime1">
              <a:rPr lang="es-ES" altLang="es-CR" sz="1200">
                <a:solidFill>
                  <a:schemeClr val="hlink"/>
                </a:solidFill>
              </a:rPr>
              <a:pPr eaLnBrk="1" hangingPunct="1"/>
              <a:t>20/10/2013</a:t>
            </a:fld>
            <a:endParaRPr lang="es-ES" altLang="es-CR" sz="1200">
              <a:solidFill>
                <a:schemeClr val="hlink"/>
              </a:solidFill>
            </a:endParaRPr>
          </a:p>
        </p:txBody>
      </p:sp>
      <p:sp>
        <p:nvSpPr>
          <p:cNvPr id="9221"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2F88936-BCD5-48D7-956B-53F6FAACD3C2}" type="slidenum">
              <a:rPr lang="es-ES" altLang="es-CR" sz="1200">
                <a:solidFill>
                  <a:schemeClr val="hlink"/>
                </a:solidFill>
              </a:rPr>
              <a:pPr algn="r" eaLnBrk="1" hangingPunct="1"/>
              <a:t>128</a:t>
            </a:fld>
            <a:endParaRPr lang="es-ES" altLang="es-CR" sz="1200">
              <a:solidFill>
                <a:schemeClr val="hlink"/>
              </a:solidFill>
            </a:endParaRPr>
          </a:p>
        </p:txBody>
      </p:sp>
    </p:spTree>
    <p:extLst>
      <p:ext uri="{BB962C8B-B14F-4D97-AF65-F5344CB8AC3E}">
        <p14:creationId xmlns:p14="http://schemas.microsoft.com/office/powerpoint/2010/main" val="160545992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95288" y="1700213"/>
            <a:ext cx="8329612" cy="460375"/>
          </a:xfrm>
          <a:prstGeom prst="rect">
            <a:avLst/>
          </a:prstGeom>
        </p:spPr>
        <p:txBody>
          <a:bodyPr>
            <a:spAutoFit/>
          </a:bodyPr>
          <a:lstStyle/>
          <a:p>
            <a:pPr algn="ctr">
              <a:defRPr/>
            </a:pPr>
            <a:r>
              <a:rPr lang="es-CR" sz="2400" b="1" dirty="0">
                <a:latin typeface="+mj-lt"/>
              </a:rPr>
              <a:t>Sistemas de Gestión de la Configuración (Subsistema del PMIS)</a:t>
            </a:r>
            <a:endParaRPr lang="es-CR" sz="2800" b="1" dirty="0">
              <a:latin typeface="+mj-lt"/>
              <a:ea typeface="+mj-ea"/>
              <a:cs typeface="+mj-cs"/>
            </a:endParaRPr>
          </a:p>
        </p:txBody>
      </p:sp>
      <p:sp>
        <p:nvSpPr>
          <p:cNvPr id="2" name="1 Rectángulo"/>
          <p:cNvSpPr/>
          <p:nvPr/>
        </p:nvSpPr>
        <p:spPr>
          <a:xfrm>
            <a:off x="395288" y="2349500"/>
            <a:ext cx="8280400" cy="2308225"/>
          </a:xfrm>
          <a:prstGeom prst="rect">
            <a:avLst/>
          </a:prstGeom>
        </p:spPr>
        <p:txBody>
          <a:bodyPr>
            <a:spAutoFit/>
          </a:bodyPr>
          <a:lstStyle/>
          <a:p>
            <a:pPr algn="just">
              <a:defRPr/>
            </a:pPr>
            <a:r>
              <a:rPr lang="es-CR" sz="2400" dirty="0">
                <a:latin typeface="+mn-lt"/>
                <a:cs typeface="+mn-cs"/>
              </a:rPr>
              <a:t>Es donde se deja explícito: </a:t>
            </a:r>
          </a:p>
          <a:p>
            <a:pPr marL="342900" indent="-342900" algn="just">
              <a:buFont typeface="Arial" pitchFamily="34" charset="0"/>
              <a:buChar char="•"/>
              <a:defRPr/>
            </a:pPr>
            <a:r>
              <a:rPr lang="es-CR" sz="2400" dirty="0">
                <a:latin typeface="+mn-lt"/>
                <a:cs typeface="+mn-cs"/>
              </a:rPr>
              <a:t>¿Cómo se </a:t>
            </a:r>
            <a:r>
              <a:rPr lang="es-CR" sz="2400" b="1" dirty="0">
                <a:latin typeface="+mn-lt"/>
                <a:cs typeface="+mn-cs"/>
              </a:rPr>
              <a:t>identificarán y  documentarán las características funcionales y físicas de un producto o servicio</a:t>
            </a:r>
            <a:r>
              <a:rPr lang="es-CR" sz="2400" dirty="0">
                <a:latin typeface="+mn-lt"/>
                <a:cs typeface="+mn-cs"/>
              </a:rPr>
              <a:t>?</a:t>
            </a:r>
          </a:p>
          <a:p>
            <a:pPr marL="342900" indent="-342900" algn="just">
              <a:buFont typeface="Arial" pitchFamily="34" charset="0"/>
              <a:buChar char="•"/>
              <a:defRPr/>
            </a:pPr>
            <a:r>
              <a:rPr lang="es-CR" sz="2400" dirty="0">
                <a:latin typeface="+mn-lt"/>
                <a:cs typeface="+mn-cs"/>
              </a:rPr>
              <a:t>¿Cómo se </a:t>
            </a:r>
            <a:r>
              <a:rPr lang="es-CR" sz="2400" b="1" dirty="0">
                <a:latin typeface="+mn-lt"/>
                <a:cs typeface="+mn-cs"/>
              </a:rPr>
              <a:t>controlarán e informarán los cambios</a:t>
            </a:r>
            <a:r>
              <a:rPr lang="es-CR" sz="2400" dirty="0">
                <a:latin typeface="+mn-lt"/>
                <a:cs typeface="+mn-cs"/>
              </a:rPr>
              <a:t>?</a:t>
            </a:r>
          </a:p>
          <a:p>
            <a:pPr marL="342900" indent="-342900" algn="just">
              <a:buFont typeface="Arial" pitchFamily="34" charset="0"/>
              <a:buChar char="•"/>
              <a:defRPr/>
            </a:pPr>
            <a:r>
              <a:rPr lang="es-CR" sz="2400" dirty="0">
                <a:latin typeface="+mn-lt"/>
                <a:cs typeface="+mn-cs"/>
              </a:rPr>
              <a:t>¿Cómo </a:t>
            </a:r>
            <a:r>
              <a:rPr lang="es-CR" sz="2400" b="1" dirty="0">
                <a:latin typeface="+mn-lt"/>
                <a:cs typeface="+mn-cs"/>
              </a:rPr>
              <a:t>se verificará si el producto o servicio cumple con los requisitos</a:t>
            </a:r>
            <a:r>
              <a:rPr lang="es-CR" sz="2400" dirty="0">
                <a:latin typeface="+mn-lt"/>
                <a:cs typeface="+mn-cs"/>
              </a:rPr>
              <a:t>?</a:t>
            </a:r>
          </a:p>
        </p:txBody>
      </p:sp>
      <p:sp>
        <p:nvSpPr>
          <p:cNvPr id="10244"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52D9B9-6504-4C63-B784-8220B4C6E554}" type="datetime1">
              <a:rPr lang="es-ES" altLang="es-CR" sz="1200">
                <a:solidFill>
                  <a:schemeClr val="hlink"/>
                </a:solidFill>
              </a:rPr>
              <a:pPr eaLnBrk="1" hangingPunct="1"/>
              <a:t>20/10/2013</a:t>
            </a:fld>
            <a:endParaRPr lang="es-ES" altLang="es-CR" sz="1200">
              <a:solidFill>
                <a:schemeClr val="hlink"/>
              </a:solidFill>
            </a:endParaRPr>
          </a:p>
        </p:txBody>
      </p:sp>
      <p:sp>
        <p:nvSpPr>
          <p:cNvPr id="10245"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C6A1C92-8A13-478C-985D-5346BCCF456D}" type="slidenum">
              <a:rPr lang="es-ES" altLang="es-CR" sz="1200">
                <a:solidFill>
                  <a:schemeClr val="hlink"/>
                </a:solidFill>
              </a:rPr>
              <a:pPr algn="r" eaLnBrk="1" hangingPunct="1"/>
              <a:t>129</a:t>
            </a:fld>
            <a:endParaRPr lang="es-ES" altLang="es-CR" sz="1200">
              <a:solidFill>
                <a:schemeClr val="hlink"/>
              </a:solidFill>
            </a:endParaRPr>
          </a:p>
        </p:txBody>
      </p:sp>
    </p:spTree>
    <p:extLst>
      <p:ext uri="{BB962C8B-B14F-4D97-AF65-F5344CB8AC3E}">
        <p14:creationId xmlns:p14="http://schemas.microsoft.com/office/powerpoint/2010/main" val="2839137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388" y="1989138"/>
            <a:ext cx="8569325" cy="1470025"/>
          </a:xfrm>
        </p:spPr>
        <p:txBody>
          <a:bodyPr>
            <a:normAutofit fontScale="90000"/>
          </a:bodyPr>
          <a:lstStyle/>
          <a:p>
            <a:pPr>
              <a:defRPr/>
            </a:pPr>
            <a:r>
              <a:rPr lang="es-CR" b="1" dirty="0" smtClean="0"/>
              <a:t>¿En cuáles idiomas puedo tomar el examen para la certificación del CAPM?</a:t>
            </a:r>
            <a:br>
              <a:rPr lang="es-CR" b="1" dirty="0" smtClean="0"/>
            </a:br>
            <a:endParaRPr lang="es-CR" b="1" dirty="0"/>
          </a:p>
        </p:txBody>
      </p:sp>
      <p:sp>
        <p:nvSpPr>
          <p:cNvPr id="14339" name="1 Título"/>
          <p:cNvSpPr txBox="1">
            <a:spLocks/>
          </p:cNvSpPr>
          <p:nvPr/>
        </p:nvSpPr>
        <p:spPr bwMode="auto">
          <a:xfrm>
            <a:off x="706438" y="40767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14340" name="1 Título"/>
          <p:cNvSpPr txBox="1">
            <a:spLocks/>
          </p:cNvSpPr>
          <p:nvPr/>
        </p:nvSpPr>
        <p:spPr bwMode="auto">
          <a:xfrm>
            <a:off x="436563" y="4581525"/>
            <a:ext cx="83121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a:p>
            <a:pPr algn="just" eaLnBrk="1" hangingPunct="1"/>
            <a:endParaRPr lang="es-CR" altLang="es-CR" sz="2800">
              <a:latin typeface="Calibri" pitchFamily="34" charset="0"/>
            </a:endParaRPr>
          </a:p>
        </p:txBody>
      </p:sp>
      <p:sp>
        <p:nvSpPr>
          <p:cNvPr id="8" name="1 Título"/>
          <p:cNvSpPr txBox="1">
            <a:spLocks/>
          </p:cNvSpPr>
          <p:nvPr/>
        </p:nvSpPr>
        <p:spPr>
          <a:xfrm>
            <a:off x="1646238" y="4105275"/>
            <a:ext cx="8208962" cy="1470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itchFamily="34" charset="0"/>
              <a:buChar char="•"/>
              <a:defRPr/>
            </a:pPr>
            <a:r>
              <a:rPr lang="es-CR" sz="2800" dirty="0" smtClean="0"/>
              <a:t>Árabe</a:t>
            </a:r>
          </a:p>
          <a:p>
            <a:pPr marL="457200" indent="-457200" algn="just">
              <a:buFont typeface="Arial" pitchFamily="34" charset="0"/>
              <a:buChar char="•"/>
              <a:defRPr/>
            </a:pPr>
            <a:r>
              <a:rPr lang="es-CR" sz="2800" dirty="0" smtClean="0"/>
              <a:t>Portugués</a:t>
            </a:r>
          </a:p>
          <a:p>
            <a:pPr marL="457200" indent="-457200" algn="just">
              <a:buFont typeface="Arial" pitchFamily="34" charset="0"/>
              <a:buChar char="•"/>
              <a:defRPr/>
            </a:pPr>
            <a:r>
              <a:rPr lang="es-CR" sz="2800" dirty="0" smtClean="0"/>
              <a:t>Chino</a:t>
            </a:r>
          </a:p>
          <a:p>
            <a:pPr marL="457200" indent="-457200" algn="just">
              <a:buFont typeface="Arial" pitchFamily="34" charset="0"/>
              <a:buChar char="•"/>
              <a:defRPr/>
            </a:pPr>
            <a:r>
              <a:rPr lang="es-CR" sz="2800" dirty="0" smtClean="0"/>
              <a:t>Francés</a:t>
            </a:r>
          </a:p>
          <a:p>
            <a:pPr marL="457200" indent="-457200" algn="just">
              <a:buFont typeface="Arial" pitchFamily="34" charset="0"/>
              <a:buChar char="•"/>
              <a:defRPr/>
            </a:pPr>
            <a:r>
              <a:rPr lang="es-CR" sz="2800" dirty="0" smtClean="0"/>
              <a:t>Alemán</a:t>
            </a:r>
          </a:p>
          <a:p>
            <a:pPr marL="457200" indent="-457200" algn="just">
              <a:buFont typeface="Arial" pitchFamily="34" charset="0"/>
              <a:buChar char="•"/>
              <a:defRPr/>
            </a:pPr>
            <a:r>
              <a:rPr lang="es-CR" sz="2800" dirty="0" smtClean="0"/>
              <a:t>Hebreo</a:t>
            </a:r>
          </a:p>
          <a:p>
            <a:pPr algn="just">
              <a:defRPr/>
            </a:pPr>
            <a:endParaRPr lang="es-CR" sz="2800" dirty="0" smtClean="0"/>
          </a:p>
          <a:p>
            <a:pPr algn="just">
              <a:defRPr/>
            </a:pPr>
            <a:endParaRPr lang="es-CR" sz="2800" dirty="0" smtClean="0"/>
          </a:p>
        </p:txBody>
      </p:sp>
      <p:sp>
        <p:nvSpPr>
          <p:cNvPr id="3" name="2 Rectángulo"/>
          <p:cNvSpPr/>
          <p:nvPr/>
        </p:nvSpPr>
        <p:spPr>
          <a:xfrm>
            <a:off x="5219700" y="3057525"/>
            <a:ext cx="4572000" cy="2678113"/>
          </a:xfrm>
          <a:prstGeom prst="rect">
            <a:avLst/>
          </a:prstGeom>
        </p:spPr>
        <p:txBody>
          <a:bodyPr>
            <a:spAutoFit/>
          </a:bodyPr>
          <a:lstStyle/>
          <a:p>
            <a:pPr marL="457200" indent="-457200" algn="just">
              <a:buFont typeface="Arial" pitchFamily="34" charset="0"/>
              <a:buChar char="•"/>
              <a:defRPr/>
            </a:pPr>
            <a:r>
              <a:rPr lang="es-CR" sz="2800" dirty="0">
                <a:latin typeface="+mj-lt"/>
                <a:ea typeface="+mj-ea"/>
                <a:cs typeface="+mj-cs"/>
              </a:rPr>
              <a:t>Italiano</a:t>
            </a:r>
          </a:p>
          <a:p>
            <a:pPr marL="457200" indent="-457200" algn="just">
              <a:buFont typeface="Arial" pitchFamily="34" charset="0"/>
              <a:buChar char="•"/>
              <a:defRPr/>
            </a:pPr>
            <a:r>
              <a:rPr lang="es-CR" sz="2800" dirty="0">
                <a:latin typeface="+mj-lt"/>
                <a:ea typeface="+mj-ea"/>
                <a:cs typeface="+mj-cs"/>
              </a:rPr>
              <a:t>Japonés</a:t>
            </a:r>
          </a:p>
          <a:p>
            <a:pPr marL="457200" indent="-457200" algn="just">
              <a:buFont typeface="Arial" pitchFamily="34" charset="0"/>
              <a:buChar char="•"/>
              <a:defRPr/>
            </a:pPr>
            <a:r>
              <a:rPr lang="es-CR" sz="2800" dirty="0">
                <a:latin typeface="+mj-lt"/>
                <a:ea typeface="+mj-ea"/>
                <a:cs typeface="+mj-cs"/>
              </a:rPr>
              <a:t>Coreano</a:t>
            </a:r>
          </a:p>
          <a:p>
            <a:pPr marL="457200" indent="-457200" algn="just">
              <a:buFont typeface="Arial" pitchFamily="34" charset="0"/>
              <a:buChar char="•"/>
              <a:defRPr/>
            </a:pPr>
            <a:r>
              <a:rPr lang="es-CR" sz="2800" dirty="0">
                <a:latin typeface="+mj-lt"/>
                <a:ea typeface="+mj-ea"/>
                <a:cs typeface="+mj-cs"/>
              </a:rPr>
              <a:t>Ruso</a:t>
            </a:r>
          </a:p>
          <a:p>
            <a:pPr marL="457200" indent="-457200" algn="just">
              <a:buFont typeface="Arial" pitchFamily="34" charset="0"/>
              <a:buChar char="•"/>
              <a:defRPr/>
            </a:pPr>
            <a:r>
              <a:rPr lang="es-CR" sz="2800" dirty="0">
                <a:latin typeface="+mj-lt"/>
                <a:ea typeface="+mj-ea"/>
                <a:cs typeface="+mj-cs"/>
              </a:rPr>
              <a:t>Español</a:t>
            </a:r>
          </a:p>
          <a:p>
            <a:pPr marL="457200" indent="-457200" algn="just">
              <a:buFont typeface="Arial" pitchFamily="34" charset="0"/>
              <a:buChar char="•"/>
              <a:defRPr/>
            </a:pPr>
            <a:r>
              <a:rPr lang="es-CR" sz="2800" dirty="0">
                <a:latin typeface="+mj-lt"/>
                <a:ea typeface="+mj-ea"/>
                <a:cs typeface="+mj-cs"/>
              </a:rPr>
              <a:t>Turco</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9875" y="1628775"/>
            <a:ext cx="8329613" cy="830263"/>
          </a:xfrm>
          <a:prstGeom prst="rect">
            <a:avLst/>
          </a:prstGeom>
        </p:spPr>
        <p:txBody>
          <a:bodyPr>
            <a:spAutoFit/>
          </a:bodyPr>
          <a:lstStyle/>
          <a:p>
            <a:pPr algn="just">
              <a:defRPr/>
            </a:pPr>
            <a:r>
              <a:rPr lang="es-CR" sz="2400" b="1" dirty="0">
                <a:latin typeface="+mj-lt"/>
              </a:rPr>
              <a:t>Sistemas de Control de Cambios </a:t>
            </a:r>
            <a:r>
              <a:rPr lang="es-CR" sz="2400" dirty="0">
                <a:latin typeface="+mj-lt"/>
              </a:rPr>
              <a:t>(subsistema del Sistema de la Gestión de la Configuración) </a:t>
            </a:r>
          </a:p>
        </p:txBody>
      </p:sp>
      <p:sp>
        <p:nvSpPr>
          <p:cNvPr id="9" name="Rectangle 3"/>
          <p:cNvSpPr txBox="1">
            <a:spLocks noChangeArrowheads="1"/>
          </p:cNvSpPr>
          <p:nvPr/>
        </p:nvSpPr>
        <p:spPr>
          <a:xfrm>
            <a:off x="269875" y="3933825"/>
            <a:ext cx="8478838" cy="39544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r>
              <a:rPr lang="es-CR" sz="2400" b="1" dirty="0" smtClean="0"/>
              <a:t>Sistema de Autorización del Trabajo </a:t>
            </a:r>
            <a:r>
              <a:rPr lang="es-CR" sz="2400" dirty="0" smtClean="0"/>
              <a:t>(otro subsistema del </a:t>
            </a:r>
            <a:r>
              <a:rPr lang="es-CR" sz="2400" b="1" dirty="0" smtClean="0"/>
              <a:t>PMIS</a:t>
            </a:r>
            <a:r>
              <a:rPr lang="es-CR" sz="2400" dirty="0"/>
              <a:t>)</a:t>
            </a:r>
            <a:r>
              <a:rPr lang="es-CR" sz="2400" dirty="0" smtClean="0"/>
              <a:t> es donde </a:t>
            </a:r>
            <a:r>
              <a:rPr lang="es-CR" sz="2400" dirty="0"/>
              <a:t>se </a:t>
            </a:r>
            <a:r>
              <a:rPr lang="es-CR" sz="2400" dirty="0" smtClean="0"/>
              <a:t>explica </a:t>
            </a:r>
            <a:r>
              <a:rPr lang="es-CR" sz="2400" dirty="0"/>
              <a:t>los procedimientos para notificar al equipo o contratistas </a:t>
            </a:r>
            <a:r>
              <a:rPr lang="es-CR" sz="2400" dirty="0" smtClean="0"/>
              <a:t>cuándo deben </a:t>
            </a:r>
            <a:r>
              <a:rPr lang="es-CR" sz="2400" dirty="0"/>
              <a:t>comenzar el trabajo </a:t>
            </a:r>
            <a:r>
              <a:rPr lang="es-CR" sz="2400" dirty="0" smtClean="0"/>
              <a:t>con </a:t>
            </a:r>
            <a:r>
              <a:rPr lang="es-CR" sz="2400" dirty="0"/>
              <a:t>la </a:t>
            </a:r>
            <a:r>
              <a:rPr lang="es-CR" sz="2400" dirty="0" smtClean="0"/>
              <a:t>secuencia que </a:t>
            </a:r>
            <a:r>
              <a:rPr lang="es-CR" sz="2400" dirty="0"/>
              <a:t>corresponde y en el tiempo asignado.</a:t>
            </a:r>
            <a:endParaRPr lang="es-CR" sz="2400" dirty="0" smtClean="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2" name="1 Rectángulo"/>
          <p:cNvSpPr/>
          <p:nvPr/>
        </p:nvSpPr>
        <p:spPr>
          <a:xfrm>
            <a:off x="220663" y="2627313"/>
            <a:ext cx="8378825" cy="830262"/>
          </a:xfrm>
          <a:prstGeom prst="rect">
            <a:avLst/>
          </a:prstGeom>
        </p:spPr>
        <p:txBody>
          <a:bodyPr>
            <a:spAutoFit/>
          </a:bodyPr>
          <a:lstStyle/>
          <a:p>
            <a:pPr algn="just">
              <a:defRPr/>
            </a:pPr>
            <a:r>
              <a:rPr lang="es-CR" sz="2400" dirty="0">
                <a:latin typeface="+mj-lt"/>
              </a:rPr>
              <a:t>Es donde se explica formalmente cómo se controlarán, cambiarán y aprobarán los entregables del proyecto.</a:t>
            </a:r>
          </a:p>
        </p:txBody>
      </p:sp>
      <p:sp>
        <p:nvSpPr>
          <p:cNvPr id="11269"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C0DB0F-CF76-4BEC-A105-BA1A6CFB5C46}" type="datetime1">
              <a:rPr lang="es-ES" altLang="es-CR" sz="1200">
                <a:solidFill>
                  <a:schemeClr val="hlink"/>
                </a:solidFill>
              </a:rPr>
              <a:pPr eaLnBrk="1" hangingPunct="1"/>
              <a:t>20/10/2013</a:t>
            </a:fld>
            <a:endParaRPr lang="es-ES" altLang="es-CR" sz="1200">
              <a:solidFill>
                <a:schemeClr val="hlink"/>
              </a:solidFill>
            </a:endParaRPr>
          </a:p>
        </p:txBody>
      </p:sp>
      <p:sp>
        <p:nvSpPr>
          <p:cNvPr id="11270"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5EC5D9B-23DE-4E51-8280-872738B72047}" type="slidenum">
              <a:rPr lang="es-ES" altLang="es-CR" sz="1200">
                <a:solidFill>
                  <a:schemeClr val="hlink"/>
                </a:solidFill>
              </a:rPr>
              <a:pPr algn="r" eaLnBrk="1" hangingPunct="1"/>
              <a:t>130</a:t>
            </a:fld>
            <a:endParaRPr lang="es-ES" altLang="es-CR" sz="1200">
              <a:solidFill>
                <a:schemeClr val="hlink"/>
              </a:solidFill>
            </a:endParaRPr>
          </a:p>
        </p:txBody>
      </p:sp>
    </p:spTree>
    <p:extLst>
      <p:ext uri="{BB962C8B-B14F-4D97-AF65-F5344CB8AC3E}">
        <p14:creationId xmlns:p14="http://schemas.microsoft.com/office/powerpoint/2010/main" val="150718986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201738" y="1238250"/>
            <a:ext cx="8329612" cy="461963"/>
          </a:xfrm>
          <a:prstGeom prst="rect">
            <a:avLst/>
          </a:prstGeom>
        </p:spPr>
        <p:txBody>
          <a:bodyPr>
            <a:spAutoFit/>
          </a:bodyPr>
          <a:lstStyle/>
          <a:p>
            <a:pPr algn="just">
              <a:defRPr/>
            </a:pPr>
            <a:r>
              <a:rPr lang="es-CR" sz="2400" b="1" dirty="0">
                <a:latin typeface="+mj-lt"/>
              </a:rPr>
              <a:t>Plan Para la Dirección del Proyecto</a:t>
            </a:r>
            <a:endParaRPr lang="es-CR" sz="2800" b="1" dirty="0">
              <a:latin typeface="+mj-lt"/>
              <a:ea typeface="+mj-ea"/>
              <a:cs typeface="+mj-cs"/>
            </a:endParaRP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79575"/>
            <a:ext cx="82804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4067175" y="4581525"/>
            <a:ext cx="3025775"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
        <p:nvSpPr>
          <p:cNvPr id="12293"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67B33DD-E821-401B-8B19-D415782F18DD}" type="datetime1">
              <a:rPr lang="es-ES" altLang="es-CR" sz="1200">
                <a:solidFill>
                  <a:schemeClr val="hlink"/>
                </a:solidFill>
              </a:rPr>
              <a:pPr eaLnBrk="1" hangingPunct="1"/>
              <a:t>20/10/2013</a:t>
            </a:fld>
            <a:endParaRPr lang="es-ES" altLang="es-CR" sz="1200">
              <a:solidFill>
                <a:schemeClr val="hlink"/>
              </a:solidFill>
            </a:endParaRPr>
          </a:p>
        </p:txBody>
      </p:sp>
      <p:sp>
        <p:nvSpPr>
          <p:cNvPr id="12294"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F430E6-BD27-418F-A5C3-414922EE722F}" type="slidenum">
              <a:rPr lang="es-ES" altLang="es-CR" sz="1200">
                <a:solidFill>
                  <a:schemeClr val="hlink"/>
                </a:solidFill>
              </a:rPr>
              <a:pPr algn="r" eaLnBrk="1" hangingPunct="1"/>
              <a:t>131</a:t>
            </a:fld>
            <a:endParaRPr lang="es-ES" altLang="es-CR" sz="1200">
              <a:solidFill>
                <a:schemeClr val="hlink"/>
              </a:solidFill>
            </a:endParaRPr>
          </a:p>
        </p:txBody>
      </p:sp>
    </p:spTree>
    <p:extLst>
      <p:ext uri="{BB962C8B-B14F-4D97-AF65-F5344CB8AC3E}">
        <p14:creationId xmlns:p14="http://schemas.microsoft.com/office/powerpoint/2010/main" val="385968088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19063" y="2151063"/>
            <a:ext cx="4322762" cy="3954462"/>
          </a:xfrm>
        </p:spPr>
        <p:txBody>
          <a:bodyPr>
            <a:normAutofit/>
          </a:bodyPr>
          <a:lstStyle/>
          <a:p>
            <a:pPr algn="just">
              <a:lnSpc>
                <a:spcPct val="90000"/>
              </a:lnSpc>
              <a:defRPr/>
            </a:pPr>
            <a:endParaRPr lang="es-CR" sz="2200" dirty="0" smtClean="0"/>
          </a:p>
          <a:p>
            <a:pPr algn="just">
              <a:lnSpc>
                <a:spcPct val="90000"/>
              </a:lnSpc>
              <a:defRPr/>
            </a:pPr>
            <a:endParaRPr lang="es-CR" sz="2200" dirty="0"/>
          </a:p>
          <a:p>
            <a:pPr algn="just">
              <a:lnSpc>
                <a:spcPct val="90000"/>
              </a:lnSpc>
              <a:defRPr/>
            </a:pPr>
            <a:r>
              <a:rPr lang="es-CR" sz="2200" dirty="0" smtClean="0"/>
              <a:t>Ciclo </a:t>
            </a:r>
            <a:r>
              <a:rPr lang="es-CR" sz="2200" dirty="0"/>
              <a:t>de vida del proyecto</a:t>
            </a:r>
          </a:p>
          <a:p>
            <a:pPr algn="just">
              <a:defRPr/>
            </a:pPr>
            <a:r>
              <a:rPr lang="es-CR" sz="2200" dirty="0"/>
              <a:t>Procesos a utilizar en cada fase del proyecto</a:t>
            </a:r>
          </a:p>
          <a:p>
            <a:pPr algn="just">
              <a:defRPr/>
            </a:pPr>
            <a:r>
              <a:rPr lang="es-CR" sz="2200" dirty="0"/>
              <a:t>Herramientas y técnicas a utilizar</a:t>
            </a:r>
          </a:p>
          <a:p>
            <a:pPr algn="just">
              <a:defRPr/>
            </a:pPr>
            <a:r>
              <a:rPr lang="es-CR" sz="2200" dirty="0"/>
              <a:t>Cómo se ejecutará y controlará el trabajo</a:t>
            </a:r>
          </a:p>
          <a:p>
            <a:pPr algn="just">
              <a:defRPr/>
            </a:pPr>
            <a:r>
              <a:rPr lang="es-CR" sz="2200" dirty="0"/>
              <a:t>Plan de gestión de cambios</a:t>
            </a:r>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8" name="7 Rectángulo"/>
          <p:cNvSpPr/>
          <p:nvPr/>
        </p:nvSpPr>
        <p:spPr>
          <a:xfrm>
            <a:off x="1366838" y="1404938"/>
            <a:ext cx="8329612" cy="461962"/>
          </a:xfrm>
          <a:prstGeom prst="rect">
            <a:avLst/>
          </a:prstGeom>
        </p:spPr>
        <p:txBody>
          <a:bodyPr>
            <a:spAutoFit/>
          </a:bodyPr>
          <a:lstStyle/>
          <a:p>
            <a:pPr algn="just">
              <a:defRPr/>
            </a:pPr>
            <a:r>
              <a:rPr lang="es-CR" sz="2400" b="1" dirty="0">
                <a:latin typeface="+mj-lt"/>
              </a:rPr>
              <a:t>Plan Para la Dirección del Proyecto</a:t>
            </a:r>
            <a:endParaRPr lang="es-CR" sz="2800" b="1" dirty="0">
              <a:latin typeface="+mj-lt"/>
              <a:ea typeface="+mj-ea"/>
              <a:cs typeface="+mj-cs"/>
            </a:endParaRPr>
          </a:p>
        </p:txBody>
      </p:sp>
      <p:sp>
        <p:nvSpPr>
          <p:cNvPr id="9" name="Rectangle 3"/>
          <p:cNvSpPr txBox="1">
            <a:spLocks noChangeArrowheads="1"/>
          </p:cNvSpPr>
          <p:nvPr/>
        </p:nvSpPr>
        <p:spPr>
          <a:xfrm>
            <a:off x="4414838" y="2133600"/>
            <a:ext cx="4321175" cy="395287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endParaRPr lang="es-CR" sz="2400" dirty="0"/>
          </a:p>
          <a:p>
            <a:pPr marL="0" indent="0" algn="just">
              <a:buFont typeface="Arial" pitchFamily="34" charset="0"/>
              <a:buNone/>
              <a:defRPr/>
            </a:pPr>
            <a:endParaRPr lang="es-CR" sz="2400" dirty="0" smtClean="0"/>
          </a:p>
          <a:p>
            <a:pPr algn="just">
              <a:defRPr/>
            </a:pPr>
            <a:r>
              <a:rPr lang="es-CR" sz="2200" dirty="0"/>
              <a:t>Cómo se realizará la gestión de la configuración</a:t>
            </a:r>
          </a:p>
          <a:p>
            <a:pPr algn="just">
              <a:defRPr/>
            </a:pPr>
            <a:r>
              <a:rPr lang="es-CR" sz="2200" dirty="0"/>
              <a:t>Líneas base: alcance, tiempo y costo.</a:t>
            </a:r>
          </a:p>
          <a:p>
            <a:pPr algn="just">
              <a:defRPr/>
            </a:pPr>
            <a:r>
              <a:rPr lang="es-CR" sz="2200" dirty="0"/>
              <a:t>Registro de riesgos</a:t>
            </a:r>
          </a:p>
          <a:p>
            <a:pPr algn="just">
              <a:defRPr/>
            </a:pPr>
            <a:r>
              <a:rPr lang="es-CR" sz="2200" dirty="0"/>
              <a:t>LOS 8 PLANES: alcance, tiempo, costo, calidad, recursos humanos, comunicaciones, riesgos y adquisiciones.</a:t>
            </a:r>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2" name="1 Rectángulo"/>
          <p:cNvSpPr/>
          <p:nvPr/>
        </p:nvSpPr>
        <p:spPr>
          <a:xfrm>
            <a:off x="284163" y="1866900"/>
            <a:ext cx="8451850" cy="701675"/>
          </a:xfrm>
          <a:prstGeom prst="rect">
            <a:avLst/>
          </a:prstGeom>
        </p:spPr>
        <p:txBody>
          <a:bodyPr>
            <a:spAutoFit/>
          </a:bodyPr>
          <a:lstStyle/>
          <a:p>
            <a:pPr algn="just">
              <a:lnSpc>
                <a:spcPct val="90000"/>
              </a:lnSpc>
              <a:spcBef>
                <a:spcPct val="20000"/>
              </a:spcBef>
              <a:defRPr/>
            </a:pPr>
            <a:r>
              <a:rPr lang="es-CR" sz="2200" dirty="0">
                <a:latin typeface="+mj-lt"/>
              </a:rPr>
              <a:t>Integra todos los planes del resto de las áreas de conocimiento y suele incluir lo siguiente:</a:t>
            </a:r>
          </a:p>
        </p:txBody>
      </p:sp>
      <p:sp>
        <p:nvSpPr>
          <p:cNvPr id="13318"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E0E2D3-A78C-4084-B660-948FEE362CC3}" type="datetime1">
              <a:rPr lang="es-ES" altLang="es-CR" sz="1200">
                <a:solidFill>
                  <a:schemeClr val="hlink"/>
                </a:solidFill>
              </a:rPr>
              <a:pPr eaLnBrk="1" hangingPunct="1"/>
              <a:t>20/10/2013</a:t>
            </a:fld>
            <a:endParaRPr lang="es-ES" altLang="es-CR" sz="1200">
              <a:solidFill>
                <a:schemeClr val="hlink"/>
              </a:solidFill>
            </a:endParaRPr>
          </a:p>
        </p:txBody>
      </p:sp>
      <p:sp>
        <p:nvSpPr>
          <p:cNvPr id="13319"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F8EFCEE-43EA-4D52-A0DC-E74F43689484}" type="slidenum">
              <a:rPr lang="es-ES" altLang="es-CR" sz="1200">
                <a:solidFill>
                  <a:schemeClr val="hlink"/>
                </a:solidFill>
              </a:rPr>
              <a:pPr algn="r" eaLnBrk="1" hangingPunct="1"/>
              <a:t>132</a:t>
            </a:fld>
            <a:endParaRPr lang="es-ES" altLang="es-CR" sz="1200">
              <a:solidFill>
                <a:schemeClr val="hlink"/>
              </a:solidFill>
            </a:endParaRPr>
          </a:p>
        </p:txBody>
      </p:sp>
    </p:spTree>
    <p:extLst>
      <p:ext uri="{BB962C8B-B14F-4D97-AF65-F5344CB8AC3E}">
        <p14:creationId xmlns:p14="http://schemas.microsoft.com/office/powerpoint/2010/main" val="162574535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23825" y="2273300"/>
            <a:ext cx="4322763" cy="3952875"/>
          </a:xfrm>
        </p:spPr>
        <p:txBody>
          <a:bodyPr>
            <a:normAutofit lnSpcReduction="10000"/>
          </a:bodyPr>
          <a:lstStyle/>
          <a:p>
            <a:pPr algn="just">
              <a:lnSpc>
                <a:spcPct val="90000"/>
              </a:lnSpc>
              <a:defRPr/>
            </a:pPr>
            <a:endParaRPr lang="es-CR" sz="2200" dirty="0" smtClean="0"/>
          </a:p>
          <a:p>
            <a:pPr algn="just">
              <a:lnSpc>
                <a:spcPct val="90000"/>
              </a:lnSpc>
              <a:defRPr/>
            </a:pPr>
            <a:endParaRPr lang="es-CR" sz="2200" dirty="0"/>
          </a:p>
          <a:p>
            <a:pPr algn="just">
              <a:lnSpc>
                <a:spcPct val="90000"/>
              </a:lnSpc>
              <a:defRPr/>
            </a:pPr>
            <a:r>
              <a:rPr lang="es-CR" sz="2200" dirty="0" smtClean="0"/>
              <a:t>Entregables del proyecto.</a:t>
            </a:r>
            <a:endParaRPr lang="es-CR" sz="2200" dirty="0"/>
          </a:p>
          <a:p>
            <a:pPr algn="just">
              <a:defRPr/>
            </a:pPr>
            <a:r>
              <a:rPr lang="es-CR" sz="2200" dirty="0" smtClean="0"/>
              <a:t>Informes sobre el desempeño del trabajo (avance en desarrollo de entregables, cronograma, costos, etc.)</a:t>
            </a:r>
            <a:endParaRPr lang="es-CR" sz="2200" dirty="0"/>
          </a:p>
          <a:p>
            <a:pPr algn="just">
              <a:defRPr/>
            </a:pPr>
            <a:r>
              <a:rPr lang="es-CR" sz="2200" dirty="0" smtClean="0"/>
              <a:t>Actualizaciones al Plan para la Dirección del Proyecto.</a:t>
            </a:r>
          </a:p>
          <a:p>
            <a:pPr algn="just">
              <a:defRPr/>
            </a:pPr>
            <a:r>
              <a:rPr lang="es-CR" sz="2200" dirty="0" smtClean="0"/>
              <a:t>Actualizaciones al Estado de las Solicitudes de Cambio.</a:t>
            </a:r>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a:latin typeface="+mj-lt"/>
              </a:rPr>
              <a:t>Dirigir y Gestionar </a:t>
            </a:r>
            <a:r>
              <a:rPr lang="es-CR" sz="2400" b="1" dirty="0" smtClean="0">
                <a:latin typeface="+mj-lt"/>
              </a:rPr>
              <a:t>la Ejecución del </a:t>
            </a:r>
            <a:r>
              <a:rPr lang="es-CR" sz="2400" b="1" dirty="0">
                <a:latin typeface="+mj-lt"/>
              </a:rPr>
              <a:t>Proyecto</a:t>
            </a:r>
            <a:endParaRPr lang="es-CR" sz="2800" b="1" dirty="0">
              <a:latin typeface="+mj-lt"/>
              <a:ea typeface="+mj-ea"/>
              <a:cs typeface="+mj-cs"/>
            </a:endParaRPr>
          </a:p>
        </p:txBody>
      </p:sp>
      <p:sp>
        <p:nvSpPr>
          <p:cNvPr id="9" name="Rectangle 3"/>
          <p:cNvSpPr txBox="1">
            <a:spLocks noChangeArrowheads="1"/>
          </p:cNvSpPr>
          <p:nvPr/>
        </p:nvSpPr>
        <p:spPr>
          <a:xfrm>
            <a:off x="4510088" y="1989138"/>
            <a:ext cx="4322762" cy="39528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endParaRPr lang="es-CR" sz="2400" dirty="0"/>
          </a:p>
          <a:p>
            <a:pPr marL="0" indent="0" algn="just">
              <a:buFont typeface="Arial" pitchFamily="34" charset="0"/>
              <a:buNone/>
              <a:defRPr/>
            </a:pPr>
            <a:endParaRPr lang="es-CR" sz="2400" dirty="0" smtClean="0"/>
          </a:p>
          <a:p>
            <a:pPr algn="just">
              <a:defRPr/>
            </a:pPr>
            <a:r>
              <a:rPr lang="es-CR" sz="2200" dirty="0" smtClean="0"/>
              <a:t>Implementación de solicitud de cambio aprobadas en forma de acción preventiva, acción correctiva o reparación de defectos.</a:t>
            </a:r>
          </a:p>
          <a:p>
            <a:pPr algn="just">
              <a:defRPr/>
            </a:pPr>
            <a:r>
              <a:rPr lang="es-CR" sz="2200" dirty="0"/>
              <a:t>Actualizaciones a los Documentos del Proyecto.</a:t>
            </a:r>
          </a:p>
          <a:p>
            <a:pPr algn="just">
              <a:defRPr/>
            </a:pPr>
            <a:endParaRPr lang="es-CR" sz="2200" dirty="0" smtClean="0"/>
          </a:p>
          <a:p>
            <a:pPr algn="just">
              <a:defRPr/>
            </a:pPr>
            <a:endParaRPr lang="es-CR" sz="2200" dirty="0" smtClean="0"/>
          </a:p>
          <a:p>
            <a:pPr algn="just">
              <a:defRPr/>
            </a:pPr>
            <a:endParaRPr lang="es-CR" sz="2200" dirty="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2" name="1 Rectángulo"/>
          <p:cNvSpPr/>
          <p:nvPr/>
        </p:nvSpPr>
        <p:spPr>
          <a:xfrm>
            <a:off x="295275" y="2065338"/>
            <a:ext cx="8453438" cy="396875"/>
          </a:xfrm>
          <a:prstGeom prst="rect">
            <a:avLst/>
          </a:prstGeom>
        </p:spPr>
        <p:txBody>
          <a:bodyPr>
            <a:spAutoFit/>
          </a:bodyPr>
          <a:lstStyle/>
          <a:p>
            <a:pPr algn="just">
              <a:lnSpc>
                <a:spcPct val="90000"/>
              </a:lnSpc>
              <a:spcBef>
                <a:spcPct val="20000"/>
              </a:spcBef>
              <a:defRPr/>
            </a:pPr>
            <a:r>
              <a:rPr lang="es-CR" sz="2200" dirty="0">
                <a:latin typeface="+mj-lt"/>
              </a:rPr>
              <a:t>Aplicando el juicio experto y el PMIS se obtiene lo siguiente:</a:t>
            </a:r>
          </a:p>
        </p:txBody>
      </p:sp>
      <p:sp>
        <p:nvSpPr>
          <p:cNvPr id="14342"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DEA224-97B5-49DB-9BC4-326B804CC26E}" type="datetime1">
              <a:rPr lang="es-ES" altLang="es-CR" sz="1200">
                <a:solidFill>
                  <a:schemeClr val="hlink"/>
                </a:solidFill>
              </a:rPr>
              <a:pPr eaLnBrk="1" hangingPunct="1"/>
              <a:t>20/10/2013</a:t>
            </a:fld>
            <a:endParaRPr lang="es-ES" altLang="es-CR" sz="1200">
              <a:solidFill>
                <a:schemeClr val="hlink"/>
              </a:solidFill>
            </a:endParaRPr>
          </a:p>
        </p:txBody>
      </p:sp>
      <p:sp>
        <p:nvSpPr>
          <p:cNvPr id="14343"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C513C7C-99C4-49E0-828A-DACF9D1EBA72}" type="slidenum">
              <a:rPr lang="es-ES" altLang="es-CR" sz="1200">
                <a:solidFill>
                  <a:schemeClr val="hlink"/>
                </a:solidFill>
              </a:rPr>
              <a:pPr algn="r" eaLnBrk="1" hangingPunct="1"/>
              <a:t>133</a:t>
            </a:fld>
            <a:endParaRPr lang="es-ES" altLang="es-CR" sz="1200">
              <a:solidFill>
                <a:schemeClr val="hlink"/>
              </a:solidFill>
            </a:endParaRPr>
          </a:p>
        </p:txBody>
      </p:sp>
    </p:spTree>
    <p:extLst>
      <p:ext uri="{BB962C8B-B14F-4D97-AF65-F5344CB8AC3E}">
        <p14:creationId xmlns:p14="http://schemas.microsoft.com/office/powerpoint/2010/main" val="2232982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2192338"/>
            <a:ext cx="4322763" cy="3954462"/>
          </a:xfrm>
        </p:spPr>
        <p:txBody>
          <a:bodyPr>
            <a:normAutofit/>
          </a:bodyPr>
          <a:lstStyle/>
          <a:p>
            <a:pPr algn="just">
              <a:lnSpc>
                <a:spcPct val="90000"/>
              </a:lnSpc>
              <a:defRPr/>
            </a:pPr>
            <a:endParaRPr lang="es-CR" sz="2200" dirty="0" smtClean="0"/>
          </a:p>
          <a:p>
            <a:pPr algn="just">
              <a:lnSpc>
                <a:spcPct val="90000"/>
              </a:lnSpc>
              <a:defRPr/>
            </a:pPr>
            <a:endParaRPr lang="es-CR" sz="2200" dirty="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8" name="7 Rectángulo"/>
          <p:cNvSpPr/>
          <p:nvPr/>
        </p:nvSpPr>
        <p:spPr>
          <a:xfrm>
            <a:off x="265113" y="1328738"/>
            <a:ext cx="8328025" cy="461962"/>
          </a:xfrm>
          <a:prstGeom prst="rect">
            <a:avLst/>
          </a:prstGeom>
        </p:spPr>
        <p:txBody>
          <a:bodyPr>
            <a:spAutoFit/>
          </a:bodyPr>
          <a:lstStyle/>
          <a:p>
            <a:pPr algn="just">
              <a:defRPr/>
            </a:pPr>
            <a:r>
              <a:rPr lang="es-CR" sz="2400" b="1" dirty="0">
                <a:latin typeface="+mj-lt"/>
              </a:rPr>
              <a:t>Monitorear y Controlar el Trabajo del Proyecto</a:t>
            </a:r>
            <a:endParaRPr lang="es-CR" sz="2800" b="1" dirty="0">
              <a:latin typeface="+mj-lt"/>
              <a:ea typeface="+mj-ea"/>
              <a:cs typeface="+mj-cs"/>
            </a:endParaRPr>
          </a:p>
        </p:txBody>
      </p:sp>
      <p:sp>
        <p:nvSpPr>
          <p:cNvPr id="9" name="Rectangle 3"/>
          <p:cNvSpPr txBox="1">
            <a:spLocks noChangeArrowheads="1"/>
          </p:cNvSpPr>
          <p:nvPr/>
        </p:nvSpPr>
        <p:spPr>
          <a:xfrm>
            <a:off x="223838" y="1774825"/>
            <a:ext cx="8570912" cy="4470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endParaRPr lang="es-CR" sz="2400" dirty="0"/>
          </a:p>
          <a:p>
            <a:pPr marL="0" indent="0" algn="just">
              <a:buFont typeface="Arial" pitchFamily="34" charset="0"/>
              <a:buNone/>
              <a:defRPr/>
            </a:pPr>
            <a:endParaRPr lang="es-CR" sz="2400" dirty="0" smtClean="0"/>
          </a:p>
          <a:p>
            <a:pPr algn="just">
              <a:defRPr/>
            </a:pPr>
            <a:r>
              <a:rPr lang="es-CR" sz="2200" dirty="0" smtClean="0"/>
              <a:t>Envío de solicitudes de cambio al Comité de Control de Cambios para su aprobación o rechazo en forma de acción preventiva, acción correctiva o reparación de defectos.</a:t>
            </a:r>
          </a:p>
          <a:p>
            <a:pPr algn="just">
              <a:defRPr/>
            </a:pPr>
            <a:r>
              <a:rPr lang="es-CR" sz="2200" dirty="0"/>
              <a:t>Actualizaciones a los Documentos del Proyecto</a:t>
            </a:r>
            <a:r>
              <a:rPr lang="es-CR" sz="2200" dirty="0" smtClean="0"/>
              <a:t>.</a:t>
            </a:r>
          </a:p>
          <a:p>
            <a:pPr algn="just">
              <a:defRPr/>
            </a:pPr>
            <a:r>
              <a:rPr lang="es-CR" sz="2200" dirty="0"/>
              <a:t>Actualizaciones al Plan para la Dirección del Proyecto</a:t>
            </a:r>
            <a:r>
              <a:rPr lang="es-CR" sz="2200" dirty="0" smtClean="0"/>
              <a:t>.</a:t>
            </a:r>
          </a:p>
          <a:p>
            <a:pPr algn="just">
              <a:defRPr/>
            </a:pPr>
            <a:r>
              <a:rPr lang="es-CR" sz="2200" dirty="0"/>
              <a:t>Actualizaciones al Estado de las Solicitudes de Cambio.</a:t>
            </a:r>
          </a:p>
          <a:p>
            <a:pPr algn="just">
              <a:defRPr/>
            </a:pPr>
            <a:endParaRPr lang="es-CR" sz="2200" dirty="0"/>
          </a:p>
          <a:p>
            <a:pPr algn="just">
              <a:defRPr/>
            </a:pPr>
            <a:endParaRPr lang="es-CR" sz="2200" dirty="0"/>
          </a:p>
          <a:p>
            <a:pPr algn="just">
              <a:defRPr/>
            </a:pPr>
            <a:endParaRPr lang="es-CR" sz="2200" dirty="0" smtClean="0"/>
          </a:p>
          <a:p>
            <a:pPr algn="just">
              <a:defRPr/>
            </a:pPr>
            <a:endParaRPr lang="es-CR" sz="2200" dirty="0" smtClean="0"/>
          </a:p>
          <a:p>
            <a:pPr algn="just">
              <a:defRPr/>
            </a:pPr>
            <a:endParaRPr lang="es-CR" sz="2200" dirty="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2" name="1 Rectángulo"/>
          <p:cNvSpPr/>
          <p:nvPr/>
        </p:nvSpPr>
        <p:spPr>
          <a:xfrm>
            <a:off x="284163" y="1866900"/>
            <a:ext cx="8451850" cy="701675"/>
          </a:xfrm>
          <a:prstGeom prst="rect">
            <a:avLst/>
          </a:prstGeom>
        </p:spPr>
        <p:txBody>
          <a:bodyPr>
            <a:spAutoFit/>
          </a:bodyPr>
          <a:lstStyle/>
          <a:p>
            <a:pPr algn="just">
              <a:lnSpc>
                <a:spcPct val="90000"/>
              </a:lnSpc>
              <a:spcBef>
                <a:spcPct val="20000"/>
              </a:spcBef>
              <a:defRPr/>
            </a:pPr>
            <a:r>
              <a:rPr lang="es-CR" sz="2200" dirty="0">
                <a:latin typeface="+mj-lt"/>
              </a:rPr>
              <a:t>Aplicando el juicio experto al revisar el comportamiento del proyecto y los informes sobre el desempeño del trabajo, se obtiene lo siguiente:</a:t>
            </a:r>
          </a:p>
        </p:txBody>
      </p:sp>
      <p:sp>
        <p:nvSpPr>
          <p:cNvPr id="15366"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0FD44A-8E1F-497A-B86A-6C633DCD8761}" type="datetime1">
              <a:rPr lang="es-ES" altLang="es-CR" sz="1200">
                <a:solidFill>
                  <a:schemeClr val="hlink"/>
                </a:solidFill>
              </a:rPr>
              <a:pPr eaLnBrk="1" hangingPunct="1"/>
              <a:t>20/10/2013</a:t>
            </a:fld>
            <a:endParaRPr lang="es-ES" altLang="es-CR" sz="1200">
              <a:solidFill>
                <a:schemeClr val="hlink"/>
              </a:solidFill>
            </a:endParaRPr>
          </a:p>
        </p:txBody>
      </p:sp>
      <p:sp>
        <p:nvSpPr>
          <p:cNvPr id="15367"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42DE19C-44AE-4AD8-8903-C8044DC5BA9F}" type="slidenum">
              <a:rPr lang="es-ES" altLang="es-CR" sz="1200">
                <a:solidFill>
                  <a:schemeClr val="hlink"/>
                </a:solidFill>
              </a:rPr>
              <a:pPr algn="r" eaLnBrk="1" hangingPunct="1"/>
              <a:t>134</a:t>
            </a:fld>
            <a:endParaRPr lang="es-ES" altLang="es-CR" sz="1200">
              <a:solidFill>
                <a:schemeClr val="hlink"/>
              </a:solidFill>
            </a:endParaRPr>
          </a:p>
        </p:txBody>
      </p:sp>
    </p:spTree>
    <p:extLst>
      <p:ext uri="{BB962C8B-B14F-4D97-AF65-F5344CB8AC3E}">
        <p14:creationId xmlns:p14="http://schemas.microsoft.com/office/powerpoint/2010/main" val="313041107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2192338"/>
            <a:ext cx="4322763" cy="3954462"/>
          </a:xfrm>
        </p:spPr>
        <p:txBody>
          <a:bodyPr>
            <a:normAutofit/>
          </a:bodyPr>
          <a:lstStyle/>
          <a:p>
            <a:pPr algn="just">
              <a:lnSpc>
                <a:spcPct val="90000"/>
              </a:lnSpc>
              <a:defRPr/>
            </a:pPr>
            <a:endParaRPr lang="es-CR" sz="2200" dirty="0" smtClean="0"/>
          </a:p>
          <a:p>
            <a:pPr algn="just">
              <a:lnSpc>
                <a:spcPct val="90000"/>
              </a:lnSpc>
              <a:defRPr/>
            </a:pPr>
            <a:endParaRPr lang="es-CR" sz="2200" dirty="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8" name="7 Rectángulo"/>
          <p:cNvSpPr/>
          <p:nvPr/>
        </p:nvSpPr>
        <p:spPr>
          <a:xfrm>
            <a:off x="214313" y="1196975"/>
            <a:ext cx="8329612" cy="461963"/>
          </a:xfrm>
          <a:prstGeom prst="rect">
            <a:avLst/>
          </a:prstGeom>
        </p:spPr>
        <p:txBody>
          <a:bodyPr>
            <a:spAutoFit/>
          </a:bodyPr>
          <a:lstStyle/>
          <a:p>
            <a:pPr algn="just">
              <a:defRPr/>
            </a:pPr>
            <a:r>
              <a:rPr lang="es-CR" sz="2400" b="1" dirty="0">
                <a:latin typeface="+mj-lt"/>
              </a:rPr>
              <a:t>Monitorear y Controlar el Trabajo del Proyecto</a:t>
            </a:r>
            <a:endParaRPr lang="es-CR" sz="2800" b="1" dirty="0">
              <a:latin typeface="+mj-lt"/>
              <a:ea typeface="+mj-ea"/>
              <a:cs typeface="+mj-cs"/>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793875"/>
            <a:ext cx="835342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0" y="6350000"/>
            <a:ext cx="3024188"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
        <p:nvSpPr>
          <p:cNvPr id="16390"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0E2F7B-BF43-4883-B22D-615D9A5BBE45}" type="datetime1">
              <a:rPr lang="es-ES" altLang="es-CR" sz="1200">
                <a:solidFill>
                  <a:schemeClr val="hlink"/>
                </a:solidFill>
              </a:rPr>
              <a:pPr eaLnBrk="1" hangingPunct="1"/>
              <a:t>20/10/2013</a:t>
            </a:fld>
            <a:endParaRPr lang="es-ES" altLang="es-CR" sz="1200">
              <a:solidFill>
                <a:schemeClr val="hlink"/>
              </a:solidFill>
            </a:endParaRPr>
          </a:p>
        </p:txBody>
      </p:sp>
      <p:sp>
        <p:nvSpPr>
          <p:cNvPr id="16391"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1A368F3-1DBC-4250-B07D-05D3D371D47E}" type="slidenum">
              <a:rPr lang="es-ES" altLang="es-CR" sz="1200">
                <a:solidFill>
                  <a:schemeClr val="hlink"/>
                </a:solidFill>
              </a:rPr>
              <a:pPr algn="r" eaLnBrk="1" hangingPunct="1"/>
              <a:t>135</a:t>
            </a:fld>
            <a:endParaRPr lang="es-ES" altLang="es-CR" sz="1200">
              <a:solidFill>
                <a:schemeClr val="hlink"/>
              </a:solidFill>
            </a:endParaRPr>
          </a:p>
        </p:txBody>
      </p:sp>
    </p:spTree>
    <p:extLst>
      <p:ext uri="{BB962C8B-B14F-4D97-AF65-F5344CB8AC3E}">
        <p14:creationId xmlns:p14="http://schemas.microsoft.com/office/powerpoint/2010/main" val="395679621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87325" y="3141663"/>
            <a:ext cx="4322763" cy="3952875"/>
          </a:xfrm>
        </p:spPr>
        <p:txBody>
          <a:bodyPr>
            <a:normAutofit/>
          </a:bodyPr>
          <a:lstStyle/>
          <a:p>
            <a:pPr algn="just">
              <a:lnSpc>
                <a:spcPct val="90000"/>
              </a:lnSpc>
              <a:defRPr/>
            </a:pPr>
            <a:endParaRPr lang="es-CR" sz="2200" dirty="0" smtClean="0"/>
          </a:p>
          <a:p>
            <a:pPr algn="just">
              <a:lnSpc>
                <a:spcPct val="90000"/>
              </a:lnSpc>
              <a:defRPr/>
            </a:pPr>
            <a:endParaRPr lang="es-CR" sz="2200" dirty="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smtClean="0">
                <a:latin typeface="+mj-lt"/>
              </a:rPr>
              <a:t>Realizar el Control </a:t>
            </a:r>
            <a:r>
              <a:rPr lang="es-CR" sz="2400" b="1" dirty="0">
                <a:latin typeface="+mj-lt"/>
              </a:rPr>
              <a:t>Integrado de Cambios</a:t>
            </a:r>
            <a:endParaRPr lang="es-CR" sz="2800" b="1" dirty="0">
              <a:latin typeface="+mj-lt"/>
              <a:ea typeface="+mj-ea"/>
              <a:cs typeface="+mj-cs"/>
            </a:endParaRPr>
          </a:p>
        </p:txBody>
      </p:sp>
      <p:sp>
        <p:nvSpPr>
          <p:cNvPr id="9" name="Rectangle 3"/>
          <p:cNvSpPr txBox="1">
            <a:spLocks noChangeArrowheads="1"/>
          </p:cNvSpPr>
          <p:nvPr/>
        </p:nvSpPr>
        <p:spPr>
          <a:xfrm>
            <a:off x="2252663" y="3141663"/>
            <a:ext cx="6483350" cy="39528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endParaRPr lang="es-CR" sz="2400" dirty="0"/>
          </a:p>
          <a:p>
            <a:pPr marL="0" indent="0" algn="just">
              <a:buFont typeface="Arial" pitchFamily="34" charset="0"/>
              <a:buNone/>
              <a:defRPr/>
            </a:pPr>
            <a:endParaRPr lang="es-CR" sz="2400" dirty="0" smtClean="0"/>
          </a:p>
          <a:p>
            <a:pPr algn="just">
              <a:defRPr/>
            </a:pPr>
            <a:r>
              <a:rPr lang="es-CR" sz="2200" dirty="0" smtClean="0"/>
              <a:t>Aprobación o rechazo de las solicitudes de cambio en forma de acción preventiva, acción correctiva o reparación de defectos.</a:t>
            </a:r>
          </a:p>
          <a:p>
            <a:pPr algn="just">
              <a:defRPr/>
            </a:pPr>
            <a:r>
              <a:rPr lang="es-CR" sz="2200" dirty="0"/>
              <a:t>Actualizaciones a los Documentos del Proyecto</a:t>
            </a:r>
            <a:r>
              <a:rPr lang="es-CR" sz="2200" dirty="0" smtClean="0"/>
              <a:t>.</a:t>
            </a:r>
          </a:p>
          <a:p>
            <a:pPr algn="just">
              <a:defRPr/>
            </a:pPr>
            <a:r>
              <a:rPr lang="es-CR" sz="2200" dirty="0"/>
              <a:t>Actualizaciones al Estado de las Solicitudes de Cambio.</a:t>
            </a:r>
          </a:p>
          <a:p>
            <a:pPr algn="just">
              <a:defRPr/>
            </a:pPr>
            <a:endParaRPr lang="es-CR" sz="2200" dirty="0"/>
          </a:p>
          <a:p>
            <a:pPr algn="just">
              <a:defRPr/>
            </a:pPr>
            <a:endParaRPr lang="es-CR" sz="2200" dirty="0" smtClean="0"/>
          </a:p>
          <a:p>
            <a:pPr algn="just">
              <a:defRPr/>
            </a:pPr>
            <a:endParaRPr lang="es-CR" sz="2200" dirty="0" smtClean="0"/>
          </a:p>
          <a:p>
            <a:pPr algn="just">
              <a:defRPr/>
            </a:pPr>
            <a:endParaRPr lang="es-CR" sz="2200" dirty="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2" name="1 Rectángulo"/>
          <p:cNvSpPr/>
          <p:nvPr/>
        </p:nvSpPr>
        <p:spPr>
          <a:xfrm>
            <a:off x="284163" y="1866900"/>
            <a:ext cx="8451850" cy="2308225"/>
          </a:xfrm>
          <a:prstGeom prst="rect">
            <a:avLst/>
          </a:prstGeom>
        </p:spPr>
        <p:txBody>
          <a:bodyPr>
            <a:spAutoFit/>
          </a:bodyPr>
          <a:lstStyle/>
          <a:p>
            <a:pPr algn="just">
              <a:defRPr/>
            </a:pPr>
            <a:r>
              <a:rPr lang="es-CR" sz="2400" dirty="0">
                <a:latin typeface="+mj-lt"/>
              </a:rPr>
              <a:t>Si una solicitud de cambio se considera viable pero fuera del alcance del proyecto, su aprobación requiere un cambio en la línea base. Si la solicitud de cambio no se considera viable, ésta se rechazará y posiblemente se remita nuevamente al solicitante para más información. </a:t>
            </a:r>
            <a:r>
              <a:rPr lang="es-CR" sz="2400" b="1" dirty="0">
                <a:latin typeface="+mj-lt"/>
              </a:rPr>
              <a:t>Aplicando el juicio experto y el PMIS se obtiene lo siguiente:</a:t>
            </a:r>
          </a:p>
        </p:txBody>
      </p:sp>
      <p:sp>
        <p:nvSpPr>
          <p:cNvPr id="17414"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7328BB-BD25-4028-9B3B-20558B3A94B6}" type="datetime1">
              <a:rPr lang="es-ES" altLang="es-CR" sz="1200">
                <a:solidFill>
                  <a:schemeClr val="hlink"/>
                </a:solidFill>
              </a:rPr>
              <a:pPr eaLnBrk="1" hangingPunct="1"/>
              <a:t>20/10/2013</a:t>
            </a:fld>
            <a:endParaRPr lang="es-ES" altLang="es-CR" sz="1200">
              <a:solidFill>
                <a:schemeClr val="hlink"/>
              </a:solidFill>
            </a:endParaRPr>
          </a:p>
        </p:txBody>
      </p:sp>
      <p:sp>
        <p:nvSpPr>
          <p:cNvPr id="17415"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6171E71-ACCB-4A27-8D65-D195F1814502}" type="slidenum">
              <a:rPr lang="es-ES" altLang="es-CR" sz="1200">
                <a:solidFill>
                  <a:schemeClr val="hlink"/>
                </a:solidFill>
              </a:rPr>
              <a:pPr algn="r" eaLnBrk="1" hangingPunct="1"/>
              <a:t>136</a:t>
            </a:fld>
            <a:endParaRPr lang="es-ES" altLang="es-CR" sz="1200">
              <a:solidFill>
                <a:schemeClr val="hlink"/>
              </a:solidFill>
            </a:endParaRPr>
          </a:p>
        </p:txBody>
      </p:sp>
    </p:spTree>
    <p:extLst>
      <p:ext uri="{BB962C8B-B14F-4D97-AF65-F5344CB8AC3E}">
        <p14:creationId xmlns:p14="http://schemas.microsoft.com/office/powerpoint/2010/main" val="396126937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54000" y="4560888"/>
            <a:ext cx="4322763" cy="3952875"/>
          </a:xfrm>
        </p:spPr>
        <p:txBody>
          <a:bodyPr>
            <a:normAutofit/>
          </a:bodyPr>
          <a:lstStyle/>
          <a:p>
            <a:pPr algn="just">
              <a:lnSpc>
                <a:spcPct val="90000"/>
              </a:lnSpc>
              <a:defRPr/>
            </a:pPr>
            <a:endParaRPr lang="es-CR" sz="2200" dirty="0" smtClean="0"/>
          </a:p>
          <a:p>
            <a:pPr algn="just">
              <a:lnSpc>
                <a:spcPct val="90000"/>
              </a:lnSpc>
              <a:defRPr/>
            </a:pPr>
            <a:endParaRPr lang="es-CR" sz="2200" dirty="0"/>
          </a:p>
          <a:p>
            <a:pPr marL="0" indent="0" algn="just">
              <a:lnSpc>
                <a:spcPct val="90000"/>
              </a:lnSpc>
              <a:buFont typeface="Arial" charset="0"/>
              <a:buNone/>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8" name="7 Rectángulo"/>
          <p:cNvSpPr/>
          <p:nvPr/>
        </p:nvSpPr>
        <p:spPr>
          <a:xfrm>
            <a:off x="284163" y="1174750"/>
            <a:ext cx="8329612" cy="461963"/>
          </a:xfrm>
          <a:prstGeom prst="rect">
            <a:avLst/>
          </a:prstGeom>
        </p:spPr>
        <p:txBody>
          <a:bodyPr>
            <a:spAutoFit/>
          </a:bodyPr>
          <a:lstStyle/>
          <a:p>
            <a:pPr algn="just">
              <a:defRPr/>
            </a:pPr>
            <a:r>
              <a:rPr lang="es-CR" sz="2400" b="1" dirty="0">
                <a:latin typeface="+mj-lt"/>
              </a:rPr>
              <a:t>Cerrar Proyecto o Fase</a:t>
            </a:r>
            <a:endParaRPr lang="es-CR" sz="2800" b="1" dirty="0">
              <a:latin typeface="+mj-lt"/>
              <a:ea typeface="+mj-ea"/>
              <a:cs typeface="+mj-cs"/>
            </a:endParaRPr>
          </a:p>
        </p:txBody>
      </p:sp>
      <p:sp>
        <p:nvSpPr>
          <p:cNvPr id="2" name="1 Rectángulo"/>
          <p:cNvSpPr/>
          <p:nvPr/>
        </p:nvSpPr>
        <p:spPr>
          <a:xfrm>
            <a:off x="284163" y="1636713"/>
            <a:ext cx="8451850" cy="4892675"/>
          </a:xfrm>
          <a:prstGeom prst="rect">
            <a:avLst/>
          </a:prstGeom>
        </p:spPr>
        <p:txBody>
          <a:bodyPr>
            <a:spAutoFit/>
          </a:bodyPr>
          <a:lstStyle/>
          <a:p>
            <a:pPr algn="just">
              <a:defRPr/>
            </a:pPr>
            <a:r>
              <a:rPr lang="es-CR" sz="2400" dirty="0">
                <a:latin typeface="+mj-lt"/>
              </a:rPr>
              <a:t>A partir de los </a:t>
            </a:r>
            <a:r>
              <a:rPr lang="es-CR" sz="2400" b="1" dirty="0">
                <a:latin typeface="+mj-lt"/>
              </a:rPr>
              <a:t>Entregables Aceptados </a:t>
            </a:r>
            <a:r>
              <a:rPr lang="es-CR" sz="2400" dirty="0">
                <a:latin typeface="+mj-lt"/>
              </a:rPr>
              <a:t>(del proceso Verificar el Alcance) y de lo dictado en el Plan para la Dirección del Proyecto se lleva a cabo el Cierre del Proyecto o Fase (también llamado Cierre Administrativo o Cierre Interno, aparte del Cierre de las Adquisiciones).</a:t>
            </a:r>
          </a:p>
          <a:p>
            <a:pPr algn="just">
              <a:defRPr/>
            </a:pPr>
            <a:endParaRPr lang="es-CR" sz="2400" dirty="0">
              <a:latin typeface="+mj-lt"/>
            </a:endParaRPr>
          </a:p>
          <a:p>
            <a:pPr algn="just">
              <a:defRPr/>
            </a:pPr>
            <a:r>
              <a:rPr lang="es-CR" sz="2400" b="1" dirty="0">
                <a:latin typeface="+mj-lt"/>
              </a:rPr>
              <a:t>¿Qué se hace?</a:t>
            </a:r>
          </a:p>
          <a:p>
            <a:pPr algn="just">
              <a:defRPr/>
            </a:pPr>
            <a:endParaRPr lang="es-CR" sz="2400" dirty="0">
              <a:latin typeface="+mj-lt"/>
            </a:endParaRPr>
          </a:p>
          <a:p>
            <a:pPr marL="342900" indent="-342900" algn="just">
              <a:buFont typeface="Arial" pitchFamily="34" charset="0"/>
              <a:buChar char="•"/>
              <a:defRPr/>
            </a:pPr>
            <a:r>
              <a:rPr lang="es-CR" sz="2400" dirty="0">
                <a:latin typeface="+mj-lt"/>
              </a:rPr>
              <a:t>Reporte final del proyecto (presupuesto final, cronograma final, Índice de archivos, directorio de interesados, archivar toda la documentación en forma ordenada para encontrarla a futuro).</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Transferir el producto, servicio o resultado al cliente.</a:t>
            </a:r>
          </a:p>
        </p:txBody>
      </p:sp>
      <p:sp>
        <p:nvSpPr>
          <p:cNvPr id="18437"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658A25-F7AE-4519-9A4E-22D354B2BBA1}" type="datetime1">
              <a:rPr lang="es-ES" altLang="es-CR" sz="1200">
                <a:solidFill>
                  <a:schemeClr val="hlink"/>
                </a:solidFill>
              </a:rPr>
              <a:pPr eaLnBrk="1" hangingPunct="1"/>
              <a:t>20/10/2013</a:t>
            </a:fld>
            <a:endParaRPr lang="es-ES" altLang="es-CR" sz="1200">
              <a:solidFill>
                <a:schemeClr val="hlink"/>
              </a:solidFill>
            </a:endParaRPr>
          </a:p>
        </p:txBody>
      </p:sp>
      <p:sp>
        <p:nvSpPr>
          <p:cNvPr id="18438"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CBFB8C6-42F5-46BB-906B-1893AE52F64B}" type="slidenum">
              <a:rPr lang="es-ES" altLang="es-CR" sz="1200">
                <a:solidFill>
                  <a:schemeClr val="hlink"/>
                </a:solidFill>
              </a:rPr>
              <a:pPr algn="r" eaLnBrk="1" hangingPunct="1"/>
              <a:t>137</a:t>
            </a:fld>
            <a:endParaRPr lang="es-ES" altLang="es-CR" sz="1200">
              <a:solidFill>
                <a:schemeClr val="hlink"/>
              </a:solidFill>
            </a:endParaRPr>
          </a:p>
        </p:txBody>
      </p:sp>
    </p:spTree>
    <p:extLst>
      <p:ext uri="{BB962C8B-B14F-4D97-AF65-F5344CB8AC3E}">
        <p14:creationId xmlns:p14="http://schemas.microsoft.com/office/powerpoint/2010/main" val="123277858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54000" y="4560888"/>
            <a:ext cx="4322763" cy="3952875"/>
          </a:xfrm>
        </p:spPr>
        <p:txBody>
          <a:bodyPr>
            <a:normAutofit/>
          </a:bodyPr>
          <a:lstStyle/>
          <a:p>
            <a:pPr algn="just">
              <a:lnSpc>
                <a:spcPct val="90000"/>
              </a:lnSpc>
              <a:defRPr/>
            </a:pPr>
            <a:endParaRPr lang="es-CR" sz="2200" dirty="0" smtClean="0"/>
          </a:p>
          <a:p>
            <a:pPr algn="just">
              <a:lnSpc>
                <a:spcPct val="90000"/>
              </a:lnSpc>
              <a:defRPr/>
            </a:pPr>
            <a:endParaRPr lang="es-CR" sz="2200" dirty="0"/>
          </a:p>
          <a:p>
            <a:pPr marL="0" indent="0" algn="just">
              <a:lnSpc>
                <a:spcPct val="90000"/>
              </a:lnSpc>
              <a:buFont typeface="Arial" charset="0"/>
              <a:buNone/>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2" name="1 Rectángulo"/>
          <p:cNvSpPr/>
          <p:nvPr/>
        </p:nvSpPr>
        <p:spPr>
          <a:xfrm>
            <a:off x="261938" y="1155700"/>
            <a:ext cx="8451850" cy="3786188"/>
          </a:xfrm>
          <a:prstGeom prst="rect">
            <a:avLst/>
          </a:prstGeom>
        </p:spPr>
        <p:txBody>
          <a:bodyPr>
            <a:spAutoFit/>
          </a:bodyPr>
          <a:lstStyle/>
          <a:p>
            <a:pPr algn="just">
              <a:defRPr/>
            </a:pPr>
            <a:r>
              <a:rPr lang="es-CR" sz="2400" b="1" dirty="0">
                <a:latin typeface="+mj-lt"/>
              </a:rPr>
              <a:t>¿Qué se hace?</a:t>
            </a:r>
          </a:p>
          <a:p>
            <a:pPr algn="just">
              <a:defRPr/>
            </a:pPr>
            <a:endParaRPr lang="es-CR" sz="2400" dirty="0">
              <a:latin typeface="+mj-lt"/>
            </a:endParaRPr>
          </a:p>
          <a:p>
            <a:pPr marL="342900" indent="-342900" algn="just">
              <a:buFont typeface="Arial" pitchFamily="34" charset="0"/>
              <a:buChar char="•"/>
              <a:defRPr/>
            </a:pPr>
            <a:r>
              <a:rPr lang="es-CR" sz="2400" b="1" dirty="0">
                <a:latin typeface="+mj-lt"/>
              </a:rPr>
              <a:t>Desafectación (liberación) del equipo </a:t>
            </a:r>
            <a:r>
              <a:rPr lang="es-CR" sz="2400" dirty="0">
                <a:latin typeface="+mj-lt"/>
              </a:rPr>
              <a:t>de trabajo (entrega de trabajos previo a la salida, evaluación final de los integrantes y del equipo, actualización de las calificaciones de los miembros del equipo).</a:t>
            </a:r>
          </a:p>
          <a:p>
            <a:pPr marL="342900" indent="-342900">
              <a:buFont typeface="Arial" pitchFamily="34" charset="0"/>
              <a:buChar char="•"/>
              <a:defRPr/>
            </a:pPr>
            <a:endParaRPr lang="es-CR" sz="2400" dirty="0">
              <a:latin typeface="+mj-lt"/>
            </a:endParaRPr>
          </a:p>
          <a:p>
            <a:pPr marL="342900" indent="-342900">
              <a:buFont typeface="Arial" pitchFamily="34" charset="0"/>
              <a:buChar char="•"/>
              <a:defRPr/>
            </a:pPr>
            <a:r>
              <a:rPr lang="es-CR" sz="2400" dirty="0">
                <a:latin typeface="+mj-lt"/>
              </a:rPr>
              <a:t>Actualización de las </a:t>
            </a:r>
            <a:r>
              <a:rPr lang="es-CR" sz="2400" b="1" dirty="0">
                <a:latin typeface="+mj-lt"/>
              </a:rPr>
              <a:t>Lecciones aprendidas.</a:t>
            </a:r>
          </a:p>
          <a:p>
            <a:pPr marL="342900" indent="-342900">
              <a:buFont typeface="Arial" pitchFamily="34" charset="0"/>
              <a:buChar char="•"/>
              <a:defRPr/>
            </a:pPr>
            <a:endParaRPr lang="es-CR" sz="2400" dirty="0">
              <a:latin typeface="+mj-lt"/>
            </a:endParaRPr>
          </a:p>
          <a:p>
            <a:pPr marL="342900" indent="-342900">
              <a:buFont typeface="Arial" pitchFamily="34" charset="0"/>
              <a:buChar char="•"/>
              <a:defRPr/>
            </a:pPr>
            <a:r>
              <a:rPr lang="es-CR" sz="2400" dirty="0">
                <a:latin typeface="+mj-lt"/>
              </a:rPr>
              <a:t>Cierre administrativo y técnico.</a:t>
            </a:r>
          </a:p>
        </p:txBody>
      </p:sp>
      <p:sp>
        <p:nvSpPr>
          <p:cNvPr id="19460"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B2016B0-CB65-4791-8A25-5CE0334DBFE4}" type="datetime1">
              <a:rPr lang="es-ES" altLang="es-CR" sz="1200">
                <a:solidFill>
                  <a:schemeClr val="hlink"/>
                </a:solidFill>
              </a:rPr>
              <a:pPr eaLnBrk="1" hangingPunct="1"/>
              <a:t>20/10/2013</a:t>
            </a:fld>
            <a:endParaRPr lang="es-ES" altLang="es-CR" sz="1200">
              <a:solidFill>
                <a:schemeClr val="hlink"/>
              </a:solidFill>
            </a:endParaRPr>
          </a:p>
        </p:txBody>
      </p:sp>
      <p:sp>
        <p:nvSpPr>
          <p:cNvPr id="19461"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B574819-278B-4FF5-82A6-69001A40E326}" type="slidenum">
              <a:rPr lang="es-ES" altLang="es-CR" sz="1200">
                <a:solidFill>
                  <a:schemeClr val="hlink"/>
                </a:solidFill>
              </a:rPr>
              <a:pPr algn="r" eaLnBrk="1" hangingPunct="1"/>
              <a:t>138</a:t>
            </a:fld>
            <a:endParaRPr lang="es-ES" altLang="es-CR" sz="1200">
              <a:solidFill>
                <a:schemeClr val="hlink"/>
              </a:solidFill>
            </a:endParaRPr>
          </a:p>
        </p:txBody>
      </p:sp>
    </p:spTree>
    <p:extLst>
      <p:ext uri="{BB962C8B-B14F-4D97-AF65-F5344CB8AC3E}">
        <p14:creationId xmlns:p14="http://schemas.microsoft.com/office/powerpoint/2010/main" val="252167935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54000" y="4560888"/>
            <a:ext cx="4322763" cy="3952875"/>
          </a:xfrm>
        </p:spPr>
        <p:txBody>
          <a:bodyPr>
            <a:normAutofit/>
          </a:bodyPr>
          <a:lstStyle/>
          <a:p>
            <a:pPr algn="just">
              <a:lnSpc>
                <a:spcPct val="90000"/>
              </a:lnSpc>
              <a:defRPr/>
            </a:pPr>
            <a:endParaRPr lang="es-CR" sz="2200" dirty="0" smtClean="0"/>
          </a:p>
          <a:p>
            <a:pPr algn="just">
              <a:lnSpc>
                <a:spcPct val="90000"/>
              </a:lnSpc>
              <a:defRPr/>
            </a:pPr>
            <a:endParaRPr lang="es-CR" sz="2200" dirty="0"/>
          </a:p>
          <a:p>
            <a:pPr marL="0" indent="0" algn="just">
              <a:lnSpc>
                <a:spcPct val="90000"/>
              </a:lnSpc>
              <a:buFont typeface="Arial" charset="0"/>
              <a:buNone/>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2" name="1 Rectángulo"/>
          <p:cNvSpPr/>
          <p:nvPr/>
        </p:nvSpPr>
        <p:spPr>
          <a:xfrm>
            <a:off x="285750" y="908050"/>
            <a:ext cx="8451850" cy="831850"/>
          </a:xfrm>
          <a:prstGeom prst="rect">
            <a:avLst/>
          </a:prstGeom>
        </p:spPr>
        <p:txBody>
          <a:bodyPr>
            <a:spAutoFit/>
          </a:bodyPr>
          <a:lstStyle/>
          <a:p>
            <a:pPr>
              <a:defRPr/>
            </a:pPr>
            <a:endParaRPr lang="es-CR" sz="2400" b="1" dirty="0">
              <a:latin typeface="+mj-lt"/>
            </a:endParaRPr>
          </a:p>
          <a:p>
            <a:pPr>
              <a:defRPr/>
            </a:pPr>
            <a:r>
              <a:rPr lang="es-CR" sz="2400" b="1" dirty="0">
                <a:latin typeface="+mj-lt"/>
              </a:rPr>
              <a:t>Cierre Administrativo</a:t>
            </a:r>
          </a:p>
        </p:txBody>
      </p:sp>
      <p:sp>
        <p:nvSpPr>
          <p:cNvPr id="20484" name="Date Placeholder 3"/>
          <p:cNvSpPr txBox="1">
            <a:spLocks noGrp="1"/>
          </p:cNvSpPr>
          <p:nvPr/>
        </p:nvSpPr>
        <p:spPr bwMode="auto">
          <a:xfrm>
            <a:off x="8191500" y="65373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CF990E4-0772-4CB6-81F0-A5EC4DCFD72D}" type="datetime1">
              <a:rPr lang="es-ES" altLang="es-CR" sz="1200">
                <a:solidFill>
                  <a:schemeClr val="hlink"/>
                </a:solidFill>
              </a:rPr>
              <a:pPr eaLnBrk="1" hangingPunct="1"/>
              <a:t>20/10/2013</a:t>
            </a:fld>
            <a:endParaRPr lang="es-ES" altLang="es-CR" sz="1200">
              <a:solidFill>
                <a:schemeClr val="hlink"/>
              </a:solidFill>
            </a:endParaRPr>
          </a:p>
        </p:txBody>
      </p:sp>
      <p:sp>
        <p:nvSpPr>
          <p:cNvPr id="20485" name="Slide Number Placeholder 4"/>
          <p:cNvSpPr txBox="1">
            <a:spLocks noGrp="1"/>
          </p:cNvSpPr>
          <p:nvPr/>
        </p:nvSpPr>
        <p:spPr bwMode="auto">
          <a:xfrm>
            <a:off x="7824788" y="6308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F1021E3-413B-4815-8055-46B92E4B423F}" type="slidenum">
              <a:rPr lang="es-ES" altLang="es-CR" sz="1200">
                <a:solidFill>
                  <a:schemeClr val="hlink"/>
                </a:solidFill>
              </a:rPr>
              <a:pPr algn="r" eaLnBrk="1" hangingPunct="1"/>
              <a:t>139</a:t>
            </a:fld>
            <a:endParaRPr lang="es-ES" altLang="es-CR" sz="1200">
              <a:solidFill>
                <a:schemeClr val="hlink"/>
              </a:solidFill>
            </a:endParaRPr>
          </a:p>
        </p:txBody>
      </p:sp>
      <p:pic>
        <p:nvPicPr>
          <p:cNvPr id="204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803400"/>
            <a:ext cx="8358187"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368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0825" y="2060575"/>
            <a:ext cx="7772400" cy="1470025"/>
          </a:xfrm>
        </p:spPr>
        <p:txBody>
          <a:bodyPr>
            <a:normAutofit fontScale="90000"/>
          </a:bodyPr>
          <a:lstStyle/>
          <a:p>
            <a:pPr>
              <a:defRPr/>
            </a:pPr>
            <a:r>
              <a:rPr lang="es-CR" b="1" dirty="0" smtClean="0"/>
              <a:t>¿Si tengo más dudas sobre la certificación del CAPM?</a:t>
            </a:r>
            <a:r>
              <a:rPr lang="es-CR" dirty="0" smtClean="0"/>
              <a:t/>
            </a:r>
            <a:br>
              <a:rPr lang="es-CR" dirty="0" smtClean="0"/>
            </a:br>
            <a:endParaRPr lang="es-CR" dirty="0"/>
          </a:p>
        </p:txBody>
      </p:sp>
      <p:sp>
        <p:nvSpPr>
          <p:cNvPr id="15363" name="1 Título"/>
          <p:cNvSpPr txBox="1">
            <a:spLocks/>
          </p:cNvSpPr>
          <p:nvPr/>
        </p:nvSpPr>
        <p:spPr bwMode="auto">
          <a:xfrm>
            <a:off x="547688" y="4005263"/>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800">
                <a:latin typeface="Calibri" pitchFamily="34" charset="0"/>
              </a:rPr>
              <a:t>Acceda al CAPM Credential Handbook, visitando la página:</a:t>
            </a:r>
          </a:p>
          <a:p>
            <a:pPr algn="just" eaLnBrk="1" hangingPunct="1"/>
            <a:endParaRPr lang="es-CR" altLang="es-CR" sz="2800">
              <a:latin typeface="Calibri" pitchFamily="34" charset="0"/>
            </a:endParaRPr>
          </a:p>
          <a:p>
            <a:pPr algn="ctr" eaLnBrk="1" hangingPunct="1"/>
            <a:r>
              <a:rPr lang="es-CR" altLang="es-CR" sz="2800" u="sng">
                <a:latin typeface="Calibri" pitchFamily="34" charset="0"/>
                <a:hlinkClick r:id="rId3"/>
              </a:rPr>
              <a:t>http://www.pmi.org/en/Certification/~/media/PDF/Certifications/pdc_capmhandbook.ashx</a:t>
            </a:r>
            <a:endParaRPr lang="es-CR" altLang="es-CR" sz="2800" u="sng">
              <a:latin typeface="Calibri" pitchFamily="34" charset="0"/>
            </a:endParaRPr>
          </a:p>
          <a:p>
            <a:pPr algn="ctr" eaLnBrk="1" hangingPunct="1"/>
            <a:endParaRPr lang="es-CR" altLang="es-CR" sz="2800" u="sng">
              <a:latin typeface="Calibri" pitchFamily="34" charset="0"/>
            </a:endParaRPr>
          </a:p>
          <a:p>
            <a:pPr algn="just" eaLnBrk="1" hangingPunct="1"/>
            <a:endParaRPr lang="es-CR" altLang="es-CR" sz="2800">
              <a:latin typeface="Calibri" pitchFamily="34"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txBox="1">
            <a:spLocks/>
          </p:cNvSpPr>
          <p:nvPr/>
        </p:nvSpPr>
        <p:spPr bwMode="auto">
          <a:xfrm>
            <a:off x="1328738" y="411638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6" name="5 Rectángulo"/>
          <p:cNvSpPr/>
          <p:nvPr/>
        </p:nvSpPr>
        <p:spPr>
          <a:xfrm>
            <a:off x="179388" y="1644650"/>
            <a:ext cx="8856662" cy="2247900"/>
          </a:xfrm>
          <a:prstGeom prst="rect">
            <a:avLst/>
          </a:prstGeom>
        </p:spPr>
        <p:txBody>
          <a:bodyPr>
            <a:spAutoFit/>
          </a:bodyPr>
          <a:lstStyle/>
          <a:p>
            <a:pPr algn="just">
              <a:defRPr/>
            </a:pPr>
            <a:r>
              <a:rPr lang="es-CR" sz="2800" b="1" dirty="0">
                <a:latin typeface="+mj-lt"/>
                <a:ea typeface="+mj-ea"/>
                <a:cs typeface="+mj-cs"/>
              </a:rPr>
              <a:t>Lecciones Aprendidas</a:t>
            </a:r>
          </a:p>
          <a:p>
            <a:pPr algn="just">
              <a:defRPr/>
            </a:pPr>
            <a:r>
              <a:rPr lang="es-CR" sz="2800" dirty="0">
                <a:latin typeface="+mj-lt"/>
                <a:ea typeface="+mj-ea"/>
                <a:cs typeface="+mj-cs"/>
              </a:rPr>
              <a:t>No cometamos los mismos errores del pasado y ayudemos para que a futuro no se cometan los mismos errores que hemos cometido.</a:t>
            </a:r>
          </a:p>
          <a:p>
            <a:pPr>
              <a:defRPr/>
            </a:pPr>
            <a:endParaRPr lang="es-CR" sz="2800" b="1" dirty="0">
              <a:latin typeface="+mj-lt"/>
              <a:ea typeface="+mj-ea"/>
              <a:cs typeface="+mj-cs"/>
            </a:endParaRPr>
          </a:p>
        </p:txBody>
      </p:sp>
      <p:sp>
        <p:nvSpPr>
          <p:cNvPr id="3" name="2 Rectángulo"/>
          <p:cNvSpPr/>
          <p:nvPr/>
        </p:nvSpPr>
        <p:spPr>
          <a:xfrm>
            <a:off x="179388" y="4076700"/>
            <a:ext cx="15843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1400" dirty="0"/>
              <a:t>Lecciones Aprendidas Registradas en los Activos de los Procesos de la Organización de la Compañía</a:t>
            </a:r>
          </a:p>
        </p:txBody>
      </p:sp>
      <p:sp>
        <p:nvSpPr>
          <p:cNvPr id="5" name="4 Flecha derecha"/>
          <p:cNvSpPr/>
          <p:nvPr/>
        </p:nvSpPr>
        <p:spPr>
          <a:xfrm>
            <a:off x="1763713" y="4652963"/>
            <a:ext cx="720725"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9" name="8 Rectángulo"/>
          <p:cNvSpPr/>
          <p:nvPr/>
        </p:nvSpPr>
        <p:spPr>
          <a:xfrm>
            <a:off x="2511425" y="4076700"/>
            <a:ext cx="1655763"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Tu Proyecto</a:t>
            </a:r>
          </a:p>
        </p:txBody>
      </p:sp>
      <p:sp>
        <p:nvSpPr>
          <p:cNvPr id="10" name="9 Flecha derecha"/>
          <p:cNvSpPr/>
          <p:nvPr/>
        </p:nvSpPr>
        <p:spPr>
          <a:xfrm>
            <a:off x="4189413" y="4652963"/>
            <a:ext cx="719137"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11" name="10 Rectángulo"/>
          <p:cNvSpPr/>
          <p:nvPr/>
        </p:nvSpPr>
        <p:spPr>
          <a:xfrm>
            <a:off x="4924425" y="4089400"/>
            <a:ext cx="1589088"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Lecciones Aprendidas de Tu Proyecto</a:t>
            </a:r>
          </a:p>
        </p:txBody>
      </p:sp>
      <p:sp>
        <p:nvSpPr>
          <p:cNvPr id="12" name="11 Rectángulo"/>
          <p:cNvSpPr/>
          <p:nvPr/>
        </p:nvSpPr>
        <p:spPr>
          <a:xfrm>
            <a:off x="7235825" y="4941888"/>
            <a:ext cx="1728788" cy="168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1400" dirty="0"/>
              <a:t>Actualizar las Lecciones Aprendidas Registradas en los Activos de los Procesos de la Organización de la Compañía</a:t>
            </a:r>
          </a:p>
        </p:txBody>
      </p:sp>
      <p:sp>
        <p:nvSpPr>
          <p:cNvPr id="13" name="12 Rectángulo"/>
          <p:cNvSpPr/>
          <p:nvPr/>
        </p:nvSpPr>
        <p:spPr>
          <a:xfrm>
            <a:off x="7262813" y="2997200"/>
            <a:ext cx="1587500"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Otros Proyectos Actuales</a:t>
            </a:r>
          </a:p>
        </p:txBody>
      </p:sp>
      <p:sp>
        <p:nvSpPr>
          <p:cNvPr id="14" name="13 Flecha derecha"/>
          <p:cNvSpPr/>
          <p:nvPr/>
        </p:nvSpPr>
        <p:spPr>
          <a:xfrm rot="2700000">
            <a:off x="6495256" y="5195094"/>
            <a:ext cx="720725"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15" name="14 Flecha derecha"/>
          <p:cNvSpPr/>
          <p:nvPr/>
        </p:nvSpPr>
        <p:spPr>
          <a:xfrm rot="-2700000">
            <a:off x="6496050" y="4103688"/>
            <a:ext cx="719138"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23565" name="Date Placeholder 3"/>
          <p:cNvSpPr txBox="1">
            <a:spLocks noGrp="1"/>
          </p:cNvSpPr>
          <p:nvPr/>
        </p:nvSpPr>
        <p:spPr bwMode="auto">
          <a:xfrm>
            <a:off x="-1588" y="6604000"/>
            <a:ext cx="19050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C2EF12-EE50-4F12-8695-D1B87D0E6DFC}" type="datetime1">
              <a:rPr lang="es-ES" altLang="es-CR" sz="1200">
                <a:solidFill>
                  <a:schemeClr val="hlink"/>
                </a:solidFill>
              </a:rPr>
              <a:pPr eaLnBrk="1" hangingPunct="1"/>
              <a:t>20/10/2013</a:t>
            </a:fld>
            <a:endParaRPr lang="es-ES" altLang="es-CR" sz="1200">
              <a:solidFill>
                <a:schemeClr val="hlink"/>
              </a:solidFill>
            </a:endParaRPr>
          </a:p>
        </p:txBody>
      </p:sp>
      <p:sp>
        <p:nvSpPr>
          <p:cNvPr id="23566" name="Slide Number Placeholder 4"/>
          <p:cNvSpPr txBox="1">
            <a:spLocks noGrp="1"/>
          </p:cNvSpPr>
          <p:nvPr/>
        </p:nvSpPr>
        <p:spPr bwMode="auto">
          <a:xfrm>
            <a:off x="-915988" y="6413500"/>
            <a:ext cx="12954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DF00479-35AE-411E-8416-5BC82F60286E}" type="slidenum">
              <a:rPr lang="es-ES" altLang="es-CR" sz="1200">
                <a:solidFill>
                  <a:schemeClr val="hlink"/>
                </a:solidFill>
              </a:rPr>
              <a:pPr algn="r" eaLnBrk="1" hangingPunct="1"/>
              <a:t>140</a:t>
            </a:fld>
            <a:endParaRPr lang="es-ES" altLang="es-CR" sz="1200">
              <a:solidFill>
                <a:schemeClr val="hlink"/>
              </a:solidFill>
            </a:endParaRPr>
          </a:p>
        </p:txBody>
      </p:sp>
    </p:spTree>
    <p:extLst>
      <p:ext uri="{BB962C8B-B14F-4D97-AF65-F5344CB8AC3E}">
        <p14:creationId xmlns:p14="http://schemas.microsoft.com/office/powerpoint/2010/main" val="251005701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179512"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Un director de proyecto de una obra en construcción toma una decisión importante y al implementarla hace que el desempeño del trabajo del proyecto se redirija hacia lo planificado de tal forma que el SPI pasa de 0,7 a 1,1 y que el CPI pasa de 0,4 a 0,95. ESTO es un ejemplo de:</a:t>
            </a:r>
          </a:p>
          <a:p>
            <a:pPr marL="457200" indent="-457200" algn="just">
              <a:spcBef>
                <a:spcPct val="0"/>
              </a:spcBef>
              <a:buFont typeface="+mj-lt"/>
              <a:buAutoNum type="alphaUcPeriod"/>
            </a:pPr>
            <a:r>
              <a:rPr lang="es-CR" altLang="es-CR" sz="2200" dirty="0"/>
              <a:t>Acción preventiva.</a:t>
            </a:r>
          </a:p>
          <a:p>
            <a:pPr marL="457200" indent="-457200" algn="just">
              <a:spcBef>
                <a:spcPct val="0"/>
              </a:spcBef>
              <a:buFont typeface="+mj-lt"/>
              <a:buAutoNum type="alphaUcPeriod"/>
            </a:pPr>
            <a:r>
              <a:rPr lang="es-CR" altLang="es-CR" sz="2200" dirty="0"/>
              <a:t>Acción correctiva.</a:t>
            </a:r>
          </a:p>
          <a:p>
            <a:pPr marL="457200" indent="-457200" algn="just">
              <a:spcBef>
                <a:spcPct val="0"/>
              </a:spcBef>
              <a:buFont typeface="+mj-lt"/>
              <a:buAutoNum type="alphaUcPeriod"/>
            </a:pPr>
            <a:r>
              <a:rPr lang="es-CR" altLang="es-CR" sz="2200" dirty="0"/>
              <a:t>Proyección.</a:t>
            </a:r>
          </a:p>
          <a:p>
            <a:pPr marL="457200" indent="-457200" algn="just">
              <a:spcBef>
                <a:spcPct val="0"/>
              </a:spcBef>
              <a:buFont typeface="+mj-lt"/>
              <a:buAutoNum type="alphaUcPeriod"/>
            </a:pPr>
            <a:r>
              <a:rPr lang="es-CR" altLang="es-CR" sz="2200" dirty="0"/>
              <a:t>Reparación de defectos</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n-US" altLang="es-CR" sz="2200" b="1" dirty="0" err="1"/>
              <a:t>Retroalimentación</a:t>
            </a:r>
            <a:r>
              <a:rPr lang="en-US" altLang="es-CR" sz="2200" b="1" dirty="0"/>
              <a:t>: </a:t>
            </a:r>
            <a:r>
              <a:rPr lang="en-US" altLang="es-CR" sz="2200" dirty="0" err="1"/>
              <a:t>Una</a:t>
            </a:r>
            <a:r>
              <a:rPr lang="en-US" altLang="es-CR" sz="2200" dirty="0"/>
              <a:t> </a:t>
            </a:r>
            <a:r>
              <a:rPr lang="en-US" altLang="es-CR" sz="2200" dirty="0" err="1"/>
              <a:t>acción</a:t>
            </a:r>
            <a:r>
              <a:rPr lang="en-US" altLang="es-CR" sz="2200" dirty="0"/>
              <a:t> </a:t>
            </a:r>
            <a:r>
              <a:rPr lang="en-US" altLang="es-CR" sz="2200" dirty="0" err="1"/>
              <a:t>intencional</a:t>
            </a:r>
            <a:r>
              <a:rPr lang="en-US" altLang="es-CR" sz="2200" dirty="0"/>
              <a:t> </a:t>
            </a:r>
            <a:r>
              <a:rPr lang="en-US" altLang="es-CR" sz="2200" dirty="0" err="1"/>
              <a:t>que</a:t>
            </a:r>
            <a:r>
              <a:rPr lang="en-US" altLang="es-CR" sz="2200" dirty="0"/>
              <a:t> </a:t>
            </a:r>
            <a:r>
              <a:rPr lang="en-US" altLang="es-CR" sz="2200" dirty="0" err="1"/>
              <a:t>corrige</a:t>
            </a:r>
            <a:r>
              <a:rPr lang="en-US" altLang="es-CR" sz="2200" dirty="0"/>
              <a:t> el </a:t>
            </a:r>
            <a:r>
              <a:rPr lang="en-US" altLang="es-CR" sz="2200" dirty="0" err="1"/>
              <a:t>desempeño</a:t>
            </a:r>
            <a:r>
              <a:rPr lang="en-US" altLang="es-CR" sz="2200" dirty="0"/>
              <a:t> y lo </a:t>
            </a:r>
            <a:r>
              <a:rPr lang="en-US" altLang="es-CR" sz="2200" dirty="0" err="1"/>
              <a:t>acerca</a:t>
            </a:r>
            <a:r>
              <a:rPr lang="en-US" altLang="es-CR" sz="2200" dirty="0"/>
              <a:t> </a:t>
            </a:r>
            <a:r>
              <a:rPr lang="en-US" altLang="es-CR" sz="2200" dirty="0" err="1"/>
              <a:t>hacia</a:t>
            </a:r>
            <a:r>
              <a:rPr lang="en-US" altLang="es-CR" sz="2200" dirty="0"/>
              <a:t> el </a:t>
            </a:r>
            <a:r>
              <a:rPr lang="en-US" altLang="es-CR" sz="2200" dirty="0" err="1"/>
              <a:t>trabajo</a:t>
            </a:r>
            <a:r>
              <a:rPr lang="en-US" altLang="es-CR" sz="2200" dirty="0"/>
              <a:t> del </a:t>
            </a:r>
            <a:r>
              <a:rPr lang="en-US" altLang="es-CR" sz="2200" dirty="0" err="1"/>
              <a:t>proyecto</a:t>
            </a:r>
            <a:r>
              <a:rPr lang="en-US" altLang="es-CR" sz="2200" dirty="0"/>
              <a:t> </a:t>
            </a:r>
            <a:r>
              <a:rPr lang="en-US" altLang="es-CR" sz="2200" dirty="0" err="1"/>
              <a:t>definido</a:t>
            </a:r>
            <a:r>
              <a:rPr lang="en-US" altLang="es-CR" sz="2200" dirty="0"/>
              <a:t> en el plan </a:t>
            </a:r>
            <a:r>
              <a:rPr lang="en-US" altLang="es-CR" sz="2200" dirty="0" err="1"/>
              <a:t>para</a:t>
            </a:r>
            <a:r>
              <a:rPr lang="en-US" altLang="es-CR" sz="2200" dirty="0"/>
              <a:t> la </a:t>
            </a:r>
            <a:r>
              <a:rPr lang="en-US" altLang="es-CR" sz="2200" dirty="0" err="1"/>
              <a:t>dirección</a:t>
            </a:r>
            <a:r>
              <a:rPr lang="en-US" altLang="es-CR" sz="2200" dirty="0"/>
              <a:t> del </a:t>
            </a:r>
            <a:r>
              <a:rPr lang="en-US" altLang="es-CR" sz="2200" dirty="0" err="1"/>
              <a:t>proyecto</a:t>
            </a:r>
            <a:r>
              <a:rPr lang="en-US" altLang="es-CR" sz="2200" dirty="0"/>
              <a:t> se </a:t>
            </a:r>
            <a:r>
              <a:rPr lang="en-US" altLang="es-CR" sz="2200" dirty="0" err="1"/>
              <a:t>conoce</a:t>
            </a:r>
            <a:r>
              <a:rPr lang="en-US" altLang="es-CR" sz="2200" dirty="0"/>
              <a:t> </a:t>
            </a:r>
            <a:r>
              <a:rPr lang="en-US" altLang="es-CR" sz="2200" dirty="0" err="1"/>
              <a:t>como</a:t>
            </a:r>
            <a:r>
              <a:rPr lang="en-US" altLang="es-CR" sz="2200" dirty="0"/>
              <a:t> </a:t>
            </a:r>
            <a:r>
              <a:rPr lang="en-US" altLang="es-CR" sz="2200" dirty="0" err="1"/>
              <a:t>acción</a:t>
            </a:r>
            <a:r>
              <a:rPr lang="en-US" altLang="es-CR" sz="2200" dirty="0"/>
              <a:t> </a:t>
            </a:r>
            <a:r>
              <a:rPr lang="en-US" altLang="es-CR" sz="2200" dirty="0" err="1"/>
              <a:t>correctiva</a:t>
            </a:r>
            <a:r>
              <a:rPr lang="en-US" altLang="es-CR" sz="2200" dirty="0"/>
              <a:t>.</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145140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Un director de proyecto de un complejo desarrollo de software decide revisar la programación informática de la aplicación que se está realizando periódicamente, para determinar si la funcionalidad de la misma fue afectada entre esos lapsos de tiempo y así detectar posibles errores. ESTO es un ejemplo de:</a:t>
            </a:r>
          </a:p>
          <a:p>
            <a:pPr marL="457200" indent="-457200" algn="just">
              <a:spcBef>
                <a:spcPct val="0"/>
              </a:spcBef>
              <a:buFont typeface="+mj-lt"/>
              <a:buAutoNum type="alphaUcPeriod"/>
            </a:pPr>
            <a:r>
              <a:rPr lang="es-CR" altLang="es-CR" sz="2200" dirty="0"/>
              <a:t>Reparación de defectos.</a:t>
            </a:r>
          </a:p>
          <a:p>
            <a:pPr marL="457200" indent="-457200" algn="just">
              <a:spcBef>
                <a:spcPct val="0"/>
              </a:spcBef>
              <a:buFont typeface="+mj-lt"/>
              <a:buAutoNum type="alphaUcPeriod"/>
            </a:pPr>
            <a:r>
              <a:rPr lang="es-CR" altLang="es-CR" sz="2200" dirty="0"/>
              <a:t>Acción correctiva.</a:t>
            </a:r>
          </a:p>
          <a:p>
            <a:pPr marL="457200" indent="-457200" algn="just">
              <a:spcBef>
                <a:spcPct val="0"/>
              </a:spcBef>
              <a:buFont typeface="+mj-lt"/>
              <a:buAutoNum type="alphaUcPeriod"/>
            </a:pPr>
            <a:r>
              <a:rPr lang="es-CR" altLang="es-CR" sz="2200" dirty="0"/>
              <a:t>Proyección.</a:t>
            </a:r>
          </a:p>
          <a:p>
            <a:pPr marL="457200" indent="-457200" algn="just">
              <a:spcBef>
                <a:spcPct val="0"/>
              </a:spcBef>
              <a:buFont typeface="+mj-lt"/>
              <a:buAutoNum type="alphaUcPeriod"/>
            </a:pPr>
            <a:r>
              <a:rPr lang="es-CR" altLang="es-CR" sz="2200" dirty="0"/>
              <a:t>Acción preventiva</a:t>
            </a:r>
            <a:r>
              <a:rPr lang="es-CR" altLang="es-CR" sz="2200" dirty="0" smtClean="0"/>
              <a:t>.</a:t>
            </a:r>
          </a:p>
          <a:p>
            <a:pPr algn="just">
              <a:spcBef>
                <a:spcPct val="0"/>
              </a:spcBef>
              <a:buFontTx/>
              <a:buNone/>
            </a:pPr>
            <a:endParaRPr lang="es-CR" altLang="es-CR" sz="2200" dirty="0"/>
          </a:p>
          <a:p>
            <a:pPr algn="just">
              <a:spcBef>
                <a:spcPct val="0"/>
              </a:spcBef>
              <a:buFontTx/>
              <a:buNone/>
            </a:pPr>
            <a:r>
              <a:rPr lang="en-US" altLang="es-CR" sz="2200" b="1" dirty="0" err="1"/>
              <a:t>Retroalimentación</a:t>
            </a:r>
            <a:r>
              <a:rPr lang="en-US" altLang="es-CR" sz="2200" b="1" dirty="0"/>
              <a:t>: </a:t>
            </a:r>
            <a:r>
              <a:rPr lang="en-US" altLang="es-CR" sz="2200" dirty="0" err="1"/>
              <a:t>Una</a:t>
            </a:r>
            <a:r>
              <a:rPr lang="en-US" altLang="es-CR" sz="2200" dirty="0"/>
              <a:t> </a:t>
            </a:r>
            <a:r>
              <a:rPr lang="en-US" altLang="es-CR" sz="2200" dirty="0" err="1"/>
              <a:t>acción</a:t>
            </a:r>
            <a:r>
              <a:rPr lang="en-US" altLang="es-CR" sz="2200" dirty="0"/>
              <a:t> </a:t>
            </a:r>
            <a:r>
              <a:rPr lang="en-US" altLang="es-CR" sz="2200" dirty="0" err="1"/>
              <a:t>intencional</a:t>
            </a:r>
            <a:r>
              <a:rPr lang="en-US" altLang="es-CR" sz="2200" dirty="0"/>
              <a:t> </a:t>
            </a:r>
            <a:r>
              <a:rPr lang="en-US" altLang="es-CR" sz="2200" dirty="0" err="1"/>
              <a:t>que</a:t>
            </a:r>
            <a:r>
              <a:rPr lang="en-US" altLang="es-CR" sz="2200" dirty="0"/>
              <a:t> </a:t>
            </a:r>
            <a:r>
              <a:rPr lang="en-US" altLang="es-CR" sz="2200" dirty="0" err="1"/>
              <a:t>asegura</a:t>
            </a:r>
            <a:r>
              <a:rPr lang="en-US" altLang="es-CR" sz="2200" dirty="0"/>
              <a:t> </a:t>
            </a:r>
            <a:r>
              <a:rPr lang="en-US" altLang="es-CR" sz="2200" dirty="0" err="1"/>
              <a:t>que</a:t>
            </a:r>
            <a:r>
              <a:rPr lang="en-US" altLang="es-CR" sz="2200" dirty="0"/>
              <a:t> el </a:t>
            </a:r>
            <a:r>
              <a:rPr lang="en-US" altLang="es-CR" sz="2200" dirty="0" err="1"/>
              <a:t>desempeño</a:t>
            </a:r>
            <a:r>
              <a:rPr lang="en-US" altLang="es-CR" sz="2200" dirty="0"/>
              <a:t> del </a:t>
            </a:r>
            <a:r>
              <a:rPr lang="en-US" altLang="es-CR" sz="2200" dirty="0" err="1"/>
              <a:t>trabajo</a:t>
            </a:r>
            <a:r>
              <a:rPr lang="en-US" altLang="es-CR" sz="2200" dirty="0"/>
              <a:t> del </a:t>
            </a:r>
            <a:r>
              <a:rPr lang="en-US" altLang="es-CR" sz="2200" dirty="0" err="1"/>
              <a:t>proyecto</a:t>
            </a:r>
            <a:r>
              <a:rPr lang="en-US" altLang="es-CR" sz="2200" dirty="0"/>
              <a:t> </a:t>
            </a:r>
            <a:r>
              <a:rPr lang="en-US" altLang="es-CR" sz="2200" dirty="0" err="1"/>
              <a:t>estará</a:t>
            </a:r>
            <a:r>
              <a:rPr lang="en-US" altLang="es-CR" sz="2200" dirty="0"/>
              <a:t> </a:t>
            </a:r>
            <a:r>
              <a:rPr lang="en-US" altLang="es-CR" sz="2200" dirty="0" err="1"/>
              <a:t>alienado</a:t>
            </a:r>
            <a:r>
              <a:rPr lang="en-US" altLang="es-CR" sz="2200" dirty="0"/>
              <a:t> con lo </a:t>
            </a:r>
            <a:r>
              <a:rPr lang="en-US" altLang="es-CR" sz="2200" dirty="0" err="1"/>
              <a:t>definido</a:t>
            </a:r>
            <a:r>
              <a:rPr lang="en-US" altLang="es-CR" sz="2200" dirty="0"/>
              <a:t> en el plan </a:t>
            </a:r>
            <a:r>
              <a:rPr lang="en-US" altLang="es-CR" sz="2200" dirty="0" err="1"/>
              <a:t>para</a:t>
            </a:r>
            <a:r>
              <a:rPr lang="en-US" altLang="es-CR" sz="2200" dirty="0"/>
              <a:t> la </a:t>
            </a:r>
            <a:r>
              <a:rPr lang="en-US" altLang="es-CR" sz="2200" dirty="0" err="1"/>
              <a:t>dirección</a:t>
            </a:r>
            <a:r>
              <a:rPr lang="en-US" altLang="es-CR" sz="2200" dirty="0"/>
              <a:t> del </a:t>
            </a:r>
            <a:r>
              <a:rPr lang="en-US" altLang="es-CR" sz="2200" dirty="0" err="1"/>
              <a:t>proyecto</a:t>
            </a:r>
            <a:r>
              <a:rPr lang="en-US" altLang="es-CR" sz="2200" dirty="0"/>
              <a:t> se </a:t>
            </a:r>
            <a:r>
              <a:rPr lang="en-US" altLang="es-CR" sz="2200" dirty="0" err="1"/>
              <a:t>conoce</a:t>
            </a:r>
            <a:r>
              <a:rPr lang="en-US" altLang="es-CR" sz="2200" dirty="0"/>
              <a:t> </a:t>
            </a:r>
            <a:r>
              <a:rPr lang="en-US" altLang="es-CR" sz="2200" dirty="0" err="1"/>
              <a:t>como</a:t>
            </a:r>
            <a:r>
              <a:rPr lang="en-US" altLang="es-CR" sz="2200" dirty="0"/>
              <a:t> </a:t>
            </a:r>
            <a:r>
              <a:rPr lang="en-US" altLang="es-CR" sz="2200" dirty="0" err="1"/>
              <a:t>acción</a:t>
            </a:r>
            <a:r>
              <a:rPr lang="en-US" altLang="es-CR" sz="2200" dirty="0"/>
              <a:t> </a:t>
            </a:r>
            <a:r>
              <a:rPr lang="en-US" altLang="es-CR" sz="2200" dirty="0" err="1"/>
              <a:t>preventiva</a:t>
            </a:r>
            <a:r>
              <a:rPr lang="en-US" altLang="es-CR" sz="2200" dirty="0"/>
              <a:t>.</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45839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director de proyecto de una línea ensambladora de autos ha procedido a modificar el diseño de una pieza robótica que produjo no conformidades en la resistencia y acople de las puertas. ESTO es un ejemplo de:</a:t>
            </a:r>
          </a:p>
          <a:p>
            <a:pPr marL="457200" indent="-457200" algn="just">
              <a:spcBef>
                <a:spcPct val="0"/>
              </a:spcBef>
              <a:buFont typeface="+mj-lt"/>
              <a:buAutoNum type="alphaUcPeriod"/>
            </a:pPr>
            <a:r>
              <a:rPr lang="es-CR" altLang="es-CR" sz="2400" dirty="0"/>
              <a:t>Acción preventiva.</a:t>
            </a:r>
          </a:p>
          <a:p>
            <a:pPr marL="457200" indent="-457200" algn="just">
              <a:spcBef>
                <a:spcPct val="0"/>
              </a:spcBef>
              <a:buFont typeface="+mj-lt"/>
              <a:buAutoNum type="alphaUcPeriod"/>
            </a:pPr>
            <a:r>
              <a:rPr lang="es-CR" altLang="es-CR" sz="2400" dirty="0"/>
              <a:t>Proyección.</a:t>
            </a:r>
          </a:p>
          <a:p>
            <a:pPr marL="457200" indent="-457200" algn="just">
              <a:spcBef>
                <a:spcPct val="0"/>
              </a:spcBef>
              <a:buFont typeface="+mj-lt"/>
              <a:buAutoNum type="alphaUcPeriod"/>
            </a:pPr>
            <a:r>
              <a:rPr lang="es-CR" altLang="es-CR" sz="2400" dirty="0"/>
              <a:t>Reparación de defectos.</a:t>
            </a:r>
          </a:p>
          <a:p>
            <a:pPr marL="457200" indent="-457200" algn="just">
              <a:spcBef>
                <a:spcPct val="0"/>
              </a:spcBef>
              <a:buFont typeface="+mj-lt"/>
              <a:buAutoNum type="alphaUcPeriod"/>
            </a:pPr>
            <a:r>
              <a:rPr lang="es-CR" altLang="es-CR" sz="2400" dirty="0"/>
              <a:t>Acción correctiva</a:t>
            </a:r>
            <a:r>
              <a:rPr lang="es-CR" altLang="es-CR" sz="2400" dirty="0" smtClean="0"/>
              <a:t>.</a:t>
            </a:r>
          </a:p>
          <a:p>
            <a:pPr algn="just">
              <a:spcBef>
                <a:spcPct val="0"/>
              </a:spcBef>
              <a:buFontTx/>
              <a:buNone/>
            </a:pPr>
            <a:endParaRPr lang="es-CR" altLang="es-CR" sz="2400" dirty="0" smtClean="0"/>
          </a:p>
          <a:p>
            <a:pPr algn="just">
              <a:spcBef>
                <a:spcPct val="0"/>
              </a:spcBef>
              <a:buFontTx/>
              <a:buNone/>
            </a:pPr>
            <a:r>
              <a:rPr lang="en-US" altLang="es-CR" sz="2400" b="1" dirty="0" err="1" smtClean="0"/>
              <a:t>Retroalimentación</a:t>
            </a:r>
            <a:r>
              <a:rPr lang="en-US" altLang="es-CR" sz="2400" b="1" dirty="0"/>
              <a:t>: </a:t>
            </a:r>
            <a:r>
              <a:rPr lang="en-US" altLang="es-CR" sz="2400" dirty="0" err="1"/>
              <a:t>Una</a:t>
            </a:r>
            <a:r>
              <a:rPr lang="en-US" altLang="es-CR" sz="2400" dirty="0"/>
              <a:t> </a:t>
            </a:r>
            <a:r>
              <a:rPr lang="en-US" altLang="es-CR" sz="2400" dirty="0" err="1"/>
              <a:t>acción</a:t>
            </a:r>
            <a:r>
              <a:rPr lang="en-US" altLang="es-CR" sz="2400" dirty="0"/>
              <a:t> </a:t>
            </a:r>
            <a:r>
              <a:rPr lang="en-US" altLang="es-CR" sz="2400" dirty="0" err="1"/>
              <a:t>intencional</a:t>
            </a:r>
            <a:r>
              <a:rPr lang="en-US" altLang="es-CR" sz="2400" dirty="0"/>
              <a:t> </a:t>
            </a:r>
            <a:r>
              <a:rPr lang="en-US" altLang="es-CR" sz="2400" dirty="0" err="1"/>
              <a:t>que</a:t>
            </a:r>
            <a:r>
              <a:rPr lang="en-US" altLang="es-CR" sz="2400" dirty="0"/>
              <a:t> </a:t>
            </a:r>
            <a:r>
              <a:rPr lang="en-US" altLang="es-CR" sz="2400" dirty="0" err="1"/>
              <a:t>modifica</a:t>
            </a:r>
            <a:r>
              <a:rPr lang="en-US" altLang="es-CR" sz="2400" dirty="0"/>
              <a:t> un </a:t>
            </a:r>
            <a:r>
              <a:rPr lang="en-US" altLang="es-CR" sz="2400" dirty="0" err="1"/>
              <a:t>producto</a:t>
            </a:r>
            <a:r>
              <a:rPr lang="en-US" altLang="es-CR" sz="2400" dirty="0"/>
              <a:t> no </a:t>
            </a:r>
            <a:r>
              <a:rPr lang="en-US" altLang="es-CR" sz="2400" dirty="0" err="1"/>
              <a:t>conforme</a:t>
            </a:r>
            <a:r>
              <a:rPr lang="en-US" altLang="es-CR" sz="2400" dirty="0"/>
              <a:t> o un </a:t>
            </a:r>
            <a:r>
              <a:rPr lang="en-US" altLang="es-CR" sz="2400" dirty="0" err="1"/>
              <a:t>componente</a:t>
            </a:r>
            <a:r>
              <a:rPr lang="en-US" altLang="es-CR" sz="2400" dirty="0"/>
              <a:t> del </a:t>
            </a:r>
            <a:r>
              <a:rPr lang="en-US" altLang="es-CR" sz="2400" dirty="0" err="1"/>
              <a:t>producto</a:t>
            </a:r>
            <a:r>
              <a:rPr lang="en-US" altLang="es-CR" sz="2400" dirty="0"/>
              <a:t> se </a:t>
            </a:r>
            <a:r>
              <a:rPr lang="en-US" altLang="es-CR" sz="2400" dirty="0" err="1"/>
              <a:t>conoce</a:t>
            </a:r>
            <a:r>
              <a:rPr lang="en-US" altLang="es-CR" sz="2400" dirty="0"/>
              <a:t> </a:t>
            </a:r>
            <a:r>
              <a:rPr lang="en-US" altLang="es-CR" sz="2400" dirty="0" err="1"/>
              <a:t>como</a:t>
            </a:r>
            <a:r>
              <a:rPr lang="en-US" altLang="es-CR" sz="2400" dirty="0"/>
              <a:t> </a:t>
            </a:r>
            <a:r>
              <a:rPr lang="en-US" altLang="es-CR" sz="2400" dirty="0" err="1"/>
              <a:t>reparación</a:t>
            </a:r>
            <a:r>
              <a:rPr lang="en-US" altLang="es-CR" sz="2400" dirty="0"/>
              <a:t> de </a:t>
            </a:r>
            <a:r>
              <a:rPr lang="en-US" altLang="es-CR" sz="2400" dirty="0" err="1"/>
              <a:t>defectos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474171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componentes usualmente NO forma parte de un Plan para la Dirección del Proyecto?</a:t>
            </a:r>
          </a:p>
          <a:p>
            <a:pPr marL="457200" indent="-457200" algn="just">
              <a:spcBef>
                <a:spcPct val="0"/>
              </a:spcBef>
              <a:buFont typeface="+mj-lt"/>
              <a:buAutoNum type="alphaUcPeriod"/>
            </a:pPr>
            <a:r>
              <a:rPr lang="en-US" altLang="es-CR" sz="2400" dirty="0"/>
              <a:t>Plan de </a:t>
            </a:r>
            <a:r>
              <a:rPr lang="en-US" altLang="es-CR" sz="2400" dirty="0" err="1"/>
              <a:t>gestión</a:t>
            </a:r>
            <a:r>
              <a:rPr lang="en-US" altLang="es-CR" sz="2400" dirty="0"/>
              <a:t> del </a:t>
            </a:r>
            <a:r>
              <a:rPr lang="en-US" altLang="es-CR" sz="2400" dirty="0" err="1"/>
              <a:t>alcance</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Asignaciones</a:t>
            </a:r>
            <a:r>
              <a:rPr lang="en-US" altLang="es-CR" sz="2400" dirty="0"/>
              <a:t> del personal del </a:t>
            </a:r>
            <a:r>
              <a:rPr lang="en-US" altLang="es-CR" sz="2400" dirty="0" err="1"/>
              <a:t>proyecto</a:t>
            </a:r>
            <a:r>
              <a:rPr lang="en-US" altLang="es-CR" sz="2400" dirty="0"/>
              <a:t>.</a:t>
            </a:r>
            <a:endParaRPr lang="es-CR" altLang="es-CR" sz="2400" dirty="0"/>
          </a:p>
          <a:p>
            <a:pPr marL="457200" indent="-457200" algn="just">
              <a:spcBef>
                <a:spcPct val="0"/>
              </a:spcBef>
              <a:buFont typeface="+mj-lt"/>
              <a:buAutoNum type="alphaUcPeriod"/>
            </a:pPr>
            <a:r>
              <a:rPr lang="en-US" altLang="es-CR" sz="2400" dirty="0"/>
              <a:t>EDT.</a:t>
            </a:r>
            <a:endParaRPr lang="es-CR" altLang="es-CR" sz="2400" dirty="0"/>
          </a:p>
          <a:p>
            <a:pPr marL="457200" indent="-457200" algn="just">
              <a:spcBef>
                <a:spcPct val="0"/>
              </a:spcBef>
              <a:buFont typeface="+mj-lt"/>
              <a:buAutoNum type="alphaUcPeriod"/>
            </a:pPr>
            <a:r>
              <a:rPr lang="en-US" altLang="es-CR" sz="2400" dirty="0" err="1"/>
              <a:t>Línea</a:t>
            </a:r>
            <a:r>
              <a:rPr lang="en-US" altLang="es-CR" sz="2400" dirty="0"/>
              <a:t> base del </a:t>
            </a:r>
            <a:r>
              <a:rPr lang="en-US" altLang="es-CR" sz="2400" dirty="0" err="1"/>
              <a:t>costo</a:t>
            </a:r>
            <a:r>
              <a:rPr lang="en-US" altLang="es-CR" sz="2400" dirty="0" smtClean="0"/>
              <a:t>.</a:t>
            </a:r>
          </a:p>
          <a:p>
            <a:pPr algn="just">
              <a:spcBef>
                <a:spcPct val="0"/>
              </a:spcBef>
              <a:buFontTx/>
              <a:buNone/>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Las </a:t>
            </a:r>
            <a:r>
              <a:rPr lang="en-US" altLang="es-CR" sz="2400" dirty="0" err="1"/>
              <a:t>asignaciones</a:t>
            </a:r>
            <a:r>
              <a:rPr lang="en-US" altLang="es-CR" sz="2400" dirty="0"/>
              <a:t> del personal del </a:t>
            </a:r>
            <a:r>
              <a:rPr lang="en-US" altLang="es-CR" sz="2400" dirty="0" err="1"/>
              <a:t>proyecto</a:t>
            </a:r>
            <a:r>
              <a:rPr lang="en-US" altLang="es-CR" sz="2400" dirty="0"/>
              <a:t> no </a:t>
            </a:r>
            <a:r>
              <a:rPr lang="en-US" altLang="es-CR" sz="2400" dirty="0" err="1"/>
              <a:t>forman</a:t>
            </a:r>
            <a:r>
              <a:rPr lang="en-US" altLang="es-CR" sz="2400" dirty="0"/>
              <a:t> parte del plan </a:t>
            </a:r>
            <a:r>
              <a:rPr lang="en-US" altLang="es-CR" sz="2400" dirty="0" err="1"/>
              <a:t>para</a:t>
            </a:r>
            <a:r>
              <a:rPr lang="en-US" altLang="es-CR" sz="2400" dirty="0"/>
              <a:t> la </a:t>
            </a:r>
            <a:r>
              <a:rPr lang="en-US" altLang="es-CR" sz="2400" dirty="0" err="1"/>
              <a:t>dirección</a:t>
            </a:r>
            <a:r>
              <a:rPr lang="en-US" altLang="es-CR" sz="2400" dirty="0"/>
              <a:t> del </a:t>
            </a:r>
            <a:r>
              <a:rPr lang="en-US" altLang="es-CR" sz="2400" dirty="0" err="1"/>
              <a:t>proyecto</a:t>
            </a:r>
            <a:r>
              <a:rPr lang="en-US" altLang="es-CR" sz="2400" dirty="0"/>
              <a:t> </a:t>
            </a:r>
            <a:r>
              <a:rPr lang="en-US" altLang="es-CR" sz="2400" dirty="0" err="1"/>
              <a:t>sino</a:t>
            </a:r>
            <a:r>
              <a:rPr lang="en-US" altLang="es-CR" sz="2400" dirty="0"/>
              <a:t> </a:t>
            </a:r>
            <a:r>
              <a:rPr lang="en-US" altLang="es-CR" sz="2400" dirty="0" err="1"/>
              <a:t>más</a:t>
            </a:r>
            <a:r>
              <a:rPr lang="en-US" altLang="es-CR" sz="2400" dirty="0"/>
              <a:t> </a:t>
            </a:r>
            <a:r>
              <a:rPr lang="en-US" altLang="es-CR" sz="2400" dirty="0" err="1"/>
              <a:t>bien</a:t>
            </a:r>
            <a:r>
              <a:rPr lang="en-US" altLang="es-CR" sz="2400" dirty="0"/>
              <a:t> </a:t>
            </a:r>
            <a:r>
              <a:rPr lang="en-US" altLang="es-CR" sz="2400" dirty="0" err="1"/>
              <a:t>corresponden</a:t>
            </a:r>
            <a:r>
              <a:rPr lang="en-US" altLang="es-CR" sz="2400" dirty="0"/>
              <a:t> con </a:t>
            </a:r>
            <a:r>
              <a:rPr lang="en-US" altLang="es-CR" sz="2400" dirty="0" err="1"/>
              <a:t>documentos</a:t>
            </a:r>
            <a:r>
              <a:rPr lang="en-US" altLang="es-CR" sz="2400" dirty="0"/>
              <a:t> del </a:t>
            </a:r>
            <a:r>
              <a:rPr lang="en-US" altLang="es-CR" sz="2400" dirty="0" err="1"/>
              <a:t>proyecto</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932567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332655"/>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componentes No forma parte de los Documentos del Proyecto?</a:t>
            </a:r>
          </a:p>
          <a:p>
            <a:pPr marL="457200" indent="-457200" algn="just">
              <a:spcBef>
                <a:spcPct val="0"/>
              </a:spcBef>
              <a:buFont typeface="+mj-lt"/>
              <a:buAutoNum type="alphaUcPeriod"/>
            </a:pPr>
            <a:r>
              <a:rPr lang="en-US" altLang="es-CR" sz="2400" dirty="0" err="1"/>
              <a:t>Atributos</a:t>
            </a:r>
            <a:r>
              <a:rPr lang="en-US" altLang="es-CR" sz="2400" dirty="0"/>
              <a:t> de </a:t>
            </a:r>
            <a:r>
              <a:rPr lang="en-US" altLang="es-CR" sz="2400" dirty="0" err="1"/>
              <a:t>las</a:t>
            </a:r>
            <a:r>
              <a:rPr lang="en-US" altLang="es-CR" sz="2400" dirty="0"/>
              <a:t> </a:t>
            </a:r>
            <a:r>
              <a:rPr lang="en-US" altLang="es-CR" sz="2400" dirty="0" err="1"/>
              <a:t>actividades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Estimaciones</a:t>
            </a:r>
            <a:r>
              <a:rPr lang="en-US" altLang="es-CR" sz="2400" dirty="0"/>
              <a:t> de los </a:t>
            </a:r>
            <a:r>
              <a:rPr lang="en-US" altLang="es-CR" sz="2400" dirty="0" err="1"/>
              <a:t>costos</a:t>
            </a:r>
            <a:r>
              <a:rPr lang="en-US" altLang="es-CR" sz="2400" dirty="0"/>
              <a:t> de </a:t>
            </a:r>
            <a:r>
              <a:rPr lang="en-US" altLang="es-CR" sz="2400" dirty="0" err="1"/>
              <a:t>las</a:t>
            </a:r>
            <a:r>
              <a:rPr lang="en-US" altLang="es-CR" sz="2400" dirty="0"/>
              <a:t> </a:t>
            </a:r>
            <a:r>
              <a:rPr lang="en-US" altLang="es-CR" sz="2400" dirty="0" err="1"/>
              <a:t>actividades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Línea</a:t>
            </a:r>
            <a:r>
              <a:rPr lang="en-US" altLang="es-CR" sz="2400" dirty="0"/>
              <a:t> base del </a:t>
            </a:r>
            <a:r>
              <a:rPr lang="en-US" altLang="es-CR" sz="2400" dirty="0" err="1"/>
              <a:t>cronograma</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Acuerdos</a:t>
            </a:r>
            <a:r>
              <a:rPr lang="en-US" altLang="es-CR" sz="2400" dirty="0" smtClean="0"/>
              <a:t>.</a:t>
            </a:r>
          </a:p>
          <a:p>
            <a:pPr algn="just">
              <a:spcBef>
                <a:spcPct val="0"/>
              </a:spcBef>
              <a:buFontTx/>
              <a:buNone/>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La </a:t>
            </a:r>
            <a:r>
              <a:rPr lang="en-US" altLang="es-CR" sz="2400" dirty="0" err="1"/>
              <a:t>línea</a:t>
            </a:r>
            <a:r>
              <a:rPr lang="en-US" altLang="es-CR" sz="2400" dirty="0"/>
              <a:t> base del </a:t>
            </a:r>
            <a:r>
              <a:rPr lang="en-US" altLang="es-CR" sz="2400" dirty="0" err="1"/>
              <a:t>cronograma</a:t>
            </a:r>
            <a:r>
              <a:rPr lang="en-US" altLang="es-CR" sz="2400" dirty="0"/>
              <a:t> no forma parte de los </a:t>
            </a:r>
            <a:r>
              <a:rPr lang="en-US" altLang="es-CR" sz="2400" dirty="0" err="1"/>
              <a:t>documentos</a:t>
            </a:r>
            <a:r>
              <a:rPr lang="en-US" altLang="es-CR" sz="2400" dirty="0"/>
              <a:t> del </a:t>
            </a:r>
            <a:r>
              <a:rPr lang="en-US" altLang="es-CR" sz="2400" dirty="0" err="1"/>
              <a:t>proyecto</a:t>
            </a:r>
            <a:r>
              <a:rPr lang="en-US" altLang="es-CR" sz="2400" dirty="0"/>
              <a:t>, </a:t>
            </a:r>
            <a:r>
              <a:rPr lang="en-US" altLang="es-CR" sz="2400" dirty="0" err="1"/>
              <a:t>más</a:t>
            </a:r>
            <a:r>
              <a:rPr lang="en-US" altLang="es-CR" sz="2400" dirty="0"/>
              <a:t> </a:t>
            </a:r>
            <a:r>
              <a:rPr lang="en-US" altLang="es-CR" sz="2400" dirty="0" err="1"/>
              <a:t>bien</a:t>
            </a:r>
            <a:r>
              <a:rPr lang="en-US" altLang="es-CR" sz="2400" dirty="0"/>
              <a:t> </a:t>
            </a:r>
            <a:r>
              <a:rPr lang="en-US" altLang="es-CR" sz="2400" dirty="0" err="1"/>
              <a:t>corresponde</a:t>
            </a:r>
            <a:r>
              <a:rPr lang="en-US" altLang="es-CR" sz="2400" dirty="0"/>
              <a:t> con un </a:t>
            </a:r>
            <a:r>
              <a:rPr lang="en-US" altLang="es-CR" sz="2400" dirty="0" err="1"/>
              <a:t>componente</a:t>
            </a:r>
            <a:r>
              <a:rPr lang="en-US" altLang="es-CR" sz="2400" dirty="0"/>
              <a:t> del Plan </a:t>
            </a:r>
            <a:r>
              <a:rPr lang="en-US" altLang="es-CR" sz="2400" dirty="0" err="1"/>
              <a:t>para</a:t>
            </a:r>
            <a:r>
              <a:rPr lang="en-US" altLang="es-CR" sz="2400" dirty="0"/>
              <a:t> la </a:t>
            </a:r>
            <a:r>
              <a:rPr lang="en-US" altLang="es-CR" sz="2400" dirty="0" err="1"/>
              <a:t>Dirección</a:t>
            </a:r>
            <a:r>
              <a:rPr lang="en-US" altLang="es-CR" sz="2400" dirty="0"/>
              <a:t> del </a:t>
            </a:r>
            <a:r>
              <a:rPr lang="en-US" altLang="es-CR" sz="2400" dirty="0" err="1"/>
              <a:t>Proyecto</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837662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67970"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enunciados describe MEJOR lo que sucede cuando por lo general una fase de un proyecto se concluye?</a:t>
            </a:r>
          </a:p>
          <a:p>
            <a:pPr marL="457200" indent="-457200" algn="just">
              <a:spcBef>
                <a:spcPct val="0"/>
              </a:spcBef>
              <a:buFont typeface="+mj-lt"/>
              <a:buAutoNum type="alphaUcPeriod"/>
            </a:pPr>
            <a:r>
              <a:rPr lang="es-CR" altLang="es-CR" sz="2400" dirty="0"/>
              <a:t>Cuando se cumple en el cronograma con los hitos del mismo.</a:t>
            </a:r>
          </a:p>
          <a:p>
            <a:pPr marL="457200" indent="-457200" algn="just">
              <a:spcBef>
                <a:spcPct val="0"/>
              </a:spcBef>
              <a:buFont typeface="+mj-lt"/>
              <a:buAutoNum type="alphaUcPeriod"/>
            </a:pPr>
            <a:r>
              <a:rPr lang="es-CR" altLang="es-CR" sz="2400" dirty="0"/>
              <a:t>Cuando el trabajo se finaliza.</a:t>
            </a:r>
          </a:p>
          <a:p>
            <a:pPr marL="457200" indent="-457200" algn="just">
              <a:spcBef>
                <a:spcPct val="0"/>
              </a:spcBef>
              <a:buFont typeface="+mj-lt"/>
              <a:buAutoNum type="alphaUcPeriod"/>
            </a:pPr>
            <a:r>
              <a:rPr lang="es-CR" altLang="es-CR" sz="2400" dirty="0"/>
              <a:t>Cuando los productos son aceptados.</a:t>
            </a:r>
          </a:p>
          <a:p>
            <a:pPr marL="457200" indent="-457200" algn="just">
              <a:spcBef>
                <a:spcPct val="0"/>
              </a:spcBef>
              <a:buFont typeface="+mj-lt"/>
              <a:buAutoNum type="alphaUcPeriod"/>
            </a:pPr>
            <a:r>
              <a:rPr lang="es-CR" altLang="es-CR" sz="2400" dirty="0"/>
              <a:t>Cuando el trabajo para la siguiente fase está preparado para realizarse</a:t>
            </a:r>
            <a:r>
              <a:rPr lang="es-CR" altLang="es-CR" sz="2400" dirty="0" smtClean="0"/>
              <a:t>.</a:t>
            </a:r>
          </a:p>
          <a:p>
            <a:pPr algn="just">
              <a:spcBef>
                <a:spcPct val="0"/>
              </a:spcBef>
              <a:buFontTx/>
              <a:buNone/>
            </a:pPr>
            <a:endParaRPr lang="es-CR" altLang="es-CR" sz="2400" dirty="0"/>
          </a:p>
          <a:p>
            <a:pPr algn="just">
              <a:spcBef>
                <a:spcPct val="0"/>
              </a:spcBef>
              <a:buFontTx/>
              <a:buNone/>
            </a:pPr>
            <a:r>
              <a:rPr lang="es-CR" altLang="es-CR" sz="2400" b="1" dirty="0"/>
              <a:t>Retroalimentación:</a:t>
            </a:r>
            <a:r>
              <a:rPr lang="es-CR" altLang="es-CR" sz="2400" dirty="0"/>
              <a:t> Cuando se cumple en el cronograma con los hitos del mismo. Dentro de una fase de un cronograma pueden haber varios o muchos hitos, por lo que si se cumplen los mismos no necesariamente debe coincidir con la conclusión de una fase, por lo que esta respuesta no es la correcta. </a:t>
            </a:r>
          </a:p>
          <a:p>
            <a:pPr algn="just">
              <a:spcBef>
                <a:spcPct val="0"/>
              </a:spcBef>
              <a:buFontTx/>
              <a:buNone/>
            </a:pPr>
            <a:endParaRPr lang="es-CR" altLang="es-CR" sz="2400" dirty="0"/>
          </a:p>
        </p:txBody>
      </p:sp>
    </p:spTree>
    <p:extLst>
      <p:ext uri="{BB962C8B-B14F-4D97-AF65-F5344CB8AC3E}">
        <p14:creationId xmlns:p14="http://schemas.microsoft.com/office/powerpoint/2010/main" val="294151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s-CR" altLang="es-CR" sz="2400" dirty="0"/>
          </a:p>
          <a:p>
            <a:pPr algn="just">
              <a:spcBef>
                <a:spcPct val="0"/>
              </a:spcBef>
              <a:buFontTx/>
              <a:buNone/>
            </a:pPr>
            <a:r>
              <a:rPr lang="es-CR" altLang="es-CR" sz="2000" b="1" dirty="0" smtClean="0"/>
              <a:t>Continúa…</a:t>
            </a:r>
            <a:r>
              <a:rPr lang="es-CR" altLang="es-CR" sz="2000" dirty="0" smtClean="0"/>
              <a:t>Cuando </a:t>
            </a:r>
            <a:r>
              <a:rPr lang="es-CR" altLang="es-CR" sz="2000" dirty="0"/>
              <a:t>el trabajo se finaliza. Un trabajo se puede finalizar a nivel de su ejecución, pero en aspectos de seguimiento y control, el mismo puede no estar aún aprobado, por lo que tampoco es la respuesta correcta.</a:t>
            </a:r>
          </a:p>
          <a:p>
            <a:pPr algn="just">
              <a:spcBef>
                <a:spcPct val="0"/>
              </a:spcBef>
              <a:buFontTx/>
              <a:buNone/>
            </a:pPr>
            <a:r>
              <a:rPr lang="es-CR" altLang="es-CR" sz="2000" dirty="0"/>
              <a:t> </a:t>
            </a:r>
          </a:p>
          <a:p>
            <a:pPr algn="just">
              <a:spcBef>
                <a:spcPct val="0"/>
              </a:spcBef>
              <a:buFontTx/>
              <a:buNone/>
            </a:pPr>
            <a:r>
              <a:rPr lang="es-CR" altLang="es-CR" sz="2000" dirty="0"/>
              <a:t>Cuando el trabajo para la siguiente fase está preparado para realizarse. Cuando un trabajo está listo para iniciar la siguiente fase puede ser que estemos ante un </a:t>
            </a:r>
            <a:r>
              <a:rPr lang="es-CR" altLang="es-CR" sz="2000" dirty="0" err="1"/>
              <a:t>fast</a:t>
            </a:r>
            <a:r>
              <a:rPr lang="es-CR" altLang="es-CR" sz="2000" dirty="0"/>
              <a:t> tracking o ejecución rápida en paralelo de algunas actividades de fases distintas o bien la fase anterior pudo haber concluido hace tiempo y se esté en los preparativos de la siguiente fase, por lo que no se puede considerar con la conclusión de una fase, más bien como un traslape de fases o el inicio de otra.</a:t>
            </a:r>
          </a:p>
          <a:p>
            <a:pPr algn="just">
              <a:spcBef>
                <a:spcPct val="0"/>
              </a:spcBef>
              <a:buFontTx/>
              <a:buNone/>
            </a:pPr>
            <a:r>
              <a:rPr lang="es-CR" altLang="es-CR" sz="2000" dirty="0"/>
              <a:t> </a:t>
            </a:r>
          </a:p>
          <a:p>
            <a:pPr algn="just">
              <a:spcBef>
                <a:spcPct val="0"/>
              </a:spcBef>
              <a:buFontTx/>
              <a:buNone/>
            </a:pPr>
            <a:r>
              <a:rPr lang="es-CR" altLang="es-CR" sz="2000" dirty="0"/>
              <a:t>Cuando los productos son aceptados. Es la opción más completa ya que no solamente se terminó el trabajo y con él sus productos entregables, sino que también los mismos fueron debidamente aprobados por lo que se da por concluida la fase.</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014408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94224"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equipo de dirección del proyecto ha determinado que hay algunos cambios en el alcance del proyecto. ¿QUIÉN sería el responsable de revisar, evaluar y aprobar los cambios documentados en el proyecto?</a:t>
            </a:r>
          </a:p>
          <a:p>
            <a:pPr marL="457200" indent="-457200" algn="just">
              <a:spcBef>
                <a:spcPct val="0"/>
              </a:spcBef>
              <a:buFont typeface="+mj-lt"/>
              <a:buAutoNum type="alphaUcPeriod"/>
            </a:pPr>
            <a:r>
              <a:rPr lang="es-CR" altLang="es-CR" sz="2400" dirty="0"/>
              <a:t>El Comité de la Configuración del Control.</a:t>
            </a:r>
          </a:p>
          <a:p>
            <a:pPr marL="457200" indent="-457200" algn="just">
              <a:spcBef>
                <a:spcPct val="0"/>
              </a:spcBef>
              <a:buFont typeface="+mj-lt"/>
              <a:buAutoNum type="alphaUcPeriod"/>
            </a:pPr>
            <a:r>
              <a:rPr lang="es-CR" altLang="es-CR" sz="2400" dirty="0"/>
              <a:t>El Comité de Configuración del Cambio.</a:t>
            </a:r>
          </a:p>
          <a:p>
            <a:pPr marL="457200" indent="-457200" algn="just">
              <a:spcBef>
                <a:spcPct val="0"/>
              </a:spcBef>
              <a:buFont typeface="+mj-lt"/>
              <a:buAutoNum type="alphaUcPeriod"/>
            </a:pPr>
            <a:r>
              <a:rPr lang="es-CR" altLang="es-CR" sz="2400" dirty="0"/>
              <a:t>El Comité de Control de Cambios.</a:t>
            </a:r>
          </a:p>
          <a:p>
            <a:pPr marL="457200" indent="-457200" algn="just">
              <a:spcBef>
                <a:spcPct val="0"/>
              </a:spcBef>
              <a:buFont typeface="+mj-lt"/>
              <a:buAutoNum type="alphaUcPeriod"/>
            </a:pPr>
            <a:r>
              <a:rPr lang="es-CR" altLang="es-CR" sz="2400" dirty="0"/>
              <a:t>El Comité de Control del Alcance</a:t>
            </a:r>
            <a:r>
              <a:rPr lang="es-CR" altLang="es-CR" sz="2400" dirty="0" smtClean="0"/>
              <a:t>.</a:t>
            </a:r>
          </a:p>
          <a:p>
            <a:pPr algn="just">
              <a:spcBef>
                <a:spcPct val="0"/>
              </a:spcBef>
              <a:buFontTx/>
              <a:buNone/>
            </a:pPr>
            <a:endParaRPr lang="es-CR" altLang="es-CR" sz="2400" dirty="0"/>
          </a:p>
          <a:p>
            <a:pPr algn="just">
              <a:spcBef>
                <a:spcPct val="0"/>
              </a:spcBef>
              <a:buFontTx/>
              <a:buNone/>
            </a:pPr>
            <a:r>
              <a:rPr lang="es-CR" altLang="es-CR" sz="2400" b="1" dirty="0"/>
              <a:t>Retroalimentación:</a:t>
            </a:r>
            <a:r>
              <a:rPr lang="es-CR" altLang="es-CR" sz="2400" dirty="0"/>
              <a:t> Comité de Control de Cambios (CCB) se le llama al grupo o equipo encargado de aprobar o rechazar los cambios.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015317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Usted es el director del proyecto en un proyecto de construcción y acaba de recibir una solicitud de cambio. Usted consultó el plan para la dirección del proyecto y siguió los procedimientos establecidos en el Sistema de Control de Cambios. Usted está en el proceso de revisión de los cambios y documentación de sus impactos. Su gerente le pregunta por qué usted está haciendo esto. ¿Qué está HACIENDO usted al revisar los cambios y documentar sus impactos?</a:t>
            </a:r>
          </a:p>
          <a:p>
            <a:pPr marL="457200" indent="-457200" algn="just">
              <a:spcBef>
                <a:spcPct val="0"/>
              </a:spcBef>
              <a:buFont typeface="+mj-lt"/>
              <a:buAutoNum type="alphaUcPeriod"/>
            </a:pPr>
            <a:r>
              <a:rPr lang="es-CR" altLang="es-CR" sz="2200" dirty="0"/>
              <a:t>Monitorear y controlar el trabajo del proyecto.</a:t>
            </a:r>
          </a:p>
          <a:p>
            <a:pPr marL="457200" indent="-457200" algn="just">
              <a:spcBef>
                <a:spcPct val="0"/>
              </a:spcBef>
              <a:buFont typeface="+mj-lt"/>
              <a:buAutoNum type="alphaUcPeriod"/>
            </a:pPr>
            <a:r>
              <a:rPr lang="es-CR" altLang="es-CR" sz="2200" dirty="0"/>
              <a:t>Gestionar la solicitud de cambios.</a:t>
            </a:r>
          </a:p>
          <a:p>
            <a:pPr marL="457200" indent="-457200" algn="just">
              <a:spcBef>
                <a:spcPct val="0"/>
              </a:spcBef>
              <a:buFont typeface="+mj-lt"/>
              <a:buAutoNum type="alphaUcPeriod"/>
            </a:pPr>
            <a:r>
              <a:rPr lang="es-CR" altLang="es-CR" sz="2200" dirty="0"/>
              <a:t>Realizar el control integrado de cambios.</a:t>
            </a:r>
          </a:p>
          <a:p>
            <a:pPr marL="457200" indent="-457200" algn="just">
              <a:spcBef>
                <a:spcPct val="0"/>
              </a:spcBef>
              <a:buFont typeface="+mj-lt"/>
              <a:buAutoNum type="alphaUcPeriod"/>
            </a:pPr>
            <a:r>
              <a:rPr lang="es-CR" altLang="es-CR" sz="2200" dirty="0"/>
              <a:t>Dirigir y gestionar la ejecución</a:t>
            </a:r>
            <a:r>
              <a:rPr lang="es-CR" altLang="es-CR" sz="2200" dirty="0" smtClean="0"/>
              <a:t>.</a:t>
            </a:r>
          </a:p>
          <a:p>
            <a:pPr algn="just">
              <a:spcBef>
                <a:spcPct val="0"/>
              </a:spcBef>
              <a:buFontTx/>
              <a:buNone/>
            </a:pPr>
            <a:endParaRPr lang="es-CR" altLang="es-CR" sz="2200" dirty="0"/>
          </a:p>
          <a:p>
            <a:pPr algn="just">
              <a:spcBef>
                <a:spcPct val="0"/>
              </a:spcBef>
              <a:buFontTx/>
              <a:buNone/>
            </a:pPr>
            <a:r>
              <a:rPr lang="es-CR" altLang="es-CR" sz="2200" b="1" dirty="0"/>
              <a:t>Retroalimentación: </a:t>
            </a:r>
            <a:r>
              <a:rPr lang="es-CR" altLang="es-CR" sz="2200" dirty="0"/>
              <a:t>Una vez que se recibe la solicitud de cambio, el análisis posterior para su aprobación o rechazo forma parte del proceso de realizar el control integrado de cambios.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263875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ctrTitle"/>
          </p:nvPr>
        </p:nvSpPr>
        <p:spPr>
          <a:xfrm>
            <a:off x="565150" y="1125538"/>
            <a:ext cx="6403975" cy="1470025"/>
          </a:xfrm>
        </p:spPr>
        <p:txBody>
          <a:bodyPr/>
          <a:lstStyle/>
          <a:p>
            <a:r>
              <a:rPr lang="es-CR" altLang="es-CR" sz="3200" b="1" smtClean="0"/>
              <a:t>Distintas Tipologías de Preguntas</a:t>
            </a:r>
            <a:br>
              <a:rPr lang="es-CR" altLang="es-CR" sz="3200" b="1" smtClean="0"/>
            </a:br>
            <a:endParaRPr lang="es-CR" altLang="es-CR" sz="3200" b="1" smtClean="0"/>
          </a:p>
        </p:txBody>
      </p:sp>
      <p:sp>
        <p:nvSpPr>
          <p:cNvPr id="16387"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3" name="2 Rectángulo"/>
          <p:cNvSpPr/>
          <p:nvPr/>
        </p:nvSpPr>
        <p:spPr>
          <a:xfrm>
            <a:off x="395288" y="2800350"/>
            <a:ext cx="8328025" cy="3416300"/>
          </a:xfrm>
          <a:prstGeom prst="rect">
            <a:avLst/>
          </a:prstGeom>
        </p:spPr>
        <p:txBody>
          <a:bodyPr>
            <a:spAutoFit/>
          </a:bodyPr>
          <a:lstStyle/>
          <a:p>
            <a:pPr algn="just">
              <a:defRPr/>
            </a:pPr>
            <a:r>
              <a:rPr lang="es-CR" sz="2400" dirty="0">
                <a:latin typeface="+mj-lt"/>
                <a:ea typeface="+mj-ea"/>
                <a:cs typeface="+mj-cs"/>
              </a:rPr>
              <a:t>Estás por comenzar la planificación de un proyecto, sobre el cual no tienes demasiada experiencia. ¿Qué es lo que deberías hacer?</a:t>
            </a:r>
          </a:p>
          <a:p>
            <a:pPr>
              <a:defRPr/>
            </a:pPr>
            <a:endParaRPr lang="es-CR" sz="2400" dirty="0">
              <a:latin typeface="+mj-lt"/>
              <a:ea typeface="+mj-ea"/>
              <a:cs typeface="+mj-cs"/>
            </a:endParaRPr>
          </a:p>
          <a:p>
            <a:pPr marL="457200" indent="-457200" algn="just">
              <a:buFont typeface="+mj-lt"/>
              <a:buAutoNum type="alphaUcPeriod"/>
              <a:defRPr/>
            </a:pPr>
            <a:r>
              <a:rPr lang="es-CR" sz="2400" dirty="0">
                <a:latin typeface="+mj-lt"/>
                <a:ea typeface="+mj-ea"/>
                <a:cs typeface="+mj-cs"/>
              </a:rPr>
              <a:t>Contactarte con otros directores de proyectos con experiencia.</a:t>
            </a:r>
          </a:p>
          <a:p>
            <a:pPr marL="457200" indent="-457200" algn="just">
              <a:buFont typeface="+mj-lt"/>
              <a:buAutoNum type="alphaUcPeriod"/>
              <a:defRPr/>
            </a:pPr>
            <a:r>
              <a:rPr lang="es-CR" sz="2400" dirty="0">
                <a:latin typeface="+mj-lt"/>
                <a:ea typeface="+mj-ea"/>
                <a:cs typeface="+mj-cs"/>
              </a:rPr>
              <a:t>Aplicar todos los procesos de la Guía del PMBOK®.</a:t>
            </a:r>
          </a:p>
          <a:p>
            <a:pPr lvl="1" indent="-457200" algn="just">
              <a:buFont typeface="+mj-lt"/>
              <a:buAutoNum type="alphaUcPeriod"/>
              <a:defRPr/>
            </a:pPr>
            <a:r>
              <a:rPr lang="es-CR" sz="2400" dirty="0">
                <a:latin typeface="+mj-lt"/>
                <a:ea typeface="+mj-ea"/>
                <a:cs typeface="+mj-cs"/>
              </a:rPr>
              <a:t>Analizar los registros históricos de la empresa sobre proyectos similares.</a:t>
            </a:r>
          </a:p>
          <a:p>
            <a:pPr lvl="1" indent="-457200" algn="just">
              <a:buFont typeface="+mj-lt"/>
              <a:buAutoNum type="alphaUcPeriod"/>
              <a:defRPr/>
            </a:pPr>
            <a:r>
              <a:rPr lang="es-CR" sz="2400" dirty="0">
                <a:latin typeface="+mj-lt"/>
                <a:ea typeface="+mj-ea"/>
                <a:cs typeface="+mj-cs"/>
              </a:rPr>
              <a:t>Identificar a todos los interesados.</a:t>
            </a:r>
          </a:p>
        </p:txBody>
      </p:sp>
      <p:sp>
        <p:nvSpPr>
          <p:cNvPr id="6" name="5 Rectángulo"/>
          <p:cNvSpPr/>
          <p:nvPr/>
        </p:nvSpPr>
        <p:spPr>
          <a:xfrm>
            <a:off x="395288" y="1989138"/>
            <a:ext cx="8328025" cy="461962"/>
          </a:xfrm>
          <a:prstGeom prst="rect">
            <a:avLst/>
          </a:prstGeom>
        </p:spPr>
        <p:txBody>
          <a:bodyPr>
            <a:spAutoFit/>
          </a:bodyPr>
          <a:lstStyle/>
          <a:p>
            <a:pPr>
              <a:defRPr/>
            </a:pPr>
            <a:r>
              <a:rPr lang="es-CR" sz="2400" b="1" dirty="0">
                <a:latin typeface="+mj-lt"/>
                <a:ea typeface="+mj-ea"/>
                <a:cs typeface="+mj-cs"/>
              </a:rPr>
              <a:t>Las que parecen tener varias respuestas correctas a la vez…</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componentes No forma parte de los Documentos del Proyecto?</a:t>
            </a:r>
          </a:p>
          <a:p>
            <a:pPr marL="457200" indent="-457200" algn="just">
              <a:spcBef>
                <a:spcPct val="0"/>
              </a:spcBef>
              <a:buFont typeface="+mj-lt"/>
              <a:buAutoNum type="alphaUcPeriod"/>
            </a:pPr>
            <a:r>
              <a:rPr lang="en-US" altLang="es-CR" sz="2400" dirty="0" err="1"/>
              <a:t>Cronograma</a:t>
            </a:r>
            <a:r>
              <a:rPr lang="en-US" altLang="es-CR" sz="2400" dirty="0"/>
              <a:t>.</a:t>
            </a:r>
            <a:endParaRPr lang="es-CR" altLang="es-CR" sz="2400" dirty="0"/>
          </a:p>
          <a:p>
            <a:pPr marL="457200" indent="-457200" algn="just">
              <a:spcBef>
                <a:spcPct val="0"/>
              </a:spcBef>
              <a:buFont typeface="+mj-lt"/>
              <a:buAutoNum type="alphaUcPeriod"/>
            </a:pPr>
            <a:r>
              <a:rPr lang="en-US" altLang="es-CR" sz="2400" dirty="0"/>
              <a:t>EDT.</a:t>
            </a:r>
            <a:endParaRPr lang="es-CR" altLang="es-CR" sz="2400" dirty="0"/>
          </a:p>
          <a:p>
            <a:pPr marL="457200" indent="-457200" algn="just">
              <a:spcBef>
                <a:spcPct val="0"/>
              </a:spcBef>
              <a:buFont typeface="+mj-lt"/>
              <a:buAutoNum type="alphaUcPeriod"/>
            </a:pPr>
            <a:r>
              <a:rPr lang="en-US" altLang="es-CR" sz="2400" dirty="0" err="1"/>
              <a:t>Evaluaciones</a:t>
            </a:r>
            <a:r>
              <a:rPr lang="en-US" altLang="es-CR" sz="2400" dirty="0"/>
              <a:t> de </a:t>
            </a:r>
            <a:r>
              <a:rPr lang="en-US" altLang="es-CR" sz="2400" dirty="0" err="1"/>
              <a:t>desempeño</a:t>
            </a:r>
            <a:r>
              <a:rPr lang="en-US" altLang="es-CR" sz="2400" dirty="0"/>
              <a:t> del </a:t>
            </a:r>
            <a:r>
              <a:rPr lang="en-US" altLang="es-CR" sz="2400" dirty="0" err="1"/>
              <a:t>equipo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Criterios</a:t>
            </a:r>
            <a:r>
              <a:rPr lang="en-US" altLang="es-CR" sz="2400" dirty="0"/>
              <a:t> de </a:t>
            </a:r>
            <a:r>
              <a:rPr lang="en-US" altLang="es-CR" sz="2400" dirty="0" err="1"/>
              <a:t>selección</a:t>
            </a:r>
            <a:r>
              <a:rPr lang="en-US" altLang="es-CR" sz="2400" dirty="0"/>
              <a:t> de </a:t>
            </a:r>
            <a:r>
              <a:rPr lang="en-US" altLang="es-CR" sz="2400" dirty="0" err="1"/>
              <a:t>vendedores</a:t>
            </a:r>
            <a:r>
              <a:rPr lang="en-US" altLang="es-CR" sz="2400" dirty="0" smtClean="0"/>
              <a:t>.</a:t>
            </a:r>
          </a:p>
          <a:p>
            <a:pPr algn="just">
              <a:spcBef>
                <a:spcPct val="0"/>
              </a:spcBef>
              <a:buFontTx/>
              <a:buNone/>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La EDT no forma parte de los </a:t>
            </a:r>
            <a:r>
              <a:rPr lang="en-US" altLang="es-CR" sz="2400" dirty="0" err="1"/>
              <a:t>documentos</a:t>
            </a:r>
            <a:r>
              <a:rPr lang="en-US" altLang="es-CR" sz="2400" dirty="0"/>
              <a:t> del </a:t>
            </a:r>
            <a:r>
              <a:rPr lang="en-US" altLang="es-CR" sz="2400" dirty="0" err="1"/>
              <a:t>proyecto</a:t>
            </a:r>
            <a:r>
              <a:rPr lang="en-US" altLang="es-CR" sz="2400" dirty="0"/>
              <a:t>, </a:t>
            </a:r>
            <a:r>
              <a:rPr lang="en-US" altLang="es-CR" sz="2400" dirty="0" err="1"/>
              <a:t>más</a:t>
            </a:r>
            <a:r>
              <a:rPr lang="en-US" altLang="es-CR" sz="2400" dirty="0"/>
              <a:t> </a:t>
            </a:r>
            <a:r>
              <a:rPr lang="en-US" altLang="es-CR" sz="2400" dirty="0" err="1"/>
              <a:t>bien</a:t>
            </a:r>
            <a:r>
              <a:rPr lang="en-US" altLang="es-CR" sz="2400" dirty="0"/>
              <a:t> </a:t>
            </a:r>
            <a:r>
              <a:rPr lang="en-US" altLang="es-CR" sz="2400" dirty="0" err="1"/>
              <a:t>corresponde</a:t>
            </a:r>
            <a:r>
              <a:rPr lang="en-US" altLang="es-CR" sz="2400" dirty="0"/>
              <a:t> con un </a:t>
            </a:r>
            <a:r>
              <a:rPr lang="en-US" altLang="es-CR" sz="2400" dirty="0" err="1"/>
              <a:t>componente</a:t>
            </a:r>
            <a:r>
              <a:rPr lang="en-US" altLang="es-CR" sz="2400" dirty="0"/>
              <a:t> del Plan </a:t>
            </a:r>
            <a:r>
              <a:rPr lang="en-US" altLang="es-CR" sz="2400" dirty="0" err="1"/>
              <a:t>para</a:t>
            </a:r>
            <a:r>
              <a:rPr lang="en-US" altLang="es-CR" sz="2400" dirty="0"/>
              <a:t> la </a:t>
            </a:r>
            <a:r>
              <a:rPr lang="en-US" altLang="es-CR" sz="2400" dirty="0" err="1"/>
              <a:t>Dirección</a:t>
            </a:r>
            <a:r>
              <a:rPr lang="en-US" altLang="es-CR" sz="2400" dirty="0"/>
              <a:t> del </a:t>
            </a:r>
            <a:r>
              <a:rPr lang="en-US" altLang="es-CR" sz="2400" dirty="0" err="1"/>
              <a:t>Proyecto</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974747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El patrocinador del proyecto acaba de firmar el acta de constitución del proyecto. ¿Qué es la SIGUIENTE cosa que debemos hacer?</a:t>
            </a:r>
          </a:p>
          <a:p>
            <a:pPr marL="457200" indent="-457200" algn="just">
              <a:spcBef>
                <a:spcPct val="0"/>
              </a:spcBef>
              <a:buFont typeface="+mj-lt"/>
              <a:buAutoNum type="alphaUcPeriod"/>
            </a:pPr>
            <a:r>
              <a:rPr lang="es-CR" altLang="es-CR" sz="2200" dirty="0"/>
              <a:t>Comenzar a completar los paquetes de trabajo.</a:t>
            </a:r>
          </a:p>
          <a:p>
            <a:pPr marL="457200" indent="-457200" algn="just">
              <a:spcBef>
                <a:spcPct val="0"/>
              </a:spcBef>
              <a:buFont typeface="+mj-lt"/>
              <a:buAutoNum type="alphaUcPeriod"/>
            </a:pPr>
            <a:r>
              <a:rPr lang="es-CR" altLang="es-CR" sz="2200" dirty="0"/>
              <a:t>Verificar el alcance.</a:t>
            </a:r>
          </a:p>
          <a:p>
            <a:pPr marL="457200" indent="-457200" algn="just">
              <a:spcBef>
                <a:spcPct val="0"/>
              </a:spcBef>
              <a:buFont typeface="+mj-lt"/>
              <a:buAutoNum type="alphaUcPeriod"/>
            </a:pPr>
            <a:r>
              <a:rPr lang="es-CR" altLang="es-CR" sz="2200" dirty="0"/>
              <a:t>Comenzar el control integrado de cambios.</a:t>
            </a:r>
          </a:p>
          <a:p>
            <a:pPr marL="457200" indent="-457200" algn="just">
              <a:spcBef>
                <a:spcPct val="0"/>
              </a:spcBef>
              <a:buFont typeface="+mj-lt"/>
              <a:buAutoNum type="alphaUcPeriod"/>
            </a:pPr>
            <a:r>
              <a:rPr lang="es-CR" altLang="es-CR" sz="2200" dirty="0"/>
              <a:t>Empezar a crear los planes de gestión</a:t>
            </a:r>
            <a:r>
              <a:rPr lang="es-CR" altLang="es-CR" sz="2200" dirty="0" smtClean="0"/>
              <a:t>.</a:t>
            </a:r>
          </a:p>
          <a:p>
            <a:pPr algn="just">
              <a:spcBef>
                <a:spcPct val="0"/>
              </a:spcBef>
              <a:buFontTx/>
              <a:buNone/>
            </a:pPr>
            <a:endParaRPr lang="es-CR" altLang="es-CR" sz="2200" dirty="0"/>
          </a:p>
          <a:p>
            <a:pPr algn="just">
              <a:spcBef>
                <a:spcPct val="0"/>
              </a:spcBef>
              <a:buFontTx/>
              <a:buNone/>
            </a:pPr>
            <a:r>
              <a:rPr lang="es-ES" altLang="es-CR" sz="2200" b="1" dirty="0"/>
              <a:t>Retroalimentación:</a:t>
            </a:r>
            <a:r>
              <a:rPr lang="es-ES" altLang="es-CR" sz="2200" dirty="0"/>
              <a:t> Busca la opción que ocurre de forma más cercana al grupo de procesos en el que te encuentras. El acta de constitución del proyecto se crea durante la iniciación del proyecto. La finalización de los paquetes de trabajo se realiza durante la ejecución del proyecto. La verificación del alcance y la realización del control integrado de cambios se llevan a cabo durante el seguimiento y control del proyecto. La mejor opción es empezar a crear los planes de gestión, ya que es parte de la planificación del proyecto.</a:t>
            </a:r>
            <a:endParaRPr lang="es-CR" altLang="es-CR" sz="2200" dirty="0"/>
          </a:p>
          <a:p>
            <a:pPr algn="just">
              <a:spcBef>
                <a:spcPct val="0"/>
              </a:spcBef>
              <a:buFontTx/>
              <a:buNone/>
            </a:pPr>
            <a:endParaRPr lang="es-CR" altLang="es-CR" sz="2200" dirty="0"/>
          </a:p>
          <a:p>
            <a:pPr>
              <a:spcBef>
                <a:spcPct val="0"/>
              </a:spcBef>
              <a:buFontTx/>
              <a:buNone/>
            </a:pPr>
            <a:endParaRPr lang="es-CR" altLang="es-CR" sz="2400" dirty="0"/>
          </a:p>
        </p:txBody>
      </p:sp>
    </p:spTree>
    <p:extLst>
      <p:ext uri="{BB962C8B-B14F-4D97-AF65-F5344CB8AC3E}">
        <p14:creationId xmlns:p14="http://schemas.microsoft.com/office/powerpoint/2010/main" val="157089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04929"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n-US" altLang="es-CR" sz="2400" dirty="0"/>
              <a:t> </a:t>
            </a:r>
            <a:endParaRPr lang="es-CR" altLang="es-CR" sz="2400" dirty="0"/>
          </a:p>
          <a:p>
            <a:pPr algn="just">
              <a:spcBef>
                <a:spcPct val="0"/>
              </a:spcBef>
              <a:buFontTx/>
              <a:buNone/>
            </a:pPr>
            <a:r>
              <a:rPr lang="es-CR" altLang="es-CR" sz="2400" dirty="0"/>
              <a:t>El patrocinador está por comenzar el proceso de desarrollar el acta de constitución de un proyecto. </a:t>
            </a:r>
            <a:r>
              <a:rPr lang="en-US" altLang="es-CR" sz="2400" dirty="0" err="1"/>
              <a:t>Todos</a:t>
            </a:r>
            <a:r>
              <a:rPr lang="en-US" altLang="es-CR" sz="2400" dirty="0"/>
              <a:t> los </a:t>
            </a:r>
            <a:r>
              <a:rPr lang="en-US" altLang="es-CR" sz="2400" dirty="0" err="1"/>
              <a:t>siguientes</a:t>
            </a:r>
            <a:r>
              <a:rPr lang="en-US" altLang="es-CR" sz="2400" dirty="0"/>
              <a:t> </a:t>
            </a:r>
            <a:r>
              <a:rPr lang="en-US" altLang="es-CR" sz="2400" dirty="0" err="1"/>
              <a:t>ítems</a:t>
            </a:r>
            <a:r>
              <a:rPr lang="en-US" altLang="es-CR" sz="2400" dirty="0"/>
              <a:t> son </a:t>
            </a:r>
            <a:r>
              <a:rPr lang="en-US" altLang="es-CR" sz="2400" dirty="0" err="1"/>
              <a:t>necesarios</a:t>
            </a:r>
            <a:r>
              <a:rPr lang="en-US" altLang="es-CR" sz="2400" dirty="0"/>
              <a:t> antes de </a:t>
            </a:r>
            <a:r>
              <a:rPr lang="en-US" altLang="es-CR" sz="2400" dirty="0" err="1"/>
              <a:t>comenzar</a:t>
            </a:r>
            <a:r>
              <a:rPr lang="en-US" altLang="es-CR" sz="2400" dirty="0"/>
              <a:t> </a:t>
            </a:r>
            <a:r>
              <a:rPr lang="en-US" altLang="es-CR" sz="2400" dirty="0" err="1"/>
              <a:t>este</a:t>
            </a:r>
            <a:r>
              <a:rPr lang="en-US" altLang="es-CR" sz="2400" dirty="0"/>
              <a:t> </a:t>
            </a:r>
            <a:r>
              <a:rPr lang="en-US" altLang="es-CR" sz="2400" dirty="0" err="1"/>
              <a:t>proceso</a:t>
            </a:r>
            <a:r>
              <a:rPr lang="en-US" altLang="es-CR" sz="2400" dirty="0"/>
              <a:t>, a EXCEPCIÓN de:</a:t>
            </a:r>
            <a:endParaRPr lang="es-CR" altLang="es-CR" sz="2400" dirty="0"/>
          </a:p>
          <a:p>
            <a:pPr marL="457200" indent="-457200" algn="just">
              <a:spcBef>
                <a:spcPct val="0"/>
              </a:spcBef>
              <a:buFont typeface="+mj-lt"/>
              <a:buAutoNum type="alphaUcPeriod"/>
            </a:pPr>
            <a:r>
              <a:rPr lang="en-US" altLang="es-CR" sz="2400" dirty="0" err="1"/>
              <a:t>Enunciado</a:t>
            </a:r>
            <a:r>
              <a:rPr lang="en-US" altLang="es-CR" sz="2400" dirty="0"/>
              <a:t> del </a:t>
            </a:r>
            <a:r>
              <a:rPr lang="en-US" altLang="es-CR" sz="2400" dirty="0" err="1"/>
              <a:t>trabajo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Estándares</a:t>
            </a:r>
            <a:r>
              <a:rPr lang="en-US" altLang="es-CR" sz="2400" dirty="0"/>
              <a:t> de la </a:t>
            </a:r>
            <a:r>
              <a:rPr lang="en-US" altLang="es-CR" sz="2400" dirty="0" err="1"/>
              <a:t>industria</a:t>
            </a:r>
            <a:r>
              <a:rPr lang="en-US" altLang="es-CR" sz="2400" dirty="0"/>
              <a:t>.</a:t>
            </a:r>
            <a:endParaRPr lang="es-CR" altLang="es-CR" sz="2400" dirty="0"/>
          </a:p>
          <a:p>
            <a:pPr marL="457200" indent="-457200" algn="just">
              <a:spcBef>
                <a:spcPct val="0"/>
              </a:spcBef>
              <a:buFont typeface="+mj-lt"/>
              <a:buAutoNum type="alphaUcPeriod"/>
            </a:pPr>
            <a:r>
              <a:rPr lang="en-US" altLang="es-CR" sz="2400" dirty="0"/>
              <a:t>El director del </a:t>
            </a:r>
            <a:r>
              <a:rPr lang="en-US" altLang="es-CR" sz="2400" dirty="0" err="1"/>
              <a:t>proyecto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Requisito</a:t>
            </a:r>
            <a:r>
              <a:rPr lang="en-US" altLang="es-CR" sz="2400" dirty="0"/>
              <a:t> de </a:t>
            </a:r>
            <a:r>
              <a:rPr lang="en-US" altLang="es-CR" sz="2400" dirty="0" err="1"/>
              <a:t>negocio</a:t>
            </a:r>
            <a:r>
              <a:rPr lang="en-US" altLang="es-CR" sz="2400" dirty="0" smtClean="0"/>
              <a:t>.</a:t>
            </a:r>
          </a:p>
          <a:p>
            <a:pPr algn="just">
              <a:spcBef>
                <a:spcPct val="0"/>
              </a:spcBef>
              <a:buFontTx/>
              <a:buNone/>
            </a:pPr>
            <a:endParaRPr lang="es-CR" altLang="es-CR" sz="2400" dirty="0"/>
          </a:p>
          <a:p>
            <a:pPr algn="just">
              <a:spcBef>
                <a:spcPct val="0"/>
              </a:spcBef>
              <a:buFontTx/>
              <a:buNone/>
            </a:pPr>
            <a:r>
              <a:rPr lang="es-ES" altLang="es-CR" sz="2400" b="1" dirty="0"/>
              <a:t>Retroalimentación:</a:t>
            </a:r>
            <a:r>
              <a:rPr lang="es-ES" altLang="es-CR" sz="2400" dirty="0"/>
              <a:t> </a:t>
            </a:r>
            <a:r>
              <a:rPr lang="en-US" altLang="es-CR" sz="2400" dirty="0"/>
              <a:t>No se </a:t>
            </a:r>
            <a:r>
              <a:rPr lang="en-US" altLang="es-CR" sz="2400" dirty="0" err="1"/>
              <a:t>requiere</a:t>
            </a:r>
            <a:r>
              <a:rPr lang="en-US" altLang="es-CR" sz="2400" dirty="0"/>
              <a:t> </a:t>
            </a:r>
            <a:r>
              <a:rPr lang="en-US" altLang="es-CR" sz="2400" dirty="0" err="1"/>
              <a:t>contar</a:t>
            </a:r>
            <a:r>
              <a:rPr lang="en-US" altLang="es-CR" sz="2400" dirty="0"/>
              <a:t> con un director de </a:t>
            </a:r>
            <a:r>
              <a:rPr lang="en-US" altLang="es-CR" sz="2400" dirty="0" err="1"/>
              <a:t>proyecto</a:t>
            </a:r>
            <a:r>
              <a:rPr lang="en-US" altLang="es-CR" sz="2400" dirty="0"/>
              <a:t> antes del </a:t>
            </a:r>
            <a:r>
              <a:rPr lang="en-US" altLang="es-CR" sz="2400" dirty="0" err="1"/>
              <a:t>desarrollo</a:t>
            </a:r>
            <a:r>
              <a:rPr lang="en-US" altLang="es-CR" sz="2400" dirty="0"/>
              <a:t> del </a:t>
            </a:r>
            <a:r>
              <a:rPr lang="en-US" altLang="es-CR" sz="2400" dirty="0" err="1"/>
              <a:t>acta</a:t>
            </a:r>
            <a:r>
              <a:rPr lang="en-US" altLang="es-CR" sz="2400" dirty="0"/>
              <a:t> de </a:t>
            </a:r>
            <a:r>
              <a:rPr lang="en-US" altLang="es-CR" sz="2400" dirty="0" err="1"/>
              <a:t>constitución</a:t>
            </a:r>
            <a:r>
              <a:rPr lang="en-US" altLang="es-CR" sz="2400" dirty="0"/>
              <a:t> del </a:t>
            </a:r>
            <a:r>
              <a:rPr lang="en-US" altLang="es-CR" sz="2400" dirty="0" err="1"/>
              <a:t>proyecto</a:t>
            </a:r>
            <a:r>
              <a:rPr lang="en-US" altLang="es-CR" sz="2400" dirty="0"/>
              <a:t>, </a:t>
            </a:r>
            <a:r>
              <a:rPr lang="en-US" altLang="es-CR" sz="2400" dirty="0" err="1"/>
              <a:t>eso</a:t>
            </a:r>
            <a:r>
              <a:rPr lang="en-US" altLang="es-CR" sz="2400" dirty="0"/>
              <a:t> </a:t>
            </a:r>
            <a:r>
              <a:rPr lang="en-US" altLang="es-CR" sz="2400" dirty="0" err="1"/>
              <a:t>sí</a:t>
            </a:r>
            <a:r>
              <a:rPr lang="en-US" altLang="es-CR" sz="2400" dirty="0"/>
              <a:t> </a:t>
            </a:r>
            <a:r>
              <a:rPr lang="en-US" altLang="es-CR" sz="2400" dirty="0" err="1"/>
              <a:t>debe</a:t>
            </a:r>
            <a:r>
              <a:rPr lang="en-US" altLang="es-CR" sz="2400" dirty="0"/>
              <a:t> </a:t>
            </a:r>
            <a:r>
              <a:rPr lang="en-US" altLang="es-CR" sz="2400" dirty="0" err="1"/>
              <a:t>quedar</a:t>
            </a:r>
            <a:r>
              <a:rPr lang="en-US" altLang="es-CR" sz="2400" dirty="0"/>
              <a:t> </a:t>
            </a:r>
            <a:r>
              <a:rPr lang="en-US" altLang="es-CR" sz="2400" dirty="0" err="1"/>
              <a:t>designado</a:t>
            </a:r>
            <a:r>
              <a:rPr lang="en-US" altLang="es-CR" sz="2400" dirty="0"/>
              <a:t> </a:t>
            </a:r>
            <a:r>
              <a:rPr lang="en-US" altLang="es-CR" sz="2400" dirty="0" err="1"/>
              <a:t>una</a:t>
            </a:r>
            <a:r>
              <a:rPr lang="en-US" altLang="es-CR" sz="2400" dirty="0"/>
              <a:t> </a:t>
            </a:r>
            <a:r>
              <a:rPr lang="en-US" altLang="es-CR" sz="2400" dirty="0" err="1"/>
              <a:t>vez</a:t>
            </a:r>
            <a:r>
              <a:rPr lang="en-US" altLang="es-CR" sz="2400" dirty="0"/>
              <a:t> </a:t>
            </a:r>
            <a:r>
              <a:rPr lang="en-US" altLang="es-CR" sz="2400" dirty="0" err="1"/>
              <a:t>que</a:t>
            </a:r>
            <a:r>
              <a:rPr lang="en-US" altLang="es-CR" sz="2400" dirty="0"/>
              <a:t> la </a:t>
            </a:r>
            <a:r>
              <a:rPr lang="en-US" altLang="es-CR" sz="2400" dirty="0" err="1"/>
              <a:t>misma</a:t>
            </a:r>
            <a:r>
              <a:rPr lang="en-US" altLang="es-CR" sz="2400" dirty="0"/>
              <a:t> se </a:t>
            </a:r>
            <a:r>
              <a:rPr lang="en-US" altLang="es-CR" sz="2400" dirty="0" err="1"/>
              <a:t>finalice</a:t>
            </a:r>
            <a:r>
              <a:rPr lang="en-US" altLang="es-CR" sz="2400" dirty="0"/>
              <a:t> y </a:t>
            </a:r>
            <a:r>
              <a:rPr lang="en-US" altLang="es-CR" sz="2400" dirty="0" err="1"/>
              <a:t>suscriba</a:t>
            </a:r>
            <a:r>
              <a:rPr lang="en-US" altLang="es-CR" sz="2400" dirty="0"/>
              <a:t> </a:t>
            </a:r>
            <a:r>
              <a:rPr lang="en-US" altLang="es-CR" sz="2400" dirty="0" err="1"/>
              <a:t>por</a:t>
            </a:r>
            <a:r>
              <a:rPr lang="en-US" altLang="es-CR" sz="2400" dirty="0"/>
              <a:t> parte del </a:t>
            </a:r>
            <a:r>
              <a:rPr lang="en-US" altLang="es-CR" sz="2400" dirty="0" err="1"/>
              <a:t>patrocinador</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784750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mph" presetSubtype="0" nodeType="clickEffect">
                                  <p:stCondLst>
                                    <p:cond delay="0"/>
                                  </p:stCondLst>
                                  <p:iterate type="lt">
                                    <p:tmAbs val="25"/>
                                  </p:iterate>
                                  <p:childTnLst>
                                    <p:set>
                                      <p:cBhvr override="childStyle">
                                        <p:cTn id="55"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55504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cierre incluye todas las siguientes acciones, EXCEPTO:</a:t>
            </a:r>
          </a:p>
          <a:p>
            <a:pPr marL="457200" indent="-457200" algn="just">
              <a:spcBef>
                <a:spcPct val="0"/>
              </a:spcBef>
              <a:buFont typeface="+mj-lt"/>
              <a:buAutoNum type="alphaUcPeriod"/>
            </a:pPr>
            <a:r>
              <a:rPr lang="es-CR" altLang="es-CR" sz="2400" dirty="0"/>
              <a:t>Determinar medidas del rendimiento.</a:t>
            </a:r>
          </a:p>
          <a:p>
            <a:pPr marL="457200" indent="-457200" algn="just">
              <a:spcBef>
                <a:spcPct val="0"/>
              </a:spcBef>
              <a:buFont typeface="+mj-lt"/>
              <a:buAutoNum type="alphaUcPeriod"/>
            </a:pPr>
            <a:r>
              <a:rPr lang="es-CR" altLang="es-CR" sz="2400" dirty="0"/>
              <a:t>Hacer entrega del producto del proyecto.</a:t>
            </a:r>
          </a:p>
          <a:p>
            <a:pPr marL="457200" indent="-457200" algn="just">
              <a:spcBef>
                <a:spcPct val="0"/>
              </a:spcBef>
              <a:buFont typeface="+mj-lt"/>
              <a:buAutoNum type="alphaUcPeriod"/>
            </a:pPr>
            <a:r>
              <a:rPr lang="es-CR" altLang="es-CR" sz="2400" dirty="0"/>
              <a:t>Documentar hasta qué grado se cerró de forma correcta cada fase del proyecto después de su conclusión.</a:t>
            </a:r>
          </a:p>
          <a:p>
            <a:pPr marL="457200" indent="-457200" algn="just">
              <a:spcBef>
                <a:spcPct val="0"/>
              </a:spcBef>
              <a:buFont typeface="+mj-lt"/>
              <a:buAutoNum type="alphaUcPeriod"/>
            </a:pPr>
            <a:r>
              <a:rPr lang="es-CR" altLang="es-CR" sz="2400" dirty="0"/>
              <a:t>Actualizar los activos de los procesos de la organización</a:t>
            </a:r>
            <a:r>
              <a:rPr lang="es-CR" altLang="es-CR" sz="2400" dirty="0" smtClean="0"/>
              <a:t>.</a:t>
            </a:r>
          </a:p>
          <a:p>
            <a:pPr algn="just">
              <a:spcBef>
                <a:spcPct val="0"/>
              </a:spcBef>
              <a:buFontTx/>
              <a:buNone/>
            </a:pPr>
            <a:endParaRPr lang="es-CR" altLang="es-CR" sz="2400" dirty="0"/>
          </a:p>
          <a:p>
            <a:pPr algn="just">
              <a:spcBef>
                <a:spcPct val="0"/>
              </a:spcBef>
              <a:buFontTx/>
              <a:buNone/>
            </a:pPr>
            <a:r>
              <a:rPr lang="es-ES" altLang="es-CR" sz="2400" b="1" dirty="0"/>
              <a:t>Retroalimentación:</a:t>
            </a:r>
            <a:r>
              <a:rPr lang="es-ES" altLang="es-CR" sz="2400" dirty="0"/>
              <a:t> Las medidas de rendimiento se determinan de forma más temprana en el proyecto con el propósito de que puedan ser utilizadas para medir el rendimiento durante el proyecto, por lo cual determinar las medidas de rendimiento es la única respuesta correcta a esta pregunta.</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094677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179512"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la dirección de los proyectos de su empresa utilizan un sistema de información de la gestión de proyectos (PMIS) para automatizar los procesos. ¿En CUÁL proceso de dirección de proyectos se utiliza principalmente el PMIS? </a:t>
            </a:r>
          </a:p>
          <a:p>
            <a:pPr marL="457200" indent="-457200" algn="just">
              <a:spcBef>
                <a:spcPct val="0"/>
              </a:spcBef>
              <a:buFont typeface="+mj-lt"/>
              <a:buAutoNum type="alphaUcPeriod"/>
            </a:pPr>
            <a:r>
              <a:rPr lang="es-CR" altLang="es-CR" sz="2400" dirty="0"/>
              <a:t>Desarrollar el plan para la dirección del proyecto.</a:t>
            </a:r>
          </a:p>
          <a:p>
            <a:pPr marL="457200" indent="-457200" algn="just">
              <a:spcBef>
                <a:spcPct val="0"/>
              </a:spcBef>
              <a:buFont typeface="+mj-lt"/>
              <a:buAutoNum type="alphaUcPeriod"/>
            </a:pPr>
            <a:r>
              <a:rPr lang="es-CR" altLang="es-CR" sz="2400" dirty="0"/>
              <a:t>Monitorear y controlar el trabajo del proyecto.</a:t>
            </a:r>
          </a:p>
          <a:p>
            <a:pPr marL="457200" indent="-457200" algn="just">
              <a:spcBef>
                <a:spcPct val="0"/>
              </a:spcBef>
              <a:buFont typeface="+mj-lt"/>
              <a:buAutoNum type="alphaUcPeriod"/>
            </a:pPr>
            <a:r>
              <a:rPr lang="es-CR" altLang="es-CR" sz="2400" dirty="0"/>
              <a:t>Realizar el control integrado de cambios.</a:t>
            </a:r>
          </a:p>
          <a:p>
            <a:pPr marL="457200" indent="-457200" algn="just">
              <a:spcBef>
                <a:spcPct val="0"/>
              </a:spcBef>
              <a:buFont typeface="+mj-lt"/>
              <a:buAutoNum type="alphaUcPeriod"/>
            </a:pPr>
            <a:r>
              <a:rPr lang="es-CR" altLang="es-CR" sz="2400" dirty="0"/>
              <a:t>Dirigir y gestionar la ejecución del proyecto</a:t>
            </a:r>
            <a:r>
              <a:rPr lang="es-CR" altLang="es-CR" sz="2400" dirty="0" smtClean="0"/>
              <a:t>.</a:t>
            </a:r>
          </a:p>
          <a:p>
            <a:pPr algn="just">
              <a:spcBef>
                <a:spcPct val="0"/>
              </a:spcBef>
              <a:buFontTx/>
              <a:buNone/>
            </a:pPr>
            <a:endParaRPr lang="es-CR" altLang="es-CR" sz="2400" dirty="0"/>
          </a:p>
          <a:p>
            <a:pPr algn="just">
              <a:spcBef>
                <a:spcPct val="0"/>
              </a:spcBef>
              <a:buFontTx/>
              <a:buNone/>
            </a:pPr>
            <a:r>
              <a:rPr lang="es-ES" altLang="es-CR" sz="2400" b="1" dirty="0"/>
              <a:t>Retroalimentación:</a:t>
            </a:r>
            <a:r>
              <a:rPr lang="es-ES" altLang="es-CR" sz="2400" dirty="0"/>
              <a:t> </a:t>
            </a:r>
            <a:r>
              <a:rPr lang="es-CR" altLang="es-CR" sz="2400" dirty="0"/>
              <a:t>El PMIS es una herramienta y técnica del proceso dirigir y gestionar la ejecución del proyecto.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877152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s-CR" altLang="es-CR" sz="2200" dirty="0" smtClean="0"/>
          </a:p>
          <a:p>
            <a:pPr algn="just">
              <a:spcBef>
                <a:spcPct val="0"/>
              </a:spcBef>
              <a:buFontTx/>
              <a:buNone/>
            </a:pPr>
            <a:endParaRPr lang="es-CR" altLang="es-CR" sz="2200" dirty="0"/>
          </a:p>
          <a:p>
            <a:pPr algn="just">
              <a:spcBef>
                <a:spcPct val="0"/>
              </a:spcBef>
              <a:buFontTx/>
              <a:buNone/>
            </a:pPr>
            <a:endParaRPr lang="es-CR" altLang="es-CR" sz="2200" dirty="0" smtClean="0"/>
          </a:p>
          <a:p>
            <a:pPr algn="just">
              <a:spcBef>
                <a:spcPct val="0"/>
              </a:spcBef>
              <a:buFontTx/>
              <a:buNone/>
            </a:pPr>
            <a:r>
              <a:rPr lang="es-CR" altLang="es-CR" sz="2200" dirty="0" smtClean="0"/>
              <a:t>El </a:t>
            </a:r>
            <a:r>
              <a:rPr lang="es-CR" altLang="es-CR" sz="2200" dirty="0"/>
              <a:t>recibo de electricidad y agua de un edificio, ¿qué tipo de COSTO es?</a:t>
            </a:r>
          </a:p>
          <a:p>
            <a:pPr marL="457200" indent="-457200" algn="just">
              <a:spcBef>
                <a:spcPct val="0"/>
              </a:spcBef>
              <a:buFont typeface="+mj-lt"/>
              <a:buAutoNum type="alphaUcPeriod"/>
            </a:pPr>
            <a:r>
              <a:rPr lang="es-CR" altLang="es-CR" sz="2200" dirty="0"/>
              <a:t>Costo hundido.</a:t>
            </a:r>
          </a:p>
          <a:p>
            <a:pPr marL="457200" indent="-457200" algn="just">
              <a:spcBef>
                <a:spcPct val="0"/>
              </a:spcBef>
              <a:buFont typeface="+mj-lt"/>
              <a:buAutoNum type="alphaUcPeriod"/>
            </a:pPr>
            <a:r>
              <a:rPr lang="es-CR" altLang="es-CR" sz="2200" dirty="0"/>
              <a:t>Costo directo.</a:t>
            </a:r>
          </a:p>
          <a:p>
            <a:pPr marL="457200" indent="-457200" algn="just">
              <a:spcBef>
                <a:spcPct val="0"/>
              </a:spcBef>
              <a:buFont typeface="+mj-lt"/>
              <a:buAutoNum type="alphaUcPeriod"/>
            </a:pPr>
            <a:r>
              <a:rPr lang="es-CR" altLang="es-CR" sz="2200" dirty="0"/>
              <a:t>Costo indirecto.</a:t>
            </a:r>
          </a:p>
          <a:p>
            <a:pPr marL="457200" indent="-457200" algn="just">
              <a:spcBef>
                <a:spcPct val="0"/>
              </a:spcBef>
              <a:buFont typeface="+mj-lt"/>
              <a:buAutoNum type="alphaUcPeriod"/>
            </a:pPr>
            <a:r>
              <a:rPr lang="es-CR" altLang="es-CR" sz="2200" dirty="0"/>
              <a:t>Costo variable.</a:t>
            </a:r>
          </a:p>
          <a:p>
            <a:pPr algn="just">
              <a:spcBef>
                <a:spcPct val="0"/>
              </a:spcBef>
              <a:buFontTx/>
              <a:buNone/>
            </a:pPr>
            <a:r>
              <a:rPr lang="es-ES" altLang="es-CR" sz="2200" b="1" dirty="0"/>
              <a:t>Retroalimentación:</a:t>
            </a:r>
            <a:r>
              <a:rPr lang="es-ES" altLang="es-CR" sz="2200" dirty="0"/>
              <a:t> </a:t>
            </a:r>
            <a:r>
              <a:rPr lang="es-CR" altLang="es-CR" sz="2200" dirty="0"/>
              <a:t>Costos variables: dependen del volumen de producción. Costos fijos: No cambian con el volumen de producción. Costos directos: se pueden atribuir directamente al proyecto. Costos indirectos: benefician a varios proyectos y generalmente no se puede identificar con exactitud la proporción que corresponde a cada uno. Costo de oportunidad: el costo de oportunidad de un recurso es su mejor alternativa dejada de lado. Costos hundidos o enterrados: costos que ya fueron devengados y no cambiarán con la decisión de hacer o no hacer el proyecto. Los costos hundidos no deben considerarse en la evaluación económica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92039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anim calcmode="lin" valueType="num">
                                      <p:cBhvr>
                                        <p:cTn id="3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s-CR" altLang="es-CR" sz="2200" dirty="0" smtClean="0"/>
          </a:p>
          <a:p>
            <a:pPr algn="just">
              <a:spcBef>
                <a:spcPct val="0"/>
              </a:spcBef>
              <a:buFontTx/>
              <a:buNone/>
            </a:pPr>
            <a:endParaRPr lang="es-CR" altLang="es-CR" sz="2200" dirty="0"/>
          </a:p>
          <a:p>
            <a:pPr algn="just">
              <a:spcBef>
                <a:spcPct val="0"/>
              </a:spcBef>
              <a:buFontTx/>
              <a:buNone/>
            </a:pPr>
            <a:endParaRPr lang="es-CR" altLang="es-CR" sz="2200" dirty="0" smtClean="0"/>
          </a:p>
          <a:p>
            <a:pPr algn="just">
              <a:spcBef>
                <a:spcPct val="0"/>
              </a:spcBef>
              <a:buFontTx/>
              <a:buNone/>
            </a:pPr>
            <a:r>
              <a:rPr lang="es-CR" altLang="es-CR" sz="2200" dirty="0" smtClean="0"/>
              <a:t>El </a:t>
            </a:r>
            <a:r>
              <a:rPr lang="es-CR" altLang="es-CR" sz="2200" dirty="0"/>
              <a:t>costo por alquiler de unas oficinas, ¿qué tipo de COSTO es?</a:t>
            </a:r>
          </a:p>
          <a:p>
            <a:pPr marL="457200" indent="-457200" algn="just">
              <a:spcBef>
                <a:spcPct val="0"/>
              </a:spcBef>
              <a:buFont typeface="+mj-lt"/>
              <a:buAutoNum type="alphaUcPeriod"/>
            </a:pPr>
            <a:r>
              <a:rPr lang="es-CR" altLang="es-CR" sz="2200" dirty="0"/>
              <a:t>Costo fijo.</a:t>
            </a:r>
          </a:p>
          <a:p>
            <a:pPr marL="457200" indent="-457200" algn="just">
              <a:spcBef>
                <a:spcPct val="0"/>
              </a:spcBef>
              <a:buFont typeface="+mj-lt"/>
              <a:buAutoNum type="alphaUcPeriod"/>
            </a:pPr>
            <a:r>
              <a:rPr lang="es-CR" altLang="es-CR" sz="2200" dirty="0"/>
              <a:t>Costo directo.</a:t>
            </a:r>
          </a:p>
          <a:p>
            <a:pPr marL="457200" indent="-457200" algn="just">
              <a:spcBef>
                <a:spcPct val="0"/>
              </a:spcBef>
              <a:buFont typeface="+mj-lt"/>
              <a:buAutoNum type="alphaUcPeriod"/>
            </a:pPr>
            <a:r>
              <a:rPr lang="es-CR" altLang="es-CR" sz="2200" dirty="0"/>
              <a:t>Costo indirecto.</a:t>
            </a:r>
          </a:p>
          <a:p>
            <a:pPr marL="457200" indent="-457200" algn="just">
              <a:spcBef>
                <a:spcPct val="0"/>
              </a:spcBef>
              <a:buFont typeface="+mj-lt"/>
              <a:buAutoNum type="alphaUcPeriod"/>
            </a:pPr>
            <a:r>
              <a:rPr lang="es-CR" altLang="es-CR" sz="2200" dirty="0"/>
              <a:t>Costo variable.</a:t>
            </a:r>
          </a:p>
          <a:p>
            <a:pPr algn="just">
              <a:spcBef>
                <a:spcPct val="0"/>
              </a:spcBef>
              <a:buFontTx/>
              <a:buNone/>
            </a:pPr>
            <a:r>
              <a:rPr lang="es-ES" altLang="es-CR" sz="2200" b="1" dirty="0"/>
              <a:t>Retroalimentación:</a:t>
            </a:r>
            <a:r>
              <a:rPr lang="es-ES" altLang="es-CR" sz="2200" dirty="0"/>
              <a:t> </a:t>
            </a:r>
            <a:r>
              <a:rPr lang="es-CR" altLang="es-CR" sz="2200" dirty="0"/>
              <a:t>Costos variables: dependen del volumen de producción. Costos fijos: No cambian con el volumen de producción. Costos directos: se pueden atribuir directamente al proyecto. Costos indirectos: benefician a varios proyectos y generalmente no se puede identificar con exactitud la proporción que corresponde a cada uno. Costo de oportunidad: el costo de oportunidad de un recurso es su mejor alternativa dejada de lado. Costos hundidos o enterrados: costos que ya fueron devengados y no cambiarán con la decisión de hacer o no hacer el proyecto. Los costos hundidos no deben considerarse en la evaluación económica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7762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anim calcmode="lin" valueType="num">
                                      <p:cBhvr>
                                        <p:cTn id="3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s-CR" altLang="es-CR" sz="2200" dirty="0" smtClean="0"/>
          </a:p>
          <a:p>
            <a:pPr algn="just">
              <a:spcBef>
                <a:spcPct val="0"/>
              </a:spcBef>
              <a:buFontTx/>
              <a:buNone/>
            </a:pPr>
            <a:endParaRPr lang="es-CR" altLang="es-CR" sz="2200" dirty="0"/>
          </a:p>
          <a:p>
            <a:pPr algn="just">
              <a:spcBef>
                <a:spcPct val="0"/>
              </a:spcBef>
              <a:buFontTx/>
              <a:buNone/>
            </a:pPr>
            <a:endParaRPr lang="es-CR" altLang="es-CR" sz="2200" dirty="0" smtClean="0"/>
          </a:p>
          <a:p>
            <a:pPr algn="just">
              <a:spcBef>
                <a:spcPct val="0"/>
              </a:spcBef>
              <a:buFontTx/>
              <a:buNone/>
            </a:pPr>
            <a:r>
              <a:rPr lang="es-CR" altLang="es-CR" sz="2200" dirty="0" smtClean="0"/>
              <a:t>El </a:t>
            </a:r>
            <a:r>
              <a:rPr lang="es-CR" altLang="es-CR" sz="2200" dirty="0"/>
              <a:t>costo de la mano de obra de una cuadrilla de construcción, ¿qué tipo de COSTO es?</a:t>
            </a:r>
          </a:p>
          <a:p>
            <a:pPr marL="457200" indent="-457200" algn="just">
              <a:spcBef>
                <a:spcPct val="0"/>
              </a:spcBef>
              <a:buFont typeface="+mj-lt"/>
              <a:buAutoNum type="alphaUcPeriod"/>
            </a:pPr>
            <a:r>
              <a:rPr lang="es-CR" altLang="es-CR" sz="2200" dirty="0"/>
              <a:t>Costo fijo.</a:t>
            </a:r>
          </a:p>
          <a:p>
            <a:pPr marL="457200" indent="-457200" algn="just">
              <a:spcBef>
                <a:spcPct val="0"/>
              </a:spcBef>
              <a:buFont typeface="+mj-lt"/>
              <a:buAutoNum type="alphaUcPeriod"/>
            </a:pPr>
            <a:r>
              <a:rPr lang="es-CR" altLang="es-CR" sz="2200" dirty="0"/>
              <a:t>Costo directo.</a:t>
            </a:r>
          </a:p>
          <a:p>
            <a:pPr marL="457200" indent="-457200" algn="just">
              <a:spcBef>
                <a:spcPct val="0"/>
              </a:spcBef>
              <a:buFont typeface="+mj-lt"/>
              <a:buAutoNum type="alphaUcPeriod"/>
            </a:pPr>
            <a:r>
              <a:rPr lang="es-CR" altLang="es-CR" sz="2200" dirty="0"/>
              <a:t>Costo indirecto.</a:t>
            </a:r>
          </a:p>
          <a:p>
            <a:pPr marL="457200" indent="-457200" algn="just">
              <a:spcBef>
                <a:spcPct val="0"/>
              </a:spcBef>
              <a:buFont typeface="+mj-lt"/>
              <a:buAutoNum type="alphaUcPeriod"/>
            </a:pPr>
            <a:r>
              <a:rPr lang="es-CR" altLang="es-CR" sz="2200" dirty="0"/>
              <a:t>Costo hundido.</a:t>
            </a:r>
          </a:p>
          <a:p>
            <a:pPr algn="just">
              <a:spcBef>
                <a:spcPct val="0"/>
              </a:spcBef>
              <a:buFontTx/>
              <a:buNone/>
            </a:pPr>
            <a:r>
              <a:rPr lang="es-ES" altLang="es-CR" sz="2200" b="1" dirty="0"/>
              <a:t>Retroalimentación:</a:t>
            </a:r>
            <a:r>
              <a:rPr lang="es-ES" altLang="es-CR" sz="2200" dirty="0"/>
              <a:t> </a:t>
            </a:r>
            <a:r>
              <a:rPr lang="es-CR" altLang="es-CR" sz="2200" dirty="0"/>
              <a:t>Costos variables: dependen del volumen de producción. Costos fijos: No cambian con el volumen de producción. Costos directos: se pueden atribuir directamente al proyecto. Costos indirectos: benefician a varios proyectos y generalmente no se puede identificar con exactitud la proporción que corresponde a cada uno. Costo de oportunidad: el costo de oportunidad de un recurso es su mejor alternativa dejada de lado. Costos hundidos o enterrados: costos que ya fueron devengados y no cambiarán con la decisión de hacer o no hacer el proyecto. Los costos hundidos no deben considerarse en la evaluación económica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45807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anim calcmode="lin" valueType="num">
                                      <p:cBhvr>
                                        <p:cTn id="3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s-CR" altLang="es-CR" sz="2400" dirty="0" smtClean="0"/>
          </a:p>
          <a:p>
            <a:pPr algn="just">
              <a:spcBef>
                <a:spcPct val="0"/>
              </a:spcBef>
              <a:buFontTx/>
              <a:buNone/>
            </a:pPr>
            <a:endParaRPr lang="es-CR" altLang="es-CR" sz="2400" dirty="0"/>
          </a:p>
          <a:p>
            <a:pPr algn="just">
              <a:spcBef>
                <a:spcPct val="0"/>
              </a:spcBef>
              <a:buFontTx/>
              <a:buNone/>
            </a:pPr>
            <a:endParaRPr lang="es-CR" altLang="es-CR" sz="2400" dirty="0" smtClean="0"/>
          </a:p>
          <a:p>
            <a:pPr algn="just">
              <a:spcBef>
                <a:spcPct val="0"/>
              </a:spcBef>
              <a:buFontTx/>
              <a:buNone/>
            </a:pPr>
            <a:r>
              <a:rPr lang="es-CR" altLang="es-CR" sz="2400" dirty="0" smtClean="0"/>
              <a:t>Un </a:t>
            </a:r>
            <a:r>
              <a:rPr lang="es-CR" altLang="es-CR" sz="2400" dirty="0"/>
              <a:t>director de proyecto quiere invertir dinero en un proyecto. ¿Cuál es el VALOR FUTURO del DINERO para un proyecto dos años después si a la fecha quiere invertir $250.000 y la tasa interna de retorno (TIR) es del 5%. </a:t>
            </a:r>
          </a:p>
          <a:p>
            <a:pPr marL="457200" indent="-457200" algn="just">
              <a:spcBef>
                <a:spcPct val="0"/>
              </a:spcBef>
              <a:buFont typeface="+mj-lt"/>
              <a:buAutoNum type="alphaUcPeriod"/>
            </a:pPr>
            <a:r>
              <a:rPr lang="es-CR" altLang="es-CR" sz="2400" dirty="0"/>
              <a:t>$250.000.</a:t>
            </a:r>
          </a:p>
          <a:p>
            <a:pPr marL="457200" indent="-457200" algn="just">
              <a:spcBef>
                <a:spcPct val="0"/>
              </a:spcBef>
              <a:buFont typeface="+mj-lt"/>
              <a:buAutoNum type="alphaUcPeriod"/>
            </a:pPr>
            <a:r>
              <a:rPr lang="es-CR" altLang="es-CR" sz="2400" dirty="0"/>
              <a:t>$250.600.</a:t>
            </a:r>
          </a:p>
          <a:p>
            <a:pPr marL="457200" indent="-457200" algn="just">
              <a:spcBef>
                <a:spcPct val="0"/>
              </a:spcBef>
              <a:buFont typeface="+mj-lt"/>
              <a:buAutoNum type="alphaUcPeriod"/>
            </a:pPr>
            <a:r>
              <a:rPr lang="es-CR" altLang="es-CR" sz="2400" dirty="0"/>
              <a:t>$250.625.</a:t>
            </a:r>
          </a:p>
          <a:p>
            <a:pPr marL="457200" indent="-457200" algn="just">
              <a:spcBef>
                <a:spcPct val="0"/>
              </a:spcBef>
              <a:buFont typeface="+mj-lt"/>
              <a:buAutoNum type="alphaUcPeriod"/>
            </a:pPr>
            <a:r>
              <a:rPr lang="es-CR" altLang="es-CR" sz="2400" dirty="0"/>
              <a:t>$275.625</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Valor presente del dinero = valor futuro del dinero (1 + TIR)</a:t>
            </a:r>
            <a:r>
              <a:rPr lang="es-CR" altLang="es-CR" sz="2400" baseline="30000" dirty="0"/>
              <a:t>tiempo</a:t>
            </a:r>
            <a:r>
              <a:rPr lang="es-CR" altLang="es-CR" sz="2400" dirty="0"/>
              <a:t>. $250.000 = Valor futuro del dinero / (1+0,05)</a:t>
            </a:r>
            <a:r>
              <a:rPr lang="es-CR" altLang="es-CR" sz="2400" baseline="30000" dirty="0"/>
              <a:t>2</a:t>
            </a:r>
            <a:r>
              <a:rPr lang="es-CR" altLang="es-CR" sz="2400" dirty="0"/>
              <a:t>. Valor futuro del dinero = $250.000 (1+0,05)</a:t>
            </a:r>
            <a:r>
              <a:rPr lang="es-CR" altLang="es-CR" sz="2400" baseline="30000" dirty="0"/>
              <a:t>2</a:t>
            </a:r>
            <a:r>
              <a:rPr lang="es-CR" altLang="es-CR" sz="2400" dirty="0"/>
              <a:t>. Valor futuro del dinero = $275.625.</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1423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anim calcmode="lin" valueType="num">
                                      <p:cBhvr>
                                        <p:cTn id="3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1000"/>
                                        <p:tgtEl>
                                          <p:spTgt spid="5">
                                            <p:txEl>
                                              <p:pRg st="9" end="9"/>
                                            </p:txEl>
                                          </p:spTgt>
                                        </p:tgtEl>
                                      </p:cBhvr>
                                    </p:animEffect>
                                    <p:anim calcmode="lin" valueType="num">
                                      <p:cBhvr>
                                        <p:cTn id="4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director de proyecto está tratando de decidir entre el Proyecto A que tiene un valor presente del dinero (NPV) de $85.000 y el Proyecto B, que tiene un valor presente del dinero (NPV) de $75.000. Todos los demás criterios son iguales. ¿Cuál PROYECTO debería escoger</a:t>
            </a:r>
            <a:r>
              <a:rPr lang="es-CR" altLang="es-CR" sz="2400" dirty="0" smtClean="0"/>
              <a:t>?</a:t>
            </a:r>
            <a:endParaRPr lang="es-CR" altLang="es-CR" sz="2400" dirty="0"/>
          </a:p>
          <a:p>
            <a:pPr marL="457200" indent="-457200" algn="just">
              <a:spcBef>
                <a:spcPct val="0"/>
              </a:spcBef>
              <a:buFont typeface="+mj-lt"/>
              <a:buAutoNum type="alphaUcPeriod"/>
            </a:pPr>
            <a:r>
              <a:rPr lang="en-US" altLang="es-CR" sz="2400" dirty="0" err="1"/>
              <a:t>Proyecto</a:t>
            </a:r>
            <a:r>
              <a:rPr lang="en-US" altLang="es-CR" sz="2400" dirty="0"/>
              <a:t> A.</a:t>
            </a:r>
            <a:endParaRPr lang="es-CR" altLang="es-CR" sz="2400" dirty="0"/>
          </a:p>
          <a:p>
            <a:pPr marL="457200" indent="-457200" algn="just">
              <a:spcBef>
                <a:spcPct val="0"/>
              </a:spcBef>
              <a:buFont typeface="+mj-lt"/>
              <a:buAutoNum type="alphaUcPeriod"/>
            </a:pPr>
            <a:r>
              <a:rPr lang="en-US" altLang="es-CR" sz="2400" dirty="0" err="1"/>
              <a:t>Proyecto</a:t>
            </a:r>
            <a:r>
              <a:rPr lang="en-US" altLang="es-CR" sz="2400" dirty="0"/>
              <a:t> B.</a:t>
            </a:r>
            <a:endParaRPr lang="es-CR" altLang="es-CR" sz="2400" dirty="0"/>
          </a:p>
          <a:p>
            <a:pPr marL="457200" indent="-457200" algn="just">
              <a:spcBef>
                <a:spcPct val="0"/>
              </a:spcBef>
              <a:buFont typeface="+mj-lt"/>
              <a:buAutoNum type="alphaUcPeriod"/>
            </a:pPr>
            <a:r>
              <a:rPr lang="en-US" altLang="es-CR" sz="2400" dirty="0"/>
              <a:t>Ambos </a:t>
            </a:r>
            <a:r>
              <a:rPr lang="en-US" altLang="es-CR" sz="2400" dirty="0" err="1"/>
              <a:t>proyectos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Ninguno</a:t>
            </a:r>
            <a:r>
              <a:rPr lang="en-US" altLang="es-CR" sz="2400" dirty="0"/>
              <a:t> de los </a:t>
            </a:r>
            <a:r>
              <a:rPr lang="en-US" altLang="es-CR" sz="2400" dirty="0" err="1"/>
              <a:t>proyectos</a:t>
            </a:r>
            <a:r>
              <a:rPr lang="en-US" altLang="es-CR" sz="2400" dirty="0"/>
              <a:t>.</a:t>
            </a:r>
            <a:endParaRPr lang="es-CR" altLang="es-CR" sz="2400" dirty="0"/>
          </a:p>
          <a:p>
            <a:pPr algn="just">
              <a:spcBef>
                <a:spcPct val="0"/>
              </a:spcBef>
              <a:buFontTx/>
              <a:buNone/>
            </a:pPr>
            <a:endParaRPr lang="es-CR" altLang="es-CR" sz="2400" b="1" dirty="0" smtClean="0"/>
          </a:p>
          <a:p>
            <a:pPr algn="just">
              <a:spcBef>
                <a:spcPct val="0"/>
              </a:spcBef>
              <a:buFontTx/>
              <a:buNone/>
            </a:pPr>
            <a:r>
              <a:rPr lang="es-CR" altLang="es-CR" sz="2400" b="1" dirty="0" smtClean="0"/>
              <a:t>Retroalimentación</a:t>
            </a:r>
            <a:r>
              <a:rPr lang="es-CR" altLang="es-CR" sz="2400" b="1" dirty="0"/>
              <a:t>:</a:t>
            </a:r>
            <a:r>
              <a:rPr lang="es-CR" altLang="es-CR" sz="2400" dirty="0"/>
              <a:t> Se escoge el que tiene mayor NPV.</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613940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3" name="2 Rectángulo"/>
          <p:cNvSpPr/>
          <p:nvPr/>
        </p:nvSpPr>
        <p:spPr>
          <a:xfrm>
            <a:off x="395288" y="2924175"/>
            <a:ext cx="8328025" cy="3416300"/>
          </a:xfrm>
          <a:prstGeom prst="rect">
            <a:avLst/>
          </a:prstGeom>
        </p:spPr>
        <p:txBody>
          <a:bodyPr>
            <a:spAutoFit/>
          </a:bodyPr>
          <a:lstStyle/>
          <a:p>
            <a:pPr algn="just">
              <a:defRPr/>
            </a:pPr>
            <a:r>
              <a:rPr lang="es-CR" sz="2400" dirty="0">
                <a:latin typeface="+mj-lt"/>
                <a:ea typeface="+mj-ea"/>
                <a:cs typeface="+mj-cs"/>
              </a:rPr>
              <a:t>Al recorrer 1000 kilómetros en tu vehículo por la Ciudad de Mendoza se consumen 90 litros de gasolina a un costo de $1,50 por litro. En base a estos datos estimas los costos de movilidad en un proyecto de transporte con la siguiente herramienta:</a:t>
            </a:r>
          </a:p>
          <a:p>
            <a:pPr algn="just">
              <a:defRPr/>
            </a:pPr>
            <a:endParaRPr lang="es-CR" sz="2400" dirty="0">
              <a:latin typeface="+mj-lt"/>
              <a:ea typeface="+mj-ea"/>
              <a:cs typeface="+mj-cs"/>
            </a:endParaRPr>
          </a:p>
          <a:p>
            <a:pPr marL="457200" indent="-457200" algn="just">
              <a:buFont typeface="+mj-lt"/>
              <a:buAutoNum type="alphaUcPeriod"/>
              <a:defRPr/>
            </a:pPr>
            <a:r>
              <a:rPr lang="es-CR" sz="2400" dirty="0">
                <a:latin typeface="+mj-lt"/>
                <a:ea typeface="+mj-ea"/>
                <a:cs typeface="+mj-cs"/>
              </a:rPr>
              <a:t>Economías de escala.</a:t>
            </a:r>
          </a:p>
          <a:p>
            <a:pPr marL="457200" indent="-457200" algn="just">
              <a:buFont typeface="+mj-lt"/>
              <a:buAutoNum type="alphaUcPeriod"/>
              <a:defRPr/>
            </a:pPr>
            <a:r>
              <a:rPr lang="es-CR" sz="2400" dirty="0">
                <a:latin typeface="+mj-lt"/>
                <a:ea typeface="+mj-ea"/>
                <a:cs typeface="+mj-cs"/>
              </a:rPr>
              <a:t>Estimación paramétrica.</a:t>
            </a:r>
          </a:p>
          <a:p>
            <a:pPr marL="457200" indent="-457200" algn="just">
              <a:buFont typeface="+mj-lt"/>
              <a:buAutoNum type="alphaUcPeriod"/>
              <a:defRPr/>
            </a:pPr>
            <a:r>
              <a:rPr lang="es-CR" sz="2400" dirty="0">
                <a:latin typeface="+mj-lt"/>
                <a:ea typeface="+mj-ea"/>
                <a:cs typeface="+mj-cs"/>
              </a:rPr>
              <a:t>Estimación ascendente.</a:t>
            </a:r>
          </a:p>
          <a:p>
            <a:pPr marL="457200" indent="-457200" algn="just">
              <a:buFont typeface="+mj-lt"/>
              <a:buAutoNum type="alphaUcPeriod"/>
              <a:defRPr/>
            </a:pPr>
            <a:r>
              <a:rPr lang="es-CR" sz="2400" dirty="0">
                <a:latin typeface="+mj-lt"/>
                <a:ea typeface="+mj-ea"/>
                <a:cs typeface="+mj-cs"/>
              </a:rPr>
              <a:t>Estimación análoga.</a:t>
            </a:r>
          </a:p>
        </p:txBody>
      </p:sp>
      <p:sp>
        <p:nvSpPr>
          <p:cNvPr id="6" name="5 Rectángulo"/>
          <p:cNvSpPr/>
          <p:nvPr/>
        </p:nvSpPr>
        <p:spPr>
          <a:xfrm>
            <a:off x="395288" y="1989138"/>
            <a:ext cx="8328025" cy="830262"/>
          </a:xfrm>
          <a:prstGeom prst="rect">
            <a:avLst/>
          </a:prstGeom>
        </p:spPr>
        <p:txBody>
          <a:bodyPr>
            <a:spAutoFit/>
          </a:bodyPr>
          <a:lstStyle/>
          <a:p>
            <a:pPr algn="just">
              <a:defRPr/>
            </a:pPr>
            <a:r>
              <a:rPr lang="es-CR" sz="2400" b="1" dirty="0">
                <a:latin typeface="+mj-lt"/>
                <a:ea typeface="+mj-ea"/>
                <a:cs typeface="+mj-cs"/>
              </a:rPr>
              <a:t>Las que tienen información irrelevante que me pueden confundir…</a:t>
            </a:r>
          </a:p>
        </p:txBody>
      </p:sp>
      <p:sp>
        <p:nvSpPr>
          <p:cNvPr id="17413" name="1 Título"/>
          <p:cNvSpPr>
            <a:spLocks noGrp="1"/>
          </p:cNvSpPr>
          <p:nvPr>
            <p:ph type="ctrTitle"/>
          </p:nvPr>
        </p:nvSpPr>
        <p:spPr>
          <a:xfrm>
            <a:off x="565150" y="1125538"/>
            <a:ext cx="6403975" cy="1470025"/>
          </a:xfrm>
        </p:spPr>
        <p:txBody>
          <a:bodyPr/>
          <a:lstStyle/>
          <a:p>
            <a:r>
              <a:rPr lang="es-CR" altLang="es-CR" sz="3200" b="1" smtClean="0"/>
              <a:t>Distintas Tipologías de Preguntas</a:t>
            </a:r>
            <a:br>
              <a:rPr lang="es-CR" altLang="es-CR" sz="3200" b="1" smtClean="0"/>
            </a:br>
            <a:endParaRPr lang="es-CR" altLang="es-CR" sz="3200" b="1"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s-CR" altLang="es-CR" sz="2200" dirty="0" smtClean="0"/>
          </a:p>
          <a:p>
            <a:pPr algn="just">
              <a:spcBef>
                <a:spcPct val="0"/>
              </a:spcBef>
              <a:buFontTx/>
              <a:buNone/>
            </a:pPr>
            <a:r>
              <a:rPr lang="es-CR" altLang="es-CR" sz="2200" dirty="0" smtClean="0"/>
              <a:t>Una </a:t>
            </a:r>
            <a:r>
              <a:rPr lang="es-CR" altLang="es-CR" sz="2200" dirty="0"/>
              <a:t>directora de proyecto está tratando de decidir entre el Proyecto A que tiene una tasa interna de retorno (TIR) del 20% y el Proyecto B que tiene una tasa interna de retorno (TIR) del 22%. Si todos los otros criterios están en igualdad de condiciones, ¿cuál proyecto debería ella elegir?</a:t>
            </a:r>
          </a:p>
          <a:p>
            <a:pPr marL="457200" indent="-457200" algn="just">
              <a:spcBef>
                <a:spcPct val="0"/>
              </a:spcBef>
              <a:buFont typeface="+mj-lt"/>
              <a:buAutoNum type="alphaUcPeriod"/>
            </a:pPr>
            <a:r>
              <a:rPr lang="en-US" altLang="es-CR" sz="2200" dirty="0" err="1"/>
              <a:t>Proyecto</a:t>
            </a:r>
            <a:r>
              <a:rPr lang="en-US" altLang="es-CR" sz="2200" dirty="0"/>
              <a:t> A.</a:t>
            </a:r>
            <a:endParaRPr lang="es-CR" altLang="es-CR" sz="2200" dirty="0"/>
          </a:p>
          <a:p>
            <a:pPr marL="457200" indent="-457200" algn="just">
              <a:spcBef>
                <a:spcPct val="0"/>
              </a:spcBef>
              <a:buFont typeface="+mj-lt"/>
              <a:buAutoNum type="alphaUcPeriod"/>
            </a:pPr>
            <a:r>
              <a:rPr lang="en-US" altLang="es-CR" sz="2200" dirty="0" err="1"/>
              <a:t>Proyecto</a:t>
            </a:r>
            <a:r>
              <a:rPr lang="en-US" altLang="es-CR" sz="2200" dirty="0"/>
              <a:t> B.</a:t>
            </a:r>
            <a:endParaRPr lang="es-CR" altLang="es-CR" sz="2200" dirty="0"/>
          </a:p>
          <a:p>
            <a:pPr marL="457200" indent="-457200" algn="just">
              <a:spcBef>
                <a:spcPct val="0"/>
              </a:spcBef>
              <a:buFont typeface="+mj-lt"/>
              <a:buAutoNum type="alphaUcPeriod"/>
            </a:pPr>
            <a:r>
              <a:rPr lang="en-US" altLang="es-CR" sz="2200" dirty="0"/>
              <a:t>Ambos </a:t>
            </a:r>
            <a:r>
              <a:rPr lang="en-US" altLang="es-CR" sz="2200" dirty="0" err="1"/>
              <a:t>proyectos</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Ninguno</a:t>
            </a:r>
            <a:r>
              <a:rPr lang="en-US" altLang="es-CR" sz="2200" dirty="0"/>
              <a:t> de los </a:t>
            </a:r>
            <a:r>
              <a:rPr lang="en-US" altLang="es-CR" sz="2200" dirty="0" err="1"/>
              <a:t>proyectos</a:t>
            </a:r>
            <a:r>
              <a:rPr lang="en-US" altLang="es-CR" sz="2200" dirty="0"/>
              <a:t>.</a:t>
            </a:r>
            <a:endParaRPr lang="es-CR" altLang="es-CR" sz="2200" dirty="0"/>
          </a:p>
          <a:p>
            <a:pPr algn="just">
              <a:spcBef>
                <a:spcPct val="0"/>
              </a:spcBef>
              <a:buFontTx/>
              <a:buNone/>
            </a:pPr>
            <a:endParaRPr lang="es-CR" altLang="es-CR" sz="2200" b="1" dirty="0" smtClean="0"/>
          </a:p>
          <a:p>
            <a:pPr algn="just">
              <a:spcBef>
                <a:spcPct val="0"/>
              </a:spcBef>
              <a:buFontTx/>
              <a:buNone/>
            </a:pPr>
            <a:r>
              <a:rPr lang="es-CR" altLang="es-CR" sz="2200" b="1" dirty="0" smtClean="0"/>
              <a:t>Retroalimentación</a:t>
            </a:r>
            <a:r>
              <a:rPr lang="es-CR" altLang="es-CR" sz="2200" b="1" dirty="0"/>
              <a:t>:</a:t>
            </a:r>
            <a:r>
              <a:rPr lang="es-CR" altLang="es-CR" sz="2200" dirty="0"/>
              <a:t> Cuando todos los criterios de decisión entre dos proyectos son hipotéticamente los mismos pero son distintos en sus tasas internas de retorno, escoja siempre el que tenga la mayor de las dos pues denota una mejor capacidad para recuperar la inversión inicial.</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5630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proyecto tiene un costo estimado de $500.000 y una utilidad estimada de $1.000.000. ¿Cuál es la RAZÓN BENEFICIO-COSTO del proyecto?</a:t>
            </a:r>
          </a:p>
          <a:p>
            <a:pPr marL="457200" indent="-457200" algn="just">
              <a:spcBef>
                <a:spcPct val="0"/>
              </a:spcBef>
              <a:buFont typeface="+mj-lt"/>
              <a:buAutoNum type="alphaUcPeriod"/>
            </a:pPr>
            <a:r>
              <a:rPr lang="es-CR" altLang="es-CR" sz="2400" dirty="0"/>
              <a:t>2/1.</a:t>
            </a:r>
          </a:p>
          <a:p>
            <a:pPr marL="457200" indent="-457200" algn="just">
              <a:spcBef>
                <a:spcPct val="0"/>
              </a:spcBef>
              <a:buFont typeface="+mj-lt"/>
              <a:buAutoNum type="alphaUcPeriod"/>
            </a:pPr>
            <a:r>
              <a:rPr lang="es-CR" altLang="es-CR" sz="2400" dirty="0"/>
              <a:t>4/6.</a:t>
            </a:r>
          </a:p>
          <a:p>
            <a:pPr marL="457200" indent="-457200" algn="just">
              <a:spcBef>
                <a:spcPct val="0"/>
              </a:spcBef>
              <a:buFont typeface="+mj-lt"/>
              <a:buAutoNum type="alphaUcPeriod"/>
            </a:pPr>
            <a:r>
              <a:rPr lang="es-CR" altLang="es-CR" sz="2400" dirty="0"/>
              <a:t>2/3.</a:t>
            </a:r>
          </a:p>
          <a:p>
            <a:pPr marL="457200" indent="-457200" algn="just">
              <a:spcBef>
                <a:spcPct val="0"/>
              </a:spcBef>
              <a:buFont typeface="+mj-lt"/>
              <a:buAutoNum type="alphaUcPeriod"/>
            </a:pPr>
            <a:r>
              <a:rPr lang="es-CR" altLang="es-CR" sz="2400" dirty="0"/>
              <a:t>6/4</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Razón beneficio/costo = $1.000.000/$500.000=2/1.</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128763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director de proyecto está tratando de decidir entre el Proyecto A que tiene un período de retorno de la inversión de 5 años y el Proyecto B, que tiene un período de retorno de la inversión de 6 años. Todos los demás criterios son iguales. ¿Cuál PROYECTO debería escoger?</a:t>
            </a:r>
          </a:p>
          <a:p>
            <a:pPr marL="457200" indent="-457200" algn="just">
              <a:spcBef>
                <a:spcPct val="0"/>
              </a:spcBef>
              <a:buFont typeface="+mj-lt"/>
              <a:buAutoNum type="alphaUcPeriod"/>
            </a:pPr>
            <a:r>
              <a:rPr lang="en-US" altLang="es-CR" sz="2400" dirty="0" err="1"/>
              <a:t>Proyecto</a:t>
            </a:r>
            <a:r>
              <a:rPr lang="en-US" altLang="es-CR" sz="2400" dirty="0"/>
              <a:t> A.</a:t>
            </a:r>
            <a:endParaRPr lang="es-CR" altLang="es-CR" sz="2400" dirty="0"/>
          </a:p>
          <a:p>
            <a:pPr marL="457200" indent="-457200" algn="just">
              <a:spcBef>
                <a:spcPct val="0"/>
              </a:spcBef>
              <a:buFont typeface="+mj-lt"/>
              <a:buAutoNum type="alphaUcPeriod"/>
            </a:pPr>
            <a:r>
              <a:rPr lang="en-US" altLang="es-CR" sz="2400" dirty="0" err="1"/>
              <a:t>Proyecto</a:t>
            </a:r>
            <a:r>
              <a:rPr lang="en-US" altLang="es-CR" sz="2400" dirty="0"/>
              <a:t> B.</a:t>
            </a:r>
            <a:endParaRPr lang="es-CR" altLang="es-CR" sz="2400" dirty="0"/>
          </a:p>
          <a:p>
            <a:pPr marL="457200" indent="-457200" algn="just">
              <a:spcBef>
                <a:spcPct val="0"/>
              </a:spcBef>
              <a:buFont typeface="+mj-lt"/>
              <a:buAutoNum type="alphaUcPeriod"/>
            </a:pPr>
            <a:r>
              <a:rPr lang="en-US" altLang="es-CR" sz="2400" dirty="0"/>
              <a:t>Ambos </a:t>
            </a:r>
            <a:r>
              <a:rPr lang="en-US" altLang="es-CR" sz="2400" dirty="0" err="1"/>
              <a:t>proyectos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Ninguno</a:t>
            </a:r>
            <a:r>
              <a:rPr lang="en-US" altLang="es-CR" sz="2400" dirty="0"/>
              <a:t> de los </a:t>
            </a:r>
            <a:r>
              <a:rPr lang="en-US" altLang="es-CR" sz="2400" dirty="0" err="1"/>
              <a:t>proyectos</a:t>
            </a:r>
            <a:r>
              <a:rPr lang="en-US" altLang="es-CR" sz="2400" dirty="0"/>
              <a:t>.</a:t>
            </a:r>
            <a:endParaRPr lang="es-CR" altLang="es-CR" sz="2400" dirty="0"/>
          </a:p>
          <a:p>
            <a:pPr algn="just">
              <a:spcBef>
                <a:spcPct val="0"/>
              </a:spcBef>
              <a:buFontTx/>
              <a:buNone/>
            </a:pPr>
            <a:r>
              <a:rPr lang="es-CR" altLang="es-CR" sz="2400" b="1" dirty="0"/>
              <a:t>Retroalimentación:</a:t>
            </a:r>
            <a:r>
              <a:rPr lang="es-CR" altLang="es-CR" sz="2400" dirty="0"/>
              <a:t> Se escoge el que tiene menor período de retorno de la inversión.</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43650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proyecto de construcción tiene una retroexcavadora que está valorada en $450.000. La vida útil de la misma es de 10 años. Aplicando una depreciación lineal, ¿cuál sería la DEPRECIACIÓN ANUAL de la máquina?</a:t>
            </a:r>
          </a:p>
          <a:p>
            <a:pPr marL="457200" indent="-457200" algn="just">
              <a:spcBef>
                <a:spcPct val="0"/>
              </a:spcBef>
              <a:buFont typeface="+mj-lt"/>
              <a:buAutoNum type="alphaUcPeriod"/>
            </a:pPr>
            <a:r>
              <a:rPr lang="es-CR" altLang="es-CR" sz="2400" dirty="0"/>
              <a:t>$4.500.</a:t>
            </a:r>
          </a:p>
          <a:p>
            <a:pPr marL="457200" indent="-457200" algn="just">
              <a:spcBef>
                <a:spcPct val="0"/>
              </a:spcBef>
              <a:buFont typeface="+mj-lt"/>
              <a:buAutoNum type="alphaUcPeriod"/>
            </a:pPr>
            <a:r>
              <a:rPr lang="es-CR" altLang="es-CR" sz="2400" dirty="0"/>
              <a:t>$45.000.</a:t>
            </a:r>
          </a:p>
          <a:p>
            <a:pPr marL="457200" indent="-457200" algn="just">
              <a:spcBef>
                <a:spcPct val="0"/>
              </a:spcBef>
              <a:buFont typeface="+mj-lt"/>
              <a:buAutoNum type="alphaUcPeriod"/>
            </a:pPr>
            <a:r>
              <a:rPr lang="es-CR" altLang="es-CR" sz="2400" dirty="0"/>
              <a:t>$450.000</a:t>
            </a:r>
          </a:p>
          <a:p>
            <a:pPr marL="457200" indent="-457200" algn="just">
              <a:spcBef>
                <a:spcPct val="0"/>
              </a:spcBef>
              <a:buFont typeface="+mj-lt"/>
              <a:buAutoNum type="alphaUcPeriod"/>
            </a:pPr>
            <a:r>
              <a:rPr lang="es-CR" altLang="es-CR" sz="2400" dirty="0"/>
              <a:t>$90.000.</a:t>
            </a:r>
          </a:p>
          <a:p>
            <a:pPr algn="just">
              <a:spcBef>
                <a:spcPct val="0"/>
              </a:spcBef>
              <a:buFontTx/>
              <a:buNone/>
            </a:pPr>
            <a:r>
              <a:rPr lang="es-CR" altLang="es-CR" sz="2400" b="1" dirty="0"/>
              <a:t>Retroalimentación:</a:t>
            </a:r>
            <a:r>
              <a:rPr lang="es-CR" altLang="es-CR" sz="2400" dirty="0"/>
              <a:t> Depreciación lineal en años = costo del bien / vida útil = $450.000 / 10 años = $45.000/año.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212961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76470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Una oficina de impresión digital tiene una impresora que está valorado en $100.000. La vida útil de la misma es de 7 años. Aplicando una depreciación acelerada y un método de declinación del balance ¿cuál sería la DEPRECIACIÓN DEL TERCER AÑO de la impresora?</a:t>
            </a:r>
          </a:p>
          <a:p>
            <a:pPr marL="457200" indent="-457200" algn="just">
              <a:spcBef>
                <a:spcPct val="0"/>
              </a:spcBef>
              <a:buFont typeface="+mj-lt"/>
              <a:buAutoNum type="alphaUcPeriod"/>
            </a:pPr>
            <a:r>
              <a:rPr lang="es-CR" altLang="es-CR" sz="2000" dirty="0"/>
              <a:t>$14.000,00.</a:t>
            </a:r>
          </a:p>
          <a:p>
            <a:pPr marL="457200" indent="-457200" algn="just">
              <a:spcBef>
                <a:spcPct val="0"/>
              </a:spcBef>
              <a:buFont typeface="+mj-lt"/>
              <a:buAutoNum type="alphaUcPeriod"/>
            </a:pPr>
            <a:r>
              <a:rPr lang="es-CR" altLang="es-CR" sz="2000" dirty="0"/>
              <a:t>$14.285,71.</a:t>
            </a:r>
          </a:p>
          <a:p>
            <a:pPr marL="457200" indent="-457200" algn="just">
              <a:spcBef>
                <a:spcPct val="0"/>
              </a:spcBef>
              <a:buFont typeface="+mj-lt"/>
              <a:buAutoNum type="alphaUcPeriod"/>
            </a:pPr>
            <a:r>
              <a:rPr lang="es-CR" altLang="es-CR" sz="2000" dirty="0"/>
              <a:t>$12.244,90.</a:t>
            </a:r>
          </a:p>
          <a:p>
            <a:pPr marL="457200" indent="-457200" algn="just">
              <a:spcBef>
                <a:spcPct val="0"/>
              </a:spcBef>
              <a:buFont typeface="+mj-lt"/>
              <a:buAutoNum type="alphaUcPeriod"/>
            </a:pPr>
            <a:r>
              <a:rPr lang="es-CR" altLang="es-CR" sz="2000" dirty="0"/>
              <a:t>$10.495,62.</a:t>
            </a:r>
          </a:p>
          <a:p>
            <a:pPr algn="just">
              <a:spcBef>
                <a:spcPct val="0"/>
              </a:spcBef>
              <a:buFontTx/>
              <a:buNone/>
            </a:pPr>
            <a:r>
              <a:rPr lang="es-CR" altLang="es-CR" sz="2000" b="1" dirty="0"/>
              <a:t>Retroalimentación:</a:t>
            </a:r>
            <a:r>
              <a:rPr lang="es-CR" altLang="es-CR" sz="2000" dirty="0"/>
              <a:t> Depreciación lineal en años = costo del bien / vida útil = $100.000 / 7 años = $14.285/año. Depreciación primer año = costo del bien / vida útil = $100.000 / 7 años = $14.285,71/año. El valor del bien al segundo año sería = $100.000 – $14.285 = $85.714,28. Depreciación segundo año = costo del bien remanente / vida útil = $85.714,28 / 7 años = $12.244,90/año. El valor del bien al tercer año sería = $85.714,28 – $12.244,90 = $73.469,38. Depreciación segundo año = costo del bien remanente / vida útil = $73.469,38 / 7 años = $10.495,62/año.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177702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s-CR" altLang="es-CR" sz="2200" dirty="0" smtClean="0"/>
          </a:p>
          <a:p>
            <a:pPr algn="just">
              <a:spcBef>
                <a:spcPct val="0"/>
              </a:spcBef>
              <a:buFontTx/>
              <a:buNone/>
            </a:pPr>
            <a:r>
              <a:rPr lang="es-CR" altLang="es-CR" sz="2200" dirty="0" smtClean="0"/>
              <a:t>Un </a:t>
            </a:r>
            <a:r>
              <a:rPr lang="es-CR" altLang="es-CR" sz="2200" dirty="0"/>
              <a:t>proyecto de construcción tiene una retroexcavadora que está valorada en $500.000. La vida útil de la misma es de 5 años. Aplicando una depreciación acelerada y un método de suma de dígitos, ¿cuál sería la DEPRECIACIÓN DEL SEGUNDO AÑO de la máquina?</a:t>
            </a:r>
          </a:p>
          <a:p>
            <a:pPr marL="457200" indent="-457200" algn="just">
              <a:spcBef>
                <a:spcPct val="0"/>
              </a:spcBef>
              <a:buFont typeface="+mj-lt"/>
              <a:buAutoNum type="alphaUcPeriod"/>
            </a:pPr>
            <a:r>
              <a:rPr lang="es-CR" altLang="es-CR" sz="2200" dirty="0"/>
              <a:t>$130.500,33.</a:t>
            </a:r>
          </a:p>
          <a:p>
            <a:pPr marL="457200" indent="-457200" algn="just">
              <a:spcBef>
                <a:spcPct val="0"/>
              </a:spcBef>
              <a:buFont typeface="+mj-lt"/>
              <a:buAutoNum type="alphaUcPeriod"/>
            </a:pPr>
            <a:r>
              <a:rPr lang="es-CR" altLang="es-CR" sz="2200" dirty="0"/>
              <a:t>$133.333,33.</a:t>
            </a:r>
          </a:p>
          <a:p>
            <a:pPr marL="457200" indent="-457200" algn="just">
              <a:spcBef>
                <a:spcPct val="0"/>
              </a:spcBef>
              <a:buFont typeface="+mj-lt"/>
              <a:buAutoNum type="alphaUcPeriod"/>
            </a:pPr>
            <a:r>
              <a:rPr lang="es-CR" altLang="es-CR" sz="2200" dirty="0"/>
              <a:t>$130.900,33.</a:t>
            </a:r>
          </a:p>
          <a:p>
            <a:pPr marL="457200" indent="-457200" algn="just">
              <a:spcBef>
                <a:spcPct val="0"/>
              </a:spcBef>
              <a:buFont typeface="+mj-lt"/>
              <a:buAutoNum type="alphaUcPeriod"/>
            </a:pPr>
            <a:r>
              <a:rPr lang="es-CR" altLang="es-CR" sz="2200" dirty="0"/>
              <a:t>$135.900,33.</a:t>
            </a:r>
          </a:p>
          <a:p>
            <a:pPr algn="just">
              <a:spcBef>
                <a:spcPct val="0"/>
              </a:spcBef>
              <a:buFontTx/>
              <a:buNone/>
            </a:pPr>
            <a:endParaRPr lang="es-CR" altLang="es-CR" sz="2200" b="1" dirty="0" smtClean="0"/>
          </a:p>
          <a:p>
            <a:pPr algn="just">
              <a:spcBef>
                <a:spcPct val="0"/>
              </a:spcBef>
              <a:buFontTx/>
              <a:buNone/>
            </a:pPr>
            <a:r>
              <a:rPr lang="es-CR" altLang="es-CR" sz="2200" b="1" dirty="0" smtClean="0"/>
              <a:t>Retroalimentación</a:t>
            </a:r>
            <a:r>
              <a:rPr lang="es-CR" altLang="es-CR" sz="2200" b="1" dirty="0"/>
              <a:t>:</a:t>
            </a:r>
            <a:r>
              <a:rPr lang="es-CR" altLang="es-CR" sz="2200" dirty="0"/>
              <a:t> Depreciación segundo año = (costo del bien sin depreciar x vida útil remanente) / suma de dígitos de la vida útil. Depreciación segundo año = ($500.000 x 4 años) / (1 + 2 + 3 +4 + 5)= $133.333,33.</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7516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Estás determinando la factibilidad de realizar dos proyectos. Si efectúas el proyecto A tendrás una rentabilidad de $50.000 y si desarrollas el proyecto B tendrás una rentabilidad de $70.000. ¿Cuál es el COSTO de OPORTUNIDAD de escoger hacer el Proyecto A?</a:t>
            </a:r>
          </a:p>
          <a:p>
            <a:pPr marL="457200" indent="-457200" algn="just">
              <a:spcBef>
                <a:spcPct val="0"/>
              </a:spcBef>
              <a:buFont typeface="+mj-lt"/>
              <a:buAutoNum type="alphaUcPeriod"/>
            </a:pPr>
            <a:r>
              <a:rPr lang="es-CR" altLang="es-CR" sz="2200" dirty="0"/>
              <a:t>$50.000.</a:t>
            </a:r>
          </a:p>
          <a:p>
            <a:pPr marL="457200" indent="-457200" algn="just">
              <a:spcBef>
                <a:spcPct val="0"/>
              </a:spcBef>
              <a:buFont typeface="+mj-lt"/>
              <a:buAutoNum type="alphaUcPeriod"/>
            </a:pPr>
            <a:r>
              <a:rPr lang="es-CR" altLang="es-CR" sz="2200" dirty="0"/>
              <a:t>$70.000.</a:t>
            </a:r>
          </a:p>
          <a:p>
            <a:pPr marL="457200" indent="-457200" algn="just">
              <a:spcBef>
                <a:spcPct val="0"/>
              </a:spcBef>
              <a:buFont typeface="+mj-lt"/>
              <a:buAutoNum type="alphaUcPeriod"/>
            </a:pPr>
            <a:r>
              <a:rPr lang="es-CR" altLang="es-CR" sz="2200" dirty="0"/>
              <a:t>$20.000.</a:t>
            </a:r>
          </a:p>
          <a:p>
            <a:pPr marL="457200" indent="-457200" algn="just">
              <a:spcBef>
                <a:spcPct val="0"/>
              </a:spcBef>
              <a:buFont typeface="+mj-lt"/>
              <a:buAutoNum type="alphaUcPeriod"/>
            </a:pPr>
            <a:r>
              <a:rPr lang="es-CR" altLang="es-CR" sz="2200" dirty="0"/>
              <a:t>$</a:t>
            </a:r>
            <a:r>
              <a:rPr lang="es-CR" altLang="es-CR" sz="2200" dirty="0" smtClean="0"/>
              <a:t>120.000.</a:t>
            </a:r>
          </a:p>
          <a:p>
            <a:pPr marL="457200" indent="-457200" algn="just">
              <a:spcBef>
                <a:spcPct val="0"/>
              </a:spcBef>
              <a:buFont typeface="+mj-lt"/>
              <a:buAutoNum type="alphaUcPeriod"/>
            </a:pPr>
            <a:endParaRPr lang="es-CR" altLang="es-CR" sz="2200" dirty="0"/>
          </a:p>
          <a:p>
            <a:pPr algn="just">
              <a:spcBef>
                <a:spcPct val="0"/>
              </a:spcBef>
              <a:buFontTx/>
              <a:buNone/>
            </a:pPr>
            <a:r>
              <a:rPr lang="es-ES" altLang="es-CR" sz="2200" b="1" dirty="0"/>
              <a:t>Retroalimentación:</a:t>
            </a:r>
            <a:r>
              <a:rPr lang="es-ES" altLang="es-CR" sz="2200" dirty="0"/>
              <a:t> </a:t>
            </a:r>
            <a:r>
              <a:rPr lang="es-CR" altLang="es-CR" sz="2200" dirty="0"/>
              <a:t>Costo de oportunidad: el costo de oportunidad de un recurso es su mejor alternativa dejada de lado. El costo de oportunidad es lo que se deja de percibir en total por el proyecto en caso de no tomarse la decisión de ir con él, en este sentido, si se hace el proyecto A se deja de percibir $70.000 del proyecto B, no la diferencia de $20.000.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296266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Has ganado un contrato con el estado. Por cuestiones operativas y de burocracia, sabes que debes trabajar con tu propio dinero ($50.000) por los primeros tres meses hasta que ingrese el pago del primer avance. Estos costos ($50.000) que deberás sufragar antes de los primeros ingresos se LLAMAN:</a:t>
            </a:r>
          </a:p>
          <a:p>
            <a:pPr marL="457200" indent="-457200" algn="just">
              <a:spcBef>
                <a:spcPct val="0"/>
              </a:spcBef>
              <a:buFont typeface="+mj-lt"/>
              <a:buAutoNum type="alphaUcPeriod"/>
            </a:pPr>
            <a:r>
              <a:rPr lang="es-CR" altLang="es-CR" sz="2200" dirty="0"/>
              <a:t>Costos hundidos.</a:t>
            </a:r>
          </a:p>
          <a:p>
            <a:pPr marL="457200" indent="-457200" algn="just">
              <a:spcBef>
                <a:spcPct val="0"/>
              </a:spcBef>
              <a:buFont typeface="+mj-lt"/>
              <a:buAutoNum type="alphaUcPeriod"/>
            </a:pPr>
            <a:r>
              <a:rPr lang="es-CR" altLang="es-CR" sz="2200" dirty="0"/>
              <a:t>Capital de trabajo.</a:t>
            </a:r>
          </a:p>
          <a:p>
            <a:pPr marL="457200" indent="-457200" algn="just">
              <a:spcBef>
                <a:spcPct val="0"/>
              </a:spcBef>
              <a:buFont typeface="+mj-lt"/>
              <a:buAutoNum type="alphaUcPeriod"/>
            </a:pPr>
            <a:r>
              <a:rPr lang="es-CR" altLang="es-CR" sz="2200" dirty="0"/>
              <a:t>Costo indirecto.</a:t>
            </a:r>
          </a:p>
          <a:p>
            <a:pPr marL="457200" indent="-457200" algn="just">
              <a:spcBef>
                <a:spcPct val="0"/>
              </a:spcBef>
              <a:buFont typeface="+mj-lt"/>
              <a:buAutoNum type="alphaUcPeriod"/>
            </a:pPr>
            <a:r>
              <a:rPr lang="es-CR" altLang="es-CR" sz="2200" dirty="0"/>
              <a:t>Costo variable.</a:t>
            </a:r>
          </a:p>
          <a:p>
            <a:pPr algn="just">
              <a:spcBef>
                <a:spcPct val="0"/>
              </a:spcBef>
              <a:buFontTx/>
              <a:buNone/>
            </a:pPr>
            <a:endParaRPr lang="es-ES" altLang="es-CR" sz="2200" b="1" dirty="0" smtClean="0"/>
          </a:p>
          <a:p>
            <a:pPr algn="just">
              <a:spcBef>
                <a:spcPct val="0"/>
              </a:spcBef>
              <a:buFontTx/>
              <a:buNone/>
            </a:pPr>
            <a:r>
              <a:rPr lang="es-ES" altLang="es-CR" sz="2200" b="1" dirty="0" smtClean="0"/>
              <a:t>Retroalimentación</a:t>
            </a:r>
            <a:r>
              <a:rPr lang="es-ES" altLang="es-CR" sz="2200" b="1" dirty="0"/>
              <a:t>: </a:t>
            </a:r>
            <a:r>
              <a:rPr lang="es-ES" altLang="es-CR" sz="2200" dirty="0"/>
              <a:t>El capital de trabajo es el dinero necesario para cubrir los gatos operativos del proyecto hasta que comiencen los ingresos de caja. Financieramente, se puede calcular como la diferencia entre los activos corrientes y los pasivos corrientes.</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06247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Una oficina de impresión digital tiene una impresora que está valorado en $100.000. La vida útil de la misma es de 7 años. Aplicando una depreciación lineal, ¿cuál sería la DEPRECIACIÓN ANUAL de la impresora?</a:t>
            </a:r>
          </a:p>
          <a:p>
            <a:pPr marL="457200" indent="-457200" algn="just">
              <a:spcBef>
                <a:spcPct val="0"/>
              </a:spcBef>
              <a:buFont typeface="+mj-lt"/>
              <a:buAutoNum type="alphaUcPeriod"/>
            </a:pPr>
            <a:r>
              <a:rPr lang="es-CR" altLang="es-CR" sz="2400" dirty="0"/>
              <a:t>$7.000.</a:t>
            </a:r>
          </a:p>
          <a:p>
            <a:pPr marL="457200" indent="-457200" algn="just">
              <a:spcBef>
                <a:spcPct val="0"/>
              </a:spcBef>
              <a:buFont typeface="+mj-lt"/>
              <a:buAutoNum type="alphaUcPeriod"/>
            </a:pPr>
            <a:r>
              <a:rPr lang="es-CR" altLang="es-CR" sz="2400" dirty="0"/>
              <a:t>$14.285.</a:t>
            </a:r>
          </a:p>
          <a:p>
            <a:pPr marL="457200" indent="-457200" algn="just">
              <a:spcBef>
                <a:spcPct val="0"/>
              </a:spcBef>
              <a:buFont typeface="+mj-lt"/>
              <a:buAutoNum type="alphaUcPeriod"/>
            </a:pPr>
            <a:r>
              <a:rPr lang="es-CR" altLang="es-CR" sz="2400" dirty="0"/>
              <a:t>$</a:t>
            </a:r>
            <a:r>
              <a:rPr lang="es-CR" altLang="es-CR" sz="2400" dirty="0" smtClean="0"/>
              <a:t>74.000.</a:t>
            </a:r>
            <a:endParaRPr lang="es-CR" altLang="es-CR" sz="2400" dirty="0"/>
          </a:p>
          <a:p>
            <a:pPr marL="457200" indent="-457200" algn="just">
              <a:spcBef>
                <a:spcPct val="0"/>
              </a:spcBef>
              <a:buFont typeface="+mj-lt"/>
              <a:buAutoNum type="alphaUcPeriod"/>
            </a:pPr>
            <a:r>
              <a:rPr lang="es-CR" altLang="es-CR" sz="2400" dirty="0"/>
              <a:t>$14.000,00</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Depreciación lineal en años = costo del bien / vida útil = $100.000 / 7 años = $14.285/año.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242834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director de proyecto está tratando de decidir entre el Proyecto A que tiene un valor presente del dinero (NPV) de $560.000 y el Proyecto B, que tiene un valor presente del dinero (NPV) de $775.000. Todos los demás criterios son iguales. ¿Cuál PROYECTO debería escoger?</a:t>
            </a:r>
          </a:p>
          <a:p>
            <a:pPr marL="457200" indent="-457200" algn="just">
              <a:spcBef>
                <a:spcPct val="0"/>
              </a:spcBef>
              <a:buFont typeface="+mj-lt"/>
              <a:buAutoNum type="alphaUcPeriod"/>
            </a:pPr>
            <a:r>
              <a:rPr lang="en-US" altLang="es-CR" sz="2400" dirty="0" err="1"/>
              <a:t>Proyecto</a:t>
            </a:r>
            <a:r>
              <a:rPr lang="en-US" altLang="es-CR" sz="2400" dirty="0"/>
              <a:t> A.</a:t>
            </a:r>
            <a:endParaRPr lang="es-CR" altLang="es-CR" sz="2400" dirty="0"/>
          </a:p>
          <a:p>
            <a:pPr marL="457200" indent="-457200" algn="just">
              <a:spcBef>
                <a:spcPct val="0"/>
              </a:spcBef>
              <a:buFont typeface="+mj-lt"/>
              <a:buAutoNum type="alphaUcPeriod"/>
            </a:pPr>
            <a:r>
              <a:rPr lang="en-US" altLang="es-CR" sz="2400" dirty="0" err="1"/>
              <a:t>Proyecto</a:t>
            </a:r>
            <a:r>
              <a:rPr lang="en-US" altLang="es-CR" sz="2400" dirty="0"/>
              <a:t> B.</a:t>
            </a:r>
            <a:endParaRPr lang="es-CR" altLang="es-CR" sz="2400" dirty="0"/>
          </a:p>
          <a:p>
            <a:pPr marL="457200" indent="-457200" algn="just">
              <a:spcBef>
                <a:spcPct val="0"/>
              </a:spcBef>
              <a:buFont typeface="+mj-lt"/>
              <a:buAutoNum type="alphaUcPeriod"/>
            </a:pPr>
            <a:r>
              <a:rPr lang="en-US" altLang="es-CR" sz="2400" dirty="0"/>
              <a:t>Ambos </a:t>
            </a:r>
            <a:r>
              <a:rPr lang="en-US" altLang="es-CR" sz="2400" dirty="0" err="1"/>
              <a:t>proyectos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Ninguno</a:t>
            </a:r>
            <a:r>
              <a:rPr lang="en-US" altLang="es-CR" sz="2400" dirty="0"/>
              <a:t> de los </a:t>
            </a:r>
            <a:r>
              <a:rPr lang="en-US" altLang="es-CR" sz="2400" dirty="0" err="1"/>
              <a:t>proyectos</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Se escoge el que tiene mayor NPV.</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631095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3" name="2 Rectángulo"/>
          <p:cNvSpPr/>
          <p:nvPr/>
        </p:nvSpPr>
        <p:spPr>
          <a:xfrm>
            <a:off x="395288" y="2800350"/>
            <a:ext cx="8328025" cy="3048000"/>
          </a:xfrm>
          <a:prstGeom prst="rect">
            <a:avLst/>
          </a:prstGeom>
        </p:spPr>
        <p:txBody>
          <a:bodyPr>
            <a:spAutoFit/>
          </a:bodyPr>
          <a:lstStyle/>
          <a:p>
            <a:pPr algn="just">
              <a:defRPr/>
            </a:pPr>
            <a:r>
              <a:rPr lang="es-CR" sz="2400" dirty="0">
                <a:latin typeface="+mj-lt"/>
                <a:ea typeface="+mj-ea"/>
                <a:cs typeface="+mj-cs"/>
              </a:rPr>
              <a:t>Se han identificado 34 interesados en un proyecto. Señale la respuesta CORRECTA:</a:t>
            </a:r>
          </a:p>
          <a:p>
            <a:pPr>
              <a:defRPr/>
            </a:pPr>
            <a:r>
              <a:rPr lang="es-CR" sz="2400" dirty="0">
                <a:latin typeface="+mj-lt"/>
                <a:ea typeface="+mj-ea"/>
                <a:cs typeface="+mj-cs"/>
              </a:rPr>
              <a:t> </a:t>
            </a:r>
          </a:p>
          <a:p>
            <a:pPr marL="457200" indent="-457200" algn="just">
              <a:buFont typeface="+mj-lt"/>
              <a:buAutoNum type="alphaUcPeriod"/>
              <a:defRPr/>
            </a:pPr>
            <a:r>
              <a:rPr lang="es-CR" sz="2400" dirty="0">
                <a:latin typeface="+mj-lt"/>
                <a:ea typeface="+mj-ea"/>
                <a:cs typeface="+mj-cs"/>
              </a:rPr>
              <a:t>Existen 561 canales de comunicación</a:t>
            </a:r>
          </a:p>
          <a:p>
            <a:pPr marL="457200" indent="-457200" algn="just">
              <a:buFont typeface="+mj-lt"/>
              <a:buAutoNum type="alphaUcPeriod"/>
              <a:defRPr/>
            </a:pPr>
            <a:r>
              <a:rPr lang="es-CR" sz="2400" dirty="0">
                <a:latin typeface="+mj-lt"/>
                <a:ea typeface="+mj-ea"/>
                <a:cs typeface="+mj-cs"/>
              </a:rPr>
              <a:t>El número de interesados es muy grande para una buena comunicación</a:t>
            </a:r>
          </a:p>
          <a:p>
            <a:pPr marL="457200" indent="-457200" algn="just">
              <a:buFont typeface="+mj-lt"/>
              <a:buAutoNum type="alphaUcPeriod"/>
              <a:defRPr/>
            </a:pPr>
            <a:r>
              <a:rPr lang="es-CR" sz="2400" dirty="0">
                <a:latin typeface="+mj-lt"/>
                <a:ea typeface="+mj-ea"/>
                <a:cs typeface="+mj-cs"/>
              </a:rPr>
              <a:t>Existen 578 canales de comunicación</a:t>
            </a:r>
          </a:p>
          <a:p>
            <a:pPr marL="457200" indent="-457200" algn="just">
              <a:buFont typeface="+mj-lt"/>
              <a:buAutoNum type="alphaUcPeriod"/>
              <a:defRPr/>
            </a:pPr>
            <a:r>
              <a:rPr lang="es-CR" sz="2400" dirty="0">
                <a:latin typeface="+mj-lt"/>
                <a:ea typeface="+mj-ea"/>
                <a:cs typeface="+mj-cs"/>
              </a:rPr>
              <a:t>Falta información para poder contestar</a:t>
            </a:r>
          </a:p>
        </p:txBody>
      </p:sp>
      <p:sp>
        <p:nvSpPr>
          <p:cNvPr id="6" name="5 Rectángulo"/>
          <p:cNvSpPr/>
          <p:nvPr/>
        </p:nvSpPr>
        <p:spPr>
          <a:xfrm>
            <a:off x="395288" y="1989138"/>
            <a:ext cx="8328025" cy="461962"/>
          </a:xfrm>
          <a:prstGeom prst="rect">
            <a:avLst/>
          </a:prstGeom>
        </p:spPr>
        <p:txBody>
          <a:bodyPr>
            <a:spAutoFit/>
          </a:bodyPr>
          <a:lstStyle/>
          <a:p>
            <a:pPr>
              <a:defRPr/>
            </a:pPr>
            <a:r>
              <a:rPr lang="es-CR" sz="2400" b="1" dirty="0">
                <a:latin typeface="+mj-lt"/>
                <a:ea typeface="+mj-ea"/>
                <a:cs typeface="+mj-cs"/>
              </a:rPr>
              <a:t>Las que definitivamente no conozco la respuesta….</a:t>
            </a:r>
          </a:p>
        </p:txBody>
      </p:sp>
      <p:sp>
        <p:nvSpPr>
          <p:cNvPr id="18437" name="1 Título"/>
          <p:cNvSpPr>
            <a:spLocks noGrp="1"/>
          </p:cNvSpPr>
          <p:nvPr>
            <p:ph type="ctrTitle"/>
          </p:nvPr>
        </p:nvSpPr>
        <p:spPr>
          <a:xfrm>
            <a:off x="565150" y="1125538"/>
            <a:ext cx="6403975" cy="1470025"/>
          </a:xfrm>
        </p:spPr>
        <p:txBody>
          <a:bodyPr/>
          <a:lstStyle/>
          <a:p>
            <a:r>
              <a:rPr lang="es-CR" altLang="es-CR" sz="3200" b="1" smtClean="0"/>
              <a:t>Distintas Tipologías de Preguntas</a:t>
            </a:r>
            <a:br>
              <a:rPr lang="es-CR" altLang="es-CR" sz="3200" b="1" smtClean="0"/>
            </a:br>
            <a:endParaRPr lang="es-CR" altLang="es-CR" sz="3200" b="1"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89709" y="49370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director de proyecto quiere invertir dinero en un proyecto y generar $242.000 después de dos años a una tasa interna de retorno (TIR) del 10%. ¿Cuánto DINERO deberá invertir el director de proyecto?</a:t>
            </a:r>
          </a:p>
          <a:p>
            <a:pPr marL="457200" indent="-457200" algn="just">
              <a:spcBef>
                <a:spcPct val="0"/>
              </a:spcBef>
              <a:buFont typeface="+mj-lt"/>
              <a:buAutoNum type="alphaUcPeriod"/>
            </a:pPr>
            <a:r>
              <a:rPr lang="es-CR" altLang="es-CR" sz="2400" dirty="0"/>
              <a:t>$50.000.</a:t>
            </a:r>
          </a:p>
          <a:p>
            <a:pPr marL="457200" indent="-457200" algn="just">
              <a:spcBef>
                <a:spcPct val="0"/>
              </a:spcBef>
              <a:buFont typeface="+mj-lt"/>
              <a:buAutoNum type="alphaUcPeriod"/>
            </a:pPr>
            <a:r>
              <a:rPr lang="es-CR" altLang="es-CR" sz="2400" dirty="0"/>
              <a:t>$70.000.</a:t>
            </a:r>
          </a:p>
          <a:p>
            <a:pPr marL="457200" indent="-457200" algn="just">
              <a:spcBef>
                <a:spcPct val="0"/>
              </a:spcBef>
              <a:buFont typeface="+mj-lt"/>
              <a:buAutoNum type="alphaUcPeriod"/>
            </a:pPr>
            <a:r>
              <a:rPr lang="es-CR" altLang="es-CR" sz="2400" dirty="0"/>
              <a:t>$100.000.</a:t>
            </a:r>
          </a:p>
          <a:p>
            <a:pPr marL="457200" indent="-457200" algn="just">
              <a:spcBef>
                <a:spcPct val="0"/>
              </a:spcBef>
              <a:buFont typeface="+mj-lt"/>
              <a:buAutoNum type="alphaUcPeriod"/>
            </a:pPr>
            <a:r>
              <a:rPr lang="es-CR" altLang="es-CR" sz="2400" dirty="0"/>
              <a:t>$200.000</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Valor presente del dinero = valor futuro del dinero (1 + TIR)</a:t>
            </a:r>
            <a:r>
              <a:rPr lang="es-CR" altLang="es-CR" sz="2400" baseline="30000" dirty="0"/>
              <a:t>tiempo</a:t>
            </a:r>
            <a:r>
              <a:rPr lang="es-CR" altLang="es-CR" sz="2400" dirty="0"/>
              <a:t>. Valor presente del dinero = $242.000 / (1+0,10)</a:t>
            </a:r>
            <a:r>
              <a:rPr lang="es-CR" altLang="es-CR" sz="2400" baseline="30000" dirty="0"/>
              <a:t>2</a:t>
            </a:r>
            <a:r>
              <a:rPr lang="es-CR" altLang="es-CR" sz="2400" dirty="0"/>
              <a:t>= $200.000.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612540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01284"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director de proyecto quiere invertir dinero en un proyecto y generar $300.750 después de dos años a una tasa interna de retorno (TIR) del 5%. ¿Cuánto DINERO deberá invertir el director de proyecto?</a:t>
            </a:r>
          </a:p>
          <a:p>
            <a:pPr marL="457200" indent="-457200" algn="just">
              <a:spcBef>
                <a:spcPct val="0"/>
              </a:spcBef>
              <a:buFont typeface="+mj-lt"/>
              <a:buAutoNum type="alphaUcPeriod"/>
            </a:pPr>
            <a:r>
              <a:rPr lang="es-CR" altLang="es-CR" sz="2400" dirty="0"/>
              <a:t>$200.000.</a:t>
            </a:r>
          </a:p>
          <a:p>
            <a:pPr marL="457200" indent="-457200" algn="just">
              <a:spcBef>
                <a:spcPct val="0"/>
              </a:spcBef>
              <a:buFont typeface="+mj-lt"/>
              <a:buAutoNum type="alphaUcPeriod"/>
            </a:pPr>
            <a:r>
              <a:rPr lang="es-CR" altLang="es-CR" sz="2400" dirty="0"/>
              <a:t>$300.000.</a:t>
            </a:r>
          </a:p>
          <a:p>
            <a:pPr marL="457200" indent="-457200" algn="just">
              <a:spcBef>
                <a:spcPct val="0"/>
              </a:spcBef>
              <a:buFont typeface="+mj-lt"/>
              <a:buAutoNum type="alphaUcPeriod"/>
            </a:pPr>
            <a:r>
              <a:rPr lang="es-CR" altLang="es-CR" sz="2400" dirty="0"/>
              <a:t>$303.000.</a:t>
            </a:r>
          </a:p>
          <a:p>
            <a:pPr marL="457200" indent="-457200" algn="just">
              <a:spcBef>
                <a:spcPct val="0"/>
              </a:spcBef>
              <a:buFont typeface="+mj-lt"/>
              <a:buAutoNum type="alphaUcPeriod"/>
            </a:pPr>
            <a:r>
              <a:rPr lang="es-CR" altLang="es-CR" sz="2400" dirty="0"/>
              <a:t>$330.000</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Valor presente del dinero = valor futuro del dinero (1 + TIR)</a:t>
            </a:r>
            <a:r>
              <a:rPr lang="es-CR" altLang="es-CR" sz="2400" baseline="30000" dirty="0"/>
              <a:t>tiempo</a:t>
            </a:r>
            <a:r>
              <a:rPr lang="es-CR" altLang="es-CR" sz="2400" dirty="0"/>
              <a:t>. Valor presente del dinero = $300.750 / (1+0,05)</a:t>
            </a:r>
            <a:r>
              <a:rPr lang="es-CR" altLang="es-CR" sz="2400" baseline="30000" dirty="0"/>
              <a:t>2</a:t>
            </a:r>
            <a:r>
              <a:rPr lang="es-CR" altLang="es-CR" sz="2400" dirty="0"/>
              <a:t>= $300.000.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044615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director de proyecto quiere invertir dinero en un proyecto. ¿Cuál es el VALOR FUTURO del DINERO para un proyecto dos años después si a la fecha quiere invertir $200.000 y la tasa interna de retorno (TIR) es del 7%. </a:t>
            </a:r>
          </a:p>
          <a:p>
            <a:pPr marL="457200" indent="-457200" algn="just">
              <a:spcBef>
                <a:spcPct val="0"/>
              </a:spcBef>
              <a:buFont typeface="+mj-lt"/>
              <a:buAutoNum type="alphaUcPeriod"/>
            </a:pPr>
            <a:r>
              <a:rPr lang="es-CR" altLang="es-CR" sz="2400" dirty="0"/>
              <a:t>$200.000.</a:t>
            </a:r>
          </a:p>
          <a:p>
            <a:pPr marL="457200" indent="-457200" algn="just">
              <a:spcBef>
                <a:spcPct val="0"/>
              </a:spcBef>
              <a:buFont typeface="+mj-lt"/>
              <a:buAutoNum type="alphaUcPeriod"/>
            </a:pPr>
            <a:r>
              <a:rPr lang="es-CR" altLang="es-CR" sz="2400" dirty="0"/>
              <a:t>$200.700.</a:t>
            </a:r>
          </a:p>
          <a:p>
            <a:pPr marL="457200" indent="-457200" algn="just">
              <a:spcBef>
                <a:spcPct val="0"/>
              </a:spcBef>
              <a:buFont typeface="+mj-lt"/>
              <a:buAutoNum type="alphaUcPeriod"/>
            </a:pPr>
            <a:r>
              <a:rPr lang="es-CR" altLang="es-CR" sz="2400" dirty="0"/>
              <a:t>$220.000.</a:t>
            </a:r>
          </a:p>
          <a:p>
            <a:pPr marL="457200" indent="-457200" algn="just">
              <a:spcBef>
                <a:spcPct val="0"/>
              </a:spcBef>
              <a:buFont typeface="+mj-lt"/>
              <a:buAutoNum type="alphaUcPeriod"/>
            </a:pPr>
            <a:r>
              <a:rPr lang="es-CR" altLang="es-CR" sz="2400" dirty="0"/>
              <a:t>$228.980</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Valor presente del dinero = valor futuro del dinero (1 + TIR)</a:t>
            </a:r>
            <a:r>
              <a:rPr lang="es-CR" altLang="es-CR" sz="2400" baseline="30000" dirty="0"/>
              <a:t>tiempo</a:t>
            </a:r>
            <a:r>
              <a:rPr lang="es-CR" altLang="es-CR" sz="2400" dirty="0"/>
              <a:t>. $200.000 = Valor futuro del dinero / (1+0,07)</a:t>
            </a:r>
            <a:r>
              <a:rPr lang="es-CR" altLang="es-CR" sz="2400" baseline="30000" dirty="0"/>
              <a:t>2</a:t>
            </a:r>
            <a:r>
              <a:rPr lang="es-CR" altLang="es-CR" sz="2400" dirty="0"/>
              <a:t>. Valor futuro del dinero = $200.000 (1+0,07)</a:t>
            </a:r>
            <a:r>
              <a:rPr lang="es-CR" altLang="es-CR" sz="2400" baseline="30000" dirty="0"/>
              <a:t>2</a:t>
            </a:r>
            <a:r>
              <a:rPr lang="es-CR" altLang="es-CR" sz="2400" dirty="0"/>
              <a:t>. Valor futuro del dinero = $228.980.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58983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Una oficina de impresión digital tiene una impresora que está valorado en $100.000. La vida útil de la misma es de 7 años. Aplicando una depreciación acelerada y un método de suma de dígitos, ¿cuál sería la DEPRECIACIÓN DEL CUARTO AÑO de la impresora?</a:t>
            </a:r>
          </a:p>
          <a:p>
            <a:pPr marL="457200" indent="-457200" algn="just">
              <a:spcBef>
                <a:spcPct val="0"/>
              </a:spcBef>
              <a:buFont typeface="+mj-lt"/>
              <a:buAutoNum type="alphaUcPeriod"/>
            </a:pPr>
            <a:r>
              <a:rPr lang="es-CR" altLang="es-CR" sz="2400" dirty="0"/>
              <a:t>$</a:t>
            </a:r>
            <a:r>
              <a:rPr lang="es-CR" altLang="es-CR" sz="2400" dirty="0" smtClean="0"/>
              <a:t>14.000,00.</a:t>
            </a:r>
            <a:endParaRPr lang="es-CR" altLang="es-CR" sz="2400" dirty="0"/>
          </a:p>
          <a:p>
            <a:pPr marL="457200" indent="-457200" algn="just">
              <a:spcBef>
                <a:spcPct val="0"/>
              </a:spcBef>
              <a:buFont typeface="+mj-lt"/>
              <a:buAutoNum type="alphaUcPeriod"/>
            </a:pPr>
            <a:r>
              <a:rPr lang="es-CR" altLang="es-CR" sz="2400" dirty="0"/>
              <a:t>$14.285,71.</a:t>
            </a:r>
          </a:p>
          <a:p>
            <a:pPr marL="457200" indent="-457200" algn="just">
              <a:spcBef>
                <a:spcPct val="0"/>
              </a:spcBef>
              <a:buFont typeface="+mj-lt"/>
              <a:buAutoNum type="alphaUcPeriod"/>
            </a:pPr>
            <a:r>
              <a:rPr lang="es-CR" altLang="es-CR" sz="2400" dirty="0"/>
              <a:t>$15.345,56</a:t>
            </a:r>
          </a:p>
          <a:p>
            <a:pPr marL="457200" indent="-457200" algn="just">
              <a:spcBef>
                <a:spcPct val="0"/>
              </a:spcBef>
              <a:buFont typeface="+mj-lt"/>
              <a:buAutoNum type="alphaUcPeriod"/>
            </a:pPr>
            <a:r>
              <a:rPr lang="es-CR" altLang="es-CR" sz="2400" dirty="0"/>
              <a:t>$13.333,33</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Depreciación cuarto año = (costo del bien sin depreciar x vida útil remanente) / suma de dígitos de la vida útil. Depreciación cuarto año = ($100.000 x 4 años) / (1 + 2 + 3 +4 + 5 + 6 + 7)= $14.285,71.</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653282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director de proyecto está tratando de decidir entre el Proyecto A que tiene un período de retorno de la inversión de 10 años y el Proyecto 9, que tiene un período de retorno de la inversión de 6 años. Todos los demás criterios son iguales. ¿Cuál PROYECTO debería escoger?</a:t>
            </a:r>
          </a:p>
          <a:p>
            <a:pPr marL="457200" indent="-457200" algn="just">
              <a:spcBef>
                <a:spcPct val="0"/>
              </a:spcBef>
              <a:buFont typeface="+mj-lt"/>
              <a:buAutoNum type="alphaUcPeriod"/>
            </a:pPr>
            <a:r>
              <a:rPr lang="en-US" altLang="es-CR" sz="2400" dirty="0" err="1"/>
              <a:t>Proyecto</a:t>
            </a:r>
            <a:r>
              <a:rPr lang="en-US" altLang="es-CR" sz="2400" dirty="0"/>
              <a:t> A.</a:t>
            </a:r>
            <a:endParaRPr lang="es-CR" altLang="es-CR" sz="2400" dirty="0"/>
          </a:p>
          <a:p>
            <a:pPr marL="457200" indent="-457200" algn="just">
              <a:spcBef>
                <a:spcPct val="0"/>
              </a:spcBef>
              <a:buFont typeface="+mj-lt"/>
              <a:buAutoNum type="alphaUcPeriod"/>
            </a:pPr>
            <a:r>
              <a:rPr lang="en-US" altLang="es-CR" sz="2400" dirty="0" err="1"/>
              <a:t>Proyecto</a:t>
            </a:r>
            <a:r>
              <a:rPr lang="en-US" altLang="es-CR" sz="2400" dirty="0"/>
              <a:t> B.</a:t>
            </a:r>
            <a:endParaRPr lang="es-CR" altLang="es-CR" sz="2400" dirty="0"/>
          </a:p>
          <a:p>
            <a:pPr marL="457200" indent="-457200" algn="just">
              <a:spcBef>
                <a:spcPct val="0"/>
              </a:spcBef>
              <a:buFont typeface="+mj-lt"/>
              <a:buAutoNum type="alphaUcPeriod"/>
            </a:pPr>
            <a:r>
              <a:rPr lang="en-US" altLang="es-CR" sz="2400" dirty="0"/>
              <a:t>Ambos </a:t>
            </a:r>
            <a:r>
              <a:rPr lang="en-US" altLang="es-CR" sz="2400" dirty="0" err="1"/>
              <a:t>proyectos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Ninguno</a:t>
            </a:r>
            <a:r>
              <a:rPr lang="en-US" altLang="es-CR" sz="2400" dirty="0"/>
              <a:t> de los </a:t>
            </a:r>
            <a:r>
              <a:rPr lang="en-US" altLang="es-CR" sz="2400" dirty="0" err="1"/>
              <a:t>proyectos</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Se escoge el que tiene menor período de retorno de la inversión.</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38716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89709"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Estás determinando la factibilidad de realizar dos proyectos. Si efectúas el proyecto A tendrás una rentabilidad de $100.000 y si desarrollas el proyecto B tendrás una rentabilidad de $90.000. ¿Cuál es el COSTO de OPORTUNIDAD de escoger hacer el Proyecto B?</a:t>
            </a:r>
          </a:p>
          <a:p>
            <a:pPr marL="457200" indent="-457200" algn="just">
              <a:spcBef>
                <a:spcPct val="0"/>
              </a:spcBef>
              <a:buFont typeface="+mj-lt"/>
              <a:buAutoNum type="alphaUcPeriod"/>
            </a:pPr>
            <a:r>
              <a:rPr lang="es-CR" altLang="es-CR" sz="2000" dirty="0"/>
              <a:t>$100.000.</a:t>
            </a:r>
          </a:p>
          <a:p>
            <a:pPr marL="457200" indent="-457200" algn="just">
              <a:spcBef>
                <a:spcPct val="0"/>
              </a:spcBef>
              <a:buFont typeface="+mj-lt"/>
              <a:buAutoNum type="alphaUcPeriod"/>
            </a:pPr>
            <a:r>
              <a:rPr lang="es-CR" altLang="es-CR" sz="2000" dirty="0"/>
              <a:t>$90.000.</a:t>
            </a:r>
          </a:p>
          <a:p>
            <a:pPr marL="457200" indent="-457200" algn="just">
              <a:spcBef>
                <a:spcPct val="0"/>
              </a:spcBef>
              <a:buFont typeface="+mj-lt"/>
              <a:buAutoNum type="alphaUcPeriod"/>
            </a:pPr>
            <a:r>
              <a:rPr lang="es-CR" altLang="es-CR" sz="2000" dirty="0"/>
              <a:t>$10.000.</a:t>
            </a:r>
          </a:p>
          <a:p>
            <a:pPr marL="457200" indent="-457200" algn="just">
              <a:spcBef>
                <a:spcPct val="0"/>
              </a:spcBef>
              <a:buFont typeface="+mj-lt"/>
              <a:buAutoNum type="alphaUcPeriod"/>
            </a:pPr>
            <a:r>
              <a:rPr lang="es-CR" altLang="es-CR" sz="2000" dirty="0"/>
              <a:t>$</a:t>
            </a:r>
            <a:r>
              <a:rPr lang="es-CR" altLang="es-CR" sz="2000" dirty="0" smtClean="0"/>
              <a:t>190.000.</a:t>
            </a:r>
          </a:p>
          <a:p>
            <a:pPr marL="457200" indent="-457200" algn="just">
              <a:spcBef>
                <a:spcPct val="0"/>
              </a:spcBef>
              <a:buFont typeface="+mj-lt"/>
              <a:buAutoNum type="alphaUcPeriod"/>
            </a:pPr>
            <a:endParaRPr lang="es-CR" altLang="es-CR" sz="2000" dirty="0"/>
          </a:p>
          <a:p>
            <a:pPr algn="just">
              <a:spcBef>
                <a:spcPct val="0"/>
              </a:spcBef>
              <a:buFontTx/>
              <a:buNone/>
            </a:pPr>
            <a:r>
              <a:rPr lang="es-ES" altLang="es-CR" sz="2000" b="1" dirty="0"/>
              <a:t>Retroalimentación:</a:t>
            </a:r>
            <a:r>
              <a:rPr lang="es-ES" altLang="es-CR" sz="2000" dirty="0"/>
              <a:t> </a:t>
            </a:r>
            <a:r>
              <a:rPr lang="es-CR" altLang="es-CR" sz="2000" dirty="0"/>
              <a:t>Costo de oportunidad: el costo de oportunidad de un recurso es su mejor alternativa dejada de lado. El costo de oportunidad es lo que se deja de percibir en total por el proyecto en caso de no tomarse la decisión de ir con él, en este sentido, si se hace el proyecto B se deja de percibir $100.000 del proyecto A, no la diferencia de $10.000.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165560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3" name="2 Rectángulo"/>
          <p:cNvSpPr/>
          <p:nvPr/>
        </p:nvSpPr>
        <p:spPr>
          <a:xfrm>
            <a:off x="395288" y="2800350"/>
            <a:ext cx="8328025" cy="3416300"/>
          </a:xfrm>
          <a:prstGeom prst="rect">
            <a:avLst/>
          </a:prstGeom>
        </p:spPr>
        <p:txBody>
          <a:bodyPr>
            <a:spAutoFit/>
          </a:bodyPr>
          <a:lstStyle/>
          <a:p>
            <a:pPr algn="just">
              <a:defRPr/>
            </a:pPr>
            <a:r>
              <a:rPr lang="es-CR" sz="2400" dirty="0">
                <a:latin typeface="+mj-lt"/>
                <a:ea typeface="+mj-ea"/>
                <a:cs typeface="+mj-cs"/>
              </a:rPr>
              <a:t>¿Cuándo finaliza el proceso para la estimación del cronograma?</a:t>
            </a:r>
          </a:p>
          <a:p>
            <a:pPr>
              <a:defRPr/>
            </a:pPr>
            <a:endParaRPr lang="es-CR" sz="2400" dirty="0">
              <a:latin typeface="+mj-lt"/>
              <a:ea typeface="+mj-ea"/>
              <a:cs typeface="+mj-cs"/>
            </a:endParaRPr>
          </a:p>
          <a:p>
            <a:pPr marL="457200" indent="-457200" algn="just">
              <a:buFont typeface="+mj-lt"/>
              <a:buAutoNum type="alphaUcPeriod"/>
              <a:defRPr/>
            </a:pPr>
            <a:r>
              <a:rPr lang="es-CR" sz="2400" dirty="0">
                <a:latin typeface="+mj-lt"/>
                <a:ea typeface="+mj-ea"/>
                <a:cs typeface="+mj-cs"/>
              </a:rPr>
              <a:t>Las estimaciones de tiempo se pueden realizar en cada uno de los paquetes de trabajo.</a:t>
            </a:r>
          </a:p>
          <a:p>
            <a:pPr marL="457200" indent="-457200" algn="just">
              <a:buFont typeface="+mj-lt"/>
              <a:buAutoNum type="alphaUcPeriod"/>
              <a:defRPr/>
            </a:pPr>
            <a:r>
              <a:rPr lang="es-CR" sz="2400" dirty="0">
                <a:latin typeface="+mj-lt"/>
                <a:ea typeface="+mj-ea"/>
                <a:cs typeface="+mj-cs"/>
              </a:rPr>
              <a:t>Cada paquete de trabajo está definido en el diccionario de la EDT.</a:t>
            </a:r>
          </a:p>
          <a:p>
            <a:pPr marL="457200" indent="-457200" algn="just">
              <a:buFont typeface="+mj-lt"/>
              <a:buAutoNum type="alphaUcPeriod"/>
              <a:defRPr/>
            </a:pPr>
            <a:r>
              <a:rPr lang="es-CR" sz="2400" dirty="0">
                <a:latin typeface="+mj-lt"/>
                <a:ea typeface="+mj-ea"/>
                <a:cs typeface="+mj-cs"/>
              </a:rPr>
              <a:t>Se han implementado técnicas PERT y CPM.</a:t>
            </a:r>
          </a:p>
          <a:p>
            <a:pPr marL="457200" indent="-457200" algn="just">
              <a:buFont typeface="+mj-lt"/>
              <a:buAutoNum type="alphaUcPeriod"/>
              <a:defRPr/>
            </a:pPr>
            <a:r>
              <a:rPr lang="es-CR" sz="2400" dirty="0">
                <a:latin typeface="+mj-lt"/>
                <a:ea typeface="+mj-ea"/>
                <a:cs typeface="+mj-cs"/>
              </a:rPr>
              <a:t>Han finalizado los procesos de gestión de riesgos durante el grupo de procesos de planificación.</a:t>
            </a:r>
          </a:p>
        </p:txBody>
      </p:sp>
      <p:sp>
        <p:nvSpPr>
          <p:cNvPr id="6" name="5 Rectángulo"/>
          <p:cNvSpPr/>
          <p:nvPr/>
        </p:nvSpPr>
        <p:spPr>
          <a:xfrm>
            <a:off x="395288" y="1989138"/>
            <a:ext cx="8328025" cy="461962"/>
          </a:xfrm>
          <a:prstGeom prst="rect">
            <a:avLst/>
          </a:prstGeom>
        </p:spPr>
        <p:txBody>
          <a:bodyPr>
            <a:spAutoFit/>
          </a:bodyPr>
          <a:lstStyle/>
          <a:p>
            <a:pPr>
              <a:defRPr/>
            </a:pPr>
            <a:r>
              <a:rPr lang="es-CR" sz="2400" b="1" dirty="0">
                <a:latin typeface="+mj-lt"/>
                <a:ea typeface="+mj-ea"/>
                <a:cs typeface="+mj-cs"/>
              </a:rPr>
              <a:t>Las que debo integrar para conocer la respuesta…</a:t>
            </a:r>
          </a:p>
        </p:txBody>
      </p:sp>
      <p:sp>
        <p:nvSpPr>
          <p:cNvPr id="19461" name="1 Título"/>
          <p:cNvSpPr>
            <a:spLocks noGrp="1"/>
          </p:cNvSpPr>
          <p:nvPr>
            <p:ph type="ctrTitle"/>
          </p:nvPr>
        </p:nvSpPr>
        <p:spPr>
          <a:xfrm>
            <a:off x="565150" y="1125538"/>
            <a:ext cx="6403975" cy="1470025"/>
          </a:xfrm>
        </p:spPr>
        <p:txBody>
          <a:bodyPr/>
          <a:lstStyle/>
          <a:p>
            <a:r>
              <a:rPr lang="es-CR" altLang="es-CR" sz="3200" b="1" smtClean="0"/>
              <a:t>Distintas Tipologías de Preguntas</a:t>
            </a:r>
            <a:br>
              <a:rPr lang="es-CR" altLang="es-CR" sz="3200" b="1" smtClean="0"/>
            </a:br>
            <a:endParaRPr lang="es-CR" altLang="es-CR" sz="3200" b="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3" name="2 Rectángulo"/>
          <p:cNvSpPr/>
          <p:nvPr/>
        </p:nvSpPr>
        <p:spPr>
          <a:xfrm>
            <a:off x="395288" y="2800350"/>
            <a:ext cx="8328025" cy="3046413"/>
          </a:xfrm>
          <a:prstGeom prst="rect">
            <a:avLst/>
          </a:prstGeom>
        </p:spPr>
        <p:txBody>
          <a:bodyPr>
            <a:spAutoFit/>
          </a:bodyPr>
          <a:lstStyle/>
          <a:p>
            <a:pPr marL="342900" indent="-342900" algn="just">
              <a:buFont typeface="Arial" pitchFamily="34" charset="0"/>
              <a:buChar char="•"/>
              <a:defRPr/>
            </a:pPr>
            <a:r>
              <a:rPr lang="es-CR" sz="2400" dirty="0">
                <a:latin typeface="+mj-lt"/>
              </a:rPr>
              <a:t>Responder según la Guía del PMBOK®, no tu experiencia.</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LEER LAS 4 OPCIONES antes de contestar.</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Eliminar rápidamente las respuestas incorrectas.</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Se </a:t>
            </a:r>
            <a:r>
              <a:rPr lang="es-CR" sz="2400" b="1" dirty="0">
                <a:latin typeface="+mj-lt"/>
              </a:rPr>
              <a:t>rápido </a:t>
            </a:r>
            <a:r>
              <a:rPr lang="es-CR" sz="2400" dirty="0">
                <a:latin typeface="+mj-lt"/>
              </a:rPr>
              <a:t>para contestar las preguntas, tienes en promedio 1 minuto y 12 segundos por cada pregunta.</a:t>
            </a:r>
            <a:endParaRPr lang="es-CR" sz="2400" dirty="0">
              <a:latin typeface="+mj-lt"/>
              <a:ea typeface="+mj-ea"/>
              <a:cs typeface="+mj-cs"/>
            </a:endParaRPr>
          </a:p>
        </p:txBody>
      </p:sp>
      <p:sp>
        <p:nvSpPr>
          <p:cNvPr id="20484" name="1 Título"/>
          <p:cNvSpPr>
            <a:spLocks noGrp="1"/>
          </p:cNvSpPr>
          <p:nvPr>
            <p:ph type="ctrTitle"/>
          </p:nvPr>
        </p:nvSpPr>
        <p:spPr>
          <a:xfrm>
            <a:off x="0" y="1052513"/>
            <a:ext cx="7129463" cy="1470025"/>
          </a:xfrm>
        </p:spPr>
        <p:txBody>
          <a:bodyPr/>
          <a:lstStyle/>
          <a:p>
            <a:r>
              <a:rPr lang="es-CR" altLang="es-CR" sz="3200" b="1" smtClean="0"/>
              <a:t>Tips para Contestar el Examen del CAPM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1628775"/>
            <a:ext cx="7772400" cy="1470025"/>
          </a:xfrm>
        </p:spPr>
        <p:txBody>
          <a:bodyPr>
            <a:normAutofit fontScale="90000"/>
          </a:bodyPr>
          <a:lstStyle/>
          <a:p>
            <a:pPr>
              <a:defRPr/>
            </a:pPr>
            <a:r>
              <a:rPr lang="es-CR" b="1" dirty="0"/>
              <a:t>¿</a:t>
            </a:r>
            <a:r>
              <a:rPr lang="es-CR" b="1" dirty="0" smtClean="0"/>
              <a:t>Qué significa estar</a:t>
            </a:r>
            <a:br>
              <a:rPr lang="es-CR" b="1" dirty="0" smtClean="0"/>
            </a:br>
            <a:r>
              <a:rPr lang="es-CR" b="1" dirty="0" smtClean="0"/>
              <a:t>certificado como CAPM?</a:t>
            </a:r>
            <a:r>
              <a:rPr lang="es-CR" dirty="0" smtClean="0"/>
              <a:t/>
            </a:r>
            <a:br>
              <a:rPr lang="es-CR" dirty="0" smtClean="0"/>
            </a:br>
            <a:endParaRPr lang="es-CR" dirty="0"/>
          </a:p>
        </p:txBody>
      </p:sp>
      <p:sp>
        <p:nvSpPr>
          <p:cNvPr id="3075" name="1 Título"/>
          <p:cNvSpPr txBox="1">
            <a:spLocks/>
          </p:cNvSpPr>
          <p:nvPr/>
        </p:nvSpPr>
        <p:spPr bwMode="auto">
          <a:xfrm>
            <a:off x="615950" y="30511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800">
                <a:latin typeface="Calibri" pitchFamily="34" charset="0"/>
              </a:rPr>
              <a:t>Que los certificados tienen el conocimiento básico del PMBOK Guide y manejan su terminología y procesos para una administración de proyectos efectiva.</a:t>
            </a:r>
          </a:p>
        </p:txBody>
      </p:sp>
      <p:sp>
        <p:nvSpPr>
          <p:cNvPr id="3076" name="1 Título"/>
          <p:cNvSpPr txBox="1">
            <a:spLocks/>
          </p:cNvSpPr>
          <p:nvPr/>
        </p:nvSpPr>
        <p:spPr bwMode="auto">
          <a:xfrm>
            <a:off x="1390650" y="534828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800">
                <a:latin typeface="Calibri" pitchFamily="34" charset="0"/>
              </a:rPr>
              <a:t>PMBOK Guide: Guía del Cuerpo de Conocimientos 			     de la Administración de Proyectos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3" name="2 Rectángulo"/>
          <p:cNvSpPr/>
          <p:nvPr/>
        </p:nvSpPr>
        <p:spPr>
          <a:xfrm>
            <a:off x="388938" y="2246313"/>
            <a:ext cx="8328025" cy="4154487"/>
          </a:xfrm>
          <a:prstGeom prst="rect">
            <a:avLst/>
          </a:prstGeom>
        </p:spPr>
        <p:txBody>
          <a:bodyPr>
            <a:spAutoFit/>
          </a:bodyPr>
          <a:lstStyle/>
          <a:p>
            <a:pPr marL="342900" indent="-342900" algn="just">
              <a:buFont typeface="Arial" pitchFamily="34" charset="0"/>
              <a:buChar char="•"/>
              <a:defRPr/>
            </a:pPr>
            <a:r>
              <a:rPr lang="es-CR" sz="2200" b="1" dirty="0"/>
              <a:t>No amargarse </a:t>
            </a:r>
            <a:r>
              <a:rPr lang="es-CR" sz="2200" dirty="0"/>
              <a:t>con las preguntas imposibles, marcar cualquier letra. No dejes nunca una pregunta sin tildar alguna respuesta. Además, marcas esa pregunta para revisión y vuelves a revisarla antes de entregar tu examen.</a:t>
            </a:r>
          </a:p>
          <a:p>
            <a:pPr marL="342900" indent="-342900" algn="just">
              <a:buFont typeface="Arial" pitchFamily="34" charset="0"/>
              <a:buChar char="•"/>
              <a:defRPr/>
            </a:pPr>
            <a:r>
              <a:rPr lang="es-CR" sz="2200" dirty="0"/>
              <a:t>Si </a:t>
            </a:r>
            <a:r>
              <a:rPr lang="es-CR" sz="2200" b="1" dirty="0"/>
              <a:t>estudias bien</a:t>
            </a:r>
            <a:r>
              <a:rPr lang="es-CR" sz="2200" dirty="0"/>
              <a:t>, sólo tendrás dudas en el 20% de las preguntas. Puedes volver al final del examen a revisar sólo esas preguntas ya que estarás más tranquilo porque el restante 80% lo marcaste sin dudar.</a:t>
            </a:r>
          </a:p>
          <a:p>
            <a:pPr marL="342900" indent="-342900" algn="just">
              <a:buFont typeface="Arial" pitchFamily="34" charset="0"/>
              <a:buChar char="•"/>
              <a:defRPr/>
            </a:pPr>
            <a:r>
              <a:rPr lang="es-CR" sz="2200" b="1" dirty="0"/>
              <a:t>No estudiar más nada la noche anterior</a:t>
            </a:r>
            <a:r>
              <a:rPr lang="es-CR" sz="2200" dirty="0"/>
              <a:t>. Necesitas descansar muy bien para rendir durante 3 horas. Tu cerebro necesita procesar todo lo aprendido y agregar más conceptos la noche anterior puede ser perjudicial.</a:t>
            </a:r>
            <a:endParaRPr lang="es-CR" sz="2200" dirty="0">
              <a:latin typeface="+mj-lt"/>
              <a:ea typeface="+mj-ea"/>
              <a:cs typeface="+mj-cs"/>
            </a:endParaRPr>
          </a:p>
        </p:txBody>
      </p:sp>
      <p:sp>
        <p:nvSpPr>
          <p:cNvPr id="21508" name="1 Título"/>
          <p:cNvSpPr>
            <a:spLocks noGrp="1"/>
          </p:cNvSpPr>
          <p:nvPr>
            <p:ph type="ctrTitle"/>
          </p:nvPr>
        </p:nvSpPr>
        <p:spPr>
          <a:xfrm>
            <a:off x="0" y="1052513"/>
            <a:ext cx="7129463" cy="1470025"/>
          </a:xfrm>
        </p:spPr>
        <p:txBody>
          <a:bodyPr/>
          <a:lstStyle/>
          <a:p>
            <a:r>
              <a:rPr lang="es-CR" altLang="es-CR" sz="3200" b="1" smtClean="0"/>
              <a:t>Tips para Contestar el Examen del CAPM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24188" y="1271588"/>
            <a:ext cx="3724275" cy="649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R" dirty="0"/>
              <a:t>Marco Conceptual de la Administración de Proyectos</a:t>
            </a:r>
          </a:p>
        </p:txBody>
      </p:sp>
      <p:sp>
        <p:nvSpPr>
          <p:cNvPr id="22" name="21 Elipse"/>
          <p:cNvSpPr/>
          <p:nvPr/>
        </p:nvSpPr>
        <p:spPr>
          <a:xfrm>
            <a:off x="735013" y="2862263"/>
            <a:ext cx="2405062" cy="7921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Introducción</a:t>
            </a:r>
          </a:p>
        </p:txBody>
      </p:sp>
      <p:sp>
        <p:nvSpPr>
          <p:cNvPr id="25" name="24 Elipse"/>
          <p:cNvSpPr/>
          <p:nvPr/>
        </p:nvSpPr>
        <p:spPr>
          <a:xfrm>
            <a:off x="5546725" y="2581275"/>
            <a:ext cx="2403475" cy="8937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Procesos de Dirección de Proyectos</a:t>
            </a:r>
          </a:p>
        </p:txBody>
      </p:sp>
      <p:sp>
        <p:nvSpPr>
          <p:cNvPr id="27" name="26 Elipse"/>
          <p:cNvSpPr/>
          <p:nvPr/>
        </p:nvSpPr>
        <p:spPr>
          <a:xfrm>
            <a:off x="2787650" y="3695700"/>
            <a:ext cx="2403475" cy="7921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Ciclo de Vida y Organización</a:t>
            </a:r>
          </a:p>
        </p:txBody>
      </p:sp>
      <p:sp>
        <p:nvSpPr>
          <p:cNvPr id="30" name="29 Explosión 2"/>
          <p:cNvSpPr/>
          <p:nvPr/>
        </p:nvSpPr>
        <p:spPr>
          <a:xfrm>
            <a:off x="250825" y="1236663"/>
            <a:ext cx="2501900" cy="1081087"/>
          </a:xfrm>
          <a:prstGeom prst="irregularSeal2">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s-CR" dirty="0"/>
              <a:t>Mapa Mental</a:t>
            </a:r>
          </a:p>
        </p:txBody>
      </p:sp>
      <p:cxnSp>
        <p:nvCxnSpPr>
          <p:cNvPr id="15" name="14 Conector recto de flecha"/>
          <p:cNvCxnSpPr>
            <a:stCxn id="2" idx="2"/>
            <a:endCxn id="25" idx="0"/>
          </p:cNvCxnSpPr>
          <p:nvPr/>
        </p:nvCxnSpPr>
        <p:spPr>
          <a:xfrm>
            <a:off x="4886325" y="1920875"/>
            <a:ext cx="1862138" cy="660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stCxn id="2" idx="2"/>
            <a:endCxn id="27" idx="0"/>
          </p:cNvCxnSpPr>
          <p:nvPr/>
        </p:nvCxnSpPr>
        <p:spPr>
          <a:xfrm flipH="1">
            <a:off x="3989388" y="1920875"/>
            <a:ext cx="896937" cy="17748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a:stCxn id="2" idx="2"/>
            <a:endCxn id="22" idx="7"/>
          </p:cNvCxnSpPr>
          <p:nvPr/>
        </p:nvCxnSpPr>
        <p:spPr>
          <a:xfrm flipH="1">
            <a:off x="2787650" y="1920875"/>
            <a:ext cx="2098675" cy="10572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1450" name="61 CuadroTexto"/>
          <p:cNvSpPr txBox="1">
            <a:spLocks noChangeArrowheads="1"/>
          </p:cNvSpPr>
          <p:nvPr/>
        </p:nvSpPr>
        <p:spPr bwMode="auto">
          <a:xfrm>
            <a:off x="3836988" y="2232025"/>
            <a:ext cx="2308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Compuesto por</a:t>
            </a:r>
          </a:p>
        </p:txBody>
      </p:sp>
      <p:sp>
        <p:nvSpPr>
          <p:cNvPr id="75" name="74 Rectángulo"/>
          <p:cNvSpPr/>
          <p:nvPr/>
        </p:nvSpPr>
        <p:spPr>
          <a:xfrm>
            <a:off x="2786063" y="6021388"/>
            <a:ext cx="1857375" cy="75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Estructuras Organizacionales</a:t>
            </a:r>
          </a:p>
        </p:txBody>
      </p:sp>
      <p:sp>
        <p:nvSpPr>
          <p:cNvPr id="76" name="75 Rectángulo"/>
          <p:cNvSpPr/>
          <p:nvPr/>
        </p:nvSpPr>
        <p:spPr>
          <a:xfrm>
            <a:off x="103188" y="4487863"/>
            <a:ext cx="1441450"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Proyecto/ Operaciones</a:t>
            </a:r>
          </a:p>
        </p:txBody>
      </p:sp>
      <p:sp>
        <p:nvSpPr>
          <p:cNvPr id="80" name="79 Rectángulo"/>
          <p:cNvSpPr/>
          <p:nvPr/>
        </p:nvSpPr>
        <p:spPr>
          <a:xfrm>
            <a:off x="5238750" y="4394200"/>
            <a:ext cx="1246188"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Iniciación</a:t>
            </a:r>
          </a:p>
        </p:txBody>
      </p:sp>
      <p:cxnSp>
        <p:nvCxnSpPr>
          <p:cNvPr id="87" name="86 Conector recto de flecha"/>
          <p:cNvCxnSpPr>
            <a:stCxn id="27" idx="4"/>
            <a:endCxn id="75" idx="0"/>
          </p:cNvCxnSpPr>
          <p:nvPr/>
        </p:nvCxnSpPr>
        <p:spPr>
          <a:xfrm flipH="1">
            <a:off x="3714750" y="4487863"/>
            <a:ext cx="274638" cy="15335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5" name="94 Conector recto de flecha"/>
          <p:cNvCxnSpPr>
            <a:stCxn id="25" idx="4"/>
            <a:endCxn id="80" idx="0"/>
          </p:cNvCxnSpPr>
          <p:nvPr/>
        </p:nvCxnSpPr>
        <p:spPr>
          <a:xfrm flipH="1">
            <a:off x="5862638" y="3475038"/>
            <a:ext cx="885825" cy="9191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1456" name="131 CuadroTexto"/>
          <p:cNvSpPr txBox="1">
            <a:spLocks noChangeArrowheads="1"/>
          </p:cNvSpPr>
          <p:nvPr/>
        </p:nvSpPr>
        <p:spPr bwMode="auto">
          <a:xfrm>
            <a:off x="5840413" y="3662363"/>
            <a:ext cx="2308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61457" name="133 CuadroTexto"/>
          <p:cNvSpPr txBox="1">
            <a:spLocks noChangeArrowheads="1"/>
          </p:cNvSpPr>
          <p:nvPr/>
        </p:nvSpPr>
        <p:spPr bwMode="auto">
          <a:xfrm>
            <a:off x="3116263" y="4757738"/>
            <a:ext cx="2308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61458" name="135 CuadroTexto"/>
          <p:cNvSpPr txBox="1">
            <a:spLocks noChangeArrowheads="1"/>
          </p:cNvSpPr>
          <p:nvPr/>
        </p:nvSpPr>
        <p:spPr bwMode="auto">
          <a:xfrm>
            <a:off x="627063" y="3870325"/>
            <a:ext cx="23066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cxnSp>
        <p:nvCxnSpPr>
          <p:cNvPr id="50" name="49 Conector recto de flecha"/>
          <p:cNvCxnSpPr>
            <a:stCxn id="22" idx="4"/>
            <a:endCxn id="76" idx="0"/>
          </p:cNvCxnSpPr>
          <p:nvPr/>
        </p:nvCxnSpPr>
        <p:spPr>
          <a:xfrm flipH="1">
            <a:off x="823913" y="3654425"/>
            <a:ext cx="1114425" cy="8334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8" name="27 Rectángulo"/>
          <p:cNvSpPr/>
          <p:nvPr/>
        </p:nvSpPr>
        <p:spPr>
          <a:xfrm>
            <a:off x="290513" y="5172075"/>
            <a:ext cx="1598612" cy="67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Proyecto /Programas / Portafolio</a:t>
            </a:r>
          </a:p>
        </p:txBody>
      </p:sp>
      <p:cxnSp>
        <p:nvCxnSpPr>
          <p:cNvPr id="29" name="28 Conector recto de flecha"/>
          <p:cNvCxnSpPr>
            <a:stCxn id="22" idx="4"/>
          </p:cNvCxnSpPr>
          <p:nvPr/>
        </p:nvCxnSpPr>
        <p:spPr>
          <a:xfrm flipH="1">
            <a:off x="1598613" y="3654425"/>
            <a:ext cx="339725" cy="15176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2" name="31 Rectángulo"/>
          <p:cNvSpPr/>
          <p:nvPr/>
        </p:nvSpPr>
        <p:spPr>
          <a:xfrm>
            <a:off x="981075" y="6092825"/>
            <a:ext cx="1598613" cy="67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Objetivos/ Restricciones</a:t>
            </a:r>
          </a:p>
        </p:txBody>
      </p:sp>
      <p:cxnSp>
        <p:nvCxnSpPr>
          <p:cNvPr id="33" name="32 Conector recto de flecha"/>
          <p:cNvCxnSpPr>
            <a:stCxn id="22" idx="4"/>
          </p:cNvCxnSpPr>
          <p:nvPr/>
        </p:nvCxnSpPr>
        <p:spPr>
          <a:xfrm>
            <a:off x="1938338" y="3654425"/>
            <a:ext cx="303212" cy="2438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8" name="37 Rectángulo"/>
          <p:cNvSpPr/>
          <p:nvPr/>
        </p:nvSpPr>
        <p:spPr>
          <a:xfrm>
            <a:off x="4519613" y="5254625"/>
            <a:ext cx="1343025" cy="60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Interesados</a:t>
            </a:r>
          </a:p>
        </p:txBody>
      </p:sp>
      <p:cxnSp>
        <p:nvCxnSpPr>
          <p:cNvPr id="39" name="38 Conector recto de flecha"/>
          <p:cNvCxnSpPr>
            <a:stCxn id="27" idx="4"/>
            <a:endCxn id="38" idx="0"/>
          </p:cNvCxnSpPr>
          <p:nvPr/>
        </p:nvCxnSpPr>
        <p:spPr>
          <a:xfrm>
            <a:off x="3989388" y="4487863"/>
            <a:ext cx="1201737" cy="7667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2" name="51 Rectángulo"/>
          <p:cNvSpPr/>
          <p:nvPr/>
        </p:nvSpPr>
        <p:spPr>
          <a:xfrm>
            <a:off x="6076950" y="5915025"/>
            <a:ext cx="1397000" cy="750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Planificación</a:t>
            </a:r>
          </a:p>
        </p:txBody>
      </p:sp>
      <p:cxnSp>
        <p:nvCxnSpPr>
          <p:cNvPr id="54" name="53 Conector recto de flecha"/>
          <p:cNvCxnSpPr>
            <a:stCxn id="25" idx="4"/>
            <a:endCxn id="52" idx="0"/>
          </p:cNvCxnSpPr>
          <p:nvPr/>
        </p:nvCxnSpPr>
        <p:spPr>
          <a:xfrm>
            <a:off x="6748463" y="3475038"/>
            <a:ext cx="26987" cy="24399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6" name="55 Rectángulo"/>
          <p:cNvSpPr/>
          <p:nvPr/>
        </p:nvSpPr>
        <p:spPr>
          <a:xfrm>
            <a:off x="7678738" y="5942013"/>
            <a:ext cx="1395412" cy="75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Ejecución</a:t>
            </a:r>
          </a:p>
        </p:txBody>
      </p:sp>
      <p:cxnSp>
        <p:nvCxnSpPr>
          <p:cNvPr id="57" name="56 Conector recto de flecha"/>
          <p:cNvCxnSpPr>
            <a:stCxn id="25" idx="4"/>
            <a:endCxn id="56" idx="0"/>
          </p:cNvCxnSpPr>
          <p:nvPr/>
        </p:nvCxnSpPr>
        <p:spPr>
          <a:xfrm>
            <a:off x="6748463" y="3475038"/>
            <a:ext cx="1628775" cy="24669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64 Rectángulo"/>
          <p:cNvSpPr/>
          <p:nvPr/>
        </p:nvSpPr>
        <p:spPr>
          <a:xfrm>
            <a:off x="7285038" y="4478338"/>
            <a:ext cx="1397000" cy="75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Seguimiento y Control</a:t>
            </a:r>
          </a:p>
        </p:txBody>
      </p:sp>
      <p:sp>
        <p:nvSpPr>
          <p:cNvPr id="66" name="65 Rectángulo"/>
          <p:cNvSpPr/>
          <p:nvPr/>
        </p:nvSpPr>
        <p:spPr>
          <a:xfrm>
            <a:off x="7837488" y="3495675"/>
            <a:ext cx="1079500" cy="74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Cierre</a:t>
            </a:r>
          </a:p>
        </p:txBody>
      </p:sp>
      <p:cxnSp>
        <p:nvCxnSpPr>
          <p:cNvPr id="67" name="66 Conector recto de flecha"/>
          <p:cNvCxnSpPr>
            <a:stCxn id="25" idx="4"/>
            <a:endCxn id="65" idx="0"/>
          </p:cNvCxnSpPr>
          <p:nvPr/>
        </p:nvCxnSpPr>
        <p:spPr>
          <a:xfrm>
            <a:off x="6748463" y="3475038"/>
            <a:ext cx="1235075" cy="10033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0" name="69 Conector recto de flecha"/>
          <p:cNvCxnSpPr>
            <a:endCxn id="66" idx="1"/>
          </p:cNvCxnSpPr>
          <p:nvPr/>
        </p:nvCxnSpPr>
        <p:spPr>
          <a:xfrm>
            <a:off x="6775450" y="3495675"/>
            <a:ext cx="1062038" cy="3746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5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145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54"/>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57"/>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6"/>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6"/>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67"/>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5" grpId="0" animBg="1"/>
      <p:bldP spid="27" grpId="0" animBg="1"/>
      <p:bldP spid="30" grpId="0" animBg="1"/>
      <p:bldP spid="61450" grpId="0"/>
      <p:bldP spid="75" grpId="0" animBg="1"/>
      <p:bldP spid="76" grpId="0" animBg="1"/>
      <p:bldP spid="80" grpId="0" animBg="1"/>
      <p:bldP spid="61456" grpId="0"/>
      <p:bldP spid="61457" grpId="0"/>
      <p:bldP spid="61458" grpId="0"/>
      <p:bldP spid="28" grpId="0" animBg="1"/>
      <p:bldP spid="32" grpId="0" animBg="1"/>
      <p:bldP spid="38" grpId="0" animBg="1"/>
      <p:bldP spid="52" grpId="0" animBg="1"/>
      <p:bldP spid="56" grpId="0" animBg="1"/>
      <p:bldP spid="65" grpId="0" animBg="1"/>
      <p:bldP spid="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txBox="1">
            <a:spLocks noGrp="1" noChangeArrowheads="1"/>
          </p:cNvSpPr>
          <p:nvPr/>
        </p:nvSpPr>
        <p:spPr bwMode="auto">
          <a:xfrm>
            <a:off x="7086600" y="62484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27BAF34-1056-4B87-97CB-7469F9EF7A05}" type="datetime1">
              <a:rPr lang="es-ES" altLang="es-CR" sz="1000"/>
              <a:pPr algn="r" eaLnBrk="1" hangingPunct="1"/>
              <a:t>20/10/2013</a:t>
            </a:fld>
            <a:endParaRPr lang="es-ES" altLang="es-CR" sz="1000"/>
          </a:p>
        </p:txBody>
      </p:sp>
      <p:sp>
        <p:nvSpPr>
          <p:cNvPr id="23555" name="Rectangle 6"/>
          <p:cNvSpPr txBox="1">
            <a:spLocks noGrp="1" noChangeArrowheads="1"/>
          </p:cNvSpPr>
          <p:nvPr/>
        </p:nvSpPr>
        <p:spPr bwMode="auto">
          <a:xfrm>
            <a:off x="2209800" y="6248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FE8A933-BDAB-41BD-81E5-643D9BCBFAF1}" type="slidenum">
              <a:rPr lang="es-ES" altLang="es-CR" sz="1400"/>
              <a:pPr eaLnBrk="1" hangingPunct="1"/>
              <a:t>22</a:t>
            </a:fld>
            <a:endParaRPr lang="es-ES" altLang="es-CR" sz="1400"/>
          </a:p>
        </p:txBody>
      </p:sp>
      <p:sp>
        <p:nvSpPr>
          <p:cNvPr id="23556" name="Rectangle 2"/>
          <p:cNvSpPr>
            <a:spLocks noGrp="1" noChangeArrowheads="1"/>
          </p:cNvSpPr>
          <p:nvPr>
            <p:ph type="ctrTitle" idx="4294967295"/>
          </p:nvPr>
        </p:nvSpPr>
        <p:spPr>
          <a:xfrm>
            <a:off x="611188" y="2349500"/>
            <a:ext cx="7696200" cy="1752600"/>
          </a:xfrm>
        </p:spPr>
        <p:txBody>
          <a:bodyPr/>
          <a:lstStyle/>
          <a:p>
            <a:pPr eaLnBrk="1" hangingPunct="1"/>
            <a:r>
              <a:rPr lang="es-CR" altLang="es-CR" sz="5700" smtClean="0"/>
              <a:t>INTRODUCCIÓN</a:t>
            </a:r>
            <a:endParaRPr lang="en-US" altLang="es-CR" sz="5700" smtClean="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826A6-8B43-4ACC-BFAB-CF381A0A1147}" type="datetime1">
              <a:rPr lang="es-ES" altLang="es-CR" sz="1200">
                <a:solidFill>
                  <a:schemeClr val="hlink"/>
                </a:solidFill>
              </a:rPr>
              <a:pPr eaLnBrk="1" hangingPunct="1"/>
              <a:t>20/10/2013</a:t>
            </a:fld>
            <a:endParaRPr lang="es-ES" altLang="es-CR" sz="1200">
              <a:solidFill>
                <a:schemeClr val="hlink"/>
              </a:solidFill>
            </a:endParaRPr>
          </a:p>
        </p:txBody>
      </p:sp>
      <p:sp>
        <p:nvSpPr>
          <p:cNvPr id="2457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7A3673D-6E1C-4B6C-B595-4C385387C737}" type="slidenum">
              <a:rPr lang="es-ES" altLang="es-CR" sz="1200">
                <a:solidFill>
                  <a:schemeClr val="hlink"/>
                </a:solidFill>
              </a:rPr>
              <a:pPr algn="r" eaLnBrk="1" hangingPunct="1"/>
              <a:t>23</a:t>
            </a:fld>
            <a:endParaRPr lang="es-ES" altLang="es-CR" sz="1200">
              <a:solidFill>
                <a:schemeClr val="hlink"/>
              </a:solidFill>
            </a:endParaRPr>
          </a:p>
        </p:txBody>
      </p:sp>
      <p:sp>
        <p:nvSpPr>
          <p:cNvPr id="6" name="5 Rectángulo"/>
          <p:cNvSpPr/>
          <p:nvPr/>
        </p:nvSpPr>
        <p:spPr>
          <a:xfrm>
            <a:off x="107950" y="2544763"/>
            <a:ext cx="4248150" cy="1816100"/>
          </a:xfrm>
          <a:prstGeom prst="rect">
            <a:avLst/>
          </a:prstGeom>
        </p:spPr>
        <p:txBody>
          <a:bodyPr>
            <a:spAutoFit/>
          </a:bodyPr>
          <a:lstStyle/>
          <a:p>
            <a:pPr algn="just">
              <a:defRPr/>
            </a:pPr>
            <a:r>
              <a:rPr lang="es-CR" sz="2800" dirty="0">
                <a:latin typeface="+mj-lt"/>
                <a:ea typeface="+mj-ea"/>
                <a:cs typeface="+mj-cs"/>
              </a:rPr>
              <a:t>Esfuerzo temporal que se emprende para obtener un resultado/servicio/producto único.</a:t>
            </a:r>
          </a:p>
        </p:txBody>
      </p:sp>
      <p:sp>
        <p:nvSpPr>
          <p:cNvPr id="7" name="6 Rectángulo"/>
          <p:cNvSpPr/>
          <p:nvPr/>
        </p:nvSpPr>
        <p:spPr>
          <a:xfrm>
            <a:off x="539750" y="1957388"/>
            <a:ext cx="8326438" cy="523875"/>
          </a:xfrm>
          <a:prstGeom prst="rect">
            <a:avLst/>
          </a:prstGeom>
        </p:spPr>
        <p:txBody>
          <a:bodyPr>
            <a:spAutoFit/>
          </a:bodyPr>
          <a:lstStyle/>
          <a:p>
            <a:pPr>
              <a:defRPr/>
            </a:pPr>
            <a:r>
              <a:rPr lang="es-CR" sz="2800" b="1" dirty="0">
                <a:latin typeface="+mj-lt"/>
                <a:ea typeface="+mj-ea"/>
                <a:cs typeface="+mj-cs"/>
              </a:rPr>
              <a:t>¿Qué es un proyecto?</a:t>
            </a:r>
          </a:p>
        </p:txBody>
      </p:sp>
      <p:sp>
        <p:nvSpPr>
          <p:cNvPr id="8" name="7 Rectángulo"/>
          <p:cNvSpPr/>
          <p:nvPr/>
        </p:nvSpPr>
        <p:spPr>
          <a:xfrm>
            <a:off x="4643438" y="2717800"/>
            <a:ext cx="4392612" cy="3538538"/>
          </a:xfrm>
          <a:prstGeom prst="rect">
            <a:avLst/>
          </a:prstGeom>
        </p:spPr>
        <p:txBody>
          <a:bodyPr>
            <a:spAutoFit/>
          </a:bodyPr>
          <a:lstStyle/>
          <a:p>
            <a:pPr algn="just">
              <a:defRPr/>
            </a:pPr>
            <a:r>
              <a:rPr lang="es-CR" sz="2800" dirty="0">
                <a:latin typeface="+mj-lt"/>
                <a:ea typeface="+mj-ea"/>
                <a:cs typeface="+mj-cs"/>
              </a:rPr>
              <a:t>Esfuerzos permanentes que producen salidas repetitivas, con recursos asignados para realizar básicamente el mismo conjunto de tareas, según las normas institucionalizadas, en un ciclo de vida de producto.</a:t>
            </a:r>
          </a:p>
        </p:txBody>
      </p:sp>
      <p:sp>
        <p:nvSpPr>
          <p:cNvPr id="9" name="8 Rectángulo"/>
          <p:cNvSpPr/>
          <p:nvPr/>
        </p:nvSpPr>
        <p:spPr>
          <a:xfrm>
            <a:off x="4483100" y="1957388"/>
            <a:ext cx="8328025" cy="523875"/>
          </a:xfrm>
          <a:prstGeom prst="rect">
            <a:avLst/>
          </a:prstGeom>
        </p:spPr>
        <p:txBody>
          <a:bodyPr>
            <a:spAutoFit/>
          </a:bodyPr>
          <a:lstStyle/>
          <a:p>
            <a:pPr>
              <a:defRPr/>
            </a:pPr>
            <a:r>
              <a:rPr lang="es-CR" sz="2800" b="1" dirty="0">
                <a:latin typeface="+mj-lt"/>
                <a:ea typeface="+mj-ea"/>
                <a:cs typeface="+mj-cs"/>
              </a:rPr>
              <a:t>¿Qué es un trabajo operativo?</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6EBB91-DC3B-415C-B04E-75E5BB0F423B}" type="datetime1">
              <a:rPr lang="es-ES" altLang="es-CR" sz="1200">
                <a:solidFill>
                  <a:schemeClr val="hlink"/>
                </a:solidFill>
              </a:rPr>
              <a:pPr eaLnBrk="1" hangingPunct="1"/>
              <a:t>20/10/2013</a:t>
            </a:fld>
            <a:endParaRPr lang="es-ES" altLang="es-CR" sz="1200">
              <a:solidFill>
                <a:schemeClr val="hlink"/>
              </a:solidFill>
            </a:endParaRPr>
          </a:p>
        </p:txBody>
      </p:sp>
      <p:sp>
        <p:nvSpPr>
          <p:cNvPr id="25603"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319E3EE-E39B-4C8F-9CF4-9197ECFDB189}" type="slidenum">
              <a:rPr lang="es-ES" altLang="es-CR" sz="1200">
                <a:solidFill>
                  <a:schemeClr val="hlink"/>
                </a:solidFill>
              </a:rPr>
              <a:pPr algn="r" eaLnBrk="1" hangingPunct="1"/>
              <a:t>24</a:t>
            </a:fld>
            <a:endParaRPr lang="es-ES" altLang="es-CR" sz="1200">
              <a:solidFill>
                <a:schemeClr val="hlink"/>
              </a:solidFill>
            </a:endParaRPr>
          </a:p>
        </p:txBody>
      </p:sp>
      <p:sp>
        <p:nvSpPr>
          <p:cNvPr id="11" name="Rectangle 3"/>
          <p:cNvSpPr txBox="1">
            <a:spLocks noChangeArrowheads="1"/>
          </p:cNvSpPr>
          <p:nvPr/>
        </p:nvSpPr>
        <p:spPr>
          <a:xfrm>
            <a:off x="-107950" y="1982788"/>
            <a:ext cx="4522788" cy="372427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Font typeface="Arial" charset="0"/>
              <a:buNone/>
              <a:defRPr/>
            </a:pPr>
            <a:r>
              <a:rPr lang="es-CR" sz="2400" dirty="0" smtClean="0">
                <a:latin typeface="+mj-lt"/>
              </a:rPr>
              <a:t>Temporalidad: Inicia y luego termina.</a:t>
            </a:r>
          </a:p>
          <a:p>
            <a:pPr marL="457200" lvl="1" indent="0" algn="just">
              <a:buFont typeface="Arial" charset="0"/>
              <a:buNone/>
              <a:defRPr/>
            </a:pPr>
            <a:r>
              <a:rPr lang="es-CR" sz="2400" dirty="0" smtClean="0">
                <a:latin typeface="+mj-lt"/>
              </a:rPr>
              <a:t>Alcanza su objetivo y concluye, o bien se concluye anticipadamente al no haberse cumplido los objetivos o cuando la necesidad que dio origen al proyecto desaparece o si el patrocinador deja de financiar.</a:t>
            </a:r>
          </a:p>
          <a:p>
            <a:pPr marL="457200" lvl="1" indent="0" algn="just">
              <a:buFont typeface="Arial" charset="0"/>
              <a:buNone/>
              <a:defRPr/>
            </a:pPr>
            <a:r>
              <a:rPr lang="es-CR" sz="2400" dirty="0" smtClean="0">
                <a:latin typeface="+mj-lt"/>
              </a:rPr>
              <a:t>Temporal ≠ plazos cortos.</a:t>
            </a:r>
          </a:p>
          <a:p>
            <a:pPr algn="just">
              <a:defRPr/>
            </a:pPr>
            <a:endParaRPr lang="es-CR" sz="2000" dirty="0">
              <a:latin typeface="Arial Narrow" pitchFamily="34" charset="0"/>
            </a:endParaRPr>
          </a:p>
        </p:txBody>
      </p:sp>
      <p:pic>
        <p:nvPicPr>
          <p:cNvPr id="25605" name="Picture 6" descr="reloj+de+ar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116138"/>
            <a:ext cx="38100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Rectángulo"/>
          <p:cNvSpPr/>
          <p:nvPr/>
        </p:nvSpPr>
        <p:spPr>
          <a:xfrm>
            <a:off x="2339975" y="1439863"/>
            <a:ext cx="8326438" cy="522287"/>
          </a:xfrm>
          <a:prstGeom prst="rect">
            <a:avLst/>
          </a:prstGeom>
        </p:spPr>
        <p:txBody>
          <a:bodyPr>
            <a:spAutoFit/>
          </a:bodyPr>
          <a:lstStyle/>
          <a:p>
            <a:pPr>
              <a:defRPr/>
            </a:pPr>
            <a:r>
              <a:rPr lang="es-CR" sz="2800" b="1" dirty="0">
                <a:latin typeface="+mj-lt"/>
                <a:ea typeface="+mj-ea"/>
                <a:cs typeface="+mj-cs"/>
              </a:rPr>
              <a:t>Características de un proyecto</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6B36EA-57CD-43D8-B2C5-76C383EAFD86}" type="datetime1">
              <a:rPr lang="es-ES" altLang="es-CR" sz="1200">
                <a:solidFill>
                  <a:schemeClr val="hlink"/>
                </a:solidFill>
              </a:rPr>
              <a:pPr eaLnBrk="1" hangingPunct="1"/>
              <a:t>20/10/2013</a:t>
            </a:fld>
            <a:endParaRPr lang="es-ES" altLang="es-CR" sz="1200">
              <a:solidFill>
                <a:schemeClr val="hlink"/>
              </a:solidFill>
            </a:endParaRPr>
          </a:p>
        </p:txBody>
      </p:sp>
      <p:sp>
        <p:nvSpPr>
          <p:cNvPr id="26627"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344AB75-6846-458E-B1C4-947156F37B3A}" type="slidenum">
              <a:rPr lang="es-ES" altLang="es-CR" sz="1200">
                <a:solidFill>
                  <a:schemeClr val="hlink"/>
                </a:solidFill>
              </a:rPr>
              <a:pPr algn="r" eaLnBrk="1" hangingPunct="1"/>
              <a:t>25</a:t>
            </a:fld>
            <a:endParaRPr lang="es-ES" altLang="es-CR" sz="1200">
              <a:solidFill>
                <a:schemeClr val="hlink"/>
              </a:solidFill>
            </a:endParaRPr>
          </a:p>
        </p:txBody>
      </p:sp>
      <p:sp>
        <p:nvSpPr>
          <p:cNvPr id="6" name="5 Rectángulo"/>
          <p:cNvSpPr/>
          <p:nvPr/>
        </p:nvSpPr>
        <p:spPr>
          <a:xfrm>
            <a:off x="250825" y="1895475"/>
            <a:ext cx="4679950" cy="4662488"/>
          </a:xfrm>
          <a:prstGeom prst="rect">
            <a:avLst/>
          </a:prstGeom>
        </p:spPr>
        <p:txBody>
          <a:bodyPr>
            <a:spAutoFit/>
          </a:bodyPr>
          <a:lstStyle/>
          <a:p>
            <a:pPr algn="just">
              <a:defRPr/>
            </a:pPr>
            <a:r>
              <a:rPr lang="es-CR" sz="2700" dirty="0">
                <a:latin typeface="+mj-lt"/>
                <a:ea typeface="+mj-ea"/>
                <a:cs typeface="+mj-cs"/>
              </a:rPr>
              <a:t>Grupo de proyectos relacionados administrados de forma coordinada para obtener beneficios y control, que no se obtendrían si se gestionaran en forma individual.</a:t>
            </a:r>
          </a:p>
          <a:p>
            <a:pPr algn="just">
              <a:defRPr/>
            </a:pPr>
            <a:r>
              <a:rPr lang="es-CR" sz="2700" dirty="0">
                <a:latin typeface="+mj-lt"/>
                <a:ea typeface="+mj-ea"/>
                <a:cs typeface="+mj-cs"/>
              </a:rPr>
              <a:t>La fortaleza de la Dirección de Programas se mide en el resultado común o la capacidad colectiva de la gestión centralizada de los proyectos.</a:t>
            </a:r>
          </a:p>
        </p:txBody>
      </p:sp>
      <p:sp>
        <p:nvSpPr>
          <p:cNvPr id="7" name="6 Rectángulo"/>
          <p:cNvSpPr/>
          <p:nvPr/>
        </p:nvSpPr>
        <p:spPr>
          <a:xfrm>
            <a:off x="909638" y="1352550"/>
            <a:ext cx="8999537" cy="522288"/>
          </a:xfrm>
          <a:prstGeom prst="rect">
            <a:avLst/>
          </a:prstGeom>
        </p:spPr>
        <p:txBody>
          <a:bodyPr>
            <a:spAutoFit/>
          </a:bodyPr>
          <a:lstStyle/>
          <a:p>
            <a:pPr>
              <a:defRPr/>
            </a:pPr>
            <a:r>
              <a:rPr lang="es-CR" sz="2800" b="1" dirty="0">
                <a:latin typeface="+mj-lt"/>
                <a:ea typeface="+mj-ea"/>
                <a:cs typeface="+mj-cs"/>
              </a:rPr>
              <a:t>¿Qué es un programa?</a:t>
            </a:r>
          </a:p>
        </p:txBody>
      </p:sp>
      <p:pic>
        <p:nvPicPr>
          <p:cNvPr id="26630" name="Picture 7" descr="proyectos_ecu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970088"/>
            <a:ext cx="3830638"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portafolio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025" y="3101975"/>
            <a:ext cx="2957513"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BB2E490-29FD-41CC-9880-2EB94CFE2401}" type="datetime1">
              <a:rPr lang="es-ES" altLang="es-CR" sz="1200">
                <a:solidFill>
                  <a:schemeClr val="hlink"/>
                </a:solidFill>
              </a:rPr>
              <a:pPr eaLnBrk="1" hangingPunct="1"/>
              <a:t>20/10/2013</a:t>
            </a:fld>
            <a:endParaRPr lang="es-ES" altLang="es-CR" sz="1200">
              <a:solidFill>
                <a:schemeClr val="hlink"/>
              </a:solidFill>
            </a:endParaRPr>
          </a:p>
        </p:txBody>
      </p:sp>
      <p:sp>
        <p:nvSpPr>
          <p:cNvPr id="27652"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A0851DA-1656-4029-8E78-B2A0A322DD7E}" type="slidenum">
              <a:rPr lang="es-ES" altLang="es-CR" sz="1200">
                <a:solidFill>
                  <a:schemeClr val="hlink"/>
                </a:solidFill>
              </a:rPr>
              <a:pPr algn="r" eaLnBrk="1" hangingPunct="1"/>
              <a:t>26</a:t>
            </a:fld>
            <a:endParaRPr lang="es-ES" altLang="es-CR" sz="1200">
              <a:solidFill>
                <a:schemeClr val="hlink"/>
              </a:solidFill>
            </a:endParaRPr>
          </a:p>
        </p:txBody>
      </p:sp>
      <p:sp>
        <p:nvSpPr>
          <p:cNvPr id="8" name="7 Rectángulo"/>
          <p:cNvSpPr/>
          <p:nvPr/>
        </p:nvSpPr>
        <p:spPr>
          <a:xfrm>
            <a:off x="3233738" y="1628775"/>
            <a:ext cx="5556250" cy="1570038"/>
          </a:xfrm>
          <a:prstGeom prst="rect">
            <a:avLst/>
          </a:prstGeom>
        </p:spPr>
        <p:txBody>
          <a:bodyPr>
            <a:spAutoFit/>
          </a:bodyPr>
          <a:lstStyle/>
          <a:p>
            <a:pPr algn="just">
              <a:defRPr/>
            </a:pPr>
            <a:r>
              <a:rPr lang="es-CR" sz="2400" dirty="0">
                <a:latin typeface="+mj-lt"/>
              </a:rPr>
              <a:t>Conjunto de proyectos o programas y otros trabajos que se agrupan para facilitar la dirección eficaz de ese trabajo para cumplir con los objetivos estratégicos del negocio.</a:t>
            </a:r>
            <a:endParaRPr lang="es-CR" sz="2400" dirty="0">
              <a:latin typeface="+mj-lt"/>
              <a:ea typeface="+mj-ea"/>
              <a:cs typeface="+mj-cs"/>
            </a:endParaRPr>
          </a:p>
        </p:txBody>
      </p:sp>
      <p:sp>
        <p:nvSpPr>
          <p:cNvPr id="9" name="8 Rectángulo"/>
          <p:cNvSpPr/>
          <p:nvPr/>
        </p:nvSpPr>
        <p:spPr>
          <a:xfrm>
            <a:off x="3303588" y="1196975"/>
            <a:ext cx="8328025" cy="522288"/>
          </a:xfrm>
          <a:prstGeom prst="rect">
            <a:avLst/>
          </a:prstGeom>
        </p:spPr>
        <p:txBody>
          <a:bodyPr>
            <a:spAutoFit/>
          </a:bodyPr>
          <a:lstStyle/>
          <a:p>
            <a:pPr>
              <a:defRPr/>
            </a:pPr>
            <a:r>
              <a:rPr lang="es-CR" sz="2800" b="1" dirty="0">
                <a:latin typeface="+mj-lt"/>
                <a:ea typeface="+mj-ea"/>
                <a:cs typeface="+mj-cs"/>
              </a:rPr>
              <a:t>¿Qué es un portafolio?</a:t>
            </a:r>
          </a:p>
        </p:txBody>
      </p:sp>
      <p:sp>
        <p:nvSpPr>
          <p:cNvPr id="2" name="1 Rectángulo"/>
          <p:cNvSpPr/>
          <p:nvPr/>
        </p:nvSpPr>
        <p:spPr>
          <a:xfrm>
            <a:off x="-757238" y="3452813"/>
            <a:ext cx="7077076" cy="3084512"/>
          </a:xfrm>
          <a:prstGeom prst="rect">
            <a:avLst/>
          </a:prstGeom>
        </p:spPr>
        <p:txBody>
          <a:bodyPr>
            <a:spAutoFit/>
          </a:bodyPr>
          <a:lstStyle/>
          <a:p>
            <a:pPr lvl="2" algn="just">
              <a:lnSpc>
                <a:spcPct val="90000"/>
              </a:lnSpc>
              <a:defRPr/>
            </a:pPr>
            <a:r>
              <a:rPr lang="es-CR" sz="2400" b="1" dirty="0">
                <a:latin typeface="+mj-lt"/>
              </a:rPr>
              <a:t>La gestión del Portafolio:</a:t>
            </a:r>
          </a:p>
          <a:p>
            <a:pPr marL="1200150" lvl="2" indent="-285750" algn="just">
              <a:lnSpc>
                <a:spcPct val="90000"/>
              </a:lnSpc>
              <a:buFont typeface="Arial" pitchFamily="34" charset="0"/>
              <a:buChar char="•"/>
              <a:defRPr/>
            </a:pPr>
            <a:r>
              <a:rPr lang="es-CR" sz="2400" dirty="0">
                <a:latin typeface="+mj-lt"/>
              </a:rPr>
              <a:t>Asegura que los proyectos y programas se revisen periódicamente con el fin de establecer prioridades en la asignación de recursos. </a:t>
            </a:r>
          </a:p>
          <a:p>
            <a:pPr marL="1200150" lvl="2" indent="-285750" algn="just">
              <a:lnSpc>
                <a:spcPct val="90000"/>
              </a:lnSpc>
              <a:buFont typeface="Arial" pitchFamily="34" charset="0"/>
              <a:buChar char="•"/>
              <a:defRPr/>
            </a:pPr>
            <a:r>
              <a:rPr lang="es-CR" sz="2400" dirty="0">
                <a:latin typeface="+mj-lt"/>
              </a:rPr>
              <a:t>Maximiza el valor del portafolio (Actualización de la lista).</a:t>
            </a:r>
          </a:p>
          <a:p>
            <a:pPr marL="1200150" lvl="2" indent="-285750" algn="just">
              <a:lnSpc>
                <a:spcPct val="90000"/>
              </a:lnSpc>
              <a:buFont typeface="Arial" pitchFamily="34" charset="0"/>
              <a:buChar char="•"/>
              <a:defRPr/>
            </a:pPr>
            <a:r>
              <a:rPr lang="es-CR" sz="2400" dirty="0">
                <a:latin typeface="+mj-lt"/>
              </a:rPr>
              <a:t>Responsabilidad de niveles altos de la organización.</a:t>
            </a:r>
            <a:endParaRPr lang="es-ES" sz="2400" dirty="0">
              <a:latin typeface="+mj-lt"/>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7DFC10-64F6-4D03-816C-7660401FF9A2}" type="datetime1">
              <a:rPr lang="es-ES" altLang="es-CR" sz="1200">
                <a:solidFill>
                  <a:schemeClr val="hlink"/>
                </a:solidFill>
              </a:rPr>
              <a:pPr eaLnBrk="1" hangingPunct="1"/>
              <a:t>20/10/2013</a:t>
            </a:fld>
            <a:endParaRPr lang="es-ES" altLang="es-CR" sz="1200">
              <a:solidFill>
                <a:schemeClr val="hlink"/>
              </a:solidFill>
            </a:endParaRPr>
          </a:p>
        </p:txBody>
      </p:sp>
      <p:sp>
        <p:nvSpPr>
          <p:cNvPr id="28675"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58A9287-AB0C-498C-AD1D-F03DE16075E8}" type="slidenum">
              <a:rPr lang="es-ES" altLang="es-CR" sz="1200">
                <a:solidFill>
                  <a:schemeClr val="hlink"/>
                </a:solidFill>
              </a:rPr>
              <a:pPr algn="r" eaLnBrk="1" hangingPunct="1"/>
              <a:t>27</a:t>
            </a:fld>
            <a:endParaRPr lang="es-ES" altLang="es-CR" sz="1200">
              <a:solidFill>
                <a:schemeClr val="hlink"/>
              </a:solidFill>
            </a:endParaRPr>
          </a:p>
        </p:txBody>
      </p:sp>
      <p:sp>
        <p:nvSpPr>
          <p:cNvPr id="6" name="5 Rectángulo"/>
          <p:cNvSpPr/>
          <p:nvPr/>
        </p:nvSpPr>
        <p:spPr>
          <a:xfrm>
            <a:off x="1547813" y="1644650"/>
            <a:ext cx="8326437" cy="522288"/>
          </a:xfrm>
          <a:prstGeom prst="rect">
            <a:avLst/>
          </a:prstGeom>
        </p:spPr>
        <p:txBody>
          <a:bodyPr>
            <a:spAutoFit/>
          </a:bodyPr>
          <a:lstStyle/>
          <a:p>
            <a:pPr>
              <a:defRPr/>
            </a:pPr>
            <a:r>
              <a:rPr lang="es-CR" sz="2800" b="1" dirty="0">
                <a:latin typeface="+mj-lt"/>
                <a:ea typeface="+mj-ea"/>
                <a:cs typeface="+mj-cs"/>
              </a:rPr>
              <a:t>Contexto de la Dirección de Proyectos</a:t>
            </a:r>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276475"/>
            <a:ext cx="77343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6807200" y="6092825"/>
            <a:ext cx="3024188"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BC75F2-6F6B-45D1-8A50-6B4E56F3B0F9}" type="datetime1">
              <a:rPr lang="es-ES" altLang="es-CR" sz="1200">
                <a:solidFill>
                  <a:schemeClr val="hlink"/>
                </a:solidFill>
              </a:rPr>
              <a:pPr eaLnBrk="1" hangingPunct="1"/>
              <a:t>20/10/2013</a:t>
            </a:fld>
            <a:endParaRPr lang="es-ES" altLang="es-CR" sz="1200">
              <a:solidFill>
                <a:schemeClr val="hlink"/>
              </a:solidFill>
            </a:endParaRPr>
          </a:p>
        </p:txBody>
      </p:sp>
      <p:sp>
        <p:nvSpPr>
          <p:cNvPr id="2969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41F8DC0-4D16-41D5-8BCE-C269A2403A47}" type="slidenum">
              <a:rPr lang="es-ES" altLang="es-CR" sz="1200">
                <a:solidFill>
                  <a:schemeClr val="hlink"/>
                </a:solidFill>
              </a:rPr>
              <a:pPr algn="r" eaLnBrk="1" hangingPunct="1"/>
              <a:t>28</a:t>
            </a:fld>
            <a:endParaRPr lang="es-ES" altLang="es-CR" sz="1200">
              <a:solidFill>
                <a:schemeClr val="hlink"/>
              </a:solidFill>
            </a:endParaRPr>
          </a:p>
        </p:txBody>
      </p:sp>
      <p:sp>
        <p:nvSpPr>
          <p:cNvPr id="6" name="Rectangle 3"/>
          <p:cNvSpPr txBox="1">
            <a:spLocks noChangeArrowheads="1"/>
          </p:cNvSpPr>
          <p:nvPr/>
        </p:nvSpPr>
        <p:spPr>
          <a:xfrm>
            <a:off x="539750" y="2084388"/>
            <a:ext cx="7416800" cy="372427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Font typeface="Arial" charset="0"/>
              <a:buNone/>
              <a:defRPr/>
            </a:pPr>
            <a:r>
              <a:rPr lang="es-CR" dirty="0" smtClean="0">
                <a:latin typeface="Arial Narrow" pitchFamily="34" charset="0"/>
              </a:rPr>
              <a:t>Los proyectos son medios para cumplir con el plan estratégico de la organización ejecutante.</a:t>
            </a:r>
          </a:p>
          <a:p>
            <a:pPr algn="just">
              <a:defRPr/>
            </a:pPr>
            <a:endParaRPr lang="es-CR" dirty="0" smtClean="0">
              <a:latin typeface="Arial Narrow" pitchFamily="34" charset="0"/>
            </a:endParaRPr>
          </a:p>
          <a:p>
            <a:pPr lvl="1" algn="just">
              <a:defRPr/>
            </a:pPr>
            <a:endParaRPr lang="es-ES" dirty="0" smtClean="0">
              <a:latin typeface="Arial Narrow" pitchFamily="34" charset="0"/>
            </a:endParaRPr>
          </a:p>
          <a:p>
            <a:pPr algn="just">
              <a:defRPr/>
            </a:pPr>
            <a:endParaRPr lang="es-CR" sz="2400" dirty="0">
              <a:latin typeface="Arial Narrow" pitchFamily="34" charset="0"/>
            </a:endParaRPr>
          </a:p>
        </p:txBody>
      </p:sp>
      <p:pic>
        <p:nvPicPr>
          <p:cNvPr id="29701" name="Picture 6" descr="LFP0409_ALderton_Build_StrategicPlanning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349625"/>
            <a:ext cx="6840537"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547813" y="1412875"/>
            <a:ext cx="8326437" cy="523875"/>
          </a:xfrm>
          <a:prstGeom prst="rect">
            <a:avLst/>
          </a:prstGeom>
        </p:spPr>
        <p:txBody>
          <a:bodyPr>
            <a:spAutoFit/>
          </a:bodyPr>
          <a:lstStyle/>
          <a:p>
            <a:pPr>
              <a:defRPr/>
            </a:pPr>
            <a:r>
              <a:rPr lang="es-CR" sz="2800" b="1" dirty="0">
                <a:latin typeface="+mj-lt"/>
                <a:ea typeface="+mj-ea"/>
                <a:cs typeface="+mj-cs"/>
              </a:rPr>
              <a:t>Planificación Estratégica y Proyectos</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50D822-37DF-490C-AEFB-A649E5DA4C0D}" type="datetime1">
              <a:rPr lang="es-ES" altLang="es-CR" sz="1200">
                <a:solidFill>
                  <a:schemeClr val="hlink"/>
                </a:solidFill>
              </a:rPr>
              <a:pPr eaLnBrk="1" hangingPunct="1"/>
              <a:t>20/10/2013</a:t>
            </a:fld>
            <a:endParaRPr lang="es-ES" altLang="es-CR" sz="1200">
              <a:solidFill>
                <a:schemeClr val="hlink"/>
              </a:solidFill>
            </a:endParaRPr>
          </a:p>
        </p:txBody>
      </p:sp>
      <p:sp>
        <p:nvSpPr>
          <p:cNvPr id="30723"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2B240C4-8AE6-476E-89D4-84EBB8DD42BD}" type="slidenum">
              <a:rPr lang="es-ES" altLang="es-CR" sz="1200">
                <a:solidFill>
                  <a:schemeClr val="hlink"/>
                </a:solidFill>
              </a:rPr>
              <a:pPr algn="r" eaLnBrk="1" hangingPunct="1"/>
              <a:t>29</a:t>
            </a:fld>
            <a:endParaRPr lang="es-ES" altLang="es-CR" sz="1200">
              <a:solidFill>
                <a:schemeClr val="hlink"/>
              </a:solidFill>
            </a:endParaRPr>
          </a:p>
        </p:txBody>
      </p:sp>
      <p:sp>
        <p:nvSpPr>
          <p:cNvPr id="9" name="Rectangle 3"/>
          <p:cNvSpPr txBox="1">
            <a:spLocks noChangeArrowheads="1"/>
          </p:cNvSpPr>
          <p:nvPr/>
        </p:nvSpPr>
        <p:spPr>
          <a:xfrm>
            <a:off x="-3175" y="2147888"/>
            <a:ext cx="7693025" cy="372427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Font typeface="Arial" charset="0"/>
              <a:buNone/>
              <a:defRPr/>
            </a:pPr>
            <a:r>
              <a:rPr lang="es-CR" dirty="0" smtClean="0">
                <a:latin typeface="+mj-lt"/>
              </a:rPr>
              <a:t>Las consideraciones estratégicas pueden ser:</a:t>
            </a:r>
          </a:p>
          <a:p>
            <a:pPr marL="457200" lvl="1" indent="0" algn="just">
              <a:buFont typeface="Arial" charset="0"/>
              <a:buNone/>
              <a:defRPr/>
            </a:pPr>
            <a:r>
              <a:rPr lang="es-CR" dirty="0" smtClean="0">
                <a:latin typeface="+mj-lt"/>
              </a:rPr>
              <a:t>Una demanda de mercado.</a:t>
            </a:r>
          </a:p>
          <a:p>
            <a:pPr marL="457200" lvl="1" indent="0" algn="just">
              <a:buFont typeface="Arial" charset="0"/>
              <a:buNone/>
              <a:defRPr/>
            </a:pPr>
            <a:r>
              <a:rPr lang="es-CR" dirty="0" smtClean="0">
                <a:latin typeface="+mj-lt"/>
              </a:rPr>
              <a:t>Oportunidad estratégica</a:t>
            </a:r>
          </a:p>
          <a:p>
            <a:pPr marL="457200" lvl="1" indent="0" algn="just">
              <a:buFont typeface="Arial" charset="0"/>
              <a:buNone/>
              <a:defRPr/>
            </a:pPr>
            <a:r>
              <a:rPr lang="es-CR" dirty="0" smtClean="0">
                <a:latin typeface="+mj-lt"/>
              </a:rPr>
              <a:t>Necesidad comercial.</a:t>
            </a:r>
          </a:p>
          <a:p>
            <a:pPr marL="457200" lvl="1" indent="0" algn="just">
              <a:buFont typeface="Arial" charset="0"/>
              <a:buNone/>
              <a:defRPr/>
            </a:pPr>
            <a:r>
              <a:rPr lang="es-CR" dirty="0" smtClean="0">
                <a:latin typeface="+mj-lt"/>
              </a:rPr>
              <a:t>Solicitud de un cliente.</a:t>
            </a:r>
          </a:p>
          <a:p>
            <a:pPr marL="457200" lvl="1" indent="0" algn="just">
              <a:buFont typeface="Arial" charset="0"/>
              <a:buNone/>
              <a:defRPr/>
            </a:pPr>
            <a:r>
              <a:rPr lang="es-CR" dirty="0" smtClean="0">
                <a:latin typeface="+mj-lt"/>
              </a:rPr>
              <a:t>Adelantos tecnológicos.</a:t>
            </a:r>
          </a:p>
          <a:p>
            <a:pPr marL="457200" lvl="1" indent="0" algn="just">
              <a:buFont typeface="Arial" charset="0"/>
              <a:buNone/>
              <a:defRPr/>
            </a:pPr>
            <a:r>
              <a:rPr lang="es-CR" dirty="0" smtClean="0">
                <a:latin typeface="+mj-lt"/>
              </a:rPr>
              <a:t>Requisitos legales.</a:t>
            </a:r>
          </a:p>
          <a:p>
            <a:pPr algn="just">
              <a:defRPr/>
            </a:pPr>
            <a:endParaRPr lang="es-CR" dirty="0" smtClean="0">
              <a:latin typeface="Arial Narrow" pitchFamily="34" charset="0"/>
            </a:endParaRPr>
          </a:p>
          <a:p>
            <a:pPr lvl="1" algn="just">
              <a:defRPr/>
            </a:pPr>
            <a:endParaRPr lang="es-ES" dirty="0" smtClean="0">
              <a:latin typeface="Arial Narrow" pitchFamily="34" charset="0"/>
            </a:endParaRPr>
          </a:p>
          <a:p>
            <a:pPr algn="just">
              <a:defRPr/>
            </a:pPr>
            <a:endParaRPr lang="es-CR" sz="2400" dirty="0">
              <a:latin typeface="Arial Narrow" pitchFamily="34" charset="0"/>
            </a:endParaRPr>
          </a:p>
        </p:txBody>
      </p:sp>
      <p:pic>
        <p:nvPicPr>
          <p:cNvPr id="30725" name="Picture 6" descr="2921864061_62175761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800350"/>
            <a:ext cx="35972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1547813" y="1412875"/>
            <a:ext cx="8326437" cy="523875"/>
          </a:xfrm>
          <a:prstGeom prst="rect">
            <a:avLst/>
          </a:prstGeom>
        </p:spPr>
        <p:txBody>
          <a:bodyPr>
            <a:spAutoFit/>
          </a:bodyPr>
          <a:lstStyle/>
          <a:p>
            <a:pPr>
              <a:defRPr/>
            </a:pPr>
            <a:r>
              <a:rPr lang="es-CR" sz="2800" b="1" dirty="0">
                <a:latin typeface="+mj-lt"/>
                <a:ea typeface="+mj-ea"/>
                <a:cs typeface="+mj-cs"/>
              </a:rPr>
              <a:t>Planificación Estratégica y Proyectos</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ctrTitle"/>
          </p:nvPr>
        </p:nvSpPr>
        <p:spPr>
          <a:xfrm>
            <a:off x="611188" y="1628775"/>
            <a:ext cx="7772400" cy="1470025"/>
          </a:xfrm>
        </p:spPr>
        <p:txBody>
          <a:bodyPr/>
          <a:lstStyle/>
          <a:p>
            <a:r>
              <a:rPr lang="es-CR" altLang="es-CR" b="1" smtClean="0"/>
              <a:t>¿Quién certifica el CAPM?</a:t>
            </a:r>
            <a:br>
              <a:rPr lang="es-CR" altLang="es-CR" b="1" smtClean="0"/>
            </a:br>
            <a:endParaRPr lang="es-CR" altLang="es-CR" b="1" smtClean="0"/>
          </a:p>
        </p:txBody>
      </p:sp>
      <p:sp>
        <p:nvSpPr>
          <p:cNvPr id="4099" name="1 Título"/>
          <p:cNvSpPr txBox="1">
            <a:spLocks/>
          </p:cNvSpPr>
          <p:nvPr/>
        </p:nvSpPr>
        <p:spPr bwMode="auto">
          <a:xfrm>
            <a:off x="615950" y="30511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800">
                <a:latin typeface="Calibri" pitchFamily="34" charset="0"/>
              </a:rPr>
              <a:t>El Project Management Institute (Instituto de Administración de Proyectos).</a:t>
            </a:r>
          </a:p>
        </p:txBody>
      </p:sp>
      <p:sp>
        <p:nvSpPr>
          <p:cNvPr id="4100" name="1 Título"/>
          <p:cNvSpPr txBox="1">
            <a:spLocks/>
          </p:cNvSpPr>
          <p:nvPr/>
        </p:nvSpPr>
        <p:spPr bwMode="auto">
          <a:xfrm>
            <a:off x="1390650" y="534828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800">
                <a:latin typeface="Calibri" pitchFamily="34" charset="0"/>
              </a:rPr>
              <a:t>PMBOK Guide: Guía del Cuerpo de Conocimientos 			     de la Administración de Proyectos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89A6EB5-07AC-45CE-9D92-2CFC3BF925A4}" type="datetime1">
              <a:rPr lang="es-ES" altLang="es-CR" sz="1200">
                <a:solidFill>
                  <a:schemeClr val="hlink"/>
                </a:solidFill>
              </a:rPr>
              <a:pPr eaLnBrk="1" hangingPunct="1"/>
              <a:t>20/10/2013</a:t>
            </a:fld>
            <a:endParaRPr lang="es-ES" altLang="es-CR" sz="1200">
              <a:solidFill>
                <a:schemeClr val="hlink"/>
              </a:solidFill>
            </a:endParaRPr>
          </a:p>
        </p:txBody>
      </p:sp>
      <p:sp>
        <p:nvSpPr>
          <p:cNvPr id="31747" name="Slide Number Placeholder 4"/>
          <p:cNvSpPr txBox="1">
            <a:spLocks noGrp="1"/>
          </p:cNvSpPr>
          <p:nvPr/>
        </p:nvSpPr>
        <p:spPr bwMode="auto">
          <a:xfrm>
            <a:off x="7740650" y="6400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7A9ADB8-9175-498A-B46B-930D9402B3FE}" type="slidenum">
              <a:rPr lang="es-ES" altLang="es-CR" sz="1200">
                <a:solidFill>
                  <a:schemeClr val="hlink"/>
                </a:solidFill>
              </a:rPr>
              <a:pPr algn="r" eaLnBrk="1" hangingPunct="1"/>
              <a:t>30</a:t>
            </a:fld>
            <a:endParaRPr lang="es-ES" altLang="es-CR" sz="1200">
              <a:solidFill>
                <a:schemeClr val="hlink"/>
              </a:solidFill>
            </a:endParaRPr>
          </a:p>
        </p:txBody>
      </p:sp>
      <p:sp>
        <p:nvSpPr>
          <p:cNvPr id="31748" name="Rectangle 2"/>
          <p:cNvSpPr txBox="1">
            <a:spLocks noChangeArrowheads="1"/>
          </p:cNvSpPr>
          <p:nvPr/>
        </p:nvSpPr>
        <p:spPr bwMode="auto">
          <a:xfrm>
            <a:off x="-22225" y="1276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CR" altLang="es-CR" sz="3400" b="1">
                <a:latin typeface="Arial Narrow" pitchFamily="34" charset="0"/>
              </a:rPr>
              <a:t>Casos de Negocios</a:t>
            </a:r>
            <a:br>
              <a:rPr lang="es-CR" altLang="es-CR" sz="3400" b="1">
                <a:latin typeface="Arial Narrow" pitchFamily="34" charset="0"/>
              </a:rPr>
            </a:br>
            <a:endParaRPr lang="es-ES" altLang="es-CR" sz="3400" b="1">
              <a:latin typeface="Arial Narrow" pitchFamily="34" charset="0"/>
            </a:endParaRPr>
          </a:p>
        </p:txBody>
      </p:sp>
      <p:sp>
        <p:nvSpPr>
          <p:cNvPr id="7" name="Rectangle 3"/>
          <p:cNvSpPr txBox="1">
            <a:spLocks noChangeArrowheads="1"/>
          </p:cNvSpPr>
          <p:nvPr/>
        </p:nvSpPr>
        <p:spPr>
          <a:xfrm>
            <a:off x="554038" y="2284413"/>
            <a:ext cx="4030662" cy="4241800"/>
          </a:xfrm>
          <a:prstGeom prst="rect">
            <a:avLst/>
          </a:prstGeom>
        </p:spPr>
        <p:txBody>
          <a:bodyPr>
            <a:normAutofit fontScale="850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Arial" charset="0"/>
              <a:buNone/>
              <a:defRPr/>
            </a:pPr>
            <a:r>
              <a:rPr lang="es-ES" sz="2900" b="1" dirty="0" smtClean="0">
                <a:latin typeface="Arial Narrow" pitchFamily="34" charset="0"/>
              </a:rPr>
              <a:t>D</a:t>
            </a:r>
            <a:r>
              <a:rPr lang="es-CR" sz="2900" b="1" dirty="0" err="1" smtClean="0">
                <a:latin typeface="Arial Narrow" pitchFamily="34" charset="0"/>
              </a:rPr>
              <a:t>emanda</a:t>
            </a:r>
            <a:r>
              <a:rPr lang="es-CR" sz="2900" b="1" dirty="0" smtClean="0">
                <a:latin typeface="Arial Narrow" pitchFamily="34" charset="0"/>
              </a:rPr>
              <a:t> del mercado. </a:t>
            </a:r>
            <a:r>
              <a:rPr lang="es-CR" sz="2900" dirty="0" smtClean="0">
                <a:latin typeface="Arial Narrow" pitchFamily="34" charset="0"/>
              </a:rPr>
              <a:t>Una compañía automovilística autoriza un proyecto para construir autos híbridos en respuesta a la escasez o aumento de precio de este combustible.</a:t>
            </a:r>
          </a:p>
          <a:p>
            <a:pPr algn="just">
              <a:lnSpc>
                <a:spcPct val="90000"/>
              </a:lnSpc>
              <a:defRPr/>
            </a:pPr>
            <a:endParaRPr lang="es-CR" sz="2900" dirty="0" smtClean="0">
              <a:latin typeface="Arial Narrow" pitchFamily="34" charset="0"/>
            </a:endParaRPr>
          </a:p>
          <a:p>
            <a:pPr marL="0" indent="0" algn="just">
              <a:lnSpc>
                <a:spcPct val="90000"/>
              </a:lnSpc>
              <a:buFont typeface="Arial" charset="0"/>
              <a:buNone/>
              <a:defRPr/>
            </a:pPr>
            <a:r>
              <a:rPr lang="es-CR" sz="2900" b="1" dirty="0" smtClean="0">
                <a:latin typeface="Arial Narrow" pitchFamily="34" charset="0"/>
              </a:rPr>
              <a:t>Necesidad organizacional. </a:t>
            </a:r>
            <a:r>
              <a:rPr lang="es-CR" sz="2900" dirty="0" smtClean="0">
                <a:latin typeface="Arial Narrow" pitchFamily="34" charset="0"/>
              </a:rPr>
              <a:t>Una empresa capacitadora autoriza un proyecto de creación de un nuevo curso para incrementar sus ganancias.</a:t>
            </a:r>
          </a:p>
          <a:p>
            <a:pPr marL="495300" indent="-495300" algn="just">
              <a:lnSpc>
                <a:spcPct val="90000"/>
              </a:lnSpc>
              <a:buFont typeface="Wingdings" pitchFamily="2" charset="2"/>
              <a:buNone/>
              <a:defRPr/>
            </a:pPr>
            <a:endParaRPr lang="es-CR" sz="1900" dirty="0" smtClean="0">
              <a:latin typeface="Arial Narrow" pitchFamily="34" charset="0"/>
            </a:endParaRPr>
          </a:p>
          <a:p>
            <a:pPr lvl="1" algn="just">
              <a:lnSpc>
                <a:spcPct val="90000"/>
              </a:lnSpc>
              <a:buFont typeface="Wingdings" pitchFamily="2" charset="2"/>
              <a:buNone/>
              <a:defRPr/>
            </a:pPr>
            <a:endParaRPr lang="es-ES" sz="2000" dirty="0" smtClean="0">
              <a:latin typeface="Arial Narrow" pitchFamily="34" charset="0"/>
            </a:endParaRPr>
          </a:p>
          <a:p>
            <a:pPr marL="495300" indent="-495300" algn="just">
              <a:lnSpc>
                <a:spcPct val="90000"/>
              </a:lnSpc>
              <a:buFont typeface="Wingdings" pitchFamily="2" charset="2"/>
              <a:buChar char="q"/>
              <a:defRPr/>
            </a:pPr>
            <a:endParaRPr lang="es-CR" sz="1900" dirty="0" smtClean="0">
              <a:latin typeface="Arial Narrow" pitchFamily="34" charset="0"/>
            </a:endParaRPr>
          </a:p>
          <a:p>
            <a:pPr marL="495300" indent="-495300" algn="just">
              <a:lnSpc>
                <a:spcPct val="90000"/>
              </a:lnSpc>
              <a:buFont typeface="Wingdings" pitchFamily="2" charset="2"/>
              <a:buChar char="q"/>
              <a:defRPr/>
            </a:pPr>
            <a:endParaRPr lang="es-CR" sz="1900" dirty="0" smtClean="0">
              <a:latin typeface="Arial Narrow" pitchFamily="34" charset="0"/>
            </a:endParaRPr>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a:latin typeface="Arial Narrow" pitchFamily="34" charset="0"/>
            </a:endParaRPr>
          </a:p>
        </p:txBody>
      </p:sp>
      <p:pic>
        <p:nvPicPr>
          <p:cNvPr id="31750" name="3 Imagen" descr="hybrid_car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2284413"/>
            <a:ext cx="41433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9520EE1-7A66-4149-8A43-AA54E0444C9E}" type="datetime1">
              <a:rPr lang="es-ES" altLang="es-CR" sz="1200">
                <a:solidFill>
                  <a:schemeClr val="hlink"/>
                </a:solidFill>
              </a:rPr>
              <a:pPr eaLnBrk="1" hangingPunct="1"/>
              <a:t>20/10/2013</a:t>
            </a:fld>
            <a:endParaRPr lang="es-ES" altLang="es-CR" sz="1200">
              <a:solidFill>
                <a:schemeClr val="hlink"/>
              </a:solidFill>
            </a:endParaRPr>
          </a:p>
        </p:txBody>
      </p:sp>
      <p:sp>
        <p:nvSpPr>
          <p:cNvPr id="32771"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66B6A04-9CEC-4CC3-8D4B-4AE63F6819A5}" type="slidenum">
              <a:rPr lang="es-ES" altLang="es-CR" sz="1200">
                <a:solidFill>
                  <a:schemeClr val="hlink"/>
                </a:solidFill>
              </a:rPr>
              <a:pPr algn="r" eaLnBrk="1" hangingPunct="1"/>
              <a:t>31</a:t>
            </a:fld>
            <a:endParaRPr lang="es-ES" altLang="es-CR" sz="1200">
              <a:solidFill>
                <a:schemeClr val="hlink"/>
              </a:solidFill>
            </a:endParaRPr>
          </a:p>
        </p:txBody>
      </p:sp>
      <p:sp>
        <p:nvSpPr>
          <p:cNvPr id="32772" name="Rectangle 2"/>
          <p:cNvSpPr txBox="1">
            <a:spLocks noChangeArrowheads="1"/>
          </p:cNvSpPr>
          <p:nvPr/>
        </p:nvSpPr>
        <p:spPr bwMode="auto">
          <a:xfrm>
            <a:off x="-323850" y="11604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CR" altLang="es-CR" sz="3400" b="1">
                <a:latin typeface="Arial Narrow" pitchFamily="34" charset="0"/>
              </a:rPr>
              <a:t>Casos de Negocios</a:t>
            </a:r>
            <a:br>
              <a:rPr lang="es-CR" altLang="es-CR" sz="3400" b="1">
                <a:latin typeface="Arial Narrow" pitchFamily="34" charset="0"/>
              </a:rPr>
            </a:br>
            <a:endParaRPr lang="es-ES" altLang="es-CR" sz="3400" b="1">
              <a:latin typeface="Arial Narrow" pitchFamily="34" charset="0"/>
            </a:endParaRPr>
          </a:p>
        </p:txBody>
      </p:sp>
      <p:sp>
        <p:nvSpPr>
          <p:cNvPr id="5" name="Rectangle 3"/>
          <p:cNvSpPr txBox="1">
            <a:spLocks noChangeArrowheads="1"/>
          </p:cNvSpPr>
          <p:nvPr/>
        </p:nvSpPr>
        <p:spPr>
          <a:xfrm>
            <a:off x="622300" y="2168525"/>
            <a:ext cx="3876675" cy="4313238"/>
          </a:xfrm>
          <a:prstGeom prst="rect">
            <a:avLst/>
          </a:prstGeom>
        </p:spPr>
        <p:txBody>
          <a:bodyPr>
            <a:normAutofit fontScale="8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Arial" charset="0"/>
              <a:buNone/>
              <a:defRPr/>
            </a:pPr>
            <a:r>
              <a:rPr lang="es-CR" sz="2900" b="1" smtClean="0">
                <a:latin typeface="Arial Narrow" pitchFamily="34" charset="0"/>
              </a:rPr>
              <a:t>Requisito legal. </a:t>
            </a:r>
            <a:r>
              <a:rPr lang="es-CR" sz="2900" smtClean="0">
                <a:latin typeface="Arial Narrow" pitchFamily="34" charset="0"/>
              </a:rPr>
              <a:t>Una empresa fabricante de pintura autoriza un proyecto para establecer procedimientos para el tratado de los desechos tóxicos de la pintura en virtud de la aprobación de una nueva regulación.</a:t>
            </a:r>
          </a:p>
          <a:p>
            <a:pPr algn="just">
              <a:lnSpc>
                <a:spcPct val="90000"/>
              </a:lnSpc>
              <a:defRPr/>
            </a:pPr>
            <a:endParaRPr lang="es-CR" sz="2900" smtClean="0">
              <a:latin typeface="Arial Narrow" pitchFamily="34" charset="0"/>
            </a:endParaRPr>
          </a:p>
          <a:p>
            <a:pPr marL="0" indent="0" algn="just">
              <a:lnSpc>
                <a:spcPct val="90000"/>
              </a:lnSpc>
              <a:buFont typeface="Arial" charset="0"/>
              <a:buNone/>
              <a:defRPr/>
            </a:pPr>
            <a:r>
              <a:rPr lang="es-CR" sz="2900" b="1" smtClean="0">
                <a:latin typeface="Arial Narrow" pitchFamily="34" charset="0"/>
              </a:rPr>
              <a:t>Impacto ecológico. </a:t>
            </a:r>
            <a:r>
              <a:rPr lang="es-CR" sz="2900" smtClean="0">
                <a:latin typeface="Arial Narrow" pitchFamily="34" charset="0"/>
              </a:rPr>
              <a:t>Una compañía inmobiliaria autoriza la inclusión de una planta de tratamiento en su proyecto de condominios para mitigar el impacto al ambiente.</a:t>
            </a:r>
          </a:p>
          <a:p>
            <a:pPr marL="495300" indent="-495300" algn="just">
              <a:lnSpc>
                <a:spcPct val="80000"/>
              </a:lnSpc>
              <a:buFont typeface="Wingdings" pitchFamily="2" charset="2"/>
              <a:buNone/>
              <a:defRPr/>
            </a:pPr>
            <a:endParaRPr lang="es-CR" sz="2200" smtClean="0">
              <a:latin typeface="Arial Narrow" pitchFamily="34" charset="0"/>
            </a:endParaRPr>
          </a:p>
          <a:p>
            <a:pPr lvl="1" algn="just">
              <a:lnSpc>
                <a:spcPct val="80000"/>
              </a:lnSpc>
              <a:buFont typeface="Wingdings" pitchFamily="2" charset="2"/>
              <a:buNone/>
              <a:defRPr/>
            </a:pPr>
            <a:endParaRPr lang="es-ES" sz="2200" smtClean="0">
              <a:latin typeface="Arial Narrow" pitchFamily="34" charset="0"/>
            </a:endParaRPr>
          </a:p>
          <a:p>
            <a:pPr marL="495300" indent="-495300" algn="just">
              <a:lnSpc>
                <a:spcPct val="80000"/>
              </a:lnSpc>
              <a:buFont typeface="Wingdings" pitchFamily="2" charset="2"/>
              <a:buChar char="q"/>
              <a:defRPr/>
            </a:pPr>
            <a:endParaRPr lang="es-CR" sz="2200" smtClean="0">
              <a:latin typeface="Arial Narrow" pitchFamily="34" charset="0"/>
            </a:endParaRPr>
          </a:p>
          <a:p>
            <a:pPr marL="495300" indent="-495300" algn="just">
              <a:lnSpc>
                <a:spcPct val="80000"/>
              </a:lnSpc>
              <a:buFont typeface="Wingdings" pitchFamily="2" charset="2"/>
              <a:buChar char="q"/>
              <a:defRPr/>
            </a:pPr>
            <a:endParaRPr lang="es-CR" sz="2200" smtClean="0">
              <a:latin typeface="Arial Narrow" pitchFamily="34" charset="0"/>
            </a:endParaRPr>
          </a:p>
          <a:p>
            <a:pPr marL="495300" indent="-495300" algn="just">
              <a:lnSpc>
                <a:spcPct val="80000"/>
              </a:lnSpc>
              <a:buFont typeface="Wingdings" pitchFamily="2" charset="2"/>
              <a:buChar char="q"/>
              <a:defRPr/>
            </a:pPr>
            <a:endParaRPr lang="es-ES" sz="2600" smtClean="0">
              <a:latin typeface="Arial Narrow" pitchFamily="34" charset="0"/>
            </a:endParaRPr>
          </a:p>
          <a:p>
            <a:pPr marL="495300" indent="-495300">
              <a:lnSpc>
                <a:spcPct val="80000"/>
              </a:lnSpc>
              <a:buFont typeface="Wingdings" pitchFamily="2" charset="2"/>
              <a:buChar char="q"/>
              <a:defRPr/>
            </a:pPr>
            <a:endParaRPr lang="es-ES" sz="2600" dirty="0">
              <a:latin typeface="Arial Narrow" pitchFamily="34" charset="0"/>
            </a:endParaRPr>
          </a:p>
        </p:txBody>
      </p:sp>
      <p:pic>
        <p:nvPicPr>
          <p:cNvPr id="32774" name="3 Imagen" descr="2lngwh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024063"/>
            <a:ext cx="4071937"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txBox="1">
            <a:spLocks noGrp="1"/>
          </p:cNvSpPr>
          <p:nvPr/>
        </p:nvSpPr>
        <p:spPr bwMode="auto">
          <a:xfrm>
            <a:off x="8085138" y="64611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16A4B4E-A826-4D3D-930C-8C0511D04E9F}" type="datetime1">
              <a:rPr lang="es-ES" altLang="es-CR" sz="1200">
                <a:solidFill>
                  <a:schemeClr val="hlink"/>
                </a:solidFill>
              </a:rPr>
              <a:pPr eaLnBrk="1" hangingPunct="1"/>
              <a:t>20/10/2013</a:t>
            </a:fld>
            <a:endParaRPr lang="es-ES" altLang="es-CR" sz="1200">
              <a:solidFill>
                <a:schemeClr val="hlink"/>
              </a:solidFill>
            </a:endParaRPr>
          </a:p>
        </p:txBody>
      </p:sp>
      <p:sp>
        <p:nvSpPr>
          <p:cNvPr id="33795" name="Slide Number Placeholder 4"/>
          <p:cNvSpPr txBox="1">
            <a:spLocks noGrp="1"/>
          </p:cNvSpPr>
          <p:nvPr/>
        </p:nvSpPr>
        <p:spPr bwMode="auto">
          <a:xfrm>
            <a:off x="7742238" y="621823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5574F52-A5BE-4E4B-A8D8-95612BFF020B}" type="slidenum">
              <a:rPr lang="es-ES" altLang="es-CR" sz="1200">
                <a:solidFill>
                  <a:schemeClr val="hlink"/>
                </a:solidFill>
              </a:rPr>
              <a:pPr algn="r" eaLnBrk="1" hangingPunct="1"/>
              <a:t>32</a:t>
            </a:fld>
            <a:endParaRPr lang="es-ES" altLang="es-CR" sz="1200">
              <a:solidFill>
                <a:schemeClr val="hlink"/>
              </a:solidFill>
            </a:endParaRPr>
          </a:p>
        </p:txBody>
      </p:sp>
      <p:sp>
        <p:nvSpPr>
          <p:cNvPr id="4" name="3 Rectángulo"/>
          <p:cNvSpPr/>
          <p:nvPr/>
        </p:nvSpPr>
        <p:spPr>
          <a:xfrm>
            <a:off x="323850" y="2524125"/>
            <a:ext cx="4392613" cy="3538538"/>
          </a:xfrm>
          <a:prstGeom prst="rect">
            <a:avLst/>
          </a:prstGeom>
        </p:spPr>
        <p:txBody>
          <a:bodyPr>
            <a:spAutoFit/>
          </a:bodyPr>
          <a:lstStyle/>
          <a:p>
            <a:pPr algn="just">
              <a:defRPr/>
            </a:pPr>
            <a:r>
              <a:rPr lang="es-CR" sz="2800" dirty="0">
                <a:latin typeface="+mj-lt"/>
                <a:ea typeface="+mj-ea"/>
                <a:cs typeface="+mj-cs"/>
              </a:rPr>
              <a:t>Esfuerzos permanentes que producen salidas repetitivas, con recursos asignados para realizar básicamente el mismo conjunto de tareas, según las normas institucionalizadas, en un ciclo de vida de producto.</a:t>
            </a:r>
          </a:p>
        </p:txBody>
      </p:sp>
      <p:sp>
        <p:nvSpPr>
          <p:cNvPr id="5" name="4 Rectángulo"/>
          <p:cNvSpPr/>
          <p:nvPr/>
        </p:nvSpPr>
        <p:spPr>
          <a:xfrm>
            <a:off x="250825" y="1849438"/>
            <a:ext cx="8328025" cy="523875"/>
          </a:xfrm>
          <a:prstGeom prst="rect">
            <a:avLst/>
          </a:prstGeom>
        </p:spPr>
        <p:txBody>
          <a:bodyPr>
            <a:spAutoFit/>
          </a:bodyPr>
          <a:lstStyle/>
          <a:p>
            <a:pPr>
              <a:defRPr/>
            </a:pPr>
            <a:r>
              <a:rPr lang="es-CR" sz="2800" b="1" dirty="0">
                <a:latin typeface="+mj-lt"/>
                <a:ea typeface="+mj-ea"/>
                <a:cs typeface="+mj-cs"/>
              </a:rPr>
              <a:t>¿Qué es un trabajo operativo?</a:t>
            </a:r>
          </a:p>
        </p:txBody>
      </p:sp>
      <p:pic>
        <p:nvPicPr>
          <p:cNvPr id="33798" name="Picture 6" descr="call-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225" y="2036763"/>
            <a:ext cx="38227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BB0052-1775-4E35-A27F-E27A9EE567BA}" type="datetime1">
              <a:rPr lang="es-ES" altLang="es-CR" sz="1200">
                <a:solidFill>
                  <a:schemeClr val="hlink"/>
                </a:solidFill>
              </a:rPr>
              <a:pPr eaLnBrk="1" hangingPunct="1"/>
              <a:t>20/10/2013</a:t>
            </a:fld>
            <a:endParaRPr lang="es-ES" altLang="es-CR" sz="1200">
              <a:solidFill>
                <a:schemeClr val="hlink"/>
              </a:solidFill>
            </a:endParaRPr>
          </a:p>
        </p:txBody>
      </p:sp>
      <p:sp>
        <p:nvSpPr>
          <p:cNvPr id="3481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5D82CEB-3441-4B5F-A1E0-427E5BADF68E}" type="slidenum">
              <a:rPr lang="es-ES" altLang="es-CR" sz="1200">
                <a:solidFill>
                  <a:schemeClr val="hlink"/>
                </a:solidFill>
              </a:rPr>
              <a:pPr algn="r" eaLnBrk="1" hangingPunct="1"/>
              <a:t>33</a:t>
            </a:fld>
            <a:endParaRPr lang="es-ES" altLang="es-CR" sz="1200">
              <a:solidFill>
                <a:schemeClr val="hlink"/>
              </a:solidFill>
            </a:endParaRPr>
          </a:p>
        </p:txBody>
      </p:sp>
      <p:sp>
        <p:nvSpPr>
          <p:cNvPr id="6" name="5 Rectángulo"/>
          <p:cNvSpPr/>
          <p:nvPr/>
        </p:nvSpPr>
        <p:spPr>
          <a:xfrm>
            <a:off x="2339975" y="1527175"/>
            <a:ext cx="9361488" cy="1016000"/>
          </a:xfrm>
          <a:prstGeom prst="rect">
            <a:avLst/>
          </a:prstGeom>
        </p:spPr>
        <p:txBody>
          <a:bodyPr>
            <a:spAutoFit/>
          </a:bodyPr>
          <a:lstStyle/>
          <a:p>
            <a:pPr algn="just">
              <a:defRPr/>
            </a:pPr>
            <a:r>
              <a:rPr lang="es-CR" sz="3200" b="1" dirty="0">
                <a:latin typeface="+mj-lt"/>
                <a:ea typeface="+mj-ea"/>
                <a:cs typeface="+mj-cs"/>
              </a:rPr>
              <a:t>Restricciones del Proyecto</a:t>
            </a:r>
          </a:p>
          <a:p>
            <a:pPr>
              <a:defRPr/>
            </a:pPr>
            <a:endParaRPr lang="es-CR" sz="2800" b="1" dirty="0">
              <a:latin typeface="+mj-lt"/>
              <a:ea typeface="+mj-ea"/>
              <a:cs typeface="+mj-cs"/>
            </a:endParaRPr>
          </a:p>
        </p:txBody>
      </p:sp>
      <p:sp>
        <p:nvSpPr>
          <p:cNvPr id="7" name="6 Rectángulo"/>
          <p:cNvSpPr/>
          <p:nvPr/>
        </p:nvSpPr>
        <p:spPr>
          <a:xfrm>
            <a:off x="6875463" y="5434013"/>
            <a:ext cx="3133725" cy="1014412"/>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
        <p:nvSpPr>
          <p:cNvPr id="8" name="7 Rectángulo"/>
          <p:cNvSpPr/>
          <p:nvPr/>
        </p:nvSpPr>
        <p:spPr>
          <a:xfrm>
            <a:off x="788988" y="2336800"/>
            <a:ext cx="4737100" cy="769938"/>
          </a:xfrm>
          <a:prstGeom prst="rect">
            <a:avLst/>
          </a:prstGeom>
        </p:spPr>
        <p:txBody>
          <a:bodyPr>
            <a:spAutoFit/>
          </a:bodyPr>
          <a:lstStyle/>
          <a:p>
            <a:pPr>
              <a:defRPr/>
            </a:pPr>
            <a:r>
              <a:rPr lang="es-CR" sz="2800" b="1" dirty="0">
                <a:latin typeface="+mj-lt"/>
              </a:rPr>
              <a:t>Enfoque Tradicional</a:t>
            </a:r>
            <a:r>
              <a:rPr lang="es-CR" sz="1600" b="1" dirty="0">
                <a:latin typeface="+mj-lt"/>
              </a:rPr>
              <a:t/>
            </a:r>
            <a:br>
              <a:rPr lang="es-CR" sz="1600" b="1" dirty="0">
                <a:latin typeface="+mj-lt"/>
              </a:rPr>
            </a:br>
            <a:endParaRPr lang="es-CR" sz="1600" dirty="0">
              <a:latin typeface="+mj-lt"/>
            </a:endParaRPr>
          </a:p>
        </p:txBody>
      </p:sp>
      <p:sp>
        <p:nvSpPr>
          <p:cNvPr id="9" name="8 Rectángulo"/>
          <p:cNvSpPr/>
          <p:nvPr/>
        </p:nvSpPr>
        <p:spPr>
          <a:xfrm>
            <a:off x="5526088" y="2300288"/>
            <a:ext cx="4737100" cy="769937"/>
          </a:xfrm>
          <a:prstGeom prst="rect">
            <a:avLst/>
          </a:prstGeom>
        </p:spPr>
        <p:txBody>
          <a:bodyPr>
            <a:spAutoFit/>
          </a:bodyPr>
          <a:lstStyle/>
          <a:p>
            <a:pPr>
              <a:defRPr/>
            </a:pPr>
            <a:r>
              <a:rPr lang="es-CR" sz="2800" b="1" dirty="0">
                <a:latin typeface="+mj-lt"/>
              </a:rPr>
              <a:t>Enfoque Actual</a:t>
            </a:r>
            <a:r>
              <a:rPr lang="es-CR" sz="1600" b="1" dirty="0">
                <a:latin typeface="+mj-lt"/>
              </a:rPr>
              <a:t/>
            </a:r>
            <a:br>
              <a:rPr lang="es-CR" sz="1600" b="1" dirty="0">
                <a:latin typeface="+mj-lt"/>
              </a:rPr>
            </a:br>
            <a:endParaRPr lang="es-CR" sz="1600" dirty="0">
              <a:latin typeface="+mj-lt"/>
            </a:endParaRPr>
          </a:p>
        </p:txBody>
      </p:sp>
      <p:pic>
        <p:nvPicPr>
          <p:cNvPr id="348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2762250"/>
            <a:ext cx="3749675"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763" y="2847975"/>
            <a:ext cx="3235325" cy="266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978150" y="5461000"/>
            <a:ext cx="3133725"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533400" y="1031875"/>
            <a:ext cx="8229600" cy="1143000"/>
          </a:xfrm>
        </p:spPr>
        <p:txBody>
          <a:bodyPr/>
          <a:lstStyle/>
          <a:p>
            <a:pPr eaLnBrk="1" hangingPunct="1"/>
            <a:r>
              <a:rPr lang="en-US" altLang="es-CR" smtClean="0">
                <a:ea typeface="ＭＳ Ｐゴシック" pitchFamily="34" charset="-128"/>
              </a:rPr>
              <a:t>Restricciones</a:t>
            </a:r>
          </a:p>
        </p:txBody>
      </p:sp>
      <p:sp>
        <p:nvSpPr>
          <p:cNvPr id="35843" name="Content Placeholder 2"/>
          <p:cNvSpPr>
            <a:spLocks noGrp="1"/>
          </p:cNvSpPr>
          <p:nvPr>
            <p:ph idx="4294967295"/>
          </p:nvPr>
        </p:nvSpPr>
        <p:spPr>
          <a:xfrm>
            <a:off x="533400" y="2357438"/>
            <a:ext cx="8229600" cy="4525962"/>
          </a:xfrm>
        </p:spPr>
        <p:txBody>
          <a:bodyPr/>
          <a:lstStyle/>
          <a:p>
            <a:pPr marL="0" indent="0" algn="just" eaLnBrk="1" hangingPunct="1">
              <a:buFont typeface="Arial" charset="0"/>
              <a:buNone/>
            </a:pPr>
            <a:r>
              <a:rPr lang="en-US" altLang="es-CR" smtClean="0">
                <a:ea typeface="ＭＳ Ｐゴシック" pitchFamily="34" charset="-128"/>
              </a:rPr>
              <a:t>Restricciones son un estado o sentido de ver restringido un curso de acción o inacción dado. Una restricción o limitación aplicable, interna o externa al proyecto que afectará el desempeño del proyecto o proceso.</a:t>
            </a:r>
          </a:p>
        </p:txBody>
      </p:sp>
      <p:sp>
        <p:nvSpPr>
          <p:cNvPr id="35844"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9A27C3E-E0CD-46D7-AFA6-705777062209}" type="slidenum">
              <a:rPr lang="es-ES" altLang="es-CR" sz="1200">
                <a:solidFill>
                  <a:schemeClr val="hlink"/>
                </a:solidFill>
                <a:ea typeface="ＭＳ Ｐゴシック" pitchFamily="34" charset="-128"/>
              </a:rPr>
              <a:pPr algn="r" eaLnBrk="1" hangingPunct="1"/>
              <a:t>34</a:t>
            </a:fld>
            <a:endParaRPr lang="es-ES" altLang="es-CR" sz="1200">
              <a:solidFill>
                <a:schemeClr val="hlink"/>
              </a:solidFill>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1328738" y="411638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6" name="5 Rectángulo"/>
          <p:cNvSpPr/>
          <p:nvPr/>
        </p:nvSpPr>
        <p:spPr>
          <a:xfrm>
            <a:off x="179388" y="1644650"/>
            <a:ext cx="8856662" cy="3970338"/>
          </a:xfrm>
          <a:prstGeom prst="rect">
            <a:avLst/>
          </a:prstGeom>
        </p:spPr>
        <p:txBody>
          <a:bodyPr>
            <a:spAutoFit/>
          </a:bodyPr>
          <a:lstStyle/>
          <a:p>
            <a:pPr algn="just">
              <a:defRPr/>
            </a:pPr>
            <a:r>
              <a:rPr lang="es-CR" sz="2800" b="1" dirty="0">
                <a:latin typeface="+mj-lt"/>
                <a:ea typeface="+mj-ea"/>
                <a:cs typeface="+mj-cs"/>
              </a:rPr>
              <a:t>Factores Ambientales de la Empresa</a:t>
            </a:r>
          </a:p>
          <a:p>
            <a:pPr algn="just">
              <a:defRPr/>
            </a:pPr>
            <a:endParaRPr lang="es-CR" sz="2800" dirty="0">
              <a:latin typeface="+mj-lt"/>
              <a:ea typeface="+mj-ea"/>
              <a:cs typeface="+mj-cs"/>
            </a:endParaRPr>
          </a:p>
          <a:p>
            <a:pPr algn="just">
              <a:defRPr/>
            </a:pPr>
            <a:r>
              <a:rPr lang="es-CR" sz="2800" dirty="0">
                <a:latin typeface="+mj-lt"/>
                <a:ea typeface="+mj-ea"/>
                <a:cs typeface="+mj-cs"/>
              </a:rPr>
              <a:t>Elementos tangibles e intangibles, tanto internos como externos que rodean el éxito de un proyecto o influyen en él de cualquier organización interesada en el mismo (ej. Cultura y estructura organizacional, infraestructura, condiciones políticas, socio-económicas, de mercado, bases de datos comerciales, sistemas de información de dirección de proyectos (PMIS), etc.)</a:t>
            </a:r>
            <a:endParaRPr lang="es-CR" sz="2800" b="1" dirty="0">
              <a:latin typeface="+mj-lt"/>
              <a:ea typeface="+mj-ea"/>
              <a:cs typeface="+mj-cs"/>
            </a:endParaRPr>
          </a:p>
        </p:txBody>
      </p:sp>
      <p:sp>
        <p:nvSpPr>
          <p:cNvPr id="21508"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F812F6-5FE8-4AB1-9F3A-406380E254C7}" type="datetime1">
              <a:rPr lang="es-ES" altLang="es-CR" sz="1200">
                <a:solidFill>
                  <a:schemeClr val="hlink"/>
                </a:solidFill>
              </a:rPr>
              <a:pPr eaLnBrk="1" hangingPunct="1"/>
              <a:t>20/10/2013</a:t>
            </a:fld>
            <a:endParaRPr lang="es-ES" altLang="es-CR" sz="1200">
              <a:solidFill>
                <a:schemeClr val="hlink"/>
              </a:solidFill>
            </a:endParaRPr>
          </a:p>
        </p:txBody>
      </p:sp>
      <p:sp>
        <p:nvSpPr>
          <p:cNvPr id="21509" name="Slide Number Placeholder 4"/>
          <p:cNvSpPr txBox="1">
            <a:spLocks noGrp="1"/>
          </p:cNvSpPr>
          <p:nvPr/>
        </p:nvSpPr>
        <p:spPr bwMode="auto">
          <a:xfrm>
            <a:off x="7810500" y="6400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7DDEADF-FF60-4E08-A8FD-961E7574C13F}" type="slidenum">
              <a:rPr lang="es-ES" altLang="es-CR" sz="1200">
                <a:solidFill>
                  <a:schemeClr val="hlink"/>
                </a:solidFill>
              </a:rPr>
              <a:pPr algn="r" eaLnBrk="1" hangingPunct="1"/>
              <a:t>35</a:t>
            </a:fld>
            <a:endParaRPr lang="es-ES" altLang="es-CR" sz="1200">
              <a:solidFill>
                <a:schemeClr val="hlink"/>
              </a:solidFill>
            </a:endParaRPr>
          </a:p>
        </p:txBody>
      </p:sp>
    </p:spTree>
    <p:extLst>
      <p:ext uri="{BB962C8B-B14F-4D97-AF65-F5344CB8AC3E}">
        <p14:creationId xmlns:p14="http://schemas.microsoft.com/office/powerpoint/2010/main" val="3916909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txBox="1">
            <a:spLocks/>
          </p:cNvSpPr>
          <p:nvPr/>
        </p:nvSpPr>
        <p:spPr bwMode="auto">
          <a:xfrm>
            <a:off x="1328738" y="411638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6" name="5 Rectángulo"/>
          <p:cNvSpPr/>
          <p:nvPr/>
        </p:nvSpPr>
        <p:spPr>
          <a:xfrm>
            <a:off x="179388" y="1644650"/>
            <a:ext cx="8856662" cy="3970338"/>
          </a:xfrm>
          <a:prstGeom prst="rect">
            <a:avLst/>
          </a:prstGeom>
        </p:spPr>
        <p:txBody>
          <a:bodyPr>
            <a:spAutoFit/>
          </a:bodyPr>
          <a:lstStyle/>
          <a:p>
            <a:pPr algn="just">
              <a:defRPr/>
            </a:pPr>
            <a:r>
              <a:rPr lang="es-CR" sz="2800" b="1" dirty="0">
                <a:latin typeface="+mj-lt"/>
                <a:ea typeface="+mj-ea"/>
                <a:cs typeface="+mj-cs"/>
              </a:rPr>
              <a:t>Activos de los Procesos de la Organización</a:t>
            </a:r>
          </a:p>
          <a:p>
            <a:pPr algn="just">
              <a:defRPr/>
            </a:pPr>
            <a:endParaRPr lang="es-CR" sz="2800" dirty="0">
              <a:latin typeface="+mj-lt"/>
              <a:ea typeface="+mj-ea"/>
              <a:cs typeface="+mj-cs"/>
            </a:endParaRPr>
          </a:p>
          <a:p>
            <a:pPr marL="457200" indent="-457200" algn="just">
              <a:buFont typeface="Arial" pitchFamily="34" charset="0"/>
              <a:buChar char="•"/>
              <a:defRPr/>
            </a:pPr>
            <a:r>
              <a:rPr lang="es-CR" sz="2800" b="1" dirty="0">
                <a:latin typeface="+mj-lt"/>
                <a:ea typeface="+mj-ea"/>
                <a:cs typeface="+mj-cs"/>
              </a:rPr>
              <a:t>Procesos y procedimientos </a:t>
            </a:r>
            <a:r>
              <a:rPr lang="es-CR" sz="2800" dirty="0">
                <a:latin typeface="+mj-lt"/>
                <a:ea typeface="+mj-ea"/>
                <a:cs typeface="+mj-cs"/>
              </a:rPr>
              <a:t>de las organizaciones interesadas que pueden influenciar sobre el éxito del proyecto.</a:t>
            </a:r>
          </a:p>
          <a:p>
            <a:pPr marL="457200" indent="-457200" algn="just">
              <a:buFont typeface="Arial" pitchFamily="34" charset="0"/>
              <a:buChar char="•"/>
              <a:defRPr/>
            </a:pPr>
            <a:endParaRPr lang="es-CR" sz="2800" dirty="0">
              <a:latin typeface="+mj-lt"/>
              <a:ea typeface="+mj-ea"/>
              <a:cs typeface="+mj-cs"/>
            </a:endParaRPr>
          </a:p>
          <a:p>
            <a:pPr marL="457200" indent="-457200" algn="just">
              <a:buFont typeface="Arial" pitchFamily="34" charset="0"/>
              <a:buChar char="•"/>
              <a:defRPr/>
            </a:pPr>
            <a:r>
              <a:rPr lang="es-CR" sz="2800" b="1" dirty="0">
                <a:latin typeface="+mj-lt"/>
                <a:ea typeface="+mj-ea"/>
                <a:cs typeface="+mj-cs"/>
              </a:rPr>
              <a:t>Base corporativa de conocimientos para almacenar y recuperar la información </a:t>
            </a:r>
            <a:r>
              <a:rPr lang="es-CR" sz="2800" dirty="0">
                <a:latin typeface="+mj-lt"/>
                <a:ea typeface="+mj-ea"/>
                <a:cs typeface="+mj-cs"/>
              </a:rPr>
              <a:t>(ej. Bases de datos de las organizaciones, lecciones aprendidas, líneas base, etc.)</a:t>
            </a:r>
            <a:endParaRPr lang="es-CR" sz="2800" b="1" dirty="0">
              <a:latin typeface="+mj-lt"/>
              <a:ea typeface="+mj-ea"/>
              <a:cs typeface="+mj-cs"/>
            </a:endParaRPr>
          </a:p>
        </p:txBody>
      </p:sp>
      <p:sp>
        <p:nvSpPr>
          <p:cNvPr id="22532"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3B026A7-8DD8-4331-A0D9-4E73BD5CD3D1}" type="datetime1">
              <a:rPr lang="es-ES" altLang="es-CR" sz="1200">
                <a:solidFill>
                  <a:schemeClr val="hlink"/>
                </a:solidFill>
              </a:rPr>
              <a:pPr eaLnBrk="1" hangingPunct="1"/>
              <a:t>20/10/2013</a:t>
            </a:fld>
            <a:endParaRPr lang="es-ES" altLang="es-CR" sz="1200">
              <a:solidFill>
                <a:schemeClr val="hlink"/>
              </a:solidFill>
            </a:endParaRPr>
          </a:p>
        </p:txBody>
      </p:sp>
      <p:sp>
        <p:nvSpPr>
          <p:cNvPr id="22533" name="Slide Number Placeholder 4"/>
          <p:cNvSpPr txBox="1">
            <a:spLocks noGrp="1"/>
          </p:cNvSpPr>
          <p:nvPr/>
        </p:nvSpPr>
        <p:spPr bwMode="auto">
          <a:xfrm>
            <a:off x="7810500" y="6400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3014AED-4AA9-4926-BDA9-571223EDD462}" type="slidenum">
              <a:rPr lang="es-ES" altLang="es-CR" sz="1200">
                <a:solidFill>
                  <a:schemeClr val="hlink"/>
                </a:solidFill>
              </a:rPr>
              <a:pPr algn="r" eaLnBrk="1" hangingPunct="1"/>
              <a:t>36</a:t>
            </a:fld>
            <a:endParaRPr lang="es-ES" altLang="es-CR" sz="1200">
              <a:solidFill>
                <a:schemeClr val="hlink"/>
              </a:solidFill>
            </a:endParaRPr>
          </a:p>
        </p:txBody>
      </p:sp>
    </p:spTree>
    <p:extLst>
      <p:ext uri="{BB962C8B-B14F-4D97-AF65-F5344CB8AC3E}">
        <p14:creationId xmlns:p14="http://schemas.microsoft.com/office/powerpoint/2010/main" val="1430443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4" name="3 Título"/>
          <p:cNvSpPr>
            <a:spLocks noGrp="1"/>
          </p:cNvSpPr>
          <p:nvPr>
            <p:ph type="ctrTitle"/>
          </p:nvPr>
        </p:nvSpPr>
        <p:spPr>
          <a:xfrm>
            <a:off x="420688" y="2133600"/>
            <a:ext cx="8424862" cy="793750"/>
          </a:xfrm>
        </p:spPr>
        <p:txBody>
          <a:bodyPr/>
          <a:lstStyle/>
          <a:p>
            <a:pPr algn="l"/>
            <a:r>
              <a:rPr lang="es-CR" altLang="es-CR" sz="2400" dirty="0" smtClean="0"/>
              <a:t>A. Un programa puede contener proyectos.	</a:t>
            </a:r>
          </a:p>
        </p:txBody>
      </p:sp>
      <p:sp>
        <p:nvSpPr>
          <p:cNvPr id="5" name="3 Título"/>
          <p:cNvSpPr txBox="1">
            <a:spLocks/>
          </p:cNvSpPr>
          <p:nvPr/>
        </p:nvSpPr>
        <p:spPr bwMode="auto">
          <a:xfrm>
            <a:off x="395288" y="1557338"/>
            <a:ext cx="84248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CR" altLang="es-CR" sz="2400"/>
              <a:t>¿Cuál de las siguientes afirmaciones es FALSA?</a:t>
            </a:r>
          </a:p>
          <a:p>
            <a:pPr>
              <a:spcBef>
                <a:spcPct val="0"/>
              </a:spcBef>
              <a:buFontTx/>
              <a:buNone/>
            </a:pPr>
            <a:endParaRPr lang="es-CR" altLang="es-CR" sz="2400"/>
          </a:p>
        </p:txBody>
      </p:sp>
      <p:sp>
        <p:nvSpPr>
          <p:cNvPr id="6" name="3 Título"/>
          <p:cNvSpPr txBox="1">
            <a:spLocks/>
          </p:cNvSpPr>
          <p:nvPr/>
        </p:nvSpPr>
        <p:spPr bwMode="auto">
          <a:xfrm>
            <a:off x="420688" y="2636838"/>
            <a:ext cx="842486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R" altLang="es-CR" sz="2400" dirty="0"/>
          </a:p>
          <a:p>
            <a:pPr>
              <a:spcBef>
                <a:spcPct val="0"/>
              </a:spcBef>
              <a:buFontTx/>
              <a:buNone/>
            </a:pPr>
            <a:r>
              <a:rPr lang="es-CR" altLang="es-CR" sz="2400" dirty="0" smtClean="0"/>
              <a:t>B. Un </a:t>
            </a:r>
            <a:r>
              <a:rPr lang="es-CR" altLang="es-CR" sz="2400" dirty="0"/>
              <a:t>portafolio puede contener programas.</a:t>
            </a:r>
          </a:p>
          <a:p>
            <a:pPr>
              <a:spcBef>
                <a:spcPct val="0"/>
              </a:spcBef>
              <a:buFontTx/>
              <a:buNone/>
            </a:pPr>
            <a:endParaRPr lang="es-CR" altLang="es-CR" sz="2400" dirty="0"/>
          </a:p>
        </p:txBody>
      </p:sp>
      <p:sp>
        <p:nvSpPr>
          <p:cNvPr id="7" name="3 Título"/>
          <p:cNvSpPr txBox="1">
            <a:spLocks/>
          </p:cNvSpPr>
          <p:nvPr/>
        </p:nvSpPr>
        <p:spPr bwMode="auto">
          <a:xfrm>
            <a:off x="420688" y="3141663"/>
            <a:ext cx="84248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CR" altLang="es-CR" sz="2400" dirty="0" smtClean="0"/>
              <a:t>C. Un </a:t>
            </a:r>
            <a:r>
              <a:rPr lang="es-CR" altLang="es-CR" sz="2400" dirty="0"/>
              <a:t>programa puede contener portafolios.</a:t>
            </a:r>
          </a:p>
        </p:txBody>
      </p:sp>
      <p:sp>
        <p:nvSpPr>
          <p:cNvPr id="8" name="3 Título"/>
          <p:cNvSpPr txBox="1">
            <a:spLocks/>
          </p:cNvSpPr>
          <p:nvPr/>
        </p:nvSpPr>
        <p:spPr bwMode="auto">
          <a:xfrm>
            <a:off x="431800" y="3673475"/>
            <a:ext cx="8424863"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CR" altLang="es-CR" sz="2400" dirty="0" smtClean="0"/>
              <a:t>D. Un </a:t>
            </a:r>
            <a:r>
              <a:rPr lang="es-CR" altLang="es-CR" sz="2400" dirty="0"/>
              <a:t>portafolio puede contener proyectos.</a:t>
            </a:r>
          </a:p>
        </p:txBody>
      </p:sp>
      <p:sp>
        <p:nvSpPr>
          <p:cNvPr id="9" name="3 Título"/>
          <p:cNvSpPr txBox="1">
            <a:spLocks/>
          </p:cNvSpPr>
          <p:nvPr/>
        </p:nvSpPr>
        <p:spPr bwMode="auto">
          <a:xfrm>
            <a:off x="395288" y="5018088"/>
            <a:ext cx="84248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b="1" dirty="0"/>
              <a:t>Retroalimentación:</a:t>
            </a:r>
            <a:r>
              <a:rPr lang="es-CR" altLang="es-CR" sz="2400" dirty="0"/>
              <a:t> Un programa contiene proyectos, no portafolios. Un portafolio puede contener ambos, proyectos y programas.</a:t>
            </a:r>
          </a:p>
          <a:p>
            <a:pPr>
              <a:spcBef>
                <a:spcPct val="0"/>
              </a:spcBef>
              <a:buFontTx/>
              <a:buNone/>
            </a:pPr>
            <a:endParaRPr lang="es-CR" altLang="es-CR" sz="2400" dirty="0"/>
          </a:p>
        </p:txBody>
      </p:sp>
      <p:sp>
        <p:nvSpPr>
          <p:cNvPr id="11" name="3 Título"/>
          <p:cNvSpPr txBox="1">
            <a:spLocks/>
          </p:cNvSpPr>
          <p:nvPr/>
        </p:nvSpPr>
        <p:spPr bwMode="auto">
          <a:xfrm>
            <a:off x="395288" y="5811838"/>
            <a:ext cx="84248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CR" altLang="es-CR" sz="2400" dirty="0" smtClean="0"/>
              <a:t>C. Un </a:t>
            </a:r>
            <a:r>
              <a:rPr lang="es-CR" altLang="es-CR" sz="2400" dirty="0"/>
              <a:t>programa puede contener portafolios.</a:t>
            </a:r>
          </a:p>
        </p:txBody>
      </p:sp>
    </p:spTree>
    <p:extLst>
      <p:ext uri="{BB962C8B-B14F-4D97-AF65-F5344CB8AC3E}">
        <p14:creationId xmlns:p14="http://schemas.microsoft.com/office/powerpoint/2010/main" val="1060848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n-US" altLang="es-CR" sz="2400" dirty="0"/>
              <a:t>¿</a:t>
            </a:r>
            <a:r>
              <a:rPr lang="en-US" altLang="es-CR" sz="2400" dirty="0" err="1"/>
              <a:t>Cuál</a:t>
            </a:r>
            <a:r>
              <a:rPr lang="en-US" altLang="es-CR" sz="2400" dirty="0"/>
              <a:t> de </a:t>
            </a:r>
            <a:r>
              <a:rPr lang="en-US" altLang="es-CR" sz="2400" dirty="0" err="1"/>
              <a:t>las</a:t>
            </a:r>
            <a:r>
              <a:rPr lang="en-US" altLang="es-CR" sz="2400" dirty="0"/>
              <a:t> </a:t>
            </a:r>
            <a:r>
              <a:rPr lang="en-US" altLang="es-CR" sz="2400" dirty="0" err="1"/>
              <a:t>siguientes</a:t>
            </a:r>
            <a:r>
              <a:rPr lang="en-US" altLang="es-CR" sz="2400" dirty="0"/>
              <a:t> </a:t>
            </a:r>
            <a:r>
              <a:rPr lang="en-US" altLang="es-CR" sz="2400" dirty="0" err="1"/>
              <a:t>es</a:t>
            </a:r>
            <a:r>
              <a:rPr lang="en-US" altLang="es-CR" sz="2400" dirty="0"/>
              <a:t> </a:t>
            </a:r>
            <a:r>
              <a:rPr lang="en-US" altLang="es-CR" sz="2400" dirty="0" err="1"/>
              <a:t>una</a:t>
            </a:r>
            <a:r>
              <a:rPr lang="en-US" altLang="es-CR" sz="2400" dirty="0"/>
              <a:t> </a:t>
            </a:r>
            <a:r>
              <a:rPr lang="en-US" altLang="es-CR" sz="2400" dirty="0" err="1"/>
              <a:t>clasificación</a:t>
            </a:r>
            <a:r>
              <a:rPr lang="en-US" altLang="es-CR" sz="2400" dirty="0"/>
              <a:t> INCORRECTA de </a:t>
            </a:r>
            <a:r>
              <a:rPr lang="en-US" altLang="es-CR" sz="2400" dirty="0" err="1"/>
              <a:t>trabajo</a:t>
            </a:r>
            <a:r>
              <a:rPr lang="en-US" altLang="es-CR" sz="2400" dirty="0"/>
              <a:t> </a:t>
            </a:r>
            <a:r>
              <a:rPr lang="en-US" altLang="es-CR" sz="2400" dirty="0" err="1"/>
              <a:t>para</a:t>
            </a:r>
            <a:r>
              <a:rPr lang="en-US" altLang="es-CR" sz="2400" dirty="0"/>
              <a:t> un </a:t>
            </a:r>
            <a:r>
              <a:rPr lang="en-US" altLang="es-CR" sz="2400" dirty="0" err="1"/>
              <a:t>estudio</a:t>
            </a:r>
            <a:r>
              <a:rPr lang="en-US" altLang="es-CR" sz="2400" dirty="0"/>
              <a:t> de </a:t>
            </a:r>
            <a:r>
              <a:rPr lang="en-US" altLang="es-CR" sz="2400" dirty="0" err="1"/>
              <a:t>factibilidad</a:t>
            </a:r>
            <a:r>
              <a:rPr lang="en-US" altLang="es-CR" sz="2400" dirty="0"/>
              <a:t>?</a:t>
            </a:r>
            <a:endParaRPr lang="es-CR" altLang="es-CR" sz="2400" dirty="0"/>
          </a:p>
          <a:p>
            <a:pPr marL="457200" indent="-457200" algn="just">
              <a:spcBef>
                <a:spcPct val="0"/>
              </a:spcBef>
              <a:buFont typeface="+mj-lt"/>
              <a:buAutoNum type="alphaUcPeriod"/>
            </a:pPr>
            <a:r>
              <a:rPr lang="en-US" altLang="es-CR" sz="2400" dirty="0"/>
              <a:t>Un </a:t>
            </a:r>
            <a:r>
              <a:rPr lang="en-US" altLang="es-CR" sz="2400" dirty="0" err="1"/>
              <a:t>estudio</a:t>
            </a:r>
            <a:r>
              <a:rPr lang="en-US" altLang="es-CR" sz="2400" dirty="0"/>
              <a:t> de </a:t>
            </a:r>
            <a:r>
              <a:rPr lang="en-US" altLang="es-CR" sz="2400" dirty="0" err="1"/>
              <a:t>factibilidad</a:t>
            </a:r>
            <a:r>
              <a:rPr lang="en-US" altLang="es-CR" sz="2400" dirty="0"/>
              <a:t> </a:t>
            </a:r>
            <a:r>
              <a:rPr lang="en-US" altLang="es-CR" sz="2400" dirty="0" err="1"/>
              <a:t>puede</a:t>
            </a:r>
            <a:r>
              <a:rPr lang="en-US" altLang="es-CR" sz="2400" dirty="0"/>
              <a:t> </a:t>
            </a:r>
            <a:r>
              <a:rPr lang="en-US" altLang="es-CR" sz="2400" dirty="0" err="1"/>
              <a:t>ser</a:t>
            </a:r>
            <a:r>
              <a:rPr lang="en-US" altLang="es-CR" sz="2400" dirty="0"/>
              <a:t> </a:t>
            </a:r>
            <a:r>
              <a:rPr lang="en-US" altLang="es-CR" sz="2400" dirty="0" err="1"/>
              <a:t>considerado</a:t>
            </a:r>
            <a:r>
              <a:rPr lang="en-US" altLang="es-CR" sz="2400" dirty="0"/>
              <a:t> </a:t>
            </a:r>
            <a:r>
              <a:rPr lang="en-US" altLang="es-CR" sz="2400" dirty="0" err="1"/>
              <a:t>como</a:t>
            </a:r>
            <a:r>
              <a:rPr lang="en-US" altLang="es-CR" sz="2400" dirty="0"/>
              <a:t> un </a:t>
            </a:r>
            <a:r>
              <a:rPr lang="en-US" altLang="es-CR" sz="2400" dirty="0" err="1"/>
              <a:t>proyecto</a:t>
            </a:r>
            <a:r>
              <a:rPr lang="en-US" altLang="es-CR" sz="2400" dirty="0"/>
              <a:t> </a:t>
            </a:r>
            <a:r>
              <a:rPr lang="en-US" altLang="es-CR" sz="2400" dirty="0" err="1"/>
              <a:t>independiente</a:t>
            </a:r>
            <a:r>
              <a:rPr lang="en-US" altLang="es-CR" sz="2400" dirty="0"/>
              <a:t>.</a:t>
            </a:r>
            <a:endParaRPr lang="es-CR" altLang="es-CR" sz="2400" dirty="0"/>
          </a:p>
          <a:p>
            <a:pPr marL="457200" indent="-457200" algn="just">
              <a:spcBef>
                <a:spcPct val="0"/>
              </a:spcBef>
              <a:buFont typeface="+mj-lt"/>
              <a:buAutoNum type="alphaUcPeriod"/>
            </a:pPr>
            <a:r>
              <a:rPr lang="en-US" altLang="es-CR" sz="2400" dirty="0"/>
              <a:t>Un </a:t>
            </a:r>
            <a:r>
              <a:rPr lang="en-US" altLang="es-CR" sz="2400" dirty="0" err="1"/>
              <a:t>estudio</a:t>
            </a:r>
            <a:r>
              <a:rPr lang="en-US" altLang="es-CR" sz="2400" dirty="0"/>
              <a:t> de </a:t>
            </a:r>
            <a:r>
              <a:rPr lang="en-US" altLang="es-CR" sz="2400" dirty="0" err="1"/>
              <a:t>factibilidad</a:t>
            </a:r>
            <a:r>
              <a:rPr lang="en-US" altLang="es-CR" sz="2400" dirty="0"/>
              <a:t> </a:t>
            </a:r>
            <a:r>
              <a:rPr lang="en-US" altLang="es-CR" sz="2400" dirty="0" err="1"/>
              <a:t>puede</a:t>
            </a:r>
            <a:r>
              <a:rPr lang="en-US" altLang="es-CR" sz="2400" dirty="0"/>
              <a:t> </a:t>
            </a:r>
            <a:r>
              <a:rPr lang="en-US" altLang="es-CR" sz="2400" dirty="0" err="1"/>
              <a:t>ser</a:t>
            </a:r>
            <a:r>
              <a:rPr lang="en-US" altLang="es-CR" sz="2400" dirty="0"/>
              <a:t> </a:t>
            </a:r>
            <a:r>
              <a:rPr lang="en-US" altLang="es-CR" sz="2400" dirty="0" err="1"/>
              <a:t>considerado</a:t>
            </a:r>
            <a:r>
              <a:rPr lang="en-US" altLang="es-CR" sz="2400" dirty="0"/>
              <a:t> </a:t>
            </a:r>
            <a:r>
              <a:rPr lang="en-US" altLang="es-CR" sz="2400" dirty="0" err="1"/>
              <a:t>como</a:t>
            </a:r>
            <a:r>
              <a:rPr lang="en-US" altLang="es-CR" sz="2400" dirty="0"/>
              <a:t> un </a:t>
            </a:r>
            <a:r>
              <a:rPr lang="en-US" altLang="es-CR" sz="2400" dirty="0" err="1"/>
              <a:t>trabajo</a:t>
            </a:r>
            <a:r>
              <a:rPr lang="en-US" altLang="es-CR" sz="2400" dirty="0"/>
              <a:t> </a:t>
            </a:r>
            <a:r>
              <a:rPr lang="en-US" altLang="es-CR" sz="2400" dirty="0" err="1"/>
              <a:t>previo</a:t>
            </a:r>
            <a:r>
              <a:rPr lang="en-US" altLang="es-CR" sz="2400" dirty="0"/>
              <a:t> del </a:t>
            </a:r>
            <a:r>
              <a:rPr lang="en-US" altLang="es-CR" sz="2400" dirty="0" err="1"/>
              <a:t>proyecto</a:t>
            </a:r>
            <a:r>
              <a:rPr lang="en-US" altLang="es-CR" sz="2400" dirty="0"/>
              <a:t>.</a:t>
            </a:r>
            <a:endParaRPr lang="es-CR" altLang="es-CR" sz="2400" dirty="0"/>
          </a:p>
          <a:p>
            <a:pPr marL="457200" indent="-457200" algn="just">
              <a:spcBef>
                <a:spcPct val="0"/>
              </a:spcBef>
              <a:buFont typeface="+mj-lt"/>
              <a:buAutoNum type="alphaUcPeriod"/>
            </a:pPr>
            <a:r>
              <a:rPr lang="en-US" altLang="es-CR" sz="2400" dirty="0"/>
              <a:t>Un </a:t>
            </a:r>
            <a:r>
              <a:rPr lang="en-US" altLang="es-CR" sz="2400" dirty="0" err="1"/>
              <a:t>estudio</a:t>
            </a:r>
            <a:r>
              <a:rPr lang="en-US" altLang="es-CR" sz="2400" dirty="0"/>
              <a:t> de </a:t>
            </a:r>
            <a:r>
              <a:rPr lang="en-US" altLang="es-CR" sz="2400" dirty="0" err="1"/>
              <a:t>factibilidad</a:t>
            </a:r>
            <a:r>
              <a:rPr lang="en-US" altLang="es-CR" sz="2400" dirty="0"/>
              <a:t> </a:t>
            </a:r>
            <a:r>
              <a:rPr lang="en-US" altLang="es-CR" sz="2400" dirty="0" err="1"/>
              <a:t>puede</a:t>
            </a:r>
            <a:r>
              <a:rPr lang="en-US" altLang="es-CR" sz="2400" dirty="0"/>
              <a:t> </a:t>
            </a:r>
            <a:r>
              <a:rPr lang="en-US" altLang="es-CR" sz="2400" dirty="0" err="1"/>
              <a:t>ser</a:t>
            </a:r>
            <a:r>
              <a:rPr lang="en-US" altLang="es-CR" sz="2400" dirty="0"/>
              <a:t> </a:t>
            </a:r>
            <a:r>
              <a:rPr lang="en-US" altLang="es-CR" sz="2400" dirty="0" err="1"/>
              <a:t>considerado</a:t>
            </a:r>
            <a:r>
              <a:rPr lang="en-US" altLang="es-CR" sz="2400" dirty="0"/>
              <a:t> </a:t>
            </a:r>
            <a:r>
              <a:rPr lang="en-US" altLang="es-CR" sz="2400" dirty="0" err="1"/>
              <a:t>como</a:t>
            </a:r>
            <a:r>
              <a:rPr lang="en-US" altLang="es-CR" sz="2400" dirty="0"/>
              <a:t> la </a:t>
            </a:r>
            <a:r>
              <a:rPr lang="en-US" altLang="es-CR" sz="2400" dirty="0" err="1"/>
              <a:t>primera</a:t>
            </a:r>
            <a:r>
              <a:rPr lang="en-US" altLang="es-CR" sz="2400" dirty="0"/>
              <a:t> </a:t>
            </a:r>
            <a:r>
              <a:rPr lang="en-US" altLang="es-CR" sz="2400" dirty="0" err="1"/>
              <a:t>fase</a:t>
            </a:r>
            <a:r>
              <a:rPr lang="en-US" altLang="es-CR" sz="2400" dirty="0"/>
              <a:t> de un </a:t>
            </a:r>
            <a:r>
              <a:rPr lang="en-US" altLang="es-CR" sz="2400" dirty="0" err="1"/>
              <a:t>proyecto</a:t>
            </a:r>
            <a:r>
              <a:rPr lang="en-US" altLang="es-CR" sz="2400" dirty="0"/>
              <a:t>.</a:t>
            </a:r>
            <a:endParaRPr lang="es-CR" altLang="es-CR" sz="2400" dirty="0"/>
          </a:p>
          <a:p>
            <a:pPr marL="457200" indent="-457200" algn="just">
              <a:spcBef>
                <a:spcPct val="0"/>
              </a:spcBef>
              <a:buFont typeface="+mj-lt"/>
              <a:buAutoNum type="alphaUcPeriod"/>
            </a:pPr>
            <a:r>
              <a:rPr lang="en-US" altLang="es-CR" sz="2400" dirty="0"/>
              <a:t>Un </a:t>
            </a:r>
            <a:r>
              <a:rPr lang="en-US" altLang="es-CR" sz="2400" dirty="0" err="1"/>
              <a:t>estudio</a:t>
            </a:r>
            <a:r>
              <a:rPr lang="en-US" altLang="es-CR" sz="2400" dirty="0"/>
              <a:t> de </a:t>
            </a:r>
            <a:r>
              <a:rPr lang="en-US" altLang="es-CR" sz="2400" dirty="0" err="1"/>
              <a:t>factibilidad</a:t>
            </a:r>
            <a:r>
              <a:rPr lang="en-US" altLang="es-CR" sz="2400" dirty="0"/>
              <a:t> </a:t>
            </a:r>
            <a:r>
              <a:rPr lang="en-US" altLang="es-CR" sz="2400" dirty="0" err="1"/>
              <a:t>puede</a:t>
            </a:r>
            <a:r>
              <a:rPr lang="en-US" altLang="es-CR" sz="2400" dirty="0"/>
              <a:t> </a:t>
            </a:r>
            <a:r>
              <a:rPr lang="en-US" altLang="es-CR" sz="2400" dirty="0" err="1"/>
              <a:t>ser</a:t>
            </a:r>
            <a:r>
              <a:rPr lang="en-US" altLang="es-CR" sz="2400" dirty="0"/>
              <a:t> </a:t>
            </a:r>
            <a:r>
              <a:rPr lang="en-US" altLang="es-CR" sz="2400" dirty="0" err="1"/>
              <a:t>considerado</a:t>
            </a:r>
            <a:r>
              <a:rPr lang="en-US" altLang="es-CR" sz="2400" dirty="0"/>
              <a:t> </a:t>
            </a:r>
            <a:r>
              <a:rPr lang="en-US" altLang="es-CR" sz="2400" dirty="0" err="1"/>
              <a:t>como</a:t>
            </a:r>
            <a:r>
              <a:rPr lang="en-US" altLang="es-CR" sz="2400" dirty="0"/>
              <a:t> un </a:t>
            </a:r>
            <a:r>
              <a:rPr lang="en-US" altLang="es-CR" sz="2400" dirty="0" err="1"/>
              <a:t>programa</a:t>
            </a:r>
            <a:r>
              <a:rPr lang="en-US" altLang="es-CR" sz="2400" dirty="0"/>
              <a:t>.</a:t>
            </a:r>
            <a:endParaRPr lang="es-CR" altLang="es-CR" sz="2400" dirty="0"/>
          </a:p>
          <a:p>
            <a:pPr algn="just">
              <a:spcBef>
                <a:spcPct val="0"/>
              </a:spcBef>
              <a:buFontTx/>
              <a:buNone/>
            </a:pPr>
            <a:r>
              <a:rPr lang="es-CR" altLang="es-CR" sz="2400" b="1" dirty="0"/>
              <a:t>Retroalimentación:</a:t>
            </a:r>
            <a:r>
              <a:rPr lang="es-CR" altLang="es-CR" sz="2400" dirty="0"/>
              <a:t> Un estudio de factibilidad no calza con la definición de programa, pero sí puede ser un proyecto, primera fase o trabajo previo.</a:t>
            </a:r>
          </a:p>
          <a:p>
            <a:pPr>
              <a:spcBef>
                <a:spcPct val="0"/>
              </a:spcBef>
              <a:buFontTx/>
              <a:buNone/>
            </a:pPr>
            <a:endParaRPr lang="es-CR" altLang="es-CR" sz="2400" dirty="0"/>
          </a:p>
        </p:txBody>
      </p:sp>
    </p:spTree>
    <p:extLst>
      <p:ext uri="{BB962C8B-B14F-4D97-AF65-F5344CB8AC3E}">
        <p14:creationId xmlns:p14="http://schemas.microsoft.com/office/powerpoint/2010/main" val="2012021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las siguientes afirmaciones sobre los proyectos es FALSA?</a:t>
            </a:r>
          </a:p>
          <a:p>
            <a:pPr marL="457200" indent="-457200" algn="just">
              <a:spcBef>
                <a:spcPct val="0"/>
              </a:spcBef>
              <a:buFont typeface="+mj-lt"/>
              <a:buAutoNum type="alphaUcPeriod"/>
            </a:pPr>
            <a:r>
              <a:rPr lang="en-US" altLang="es-CR" sz="2400" dirty="0"/>
              <a:t>Un </a:t>
            </a:r>
            <a:r>
              <a:rPr lang="en-US" altLang="es-CR" sz="2400" dirty="0" err="1"/>
              <a:t>proyecto</a:t>
            </a:r>
            <a:r>
              <a:rPr lang="en-US" altLang="es-CR" sz="2400" dirty="0"/>
              <a:t> genera un </a:t>
            </a:r>
            <a:r>
              <a:rPr lang="en-US" altLang="es-CR" sz="2400" dirty="0" err="1"/>
              <a:t>resultado</a:t>
            </a:r>
            <a:r>
              <a:rPr lang="en-US" altLang="es-CR" sz="2400" dirty="0"/>
              <a:t> </a:t>
            </a:r>
            <a:r>
              <a:rPr lang="en-US" altLang="es-CR" sz="2400" dirty="0" err="1"/>
              <a:t>único</a:t>
            </a:r>
            <a:r>
              <a:rPr lang="en-US" altLang="es-CR" sz="2400" dirty="0"/>
              <a:t>.</a:t>
            </a:r>
            <a:endParaRPr lang="es-CR" altLang="es-CR" sz="2400" dirty="0"/>
          </a:p>
          <a:p>
            <a:pPr marL="457200" indent="-457200" algn="just">
              <a:spcBef>
                <a:spcPct val="0"/>
              </a:spcBef>
              <a:buFont typeface="+mj-lt"/>
              <a:buAutoNum type="alphaUcPeriod"/>
            </a:pPr>
            <a:r>
              <a:rPr lang="en-US" altLang="es-CR" sz="2400" dirty="0"/>
              <a:t>Un </a:t>
            </a:r>
            <a:r>
              <a:rPr lang="en-US" altLang="es-CR" sz="2400" dirty="0" err="1"/>
              <a:t>proyecto</a:t>
            </a:r>
            <a:r>
              <a:rPr lang="en-US" altLang="es-CR" sz="2400" dirty="0"/>
              <a:t> </a:t>
            </a:r>
            <a:r>
              <a:rPr lang="en-US" altLang="es-CR" sz="2400" dirty="0" err="1"/>
              <a:t>que</a:t>
            </a:r>
            <a:r>
              <a:rPr lang="en-US" altLang="es-CR" sz="2400" dirty="0"/>
              <a:t> </a:t>
            </a:r>
            <a:r>
              <a:rPr lang="en-US" altLang="es-CR" sz="2400" dirty="0" err="1"/>
              <a:t>dura</a:t>
            </a:r>
            <a:r>
              <a:rPr lang="en-US" altLang="es-CR" sz="2400" dirty="0"/>
              <a:t> mucho </a:t>
            </a:r>
            <a:r>
              <a:rPr lang="en-US" altLang="es-CR" sz="2400" dirty="0" err="1"/>
              <a:t>tiempo</a:t>
            </a:r>
            <a:r>
              <a:rPr lang="en-US" altLang="es-CR" sz="2400" dirty="0"/>
              <a:t> </a:t>
            </a:r>
            <a:r>
              <a:rPr lang="en-US" altLang="es-CR" sz="2400" dirty="0" err="1"/>
              <a:t>pasa</a:t>
            </a:r>
            <a:r>
              <a:rPr lang="en-US" altLang="es-CR" sz="2400" dirty="0"/>
              <a:t> a </a:t>
            </a:r>
            <a:r>
              <a:rPr lang="en-US" altLang="es-CR" sz="2400" dirty="0" err="1"/>
              <a:t>ser</a:t>
            </a:r>
            <a:r>
              <a:rPr lang="en-US" altLang="es-CR" sz="2400" dirty="0"/>
              <a:t> un </a:t>
            </a:r>
            <a:r>
              <a:rPr lang="en-US" altLang="es-CR" sz="2400" dirty="0" err="1"/>
              <a:t>programa</a:t>
            </a:r>
            <a:r>
              <a:rPr lang="en-US" altLang="es-CR" sz="2400" dirty="0"/>
              <a:t>.</a:t>
            </a:r>
            <a:endParaRPr lang="es-CR" altLang="es-CR" sz="2400" dirty="0"/>
          </a:p>
          <a:p>
            <a:pPr marL="457200" indent="-457200" algn="just">
              <a:spcBef>
                <a:spcPct val="0"/>
              </a:spcBef>
              <a:buFont typeface="+mj-lt"/>
              <a:buAutoNum type="alphaUcPeriod"/>
            </a:pPr>
            <a:r>
              <a:rPr lang="en-US" altLang="es-CR" sz="2400" dirty="0"/>
              <a:t>La </a:t>
            </a:r>
            <a:r>
              <a:rPr lang="en-US" altLang="es-CR" sz="2400" dirty="0" err="1"/>
              <a:t>elaboración</a:t>
            </a:r>
            <a:r>
              <a:rPr lang="en-US" altLang="es-CR" sz="2400" dirty="0"/>
              <a:t> de un </a:t>
            </a:r>
            <a:r>
              <a:rPr lang="en-US" altLang="es-CR" sz="2400" dirty="0" err="1"/>
              <a:t>proyecto</a:t>
            </a:r>
            <a:r>
              <a:rPr lang="en-US" altLang="es-CR" sz="2400" dirty="0"/>
              <a:t> </a:t>
            </a:r>
            <a:r>
              <a:rPr lang="en-US" altLang="es-CR" sz="2400" dirty="0" err="1"/>
              <a:t>es</a:t>
            </a:r>
            <a:r>
              <a:rPr lang="en-US" altLang="es-CR" sz="2400" dirty="0"/>
              <a:t> gradual.</a:t>
            </a:r>
            <a:endParaRPr lang="es-CR" altLang="es-CR" sz="2400" dirty="0"/>
          </a:p>
          <a:p>
            <a:pPr marL="457200" indent="-457200" algn="just">
              <a:spcBef>
                <a:spcPct val="0"/>
              </a:spcBef>
              <a:buFont typeface="+mj-lt"/>
              <a:buAutoNum type="alphaUcPeriod"/>
            </a:pPr>
            <a:r>
              <a:rPr lang="en-US" altLang="es-CR" sz="2400" dirty="0"/>
              <a:t>Un </a:t>
            </a:r>
            <a:r>
              <a:rPr lang="en-US" altLang="es-CR" sz="2400" dirty="0" err="1"/>
              <a:t>proyecto</a:t>
            </a:r>
            <a:r>
              <a:rPr lang="en-US" altLang="es-CR" sz="2400" dirty="0"/>
              <a:t> </a:t>
            </a:r>
            <a:r>
              <a:rPr lang="en-US" altLang="es-CR" sz="2400" dirty="0" err="1"/>
              <a:t>puede</a:t>
            </a:r>
            <a:r>
              <a:rPr lang="en-US" altLang="es-CR" sz="2400" dirty="0"/>
              <a:t> </a:t>
            </a:r>
            <a:r>
              <a:rPr lang="en-US" altLang="es-CR" sz="2400" dirty="0" err="1"/>
              <a:t>ser</a:t>
            </a:r>
            <a:r>
              <a:rPr lang="en-US" altLang="es-CR" sz="2400" dirty="0"/>
              <a:t> la </a:t>
            </a:r>
            <a:r>
              <a:rPr lang="en-US" altLang="es-CR" sz="2400" dirty="0" err="1"/>
              <a:t>creación</a:t>
            </a:r>
            <a:r>
              <a:rPr lang="en-US" altLang="es-CR" sz="2400" dirty="0"/>
              <a:t> de un </a:t>
            </a:r>
            <a:r>
              <a:rPr lang="en-US" altLang="es-CR" sz="2400" dirty="0" err="1"/>
              <a:t>producto</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a:t>
            </a:r>
            <a:r>
              <a:rPr lang="en-US" altLang="es-CR" sz="2400" dirty="0"/>
              <a:t> Los </a:t>
            </a:r>
            <a:r>
              <a:rPr lang="en-US" altLang="es-CR" sz="2400" dirty="0" err="1"/>
              <a:t>proyectos</a:t>
            </a:r>
            <a:r>
              <a:rPr lang="en-US" altLang="es-CR" sz="2400" dirty="0"/>
              <a:t> </a:t>
            </a:r>
            <a:r>
              <a:rPr lang="en-US" altLang="es-CR" sz="2400" dirty="0" err="1"/>
              <a:t>independientemente</a:t>
            </a:r>
            <a:r>
              <a:rPr lang="en-US" altLang="es-CR" sz="2400" dirty="0"/>
              <a:t> de lo </a:t>
            </a:r>
            <a:r>
              <a:rPr lang="en-US" altLang="es-CR" sz="2400" dirty="0" err="1"/>
              <a:t>que</a:t>
            </a:r>
            <a:r>
              <a:rPr lang="en-US" altLang="es-CR" sz="2400" dirty="0"/>
              <a:t> </a:t>
            </a:r>
            <a:r>
              <a:rPr lang="en-US" altLang="es-CR" sz="2400" dirty="0" err="1"/>
              <a:t>duren</a:t>
            </a:r>
            <a:r>
              <a:rPr lang="en-US" altLang="es-CR" sz="2400" dirty="0"/>
              <a:t> no </a:t>
            </a:r>
            <a:r>
              <a:rPr lang="en-US" altLang="es-CR" sz="2400" dirty="0" err="1"/>
              <a:t>cambian</a:t>
            </a:r>
            <a:r>
              <a:rPr lang="en-US" altLang="es-CR" sz="2400" dirty="0"/>
              <a:t> </a:t>
            </a:r>
            <a:r>
              <a:rPr lang="en-US" altLang="es-CR" sz="2400" dirty="0" err="1"/>
              <a:t>para</a:t>
            </a:r>
            <a:r>
              <a:rPr lang="en-US" altLang="es-CR" sz="2400" dirty="0"/>
              <a:t> </a:t>
            </a:r>
            <a:r>
              <a:rPr lang="en-US" altLang="es-CR" sz="2400" dirty="0" err="1"/>
              <a:t>ser</a:t>
            </a:r>
            <a:r>
              <a:rPr lang="en-US" altLang="es-CR" sz="2400" dirty="0"/>
              <a:t> </a:t>
            </a:r>
            <a:r>
              <a:rPr lang="en-US" altLang="es-CR" sz="2400" dirty="0" err="1"/>
              <a:t>programas</a:t>
            </a:r>
            <a:r>
              <a:rPr lang="en-US" altLang="es-CR" sz="2400" dirty="0"/>
              <a:t> </a:t>
            </a:r>
            <a:r>
              <a:rPr lang="en-US" altLang="es-CR" sz="2400" dirty="0" err="1"/>
              <a:t>por</a:t>
            </a:r>
            <a:r>
              <a:rPr lang="en-US" altLang="es-CR" sz="2400" dirty="0"/>
              <a:t> </a:t>
            </a:r>
            <a:r>
              <a:rPr lang="en-US" altLang="es-CR" sz="2400" dirty="0" err="1"/>
              <a:t>sí</a:t>
            </a:r>
            <a:r>
              <a:rPr lang="en-US" altLang="es-CR" sz="2400" dirty="0"/>
              <a:t> solos.</a:t>
            </a:r>
            <a:endParaRPr lang="es-CR" altLang="es-CR" sz="2400" dirty="0"/>
          </a:p>
          <a:p>
            <a:pPr algn="just">
              <a:spcBef>
                <a:spcPct val="0"/>
              </a:spcBef>
              <a:buFontTx/>
              <a:buNone/>
            </a:pPr>
            <a:endParaRPr lang="es-CR" altLang="es-CR" sz="2400" dirty="0"/>
          </a:p>
          <a:p>
            <a:pPr algn="just">
              <a:spcBef>
                <a:spcPct val="0"/>
              </a:spcBef>
              <a:buFontTx/>
              <a:buNone/>
            </a:pPr>
            <a:endParaRPr lang="es-CR" altLang="es-CR" sz="2400" dirty="0"/>
          </a:p>
        </p:txBody>
      </p:sp>
    </p:spTree>
    <p:extLst>
      <p:ext uri="{BB962C8B-B14F-4D97-AF65-F5344CB8AC3E}">
        <p14:creationId xmlns:p14="http://schemas.microsoft.com/office/powerpoint/2010/main" val="3730988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2775" y="1773238"/>
            <a:ext cx="7772400" cy="1470025"/>
          </a:xfrm>
        </p:spPr>
        <p:txBody>
          <a:bodyPr>
            <a:normAutofit fontScale="90000"/>
          </a:bodyPr>
          <a:lstStyle/>
          <a:p>
            <a:pPr>
              <a:defRPr/>
            </a:pPr>
            <a:r>
              <a:rPr lang="es-CR" b="1" dirty="0" smtClean="0"/>
              <a:t>¿Para quiénes se dirige el CAPM?</a:t>
            </a:r>
            <a:br>
              <a:rPr lang="es-CR" b="1" dirty="0" smtClean="0"/>
            </a:br>
            <a:endParaRPr lang="es-CR" b="1" dirty="0"/>
          </a:p>
        </p:txBody>
      </p:sp>
      <p:sp>
        <p:nvSpPr>
          <p:cNvPr id="5" name="1 Título"/>
          <p:cNvSpPr txBox="1">
            <a:spLocks/>
          </p:cNvSpPr>
          <p:nvPr/>
        </p:nvSpPr>
        <p:spPr>
          <a:xfrm>
            <a:off x="615950" y="3051175"/>
            <a:ext cx="7772400" cy="1470025"/>
          </a:xfrm>
          <a:prstGeom prst="rect">
            <a:avLst/>
          </a:prstGeom>
        </p:spPr>
        <p:txBody>
          <a:bodyPr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es-CR" dirty="0" smtClean="0"/>
              <a:t>Para estudiantes o trabajadores que inician su carrera/trabajo en Dirección de Proyectos, así como para miembros del equipo del proyecto que desean demostrar su conocimiento en esta materia.</a:t>
            </a:r>
            <a:endParaRPr lang="es-CR" dirty="0"/>
          </a:p>
        </p:txBody>
      </p:sp>
      <p:sp>
        <p:nvSpPr>
          <p:cNvPr id="5124" name="1 Título"/>
          <p:cNvSpPr txBox="1">
            <a:spLocks/>
          </p:cNvSpPr>
          <p:nvPr/>
        </p:nvSpPr>
        <p:spPr bwMode="auto">
          <a:xfrm>
            <a:off x="3563938" y="535305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800">
                <a:latin typeface="Calibri" pitchFamily="34" charset="0"/>
              </a:rPr>
              <a:t>PMI: Project Management Institute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NO es un ejemplo de trabajo operativo?</a:t>
            </a:r>
          </a:p>
          <a:p>
            <a:pPr marL="457200" indent="-457200" algn="just">
              <a:spcBef>
                <a:spcPct val="0"/>
              </a:spcBef>
              <a:buFont typeface="+mj-lt"/>
              <a:buAutoNum type="alphaUcPeriod"/>
            </a:pPr>
            <a:r>
              <a:rPr lang="es-CR" altLang="es-CR" sz="2400" dirty="0"/>
              <a:t>Desarrollar un sistema para órdenes de compra de cuentas por pagar.</a:t>
            </a:r>
          </a:p>
          <a:p>
            <a:pPr marL="457200" indent="-457200" algn="just">
              <a:spcBef>
                <a:spcPct val="0"/>
              </a:spcBef>
              <a:buFont typeface="+mj-lt"/>
              <a:buAutoNum type="alphaUcPeriod"/>
            </a:pPr>
            <a:r>
              <a:rPr lang="es-CR" altLang="es-CR" sz="2400" dirty="0"/>
              <a:t>Presentación semanal de las órdenes de compra a través de un sistema de órdenes de compra.</a:t>
            </a:r>
          </a:p>
          <a:p>
            <a:pPr marL="457200" indent="-457200" algn="just">
              <a:spcBef>
                <a:spcPct val="0"/>
              </a:spcBef>
              <a:buFont typeface="+mj-lt"/>
              <a:buAutoNum type="alphaUcPeriod"/>
            </a:pPr>
            <a:r>
              <a:rPr lang="es-CR" altLang="es-CR" sz="2400" dirty="0"/>
              <a:t>Implementar semanalmente actualizaciones de un software anti virus.</a:t>
            </a:r>
          </a:p>
          <a:p>
            <a:pPr marL="457200" indent="-457200" algn="just">
              <a:spcBef>
                <a:spcPct val="0"/>
              </a:spcBef>
              <a:buFont typeface="+mj-lt"/>
              <a:buAutoNum type="alphaUcPeriod"/>
            </a:pPr>
            <a:r>
              <a:rPr lang="es-CR" altLang="es-CR" sz="2400" dirty="0"/>
              <a:t>Evaluaciones anuales de desempeño del personal.</a:t>
            </a:r>
          </a:p>
          <a:p>
            <a:pPr algn="just">
              <a:spcBef>
                <a:spcPct val="0"/>
              </a:spcBef>
              <a:buFontTx/>
              <a:buNone/>
            </a:pPr>
            <a:endParaRPr lang="es-CR" altLang="es-CR" sz="2400" b="1" dirty="0" smtClean="0"/>
          </a:p>
          <a:p>
            <a:pPr algn="just">
              <a:spcBef>
                <a:spcPct val="0"/>
              </a:spcBef>
              <a:buFontTx/>
              <a:buNone/>
            </a:pPr>
            <a:r>
              <a:rPr lang="es-CR" altLang="es-CR" sz="2400" b="1" dirty="0" smtClean="0"/>
              <a:t>Retroalimentación</a:t>
            </a:r>
            <a:r>
              <a:rPr lang="es-CR" altLang="es-CR" sz="2400" b="1" dirty="0"/>
              <a:t>:</a:t>
            </a:r>
            <a:r>
              <a:rPr lang="es-CR" altLang="es-CR" sz="2400" dirty="0"/>
              <a:t> Todos son ejemplos de trabajos operativos (repetitivos y continuos) excepto desarrollar un sistema para órdenes de compra de cuentas por pagar que puede ser manejado como un proyecto.</a:t>
            </a:r>
          </a:p>
          <a:p>
            <a:pPr>
              <a:spcBef>
                <a:spcPct val="0"/>
              </a:spcBef>
              <a:buFontTx/>
              <a:buNone/>
            </a:pPr>
            <a:endParaRPr lang="es-CR" altLang="es-CR" sz="2400" dirty="0"/>
          </a:p>
        </p:txBody>
      </p:sp>
    </p:spTree>
    <p:extLst>
      <p:ext uri="{BB962C8B-B14F-4D97-AF65-F5344CB8AC3E}">
        <p14:creationId xmlns:p14="http://schemas.microsoft.com/office/powerpoint/2010/main" val="820129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las siguientes enunciados NO es cierto acerca de la gestión del portafolio?</a:t>
            </a:r>
          </a:p>
          <a:p>
            <a:pPr marL="457200" indent="-457200" algn="just">
              <a:spcBef>
                <a:spcPct val="0"/>
              </a:spcBef>
              <a:buFont typeface="+mj-lt"/>
              <a:buAutoNum type="alphaUcPeriod"/>
            </a:pPr>
            <a:r>
              <a:rPr lang="es-CR" altLang="es-CR" sz="2400" dirty="0"/>
              <a:t>El director del portafolio juzga el éxito del portafolio mediante la combinación de datos de todos sus programas y proyectos.</a:t>
            </a:r>
          </a:p>
          <a:p>
            <a:pPr marL="457200" indent="-457200" algn="just">
              <a:spcBef>
                <a:spcPct val="0"/>
              </a:spcBef>
              <a:buFont typeface="+mj-lt"/>
              <a:buAutoNum type="alphaUcPeriod"/>
            </a:pPr>
            <a:r>
              <a:rPr lang="es-CR" altLang="es-CR" sz="2400" dirty="0"/>
              <a:t>Un portafolio puede contener proyectos y programas.</a:t>
            </a:r>
          </a:p>
          <a:p>
            <a:pPr marL="457200" indent="-457200" algn="just">
              <a:spcBef>
                <a:spcPct val="0"/>
              </a:spcBef>
              <a:buFont typeface="+mj-lt"/>
              <a:buAutoNum type="alphaUcPeriod"/>
            </a:pPr>
            <a:r>
              <a:rPr lang="es-CR" altLang="es-CR" sz="2400" dirty="0"/>
              <a:t>Un portafolio está organizado en torno a un objetivo de negocio.</a:t>
            </a:r>
          </a:p>
          <a:p>
            <a:pPr marL="457200" indent="-457200" algn="just">
              <a:spcBef>
                <a:spcPct val="0"/>
              </a:spcBef>
              <a:buFont typeface="+mj-lt"/>
              <a:buAutoNum type="alphaUcPeriod"/>
            </a:pPr>
            <a:r>
              <a:rPr lang="es-CR" altLang="es-CR" sz="2400" dirty="0"/>
              <a:t>Un portafolio es siempre un grupo de programas</a:t>
            </a:r>
            <a:r>
              <a:rPr lang="es-CR" altLang="es-CR" sz="2400" dirty="0" smtClean="0"/>
              <a:t>.</a:t>
            </a:r>
          </a:p>
          <a:p>
            <a:pPr algn="just">
              <a:spcBef>
                <a:spcPct val="0"/>
              </a:spcBef>
              <a:buFontTx/>
              <a:buNone/>
            </a:pPr>
            <a:endParaRPr lang="es-CR" altLang="es-CR" sz="2400" dirty="0"/>
          </a:p>
          <a:p>
            <a:pPr algn="just">
              <a:spcBef>
                <a:spcPct val="0"/>
              </a:spcBef>
              <a:buFontTx/>
              <a:buNone/>
            </a:pPr>
            <a:r>
              <a:rPr lang="es-CR" altLang="es-CR" sz="2400" b="1" dirty="0"/>
              <a:t>Retroalimentación:</a:t>
            </a:r>
            <a:r>
              <a:rPr lang="es-CR" altLang="es-CR" sz="2400" dirty="0"/>
              <a:t> Es falso que un portafolio esté compuesto siempre por un grupo de programas ya que también tienen proyectos aislados.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86901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¿Cuáles de las siguientes opciones CORRESPONDEN a factores ambientales de la empresa?</a:t>
            </a:r>
          </a:p>
          <a:p>
            <a:pPr marL="457200" indent="-457200" algn="just">
              <a:spcBef>
                <a:spcPct val="0"/>
              </a:spcBef>
              <a:buFont typeface="+mj-lt"/>
              <a:buAutoNum type="alphaUcPeriod"/>
            </a:pPr>
            <a:r>
              <a:rPr lang="en-US" altLang="es-CR" sz="2400" dirty="0" err="1"/>
              <a:t>Normas</a:t>
            </a:r>
            <a:r>
              <a:rPr lang="en-US" altLang="es-CR" sz="2400" dirty="0"/>
              <a:t> de la </a:t>
            </a:r>
            <a:r>
              <a:rPr lang="en-US" altLang="es-CR" sz="2400" dirty="0" err="1"/>
              <a:t>industria</a:t>
            </a:r>
            <a:r>
              <a:rPr lang="en-US" altLang="es-CR" sz="2400" dirty="0"/>
              <a:t>, </a:t>
            </a:r>
            <a:r>
              <a:rPr lang="en-US" altLang="es-CR" sz="2400" dirty="0" err="1"/>
              <a:t>infraestructura</a:t>
            </a:r>
            <a:r>
              <a:rPr lang="en-US" altLang="es-CR" sz="2400" dirty="0"/>
              <a:t> y </a:t>
            </a:r>
            <a:r>
              <a:rPr lang="en-US" altLang="es-CR" sz="2400" dirty="0" err="1"/>
              <a:t>condiciones</a:t>
            </a:r>
            <a:r>
              <a:rPr lang="en-US" altLang="es-CR" sz="2400" dirty="0"/>
              <a:t> del </a:t>
            </a:r>
            <a:r>
              <a:rPr lang="en-US" altLang="es-CR" sz="2400" dirty="0" err="1"/>
              <a:t>mercado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Clima</a:t>
            </a:r>
            <a:r>
              <a:rPr lang="en-US" altLang="es-CR" sz="2400" dirty="0"/>
              <a:t> </a:t>
            </a:r>
            <a:r>
              <a:rPr lang="en-US" altLang="es-CR" sz="2400" dirty="0" err="1"/>
              <a:t>político</a:t>
            </a:r>
            <a:r>
              <a:rPr lang="en-US" altLang="es-CR" sz="2400" dirty="0"/>
              <a:t> y </a:t>
            </a:r>
            <a:r>
              <a:rPr lang="en-US" altLang="es-CR" sz="2400" dirty="0" err="1"/>
              <a:t>archivo</a:t>
            </a:r>
            <a:r>
              <a:rPr lang="en-US" altLang="es-CR" sz="2400" dirty="0"/>
              <a:t> del </a:t>
            </a:r>
            <a:r>
              <a:rPr lang="en-US" altLang="es-CR" sz="2400" dirty="0" err="1"/>
              <a:t>proyecto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Administración</a:t>
            </a:r>
            <a:r>
              <a:rPr lang="en-US" altLang="es-CR" sz="2400" dirty="0"/>
              <a:t> del personal y </a:t>
            </a:r>
            <a:r>
              <a:rPr lang="en-US" altLang="es-CR" sz="2400" dirty="0" err="1"/>
              <a:t>lecciones</a:t>
            </a:r>
            <a:r>
              <a:rPr lang="en-US" altLang="es-CR" sz="2400" dirty="0"/>
              <a:t> </a:t>
            </a:r>
            <a:r>
              <a:rPr lang="en-US" altLang="es-CR" sz="2400" dirty="0" err="1"/>
              <a:t>aprendidas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Plantillas</a:t>
            </a:r>
            <a:r>
              <a:rPr lang="en-US" altLang="es-CR" sz="2400" dirty="0"/>
              <a:t>, </a:t>
            </a:r>
            <a:r>
              <a:rPr lang="en-US" altLang="es-CR" sz="2400" dirty="0" err="1"/>
              <a:t>procedimientos</a:t>
            </a:r>
            <a:r>
              <a:rPr lang="en-US" altLang="es-CR" sz="2400" dirty="0"/>
              <a:t> de control de </a:t>
            </a:r>
            <a:r>
              <a:rPr lang="en-US" altLang="es-CR" sz="2400" dirty="0" err="1"/>
              <a:t>cambios</a:t>
            </a:r>
            <a:r>
              <a:rPr lang="en-US" altLang="es-CR" sz="2400" dirty="0"/>
              <a:t> y </a:t>
            </a:r>
            <a:r>
              <a:rPr lang="en-US" altLang="es-CR" sz="2400" dirty="0" err="1"/>
              <a:t>cultura</a:t>
            </a:r>
            <a:r>
              <a:rPr lang="en-US" altLang="es-CR" sz="2400" dirty="0"/>
              <a:t> </a:t>
            </a:r>
            <a:r>
              <a:rPr lang="en-US" altLang="es-CR" sz="2400" dirty="0" err="1"/>
              <a:t>organizacional</a:t>
            </a:r>
            <a:r>
              <a:rPr lang="en-US" altLang="es-CR" sz="2400" dirty="0" smtClean="0"/>
              <a:t>.</a:t>
            </a:r>
          </a:p>
          <a:p>
            <a:pPr algn="just">
              <a:spcBef>
                <a:spcPct val="0"/>
              </a:spcBef>
              <a:buFontTx/>
              <a:buNone/>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err="1"/>
              <a:t>Clima</a:t>
            </a:r>
            <a:r>
              <a:rPr lang="en-US" altLang="es-CR" sz="2400" dirty="0"/>
              <a:t> </a:t>
            </a:r>
            <a:r>
              <a:rPr lang="en-US" altLang="es-CR" sz="2400" dirty="0" err="1"/>
              <a:t>político</a:t>
            </a:r>
            <a:r>
              <a:rPr lang="en-US" altLang="es-CR" sz="2400" dirty="0"/>
              <a:t>, </a:t>
            </a:r>
            <a:r>
              <a:rPr lang="en-US" altLang="es-CR" sz="2400" dirty="0" err="1"/>
              <a:t>archivo</a:t>
            </a:r>
            <a:r>
              <a:rPr lang="en-US" altLang="es-CR" sz="2400" dirty="0"/>
              <a:t> del </a:t>
            </a:r>
            <a:r>
              <a:rPr lang="en-US" altLang="es-CR" sz="2400" dirty="0" err="1"/>
              <a:t>proyecto</a:t>
            </a:r>
            <a:r>
              <a:rPr lang="en-US" altLang="es-CR" sz="2400" dirty="0"/>
              <a:t>, </a:t>
            </a:r>
            <a:r>
              <a:rPr lang="en-US" altLang="es-CR" sz="2400" dirty="0" err="1"/>
              <a:t>administración</a:t>
            </a:r>
            <a:r>
              <a:rPr lang="en-US" altLang="es-CR" sz="2400" dirty="0"/>
              <a:t> del personal, </a:t>
            </a:r>
            <a:r>
              <a:rPr lang="en-US" altLang="es-CR" sz="2400" dirty="0" err="1"/>
              <a:t>lecciones</a:t>
            </a:r>
            <a:r>
              <a:rPr lang="en-US" altLang="es-CR" sz="2400" dirty="0"/>
              <a:t> </a:t>
            </a:r>
            <a:r>
              <a:rPr lang="en-US" altLang="es-CR" sz="2400" dirty="0" err="1"/>
              <a:t>aprendidas</a:t>
            </a:r>
            <a:r>
              <a:rPr lang="en-US" altLang="es-CR" sz="2400" dirty="0"/>
              <a:t>, </a:t>
            </a:r>
            <a:r>
              <a:rPr lang="en-US" altLang="es-CR" sz="2400" dirty="0" err="1"/>
              <a:t>plantillas</a:t>
            </a:r>
            <a:r>
              <a:rPr lang="en-US" altLang="es-CR" sz="2400" dirty="0"/>
              <a:t> y </a:t>
            </a:r>
            <a:r>
              <a:rPr lang="en-US" altLang="es-CR" sz="2400" dirty="0" err="1"/>
              <a:t>procedimientos</a:t>
            </a:r>
            <a:r>
              <a:rPr lang="en-US" altLang="es-CR" sz="2400" dirty="0"/>
              <a:t> de control de </a:t>
            </a:r>
            <a:r>
              <a:rPr lang="en-US" altLang="es-CR" sz="2400" dirty="0" err="1"/>
              <a:t>cambios</a:t>
            </a:r>
            <a:r>
              <a:rPr lang="en-US" altLang="es-CR" sz="2400" dirty="0"/>
              <a:t> son </a:t>
            </a:r>
            <a:r>
              <a:rPr lang="en-US" altLang="es-CR" sz="2400" dirty="0" err="1"/>
              <a:t>activos</a:t>
            </a:r>
            <a:r>
              <a:rPr lang="en-US" altLang="es-CR" sz="2400" dirty="0"/>
              <a:t> de los </a:t>
            </a:r>
            <a:r>
              <a:rPr lang="en-US" altLang="es-CR" sz="2400" dirty="0" err="1"/>
              <a:t>procesos</a:t>
            </a:r>
            <a:r>
              <a:rPr lang="en-US" altLang="es-CR" sz="2400" dirty="0"/>
              <a:t> de la </a:t>
            </a:r>
            <a:r>
              <a:rPr lang="en-US" altLang="es-CR" sz="2400" dirty="0" err="1"/>
              <a:t>organización</a:t>
            </a:r>
            <a:r>
              <a:rPr lang="en-US" altLang="es-CR" sz="2400" dirty="0"/>
              <a:t>. El </a:t>
            </a:r>
            <a:r>
              <a:rPr lang="en-US" altLang="es-CR" sz="2400" dirty="0" err="1"/>
              <a:t>resto</a:t>
            </a:r>
            <a:r>
              <a:rPr lang="en-US" altLang="es-CR" sz="2400" dirty="0"/>
              <a:t> son </a:t>
            </a:r>
            <a:r>
              <a:rPr lang="en-US" altLang="es-CR" sz="2400" dirty="0" err="1"/>
              <a:t>factores</a:t>
            </a:r>
            <a:r>
              <a:rPr lang="en-US" altLang="es-CR" sz="2400" dirty="0"/>
              <a:t> </a:t>
            </a:r>
            <a:r>
              <a:rPr lang="en-US" altLang="es-CR" sz="2400" dirty="0" err="1"/>
              <a:t>ambientales</a:t>
            </a:r>
            <a:r>
              <a:rPr lang="en-US" altLang="es-CR" sz="2400" dirty="0"/>
              <a:t> de la </a:t>
            </a:r>
            <a:r>
              <a:rPr lang="en-US" altLang="es-CR" sz="2400" dirty="0" err="1"/>
              <a:t>empresa</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046769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¿Cuáles de las siguientes opciones CORRESPONDEN a activos de los procesos de la organización?</a:t>
            </a:r>
          </a:p>
          <a:p>
            <a:pPr marL="457200" indent="-457200" algn="just">
              <a:spcBef>
                <a:spcPct val="0"/>
              </a:spcBef>
              <a:buFont typeface="+mj-lt"/>
              <a:buAutoNum type="alphaUcPeriod"/>
            </a:pPr>
            <a:r>
              <a:rPr lang="en-US" altLang="es-CR" sz="2000" dirty="0"/>
              <a:t>Bases de </a:t>
            </a:r>
            <a:r>
              <a:rPr lang="en-US" altLang="es-CR" sz="2000" dirty="0" err="1"/>
              <a:t>datos</a:t>
            </a:r>
            <a:r>
              <a:rPr lang="en-US" altLang="es-CR" sz="2000" dirty="0"/>
              <a:t> </a:t>
            </a:r>
            <a:r>
              <a:rPr lang="en-US" altLang="es-CR" sz="2000" dirty="0" err="1"/>
              <a:t>financieras</a:t>
            </a:r>
            <a:r>
              <a:rPr lang="en-US" altLang="es-CR" sz="2000" dirty="0"/>
              <a:t> de </a:t>
            </a:r>
            <a:r>
              <a:rPr lang="en-US" altLang="es-CR" sz="2000" dirty="0" err="1"/>
              <a:t>proyectos</a:t>
            </a:r>
            <a:r>
              <a:rPr lang="en-US" altLang="es-CR" sz="2000" dirty="0"/>
              <a:t> y </a:t>
            </a:r>
            <a:r>
              <a:rPr lang="en-US" altLang="es-CR" sz="2000" dirty="0" err="1"/>
              <a:t>distribución</a:t>
            </a:r>
            <a:r>
              <a:rPr lang="en-US" altLang="es-CR" sz="2000" dirty="0"/>
              <a:t> </a:t>
            </a:r>
            <a:r>
              <a:rPr lang="en-US" altLang="es-CR" sz="2000" dirty="0" err="1"/>
              <a:t>geográfica</a:t>
            </a:r>
            <a:r>
              <a:rPr lang="en-US" altLang="es-CR" sz="2000" dirty="0"/>
              <a:t> de </a:t>
            </a:r>
            <a:r>
              <a:rPr lang="en-US" altLang="es-CR" sz="2000" dirty="0" err="1"/>
              <a:t>facilidades</a:t>
            </a:r>
            <a:r>
              <a:rPr lang="en-US" altLang="es-CR" sz="2000" dirty="0"/>
              <a:t> y </a:t>
            </a:r>
            <a:r>
              <a:rPr lang="en-US" altLang="es-CR" sz="2000" dirty="0" err="1"/>
              <a:t>recursos</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Información</a:t>
            </a:r>
            <a:r>
              <a:rPr lang="en-US" altLang="es-CR" sz="2000" dirty="0"/>
              <a:t> </a:t>
            </a:r>
            <a:r>
              <a:rPr lang="en-US" altLang="es-CR" sz="2000" dirty="0" err="1"/>
              <a:t>histórica</a:t>
            </a:r>
            <a:r>
              <a:rPr lang="en-US" altLang="es-CR" sz="2000" dirty="0"/>
              <a:t> y </a:t>
            </a:r>
            <a:r>
              <a:rPr lang="en-US" altLang="es-CR" sz="2000" dirty="0" err="1"/>
              <a:t>sistemas</a:t>
            </a:r>
            <a:r>
              <a:rPr lang="en-US" altLang="es-CR" sz="2000" dirty="0"/>
              <a:t> de </a:t>
            </a:r>
            <a:r>
              <a:rPr lang="en-US" altLang="es-CR" sz="2000" dirty="0" err="1"/>
              <a:t>autorización</a:t>
            </a:r>
            <a:r>
              <a:rPr lang="en-US" altLang="es-CR" sz="2000" dirty="0"/>
              <a:t> de </a:t>
            </a:r>
            <a:r>
              <a:rPr lang="en-US" altLang="es-CR" sz="2000" dirty="0" err="1"/>
              <a:t>trabajo</a:t>
            </a:r>
            <a:r>
              <a:rPr lang="en-US" altLang="es-CR" sz="2000" dirty="0"/>
              <a:t> de la </a:t>
            </a:r>
            <a:r>
              <a:rPr lang="en-US" altLang="es-CR" sz="2000" dirty="0" err="1"/>
              <a:t>compañía</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Guías</a:t>
            </a:r>
            <a:r>
              <a:rPr lang="en-US" altLang="es-CR" sz="2000" dirty="0"/>
              <a:t> </a:t>
            </a:r>
            <a:r>
              <a:rPr lang="en-US" altLang="es-CR" sz="2000" dirty="0" err="1"/>
              <a:t>estandarizadas</a:t>
            </a:r>
            <a:r>
              <a:rPr lang="en-US" altLang="es-CR" sz="2000" dirty="0"/>
              <a:t>, </a:t>
            </a:r>
            <a:r>
              <a:rPr lang="en-US" altLang="es-CR" sz="2000" dirty="0" err="1"/>
              <a:t>procedimientos</a:t>
            </a:r>
            <a:r>
              <a:rPr lang="en-US" altLang="es-CR" sz="2000" dirty="0"/>
              <a:t> y bases de </a:t>
            </a:r>
            <a:r>
              <a:rPr lang="en-US" altLang="es-CR" sz="2000" dirty="0" err="1"/>
              <a:t>datos</a:t>
            </a:r>
            <a:r>
              <a:rPr lang="en-US" altLang="es-CR" sz="2000" dirty="0"/>
              <a:t> de </a:t>
            </a:r>
            <a:r>
              <a:rPr lang="en-US" altLang="es-CR" sz="2000" dirty="0" err="1"/>
              <a:t>proyectos</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Recursos</a:t>
            </a:r>
            <a:r>
              <a:rPr lang="en-US" altLang="es-CR" sz="2000" dirty="0"/>
              <a:t> </a:t>
            </a:r>
            <a:r>
              <a:rPr lang="en-US" altLang="es-CR" sz="2000" dirty="0" err="1"/>
              <a:t>humanos</a:t>
            </a:r>
            <a:r>
              <a:rPr lang="en-US" altLang="es-CR" sz="2000" dirty="0"/>
              <a:t> </a:t>
            </a:r>
            <a:r>
              <a:rPr lang="en-US" altLang="es-CR" sz="2000" dirty="0" err="1"/>
              <a:t>existentes</a:t>
            </a:r>
            <a:r>
              <a:rPr lang="en-US" altLang="es-CR" sz="2000" dirty="0"/>
              <a:t> y bases de </a:t>
            </a:r>
            <a:r>
              <a:rPr lang="en-US" altLang="es-CR" sz="2000" dirty="0" err="1"/>
              <a:t>datos</a:t>
            </a:r>
            <a:r>
              <a:rPr lang="en-US" altLang="es-CR" sz="2000" dirty="0"/>
              <a:t> </a:t>
            </a:r>
            <a:r>
              <a:rPr lang="en-US" altLang="es-CR" sz="2000" dirty="0" err="1"/>
              <a:t>comerciales</a:t>
            </a:r>
            <a:r>
              <a:rPr lang="en-US" altLang="es-CR" sz="2000" dirty="0" smtClean="0"/>
              <a:t>.</a:t>
            </a:r>
          </a:p>
          <a:p>
            <a:pPr algn="just">
              <a:spcBef>
                <a:spcPct val="0"/>
              </a:spcBef>
              <a:buFontTx/>
              <a:buNone/>
            </a:pPr>
            <a:endParaRPr lang="es-CR" altLang="es-CR" sz="2000" dirty="0"/>
          </a:p>
          <a:p>
            <a:pPr algn="just">
              <a:spcBef>
                <a:spcPct val="0"/>
              </a:spcBef>
              <a:buFontTx/>
              <a:buNone/>
            </a:pPr>
            <a:r>
              <a:rPr lang="en-US" altLang="es-CR" sz="2000" b="1" dirty="0" err="1"/>
              <a:t>Retroalimentación</a:t>
            </a:r>
            <a:r>
              <a:rPr lang="en-US" altLang="es-CR" sz="2000" b="1" dirty="0"/>
              <a:t>: </a:t>
            </a:r>
            <a:r>
              <a:rPr lang="en-US" altLang="es-CR" sz="2000" dirty="0" err="1"/>
              <a:t>Distribución</a:t>
            </a:r>
            <a:r>
              <a:rPr lang="en-US" altLang="es-CR" sz="2000" dirty="0"/>
              <a:t> </a:t>
            </a:r>
            <a:r>
              <a:rPr lang="en-US" altLang="es-CR" sz="2000" dirty="0" err="1"/>
              <a:t>geográfica</a:t>
            </a:r>
            <a:r>
              <a:rPr lang="en-US" altLang="es-CR" sz="2000" dirty="0"/>
              <a:t> de </a:t>
            </a:r>
            <a:r>
              <a:rPr lang="en-US" altLang="es-CR" sz="2000" dirty="0" err="1"/>
              <a:t>facilidades</a:t>
            </a:r>
            <a:r>
              <a:rPr lang="en-US" altLang="es-CR" sz="2000" dirty="0"/>
              <a:t> y </a:t>
            </a:r>
            <a:r>
              <a:rPr lang="en-US" altLang="es-CR" sz="2000" dirty="0" err="1"/>
              <a:t>recursos</a:t>
            </a:r>
            <a:r>
              <a:rPr lang="en-US" altLang="es-CR" sz="2000" dirty="0"/>
              <a:t>, </a:t>
            </a:r>
            <a:r>
              <a:rPr lang="en-US" altLang="es-CR" sz="2000" dirty="0" err="1"/>
              <a:t>sistemas</a:t>
            </a:r>
            <a:r>
              <a:rPr lang="en-US" altLang="es-CR" sz="2000" dirty="0"/>
              <a:t> de </a:t>
            </a:r>
            <a:r>
              <a:rPr lang="en-US" altLang="es-CR" sz="2000" dirty="0" err="1"/>
              <a:t>autorización</a:t>
            </a:r>
            <a:r>
              <a:rPr lang="en-US" altLang="es-CR" sz="2000" dirty="0"/>
              <a:t> de </a:t>
            </a:r>
            <a:r>
              <a:rPr lang="en-US" altLang="es-CR" sz="2000" dirty="0" err="1"/>
              <a:t>trabajo</a:t>
            </a:r>
            <a:r>
              <a:rPr lang="en-US" altLang="es-CR" sz="2000" dirty="0"/>
              <a:t> de la </a:t>
            </a:r>
            <a:r>
              <a:rPr lang="en-US" altLang="es-CR" sz="2000" dirty="0" err="1"/>
              <a:t>compañía</a:t>
            </a:r>
            <a:r>
              <a:rPr lang="en-US" altLang="es-CR" sz="2000" dirty="0"/>
              <a:t>, </a:t>
            </a:r>
            <a:r>
              <a:rPr lang="en-US" altLang="es-CR" sz="2000" dirty="0" err="1"/>
              <a:t>recursos</a:t>
            </a:r>
            <a:r>
              <a:rPr lang="en-US" altLang="es-CR" sz="2000" dirty="0"/>
              <a:t> </a:t>
            </a:r>
            <a:r>
              <a:rPr lang="en-US" altLang="es-CR" sz="2000" dirty="0" err="1"/>
              <a:t>humanos</a:t>
            </a:r>
            <a:r>
              <a:rPr lang="en-US" altLang="es-CR" sz="2000" dirty="0"/>
              <a:t> </a:t>
            </a:r>
            <a:r>
              <a:rPr lang="en-US" altLang="es-CR" sz="2000" dirty="0" err="1"/>
              <a:t>existentes</a:t>
            </a:r>
            <a:r>
              <a:rPr lang="en-US" altLang="es-CR" sz="2000" dirty="0"/>
              <a:t> y bases de </a:t>
            </a:r>
            <a:r>
              <a:rPr lang="en-US" altLang="es-CR" sz="2000" dirty="0" err="1"/>
              <a:t>datos</a:t>
            </a:r>
            <a:r>
              <a:rPr lang="en-US" altLang="es-CR" sz="2000" dirty="0"/>
              <a:t> </a:t>
            </a:r>
            <a:r>
              <a:rPr lang="en-US" altLang="es-CR" sz="2000" dirty="0" err="1"/>
              <a:t>comerciales</a:t>
            </a:r>
            <a:r>
              <a:rPr lang="en-US" altLang="es-CR" sz="2000" dirty="0"/>
              <a:t> son </a:t>
            </a:r>
            <a:r>
              <a:rPr lang="en-US" altLang="es-CR" sz="2000" dirty="0" err="1"/>
              <a:t>todos</a:t>
            </a:r>
            <a:r>
              <a:rPr lang="en-US" altLang="es-CR" sz="2000" dirty="0"/>
              <a:t> </a:t>
            </a:r>
            <a:r>
              <a:rPr lang="en-US" altLang="es-CR" sz="2000" dirty="0" err="1"/>
              <a:t>factores</a:t>
            </a:r>
            <a:r>
              <a:rPr lang="en-US" altLang="es-CR" sz="2000" dirty="0"/>
              <a:t> </a:t>
            </a:r>
            <a:r>
              <a:rPr lang="en-US" altLang="es-CR" sz="2000" dirty="0" err="1"/>
              <a:t>ambientales</a:t>
            </a:r>
            <a:r>
              <a:rPr lang="en-US" altLang="es-CR" sz="2000" dirty="0"/>
              <a:t> de la </a:t>
            </a:r>
            <a:r>
              <a:rPr lang="en-US" altLang="es-CR" sz="2000" dirty="0" err="1"/>
              <a:t>empresa</a:t>
            </a:r>
            <a:r>
              <a:rPr lang="en-US" altLang="es-CR" sz="2000" dirty="0"/>
              <a:t>. El </a:t>
            </a:r>
            <a:r>
              <a:rPr lang="en-US" altLang="es-CR" sz="2000" dirty="0" err="1"/>
              <a:t>resto</a:t>
            </a:r>
            <a:r>
              <a:rPr lang="en-US" altLang="es-CR" sz="2000" dirty="0"/>
              <a:t> </a:t>
            </a:r>
            <a:r>
              <a:rPr lang="en-US" altLang="es-CR" sz="2000" dirty="0" err="1"/>
              <a:t>corresponde</a:t>
            </a:r>
            <a:r>
              <a:rPr lang="en-US" altLang="es-CR" sz="2000" dirty="0"/>
              <a:t> con </a:t>
            </a:r>
            <a:r>
              <a:rPr lang="en-US" altLang="es-CR" sz="2000" dirty="0" err="1"/>
              <a:t>activos</a:t>
            </a:r>
            <a:r>
              <a:rPr lang="en-US" altLang="es-CR" sz="2000" dirty="0"/>
              <a:t> de los </a:t>
            </a:r>
            <a:r>
              <a:rPr lang="en-US" altLang="es-CR" sz="2000" dirty="0" err="1"/>
              <a:t>procesos</a:t>
            </a:r>
            <a:r>
              <a:rPr lang="en-US" altLang="es-CR" sz="2000" dirty="0"/>
              <a:t> de la </a:t>
            </a:r>
            <a:r>
              <a:rPr lang="en-US" altLang="es-CR" sz="2000" dirty="0" err="1"/>
              <a:t>organización</a:t>
            </a:r>
            <a:r>
              <a:rPr lang="en-US" altLang="es-CR" sz="2000" dirty="0"/>
              <a:t>.</a:t>
            </a:r>
            <a:endParaRPr lang="es-CR" altLang="es-CR" sz="20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156228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Para un director de proyectos es importante reconocer cuáles son los factores ambientales de la empresa que tiene la organización ejecutante. ¿Cuál de los siguientes ítems NO es un factor ambiental de la empresa?</a:t>
            </a:r>
          </a:p>
          <a:p>
            <a:pPr marL="457200" indent="-457200" algn="just">
              <a:spcBef>
                <a:spcPct val="0"/>
              </a:spcBef>
              <a:buFont typeface="+mj-lt"/>
              <a:buAutoNum type="alphaUcPeriod"/>
            </a:pPr>
            <a:r>
              <a:rPr lang="es-CR" altLang="es-CR" sz="2400" dirty="0"/>
              <a:t>Canales de comunicación establecidos de la organización.</a:t>
            </a:r>
          </a:p>
          <a:p>
            <a:pPr marL="457200" indent="-457200" algn="just">
              <a:spcBef>
                <a:spcPct val="0"/>
              </a:spcBef>
              <a:buFont typeface="+mj-lt"/>
              <a:buAutoNum type="alphaUcPeriod"/>
            </a:pPr>
            <a:r>
              <a:rPr lang="es-CR" altLang="es-CR" sz="2400" dirty="0"/>
              <a:t>Sistemas de gestión de información de proyectos.</a:t>
            </a:r>
          </a:p>
          <a:p>
            <a:pPr marL="457200" indent="-457200" algn="just">
              <a:spcBef>
                <a:spcPct val="0"/>
              </a:spcBef>
              <a:buFont typeface="+mj-lt"/>
              <a:buAutoNum type="alphaUcPeriod"/>
            </a:pPr>
            <a:r>
              <a:rPr lang="es-CR" altLang="es-CR" sz="2400" dirty="0"/>
              <a:t>Estándares de gobierno o de la industria.</a:t>
            </a:r>
          </a:p>
          <a:p>
            <a:pPr marL="457200" indent="-457200" algn="just">
              <a:spcBef>
                <a:spcPct val="0"/>
              </a:spcBef>
              <a:buFont typeface="+mj-lt"/>
              <a:buAutoNum type="alphaUcPeriod"/>
            </a:pPr>
            <a:r>
              <a:rPr lang="es-CR" altLang="es-CR" sz="2400" dirty="0"/>
              <a:t>Bases de datos para la medición de procesos</a:t>
            </a:r>
            <a:r>
              <a:rPr lang="es-CR" altLang="es-CR" sz="2400" dirty="0" smtClean="0"/>
              <a:t>.</a:t>
            </a:r>
          </a:p>
          <a:p>
            <a:pPr algn="just">
              <a:spcBef>
                <a:spcPct val="0"/>
              </a:spcBef>
              <a:buFontTx/>
              <a:buNone/>
            </a:pPr>
            <a:endParaRPr lang="es-CR" altLang="es-CR" sz="2400" dirty="0"/>
          </a:p>
          <a:p>
            <a:pPr algn="just">
              <a:spcBef>
                <a:spcPct val="0"/>
              </a:spcBef>
              <a:buFontTx/>
              <a:buNone/>
            </a:pPr>
            <a:r>
              <a:rPr lang="es-CR" altLang="es-CR" sz="2400" b="1" dirty="0"/>
              <a:t>Retroalimentación: </a:t>
            </a:r>
            <a:r>
              <a:rPr lang="es-CR" altLang="es-CR" sz="2400" dirty="0"/>
              <a:t>Las bases de datos para la medición de procesos son activos de los procesos de la organización, el resto de opciones son factores ambientales de la empresa.</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454163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principal rol de un patrocinador comprometido con un proyecto DEBERÍA ser:</a:t>
            </a:r>
          </a:p>
          <a:p>
            <a:pPr marL="457200" indent="-457200" algn="just">
              <a:spcBef>
                <a:spcPct val="0"/>
              </a:spcBef>
              <a:buFont typeface="+mj-lt"/>
              <a:buAutoNum type="alphaUcPeriod"/>
            </a:pPr>
            <a:r>
              <a:rPr lang="en-US" altLang="es-CR" sz="2400" dirty="0" err="1"/>
              <a:t>Prevenir</a:t>
            </a:r>
            <a:r>
              <a:rPr lang="en-US" altLang="es-CR" sz="2400" dirty="0"/>
              <a:t> </a:t>
            </a:r>
            <a:r>
              <a:rPr lang="en-US" altLang="es-CR" sz="2400" dirty="0" err="1"/>
              <a:t>cambios</a:t>
            </a:r>
            <a:r>
              <a:rPr lang="en-US" altLang="es-CR" sz="2400" dirty="0"/>
              <a:t> </a:t>
            </a:r>
            <a:r>
              <a:rPr lang="en-US" altLang="es-CR" sz="2400" dirty="0" err="1"/>
              <a:t>innecesarios</a:t>
            </a:r>
            <a:r>
              <a:rPr lang="en-US" altLang="es-CR" sz="2400" dirty="0"/>
              <a:t> y </a:t>
            </a:r>
            <a:r>
              <a:rPr lang="en-US" altLang="es-CR" sz="2400" dirty="0" err="1"/>
              <a:t>cuidar</a:t>
            </a:r>
            <a:r>
              <a:rPr lang="en-US" altLang="es-CR" sz="2400" dirty="0"/>
              <a:t> los </a:t>
            </a:r>
            <a:r>
              <a:rPr lang="en-US" altLang="es-CR" sz="2400" dirty="0" err="1"/>
              <a:t>recursos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Integrar</a:t>
            </a:r>
            <a:r>
              <a:rPr lang="en-US" altLang="es-CR" sz="2400" dirty="0"/>
              <a:t> y </a:t>
            </a:r>
            <a:r>
              <a:rPr lang="en-US" altLang="es-CR" sz="2400" dirty="0" err="1"/>
              <a:t>comunicar</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Identificar</a:t>
            </a:r>
            <a:r>
              <a:rPr lang="en-US" altLang="es-CR" sz="2400" dirty="0"/>
              <a:t> </a:t>
            </a:r>
            <a:r>
              <a:rPr lang="en-US" altLang="es-CR" sz="2400" dirty="0" err="1"/>
              <a:t>restricciones</a:t>
            </a:r>
            <a:r>
              <a:rPr lang="en-US" altLang="es-CR" sz="2400" dirty="0"/>
              <a:t> </a:t>
            </a:r>
            <a:r>
              <a:rPr lang="en-US" altLang="es-CR" sz="2400" dirty="0" err="1"/>
              <a:t>innecesarias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Colaborar</a:t>
            </a:r>
            <a:r>
              <a:rPr lang="en-US" altLang="es-CR" sz="2400" dirty="0"/>
              <a:t> con el director del </a:t>
            </a:r>
            <a:r>
              <a:rPr lang="en-US" altLang="es-CR" sz="2400" dirty="0" err="1"/>
              <a:t>proyecto</a:t>
            </a:r>
            <a:r>
              <a:rPr lang="en-US" altLang="es-CR" sz="2400" dirty="0"/>
              <a:t> </a:t>
            </a:r>
            <a:r>
              <a:rPr lang="en-US" altLang="es-CR" sz="2400" dirty="0" err="1"/>
              <a:t>para</a:t>
            </a:r>
            <a:r>
              <a:rPr lang="en-US" altLang="es-CR" sz="2400" dirty="0"/>
              <a:t> </a:t>
            </a:r>
            <a:r>
              <a:rPr lang="en-US" altLang="es-CR" sz="2400" dirty="0" err="1"/>
              <a:t>desarrollar</a:t>
            </a:r>
            <a:r>
              <a:rPr lang="en-US" altLang="es-CR" sz="2400" dirty="0"/>
              <a:t> el plan </a:t>
            </a:r>
            <a:r>
              <a:rPr lang="en-US" altLang="es-CR" sz="2400" dirty="0" err="1"/>
              <a:t>para</a:t>
            </a:r>
            <a:r>
              <a:rPr lang="en-US" altLang="es-CR" sz="2400" dirty="0"/>
              <a:t> la </a:t>
            </a:r>
            <a:r>
              <a:rPr lang="en-US" altLang="es-CR" sz="2400" dirty="0" err="1"/>
              <a:t>dirección</a:t>
            </a:r>
            <a:r>
              <a:rPr lang="en-US" altLang="es-CR" sz="2400" dirty="0"/>
              <a:t> del </a:t>
            </a:r>
            <a:r>
              <a:rPr lang="en-US" altLang="es-CR" sz="2400" dirty="0" err="1"/>
              <a:t>proyecto</a:t>
            </a:r>
            <a:r>
              <a:rPr lang="en-US" altLang="es-CR" sz="2400" dirty="0" smtClean="0"/>
              <a:t>.</a:t>
            </a:r>
          </a:p>
          <a:p>
            <a:pPr algn="just">
              <a:spcBef>
                <a:spcPct val="0"/>
              </a:spcBef>
              <a:buFontTx/>
              <a:buNone/>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Un </a:t>
            </a:r>
            <a:r>
              <a:rPr lang="en-US" altLang="es-CR" sz="2400" dirty="0" err="1"/>
              <a:t>patrocinador</a:t>
            </a:r>
            <a:r>
              <a:rPr lang="en-US" altLang="es-CR" sz="2400" dirty="0"/>
              <a:t> no </a:t>
            </a:r>
            <a:r>
              <a:rPr lang="en-US" altLang="es-CR" sz="2400" dirty="0" err="1"/>
              <a:t>sólo</a:t>
            </a:r>
            <a:r>
              <a:rPr lang="en-US" altLang="es-CR" sz="2400" dirty="0"/>
              <a:t> </a:t>
            </a:r>
            <a:r>
              <a:rPr lang="en-US" altLang="es-CR" sz="2400" dirty="0" err="1"/>
              <a:t>financia</a:t>
            </a:r>
            <a:r>
              <a:rPr lang="en-US" altLang="es-CR" sz="2400" dirty="0"/>
              <a:t> y se </a:t>
            </a:r>
            <a:r>
              <a:rPr lang="en-US" altLang="es-CR" sz="2400" dirty="0" err="1"/>
              <a:t>desentiende</a:t>
            </a:r>
            <a:r>
              <a:rPr lang="en-US" altLang="es-CR" sz="2400" dirty="0"/>
              <a:t> del </a:t>
            </a:r>
            <a:r>
              <a:rPr lang="en-US" altLang="es-CR" sz="2400" dirty="0" err="1"/>
              <a:t>proyecto</a:t>
            </a:r>
            <a:r>
              <a:rPr lang="en-US" altLang="es-CR" sz="2400" dirty="0"/>
              <a:t> </a:t>
            </a:r>
            <a:r>
              <a:rPr lang="en-US" altLang="es-CR" sz="2400" dirty="0" err="1"/>
              <a:t>sino</a:t>
            </a:r>
            <a:r>
              <a:rPr lang="en-US" altLang="es-CR" sz="2400" dirty="0"/>
              <a:t> </a:t>
            </a:r>
            <a:r>
              <a:rPr lang="en-US" altLang="es-CR" sz="2400" dirty="0" err="1"/>
              <a:t>que</a:t>
            </a:r>
            <a:r>
              <a:rPr lang="en-US" altLang="es-CR" sz="2400" dirty="0"/>
              <a:t> </a:t>
            </a:r>
            <a:r>
              <a:rPr lang="en-US" altLang="es-CR" sz="2400" dirty="0" err="1"/>
              <a:t>debería</a:t>
            </a:r>
            <a:r>
              <a:rPr lang="en-US" altLang="es-CR" sz="2400" dirty="0"/>
              <a:t> </a:t>
            </a:r>
            <a:r>
              <a:rPr lang="en-US" altLang="es-CR" sz="2400" dirty="0" err="1"/>
              <a:t>brindarle</a:t>
            </a:r>
            <a:r>
              <a:rPr lang="en-US" altLang="es-CR" sz="2400" dirty="0"/>
              <a:t> control y </a:t>
            </a:r>
            <a:r>
              <a:rPr lang="en-US" altLang="es-CR" sz="2400" dirty="0" err="1"/>
              <a:t>seguimiento</a:t>
            </a:r>
            <a:r>
              <a:rPr lang="en-US" altLang="es-CR" sz="2400" dirty="0"/>
              <a:t>. De </a:t>
            </a:r>
            <a:r>
              <a:rPr lang="en-US" altLang="es-CR" sz="2400" dirty="0" err="1"/>
              <a:t>las</a:t>
            </a:r>
            <a:r>
              <a:rPr lang="en-US" altLang="es-CR" sz="2400" dirty="0"/>
              <a:t> </a:t>
            </a:r>
            <a:r>
              <a:rPr lang="en-US" altLang="es-CR" sz="2400" dirty="0" err="1"/>
              <a:t>opciones</a:t>
            </a:r>
            <a:r>
              <a:rPr lang="en-US" altLang="es-CR" sz="2400" dirty="0"/>
              <a:t> </a:t>
            </a:r>
            <a:r>
              <a:rPr lang="en-US" altLang="es-CR" sz="2400" dirty="0" err="1"/>
              <a:t>planteadas</a:t>
            </a:r>
            <a:r>
              <a:rPr lang="en-US" altLang="es-CR" sz="2400" dirty="0"/>
              <a:t>, lo </a:t>
            </a:r>
            <a:r>
              <a:rPr lang="en-US" altLang="es-CR" sz="2400" dirty="0" err="1"/>
              <a:t>más</a:t>
            </a:r>
            <a:r>
              <a:rPr lang="en-US" altLang="es-CR" sz="2400" dirty="0"/>
              <a:t> </a:t>
            </a:r>
            <a:r>
              <a:rPr lang="en-US" altLang="es-CR" sz="2400" dirty="0" err="1"/>
              <a:t>beneficioso</a:t>
            </a:r>
            <a:r>
              <a:rPr lang="en-US" altLang="es-CR" sz="2400" dirty="0"/>
              <a:t> </a:t>
            </a:r>
            <a:r>
              <a:rPr lang="en-US" altLang="es-CR" sz="2400" dirty="0" err="1"/>
              <a:t>sería</a:t>
            </a:r>
            <a:r>
              <a:rPr lang="en-US" altLang="es-CR" sz="2400" dirty="0"/>
              <a:t> </a:t>
            </a:r>
            <a:r>
              <a:rPr lang="en-US" altLang="es-CR" sz="2400" dirty="0" err="1"/>
              <a:t>prevenir</a:t>
            </a:r>
            <a:r>
              <a:rPr lang="en-US" altLang="es-CR" sz="2400" dirty="0"/>
              <a:t> </a:t>
            </a:r>
            <a:r>
              <a:rPr lang="en-US" altLang="es-CR" sz="2400" dirty="0" err="1"/>
              <a:t>cambios</a:t>
            </a:r>
            <a:r>
              <a:rPr lang="en-US" altLang="es-CR" sz="2400" dirty="0"/>
              <a:t> </a:t>
            </a:r>
            <a:r>
              <a:rPr lang="en-US" altLang="es-CR" sz="2400" dirty="0" err="1"/>
              <a:t>innecesarios</a:t>
            </a:r>
            <a:r>
              <a:rPr lang="en-US" altLang="es-CR" sz="2400" dirty="0"/>
              <a:t> y </a:t>
            </a:r>
            <a:r>
              <a:rPr lang="en-US" altLang="es-CR" sz="2400" dirty="0" err="1"/>
              <a:t>cuidar</a:t>
            </a:r>
            <a:r>
              <a:rPr lang="en-US" altLang="es-CR" sz="2400" dirty="0"/>
              <a:t> los </a:t>
            </a:r>
            <a:r>
              <a:rPr lang="en-US" altLang="es-CR" sz="2400" dirty="0" err="1"/>
              <a:t>recursos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584827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ÍTEMS corresponde con factores ambientales de la empresa</a:t>
            </a:r>
            <a:r>
              <a:rPr lang="es-CR" altLang="es-CR" sz="2400" dirty="0" smtClean="0"/>
              <a:t>?</a:t>
            </a:r>
            <a:endParaRPr lang="es-CR" altLang="es-CR" sz="2400" dirty="0"/>
          </a:p>
          <a:p>
            <a:pPr marL="457200" indent="-457200" algn="just">
              <a:spcBef>
                <a:spcPct val="0"/>
              </a:spcBef>
              <a:buFont typeface="+mj-lt"/>
              <a:buAutoNum type="alphaUcPeriod"/>
            </a:pPr>
            <a:r>
              <a:rPr lang="en-US" altLang="es-CR" sz="2400" dirty="0" err="1"/>
              <a:t>Normas</a:t>
            </a:r>
            <a:r>
              <a:rPr lang="en-US" altLang="es-CR" sz="2400" dirty="0"/>
              <a:t> de la </a:t>
            </a:r>
            <a:r>
              <a:rPr lang="en-US" altLang="es-CR" sz="2400" dirty="0" err="1"/>
              <a:t>industria</a:t>
            </a:r>
            <a:r>
              <a:rPr lang="en-US" altLang="es-CR" sz="2400" dirty="0"/>
              <a:t>.</a:t>
            </a:r>
            <a:endParaRPr lang="es-CR" altLang="es-CR" sz="2400" dirty="0"/>
          </a:p>
          <a:p>
            <a:pPr marL="457200" indent="-457200" algn="just">
              <a:spcBef>
                <a:spcPct val="0"/>
              </a:spcBef>
              <a:buFont typeface="+mj-lt"/>
              <a:buAutoNum type="alphaUcPeriod"/>
            </a:pPr>
            <a:r>
              <a:rPr lang="en-US" altLang="es-CR" sz="2400" dirty="0"/>
              <a:t>PMO.</a:t>
            </a:r>
            <a:endParaRPr lang="es-CR" altLang="es-CR" sz="2400" dirty="0"/>
          </a:p>
          <a:p>
            <a:pPr marL="457200" indent="-457200" algn="just">
              <a:spcBef>
                <a:spcPct val="0"/>
              </a:spcBef>
              <a:buFont typeface="+mj-lt"/>
              <a:buAutoNum type="alphaUcPeriod"/>
            </a:pPr>
            <a:r>
              <a:rPr lang="en-US" altLang="es-CR" sz="2400" dirty="0" err="1"/>
              <a:t>Plantillas</a:t>
            </a:r>
            <a:r>
              <a:rPr lang="en-US" altLang="es-CR" sz="2400" dirty="0"/>
              <a:t> de </a:t>
            </a:r>
            <a:r>
              <a:rPr lang="en-US" altLang="es-CR" sz="2400" dirty="0" err="1"/>
              <a:t>trabajo</a:t>
            </a:r>
            <a:r>
              <a:rPr lang="en-US" altLang="es-CR" sz="2400" dirty="0"/>
              <a:t>.</a:t>
            </a:r>
            <a:endParaRPr lang="es-CR" altLang="es-CR" sz="2400" dirty="0"/>
          </a:p>
          <a:p>
            <a:pPr marL="457200" indent="-457200" algn="just">
              <a:spcBef>
                <a:spcPct val="0"/>
              </a:spcBef>
              <a:buFont typeface="+mj-lt"/>
              <a:buAutoNum type="alphaUcPeriod"/>
            </a:pPr>
            <a:r>
              <a:rPr lang="es-CR" altLang="es-CR" sz="2400" dirty="0"/>
              <a:t>Procedimientos del control de cambios</a:t>
            </a:r>
            <a:r>
              <a:rPr lang="es-CR" altLang="es-CR" sz="2400" dirty="0" smtClean="0"/>
              <a:t>.</a:t>
            </a:r>
          </a:p>
          <a:p>
            <a:pPr algn="just">
              <a:spcBef>
                <a:spcPct val="0"/>
              </a:spcBef>
              <a:buFontTx/>
              <a:buNone/>
            </a:pPr>
            <a:endParaRPr lang="es-CR" altLang="es-CR" sz="2400" dirty="0"/>
          </a:p>
          <a:p>
            <a:pPr algn="just">
              <a:spcBef>
                <a:spcPct val="0"/>
              </a:spcBef>
              <a:buFontTx/>
              <a:buNone/>
            </a:pPr>
            <a:r>
              <a:rPr lang="es-CR" altLang="es-CR" sz="2400" b="1" dirty="0"/>
              <a:t>Retroalimentación:</a:t>
            </a:r>
            <a:r>
              <a:rPr lang="es-CR" altLang="es-CR" sz="2400" dirty="0"/>
              <a:t> Las normas de la industria son factores ambientales. La PMO, plantillas y procedimientos son activos de los procesos de la organización.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252813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a:t>¿Cuál de los siguientes NO es un ejemplo de Activos de los Procesos de la Organización?</a:t>
            </a:r>
          </a:p>
          <a:p>
            <a:pPr algn="just">
              <a:spcBef>
                <a:spcPct val="0"/>
              </a:spcBef>
              <a:buFontTx/>
              <a:buNone/>
            </a:pPr>
            <a:r>
              <a:rPr lang="en-US" altLang="es-CR" sz="2400" b="1"/>
              <a:t>Sistemas de autorización de trabajo de la compañía.</a:t>
            </a:r>
            <a:endParaRPr lang="es-CR" altLang="es-CR" sz="2400"/>
          </a:p>
          <a:p>
            <a:pPr algn="just">
              <a:spcBef>
                <a:spcPct val="0"/>
              </a:spcBef>
              <a:buFontTx/>
              <a:buNone/>
            </a:pPr>
            <a:r>
              <a:rPr lang="en-US" altLang="es-CR" sz="2400"/>
              <a:t>Información histórica y lecciones aprendidas.</a:t>
            </a:r>
            <a:endParaRPr lang="es-CR" altLang="es-CR" sz="2400"/>
          </a:p>
          <a:p>
            <a:pPr algn="just">
              <a:spcBef>
                <a:spcPct val="0"/>
              </a:spcBef>
              <a:buFontTx/>
              <a:buNone/>
            </a:pPr>
            <a:r>
              <a:rPr lang="en-US" altLang="es-CR" sz="2400"/>
              <a:t>Plantillas.</a:t>
            </a:r>
            <a:endParaRPr lang="es-CR" altLang="es-CR" sz="2400"/>
          </a:p>
          <a:p>
            <a:pPr algn="just">
              <a:spcBef>
                <a:spcPct val="0"/>
              </a:spcBef>
              <a:buFontTx/>
              <a:buNone/>
            </a:pPr>
            <a:r>
              <a:rPr lang="en-US" altLang="es-CR" sz="2400"/>
              <a:t>Políticas.</a:t>
            </a:r>
            <a:endParaRPr lang="es-CR" altLang="es-CR" sz="2400"/>
          </a:p>
          <a:p>
            <a:pPr algn="just">
              <a:spcBef>
                <a:spcPct val="0"/>
              </a:spcBef>
              <a:buFontTx/>
              <a:buNone/>
            </a:pPr>
            <a:r>
              <a:rPr lang="en-US" altLang="es-CR" sz="2400" b="1"/>
              <a:t>Retroalimentación:</a:t>
            </a:r>
            <a:r>
              <a:rPr lang="en-US" altLang="es-CR" sz="2400"/>
              <a:t> Los sistemas de autorización de trabajo de la compañía corresponden con factores ambientales de la empresa.</a:t>
            </a:r>
            <a:endParaRPr lang="es-CR" altLang="es-CR" sz="2400"/>
          </a:p>
          <a:p>
            <a:pPr algn="just">
              <a:spcBef>
                <a:spcPct val="0"/>
              </a:spcBef>
              <a:buFontTx/>
              <a:buNone/>
            </a:pPr>
            <a:endParaRPr lang="es-CR" altLang="es-CR" sz="2400"/>
          </a:p>
          <a:p>
            <a:pPr>
              <a:spcBef>
                <a:spcPct val="0"/>
              </a:spcBef>
              <a:buFontTx/>
              <a:buNone/>
            </a:pPr>
            <a:endParaRPr lang="es-CR" altLang="es-CR" sz="2400"/>
          </a:p>
        </p:txBody>
      </p:sp>
    </p:spTree>
    <p:extLst>
      <p:ext uri="{BB962C8B-B14F-4D97-AF65-F5344CB8AC3E}">
        <p14:creationId xmlns:p14="http://schemas.microsoft.com/office/powerpoint/2010/main" val="2316348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txBox="1">
            <a:spLocks noGrp="1" noChangeArrowheads="1"/>
          </p:cNvSpPr>
          <p:nvPr/>
        </p:nvSpPr>
        <p:spPr bwMode="auto">
          <a:xfrm>
            <a:off x="7339013" y="64897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BA478FD-85B2-4A8B-ABC8-0A1CD44488B3}" type="datetime1">
              <a:rPr lang="es-ES" altLang="es-CR" sz="1000"/>
              <a:pPr algn="r" eaLnBrk="1" hangingPunct="1"/>
              <a:t>20/10/2013</a:t>
            </a:fld>
            <a:endParaRPr lang="es-ES" altLang="es-CR" sz="1000"/>
          </a:p>
        </p:txBody>
      </p:sp>
      <p:sp>
        <p:nvSpPr>
          <p:cNvPr id="36867" name="Rectangle 6"/>
          <p:cNvSpPr txBox="1">
            <a:spLocks noGrp="1" noChangeArrowheads="1"/>
          </p:cNvSpPr>
          <p:nvPr/>
        </p:nvSpPr>
        <p:spPr bwMode="auto">
          <a:xfrm>
            <a:off x="8507413" y="6240463"/>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5747AC-29B3-46B8-A395-9B2D493D4F04}" type="slidenum">
              <a:rPr lang="es-ES" altLang="es-CR" sz="1400"/>
              <a:pPr eaLnBrk="1" hangingPunct="1"/>
              <a:t>48</a:t>
            </a:fld>
            <a:endParaRPr lang="es-ES" altLang="es-CR" sz="1400"/>
          </a:p>
        </p:txBody>
      </p:sp>
      <p:sp>
        <p:nvSpPr>
          <p:cNvPr id="36868" name="Rectangle 2"/>
          <p:cNvSpPr>
            <a:spLocks noGrp="1" noChangeArrowheads="1"/>
          </p:cNvSpPr>
          <p:nvPr>
            <p:ph type="ctrTitle" idx="4294967295"/>
          </p:nvPr>
        </p:nvSpPr>
        <p:spPr>
          <a:xfrm>
            <a:off x="611188" y="2349500"/>
            <a:ext cx="7696200" cy="1752600"/>
          </a:xfrm>
        </p:spPr>
        <p:txBody>
          <a:bodyPr/>
          <a:lstStyle/>
          <a:p>
            <a:pPr eaLnBrk="1" hangingPunct="1"/>
            <a:r>
              <a:rPr lang="es-CR" altLang="es-CR" sz="5700" smtClean="0"/>
              <a:t>CICLO DE VIDA DEL PROYECTO Y ORGANIZACIÓN</a:t>
            </a:r>
            <a:endParaRPr lang="en-US" altLang="es-CR" sz="5700" smtClean="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D19015-F910-4772-B486-CB2D7258E3F0}" type="datetime1">
              <a:rPr lang="es-ES" altLang="es-CR" sz="1200">
                <a:solidFill>
                  <a:schemeClr val="hlink"/>
                </a:solidFill>
              </a:rPr>
              <a:pPr eaLnBrk="1" hangingPunct="1"/>
              <a:t>20/10/2013</a:t>
            </a:fld>
            <a:endParaRPr lang="es-ES" altLang="es-CR" sz="1200">
              <a:solidFill>
                <a:schemeClr val="hlink"/>
              </a:solidFill>
            </a:endParaRPr>
          </a:p>
        </p:txBody>
      </p:sp>
      <p:sp>
        <p:nvSpPr>
          <p:cNvPr id="37891"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0D7CEAC-8A19-4FAE-ACE5-1356E638C0B6}" type="slidenum">
              <a:rPr lang="es-ES" altLang="es-CR" sz="1200">
                <a:solidFill>
                  <a:schemeClr val="hlink"/>
                </a:solidFill>
              </a:rPr>
              <a:pPr algn="r" eaLnBrk="1" hangingPunct="1"/>
              <a:t>49</a:t>
            </a:fld>
            <a:endParaRPr lang="es-ES" altLang="es-CR" sz="1200">
              <a:solidFill>
                <a:schemeClr val="hlink"/>
              </a:solidFill>
            </a:endParaRPr>
          </a:p>
        </p:txBody>
      </p:sp>
      <p:sp>
        <p:nvSpPr>
          <p:cNvPr id="6" name="5 Rectángulo"/>
          <p:cNvSpPr/>
          <p:nvPr/>
        </p:nvSpPr>
        <p:spPr>
          <a:xfrm>
            <a:off x="347663" y="1758950"/>
            <a:ext cx="8856662" cy="954088"/>
          </a:xfrm>
          <a:prstGeom prst="rect">
            <a:avLst/>
          </a:prstGeom>
        </p:spPr>
        <p:txBody>
          <a:bodyPr>
            <a:spAutoFit/>
          </a:bodyPr>
          <a:lstStyle/>
          <a:p>
            <a:pPr algn="just">
              <a:defRPr/>
            </a:pPr>
            <a:r>
              <a:rPr lang="es-CR" sz="2800" b="1" dirty="0">
                <a:latin typeface="+mj-lt"/>
                <a:ea typeface="+mj-ea"/>
                <a:cs typeface="+mj-cs"/>
              </a:rPr>
              <a:t>Ciclo de Vida del Producto</a:t>
            </a:r>
          </a:p>
          <a:p>
            <a:pPr>
              <a:defRPr/>
            </a:pPr>
            <a:endParaRPr lang="es-CR" sz="2800" b="1" dirty="0">
              <a:latin typeface="+mj-lt"/>
              <a:ea typeface="+mj-ea"/>
              <a:cs typeface="+mj-cs"/>
            </a:endParaRPr>
          </a:p>
        </p:txBody>
      </p:sp>
      <p:sp>
        <p:nvSpPr>
          <p:cNvPr id="7" name="6 Rectángulo"/>
          <p:cNvSpPr/>
          <p:nvPr/>
        </p:nvSpPr>
        <p:spPr>
          <a:xfrm>
            <a:off x="347663" y="2349500"/>
            <a:ext cx="4008437" cy="3970338"/>
          </a:xfrm>
          <a:prstGeom prst="rect">
            <a:avLst/>
          </a:prstGeom>
        </p:spPr>
        <p:txBody>
          <a:bodyPr>
            <a:spAutoFit/>
          </a:bodyPr>
          <a:lstStyle/>
          <a:p>
            <a:pPr algn="just">
              <a:defRPr/>
            </a:pPr>
            <a:r>
              <a:rPr lang="es-CR" sz="2800" dirty="0">
                <a:latin typeface="+mj-lt"/>
              </a:rPr>
              <a:t>Tiempo que transcurre desde la concepción del producto hasta su retiro del mercado. </a:t>
            </a:r>
          </a:p>
          <a:p>
            <a:pPr algn="just">
              <a:defRPr/>
            </a:pPr>
            <a:r>
              <a:rPr lang="es-CR" sz="2800" dirty="0">
                <a:latin typeface="+mj-lt"/>
              </a:rPr>
              <a:t>Generalmente a lo largo del ciclo de vida de un producto se originan distintos tipos de proyectos.</a:t>
            </a:r>
            <a:endParaRPr lang="es-CR" sz="2800" dirty="0">
              <a:latin typeface="+mj-lt"/>
              <a:ea typeface="+mj-ea"/>
              <a:cs typeface="+mj-cs"/>
            </a:endParaRPr>
          </a:p>
        </p:txBody>
      </p:sp>
      <p:sp>
        <p:nvSpPr>
          <p:cNvPr id="8" name="7 Rectángulo"/>
          <p:cNvSpPr/>
          <p:nvPr/>
        </p:nvSpPr>
        <p:spPr>
          <a:xfrm>
            <a:off x="4787900" y="1768475"/>
            <a:ext cx="8856663" cy="954088"/>
          </a:xfrm>
          <a:prstGeom prst="rect">
            <a:avLst/>
          </a:prstGeom>
        </p:spPr>
        <p:txBody>
          <a:bodyPr>
            <a:spAutoFit/>
          </a:bodyPr>
          <a:lstStyle/>
          <a:p>
            <a:pPr algn="just">
              <a:defRPr/>
            </a:pPr>
            <a:r>
              <a:rPr lang="es-CR" sz="2800" b="1" dirty="0">
                <a:latin typeface="+mj-lt"/>
                <a:ea typeface="+mj-ea"/>
                <a:cs typeface="+mj-cs"/>
              </a:rPr>
              <a:t>Ciclo de Vida del Proyecto</a:t>
            </a:r>
          </a:p>
          <a:p>
            <a:pPr>
              <a:defRPr/>
            </a:pPr>
            <a:endParaRPr lang="es-CR" sz="2800" b="1" dirty="0">
              <a:latin typeface="+mj-lt"/>
              <a:ea typeface="+mj-ea"/>
              <a:cs typeface="+mj-cs"/>
            </a:endParaRPr>
          </a:p>
        </p:txBody>
      </p:sp>
      <p:sp>
        <p:nvSpPr>
          <p:cNvPr id="9" name="8 Rectángulo"/>
          <p:cNvSpPr/>
          <p:nvPr/>
        </p:nvSpPr>
        <p:spPr>
          <a:xfrm>
            <a:off x="4856163" y="2355850"/>
            <a:ext cx="4108450" cy="1816100"/>
          </a:xfrm>
          <a:prstGeom prst="rect">
            <a:avLst/>
          </a:prstGeom>
        </p:spPr>
        <p:txBody>
          <a:bodyPr>
            <a:spAutoFit/>
          </a:bodyPr>
          <a:lstStyle/>
          <a:p>
            <a:pPr algn="just">
              <a:defRPr/>
            </a:pPr>
            <a:r>
              <a:rPr lang="es-CR" sz="2800" dirty="0">
                <a:latin typeface="+mj-lt"/>
              </a:rPr>
              <a:t>Tiempo que transcurren entre las distintas </a:t>
            </a:r>
            <a:r>
              <a:rPr lang="es-CR" sz="2800" b="1" dirty="0">
                <a:latin typeface="+mj-lt"/>
              </a:rPr>
              <a:t>fases </a:t>
            </a:r>
            <a:r>
              <a:rPr lang="es-CR" sz="2800" dirty="0">
                <a:latin typeface="+mj-lt"/>
              </a:rPr>
              <a:t>del proyecto desde su inicio hasta su fin.</a:t>
            </a:r>
            <a:endParaRPr lang="es-CR" sz="2800"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65150" y="1887538"/>
            <a:ext cx="7772400" cy="1470025"/>
          </a:xfrm>
        </p:spPr>
        <p:txBody>
          <a:bodyPr>
            <a:normAutofit fontScale="90000"/>
          </a:bodyPr>
          <a:lstStyle/>
          <a:p>
            <a:pPr>
              <a:defRPr/>
            </a:pPr>
            <a:r>
              <a:rPr lang="es-CR" b="1" dirty="0"/>
              <a:t>¿</a:t>
            </a:r>
            <a:r>
              <a:rPr lang="es-CR" b="1" dirty="0" smtClean="0"/>
              <a:t>Qué ventajas tiene estar</a:t>
            </a:r>
            <a:br>
              <a:rPr lang="es-CR" b="1" dirty="0" smtClean="0"/>
            </a:br>
            <a:r>
              <a:rPr lang="es-CR" b="1" dirty="0" smtClean="0"/>
              <a:t>certificado como CAPM?</a:t>
            </a:r>
            <a:r>
              <a:rPr lang="es-CR" dirty="0" smtClean="0"/>
              <a:t/>
            </a:r>
            <a:br>
              <a:rPr lang="es-CR" dirty="0" smtClean="0"/>
            </a:br>
            <a:endParaRPr lang="es-CR" dirty="0"/>
          </a:p>
        </p:txBody>
      </p:sp>
      <p:sp>
        <p:nvSpPr>
          <p:cNvPr id="6147" name="1 Título"/>
          <p:cNvSpPr txBox="1">
            <a:spLocks/>
          </p:cNvSpPr>
          <p:nvPr/>
        </p:nvSpPr>
        <p:spPr bwMode="auto">
          <a:xfrm>
            <a:off x="565150" y="350043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800">
                <a:latin typeface="Calibri" pitchFamily="34" charset="0"/>
              </a:rPr>
              <a:t>Que los individuos pueden alinear su trabajo con el de los Directores/Administradores de Proyectos y aplicar su conocimiento a sus experiencias laborales para una mayor eficiencia y efectividad en el desarrollo de sus tares en equipo.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686E87-3F66-4AC9-8059-2E87EDE81D68}" type="datetime1">
              <a:rPr lang="es-ES" altLang="es-CR" sz="1200">
                <a:solidFill>
                  <a:schemeClr val="hlink"/>
                </a:solidFill>
              </a:rPr>
              <a:pPr eaLnBrk="1" hangingPunct="1"/>
              <a:t>20/10/2013</a:t>
            </a:fld>
            <a:endParaRPr lang="es-ES" altLang="es-CR" sz="1200">
              <a:solidFill>
                <a:schemeClr val="hlink"/>
              </a:solidFill>
            </a:endParaRPr>
          </a:p>
        </p:txBody>
      </p:sp>
      <p:sp>
        <p:nvSpPr>
          <p:cNvPr id="38915" name="Slide Number Placeholder 4"/>
          <p:cNvSpPr txBox="1">
            <a:spLocks noGrp="1"/>
          </p:cNvSpPr>
          <p:nvPr/>
        </p:nvSpPr>
        <p:spPr bwMode="auto">
          <a:xfrm>
            <a:off x="7858125" y="641508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9677CDA-BF03-4874-A9C7-19CF275ADEA3}" type="slidenum">
              <a:rPr lang="es-ES" altLang="es-CR" sz="1200">
                <a:solidFill>
                  <a:schemeClr val="hlink"/>
                </a:solidFill>
              </a:rPr>
              <a:pPr algn="r" eaLnBrk="1" hangingPunct="1"/>
              <a:t>50</a:t>
            </a:fld>
            <a:endParaRPr lang="es-ES" altLang="es-CR" sz="1200">
              <a:solidFill>
                <a:schemeClr val="hlink"/>
              </a:solidFill>
            </a:endParaRPr>
          </a:p>
        </p:txBody>
      </p:sp>
      <p:sp>
        <p:nvSpPr>
          <p:cNvPr id="4" name="3 Rectángulo"/>
          <p:cNvSpPr/>
          <p:nvPr/>
        </p:nvSpPr>
        <p:spPr>
          <a:xfrm>
            <a:off x="2400300" y="1306513"/>
            <a:ext cx="8856663" cy="954087"/>
          </a:xfrm>
          <a:prstGeom prst="rect">
            <a:avLst/>
          </a:prstGeom>
        </p:spPr>
        <p:txBody>
          <a:bodyPr>
            <a:spAutoFit/>
          </a:bodyPr>
          <a:lstStyle/>
          <a:p>
            <a:pPr algn="just">
              <a:defRPr/>
            </a:pPr>
            <a:r>
              <a:rPr lang="es-CR" sz="2800" b="1" dirty="0">
                <a:latin typeface="+mj-lt"/>
                <a:ea typeface="+mj-ea"/>
                <a:cs typeface="+mj-cs"/>
              </a:rPr>
              <a:t>Ciclo de Vida del Producto</a:t>
            </a:r>
          </a:p>
          <a:p>
            <a:pPr>
              <a:defRPr/>
            </a:pPr>
            <a:endParaRPr lang="es-CR" sz="2800" b="1" dirty="0">
              <a:latin typeface="+mj-lt"/>
              <a:ea typeface="+mj-ea"/>
              <a:cs typeface="+mj-cs"/>
            </a:endParaRPr>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895475"/>
            <a:ext cx="8280400" cy="397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6588125" y="5868988"/>
            <a:ext cx="3024188"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88CABB-B836-4B7E-8548-90B07B5E66CB}" type="datetime1">
              <a:rPr lang="es-ES" altLang="es-CR" sz="1200">
                <a:solidFill>
                  <a:schemeClr val="hlink"/>
                </a:solidFill>
              </a:rPr>
              <a:pPr eaLnBrk="1" hangingPunct="1"/>
              <a:t>20/10/2013</a:t>
            </a:fld>
            <a:endParaRPr lang="es-ES" altLang="es-CR" sz="1200">
              <a:solidFill>
                <a:schemeClr val="hlink"/>
              </a:solidFill>
            </a:endParaRPr>
          </a:p>
        </p:txBody>
      </p:sp>
      <p:sp>
        <p:nvSpPr>
          <p:cNvPr id="39939" name="Slide Number Placeholder 4"/>
          <p:cNvSpPr txBox="1">
            <a:spLocks noGrp="1"/>
          </p:cNvSpPr>
          <p:nvPr/>
        </p:nvSpPr>
        <p:spPr bwMode="auto">
          <a:xfrm>
            <a:off x="7848600" y="6400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8BBAC89-0F73-4086-99C1-59394A64171D}" type="slidenum">
              <a:rPr lang="es-ES" altLang="es-CR" sz="1200">
                <a:solidFill>
                  <a:schemeClr val="hlink"/>
                </a:solidFill>
              </a:rPr>
              <a:pPr algn="r" eaLnBrk="1" hangingPunct="1"/>
              <a:t>51</a:t>
            </a:fld>
            <a:endParaRPr lang="es-ES" altLang="es-CR" sz="1200">
              <a:solidFill>
                <a:schemeClr val="hlink"/>
              </a:solidFill>
            </a:endParaRPr>
          </a:p>
        </p:txBody>
      </p:sp>
      <p:sp>
        <p:nvSpPr>
          <p:cNvPr id="4" name="3 Rectángulo"/>
          <p:cNvSpPr/>
          <p:nvPr/>
        </p:nvSpPr>
        <p:spPr>
          <a:xfrm>
            <a:off x="2401888" y="1628775"/>
            <a:ext cx="8856662" cy="954088"/>
          </a:xfrm>
          <a:prstGeom prst="rect">
            <a:avLst/>
          </a:prstGeom>
        </p:spPr>
        <p:txBody>
          <a:bodyPr>
            <a:spAutoFit/>
          </a:bodyPr>
          <a:lstStyle/>
          <a:p>
            <a:pPr algn="just">
              <a:defRPr/>
            </a:pPr>
            <a:r>
              <a:rPr lang="es-CR" sz="2800" b="1" dirty="0">
                <a:latin typeface="+mj-lt"/>
                <a:ea typeface="+mj-ea"/>
                <a:cs typeface="+mj-cs"/>
              </a:rPr>
              <a:t>Ciclo de Vida del Proyecto</a:t>
            </a:r>
          </a:p>
          <a:p>
            <a:pPr>
              <a:defRPr/>
            </a:pPr>
            <a:endParaRPr lang="es-CR" sz="2800" b="1" dirty="0">
              <a:latin typeface="+mj-lt"/>
              <a:ea typeface="+mj-ea"/>
              <a:cs typeface="+mj-cs"/>
            </a:endParaRPr>
          </a:p>
        </p:txBody>
      </p:sp>
      <p:sp>
        <p:nvSpPr>
          <p:cNvPr id="5" name="4 Rectángulo"/>
          <p:cNvSpPr/>
          <p:nvPr/>
        </p:nvSpPr>
        <p:spPr>
          <a:xfrm>
            <a:off x="6335713" y="6121400"/>
            <a:ext cx="3025775"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pic>
        <p:nvPicPr>
          <p:cNvPr id="399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276475"/>
            <a:ext cx="818197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B217B6B-FE2E-460A-825C-E94CFF1B8F02}" type="datetime1">
              <a:rPr lang="es-ES" altLang="es-CR" sz="1200">
                <a:solidFill>
                  <a:schemeClr val="hlink"/>
                </a:solidFill>
              </a:rPr>
              <a:pPr eaLnBrk="1" hangingPunct="1"/>
              <a:t>20/10/2013</a:t>
            </a:fld>
            <a:endParaRPr lang="es-ES" altLang="es-CR" sz="1200">
              <a:solidFill>
                <a:schemeClr val="hlink"/>
              </a:solidFill>
            </a:endParaRPr>
          </a:p>
        </p:txBody>
      </p:sp>
      <p:sp>
        <p:nvSpPr>
          <p:cNvPr id="40963" name="Slide Number Placeholder 4"/>
          <p:cNvSpPr txBox="1">
            <a:spLocks noGrp="1"/>
          </p:cNvSpPr>
          <p:nvPr/>
        </p:nvSpPr>
        <p:spPr bwMode="auto">
          <a:xfrm>
            <a:off x="7847013" y="644525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DF5A5C2-EB99-4F15-A12A-6B4505B0683B}" type="slidenum">
              <a:rPr lang="es-ES" altLang="es-CR" sz="1200">
                <a:solidFill>
                  <a:schemeClr val="hlink"/>
                </a:solidFill>
              </a:rPr>
              <a:pPr algn="r" eaLnBrk="1" hangingPunct="1"/>
              <a:t>52</a:t>
            </a:fld>
            <a:endParaRPr lang="es-ES" altLang="es-CR" sz="1200">
              <a:solidFill>
                <a:schemeClr val="hlink"/>
              </a:solidFill>
            </a:endParaRPr>
          </a:p>
        </p:txBody>
      </p:sp>
      <p:sp>
        <p:nvSpPr>
          <p:cNvPr id="4" name="3 Rectángulo"/>
          <p:cNvSpPr/>
          <p:nvPr/>
        </p:nvSpPr>
        <p:spPr>
          <a:xfrm>
            <a:off x="2401888" y="1628775"/>
            <a:ext cx="8856662" cy="954088"/>
          </a:xfrm>
          <a:prstGeom prst="rect">
            <a:avLst/>
          </a:prstGeom>
        </p:spPr>
        <p:txBody>
          <a:bodyPr>
            <a:spAutoFit/>
          </a:bodyPr>
          <a:lstStyle/>
          <a:p>
            <a:pPr algn="just">
              <a:defRPr/>
            </a:pPr>
            <a:r>
              <a:rPr lang="es-CR" sz="2800" b="1" dirty="0">
                <a:latin typeface="+mj-lt"/>
                <a:ea typeface="+mj-ea"/>
                <a:cs typeface="+mj-cs"/>
              </a:rPr>
              <a:t>Ciclo de Vida del Proyecto</a:t>
            </a:r>
          </a:p>
          <a:p>
            <a:pPr>
              <a:defRPr/>
            </a:pPr>
            <a:endParaRPr lang="es-CR" sz="2800" b="1" dirty="0">
              <a:latin typeface="+mj-lt"/>
              <a:ea typeface="+mj-ea"/>
              <a:cs typeface="+mj-cs"/>
            </a:endParaRPr>
          </a:p>
        </p:txBody>
      </p:sp>
      <p:sp>
        <p:nvSpPr>
          <p:cNvPr id="5" name="4 Rectángulo"/>
          <p:cNvSpPr/>
          <p:nvPr/>
        </p:nvSpPr>
        <p:spPr>
          <a:xfrm>
            <a:off x="5940425" y="6165850"/>
            <a:ext cx="3024188" cy="1014413"/>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pic>
        <p:nvPicPr>
          <p:cNvPr id="40966" name="Picture 2"/>
          <p:cNvPicPr>
            <a:picLocks noChangeAspect="1" noChangeArrowheads="1"/>
          </p:cNvPicPr>
          <p:nvPr/>
        </p:nvPicPr>
        <p:blipFill>
          <a:blip r:embed="rId2">
            <a:extLst>
              <a:ext uri="{28A0092B-C50C-407E-A947-70E740481C1C}">
                <a14:useLocalDpi xmlns:a14="http://schemas.microsoft.com/office/drawing/2010/main" val="0"/>
              </a:ext>
            </a:extLst>
          </a:blip>
          <a:srcRect t="7362"/>
          <a:stretch>
            <a:fillRect/>
          </a:stretch>
        </p:blipFill>
        <p:spPr bwMode="auto">
          <a:xfrm>
            <a:off x="395288" y="2205038"/>
            <a:ext cx="8401050"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BFCAC5-DEB4-40A2-8281-929007D6CF9E}" type="datetime1">
              <a:rPr lang="es-ES" altLang="es-CR" sz="1200">
                <a:solidFill>
                  <a:schemeClr val="hlink"/>
                </a:solidFill>
              </a:rPr>
              <a:pPr eaLnBrk="1" hangingPunct="1"/>
              <a:t>20/10/2013</a:t>
            </a:fld>
            <a:endParaRPr lang="es-ES" altLang="es-CR" sz="1200">
              <a:solidFill>
                <a:schemeClr val="hlink"/>
              </a:solidFill>
            </a:endParaRPr>
          </a:p>
        </p:txBody>
      </p:sp>
      <p:sp>
        <p:nvSpPr>
          <p:cNvPr id="41987" name="Slide Number Placeholder 4"/>
          <p:cNvSpPr txBox="1">
            <a:spLocks noGrp="1"/>
          </p:cNvSpPr>
          <p:nvPr/>
        </p:nvSpPr>
        <p:spPr bwMode="auto">
          <a:xfrm>
            <a:off x="7847013" y="644525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95638D8-9B48-4736-9811-AEFDA38BFB88}" type="slidenum">
              <a:rPr lang="es-ES" altLang="es-CR" sz="1200">
                <a:solidFill>
                  <a:schemeClr val="hlink"/>
                </a:solidFill>
              </a:rPr>
              <a:pPr algn="r" eaLnBrk="1" hangingPunct="1"/>
              <a:t>53</a:t>
            </a:fld>
            <a:endParaRPr lang="es-ES" altLang="es-CR" sz="1200">
              <a:solidFill>
                <a:schemeClr val="hlink"/>
              </a:solidFill>
            </a:endParaRPr>
          </a:p>
        </p:txBody>
      </p:sp>
      <p:pic>
        <p:nvPicPr>
          <p:cNvPr id="4198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935288"/>
            <a:ext cx="8677275"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 name="7 Rectángulo"/>
          <p:cNvSpPr/>
          <p:nvPr/>
        </p:nvSpPr>
        <p:spPr>
          <a:xfrm>
            <a:off x="323850" y="1844675"/>
            <a:ext cx="7993063" cy="1385888"/>
          </a:xfrm>
          <a:prstGeom prst="rect">
            <a:avLst/>
          </a:prstGeom>
        </p:spPr>
        <p:txBody>
          <a:bodyPr>
            <a:spAutoFit/>
          </a:bodyPr>
          <a:lstStyle/>
          <a:p>
            <a:pPr algn="just">
              <a:defRPr/>
            </a:pPr>
            <a:r>
              <a:rPr lang="es-CR" sz="2800" b="1" dirty="0">
                <a:latin typeface="+mj-lt"/>
                <a:ea typeface="+mj-ea"/>
                <a:cs typeface="+mj-cs"/>
              </a:rPr>
              <a:t>Influencia de los Interesados, Riesgos, Incertidumbre, Costo de los Cambios</a:t>
            </a:r>
          </a:p>
          <a:p>
            <a:pPr>
              <a:defRPr/>
            </a:pPr>
            <a:endParaRPr lang="es-CR" sz="2800" b="1"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E7B3E2-6E59-4A2A-B1C4-E60D2167E4CC}" type="datetime1">
              <a:rPr lang="es-ES" altLang="es-CR" sz="1200">
                <a:solidFill>
                  <a:schemeClr val="hlink"/>
                </a:solidFill>
              </a:rPr>
              <a:pPr eaLnBrk="1" hangingPunct="1"/>
              <a:t>20/10/2013</a:t>
            </a:fld>
            <a:endParaRPr lang="es-ES" altLang="es-CR" sz="1200">
              <a:solidFill>
                <a:schemeClr val="hlink"/>
              </a:solidFill>
            </a:endParaRPr>
          </a:p>
        </p:txBody>
      </p:sp>
      <p:sp>
        <p:nvSpPr>
          <p:cNvPr id="43011"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30A833-2BFD-4383-8C2A-8D25C0271EA2}" type="slidenum">
              <a:rPr lang="es-ES" altLang="es-CR" sz="1200">
                <a:solidFill>
                  <a:schemeClr val="hlink"/>
                </a:solidFill>
              </a:rPr>
              <a:pPr algn="r" eaLnBrk="1" hangingPunct="1"/>
              <a:t>54</a:t>
            </a:fld>
            <a:endParaRPr lang="es-ES" altLang="es-CR" sz="1200">
              <a:solidFill>
                <a:schemeClr val="hlink"/>
              </a:solidFill>
            </a:endParaRPr>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t="6506"/>
          <a:stretch>
            <a:fillRect/>
          </a:stretch>
        </p:blipFill>
        <p:spPr bwMode="auto">
          <a:xfrm>
            <a:off x="2700338" y="2574925"/>
            <a:ext cx="6342062"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07950" y="1628775"/>
            <a:ext cx="8856663" cy="1384300"/>
          </a:xfrm>
          <a:prstGeom prst="rect">
            <a:avLst/>
          </a:prstGeom>
        </p:spPr>
        <p:txBody>
          <a:bodyPr>
            <a:spAutoFit/>
          </a:bodyPr>
          <a:lstStyle/>
          <a:p>
            <a:pPr algn="just">
              <a:defRPr/>
            </a:pPr>
            <a:r>
              <a:rPr lang="es-CR" sz="2800" b="1" dirty="0">
                <a:latin typeface="+mj-lt"/>
                <a:ea typeface="+mj-ea"/>
                <a:cs typeface="+mj-cs"/>
              </a:rPr>
              <a:t>Estructuras Organizacionales de Aquellas Organizaciones que Desarrollan Proyectos</a:t>
            </a:r>
          </a:p>
          <a:p>
            <a:pPr>
              <a:defRPr/>
            </a:pPr>
            <a:endParaRPr lang="es-CR" sz="2800" b="1" dirty="0">
              <a:latin typeface="+mj-lt"/>
              <a:ea typeface="+mj-ea"/>
              <a:cs typeface="+mj-cs"/>
            </a:endParaRPr>
          </a:p>
        </p:txBody>
      </p:sp>
      <p:sp>
        <p:nvSpPr>
          <p:cNvPr id="6" name="5 Rectángulo"/>
          <p:cNvSpPr/>
          <p:nvPr/>
        </p:nvSpPr>
        <p:spPr>
          <a:xfrm>
            <a:off x="3625850" y="6197600"/>
            <a:ext cx="3024188"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
        <p:nvSpPr>
          <p:cNvPr id="7" name="6 Rectángulo"/>
          <p:cNvSpPr/>
          <p:nvPr/>
        </p:nvSpPr>
        <p:spPr>
          <a:xfrm>
            <a:off x="565150" y="4351338"/>
            <a:ext cx="4572000" cy="862012"/>
          </a:xfrm>
          <a:prstGeom prst="rect">
            <a:avLst/>
          </a:prstGeom>
        </p:spPr>
        <p:txBody>
          <a:bodyPr>
            <a:spAutoFit/>
          </a:bodyPr>
          <a:lstStyle/>
          <a:p>
            <a:pPr>
              <a:defRPr/>
            </a:pPr>
            <a:r>
              <a:rPr lang="es-CR" sz="3200" b="1" dirty="0">
                <a:latin typeface="+mj-lt"/>
              </a:rPr>
              <a:t>FUNCIONAL</a:t>
            </a:r>
            <a:r>
              <a:rPr lang="es-CR" b="1" dirty="0">
                <a:latin typeface="+mj-lt"/>
              </a:rPr>
              <a:t/>
            </a:r>
            <a:br>
              <a:rPr lang="es-CR" b="1" dirty="0">
                <a:latin typeface="+mj-lt"/>
              </a:rPr>
            </a:br>
            <a:endParaRPr lang="es-CR" dirty="0">
              <a:latin typeface="+mj-lt"/>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514250-87E5-4096-9AA5-E349857A6D77}" type="datetime1">
              <a:rPr lang="es-ES" altLang="es-CR" sz="1200">
                <a:solidFill>
                  <a:schemeClr val="hlink"/>
                </a:solidFill>
              </a:rPr>
              <a:pPr eaLnBrk="1" hangingPunct="1"/>
              <a:t>20/10/2013</a:t>
            </a:fld>
            <a:endParaRPr lang="es-ES" altLang="es-CR" sz="1200">
              <a:solidFill>
                <a:schemeClr val="hlink"/>
              </a:solidFill>
            </a:endParaRPr>
          </a:p>
        </p:txBody>
      </p:sp>
      <p:sp>
        <p:nvSpPr>
          <p:cNvPr id="44035" name="Slide Number Placeholder 4"/>
          <p:cNvSpPr txBox="1">
            <a:spLocks noGrp="1"/>
          </p:cNvSpPr>
          <p:nvPr/>
        </p:nvSpPr>
        <p:spPr bwMode="auto">
          <a:xfrm>
            <a:off x="7831138" y="6400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39A795E-E445-4D2B-8BDE-4001719DE2DE}" type="slidenum">
              <a:rPr lang="es-ES" altLang="es-CR" sz="1200">
                <a:solidFill>
                  <a:schemeClr val="hlink"/>
                </a:solidFill>
              </a:rPr>
              <a:pPr algn="r" eaLnBrk="1" hangingPunct="1"/>
              <a:t>55</a:t>
            </a:fld>
            <a:endParaRPr lang="es-ES" altLang="es-CR" sz="1200">
              <a:solidFill>
                <a:schemeClr val="hlink"/>
              </a:solidFill>
            </a:endParaRP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t="426" b="-2"/>
          <a:stretch>
            <a:fillRect/>
          </a:stretch>
        </p:blipFill>
        <p:spPr bwMode="auto">
          <a:xfrm>
            <a:off x="3563938" y="2320925"/>
            <a:ext cx="5562600" cy="407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07950" y="1628775"/>
            <a:ext cx="8856663" cy="1384300"/>
          </a:xfrm>
          <a:prstGeom prst="rect">
            <a:avLst/>
          </a:prstGeom>
        </p:spPr>
        <p:txBody>
          <a:bodyPr>
            <a:spAutoFit/>
          </a:bodyPr>
          <a:lstStyle/>
          <a:p>
            <a:pPr algn="just">
              <a:defRPr/>
            </a:pPr>
            <a:r>
              <a:rPr lang="es-CR" sz="2800" b="1" dirty="0">
                <a:latin typeface="+mj-lt"/>
                <a:ea typeface="+mj-ea"/>
                <a:cs typeface="+mj-cs"/>
              </a:rPr>
              <a:t>Estructuras Organizacionales de Aquellas Organizaciones que Desarrollan Proyectos</a:t>
            </a:r>
          </a:p>
          <a:p>
            <a:pPr>
              <a:defRPr/>
            </a:pPr>
            <a:endParaRPr lang="es-CR" sz="2800" b="1" dirty="0">
              <a:latin typeface="+mj-lt"/>
              <a:ea typeface="+mj-ea"/>
              <a:cs typeface="+mj-cs"/>
            </a:endParaRPr>
          </a:p>
        </p:txBody>
      </p:sp>
      <p:sp>
        <p:nvSpPr>
          <p:cNvPr id="6" name="5 Rectángulo"/>
          <p:cNvSpPr/>
          <p:nvPr/>
        </p:nvSpPr>
        <p:spPr>
          <a:xfrm>
            <a:off x="323850" y="4348163"/>
            <a:ext cx="4572000" cy="862012"/>
          </a:xfrm>
          <a:prstGeom prst="rect">
            <a:avLst/>
          </a:prstGeom>
        </p:spPr>
        <p:txBody>
          <a:bodyPr>
            <a:spAutoFit/>
          </a:bodyPr>
          <a:lstStyle/>
          <a:p>
            <a:pPr>
              <a:defRPr/>
            </a:pPr>
            <a:r>
              <a:rPr lang="es-CR" sz="3200" b="1" dirty="0">
                <a:latin typeface="+mj-lt"/>
              </a:rPr>
              <a:t>PROYECTIZADA</a:t>
            </a:r>
            <a:r>
              <a:rPr lang="es-CR" b="1" dirty="0">
                <a:latin typeface="+mj-lt"/>
              </a:rPr>
              <a:t/>
            </a:r>
            <a:br>
              <a:rPr lang="es-CR" b="1" dirty="0">
                <a:latin typeface="+mj-lt"/>
              </a:rPr>
            </a:br>
            <a:endParaRPr lang="es-CR" dirty="0">
              <a:latin typeface="+mj-lt"/>
            </a:endParaRPr>
          </a:p>
        </p:txBody>
      </p:sp>
      <p:sp>
        <p:nvSpPr>
          <p:cNvPr id="7" name="6 Rectángulo"/>
          <p:cNvSpPr/>
          <p:nvPr/>
        </p:nvSpPr>
        <p:spPr>
          <a:xfrm>
            <a:off x="4071938" y="6262688"/>
            <a:ext cx="3024187"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ECD051-57FC-4754-80C3-30EA17D91207}" type="datetime1">
              <a:rPr lang="es-ES" altLang="es-CR" sz="1200">
                <a:solidFill>
                  <a:schemeClr val="hlink"/>
                </a:solidFill>
              </a:rPr>
              <a:pPr eaLnBrk="1" hangingPunct="1"/>
              <a:t>20/10/2013</a:t>
            </a:fld>
            <a:endParaRPr lang="es-ES" altLang="es-CR" sz="1200">
              <a:solidFill>
                <a:schemeClr val="hlink"/>
              </a:solidFill>
            </a:endParaRPr>
          </a:p>
        </p:txBody>
      </p:sp>
      <p:sp>
        <p:nvSpPr>
          <p:cNvPr id="4505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F2539D7-9771-4C4C-A09E-11E668716E03}" type="slidenum">
              <a:rPr lang="es-ES" altLang="es-CR" sz="1200">
                <a:solidFill>
                  <a:schemeClr val="hlink"/>
                </a:solidFill>
              </a:rPr>
              <a:pPr algn="r" eaLnBrk="1" hangingPunct="1"/>
              <a:t>56</a:t>
            </a:fld>
            <a:endParaRPr lang="es-ES" altLang="es-CR" sz="1200">
              <a:solidFill>
                <a:schemeClr val="hlink"/>
              </a:solidFill>
            </a:endParaRP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3" y="2182813"/>
            <a:ext cx="6351587" cy="398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07950" y="1628775"/>
            <a:ext cx="8856663" cy="1384300"/>
          </a:xfrm>
          <a:prstGeom prst="rect">
            <a:avLst/>
          </a:prstGeom>
        </p:spPr>
        <p:txBody>
          <a:bodyPr>
            <a:spAutoFit/>
          </a:bodyPr>
          <a:lstStyle/>
          <a:p>
            <a:pPr algn="just">
              <a:defRPr/>
            </a:pPr>
            <a:r>
              <a:rPr lang="es-CR" sz="2800" b="1" dirty="0">
                <a:latin typeface="+mj-lt"/>
                <a:ea typeface="+mj-ea"/>
                <a:cs typeface="+mj-cs"/>
              </a:rPr>
              <a:t>Estructuras Organizacionales de Aquellas Organizaciones que Desarrollan Proyectos</a:t>
            </a:r>
          </a:p>
          <a:p>
            <a:pPr>
              <a:defRPr/>
            </a:pPr>
            <a:endParaRPr lang="es-CR" sz="2800" b="1" dirty="0">
              <a:latin typeface="+mj-lt"/>
              <a:ea typeface="+mj-ea"/>
              <a:cs typeface="+mj-cs"/>
            </a:endParaRPr>
          </a:p>
        </p:txBody>
      </p:sp>
      <p:sp>
        <p:nvSpPr>
          <p:cNvPr id="6" name="5 Rectángulo"/>
          <p:cNvSpPr/>
          <p:nvPr/>
        </p:nvSpPr>
        <p:spPr>
          <a:xfrm>
            <a:off x="3024188" y="6092825"/>
            <a:ext cx="3024187"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
        <p:nvSpPr>
          <p:cNvPr id="7" name="6 Rectángulo"/>
          <p:cNvSpPr/>
          <p:nvPr/>
        </p:nvSpPr>
        <p:spPr>
          <a:xfrm>
            <a:off x="323850" y="4348163"/>
            <a:ext cx="4572000" cy="862012"/>
          </a:xfrm>
          <a:prstGeom prst="rect">
            <a:avLst/>
          </a:prstGeom>
        </p:spPr>
        <p:txBody>
          <a:bodyPr>
            <a:spAutoFit/>
          </a:bodyPr>
          <a:lstStyle/>
          <a:p>
            <a:pPr>
              <a:defRPr/>
            </a:pPr>
            <a:r>
              <a:rPr lang="es-CR" sz="3200" b="1" dirty="0">
                <a:latin typeface="+mj-lt"/>
              </a:rPr>
              <a:t>MATRICIAL</a:t>
            </a:r>
            <a:r>
              <a:rPr lang="es-CR" b="1" dirty="0">
                <a:latin typeface="+mj-lt"/>
              </a:rPr>
              <a:t/>
            </a:r>
            <a:br>
              <a:rPr lang="es-CR" b="1" dirty="0">
                <a:latin typeface="+mj-lt"/>
              </a:rPr>
            </a:br>
            <a:endParaRPr lang="es-CR" dirty="0">
              <a:latin typeface="+mj-lt"/>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txBox="1">
            <a:spLocks noGrp="1"/>
          </p:cNvSpPr>
          <p:nvPr/>
        </p:nvSpPr>
        <p:spPr bwMode="auto">
          <a:xfrm>
            <a:off x="8191500"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BDD40D-4FCF-4626-A991-F9B949B2F5C6}" type="datetime1">
              <a:rPr lang="es-ES" altLang="es-CR" sz="1200">
                <a:solidFill>
                  <a:schemeClr val="hlink"/>
                </a:solidFill>
              </a:rPr>
              <a:pPr eaLnBrk="1" hangingPunct="1"/>
              <a:t>20/10/2013</a:t>
            </a:fld>
            <a:endParaRPr lang="es-ES" altLang="es-CR" sz="1200">
              <a:solidFill>
                <a:schemeClr val="hlink"/>
              </a:solidFill>
            </a:endParaRPr>
          </a:p>
        </p:txBody>
      </p:sp>
      <p:sp>
        <p:nvSpPr>
          <p:cNvPr id="46083"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E684F28-5328-431A-BD66-5B9F6FB4D543}" type="slidenum">
              <a:rPr lang="es-ES" altLang="es-CR" sz="1200">
                <a:solidFill>
                  <a:schemeClr val="hlink"/>
                </a:solidFill>
              </a:rPr>
              <a:pPr algn="r" eaLnBrk="1" hangingPunct="1"/>
              <a:t>57</a:t>
            </a:fld>
            <a:endParaRPr lang="es-ES" altLang="es-CR" sz="1200">
              <a:solidFill>
                <a:schemeClr val="hlink"/>
              </a:solidFill>
            </a:endParaRPr>
          </a:p>
        </p:txBody>
      </p:sp>
      <p:sp>
        <p:nvSpPr>
          <p:cNvPr id="4" name="3 Rectángulo"/>
          <p:cNvSpPr/>
          <p:nvPr/>
        </p:nvSpPr>
        <p:spPr>
          <a:xfrm>
            <a:off x="2233613" y="1541463"/>
            <a:ext cx="8856662" cy="954087"/>
          </a:xfrm>
          <a:prstGeom prst="rect">
            <a:avLst/>
          </a:prstGeom>
        </p:spPr>
        <p:txBody>
          <a:bodyPr>
            <a:spAutoFit/>
          </a:bodyPr>
          <a:lstStyle/>
          <a:p>
            <a:pPr algn="just">
              <a:defRPr/>
            </a:pPr>
            <a:r>
              <a:rPr lang="es-CR" sz="2800" b="1" dirty="0">
                <a:latin typeface="+mj-lt"/>
                <a:ea typeface="+mj-ea"/>
                <a:cs typeface="+mj-cs"/>
              </a:rPr>
              <a:t>Organización Matricial </a:t>
            </a:r>
          </a:p>
          <a:p>
            <a:pPr>
              <a:defRPr/>
            </a:pPr>
            <a:endParaRPr lang="es-CR" sz="2800" b="1" dirty="0">
              <a:latin typeface="+mj-lt"/>
              <a:ea typeface="+mj-ea"/>
              <a:cs typeface="+mj-cs"/>
            </a:endParaRPr>
          </a:p>
        </p:txBody>
      </p:sp>
      <p:sp>
        <p:nvSpPr>
          <p:cNvPr id="5" name="4 Rectángulo"/>
          <p:cNvSpPr/>
          <p:nvPr/>
        </p:nvSpPr>
        <p:spPr>
          <a:xfrm>
            <a:off x="350838" y="2303463"/>
            <a:ext cx="8208962" cy="3108325"/>
          </a:xfrm>
          <a:prstGeom prst="rect">
            <a:avLst/>
          </a:prstGeom>
        </p:spPr>
        <p:txBody>
          <a:bodyPr>
            <a:spAutoFit/>
          </a:bodyPr>
          <a:lstStyle/>
          <a:p>
            <a:pPr marL="514350" indent="-514350" algn="just">
              <a:buFont typeface="Arial" pitchFamily="34" charset="0"/>
              <a:buChar char="•"/>
              <a:defRPr/>
            </a:pPr>
            <a:r>
              <a:rPr lang="es-CR" sz="2800" dirty="0">
                <a:latin typeface="+mj-lt"/>
              </a:rPr>
              <a:t>Existe matricial fuerte, débil y equilibrada. </a:t>
            </a:r>
          </a:p>
          <a:p>
            <a:pPr marL="514350" indent="-514350" algn="just">
              <a:buFont typeface="Arial" pitchFamily="34" charset="0"/>
              <a:buChar char="•"/>
              <a:defRPr/>
            </a:pPr>
            <a:r>
              <a:rPr lang="es-CR" sz="2800" dirty="0">
                <a:latin typeface="+mj-lt"/>
              </a:rPr>
              <a:t>Hay dos jefes, uno con más poder que el otro.</a:t>
            </a:r>
          </a:p>
          <a:p>
            <a:pPr marL="514350" indent="-514350" algn="just">
              <a:buFont typeface="Arial" pitchFamily="34" charset="0"/>
              <a:buChar char="•"/>
              <a:defRPr/>
            </a:pPr>
            <a:r>
              <a:rPr lang="es-CR" sz="2800" dirty="0">
                <a:latin typeface="+mj-lt"/>
              </a:rPr>
              <a:t>En la primera el poder recae en el director de proyecto.</a:t>
            </a:r>
          </a:p>
          <a:p>
            <a:pPr marL="514350" indent="-514350" algn="just">
              <a:buFont typeface="Arial" pitchFamily="34" charset="0"/>
              <a:buChar char="•"/>
              <a:defRPr/>
            </a:pPr>
            <a:r>
              <a:rPr lang="es-CR" sz="2800" dirty="0">
                <a:latin typeface="+mj-lt"/>
              </a:rPr>
              <a:t>En la segunda el poder recae en el gerente funcional.</a:t>
            </a:r>
          </a:p>
          <a:p>
            <a:pPr marL="514350" indent="-514350" algn="just">
              <a:buFont typeface="Arial" pitchFamily="34" charset="0"/>
              <a:buChar char="•"/>
              <a:defRPr/>
            </a:pPr>
            <a:r>
              <a:rPr lang="es-CR" sz="2800" dirty="0">
                <a:latin typeface="+mj-lt"/>
              </a:rPr>
              <a:t>En la última, ambos se comparten el poder.</a:t>
            </a:r>
            <a:endParaRPr lang="es-CR" sz="2800"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250825" y="1341438"/>
            <a:ext cx="8229600" cy="1143000"/>
          </a:xfrm>
        </p:spPr>
        <p:txBody>
          <a:bodyPr/>
          <a:lstStyle/>
          <a:p>
            <a:pPr eaLnBrk="1" hangingPunct="1"/>
            <a:r>
              <a:rPr lang="en-US" altLang="es-CR" smtClean="0">
                <a:ea typeface="ＭＳ Ｐゴシック" pitchFamily="34" charset="-128"/>
              </a:rPr>
              <a:t>Expedidor del Proyecto</a:t>
            </a:r>
          </a:p>
        </p:txBody>
      </p:sp>
      <p:sp>
        <p:nvSpPr>
          <p:cNvPr id="38915" name="Content Placeholder 2"/>
          <p:cNvSpPr>
            <a:spLocks noGrp="1"/>
          </p:cNvSpPr>
          <p:nvPr>
            <p:ph idx="4294967295"/>
          </p:nvPr>
        </p:nvSpPr>
        <p:spPr>
          <a:xfrm>
            <a:off x="533400" y="2636838"/>
            <a:ext cx="8229600" cy="4525962"/>
          </a:xfrm>
        </p:spPr>
        <p:txBody>
          <a:bodyPr/>
          <a:lstStyle/>
          <a:p>
            <a:pPr marL="0" indent="0" algn="just" eaLnBrk="1" hangingPunct="1">
              <a:buFont typeface="Arial" charset="0"/>
              <a:buNone/>
              <a:defRPr/>
            </a:pPr>
            <a:r>
              <a:rPr lang="en-US" dirty="0" smtClean="0">
                <a:ea typeface="ＭＳ Ｐゴシック" pitchFamily="34" charset="-128"/>
              </a:rPr>
              <a:t>Un </a:t>
            </a:r>
            <a:r>
              <a:rPr lang="en-US" dirty="0" err="1" smtClean="0">
                <a:ea typeface="ＭＳ Ｐゴシック" pitchFamily="34" charset="-128"/>
              </a:rPr>
              <a:t>expedidor</a:t>
            </a:r>
            <a:r>
              <a:rPr lang="en-US" dirty="0" smtClean="0">
                <a:ea typeface="ＭＳ Ｐゴシック" pitchFamily="34" charset="-128"/>
              </a:rPr>
              <a:t> del </a:t>
            </a:r>
            <a:r>
              <a:rPr lang="en-US" dirty="0" err="1" smtClean="0">
                <a:ea typeface="ＭＳ Ｐゴシック" pitchFamily="34" charset="-128"/>
              </a:rPr>
              <a:t>proyecto</a:t>
            </a:r>
            <a:r>
              <a:rPr lang="en-US" dirty="0" smtClean="0">
                <a:ea typeface="ＭＳ Ｐゴシック" pitchFamily="34" charset="-128"/>
              </a:rPr>
              <a:t> </a:t>
            </a:r>
            <a:r>
              <a:rPr lang="en-US" dirty="0" err="1" smtClean="0">
                <a:ea typeface="ＭＳ Ｐゴシック" pitchFamily="34" charset="-128"/>
              </a:rPr>
              <a:t>es</a:t>
            </a:r>
            <a:r>
              <a:rPr lang="en-US" dirty="0" smtClean="0">
                <a:ea typeface="ＭＳ Ｐゴシック" pitchFamily="34" charset="-128"/>
              </a:rPr>
              <a:t> un </a:t>
            </a:r>
            <a:r>
              <a:rPr lang="en-US" dirty="0" err="1" smtClean="0">
                <a:ea typeface="ＭＳ Ｐゴシック" pitchFamily="34" charset="-128"/>
              </a:rPr>
              <a:t>rol</a:t>
            </a:r>
            <a:r>
              <a:rPr lang="en-US" dirty="0" smtClean="0">
                <a:ea typeface="ＭＳ Ｐゴシック" pitchFamily="34" charset="-128"/>
              </a:rPr>
              <a:t> </a:t>
            </a:r>
            <a:r>
              <a:rPr lang="en-US" dirty="0" err="1" smtClean="0">
                <a:ea typeface="ＭＳ Ｐゴシック" pitchFamily="34" charset="-128"/>
              </a:rPr>
              <a:t>que</a:t>
            </a:r>
            <a:r>
              <a:rPr lang="en-US" dirty="0" smtClean="0">
                <a:ea typeface="ＭＳ Ｐゴシック" pitchFamily="34" charset="-128"/>
              </a:rPr>
              <a:t> </a:t>
            </a:r>
            <a:r>
              <a:rPr lang="en-US" dirty="0" err="1" smtClean="0">
                <a:ea typeface="ＭＳ Ｐゴシック" pitchFamily="34" charset="-128"/>
              </a:rPr>
              <a:t>actúa</a:t>
            </a:r>
            <a:r>
              <a:rPr lang="en-US" dirty="0" smtClean="0">
                <a:ea typeface="ＭＳ Ｐゴシック" pitchFamily="34" charset="-128"/>
              </a:rPr>
              <a:t> </a:t>
            </a:r>
            <a:r>
              <a:rPr lang="en-US" dirty="0" err="1" smtClean="0">
                <a:ea typeface="ＭＳ Ｐゴシック" pitchFamily="34" charset="-128"/>
              </a:rPr>
              <a:t>principalmente</a:t>
            </a:r>
            <a:r>
              <a:rPr lang="en-US" dirty="0" smtClean="0">
                <a:ea typeface="ＭＳ Ｐゴシック" pitchFamily="34" charset="-128"/>
              </a:rPr>
              <a:t> </a:t>
            </a:r>
            <a:r>
              <a:rPr lang="en-US" dirty="0" err="1" smtClean="0">
                <a:ea typeface="ＭＳ Ｐゴシック" pitchFamily="34" charset="-128"/>
              </a:rPr>
              <a:t>como</a:t>
            </a:r>
            <a:r>
              <a:rPr lang="en-US" dirty="0" smtClean="0">
                <a:ea typeface="ＭＳ Ｐゴシック" pitchFamily="34" charset="-128"/>
              </a:rPr>
              <a:t> un </a:t>
            </a:r>
            <a:r>
              <a:rPr lang="en-US" dirty="0" err="1" smtClean="0">
                <a:ea typeface="ＭＳ Ｐゴシック" pitchFamily="34" charset="-128"/>
              </a:rPr>
              <a:t>asistente</a:t>
            </a:r>
            <a:r>
              <a:rPr lang="en-US" dirty="0" smtClean="0">
                <a:ea typeface="ＭＳ Ｐゴシック" pitchFamily="34" charset="-128"/>
              </a:rPr>
              <a:t> de personal y </a:t>
            </a:r>
            <a:r>
              <a:rPr lang="en-US" dirty="0" err="1" smtClean="0">
                <a:ea typeface="ＭＳ Ｐゴシック" pitchFamily="34" charset="-128"/>
              </a:rPr>
              <a:t>coordinador</a:t>
            </a:r>
            <a:r>
              <a:rPr lang="en-US" dirty="0" smtClean="0">
                <a:ea typeface="ＭＳ Ｐゴシック" pitchFamily="34" charset="-128"/>
              </a:rPr>
              <a:t> de </a:t>
            </a:r>
            <a:r>
              <a:rPr lang="en-US" dirty="0" err="1" smtClean="0">
                <a:ea typeface="ＭＳ Ｐゴシック" pitchFamily="34" charset="-128"/>
              </a:rPr>
              <a:t>comunicaciones</a:t>
            </a:r>
            <a:r>
              <a:rPr lang="en-US" dirty="0" smtClean="0">
                <a:ea typeface="ＭＳ Ｐゴシック" pitchFamily="34" charset="-128"/>
              </a:rPr>
              <a:t>, </a:t>
            </a:r>
            <a:r>
              <a:rPr lang="en-US" dirty="0" err="1" smtClean="0">
                <a:ea typeface="ＭＳ Ｐゴシック" pitchFamily="34" charset="-128"/>
              </a:rPr>
              <a:t>quien</a:t>
            </a:r>
            <a:r>
              <a:rPr lang="en-US" dirty="0" smtClean="0">
                <a:ea typeface="ＭＳ Ｐゴシック" pitchFamily="34" charset="-128"/>
              </a:rPr>
              <a:t> no </a:t>
            </a:r>
            <a:r>
              <a:rPr lang="en-US" dirty="0" err="1" smtClean="0">
                <a:ea typeface="ＭＳ Ｐゴシック" pitchFamily="34" charset="-128"/>
              </a:rPr>
              <a:t>puede</a:t>
            </a:r>
            <a:r>
              <a:rPr lang="en-US" dirty="0" smtClean="0">
                <a:ea typeface="ＭＳ Ｐゴシック" pitchFamily="34" charset="-128"/>
              </a:rPr>
              <a:t> </a:t>
            </a:r>
            <a:r>
              <a:rPr lang="en-US" dirty="0" err="1" smtClean="0">
                <a:ea typeface="ＭＳ Ｐゴシック" pitchFamily="34" charset="-128"/>
              </a:rPr>
              <a:t>tomar</a:t>
            </a:r>
            <a:r>
              <a:rPr lang="en-US" dirty="0" smtClean="0">
                <a:ea typeface="ＭＳ Ｐゴシック" pitchFamily="34" charset="-128"/>
              </a:rPr>
              <a:t> o </a:t>
            </a:r>
            <a:r>
              <a:rPr lang="en-US" dirty="0" err="1" smtClean="0">
                <a:ea typeface="ＭＳ Ｐゴシック" pitchFamily="34" charset="-128"/>
              </a:rPr>
              <a:t>forzar</a:t>
            </a:r>
            <a:r>
              <a:rPr lang="en-US" dirty="0" smtClean="0">
                <a:ea typeface="ＭＳ Ｐゴシック" pitchFamily="34" charset="-128"/>
              </a:rPr>
              <a:t> </a:t>
            </a:r>
            <a:r>
              <a:rPr lang="en-US" dirty="0" err="1" smtClean="0">
                <a:ea typeface="ＭＳ Ｐゴシック" pitchFamily="34" charset="-128"/>
              </a:rPr>
              <a:t>decisiones</a:t>
            </a:r>
            <a:r>
              <a:rPr lang="en-US" dirty="0" smtClean="0">
                <a:ea typeface="ＭＳ Ｐゴシック" pitchFamily="34" charset="-128"/>
              </a:rPr>
              <a:t>.</a:t>
            </a:r>
          </a:p>
          <a:p>
            <a:pPr eaLnBrk="1" hangingPunct="1">
              <a:defRPr/>
            </a:pPr>
            <a:endParaRPr lang="en-US" dirty="0" smtClean="0">
              <a:ea typeface="ＭＳ Ｐゴシック" pitchFamily="34" charset="-128"/>
            </a:endParaRPr>
          </a:p>
        </p:txBody>
      </p:sp>
      <p:sp>
        <p:nvSpPr>
          <p:cNvPr id="47108"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ABB706D-5681-41CD-A683-628C7D54EEA9}" type="slidenum">
              <a:rPr lang="es-ES" altLang="es-CR" sz="1200">
                <a:solidFill>
                  <a:schemeClr val="hlink"/>
                </a:solidFill>
                <a:ea typeface="ＭＳ Ｐゴシック" pitchFamily="34" charset="-128"/>
              </a:rPr>
              <a:pPr algn="r" eaLnBrk="1" hangingPunct="1"/>
              <a:t>58</a:t>
            </a:fld>
            <a:endParaRPr lang="es-ES" altLang="es-CR" sz="1200">
              <a:solidFill>
                <a:schemeClr val="hlink"/>
              </a:solidFill>
              <a:ea typeface="ＭＳ Ｐゴシック"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25400" y="1196975"/>
            <a:ext cx="8229600" cy="1143000"/>
          </a:xfrm>
        </p:spPr>
        <p:txBody>
          <a:bodyPr/>
          <a:lstStyle/>
          <a:p>
            <a:pPr eaLnBrk="1" hangingPunct="1"/>
            <a:r>
              <a:rPr lang="en-US" altLang="es-CR" smtClean="0">
                <a:ea typeface="ＭＳ Ｐゴシック" pitchFamily="34" charset="-128"/>
              </a:rPr>
              <a:t>Coordinador de Proyectos</a:t>
            </a:r>
          </a:p>
        </p:txBody>
      </p:sp>
      <p:sp>
        <p:nvSpPr>
          <p:cNvPr id="48131" name="Content Placeholder 2"/>
          <p:cNvSpPr>
            <a:spLocks noGrp="1"/>
          </p:cNvSpPr>
          <p:nvPr>
            <p:ph idx="4294967295"/>
          </p:nvPr>
        </p:nvSpPr>
        <p:spPr>
          <a:xfrm>
            <a:off x="533400" y="2332038"/>
            <a:ext cx="8229600" cy="4525962"/>
          </a:xfrm>
        </p:spPr>
        <p:txBody>
          <a:bodyPr/>
          <a:lstStyle/>
          <a:p>
            <a:pPr marL="0" indent="0" algn="just" eaLnBrk="1" hangingPunct="1">
              <a:buFont typeface="Arial" charset="0"/>
              <a:buNone/>
            </a:pPr>
            <a:r>
              <a:rPr lang="en-US" altLang="es-CR" smtClean="0">
                <a:ea typeface="ＭＳ Ｐゴシック" pitchFamily="34" charset="-128"/>
              </a:rPr>
              <a:t>Un coordinador de proyectos es un tipo de rol similar al de expedidor de proyectos, excepto que el coordinador tiene un poco de poder para tomar desiciones, alguna autoridad y reporta a un director de un nivel superior.</a:t>
            </a:r>
          </a:p>
        </p:txBody>
      </p:sp>
      <p:sp>
        <p:nvSpPr>
          <p:cNvPr id="48132"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FFB9210-AC85-439C-B440-DB75EF6EFD46}" type="slidenum">
              <a:rPr lang="es-ES" altLang="es-CR" sz="1200">
                <a:solidFill>
                  <a:schemeClr val="hlink"/>
                </a:solidFill>
                <a:ea typeface="ＭＳ Ｐゴシック" pitchFamily="34" charset="-128"/>
              </a:rPr>
              <a:pPr algn="r" eaLnBrk="1" hangingPunct="1"/>
              <a:t>59</a:t>
            </a:fld>
            <a:endParaRPr lang="es-ES" altLang="es-CR" sz="1200">
              <a:solidFill>
                <a:schemeClr val="hlink"/>
              </a:solidFill>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160838" y="2781300"/>
            <a:ext cx="4392612" cy="1470025"/>
          </a:xfrm>
        </p:spPr>
        <p:txBody>
          <a:bodyPr>
            <a:normAutofit fontScale="90000"/>
          </a:bodyPr>
          <a:lstStyle/>
          <a:p>
            <a:pPr>
              <a:defRPr/>
            </a:pPr>
            <a:r>
              <a:rPr lang="es-CR" b="1" dirty="0" smtClean="0"/>
              <a:t>¿Cuál es el procedimiento para certificarme como CAPM?</a:t>
            </a:r>
            <a:r>
              <a:rPr lang="es-CR" dirty="0" smtClean="0"/>
              <a:t/>
            </a:r>
            <a:br>
              <a:rPr lang="es-CR" dirty="0" smtClean="0"/>
            </a:br>
            <a:endParaRPr lang="es-CR" dirty="0"/>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l="50000" t="18912" r="20927" b="8098"/>
          <a:stretch>
            <a:fillRect/>
          </a:stretch>
        </p:blipFill>
        <p:spPr bwMode="auto">
          <a:xfrm>
            <a:off x="155575" y="1203325"/>
            <a:ext cx="4005263" cy="5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2 Rectángulo"/>
          <p:cNvSpPr>
            <a:spLocks noChangeArrowheads="1"/>
          </p:cNvSpPr>
          <p:nvPr/>
        </p:nvSpPr>
        <p:spPr bwMode="auto">
          <a:xfrm>
            <a:off x="4921250" y="5954713"/>
            <a:ext cx="3813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CAPM Credential Handbook (2013)</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s-CR" altLang="es-CR" sz="2000" dirty="0" smtClean="0"/>
          </a:p>
          <a:p>
            <a:pPr algn="just">
              <a:spcBef>
                <a:spcPct val="0"/>
              </a:spcBef>
              <a:buFontTx/>
              <a:buNone/>
            </a:pPr>
            <a:endParaRPr lang="es-CR" altLang="es-CR" sz="2000" dirty="0"/>
          </a:p>
          <a:p>
            <a:pPr algn="just">
              <a:spcBef>
                <a:spcPct val="0"/>
              </a:spcBef>
              <a:buFontTx/>
              <a:buNone/>
            </a:pPr>
            <a:r>
              <a:rPr lang="es-CR" altLang="es-CR" sz="2000" dirty="0" smtClean="0"/>
              <a:t>Una </a:t>
            </a:r>
            <a:r>
              <a:rPr lang="es-CR" altLang="es-CR" sz="2000" dirty="0"/>
              <a:t>coordinadora de proyecto está teniendo problemas para asegurarse del recurso humano para su proyecto. Cada vez que ella pregunta a su jefe para que le brinde un recurso para el proyecto, él dice que están demasiado ocupados para ayudarle. ¿En qué tipo de ORGANIZACIÓN ella está trabajando?</a:t>
            </a:r>
          </a:p>
          <a:p>
            <a:pPr marL="457200" indent="-457200" algn="just">
              <a:spcBef>
                <a:spcPct val="0"/>
              </a:spcBef>
              <a:buFont typeface="+mj-lt"/>
              <a:buAutoNum type="alphaUcPeriod"/>
            </a:pPr>
            <a:r>
              <a:rPr lang="es-CR" altLang="es-CR" sz="2000" dirty="0"/>
              <a:t>Funcional.</a:t>
            </a:r>
          </a:p>
          <a:p>
            <a:pPr marL="457200" indent="-457200" algn="just">
              <a:spcBef>
                <a:spcPct val="0"/>
              </a:spcBef>
              <a:buFont typeface="+mj-lt"/>
              <a:buAutoNum type="alphaUcPeriod"/>
            </a:pPr>
            <a:r>
              <a:rPr lang="es-CR" altLang="es-CR" sz="2000" dirty="0"/>
              <a:t>Matricial débil.</a:t>
            </a:r>
          </a:p>
          <a:p>
            <a:pPr marL="457200" indent="-457200" algn="just">
              <a:spcBef>
                <a:spcPct val="0"/>
              </a:spcBef>
              <a:buFont typeface="+mj-lt"/>
              <a:buAutoNum type="alphaUcPeriod"/>
            </a:pPr>
            <a:r>
              <a:rPr lang="es-CR" altLang="es-CR" sz="2000" dirty="0"/>
              <a:t>Matricial fuerte.</a:t>
            </a:r>
          </a:p>
          <a:p>
            <a:pPr marL="457200" indent="-457200" algn="just">
              <a:spcBef>
                <a:spcPct val="0"/>
              </a:spcBef>
              <a:buFont typeface="+mj-lt"/>
              <a:buAutoNum type="alphaUcPeriod"/>
            </a:pPr>
            <a:r>
              <a:rPr lang="es-CR" altLang="es-CR" sz="2000" dirty="0" err="1"/>
              <a:t>Proyectizada</a:t>
            </a:r>
            <a:r>
              <a:rPr lang="es-CR" altLang="es-CR" sz="2000" dirty="0" smtClean="0"/>
              <a:t>.</a:t>
            </a:r>
          </a:p>
          <a:p>
            <a:pPr algn="just">
              <a:spcBef>
                <a:spcPct val="0"/>
              </a:spcBef>
              <a:buFontTx/>
              <a:buNone/>
            </a:pPr>
            <a:endParaRPr lang="es-CR" altLang="es-CR" sz="2000" dirty="0"/>
          </a:p>
          <a:p>
            <a:pPr algn="just">
              <a:spcBef>
                <a:spcPct val="0"/>
              </a:spcBef>
              <a:buFontTx/>
              <a:buNone/>
            </a:pPr>
            <a:r>
              <a:rPr lang="es-CR" altLang="es-CR" sz="2000" b="1" dirty="0"/>
              <a:t>Retroalimentación: </a:t>
            </a:r>
            <a:r>
              <a:rPr lang="es-CR" altLang="es-CR" sz="2000" dirty="0"/>
              <a:t>El hecho de que la coordinación del proyecto no está asignado a un gerente funcional y sí a la figura que expresa la pregunta de una coordinadora de proyecto (no directora de proyecto) y que la misma deba solicitar parecer a su jefe para utilizar un recurso es señal de que se trata de una organización matricial débil.</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594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s-CR" altLang="es-CR" sz="2000" dirty="0" smtClean="0"/>
          </a:p>
          <a:p>
            <a:pPr algn="just">
              <a:spcBef>
                <a:spcPct val="0"/>
              </a:spcBef>
              <a:buFontTx/>
              <a:buNone/>
            </a:pPr>
            <a:endParaRPr lang="es-CR" altLang="es-CR" sz="2000" dirty="0"/>
          </a:p>
          <a:p>
            <a:pPr algn="just">
              <a:spcBef>
                <a:spcPct val="0"/>
              </a:spcBef>
              <a:buFontTx/>
              <a:buNone/>
            </a:pPr>
            <a:endParaRPr lang="es-CR" altLang="es-CR" sz="2000" dirty="0" smtClean="0"/>
          </a:p>
          <a:p>
            <a:pPr algn="just">
              <a:spcBef>
                <a:spcPct val="0"/>
              </a:spcBef>
              <a:buFontTx/>
              <a:buNone/>
            </a:pPr>
            <a:r>
              <a:rPr lang="es-CR" altLang="es-CR" sz="2000" dirty="0" smtClean="0"/>
              <a:t>Un </a:t>
            </a:r>
            <a:r>
              <a:rPr lang="es-CR" altLang="es-CR" sz="2000" dirty="0"/>
              <a:t>director de proyecto está tratando de completar un proyecto de desarrollo de software, pero no puede obtener suficiente atención para el proyecto por parte de la Gerencia. Los recursos están enfocados en completar los procesos relacionados con el trabajo y el director del proyecto tiene poca autoridad para asignar adecuadamente los recursos. ¿En qué tipo de ORGANIZACIÓN debe estar trabajando el director de proyecto?</a:t>
            </a:r>
          </a:p>
          <a:p>
            <a:pPr marL="457200" indent="-457200" algn="just">
              <a:spcBef>
                <a:spcPct val="0"/>
              </a:spcBef>
              <a:buFont typeface="+mj-lt"/>
              <a:buAutoNum type="alphaUcPeriod"/>
            </a:pPr>
            <a:r>
              <a:rPr lang="en-US" altLang="es-CR" sz="2000" dirty="0" err="1"/>
              <a:t>Funcional</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Matricial</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Expedidora</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Coordinadora</a:t>
            </a:r>
            <a:r>
              <a:rPr lang="en-US" altLang="es-CR" sz="2000" dirty="0" smtClean="0"/>
              <a:t>.</a:t>
            </a:r>
          </a:p>
          <a:p>
            <a:pPr algn="just">
              <a:spcBef>
                <a:spcPct val="0"/>
              </a:spcBef>
              <a:buFontTx/>
              <a:buNone/>
            </a:pPr>
            <a:endParaRPr lang="es-CR" altLang="es-CR" sz="2000" dirty="0"/>
          </a:p>
          <a:p>
            <a:pPr algn="just">
              <a:spcBef>
                <a:spcPct val="0"/>
              </a:spcBef>
              <a:buFontTx/>
              <a:buNone/>
            </a:pPr>
            <a:r>
              <a:rPr lang="es-CR" altLang="es-CR" sz="2000" b="1" dirty="0"/>
              <a:t>Retroalimentación: </a:t>
            </a:r>
            <a:r>
              <a:rPr lang="es-CR" altLang="es-CR" sz="2000" dirty="0"/>
              <a:t>Ni expedidora ni coordinadora son tipos de estructuras organizacionales, por ende, corresponden a información extraña que tiene a confundir si no se conocen los conceptos correctos. Al solicitarle recursos a la Alta Gerencia indica que estamos ante una organización funcional.</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96515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anim calcmode="lin" valueType="num">
                                      <p:cBhvr>
                                        <p:cTn id="3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1000"/>
                                        <p:tgtEl>
                                          <p:spTgt spid="5">
                                            <p:txEl>
                                              <p:pRg st="9" end="9"/>
                                            </p:txEl>
                                          </p:spTgt>
                                        </p:tgtEl>
                                      </p:cBhvr>
                                    </p:animEffect>
                                    <p:anim calcmode="lin" valueType="num">
                                      <p:cBhvr>
                                        <p:cTn id="4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n-US" altLang="es-CR" sz="2400" dirty="0" smtClean="0"/>
          </a:p>
          <a:p>
            <a:pPr algn="just">
              <a:spcBef>
                <a:spcPct val="0"/>
              </a:spcBef>
              <a:buFontTx/>
              <a:buNone/>
            </a:pPr>
            <a:r>
              <a:rPr lang="en-US" altLang="es-CR" sz="2400" dirty="0" smtClean="0"/>
              <a:t>La </a:t>
            </a:r>
            <a:r>
              <a:rPr lang="en-US" altLang="es-CR" sz="2400" dirty="0" err="1"/>
              <a:t>autoridad</a:t>
            </a:r>
            <a:r>
              <a:rPr lang="en-US" altLang="es-CR" sz="2400" dirty="0"/>
              <a:t> del director de </a:t>
            </a:r>
            <a:r>
              <a:rPr lang="en-US" altLang="es-CR" sz="2400" dirty="0" err="1"/>
              <a:t>proyectos</a:t>
            </a:r>
            <a:r>
              <a:rPr lang="en-US" altLang="es-CR" sz="2400" dirty="0"/>
              <a:t> y </a:t>
            </a:r>
            <a:r>
              <a:rPr lang="en-US" altLang="es-CR" sz="2400" dirty="0" err="1"/>
              <a:t>disponibilidad</a:t>
            </a:r>
            <a:r>
              <a:rPr lang="en-US" altLang="es-CR" sz="2400" dirty="0"/>
              <a:t> de </a:t>
            </a:r>
            <a:r>
              <a:rPr lang="en-US" altLang="es-CR" sz="2400" dirty="0" err="1"/>
              <a:t>recursos</a:t>
            </a:r>
            <a:r>
              <a:rPr lang="en-US" altLang="es-CR" sz="2400" dirty="0"/>
              <a:t>, </a:t>
            </a:r>
            <a:r>
              <a:rPr lang="en-US" altLang="es-CR" sz="2400" dirty="0" err="1"/>
              <a:t>es</a:t>
            </a:r>
            <a:r>
              <a:rPr lang="en-US" altLang="es-CR" sz="2400" dirty="0"/>
              <a:t> MAYOR en </a:t>
            </a:r>
            <a:r>
              <a:rPr lang="en-US" altLang="es-CR" sz="2400" dirty="0" err="1"/>
              <a:t>una</a:t>
            </a:r>
            <a:r>
              <a:rPr lang="en-US" altLang="es-CR" sz="2400" dirty="0"/>
              <a:t> </a:t>
            </a:r>
            <a:r>
              <a:rPr lang="en-US" altLang="es-CR" sz="2400" dirty="0" err="1"/>
              <a:t>organización</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Matricial</a:t>
            </a:r>
            <a:r>
              <a:rPr lang="en-US" altLang="es-CR" sz="2400" dirty="0"/>
              <a:t> </a:t>
            </a:r>
            <a:r>
              <a:rPr lang="en-US" altLang="es-CR" sz="2400" dirty="0" err="1"/>
              <a:t>fuerte</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Matricial</a:t>
            </a:r>
            <a:r>
              <a:rPr lang="en-US" altLang="es-CR" sz="2400" dirty="0"/>
              <a:t> </a:t>
            </a:r>
            <a:r>
              <a:rPr lang="en-US" altLang="es-CR" sz="2400" dirty="0" err="1"/>
              <a:t>balanceada</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Matricial</a:t>
            </a:r>
            <a:r>
              <a:rPr lang="en-US" altLang="es-CR" sz="2400" dirty="0"/>
              <a:t> </a:t>
            </a:r>
            <a:r>
              <a:rPr lang="en-US" altLang="es-CR" sz="2400" dirty="0" err="1"/>
              <a:t>débil</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Funcional</a:t>
            </a:r>
            <a:r>
              <a:rPr lang="en-US" altLang="es-CR" sz="2400" dirty="0" smtClean="0"/>
              <a:t>.</a:t>
            </a:r>
          </a:p>
          <a:p>
            <a:pPr algn="just">
              <a:spcBef>
                <a:spcPct val="0"/>
              </a:spcBef>
              <a:buFontTx/>
              <a:buNone/>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La mayor </a:t>
            </a:r>
            <a:r>
              <a:rPr lang="en-US" altLang="es-CR" sz="2400" dirty="0" err="1"/>
              <a:t>autoridad</a:t>
            </a:r>
            <a:r>
              <a:rPr lang="en-US" altLang="es-CR" sz="2400" dirty="0"/>
              <a:t> del director de </a:t>
            </a:r>
            <a:r>
              <a:rPr lang="en-US" altLang="es-CR" sz="2400" dirty="0" err="1"/>
              <a:t>proyectos</a:t>
            </a:r>
            <a:r>
              <a:rPr lang="en-US" altLang="es-CR" sz="2400" dirty="0"/>
              <a:t> </a:t>
            </a:r>
            <a:r>
              <a:rPr lang="en-US" altLang="es-CR" sz="2400" dirty="0" err="1"/>
              <a:t>existe</a:t>
            </a:r>
            <a:r>
              <a:rPr lang="en-US" altLang="es-CR" sz="2400" dirty="0"/>
              <a:t> en </a:t>
            </a:r>
            <a:r>
              <a:rPr lang="en-US" altLang="es-CR" sz="2400" dirty="0" err="1"/>
              <a:t>organizaciones</a:t>
            </a:r>
            <a:r>
              <a:rPr lang="en-US" altLang="es-CR" sz="2400" dirty="0"/>
              <a:t> </a:t>
            </a:r>
            <a:r>
              <a:rPr lang="en-US" altLang="es-CR" sz="2400" dirty="0" err="1"/>
              <a:t>orientadas</a:t>
            </a:r>
            <a:r>
              <a:rPr lang="en-US" altLang="es-CR" sz="2400" dirty="0"/>
              <a:t> a </a:t>
            </a:r>
            <a:r>
              <a:rPr lang="en-US" altLang="es-CR" sz="2400" dirty="0" err="1"/>
              <a:t>proyectos</a:t>
            </a:r>
            <a:r>
              <a:rPr lang="en-US" altLang="es-CR" sz="2400" dirty="0"/>
              <a:t>, y </a:t>
            </a:r>
            <a:r>
              <a:rPr lang="en-US" altLang="es-CR" sz="2400" dirty="0" err="1"/>
              <a:t>posteriormente</a:t>
            </a:r>
            <a:r>
              <a:rPr lang="en-US" altLang="es-CR" sz="2400" dirty="0"/>
              <a:t> en </a:t>
            </a:r>
            <a:r>
              <a:rPr lang="en-US" altLang="es-CR" sz="2400" dirty="0" err="1"/>
              <a:t>menor</a:t>
            </a:r>
            <a:r>
              <a:rPr lang="en-US" altLang="es-CR" sz="2400" dirty="0"/>
              <a:t> </a:t>
            </a:r>
            <a:r>
              <a:rPr lang="en-US" altLang="es-CR" sz="2400" dirty="0" err="1"/>
              <a:t>medida</a:t>
            </a:r>
            <a:r>
              <a:rPr lang="en-US" altLang="es-CR" sz="2400" dirty="0"/>
              <a:t> en </a:t>
            </a:r>
            <a:r>
              <a:rPr lang="en-US" altLang="es-CR" sz="2400" dirty="0" err="1"/>
              <a:t>las</a:t>
            </a:r>
            <a:r>
              <a:rPr lang="en-US" altLang="es-CR" sz="2400" dirty="0"/>
              <a:t> </a:t>
            </a:r>
            <a:r>
              <a:rPr lang="en-US" altLang="es-CR" sz="2400" dirty="0" err="1"/>
              <a:t>matriciales</a:t>
            </a:r>
            <a:r>
              <a:rPr lang="en-US" altLang="es-CR" sz="2400" dirty="0"/>
              <a:t> </a:t>
            </a:r>
            <a:r>
              <a:rPr lang="en-US" altLang="es-CR" sz="2400" dirty="0" err="1"/>
              <a:t>fuertes</a:t>
            </a:r>
            <a:r>
              <a:rPr lang="en-US" altLang="es-CR" sz="2400" dirty="0"/>
              <a:t>. </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18341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s-CR" altLang="es-CR" sz="2400" dirty="0" smtClean="0"/>
          </a:p>
          <a:p>
            <a:pPr algn="just">
              <a:spcBef>
                <a:spcPct val="0"/>
              </a:spcBef>
              <a:buFontTx/>
              <a:buNone/>
            </a:pPr>
            <a:r>
              <a:rPr lang="es-CR" altLang="es-CR" sz="2400" dirty="0" smtClean="0"/>
              <a:t>Las </a:t>
            </a:r>
            <a:r>
              <a:rPr lang="es-CR" altLang="es-CR" sz="2400" dirty="0"/>
              <a:t>fases del proyecto suelen completarse de manera ________, pero en ciertas ocasiones pueden superponerse.</a:t>
            </a:r>
          </a:p>
          <a:p>
            <a:pPr marL="457200" indent="-457200" algn="just">
              <a:spcBef>
                <a:spcPct val="0"/>
              </a:spcBef>
              <a:buFont typeface="+mj-lt"/>
              <a:buAutoNum type="alphaUcPeriod"/>
            </a:pPr>
            <a:r>
              <a:rPr lang="en-US" altLang="es-CR" sz="2400" dirty="0" err="1"/>
              <a:t>Secuencial</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Lógica</a:t>
            </a:r>
            <a:r>
              <a:rPr lang="en-US" altLang="es-CR" sz="2400" dirty="0"/>
              <a:t> </a:t>
            </a:r>
            <a:r>
              <a:rPr lang="en-US" altLang="es-CR" sz="2400" dirty="0" err="1"/>
              <a:t>blanda</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Lógica</a:t>
            </a:r>
            <a:r>
              <a:rPr lang="en-US" altLang="es-CR" sz="2400" dirty="0"/>
              <a:t> </a:t>
            </a:r>
            <a:r>
              <a:rPr lang="en-US" altLang="es-CR" sz="2400" dirty="0" err="1"/>
              <a:t>dura</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Discrecionales</a:t>
            </a:r>
            <a:r>
              <a:rPr lang="en-US" altLang="es-CR" sz="2400" dirty="0" smtClean="0"/>
              <a:t>.</a:t>
            </a:r>
          </a:p>
          <a:p>
            <a:pPr algn="just">
              <a:spcBef>
                <a:spcPct val="0"/>
              </a:spcBef>
              <a:buFontTx/>
              <a:buNone/>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err="1"/>
              <a:t>Lógica</a:t>
            </a:r>
            <a:r>
              <a:rPr lang="en-US" altLang="es-CR" sz="2400" dirty="0"/>
              <a:t> </a:t>
            </a:r>
            <a:r>
              <a:rPr lang="en-US" altLang="es-CR" sz="2400" dirty="0" err="1"/>
              <a:t>blanda</a:t>
            </a:r>
            <a:r>
              <a:rPr lang="en-US" altLang="es-CR" sz="2400" dirty="0"/>
              <a:t> </a:t>
            </a:r>
            <a:r>
              <a:rPr lang="en-US" altLang="es-CR" sz="2400" dirty="0" err="1"/>
              <a:t>es</a:t>
            </a:r>
            <a:r>
              <a:rPr lang="en-US" altLang="es-CR" sz="2400" dirty="0"/>
              <a:t> </a:t>
            </a:r>
            <a:r>
              <a:rPr lang="en-US" altLang="es-CR" sz="2400" dirty="0" err="1"/>
              <a:t>igual</a:t>
            </a:r>
            <a:r>
              <a:rPr lang="en-US" altLang="es-CR" sz="2400" dirty="0"/>
              <a:t> a </a:t>
            </a:r>
            <a:r>
              <a:rPr lang="en-US" altLang="es-CR" sz="2400" dirty="0" err="1"/>
              <a:t>discrecional</a:t>
            </a:r>
            <a:r>
              <a:rPr lang="en-US" altLang="es-CR" sz="2400" dirty="0"/>
              <a:t>, y </a:t>
            </a:r>
            <a:r>
              <a:rPr lang="en-US" altLang="es-CR" sz="2400" dirty="0" err="1"/>
              <a:t>lógica</a:t>
            </a:r>
            <a:r>
              <a:rPr lang="en-US" altLang="es-CR" sz="2400" dirty="0"/>
              <a:t> </a:t>
            </a:r>
            <a:r>
              <a:rPr lang="en-US" altLang="es-CR" sz="2400" dirty="0" err="1"/>
              <a:t>dura</a:t>
            </a:r>
            <a:r>
              <a:rPr lang="en-US" altLang="es-CR" sz="2400" dirty="0"/>
              <a:t> </a:t>
            </a:r>
            <a:r>
              <a:rPr lang="en-US" altLang="es-CR" sz="2400" dirty="0" err="1"/>
              <a:t>es</a:t>
            </a:r>
            <a:r>
              <a:rPr lang="en-US" altLang="es-CR" sz="2400" dirty="0"/>
              <a:t> </a:t>
            </a:r>
            <a:r>
              <a:rPr lang="en-US" altLang="es-CR" sz="2400" dirty="0" err="1"/>
              <a:t>igual</a:t>
            </a:r>
            <a:r>
              <a:rPr lang="en-US" altLang="es-CR" sz="2400" dirty="0"/>
              <a:t> a </a:t>
            </a:r>
            <a:r>
              <a:rPr lang="en-US" altLang="es-CR" sz="2400" dirty="0" err="1"/>
              <a:t>obligatoria</a:t>
            </a:r>
            <a:r>
              <a:rPr lang="en-US" altLang="es-CR" sz="2400" dirty="0"/>
              <a:t>, son </a:t>
            </a:r>
            <a:r>
              <a:rPr lang="en-US" altLang="es-CR" sz="2400" dirty="0" err="1"/>
              <a:t>tipos</a:t>
            </a:r>
            <a:r>
              <a:rPr lang="en-US" altLang="es-CR" sz="2400" dirty="0"/>
              <a:t> de </a:t>
            </a:r>
            <a:r>
              <a:rPr lang="en-US" altLang="es-CR" sz="2400" dirty="0" err="1"/>
              <a:t>dependencias</a:t>
            </a:r>
            <a:r>
              <a:rPr lang="en-US" altLang="es-CR" sz="2400" dirty="0"/>
              <a:t> entre </a:t>
            </a:r>
            <a:r>
              <a:rPr lang="en-US" altLang="es-CR" sz="2400" dirty="0" err="1"/>
              <a:t>actividades</a:t>
            </a:r>
            <a:r>
              <a:rPr lang="en-US" altLang="es-CR" sz="2400" dirty="0"/>
              <a:t> (</a:t>
            </a:r>
            <a:r>
              <a:rPr lang="en-US" altLang="es-CR" sz="2400" dirty="0" err="1"/>
              <a:t>más</a:t>
            </a:r>
            <a:r>
              <a:rPr lang="en-US" altLang="es-CR" sz="2400" dirty="0"/>
              <a:t> </a:t>
            </a:r>
            <a:r>
              <a:rPr lang="en-US" altLang="es-CR" sz="2400" dirty="0" err="1"/>
              <a:t>las</a:t>
            </a:r>
            <a:r>
              <a:rPr lang="en-US" altLang="es-CR" sz="2400" dirty="0"/>
              <a:t> </a:t>
            </a:r>
            <a:r>
              <a:rPr lang="en-US" altLang="es-CR" sz="2400" dirty="0" err="1"/>
              <a:t>externas</a:t>
            </a:r>
            <a:r>
              <a:rPr lang="en-US" altLang="es-CR" sz="2400" dirty="0"/>
              <a:t>). Las </a:t>
            </a:r>
            <a:r>
              <a:rPr lang="en-US" altLang="es-CR" sz="2400" dirty="0" err="1"/>
              <a:t>fases</a:t>
            </a:r>
            <a:r>
              <a:rPr lang="en-US" altLang="es-CR" sz="2400" dirty="0"/>
              <a:t> de </a:t>
            </a:r>
            <a:r>
              <a:rPr lang="en-US" altLang="es-CR" sz="2400" dirty="0" err="1"/>
              <a:t>proyecto</a:t>
            </a:r>
            <a:r>
              <a:rPr lang="en-US" altLang="es-CR" sz="2400" dirty="0"/>
              <a:t> </a:t>
            </a:r>
            <a:r>
              <a:rPr lang="en-US" altLang="es-CR" sz="2400" dirty="0" err="1"/>
              <a:t>suelen</a:t>
            </a:r>
            <a:r>
              <a:rPr lang="en-US" altLang="es-CR" sz="2400" dirty="0"/>
              <a:t> </a:t>
            </a:r>
            <a:r>
              <a:rPr lang="en-US" altLang="es-CR" sz="2400" dirty="0" err="1"/>
              <a:t>ser</a:t>
            </a:r>
            <a:r>
              <a:rPr lang="en-US" altLang="es-CR" sz="2400" dirty="0"/>
              <a:t> </a:t>
            </a:r>
            <a:r>
              <a:rPr lang="en-US" altLang="es-CR" sz="2400" dirty="0" err="1"/>
              <a:t>secuenciales</a:t>
            </a:r>
            <a:r>
              <a:rPr lang="en-US" altLang="es-CR" sz="2400" dirty="0"/>
              <a:t>, </a:t>
            </a:r>
            <a:r>
              <a:rPr lang="en-US" altLang="es-CR" sz="2400" dirty="0" err="1"/>
              <a:t>superpuestas</a:t>
            </a:r>
            <a:r>
              <a:rPr lang="en-US" altLang="es-CR" sz="2400" dirty="0"/>
              <a:t> o </a:t>
            </a:r>
            <a:r>
              <a:rPr lang="en-US" altLang="es-CR" sz="2400" dirty="0" err="1"/>
              <a:t>iterativas</a:t>
            </a:r>
            <a:r>
              <a:rPr lang="en-US" altLang="es-CR" sz="2400" dirty="0"/>
              <a:t>. </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3104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¿Quién tiene la MAYOR cuota de poder en una estructura organizacional </a:t>
            </a:r>
            <a:r>
              <a:rPr lang="es-CR" altLang="es-CR" sz="2400" dirty="0" err="1"/>
              <a:t>proyectizada</a:t>
            </a:r>
            <a:r>
              <a:rPr lang="es-CR" altLang="es-CR" sz="2400" dirty="0"/>
              <a:t>?</a:t>
            </a:r>
          </a:p>
          <a:p>
            <a:pPr marL="457200" indent="-457200" algn="just">
              <a:spcBef>
                <a:spcPct val="0"/>
              </a:spcBef>
              <a:buFont typeface="+mj-lt"/>
              <a:buAutoNum type="alphaUcPeriod"/>
            </a:pPr>
            <a:r>
              <a:rPr lang="es-CR" altLang="es-CR" sz="2400" dirty="0"/>
              <a:t>El director de proyectos.</a:t>
            </a:r>
          </a:p>
          <a:p>
            <a:pPr marL="457200" indent="-457200" algn="just">
              <a:spcBef>
                <a:spcPct val="0"/>
              </a:spcBef>
              <a:buFont typeface="+mj-lt"/>
              <a:buAutoNum type="alphaUcPeriod"/>
            </a:pPr>
            <a:r>
              <a:rPr lang="es-CR" altLang="es-CR" sz="2400" dirty="0"/>
              <a:t>El director funcional.</a:t>
            </a:r>
          </a:p>
          <a:p>
            <a:pPr marL="457200" indent="-457200" algn="just">
              <a:spcBef>
                <a:spcPct val="0"/>
              </a:spcBef>
              <a:buFont typeface="+mj-lt"/>
              <a:buAutoNum type="alphaUcPeriod"/>
            </a:pPr>
            <a:r>
              <a:rPr lang="es-CR" altLang="es-CR" sz="2400" dirty="0"/>
              <a:t>El equipo.</a:t>
            </a:r>
          </a:p>
          <a:p>
            <a:pPr marL="457200" indent="-457200" algn="just">
              <a:spcBef>
                <a:spcPct val="0"/>
              </a:spcBef>
              <a:buFont typeface="+mj-lt"/>
              <a:buAutoNum type="alphaUcPeriod"/>
            </a:pPr>
            <a:r>
              <a:rPr lang="es-CR" altLang="es-CR" sz="2400" dirty="0"/>
              <a:t>Todos comparten el poder</a:t>
            </a:r>
            <a:r>
              <a:rPr lang="es-CR" altLang="es-CR" sz="2400" dirty="0" smtClean="0"/>
              <a:t>.</a:t>
            </a:r>
          </a:p>
          <a:p>
            <a:pPr algn="just">
              <a:spcBef>
                <a:spcPct val="0"/>
              </a:spcBef>
              <a:buFontTx/>
              <a:buNone/>
            </a:pPr>
            <a:endParaRPr lang="es-CR" altLang="es-CR" sz="2400" dirty="0"/>
          </a:p>
          <a:p>
            <a:pPr algn="just">
              <a:spcBef>
                <a:spcPct val="0"/>
              </a:spcBef>
              <a:buFontTx/>
              <a:buNone/>
            </a:pPr>
            <a:r>
              <a:rPr lang="es-CR" altLang="es-CR" sz="2400" b="1" dirty="0"/>
              <a:t>Retroalimentación: </a:t>
            </a:r>
            <a:r>
              <a:rPr lang="es-CR" altLang="es-CR" sz="2400" dirty="0"/>
              <a:t>Sin lugar a dudas en una organización en donde la importancia son los proyectos, el poder reside en el director de proyectos.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883676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¿Cómo describiría usted la diferencia PRINCIPAL entre una organización matricial y una organización funcional?</a:t>
            </a:r>
          </a:p>
          <a:p>
            <a:pPr marL="457200" indent="-457200" algn="just">
              <a:spcBef>
                <a:spcPct val="0"/>
              </a:spcBef>
              <a:buFont typeface="+mj-lt"/>
              <a:buAutoNum type="alphaUcPeriod"/>
            </a:pPr>
            <a:r>
              <a:rPr lang="es-CR" altLang="es-CR" sz="2000" dirty="0"/>
              <a:t>En una organización funcional los directores de proyecto tienen más autoridad de la que tienen en una organización matricial.</a:t>
            </a:r>
          </a:p>
          <a:p>
            <a:pPr marL="457200" indent="-457200" algn="just">
              <a:spcBef>
                <a:spcPct val="0"/>
              </a:spcBef>
              <a:buFont typeface="+mj-lt"/>
              <a:buAutoNum type="alphaUcPeriod"/>
            </a:pPr>
            <a:r>
              <a:rPr lang="es-CR" altLang="es-CR" sz="2000" dirty="0"/>
              <a:t>Más gente trabaja a tiempo completo en proyectos estando en una organización funcional que en una organización matricial.</a:t>
            </a:r>
          </a:p>
          <a:p>
            <a:pPr marL="457200" indent="-457200" algn="just">
              <a:spcBef>
                <a:spcPct val="0"/>
              </a:spcBef>
              <a:buFont typeface="+mj-lt"/>
              <a:buAutoNum type="alphaUcPeriod"/>
            </a:pPr>
            <a:r>
              <a:rPr lang="es-CR" altLang="es-CR" sz="2000" dirty="0"/>
              <a:t>Los miembros del equipo del proyecto usualmente le reportan a dos jefes en una organización matricial (al gerente funcional y al director del proyecto).</a:t>
            </a:r>
          </a:p>
          <a:p>
            <a:pPr marL="457200" indent="-457200" algn="just">
              <a:spcBef>
                <a:spcPct val="0"/>
              </a:spcBef>
              <a:buFont typeface="+mj-lt"/>
              <a:buAutoNum type="alphaUcPeriod"/>
            </a:pPr>
            <a:r>
              <a:rPr lang="es-CR" altLang="es-CR" sz="2000" dirty="0"/>
              <a:t>La mayoría de las compañías han encontrado que en las estructuras organizacionales funcionales existe más flexibilidad para los directores de proyectos. </a:t>
            </a:r>
            <a:endParaRPr lang="es-CR" altLang="es-CR" sz="2000" dirty="0" smtClean="0"/>
          </a:p>
          <a:p>
            <a:pPr algn="just">
              <a:spcBef>
                <a:spcPct val="0"/>
              </a:spcBef>
              <a:buFontTx/>
              <a:buNone/>
            </a:pPr>
            <a:endParaRPr lang="es-CR" altLang="es-CR" sz="2000" dirty="0"/>
          </a:p>
          <a:p>
            <a:pPr algn="just">
              <a:spcBef>
                <a:spcPct val="0"/>
              </a:spcBef>
              <a:buFontTx/>
              <a:buNone/>
            </a:pPr>
            <a:r>
              <a:rPr lang="es-CR" altLang="es-CR" sz="2000" b="1" dirty="0"/>
              <a:t>Retroalimentación: </a:t>
            </a:r>
            <a:r>
              <a:rPr lang="es-CR" altLang="es-CR" sz="2000" dirty="0"/>
              <a:t>En una organización funcional los directores de proyecto tienen menos autoridad de la que tienen en una organización matricial. Menos gente trabaja a tiempo completo en proyectos estando en una organización funcional que en una organización matricial. Las organizaciones funcionales son menos flexibles en materia de proyectos.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297909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miembro del equipo del proyecto está hablando con otro miembro y se queja de que mucha gente le está pidiendo que haga diferentes labores. Si él trabaja en una organización funcional, ¿QUIÉN tiene el poder de darle órdenes al miembro del equipo?</a:t>
            </a:r>
          </a:p>
          <a:p>
            <a:pPr marL="457200" indent="-457200" algn="just">
              <a:spcBef>
                <a:spcPct val="0"/>
              </a:spcBef>
              <a:buFont typeface="+mj-lt"/>
              <a:buAutoNum type="alphaUcPeriod"/>
            </a:pPr>
            <a:r>
              <a:rPr lang="es-CR" altLang="es-CR" sz="2400" dirty="0"/>
              <a:t>El director del proyecto.</a:t>
            </a:r>
          </a:p>
          <a:p>
            <a:pPr marL="457200" indent="-457200" algn="just">
              <a:spcBef>
                <a:spcPct val="0"/>
              </a:spcBef>
              <a:buFont typeface="+mj-lt"/>
              <a:buAutoNum type="alphaUcPeriod"/>
            </a:pPr>
            <a:r>
              <a:rPr lang="es-CR" altLang="es-CR" sz="2400" dirty="0"/>
              <a:t>El director funcional.</a:t>
            </a:r>
          </a:p>
          <a:p>
            <a:pPr marL="457200" indent="-457200" algn="just">
              <a:spcBef>
                <a:spcPct val="0"/>
              </a:spcBef>
              <a:buFont typeface="+mj-lt"/>
              <a:buAutoNum type="alphaUcPeriod"/>
            </a:pPr>
            <a:r>
              <a:rPr lang="es-CR" altLang="es-CR" sz="2400" dirty="0"/>
              <a:t>El equipo del proyecto.</a:t>
            </a:r>
          </a:p>
          <a:p>
            <a:pPr marL="457200" indent="-457200" algn="just">
              <a:spcBef>
                <a:spcPct val="0"/>
              </a:spcBef>
              <a:buFont typeface="+mj-lt"/>
              <a:buAutoNum type="alphaUcPeriod"/>
            </a:pPr>
            <a:r>
              <a:rPr lang="es-CR" altLang="es-CR" sz="2400" dirty="0"/>
              <a:t>El patrocinador</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El director funcional es el que posee el poder y la autoridad en una organización funcional.</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51576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s-CR" altLang="es-CR" sz="2400" dirty="0" smtClean="0"/>
          </a:p>
          <a:p>
            <a:pPr algn="just">
              <a:spcBef>
                <a:spcPct val="0"/>
              </a:spcBef>
              <a:buFontTx/>
              <a:buNone/>
            </a:pPr>
            <a:r>
              <a:rPr lang="es-CR" altLang="es-CR" sz="2400" dirty="0" smtClean="0"/>
              <a:t>Un </a:t>
            </a:r>
            <a:r>
              <a:rPr lang="es-CR" altLang="es-CR" sz="2400" dirty="0"/>
              <a:t>proyecto es dirigido por un coordinador de proyectos. ¿Cuál de las siguientes afirmaciones es más probablemente cierta?</a:t>
            </a:r>
          </a:p>
          <a:p>
            <a:pPr marL="457200" indent="-457200" algn="just">
              <a:spcBef>
                <a:spcPct val="0"/>
              </a:spcBef>
              <a:buFont typeface="+mj-lt"/>
              <a:buAutoNum type="alphaUcPeriod"/>
            </a:pPr>
            <a:r>
              <a:rPr lang="es-CR" altLang="es-CR" sz="2400" dirty="0"/>
              <a:t>La organización ejecutante es una matricial débil.</a:t>
            </a:r>
          </a:p>
          <a:p>
            <a:pPr marL="457200" indent="-457200" algn="just">
              <a:spcBef>
                <a:spcPct val="0"/>
              </a:spcBef>
              <a:buFont typeface="+mj-lt"/>
              <a:buAutoNum type="alphaUcPeriod"/>
            </a:pPr>
            <a:r>
              <a:rPr lang="es-CR" altLang="es-CR" sz="2400" dirty="0"/>
              <a:t>La organización ejecutante está haciendo “dirección por proyectos".</a:t>
            </a:r>
          </a:p>
          <a:p>
            <a:pPr marL="457200" indent="-457200" algn="just">
              <a:spcBef>
                <a:spcPct val="0"/>
              </a:spcBef>
              <a:buFont typeface="+mj-lt"/>
              <a:buAutoNum type="alphaUcPeriod"/>
            </a:pPr>
            <a:r>
              <a:rPr lang="es-CR" altLang="es-CR" sz="2400" dirty="0"/>
              <a:t>La organización ejecutante es una matricial fuerte.</a:t>
            </a:r>
          </a:p>
          <a:p>
            <a:pPr marL="457200" indent="-457200" algn="just">
              <a:spcBef>
                <a:spcPct val="0"/>
              </a:spcBef>
              <a:buFont typeface="+mj-lt"/>
              <a:buAutoNum type="alphaUcPeriod"/>
            </a:pPr>
            <a:r>
              <a:rPr lang="es-CR" altLang="es-CR" sz="2400" dirty="0"/>
              <a:t>La organización ejecutante es </a:t>
            </a:r>
            <a:r>
              <a:rPr lang="es-CR" altLang="es-CR" sz="2400" dirty="0" err="1"/>
              <a:t>proyectizada</a:t>
            </a:r>
            <a:r>
              <a:rPr lang="es-CR" altLang="es-CR" sz="2400" dirty="0" smtClean="0"/>
              <a:t>.</a:t>
            </a:r>
          </a:p>
          <a:p>
            <a:pPr algn="just">
              <a:spcBef>
                <a:spcPct val="0"/>
              </a:spcBef>
              <a:buFontTx/>
              <a:buNone/>
            </a:pPr>
            <a:endParaRPr lang="es-CR" altLang="es-CR" sz="2400" dirty="0"/>
          </a:p>
          <a:p>
            <a:pPr algn="just">
              <a:spcBef>
                <a:spcPct val="0"/>
              </a:spcBef>
              <a:buFontTx/>
              <a:buNone/>
            </a:pPr>
            <a:r>
              <a:rPr lang="es-CR" altLang="es-CR" sz="2400" b="1" dirty="0"/>
              <a:t>Retroalimentación: </a:t>
            </a:r>
            <a:r>
              <a:rPr lang="es-CR" altLang="es-CR" sz="2400" dirty="0"/>
              <a:t>El coordinador de proyectos se ubica dentro de una organización matricial débil. A partir de la organización matricial balanceada se tiene la figura del director de proyectos propiamente dicha.</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75707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R" altLang="es-CR" sz="2400" dirty="0"/>
              <a:t> </a:t>
            </a:r>
          </a:p>
          <a:p>
            <a:pPr algn="just">
              <a:spcBef>
                <a:spcPct val="0"/>
              </a:spcBef>
              <a:buFontTx/>
              <a:buNone/>
            </a:pPr>
            <a:endParaRPr lang="es-CR" altLang="es-CR" sz="2400" dirty="0" smtClean="0"/>
          </a:p>
          <a:p>
            <a:pPr algn="just">
              <a:spcBef>
                <a:spcPct val="0"/>
              </a:spcBef>
              <a:buFontTx/>
              <a:buNone/>
            </a:pPr>
            <a:r>
              <a:rPr lang="es-CR" altLang="es-CR" sz="2400" dirty="0" smtClean="0"/>
              <a:t>Un </a:t>
            </a:r>
            <a:r>
              <a:rPr lang="es-CR" altLang="es-CR" sz="2400" dirty="0"/>
              <a:t>director y el director de ingeniería discuten un cambio a uno de los paquetes de trabajo principales. Después de la reunión el director lo contacta a </a:t>
            </a:r>
            <a:r>
              <a:rPr lang="es-CR" altLang="es-CR" sz="2400" dirty="0" err="1"/>
              <a:t>ud</a:t>
            </a:r>
            <a:r>
              <a:rPr lang="es-CR" altLang="es-CR" sz="2400" dirty="0"/>
              <a:t> y le dice que complete el papeleo para realizar el cambio. </a:t>
            </a:r>
            <a:r>
              <a:rPr lang="en-US" altLang="es-CR" sz="2400" dirty="0"/>
              <a:t>Este </a:t>
            </a:r>
            <a:r>
              <a:rPr lang="en-US" altLang="es-CR" sz="2400" dirty="0" err="1"/>
              <a:t>es</a:t>
            </a:r>
            <a:r>
              <a:rPr lang="en-US" altLang="es-CR" sz="2400" dirty="0"/>
              <a:t> un </a:t>
            </a:r>
            <a:r>
              <a:rPr lang="en-US" altLang="es-CR" sz="2400" dirty="0" err="1"/>
              <a:t>ejemplo</a:t>
            </a:r>
            <a:r>
              <a:rPr lang="en-US" altLang="es-CR" sz="2400" dirty="0"/>
              <a:t> de:</a:t>
            </a:r>
            <a:endParaRPr lang="es-CR" altLang="es-CR" sz="2400" dirty="0"/>
          </a:p>
          <a:p>
            <a:pPr marL="457200" indent="-457200" algn="just">
              <a:spcBef>
                <a:spcPct val="0"/>
              </a:spcBef>
              <a:buFont typeface="+mj-lt"/>
              <a:buAutoNum type="alphaUcPeriod"/>
            </a:pPr>
            <a:r>
              <a:rPr lang="es-CR" altLang="es-CR" sz="2400" dirty="0"/>
              <a:t>Atención de la dirección a la gestión del alcance.</a:t>
            </a:r>
          </a:p>
          <a:p>
            <a:pPr marL="457200" indent="-457200" algn="just">
              <a:spcBef>
                <a:spcPct val="0"/>
              </a:spcBef>
              <a:buFont typeface="+mj-lt"/>
              <a:buAutoNum type="alphaUcPeriod"/>
            </a:pPr>
            <a:r>
              <a:rPr lang="es-CR" altLang="es-CR" sz="2400" dirty="0"/>
              <a:t>Planeamiento de la dirección.</a:t>
            </a:r>
          </a:p>
          <a:p>
            <a:pPr marL="457200" indent="-457200" algn="just">
              <a:spcBef>
                <a:spcPct val="0"/>
              </a:spcBef>
              <a:buFont typeface="+mj-lt"/>
              <a:buAutoNum type="alphaUcPeriod"/>
            </a:pPr>
            <a:r>
              <a:rPr lang="es-CR" altLang="es-CR" sz="2400" dirty="0"/>
              <a:t>Una posición de expedidor de proyectos.</a:t>
            </a:r>
          </a:p>
          <a:p>
            <a:pPr marL="457200" indent="-457200" algn="just">
              <a:spcBef>
                <a:spcPct val="0"/>
              </a:spcBef>
              <a:buFont typeface="+mj-lt"/>
              <a:buAutoNum type="alphaUcPeriod"/>
            </a:pPr>
            <a:r>
              <a:rPr lang="es-CR" altLang="es-CR" sz="2400" dirty="0"/>
              <a:t>Un sistema de control de cambios</a:t>
            </a:r>
            <a:r>
              <a:rPr lang="es-CR" altLang="es-CR" sz="2400" dirty="0" smtClean="0"/>
              <a:t>.</a:t>
            </a:r>
          </a:p>
          <a:p>
            <a:pPr algn="just">
              <a:spcBef>
                <a:spcPct val="0"/>
              </a:spcBef>
              <a:buFontTx/>
              <a:buNone/>
            </a:pPr>
            <a:endParaRPr lang="es-CR" altLang="es-CR" sz="2400" dirty="0"/>
          </a:p>
          <a:p>
            <a:pPr algn="just">
              <a:spcBef>
                <a:spcPct val="0"/>
              </a:spcBef>
              <a:buFontTx/>
              <a:buNone/>
            </a:pPr>
            <a:r>
              <a:rPr lang="es-CR" altLang="es-CR" sz="2400" b="1" dirty="0"/>
              <a:t>Retroalimentación: </a:t>
            </a:r>
            <a:r>
              <a:rPr lang="es-CR" altLang="es-CR" sz="2400" dirty="0"/>
              <a:t>El expedidor de proyectos se encuentra dentro de una organización matricial débil y tiene nula autoridad en el proyecto, es más que nada un asistente del director funcional.</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036461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mph" presetSubtype="0" nodeType="clickEffect">
                                  <p:stCondLst>
                                    <p:cond delay="0"/>
                                  </p:stCondLst>
                                  <p:iterate type="lt">
                                    <p:tmAbs val="25"/>
                                  </p:iterate>
                                  <p:childTnLst>
                                    <p:set>
                                      <p:cBhvr override="childStyle">
                                        <p:cTn id="55" dur="indefinite"/>
                                        <p:tgtEl>
                                          <p:spTgt spid="5">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s-CR" altLang="es-CR" sz="2000" dirty="0" smtClean="0"/>
          </a:p>
          <a:p>
            <a:pPr algn="just">
              <a:spcBef>
                <a:spcPct val="0"/>
              </a:spcBef>
              <a:buFontTx/>
              <a:buNone/>
            </a:pPr>
            <a:endParaRPr lang="es-CR" altLang="es-CR" sz="2000" dirty="0"/>
          </a:p>
          <a:p>
            <a:pPr algn="just">
              <a:spcBef>
                <a:spcPct val="0"/>
              </a:spcBef>
              <a:buFontTx/>
              <a:buNone/>
            </a:pPr>
            <a:r>
              <a:rPr lang="es-CR" altLang="es-CR" sz="2000" dirty="0" smtClean="0"/>
              <a:t>Usted </a:t>
            </a:r>
            <a:r>
              <a:rPr lang="es-CR" altLang="es-CR" sz="2000" dirty="0"/>
              <a:t>está discutiendo con los miembros de su equipo las diferencias entre éxito y fracaso de un proyecto. ¿Cuál de los siguientes ítems NO corresponden a un proyecto exitoso?</a:t>
            </a:r>
          </a:p>
          <a:p>
            <a:pPr marL="457200" indent="-457200" algn="just">
              <a:spcBef>
                <a:spcPct val="0"/>
              </a:spcBef>
              <a:buFont typeface="+mj-lt"/>
              <a:buAutoNum type="alphaUcPeriod"/>
            </a:pPr>
            <a:r>
              <a:rPr lang="es-CR" altLang="es-CR" sz="2000" dirty="0"/>
              <a:t>Aplicar los procesos necesarios para cumplir los objetivos propuestos.</a:t>
            </a:r>
          </a:p>
          <a:p>
            <a:pPr marL="457200" indent="-457200" algn="just">
              <a:spcBef>
                <a:spcPct val="0"/>
              </a:spcBef>
              <a:buFont typeface="+mj-lt"/>
              <a:buAutoNum type="alphaUcPeriod"/>
            </a:pPr>
            <a:r>
              <a:rPr lang="es-CR" altLang="es-CR" sz="2000" dirty="0"/>
              <a:t>Satisfacer las necesidades del gobierno.</a:t>
            </a:r>
          </a:p>
          <a:p>
            <a:pPr marL="457200" indent="-457200" algn="just">
              <a:spcBef>
                <a:spcPct val="0"/>
              </a:spcBef>
              <a:buFont typeface="+mj-lt"/>
              <a:buAutoNum type="alphaUcPeriod"/>
            </a:pPr>
            <a:r>
              <a:rPr lang="es-CR" altLang="es-CR" sz="2000" dirty="0"/>
              <a:t>Equilibrar las restricciones del proyecto: alcance, cronograma, presupuesto, recursos, calidad y riesgos. </a:t>
            </a:r>
          </a:p>
          <a:p>
            <a:pPr marL="457200" indent="-457200" algn="just">
              <a:spcBef>
                <a:spcPct val="0"/>
              </a:spcBef>
              <a:buFont typeface="+mj-lt"/>
              <a:buAutoNum type="alphaUcPeriod"/>
            </a:pPr>
            <a:r>
              <a:rPr lang="es-CR" altLang="es-CR" sz="2000" dirty="0"/>
              <a:t>Cumplir con los requisitos</a:t>
            </a:r>
            <a:r>
              <a:rPr lang="es-CR" altLang="es-CR" sz="2000" dirty="0" smtClean="0"/>
              <a:t>.</a:t>
            </a:r>
          </a:p>
          <a:p>
            <a:pPr algn="just">
              <a:spcBef>
                <a:spcPct val="0"/>
              </a:spcBef>
              <a:buFontTx/>
              <a:buNone/>
            </a:pPr>
            <a:endParaRPr lang="es-CR" altLang="es-CR" sz="2000" dirty="0"/>
          </a:p>
          <a:p>
            <a:pPr algn="just">
              <a:spcBef>
                <a:spcPct val="0"/>
              </a:spcBef>
              <a:buFontTx/>
              <a:buNone/>
            </a:pPr>
            <a:r>
              <a:rPr lang="es-CR" altLang="es-CR" sz="2000" b="1" dirty="0"/>
              <a:t>Retroalimentación: </a:t>
            </a:r>
            <a:r>
              <a:rPr lang="es-CR" altLang="es-CR" sz="2000" dirty="0"/>
              <a:t>Satisfacer las necesidades del gobierno sería parte del éxito sólo si el proyecto fuese del gobierno y se hubiesen establecido dichas necesidades como aspectos por alcanzar para lograr el éxito. La respuesta sólo asume que independientemente del proyecto, se deban satisfacer las necesidades del gobierno, por lo que no es una generalidad.</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17361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8313" y="1916113"/>
            <a:ext cx="7772400" cy="1470025"/>
          </a:xfrm>
        </p:spPr>
        <p:txBody>
          <a:bodyPr>
            <a:normAutofit fontScale="90000"/>
          </a:bodyPr>
          <a:lstStyle/>
          <a:p>
            <a:pPr>
              <a:defRPr/>
            </a:pPr>
            <a:r>
              <a:rPr lang="es-CR" b="1" dirty="0" smtClean="0"/>
              <a:t>¿Cuáles son los requisitos para</a:t>
            </a:r>
            <a:br>
              <a:rPr lang="es-CR" b="1" dirty="0" smtClean="0"/>
            </a:br>
            <a:r>
              <a:rPr lang="es-CR" b="1" dirty="0" smtClean="0"/>
              <a:t>la certificación del CAPM?</a:t>
            </a:r>
            <a:br>
              <a:rPr lang="es-CR" b="1" dirty="0" smtClean="0"/>
            </a:br>
            <a:endParaRPr lang="es-CR" b="1" dirty="0"/>
          </a:p>
        </p:txBody>
      </p:sp>
      <p:sp>
        <p:nvSpPr>
          <p:cNvPr id="8195" name="1 Título"/>
          <p:cNvSpPr txBox="1">
            <a:spLocks/>
          </p:cNvSpPr>
          <p:nvPr/>
        </p:nvSpPr>
        <p:spPr bwMode="auto">
          <a:xfrm>
            <a:off x="565150" y="3357563"/>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800">
                <a:latin typeface="Calibri" pitchFamily="34" charset="0"/>
              </a:rPr>
              <a:t>Opción 1. Bachillerato de secundaria y 1.500 horas de experiencia en trabajo en equipos de proyectos</a:t>
            </a:r>
          </a:p>
          <a:p>
            <a:pPr algn="just" eaLnBrk="1" hangingPunct="1"/>
            <a:endParaRPr lang="es-CR" altLang="es-CR" sz="2800">
              <a:latin typeface="Calibri" pitchFamily="34" charset="0"/>
            </a:endParaRPr>
          </a:p>
        </p:txBody>
      </p:sp>
      <p:sp>
        <p:nvSpPr>
          <p:cNvPr id="8196"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800">
                <a:latin typeface="Calibri" pitchFamily="34" charset="0"/>
              </a:rPr>
              <a:t>Opción 2. Bachillerato de secundaria y 23 horas de educación formal.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La epidemiología de una zona rural está arrojando resultados que generan preocupación entre la población. Se están incrementando exponencialmente los casos de insuficiencia renal, en apariencia por la presencia natural de arsénico en un manto acuífero del cual un pozo extrae el agua. El hospital de la región carece de un servicio de nefrología para atender estos casos por lo que se determina la necesidad de realizar una ampliación de la edificación existente. ¿A qué TIPO de caso de negocio se refiere este proyecto?</a:t>
            </a:r>
          </a:p>
          <a:p>
            <a:pPr marL="457200" indent="-457200" algn="just">
              <a:spcBef>
                <a:spcPct val="0"/>
              </a:spcBef>
              <a:buFont typeface="+mj-lt"/>
              <a:buAutoNum type="alphaUcPeriod"/>
            </a:pPr>
            <a:r>
              <a:rPr lang="es-CR" altLang="es-CR" sz="2000" dirty="0"/>
              <a:t>Demanda del mercado.</a:t>
            </a:r>
          </a:p>
          <a:p>
            <a:pPr marL="457200" indent="-457200" algn="just">
              <a:spcBef>
                <a:spcPct val="0"/>
              </a:spcBef>
              <a:buFont typeface="+mj-lt"/>
              <a:buAutoNum type="alphaUcPeriod"/>
            </a:pPr>
            <a:r>
              <a:rPr lang="es-CR" altLang="es-CR" sz="2000" dirty="0"/>
              <a:t>Avance tecnológico.</a:t>
            </a:r>
          </a:p>
          <a:p>
            <a:pPr marL="457200" indent="-457200" algn="just">
              <a:spcBef>
                <a:spcPct val="0"/>
              </a:spcBef>
              <a:buFont typeface="+mj-lt"/>
              <a:buAutoNum type="alphaUcPeriod"/>
            </a:pPr>
            <a:r>
              <a:rPr lang="es-CR" altLang="es-CR" sz="2000" dirty="0"/>
              <a:t>Necesidad social.</a:t>
            </a:r>
          </a:p>
          <a:p>
            <a:pPr marL="457200" indent="-457200" algn="just">
              <a:spcBef>
                <a:spcPct val="0"/>
              </a:spcBef>
              <a:buFont typeface="+mj-lt"/>
              <a:buAutoNum type="alphaUcPeriod"/>
            </a:pPr>
            <a:r>
              <a:rPr lang="es-CR" altLang="es-CR" sz="2000" dirty="0"/>
              <a:t>Impacto ecológico</a:t>
            </a:r>
            <a:r>
              <a:rPr lang="es-CR" altLang="es-CR" sz="2000" dirty="0" smtClean="0"/>
              <a:t>.</a:t>
            </a:r>
          </a:p>
          <a:p>
            <a:pPr algn="just">
              <a:spcBef>
                <a:spcPct val="0"/>
              </a:spcBef>
              <a:buFontTx/>
              <a:buNone/>
            </a:pPr>
            <a:endParaRPr lang="es-CR" altLang="es-CR" sz="2000" dirty="0"/>
          </a:p>
          <a:p>
            <a:pPr algn="just">
              <a:spcBef>
                <a:spcPct val="0"/>
              </a:spcBef>
              <a:buFontTx/>
              <a:buNone/>
            </a:pPr>
            <a:r>
              <a:rPr lang="es-ES" altLang="es-CR" sz="2000" b="1" dirty="0"/>
              <a:t>Retroalimentación: </a:t>
            </a:r>
            <a:r>
              <a:rPr lang="es-CR" altLang="es-CR" sz="2000" dirty="0"/>
              <a:t>Evidentemente la epidemiología de un sitio y sus variaciones tienen un impacto netamente social en la salud de la población, por lo que es este aspecto el generador de un hecho que da origen al proyecto en cuestión.</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74931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91713"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se apersona donde un profesional en arquitectura y le solicita que le diseñe la casa de sus sueños. Desde el punto de vista del arquitecto, ¿a qué TIPO de caso de negocio se refiere este proyecto que se le ha encomendado?</a:t>
            </a:r>
          </a:p>
          <a:p>
            <a:pPr marL="457200" indent="-457200" algn="just">
              <a:spcBef>
                <a:spcPct val="0"/>
              </a:spcBef>
              <a:buFont typeface="+mj-lt"/>
              <a:buAutoNum type="alphaUcPeriod"/>
            </a:pPr>
            <a:r>
              <a:rPr lang="es-CR" altLang="es-CR" sz="2400" dirty="0"/>
              <a:t>Necesidad social.</a:t>
            </a:r>
          </a:p>
          <a:p>
            <a:pPr marL="457200" indent="-457200" algn="just">
              <a:spcBef>
                <a:spcPct val="0"/>
              </a:spcBef>
              <a:buFont typeface="+mj-lt"/>
              <a:buAutoNum type="alphaUcPeriod"/>
            </a:pPr>
            <a:r>
              <a:rPr lang="es-CR" altLang="es-CR" sz="2400" dirty="0"/>
              <a:t>Solicitud del cliente.</a:t>
            </a:r>
          </a:p>
          <a:p>
            <a:pPr marL="457200" indent="-457200" algn="just">
              <a:spcBef>
                <a:spcPct val="0"/>
              </a:spcBef>
              <a:buFont typeface="+mj-lt"/>
              <a:buAutoNum type="alphaUcPeriod"/>
            </a:pPr>
            <a:r>
              <a:rPr lang="es-CR" altLang="es-CR" sz="2400" dirty="0"/>
              <a:t>Necesidad organizacional.</a:t>
            </a:r>
          </a:p>
          <a:p>
            <a:pPr marL="457200" indent="-457200" algn="just">
              <a:spcBef>
                <a:spcPct val="0"/>
              </a:spcBef>
              <a:buFont typeface="+mj-lt"/>
              <a:buAutoNum type="alphaUcPeriod"/>
            </a:pPr>
            <a:r>
              <a:rPr lang="es-CR" altLang="es-CR" sz="2400" dirty="0"/>
              <a:t>Demanda de mercado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 </a:t>
            </a:r>
            <a:r>
              <a:rPr lang="es-ES" altLang="es-CR" sz="2400" dirty="0"/>
              <a:t>Esto corresponde evidentemente a una solicitud del cliente, nótese, desde el punto de vista del arquitecto. Posiblemente para el cliente, su proyecto da inicio debido a una necesidad social</a:t>
            </a:r>
            <a:r>
              <a:rPr lang="es-CR" altLang="es-CR" sz="2400" dirty="0"/>
              <a:t>.</a:t>
            </a:r>
          </a:p>
          <a:p>
            <a:pPr>
              <a:spcBef>
                <a:spcPct val="0"/>
              </a:spcBef>
              <a:buFontTx/>
              <a:buNone/>
            </a:pPr>
            <a:endParaRPr lang="es-CR" altLang="es-CR" sz="2400" dirty="0"/>
          </a:p>
        </p:txBody>
      </p:sp>
    </p:spTree>
    <p:extLst>
      <p:ext uri="{BB962C8B-B14F-4D97-AF65-F5344CB8AC3E}">
        <p14:creationId xmlns:p14="http://schemas.microsoft.com/office/powerpoint/2010/main" val="148601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196176"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Todo proyecto tiene su comienzo formal y oficial se firma el _________ por alguien externo al proyecto. </a:t>
            </a:r>
          </a:p>
          <a:p>
            <a:pPr marL="457200" indent="-457200" algn="just">
              <a:spcBef>
                <a:spcPct val="0"/>
              </a:spcBef>
              <a:buFont typeface="+mj-lt"/>
              <a:buAutoNum type="alphaUcPeriod"/>
            </a:pPr>
            <a:r>
              <a:rPr lang="es-CR" altLang="es-CR" sz="2400" dirty="0"/>
              <a:t>Acta de constitución.</a:t>
            </a:r>
          </a:p>
          <a:p>
            <a:pPr marL="457200" indent="-457200" algn="just">
              <a:spcBef>
                <a:spcPct val="0"/>
              </a:spcBef>
              <a:buFont typeface="+mj-lt"/>
              <a:buAutoNum type="alphaUcPeriod"/>
            </a:pPr>
            <a:r>
              <a:rPr lang="es-CR" altLang="es-CR" sz="2400" dirty="0"/>
              <a:t>Plan para la dirección del proyecto.</a:t>
            </a:r>
          </a:p>
          <a:p>
            <a:pPr marL="457200" indent="-457200" algn="just">
              <a:spcBef>
                <a:spcPct val="0"/>
              </a:spcBef>
              <a:buFont typeface="+mj-lt"/>
              <a:buAutoNum type="alphaUcPeriod"/>
            </a:pPr>
            <a:r>
              <a:rPr lang="es-CR" altLang="es-CR" sz="2400" dirty="0"/>
              <a:t>Presupuesto.</a:t>
            </a:r>
          </a:p>
          <a:p>
            <a:pPr marL="457200" indent="-457200" algn="just">
              <a:spcBef>
                <a:spcPct val="0"/>
              </a:spcBef>
              <a:buFont typeface="+mj-lt"/>
              <a:buAutoNum type="alphaUcPeriod"/>
            </a:pPr>
            <a:r>
              <a:rPr lang="es-CR" altLang="es-CR" sz="2400" dirty="0"/>
              <a:t>Cronograma</a:t>
            </a:r>
            <a:r>
              <a:rPr lang="es-CR" altLang="es-CR" sz="2400" dirty="0" smtClean="0"/>
              <a:t>.</a:t>
            </a:r>
          </a:p>
          <a:p>
            <a:pPr algn="just">
              <a:spcBef>
                <a:spcPct val="0"/>
              </a:spcBef>
              <a:buFontTx/>
              <a:buNone/>
            </a:pPr>
            <a:endParaRPr lang="es-CR" altLang="es-CR" sz="2400" dirty="0"/>
          </a:p>
          <a:p>
            <a:pPr algn="just">
              <a:spcBef>
                <a:spcPct val="0"/>
              </a:spcBef>
              <a:buFontTx/>
              <a:buNone/>
            </a:pPr>
            <a:r>
              <a:rPr lang="es-ES" altLang="es-CR" sz="2400" b="1" dirty="0"/>
              <a:t>Retroalimentación: </a:t>
            </a:r>
            <a:r>
              <a:rPr lang="es-CR" altLang="es-CR" sz="2400" dirty="0"/>
              <a:t>Un proyecto tiene su inicio formal cuando se encuentra firmada o autorizada el acta de constitución (por alguien externo al proyecto, generalmente el patrocinador o una organización ejecutante).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448292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txBox="1">
            <a:spLocks noGrp="1" noChangeArrowheads="1"/>
          </p:cNvSpPr>
          <p:nvPr/>
        </p:nvSpPr>
        <p:spPr bwMode="auto">
          <a:xfrm>
            <a:off x="7620000" y="65913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9CB8959-1200-409E-8BC1-7BFEEEA9D6AD}" type="datetime1">
              <a:rPr lang="es-ES" altLang="es-CR" sz="1000"/>
              <a:pPr algn="r" eaLnBrk="1" hangingPunct="1"/>
              <a:t>20/10/2013</a:t>
            </a:fld>
            <a:endParaRPr lang="es-ES" altLang="es-CR" sz="1000"/>
          </a:p>
        </p:txBody>
      </p:sp>
      <p:sp>
        <p:nvSpPr>
          <p:cNvPr id="49155" name="Rectangle 6"/>
          <p:cNvSpPr txBox="1">
            <a:spLocks noGrp="1" noChangeArrowheads="1"/>
          </p:cNvSpPr>
          <p:nvPr/>
        </p:nvSpPr>
        <p:spPr bwMode="auto">
          <a:xfrm>
            <a:off x="8534400" y="61341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070788-69E9-4062-8A6B-FCF6EE33049C}" type="slidenum">
              <a:rPr lang="es-ES" altLang="es-CR" sz="1400"/>
              <a:pPr eaLnBrk="1" hangingPunct="1"/>
              <a:t>73</a:t>
            </a:fld>
            <a:endParaRPr lang="es-ES" altLang="es-CR" sz="1400"/>
          </a:p>
        </p:txBody>
      </p:sp>
      <p:sp>
        <p:nvSpPr>
          <p:cNvPr id="49156" name="Rectangle 2"/>
          <p:cNvSpPr>
            <a:spLocks noGrp="1" noChangeArrowheads="1"/>
          </p:cNvSpPr>
          <p:nvPr>
            <p:ph type="ctrTitle" idx="4294967295"/>
          </p:nvPr>
        </p:nvSpPr>
        <p:spPr>
          <a:xfrm>
            <a:off x="611188" y="2349500"/>
            <a:ext cx="7696200" cy="1752600"/>
          </a:xfrm>
        </p:spPr>
        <p:txBody>
          <a:bodyPr/>
          <a:lstStyle/>
          <a:p>
            <a:pPr eaLnBrk="1" hangingPunct="1"/>
            <a:r>
              <a:rPr lang="es-CR" altLang="es-CR" sz="5700" smtClean="0"/>
              <a:t>PROCESOS DE DIRECCIÓN</a:t>
            </a:r>
            <a:br>
              <a:rPr lang="es-CR" altLang="es-CR" sz="5700" smtClean="0"/>
            </a:br>
            <a:r>
              <a:rPr lang="es-CR" altLang="es-CR" sz="5700" smtClean="0"/>
              <a:t>DE PROYECTOS</a:t>
            </a:r>
            <a:endParaRPr lang="en-US" altLang="es-CR" sz="5700" smtClean="0"/>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8" name="7 Rectángulo"/>
          <p:cNvSpPr/>
          <p:nvPr/>
        </p:nvSpPr>
        <p:spPr>
          <a:xfrm>
            <a:off x="1979613" y="1557338"/>
            <a:ext cx="8329612" cy="954087"/>
          </a:xfrm>
          <a:prstGeom prst="rect">
            <a:avLst/>
          </a:prstGeom>
        </p:spPr>
        <p:txBody>
          <a:bodyPr>
            <a:spAutoFit/>
          </a:bodyPr>
          <a:lstStyle/>
          <a:p>
            <a:pPr algn="just">
              <a:defRPr/>
            </a:pPr>
            <a:endParaRPr lang="es-CR" sz="2800" dirty="0"/>
          </a:p>
          <a:p>
            <a:pPr algn="just">
              <a:defRPr/>
            </a:pPr>
            <a:endParaRPr lang="es-CR" sz="2800" dirty="0">
              <a:latin typeface="+mj-lt"/>
              <a:ea typeface="+mj-ea"/>
              <a:cs typeface="+mj-cs"/>
            </a:endParaRPr>
          </a:p>
        </p:txBody>
      </p:sp>
      <p:sp>
        <p:nvSpPr>
          <p:cNvPr id="7" name="6 Rectángulo"/>
          <p:cNvSpPr/>
          <p:nvPr/>
        </p:nvSpPr>
        <p:spPr>
          <a:xfrm>
            <a:off x="3908425" y="6130925"/>
            <a:ext cx="3024188" cy="1014413"/>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pic>
        <p:nvPicPr>
          <p:cNvPr id="50181" name="Picture 2"/>
          <p:cNvPicPr>
            <a:picLocks noChangeAspect="1" noChangeArrowheads="1"/>
          </p:cNvPicPr>
          <p:nvPr/>
        </p:nvPicPr>
        <p:blipFill>
          <a:blip r:embed="rId3">
            <a:extLst>
              <a:ext uri="{28A0092B-C50C-407E-A947-70E740481C1C}">
                <a14:useLocalDpi xmlns:a14="http://schemas.microsoft.com/office/drawing/2010/main" val="0"/>
              </a:ext>
            </a:extLst>
          </a:blip>
          <a:srcRect t="1131" r="1472" b="2"/>
          <a:stretch>
            <a:fillRect/>
          </a:stretch>
        </p:blipFill>
        <p:spPr bwMode="auto">
          <a:xfrm>
            <a:off x="755650" y="2033588"/>
            <a:ext cx="7704138" cy="409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Rectangle 4"/>
          <p:cNvSpPr txBox="1">
            <a:spLocks noGrp="1" noChangeArrowheads="1"/>
          </p:cNvSpPr>
          <p:nvPr/>
        </p:nvSpPr>
        <p:spPr bwMode="auto">
          <a:xfrm>
            <a:off x="7620000" y="65913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3E43438-09F7-4263-B4D5-9352C000EE9D}" type="datetime1">
              <a:rPr lang="es-ES" altLang="es-CR" sz="1000"/>
              <a:pPr algn="r" eaLnBrk="1" hangingPunct="1"/>
              <a:t>20/10/2013</a:t>
            </a:fld>
            <a:endParaRPr lang="es-ES" altLang="es-CR" sz="1000"/>
          </a:p>
        </p:txBody>
      </p:sp>
      <p:sp>
        <p:nvSpPr>
          <p:cNvPr id="50183" name="Rectangle 6"/>
          <p:cNvSpPr txBox="1">
            <a:spLocks noGrp="1" noChangeArrowheads="1"/>
          </p:cNvSpPr>
          <p:nvPr/>
        </p:nvSpPr>
        <p:spPr bwMode="auto">
          <a:xfrm>
            <a:off x="8534400" y="61341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A4B2D3-A761-4415-B4E8-F37EEFDDB21B}" type="slidenum">
              <a:rPr lang="es-ES" altLang="es-CR" sz="1400"/>
              <a:pPr eaLnBrk="1" hangingPunct="1"/>
              <a:t>74</a:t>
            </a:fld>
            <a:endParaRPr lang="es-ES" altLang="es-CR" sz="14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6" name="5 Rectángulo"/>
          <p:cNvSpPr/>
          <p:nvPr/>
        </p:nvSpPr>
        <p:spPr>
          <a:xfrm>
            <a:off x="827088" y="1657350"/>
            <a:ext cx="8858250" cy="954088"/>
          </a:xfrm>
          <a:prstGeom prst="rect">
            <a:avLst/>
          </a:prstGeom>
        </p:spPr>
        <p:txBody>
          <a:bodyPr>
            <a:spAutoFit/>
          </a:bodyPr>
          <a:lstStyle/>
          <a:p>
            <a:pPr algn="just">
              <a:defRPr/>
            </a:pPr>
            <a:r>
              <a:rPr lang="es-CR" sz="2800" b="1" dirty="0">
                <a:latin typeface="+mj-lt"/>
                <a:ea typeface="+mj-ea"/>
                <a:cs typeface="+mj-cs"/>
              </a:rPr>
              <a:t>Áreas de Conocimiento de Dirección de Proyectos</a:t>
            </a:r>
          </a:p>
          <a:p>
            <a:pPr>
              <a:defRPr/>
            </a:pPr>
            <a:endParaRPr lang="es-CR" sz="2800" b="1" dirty="0">
              <a:latin typeface="+mj-lt"/>
              <a:ea typeface="+mj-ea"/>
              <a:cs typeface="+mj-cs"/>
            </a:endParaRPr>
          </a:p>
        </p:txBody>
      </p:sp>
      <p:sp>
        <p:nvSpPr>
          <p:cNvPr id="7" name="6 Rectángulo"/>
          <p:cNvSpPr/>
          <p:nvPr/>
        </p:nvSpPr>
        <p:spPr>
          <a:xfrm>
            <a:off x="5256213" y="6148388"/>
            <a:ext cx="3024187"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
        <p:nvSpPr>
          <p:cNvPr id="51205" name="Rectangle 4"/>
          <p:cNvSpPr txBox="1">
            <a:spLocks noGrp="1" noChangeArrowheads="1"/>
          </p:cNvSpPr>
          <p:nvPr/>
        </p:nvSpPr>
        <p:spPr bwMode="auto">
          <a:xfrm>
            <a:off x="7620000" y="65913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B49A69-C2A1-44CA-B807-02EBBDF22B77}" type="datetime1">
              <a:rPr lang="es-ES" altLang="es-CR" sz="1000"/>
              <a:pPr algn="r" eaLnBrk="1" hangingPunct="1"/>
              <a:t>20/10/2013</a:t>
            </a:fld>
            <a:endParaRPr lang="es-ES" altLang="es-CR" sz="1000"/>
          </a:p>
        </p:txBody>
      </p:sp>
      <p:sp>
        <p:nvSpPr>
          <p:cNvPr id="51206" name="Rectangle 6"/>
          <p:cNvSpPr txBox="1">
            <a:spLocks noGrp="1" noChangeArrowheads="1"/>
          </p:cNvSpPr>
          <p:nvPr/>
        </p:nvSpPr>
        <p:spPr bwMode="auto">
          <a:xfrm>
            <a:off x="8534400" y="61341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59DAB84-550A-4F46-8E0F-D7A9CD27550F}" type="slidenum">
              <a:rPr lang="es-ES" altLang="es-CR" sz="1400"/>
              <a:pPr eaLnBrk="1" hangingPunct="1"/>
              <a:t>75</a:t>
            </a:fld>
            <a:endParaRPr lang="es-ES" altLang="es-CR" sz="1400"/>
          </a:p>
        </p:txBody>
      </p:sp>
      <p:pic>
        <p:nvPicPr>
          <p:cNvPr id="51207" name="Picture 8"/>
          <p:cNvPicPr>
            <a:picLocks noChangeAspect="1" noChangeArrowheads="1"/>
          </p:cNvPicPr>
          <p:nvPr/>
        </p:nvPicPr>
        <p:blipFill>
          <a:blip r:embed="rId3">
            <a:extLst>
              <a:ext uri="{28A0092B-C50C-407E-A947-70E740481C1C}">
                <a14:useLocalDpi xmlns:a14="http://schemas.microsoft.com/office/drawing/2010/main" val="0"/>
              </a:ext>
            </a:extLst>
          </a:blip>
          <a:srcRect l="28584" t="39693" r="26999" b="12823"/>
          <a:stretch>
            <a:fillRect/>
          </a:stretch>
        </p:blipFill>
        <p:spPr bwMode="auto">
          <a:xfrm>
            <a:off x="1619250" y="2403475"/>
            <a:ext cx="6153150" cy="369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8" name="7 Rectángulo"/>
          <p:cNvSpPr/>
          <p:nvPr/>
        </p:nvSpPr>
        <p:spPr>
          <a:xfrm>
            <a:off x="2411413" y="2008188"/>
            <a:ext cx="8329612" cy="1385887"/>
          </a:xfrm>
          <a:prstGeom prst="rect">
            <a:avLst/>
          </a:prstGeom>
        </p:spPr>
        <p:txBody>
          <a:bodyPr>
            <a:spAutoFit/>
          </a:bodyPr>
          <a:lstStyle/>
          <a:p>
            <a:pPr algn="just">
              <a:defRPr/>
            </a:pPr>
            <a:r>
              <a:rPr lang="es-CR" sz="2800" b="1" dirty="0"/>
              <a:t>Configuración de un Proceso</a:t>
            </a:r>
          </a:p>
          <a:p>
            <a:pPr algn="just">
              <a:defRPr/>
            </a:pPr>
            <a:endParaRPr lang="es-CR" sz="2800" dirty="0"/>
          </a:p>
          <a:p>
            <a:pPr algn="just">
              <a:defRPr/>
            </a:pPr>
            <a:endParaRPr lang="es-CR" sz="2800" dirty="0">
              <a:latin typeface="+mj-lt"/>
              <a:ea typeface="+mj-ea"/>
              <a:cs typeface="+mj-cs"/>
            </a:endParaRPr>
          </a:p>
        </p:txBody>
      </p:sp>
      <p:pic>
        <p:nvPicPr>
          <p:cNvPr id="522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2790825"/>
            <a:ext cx="86772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779912" y="2564904"/>
            <a:ext cx="1080120" cy="504056"/>
          </a:xfrm>
          <a:prstGeom prst="rect">
            <a:avLst/>
          </a:prstGeom>
          <a:solidFill>
            <a:schemeClr val="bg1"/>
          </a:solidFill>
          <a:ln>
            <a:solidFill>
              <a:schemeClr val="bg1"/>
            </a:solid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7" name="6 Rectángulo"/>
          <p:cNvSpPr/>
          <p:nvPr/>
        </p:nvSpPr>
        <p:spPr>
          <a:xfrm>
            <a:off x="3541713" y="5029200"/>
            <a:ext cx="3025775"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
        <p:nvSpPr>
          <p:cNvPr id="52233" name="Rectangle 4"/>
          <p:cNvSpPr txBox="1">
            <a:spLocks noGrp="1" noChangeArrowheads="1"/>
          </p:cNvSpPr>
          <p:nvPr/>
        </p:nvSpPr>
        <p:spPr bwMode="auto">
          <a:xfrm>
            <a:off x="7620000" y="65913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C00F218-187C-45CA-995D-B4591CAA4030}" type="datetime1">
              <a:rPr lang="es-ES" altLang="es-CR" sz="1000"/>
              <a:pPr algn="r" eaLnBrk="1" hangingPunct="1"/>
              <a:t>20/10/2013</a:t>
            </a:fld>
            <a:endParaRPr lang="es-ES" altLang="es-CR" sz="1000"/>
          </a:p>
        </p:txBody>
      </p:sp>
      <p:sp>
        <p:nvSpPr>
          <p:cNvPr id="52234" name="Rectangle 6"/>
          <p:cNvSpPr txBox="1">
            <a:spLocks noGrp="1" noChangeArrowheads="1"/>
          </p:cNvSpPr>
          <p:nvPr/>
        </p:nvSpPr>
        <p:spPr bwMode="auto">
          <a:xfrm>
            <a:off x="8534400" y="61341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A3FBC3-D2E3-46F6-9C55-1F814B664C37}" type="slidenum">
              <a:rPr lang="es-ES" altLang="es-CR" sz="1400"/>
              <a:pPr eaLnBrk="1" hangingPunct="1"/>
              <a:t>76</a:t>
            </a:fld>
            <a:endParaRPr lang="es-ES" altLang="es-CR" sz="140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6" name="5 Rectángulo"/>
          <p:cNvSpPr/>
          <p:nvPr/>
        </p:nvSpPr>
        <p:spPr>
          <a:xfrm>
            <a:off x="827088" y="1747838"/>
            <a:ext cx="8858250" cy="954087"/>
          </a:xfrm>
          <a:prstGeom prst="rect">
            <a:avLst/>
          </a:prstGeom>
        </p:spPr>
        <p:txBody>
          <a:bodyPr>
            <a:spAutoFit/>
          </a:bodyPr>
          <a:lstStyle/>
          <a:p>
            <a:pPr algn="just">
              <a:defRPr/>
            </a:pPr>
            <a:r>
              <a:rPr lang="es-CR" sz="2800" b="1" dirty="0">
                <a:latin typeface="+mj-lt"/>
                <a:ea typeface="+mj-ea"/>
                <a:cs typeface="+mj-cs"/>
              </a:rPr>
              <a:t>Grupos de Procesos de Dirección de Proyectos</a:t>
            </a:r>
          </a:p>
          <a:p>
            <a:pPr>
              <a:defRPr/>
            </a:pPr>
            <a:endParaRPr lang="es-CR" sz="2800" b="1" dirty="0">
              <a:latin typeface="+mj-lt"/>
              <a:ea typeface="+mj-ea"/>
              <a:cs typeface="+mj-cs"/>
            </a:endParaRPr>
          </a:p>
        </p:txBody>
      </p:sp>
      <p:sp>
        <p:nvSpPr>
          <p:cNvPr id="7" name="6 Rectángulo"/>
          <p:cNvSpPr/>
          <p:nvPr/>
        </p:nvSpPr>
        <p:spPr>
          <a:xfrm>
            <a:off x="4716463" y="5645150"/>
            <a:ext cx="3024187"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pic>
        <p:nvPicPr>
          <p:cNvPr id="532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574925"/>
            <a:ext cx="8713788"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836707" y="2323273"/>
            <a:ext cx="1080120" cy="252028"/>
          </a:xfrm>
          <a:prstGeom prst="rect">
            <a:avLst/>
          </a:prstGeom>
          <a:solidFill>
            <a:schemeClr val="bg1"/>
          </a:solidFill>
          <a:ln>
            <a:solidFill>
              <a:schemeClr val="bg1"/>
            </a:solid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53257" name="Rectangle 4"/>
          <p:cNvSpPr txBox="1">
            <a:spLocks noGrp="1" noChangeArrowheads="1"/>
          </p:cNvSpPr>
          <p:nvPr/>
        </p:nvSpPr>
        <p:spPr bwMode="auto">
          <a:xfrm>
            <a:off x="7620000" y="65913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F5E48D6-9E57-4FE1-A45D-90D01A47BBAB}" type="datetime1">
              <a:rPr lang="es-ES" altLang="es-CR" sz="1000"/>
              <a:pPr algn="r" eaLnBrk="1" hangingPunct="1"/>
              <a:t>20/10/2013</a:t>
            </a:fld>
            <a:endParaRPr lang="es-ES" altLang="es-CR" sz="1000"/>
          </a:p>
        </p:txBody>
      </p:sp>
      <p:sp>
        <p:nvSpPr>
          <p:cNvPr id="53258" name="Rectangle 6"/>
          <p:cNvSpPr txBox="1">
            <a:spLocks noGrp="1" noChangeArrowheads="1"/>
          </p:cNvSpPr>
          <p:nvPr/>
        </p:nvSpPr>
        <p:spPr bwMode="auto">
          <a:xfrm>
            <a:off x="8534400" y="61341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F98128-3BA4-41A4-BA87-971D75841F99}" type="slidenum">
              <a:rPr lang="es-ES" altLang="es-CR" sz="1400"/>
              <a:pPr eaLnBrk="1" hangingPunct="1"/>
              <a:t>77</a:t>
            </a:fld>
            <a:endParaRPr lang="es-ES" altLang="es-CR" sz="140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8" name="7 Rectángulo"/>
          <p:cNvSpPr/>
          <p:nvPr/>
        </p:nvSpPr>
        <p:spPr>
          <a:xfrm>
            <a:off x="2195513" y="1430338"/>
            <a:ext cx="8329612" cy="1385887"/>
          </a:xfrm>
          <a:prstGeom prst="rect">
            <a:avLst/>
          </a:prstGeom>
        </p:spPr>
        <p:txBody>
          <a:bodyPr>
            <a:spAutoFit/>
          </a:bodyPr>
          <a:lstStyle/>
          <a:p>
            <a:pPr algn="just">
              <a:defRPr/>
            </a:pPr>
            <a:r>
              <a:rPr lang="es-CR" sz="2800" b="1" dirty="0"/>
              <a:t>Procesos de Iniciación</a:t>
            </a:r>
          </a:p>
          <a:p>
            <a:pPr algn="just">
              <a:defRPr/>
            </a:pPr>
            <a:endParaRPr lang="es-CR" sz="2800" dirty="0"/>
          </a:p>
          <a:p>
            <a:pPr algn="just">
              <a:defRPr/>
            </a:pPr>
            <a:endParaRPr lang="es-CR" sz="2800" dirty="0">
              <a:latin typeface="+mj-lt"/>
              <a:ea typeface="+mj-ea"/>
              <a:cs typeface="+mj-cs"/>
            </a:endParaRPr>
          </a:p>
        </p:txBody>
      </p:sp>
      <p:sp>
        <p:nvSpPr>
          <p:cNvPr id="2" name="1 Rectángulo"/>
          <p:cNvSpPr/>
          <p:nvPr/>
        </p:nvSpPr>
        <p:spPr>
          <a:xfrm>
            <a:off x="3779912" y="2564904"/>
            <a:ext cx="1080120" cy="504056"/>
          </a:xfrm>
          <a:prstGeom prst="rect">
            <a:avLst/>
          </a:prstGeom>
          <a:solidFill>
            <a:schemeClr val="bg1"/>
          </a:solidFill>
          <a:ln>
            <a:solidFill>
              <a:schemeClr val="bg1"/>
            </a:solid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54279" name="Rectangle 4"/>
          <p:cNvSpPr txBox="1">
            <a:spLocks noGrp="1" noChangeArrowheads="1"/>
          </p:cNvSpPr>
          <p:nvPr/>
        </p:nvSpPr>
        <p:spPr bwMode="auto">
          <a:xfrm>
            <a:off x="7620000" y="65913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057509B-16FC-4F85-A7B4-A162A927E622}" type="datetime1">
              <a:rPr lang="es-ES" altLang="es-CR" sz="1000"/>
              <a:pPr algn="r" eaLnBrk="1" hangingPunct="1"/>
              <a:t>20/10/2013</a:t>
            </a:fld>
            <a:endParaRPr lang="es-ES" altLang="es-CR" sz="1000"/>
          </a:p>
        </p:txBody>
      </p:sp>
      <p:sp>
        <p:nvSpPr>
          <p:cNvPr id="54280" name="Rectangle 6"/>
          <p:cNvSpPr txBox="1">
            <a:spLocks noGrp="1" noChangeArrowheads="1"/>
          </p:cNvSpPr>
          <p:nvPr/>
        </p:nvSpPr>
        <p:spPr bwMode="auto">
          <a:xfrm>
            <a:off x="8534400" y="61341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FB610D9-5E9A-4C28-89FB-428BD5613F2A}" type="slidenum">
              <a:rPr lang="es-ES" altLang="es-CR" sz="1400"/>
              <a:pPr eaLnBrk="1" hangingPunct="1"/>
              <a:t>78</a:t>
            </a:fld>
            <a:endParaRPr lang="es-ES" altLang="es-CR" sz="1400"/>
          </a:p>
        </p:txBody>
      </p:sp>
      <p:sp>
        <p:nvSpPr>
          <p:cNvPr id="10" name="9 Rectángulo"/>
          <p:cNvSpPr/>
          <p:nvPr/>
        </p:nvSpPr>
        <p:spPr>
          <a:xfrm>
            <a:off x="5795963" y="5762625"/>
            <a:ext cx="3024187" cy="1014413"/>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pic>
        <p:nvPicPr>
          <p:cNvPr id="54282" name="Picture 2"/>
          <p:cNvPicPr>
            <a:picLocks noChangeAspect="1" noChangeArrowheads="1"/>
          </p:cNvPicPr>
          <p:nvPr/>
        </p:nvPicPr>
        <p:blipFill>
          <a:blip r:embed="rId3">
            <a:extLst>
              <a:ext uri="{28A0092B-C50C-407E-A947-70E740481C1C}">
                <a14:useLocalDpi xmlns:a14="http://schemas.microsoft.com/office/drawing/2010/main" val="0"/>
              </a:ext>
            </a:extLst>
          </a:blip>
          <a:srcRect l="23334" t="29630" r="20000" b="29482"/>
          <a:stretch>
            <a:fillRect/>
          </a:stretch>
        </p:blipFill>
        <p:spPr bwMode="auto">
          <a:xfrm>
            <a:off x="12700" y="1916113"/>
            <a:ext cx="8951913" cy="384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l="23334" t="37399" r="19083" b="18814"/>
          <a:stretch>
            <a:fillRect/>
          </a:stretch>
        </p:blipFill>
        <p:spPr bwMode="auto">
          <a:xfrm>
            <a:off x="331788" y="2090738"/>
            <a:ext cx="8704262" cy="387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299"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8" name="7 Rectángulo"/>
          <p:cNvSpPr/>
          <p:nvPr/>
        </p:nvSpPr>
        <p:spPr>
          <a:xfrm>
            <a:off x="2195513" y="1430338"/>
            <a:ext cx="8329612" cy="1385887"/>
          </a:xfrm>
          <a:prstGeom prst="rect">
            <a:avLst/>
          </a:prstGeom>
        </p:spPr>
        <p:txBody>
          <a:bodyPr>
            <a:spAutoFit/>
          </a:bodyPr>
          <a:lstStyle/>
          <a:p>
            <a:pPr algn="just">
              <a:defRPr/>
            </a:pPr>
            <a:r>
              <a:rPr lang="es-CR" sz="2800" b="1" dirty="0"/>
              <a:t>Procesos de Iniciación</a:t>
            </a:r>
          </a:p>
          <a:p>
            <a:pPr algn="just">
              <a:defRPr/>
            </a:pPr>
            <a:endParaRPr lang="es-CR" sz="2800" dirty="0"/>
          </a:p>
          <a:p>
            <a:pPr algn="just">
              <a:defRPr/>
            </a:pPr>
            <a:endParaRPr lang="es-CR" sz="2800" dirty="0">
              <a:latin typeface="+mj-lt"/>
              <a:ea typeface="+mj-ea"/>
              <a:cs typeface="+mj-cs"/>
            </a:endParaRPr>
          </a:p>
        </p:txBody>
      </p:sp>
      <p:sp>
        <p:nvSpPr>
          <p:cNvPr id="2" name="1 Rectángulo"/>
          <p:cNvSpPr/>
          <p:nvPr/>
        </p:nvSpPr>
        <p:spPr>
          <a:xfrm>
            <a:off x="3779912" y="2564904"/>
            <a:ext cx="1080120" cy="504056"/>
          </a:xfrm>
          <a:prstGeom prst="rect">
            <a:avLst/>
          </a:prstGeom>
          <a:solidFill>
            <a:schemeClr val="bg1"/>
          </a:solidFill>
          <a:ln>
            <a:solidFill>
              <a:schemeClr val="bg1"/>
            </a:solid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55304" name="Rectangle 4"/>
          <p:cNvSpPr txBox="1">
            <a:spLocks noGrp="1" noChangeArrowheads="1"/>
          </p:cNvSpPr>
          <p:nvPr/>
        </p:nvSpPr>
        <p:spPr bwMode="auto">
          <a:xfrm>
            <a:off x="7620000" y="65913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04DC858-37B6-4303-8D1E-CE5112E1DF89}" type="datetime1">
              <a:rPr lang="es-ES" altLang="es-CR" sz="1000"/>
              <a:pPr algn="r" eaLnBrk="1" hangingPunct="1"/>
              <a:t>20/10/2013</a:t>
            </a:fld>
            <a:endParaRPr lang="es-ES" altLang="es-CR" sz="1000"/>
          </a:p>
        </p:txBody>
      </p:sp>
      <p:sp>
        <p:nvSpPr>
          <p:cNvPr id="55305" name="Rectangle 6"/>
          <p:cNvSpPr txBox="1">
            <a:spLocks noGrp="1" noChangeArrowheads="1"/>
          </p:cNvSpPr>
          <p:nvPr/>
        </p:nvSpPr>
        <p:spPr bwMode="auto">
          <a:xfrm>
            <a:off x="8534400" y="61341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25A113-7E98-4A84-91DD-8BF2E285D25D}" type="slidenum">
              <a:rPr lang="es-ES" altLang="es-CR" sz="1400"/>
              <a:pPr eaLnBrk="1" hangingPunct="1"/>
              <a:t>79</a:t>
            </a:fld>
            <a:endParaRPr lang="es-ES" altLang="es-CR" sz="1400"/>
          </a:p>
        </p:txBody>
      </p:sp>
      <p:sp>
        <p:nvSpPr>
          <p:cNvPr id="10" name="9 Rectángulo"/>
          <p:cNvSpPr/>
          <p:nvPr/>
        </p:nvSpPr>
        <p:spPr>
          <a:xfrm>
            <a:off x="5795963" y="5762625"/>
            <a:ext cx="3024187" cy="1014413"/>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65150" y="2492375"/>
            <a:ext cx="7772400" cy="1470025"/>
          </a:xfrm>
        </p:spPr>
        <p:txBody>
          <a:bodyPr>
            <a:normAutofit fontScale="90000"/>
          </a:bodyPr>
          <a:lstStyle/>
          <a:p>
            <a:pPr>
              <a:defRPr/>
            </a:pPr>
            <a:r>
              <a:rPr lang="es-CR" b="1" dirty="0" smtClean="0"/>
              <a:t>¿Qué ventajas tiene tomar la certificación del CAPM como parte de los estudiantes de la UCI?</a:t>
            </a:r>
            <a:br>
              <a:rPr lang="es-CR" b="1" dirty="0" smtClean="0"/>
            </a:br>
            <a:endParaRPr lang="es-CR" b="1" dirty="0"/>
          </a:p>
        </p:txBody>
      </p:sp>
      <p:sp>
        <p:nvSpPr>
          <p:cNvPr id="9219" name="1 Título"/>
          <p:cNvSpPr txBox="1">
            <a:spLocks/>
          </p:cNvSpPr>
          <p:nvPr/>
        </p:nvSpPr>
        <p:spPr bwMode="auto">
          <a:xfrm>
            <a:off x="658813" y="47402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800">
                <a:latin typeface="Calibri" pitchFamily="34" charset="0"/>
              </a:rPr>
              <a:t>Se cumpliría con los requisitos de la opción 2 de la diapositiva anterior, tomarían el presente curso de preparación y harían el examen en las mismas instalaciones de la UCI.</a:t>
            </a:r>
          </a:p>
          <a:p>
            <a:pPr algn="just" eaLnBrk="1" hangingPunct="1"/>
            <a:endParaRPr lang="es-CR" altLang="es-CR" sz="2800">
              <a:latin typeface="Calibri" pitchFamily="34" charset="0"/>
            </a:endParaRPr>
          </a:p>
          <a:p>
            <a:pPr algn="just" eaLnBrk="1" hangingPunct="1"/>
            <a:endParaRPr lang="es-CR" altLang="es-CR" sz="2800">
              <a:latin typeface="Calibri" pitchFamily="34" charset="0"/>
            </a:endParaRPr>
          </a:p>
        </p:txBody>
      </p:sp>
      <p:sp>
        <p:nvSpPr>
          <p:cNvPr id="9220"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txBox="1">
            <a:spLocks/>
          </p:cNvSpPr>
          <p:nvPr/>
        </p:nvSpPr>
        <p:spPr bwMode="auto">
          <a:xfrm>
            <a:off x="-247650" y="456088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8" name="7 Rectángulo"/>
          <p:cNvSpPr/>
          <p:nvPr/>
        </p:nvSpPr>
        <p:spPr>
          <a:xfrm>
            <a:off x="2411413" y="1268413"/>
            <a:ext cx="8329612" cy="1385887"/>
          </a:xfrm>
          <a:prstGeom prst="rect">
            <a:avLst/>
          </a:prstGeom>
        </p:spPr>
        <p:txBody>
          <a:bodyPr>
            <a:spAutoFit/>
          </a:bodyPr>
          <a:lstStyle/>
          <a:p>
            <a:pPr algn="just">
              <a:defRPr/>
            </a:pPr>
            <a:r>
              <a:rPr lang="es-CR" sz="2800" b="1" dirty="0">
                <a:latin typeface="+mj-lt"/>
              </a:rPr>
              <a:t>Procesos de Planificación</a:t>
            </a:r>
          </a:p>
          <a:p>
            <a:pPr algn="just">
              <a:defRPr/>
            </a:pPr>
            <a:endParaRPr lang="es-CR" sz="2800" dirty="0"/>
          </a:p>
          <a:p>
            <a:pPr algn="just">
              <a:defRPr/>
            </a:pPr>
            <a:endParaRPr lang="es-CR" sz="2800" dirty="0">
              <a:latin typeface="+mj-lt"/>
              <a:ea typeface="+mj-ea"/>
              <a:cs typeface="+mj-cs"/>
            </a:endParaRPr>
          </a:p>
        </p:txBody>
      </p:sp>
      <p:sp>
        <p:nvSpPr>
          <p:cNvPr id="56324" name="Rectangle 4"/>
          <p:cNvSpPr txBox="1">
            <a:spLocks noGrp="1" noChangeArrowheads="1"/>
          </p:cNvSpPr>
          <p:nvPr/>
        </p:nvSpPr>
        <p:spPr bwMode="auto">
          <a:xfrm>
            <a:off x="7620000" y="65913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6061E6C-0AC3-4A46-9F20-76A21E1AF058}" type="datetime1">
              <a:rPr lang="es-ES" altLang="es-CR" sz="1000"/>
              <a:pPr algn="r" eaLnBrk="1" hangingPunct="1"/>
              <a:t>20/10/2013</a:t>
            </a:fld>
            <a:endParaRPr lang="es-ES" altLang="es-CR" sz="1000"/>
          </a:p>
        </p:txBody>
      </p:sp>
      <p:sp>
        <p:nvSpPr>
          <p:cNvPr id="56325" name="Rectangle 6"/>
          <p:cNvSpPr txBox="1">
            <a:spLocks noGrp="1" noChangeArrowheads="1"/>
          </p:cNvSpPr>
          <p:nvPr/>
        </p:nvSpPr>
        <p:spPr bwMode="auto">
          <a:xfrm>
            <a:off x="8534400" y="61341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B68403E-A882-4A27-BE99-BDBDAA231DC4}" type="slidenum">
              <a:rPr lang="es-ES" altLang="es-CR" sz="1400"/>
              <a:pPr eaLnBrk="1" hangingPunct="1"/>
              <a:t>80</a:t>
            </a:fld>
            <a:endParaRPr lang="es-ES" altLang="es-CR" sz="1400"/>
          </a:p>
        </p:txBody>
      </p:sp>
      <p:pic>
        <p:nvPicPr>
          <p:cNvPr id="56326" name="Picture 8"/>
          <p:cNvPicPr>
            <a:picLocks noChangeAspect="1" noChangeArrowheads="1"/>
          </p:cNvPicPr>
          <p:nvPr/>
        </p:nvPicPr>
        <p:blipFill>
          <a:blip r:embed="rId3">
            <a:extLst>
              <a:ext uri="{28A0092B-C50C-407E-A947-70E740481C1C}">
                <a14:useLocalDpi xmlns:a14="http://schemas.microsoft.com/office/drawing/2010/main" val="0"/>
              </a:ext>
            </a:extLst>
          </a:blip>
          <a:srcRect l="28334" t="23407" r="22333" b="10556"/>
          <a:stretch>
            <a:fillRect/>
          </a:stretch>
        </p:blipFill>
        <p:spPr bwMode="auto">
          <a:xfrm>
            <a:off x="1039813" y="1800225"/>
            <a:ext cx="6337300"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6692900" y="4868863"/>
            <a:ext cx="3024188" cy="1014412"/>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192338"/>
            <a:ext cx="73152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8" name="7 Rectángulo"/>
          <p:cNvSpPr/>
          <p:nvPr/>
        </p:nvSpPr>
        <p:spPr>
          <a:xfrm>
            <a:off x="2627313" y="1444625"/>
            <a:ext cx="8329612" cy="1385888"/>
          </a:xfrm>
          <a:prstGeom prst="rect">
            <a:avLst/>
          </a:prstGeom>
        </p:spPr>
        <p:txBody>
          <a:bodyPr>
            <a:spAutoFit/>
          </a:bodyPr>
          <a:lstStyle/>
          <a:p>
            <a:pPr algn="just">
              <a:defRPr/>
            </a:pPr>
            <a:r>
              <a:rPr lang="es-CR" sz="2800" b="1" dirty="0">
                <a:latin typeface="+mj-lt"/>
              </a:rPr>
              <a:t>Procesos de Ejecución</a:t>
            </a:r>
          </a:p>
          <a:p>
            <a:pPr algn="just">
              <a:defRPr/>
            </a:pPr>
            <a:endParaRPr lang="es-CR" sz="2800" dirty="0"/>
          </a:p>
          <a:p>
            <a:pPr algn="just">
              <a:defRPr/>
            </a:pPr>
            <a:endParaRPr lang="es-CR" sz="2800" dirty="0">
              <a:latin typeface="+mj-lt"/>
              <a:ea typeface="+mj-ea"/>
              <a:cs typeface="+mj-cs"/>
            </a:endParaRPr>
          </a:p>
        </p:txBody>
      </p:sp>
      <p:sp>
        <p:nvSpPr>
          <p:cNvPr id="7" name="6 Rectángulo"/>
          <p:cNvSpPr/>
          <p:nvPr/>
        </p:nvSpPr>
        <p:spPr>
          <a:xfrm>
            <a:off x="5319713" y="4956175"/>
            <a:ext cx="3024187" cy="1016000"/>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
        <p:nvSpPr>
          <p:cNvPr id="57350" name="Rectangle 4"/>
          <p:cNvSpPr txBox="1">
            <a:spLocks noGrp="1" noChangeArrowheads="1"/>
          </p:cNvSpPr>
          <p:nvPr/>
        </p:nvSpPr>
        <p:spPr bwMode="auto">
          <a:xfrm>
            <a:off x="7620000" y="65913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1289315-CE33-4495-A66A-1D774DBB9C74}" type="datetime1">
              <a:rPr lang="es-ES" altLang="es-CR" sz="1000"/>
              <a:pPr algn="r" eaLnBrk="1" hangingPunct="1"/>
              <a:t>20/10/2013</a:t>
            </a:fld>
            <a:endParaRPr lang="es-ES" altLang="es-CR" sz="1000"/>
          </a:p>
        </p:txBody>
      </p:sp>
      <p:sp>
        <p:nvSpPr>
          <p:cNvPr id="57351" name="Rectangle 6"/>
          <p:cNvSpPr txBox="1">
            <a:spLocks noGrp="1" noChangeArrowheads="1"/>
          </p:cNvSpPr>
          <p:nvPr/>
        </p:nvSpPr>
        <p:spPr bwMode="auto">
          <a:xfrm>
            <a:off x="8534400" y="61341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30581F-7DE2-4E2A-8E3E-8EDC15E08AF2}" type="slidenum">
              <a:rPr lang="es-ES" altLang="es-CR" sz="1400"/>
              <a:pPr eaLnBrk="1" hangingPunct="1"/>
              <a:t>81</a:t>
            </a:fld>
            <a:endParaRPr lang="es-ES" altLang="es-CR" sz="140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8"/>
          <p:cNvPicPr>
            <a:picLocks noChangeAspect="1" noChangeArrowheads="1"/>
          </p:cNvPicPr>
          <p:nvPr/>
        </p:nvPicPr>
        <p:blipFill>
          <a:blip r:embed="rId3">
            <a:extLst>
              <a:ext uri="{28A0092B-C50C-407E-A947-70E740481C1C}">
                <a14:useLocalDpi xmlns:a14="http://schemas.microsoft.com/office/drawing/2010/main" val="0"/>
              </a:ext>
            </a:extLst>
          </a:blip>
          <a:srcRect l="31667" t="23557" r="26666" b="27615"/>
          <a:stretch>
            <a:fillRect/>
          </a:stretch>
        </p:blipFill>
        <p:spPr bwMode="auto">
          <a:xfrm>
            <a:off x="565150" y="1724025"/>
            <a:ext cx="6453188" cy="425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1"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8" name="7 Rectángulo"/>
          <p:cNvSpPr/>
          <p:nvPr/>
        </p:nvSpPr>
        <p:spPr>
          <a:xfrm>
            <a:off x="1835150" y="2109788"/>
            <a:ext cx="8329613" cy="1816100"/>
          </a:xfrm>
          <a:prstGeom prst="rect">
            <a:avLst/>
          </a:prstGeom>
        </p:spPr>
        <p:txBody>
          <a:bodyPr>
            <a:spAutoFit/>
          </a:bodyPr>
          <a:lstStyle/>
          <a:p>
            <a:pPr algn="ctr">
              <a:defRPr/>
            </a:pPr>
            <a:r>
              <a:rPr lang="es-CR" sz="2800" b="1" dirty="0"/>
              <a:t>Procesos de</a:t>
            </a:r>
          </a:p>
          <a:p>
            <a:pPr algn="ctr">
              <a:defRPr/>
            </a:pPr>
            <a:r>
              <a:rPr lang="es-CR" sz="2800" b="1" dirty="0"/>
              <a:t>Seguimiento y Control</a:t>
            </a:r>
          </a:p>
          <a:p>
            <a:pPr algn="just">
              <a:defRPr/>
            </a:pPr>
            <a:endParaRPr lang="es-CR" sz="2800" dirty="0"/>
          </a:p>
          <a:p>
            <a:pPr algn="just">
              <a:defRPr/>
            </a:pPr>
            <a:endParaRPr lang="es-CR" sz="2800" dirty="0">
              <a:latin typeface="+mj-lt"/>
              <a:ea typeface="+mj-ea"/>
              <a:cs typeface="+mj-cs"/>
            </a:endParaRPr>
          </a:p>
        </p:txBody>
      </p:sp>
      <p:sp>
        <p:nvSpPr>
          <p:cNvPr id="7" name="6 Rectángulo"/>
          <p:cNvSpPr/>
          <p:nvPr/>
        </p:nvSpPr>
        <p:spPr>
          <a:xfrm>
            <a:off x="4643438" y="4964113"/>
            <a:ext cx="3024187" cy="1014412"/>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
        <p:nvSpPr>
          <p:cNvPr id="58374" name="Rectangle 4"/>
          <p:cNvSpPr txBox="1">
            <a:spLocks noGrp="1" noChangeArrowheads="1"/>
          </p:cNvSpPr>
          <p:nvPr/>
        </p:nvSpPr>
        <p:spPr bwMode="auto">
          <a:xfrm>
            <a:off x="7620000" y="65913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3B29C01-3539-4D5A-8C52-05280BC9DCC3}" type="datetime1">
              <a:rPr lang="es-ES" altLang="es-CR" sz="1000"/>
              <a:pPr algn="r" eaLnBrk="1" hangingPunct="1"/>
              <a:t>20/10/2013</a:t>
            </a:fld>
            <a:endParaRPr lang="es-ES" altLang="es-CR" sz="1000"/>
          </a:p>
        </p:txBody>
      </p:sp>
      <p:sp>
        <p:nvSpPr>
          <p:cNvPr id="58375" name="Rectangle 6"/>
          <p:cNvSpPr txBox="1">
            <a:spLocks noGrp="1" noChangeArrowheads="1"/>
          </p:cNvSpPr>
          <p:nvPr/>
        </p:nvSpPr>
        <p:spPr bwMode="auto">
          <a:xfrm>
            <a:off x="8534400" y="61341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589512-7FFE-4DCB-9198-1726DED26F90}" type="slidenum">
              <a:rPr lang="es-ES" altLang="es-CR" sz="1400"/>
              <a:pPr eaLnBrk="1" hangingPunct="1"/>
              <a:t>82</a:t>
            </a:fld>
            <a:endParaRPr lang="es-ES" altLang="es-CR" sz="14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
        <p:nvSpPr>
          <p:cNvPr id="8" name="7 Rectángulo"/>
          <p:cNvSpPr/>
          <p:nvPr/>
        </p:nvSpPr>
        <p:spPr>
          <a:xfrm>
            <a:off x="3132138" y="1452563"/>
            <a:ext cx="8329612" cy="1385887"/>
          </a:xfrm>
          <a:prstGeom prst="rect">
            <a:avLst/>
          </a:prstGeom>
        </p:spPr>
        <p:txBody>
          <a:bodyPr>
            <a:spAutoFit/>
          </a:bodyPr>
          <a:lstStyle/>
          <a:p>
            <a:pPr algn="just">
              <a:defRPr/>
            </a:pPr>
            <a:r>
              <a:rPr lang="es-CR" sz="2800" b="1" dirty="0"/>
              <a:t>Procesos de Cierre</a:t>
            </a:r>
          </a:p>
          <a:p>
            <a:pPr algn="just">
              <a:defRPr/>
            </a:pPr>
            <a:endParaRPr lang="es-CR" sz="2800" dirty="0"/>
          </a:p>
          <a:p>
            <a:pPr algn="just">
              <a:defRPr/>
            </a:pPr>
            <a:endParaRPr lang="es-CR" sz="2800" dirty="0">
              <a:latin typeface="+mj-lt"/>
              <a:ea typeface="+mj-ea"/>
              <a:cs typeface="+mj-cs"/>
            </a:endParaRPr>
          </a:p>
        </p:txBody>
      </p:sp>
      <p:sp>
        <p:nvSpPr>
          <p:cNvPr id="2" name="1 Rectángulo"/>
          <p:cNvSpPr/>
          <p:nvPr/>
        </p:nvSpPr>
        <p:spPr>
          <a:xfrm>
            <a:off x="3779912" y="2564904"/>
            <a:ext cx="1080120" cy="504056"/>
          </a:xfrm>
          <a:prstGeom prst="rect">
            <a:avLst/>
          </a:prstGeom>
          <a:solidFill>
            <a:schemeClr val="bg1"/>
          </a:solidFill>
          <a:ln>
            <a:solidFill>
              <a:schemeClr val="bg1"/>
            </a:solid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59399" name="Rectangle 4"/>
          <p:cNvSpPr txBox="1">
            <a:spLocks noGrp="1" noChangeArrowheads="1"/>
          </p:cNvSpPr>
          <p:nvPr/>
        </p:nvSpPr>
        <p:spPr bwMode="auto">
          <a:xfrm>
            <a:off x="7620000" y="65913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F94EBFD-1435-43E9-8115-EC872CAE3EB0}" type="datetime1">
              <a:rPr lang="es-ES" altLang="es-CR" sz="1000"/>
              <a:pPr algn="r" eaLnBrk="1" hangingPunct="1"/>
              <a:t>20/10/2013</a:t>
            </a:fld>
            <a:endParaRPr lang="es-ES" altLang="es-CR" sz="1000"/>
          </a:p>
        </p:txBody>
      </p:sp>
      <p:sp>
        <p:nvSpPr>
          <p:cNvPr id="59400" name="Rectangle 6"/>
          <p:cNvSpPr txBox="1">
            <a:spLocks noGrp="1" noChangeArrowheads="1"/>
          </p:cNvSpPr>
          <p:nvPr/>
        </p:nvSpPr>
        <p:spPr bwMode="auto">
          <a:xfrm>
            <a:off x="8534400" y="61341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4304E40-A439-4412-90E6-83CCFE5879A5}" type="slidenum">
              <a:rPr lang="es-ES" altLang="es-CR" sz="1400"/>
              <a:pPr eaLnBrk="1" hangingPunct="1"/>
              <a:t>83</a:t>
            </a:fld>
            <a:endParaRPr lang="es-ES" altLang="es-CR" sz="1400"/>
          </a:p>
        </p:txBody>
      </p:sp>
      <p:pic>
        <p:nvPicPr>
          <p:cNvPr id="59401" name="Picture 11"/>
          <p:cNvPicPr>
            <a:picLocks noChangeAspect="1" noChangeArrowheads="1"/>
          </p:cNvPicPr>
          <p:nvPr/>
        </p:nvPicPr>
        <p:blipFill>
          <a:blip r:embed="rId3">
            <a:extLst>
              <a:ext uri="{28A0092B-C50C-407E-A947-70E740481C1C}">
                <a14:useLocalDpi xmlns:a14="http://schemas.microsoft.com/office/drawing/2010/main" val="0"/>
              </a:ext>
            </a:extLst>
          </a:blip>
          <a:srcRect l="24333" t="34814" r="22166" b="21925"/>
          <a:stretch>
            <a:fillRect/>
          </a:stretch>
        </p:blipFill>
        <p:spPr bwMode="auto">
          <a:xfrm>
            <a:off x="468313" y="1989138"/>
            <a:ext cx="8462962" cy="384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5724525" y="5627688"/>
            <a:ext cx="3024188" cy="1012825"/>
          </a:xfrm>
          <a:prstGeom prst="rect">
            <a:avLst/>
          </a:prstGeom>
        </p:spPr>
        <p:txBody>
          <a:bodyPr>
            <a:spAutoFit/>
          </a:bodyPr>
          <a:lstStyle/>
          <a:p>
            <a:pPr algn="just">
              <a:defRPr/>
            </a:pPr>
            <a:r>
              <a:rPr lang="es-CR" sz="1600" b="1" dirty="0">
                <a:latin typeface="+mj-lt"/>
                <a:ea typeface="+mj-ea"/>
                <a:cs typeface="+mj-cs"/>
              </a:rPr>
              <a:t>Técnico en Gestión de</a:t>
            </a:r>
          </a:p>
          <a:p>
            <a:pPr algn="just">
              <a:defRPr/>
            </a:pPr>
            <a:r>
              <a:rPr lang="es-CR" sz="1600" b="1" dirty="0">
                <a:latin typeface="+mj-lt"/>
                <a:ea typeface="+mj-ea"/>
                <a:cs typeface="+mj-cs"/>
              </a:rPr>
              <a:t>Proyectos, Lledó (2013)</a:t>
            </a:r>
          </a:p>
          <a:p>
            <a:pPr>
              <a:defRPr/>
            </a:pP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¿Cuál de las siguientes afirmaciones es VERDADERA?</a:t>
            </a:r>
          </a:p>
          <a:p>
            <a:pPr marL="457200" indent="-457200" algn="just">
              <a:spcBef>
                <a:spcPct val="0"/>
              </a:spcBef>
              <a:buFont typeface="+mj-lt"/>
              <a:buAutoNum type="alphaUcPeriod"/>
            </a:pPr>
            <a:r>
              <a:rPr lang="en-US" altLang="es-CR" sz="2000" dirty="0"/>
              <a:t>El </a:t>
            </a:r>
            <a:r>
              <a:rPr lang="en-US" altLang="es-CR" sz="2000" dirty="0" err="1"/>
              <a:t>área</a:t>
            </a:r>
            <a:r>
              <a:rPr lang="en-US" altLang="es-CR" sz="2000" dirty="0"/>
              <a:t> de </a:t>
            </a:r>
            <a:r>
              <a:rPr lang="en-US" altLang="es-CR" sz="2000" dirty="0" err="1"/>
              <a:t>conocimiento</a:t>
            </a:r>
            <a:r>
              <a:rPr lang="en-US" altLang="es-CR" sz="2000" dirty="0"/>
              <a:t> de la </a:t>
            </a:r>
            <a:r>
              <a:rPr lang="en-US" altLang="es-CR" sz="2000" dirty="0" err="1"/>
              <a:t>gestión</a:t>
            </a:r>
            <a:r>
              <a:rPr lang="en-US" altLang="es-CR" sz="2000" dirty="0"/>
              <a:t> del </a:t>
            </a:r>
            <a:r>
              <a:rPr lang="en-US" altLang="es-CR" sz="2000" dirty="0" err="1"/>
              <a:t>tiempo</a:t>
            </a:r>
            <a:r>
              <a:rPr lang="en-US" altLang="es-CR" sz="2000" dirty="0"/>
              <a:t> no </a:t>
            </a:r>
            <a:r>
              <a:rPr lang="en-US" altLang="es-CR" sz="2000" dirty="0" err="1"/>
              <a:t>tiene</a:t>
            </a:r>
            <a:r>
              <a:rPr lang="en-US" altLang="es-CR" sz="2000" dirty="0"/>
              <a:t> </a:t>
            </a:r>
            <a:r>
              <a:rPr lang="en-US" altLang="es-CR" sz="2000" dirty="0" err="1"/>
              <a:t>procesos</a:t>
            </a:r>
            <a:r>
              <a:rPr lang="en-US" altLang="es-CR" sz="2000" dirty="0"/>
              <a:t> de los </a:t>
            </a:r>
            <a:r>
              <a:rPr lang="en-US" altLang="es-CR" sz="2000" dirty="0" err="1"/>
              <a:t>grupos</a:t>
            </a:r>
            <a:r>
              <a:rPr lang="en-US" altLang="es-CR" sz="2000" dirty="0"/>
              <a:t> de </a:t>
            </a:r>
            <a:r>
              <a:rPr lang="en-US" altLang="es-CR" sz="2000" dirty="0" err="1"/>
              <a:t>procesos</a:t>
            </a:r>
            <a:r>
              <a:rPr lang="en-US" altLang="es-CR" sz="2000" dirty="0"/>
              <a:t> de </a:t>
            </a:r>
            <a:r>
              <a:rPr lang="en-US" altLang="es-CR" sz="2000" dirty="0" err="1"/>
              <a:t>iniciación</a:t>
            </a:r>
            <a:r>
              <a:rPr lang="en-US" altLang="es-CR" sz="2000" dirty="0"/>
              <a:t>.</a:t>
            </a:r>
            <a:endParaRPr lang="es-CR" altLang="es-CR" sz="2000" dirty="0"/>
          </a:p>
          <a:p>
            <a:pPr marL="457200" indent="-457200" algn="just">
              <a:spcBef>
                <a:spcPct val="0"/>
              </a:spcBef>
              <a:buFont typeface="+mj-lt"/>
              <a:buAutoNum type="alphaUcPeriod"/>
            </a:pPr>
            <a:r>
              <a:rPr lang="en-US" altLang="es-CR" sz="2000" dirty="0"/>
              <a:t>El </a:t>
            </a:r>
            <a:r>
              <a:rPr lang="en-US" altLang="es-CR" sz="2000" dirty="0" err="1"/>
              <a:t>área</a:t>
            </a:r>
            <a:r>
              <a:rPr lang="en-US" altLang="es-CR" sz="2000" dirty="0"/>
              <a:t> de </a:t>
            </a:r>
            <a:r>
              <a:rPr lang="en-US" altLang="es-CR" sz="2000" dirty="0" err="1"/>
              <a:t>conocimiento</a:t>
            </a:r>
            <a:r>
              <a:rPr lang="en-US" altLang="es-CR" sz="2000" dirty="0"/>
              <a:t> de la </a:t>
            </a:r>
            <a:r>
              <a:rPr lang="en-US" altLang="es-CR" sz="2000" dirty="0" err="1"/>
              <a:t>gestión</a:t>
            </a:r>
            <a:r>
              <a:rPr lang="en-US" altLang="es-CR" sz="2000" dirty="0"/>
              <a:t> de la </a:t>
            </a:r>
            <a:r>
              <a:rPr lang="en-US" altLang="es-CR" sz="2000" dirty="0" err="1"/>
              <a:t>calidad</a:t>
            </a:r>
            <a:r>
              <a:rPr lang="en-US" altLang="es-CR" sz="2000" dirty="0"/>
              <a:t> no </a:t>
            </a:r>
            <a:r>
              <a:rPr lang="en-US" altLang="es-CR" sz="2000" dirty="0" err="1"/>
              <a:t>sólo</a:t>
            </a:r>
            <a:r>
              <a:rPr lang="en-US" altLang="es-CR" sz="2000" dirty="0"/>
              <a:t> </a:t>
            </a:r>
            <a:r>
              <a:rPr lang="en-US" altLang="es-CR" sz="2000" dirty="0" err="1"/>
              <a:t>tiene</a:t>
            </a:r>
            <a:r>
              <a:rPr lang="en-US" altLang="es-CR" sz="2000" dirty="0"/>
              <a:t> </a:t>
            </a:r>
            <a:r>
              <a:rPr lang="en-US" altLang="es-CR" sz="2000" dirty="0" err="1"/>
              <a:t>procesos</a:t>
            </a:r>
            <a:r>
              <a:rPr lang="en-US" altLang="es-CR" sz="2000" dirty="0"/>
              <a:t> de los </a:t>
            </a:r>
            <a:r>
              <a:rPr lang="en-US" altLang="es-CR" sz="2000" dirty="0" err="1"/>
              <a:t>grupos</a:t>
            </a:r>
            <a:r>
              <a:rPr lang="en-US" altLang="es-CR" sz="2000" dirty="0"/>
              <a:t> de </a:t>
            </a:r>
            <a:r>
              <a:rPr lang="en-US" altLang="es-CR" sz="2000" dirty="0" err="1"/>
              <a:t>procesos</a:t>
            </a:r>
            <a:r>
              <a:rPr lang="en-US" altLang="es-CR" sz="2000" dirty="0"/>
              <a:t> de </a:t>
            </a:r>
            <a:r>
              <a:rPr lang="en-US" altLang="es-CR" sz="2000" dirty="0" err="1"/>
              <a:t>planificación</a:t>
            </a:r>
            <a:r>
              <a:rPr lang="en-US" altLang="es-CR" sz="2000" dirty="0"/>
              <a:t> y </a:t>
            </a:r>
            <a:r>
              <a:rPr lang="en-US" altLang="es-CR" sz="2000" dirty="0" err="1"/>
              <a:t>seguimiento</a:t>
            </a:r>
            <a:r>
              <a:rPr lang="en-US" altLang="es-CR" sz="2000" dirty="0"/>
              <a:t> y control.</a:t>
            </a:r>
            <a:endParaRPr lang="es-CR" altLang="es-CR" sz="2000" dirty="0"/>
          </a:p>
          <a:p>
            <a:pPr marL="457200" indent="-457200" algn="just">
              <a:spcBef>
                <a:spcPct val="0"/>
              </a:spcBef>
              <a:buFont typeface="+mj-lt"/>
              <a:buAutoNum type="alphaUcPeriod"/>
            </a:pPr>
            <a:r>
              <a:rPr lang="en-US" altLang="es-CR" sz="2000" dirty="0"/>
              <a:t>El </a:t>
            </a:r>
            <a:r>
              <a:rPr lang="en-US" altLang="es-CR" sz="2000" dirty="0" err="1"/>
              <a:t>área</a:t>
            </a:r>
            <a:r>
              <a:rPr lang="en-US" altLang="es-CR" sz="2000" dirty="0"/>
              <a:t> de </a:t>
            </a:r>
            <a:r>
              <a:rPr lang="en-US" altLang="es-CR" sz="2000" dirty="0" err="1"/>
              <a:t>conocimiento</a:t>
            </a:r>
            <a:r>
              <a:rPr lang="en-US" altLang="es-CR" sz="2000" dirty="0"/>
              <a:t> de la </a:t>
            </a:r>
            <a:r>
              <a:rPr lang="en-US" altLang="es-CR" sz="2000" dirty="0" err="1"/>
              <a:t>gestión</a:t>
            </a:r>
            <a:r>
              <a:rPr lang="en-US" altLang="es-CR" sz="2000" dirty="0"/>
              <a:t> de los </a:t>
            </a:r>
            <a:r>
              <a:rPr lang="en-US" altLang="es-CR" sz="2000" dirty="0" err="1"/>
              <a:t>riesgos</a:t>
            </a:r>
            <a:r>
              <a:rPr lang="en-US" altLang="es-CR" sz="2000" dirty="0"/>
              <a:t> </a:t>
            </a:r>
            <a:r>
              <a:rPr lang="en-US" altLang="es-CR" sz="2000" dirty="0" err="1"/>
              <a:t>tiene</a:t>
            </a:r>
            <a:r>
              <a:rPr lang="en-US" altLang="es-CR" sz="2000" dirty="0"/>
              <a:t> </a:t>
            </a:r>
            <a:r>
              <a:rPr lang="en-US" altLang="es-CR" sz="2000" dirty="0" err="1"/>
              <a:t>procesos</a:t>
            </a:r>
            <a:r>
              <a:rPr lang="en-US" altLang="es-CR" sz="2000" dirty="0"/>
              <a:t> de los </a:t>
            </a:r>
            <a:r>
              <a:rPr lang="en-US" altLang="es-CR" sz="2000" dirty="0" err="1"/>
              <a:t>grupos</a:t>
            </a:r>
            <a:r>
              <a:rPr lang="en-US" altLang="es-CR" sz="2000" dirty="0"/>
              <a:t> de </a:t>
            </a:r>
            <a:r>
              <a:rPr lang="en-US" altLang="es-CR" sz="2000" dirty="0" err="1"/>
              <a:t>procesos</a:t>
            </a:r>
            <a:r>
              <a:rPr lang="en-US" altLang="es-CR" sz="2000" dirty="0"/>
              <a:t> de </a:t>
            </a:r>
            <a:r>
              <a:rPr lang="en-US" altLang="es-CR" sz="2000" dirty="0" err="1"/>
              <a:t>ejecución</a:t>
            </a:r>
            <a:r>
              <a:rPr lang="en-US" altLang="es-CR" sz="2000" dirty="0"/>
              <a:t>.</a:t>
            </a:r>
            <a:endParaRPr lang="es-CR" altLang="es-CR" sz="2000" dirty="0"/>
          </a:p>
          <a:p>
            <a:pPr marL="457200" indent="-457200" algn="just">
              <a:spcBef>
                <a:spcPct val="0"/>
              </a:spcBef>
              <a:buFont typeface="+mj-lt"/>
              <a:buAutoNum type="alphaUcPeriod"/>
            </a:pPr>
            <a:r>
              <a:rPr lang="en-US" altLang="es-CR" sz="2000" dirty="0"/>
              <a:t>El </a:t>
            </a:r>
            <a:r>
              <a:rPr lang="en-US" altLang="es-CR" sz="2000" dirty="0" err="1"/>
              <a:t>área</a:t>
            </a:r>
            <a:r>
              <a:rPr lang="en-US" altLang="es-CR" sz="2000" dirty="0"/>
              <a:t> de </a:t>
            </a:r>
            <a:r>
              <a:rPr lang="en-US" altLang="es-CR" sz="2000" dirty="0" err="1"/>
              <a:t>conocimiento</a:t>
            </a:r>
            <a:r>
              <a:rPr lang="en-US" altLang="es-CR" sz="2000" dirty="0"/>
              <a:t> de la </a:t>
            </a:r>
            <a:r>
              <a:rPr lang="en-US" altLang="es-CR" sz="2000" dirty="0" err="1"/>
              <a:t>gestión</a:t>
            </a:r>
            <a:r>
              <a:rPr lang="en-US" altLang="es-CR" sz="2000" dirty="0"/>
              <a:t> de los </a:t>
            </a:r>
            <a:r>
              <a:rPr lang="en-US" altLang="es-CR" sz="2000" dirty="0" err="1"/>
              <a:t>recursos</a:t>
            </a:r>
            <a:r>
              <a:rPr lang="en-US" altLang="es-CR" sz="2000" dirty="0"/>
              <a:t> </a:t>
            </a:r>
            <a:r>
              <a:rPr lang="en-US" altLang="es-CR" sz="2000" dirty="0" err="1"/>
              <a:t>humanos</a:t>
            </a:r>
            <a:r>
              <a:rPr lang="en-US" altLang="es-CR" sz="2000" dirty="0"/>
              <a:t> </a:t>
            </a:r>
            <a:r>
              <a:rPr lang="en-US" altLang="es-CR" sz="2000" dirty="0" err="1"/>
              <a:t>sólo</a:t>
            </a:r>
            <a:r>
              <a:rPr lang="en-US" altLang="es-CR" sz="2000" dirty="0"/>
              <a:t> </a:t>
            </a:r>
            <a:r>
              <a:rPr lang="en-US" altLang="es-CR" sz="2000" dirty="0" err="1"/>
              <a:t>tiene</a:t>
            </a:r>
            <a:r>
              <a:rPr lang="en-US" altLang="es-CR" sz="2000" dirty="0"/>
              <a:t> </a:t>
            </a:r>
            <a:r>
              <a:rPr lang="en-US" altLang="es-CR" sz="2000" dirty="0" err="1"/>
              <a:t>procesos</a:t>
            </a:r>
            <a:r>
              <a:rPr lang="en-US" altLang="es-CR" sz="2000" dirty="0"/>
              <a:t> de los </a:t>
            </a:r>
            <a:r>
              <a:rPr lang="en-US" altLang="es-CR" sz="2000" dirty="0" err="1"/>
              <a:t>grupos</a:t>
            </a:r>
            <a:r>
              <a:rPr lang="en-US" altLang="es-CR" sz="2000" dirty="0"/>
              <a:t> de </a:t>
            </a:r>
            <a:r>
              <a:rPr lang="en-US" altLang="es-CR" sz="2000" dirty="0" err="1"/>
              <a:t>procesos</a:t>
            </a:r>
            <a:r>
              <a:rPr lang="en-US" altLang="es-CR" sz="2000" dirty="0"/>
              <a:t> de </a:t>
            </a:r>
            <a:r>
              <a:rPr lang="en-US" altLang="es-CR" sz="2000" dirty="0" err="1"/>
              <a:t>planificación</a:t>
            </a:r>
            <a:r>
              <a:rPr lang="en-US" altLang="es-CR" sz="2000" dirty="0"/>
              <a:t>.</a:t>
            </a:r>
            <a:endParaRPr lang="es-CR" altLang="es-CR" sz="2000" dirty="0"/>
          </a:p>
          <a:p>
            <a:pPr algn="just">
              <a:spcBef>
                <a:spcPct val="0"/>
              </a:spcBef>
              <a:buFontTx/>
              <a:buNone/>
            </a:pPr>
            <a:endParaRPr lang="en-US" altLang="es-CR" sz="2000" b="1" dirty="0" smtClean="0"/>
          </a:p>
          <a:p>
            <a:pPr algn="just">
              <a:spcBef>
                <a:spcPct val="0"/>
              </a:spcBef>
              <a:buFontTx/>
              <a:buNone/>
            </a:pPr>
            <a:r>
              <a:rPr lang="en-US" altLang="es-CR" sz="2000" b="1" dirty="0" err="1" smtClean="0"/>
              <a:t>Retroalimentación</a:t>
            </a:r>
            <a:r>
              <a:rPr lang="en-US" altLang="es-CR" sz="2000" b="1" dirty="0"/>
              <a:t>: </a:t>
            </a:r>
            <a:r>
              <a:rPr lang="en-US" altLang="es-CR" sz="2000" dirty="0"/>
              <a:t>El </a:t>
            </a:r>
            <a:r>
              <a:rPr lang="en-US" altLang="es-CR" sz="2000" dirty="0" err="1"/>
              <a:t>área</a:t>
            </a:r>
            <a:r>
              <a:rPr lang="en-US" altLang="es-CR" sz="2000" dirty="0"/>
              <a:t> de </a:t>
            </a:r>
            <a:r>
              <a:rPr lang="en-US" altLang="es-CR" sz="2000" dirty="0" err="1"/>
              <a:t>conocimiento</a:t>
            </a:r>
            <a:r>
              <a:rPr lang="en-US" altLang="es-CR" sz="2000" dirty="0"/>
              <a:t> de la </a:t>
            </a:r>
            <a:r>
              <a:rPr lang="en-US" altLang="es-CR" sz="2000" dirty="0" err="1"/>
              <a:t>gestión</a:t>
            </a:r>
            <a:r>
              <a:rPr lang="en-US" altLang="es-CR" sz="2000" dirty="0"/>
              <a:t> de la </a:t>
            </a:r>
            <a:r>
              <a:rPr lang="en-US" altLang="es-CR" sz="2000" dirty="0" err="1"/>
              <a:t>calidad</a:t>
            </a:r>
            <a:r>
              <a:rPr lang="en-US" altLang="es-CR" sz="2000" dirty="0"/>
              <a:t> </a:t>
            </a:r>
            <a:r>
              <a:rPr lang="en-US" altLang="es-CR" sz="2000" dirty="0" err="1"/>
              <a:t>también</a:t>
            </a:r>
            <a:r>
              <a:rPr lang="en-US" altLang="es-CR" sz="2000" dirty="0"/>
              <a:t> </a:t>
            </a:r>
            <a:r>
              <a:rPr lang="en-US" altLang="es-CR" sz="2000" dirty="0" err="1"/>
              <a:t>tiene</a:t>
            </a:r>
            <a:r>
              <a:rPr lang="en-US" altLang="es-CR" sz="2000" dirty="0"/>
              <a:t> </a:t>
            </a:r>
            <a:r>
              <a:rPr lang="en-US" altLang="es-CR" sz="2000" dirty="0" err="1"/>
              <a:t>procesos</a:t>
            </a:r>
            <a:r>
              <a:rPr lang="en-US" altLang="es-CR" sz="2000" dirty="0"/>
              <a:t> de los </a:t>
            </a:r>
            <a:r>
              <a:rPr lang="en-US" altLang="es-CR" sz="2000" dirty="0" err="1"/>
              <a:t>grupos</a:t>
            </a:r>
            <a:r>
              <a:rPr lang="en-US" altLang="es-CR" sz="2000" dirty="0"/>
              <a:t> de </a:t>
            </a:r>
            <a:r>
              <a:rPr lang="en-US" altLang="es-CR" sz="2000" dirty="0" err="1"/>
              <a:t>procesos</a:t>
            </a:r>
            <a:r>
              <a:rPr lang="en-US" altLang="es-CR" sz="2000" dirty="0"/>
              <a:t> de </a:t>
            </a:r>
            <a:r>
              <a:rPr lang="en-US" altLang="es-CR" sz="2000" dirty="0" err="1"/>
              <a:t>ejecución</a:t>
            </a:r>
            <a:r>
              <a:rPr lang="en-US" altLang="es-CR" sz="2000" dirty="0"/>
              <a:t>.</a:t>
            </a:r>
            <a:endParaRPr lang="es-CR" altLang="es-CR" sz="20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39136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¿Cuál de las siguientes afirmaciones es FALSA?</a:t>
            </a:r>
          </a:p>
          <a:p>
            <a:pPr marL="457200" indent="-457200" algn="just">
              <a:spcBef>
                <a:spcPct val="0"/>
              </a:spcBef>
              <a:buFont typeface="+mj-lt"/>
              <a:buAutoNum type="alphaUcPeriod"/>
            </a:pPr>
            <a:r>
              <a:rPr lang="en-US" altLang="es-CR" sz="2000" dirty="0"/>
              <a:t>El </a:t>
            </a:r>
            <a:r>
              <a:rPr lang="en-US" altLang="es-CR" sz="2000" dirty="0" err="1"/>
              <a:t>área</a:t>
            </a:r>
            <a:r>
              <a:rPr lang="en-US" altLang="es-CR" sz="2000" dirty="0"/>
              <a:t> de </a:t>
            </a:r>
            <a:r>
              <a:rPr lang="en-US" altLang="es-CR" sz="2000" dirty="0" err="1"/>
              <a:t>conocimiento</a:t>
            </a:r>
            <a:r>
              <a:rPr lang="en-US" altLang="es-CR" sz="2000" dirty="0"/>
              <a:t> de la </a:t>
            </a:r>
            <a:r>
              <a:rPr lang="en-US" altLang="es-CR" sz="2000" dirty="0" err="1"/>
              <a:t>gestión</a:t>
            </a:r>
            <a:r>
              <a:rPr lang="en-US" altLang="es-CR" sz="2000" dirty="0"/>
              <a:t> de los </a:t>
            </a:r>
            <a:r>
              <a:rPr lang="en-US" altLang="es-CR" sz="2000" dirty="0" err="1"/>
              <a:t>costos</a:t>
            </a:r>
            <a:r>
              <a:rPr lang="en-US" altLang="es-CR" sz="2000" dirty="0"/>
              <a:t> no </a:t>
            </a:r>
            <a:r>
              <a:rPr lang="en-US" altLang="es-CR" sz="2000" dirty="0" err="1"/>
              <a:t>tiene</a:t>
            </a:r>
            <a:r>
              <a:rPr lang="en-US" altLang="es-CR" sz="2000" dirty="0"/>
              <a:t> </a:t>
            </a:r>
            <a:r>
              <a:rPr lang="en-US" altLang="es-CR" sz="2000" dirty="0" err="1"/>
              <a:t>procesos</a:t>
            </a:r>
            <a:r>
              <a:rPr lang="en-US" altLang="es-CR" sz="2000" dirty="0"/>
              <a:t> de los </a:t>
            </a:r>
            <a:r>
              <a:rPr lang="en-US" altLang="es-CR" sz="2000" dirty="0" err="1"/>
              <a:t>grupos</a:t>
            </a:r>
            <a:r>
              <a:rPr lang="en-US" altLang="es-CR" sz="2000" dirty="0"/>
              <a:t> de </a:t>
            </a:r>
            <a:r>
              <a:rPr lang="en-US" altLang="es-CR" sz="2000" dirty="0" err="1"/>
              <a:t>procesos</a:t>
            </a:r>
            <a:r>
              <a:rPr lang="en-US" altLang="es-CR" sz="2000" dirty="0"/>
              <a:t> de </a:t>
            </a:r>
            <a:r>
              <a:rPr lang="en-US" altLang="es-CR" sz="2000" dirty="0" err="1"/>
              <a:t>ejecución</a:t>
            </a:r>
            <a:r>
              <a:rPr lang="en-US" altLang="es-CR" sz="2000" dirty="0"/>
              <a:t>.</a:t>
            </a:r>
            <a:endParaRPr lang="es-CR" altLang="es-CR" sz="2000" dirty="0"/>
          </a:p>
          <a:p>
            <a:pPr marL="457200" indent="-457200" algn="just">
              <a:spcBef>
                <a:spcPct val="0"/>
              </a:spcBef>
              <a:buFont typeface="+mj-lt"/>
              <a:buAutoNum type="alphaUcPeriod"/>
            </a:pPr>
            <a:r>
              <a:rPr lang="en-US" altLang="es-CR" sz="2000" dirty="0"/>
              <a:t>El </a:t>
            </a:r>
            <a:r>
              <a:rPr lang="en-US" altLang="es-CR" sz="2000" dirty="0" err="1"/>
              <a:t>área</a:t>
            </a:r>
            <a:r>
              <a:rPr lang="en-US" altLang="es-CR" sz="2000" dirty="0"/>
              <a:t> de </a:t>
            </a:r>
            <a:r>
              <a:rPr lang="en-US" altLang="es-CR" sz="2000" dirty="0" err="1"/>
              <a:t>conocimiento</a:t>
            </a:r>
            <a:r>
              <a:rPr lang="en-US" altLang="es-CR" sz="2000" dirty="0"/>
              <a:t> de la </a:t>
            </a:r>
            <a:r>
              <a:rPr lang="en-US" altLang="es-CR" sz="2000" dirty="0" err="1"/>
              <a:t>gestión</a:t>
            </a:r>
            <a:r>
              <a:rPr lang="en-US" altLang="es-CR" sz="2000" dirty="0"/>
              <a:t> de </a:t>
            </a:r>
            <a:r>
              <a:rPr lang="en-US" altLang="es-CR" sz="2000" dirty="0" err="1"/>
              <a:t>las</a:t>
            </a:r>
            <a:r>
              <a:rPr lang="en-US" altLang="es-CR" sz="2000" dirty="0"/>
              <a:t> </a:t>
            </a:r>
            <a:r>
              <a:rPr lang="en-US" altLang="es-CR" sz="2000" dirty="0" err="1"/>
              <a:t>adquisiciones</a:t>
            </a:r>
            <a:r>
              <a:rPr lang="en-US" altLang="es-CR" sz="2000" dirty="0"/>
              <a:t> no </a:t>
            </a:r>
            <a:r>
              <a:rPr lang="en-US" altLang="es-CR" sz="2000" dirty="0" err="1"/>
              <a:t>sólo</a:t>
            </a:r>
            <a:r>
              <a:rPr lang="en-US" altLang="es-CR" sz="2000" dirty="0"/>
              <a:t> </a:t>
            </a:r>
            <a:r>
              <a:rPr lang="en-US" altLang="es-CR" sz="2000" dirty="0" err="1"/>
              <a:t>tiene</a:t>
            </a:r>
            <a:r>
              <a:rPr lang="en-US" altLang="es-CR" sz="2000" dirty="0"/>
              <a:t> </a:t>
            </a:r>
            <a:r>
              <a:rPr lang="en-US" altLang="es-CR" sz="2000" dirty="0" err="1"/>
              <a:t>procesos</a:t>
            </a:r>
            <a:r>
              <a:rPr lang="en-US" altLang="es-CR" sz="2000" dirty="0"/>
              <a:t> de los </a:t>
            </a:r>
            <a:r>
              <a:rPr lang="en-US" altLang="es-CR" sz="2000" dirty="0" err="1"/>
              <a:t>grupos</a:t>
            </a:r>
            <a:r>
              <a:rPr lang="en-US" altLang="es-CR" sz="2000" dirty="0"/>
              <a:t> de </a:t>
            </a:r>
            <a:r>
              <a:rPr lang="en-US" altLang="es-CR" sz="2000" dirty="0" err="1"/>
              <a:t>procesos</a:t>
            </a:r>
            <a:r>
              <a:rPr lang="en-US" altLang="es-CR" sz="2000" dirty="0"/>
              <a:t> de </a:t>
            </a:r>
            <a:r>
              <a:rPr lang="en-US" altLang="es-CR" sz="2000" dirty="0" err="1"/>
              <a:t>planificación</a:t>
            </a:r>
            <a:r>
              <a:rPr lang="en-US" altLang="es-CR" sz="2000" dirty="0"/>
              <a:t> y </a:t>
            </a:r>
            <a:r>
              <a:rPr lang="en-US" altLang="es-CR" sz="2000" dirty="0" err="1"/>
              <a:t>ejecución</a:t>
            </a:r>
            <a:r>
              <a:rPr lang="en-US" altLang="es-CR" sz="2000" dirty="0"/>
              <a:t>.</a:t>
            </a:r>
            <a:endParaRPr lang="es-CR" altLang="es-CR" sz="2000" dirty="0"/>
          </a:p>
          <a:p>
            <a:pPr marL="457200" indent="-457200" algn="just">
              <a:spcBef>
                <a:spcPct val="0"/>
              </a:spcBef>
              <a:buFont typeface="+mj-lt"/>
              <a:buAutoNum type="alphaUcPeriod"/>
            </a:pPr>
            <a:r>
              <a:rPr lang="en-US" altLang="es-CR" sz="2000" dirty="0"/>
              <a:t>El </a:t>
            </a:r>
            <a:r>
              <a:rPr lang="en-US" altLang="es-CR" sz="2000" dirty="0" err="1"/>
              <a:t>área</a:t>
            </a:r>
            <a:r>
              <a:rPr lang="en-US" altLang="es-CR" sz="2000" dirty="0"/>
              <a:t> de </a:t>
            </a:r>
            <a:r>
              <a:rPr lang="en-US" altLang="es-CR" sz="2000" dirty="0" err="1"/>
              <a:t>conocimiento</a:t>
            </a:r>
            <a:r>
              <a:rPr lang="en-US" altLang="es-CR" sz="2000" dirty="0"/>
              <a:t> de la </a:t>
            </a:r>
            <a:r>
              <a:rPr lang="en-US" altLang="es-CR" sz="2000" dirty="0" err="1"/>
              <a:t>gestión</a:t>
            </a:r>
            <a:r>
              <a:rPr lang="en-US" altLang="es-CR" sz="2000" dirty="0"/>
              <a:t> de los </a:t>
            </a:r>
            <a:r>
              <a:rPr lang="en-US" altLang="es-CR" sz="2000" dirty="0" err="1"/>
              <a:t>recursos</a:t>
            </a:r>
            <a:r>
              <a:rPr lang="en-US" altLang="es-CR" sz="2000" dirty="0"/>
              <a:t> </a:t>
            </a:r>
            <a:r>
              <a:rPr lang="en-US" altLang="es-CR" sz="2000" dirty="0" err="1"/>
              <a:t>humanos</a:t>
            </a:r>
            <a:r>
              <a:rPr lang="en-US" altLang="es-CR" sz="2000" dirty="0"/>
              <a:t> </a:t>
            </a:r>
            <a:r>
              <a:rPr lang="en-US" altLang="es-CR" sz="2000" dirty="0" err="1"/>
              <a:t>tiene</a:t>
            </a:r>
            <a:r>
              <a:rPr lang="en-US" altLang="es-CR" sz="2000" dirty="0"/>
              <a:t> </a:t>
            </a:r>
            <a:r>
              <a:rPr lang="en-US" altLang="es-CR" sz="2000" dirty="0" err="1"/>
              <a:t>procesos</a:t>
            </a:r>
            <a:r>
              <a:rPr lang="en-US" altLang="es-CR" sz="2000" dirty="0"/>
              <a:t> de los </a:t>
            </a:r>
            <a:r>
              <a:rPr lang="en-US" altLang="es-CR" sz="2000" dirty="0" err="1"/>
              <a:t>grupos</a:t>
            </a:r>
            <a:r>
              <a:rPr lang="en-US" altLang="es-CR" sz="2000" dirty="0"/>
              <a:t> de </a:t>
            </a:r>
            <a:r>
              <a:rPr lang="en-US" altLang="es-CR" sz="2000" dirty="0" err="1"/>
              <a:t>procesos</a:t>
            </a:r>
            <a:r>
              <a:rPr lang="en-US" altLang="es-CR" sz="2000" dirty="0"/>
              <a:t> de </a:t>
            </a:r>
            <a:r>
              <a:rPr lang="en-US" altLang="es-CR" sz="2000" dirty="0" err="1"/>
              <a:t>planificación</a:t>
            </a:r>
            <a:r>
              <a:rPr lang="en-US" altLang="es-CR" sz="2000" dirty="0"/>
              <a:t> y </a:t>
            </a:r>
            <a:r>
              <a:rPr lang="en-US" altLang="es-CR" sz="2000" dirty="0" err="1"/>
              <a:t>seguimiento</a:t>
            </a:r>
            <a:r>
              <a:rPr lang="en-US" altLang="es-CR" sz="2000" dirty="0"/>
              <a:t> y control.</a:t>
            </a:r>
            <a:endParaRPr lang="es-CR" altLang="es-CR" sz="2000" dirty="0"/>
          </a:p>
          <a:p>
            <a:pPr marL="457200" indent="-457200" algn="just">
              <a:spcBef>
                <a:spcPct val="0"/>
              </a:spcBef>
              <a:buFont typeface="+mj-lt"/>
              <a:buAutoNum type="alphaUcPeriod"/>
            </a:pPr>
            <a:r>
              <a:rPr lang="en-US" altLang="es-CR" sz="2000" dirty="0"/>
              <a:t>El </a:t>
            </a:r>
            <a:r>
              <a:rPr lang="en-US" altLang="es-CR" sz="2000" dirty="0" err="1"/>
              <a:t>área</a:t>
            </a:r>
            <a:r>
              <a:rPr lang="en-US" altLang="es-CR" sz="2000" dirty="0"/>
              <a:t> de </a:t>
            </a:r>
            <a:r>
              <a:rPr lang="en-US" altLang="es-CR" sz="2000" dirty="0" err="1"/>
              <a:t>conocimiento</a:t>
            </a:r>
            <a:r>
              <a:rPr lang="en-US" altLang="es-CR" sz="2000" dirty="0"/>
              <a:t> de la </a:t>
            </a:r>
            <a:r>
              <a:rPr lang="en-US" altLang="es-CR" sz="2000" dirty="0" err="1"/>
              <a:t>gestión</a:t>
            </a:r>
            <a:r>
              <a:rPr lang="en-US" altLang="es-CR" sz="2000" dirty="0"/>
              <a:t> del </a:t>
            </a:r>
            <a:r>
              <a:rPr lang="en-US" altLang="es-CR" sz="2000" dirty="0" err="1"/>
              <a:t>alcance</a:t>
            </a:r>
            <a:r>
              <a:rPr lang="en-US" altLang="es-CR" sz="2000" dirty="0"/>
              <a:t> </a:t>
            </a:r>
            <a:r>
              <a:rPr lang="en-US" altLang="es-CR" sz="2000" dirty="0" err="1"/>
              <a:t>tiene</a:t>
            </a:r>
            <a:r>
              <a:rPr lang="en-US" altLang="es-CR" sz="2000" dirty="0"/>
              <a:t> </a:t>
            </a:r>
            <a:r>
              <a:rPr lang="en-US" altLang="es-CR" sz="2000" dirty="0" err="1"/>
              <a:t>procesos</a:t>
            </a:r>
            <a:r>
              <a:rPr lang="en-US" altLang="es-CR" sz="2000" dirty="0"/>
              <a:t> de los </a:t>
            </a:r>
            <a:r>
              <a:rPr lang="en-US" altLang="es-CR" sz="2000" dirty="0" err="1"/>
              <a:t>grupos</a:t>
            </a:r>
            <a:r>
              <a:rPr lang="en-US" altLang="es-CR" sz="2000" dirty="0"/>
              <a:t> de </a:t>
            </a:r>
            <a:r>
              <a:rPr lang="en-US" altLang="es-CR" sz="2000" dirty="0" err="1"/>
              <a:t>procesos</a:t>
            </a:r>
            <a:r>
              <a:rPr lang="en-US" altLang="es-CR" sz="2000" dirty="0"/>
              <a:t> de </a:t>
            </a:r>
            <a:r>
              <a:rPr lang="en-US" altLang="es-CR" sz="2000" dirty="0" err="1"/>
              <a:t>seguimiento</a:t>
            </a:r>
            <a:r>
              <a:rPr lang="en-US" altLang="es-CR" sz="2000" dirty="0"/>
              <a:t> y control</a:t>
            </a:r>
            <a:r>
              <a:rPr lang="en-US" altLang="es-CR" sz="2000" dirty="0" smtClean="0"/>
              <a:t>.</a:t>
            </a:r>
          </a:p>
          <a:p>
            <a:pPr algn="just">
              <a:spcBef>
                <a:spcPct val="0"/>
              </a:spcBef>
              <a:buFontTx/>
              <a:buNone/>
            </a:pPr>
            <a:endParaRPr lang="es-CR" altLang="es-CR" sz="2000" dirty="0"/>
          </a:p>
          <a:p>
            <a:pPr algn="just">
              <a:spcBef>
                <a:spcPct val="0"/>
              </a:spcBef>
              <a:buFontTx/>
              <a:buNone/>
            </a:pPr>
            <a:r>
              <a:rPr lang="en-US" altLang="es-CR" sz="2000" b="1" dirty="0" err="1"/>
              <a:t>Retroalimentación</a:t>
            </a:r>
            <a:r>
              <a:rPr lang="en-US" altLang="es-CR" sz="2000" b="1" dirty="0"/>
              <a:t>: </a:t>
            </a:r>
            <a:r>
              <a:rPr lang="en-US" altLang="es-CR" sz="2000" dirty="0"/>
              <a:t>El </a:t>
            </a:r>
            <a:r>
              <a:rPr lang="en-US" altLang="es-CR" sz="2000" dirty="0" err="1"/>
              <a:t>área</a:t>
            </a:r>
            <a:r>
              <a:rPr lang="en-US" altLang="es-CR" sz="2000" dirty="0"/>
              <a:t> de </a:t>
            </a:r>
            <a:r>
              <a:rPr lang="en-US" altLang="es-CR" sz="2000" dirty="0" err="1"/>
              <a:t>conocimiento</a:t>
            </a:r>
            <a:r>
              <a:rPr lang="en-US" altLang="es-CR" sz="2000" dirty="0"/>
              <a:t> de la </a:t>
            </a:r>
            <a:r>
              <a:rPr lang="en-US" altLang="es-CR" sz="2000" dirty="0" err="1"/>
              <a:t>gestión</a:t>
            </a:r>
            <a:r>
              <a:rPr lang="en-US" altLang="es-CR" sz="2000" dirty="0"/>
              <a:t> de los </a:t>
            </a:r>
            <a:r>
              <a:rPr lang="en-US" altLang="es-CR" sz="2000" dirty="0" err="1"/>
              <a:t>recursos</a:t>
            </a:r>
            <a:r>
              <a:rPr lang="en-US" altLang="es-CR" sz="2000" dirty="0"/>
              <a:t> </a:t>
            </a:r>
            <a:r>
              <a:rPr lang="en-US" altLang="es-CR" sz="2000" dirty="0" err="1"/>
              <a:t>humanos</a:t>
            </a:r>
            <a:r>
              <a:rPr lang="en-US" altLang="es-CR" sz="2000" dirty="0"/>
              <a:t> </a:t>
            </a:r>
            <a:r>
              <a:rPr lang="en-US" altLang="es-CR" sz="2000" dirty="0" err="1"/>
              <a:t>tiene</a:t>
            </a:r>
            <a:r>
              <a:rPr lang="en-US" altLang="es-CR" sz="2000" dirty="0"/>
              <a:t> </a:t>
            </a:r>
            <a:r>
              <a:rPr lang="en-US" altLang="es-CR" sz="2000" dirty="0" err="1"/>
              <a:t>procesos</a:t>
            </a:r>
            <a:r>
              <a:rPr lang="en-US" altLang="es-CR" sz="2000" dirty="0"/>
              <a:t> de los </a:t>
            </a:r>
            <a:r>
              <a:rPr lang="en-US" altLang="es-CR" sz="2000" dirty="0" err="1"/>
              <a:t>grupos</a:t>
            </a:r>
            <a:r>
              <a:rPr lang="en-US" altLang="es-CR" sz="2000" dirty="0"/>
              <a:t> de </a:t>
            </a:r>
            <a:r>
              <a:rPr lang="en-US" altLang="es-CR" sz="2000" dirty="0" err="1"/>
              <a:t>procesos</a:t>
            </a:r>
            <a:r>
              <a:rPr lang="en-US" altLang="es-CR" sz="2000" dirty="0"/>
              <a:t> de </a:t>
            </a:r>
            <a:r>
              <a:rPr lang="en-US" altLang="es-CR" sz="2000" dirty="0" err="1"/>
              <a:t>planificación</a:t>
            </a:r>
            <a:r>
              <a:rPr lang="en-US" altLang="es-CR" sz="2000" dirty="0"/>
              <a:t> y </a:t>
            </a:r>
            <a:r>
              <a:rPr lang="en-US" altLang="es-CR" sz="2000" dirty="0" err="1"/>
              <a:t>ejecución</a:t>
            </a:r>
            <a:r>
              <a:rPr lang="en-US" altLang="es-CR" sz="2000" dirty="0"/>
              <a:t>.</a:t>
            </a:r>
            <a:endParaRPr lang="es-CR" altLang="es-CR" sz="20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31986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98450"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¿Cuántos procesos de administración de proyectos se APLICAN en cada proyecto?</a:t>
            </a:r>
          </a:p>
          <a:p>
            <a:pPr marL="457200" indent="-457200" algn="just">
              <a:spcBef>
                <a:spcPct val="0"/>
              </a:spcBef>
              <a:buFont typeface="+mj-lt"/>
              <a:buAutoNum type="alphaUcPeriod"/>
            </a:pPr>
            <a:r>
              <a:rPr lang="en-US" altLang="es-CR" sz="2400" dirty="0"/>
              <a:t>47.</a:t>
            </a:r>
            <a:endParaRPr lang="es-CR" altLang="es-CR" sz="2400" dirty="0"/>
          </a:p>
          <a:p>
            <a:pPr marL="457200" indent="-457200" algn="just">
              <a:spcBef>
                <a:spcPct val="0"/>
              </a:spcBef>
              <a:buFont typeface="+mj-lt"/>
              <a:buAutoNum type="alphaUcPeriod"/>
            </a:pPr>
            <a:r>
              <a:rPr lang="en-US" altLang="es-CR" sz="2400" dirty="0"/>
              <a:t>44.</a:t>
            </a:r>
            <a:endParaRPr lang="es-CR" altLang="es-CR" sz="2400" dirty="0"/>
          </a:p>
          <a:p>
            <a:pPr marL="457200" indent="-457200" algn="just">
              <a:spcBef>
                <a:spcPct val="0"/>
              </a:spcBef>
              <a:buFont typeface="+mj-lt"/>
              <a:buAutoNum type="alphaUcPeriod"/>
            </a:pPr>
            <a:r>
              <a:rPr lang="en-US" altLang="es-CR" sz="2400" dirty="0"/>
              <a:t>42.</a:t>
            </a:r>
            <a:endParaRPr lang="es-CR" altLang="es-CR" sz="2400" dirty="0"/>
          </a:p>
          <a:p>
            <a:pPr marL="457200" indent="-457200" algn="just">
              <a:spcBef>
                <a:spcPct val="0"/>
              </a:spcBef>
              <a:buFont typeface="+mj-lt"/>
              <a:buAutoNum type="alphaUcPeriod"/>
            </a:pPr>
            <a:r>
              <a:rPr lang="en-US" altLang="es-CR" sz="2400" dirty="0"/>
              <a:t>Los </a:t>
            </a:r>
            <a:r>
              <a:rPr lang="en-US" altLang="es-CR" sz="2400" dirty="0" err="1"/>
              <a:t>que</a:t>
            </a:r>
            <a:r>
              <a:rPr lang="en-US" altLang="es-CR" sz="2400" dirty="0"/>
              <a:t> </a:t>
            </a:r>
            <a:r>
              <a:rPr lang="en-US" altLang="es-CR" sz="2400" dirty="0" err="1"/>
              <a:t>sean</a:t>
            </a:r>
            <a:r>
              <a:rPr lang="en-US" altLang="es-CR" sz="2400" dirty="0"/>
              <a:t> </a:t>
            </a:r>
            <a:r>
              <a:rPr lang="en-US" altLang="es-CR" sz="2400" dirty="0" err="1"/>
              <a:t>definidos</a:t>
            </a:r>
            <a:r>
              <a:rPr lang="en-US" altLang="es-CR" sz="2400" dirty="0"/>
              <a:t> </a:t>
            </a:r>
            <a:r>
              <a:rPr lang="en-US" altLang="es-CR" sz="2400" dirty="0" err="1"/>
              <a:t>por</a:t>
            </a:r>
            <a:r>
              <a:rPr lang="en-US" altLang="es-CR" sz="2400" dirty="0"/>
              <a:t> el director del </a:t>
            </a:r>
            <a:r>
              <a:rPr lang="en-US" altLang="es-CR" sz="2400" dirty="0" err="1"/>
              <a:t>proyecto</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 </a:t>
            </a:r>
            <a:r>
              <a:rPr lang="en-US" altLang="es-CR" sz="2400" dirty="0"/>
              <a:t>La </a:t>
            </a:r>
            <a:r>
              <a:rPr lang="en-US" altLang="es-CR" sz="2400" dirty="0" err="1"/>
              <a:t>cantidad</a:t>
            </a:r>
            <a:r>
              <a:rPr lang="en-US" altLang="es-CR" sz="2400" dirty="0"/>
              <a:t> de </a:t>
            </a:r>
            <a:r>
              <a:rPr lang="en-US" altLang="es-CR" sz="2400" dirty="0" err="1"/>
              <a:t>procesos</a:t>
            </a:r>
            <a:r>
              <a:rPr lang="en-US" altLang="es-CR" sz="2400" dirty="0"/>
              <a:t> de </a:t>
            </a:r>
            <a:r>
              <a:rPr lang="en-US" altLang="es-CR" sz="2400" dirty="0" err="1"/>
              <a:t>dirección</a:t>
            </a:r>
            <a:r>
              <a:rPr lang="en-US" altLang="es-CR" sz="2400" dirty="0"/>
              <a:t> de </a:t>
            </a:r>
            <a:r>
              <a:rPr lang="en-US" altLang="es-CR" sz="2400" dirty="0" err="1"/>
              <a:t>proyectos</a:t>
            </a:r>
            <a:r>
              <a:rPr lang="en-US" altLang="es-CR" sz="2400" dirty="0"/>
              <a:t> son </a:t>
            </a:r>
            <a:r>
              <a:rPr lang="en-US" altLang="es-CR" sz="2400" dirty="0" err="1"/>
              <a:t>definidos</a:t>
            </a:r>
            <a:r>
              <a:rPr lang="en-US" altLang="es-CR" sz="2400" dirty="0"/>
              <a:t> </a:t>
            </a:r>
            <a:r>
              <a:rPr lang="en-US" altLang="es-CR" sz="2400" dirty="0" err="1"/>
              <a:t>por</a:t>
            </a:r>
            <a:r>
              <a:rPr lang="en-US" altLang="es-CR" sz="2400" dirty="0"/>
              <a:t> el director del </a:t>
            </a:r>
            <a:r>
              <a:rPr lang="en-US" altLang="es-CR" sz="2400" dirty="0" err="1"/>
              <a:t>proyecto</a:t>
            </a:r>
            <a:r>
              <a:rPr lang="en-US" altLang="es-CR" sz="2400" dirty="0"/>
              <a:t> </a:t>
            </a:r>
            <a:r>
              <a:rPr lang="en-US" altLang="es-CR" sz="2400" dirty="0" err="1"/>
              <a:t>según</a:t>
            </a:r>
            <a:r>
              <a:rPr lang="en-US" altLang="es-CR" sz="2400" dirty="0"/>
              <a:t> la </a:t>
            </a:r>
            <a:r>
              <a:rPr lang="en-US" altLang="es-CR" sz="2400" dirty="0" err="1"/>
              <a:t>planificación</a:t>
            </a:r>
            <a:r>
              <a:rPr lang="en-US" altLang="es-CR" sz="2400" dirty="0"/>
              <a:t> </a:t>
            </a:r>
            <a:r>
              <a:rPr lang="en-US" altLang="es-CR" sz="2400" dirty="0" err="1"/>
              <a:t>que</a:t>
            </a:r>
            <a:r>
              <a:rPr lang="en-US" altLang="es-CR" sz="2400" dirty="0"/>
              <a:t> se </a:t>
            </a:r>
            <a:r>
              <a:rPr lang="en-US" altLang="es-CR" sz="2400" dirty="0" err="1"/>
              <a:t>realice</a:t>
            </a:r>
            <a:r>
              <a:rPr lang="en-US" altLang="es-CR" sz="2400" dirty="0"/>
              <a:t>, </a:t>
            </a:r>
            <a:r>
              <a:rPr lang="en-US" altLang="es-CR" sz="2400" dirty="0" err="1"/>
              <a:t>pero</a:t>
            </a:r>
            <a:r>
              <a:rPr lang="en-US" altLang="es-CR" sz="2400" dirty="0"/>
              <a:t> no </a:t>
            </a:r>
            <a:r>
              <a:rPr lang="en-US" altLang="es-CR" sz="2400" dirty="0" err="1"/>
              <a:t>debe</a:t>
            </a:r>
            <a:r>
              <a:rPr lang="en-US" altLang="es-CR" sz="2400" dirty="0"/>
              <a:t> </a:t>
            </a:r>
            <a:r>
              <a:rPr lang="en-US" altLang="es-CR" sz="2400" dirty="0" err="1"/>
              <a:t>ajustarse</a:t>
            </a:r>
            <a:r>
              <a:rPr lang="en-US" altLang="es-CR" sz="2400" dirty="0"/>
              <a:t> a </a:t>
            </a:r>
            <a:r>
              <a:rPr lang="en-US" altLang="es-CR" sz="2400" dirty="0" err="1"/>
              <a:t>todos</a:t>
            </a:r>
            <a:r>
              <a:rPr lang="en-US" altLang="es-CR" sz="2400" dirty="0"/>
              <a:t> y </a:t>
            </a:r>
            <a:r>
              <a:rPr lang="en-US" altLang="es-CR" sz="2400" dirty="0" err="1"/>
              <a:t>cada</a:t>
            </a:r>
            <a:r>
              <a:rPr lang="en-US" altLang="es-CR" sz="2400" dirty="0"/>
              <a:t> </a:t>
            </a:r>
            <a:r>
              <a:rPr lang="en-US" altLang="es-CR" sz="2400" dirty="0" err="1"/>
              <a:t>uno</a:t>
            </a:r>
            <a:r>
              <a:rPr lang="en-US" altLang="es-CR" sz="2400" dirty="0"/>
              <a:t> de los </a:t>
            </a:r>
            <a:r>
              <a:rPr lang="en-US" altLang="es-CR" sz="2400" dirty="0" err="1"/>
              <a:t>procesos</a:t>
            </a:r>
            <a:r>
              <a:rPr lang="en-US" altLang="es-CR" sz="2400" dirty="0"/>
              <a:t> </a:t>
            </a:r>
            <a:r>
              <a:rPr lang="en-US" altLang="es-CR" sz="2400" dirty="0" err="1"/>
              <a:t>definidos</a:t>
            </a:r>
            <a:r>
              <a:rPr lang="en-US" altLang="es-CR" sz="2400" dirty="0"/>
              <a:t> en la </a:t>
            </a:r>
            <a:r>
              <a:rPr lang="en-US" altLang="es-CR" sz="2400" dirty="0" err="1"/>
              <a:t>Guía</a:t>
            </a:r>
            <a:r>
              <a:rPr lang="en-US" altLang="es-CR" sz="2400" dirty="0"/>
              <a:t> del PMBOK.</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274915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n-US" altLang="es-CR" sz="2400" dirty="0"/>
              <a:t>Las </a:t>
            </a:r>
            <a:r>
              <a:rPr lang="en-US" altLang="es-CR" sz="2400" dirty="0" err="1"/>
              <a:t>siguientes</a:t>
            </a:r>
            <a:r>
              <a:rPr lang="en-US" altLang="es-CR" sz="2400" dirty="0"/>
              <a:t> </a:t>
            </a:r>
            <a:r>
              <a:rPr lang="en-US" altLang="es-CR" sz="2400" dirty="0" err="1"/>
              <a:t>opciones</a:t>
            </a:r>
            <a:r>
              <a:rPr lang="en-US" altLang="es-CR" sz="2400" dirty="0"/>
              <a:t> son </a:t>
            </a:r>
            <a:r>
              <a:rPr lang="en-US" altLang="es-CR" sz="2400" dirty="0" err="1"/>
              <a:t>todas</a:t>
            </a:r>
            <a:r>
              <a:rPr lang="en-US" altLang="es-CR" sz="2400" dirty="0"/>
              <a:t> SALIDAS del </a:t>
            </a:r>
            <a:r>
              <a:rPr lang="en-US" altLang="es-CR" sz="2400" dirty="0" err="1"/>
              <a:t>proceso</a:t>
            </a:r>
            <a:r>
              <a:rPr lang="en-US" altLang="es-CR" sz="2400" dirty="0"/>
              <a:t> </a:t>
            </a:r>
            <a:r>
              <a:rPr lang="en-US" altLang="es-CR" sz="2400" dirty="0" err="1"/>
              <a:t>efectuar</a:t>
            </a:r>
            <a:r>
              <a:rPr lang="en-US" altLang="es-CR" sz="2400" dirty="0"/>
              <a:t> </a:t>
            </a:r>
            <a:r>
              <a:rPr lang="en-US" altLang="es-CR" sz="2400" dirty="0" err="1"/>
              <a:t>las</a:t>
            </a:r>
            <a:r>
              <a:rPr lang="en-US" altLang="es-CR" sz="2400" dirty="0"/>
              <a:t> </a:t>
            </a:r>
            <a:r>
              <a:rPr lang="en-US" altLang="es-CR" sz="2400" dirty="0" err="1"/>
              <a:t>adquisiciones</a:t>
            </a:r>
            <a:r>
              <a:rPr lang="en-US" altLang="es-CR" sz="2400" dirty="0"/>
              <a:t>, EXCEPTO:</a:t>
            </a:r>
            <a:endParaRPr lang="es-CR" altLang="es-CR" sz="2400" dirty="0"/>
          </a:p>
          <a:p>
            <a:pPr marL="457200" indent="-457200" algn="just">
              <a:spcBef>
                <a:spcPct val="0"/>
              </a:spcBef>
              <a:buFont typeface="+mj-lt"/>
              <a:buAutoNum type="alphaUcPeriod"/>
            </a:pPr>
            <a:r>
              <a:rPr lang="en-US" altLang="es-CR" sz="2400" dirty="0" err="1"/>
              <a:t>Conferencias</a:t>
            </a:r>
            <a:r>
              <a:rPr lang="en-US" altLang="es-CR" sz="2400" dirty="0"/>
              <a:t> de </a:t>
            </a:r>
            <a:r>
              <a:rPr lang="en-US" altLang="es-CR" sz="2400" dirty="0" err="1"/>
              <a:t>oferentes</a:t>
            </a:r>
            <a:endParaRPr lang="es-CR" altLang="es-CR" sz="2400" dirty="0"/>
          </a:p>
          <a:p>
            <a:pPr marL="457200" indent="-457200" algn="just">
              <a:spcBef>
                <a:spcPct val="0"/>
              </a:spcBef>
              <a:buFont typeface="+mj-lt"/>
              <a:buAutoNum type="alphaUcPeriod"/>
            </a:pPr>
            <a:r>
              <a:rPr lang="en-US" altLang="es-CR" sz="2400" dirty="0" err="1"/>
              <a:t>Vendedores</a:t>
            </a:r>
            <a:r>
              <a:rPr lang="en-US" altLang="es-CR" sz="2400" dirty="0"/>
              <a:t> </a:t>
            </a:r>
            <a:r>
              <a:rPr lang="en-US" altLang="es-CR" sz="2400" dirty="0" err="1"/>
              <a:t>seleccionados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Acuerdos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Calendarios</a:t>
            </a:r>
            <a:r>
              <a:rPr lang="en-US" altLang="es-CR" sz="2400" dirty="0"/>
              <a:t> de </a:t>
            </a:r>
            <a:r>
              <a:rPr lang="en-US" altLang="es-CR" sz="2400" dirty="0" err="1"/>
              <a:t>recursos</a:t>
            </a:r>
            <a:r>
              <a:rPr lang="en-US" altLang="es-CR" sz="2400" dirty="0" smtClean="0"/>
              <a:t>.</a:t>
            </a:r>
          </a:p>
          <a:p>
            <a:pPr algn="just">
              <a:spcBef>
                <a:spcPct val="0"/>
              </a:spcBef>
              <a:buFontTx/>
              <a:buNone/>
            </a:pPr>
            <a:endParaRPr lang="es-CR" altLang="es-CR" sz="2400" dirty="0"/>
          </a:p>
          <a:p>
            <a:pPr algn="just">
              <a:spcBef>
                <a:spcPct val="0"/>
              </a:spcBef>
              <a:buFontTx/>
              <a:buNone/>
            </a:pPr>
            <a:r>
              <a:rPr lang="en-US" altLang="es-CR" sz="2400" b="1" dirty="0" err="1"/>
              <a:t>Retroalimentación</a:t>
            </a:r>
            <a:r>
              <a:rPr lang="en-US" altLang="es-CR" sz="2400" b="1" dirty="0"/>
              <a:t>:</a:t>
            </a:r>
            <a:r>
              <a:rPr lang="en-US" altLang="es-CR" sz="2400" dirty="0"/>
              <a:t> </a:t>
            </a:r>
            <a:r>
              <a:rPr lang="en-US" altLang="es-CR" sz="2400" dirty="0" err="1"/>
              <a:t>Todas</a:t>
            </a:r>
            <a:r>
              <a:rPr lang="en-US" altLang="es-CR" sz="2400" dirty="0"/>
              <a:t> </a:t>
            </a:r>
            <a:r>
              <a:rPr lang="en-US" altLang="es-CR" sz="2400" dirty="0" err="1"/>
              <a:t>las</a:t>
            </a:r>
            <a:r>
              <a:rPr lang="en-US" altLang="es-CR" sz="2400" dirty="0"/>
              <a:t> </a:t>
            </a:r>
            <a:r>
              <a:rPr lang="en-US" altLang="es-CR" sz="2400" dirty="0" err="1"/>
              <a:t>opciones</a:t>
            </a:r>
            <a:r>
              <a:rPr lang="en-US" altLang="es-CR" sz="2400" dirty="0"/>
              <a:t> son </a:t>
            </a:r>
            <a:r>
              <a:rPr lang="en-US" altLang="es-CR" sz="2400" dirty="0" err="1"/>
              <a:t>salidas</a:t>
            </a:r>
            <a:r>
              <a:rPr lang="en-US" altLang="es-CR" sz="2400" dirty="0"/>
              <a:t> del </a:t>
            </a:r>
            <a:r>
              <a:rPr lang="en-US" altLang="es-CR" sz="2400" dirty="0" err="1"/>
              <a:t>proceso</a:t>
            </a:r>
            <a:r>
              <a:rPr lang="en-US" altLang="es-CR" sz="2400" dirty="0"/>
              <a:t> </a:t>
            </a:r>
            <a:r>
              <a:rPr lang="en-US" altLang="es-CR" sz="2400" dirty="0" err="1"/>
              <a:t>efectuar</a:t>
            </a:r>
            <a:r>
              <a:rPr lang="en-US" altLang="es-CR" sz="2400" dirty="0"/>
              <a:t> </a:t>
            </a:r>
            <a:r>
              <a:rPr lang="en-US" altLang="es-CR" sz="2400" dirty="0" err="1"/>
              <a:t>las</a:t>
            </a:r>
            <a:r>
              <a:rPr lang="en-US" altLang="es-CR" sz="2400" dirty="0"/>
              <a:t> </a:t>
            </a:r>
            <a:r>
              <a:rPr lang="en-US" altLang="es-CR" sz="2400" dirty="0" err="1"/>
              <a:t>adquisiciones</a:t>
            </a:r>
            <a:r>
              <a:rPr lang="en-US" altLang="es-CR" sz="2400" dirty="0"/>
              <a:t>, </a:t>
            </a:r>
            <a:r>
              <a:rPr lang="en-US" altLang="es-CR" sz="2400" dirty="0" err="1"/>
              <a:t>excepto</a:t>
            </a:r>
            <a:r>
              <a:rPr lang="en-US" altLang="es-CR" sz="2400" dirty="0"/>
              <a:t> s </a:t>
            </a:r>
            <a:r>
              <a:rPr lang="en-US" altLang="es-CR" sz="2400" dirty="0" err="1"/>
              <a:t>conferencias</a:t>
            </a:r>
            <a:r>
              <a:rPr lang="en-US" altLang="es-CR" sz="2400" dirty="0"/>
              <a:t> de </a:t>
            </a:r>
            <a:r>
              <a:rPr lang="en-US" altLang="es-CR" sz="2400" dirty="0" err="1"/>
              <a:t>oferentes</a:t>
            </a:r>
            <a:r>
              <a:rPr lang="en-US" altLang="es-CR" sz="2400" dirty="0"/>
              <a:t> </a:t>
            </a:r>
            <a:r>
              <a:rPr lang="en-US" altLang="es-CR" sz="2400" dirty="0" err="1"/>
              <a:t>que</a:t>
            </a:r>
            <a:r>
              <a:rPr lang="en-US" altLang="es-CR" sz="2400" dirty="0"/>
              <a:t> </a:t>
            </a:r>
            <a:r>
              <a:rPr lang="en-US" altLang="es-CR" sz="2400" dirty="0" err="1"/>
              <a:t>es</a:t>
            </a:r>
            <a:r>
              <a:rPr lang="en-US" altLang="es-CR" sz="2400" dirty="0"/>
              <a:t> parte de </a:t>
            </a:r>
            <a:r>
              <a:rPr lang="en-US" altLang="es-CR" sz="2400" dirty="0" err="1"/>
              <a:t>las</a:t>
            </a:r>
            <a:r>
              <a:rPr lang="en-US" altLang="es-CR" sz="2400" dirty="0"/>
              <a:t> </a:t>
            </a:r>
            <a:r>
              <a:rPr lang="en-US" altLang="es-CR" sz="2400" dirty="0" err="1"/>
              <a:t>herramientas</a:t>
            </a:r>
            <a:r>
              <a:rPr lang="en-US" altLang="es-CR" sz="2400" dirty="0"/>
              <a:t> y </a:t>
            </a:r>
            <a:r>
              <a:rPr lang="en-US" altLang="es-CR" sz="2400" dirty="0" err="1"/>
              <a:t>técnicas</a:t>
            </a:r>
            <a:r>
              <a:rPr lang="en-US" altLang="es-CR" sz="2400" dirty="0"/>
              <a:t> de </a:t>
            </a:r>
            <a:r>
              <a:rPr lang="en-US" altLang="es-CR" sz="2400" dirty="0" err="1"/>
              <a:t>este</a:t>
            </a:r>
            <a:r>
              <a:rPr lang="en-US" altLang="es-CR" sz="2400" dirty="0"/>
              <a:t> </a:t>
            </a:r>
            <a:r>
              <a:rPr lang="en-US" altLang="es-CR" sz="2400" dirty="0" err="1"/>
              <a:t>proceso</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193664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Las siguientes opciones son todas SALIDAS del proceso validar el alcance, EXCEPTO:</a:t>
            </a:r>
          </a:p>
          <a:p>
            <a:pPr marL="457200" indent="-457200" algn="just">
              <a:spcBef>
                <a:spcPct val="0"/>
              </a:spcBef>
              <a:buFont typeface="+mj-lt"/>
              <a:buAutoNum type="alphaUcPeriod"/>
            </a:pPr>
            <a:r>
              <a:rPr lang="en-US" altLang="es-CR" sz="2400" dirty="0" err="1"/>
              <a:t>Entregables</a:t>
            </a:r>
            <a:r>
              <a:rPr lang="en-US" altLang="es-CR" sz="2400" dirty="0"/>
              <a:t> </a:t>
            </a:r>
            <a:r>
              <a:rPr lang="en-US" altLang="es-CR" sz="2400" dirty="0" err="1"/>
              <a:t>aceptados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Inspección</a:t>
            </a:r>
            <a:r>
              <a:rPr lang="en-US" altLang="es-CR" sz="2400" dirty="0"/>
              <a:t>.</a:t>
            </a:r>
            <a:endParaRPr lang="es-CR" altLang="es-CR" sz="2400" dirty="0"/>
          </a:p>
          <a:p>
            <a:pPr marL="457200" indent="-457200" algn="just">
              <a:spcBef>
                <a:spcPct val="0"/>
              </a:spcBef>
              <a:buFont typeface="+mj-lt"/>
              <a:buAutoNum type="alphaUcPeriod"/>
            </a:pPr>
            <a:r>
              <a:rPr lang="en-US" altLang="es-CR" sz="2400" dirty="0"/>
              <a:t>Solicitudes de </a:t>
            </a:r>
            <a:r>
              <a:rPr lang="en-US" altLang="es-CR" sz="2400" dirty="0" err="1"/>
              <a:t>cambios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Información</a:t>
            </a:r>
            <a:r>
              <a:rPr lang="en-US" altLang="es-CR" sz="2400" dirty="0"/>
              <a:t> </a:t>
            </a:r>
            <a:r>
              <a:rPr lang="en-US" altLang="es-CR" sz="2400" dirty="0" err="1"/>
              <a:t>sobre</a:t>
            </a:r>
            <a:r>
              <a:rPr lang="en-US" altLang="es-CR" sz="2400" dirty="0"/>
              <a:t> el </a:t>
            </a:r>
            <a:r>
              <a:rPr lang="en-US" altLang="es-CR" sz="2400" dirty="0" err="1"/>
              <a:t>desempeño</a:t>
            </a:r>
            <a:r>
              <a:rPr lang="en-US" altLang="es-CR" sz="2400" dirty="0"/>
              <a:t> del </a:t>
            </a:r>
            <a:r>
              <a:rPr lang="en-US" altLang="es-CR" sz="2400" dirty="0" err="1"/>
              <a:t>trabajo</a:t>
            </a:r>
            <a:r>
              <a:rPr lang="en-US" altLang="es-CR" sz="2400" dirty="0"/>
              <a:t>.</a:t>
            </a:r>
            <a:endParaRPr lang="es-CR" altLang="es-CR" sz="2400" dirty="0"/>
          </a:p>
          <a:p>
            <a:pPr algn="just">
              <a:spcBef>
                <a:spcPct val="0"/>
              </a:spcBef>
              <a:buFontTx/>
              <a:buNone/>
            </a:pPr>
            <a:r>
              <a:rPr lang="en-US" altLang="es-CR" sz="2400" b="1" dirty="0" err="1"/>
              <a:t>Retroalimentación</a:t>
            </a:r>
            <a:r>
              <a:rPr lang="en-US" altLang="es-CR" sz="2400" b="1" dirty="0"/>
              <a:t>:</a:t>
            </a:r>
            <a:r>
              <a:rPr lang="en-US" altLang="es-CR" sz="2400" dirty="0"/>
              <a:t> </a:t>
            </a:r>
            <a:r>
              <a:rPr lang="en-US" altLang="es-CR" sz="2400" dirty="0" err="1"/>
              <a:t>Todas</a:t>
            </a:r>
            <a:r>
              <a:rPr lang="en-US" altLang="es-CR" sz="2400" dirty="0"/>
              <a:t> </a:t>
            </a:r>
            <a:r>
              <a:rPr lang="en-US" altLang="es-CR" sz="2400" dirty="0" err="1"/>
              <a:t>las</a:t>
            </a:r>
            <a:r>
              <a:rPr lang="en-US" altLang="es-CR" sz="2400" dirty="0"/>
              <a:t> </a:t>
            </a:r>
            <a:r>
              <a:rPr lang="en-US" altLang="es-CR" sz="2400" dirty="0" err="1"/>
              <a:t>opciones</a:t>
            </a:r>
            <a:r>
              <a:rPr lang="en-US" altLang="es-CR" sz="2400" dirty="0"/>
              <a:t> son </a:t>
            </a:r>
            <a:r>
              <a:rPr lang="en-US" altLang="es-CR" sz="2400" dirty="0" err="1"/>
              <a:t>salidas</a:t>
            </a:r>
            <a:r>
              <a:rPr lang="en-US" altLang="es-CR" sz="2400" dirty="0"/>
              <a:t> del </a:t>
            </a:r>
            <a:r>
              <a:rPr lang="en-US" altLang="es-CR" sz="2400" dirty="0" err="1"/>
              <a:t>proceso</a:t>
            </a:r>
            <a:r>
              <a:rPr lang="en-US" altLang="es-CR" sz="2400" dirty="0"/>
              <a:t> </a:t>
            </a:r>
            <a:r>
              <a:rPr lang="en-US" altLang="es-CR" sz="2400" dirty="0" err="1"/>
              <a:t>validar</a:t>
            </a:r>
            <a:r>
              <a:rPr lang="en-US" altLang="es-CR" sz="2400" dirty="0"/>
              <a:t> el </a:t>
            </a:r>
            <a:r>
              <a:rPr lang="en-US" altLang="es-CR" sz="2400" dirty="0" err="1"/>
              <a:t>alcance</a:t>
            </a:r>
            <a:r>
              <a:rPr lang="en-US" altLang="es-CR" sz="2400" dirty="0"/>
              <a:t>, </a:t>
            </a:r>
            <a:r>
              <a:rPr lang="en-US" altLang="es-CR" sz="2400" dirty="0" err="1"/>
              <a:t>excepto</a:t>
            </a:r>
            <a:r>
              <a:rPr lang="en-US" altLang="es-CR" sz="2400" dirty="0"/>
              <a:t> la </a:t>
            </a:r>
            <a:r>
              <a:rPr lang="en-US" altLang="es-CR" sz="2400" dirty="0" err="1"/>
              <a:t>inspección</a:t>
            </a:r>
            <a:r>
              <a:rPr lang="en-US" altLang="es-CR" sz="2400" dirty="0"/>
              <a:t> </a:t>
            </a:r>
            <a:r>
              <a:rPr lang="en-US" altLang="es-CR" sz="2400" dirty="0" err="1"/>
              <a:t>que</a:t>
            </a:r>
            <a:r>
              <a:rPr lang="en-US" altLang="es-CR" sz="2400" dirty="0"/>
              <a:t> </a:t>
            </a:r>
            <a:r>
              <a:rPr lang="en-US" altLang="es-CR" sz="2400" dirty="0" err="1"/>
              <a:t>es</a:t>
            </a:r>
            <a:r>
              <a:rPr lang="en-US" altLang="es-CR" sz="2400" dirty="0"/>
              <a:t> parte de </a:t>
            </a:r>
            <a:r>
              <a:rPr lang="en-US" altLang="es-CR" sz="2400" dirty="0" err="1"/>
              <a:t>las</a:t>
            </a:r>
            <a:r>
              <a:rPr lang="en-US" altLang="es-CR" sz="2400" dirty="0"/>
              <a:t> </a:t>
            </a:r>
            <a:r>
              <a:rPr lang="en-US" altLang="es-CR" sz="2400" dirty="0" err="1"/>
              <a:t>herramientas</a:t>
            </a:r>
            <a:r>
              <a:rPr lang="en-US" altLang="es-CR" sz="2400" dirty="0"/>
              <a:t> y </a:t>
            </a:r>
            <a:r>
              <a:rPr lang="en-US" altLang="es-CR" sz="2400" dirty="0" err="1"/>
              <a:t>técnicas</a:t>
            </a:r>
            <a:r>
              <a:rPr lang="en-US" altLang="es-CR" sz="2400" dirty="0"/>
              <a:t> de </a:t>
            </a:r>
            <a:r>
              <a:rPr lang="en-US" altLang="es-CR" sz="2400" dirty="0" err="1"/>
              <a:t>este</a:t>
            </a:r>
            <a:r>
              <a:rPr lang="en-US" altLang="es-CR" sz="2400" dirty="0"/>
              <a:t> </a:t>
            </a:r>
            <a:r>
              <a:rPr lang="en-US" altLang="es-CR" sz="2400" dirty="0" err="1"/>
              <a:t>proceso</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590508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n-US" altLang="es-CR" sz="2400" dirty="0"/>
              <a:t>¿</a:t>
            </a:r>
            <a:r>
              <a:rPr lang="en-US" altLang="es-CR" sz="2400" dirty="0" err="1"/>
              <a:t>Cuál</a:t>
            </a:r>
            <a:r>
              <a:rPr lang="en-US" altLang="es-CR" sz="2400" dirty="0"/>
              <a:t> de </a:t>
            </a:r>
            <a:r>
              <a:rPr lang="en-US" altLang="es-CR" sz="2400" dirty="0" err="1"/>
              <a:t>las</a:t>
            </a:r>
            <a:r>
              <a:rPr lang="en-US" altLang="es-CR" sz="2400" dirty="0"/>
              <a:t> </a:t>
            </a:r>
            <a:r>
              <a:rPr lang="en-US" altLang="es-CR" sz="2400" dirty="0" err="1"/>
              <a:t>siguientes</a:t>
            </a:r>
            <a:r>
              <a:rPr lang="en-US" altLang="es-CR" sz="2400" dirty="0"/>
              <a:t> </a:t>
            </a:r>
            <a:r>
              <a:rPr lang="en-US" altLang="es-CR" sz="2400" dirty="0" err="1"/>
              <a:t>opciones</a:t>
            </a:r>
            <a:r>
              <a:rPr lang="en-US" altLang="es-CR" sz="2400" dirty="0"/>
              <a:t> NO </a:t>
            </a:r>
            <a:r>
              <a:rPr lang="en-US" altLang="es-CR" sz="2400" dirty="0" err="1"/>
              <a:t>es</a:t>
            </a:r>
            <a:r>
              <a:rPr lang="en-US" altLang="es-CR" sz="2400" dirty="0"/>
              <a:t> un </a:t>
            </a:r>
            <a:r>
              <a:rPr lang="en-US" altLang="es-CR" sz="2400" dirty="0" err="1"/>
              <a:t>ejemplo</a:t>
            </a:r>
            <a:r>
              <a:rPr lang="en-US" altLang="es-CR" sz="2400" dirty="0"/>
              <a:t> de </a:t>
            </a:r>
            <a:r>
              <a:rPr lang="en-US" altLang="es-CR" sz="2400" dirty="0" err="1"/>
              <a:t>posibles</a:t>
            </a:r>
            <a:r>
              <a:rPr lang="en-US" altLang="es-CR" sz="2400" dirty="0"/>
              <a:t> HERRAMIENTAS Y TÉCNICAS del </a:t>
            </a:r>
            <a:r>
              <a:rPr lang="en-US" altLang="es-CR" sz="2400" dirty="0" err="1"/>
              <a:t>proceso</a:t>
            </a:r>
            <a:r>
              <a:rPr lang="en-US" altLang="es-CR" sz="2400" dirty="0"/>
              <a:t> </a:t>
            </a:r>
            <a:r>
              <a:rPr lang="en-US" altLang="es-CR" sz="2400" dirty="0" err="1"/>
              <a:t>cerrar</a:t>
            </a:r>
            <a:r>
              <a:rPr lang="en-US" altLang="es-CR" sz="2400" dirty="0"/>
              <a:t> el </a:t>
            </a:r>
            <a:r>
              <a:rPr lang="en-US" altLang="es-CR" sz="2400" dirty="0" err="1"/>
              <a:t>proyecto</a:t>
            </a:r>
            <a:r>
              <a:rPr lang="en-US" altLang="es-CR" sz="2400" dirty="0"/>
              <a:t> o </a:t>
            </a:r>
            <a:r>
              <a:rPr lang="en-US" altLang="es-CR" sz="2400" dirty="0" err="1"/>
              <a:t>fase</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Análisis</a:t>
            </a:r>
            <a:r>
              <a:rPr lang="en-US" altLang="es-CR" sz="2400" dirty="0"/>
              <a:t> de </a:t>
            </a:r>
            <a:r>
              <a:rPr lang="en-US" altLang="es-CR" sz="2400" dirty="0" err="1"/>
              <a:t>tendencias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Reuniones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Entregables</a:t>
            </a:r>
            <a:r>
              <a:rPr lang="en-US" altLang="es-CR" sz="2400" dirty="0"/>
              <a:t> </a:t>
            </a:r>
            <a:r>
              <a:rPr lang="en-US" altLang="es-CR" sz="2400" dirty="0" err="1"/>
              <a:t>aceptados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Técnicas</a:t>
            </a:r>
            <a:r>
              <a:rPr lang="en-US" altLang="es-CR" sz="2400" dirty="0"/>
              <a:t> </a:t>
            </a:r>
            <a:r>
              <a:rPr lang="en-US" altLang="es-CR" sz="2400" dirty="0" err="1"/>
              <a:t>analíticas</a:t>
            </a:r>
            <a:r>
              <a:rPr lang="en-US" altLang="es-CR" sz="2400" dirty="0"/>
              <a:t>.</a:t>
            </a:r>
            <a:endParaRPr lang="es-CR" altLang="es-CR" sz="2400" dirty="0"/>
          </a:p>
          <a:p>
            <a:pPr algn="just">
              <a:spcBef>
                <a:spcPct val="0"/>
              </a:spcBef>
              <a:buFontTx/>
              <a:buNone/>
            </a:pPr>
            <a:r>
              <a:rPr lang="en-US" altLang="es-CR" sz="2400" b="1" dirty="0" err="1"/>
              <a:t>Retroalimentación</a:t>
            </a:r>
            <a:r>
              <a:rPr lang="en-US" altLang="es-CR" sz="2400" b="1" dirty="0"/>
              <a:t>:</a:t>
            </a:r>
            <a:r>
              <a:rPr lang="en-US" altLang="es-CR" sz="2400" dirty="0"/>
              <a:t> </a:t>
            </a:r>
            <a:r>
              <a:rPr lang="en-US" altLang="es-CR" sz="2400" dirty="0" err="1"/>
              <a:t>Todas</a:t>
            </a:r>
            <a:r>
              <a:rPr lang="en-US" altLang="es-CR" sz="2400" dirty="0"/>
              <a:t> </a:t>
            </a:r>
            <a:r>
              <a:rPr lang="en-US" altLang="es-CR" sz="2400" dirty="0" err="1"/>
              <a:t>las</a:t>
            </a:r>
            <a:r>
              <a:rPr lang="en-US" altLang="es-CR" sz="2400" dirty="0"/>
              <a:t> </a:t>
            </a:r>
            <a:r>
              <a:rPr lang="en-US" altLang="es-CR" sz="2400" dirty="0" err="1"/>
              <a:t>opciones</a:t>
            </a:r>
            <a:r>
              <a:rPr lang="en-US" altLang="es-CR" sz="2400" dirty="0"/>
              <a:t> son </a:t>
            </a:r>
            <a:r>
              <a:rPr lang="en-US" altLang="es-CR" sz="2400" dirty="0" err="1"/>
              <a:t>herramientas</a:t>
            </a:r>
            <a:r>
              <a:rPr lang="en-US" altLang="es-CR" sz="2400" dirty="0"/>
              <a:t> y </a:t>
            </a:r>
            <a:r>
              <a:rPr lang="en-US" altLang="es-CR" sz="2400" dirty="0" err="1"/>
              <a:t>técnicas</a:t>
            </a:r>
            <a:r>
              <a:rPr lang="en-US" altLang="es-CR" sz="2400" dirty="0"/>
              <a:t> del </a:t>
            </a:r>
            <a:r>
              <a:rPr lang="en-US" altLang="es-CR" sz="2400" dirty="0" err="1"/>
              <a:t>proceso</a:t>
            </a:r>
            <a:r>
              <a:rPr lang="en-US" altLang="es-CR" sz="2400" dirty="0"/>
              <a:t> </a:t>
            </a:r>
            <a:r>
              <a:rPr lang="en-US" altLang="es-CR" sz="2400" dirty="0" err="1"/>
              <a:t>cerrar</a:t>
            </a:r>
            <a:r>
              <a:rPr lang="en-US" altLang="es-CR" sz="2400" dirty="0"/>
              <a:t> el </a:t>
            </a:r>
            <a:r>
              <a:rPr lang="en-US" altLang="es-CR" sz="2400" dirty="0" err="1"/>
              <a:t>proyecto</a:t>
            </a:r>
            <a:r>
              <a:rPr lang="en-US" altLang="es-CR" sz="2400" dirty="0"/>
              <a:t> o </a:t>
            </a:r>
            <a:r>
              <a:rPr lang="en-US" altLang="es-CR" sz="2400" dirty="0" err="1"/>
              <a:t>fase</a:t>
            </a:r>
            <a:r>
              <a:rPr lang="en-US" altLang="es-CR" sz="2400" dirty="0"/>
              <a:t>, </a:t>
            </a:r>
            <a:r>
              <a:rPr lang="en-US" altLang="es-CR" sz="2400" dirty="0" err="1"/>
              <a:t>excepto</a:t>
            </a:r>
            <a:r>
              <a:rPr lang="en-US" altLang="es-CR" sz="2400" dirty="0"/>
              <a:t> </a:t>
            </a:r>
            <a:r>
              <a:rPr lang="en-US" altLang="es-CR" sz="2400" dirty="0" err="1"/>
              <a:t>las</a:t>
            </a:r>
            <a:r>
              <a:rPr lang="en-US" altLang="es-CR" sz="2400" dirty="0"/>
              <a:t> </a:t>
            </a:r>
            <a:r>
              <a:rPr lang="en-US" altLang="es-CR" sz="2400" dirty="0" err="1"/>
              <a:t>métricas</a:t>
            </a:r>
            <a:r>
              <a:rPr lang="en-US" altLang="es-CR" sz="2400" dirty="0"/>
              <a:t> de la </a:t>
            </a:r>
            <a:r>
              <a:rPr lang="en-US" altLang="es-CR" sz="2400" dirty="0" err="1"/>
              <a:t>calidad</a:t>
            </a:r>
            <a:r>
              <a:rPr lang="en-US" altLang="es-CR" sz="2400" dirty="0"/>
              <a:t>, </a:t>
            </a:r>
            <a:r>
              <a:rPr lang="en-US" altLang="es-CR" sz="2400" dirty="0" err="1"/>
              <a:t>que</a:t>
            </a:r>
            <a:r>
              <a:rPr lang="en-US" altLang="es-CR" sz="2400" dirty="0"/>
              <a:t> son </a:t>
            </a:r>
            <a:r>
              <a:rPr lang="en-US" altLang="es-CR" sz="2400" dirty="0" err="1"/>
              <a:t>una</a:t>
            </a:r>
            <a:r>
              <a:rPr lang="en-US" altLang="es-CR" sz="2400" dirty="0"/>
              <a:t> </a:t>
            </a:r>
            <a:r>
              <a:rPr lang="en-US" altLang="es-CR" sz="2400" dirty="0" err="1"/>
              <a:t>entrada</a:t>
            </a:r>
            <a:r>
              <a:rPr lang="en-US" altLang="es-CR" sz="2400" dirty="0"/>
              <a:t> a </a:t>
            </a:r>
            <a:r>
              <a:rPr lang="en-US" altLang="es-CR" sz="2400" dirty="0" err="1"/>
              <a:t>este</a:t>
            </a:r>
            <a:r>
              <a:rPr lang="en-US" altLang="es-CR" sz="2400" dirty="0"/>
              <a:t> </a:t>
            </a:r>
            <a:r>
              <a:rPr lang="en-US" altLang="es-CR" sz="2400" dirty="0" err="1"/>
              <a:t>proceso</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28757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5563" y="2420938"/>
            <a:ext cx="8567737" cy="1470025"/>
          </a:xfrm>
        </p:spPr>
        <p:txBody>
          <a:bodyPr>
            <a:normAutofit fontScale="90000"/>
          </a:bodyPr>
          <a:lstStyle/>
          <a:p>
            <a:pPr>
              <a:defRPr/>
            </a:pPr>
            <a:r>
              <a:rPr lang="es-CR" b="1" dirty="0" smtClean="0"/>
              <a:t>¿Cuánto dura la validez de la certificación del CAPM?</a:t>
            </a:r>
            <a:br>
              <a:rPr lang="es-CR" b="1" dirty="0" smtClean="0"/>
            </a:br>
            <a:endParaRPr lang="es-CR" b="1" dirty="0"/>
          </a:p>
        </p:txBody>
      </p:sp>
      <p:sp>
        <p:nvSpPr>
          <p:cNvPr id="10243" name="1 Título"/>
          <p:cNvSpPr txBox="1">
            <a:spLocks/>
          </p:cNvSpPr>
          <p:nvPr/>
        </p:nvSpPr>
        <p:spPr bwMode="auto">
          <a:xfrm>
            <a:off x="436563" y="4092575"/>
            <a:ext cx="820896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R" altLang="es-CR" sz="2800">
                <a:latin typeface="Calibri" pitchFamily="34" charset="0"/>
              </a:rPr>
              <a:t>Dura 5 años al término de los cuales hay que volver a tomar otro examen cuyos costos son igual al del primero.</a:t>
            </a:r>
          </a:p>
          <a:p>
            <a:pPr algn="just" eaLnBrk="1" hangingPunct="1"/>
            <a:endParaRPr lang="es-CR" altLang="es-CR" sz="2800">
              <a:latin typeface="Calibri" pitchFamily="34" charset="0"/>
            </a:endParaRPr>
          </a:p>
          <a:p>
            <a:pPr algn="just" eaLnBrk="1" hangingPunct="1"/>
            <a:endParaRPr lang="es-CR" altLang="es-CR" sz="2800">
              <a:latin typeface="Calibri" pitchFamily="34" charset="0"/>
            </a:endParaRPr>
          </a:p>
        </p:txBody>
      </p:sp>
      <p:sp>
        <p:nvSpPr>
          <p:cNvPr id="10244" name="1 Título"/>
          <p:cNvSpPr txBox="1">
            <a:spLocks/>
          </p:cNvSpPr>
          <p:nvPr/>
        </p:nvSpPr>
        <p:spPr bwMode="auto">
          <a:xfrm>
            <a:off x="565150" y="45085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es-CR" altLang="es-CR" sz="2800">
              <a:latin typeface="Calibri"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las siguientes opciones NO es un ejemplo de posibles HERRAMIENTAS Y TÉCNICAS del proceso estimar la duración de las actividades?</a:t>
            </a:r>
          </a:p>
          <a:p>
            <a:pPr marL="457200" indent="-457200" algn="just">
              <a:spcBef>
                <a:spcPct val="0"/>
              </a:spcBef>
              <a:buFont typeface="+mj-lt"/>
              <a:buAutoNum type="alphaUcPeriod"/>
            </a:pPr>
            <a:r>
              <a:rPr lang="en-US" altLang="es-CR" sz="2400" dirty="0" err="1"/>
              <a:t>Estimación</a:t>
            </a:r>
            <a:r>
              <a:rPr lang="en-US" altLang="es-CR" sz="2400" dirty="0"/>
              <a:t> </a:t>
            </a:r>
            <a:r>
              <a:rPr lang="en-US" altLang="es-CR" sz="2400" dirty="0" err="1"/>
              <a:t>análoga</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Estimación</a:t>
            </a:r>
            <a:r>
              <a:rPr lang="en-US" altLang="es-CR" sz="2400" dirty="0"/>
              <a:t> </a:t>
            </a:r>
            <a:r>
              <a:rPr lang="en-US" altLang="es-CR" sz="2400" dirty="0" err="1"/>
              <a:t>paramétrica</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Estimación</a:t>
            </a:r>
            <a:r>
              <a:rPr lang="en-US" altLang="es-CR" sz="2400" dirty="0"/>
              <a:t> </a:t>
            </a:r>
            <a:r>
              <a:rPr lang="en-US" altLang="es-CR" sz="2400" dirty="0" err="1" smtClean="0"/>
              <a:t>ascendente</a:t>
            </a:r>
            <a:r>
              <a:rPr lang="en-US" altLang="es-CR" sz="2400" dirty="0" smtClean="0"/>
              <a:t>.</a:t>
            </a:r>
            <a:endParaRPr lang="es-CR" altLang="es-CR" sz="2400" dirty="0"/>
          </a:p>
          <a:p>
            <a:pPr marL="457200" indent="-457200" algn="just">
              <a:spcBef>
                <a:spcPct val="0"/>
              </a:spcBef>
              <a:buFont typeface="+mj-lt"/>
              <a:buAutoNum type="alphaUcPeriod"/>
            </a:pPr>
            <a:r>
              <a:rPr lang="en-US" altLang="es-CR" sz="2400" dirty="0" err="1"/>
              <a:t>Estimación</a:t>
            </a:r>
            <a:r>
              <a:rPr lang="en-US" altLang="es-CR" sz="2400" dirty="0"/>
              <a:t> de </a:t>
            </a:r>
            <a:r>
              <a:rPr lang="en-US" altLang="es-CR" sz="2400" dirty="0" err="1"/>
              <a:t>tres</a:t>
            </a:r>
            <a:r>
              <a:rPr lang="en-US" altLang="es-CR" sz="2400" dirty="0"/>
              <a:t> </a:t>
            </a:r>
            <a:r>
              <a:rPr lang="en-US" altLang="es-CR" sz="2400" dirty="0" err="1"/>
              <a:t>puntos</a:t>
            </a:r>
            <a:r>
              <a:rPr lang="en-US" altLang="es-CR" sz="2400" dirty="0"/>
              <a:t>.</a:t>
            </a:r>
            <a:endParaRPr lang="es-CR" altLang="es-CR" sz="2400" dirty="0"/>
          </a:p>
          <a:p>
            <a:pPr algn="just">
              <a:spcBef>
                <a:spcPct val="0"/>
              </a:spcBef>
              <a:buFontTx/>
              <a:buNone/>
            </a:pPr>
            <a:r>
              <a:rPr lang="en-US" altLang="es-CR" sz="2400" b="1" dirty="0" err="1"/>
              <a:t>Retroalimentación</a:t>
            </a:r>
            <a:r>
              <a:rPr lang="en-US" altLang="es-CR" sz="2400" b="1" dirty="0"/>
              <a:t>:</a:t>
            </a:r>
            <a:r>
              <a:rPr lang="en-US" altLang="es-CR" sz="2400" dirty="0"/>
              <a:t> </a:t>
            </a:r>
            <a:r>
              <a:rPr lang="en-US" altLang="es-CR" sz="2400" dirty="0" err="1"/>
              <a:t>Todas</a:t>
            </a:r>
            <a:r>
              <a:rPr lang="en-US" altLang="es-CR" sz="2400" dirty="0"/>
              <a:t> </a:t>
            </a:r>
            <a:r>
              <a:rPr lang="en-US" altLang="es-CR" sz="2400" dirty="0" err="1"/>
              <a:t>las</a:t>
            </a:r>
            <a:r>
              <a:rPr lang="en-US" altLang="es-CR" sz="2400" dirty="0"/>
              <a:t> </a:t>
            </a:r>
            <a:r>
              <a:rPr lang="en-US" altLang="es-CR" sz="2400" dirty="0" err="1"/>
              <a:t>opciones</a:t>
            </a:r>
            <a:r>
              <a:rPr lang="en-US" altLang="es-CR" sz="2400" dirty="0"/>
              <a:t> son </a:t>
            </a:r>
            <a:r>
              <a:rPr lang="en-US" altLang="es-CR" sz="2400" dirty="0" err="1"/>
              <a:t>herramientas</a:t>
            </a:r>
            <a:r>
              <a:rPr lang="en-US" altLang="es-CR" sz="2400" dirty="0"/>
              <a:t> y </a:t>
            </a:r>
            <a:r>
              <a:rPr lang="en-US" altLang="es-CR" sz="2400" dirty="0" err="1"/>
              <a:t>técnicas</a:t>
            </a:r>
            <a:r>
              <a:rPr lang="en-US" altLang="es-CR" sz="2400" dirty="0"/>
              <a:t> del </a:t>
            </a:r>
            <a:r>
              <a:rPr lang="en-US" altLang="es-CR" sz="2400" dirty="0" err="1"/>
              <a:t>proceso</a:t>
            </a:r>
            <a:r>
              <a:rPr lang="en-US" altLang="es-CR" sz="2400" dirty="0"/>
              <a:t> </a:t>
            </a:r>
            <a:r>
              <a:rPr lang="en-US" altLang="es-CR" sz="2400" dirty="0" err="1"/>
              <a:t>estimar</a:t>
            </a:r>
            <a:r>
              <a:rPr lang="en-US" altLang="es-CR" sz="2400" dirty="0"/>
              <a:t> la </a:t>
            </a:r>
            <a:r>
              <a:rPr lang="en-US" altLang="es-CR" sz="2400" dirty="0" err="1"/>
              <a:t>duración</a:t>
            </a:r>
            <a:r>
              <a:rPr lang="en-US" altLang="es-CR" sz="2400" dirty="0"/>
              <a:t> de </a:t>
            </a:r>
            <a:r>
              <a:rPr lang="en-US" altLang="es-CR" sz="2400" dirty="0" err="1"/>
              <a:t>las</a:t>
            </a:r>
            <a:r>
              <a:rPr lang="en-US" altLang="es-CR" sz="2400" dirty="0"/>
              <a:t> </a:t>
            </a:r>
            <a:r>
              <a:rPr lang="en-US" altLang="es-CR" sz="2400" dirty="0" err="1"/>
              <a:t>actividades</a:t>
            </a:r>
            <a:r>
              <a:rPr lang="en-US" altLang="es-CR" sz="2400" dirty="0"/>
              <a:t>, </a:t>
            </a:r>
            <a:r>
              <a:rPr lang="en-US" altLang="es-CR" sz="2400" dirty="0" err="1"/>
              <a:t>excepto</a:t>
            </a:r>
            <a:r>
              <a:rPr lang="en-US" altLang="es-CR" sz="2400" dirty="0"/>
              <a:t> la </a:t>
            </a:r>
            <a:r>
              <a:rPr lang="en-US" altLang="es-CR" sz="2400" dirty="0" err="1"/>
              <a:t>estimación</a:t>
            </a:r>
            <a:r>
              <a:rPr lang="en-US" altLang="es-CR" sz="2400" dirty="0"/>
              <a:t> </a:t>
            </a:r>
            <a:r>
              <a:rPr lang="en-US" altLang="es-CR" sz="2400" dirty="0" err="1"/>
              <a:t>ascendente</a:t>
            </a:r>
            <a:r>
              <a:rPr lang="en-US" altLang="es-CR" sz="2400" dirty="0"/>
              <a:t>, </a:t>
            </a:r>
            <a:r>
              <a:rPr lang="en-US" altLang="es-CR" sz="2400" dirty="0" err="1"/>
              <a:t>que</a:t>
            </a:r>
            <a:r>
              <a:rPr lang="en-US" altLang="es-CR" sz="2400" dirty="0"/>
              <a:t> </a:t>
            </a:r>
            <a:r>
              <a:rPr lang="en-US" altLang="es-CR" sz="2400" dirty="0" err="1"/>
              <a:t>forman</a:t>
            </a:r>
            <a:r>
              <a:rPr lang="en-US" altLang="es-CR" sz="2400" dirty="0"/>
              <a:t> parte de </a:t>
            </a:r>
            <a:r>
              <a:rPr lang="en-US" altLang="es-CR" sz="2400" dirty="0" err="1"/>
              <a:t>las</a:t>
            </a:r>
            <a:r>
              <a:rPr lang="en-US" altLang="es-CR" sz="2400" dirty="0"/>
              <a:t> </a:t>
            </a:r>
            <a:r>
              <a:rPr lang="en-US" altLang="es-CR" sz="2400" dirty="0" err="1"/>
              <a:t>herramientas</a:t>
            </a:r>
            <a:r>
              <a:rPr lang="en-US" altLang="es-CR" sz="2400" dirty="0"/>
              <a:t> y </a:t>
            </a:r>
            <a:r>
              <a:rPr lang="en-US" altLang="es-CR" sz="2400" dirty="0" err="1"/>
              <a:t>técnicas</a:t>
            </a:r>
            <a:r>
              <a:rPr lang="en-US" altLang="es-CR" sz="2400" dirty="0"/>
              <a:t> del </a:t>
            </a:r>
            <a:r>
              <a:rPr lang="en-US" altLang="es-CR" sz="2400" dirty="0" err="1"/>
              <a:t>proceso</a:t>
            </a:r>
            <a:r>
              <a:rPr lang="en-US" altLang="es-CR" sz="2400" dirty="0"/>
              <a:t> </a:t>
            </a:r>
            <a:r>
              <a:rPr lang="en-US" altLang="es-CR" sz="2400" dirty="0" err="1"/>
              <a:t>estimar</a:t>
            </a:r>
            <a:r>
              <a:rPr lang="en-US" altLang="es-CR" sz="2400" dirty="0"/>
              <a:t> los </a:t>
            </a:r>
            <a:r>
              <a:rPr lang="en-US" altLang="es-CR" sz="2400" dirty="0" err="1"/>
              <a:t>costos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99378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las siguientes opciones son todas ENTRADAS al proceso planificar la gestión de la calidad?</a:t>
            </a:r>
          </a:p>
          <a:p>
            <a:pPr marL="457200" indent="-457200" algn="just">
              <a:spcBef>
                <a:spcPct val="0"/>
              </a:spcBef>
              <a:buFont typeface="+mj-lt"/>
              <a:buAutoNum type="alphaUcPeriod"/>
            </a:pPr>
            <a:r>
              <a:rPr lang="en-US" altLang="es-CR" sz="2400" dirty="0"/>
              <a:t>Plan </a:t>
            </a:r>
            <a:r>
              <a:rPr lang="en-US" altLang="es-CR" sz="2400" dirty="0" err="1"/>
              <a:t>para</a:t>
            </a:r>
            <a:r>
              <a:rPr lang="en-US" altLang="es-CR" sz="2400" dirty="0"/>
              <a:t> la </a:t>
            </a:r>
            <a:r>
              <a:rPr lang="en-US" altLang="es-CR" sz="2400" dirty="0" err="1"/>
              <a:t>dirección</a:t>
            </a:r>
            <a:r>
              <a:rPr lang="en-US" altLang="es-CR" sz="2400" dirty="0"/>
              <a:t> del </a:t>
            </a:r>
            <a:r>
              <a:rPr lang="en-US" altLang="es-CR" sz="2400" dirty="0" err="1"/>
              <a:t>proyecto</a:t>
            </a:r>
            <a:r>
              <a:rPr lang="en-US" altLang="es-CR" sz="2400" dirty="0"/>
              <a:t> y </a:t>
            </a:r>
            <a:r>
              <a:rPr lang="en-US" altLang="es-CR" sz="2400" dirty="0" err="1"/>
              <a:t>costo</a:t>
            </a:r>
            <a:r>
              <a:rPr lang="en-US" altLang="es-CR" sz="2400" dirty="0"/>
              <a:t> de la </a:t>
            </a:r>
            <a:r>
              <a:rPr lang="en-US" altLang="es-CR" sz="2400" dirty="0" err="1"/>
              <a:t>calidad</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Registro</a:t>
            </a:r>
            <a:r>
              <a:rPr lang="en-US" altLang="es-CR" sz="2400" dirty="0"/>
              <a:t> de </a:t>
            </a:r>
            <a:r>
              <a:rPr lang="en-US" altLang="es-CR" sz="2400" dirty="0" err="1"/>
              <a:t>interesados</a:t>
            </a:r>
            <a:r>
              <a:rPr lang="en-US" altLang="es-CR" sz="2400" dirty="0"/>
              <a:t> y </a:t>
            </a:r>
            <a:r>
              <a:rPr lang="en-US" altLang="es-CR" sz="2400" dirty="0" err="1"/>
              <a:t>diagramas</a:t>
            </a:r>
            <a:r>
              <a:rPr lang="en-US" altLang="es-CR" sz="2400" dirty="0"/>
              <a:t> de </a:t>
            </a:r>
            <a:r>
              <a:rPr lang="en-US" altLang="es-CR" sz="2400" dirty="0" err="1"/>
              <a:t>dispersión</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Registro</a:t>
            </a:r>
            <a:r>
              <a:rPr lang="en-US" altLang="es-CR" sz="2400" dirty="0"/>
              <a:t> de </a:t>
            </a:r>
            <a:r>
              <a:rPr lang="en-US" altLang="es-CR" sz="2400" dirty="0" err="1"/>
              <a:t>riesgos</a:t>
            </a:r>
            <a:r>
              <a:rPr lang="en-US" altLang="es-CR" sz="2400" dirty="0"/>
              <a:t> y </a:t>
            </a:r>
            <a:r>
              <a:rPr lang="en-US" altLang="es-CR" sz="2400" dirty="0" err="1"/>
              <a:t>documentación</a:t>
            </a:r>
            <a:r>
              <a:rPr lang="en-US" altLang="es-CR" sz="2400" dirty="0"/>
              <a:t> de </a:t>
            </a:r>
            <a:r>
              <a:rPr lang="en-US" altLang="es-CR" sz="2400" dirty="0" err="1"/>
              <a:t>requisitos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Regulaciones</a:t>
            </a:r>
            <a:r>
              <a:rPr lang="en-US" altLang="es-CR" sz="2400" dirty="0"/>
              <a:t> </a:t>
            </a:r>
            <a:r>
              <a:rPr lang="en-US" altLang="es-CR" sz="2400" dirty="0" err="1"/>
              <a:t>gubernamentales</a:t>
            </a:r>
            <a:r>
              <a:rPr lang="en-US" altLang="es-CR" sz="2400" dirty="0"/>
              <a:t> y </a:t>
            </a:r>
            <a:r>
              <a:rPr lang="en-US" altLang="es-CR" sz="2400" dirty="0" err="1"/>
              <a:t>listas</a:t>
            </a:r>
            <a:r>
              <a:rPr lang="en-US" altLang="es-CR" sz="2400" dirty="0"/>
              <a:t> de </a:t>
            </a:r>
            <a:r>
              <a:rPr lang="en-US" altLang="es-CR" sz="2400" dirty="0" err="1"/>
              <a:t>chequeo</a:t>
            </a:r>
            <a:r>
              <a:rPr lang="en-US" altLang="es-CR" sz="2400" dirty="0"/>
              <a:t>.</a:t>
            </a:r>
            <a:endParaRPr lang="es-CR" altLang="es-CR" sz="2400" dirty="0"/>
          </a:p>
          <a:p>
            <a:pPr algn="just">
              <a:spcBef>
                <a:spcPct val="0"/>
              </a:spcBef>
              <a:buFontTx/>
              <a:buNone/>
            </a:pPr>
            <a:r>
              <a:rPr lang="en-US" altLang="es-CR" sz="2400" b="1" dirty="0" err="1"/>
              <a:t>Retroalimentación</a:t>
            </a:r>
            <a:r>
              <a:rPr lang="en-US" altLang="es-CR" sz="2400" b="1" dirty="0"/>
              <a:t>:</a:t>
            </a:r>
            <a:r>
              <a:rPr lang="en-US" altLang="es-CR" sz="2400" dirty="0"/>
              <a:t> El plan </a:t>
            </a:r>
            <a:r>
              <a:rPr lang="en-US" altLang="es-CR" sz="2400" dirty="0" err="1"/>
              <a:t>para</a:t>
            </a:r>
            <a:r>
              <a:rPr lang="en-US" altLang="es-CR" sz="2400" dirty="0"/>
              <a:t> la </a:t>
            </a:r>
            <a:r>
              <a:rPr lang="en-US" altLang="es-CR" sz="2400" dirty="0" err="1"/>
              <a:t>dirección</a:t>
            </a:r>
            <a:r>
              <a:rPr lang="en-US" altLang="es-CR" sz="2400" dirty="0"/>
              <a:t> del </a:t>
            </a:r>
            <a:r>
              <a:rPr lang="en-US" altLang="es-CR" sz="2400" dirty="0" err="1"/>
              <a:t>proyecto</a:t>
            </a:r>
            <a:r>
              <a:rPr lang="en-US" altLang="es-CR" sz="2400" dirty="0"/>
              <a:t>, el </a:t>
            </a:r>
            <a:r>
              <a:rPr lang="en-US" altLang="es-CR" sz="2400" dirty="0" err="1"/>
              <a:t>registro</a:t>
            </a:r>
            <a:r>
              <a:rPr lang="en-US" altLang="es-CR" sz="2400" dirty="0"/>
              <a:t> de </a:t>
            </a:r>
            <a:r>
              <a:rPr lang="en-US" altLang="es-CR" sz="2400" dirty="0" err="1"/>
              <a:t>interesados</a:t>
            </a:r>
            <a:r>
              <a:rPr lang="en-US" altLang="es-CR" sz="2400" dirty="0"/>
              <a:t>, el </a:t>
            </a:r>
            <a:r>
              <a:rPr lang="en-US" altLang="es-CR" sz="2400" dirty="0" err="1"/>
              <a:t>registro</a:t>
            </a:r>
            <a:r>
              <a:rPr lang="en-US" altLang="es-CR" sz="2400" dirty="0"/>
              <a:t> de </a:t>
            </a:r>
            <a:r>
              <a:rPr lang="en-US" altLang="es-CR" sz="2400" dirty="0" err="1"/>
              <a:t>riesgos</a:t>
            </a:r>
            <a:r>
              <a:rPr lang="en-US" altLang="es-CR" sz="2400" dirty="0"/>
              <a:t>, la </a:t>
            </a:r>
            <a:r>
              <a:rPr lang="en-US" altLang="es-CR" sz="2400" dirty="0" err="1"/>
              <a:t>documentación</a:t>
            </a:r>
            <a:r>
              <a:rPr lang="en-US" altLang="es-CR" sz="2400" dirty="0"/>
              <a:t> de </a:t>
            </a:r>
            <a:r>
              <a:rPr lang="en-US" altLang="es-CR" sz="2400" dirty="0" err="1"/>
              <a:t>requisitos</a:t>
            </a:r>
            <a:r>
              <a:rPr lang="en-US" altLang="es-CR" sz="2400" dirty="0"/>
              <a:t> y </a:t>
            </a:r>
            <a:r>
              <a:rPr lang="en-US" altLang="es-CR" sz="2400" dirty="0" err="1"/>
              <a:t>las</a:t>
            </a:r>
            <a:r>
              <a:rPr lang="en-US" altLang="es-CR" sz="2400" dirty="0"/>
              <a:t> </a:t>
            </a:r>
            <a:r>
              <a:rPr lang="en-US" altLang="es-CR" sz="2400" dirty="0" err="1"/>
              <a:t>regulaciones</a:t>
            </a:r>
            <a:r>
              <a:rPr lang="en-US" altLang="es-CR" sz="2400" dirty="0"/>
              <a:t> </a:t>
            </a:r>
            <a:r>
              <a:rPr lang="en-US" altLang="es-CR" sz="2400" dirty="0" err="1"/>
              <a:t>gubernamentales</a:t>
            </a:r>
            <a:r>
              <a:rPr lang="en-US" altLang="es-CR" sz="2400" dirty="0"/>
              <a:t> son </a:t>
            </a:r>
            <a:r>
              <a:rPr lang="en-US" altLang="es-CR" sz="2400" dirty="0" err="1"/>
              <a:t>entradas</a:t>
            </a:r>
            <a:r>
              <a:rPr lang="en-US" altLang="es-CR" sz="2400" dirty="0"/>
              <a:t> al </a:t>
            </a:r>
            <a:r>
              <a:rPr lang="en-US" altLang="es-CR" sz="2400" dirty="0" err="1"/>
              <a:t>proceso</a:t>
            </a:r>
            <a:r>
              <a:rPr lang="en-US" altLang="es-CR" sz="2400" dirty="0"/>
              <a:t> de </a:t>
            </a:r>
            <a:r>
              <a:rPr lang="en-US" altLang="es-CR" sz="2400" dirty="0" err="1"/>
              <a:t>planificar</a:t>
            </a:r>
            <a:r>
              <a:rPr lang="en-US" altLang="es-CR" sz="2400" dirty="0"/>
              <a:t> la </a:t>
            </a:r>
            <a:r>
              <a:rPr lang="en-US" altLang="es-CR" sz="2400" dirty="0" err="1"/>
              <a:t>gestión</a:t>
            </a:r>
            <a:r>
              <a:rPr lang="en-US" altLang="es-CR" sz="2400" dirty="0"/>
              <a:t> de la </a:t>
            </a:r>
            <a:r>
              <a:rPr lang="en-US" altLang="es-CR" sz="2400" dirty="0" err="1"/>
              <a:t>calidad</a:t>
            </a:r>
            <a:r>
              <a:rPr lang="en-US" altLang="es-CR" sz="2400" dirty="0"/>
              <a:t>. El </a:t>
            </a:r>
            <a:r>
              <a:rPr lang="en-US" altLang="es-CR" sz="2400" dirty="0" err="1"/>
              <a:t>costo</a:t>
            </a:r>
            <a:r>
              <a:rPr lang="en-US" altLang="es-CR" sz="2400" dirty="0"/>
              <a:t> de la </a:t>
            </a:r>
            <a:r>
              <a:rPr lang="en-US" altLang="es-CR" sz="2400" dirty="0" err="1"/>
              <a:t>calidad</a:t>
            </a:r>
            <a:r>
              <a:rPr lang="en-US" altLang="es-CR" sz="2400" dirty="0"/>
              <a:t>, los </a:t>
            </a:r>
            <a:r>
              <a:rPr lang="en-US" altLang="es-CR" sz="2400" dirty="0" err="1"/>
              <a:t>diagramas</a:t>
            </a:r>
            <a:r>
              <a:rPr lang="en-US" altLang="es-CR" sz="2400" dirty="0"/>
              <a:t> de </a:t>
            </a:r>
            <a:r>
              <a:rPr lang="en-US" altLang="es-CR" sz="2400" dirty="0" err="1"/>
              <a:t>dispersión</a:t>
            </a:r>
            <a:r>
              <a:rPr lang="en-US" altLang="es-CR" sz="2400" dirty="0"/>
              <a:t> y </a:t>
            </a:r>
            <a:r>
              <a:rPr lang="en-US" altLang="es-CR" sz="2400" dirty="0" err="1"/>
              <a:t>las</a:t>
            </a:r>
            <a:r>
              <a:rPr lang="en-US" altLang="es-CR" sz="2400" dirty="0"/>
              <a:t> </a:t>
            </a:r>
            <a:r>
              <a:rPr lang="en-US" altLang="es-CR" sz="2400" dirty="0" err="1"/>
              <a:t>listas</a:t>
            </a:r>
            <a:r>
              <a:rPr lang="en-US" altLang="es-CR" sz="2400" dirty="0"/>
              <a:t> de </a:t>
            </a:r>
            <a:r>
              <a:rPr lang="en-US" altLang="es-CR" sz="2400" dirty="0" err="1"/>
              <a:t>chequeo</a:t>
            </a:r>
            <a:r>
              <a:rPr lang="en-US" altLang="es-CR" sz="2400" dirty="0"/>
              <a:t> son </a:t>
            </a:r>
            <a:r>
              <a:rPr lang="en-US" altLang="es-CR" sz="2400" dirty="0" err="1"/>
              <a:t>herramientas</a:t>
            </a:r>
            <a:r>
              <a:rPr lang="en-US" altLang="es-CR" sz="2400" dirty="0"/>
              <a:t> y </a:t>
            </a:r>
            <a:r>
              <a:rPr lang="en-US" altLang="es-CR" sz="2400" dirty="0" err="1"/>
              <a:t>técnicas</a:t>
            </a:r>
            <a:r>
              <a:rPr lang="en-US" altLang="es-CR" sz="2400" dirty="0"/>
              <a:t> de </a:t>
            </a:r>
            <a:r>
              <a:rPr lang="en-US" altLang="es-CR" sz="2400" dirty="0" err="1"/>
              <a:t>este</a:t>
            </a:r>
            <a:r>
              <a:rPr lang="en-US" altLang="es-CR" sz="2400" dirty="0"/>
              <a:t> </a:t>
            </a:r>
            <a:r>
              <a:rPr lang="en-US" altLang="es-CR" sz="2400" dirty="0" err="1"/>
              <a:t>proceso</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503976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las siguientes opciones son todas ENTRADAS al proceso estimar los costos?</a:t>
            </a:r>
          </a:p>
          <a:p>
            <a:pPr marL="457200" indent="-457200" algn="just">
              <a:spcBef>
                <a:spcPct val="0"/>
              </a:spcBef>
              <a:buFont typeface="+mj-lt"/>
              <a:buAutoNum type="alphaUcPeriod"/>
            </a:pPr>
            <a:r>
              <a:rPr lang="en-US" altLang="es-CR" sz="2400" dirty="0"/>
              <a:t>Plan de </a:t>
            </a:r>
            <a:r>
              <a:rPr lang="en-US" altLang="es-CR" sz="2400" dirty="0" err="1"/>
              <a:t>gestión</a:t>
            </a:r>
            <a:r>
              <a:rPr lang="en-US" altLang="es-CR" sz="2400" dirty="0"/>
              <a:t> de </a:t>
            </a:r>
            <a:r>
              <a:rPr lang="en-US" altLang="es-CR" sz="2400" dirty="0" err="1"/>
              <a:t>costos</a:t>
            </a:r>
            <a:r>
              <a:rPr lang="en-US" altLang="es-CR" sz="2400" dirty="0"/>
              <a:t> y software de </a:t>
            </a:r>
            <a:r>
              <a:rPr lang="en-US" altLang="es-CR" sz="2400" dirty="0" err="1"/>
              <a:t>gestión</a:t>
            </a:r>
            <a:r>
              <a:rPr lang="en-US" altLang="es-CR" sz="2400" dirty="0"/>
              <a:t> de </a:t>
            </a:r>
            <a:r>
              <a:rPr lang="en-US" altLang="es-CR" sz="2400" dirty="0" err="1"/>
              <a:t>proyectos</a:t>
            </a:r>
            <a:r>
              <a:rPr lang="en-US" altLang="es-CR" sz="2400" dirty="0"/>
              <a:t>.</a:t>
            </a:r>
            <a:endParaRPr lang="es-CR" altLang="es-CR" sz="2400" dirty="0"/>
          </a:p>
          <a:p>
            <a:pPr marL="457200" indent="-457200" algn="just">
              <a:spcBef>
                <a:spcPct val="0"/>
              </a:spcBef>
              <a:buFont typeface="+mj-lt"/>
              <a:buAutoNum type="alphaUcPeriod"/>
            </a:pPr>
            <a:r>
              <a:rPr lang="en-US" altLang="es-CR" sz="2400" dirty="0"/>
              <a:t>Plan de </a:t>
            </a:r>
            <a:r>
              <a:rPr lang="en-US" altLang="es-CR" sz="2400" dirty="0" err="1"/>
              <a:t>gestión</a:t>
            </a:r>
            <a:r>
              <a:rPr lang="en-US" altLang="es-CR" sz="2400" dirty="0"/>
              <a:t> de los </a:t>
            </a:r>
            <a:r>
              <a:rPr lang="en-US" altLang="es-CR" sz="2400" dirty="0" err="1"/>
              <a:t>recursos</a:t>
            </a:r>
            <a:r>
              <a:rPr lang="en-US" altLang="es-CR" sz="2400" dirty="0"/>
              <a:t> </a:t>
            </a:r>
            <a:r>
              <a:rPr lang="en-US" altLang="es-CR" sz="2400" dirty="0" err="1"/>
              <a:t>humanos</a:t>
            </a:r>
            <a:r>
              <a:rPr lang="en-US" altLang="es-CR" sz="2400" dirty="0"/>
              <a:t> y </a:t>
            </a:r>
            <a:r>
              <a:rPr lang="en-US" altLang="es-CR" sz="2400" dirty="0" err="1"/>
              <a:t>línea</a:t>
            </a:r>
            <a:r>
              <a:rPr lang="en-US" altLang="es-CR" sz="2400" dirty="0"/>
              <a:t> base del </a:t>
            </a:r>
            <a:r>
              <a:rPr lang="en-US" altLang="es-CR" sz="2400" dirty="0" err="1"/>
              <a:t>alcance</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Registro</a:t>
            </a:r>
            <a:r>
              <a:rPr lang="en-US" altLang="es-CR" sz="2400" dirty="0"/>
              <a:t> de </a:t>
            </a:r>
            <a:r>
              <a:rPr lang="en-US" altLang="es-CR" sz="2400" dirty="0" err="1"/>
              <a:t>riesgos</a:t>
            </a:r>
            <a:r>
              <a:rPr lang="en-US" altLang="es-CR" sz="2400" dirty="0"/>
              <a:t> y </a:t>
            </a:r>
            <a:r>
              <a:rPr lang="en-US" altLang="es-CR" sz="2400" dirty="0" err="1"/>
              <a:t>estimación</a:t>
            </a:r>
            <a:r>
              <a:rPr lang="en-US" altLang="es-CR" sz="2400" dirty="0"/>
              <a:t> </a:t>
            </a:r>
            <a:r>
              <a:rPr lang="en-US" altLang="es-CR" sz="2400" dirty="0" err="1"/>
              <a:t>análoga</a:t>
            </a:r>
            <a:endParaRPr lang="es-CR" altLang="es-CR" sz="2400" dirty="0"/>
          </a:p>
          <a:p>
            <a:pPr marL="457200" indent="-457200" algn="just">
              <a:spcBef>
                <a:spcPct val="0"/>
              </a:spcBef>
              <a:buFont typeface="+mj-lt"/>
              <a:buAutoNum type="alphaUcPeriod"/>
            </a:pPr>
            <a:r>
              <a:rPr lang="en-US" altLang="es-CR" sz="2400" dirty="0" err="1"/>
              <a:t>Cronograma</a:t>
            </a:r>
            <a:r>
              <a:rPr lang="en-US" altLang="es-CR" sz="2400" dirty="0"/>
              <a:t> del </a:t>
            </a:r>
            <a:r>
              <a:rPr lang="en-US" altLang="es-CR" sz="2400" dirty="0" err="1"/>
              <a:t>proyecto</a:t>
            </a:r>
            <a:r>
              <a:rPr lang="en-US" altLang="es-CR" sz="2400" dirty="0"/>
              <a:t> y </a:t>
            </a:r>
            <a:r>
              <a:rPr lang="en-US" altLang="es-CR" sz="2400" dirty="0" err="1"/>
              <a:t>costo</a:t>
            </a:r>
            <a:r>
              <a:rPr lang="en-US" altLang="es-CR" sz="2400" dirty="0"/>
              <a:t> de la </a:t>
            </a:r>
            <a:r>
              <a:rPr lang="en-US" altLang="es-CR" sz="2400" dirty="0" err="1"/>
              <a:t>calidad</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a:t>
            </a:r>
            <a:r>
              <a:rPr lang="en-US" altLang="es-CR" sz="2400" dirty="0"/>
              <a:t> El plan de </a:t>
            </a:r>
            <a:r>
              <a:rPr lang="en-US" altLang="es-CR" sz="2400" dirty="0" err="1"/>
              <a:t>gestión</a:t>
            </a:r>
            <a:r>
              <a:rPr lang="en-US" altLang="es-CR" sz="2400" dirty="0"/>
              <a:t> de los </a:t>
            </a:r>
            <a:r>
              <a:rPr lang="en-US" altLang="es-CR" sz="2400" dirty="0" err="1"/>
              <a:t>recursos</a:t>
            </a:r>
            <a:r>
              <a:rPr lang="en-US" altLang="es-CR" sz="2400" dirty="0"/>
              <a:t> </a:t>
            </a:r>
            <a:r>
              <a:rPr lang="en-US" altLang="es-CR" sz="2400" dirty="0" err="1"/>
              <a:t>humanos</a:t>
            </a:r>
            <a:r>
              <a:rPr lang="en-US" altLang="es-CR" sz="2400" dirty="0"/>
              <a:t>, la </a:t>
            </a:r>
            <a:r>
              <a:rPr lang="en-US" altLang="es-CR" sz="2400" dirty="0" err="1"/>
              <a:t>línea</a:t>
            </a:r>
            <a:r>
              <a:rPr lang="en-US" altLang="es-CR" sz="2400" dirty="0"/>
              <a:t> base del </a:t>
            </a:r>
            <a:r>
              <a:rPr lang="en-US" altLang="es-CR" sz="2400" dirty="0" err="1"/>
              <a:t>alcance</a:t>
            </a:r>
            <a:r>
              <a:rPr lang="en-US" altLang="es-CR" sz="2400" dirty="0"/>
              <a:t>, el plan de </a:t>
            </a:r>
            <a:r>
              <a:rPr lang="en-US" altLang="es-CR" sz="2400" dirty="0" err="1"/>
              <a:t>gestión</a:t>
            </a:r>
            <a:r>
              <a:rPr lang="en-US" altLang="es-CR" sz="2400" dirty="0"/>
              <a:t> de </a:t>
            </a:r>
            <a:r>
              <a:rPr lang="en-US" altLang="es-CR" sz="2400" dirty="0" err="1"/>
              <a:t>costos</a:t>
            </a:r>
            <a:r>
              <a:rPr lang="en-US" altLang="es-CR" sz="2400" dirty="0"/>
              <a:t>, el </a:t>
            </a:r>
            <a:r>
              <a:rPr lang="en-US" altLang="es-CR" sz="2400" dirty="0" err="1"/>
              <a:t>registro</a:t>
            </a:r>
            <a:r>
              <a:rPr lang="en-US" altLang="es-CR" sz="2400" dirty="0"/>
              <a:t> de </a:t>
            </a:r>
            <a:r>
              <a:rPr lang="en-US" altLang="es-CR" sz="2400" dirty="0" err="1"/>
              <a:t>riesgos</a:t>
            </a:r>
            <a:r>
              <a:rPr lang="en-US" altLang="es-CR" sz="2400" dirty="0"/>
              <a:t> y el </a:t>
            </a:r>
            <a:r>
              <a:rPr lang="en-US" altLang="es-CR" sz="2400" dirty="0" err="1"/>
              <a:t>cronograma</a:t>
            </a:r>
            <a:r>
              <a:rPr lang="en-US" altLang="es-CR" sz="2400" dirty="0"/>
              <a:t> del </a:t>
            </a:r>
            <a:r>
              <a:rPr lang="en-US" altLang="es-CR" sz="2400" dirty="0" err="1"/>
              <a:t>proyecto</a:t>
            </a:r>
            <a:r>
              <a:rPr lang="en-US" altLang="es-CR" sz="2400" dirty="0"/>
              <a:t> son </a:t>
            </a:r>
            <a:r>
              <a:rPr lang="en-US" altLang="es-CR" sz="2400" dirty="0" err="1"/>
              <a:t>entradas</a:t>
            </a:r>
            <a:r>
              <a:rPr lang="en-US" altLang="es-CR" sz="2400" dirty="0"/>
              <a:t> al </a:t>
            </a:r>
            <a:r>
              <a:rPr lang="en-US" altLang="es-CR" sz="2400" dirty="0" err="1"/>
              <a:t>proceso</a:t>
            </a:r>
            <a:r>
              <a:rPr lang="en-US" altLang="es-CR" sz="2400" dirty="0"/>
              <a:t> </a:t>
            </a:r>
            <a:r>
              <a:rPr lang="en-US" altLang="es-CR" sz="2400" dirty="0" err="1"/>
              <a:t>estimar</a:t>
            </a:r>
            <a:r>
              <a:rPr lang="en-US" altLang="es-CR" sz="2400" dirty="0"/>
              <a:t> los </a:t>
            </a:r>
            <a:r>
              <a:rPr lang="en-US" altLang="es-CR" sz="2400" dirty="0" err="1"/>
              <a:t>costos</a:t>
            </a:r>
            <a:r>
              <a:rPr lang="en-US" altLang="es-CR" sz="2400" dirty="0"/>
              <a:t>, </a:t>
            </a:r>
            <a:r>
              <a:rPr lang="en-US" altLang="es-CR" sz="2400" dirty="0" err="1"/>
              <a:t>mientras</a:t>
            </a:r>
            <a:r>
              <a:rPr lang="en-US" altLang="es-CR" sz="2400" dirty="0"/>
              <a:t> </a:t>
            </a:r>
            <a:r>
              <a:rPr lang="en-US" altLang="es-CR" sz="2400" dirty="0" err="1"/>
              <a:t>que</a:t>
            </a:r>
            <a:r>
              <a:rPr lang="en-US" altLang="es-CR" sz="2400" dirty="0"/>
              <a:t> el software de </a:t>
            </a:r>
            <a:r>
              <a:rPr lang="en-US" altLang="es-CR" sz="2400" dirty="0" err="1"/>
              <a:t>gestión</a:t>
            </a:r>
            <a:r>
              <a:rPr lang="en-US" altLang="es-CR" sz="2400" dirty="0"/>
              <a:t> de </a:t>
            </a:r>
            <a:r>
              <a:rPr lang="en-US" altLang="es-CR" sz="2400" dirty="0" err="1"/>
              <a:t>proyectos</a:t>
            </a:r>
            <a:r>
              <a:rPr lang="en-US" altLang="es-CR" sz="2400" dirty="0"/>
              <a:t>, la </a:t>
            </a:r>
            <a:r>
              <a:rPr lang="en-US" altLang="es-CR" sz="2400" dirty="0" err="1"/>
              <a:t>estimación</a:t>
            </a:r>
            <a:r>
              <a:rPr lang="en-US" altLang="es-CR" sz="2400" dirty="0"/>
              <a:t> </a:t>
            </a:r>
            <a:r>
              <a:rPr lang="en-US" altLang="es-CR" sz="2400" dirty="0" err="1"/>
              <a:t>análoga</a:t>
            </a:r>
            <a:r>
              <a:rPr lang="en-US" altLang="es-CR" sz="2400" dirty="0"/>
              <a:t> y el </a:t>
            </a:r>
            <a:r>
              <a:rPr lang="en-US" altLang="es-CR" sz="2400" dirty="0" err="1"/>
              <a:t>costo</a:t>
            </a:r>
            <a:r>
              <a:rPr lang="en-US" altLang="es-CR" sz="2400" dirty="0"/>
              <a:t> de la </a:t>
            </a:r>
            <a:r>
              <a:rPr lang="en-US" altLang="es-CR" sz="2400" dirty="0" err="1"/>
              <a:t>calidad</a:t>
            </a:r>
            <a:r>
              <a:rPr lang="en-US" altLang="es-CR" sz="2400" dirty="0"/>
              <a:t> son </a:t>
            </a:r>
            <a:r>
              <a:rPr lang="en-US" altLang="es-CR" sz="2400" dirty="0" err="1"/>
              <a:t>herramientas</a:t>
            </a:r>
            <a:r>
              <a:rPr lang="en-US" altLang="es-CR" sz="2400" dirty="0"/>
              <a:t> y </a:t>
            </a:r>
            <a:r>
              <a:rPr lang="en-US" altLang="es-CR" sz="2400" dirty="0" err="1"/>
              <a:t>técnicas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488906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es-CR" altLang="es-CR" sz="2400" dirty="0" smtClean="0"/>
          </a:p>
          <a:p>
            <a:pPr algn="just">
              <a:spcBef>
                <a:spcPct val="0"/>
              </a:spcBef>
              <a:buFontTx/>
              <a:buNone/>
            </a:pPr>
            <a:endParaRPr lang="es-CR" altLang="es-CR" sz="2400" dirty="0"/>
          </a:p>
          <a:p>
            <a:pPr algn="just">
              <a:spcBef>
                <a:spcPct val="0"/>
              </a:spcBef>
              <a:buFontTx/>
              <a:buNone/>
            </a:pPr>
            <a:r>
              <a:rPr lang="es-CR" altLang="es-CR" sz="2400" dirty="0" smtClean="0"/>
              <a:t>Usted </a:t>
            </a:r>
            <a:r>
              <a:rPr lang="es-CR" altLang="es-CR" sz="2400" dirty="0"/>
              <a:t>es un director de proyecto para un proyecto de instalación de un sistema de aire acondicionado para un laboratorio farmacéutico. Usted acaba de solicitar cotizaciones varias a diversos proveedores para la adquisición de una ductería especializada. ¿En qué grupo de procesos se encuentra usted?</a:t>
            </a:r>
          </a:p>
          <a:p>
            <a:pPr marL="457200" indent="-457200" algn="just">
              <a:spcBef>
                <a:spcPct val="0"/>
              </a:spcBef>
              <a:buFont typeface="+mj-lt"/>
              <a:buAutoNum type="alphaUcPeriod"/>
            </a:pPr>
            <a:r>
              <a:rPr lang="es-CR" altLang="es-CR" sz="2400" dirty="0"/>
              <a:t>Iniciación.</a:t>
            </a:r>
          </a:p>
          <a:p>
            <a:pPr marL="457200" indent="-457200" algn="just">
              <a:spcBef>
                <a:spcPct val="0"/>
              </a:spcBef>
              <a:buFont typeface="+mj-lt"/>
              <a:buAutoNum type="alphaUcPeriod"/>
            </a:pPr>
            <a:r>
              <a:rPr lang="es-CR" altLang="es-CR" sz="2400" dirty="0"/>
              <a:t>Planificación.</a:t>
            </a:r>
          </a:p>
          <a:p>
            <a:pPr marL="457200" indent="-457200" algn="just">
              <a:spcBef>
                <a:spcPct val="0"/>
              </a:spcBef>
              <a:buFont typeface="+mj-lt"/>
              <a:buAutoNum type="alphaUcPeriod"/>
            </a:pPr>
            <a:r>
              <a:rPr lang="es-CR" altLang="es-CR" sz="2400" dirty="0"/>
              <a:t>Ejecución.</a:t>
            </a:r>
          </a:p>
          <a:p>
            <a:pPr marL="457200" indent="-457200" algn="just">
              <a:spcBef>
                <a:spcPct val="0"/>
              </a:spcBef>
              <a:buFont typeface="+mj-lt"/>
              <a:buAutoNum type="alphaUcPeriod"/>
            </a:pPr>
            <a:r>
              <a:rPr lang="es-CR" altLang="es-CR" sz="2400" dirty="0"/>
              <a:t>Seguimiento y Control</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El proceso efectuar las adquisiciones pertenece al grupo de procesos de dirección de proyectos de ejecución.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85845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08871"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es un director de proyecto para un proyecto de plantas de tratamiento de aguas residuales. Usted está revisando y comparando las pruebas de calidad del efluente contra los parámetros aceptados por regulaciones nacionales. ¿En qué grupo de procesos se encuentra usted?</a:t>
            </a:r>
          </a:p>
          <a:p>
            <a:pPr marL="457200" indent="-457200" algn="just">
              <a:spcBef>
                <a:spcPct val="0"/>
              </a:spcBef>
              <a:buFont typeface="+mj-lt"/>
              <a:buAutoNum type="alphaUcPeriod"/>
            </a:pPr>
            <a:r>
              <a:rPr lang="es-CR" altLang="es-CR" sz="2400" dirty="0"/>
              <a:t>Iniciación.</a:t>
            </a:r>
          </a:p>
          <a:p>
            <a:pPr marL="457200" indent="-457200" algn="just">
              <a:spcBef>
                <a:spcPct val="0"/>
              </a:spcBef>
              <a:buFont typeface="+mj-lt"/>
              <a:buAutoNum type="alphaUcPeriod"/>
            </a:pPr>
            <a:r>
              <a:rPr lang="es-CR" altLang="es-CR" sz="2400" dirty="0"/>
              <a:t>Planificación.</a:t>
            </a:r>
          </a:p>
          <a:p>
            <a:pPr marL="457200" indent="-457200" algn="just">
              <a:spcBef>
                <a:spcPct val="0"/>
              </a:spcBef>
              <a:buFont typeface="+mj-lt"/>
              <a:buAutoNum type="alphaUcPeriod"/>
            </a:pPr>
            <a:r>
              <a:rPr lang="es-CR" altLang="es-CR" sz="2400" dirty="0"/>
              <a:t>Ejecución.</a:t>
            </a:r>
          </a:p>
          <a:p>
            <a:pPr marL="457200" indent="-457200" algn="just">
              <a:spcBef>
                <a:spcPct val="0"/>
              </a:spcBef>
              <a:buFont typeface="+mj-lt"/>
              <a:buAutoNum type="alphaUcPeriod"/>
            </a:pPr>
            <a:r>
              <a:rPr lang="es-CR" altLang="es-CR" sz="2400" dirty="0"/>
              <a:t>Seguimiento y Control</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El proceso controlar la calidad pertenece al grupo de procesos de dirección de proyectos de seguimiento y control.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471694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R" altLang="es-CR" sz="2400" dirty="0"/>
              <a:t> </a:t>
            </a:r>
          </a:p>
          <a:p>
            <a:pPr algn="just">
              <a:spcBef>
                <a:spcPct val="0"/>
              </a:spcBef>
              <a:buFontTx/>
              <a:buNone/>
            </a:pPr>
            <a:r>
              <a:rPr lang="es-CR" altLang="es-CR" sz="2200" dirty="0"/>
              <a:t>¿Cuál de las siguientes opciones son todas ENTRADAS al proceso planificar la gestión de las comunicaciones?</a:t>
            </a:r>
          </a:p>
          <a:p>
            <a:pPr marL="457200" indent="-457200" algn="just">
              <a:spcBef>
                <a:spcPct val="0"/>
              </a:spcBef>
              <a:buFont typeface="+mj-lt"/>
              <a:buAutoNum type="alphaUcPeriod"/>
            </a:pPr>
            <a:r>
              <a:rPr lang="en-US" altLang="es-CR" sz="2200" dirty="0" err="1"/>
              <a:t>Activos</a:t>
            </a:r>
            <a:r>
              <a:rPr lang="en-US" altLang="es-CR" sz="2200" dirty="0"/>
              <a:t> de los </a:t>
            </a:r>
            <a:r>
              <a:rPr lang="en-US" altLang="es-CR" sz="2200" dirty="0" err="1"/>
              <a:t>procesos</a:t>
            </a:r>
            <a:r>
              <a:rPr lang="en-US" altLang="es-CR" sz="2200" dirty="0"/>
              <a:t> de la </a:t>
            </a:r>
            <a:r>
              <a:rPr lang="en-US" altLang="es-CR" sz="2200" dirty="0" err="1"/>
              <a:t>organización</a:t>
            </a:r>
            <a:r>
              <a:rPr lang="en-US" altLang="es-CR" sz="2200" dirty="0"/>
              <a:t> y </a:t>
            </a:r>
            <a:r>
              <a:rPr lang="en-US" altLang="es-CR" sz="2200" dirty="0" err="1"/>
              <a:t>modelos</a:t>
            </a:r>
            <a:r>
              <a:rPr lang="en-US" altLang="es-CR" sz="2200" dirty="0"/>
              <a:t> de </a:t>
            </a:r>
            <a:r>
              <a:rPr lang="en-US" altLang="es-CR" sz="2200" dirty="0" err="1"/>
              <a:t>comunicación</a:t>
            </a:r>
            <a:r>
              <a:rPr lang="en-US" altLang="es-CR" sz="2200" dirty="0"/>
              <a:t>.</a:t>
            </a:r>
            <a:endParaRPr lang="es-CR" altLang="es-CR" sz="2200" dirty="0"/>
          </a:p>
          <a:p>
            <a:pPr marL="457200" indent="-457200" algn="just">
              <a:spcBef>
                <a:spcPct val="0"/>
              </a:spcBef>
              <a:buFont typeface="+mj-lt"/>
              <a:buAutoNum type="alphaUcPeriod"/>
            </a:pPr>
            <a:r>
              <a:rPr lang="en-US" altLang="es-CR" sz="2200" dirty="0"/>
              <a:t>Plan </a:t>
            </a:r>
            <a:r>
              <a:rPr lang="en-US" altLang="es-CR" sz="2200" dirty="0" err="1"/>
              <a:t>para</a:t>
            </a:r>
            <a:r>
              <a:rPr lang="en-US" altLang="es-CR" sz="2200" dirty="0"/>
              <a:t> la </a:t>
            </a:r>
            <a:r>
              <a:rPr lang="en-US" altLang="es-CR" sz="2200" dirty="0" err="1"/>
              <a:t>dirección</a:t>
            </a:r>
            <a:r>
              <a:rPr lang="en-US" altLang="es-CR" sz="2200" dirty="0"/>
              <a:t> del </a:t>
            </a:r>
            <a:r>
              <a:rPr lang="en-US" altLang="es-CR" sz="2200" dirty="0" err="1"/>
              <a:t>proyecto</a:t>
            </a:r>
            <a:r>
              <a:rPr lang="en-US" altLang="es-CR" sz="2200" dirty="0"/>
              <a:t> y </a:t>
            </a:r>
            <a:r>
              <a:rPr lang="en-US" altLang="es-CR" sz="2200" dirty="0" err="1"/>
              <a:t>registro</a:t>
            </a:r>
            <a:r>
              <a:rPr lang="en-US" altLang="es-CR" sz="2200" dirty="0"/>
              <a:t> de </a:t>
            </a:r>
            <a:r>
              <a:rPr lang="en-US" altLang="es-CR" sz="2200" dirty="0" err="1"/>
              <a:t>interesados</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Factores</a:t>
            </a:r>
            <a:r>
              <a:rPr lang="en-US" altLang="es-CR" sz="2200" dirty="0"/>
              <a:t> </a:t>
            </a:r>
            <a:r>
              <a:rPr lang="en-US" altLang="es-CR" sz="2200" dirty="0" err="1"/>
              <a:t>ambientales</a:t>
            </a:r>
            <a:r>
              <a:rPr lang="en-US" altLang="es-CR" sz="2200" dirty="0"/>
              <a:t> de la </a:t>
            </a:r>
            <a:r>
              <a:rPr lang="en-US" altLang="es-CR" sz="2200" dirty="0" err="1"/>
              <a:t>empresa</a:t>
            </a:r>
            <a:r>
              <a:rPr lang="en-US" altLang="es-CR" sz="2200" dirty="0"/>
              <a:t> y </a:t>
            </a:r>
            <a:r>
              <a:rPr lang="en-US" altLang="es-CR" sz="2200" dirty="0" err="1"/>
              <a:t>tecnología</a:t>
            </a:r>
            <a:r>
              <a:rPr lang="en-US" altLang="es-CR" sz="2200" dirty="0"/>
              <a:t> de </a:t>
            </a:r>
            <a:r>
              <a:rPr lang="en-US" altLang="es-CR" sz="2200" dirty="0" err="1"/>
              <a:t>las</a:t>
            </a:r>
            <a:r>
              <a:rPr lang="en-US" altLang="es-CR" sz="2200" dirty="0"/>
              <a:t> </a:t>
            </a:r>
            <a:r>
              <a:rPr lang="en-US" altLang="es-CR" sz="2200" dirty="0" err="1"/>
              <a:t>comunicaciones</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Métodos</a:t>
            </a:r>
            <a:r>
              <a:rPr lang="en-US" altLang="es-CR" sz="2200" dirty="0"/>
              <a:t> de </a:t>
            </a:r>
            <a:r>
              <a:rPr lang="en-US" altLang="es-CR" sz="2200" dirty="0" err="1"/>
              <a:t>las</a:t>
            </a:r>
            <a:r>
              <a:rPr lang="en-US" altLang="es-CR" sz="2200" dirty="0"/>
              <a:t> </a:t>
            </a:r>
            <a:r>
              <a:rPr lang="en-US" altLang="es-CR" sz="2200" dirty="0" err="1"/>
              <a:t>comunicaciones</a:t>
            </a:r>
            <a:r>
              <a:rPr lang="en-US" altLang="es-CR" sz="2200" dirty="0"/>
              <a:t> y </a:t>
            </a:r>
            <a:r>
              <a:rPr lang="en-US" altLang="es-CR" sz="2200" dirty="0" err="1"/>
              <a:t>reuniones</a:t>
            </a:r>
            <a:r>
              <a:rPr lang="en-US" altLang="es-CR" sz="2200" dirty="0" smtClean="0"/>
              <a:t>.</a:t>
            </a:r>
          </a:p>
          <a:p>
            <a:pPr algn="just">
              <a:spcBef>
                <a:spcPct val="0"/>
              </a:spcBef>
              <a:buFontTx/>
              <a:buNone/>
            </a:pPr>
            <a:endParaRPr lang="es-CR" altLang="es-CR" sz="2200" dirty="0"/>
          </a:p>
          <a:p>
            <a:pPr algn="just">
              <a:spcBef>
                <a:spcPct val="0"/>
              </a:spcBef>
              <a:buFontTx/>
              <a:buNone/>
            </a:pPr>
            <a:r>
              <a:rPr lang="en-US" altLang="es-CR" sz="2200" b="1" dirty="0" err="1"/>
              <a:t>Retroalimentación</a:t>
            </a:r>
            <a:r>
              <a:rPr lang="en-US" altLang="es-CR" sz="2200" b="1" dirty="0"/>
              <a:t>:</a:t>
            </a:r>
            <a:r>
              <a:rPr lang="en-US" altLang="es-CR" sz="2200" dirty="0"/>
              <a:t> Los </a:t>
            </a:r>
            <a:r>
              <a:rPr lang="en-US" altLang="es-CR" sz="2200" dirty="0" err="1"/>
              <a:t>activos</a:t>
            </a:r>
            <a:r>
              <a:rPr lang="en-US" altLang="es-CR" sz="2200" dirty="0"/>
              <a:t> de los </a:t>
            </a:r>
            <a:r>
              <a:rPr lang="en-US" altLang="es-CR" sz="2200" dirty="0" err="1"/>
              <a:t>procesos</a:t>
            </a:r>
            <a:r>
              <a:rPr lang="en-US" altLang="es-CR" sz="2200" dirty="0"/>
              <a:t> de la </a:t>
            </a:r>
            <a:r>
              <a:rPr lang="en-US" altLang="es-CR" sz="2200" dirty="0" err="1"/>
              <a:t>organización</a:t>
            </a:r>
            <a:r>
              <a:rPr lang="en-US" altLang="es-CR" sz="2200" dirty="0"/>
              <a:t> y los </a:t>
            </a:r>
            <a:r>
              <a:rPr lang="en-US" altLang="es-CR" sz="2200" dirty="0" err="1"/>
              <a:t>factores</a:t>
            </a:r>
            <a:r>
              <a:rPr lang="en-US" altLang="es-CR" sz="2200" dirty="0"/>
              <a:t> </a:t>
            </a:r>
            <a:r>
              <a:rPr lang="en-US" altLang="es-CR" sz="2200" dirty="0" err="1"/>
              <a:t>ambientales</a:t>
            </a:r>
            <a:r>
              <a:rPr lang="en-US" altLang="es-CR" sz="2200" dirty="0"/>
              <a:t> de la </a:t>
            </a:r>
            <a:r>
              <a:rPr lang="en-US" altLang="es-CR" sz="2200" dirty="0" err="1"/>
              <a:t>empresa</a:t>
            </a:r>
            <a:r>
              <a:rPr lang="en-US" altLang="es-CR" sz="2200" dirty="0"/>
              <a:t> son </a:t>
            </a:r>
            <a:r>
              <a:rPr lang="en-US" altLang="es-CR" sz="2200" dirty="0" err="1"/>
              <a:t>entradas</a:t>
            </a:r>
            <a:r>
              <a:rPr lang="en-US" altLang="es-CR" sz="2200" dirty="0"/>
              <a:t> al </a:t>
            </a:r>
            <a:r>
              <a:rPr lang="en-US" altLang="es-CR" sz="2200" dirty="0" err="1"/>
              <a:t>proceso</a:t>
            </a:r>
            <a:r>
              <a:rPr lang="en-US" altLang="es-CR" sz="2200" dirty="0"/>
              <a:t> de </a:t>
            </a:r>
            <a:r>
              <a:rPr lang="en-US" altLang="es-CR" sz="2200" dirty="0" err="1"/>
              <a:t>planificar</a:t>
            </a:r>
            <a:r>
              <a:rPr lang="en-US" altLang="es-CR" sz="2200" dirty="0"/>
              <a:t> la </a:t>
            </a:r>
            <a:r>
              <a:rPr lang="en-US" altLang="es-CR" sz="2200" dirty="0" err="1"/>
              <a:t>gestión</a:t>
            </a:r>
            <a:r>
              <a:rPr lang="en-US" altLang="es-CR" sz="2200" dirty="0"/>
              <a:t> de </a:t>
            </a:r>
            <a:r>
              <a:rPr lang="en-US" altLang="es-CR" sz="2200" dirty="0" err="1"/>
              <a:t>las</a:t>
            </a:r>
            <a:r>
              <a:rPr lang="en-US" altLang="es-CR" sz="2200" dirty="0"/>
              <a:t> </a:t>
            </a:r>
            <a:r>
              <a:rPr lang="en-US" altLang="es-CR" sz="2200" dirty="0" err="1"/>
              <a:t>comunicaciones</a:t>
            </a:r>
            <a:r>
              <a:rPr lang="en-US" altLang="es-CR" sz="2200" dirty="0"/>
              <a:t>. Los </a:t>
            </a:r>
            <a:r>
              <a:rPr lang="en-US" altLang="es-CR" sz="2200" dirty="0" err="1"/>
              <a:t>modelos</a:t>
            </a:r>
            <a:r>
              <a:rPr lang="en-US" altLang="es-CR" sz="2200" dirty="0"/>
              <a:t> de </a:t>
            </a:r>
            <a:r>
              <a:rPr lang="en-US" altLang="es-CR" sz="2200" dirty="0" err="1"/>
              <a:t>comunicación</a:t>
            </a:r>
            <a:r>
              <a:rPr lang="en-US" altLang="es-CR" sz="2200" dirty="0"/>
              <a:t>, la </a:t>
            </a:r>
            <a:r>
              <a:rPr lang="en-US" altLang="es-CR" sz="2200" dirty="0" err="1"/>
              <a:t>tecnología</a:t>
            </a:r>
            <a:r>
              <a:rPr lang="en-US" altLang="es-CR" sz="2200" dirty="0"/>
              <a:t> de </a:t>
            </a:r>
            <a:r>
              <a:rPr lang="en-US" altLang="es-CR" sz="2200" dirty="0" err="1"/>
              <a:t>las</a:t>
            </a:r>
            <a:r>
              <a:rPr lang="en-US" altLang="es-CR" sz="2200" dirty="0"/>
              <a:t> </a:t>
            </a:r>
            <a:r>
              <a:rPr lang="en-US" altLang="es-CR" sz="2200" dirty="0" err="1"/>
              <a:t>comunicaciones</a:t>
            </a:r>
            <a:r>
              <a:rPr lang="en-US" altLang="es-CR" sz="2200" dirty="0"/>
              <a:t>, los </a:t>
            </a:r>
            <a:r>
              <a:rPr lang="en-US" altLang="es-CR" sz="2200" dirty="0" err="1"/>
              <a:t>métodos</a:t>
            </a:r>
            <a:r>
              <a:rPr lang="en-US" altLang="es-CR" sz="2200" dirty="0"/>
              <a:t> de </a:t>
            </a:r>
            <a:r>
              <a:rPr lang="en-US" altLang="es-CR" sz="2200" dirty="0" err="1"/>
              <a:t>las</a:t>
            </a:r>
            <a:r>
              <a:rPr lang="en-US" altLang="es-CR" sz="2200" dirty="0"/>
              <a:t> </a:t>
            </a:r>
            <a:r>
              <a:rPr lang="en-US" altLang="es-CR" sz="2200" dirty="0" err="1"/>
              <a:t>comunicaciones</a:t>
            </a:r>
            <a:r>
              <a:rPr lang="en-US" altLang="es-CR" sz="2200" dirty="0"/>
              <a:t> y </a:t>
            </a:r>
            <a:r>
              <a:rPr lang="en-US" altLang="es-CR" sz="2200" dirty="0" err="1"/>
              <a:t>las</a:t>
            </a:r>
            <a:r>
              <a:rPr lang="en-US" altLang="es-CR" sz="2200" dirty="0"/>
              <a:t> </a:t>
            </a:r>
            <a:r>
              <a:rPr lang="en-US" altLang="es-CR" sz="2200" dirty="0" err="1"/>
              <a:t>reuniones</a:t>
            </a:r>
            <a:r>
              <a:rPr lang="en-US" altLang="es-CR" sz="2200" dirty="0"/>
              <a:t> son parte de </a:t>
            </a:r>
            <a:r>
              <a:rPr lang="en-US" altLang="es-CR" sz="2200" dirty="0" err="1"/>
              <a:t>las</a:t>
            </a:r>
            <a:r>
              <a:rPr lang="en-US" altLang="es-CR" sz="2200" dirty="0"/>
              <a:t> </a:t>
            </a:r>
            <a:r>
              <a:rPr lang="en-US" altLang="es-CR" sz="2200" dirty="0" err="1"/>
              <a:t>herramientas</a:t>
            </a:r>
            <a:r>
              <a:rPr lang="en-US" altLang="es-CR" sz="2200" dirty="0"/>
              <a:t> y </a:t>
            </a:r>
            <a:r>
              <a:rPr lang="en-US" altLang="es-CR" sz="2200" dirty="0" err="1"/>
              <a:t>técnicas</a:t>
            </a:r>
            <a:r>
              <a:rPr lang="en-US" altLang="es-CR" sz="2200" dirty="0"/>
              <a:t> de </a:t>
            </a:r>
            <a:r>
              <a:rPr lang="en-US" altLang="es-CR" sz="2200" dirty="0" err="1"/>
              <a:t>este</a:t>
            </a:r>
            <a:r>
              <a:rPr lang="en-US" altLang="es-CR" sz="2200" dirty="0"/>
              <a:t> </a:t>
            </a:r>
            <a:r>
              <a:rPr lang="en-US" altLang="es-CR" sz="2200" dirty="0" err="1"/>
              <a:t>mismo</a:t>
            </a:r>
            <a:r>
              <a:rPr lang="en-US" altLang="es-CR" sz="2200" dirty="0"/>
              <a:t> </a:t>
            </a:r>
            <a:r>
              <a:rPr lang="en-US" altLang="es-CR" sz="2200" dirty="0" err="1"/>
              <a:t>proceso</a:t>
            </a:r>
            <a:r>
              <a:rPr lang="en-US" altLang="es-CR" sz="2200" dirty="0"/>
              <a:t>.</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590464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mph" presetSubtype="0" nodeType="clickEffect">
                                  <p:stCondLst>
                                    <p:cond delay="0"/>
                                  </p:stCondLst>
                                  <p:iterate type="lt">
                                    <p:tmAbs val="25"/>
                                  </p:iterate>
                                  <p:childTnLst>
                                    <p:set>
                                      <p:cBhvr override="childStyle">
                                        <p:cTn id="55"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¿Cuál de las siguientes opciones son todas ENTRADAS al proceso gestionar las participaciones de los interesados?</a:t>
            </a:r>
          </a:p>
          <a:p>
            <a:pPr marL="457200" indent="-457200" algn="just">
              <a:spcBef>
                <a:spcPct val="0"/>
              </a:spcBef>
              <a:buFont typeface="+mj-lt"/>
              <a:buAutoNum type="alphaUcPeriod"/>
            </a:pPr>
            <a:r>
              <a:rPr lang="en-US" altLang="es-CR" sz="2000" dirty="0" err="1"/>
              <a:t>Registro</a:t>
            </a:r>
            <a:r>
              <a:rPr lang="en-US" altLang="es-CR" sz="2000" dirty="0"/>
              <a:t> de </a:t>
            </a:r>
            <a:r>
              <a:rPr lang="en-US" altLang="es-CR" sz="2000" dirty="0" err="1"/>
              <a:t>incidentes</a:t>
            </a:r>
            <a:r>
              <a:rPr lang="en-US" altLang="es-CR" sz="2000" dirty="0"/>
              <a:t> y </a:t>
            </a:r>
            <a:r>
              <a:rPr lang="en-US" altLang="es-CR" sz="2000" dirty="0" err="1"/>
              <a:t>actualizaciones</a:t>
            </a:r>
            <a:r>
              <a:rPr lang="en-US" altLang="es-CR" sz="2000" dirty="0"/>
              <a:t> a los </a:t>
            </a:r>
            <a:r>
              <a:rPr lang="en-US" altLang="es-CR" sz="2000" dirty="0" err="1"/>
              <a:t>activos</a:t>
            </a:r>
            <a:r>
              <a:rPr lang="en-US" altLang="es-CR" sz="2000" dirty="0"/>
              <a:t> de los </a:t>
            </a:r>
            <a:r>
              <a:rPr lang="en-US" altLang="es-CR" sz="2000" dirty="0" err="1"/>
              <a:t>procesos</a:t>
            </a:r>
            <a:r>
              <a:rPr lang="en-US" altLang="es-CR" sz="2000" dirty="0"/>
              <a:t> de la </a:t>
            </a:r>
            <a:r>
              <a:rPr lang="en-US" altLang="es-CR" sz="2000" dirty="0" err="1"/>
              <a:t>organización</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Habilidades</a:t>
            </a:r>
            <a:r>
              <a:rPr lang="en-US" altLang="es-CR" sz="2000" dirty="0"/>
              <a:t> </a:t>
            </a:r>
            <a:r>
              <a:rPr lang="en-US" altLang="es-CR" sz="2000" dirty="0" err="1"/>
              <a:t>interpersonales</a:t>
            </a:r>
            <a:r>
              <a:rPr lang="en-US" altLang="es-CR" sz="2000" dirty="0"/>
              <a:t> y </a:t>
            </a:r>
            <a:r>
              <a:rPr lang="en-US" altLang="es-CR" sz="2000" dirty="0" err="1"/>
              <a:t>habilidades</a:t>
            </a:r>
            <a:r>
              <a:rPr lang="en-US" altLang="es-CR" sz="2000" dirty="0"/>
              <a:t> de </a:t>
            </a:r>
            <a:r>
              <a:rPr lang="en-US" altLang="es-CR" sz="2000" dirty="0" err="1"/>
              <a:t>gestión</a:t>
            </a:r>
            <a:r>
              <a:rPr lang="en-US" altLang="es-CR" sz="2000" dirty="0"/>
              <a:t>.</a:t>
            </a:r>
            <a:endParaRPr lang="es-CR" altLang="es-CR" sz="2000" dirty="0"/>
          </a:p>
          <a:p>
            <a:pPr marL="457200" indent="-457200" algn="just">
              <a:spcBef>
                <a:spcPct val="0"/>
              </a:spcBef>
              <a:buFont typeface="+mj-lt"/>
              <a:buAutoNum type="alphaUcPeriod"/>
            </a:pPr>
            <a:r>
              <a:rPr lang="en-US" altLang="es-CR" sz="2000" dirty="0" err="1"/>
              <a:t>Registro</a:t>
            </a:r>
            <a:r>
              <a:rPr lang="en-US" altLang="es-CR" sz="2000" dirty="0"/>
              <a:t> de </a:t>
            </a:r>
            <a:r>
              <a:rPr lang="en-US" altLang="es-CR" sz="2000" dirty="0" err="1"/>
              <a:t>cambios</a:t>
            </a:r>
            <a:r>
              <a:rPr lang="en-US" altLang="es-CR" sz="2000" dirty="0"/>
              <a:t> y </a:t>
            </a:r>
            <a:r>
              <a:rPr lang="en-US" altLang="es-CR" sz="2000" dirty="0" err="1"/>
              <a:t>métodos</a:t>
            </a:r>
            <a:r>
              <a:rPr lang="en-US" altLang="es-CR" sz="2000" dirty="0"/>
              <a:t> de </a:t>
            </a:r>
            <a:r>
              <a:rPr lang="en-US" altLang="es-CR" sz="2000" dirty="0" err="1"/>
              <a:t>las</a:t>
            </a:r>
            <a:r>
              <a:rPr lang="en-US" altLang="es-CR" sz="2000" dirty="0"/>
              <a:t> </a:t>
            </a:r>
            <a:r>
              <a:rPr lang="en-US" altLang="es-CR" sz="2000" dirty="0" err="1"/>
              <a:t>comunicaciones</a:t>
            </a:r>
            <a:r>
              <a:rPr lang="en-US" altLang="es-CR" sz="2000" dirty="0"/>
              <a:t>.</a:t>
            </a:r>
            <a:endParaRPr lang="es-CR" altLang="es-CR" sz="2000" dirty="0"/>
          </a:p>
          <a:p>
            <a:pPr marL="457200" indent="-457200" algn="just">
              <a:spcBef>
                <a:spcPct val="0"/>
              </a:spcBef>
              <a:buFont typeface="+mj-lt"/>
              <a:buAutoNum type="alphaUcPeriod"/>
            </a:pPr>
            <a:r>
              <a:rPr lang="en-US" altLang="es-CR" sz="2000" dirty="0"/>
              <a:t>Plan de </a:t>
            </a:r>
            <a:r>
              <a:rPr lang="en-US" altLang="es-CR" sz="2000" dirty="0" err="1"/>
              <a:t>gestión</a:t>
            </a:r>
            <a:r>
              <a:rPr lang="en-US" altLang="es-CR" sz="2000" dirty="0"/>
              <a:t> de los </a:t>
            </a:r>
            <a:r>
              <a:rPr lang="en-US" altLang="es-CR" sz="2000" dirty="0" err="1"/>
              <a:t>interesados</a:t>
            </a:r>
            <a:r>
              <a:rPr lang="en-US" altLang="es-CR" sz="2000" dirty="0"/>
              <a:t> y plan de </a:t>
            </a:r>
            <a:r>
              <a:rPr lang="en-US" altLang="es-CR" sz="2000" dirty="0" err="1"/>
              <a:t>gestión</a:t>
            </a:r>
            <a:r>
              <a:rPr lang="en-US" altLang="es-CR" sz="2000" dirty="0"/>
              <a:t> de </a:t>
            </a:r>
            <a:r>
              <a:rPr lang="en-US" altLang="es-CR" sz="2000" dirty="0" err="1"/>
              <a:t>las</a:t>
            </a:r>
            <a:r>
              <a:rPr lang="en-US" altLang="es-CR" sz="2000" dirty="0"/>
              <a:t> </a:t>
            </a:r>
            <a:r>
              <a:rPr lang="en-US" altLang="es-CR" sz="2000" dirty="0" err="1"/>
              <a:t>comunicaciones</a:t>
            </a:r>
            <a:r>
              <a:rPr lang="en-US" altLang="es-CR" sz="2000" dirty="0" smtClean="0"/>
              <a:t>.</a:t>
            </a:r>
          </a:p>
          <a:p>
            <a:pPr marL="457200" indent="-457200" algn="just">
              <a:spcBef>
                <a:spcPct val="0"/>
              </a:spcBef>
              <a:buFont typeface="+mj-lt"/>
              <a:buAutoNum type="alphaUcPeriod"/>
            </a:pPr>
            <a:endParaRPr lang="es-CR" altLang="es-CR" sz="2000" dirty="0"/>
          </a:p>
          <a:p>
            <a:pPr algn="just">
              <a:spcBef>
                <a:spcPct val="0"/>
              </a:spcBef>
              <a:buFontTx/>
              <a:buNone/>
            </a:pPr>
            <a:r>
              <a:rPr lang="en-US" altLang="es-CR" sz="2000" b="1" dirty="0" err="1"/>
              <a:t>Retroalimentación</a:t>
            </a:r>
            <a:r>
              <a:rPr lang="en-US" altLang="es-CR" sz="2000" b="1" dirty="0"/>
              <a:t>:</a:t>
            </a:r>
            <a:r>
              <a:rPr lang="en-US" altLang="es-CR" sz="2000" dirty="0"/>
              <a:t> El </a:t>
            </a:r>
            <a:r>
              <a:rPr lang="en-US" altLang="es-CR" sz="2000" dirty="0" err="1"/>
              <a:t>registro</a:t>
            </a:r>
            <a:r>
              <a:rPr lang="en-US" altLang="es-CR" sz="2000" dirty="0"/>
              <a:t> de </a:t>
            </a:r>
            <a:r>
              <a:rPr lang="en-US" altLang="es-CR" sz="2000" dirty="0" err="1"/>
              <a:t>cambios</a:t>
            </a:r>
            <a:r>
              <a:rPr lang="en-US" altLang="es-CR" sz="2000" dirty="0"/>
              <a:t> </a:t>
            </a:r>
            <a:r>
              <a:rPr lang="en-US" altLang="es-CR" sz="2000" dirty="0" err="1"/>
              <a:t>es</a:t>
            </a:r>
            <a:r>
              <a:rPr lang="en-US" altLang="es-CR" sz="2000" dirty="0"/>
              <a:t> </a:t>
            </a:r>
            <a:r>
              <a:rPr lang="en-US" altLang="es-CR" sz="2000" dirty="0" err="1"/>
              <a:t>una</a:t>
            </a:r>
            <a:r>
              <a:rPr lang="en-US" altLang="es-CR" sz="2000" dirty="0"/>
              <a:t> </a:t>
            </a:r>
            <a:r>
              <a:rPr lang="en-US" altLang="es-CR" sz="2000" dirty="0" err="1"/>
              <a:t>entrada</a:t>
            </a:r>
            <a:r>
              <a:rPr lang="en-US" altLang="es-CR" sz="2000" dirty="0"/>
              <a:t> del </a:t>
            </a:r>
            <a:r>
              <a:rPr lang="en-US" altLang="es-CR" sz="2000" dirty="0" err="1"/>
              <a:t>proceso</a:t>
            </a:r>
            <a:r>
              <a:rPr lang="en-US" altLang="es-CR" sz="2000" dirty="0"/>
              <a:t> </a:t>
            </a:r>
            <a:r>
              <a:rPr lang="en-US" altLang="es-CR" sz="2000" dirty="0" err="1"/>
              <a:t>gestionar</a:t>
            </a:r>
            <a:r>
              <a:rPr lang="en-US" altLang="es-CR" sz="2000" dirty="0"/>
              <a:t> </a:t>
            </a:r>
            <a:r>
              <a:rPr lang="en-US" altLang="es-CR" sz="2000" dirty="0" err="1"/>
              <a:t>fb</a:t>
            </a:r>
            <a:r>
              <a:rPr lang="en-US" altLang="es-CR" sz="2000" dirty="0"/>
              <a:t>  </a:t>
            </a:r>
            <a:r>
              <a:rPr lang="en-US" altLang="es-CR" sz="2000" dirty="0" err="1"/>
              <a:t>las</a:t>
            </a:r>
            <a:r>
              <a:rPr lang="en-US" altLang="es-CR" sz="2000" dirty="0"/>
              <a:t> </a:t>
            </a:r>
            <a:r>
              <a:rPr lang="en-US" altLang="es-CR" sz="2000" dirty="0" err="1"/>
              <a:t>participaciones</a:t>
            </a:r>
            <a:r>
              <a:rPr lang="en-US" altLang="es-CR" sz="2000" dirty="0"/>
              <a:t> de los </a:t>
            </a:r>
            <a:r>
              <a:rPr lang="en-US" altLang="es-CR" sz="2000" dirty="0" err="1"/>
              <a:t>interesados</a:t>
            </a:r>
            <a:r>
              <a:rPr lang="en-US" altLang="es-CR" sz="2000" dirty="0"/>
              <a:t>. Los </a:t>
            </a:r>
            <a:r>
              <a:rPr lang="en-US" altLang="es-CR" sz="2000" dirty="0" err="1"/>
              <a:t>métodos</a:t>
            </a:r>
            <a:r>
              <a:rPr lang="en-US" altLang="es-CR" sz="2000" dirty="0"/>
              <a:t> de </a:t>
            </a:r>
            <a:r>
              <a:rPr lang="en-US" altLang="es-CR" sz="2000" dirty="0" err="1"/>
              <a:t>las</a:t>
            </a:r>
            <a:r>
              <a:rPr lang="en-US" altLang="es-CR" sz="2000" dirty="0"/>
              <a:t> </a:t>
            </a:r>
            <a:r>
              <a:rPr lang="en-US" altLang="es-CR" sz="2000" dirty="0" err="1"/>
              <a:t>comunicaciones</a:t>
            </a:r>
            <a:r>
              <a:rPr lang="en-US" altLang="es-CR" sz="2000" dirty="0"/>
              <a:t>, </a:t>
            </a:r>
            <a:r>
              <a:rPr lang="en-US" altLang="es-CR" sz="2000" dirty="0" err="1"/>
              <a:t>las</a:t>
            </a:r>
            <a:r>
              <a:rPr lang="en-US" altLang="es-CR" sz="2000" dirty="0"/>
              <a:t> </a:t>
            </a:r>
            <a:r>
              <a:rPr lang="en-US" altLang="es-CR" sz="2000" dirty="0" err="1"/>
              <a:t>habilidades</a:t>
            </a:r>
            <a:r>
              <a:rPr lang="en-US" altLang="es-CR" sz="2000" dirty="0"/>
              <a:t> </a:t>
            </a:r>
            <a:r>
              <a:rPr lang="en-US" altLang="es-CR" sz="2000" dirty="0" err="1"/>
              <a:t>interpersonales</a:t>
            </a:r>
            <a:r>
              <a:rPr lang="en-US" altLang="es-CR" sz="2000" dirty="0"/>
              <a:t> y </a:t>
            </a:r>
            <a:r>
              <a:rPr lang="en-US" altLang="es-CR" sz="2000" dirty="0" err="1"/>
              <a:t>las</a:t>
            </a:r>
            <a:r>
              <a:rPr lang="en-US" altLang="es-CR" sz="2000" dirty="0"/>
              <a:t> </a:t>
            </a:r>
            <a:r>
              <a:rPr lang="en-US" altLang="es-CR" sz="2000" dirty="0" err="1"/>
              <a:t>habilidades</a:t>
            </a:r>
            <a:r>
              <a:rPr lang="en-US" altLang="es-CR" sz="2000" dirty="0"/>
              <a:t> de </a:t>
            </a:r>
            <a:r>
              <a:rPr lang="en-US" altLang="es-CR" sz="2000" dirty="0" err="1"/>
              <a:t>gestión</a:t>
            </a:r>
            <a:r>
              <a:rPr lang="en-US" altLang="es-CR" sz="2000" dirty="0"/>
              <a:t> son </a:t>
            </a:r>
            <a:r>
              <a:rPr lang="en-US" altLang="es-CR" sz="2000" dirty="0" err="1"/>
              <a:t>herramientas</a:t>
            </a:r>
            <a:r>
              <a:rPr lang="en-US" altLang="es-CR" sz="2000" dirty="0"/>
              <a:t> y </a:t>
            </a:r>
            <a:r>
              <a:rPr lang="en-US" altLang="es-CR" sz="2000" dirty="0" err="1"/>
              <a:t>técnicas</a:t>
            </a:r>
            <a:r>
              <a:rPr lang="en-US" altLang="es-CR" sz="2000" dirty="0"/>
              <a:t> de </a:t>
            </a:r>
            <a:r>
              <a:rPr lang="en-US" altLang="es-CR" sz="2000" dirty="0" err="1"/>
              <a:t>este</a:t>
            </a:r>
            <a:r>
              <a:rPr lang="en-US" altLang="es-CR" sz="2000" dirty="0"/>
              <a:t> </a:t>
            </a:r>
            <a:r>
              <a:rPr lang="en-US" altLang="es-CR" sz="2000" dirty="0" err="1"/>
              <a:t>proceso</a:t>
            </a:r>
            <a:r>
              <a:rPr lang="en-US" altLang="es-CR" sz="2000" dirty="0"/>
              <a:t>. El </a:t>
            </a:r>
            <a:r>
              <a:rPr lang="en-US" altLang="es-CR" sz="2000" dirty="0" err="1"/>
              <a:t>registro</a:t>
            </a:r>
            <a:r>
              <a:rPr lang="en-US" altLang="es-CR" sz="2000" dirty="0"/>
              <a:t> de </a:t>
            </a:r>
            <a:r>
              <a:rPr lang="en-US" altLang="es-CR" sz="2000" dirty="0" err="1"/>
              <a:t>incidentes</a:t>
            </a:r>
            <a:r>
              <a:rPr lang="en-US" altLang="es-CR" sz="2000" dirty="0"/>
              <a:t> y </a:t>
            </a:r>
            <a:r>
              <a:rPr lang="en-US" altLang="es-CR" sz="2000" dirty="0" err="1"/>
              <a:t>las</a:t>
            </a:r>
            <a:r>
              <a:rPr lang="en-US" altLang="es-CR" sz="2000" dirty="0"/>
              <a:t> </a:t>
            </a:r>
            <a:r>
              <a:rPr lang="en-US" altLang="es-CR" sz="2000" dirty="0" err="1"/>
              <a:t>actualizaciones</a:t>
            </a:r>
            <a:r>
              <a:rPr lang="en-US" altLang="es-CR" sz="2000" dirty="0"/>
              <a:t> a los </a:t>
            </a:r>
            <a:r>
              <a:rPr lang="en-US" altLang="es-CR" sz="2000" dirty="0" err="1"/>
              <a:t>activos</a:t>
            </a:r>
            <a:r>
              <a:rPr lang="en-US" altLang="es-CR" sz="2000" dirty="0"/>
              <a:t> de los </a:t>
            </a:r>
            <a:r>
              <a:rPr lang="en-US" altLang="es-CR" sz="2000" dirty="0" err="1"/>
              <a:t>procesos</a:t>
            </a:r>
            <a:r>
              <a:rPr lang="en-US" altLang="es-CR" sz="2000" dirty="0"/>
              <a:t> de la </a:t>
            </a:r>
            <a:r>
              <a:rPr lang="en-US" altLang="es-CR" sz="2000" dirty="0" err="1"/>
              <a:t>organización</a:t>
            </a:r>
            <a:r>
              <a:rPr lang="en-US" altLang="es-CR" sz="2000" dirty="0"/>
              <a:t> son </a:t>
            </a:r>
            <a:r>
              <a:rPr lang="en-US" altLang="es-CR" sz="2000" dirty="0" err="1"/>
              <a:t>salidas</a:t>
            </a:r>
            <a:r>
              <a:rPr lang="en-US" altLang="es-CR" sz="2000" dirty="0"/>
              <a:t> del </a:t>
            </a:r>
            <a:r>
              <a:rPr lang="en-US" altLang="es-CR" sz="2000" dirty="0" err="1"/>
              <a:t>proceso</a:t>
            </a:r>
            <a:r>
              <a:rPr lang="en-US" altLang="es-CR" sz="2000" dirty="0"/>
              <a:t> en </a:t>
            </a:r>
            <a:r>
              <a:rPr lang="en-US" altLang="es-CR" sz="2000" dirty="0" err="1"/>
              <a:t>cuestión</a:t>
            </a:r>
            <a:r>
              <a:rPr lang="en-US" altLang="es-CR" sz="2000" dirty="0"/>
              <a:t>.</a:t>
            </a:r>
            <a:endParaRPr lang="es-CR" altLang="es-CR" sz="20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286764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las siguientes opciones son todas ENTRADAS al proceso desarrollar el equipo del proyecto?</a:t>
            </a:r>
          </a:p>
          <a:p>
            <a:pPr marL="457200" indent="-457200" algn="just">
              <a:spcBef>
                <a:spcPct val="0"/>
              </a:spcBef>
              <a:buFont typeface="+mj-lt"/>
              <a:buAutoNum type="alphaUcPeriod"/>
            </a:pPr>
            <a:r>
              <a:rPr lang="en-US" altLang="es-CR" sz="2400" dirty="0" err="1"/>
              <a:t>Reglas</a:t>
            </a:r>
            <a:r>
              <a:rPr lang="en-US" altLang="es-CR" sz="2400" dirty="0"/>
              <a:t> </a:t>
            </a:r>
            <a:r>
              <a:rPr lang="en-US" altLang="es-CR" sz="2400" dirty="0" err="1"/>
              <a:t>básicas</a:t>
            </a:r>
            <a:r>
              <a:rPr lang="en-US" altLang="es-CR" sz="2400" dirty="0"/>
              <a:t> y </a:t>
            </a:r>
            <a:r>
              <a:rPr lang="en-US" altLang="es-CR" sz="2400" dirty="0" err="1"/>
              <a:t>actividades</a:t>
            </a:r>
            <a:r>
              <a:rPr lang="en-US" altLang="es-CR" sz="2400" dirty="0"/>
              <a:t> de </a:t>
            </a:r>
            <a:r>
              <a:rPr lang="en-US" altLang="es-CR" sz="2400" dirty="0" err="1"/>
              <a:t>desarrollo</a:t>
            </a:r>
            <a:r>
              <a:rPr lang="en-US" altLang="es-CR" sz="2400" dirty="0"/>
              <a:t> de </a:t>
            </a:r>
            <a:r>
              <a:rPr lang="en-US" altLang="es-CR" sz="2400" dirty="0" err="1"/>
              <a:t>equipos</a:t>
            </a:r>
            <a:r>
              <a:rPr lang="en-US" altLang="es-CR" sz="2400" dirty="0"/>
              <a:t>.</a:t>
            </a:r>
            <a:endParaRPr lang="es-CR" altLang="es-CR" sz="2400" dirty="0"/>
          </a:p>
          <a:p>
            <a:pPr marL="457200" indent="-457200" algn="just">
              <a:spcBef>
                <a:spcPct val="0"/>
              </a:spcBef>
              <a:buFont typeface="+mj-lt"/>
              <a:buAutoNum type="alphaUcPeriod"/>
            </a:pPr>
            <a:r>
              <a:rPr lang="en-US" altLang="es-CR" sz="2400" dirty="0"/>
              <a:t>Plan de </a:t>
            </a:r>
            <a:r>
              <a:rPr lang="en-US" altLang="es-CR" sz="2400" dirty="0" err="1"/>
              <a:t>gestión</a:t>
            </a:r>
            <a:r>
              <a:rPr lang="en-US" altLang="es-CR" sz="2400" dirty="0"/>
              <a:t> del personal y </a:t>
            </a:r>
            <a:r>
              <a:rPr lang="en-US" altLang="es-CR" sz="2400" dirty="0" err="1"/>
              <a:t>asignaciones</a:t>
            </a:r>
            <a:r>
              <a:rPr lang="en-US" altLang="es-CR" sz="2400" dirty="0"/>
              <a:t> de personal del </a:t>
            </a:r>
            <a:r>
              <a:rPr lang="en-US" altLang="es-CR" sz="2400" dirty="0" err="1"/>
              <a:t>proyecto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Habilidades</a:t>
            </a:r>
            <a:r>
              <a:rPr lang="en-US" altLang="es-CR" sz="2400" dirty="0"/>
              <a:t> </a:t>
            </a:r>
            <a:r>
              <a:rPr lang="en-US" altLang="es-CR" sz="2400" dirty="0" err="1"/>
              <a:t>interpersonales</a:t>
            </a:r>
            <a:r>
              <a:rPr lang="en-US" altLang="es-CR" sz="2400" dirty="0"/>
              <a:t> y </a:t>
            </a:r>
            <a:r>
              <a:rPr lang="en-US" altLang="es-CR" sz="2400" dirty="0" err="1"/>
              <a:t>capacitaciones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Reconocimiento</a:t>
            </a:r>
            <a:r>
              <a:rPr lang="en-US" altLang="es-CR" sz="2400" dirty="0"/>
              <a:t> y </a:t>
            </a:r>
            <a:r>
              <a:rPr lang="en-US" altLang="es-CR" sz="2400" dirty="0" err="1"/>
              <a:t>recompensas</a:t>
            </a:r>
            <a:r>
              <a:rPr lang="en-US" altLang="es-CR" sz="2400" dirty="0"/>
              <a:t>, y </a:t>
            </a:r>
            <a:r>
              <a:rPr lang="en-US" altLang="es-CR" sz="2400" dirty="0" err="1"/>
              <a:t>reubicación</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n-US" altLang="es-CR" sz="2400" b="1" dirty="0" err="1"/>
              <a:t>Retroalimentación</a:t>
            </a:r>
            <a:r>
              <a:rPr lang="en-US" altLang="es-CR" sz="2400" b="1" dirty="0"/>
              <a:t>:</a:t>
            </a:r>
            <a:r>
              <a:rPr lang="en-US" altLang="es-CR" sz="2400" dirty="0"/>
              <a:t> </a:t>
            </a:r>
            <a:r>
              <a:rPr lang="en-US" altLang="es-CR" sz="2400" dirty="0" err="1"/>
              <a:t>Sólo</a:t>
            </a:r>
            <a:r>
              <a:rPr lang="en-US" altLang="es-CR" sz="2400" dirty="0"/>
              <a:t> el plan de </a:t>
            </a:r>
            <a:r>
              <a:rPr lang="en-US" altLang="es-CR" sz="2400" dirty="0" err="1"/>
              <a:t>gestión</a:t>
            </a:r>
            <a:r>
              <a:rPr lang="en-US" altLang="es-CR" sz="2400" dirty="0"/>
              <a:t> del personal </a:t>
            </a:r>
            <a:r>
              <a:rPr lang="en-US" altLang="es-CR" sz="2400" dirty="0" err="1"/>
              <a:t>humanos</a:t>
            </a:r>
            <a:r>
              <a:rPr lang="en-US" altLang="es-CR" sz="2400" dirty="0"/>
              <a:t> y </a:t>
            </a:r>
            <a:r>
              <a:rPr lang="en-US" altLang="es-CR" sz="2400" dirty="0" err="1"/>
              <a:t>las</a:t>
            </a:r>
            <a:r>
              <a:rPr lang="en-US" altLang="es-CR" sz="2400" dirty="0"/>
              <a:t> </a:t>
            </a:r>
            <a:r>
              <a:rPr lang="en-US" altLang="es-CR" sz="2400" dirty="0" err="1"/>
              <a:t>asignaciones</a:t>
            </a:r>
            <a:r>
              <a:rPr lang="en-US" altLang="es-CR" sz="2400" dirty="0"/>
              <a:t> de personal del </a:t>
            </a:r>
            <a:r>
              <a:rPr lang="en-US" altLang="es-CR" sz="2400" dirty="0" err="1"/>
              <a:t>proyecto</a:t>
            </a:r>
            <a:r>
              <a:rPr lang="en-US" altLang="es-CR" sz="2400" dirty="0"/>
              <a:t> son </a:t>
            </a:r>
            <a:r>
              <a:rPr lang="en-US" altLang="es-CR" sz="2400" dirty="0" err="1"/>
              <a:t>entradas</a:t>
            </a:r>
            <a:r>
              <a:rPr lang="en-US" altLang="es-CR" sz="2400" dirty="0"/>
              <a:t> del </a:t>
            </a:r>
            <a:r>
              <a:rPr lang="en-US" altLang="es-CR" sz="2400" dirty="0" err="1"/>
              <a:t>proceso</a:t>
            </a:r>
            <a:r>
              <a:rPr lang="en-US" altLang="es-CR" sz="2400" dirty="0"/>
              <a:t> </a:t>
            </a:r>
            <a:r>
              <a:rPr lang="en-US" altLang="es-CR" sz="2400" dirty="0" err="1"/>
              <a:t>desarrollar</a:t>
            </a:r>
            <a:r>
              <a:rPr lang="en-US" altLang="es-CR" sz="2400" dirty="0"/>
              <a:t> el </a:t>
            </a:r>
            <a:r>
              <a:rPr lang="en-US" altLang="es-CR" sz="2400" dirty="0" err="1"/>
              <a:t>equipo</a:t>
            </a:r>
            <a:r>
              <a:rPr lang="en-US" altLang="es-CR" sz="2400" dirty="0"/>
              <a:t> del </a:t>
            </a:r>
            <a:r>
              <a:rPr lang="en-US" altLang="es-CR" sz="2400" dirty="0" err="1"/>
              <a:t>proyecto</a:t>
            </a:r>
            <a:r>
              <a:rPr lang="en-US" altLang="es-CR" sz="2400" dirty="0"/>
              <a:t>, el </a:t>
            </a:r>
            <a:r>
              <a:rPr lang="en-US" altLang="es-CR" sz="2400" dirty="0" err="1"/>
              <a:t>resto</a:t>
            </a:r>
            <a:r>
              <a:rPr lang="en-US" altLang="es-CR" sz="2400" dirty="0"/>
              <a:t> son </a:t>
            </a:r>
            <a:r>
              <a:rPr lang="en-US" altLang="es-CR" sz="2400" dirty="0" err="1"/>
              <a:t>herramientas</a:t>
            </a:r>
            <a:r>
              <a:rPr lang="en-US" altLang="es-CR" sz="2400" dirty="0"/>
              <a:t> y </a:t>
            </a:r>
            <a:r>
              <a:rPr lang="en-US" altLang="es-CR" sz="2400" dirty="0" err="1"/>
              <a:t>técnicas</a:t>
            </a:r>
            <a:r>
              <a:rPr lang="en-US" altLang="es-CR" sz="2400" dirty="0"/>
              <a:t> del </a:t>
            </a:r>
            <a:r>
              <a:rPr lang="en-US" altLang="es-CR" sz="2400" dirty="0" err="1"/>
              <a:t>mismo</a:t>
            </a:r>
            <a:r>
              <a:rPr lang="en-US" altLang="es-CR" sz="2400" dirty="0"/>
              <a:t> </a:t>
            </a:r>
            <a:r>
              <a:rPr lang="en-US" altLang="es-CR" sz="2400" dirty="0" err="1"/>
              <a:t>proceso</a:t>
            </a:r>
            <a:r>
              <a:rPr lang="en-US" altLang="es-CR" sz="2400" dirty="0"/>
              <a:t>. </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956466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¿Cuál de las siguientes opciones son todas ENTRADAS al proceso identificar los interesados?</a:t>
            </a:r>
          </a:p>
          <a:p>
            <a:pPr marL="457200" indent="-457200" algn="just">
              <a:spcBef>
                <a:spcPct val="0"/>
              </a:spcBef>
              <a:buFont typeface="+mj-lt"/>
              <a:buAutoNum type="alphaUcPeriod"/>
            </a:pPr>
            <a:r>
              <a:rPr lang="en-US" altLang="es-CR" sz="2200" dirty="0" err="1"/>
              <a:t>Acta</a:t>
            </a:r>
            <a:r>
              <a:rPr lang="en-US" altLang="es-CR" sz="2200" dirty="0"/>
              <a:t> de </a:t>
            </a:r>
            <a:r>
              <a:rPr lang="en-US" altLang="es-CR" sz="2200" dirty="0" err="1"/>
              <a:t>constitución</a:t>
            </a:r>
            <a:r>
              <a:rPr lang="en-US" altLang="es-CR" sz="2200" dirty="0"/>
              <a:t> del </a:t>
            </a:r>
            <a:r>
              <a:rPr lang="en-US" altLang="es-CR" sz="2200" dirty="0" err="1"/>
              <a:t>proyecto</a:t>
            </a:r>
            <a:r>
              <a:rPr lang="en-US" altLang="es-CR" sz="2200" dirty="0"/>
              <a:t> y </a:t>
            </a:r>
            <a:r>
              <a:rPr lang="en-US" altLang="es-CR" sz="2200" dirty="0" err="1"/>
              <a:t>documentos</a:t>
            </a:r>
            <a:r>
              <a:rPr lang="en-US" altLang="es-CR" sz="2200" dirty="0"/>
              <a:t> de la </a:t>
            </a:r>
            <a:r>
              <a:rPr lang="en-US" altLang="es-CR" sz="2200" dirty="0" err="1"/>
              <a:t>adquisición</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Registro</a:t>
            </a:r>
            <a:r>
              <a:rPr lang="en-US" altLang="es-CR" sz="2200" dirty="0"/>
              <a:t> de </a:t>
            </a:r>
            <a:r>
              <a:rPr lang="en-US" altLang="es-CR" sz="2200" dirty="0" err="1"/>
              <a:t>interesados</a:t>
            </a:r>
            <a:r>
              <a:rPr lang="en-US" altLang="es-CR" sz="2200" dirty="0"/>
              <a:t> y EDT.</a:t>
            </a:r>
            <a:endParaRPr lang="es-CR" altLang="es-CR" sz="2200" dirty="0"/>
          </a:p>
          <a:p>
            <a:pPr marL="457200" indent="-457200" algn="just">
              <a:spcBef>
                <a:spcPct val="0"/>
              </a:spcBef>
              <a:buFont typeface="+mj-lt"/>
              <a:buAutoNum type="alphaUcPeriod"/>
            </a:pPr>
            <a:r>
              <a:rPr lang="en-US" altLang="es-CR" sz="2200" dirty="0" err="1"/>
              <a:t>Análisis</a:t>
            </a:r>
            <a:r>
              <a:rPr lang="en-US" altLang="es-CR" sz="2200" dirty="0"/>
              <a:t> de los </a:t>
            </a:r>
            <a:r>
              <a:rPr lang="en-US" altLang="es-CR" sz="2200" dirty="0" err="1"/>
              <a:t>interesados</a:t>
            </a:r>
            <a:r>
              <a:rPr lang="en-US" altLang="es-CR" sz="2200" dirty="0"/>
              <a:t> y </a:t>
            </a:r>
            <a:r>
              <a:rPr lang="en-US" altLang="es-CR" sz="2200" dirty="0" err="1"/>
              <a:t>reuniones</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Enunciado</a:t>
            </a:r>
            <a:r>
              <a:rPr lang="en-US" altLang="es-CR" sz="2200" dirty="0"/>
              <a:t> del </a:t>
            </a:r>
            <a:r>
              <a:rPr lang="en-US" altLang="es-CR" sz="2200" dirty="0" err="1"/>
              <a:t>alcance</a:t>
            </a:r>
            <a:r>
              <a:rPr lang="en-US" altLang="es-CR" sz="2200" dirty="0"/>
              <a:t> y </a:t>
            </a:r>
            <a:r>
              <a:rPr lang="en-US" altLang="es-CR" sz="2200" dirty="0" err="1"/>
              <a:t>acta</a:t>
            </a:r>
            <a:r>
              <a:rPr lang="en-US" altLang="es-CR" sz="2200" dirty="0"/>
              <a:t> de </a:t>
            </a:r>
            <a:r>
              <a:rPr lang="en-US" altLang="es-CR" sz="2200" dirty="0" err="1"/>
              <a:t>constitución</a:t>
            </a:r>
            <a:r>
              <a:rPr lang="en-US" altLang="es-CR" sz="2200" dirty="0"/>
              <a:t> del </a:t>
            </a:r>
            <a:r>
              <a:rPr lang="en-US" altLang="es-CR" sz="2200" dirty="0" err="1"/>
              <a:t>proyecto</a:t>
            </a:r>
            <a:r>
              <a:rPr lang="en-US" altLang="es-CR" sz="2200" dirty="0" smtClean="0"/>
              <a:t>.</a:t>
            </a:r>
          </a:p>
          <a:p>
            <a:pPr algn="just">
              <a:spcBef>
                <a:spcPct val="0"/>
              </a:spcBef>
              <a:buFontTx/>
              <a:buNone/>
            </a:pPr>
            <a:endParaRPr lang="es-CR" altLang="es-CR" sz="2200" dirty="0"/>
          </a:p>
          <a:p>
            <a:pPr algn="just">
              <a:spcBef>
                <a:spcPct val="0"/>
              </a:spcBef>
              <a:buFontTx/>
              <a:buNone/>
            </a:pPr>
            <a:r>
              <a:rPr lang="en-US" altLang="es-CR" sz="2200" b="1" dirty="0" err="1"/>
              <a:t>Retroalimentación</a:t>
            </a:r>
            <a:r>
              <a:rPr lang="en-US" altLang="es-CR" sz="2200" b="1" dirty="0"/>
              <a:t>:</a:t>
            </a:r>
            <a:r>
              <a:rPr lang="en-US" altLang="es-CR" sz="2200" dirty="0"/>
              <a:t> El </a:t>
            </a:r>
            <a:r>
              <a:rPr lang="en-US" altLang="es-CR" sz="2200" dirty="0" err="1"/>
              <a:t>acta</a:t>
            </a:r>
            <a:r>
              <a:rPr lang="en-US" altLang="es-CR" sz="2200" dirty="0"/>
              <a:t> de </a:t>
            </a:r>
            <a:r>
              <a:rPr lang="en-US" altLang="es-CR" sz="2200" dirty="0" err="1"/>
              <a:t>constitución</a:t>
            </a:r>
            <a:r>
              <a:rPr lang="en-US" altLang="es-CR" sz="2200" dirty="0"/>
              <a:t> del </a:t>
            </a:r>
            <a:r>
              <a:rPr lang="en-US" altLang="es-CR" sz="2200" dirty="0" err="1"/>
              <a:t>proyecto</a:t>
            </a:r>
            <a:r>
              <a:rPr lang="en-US" altLang="es-CR" sz="2200" dirty="0"/>
              <a:t> y los </a:t>
            </a:r>
            <a:r>
              <a:rPr lang="en-US" altLang="es-CR" sz="2200" dirty="0" err="1"/>
              <a:t>documentos</a:t>
            </a:r>
            <a:r>
              <a:rPr lang="en-US" altLang="es-CR" sz="2200" dirty="0"/>
              <a:t> de la </a:t>
            </a:r>
            <a:r>
              <a:rPr lang="en-US" altLang="es-CR" sz="2200" dirty="0" err="1"/>
              <a:t>adquisición</a:t>
            </a:r>
            <a:r>
              <a:rPr lang="en-US" altLang="es-CR" sz="2200" dirty="0"/>
              <a:t> son </a:t>
            </a:r>
            <a:r>
              <a:rPr lang="en-US" altLang="es-CR" sz="2200" dirty="0" err="1"/>
              <a:t>entradas</a:t>
            </a:r>
            <a:r>
              <a:rPr lang="en-US" altLang="es-CR" sz="2200" dirty="0"/>
              <a:t> al </a:t>
            </a:r>
            <a:r>
              <a:rPr lang="en-US" altLang="es-CR" sz="2200" dirty="0" err="1"/>
              <a:t>proceso</a:t>
            </a:r>
            <a:r>
              <a:rPr lang="en-US" altLang="es-CR" sz="2200" dirty="0"/>
              <a:t> </a:t>
            </a:r>
            <a:r>
              <a:rPr lang="en-US" altLang="es-CR" sz="2200" dirty="0" err="1"/>
              <a:t>identificar</a:t>
            </a:r>
            <a:r>
              <a:rPr lang="en-US" altLang="es-CR" sz="2200" dirty="0"/>
              <a:t> </a:t>
            </a:r>
            <a:r>
              <a:rPr lang="en-US" altLang="es-CR" sz="2200" dirty="0" err="1"/>
              <a:t>interesados</a:t>
            </a:r>
            <a:r>
              <a:rPr lang="en-US" altLang="es-CR" sz="2200" dirty="0"/>
              <a:t>. El </a:t>
            </a:r>
            <a:r>
              <a:rPr lang="en-US" altLang="es-CR" sz="2200" dirty="0" err="1"/>
              <a:t>análisis</a:t>
            </a:r>
            <a:r>
              <a:rPr lang="en-US" altLang="es-CR" sz="2200" dirty="0"/>
              <a:t> de los </a:t>
            </a:r>
            <a:r>
              <a:rPr lang="en-US" altLang="es-CR" sz="2200" dirty="0" err="1"/>
              <a:t>interesados</a:t>
            </a:r>
            <a:r>
              <a:rPr lang="en-US" altLang="es-CR" sz="2200" dirty="0"/>
              <a:t> y </a:t>
            </a:r>
            <a:r>
              <a:rPr lang="en-US" altLang="es-CR" sz="2200" dirty="0" err="1"/>
              <a:t>las</a:t>
            </a:r>
            <a:r>
              <a:rPr lang="en-US" altLang="es-CR" sz="2200" dirty="0"/>
              <a:t> </a:t>
            </a:r>
            <a:r>
              <a:rPr lang="en-US" altLang="es-CR" sz="2200" dirty="0" err="1"/>
              <a:t>reuniones</a:t>
            </a:r>
            <a:r>
              <a:rPr lang="en-US" altLang="es-CR" sz="2200" dirty="0"/>
              <a:t> son </a:t>
            </a:r>
            <a:r>
              <a:rPr lang="en-US" altLang="es-CR" sz="2200" dirty="0" err="1"/>
              <a:t>herramientas</a:t>
            </a:r>
            <a:r>
              <a:rPr lang="en-US" altLang="es-CR" sz="2200" dirty="0"/>
              <a:t> y </a:t>
            </a:r>
            <a:r>
              <a:rPr lang="en-US" altLang="es-CR" sz="2200" dirty="0" err="1"/>
              <a:t>técnicas</a:t>
            </a:r>
            <a:r>
              <a:rPr lang="en-US" altLang="es-CR" sz="2200" dirty="0"/>
              <a:t> de </a:t>
            </a:r>
            <a:r>
              <a:rPr lang="en-US" altLang="es-CR" sz="2200" dirty="0" err="1"/>
              <a:t>este</a:t>
            </a:r>
            <a:r>
              <a:rPr lang="en-US" altLang="es-CR" sz="2200" dirty="0"/>
              <a:t> </a:t>
            </a:r>
            <a:r>
              <a:rPr lang="en-US" altLang="es-CR" sz="2200" dirty="0" err="1"/>
              <a:t>proceso</a:t>
            </a:r>
            <a:r>
              <a:rPr lang="en-US" altLang="es-CR" sz="2200" dirty="0"/>
              <a:t>, </a:t>
            </a:r>
            <a:r>
              <a:rPr lang="en-US" altLang="es-CR" sz="2200" dirty="0" err="1"/>
              <a:t>mientras</a:t>
            </a:r>
            <a:r>
              <a:rPr lang="en-US" altLang="es-CR" sz="2200" dirty="0"/>
              <a:t> </a:t>
            </a:r>
            <a:r>
              <a:rPr lang="en-US" altLang="es-CR" sz="2200" dirty="0" err="1"/>
              <a:t>que</a:t>
            </a:r>
            <a:r>
              <a:rPr lang="en-US" altLang="es-CR" sz="2200" dirty="0"/>
              <a:t> el </a:t>
            </a:r>
            <a:r>
              <a:rPr lang="en-US" altLang="es-CR" sz="2200" dirty="0" err="1"/>
              <a:t>registro</a:t>
            </a:r>
            <a:r>
              <a:rPr lang="en-US" altLang="es-CR" sz="2200" dirty="0"/>
              <a:t> de los </a:t>
            </a:r>
            <a:r>
              <a:rPr lang="en-US" altLang="es-CR" sz="2200" dirty="0" err="1"/>
              <a:t>interesados</a:t>
            </a:r>
            <a:r>
              <a:rPr lang="en-US" altLang="es-CR" sz="2200" dirty="0"/>
              <a:t> </a:t>
            </a:r>
            <a:r>
              <a:rPr lang="en-US" altLang="es-CR" sz="2200" dirty="0" err="1"/>
              <a:t>es</a:t>
            </a:r>
            <a:r>
              <a:rPr lang="en-US" altLang="es-CR" sz="2200" dirty="0"/>
              <a:t> </a:t>
            </a:r>
            <a:r>
              <a:rPr lang="en-US" altLang="es-CR" sz="2200" dirty="0" err="1"/>
              <a:t>una</a:t>
            </a:r>
            <a:r>
              <a:rPr lang="en-US" altLang="es-CR" sz="2200" dirty="0"/>
              <a:t> </a:t>
            </a:r>
            <a:r>
              <a:rPr lang="en-US" altLang="es-CR" sz="2200" dirty="0" err="1"/>
              <a:t>salida</a:t>
            </a:r>
            <a:r>
              <a:rPr lang="en-US" altLang="es-CR" sz="2200" dirty="0"/>
              <a:t>. El </a:t>
            </a:r>
            <a:r>
              <a:rPr lang="en-US" altLang="es-CR" sz="2200" dirty="0" err="1"/>
              <a:t>enunciado</a:t>
            </a:r>
            <a:r>
              <a:rPr lang="en-US" altLang="es-CR" sz="2200" dirty="0"/>
              <a:t> del </a:t>
            </a:r>
            <a:r>
              <a:rPr lang="en-US" altLang="es-CR" sz="2200" dirty="0" err="1"/>
              <a:t>alcance</a:t>
            </a:r>
            <a:r>
              <a:rPr lang="en-US" altLang="es-CR" sz="2200" dirty="0"/>
              <a:t> y la EDT son </a:t>
            </a:r>
            <a:r>
              <a:rPr lang="en-US" altLang="es-CR" sz="2200" dirty="0" err="1"/>
              <a:t>salidas</a:t>
            </a:r>
            <a:r>
              <a:rPr lang="en-US" altLang="es-CR" sz="2200" dirty="0"/>
              <a:t> de </a:t>
            </a:r>
            <a:r>
              <a:rPr lang="en-US" altLang="es-CR" sz="2200" dirty="0" err="1"/>
              <a:t>procesos</a:t>
            </a:r>
            <a:r>
              <a:rPr lang="en-US" altLang="es-CR" sz="2200" dirty="0"/>
              <a:t> del </a:t>
            </a:r>
            <a:r>
              <a:rPr lang="en-US" altLang="es-CR" sz="2200" dirty="0" err="1"/>
              <a:t>área</a:t>
            </a:r>
            <a:r>
              <a:rPr lang="en-US" altLang="es-CR" sz="2200" dirty="0"/>
              <a:t> de </a:t>
            </a:r>
            <a:r>
              <a:rPr lang="en-US" altLang="es-CR" sz="2200" dirty="0" err="1"/>
              <a:t>conocimiento</a:t>
            </a:r>
            <a:r>
              <a:rPr lang="en-US" altLang="es-CR" sz="2200" dirty="0"/>
              <a:t> de la </a:t>
            </a:r>
            <a:r>
              <a:rPr lang="en-US" altLang="es-CR" sz="2200" dirty="0" err="1"/>
              <a:t>gestión</a:t>
            </a:r>
            <a:r>
              <a:rPr lang="en-US" altLang="es-CR" sz="2200" dirty="0"/>
              <a:t> del </a:t>
            </a:r>
            <a:r>
              <a:rPr lang="en-US" altLang="es-CR" sz="2200" dirty="0" err="1"/>
              <a:t>alcance</a:t>
            </a:r>
            <a:r>
              <a:rPr lang="en-US" altLang="es-CR" sz="2200" dirty="0"/>
              <a:t>.</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113758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txBox="1">
            <a:spLocks noGrp="1" noChangeArrowheads="1"/>
          </p:cNvSpPr>
          <p:nvPr/>
        </p:nvSpPr>
        <p:spPr bwMode="auto">
          <a:xfrm>
            <a:off x="7632700" y="661193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2BE6AA7-A70B-46F9-AF87-36DC110B5405}" type="datetime1">
              <a:rPr lang="es-ES" altLang="es-CR" sz="1000"/>
              <a:pPr algn="r" eaLnBrk="1" hangingPunct="1"/>
              <a:t>20/10/2013</a:t>
            </a:fld>
            <a:endParaRPr lang="es-ES" altLang="es-CR" sz="1000"/>
          </a:p>
        </p:txBody>
      </p:sp>
      <p:sp>
        <p:nvSpPr>
          <p:cNvPr id="60419" name="Rectangle 6"/>
          <p:cNvSpPr txBox="1">
            <a:spLocks noGrp="1" noChangeArrowheads="1"/>
          </p:cNvSpPr>
          <p:nvPr/>
        </p:nvSpPr>
        <p:spPr bwMode="auto">
          <a:xfrm>
            <a:off x="8675688" y="625157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5E09B2-92AC-4CE9-9603-ED8B3857D737}" type="slidenum">
              <a:rPr lang="es-ES" altLang="es-CR" sz="1400"/>
              <a:pPr eaLnBrk="1" hangingPunct="1"/>
              <a:t>99</a:t>
            </a:fld>
            <a:endParaRPr lang="es-ES" altLang="es-CR" sz="1400"/>
          </a:p>
        </p:txBody>
      </p:sp>
      <p:sp>
        <p:nvSpPr>
          <p:cNvPr id="60420" name="Rectangle 2"/>
          <p:cNvSpPr>
            <a:spLocks noGrp="1" noChangeArrowheads="1"/>
          </p:cNvSpPr>
          <p:nvPr>
            <p:ph type="ctrTitle" idx="4294967295"/>
          </p:nvPr>
        </p:nvSpPr>
        <p:spPr>
          <a:xfrm>
            <a:off x="323850" y="2492375"/>
            <a:ext cx="8496300" cy="1752600"/>
          </a:xfrm>
        </p:spPr>
        <p:txBody>
          <a:bodyPr/>
          <a:lstStyle/>
          <a:p>
            <a:pPr eaLnBrk="1" hangingPunct="1"/>
            <a:r>
              <a:rPr lang="es-CR" altLang="es-CR" sz="5700" smtClean="0"/>
              <a:t>GESTIÓN DE LA INTEGRACIÓN</a:t>
            </a:r>
            <a:br>
              <a:rPr lang="es-CR" altLang="es-CR" sz="5700" smtClean="0"/>
            </a:br>
            <a:r>
              <a:rPr lang="es-CR" altLang="es-CR" sz="5700" smtClean="0"/>
              <a:t>DEL PROYECTO</a:t>
            </a:r>
            <a:endParaRPr lang="en-US" altLang="es-CR" sz="5700" smtClean="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4531</TotalTime>
  <Words>12394</Words>
  <Application>Microsoft Office PowerPoint</Application>
  <PresentationFormat>Presentación en pantalla (4:3)</PresentationFormat>
  <Paragraphs>1492</Paragraphs>
  <Slides>175</Slides>
  <Notes>107</Notes>
  <HiddenSlides>0</HiddenSlides>
  <MMClips>0</MMClips>
  <ScaleCrop>false</ScaleCrop>
  <HeadingPairs>
    <vt:vector size="4" baseType="variant">
      <vt:variant>
        <vt:lpstr>Tema</vt:lpstr>
      </vt:variant>
      <vt:variant>
        <vt:i4>1</vt:i4>
      </vt:variant>
      <vt:variant>
        <vt:lpstr>Títulos de diapositiva</vt:lpstr>
      </vt:variant>
      <vt:variant>
        <vt:i4>175</vt:i4>
      </vt:variant>
    </vt:vector>
  </HeadingPairs>
  <TitlesOfParts>
    <vt:vector size="176" baseType="lpstr">
      <vt:lpstr>Tema de Office</vt:lpstr>
      <vt:lpstr>Curso de Preparación para el Examen CAPM (Certified Associate in Project Management)  Sesión N° 1: Introducción, Organización y Ciclo de Vida, Procesos de Dirección de Proyectos y Gestión de la Integración</vt:lpstr>
      <vt:lpstr>¿Qué significa estar certificado como CAPM? </vt:lpstr>
      <vt:lpstr>¿Quién certifica el CAPM? </vt:lpstr>
      <vt:lpstr>¿Para quiénes se dirige el CAPM? </vt:lpstr>
      <vt:lpstr>¿Qué ventajas tiene estar certificado como CAPM? </vt:lpstr>
      <vt:lpstr>¿Cuál es el procedimiento para certificarme como CAPM? </vt:lpstr>
      <vt:lpstr>¿Cuáles son los requisitos para la certificación del CAPM? </vt:lpstr>
      <vt:lpstr>¿Qué ventajas tiene tomar la certificación del CAPM como parte de los estudiantes de la UCI? </vt:lpstr>
      <vt:lpstr>¿Cuánto dura la validez de la certificación del CAPM? </vt:lpstr>
      <vt:lpstr>¿Cuántas preguntas tiene el examen para la certificación del CAPM y cuánto tiempo hay para responderlo? </vt:lpstr>
      <vt:lpstr>¿Cuál es la distribución de las preguntas del examen para la certificación del CAPM? </vt:lpstr>
      <vt:lpstr>¿Cuál es la nota mínima para aprobar el examen para la certificación del CAPM? </vt:lpstr>
      <vt:lpstr>¿En cuáles idiomas puedo tomar el examen para la certificación del CAPM? </vt:lpstr>
      <vt:lpstr>¿Si tengo más dudas sobre la certificación del CAPM? </vt:lpstr>
      <vt:lpstr>Distintas Tipologías de Preguntas </vt:lpstr>
      <vt:lpstr>Distintas Tipologías de Preguntas </vt:lpstr>
      <vt:lpstr>Distintas Tipologías de Preguntas </vt:lpstr>
      <vt:lpstr>Distintas Tipologías de Preguntas </vt:lpstr>
      <vt:lpstr>Tips para Contestar el Examen del CAPM</vt:lpstr>
      <vt:lpstr>Tips para Contestar el Examen del CAPM</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Restricciones</vt:lpstr>
      <vt:lpstr>Presentación de PowerPoint</vt:lpstr>
      <vt:lpstr>Presentación de PowerPoint</vt:lpstr>
      <vt:lpstr>A. Un programa puede contener proyectos.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CICLO DE VIDA DEL PROYECTO Y ORGANIZACIÓN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Expedidor del Proyecto</vt:lpstr>
      <vt:lpstr>Coordinador de Proyectos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PROCESOS DE DIRECCIÓN DE PROYECTOS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GESTIÓN DE LA INTEGRACIÓN DEL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Donald Solano</dc:creator>
  <cp:lastModifiedBy>Roger Valverde</cp:lastModifiedBy>
  <cp:revision>145</cp:revision>
  <dcterms:created xsi:type="dcterms:W3CDTF">2010-10-20T21:55:38Z</dcterms:created>
  <dcterms:modified xsi:type="dcterms:W3CDTF">2013-10-21T02:43:40Z</dcterms:modified>
</cp:coreProperties>
</file>