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8"/>
  </p:notesMasterIdLst>
  <p:sldIdLst>
    <p:sldId id="925" r:id="rId2"/>
    <p:sldId id="921" r:id="rId3"/>
    <p:sldId id="923" r:id="rId4"/>
    <p:sldId id="782" r:id="rId5"/>
    <p:sldId id="783" r:id="rId6"/>
    <p:sldId id="784" r:id="rId7"/>
    <p:sldId id="786" r:id="rId8"/>
    <p:sldId id="787" r:id="rId9"/>
    <p:sldId id="789" r:id="rId10"/>
    <p:sldId id="790" r:id="rId11"/>
    <p:sldId id="791" r:id="rId12"/>
    <p:sldId id="795" r:id="rId13"/>
    <p:sldId id="798" r:id="rId14"/>
    <p:sldId id="1025" r:id="rId15"/>
    <p:sldId id="799" r:id="rId16"/>
    <p:sldId id="800" r:id="rId17"/>
    <p:sldId id="801" r:id="rId18"/>
    <p:sldId id="802" r:id="rId19"/>
    <p:sldId id="803" r:id="rId20"/>
    <p:sldId id="806" r:id="rId21"/>
    <p:sldId id="807" r:id="rId22"/>
    <p:sldId id="809" r:id="rId23"/>
    <p:sldId id="812" r:id="rId24"/>
    <p:sldId id="813" r:id="rId25"/>
    <p:sldId id="814" r:id="rId26"/>
    <p:sldId id="815" r:id="rId27"/>
    <p:sldId id="816" r:id="rId28"/>
    <p:sldId id="817" r:id="rId29"/>
    <p:sldId id="818" r:id="rId30"/>
    <p:sldId id="820" r:id="rId31"/>
    <p:sldId id="822" r:id="rId32"/>
    <p:sldId id="824" r:id="rId33"/>
    <p:sldId id="825" r:id="rId34"/>
    <p:sldId id="826" r:id="rId35"/>
    <p:sldId id="827" r:id="rId36"/>
    <p:sldId id="829" r:id="rId37"/>
    <p:sldId id="834" r:id="rId38"/>
    <p:sldId id="838" r:id="rId39"/>
    <p:sldId id="839" r:id="rId40"/>
    <p:sldId id="840" r:id="rId41"/>
    <p:sldId id="841" r:id="rId42"/>
    <p:sldId id="842" r:id="rId43"/>
    <p:sldId id="843" r:id="rId44"/>
    <p:sldId id="845" r:id="rId45"/>
    <p:sldId id="848" r:id="rId46"/>
    <p:sldId id="851" r:id="rId47"/>
    <p:sldId id="853" r:id="rId48"/>
    <p:sldId id="856" r:id="rId49"/>
    <p:sldId id="858" r:id="rId50"/>
    <p:sldId id="860" r:id="rId51"/>
    <p:sldId id="861" r:id="rId52"/>
    <p:sldId id="862" r:id="rId53"/>
    <p:sldId id="864" r:id="rId54"/>
    <p:sldId id="866" r:id="rId55"/>
    <p:sldId id="926" r:id="rId56"/>
    <p:sldId id="927" r:id="rId57"/>
    <p:sldId id="928" r:id="rId58"/>
    <p:sldId id="929" r:id="rId59"/>
    <p:sldId id="930" r:id="rId60"/>
    <p:sldId id="931" r:id="rId61"/>
    <p:sldId id="932" r:id="rId62"/>
    <p:sldId id="933" r:id="rId63"/>
    <p:sldId id="934" r:id="rId64"/>
    <p:sldId id="935" r:id="rId65"/>
    <p:sldId id="936" r:id="rId66"/>
    <p:sldId id="937" r:id="rId67"/>
    <p:sldId id="938" r:id="rId68"/>
    <p:sldId id="939" r:id="rId69"/>
    <p:sldId id="940" r:id="rId70"/>
    <p:sldId id="941" r:id="rId71"/>
    <p:sldId id="942" r:id="rId72"/>
    <p:sldId id="943" r:id="rId73"/>
    <p:sldId id="944" r:id="rId74"/>
    <p:sldId id="945" r:id="rId75"/>
    <p:sldId id="946" r:id="rId76"/>
    <p:sldId id="947" r:id="rId77"/>
    <p:sldId id="948" r:id="rId78"/>
    <p:sldId id="949" r:id="rId79"/>
    <p:sldId id="950" r:id="rId80"/>
    <p:sldId id="951" r:id="rId81"/>
    <p:sldId id="952" r:id="rId82"/>
    <p:sldId id="953" r:id="rId83"/>
    <p:sldId id="954" r:id="rId84"/>
    <p:sldId id="955" r:id="rId85"/>
    <p:sldId id="956" r:id="rId86"/>
    <p:sldId id="957" r:id="rId87"/>
    <p:sldId id="958" r:id="rId88"/>
    <p:sldId id="959" r:id="rId89"/>
    <p:sldId id="960" r:id="rId90"/>
    <p:sldId id="961" r:id="rId91"/>
    <p:sldId id="1026" r:id="rId92"/>
    <p:sldId id="962" r:id="rId93"/>
    <p:sldId id="963" r:id="rId94"/>
    <p:sldId id="964" r:id="rId95"/>
    <p:sldId id="965" r:id="rId96"/>
    <p:sldId id="966" r:id="rId97"/>
    <p:sldId id="967" r:id="rId98"/>
    <p:sldId id="968" r:id="rId99"/>
    <p:sldId id="969" r:id="rId100"/>
    <p:sldId id="970" r:id="rId101"/>
    <p:sldId id="971" r:id="rId102"/>
    <p:sldId id="972" r:id="rId103"/>
    <p:sldId id="973" r:id="rId104"/>
    <p:sldId id="974" r:id="rId105"/>
    <p:sldId id="975" r:id="rId106"/>
    <p:sldId id="870" r:id="rId107"/>
    <p:sldId id="922" r:id="rId108"/>
    <p:sldId id="924" r:id="rId109"/>
    <p:sldId id="871" r:id="rId110"/>
    <p:sldId id="872" r:id="rId111"/>
    <p:sldId id="873" r:id="rId112"/>
    <p:sldId id="874" r:id="rId113"/>
    <p:sldId id="876" r:id="rId114"/>
    <p:sldId id="879" r:id="rId115"/>
    <p:sldId id="880" r:id="rId116"/>
    <p:sldId id="882" r:id="rId117"/>
    <p:sldId id="883" r:id="rId118"/>
    <p:sldId id="884" r:id="rId119"/>
    <p:sldId id="885" r:id="rId120"/>
    <p:sldId id="886" r:id="rId121"/>
    <p:sldId id="887" r:id="rId122"/>
    <p:sldId id="888" r:id="rId123"/>
    <p:sldId id="891" r:id="rId124"/>
    <p:sldId id="892" r:id="rId125"/>
    <p:sldId id="893" r:id="rId126"/>
    <p:sldId id="894" r:id="rId127"/>
    <p:sldId id="897" r:id="rId128"/>
    <p:sldId id="899" r:id="rId129"/>
    <p:sldId id="900" r:id="rId130"/>
    <p:sldId id="903" r:id="rId131"/>
    <p:sldId id="904" r:id="rId132"/>
    <p:sldId id="907" r:id="rId133"/>
    <p:sldId id="909" r:id="rId134"/>
    <p:sldId id="912" r:id="rId135"/>
    <p:sldId id="913" r:id="rId136"/>
    <p:sldId id="914" r:id="rId137"/>
    <p:sldId id="918" r:id="rId138"/>
    <p:sldId id="919" r:id="rId139"/>
    <p:sldId id="920" r:id="rId140"/>
    <p:sldId id="976" r:id="rId141"/>
    <p:sldId id="977" r:id="rId142"/>
    <p:sldId id="978" r:id="rId143"/>
    <p:sldId id="979" r:id="rId144"/>
    <p:sldId id="1024" r:id="rId145"/>
    <p:sldId id="980" r:id="rId146"/>
    <p:sldId id="981" r:id="rId147"/>
    <p:sldId id="982" r:id="rId148"/>
    <p:sldId id="983" r:id="rId149"/>
    <p:sldId id="984" r:id="rId150"/>
    <p:sldId id="985" r:id="rId151"/>
    <p:sldId id="986" r:id="rId152"/>
    <p:sldId id="987" r:id="rId153"/>
    <p:sldId id="988" r:id="rId154"/>
    <p:sldId id="989" r:id="rId155"/>
    <p:sldId id="990" r:id="rId156"/>
    <p:sldId id="991" r:id="rId157"/>
    <p:sldId id="992" r:id="rId158"/>
    <p:sldId id="993" r:id="rId159"/>
    <p:sldId id="994" r:id="rId160"/>
    <p:sldId id="995" r:id="rId161"/>
    <p:sldId id="996" r:id="rId162"/>
    <p:sldId id="997" r:id="rId163"/>
    <p:sldId id="998" r:id="rId164"/>
    <p:sldId id="999" r:id="rId165"/>
    <p:sldId id="1000" r:id="rId166"/>
    <p:sldId id="1001" r:id="rId167"/>
    <p:sldId id="1002" r:id="rId168"/>
    <p:sldId id="1003" r:id="rId169"/>
    <p:sldId id="1004" r:id="rId170"/>
    <p:sldId id="1005" r:id="rId171"/>
    <p:sldId id="1006" r:id="rId172"/>
    <p:sldId id="1007" r:id="rId173"/>
    <p:sldId id="1008" r:id="rId174"/>
    <p:sldId id="1009" r:id="rId175"/>
    <p:sldId id="1010" r:id="rId176"/>
    <p:sldId id="1011" r:id="rId177"/>
    <p:sldId id="1012" r:id="rId178"/>
    <p:sldId id="1013" r:id="rId179"/>
    <p:sldId id="1014" r:id="rId180"/>
    <p:sldId id="1015" r:id="rId181"/>
    <p:sldId id="1016" r:id="rId182"/>
    <p:sldId id="1017" r:id="rId183"/>
    <p:sldId id="1018" r:id="rId184"/>
    <p:sldId id="1019" r:id="rId185"/>
    <p:sldId id="1020" r:id="rId186"/>
    <p:sldId id="1021" r:id="rId187"/>
  </p:sldIdLst>
  <p:sldSz cx="9144000" cy="6858000" type="screen4x3"/>
  <p:notesSz cx="7315200" cy="9601200"/>
  <p:defaultTextStyle>
    <a:defPPr>
      <a:defRPr lang="es-C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308" autoAdjust="0"/>
    <p:restoredTop sz="94660"/>
  </p:normalViewPr>
  <p:slideViewPr>
    <p:cSldViewPr>
      <p:cViewPr>
        <p:scale>
          <a:sx n="75" d="100"/>
          <a:sy n="75" d="100"/>
        </p:scale>
        <p:origin x="-1502" y="-269"/>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Calibri" pitchFamily="34" charset="0"/>
                <a:cs typeface="+mn-cs"/>
              </a:defRPr>
            </a:lvl1pPr>
          </a:lstStyle>
          <a:p>
            <a:pPr>
              <a:defRPr/>
            </a:pPr>
            <a:endParaRPr lang="en-US"/>
          </a:p>
        </p:txBody>
      </p:sp>
      <p:sp>
        <p:nvSpPr>
          <p:cNvPr id="3" name="2 Marcador de fecha"/>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Calibri" pitchFamily="34" charset="0"/>
                <a:cs typeface="+mn-cs"/>
              </a:defRPr>
            </a:lvl1pPr>
          </a:lstStyle>
          <a:p>
            <a:pPr>
              <a:defRPr/>
            </a:pPr>
            <a:fld id="{F168396F-4DE6-4CB0-AE6B-6DB67DDD1350}" type="datetimeFigureOut">
              <a:rPr lang="en-US"/>
              <a:pPr>
                <a:defRPr/>
              </a:pPr>
              <a:t>10/20/2013</a:t>
            </a:fld>
            <a:endParaRPr lang="en-US"/>
          </a:p>
        </p:txBody>
      </p:sp>
      <p:sp>
        <p:nvSpPr>
          <p:cNvPr id="4" name="3 Marcador de imagen de diapositiva"/>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4 Marcador de notas"/>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n-US" noProof="0"/>
          </a:p>
        </p:txBody>
      </p:sp>
      <p:sp>
        <p:nvSpPr>
          <p:cNvPr id="6" name="5 Marcador de pie de página"/>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Calibri" pitchFamily="34" charset="0"/>
                <a:cs typeface="+mn-cs"/>
              </a:defRPr>
            </a:lvl1pPr>
          </a:lstStyle>
          <a:p>
            <a:pPr>
              <a:defRPr/>
            </a:pPr>
            <a:endParaRPr lang="en-US"/>
          </a:p>
        </p:txBody>
      </p:sp>
      <p:sp>
        <p:nvSpPr>
          <p:cNvPr id="7" name="6 Marcador de número de diapositiva"/>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Calibri" pitchFamily="34" charset="0"/>
                <a:cs typeface="+mn-cs"/>
              </a:defRPr>
            </a:lvl1pPr>
          </a:lstStyle>
          <a:p>
            <a:pPr>
              <a:defRPr/>
            </a:pPr>
            <a:fld id="{B79DB5F8-7042-4014-A37D-6525CB167A0B}" type="slidenum">
              <a:rPr lang="en-US"/>
              <a:pPr>
                <a:defRPr/>
              </a:pPr>
              <a:t>‹Nº›</a:t>
            </a:fld>
            <a:endParaRPr lang="en-US"/>
          </a:p>
        </p:txBody>
      </p:sp>
    </p:spTree>
    <p:extLst>
      <p:ext uri="{BB962C8B-B14F-4D97-AF65-F5344CB8AC3E}">
        <p14:creationId xmlns:p14="http://schemas.microsoft.com/office/powerpoint/2010/main" val="41230806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C6AF84EA-4097-4260-8B81-1C0BB5815F1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64A030E2-798E-415B-A60A-CFBC353191F4}" type="slidenum">
              <a:rPr lang="en-US" smtClean="0"/>
              <a:pPr>
                <a:defRPr/>
              </a:pPr>
              <a:t>63</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32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B55E5D02-8C49-4751-B2F5-C33757DD25E7}" type="slidenum">
              <a:rPr lang="en-US" smtClean="0"/>
              <a:pPr>
                <a:defRPr/>
              </a:pPr>
              <a:t>184</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1BB17F99-2CCB-41FE-B90E-8C9D4AABCDE1}" type="slidenum">
              <a:rPr lang="en-US" smtClean="0"/>
              <a:pPr>
                <a:defRPr/>
              </a:pPr>
              <a:t>185</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52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BC042A3D-D0A1-4A2C-8D35-DD071D9955F1}" type="slidenum">
              <a:rPr lang="en-US" smtClean="0"/>
              <a:pPr>
                <a:defRPr/>
              </a:pPr>
              <a:t>186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26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34035BBD-4F97-4A6C-BCC7-4357E13FB69A}" type="slidenum">
              <a:rPr lang="en-US" smtClean="0"/>
              <a:pPr>
                <a:defRPr/>
              </a:pPr>
              <a:t>64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3AF280A5-5391-4D6F-8833-17D3EE11C7B3}" type="slidenum">
              <a:rPr lang="en-US" smtClean="0"/>
              <a:pPr>
                <a:defRPr/>
              </a:pPr>
              <a:t>65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47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7ABB4D75-7149-4550-90B0-18CE8B6A917C}" type="slidenum">
              <a:rPr lang="en-US" smtClean="0"/>
              <a:pPr>
                <a:defRPr/>
              </a:pPr>
              <a:t>66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03101BEB-F904-49ED-B176-A7F05ACAAA14}" type="slidenum">
              <a:rPr lang="en-US" smtClean="0"/>
              <a:pPr>
                <a:defRPr/>
              </a:pPr>
              <a:t>67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67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BE84AB61-0ED7-4ECF-BFF9-2ADD9E9CEC15}" type="slidenum">
              <a:rPr lang="en-US" smtClean="0"/>
              <a:pPr>
                <a:defRPr/>
              </a:pPr>
              <a:t>68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DC5E181A-21F3-4C29-9909-34B39661DA23}" type="slidenum">
              <a:rPr lang="en-US" smtClean="0"/>
              <a:pPr>
                <a:defRPr/>
              </a:pPr>
              <a:t>69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78937784-A3B4-489F-804E-AF2E234E4D90}" type="slidenum">
              <a:rPr lang="en-US" smtClean="0"/>
              <a:pPr>
                <a:defRPr/>
              </a:pPr>
              <a:t>70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C273567-30EA-403A-B4CB-EAD95052EAF4}" type="slidenum">
              <a:rPr lang="en-US" smtClean="0"/>
              <a:pPr>
                <a:defRPr/>
              </a:pPr>
              <a:t>71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08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6312F29D-E6A3-4887-8FB2-36C95BB6532B}" type="slidenum">
              <a:rPr lang="en-US" smtClean="0"/>
              <a:pPr>
                <a:defRPr/>
              </a:pPr>
              <a:t>72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A0B9D54-5941-4CA8-B179-4A938E700704}" type="slidenum">
              <a:rPr lang="en-US" smtClean="0"/>
              <a:pPr>
                <a:defRPr/>
              </a:pPr>
              <a:t>55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81C9A4F5-D235-4EE0-A975-1DCFF559A846}" type="slidenum">
              <a:rPr lang="en-US" smtClean="0"/>
              <a:pPr>
                <a:defRPr/>
              </a:pPr>
              <a:t>73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28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16AC2AF-820A-48F6-B21F-9C8E6534B160}" type="slidenum">
              <a:rPr lang="en-US" smtClean="0"/>
              <a:pPr>
                <a:defRPr/>
              </a:pPr>
              <a:t>74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33BF92E5-9164-45EE-A2D9-5D11E5A3CA83}" type="slidenum">
              <a:rPr lang="en-US" smtClean="0"/>
              <a:pPr>
                <a:defRPr/>
              </a:pPr>
              <a:t>75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1FB9AF38-8123-426A-A345-333B3AF235BF}" type="slidenum">
              <a:rPr lang="en-US" smtClean="0"/>
              <a:pPr>
                <a:defRPr/>
              </a:pPr>
              <a:t>76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5760B020-D15E-49CB-875F-BCF6BCD9D1B8}" type="slidenum">
              <a:rPr lang="en-US" smtClean="0"/>
              <a:pPr>
                <a:defRPr/>
              </a:pPr>
              <a:t>77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699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714E33E1-D052-4AE1-B567-91A787B5755D}" type="slidenum">
              <a:rPr lang="en-US" smtClean="0"/>
              <a:pPr>
                <a:defRPr/>
              </a:pPr>
              <a:t>78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C77162E-6FD7-430B-BD74-51F58F452615}" type="slidenum">
              <a:rPr lang="en-US" smtClean="0"/>
              <a:pPr>
                <a:defRPr/>
              </a:pPr>
              <a:t>79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90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DCAF55E4-C160-4734-B7F6-B1E78D368960}" type="slidenum">
              <a:rPr lang="en-US" smtClean="0"/>
              <a:pPr>
                <a:defRPr/>
              </a:pPr>
              <a:t>80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717ACBC5-D42B-41C0-9475-2CD228927F88}" type="slidenum">
              <a:rPr lang="en-US" smtClean="0"/>
              <a:pPr>
                <a:defRPr/>
              </a:pPr>
              <a:t>81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10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FA597105-B98F-4DA0-B8F1-65BD32F67C02}" type="slidenum">
              <a:rPr lang="en-US" smtClean="0"/>
              <a:pPr>
                <a:defRPr/>
              </a:pPr>
              <a:t>82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25491AA1-346E-4A8B-8F55-6D83FE770F1E}" type="slidenum">
              <a:rPr lang="en-US" smtClean="0"/>
              <a:pPr>
                <a:defRPr/>
              </a:pPr>
              <a:t>56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48F8E5B-194E-4266-B6D5-72F3E85AC718}" type="slidenum">
              <a:rPr lang="en-US" smtClean="0"/>
              <a:pPr>
                <a:defRPr/>
              </a:pPr>
              <a:t>83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31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BD64D31E-F808-4E5D-BAEE-94A5AE0F9F8D}" type="slidenum">
              <a:rPr lang="en-US" smtClean="0"/>
              <a:pPr>
                <a:defRPr/>
              </a:pPr>
              <a:t>84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0EC77791-F00D-48CE-A3C2-35BD93722077}" type="slidenum">
              <a:rPr lang="en-US" smtClean="0"/>
              <a:pPr>
                <a:defRPr/>
              </a:pPr>
              <a:t>85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518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90EE6F49-770A-446F-91A1-E447BA99AF91}" type="slidenum">
              <a:rPr lang="en-US" smtClean="0"/>
              <a:pPr>
                <a:defRPr/>
              </a:pPr>
              <a:t>86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4D305355-A1AF-4297-BD84-8FF6A0DAB583}" type="slidenum">
              <a:rPr lang="en-US" smtClean="0"/>
              <a:pPr>
                <a:defRPr/>
              </a:pPr>
              <a:t>87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72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96E1AFD8-EEE7-48D5-B4AE-DD323DC9E7FE}" type="slidenum">
              <a:rPr lang="en-US" smtClean="0"/>
              <a:pPr>
                <a:defRPr/>
              </a:pPr>
              <a:t>88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E2E49115-DE51-418F-8A76-5F91A295146C}" type="slidenum">
              <a:rPr lang="en-US" smtClean="0"/>
              <a:pPr>
                <a:defRPr/>
              </a:pPr>
              <a:t>89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92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3D1A8DF6-6F00-4242-87F1-630F8F24A937}" type="slidenum">
              <a:rPr lang="en-US" smtClean="0"/>
              <a:pPr>
                <a:defRPr/>
              </a:pPr>
              <a:t>90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43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CF45E884-A6BD-416F-951E-44ADEF11718E}" type="slidenum">
              <a:rPr lang="en-US" smtClean="0"/>
              <a:pPr>
                <a:defRPr/>
              </a:pPr>
              <a:t>91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37B392B-0B17-46B0-BAF2-F9CBD69D0917}" type="slidenum">
              <a:rPr lang="en-US" smtClean="0"/>
              <a:pPr>
                <a:defRPr/>
              </a:pPr>
              <a:t>92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57F5F4B9-71D9-4D2B-958D-F5D05E14E8FB}" type="slidenum">
              <a:rPr lang="en-US" smtClean="0"/>
              <a:pPr>
                <a:defRPr/>
              </a:pPr>
              <a:t>57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13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0EA68662-A267-4DA5-B3B9-98D996FD986F}" type="slidenum">
              <a:rPr lang="en-US" smtClean="0"/>
              <a:pPr>
                <a:defRPr/>
              </a:pPr>
              <a:t>93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2636877F-29C4-44F6-9962-FE12C1B33F62}" type="slidenum">
              <a:rPr lang="en-US" smtClean="0"/>
              <a:pPr>
                <a:defRPr/>
              </a:pPr>
              <a:t>94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F2E5D713-FD16-46D1-99EA-F400B104AEC2}" type="slidenum">
              <a:rPr lang="en-US" smtClean="0"/>
              <a:pPr>
                <a:defRPr/>
              </a:pPr>
              <a:t>95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33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36B4E049-D4FB-42A8-AFA1-F4A566777D49}" type="slidenum">
              <a:rPr lang="en-US" smtClean="0"/>
              <a:pPr>
                <a:defRPr/>
              </a:pPr>
              <a:t>96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54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9410FB30-9276-4565-88ED-8538F3F89D36}" type="slidenum">
              <a:rPr lang="en-US" smtClean="0"/>
              <a:pPr>
                <a:defRPr/>
              </a:pPr>
              <a:t>97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55A9FEF1-5B28-4E49-841A-93EEBA7BAD95}" type="slidenum">
              <a:rPr lang="en-US" smtClean="0"/>
              <a:pPr>
                <a:defRPr/>
              </a:pPr>
              <a:t>98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88735BA9-A4EB-4BD5-962B-21A936A3E645}" type="slidenum">
              <a:rPr lang="en-US" smtClean="0"/>
              <a:pPr>
                <a:defRPr/>
              </a:pPr>
              <a:t>99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E0D279A7-122B-4EF4-B84B-88FD5E911D4D}" type="slidenum">
              <a:rPr lang="en-US" smtClean="0"/>
              <a:pPr>
                <a:defRPr/>
              </a:pPr>
              <a:t>100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95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117A83C2-E022-4A6B-9751-2779FF8E4096}" type="slidenum">
              <a:rPr lang="en-US" smtClean="0"/>
              <a:pPr>
                <a:defRPr/>
              </a:pPr>
              <a:t>101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8A6F9EE4-207D-48E0-B131-9B31783F891D}" type="slidenum">
              <a:rPr lang="en-US" smtClean="0"/>
              <a:pPr>
                <a:defRPr/>
              </a:pPr>
              <a:t>102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65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3F7D8D1E-BBE3-4A35-AF2B-FB926EFBEFF4}" type="slidenum">
              <a:rPr lang="en-US" smtClean="0"/>
              <a:pPr>
                <a:defRPr/>
              </a:pPr>
              <a:t>58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157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4F5EF911-369D-47AB-BE66-7E88D89B42F1}" type="slidenum">
              <a:rPr lang="en-US" smtClean="0"/>
              <a:pPr>
                <a:defRPr/>
              </a:pPr>
              <a:t>103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92BFDC6-4472-4365-AF8B-4750FC00741B}" type="slidenum">
              <a:rPr lang="en-US" smtClean="0"/>
              <a:pPr>
                <a:defRPr/>
              </a:pPr>
              <a:t>104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361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5D4B62B6-C1E5-42D4-A553-35F95230AF15}" type="slidenum">
              <a:rPr lang="en-US" smtClean="0"/>
              <a:pPr>
                <a:defRPr/>
              </a:pPr>
              <a:t>105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CR" altLang="es-CR" smtClean="0"/>
              <a:t>Fórmulas de la técnica</a:t>
            </a:r>
            <a:endParaRPr lang="en-US" altLang="es-CR" smtClean="0"/>
          </a:p>
        </p:txBody>
      </p:sp>
      <p:sp>
        <p:nvSpPr>
          <p:cNvPr id="4" name="Slide Number Placeholder 3"/>
          <p:cNvSpPr>
            <a:spLocks noGrp="1"/>
          </p:cNvSpPr>
          <p:nvPr>
            <p:ph type="sldNum" sz="quarter" idx="5"/>
          </p:nvPr>
        </p:nvSpPr>
        <p:spPr/>
        <p:txBody>
          <a:bodyPr/>
          <a:lstStyle/>
          <a:p>
            <a:pPr>
              <a:defRPr/>
            </a:pPr>
            <a:fld id="{EF5351E6-FE18-4FDD-816F-D27688158026}" type="slidenum">
              <a:rPr lang="en-US" smtClean="0"/>
              <a:pPr>
                <a:defRPr/>
              </a:pPr>
              <a:t>137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eaLnBrk="1" hangingPunct="1">
              <a:spcBef>
                <a:spcPct val="0"/>
              </a:spcBef>
            </a:pPr>
            <a:r>
              <a:rPr lang="es-CR" altLang="es-CR" smtClean="0"/>
              <a:t>Fórmulas de la técnica</a:t>
            </a:r>
            <a:endParaRPr lang="en-US" altLang="es-CR" smtClean="0"/>
          </a:p>
          <a:p>
            <a:pPr defTabSz="965200"/>
            <a:endParaRPr lang="en-US" altLang="es-CR" smtClean="0"/>
          </a:p>
        </p:txBody>
      </p:sp>
      <p:sp>
        <p:nvSpPr>
          <p:cNvPr id="4" name="Slide Number Placeholder 3"/>
          <p:cNvSpPr>
            <a:spLocks noGrp="1"/>
          </p:cNvSpPr>
          <p:nvPr>
            <p:ph type="sldNum" sz="quarter" idx="5"/>
          </p:nvPr>
        </p:nvSpPr>
        <p:spPr/>
        <p:txBody>
          <a:bodyPr/>
          <a:lstStyle/>
          <a:p>
            <a:pPr>
              <a:defRPr/>
            </a:pPr>
            <a:fld id="{2C1FB24D-405D-4B7B-9A78-B0FE2D101023}" type="slidenum">
              <a:rPr lang="en-US" smtClean="0"/>
              <a:pPr>
                <a:defRPr/>
              </a:pPr>
              <a:t>138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eaLnBrk="1" hangingPunct="1">
              <a:spcBef>
                <a:spcPct val="0"/>
              </a:spcBef>
            </a:pPr>
            <a:r>
              <a:rPr lang="es-CR" altLang="es-CR" smtClean="0"/>
              <a:t>Fórmulas de la técnica</a:t>
            </a:r>
            <a:endParaRPr lang="en-US" altLang="es-CR" smtClean="0"/>
          </a:p>
          <a:p>
            <a:pPr defTabSz="965200"/>
            <a:r>
              <a:rPr lang="es-CR" altLang="es-CR" smtClean="0"/>
              <a:t>Notar que EAC tiene varias formas de ser calculado.</a:t>
            </a:r>
            <a:endParaRPr lang="en-US" altLang="es-CR" smtClean="0"/>
          </a:p>
        </p:txBody>
      </p:sp>
      <p:sp>
        <p:nvSpPr>
          <p:cNvPr id="4" name="Slide Number Placeholder 3"/>
          <p:cNvSpPr>
            <a:spLocks noGrp="1"/>
          </p:cNvSpPr>
          <p:nvPr>
            <p:ph type="sldNum" sz="quarter" idx="5"/>
          </p:nvPr>
        </p:nvSpPr>
        <p:spPr/>
        <p:txBody>
          <a:bodyPr/>
          <a:lstStyle/>
          <a:p>
            <a:pPr>
              <a:defRPr/>
            </a:pPr>
            <a:fld id="{7862FC56-1891-484E-866B-5D7C89AA030D}" type="slidenum">
              <a:rPr lang="en-US" smtClean="0"/>
              <a:pPr>
                <a:defRPr/>
              </a:pPr>
              <a:t>139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4FB6B031-0294-468A-857B-1ACF0BB1861B}" type="slidenum">
              <a:rPr lang="en-US" smtClean="0"/>
              <a:pPr>
                <a:defRPr/>
              </a:pPr>
              <a:t>140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56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5A70E430-5D63-4161-A7AD-CFCDE2BC63F7}" type="slidenum">
              <a:rPr lang="en-US" smtClean="0"/>
              <a:pPr>
                <a:defRPr/>
              </a:pPr>
              <a:t>141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6ED77C1-D855-4117-B954-CCB286B66B47}" type="slidenum">
              <a:rPr lang="en-US" smtClean="0"/>
              <a:pPr>
                <a:defRPr/>
              </a:pPr>
              <a:t>142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77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FBC7BE29-1C4B-4CAE-B888-279FEBEB6C15}" type="slidenum">
              <a:rPr lang="en-US" smtClean="0"/>
              <a:pPr>
                <a:defRPr/>
              </a:pPr>
              <a:t>143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EA41F5DC-E768-4F88-BC06-B8211751B141}" type="slidenum">
              <a:rPr lang="en-US" smtClean="0"/>
              <a:pPr>
                <a:defRPr/>
              </a:pPr>
              <a:t>59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22BE9F73-70CB-4B45-8EB0-12339CF5ADD1}" type="slidenum">
              <a:rPr lang="en-US" smtClean="0"/>
              <a:pPr>
                <a:defRPr/>
              </a:pPr>
              <a:t>144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97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E7E1C34A-3BC4-4989-9F9A-E8BEF92C8D14}" type="slidenum">
              <a:rPr lang="en-US" smtClean="0"/>
              <a:pPr>
                <a:defRPr/>
              </a:pPr>
              <a:t>145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476E156F-1D47-44A7-8E6F-EC369ADE628B}" type="slidenum">
              <a:rPr lang="en-US" smtClean="0"/>
              <a:pPr>
                <a:defRPr/>
              </a:pPr>
              <a:t>146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25CBB332-4907-435A-A016-FD8B2DC11B1A}" type="slidenum">
              <a:rPr lang="en-US" smtClean="0"/>
              <a:pPr>
                <a:defRPr/>
              </a:pPr>
              <a:t>147</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18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B96099AB-00FC-4110-9767-FA2FCDCE65CD}" type="slidenum">
              <a:rPr lang="en-US" smtClean="0"/>
              <a:pPr>
                <a:defRPr/>
              </a:pPr>
              <a:t>148</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7D8E583F-6186-44ED-9AF5-42AC2D057833}" type="slidenum">
              <a:rPr lang="en-US" smtClean="0"/>
              <a:pPr>
                <a:defRPr/>
              </a:pPr>
              <a:t>149</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38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52DE21E6-9FE3-42D5-AA21-6DC91ED283E8}" type="slidenum">
              <a:rPr lang="en-US" smtClean="0"/>
              <a:pPr>
                <a:defRPr/>
              </a:pPr>
              <a:t>150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CC04A0DC-D51A-41FA-80D0-69B46973E3C5}" type="slidenum">
              <a:rPr lang="en-US" smtClean="0"/>
              <a:pPr>
                <a:defRPr/>
              </a:pPr>
              <a:t>151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59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9F8DB627-5B45-4D48-938B-26F6B20BB5A0}" type="slidenum">
              <a:rPr lang="en-US" smtClean="0"/>
              <a:pPr>
                <a:defRPr/>
              </a:pPr>
              <a:t>152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B4D6D74E-2968-441A-BD73-966E82464872}" type="slidenum">
              <a:rPr lang="en-US" smtClean="0"/>
              <a:pPr>
                <a:defRPr/>
              </a:pPr>
              <a:t>153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0A60B754-27C9-43E0-969C-1244C2A0E847}" type="slidenum">
              <a:rPr lang="en-US" smtClean="0"/>
              <a:pPr>
                <a:defRPr/>
              </a:pPr>
              <a:t>60</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79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D2B05F7-0826-4BF7-ADD1-CF62D491135A}" type="slidenum">
              <a:rPr lang="en-US" smtClean="0"/>
              <a:pPr>
                <a:defRPr/>
              </a:pPr>
              <a:t>154</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13B846D4-001D-4FAB-B779-647946D6ACE0}" type="slidenum">
              <a:rPr lang="en-US" smtClean="0"/>
              <a:pPr>
                <a:defRPr/>
              </a:pPr>
              <a:t>155</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00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C0C396B-93EA-49AC-8E10-2F3609D73901}" type="slidenum">
              <a:rPr lang="en-US" smtClean="0"/>
              <a:pPr>
                <a:defRPr/>
              </a:pPr>
              <a:t>156</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84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63D5C58D-FADF-4642-AEED-48CBAF87859F}" type="slidenum">
              <a:rPr lang="en-US" smtClean="0"/>
              <a:pPr>
                <a:defRPr/>
              </a:pPr>
              <a:t>157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9B67A7BC-D1A9-4B76-8C1B-8B642EC5AC08}" type="slidenum">
              <a:rPr lang="en-US" smtClean="0"/>
              <a:pPr>
                <a:defRPr/>
              </a:pPr>
              <a:t>158</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04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29107122-F235-4C80-876C-39B1AD5D195B}" type="slidenum">
              <a:rPr lang="en-US" smtClean="0"/>
              <a:pPr>
                <a:defRPr/>
              </a:pPr>
              <a:t>159</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7F89B3E4-13B6-42DB-88DA-B7EAFCC5C08A}" type="slidenum">
              <a:rPr lang="en-US" smtClean="0"/>
              <a:pPr>
                <a:defRPr/>
              </a:pPr>
              <a:t>160</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171BAB2D-E235-43EB-9552-741ECF7F89AE}" type="slidenum">
              <a:rPr lang="en-US" smtClean="0"/>
              <a:pPr>
                <a:defRPr/>
              </a:pPr>
              <a:t>161</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45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52AC229D-45C3-408E-A17A-6B143D5AA68C}" type="slidenum">
              <a:rPr lang="en-US" smtClean="0"/>
              <a:pPr>
                <a:defRPr/>
              </a:pPr>
              <a:t>162</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29639353-76AB-4244-A09E-3994AD733B6E}" type="slidenum">
              <a:rPr lang="en-US" smtClean="0"/>
              <a:pPr>
                <a:defRPr/>
              </a:pPr>
              <a:t>163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6ED939DE-C5B7-4F49-BB08-9FEB39FBE090}" type="slidenum">
              <a:rPr lang="en-US" smtClean="0"/>
              <a:pPr>
                <a:defRPr/>
              </a:pPr>
              <a:t>61</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66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FCB5C672-AAB8-4A13-B292-74F9AECC1E7D}" type="slidenum">
              <a:rPr lang="en-US" smtClean="0"/>
              <a:pPr>
                <a:defRPr/>
              </a:pPr>
              <a:t>164</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765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9EF59F86-AA17-4187-9603-87B30B03B8DB}" type="slidenum">
              <a:rPr lang="en-US" smtClean="0"/>
              <a:pPr>
                <a:defRPr/>
              </a:pPr>
              <a:t>165</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86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EB6E970-8F9B-4069-9253-14D0D869C7BC}" type="slidenum">
              <a:rPr lang="en-US" smtClean="0"/>
              <a:pPr>
                <a:defRPr/>
              </a:pPr>
              <a:t>166</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969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05134351-E7BE-4BDA-8DFC-67D2273904D2}" type="slidenum">
              <a:rPr lang="en-US" smtClean="0"/>
              <a:pPr>
                <a:defRPr/>
              </a:pPr>
              <a:t>167</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07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02A74CD9-8728-4255-9200-4E04E6DD8ECF}" type="slidenum">
              <a:rPr lang="en-US" smtClean="0"/>
              <a:pPr>
                <a:defRPr/>
              </a:pPr>
              <a:t>168</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174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C186CCCF-DA0E-406C-A098-724F7B79E61F}" type="slidenum">
              <a:rPr lang="en-US" smtClean="0"/>
              <a:pPr>
                <a:defRPr/>
              </a:pPr>
              <a:t>169</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277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AEAEA163-264E-4BEC-AACD-25077CE676B3}" type="slidenum">
              <a:rPr lang="en-US" smtClean="0"/>
              <a:pPr>
                <a:defRPr/>
              </a:pPr>
              <a:t>170</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379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FE1E5859-604D-454B-A973-FDC6948A2CE2}" type="slidenum">
              <a:rPr lang="en-US" smtClean="0"/>
              <a:pPr>
                <a:defRPr/>
              </a:pPr>
              <a:t>171</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481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F4E57714-2CE4-4102-BFD5-16272C10822F}" type="slidenum">
              <a:rPr lang="en-US" smtClean="0"/>
              <a:pPr>
                <a:defRPr/>
              </a:pPr>
              <a:t>172</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4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77EBF34B-F03F-4B5A-A439-15BFD019D461}" type="slidenum">
              <a:rPr lang="en-US" smtClean="0"/>
              <a:pPr>
                <a:defRPr/>
              </a:pPr>
              <a:t>173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06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C2E79CA2-B0E3-4A62-9134-B9019728E092}" type="slidenum">
              <a:rPr lang="en-US" smtClean="0"/>
              <a:pPr>
                <a:defRPr/>
              </a:pPr>
              <a:t>62</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686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E2572F69-C198-4F57-B14D-EABD19D261D4}" type="slidenum">
              <a:rPr lang="en-US" smtClean="0"/>
              <a:pPr>
                <a:defRPr/>
              </a:pPr>
              <a:t>174</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78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82915203-A846-4615-91EF-95E5EA737A22}" type="slidenum">
              <a:rPr lang="en-US" smtClean="0"/>
              <a:pPr>
                <a:defRPr/>
              </a:pPr>
              <a:t>175</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891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180DF210-7279-475E-A217-A479587F8B37}" type="slidenum">
              <a:rPr lang="en-US" smtClean="0"/>
              <a:pPr>
                <a:defRPr/>
              </a:pPr>
              <a:t>176</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0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107DC2D8-E1FF-4E14-B77F-B3CC00F2E8FE}" type="slidenum">
              <a:rPr lang="en-US" smtClean="0"/>
              <a:pPr>
                <a:defRPr/>
              </a:pPr>
              <a:t>177</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71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0556DC14-C5AD-4042-96A5-7AC7174A41D9}" type="slidenum">
              <a:rPr lang="en-US" smtClean="0"/>
              <a:pPr>
                <a:defRPr/>
              </a:pPr>
              <a:t>178</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81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D1464C0A-FE23-45F3-90C7-56717FB53CE6}" type="slidenum">
              <a:rPr lang="en-US" smtClean="0"/>
              <a:pPr>
                <a:defRPr/>
              </a:pPr>
              <a:t>179</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91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C9CC50E6-DD49-4229-9D72-A8C869E8B6DD}" type="slidenum">
              <a:rPr lang="en-US" smtClean="0"/>
              <a:pPr>
                <a:defRPr/>
              </a:pPr>
              <a:t>180</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01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E35CCC81-CF24-4A03-803C-72F843CE5DDE}" type="slidenum">
              <a:rPr lang="en-US" smtClean="0"/>
              <a:pPr>
                <a:defRPr/>
              </a:pPr>
              <a:t>181</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12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753F9161-42DC-4845-937D-87995A3958FA}" type="slidenum">
              <a:rPr lang="en-US" smtClean="0"/>
              <a:pPr>
                <a:defRPr/>
              </a:pPr>
              <a:t>182</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22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CR" smtClean="0"/>
          </a:p>
        </p:txBody>
      </p:sp>
      <p:sp>
        <p:nvSpPr>
          <p:cNvPr id="4" name="3 Marcador de número de diapositiva"/>
          <p:cNvSpPr>
            <a:spLocks noGrp="1"/>
          </p:cNvSpPr>
          <p:nvPr>
            <p:ph type="sldNum" sz="quarter" idx="5"/>
          </p:nvPr>
        </p:nvSpPr>
        <p:spPr/>
        <p:txBody>
          <a:bodyPr/>
          <a:lstStyle/>
          <a:p>
            <a:pPr>
              <a:defRPr/>
            </a:pPr>
            <a:fld id="{E68056B6-3F2D-4A27-B3CA-FBB24F7FA451}" type="slidenum">
              <a:rPr lang="en-US" smtClean="0"/>
              <a:pPr>
                <a:defRPr/>
              </a:pPr>
              <a:t>183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R"/>
          </a:p>
        </p:txBody>
      </p:sp>
      <p:sp>
        <p:nvSpPr>
          <p:cNvPr id="4" name="3 Marcador de fecha"/>
          <p:cNvSpPr>
            <a:spLocks noGrp="1"/>
          </p:cNvSpPr>
          <p:nvPr>
            <p:ph type="dt" sz="half" idx="10"/>
          </p:nvPr>
        </p:nvSpPr>
        <p:spPr/>
        <p:txBody>
          <a:bodyPr/>
          <a:lstStyle>
            <a:lvl1pPr>
              <a:defRPr/>
            </a:lvl1pPr>
          </a:lstStyle>
          <a:p>
            <a:pPr>
              <a:defRPr/>
            </a:pPr>
            <a:fld id="{FEA09D3F-5203-4776-91A2-BE20314B1FDB}" type="datetimeFigureOut">
              <a:rPr lang="es-CR"/>
              <a:pPr>
                <a:defRPr/>
              </a:pPr>
              <a:t>20/10/2013</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C198B746-FA9D-4D1C-A79F-0A32E5E50C58}" type="slidenum">
              <a:rPr lang="es-CR"/>
              <a:pPr>
                <a:defRPr/>
              </a:pPr>
              <a:t>‹Nº›</a:t>
            </a:fld>
            <a:endParaRPr lang="es-CR"/>
          </a:p>
        </p:txBody>
      </p:sp>
    </p:spTree>
    <p:extLst>
      <p:ext uri="{BB962C8B-B14F-4D97-AF65-F5344CB8AC3E}">
        <p14:creationId xmlns:p14="http://schemas.microsoft.com/office/powerpoint/2010/main" val="15454483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A71BE3C4-7A9C-4D9E-8FF0-F8E0E51E7D7E}" type="datetimeFigureOut">
              <a:rPr lang="es-CR"/>
              <a:pPr>
                <a:defRPr/>
              </a:pPr>
              <a:t>20/10/2013</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412D1343-2D89-4999-8B15-971DEDA88081}" type="slidenum">
              <a:rPr lang="es-CR"/>
              <a:pPr>
                <a:defRPr/>
              </a:pPr>
              <a:t>‹Nº›</a:t>
            </a:fld>
            <a:endParaRPr lang="es-CR"/>
          </a:p>
        </p:txBody>
      </p:sp>
    </p:spTree>
    <p:extLst>
      <p:ext uri="{BB962C8B-B14F-4D97-AF65-F5344CB8AC3E}">
        <p14:creationId xmlns:p14="http://schemas.microsoft.com/office/powerpoint/2010/main" val="338635283"/>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F334648A-63D6-4E76-9419-965405D101FA}" type="datetimeFigureOut">
              <a:rPr lang="es-CR"/>
              <a:pPr>
                <a:defRPr/>
              </a:pPr>
              <a:t>20/10/2013</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17DF98CB-F429-4738-BF43-A729B42DA7E3}" type="slidenum">
              <a:rPr lang="es-CR"/>
              <a:pPr>
                <a:defRPr/>
              </a:pPr>
              <a:t>‹Nº›</a:t>
            </a:fld>
            <a:endParaRPr lang="es-CR"/>
          </a:p>
        </p:txBody>
      </p:sp>
    </p:spTree>
    <p:extLst>
      <p:ext uri="{BB962C8B-B14F-4D97-AF65-F5344CB8AC3E}">
        <p14:creationId xmlns:p14="http://schemas.microsoft.com/office/powerpoint/2010/main" val="139103893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5C821047-31FA-4F83-BDDB-649EAB301497}" type="datetimeFigureOut">
              <a:rPr lang="es-CR"/>
              <a:pPr>
                <a:defRPr/>
              </a:pPr>
              <a:t>20/10/2013</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6A325890-6F1E-45A3-B6C8-C6B55E21E222}" type="slidenum">
              <a:rPr lang="es-CR"/>
              <a:pPr>
                <a:defRPr/>
              </a:pPr>
              <a:t>‹Nº›</a:t>
            </a:fld>
            <a:endParaRPr lang="es-CR"/>
          </a:p>
        </p:txBody>
      </p:sp>
    </p:spTree>
    <p:extLst>
      <p:ext uri="{BB962C8B-B14F-4D97-AF65-F5344CB8AC3E}">
        <p14:creationId xmlns:p14="http://schemas.microsoft.com/office/powerpoint/2010/main" val="333853507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00099F9D-32D2-4C19-890D-FA7866470330}" type="datetimeFigureOut">
              <a:rPr lang="es-CR"/>
              <a:pPr>
                <a:defRPr/>
              </a:pPr>
              <a:t>20/10/2013</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E8A406E8-C982-4100-A39F-8645733EC11D}" type="slidenum">
              <a:rPr lang="es-CR"/>
              <a:pPr>
                <a:defRPr/>
              </a:pPr>
              <a:t>‹Nº›</a:t>
            </a:fld>
            <a:endParaRPr lang="es-CR"/>
          </a:p>
        </p:txBody>
      </p:sp>
    </p:spTree>
    <p:extLst>
      <p:ext uri="{BB962C8B-B14F-4D97-AF65-F5344CB8AC3E}">
        <p14:creationId xmlns:p14="http://schemas.microsoft.com/office/powerpoint/2010/main" val="197269221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3 Marcador de fecha"/>
          <p:cNvSpPr>
            <a:spLocks noGrp="1"/>
          </p:cNvSpPr>
          <p:nvPr>
            <p:ph type="dt" sz="half" idx="10"/>
          </p:nvPr>
        </p:nvSpPr>
        <p:spPr/>
        <p:txBody>
          <a:bodyPr/>
          <a:lstStyle>
            <a:lvl1pPr>
              <a:defRPr/>
            </a:lvl1pPr>
          </a:lstStyle>
          <a:p>
            <a:pPr>
              <a:defRPr/>
            </a:pPr>
            <a:fld id="{88EB6005-F6C5-434A-8203-E8155FBC3F6C}" type="datetimeFigureOut">
              <a:rPr lang="es-CR"/>
              <a:pPr>
                <a:defRPr/>
              </a:pPr>
              <a:t>20/10/2013</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737D2A7B-5AE3-4548-B8FF-F5D2B904BAB1}" type="slidenum">
              <a:rPr lang="es-CR"/>
              <a:pPr>
                <a:defRPr/>
              </a:pPr>
              <a:t>‹Nº›</a:t>
            </a:fld>
            <a:endParaRPr lang="es-CR"/>
          </a:p>
        </p:txBody>
      </p:sp>
    </p:spTree>
    <p:extLst>
      <p:ext uri="{BB962C8B-B14F-4D97-AF65-F5344CB8AC3E}">
        <p14:creationId xmlns:p14="http://schemas.microsoft.com/office/powerpoint/2010/main" val="279071622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3 Marcador de fecha"/>
          <p:cNvSpPr>
            <a:spLocks noGrp="1"/>
          </p:cNvSpPr>
          <p:nvPr>
            <p:ph type="dt" sz="half" idx="10"/>
          </p:nvPr>
        </p:nvSpPr>
        <p:spPr/>
        <p:txBody>
          <a:bodyPr/>
          <a:lstStyle>
            <a:lvl1pPr>
              <a:defRPr/>
            </a:lvl1pPr>
          </a:lstStyle>
          <a:p>
            <a:pPr>
              <a:defRPr/>
            </a:pPr>
            <a:fld id="{C5A03020-9B26-42A0-916F-DC4F55A95726}" type="datetimeFigureOut">
              <a:rPr lang="es-CR"/>
              <a:pPr>
                <a:defRPr/>
              </a:pPr>
              <a:t>20/10/2013</a:t>
            </a:fld>
            <a:endParaRPr lang="es-CR"/>
          </a:p>
        </p:txBody>
      </p:sp>
      <p:sp>
        <p:nvSpPr>
          <p:cNvPr id="8" name="4 Marcador de pie de página"/>
          <p:cNvSpPr>
            <a:spLocks noGrp="1"/>
          </p:cNvSpPr>
          <p:nvPr>
            <p:ph type="ftr" sz="quarter" idx="11"/>
          </p:nvPr>
        </p:nvSpPr>
        <p:spPr/>
        <p:txBody>
          <a:bodyPr/>
          <a:lstStyle>
            <a:lvl1pPr>
              <a:defRPr/>
            </a:lvl1pPr>
          </a:lstStyle>
          <a:p>
            <a:pPr>
              <a:defRPr/>
            </a:pPr>
            <a:endParaRPr lang="es-CR"/>
          </a:p>
        </p:txBody>
      </p:sp>
      <p:sp>
        <p:nvSpPr>
          <p:cNvPr id="9" name="5 Marcador de número de diapositiva"/>
          <p:cNvSpPr>
            <a:spLocks noGrp="1"/>
          </p:cNvSpPr>
          <p:nvPr>
            <p:ph type="sldNum" sz="quarter" idx="12"/>
          </p:nvPr>
        </p:nvSpPr>
        <p:spPr/>
        <p:txBody>
          <a:bodyPr/>
          <a:lstStyle>
            <a:lvl1pPr>
              <a:defRPr/>
            </a:lvl1pPr>
          </a:lstStyle>
          <a:p>
            <a:pPr>
              <a:defRPr/>
            </a:pPr>
            <a:fld id="{8F9EA494-648E-4B96-BF92-2B1DA4C44A57}" type="slidenum">
              <a:rPr lang="es-CR"/>
              <a:pPr>
                <a:defRPr/>
              </a:pPr>
              <a:t>‹Nº›</a:t>
            </a:fld>
            <a:endParaRPr lang="es-CR"/>
          </a:p>
        </p:txBody>
      </p:sp>
    </p:spTree>
    <p:extLst>
      <p:ext uri="{BB962C8B-B14F-4D97-AF65-F5344CB8AC3E}">
        <p14:creationId xmlns:p14="http://schemas.microsoft.com/office/powerpoint/2010/main" val="3885971868"/>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3 Marcador de fecha"/>
          <p:cNvSpPr>
            <a:spLocks noGrp="1"/>
          </p:cNvSpPr>
          <p:nvPr>
            <p:ph type="dt" sz="half" idx="10"/>
          </p:nvPr>
        </p:nvSpPr>
        <p:spPr/>
        <p:txBody>
          <a:bodyPr/>
          <a:lstStyle>
            <a:lvl1pPr>
              <a:defRPr/>
            </a:lvl1pPr>
          </a:lstStyle>
          <a:p>
            <a:pPr>
              <a:defRPr/>
            </a:pPr>
            <a:fld id="{3A00D825-91E4-48DE-A330-D48314ADBF59}" type="datetimeFigureOut">
              <a:rPr lang="es-CR"/>
              <a:pPr>
                <a:defRPr/>
              </a:pPr>
              <a:t>20/10/2013</a:t>
            </a:fld>
            <a:endParaRPr lang="es-CR"/>
          </a:p>
        </p:txBody>
      </p:sp>
      <p:sp>
        <p:nvSpPr>
          <p:cNvPr id="4" name="4 Marcador de pie de página"/>
          <p:cNvSpPr>
            <a:spLocks noGrp="1"/>
          </p:cNvSpPr>
          <p:nvPr>
            <p:ph type="ftr" sz="quarter" idx="11"/>
          </p:nvPr>
        </p:nvSpPr>
        <p:spPr/>
        <p:txBody>
          <a:bodyPr/>
          <a:lstStyle>
            <a:lvl1pPr>
              <a:defRPr/>
            </a:lvl1pPr>
          </a:lstStyle>
          <a:p>
            <a:pPr>
              <a:defRPr/>
            </a:pPr>
            <a:endParaRPr lang="es-CR"/>
          </a:p>
        </p:txBody>
      </p:sp>
      <p:sp>
        <p:nvSpPr>
          <p:cNvPr id="5" name="5 Marcador de número de diapositiva"/>
          <p:cNvSpPr>
            <a:spLocks noGrp="1"/>
          </p:cNvSpPr>
          <p:nvPr>
            <p:ph type="sldNum" sz="quarter" idx="12"/>
          </p:nvPr>
        </p:nvSpPr>
        <p:spPr/>
        <p:txBody>
          <a:bodyPr/>
          <a:lstStyle>
            <a:lvl1pPr>
              <a:defRPr/>
            </a:lvl1pPr>
          </a:lstStyle>
          <a:p>
            <a:pPr>
              <a:defRPr/>
            </a:pPr>
            <a:fld id="{62B25DB9-F771-4BB7-875D-045AAFA53B63}" type="slidenum">
              <a:rPr lang="es-CR"/>
              <a:pPr>
                <a:defRPr/>
              </a:pPr>
              <a:t>‹Nº›</a:t>
            </a:fld>
            <a:endParaRPr lang="es-CR"/>
          </a:p>
        </p:txBody>
      </p:sp>
    </p:spTree>
    <p:extLst>
      <p:ext uri="{BB962C8B-B14F-4D97-AF65-F5344CB8AC3E}">
        <p14:creationId xmlns:p14="http://schemas.microsoft.com/office/powerpoint/2010/main" val="416923845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D0C3B731-8731-465B-B9B1-776C41DABE4F}" type="datetimeFigureOut">
              <a:rPr lang="es-CR"/>
              <a:pPr>
                <a:defRPr/>
              </a:pPr>
              <a:t>20/10/2013</a:t>
            </a:fld>
            <a:endParaRPr lang="es-CR"/>
          </a:p>
        </p:txBody>
      </p:sp>
      <p:sp>
        <p:nvSpPr>
          <p:cNvPr id="3" name="4 Marcador de pie de página"/>
          <p:cNvSpPr>
            <a:spLocks noGrp="1"/>
          </p:cNvSpPr>
          <p:nvPr>
            <p:ph type="ftr" sz="quarter" idx="11"/>
          </p:nvPr>
        </p:nvSpPr>
        <p:spPr/>
        <p:txBody>
          <a:bodyPr/>
          <a:lstStyle>
            <a:lvl1pPr>
              <a:defRPr/>
            </a:lvl1pPr>
          </a:lstStyle>
          <a:p>
            <a:pPr>
              <a:defRPr/>
            </a:pPr>
            <a:endParaRPr lang="es-CR"/>
          </a:p>
        </p:txBody>
      </p:sp>
      <p:sp>
        <p:nvSpPr>
          <p:cNvPr id="4" name="5 Marcador de número de diapositiva"/>
          <p:cNvSpPr>
            <a:spLocks noGrp="1"/>
          </p:cNvSpPr>
          <p:nvPr>
            <p:ph type="sldNum" sz="quarter" idx="12"/>
          </p:nvPr>
        </p:nvSpPr>
        <p:spPr/>
        <p:txBody>
          <a:bodyPr/>
          <a:lstStyle>
            <a:lvl1pPr>
              <a:defRPr/>
            </a:lvl1pPr>
          </a:lstStyle>
          <a:p>
            <a:pPr>
              <a:defRPr/>
            </a:pPr>
            <a:fld id="{C84E9C1F-2178-4A8E-B674-0773B199825C}" type="slidenum">
              <a:rPr lang="es-CR"/>
              <a:pPr>
                <a:defRPr/>
              </a:pPr>
              <a:t>‹Nº›</a:t>
            </a:fld>
            <a:endParaRPr lang="es-CR"/>
          </a:p>
        </p:txBody>
      </p:sp>
    </p:spTree>
    <p:extLst>
      <p:ext uri="{BB962C8B-B14F-4D97-AF65-F5344CB8AC3E}">
        <p14:creationId xmlns:p14="http://schemas.microsoft.com/office/powerpoint/2010/main" val="4134266824"/>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57FBDA0-2C83-455F-B22A-9CCBD6D69450}" type="datetimeFigureOut">
              <a:rPr lang="es-CR"/>
              <a:pPr>
                <a:defRPr/>
              </a:pPr>
              <a:t>20/10/2013</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C9000186-9001-41E9-B84E-525697E24EA0}" type="slidenum">
              <a:rPr lang="es-CR"/>
              <a:pPr>
                <a:defRPr/>
              </a:pPr>
              <a:t>‹Nº›</a:t>
            </a:fld>
            <a:endParaRPr lang="es-CR"/>
          </a:p>
        </p:txBody>
      </p:sp>
    </p:spTree>
    <p:extLst>
      <p:ext uri="{BB962C8B-B14F-4D97-AF65-F5344CB8AC3E}">
        <p14:creationId xmlns:p14="http://schemas.microsoft.com/office/powerpoint/2010/main" val="256445586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98392E2-CE34-4687-9A3F-D1C6C53C4859}" type="datetimeFigureOut">
              <a:rPr lang="es-CR"/>
              <a:pPr>
                <a:defRPr/>
              </a:pPr>
              <a:t>20/10/2013</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6F1C67AD-20D0-4C28-8403-73951D11D927}" type="slidenum">
              <a:rPr lang="es-CR"/>
              <a:pPr>
                <a:defRPr/>
              </a:pPr>
              <a:t>‹Nº›</a:t>
            </a:fld>
            <a:endParaRPr lang="es-CR"/>
          </a:p>
        </p:txBody>
      </p:sp>
    </p:spTree>
    <p:extLst>
      <p:ext uri="{BB962C8B-B14F-4D97-AF65-F5344CB8AC3E}">
        <p14:creationId xmlns:p14="http://schemas.microsoft.com/office/powerpoint/2010/main" val="311532191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t="-3000" b="-3000"/>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smtClean="0"/>
              <a:t>Haga clic para modificar el estilo de título del patrón</a:t>
            </a:r>
            <a:endParaRPr lang="es-CR" altLang="es-CR"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smtClean="0"/>
              <a:t>Haga clic para modificar el estilo de texto del patrón</a:t>
            </a:r>
          </a:p>
          <a:p>
            <a:pPr lvl="1"/>
            <a:r>
              <a:rPr lang="es-ES" altLang="es-CR" smtClean="0"/>
              <a:t>Segundo nivel</a:t>
            </a:r>
          </a:p>
          <a:p>
            <a:pPr lvl="2"/>
            <a:r>
              <a:rPr lang="es-ES" altLang="es-CR" smtClean="0"/>
              <a:t>Tercer nivel</a:t>
            </a:r>
          </a:p>
          <a:p>
            <a:pPr lvl="3"/>
            <a:r>
              <a:rPr lang="es-ES" altLang="es-CR" smtClean="0"/>
              <a:t>Cuarto nivel</a:t>
            </a:r>
          </a:p>
          <a:p>
            <a:pPr lvl="4"/>
            <a:r>
              <a:rPr lang="es-ES" altLang="es-CR" smtClean="0"/>
              <a:t>Quinto nivel</a:t>
            </a:r>
            <a:endParaRPr lang="es-CR" altLang="es-CR"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2EA6369-535C-4586-8817-147A69D96960}" type="datetimeFigureOut">
              <a:rPr lang="es-CR"/>
              <a:pPr>
                <a:defRPr/>
              </a:pPr>
              <a:t>20/10/2013</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B65F36F-FBE4-49F4-B43D-142B93D0ED40}" type="slidenum">
              <a:rPr lang="es-CR"/>
              <a:pPr>
                <a:defRPr/>
              </a:pPr>
              <a:t>‹Nº›</a:t>
            </a:fld>
            <a:endParaRPr lang="es-C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7504" y="2780928"/>
            <a:ext cx="8856984" cy="1470025"/>
          </a:xfrm>
        </p:spPr>
        <p:txBody>
          <a:bodyPr>
            <a:normAutofit fontScale="90000"/>
          </a:bodyPr>
          <a:lstStyle/>
          <a:p>
            <a:pPr>
              <a:defRPr/>
            </a:pPr>
            <a:r>
              <a:rPr lang="es-CR" sz="4000" b="1" dirty="0" smtClean="0"/>
              <a:t>Curso de Preparación para</a:t>
            </a:r>
            <a:br>
              <a:rPr lang="es-CR" sz="4000" b="1" dirty="0" smtClean="0"/>
            </a:br>
            <a:r>
              <a:rPr lang="es-CR" sz="4000" b="1" dirty="0" smtClean="0"/>
              <a:t>el Examen CAPM</a:t>
            </a:r>
            <a:br>
              <a:rPr lang="es-CR" sz="4000" b="1" dirty="0" smtClean="0"/>
            </a:br>
            <a:r>
              <a:rPr lang="es-CR" sz="4000" b="1" dirty="0" smtClean="0"/>
              <a:t>(</a:t>
            </a:r>
            <a:r>
              <a:rPr lang="es-CR" sz="4000" b="1" dirty="0" err="1" smtClean="0"/>
              <a:t>Certified</a:t>
            </a:r>
            <a:r>
              <a:rPr lang="es-CR" sz="4000" b="1" dirty="0" smtClean="0"/>
              <a:t> </a:t>
            </a:r>
            <a:r>
              <a:rPr lang="es-CR" sz="4000" b="1" dirty="0" err="1" smtClean="0"/>
              <a:t>Associate</a:t>
            </a:r>
            <a:r>
              <a:rPr lang="es-CR" sz="4000" b="1" dirty="0" smtClean="0"/>
              <a:t> in</a:t>
            </a:r>
            <a:br>
              <a:rPr lang="es-CR" sz="4000" b="1" dirty="0" smtClean="0"/>
            </a:br>
            <a:r>
              <a:rPr lang="es-CR" sz="4000" b="1" dirty="0" smtClean="0"/>
              <a:t>Project Management)</a:t>
            </a:r>
            <a:br>
              <a:rPr lang="es-CR" sz="4000" b="1" dirty="0" smtClean="0"/>
            </a:br>
            <a:r>
              <a:rPr lang="es-CR" sz="4000" b="1" dirty="0" smtClean="0"/>
              <a:t/>
            </a:r>
            <a:br>
              <a:rPr lang="es-CR" sz="4000" b="1" dirty="0" smtClean="0"/>
            </a:br>
            <a:r>
              <a:rPr lang="es-CR" sz="4000" b="1" dirty="0" smtClean="0"/>
              <a:t>Sesión N° 3: Gestión de los Tiempos</a:t>
            </a:r>
            <a:br>
              <a:rPr lang="es-CR" sz="4000" b="1" dirty="0" smtClean="0"/>
            </a:br>
            <a:r>
              <a:rPr lang="es-CR" sz="4000" b="1" dirty="0" smtClean="0"/>
              <a:t>y Gestión de los Costos</a:t>
            </a:r>
            <a:endParaRPr lang="es-CR" sz="4000" b="1" dirty="0"/>
          </a:p>
        </p:txBody>
      </p:sp>
      <p:sp>
        <p:nvSpPr>
          <p:cNvPr id="3" name="2 Subtítulo"/>
          <p:cNvSpPr>
            <a:spLocks noGrp="1"/>
          </p:cNvSpPr>
          <p:nvPr>
            <p:ph type="subTitle" idx="1"/>
          </p:nvPr>
        </p:nvSpPr>
        <p:spPr>
          <a:xfrm>
            <a:off x="1259632" y="5085184"/>
            <a:ext cx="8424936" cy="2232868"/>
          </a:xfrm>
        </p:spPr>
        <p:txBody>
          <a:bodyPr>
            <a:normAutofit/>
          </a:bodyPr>
          <a:lstStyle/>
          <a:p>
            <a:pPr>
              <a:defRPr/>
            </a:pPr>
            <a:endParaRPr lang="es-ES_tradnl" sz="2400" dirty="0" smtClean="0"/>
          </a:p>
          <a:p>
            <a:pPr>
              <a:defRPr/>
            </a:pPr>
            <a:endParaRPr lang="es-ES_tradnl" sz="2400" dirty="0"/>
          </a:p>
          <a:p>
            <a:pPr>
              <a:defRPr/>
            </a:pPr>
            <a:endParaRPr lang="es-ES_tradnl" sz="2400" dirty="0" smtClean="0"/>
          </a:p>
          <a:p>
            <a:pPr>
              <a:defRPr/>
            </a:pPr>
            <a:r>
              <a:rPr lang="es-ES_tradnl" sz="2400" dirty="0" smtClean="0"/>
              <a:t>Preparado por el Ing. Róger Valverde Jiménez, MAP, PMP</a:t>
            </a:r>
          </a:p>
          <a:p>
            <a:pPr>
              <a:defRPr/>
            </a:pPr>
            <a:endParaRPr lang="es-CR" dirty="0"/>
          </a:p>
        </p:txBody>
      </p:sp>
    </p:spTree>
    <p:extLst>
      <p:ext uri="{BB962C8B-B14F-4D97-AF65-F5344CB8AC3E}">
        <p14:creationId xmlns:p14="http://schemas.microsoft.com/office/powerpoint/2010/main" val="2697063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79388" y="1681163"/>
            <a:ext cx="8640762" cy="4525962"/>
          </a:xfrm>
        </p:spPr>
        <p:txBody>
          <a:bodyPr>
            <a:normAutofit/>
          </a:bodyPr>
          <a:lstStyle/>
          <a:p>
            <a:pPr marL="0" indent="0" algn="just">
              <a:lnSpc>
                <a:spcPct val="80000"/>
              </a:lnSpc>
              <a:buFont typeface="Arial" charset="0"/>
              <a:buNone/>
              <a:defRPr/>
            </a:pPr>
            <a:endParaRPr lang="es-CR" sz="2400" dirty="0"/>
          </a:p>
          <a:p>
            <a:pPr algn="just">
              <a:buFont typeface="Wingdings" pitchFamily="2" charset="2"/>
              <a:buChar char="q"/>
              <a:defRPr/>
            </a:pPr>
            <a:endParaRPr lang="es-CR"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t="5843"/>
          <a:stretch>
            <a:fillRect/>
          </a:stretch>
        </p:blipFill>
        <p:spPr bwMode="auto">
          <a:xfrm>
            <a:off x="539750" y="2070100"/>
            <a:ext cx="7920038" cy="413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sp>
        <p:nvSpPr>
          <p:cNvPr id="11269" name="Title 1"/>
          <p:cNvSpPr txBox="1">
            <a:spLocks/>
          </p:cNvSpPr>
          <p:nvPr/>
        </p:nvSpPr>
        <p:spPr bwMode="auto">
          <a:xfrm>
            <a:off x="165100" y="1047750"/>
            <a:ext cx="680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s-CR" sz="2400" b="1">
                <a:latin typeface="Calibri" pitchFamily="34" charset="0"/>
              </a:rPr>
              <a:t>    Tipos de Dependencias</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Estas trabajando con los miembros de tu equipo de proyecto para desarrollar el cronograma de un proyecto muy importante. Han decidido utilizar el método de la cadena crítica para tener en consideración los recursos limitados. ¿Qué es lo ÚLTIMO que deberían hacer para aplicar este método?</a:t>
            </a:r>
          </a:p>
          <a:p>
            <a:pPr marL="457200" indent="-457200" algn="just">
              <a:spcBef>
                <a:spcPct val="0"/>
              </a:spcBef>
              <a:buFont typeface="+mj-lt"/>
              <a:buAutoNum type="alphaUcPeriod"/>
            </a:pPr>
            <a:r>
              <a:rPr lang="es-CR" altLang="es-CR" sz="2200" dirty="0"/>
              <a:t>Gestionar la holgura total de los caminos de la ruta crítica.</a:t>
            </a:r>
          </a:p>
          <a:p>
            <a:pPr marL="457200" indent="-457200" algn="just">
              <a:spcBef>
                <a:spcPct val="0"/>
              </a:spcBef>
              <a:buFont typeface="+mj-lt"/>
              <a:buAutoNum type="alphaUcPeriod"/>
            </a:pPr>
            <a:r>
              <a:rPr lang="es-CR" altLang="es-CR" sz="2200" dirty="0"/>
              <a:t>Agregar colchones de duración (amortiguadores) a las cadenas críticas.</a:t>
            </a:r>
          </a:p>
          <a:p>
            <a:pPr marL="457200" indent="-457200" algn="just">
              <a:spcBef>
                <a:spcPct val="0"/>
              </a:spcBef>
              <a:buFont typeface="+mj-lt"/>
              <a:buAutoNum type="alphaUcPeriod"/>
            </a:pPr>
            <a:r>
              <a:rPr lang="es-CR" altLang="es-CR" sz="2200" dirty="0"/>
              <a:t>Realizar la simulación de Monte Carlo sobre la ruta crítica.</a:t>
            </a:r>
          </a:p>
          <a:p>
            <a:pPr marL="457200" indent="-457200" algn="just">
              <a:spcBef>
                <a:spcPct val="0"/>
              </a:spcBef>
              <a:buFont typeface="+mj-lt"/>
              <a:buAutoNum type="alphaUcPeriod"/>
            </a:pPr>
            <a:r>
              <a:rPr lang="es-CR" altLang="es-CR" sz="2200" dirty="0"/>
              <a:t>Nivelar los recursos y programar en los tiempos más tardíos</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ES" altLang="es-CR" sz="2200" b="1" dirty="0"/>
              <a:t>Retroalimentación:</a:t>
            </a:r>
            <a:r>
              <a:rPr lang="es-ES" altLang="es-CR" sz="2200" dirty="0"/>
              <a:t> </a:t>
            </a:r>
            <a:r>
              <a:rPr lang="es-CR" altLang="es-CR" sz="2200" dirty="0"/>
              <a:t>El último paso en la aplicación del método de la cadena crítica es agregar colchones de duración (amortiguadores) a las cadenas críticas para brindar seguimiento a los mismos en vez del avance de las actividades.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430344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La duración de un proyecto cambia si:</a:t>
            </a:r>
          </a:p>
          <a:p>
            <a:pPr marL="457200" indent="-457200" algn="just">
              <a:spcBef>
                <a:spcPct val="0"/>
              </a:spcBef>
              <a:buFont typeface="+mj-lt"/>
              <a:buAutoNum type="alphaUcPeriod"/>
            </a:pPr>
            <a:r>
              <a:rPr lang="es-CR" altLang="es-CR" sz="2400" dirty="0"/>
              <a:t>Se agota la reserva para contingencias.</a:t>
            </a:r>
          </a:p>
          <a:p>
            <a:pPr marL="457200" indent="-457200" algn="just">
              <a:spcBef>
                <a:spcPct val="0"/>
              </a:spcBef>
              <a:buFont typeface="+mj-lt"/>
              <a:buAutoNum type="alphaUcPeriod"/>
            </a:pPr>
            <a:r>
              <a:rPr lang="es-CR" altLang="es-CR" sz="2400" dirty="0"/>
              <a:t>Se gestionan cambios en la ruta crítica de la línea base del cronograma.</a:t>
            </a:r>
          </a:p>
          <a:p>
            <a:pPr marL="457200" indent="-457200" algn="just">
              <a:spcBef>
                <a:spcPct val="0"/>
              </a:spcBef>
              <a:buFont typeface="+mj-lt"/>
              <a:buAutoNum type="alphaUcPeriod"/>
            </a:pPr>
            <a:r>
              <a:rPr lang="es-CR" altLang="es-CR" sz="2400" dirty="0"/>
              <a:t>Se identifican más riesgos durante la ejecución del proyecto.</a:t>
            </a:r>
          </a:p>
          <a:p>
            <a:pPr marL="457200" indent="-457200" algn="just">
              <a:spcBef>
                <a:spcPct val="0"/>
              </a:spcBef>
              <a:buFont typeface="+mj-lt"/>
              <a:buAutoNum type="alphaUcPeriod"/>
            </a:pPr>
            <a:r>
              <a:rPr lang="es-CR" altLang="es-CR" sz="2400" dirty="0"/>
              <a:t>Si el índice de desempeño del cronograma es igual a 1</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ES" altLang="es-CR" sz="2400" dirty="0"/>
              <a:t> </a:t>
            </a:r>
            <a:r>
              <a:rPr lang="es-CR" altLang="es-CR" sz="2400" dirty="0"/>
              <a:t>De las opciones dadas, sólo cambiaría la duración del proyecto si se gestionan cambios en la ruta crítica de la línea base del cronograma. El resto de opciones, no necesariamente implica modificaciones en el plazo de un proyecto.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651089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400" dirty="0" smtClean="0"/>
          </a:p>
          <a:p>
            <a:pPr algn="just">
              <a:spcBef>
                <a:spcPct val="0"/>
              </a:spcBef>
              <a:buFontTx/>
              <a:buNone/>
            </a:pPr>
            <a:endParaRPr lang="es-CR" altLang="es-CR" sz="2400" dirty="0"/>
          </a:p>
          <a:p>
            <a:pPr algn="just">
              <a:spcBef>
                <a:spcPct val="0"/>
              </a:spcBef>
              <a:buFontTx/>
              <a:buNone/>
            </a:pPr>
            <a:r>
              <a:rPr lang="es-CR" altLang="es-CR" sz="2400" dirty="0" smtClean="0"/>
              <a:t>Con </a:t>
            </a:r>
            <a:r>
              <a:rPr lang="es-CR" altLang="es-CR" sz="2400" dirty="0"/>
              <a:t>base en el siguiente diagrama de red, si luego de determinada la ruta crítica del proyecto se impone una finalización restrictiva de 14 días, ¿cuál sería la HOLGURA TOTAL de la actividad E?</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marL="457200" indent="-457200" algn="just">
              <a:spcBef>
                <a:spcPct val="0"/>
              </a:spcBef>
              <a:buFont typeface="+mj-lt"/>
              <a:buAutoNum type="alphaUcPeriod"/>
            </a:pPr>
            <a:r>
              <a:rPr lang="es-CR" altLang="es-CR" sz="2400" dirty="0"/>
              <a:t>-2.</a:t>
            </a:r>
          </a:p>
          <a:p>
            <a:pPr marL="457200" indent="-457200" algn="just">
              <a:spcBef>
                <a:spcPct val="0"/>
              </a:spcBef>
              <a:buFont typeface="+mj-lt"/>
              <a:buAutoNum type="alphaUcPeriod"/>
            </a:pPr>
            <a:r>
              <a:rPr lang="es-CR" altLang="es-CR" sz="2400" dirty="0"/>
              <a:t>2.</a:t>
            </a:r>
          </a:p>
          <a:p>
            <a:pPr marL="457200" indent="-457200" algn="just">
              <a:spcBef>
                <a:spcPct val="0"/>
              </a:spcBef>
              <a:buFont typeface="+mj-lt"/>
              <a:buAutoNum type="alphaUcPeriod"/>
            </a:pPr>
            <a:r>
              <a:rPr lang="es-CR" altLang="es-CR" sz="2400" dirty="0"/>
              <a:t>1.</a:t>
            </a:r>
          </a:p>
          <a:p>
            <a:pPr marL="457200" indent="-457200" algn="just">
              <a:spcBef>
                <a:spcPct val="0"/>
              </a:spcBef>
              <a:buFont typeface="+mj-lt"/>
              <a:buAutoNum type="alphaUcPeriod"/>
            </a:pPr>
            <a:r>
              <a:rPr lang="es-CR" altLang="es-CR" sz="2400" dirty="0"/>
              <a:t>-1.</a:t>
            </a:r>
          </a:p>
          <a:p>
            <a:pPr algn="just">
              <a:spcBef>
                <a:spcPct val="0"/>
              </a:spcBef>
              <a:buFontTx/>
              <a:buNone/>
            </a:pPr>
            <a:endParaRPr lang="es-CR" altLang="es-CR" sz="2400" dirty="0"/>
          </a:p>
          <a:p>
            <a:pPr>
              <a:spcBef>
                <a:spcPct val="0"/>
              </a:spcBef>
              <a:buFontTx/>
              <a:buNone/>
            </a:pPr>
            <a:endParaRPr lang="es-CR" altLang="es-CR" sz="2400" dirty="0"/>
          </a:p>
        </p:txBody>
      </p:sp>
      <p:pic>
        <p:nvPicPr>
          <p:cNvPr id="146436" name="3 Imagen"/>
          <p:cNvPicPr>
            <a:picLocks noChangeAspect="1" noChangeArrowheads="1"/>
          </p:cNvPicPr>
          <p:nvPr/>
        </p:nvPicPr>
        <p:blipFill>
          <a:blip r:embed="rId3">
            <a:extLst>
              <a:ext uri="{28A0092B-C50C-407E-A947-70E740481C1C}">
                <a14:useLocalDpi xmlns:a14="http://schemas.microsoft.com/office/drawing/2010/main" val="0"/>
              </a:ext>
            </a:extLst>
          </a:blip>
          <a:srcRect l="19693" t="32242" r="23920" b="25945"/>
          <a:stretch>
            <a:fillRect/>
          </a:stretch>
        </p:blipFill>
        <p:spPr bwMode="auto">
          <a:xfrm>
            <a:off x="2123728" y="2864336"/>
            <a:ext cx="6442777"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0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46436"/>
                                        </p:tgtEl>
                                        <p:attrNameLst>
                                          <p:attrName>style.visibility</p:attrName>
                                        </p:attrNameLst>
                                      </p:cBhvr>
                                      <p:to>
                                        <p:strVal val="visible"/>
                                      </p:to>
                                    </p:set>
                                    <p:animEffect transition="in" filter="fade">
                                      <p:cBhvr>
                                        <p:cTn id="14" dur="1000"/>
                                        <p:tgtEl>
                                          <p:spTgt spid="146436"/>
                                        </p:tgtEl>
                                      </p:cBhvr>
                                    </p:animEffect>
                                    <p:anim calcmode="lin" valueType="num">
                                      <p:cBhvr>
                                        <p:cTn id="15" dur="1000" fill="hold"/>
                                        <p:tgtEl>
                                          <p:spTgt spid="146436"/>
                                        </p:tgtEl>
                                        <p:attrNameLst>
                                          <p:attrName>ppt_x</p:attrName>
                                        </p:attrNameLst>
                                      </p:cBhvr>
                                      <p:tavLst>
                                        <p:tav tm="0">
                                          <p:val>
                                            <p:strVal val="#ppt_x"/>
                                          </p:val>
                                        </p:tav>
                                        <p:tav tm="100000">
                                          <p:val>
                                            <p:strVal val="#ppt_x"/>
                                          </p:val>
                                        </p:tav>
                                      </p:tavLst>
                                    </p:anim>
                                    <p:anim calcmode="lin" valueType="num">
                                      <p:cBhvr>
                                        <p:cTn id="16" dur="1000" fill="hold"/>
                                        <p:tgtEl>
                                          <p:spTgt spid="1464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9" end="9"/>
                                            </p:txEl>
                                          </p:spTgt>
                                        </p:tgtEl>
                                        <p:attrNameLst>
                                          <p:attrName>style.visibility</p:attrName>
                                        </p:attrNameLst>
                                      </p:cBhvr>
                                      <p:to>
                                        <p:strVal val="visible"/>
                                      </p:to>
                                    </p:set>
                                    <p:animEffect transition="in" filter="fade">
                                      <p:cBhvr>
                                        <p:cTn id="21" dur="1000"/>
                                        <p:tgtEl>
                                          <p:spTgt spid="5">
                                            <p:txEl>
                                              <p:pRg st="9" end="9"/>
                                            </p:txEl>
                                          </p:spTgt>
                                        </p:tgtEl>
                                      </p:cBhvr>
                                    </p:animEffect>
                                    <p:anim calcmode="lin" valueType="num">
                                      <p:cBhvr>
                                        <p:cTn id="22"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animEffect transition="in" filter="fade">
                                      <p:cBhvr>
                                        <p:cTn id="28" dur="1000"/>
                                        <p:tgtEl>
                                          <p:spTgt spid="5">
                                            <p:txEl>
                                              <p:pRg st="10" end="10"/>
                                            </p:txEl>
                                          </p:spTgt>
                                        </p:tgtEl>
                                      </p:cBhvr>
                                    </p:animEffect>
                                    <p:anim calcmode="lin" valueType="num">
                                      <p:cBhvr>
                                        <p:cTn id="29"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animEffect transition="in" filter="fade">
                                      <p:cBhvr>
                                        <p:cTn id="35" dur="1000"/>
                                        <p:tgtEl>
                                          <p:spTgt spid="5">
                                            <p:txEl>
                                              <p:pRg st="11" end="11"/>
                                            </p:txEl>
                                          </p:spTgt>
                                        </p:tgtEl>
                                      </p:cBhvr>
                                    </p:animEffect>
                                    <p:anim calcmode="lin" valueType="num">
                                      <p:cBhvr>
                                        <p:cTn id="36"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1000"/>
                                        <p:tgtEl>
                                          <p:spTgt spid="5">
                                            <p:txEl>
                                              <p:pRg st="12" end="12"/>
                                            </p:txEl>
                                          </p:spTgt>
                                        </p:tgtEl>
                                      </p:cBhvr>
                                    </p:animEffect>
                                    <p:anim calcmode="lin" valueType="num">
                                      <p:cBhvr>
                                        <p:cTn id="43"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9" end="9"/>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400" b="1" dirty="0" smtClean="0"/>
          </a:p>
          <a:p>
            <a:pPr algn="just">
              <a:spcBef>
                <a:spcPct val="0"/>
              </a:spcBef>
              <a:buFontTx/>
              <a:buNone/>
            </a:pPr>
            <a:endParaRPr lang="es-CR" altLang="es-CR" sz="2400" b="1" dirty="0"/>
          </a:p>
          <a:p>
            <a:pPr algn="just">
              <a:spcBef>
                <a:spcPct val="0"/>
              </a:spcBef>
              <a:buFontTx/>
              <a:buNone/>
            </a:pPr>
            <a:r>
              <a:rPr lang="es-CR" altLang="es-CR" sz="2400" b="1" dirty="0" smtClean="0"/>
              <a:t>Retroalimentación</a:t>
            </a:r>
            <a:r>
              <a:rPr lang="es-CR" altLang="es-CR" sz="2400" b="1" dirty="0"/>
              <a:t>: </a:t>
            </a:r>
            <a:r>
              <a:rPr lang="es-CR" altLang="es-CR" sz="2400" dirty="0"/>
              <a:t>Holgura de la Actividad E = 5 – 7 </a:t>
            </a:r>
            <a:r>
              <a:rPr lang="es-CR" altLang="es-CR" sz="2400" dirty="0" err="1"/>
              <a:t>ó</a:t>
            </a:r>
            <a:r>
              <a:rPr lang="es-CR" altLang="es-CR" sz="2400" dirty="0"/>
              <a:t> 1 – 3 = –2.</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pic>
        <p:nvPicPr>
          <p:cNvPr id="147460" name="3 Imagen"/>
          <p:cNvPicPr>
            <a:picLocks noChangeAspect="1" noChangeArrowheads="1"/>
          </p:cNvPicPr>
          <p:nvPr/>
        </p:nvPicPr>
        <p:blipFill>
          <a:blip r:embed="rId3">
            <a:extLst>
              <a:ext uri="{28A0092B-C50C-407E-A947-70E740481C1C}">
                <a14:useLocalDpi xmlns:a14="http://schemas.microsoft.com/office/drawing/2010/main" val="0"/>
              </a:ext>
            </a:extLst>
          </a:blip>
          <a:srcRect l="19347" t="43631" r="24408" b="12421"/>
          <a:stretch>
            <a:fillRect/>
          </a:stretch>
        </p:blipFill>
        <p:spPr bwMode="auto">
          <a:xfrm>
            <a:off x="1187625" y="2364767"/>
            <a:ext cx="6815642" cy="390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50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7460"/>
                                        </p:tgtEl>
                                        <p:attrNameLst>
                                          <p:attrName>style.visibility</p:attrName>
                                        </p:attrNameLst>
                                      </p:cBhvr>
                                      <p:to>
                                        <p:strVal val="visible"/>
                                      </p:to>
                                    </p:set>
                                    <p:animEffect transition="in" filter="fade">
                                      <p:cBhvr>
                                        <p:cTn id="14" dur="1000"/>
                                        <p:tgtEl>
                                          <p:spTgt spid="147460"/>
                                        </p:tgtEl>
                                      </p:cBhvr>
                                    </p:animEffect>
                                    <p:anim calcmode="lin" valueType="num">
                                      <p:cBhvr>
                                        <p:cTn id="15" dur="1000" fill="hold"/>
                                        <p:tgtEl>
                                          <p:spTgt spid="147460"/>
                                        </p:tgtEl>
                                        <p:attrNameLst>
                                          <p:attrName>ppt_x</p:attrName>
                                        </p:attrNameLst>
                                      </p:cBhvr>
                                      <p:tavLst>
                                        <p:tav tm="0">
                                          <p:val>
                                            <p:strVal val="#ppt_x"/>
                                          </p:val>
                                        </p:tav>
                                        <p:tav tm="100000">
                                          <p:val>
                                            <p:strVal val="#ppt_x"/>
                                          </p:val>
                                        </p:tav>
                                      </p:tavLst>
                                    </p:anim>
                                    <p:anim calcmode="lin" valueType="num">
                                      <p:cBhvr>
                                        <p:cTn id="16" dur="1000" fill="hold"/>
                                        <p:tgtEl>
                                          <p:spTgt spid="147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293053"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¿Cuál de las siguientes herramientas será la MENOS utilizada para estimar la duración de las actividades?</a:t>
            </a:r>
          </a:p>
          <a:p>
            <a:pPr marL="457200" indent="-457200" algn="just">
              <a:spcBef>
                <a:spcPct val="0"/>
              </a:spcBef>
              <a:buFont typeface="+mj-lt"/>
              <a:buAutoNum type="alphaUcPeriod"/>
            </a:pPr>
            <a:r>
              <a:rPr lang="es-CR" altLang="es-CR" sz="2400" dirty="0"/>
              <a:t>Análoga.</a:t>
            </a:r>
          </a:p>
          <a:p>
            <a:pPr marL="457200" indent="-457200" algn="just">
              <a:spcBef>
                <a:spcPct val="0"/>
              </a:spcBef>
              <a:buFont typeface="+mj-lt"/>
              <a:buAutoNum type="alphaUcPeriod"/>
            </a:pPr>
            <a:r>
              <a:rPr lang="es-CR" altLang="es-CR" sz="2400" dirty="0"/>
              <a:t>Paramétrica.</a:t>
            </a:r>
          </a:p>
          <a:p>
            <a:pPr marL="457200" indent="-457200" algn="just">
              <a:spcBef>
                <a:spcPct val="0"/>
              </a:spcBef>
              <a:buFont typeface="+mj-lt"/>
              <a:buAutoNum type="alphaUcPeriod"/>
            </a:pPr>
            <a:r>
              <a:rPr lang="es-CR" altLang="es-CR" sz="2400" dirty="0"/>
              <a:t>Método de la ruta crítica.</a:t>
            </a:r>
          </a:p>
          <a:p>
            <a:pPr marL="457200" indent="-457200" algn="just">
              <a:spcBef>
                <a:spcPct val="0"/>
              </a:spcBef>
              <a:buFont typeface="+mj-lt"/>
              <a:buAutoNum type="alphaUcPeriod"/>
            </a:pPr>
            <a:r>
              <a:rPr lang="es-CR" altLang="es-CR" sz="2400" dirty="0"/>
              <a:t>Por 3 valores</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CR" altLang="es-CR" sz="2400" dirty="0"/>
              <a:t> El método de la ruta crítica es una herramienta utilizada durante el desarrollo del cronograma del proyecto, que sirve para estimar la duración total del proyecto. No se utiliza para estimar la duración individual de cada actividad.</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347988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Según la estimación por tres valores que utiliza una curva estadística de distribución normal estándar, ¿cuál de los siguientes enunciados es FALSO?</a:t>
            </a:r>
          </a:p>
          <a:p>
            <a:pPr marL="457200" indent="-457200" algn="just">
              <a:spcBef>
                <a:spcPct val="0"/>
              </a:spcBef>
              <a:buFont typeface="+mj-lt"/>
              <a:buAutoNum type="alphaUcPeriod"/>
            </a:pPr>
            <a:r>
              <a:rPr lang="es-CR" altLang="es-CR" sz="2000" dirty="0"/>
              <a:t>Existe un 68,26% de probabilidad de que la duración de una actividad esté comprendida entre la media +/- 1 desviación estándar.</a:t>
            </a:r>
          </a:p>
          <a:p>
            <a:pPr marL="457200" indent="-457200" algn="just">
              <a:spcBef>
                <a:spcPct val="0"/>
              </a:spcBef>
              <a:buFont typeface="+mj-lt"/>
              <a:buAutoNum type="alphaUcPeriod"/>
            </a:pPr>
            <a:r>
              <a:rPr lang="es-CR" altLang="es-CR" sz="2000" dirty="0"/>
              <a:t>Existe un 95,46% de probabilidad de que la duración de una actividad esté comprendida entre la media +/- 2 desviaciones estándar.</a:t>
            </a:r>
          </a:p>
          <a:p>
            <a:pPr marL="457200" indent="-457200" algn="just">
              <a:spcBef>
                <a:spcPct val="0"/>
              </a:spcBef>
              <a:buFont typeface="+mj-lt"/>
              <a:buAutoNum type="alphaUcPeriod"/>
            </a:pPr>
            <a:r>
              <a:rPr lang="es-CR" altLang="es-CR" sz="2000" dirty="0"/>
              <a:t>Existe un 99,73% de probabilidad de que la duración de una actividad esté comprendida entre la media +/- 3 desviaciones estándares.</a:t>
            </a:r>
          </a:p>
          <a:p>
            <a:pPr marL="457200" indent="-457200" algn="just">
              <a:spcBef>
                <a:spcPct val="0"/>
              </a:spcBef>
              <a:buFont typeface="+mj-lt"/>
              <a:buAutoNum type="alphaUcPeriod"/>
            </a:pPr>
            <a:r>
              <a:rPr lang="es-CR" altLang="es-CR" sz="2000" dirty="0"/>
              <a:t>Ninguna opción es FALSA</a:t>
            </a:r>
            <a:r>
              <a:rPr lang="es-CR" altLang="es-CR" sz="2000" dirty="0" smtClean="0"/>
              <a:t>.</a:t>
            </a:r>
          </a:p>
          <a:p>
            <a:pPr marL="457200" indent="-457200" algn="just">
              <a:spcBef>
                <a:spcPct val="0"/>
              </a:spcBef>
              <a:buFont typeface="+mj-lt"/>
              <a:buAutoNum type="alphaUcPeriod"/>
            </a:pPr>
            <a:endParaRPr lang="es-CR" altLang="es-CR" sz="2000" dirty="0"/>
          </a:p>
          <a:p>
            <a:pPr algn="just">
              <a:spcBef>
                <a:spcPct val="0"/>
              </a:spcBef>
              <a:buFontTx/>
              <a:buNone/>
            </a:pPr>
            <a:r>
              <a:rPr lang="es-ES" altLang="es-CR" sz="2000" b="1" dirty="0"/>
              <a:t>Retroalimentación:</a:t>
            </a:r>
            <a:r>
              <a:rPr lang="es-CR" altLang="es-CR" sz="2000" dirty="0"/>
              <a:t> En el PERT, para la curva estadística de distribución normal estándar, todos los porcentajes de probabilidad indicados en las opciones, son verdaderos.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40784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txBox="1">
            <a:spLocks noGrp="1" noChangeArrowheads="1"/>
          </p:cNvSpPr>
          <p:nvPr/>
        </p:nvSpPr>
        <p:spPr bwMode="auto">
          <a:xfrm>
            <a:off x="7632700" y="6611938"/>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26FF800-F616-4158-BFCC-3E2FD1B8D708}" type="datetime1">
              <a:rPr lang="es-ES" altLang="es-CR" sz="1000"/>
              <a:pPr algn="r" eaLnBrk="1" hangingPunct="1"/>
              <a:t>20/10/2013</a:t>
            </a:fld>
            <a:endParaRPr lang="es-ES" altLang="es-CR" sz="1000"/>
          </a:p>
        </p:txBody>
      </p:sp>
      <p:sp>
        <p:nvSpPr>
          <p:cNvPr id="56323" name="Rectangle 6"/>
          <p:cNvSpPr txBox="1">
            <a:spLocks noGrp="1" noChangeArrowheads="1"/>
          </p:cNvSpPr>
          <p:nvPr/>
        </p:nvSpPr>
        <p:spPr bwMode="auto">
          <a:xfrm>
            <a:off x="8675688" y="625157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AF1B775-2062-49B4-BD46-6EA644B1944C}" type="slidenum">
              <a:rPr lang="es-ES" altLang="es-CR" sz="1400"/>
              <a:pPr eaLnBrk="1" hangingPunct="1"/>
              <a:t>106</a:t>
            </a:fld>
            <a:endParaRPr lang="es-ES" altLang="es-CR" sz="1400"/>
          </a:p>
        </p:txBody>
      </p:sp>
      <p:sp>
        <p:nvSpPr>
          <p:cNvPr id="56324" name="Rectangle 2"/>
          <p:cNvSpPr>
            <a:spLocks noGrp="1" noChangeArrowheads="1"/>
          </p:cNvSpPr>
          <p:nvPr>
            <p:ph type="ctrTitle" idx="4294967295"/>
          </p:nvPr>
        </p:nvSpPr>
        <p:spPr>
          <a:xfrm>
            <a:off x="323850" y="2492375"/>
            <a:ext cx="8496300" cy="1752600"/>
          </a:xfrm>
        </p:spPr>
        <p:txBody>
          <a:bodyPr/>
          <a:lstStyle/>
          <a:p>
            <a:pPr eaLnBrk="1" hangingPunct="1"/>
            <a:r>
              <a:rPr lang="es-CR" altLang="es-CR" sz="5700" smtClean="0"/>
              <a:t>GESTIÓN DE LOS COSTOS</a:t>
            </a:r>
            <a:br>
              <a:rPr lang="es-CR" altLang="es-CR" sz="5700" smtClean="0"/>
            </a:br>
            <a:r>
              <a:rPr lang="es-CR" altLang="es-CR" sz="5700" smtClean="0"/>
              <a:t>DEL PROYECTO</a:t>
            </a:r>
            <a:endParaRPr lang="en-US" altLang="es-CR" sz="5700" smtClean="0"/>
          </a:p>
        </p:txBody>
      </p:sp>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1 Rectángulo"/>
          <p:cNvSpPr/>
          <p:nvPr/>
        </p:nvSpPr>
        <p:spPr>
          <a:xfrm>
            <a:off x="2967038" y="188913"/>
            <a:ext cx="3294062" cy="647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s-CR" dirty="0"/>
              <a:t>Principales Salidas de la Gestión de Costos de un Proyecto</a:t>
            </a:r>
          </a:p>
        </p:txBody>
      </p:sp>
      <p:sp>
        <p:nvSpPr>
          <p:cNvPr id="22" name="21 Elipse"/>
          <p:cNvSpPr/>
          <p:nvPr/>
        </p:nvSpPr>
        <p:spPr>
          <a:xfrm>
            <a:off x="592138" y="2336800"/>
            <a:ext cx="2900362" cy="83978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s-CR" dirty="0"/>
              <a:t>Estimaciones de los Costos  y Bases de las Estimaciones</a:t>
            </a:r>
          </a:p>
        </p:txBody>
      </p:sp>
      <p:sp>
        <p:nvSpPr>
          <p:cNvPr id="23" name="22 Elipse"/>
          <p:cNvSpPr/>
          <p:nvPr/>
        </p:nvSpPr>
        <p:spPr>
          <a:xfrm>
            <a:off x="3492500" y="2574925"/>
            <a:ext cx="2627313" cy="17653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s-CR" dirty="0"/>
              <a:t>Línea Base del Desempeño de Costos (Presupuesto, Flujo de Caja, Curva S)</a:t>
            </a:r>
          </a:p>
        </p:txBody>
      </p:sp>
      <p:sp>
        <p:nvSpPr>
          <p:cNvPr id="25" name="24 Elipse"/>
          <p:cNvSpPr/>
          <p:nvPr/>
        </p:nvSpPr>
        <p:spPr>
          <a:xfrm>
            <a:off x="5183188" y="1376363"/>
            <a:ext cx="2432050" cy="10096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s-CR" dirty="0"/>
              <a:t>Mediciones del Desempeño y Proyecciones</a:t>
            </a:r>
          </a:p>
        </p:txBody>
      </p:sp>
      <p:cxnSp>
        <p:nvCxnSpPr>
          <p:cNvPr id="55" name="54 Conector recto de flecha"/>
          <p:cNvCxnSpPr>
            <a:stCxn id="2" idx="2"/>
            <a:endCxn id="22" idx="7"/>
          </p:cNvCxnSpPr>
          <p:nvPr/>
        </p:nvCxnSpPr>
        <p:spPr>
          <a:xfrm flipH="1">
            <a:off x="3067050" y="836613"/>
            <a:ext cx="1547813" cy="16224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a:stCxn id="2" idx="2"/>
            <a:endCxn id="23" idx="0"/>
          </p:cNvCxnSpPr>
          <p:nvPr/>
        </p:nvCxnSpPr>
        <p:spPr>
          <a:xfrm>
            <a:off x="4614863" y="836613"/>
            <a:ext cx="190500" cy="17383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352" name="61 CuadroTexto"/>
          <p:cNvSpPr txBox="1">
            <a:spLocks noChangeArrowheads="1"/>
          </p:cNvSpPr>
          <p:nvPr/>
        </p:nvSpPr>
        <p:spPr bwMode="auto">
          <a:xfrm>
            <a:off x="3703638" y="1035050"/>
            <a:ext cx="2306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a:t>Compuesto por</a:t>
            </a:r>
          </a:p>
        </p:txBody>
      </p:sp>
      <p:sp>
        <p:nvSpPr>
          <p:cNvPr id="75" name="74 Rectángulo"/>
          <p:cNvSpPr/>
          <p:nvPr/>
        </p:nvSpPr>
        <p:spPr>
          <a:xfrm>
            <a:off x="238125" y="4802188"/>
            <a:ext cx="1343025" cy="603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Costo de la Calidad</a:t>
            </a:r>
          </a:p>
        </p:txBody>
      </p:sp>
      <p:sp>
        <p:nvSpPr>
          <p:cNvPr id="76" name="75 Rectángulo"/>
          <p:cNvSpPr/>
          <p:nvPr/>
        </p:nvSpPr>
        <p:spPr>
          <a:xfrm>
            <a:off x="155575" y="5942013"/>
            <a:ext cx="1793875" cy="752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Análisis de Propuestas de Licitaciones</a:t>
            </a:r>
          </a:p>
        </p:txBody>
      </p:sp>
      <p:sp>
        <p:nvSpPr>
          <p:cNvPr id="78" name="77 Rectángulo"/>
          <p:cNvSpPr/>
          <p:nvPr/>
        </p:nvSpPr>
        <p:spPr>
          <a:xfrm>
            <a:off x="1774825" y="5022850"/>
            <a:ext cx="1465263" cy="765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Software de Estimaciones de Costos </a:t>
            </a:r>
          </a:p>
        </p:txBody>
      </p:sp>
      <p:sp>
        <p:nvSpPr>
          <p:cNvPr id="79" name="78 Rectángulo"/>
          <p:cNvSpPr/>
          <p:nvPr/>
        </p:nvSpPr>
        <p:spPr>
          <a:xfrm>
            <a:off x="5106988" y="4900613"/>
            <a:ext cx="1316037"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Análisis de Reserva</a:t>
            </a:r>
          </a:p>
        </p:txBody>
      </p:sp>
      <p:sp>
        <p:nvSpPr>
          <p:cNvPr id="80" name="79 Rectángulo"/>
          <p:cNvSpPr/>
          <p:nvPr/>
        </p:nvSpPr>
        <p:spPr>
          <a:xfrm>
            <a:off x="7353300" y="5264150"/>
            <a:ext cx="1616075" cy="1201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Índice del Desempeño del Trabajo por Completar</a:t>
            </a:r>
          </a:p>
        </p:txBody>
      </p:sp>
      <p:cxnSp>
        <p:nvCxnSpPr>
          <p:cNvPr id="91" name="90 Conector recto de flecha"/>
          <p:cNvCxnSpPr>
            <a:stCxn id="22" idx="4"/>
            <a:endCxn id="78" idx="0"/>
          </p:cNvCxnSpPr>
          <p:nvPr/>
        </p:nvCxnSpPr>
        <p:spPr>
          <a:xfrm>
            <a:off x="2043113" y="3176588"/>
            <a:ext cx="465137" cy="18462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5" name="94 Conector recto de flecha"/>
          <p:cNvCxnSpPr>
            <a:endCxn id="63" idx="0"/>
          </p:cNvCxnSpPr>
          <p:nvPr/>
        </p:nvCxnSpPr>
        <p:spPr>
          <a:xfrm flipH="1">
            <a:off x="933450" y="3176588"/>
            <a:ext cx="1109663" cy="4476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7360" name="134 CuadroTexto"/>
          <p:cNvSpPr txBox="1">
            <a:spLocks noChangeArrowheads="1"/>
          </p:cNvSpPr>
          <p:nvPr/>
        </p:nvSpPr>
        <p:spPr bwMode="auto">
          <a:xfrm>
            <a:off x="5902325" y="2459038"/>
            <a:ext cx="20431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600"/>
              <a:t>Se relaciona con</a:t>
            </a:r>
          </a:p>
        </p:txBody>
      </p:sp>
      <p:sp>
        <p:nvSpPr>
          <p:cNvPr id="57361" name="135 CuadroTexto"/>
          <p:cNvSpPr txBox="1">
            <a:spLocks noChangeArrowheads="1"/>
          </p:cNvSpPr>
          <p:nvPr/>
        </p:nvSpPr>
        <p:spPr bwMode="auto">
          <a:xfrm>
            <a:off x="1027113" y="3249613"/>
            <a:ext cx="2308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600"/>
              <a:t>Se relaciona con</a:t>
            </a:r>
          </a:p>
        </p:txBody>
      </p:sp>
      <p:cxnSp>
        <p:nvCxnSpPr>
          <p:cNvPr id="58" name="57 Conector recto de flecha"/>
          <p:cNvCxnSpPr>
            <a:stCxn id="2" idx="2"/>
            <a:endCxn id="25" idx="0"/>
          </p:cNvCxnSpPr>
          <p:nvPr/>
        </p:nvCxnSpPr>
        <p:spPr>
          <a:xfrm>
            <a:off x="4614863" y="836613"/>
            <a:ext cx="1784350" cy="5397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4" name="83 Rectángulo"/>
          <p:cNvSpPr/>
          <p:nvPr/>
        </p:nvSpPr>
        <p:spPr>
          <a:xfrm>
            <a:off x="5106988" y="5864225"/>
            <a:ext cx="1817687" cy="782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Conciliación del Límite de Financiamiento</a:t>
            </a:r>
          </a:p>
        </p:txBody>
      </p:sp>
      <p:cxnSp>
        <p:nvCxnSpPr>
          <p:cNvPr id="69" name="68 Conector recto de flecha"/>
          <p:cNvCxnSpPr>
            <a:stCxn id="22" idx="4"/>
            <a:endCxn id="75" idx="0"/>
          </p:cNvCxnSpPr>
          <p:nvPr/>
        </p:nvCxnSpPr>
        <p:spPr>
          <a:xfrm flipH="1">
            <a:off x="909638" y="3176588"/>
            <a:ext cx="1133475" cy="1625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8" name="87 Rectángulo"/>
          <p:cNvSpPr/>
          <p:nvPr/>
        </p:nvSpPr>
        <p:spPr>
          <a:xfrm>
            <a:off x="3451225" y="5942013"/>
            <a:ext cx="1244600"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Relaciones Históricas</a:t>
            </a:r>
          </a:p>
        </p:txBody>
      </p:sp>
      <p:sp>
        <p:nvSpPr>
          <p:cNvPr id="94" name="93 Rectángulo"/>
          <p:cNvSpPr/>
          <p:nvPr/>
        </p:nvSpPr>
        <p:spPr>
          <a:xfrm>
            <a:off x="3492500" y="5100638"/>
            <a:ext cx="1150938" cy="503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Suma de Costos</a:t>
            </a:r>
          </a:p>
        </p:txBody>
      </p:sp>
      <p:cxnSp>
        <p:nvCxnSpPr>
          <p:cNvPr id="83" name="82 Conector recto de flecha"/>
          <p:cNvCxnSpPr>
            <a:stCxn id="22" idx="4"/>
            <a:endCxn id="76" idx="0"/>
          </p:cNvCxnSpPr>
          <p:nvPr/>
        </p:nvCxnSpPr>
        <p:spPr>
          <a:xfrm flipH="1">
            <a:off x="1052513" y="3176588"/>
            <a:ext cx="990600" cy="27654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5" name="104 Rectángulo"/>
          <p:cNvSpPr/>
          <p:nvPr/>
        </p:nvSpPr>
        <p:spPr>
          <a:xfrm>
            <a:off x="1795463" y="4214813"/>
            <a:ext cx="1331912" cy="503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Análisis de Reserva</a:t>
            </a:r>
          </a:p>
        </p:txBody>
      </p:sp>
      <p:cxnSp>
        <p:nvCxnSpPr>
          <p:cNvPr id="101" name="100 Conector recto de flecha"/>
          <p:cNvCxnSpPr>
            <a:stCxn id="22" idx="4"/>
            <a:endCxn id="105" idx="0"/>
          </p:cNvCxnSpPr>
          <p:nvPr/>
        </p:nvCxnSpPr>
        <p:spPr>
          <a:xfrm>
            <a:off x="2043113" y="3176588"/>
            <a:ext cx="417512" cy="10382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6" name="55 Rectángulo"/>
          <p:cNvSpPr/>
          <p:nvPr/>
        </p:nvSpPr>
        <p:spPr>
          <a:xfrm>
            <a:off x="1949450" y="1123950"/>
            <a:ext cx="1244600"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Estimación Análoga</a:t>
            </a:r>
          </a:p>
        </p:txBody>
      </p:sp>
      <p:sp>
        <p:nvSpPr>
          <p:cNvPr id="60" name="59 Rectángulo"/>
          <p:cNvSpPr/>
          <p:nvPr/>
        </p:nvSpPr>
        <p:spPr>
          <a:xfrm>
            <a:off x="204788" y="1263650"/>
            <a:ext cx="1506537" cy="690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Estimación Ascendente</a:t>
            </a:r>
          </a:p>
        </p:txBody>
      </p:sp>
      <p:sp>
        <p:nvSpPr>
          <p:cNvPr id="61" name="60 Rectángulo"/>
          <p:cNvSpPr/>
          <p:nvPr/>
        </p:nvSpPr>
        <p:spPr>
          <a:xfrm>
            <a:off x="862013" y="188913"/>
            <a:ext cx="1439862"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Estimación Paramétrica</a:t>
            </a:r>
          </a:p>
        </p:txBody>
      </p:sp>
      <p:sp>
        <p:nvSpPr>
          <p:cNvPr id="63" name="62 Rectángulo"/>
          <p:cNvSpPr/>
          <p:nvPr/>
        </p:nvSpPr>
        <p:spPr>
          <a:xfrm>
            <a:off x="190500" y="3624263"/>
            <a:ext cx="1485900" cy="842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Estimación por Tres Valores</a:t>
            </a:r>
          </a:p>
        </p:txBody>
      </p:sp>
      <p:cxnSp>
        <p:nvCxnSpPr>
          <p:cNvPr id="53" name="52 Conector recto de flecha"/>
          <p:cNvCxnSpPr>
            <a:stCxn id="22" idx="0"/>
            <a:endCxn id="60" idx="2"/>
          </p:cNvCxnSpPr>
          <p:nvPr/>
        </p:nvCxnSpPr>
        <p:spPr>
          <a:xfrm flipH="1" flipV="1">
            <a:off x="958850" y="1954213"/>
            <a:ext cx="1084263" cy="382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a:stCxn id="22" idx="0"/>
            <a:endCxn id="56" idx="2"/>
          </p:cNvCxnSpPr>
          <p:nvPr/>
        </p:nvCxnSpPr>
        <p:spPr>
          <a:xfrm flipV="1">
            <a:off x="2043113" y="1812925"/>
            <a:ext cx="528637" cy="5238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a:stCxn id="22" idx="0"/>
            <a:endCxn id="61" idx="2"/>
          </p:cNvCxnSpPr>
          <p:nvPr/>
        </p:nvCxnSpPr>
        <p:spPr>
          <a:xfrm flipH="1" flipV="1">
            <a:off x="1581150" y="877888"/>
            <a:ext cx="461963" cy="14589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7377" name="95 CuadroTexto"/>
          <p:cNvSpPr txBox="1">
            <a:spLocks noChangeArrowheads="1"/>
          </p:cNvSpPr>
          <p:nvPr/>
        </p:nvSpPr>
        <p:spPr bwMode="auto">
          <a:xfrm>
            <a:off x="1417638" y="1906588"/>
            <a:ext cx="2308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600"/>
              <a:t>Se relaciona con</a:t>
            </a:r>
          </a:p>
        </p:txBody>
      </p:sp>
      <p:cxnSp>
        <p:nvCxnSpPr>
          <p:cNvPr id="122" name="121 Conector recto de flecha"/>
          <p:cNvCxnSpPr>
            <a:stCxn id="23" idx="4"/>
            <a:endCxn id="94" idx="0"/>
          </p:cNvCxnSpPr>
          <p:nvPr/>
        </p:nvCxnSpPr>
        <p:spPr>
          <a:xfrm flipH="1">
            <a:off x="4067175" y="4340225"/>
            <a:ext cx="738188" cy="76041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3" name="122 Conector recto de flecha"/>
          <p:cNvCxnSpPr>
            <a:stCxn id="23" idx="4"/>
            <a:endCxn id="79" idx="0"/>
          </p:cNvCxnSpPr>
          <p:nvPr/>
        </p:nvCxnSpPr>
        <p:spPr>
          <a:xfrm>
            <a:off x="4805363" y="4340225"/>
            <a:ext cx="960437" cy="5603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4" name="123 Conector recto de flecha"/>
          <p:cNvCxnSpPr>
            <a:stCxn id="23" idx="4"/>
            <a:endCxn id="84" idx="0"/>
          </p:cNvCxnSpPr>
          <p:nvPr/>
        </p:nvCxnSpPr>
        <p:spPr>
          <a:xfrm>
            <a:off x="4805363" y="4340225"/>
            <a:ext cx="1209675" cy="1524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25" name="124 Conector recto de flecha"/>
          <p:cNvCxnSpPr>
            <a:stCxn id="23" idx="4"/>
            <a:endCxn id="88" idx="0"/>
          </p:cNvCxnSpPr>
          <p:nvPr/>
        </p:nvCxnSpPr>
        <p:spPr>
          <a:xfrm flipH="1">
            <a:off x="4073525" y="4340225"/>
            <a:ext cx="731838" cy="16017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7382" name="136 CuadroTexto"/>
          <p:cNvSpPr txBox="1">
            <a:spLocks noChangeArrowheads="1"/>
          </p:cNvSpPr>
          <p:nvPr/>
        </p:nvSpPr>
        <p:spPr bwMode="auto">
          <a:xfrm>
            <a:off x="3952875" y="4591050"/>
            <a:ext cx="2308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600"/>
              <a:t>Se relaciona con</a:t>
            </a:r>
          </a:p>
        </p:txBody>
      </p:sp>
      <p:sp>
        <p:nvSpPr>
          <p:cNvPr id="138" name="137 Rectángulo"/>
          <p:cNvSpPr/>
          <p:nvPr/>
        </p:nvSpPr>
        <p:spPr>
          <a:xfrm>
            <a:off x="6065838" y="3944938"/>
            <a:ext cx="1443037"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Gestión del Valor Ganado</a:t>
            </a:r>
          </a:p>
        </p:txBody>
      </p:sp>
      <p:sp>
        <p:nvSpPr>
          <p:cNvPr id="139" name="138 Rectángulo"/>
          <p:cNvSpPr/>
          <p:nvPr/>
        </p:nvSpPr>
        <p:spPr>
          <a:xfrm>
            <a:off x="7669213" y="2620963"/>
            <a:ext cx="1441450"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Proyecciones</a:t>
            </a:r>
          </a:p>
        </p:txBody>
      </p:sp>
      <p:sp>
        <p:nvSpPr>
          <p:cNvPr id="142" name="141 Rectángulo"/>
          <p:cNvSpPr/>
          <p:nvPr/>
        </p:nvSpPr>
        <p:spPr>
          <a:xfrm>
            <a:off x="7702550" y="3824288"/>
            <a:ext cx="1441450" cy="690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Análisis de Variación</a:t>
            </a:r>
          </a:p>
        </p:txBody>
      </p:sp>
      <p:cxnSp>
        <p:nvCxnSpPr>
          <p:cNvPr id="163" name="162 Conector recto de flecha"/>
          <p:cNvCxnSpPr>
            <a:endCxn id="139" idx="1"/>
          </p:cNvCxnSpPr>
          <p:nvPr/>
        </p:nvCxnSpPr>
        <p:spPr>
          <a:xfrm>
            <a:off x="6423025" y="2459038"/>
            <a:ext cx="1246188" cy="5064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4" name="163 Conector recto de flecha"/>
          <p:cNvCxnSpPr>
            <a:stCxn id="25" idx="4"/>
            <a:endCxn id="142" idx="0"/>
          </p:cNvCxnSpPr>
          <p:nvPr/>
        </p:nvCxnSpPr>
        <p:spPr>
          <a:xfrm>
            <a:off x="6399213" y="2386013"/>
            <a:ext cx="2024062" cy="14382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5" name="164 Conector recto de flecha"/>
          <p:cNvCxnSpPr>
            <a:stCxn id="25" idx="4"/>
            <a:endCxn id="138" idx="0"/>
          </p:cNvCxnSpPr>
          <p:nvPr/>
        </p:nvCxnSpPr>
        <p:spPr>
          <a:xfrm>
            <a:off x="6399213" y="2386013"/>
            <a:ext cx="388937" cy="15589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6" name="165 Conector recto de flecha"/>
          <p:cNvCxnSpPr>
            <a:stCxn id="25" idx="4"/>
            <a:endCxn id="80" idx="0"/>
          </p:cNvCxnSpPr>
          <p:nvPr/>
        </p:nvCxnSpPr>
        <p:spPr>
          <a:xfrm>
            <a:off x="6399213" y="2386013"/>
            <a:ext cx="1762125" cy="287813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00" name="199 CuadroTexto"/>
          <p:cNvSpPr txBox="1"/>
          <p:nvPr/>
        </p:nvSpPr>
        <p:spPr>
          <a:xfrm>
            <a:off x="6632575" y="209550"/>
            <a:ext cx="2336800" cy="30797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s-CR" sz="1400" dirty="0"/>
              <a:t>+ Plan de Gestión de Costos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37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36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9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9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101"/>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5"/>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7382"/>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22"/>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4"/>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25"/>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8"/>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nodeType="clickEffect">
                                  <p:stCondLst>
                                    <p:cond delay="0"/>
                                  </p:stCondLst>
                                  <p:childTnLst>
                                    <p:set>
                                      <p:cBhvr>
                                        <p:cTn id="126" dur="1" fill="hold">
                                          <p:stCondLst>
                                            <p:cond delay="0"/>
                                          </p:stCondLst>
                                        </p:cTn>
                                        <p:tgtEl>
                                          <p:spTgt spid="124"/>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84"/>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nodeType="clickEffect">
                                  <p:stCondLst>
                                    <p:cond delay="0"/>
                                  </p:stCondLst>
                                  <p:childTnLst>
                                    <p:set>
                                      <p:cBhvr>
                                        <p:cTn id="134" dur="1" fill="hold">
                                          <p:stCondLst>
                                            <p:cond delay="0"/>
                                          </p:stCondLst>
                                        </p:cTn>
                                        <p:tgtEl>
                                          <p:spTgt spid="12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9"/>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nodeType="clickEffect">
                                  <p:stCondLst>
                                    <p:cond delay="0"/>
                                  </p:stCondLst>
                                  <p:childTnLst>
                                    <p:set>
                                      <p:cBhvr>
                                        <p:cTn id="142" dur="1" fill="hold">
                                          <p:stCondLst>
                                            <p:cond delay="0"/>
                                          </p:stCondLst>
                                        </p:cTn>
                                        <p:tgtEl>
                                          <p:spTgt spid="58"/>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25"/>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57360"/>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nodeType="clickEffect">
                                  <p:stCondLst>
                                    <p:cond delay="0"/>
                                  </p:stCondLst>
                                  <p:childTnLst>
                                    <p:set>
                                      <p:cBhvr>
                                        <p:cTn id="154" dur="1" fill="hold">
                                          <p:stCondLst>
                                            <p:cond delay="0"/>
                                          </p:stCondLst>
                                        </p:cTn>
                                        <p:tgtEl>
                                          <p:spTgt spid="165"/>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138"/>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nodeType="clickEffect">
                                  <p:stCondLst>
                                    <p:cond delay="0"/>
                                  </p:stCondLst>
                                  <p:childTnLst>
                                    <p:set>
                                      <p:cBhvr>
                                        <p:cTn id="162" dur="1" fill="hold">
                                          <p:stCondLst>
                                            <p:cond delay="0"/>
                                          </p:stCondLst>
                                        </p:cTn>
                                        <p:tgtEl>
                                          <p:spTgt spid="166"/>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0"/>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nodeType="clickEffect">
                                  <p:stCondLst>
                                    <p:cond delay="0"/>
                                  </p:stCondLst>
                                  <p:childTnLst>
                                    <p:set>
                                      <p:cBhvr>
                                        <p:cTn id="170" dur="1" fill="hold">
                                          <p:stCondLst>
                                            <p:cond delay="0"/>
                                          </p:stCondLst>
                                        </p:cTn>
                                        <p:tgtEl>
                                          <p:spTgt spid="164"/>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142"/>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nodeType="clickEffect">
                                  <p:stCondLst>
                                    <p:cond delay="0"/>
                                  </p:stCondLst>
                                  <p:childTnLst>
                                    <p:set>
                                      <p:cBhvr>
                                        <p:cTn id="178" dur="1" fill="hold">
                                          <p:stCondLst>
                                            <p:cond delay="0"/>
                                          </p:stCondLst>
                                        </p:cTn>
                                        <p:tgtEl>
                                          <p:spTgt spid="163"/>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5" grpId="0" animBg="1"/>
      <p:bldP spid="57352" grpId="0"/>
      <p:bldP spid="75" grpId="0" animBg="1"/>
      <p:bldP spid="76" grpId="0" animBg="1"/>
      <p:bldP spid="78" grpId="0" animBg="1"/>
      <p:bldP spid="79" grpId="0" animBg="1"/>
      <p:bldP spid="80" grpId="0" animBg="1"/>
      <p:bldP spid="57360" grpId="0"/>
      <p:bldP spid="57361" grpId="0"/>
      <p:bldP spid="84" grpId="0" animBg="1"/>
      <p:bldP spid="88" grpId="0" animBg="1"/>
      <p:bldP spid="94" grpId="0" animBg="1"/>
      <p:bldP spid="105" grpId="0" animBg="1"/>
      <p:bldP spid="56" grpId="0" animBg="1"/>
      <p:bldP spid="60" grpId="0" animBg="1"/>
      <p:bldP spid="61" grpId="0" animBg="1"/>
      <p:bldP spid="63" grpId="0" animBg="1"/>
      <p:bldP spid="57377" grpId="0"/>
      <p:bldP spid="57382" grpId="0"/>
      <p:bldP spid="138" grpId="0" animBg="1"/>
      <p:bldP spid="139" grpId="0" animBg="1"/>
      <p:bldP spid="142" grpId="0" animBg="1"/>
      <p:bldP spid="20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2944813"/>
            <a:ext cx="5919787"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body" idx="1"/>
          </p:nvPr>
        </p:nvSpPr>
        <p:spPr>
          <a:xfrm>
            <a:off x="293688" y="1914525"/>
            <a:ext cx="4710112" cy="3724275"/>
          </a:xfrm>
        </p:spPr>
        <p:txBody>
          <a:bodyPr>
            <a:normAutofit/>
          </a:bodyPr>
          <a:lstStyle/>
          <a:p>
            <a:pPr marL="0" indent="0" algn="just">
              <a:lnSpc>
                <a:spcPct val="80000"/>
              </a:lnSpc>
              <a:buFont typeface="Arial" charset="0"/>
              <a:buNone/>
              <a:defRPr/>
            </a:pPr>
            <a:r>
              <a:rPr lang="es-CR" sz="2400" dirty="0"/>
              <a:t>Se </a:t>
            </a:r>
            <a:r>
              <a:rPr lang="es-CR" sz="2400" dirty="0" smtClean="0"/>
              <a:t>establecen las políticas, procedimientos y documentación para planificar, manejar, erogar y controlar los costos del proyecto.</a:t>
            </a:r>
          </a:p>
          <a:p>
            <a:pPr marL="0" indent="0" algn="just">
              <a:lnSpc>
                <a:spcPct val="80000"/>
              </a:lnSpc>
              <a:buFont typeface="Arial" charset="0"/>
              <a:buNone/>
              <a:defRPr/>
            </a:pPr>
            <a:endParaRPr lang="es-CR" sz="2200" dirty="0"/>
          </a:p>
          <a:p>
            <a:pPr algn="just">
              <a:lnSpc>
                <a:spcPct val="80000"/>
              </a:lnSpc>
              <a:spcBef>
                <a:spcPct val="0"/>
              </a:spcBef>
              <a:buFont typeface="Wingdings" pitchFamily="2" charset="2"/>
              <a:buNone/>
              <a:defRPr/>
            </a:pPr>
            <a:endParaRPr lang="es-CR" sz="2000" dirty="0" smtClean="0">
              <a:latin typeface="Times New Roman" pitchFamily="18" charset="0"/>
            </a:endParaRPr>
          </a:p>
          <a:p>
            <a:pPr lvl="1" algn="just">
              <a:lnSpc>
                <a:spcPct val="80000"/>
              </a:lnSpc>
              <a:buFont typeface="Wingdings" pitchFamily="2" charset="2"/>
              <a:buNone/>
              <a:defRPr/>
            </a:pPr>
            <a:endParaRPr lang="es-ES" sz="1300" dirty="0" smtClean="0">
              <a:latin typeface="Arial Narrow" pitchFamily="34" charset="0"/>
            </a:endParaRPr>
          </a:p>
          <a:p>
            <a:pPr algn="just">
              <a:lnSpc>
                <a:spcPct val="80000"/>
              </a:lnSpc>
              <a:buFont typeface="Wingdings" pitchFamily="2" charset="2"/>
              <a:buChar char="q"/>
              <a:defRPr/>
            </a:pPr>
            <a:endParaRPr lang="es-CR" sz="1400" dirty="0" smtClean="0">
              <a:latin typeface="Arial Narrow" pitchFamily="34" charset="0"/>
            </a:endParaRPr>
          </a:p>
          <a:p>
            <a:pPr algn="just">
              <a:lnSpc>
                <a:spcPct val="80000"/>
              </a:lnSpc>
              <a:buFont typeface="Wingdings" pitchFamily="2" charset="2"/>
              <a:buChar char="q"/>
              <a:defRPr/>
            </a:pPr>
            <a:endParaRPr lang="es-CR" sz="1500" dirty="0" smtClean="0">
              <a:latin typeface="Arial Narrow" pitchFamily="34" charset="0"/>
            </a:endParaRPr>
          </a:p>
          <a:p>
            <a:pPr algn="just">
              <a:lnSpc>
                <a:spcPct val="80000"/>
              </a:lnSpc>
              <a:buFont typeface="Wingdings" pitchFamily="2" charset="2"/>
              <a:buChar char="q"/>
              <a:defRPr/>
            </a:pPr>
            <a:endParaRPr lang="es-ES" sz="1500" dirty="0" smtClean="0">
              <a:latin typeface="Arial Narrow" pitchFamily="34" charset="0"/>
            </a:endParaRPr>
          </a:p>
          <a:p>
            <a:pPr>
              <a:lnSpc>
                <a:spcPct val="80000"/>
              </a:lnSpc>
              <a:buFont typeface="Wingdings" pitchFamily="2" charset="2"/>
              <a:buChar char="q"/>
              <a:defRPr/>
            </a:pPr>
            <a:endParaRPr lang="es-ES" sz="1500" dirty="0" smtClean="0">
              <a:latin typeface="Arial Narrow" pitchFamily="34" charset="0"/>
            </a:endParaRPr>
          </a:p>
        </p:txBody>
      </p:sp>
      <p:sp>
        <p:nvSpPr>
          <p:cNvPr id="7" name="6 Rectángulo"/>
          <p:cNvSpPr/>
          <p:nvPr/>
        </p:nvSpPr>
        <p:spPr>
          <a:xfrm>
            <a:off x="284163" y="1228725"/>
            <a:ext cx="8329612" cy="461963"/>
          </a:xfrm>
          <a:prstGeom prst="rect">
            <a:avLst/>
          </a:prstGeom>
        </p:spPr>
        <p:txBody>
          <a:bodyPr>
            <a:spAutoFit/>
          </a:bodyPr>
          <a:lstStyle/>
          <a:p>
            <a:pPr algn="just">
              <a:defRPr/>
            </a:pPr>
            <a:r>
              <a:rPr lang="es-CR" sz="2400" b="1" dirty="0">
                <a:latin typeface="+mn-lt"/>
              </a:rPr>
              <a:t>Planificar la Gestión del Costo</a:t>
            </a:r>
            <a:endParaRPr lang="es-CR" sz="2800" b="1" dirty="0">
              <a:latin typeface="+mn-lt"/>
              <a:ea typeface="+mj-ea"/>
              <a:cs typeface="+mj-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323850" y="990600"/>
            <a:ext cx="6804025" cy="1143000"/>
          </a:xfrm>
        </p:spPr>
        <p:txBody>
          <a:bodyPr/>
          <a:lstStyle/>
          <a:p>
            <a:pPr algn="l"/>
            <a:r>
              <a:rPr lang="es-CR" altLang="es-CR" sz="2400" b="1" smtClean="0"/>
              <a:t/>
            </a:r>
            <a:br>
              <a:rPr lang="es-CR" altLang="es-CR" sz="2400" b="1" smtClean="0"/>
            </a:br>
            <a:r>
              <a:rPr lang="es-CR" altLang="es-CR" sz="2400" b="1" smtClean="0"/>
              <a:t/>
            </a:r>
            <a:br>
              <a:rPr lang="es-CR" altLang="es-CR" sz="2400" b="1" smtClean="0"/>
            </a:br>
            <a:r>
              <a:rPr lang="es-CR" altLang="es-CR" sz="2400" b="1" smtClean="0"/>
              <a:t/>
            </a:r>
            <a:br>
              <a:rPr lang="es-CR" altLang="es-CR" sz="2400" b="1" smtClean="0"/>
            </a:br>
            <a:r>
              <a:rPr lang="es-CR" altLang="es-CR" sz="2400" b="1" smtClean="0"/>
              <a:t>Plan de Gestión de Costos</a:t>
            </a:r>
            <a:br>
              <a:rPr lang="es-CR" altLang="es-CR" sz="2400" b="1" smtClean="0"/>
            </a:br>
            <a:r>
              <a:rPr lang="en-US" altLang="es-CR" sz="2400" b="1" smtClean="0"/>
              <a:t/>
            </a:r>
            <a:br>
              <a:rPr lang="en-US" altLang="es-CR" sz="2400" b="1" smtClean="0"/>
            </a:br>
            <a:endParaRPr lang="en-US" altLang="es-CR" sz="2400" b="1" smtClean="0"/>
          </a:p>
        </p:txBody>
      </p:sp>
      <p:sp>
        <p:nvSpPr>
          <p:cNvPr id="9" name="Rectangle 3"/>
          <p:cNvSpPr txBox="1">
            <a:spLocks noChangeArrowheads="1"/>
          </p:cNvSpPr>
          <p:nvPr/>
        </p:nvSpPr>
        <p:spPr>
          <a:xfrm>
            <a:off x="250825" y="2133600"/>
            <a:ext cx="4259263" cy="4525963"/>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just">
              <a:buFont typeface="Arial" pitchFamily="34" charset="0"/>
              <a:buNone/>
              <a:defRPr/>
            </a:pPr>
            <a:r>
              <a:rPr lang="es-ES" sz="2500" b="1" dirty="0" smtClean="0">
                <a:latin typeface="+mj-lt"/>
              </a:rPr>
              <a:t>Nivel de precisión. </a:t>
            </a:r>
            <a:r>
              <a:rPr lang="es-ES" sz="2500" dirty="0" smtClean="0">
                <a:latin typeface="+mj-lt"/>
              </a:rPr>
              <a:t>Las estimaciones de costos de las actividades del cronograma se ajustarán a un redondeo de los datos según una precisión descrita (por ejemplo, $99,50, $100,00).</a:t>
            </a:r>
          </a:p>
          <a:p>
            <a:pPr marL="57150" indent="0" algn="just">
              <a:buFont typeface="Arial" pitchFamily="34" charset="0"/>
              <a:buNone/>
              <a:defRPr/>
            </a:pPr>
            <a:r>
              <a:rPr lang="es-ES" sz="2500" b="1" dirty="0" smtClean="0">
                <a:latin typeface="+mj-lt"/>
              </a:rPr>
              <a:t>Unidades de medida. </a:t>
            </a:r>
            <a:r>
              <a:rPr lang="es-ES" sz="2500" dirty="0" smtClean="0">
                <a:latin typeface="+mj-lt"/>
              </a:rPr>
              <a:t>Se definen todas las unidades usadas en las mediciones, como por ejemplo, las horas o días de trabajo, la semana de trabajo, la suma global, etc., para cada uno de los recursos.</a:t>
            </a:r>
          </a:p>
          <a:p>
            <a:pPr marL="57150" indent="0" algn="just">
              <a:buFont typeface="Arial" pitchFamily="34" charset="0"/>
              <a:buNone/>
              <a:defRPr/>
            </a:pPr>
            <a:r>
              <a:rPr lang="es-ES" sz="2500" dirty="0" smtClean="0">
                <a:latin typeface="+mj-lt"/>
              </a:rPr>
              <a:t>Formatos de los informes de costos.</a:t>
            </a:r>
          </a:p>
          <a:p>
            <a:pPr lvl="1" algn="just">
              <a:defRPr/>
            </a:pPr>
            <a:endParaRPr lang="es-ES" sz="2100" dirty="0" smtClean="0">
              <a:latin typeface="Arial Narrow" pitchFamily="34" charset="0"/>
            </a:endParaRPr>
          </a:p>
          <a:p>
            <a:pPr lvl="1" algn="just">
              <a:defRPr/>
            </a:pPr>
            <a:endParaRPr lang="es-ES" sz="2200" dirty="0" smtClean="0">
              <a:latin typeface="Arial Narrow" pitchFamily="34" charset="0"/>
            </a:endParaRPr>
          </a:p>
          <a:p>
            <a:pPr lvl="1" algn="just">
              <a:defRPr/>
            </a:pPr>
            <a:endParaRPr lang="es-ES" sz="2200" dirty="0" smtClean="0">
              <a:latin typeface="Arial Narrow" pitchFamily="34" charset="0"/>
            </a:endParaRPr>
          </a:p>
          <a:p>
            <a:pPr algn="just">
              <a:buFont typeface="Wingdings" pitchFamily="2" charset="2"/>
              <a:buChar char="q"/>
              <a:defRPr/>
            </a:pPr>
            <a:endParaRPr lang="es-CR" sz="2600" dirty="0" smtClean="0">
              <a:latin typeface="Arial Narrow" pitchFamily="34" charset="0"/>
            </a:endParaRPr>
          </a:p>
          <a:p>
            <a:pPr algn="just">
              <a:buFont typeface="Wingdings" pitchFamily="2" charset="2"/>
              <a:buNone/>
              <a:defRPr/>
            </a:pPr>
            <a:endParaRPr lang="es-CR" sz="2600" dirty="0" smtClean="0">
              <a:latin typeface="Arial Narrow" pitchFamily="34" charset="0"/>
            </a:endParaRPr>
          </a:p>
          <a:p>
            <a:pPr algn="just">
              <a:buFont typeface="Wingdings" pitchFamily="2" charset="2"/>
              <a:buChar char="q"/>
              <a:defRPr/>
            </a:pPr>
            <a:endParaRPr lang="es-CR" sz="2600" dirty="0" smtClean="0">
              <a:latin typeface="Arial Narrow" pitchFamily="34" charset="0"/>
            </a:endParaRPr>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10" name="Rectangle 3"/>
          <p:cNvSpPr txBox="1">
            <a:spLocks noChangeArrowheads="1"/>
          </p:cNvSpPr>
          <p:nvPr/>
        </p:nvSpPr>
        <p:spPr>
          <a:xfrm>
            <a:off x="4298950" y="2060575"/>
            <a:ext cx="4752975" cy="372427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just">
              <a:buFont typeface="Arial" pitchFamily="34" charset="0"/>
              <a:buNone/>
              <a:defRPr/>
            </a:pPr>
            <a:r>
              <a:rPr lang="es-ES" sz="2100" b="1" dirty="0">
                <a:latin typeface="+mj-lt"/>
              </a:rPr>
              <a:t>Enlaces con los procedimientos de la organización. </a:t>
            </a:r>
            <a:r>
              <a:rPr lang="es-ES" sz="2100" dirty="0">
                <a:latin typeface="+mj-lt"/>
              </a:rPr>
              <a:t>La EDT provee la estructura para el Plan de Gestión de los Costos, permitiendo consistencia en las estimaciones de costos, presupuestos y control de los costos. </a:t>
            </a:r>
          </a:p>
          <a:p>
            <a:pPr marL="457200" lvl="1" indent="0" algn="just">
              <a:buFont typeface="Arial" pitchFamily="34" charset="0"/>
              <a:buNone/>
              <a:defRPr/>
            </a:pPr>
            <a:r>
              <a:rPr lang="es-ES" sz="2100" b="1" dirty="0">
                <a:latin typeface="+mj-lt"/>
              </a:rPr>
              <a:t>Umbrales de control o variación </a:t>
            </a:r>
            <a:r>
              <a:rPr lang="es-ES" sz="2100" dirty="0">
                <a:latin typeface="+mj-lt"/>
              </a:rPr>
              <a:t>para los costos u otros indicadores.</a:t>
            </a:r>
          </a:p>
          <a:p>
            <a:pPr marL="457200" lvl="1" indent="0" algn="just">
              <a:buFont typeface="Arial" pitchFamily="34" charset="0"/>
              <a:buNone/>
              <a:defRPr/>
            </a:pPr>
            <a:endParaRPr lang="es-ES" sz="2100" dirty="0" smtClean="0">
              <a:latin typeface="Arial Narrow" pitchFamily="34" charset="0"/>
            </a:endParaRPr>
          </a:p>
          <a:p>
            <a:pPr lvl="1" algn="just">
              <a:defRPr/>
            </a:pPr>
            <a:endParaRPr lang="es-ES" sz="2200" dirty="0" smtClean="0">
              <a:latin typeface="Arial Narrow" pitchFamily="34" charset="0"/>
            </a:endParaRPr>
          </a:p>
          <a:p>
            <a:pPr lvl="1" algn="just">
              <a:defRPr/>
            </a:pPr>
            <a:endParaRPr lang="es-ES" sz="2200" dirty="0" smtClean="0">
              <a:latin typeface="Arial Narrow" pitchFamily="34" charset="0"/>
            </a:endParaRPr>
          </a:p>
          <a:p>
            <a:pPr algn="just">
              <a:buFont typeface="Wingdings" pitchFamily="2" charset="2"/>
              <a:buChar char="q"/>
              <a:defRPr/>
            </a:pPr>
            <a:endParaRPr lang="es-CR" sz="2600" dirty="0" smtClean="0">
              <a:latin typeface="Arial Narrow" pitchFamily="34" charset="0"/>
            </a:endParaRPr>
          </a:p>
          <a:p>
            <a:pPr algn="just">
              <a:buFont typeface="Wingdings" pitchFamily="2" charset="2"/>
              <a:buNone/>
              <a:defRPr/>
            </a:pPr>
            <a:endParaRPr lang="es-CR" sz="2600" dirty="0" smtClean="0">
              <a:latin typeface="Arial Narrow" pitchFamily="34" charset="0"/>
            </a:endParaRPr>
          </a:p>
          <a:p>
            <a:pPr algn="just">
              <a:buFont typeface="Wingdings" pitchFamily="2" charset="2"/>
              <a:buChar char="q"/>
              <a:defRPr/>
            </a:pPr>
            <a:endParaRPr lang="es-CR" sz="2600" dirty="0" smtClean="0">
              <a:latin typeface="Arial Narrow" pitchFamily="34" charset="0"/>
            </a:endParaRPr>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pic>
        <p:nvPicPr>
          <p:cNvPr id="59397" name="3 Imagen" descr="Billete_5_colones_revers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9938" y="4892675"/>
            <a:ext cx="438467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430213" y="476250"/>
            <a:ext cx="7058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Determinación de Dependencias</a:t>
            </a: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2060575"/>
            <a:ext cx="82264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323850" y="917575"/>
            <a:ext cx="6804025" cy="1143000"/>
          </a:xfrm>
        </p:spPr>
        <p:txBody>
          <a:bodyPr/>
          <a:lstStyle/>
          <a:p>
            <a:pPr algn="l"/>
            <a:r>
              <a:rPr lang="es-CR" altLang="es-CR" sz="2400" b="1" smtClean="0"/>
              <a:t/>
            </a:r>
            <a:br>
              <a:rPr lang="es-CR" altLang="es-CR" sz="2400" b="1" smtClean="0"/>
            </a:br>
            <a:r>
              <a:rPr lang="es-CR" altLang="es-CR" sz="2400" b="1" smtClean="0"/>
              <a:t/>
            </a:r>
            <a:br>
              <a:rPr lang="es-CR" altLang="es-CR" sz="2400" b="1" smtClean="0"/>
            </a:br>
            <a:r>
              <a:rPr lang="es-CR" altLang="es-CR" sz="2400" b="1" smtClean="0"/>
              <a:t/>
            </a:r>
            <a:br>
              <a:rPr lang="es-CR" altLang="es-CR" sz="2400" b="1" smtClean="0"/>
            </a:br>
            <a:r>
              <a:rPr lang="es-CR" altLang="es-CR" sz="2400" b="1" smtClean="0"/>
              <a:t>Plan de Gestión de Costos</a:t>
            </a:r>
            <a:br>
              <a:rPr lang="es-CR" altLang="es-CR" sz="2400" b="1" smtClean="0"/>
            </a:br>
            <a:r>
              <a:rPr lang="en-US" altLang="es-CR" sz="2400" b="1" smtClean="0"/>
              <a:t/>
            </a:r>
            <a:br>
              <a:rPr lang="en-US" altLang="es-CR" sz="2400" b="1" smtClean="0"/>
            </a:br>
            <a:endParaRPr lang="en-US" altLang="es-CR" sz="2400" b="1" smtClean="0"/>
          </a:p>
        </p:txBody>
      </p:sp>
      <p:sp>
        <p:nvSpPr>
          <p:cNvPr id="8" name="7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pic>
        <p:nvPicPr>
          <p:cNvPr id="60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060575"/>
            <a:ext cx="5761038" cy="88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068638"/>
            <a:ext cx="5400675"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395288" y="1133475"/>
            <a:ext cx="6804025" cy="1143000"/>
          </a:xfrm>
        </p:spPr>
        <p:txBody>
          <a:bodyPr/>
          <a:lstStyle/>
          <a:p>
            <a:pPr algn="just"/>
            <a:r>
              <a:rPr lang="es-CR" altLang="es-CR" sz="2400" b="1" smtClean="0"/>
              <a:t>Conceptos Importantes</a:t>
            </a:r>
            <a:endParaRPr lang="en-US" altLang="es-CR" sz="2400" b="1" smtClean="0"/>
          </a:p>
        </p:txBody>
      </p:sp>
      <p:pic>
        <p:nvPicPr>
          <p:cNvPr id="614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984375"/>
            <a:ext cx="5975350"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7 CuadroTexto"/>
          <p:cNvSpPr txBox="1">
            <a:spLocks noChangeArrowheads="1"/>
          </p:cNvSpPr>
          <p:nvPr/>
        </p:nvSpPr>
        <p:spPr bwMode="auto">
          <a:xfrm>
            <a:off x="6646863" y="2276475"/>
            <a:ext cx="2195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s-CR" sz="2400" b="1" dirty="0" smtClean="0">
                <a:latin typeface="+mj-lt"/>
              </a:rPr>
              <a:t>Tipos de Costos</a:t>
            </a:r>
            <a:endParaRPr lang="es-CR" sz="2400" b="1" dirty="0">
              <a:latin typeface="+mj-lt"/>
            </a:endParaRPr>
          </a:p>
        </p:txBody>
      </p:sp>
      <p:sp>
        <p:nvSpPr>
          <p:cNvPr id="8" name="7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pic>
        <p:nvPicPr>
          <p:cNvPr id="61446" name="3 Imagen" descr="Colones_50_Año_2002_Escud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995613"/>
            <a:ext cx="188118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4925" y="908050"/>
            <a:ext cx="6805613" cy="1143000"/>
          </a:xfrm>
        </p:spPr>
        <p:txBody>
          <a:bodyPr/>
          <a:lstStyle/>
          <a:p>
            <a:pPr algn="just"/>
            <a:r>
              <a:rPr lang="es-CR" altLang="es-CR" sz="3500" b="1" smtClean="0"/>
              <a:t/>
            </a:r>
            <a:br>
              <a:rPr lang="es-CR" altLang="es-CR" sz="3500" b="1" smtClean="0"/>
            </a:br>
            <a:r>
              <a:rPr lang="es-CR" altLang="es-CR" sz="2400" b="1" smtClean="0"/>
              <a:t>Plan de Gestión de Costos</a:t>
            </a:r>
            <a:endParaRPr lang="en-US" altLang="es-CR" sz="2400" b="1" smtClean="0"/>
          </a:p>
        </p:txBody>
      </p:sp>
      <p:sp>
        <p:nvSpPr>
          <p:cNvPr id="8" name="7 Rectángulo"/>
          <p:cNvSpPr/>
          <p:nvPr/>
        </p:nvSpPr>
        <p:spPr>
          <a:xfrm>
            <a:off x="0" y="5449888"/>
            <a:ext cx="3024188"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2133600"/>
            <a:ext cx="626427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63" y="5084763"/>
            <a:ext cx="6346825"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42875" y="912813"/>
            <a:ext cx="6804025" cy="1143000"/>
          </a:xfrm>
        </p:spPr>
        <p:txBody>
          <a:bodyPr/>
          <a:lstStyle/>
          <a:p>
            <a:pPr algn="l"/>
            <a:r>
              <a:rPr lang="es-CR" altLang="es-CR" sz="2400" b="1" smtClean="0"/>
              <a:t/>
            </a:r>
            <a:br>
              <a:rPr lang="es-CR" altLang="es-CR" sz="2400" b="1" smtClean="0"/>
            </a:br>
            <a:r>
              <a:rPr lang="es-CR" altLang="es-CR" sz="2400" b="1" smtClean="0"/>
              <a:t/>
            </a:r>
            <a:br>
              <a:rPr lang="es-CR" altLang="es-CR" sz="2400" b="1" smtClean="0"/>
            </a:br>
            <a:r>
              <a:rPr lang="es-CR" altLang="es-CR" sz="2400" b="1" smtClean="0"/>
              <a:t>Estimar los Costos</a:t>
            </a:r>
            <a:br>
              <a:rPr lang="es-CR" altLang="es-CR" sz="2400" b="1" smtClean="0"/>
            </a:br>
            <a:r>
              <a:rPr lang="es-CR" altLang="es-CR" sz="2400" b="1" smtClean="0"/>
              <a:t/>
            </a:r>
            <a:br>
              <a:rPr lang="es-CR" altLang="es-CR" sz="2400" b="1" smtClean="0"/>
            </a:br>
            <a:r>
              <a:rPr lang="en-US" altLang="es-CR" sz="2400" b="1" smtClean="0"/>
              <a:t/>
            </a:r>
            <a:br>
              <a:rPr lang="en-US" altLang="es-CR" sz="2400" b="1" smtClean="0"/>
            </a:br>
            <a:endParaRPr lang="en-US" altLang="es-CR" sz="2400" b="1" smtClean="0"/>
          </a:p>
        </p:txBody>
      </p:sp>
      <p:sp>
        <p:nvSpPr>
          <p:cNvPr id="63491" name="1 Rectángulo"/>
          <p:cNvSpPr>
            <a:spLocks noChangeArrowheads="1"/>
          </p:cNvSpPr>
          <p:nvPr/>
        </p:nvSpPr>
        <p:spPr bwMode="auto">
          <a:xfrm>
            <a:off x="-323850" y="1628775"/>
            <a:ext cx="52562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lgn="just" eaLnBrk="1" hangingPunct="1">
              <a:lnSpc>
                <a:spcPct val="80000"/>
              </a:lnSpc>
            </a:pPr>
            <a:r>
              <a:rPr lang="es-CR" altLang="es-CR" sz="2000"/>
              <a:t>Consiste en desarrollar una aproximación de los recursos monetarios necesarios para completar las actividades del proyecto. La estimación el costo es una predicción basada en la información con que se cuenta.</a:t>
            </a:r>
          </a:p>
          <a:p>
            <a:pPr lvl="1" algn="just" eaLnBrk="1" hangingPunct="1">
              <a:lnSpc>
                <a:spcPct val="80000"/>
              </a:lnSpc>
            </a:pPr>
            <a:endParaRPr lang="es-CR" altLang="es-CR" sz="2000"/>
          </a:p>
          <a:p>
            <a:pPr lvl="1" algn="just" eaLnBrk="1" hangingPunct="1">
              <a:lnSpc>
                <a:spcPct val="80000"/>
              </a:lnSpc>
            </a:pPr>
            <a:r>
              <a:rPr lang="es-ES" altLang="es-CR" sz="2000"/>
              <a:t>La exactitud de la estimación de un proyecto aumenta a medida que avanza el proyecto a lo largo del ciclo de vida del proyecto.</a:t>
            </a:r>
          </a:p>
          <a:p>
            <a:pPr lvl="1" algn="just" eaLnBrk="1" hangingPunct="1">
              <a:lnSpc>
                <a:spcPct val="80000"/>
              </a:lnSpc>
            </a:pPr>
            <a:endParaRPr lang="es-ES" altLang="es-CR" sz="2000"/>
          </a:p>
          <a:p>
            <a:pPr lvl="1" algn="just" eaLnBrk="1" hangingPunct="1">
              <a:lnSpc>
                <a:spcPct val="80000"/>
              </a:lnSpc>
            </a:pPr>
            <a:r>
              <a:rPr lang="es-ES" altLang="es-CR" sz="2000"/>
              <a:t>Por ejemplo, un proyecto en la fase de iniciación podría tener una</a:t>
            </a:r>
            <a:r>
              <a:rPr lang="es-ES" altLang="es-CR" sz="2000" b="1"/>
              <a:t> Estimación Aproximada de Orden de Magnitud en el rango de -50% a +100%. </a:t>
            </a:r>
            <a:r>
              <a:rPr lang="es-ES" altLang="es-CR" sz="2000"/>
              <a:t>En una etapa posterior del proyecto, a medida que se tiene más información, las estimaciones pueden reducirse a un rango de -10% a +15%.</a:t>
            </a:r>
          </a:p>
        </p:txBody>
      </p:sp>
      <p:pic>
        <p:nvPicPr>
          <p:cNvPr id="63492" name="3 Imagen" descr="2euros_alta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484313"/>
            <a:ext cx="3668712"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04813" y="1052513"/>
            <a:ext cx="6804025" cy="1143000"/>
          </a:xfrm>
        </p:spPr>
        <p:txBody>
          <a:bodyPr/>
          <a:lstStyle/>
          <a:p>
            <a:pPr algn="l"/>
            <a:r>
              <a:rPr lang="es-CR" altLang="es-CR" sz="2400" b="1" smtClean="0"/>
              <a:t/>
            </a:r>
            <a:br>
              <a:rPr lang="es-CR" altLang="es-CR" sz="2400" b="1" smtClean="0"/>
            </a:br>
            <a:r>
              <a:rPr lang="es-CR" altLang="es-CR" sz="2400" b="1" smtClean="0"/>
              <a:t/>
            </a:r>
            <a:br>
              <a:rPr lang="es-CR" altLang="es-CR" sz="2400" b="1" smtClean="0"/>
            </a:br>
            <a:r>
              <a:rPr lang="es-CR" altLang="es-CR" sz="2400" b="1" smtClean="0"/>
              <a:t/>
            </a:r>
            <a:br>
              <a:rPr lang="es-CR" altLang="es-CR" sz="2400" b="1" smtClean="0"/>
            </a:br>
            <a:r>
              <a:rPr lang="es-CR" altLang="es-CR" sz="2400" b="1" smtClean="0"/>
              <a:t>Estimación por Analogía y Estimación Ascendente</a:t>
            </a:r>
            <a:br>
              <a:rPr lang="es-CR" altLang="es-CR" sz="2400" b="1" smtClean="0"/>
            </a:br>
            <a:r>
              <a:rPr lang="es-CR" altLang="es-CR" sz="2400" b="1" smtClean="0"/>
              <a:t/>
            </a:r>
            <a:br>
              <a:rPr lang="es-CR" altLang="es-CR" sz="2400" b="1" smtClean="0"/>
            </a:br>
            <a:r>
              <a:rPr lang="en-US" altLang="es-CR" sz="2400" b="1" smtClean="0"/>
              <a:t/>
            </a:r>
            <a:br>
              <a:rPr lang="en-US" altLang="es-CR" sz="2400" b="1" smtClean="0"/>
            </a:br>
            <a:endParaRPr lang="en-US" altLang="es-CR" sz="2400" b="1" smtClean="0"/>
          </a:p>
        </p:txBody>
      </p:sp>
      <p:pic>
        <p:nvPicPr>
          <p:cNvPr id="645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2060575"/>
            <a:ext cx="8343900"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212725" y="1054100"/>
            <a:ext cx="6804025" cy="1143000"/>
          </a:xfrm>
        </p:spPr>
        <p:txBody>
          <a:bodyPr/>
          <a:lstStyle/>
          <a:p>
            <a:pPr algn="l"/>
            <a:r>
              <a:rPr lang="es-CR" altLang="es-CR" sz="2400" b="1" smtClean="0"/>
              <a:t/>
            </a:r>
            <a:br>
              <a:rPr lang="es-CR" altLang="es-CR" sz="2400" b="1" smtClean="0"/>
            </a:br>
            <a:r>
              <a:rPr lang="es-CR" altLang="es-CR" sz="2400" b="1" smtClean="0"/>
              <a:t/>
            </a:r>
            <a:br>
              <a:rPr lang="es-CR" altLang="es-CR" sz="2400" b="1" smtClean="0"/>
            </a:br>
            <a:r>
              <a:rPr lang="es-CR" altLang="es-CR" sz="2400" b="1" smtClean="0"/>
              <a:t/>
            </a:r>
            <a:br>
              <a:rPr lang="es-CR" altLang="es-CR" sz="2400" b="1" smtClean="0"/>
            </a:br>
            <a:r>
              <a:rPr lang="es-CR" altLang="es-CR" sz="2400" b="1" smtClean="0"/>
              <a:t>Estimación Paramétrica</a:t>
            </a:r>
            <a:br>
              <a:rPr lang="es-CR" altLang="es-CR" sz="2400" b="1" smtClean="0"/>
            </a:br>
            <a:r>
              <a:rPr lang="es-CR" altLang="es-CR" sz="2400" b="1" smtClean="0"/>
              <a:t/>
            </a:r>
            <a:br>
              <a:rPr lang="es-CR" altLang="es-CR" sz="2400" b="1" smtClean="0"/>
            </a:br>
            <a:r>
              <a:rPr lang="en-US" altLang="es-CR" sz="2400" b="1" smtClean="0"/>
              <a:t/>
            </a:r>
            <a:br>
              <a:rPr lang="en-US" altLang="es-CR" sz="2400" b="1" smtClean="0"/>
            </a:br>
            <a:endParaRPr lang="en-US" altLang="es-CR" sz="2400" b="1" smtClean="0"/>
          </a:p>
        </p:txBody>
      </p:sp>
      <p:sp>
        <p:nvSpPr>
          <p:cNvPr id="65539" name="1 Rectángulo"/>
          <p:cNvSpPr>
            <a:spLocks noChangeArrowheads="1"/>
          </p:cNvSpPr>
          <p:nvPr/>
        </p:nvSpPr>
        <p:spPr bwMode="auto">
          <a:xfrm>
            <a:off x="239713" y="1997075"/>
            <a:ext cx="701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s-CR" altLang="es-CR" sz="2000"/>
              <a:t>Utiliza información histórica para estimar los costos futuros.</a:t>
            </a:r>
          </a:p>
        </p:txBody>
      </p:sp>
      <p:pic>
        <p:nvPicPr>
          <p:cNvPr id="655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589213"/>
            <a:ext cx="5040313"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6 Rectángulo"/>
          <p:cNvSpPr>
            <a:spLocks noChangeArrowheads="1"/>
          </p:cNvSpPr>
          <p:nvPr/>
        </p:nvSpPr>
        <p:spPr bwMode="auto">
          <a:xfrm>
            <a:off x="5491163" y="2832100"/>
            <a:ext cx="3529012"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endParaRPr lang="es-CR" altLang="es-CR" sz="2000"/>
          </a:p>
          <a:p>
            <a:pPr algn="just" eaLnBrk="1" hangingPunct="1"/>
            <a:r>
              <a:rPr lang="es-CR" altLang="es-CR" sz="2000"/>
              <a:t>Podrían ser modelos simples, como por ejemplo, estimar los costos de construcción en base a valores históricos del costo por m2 construido; o modelos econométricos más complejos donde el costo de construcción depende de varias variables tales como los m2, la localización, el clima, etc.</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07950" y="1125538"/>
            <a:ext cx="6804025" cy="1143000"/>
          </a:xfrm>
        </p:spPr>
        <p:txBody>
          <a:bodyPr/>
          <a:lstStyle/>
          <a:p>
            <a:pPr algn="l"/>
            <a:r>
              <a:rPr lang="es-CR" altLang="es-CR" sz="2400" b="1" smtClean="0"/>
              <a:t/>
            </a:r>
            <a:br>
              <a:rPr lang="es-CR" altLang="es-CR" sz="2400" b="1" smtClean="0"/>
            </a:br>
            <a:r>
              <a:rPr lang="es-CR" altLang="es-CR" sz="2400" b="1" smtClean="0"/>
              <a:t/>
            </a:r>
            <a:br>
              <a:rPr lang="es-CR" altLang="es-CR" sz="2400" b="1" smtClean="0"/>
            </a:br>
            <a:r>
              <a:rPr lang="es-CR" altLang="es-CR" sz="2400" b="1" smtClean="0"/>
              <a:t/>
            </a:r>
            <a:br>
              <a:rPr lang="es-CR" altLang="es-CR" sz="2400" b="1" smtClean="0"/>
            </a:br>
            <a:r>
              <a:rPr lang="es-CR" altLang="es-CR" sz="2400" b="1" smtClean="0"/>
              <a:t>PERT y Análisis de Reserva</a:t>
            </a:r>
            <a:br>
              <a:rPr lang="es-CR" altLang="es-CR" sz="2400" b="1" smtClean="0"/>
            </a:br>
            <a:r>
              <a:rPr lang="es-CR" altLang="es-CR" sz="2400" b="1" smtClean="0"/>
              <a:t/>
            </a:r>
            <a:br>
              <a:rPr lang="es-CR" altLang="es-CR" sz="2400" b="1" smtClean="0"/>
            </a:br>
            <a:r>
              <a:rPr lang="en-US" altLang="es-CR" sz="2400" b="1" smtClean="0"/>
              <a:t/>
            </a:r>
            <a:br>
              <a:rPr lang="en-US" altLang="es-CR" sz="2400" b="1" smtClean="0"/>
            </a:br>
            <a:endParaRPr lang="en-US" altLang="es-CR" sz="2400" b="1" smtClean="0"/>
          </a:p>
        </p:txBody>
      </p:sp>
      <p:sp>
        <p:nvSpPr>
          <p:cNvPr id="66563" name="2 Rectángulo"/>
          <p:cNvSpPr>
            <a:spLocks noChangeArrowheads="1"/>
          </p:cNvSpPr>
          <p:nvPr/>
        </p:nvSpPr>
        <p:spPr bwMode="auto">
          <a:xfrm>
            <a:off x="107950" y="2205038"/>
            <a:ext cx="3887788"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90000"/>
              </a:lnSpc>
            </a:pPr>
            <a:r>
              <a:rPr lang="es-ES" altLang="es-CR" sz="1900" b="1"/>
              <a:t>  </a:t>
            </a:r>
            <a:r>
              <a:rPr lang="es-ES" altLang="es-CR" sz="2000" b="1"/>
              <a:t>             PERT para Costos</a:t>
            </a:r>
          </a:p>
          <a:p>
            <a:pPr algn="just" eaLnBrk="1" hangingPunct="1">
              <a:lnSpc>
                <a:spcPct val="90000"/>
              </a:lnSpc>
            </a:pPr>
            <a:r>
              <a:rPr lang="es-ES" altLang="es-CR" sz="2000"/>
              <a:t>Más probable, cm (most likely cost)</a:t>
            </a:r>
          </a:p>
          <a:p>
            <a:pPr algn="just" eaLnBrk="1" hangingPunct="1">
              <a:lnSpc>
                <a:spcPct val="90000"/>
              </a:lnSpc>
            </a:pPr>
            <a:r>
              <a:rPr lang="es-ES" altLang="es-CR" sz="2000"/>
              <a:t>Optimista, co (optimistic cost)</a:t>
            </a:r>
          </a:p>
          <a:p>
            <a:pPr algn="just" eaLnBrk="1" hangingPunct="1">
              <a:lnSpc>
                <a:spcPct val="90000"/>
              </a:lnSpc>
            </a:pPr>
            <a:r>
              <a:rPr lang="es-ES" altLang="es-CR" sz="2000"/>
              <a:t>Pesimista, cp (pesimistic cost)</a:t>
            </a:r>
          </a:p>
          <a:p>
            <a:pPr algn="just" eaLnBrk="1" hangingPunct="1">
              <a:lnSpc>
                <a:spcPct val="90000"/>
              </a:lnSpc>
            </a:pPr>
            <a:r>
              <a:rPr lang="es-CR" altLang="es-CR" sz="2000"/>
              <a:t>Esperado, ce (expected cost)</a:t>
            </a:r>
            <a:endParaRPr lang="es-ES" altLang="es-CR" sz="2000"/>
          </a:p>
          <a:p>
            <a:pPr algn="just" eaLnBrk="1" hangingPunct="1">
              <a:lnSpc>
                <a:spcPct val="90000"/>
              </a:lnSpc>
            </a:pPr>
            <a:endParaRPr lang="es-ES" altLang="es-CR" sz="2000"/>
          </a:p>
          <a:p>
            <a:pPr algn="just" eaLnBrk="1" hangingPunct="1">
              <a:lnSpc>
                <a:spcPct val="90000"/>
              </a:lnSpc>
            </a:pPr>
            <a:r>
              <a:rPr lang="es-ES" altLang="es-CR" sz="2000"/>
              <a:t>          (co + 4 cm + cp)/6 = ce</a:t>
            </a:r>
          </a:p>
        </p:txBody>
      </p:sp>
      <p:sp>
        <p:nvSpPr>
          <p:cNvPr id="66564" name="3 Rectángulo"/>
          <p:cNvSpPr>
            <a:spLocks noChangeArrowheads="1"/>
          </p:cNvSpPr>
          <p:nvPr/>
        </p:nvSpPr>
        <p:spPr bwMode="auto">
          <a:xfrm>
            <a:off x="3819525" y="1989138"/>
            <a:ext cx="51482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s-CR" altLang="es-CR" sz="2000"/>
              <a:t>Análisis de </a:t>
            </a:r>
            <a:r>
              <a:rPr lang="es-CR" altLang="es-CR" sz="2000" b="1"/>
              <a:t>reserva: </a:t>
            </a:r>
            <a:r>
              <a:rPr lang="es-CR" altLang="es-CR" sz="2000"/>
              <a:t>agregar una reserva de costo adicional para contingencia sobre aquellos eventos previstos pero inciertos. En otras palabras, agregar una reserva de contingencia sobre aquellas incógnitas conocidas que tienen riesgos residuales.</a:t>
            </a:r>
          </a:p>
          <a:p>
            <a:pPr algn="just" eaLnBrk="1" hangingPunct="1"/>
            <a:endParaRPr lang="es-CR" altLang="es-CR" sz="2000"/>
          </a:p>
          <a:p>
            <a:pPr algn="just" eaLnBrk="1" hangingPunct="1"/>
            <a:r>
              <a:rPr lang="es-CR" altLang="es-CR" sz="2000" b="1"/>
              <a:t>Las reservas para contingencias </a:t>
            </a:r>
            <a:r>
              <a:rPr lang="es-CR" altLang="es-CR" sz="2000"/>
              <a:t>forman parte de la Línea Base del Costo del Proyecto.</a:t>
            </a:r>
          </a:p>
        </p:txBody>
      </p:sp>
      <p:pic>
        <p:nvPicPr>
          <p:cNvPr id="665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5157788"/>
            <a:ext cx="535781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07950" y="1125538"/>
            <a:ext cx="6804025" cy="1143000"/>
          </a:xfrm>
        </p:spPr>
        <p:txBody>
          <a:bodyPr/>
          <a:lstStyle/>
          <a:p>
            <a:pPr algn="l"/>
            <a:r>
              <a:rPr lang="es-CR" altLang="es-CR" sz="2400" b="1" smtClean="0"/>
              <a:t/>
            </a:r>
            <a:br>
              <a:rPr lang="es-CR" altLang="es-CR" sz="2400" b="1" smtClean="0"/>
            </a:br>
            <a:r>
              <a:rPr lang="es-CR" altLang="es-CR" sz="2400" b="1" smtClean="0"/>
              <a:t/>
            </a:r>
            <a:br>
              <a:rPr lang="es-CR" altLang="es-CR" sz="2400" b="1" smtClean="0"/>
            </a:br>
            <a:r>
              <a:rPr lang="es-CR" altLang="es-CR" sz="2400" b="1" smtClean="0"/>
              <a:t>Costo de la Calidad, Software para Gestión de Proyectos y Análisis de las Propuestas de las Licitaciones</a:t>
            </a:r>
            <a:br>
              <a:rPr lang="es-CR" altLang="es-CR" sz="2400" b="1" smtClean="0"/>
            </a:br>
            <a:r>
              <a:rPr lang="en-US" altLang="es-CR" sz="2400" b="1" smtClean="0"/>
              <a:t/>
            </a:r>
            <a:br>
              <a:rPr lang="en-US" altLang="es-CR" sz="2400" b="1" smtClean="0"/>
            </a:br>
            <a:endParaRPr lang="en-US" altLang="es-CR" sz="2400" b="1" smtClean="0"/>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25713"/>
            <a:ext cx="5616575" cy="31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6" descr="costo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963" y="2481263"/>
            <a:ext cx="3167062"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7 Rectángulo"/>
          <p:cNvSpPr>
            <a:spLocks noChangeArrowheads="1"/>
          </p:cNvSpPr>
          <p:nvPr/>
        </p:nvSpPr>
        <p:spPr bwMode="auto">
          <a:xfrm>
            <a:off x="2843213" y="5705475"/>
            <a:ext cx="5148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s-CR" altLang="es-CR" sz="2000"/>
              <a:t>“Razonabilidad del Precio”</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107950" y="1125538"/>
            <a:ext cx="6804025" cy="1143000"/>
          </a:xfrm>
        </p:spPr>
        <p:txBody>
          <a:bodyPr/>
          <a:lstStyle/>
          <a:p>
            <a:pPr algn="l"/>
            <a:r>
              <a:rPr lang="es-CR" altLang="es-CR" sz="2400" b="1" smtClean="0"/>
              <a:t/>
            </a:r>
            <a:br>
              <a:rPr lang="es-CR" altLang="es-CR" sz="2400" b="1" smtClean="0"/>
            </a:br>
            <a:r>
              <a:rPr lang="es-CR" altLang="es-CR" sz="2400" b="1" smtClean="0"/>
              <a:t/>
            </a:r>
            <a:br>
              <a:rPr lang="es-CR" altLang="es-CR" sz="2400" b="1" smtClean="0"/>
            </a:br>
            <a:r>
              <a:rPr lang="es-CR" altLang="es-CR" sz="2400" b="1" smtClean="0"/>
              <a:t/>
            </a:r>
            <a:br>
              <a:rPr lang="es-CR" altLang="es-CR" sz="2400" b="1" smtClean="0"/>
            </a:br>
            <a:r>
              <a:rPr lang="es-CR" altLang="es-CR" sz="2400" b="1" smtClean="0"/>
              <a:t>Estimaciones de los Costos de las Actividades (Memoria de Cálculo + Cotizaciones + Referencias)</a:t>
            </a:r>
            <a:br>
              <a:rPr lang="es-CR" altLang="es-CR" sz="2400" b="1" smtClean="0"/>
            </a:br>
            <a:r>
              <a:rPr lang="es-CR" altLang="es-CR" sz="2400" b="1" smtClean="0"/>
              <a:t/>
            </a:r>
            <a:br>
              <a:rPr lang="es-CR" altLang="es-CR" sz="2400" b="1" smtClean="0"/>
            </a:br>
            <a:r>
              <a:rPr lang="en-US" altLang="es-CR" sz="2400" b="1" smtClean="0"/>
              <a:t/>
            </a:r>
            <a:br>
              <a:rPr lang="en-US" altLang="es-CR" sz="2400" b="1" smtClean="0"/>
            </a:br>
            <a:endParaRPr lang="en-US" altLang="es-CR" sz="2400" b="1" smtClean="0"/>
          </a:p>
        </p:txBody>
      </p:sp>
      <p:pic>
        <p:nvPicPr>
          <p:cNvPr id="686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060575"/>
            <a:ext cx="8640762"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l="2826"/>
          <a:stretch>
            <a:fillRect/>
          </a:stretch>
        </p:blipFill>
        <p:spPr bwMode="auto">
          <a:xfrm>
            <a:off x="179388" y="2060575"/>
            <a:ext cx="6297612"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1"/>
          <p:cNvSpPr>
            <a:spLocks noGrp="1"/>
          </p:cNvSpPr>
          <p:nvPr>
            <p:ph type="title"/>
          </p:nvPr>
        </p:nvSpPr>
        <p:spPr>
          <a:xfrm>
            <a:off x="74613" y="1431925"/>
            <a:ext cx="7161212" cy="1143000"/>
          </a:xfrm>
        </p:spPr>
        <p:txBody>
          <a:bodyPr/>
          <a:lstStyle/>
          <a:p>
            <a:pPr algn="l"/>
            <a:r>
              <a:rPr lang="es-CR" altLang="es-CR" sz="3500" b="1" smtClean="0"/>
              <a:t/>
            </a:r>
            <a:br>
              <a:rPr lang="es-CR" altLang="es-CR" sz="3500" b="1" smtClean="0"/>
            </a:br>
            <a:r>
              <a:rPr lang="es-CR" altLang="es-CR" sz="2400" b="1" smtClean="0"/>
              <a:t>Determinar el Presupuesto Mediante Suma de Costos</a:t>
            </a:r>
            <a:br>
              <a:rPr lang="es-CR" altLang="es-CR" sz="2400" b="1" smtClean="0"/>
            </a:br>
            <a:r>
              <a:rPr lang="es-CR" altLang="es-CR" sz="2400" b="1" smtClean="0"/>
              <a:t/>
            </a:r>
            <a:br>
              <a:rPr lang="es-CR" altLang="es-CR" sz="2400" b="1" smtClean="0"/>
            </a:br>
            <a:r>
              <a:rPr lang="en-US" altLang="es-CR" sz="2400" b="1" smtClean="0"/>
              <a:t/>
            </a:r>
            <a:br>
              <a:rPr lang="en-US" altLang="es-CR" sz="2400" b="1" smtClean="0"/>
            </a:br>
            <a:endParaRPr lang="en-US" altLang="es-CR" sz="2400" b="1" smtClean="0"/>
          </a:p>
        </p:txBody>
      </p:sp>
      <p:sp>
        <p:nvSpPr>
          <p:cNvPr id="8" name="Rectangle 3"/>
          <p:cNvSpPr txBox="1">
            <a:spLocks noChangeArrowheads="1"/>
          </p:cNvSpPr>
          <p:nvPr/>
        </p:nvSpPr>
        <p:spPr>
          <a:xfrm>
            <a:off x="3881438" y="2060575"/>
            <a:ext cx="4981575" cy="372427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Font typeface="Arial" pitchFamily="34" charset="0"/>
              <a:buNone/>
              <a:defRPr/>
            </a:pPr>
            <a:r>
              <a:rPr lang="es-ES" sz="2000" dirty="0" smtClean="0">
                <a:latin typeface="+mj-lt"/>
              </a:rPr>
              <a:t>Las estimaciones de costos de las actividades del cronograma se suman por paquetes de trabajo de acuerdo con la EDT.</a:t>
            </a:r>
          </a:p>
          <a:p>
            <a:pPr marL="0" indent="0" algn="just">
              <a:lnSpc>
                <a:spcPct val="80000"/>
              </a:lnSpc>
              <a:buFont typeface="Arial" pitchFamily="34" charset="0"/>
              <a:buNone/>
              <a:defRPr/>
            </a:pPr>
            <a:r>
              <a:rPr lang="es-ES" sz="2000" dirty="0" smtClean="0">
                <a:latin typeface="+mj-lt"/>
              </a:rPr>
              <a:t>Luego se suman para los niveles superiores de componentes de la EDT, tales como las cuentas de control, y finalmente para todo el proyecto.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p:cNvSpPr>
          <p:nvPr/>
        </p:nvSpPr>
        <p:spPr bwMode="auto">
          <a:xfrm>
            <a:off x="512763" y="333375"/>
            <a:ext cx="7058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3500" b="1">
              <a:latin typeface="Calibri" pitchFamily="34" charset="0"/>
            </a:endParaRPr>
          </a:p>
          <a:p>
            <a:pPr eaLnBrk="1" hangingPunct="1"/>
            <a:endParaRPr lang="es-CR" altLang="es-CR" sz="3500" b="1">
              <a:latin typeface="Calibri" pitchFamily="34" charset="0"/>
            </a:endParaRPr>
          </a:p>
          <a:p>
            <a:pPr eaLnBrk="1" hangingPunct="1"/>
            <a:r>
              <a:rPr lang="en-US" altLang="es-CR" sz="2400" b="1">
                <a:latin typeface="Calibri" pitchFamily="34" charset="0"/>
              </a:rPr>
              <a:t>Aplicación de Adelantos  y Retrasos</a:t>
            </a:r>
          </a:p>
        </p:txBody>
      </p:sp>
      <p:sp>
        <p:nvSpPr>
          <p:cNvPr id="8" name="7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763" y="2071688"/>
            <a:ext cx="8399462" cy="188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4303713"/>
            <a:ext cx="8648700"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t="9280"/>
          <a:stretch>
            <a:fillRect/>
          </a:stretch>
        </p:blipFill>
        <p:spPr bwMode="auto">
          <a:xfrm>
            <a:off x="250825" y="2276475"/>
            <a:ext cx="8569325" cy="426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Title 1"/>
          <p:cNvSpPr txBox="1">
            <a:spLocks/>
          </p:cNvSpPr>
          <p:nvPr/>
        </p:nvSpPr>
        <p:spPr bwMode="auto">
          <a:xfrm>
            <a:off x="2484438" y="836613"/>
            <a:ext cx="680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Análisis de Reserva</a:t>
            </a:r>
            <a:br>
              <a:rPr lang="es-CR" altLang="es-CR" sz="2400" b="1">
                <a:latin typeface="Calibri" pitchFamily="34" charset="0"/>
              </a:rPr>
            </a:b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252413" y="2205038"/>
            <a:ext cx="5040313" cy="4248150"/>
          </a:xfrm>
        </p:spPr>
        <p:txBody>
          <a:bodyPr>
            <a:normAutofit fontScale="92500" lnSpcReduction="20000"/>
          </a:bodyPr>
          <a:lstStyle/>
          <a:p>
            <a:pPr marL="457200" lvl="1" indent="0" algn="just">
              <a:lnSpc>
                <a:spcPct val="80000"/>
              </a:lnSpc>
              <a:buFont typeface="Arial" charset="0"/>
              <a:buNone/>
              <a:defRPr/>
            </a:pPr>
            <a:r>
              <a:rPr lang="es-ES" sz="1900" dirty="0">
                <a:latin typeface="+mj-lt"/>
              </a:rPr>
              <a:t>En general, grandes variaciones en los gastos periódicos de fondos no son deseables para las operaciones de la organización.</a:t>
            </a:r>
          </a:p>
          <a:p>
            <a:pPr marL="457200" lvl="1" indent="0" algn="just">
              <a:lnSpc>
                <a:spcPct val="80000"/>
              </a:lnSpc>
              <a:buFont typeface="Arial" charset="0"/>
              <a:buNone/>
              <a:defRPr/>
            </a:pPr>
            <a:endParaRPr lang="es-ES" sz="1900" dirty="0" smtClean="0">
              <a:latin typeface="+mj-lt"/>
            </a:endParaRPr>
          </a:p>
          <a:p>
            <a:pPr marL="457200" lvl="1" indent="0" algn="just">
              <a:lnSpc>
                <a:spcPct val="80000"/>
              </a:lnSpc>
              <a:buFont typeface="Arial" charset="0"/>
              <a:buNone/>
              <a:defRPr/>
            </a:pPr>
            <a:r>
              <a:rPr lang="es-ES" sz="1900" dirty="0" smtClean="0">
                <a:latin typeface="+mj-lt"/>
              </a:rPr>
              <a:t>Por </a:t>
            </a:r>
            <a:r>
              <a:rPr lang="es-ES" sz="1900" dirty="0">
                <a:latin typeface="+mj-lt"/>
              </a:rPr>
              <a:t>lo tanto, los gastos de fondos se concilian con los límites de </a:t>
            </a:r>
            <a:r>
              <a:rPr lang="es-ES" sz="1900" dirty="0" err="1" smtClean="0">
                <a:latin typeface="+mj-lt"/>
              </a:rPr>
              <a:t>financiamento</a:t>
            </a:r>
            <a:r>
              <a:rPr lang="es-ES" sz="1900" dirty="0" smtClean="0">
                <a:latin typeface="+mj-lt"/>
              </a:rPr>
              <a:t> </a:t>
            </a:r>
            <a:r>
              <a:rPr lang="es-ES" sz="1900" dirty="0">
                <a:latin typeface="+mj-lt"/>
              </a:rPr>
              <a:t>establecidos por el cliente o la organización ejecutante sobre el desembolso de fondos para el proyecto.</a:t>
            </a:r>
          </a:p>
          <a:p>
            <a:pPr marL="457200" lvl="1" indent="0" algn="just">
              <a:lnSpc>
                <a:spcPct val="80000"/>
              </a:lnSpc>
              <a:buFont typeface="Arial" charset="0"/>
              <a:buNone/>
              <a:defRPr/>
            </a:pPr>
            <a:endParaRPr lang="es-CR" sz="1900" dirty="0" smtClean="0">
              <a:latin typeface="+mj-lt"/>
            </a:endParaRPr>
          </a:p>
          <a:p>
            <a:pPr marL="457200" lvl="1" indent="0" algn="just">
              <a:lnSpc>
                <a:spcPct val="80000"/>
              </a:lnSpc>
              <a:buFont typeface="Arial" charset="0"/>
              <a:buNone/>
              <a:defRPr/>
            </a:pPr>
            <a:r>
              <a:rPr lang="es-CR" sz="1900" dirty="0" smtClean="0">
                <a:latin typeface="+mj-lt"/>
              </a:rPr>
              <a:t>Un proyecto de construcción con dos años y medio de duración a ser ejecutado en el sector público, requiere que previamente en cada uno de los tres años de ejecución exista un Plan Anual Operativo (PAO) en el cual se planifique cuánto devengará el proyecto por cada año con el fin de no desbalancear las finanzas de la institución y que tampoco deba contar con el 100% del financiamiento desde un inicio, sino que lo pueda ir gestionando por tractos o períodos.</a:t>
            </a:r>
          </a:p>
        </p:txBody>
      </p:sp>
      <p:sp>
        <p:nvSpPr>
          <p:cNvPr id="71683" name="Title 1"/>
          <p:cNvSpPr txBox="1">
            <a:spLocks/>
          </p:cNvSpPr>
          <p:nvPr/>
        </p:nvSpPr>
        <p:spPr bwMode="auto">
          <a:xfrm>
            <a:off x="179388" y="942975"/>
            <a:ext cx="680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Conciliación del Límite del Financiamiento </a:t>
            </a:r>
            <a:br>
              <a:rPr lang="es-CR" altLang="es-CR" sz="2400" b="1">
                <a:latin typeface="Calibri" pitchFamily="34" charset="0"/>
              </a:rPr>
            </a:b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716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205038"/>
            <a:ext cx="42481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txBox="1">
            <a:spLocks/>
          </p:cNvSpPr>
          <p:nvPr/>
        </p:nvSpPr>
        <p:spPr bwMode="auto">
          <a:xfrm>
            <a:off x="0" y="908050"/>
            <a:ext cx="680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    </a:t>
            </a:r>
          </a:p>
          <a:p>
            <a:pPr eaLnBrk="1" hangingPunct="1"/>
            <a:r>
              <a:rPr lang="es-CR" altLang="es-CR" sz="2400" b="1">
                <a:latin typeface="Calibri" pitchFamily="34" charset="0"/>
              </a:rPr>
              <a:t>     Línea Base del Desempeño del Costo</a:t>
            </a:r>
            <a:br>
              <a:rPr lang="es-CR" altLang="es-CR" sz="2400" b="1">
                <a:latin typeface="Calibri" pitchFamily="34" charset="0"/>
              </a:rPr>
            </a:b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sp>
        <p:nvSpPr>
          <p:cNvPr id="6" name="Rectangle 3"/>
          <p:cNvSpPr txBox="1">
            <a:spLocks noChangeArrowheads="1"/>
          </p:cNvSpPr>
          <p:nvPr/>
        </p:nvSpPr>
        <p:spPr>
          <a:xfrm>
            <a:off x="323850" y="1916113"/>
            <a:ext cx="8229600" cy="4525962"/>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Font typeface="Arial" pitchFamily="34" charset="0"/>
              <a:buNone/>
              <a:defRPr/>
            </a:pPr>
            <a:r>
              <a:rPr lang="es-ES" sz="2300" smtClean="0">
                <a:latin typeface="+mj-lt"/>
              </a:rPr>
              <a:t>Es un Presupuesto a la Conclusión (Budget at Completion, BAC), distribuido en el tiempo, que se usa como base respecto a la cual se puede medir, supervisar y controlar el rendimiento general del costo en el proyecto.</a:t>
            </a:r>
          </a:p>
          <a:p>
            <a:pPr algn="just">
              <a:lnSpc>
                <a:spcPct val="80000"/>
              </a:lnSpc>
              <a:defRPr/>
            </a:pPr>
            <a:endParaRPr lang="es-ES" sz="2300" smtClean="0">
              <a:latin typeface="+mj-lt"/>
            </a:endParaRPr>
          </a:p>
          <a:p>
            <a:pPr marL="0" indent="0" algn="just">
              <a:lnSpc>
                <a:spcPct val="80000"/>
              </a:lnSpc>
              <a:buFont typeface="Arial" pitchFamily="34" charset="0"/>
              <a:buNone/>
              <a:defRPr/>
            </a:pPr>
            <a:r>
              <a:rPr lang="es-ES" sz="2300" smtClean="0">
                <a:latin typeface="+mj-lt"/>
              </a:rPr>
              <a:t>Se desarrolla sumando los costos aprobados por período y normalmente se representa por una Curva S (Valor Acumulativo del Presupuesto vs Tiempo).</a:t>
            </a:r>
          </a:p>
          <a:p>
            <a:pPr marL="0" indent="0" algn="just">
              <a:lnSpc>
                <a:spcPct val="80000"/>
              </a:lnSpc>
              <a:buFont typeface="Arial" pitchFamily="34" charset="0"/>
              <a:buNone/>
              <a:defRPr/>
            </a:pPr>
            <a:endParaRPr lang="es-ES" sz="2300" smtClean="0">
              <a:latin typeface="+mj-lt"/>
            </a:endParaRPr>
          </a:p>
          <a:p>
            <a:pPr marL="0" indent="0" algn="just">
              <a:lnSpc>
                <a:spcPct val="80000"/>
              </a:lnSpc>
              <a:buFont typeface="Arial" pitchFamily="34" charset="0"/>
              <a:buNone/>
              <a:defRPr/>
            </a:pPr>
            <a:r>
              <a:rPr lang="es-ES" sz="2300" smtClean="0">
                <a:latin typeface="+mj-lt"/>
              </a:rPr>
              <a:t>Presupuesto a la Conclusión, BAC (Budget at Conclusion). Es el último punto de una Curva “S”, la cual es la representación gráfica de la suma acumulada de los costos del proyecto en un período de tiempo.</a:t>
            </a:r>
          </a:p>
          <a:p>
            <a:pPr algn="just">
              <a:lnSpc>
                <a:spcPct val="80000"/>
              </a:lnSpc>
              <a:defRPr/>
            </a:pPr>
            <a:endParaRPr lang="es-CR" sz="2300" smtClean="0">
              <a:latin typeface="+mj-lt"/>
            </a:endParaRPr>
          </a:p>
          <a:p>
            <a:pPr marL="0" indent="0" algn="just">
              <a:lnSpc>
                <a:spcPct val="80000"/>
              </a:lnSpc>
              <a:buFont typeface="Arial" pitchFamily="34" charset="0"/>
              <a:buNone/>
              <a:defRPr/>
            </a:pPr>
            <a:r>
              <a:rPr lang="es-CR" sz="2300" smtClean="0">
                <a:latin typeface="+mj-lt"/>
              </a:rPr>
              <a:t>Simultáneamente se puede graficar también de forma acumulada, el financiamiento disponible para el proyecto, el cual corresponde con una curva con costos constantes durante períodos de tiempo dados, según la disponibilidad de dinero.</a:t>
            </a:r>
          </a:p>
          <a:p>
            <a:pPr algn="just">
              <a:lnSpc>
                <a:spcPct val="80000"/>
              </a:lnSpc>
              <a:defRPr/>
            </a:pPr>
            <a:endParaRPr lang="es-CR" sz="2300" smtClean="0">
              <a:latin typeface="+mj-lt"/>
            </a:endParaRPr>
          </a:p>
          <a:p>
            <a:pPr marL="0" indent="0" algn="just">
              <a:lnSpc>
                <a:spcPct val="80000"/>
              </a:lnSpc>
              <a:buFont typeface="Arial" pitchFamily="34" charset="0"/>
              <a:buNone/>
              <a:defRPr/>
            </a:pPr>
            <a:r>
              <a:rPr lang="es-CR" sz="2300" smtClean="0">
                <a:latin typeface="+mj-lt"/>
              </a:rPr>
              <a:t>La diferencia gráfica entre el BAC y el último punto de la curva de financiamiento, es la reserva de gestión.</a:t>
            </a:r>
          </a:p>
          <a:p>
            <a:pPr algn="just">
              <a:lnSpc>
                <a:spcPct val="80000"/>
              </a:lnSpc>
              <a:defRPr/>
            </a:pPr>
            <a:endParaRPr lang="es-ES" sz="2300" smtClean="0">
              <a:latin typeface="Arial Narrow" pitchFamily="34" charset="0"/>
            </a:endParaRPr>
          </a:p>
          <a:p>
            <a:pPr lvl="1" algn="just">
              <a:lnSpc>
                <a:spcPct val="80000"/>
              </a:lnSpc>
              <a:buFont typeface="Arial Narrow" pitchFamily="34" charset="0"/>
              <a:buChar char="−"/>
              <a:defRPr/>
            </a:pPr>
            <a:endParaRPr lang="es-ES" sz="1900" dirty="0" smtClean="0">
              <a:latin typeface="Arial Narrow"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4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989138"/>
            <a:ext cx="7561262" cy="4392612"/>
          </a:xfrm>
        </p:spPr>
      </p:pic>
      <p:sp>
        <p:nvSpPr>
          <p:cNvPr id="7" name="7 CuadroTexto"/>
          <p:cNvSpPr txBox="1">
            <a:spLocks noChangeArrowheads="1"/>
          </p:cNvSpPr>
          <p:nvPr/>
        </p:nvSpPr>
        <p:spPr bwMode="auto">
          <a:xfrm>
            <a:off x="323850" y="1460500"/>
            <a:ext cx="2195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s-CR" sz="2400" b="1" dirty="0" smtClean="0">
                <a:latin typeface="+mj-lt"/>
              </a:rPr>
              <a:t>Presupuesto</a:t>
            </a:r>
            <a:endParaRPr lang="es-CR" sz="2400" b="1" dirty="0">
              <a:latin typeface="+mj-lt"/>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16113"/>
            <a:ext cx="8135938"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7 CuadroTexto"/>
          <p:cNvSpPr txBox="1">
            <a:spLocks noChangeArrowheads="1"/>
          </p:cNvSpPr>
          <p:nvPr/>
        </p:nvSpPr>
        <p:spPr bwMode="auto">
          <a:xfrm>
            <a:off x="107950" y="2089150"/>
            <a:ext cx="2195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s-CR" sz="2400" b="1" dirty="0" smtClean="0">
                <a:latin typeface="+mj-lt"/>
              </a:rPr>
              <a:t>Flujo de Caja</a:t>
            </a:r>
            <a:endParaRPr lang="es-CR" sz="2400" b="1" dirty="0">
              <a:latin typeface="+mj-lt"/>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CuadroTexto"/>
          <p:cNvSpPr txBox="1">
            <a:spLocks noChangeArrowheads="1"/>
          </p:cNvSpPr>
          <p:nvPr/>
        </p:nvSpPr>
        <p:spPr bwMode="auto">
          <a:xfrm>
            <a:off x="179388" y="1576388"/>
            <a:ext cx="2195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s-CR" sz="2400" b="1" dirty="0" smtClean="0">
                <a:latin typeface="+mj-lt"/>
              </a:rPr>
              <a:t>Curva S</a:t>
            </a:r>
            <a:endParaRPr lang="es-CR" sz="2400" b="1" dirty="0">
              <a:latin typeface="+mj-lt"/>
            </a:endParaRPr>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038350"/>
            <a:ext cx="8094662"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de flecha"/>
          <p:cNvCxnSpPr/>
          <p:nvPr/>
        </p:nvCxnSpPr>
        <p:spPr>
          <a:xfrm flipH="1">
            <a:off x="7451725" y="2852738"/>
            <a:ext cx="666750" cy="504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7 CuadroTexto"/>
          <p:cNvSpPr txBox="1">
            <a:spLocks noChangeArrowheads="1"/>
          </p:cNvSpPr>
          <p:nvPr/>
        </p:nvSpPr>
        <p:spPr bwMode="auto">
          <a:xfrm>
            <a:off x="7842250" y="2435225"/>
            <a:ext cx="86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s-CR" sz="2400" b="1" dirty="0" smtClean="0">
                <a:latin typeface="+mj-lt"/>
              </a:rPr>
              <a:t>BAC</a:t>
            </a:r>
            <a:endParaRPr lang="es-CR" sz="2400" b="1" dirty="0">
              <a:latin typeface="+mj-lt"/>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txBox="1">
            <a:spLocks/>
          </p:cNvSpPr>
          <p:nvPr/>
        </p:nvSpPr>
        <p:spPr bwMode="auto">
          <a:xfrm>
            <a:off x="107950" y="476250"/>
            <a:ext cx="6948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3500" b="1">
              <a:latin typeface="Calibri" pitchFamily="34" charset="0"/>
            </a:endParaRPr>
          </a:p>
          <a:p>
            <a:pPr eaLnBrk="1" hangingPunct="1"/>
            <a:r>
              <a:rPr lang="es-CR" altLang="es-CR" sz="3500" b="1">
                <a:latin typeface="Calibri" pitchFamily="34" charset="0"/>
              </a:rPr>
              <a:t> </a:t>
            </a:r>
            <a:r>
              <a:rPr lang="es-CR" altLang="es-CR" sz="2400" b="1">
                <a:latin typeface="Calibri" pitchFamily="34" charset="0"/>
              </a:rPr>
              <a:t>Controlar los Costos</a:t>
            </a:r>
            <a:br>
              <a:rPr lang="es-CR" altLang="es-CR" sz="2400" b="1">
                <a:latin typeface="Calibri" pitchFamily="34" charset="0"/>
              </a:rPr>
            </a:br>
            <a:endParaRPr lang="en-US" altLang="es-CR" sz="2400" b="1">
              <a:latin typeface="Calibri" pitchFamily="34" charset="0"/>
            </a:endParaRPr>
          </a:p>
        </p:txBody>
      </p:sp>
      <p:sp>
        <p:nvSpPr>
          <p:cNvPr id="76803" name="Content Placeholder 2"/>
          <p:cNvSpPr>
            <a:spLocks noGrp="1"/>
          </p:cNvSpPr>
          <p:nvPr>
            <p:ph idx="1"/>
          </p:nvPr>
        </p:nvSpPr>
        <p:spPr>
          <a:xfrm>
            <a:off x="250825" y="1628775"/>
            <a:ext cx="5076825" cy="4525963"/>
          </a:xfrm>
        </p:spPr>
        <p:txBody>
          <a:bodyPr/>
          <a:lstStyle/>
          <a:p>
            <a:pPr marL="0" indent="0" algn="just">
              <a:buFont typeface="Arial" charset="0"/>
              <a:buNone/>
            </a:pPr>
            <a:r>
              <a:rPr lang="es-CR" altLang="es-CR" sz="2000" smtClean="0"/>
              <a:t>Se monitorea la situación del proyecto para actualizar el presupuesto del mismo y gestionar cambios a la línea base de costo.</a:t>
            </a:r>
          </a:p>
          <a:p>
            <a:pPr marL="0" indent="0" algn="just">
              <a:buFont typeface="Arial" charset="0"/>
              <a:buNone/>
            </a:pPr>
            <a:r>
              <a:rPr lang="es-CR" altLang="es-CR" sz="2000" smtClean="0"/>
              <a:t>La actualización del presupuesto implica registrar los costos reales en los que se ha incurrido a la fecha.</a:t>
            </a:r>
          </a:p>
          <a:p>
            <a:pPr marL="0" indent="0" algn="just">
              <a:buFont typeface="Arial" charset="0"/>
              <a:buNone/>
            </a:pPr>
            <a:r>
              <a:rPr lang="es-CR" altLang="es-CR" sz="2000" smtClean="0"/>
              <a:t>Cualquier incremento con respecto al presupuesto autorizado sólo puede aprobarse mediante el proceso Realizar el Control Integrado de Cambios.</a:t>
            </a:r>
          </a:p>
          <a:p>
            <a:pPr marL="0" indent="0" algn="just">
              <a:buFont typeface="Arial" charset="0"/>
              <a:buNone/>
            </a:pPr>
            <a:r>
              <a:rPr lang="es-CR" altLang="es-CR" sz="2000" smtClean="0"/>
              <a:t>La clave para un control de costos efectivo es la gestión de la línea base aprobada de desempeño de costos y de los cambios a esa línea base.</a:t>
            </a:r>
          </a:p>
        </p:txBody>
      </p:sp>
      <p:pic>
        <p:nvPicPr>
          <p:cNvPr id="76804" name="5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4650" y="1700213"/>
            <a:ext cx="3294063"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a:xfrm>
            <a:off x="107950" y="1730375"/>
            <a:ext cx="5140325" cy="4525963"/>
          </a:xfrm>
        </p:spPr>
        <p:txBody>
          <a:bodyPr/>
          <a:lstStyle/>
          <a:p>
            <a:pPr marL="0" indent="0" algn="just">
              <a:buFont typeface="Arial" charset="0"/>
              <a:buNone/>
            </a:pPr>
            <a:r>
              <a:rPr lang="es-CR" altLang="es-CR" sz="2000" b="1" smtClean="0"/>
              <a:t>Valor planificado (PV). </a:t>
            </a:r>
            <a:r>
              <a:rPr lang="es-CR" altLang="es-CR" sz="2000" smtClean="0"/>
              <a:t>Es el presupuesto autorizado asignado al trabajo que debe ejecutarse para completar una actividad o un componente de la estructura de desglose del trabajo.</a:t>
            </a:r>
          </a:p>
          <a:p>
            <a:pPr marL="0" indent="0" algn="just">
              <a:buFont typeface="Arial" charset="0"/>
              <a:buNone/>
            </a:pPr>
            <a:r>
              <a:rPr lang="es-CR" altLang="es-CR" sz="2000" smtClean="0"/>
              <a:t>Incluye el trabajo detallado autorizado, así como el presupuesto para dicho trabajo autorizado, que se asigna por fase durante el ciclo de vida del proyecto.</a:t>
            </a:r>
          </a:p>
          <a:p>
            <a:pPr marL="0" indent="0" algn="just">
              <a:buFont typeface="Arial" charset="0"/>
              <a:buNone/>
            </a:pPr>
            <a:r>
              <a:rPr lang="es-CR" altLang="es-CR" sz="2000" smtClean="0"/>
              <a:t>El total del PV se conoce a veces como la línea base para la medición del desempeño (PMB).</a:t>
            </a:r>
          </a:p>
          <a:p>
            <a:pPr marL="0" indent="0" algn="just">
              <a:buFont typeface="Arial" charset="0"/>
              <a:buNone/>
            </a:pPr>
            <a:r>
              <a:rPr lang="es-CR" altLang="es-CR" sz="2000" smtClean="0"/>
              <a:t>El valor planificado total para el proyecto también se conoce como presupuesto hasta la conclusión (BAC).</a:t>
            </a:r>
          </a:p>
        </p:txBody>
      </p:sp>
      <p:pic>
        <p:nvPicPr>
          <p:cNvPr id="77827"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265363"/>
            <a:ext cx="364331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itle 1"/>
          <p:cNvSpPr txBox="1">
            <a:spLocks/>
          </p:cNvSpPr>
          <p:nvPr/>
        </p:nvSpPr>
        <p:spPr bwMode="auto">
          <a:xfrm>
            <a:off x="107950" y="476250"/>
            <a:ext cx="6948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Gestión del Valor Ganado</a:t>
            </a:r>
            <a:br>
              <a:rPr lang="es-CR" altLang="es-CR" sz="2400" b="1">
                <a:latin typeface="Calibri" pitchFamily="34" charset="0"/>
              </a:rPr>
            </a:br>
            <a:endParaRPr lang="en-US" altLang="es-CR" sz="2400" b="1">
              <a:latin typeface="Calibri"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2"/>
          <p:cNvSpPr>
            <a:spLocks noGrp="1"/>
          </p:cNvSpPr>
          <p:nvPr>
            <p:ph idx="1"/>
          </p:nvPr>
        </p:nvSpPr>
        <p:spPr>
          <a:xfrm>
            <a:off x="177800" y="1700213"/>
            <a:ext cx="4852988" cy="4525962"/>
          </a:xfrm>
        </p:spPr>
        <p:txBody>
          <a:bodyPr/>
          <a:lstStyle/>
          <a:p>
            <a:pPr marL="0" indent="0" algn="just">
              <a:buFont typeface="Arial" charset="0"/>
              <a:buNone/>
            </a:pPr>
            <a:r>
              <a:rPr lang="es-CR" altLang="es-CR" sz="2000" b="1" smtClean="0"/>
              <a:t>Valor ganado (EV). </a:t>
            </a:r>
            <a:r>
              <a:rPr lang="es-CR" altLang="es-CR" sz="2000" smtClean="0"/>
              <a:t>Es el valor del trabajo completado expresado en términos del presupuesto aprobado asignado a dicho trabajo para una actividad del cronograma o un componente de la estructura de desglose del trabajo.</a:t>
            </a:r>
          </a:p>
          <a:p>
            <a:pPr marL="0" indent="0" algn="just">
              <a:buFont typeface="Arial" charset="0"/>
              <a:buNone/>
            </a:pPr>
            <a:r>
              <a:rPr lang="es-CR" altLang="es-CR" sz="2000" smtClean="0"/>
              <a:t>Es el trabajo autorizado que se ha completado, más el presupuesto autorizado para dicho trabajo completado.</a:t>
            </a:r>
          </a:p>
          <a:p>
            <a:pPr marL="0" indent="0" algn="just">
              <a:buFont typeface="Arial" charset="0"/>
              <a:buNone/>
            </a:pPr>
            <a:r>
              <a:rPr lang="es-CR" altLang="es-CR" sz="2000" smtClean="0"/>
              <a:t>El EV medido debe corresponderse con la línea base del PV y no puede ser mayor que el presupuesto aprobado del PV para un componente.</a:t>
            </a:r>
          </a:p>
        </p:txBody>
      </p:sp>
      <p:pic>
        <p:nvPicPr>
          <p:cNvPr id="78851"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844675"/>
            <a:ext cx="37941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itle 1"/>
          <p:cNvSpPr txBox="1">
            <a:spLocks/>
          </p:cNvSpPr>
          <p:nvPr/>
        </p:nvSpPr>
        <p:spPr bwMode="auto">
          <a:xfrm>
            <a:off x="107950" y="476250"/>
            <a:ext cx="6948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Gestión del Valor Ganado</a:t>
            </a:r>
            <a:br>
              <a:rPr lang="es-CR" altLang="es-CR" sz="2400" b="1">
                <a:latin typeface="Calibri" pitchFamily="34" charset="0"/>
              </a:rPr>
            </a:br>
            <a:endParaRPr lang="en-US" altLang="es-CR" sz="2400" b="1">
              <a:latin typeface="Calibri"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1"/>
          </p:nvPr>
        </p:nvSpPr>
        <p:spPr>
          <a:xfrm>
            <a:off x="107950" y="1849438"/>
            <a:ext cx="4852988" cy="4525962"/>
          </a:xfrm>
        </p:spPr>
        <p:txBody>
          <a:bodyPr/>
          <a:lstStyle/>
          <a:p>
            <a:pPr marL="0" indent="0" algn="just">
              <a:buFont typeface="Arial" charset="0"/>
              <a:buNone/>
            </a:pPr>
            <a:r>
              <a:rPr lang="es-CR" altLang="es-CR" sz="2000" b="1" smtClean="0"/>
              <a:t>Valor ganado (EV). </a:t>
            </a:r>
            <a:r>
              <a:rPr lang="es-CR" altLang="es-CR" sz="2000" smtClean="0"/>
              <a:t>El término EV se usa a menudo para describir el porcentaje completado de un proyecto. Deben establecerse criterios de medición del avance para cada componente de la EDT, con objeto de medir el trabajo en curso.</a:t>
            </a:r>
          </a:p>
          <a:p>
            <a:pPr marL="0" indent="0" algn="just">
              <a:buFont typeface="Arial" charset="0"/>
              <a:buNone/>
            </a:pPr>
            <a:r>
              <a:rPr lang="es-CR" altLang="es-CR" sz="2000" smtClean="0"/>
              <a:t>Los directores de proyecto monitorean el EV, tanto sus incrementos para determinar el estado actual, como el total acumulado, para establecer las tendencias de desempeño a largo plazo.</a:t>
            </a:r>
          </a:p>
        </p:txBody>
      </p:sp>
      <p:pic>
        <p:nvPicPr>
          <p:cNvPr id="79875" name="3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163" y="1773238"/>
            <a:ext cx="35290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itle 1"/>
          <p:cNvSpPr txBox="1">
            <a:spLocks/>
          </p:cNvSpPr>
          <p:nvPr/>
        </p:nvSpPr>
        <p:spPr bwMode="auto">
          <a:xfrm>
            <a:off x="107950" y="476250"/>
            <a:ext cx="6948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Gestión del Valor Ganado</a:t>
            </a:r>
            <a:br>
              <a:rPr lang="es-CR" altLang="es-CR" sz="2400" b="1">
                <a:latin typeface="Calibri" pitchFamily="34" charset="0"/>
              </a:rPr>
            </a:br>
            <a:endParaRPr lang="en-US" altLang="es-CR" sz="2400" b="1">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79388" y="1744663"/>
            <a:ext cx="4560887" cy="4525962"/>
          </a:xfrm>
        </p:spPr>
        <p:txBody>
          <a:bodyPr>
            <a:normAutofit/>
          </a:bodyPr>
          <a:lstStyle/>
          <a:p>
            <a:pPr marL="0" indent="0" algn="just">
              <a:lnSpc>
                <a:spcPct val="80000"/>
              </a:lnSpc>
              <a:buFont typeface="Arial" charset="0"/>
              <a:buNone/>
              <a:defRPr/>
            </a:pPr>
            <a:endParaRPr lang="es-ES" sz="2400" dirty="0"/>
          </a:p>
          <a:p>
            <a:pPr marL="0" indent="0" algn="just">
              <a:buFont typeface="Arial" charset="0"/>
              <a:buNone/>
              <a:defRPr/>
            </a:pPr>
            <a:r>
              <a:rPr lang="es-CR" sz="2400" dirty="0" smtClean="0"/>
              <a:t>Consiste </a:t>
            </a:r>
            <a:r>
              <a:rPr lang="es-CR" sz="2400" dirty="0"/>
              <a:t>en estimar el tipo y </a:t>
            </a:r>
            <a:r>
              <a:rPr lang="es-CR" sz="2400" dirty="0" smtClean="0"/>
              <a:t>las cantidades </a:t>
            </a:r>
            <a:r>
              <a:rPr lang="es-CR" sz="2400" dirty="0"/>
              <a:t>de materiales, personas, equipos o suministros requeridos para ejecutar </a:t>
            </a:r>
            <a:r>
              <a:rPr lang="es-CR" sz="2400" dirty="0" smtClean="0"/>
              <a:t>cada actividad.</a:t>
            </a:r>
          </a:p>
          <a:p>
            <a:pPr marL="0" indent="0" algn="just">
              <a:buFont typeface="Arial" charset="0"/>
              <a:buNone/>
              <a:defRPr/>
            </a:pPr>
            <a:endParaRPr lang="es-CR" sz="2400" dirty="0" smtClean="0"/>
          </a:p>
          <a:p>
            <a:pPr marL="0" indent="0" algn="just">
              <a:buFont typeface="Arial" charset="0"/>
              <a:buNone/>
              <a:defRPr/>
            </a:pPr>
            <a:r>
              <a:rPr lang="es-CR" sz="2400" dirty="0" smtClean="0"/>
              <a:t>Está </a:t>
            </a:r>
            <a:r>
              <a:rPr lang="es-CR" sz="2400" dirty="0"/>
              <a:t>estrechamente coordinado </a:t>
            </a:r>
            <a:r>
              <a:rPr lang="es-CR" sz="2400" dirty="0" smtClean="0"/>
              <a:t> con </a:t>
            </a:r>
            <a:r>
              <a:rPr lang="es-CR" sz="2400" dirty="0"/>
              <a:t>el proceso Estimar los </a:t>
            </a:r>
            <a:r>
              <a:rPr lang="es-CR" sz="2400" dirty="0" smtClean="0"/>
              <a:t>Costos.</a:t>
            </a:r>
            <a:endParaRPr lang="es-CR"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14339" name="Title 1"/>
          <p:cNvSpPr txBox="1">
            <a:spLocks/>
          </p:cNvSpPr>
          <p:nvPr/>
        </p:nvSpPr>
        <p:spPr bwMode="auto">
          <a:xfrm>
            <a:off x="179388" y="936625"/>
            <a:ext cx="698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r>
              <a:rPr lang="es-CR" altLang="es-CR" sz="2400" b="1">
                <a:latin typeface="Calibri" pitchFamily="34" charset="0"/>
              </a:rPr>
              <a:t>Estimar los Recursos de las Actividades</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14340" name="3 Imagen" descr="recurs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916113"/>
            <a:ext cx="40005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107950" y="1700213"/>
            <a:ext cx="5140325" cy="4525962"/>
          </a:xfrm>
        </p:spPr>
        <p:txBody>
          <a:bodyPr/>
          <a:lstStyle/>
          <a:p>
            <a:pPr marL="0" indent="0" algn="just">
              <a:buFont typeface="Arial" charset="0"/>
              <a:buNone/>
            </a:pPr>
            <a:r>
              <a:rPr lang="es-CR" altLang="es-CR" sz="2000" b="1" smtClean="0"/>
              <a:t>Costo real (AC). </a:t>
            </a:r>
            <a:r>
              <a:rPr lang="es-CR" altLang="es-CR" sz="2000" smtClean="0"/>
              <a:t>Es el costo total en el que se ha incurrido realmente y que se ha registrado durante la ejecución del trabajo realizado para una actividad o componente de la estructura de desglose del trabajo.</a:t>
            </a:r>
          </a:p>
          <a:p>
            <a:pPr marL="0" indent="0" algn="just">
              <a:buFont typeface="Arial" charset="0"/>
              <a:buNone/>
            </a:pPr>
            <a:r>
              <a:rPr lang="es-CR" altLang="es-CR" sz="2000" smtClean="0"/>
              <a:t>Es el costo total en el que se ha incurrido para llevar a cabo el trabajo medido por el EV.</a:t>
            </a:r>
          </a:p>
          <a:p>
            <a:pPr marL="0" indent="0" algn="just">
              <a:buFont typeface="Arial" charset="0"/>
              <a:buNone/>
            </a:pPr>
            <a:r>
              <a:rPr lang="es-CR" altLang="es-CR" sz="2000" smtClean="0"/>
              <a:t>El AC debe corresponderse, por su definición, con lo que haya sido presupuestado para el PV y medido para el EV.</a:t>
            </a:r>
          </a:p>
          <a:p>
            <a:pPr marL="0" indent="0" algn="just">
              <a:buFont typeface="Arial" charset="0"/>
              <a:buNone/>
            </a:pPr>
            <a:r>
              <a:rPr lang="es-CR" altLang="es-CR" sz="2000" smtClean="0"/>
              <a:t>El AC no tiene límite superior; se medirán todos los costos en los que se incurra para obtener el EV.</a:t>
            </a:r>
          </a:p>
        </p:txBody>
      </p:sp>
      <p:pic>
        <p:nvPicPr>
          <p:cNvPr id="80899"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1773238"/>
            <a:ext cx="3348038"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itle 1"/>
          <p:cNvSpPr txBox="1">
            <a:spLocks/>
          </p:cNvSpPr>
          <p:nvPr/>
        </p:nvSpPr>
        <p:spPr bwMode="auto">
          <a:xfrm>
            <a:off x="107950" y="476250"/>
            <a:ext cx="6948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Gestión del Valor Ganado</a:t>
            </a:r>
            <a:br>
              <a:rPr lang="es-CR" altLang="es-CR" sz="2400" b="1">
                <a:latin typeface="Calibri" pitchFamily="34" charset="0"/>
              </a:rPr>
            </a:br>
            <a:endParaRPr lang="en-US" altLang="es-CR" sz="2400" b="1">
              <a:latin typeface="Calibri"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250825" y="1773238"/>
            <a:ext cx="5070475" cy="4525962"/>
          </a:xfrm>
        </p:spPr>
        <p:txBody>
          <a:bodyPr/>
          <a:lstStyle/>
          <a:p>
            <a:pPr marL="0" indent="0" algn="just">
              <a:buFont typeface="Arial" charset="0"/>
              <a:buNone/>
            </a:pPr>
            <a:r>
              <a:rPr lang="es-CR" altLang="es-CR" sz="2000" b="1" smtClean="0"/>
              <a:t>Variación del costo. </a:t>
            </a:r>
            <a:r>
              <a:rPr lang="es-CR" altLang="es-CR" sz="2000" smtClean="0"/>
              <a:t>La variación del costo (CV) es una medida del desempeño del costo en un proyecto.</a:t>
            </a:r>
          </a:p>
          <a:p>
            <a:pPr marL="0" indent="0" algn="just">
              <a:buFont typeface="Arial" charset="0"/>
              <a:buNone/>
            </a:pPr>
            <a:r>
              <a:rPr lang="es-CR" altLang="es-CR" sz="2000" smtClean="0"/>
              <a:t>Es igual al valor ganado (EV) menos los costos reales (AC). La variación del costo al final del proyecto será la diferencia entre el presupuesto hasta la conclusión (BAC) y la cantidad realmente gastada.</a:t>
            </a:r>
          </a:p>
          <a:p>
            <a:pPr marL="0" indent="0" algn="just">
              <a:buFont typeface="Arial" charset="0"/>
              <a:buNone/>
            </a:pPr>
            <a:r>
              <a:rPr lang="es-CR" altLang="es-CR" sz="2000" smtClean="0"/>
              <a:t>En la EVM, la CV es particularmente crítica porque indica la relación entre el desempeño real y los costos gastados. En la EVM, una CV negativa con frecuencia no es recuperable para el proyecto. Ecuación: CV = EV – AC.</a:t>
            </a:r>
          </a:p>
        </p:txBody>
      </p:sp>
      <p:pic>
        <p:nvPicPr>
          <p:cNvPr id="81923"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1628775"/>
            <a:ext cx="3576638"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itle 1"/>
          <p:cNvSpPr txBox="1">
            <a:spLocks/>
          </p:cNvSpPr>
          <p:nvPr/>
        </p:nvSpPr>
        <p:spPr bwMode="auto">
          <a:xfrm>
            <a:off x="276225" y="488950"/>
            <a:ext cx="6948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Gestión del Valor Ganado</a:t>
            </a:r>
            <a:br>
              <a:rPr lang="es-CR" altLang="es-CR" sz="2400" b="1">
                <a:latin typeface="Calibri" pitchFamily="34" charset="0"/>
              </a:rPr>
            </a:br>
            <a:endParaRPr lang="en-US" altLang="es-CR" sz="2400" b="1">
              <a:latin typeface="Calibri"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txBox="1">
            <a:spLocks noGrp="1"/>
          </p:cNvSpPr>
          <p:nvPr/>
        </p:nvSpPr>
        <p:spPr bwMode="auto">
          <a:xfrm>
            <a:off x="1447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9788D9E-CE78-4F43-B6D0-E9CB4363FA14}" type="datetime1">
              <a:rPr lang="es-ES" altLang="es-CR" sz="1200">
                <a:solidFill>
                  <a:schemeClr val="hlink"/>
                </a:solidFill>
                <a:ea typeface="ＭＳ Ｐゴシック" pitchFamily="34" charset="-128"/>
              </a:rPr>
              <a:pPr eaLnBrk="1" hangingPunct="1"/>
              <a:t>20/10/2013</a:t>
            </a:fld>
            <a:endParaRPr lang="es-ES" altLang="es-CR" sz="1200">
              <a:solidFill>
                <a:schemeClr val="hlink"/>
              </a:solidFill>
              <a:ea typeface="ＭＳ Ｐゴシック" pitchFamily="34" charset="-128"/>
            </a:endParaRPr>
          </a:p>
        </p:txBody>
      </p:sp>
      <p:sp>
        <p:nvSpPr>
          <p:cNvPr id="82947" name="Slide Number Placeholder 5"/>
          <p:cNvSpPr txBox="1">
            <a:spLocks noGrp="1"/>
          </p:cNvSpPr>
          <p:nvPr/>
        </p:nvSpPr>
        <p:spPr bwMode="auto">
          <a:xfrm>
            <a:off x="7467600" y="6248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11673461-6669-436D-8152-5D9BF69F9DE6}" type="slidenum">
              <a:rPr lang="es-ES" altLang="es-CR" sz="1200">
                <a:solidFill>
                  <a:schemeClr val="hlink"/>
                </a:solidFill>
                <a:ea typeface="ＭＳ Ｐゴシック" pitchFamily="34" charset="-128"/>
              </a:rPr>
              <a:pPr algn="r" eaLnBrk="1" hangingPunct="1"/>
              <a:t>132</a:t>
            </a:fld>
            <a:endParaRPr lang="es-ES" altLang="es-CR" sz="1200">
              <a:solidFill>
                <a:schemeClr val="hlink"/>
              </a:solidFill>
              <a:ea typeface="ＭＳ Ｐゴシック" pitchFamily="34" charset="-128"/>
            </a:endParaRPr>
          </a:p>
        </p:txBody>
      </p:sp>
      <p:sp>
        <p:nvSpPr>
          <p:cNvPr id="82948" name="Rectangle 2"/>
          <p:cNvSpPr>
            <a:spLocks noGrp="1" noChangeArrowheads="1"/>
          </p:cNvSpPr>
          <p:nvPr>
            <p:ph type="title" idx="4294967295"/>
          </p:nvPr>
        </p:nvSpPr>
        <p:spPr>
          <a:xfrm>
            <a:off x="328613" y="1557338"/>
            <a:ext cx="7786687" cy="1143000"/>
          </a:xfrm>
        </p:spPr>
        <p:txBody>
          <a:bodyPr/>
          <a:lstStyle/>
          <a:p>
            <a:pPr eaLnBrk="1" hangingPunct="1"/>
            <a:r>
              <a:rPr lang="en-US" altLang="es-CR" smtClean="0">
                <a:ea typeface="ＭＳ Ｐゴシック" pitchFamily="34" charset="-128"/>
              </a:rPr>
              <a:t>Variación a la Conclusión</a:t>
            </a:r>
            <a:br>
              <a:rPr lang="en-US" altLang="es-CR" smtClean="0">
                <a:ea typeface="ＭＳ Ｐゴシック" pitchFamily="34" charset="-128"/>
              </a:rPr>
            </a:br>
            <a:r>
              <a:rPr lang="en-US" altLang="es-CR" smtClean="0">
                <a:ea typeface="ＭＳ Ｐゴシック" pitchFamily="34" charset="-128"/>
              </a:rPr>
              <a:t>(VAC)</a:t>
            </a:r>
          </a:p>
        </p:txBody>
      </p:sp>
      <p:sp>
        <p:nvSpPr>
          <p:cNvPr id="82949" name="Rectangle 3"/>
          <p:cNvSpPr>
            <a:spLocks noGrp="1" noChangeArrowheads="1"/>
          </p:cNvSpPr>
          <p:nvPr>
            <p:ph type="body" idx="4294967295"/>
          </p:nvPr>
        </p:nvSpPr>
        <p:spPr>
          <a:xfrm>
            <a:off x="395288" y="2924175"/>
            <a:ext cx="8229600" cy="4525963"/>
          </a:xfrm>
        </p:spPr>
        <p:txBody>
          <a:bodyPr/>
          <a:lstStyle/>
          <a:p>
            <a:pPr eaLnBrk="1" hangingPunct="1"/>
            <a:r>
              <a:rPr lang="en-US" altLang="es-CR" smtClean="0">
                <a:ea typeface="ＭＳ Ｐゴシック" pitchFamily="34" charset="-128"/>
              </a:rPr>
              <a:t>Es la diferencia entre el Presupuesto Hasta la la Conclusión y la Estimación a la Conclusión (EAF).  VAC=PHC-EAC.</a:t>
            </a:r>
          </a:p>
          <a:p>
            <a:pPr eaLnBrk="1" hangingPunct="1"/>
            <a:endParaRPr lang="en-US" altLang="es-CR" smtClean="0">
              <a:ea typeface="ＭＳ Ｐゴシック" pitchFamily="34" charset="-128"/>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1"/>
          </p:nvPr>
        </p:nvSpPr>
        <p:spPr>
          <a:xfrm>
            <a:off x="128588" y="1873250"/>
            <a:ext cx="5292725" cy="4525963"/>
          </a:xfrm>
        </p:spPr>
        <p:txBody>
          <a:bodyPr/>
          <a:lstStyle/>
          <a:p>
            <a:pPr marL="0" indent="0" algn="just">
              <a:buFont typeface="Arial" charset="0"/>
              <a:buNone/>
            </a:pPr>
            <a:r>
              <a:rPr lang="es-CR" altLang="es-CR" sz="2000" b="1" smtClean="0"/>
              <a:t>Índice del desempeño del costo (CPI). </a:t>
            </a:r>
            <a:r>
              <a:rPr lang="es-CR" altLang="es-CR" sz="2000" smtClean="0"/>
              <a:t>Es una medida del valor del trabajo completado, en comparación con el costo o avance reales del proyecto.</a:t>
            </a:r>
          </a:p>
          <a:p>
            <a:pPr marL="0" indent="0" algn="just">
              <a:buFont typeface="Arial" charset="0"/>
              <a:buNone/>
            </a:pPr>
            <a:r>
              <a:rPr lang="es-CR" altLang="es-CR" sz="2000" smtClean="0"/>
              <a:t>Se considera la métrica más importante de la EVM y mide la eficacia de la gestión del costo para el trabajo completado.</a:t>
            </a:r>
          </a:p>
          <a:p>
            <a:pPr marL="0" indent="0" algn="just">
              <a:buFont typeface="Arial" charset="0"/>
              <a:buNone/>
            </a:pPr>
            <a:r>
              <a:rPr lang="es-CR" altLang="es-CR" sz="2000" smtClean="0"/>
              <a:t>Un valor de CPI inferior a 1.0 indica un sobrecosto con respecto al trabajo completado.</a:t>
            </a:r>
          </a:p>
          <a:p>
            <a:pPr marL="0" indent="0" algn="just">
              <a:buFont typeface="Arial" charset="0"/>
              <a:buNone/>
            </a:pPr>
            <a:r>
              <a:rPr lang="es-CR" altLang="es-CR" sz="2000" smtClean="0"/>
              <a:t>Un valor de CPI superior a 1.0 indica un costo inferior con respecto al desempeño a la fecha.</a:t>
            </a:r>
          </a:p>
          <a:p>
            <a:pPr marL="0" indent="0" algn="just">
              <a:buFont typeface="Arial" charset="0"/>
              <a:buNone/>
            </a:pPr>
            <a:r>
              <a:rPr lang="es-CR" altLang="es-CR" sz="2000" smtClean="0"/>
              <a:t>Ecuación: CPI = EV/AC.</a:t>
            </a:r>
          </a:p>
        </p:txBody>
      </p:sp>
      <p:pic>
        <p:nvPicPr>
          <p:cNvPr id="83971" name="1 Imagen"/>
          <p:cNvPicPr>
            <a:picLocks noChangeAspect="1"/>
          </p:cNvPicPr>
          <p:nvPr/>
        </p:nvPicPr>
        <p:blipFill>
          <a:blip r:embed="rId2">
            <a:extLst>
              <a:ext uri="{28A0092B-C50C-407E-A947-70E740481C1C}">
                <a14:useLocalDpi xmlns:a14="http://schemas.microsoft.com/office/drawing/2010/main" val="0"/>
              </a:ext>
            </a:extLst>
          </a:blip>
          <a:srcRect r="19286"/>
          <a:stretch>
            <a:fillRect/>
          </a:stretch>
        </p:blipFill>
        <p:spPr bwMode="auto">
          <a:xfrm>
            <a:off x="5407025" y="1844675"/>
            <a:ext cx="3398838"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itle 1"/>
          <p:cNvSpPr txBox="1">
            <a:spLocks/>
          </p:cNvSpPr>
          <p:nvPr/>
        </p:nvSpPr>
        <p:spPr bwMode="auto">
          <a:xfrm>
            <a:off x="107950" y="476250"/>
            <a:ext cx="6948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Gestión del Valor Ganado</a:t>
            </a:r>
            <a:br>
              <a:rPr lang="es-CR" altLang="es-CR" sz="2400" b="1">
                <a:latin typeface="Calibri" pitchFamily="34" charset="0"/>
              </a:rPr>
            </a:br>
            <a:endParaRPr lang="en-US" altLang="es-CR" sz="2400" b="1">
              <a:latin typeface="Calibri"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1"/>
          </p:nvPr>
        </p:nvSpPr>
        <p:spPr>
          <a:xfrm>
            <a:off x="144463" y="1557338"/>
            <a:ext cx="5219700" cy="4525962"/>
          </a:xfrm>
        </p:spPr>
        <p:txBody>
          <a:bodyPr/>
          <a:lstStyle/>
          <a:p>
            <a:pPr marL="0" indent="0" algn="just">
              <a:buFont typeface="Arial" charset="0"/>
              <a:buNone/>
            </a:pPr>
            <a:r>
              <a:rPr lang="es-CR" altLang="es-CR" sz="2000" b="1" smtClean="0"/>
              <a:t>Proyección de la EAC basada en el trabajo correspondiente a la ETC, realizado según la proporción presupuestada. </a:t>
            </a:r>
            <a:r>
              <a:rPr lang="es-CR" altLang="es-CR" sz="2000" smtClean="0"/>
              <a:t>Este método de EAC toma en cuenta el desempeño real del proyecto a la fecha (ya sea favorable o desfavorable), como lo representan los costos reales, y prevé que el trabajo según la ETC se llevará a cabo de acuerdo con el ratio presupuestado.</a:t>
            </a:r>
          </a:p>
          <a:p>
            <a:pPr marL="0" indent="0" algn="just">
              <a:buFont typeface="Arial" charset="0"/>
              <a:buNone/>
            </a:pPr>
            <a:r>
              <a:rPr lang="es-CR" altLang="es-CR" sz="2000" smtClean="0"/>
              <a:t>Cuando el desempeño real es desfavorable, el supuesto de que el desempeño futuro mejorará debe aceptarse únicamente cuando está sustentado por un análisis de riesgo del proyecto.</a:t>
            </a:r>
          </a:p>
          <a:p>
            <a:pPr marL="0" indent="0" algn="just">
              <a:buFont typeface="Arial" charset="0"/>
              <a:buNone/>
            </a:pPr>
            <a:r>
              <a:rPr lang="es-CR" altLang="es-CR" sz="2000" smtClean="0"/>
              <a:t>Ecuación: EAC = AC + BAC – EV.</a:t>
            </a:r>
          </a:p>
        </p:txBody>
      </p:sp>
      <p:pic>
        <p:nvPicPr>
          <p:cNvPr id="84995"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700213"/>
            <a:ext cx="36449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a:xfrm>
            <a:off x="179388" y="1633538"/>
            <a:ext cx="5076825" cy="4525962"/>
          </a:xfrm>
        </p:spPr>
        <p:txBody>
          <a:bodyPr/>
          <a:lstStyle/>
          <a:p>
            <a:pPr marL="0" indent="0" algn="just">
              <a:buFont typeface="Arial" charset="0"/>
              <a:buNone/>
            </a:pPr>
            <a:r>
              <a:rPr lang="es-CR" altLang="es-CR" sz="2000" b="1" smtClean="0"/>
              <a:t>Proyección de la EAC basada en el trabajo correspondiente a la ETC, realizado según el CPI actual. </a:t>
            </a:r>
            <a:r>
              <a:rPr lang="es-CR" altLang="es-CR" sz="2000" smtClean="0"/>
              <a:t>Este método supone que se espera que lo que el proyecto ha experimentado a la fecha continúe en el futuro.</a:t>
            </a:r>
          </a:p>
          <a:p>
            <a:pPr marL="0" indent="0" algn="just">
              <a:buFont typeface="Arial" charset="0"/>
              <a:buNone/>
            </a:pPr>
            <a:r>
              <a:rPr lang="es-CR" altLang="es-CR" sz="2000" smtClean="0"/>
              <a:t>Se supone que el trabajo correspondiente a la ETC se realizará según el mismo índice del desempeño de costo (CPI) acumulativo  en el que el proyecto ha incurrido a la fecha.</a:t>
            </a:r>
          </a:p>
          <a:p>
            <a:pPr marL="0" indent="0" algn="just">
              <a:buFont typeface="Arial" charset="0"/>
              <a:buNone/>
            </a:pPr>
            <a:r>
              <a:rPr lang="es-CR" altLang="es-CR" sz="2000" smtClean="0"/>
              <a:t>Ecuación: EAC = BAC / CPI acumulativo.</a:t>
            </a:r>
          </a:p>
        </p:txBody>
      </p:sp>
      <p:pic>
        <p:nvPicPr>
          <p:cNvPr id="86019"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1463" y="1700213"/>
            <a:ext cx="35925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Content Placeholder 2"/>
          <p:cNvSpPr>
            <a:spLocks noGrp="1"/>
          </p:cNvSpPr>
          <p:nvPr>
            <p:ph idx="1"/>
          </p:nvPr>
        </p:nvSpPr>
        <p:spPr>
          <a:xfrm>
            <a:off x="139700" y="1619250"/>
            <a:ext cx="5516563" cy="4238625"/>
          </a:xfrm>
        </p:spPr>
        <p:txBody>
          <a:bodyPr/>
          <a:lstStyle/>
          <a:p>
            <a:pPr marL="0" indent="0" algn="just">
              <a:buFont typeface="Arial" charset="0"/>
              <a:buNone/>
            </a:pPr>
            <a:r>
              <a:rPr lang="es-CR" altLang="es-CR" sz="2000" b="1" smtClean="0"/>
              <a:t>Proyección de la EAC basada en el trabajo correspondiente a la ETC, realizado considerando ambos factores (SPI y CPI). </a:t>
            </a:r>
            <a:r>
              <a:rPr lang="es-CR" altLang="es-CR" sz="2000" smtClean="0"/>
              <a:t>En esta proyección, el trabajo correspondiente a la ETC se realizará según una proporción de eficiencia que toma en cuenta tanto el índice del desempeño de costos como el índice de desempeño del cronograma.</a:t>
            </a:r>
          </a:p>
          <a:p>
            <a:pPr marL="0" indent="0" algn="just">
              <a:buFont typeface="Arial" charset="0"/>
              <a:buNone/>
            </a:pPr>
            <a:r>
              <a:rPr lang="es-CR" altLang="es-CR" sz="2000" smtClean="0"/>
              <a:t>Supone un desempeño de costos negativo a la fecha y la necesidad de que el proyecto se comprometa firmemente a respetar el cronograma.</a:t>
            </a:r>
          </a:p>
          <a:p>
            <a:pPr marL="0" indent="0" algn="just">
              <a:buFont typeface="Arial" charset="0"/>
              <a:buNone/>
            </a:pPr>
            <a:r>
              <a:rPr lang="es-CR" altLang="es-CR" sz="2000" smtClean="0"/>
              <a:t>Este método es tanto más útil cuanto el cronograma del proyecto es un factor que afecta el esfuerzo de la ETC.</a:t>
            </a:r>
          </a:p>
          <a:p>
            <a:pPr marL="0" indent="0" algn="just">
              <a:buFont typeface="Arial" charset="0"/>
              <a:buNone/>
            </a:pPr>
            <a:r>
              <a:rPr lang="es-CR" altLang="es-CR" sz="2000" smtClean="0"/>
              <a:t>Ecuación: AC + [(BAC – EV) / (CPI acumulativo x SPI acumulativo)].</a:t>
            </a:r>
          </a:p>
        </p:txBody>
      </p:sp>
      <p:pic>
        <p:nvPicPr>
          <p:cNvPr id="87043" name="3 Imagen"/>
          <p:cNvPicPr>
            <a:picLocks noChangeAspect="1"/>
          </p:cNvPicPr>
          <p:nvPr/>
        </p:nvPicPr>
        <p:blipFill>
          <a:blip r:embed="rId2">
            <a:extLst>
              <a:ext uri="{28A0092B-C50C-407E-A947-70E740481C1C}">
                <a14:useLocalDpi xmlns:a14="http://schemas.microsoft.com/office/drawing/2010/main" val="0"/>
              </a:ext>
            </a:extLst>
          </a:blip>
          <a:srcRect l="15427" r="17088"/>
          <a:stretch>
            <a:fillRect/>
          </a:stretch>
        </p:blipFill>
        <p:spPr bwMode="auto">
          <a:xfrm>
            <a:off x="5756275" y="1763713"/>
            <a:ext cx="3157538"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738313"/>
          <a:ext cx="8229600" cy="4424553"/>
        </p:xfrm>
        <a:graphic>
          <a:graphicData uri="http://schemas.openxmlformats.org/drawingml/2006/table">
            <a:tbl>
              <a:tblPr firstRow="1" bandRow="1">
                <a:tableStyleId>{5C22544A-7EE6-4342-B048-85BDC9FD1C3A}</a:tableStyleId>
              </a:tblPr>
              <a:tblGrid>
                <a:gridCol w="2743200"/>
                <a:gridCol w="2743200"/>
                <a:gridCol w="2743200"/>
              </a:tblGrid>
              <a:tr h="370797">
                <a:tc>
                  <a:txBody>
                    <a:bodyPr/>
                    <a:lstStyle/>
                    <a:p>
                      <a:r>
                        <a:rPr lang="es-ES_tradnl" sz="1800" dirty="0" smtClean="0"/>
                        <a:t>Acrónimo</a:t>
                      </a:r>
                      <a:endParaRPr lang="en-US" sz="1800" dirty="0"/>
                    </a:p>
                  </a:txBody>
                  <a:tcPr marT="45714" marB="45714"/>
                </a:tc>
                <a:tc>
                  <a:txBody>
                    <a:bodyPr/>
                    <a:lstStyle/>
                    <a:p>
                      <a:r>
                        <a:rPr lang="es-ES_tradnl" sz="1800" dirty="0" smtClean="0"/>
                        <a:t>Término</a:t>
                      </a:r>
                      <a:endParaRPr lang="en-US" sz="1800" dirty="0"/>
                    </a:p>
                  </a:txBody>
                  <a:tcPr marT="45714" marB="45714"/>
                </a:tc>
                <a:tc>
                  <a:txBody>
                    <a:bodyPr/>
                    <a:lstStyle/>
                    <a:p>
                      <a:r>
                        <a:rPr lang="es-ES_tradnl" sz="1800" dirty="0" smtClean="0"/>
                        <a:t>Interpretación</a:t>
                      </a:r>
                      <a:endParaRPr lang="en-US" sz="1800" dirty="0"/>
                    </a:p>
                  </a:txBody>
                  <a:tcPr marT="45714" marB="45714"/>
                </a:tc>
              </a:tr>
              <a:tr h="518124">
                <a:tc>
                  <a:txBody>
                    <a:bodyPr/>
                    <a:lstStyle/>
                    <a:p>
                      <a:r>
                        <a:rPr lang="es-ES_tradnl" sz="1400" dirty="0" smtClean="0"/>
                        <a:t>PV</a:t>
                      </a:r>
                      <a:endParaRPr lang="en-US" sz="1400" dirty="0"/>
                    </a:p>
                  </a:txBody>
                  <a:tcPr marT="45714" marB="45714"/>
                </a:tc>
                <a:tc>
                  <a:txBody>
                    <a:bodyPr/>
                    <a:lstStyle/>
                    <a:p>
                      <a:r>
                        <a:rPr lang="en-US" sz="1400" noProof="0" smtClean="0"/>
                        <a:t>Planned Value</a:t>
                      </a:r>
                      <a:r>
                        <a:rPr lang="en-US" sz="1400" baseline="0" noProof="0" smtClean="0"/>
                        <a:t> (Valor planeado)</a:t>
                      </a:r>
                      <a:endParaRPr lang="en-US" sz="1400" noProof="0"/>
                    </a:p>
                  </a:txBody>
                  <a:tcPr marT="45714" marB="45714"/>
                </a:tc>
                <a:tc>
                  <a:txBody>
                    <a:bodyPr/>
                    <a:lstStyle/>
                    <a:p>
                      <a:pPr algn="just"/>
                      <a:r>
                        <a:rPr lang="es-ES_tradnl" sz="1400" dirty="0" smtClean="0"/>
                        <a:t>Al día de hoy cual es el valor estimado del trabajo</a:t>
                      </a:r>
                      <a:r>
                        <a:rPr lang="es-ES_tradnl" sz="1400" baseline="0" dirty="0" smtClean="0"/>
                        <a:t> planificado.</a:t>
                      </a:r>
                      <a:endParaRPr lang="en-US" sz="1400" dirty="0"/>
                    </a:p>
                  </a:txBody>
                  <a:tcPr marT="45714" marB="45714"/>
                </a:tc>
              </a:tr>
              <a:tr h="518124">
                <a:tc>
                  <a:txBody>
                    <a:bodyPr/>
                    <a:lstStyle/>
                    <a:p>
                      <a:r>
                        <a:rPr lang="es-ES_tradnl" sz="1400" dirty="0" smtClean="0"/>
                        <a:t>EV</a:t>
                      </a:r>
                      <a:endParaRPr lang="en-US" sz="1400" dirty="0"/>
                    </a:p>
                  </a:txBody>
                  <a:tcPr marT="45714" marB="45714"/>
                </a:tc>
                <a:tc>
                  <a:txBody>
                    <a:bodyPr/>
                    <a:lstStyle/>
                    <a:p>
                      <a:r>
                        <a:rPr lang="en-US" sz="1400" noProof="0" dirty="0" smtClean="0"/>
                        <a:t>Earned Value (Valor</a:t>
                      </a:r>
                      <a:r>
                        <a:rPr lang="en-US" sz="1400" baseline="0" noProof="0" dirty="0" smtClean="0"/>
                        <a:t> </a:t>
                      </a:r>
                      <a:r>
                        <a:rPr lang="en-US" sz="1400" baseline="0" noProof="0" dirty="0" err="1" smtClean="0"/>
                        <a:t>ganado</a:t>
                      </a:r>
                      <a:r>
                        <a:rPr lang="en-US" sz="1400" baseline="0" noProof="0" dirty="0" smtClean="0"/>
                        <a:t>)</a:t>
                      </a:r>
                      <a:endParaRPr lang="en-US" sz="1400" noProof="0" dirty="0"/>
                    </a:p>
                  </a:txBody>
                  <a:tcPr marT="45714" marB="45714"/>
                </a:tc>
                <a:tc>
                  <a:txBody>
                    <a:bodyPr/>
                    <a:lstStyle/>
                    <a:p>
                      <a:pPr algn="just"/>
                      <a:r>
                        <a:rPr lang="es-ES_tradnl" sz="1400" dirty="0" smtClean="0"/>
                        <a:t>Al</a:t>
                      </a:r>
                      <a:r>
                        <a:rPr lang="es-ES_tradnl" sz="1400" baseline="0" dirty="0" smtClean="0"/>
                        <a:t> día de hoy cual es el valor estimado del trabajo realizado.</a:t>
                      </a:r>
                      <a:endParaRPr lang="en-US" sz="1400" dirty="0"/>
                    </a:p>
                  </a:txBody>
                  <a:tcPr marT="45714" marB="45714"/>
                </a:tc>
              </a:tr>
              <a:tr h="518124">
                <a:tc>
                  <a:txBody>
                    <a:bodyPr/>
                    <a:lstStyle/>
                    <a:p>
                      <a:r>
                        <a:rPr lang="es-ES_tradnl" sz="1400" dirty="0" smtClean="0"/>
                        <a:t>AC</a:t>
                      </a:r>
                      <a:endParaRPr lang="en-US" sz="1400" dirty="0"/>
                    </a:p>
                  </a:txBody>
                  <a:tcPr marT="45714" marB="45714"/>
                </a:tc>
                <a:tc>
                  <a:txBody>
                    <a:bodyPr/>
                    <a:lstStyle/>
                    <a:p>
                      <a:r>
                        <a:rPr lang="en-US" sz="1400" noProof="0" smtClean="0"/>
                        <a:t>Actual Cost (Costo Actual) </a:t>
                      </a:r>
                      <a:endParaRPr lang="en-US" sz="1400" noProof="0"/>
                    </a:p>
                  </a:txBody>
                  <a:tcPr marT="45714" marB="45714"/>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400" dirty="0" smtClean="0"/>
                        <a:t>Al</a:t>
                      </a:r>
                      <a:r>
                        <a:rPr lang="es-ES_tradnl" sz="1400" baseline="0" dirty="0" smtClean="0"/>
                        <a:t> día de hoy cual es el costo del trabajo realizado.</a:t>
                      </a:r>
                      <a:endParaRPr lang="en-US" sz="1400" dirty="0" smtClean="0"/>
                    </a:p>
                  </a:txBody>
                  <a:tcPr marT="45714" marB="45714"/>
                </a:tc>
              </a:tr>
              <a:tr h="518124">
                <a:tc>
                  <a:txBody>
                    <a:bodyPr/>
                    <a:lstStyle/>
                    <a:p>
                      <a:r>
                        <a:rPr lang="es-ES_tradnl" sz="1400" dirty="0" smtClean="0"/>
                        <a:t>BAC</a:t>
                      </a:r>
                      <a:endParaRPr lang="en-US" sz="1400" dirty="0"/>
                    </a:p>
                  </a:txBody>
                  <a:tcPr marT="45714" marB="45714"/>
                </a:tc>
                <a:tc>
                  <a:txBody>
                    <a:bodyPr/>
                    <a:lstStyle/>
                    <a:p>
                      <a:r>
                        <a:rPr lang="en-US" sz="1400" noProof="0" dirty="0" smtClean="0"/>
                        <a:t>Budget at Completion (</a:t>
                      </a:r>
                      <a:r>
                        <a:rPr lang="es-CR" sz="1400" noProof="0" dirty="0" smtClean="0"/>
                        <a:t>Presupuesto</a:t>
                      </a:r>
                      <a:r>
                        <a:rPr lang="en-US" sz="1400" noProof="0" dirty="0" smtClean="0"/>
                        <a:t>)</a:t>
                      </a:r>
                      <a:endParaRPr lang="en-US" sz="1400" noProof="0" dirty="0"/>
                    </a:p>
                  </a:txBody>
                  <a:tcPr marT="45714" marB="45714"/>
                </a:tc>
                <a:tc>
                  <a:txBody>
                    <a:bodyPr/>
                    <a:lstStyle/>
                    <a:p>
                      <a:pPr algn="just"/>
                      <a:r>
                        <a:rPr lang="es-ES_tradnl" sz="1400" dirty="0" smtClean="0"/>
                        <a:t>Monto presupuestado</a:t>
                      </a:r>
                      <a:r>
                        <a:rPr lang="es-ES_tradnl" sz="1400" baseline="0" dirty="0" smtClean="0"/>
                        <a:t> para todo el proyecto.</a:t>
                      </a:r>
                      <a:endParaRPr lang="en-US" sz="1400" dirty="0"/>
                    </a:p>
                  </a:txBody>
                  <a:tcPr marT="45714" marB="45714"/>
                </a:tc>
              </a:tr>
              <a:tr h="731472">
                <a:tc>
                  <a:txBody>
                    <a:bodyPr/>
                    <a:lstStyle/>
                    <a:p>
                      <a:r>
                        <a:rPr lang="es-ES_tradnl" sz="1400" dirty="0" smtClean="0"/>
                        <a:t>EAC</a:t>
                      </a:r>
                      <a:endParaRPr lang="en-US" sz="1400" dirty="0"/>
                    </a:p>
                  </a:txBody>
                  <a:tcPr marT="45714" marB="45714"/>
                </a:tc>
                <a:tc>
                  <a:txBody>
                    <a:bodyPr/>
                    <a:lstStyle/>
                    <a:p>
                      <a:r>
                        <a:rPr lang="en-US" sz="1400" noProof="0" dirty="0" smtClean="0"/>
                        <a:t>Estimate at</a:t>
                      </a:r>
                      <a:r>
                        <a:rPr lang="en-US" sz="1400" baseline="0" noProof="0" dirty="0" smtClean="0"/>
                        <a:t> Completion (</a:t>
                      </a:r>
                      <a:r>
                        <a:rPr lang="es-CR" sz="1400" baseline="0" noProof="0" dirty="0" smtClean="0"/>
                        <a:t>Costo total</a:t>
                      </a:r>
                      <a:r>
                        <a:rPr lang="en-US" sz="1400" baseline="0" noProof="0" dirty="0" smtClean="0"/>
                        <a:t>)</a:t>
                      </a:r>
                      <a:endParaRPr lang="en-US" sz="1400" noProof="0" dirty="0"/>
                    </a:p>
                  </a:txBody>
                  <a:tcPr marT="45714" marB="45714"/>
                </a:tc>
                <a:tc>
                  <a:txBody>
                    <a:bodyPr/>
                    <a:lstStyle/>
                    <a:p>
                      <a:pPr algn="just"/>
                      <a:r>
                        <a:rPr lang="es-ES_tradnl" sz="1400" dirty="0" smtClean="0"/>
                        <a:t>¿Cuánto</a:t>
                      </a:r>
                      <a:r>
                        <a:rPr lang="es-ES_tradnl" sz="1400" baseline="0" dirty="0" smtClean="0"/>
                        <a:t> costará el proyecto en total considerando lo gastado a la fecha más lo que falta por gastar?</a:t>
                      </a:r>
                      <a:endParaRPr lang="en-US" sz="1400" dirty="0"/>
                    </a:p>
                  </a:txBody>
                  <a:tcPr marT="45714" marB="45714"/>
                </a:tc>
              </a:tr>
              <a:tr h="518124">
                <a:tc>
                  <a:txBody>
                    <a:bodyPr/>
                    <a:lstStyle/>
                    <a:p>
                      <a:r>
                        <a:rPr lang="es-ES_tradnl" sz="1400" dirty="0" smtClean="0"/>
                        <a:t>ETC</a:t>
                      </a:r>
                      <a:endParaRPr lang="en-US" sz="1400" dirty="0"/>
                    </a:p>
                  </a:txBody>
                  <a:tcPr marT="45714" marB="45714"/>
                </a:tc>
                <a:tc>
                  <a:txBody>
                    <a:bodyPr/>
                    <a:lstStyle/>
                    <a:p>
                      <a:r>
                        <a:rPr lang="en-US" sz="1400" noProof="0" dirty="0" smtClean="0"/>
                        <a:t>Estimate to Complete </a:t>
                      </a:r>
                      <a:endParaRPr lang="en-US" sz="1400" noProof="0" dirty="0"/>
                    </a:p>
                  </a:txBody>
                  <a:tcPr marT="45714" marB="45714"/>
                </a:tc>
                <a:tc>
                  <a:txBody>
                    <a:bodyPr/>
                    <a:lstStyle/>
                    <a:p>
                      <a:pPr algn="just"/>
                      <a:r>
                        <a:rPr lang="es-ES_tradnl" sz="1400" dirty="0" smtClean="0"/>
                        <a:t>¿Cuá</a:t>
                      </a:r>
                      <a:r>
                        <a:rPr lang="es-ES_tradnl" sz="1400" baseline="0" dirty="0" smtClean="0"/>
                        <a:t>l es el costo pendiente para terminar el proyecto?</a:t>
                      </a:r>
                      <a:endParaRPr lang="en-US" sz="1400" dirty="0"/>
                    </a:p>
                  </a:txBody>
                  <a:tcPr marT="45714" marB="45714"/>
                </a:tc>
              </a:tr>
              <a:tr h="731472">
                <a:tc>
                  <a:txBody>
                    <a:bodyPr/>
                    <a:lstStyle/>
                    <a:p>
                      <a:r>
                        <a:rPr lang="es-ES_tradnl" sz="1400" dirty="0" smtClean="0"/>
                        <a:t>VAC</a:t>
                      </a:r>
                      <a:endParaRPr lang="en-US" sz="1400" dirty="0"/>
                    </a:p>
                  </a:txBody>
                  <a:tcPr marT="45714" marB="45714"/>
                </a:tc>
                <a:tc>
                  <a:txBody>
                    <a:bodyPr/>
                    <a:lstStyle/>
                    <a:p>
                      <a:r>
                        <a:rPr lang="en-US" sz="1400" noProof="0" dirty="0" smtClean="0"/>
                        <a:t>Variance at Completion</a:t>
                      </a:r>
                      <a:endParaRPr lang="en-US" sz="1400" noProof="0" dirty="0"/>
                    </a:p>
                  </a:txBody>
                  <a:tcPr marT="45714" marB="45714"/>
                </a:tc>
                <a:tc>
                  <a:txBody>
                    <a:bodyPr/>
                    <a:lstStyle/>
                    <a:p>
                      <a:pPr algn="just"/>
                      <a:r>
                        <a:rPr lang="es-ES_tradnl" sz="1400" dirty="0" smtClean="0"/>
                        <a:t>Monto</a:t>
                      </a:r>
                      <a:r>
                        <a:rPr lang="es-ES_tradnl" sz="1400" baseline="0" dirty="0" smtClean="0"/>
                        <a:t> el cual se ha desviado la finalización del proyecto considerando el BAC y el EAC. </a:t>
                      </a:r>
                      <a:endParaRPr lang="en-US" sz="1400" dirty="0"/>
                    </a:p>
                  </a:txBody>
                  <a:tcPr marT="45714" marB="45714"/>
                </a:tc>
              </a:tr>
            </a:tbl>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95288" y="1052513"/>
          <a:ext cx="8353425" cy="5722944"/>
        </p:xfrm>
        <a:graphic>
          <a:graphicData uri="http://schemas.openxmlformats.org/drawingml/2006/table">
            <a:tbl>
              <a:tblPr firstRow="1" bandRow="1">
                <a:tableStyleId>{5C22544A-7EE6-4342-B048-85BDC9FD1C3A}</a:tableStyleId>
              </a:tblPr>
              <a:tblGrid>
                <a:gridCol w="2784475"/>
                <a:gridCol w="1104188"/>
                <a:gridCol w="4464762"/>
              </a:tblGrid>
              <a:tr h="365767">
                <a:tc>
                  <a:txBody>
                    <a:bodyPr/>
                    <a:lstStyle/>
                    <a:p>
                      <a:r>
                        <a:rPr lang="en-US" sz="1800" noProof="0" dirty="0" err="1" smtClean="0"/>
                        <a:t>Nombre</a:t>
                      </a:r>
                      <a:endParaRPr lang="en-US" sz="1800" noProof="0" dirty="0"/>
                    </a:p>
                  </a:txBody>
                  <a:tcPr marL="91445" marR="91445" marT="45724" marB="45724"/>
                </a:tc>
                <a:tc>
                  <a:txBody>
                    <a:bodyPr/>
                    <a:lstStyle/>
                    <a:p>
                      <a:r>
                        <a:rPr lang="es-ES_tradnl" sz="1800" dirty="0" smtClean="0"/>
                        <a:t>Formula</a:t>
                      </a:r>
                      <a:endParaRPr lang="en-US" sz="1800" dirty="0"/>
                    </a:p>
                  </a:txBody>
                  <a:tcPr marL="91445" marR="91445" marT="45724" marB="45724"/>
                </a:tc>
                <a:tc>
                  <a:txBody>
                    <a:bodyPr/>
                    <a:lstStyle/>
                    <a:p>
                      <a:r>
                        <a:rPr lang="es-ES_tradnl" sz="1800" dirty="0" smtClean="0"/>
                        <a:t>Interpretación</a:t>
                      </a:r>
                      <a:endParaRPr lang="en-US" sz="1800" dirty="0"/>
                    </a:p>
                  </a:txBody>
                  <a:tcPr marL="91445" marR="91445" marT="45724" marB="45724"/>
                </a:tc>
              </a:tr>
              <a:tr h="1627020">
                <a:tc>
                  <a:txBody>
                    <a:bodyPr/>
                    <a:lstStyle/>
                    <a:p>
                      <a:r>
                        <a:rPr lang="en-US" sz="1800" noProof="0" smtClean="0"/>
                        <a:t>Cost Variance (CV)</a:t>
                      </a:r>
                      <a:endParaRPr lang="en-US" sz="1800" noProof="0"/>
                    </a:p>
                  </a:txBody>
                  <a:tcPr marL="91445" marR="91445" marT="45724" marB="45724"/>
                </a:tc>
                <a:tc>
                  <a:txBody>
                    <a:bodyPr/>
                    <a:lstStyle/>
                    <a:p>
                      <a:r>
                        <a:rPr lang="es-ES_tradnl" sz="1800" dirty="0" smtClean="0"/>
                        <a:t>EV-AC</a:t>
                      </a:r>
                      <a:endParaRPr lang="en-US" sz="1800" dirty="0"/>
                    </a:p>
                  </a:txBody>
                  <a:tcPr marL="91445" marR="91445" marT="45724" marB="45724"/>
                </a:tc>
                <a:tc>
                  <a:txBody>
                    <a:bodyPr/>
                    <a:lstStyle/>
                    <a:p>
                      <a:pPr algn="just"/>
                      <a:r>
                        <a:rPr lang="es-ES_tradnl" sz="1800" dirty="0" smtClean="0"/>
                        <a:t>Negativo</a:t>
                      </a:r>
                      <a:r>
                        <a:rPr lang="es-ES_tradnl" sz="1800" baseline="0" dirty="0" smtClean="0"/>
                        <a:t> significa que el avance está sobre lo presupuestado (mal) y positivo significa que el avance está por debajo de  lo presupuestado (bueno). </a:t>
                      </a:r>
                      <a:endParaRPr lang="en-US" sz="1800" dirty="0"/>
                    </a:p>
                  </a:txBody>
                  <a:tcPr marL="91445" marR="91445" marT="45724" marB="45724"/>
                </a:tc>
              </a:tr>
              <a:tr h="1627020">
                <a:tc>
                  <a:txBody>
                    <a:bodyPr/>
                    <a:lstStyle/>
                    <a:p>
                      <a:r>
                        <a:rPr lang="en-US" sz="1800" noProof="0" smtClean="0"/>
                        <a:t>Schedule Variance (SV)</a:t>
                      </a:r>
                      <a:endParaRPr lang="en-US" sz="1800" noProof="0"/>
                    </a:p>
                  </a:txBody>
                  <a:tcPr marL="91445" marR="91445" marT="45724" marB="45724"/>
                </a:tc>
                <a:tc>
                  <a:txBody>
                    <a:bodyPr/>
                    <a:lstStyle/>
                    <a:p>
                      <a:r>
                        <a:rPr lang="es-ES_tradnl" sz="1800" dirty="0" smtClean="0"/>
                        <a:t>EV-PV</a:t>
                      </a:r>
                      <a:endParaRPr lang="en-US" sz="1800" dirty="0"/>
                    </a:p>
                  </a:txBody>
                  <a:tcPr marL="91445" marR="91445" marT="45724" marB="45724"/>
                </a:tc>
                <a:tc>
                  <a:txBody>
                    <a:bodyPr/>
                    <a:lstStyle/>
                    <a:p>
                      <a:pPr algn="just"/>
                      <a:r>
                        <a:rPr lang="es-ES_tradnl" sz="1800" dirty="0" smtClean="0"/>
                        <a:t>Negativo</a:t>
                      </a:r>
                      <a:r>
                        <a:rPr lang="es-ES_tradnl" sz="1800" baseline="0" dirty="0" smtClean="0"/>
                        <a:t> significa que el avance está por encima sobre lo programado (mal) y positivo significa que el avance está por debajo de lo programado (bueno). </a:t>
                      </a:r>
                      <a:endParaRPr lang="en-US" sz="1800" dirty="0"/>
                    </a:p>
                  </a:txBody>
                  <a:tcPr marL="91445" marR="91445" marT="45724" marB="45724"/>
                </a:tc>
              </a:tr>
              <a:tr h="1188725">
                <a:tc>
                  <a:txBody>
                    <a:bodyPr/>
                    <a:lstStyle/>
                    <a:p>
                      <a:r>
                        <a:rPr lang="en-US" sz="1800" noProof="0" smtClean="0"/>
                        <a:t>Cost Performance Index (CPI)</a:t>
                      </a:r>
                      <a:endParaRPr lang="en-US" sz="1800" noProof="0"/>
                    </a:p>
                  </a:txBody>
                  <a:tcPr marL="91445" marR="91445" marT="45724" marB="45724"/>
                </a:tc>
                <a:tc>
                  <a:txBody>
                    <a:bodyPr/>
                    <a:lstStyle/>
                    <a:p>
                      <a:r>
                        <a:rPr lang="es-ES_tradnl" sz="1800" dirty="0" smtClean="0"/>
                        <a:t>EV/AC</a:t>
                      </a:r>
                      <a:endParaRPr lang="en-US" sz="1800" dirty="0"/>
                    </a:p>
                  </a:txBody>
                  <a:tcPr marL="91445" marR="91445" marT="45724" marB="45724"/>
                </a:tc>
                <a:tc>
                  <a:txBody>
                    <a:bodyPr/>
                    <a:lstStyle/>
                    <a:p>
                      <a:pPr algn="just"/>
                      <a:r>
                        <a:rPr lang="es-ES_tradnl" sz="1800" dirty="0" smtClean="0"/>
                        <a:t>Estamos</a:t>
                      </a:r>
                      <a:r>
                        <a:rPr lang="es-ES_tradnl" sz="1800" baseline="0" dirty="0" smtClean="0"/>
                        <a:t> obteniendo de vuelta $X de cada $1 invertido. Mayor a 1 significa un costo inferior al planeado y menor a 1 significa un costo mayor al planeado.</a:t>
                      </a:r>
                      <a:endParaRPr lang="en-US" sz="1800" dirty="0"/>
                    </a:p>
                  </a:txBody>
                  <a:tcPr marL="91445" marR="91445" marT="45724" marB="45724"/>
                </a:tc>
              </a:tr>
              <a:tr h="914406">
                <a:tc>
                  <a:txBody>
                    <a:bodyPr/>
                    <a:lstStyle/>
                    <a:p>
                      <a:r>
                        <a:rPr lang="en-US" sz="1800" noProof="0" dirty="0" smtClean="0"/>
                        <a:t>Schedule Performance</a:t>
                      </a:r>
                      <a:r>
                        <a:rPr lang="en-US" sz="1800" baseline="0" noProof="0" dirty="0" smtClean="0"/>
                        <a:t> Index (SPI)</a:t>
                      </a:r>
                      <a:endParaRPr lang="en-US" sz="1800" noProof="0" dirty="0"/>
                    </a:p>
                  </a:txBody>
                  <a:tcPr marL="91445" marR="91445" marT="45724" marB="45724"/>
                </a:tc>
                <a:tc>
                  <a:txBody>
                    <a:bodyPr/>
                    <a:lstStyle/>
                    <a:p>
                      <a:r>
                        <a:rPr lang="es-ES_tradnl" sz="1800" dirty="0" smtClean="0"/>
                        <a:t>EV/PV</a:t>
                      </a:r>
                      <a:endParaRPr lang="en-US" sz="1800" dirty="0"/>
                    </a:p>
                  </a:txBody>
                  <a:tcPr marL="91445" marR="91445" marT="45724" marB="45724"/>
                </a:tc>
                <a:tc>
                  <a:txBody>
                    <a:bodyPr/>
                    <a:lstStyle/>
                    <a:p>
                      <a:pPr algn="just"/>
                      <a:r>
                        <a:rPr lang="es-ES_tradnl" sz="1800" dirty="0" smtClean="0"/>
                        <a:t>Estamos</a:t>
                      </a:r>
                      <a:r>
                        <a:rPr lang="es-ES_tradnl" sz="1800" baseline="0" dirty="0" smtClean="0"/>
                        <a:t> progresando X % con respecto a la planificación vigente. Mayor a 1 significa adelantado, menor a 1 significa atrasado.</a:t>
                      </a:r>
                      <a:endParaRPr lang="en-US" sz="1800" dirty="0"/>
                    </a:p>
                  </a:txBody>
                  <a:tcPr marL="91445" marR="91445" marT="45724" marB="45724"/>
                </a:tc>
              </a:tr>
            </a:tbl>
          </a:graphicData>
        </a:graphic>
      </p:graphicFrame>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50825" y="981075"/>
          <a:ext cx="8713788" cy="5735638"/>
        </p:xfrm>
        <a:graphic>
          <a:graphicData uri="http://schemas.openxmlformats.org/drawingml/2006/table">
            <a:tbl>
              <a:tblPr firstRow="1" bandRow="1">
                <a:tableStyleId>{5C22544A-7EE6-4342-B048-85BDC9FD1C3A}</a:tableStyleId>
              </a:tblPr>
              <a:tblGrid>
                <a:gridCol w="1846142"/>
                <a:gridCol w="3544591"/>
                <a:gridCol w="3323055"/>
              </a:tblGrid>
              <a:tr h="370882">
                <a:tc>
                  <a:txBody>
                    <a:bodyPr/>
                    <a:lstStyle/>
                    <a:p>
                      <a:r>
                        <a:rPr lang="es-ES_tradnl" sz="1800" dirty="0" smtClean="0"/>
                        <a:t>Nombre</a:t>
                      </a:r>
                      <a:endParaRPr lang="en-US" sz="1800" dirty="0"/>
                    </a:p>
                  </a:txBody>
                  <a:tcPr marL="91449" marR="91449" marT="45725" marB="45725"/>
                </a:tc>
                <a:tc>
                  <a:txBody>
                    <a:bodyPr/>
                    <a:lstStyle/>
                    <a:p>
                      <a:r>
                        <a:rPr lang="es-ES_tradnl" sz="1800" dirty="0" smtClean="0"/>
                        <a:t>Formula</a:t>
                      </a:r>
                      <a:endParaRPr lang="en-US" sz="1800" dirty="0"/>
                    </a:p>
                  </a:txBody>
                  <a:tcPr marL="91449" marR="91449" marT="45725" marB="45725"/>
                </a:tc>
                <a:tc>
                  <a:txBody>
                    <a:bodyPr/>
                    <a:lstStyle/>
                    <a:p>
                      <a:r>
                        <a:rPr lang="es-ES_tradnl" sz="1800" dirty="0" smtClean="0"/>
                        <a:t>Interpretación</a:t>
                      </a:r>
                      <a:endParaRPr lang="en-US" sz="1800" dirty="0"/>
                    </a:p>
                  </a:txBody>
                  <a:tcPr marL="91449" marR="91449" marT="45725" marB="45725"/>
                </a:tc>
              </a:tr>
              <a:tr h="2072727">
                <a:tc>
                  <a:txBody>
                    <a:bodyPr/>
                    <a:lstStyle/>
                    <a:p>
                      <a:r>
                        <a:rPr lang="en-US" sz="1800" noProof="0" smtClean="0"/>
                        <a:t>Estimate at Completion</a:t>
                      </a:r>
                      <a:r>
                        <a:rPr lang="en-US" sz="1800" baseline="0" noProof="0" smtClean="0"/>
                        <a:t> (EAC)</a:t>
                      </a:r>
                      <a:endParaRPr lang="en-US" sz="1800" noProof="0"/>
                    </a:p>
                  </a:txBody>
                  <a:tcPr marL="91449" marR="91449" marT="45725" marB="45725"/>
                </a:tc>
                <a:tc>
                  <a:txBody>
                    <a:bodyPr/>
                    <a:lstStyle/>
                    <a:p>
                      <a:pPr algn="just" fontAlgn="t"/>
                      <a:r>
                        <a:rPr kumimoji="0" lang="en-US" sz="1600" kern="1200" dirty="0" smtClean="0">
                          <a:solidFill>
                            <a:schemeClr val="dk1"/>
                          </a:solidFill>
                          <a:latin typeface="+mn-lt"/>
                          <a:ea typeface="+mn-ea"/>
                          <a:cs typeface="+mn-cs"/>
                        </a:rPr>
                        <a:t>EAC = BAC / CPI,</a:t>
                      </a:r>
                      <a:r>
                        <a:rPr kumimoji="0" lang="en-US" sz="1600" kern="1200" baseline="0" dirty="0" smtClean="0">
                          <a:solidFill>
                            <a:schemeClr val="dk1"/>
                          </a:solidFill>
                          <a:latin typeface="+mn-lt"/>
                          <a:ea typeface="+mn-ea"/>
                          <a:cs typeface="+mn-cs"/>
                        </a:rPr>
                        <a:t> </a:t>
                      </a:r>
                      <a:r>
                        <a:rPr kumimoji="0" lang="en-US" sz="1600" kern="1200" baseline="0" dirty="0" err="1" smtClean="0">
                          <a:solidFill>
                            <a:schemeClr val="dk1"/>
                          </a:solidFill>
                          <a:latin typeface="+mn-lt"/>
                          <a:ea typeface="+mn-ea"/>
                          <a:cs typeface="+mn-cs"/>
                        </a:rPr>
                        <a:t>si</a:t>
                      </a:r>
                      <a:r>
                        <a:rPr kumimoji="0" lang="en-US" sz="1600" kern="1200" baseline="0" dirty="0" smtClean="0">
                          <a:solidFill>
                            <a:schemeClr val="dk1"/>
                          </a:solidFill>
                          <a:latin typeface="+mn-lt"/>
                          <a:ea typeface="+mn-ea"/>
                          <a:cs typeface="+mn-cs"/>
                        </a:rPr>
                        <a:t> se </a:t>
                      </a:r>
                      <a:r>
                        <a:rPr kumimoji="0" lang="en-US" sz="1600" kern="1200" baseline="0" dirty="0" err="1" smtClean="0">
                          <a:solidFill>
                            <a:schemeClr val="dk1"/>
                          </a:solidFill>
                          <a:latin typeface="+mn-lt"/>
                          <a:ea typeface="+mn-ea"/>
                          <a:cs typeface="+mn-cs"/>
                        </a:rPr>
                        <a:t>mantiene</a:t>
                      </a:r>
                      <a:r>
                        <a:rPr kumimoji="0" lang="en-US" sz="1600" kern="1200" baseline="0" dirty="0" smtClean="0">
                          <a:solidFill>
                            <a:schemeClr val="dk1"/>
                          </a:solidFill>
                          <a:latin typeface="+mn-lt"/>
                          <a:ea typeface="+mn-ea"/>
                          <a:cs typeface="+mn-cs"/>
                        </a:rPr>
                        <a:t> el </a:t>
                      </a:r>
                      <a:r>
                        <a:rPr kumimoji="0" lang="en-US" sz="1600" kern="1200" baseline="0" dirty="0" err="1" smtClean="0">
                          <a:solidFill>
                            <a:schemeClr val="dk1"/>
                          </a:solidFill>
                          <a:latin typeface="+mn-lt"/>
                          <a:ea typeface="+mn-ea"/>
                          <a:cs typeface="+mn-cs"/>
                        </a:rPr>
                        <a:t>mismo</a:t>
                      </a:r>
                      <a:r>
                        <a:rPr kumimoji="0" lang="en-US" sz="1600" kern="1200" baseline="0" dirty="0" smtClean="0">
                          <a:solidFill>
                            <a:schemeClr val="dk1"/>
                          </a:solidFill>
                          <a:latin typeface="+mn-lt"/>
                          <a:ea typeface="+mn-ea"/>
                          <a:cs typeface="+mn-cs"/>
                        </a:rPr>
                        <a:t> CPI hasta el final del </a:t>
                      </a:r>
                      <a:r>
                        <a:rPr kumimoji="0" lang="en-US" sz="1600" kern="1200" baseline="0" dirty="0" err="1" smtClean="0">
                          <a:solidFill>
                            <a:schemeClr val="dk1"/>
                          </a:solidFill>
                          <a:latin typeface="+mn-lt"/>
                          <a:ea typeface="+mn-ea"/>
                          <a:cs typeface="+mn-cs"/>
                        </a:rPr>
                        <a:t>proyecto</a:t>
                      </a:r>
                      <a:r>
                        <a:rPr kumimoji="0" lang="en-US" sz="1600" kern="1200" baseline="0" dirty="0" smtClean="0">
                          <a:solidFill>
                            <a:schemeClr val="dk1"/>
                          </a:solidFill>
                          <a:latin typeface="+mn-lt"/>
                          <a:ea typeface="+mn-ea"/>
                          <a:cs typeface="+mn-cs"/>
                        </a:rPr>
                        <a:t>.</a:t>
                      </a:r>
                      <a:endParaRPr kumimoji="0" lang="en-US" sz="1600" kern="1200" dirty="0" smtClean="0">
                        <a:solidFill>
                          <a:schemeClr val="dk1"/>
                        </a:solidFill>
                        <a:latin typeface="+mn-lt"/>
                        <a:ea typeface="+mn-ea"/>
                        <a:cs typeface="+mn-cs"/>
                      </a:endParaRPr>
                    </a:p>
                    <a:p>
                      <a:pPr algn="just" fontAlgn="t"/>
                      <a:r>
                        <a:rPr kumimoji="0" lang="en-US" sz="1600" kern="1200" dirty="0" smtClean="0">
                          <a:solidFill>
                            <a:schemeClr val="dk1"/>
                          </a:solidFill>
                          <a:latin typeface="+mn-lt"/>
                          <a:ea typeface="+mn-ea"/>
                          <a:cs typeface="+mn-cs"/>
                        </a:rPr>
                        <a:t>EAC = AC + BAC – EV, </a:t>
                      </a:r>
                      <a:r>
                        <a:rPr kumimoji="0" lang="en-US" sz="1600" kern="1200" dirty="0" err="1" smtClean="0">
                          <a:solidFill>
                            <a:schemeClr val="dk1"/>
                          </a:solidFill>
                          <a:latin typeface="+mn-lt"/>
                          <a:ea typeface="+mn-ea"/>
                          <a:cs typeface="+mn-cs"/>
                        </a:rPr>
                        <a:t>según</a:t>
                      </a:r>
                      <a:r>
                        <a:rPr kumimoji="0" lang="en-US" sz="1600" kern="1200" dirty="0" smtClean="0">
                          <a:solidFill>
                            <a:schemeClr val="dk1"/>
                          </a:solidFill>
                          <a:latin typeface="+mn-lt"/>
                          <a:ea typeface="+mn-ea"/>
                          <a:cs typeface="+mn-cs"/>
                        </a:rPr>
                        <a:t> </a:t>
                      </a:r>
                      <a:r>
                        <a:rPr kumimoji="0" lang="en-US" sz="1600" kern="1200" dirty="0" err="1" smtClean="0">
                          <a:solidFill>
                            <a:schemeClr val="dk1"/>
                          </a:solidFill>
                          <a:latin typeface="+mn-lt"/>
                          <a:ea typeface="+mn-ea"/>
                          <a:cs typeface="+mn-cs"/>
                        </a:rPr>
                        <a:t>desempeño</a:t>
                      </a:r>
                      <a:r>
                        <a:rPr kumimoji="0" lang="en-US" sz="1600" kern="1200" dirty="0" smtClean="0">
                          <a:solidFill>
                            <a:schemeClr val="dk1"/>
                          </a:solidFill>
                          <a:latin typeface="+mn-lt"/>
                          <a:ea typeface="+mn-ea"/>
                          <a:cs typeface="+mn-cs"/>
                        </a:rPr>
                        <a:t> </a:t>
                      </a:r>
                      <a:r>
                        <a:rPr kumimoji="0" lang="en-US" sz="1600" kern="1200" dirty="0" err="1" smtClean="0">
                          <a:solidFill>
                            <a:schemeClr val="dk1"/>
                          </a:solidFill>
                          <a:latin typeface="+mn-lt"/>
                          <a:ea typeface="+mn-ea"/>
                          <a:cs typeface="+mn-cs"/>
                        </a:rPr>
                        <a:t>planificado</a:t>
                      </a:r>
                      <a:r>
                        <a:rPr kumimoji="0" lang="en-US" sz="1600" kern="1200" dirty="0" smtClean="0">
                          <a:solidFill>
                            <a:schemeClr val="dk1"/>
                          </a:solidFill>
                          <a:latin typeface="+mn-lt"/>
                          <a:ea typeface="+mn-ea"/>
                          <a:cs typeface="+mn-cs"/>
                        </a:rPr>
                        <a:t>.</a:t>
                      </a:r>
                    </a:p>
                    <a:p>
                      <a:pPr marL="0" marR="0" indent="0" algn="just" defTabSz="914400" rtl="0" eaLnBrk="1" fontAlgn="t" latinLnBrk="0" hangingPunct="1">
                        <a:lnSpc>
                          <a:spcPct val="100000"/>
                        </a:lnSpc>
                        <a:spcBef>
                          <a:spcPts val="0"/>
                        </a:spcBef>
                        <a:spcAft>
                          <a:spcPts val="0"/>
                        </a:spcAft>
                        <a:buClrTx/>
                        <a:buSzTx/>
                        <a:buFontTx/>
                        <a:buNone/>
                        <a:tabLst/>
                        <a:defRPr/>
                      </a:pPr>
                      <a:r>
                        <a:rPr kumimoji="0" lang="en-US" sz="1600" kern="1200" dirty="0" smtClean="0">
                          <a:solidFill>
                            <a:schemeClr val="dk1"/>
                          </a:solidFill>
                          <a:latin typeface="+mn-lt"/>
                          <a:ea typeface="+mn-ea"/>
                          <a:cs typeface="+mn-cs"/>
                        </a:rPr>
                        <a:t>EAC = [AC + (BAC - EV)]/(SPI*CPI), </a:t>
                      </a:r>
                      <a:r>
                        <a:rPr kumimoji="0" lang="en-US" sz="1600" kern="1200" dirty="0" err="1" smtClean="0">
                          <a:solidFill>
                            <a:schemeClr val="dk1"/>
                          </a:solidFill>
                          <a:latin typeface="+mn-lt"/>
                          <a:ea typeface="+mn-ea"/>
                          <a:cs typeface="+mn-cs"/>
                        </a:rPr>
                        <a:t>según</a:t>
                      </a:r>
                      <a:r>
                        <a:rPr kumimoji="0" lang="en-US" sz="1600" kern="1200" dirty="0" smtClean="0">
                          <a:solidFill>
                            <a:schemeClr val="dk1"/>
                          </a:solidFill>
                          <a:latin typeface="+mn-lt"/>
                          <a:ea typeface="+mn-ea"/>
                          <a:cs typeface="+mn-cs"/>
                        </a:rPr>
                        <a:t> SPI y CPI.</a:t>
                      </a:r>
                    </a:p>
                    <a:p>
                      <a:pPr algn="just" fontAlgn="t"/>
                      <a:endParaRPr kumimoji="0" lang="en-US" sz="1600" kern="1200" dirty="0" smtClean="0">
                        <a:solidFill>
                          <a:schemeClr val="dk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800" dirty="0"/>
                    </a:p>
                  </a:txBody>
                  <a:tcPr marL="91449" marR="91449" marT="45725" marB="45725"/>
                </a:tc>
                <a:tc>
                  <a:txBody>
                    <a:bodyPr/>
                    <a:lstStyle/>
                    <a:p>
                      <a:pPr algn="just"/>
                      <a:r>
                        <a:rPr lang="es-ES_tradnl" sz="1800" dirty="0" smtClean="0"/>
                        <a:t>¿Cuánto</a:t>
                      </a:r>
                      <a:r>
                        <a:rPr lang="es-ES_tradnl" sz="1800" baseline="0" dirty="0" smtClean="0"/>
                        <a:t> costará el proyecto en total considerando lo gastado a la fecha más lo que falta por gastar?</a:t>
                      </a:r>
                      <a:endParaRPr lang="en-US" sz="1800" dirty="0"/>
                    </a:p>
                  </a:txBody>
                  <a:tcPr marL="91449" marR="91449" marT="45725" marB="45725"/>
                </a:tc>
              </a:tr>
              <a:tr h="1737434">
                <a:tc>
                  <a:txBody>
                    <a:bodyPr/>
                    <a:lstStyle/>
                    <a:p>
                      <a:r>
                        <a:rPr lang="en-US" sz="1800" noProof="0" dirty="0" smtClean="0"/>
                        <a:t>To complete performance Index</a:t>
                      </a:r>
                      <a:endParaRPr lang="en-US" sz="1800" noProof="0" dirty="0"/>
                    </a:p>
                  </a:txBody>
                  <a:tcPr marL="91449" marR="91449" marT="45725" marB="45725"/>
                </a:tc>
                <a:tc>
                  <a:txBody>
                    <a:bodyPr/>
                    <a:lstStyle/>
                    <a:p>
                      <a:pPr algn="just"/>
                      <a:r>
                        <a:rPr lang="en-US" sz="1600" dirty="0" smtClean="0"/>
                        <a:t>TCPI = (BAC – EV ) / (BAC – AC), </a:t>
                      </a:r>
                      <a:r>
                        <a:rPr lang="en-US" sz="1600" dirty="0" err="1" smtClean="0"/>
                        <a:t>según</a:t>
                      </a:r>
                      <a:r>
                        <a:rPr lang="en-US" sz="1600" dirty="0" smtClean="0"/>
                        <a:t> BAC</a:t>
                      </a:r>
                    </a:p>
                    <a:p>
                      <a:pPr algn="just"/>
                      <a:r>
                        <a:rPr lang="en-US" sz="1600" dirty="0" smtClean="0"/>
                        <a:t>TCPI = (BAC – EV ) / (EAC – AC), </a:t>
                      </a:r>
                      <a:r>
                        <a:rPr lang="en-US" sz="1600" dirty="0" err="1" smtClean="0"/>
                        <a:t>según</a:t>
                      </a:r>
                      <a:r>
                        <a:rPr lang="en-US" sz="1600" baseline="0" dirty="0" smtClean="0"/>
                        <a:t> EAC</a:t>
                      </a:r>
                      <a:endParaRPr lang="en-US" sz="1600" dirty="0"/>
                    </a:p>
                  </a:txBody>
                  <a:tcPr marL="91449" marR="91449" marT="45725" marB="45725"/>
                </a:tc>
                <a:tc>
                  <a:txBody>
                    <a:bodyPr/>
                    <a:lstStyle/>
                    <a:p>
                      <a:pPr algn="just"/>
                      <a:r>
                        <a:rPr lang="es-ES_tradnl" sz="1800" dirty="0" smtClean="0"/>
                        <a:t>Para mantenernos dentro del presupuesto BAC o dentro del EAC proyectado, ¿cuál debe ser nuestro índice</a:t>
                      </a:r>
                      <a:r>
                        <a:rPr lang="es-ES_tradnl" sz="1800" baseline="0" dirty="0" smtClean="0"/>
                        <a:t> de desempeño del costo (CPI) del trabajo por completar?</a:t>
                      </a:r>
                      <a:endParaRPr lang="en-US" sz="1800" dirty="0"/>
                    </a:p>
                  </a:txBody>
                  <a:tcPr marL="91449" marR="91449" marT="45725" marB="45725"/>
                </a:tc>
              </a:tr>
              <a:tr h="640153">
                <a:tc>
                  <a:txBody>
                    <a:bodyPr/>
                    <a:lstStyle/>
                    <a:p>
                      <a:r>
                        <a:rPr lang="en-US" sz="1800" noProof="0" smtClean="0"/>
                        <a:t>Estimate to complete</a:t>
                      </a:r>
                      <a:endParaRPr lang="en-US" sz="1800" noProof="0"/>
                    </a:p>
                  </a:txBody>
                  <a:tcPr marL="91449" marR="91449" marT="45725" marB="45725"/>
                </a:tc>
                <a:tc>
                  <a:txBody>
                    <a:bodyPr/>
                    <a:lstStyle/>
                    <a:p>
                      <a:r>
                        <a:rPr kumimoji="0" lang="en-US" sz="1800" kern="1200" dirty="0" smtClean="0">
                          <a:solidFill>
                            <a:schemeClr val="dk1"/>
                          </a:solidFill>
                          <a:latin typeface="+mn-lt"/>
                          <a:ea typeface="+mn-ea"/>
                          <a:cs typeface="+mn-cs"/>
                        </a:rPr>
                        <a:t>ETC = EAC - AC</a:t>
                      </a:r>
                      <a:endParaRPr lang="en-US" sz="1800" dirty="0"/>
                    </a:p>
                  </a:txBody>
                  <a:tcPr marL="91449" marR="91449" marT="45725" marB="45725"/>
                </a:tc>
                <a:tc>
                  <a:txBody>
                    <a:bodyPr/>
                    <a:lstStyle/>
                    <a:p>
                      <a:pPr algn="just"/>
                      <a:r>
                        <a:rPr lang="es-ES_tradnl" sz="1800" dirty="0" smtClean="0"/>
                        <a:t>¿Cuá</a:t>
                      </a:r>
                      <a:r>
                        <a:rPr lang="es-ES_tradnl" sz="1800" baseline="0" dirty="0" smtClean="0"/>
                        <a:t>l es el costo pendiente para terminar el proyecto?</a:t>
                      </a:r>
                      <a:endParaRPr lang="en-US" sz="1800" dirty="0"/>
                    </a:p>
                  </a:txBody>
                  <a:tcPr marL="91449" marR="91449" marT="45725" marB="45725"/>
                </a:tc>
              </a:tr>
              <a:tr h="914442">
                <a:tc>
                  <a:txBody>
                    <a:bodyPr/>
                    <a:lstStyle/>
                    <a:p>
                      <a:r>
                        <a:rPr lang="en-US" sz="1800" noProof="0" dirty="0" smtClean="0"/>
                        <a:t>Variance at completion</a:t>
                      </a:r>
                      <a:endParaRPr lang="en-US" sz="1800" noProof="0" dirty="0"/>
                    </a:p>
                  </a:txBody>
                  <a:tcPr marL="91449" marR="91449" marT="45725" marB="45725"/>
                </a:tc>
                <a:tc>
                  <a:txBody>
                    <a:bodyPr/>
                    <a:lstStyle/>
                    <a:p>
                      <a:r>
                        <a:rPr kumimoji="0" lang="en-US" sz="1800" kern="1200" dirty="0" smtClean="0">
                          <a:solidFill>
                            <a:schemeClr val="dk1"/>
                          </a:solidFill>
                          <a:latin typeface="+mn-lt"/>
                          <a:ea typeface="+mn-ea"/>
                          <a:cs typeface="+mn-cs"/>
                        </a:rPr>
                        <a:t>VAC = BAC - EAC</a:t>
                      </a:r>
                      <a:endParaRPr lang="en-US" sz="1800" dirty="0"/>
                    </a:p>
                  </a:txBody>
                  <a:tcPr marL="91449" marR="91449" marT="45725" marB="45725"/>
                </a:tc>
                <a:tc>
                  <a:txBody>
                    <a:bodyPr/>
                    <a:lstStyle/>
                    <a:p>
                      <a:pPr algn="just"/>
                      <a:r>
                        <a:rPr lang="es-ES_tradnl" sz="1800" dirty="0" smtClean="0"/>
                        <a:t>Monto</a:t>
                      </a:r>
                      <a:r>
                        <a:rPr lang="es-ES_tradnl" sz="1800" baseline="0" dirty="0" smtClean="0"/>
                        <a:t> el cual se ha desviado la finalización del proyecto considerando el BAC y el EAC. </a:t>
                      </a:r>
                      <a:endParaRPr lang="en-US" sz="1800" dirty="0"/>
                    </a:p>
                  </a:txBody>
                  <a:tcPr marL="91449" marR="91449" marT="45725" marB="45725"/>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46075" y="1343025"/>
            <a:ext cx="8329613" cy="461665"/>
          </a:xfrm>
          <a:prstGeom prst="rect">
            <a:avLst/>
          </a:prstGeom>
        </p:spPr>
        <p:txBody>
          <a:bodyPr>
            <a:spAutoFit/>
          </a:bodyPr>
          <a:lstStyle/>
          <a:p>
            <a:pPr algn="just">
              <a:defRPr/>
            </a:pPr>
            <a:r>
              <a:rPr lang="es-CR" sz="2400" b="1" dirty="0" smtClean="0"/>
              <a:t>Ley de Rendimientos Decrecientes</a:t>
            </a:r>
            <a:endParaRPr lang="es-CR" sz="2800" b="1" dirty="0">
              <a:latin typeface="+mj-lt"/>
              <a:ea typeface="+mj-ea"/>
              <a:cs typeface="+mj-cs"/>
            </a:endParaRPr>
          </a:p>
        </p:txBody>
      </p:sp>
      <p:sp>
        <p:nvSpPr>
          <p:cNvPr id="2" name="1 Rectángulo"/>
          <p:cNvSpPr/>
          <p:nvPr/>
        </p:nvSpPr>
        <p:spPr>
          <a:xfrm>
            <a:off x="295275" y="2065338"/>
            <a:ext cx="8453438" cy="1938992"/>
          </a:xfrm>
          <a:prstGeom prst="rect">
            <a:avLst/>
          </a:prstGeom>
        </p:spPr>
        <p:txBody>
          <a:bodyPr>
            <a:spAutoFit/>
          </a:bodyPr>
          <a:lstStyle/>
          <a:p>
            <a:pPr algn="just"/>
            <a:r>
              <a:rPr lang="es-CR" sz="2400" dirty="0" smtClean="0">
                <a:latin typeface="+mn-lt"/>
              </a:rPr>
              <a:t>Al </a:t>
            </a:r>
            <a:r>
              <a:rPr lang="es-CR" sz="2400" dirty="0">
                <a:latin typeface="+mn-lt"/>
              </a:rPr>
              <a:t>incrementar la utilización de recursos, la producción crece a tasa decreciente. Por ejemplo, en un proyecto de ensamble de bicicletas, al duplicar el personal de planta de 5 a 10, la producción de bicicletas crece de 100 a 140. En la zona de rendimientos decrecientes, los costos crecen a tasa creciente. </a:t>
            </a:r>
          </a:p>
        </p:txBody>
      </p:sp>
    </p:spTree>
    <p:extLst>
      <p:ext uri="{BB962C8B-B14F-4D97-AF65-F5344CB8AC3E}">
        <p14:creationId xmlns:p14="http://schemas.microsoft.com/office/powerpoint/2010/main" val="17587363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Listado abajo están los costos para cada una de las fases del ciclo de vida del desarrollo de un nuevo sistema constructivo. Si la empresa reserva un 20% como una contingencia al costo del proyecto, ¿cuál es el total del costo estimado del ciclo de vida del producto?</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pic>
        <p:nvPicPr>
          <p:cNvPr id="150532" name="Picture 1"/>
          <p:cNvPicPr>
            <a:picLocks noChangeAspect="1" noChangeArrowheads="1"/>
          </p:cNvPicPr>
          <p:nvPr/>
        </p:nvPicPr>
        <p:blipFill>
          <a:blip r:embed="rId3">
            <a:extLst>
              <a:ext uri="{28A0092B-C50C-407E-A947-70E740481C1C}">
                <a14:useLocalDpi xmlns:a14="http://schemas.microsoft.com/office/drawing/2010/main" val="0"/>
              </a:ext>
            </a:extLst>
          </a:blip>
          <a:srcRect l="43159" t="32443" r="29138" b="52888"/>
          <a:stretch>
            <a:fillRect/>
          </a:stretch>
        </p:blipFill>
        <p:spPr bwMode="auto">
          <a:xfrm>
            <a:off x="1187624" y="3570261"/>
            <a:ext cx="7154760" cy="2159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1931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0532"/>
                                        </p:tgtEl>
                                        <p:attrNameLst>
                                          <p:attrName>style.visibility</p:attrName>
                                        </p:attrNameLst>
                                      </p:cBhvr>
                                      <p:to>
                                        <p:strVal val="visible"/>
                                      </p:to>
                                    </p:set>
                                    <p:animEffect transition="in" filter="fade">
                                      <p:cBhvr>
                                        <p:cTn id="14" dur="1000"/>
                                        <p:tgtEl>
                                          <p:spTgt spid="150532"/>
                                        </p:tgtEl>
                                      </p:cBhvr>
                                    </p:animEffect>
                                    <p:anim calcmode="lin" valueType="num">
                                      <p:cBhvr>
                                        <p:cTn id="15" dur="1000" fill="hold"/>
                                        <p:tgtEl>
                                          <p:spTgt spid="150532"/>
                                        </p:tgtEl>
                                        <p:attrNameLst>
                                          <p:attrName>ppt_x</p:attrName>
                                        </p:attrNameLst>
                                      </p:cBhvr>
                                      <p:tavLst>
                                        <p:tav tm="0">
                                          <p:val>
                                            <p:strVal val="#ppt_x"/>
                                          </p:val>
                                        </p:tav>
                                        <p:tav tm="100000">
                                          <p:val>
                                            <p:strVal val="#ppt_x"/>
                                          </p:val>
                                        </p:tav>
                                      </p:tavLst>
                                    </p:anim>
                                    <p:anim calcmode="lin" valueType="num">
                                      <p:cBhvr>
                                        <p:cTn id="16" dur="1000" fill="hold"/>
                                        <p:tgtEl>
                                          <p:spTgt spid="1505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457200" algn="just">
              <a:spcBef>
                <a:spcPct val="0"/>
              </a:spcBef>
              <a:buFont typeface="+mj-lt"/>
              <a:buAutoNum type="alphaUcPeriod"/>
            </a:pPr>
            <a:r>
              <a:rPr lang="es-CR" altLang="es-CR" sz="2400" dirty="0"/>
              <a:t>$1.930.000.</a:t>
            </a:r>
          </a:p>
          <a:p>
            <a:pPr marL="457200" indent="-457200" algn="just">
              <a:spcBef>
                <a:spcPct val="0"/>
              </a:spcBef>
              <a:buFont typeface="+mj-lt"/>
              <a:buAutoNum type="alphaUcPeriod"/>
            </a:pPr>
            <a:r>
              <a:rPr lang="es-CR" altLang="es-CR" sz="2400" dirty="0"/>
              <a:t>$2.190.000.</a:t>
            </a:r>
          </a:p>
          <a:p>
            <a:pPr marL="457200" indent="-457200" algn="just">
              <a:spcBef>
                <a:spcPct val="0"/>
              </a:spcBef>
              <a:buFont typeface="+mj-lt"/>
              <a:buAutoNum type="alphaUcPeriod"/>
            </a:pPr>
            <a:r>
              <a:rPr lang="es-CR" altLang="es-CR" sz="2400" dirty="0"/>
              <a:t>$1.956.000.</a:t>
            </a:r>
          </a:p>
          <a:p>
            <a:pPr marL="457200" indent="-457200" algn="just">
              <a:spcBef>
                <a:spcPct val="0"/>
              </a:spcBef>
              <a:buFont typeface="+mj-lt"/>
              <a:buAutoNum type="alphaUcPeriod"/>
            </a:pPr>
            <a:r>
              <a:rPr lang="es-CR" altLang="es-CR" sz="2400" dirty="0"/>
              <a:t>$2.100.000.</a:t>
            </a:r>
          </a:p>
          <a:p>
            <a:pPr algn="just">
              <a:spcBef>
                <a:spcPct val="0"/>
              </a:spcBef>
              <a:buFontTx/>
              <a:buNone/>
            </a:pPr>
            <a:endParaRPr lang="es-CR" altLang="es-CR" sz="2400" b="1" dirty="0" smtClean="0"/>
          </a:p>
          <a:p>
            <a:pPr algn="just">
              <a:spcBef>
                <a:spcPct val="0"/>
              </a:spcBef>
              <a:buFontTx/>
              <a:buNone/>
            </a:pPr>
            <a:r>
              <a:rPr lang="es-CR" altLang="es-CR" sz="2400" b="1" dirty="0" smtClean="0"/>
              <a:t>Retroalimentación</a:t>
            </a:r>
            <a:r>
              <a:rPr lang="es-CR" altLang="es-CR" sz="2400" b="1" dirty="0"/>
              <a:t>:</a:t>
            </a:r>
            <a:r>
              <a:rPr lang="es-CR" altLang="es-CR" sz="2400" dirty="0"/>
              <a:t> El costo del ciclo de vida del producto es igual a la sumatoria de los costos de las etapas del producto y del proyecto,  más el costo de la reserva de contingencias. Entonces, el costo del ciclo de vida del producto es: $100.000 + $1.300.000 + 0,20 * $1.300.000 + $500.000 + $30.000 = $2.190.000.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99402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mph" presetSubtype="0" nodeType="clickEffect">
                                  <p:stCondLst>
                                    <p:cond delay="0"/>
                                  </p:stCondLst>
                                  <p:iterate type="lt">
                                    <p:tmAbs val="25"/>
                                  </p:iterate>
                                  <p:childTnLst>
                                    <p:set>
                                      <p:cBhvr override="childStyle">
                                        <p:cTn id="41"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a:t>Listado abajo están los costos para cada una de las fases del ciclo de vida del desarrollo de un nuevo sistema de generación energética a partir de paneles solares. Si la empresa reserva un 10% como una contingencia al costo del proyecto, ¿cuál es el total del costo estimado del ciclo de vida del proyecto?</a:t>
            </a:r>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p:txBody>
      </p:sp>
      <p:pic>
        <p:nvPicPr>
          <p:cNvPr id="152580" name="Picture 1"/>
          <p:cNvPicPr>
            <a:picLocks noChangeAspect="1" noChangeArrowheads="1"/>
          </p:cNvPicPr>
          <p:nvPr/>
        </p:nvPicPr>
        <p:blipFill>
          <a:blip r:embed="rId3">
            <a:extLst>
              <a:ext uri="{28A0092B-C50C-407E-A947-70E740481C1C}">
                <a14:useLocalDpi xmlns:a14="http://schemas.microsoft.com/office/drawing/2010/main" val="0"/>
              </a:ext>
            </a:extLst>
          </a:blip>
          <a:srcRect l="42999" t="20148" r="29166" b="65186"/>
          <a:stretch>
            <a:fillRect/>
          </a:stretch>
        </p:blipFill>
        <p:spPr bwMode="auto">
          <a:xfrm>
            <a:off x="1116013" y="3500438"/>
            <a:ext cx="7392987" cy="219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0237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2580"/>
                                        </p:tgtEl>
                                        <p:attrNameLst>
                                          <p:attrName>style.visibility</p:attrName>
                                        </p:attrNameLst>
                                      </p:cBhvr>
                                      <p:to>
                                        <p:strVal val="visible"/>
                                      </p:to>
                                    </p:set>
                                    <p:animEffect transition="in" filter="fade">
                                      <p:cBhvr>
                                        <p:cTn id="14" dur="1000"/>
                                        <p:tgtEl>
                                          <p:spTgt spid="152580"/>
                                        </p:tgtEl>
                                      </p:cBhvr>
                                    </p:animEffect>
                                    <p:anim calcmode="lin" valueType="num">
                                      <p:cBhvr>
                                        <p:cTn id="15" dur="1000" fill="hold"/>
                                        <p:tgtEl>
                                          <p:spTgt spid="152580"/>
                                        </p:tgtEl>
                                        <p:attrNameLst>
                                          <p:attrName>ppt_x</p:attrName>
                                        </p:attrNameLst>
                                      </p:cBhvr>
                                      <p:tavLst>
                                        <p:tav tm="0">
                                          <p:val>
                                            <p:strVal val="#ppt_x"/>
                                          </p:val>
                                        </p:tav>
                                        <p:tav tm="100000">
                                          <p:val>
                                            <p:strVal val="#ppt_x"/>
                                          </p:val>
                                        </p:tav>
                                      </p:tavLst>
                                    </p:anim>
                                    <p:anim calcmode="lin" valueType="num">
                                      <p:cBhvr>
                                        <p:cTn id="16" dur="1000" fill="hold"/>
                                        <p:tgtEl>
                                          <p:spTgt spid="152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457200" algn="just">
              <a:spcBef>
                <a:spcPct val="0"/>
              </a:spcBef>
              <a:buFont typeface="+mj-lt"/>
              <a:buAutoNum type="alphaUcPeriod"/>
            </a:pPr>
            <a:r>
              <a:rPr lang="es-CR" altLang="es-CR" sz="2400" dirty="0"/>
              <a:t>$1.210.000.</a:t>
            </a:r>
          </a:p>
          <a:p>
            <a:pPr marL="457200" indent="-457200" algn="just">
              <a:spcBef>
                <a:spcPct val="0"/>
              </a:spcBef>
              <a:buFont typeface="+mj-lt"/>
              <a:buAutoNum type="alphaUcPeriod"/>
            </a:pPr>
            <a:r>
              <a:rPr lang="es-CR" altLang="es-CR" sz="2400" dirty="0"/>
              <a:t>$1.100.000.</a:t>
            </a:r>
          </a:p>
          <a:p>
            <a:pPr marL="457200" indent="-457200" algn="just">
              <a:spcBef>
                <a:spcPct val="0"/>
              </a:spcBef>
              <a:buFont typeface="+mj-lt"/>
              <a:buAutoNum type="alphaUcPeriod"/>
            </a:pPr>
            <a:r>
              <a:rPr lang="es-CR" altLang="es-CR" sz="2400" dirty="0"/>
              <a:t>$1.310.000.</a:t>
            </a:r>
          </a:p>
          <a:p>
            <a:pPr marL="457200" indent="-457200" algn="just">
              <a:spcBef>
                <a:spcPct val="0"/>
              </a:spcBef>
              <a:buFont typeface="+mj-lt"/>
              <a:buAutoNum type="alphaUcPeriod"/>
            </a:pPr>
            <a:r>
              <a:rPr lang="es-CR" altLang="es-CR" sz="2400" dirty="0"/>
              <a:t>$1.000.000.</a:t>
            </a:r>
          </a:p>
          <a:p>
            <a:pPr algn="just">
              <a:spcBef>
                <a:spcPct val="0"/>
              </a:spcBef>
              <a:buFontTx/>
              <a:buNone/>
            </a:pPr>
            <a:endParaRPr lang="es-CR" altLang="es-CR" sz="2400" b="1" dirty="0" smtClean="0"/>
          </a:p>
          <a:p>
            <a:pPr algn="just">
              <a:spcBef>
                <a:spcPct val="0"/>
              </a:spcBef>
              <a:buFontTx/>
              <a:buNone/>
            </a:pPr>
            <a:r>
              <a:rPr lang="es-CR" altLang="es-CR" sz="2400" b="1" dirty="0" smtClean="0"/>
              <a:t>Retroalimentación</a:t>
            </a:r>
            <a:r>
              <a:rPr lang="es-CR" altLang="es-CR" sz="2400" b="1" dirty="0"/>
              <a:t>:</a:t>
            </a:r>
            <a:r>
              <a:rPr lang="es-CR" altLang="es-CR" sz="2400" dirty="0"/>
              <a:t> El costo del ciclo de vida del proyecto es igual a la sumatoria de los costos de las etapas del proyecto, más el costo de la reserva de contingencias. Entonces, el costo del ciclo de vida del proyecto es: $1.000.000 + 0,1 * $1.000.000 = $1.100.000.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003988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mph" presetSubtype="0" nodeType="clickEffect">
                                  <p:stCondLst>
                                    <p:cond delay="0"/>
                                  </p:stCondLst>
                                  <p:iterate type="lt">
                                    <p:tmAbs val="25"/>
                                  </p:iterate>
                                  <p:childTnLst>
                                    <p:set>
                                      <p:cBhvr override="childStyle">
                                        <p:cTn id="41"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¿Cuál de las siguientes DEFINICIONES representa el valor estimado del trabajo realmente realizado?</a:t>
            </a:r>
          </a:p>
          <a:p>
            <a:pPr marL="457200" indent="-457200" algn="just">
              <a:spcBef>
                <a:spcPct val="0"/>
              </a:spcBef>
              <a:buFont typeface="+mj-lt"/>
              <a:buAutoNum type="alphaUcPeriod"/>
            </a:pPr>
            <a:r>
              <a:rPr lang="es-CR" altLang="es-CR" sz="2400" dirty="0"/>
              <a:t>El valor ganado (EV).</a:t>
            </a:r>
          </a:p>
          <a:p>
            <a:pPr marL="457200" indent="-457200" algn="just">
              <a:spcBef>
                <a:spcPct val="0"/>
              </a:spcBef>
              <a:buFont typeface="+mj-lt"/>
              <a:buAutoNum type="alphaUcPeriod"/>
            </a:pPr>
            <a:r>
              <a:rPr lang="es-CR" altLang="es-CR" sz="2400" dirty="0"/>
              <a:t>El valor planificado (PV).</a:t>
            </a:r>
          </a:p>
          <a:p>
            <a:pPr marL="457200" indent="-457200" algn="just">
              <a:spcBef>
                <a:spcPct val="0"/>
              </a:spcBef>
              <a:buFont typeface="+mj-lt"/>
              <a:buAutoNum type="alphaUcPeriod"/>
            </a:pPr>
            <a:r>
              <a:rPr lang="es-CR" altLang="es-CR" sz="2400" dirty="0"/>
              <a:t>El costo real (AC).</a:t>
            </a:r>
          </a:p>
          <a:p>
            <a:pPr marL="457200" indent="-457200" algn="just">
              <a:spcBef>
                <a:spcPct val="0"/>
              </a:spcBef>
              <a:buFont typeface="+mj-lt"/>
              <a:buAutoNum type="alphaUcPeriod"/>
            </a:pPr>
            <a:r>
              <a:rPr lang="es-CR" altLang="es-CR" sz="2400" dirty="0"/>
              <a:t>La variación del costo (CV).</a:t>
            </a:r>
          </a:p>
          <a:p>
            <a:pPr algn="just">
              <a:spcBef>
                <a:spcPct val="0"/>
              </a:spcBef>
              <a:buFontTx/>
              <a:buNone/>
            </a:pPr>
            <a:endParaRPr lang="es-ES" altLang="es-CR" sz="2400" b="1" dirty="0" smtClean="0"/>
          </a:p>
          <a:p>
            <a:pPr algn="just">
              <a:spcBef>
                <a:spcPct val="0"/>
              </a:spcBef>
              <a:buFontTx/>
              <a:buNone/>
            </a:pPr>
            <a:r>
              <a:rPr lang="es-ES" altLang="es-CR" sz="2400" b="1" dirty="0" smtClean="0"/>
              <a:t>Retroalimentación</a:t>
            </a:r>
            <a:r>
              <a:rPr lang="es-ES" altLang="es-CR" sz="2400" b="1" dirty="0"/>
              <a:t>: </a:t>
            </a:r>
            <a:r>
              <a:rPr lang="es-ES" altLang="es-CR" sz="2400" dirty="0"/>
              <a:t>La definición corresponde con el valor ganado.</a:t>
            </a: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4161682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692696"/>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Se está dirigiendo un proyecto para construir un nuevo sitio web para un cliente. En este momento, el SPI para el proyecto ha sido determinado en 0,4. Si el PV es de $1.000 y el AC es de $500, ¿cuál es el CPI del proyecto?</a:t>
            </a:r>
          </a:p>
          <a:p>
            <a:pPr marL="457200" indent="-457200" algn="just">
              <a:spcBef>
                <a:spcPct val="0"/>
              </a:spcBef>
              <a:buFont typeface="+mj-lt"/>
              <a:buAutoNum type="alphaUcPeriod"/>
            </a:pPr>
            <a:r>
              <a:rPr lang="es-CR" altLang="es-CR" sz="2200" dirty="0"/>
              <a:t>0,4.</a:t>
            </a:r>
          </a:p>
          <a:p>
            <a:pPr marL="457200" indent="-457200" algn="just">
              <a:spcBef>
                <a:spcPct val="0"/>
              </a:spcBef>
              <a:buFont typeface="+mj-lt"/>
              <a:buAutoNum type="alphaUcPeriod"/>
            </a:pPr>
            <a:r>
              <a:rPr lang="es-CR" altLang="es-CR" sz="2200" dirty="0"/>
              <a:t>0,5.</a:t>
            </a:r>
          </a:p>
          <a:p>
            <a:pPr marL="457200" indent="-457200" algn="just">
              <a:spcBef>
                <a:spcPct val="0"/>
              </a:spcBef>
              <a:buFont typeface="+mj-lt"/>
              <a:buAutoNum type="alphaUcPeriod"/>
            </a:pPr>
            <a:r>
              <a:rPr lang="es-CR" altLang="es-CR" sz="2200" dirty="0"/>
              <a:t>0,8.</a:t>
            </a:r>
          </a:p>
          <a:p>
            <a:pPr marL="457200" indent="-457200" algn="just">
              <a:spcBef>
                <a:spcPct val="0"/>
              </a:spcBef>
              <a:buFont typeface="+mj-lt"/>
              <a:buAutoNum type="alphaUcPeriod"/>
            </a:pPr>
            <a:r>
              <a:rPr lang="es-CR" altLang="es-CR" sz="2200" dirty="0"/>
              <a:t>1</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CR" altLang="es-CR" sz="2200" b="1" dirty="0"/>
              <a:t>Retroalimentación:</a:t>
            </a:r>
            <a:r>
              <a:rPr lang="es-CR" altLang="es-CR" sz="2200" dirty="0"/>
              <a:t> SPI = EV/PV = 0,4 y PV = $1.000. Entonces, EV/$1.000 = 0,4. EV=$400. CPI = EV/AC, si AC = $500. Entonces, CPI = $400/$500 = 0,8. Es decir, por cada dólar invertido, estamos obteniendo de vuelta $0,8, por ende el proyecto está costando más de lo planeado.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0148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Una forma simple y rápida para calcular la estimación hasta la conclusión (EAC) del proyecto, sería tomar el presupuesto hasta la conclusión (BAC) y luego DIVIDIRLO por:</a:t>
            </a:r>
          </a:p>
          <a:p>
            <a:pPr marL="457200" indent="-457200" algn="just">
              <a:spcBef>
                <a:spcPct val="0"/>
              </a:spcBef>
              <a:buFont typeface="+mj-lt"/>
              <a:buAutoNum type="alphaUcPeriod"/>
            </a:pPr>
            <a:r>
              <a:rPr lang="en-US" altLang="es-CR" sz="2400" dirty="0" err="1"/>
              <a:t>Variación</a:t>
            </a:r>
            <a:r>
              <a:rPr lang="en-US" altLang="es-CR" sz="2400" dirty="0"/>
              <a:t> del </a:t>
            </a:r>
            <a:r>
              <a:rPr lang="en-US" altLang="es-CR" sz="2400" dirty="0" err="1"/>
              <a:t>costo</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Índice</a:t>
            </a:r>
            <a:r>
              <a:rPr lang="en-US" altLang="es-CR" sz="2400" dirty="0"/>
              <a:t> de </a:t>
            </a:r>
            <a:r>
              <a:rPr lang="en-US" altLang="es-CR" sz="2400" dirty="0" err="1"/>
              <a:t>desempeño</a:t>
            </a:r>
            <a:r>
              <a:rPr lang="en-US" altLang="es-CR" sz="2400" dirty="0"/>
              <a:t> del </a:t>
            </a:r>
            <a:r>
              <a:rPr lang="en-US" altLang="es-CR" sz="2400" dirty="0" err="1"/>
              <a:t>costo</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Índice</a:t>
            </a:r>
            <a:r>
              <a:rPr lang="en-US" altLang="es-CR" sz="2400" dirty="0"/>
              <a:t> de </a:t>
            </a:r>
            <a:r>
              <a:rPr lang="en-US" altLang="es-CR" sz="2400" dirty="0" err="1"/>
              <a:t>desempeño</a:t>
            </a:r>
            <a:r>
              <a:rPr lang="en-US" altLang="es-CR" sz="2400" dirty="0"/>
              <a:t> del </a:t>
            </a:r>
            <a:r>
              <a:rPr lang="en-US" altLang="es-CR" sz="2400" dirty="0" err="1"/>
              <a:t>trabajo</a:t>
            </a:r>
            <a:r>
              <a:rPr lang="en-US" altLang="es-CR" sz="2400" dirty="0"/>
              <a:t> </a:t>
            </a:r>
            <a:r>
              <a:rPr lang="en-US" altLang="es-CR" sz="2400" dirty="0" err="1"/>
              <a:t>por</a:t>
            </a:r>
            <a:r>
              <a:rPr lang="en-US" altLang="es-CR" sz="2400" dirty="0"/>
              <a:t> </a:t>
            </a:r>
            <a:r>
              <a:rPr lang="en-US" altLang="es-CR" sz="2400" dirty="0" err="1"/>
              <a:t>completar</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Índice</a:t>
            </a:r>
            <a:r>
              <a:rPr lang="en-US" altLang="es-CR" sz="2400" dirty="0"/>
              <a:t> de </a:t>
            </a:r>
            <a:r>
              <a:rPr lang="en-US" altLang="es-CR" sz="2400" dirty="0" err="1"/>
              <a:t>desempeño</a:t>
            </a:r>
            <a:r>
              <a:rPr lang="en-US" altLang="es-CR" sz="2400" dirty="0"/>
              <a:t> del </a:t>
            </a:r>
            <a:r>
              <a:rPr lang="en-US" altLang="es-CR" sz="2400" dirty="0" err="1"/>
              <a:t>cronograma</a:t>
            </a:r>
            <a:r>
              <a:rPr lang="en-US"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n-US" altLang="es-CR" sz="2400" dirty="0"/>
              <a:t> EAC = BAC / CPI.</a:t>
            </a: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577649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Si la variación del costo CV es $2.000, el valor ganado EV es $4.000, y el presupuesto hasta la conclusión BAC es $8.000, ¿cuál será el valor del Índice de Desempeño del Trabajo por Completar TCPI, según BAC?</a:t>
            </a:r>
          </a:p>
          <a:p>
            <a:pPr marL="457200" indent="-457200" algn="just">
              <a:spcBef>
                <a:spcPct val="0"/>
              </a:spcBef>
              <a:buFont typeface="+mj-lt"/>
              <a:buAutoNum type="alphaUcPeriod"/>
            </a:pPr>
            <a:r>
              <a:rPr lang="es-CR" altLang="es-CR" sz="2000" dirty="0"/>
              <a:t>1,50.</a:t>
            </a:r>
          </a:p>
          <a:p>
            <a:pPr marL="457200" indent="-457200" algn="just">
              <a:spcBef>
                <a:spcPct val="0"/>
              </a:spcBef>
              <a:buFont typeface="+mj-lt"/>
              <a:buAutoNum type="alphaUcPeriod"/>
            </a:pPr>
            <a:r>
              <a:rPr lang="es-CR" altLang="es-CR" sz="2000" dirty="0"/>
              <a:t>0,333.</a:t>
            </a:r>
          </a:p>
          <a:p>
            <a:pPr marL="457200" indent="-457200" algn="just">
              <a:spcBef>
                <a:spcPct val="0"/>
              </a:spcBef>
              <a:buFont typeface="+mj-lt"/>
              <a:buAutoNum type="alphaUcPeriod"/>
            </a:pPr>
            <a:r>
              <a:rPr lang="es-CR" altLang="es-CR" sz="2000" dirty="0"/>
              <a:t>1,00</a:t>
            </a:r>
          </a:p>
          <a:p>
            <a:pPr marL="457200" indent="-457200" algn="just">
              <a:spcBef>
                <a:spcPct val="0"/>
              </a:spcBef>
              <a:buFont typeface="+mj-lt"/>
              <a:buAutoNum type="alphaUcPeriod"/>
            </a:pPr>
            <a:r>
              <a:rPr lang="es-CR" altLang="es-CR" sz="2000" dirty="0"/>
              <a:t>0,666</a:t>
            </a:r>
            <a:r>
              <a:rPr lang="es-CR" altLang="es-CR" sz="2000" dirty="0" smtClean="0"/>
              <a:t>.</a:t>
            </a:r>
          </a:p>
          <a:p>
            <a:pPr marL="457200" indent="-457200" algn="just">
              <a:spcBef>
                <a:spcPct val="0"/>
              </a:spcBef>
              <a:buFont typeface="+mj-lt"/>
              <a:buAutoNum type="alphaUcPeriod"/>
            </a:pPr>
            <a:endParaRPr lang="es-CR" altLang="es-CR" sz="2000" dirty="0"/>
          </a:p>
          <a:p>
            <a:pPr algn="just">
              <a:spcBef>
                <a:spcPct val="0"/>
              </a:spcBef>
              <a:buFontTx/>
              <a:buNone/>
            </a:pPr>
            <a:r>
              <a:rPr lang="es-CR" altLang="es-CR" sz="2000" b="1" dirty="0"/>
              <a:t>Retroalimentación: </a:t>
            </a:r>
            <a:r>
              <a:rPr lang="es-CR" altLang="es-CR" sz="2000" dirty="0"/>
              <a:t>CV = EV – AC. CV = $2.000, EV = $4.000, BAC = $8.000. AC = EV – CV = $4.000 – $2.000 = $2.000. TCPI = (BAC – EV) / (BAC – AC) = ($8.000 – $4.000) / ($8.000 – $2.000) = 0,666. Es decir, para mantenernos dentro del presupuesto planeado, el trabajo por realizar debe tener al menos un índice del desempeño del costo de 0,666, lo que a su vez significa, que por cada dólar que vayamos a invertir vamos a necesitar que obtengamos de vuelta $</a:t>
            </a:r>
            <a:r>
              <a:rPr lang="es-CR" altLang="es-CR" sz="2000" dirty="0" smtClean="0"/>
              <a:t>0,666.</a:t>
            </a:r>
            <a:endParaRPr lang="es-CR" altLang="es-CR" sz="20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4275994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76470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Si el valor ganado EV es $4.000, el costo real es AC $4.000, la variación a la conclusión VAC es –$2.000  y el presupuesto hasta la conclusión BAC es $8.000, ¿cuál será el valor del Índice de Desempeño del Trabajo por Completar TCPI, según EAC?</a:t>
            </a:r>
          </a:p>
          <a:p>
            <a:pPr marL="457200" indent="-457200" algn="just">
              <a:spcBef>
                <a:spcPct val="0"/>
              </a:spcBef>
              <a:buFont typeface="+mj-lt"/>
              <a:buAutoNum type="alphaUcPeriod"/>
            </a:pPr>
            <a:r>
              <a:rPr lang="es-CR" altLang="es-CR" sz="2000" dirty="0"/>
              <a:t>1,50.</a:t>
            </a:r>
          </a:p>
          <a:p>
            <a:pPr marL="457200" indent="-457200" algn="just">
              <a:spcBef>
                <a:spcPct val="0"/>
              </a:spcBef>
              <a:buFont typeface="+mj-lt"/>
              <a:buAutoNum type="alphaUcPeriod"/>
            </a:pPr>
            <a:r>
              <a:rPr lang="es-CR" altLang="es-CR" sz="2000" dirty="0"/>
              <a:t>0,333.</a:t>
            </a:r>
          </a:p>
          <a:p>
            <a:pPr marL="457200" indent="-457200" algn="just">
              <a:spcBef>
                <a:spcPct val="0"/>
              </a:spcBef>
              <a:buFont typeface="+mj-lt"/>
              <a:buAutoNum type="alphaUcPeriod"/>
            </a:pPr>
            <a:r>
              <a:rPr lang="es-CR" altLang="es-CR" sz="2000" dirty="0"/>
              <a:t>1,00</a:t>
            </a:r>
          </a:p>
          <a:p>
            <a:pPr marL="457200" indent="-457200" algn="just">
              <a:spcBef>
                <a:spcPct val="0"/>
              </a:spcBef>
              <a:buFont typeface="+mj-lt"/>
              <a:buAutoNum type="alphaUcPeriod"/>
            </a:pPr>
            <a:r>
              <a:rPr lang="es-CR" altLang="es-CR" sz="2000" dirty="0"/>
              <a:t>0,666</a:t>
            </a:r>
            <a:r>
              <a:rPr lang="es-CR" altLang="es-CR" sz="2000" dirty="0" smtClean="0"/>
              <a:t>.</a:t>
            </a:r>
          </a:p>
          <a:p>
            <a:pPr marL="457200" indent="-457200" algn="just">
              <a:spcBef>
                <a:spcPct val="0"/>
              </a:spcBef>
              <a:buFont typeface="+mj-lt"/>
              <a:buAutoNum type="alphaUcPeriod"/>
            </a:pPr>
            <a:endParaRPr lang="es-CR" altLang="es-CR" sz="2000" dirty="0"/>
          </a:p>
          <a:p>
            <a:pPr algn="just">
              <a:spcBef>
                <a:spcPct val="0"/>
              </a:spcBef>
              <a:buFontTx/>
              <a:buNone/>
            </a:pPr>
            <a:r>
              <a:rPr lang="es-CR" altLang="es-CR" sz="2000" b="1" dirty="0"/>
              <a:t>Retroalimentación:</a:t>
            </a:r>
            <a:r>
              <a:rPr lang="es-CR" altLang="es-CR" sz="2000" dirty="0"/>
              <a:t> EV = $4.000, AC = $4.000, VAC = –$2.000, BAC = $8.000. </a:t>
            </a:r>
            <a:r>
              <a:rPr lang="en-US" altLang="es-CR" sz="2000" dirty="0"/>
              <a:t>VAC = BAC – EAC, EAC = BAC – VAC = $8.000 – (–$2.000) = $10.000. TCPI = (BAC – EV) / (EAC – AC) = ($8.000 – $4.000) / ($10.000 – $4.000) = 0,666. </a:t>
            </a:r>
            <a:r>
              <a:rPr lang="es-CR" altLang="es-CR" sz="2000" dirty="0"/>
              <a:t>Es decir, para mantenernos dentro del presupuesto planeado, el trabajo por realizar debe tener al menos un índice del desempeño del costo de 0,666, lo que a su vez significa, que por cada dólar que vayamos a invertir vamos a necesitar que obtengamos de vuelta $</a:t>
            </a:r>
            <a:r>
              <a:rPr lang="es-CR" altLang="es-CR" sz="2000" dirty="0" smtClean="0"/>
              <a:t>0,666.</a:t>
            </a:r>
            <a:endParaRPr lang="es-CR" altLang="es-CR" sz="20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719571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0466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Si el valor planificado de un proyecto es $5.000, se estima que se ha avanzado un 60% del valor planificado y el costo real a la fecha es de $4.000, ¿cuál sería la variación del costo CV?</a:t>
            </a:r>
          </a:p>
          <a:p>
            <a:pPr marL="457200" indent="-457200" algn="just">
              <a:spcBef>
                <a:spcPct val="0"/>
              </a:spcBef>
              <a:buFont typeface="+mj-lt"/>
              <a:buAutoNum type="alphaUcPeriod"/>
            </a:pPr>
            <a:r>
              <a:rPr lang="es-CR" altLang="es-CR" sz="2400" dirty="0"/>
              <a:t>$7.000.</a:t>
            </a:r>
          </a:p>
          <a:p>
            <a:pPr marL="457200" indent="-457200" algn="just">
              <a:spcBef>
                <a:spcPct val="0"/>
              </a:spcBef>
              <a:buFont typeface="+mj-lt"/>
              <a:buAutoNum type="alphaUcPeriod"/>
            </a:pPr>
            <a:r>
              <a:rPr lang="es-CR" altLang="es-CR" sz="2400" dirty="0"/>
              <a:t>– $500.</a:t>
            </a:r>
          </a:p>
          <a:p>
            <a:pPr marL="457200" indent="-457200" algn="just">
              <a:spcBef>
                <a:spcPct val="0"/>
              </a:spcBef>
              <a:buFont typeface="+mj-lt"/>
              <a:buAutoNum type="alphaUcPeriod"/>
            </a:pPr>
            <a:r>
              <a:rPr lang="es-CR" altLang="es-CR" sz="2400" dirty="0"/>
              <a:t>$1.500.</a:t>
            </a:r>
          </a:p>
          <a:p>
            <a:pPr marL="457200" indent="-457200" algn="just">
              <a:spcBef>
                <a:spcPct val="0"/>
              </a:spcBef>
              <a:buFont typeface="+mj-lt"/>
              <a:buAutoNum type="alphaUcPeriod"/>
            </a:pPr>
            <a:r>
              <a:rPr lang="es-CR" altLang="es-CR" sz="2400" dirty="0"/>
              <a:t>– $1.000</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VP = $5.000, EV = 60% * PV = $3.000, AC = $4.000. Entonces, CV = EV – AC = $3.000 – $4.000 = – $1.000, es decir, el avance del proyecto está por debajo de lo presupuestado.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202933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79388" y="1744663"/>
            <a:ext cx="4321175" cy="4525962"/>
          </a:xfrm>
        </p:spPr>
        <p:txBody>
          <a:bodyPr>
            <a:normAutofit fontScale="85000" lnSpcReduction="10000"/>
          </a:bodyPr>
          <a:lstStyle/>
          <a:p>
            <a:pPr marL="0" indent="0" algn="just">
              <a:lnSpc>
                <a:spcPct val="80000"/>
              </a:lnSpc>
              <a:buFont typeface="Arial" charset="0"/>
              <a:buNone/>
              <a:defRPr/>
            </a:pPr>
            <a:endParaRPr lang="es-ES" sz="2400" dirty="0"/>
          </a:p>
          <a:p>
            <a:pPr marL="0" indent="0" algn="just">
              <a:lnSpc>
                <a:spcPct val="80000"/>
              </a:lnSpc>
              <a:buFont typeface="Arial" charset="0"/>
              <a:buNone/>
              <a:defRPr/>
            </a:pPr>
            <a:r>
              <a:rPr lang="es-ES" sz="2500" dirty="0"/>
              <a:t>Utiliza la información sobre los recursos (humanos, equipo, materiales, etc.) que se dispone durante los procesos de planificación</a:t>
            </a:r>
            <a:r>
              <a:rPr lang="es-CR" sz="2500" dirty="0"/>
              <a:t>.</a:t>
            </a:r>
          </a:p>
          <a:p>
            <a:pPr marL="0" indent="0" algn="just">
              <a:lnSpc>
                <a:spcPct val="80000"/>
              </a:lnSpc>
              <a:buFont typeface="Arial" charset="0"/>
              <a:buNone/>
              <a:defRPr/>
            </a:pPr>
            <a:endParaRPr lang="es-CR" sz="2500" dirty="0" smtClean="0"/>
          </a:p>
          <a:p>
            <a:pPr marL="0" indent="0" algn="just">
              <a:lnSpc>
                <a:spcPct val="80000"/>
              </a:lnSpc>
              <a:buFont typeface="Arial" charset="0"/>
              <a:buNone/>
              <a:defRPr/>
            </a:pPr>
            <a:r>
              <a:rPr lang="es-CR" sz="2500" dirty="0" smtClean="0"/>
              <a:t>Especifica </a:t>
            </a:r>
            <a:r>
              <a:rPr lang="es-CR" sz="2500" dirty="0"/>
              <a:t>a partir de qué momento y durante qué período de tiempo deberán estar disponibles determinados recursos. </a:t>
            </a:r>
            <a:endParaRPr lang="es-CR" sz="2500" dirty="0" smtClean="0"/>
          </a:p>
          <a:p>
            <a:pPr marL="0" indent="0" algn="just">
              <a:lnSpc>
                <a:spcPct val="80000"/>
              </a:lnSpc>
              <a:buFont typeface="Arial" charset="0"/>
              <a:buNone/>
              <a:defRPr/>
            </a:pPr>
            <a:endParaRPr lang="es-CR" sz="2500" dirty="0"/>
          </a:p>
          <a:p>
            <a:pPr marL="0" indent="0" algn="just">
              <a:lnSpc>
                <a:spcPct val="80000"/>
              </a:lnSpc>
              <a:buFont typeface="Arial" charset="0"/>
              <a:buNone/>
              <a:defRPr/>
            </a:pPr>
            <a:r>
              <a:rPr lang="es-ES" sz="2500" dirty="0"/>
              <a:t>En el caso de los recursos humanos, considera la disponibilidad, las capacidades y las habilidades de los mismos, así como si laboran en lugar de la organización en donde actualmente laborar (ubicación geográfica).</a:t>
            </a:r>
          </a:p>
          <a:p>
            <a:pPr marL="0" indent="0" algn="just">
              <a:lnSpc>
                <a:spcPct val="80000"/>
              </a:lnSpc>
              <a:buFont typeface="Arial" charset="0"/>
              <a:buNone/>
              <a:defRPr/>
            </a:pPr>
            <a:endParaRPr lang="es-ES"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15363" name="Title 1"/>
          <p:cNvSpPr txBox="1">
            <a:spLocks/>
          </p:cNvSpPr>
          <p:nvPr/>
        </p:nvSpPr>
        <p:spPr bwMode="auto">
          <a:xfrm>
            <a:off x="250825" y="622300"/>
            <a:ext cx="698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3500" b="1">
              <a:latin typeface="Calibri" pitchFamily="34" charset="0"/>
            </a:endParaRPr>
          </a:p>
          <a:p>
            <a:pPr eaLnBrk="1" hangingPunct="1"/>
            <a:r>
              <a:rPr lang="en-US" altLang="es-CR" sz="2400" b="1">
                <a:latin typeface="Calibri" pitchFamily="34" charset="0"/>
              </a:rPr>
              <a:t>Calendario de Recursos</a:t>
            </a:r>
          </a:p>
        </p:txBody>
      </p:sp>
      <p:pic>
        <p:nvPicPr>
          <p:cNvPr id="15364" name="Picture 4" descr="figura-7-grafico-de-recurs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1844675"/>
            <a:ext cx="4579937"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a:xfrm>
            <a:off x="5724525" y="1052513"/>
            <a:ext cx="4560888" cy="45259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Font typeface="Arial" pitchFamily="34" charset="0"/>
              <a:buNone/>
              <a:defRPr/>
            </a:pPr>
            <a:endParaRPr lang="es-ES" sz="2400" dirty="0" smtClean="0"/>
          </a:p>
          <a:p>
            <a:pPr marL="0" indent="0" algn="just">
              <a:buFont typeface="Arial" pitchFamily="34" charset="0"/>
              <a:buNone/>
              <a:defRPr/>
            </a:pPr>
            <a:r>
              <a:rPr lang="es-CR" sz="2400" dirty="0" smtClean="0"/>
              <a:t>Vista de Microsoft Project</a:t>
            </a: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692696"/>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Si el presupuestado hasta la conclusión del proyecto es de $100.000, el valor ganado $50.000, el costo real $60.000 y lo que falta para terminar el proyecto es $55.000 (ETC), ¿cuál es el valor de la variación hasta la conclusión VAC?</a:t>
            </a:r>
          </a:p>
          <a:p>
            <a:pPr marL="457200" indent="-457200" algn="just">
              <a:spcBef>
                <a:spcPct val="0"/>
              </a:spcBef>
              <a:buFont typeface="+mj-lt"/>
              <a:buAutoNum type="alphaUcPeriod"/>
            </a:pPr>
            <a:r>
              <a:rPr lang="es-CR" altLang="es-CR" sz="2200" dirty="0"/>
              <a:t>$10.000.</a:t>
            </a:r>
          </a:p>
          <a:p>
            <a:pPr marL="457200" indent="-457200" algn="just">
              <a:spcBef>
                <a:spcPct val="0"/>
              </a:spcBef>
              <a:buFont typeface="+mj-lt"/>
              <a:buAutoNum type="alphaUcPeriod"/>
            </a:pPr>
            <a:r>
              <a:rPr lang="es-CR" altLang="es-CR" sz="2200" dirty="0"/>
              <a:t>$15.000.</a:t>
            </a:r>
          </a:p>
          <a:p>
            <a:pPr marL="457200" indent="-457200" algn="just">
              <a:spcBef>
                <a:spcPct val="0"/>
              </a:spcBef>
              <a:buFont typeface="+mj-lt"/>
              <a:buAutoNum type="alphaUcPeriod"/>
            </a:pPr>
            <a:r>
              <a:rPr lang="es-CR" altLang="es-CR" sz="2200" dirty="0"/>
              <a:t>–$10.000.</a:t>
            </a:r>
          </a:p>
          <a:p>
            <a:pPr marL="457200" indent="-457200" algn="just">
              <a:spcBef>
                <a:spcPct val="0"/>
              </a:spcBef>
              <a:buFont typeface="+mj-lt"/>
              <a:buAutoNum type="alphaUcPeriod"/>
            </a:pPr>
            <a:r>
              <a:rPr lang="es-CR" altLang="es-CR" sz="2200" dirty="0"/>
              <a:t>–$15.000</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CR" altLang="es-CR" sz="2200" b="1" dirty="0"/>
              <a:t>Retroalimentación: </a:t>
            </a:r>
            <a:r>
              <a:rPr lang="es-CR" altLang="es-CR" sz="2200" dirty="0"/>
              <a:t>BAC = $100.000, EV = $50.000, AC = $60.000, ETC = $55.000. ETC = EAC – AC, EAC = ETC + AC = $55.000 + $60.000 = $115.000. Entonces, VAC = BAC –EAC = $100.000 – $115.000 = – $15.000, es decir, el presupuesto del proyecto costará $15.000 adicionalmente a lo planificado.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665834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692696"/>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Si la variación del costo CV es $1.000, el valor ganado EV es $2.000, la variación a la conclusión VAC es $2.000 y el presupuesto hasta la conclusión BAC es $5.000, ¿cuál será el valor del Índice de Desempeño del Trabajo por Completar TCPI, según EAC?</a:t>
            </a:r>
          </a:p>
          <a:p>
            <a:pPr marL="457200" indent="-457200" algn="just">
              <a:spcBef>
                <a:spcPct val="0"/>
              </a:spcBef>
              <a:buFont typeface="+mj-lt"/>
              <a:buAutoNum type="alphaUcPeriod"/>
            </a:pPr>
            <a:r>
              <a:rPr lang="es-CR" altLang="es-CR" sz="2000" dirty="0"/>
              <a:t>1,25.</a:t>
            </a:r>
          </a:p>
          <a:p>
            <a:pPr marL="457200" indent="-457200" algn="just">
              <a:spcBef>
                <a:spcPct val="0"/>
              </a:spcBef>
              <a:buFont typeface="+mj-lt"/>
              <a:buAutoNum type="alphaUcPeriod"/>
            </a:pPr>
            <a:r>
              <a:rPr lang="es-CR" altLang="es-CR" sz="2000" dirty="0"/>
              <a:t>0,50.</a:t>
            </a:r>
          </a:p>
          <a:p>
            <a:pPr marL="457200" indent="-457200" algn="just">
              <a:spcBef>
                <a:spcPct val="0"/>
              </a:spcBef>
              <a:buFont typeface="+mj-lt"/>
              <a:buAutoNum type="alphaUcPeriod"/>
            </a:pPr>
            <a:r>
              <a:rPr lang="es-CR" altLang="es-CR" sz="2000" dirty="0"/>
              <a:t>1,00</a:t>
            </a:r>
          </a:p>
          <a:p>
            <a:pPr marL="457200" indent="-457200" algn="just">
              <a:spcBef>
                <a:spcPct val="0"/>
              </a:spcBef>
              <a:buFont typeface="+mj-lt"/>
              <a:buAutoNum type="alphaUcPeriod"/>
            </a:pPr>
            <a:r>
              <a:rPr lang="es-CR" altLang="es-CR" sz="2000" dirty="0"/>
              <a:t>1,50</a:t>
            </a:r>
            <a:r>
              <a:rPr lang="es-CR" altLang="es-CR" sz="2000" dirty="0" smtClean="0"/>
              <a:t>.</a:t>
            </a:r>
          </a:p>
          <a:p>
            <a:pPr marL="457200" indent="-457200" algn="just">
              <a:spcBef>
                <a:spcPct val="0"/>
              </a:spcBef>
              <a:buFont typeface="+mj-lt"/>
              <a:buAutoNum type="alphaUcPeriod"/>
            </a:pPr>
            <a:endParaRPr lang="es-CR" altLang="es-CR" sz="2000" dirty="0"/>
          </a:p>
          <a:p>
            <a:pPr algn="just">
              <a:spcBef>
                <a:spcPct val="0"/>
              </a:spcBef>
              <a:buFontTx/>
              <a:buNone/>
            </a:pPr>
            <a:r>
              <a:rPr lang="es-CR" altLang="es-CR" sz="2000" b="1" dirty="0"/>
              <a:t>Retroalimentación: </a:t>
            </a:r>
            <a:r>
              <a:rPr lang="es-CR" altLang="es-CR" sz="2000" dirty="0"/>
              <a:t>CV = EV – AC. </a:t>
            </a:r>
            <a:r>
              <a:rPr lang="en-US" altLang="es-CR" sz="2000" dirty="0"/>
              <a:t>CV = $1.000, EV = $2.000, VAC = $2.000, BAC = $5.000. AC = EV – CV = $2.000 – $1.000 = $1.000. VAC = BAC – EAC, EAC = BAC – VAC = $5.000 – $2.000 = $3.000. TCPI = (BAC – EV) / (EAC – AC) = ($5.000 – $2.000) / ($3.000 – $1.000) = 1,50. </a:t>
            </a:r>
            <a:r>
              <a:rPr lang="es-CR" altLang="es-CR" sz="2000" dirty="0"/>
              <a:t>Es decir, para mantenernos dentro del presupuesto planeado, el trabajo por realizar debe tener al menos un índice del desempeño del costo de 1,50, lo que a su vez significa, que por cada dólar que vayamos a invertir vamos a necesitar que obtengamos de vuelta $1,50.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479367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Considere que su CPI se mantendrá hasta el final del proyecto. Si su valor ganado es de $50.000 y el costo real es de $70.000, ¿cuál sería su proyección de EAC tomando en cuenta que el presupuesto hasta la conclusión es de $100.000?</a:t>
            </a:r>
          </a:p>
          <a:p>
            <a:pPr marL="457200" indent="-457200" algn="just">
              <a:spcBef>
                <a:spcPct val="0"/>
              </a:spcBef>
              <a:buFont typeface="+mj-lt"/>
              <a:buAutoNum type="alphaUcPeriod"/>
            </a:pPr>
            <a:r>
              <a:rPr lang="es-CR" altLang="es-CR" sz="2200" dirty="0"/>
              <a:t>$140.056,02.</a:t>
            </a:r>
          </a:p>
          <a:p>
            <a:pPr marL="457200" indent="-457200" algn="just">
              <a:spcBef>
                <a:spcPct val="0"/>
              </a:spcBef>
              <a:buFont typeface="+mj-lt"/>
              <a:buAutoNum type="alphaUcPeriod"/>
            </a:pPr>
            <a:r>
              <a:rPr lang="es-CR" altLang="es-CR" sz="2200" dirty="0"/>
              <a:t>$145.075,56.</a:t>
            </a:r>
          </a:p>
          <a:p>
            <a:pPr marL="457200" indent="-457200" algn="just">
              <a:spcBef>
                <a:spcPct val="0"/>
              </a:spcBef>
              <a:buFont typeface="+mj-lt"/>
              <a:buAutoNum type="alphaUcPeriod"/>
            </a:pPr>
            <a:r>
              <a:rPr lang="es-CR" altLang="es-CR" sz="2200" dirty="0"/>
              <a:t>$140.000,00.</a:t>
            </a:r>
          </a:p>
          <a:p>
            <a:pPr marL="457200" indent="-457200" algn="just">
              <a:spcBef>
                <a:spcPct val="0"/>
              </a:spcBef>
              <a:buFont typeface="+mj-lt"/>
              <a:buAutoNum type="alphaUcPeriod"/>
            </a:pPr>
            <a:r>
              <a:rPr lang="es-CR" altLang="es-CR" sz="2200" dirty="0"/>
              <a:t>$143.345,45</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CR" altLang="es-CR" sz="2200" b="1" dirty="0"/>
              <a:t>Retroalimentación: </a:t>
            </a:r>
            <a:r>
              <a:rPr lang="es-CR" altLang="es-CR" sz="2200" dirty="0"/>
              <a:t>CPI = EV / AC = $50.000 / $70.000 = 0,714. EAC = BAC / CPI = $100.000 / 0,714 = $140.056,02. Es decir, el estimado total para completar el proyecto incluyendo lo que ya se ha erogado se estima será de $140.056,02.</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49724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692696"/>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Considere que su CPI se mantendrá hasta el final del proyecto. Si su valor ganado es de $80.000 y el costo real es de $70.000, ¿cuál sería su proyección de EAC tomando en cuenta que el presupuesto hasta la conclusión es de $150.000?</a:t>
            </a:r>
          </a:p>
          <a:p>
            <a:pPr marL="457200" indent="-457200" algn="just">
              <a:spcBef>
                <a:spcPct val="0"/>
              </a:spcBef>
              <a:buFont typeface="+mj-lt"/>
              <a:buAutoNum type="alphaUcPeriod"/>
            </a:pPr>
            <a:r>
              <a:rPr lang="es-CR" altLang="es-CR" sz="2200" dirty="0"/>
              <a:t>$131.348,51.</a:t>
            </a:r>
          </a:p>
          <a:p>
            <a:pPr marL="457200" indent="-457200" algn="just">
              <a:spcBef>
                <a:spcPct val="0"/>
              </a:spcBef>
              <a:buFont typeface="+mj-lt"/>
              <a:buAutoNum type="alphaUcPeriod"/>
            </a:pPr>
            <a:r>
              <a:rPr lang="es-CR" altLang="es-CR" sz="2200" dirty="0"/>
              <a:t>$135.055,54.</a:t>
            </a:r>
          </a:p>
          <a:p>
            <a:pPr marL="457200" indent="-457200" algn="just">
              <a:spcBef>
                <a:spcPct val="0"/>
              </a:spcBef>
              <a:buFont typeface="+mj-lt"/>
              <a:buAutoNum type="alphaUcPeriod"/>
            </a:pPr>
            <a:r>
              <a:rPr lang="es-CR" altLang="es-CR" sz="2200" dirty="0"/>
              <a:t>$134.234,33.</a:t>
            </a:r>
          </a:p>
          <a:p>
            <a:pPr marL="457200" indent="-457200" algn="just">
              <a:spcBef>
                <a:spcPct val="0"/>
              </a:spcBef>
              <a:buFont typeface="+mj-lt"/>
              <a:buAutoNum type="alphaUcPeriod"/>
            </a:pPr>
            <a:r>
              <a:rPr lang="es-CR" altLang="es-CR" sz="2200" dirty="0"/>
              <a:t>$133.230,88</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CR" altLang="es-CR" sz="2200" b="1" dirty="0"/>
              <a:t>Retroalimentación: </a:t>
            </a:r>
            <a:r>
              <a:rPr lang="es-CR" altLang="es-CR" sz="2200" dirty="0"/>
              <a:t>CPI = EV / AC = $80.000 / $70.000 = 1,142. EAC = BAC / CPI = $150.000 / 1,142 = $131.348,51. Es decir, el estimado total para completar el proyecto incluyendo lo que ya se ha erogado se estima será de $131.348,51.</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027884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Considere que su CPI a la fecha independientemente de si el mismo ha sido favorable o desfavorable, ha cambiado y que además, con este cambio se mantendrá invariable hasta el final del proyecto. Si su valor ganado es de $60.000 y el costo real es de $40.000, ¿cuál sería su proyección de EAC tomando en cuenta que el presupuesto hasta la conclusión es de $130.000?</a:t>
            </a:r>
          </a:p>
          <a:p>
            <a:pPr marL="457200" indent="-457200" algn="just">
              <a:spcBef>
                <a:spcPct val="0"/>
              </a:spcBef>
              <a:buFont typeface="+mj-lt"/>
              <a:buAutoNum type="alphaUcPeriod"/>
            </a:pPr>
            <a:r>
              <a:rPr lang="es-CR" altLang="es-CR" sz="2200" dirty="0"/>
              <a:t>$150.000,00.</a:t>
            </a:r>
          </a:p>
          <a:p>
            <a:pPr marL="457200" indent="-457200" algn="just">
              <a:spcBef>
                <a:spcPct val="0"/>
              </a:spcBef>
              <a:buFont typeface="+mj-lt"/>
              <a:buAutoNum type="alphaUcPeriod"/>
            </a:pPr>
            <a:r>
              <a:rPr lang="es-CR" altLang="es-CR" sz="2200" dirty="0"/>
              <a:t>$130.000,00.</a:t>
            </a:r>
          </a:p>
          <a:p>
            <a:pPr marL="457200" indent="-457200" algn="just">
              <a:spcBef>
                <a:spcPct val="0"/>
              </a:spcBef>
              <a:buFont typeface="+mj-lt"/>
              <a:buAutoNum type="alphaUcPeriod"/>
            </a:pPr>
            <a:r>
              <a:rPr lang="es-CR" altLang="es-CR" sz="2200" dirty="0"/>
              <a:t>$140.000,00.</a:t>
            </a:r>
          </a:p>
          <a:p>
            <a:pPr marL="457200" indent="-457200" algn="just">
              <a:spcBef>
                <a:spcPct val="0"/>
              </a:spcBef>
              <a:buFont typeface="+mj-lt"/>
              <a:buAutoNum type="alphaUcPeriod"/>
            </a:pPr>
            <a:r>
              <a:rPr lang="es-CR" altLang="es-CR" sz="2200" dirty="0"/>
              <a:t>$135.000,00.</a:t>
            </a:r>
          </a:p>
          <a:p>
            <a:pPr algn="just">
              <a:spcBef>
                <a:spcPct val="0"/>
              </a:spcBef>
              <a:buFontTx/>
              <a:buNone/>
            </a:pPr>
            <a:r>
              <a:rPr lang="es-CR" altLang="es-CR" sz="2200" b="1" dirty="0"/>
              <a:t>Retroalimentación: </a:t>
            </a:r>
            <a:r>
              <a:rPr lang="es-CR" altLang="es-CR" sz="2200" dirty="0"/>
              <a:t>EAC = AC + (BAC – EV) = $60.000 + ($130.000 – $40.000) = $150.000. Es decir, el estimado total para completar el proyecto incluyendo lo que ya se ha erogado se estima será de $150.000,00.</a:t>
            </a:r>
          </a:p>
          <a:p>
            <a:pPr algn="just">
              <a:spcBef>
                <a:spcPct val="0"/>
              </a:spcBef>
              <a:buFontTx/>
              <a:buNone/>
            </a:pPr>
            <a:endParaRPr lang="es-CR" altLang="es-CR" sz="2400" dirty="0"/>
          </a:p>
        </p:txBody>
      </p:sp>
    </p:spTree>
    <p:extLst>
      <p:ext uri="{BB962C8B-B14F-4D97-AF65-F5344CB8AC3E}">
        <p14:creationId xmlns:p14="http://schemas.microsoft.com/office/powerpoint/2010/main" val="546649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692696"/>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Considere un CPI de 0,20 y un SPI de 0,40. Si su valor ganado es de $800.000 y el costo real es de $500.000, ¿cuál sería su proyección de EAC tomando en cuenta que el presupuesto hasta la conclusión es de $1.000.000?</a:t>
            </a:r>
          </a:p>
          <a:p>
            <a:pPr marL="457200" indent="-457200" algn="just">
              <a:spcBef>
                <a:spcPct val="0"/>
              </a:spcBef>
              <a:buFont typeface="+mj-lt"/>
              <a:buAutoNum type="alphaUcPeriod"/>
            </a:pPr>
            <a:r>
              <a:rPr lang="es-CR" altLang="es-CR" sz="2400" dirty="0"/>
              <a:t>$1.500.000,00.</a:t>
            </a:r>
          </a:p>
          <a:p>
            <a:pPr marL="457200" indent="-457200" algn="just">
              <a:spcBef>
                <a:spcPct val="0"/>
              </a:spcBef>
              <a:buFont typeface="+mj-lt"/>
              <a:buAutoNum type="alphaUcPeriod"/>
            </a:pPr>
            <a:r>
              <a:rPr lang="es-CR" altLang="es-CR" sz="2400" dirty="0"/>
              <a:t>$1.000.000,00.</a:t>
            </a:r>
          </a:p>
          <a:p>
            <a:pPr marL="457200" indent="-457200" algn="just">
              <a:spcBef>
                <a:spcPct val="0"/>
              </a:spcBef>
              <a:buFont typeface="+mj-lt"/>
              <a:buAutoNum type="alphaUcPeriod"/>
            </a:pPr>
            <a:r>
              <a:rPr lang="es-CR" altLang="es-CR" sz="2400" dirty="0" smtClean="0"/>
              <a:t>$3.000.000,00.</a:t>
            </a:r>
            <a:endParaRPr lang="es-CR" altLang="es-CR" sz="2400" dirty="0"/>
          </a:p>
          <a:p>
            <a:pPr marL="457200" indent="-457200" algn="just">
              <a:spcBef>
                <a:spcPct val="0"/>
              </a:spcBef>
              <a:buFont typeface="+mj-lt"/>
              <a:buAutoNum type="alphaUcPeriod"/>
            </a:pPr>
            <a:r>
              <a:rPr lang="es-CR" altLang="es-CR" sz="2400" dirty="0"/>
              <a:t>$2.5000.000,00</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EAC = AC + [(BAC – EV)/(CPI*SPI)] = $500.000 + [($1.000.000 – $800.000)/(0,20*0,40)] = $3.000.000,00. Es decir, el estimado total para completar el proyecto incluyendo lo que ya se ha erogado se estima será de $3.000.000,00.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734426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Según PERT el costo esperado de una actividad asciende a $45.000. Se sabe que el costo optimista es de $20.000 y el más probable de $40.000. ¿Cuál será el costo PESIMISTA utilizando distribución beta? </a:t>
            </a:r>
          </a:p>
          <a:p>
            <a:pPr marL="457200" indent="-457200" algn="just">
              <a:spcBef>
                <a:spcPct val="0"/>
              </a:spcBef>
              <a:buFont typeface="+mj-lt"/>
              <a:buAutoNum type="alphaUcPeriod"/>
            </a:pPr>
            <a:r>
              <a:rPr lang="es-CR" altLang="es-CR" sz="2400" dirty="0"/>
              <a:t>$60.000.</a:t>
            </a:r>
          </a:p>
          <a:p>
            <a:pPr marL="457200" indent="-457200" algn="just">
              <a:spcBef>
                <a:spcPct val="0"/>
              </a:spcBef>
              <a:buFont typeface="+mj-lt"/>
              <a:buAutoNum type="alphaUcPeriod"/>
            </a:pPr>
            <a:r>
              <a:rPr lang="es-CR" altLang="es-CR" sz="2400" dirty="0"/>
              <a:t>$56.666,67.</a:t>
            </a:r>
          </a:p>
          <a:p>
            <a:pPr marL="457200" indent="-457200" algn="just">
              <a:spcBef>
                <a:spcPct val="0"/>
              </a:spcBef>
              <a:buFont typeface="+mj-lt"/>
              <a:buAutoNum type="alphaUcPeriod"/>
            </a:pPr>
            <a:r>
              <a:rPr lang="es-CR" altLang="es-CR" sz="2400" dirty="0"/>
              <a:t>$75.000.</a:t>
            </a:r>
          </a:p>
          <a:p>
            <a:pPr marL="457200" indent="-457200" algn="just">
              <a:spcBef>
                <a:spcPct val="0"/>
              </a:spcBef>
              <a:buFont typeface="+mj-lt"/>
              <a:buAutoNum type="alphaUcPeriod"/>
            </a:pPr>
            <a:r>
              <a:rPr lang="es-CR" altLang="es-CR" sz="2400" dirty="0"/>
              <a:t>$90.000</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Costo Esperado = [(Costo Optimista + 4 * Costo Más Probable + Costo Pesimista)] / 6= $45.000. [($20.000 + 4*$40.000 + Costo Pesimista)] = $45.000*6. $180.000 + Costo Pesimista = $270.000. Costo Pesimista = $90.000.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585492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Están evaluando diferentes alternativas para acelerar un proyecto: disminuir el alcance, disminuir la calidad, agregar más costos, compresión, ejecución rápida, etc. ¿Qué NO puede ocurrir al aplicar una ejecución rápida en el cronograma?</a:t>
            </a:r>
          </a:p>
          <a:p>
            <a:pPr marL="457200" indent="-457200" algn="just">
              <a:spcBef>
                <a:spcPct val="0"/>
              </a:spcBef>
              <a:buFont typeface="+mj-lt"/>
              <a:buAutoNum type="alphaUcPeriod"/>
            </a:pPr>
            <a:r>
              <a:rPr lang="es-CR" altLang="es-CR" sz="2400" dirty="0"/>
              <a:t>Disminución del plazo.</a:t>
            </a:r>
          </a:p>
          <a:p>
            <a:pPr marL="457200" indent="-457200" algn="just">
              <a:spcBef>
                <a:spcPct val="0"/>
              </a:spcBef>
              <a:buFont typeface="+mj-lt"/>
              <a:buAutoNum type="alphaUcPeriod"/>
            </a:pPr>
            <a:r>
              <a:rPr lang="es-CR" altLang="es-CR" sz="2400" dirty="0"/>
              <a:t>Sólo actividades secuenciales.</a:t>
            </a:r>
          </a:p>
          <a:p>
            <a:pPr marL="457200" indent="-457200" algn="just">
              <a:spcBef>
                <a:spcPct val="0"/>
              </a:spcBef>
              <a:buFont typeface="+mj-lt"/>
              <a:buAutoNum type="alphaUcPeriod"/>
            </a:pPr>
            <a:r>
              <a:rPr lang="es-CR" altLang="es-CR" sz="2400" dirty="0"/>
              <a:t>Aumento del riesgo.</a:t>
            </a:r>
          </a:p>
          <a:p>
            <a:pPr marL="457200" indent="-457200" algn="just">
              <a:spcBef>
                <a:spcPct val="0"/>
              </a:spcBef>
              <a:buFont typeface="+mj-lt"/>
              <a:buAutoNum type="alphaUcPeriod"/>
            </a:pPr>
            <a:r>
              <a:rPr lang="es-CR" altLang="es-CR" sz="2400" dirty="0"/>
              <a:t>Actividades en paralelo o superpuestas</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La ejecución rápida del cronograma generalmente produce disminución del plazo, aumento del riesgo y las actividades en paralelo o superpuestas que sean necesarias. </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829237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¿Qué IMPACTOS tiene sobre el proyecto la ejecución rápida?</a:t>
            </a:r>
          </a:p>
          <a:p>
            <a:pPr marL="457200" indent="-457200" algn="just">
              <a:spcBef>
                <a:spcPct val="0"/>
              </a:spcBef>
              <a:buFont typeface="+mj-lt"/>
              <a:buAutoNum type="alphaUcPeriod"/>
            </a:pPr>
            <a:r>
              <a:rPr lang="es-CR" altLang="es-CR" sz="2400" dirty="0"/>
              <a:t>Ahorra costos.</a:t>
            </a:r>
          </a:p>
          <a:p>
            <a:pPr marL="457200" indent="-457200" algn="just">
              <a:spcBef>
                <a:spcPct val="0"/>
              </a:spcBef>
              <a:buFont typeface="+mj-lt"/>
              <a:buAutoNum type="alphaUcPeriod"/>
            </a:pPr>
            <a:r>
              <a:rPr lang="es-CR" altLang="es-CR" sz="2400" dirty="0"/>
              <a:t>Reduce la satisfacción del cliente.</a:t>
            </a:r>
          </a:p>
          <a:p>
            <a:pPr marL="457200" indent="-457200" algn="just">
              <a:spcBef>
                <a:spcPct val="0"/>
              </a:spcBef>
              <a:buFont typeface="+mj-lt"/>
              <a:buAutoNum type="alphaUcPeriod"/>
            </a:pPr>
            <a:r>
              <a:rPr lang="es-CR" altLang="es-CR" sz="2400" dirty="0"/>
              <a:t>Agrega tiempo.</a:t>
            </a:r>
          </a:p>
          <a:p>
            <a:pPr marL="457200" indent="-457200" algn="just">
              <a:spcBef>
                <a:spcPct val="0"/>
              </a:spcBef>
              <a:buFont typeface="+mj-lt"/>
              <a:buAutoNum type="alphaUcPeriod"/>
            </a:pPr>
            <a:r>
              <a:rPr lang="es-CR" altLang="es-CR" sz="2400" dirty="0"/>
              <a:t>Agrega riesgos</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CR" altLang="es-CR" sz="2400" dirty="0"/>
              <a:t> La ejecución rápida (</a:t>
            </a:r>
            <a:r>
              <a:rPr lang="es-CR" altLang="es-CR" sz="2400" dirty="0" err="1"/>
              <a:t>fast</a:t>
            </a:r>
            <a:r>
              <a:rPr lang="es-CR" altLang="es-CR" sz="2400" dirty="0"/>
              <a:t> tracking) agrega riesgos al proyecto, pero permite acortar la duración, genera costos adicionales e intenta satisfacer al cliente.</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056334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Considere un CPI de 1,50 y un SPI de 1,20. Si su valor ganado es de $400.000 y el costo real es de $222.222,22, ¿cuál sería su proyección de EAC tomando en cuenta que el presupuesto hasta la conclusión es de $900.000?</a:t>
            </a:r>
          </a:p>
          <a:p>
            <a:pPr marL="457200" indent="-457200" algn="just">
              <a:spcBef>
                <a:spcPct val="0"/>
              </a:spcBef>
              <a:buFont typeface="+mj-lt"/>
              <a:buAutoNum type="alphaUcPeriod"/>
            </a:pPr>
            <a:r>
              <a:rPr lang="es-CR" altLang="es-CR" sz="2400" dirty="0"/>
              <a:t>$277.777,00.</a:t>
            </a:r>
          </a:p>
          <a:p>
            <a:pPr marL="457200" indent="-457200" algn="just">
              <a:spcBef>
                <a:spcPct val="0"/>
              </a:spcBef>
              <a:buFont typeface="+mj-lt"/>
              <a:buAutoNum type="alphaUcPeriod"/>
            </a:pPr>
            <a:r>
              <a:rPr lang="es-CR" altLang="es-CR" sz="2400" dirty="0"/>
              <a:t>$250.000,00.</a:t>
            </a:r>
          </a:p>
          <a:p>
            <a:pPr marL="457200" indent="-457200" algn="just">
              <a:spcBef>
                <a:spcPct val="0"/>
              </a:spcBef>
              <a:buFont typeface="+mj-lt"/>
              <a:buAutoNum type="alphaUcPeriod"/>
            </a:pPr>
            <a:r>
              <a:rPr lang="es-CR" altLang="es-CR" sz="2400" dirty="0" smtClean="0"/>
              <a:t>$220.000,00</a:t>
            </a:r>
            <a:r>
              <a:rPr lang="es-CR" altLang="es-CR" sz="2400" dirty="0"/>
              <a:t>.</a:t>
            </a:r>
          </a:p>
          <a:p>
            <a:pPr marL="457200" indent="-457200" algn="just">
              <a:spcBef>
                <a:spcPct val="0"/>
              </a:spcBef>
              <a:buFont typeface="+mj-lt"/>
              <a:buAutoNum type="alphaUcPeriod"/>
            </a:pPr>
            <a:r>
              <a:rPr lang="es-CR" altLang="es-CR" sz="2400" dirty="0"/>
              <a:t>$233.333,33</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EAC = AC + [(BAC – EV)/(CPI*SPI)] = $250.000 + [($900.000 – $400.000)/(1,50*1,20)] = $220.000,00. Es decir, el estimado total para completar el proyecto incluyendo lo que ya se ha erogado se estima será de $220.000,00.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186271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79388" y="1744663"/>
            <a:ext cx="4464050" cy="4525962"/>
          </a:xfrm>
        </p:spPr>
        <p:txBody>
          <a:bodyPr>
            <a:normAutofit/>
          </a:bodyPr>
          <a:lstStyle/>
          <a:p>
            <a:pPr marL="0" indent="0" algn="just">
              <a:lnSpc>
                <a:spcPct val="80000"/>
              </a:lnSpc>
              <a:buFont typeface="Arial" charset="0"/>
              <a:buNone/>
              <a:defRPr/>
            </a:pPr>
            <a:endParaRPr lang="es-ES" sz="2400" dirty="0"/>
          </a:p>
          <a:p>
            <a:pPr marL="0" indent="0" algn="just">
              <a:lnSpc>
                <a:spcPct val="80000"/>
              </a:lnSpc>
              <a:buFont typeface="Arial" charset="0"/>
              <a:buNone/>
              <a:defRPr/>
            </a:pPr>
            <a:r>
              <a:rPr lang="es-ES" sz="2500" dirty="0" smtClean="0"/>
              <a:t>Muchas </a:t>
            </a:r>
            <a:r>
              <a:rPr lang="es-ES" sz="2500" dirty="0"/>
              <a:t>actividades del cronograma tienen varias formas de completarse. Incluye considerar los distintos niveles de capacidad o habilidades de los recursos, diferente tamaño o tipo de máquinas, diferentes herramientas (manuales frente a automatizadas) y la Salida del Proceso Planificar las Adquisiciones llamado Decisiones de Fabricación Propia o Compra.</a:t>
            </a:r>
          </a:p>
          <a:p>
            <a:pPr marL="0" indent="0" algn="just">
              <a:lnSpc>
                <a:spcPct val="80000"/>
              </a:lnSpc>
              <a:buFont typeface="Arial" charset="0"/>
              <a:buNone/>
              <a:defRPr/>
            </a:pPr>
            <a:endParaRPr lang="es-ES"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16387" name="Title 1"/>
          <p:cNvSpPr txBox="1">
            <a:spLocks/>
          </p:cNvSpPr>
          <p:nvPr/>
        </p:nvSpPr>
        <p:spPr bwMode="auto">
          <a:xfrm>
            <a:off x="250825" y="415925"/>
            <a:ext cx="698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Análisis de Alternativas</a:t>
            </a:r>
          </a:p>
        </p:txBody>
      </p:sp>
      <p:pic>
        <p:nvPicPr>
          <p:cNvPr id="16388" name="3 Imagen" descr="800px-Cruce_de_caminos-El_Hierr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9025" y="2133600"/>
            <a:ext cx="40005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36008"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Considere que su CPI a la fecha independientemente de si el mismo ha sido favorable o desfavorable, ha cambiado y que además, con este cambio se mantendrá invariable hasta el final del proyecto. Si su valor ganado es de $40.000 y el costo real es de $40.000, ¿cuál sería su proyección de EAC tomando en cuenta que el presupuesto hasta la conclusión es de $100.000?</a:t>
            </a:r>
          </a:p>
          <a:p>
            <a:pPr marL="457200" indent="-457200" algn="just">
              <a:spcBef>
                <a:spcPct val="0"/>
              </a:spcBef>
              <a:buFont typeface="+mj-lt"/>
              <a:buAutoNum type="alphaUcPeriod"/>
            </a:pPr>
            <a:r>
              <a:rPr lang="es-CR" altLang="es-CR" sz="2200" dirty="0"/>
              <a:t>$100.000,00.</a:t>
            </a:r>
          </a:p>
          <a:p>
            <a:pPr marL="457200" indent="-457200" algn="just">
              <a:spcBef>
                <a:spcPct val="0"/>
              </a:spcBef>
              <a:buFont typeface="+mj-lt"/>
              <a:buAutoNum type="alphaUcPeriod"/>
            </a:pPr>
            <a:r>
              <a:rPr lang="es-CR" altLang="es-CR" sz="2200" dirty="0"/>
              <a:t>$140.000,00.</a:t>
            </a:r>
          </a:p>
          <a:p>
            <a:pPr marL="457200" indent="-457200" algn="just">
              <a:spcBef>
                <a:spcPct val="0"/>
              </a:spcBef>
              <a:buFont typeface="+mj-lt"/>
              <a:buAutoNum type="alphaUcPeriod"/>
            </a:pPr>
            <a:r>
              <a:rPr lang="es-CR" altLang="es-CR" sz="2200" dirty="0"/>
              <a:t>$180.000,00.</a:t>
            </a:r>
          </a:p>
          <a:p>
            <a:pPr marL="457200" indent="-457200" algn="just">
              <a:spcBef>
                <a:spcPct val="0"/>
              </a:spcBef>
              <a:buFont typeface="+mj-lt"/>
              <a:buAutoNum type="alphaUcPeriod"/>
            </a:pPr>
            <a:r>
              <a:rPr lang="es-CR" altLang="es-CR" sz="2200" dirty="0"/>
              <a:t>$60.000,00.</a:t>
            </a:r>
          </a:p>
          <a:p>
            <a:pPr algn="just">
              <a:spcBef>
                <a:spcPct val="0"/>
              </a:spcBef>
              <a:buFontTx/>
              <a:buNone/>
            </a:pPr>
            <a:r>
              <a:rPr lang="es-CR" altLang="es-CR" sz="2200" b="1" dirty="0"/>
              <a:t>Retroalimentación: </a:t>
            </a:r>
            <a:r>
              <a:rPr lang="es-CR" altLang="es-CR" sz="2200" dirty="0"/>
              <a:t>EAC = AC + (BAC – EV) = $40.000 + ($100.000 – $40.000) = $100.000. Es decir, el estimado total para completar el proyecto incluyendo lo que ya se ha erogado se estima será de $100.000,00.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105799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76470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Considere que su CPI se mantendrá hasta el final del proyecto. Si su valor ganado es de $50.000 y el costo real es de $20.000, ¿cuál sería su proyección de EAC tomando en cuenta que el presupuesto hasta la conclusión es de $90.000?</a:t>
            </a:r>
          </a:p>
          <a:p>
            <a:pPr marL="457200" indent="-457200" algn="just">
              <a:spcBef>
                <a:spcPct val="0"/>
              </a:spcBef>
              <a:buFont typeface="+mj-lt"/>
              <a:buAutoNum type="alphaUcPeriod"/>
            </a:pPr>
            <a:r>
              <a:rPr lang="es-CR" altLang="es-CR" sz="2400" dirty="0"/>
              <a:t>$36.000,00.</a:t>
            </a:r>
          </a:p>
          <a:p>
            <a:pPr marL="457200" indent="-457200" algn="just">
              <a:spcBef>
                <a:spcPct val="0"/>
              </a:spcBef>
              <a:buFont typeface="+mj-lt"/>
              <a:buAutoNum type="alphaUcPeriod"/>
            </a:pPr>
            <a:r>
              <a:rPr lang="es-CR" altLang="es-CR" sz="2400" dirty="0"/>
              <a:t>$60.000,00.</a:t>
            </a:r>
          </a:p>
          <a:p>
            <a:pPr marL="457200" indent="-457200" algn="just">
              <a:spcBef>
                <a:spcPct val="0"/>
              </a:spcBef>
              <a:buFont typeface="+mj-lt"/>
              <a:buAutoNum type="alphaUcPeriod"/>
            </a:pPr>
            <a:r>
              <a:rPr lang="es-CR" altLang="es-CR" sz="2400" dirty="0"/>
              <a:t>$36.220,14.</a:t>
            </a:r>
          </a:p>
          <a:p>
            <a:pPr marL="457200" indent="-457200" algn="just">
              <a:spcBef>
                <a:spcPct val="0"/>
              </a:spcBef>
              <a:buFont typeface="+mj-lt"/>
              <a:buAutoNum type="alphaUcPeriod"/>
            </a:pPr>
            <a:r>
              <a:rPr lang="es-CR" altLang="es-CR" sz="2400" dirty="0"/>
              <a:t>$35.987,22</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CPI = EV / AC = $50.000 / $20.000 = 2,50. EAC = BAC / CPI = $90.000 / 2,50 = $36.000,00. Es decir, el estimado total para completar el proyecto incluyendo lo que ya se ha erogado se estima será de $36.000,00.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102860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Usted ha sido asignado como director de proyecto y debe calcular el presupuesto para un proyecto. ¿Cuál de las siguientes consignas es FALSA?</a:t>
            </a:r>
          </a:p>
          <a:p>
            <a:pPr marL="457200" indent="-457200" algn="just">
              <a:spcBef>
                <a:spcPct val="0"/>
              </a:spcBef>
              <a:buFont typeface="+mj-lt"/>
              <a:buAutoNum type="alphaUcPeriod"/>
            </a:pPr>
            <a:r>
              <a:rPr lang="en-US" altLang="es-CR" sz="2200" dirty="0"/>
              <a:t>La </a:t>
            </a:r>
            <a:r>
              <a:rPr lang="en-US" altLang="es-CR" sz="2200" dirty="0" err="1"/>
              <a:t>reserva</a:t>
            </a:r>
            <a:r>
              <a:rPr lang="en-US" altLang="es-CR" sz="2200" dirty="0"/>
              <a:t> de </a:t>
            </a:r>
            <a:r>
              <a:rPr lang="en-US" altLang="es-CR" sz="2200" dirty="0" err="1"/>
              <a:t>gestión</a:t>
            </a:r>
            <a:r>
              <a:rPr lang="en-US" altLang="es-CR" sz="2200" dirty="0"/>
              <a:t> se </a:t>
            </a:r>
            <a:r>
              <a:rPr lang="en-US" altLang="es-CR" sz="2200" dirty="0" err="1"/>
              <a:t>tiene</a:t>
            </a:r>
            <a:r>
              <a:rPr lang="en-US" altLang="es-CR" sz="2200" dirty="0"/>
              <a:t> en </a:t>
            </a:r>
            <a:r>
              <a:rPr lang="en-US" altLang="es-CR" sz="2200" dirty="0" err="1"/>
              <a:t>cuenta</a:t>
            </a:r>
            <a:r>
              <a:rPr lang="en-US" altLang="es-CR" sz="2200" dirty="0"/>
              <a:t> en los </a:t>
            </a:r>
            <a:r>
              <a:rPr lang="en-US" altLang="es-CR" sz="2200" dirty="0" err="1"/>
              <a:t>cálculos</a:t>
            </a:r>
            <a:r>
              <a:rPr lang="en-US" altLang="es-CR" sz="2200" dirty="0"/>
              <a:t> del valor </a:t>
            </a:r>
            <a:r>
              <a:rPr lang="en-US" altLang="es-CR" sz="2200" dirty="0" err="1"/>
              <a:t>ganado</a:t>
            </a:r>
            <a:r>
              <a:rPr lang="en-US" altLang="es-CR" sz="2200" dirty="0"/>
              <a:t>.</a:t>
            </a:r>
            <a:endParaRPr lang="es-CR" altLang="es-CR" sz="2200" dirty="0"/>
          </a:p>
          <a:p>
            <a:pPr marL="457200" indent="-457200" algn="just">
              <a:spcBef>
                <a:spcPct val="0"/>
              </a:spcBef>
              <a:buFont typeface="+mj-lt"/>
              <a:buAutoNum type="alphaUcPeriod"/>
            </a:pPr>
            <a:r>
              <a:rPr lang="en-US" altLang="es-CR" sz="2200" dirty="0"/>
              <a:t>El </a:t>
            </a:r>
            <a:r>
              <a:rPr lang="en-US" altLang="es-CR" sz="2200" dirty="0" err="1"/>
              <a:t>presupuesto</a:t>
            </a:r>
            <a:r>
              <a:rPr lang="en-US" altLang="es-CR" sz="2200" dirty="0"/>
              <a:t> del </a:t>
            </a:r>
            <a:r>
              <a:rPr lang="en-US" altLang="es-CR" sz="2200" dirty="0" err="1"/>
              <a:t>proyecto</a:t>
            </a:r>
            <a:r>
              <a:rPr lang="en-US" altLang="es-CR" sz="2200" dirty="0"/>
              <a:t> </a:t>
            </a:r>
            <a:r>
              <a:rPr lang="en-US" altLang="es-CR" sz="2200" dirty="0" err="1"/>
              <a:t>generalmente</a:t>
            </a:r>
            <a:r>
              <a:rPr lang="en-US" altLang="es-CR" sz="2200" dirty="0"/>
              <a:t> </a:t>
            </a:r>
            <a:r>
              <a:rPr lang="en-US" altLang="es-CR" sz="2200" dirty="0" err="1"/>
              <a:t>incluye</a:t>
            </a:r>
            <a:r>
              <a:rPr lang="en-US" altLang="es-CR" sz="2200" dirty="0"/>
              <a:t> </a:t>
            </a:r>
            <a:r>
              <a:rPr lang="en-US" altLang="es-CR" sz="2200" dirty="0" err="1"/>
              <a:t>una</a:t>
            </a:r>
            <a:r>
              <a:rPr lang="en-US" altLang="es-CR" sz="2200" dirty="0"/>
              <a:t> </a:t>
            </a:r>
            <a:r>
              <a:rPr lang="en-US" altLang="es-CR" sz="2200" dirty="0" err="1"/>
              <a:t>reserva</a:t>
            </a:r>
            <a:r>
              <a:rPr lang="en-US" altLang="es-CR" sz="2200" dirty="0"/>
              <a:t> </a:t>
            </a:r>
            <a:r>
              <a:rPr lang="en-US" altLang="es-CR" sz="2200" dirty="0" err="1"/>
              <a:t>para</a:t>
            </a:r>
            <a:r>
              <a:rPr lang="en-US" altLang="es-CR" sz="2200" dirty="0"/>
              <a:t> </a:t>
            </a:r>
            <a:r>
              <a:rPr lang="en-US" altLang="es-CR" sz="2200" dirty="0" err="1"/>
              <a:t>contingencias</a:t>
            </a:r>
            <a:r>
              <a:rPr lang="en-US" altLang="es-CR" sz="2200" dirty="0"/>
              <a:t>.</a:t>
            </a:r>
            <a:endParaRPr lang="es-CR" altLang="es-CR" sz="2200" dirty="0"/>
          </a:p>
          <a:p>
            <a:pPr marL="457200" indent="-457200" algn="just">
              <a:spcBef>
                <a:spcPct val="0"/>
              </a:spcBef>
              <a:buFont typeface="+mj-lt"/>
              <a:buAutoNum type="alphaUcPeriod"/>
            </a:pPr>
            <a:r>
              <a:rPr lang="en-US" altLang="es-CR" sz="2200" dirty="0"/>
              <a:t>La </a:t>
            </a:r>
            <a:r>
              <a:rPr lang="en-US" altLang="es-CR" sz="2200" dirty="0" err="1"/>
              <a:t>cuenta</a:t>
            </a:r>
            <a:r>
              <a:rPr lang="en-US" altLang="es-CR" sz="2200" dirty="0"/>
              <a:t> de control </a:t>
            </a:r>
            <a:r>
              <a:rPr lang="en-US" altLang="es-CR" sz="2200" dirty="0" err="1"/>
              <a:t>estará</a:t>
            </a:r>
            <a:r>
              <a:rPr lang="en-US" altLang="es-CR" sz="2200" dirty="0"/>
              <a:t> a un </a:t>
            </a:r>
            <a:r>
              <a:rPr lang="en-US" altLang="es-CR" sz="2200" dirty="0" err="1"/>
              <a:t>nivel</a:t>
            </a:r>
            <a:r>
              <a:rPr lang="en-US" altLang="es-CR" sz="2200" dirty="0"/>
              <a:t> de </a:t>
            </a:r>
            <a:r>
              <a:rPr lang="en-US" altLang="es-CR" sz="2200" dirty="0" err="1"/>
              <a:t>jerarquía</a:t>
            </a:r>
            <a:r>
              <a:rPr lang="en-US" altLang="es-CR" sz="2200" dirty="0"/>
              <a:t> superior a los </a:t>
            </a:r>
            <a:r>
              <a:rPr lang="en-US" altLang="es-CR" sz="2200" dirty="0" err="1"/>
              <a:t>paquetes</a:t>
            </a:r>
            <a:r>
              <a:rPr lang="en-US" altLang="es-CR" sz="2200" dirty="0"/>
              <a:t> de </a:t>
            </a:r>
            <a:r>
              <a:rPr lang="en-US" altLang="es-CR" sz="2200" dirty="0" err="1"/>
              <a:t>trabajo</a:t>
            </a:r>
            <a:r>
              <a:rPr lang="en-US" altLang="es-CR" sz="2200" dirty="0"/>
              <a:t>.</a:t>
            </a:r>
            <a:endParaRPr lang="es-CR" altLang="es-CR" sz="2200" dirty="0"/>
          </a:p>
          <a:p>
            <a:pPr marL="457200" indent="-457200" algn="just">
              <a:spcBef>
                <a:spcPct val="0"/>
              </a:spcBef>
              <a:buFont typeface="+mj-lt"/>
              <a:buAutoNum type="alphaUcPeriod"/>
            </a:pPr>
            <a:r>
              <a:rPr lang="en-US" altLang="es-CR" sz="2200" dirty="0"/>
              <a:t>El </a:t>
            </a:r>
            <a:r>
              <a:rPr lang="en-US" altLang="es-CR" sz="2200" dirty="0" err="1"/>
              <a:t>presupuesto</a:t>
            </a:r>
            <a:r>
              <a:rPr lang="en-US" altLang="es-CR" sz="2200" dirty="0"/>
              <a:t> del </a:t>
            </a:r>
            <a:r>
              <a:rPr lang="en-US" altLang="es-CR" sz="2200" dirty="0" err="1"/>
              <a:t>proyecto</a:t>
            </a:r>
            <a:r>
              <a:rPr lang="en-US" altLang="es-CR" sz="2200" dirty="0"/>
              <a:t> </a:t>
            </a:r>
            <a:r>
              <a:rPr lang="en-US" altLang="es-CR" sz="2200" dirty="0" err="1"/>
              <a:t>puede</a:t>
            </a:r>
            <a:r>
              <a:rPr lang="en-US" altLang="es-CR" sz="2200" dirty="0"/>
              <a:t> </a:t>
            </a:r>
            <a:r>
              <a:rPr lang="en-US" altLang="es-CR" sz="2200" dirty="0" err="1"/>
              <a:t>incluir</a:t>
            </a:r>
            <a:r>
              <a:rPr lang="en-US" altLang="es-CR" sz="2200" dirty="0"/>
              <a:t> </a:t>
            </a:r>
            <a:r>
              <a:rPr lang="en-US" altLang="es-CR" sz="2200" dirty="0" err="1"/>
              <a:t>una</a:t>
            </a:r>
            <a:r>
              <a:rPr lang="en-US" altLang="es-CR" sz="2200" dirty="0"/>
              <a:t> </a:t>
            </a:r>
            <a:r>
              <a:rPr lang="en-US" altLang="es-CR" sz="2200" dirty="0" err="1"/>
              <a:t>reserva</a:t>
            </a:r>
            <a:r>
              <a:rPr lang="en-US" altLang="es-CR" sz="2200" dirty="0"/>
              <a:t> de </a:t>
            </a:r>
            <a:r>
              <a:rPr lang="en-US" altLang="es-CR" sz="2200" dirty="0" err="1"/>
              <a:t>gestión</a:t>
            </a:r>
            <a:r>
              <a:rPr lang="en-US" altLang="es-CR" sz="2200" dirty="0"/>
              <a:t> </a:t>
            </a:r>
            <a:r>
              <a:rPr lang="en-US" altLang="es-CR" sz="2200" dirty="0" err="1"/>
              <a:t>para</a:t>
            </a:r>
            <a:r>
              <a:rPr lang="en-US" altLang="es-CR" sz="2200" dirty="0"/>
              <a:t> </a:t>
            </a:r>
            <a:r>
              <a:rPr lang="en-US" altLang="es-CR" sz="2200" dirty="0" err="1"/>
              <a:t>imprevistos</a:t>
            </a:r>
            <a:r>
              <a:rPr lang="en-US" altLang="es-CR" sz="2200" dirty="0"/>
              <a:t>.</a:t>
            </a:r>
            <a:endParaRPr lang="es-CR" altLang="es-CR" sz="2200" dirty="0"/>
          </a:p>
          <a:p>
            <a:pPr algn="just">
              <a:spcBef>
                <a:spcPct val="0"/>
              </a:spcBef>
              <a:buFontTx/>
              <a:buNone/>
            </a:pPr>
            <a:r>
              <a:rPr lang="es-ES" altLang="es-CR" sz="2200" b="1" dirty="0"/>
              <a:t>Retroalimentación:</a:t>
            </a:r>
            <a:r>
              <a:rPr lang="es-ES" altLang="es-CR" sz="2200" dirty="0"/>
              <a:t> Las reservas de gestión no se tienen en cuenta en los cálculos del valor ganado ya que están fuera de la línea base del alcance del proyecto.</a:t>
            </a:r>
            <a:endParaRPr lang="es-CR" altLang="es-CR" sz="22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660444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0466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n-US" altLang="es-CR" sz="2400" dirty="0"/>
              <a:t>¿</a:t>
            </a:r>
            <a:r>
              <a:rPr lang="en-US" altLang="es-CR" sz="2400" dirty="0" err="1"/>
              <a:t>Cuál</a:t>
            </a:r>
            <a:r>
              <a:rPr lang="en-US" altLang="es-CR" sz="2400" dirty="0"/>
              <a:t> de </a:t>
            </a:r>
            <a:r>
              <a:rPr lang="en-US" altLang="es-CR" sz="2400" dirty="0" err="1"/>
              <a:t>estas</a:t>
            </a:r>
            <a:r>
              <a:rPr lang="en-US" altLang="es-CR" sz="2400" dirty="0"/>
              <a:t> </a:t>
            </a:r>
            <a:r>
              <a:rPr lang="en-US" altLang="es-CR" sz="2400" dirty="0" err="1"/>
              <a:t>herramientas</a:t>
            </a:r>
            <a:r>
              <a:rPr lang="en-US" altLang="es-CR" sz="2400" dirty="0"/>
              <a:t> UTILIZARÍA </a:t>
            </a:r>
            <a:r>
              <a:rPr lang="en-US" altLang="es-CR" sz="2400" dirty="0" err="1"/>
              <a:t>para</a:t>
            </a:r>
            <a:r>
              <a:rPr lang="en-US" altLang="es-CR" sz="2400" dirty="0"/>
              <a:t> </a:t>
            </a:r>
            <a:r>
              <a:rPr lang="en-US" altLang="es-CR" sz="2400" dirty="0" err="1"/>
              <a:t>determinar</a:t>
            </a:r>
            <a:r>
              <a:rPr lang="en-US" altLang="es-CR" sz="2400" dirty="0"/>
              <a:t> el </a:t>
            </a:r>
            <a:r>
              <a:rPr lang="en-US" altLang="es-CR" sz="2400" dirty="0" err="1"/>
              <a:t>presupuesto</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Análisis</a:t>
            </a:r>
            <a:r>
              <a:rPr lang="en-US" altLang="es-CR" sz="2400" dirty="0"/>
              <a:t> de </a:t>
            </a:r>
            <a:r>
              <a:rPr lang="en-US" altLang="es-CR" sz="2400" dirty="0" err="1"/>
              <a:t>reserva</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Análisis</a:t>
            </a:r>
            <a:r>
              <a:rPr lang="en-US" altLang="es-CR" sz="2400" dirty="0"/>
              <a:t> de </a:t>
            </a:r>
            <a:r>
              <a:rPr lang="en-US" altLang="es-CR" sz="2400" dirty="0" err="1"/>
              <a:t>variación</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Análisis</a:t>
            </a:r>
            <a:r>
              <a:rPr lang="en-US" altLang="es-CR" sz="2400" dirty="0"/>
              <a:t> de </a:t>
            </a:r>
            <a:r>
              <a:rPr lang="en-US" altLang="es-CR" sz="2400" dirty="0" err="1"/>
              <a:t>propuestas</a:t>
            </a:r>
            <a:r>
              <a:rPr lang="en-US" altLang="es-CR" sz="2400" dirty="0"/>
              <a:t> </a:t>
            </a:r>
            <a:r>
              <a:rPr lang="en-US" altLang="es-CR" sz="2400" dirty="0" err="1"/>
              <a:t>para</a:t>
            </a:r>
            <a:r>
              <a:rPr lang="en-US" altLang="es-CR" sz="2400" dirty="0"/>
              <a:t> </a:t>
            </a:r>
            <a:r>
              <a:rPr lang="en-US" altLang="es-CR" sz="2400" dirty="0" err="1"/>
              <a:t>licitaciones</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Proyecciones</a:t>
            </a:r>
            <a:r>
              <a:rPr lang="en-US"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ES" altLang="es-CR" sz="2400" dirty="0"/>
              <a:t> El “análisis de la variación” es una herramienta para controlar los costos. El “análisis de propuestas para licitaciones” suele utilizarse para estimar el costo de cada actividad. Las “proyecciones” son una salida del control de costos.</a:t>
            </a: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060891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Estás utilizando la técnica del valor ganado para medir el desempeño del proyecto, para ello necesitas una línea base global que incluya las siguientes líneas base, a EXCEPCIÓN de:</a:t>
            </a:r>
          </a:p>
          <a:p>
            <a:pPr marL="457200" indent="-457200" algn="just">
              <a:spcBef>
                <a:spcPct val="0"/>
              </a:spcBef>
              <a:buFont typeface="+mj-lt"/>
              <a:buAutoNum type="alphaUcPeriod"/>
            </a:pPr>
            <a:r>
              <a:rPr lang="en-US" altLang="es-CR" sz="2400" dirty="0" err="1"/>
              <a:t>Alcance</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Riesgos</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Cronograma</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Costo</a:t>
            </a:r>
            <a:r>
              <a:rPr lang="en-US"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n-US" altLang="es-CR" sz="2400" b="1" dirty="0" err="1"/>
              <a:t>Retroalimentación</a:t>
            </a:r>
            <a:r>
              <a:rPr lang="en-US" altLang="es-CR" sz="2400" b="1" dirty="0"/>
              <a:t>:</a:t>
            </a:r>
            <a:r>
              <a:rPr lang="en-US" altLang="es-CR" sz="2400" dirty="0"/>
              <a:t> La </a:t>
            </a:r>
            <a:r>
              <a:rPr lang="en-US" altLang="es-CR" sz="2400" dirty="0" err="1"/>
              <a:t>línea</a:t>
            </a:r>
            <a:r>
              <a:rPr lang="en-US" altLang="es-CR" sz="2400" dirty="0"/>
              <a:t> base global </a:t>
            </a:r>
            <a:r>
              <a:rPr lang="en-US" altLang="es-CR" sz="2400" dirty="0" err="1"/>
              <a:t>para</a:t>
            </a:r>
            <a:r>
              <a:rPr lang="en-US" altLang="es-CR" sz="2400" dirty="0"/>
              <a:t> </a:t>
            </a:r>
            <a:r>
              <a:rPr lang="en-US" altLang="es-CR" sz="2400" dirty="0" err="1"/>
              <a:t>las</a:t>
            </a:r>
            <a:r>
              <a:rPr lang="en-US" altLang="es-CR" sz="2400" dirty="0"/>
              <a:t> </a:t>
            </a:r>
            <a:r>
              <a:rPr lang="en-US" altLang="es-CR" sz="2400" dirty="0" err="1"/>
              <a:t>mediciones</a:t>
            </a:r>
            <a:r>
              <a:rPr lang="en-US" altLang="es-CR" sz="2400" dirty="0"/>
              <a:t> del valor </a:t>
            </a:r>
            <a:r>
              <a:rPr lang="en-US" altLang="es-CR" sz="2400" dirty="0" err="1"/>
              <a:t>ganado</a:t>
            </a:r>
            <a:r>
              <a:rPr lang="en-US" altLang="es-CR" sz="2400" dirty="0"/>
              <a:t> </a:t>
            </a:r>
            <a:r>
              <a:rPr lang="en-US" altLang="es-CR" sz="2400" dirty="0" err="1"/>
              <a:t>requiere</a:t>
            </a:r>
            <a:r>
              <a:rPr lang="en-US" altLang="es-CR" sz="2400" dirty="0"/>
              <a:t> </a:t>
            </a:r>
            <a:r>
              <a:rPr lang="en-US" altLang="es-CR" sz="2400" dirty="0" err="1"/>
              <a:t>combinar</a:t>
            </a:r>
            <a:r>
              <a:rPr lang="en-US" altLang="es-CR" sz="2400" dirty="0"/>
              <a:t> </a:t>
            </a:r>
            <a:r>
              <a:rPr lang="en-US" altLang="es-CR" sz="2400" dirty="0" err="1"/>
              <a:t>las</a:t>
            </a:r>
            <a:r>
              <a:rPr lang="en-US" altLang="es-CR" sz="2400" dirty="0"/>
              <a:t> </a:t>
            </a:r>
            <a:r>
              <a:rPr lang="en-US" altLang="es-CR" sz="2400" dirty="0" err="1"/>
              <a:t>líneas</a:t>
            </a:r>
            <a:r>
              <a:rPr lang="en-US" altLang="es-CR" sz="2400" dirty="0"/>
              <a:t> base del </a:t>
            </a:r>
            <a:r>
              <a:rPr lang="en-US" altLang="es-CR" sz="2400" dirty="0" err="1"/>
              <a:t>alcance</a:t>
            </a:r>
            <a:r>
              <a:rPr lang="en-US" altLang="es-CR" sz="2400" dirty="0"/>
              <a:t>, </a:t>
            </a:r>
            <a:r>
              <a:rPr lang="en-US" altLang="es-CR" sz="2400" dirty="0" err="1"/>
              <a:t>cronograma</a:t>
            </a:r>
            <a:r>
              <a:rPr lang="en-US" altLang="es-CR" sz="2400" dirty="0"/>
              <a:t> y </a:t>
            </a:r>
            <a:r>
              <a:rPr lang="en-US" altLang="es-CR" sz="2400" dirty="0" err="1"/>
              <a:t>costos</a:t>
            </a:r>
            <a:r>
              <a:rPr lang="en-US" altLang="es-CR" sz="2400" dirty="0"/>
              <a:t>. No </a:t>
            </a:r>
            <a:r>
              <a:rPr lang="en-US" altLang="es-CR" sz="2400" dirty="0" err="1"/>
              <a:t>existe</a:t>
            </a:r>
            <a:r>
              <a:rPr lang="en-US" altLang="es-CR" sz="2400" dirty="0"/>
              <a:t> </a:t>
            </a:r>
            <a:r>
              <a:rPr lang="en-US" altLang="es-CR" sz="2400" dirty="0" err="1"/>
              <a:t>línea</a:t>
            </a:r>
            <a:r>
              <a:rPr lang="en-US" altLang="es-CR" sz="2400" dirty="0"/>
              <a:t> base de </a:t>
            </a:r>
            <a:r>
              <a:rPr lang="en-US" altLang="es-CR" sz="2400" dirty="0" err="1"/>
              <a:t>riesgos</a:t>
            </a:r>
            <a:r>
              <a:rPr lang="en-US" altLang="es-CR" sz="2400" dirty="0"/>
              <a:t> </a:t>
            </a:r>
            <a:r>
              <a:rPr lang="en-US" altLang="es-CR" sz="2400" dirty="0" err="1"/>
              <a:t>propiamente</a:t>
            </a:r>
            <a:r>
              <a:rPr lang="en-US" altLang="es-CR" sz="2400" dirty="0"/>
              <a:t> </a:t>
            </a:r>
            <a:r>
              <a:rPr lang="en-US" altLang="es-CR" sz="2400" dirty="0" err="1"/>
              <a:t>dicha</a:t>
            </a:r>
            <a:r>
              <a:rPr lang="en-US" altLang="es-CR" sz="2400" dirty="0"/>
              <a:t>. </a:t>
            </a: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591482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¿Cuál de los siguientes ítems será el MENOS necesario para comenzar a estimar los costos de las actividades de un proyecto?</a:t>
            </a:r>
          </a:p>
          <a:p>
            <a:pPr marL="457200" indent="-457200" algn="just">
              <a:spcBef>
                <a:spcPct val="0"/>
              </a:spcBef>
              <a:buFont typeface="+mj-lt"/>
              <a:buAutoNum type="alphaUcPeriod"/>
            </a:pPr>
            <a:r>
              <a:rPr lang="en-US" altLang="es-CR" sz="2400" dirty="0" err="1"/>
              <a:t>Línea</a:t>
            </a:r>
            <a:r>
              <a:rPr lang="en-US" altLang="es-CR" sz="2400" dirty="0"/>
              <a:t> base de los </a:t>
            </a:r>
            <a:r>
              <a:rPr lang="en-US" altLang="es-CR" sz="2400" dirty="0" err="1"/>
              <a:t>costos</a:t>
            </a:r>
            <a:r>
              <a:rPr lang="en-US" altLang="es-CR" sz="2400" dirty="0"/>
              <a:t>.</a:t>
            </a:r>
            <a:endParaRPr lang="es-CR" altLang="es-CR" sz="2400" dirty="0"/>
          </a:p>
          <a:p>
            <a:pPr marL="457200" indent="-457200" algn="just">
              <a:spcBef>
                <a:spcPct val="0"/>
              </a:spcBef>
              <a:buFont typeface="+mj-lt"/>
              <a:buAutoNum type="alphaUcPeriod"/>
            </a:pPr>
            <a:r>
              <a:rPr lang="en-US" altLang="es-CR" sz="2400" dirty="0"/>
              <a:t>EDT y </a:t>
            </a:r>
            <a:r>
              <a:rPr lang="en-US" altLang="es-CR" sz="2400" dirty="0" err="1"/>
              <a:t>diccionario</a:t>
            </a:r>
            <a:r>
              <a:rPr lang="en-US" altLang="es-CR" sz="2400" dirty="0"/>
              <a:t> de la EDT.</a:t>
            </a:r>
            <a:endParaRPr lang="es-CR" altLang="es-CR" sz="2400" dirty="0"/>
          </a:p>
          <a:p>
            <a:pPr marL="457200" indent="-457200" algn="just">
              <a:spcBef>
                <a:spcPct val="0"/>
              </a:spcBef>
              <a:buFont typeface="+mj-lt"/>
              <a:buAutoNum type="alphaUcPeriod"/>
            </a:pPr>
            <a:r>
              <a:rPr lang="en-US" altLang="es-CR" sz="2400" dirty="0" err="1"/>
              <a:t>Cronograma</a:t>
            </a:r>
            <a:r>
              <a:rPr lang="en-US" altLang="es-CR" sz="2400" dirty="0"/>
              <a:t> del </a:t>
            </a:r>
            <a:r>
              <a:rPr lang="en-US" altLang="es-CR" sz="2400" dirty="0" err="1"/>
              <a:t>proyecto</a:t>
            </a:r>
            <a:r>
              <a:rPr lang="en-US" altLang="es-CR" sz="2400" dirty="0"/>
              <a:t>.</a:t>
            </a:r>
            <a:endParaRPr lang="es-CR" altLang="es-CR" sz="2400" dirty="0"/>
          </a:p>
          <a:p>
            <a:pPr marL="457200" indent="-457200" algn="just">
              <a:spcBef>
                <a:spcPct val="0"/>
              </a:spcBef>
              <a:buFont typeface="+mj-lt"/>
              <a:buAutoNum type="alphaUcPeriod"/>
            </a:pPr>
            <a:r>
              <a:rPr lang="en-US" altLang="es-CR" sz="2400" dirty="0" err="1"/>
              <a:t>Registro</a:t>
            </a:r>
            <a:r>
              <a:rPr lang="en-US" altLang="es-CR" sz="2400" dirty="0"/>
              <a:t> de </a:t>
            </a:r>
            <a:r>
              <a:rPr lang="en-US" altLang="es-CR" sz="2400" dirty="0" err="1"/>
              <a:t>riesgos</a:t>
            </a:r>
            <a:r>
              <a:rPr lang="en-US"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ES" altLang="es-CR" sz="2400" dirty="0"/>
              <a:t> La línea base de los costos es una salida del proceso determinar el presupuesto, proceso posterior al de estimar los costos. Por lo tanto, son imprescindibles para la estimación de los costos la EDT y su diccionario, el cronograma del proyecto y el registro de riesgos. </a:t>
            </a: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515564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0466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Usted está aplicando la técnica </a:t>
            </a:r>
            <a:r>
              <a:rPr lang="es-CR" altLang="es-CR" sz="2400" dirty="0" err="1"/>
              <a:t>Program</a:t>
            </a:r>
            <a:r>
              <a:rPr lang="es-CR" altLang="es-CR" sz="2400" dirty="0"/>
              <a:t> </a:t>
            </a:r>
            <a:r>
              <a:rPr lang="es-CR" altLang="es-CR" sz="2400" dirty="0" err="1"/>
              <a:t>Evaluation</a:t>
            </a:r>
            <a:r>
              <a:rPr lang="es-CR" altLang="es-CR" sz="2400" dirty="0"/>
              <a:t> and </a:t>
            </a:r>
            <a:r>
              <a:rPr lang="es-CR" altLang="es-CR" sz="2400" dirty="0" err="1"/>
              <a:t>Review</a:t>
            </a:r>
            <a:r>
              <a:rPr lang="es-CR" altLang="es-CR" sz="2400" dirty="0"/>
              <a:t> </a:t>
            </a:r>
            <a:r>
              <a:rPr lang="es-CR" altLang="es-CR" sz="2400" dirty="0" err="1"/>
              <a:t>Technique</a:t>
            </a:r>
            <a:r>
              <a:rPr lang="es-CR" altLang="es-CR" sz="2400" dirty="0"/>
              <a:t> (PERT) para estimar el costo de algunas actividades del proyecto. ¿Cuál será el resultado de este análisis? </a:t>
            </a:r>
          </a:p>
          <a:p>
            <a:pPr marL="457200" indent="-457200" algn="just">
              <a:spcBef>
                <a:spcPct val="0"/>
              </a:spcBef>
              <a:buFont typeface="+mj-lt"/>
              <a:buAutoNum type="alphaUcPeriod"/>
            </a:pPr>
            <a:r>
              <a:rPr lang="es-CR" altLang="es-CR" sz="2400" dirty="0"/>
              <a:t>Costo optimista.</a:t>
            </a:r>
          </a:p>
          <a:p>
            <a:pPr marL="457200" indent="-457200" algn="just">
              <a:spcBef>
                <a:spcPct val="0"/>
              </a:spcBef>
              <a:buFont typeface="+mj-lt"/>
              <a:buAutoNum type="alphaUcPeriod"/>
            </a:pPr>
            <a:r>
              <a:rPr lang="es-CR" altLang="es-CR" sz="2400" dirty="0"/>
              <a:t>Costo pesimista.</a:t>
            </a:r>
          </a:p>
          <a:p>
            <a:pPr marL="457200" indent="-457200" algn="just">
              <a:spcBef>
                <a:spcPct val="0"/>
              </a:spcBef>
              <a:buFont typeface="+mj-lt"/>
              <a:buAutoNum type="alphaUcPeriod"/>
            </a:pPr>
            <a:r>
              <a:rPr lang="es-CR" altLang="es-CR" sz="2400" dirty="0"/>
              <a:t>Costo esperado.</a:t>
            </a:r>
          </a:p>
          <a:p>
            <a:pPr marL="457200" indent="-457200" algn="just">
              <a:spcBef>
                <a:spcPct val="0"/>
              </a:spcBef>
              <a:buFont typeface="+mj-lt"/>
              <a:buAutoNum type="alphaUcPeriod"/>
            </a:pPr>
            <a:r>
              <a:rPr lang="es-CR" altLang="es-CR" sz="2400" dirty="0"/>
              <a:t>Costo hundido</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En PERT, los costos optimista, pesimista y más probables son utilizados para obtener el costo esperado de una actividad, con base en distribuciones beta o triangular. </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536644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Usted está por comenzar a monitorear el proyecto para actualizar el presupuesto y gestionar los cambios en la línea base de costo. ¿Cuál de las siguientes NO es una técnica o herramienta para controlar los costos?</a:t>
            </a:r>
          </a:p>
          <a:p>
            <a:pPr marL="457200" indent="-457200" algn="just">
              <a:spcBef>
                <a:spcPct val="0"/>
              </a:spcBef>
              <a:buFont typeface="+mj-lt"/>
              <a:buAutoNum type="alphaUcPeriod"/>
            </a:pPr>
            <a:r>
              <a:rPr lang="es-CR" altLang="es-CR" sz="2400" dirty="0"/>
              <a:t>Gestión del valor ganado.</a:t>
            </a:r>
          </a:p>
          <a:p>
            <a:pPr marL="457200" indent="-457200" algn="just">
              <a:spcBef>
                <a:spcPct val="0"/>
              </a:spcBef>
              <a:buFont typeface="+mj-lt"/>
              <a:buAutoNum type="alphaUcPeriod"/>
            </a:pPr>
            <a:r>
              <a:rPr lang="es-CR" altLang="es-CR" sz="2400" dirty="0"/>
              <a:t>Proyecciones.</a:t>
            </a:r>
          </a:p>
          <a:p>
            <a:pPr marL="457200" indent="-457200" algn="just">
              <a:spcBef>
                <a:spcPct val="0"/>
              </a:spcBef>
              <a:buFont typeface="+mj-lt"/>
              <a:buAutoNum type="alphaUcPeriod"/>
            </a:pPr>
            <a:r>
              <a:rPr lang="es-CR" altLang="es-CR" sz="2400" dirty="0"/>
              <a:t>Índice para completar el desempeño.</a:t>
            </a:r>
          </a:p>
          <a:p>
            <a:pPr marL="457200" indent="-457200" algn="just">
              <a:spcBef>
                <a:spcPct val="0"/>
              </a:spcBef>
              <a:buFont typeface="+mj-lt"/>
              <a:buAutoNum type="alphaUcPeriod"/>
            </a:pPr>
            <a:r>
              <a:rPr lang="es-CR" altLang="es-CR" sz="2400" dirty="0"/>
              <a:t>Técnicas de optimización de recursos</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Las técnicas de optimización de recursos se utilizan para controlar el cronograma. El resto de técnicas, sí son para controlar los costos. </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944447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El director del proyecto le ha entregado un reporte gráfico con los indicadores básicos del valor ganado para indicar el desempeño del proyecto. ¿Cuál es el FORMATO GRÁFICO más utilizado para ese tipo de informes? </a:t>
            </a:r>
          </a:p>
          <a:p>
            <a:pPr marL="457200" indent="-457200" algn="just">
              <a:spcBef>
                <a:spcPct val="0"/>
              </a:spcBef>
              <a:buFont typeface="+mj-lt"/>
              <a:buAutoNum type="alphaUcPeriod"/>
            </a:pPr>
            <a:r>
              <a:rPr lang="es-CR" altLang="es-CR" sz="2400" dirty="0"/>
              <a:t>Distribución normal.</a:t>
            </a:r>
          </a:p>
          <a:p>
            <a:pPr marL="457200" indent="-457200" algn="just">
              <a:spcBef>
                <a:spcPct val="0"/>
              </a:spcBef>
              <a:buFont typeface="+mj-lt"/>
              <a:buAutoNum type="alphaUcPeriod"/>
            </a:pPr>
            <a:r>
              <a:rPr lang="es-CR" altLang="es-CR" sz="2400" dirty="0"/>
              <a:t>Curva S.</a:t>
            </a:r>
          </a:p>
          <a:p>
            <a:pPr marL="457200" indent="-457200" algn="just">
              <a:spcBef>
                <a:spcPct val="0"/>
              </a:spcBef>
              <a:buFont typeface="+mj-lt"/>
              <a:buAutoNum type="alphaUcPeriod"/>
            </a:pPr>
            <a:r>
              <a:rPr lang="es-CR" altLang="es-CR" sz="2400" dirty="0"/>
              <a:t>Función exponencial.</a:t>
            </a:r>
          </a:p>
          <a:p>
            <a:pPr marL="457200" indent="-457200" algn="just">
              <a:spcBef>
                <a:spcPct val="0"/>
              </a:spcBef>
              <a:buFont typeface="+mj-lt"/>
              <a:buAutoNum type="alphaUcPeriod"/>
            </a:pPr>
            <a:r>
              <a:rPr lang="es-CR" altLang="es-CR" sz="2400" dirty="0"/>
              <a:t>Histograma</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Para representar los datos del valor ganado se suelen utilizar curvas S. Una curva s para el valor planificado, otra para el costo real y otra para el valor ganado.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00189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Eres el director de un proyecto y tu equipo te informa que están gastando más de lo que habían planificado en una de las actividades críticas del proyecto. Sin embargo, esa actividad se está realizando más rápido de lo previsto. ¿Qué INDICADORES estaría mostrando esta situación? </a:t>
            </a:r>
          </a:p>
          <a:p>
            <a:pPr marL="457200" indent="-457200" algn="just">
              <a:spcBef>
                <a:spcPct val="0"/>
              </a:spcBef>
              <a:buFont typeface="+mj-lt"/>
              <a:buAutoNum type="alphaUcPeriod"/>
            </a:pPr>
            <a:r>
              <a:rPr lang="es-CR" altLang="es-CR" sz="2200" dirty="0"/>
              <a:t>CPI = 1,33 y SPI = 0,7.</a:t>
            </a:r>
          </a:p>
          <a:p>
            <a:pPr marL="457200" indent="-457200" algn="just">
              <a:spcBef>
                <a:spcPct val="0"/>
              </a:spcBef>
              <a:buFont typeface="+mj-lt"/>
              <a:buAutoNum type="alphaUcPeriod"/>
            </a:pPr>
            <a:r>
              <a:rPr lang="es-CR" altLang="es-CR" sz="2200" dirty="0"/>
              <a:t>CPI = 1,33 y SPI = 1,4.</a:t>
            </a:r>
          </a:p>
          <a:p>
            <a:pPr marL="457200" indent="-457200" algn="just">
              <a:spcBef>
                <a:spcPct val="0"/>
              </a:spcBef>
              <a:buFont typeface="+mj-lt"/>
              <a:buAutoNum type="alphaUcPeriod"/>
            </a:pPr>
            <a:r>
              <a:rPr lang="es-CR" altLang="es-CR" sz="2200" dirty="0"/>
              <a:t>CPI = 0,90 y SPI = 1,4.</a:t>
            </a:r>
          </a:p>
          <a:p>
            <a:pPr marL="457200" indent="-457200" algn="just">
              <a:spcBef>
                <a:spcPct val="0"/>
              </a:spcBef>
              <a:buFont typeface="+mj-lt"/>
              <a:buAutoNum type="alphaUcPeriod"/>
            </a:pPr>
            <a:r>
              <a:rPr lang="es-CR" altLang="es-CR" sz="2200" dirty="0"/>
              <a:t>CPI = 1,90 y SPI = 0,7</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CR" altLang="es-CR" sz="2200" b="1" dirty="0"/>
              <a:t>Retroalimentación: </a:t>
            </a:r>
            <a:r>
              <a:rPr lang="es-CR" altLang="es-CR" sz="2200" dirty="0"/>
              <a:t>Si el CPI es menor a 1, significa que se está gastando más de lo planificado. Si el SPI es mayor que uno, significa que se ha realizado más de lo que decía el plan original para esa fecha. O sea, el proyecto va más rápido de los estimado en el plan original.</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217694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79388" y="1916113"/>
            <a:ext cx="5276850" cy="4525962"/>
          </a:xfrm>
        </p:spPr>
        <p:txBody>
          <a:bodyPr>
            <a:normAutofit/>
          </a:bodyPr>
          <a:lstStyle/>
          <a:p>
            <a:pPr marL="0" indent="0" algn="just">
              <a:lnSpc>
                <a:spcPct val="80000"/>
              </a:lnSpc>
              <a:buFont typeface="Arial" charset="0"/>
              <a:buNone/>
              <a:defRPr/>
            </a:pPr>
            <a:endParaRPr lang="es-ES" sz="2300" dirty="0"/>
          </a:p>
          <a:p>
            <a:pPr marL="0" indent="0" algn="just">
              <a:lnSpc>
                <a:spcPct val="80000"/>
              </a:lnSpc>
              <a:buFont typeface="Arial" charset="0"/>
              <a:buNone/>
              <a:defRPr/>
            </a:pPr>
            <a:r>
              <a:rPr lang="es-ES" sz="2300" dirty="0" smtClean="0"/>
              <a:t>Cuando </a:t>
            </a:r>
            <a:r>
              <a:rPr lang="es-ES" sz="2300" dirty="0"/>
              <a:t>no se puede estimar una actividad del cronograma con un grado razonable de confianza, el trabajo que aparece dentro de la actividad del cronograma se descompone con más detalle.</a:t>
            </a:r>
          </a:p>
          <a:p>
            <a:pPr algn="just">
              <a:lnSpc>
                <a:spcPct val="80000"/>
              </a:lnSpc>
              <a:defRPr/>
            </a:pPr>
            <a:endParaRPr lang="es-ES" sz="2300" dirty="0"/>
          </a:p>
          <a:p>
            <a:pPr marL="0" indent="0" algn="just">
              <a:lnSpc>
                <a:spcPct val="80000"/>
              </a:lnSpc>
              <a:buFont typeface="Arial" charset="0"/>
              <a:buNone/>
              <a:defRPr/>
            </a:pPr>
            <a:r>
              <a:rPr lang="es-ES" sz="2300" dirty="0"/>
              <a:t>Se estiman las necesidades de recursos de cada una de las partes inferiores y más detalladas del trabajo, y estas estimaciones se suman luego en una cantidad total para cada uno de los recursos de la actividad del cronograma.</a:t>
            </a:r>
          </a:p>
          <a:p>
            <a:pPr marL="0" indent="0" algn="just">
              <a:lnSpc>
                <a:spcPct val="80000"/>
              </a:lnSpc>
              <a:buFont typeface="Arial" charset="0"/>
              <a:buNone/>
              <a:defRPr/>
            </a:pPr>
            <a:endParaRPr lang="es-ES"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17411" name="Title 1"/>
          <p:cNvSpPr txBox="1">
            <a:spLocks/>
          </p:cNvSpPr>
          <p:nvPr/>
        </p:nvSpPr>
        <p:spPr bwMode="auto">
          <a:xfrm>
            <a:off x="165100" y="588963"/>
            <a:ext cx="698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Estimación Ascendente</a:t>
            </a: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844675"/>
            <a:ext cx="3186112"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Se está utilizando el índice de desempeño del costo (CPI) para medir la eficacia de la gestión del costo para el trabajo completado. ¿Qué ocurre si el CPI = 1,3? </a:t>
            </a:r>
          </a:p>
          <a:p>
            <a:pPr marL="457200" indent="-457200" algn="just">
              <a:spcBef>
                <a:spcPct val="0"/>
              </a:spcBef>
              <a:buFont typeface="+mj-lt"/>
              <a:buAutoNum type="alphaUcPeriod"/>
            </a:pPr>
            <a:r>
              <a:rPr lang="es-CR" altLang="es-CR" sz="2400" dirty="0"/>
              <a:t>El valor ganado es mayor que el costo actual.</a:t>
            </a:r>
          </a:p>
          <a:p>
            <a:pPr marL="457200" indent="-457200" algn="just">
              <a:spcBef>
                <a:spcPct val="0"/>
              </a:spcBef>
              <a:buFont typeface="+mj-lt"/>
              <a:buAutoNum type="alphaUcPeriod"/>
            </a:pPr>
            <a:r>
              <a:rPr lang="es-CR" altLang="es-CR" sz="2400" dirty="0"/>
              <a:t>El proyecto está atrasado.</a:t>
            </a:r>
          </a:p>
          <a:p>
            <a:pPr marL="457200" indent="-457200" algn="just">
              <a:spcBef>
                <a:spcPct val="0"/>
              </a:spcBef>
              <a:buFont typeface="+mj-lt"/>
              <a:buAutoNum type="alphaUcPeriod"/>
            </a:pPr>
            <a:r>
              <a:rPr lang="es-CR" altLang="es-CR" sz="2400" dirty="0"/>
              <a:t>El proyecto está adelantado.</a:t>
            </a:r>
          </a:p>
          <a:p>
            <a:pPr marL="457200" indent="-457200" algn="just">
              <a:spcBef>
                <a:spcPct val="0"/>
              </a:spcBef>
              <a:buFont typeface="+mj-lt"/>
              <a:buAutoNum type="alphaUcPeriod"/>
            </a:pPr>
            <a:r>
              <a:rPr lang="es-CR" altLang="es-CR" sz="2400" dirty="0"/>
              <a:t>El costo actual es mayor que el valor planificado</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CPI = EV/AC. Siempre que el valor ganado sea mayor que el costo actual, el resultado será mayor a 1 (eficiencia de costos). </a:t>
            </a:r>
          </a:p>
          <a:p>
            <a:pPr algn="just">
              <a:spcBef>
                <a:spcPct val="0"/>
              </a:spcBef>
              <a:buFontTx/>
              <a:buNone/>
            </a:pPr>
            <a:endParaRPr lang="es-CR" altLang="es-CR" sz="2400" dirty="0"/>
          </a:p>
        </p:txBody>
      </p:sp>
    </p:spTree>
    <p:extLst>
      <p:ext uri="{BB962C8B-B14F-4D97-AF65-F5344CB8AC3E}">
        <p14:creationId xmlns:p14="http://schemas.microsoft.com/office/powerpoint/2010/main" val="989550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La planificación está avanzando para un proyecto que trata el estudio de mercado sobre la demanda potencial de un nuevo producto. El director del proyecto y su equipo están listos para iniciar con el proceso de estimar los costos de forma detallada. No obstante, el cliente ha solicitado una estimación de costos lo antes posible. ¿Qué MÉTODO de estimación debería utilizar el equipo del proyecto?</a:t>
            </a:r>
          </a:p>
          <a:p>
            <a:pPr marL="457200" indent="-457200" algn="just">
              <a:spcBef>
                <a:spcPct val="0"/>
              </a:spcBef>
              <a:buFont typeface="+mj-lt"/>
              <a:buAutoNum type="alphaUcPeriod"/>
            </a:pPr>
            <a:r>
              <a:rPr lang="es-CR" altLang="es-CR" sz="2000" dirty="0"/>
              <a:t>Paramétrica.</a:t>
            </a:r>
          </a:p>
          <a:p>
            <a:pPr marL="457200" indent="-457200" algn="just">
              <a:spcBef>
                <a:spcPct val="0"/>
              </a:spcBef>
              <a:buFont typeface="+mj-lt"/>
              <a:buAutoNum type="alphaUcPeriod"/>
            </a:pPr>
            <a:r>
              <a:rPr lang="es-CR" altLang="es-CR" sz="2000" dirty="0"/>
              <a:t>Ascendente.</a:t>
            </a:r>
          </a:p>
          <a:p>
            <a:pPr marL="457200" indent="-457200" algn="just">
              <a:spcBef>
                <a:spcPct val="0"/>
              </a:spcBef>
              <a:buFont typeface="+mj-lt"/>
              <a:buAutoNum type="alphaUcPeriod"/>
            </a:pPr>
            <a:r>
              <a:rPr lang="es-CR" altLang="es-CR" sz="2000" dirty="0"/>
              <a:t>Análoga.</a:t>
            </a:r>
          </a:p>
          <a:p>
            <a:pPr marL="457200" indent="-457200" algn="just">
              <a:spcBef>
                <a:spcPct val="0"/>
              </a:spcBef>
              <a:buFont typeface="+mj-lt"/>
              <a:buAutoNum type="alphaUcPeriod"/>
            </a:pPr>
            <a:r>
              <a:rPr lang="es-CR" altLang="es-CR" sz="2000" dirty="0"/>
              <a:t>Análisis de reserva.</a:t>
            </a:r>
          </a:p>
          <a:p>
            <a:pPr algn="just">
              <a:spcBef>
                <a:spcPct val="0"/>
              </a:spcBef>
              <a:buFontTx/>
              <a:buNone/>
            </a:pPr>
            <a:r>
              <a:rPr lang="es-CR" altLang="es-CR" sz="2000" b="1" dirty="0"/>
              <a:t>Retroalimentación: </a:t>
            </a:r>
            <a:r>
              <a:rPr lang="es-CR" altLang="es-CR" sz="2000" dirty="0"/>
              <a:t>La estimación paramétrica requiere de tiempo porque hay que procesar información histórica. La estimación ascendente es una forma de sumar los costos de cada actividad hasta completar los paquetes de trabajo, es detallado y conlleva tiempo. Análisis de reserva es una técnica para estimación de costos de actividades cuando se asocian riesgos a dichas actividades. La estimación análoga permite hacer comparaciones eficientes entre proyectos con características similares y arrojar un resultado que debería ser posteriormente más detallado a profundidad.</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611904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Un proyecto está informando un índice de desempeño del costo (CPI) de 0,51. Podríamos decir QUE:</a:t>
            </a:r>
          </a:p>
          <a:p>
            <a:pPr marL="457200" indent="-457200" algn="just">
              <a:spcBef>
                <a:spcPct val="0"/>
              </a:spcBef>
              <a:buFont typeface="+mj-lt"/>
              <a:buAutoNum type="alphaUcPeriod"/>
            </a:pPr>
            <a:r>
              <a:rPr lang="es-CR" altLang="es-CR" sz="2400" dirty="0"/>
              <a:t>El proyecto ha obtenido $0,51 por cada dólar gastado.</a:t>
            </a:r>
          </a:p>
          <a:p>
            <a:pPr marL="457200" indent="-457200" algn="just">
              <a:spcBef>
                <a:spcPct val="0"/>
              </a:spcBef>
              <a:buFont typeface="+mj-lt"/>
              <a:buAutoNum type="alphaUcPeriod"/>
            </a:pPr>
            <a:r>
              <a:rPr lang="es-CR" altLang="es-CR" sz="2400" dirty="0"/>
              <a:t>Se espera que el costo total del proyecto sea un 51% superior al valor planificado.</a:t>
            </a:r>
          </a:p>
          <a:p>
            <a:pPr marL="457200" indent="-457200" algn="just">
              <a:spcBef>
                <a:spcPct val="0"/>
              </a:spcBef>
              <a:buFont typeface="+mj-lt"/>
              <a:buAutoNum type="alphaUcPeriod"/>
            </a:pPr>
            <a:r>
              <a:rPr lang="es-CR" altLang="es-CR" sz="2400" dirty="0"/>
              <a:t>El proyecto está un 49% por debajo del valor planificado.</a:t>
            </a:r>
          </a:p>
          <a:p>
            <a:pPr marL="457200" indent="-457200" algn="just">
              <a:spcBef>
                <a:spcPct val="0"/>
              </a:spcBef>
              <a:buFont typeface="+mj-lt"/>
              <a:buAutoNum type="alphaUcPeriod"/>
            </a:pPr>
            <a:r>
              <a:rPr lang="es-CR" altLang="es-CR" sz="2400" dirty="0"/>
              <a:t>El proyecto ha realizado sólo un 72% del avance planificado</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CR" altLang="es-CR" sz="2400" dirty="0"/>
              <a:t> El CPI es un índice de desempeño del costo de lo hasta ahora realizado, es decir, no es una proyección y por ende tampoco trata de avances en el cronograma. Se lee así: el proyecto ha obtenido $0,51 por cada dólar gastado.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588850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12859" y="90872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Usted quiere realizar un viaje en su automóvil desde Mendoza, la tierra del sol y del buen vino, hasta Buenos Aires. Conoce que la distancia a recorrer es de 1.100 km, que el precio actual de la gasolina es de $1 y que su vehículo consume 10 litros cada 100 km. Con esta información decide estimar el costo en combustible de ese viaje. ¿Qué TÉCNICA de estimación estaría utilizando?</a:t>
            </a:r>
          </a:p>
          <a:p>
            <a:pPr marL="457200" indent="-457200" algn="just">
              <a:spcBef>
                <a:spcPct val="0"/>
              </a:spcBef>
              <a:buFont typeface="+mj-lt"/>
              <a:buAutoNum type="alphaUcPeriod"/>
            </a:pPr>
            <a:r>
              <a:rPr lang="es-CR" altLang="es-CR" sz="2400" dirty="0"/>
              <a:t>Por orden de magnitud (ROM).</a:t>
            </a:r>
          </a:p>
          <a:p>
            <a:pPr marL="457200" indent="-457200" algn="just">
              <a:spcBef>
                <a:spcPct val="0"/>
              </a:spcBef>
              <a:buFont typeface="+mj-lt"/>
              <a:buAutoNum type="alphaUcPeriod"/>
            </a:pPr>
            <a:r>
              <a:rPr lang="es-CR" altLang="es-CR" sz="2400" dirty="0"/>
              <a:t>Paramétrica.</a:t>
            </a:r>
          </a:p>
          <a:p>
            <a:pPr marL="457200" indent="-457200" algn="just">
              <a:spcBef>
                <a:spcPct val="0"/>
              </a:spcBef>
              <a:buFont typeface="+mj-lt"/>
              <a:buAutoNum type="alphaUcPeriod"/>
            </a:pPr>
            <a:r>
              <a:rPr lang="es-CR" altLang="es-CR" sz="2400" dirty="0"/>
              <a:t>Análoga.</a:t>
            </a:r>
          </a:p>
          <a:p>
            <a:pPr marL="457200" indent="-457200" algn="just">
              <a:spcBef>
                <a:spcPct val="0"/>
              </a:spcBef>
              <a:buFont typeface="+mj-lt"/>
              <a:buAutoNum type="alphaUcPeriod"/>
            </a:pPr>
            <a:r>
              <a:rPr lang="es-CR" altLang="es-CR" sz="2400" dirty="0"/>
              <a:t>Definitiva</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CR" altLang="es-CR" sz="2400" dirty="0"/>
              <a:t> Cuando existe una forma matemática de calcular un costo con base en una relación numérica, se dice que se aplica una estimación paramétrica.</a:t>
            </a:r>
          </a:p>
          <a:p>
            <a:pPr algn="just">
              <a:spcBef>
                <a:spcPct val="0"/>
              </a:spcBef>
              <a:buFontTx/>
              <a:buNone/>
            </a:pPr>
            <a:endParaRPr lang="es-CR" altLang="es-CR" sz="4400" dirty="0"/>
          </a:p>
          <a:p>
            <a:pPr>
              <a:spcBef>
                <a:spcPct val="0"/>
              </a:spcBef>
              <a:buFontTx/>
              <a:buNone/>
            </a:pPr>
            <a:endParaRPr lang="es-CR" altLang="es-CR" sz="2400" dirty="0"/>
          </a:p>
        </p:txBody>
      </p:sp>
    </p:spTree>
    <p:extLst>
      <p:ext uri="{BB962C8B-B14F-4D97-AF65-F5344CB8AC3E}">
        <p14:creationId xmlns:p14="http://schemas.microsoft.com/office/powerpoint/2010/main" val="2798488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¿Qué SIGNIFICA la estimación análoga?</a:t>
            </a:r>
          </a:p>
          <a:p>
            <a:pPr marL="457200" indent="-457200" algn="just">
              <a:spcBef>
                <a:spcPct val="0"/>
              </a:spcBef>
              <a:buFont typeface="+mj-lt"/>
              <a:buAutoNum type="alphaUcPeriod"/>
            </a:pPr>
            <a:r>
              <a:rPr lang="es-CR" altLang="es-CR" sz="2400" dirty="0"/>
              <a:t>Agregar una reserva de costo adicional para contingencias.</a:t>
            </a:r>
          </a:p>
          <a:p>
            <a:pPr marL="457200" indent="-457200" algn="just">
              <a:spcBef>
                <a:spcPct val="0"/>
              </a:spcBef>
              <a:buFont typeface="+mj-lt"/>
              <a:buAutoNum type="alphaUcPeriod"/>
            </a:pPr>
            <a:r>
              <a:rPr lang="es-CR" altLang="es-CR" sz="2400" dirty="0"/>
              <a:t>Utilizar información histórica para estimar los costos futuros.</a:t>
            </a:r>
          </a:p>
          <a:p>
            <a:pPr marL="457200" indent="-457200" algn="just">
              <a:spcBef>
                <a:spcPct val="0"/>
              </a:spcBef>
              <a:buFont typeface="+mj-lt"/>
              <a:buAutoNum type="alphaUcPeriod"/>
            </a:pPr>
            <a:r>
              <a:rPr lang="es-CR" altLang="es-CR" sz="2400" dirty="0"/>
              <a:t>Sumar costos de abajo hacia arriba.</a:t>
            </a:r>
          </a:p>
          <a:p>
            <a:pPr marL="457200" indent="-457200" algn="just">
              <a:spcBef>
                <a:spcPct val="0"/>
              </a:spcBef>
              <a:buFont typeface="+mj-lt"/>
              <a:buAutoNum type="alphaUcPeriod"/>
            </a:pPr>
            <a:r>
              <a:rPr lang="es-CR" altLang="es-CR" sz="2400" dirty="0"/>
              <a:t>Utilizar costos de proyectos históricos para estimar costos futuros</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ES" altLang="es-CR" sz="2400" dirty="0"/>
              <a:t> La estimación análoga hace referencias históricas que pueden identificarse en el archivo de proyectos anteriores u otras bases de datos, con el fin de detectar aspectos en común o similares que permitan realizar cálculos rápidos basados en aspectos comparativos.</a:t>
            </a: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935036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4433"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En el proceso de identificación de riesgos de un proyecto, el equipo de trabajo del proyecto ha determinado que existen riesgos que probablemente ocurran y que no han sido identificados. Sin embargo, en base a lecciones aprendidas de proyectos similares realizados por la empresa en el pasado, la historia indica que siempre ocurren riesgos imprevistos. Por tal motivo, el director del proyecto ha decidido agregar UNA _______ sobre la LÍNEA BASE DE COSTOS para determinar el PRESUPUESTO FINAL.</a:t>
            </a:r>
          </a:p>
          <a:p>
            <a:pPr marL="457200" indent="-457200" algn="just">
              <a:spcBef>
                <a:spcPct val="0"/>
              </a:spcBef>
              <a:buFont typeface="+mj-lt"/>
              <a:buAutoNum type="alphaUcPeriod"/>
            </a:pPr>
            <a:r>
              <a:rPr lang="es-CR" altLang="es-CR" sz="2000" dirty="0"/>
              <a:t>Cuenta de control.</a:t>
            </a:r>
          </a:p>
          <a:p>
            <a:pPr marL="457200" indent="-457200" algn="just">
              <a:spcBef>
                <a:spcPct val="0"/>
              </a:spcBef>
              <a:buFont typeface="+mj-lt"/>
              <a:buAutoNum type="alphaUcPeriod"/>
            </a:pPr>
            <a:r>
              <a:rPr lang="es-CR" altLang="es-CR" sz="2000" dirty="0"/>
              <a:t>Reserva para contingencias.</a:t>
            </a:r>
          </a:p>
          <a:p>
            <a:pPr marL="457200" indent="-457200" algn="just">
              <a:spcBef>
                <a:spcPct val="0"/>
              </a:spcBef>
              <a:buFont typeface="+mj-lt"/>
              <a:buAutoNum type="alphaUcPeriod"/>
            </a:pPr>
            <a:r>
              <a:rPr lang="es-CR" altLang="es-CR" sz="2000" dirty="0"/>
              <a:t>Señal de alerta para los excesos de costos.</a:t>
            </a:r>
          </a:p>
          <a:p>
            <a:pPr marL="457200" indent="-457200" algn="just">
              <a:spcBef>
                <a:spcPct val="0"/>
              </a:spcBef>
              <a:buFont typeface="+mj-lt"/>
              <a:buAutoNum type="alphaUcPeriod"/>
            </a:pPr>
            <a:r>
              <a:rPr lang="es-CR" altLang="es-CR" sz="2000" dirty="0"/>
              <a:t>Reserva de gestión</a:t>
            </a:r>
            <a:r>
              <a:rPr lang="es-CR" altLang="es-CR" sz="2000" dirty="0" smtClean="0"/>
              <a:t>.</a:t>
            </a:r>
          </a:p>
          <a:p>
            <a:pPr marL="457200" indent="-457200" algn="just">
              <a:spcBef>
                <a:spcPct val="0"/>
              </a:spcBef>
              <a:buFont typeface="+mj-lt"/>
              <a:buAutoNum type="alphaUcPeriod"/>
            </a:pPr>
            <a:endParaRPr lang="es-CR" altLang="es-CR" sz="2000" dirty="0"/>
          </a:p>
          <a:p>
            <a:pPr algn="just">
              <a:spcBef>
                <a:spcPct val="0"/>
              </a:spcBef>
              <a:buFontTx/>
              <a:buNone/>
            </a:pPr>
            <a:r>
              <a:rPr lang="es-ES" altLang="es-CR" sz="2000" b="1" dirty="0"/>
              <a:t>Retroalimentación:</a:t>
            </a:r>
            <a:r>
              <a:rPr lang="es-CR" altLang="es-CR" sz="2000" dirty="0"/>
              <a:t> Si se ha apartado un monto que está fuera y por encima de la línea base del proyecto pero que a la vez forma parte del presupuesto del mismo, se trata por tanto de una reserva de gestión.</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470237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4433" y="83671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s-ES" altLang="es-CR" sz="2400" dirty="0"/>
              <a:t>La e</a:t>
            </a:r>
            <a:r>
              <a:rPr lang="es-CR" altLang="es-CR" sz="2400" dirty="0" err="1"/>
              <a:t>stimación</a:t>
            </a:r>
            <a:r>
              <a:rPr lang="es-CR" altLang="es-CR" sz="2400" dirty="0"/>
              <a:t> a la conclusión (EAC) es una evaluación periódica de:</a:t>
            </a:r>
          </a:p>
          <a:p>
            <a:pPr marL="457200" indent="-457200" algn="just">
              <a:spcBef>
                <a:spcPct val="0"/>
              </a:spcBef>
              <a:buFont typeface="+mj-lt"/>
              <a:buAutoNum type="alphaUcPeriod"/>
            </a:pPr>
            <a:r>
              <a:rPr lang="es-CR" altLang="es-CR" sz="2400" dirty="0"/>
              <a:t>El costo del trabajo completado.</a:t>
            </a:r>
          </a:p>
          <a:p>
            <a:pPr marL="457200" indent="-457200" algn="just">
              <a:spcBef>
                <a:spcPct val="0"/>
              </a:spcBef>
              <a:buFont typeface="+mj-lt"/>
              <a:buAutoNum type="alphaUcPeriod"/>
            </a:pPr>
            <a:r>
              <a:rPr lang="es-CR" altLang="es-CR" sz="2400" dirty="0"/>
              <a:t>El valor del trabajo llevado a cabo.</a:t>
            </a:r>
          </a:p>
          <a:p>
            <a:pPr marL="457200" indent="-457200" algn="just">
              <a:spcBef>
                <a:spcPct val="0"/>
              </a:spcBef>
              <a:buFont typeface="+mj-lt"/>
              <a:buAutoNum type="alphaUcPeriod"/>
            </a:pPr>
            <a:r>
              <a:rPr lang="es-CR" altLang="es-CR" sz="2400" dirty="0"/>
              <a:t>El costo total anticipado al momento de concluir el proyecto.</a:t>
            </a:r>
          </a:p>
          <a:p>
            <a:pPr marL="457200" indent="-457200" algn="just">
              <a:spcBef>
                <a:spcPct val="0"/>
              </a:spcBef>
              <a:buFont typeface="+mj-lt"/>
              <a:buAutoNum type="alphaUcPeriod"/>
            </a:pPr>
            <a:r>
              <a:rPr lang="es-CR" altLang="es-CR" sz="2400" dirty="0"/>
              <a:t>Lo que costará terminar el proyecto</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CR" altLang="es-CR" sz="2400" dirty="0"/>
              <a:t> Al tratarse del valor ganado, varios términos tienen significados similares. Esto podría resultarte problemático. EAC significa la estimación a la conclusión, es decir, lo que costará terminar el proyecto partir del momento de la medición más lo que ha costado hasta ahora. La estimación hasta la conclusión (ETC) se refiere únicamente a lo que costará terminar el proyecto partir del momento de la medición.</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586096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Antes de proceder a realizar la planificación de la gestión de costos es necesario que usted, como director de proyecto, efectúe junto con el equipo el plan de gestión de costos del proyecto. De los siguientes aspectos, ¿cuál NO forma parte inherente de este plan?</a:t>
            </a:r>
          </a:p>
          <a:p>
            <a:pPr marL="457200" indent="-457200" algn="just">
              <a:spcBef>
                <a:spcPct val="0"/>
              </a:spcBef>
              <a:buFont typeface="+mj-lt"/>
              <a:buAutoNum type="alphaUcPeriod"/>
            </a:pPr>
            <a:r>
              <a:rPr lang="es-CR" altLang="es-CR" sz="2400" dirty="0"/>
              <a:t>Unidades de medida.</a:t>
            </a:r>
          </a:p>
          <a:p>
            <a:pPr marL="457200" indent="-457200" algn="just">
              <a:spcBef>
                <a:spcPct val="0"/>
              </a:spcBef>
              <a:buFont typeface="+mj-lt"/>
              <a:buAutoNum type="alphaUcPeriod"/>
            </a:pPr>
            <a:r>
              <a:rPr lang="es-CR" altLang="es-CR" sz="2400" dirty="0"/>
              <a:t>Descripciones de los procesos.</a:t>
            </a:r>
          </a:p>
          <a:p>
            <a:pPr marL="457200" indent="-457200" algn="just">
              <a:spcBef>
                <a:spcPct val="0"/>
              </a:spcBef>
              <a:buFont typeface="+mj-lt"/>
              <a:buAutoNum type="alphaUcPeriod"/>
            </a:pPr>
            <a:r>
              <a:rPr lang="es-CR" altLang="es-CR" sz="2400" dirty="0"/>
              <a:t>Umbrales de control.</a:t>
            </a:r>
          </a:p>
          <a:p>
            <a:pPr marL="457200" indent="-457200" algn="just">
              <a:spcBef>
                <a:spcPct val="0"/>
              </a:spcBef>
              <a:buFont typeface="+mj-lt"/>
              <a:buAutoNum type="alphaUcPeriod"/>
            </a:pPr>
            <a:r>
              <a:rPr lang="es-CR" altLang="es-CR" sz="2400" dirty="0"/>
              <a:t>Estimaciones de los costos del proyecto</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CR" altLang="es-CR" sz="2400" dirty="0"/>
              <a:t> El plan para la gestión de los costos del proyecto puede indicar cómo se van a realizar las estimaciones de los costos, no así, el resultado de las mismas, ya que eso sería producto de implementar la planificación de la gestión de los costos.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233971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12859" y="692696"/>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Usted está explicando al miembro del equipo encargado de los costos del proyecto, la importancia de contar con un plan de gestión de costos que especifique cuáles serían las entradas, técnicas o herramientas y salidas de aplicar los procesos de gestión de costos. De los siguientes aspectos, ¿cuál NO forma parte inherente de este plan?</a:t>
            </a:r>
          </a:p>
          <a:p>
            <a:pPr marL="457200" indent="-457200" algn="just">
              <a:spcBef>
                <a:spcPct val="0"/>
              </a:spcBef>
              <a:buFont typeface="+mj-lt"/>
              <a:buAutoNum type="alphaUcPeriod"/>
            </a:pPr>
            <a:r>
              <a:rPr lang="es-CR" altLang="es-CR" sz="2200" dirty="0"/>
              <a:t>Reglas para la medición del desempeño.</a:t>
            </a:r>
          </a:p>
          <a:p>
            <a:pPr marL="457200" indent="-457200" algn="just">
              <a:spcBef>
                <a:spcPct val="0"/>
              </a:spcBef>
              <a:buFont typeface="+mj-lt"/>
              <a:buAutoNum type="alphaUcPeriod"/>
            </a:pPr>
            <a:r>
              <a:rPr lang="es-CR" altLang="es-CR" sz="2200" dirty="0"/>
              <a:t>Nivel de precisión.</a:t>
            </a:r>
          </a:p>
          <a:p>
            <a:pPr marL="457200" indent="-457200" algn="just">
              <a:spcBef>
                <a:spcPct val="0"/>
              </a:spcBef>
              <a:buFont typeface="+mj-lt"/>
              <a:buAutoNum type="alphaUcPeriod"/>
            </a:pPr>
            <a:r>
              <a:rPr lang="es-CR" altLang="es-CR" sz="2200" dirty="0"/>
              <a:t>Referencia a los procedimientos organizacionales.</a:t>
            </a:r>
          </a:p>
          <a:p>
            <a:pPr marL="457200" indent="-457200" algn="just">
              <a:spcBef>
                <a:spcPct val="0"/>
              </a:spcBef>
              <a:buFont typeface="+mj-lt"/>
              <a:buAutoNum type="alphaUcPeriod"/>
            </a:pPr>
            <a:r>
              <a:rPr lang="es-CR" altLang="es-CR" sz="2200" dirty="0"/>
              <a:t>Reserva de gestión del proyecto</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ES" altLang="es-CR" sz="2200" b="1" dirty="0"/>
              <a:t>Retroalimentación:</a:t>
            </a:r>
            <a:r>
              <a:rPr lang="es-CR" altLang="es-CR" sz="2200" dirty="0"/>
              <a:t> El plan para la gestión de los costos del proyecto puede indicar cómo se va a calcular las reservas de gestión del proyecto, no así, el resultado de las mismas, ya que eso sería producto de implementar la planificación de la gestión de los costos.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54648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Al momento de la planificación de los costos del proyecto, ¿cuál de las siguientes ´reas de conocimiento de dirección de proyectos NO se debe tomar en cuenta?</a:t>
            </a:r>
          </a:p>
          <a:p>
            <a:pPr marL="457200" indent="-457200" algn="just">
              <a:spcBef>
                <a:spcPct val="0"/>
              </a:spcBef>
              <a:buFont typeface="+mj-lt"/>
              <a:buAutoNum type="alphaUcPeriod"/>
            </a:pPr>
            <a:r>
              <a:rPr lang="es-CR" altLang="es-CR" sz="2400" dirty="0"/>
              <a:t>Riesgos y adquisiciones.</a:t>
            </a:r>
          </a:p>
          <a:p>
            <a:pPr marL="457200" indent="-457200" algn="just">
              <a:spcBef>
                <a:spcPct val="0"/>
              </a:spcBef>
              <a:buFont typeface="+mj-lt"/>
              <a:buAutoNum type="alphaUcPeriod"/>
            </a:pPr>
            <a:r>
              <a:rPr lang="es-CR" altLang="es-CR" sz="2400" dirty="0"/>
              <a:t>Calidad y recursos humanos.</a:t>
            </a:r>
          </a:p>
          <a:p>
            <a:pPr marL="457200" indent="-457200" algn="just">
              <a:spcBef>
                <a:spcPct val="0"/>
              </a:spcBef>
              <a:buFont typeface="+mj-lt"/>
              <a:buAutoNum type="alphaUcPeriod"/>
            </a:pPr>
            <a:r>
              <a:rPr lang="es-CR" altLang="es-CR" sz="2400" dirty="0"/>
              <a:t>Comunicaciones e interesados.</a:t>
            </a:r>
          </a:p>
          <a:p>
            <a:pPr marL="457200" indent="-457200" algn="just">
              <a:spcBef>
                <a:spcPct val="0"/>
              </a:spcBef>
              <a:buFont typeface="+mj-lt"/>
              <a:buAutoNum type="alphaUcPeriod"/>
            </a:pPr>
            <a:r>
              <a:rPr lang="es-CR" altLang="es-CR" sz="2400" dirty="0"/>
              <a:t>Todas las áreas de conocimiento se deben tomar en cuenta</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CR" altLang="es-CR" sz="2400" dirty="0"/>
              <a:t> La planificación de los costos del proyecto incorpora todos aquellos aspectos de todas las áreas de conocimiento.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213508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46063" y="2036763"/>
            <a:ext cx="3887787" cy="4525962"/>
          </a:xfrm>
        </p:spPr>
        <p:txBody>
          <a:bodyPr>
            <a:normAutofit/>
          </a:bodyPr>
          <a:lstStyle/>
          <a:p>
            <a:pPr marL="0" indent="0" algn="just">
              <a:lnSpc>
                <a:spcPct val="80000"/>
              </a:lnSpc>
              <a:buFont typeface="Arial" charset="0"/>
              <a:buNone/>
              <a:defRPr/>
            </a:pPr>
            <a:r>
              <a:rPr lang="es-ES" sz="2300" dirty="0" smtClean="0"/>
              <a:t>Identificación </a:t>
            </a:r>
            <a:r>
              <a:rPr lang="es-ES" sz="2300" dirty="0"/>
              <a:t>y descripción de los tipos y las cantidades de recursos necesarios para cada actividad del </a:t>
            </a:r>
            <a:r>
              <a:rPr lang="es-ES" sz="2300" dirty="0" smtClean="0"/>
              <a:t>cronogra</a:t>
            </a:r>
            <a:r>
              <a:rPr lang="es-ES" sz="2300" dirty="0"/>
              <a:t>m</a:t>
            </a:r>
            <a:r>
              <a:rPr lang="es-ES" sz="2300" dirty="0" smtClean="0"/>
              <a:t>a </a:t>
            </a:r>
            <a:r>
              <a:rPr lang="es-ES" sz="2300" dirty="0"/>
              <a:t>de un paquete de </a:t>
            </a:r>
            <a:r>
              <a:rPr lang="es-ES" sz="2300" dirty="0" smtClean="0"/>
              <a:t>trabajo.</a:t>
            </a:r>
          </a:p>
          <a:p>
            <a:pPr marL="0" indent="0" algn="just">
              <a:lnSpc>
                <a:spcPct val="80000"/>
              </a:lnSpc>
              <a:buFont typeface="Arial" charset="0"/>
              <a:buNone/>
              <a:defRPr/>
            </a:pPr>
            <a:endParaRPr lang="es-ES" sz="2300" dirty="0"/>
          </a:p>
          <a:p>
            <a:pPr marL="0" indent="0" algn="just">
              <a:lnSpc>
                <a:spcPct val="80000"/>
              </a:lnSpc>
              <a:buFont typeface="Arial" charset="0"/>
              <a:buNone/>
              <a:defRPr/>
            </a:pPr>
            <a:r>
              <a:rPr lang="es-ES" sz="2300" dirty="0" smtClean="0"/>
              <a:t>Estos </a:t>
            </a:r>
            <a:r>
              <a:rPr lang="es-ES" sz="2300" dirty="0"/>
              <a:t>requisitos pueden sumarse para determinar los recursos estimados para cada paquete de trabajo. Se incluye en la documentación, tipos de recursos utilizados y por qué, su cantidad y su disponibilidad, entre otros aspectos.</a:t>
            </a:r>
          </a:p>
          <a:p>
            <a:pPr marL="0" indent="0" algn="just">
              <a:lnSpc>
                <a:spcPct val="80000"/>
              </a:lnSpc>
              <a:buFont typeface="Arial" charset="0"/>
              <a:buNone/>
              <a:defRPr/>
            </a:pPr>
            <a:endParaRPr lang="es-ES"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18435" name="Title 1"/>
          <p:cNvSpPr txBox="1">
            <a:spLocks/>
          </p:cNvSpPr>
          <p:nvPr/>
        </p:nvSpPr>
        <p:spPr bwMode="auto">
          <a:xfrm>
            <a:off x="250825" y="563563"/>
            <a:ext cx="698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3500" b="1">
              <a:latin typeface="Calibri" pitchFamily="34" charset="0"/>
            </a:endParaRPr>
          </a:p>
          <a:p>
            <a:pPr eaLnBrk="1" hangingPunct="1"/>
            <a:r>
              <a:rPr lang="en-US" altLang="es-CR" sz="2400" b="1">
                <a:latin typeface="Calibri" pitchFamily="34" charset="0"/>
              </a:rPr>
              <a:t>Requisitos de los Recursos</a:t>
            </a:r>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r="22115" b="6149"/>
          <a:stretch>
            <a:fillRect/>
          </a:stretch>
        </p:blipFill>
        <p:spPr bwMode="auto">
          <a:xfrm>
            <a:off x="4140200" y="1916113"/>
            <a:ext cx="4824413"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4431" y="76470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El presupuesto del nuevo sistema en línea de seguimiento de inventario es de $650.000, lo cual incluye $80.000 para las reservas de contingencia y $70.000 para las reservas de gestión. ¿Cuál es la estimación de ORDEN MAGNITUD del proyecto con respecto a su presupuesto?</a:t>
            </a:r>
          </a:p>
          <a:p>
            <a:pPr marL="457200" indent="-457200">
              <a:spcBef>
                <a:spcPct val="0"/>
              </a:spcBef>
              <a:buFont typeface="+mj-lt"/>
              <a:buAutoNum type="alphaUcPeriod"/>
            </a:pPr>
            <a:r>
              <a:rPr lang="es-CR" altLang="es-CR" sz="2200" dirty="0"/>
              <a:t>$125.000 - $500.000.</a:t>
            </a:r>
          </a:p>
          <a:p>
            <a:pPr marL="457200" indent="-457200">
              <a:spcBef>
                <a:spcPct val="0"/>
              </a:spcBef>
              <a:buFont typeface="+mj-lt"/>
              <a:buAutoNum type="alphaUcPeriod"/>
            </a:pPr>
            <a:r>
              <a:rPr lang="es-CR" altLang="es-CR" sz="2200" dirty="0"/>
              <a:t>$325.000 - $650.000.</a:t>
            </a:r>
          </a:p>
          <a:p>
            <a:pPr marL="457200" indent="-457200">
              <a:spcBef>
                <a:spcPct val="0"/>
              </a:spcBef>
              <a:buFont typeface="+mj-lt"/>
              <a:buAutoNum type="alphaUcPeriod"/>
            </a:pPr>
            <a:r>
              <a:rPr lang="es-CR" altLang="es-CR" sz="2200" dirty="0"/>
              <a:t>$325.000 - $1.250.000.</a:t>
            </a:r>
          </a:p>
          <a:p>
            <a:pPr marL="457200" indent="-457200">
              <a:spcBef>
                <a:spcPct val="0"/>
              </a:spcBef>
              <a:buFont typeface="+mj-lt"/>
              <a:buAutoNum type="alphaUcPeriod"/>
            </a:pPr>
            <a:r>
              <a:rPr lang="es-CR" altLang="es-CR" sz="2200" dirty="0"/>
              <a:t>$325.000 - $1.300.000</a:t>
            </a:r>
            <a:r>
              <a:rPr lang="es-CR" altLang="es-CR" sz="2200" dirty="0" smtClean="0"/>
              <a:t>.</a:t>
            </a:r>
          </a:p>
          <a:p>
            <a:pPr marL="457200" indent="-457200">
              <a:spcBef>
                <a:spcPct val="0"/>
              </a:spcBef>
              <a:buFont typeface="+mj-lt"/>
              <a:buAutoNum type="alphaUcPeriod"/>
            </a:pPr>
            <a:endParaRPr lang="es-CR" altLang="es-CR" sz="2200" dirty="0"/>
          </a:p>
          <a:p>
            <a:pPr algn="just">
              <a:spcBef>
                <a:spcPct val="0"/>
              </a:spcBef>
              <a:buFontTx/>
              <a:buNone/>
            </a:pPr>
            <a:r>
              <a:rPr lang="es-CR" altLang="es-CR" sz="2200" b="1" dirty="0"/>
              <a:t>Retroalimentación:</a:t>
            </a:r>
            <a:r>
              <a:rPr lang="es-CR" altLang="es-CR" sz="2200" dirty="0"/>
              <a:t> Estimación de orden de magnitud es igual al rango de -50% +100% el presupuesto del proyecto. Como el presupuesto ya viene dado, los montos de las reservas de contingencia y gestión es informacional adicional sin valor alguno. Así las cosas, la Estimación de orden de magnitud se basa en $650.000 y es igual a $325.000 - $1.300.000.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210786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200" dirty="0" smtClean="0"/>
          </a:p>
          <a:p>
            <a:pPr algn="just">
              <a:spcBef>
                <a:spcPct val="0"/>
              </a:spcBef>
              <a:buFontTx/>
              <a:buNone/>
            </a:pPr>
            <a:endParaRPr lang="es-CR" altLang="es-CR" sz="2200" dirty="0"/>
          </a:p>
          <a:p>
            <a:pPr algn="just">
              <a:spcBef>
                <a:spcPct val="0"/>
              </a:spcBef>
              <a:buFontTx/>
              <a:buNone/>
            </a:pPr>
            <a:r>
              <a:rPr lang="es-CR" altLang="es-CR" sz="2200" dirty="0" smtClean="0"/>
              <a:t>El </a:t>
            </a:r>
            <a:r>
              <a:rPr lang="es-CR" altLang="es-CR" sz="2200" dirty="0"/>
              <a:t>presupuesto del nuevo proyecto del gobierno ha dado en total $12.500.000, lo cual incluye un 25% para las reservas de contingencia y ninguna reserva de gestión. ¿Cuál es la estimación de ORDEN MAGNITUD del proyecto con respecto a su presupuesto?</a:t>
            </a:r>
          </a:p>
          <a:p>
            <a:pPr marL="457200" indent="-457200" algn="just">
              <a:spcBef>
                <a:spcPct val="0"/>
              </a:spcBef>
              <a:buFont typeface="+mj-lt"/>
              <a:buAutoNum type="alphaUcPeriod"/>
            </a:pPr>
            <a:r>
              <a:rPr lang="es-CR" altLang="es-CR" sz="2200" dirty="0"/>
              <a:t>$325.000 - $25.000.000.</a:t>
            </a:r>
          </a:p>
          <a:p>
            <a:pPr marL="457200" indent="-457200" algn="just">
              <a:spcBef>
                <a:spcPct val="0"/>
              </a:spcBef>
              <a:buFont typeface="+mj-lt"/>
              <a:buAutoNum type="alphaUcPeriod"/>
            </a:pPr>
            <a:r>
              <a:rPr lang="es-CR" altLang="es-CR" sz="2200" dirty="0"/>
              <a:t>$325.000 - $12.500.000.</a:t>
            </a:r>
          </a:p>
          <a:p>
            <a:pPr marL="457200" indent="-457200" algn="just">
              <a:spcBef>
                <a:spcPct val="0"/>
              </a:spcBef>
              <a:buFont typeface="+mj-lt"/>
              <a:buAutoNum type="alphaUcPeriod"/>
            </a:pPr>
            <a:r>
              <a:rPr lang="es-CR" altLang="es-CR" sz="2200" dirty="0"/>
              <a:t>$6.250.000 - $12.500.000.</a:t>
            </a:r>
          </a:p>
          <a:p>
            <a:pPr marL="457200" indent="-457200" algn="just">
              <a:spcBef>
                <a:spcPct val="0"/>
              </a:spcBef>
              <a:buFont typeface="+mj-lt"/>
              <a:buAutoNum type="alphaUcPeriod"/>
            </a:pPr>
            <a:r>
              <a:rPr lang="es-CR" altLang="es-CR" sz="2200" dirty="0"/>
              <a:t>$6.250.000 - $25.000.000</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CR" altLang="es-CR" sz="2200" b="1" dirty="0"/>
              <a:t>Retroalimentación:</a:t>
            </a:r>
            <a:r>
              <a:rPr lang="es-CR" altLang="es-CR" sz="2200" dirty="0"/>
              <a:t> Estimación de orden de magnitud es igual al rango de -50% +100% el presupuesto del proyecto. Como el presupuesto ya viene dado, los montos de las reservas de contingencia y gestión es informacional adicional sin valor alguno. Así las cosas, la Estimación de orden de magnitud se basa en $12.500.000 y es igual a $6.250.000 - $25.000.000.</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24652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1000"/>
                                        <p:tgtEl>
                                          <p:spTgt spid="5">
                                            <p:txEl>
                                              <p:pRg st="8" end="8"/>
                                            </p:txEl>
                                          </p:spTgt>
                                        </p:tgtEl>
                                      </p:cBhvr>
                                    </p:animEffect>
                                    <p:anim calcmode="lin" valueType="num">
                                      <p:cBhvr>
                                        <p:cTn id="4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La RESERVA para CONTINGENCIAS de los costos debe ser:</a:t>
            </a:r>
          </a:p>
          <a:p>
            <a:pPr marL="457200" indent="-457200" algn="just">
              <a:spcBef>
                <a:spcPct val="0"/>
              </a:spcBef>
              <a:buFont typeface="+mj-lt"/>
              <a:buAutoNum type="alphaUcPeriod"/>
            </a:pPr>
            <a:r>
              <a:rPr lang="es-CR" altLang="es-CR" sz="2200" dirty="0"/>
              <a:t>Ocultada para prevenir que la dirección decida no permitir la reserva.</a:t>
            </a:r>
          </a:p>
          <a:p>
            <a:pPr marL="457200" indent="-457200" algn="just">
              <a:spcBef>
                <a:spcPct val="0"/>
              </a:spcBef>
              <a:buFont typeface="+mj-lt"/>
              <a:buAutoNum type="alphaUcPeriod"/>
            </a:pPr>
            <a:r>
              <a:rPr lang="es-CR" altLang="es-CR" sz="2200" dirty="0"/>
              <a:t>Añadida a cada actividad para proveerle al cliente una ruta crítica más corta.</a:t>
            </a:r>
          </a:p>
          <a:p>
            <a:pPr marL="457200" indent="-457200" algn="just">
              <a:spcBef>
                <a:spcPct val="0"/>
              </a:spcBef>
              <a:buFont typeface="+mj-lt"/>
              <a:buAutoNum type="alphaUcPeriod"/>
            </a:pPr>
            <a:r>
              <a:rPr lang="es-CR" altLang="es-CR" sz="2200" dirty="0"/>
              <a:t>Mantenida por la dirección para cubrir sobrecostos.</a:t>
            </a:r>
          </a:p>
          <a:p>
            <a:pPr marL="457200" indent="-457200" algn="just">
              <a:spcBef>
                <a:spcPct val="0"/>
              </a:spcBef>
              <a:buFont typeface="+mj-lt"/>
              <a:buAutoNum type="alphaUcPeriod"/>
            </a:pPr>
            <a:r>
              <a:rPr lang="es-CR" altLang="es-CR" sz="2200" dirty="0"/>
              <a:t>Añadida a los costos base del proyecto para afrontar los riesgos</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ES" altLang="es-CR" sz="2200" b="1" dirty="0"/>
              <a:t>Retroalimentación:</a:t>
            </a:r>
            <a:r>
              <a:rPr lang="es-CR" altLang="es-CR" sz="2200" dirty="0"/>
              <a:t> Esconder la reserva es una acción inapropiada. Añadir costo a cada actividad no acortará la ruta crítica, por lo cual es un enunciado incorrecto. Las reservas para gestión, no las reservas para contingencia, son mantenidas por la gerencia para cubrir los sobrecostos. Durante el proceso de la gestión de los riesgos, determinas las reservas para contingencia apropiadas para cubrir el costo de los riesgos identificados.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07193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La </a:t>
            </a:r>
            <a:r>
              <a:rPr lang="es-ES" altLang="es-CR" sz="2000" dirty="0"/>
              <a:t>medición del desempeño de la línea base de los costos del proyecto, es mejor hacerla…</a:t>
            </a:r>
            <a:endParaRPr lang="es-CR" altLang="es-CR" sz="2000" dirty="0"/>
          </a:p>
          <a:p>
            <a:pPr marL="457200" indent="-457200" algn="just">
              <a:spcBef>
                <a:spcPct val="0"/>
              </a:spcBef>
              <a:buFont typeface="+mj-lt"/>
              <a:buAutoNum type="alphaUcPeriod"/>
            </a:pPr>
            <a:r>
              <a:rPr lang="es-ES" altLang="es-CR" sz="2000" dirty="0"/>
              <a:t>Solicitando un porcentaje completo a cada miembro del equipo e informarlo en el informe de avance mensual. </a:t>
            </a:r>
            <a:endParaRPr lang="es-CR" altLang="es-CR" sz="2000" dirty="0"/>
          </a:p>
          <a:p>
            <a:pPr marL="457200" indent="-457200" algn="just">
              <a:spcBef>
                <a:spcPct val="0"/>
              </a:spcBef>
              <a:buFont typeface="+mj-lt"/>
              <a:buAutoNum type="alphaUcPeriod"/>
            </a:pPr>
            <a:r>
              <a:rPr lang="es-ES" altLang="es-CR" sz="2000" dirty="0"/>
              <a:t>Calculando el valor ganado y utilizando los índices y otros cálculos para informar desempeños pasados y pronosticar futuros desempeños.</a:t>
            </a:r>
            <a:endParaRPr lang="es-CR" altLang="es-CR" sz="2000" dirty="0"/>
          </a:p>
          <a:p>
            <a:pPr marL="457200" indent="-457200" algn="just">
              <a:spcBef>
                <a:spcPct val="0"/>
              </a:spcBef>
              <a:buFont typeface="+mj-lt"/>
              <a:buAutoNum type="alphaUcPeriod"/>
            </a:pPr>
            <a:r>
              <a:rPr lang="es-ES" altLang="es-CR" sz="2000" dirty="0"/>
              <a:t>Usando la regla 50/50 y asegurándose de que el ciclo de vida del costo es menor que el costo del proyecto.</a:t>
            </a:r>
            <a:endParaRPr lang="es-CR" altLang="es-CR" sz="2000" dirty="0"/>
          </a:p>
          <a:p>
            <a:pPr marL="457200" indent="-457200" algn="just">
              <a:spcBef>
                <a:spcPct val="0"/>
              </a:spcBef>
              <a:buFont typeface="+mj-lt"/>
              <a:buAutoNum type="alphaUcPeriod"/>
            </a:pPr>
            <a:r>
              <a:rPr lang="es-ES" altLang="es-CR" sz="2000" dirty="0"/>
              <a:t>Centrarse en la cantidad gastada el mes pasado y en lo que se gastará al mes siguiente</a:t>
            </a:r>
            <a:r>
              <a:rPr lang="es-ES" altLang="es-CR" sz="2000" dirty="0" smtClean="0"/>
              <a:t>.</a:t>
            </a:r>
          </a:p>
          <a:p>
            <a:pPr marL="457200" indent="-457200" algn="just">
              <a:spcBef>
                <a:spcPct val="0"/>
              </a:spcBef>
              <a:buFont typeface="+mj-lt"/>
              <a:buAutoNum type="alphaUcPeriod"/>
            </a:pPr>
            <a:endParaRPr lang="es-CR" altLang="es-CR" sz="2000" dirty="0"/>
          </a:p>
          <a:p>
            <a:pPr algn="just">
              <a:spcBef>
                <a:spcPct val="0"/>
              </a:spcBef>
              <a:buFontTx/>
              <a:buNone/>
            </a:pPr>
            <a:r>
              <a:rPr lang="es-ES" altLang="es-CR" sz="2000" b="1" dirty="0"/>
              <a:t>Retroalimentación:</a:t>
            </a:r>
            <a:r>
              <a:rPr lang="es-ES" altLang="es-CR" sz="2000" dirty="0"/>
              <a:t> </a:t>
            </a:r>
            <a:r>
              <a:rPr lang="es-CR" altLang="es-CR" sz="2000" dirty="0"/>
              <a:t>No hay duda que la técnica del valor ganado no sólo permite identificar el estado actual de la línea base de los cotos, sino que también permite predecir la misma y proponer cuál debería ser el desempeño que hace falta para completar el proyecto.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4275822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¿Para qué tipo de RIESGOS se utilizan las reservas de gestión en el cálculo del presupuesto del proyecto?</a:t>
            </a:r>
          </a:p>
          <a:p>
            <a:pPr marL="457200" indent="-457200" algn="just">
              <a:spcBef>
                <a:spcPct val="0"/>
              </a:spcBef>
              <a:buFont typeface="+mj-lt"/>
              <a:buAutoNum type="alphaUcPeriod"/>
            </a:pPr>
            <a:r>
              <a:rPr lang="es-CR" altLang="es-CR" sz="2400" dirty="0"/>
              <a:t>Incógnitas desconocidas.</a:t>
            </a:r>
          </a:p>
          <a:p>
            <a:pPr marL="457200" indent="-457200" algn="just">
              <a:spcBef>
                <a:spcPct val="0"/>
              </a:spcBef>
              <a:buFont typeface="+mj-lt"/>
              <a:buAutoNum type="alphaUcPeriod"/>
            </a:pPr>
            <a:r>
              <a:rPr lang="es-CR" altLang="es-CR" sz="2400" dirty="0"/>
              <a:t>Incógnitas conocidas.</a:t>
            </a:r>
          </a:p>
          <a:p>
            <a:pPr marL="457200" indent="-457200" algn="just">
              <a:spcBef>
                <a:spcPct val="0"/>
              </a:spcBef>
              <a:buFont typeface="+mj-lt"/>
              <a:buAutoNum type="alphaUcPeriod"/>
            </a:pPr>
            <a:r>
              <a:rPr lang="es-CR" altLang="es-CR" sz="2400" dirty="0"/>
              <a:t>Riesgos del negocio.</a:t>
            </a:r>
          </a:p>
          <a:p>
            <a:pPr marL="457200" indent="-457200" algn="just">
              <a:spcBef>
                <a:spcPct val="0"/>
              </a:spcBef>
              <a:buFont typeface="+mj-lt"/>
              <a:buAutoNum type="alphaUcPeriod"/>
            </a:pPr>
            <a:r>
              <a:rPr lang="es-CR" altLang="es-CR" sz="2400" dirty="0"/>
              <a:t>Riesgos puros</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 </a:t>
            </a:r>
            <a:r>
              <a:rPr lang="es-ES" altLang="es-CR" sz="2400" dirty="0"/>
              <a:t>Las reservas de gestión se utilizan en la  determinación del presupuesto para estimar un colchón por si acaso sucediese algún riesgo o incógnitas que no haya sido posible identificar con anterioridad, y por ende son desconocidos al momento de la planificación.</a:t>
            </a: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4074373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0466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ES" altLang="es-CR" sz="2200" dirty="0"/>
              <a:t>Con respecto a las reservas para contingencias, ¿cuál de los siguientes enunciados es FALSA?</a:t>
            </a:r>
            <a:endParaRPr lang="es-CR" altLang="es-CR" sz="2200" dirty="0"/>
          </a:p>
          <a:p>
            <a:pPr marL="457200" indent="-457200" algn="just">
              <a:spcBef>
                <a:spcPct val="0"/>
              </a:spcBef>
              <a:buFont typeface="+mj-lt"/>
              <a:buAutoNum type="alphaUcPeriod"/>
            </a:pPr>
            <a:r>
              <a:rPr lang="es-ES" altLang="es-CR" sz="2200" dirty="0"/>
              <a:t>Una reserva de contingencia es una cantidad planificada por separado que permita ser utilizada para futuras situaciones las cuales pueden planificadas sólo en parte.</a:t>
            </a:r>
            <a:endParaRPr lang="es-CR" altLang="es-CR" sz="2200" dirty="0"/>
          </a:p>
          <a:p>
            <a:pPr marL="457200" indent="-457200" algn="just">
              <a:spcBef>
                <a:spcPct val="0"/>
              </a:spcBef>
              <a:buFont typeface="+mj-lt"/>
              <a:buAutoNum type="alphaUcPeriod"/>
            </a:pPr>
            <a:r>
              <a:rPr lang="es-ES" altLang="es-CR" sz="2200" dirty="0"/>
              <a:t>Las reservas para contingencias se apartan para incógnitas conocidas.</a:t>
            </a:r>
            <a:endParaRPr lang="es-CR" altLang="es-CR" sz="2200" dirty="0"/>
          </a:p>
          <a:p>
            <a:pPr marL="457200" indent="-457200" algn="just">
              <a:spcBef>
                <a:spcPct val="0"/>
              </a:spcBef>
              <a:buFont typeface="+mj-lt"/>
              <a:buAutoNum type="alphaUcPeriod"/>
            </a:pPr>
            <a:r>
              <a:rPr lang="es-ES" altLang="es-CR" sz="2200" dirty="0"/>
              <a:t>Las reservas para contingencias se apartan para incógnitas desconocidas.</a:t>
            </a:r>
            <a:endParaRPr lang="es-CR" altLang="es-CR" sz="2200" dirty="0"/>
          </a:p>
          <a:p>
            <a:pPr marL="457200" indent="-457200" algn="just">
              <a:spcBef>
                <a:spcPct val="0"/>
              </a:spcBef>
              <a:buFont typeface="+mj-lt"/>
              <a:buAutoNum type="alphaUcPeriod"/>
            </a:pPr>
            <a:r>
              <a:rPr lang="es-ES" altLang="es-CR" sz="2200" dirty="0"/>
              <a:t>Las reservas para contingencias son normalmente consideradas en las líneas base del costo y el cronograma del proyecto.</a:t>
            </a:r>
            <a:endParaRPr lang="es-CR" altLang="es-CR" sz="2200" dirty="0"/>
          </a:p>
          <a:p>
            <a:pPr algn="just">
              <a:spcBef>
                <a:spcPct val="0"/>
              </a:spcBef>
              <a:buFontTx/>
              <a:buNone/>
            </a:pPr>
            <a:endParaRPr lang="es-ES" altLang="es-CR" sz="2200" b="1" dirty="0" smtClean="0"/>
          </a:p>
          <a:p>
            <a:pPr algn="just">
              <a:spcBef>
                <a:spcPct val="0"/>
              </a:spcBef>
              <a:buFontTx/>
              <a:buNone/>
            </a:pPr>
            <a:r>
              <a:rPr lang="es-ES" altLang="es-CR" sz="2200" b="1" dirty="0" smtClean="0"/>
              <a:t>Retroalimentación</a:t>
            </a:r>
            <a:r>
              <a:rPr lang="es-ES" altLang="es-CR" sz="2200" b="1" dirty="0"/>
              <a:t>: </a:t>
            </a:r>
            <a:r>
              <a:rPr lang="es-ES" altLang="es-CR" sz="2200" dirty="0"/>
              <a:t>Las reservas para contingencias se utilizan para incógnitas conocidas, las reservas de gestión se utilizan para incógnitas desconocidas.</a:t>
            </a:r>
            <a:endParaRPr lang="es-CR" altLang="es-CR" sz="22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089902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251520"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El director del proyecto está asignando las estimaciones generales de costos a las actividades individuales para establecer una línea base para medir el desempeño del proyecto. ¿A qué PROCESO se refiere esto?</a:t>
            </a:r>
          </a:p>
          <a:p>
            <a:pPr marL="457200" indent="-457200" algn="just">
              <a:spcBef>
                <a:spcPct val="0"/>
              </a:spcBef>
              <a:buFont typeface="+mj-lt"/>
              <a:buAutoNum type="alphaUcPeriod"/>
            </a:pPr>
            <a:r>
              <a:rPr lang="es-CR" altLang="es-CR" sz="2400" dirty="0"/>
              <a:t>Gestionar los costos.</a:t>
            </a:r>
          </a:p>
          <a:p>
            <a:pPr marL="457200" indent="-457200" algn="just">
              <a:spcBef>
                <a:spcPct val="0"/>
              </a:spcBef>
              <a:buFont typeface="+mj-lt"/>
              <a:buAutoNum type="alphaUcPeriod"/>
            </a:pPr>
            <a:r>
              <a:rPr lang="es-CR" altLang="es-CR" sz="2400" dirty="0"/>
              <a:t>Estimar los costos.</a:t>
            </a:r>
          </a:p>
          <a:p>
            <a:pPr marL="457200" indent="-457200" algn="just">
              <a:spcBef>
                <a:spcPct val="0"/>
              </a:spcBef>
              <a:buFont typeface="+mj-lt"/>
              <a:buAutoNum type="alphaUcPeriod"/>
            </a:pPr>
            <a:r>
              <a:rPr lang="es-CR" altLang="es-CR" sz="2400" dirty="0"/>
              <a:t>Determinar el presupuesto.</a:t>
            </a:r>
          </a:p>
          <a:p>
            <a:pPr marL="457200" indent="-457200" algn="just">
              <a:spcBef>
                <a:spcPct val="0"/>
              </a:spcBef>
              <a:buFont typeface="+mj-lt"/>
              <a:buAutoNum type="alphaUcPeriod"/>
            </a:pPr>
            <a:r>
              <a:rPr lang="es-CR" altLang="es-CR" sz="2400" dirty="0"/>
              <a:t>Controlar los costos.</a:t>
            </a:r>
          </a:p>
          <a:p>
            <a:pPr algn="just">
              <a:spcBef>
                <a:spcPct val="0"/>
              </a:spcBef>
              <a:buFontTx/>
              <a:buNone/>
            </a:pPr>
            <a:endParaRPr lang="es-ES" altLang="es-CR" sz="2400" b="1" dirty="0" smtClean="0"/>
          </a:p>
          <a:p>
            <a:pPr algn="just">
              <a:spcBef>
                <a:spcPct val="0"/>
              </a:spcBef>
              <a:buFontTx/>
              <a:buNone/>
            </a:pPr>
            <a:r>
              <a:rPr lang="es-ES" altLang="es-CR" sz="2400" b="1" dirty="0" smtClean="0"/>
              <a:t>Retroalimentación</a:t>
            </a:r>
            <a:r>
              <a:rPr lang="es-ES" altLang="es-CR" sz="2400" b="1" dirty="0"/>
              <a:t>: </a:t>
            </a:r>
            <a:r>
              <a:rPr lang="es-ES" altLang="es-CR" sz="2400" dirty="0"/>
              <a:t>Una vez que se han definido los costos de cada una de las actividades del proyecto con sus reservas individuales, cuando se proceden a sumar y a establecer las reservas generales del caso, se está en el proceso de determinar el presupuesto.</a:t>
            </a: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978249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738" y="1844675"/>
            <a:ext cx="5003800"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3"/>
          <p:cNvSpPr>
            <a:spLocks noGrp="1" noChangeArrowheads="1"/>
          </p:cNvSpPr>
          <p:nvPr>
            <p:ph type="body" idx="1"/>
          </p:nvPr>
        </p:nvSpPr>
        <p:spPr>
          <a:xfrm>
            <a:off x="57150" y="1989138"/>
            <a:ext cx="3960813" cy="4525962"/>
          </a:xfrm>
        </p:spPr>
        <p:txBody>
          <a:bodyPr>
            <a:normAutofit/>
          </a:bodyPr>
          <a:lstStyle/>
          <a:p>
            <a:pPr marL="0" indent="0" algn="just">
              <a:lnSpc>
                <a:spcPct val="80000"/>
              </a:lnSpc>
              <a:buFont typeface="Arial" charset="0"/>
              <a:buNone/>
              <a:defRPr/>
            </a:pPr>
            <a:r>
              <a:rPr lang="es-ES" sz="2300" dirty="0" smtClean="0"/>
              <a:t>Estructura </a:t>
            </a:r>
            <a:r>
              <a:rPr lang="es-ES" sz="2300" dirty="0"/>
              <a:t>jerárquica de los recursos identificados por categoría y tipo de recurso. </a:t>
            </a:r>
            <a:endParaRPr lang="es-ES" sz="2300" dirty="0" smtClean="0"/>
          </a:p>
          <a:p>
            <a:pPr marL="0" indent="0" algn="just">
              <a:lnSpc>
                <a:spcPct val="80000"/>
              </a:lnSpc>
              <a:buFont typeface="Arial" charset="0"/>
              <a:buNone/>
              <a:defRPr/>
            </a:pPr>
            <a:endParaRPr lang="es-ES" sz="2300" dirty="0"/>
          </a:p>
          <a:p>
            <a:pPr marL="0" indent="0" algn="just">
              <a:lnSpc>
                <a:spcPct val="80000"/>
              </a:lnSpc>
              <a:buFont typeface="Arial" charset="0"/>
              <a:buNone/>
              <a:defRPr/>
            </a:pPr>
            <a:r>
              <a:rPr lang="es-ES" sz="2300" dirty="0" smtClean="0"/>
              <a:t>Ejemplos </a:t>
            </a:r>
            <a:r>
              <a:rPr lang="es-ES" sz="2300" dirty="0"/>
              <a:t>de categoría de recurso pueden ser: mano de obra, materiales, equipo y </a:t>
            </a:r>
            <a:r>
              <a:rPr lang="es-ES" sz="2300" dirty="0" smtClean="0"/>
              <a:t>suministros.</a:t>
            </a:r>
          </a:p>
          <a:p>
            <a:pPr marL="0" indent="0" algn="just">
              <a:lnSpc>
                <a:spcPct val="80000"/>
              </a:lnSpc>
              <a:buFont typeface="Arial" charset="0"/>
              <a:buNone/>
              <a:defRPr/>
            </a:pPr>
            <a:endParaRPr lang="es-ES" sz="2300" dirty="0"/>
          </a:p>
          <a:p>
            <a:pPr marL="0" indent="0" algn="just">
              <a:lnSpc>
                <a:spcPct val="80000"/>
              </a:lnSpc>
              <a:buFont typeface="Arial" charset="0"/>
              <a:buNone/>
              <a:defRPr/>
            </a:pPr>
            <a:r>
              <a:rPr lang="es-ES" sz="2300" dirty="0" smtClean="0"/>
              <a:t>Ejemplos </a:t>
            </a:r>
            <a:r>
              <a:rPr lang="es-ES" sz="2300" dirty="0"/>
              <a:t>de tipo de recurso pueden ser: nivel de habilidad, grado académico, experiencia, etc.</a:t>
            </a:r>
          </a:p>
          <a:p>
            <a:pPr marL="0" indent="0" algn="just">
              <a:lnSpc>
                <a:spcPct val="80000"/>
              </a:lnSpc>
              <a:buFont typeface="Arial" charset="0"/>
              <a:buNone/>
              <a:defRPr/>
            </a:pPr>
            <a:endParaRPr lang="es-ES"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19460" name="Title 1"/>
          <p:cNvSpPr txBox="1">
            <a:spLocks/>
          </p:cNvSpPr>
          <p:nvPr/>
        </p:nvSpPr>
        <p:spPr bwMode="auto">
          <a:xfrm>
            <a:off x="179388" y="549275"/>
            <a:ext cx="698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Estructura de Desglose de los Recursos (RBS)</a:t>
            </a:r>
          </a:p>
        </p:txBody>
      </p:sp>
      <p:sp>
        <p:nvSpPr>
          <p:cNvPr id="8" name="7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1 Rectángulo"/>
          <p:cNvSpPr/>
          <p:nvPr/>
        </p:nvSpPr>
        <p:spPr>
          <a:xfrm>
            <a:off x="3349625" y="84138"/>
            <a:ext cx="3294063" cy="647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s-CR" dirty="0"/>
              <a:t>Principales Salidas de la Gestión del Tiempo de un Proyecto</a:t>
            </a:r>
          </a:p>
        </p:txBody>
      </p:sp>
      <p:sp>
        <p:nvSpPr>
          <p:cNvPr id="22" name="21 Elipse"/>
          <p:cNvSpPr/>
          <p:nvPr/>
        </p:nvSpPr>
        <p:spPr>
          <a:xfrm>
            <a:off x="422275" y="2076450"/>
            <a:ext cx="2517775" cy="7905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s-CR" dirty="0"/>
              <a:t>Lista de Actividades y sus Atributos</a:t>
            </a:r>
          </a:p>
        </p:txBody>
      </p:sp>
      <p:sp>
        <p:nvSpPr>
          <p:cNvPr id="23" name="22 Elipse"/>
          <p:cNvSpPr/>
          <p:nvPr/>
        </p:nvSpPr>
        <p:spPr>
          <a:xfrm>
            <a:off x="3233738" y="2593975"/>
            <a:ext cx="2403475" cy="79216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s-CR" dirty="0"/>
              <a:t>Requisitos de los Recursos</a:t>
            </a:r>
          </a:p>
        </p:txBody>
      </p:sp>
      <p:sp>
        <p:nvSpPr>
          <p:cNvPr id="25" name="24 Elipse"/>
          <p:cNvSpPr/>
          <p:nvPr/>
        </p:nvSpPr>
        <p:spPr>
          <a:xfrm>
            <a:off x="4381500" y="1298575"/>
            <a:ext cx="2403475" cy="89376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s-CR" dirty="0"/>
              <a:t>Cronogramas</a:t>
            </a:r>
          </a:p>
        </p:txBody>
      </p:sp>
      <p:sp>
        <p:nvSpPr>
          <p:cNvPr id="26" name="25 Elipse"/>
          <p:cNvSpPr/>
          <p:nvPr/>
        </p:nvSpPr>
        <p:spPr>
          <a:xfrm>
            <a:off x="4932363" y="3668713"/>
            <a:ext cx="2403475" cy="79216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s-CR" dirty="0"/>
              <a:t>Estimaciones de las Duraciones</a:t>
            </a:r>
          </a:p>
        </p:txBody>
      </p:sp>
      <p:sp>
        <p:nvSpPr>
          <p:cNvPr id="27" name="26 Elipse"/>
          <p:cNvSpPr/>
          <p:nvPr/>
        </p:nvSpPr>
        <p:spPr>
          <a:xfrm>
            <a:off x="882650" y="3217863"/>
            <a:ext cx="2403475" cy="79216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s-CR" dirty="0"/>
              <a:t>Diagramas de Red</a:t>
            </a:r>
          </a:p>
        </p:txBody>
      </p:sp>
      <p:cxnSp>
        <p:nvCxnSpPr>
          <p:cNvPr id="47" name="46 Conector recto de flecha"/>
          <p:cNvCxnSpPr>
            <a:stCxn id="2" idx="2"/>
            <a:endCxn id="27" idx="7"/>
          </p:cNvCxnSpPr>
          <p:nvPr/>
        </p:nvCxnSpPr>
        <p:spPr>
          <a:xfrm flipH="1">
            <a:off x="2933700" y="731838"/>
            <a:ext cx="2062163" cy="2603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de flecha"/>
          <p:cNvCxnSpPr>
            <a:stCxn id="2" idx="2"/>
            <a:endCxn id="22" idx="7"/>
          </p:cNvCxnSpPr>
          <p:nvPr/>
        </p:nvCxnSpPr>
        <p:spPr>
          <a:xfrm flipH="1">
            <a:off x="2571750" y="731838"/>
            <a:ext cx="2424113" cy="1460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a:stCxn id="2" idx="2"/>
            <a:endCxn id="26" idx="0"/>
          </p:cNvCxnSpPr>
          <p:nvPr/>
        </p:nvCxnSpPr>
        <p:spPr>
          <a:xfrm>
            <a:off x="4995863" y="731838"/>
            <a:ext cx="1138237" cy="29368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a:stCxn id="2" idx="2"/>
            <a:endCxn id="23" idx="0"/>
          </p:cNvCxnSpPr>
          <p:nvPr/>
        </p:nvCxnSpPr>
        <p:spPr>
          <a:xfrm flipH="1">
            <a:off x="4435475" y="731838"/>
            <a:ext cx="560388" cy="18621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84" name="61 CuadroTexto"/>
          <p:cNvSpPr txBox="1">
            <a:spLocks noChangeArrowheads="1"/>
          </p:cNvSpPr>
          <p:nvPr/>
        </p:nvSpPr>
        <p:spPr bwMode="auto">
          <a:xfrm>
            <a:off x="3633788" y="887413"/>
            <a:ext cx="2306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a:t>Compuesto por</a:t>
            </a:r>
          </a:p>
        </p:txBody>
      </p:sp>
      <p:sp>
        <p:nvSpPr>
          <p:cNvPr id="75" name="74 Rectángulo"/>
          <p:cNvSpPr/>
          <p:nvPr/>
        </p:nvSpPr>
        <p:spPr>
          <a:xfrm>
            <a:off x="188913" y="6016625"/>
            <a:ext cx="2201862" cy="788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Método de Diagramación por Dependencias</a:t>
            </a:r>
          </a:p>
        </p:txBody>
      </p:sp>
      <p:sp>
        <p:nvSpPr>
          <p:cNvPr id="76" name="75 Rectángulo"/>
          <p:cNvSpPr/>
          <p:nvPr/>
        </p:nvSpPr>
        <p:spPr>
          <a:xfrm>
            <a:off x="120650" y="1046163"/>
            <a:ext cx="1892300"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Descomposición</a:t>
            </a:r>
          </a:p>
        </p:txBody>
      </p:sp>
      <p:sp>
        <p:nvSpPr>
          <p:cNvPr id="78" name="77 Rectángulo"/>
          <p:cNvSpPr/>
          <p:nvPr/>
        </p:nvSpPr>
        <p:spPr>
          <a:xfrm>
            <a:off x="1290638" y="5189538"/>
            <a:ext cx="2216150" cy="674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Aplicación de Adelantos y Retrasos</a:t>
            </a:r>
          </a:p>
        </p:txBody>
      </p:sp>
      <p:sp>
        <p:nvSpPr>
          <p:cNvPr id="79" name="78 Rectángulo"/>
          <p:cNvSpPr/>
          <p:nvPr/>
        </p:nvSpPr>
        <p:spPr>
          <a:xfrm>
            <a:off x="2557463" y="6097588"/>
            <a:ext cx="1798637" cy="708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Software de Gestión de Proyectos</a:t>
            </a:r>
          </a:p>
        </p:txBody>
      </p:sp>
      <p:sp>
        <p:nvSpPr>
          <p:cNvPr id="80" name="79 Rectángulo"/>
          <p:cNvSpPr/>
          <p:nvPr/>
        </p:nvSpPr>
        <p:spPr>
          <a:xfrm>
            <a:off x="3165475" y="4111625"/>
            <a:ext cx="1398588" cy="690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Análisis de Alternativas</a:t>
            </a:r>
          </a:p>
        </p:txBody>
      </p:sp>
      <p:cxnSp>
        <p:nvCxnSpPr>
          <p:cNvPr id="87" name="86 Conector recto de flecha"/>
          <p:cNvCxnSpPr>
            <a:stCxn id="27" idx="4"/>
            <a:endCxn id="75" idx="0"/>
          </p:cNvCxnSpPr>
          <p:nvPr/>
        </p:nvCxnSpPr>
        <p:spPr>
          <a:xfrm flipH="1">
            <a:off x="1289050" y="4010025"/>
            <a:ext cx="795338" cy="2006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3" name="92 Conector recto de flecha"/>
          <p:cNvCxnSpPr>
            <a:stCxn id="23" idx="4"/>
            <a:endCxn id="79" idx="0"/>
          </p:cNvCxnSpPr>
          <p:nvPr/>
        </p:nvCxnSpPr>
        <p:spPr>
          <a:xfrm flipH="1">
            <a:off x="3457575" y="3386138"/>
            <a:ext cx="977900" cy="27114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5" name="94 Conector recto de flecha"/>
          <p:cNvCxnSpPr>
            <a:stCxn id="23" idx="4"/>
            <a:endCxn id="80" idx="0"/>
          </p:cNvCxnSpPr>
          <p:nvPr/>
        </p:nvCxnSpPr>
        <p:spPr>
          <a:xfrm flipH="1">
            <a:off x="3865563" y="3386138"/>
            <a:ext cx="569912" cy="7254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93" name="131 CuadroTexto"/>
          <p:cNvSpPr txBox="1">
            <a:spLocks noChangeArrowheads="1"/>
          </p:cNvSpPr>
          <p:nvPr/>
        </p:nvSpPr>
        <p:spPr bwMode="auto">
          <a:xfrm>
            <a:off x="5489575" y="4579938"/>
            <a:ext cx="2308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600"/>
              <a:t>Se relaciona con</a:t>
            </a:r>
          </a:p>
        </p:txBody>
      </p:sp>
      <p:sp>
        <p:nvSpPr>
          <p:cNvPr id="3094" name="132 CuadroTexto"/>
          <p:cNvSpPr txBox="1">
            <a:spLocks noChangeArrowheads="1"/>
          </p:cNvSpPr>
          <p:nvPr/>
        </p:nvSpPr>
        <p:spPr bwMode="auto">
          <a:xfrm>
            <a:off x="3575050" y="3494088"/>
            <a:ext cx="23082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600"/>
              <a:t>Se relaciona con</a:t>
            </a:r>
          </a:p>
        </p:txBody>
      </p:sp>
      <p:sp>
        <p:nvSpPr>
          <p:cNvPr id="3095" name="133 CuadroTexto"/>
          <p:cNvSpPr txBox="1">
            <a:spLocks noChangeArrowheads="1"/>
          </p:cNvSpPr>
          <p:nvPr/>
        </p:nvSpPr>
        <p:spPr bwMode="auto">
          <a:xfrm>
            <a:off x="1238250" y="4059238"/>
            <a:ext cx="23066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600"/>
              <a:t>Se relaciona con</a:t>
            </a:r>
          </a:p>
        </p:txBody>
      </p:sp>
      <p:sp>
        <p:nvSpPr>
          <p:cNvPr id="3096" name="134 CuadroTexto"/>
          <p:cNvSpPr txBox="1">
            <a:spLocks noChangeArrowheads="1"/>
          </p:cNvSpPr>
          <p:nvPr/>
        </p:nvSpPr>
        <p:spPr bwMode="auto">
          <a:xfrm>
            <a:off x="6548438" y="765175"/>
            <a:ext cx="11128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600"/>
              <a:t>Se relaciona con</a:t>
            </a:r>
          </a:p>
        </p:txBody>
      </p:sp>
      <p:sp>
        <p:nvSpPr>
          <p:cNvPr id="3097" name="135 CuadroTexto"/>
          <p:cNvSpPr txBox="1">
            <a:spLocks noChangeArrowheads="1"/>
          </p:cNvSpPr>
          <p:nvPr/>
        </p:nvSpPr>
        <p:spPr bwMode="auto">
          <a:xfrm>
            <a:off x="836613" y="1644650"/>
            <a:ext cx="2103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600"/>
              <a:t>Se relaciona con</a:t>
            </a:r>
          </a:p>
        </p:txBody>
      </p:sp>
      <p:cxnSp>
        <p:nvCxnSpPr>
          <p:cNvPr id="58" name="57 Conector recto de flecha"/>
          <p:cNvCxnSpPr>
            <a:stCxn id="2" idx="2"/>
            <a:endCxn id="25" idx="0"/>
          </p:cNvCxnSpPr>
          <p:nvPr/>
        </p:nvCxnSpPr>
        <p:spPr>
          <a:xfrm>
            <a:off x="4995863" y="731838"/>
            <a:ext cx="587375" cy="5667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4" name="83 Rectángulo"/>
          <p:cNvSpPr/>
          <p:nvPr/>
        </p:nvSpPr>
        <p:spPr>
          <a:xfrm>
            <a:off x="7808913" y="6016625"/>
            <a:ext cx="1244600"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Estimación Análoga</a:t>
            </a:r>
          </a:p>
        </p:txBody>
      </p:sp>
      <p:cxnSp>
        <p:nvCxnSpPr>
          <p:cNvPr id="69" name="68 Conector recto de flecha"/>
          <p:cNvCxnSpPr>
            <a:stCxn id="26" idx="4"/>
            <a:endCxn id="84" idx="0"/>
          </p:cNvCxnSpPr>
          <p:nvPr/>
        </p:nvCxnSpPr>
        <p:spPr>
          <a:xfrm>
            <a:off x="6134100" y="4460875"/>
            <a:ext cx="2297113" cy="15557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8" name="87 Rectángulo"/>
          <p:cNvSpPr/>
          <p:nvPr/>
        </p:nvSpPr>
        <p:spPr>
          <a:xfrm>
            <a:off x="3681413" y="4930775"/>
            <a:ext cx="1506537"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Estimación Ascendente</a:t>
            </a:r>
          </a:p>
        </p:txBody>
      </p:sp>
      <p:cxnSp>
        <p:nvCxnSpPr>
          <p:cNvPr id="72" name="71 Conector recto de flecha"/>
          <p:cNvCxnSpPr>
            <a:stCxn id="23" idx="4"/>
            <a:endCxn id="88" idx="0"/>
          </p:cNvCxnSpPr>
          <p:nvPr/>
        </p:nvCxnSpPr>
        <p:spPr>
          <a:xfrm>
            <a:off x="4435475" y="3386138"/>
            <a:ext cx="0" cy="154463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4" name="93 Rectángulo"/>
          <p:cNvSpPr/>
          <p:nvPr/>
        </p:nvSpPr>
        <p:spPr>
          <a:xfrm>
            <a:off x="4435475" y="6016625"/>
            <a:ext cx="1382713" cy="74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Datos de Estimación Publicados</a:t>
            </a:r>
          </a:p>
        </p:txBody>
      </p:sp>
      <p:cxnSp>
        <p:nvCxnSpPr>
          <p:cNvPr id="83" name="82 Conector recto de flecha"/>
          <p:cNvCxnSpPr>
            <a:stCxn id="23" idx="4"/>
            <a:endCxn id="94" idx="0"/>
          </p:cNvCxnSpPr>
          <p:nvPr/>
        </p:nvCxnSpPr>
        <p:spPr>
          <a:xfrm>
            <a:off x="4435475" y="3386138"/>
            <a:ext cx="690563" cy="26304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0" name="99 Rectángulo"/>
          <p:cNvSpPr/>
          <p:nvPr/>
        </p:nvSpPr>
        <p:spPr>
          <a:xfrm>
            <a:off x="120650" y="4373563"/>
            <a:ext cx="1892300"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Determinación de Dependencias</a:t>
            </a:r>
          </a:p>
        </p:txBody>
      </p:sp>
      <p:cxnSp>
        <p:nvCxnSpPr>
          <p:cNvPr id="97" name="96 Conector recto de flecha"/>
          <p:cNvCxnSpPr>
            <a:stCxn id="27" idx="4"/>
            <a:endCxn id="100" idx="0"/>
          </p:cNvCxnSpPr>
          <p:nvPr/>
        </p:nvCxnSpPr>
        <p:spPr>
          <a:xfrm flipH="1">
            <a:off x="1066800" y="4010025"/>
            <a:ext cx="1017588" cy="36353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05" name="104 Rectángulo"/>
          <p:cNvSpPr/>
          <p:nvPr/>
        </p:nvSpPr>
        <p:spPr>
          <a:xfrm>
            <a:off x="2144713" y="985838"/>
            <a:ext cx="1577975" cy="593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Planificación Gradual</a:t>
            </a:r>
          </a:p>
        </p:txBody>
      </p:sp>
      <p:sp>
        <p:nvSpPr>
          <p:cNvPr id="50" name="49 CuadroTexto"/>
          <p:cNvSpPr txBox="1"/>
          <p:nvPr/>
        </p:nvSpPr>
        <p:spPr>
          <a:xfrm>
            <a:off x="171450" y="96838"/>
            <a:ext cx="2759075" cy="522287"/>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s-CR" sz="1400" dirty="0"/>
              <a:t>+ Plan de Gestión del Cronograma</a:t>
            </a:r>
          </a:p>
          <a:p>
            <a:pPr>
              <a:defRPr/>
            </a:pPr>
            <a:r>
              <a:rPr lang="es-CR" sz="1400" dirty="0"/>
              <a:t>+ Mediciones del Desempeño</a:t>
            </a:r>
          </a:p>
        </p:txBody>
      </p:sp>
      <p:cxnSp>
        <p:nvCxnSpPr>
          <p:cNvPr id="155" name="154 Conector recto de flecha"/>
          <p:cNvCxnSpPr>
            <a:stCxn id="27" idx="4"/>
            <a:endCxn id="78" idx="0"/>
          </p:cNvCxnSpPr>
          <p:nvPr/>
        </p:nvCxnSpPr>
        <p:spPr>
          <a:xfrm>
            <a:off x="2084388" y="4010025"/>
            <a:ext cx="314325" cy="117951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7" name="156 Conector recto de flecha"/>
          <p:cNvCxnSpPr>
            <a:stCxn id="22" idx="0"/>
            <a:endCxn id="105" idx="2"/>
          </p:cNvCxnSpPr>
          <p:nvPr/>
        </p:nvCxnSpPr>
        <p:spPr>
          <a:xfrm flipV="1">
            <a:off x="1681163" y="1579563"/>
            <a:ext cx="1252537" cy="4968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9" name="158 Conector recto de flecha"/>
          <p:cNvCxnSpPr>
            <a:stCxn id="22" idx="0"/>
            <a:endCxn id="76" idx="2"/>
          </p:cNvCxnSpPr>
          <p:nvPr/>
        </p:nvCxnSpPr>
        <p:spPr>
          <a:xfrm flipH="1" flipV="1">
            <a:off x="1066800" y="1550988"/>
            <a:ext cx="614363" cy="52546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87" name="186 Rectángulo"/>
          <p:cNvSpPr/>
          <p:nvPr/>
        </p:nvSpPr>
        <p:spPr>
          <a:xfrm>
            <a:off x="6054725" y="5864225"/>
            <a:ext cx="1485900" cy="8429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Estimación por Tres Valores</a:t>
            </a:r>
          </a:p>
        </p:txBody>
      </p:sp>
      <p:sp>
        <p:nvSpPr>
          <p:cNvPr id="188" name="187 Rectángulo"/>
          <p:cNvSpPr/>
          <p:nvPr/>
        </p:nvSpPr>
        <p:spPr>
          <a:xfrm>
            <a:off x="5413375" y="4978400"/>
            <a:ext cx="1439863"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Estimación Paramétrica</a:t>
            </a:r>
          </a:p>
        </p:txBody>
      </p:sp>
      <p:sp>
        <p:nvSpPr>
          <p:cNvPr id="190" name="189 Rectángulo"/>
          <p:cNvSpPr/>
          <p:nvPr/>
        </p:nvSpPr>
        <p:spPr>
          <a:xfrm>
            <a:off x="7123113" y="5073650"/>
            <a:ext cx="1244600" cy="688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Análisis de Reserva</a:t>
            </a:r>
          </a:p>
        </p:txBody>
      </p:sp>
      <p:cxnSp>
        <p:nvCxnSpPr>
          <p:cNvPr id="192" name="191 Conector recto de flecha"/>
          <p:cNvCxnSpPr>
            <a:stCxn id="26" idx="4"/>
            <a:endCxn id="190" idx="0"/>
          </p:cNvCxnSpPr>
          <p:nvPr/>
        </p:nvCxnSpPr>
        <p:spPr>
          <a:xfrm>
            <a:off x="6134100" y="4460875"/>
            <a:ext cx="1611313" cy="6127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3" name="192 Conector recto de flecha"/>
          <p:cNvCxnSpPr>
            <a:stCxn id="26" idx="4"/>
            <a:endCxn id="187" idx="0"/>
          </p:cNvCxnSpPr>
          <p:nvPr/>
        </p:nvCxnSpPr>
        <p:spPr>
          <a:xfrm>
            <a:off x="6134100" y="4460875"/>
            <a:ext cx="663575" cy="14033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8" name="197 Conector recto de flecha"/>
          <p:cNvCxnSpPr>
            <a:stCxn id="26" idx="4"/>
            <a:endCxn id="188" idx="0"/>
          </p:cNvCxnSpPr>
          <p:nvPr/>
        </p:nvCxnSpPr>
        <p:spPr>
          <a:xfrm>
            <a:off x="6134100" y="4460875"/>
            <a:ext cx="0" cy="5175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05" name="204 Rectángulo"/>
          <p:cNvSpPr/>
          <p:nvPr/>
        </p:nvSpPr>
        <p:spPr>
          <a:xfrm>
            <a:off x="5761038" y="2474913"/>
            <a:ext cx="1574800" cy="906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Análisis de la Red del Cronograma</a:t>
            </a:r>
          </a:p>
        </p:txBody>
      </p:sp>
      <p:sp>
        <p:nvSpPr>
          <p:cNvPr id="206" name="205 Rectángulo"/>
          <p:cNvSpPr/>
          <p:nvPr/>
        </p:nvSpPr>
        <p:spPr>
          <a:xfrm>
            <a:off x="7500938" y="3235325"/>
            <a:ext cx="1574800" cy="758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Método de la Ruta Crítica</a:t>
            </a:r>
          </a:p>
        </p:txBody>
      </p:sp>
      <p:sp>
        <p:nvSpPr>
          <p:cNvPr id="207" name="206 Rectángulo"/>
          <p:cNvSpPr/>
          <p:nvPr/>
        </p:nvSpPr>
        <p:spPr>
          <a:xfrm>
            <a:off x="7480300" y="2171700"/>
            <a:ext cx="1574800" cy="906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Análisis ¿Qué pasa si…?</a:t>
            </a:r>
          </a:p>
        </p:txBody>
      </p:sp>
      <p:sp>
        <p:nvSpPr>
          <p:cNvPr id="209" name="208 Rectángulo"/>
          <p:cNvSpPr/>
          <p:nvPr/>
        </p:nvSpPr>
        <p:spPr>
          <a:xfrm>
            <a:off x="7510463" y="4157663"/>
            <a:ext cx="1574800" cy="760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Método de la Cadena Crítica</a:t>
            </a:r>
          </a:p>
        </p:txBody>
      </p:sp>
      <p:sp>
        <p:nvSpPr>
          <p:cNvPr id="210" name="209 Rectángulo"/>
          <p:cNvSpPr/>
          <p:nvPr/>
        </p:nvSpPr>
        <p:spPr>
          <a:xfrm>
            <a:off x="7594600" y="1196975"/>
            <a:ext cx="1346200" cy="765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Nivelación de Recursos</a:t>
            </a:r>
          </a:p>
        </p:txBody>
      </p:sp>
      <p:sp>
        <p:nvSpPr>
          <p:cNvPr id="211" name="210 Rectángulo"/>
          <p:cNvSpPr/>
          <p:nvPr/>
        </p:nvSpPr>
        <p:spPr>
          <a:xfrm>
            <a:off x="7540625" y="247650"/>
            <a:ext cx="1346200" cy="765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R" dirty="0"/>
              <a:t>Compresión del Cronograma</a:t>
            </a:r>
          </a:p>
        </p:txBody>
      </p:sp>
      <p:cxnSp>
        <p:nvCxnSpPr>
          <p:cNvPr id="214" name="213 Conector recto de flecha"/>
          <p:cNvCxnSpPr>
            <a:stCxn id="25" idx="4"/>
            <a:endCxn id="205" idx="0"/>
          </p:cNvCxnSpPr>
          <p:nvPr/>
        </p:nvCxnSpPr>
        <p:spPr>
          <a:xfrm>
            <a:off x="5583238" y="2192338"/>
            <a:ext cx="965200" cy="2825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6" name="215 Conector recto de flecha"/>
          <p:cNvCxnSpPr>
            <a:stCxn id="25" idx="4"/>
            <a:endCxn id="209" idx="0"/>
          </p:cNvCxnSpPr>
          <p:nvPr/>
        </p:nvCxnSpPr>
        <p:spPr>
          <a:xfrm>
            <a:off x="5583238" y="2192338"/>
            <a:ext cx="2714625" cy="19653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8" name="217 Conector recto de flecha"/>
          <p:cNvCxnSpPr>
            <a:stCxn id="25" idx="4"/>
            <a:endCxn id="206" idx="0"/>
          </p:cNvCxnSpPr>
          <p:nvPr/>
        </p:nvCxnSpPr>
        <p:spPr>
          <a:xfrm>
            <a:off x="5583238" y="2192338"/>
            <a:ext cx="2705100" cy="10429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0" name="219 Conector recto de flecha"/>
          <p:cNvCxnSpPr>
            <a:stCxn id="25" idx="4"/>
            <a:endCxn id="207" idx="0"/>
          </p:cNvCxnSpPr>
          <p:nvPr/>
        </p:nvCxnSpPr>
        <p:spPr>
          <a:xfrm flipV="1">
            <a:off x="5583238" y="2171700"/>
            <a:ext cx="2684462" cy="2063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4" name="223 Conector recto de flecha"/>
          <p:cNvCxnSpPr>
            <a:stCxn id="25" idx="6"/>
            <a:endCxn id="210" idx="1"/>
          </p:cNvCxnSpPr>
          <p:nvPr/>
        </p:nvCxnSpPr>
        <p:spPr>
          <a:xfrm flipV="1">
            <a:off x="6784975" y="1579563"/>
            <a:ext cx="809625" cy="1651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6" name="225 Conector recto de flecha"/>
          <p:cNvCxnSpPr>
            <a:stCxn id="25" idx="6"/>
            <a:endCxn id="211" idx="1"/>
          </p:cNvCxnSpPr>
          <p:nvPr/>
        </p:nvCxnSpPr>
        <p:spPr>
          <a:xfrm flipV="1">
            <a:off x="6784975" y="630238"/>
            <a:ext cx="755650" cy="11144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9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15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94"/>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95"/>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9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72"/>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8"/>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8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nodeType="click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093"/>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nodeType="clickEffect">
                                  <p:stCondLst>
                                    <p:cond delay="0"/>
                                  </p:stCondLst>
                                  <p:childTnLst>
                                    <p:set>
                                      <p:cBhvr>
                                        <p:cTn id="138" dur="1" fill="hold">
                                          <p:stCondLst>
                                            <p:cond delay="0"/>
                                          </p:stCondLst>
                                        </p:cTn>
                                        <p:tgtEl>
                                          <p:spTgt spid="198"/>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88"/>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nodeType="clickEffect">
                                  <p:stCondLst>
                                    <p:cond delay="0"/>
                                  </p:stCondLst>
                                  <p:childTnLst>
                                    <p:set>
                                      <p:cBhvr>
                                        <p:cTn id="146" dur="1" fill="hold">
                                          <p:stCondLst>
                                            <p:cond delay="0"/>
                                          </p:stCondLst>
                                        </p:cTn>
                                        <p:tgtEl>
                                          <p:spTgt spid="193"/>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87"/>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nodeType="clickEffect">
                                  <p:stCondLst>
                                    <p:cond delay="0"/>
                                  </p:stCondLst>
                                  <p:childTnLst>
                                    <p:set>
                                      <p:cBhvr>
                                        <p:cTn id="154" dur="1" fill="hold">
                                          <p:stCondLst>
                                            <p:cond delay="0"/>
                                          </p:stCondLst>
                                        </p:cTn>
                                        <p:tgtEl>
                                          <p:spTgt spid="69"/>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4"/>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nodeType="clickEffect">
                                  <p:stCondLst>
                                    <p:cond delay="0"/>
                                  </p:stCondLst>
                                  <p:childTnLst>
                                    <p:set>
                                      <p:cBhvr>
                                        <p:cTn id="162" dur="1" fill="hold">
                                          <p:stCondLst>
                                            <p:cond delay="0"/>
                                          </p:stCondLst>
                                        </p:cTn>
                                        <p:tgtEl>
                                          <p:spTgt spid="192"/>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90"/>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nodeType="clickEffect">
                                  <p:stCondLst>
                                    <p:cond delay="0"/>
                                  </p:stCondLst>
                                  <p:childTnLst>
                                    <p:set>
                                      <p:cBhvr>
                                        <p:cTn id="170" dur="1" fill="hold">
                                          <p:stCondLst>
                                            <p:cond delay="0"/>
                                          </p:stCondLst>
                                        </p:cTn>
                                        <p:tgtEl>
                                          <p:spTgt spid="58"/>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25"/>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3096"/>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nodeType="clickEffect">
                                  <p:stCondLst>
                                    <p:cond delay="0"/>
                                  </p:stCondLst>
                                  <p:childTnLst>
                                    <p:set>
                                      <p:cBhvr>
                                        <p:cTn id="182" dur="1" fill="hold">
                                          <p:stCondLst>
                                            <p:cond delay="0"/>
                                          </p:stCondLst>
                                        </p:cTn>
                                        <p:tgtEl>
                                          <p:spTgt spid="214"/>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20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nodeType="clickEffect">
                                  <p:stCondLst>
                                    <p:cond delay="0"/>
                                  </p:stCondLst>
                                  <p:childTnLst>
                                    <p:set>
                                      <p:cBhvr>
                                        <p:cTn id="190" dur="1" fill="hold">
                                          <p:stCondLst>
                                            <p:cond delay="0"/>
                                          </p:stCondLst>
                                        </p:cTn>
                                        <p:tgtEl>
                                          <p:spTgt spid="224"/>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210"/>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nodeType="clickEffect">
                                  <p:stCondLst>
                                    <p:cond delay="0"/>
                                  </p:stCondLst>
                                  <p:childTnLst>
                                    <p:set>
                                      <p:cBhvr>
                                        <p:cTn id="198" dur="1" fill="hold">
                                          <p:stCondLst>
                                            <p:cond delay="0"/>
                                          </p:stCondLst>
                                        </p:cTn>
                                        <p:tgtEl>
                                          <p:spTgt spid="218"/>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206"/>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nodeType="clickEffect">
                                  <p:stCondLst>
                                    <p:cond delay="0"/>
                                  </p:stCondLst>
                                  <p:childTnLst>
                                    <p:set>
                                      <p:cBhvr>
                                        <p:cTn id="206" dur="1" fill="hold">
                                          <p:stCondLst>
                                            <p:cond delay="0"/>
                                          </p:stCondLst>
                                        </p:cTn>
                                        <p:tgtEl>
                                          <p:spTgt spid="216"/>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209"/>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nodeType="clickEffect">
                                  <p:stCondLst>
                                    <p:cond delay="0"/>
                                  </p:stCondLst>
                                  <p:childTnLst>
                                    <p:set>
                                      <p:cBhvr>
                                        <p:cTn id="214" dur="1" fill="hold">
                                          <p:stCondLst>
                                            <p:cond delay="0"/>
                                          </p:stCondLst>
                                        </p:cTn>
                                        <p:tgtEl>
                                          <p:spTgt spid="220"/>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207"/>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nodeType="clickEffect">
                                  <p:stCondLst>
                                    <p:cond delay="0"/>
                                  </p:stCondLst>
                                  <p:childTnLst>
                                    <p:set>
                                      <p:cBhvr>
                                        <p:cTn id="222" dur="1" fill="hold">
                                          <p:stCondLst>
                                            <p:cond delay="0"/>
                                          </p:stCondLst>
                                        </p:cTn>
                                        <p:tgtEl>
                                          <p:spTgt spid="226"/>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5" grpId="0" animBg="1"/>
      <p:bldP spid="26" grpId="0" animBg="1"/>
      <p:bldP spid="27" grpId="0" animBg="1"/>
      <p:bldP spid="3084" grpId="0"/>
      <p:bldP spid="75" grpId="0" animBg="1"/>
      <p:bldP spid="76" grpId="0" animBg="1"/>
      <p:bldP spid="78" grpId="0" animBg="1"/>
      <p:bldP spid="79" grpId="0" animBg="1"/>
      <p:bldP spid="80" grpId="0" animBg="1"/>
      <p:bldP spid="3093" grpId="0"/>
      <p:bldP spid="3094" grpId="0"/>
      <p:bldP spid="3095" grpId="0"/>
      <p:bldP spid="3096" grpId="0"/>
      <p:bldP spid="3097" grpId="0"/>
      <p:bldP spid="84" grpId="0" animBg="1"/>
      <p:bldP spid="88" grpId="0" animBg="1"/>
      <p:bldP spid="94" grpId="0" animBg="1"/>
      <p:bldP spid="100" grpId="0" animBg="1"/>
      <p:bldP spid="105" grpId="0" animBg="1"/>
      <p:bldP spid="50" grpId="0" animBg="1"/>
      <p:bldP spid="187" grpId="0" animBg="1"/>
      <p:bldP spid="188" grpId="0" animBg="1"/>
      <p:bldP spid="190" grpId="0" animBg="1"/>
      <p:bldP spid="205" grpId="0" animBg="1"/>
      <p:bldP spid="206" grpId="0" animBg="1"/>
      <p:bldP spid="207" grpId="0" animBg="1"/>
      <p:bldP spid="209" grpId="0" animBg="1"/>
      <p:bldP spid="210" grpId="0" animBg="1"/>
      <p:bldP spid="2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50825" y="1811338"/>
            <a:ext cx="3960813" cy="4525962"/>
          </a:xfrm>
        </p:spPr>
        <p:txBody>
          <a:bodyPr>
            <a:normAutofit/>
          </a:bodyPr>
          <a:lstStyle/>
          <a:p>
            <a:pPr marL="0" indent="0" algn="just">
              <a:lnSpc>
                <a:spcPct val="80000"/>
              </a:lnSpc>
              <a:buFont typeface="Arial" charset="0"/>
              <a:buNone/>
              <a:defRPr/>
            </a:pPr>
            <a:endParaRPr lang="es-ES" sz="2300" dirty="0" smtClean="0"/>
          </a:p>
          <a:p>
            <a:pPr marL="0" indent="0" algn="just">
              <a:lnSpc>
                <a:spcPct val="80000"/>
              </a:lnSpc>
              <a:buFont typeface="Arial" charset="0"/>
              <a:buNone/>
              <a:defRPr/>
            </a:pPr>
            <a:r>
              <a:rPr lang="es-CR" sz="2300" dirty="0" smtClean="0"/>
              <a:t>Consiste </a:t>
            </a:r>
            <a:r>
              <a:rPr lang="es-CR" sz="2300" dirty="0"/>
              <a:t>en establecer aproximadamente la cantidad de períodos de trabajo necesarios para finalizar cada actividad con los recursos estimados</a:t>
            </a:r>
            <a:r>
              <a:rPr lang="es-CR" sz="2300" dirty="0" smtClean="0"/>
              <a:t>.</a:t>
            </a:r>
          </a:p>
          <a:p>
            <a:pPr marL="0" indent="0" algn="just">
              <a:lnSpc>
                <a:spcPct val="80000"/>
              </a:lnSpc>
              <a:buFont typeface="Arial" charset="0"/>
              <a:buNone/>
              <a:defRPr/>
            </a:pPr>
            <a:endParaRPr lang="es-CR" sz="2300" dirty="0"/>
          </a:p>
          <a:p>
            <a:pPr marL="0" indent="0" algn="just">
              <a:lnSpc>
                <a:spcPct val="80000"/>
              </a:lnSpc>
              <a:buFont typeface="Arial" charset="0"/>
              <a:buNone/>
              <a:defRPr/>
            </a:pPr>
            <a:r>
              <a:rPr lang="es-CR" sz="2300" dirty="0" smtClean="0"/>
              <a:t>Implica asumir riesgos por la </a:t>
            </a:r>
            <a:r>
              <a:rPr lang="es-CR" sz="2300" b="1" dirty="0" smtClean="0"/>
              <a:t>incertidumbre</a:t>
            </a:r>
            <a:r>
              <a:rPr lang="es-CR" sz="2300" dirty="0" smtClean="0"/>
              <a:t> de lo que realmente vaya a durar la ejecución de las actividades.</a:t>
            </a:r>
            <a:endParaRPr lang="es-CR" sz="2300" dirty="0"/>
          </a:p>
          <a:p>
            <a:pPr marL="0" indent="0" algn="just">
              <a:lnSpc>
                <a:spcPct val="80000"/>
              </a:lnSpc>
              <a:buFont typeface="Arial" charset="0"/>
              <a:buNone/>
              <a:defRPr/>
            </a:pPr>
            <a:endParaRPr lang="es-ES"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20483" name="Title 1"/>
          <p:cNvSpPr txBox="1">
            <a:spLocks/>
          </p:cNvSpPr>
          <p:nvPr/>
        </p:nvSpPr>
        <p:spPr bwMode="auto">
          <a:xfrm>
            <a:off x="0" y="573088"/>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r>
              <a:rPr lang="es-CR" altLang="es-CR" sz="3600" b="1">
                <a:latin typeface="Calibri" pitchFamily="34" charset="0"/>
              </a:rPr>
              <a:t/>
            </a:r>
            <a:br>
              <a:rPr lang="es-CR" altLang="es-CR" sz="3600" b="1">
                <a:latin typeface="Calibri" pitchFamily="34" charset="0"/>
              </a:rPr>
            </a:br>
            <a:r>
              <a:rPr lang="es-CR" altLang="es-CR" sz="2300" b="1">
                <a:latin typeface="Calibri" pitchFamily="34" charset="0"/>
              </a:rPr>
              <a:t>Estimar las Duraciones de las Actividades</a:t>
            </a:r>
            <a:endParaRPr lang="en-US" altLang="es-CR" sz="2400" b="1">
              <a:latin typeface="Calibri" pitchFamily="34" charset="0"/>
            </a:endParaRPr>
          </a:p>
        </p:txBody>
      </p:sp>
      <p:pic>
        <p:nvPicPr>
          <p:cNvPr id="20484" name="Picture 6" descr="tiemp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039938"/>
            <a:ext cx="3960812"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50825" y="1811338"/>
            <a:ext cx="4752975" cy="4525962"/>
          </a:xfrm>
        </p:spPr>
        <p:txBody>
          <a:bodyPr>
            <a:normAutofit fontScale="92500" lnSpcReduction="20000"/>
          </a:bodyPr>
          <a:lstStyle/>
          <a:p>
            <a:pPr marL="0" indent="0" algn="just">
              <a:lnSpc>
                <a:spcPct val="80000"/>
              </a:lnSpc>
              <a:buFont typeface="Arial" charset="0"/>
              <a:buNone/>
              <a:defRPr/>
            </a:pPr>
            <a:endParaRPr lang="es-ES" sz="2300" dirty="0" smtClean="0"/>
          </a:p>
          <a:p>
            <a:pPr marL="0" indent="0" algn="just">
              <a:lnSpc>
                <a:spcPct val="80000"/>
              </a:lnSpc>
              <a:buFont typeface="Arial" charset="0"/>
              <a:buNone/>
              <a:defRPr/>
            </a:pPr>
            <a:r>
              <a:rPr lang="es-ES" sz="2400" dirty="0" smtClean="0"/>
              <a:t>Utiliza </a:t>
            </a:r>
            <a:r>
              <a:rPr lang="es-ES" sz="2400" dirty="0"/>
              <a:t>parámetros como duración, presupuesto, tamaño, peso y complejidad de proyectos previos y similares, para las bases de estimación del mismo parámetro medible para una actividad que se pretende planificar. No es una estimación fina” aunque es más barata y más rápida que otras técnicas.</a:t>
            </a:r>
          </a:p>
          <a:p>
            <a:pPr algn="just">
              <a:lnSpc>
                <a:spcPct val="80000"/>
              </a:lnSpc>
              <a:defRPr/>
            </a:pPr>
            <a:endParaRPr lang="es-ES" sz="2400" dirty="0"/>
          </a:p>
          <a:p>
            <a:pPr marL="0" indent="0" algn="just">
              <a:lnSpc>
                <a:spcPct val="80000"/>
              </a:lnSpc>
              <a:buFont typeface="Arial" charset="0"/>
              <a:buNone/>
              <a:defRPr/>
            </a:pPr>
            <a:r>
              <a:rPr lang="es-ES" sz="2400" dirty="0"/>
              <a:t>Utiliza la información histórica.</a:t>
            </a:r>
          </a:p>
          <a:p>
            <a:pPr algn="just">
              <a:lnSpc>
                <a:spcPct val="80000"/>
              </a:lnSpc>
              <a:defRPr/>
            </a:pPr>
            <a:endParaRPr lang="es-ES" sz="2400" dirty="0"/>
          </a:p>
          <a:p>
            <a:pPr marL="0" indent="0" algn="just">
              <a:lnSpc>
                <a:spcPct val="80000"/>
              </a:lnSpc>
              <a:buFont typeface="Arial" charset="0"/>
              <a:buNone/>
              <a:defRPr/>
            </a:pPr>
            <a:r>
              <a:rPr lang="es-ES" sz="2400" dirty="0"/>
              <a:t>Si en la instalación de tanques sépticos prefabricados en casas de habitación la empresa ha durado dos días por casa con una cuadrilla completa, en el proyecto que se avecina de también una casa de habitación, es probable que se dure igualmente dos días en su instalación.</a:t>
            </a:r>
            <a:endParaRPr lang="es-CR" sz="2400" dirty="0"/>
          </a:p>
          <a:p>
            <a:pPr marL="0" indent="0" algn="just">
              <a:lnSpc>
                <a:spcPct val="80000"/>
              </a:lnSpc>
              <a:buFont typeface="Arial" charset="0"/>
              <a:buNone/>
              <a:defRPr/>
            </a:pPr>
            <a:endParaRPr lang="es-ES"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21507" name="Title 1"/>
          <p:cNvSpPr txBox="1">
            <a:spLocks/>
          </p:cNvSpPr>
          <p:nvPr/>
        </p:nvSpPr>
        <p:spPr bwMode="auto">
          <a:xfrm>
            <a:off x="250825" y="606425"/>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Estimación por Analogía</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21508" name="3 Imagen" descr="Image5.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3975" y="1944688"/>
            <a:ext cx="372427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00025" y="1916113"/>
            <a:ext cx="8280400" cy="3989387"/>
          </a:xfrm>
        </p:spPr>
        <p:txBody>
          <a:bodyPr>
            <a:normAutofit fontScale="92500" lnSpcReduction="20000"/>
          </a:bodyPr>
          <a:lstStyle/>
          <a:p>
            <a:pPr marL="0" indent="0" algn="just">
              <a:lnSpc>
                <a:spcPct val="80000"/>
              </a:lnSpc>
              <a:buFont typeface="Arial" charset="0"/>
              <a:buNone/>
              <a:defRPr/>
            </a:pPr>
            <a:r>
              <a:rPr lang="es-ES" sz="2400" dirty="0" smtClean="0"/>
              <a:t>Utiliza </a:t>
            </a:r>
            <a:r>
              <a:rPr lang="es-ES" sz="2400" dirty="0"/>
              <a:t>una relación estadística entre la información histórica y otras variables para calcular un estimado que responde a parámetros de actividades como costo, presupuesto y duraciones</a:t>
            </a:r>
            <a:r>
              <a:rPr lang="es-ES" sz="2400" dirty="0" smtClean="0"/>
              <a:t>.</a:t>
            </a:r>
          </a:p>
          <a:p>
            <a:pPr marL="0" indent="0" algn="just">
              <a:lnSpc>
                <a:spcPct val="80000"/>
              </a:lnSpc>
              <a:buFont typeface="Arial" charset="0"/>
              <a:buNone/>
              <a:defRPr/>
            </a:pPr>
            <a:endParaRPr lang="es-ES" sz="2400" dirty="0"/>
          </a:p>
          <a:p>
            <a:pPr marL="0" indent="0" algn="just">
              <a:lnSpc>
                <a:spcPct val="80000"/>
              </a:lnSpc>
              <a:buFont typeface="Arial" charset="0"/>
              <a:buNone/>
              <a:defRPr/>
            </a:pPr>
            <a:r>
              <a:rPr lang="es-ES" sz="2400" dirty="0"/>
              <a:t>Por ejemplo, en proyectos anteriores, para que técnico eléctrico pueda instalar 1000 metros lineales de cable en un edificio de condominios, necesita de 40 horas en promedio. Es decir, es posible obtener una razón de productividad de 25 ml/h (25 metros lineales de cable instalado por hora de trabajo, que resulta de dividir 1000 ml/ 40 h</a:t>
            </a:r>
            <a:r>
              <a:rPr lang="es-ES" sz="2400" dirty="0" smtClean="0"/>
              <a:t>).</a:t>
            </a:r>
          </a:p>
          <a:p>
            <a:pPr marL="0" indent="0" algn="just">
              <a:lnSpc>
                <a:spcPct val="80000"/>
              </a:lnSpc>
              <a:buFont typeface="Arial" charset="0"/>
              <a:buNone/>
              <a:defRPr/>
            </a:pPr>
            <a:endParaRPr lang="es-ES" sz="2400" dirty="0"/>
          </a:p>
          <a:p>
            <a:pPr marL="0" indent="0" algn="just">
              <a:lnSpc>
                <a:spcPct val="80000"/>
              </a:lnSpc>
              <a:buFont typeface="Arial" charset="0"/>
              <a:buNone/>
              <a:defRPr/>
            </a:pPr>
            <a:r>
              <a:rPr lang="es-ES" sz="2400" dirty="0"/>
              <a:t>Por lo tanto, para un proyecto similar que actualmente se planifica, se necesita determinar la cantidad de horas que requiere un técnico para instalar 2100 metros lineales de cable, por lo que por una relación de tres, se obtendrían 84 h</a:t>
            </a:r>
            <a:r>
              <a:rPr lang="es-ES" sz="2400" dirty="0" smtClean="0"/>
              <a:t>.</a:t>
            </a:r>
          </a:p>
          <a:p>
            <a:pPr marL="0" indent="0" algn="just">
              <a:lnSpc>
                <a:spcPct val="80000"/>
              </a:lnSpc>
              <a:buFont typeface="Arial" charset="0"/>
              <a:buNone/>
              <a:defRPr/>
            </a:pPr>
            <a:endParaRPr lang="es-ES" sz="2400" dirty="0"/>
          </a:p>
          <a:p>
            <a:pPr marL="0" indent="0" algn="just">
              <a:lnSpc>
                <a:spcPct val="80000"/>
              </a:lnSpc>
              <a:buFont typeface="Arial" charset="0"/>
              <a:buNone/>
              <a:defRPr/>
            </a:pPr>
            <a:r>
              <a:rPr lang="es-CR" sz="2400" dirty="0"/>
              <a:t>Es más preciso que la estimación </a:t>
            </a:r>
            <a:endParaRPr lang="es-CR" sz="2400" dirty="0" smtClean="0"/>
          </a:p>
          <a:p>
            <a:pPr marL="0" indent="0" algn="just">
              <a:lnSpc>
                <a:spcPct val="80000"/>
              </a:lnSpc>
              <a:buFont typeface="Arial" charset="0"/>
              <a:buNone/>
              <a:defRPr/>
            </a:pPr>
            <a:r>
              <a:rPr lang="es-CR" sz="2400" dirty="0" smtClean="0"/>
              <a:t>por </a:t>
            </a:r>
            <a:r>
              <a:rPr lang="es-CR" sz="2400" dirty="0"/>
              <a:t>analogía.</a:t>
            </a:r>
            <a:endParaRPr lang="es-ES" sz="2400" dirty="0"/>
          </a:p>
          <a:p>
            <a:pPr marL="0" indent="0" algn="just">
              <a:lnSpc>
                <a:spcPct val="80000"/>
              </a:lnSpc>
              <a:buFont typeface="Arial" charset="0"/>
              <a:buNone/>
              <a:defRPr/>
            </a:pPr>
            <a:endParaRPr lang="es-ES" sz="2400" dirty="0"/>
          </a:p>
          <a:p>
            <a:pPr marL="0" indent="0" algn="just">
              <a:lnSpc>
                <a:spcPct val="80000"/>
              </a:lnSpc>
              <a:buFont typeface="Arial" charset="0"/>
              <a:buNone/>
              <a:defRPr/>
            </a:pPr>
            <a:endParaRPr lang="es-ES" sz="2400" dirty="0"/>
          </a:p>
          <a:p>
            <a:pPr>
              <a:buFont typeface="Wingdings" pitchFamily="2" charset="2"/>
              <a:buChar char="q"/>
              <a:defRPr/>
            </a:pPr>
            <a:endParaRPr lang="es-ES" sz="2600" dirty="0" smtClean="0">
              <a:latin typeface="Arial Narrow" pitchFamily="34" charset="0"/>
            </a:endParaRPr>
          </a:p>
        </p:txBody>
      </p:sp>
      <p:sp>
        <p:nvSpPr>
          <p:cNvPr id="22531" name="Title 1"/>
          <p:cNvSpPr txBox="1">
            <a:spLocks/>
          </p:cNvSpPr>
          <p:nvPr/>
        </p:nvSpPr>
        <p:spPr bwMode="auto">
          <a:xfrm>
            <a:off x="179388" y="573088"/>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3500" b="1">
              <a:latin typeface="Calibri" pitchFamily="34" charset="0"/>
            </a:endParaRPr>
          </a:p>
          <a:p>
            <a:pPr eaLnBrk="1" hangingPunct="1"/>
            <a:r>
              <a:rPr lang="es-CR" altLang="es-CR" sz="2300" b="1">
                <a:latin typeface="Calibri" pitchFamily="34" charset="0"/>
              </a:rPr>
              <a:t>Estimación Paramétrica</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22532" name="5 Imagen" descr="algebr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868863"/>
            <a:ext cx="34353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468313" y="881063"/>
            <a:ext cx="7269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Estimación por Tres Valores, PERT</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2060575"/>
            <a:ext cx="80248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p:cNvSpPr>
          <p:nvPr/>
        </p:nvSpPr>
        <p:spPr bwMode="auto">
          <a:xfrm>
            <a:off x="250825" y="700088"/>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Estimación por Tres Valores, PERT</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989138"/>
            <a:ext cx="7500937"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txBox="1">
            <a:spLocks/>
          </p:cNvSpPr>
          <p:nvPr/>
        </p:nvSpPr>
        <p:spPr bwMode="auto">
          <a:xfrm>
            <a:off x="395288" y="690563"/>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Estimación por Tres Valores, PERT</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3" y="1839913"/>
            <a:ext cx="78581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p:cNvSpPr>
          <p:nvPr/>
        </p:nvSpPr>
        <p:spPr bwMode="auto">
          <a:xfrm>
            <a:off x="250825" y="620713"/>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3500" b="1">
              <a:latin typeface="Calibri" pitchFamily="34" charset="0"/>
            </a:endParaRPr>
          </a:p>
          <a:p>
            <a:pPr eaLnBrk="1" hangingPunct="1"/>
            <a:r>
              <a:rPr lang="es-CR" altLang="es-CR" sz="2300" b="1">
                <a:latin typeface="Calibri" pitchFamily="34" charset="0"/>
              </a:rPr>
              <a:t>Estimación por Tres Valores, PERT</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935163"/>
            <a:ext cx="7713662"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txBox="1">
            <a:spLocks/>
          </p:cNvSpPr>
          <p:nvPr/>
        </p:nvSpPr>
        <p:spPr bwMode="auto">
          <a:xfrm>
            <a:off x="0" y="692150"/>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Estimación por Tres Valores, PERT</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052638"/>
            <a:ext cx="6697662"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322888"/>
            <a:ext cx="72009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p:cNvSpPr>
          <p:nvPr/>
        </p:nvSpPr>
        <p:spPr bwMode="auto">
          <a:xfrm>
            <a:off x="390525" y="692150"/>
            <a:ext cx="7269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Estimación por Tres Valores, PERT</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5508625"/>
            <a:ext cx="82708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835150"/>
            <a:ext cx="80787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p:cNvSpPr>
          <p:nvPr/>
        </p:nvSpPr>
        <p:spPr bwMode="auto">
          <a:xfrm>
            <a:off x="449263" y="692150"/>
            <a:ext cx="7269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Estimación por Tres Valores, PERT</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l="-43" t="12450" r="70358" b="62550"/>
          <a:stretch>
            <a:fillRect/>
          </a:stretch>
        </p:blipFill>
        <p:spPr bwMode="auto">
          <a:xfrm>
            <a:off x="449263" y="2133600"/>
            <a:ext cx="8242300"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6 CuadroTexto"/>
          <p:cNvSpPr txBox="1">
            <a:spLocks noChangeArrowheads="1"/>
          </p:cNvSpPr>
          <p:nvPr/>
        </p:nvSpPr>
        <p:spPr bwMode="auto">
          <a:xfrm>
            <a:off x="1476375" y="2373313"/>
            <a:ext cx="2159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200">
                <a:latin typeface="GreekC" pitchFamily="2" charset="0"/>
                <a:cs typeface="GreekC" pitchFamily="2" charset="0"/>
              </a:rPr>
              <a:t>[µ-s, µ+s], 68,26% </a:t>
            </a:r>
            <a:endParaRPr lang="es-CR" altLang="es-CR" sz="1200"/>
          </a:p>
        </p:txBody>
      </p:sp>
      <p:sp>
        <p:nvSpPr>
          <p:cNvPr id="29701" name="9 CuadroTexto"/>
          <p:cNvSpPr txBox="1">
            <a:spLocks noChangeArrowheads="1"/>
          </p:cNvSpPr>
          <p:nvPr/>
        </p:nvSpPr>
        <p:spPr bwMode="auto">
          <a:xfrm>
            <a:off x="1476375" y="2670175"/>
            <a:ext cx="2374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200" dirty="0">
                <a:latin typeface="GreekC" pitchFamily="2" charset="0"/>
                <a:cs typeface="GreekC" pitchFamily="2" charset="0"/>
              </a:rPr>
              <a:t>[µ-2s, µ+2s], </a:t>
            </a:r>
            <a:r>
              <a:rPr lang="es-CR" altLang="es-CR" sz="1200" dirty="0" smtClean="0">
                <a:latin typeface="GreekC" pitchFamily="2" charset="0"/>
                <a:cs typeface="GreekC" pitchFamily="2" charset="0"/>
              </a:rPr>
              <a:t>95,46% </a:t>
            </a:r>
            <a:endParaRPr lang="es-CR" altLang="es-CR" sz="1200" dirty="0"/>
          </a:p>
        </p:txBody>
      </p:sp>
      <p:sp>
        <p:nvSpPr>
          <p:cNvPr id="29702" name="10 CuadroTexto"/>
          <p:cNvSpPr txBox="1">
            <a:spLocks noChangeArrowheads="1"/>
          </p:cNvSpPr>
          <p:nvPr/>
        </p:nvSpPr>
        <p:spPr bwMode="auto">
          <a:xfrm>
            <a:off x="1476375" y="3021013"/>
            <a:ext cx="23749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1200" dirty="0">
                <a:latin typeface="GreekC" pitchFamily="2" charset="0"/>
                <a:cs typeface="GreekC" pitchFamily="2" charset="0"/>
              </a:rPr>
              <a:t>[µ-3s, µ+3s], </a:t>
            </a:r>
            <a:r>
              <a:rPr lang="es-CR" altLang="es-CR" sz="1200" dirty="0" smtClean="0">
                <a:latin typeface="GreekC" pitchFamily="2" charset="0"/>
                <a:cs typeface="GreekC" pitchFamily="2" charset="0"/>
              </a:rPr>
              <a:t>99,73% </a:t>
            </a:r>
            <a:endParaRPr lang="es-CR" altLang="es-CR" sz="1200" dirty="0"/>
          </a:p>
        </p:txBody>
      </p:sp>
      <p:sp>
        <p:nvSpPr>
          <p:cNvPr id="29703" name="11 CuadroTexto"/>
          <p:cNvSpPr txBox="1">
            <a:spLocks noChangeArrowheads="1"/>
          </p:cNvSpPr>
          <p:nvPr/>
        </p:nvSpPr>
        <p:spPr bwMode="auto">
          <a:xfrm>
            <a:off x="2209800" y="3341688"/>
            <a:ext cx="1728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a:t>Punto de Inflexión</a:t>
            </a:r>
          </a:p>
        </p:txBody>
      </p:sp>
      <p:sp>
        <p:nvSpPr>
          <p:cNvPr id="29704" name="12 CuadroTexto"/>
          <p:cNvSpPr txBox="1">
            <a:spLocks noChangeArrowheads="1"/>
          </p:cNvSpPr>
          <p:nvPr/>
        </p:nvSpPr>
        <p:spPr bwMode="auto">
          <a:xfrm>
            <a:off x="6315075" y="3341688"/>
            <a:ext cx="1727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a:t>Punto de Inflexión</a:t>
            </a:r>
          </a:p>
        </p:txBody>
      </p:sp>
      <p:cxnSp>
        <p:nvCxnSpPr>
          <p:cNvPr id="14" name="13 Conector recto de flecha"/>
          <p:cNvCxnSpPr/>
          <p:nvPr/>
        </p:nvCxnSpPr>
        <p:spPr>
          <a:xfrm flipH="1" flipV="1">
            <a:off x="5810250" y="3663950"/>
            <a:ext cx="5048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9706" name="Picture 3"/>
          <p:cNvPicPr>
            <a:picLocks noChangeAspect="1" noChangeArrowheads="1"/>
          </p:cNvPicPr>
          <p:nvPr/>
        </p:nvPicPr>
        <p:blipFill>
          <a:blip r:embed="rId3">
            <a:extLst>
              <a:ext uri="{28A0092B-C50C-407E-A947-70E740481C1C}">
                <a14:useLocalDpi xmlns:a14="http://schemas.microsoft.com/office/drawing/2010/main" val="0"/>
              </a:ext>
            </a:extLst>
          </a:blip>
          <a:srcRect l="23260" t="48950" r="41827" b="38734"/>
          <a:stretch>
            <a:fillRect/>
          </a:stretch>
        </p:blipFill>
        <p:spPr bwMode="auto">
          <a:xfrm>
            <a:off x="6099175" y="2593975"/>
            <a:ext cx="2384425"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7" name="15 CuadroTexto"/>
          <p:cNvSpPr txBox="1">
            <a:spLocks noChangeArrowheads="1"/>
          </p:cNvSpPr>
          <p:nvPr/>
        </p:nvSpPr>
        <p:spPr bwMode="auto">
          <a:xfrm>
            <a:off x="6465888" y="3979863"/>
            <a:ext cx="2232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a:t>f(x) es una función de probabilidad, P(z)</a:t>
            </a:r>
          </a:p>
        </p:txBody>
      </p:sp>
      <p:cxnSp>
        <p:nvCxnSpPr>
          <p:cNvPr id="17" name="16 Conector recto de flecha"/>
          <p:cNvCxnSpPr/>
          <p:nvPr/>
        </p:nvCxnSpPr>
        <p:spPr>
          <a:xfrm>
            <a:off x="3146425" y="3663950"/>
            <a:ext cx="546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2944813"/>
            <a:ext cx="5919787"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body" idx="1"/>
          </p:nvPr>
        </p:nvSpPr>
        <p:spPr>
          <a:xfrm>
            <a:off x="293688" y="1914525"/>
            <a:ext cx="4710112" cy="3724275"/>
          </a:xfrm>
        </p:spPr>
        <p:txBody>
          <a:bodyPr>
            <a:normAutofit/>
          </a:bodyPr>
          <a:lstStyle/>
          <a:p>
            <a:pPr marL="0" indent="0" algn="just">
              <a:lnSpc>
                <a:spcPct val="80000"/>
              </a:lnSpc>
              <a:buFont typeface="Arial" charset="0"/>
              <a:buNone/>
              <a:defRPr/>
            </a:pPr>
            <a:r>
              <a:rPr lang="es-CR" sz="2400" dirty="0"/>
              <a:t>Se identifican y documentan</a:t>
            </a:r>
            <a:br>
              <a:rPr lang="es-CR" sz="2400" dirty="0"/>
            </a:br>
            <a:r>
              <a:rPr lang="es-CR" sz="2400" dirty="0"/>
              <a:t>los roles dentro de un proyecto, las responsabilidades, las habilidades requeridas y las</a:t>
            </a:r>
            <a:br>
              <a:rPr lang="es-CR" sz="2400" dirty="0"/>
            </a:br>
            <a:r>
              <a:rPr lang="es-CR" sz="2400" dirty="0"/>
              <a:t>relaciones de comunicación, y se crea el plan para la dirección de personal</a:t>
            </a:r>
            <a:r>
              <a:rPr lang="es-CR" sz="2400" dirty="0" smtClean="0"/>
              <a:t>.</a:t>
            </a:r>
          </a:p>
          <a:p>
            <a:pPr marL="0" indent="0" algn="just">
              <a:lnSpc>
                <a:spcPct val="80000"/>
              </a:lnSpc>
              <a:buFont typeface="Arial" charset="0"/>
              <a:buNone/>
              <a:defRPr/>
            </a:pPr>
            <a:endParaRPr lang="es-CR" sz="2200" dirty="0"/>
          </a:p>
          <a:p>
            <a:pPr algn="just">
              <a:lnSpc>
                <a:spcPct val="80000"/>
              </a:lnSpc>
              <a:spcBef>
                <a:spcPct val="0"/>
              </a:spcBef>
              <a:buFont typeface="Wingdings" pitchFamily="2" charset="2"/>
              <a:buNone/>
              <a:defRPr/>
            </a:pPr>
            <a:endParaRPr lang="es-CR" sz="2000" dirty="0" smtClean="0">
              <a:latin typeface="Times New Roman" pitchFamily="18" charset="0"/>
            </a:endParaRPr>
          </a:p>
          <a:p>
            <a:pPr lvl="1" algn="just">
              <a:lnSpc>
                <a:spcPct val="80000"/>
              </a:lnSpc>
              <a:buFont typeface="Wingdings" pitchFamily="2" charset="2"/>
              <a:buNone/>
              <a:defRPr/>
            </a:pPr>
            <a:endParaRPr lang="es-ES" sz="1300" dirty="0" smtClean="0">
              <a:latin typeface="Arial Narrow" pitchFamily="34" charset="0"/>
            </a:endParaRPr>
          </a:p>
          <a:p>
            <a:pPr algn="just">
              <a:lnSpc>
                <a:spcPct val="80000"/>
              </a:lnSpc>
              <a:buFont typeface="Wingdings" pitchFamily="2" charset="2"/>
              <a:buChar char="q"/>
              <a:defRPr/>
            </a:pPr>
            <a:endParaRPr lang="es-CR" sz="1400" dirty="0" smtClean="0">
              <a:latin typeface="Arial Narrow" pitchFamily="34" charset="0"/>
            </a:endParaRPr>
          </a:p>
          <a:p>
            <a:pPr algn="just">
              <a:lnSpc>
                <a:spcPct val="80000"/>
              </a:lnSpc>
              <a:buFont typeface="Wingdings" pitchFamily="2" charset="2"/>
              <a:buChar char="q"/>
              <a:defRPr/>
            </a:pPr>
            <a:endParaRPr lang="es-CR" sz="1500" dirty="0" smtClean="0">
              <a:latin typeface="Arial Narrow" pitchFamily="34" charset="0"/>
            </a:endParaRPr>
          </a:p>
          <a:p>
            <a:pPr algn="just">
              <a:lnSpc>
                <a:spcPct val="80000"/>
              </a:lnSpc>
              <a:buFont typeface="Wingdings" pitchFamily="2" charset="2"/>
              <a:buChar char="q"/>
              <a:defRPr/>
            </a:pPr>
            <a:endParaRPr lang="es-ES" sz="1500" dirty="0" smtClean="0">
              <a:latin typeface="Arial Narrow" pitchFamily="34" charset="0"/>
            </a:endParaRPr>
          </a:p>
          <a:p>
            <a:pPr>
              <a:lnSpc>
                <a:spcPct val="80000"/>
              </a:lnSpc>
              <a:buFont typeface="Wingdings" pitchFamily="2" charset="2"/>
              <a:buChar char="q"/>
              <a:defRPr/>
            </a:pPr>
            <a:endParaRPr lang="es-ES" sz="1500" dirty="0" smtClean="0">
              <a:latin typeface="Arial Narrow" pitchFamily="34" charset="0"/>
            </a:endParaRPr>
          </a:p>
        </p:txBody>
      </p:sp>
      <p:sp>
        <p:nvSpPr>
          <p:cNvPr id="7" name="6 Rectángulo"/>
          <p:cNvSpPr/>
          <p:nvPr/>
        </p:nvSpPr>
        <p:spPr>
          <a:xfrm>
            <a:off x="284163" y="1228725"/>
            <a:ext cx="8329612" cy="461963"/>
          </a:xfrm>
          <a:prstGeom prst="rect">
            <a:avLst/>
          </a:prstGeom>
        </p:spPr>
        <p:txBody>
          <a:bodyPr>
            <a:spAutoFit/>
          </a:bodyPr>
          <a:lstStyle/>
          <a:p>
            <a:pPr algn="just">
              <a:defRPr/>
            </a:pPr>
            <a:r>
              <a:rPr lang="es-CR" sz="2400" b="1" dirty="0">
                <a:latin typeface="+mn-lt"/>
              </a:rPr>
              <a:t>Planificar la Gestión del Cronograma</a:t>
            </a:r>
            <a:endParaRPr lang="es-CR" sz="2800" b="1" dirty="0">
              <a:latin typeface="+mn-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50825" y="1811338"/>
            <a:ext cx="4752975" cy="4525962"/>
          </a:xfrm>
        </p:spPr>
        <p:txBody>
          <a:bodyPr>
            <a:normAutofit fontScale="85000" lnSpcReduction="20000"/>
          </a:bodyPr>
          <a:lstStyle/>
          <a:p>
            <a:pPr marL="0" indent="0" algn="just">
              <a:lnSpc>
                <a:spcPct val="80000"/>
              </a:lnSpc>
              <a:buFont typeface="Arial" charset="0"/>
              <a:buNone/>
              <a:defRPr/>
            </a:pPr>
            <a:endParaRPr lang="es-ES" sz="2300" dirty="0" smtClean="0"/>
          </a:p>
          <a:p>
            <a:pPr marL="0" indent="0" algn="just">
              <a:lnSpc>
                <a:spcPct val="80000"/>
              </a:lnSpc>
              <a:buFont typeface="Arial" charset="0"/>
              <a:buNone/>
              <a:defRPr/>
            </a:pPr>
            <a:r>
              <a:rPr lang="es-ES" sz="2500" dirty="0" smtClean="0"/>
              <a:t>Los </a:t>
            </a:r>
            <a:r>
              <a:rPr lang="es-ES" sz="2500" dirty="0"/>
              <a:t>equipos del proyecto pueden decidir agregar tiempo adicional, denominado también reservas de tiempo o de colchón, al cronograma del proyecto, en reconocimiento al riesgo del cronograma.</a:t>
            </a:r>
          </a:p>
          <a:p>
            <a:pPr marL="0" indent="0" algn="just">
              <a:lnSpc>
                <a:spcPct val="80000"/>
              </a:lnSpc>
              <a:buFont typeface="Arial" charset="0"/>
              <a:buNone/>
              <a:defRPr/>
            </a:pPr>
            <a:endParaRPr lang="es-ES" sz="2500" dirty="0" smtClean="0"/>
          </a:p>
          <a:p>
            <a:pPr marL="0" indent="0" algn="just">
              <a:lnSpc>
                <a:spcPct val="80000"/>
              </a:lnSpc>
              <a:buFont typeface="Arial" charset="0"/>
              <a:buNone/>
              <a:defRPr/>
            </a:pPr>
            <a:r>
              <a:rPr lang="es-ES" sz="2500" dirty="0" smtClean="0"/>
              <a:t>La </a:t>
            </a:r>
            <a:r>
              <a:rPr lang="es-ES" sz="2500" dirty="0"/>
              <a:t>reserva para contingencias puede ser un porcentaje de la duración estimada de la actividad, una cantidad fija de períodos laborables, o puede desarrollarse mediante el métodos de análisis cuantitativo.</a:t>
            </a:r>
          </a:p>
          <a:p>
            <a:pPr marL="0" indent="0" algn="just">
              <a:lnSpc>
                <a:spcPct val="80000"/>
              </a:lnSpc>
              <a:buFont typeface="Arial" charset="0"/>
              <a:buNone/>
              <a:defRPr/>
            </a:pPr>
            <a:endParaRPr lang="es-ES" sz="2500" dirty="0" smtClean="0"/>
          </a:p>
          <a:p>
            <a:pPr marL="0" indent="0" algn="just">
              <a:lnSpc>
                <a:spcPct val="80000"/>
              </a:lnSpc>
              <a:buFont typeface="Arial" charset="0"/>
              <a:buNone/>
              <a:defRPr/>
            </a:pPr>
            <a:r>
              <a:rPr lang="es-ES" sz="2500" dirty="0" smtClean="0"/>
              <a:t>Puede </a:t>
            </a:r>
            <a:r>
              <a:rPr lang="es-ES" sz="2500" dirty="0"/>
              <a:t>utilizarse de forma total o parcial, o reducirse o eliminarse con posterioridad, a medida que se dispone de información más precisa sobre el proyecto.</a:t>
            </a:r>
          </a:p>
          <a:p>
            <a:pPr marL="0" indent="0" algn="just">
              <a:lnSpc>
                <a:spcPct val="80000"/>
              </a:lnSpc>
              <a:buFont typeface="Arial" charset="0"/>
              <a:buNone/>
              <a:defRPr/>
            </a:pPr>
            <a:endParaRPr lang="es-ES"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30723" name="Title 1"/>
          <p:cNvSpPr txBox="1">
            <a:spLocks/>
          </p:cNvSpPr>
          <p:nvPr/>
        </p:nvSpPr>
        <p:spPr bwMode="auto">
          <a:xfrm>
            <a:off x="317500" y="601663"/>
            <a:ext cx="7269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Análisis de Reserva</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30724" name="3 Imagen" descr="cav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2133600"/>
            <a:ext cx="35814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79388" y="1844675"/>
            <a:ext cx="4752975" cy="4525963"/>
          </a:xfrm>
        </p:spPr>
        <p:txBody>
          <a:bodyPr>
            <a:normAutofit fontScale="85000" lnSpcReduction="20000"/>
          </a:bodyPr>
          <a:lstStyle/>
          <a:p>
            <a:pPr marL="57150" indent="0" algn="just">
              <a:lnSpc>
                <a:spcPct val="80000"/>
              </a:lnSpc>
              <a:buFont typeface="Arial" charset="0"/>
              <a:buNone/>
              <a:defRPr/>
            </a:pPr>
            <a:r>
              <a:rPr lang="es-CR" sz="2900" dirty="0" smtClean="0"/>
              <a:t>Consiste </a:t>
            </a:r>
            <a:r>
              <a:rPr lang="es-CR" sz="2900" dirty="0"/>
              <a:t>en analizar la secuencia de las actividades, su duración, los requisitos de los recursos y las restricciones del cronograma para crear el cronograma del proyecto</a:t>
            </a:r>
            <a:r>
              <a:rPr lang="es-CR" sz="2900" dirty="0" smtClean="0"/>
              <a:t>.</a:t>
            </a:r>
          </a:p>
          <a:p>
            <a:pPr marL="57150" indent="0" algn="just">
              <a:lnSpc>
                <a:spcPct val="80000"/>
              </a:lnSpc>
              <a:buFont typeface="Arial" charset="0"/>
              <a:buNone/>
              <a:defRPr/>
            </a:pPr>
            <a:endParaRPr lang="es-CR" sz="2900" dirty="0"/>
          </a:p>
          <a:p>
            <a:pPr marL="57150" indent="0" algn="just">
              <a:lnSpc>
                <a:spcPct val="80000"/>
              </a:lnSpc>
              <a:buFont typeface="Arial" charset="0"/>
              <a:buNone/>
              <a:defRPr/>
            </a:pPr>
            <a:r>
              <a:rPr lang="es-CR" sz="2900" dirty="0"/>
              <a:t>El desarrollo del cronograma es un proceso iterativo de planificación, ejecución y control y seguimiento</a:t>
            </a:r>
            <a:r>
              <a:rPr lang="es-CR" sz="2900" dirty="0" smtClean="0"/>
              <a:t>.</a:t>
            </a:r>
          </a:p>
          <a:p>
            <a:pPr marL="57150" indent="0" algn="just">
              <a:lnSpc>
                <a:spcPct val="80000"/>
              </a:lnSpc>
              <a:buFont typeface="Arial" charset="0"/>
              <a:buNone/>
              <a:defRPr/>
            </a:pPr>
            <a:endParaRPr lang="es-CR" sz="2900" dirty="0"/>
          </a:p>
          <a:p>
            <a:pPr marL="57150" indent="0" algn="just">
              <a:lnSpc>
                <a:spcPct val="80000"/>
              </a:lnSpc>
              <a:buFont typeface="Arial" charset="0"/>
              <a:buNone/>
              <a:defRPr/>
            </a:pPr>
            <a:r>
              <a:rPr lang="es-ES" sz="2900" dirty="0"/>
              <a:t>El desarrollo del cronograma exige que se revisen y se corrijan las estimaciones de duración y las estimaciones de los recursos hasta crear un cronograma del proyecto aprobado que pueda servir como línea base con respecto a la cual poder medir el avance.</a:t>
            </a:r>
            <a:endParaRPr lang="es-CR" sz="2900" dirty="0"/>
          </a:p>
          <a:p>
            <a:pPr marL="0" indent="0" algn="just">
              <a:lnSpc>
                <a:spcPct val="80000"/>
              </a:lnSpc>
              <a:buFont typeface="Arial" charset="0"/>
              <a:buNone/>
              <a:defRPr/>
            </a:pPr>
            <a:endParaRPr lang="es-ES"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31747" name="Title 1"/>
          <p:cNvSpPr txBox="1">
            <a:spLocks/>
          </p:cNvSpPr>
          <p:nvPr/>
        </p:nvSpPr>
        <p:spPr bwMode="auto">
          <a:xfrm>
            <a:off x="250825" y="333375"/>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600" b="1">
              <a:latin typeface="Calibri" pitchFamily="34" charset="0"/>
            </a:endParaRPr>
          </a:p>
          <a:p>
            <a:pPr eaLnBrk="1" hangingPunct="1"/>
            <a:endParaRPr lang="es-CR" altLang="es-CR" sz="3600" b="1">
              <a:latin typeface="Calibri" pitchFamily="34" charset="0"/>
            </a:endParaRPr>
          </a:p>
          <a:p>
            <a:pPr eaLnBrk="1" hangingPunct="1"/>
            <a:endParaRPr lang="es-CR" altLang="es-CR" sz="3600" b="1">
              <a:latin typeface="Calibri" pitchFamily="34" charset="0"/>
            </a:endParaRPr>
          </a:p>
          <a:p>
            <a:pPr eaLnBrk="1" hangingPunct="1"/>
            <a:r>
              <a:rPr lang="es-CR" altLang="es-CR" sz="2300" b="1">
                <a:latin typeface="Calibri" pitchFamily="34" charset="0"/>
              </a:rPr>
              <a:t>Desarrollar el Cronograma</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31748" name="Picture 4" descr="224_ss_096fb2e7-7457-4891-accc-66c05df02cb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638" y="1893888"/>
            <a:ext cx="3995737"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74625" y="573088"/>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Método de la Ruta Crítica</a:t>
            </a:r>
            <a:br>
              <a:rPr lang="en-US" altLang="es-CR" sz="2400" b="1">
                <a:latin typeface="Calibri" pitchFamily="34" charset="0"/>
              </a:rPr>
            </a:br>
            <a:endParaRPr lang="en-US" altLang="es-CR" sz="2400" b="1">
              <a:latin typeface="Calibri" pitchFamily="34" charset="0"/>
            </a:endParaRPr>
          </a:p>
        </p:txBody>
      </p:sp>
      <p:sp>
        <p:nvSpPr>
          <p:cNvPr id="7" name="Rectangle 3"/>
          <p:cNvSpPr txBox="1">
            <a:spLocks noChangeArrowheads="1"/>
          </p:cNvSpPr>
          <p:nvPr/>
        </p:nvSpPr>
        <p:spPr>
          <a:xfrm>
            <a:off x="174625" y="1916113"/>
            <a:ext cx="4176713" cy="45259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Font typeface="Arial" pitchFamily="34" charset="0"/>
              <a:buNone/>
              <a:defRPr/>
            </a:pPr>
            <a:r>
              <a:rPr lang="es-ES" sz="2400" dirty="0" smtClean="0"/>
              <a:t>Calcula las fechas de inicio y finalización tempranas y tardías teóricas para todas las actividades del cronograma, sin considerar las limitaciones de recursos, realizando un análisis de recorrido hacia adelante y un análisis de recorrido hacia atrás a través de los caminos de red del cronograma del proyecto.</a:t>
            </a:r>
          </a:p>
          <a:p>
            <a:pPr algn="just">
              <a:lnSpc>
                <a:spcPct val="80000"/>
              </a:lnSpc>
              <a:defRPr/>
            </a:pPr>
            <a:endParaRPr lang="es-ES" sz="2400" dirty="0" smtClean="0"/>
          </a:p>
          <a:p>
            <a:pPr lvl="1" algn="just">
              <a:lnSpc>
                <a:spcPct val="80000"/>
              </a:lnSpc>
              <a:buFont typeface="Arial Narrow" pitchFamily="34" charset="0"/>
              <a:buChar char="−"/>
              <a:defRPr/>
            </a:pPr>
            <a:endParaRPr lang="es-CR" sz="2100" dirty="0" smtClean="0">
              <a:latin typeface="Arial Narrow" pitchFamily="34" charset="0"/>
            </a:endParaRPr>
          </a:p>
          <a:p>
            <a:pPr marL="966788" lvl="1" indent="-495300" algn="just">
              <a:lnSpc>
                <a:spcPct val="90000"/>
              </a:lnSpc>
              <a:buFont typeface="Wingdings" pitchFamily="2" charset="2"/>
              <a:buAutoNum type="arabicPeriod"/>
              <a:defRPr/>
            </a:pPr>
            <a:endParaRPr lang="es-ES" dirty="0">
              <a:latin typeface="Arial Narrow" pitchFamily="34" charset="0"/>
            </a:endParaRPr>
          </a:p>
        </p:txBody>
      </p:sp>
      <p:sp>
        <p:nvSpPr>
          <p:cNvPr id="6" name="Rectangle 3"/>
          <p:cNvSpPr txBox="1">
            <a:spLocks noChangeArrowheads="1"/>
          </p:cNvSpPr>
          <p:nvPr/>
        </p:nvSpPr>
        <p:spPr>
          <a:xfrm>
            <a:off x="4643438" y="1916113"/>
            <a:ext cx="4176712" cy="45259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Font typeface="Arial" pitchFamily="34" charset="0"/>
              <a:buNone/>
              <a:defRPr/>
            </a:pPr>
            <a:r>
              <a:rPr lang="es-ES" sz="2400" dirty="0" smtClean="0"/>
              <a:t>Las fechas de inicio y finalización tempranas y tardías resultantes no son necesariamente el cronograma del proyecto; en cambio, indican los períodos dentro de los cuales debería programarse la actividad del cronograma, dadas las duraciones de las actividades, las relaciones lógicas, los adelantos, los retrasos y otras restricciones conocidas.  </a:t>
            </a:r>
          </a:p>
          <a:p>
            <a:pPr lvl="1" algn="just">
              <a:lnSpc>
                <a:spcPct val="80000"/>
              </a:lnSpc>
              <a:buFont typeface="Arial Narrow" pitchFamily="34" charset="0"/>
              <a:buChar char="−"/>
              <a:defRPr/>
            </a:pPr>
            <a:endParaRPr lang="es-CR" sz="2100" dirty="0" smtClean="0">
              <a:latin typeface="Arial Narrow" pitchFamily="34" charset="0"/>
            </a:endParaRPr>
          </a:p>
          <a:p>
            <a:pPr marL="966788" lvl="1" indent="-495300" algn="just">
              <a:lnSpc>
                <a:spcPct val="90000"/>
              </a:lnSpc>
              <a:buFont typeface="Wingdings" pitchFamily="2" charset="2"/>
              <a:buAutoNum type="arabicPeriod"/>
              <a:defRPr/>
            </a:pPr>
            <a:endParaRPr lang="es-ES" dirty="0">
              <a:latin typeface="Arial Narrow"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txBox="1">
            <a:spLocks/>
          </p:cNvSpPr>
          <p:nvPr/>
        </p:nvSpPr>
        <p:spPr bwMode="auto">
          <a:xfrm>
            <a:off x="323850" y="692150"/>
            <a:ext cx="7269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Método de la Ruta Crítica</a:t>
            </a:r>
            <a:br>
              <a:rPr lang="en-US" altLang="es-CR" sz="2400" b="1">
                <a:latin typeface="Calibri" pitchFamily="34" charset="0"/>
              </a:rPr>
            </a:br>
            <a:endParaRPr lang="en-US" altLang="es-CR" sz="2400" b="1">
              <a:latin typeface="Calibri" pitchFamily="34" charset="0"/>
            </a:endParaRP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46250"/>
            <a:ext cx="841533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txBox="1">
            <a:spLocks/>
          </p:cNvSpPr>
          <p:nvPr/>
        </p:nvSpPr>
        <p:spPr bwMode="auto">
          <a:xfrm>
            <a:off x="539750" y="601663"/>
            <a:ext cx="7269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3500" b="1">
              <a:latin typeface="Calibri" pitchFamily="34" charset="0"/>
            </a:endParaRPr>
          </a:p>
          <a:p>
            <a:pPr eaLnBrk="1" hangingPunct="1"/>
            <a:r>
              <a:rPr lang="en-US" altLang="es-CR" sz="2400" b="1">
                <a:latin typeface="Calibri" pitchFamily="34" charset="0"/>
              </a:rPr>
              <a:t>Método de la Ruta Crítica</a:t>
            </a:r>
            <a:br>
              <a:rPr lang="en-US" altLang="es-CR" sz="2400" b="1">
                <a:latin typeface="Calibri" pitchFamily="34" charset="0"/>
              </a:rPr>
            </a:br>
            <a:endParaRPr lang="en-US" altLang="es-CR" sz="2400" b="1">
              <a:latin typeface="Calibri" pitchFamily="34" charset="0"/>
            </a:endParaRP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44675"/>
            <a:ext cx="806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533400" y="1125538"/>
            <a:ext cx="8229600" cy="1143000"/>
          </a:xfrm>
        </p:spPr>
        <p:txBody>
          <a:bodyPr/>
          <a:lstStyle/>
          <a:p>
            <a:pPr eaLnBrk="1" hangingPunct="1"/>
            <a:r>
              <a:rPr lang="en-US" altLang="es-CR" smtClean="0">
                <a:ea typeface="ＭＳ Ｐゴシック" pitchFamily="34" charset="-128"/>
              </a:rPr>
              <a:t>Holgura Libre</a:t>
            </a:r>
          </a:p>
        </p:txBody>
      </p:sp>
      <p:sp>
        <p:nvSpPr>
          <p:cNvPr id="35843" name="Content Placeholder 2"/>
          <p:cNvSpPr>
            <a:spLocks noGrp="1"/>
          </p:cNvSpPr>
          <p:nvPr>
            <p:ph idx="4294967295"/>
          </p:nvPr>
        </p:nvSpPr>
        <p:spPr>
          <a:xfrm>
            <a:off x="533400" y="2449513"/>
            <a:ext cx="8229600" cy="4527550"/>
          </a:xfrm>
        </p:spPr>
        <p:txBody>
          <a:bodyPr/>
          <a:lstStyle/>
          <a:p>
            <a:pPr algn="just" eaLnBrk="1" hangingPunct="1"/>
            <a:r>
              <a:rPr lang="en-US" altLang="es-CR" smtClean="0">
                <a:ea typeface="ＭＳ Ｐゴシック" pitchFamily="34" charset="-128"/>
              </a:rPr>
              <a:t>Es la cantidad de tiempo que una actividad del cronograma puede ser retrasada sin retrasar la fecha de inicio temprano de cualquier actividad sucesora en el cronograma.</a:t>
            </a:r>
          </a:p>
          <a:p>
            <a:pPr eaLnBrk="1" hangingPunct="1"/>
            <a:endParaRPr lang="en-US" altLang="es-CR" smtClean="0">
              <a:ea typeface="ＭＳ Ｐゴシック" pitchFamily="34" charset="-128"/>
            </a:endParaRPr>
          </a:p>
        </p:txBody>
      </p:sp>
      <p:sp>
        <p:nvSpPr>
          <p:cNvPr id="35844" name="Slide Number Placeholder 4"/>
          <p:cNvSpPr txBox="1">
            <a:spLocks noGrp="1"/>
          </p:cNvSpPr>
          <p:nvPr/>
        </p:nvSpPr>
        <p:spPr bwMode="auto">
          <a:xfrm>
            <a:off x="7467600" y="6248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22D4B64B-561C-4F69-8E43-9ED9A3117864}" type="slidenum">
              <a:rPr lang="es-ES" altLang="es-CR" sz="1200">
                <a:solidFill>
                  <a:schemeClr val="hlink"/>
                </a:solidFill>
                <a:ea typeface="ＭＳ Ｐゴシック" pitchFamily="34" charset="-128"/>
              </a:rPr>
              <a:pPr algn="r" eaLnBrk="1" hangingPunct="1"/>
              <a:t>35</a:t>
            </a:fld>
            <a:endParaRPr lang="es-ES" altLang="es-CR" sz="1200">
              <a:solidFill>
                <a:schemeClr val="hlink"/>
              </a:solidFill>
              <a:ea typeface="ＭＳ Ｐゴシック" pitchFamily="34"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468313" y="865188"/>
            <a:ext cx="8229600" cy="1143000"/>
          </a:xfrm>
        </p:spPr>
        <p:txBody>
          <a:bodyPr/>
          <a:lstStyle/>
          <a:p>
            <a:pPr eaLnBrk="1" hangingPunct="1"/>
            <a:r>
              <a:rPr lang="en-US" altLang="es-CR" smtClean="0">
                <a:ea typeface="ＭＳ Ｐゴシック" pitchFamily="34" charset="-128"/>
              </a:rPr>
              <a:t>Holgura Total </a:t>
            </a:r>
          </a:p>
        </p:txBody>
      </p:sp>
      <p:sp>
        <p:nvSpPr>
          <p:cNvPr id="36867" name="Content Placeholder 2"/>
          <p:cNvSpPr>
            <a:spLocks noGrp="1"/>
          </p:cNvSpPr>
          <p:nvPr>
            <p:ph idx="4294967295"/>
          </p:nvPr>
        </p:nvSpPr>
        <p:spPr>
          <a:xfrm>
            <a:off x="468313" y="2190750"/>
            <a:ext cx="8229600" cy="4525963"/>
          </a:xfrm>
        </p:spPr>
        <p:txBody>
          <a:bodyPr/>
          <a:lstStyle/>
          <a:p>
            <a:pPr algn="just" eaLnBrk="1" hangingPunct="1"/>
            <a:r>
              <a:rPr lang="en-US" altLang="es-CR" smtClean="0">
                <a:ea typeface="ＭＳ Ｐゴシック" pitchFamily="34" charset="-128"/>
              </a:rPr>
              <a:t>Es la cantidad total de tiempo que una actividad del cronograma puede retrasarse de su fecha de inicio temprano sin retrasar la fecha de finalización del proyecto, o violar una restricción del cronograma. </a:t>
            </a:r>
          </a:p>
          <a:p>
            <a:pPr eaLnBrk="1" hangingPunct="1"/>
            <a:endParaRPr lang="en-US" altLang="es-CR" smtClean="0">
              <a:ea typeface="ＭＳ Ｐゴシック" pitchFamily="34" charset="-128"/>
            </a:endParaRPr>
          </a:p>
        </p:txBody>
      </p:sp>
      <p:sp>
        <p:nvSpPr>
          <p:cNvPr id="36868" name="Slide Number Placeholder 4"/>
          <p:cNvSpPr txBox="1">
            <a:spLocks noGrp="1"/>
          </p:cNvSpPr>
          <p:nvPr/>
        </p:nvSpPr>
        <p:spPr bwMode="auto">
          <a:xfrm>
            <a:off x="7467600" y="6248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C47752F-8E1B-4A06-BFE5-25DFC305EB4E}" type="slidenum">
              <a:rPr lang="es-ES" altLang="es-CR" sz="1200">
                <a:solidFill>
                  <a:schemeClr val="hlink"/>
                </a:solidFill>
                <a:ea typeface="ＭＳ Ｐゴシック" pitchFamily="34" charset="-128"/>
              </a:rPr>
              <a:pPr algn="r" eaLnBrk="1" hangingPunct="1"/>
              <a:t>36</a:t>
            </a:fld>
            <a:endParaRPr lang="es-ES" altLang="es-CR" sz="1200">
              <a:solidFill>
                <a:schemeClr val="hlink"/>
              </a:solidFill>
              <a:ea typeface="ＭＳ Ｐゴシック"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txBox="1">
            <a:spLocks/>
          </p:cNvSpPr>
          <p:nvPr/>
        </p:nvSpPr>
        <p:spPr bwMode="auto">
          <a:xfrm>
            <a:off x="395288" y="573088"/>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Método de la Ruta Crítica</a:t>
            </a:r>
            <a:br>
              <a:rPr lang="en-US" altLang="es-CR" sz="2400" b="1">
                <a:latin typeface="Calibri" pitchFamily="34" charset="0"/>
              </a:rPr>
            </a:br>
            <a:endParaRPr lang="en-US" altLang="es-CR" sz="2400" b="1">
              <a:latin typeface="Calibri" pitchFamily="34" charset="0"/>
            </a:endParaRPr>
          </a:p>
        </p:txBody>
      </p:sp>
      <p:pic>
        <p:nvPicPr>
          <p:cNvPr id="37891" name="19 Imagen" descr="CriticalPat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989138"/>
            <a:ext cx="8001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txBox="1">
            <a:spLocks/>
          </p:cNvSpPr>
          <p:nvPr/>
        </p:nvSpPr>
        <p:spPr bwMode="auto">
          <a:xfrm>
            <a:off x="250825" y="573088"/>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3500" b="1">
              <a:latin typeface="Calibri" pitchFamily="34" charset="0"/>
            </a:endParaRPr>
          </a:p>
          <a:p>
            <a:pPr eaLnBrk="1" hangingPunct="1"/>
            <a:r>
              <a:rPr lang="en-US" altLang="es-CR" sz="2400" b="1">
                <a:latin typeface="Calibri" pitchFamily="34" charset="0"/>
              </a:rPr>
              <a:t>Método de la Cadena Crítica</a:t>
            </a:r>
            <a:br>
              <a:rPr lang="en-US" altLang="es-CR" sz="2400" b="1">
                <a:latin typeface="Calibri" pitchFamily="34" charset="0"/>
              </a:rPr>
            </a:br>
            <a:endParaRPr lang="en-US" altLang="es-CR" sz="2400" b="1">
              <a:latin typeface="Calibri" pitchFamily="34" charset="0"/>
            </a:endParaRPr>
          </a:p>
        </p:txBody>
      </p:sp>
      <p:sp>
        <p:nvSpPr>
          <p:cNvPr id="6" name="Rectangle 3"/>
          <p:cNvSpPr txBox="1">
            <a:spLocks noChangeArrowheads="1"/>
          </p:cNvSpPr>
          <p:nvPr/>
        </p:nvSpPr>
        <p:spPr>
          <a:xfrm>
            <a:off x="187325" y="1916113"/>
            <a:ext cx="4456113" cy="4681537"/>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just">
              <a:lnSpc>
                <a:spcPct val="80000"/>
              </a:lnSpc>
              <a:buFont typeface="Arial" pitchFamily="34" charset="0"/>
              <a:buNone/>
              <a:defRPr/>
            </a:pPr>
            <a:r>
              <a:rPr lang="es-ES" sz="2400" dirty="0" smtClean="0"/>
              <a:t>Inicialmente, el diagrama de red del cronograma del proyecto se construye usando estimaciones no conservadoras para las duraciones de las actividades dentro del modelo de cronograma, con las dependencias necesarias y restricciones definidas como entradas.</a:t>
            </a:r>
          </a:p>
          <a:p>
            <a:pPr marL="57150" indent="0" algn="just">
              <a:lnSpc>
                <a:spcPct val="80000"/>
              </a:lnSpc>
              <a:buFont typeface="Arial" pitchFamily="34" charset="0"/>
              <a:buNone/>
              <a:defRPr/>
            </a:pPr>
            <a:endParaRPr lang="es-ES" sz="2400" dirty="0" smtClean="0"/>
          </a:p>
          <a:p>
            <a:pPr marL="57150" indent="0" algn="just">
              <a:lnSpc>
                <a:spcPct val="80000"/>
              </a:lnSpc>
              <a:buFont typeface="Arial" pitchFamily="34" charset="0"/>
              <a:buNone/>
              <a:defRPr/>
            </a:pPr>
            <a:r>
              <a:rPr lang="es-ES" sz="2400" dirty="0" smtClean="0"/>
              <a:t>Luego se calcula el camino crítico.</a:t>
            </a:r>
          </a:p>
          <a:p>
            <a:pPr marL="57150" indent="0" algn="just">
              <a:lnSpc>
                <a:spcPct val="80000"/>
              </a:lnSpc>
              <a:buFont typeface="Arial" pitchFamily="34" charset="0"/>
              <a:buNone/>
              <a:defRPr/>
            </a:pPr>
            <a:endParaRPr lang="es-ES" sz="2400" dirty="0" smtClean="0"/>
          </a:p>
          <a:p>
            <a:pPr marL="57150" indent="0" algn="just">
              <a:lnSpc>
                <a:spcPct val="80000"/>
              </a:lnSpc>
              <a:buFont typeface="Arial" pitchFamily="34" charset="0"/>
              <a:buNone/>
              <a:defRPr/>
            </a:pPr>
            <a:r>
              <a:rPr lang="es-ES" sz="2400" dirty="0" smtClean="0"/>
              <a:t>Después de identificar el camino crítico, se introduce la disponibilidad de recursos y se determina el cronograma limitado por los recursos resultante.</a:t>
            </a:r>
          </a:p>
          <a:p>
            <a:pPr marL="57150" indent="0" algn="just">
              <a:lnSpc>
                <a:spcPct val="80000"/>
              </a:lnSpc>
              <a:buFont typeface="Arial" pitchFamily="34" charset="0"/>
              <a:buNone/>
              <a:defRPr/>
            </a:pPr>
            <a:endParaRPr lang="es-ES" sz="2400" dirty="0" smtClean="0"/>
          </a:p>
          <a:p>
            <a:pPr marL="57150" indent="0" algn="just">
              <a:lnSpc>
                <a:spcPct val="80000"/>
              </a:lnSpc>
              <a:buFont typeface="Arial" pitchFamily="34" charset="0"/>
              <a:buNone/>
              <a:defRPr/>
            </a:pPr>
            <a:r>
              <a:rPr lang="es-ES" sz="2400" dirty="0" smtClean="0"/>
              <a:t>El cronograma resultante, en general, tiene un camino crítico alterado.</a:t>
            </a:r>
            <a:endParaRPr lang="es-CR" sz="2100" dirty="0" smtClean="0">
              <a:latin typeface="Arial Narrow" pitchFamily="34" charset="0"/>
            </a:endParaRPr>
          </a:p>
          <a:p>
            <a:pPr marL="966788" lvl="1" indent="-495300" algn="just">
              <a:lnSpc>
                <a:spcPct val="90000"/>
              </a:lnSpc>
              <a:buFont typeface="Wingdings" pitchFamily="2" charset="2"/>
              <a:buAutoNum type="arabicPeriod"/>
              <a:defRPr/>
            </a:pPr>
            <a:endParaRPr lang="es-ES" sz="2100" dirty="0" smtClean="0">
              <a:latin typeface="Arial Narrow" pitchFamily="34" charset="0"/>
            </a:endParaRPr>
          </a:p>
        </p:txBody>
      </p:sp>
      <p:sp>
        <p:nvSpPr>
          <p:cNvPr id="9" name="Rectangle 3"/>
          <p:cNvSpPr txBox="1">
            <a:spLocks noChangeArrowheads="1"/>
          </p:cNvSpPr>
          <p:nvPr/>
        </p:nvSpPr>
        <p:spPr>
          <a:xfrm>
            <a:off x="4643438" y="1916113"/>
            <a:ext cx="4321175" cy="4525962"/>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gn="just">
              <a:lnSpc>
                <a:spcPct val="80000"/>
              </a:lnSpc>
              <a:buFont typeface="Arial" pitchFamily="34" charset="0"/>
              <a:buNone/>
              <a:defRPr/>
            </a:pPr>
            <a:r>
              <a:rPr lang="es-ES" sz="2400" dirty="0" smtClean="0"/>
              <a:t>El método de cadena crítica agrega colchones de duración que son actividades del cronograma no laborables, para mantener el enfoque en las duraciones de las actividades planificadas.</a:t>
            </a:r>
          </a:p>
          <a:p>
            <a:pPr marL="57150" indent="0" algn="just">
              <a:lnSpc>
                <a:spcPct val="80000"/>
              </a:lnSpc>
              <a:buFont typeface="Arial" pitchFamily="34" charset="0"/>
              <a:buNone/>
              <a:defRPr/>
            </a:pPr>
            <a:endParaRPr lang="es-ES" sz="2400" dirty="0" smtClean="0"/>
          </a:p>
          <a:p>
            <a:pPr marL="57150" indent="0" algn="just">
              <a:lnSpc>
                <a:spcPct val="80000"/>
              </a:lnSpc>
              <a:buFont typeface="Arial" pitchFamily="34" charset="0"/>
              <a:buNone/>
              <a:defRPr/>
            </a:pPr>
            <a:r>
              <a:rPr lang="es-ES" sz="2400" dirty="0" smtClean="0"/>
              <a:t>Una vez que se determinan las actividades colchón del cronograma, las actividades planificadas se programan para las fechas de inicio y finalización planificadas más tardías posibles.</a:t>
            </a:r>
          </a:p>
          <a:p>
            <a:pPr marL="57150" indent="0" algn="just">
              <a:lnSpc>
                <a:spcPct val="80000"/>
              </a:lnSpc>
              <a:buFont typeface="Arial" pitchFamily="34" charset="0"/>
              <a:buNone/>
              <a:defRPr/>
            </a:pPr>
            <a:endParaRPr lang="es-ES" sz="2400" dirty="0" smtClean="0"/>
          </a:p>
          <a:p>
            <a:pPr marL="57150" indent="0" algn="just">
              <a:lnSpc>
                <a:spcPct val="80000"/>
              </a:lnSpc>
              <a:buFont typeface="Arial" pitchFamily="34" charset="0"/>
              <a:buNone/>
              <a:defRPr/>
            </a:pPr>
            <a:r>
              <a:rPr lang="es-ES" sz="2400" dirty="0" smtClean="0"/>
              <a:t>En consecuencia, en lugar de gestionar la holgura total de los caminos de red, el </a:t>
            </a:r>
            <a:r>
              <a:rPr lang="es-ES" sz="2400" b="1" dirty="0" smtClean="0"/>
              <a:t>método de cadena crítica se centra en gestionar las duraciones de las actividades colchón y los recursos aplicados a actividades del cronograma planificadas</a:t>
            </a:r>
            <a:r>
              <a:rPr lang="es-ES" sz="2400" dirty="0" smtClean="0"/>
              <a:t>.</a:t>
            </a:r>
          </a:p>
          <a:p>
            <a:pPr algn="just">
              <a:lnSpc>
                <a:spcPct val="80000"/>
              </a:lnSpc>
              <a:buFont typeface="Arial Narrow" pitchFamily="34" charset="0"/>
              <a:buChar char="−"/>
              <a:defRPr/>
            </a:pPr>
            <a:endParaRPr lang="es-CR" sz="2500" dirty="0" smtClean="0">
              <a:latin typeface="Arial Narrow" pitchFamily="34" charset="0"/>
            </a:endParaRPr>
          </a:p>
          <a:p>
            <a:pPr marL="566738" indent="-495300" algn="just">
              <a:lnSpc>
                <a:spcPct val="90000"/>
              </a:lnSpc>
              <a:buFont typeface="Wingdings" pitchFamily="2" charset="2"/>
              <a:buAutoNum type="arabicPeriod"/>
              <a:defRPr/>
            </a:pPr>
            <a:endParaRPr lang="es-ES" sz="2500" dirty="0" smtClean="0">
              <a:latin typeface="Arial Narrow"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p:cNvSpPr>
          <p:nvPr/>
        </p:nvSpPr>
        <p:spPr bwMode="auto">
          <a:xfrm>
            <a:off x="179388" y="981075"/>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s-CR" sz="2400" b="1">
                <a:latin typeface="Calibri" pitchFamily="34" charset="0"/>
              </a:rPr>
              <a:t>Método de la Cadena Crítica</a:t>
            </a:r>
          </a:p>
          <a:p>
            <a:pPr eaLnBrk="1" hangingPunct="1"/>
            <a:r>
              <a:rPr lang="es-CR" altLang="es-CR" sz="2400" b="1">
                <a:latin typeface="Calibri" pitchFamily="34" charset="0"/>
              </a:rPr>
              <a:t>Sin Recursos Nivelados Tiempos Originales</a:t>
            </a:r>
            <a:endParaRPr lang="en-US" altLang="es-CR" sz="2400" b="1">
              <a:latin typeface="Calibri" pitchFamily="34" charset="0"/>
            </a:endParaRPr>
          </a:p>
        </p:txBody>
      </p:sp>
      <p:pic>
        <p:nvPicPr>
          <p:cNvPr id="399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16113"/>
            <a:ext cx="8542338"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79388" y="1941513"/>
            <a:ext cx="4560887" cy="4525962"/>
          </a:xfrm>
        </p:spPr>
        <p:txBody>
          <a:bodyPr>
            <a:normAutofit lnSpcReduction="10000"/>
          </a:bodyPr>
          <a:lstStyle/>
          <a:p>
            <a:pPr marL="0" indent="0" algn="just">
              <a:lnSpc>
                <a:spcPct val="80000"/>
              </a:lnSpc>
              <a:buFont typeface="Arial" charset="0"/>
              <a:buNone/>
              <a:defRPr/>
            </a:pPr>
            <a:r>
              <a:rPr lang="es-CR" sz="2400" dirty="0"/>
              <a:t>Consiste en identificar las acciones específicas a ser realizadas para elaborar los entregables del proyecto</a:t>
            </a:r>
            <a:r>
              <a:rPr lang="es-CR" sz="2400" dirty="0" smtClean="0"/>
              <a:t>.</a:t>
            </a:r>
          </a:p>
          <a:p>
            <a:pPr marL="0" indent="0" algn="just">
              <a:lnSpc>
                <a:spcPct val="80000"/>
              </a:lnSpc>
              <a:buFont typeface="Arial" charset="0"/>
              <a:buNone/>
              <a:defRPr/>
            </a:pPr>
            <a:endParaRPr lang="es-CR" sz="2400" dirty="0"/>
          </a:p>
          <a:p>
            <a:pPr marL="0" indent="0" algn="just">
              <a:lnSpc>
                <a:spcPct val="80000"/>
              </a:lnSpc>
              <a:buFont typeface="Arial" charset="0"/>
              <a:buNone/>
              <a:defRPr/>
            </a:pPr>
            <a:r>
              <a:rPr lang="es-ES" sz="2400" dirty="0" smtClean="0"/>
              <a:t>A través de las técnicas y herramientas </a:t>
            </a:r>
            <a:r>
              <a:rPr lang="es-ES" sz="2400" b="1" dirty="0" smtClean="0"/>
              <a:t>descomposición o de una planificación gradual</a:t>
            </a:r>
            <a:r>
              <a:rPr lang="es-ES" sz="2400" dirty="0" smtClean="0"/>
              <a:t> se desglosan los </a:t>
            </a:r>
            <a:r>
              <a:rPr lang="es-ES" sz="2400" dirty="0"/>
              <a:t>paquetes de trabajo en componentes más pequeños denominados actividades del cronograma, para proporcionar una base con el fin de estimar, establecer el cronograma, ejecutar, y supervisar y controlar el trabajo del proyecto.</a:t>
            </a:r>
            <a:endParaRPr lang="es-CR" sz="2400" dirty="0"/>
          </a:p>
          <a:p>
            <a:pPr algn="just">
              <a:buFont typeface="Wingdings" pitchFamily="2" charset="2"/>
              <a:buChar char="q"/>
              <a:defRPr/>
            </a:pPr>
            <a:endParaRPr lang="es-CR" sz="2600" dirty="0" smtClean="0">
              <a:latin typeface="Arial Narrow" pitchFamily="34" charset="0"/>
            </a:endParaRPr>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5123" name="Title 1"/>
          <p:cNvSpPr txBox="1">
            <a:spLocks/>
          </p:cNvSpPr>
          <p:nvPr/>
        </p:nvSpPr>
        <p:spPr bwMode="auto">
          <a:xfrm>
            <a:off x="179388" y="949325"/>
            <a:ext cx="680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3600" b="1">
                <a:latin typeface="Calibri" pitchFamily="34" charset="0"/>
              </a:rPr>
              <a:t/>
            </a:r>
            <a:br>
              <a:rPr lang="es-CR" altLang="es-CR" sz="3600" b="1">
                <a:latin typeface="Calibri" pitchFamily="34" charset="0"/>
              </a:rPr>
            </a:br>
            <a:r>
              <a:rPr lang="es-CR" altLang="es-CR" sz="2400" b="1">
                <a:latin typeface="Calibri" pitchFamily="34" charset="0"/>
              </a:rPr>
              <a:t>Definir las Actividades</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5124" name="3 Imagen" descr="Recorrido_Trabajos_020.siz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916113"/>
            <a:ext cx="37147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79413" y="981075"/>
            <a:ext cx="7269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s-CR" sz="2400" b="1">
                <a:latin typeface="Calibri" pitchFamily="34" charset="0"/>
              </a:rPr>
              <a:t>Método de la Cadena Crítica</a:t>
            </a:r>
          </a:p>
          <a:p>
            <a:pPr eaLnBrk="1" hangingPunct="1"/>
            <a:r>
              <a:rPr lang="es-CR" altLang="es-CR" sz="2400" b="1">
                <a:latin typeface="Calibri" pitchFamily="34" charset="0"/>
              </a:rPr>
              <a:t>Sin Recursos Nivelados Tiempos Reducidos</a:t>
            </a:r>
            <a:endParaRPr lang="en-US" altLang="es-CR" sz="2400" b="1">
              <a:latin typeface="Calibri" pitchFamily="34" charset="0"/>
            </a:endParaRPr>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89138"/>
            <a:ext cx="86217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txBox="1">
            <a:spLocks/>
          </p:cNvSpPr>
          <p:nvPr/>
        </p:nvSpPr>
        <p:spPr bwMode="auto">
          <a:xfrm>
            <a:off x="225425" y="1052513"/>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s-CR" sz="2400" b="1">
                <a:latin typeface="Calibri" pitchFamily="34" charset="0"/>
              </a:rPr>
              <a:t>Método de la Cadena Crítica</a:t>
            </a:r>
          </a:p>
          <a:p>
            <a:pPr eaLnBrk="1" hangingPunct="1"/>
            <a:r>
              <a:rPr lang="es-CR" altLang="es-CR" sz="2400" b="1">
                <a:latin typeface="Calibri" pitchFamily="34" charset="0"/>
              </a:rPr>
              <a:t>Con Recursos Nivelados Tiempos Reducidos</a:t>
            </a:r>
            <a:endParaRPr lang="en-US" altLang="es-CR" sz="2400" b="1">
              <a:latin typeface="Calibri" pitchFamily="34" charset="0"/>
            </a:endParaRPr>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051050"/>
            <a:ext cx="8605838"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txBox="1">
            <a:spLocks/>
          </p:cNvSpPr>
          <p:nvPr/>
        </p:nvSpPr>
        <p:spPr bwMode="auto">
          <a:xfrm>
            <a:off x="0" y="1144588"/>
            <a:ext cx="99726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s-CR" sz="2400" b="1">
                <a:latin typeface="Calibri" pitchFamily="34" charset="0"/>
              </a:rPr>
              <a:t>Método de la Cadena Crítica</a:t>
            </a:r>
          </a:p>
          <a:p>
            <a:pPr eaLnBrk="1" hangingPunct="1"/>
            <a:r>
              <a:rPr lang="es-CR" altLang="es-CR" sz="2300" b="1">
                <a:latin typeface="Calibri" pitchFamily="34" charset="0"/>
              </a:rPr>
              <a:t>Con Recursos Nivelados, Tiempos Reducidos y Finalizaciones Más Tardías</a:t>
            </a:r>
            <a:endParaRPr lang="en-US" altLang="es-CR" sz="2300" b="1">
              <a:latin typeface="Calibri" pitchFamily="34" charset="0"/>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2375"/>
            <a:ext cx="8351838"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txBox="1">
            <a:spLocks/>
          </p:cNvSpPr>
          <p:nvPr/>
        </p:nvSpPr>
        <p:spPr bwMode="auto">
          <a:xfrm>
            <a:off x="-73025" y="958850"/>
            <a:ext cx="11809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s-CR" sz="2400" b="1">
                <a:latin typeface="Calibri" pitchFamily="34" charset="0"/>
              </a:rPr>
              <a:t>Método de la Cadena Crítica</a:t>
            </a:r>
          </a:p>
          <a:p>
            <a:pPr eaLnBrk="1" hangingPunct="1"/>
            <a:r>
              <a:rPr lang="es-CR" altLang="es-CR" sz="1900" b="1">
                <a:latin typeface="Calibri" pitchFamily="34" charset="0"/>
              </a:rPr>
              <a:t>Con Recursos Nivelados, Tiempos Reducidos, Finalizaciones Más Tardías y Amortiguadores</a:t>
            </a:r>
            <a:endParaRPr lang="en-US" altLang="es-CR" sz="1900" b="1">
              <a:latin typeface="Calibri" pitchFamily="34" charset="0"/>
            </a:endParaRP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89138"/>
            <a:ext cx="8539163"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txBox="1">
            <a:spLocks/>
          </p:cNvSpPr>
          <p:nvPr/>
        </p:nvSpPr>
        <p:spPr bwMode="auto">
          <a:xfrm>
            <a:off x="139700" y="573088"/>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Nivelación de Recursos</a:t>
            </a:r>
          </a:p>
        </p:txBody>
      </p:sp>
      <p:sp>
        <p:nvSpPr>
          <p:cNvPr id="7" name="Rectangle 3"/>
          <p:cNvSpPr txBox="1">
            <a:spLocks noChangeArrowheads="1"/>
          </p:cNvSpPr>
          <p:nvPr/>
        </p:nvSpPr>
        <p:spPr>
          <a:xfrm>
            <a:off x="107950" y="2133600"/>
            <a:ext cx="4319588" cy="4391025"/>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Font typeface="Arial" pitchFamily="34" charset="0"/>
              <a:buNone/>
              <a:defRPr/>
            </a:pPr>
            <a:r>
              <a:rPr lang="es-ES" sz="2500" dirty="0" smtClean="0">
                <a:latin typeface="+mj-lt"/>
              </a:rPr>
              <a:t>Se usa para abordar las actividades del cronograma que deben realizarse para cumplir con fechas de entrega determinadas, para abordar situaciones en las que se dispone de recursos compartidos o críticos necesarios sólo en ciertos momentos o en cantidades limitadas, o para mantener el uso de recursos seleccionados a un nivel constante durante períodos específicos del trabajo del proyecto.</a:t>
            </a:r>
          </a:p>
          <a:p>
            <a:pPr marL="0" indent="0" algn="just">
              <a:lnSpc>
                <a:spcPct val="80000"/>
              </a:lnSpc>
              <a:buFont typeface="Arial" pitchFamily="34" charset="0"/>
              <a:buNone/>
              <a:defRPr/>
            </a:pPr>
            <a:endParaRPr lang="es-ES" sz="2500" dirty="0" smtClean="0">
              <a:latin typeface="+mj-lt"/>
            </a:endParaRPr>
          </a:p>
          <a:p>
            <a:pPr marL="0" indent="0" algn="just">
              <a:lnSpc>
                <a:spcPct val="80000"/>
              </a:lnSpc>
              <a:buFont typeface="Arial" pitchFamily="34" charset="0"/>
              <a:buNone/>
              <a:defRPr/>
            </a:pPr>
            <a:r>
              <a:rPr lang="es-ES" sz="2500" dirty="0" smtClean="0">
                <a:latin typeface="+mj-lt"/>
              </a:rPr>
              <a:t>Al nivelarse los recursos existe la posibilidad de que cambie la ruta crítica.</a:t>
            </a:r>
          </a:p>
          <a:p>
            <a:pPr lvl="1" algn="just">
              <a:lnSpc>
                <a:spcPct val="80000"/>
              </a:lnSpc>
              <a:buFont typeface="Arial Narrow" pitchFamily="34" charset="0"/>
              <a:buChar char="−"/>
              <a:defRPr/>
            </a:pPr>
            <a:endParaRPr lang="es-CR" sz="2100" dirty="0" smtClean="0">
              <a:latin typeface="Arial Narrow" pitchFamily="34" charset="0"/>
            </a:endParaRPr>
          </a:p>
          <a:p>
            <a:pPr marL="966788" lvl="1" indent="-495300" algn="just">
              <a:lnSpc>
                <a:spcPct val="90000"/>
              </a:lnSpc>
              <a:buFont typeface="Wingdings" pitchFamily="2" charset="2"/>
              <a:buAutoNum type="arabicPeriod"/>
              <a:defRPr/>
            </a:pPr>
            <a:endParaRPr lang="es-ES" sz="2100" dirty="0" smtClean="0">
              <a:latin typeface="Arial Narrow" pitchFamily="34" charset="0"/>
            </a:endParaRPr>
          </a:p>
        </p:txBody>
      </p:sp>
      <p:pic>
        <p:nvPicPr>
          <p:cNvPr id="45060" name="4 Imagen" descr="image0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133600"/>
            <a:ext cx="451326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txBox="1">
            <a:spLocks/>
          </p:cNvSpPr>
          <p:nvPr/>
        </p:nvSpPr>
        <p:spPr bwMode="auto">
          <a:xfrm>
            <a:off x="236538" y="588963"/>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Compresión del Cronograma por Ejecución Rápida</a:t>
            </a:r>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2201863"/>
            <a:ext cx="7053262"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3414713"/>
            <a:ext cx="16525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7 CuadroTexto"/>
          <p:cNvSpPr txBox="1">
            <a:spLocks noChangeArrowheads="1"/>
          </p:cNvSpPr>
          <p:nvPr/>
        </p:nvSpPr>
        <p:spPr bwMode="auto">
          <a:xfrm>
            <a:off x="7137400" y="2822575"/>
            <a:ext cx="1785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s-CR" b="1" dirty="0">
                <a:latin typeface="+mj-lt"/>
              </a:rPr>
              <a:t>!!!CUIDADO!!!</a:t>
            </a:r>
          </a:p>
        </p:txBody>
      </p:sp>
      <p:sp>
        <p:nvSpPr>
          <p:cNvPr id="2" name="1 Rectángulo"/>
          <p:cNvSpPr/>
          <p:nvPr/>
        </p:nvSpPr>
        <p:spPr>
          <a:xfrm>
            <a:off x="827088" y="5967413"/>
            <a:ext cx="5040312" cy="646112"/>
          </a:xfrm>
          <a:prstGeom prst="rect">
            <a:avLst/>
          </a:prstGeom>
        </p:spPr>
        <p:txBody>
          <a:bodyPr>
            <a:spAutoFit/>
          </a:bodyPr>
          <a:lstStyle/>
          <a:p>
            <a:pPr>
              <a:defRPr/>
            </a:pPr>
            <a:r>
              <a:rPr lang="es-ES" dirty="0">
                <a:latin typeface="+mj-lt"/>
              </a:rPr>
              <a:t>Se realizan en paralelo fases o actividades que normalmente se realizarían de forma secuencial. </a:t>
            </a:r>
            <a:endParaRPr lang="es-CR" dirty="0">
              <a:latin typeface="+mj-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315913" y="1374775"/>
            <a:ext cx="8229600" cy="1143000"/>
          </a:xfrm>
        </p:spPr>
        <p:txBody>
          <a:bodyPr/>
          <a:lstStyle/>
          <a:p>
            <a:pPr eaLnBrk="1" hangingPunct="1"/>
            <a:r>
              <a:rPr lang="en-US" altLang="es-CR" smtClean="0">
                <a:ea typeface="ＭＳ Ｐゴシック" pitchFamily="34" charset="-128"/>
              </a:rPr>
              <a:t>Compresión por Intensificación</a:t>
            </a:r>
          </a:p>
        </p:txBody>
      </p:sp>
      <p:sp>
        <p:nvSpPr>
          <p:cNvPr id="47107" name="Content Placeholder 2"/>
          <p:cNvSpPr>
            <a:spLocks noGrp="1"/>
          </p:cNvSpPr>
          <p:nvPr>
            <p:ph idx="4294967295"/>
          </p:nvPr>
        </p:nvSpPr>
        <p:spPr>
          <a:xfrm>
            <a:off x="533400" y="2565400"/>
            <a:ext cx="8229600" cy="4525963"/>
          </a:xfrm>
        </p:spPr>
        <p:txBody>
          <a:bodyPr/>
          <a:lstStyle/>
          <a:p>
            <a:pPr algn="just" eaLnBrk="1" hangingPunct="1"/>
            <a:r>
              <a:rPr lang="en-US" altLang="es-CR" smtClean="0">
                <a:ea typeface="ＭＳ Ｐゴシック" pitchFamily="34" charset="-128"/>
              </a:rPr>
              <a:t>Compresión es una técnica de reducción del cronograma realizada al tomar acciones para reducir la duración total del cronograma por el mínimo costo adicional. Incluye la reducción de la duración de las actividades, o incrementar la asignación de recursos en las actividades.</a:t>
            </a:r>
          </a:p>
        </p:txBody>
      </p:sp>
      <p:sp>
        <p:nvSpPr>
          <p:cNvPr id="47108" name="Slide Number Placeholder 4"/>
          <p:cNvSpPr txBox="1">
            <a:spLocks noGrp="1"/>
          </p:cNvSpPr>
          <p:nvPr/>
        </p:nvSpPr>
        <p:spPr bwMode="auto">
          <a:xfrm>
            <a:off x="7467600" y="6248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45933AC7-2593-4CF9-B3C6-BABB027B2C7B}" type="slidenum">
              <a:rPr lang="es-ES" altLang="es-CR" sz="1200">
                <a:solidFill>
                  <a:schemeClr val="hlink"/>
                </a:solidFill>
                <a:ea typeface="ＭＳ Ｐゴシック" pitchFamily="34" charset="-128"/>
              </a:rPr>
              <a:pPr algn="r" eaLnBrk="1" hangingPunct="1"/>
              <a:t>46</a:t>
            </a:fld>
            <a:endParaRPr lang="es-ES" altLang="es-CR" sz="1200">
              <a:solidFill>
                <a:schemeClr val="hlink"/>
              </a:solidFill>
              <a:ea typeface="ＭＳ Ｐゴシック" pitchFamily="34" charset="-12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241300" y="576263"/>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Diagrama de Hitos</a:t>
            </a: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t="12482"/>
          <a:stretch>
            <a:fillRect/>
          </a:stretch>
        </p:blipFill>
        <p:spPr bwMode="auto">
          <a:xfrm>
            <a:off x="260350" y="2205038"/>
            <a:ext cx="8756650" cy="37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txBox="1">
            <a:spLocks/>
          </p:cNvSpPr>
          <p:nvPr/>
        </p:nvSpPr>
        <p:spPr bwMode="auto">
          <a:xfrm>
            <a:off x="179388" y="573088"/>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r>
              <a:rPr lang="en-US" altLang="es-CR" sz="2400" b="1">
                <a:latin typeface="Calibri" pitchFamily="34" charset="0"/>
              </a:rPr>
              <a:t>Diagrama de Barras</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t="14754"/>
          <a:stretch>
            <a:fillRect/>
          </a:stretch>
        </p:blipFill>
        <p:spPr bwMode="auto">
          <a:xfrm>
            <a:off x="485775" y="1989138"/>
            <a:ext cx="81724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txBox="1">
            <a:spLocks/>
          </p:cNvSpPr>
          <p:nvPr/>
        </p:nvSpPr>
        <p:spPr bwMode="auto">
          <a:xfrm>
            <a:off x="323850" y="576263"/>
            <a:ext cx="7269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Diagrama de Red</a:t>
            </a:r>
          </a:p>
        </p:txBody>
      </p:sp>
      <p:sp>
        <p:nvSpPr>
          <p:cNvPr id="7" name="6 Rectángulo"/>
          <p:cNvSpPr/>
          <p:nvPr/>
        </p:nvSpPr>
        <p:spPr>
          <a:xfrm>
            <a:off x="6948488" y="6237288"/>
            <a:ext cx="3024187" cy="1016000"/>
          </a:xfrm>
          <a:prstGeom prst="rect">
            <a:avLst/>
          </a:prstGeom>
        </p:spPr>
        <p:txBody>
          <a:bodyPr>
            <a:spAutoFit/>
          </a:bodyPr>
          <a:lstStyle/>
          <a:p>
            <a:pPr algn="just">
              <a:defRPr/>
            </a:pPr>
            <a:r>
              <a:rPr lang="es-CR" sz="1600" b="1" dirty="0">
                <a:latin typeface="+mj-lt"/>
                <a:ea typeface="+mj-ea"/>
                <a:cs typeface="+mj-cs"/>
              </a:rPr>
              <a:t>Técnico en Gestión de</a:t>
            </a:r>
          </a:p>
          <a:p>
            <a:pPr algn="just">
              <a:defRPr/>
            </a:pPr>
            <a:r>
              <a:rPr lang="es-CR" sz="1600" b="1" dirty="0">
                <a:latin typeface="+mj-lt"/>
                <a:ea typeface="+mj-ea"/>
                <a:cs typeface="+mj-cs"/>
              </a:rPr>
              <a:t>Proyectos, Lledó (2013)</a:t>
            </a:r>
          </a:p>
          <a:p>
            <a:pPr>
              <a:defRPr/>
            </a:pPr>
            <a:endParaRPr lang="es-CR" sz="2800" b="1" dirty="0">
              <a:latin typeface="+mj-lt"/>
              <a:ea typeface="+mj-ea"/>
              <a:cs typeface="+mj-cs"/>
            </a:endParaRPr>
          </a:p>
        </p:txBody>
      </p:sp>
      <p:pic>
        <p:nvPicPr>
          <p:cNvPr id="501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993900"/>
            <a:ext cx="8888413"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250825" y="2060575"/>
            <a:ext cx="4392613" cy="3724275"/>
          </a:xfrm>
        </p:spPr>
        <p:txBody>
          <a:bodyPr>
            <a:normAutofit/>
          </a:bodyPr>
          <a:lstStyle/>
          <a:p>
            <a:pPr marL="0" indent="0" algn="just">
              <a:lnSpc>
                <a:spcPct val="80000"/>
              </a:lnSpc>
              <a:buFont typeface="Arial" charset="0"/>
              <a:buNone/>
              <a:defRPr/>
            </a:pPr>
            <a:r>
              <a:rPr lang="es-ES" sz="2600" dirty="0">
                <a:latin typeface="+mj-lt"/>
              </a:rPr>
              <a:t>Lista completa que incluye todas las actividades del cronograma planificadas para ser realizadas en el proyecto.</a:t>
            </a:r>
          </a:p>
          <a:p>
            <a:pPr marL="0" indent="0" algn="just">
              <a:lnSpc>
                <a:spcPct val="80000"/>
              </a:lnSpc>
              <a:buFont typeface="Arial" charset="0"/>
              <a:buNone/>
              <a:defRPr/>
            </a:pPr>
            <a:endParaRPr lang="es-ES" sz="2600" dirty="0">
              <a:latin typeface="+mj-lt"/>
            </a:endParaRPr>
          </a:p>
          <a:p>
            <a:pPr marL="0" indent="0" algn="just">
              <a:lnSpc>
                <a:spcPct val="80000"/>
              </a:lnSpc>
              <a:buFont typeface="Arial" charset="0"/>
              <a:buNone/>
              <a:defRPr/>
            </a:pPr>
            <a:r>
              <a:rPr lang="es-ES" sz="2600" dirty="0">
                <a:latin typeface="+mj-lt"/>
              </a:rPr>
              <a:t>Incluye el identificador de la actividad y una descripción del alcance del trabajo para cada actividad del cronograma.</a:t>
            </a:r>
          </a:p>
          <a:p>
            <a:pPr marL="1347788" lvl="2" indent="-438150" algn="just">
              <a:lnSpc>
                <a:spcPct val="90000"/>
              </a:lnSpc>
              <a:buFont typeface="Wingdings" pitchFamily="2" charset="2"/>
              <a:buChar char="q"/>
              <a:defRPr/>
            </a:pPr>
            <a:endParaRPr lang="es-ES" dirty="0" smtClean="0">
              <a:latin typeface="Arial Narrow" pitchFamily="34" charset="0"/>
            </a:endParaRPr>
          </a:p>
          <a:p>
            <a:pPr marL="571500" indent="-571500">
              <a:lnSpc>
                <a:spcPct val="90000"/>
              </a:lnSpc>
              <a:buFont typeface="Wingdings" pitchFamily="2" charset="2"/>
              <a:buChar char="q"/>
              <a:defRPr/>
            </a:pPr>
            <a:endParaRPr lang="es-ES" sz="2600" dirty="0" smtClean="0">
              <a:latin typeface="Arial Narrow" pitchFamily="34" charset="0"/>
            </a:endParaRPr>
          </a:p>
        </p:txBody>
      </p:sp>
      <p:sp>
        <p:nvSpPr>
          <p:cNvPr id="6147" name="Title 1"/>
          <p:cNvSpPr txBox="1">
            <a:spLocks/>
          </p:cNvSpPr>
          <p:nvPr/>
        </p:nvSpPr>
        <p:spPr bwMode="auto">
          <a:xfrm>
            <a:off x="250825" y="685800"/>
            <a:ext cx="68056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Lista de Actividades</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844675"/>
            <a:ext cx="4351337"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8313" y="1731963"/>
            <a:ext cx="8229600" cy="1143000"/>
          </a:xfrm>
        </p:spPr>
        <p:txBody>
          <a:bodyPr/>
          <a:lstStyle/>
          <a:p>
            <a:r>
              <a:rPr lang="es-CR" altLang="es-CR" sz="4000" b="1" smtClean="0"/>
              <a:t>Línea Base del Cronograma</a:t>
            </a:r>
            <a:endParaRPr lang="es-ES" altLang="es-CR" sz="4000" b="1" smtClean="0"/>
          </a:p>
        </p:txBody>
      </p:sp>
      <p:sp>
        <p:nvSpPr>
          <p:cNvPr id="51203" name="Rectangle 3"/>
          <p:cNvSpPr txBox="1">
            <a:spLocks noChangeArrowheads="1"/>
          </p:cNvSpPr>
          <p:nvPr/>
        </p:nvSpPr>
        <p:spPr bwMode="auto">
          <a:xfrm>
            <a:off x="468313" y="30575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309688" indent="-40005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buFont typeface="Arial" charset="0"/>
              <a:buNone/>
            </a:pPr>
            <a:r>
              <a:rPr lang="es-CR" altLang="es-CR" sz="3200">
                <a:latin typeface="Calibri" pitchFamily="34" charset="0"/>
              </a:rPr>
              <a:t>Versión Original del Cronograma. </a:t>
            </a:r>
          </a:p>
          <a:p>
            <a:pPr algn="just" eaLnBrk="1" hangingPunct="1">
              <a:spcBef>
                <a:spcPct val="20000"/>
              </a:spcBef>
              <a:buFont typeface="Arial" charset="0"/>
              <a:buNone/>
            </a:pPr>
            <a:r>
              <a:rPr lang="es-CR" altLang="es-CR" sz="3200">
                <a:latin typeface="Calibri" pitchFamily="34" charset="0"/>
              </a:rPr>
              <a:t>Se establecen, se aceptan y se aprueban las fechas de inicio y finalización de las actividades en función del cronograma.</a:t>
            </a:r>
            <a:endParaRPr lang="es-CR" altLang="es-CR" sz="3200">
              <a:latin typeface="Arial Narrow" pitchFamily="34" charset="0"/>
            </a:endParaRPr>
          </a:p>
          <a:p>
            <a:pPr lvl="2" algn="just" eaLnBrk="1" hangingPunct="1">
              <a:spcBef>
                <a:spcPct val="20000"/>
              </a:spcBef>
              <a:buFont typeface="Wingdings" pitchFamily="2" charset="2"/>
              <a:buChar char="q"/>
            </a:pPr>
            <a:endParaRPr lang="es-ES" altLang="es-CR" sz="2400">
              <a:latin typeface="Arial Narrow" pitchFamily="34" charset="0"/>
            </a:endParaRPr>
          </a:p>
          <a:p>
            <a:pPr lvl="2" algn="just" eaLnBrk="1" hangingPunct="1">
              <a:spcBef>
                <a:spcPct val="20000"/>
              </a:spcBef>
              <a:buFont typeface="Wingdings" pitchFamily="2" charset="2"/>
              <a:buChar char="q"/>
            </a:pPr>
            <a:endParaRPr lang="es-ES" altLang="es-CR" sz="2400">
              <a:latin typeface="Arial Narrow"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txBox="1">
            <a:spLocks/>
          </p:cNvSpPr>
          <p:nvPr/>
        </p:nvSpPr>
        <p:spPr bwMode="auto">
          <a:xfrm>
            <a:off x="11113" y="701675"/>
            <a:ext cx="72691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3600" b="1">
                <a:latin typeface="Calibri" pitchFamily="34" charset="0"/>
              </a:rPr>
              <a:t/>
            </a:r>
            <a:br>
              <a:rPr lang="es-CR" altLang="es-CR" sz="3600" b="1">
                <a:latin typeface="Calibri" pitchFamily="34" charset="0"/>
              </a:rPr>
            </a:br>
            <a:r>
              <a:rPr lang="es-CR" altLang="es-CR" sz="2300" b="1">
                <a:latin typeface="Calibri" pitchFamily="34" charset="0"/>
              </a:rPr>
              <a:t>Controlar el Cronograma</a:t>
            </a:r>
          </a:p>
        </p:txBody>
      </p:sp>
      <p:sp>
        <p:nvSpPr>
          <p:cNvPr id="52227" name="Content Placeholder 2"/>
          <p:cNvSpPr>
            <a:spLocks noGrp="1"/>
          </p:cNvSpPr>
          <p:nvPr>
            <p:ph idx="1"/>
          </p:nvPr>
        </p:nvSpPr>
        <p:spPr>
          <a:xfrm>
            <a:off x="107950" y="2060575"/>
            <a:ext cx="5291138" cy="4525963"/>
          </a:xfrm>
        </p:spPr>
        <p:txBody>
          <a:bodyPr/>
          <a:lstStyle/>
          <a:p>
            <a:pPr marL="0" indent="0" algn="just">
              <a:buFont typeface="Arial" charset="0"/>
              <a:buNone/>
            </a:pPr>
            <a:r>
              <a:rPr lang="es-CR" altLang="es-CR" sz="2000" smtClean="0"/>
              <a:t>Se da seguimiento al estado del proyecto para actualizar el avance del mismo y gestionar cambios a la línea base del cronograma</a:t>
            </a:r>
            <a:r>
              <a:rPr lang="es-CR" altLang="es-CR" sz="2000" i="1" smtClean="0"/>
              <a:t>. </a:t>
            </a:r>
          </a:p>
          <a:p>
            <a:pPr marL="0" indent="0" algn="just">
              <a:buFont typeface="Arial" charset="0"/>
              <a:buNone/>
            </a:pPr>
            <a:r>
              <a:rPr lang="es-CR" altLang="es-CR" sz="2000" smtClean="0"/>
              <a:t>Determina el estado actual del cronograma del proyecto.</a:t>
            </a:r>
          </a:p>
          <a:p>
            <a:pPr marL="0" indent="0" algn="just">
              <a:buFont typeface="Arial" charset="0"/>
              <a:buNone/>
            </a:pPr>
            <a:r>
              <a:rPr lang="es-CR" altLang="es-CR" sz="2000" smtClean="0"/>
              <a:t>Influye en los factores que generan cambios en el cronograma.</a:t>
            </a:r>
          </a:p>
          <a:p>
            <a:pPr marL="0" indent="0" algn="just">
              <a:buFont typeface="Arial" charset="0"/>
              <a:buNone/>
            </a:pPr>
            <a:r>
              <a:rPr lang="es-CR" altLang="es-CR" sz="2000" smtClean="0"/>
              <a:t>Determina si el cronograma del proyecto ha cambiado.</a:t>
            </a:r>
          </a:p>
          <a:p>
            <a:pPr marL="0" indent="0" algn="just">
              <a:buFont typeface="Arial" charset="0"/>
              <a:buNone/>
            </a:pPr>
            <a:r>
              <a:rPr lang="es-CR" altLang="es-CR" sz="2000" smtClean="0"/>
              <a:t>Gestiona los cambios reales conforme suceden.</a:t>
            </a:r>
          </a:p>
        </p:txBody>
      </p:sp>
      <p:pic>
        <p:nvPicPr>
          <p:cNvPr id="52228" name="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5625" y="1844675"/>
            <a:ext cx="3228975"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288" y="2205038"/>
            <a:ext cx="4637087" cy="4525962"/>
          </a:xfrm>
        </p:spPr>
        <p:txBody>
          <a:bodyPr>
            <a:noAutofit/>
          </a:bodyPr>
          <a:lstStyle/>
          <a:p>
            <a:pPr marL="0" indent="0" algn="just">
              <a:buFont typeface="Arial" charset="0"/>
              <a:buNone/>
              <a:defRPr/>
            </a:pPr>
            <a:r>
              <a:rPr lang="es-CR" sz="2000" b="1" dirty="0"/>
              <a:t>Variación del </a:t>
            </a:r>
            <a:r>
              <a:rPr lang="es-CR" sz="2000" b="1" dirty="0" smtClean="0"/>
              <a:t>cronograma (SV).</a:t>
            </a:r>
          </a:p>
          <a:p>
            <a:pPr algn="just">
              <a:defRPr/>
            </a:pPr>
            <a:r>
              <a:rPr lang="es-CR" sz="2000" dirty="0" smtClean="0"/>
              <a:t>Medida del desempeño </a:t>
            </a:r>
            <a:r>
              <a:rPr lang="es-CR" sz="2000" dirty="0"/>
              <a:t>del cronograma en un proyecto. Es igual al valor ganado (EV) menos el </a:t>
            </a:r>
            <a:r>
              <a:rPr lang="es-CR" sz="2000" dirty="0" smtClean="0"/>
              <a:t>valor planificado </a:t>
            </a:r>
            <a:r>
              <a:rPr lang="es-CR" sz="2000" dirty="0"/>
              <a:t>(PV</a:t>
            </a:r>
            <a:r>
              <a:rPr lang="es-CR" sz="2000" dirty="0" smtClean="0"/>
              <a:t>).</a:t>
            </a:r>
          </a:p>
          <a:p>
            <a:pPr algn="just">
              <a:defRPr/>
            </a:pPr>
            <a:r>
              <a:rPr lang="es-ES_tradnl" sz="2000" dirty="0" smtClean="0"/>
              <a:t>Negativo </a:t>
            </a:r>
            <a:r>
              <a:rPr lang="es-ES_tradnl" sz="2000" dirty="0"/>
              <a:t>significa que el avance está por encima sobre lo programado (mal) y positivo significa que el avance está por debajo de lo programado (bueno</a:t>
            </a:r>
            <a:r>
              <a:rPr lang="es-ES_tradnl" sz="2000" dirty="0" smtClean="0"/>
              <a:t>), </a:t>
            </a:r>
            <a:r>
              <a:rPr lang="es-CR" sz="2000" dirty="0"/>
              <a:t>, pero en términos de costo.</a:t>
            </a:r>
          </a:p>
          <a:p>
            <a:pPr algn="just">
              <a:defRPr/>
            </a:pPr>
            <a:r>
              <a:rPr lang="es-CR" sz="2000" dirty="0" smtClean="0"/>
              <a:t>Ecuación</a:t>
            </a:r>
            <a:r>
              <a:rPr lang="es-CR" sz="2000" dirty="0"/>
              <a:t>: SV = EV – PV.</a:t>
            </a:r>
          </a:p>
        </p:txBody>
      </p:sp>
      <p:pic>
        <p:nvPicPr>
          <p:cNvPr id="53251"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844675"/>
            <a:ext cx="3744912"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1"/>
          <p:cNvSpPr txBox="1">
            <a:spLocks/>
          </p:cNvSpPr>
          <p:nvPr/>
        </p:nvSpPr>
        <p:spPr bwMode="auto">
          <a:xfrm>
            <a:off x="250825" y="588963"/>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Revisión del Desempeño</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txBox="1">
            <a:spLocks/>
          </p:cNvSpPr>
          <p:nvPr/>
        </p:nvSpPr>
        <p:spPr bwMode="auto">
          <a:xfrm>
            <a:off x="0" y="573088"/>
            <a:ext cx="727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Revisión del Desempeño</a:t>
            </a:r>
          </a:p>
        </p:txBody>
      </p:sp>
      <p:sp>
        <p:nvSpPr>
          <p:cNvPr id="7" name="Content Placeholder 2"/>
          <p:cNvSpPr>
            <a:spLocks noGrp="1"/>
          </p:cNvSpPr>
          <p:nvPr>
            <p:ph idx="1"/>
          </p:nvPr>
        </p:nvSpPr>
        <p:spPr>
          <a:xfrm>
            <a:off x="150813" y="1989138"/>
            <a:ext cx="4781550" cy="4525962"/>
          </a:xfrm>
        </p:spPr>
        <p:txBody>
          <a:bodyPr>
            <a:noAutofit/>
          </a:bodyPr>
          <a:lstStyle/>
          <a:p>
            <a:pPr marL="0" indent="0" algn="just">
              <a:buFont typeface="Arial" charset="0"/>
              <a:buNone/>
              <a:defRPr/>
            </a:pPr>
            <a:r>
              <a:rPr lang="es-CR" sz="2000" b="1" dirty="0"/>
              <a:t>Índice de desempeño del </a:t>
            </a:r>
            <a:r>
              <a:rPr lang="es-CR" sz="2000" b="1" dirty="0" smtClean="0"/>
              <a:t>cronograma (SPI).</a:t>
            </a:r>
          </a:p>
          <a:p>
            <a:pPr algn="just">
              <a:defRPr/>
            </a:pPr>
            <a:r>
              <a:rPr lang="es-CR" sz="2000" dirty="0" smtClean="0"/>
              <a:t>Medida </a:t>
            </a:r>
            <a:r>
              <a:rPr lang="es-CR" sz="2000" dirty="0"/>
              <a:t>del avance logrado en un proyecto en comparación con el avance planificado.</a:t>
            </a:r>
          </a:p>
          <a:p>
            <a:pPr algn="just">
              <a:defRPr/>
            </a:pPr>
            <a:r>
              <a:rPr lang="es-ES_tradnl" sz="2000" dirty="0" smtClean="0"/>
              <a:t>Estamos </a:t>
            </a:r>
            <a:r>
              <a:rPr lang="es-ES_tradnl" sz="2000" dirty="0"/>
              <a:t>progresando X % con respecto a la planificación vigente. Mayor a 1 significa adelantado, menor a 1 significa atrasado</a:t>
            </a:r>
            <a:r>
              <a:rPr lang="es-ES_tradnl" sz="2000" dirty="0" smtClean="0"/>
              <a:t>.</a:t>
            </a:r>
            <a:endParaRPr lang="es-CR" sz="2000" dirty="0" smtClean="0"/>
          </a:p>
          <a:p>
            <a:pPr algn="just">
              <a:defRPr/>
            </a:pPr>
            <a:r>
              <a:rPr lang="es-CR" sz="2000" dirty="0" smtClean="0"/>
              <a:t>Ecuación</a:t>
            </a:r>
            <a:r>
              <a:rPr lang="es-CR" sz="2000" dirty="0"/>
              <a:t>: SPI </a:t>
            </a:r>
            <a:r>
              <a:rPr lang="es-CR" sz="2000" dirty="0" smtClean="0"/>
              <a:t>= EV/PV</a:t>
            </a:r>
            <a:r>
              <a:rPr lang="es-CR" sz="2000" dirty="0"/>
              <a:t>.</a:t>
            </a:r>
          </a:p>
        </p:txBody>
      </p:sp>
      <p:pic>
        <p:nvPicPr>
          <p:cNvPr id="54276" name="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2133600"/>
            <a:ext cx="3935413"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128588" y="1711325"/>
            <a:ext cx="4783137" cy="4525963"/>
          </a:xfrm>
        </p:spPr>
        <p:txBody>
          <a:bodyPr/>
          <a:lstStyle/>
          <a:p>
            <a:pPr marL="0" indent="0" algn="just">
              <a:buFont typeface="Arial" charset="0"/>
              <a:buNone/>
            </a:pPr>
            <a:r>
              <a:rPr lang="es-CR" altLang="es-CR" sz="2000" smtClean="0"/>
              <a:t>Las mediciones del desempeño del cronograma (SV, SPI) se utilizan para evaluar la magnitud de variación con respecto a la línea base original del cronograma.</a:t>
            </a:r>
          </a:p>
          <a:p>
            <a:pPr marL="0" indent="0" algn="just">
              <a:buFont typeface="Arial" charset="0"/>
              <a:buNone/>
            </a:pPr>
            <a:r>
              <a:rPr lang="es-CR" altLang="es-CR" sz="2000" smtClean="0"/>
              <a:t>La variación de la holgura total es también un componente esencial de la planificación para evaluar el desempeño del proyecto en el tiempo.</a:t>
            </a:r>
          </a:p>
          <a:p>
            <a:pPr marL="0" indent="0" algn="just">
              <a:buFont typeface="Arial" charset="0"/>
              <a:buNone/>
            </a:pPr>
            <a:r>
              <a:rPr lang="es-CR" altLang="es-CR" sz="2000" smtClean="0"/>
              <a:t>Los aspectos importantes del control del cronograma del proyecto incluyen la determinación de la causa y del grado de variación con relación a la línea base del cronograma y la decisión de la necesidad de aplicar o no acciones preventivas o correctivas.</a:t>
            </a:r>
          </a:p>
        </p:txBody>
      </p:sp>
      <p:pic>
        <p:nvPicPr>
          <p:cNvPr id="55299" name="3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0800" y="1860550"/>
            <a:ext cx="381635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itle 1"/>
          <p:cNvSpPr txBox="1">
            <a:spLocks/>
          </p:cNvSpPr>
          <p:nvPr/>
        </p:nvSpPr>
        <p:spPr bwMode="auto">
          <a:xfrm>
            <a:off x="107950" y="476250"/>
            <a:ext cx="72691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2300" b="1">
              <a:latin typeface="Calibri" pitchFamily="34" charset="0"/>
            </a:endParaRPr>
          </a:p>
          <a:p>
            <a:pPr eaLnBrk="1" hangingPunct="1"/>
            <a:endParaRPr lang="es-CR" altLang="es-CR" sz="2300" b="1">
              <a:latin typeface="Calibri" pitchFamily="34" charset="0"/>
            </a:endParaRPr>
          </a:p>
          <a:p>
            <a:pPr eaLnBrk="1" hangingPunct="1"/>
            <a:r>
              <a:rPr lang="es-CR" altLang="es-CR" sz="2300" b="1">
                <a:latin typeface="Calibri" pitchFamily="34" charset="0"/>
              </a:rPr>
              <a:t>Análisis de Variación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En el siguiente diagrama de red, las letras indican actividad y los números la duración en días. ¿Cuál es la HOLGURA LIBRE de la actividad F? </a:t>
            </a:r>
          </a:p>
          <a:p>
            <a:pPr algn="just">
              <a:spcBef>
                <a:spcPct val="0"/>
              </a:spcBef>
              <a:buFontTx/>
              <a:buNone/>
            </a:pPr>
            <a:endParaRPr lang="es-CR" altLang="es-CR" sz="2400" dirty="0"/>
          </a:p>
          <a:p>
            <a:pPr marL="457200" indent="-457200" algn="just">
              <a:spcBef>
                <a:spcPct val="0"/>
              </a:spcBef>
              <a:buFont typeface="+mj-lt"/>
              <a:buAutoNum type="alphaUcPeriod"/>
            </a:pPr>
            <a:r>
              <a:rPr lang="es-CR" altLang="es-CR" sz="2400" dirty="0"/>
              <a:t>0.</a:t>
            </a:r>
          </a:p>
          <a:p>
            <a:pPr marL="457200" indent="-457200" algn="just">
              <a:spcBef>
                <a:spcPct val="0"/>
              </a:spcBef>
              <a:buFont typeface="+mj-lt"/>
              <a:buAutoNum type="alphaUcPeriod"/>
            </a:pPr>
            <a:r>
              <a:rPr lang="es-CR" altLang="es-CR" sz="2400" dirty="0"/>
              <a:t>1.</a:t>
            </a:r>
          </a:p>
          <a:p>
            <a:pPr marL="457200" indent="-457200" algn="just">
              <a:spcBef>
                <a:spcPct val="0"/>
              </a:spcBef>
              <a:buFont typeface="+mj-lt"/>
              <a:buAutoNum type="alphaUcPeriod"/>
            </a:pPr>
            <a:r>
              <a:rPr lang="es-CR" altLang="es-CR" sz="2400" dirty="0"/>
              <a:t>2.</a:t>
            </a:r>
          </a:p>
          <a:p>
            <a:pPr marL="457200" indent="-457200" algn="just">
              <a:spcBef>
                <a:spcPct val="0"/>
              </a:spcBef>
              <a:buFont typeface="+mj-lt"/>
              <a:buAutoNum type="alphaUcPeriod"/>
            </a:pPr>
            <a:r>
              <a:rPr lang="es-CR" altLang="es-CR" sz="2400" dirty="0"/>
              <a:t>15</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endParaRPr lang="es-CR" altLang="es-CR" sz="2400" b="1" dirty="0" smtClean="0"/>
          </a:p>
          <a:p>
            <a:pPr algn="just">
              <a:spcBef>
                <a:spcPct val="0"/>
              </a:spcBef>
              <a:buFontTx/>
              <a:buNone/>
            </a:pPr>
            <a:r>
              <a:rPr lang="es-CR" altLang="es-CR" sz="2400" b="1" dirty="0" smtClean="0"/>
              <a:t>Retroalimentación</a:t>
            </a:r>
            <a:r>
              <a:rPr lang="es-CR" altLang="es-CR" sz="2400" b="1" dirty="0"/>
              <a:t>: </a:t>
            </a:r>
            <a:r>
              <a:rPr lang="es-CR" altLang="es-CR" sz="2400" dirty="0"/>
              <a:t>A-D: 13 días (ruta crítica); B-D: 10 días; C-E-F: 11 días. Holgura Libre actividad-F = 2 días. </a:t>
            </a:r>
          </a:p>
          <a:p>
            <a:pPr algn="just">
              <a:spcBef>
                <a:spcPct val="0"/>
              </a:spcBef>
              <a:buFontTx/>
              <a:buNone/>
            </a:pPr>
            <a:endParaRPr lang="es-CR" altLang="es-CR" sz="2400" dirty="0"/>
          </a:p>
          <a:p>
            <a:pPr>
              <a:spcBef>
                <a:spcPct val="0"/>
              </a:spcBef>
              <a:buFontTx/>
              <a:buNone/>
            </a:pPr>
            <a:endParaRPr lang="es-CR" altLang="es-CR" sz="2400" dirty="0"/>
          </a:p>
        </p:txBody>
      </p:sp>
      <p:pic>
        <p:nvPicPr>
          <p:cNvPr id="99332" name="3 Imagen"/>
          <p:cNvPicPr>
            <a:picLocks noChangeAspect="1" noChangeArrowheads="1"/>
          </p:cNvPicPr>
          <p:nvPr/>
        </p:nvPicPr>
        <p:blipFill>
          <a:blip r:embed="rId3">
            <a:extLst>
              <a:ext uri="{28A0092B-C50C-407E-A947-70E740481C1C}">
                <a14:useLocalDpi xmlns:a14="http://schemas.microsoft.com/office/drawing/2010/main" val="0"/>
              </a:ext>
            </a:extLst>
          </a:blip>
          <a:srcRect l="25792" t="54610" r="26025" b="23714"/>
          <a:stretch>
            <a:fillRect/>
          </a:stretch>
        </p:blipFill>
        <p:spPr bwMode="auto">
          <a:xfrm>
            <a:off x="1331640" y="2784474"/>
            <a:ext cx="7504972" cy="194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096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9332"/>
                                        </p:tgtEl>
                                        <p:attrNameLst>
                                          <p:attrName>style.visibility</p:attrName>
                                        </p:attrNameLst>
                                      </p:cBhvr>
                                      <p:to>
                                        <p:strVal val="visible"/>
                                      </p:to>
                                    </p:set>
                                    <p:animEffect transition="in" filter="fade">
                                      <p:cBhvr>
                                        <p:cTn id="14" dur="1000"/>
                                        <p:tgtEl>
                                          <p:spTgt spid="99332"/>
                                        </p:tgtEl>
                                      </p:cBhvr>
                                    </p:animEffect>
                                    <p:anim calcmode="lin" valueType="num">
                                      <p:cBhvr>
                                        <p:cTn id="15" dur="1000" fill="hold"/>
                                        <p:tgtEl>
                                          <p:spTgt spid="99332"/>
                                        </p:tgtEl>
                                        <p:attrNameLst>
                                          <p:attrName>ppt_x</p:attrName>
                                        </p:attrNameLst>
                                      </p:cBhvr>
                                      <p:tavLst>
                                        <p:tav tm="0">
                                          <p:val>
                                            <p:strVal val="#ppt_x"/>
                                          </p:val>
                                        </p:tav>
                                        <p:tav tm="100000">
                                          <p:val>
                                            <p:strVal val="#ppt_x"/>
                                          </p:val>
                                        </p:tav>
                                      </p:tavLst>
                                    </p:anim>
                                    <p:anim calcmode="lin" valueType="num">
                                      <p:cBhvr>
                                        <p:cTn id="16" dur="1000" fill="hold"/>
                                        <p:tgtEl>
                                          <p:spTgt spid="993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fade">
                                      <p:cBhvr>
                                        <p:cTn id="49" dur="1000"/>
                                        <p:tgtEl>
                                          <p:spTgt spid="5">
                                            <p:txEl>
                                              <p:pRg st="8" end="8"/>
                                            </p:txEl>
                                          </p:spTgt>
                                        </p:tgtEl>
                                      </p:cBhvr>
                                    </p:animEffect>
                                    <p:anim calcmode="lin" valueType="num">
                                      <p:cBhvr>
                                        <p:cTn id="5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5" presetClass="emph" presetSubtype="0" nodeType="clickEffect">
                                  <p:stCondLst>
                                    <p:cond delay="0"/>
                                  </p:stCondLst>
                                  <p:iterate type="lt">
                                    <p:tmAbs val="25"/>
                                  </p:iterate>
                                  <p:childTnLst>
                                    <p:set>
                                      <p:cBhvr override="childStyle">
                                        <p:cTn id="55"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16865" y="-15314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Utilizando la tabla y diagrama que se muestran a continuación, ¿cuál es la HOLGURA TOTAL de la actividad D?</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pic>
        <p:nvPicPr>
          <p:cNvPr id="100356" name="Picture 2"/>
          <p:cNvPicPr>
            <a:picLocks noChangeAspect="1" noChangeArrowheads="1"/>
          </p:cNvPicPr>
          <p:nvPr/>
        </p:nvPicPr>
        <p:blipFill>
          <a:blip r:embed="rId3">
            <a:extLst>
              <a:ext uri="{28A0092B-C50C-407E-A947-70E740481C1C}">
                <a14:useLocalDpi xmlns:a14="http://schemas.microsoft.com/office/drawing/2010/main" val="0"/>
              </a:ext>
            </a:extLst>
          </a:blip>
          <a:srcRect l="44583" t="23111" r="30916" b="63258"/>
          <a:stretch>
            <a:fillRect/>
          </a:stretch>
        </p:blipFill>
        <p:spPr bwMode="auto">
          <a:xfrm>
            <a:off x="1729491" y="2420888"/>
            <a:ext cx="5795118" cy="1813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7" name="6 Imagen"/>
          <p:cNvPicPr>
            <a:picLocks noChangeAspect="1" noChangeArrowheads="1"/>
          </p:cNvPicPr>
          <p:nvPr/>
        </p:nvPicPr>
        <p:blipFill>
          <a:blip r:embed="rId4">
            <a:extLst>
              <a:ext uri="{28A0092B-C50C-407E-A947-70E740481C1C}">
                <a14:useLocalDpi xmlns:a14="http://schemas.microsoft.com/office/drawing/2010/main" val="0"/>
              </a:ext>
            </a:extLst>
          </a:blip>
          <a:srcRect l="20049" t="24078" r="23964" b="46143"/>
          <a:stretch>
            <a:fillRect/>
          </a:stretch>
        </p:blipFill>
        <p:spPr bwMode="auto">
          <a:xfrm>
            <a:off x="1728856" y="4378002"/>
            <a:ext cx="5796389" cy="193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8273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0356"/>
                                        </p:tgtEl>
                                        <p:attrNameLst>
                                          <p:attrName>style.visibility</p:attrName>
                                        </p:attrNameLst>
                                      </p:cBhvr>
                                      <p:to>
                                        <p:strVal val="visible"/>
                                      </p:to>
                                    </p:set>
                                    <p:animEffect transition="in" filter="fade">
                                      <p:cBhvr>
                                        <p:cTn id="14" dur="1000"/>
                                        <p:tgtEl>
                                          <p:spTgt spid="100356"/>
                                        </p:tgtEl>
                                      </p:cBhvr>
                                    </p:animEffect>
                                    <p:anim calcmode="lin" valueType="num">
                                      <p:cBhvr>
                                        <p:cTn id="15" dur="1000" fill="hold"/>
                                        <p:tgtEl>
                                          <p:spTgt spid="100356"/>
                                        </p:tgtEl>
                                        <p:attrNameLst>
                                          <p:attrName>ppt_x</p:attrName>
                                        </p:attrNameLst>
                                      </p:cBhvr>
                                      <p:tavLst>
                                        <p:tav tm="0">
                                          <p:val>
                                            <p:strVal val="#ppt_x"/>
                                          </p:val>
                                        </p:tav>
                                        <p:tav tm="100000">
                                          <p:val>
                                            <p:strVal val="#ppt_x"/>
                                          </p:val>
                                        </p:tav>
                                      </p:tavLst>
                                    </p:anim>
                                    <p:anim calcmode="lin" valueType="num">
                                      <p:cBhvr>
                                        <p:cTn id="16" dur="1000" fill="hold"/>
                                        <p:tgtEl>
                                          <p:spTgt spid="10035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0357"/>
                                        </p:tgtEl>
                                        <p:attrNameLst>
                                          <p:attrName>style.visibility</p:attrName>
                                        </p:attrNameLst>
                                      </p:cBhvr>
                                      <p:to>
                                        <p:strVal val="visible"/>
                                      </p:to>
                                    </p:set>
                                    <p:animEffect transition="in" filter="fade">
                                      <p:cBhvr>
                                        <p:cTn id="21" dur="1000"/>
                                        <p:tgtEl>
                                          <p:spTgt spid="100357"/>
                                        </p:tgtEl>
                                      </p:cBhvr>
                                    </p:animEffect>
                                    <p:anim calcmode="lin" valueType="num">
                                      <p:cBhvr>
                                        <p:cTn id="22" dur="1000" fill="hold"/>
                                        <p:tgtEl>
                                          <p:spTgt spid="100357"/>
                                        </p:tgtEl>
                                        <p:attrNameLst>
                                          <p:attrName>ppt_x</p:attrName>
                                        </p:attrNameLst>
                                      </p:cBhvr>
                                      <p:tavLst>
                                        <p:tav tm="0">
                                          <p:val>
                                            <p:strVal val="#ppt_x"/>
                                          </p:val>
                                        </p:tav>
                                        <p:tav tm="100000">
                                          <p:val>
                                            <p:strVal val="#ppt_x"/>
                                          </p:val>
                                        </p:tav>
                                      </p:tavLst>
                                    </p:anim>
                                    <p:anim calcmode="lin" valueType="num">
                                      <p:cBhvr>
                                        <p:cTn id="23" dur="1000" fill="hold"/>
                                        <p:tgtEl>
                                          <p:spTgt spid="1003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332656"/>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457200" algn="just">
              <a:spcBef>
                <a:spcPct val="0"/>
              </a:spcBef>
              <a:buFont typeface="+mj-lt"/>
              <a:buAutoNum type="alphaUcPeriod"/>
            </a:pPr>
            <a:r>
              <a:rPr lang="es-CR" altLang="es-CR" sz="2400" dirty="0"/>
              <a:t>1.</a:t>
            </a:r>
          </a:p>
          <a:p>
            <a:pPr marL="457200" indent="-457200" algn="just">
              <a:spcBef>
                <a:spcPct val="0"/>
              </a:spcBef>
              <a:buFont typeface="+mj-lt"/>
              <a:buAutoNum type="alphaUcPeriod"/>
            </a:pPr>
            <a:r>
              <a:rPr lang="es-CR" altLang="es-CR" sz="2400" dirty="0"/>
              <a:t>-1.</a:t>
            </a:r>
          </a:p>
          <a:p>
            <a:pPr marL="457200" indent="-457200" algn="just">
              <a:spcBef>
                <a:spcPct val="0"/>
              </a:spcBef>
              <a:buFont typeface="+mj-lt"/>
              <a:buAutoNum type="alphaUcPeriod"/>
            </a:pPr>
            <a:r>
              <a:rPr lang="es-CR" altLang="es-CR" sz="2400" dirty="0"/>
              <a:t>0.</a:t>
            </a:r>
          </a:p>
          <a:p>
            <a:pPr marL="457200" indent="-457200" algn="just">
              <a:spcBef>
                <a:spcPct val="0"/>
              </a:spcBef>
              <a:buFont typeface="+mj-lt"/>
              <a:buAutoNum type="alphaUcPeriod"/>
            </a:pPr>
            <a:r>
              <a:rPr lang="es-CR" altLang="es-CR" sz="2400" dirty="0"/>
              <a:t>Falta información para determinar la holgura total de la actividad D</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 </a:t>
            </a:r>
            <a:r>
              <a:rPr lang="es-CR" altLang="es-CR" sz="2400" dirty="0"/>
              <a:t>Holgura actividad D = 5 – 4  </a:t>
            </a:r>
            <a:r>
              <a:rPr lang="es-CR" altLang="es-CR" sz="2400" dirty="0" err="1"/>
              <a:t>ó</a:t>
            </a:r>
            <a:r>
              <a:rPr lang="es-CR" altLang="es-CR" sz="2400" dirty="0"/>
              <a:t> 4 – 3 = 1. En conjunto con el equipo de proyecto han identificado tres actividades secuenciales que forman parte de la ruta crítica y una actividad D que forma parte de una ruta no crítica. Además, han estimado tres duraciones para cada actividad como se presenta en la tabla a continuación. Utilizando PERT, ¿cuál será la DURACIÓN ESTIMADA de este proyecto? Asuma una distribución beta.</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459201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mph" presetSubtype="0" nodeType="clickEffect">
                                  <p:stCondLst>
                                    <p:cond delay="0"/>
                                  </p:stCondLst>
                                  <p:iterate type="lt">
                                    <p:tmAbs val="25"/>
                                  </p:iterate>
                                  <p:childTnLst>
                                    <p:set>
                                      <p:cBhvr override="childStyle">
                                        <p:cTn id="41"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503238" y="260350"/>
            <a:ext cx="8640762" cy="753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400"/>
          </a:p>
          <a:p>
            <a:pPr>
              <a:spcBef>
                <a:spcPct val="0"/>
              </a:spcBef>
              <a:buFontTx/>
              <a:buNone/>
            </a:pPr>
            <a:endParaRPr lang="es-CR" altLang="es-CR" sz="2400"/>
          </a:p>
        </p:txBody>
      </p:sp>
      <p:pic>
        <p:nvPicPr>
          <p:cNvPr id="102404" name="3 Imagen"/>
          <p:cNvPicPr>
            <a:picLocks noChangeAspect="1" noChangeArrowheads="1"/>
          </p:cNvPicPr>
          <p:nvPr/>
        </p:nvPicPr>
        <p:blipFill>
          <a:blip r:embed="rId3">
            <a:extLst>
              <a:ext uri="{28A0092B-C50C-407E-A947-70E740481C1C}">
                <a14:useLocalDpi xmlns:a14="http://schemas.microsoft.com/office/drawing/2010/main" val="0"/>
              </a:ext>
            </a:extLst>
          </a:blip>
          <a:srcRect l="19507" t="24646" r="23947" b="44193"/>
          <a:stretch>
            <a:fillRect/>
          </a:stretch>
        </p:blipFill>
        <p:spPr bwMode="auto">
          <a:xfrm>
            <a:off x="367634" y="1988840"/>
            <a:ext cx="8465860"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2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fade">
                                      <p:cBhvr>
                                        <p:cTn id="7" dur="1000"/>
                                        <p:tgtEl>
                                          <p:spTgt spid="102404"/>
                                        </p:tgtEl>
                                      </p:cBhvr>
                                    </p:animEffect>
                                    <p:anim calcmode="lin" valueType="num">
                                      <p:cBhvr>
                                        <p:cTn id="8" dur="1000" fill="hold"/>
                                        <p:tgtEl>
                                          <p:spTgt spid="102404"/>
                                        </p:tgtEl>
                                        <p:attrNameLst>
                                          <p:attrName>ppt_x</p:attrName>
                                        </p:attrNameLst>
                                      </p:cBhvr>
                                      <p:tavLst>
                                        <p:tav tm="0">
                                          <p:val>
                                            <p:strVal val="#ppt_x"/>
                                          </p:val>
                                        </p:tav>
                                        <p:tav tm="100000">
                                          <p:val>
                                            <p:strVal val="#ppt_x"/>
                                          </p:val>
                                        </p:tav>
                                      </p:tavLst>
                                    </p:anim>
                                    <p:anim calcmode="lin" valueType="num">
                                      <p:cBhvr>
                                        <p:cTn id="9" dur="1000" fill="hold"/>
                                        <p:tgtEl>
                                          <p:spTgt spid="1024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0466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En conjunto con el equipo de proyecto han identificado tres actividades secuenciales que forman parte de la ruta crítica y una actividad D que forma parte de una ruta no crítica. Además, han estimado tres duraciones para cada actividad como se presenta en la tabla a continuación. Utilizando PERT, ¿cuál será la DURACIÓN ESTIMADA de este proyecto? Asuma una distribución beta.</a:t>
            </a:r>
          </a:p>
          <a:p>
            <a:pPr marL="457200" indent="-457200" algn="just">
              <a:spcBef>
                <a:spcPct val="0"/>
              </a:spcBef>
              <a:buFont typeface="+mj-lt"/>
              <a:buAutoNum type="alphaUcPeriod"/>
            </a:pPr>
            <a:r>
              <a:rPr lang="es-CR" altLang="es-CR" sz="2000" dirty="0" smtClean="0"/>
              <a:t>19 </a:t>
            </a:r>
            <a:r>
              <a:rPr lang="es-CR" altLang="es-CR" sz="2000" dirty="0"/>
              <a:t>días.</a:t>
            </a:r>
          </a:p>
          <a:p>
            <a:pPr marL="457200" indent="-457200" algn="just">
              <a:spcBef>
                <a:spcPct val="0"/>
              </a:spcBef>
              <a:buFont typeface="+mj-lt"/>
              <a:buAutoNum type="alphaUcPeriod"/>
            </a:pPr>
            <a:r>
              <a:rPr lang="es-CR" altLang="es-CR" sz="2000" dirty="0"/>
              <a:t>16 días.</a:t>
            </a:r>
          </a:p>
          <a:p>
            <a:pPr marL="457200" indent="-457200" algn="just">
              <a:spcBef>
                <a:spcPct val="0"/>
              </a:spcBef>
              <a:buFont typeface="+mj-lt"/>
              <a:buAutoNum type="alphaUcPeriod"/>
            </a:pPr>
            <a:r>
              <a:rPr lang="es-CR" altLang="es-CR" sz="2000" dirty="0"/>
              <a:t>15 días.</a:t>
            </a:r>
          </a:p>
          <a:p>
            <a:pPr marL="457200" indent="-457200" algn="just">
              <a:spcBef>
                <a:spcPct val="0"/>
              </a:spcBef>
              <a:buFont typeface="+mj-lt"/>
              <a:buAutoNum type="alphaUcPeriod"/>
            </a:pPr>
            <a:r>
              <a:rPr lang="es-CR" altLang="es-CR" sz="2000" dirty="0"/>
              <a:t>17 días.</a:t>
            </a:r>
          </a:p>
          <a:p>
            <a:pPr algn="just">
              <a:spcBef>
                <a:spcPct val="0"/>
              </a:spcBef>
              <a:buFontTx/>
              <a:buNone/>
            </a:pPr>
            <a:endParaRPr lang="es-ES" altLang="es-CR" sz="2000" b="1" dirty="0" smtClean="0"/>
          </a:p>
          <a:p>
            <a:pPr algn="just">
              <a:spcBef>
                <a:spcPct val="0"/>
              </a:spcBef>
              <a:buFontTx/>
              <a:buNone/>
            </a:pPr>
            <a:endParaRPr lang="es-ES" altLang="es-CR" sz="2000" b="1" dirty="0"/>
          </a:p>
          <a:p>
            <a:pPr algn="just">
              <a:spcBef>
                <a:spcPct val="0"/>
              </a:spcBef>
              <a:buFontTx/>
              <a:buNone/>
            </a:pPr>
            <a:endParaRPr lang="es-ES" altLang="es-CR" sz="2000" b="1" dirty="0" smtClean="0"/>
          </a:p>
          <a:p>
            <a:pPr algn="just">
              <a:spcBef>
                <a:spcPct val="0"/>
              </a:spcBef>
              <a:buFontTx/>
              <a:buNone/>
            </a:pPr>
            <a:r>
              <a:rPr lang="es-ES" altLang="es-CR" sz="2000" b="1" dirty="0" smtClean="0"/>
              <a:t>Retroalimentación</a:t>
            </a:r>
            <a:r>
              <a:rPr lang="es-ES" altLang="es-CR" sz="2000" b="1" dirty="0"/>
              <a:t>:</a:t>
            </a:r>
            <a:r>
              <a:rPr lang="es-CR" altLang="es-CR" sz="2000" dirty="0"/>
              <a:t> Duración de la ruta crítica del proyecto = PERT A + PERT B + PERT C = [(2 + 4*3 + 10)/6] + [(3 + 4*6 + 9)/6] + [(3 + 4*5 + 13)/6] = 16 días. Duración de la ruta no crítica del proyecto = PERT D = [(2 + 4*3 + 4)/6] = 3 días.</a:t>
            </a:r>
          </a:p>
          <a:p>
            <a:pPr algn="just">
              <a:spcBef>
                <a:spcPct val="0"/>
              </a:spcBef>
              <a:buFontTx/>
              <a:buNone/>
            </a:pPr>
            <a:endParaRPr lang="es-CR" altLang="es-CR" sz="2400" dirty="0"/>
          </a:p>
          <a:p>
            <a:pPr>
              <a:spcBef>
                <a:spcPct val="0"/>
              </a:spcBef>
              <a:buFontTx/>
              <a:buNone/>
            </a:pPr>
            <a:endParaRPr lang="es-CR" altLang="es-CR" sz="2400" dirty="0"/>
          </a:p>
        </p:txBody>
      </p:sp>
      <p:pic>
        <p:nvPicPr>
          <p:cNvPr id="103428" name="Picture 1"/>
          <p:cNvPicPr>
            <a:picLocks noChangeAspect="1" noChangeArrowheads="1"/>
          </p:cNvPicPr>
          <p:nvPr/>
        </p:nvPicPr>
        <p:blipFill>
          <a:blip r:embed="rId3">
            <a:extLst>
              <a:ext uri="{28A0092B-C50C-407E-A947-70E740481C1C}">
                <a14:useLocalDpi xmlns:a14="http://schemas.microsoft.com/office/drawing/2010/main" val="0"/>
              </a:ext>
            </a:extLst>
          </a:blip>
          <a:srcRect l="40453" t="22581" r="26717" b="63710"/>
          <a:stretch>
            <a:fillRect/>
          </a:stretch>
        </p:blipFill>
        <p:spPr bwMode="auto">
          <a:xfrm>
            <a:off x="1784608" y="3127425"/>
            <a:ext cx="7202488" cy="195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32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3428"/>
                                        </p:tgtEl>
                                        <p:attrNameLst>
                                          <p:attrName>style.visibility</p:attrName>
                                        </p:attrNameLst>
                                      </p:cBhvr>
                                      <p:to>
                                        <p:strVal val="visible"/>
                                      </p:to>
                                    </p:set>
                                    <p:animEffect transition="in" filter="fade">
                                      <p:cBhvr>
                                        <p:cTn id="14" dur="1000"/>
                                        <p:tgtEl>
                                          <p:spTgt spid="103428"/>
                                        </p:tgtEl>
                                      </p:cBhvr>
                                    </p:animEffect>
                                    <p:anim calcmode="lin" valueType="num">
                                      <p:cBhvr>
                                        <p:cTn id="15" dur="1000" fill="hold"/>
                                        <p:tgtEl>
                                          <p:spTgt spid="103428"/>
                                        </p:tgtEl>
                                        <p:attrNameLst>
                                          <p:attrName>ppt_x</p:attrName>
                                        </p:attrNameLst>
                                      </p:cBhvr>
                                      <p:tavLst>
                                        <p:tav tm="0">
                                          <p:val>
                                            <p:strVal val="#ppt_x"/>
                                          </p:val>
                                        </p:tav>
                                        <p:tav tm="100000">
                                          <p:val>
                                            <p:strVal val="#ppt_x"/>
                                          </p:val>
                                        </p:tav>
                                      </p:tavLst>
                                    </p:anim>
                                    <p:anim calcmode="lin" valueType="num">
                                      <p:cBhvr>
                                        <p:cTn id="16" dur="1000" fill="hold"/>
                                        <p:tgtEl>
                                          <p:spTgt spid="1034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fade">
                                      <p:cBhvr>
                                        <p:cTn id="49" dur="1000"/>
                                        <p:tgtEl>
                                          <p:spTgt spid="5">
                                            <p:txEl>
                                              <p:pRg st="8" end="8"/>
                                            </p:txEl>
                                          </p:spTgt>
                                        </p:tgtEl>
                                      </p:cBhvr>
                                    </p:animEffect>
                                    <p:anim calcmode="lin" valueType="num">
                                      <p:cBhvr>
                                        <p:cTn id="5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5" presetClass="emph" presetSubtype="0" nodeType="clickEffect">
                                  <p:stCondLst>
                                    <p:cond delay="0"/>
                                  </p:stCondLst>
                                  <p:iterate type="lt">
                                    <p:tmAbs val="25"/>
                                  </p:iterate>
                                  <p:childTnLst>
                                    <p:set>
                                      <p:cBhvr override="childStyle">
                                        <p:cTn id="55"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11125" y="1949450"/>
            <a:ext cx="3927475" cy="4672013"/>
          </a:xfrm>
        </p:spPr>
        <p:txBody>
          <a:bodyPr>
            <a:normAutofit/>
          </a:bodyPr>
          <a:lstStyle/>
          <a:p>
            <a:pPr marL="0" indent="0" algn="just">
              <a:lnSpc>
                <a:spcPct val="80000"/>
              </a:lnSpc>
              <a:buFont typeface="Arial" charset="0"/>
              <a:buNone/>
              <a:defRPr/>
            </a:pPr>
            <a:r>
              <a:rPr lang="es-ES" sz="2800" dirty="0">
                <a:latin typeface="+mj-lt"/>
              </a:rPr>
              <a:t>Los Atributos de las Actividades son análogamente para la Lista de Actividades lo que el Diccionario de la EDT es para la EDT</a:t>
            </a:r>
            <a:r>
              <a:rPr lang="es-ES" sz="2800" dirty="0" smtClean="0">
                <a:latin typeface="+mj-lt"/>
              </a:rPr>
              <a:t>.</a:t>
            </a:r>
          </a:p>
          <a:p>
            <a:pPr marL="1347788" lvl="2" indent="-438150" algn="just">
              <a:lnSpc>
                <a:spcPct val="90000"/>
              </a:lnSpc>
              <a:buFont typeface="Wingdings" pitchFamily="2" charset="2"/>
              <a:buChar char="q"/>
              <a:defRPr/>
            </a:pPr>
            <a:endParaRPr lang="es-ES" dirty="0" smtClean="0">
              <a:latin typeface="Arial Narrow" pitchFamily="34" charset="0"/>
            </a:endParaRPr>
          </a:p>
          <a:p>
            <a:pPr marL="571500" indent="-571500">
              <a:lnSpc>
                <a:spcPct val="90000"/>
              </a:lnSpc>
              <a:buFont typeface="Wingdings" pitchFamily="2" charset="2"/>
              <a:buChar char="q"/>
              <a:defRPr/>
            </a:pPr>
            <a:endParaRPr lang="es-ES" sz="2600" dirty="0" smtClean="0">
              <a:latin typeface="Arial Narrow" pitchFamily="34" charset="0"/>
            </a:endParaRPr>
          </a:p>
        </p:txBody>
      </p:sp>
      <p:sp>
        <p:nvSpPr>
          <p:cNvPr id="7171" name="Title 1"/>
          <p:cNvSpPr txBox="1">
            <a:spLocks/>
          </p:cNvSpPr>
          <p:nvPr/>
        </p:nvSpPr>
        <p:spPr bwMode="auto">
          <a:xfrm>
            <a:off x="179388" y="404813"/>
            <a:ext cx="680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R" altLang="es-CR" sz="35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endParaRPr lang="es-CR" altLang="es-CR" sz="2400" b="1">
              <a:latin typeface="Calibri" pitchFamily="34" charset="0"/>
            </a:endParaRPr>
          </a:p>
          <a:p>
            <a:pPr eaLnBrk="1" hangingPunct="1"/>
            <a:r>
              <a:rPr lang="es-CR" altLang="es-CR" sz="2400" b="1">
                <a:latin typeface="Calibri" pitchFamily="34" charset="0"/>
              </a:rPr>
              <a:t>Atributos de las Actividades</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t="7648"/>
          <a:stretch>
            <a:fillRect/>
          </a:stretch>
        </p:blipFill>
        <p:spPr bwMode="auto">
          <a:xfrm>
            <a:off x="4067175" y="1916113"/>
            <a:ext cx="5075238" cy="479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6283325" y="5661025"/>
            <a:ext cx="642938" cy="2159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179511" y="548680"/>
            <a:ext cx="8788277"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En conjunto con el equipo de proyecto han identificado tres actividades secuenciales que forman parte de la ruta crítica y una actividad D que forma parte de una ruta no crítica. Además, han estimado tres duraciones para cada actividad como se presenta en la tabla a continuación. Utilizando PERT, ¿cuál será la VARIANZA de este proyecto? Asuma una distribución beta.</a:t>
            </a:r>
          </a:p>
          <a:p>
            <a:pPr marL="457200" indent="-457200" algn="just">
              <a:spcBef>
                <a:spcPct val="0"/>
              </a:spcBef>
              <a:buFont typeface="+mj-lt"/>
              <a:buAutoNum type="alphaUcPeriod"/>
            </a:pPr>
            <a:r>
              <a:rPr lang="es-CR" altLang="es-CR" sz="2000" dirty="0"/>
              <a:t>5,67 días</a:t>
            </a:r>
            <a:r>
              <a:rPr lang="es-CR" altLang="es-CR" sz="2000" baseline="30000" dirty="0"/>
              <a:t>2</a:t>
            </a:r>
            <a:r>
              <a:rPr lang="es-CR" altLang="es-CR" sz="2000" dirty="0"/>
              <a:t>.</a:t>
            </a:r>
          </a:p>
          <a:p>
            <a:pPr marL="457200" indent="-457200" algn="just">
              <a:spcBef>
                <a:spcPct val="0"/>
              </a:spcBef>
              <a:buFont typeface="+mj-lt"/>
              <a:buAutoNum type="alphaUcPeriod"/>
            </a:pPr>
            <a:r>
              <a:rPr lang="es-CR" altLang="es-CR" sz="2000" dirty="0"/>
              <a:t>5,56 días</a:t>
            </a:r>
            <a:r>
              <a:rPr lang="es-CR" altLang="es-CR" sz="2000" baseline="30000" dirty="0"/>
              <a:t>2</a:t>
            </a:r>
            <a:r>
              <a:rPr lang="es-CR" altLang="es-CR" sz="2000" dirty="0"/>
              <a:t>.</a:t>
            </a:r>
          </a:p>
          <a:p>
            <a:pPr marL="457200" indent="-457200" algn="just">
              <a:spcBef>
                <a:spcPct val="0"/>
              </a:spcBef>
              <a:buFont typeface="+mj-lt"/>
              <a:buAutoNum type="alphaUcPeriod"/>
            </a:pPr>
            <a:r>
              <a:rPr lang="es-CR" altLang="es-CR" sz="2000" dirty="0"/>
              <a:t>0,11 días</a:t>
            </a:r>
            <a:r>
              <a:rPr lang="es-CR" altLang="es-CR" sz="2000" baseline="30000" dirty="0"/>
              <a:t>2</a:t>
            </a:r>
            <a:r>
              <a:rPr lang="es-CR" altLang="es-CR" sz="2000" dirty="0"/>
              <a:t>.</a:t>
            </a:r>
          </a:p>
          <a:p>
            <a:pPr marL="457200" indent="-457200" algn="just">
              <a:spcBef>
                <a:spcPct val="0"/>
              </a:spcBef>
              <a:buFont typeface="+mj-lt"/>
              <a:buAutoNum type="alphaUcPeriod"/>
            </a:pPr>
            <a:r>
              <a:rPr lang="es-CR" altLang="es-CR" sz="2000" dirty="0"/>
              <a:t>2,357 días</a:t>
            </a:r>
            <a:r>
              <a:rPr lang="es-CR" altLang="es-CR" sz="2000" baseline="30000" dirty="0"/>
              <a:t>2</a:t>
            </a:r>
            <a:r>
              <a:rPr lang="es-CR" altLang="es-CR" sz="2000" dirty="0"/>
              <a:t>.</a:t>
            </a:r>
          </a:p>
          <a:p>
            <a:pPr algn="just">
              <a:spcBef>
                <a:spcPct val="0"/>
              </a:spcBef>
              <a:buFontTx/>
              <a:buNone/>
            </a:pPr>
            <a:endParaRPr lang="es-ES" altLang="es-CR" sz="2000" b="1" dirty="0" smtClean="0"/>
          </a:p>
          <a:p>
            <a:pPr algn="just">
              <a:spcBef>
                <a:spcPct val="0"/>
              </a:spcBef>
              <a:buFontTx/>
              <a:buNone/>
            </a:pPr>
            <a:endParaRPr lang="es-ES" altLang="es-CR" sz="2000" b="1" dirty="0"/>
          </a:p>
          <a:p>
            <a:pPr algn="just">
              <a:spcBef>
                <a:spcPct val="0"/>
              </a:spcBef>
              <a:buFontTx/>
              <a:buNone/>
            </a:pPr>
            <a:endParaRPr lang="es-ES" altLang="es-CR" sz="2000" b="1" dirty="0" smtClean="0"/>
          </a:p>
          <a:p>
            <a:pPr algn="just">
              <a:spcBef>
                <a:spcPct val="0"/>
              </a:spcBef>
              <a:buFontTx/>
              <a:buNone/>
            </a:pPr>
            <a:endParaRPr lang="es-ES" altLang="es-CR" sz="2000" b="1" dirty="0"/>
          </a:p>
          <a:p>
            <a:pPr algn="just">
              <a:spcBef>
                <a:spcPct val="0"/>
              </a:spcBef>
              <a:buFontTx/>
              <a:buNone/>
            </a:pPr>
            <a:r>
              <a:rPr lang="es-ES" altLang="es-CR" sz="2000" b="1" dirty="0"/>
              <a:t>Retroalimentación:</a:t>
            </a:r>
            <a:r>
              <a:rPr lang="es-CR" altLang="es-CR" sz="2000" dirty="0"/>
              <a:t> Varianza del proyecto (sólo de las actividades que están en ruta crítica)= VAR A + VAR B + VAR C = [(10-2)/6]</a:t>
            </a:r>
            <a:r>
              <a:rPr lang="es-CR" altLang="es-CR" sz="2000" baseline="30000" dirty="0"/>
              <a:t>2</a:t>
            </a:r>
            <a:r>
              <a:rPr lang="es-CR" altLang="es-CR" sz="2000" dirty="0"/>
              <a:t> + [(9-3)/6]</a:t>
            </a:r>
            <a:r>
              <a:rPr lang="es-CR" altLang="es-CR" sz="2000" baseline="30000" dirty="0"/>
              <a:t>2 </a:t>
            </a:r>
            <a:r>
              <a:rPr lang="es-CR" altLang="es-CR" sz="2000" dirty="0"/>
              <a:t>+ [(13-3)/6]</a:t>
            </a:r>
            <a:r>
              <a:rPr lang="es-CR" altLang="es-CR" sz="2000" baseline="30000" dirty="0"/>
              <a:t>2 </a:t>
            </a:r>
            <a:r>
              <a:rPr lang="es-CR" altLang="es-CR" sz="2000" dirty="0"/>
              <a:t>= 1,778 + 1 + 2,778 = 5,56 días</a:t>
            </a:r>
            <a:r>
              <a:rPr lang="es-CR" altLang="es-CR" sz="2000" baseline="30000" dirty="0"/>
              <a:t>2</a:t>
            </a:r>
            <a:r>
              <a:rPr lang="es-CR" altLang="es-CR" sz="2000" dirty="0"/>
              <a:t>.</a:t>
            </a:r>
          </a:p>
          <a:p>
            <a:pPr algn="just">
              <a:spcBef>
                <a:spcPct val="0"/>
              </a:spcBef>
              <a:buFontTx/>
              <a:buNone/>
            </a:pPr>
            <a:endParaRPr lang="es-CR" altLang="es-CR" sz="2400" dirty="0"/>
          </a:p>
          <a:p>
            <a:pPr>
              <a:spcBef>
                <a:spcPct val="0"/>
              </a:spcBef>
              <a:buFontTx/>
              <a:buNone/>
            </a:pPr>
            <a:endParaRPr lang="es-CR" altLang="es-CR" sz="2400" dirty="0"/>
          </a:p>
        </p:txBody>
      </p:sp>
      <p:pic>
        <p:nvPicPr>
          <p:cNvPr id="104452" name="Picture 1"/>
          <p:cNvPicPr>
            <a:picLocks noChangeAspect="1" noChangeArrowheads="1"/>
          </p:cNvPicPr>
          <p:nvPr/>
        </p:nvPicPr>
        <p:blipFill>
          <a:blip r:embed="rId3">
            <a:extLst>
              <a:ext uri="{28A0092B-C50C-407E-A947-70E740481C1C}">
                <a14:useLocalDpi xmlns:a14="http://schemas.microsoft.com/office/drawing/2010/main" val="0"/>
              </a:ext>
            </a:extLst>
          </a:blip>
          <a:srcRect l="40500" t="26814" r="26445" b="59259"/>
          <a:stretch>
            <a:fillRect/>
          </a:stretch>
        </p:blipFill>
        <p:spPr bwMode="auto">
          <a:xfrm>
            <a:off x="2001582" y="3140968"/>
            <a:ext cx="6988175"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278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4452"/>
                                        </p:tgtEl>
                                        <p:attrNameLst>
                                          <p:attrName>style.visibility</p:attrName>
                                        </p:attrNameLst>
                                      </p:cBhvr>
                                      <p:to>
                                        <p:strVal val="visible"/>
                                      </p:to>
                                    </p:set>
                                    <p:animEffect transition="in" filter="fade">
                                      <p:cBhvr>
                                        <p:cTn id="14" dur="1000"/>
                                        <p:tgtEl>
                                          <p:spTgt spid="104452"/>
                                        </p:tgtEl>
                                      </p:cBhvr>
                                    </p:animEffect>
                                    <p:anim calcmode="lin" valueType="num">
                                      <p:cBhvr>
                                        <p:cTn id="15" dur="1000" fill="hold"/>
                                        <p:tgtEl>
                                          <p:spTgt spid="104452"/>
                                        </p:tgtEl>
                                        <p:attrNameLst>
                                          <p:attrName>ppt_x</p:attrName>
                                        </p:attrNameLst>
                                      </p:cBhvr>
                                      <p:tavLst>
                                        <p:tav tm="0">
                                          <p:val>
                                            <p:strVal val="#ppt_x"/>
                                          </p:val>
                                        </p:tav>
                                        <p:tav tm="100000">
                                          <p:val>
                                            <p:strVal val="#ppt_x"/>
                                          </p:val>
                                        </p:tav>
                                      </p:tavLst>
                                    </p:anim>
                                    <p:anim calcmode="lin" valueType="num">
                                      <p:cBhvr>
                                        <p:cTn id="16" dur="1000" fill="hold"/>
                                        <p:tgtEl>
                                          <p:spTgt spid="1044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Effect transition="in" filter="fade">
                                      <p:cBhvr>
                                        <p:cTn id="49" dur="1000"/>
                                        <p:tgtEl>
                                          <p:spTgt spid="5">
                                            <p:txEl>
                                              <p:pRg st="9" end="9"/>
                                            </p:txEl>
                                          </p:spTgt>
                                        </p:tgtEl>
                                      </p:cBhvr>
                                    </p:animEffect>
                                    <p:anim calcmode="lin" valueType="num">
                                      <p:cBhvr>
                                        <p:cTn id="50"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5" presetClass="emph" presetSubtype="0" nodeType="clickEffect">
                                  <p:stCondLst>
                                    <p:cond delay="0"/>
                                  </p:stCondLst>
                                  <p:iterate type="lt">
                                    <p:tmAbs val="25"/>
                                  </p:iterate>
                                  <p:childTnLst>
                                    <p:set>
                                      <p:cBhvr override="childStyle">
                                        <p:cTn id="55"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76470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Utilizando PERT, la duración estimada del proyecto es de 16 días. Su varianza es de 3,556 días</a:t>
            </a:r>
            <a:r>
              <a:rPr lang="es-CR" altLang="es-CR" sz="2400" baseline="30000" dirty="0"/>
              <a:t>2</a:t>
            </a:r>
            <a:r>
              <a:rPr lang="es-CR" altLang="es-CR" sz="2400" dirty="0"/>
              <a:t>. Aplicando dos veces la desviación estándar, ¿cuál será el RANGO de duración estimada de este proyecto? Asuma distribución normal estándar.</a:t>
            </a:r>
          </a:p>
          <a:p>
            <a:pPr marL="457200" indent="-457200" algn="just">
              <a:spcBef>
                <a:spcPct val="0"/>
              </a:spcBef>
              <a:buFont typeface="+mj-lt"/>
              <a:buAutoNum type="alphaUcPeriod"/>
            </a:pPr>
            <a:r>
              <a:rPr lang="es-CR" altLang="es-CR" sz="2400" dirty="0"/>
              <a:t>[12,229 días, 19,771 días].</a:t>
            </a:r>
          </a:p>
          <a:p>
            <a:pPr marL="457200" indent="-457200" algn="just">
              <a:spcBef>
                <a:spcPct val="0"/>
              </a:spcBef>
              <a:buFont typeface="+mj-lt"/>
              <a:buAutoNum type="alphaUcPeriod"/>
            </a:pPr>
            <a:r>
              <a:rPr lang="es-CR" altLang="es-CR" sz="2400" dirty="0"/>
              <a:t>[14,115 días, 17,885 días].</a:t>
            </a:r>
          </a:p>
          <a:p>
            <a:pPr marL="457200" indent="-457200" algn="just">
              <a:spcBef>
                <a:spcPct val="0"/>
              </a:spcBef>
              <a:buFont typeface="+mj-lt"/>
              <a:buAutoNum type="alphaUcPeriod"/>
            </a:pPr>
            <a:r>
              <a:rPr lang="es-CR" altLang="es-CR" sz="2400" dirty="0"/>
              <a:t>[10,345 días, 21,655 días].</a:t>
            </a:r>
          </a:p>
          <a:p>
            <a:pPr marL="457200" indent="-457200" algn="just">
              <a:spcBef>
                <a:spcPct val="0"/>
              </a:spcBef>
              <a:buFont typeface="+mj-lt"/>
              <a:buAutoNum type="alphaUcPeriod"/>
            </a:pPr>
            <a:r>
              <a:rPr lang="es-CR" altLang="es-CR" sz="2400" dirty="0"/>
              <a:t>[8,46 días, 23,54 días</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CR" altLang="es-CR" sz="2400" dirty="0"/>
              <a:t> Desviación estándar del proyecto = raíz 3,556 días</a:t>
            </a:r>
            <a:r>
              <a:rPr lang="es-CR" altLang="es-CR" sz="2400" baseline="30000" dirty="0"/>
              <a:t>2</a:t>
            </a:r>
            <a:r>
              <a:rPr lang="es-CR" altLang="es-CR" sz="2400" dirty="0"/>
              <a:t>= +/- 1,885 días. Rango de duración estimada con dos desviaciones estándar= 16 +/- 2 x 1,885 días = [12,23 días, 19,77 días].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521371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Eres un director de proyecto que está considerando aplicar la cadena crítica en la programación de tu cronograma en vez del usual método del camino crítico. ¿Cuál es el objetivo PRINCIPAL que busca lograr el método de la cadena crítica?</a:t>
            </a:r>
          </a:p>
          <a:p>
            <a:pPr marL="457200" indent="-457200" algn="just">
              <a:spcBef>
                <a:spcPct val="0"/>
              </a:spcBef>
              <a:buFont typeface="+mj-lt"/>
              <a:buAutoNum type="alphaUcPeriod"/>
            </a:pPr>
            <a:r>
              <a:rPr lang="es-CR" altLang="es-CR" sz="2000" dirty="0"/>
              <a:t>Gestionar la holgura total de los caminos de la ruta crítica.</a:t>
            </a:r>
          </a:p>
          <a:p>
            <a:pPr marL="457200" indent="-457200" algn="just">
              <a:spcBef>
                <a:spcPct val="0"/>
              </a:spcBef>
              <a:buFont typeface="+mj-lt"/>
              <a:buAutoNum type="alphaUcPeriod"/>
            </a:pPr>
            <a:r>
              <a:rPr lang="es-CR" altLang="es-CR" sz="2000" dirty="0"/>
              <a:t>Enfocarse en la administración de las holguras en vez de darle seguimiento al avance de cada actividad y sus colchones (amortiguadores).</a:t>
            </a:r>
          </a:p>
          <a:p>
            <a:pPr marL="457200" indent="-457200" algn="just">
              <a:spcBef>
                <a:spcPct val="0"/>
              </a:spcBef>
              <a:buFont typeface="+mj-lt"/>
              <a:buAutoNum type="alphaUcPeriod"/>
            </a:pPr>
            <a:r>
              <a:rPr lang="es-CR" altLang="es-CR" sz="2000" dirty="0"/>
              <a:t>Programar las actividades en los tiempos más tardíos para generar cadenas críticas.</a:t>
            </a:r>
          </a:p>
          <a:p>
            <a:pPr marL="457200" indent="-457200" algn="just">
              <a:spcBef>
                <a:spcPct val="0"/>
              </a:spcBef>
              <a:buFont typeface="+mj-lt"/>
              <a:buAutoNum type="alphaUcPeriod"/>
            </a:pPr>
            <a:r>
              <a:rPr lang="es-CR" altLang="es-CR" sz="2000" dirty="0"/>
              <a:t>Enfocarse en la administración de los colchones (amortiguadores) en vez de darle seguimiento al avance de cada actividad</a:t>
            </a:r>
            <a:r>
              <a:rPr lang="es-CR" altLang="es-CR" sz="2000" dirty="0" smtClean="0"/>
              <a:t>.</a:t>
            </a:r>
          </a:p>
          <a:p>
            <a:pPr marL="457200" indent="-457200" algn="just">
              <a:spcBef>
                <a:spcPct val="0"/>
              </a:spcBef>
              <a:buFont typeface="+mj-lt"/>
              <a:buAutoNum type="alphaUcPeriod"/>
            </a:pPr>
            <a:endParaRPr lang="es-CR" altLang="es-CR" sz="2000" dirty="0"/>
          </a:p>
          <a:p>
            <a:pPr algn="just">
              <a:spcBef>
                <a:spcPct val="0"/>
              </a:spcBef>
              <a:buFontTx/>
              <a:buNone/>
            </a:pPr>
            <a:r>
              <a:rPr lang="es-ES" altLang="es-CR" sz="2000" b="1" dirty="0"/>
              <a:t>Retroalimentación:</a:t>
            </a:r>
            <a:r>
              <a:rPr lang="es-ES" altLang="es-CR" sz="2000" dirty="0"/>
              <a:t> </a:t>
            </a:r>
            <a:r>
              <a:rPr lang="es-CR" altLang="es-CR" sz="2000" dirty="0"/>
              <a:t>El propósito del método de la cadena crítica es que en vez de dar seguimiento al avance de cada actividad y sus holguras libres, así como a la holgura total del proyecto en el método del camino crítico, se administran los colchones (amortiguadores) en cuanto a su avance o consumo de tiempo, para cada cadena crítica.</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562408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400" dirty="0" smtClean="0"/>
          </a:p>
          <a:p>
            <a:pPr algn="just">
              <a:spcBef>
                <a:spcPct val="0"/>
              </a:spcBef>
              <a:buFontTx/>
              <a:buNone/>
            </a:pPr>
            <a:r>
              <a:rPr lang="es-CR" altLang="es-CR" sz="2400" dirty="0" smtClean="0"/>
              <a:t>Con </a:t>
            </a:r>
            <a:r>
              <a:rPr lang="es-CR" altLang="es-CR" sz="2400" dirty="0"/>
              <a:t>base en el siguiente diagrama de red. ¿Cuál es la RUTA CRÍTICA de este proyecto?</a:t>
            </a:r>
          </a:p>
          <a:p>
            <a:pPr algn="just">
              <a:spcBef>
                <a:spcPct val="0"/>
              </a:spcBef>
              <a:buFontTx/>
              <a:buNone/>
            </a:pPr>
            <a:r>
              <a:rPr lang="es-CR" altLang="es-CR" sz="2400" dirty="0"/>
              <a:t> </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marL="457200" indent="-457200" algn="just">
              <a:spcBef>
                <a:spcPct val="0"/>
              </a:spcBef>
              <a:buFont typeface="+mj-lt"/>
              <a:buAutoNum type="alphaUcPeriod"/>
            </a:pPr>
            <a:r>
              <a:rPr lang="es-CR" altLang="es-CR" sz="2400" dirty="0"/>
              <a:t>ADFH.</a:t>
            </a:r>
          </a:p>
          <a:p>
            <a:pPr marL="457200" indent="-457200" algn="just">
              <a:spcBef>
                <a:spcPct val="0"/>
              </a:spcBef>
              <a:buFont typeface="+mj-lt"/>
              <a:buAutoNum type="alphaUcPeriod"/>
            </a:pPr>
            <a:r>
              <a:rPr lang="es-CR" altLang="es-CR" sz="2400" dirty="0"/>
              <a:t>ADGH.</a:t>
            </a:r>
          </a:p>
          <a:p>
            <a:pPr marL="457200" indent="-457200" algn="just">
              <a:spcBef>
                <a:spcPct val="0"/>
              </a:spcBef>
              <a:buFont typeface="+mj-lt"/>
              <a:buAutoNum type="alphaUcPeriod"/>
            </a:pPr>
            <a:r>
              <a:rPr lang="es-CR" altLang="es-CR" sz="2400" dirty="0"/>
              <a:t>BDGH.</a:t>
            </a:r>
          </a:p>
          <a:p>
            <a:pPr marL="457200" indent="-457200" algn="just">
              <a:spcBef>
                <a:spcPct val="0"/>
              </a:spcBef>
              <a:buFont typeface="+mj-lt"/>
              <a:buAutoNum type="alphaUcPeriod"/>
            </a:pPr>
            <a:r>
              <a:rPr lang="es-CR" altLang="es-CR" sz="2400" dirty="0"/>
              <a:t>BEGH.</a:t>
            </a:r>
          </a:p>
          <a:p>
            <a:pPr algn="just">
              <a:spcBef>
                <a:spcPct val="0"/>
              </a:spcBef>
              <a:buFontTx/>
              <a:buNone/>
            </a:pPr>
            <a:r>
              <a:rPr lang="es-ES" altLang="es-CR" sz="2400" b="1" dirty="0"/>
              <a:t>Retroalimentación:</a:t>
            </a:r>
            <a:r>
              <a:rPr lang="es-ES" altLang="es-CR" sz="2400" dirty="0"/>
              <a:t> BEGH.</a:t>
            </a: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pic>
        <p:nvPicPr>
          <p:cNvPr id="107524" name="3 Imagen"/>
          <p:cNvPicPr>
            <a:picLocks noChangeAspect="1" noChangeArrowheads="1"/>
          </p:cNvPicPr>
          <p:nvPr/>
        </p:nvPicPr>
        <p:blipFill>
          <a:blip r:embed="rId3">
            <a:extLst>
              <a:ext uri="{28A0092B-C50C-407E-A947-70E740481C1C}">
                <a14:useLocalDpi xmlns:a14="http://schemas.microsoft.com/office/drawing/2010/main" val="0"/>
              </a:ext>
            </a:extLst>
          </a:blip>
          <a:srcRect l="19148" t="28329" r="22723" b="29742"/>
          <a:stretch>
            <a:fillRect/>
          </a:stretch>
        </p:blipFill>
        <p:spPr bwMode="auto">
          <a:xfrm>
            <a:off x="2195736" y="2371390"/>
            <a:ext cx="6563274" cy="316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19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7524"/>
                                        </p:tgtEl>
                                        <p:attrNameLst>
                                          <p:attrName>style.visibility</p:attrName>
                                        </p:attrNameLst>
                                      </p:cBhvr>
                                      <p:to>
                                        <p:strVal val="visible"/>
                                      </p:to>
                                    </p:set>
                                    <p:animEffect transition="in" filter="fade">
                                      <p:cBhvr>
                                        <p:cTn id="14" dur="1000"/>
                                        <p:tgtEl>
                                          <p:spTgt spid="107524"/>
                                        </p:tgtEl>
                                      </p:cBhvr>
                                    </p:animEffect>
                                    <p:anim calcmode="lin" valueType="num">
                                      <p:cBhvr>
                                        <p:cTn id="15" dur="1000" fill="hold"/>
                                        <p:tgtEl>
                                          <p:spTgt spid="107524"/>
                                        </p:tgtEl>
                                        <p:attrNameLst>
                                          <p:attrName>ppt_x</p:attrName>
                                        </p:attrNameLst>
                                      </p:cBhvr>
                                      <p:tavLst>
                                        <p:tav tm="0">
                                          <p:val>
                                            <p:strVal val="#ppt_x"/>
                                          </p:val>
                                        </p:tav>
                                        <p:tav tm="100000">
                                          <p:val>
                                            <p:strVal val="#ppt_x"/>
                                          </p:val>
                                        </p:tav>
                                      </p:tavLst>
                                    </p:anim>
                                    <p:anim calcmode="lin" valueType="num">
                                      <p:cBhvr>
                                        <p:cTn id="16" dur="1000" fill="hold"/>
                                        <p:tgtEl>
                                          <p:spTgt spid="1075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animEffect transition="in" filter="fade">
                                      <p:cBhvr>
                                        <p:cTn id="21" dur="1000"/>
                                        <p:tgtEl>
                                          <p:spTgt spid="5">
                                            <p:txEl>
                                              <p:pRg st="7" end="7"/>
                                            </p:txEl>
                                          </p:spTgt>
                                        </p:tgtEl>
                                      </p:cBhvr>
                                    </p:animEffect>
                                    <p:anim calcmode="lin" valueType="num">
                                      <p:cBhvr>
                                        <p:cTn id="2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fade">
                                      <p:cBhvr>
                                        <p:cTn id="28" dur="1000"/>
                                        <p:tgtEl>
                                          <p:spTgt spid="5">
                                            <p:txEl>
                                              <p:pRg st="8" end="8"/>
                                            </p:txEl>
                                          </p:spTgt>
                                        </p:tgtEl>
                                      </p:cBhvr>
                                    </p:animEffect>
                                    <p:anim calcmode="lin" valueType="num">
                                      <p:cBhvr>
                                        <p:cTn id="29"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1000"/>
                                        <p:tgtEl>
                                          <p:spTgt spid="5">
                                            <p:txEl>
                                              <p:pRg st="9" end="9"/>
                                            </p:txEl>
                                          </p:spTgt>
                                        </p:tgtEl>
                                      </p:cBhvr>
                                    </p:animEffect>
                                    <p:anim calcmode="lin" valueType="num">
                                      <p:cBhvr>
                                        <p:cTn id="3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iterate type="lt">
                                    <p:tmPct val="0"/>
                                  </p:iterate>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1000"/>
                                        <p:tgtEl>
                                          <p:spTgt spid="5">
                                            <p:txEl>
                                              <p:pRg st="10" end="10"/>
                                            </p:txEl>
                                          </p:spTgt>
                                        </p:tgtEl>
                                      </p:cBhvr>
                                    </p:animEffect>
                                    <p:anim calcmode="lin" valueType="num">
                                      <p:cBhvr>
                                        <p:cTn id="43"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1" end="11"/>
                                            </p:txEl>
                                          </p:spTgt>
                                        </p:tgtEl>
                                        <p:attrNameLst>
                                          <p:attrName>style.visibility</p:attrName>
                                        </p:attrNameLst>
                                      </p:cBhvr>
                                      <p:to>
                                        <p:strVal val="visible"/>
                                      </p:to>
                                    </p:set>
                                    <p:animEffect transition="in" filter="fade">
                                      <p:cBhvr>
                                        <p:cTn id="49" dur="1000"/>
                                        <p:tgtEl>
                                          <p:spTgt spid="5">
                                            <p:txEl>
                                              <p:pRg st="11" end="11"/>
                                            </p:txEl>
                                          </p:spTgt>
                                        </p:tgtEl>
                                      </p:cBhvr>
                                    </p:animEffect>
                                    <p:anim calcmode="lin" valueType="num">
                                      <p:cBhvr>
                                        <p:cTn id="50"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5" presetClass="emph" presetSubtype="0" nodeType="clickEffect">
                                  <p:stCondLst>
                                    <p:cond delay="0"/>
                                  </p:stCondLst>
                                  <p:iterate type="lt">
                                    <p:tmAbs val="25"/>
                                  </p:iterate>
                                  <p:childTnLst>
                                    <p:set>
                                      <p:cBhvr override="childStyle">
                                        <p:cTn id="55" dur="indefinite"/>
                                        <p:tgtEl>
                                          <p:spTgt spid="5">
                                            <p:txEl>
                                              <p:pRg st="10" end="1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400"/>
          </a:p>
          <a:p>
            <a:pPr>
              <a:spcBef>
                <a:spcPct val="0"/>
              </a:spcBef>
              <a:buFontTx/>
              <a:buNone/>
            </a:pPr>
            <a:endParaRPr lang="es-CR" altLang="es-CR" sz="2400"/>
          </a:p>
        </p:txBody>
      </p:sp>
      <p:pic>
        <p:nvPicPr>
          <p:cNvPr id="108548" name="3 Imagen"/>
          <p:cNvPicPr>
            <a:picLocks noChangeAspect="1" noChangeArrowheads="1"/>
          </p:cNvPicPr>
          <p:nvPr/>
        </p:nvPicPr>
        <p:blipFill>
          <a:blip r:embed="rId3">
            <a:extLst>
              <a:ext uri="{28A0092B-C50C-407E-A947-70E740481C1C}">
                <a14:useLocalDpi xmlns:a14="http://schemas.microsoft.com/office/drawing/2010/main" val="0"/>
              </a:ext>
            </a:extLst>
          </a:blip>
          <a:srcRect l="20039" t="49292" r="23077" b="9915"/>
          <a:stretch>
            <a:fillRect/>
          </a:stretch>
        </p:blipFill>
        <p:spPr bwMode="auto">
          <a:xfrm>
            <a:off x="900113" y="1974850"/>
            <a:ext cx="72009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2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animEffect transition="in" filter="fade">
                                      <p:cBhvr>
                                        <p:cTn id="7" dur="1000"/>
                                        <p:tgtEl>
                                          <p:spTgt spid="108548"/>
                                        </p:tgtEl>
                                      </p:cBhvr>
                                    </p:animEffect>
                                    <p:anim calcmode="lin" valueType="num">
                                      <p:cBhvr>
                                        <p:cTn id="8" dur="1000" fill="hold"/>
                                        <p:tgtEl>
                                          <p:spTgt spid="108548"/>
                                        </p:tgtEl>
                                        <p:attrNameLst>
                                          <p:attrName>ppt_x</p:attrName>
                                        </p:attrNameLst>
                                      </p:cBhvr>
                                      <p:tavLst>
                                        <p:tav tm="0">
                                          <p:val>
                                            <p:strVal val="#ppt_x"/>
                                          </p:val>
                                        </p:tav>
                                        <p:tav tm="100000">
                                          <p:val>
                                            <p:strVal val="#ppt_x"/>
                                          </p:val>
                                        </p:tav>
                                      </p:tavLst>
                                    </p:anim>
                                    <p:anim calcmode="lin" valueType="num">
                                      <p:cBhvr>
                                        <p:cTn id="9" dur="1000" fill="hold"/>
                                        <p:tgtEl>
                                          <p:spTgt spid="108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s-CR" sz="2400" dirty="0"/>
              <a:t> </a:t>
            </a:r>
            <a:endParaRPr lang="es-CR" altLang="es-CR" sz="2400" dirty="0"/>
          </a:p>
          <a:p>
            <a:pPr algn="just">
              <a:spcBef>
                <a:spcPct val="0"/>
              </a:spcBef>
              <a:buFontTx/>
              <a:buNone/>
            </a:pPr>
            <a:r>
              <a:rPr lang="es-CR" altLang="es-CR" sz="2400" dirty="0"/>
              <a:t>Con base en el siguiente cronograma con tiempos en días y días no laborales marcados como zona sombreada correspondiente a sábados y domingos, ¿cuál sería la RUTA CRÍTICA del proyecto</a:t>
            </a:r>
            <a:r>
              <a:rPr lang="es-CR" altLang="es-CR" sz="2400" dirty="0" smtClean="0"/>
              <a:t>?</a:t>
            </a:r>
            <a:r>
              <a:rPr lang="es-CR" altLang="es-CR" sz="2400" dirty="0"/>
              <a:t> </a:t>
            </a:r>
          </a:p>
          <a:p>
            <a:pPr marL="457200" indent="-457200" algn="just">
              <a:spcBef>
                <a:spcPct val="0"/>
              </a:spcBef>
              <a:buFont typeface="+mj-lt"/>
              <a:buAutoNum type="alphaUcPeriod"/>
            </a:pPr>
            <a:r>
              <a:rPr lang="es-CR" altLang="es-CR" sz="2400" dirty="0"/>
              <a:t>A B F G I.</a:t>
            </a:r>
          </a:p>
          <a:p>
            <a:pPr marL="457200" indent="-457200" algn="just">
              <a:spcBef>
                <a:spcPct val="0"/>
              </a:spcBef>
              <a:buFont typeface="+mj-lt"/>
              <a:buAutoNum type="alphaUcPeriod"/>
            </a:pPr>
            <a:r>
              <a:rPr lang="es-CR" altLang="es-CR" sz="2400" dirty="0"/>
              <a:t>C D F G I.</a:t>
            </a:r>
          </a:p>
          <a:p>
            <a:pPr marL="457200" indent="-457200" algn="just">
              <a:spcBef>
                <a:spcPct val="0"/>
              </a:spcBef>
              <a:buFont typeface="+mj-lt"/>
              <a:buAutoNum type="alphaUcPeriod"/>
            </a:pPr>
            <a:r>
              <a:rPr lang="es-CR" altLang="es-CR" sz="2400" dirty="0"/>
              <a:t>C E H I.</a:t>
            </a:r>
          </a:p>
          <a:p>
            <a:pPr marL="457200" indent="-457200" algn="just">
              <a:spcBef>
                <a:spcPct val="0"/>
              </a:spcBef>
              <a:buFont typeface="+mj-lt"/>
              <a:buAutoNum type="alphaUcPeriod"/>
            </a:pPr>
            <a:r>
              <a:rPr lang="es-CR" altLang="es-CR" sz="2400" dirty="0"/>
              <a:t>A C D F G I</a:t>
            </a:r>
            <a:r>
              <a:rPr lang="es-CR" altLang="es-CR" sz="2400" dirty="0" smtClean="0"/>
              <a:t>.</a:t>
            </a:r>
          </a:p>
          <a:p>
            <a:pPr marL="457200" indent="-457200" algn="just">
              <a:spcBef>
                <a:spcPct val="0"/>
              </a:spcBef>
              <a:buFont typeface="+mj-lt"/>
              <a:buAutoNum type="alphaUcPeriod"/>
            </a:pPr>
            <a:endParaRPr lang="es-CR" altLang="es-CR" sz="2400" dirty="0"/>
          </a:p>
          <a:p>
            <a:pPr marL="457200" indent="-457200" algn="just">
              <a:spcBef>
                <a:spcPct val="0"/>
              </a:spcBef>
              <a:buFont typeface="+mj-lt"/>
              <a:buAutoNum type="alphaUcPeriod"/>
            </a:pPr>
            <a:endParaRPr lang="es-CR" altLang="es-CR" sz="2400" dirty="0" smtClean="0"/>
          </a:p>
          <a:p>
            <a:pPr marL="457200" indent="-457200" algn="just">
              <a:spcBef>
                <a:spcPct val="0"/>
              </a:spcBef>
              <a:buFont typeface="+mj-lt"/>
              <a:buAutoNum type="alphaUcPeriod"/>
            </a:pPr>
            <a:endParaRPr lang="es-CR" altLang="es-CR" sz="2400" dirty="0"/>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Ruta Crítica A B F G I = 18 días.</a:t>
            </a:r>
          </a:p>
          <a:p>
            <a:pPr algn="just">
              <a:spcBef>
                <a:spcPct val="0"/>
              </a:spcBef>
              <a:buFontTx/>
              <a:buNone/>
            </a:pPr>
            <a:r>
              <a:rPr lang="es-CR" altLang="es-CR" sz="2400" dirty="0"/>
              <a:t>Con base en el siguiente diagrama de red, ¿cuál sería la HOLGURA TOTAL de la actividad F del proyecto? </a:t>
            </a:r>
          </a:p>
          <a:p>
            <a:pPr algn="just">
              <a:spcBef>
                <a:spcPct val="0"/>
              </a:spcBef>
              <a:buFontTx/>
              <a:buNone/>
            </a:pPr>
            <a:endParaRPr lang="es-CR" altLang="es-CR" sz="2400" dirty="0"/>
          </a:p>
          <a:p>
            <a:pPr>
              <a:spcBef>
                <a:spcPct val="0"/>
              </a:spcBef>
              <a:buFontTx/>
              <a:buNone/>
            </a:pPr>
            <a:endParaRPr lang="es-CR" altLang="es-CR" sz="2400" dirty="0"/>
          </a:p>
        </p:txBody>
      </p:sp>
      <p:pic>
        <p:nvPicPr>
          <p:cNvPr id="109572" name="3 Imagen"/>
          <p:cNvPicPr>
            <a:picLocks noChangeAspect="1" noChangeArrowheads="1"/>
          </p:cNvPicPr>
          <p:nvPr/>
        </p:nvPicPr>
        <p:blipFill>
          <a:blip r:embed="rId3">
            <a:extLst>
              <a:ext uri="{28A0092B-C50C-407E-A947-70E740481C1C}">
                <a14:useLocalDpi xmlns:a14="http://schemas.microsoft.com/office/drawing/2010/main" val="0"/>
              </a:ext>
            </a:extLst>
          </a:blip>
          <a:srcRect l="43224" t="15884" r="22015" b="55737"/>
          <a:stretch>
            <a:fillRect/>
          </a:stretch>
        </p:blipFill>
        <p:spPr bwMode="auto">
          <a:xfrm>
            <a:off x="2627784" y="2487791"/>
            <a:ext cx="5976664" cy="263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266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9572"/>
                                        </p:tgtEl>
                                        <p:attrNameLst>
                                          <p:attrName>style.visibility</p:attrName>
                                        </p:attrNameLst>
                                      </p:cBhvr>
                                      <p:to>
                                        <p:strVal val="visible"/>
                                      </p:to>
                                    </p:set>
                                    <p:animEffect transition="in" filter="fade">
                                      <p:cBhvr>
                                        <p:cTn id="14" dur="1000"/>
                                        <p:tgtEl>
                                          <p:spTgt spid="109572"/>
                                        </p:tgtEl>
                                      </p:cBhvr>
                                    </p:animEffect>
                                    <p:anim calcmode="lin" valueType="num">
                                      <p:cBhvr>
                                        <p:cTn id="15" dur="1000" fill="hold"/>
                                        <p:tgtEl>
                                          <p:spTgt spid="109572"/>
                                        </p:tgtEl>
                                        <p:attrNameLst>
                                          <p:attrName>ppt_x</p:attrName>
                                        </p:attrNameLst>
                                      </p:cBhvr>
                                      <p:tavLst>
                                        <p:tav tm="0">
                                          <p:val>
                                            <p:strVal val="#ppt_x"/>
                                          </p:val>
                                        </p:tav>
                                        <p:tav tm="100000">
                                          <p:val>
                                            <p:strVal val="#ppt_x"/>
                                          </p:val>
                                        </p:tav>
                                      </p:tavLst>
                                    </p:anim>
                                    <p:anim calcmode="lin" valueType="num">
                                      <p:cBhvr>
                                        <p:cTn id="16" dur="1000" fill="hold"/>
                                        <p:tgtEl>
                                          <p:spTgt spid="10957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Effect transition="in" filter="fade">
                                      <p:cBhvr>
                                        <p:cTn id="49" dur="1000"/>
                                        <p:tgtEl>
                                          <p:spTgt spid="5">
                                            <p:txEl>
                                              <p:pRg st="10" end="10"/>
                                            </p:txEl>
                                          </p:spTgt>
                                        </p:tgtEl>
                                      </p:cBhvr>
                                    </p:animEffect>
                                    <p:anim calcmode="lin" valueType="num">
                                      <p:cBhvr>
                                        <p:cTn id="50"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11" end="11"/>
                                            </p:txEl>
                                          </p:spTgt>
                                        </p:tgtEl>
                                        <p:attrNameLst>
                                          <p:attrName>style.visibility</p:attrName>
                                        </p:attrNameLst>
                                      </p:cBhvr>
                                      <p:to>
                                        <p:strVal val="visible"/>
                                      </p:to>
                                    </p:set>
                                    <p:animEffect transition="in" filter="fade">
                                      <p:cBhvr>
                                        <p:cTn id="56" dur="1000"/>
                                        <p:tgtEl>
                                          <p:spTgt spid="5">
                                            <p:txEl>
                                              <p:pRg st="11" end="11"/>
                                            </p:txEl>
                                          </p:spTgt>
                                        </p:tgtEl>
                                      </p:cBhvr>
                                    </p:animEffect>
                                    <p:anim calcmode="lin" valueType="num">
                                      <p:cBhvr>
                                        <p:cTn id="57"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mph" presetSubtype="0" nodeType="clickEffect">
                                  <p:stCondLst>
                                    <p:cond delay="0"/>
                                  </p:stCondLst>
                                  <p:iterate type="lt">
                                    <p:tmAbs val="25"/>
                                  </p:iterate>
                                  <p:childTnLst>
                                    <p:set>
                                      <p:cBhvr override="childStyle">
                                        <p:cTn id="62"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400" dirty="0" smtClean="0"/>
          </a:p>
          <a:p>
            <a:pPr algn="just">
              <a:spcBef>
                <a:spcPct val="0"/>
              </a:spcBef>
              <a:buFontTx/>
              <a:buNone/>
            </a:pPr>
            <a:r>
              <a:rPr lang="es-CR" altLang="es-CR" sz="2400" dirty="0" smtClean="0"/>
              <a:t>Con </a:t>
            </a:r>
            <a:r>
              <a:rPr lang="es-CR" altLang="es-CR" sz="2400" dirty="0"/>
              <a:t>base en el siguiente diagrama de red, ¿cuál sería la HOLGURA TOTAL de la actividad F del proyecto?</a:t>
            </a:r>
          </a:p>
          <a:p>
            <a:pPr marL="457200" indent="-457200" algn="just">
              <a:spcBef>
                <a:spcPct val="0"/>
              </a:spcBef>
              <a:buFont typeface="+mj-lt"/>
              <a:buAutoNum type="alphaUcPeriod"/>
            </a:pPr>
            <a:r>
              <a:rPr lang="es-CR" altLang="es-CR" sz="2400" b="1" dirty="0"/>
              <a:t>0.</a:t>
            </a:r>
            <a:endParaRPr lang="es-CR" altLang="es-CR" sz="2400" dirty="0"/>
          </a:p>
          <a:p>
            <a:pPr marL="457200" indent="-457200" algn="just">
              <a:spcBef>
                <a:spcPct val="0"/>
              </a:spcBef>
              <a:buFont typeface="+mj-lt"/>
              <a:buAutoNum type="alphaUcPeriod"/>
            </a:pPr>
            <a:r>
              <a:rPr lang="es-CR" altLang="es-CR" sz="2400" dirty="0"/>
              <a:t>3.</a:t>
            </a:r>
          </a:p>
          <a:p>
            <a:pPr marL="457200" indent="-457200" algn="just">
              <a:spcBef>
                <a:spcPct val="0"/>
              </a:spcBef>
              <a:buFont typeface="+mj-lt"/>
              <a:buAutoNum type="alphaUcPeriod"/>
            </a:pPr>
            <a:r>
              <a:rPr lang="es-CR" altLang="es-CR" sz="2400" dirty="0"/>
              <a:t>-3.</a:t>
            </a:r>
          </a:p>
          <a:p>
            <a:pPr marL="457200" indent="-457200" algn="just">
              <a:spcBef>
                <a:spcPct val="0"/>
              </a:spcBef>
              <a:buFont typeface="+mj-lt"/>
              <a:buAutoNum type="alphaUcPeriod"/>
            </a:pPr>
            <a:r>
              <a:rPr lang="es-CR" altLang="es-CR" sz="2400" dirty="0"/>
              <a:t>-1</a:t>
            </a:r>
            <a:r>
              <a:rPr lang="es-CR" altLang="es-CR" sz="2400" dirty="0" smtClean="0"/>
              <a:t>.</a:t>
            </a:r>
          </a:p>
          <a:p>
            <a:pPr marL="457200" indent="-457200" algn="just">
              <a:spcBef>
                <a:spcPct val="0"/>
              </a:spcBef>
              <a:buFont typeface="+mj-lt"/>
              <a:buAutoNum type="alphaUcPeriod"/>
            </a:pPr>
            <a:endParaRPr lang="es-CR" altLang="es-CR" sz="2400" dirty="0"/>
          </a:p>
          <a:p>
            <a:pPr marL="457200" indent="-457200" algn="just">
              <a:spcBef>
                <a:spcPct val="0"/>
              </a:spcBef>
              <a:buFont typeface="+mj-lt"/>
              <a:buAutoNum type="alphaUcPeriod"/>
            </a:pPr>
            <a:endParaRPr lang="es-CR" altLang="es-CR" sz="2400" dirty="0" smtClean="0"/>
          </a:p>
          <a:p>
            <a:pPr marL="457200" indent="-457200" algn="just">
              <a:spcBef>
                <a:spcPct val="0"/>
              </a:spcBef>
              <a:buFont typeface="+mj-lt"/>
              <a:buAutoNum type="alphaUcPeriod"/>
            </a:pPr>
            <a:endParaRPr lang="es-CR" altLang="es-CR" sz="2400" dirty="0"/>
          </a:p>
          <a:p>
            <a:pPr marL="457200" indent="-457200" algn="just">
              <a:spcBef>
                <a:spcPct val="0"/>
              </a:spcBef>
              <a:buFont typeface="+mj-lt"/>
              <a:buAutoNum type="alphaUcPeriod"/>
            </a:pPr>
            <a:endParaRPr lang="es-CR" altLang="es-CR" sz="2400" dirty="0" smtClean="0"/>
          </a:p>
          <a:p>
            <a:pPr marL="457200" indent="-457200" algn="just">
              <a:spcBef>
                <a:spcPct val="0"/>
              </a:spcBef>
              <a:buFont typeface="+mj-lt"/>
              <a:buAutoNum type="alphaUcPeriod"/>
            </a:pP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pic>
        <p:nvPicPr>
          <p:cNvPr id="110596" name="3 Imagen"/>
          <p:cNvPicPr>
            <a:picLocks noChangeAspect="1" noChangeArrowheads="1"/>
          </p:cNvPicPr>
          <p:nvPr/>
        </p:nvPicPr>
        <p:blipFill>
          <a:blip r:embed="rId3">
            <a:extLst>
              <a:ext uri="{28A0092B-C50C-407E-A947-70E740481C1C}">
                <a14:useLocalDpi xmlns:a14="http://schemas.microsoft.com/office/drawing/2010/main" val="0"/>
              </a:ext>
            </a:extLst>
          </a:blip>
          <a:srcRect l="19693" t="32242" r="23920" b="25945"/>
          <a:stretch>
            <a:fillRect/>
          </a:stretch>
        </p:blipFill>
        <p:spPr bwMode="auto">
          <a:xfrm>
            <a:off x="1506980" y="2492896"/>
            <a:ext cx="7452320" cy="342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21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0596"/>
                                        </p:tgtEl>
                                        <p:attrNameLst>
                                          <p:attrName>style.visibility</p:attrName>
                                        </p:attrNameLst>
                                      </p:cBhvr>
                                      <p:to>
                                        <p:strVal val="visible"/>
                                      </p:to>
                                    </p:set>
                                    <p:animEffect transition="in" filter="fade">
                                      <p:cBhvr>
                                        <p:cTn id="14" dur="1000"/>
                                        <p:tgtEl>
                                          <p:spTgt spid="110596"/>
                                        </p:tgtEl>
                                      </p:cBhvr>
                                    </p:animEffect>
                                    <p:anim calcmode="lin" valueType="num">
                                      <p:cBhvr>
                                        <p:cTn id="15" dur="1000" fill="hold"/>
                                        <p:tgtEl>
                                          <p:spTgt spid="110596"/>
                                        </p:tgtEl>
                                        <p:attrNameLst>
                                          <p:attrName>ppt_x</p:attrName>
                                        </p:attrNameLst>
                                      </p:cBhvr>
                                      <p:tavLst>
                                        <p:tav tm="0">
                                          <p:val>
                                            <p:strVal val="#ppt_x"/>
                                          </p:val>
                                        </p:tav>
                                        <p:tav tm="100000">
                                          <p:val>
                                            <p:strVal val="#ppt_x"/>
                                          </p:val>
                                        </p:tav>
                                      </p:tavLst>
                                    </p:anim>
                                    <p:anim calcmode="lin" valueType="num">
                                      <p:cBhvr>
                                        <p:cTn id="16" dur="1000" fill="hold"/>
                                        <p:tgtEl>
                                          <p:spTgt spid="11059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b="1"/>
              <a:t>Retroalimentación: </a:t>
            </a:r>
            <a:r>
              <a:rPr lang="es-CR" altLang="es-CR" sz="2400"/>
              <a:t>Holgura total de la actividad F = 12 – 12 ó 9 – 9 = 0.</a:t>
            </a:r>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spcBef>
                <a:spcPct val="0"/>
              </a:spcBef>
              <a:buFontTx/>
              <a:buNone/>
            </a:pPr>
            <a:endParaRPr lang="es-CR" altLang="es-CR" sz="2400"/>
          </a:p>
        </p:txBody>
      </p:sp>
      <p:pic>
        <p:nvPicPr>
          <p:cNvPr id="111620" name="3 Imagen"/>
          <p:cNvPicPr>
            <a:picLocks noChangeAspect="1" noChangeArrowheads="1"/>
          </p:cNvPicPr>
          <p:nvPr/>
        </p:nvPicPr>
        <p:blipFill>
          <a:blip r:embed="rId3">
            <a:extLst>
              <a:ext uri="{28A0092B-C50C-407E-A947-70E740481C1C}">
                <a14:useLocalDpi xmlns:a14="http://schemas.microsoft.com/office/drawing/2010/main" val="0"/>
              </a:ext>
            </a:extLst>
          </a:blip>
          <a:srcRect l="19553" t="39044" r="24344" b="14861"/>
          <a:stretch>
            <a:fillRect/>
          </a:stretch>
        </p:blipFill>
        <p:spPr bwMode="auto">
          <a:xfrm>
            <a:off x="1331640" y="2276872"/>
            <a:ext cx="6982346" cy="390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285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1620"/>
                                        </p:tgtEl>
                                        <p:attrNameLst>
                                          <p:attrName>style.visibility</p:attrName>
                                        </p:attrNameLst>
                                      </p:cBhvr>
                                      <p:to>
                                        <p:strVal val="visible"/>
                                      </p:to>
                                    </p:set>
                                    <p:animEffect transition="in" filter="fade">
                                      <p:cBhvr>
                                        <p:cTn id="14" dur="1000"/>
                                        <p:tgtEl>
                                          <p:spTgt spid="111620"/>
                                        </p:tgtEl>
                                      </p:cBhvr>
                                    </p:animEffect>
                                    <p:anim calcmode="lin" valueType="num">
                                      <p:cBhvr>
                                        <p:cTn id="15" dur="1000" fill="hold"/>
                                        <p:tgtEl>
                                          <p:spTgt spid="111620"/>
                                        </p:tgtEl>
                                        <p:attrNameLst>
                                          <p:attrName>ppt_x</p:attrName>
                                        </p:attrNameLst>
                                      </p:cBhvr>
                                      <p:tavLst>
                                        <p:tav tm="0">
                                          <p:val>
                                            <p:strVal val="#ppt_x"/>
                                          </p:val>
                                        </p:tav>
                                        <p:tav tm="100000">
                                          <p:val>
                                            <p:strVal val="#ppt_x"/>
                                          </p:val>
                                        </p:tav>
                                      </p:tavLst>
                                    </p:anim>
                                    <p:anim calcmode="lin" valueType="num">
                                      <p:cBhvr>
                                        <p:cTn id="16" dur="1000" fill="hold"/>
                                        <p:tgtEl>
                                          <p:spTgt spid="1116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Con base en el siguiente diagrama de red, ¿cuál sería la HOLGURA LIBRE de la actividad D del proyecto?</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marL="457200" indent="-457200" algn="just">
              <a:spcBef>
                <a:spcPct val="0"/>
              </a:spcBef>
              <a:buFont typeface="+mj-lt"/>
              <a:buAutoNum type="alphaUcPeriod"/>
            </a:pPr>
            <a:r>
              <a:rPr lang="es-CR" altLang="es-CR" sz="2400" dirty="0"/>
              <a:t>0.</a:t>
            </a:r>
          </a:p>
          <a:p>
            <a:pPr marL="457200" indent="-457200" algn="just">
              <a:spcBef>
                <a:spcPct val="0"/>
              </a:spcBef>
              <a:buFont typeface="+mj-lt"/>
              <a:buAutoNum type="alphaUcPeriod"/>
            </a:pPr>
            <a:r>
              <a:rPr lang="es-CR" altLang="es-CR" sz="2400" dirty="0"/>
              <a:t>3.</a:t>
            </a:r>
          </a:p>
          <a:p>
            <a:pPr marL="457200" indent="-457200" algn="just">
              <a:spcBef>
                <a:spcPct val="0"/>
              </a:spcBef>
              <a:buFont typeface="+mj-lt"/>
              <a:buAutoNum type="alphaUcPeriod"/>
            </a:pPr>
            <a:r>
              <a:rPr lang="es-CR" altLang="es-CR" sz="2400" dirty="0"/>
              <a:t>-3.</a:t>
            </a:r>
          </a:p>
          <a:p>
            <a:pPr marL="457200" indent="-457200" algn="just">
              <a:spcBef>
                <a:spcPct val="0"/>
              </a:spcBef>
              <a:buFont typeface="+mj-lt"/>
              <a:buAutoNum type="alphaUcPeriod"/>
            </a:pPr>
            <a:r>
              <a:rPr lang="es-CR" altLang="es-CR" sz="2400" dirty="0"/>
              <a:t>-1.</a:t>
            </a:r>
          </a:p>
          <a:p>
            <a:pPr algn="just">
              <a:spcBef>
                <a:spcPct val="0"/>
              </a:spcBef>
              <a:buFontTx/>
              <a:buNone/>
            </a:pPr>
            <a:endParaRPr lang="es-CR" altLang="es-CR" sz="2400" dirty="0"/>
          </a:p>
          <a:p>
            <a:pPr>
              <a:spcBef>
                <a:spcPct val="0"/>
              </a:spcBef>
              <a:buFontTx/>
              <a:buNone/>
            </a:pPr>
            <a:endParaRPr lang="es-CR" altLang="es-CR" sz="2400" dirty="0"/>
          </a:p>
        </p:txBody>
      </p:sp>
      <p:pic>
        <p:nvPicPr>
          <p:cNvPr id="112644" name="3 Imagen"/>
          <p:cNvPicPr>
            <a:picLocks noChangeAspect="1" noChangeArrowheads="1"/>
          </p:cNvPicPr>
          <p:nvPr/>
        </p:nvPicPr>
        <p:blipFill>
          <a:blip r:embed="rId3">
            <a:extLst>
              <a:ext uri="{28A0092B-C50C-407E-A947-70E740481C1C}">
                <a14:useLocalDpi xmlns:a14="http://schemas.microsoft.com/office/drawing/2010/main" val="0"/>
              </a:ext>
            </a:extLst>
          </a:blip>
          <a:srcRect l="19693" t="32242" r="23920" b="25945"/>
          <a:stretch>
            <a:fillRect/>
          </a:stretch>
        </p:blipFill>
        <p:spPr bwMode="auto">
          <a:xfrm>
            <a:off x="2095500" y="2781300"/>
            <a:ext cx="6005513"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347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2644"/>
                                        </p:tgtEl>
                                        <p:attrNameLst>
                                          <p:attrName>style.visibility</p:attrName>
                                        </p:attrNameLst>
                                      </p:cBhvr>
                                      <p:to>
                                        <p:strVal val="visible"/>
                                      </p:to>
                                    </p:set>
                                    <p:animEffect transition="in" filter="fade">
                                      <p:cBhvr>
                                        <p:cTn id="14" dur="1000"/>
                                        <p:tgtEl>
                                          <p:spTgt spid="112644"/>
                                        </p:tgtEl>
                                      </p:cBhvr>
                                    </p:animEffect>
                                    <p:anim calcmode="lin" valueType="num">
                                      <p:cBhvr>
                                        <p:cTn id="15" dur="1000" fill="hold"/>
                                        <p:tgtEl>
                                          <p:spTgt spid="112644"/>
                                        </p:tgtEl>
                                        <p:attrNameLst>
                                          <p:attrName>ppt_x</p:attrName>
                                        </p:attrNameLst>
                                      </p:cBhvr>
                                      <p:tavLst>
                                        <p:tav tm="0">
                                          <p:val>
                                            <p:strVal val="#ppt_x"/>
                                          </p:val>
                                        </p:tav>
                                        <p:tav tm="100000">
                                          <p:val>
                                            <p:strVal val="#ppt_x"/>
                                          </p:val>
                                        </p:tav>
                                      </p:tavLst>
                                    </p:anim>
                                    <p:anim calcmode="lin" valueType="num">
                                      <p:cBhvr>
                                        <p:cTn id="16" dur="1000" fill="hold"/>
                                        <p:tgtEl>
                                          <p:spTgt spid="1126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1000"/>
                                        <p:tgtEl>
                                          <p:spTgt spid="5">
                                            <p:txEl>
                                              <p:pRg st="7" end="7"/>
                                            </p:txEl>
                                          </p:spTgt>
                                        </p:tgtEl>
                                      </p:cBhvr>
                                    </p:animEffect>
                                    <p:anim calcmode="lin" valueType="num">
                                      <p:cBhvr>
                                        <p:cTn id="4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b="1"/>
              <a:t>Retroalimentación: </a:t>
            </a:r>
            <a:r>
              <a:rPr lang="es-CR" altLang="es-CR" sz="2400"/>
              <a:t>La holgura libre de la Actividad D es aquella duración que puede atrasarse sin afectar el inicio más temprano de la actividad sucesora F, es decir 3 días.</a:t>
            </a:r>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spcBef>
                <a:spcPct val="0"/>
              </a:spcBef>
              <a:buFontTx/>
              <a:buNone/>
            </a:pPr>
            <a:endParaRPr lang="es-CR" altLang="es-CR" sz="2400"/>
          </a:p>
        </p:txBody>
      </p:sp>
      <p:pic>
        <p:nvPicPr>
          <p:cNvPr id="113668" name="3 Imagen"/>
          <p:cNvPicPr>
            <a:picLocks noChangeAspect="1" noChangeArrowheads="1"/>
          </p:cNvPicPr>
          <p:nvPr/>
        </p:nvPicPr>
        <p:blipFill>
          <a:blip r:embed="rId3">
            <a:extLst>
              <a:ext uri="{28A0092B-C50C-407E-A947-70E740481C1C}">
                <a14:useLocalDpi xmlns:a14="http://schemas.microsoft.com/office/drawing/2010/main" val="0"/>
              </a:ext>
            </a:extLst>
          </a:blip>
          <a:srcRect l="19553" t="39044" r="24344" b="14861"/>
          <a:stretch>
            <a:fillRect/>
          </a:stretch>
        </p:blipFill>
        <p:spPr bwMode="auto">
          <a:xfrm>
            <a:off x="1187450" y="2852738"/>
            <a:ext cx="64611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045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3668"/>
                                        </p:tgtEl>
                                        <p:attrNameLst>
                                          <p:attrName>style.visibility</p:attrName>
                                        </p:attrNameLst>
                                      </p:cBhvr>
                                      <p:to>
                                        <p:strVal val="visible"/>
                                      </p:to>
                                    </p:set>
                                    <p:animEffect transition="in" filter="fade">
                                      <p:cBhvr>
                                        <p:cTn id="14" dur="1000"/>
                                        <p:tgtEl>
                                          <p:spTgt spid="113668"/>
                                        </p:tgtEl>
                                      </p:cBhvr>
                                    </p:animEffect>
                                    <p:anim calcmode="lin" valueType="num">
                                      <p:cBhvr>
                                        <p:cTn id="15" dur="1000" fill="hold"/>
                                        <p:tgtEl>
                                          <p:spTgt spid="113668"/>
                                        </p:tgtEl>
                                        <p:attrNameLst>
                                          <p:attrName>ppt_x</p:attrName>
                                        </p:attrNameLst>
                                      </p:cBhvr>
                                      <p:tavLst>
                                        <p:tav tm="0">
                                          <p:val>
                                            <p:strVal val="#ppt_x"/>
                                          </p:val>
                                        </p:tav>
                                        <p:tav tm="100000">
                                          <p:val>
                                            <p:strVal val="#ppt_x"/>
                                          </p:val>
                                        </p:tav>
                                      </p:tavLst>
                                    </p:anim>
                                    <p:anim calcmode="lin" valueType="num">
                                      <p:cBhvr>
                                        <p:cTn id="16" dur="1000" fill="hold"/>
                                        <p:tgtEl>
                                          <p:spTgt spid="1136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50825" y="1725613"/>
            <a:ext cx="4562475" cy="4525962"/>
          </a:xfrm>
        </p:spPr>
        <p:txBody>
          <a:bodyPr>
            <a:normAutofit lnSpcReduction="10000"/>
          </a:bodyPr>
          <a:lstStyle/>
          <a:p>
            <a:pPr marL="0" indent="0" algn="just">
              <a:lnSpc>
                <a:spcPct val="80000"/>
              </a:lnSpc>
              <a:buFont typeface="Arial" charset="0"/>
              <a:buNone/>
              <a:defRPr/>
            </a:pPr>
            <a:endParaRPr lang="es-CR" sz="2400" dirty="0"/>
          </a:p>
          <a:p>
            <a:pPr marL="0" indent="0" algn="just">
              <a:lnSpc>
                <a:spcPct val="80000"/>
              </a:lnSpc>
              <a:buFont typeface="Arial" charset="0"/>
              <a:buNone/>
              <a:defRPr/>
            </a:pPr>
            <a:r>
              <a:rPr lang="es-CR" sz="2400" dirty="0"/>
              <a:t>Consiste en identificar y documentar las relaciones entre las actividades del proyecto</a:t>
            </a:r>
            <a:r>
              <a:rPr lang="es-CR" sz="2400" dirty="0" smtClean="0"/>
              <a:t>.</a:t>
            </a:r>
          </a:p>
          <a:p>
            <a:pPr marL="0" indent="0" algn="just">
              <a:lnSpc>
                <a:spcPct val="80000"/>
              </a:lnSpc>
              <a:buFont typeface="Arial" charset="0"/>
              <a:buNone/>
              <a:defRPr/>
            </a:pPr>
            <a:endParaRPr lang="es-ES" sz="2400" dirty="0"/>
          </a:p>
          <a:p>
            <a:pPr marL="0" indent="0" algn="just">
              <a:lnSpc>
                <a:spcPct val="80000"/>
              </a:lnSpc>
              <a:buFont typeface="Arial" charset="0"/>
              <a:buNone/>
              <a:defRPr/>
            </a:pPr>
            <a:r>
              <a:rPr lang="es-ES" sz="2400" dirty="0"/>
              <a:t>Las actividades deben estar secuenciadas mediante relaciones lógicas. Cada actividad e hito (con excepción del primero y el último) deben tener al menos un predecesor y un sucesor. Si es necesario, se pueden aplicar adelantos y retrasos, para respaldar el desarrollo posterior de un cronograma del proyecto realista y factible.</a:t>
            </a:r>
          </a:p>
          <a:p>
            <a:pPr algn="just">
              <a:buFont typeface="Wingdings" pitchFamily="2" charset="2"/>
              <a:buChar char="q"/>
              <a:defRPr/>
            </a:pPr>
            <a:endParaRPr lang="es-CR"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8195" name="Title 1"/>
          <p:cNvSpPr txBox="1">
            <a:spLocks/>
          </p:cNvSpPr>
          <p:nvPr/>
        </p:nvSpPr>
        <p:spPr bwMode="auto">
          <a:xfrm>
            <a:off x="250825" y="976313"/>
            <a:ext cx="68056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CR" altLang="es-CR" sz="3600" b="1">
                <a:latin typeface="Calibri" pitchFamily="34" charset="0"/>
              </a:rPr>
              <a:t/>
            </a:r>
            <a:br>
              <a:rPr lang="es-CR" altLang="es-CR" sz="3600" b="1">
                <a:latin typeface="Calibri" pitchFamily="34" charset="0"/>
              </a:rPr>
            </a:br>
            <a:r>
              <a:rPr lang="es-CR" altLang="es-CR" sz="2400" b="1">
                <a:latin typeface="Calibri" pitchFamily="34" charset="0"/>
              </a:rPr>
              <a:t>Secuenciar las Actividades</a:t>
            </a:r>
            <a:r>
              <a:rPr lang="en-US" altLang="es-CR" sz="2400" b="1">
                <a:latin typeface="Calibri" pitchFamily="34" charset="0"/>
              </a:rPr>
              <a:t/>
            </a:r>
            <a:br>
              <a:rPr lang="en-US" altLang="es-CR" sz="2400" b="1">
                <a:latin typeface="Calibri" pitchFamily="34" charset="0"/>
              </a:rPr>
            </a:br>
            <a:endParaRPr lang="en-US" altLang="es-CR" sz="2400" b="1">
              <a:latin typeface="Calibri" pitchFamily="34" charset="0"/>
            </a:endParaRPr>
          </a:p>
        </p:txBody>
      </p:sp>
      <p:pic>
        <p:nvPicPr>
          <p:cNvPr id="8196" name="3 Imagen" descr="secuenc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916113"/>
            <a:ext cx="390525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400" dirty="0" smtClean="0"/>
          </a:p>
          <a:p>
            <a:pPr algn="just">
              <a:spcBef>
                <a:spcPct val="0"/>
              </a:spcBef>
              <a:buFontTx/>
              <a:buNone/>
            </a:pPr>
            <a:r>
              <a:rPr lang="es-CR" altLang="es-CR" sz="2400" dirty="0" smtClean="0"/>
              <a:t>Considere </a:t>
            </a:r>
            <a:r>
              <a:rPr lang="es-CR" altLang="es-CR" sz="2400" dirty="0"/>
              <a:t>que las actividades A, B y D están dentro de la ruta crítica. De las siguientes listas de listas de actividades, ¿cuál es la que tiene el ORDEN CORRECTO de compresión?</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marL="457200" indent="-457200" algn="just">
              <a:spcBef>
                <a:spcPct val="0"/>
              </a:spcBef>
              <a:buFont typeface="+mj-lt"/>
              <a:buAutoNum type="alphaUcPeriod"/>
            </a:pPr>
            <a:r>
              <a:rPr lang="es-CR" altLang="es-CR" sz="2400" dirty="0"/>
              <a:t>C – B – D.</a:t>
            </a:r>
          </a:p>
          <a:p>
            <a:pPr marL="457200" indent="-457200" algn="just">
              <a:spcBef>
                <a:spcPct val="0"/>
              </a:spcBef>
              <a:buFont typeface="+mj-lt"/>
              <a:buAutoNum type="alphaUcPeriod"/>
            </a:pPr>
            <a:r>
              <a:rPr lang="es-CR" altLang="es-CR" sz="2400" dirty="0"/>
              <a:t>B – D – A.</a:t>
            </a:r>
          </a:p>
          <a:p>
            <a:pPr marL="457200" indent="-457200" algn="just">
              <a:spcBef>
                <a:spcPct val="0"/>
              </a:spcBef>
              <a:buFont typeface="+mj-lt"/>
              <a:buAutoNum type="alphaUcPeriod"/>
            </a:pPr>
            <a:r>
              <a:rPr lang="es-CR" altLang="es-CR" sz="2400" dirty="0"/>
              <a:t>A – B – D.</a:t>
            </a:r>
          </a:p>
          <a:p>
            <a:pPr marL="457200" indent="-457200" algn="just">
              <a:spcBef>
                <a:spcPct val="0"/>
              </a:spcBef>
              <a:buFont typeface="+mj-lt"/>
              <a:buAutoNum type="alphaUcPeriod"/>
            </a:pPr>
            <a:r>
              <a:rPr lang="es-CR" altLang="es-CR" sz="2400" dirty="0"/>
              <a:t>C – E – A.</a:t>
            </a:r>
          </a:p>
          <a:p>
            <a:pPr algn="just">
              <a:spcBef>
                <a:spcPct val="0"/>
              </a:spcBef>
              <a:buFontTx/>
              <a:buNone/>
            </a:pPr>
            <a:endParaRPr lang="es-CR" altLang="es-CR" sz="2400" dirty="0"/>
          </a:p>
          <a:p>
            <a:pPr>
              <a:spcBef>
                <a:spcPct val="0"/>
              </a:spcBef>
              <a:buFontTx/>
              <a:buNone/>
            </a:pPr>
            <a:endParaRPr lang="es-CR" altLang="es-CR" sz="2400" dirty="0"/>
          </a:p>
        </p:txBody>
      </p:sp>
      <p:pic>
        <p:nvPicPr>
          <p:cNvPr id="114692" name="Picture 1"/>
          <p:cNvPicPr>
            <a:picLocks noChangeAspect="1" noChangeArrowheads="1"/>
          </p:cNvPicPr>
          <p:nvPr/>
        </p:nvPicPr>
        <p:blipFill>
          <a:blip r:embed="rId3">
            <a:extLst>
              <a:ext uri="{28A0092B-C50C-407E-A947-70E740481C1C}">
                <a14:useLocalDpi xmlns:a14="http://schemas.microsoft.com/office/drawing/2010/main" val="0"/>
              </a:ext>
            </a:extLst>
          </a:blip>
          <a:srcRect l="37416" t="36148" r="23834" b="44296"/>
          <a:stretch>
            <a:fillRect/>
          </a:stretch>
        </p:blipFill>
        <p:spPr bwMode="auto">
          <a:xfrm>
            <a:off x="971600" y="2492896"/>
            <a:ext cx="7561262" cy="214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068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4692"/>
                                        </p:tgtEl>
                                        <p:attrNameLst>
                                          <p:attrName>style.visibility</p:attrName>
                                        </p:attrNameLst>
                                      </p:cBhvr>
                                      <p:to>
                                        <p:strVal val="visible"/>
                                      </p:to>
                                    </p:set>
                                    <p:animEffect transition="in" filter="fade">
                                      <p:cBhvr>
                                        <p:cTn id="14" dur="1000"/>
                                        <p:tgtEl>
                                          <p:spTgt spid="114692"/>
                                        </p:tgtEl>
                                      </p:cBhvr>
                                    </p:animEffect>
                                    <p:anim calcmode="lin" valueType="num">
                                      <p:cBhvr>
                                        <p:cTn id="15" dur="1000" fill="hold"/>
                                        <p:tgtEl>
                                          <p:spTgt spid="114692"/>
                                        </p:tgtEl>
                                        <p:attrNameLst>
                                          <p:attrName>ppt_x</p:attrName>
                                        </p:attrNameLst>
                                      </p:cBhvr>
                                      <p:tavLst>
                                        <p:tav tm="0">
                                          <p:val>
                                            <p:strVal val="#ppt_x"/>
                                          </p:val>
                                        </p:tav>
                                        <p:tav tm="100000">
                                          <p:val>
                                            <p:strVal val="#ppt_x"/>
                                          </p:val>
                                        </p:tav>
                                      </p:tavLst>
                                    </p:anim>
                                    <p:anim calcmode="lin" valueType="num">
                                      <p:cBhvr>
                                        <p:cTn id="16" dur="1000" fill="hold"/>
                                        <p:tgtEl>
                                          <p:spTgt spid="11469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fade">
                                      <p:cBhvr>
                                        <p:cTn id="21" dur="1000"/>
                                        <p:tgtEl>
                                          <p:spTgt spid="5">
                                            <p:txEl>
                                              <p:pRg st="8" end="8"/>
                                            </p:txEl>
                                          </p:spTgt>
                                        </p:tgtEl>
                                      </p:cBhvr>
                                    </p:animEffect>
                                    <p:anim calcmode="lin" valueType="num">
                                      <p:cBhvr>
                                        <p:cTn id="2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fade">
                                      <p:cBhvr>
                                        <p:cTn id="28" dur="1000"/>
                                        <p:tgtEl>
                                          <p:spTgt spid="5">
                                            <p:txEl>
                                              <p:pRg st="9" end="9"/>
                                            </p:txEl>
                                          </p:spTgt>
                                        </p:tgtEl>
                                      </p:cBhvr>
                                    </p:animEffect>
                                    <p:anim calcmode="lin" valueType="num">
                                      <p:cBhvr>
                                        <p:cTn id="29"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1000"/>
                                        <p:tgtEl>
                                          <p:spTgt spid="5">
                                            <p:txEl>
                                              <p:pRg st="10" end="10"/>
                                            </p:txEl>
                                          </p:spTgt>
                                        </p:tgtEl>
                                      </p:cBhvr>
                                    </p:animEffect>
                                    <p:anim calcmode="lin" valueType="num">
                                      <p:cBhvr>
                                        <p:cTn id="36"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1000"/>
                                        <p:tgtEl>
                                          <p:spTgt spid="5">
                                            <p:txEl>
                                              <p:pRg st="11" end="11"/>
                                            </p:txEl>
                                          </p:spTgt>
                                        </p:tgtEl>
                                      </p:cBhvr>
                                    </p:animEffect>
                                    <p:anim calcmode="lin" valueType="num">
                                      <p:cBhvr>
                                        <p:cTn id="43"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0" end="1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ES" altLang="es-CR" sz="2400" b="1"/>
              <a:t>Retroalimentación:</a:t>
            </a:r>
            <a:r>
              <a:rPr lang="es-CR" altLang="es-CR" sz="2400"/>
              <a:t> El orden de compresión es A – B – D (siempre de primero el que es más económico de comprimir y de último el más caro de comprimir). Sólo actividades de la ruta crítica se comprimen.</a:t>
            </a:r>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spcBef>
                <a:spcPct val="0"/>
              </a:spcBef>
              <a:buFontTx/>
              <a:buNone/>
            </a:pPr>
            <a:endParaRPr lang="es-CR" altLang="es-CR" sz="2400"/>
          </a:p>
        </p:txBody>
      </p:sp>
      <p:pic>
        <p:nvPicPr>
          <p:cNvPr id="115716" name="Picture 1"/>
          <p:cNvPicPr>
            <a:picLocks noChangeAspect="1" noChangeArrowheads="1"/>
          </p:cNvPicPr>
          <p:nvPr/>
        </p:nvPicPr>
        <p:blipFill>
          <a:blip r:embed="rId3">
            <a:extLst>
              <a:ext uri="{28A0092B-C50C-407E-A947-70E740481C1C}">
                <a14:useLocalDpi xmlns:a14="http://schemas.microsoft.com/office/drawing/2010/main" val="0"/>
              </a:ext>
            </a:extLst>
          </a:blip>
          <a:srcRect l="36000" t="57675" r="22333" b="21162"/>
          <a:stretch>
            <a:fillRect/>
          </a:stretch>
        </p:blipFill>
        <p:spPr bwMode="auto">
          <a:xfrm>
            <a:off x="258763" y="3284538"/>
            <a:ext cx="8743950" cy="249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487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5716"/>
                                        </p:tgtEl>
                                        <p:attrNameLst>
                                          <p:attrName>style.visibility</p:attrName>
                                        </p:attrNameLst>
                                      </p:cBhvr>
                                      <p:to>
                                        <p:strVal val="visible"/>
                                      </p:to>
                                    </p:set>
                                    <p:animEffect transition="in" filter="fade">
                                      <p:cBhvr>
                                        <p:cTn id="14" dur="1000"/>
                                        <p:tgtEl>
                                          <p:spTgt spid="115716"/>
                                        </p:tgtEl>
                                      </p:cBhvr>
                                    </p:animEffect>
                                    <p:anim calcmode="lin" valueType="num">
                                      <p:cBhvr>
                                        <p:cTn id="15" dur="1000" fill="hold"/>
                                        <p:tgtEl>
                                          <p:spTgt spid="115716"/>
                                        </p:tgtEl>
                                        <p:attrNameLst>
                                          <p:attrName>ppt_x</p:attrName>
                                        </p:attrNameLst>
                                      </p:cBhvr>
                                      <p:tavLst>
                                        <p:tav tm="0">
                                          <p:val>
                                            <p:strVal val="#ppt_x"/>
                                          </p:val>
                                        </p:tav>
                                        <p:tav tm="100000">
                                          <p:val>
                                            <p:strVal val="#ppt_x"/>
                                          </p:val>
                                        </p:tav>
                                      </p:tavLst>
                                    </p:anim>
                                    <p:anim calcmode="lin" valueType="num">
                                      <p:cBhvr>
                                        <p:cTn id="16" dur="1000" fill="hold"/>
                                        <p:tgtEl>
                                          <p:spTgt spid="1157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a:t>Considere el siguiente diagrama de red:</a:t>
            </a:r>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lgn="just">
              <a:spcBef>
                <a:spcPct val="0"/>
              </a:spcBef>
              <a:buFontTx/>
              <a:buNone/>
            </a:pPr>
            <a:endParaRPr lang="es-CR" altLang="es-CR" sz="2400"/>
          </a:p>
          <a:p>
            <a:pPr>
              <a:spcBef>
                <a:spcPct val="0"/>
              </a:spcBef>
              <a:buFontTx/>
              <a:buNone/>
            </a:pPr>
            <a:endParaRPr lang="es-CR" altLang="es-CR" sz="2400"/>
          </a:p>
        </p:txBody>
      </p:sp>
      <p:pic>
        <p:nvPicPr>
          <p:cNvPr id="116740" name="3 Imagen"/>
          <p:cNvPicPr>
            <a:picLocks noChangeAspect="1" noChangeArrowheads="1"/>
          </p:cNvPicPr>
          <p:nvPr/>
        </p:nvPicPr>
        <p:blipFill>
          <a:blip r:embed="rId3">
            <a:extLst>
              <a:ext uri="{28A0092B-C50C-407E-A947-70E740481C1C}">
                <a14:useLocalDpi xmlns:a14="http://schemas.microsoft.com/office/drawing/2010/main" val="0"/>
              </a:ext>
            </a:extLst>
          </a:blip>
          <a:srcRect l="31593" t="32494" r="11028" b="25441"/>
          <a:stretch>
            <a:fillRect/>
          </a:stretch>
        </p:blipFill>
        <p:spPr bwMode="auto">
          <a:xfrm>
            <a:off x="971550" y="2133600"/>
            <a:ext cx="7136507" cy="352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233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6740"/>
                                        </p:tgtEl>
                                        <p:attrNameLst>
                                          <p:attrName>style.visibility</p:attrName>
                                        </p:attrNameLst>
                                      </p:cBhvr>
                                      <p:to>
                                        <p:strVal val="visible"/>
                                      </p:to>
                                    </p:set>
                                    <p:animEffect transition="in" filter="fade">
                                      <p:cBhvr>
                                        <p:cTn id="14" dur="1000"/>
                                        <p:tgtEl>
                                          <p:spTgt spid="116740"/>
                                        </p:tgtEl>
                                      </p:cBhvr>
                                    </p:animEffect>
                                    <p:anim calcmode="lin" valueType="num">
                                      <p:cBhvr>
                                        <p:cTn id="15" dur="1000" fill="hold"/>
                                        <p:tgtEl>
                                          <p:spTgt spid="116740"/>
                                        </p:tgtEl>
                                        <p:attrNameLst>
                                          <p:attrName>ppt_x</p:attrName>
                                        </p:attrNameLst>
                                      </p:cBhvr>
                                      <p:tavLst>
                                        <p:tav tm="0">
                                          <p:val>
                                            <p:strVal val="#ppt_x"/>
                                          </p:val>
                                        </p:tav>
                                        <p:tav tm="100000">
                                          <p:val>
                                            <p:strVal val="#ppt_x"/>
                                          </p:val>
                                        </p:tav>
                                      </p:tavLst>
                                    </p:anim>
                                    <p:anim calcmode="lin" valueType="num">
                                      <p:cBhvr>
                                        <p:cTn id="16" dur="1000" fill="hold"/>
                                        <p:tgtEl>
                                          <p:spTgt spid="1167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Algunas de las siguientes tareas pueden ser comprimidas, pero la compresión implica costos adicionales o extra, como se muestra a continuación. ¿Cuál de las siguientes listas de actividades pueden COMPRIMIRSE y en qué ORDEN</a:t>
            </a:r>
            <a:r>
              <a:rPr lang="es-CR" altLang="es-CR" sz="2400" dirty="0" smtClean="0"/>
              <a:t>?</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marL="457200" indent="-457200" algn="just">
              <a:spcBef>
                <a:spcPct val="0"/>
              </a:spcBef>
              <a:buFont typeface="+mj-lt"/>
              <a:buAutoNum type="alphaUcPeriod"/>
            </a:pPr>
            <a:r>
              <a:rPr lang="es-CR" altLang="es-CR" sz="2400" dirty="0"/>
              <a:t>B – C – A – D.</a:t>
            </a:r>
          </a:p>
          <a:p>
            <a:pPr marL="457200" indent="-457200" algn="just">
              <a:spcBef>
                <a:spcPct val="0"/>
              </a:spcBef>
              <a:buFont typeface="+mj-lt"/>
              <a:buAutoNum type="alphaUcPeriod"/>
            </a:pPr>
            <a:r>
              <a:rPr lang="es-CR" altLang="es-CR" sz="2400" dirty="0"/>
              <a:t>B – D – C.</a:t>
            </a:r>
          </a:p>
          <a:p>
            <a:pPr marL="457200" indent="-457200" algn="just">
              <a:spcBef>
                <a:spcPct val="0"/>
              </a:spcBef>
              <a:buFont typeface="+mj-lt"/>
              <a:buAutoNum type="alphaUcPeriod"/>
            </a:pPr>
            <a:r>
              <a:rPr lang="es-CR" altLang="es-CR" sz="2400" dirty="0"/>
              <a:t>A – C.</a:t>
            </a:r>
          </a:p>
          <a:p>
            <a:pPr marL="457200" indent="-457200" algn="just">
              <a:spcBef>
                <a:spcPct val="0"/>
              </a:spcBef>
              <a:buFont typeface="+mj-lt"/>
              <a:buAutoNum type="alphaUcPeriod"/>
            </a:pPr>
            <a:r>
              <a:rPr lang="es-CR" altLang="es-CR" sz="2400" dirty="0"/>
              <a:t>C – A.</a:t>
            </a:r>
          </a:p>
          <a:p>
            <a:pPr>
              <a:spcBef>
                <a:spcPct val="0"/>
              </a:spcBef>
              <a:buFontTx/>
              <a:buNone/>
            </a:pPr>
            <a:endParaRPr lang="es-CR" altLang="es-CR" sz="2400" dirty="0"/>
          </a:p>
        </p:txBody>
      </p:sp>
      <p:pic>
        <p:nvPicPr>
          <p:cNvPr id="117764" name="Picture 1"/>
          <p:cNvPicPr>
            <a:picLocks noChangeAspect="1" noChangeArrowheads="1"/>
          </p:cNvPicPr>
          <p:nvPr/>
        </p:nvPicPr>
        <p:blipFill>
          <a:blip r:embed="rId3">
            <a:extLst>
              <a:ext uri="{28A0092B-C50C-407E-A947-70E740481C1C}">
                <a14:useLocalDpi xmlns:a14="http://schemas.microsoft.com/office/drawing/2010/main" val="0"/>
              </a:ext>
            </a:extLst>
          </a:blip>
          <a:srcRect l="35916" t="28445" r="22250" b="48889"/>
          <a:stretch>
            <a:fillRect/>
          </a:stretch>
        </p:blipFill>
        <p:spPr bwMode="auto">
          <a:xfrm>
            <a:off x="827584" y="2870940"/>
            <a:ext cx="7448550" cy="227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166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7764"/>
                                        </p:tgtEl>
                                        <p:attrNameLst>
                                          <p:attrName>style.visibility</p:attrName>
                                        </p:attrNameLst>
                                      </p:cBhvr>
                                      <p:to>
                                        <p:strVal val="visible"/>
                                      </p:to>
                                    </p:set>
                                    <p:animEffect transition="in" filter="fade">
                                      <p:cBhvr>
                                        <p:cTn id="14" dur="1000"/>
                                        <p:tgtEl>
                                          <p:spTgt spid="117764"/>
                                        </p:tgtEl>
                                      </p:cBhvr>
                                    </p:animEffect>
                                    <p:anim calcmode="lin" valueType="num">
                                      <p:cBhvr>
                                        <p:cTn id="15" dur="1000" fill="hold"/>
                                        <p:tgtEl>
                                          <p:spTgt spid="117764"/>
                                        </p:tgtEl>
                                        <p:attrNameLst>
                                          <p:attrName>ppt_x</p:attrName>
                                        </p:attrNameLst>
                                      </p:cBhvr>
                                      <p:tavLst>
                                        <p:tav tm="0">
                                          <p:val>
                                            <p:strVal val="#ppt_x"/>
                                          </p:val>
                                        </p:tav>
                                        <p:tav tm="100000">
                                          <p:val>
                                            <p:strVal val="#ppt_x"/>
                                          </p:val>
                                        </p:tav>
                                      </p:tavLst>
                                    </p:anim>
                                    <p:anim calcmode="lin" valueType="num">
                                      <p:cBhvr>
                                        <p:cTn id="16" dur="1000" fill="hold"/>
                                        <p:tgtEl>
                                          <p:spTgt spid="1177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fade">
                                      <p:cBhvr>
                                        <p:cTn id="21" dur="1000"/>
                                        <p:tgtEl>
                                          <p:spTgt spid="5">
                                            <p:txEl>
                                              <p:pRg st="8" end="8"/>
                                            </p:txEl>
                                          </p:spTgt>
                                        </p:tgtEl>
                                      </p:cBhvr>
                                    </p:animEffect>
                                    <p:anim calcmode="lin" valueType="num">
                                      <p:cBhvr>
                                        <p:cTn id="2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fade">
                                      <p:cBhvr>
                                        <p:cTn id="28" dur="1000"/>
                                        <p:tgtEl>
                                          <p:spTgt spid="5">
                                            <p:txEl>
                                              <p:pRg st="9" end="9"/>
                                            </p:txEl>
                                          </p:spTgt>
                                        </p:tgtEl>
                                      </p:cBhvr>
                                    </p:animEffect>
                                    <p:anim calcmode="lin" valueType="num">
                                      <p:cBhvr>
                                        <p:cTn id="29"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1000"/>
                                        <p:tgtEl>
                                          <p:spTgt spid="5">
                                            <p:txEl>
                                              <p:pRg st="10" end="10"/>
                                            </p:txEl>
                                          </p:spTgt>
                                        </p:tgtEl>
                                      </p:cBhvr>
                                    </p:animEffect>
                                    <p:anim calcmode="lin" valueType="num">
                                      <p:cBhvr>
                                        <p:cTn id="36"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iterate type="lt">
                                    <p:tmPct val="0"/>
                                  </p:iterate>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1000"/>
                                        <p:tgtEl>
                                          <p:spTgt spid="5">
                                            <p:txEl>
                                              <p:pRg st="11" end="11"/>
                                            </p:txEl>
                                          </p:spTgt>
                                        </p:tgtEl>
                                      </p:cBhvr>
                                    </p:animEffect>
                                    <p:anim calcmode="lin" valueType="num">
                                      <p:cBhvr>
                                        <p:cTn id="43"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1" end="1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3 Imagen"/>
          <p:cNvPicPr>
            <a:picLocks noChangeAspect="1" noChangeArrowheads="1"/>
          </p:cNvPicPr>
          <p:nvPr/>
        </p:nvPicPr>
        <p:blipFill>
          <a:blip r:embed="rId3">
            <a:extLst>
              <a:ext uri="{28A0092B-C50C-407E-A947-70E740481C1C}">
                <a14:useLocalDpi xmlns:a14="http://schemas.microsoft.com/office/drawing/2010/main" val="0"/>
              </a:ext>
            </a:extLst>
          </a:blip>
          <a:srcRect l="29185" t="31235" r="11028" b="21915"/>
          <a:stretch>
            <a:fillRect/>
          </a:stretch>
        </p:blipFill>
        <p:spPr bwMode="auto">
          <a:xfrm>
            <a:off x="786619" y="3286120"/>
            <a:ext cx="767395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03213" y="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ES" altLang="es-CR" sz="2400" b="1" dirty="0" smtClean="0"/>
          </a:p>
          <a:p>
            <a:pPr algn="just">
              <a:spcBef>
                <a:spcPct val="0"/>
              </a:spcBef>
              <a:buFontTx/>
              <a:buNone/>
            </a:pPr>
            <a:r>
              <a:rPr lang="es-ES" altLang="es-CR" sz="2000" b="1" dirty="0" smtClean="0"/>
              <a:t>Retroalimentación</a:t>
            </a:r>
            <a:r>
              <a:rPr lang="es-ES" altLang="es-CR" sz="2000" b="1" dirty="0"/>
              <a:t>:</a:t>
            </a:r>
            <a:r>
              <a:rPr lang="es-CR" altLang="es-CR" sz="2000" dirty="0"/>
              <a:t> Diagramando y calculando las holguras del diagrama de red dado, se tiene la siguiente ruta crítica A – C, por lo cual, esas son las únicas actividades susceptibles de ser comprimidas. Dado que las opciones del problema brindan el costo de compresión adicional o extra por día ahorrado, lo único que resta por hacer es ordenar las actividades desde la más económica de comprimirse hasta la más cara de comprimirse. En este sentido, el orden de compresión sería C – A.</a:t>
            </a:r>
          </a:p>
          <a:p>
            <a:pPr algn="just">
              <a:spcBef>
                <a:spcPct val="0"/>
              </a:spcBef>
              <a:buFontTx/>
              <a:buNone/>
            </a:pPr>
            <a:endParaRPr lang="es-CR" altLang="es-CR" sz="2000" dirty="0"/>
          </a:p>
          <a:p>
            <a:pPr algn="just">
              <a:spcBef>
                <a:spcPct val="0"/>
              </a:spcBef>
              <a:buFontTx/>
              <a:buNone/>
            </a:pPr>
            <a:endParaRPr lang="es-CR" altLang="es-CR" sz="20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72600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8788"/>
                                        </p:tgtEl>
                                        <p:attrNameLst>
                                          <p:attrName>style.visibility</p:attrName>
                                        </p:attrNameLst>
                                      </p:cBhvr>
                                      <p:to>
                                        <p:strVal val="visible"/>
                                      </p:to>
                                    </p:set>
                                    <p:animEffect transition="in" filter="fade">
                                      <p:cBhvr>
                                        <p:cTn id="14" dur="1000"/>
                                        <p:tgtEl>
                                          <p:spTgt spid="118788"/>
                                        </p:tgtEl>
                                      </p:cBhvr>
                                    </p:animEffect>
                                    <p:anim calcmode="lin" valueType="num">
                                      <p:cBhvr>
                                        <p:cTn id="15" dur="1000" fill="hold"/>
                                        <p:tgtEl>
                                          <p:spTgt spid="118788"/>
                                        </p:tgtEl>
                                        <p:attrNameLst>
                                          <p:attrName>ppt_x</p:attrName>
                                        </p:attrNameLst>
                                      </p:cBhvr>
                                      <p:tavLst>
                                        <p:tav tm="0">
                                          <p:val>
                                            <p:strVal val="#ppt_x"/>
                                          </p:val>
                                        </p:tav>
                                        <p:tav tm="100000">
                                          <p:val>
                                            <p:strVal val="#ppt_x"/>
                                          </p:val>
                                        </p:tav>
                                      </p:tavLst>
                                    </p:anim>
                                    <p:anim calcmode="lin" valueType="num">
                                      <p:cBhvr>
                                        <p:cTn id="16" dur="1000" fill="hold"/>
                                        <p:tgtEl>
                                          <p:spTgt spid="1187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0466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Usted está dirigiendo un proyecto con un PV de $60.000, un EV de $70.000 y un AC de $100.000. ¿Cuál es la variación del cronograma para el proyecto?</a:t>
            </a:r>
          </a:p>
          <a:p>
            <a:pPr marL="457200" indent="-457200" algn="just">
              <a:spcBef>
                <a:spcPct val="0"/>
              </a:spcBef>
              <a:buFont typeface="+mj-lt"/>
              <a:buAutoNum type="alphaUcPeriod"/>
            </a:pPr>
            <a:r>
              <a:rPr lang="es-CR" altLang="es-CR" sz="2400" dirty="0" smtClean="0"/>
              <a:t>-$</a:t>
            </a:r>
            <a:r>
              <a:rPr lang="es-CR" altLang="es-CR" sz="2400" dirty="0"/>
              <a:t>10.000.</a:t>
            </a:r>
          </a:p>
          <a:p>
            <a:pPr marL="457200" indent="-457200" algn="just">
              <a:spcBef>
                <a:spcPct val="0"/>
              </a:spcBef>
              <a:buFont typeface="+mj-lt"/>
              <a:buAutoNum type="alphaUcPeriod"/>
            </a:pPr>
            <a:r>
              <a:rPr lang="es-CR" altLang="es-CR" sz="2400" dirty="0" smtClean="0"/>
              <a:t>$</a:t>
            </a:r>
            <a:r>
              <a:rPr lang="es-CR" altLang="es-CR" sz="2400" dirty="0"/>
              <a:t>10.000.</a:t>
            </a:r>
          </a:p>
          <a:p>
            <a:pPr marL="457200" indent="-457200" algn="just">
              <a:spcBef>
                <a:spcPct val="0"/>
              </a:spcBef>
              <a:buFont typeface="+mj-lt"/>
              <a:buAutoNum type="alphaUcPeriod"/>
            </a:pPr>
            <a:r>
              <a:rPr lang="es-CR" altLang="es-CR" sz="2400" dirty="0" smtClean="0"/>
              <a:t>$</a:t>
            </a:r>
            <a:r>
              <a:rPr lang="es-CR" altLang="es-CR" sz="2400" dirty="0"/>
              <a:t>30.000.</a:t>
            </a:r>
          </a:p>
          <a:p>
            <a:pPr marL="457200" indent="-457200" algn="just">
              <a:spcBef>
                <a:spcPct val="0"/>
              </a:spcBef>
              <a:buFont typeface="+mj-lt"/>
              <a:buAutoNum type="alphaUcPeriod"/>
            </a:pPr>
            <a:r>
              <a:rPr lang="es-CR" altLang="es-CR" sz="2400" dirty="0" smtClean="0"/>
              <a:t>-$</a:t>
            </a:r>
            <a:r>
              <a:rPr lang="es-CR" altLang="es-CR" sz="2400" dirty="0"/>
              <a:t>30.000</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a:t>
            </a:r>
            <a:r>
              <a:rPr lang="es-CR" altLang="es-CR" sz="2400" dirty="0"/>
              <a:t> SV = EV – PV= $70.000 – $60.000 = $10.000, es decir, el avance está por encima de lo programado. La información sobre el AC está sobrando.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115137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Usted está dirigiendo un proyecto con un PV de $450.000 y un EV de $50.000. ¿Cuál es la variación del cronograma para el proyecto?</a:t>
            </a:r>
          </a:p>
          <a:p>
            <a:pPr marL="457200" indent="-457200" algn="just">
              <a:spcBef>
                <a:spcPct val="0"/>
              </a:spcBef>
              <a:buFont typeface="+mj-lt"/>
              <a:buAutoNum type="alphaUcPeriod"/>
            </a:pPr>
            <a:r>
              <a:rPr lang="es-CR" altLang="es-CR" sz="2400" dirty="0" smtClean="0"/>
              <a:t>-$</a:t>
            </a:r>
            <a:r>
              <a:rPr lang="es-CR" altLang="es-CR" sz="2400" dirty="0"/>
              <a:t>400.000.</a:t>
            </a:r>
          </a:p>
          <a:p>
            <a:pPr marL="457200" indent="-457200" algn="just">
              <a:spcBef>
                <a:spcPct val="0"/>
              </a:spcBef>
              <a:buFont typeface="+mj-lt"/>
              <a:buAutoNum type="alphaUcPeriod"/>
            </a:pPr>
            <a:r>
              <a:rPr lang="es-CR" altLang="es-CR" sz="2400" dirty="0" smtClean="0"/>
              <a:t>$400.000</a:t>
            </a:r>
            <a:r>
              <a:rPr lang="es-CR" altLang="es-CR" sz="2400" dirty="0"/>
              <a:t>.</a:t>
            </a:r>
          </a:p>
          <a:p>
            <a:pPr marL="457200" indent="-457200" algn="just">
              <a:spcBef>
                <a:spcPct val="0"/>
              </a:spcBef>
              <a:buFont typeface="+mj-lt"/>
              <a:buAutoNum type="alphaUcPeriod"/>
            </a:pPr>
            <a:r>
              <a:rPr lang="es-CR" altLang="es-CR" sz="2400" dirty="0" smtClean="0"/>
              <a:t>$</a:t>
            </a:r>
            <a:r>
              <a:rPr lang="es-CR" altLang="es-CR" sz="2400" dirty="0"/>
              <a:t>500.000.</a:t>
            </a:r>
          </a:p>
          <a:p>
            <a:pPr marL="457200" indent="-457200" algn="just">
              <a:spcBef>
                <a:spcPct val="0"/>
              </a:spcBef>
              <a:buFont typeface="+mj-lt"/>
              <a:buAutoNum type="alphaUcPeriod"/>
            </a:pPr>
            <a:r>
              <a:rPr lang="es-CR" altLang="es-CR" sz="2400" dirty="0" smtClean="0"/>
              <a:t>-$</a:t>
            </a:r>
            <a:r>
              <a:rPr lang="es-CR" altLang="es-CR" sz="2400" dirty="0"/>
              <a:t>500.000</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a:t>
            </a:r>
            <a:r>
              <a:rPr lang="es-CR" altLang="es-CR" sz="2400" dirty="0"/>
              <a:t> SV = EV – PV= $50.000 – $400.000 = – $400.000, es decir, el avance está por debajo de lo programado. </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144765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64173" y="45432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En un contrato de proyecto, la actividad A tiene una duración de 3 días y comienza en la mañana del jueves 10. La actividad sucesora, B, tiene relación con A de un Fin-Inicio (FS). La relación Fin-Inicio tiene 4 días de retraso y la actividad B tiene una duración de 5 días. Si los sábados y los domingos son días no laborales, ¿cuál de las siguientes afirmaciones es verdadera</a:t>
            </a:r>
            <a:r>
              <a:rPr lang="es-CR" altLang="es-CR" sz="2400" dirty="0" smtClean="0"/>
              <a:t>?</a:t>
            </a:r>
          </a:p>
          <a:p>
            <a:pPr marL="457200" indent="-457200" algn="just">
              <a:spcBef>
                <a:spcPct val="0"/>
              </a:spcBef>
              <a:buFont typeface="+mj-lt"/>
              <a:buAutoNum type="alphaUcPeriod"/>
            </a:pPr>
            <a:r>
              <a:rPr lang="es-CR" altLang="es-CR" sz="2400" dirty="0" smtClean="0"/>
              <a:t>Total </a:t>
            </a:r>
            <a:r>
              <a:rPr lang="es-CR" altLang="es-CR" sz="2400" dirty="0"/>
              <a:t>de días transcurridos (completando ambas actividades) es igual a 11 días.</a:t>
            </a:r>
          </a:p>
          <a:p>
            <a:pPr marL="457200" indent="-457200" algn="just">
              <a:spcBef>
                <a:spcPct val="0"/>
              </a:spcBef>
              <a:buFont typeface="+mj-lt"/>
              <a:buAutoNum type="alphaUcPeriod"/>
            </a:pPr>
            <a:r>
              <a:rPr lang="es-CR" altLang="es-CR" sz="2400" dirty="0"/>
              <a:t>La actividad B se completará al final del viernes 25.</a:t>
            </a:r>
          </a:p>
          <a:p>
            <a:pPr marL="457200" indent="-457200" algn="just">
              <a:spcBef>
                <a:spcPct val="0"/>
              </a:spcBef>
              <a:buFont typeface="+mj-lt"/>
              <a:buAutoNum type="alphaUcPeriod"/>
            </a:pPr>
            <a:r>
              <a:rPr lang="es-CR" altLang="es-CR" sz="2400" dirty="0"/>
              <a:t>La actividad B se completará al final del lunes 21.</a:t>
            </a:r>
          </a:p>
          <a:p>
            <a:pPr marL="457200" indent="-457200" algn="just">
              <a:spcBef>
                <a:spcPct val="0"/>
              </a:spcBef>
              <a:buFont typeface="+mj-lt"/>
              <a:buAutoNum type="alphaUcPeriod"/>
            </a:pPr>
            <a:r>
              <a:rPr lang="es-CR" altLang="es-CR" sz="2400" dirty="0"/>
              <a:t>La actividad B se completará al final del martes 22.</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4072246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mph" presetSubtype="0" nodeType="clickEffect">
                                  <p:stCondLst>
                                    <p:cond delay="0"/>
                                  </p:stCondLst>
                                  <p:iterate type="lt">
                                    <p:tmAbs val="25"/>
                                  </p:iterate>
                                  <p:childTnLst>
                                    <p:set>
                                      <p:cBhvr override="childStyle">
                                        <p:cTn id="41"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b="1" dirty="0"/>
              <a:t>Retroalimentación:</a:t>
            </a:r>
            <a:r>
              <a:rPr lang="es-CR" altLang="es-CR" sz="2400" dirty="0"/>
              <a:t> La actividad B se completará al final del viernes 25.</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pic>
        <p:nvPicPr>
          <p:cNvPr id="122884" name="Picture 1"/>
          <p:cNvPicPr>
            <a:picLocks noChangeAspect="1" noChangeArrowheads="1"/>
          </p:cNvPicPr>
          <p:nvPr/>
        </p:nvPicPr>
        <p:blipFill>
          <a:blip r:embed="rId3">
            <a:extLst>
              <a:ext uri="{28A0092B-C50C-407E-A947-70E740481C1C}">
                <a14:useLocalDpi xmlns:a14="http://schemas.microsoft.com/office/drawing/2010/main" val="0"/>
              </a:ext>
            </a:extLst>
          </a:blip>
          <a:srcRect l="37416" t="24445" r="23834" b="53186"/>
          <a:stretch>
            <a:fillRect/>
          </a:stretch>
        </p:blipFill>
        <p:spPr bwMode="auto">
          <a:xfrm>
            <a:off x="327025" y="2574925"/>
            <a:ext cx="8501063" cy="276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079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2884"/>
                                        </p:tgtEl>
                                        <p:attrNameLst>
                                          <p:attrName>style.visibility</p:attrName>
                                        </p:attrNameLst>
                                      </p:cBhvr>
                                      <p:to>
                                        <p:strVal val="visible"/>
                                      </p:to>
                                    </p:set>
                                    <p:animEffect transition="in" filter="fade">
                                      <p:cBhvr>
                                        <p:cTn id="14" dur="1000"/>
                                        <p:tgtEl>
                                          <p:spTgt spid="122884"/>
                                        </p:tgtEl>
                                      </p:cBhvr>
                                    </p:animEffect>
                                    <p:anim calcmode="lin" valueType="num">
                                      <p:cBhvr>
                                        <p:cTn id="15" dur="1000" fill="hold"/>
                                        <p:tgtEl>
                                          <p:spTgt spid="122884"/>
                                        </p:tgtEl>
                                        <p:attrNameLst>
                                          <p:attrName>ppt_x</p:attrName>
                                        </p:attrNameLst>
                                      </p:cBhvr>
                                      <p:tavLst>
                                        <p:tav tm="0">
                                          <p:val>
                                            <p:strVal val="#ppt_x"/>
                                          </p:val>
                                        </p:tav>
                                        <p:tav tm="100000">
                                          <p:val>
                                            <p:strVal val="#ppt_x"/>
                                          </p:val>
                                        </p:tav>
                                      </p:tavLst>
                                    </p:anim>
                                    <p:anim calcmode="lin" valueType="num">
                                      <p:cBhvr>
                                        <p:cTn id="16" dur="1000" fill="hold"/>
                                        <p:tgtEl>
                                          <p:spTgt spid="1228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ES" altLang="es-CR" sz="2400" dirty="0" smtClean="0"/>
          </a:p>
          <a:p>
            <a:pPr algn="just">
              <a:spcBef>
                <a:spcPct val="0"/>
              </a:spcBef>
              <a:buFontTx/>
              <a:buNone/>
            </a:pPr>
            <a:endParaRPr lang="es-ES" altLang="es-CR" sz="2400" dirty="0"/>
          </a:p>
          <a:p>
            <a:pPr algn="just">
              <a:spcBef>
                <a:spcPct val="0"/>
              </a:spcBef>
              <a:buFontTx/>
              <a:buNone/>
            </a:pPr>
            <a:r>
              <a:rPr lang="es-ES" altLang="es-CR" sz="2400" dirty="0" smtClean="0"/>
              <a:t>La </a:t>
            </a:r>
            <a:r>
              <a:rPr lang="es-ES" altLang="es-CR" sz="2400" dirty="0"/>
              <a:t>estimación optimista del cronograma para un determinado proyecto es de 22 días, la estimación pesimista del cronograma es de 40 días y la estimación más probable del cronograma es de 35 días. ¿Cuál es la DESVIACIÓN ESTÁNDAR del cronograma del proyecto utilizando una distribución triangular? </a:t>
            </a:r>
            <a:endParaRPr lang="es-CR" altLang="es-CR" sz="2400" dirty="0"/>
          </a:p>
          <a:p>
            <a:pPr marL="457200" indent="-457200" algn="just">
              <a:spcBef>
                <a:spcPct val="0"/>
              </a:spcBef>
              <a:buFont typeface="+mj-lt"/>
              <a:buAutoNum type="alphaUcPeriod"/>
            </a:pPr>
            <a:r>
              <a:rPr lang="es-ES" altLang="es-CR" sz="2400" dirty="0"/>
              <a:t>3 días.</a:t>
            </a:r>
            <a:endParaRPr lang="es-CR" altLang="es-CR" sz="2400" dirty="0"/>
          </a:p>
          <a:p>
            <a:pPr marL="457200" indent="-457200" algn="just">
              <a:spcBef>
                <a:spcPct val="0"/>
              </a:spcBef>
              <a:buFont typeface="+mj-lt"/>
              <a:buAutoNum type="alphaUcPeriod"/>
            </a:pPr>
            <a:r>
              <a:rPr lang="es-ES" altLang="es-CR" sz="2400" dirty="0"/>
              <a:t>5 días.</a:t>
            </a:r>
            <a:endParaRPr lang="es-CR" altLang="es-CR" sz="2400" dirty="0"/>
          </a:p>
          <a:p>
            <a:pPr marL="457200" indent="-457200" algn="just">
              <a:spcBef>
                <a:spcPct val="0"/>
              </a:spcBef>
              <a:buFont typeface="+mj-lt"/>
              <a:buAutoNum type="alphaUcPeriod"/>
            </a:pPr>
            <a:r>
              <a:rPr lang="es-ES" altLang="es-CR" sz="2400" dirty="0"/>
              <a:t>4 días.</a:t>
            </a:r>
            <a:endParaRPr lang="es-CR" altLang="es-CR" sz="2400" dirty="0"/>
          </a:p>
          <a:p>
            <a:pPr marL="457200" indent="-457200" algn="just">
              <a:spcBef>
                <a:spcPct val="0"/>
              </a:spcBef>
              <a:buFont typeface="+mj-lt"/>
              <a:buAutoNum type="alphaUcPeriod"/>
            </a:pPr>
            <a:r>
              <a:rPr lang="es-ES" altLang="es-CR" sz="2400" dirty="0"/>
              <a:t>2 días.</a:t>
            </a:r>
            <a:endParaRPr lang="es-CR" altLang="es-CR" sz="2400" dirty="0"/>
          </a:p>
          <a:p>
            <a:pPr algn="just">
              <a:spcBef>
                <a:spcPct val="0"/>
              </a:spcBef>
              <a:buFontTx/>
              <a:buNone/>
            </a:pPr>
            <a:r>
              <a:rPr lang="es-ES" altLang="es-CR" sz="2400" b="1" dirty="0"/>
              <a:t>Retroalimentación:</a:t>
            </a:r>
            <a:r>
              <a:rPr lang="es-ES" altLang="es-CR" sz="2400" dirty="0"/>
              <a:t> RAÍZ </a:t>
            </a:r>
            <a:r>
              <a:rPr lang="es-CR" altLang="es-CR" sz="2400" dirty="0"/>
              <a:t>[(Optimista</a:t>
            </a:r>
            <a:r>
              <a:rPr lang="es-CR" altLang="es-CR" sz="2400" baseline="30000" dirty="0"/>
              <a:t>2</a:t>
            </a:r>
            <a:r>
              <a:rPr lang="es-CR" altLang="es-CR" sz="2400" dirty="0"/>
              <a:t> + Más Probable</a:t>
            </a:r>
            <a:r>
              <a:rPr lang="es-CR" altLang="es-CR" sz="2400" baseline="30000" dirty="0"/>
              <a:t>2</a:t>
            </a:r>
            <a:r>
              <a:rPr lang="es-CR" altLang="es-CR" sz="2400" dirty="0"/>
              <a:t> +  Pesimista</a:t>
            </a:r>
            <a:r>
              <a:rPr lang="es-CR" altLang="es-CR" sz="2400" baseline="30000" dirty="0"/>
              <a:t>2</a:t>
            </a:r>
            <a:r>
              <a:rPr lang="es-CR" altLang="es-CR" sz="2400" dirty="0"/>
              <a:t> – Optimista x Pesimista – Pesimista x Más Probable – Optimista x Más Probable)] / 18 =  RAIZ [22</a:t>
            </a:r>
            <a:r>
              <a:rPr lang="es-CR" altLang="es-CR" sz="2400" baseline="30000" dirty="0"/>
              <a:t>2</a:t>
            </a:r>
            <a:r>
              <a:rPr lang="es-CR" altLang="es-CR" sz="2400" dirty="0"/>
              <a:t> + 35</a:t>
            </a:r>
            <a:r>
              <a:rPr lang="es-CR" altLang="es-CR" sz="2400" baseline="30000" dirty="0"/>
              <a:t>2</a:t>
            </a:r>
            <a:r>
              <a:rPr lang="es-CR" altLang="es-CR" sz="2400" dirty="0"/>
              <a:t> + 40</a:t>
            </a:r>
            <a:r>
              <a:rPr lang="es-CR" altLang="es-CR" sz="2400" baseline="30000" dirty="0"/>
              <a:t>2</a:t>
            </a:r>
            <a:r>
              <a:rPr lang="es-CR" altLang="es-CR" sz="2400" dirty="0"/>
              <a:t> – 22 x 40 – 40 x 35 – 22 x 35)] / 18 = RAÍZ 14,38 = 3,79.</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86569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1000"/>
                                        <p:tgtEl>
                                          <p:spTgt spid="5">
                                            <p:txEl>
                                              <p:pRg st="7" end="7"/>
                                            </p:txEl>
                                          </p:spTgt>
                                        </p:tgtEl>
                                      </p:cBhvr>
                                    </p:animEffect>
                                    <p:anim calcmode="lin" valueType="num">
                                      <p:cBhvr>
                                        <p:cTn id="4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79388" y="1681163"/>
            <a:ext cx="8640762" cy="4525962"/>
          </a:xfrm>
        </p:spPr>
        <p:txBody>
          <a:bodyPr>
            <a:normAutofit/>
          </a:bodyPr>
          <a:lstStyle/>
          <a:p>
            <a:pPr marL="0" indent="0" algn="just">
              <a:lnSpc>
                <a:spcPct val="80000"/>
              </a:lnSpc>
              <a:buFont typeface="Arial" charset="0"/>
              <a:buNone/>
              <a:defRPr/>
            </a:pPr>
            <a:endParaRPr lang="es-CR" sz="2400" dirty="0"/>
          </a:p>
          <a:p>
            <a:pPr marL="0" indent="0" algn="just">
              <a:lnSpc>
                <a:spcPct val="80000"/>
              </a:lnSpc>
              <a:buFont typeface="Arial" charset="0"/>
              <a:buNone/>
              <a:defRPr/>
            </a:pPr>
            <a:r>
              <a:rPr lang="es-ES" sz="2400" dirty="0"/>
              <a:t>También denominado Actividad en el Nodo (</a:t>
            </a:r>
            <a:r>
              <a:rPr lang="es-ES" sz="2400" dirty="0" err="1"/>
              <a:t>Activity</a:t>
            </a:r>
            <a:r>
              <a:rPr lang="es-ES" sz="2400" dirty="0"/>
              <a:t> </a:t>
            </a:r>
            <a:r>
              <a:rPr lang="es-ES" sz="2400" dirty="0" err="1"/>
              <a:t>On</a:t>
            </a:r>
            <a:r>
              <a:rPr lang="es-ES" sz="2400" dirty="0"/>
              <a:t> </a:t>
            </a:r>
            <a:r>
              <a:rPr lang="es-ES" sz="2400" dirty="0" err="1"/>
              <a:t>Node</a:t>
            </a:r>
            <a:r>
              <a:rPr lang="es-ES" sz="2400" dirty="0"/>
              <a:t>, AON</a:t>
            </a:r>
            <a:r>
              <a:rPr lang="es-ES" sz="2400" dirty="0" smtClean="0"/>
              <a:t>). Crea </a:t>
            </a:r>
            <a:r>
              <a:rPr lang="es-ES" sz="2400" dirty="0"/>
              <a:t>un diagrama de red del cronograma del proyecto que utiliza casillas o rectángulos, denominados nodos, para representar actividades, que se conectan con flechas que muestran las dependencias</a:t>
            </a:r>
            <a:r>
              <a:rPr lang="es-ES" sz="2400" dirty="0" smtClean="0"/>
              <a:t>.</a:t>
            </a:r>
            <a:endParaRPr lang="es-ES" sz="2400" dirty="0"/>
          </a:p>
          <a:p>
            <a:pPr marL="0" indent="0" algn="just">
              <a:lnSpc>
                <a:spcPct val="80000"/>
              </a:lnSpc>
              <a:buFont typeface="Arial" charset="0"/>
              <a:buNone/>
              <a:defRPr/>
            </a:pPr>
            <a:r>
              <a:rPr lang="es-ES" sz="2400" dirty="0"/>
              <a:t>Utilizado por la mayoría de los paquetes de software de gestión de proyectos.</a:t>
            </a:r>
          </a:p>
          <a:p>
            <a:pPr algn="just">
              <a:buFont typeface="Wingdings" pitchFamily="2" charset="2"/>
              <a:buChar char="q"/>
              <a:defRPr/>
            </a:pPr>
            <a:endParaRPr lang="es-CR"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9219" name="Title 1"/>
          <p:cNvSpPr txBox="1">
            <a:spLocks/>
          </p:cNvSpPr>
          <p:nvPr/>
        </p:nvSpPr>
        <p:spPr bwMode="auto">
          <a:xfrm>
            <a:off x="179388" y="476250"/>
            <a:ext cx="680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endParaRPr lang="en-US" altLang="es-CR" sz="2400" b="1">
              <a:latin typeface="Calibri" pitchFamily="34" charset="0"/>
            </a:endParaRPr>
          </a:p>
          <a:p>
            <a:pPr eaLnBrk="1" hangingPunct="1"/>
            <a:r>
              <a:rPr lang="en-US" altLang="es-CR" sz="2400" b="1">
                <a:latin typeface="Calibri" pitchFamily="34" charset="0"/>
              </a:rPr>
              <a:t>Método de Diagramación por Precedencia (PDM)</a:t>
            </a:r>
          </a:p>
        </p:txBody>
      </p:sp>
      <p:pic>
        <p:nvPicPr>
          <p:cNvPr id="9220" name="3 Imagen" descr="cp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365625"/>
            <a:ext cx="82248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383381"/>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buNone/>
            </a:pPr>
            <a:endParaRPr lang="es-CR" sz="2400" dirty="0" smtClean="0"/>
          </a:p>
          <a:p>
            <a:pPr lvl="0" algn="just">
              <a:buNone/>
            </a:pPr>
            <a:r>
              <a:rPr lang="es-CR" sz="2000" dirty="0" smtClean="0"/>
              <a:t>Utilizando </a:t>
            </a:r>
            <a:r>
              <a:rPr lang="es-CR" sz="2000" dirty="0"/>
              <a:t>la tabla y diagrama que se muestran a continuación, si la actividad D </a:t>
            </a:r>
            <a:r>
              <a:rPr lang="es-CR" sz="2000" dirty="0" smtClean="0"/>
              <a:t>tenía una </a:t>
            </a:r>
            <a:r>
              <a:rPr lang="es-CR" sz="2000" dirty="0"/>
              <a:t>duración de 5 semanas pero se reduce a 1, ¿cuál es el impacto en la DURACIÓN del proyecto? </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pic>
        <p:nvPicPr>
          <p:cNvPr id="124932" name="Picture 1"/>
          <p:cNvPicPr>
            <a:picLocks noChangeAspect="1" noChangeArrowheads="1"/>
          </p:cNvPicPr>
          <p:nvPr/>
        </p:nvPicPr>
        <p:blipFill>
          <a:blip r:embed="rId3">
            <a:extLst>
              <a:ext uri="{28A0092B-C50C-407E-A947-70E740481C1C}">
                <a14:useLocalDpi xmlns:a14="http://schemas.microsoft.com/office/drawing/2010/main" val="0"/>
              </a:ext>
            </a:extLst>
          </a:blip>
          <a:srcRect l="44501" t="20296" r="30916" b="65334"/>
          <a:stretch>
            <a:fillRect/>
          </a:stretch>
        </p:blipFill>
        <p:spPr bwMode="auto">
          <a:xfrm>
            <a:off x="3275856" y="2454672"/>
            <a:ext cx="5535513" cy="1819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3" name="5 Imagen"/>
          <p:cNvPicPr>
            <a:picLocks noChangeAspect="1" noChangeArrowheads="1"/>
          </p:cNvPicPr>
          <p:nvPr/>
        </p:nvPicPr>
        <p:blipFill>
          <a:blip r:embed="rId4">
            <a:extLst>
              <a:ext uri="{28A0092B-C50C-407E-A947-70E740481C1C}">
                <a14:useLocalDpi xmlns:a14="http://schemas.microsoft.com/office/drawing/2010/main" val="0"/>
              </a:ext>
            </a:extLst>
          </a:blip>
          <a:srcRect l="20049" t="24078" r="23964" b="46143"/>
          <a:stretch>
            <a:fillRect/>
          </a:stretch>
        </p:blipFill>
        <p:spPr bwMode="auto">
          <a:xfrm>
            <a:off x="452983" y="4365104"/>
            <a:ext cx="5590629" cy="200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6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4932"/>
                                        </p:tgtEl>
                                        <p:attrNameLst>
                                          <p:attrName>style.visibility</p:attrName>
                                        </p:attrNameLst>
                                      </p:cBhvr>
                                      <p:to>
                                        <p:strVal val="visible"/>
                                      </p:to>
                                    </p:set>
                                    <p:animEffect transition="in" filter="fade">
                                      <p:cBhvr>
                                        <p:cTn id="14" dur="1000"/>
                                        <p:tgtEl>
                                          <p:spTgt spid="124932"/>
                                        </p:tgtEl>
                                      </p:cBhvr>
                                    </p:animEffect>
                                    <p:anim calcmode="lin" valueType="num">
                                      <p:cBhvr>
                                        <p:cTn id="15" dur="1000" fill="hold"/>
                                        <p:tgtEl>
                                          <p:spTgt spid="124932"/>
                                        </p:tgtEl>
                                        <p:attrNameLst>
                                          <p:attrName>ppt_x</p:attrName>
                                        </p:attrNameLst>
                                      </p:cBhvr>
                                      <p:tavLst>
                                        <p:tav tm="0">
                                          <p:val>
                                            <p:strVal val="#ppt_x"/>
                                          </p:val>
                                        </p:tav>
                                        <p:tav tm="100000">
                                          <p:val>
                                            <p:strVal val="#ppt_x"/>
                                          </p:val>
                                        </p:tav>
                                      </p:tavLst>
                                    </p:anim>
                                    <p:anim calcmode="lin" valueType="num">
                                      <p:cBhvr>
                                        <p:cTn id="16" dur="1000" fill="hold"/>
                                        <p:tgtEl>
                                          <p:spTgt spid="1249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4933"/>
                                        </p:tgtEl>
                                        <p:attrNameLst>
                                          <p:attrName>style.visibility</p:attrName>
                                        </p:attrNameLst>
                                      </p:cBhvr>
                                      <p:to>
                                        <p:strVal val="visible"/>
                                      </p:to>
                                    </p:set>
                                    <p:animEffect transition="in" filter="fade">
                                      <p:cBhvr>
                                        <p:cTn id="21" dur="1000"/>
                                        <p:tgtEl>
                                          <p:spTgt spid="124933"/>
                                        </p:tgtEl>
                                      </p:cBhvr>
                                    </p:animEffect>
                                    <p:anim calcmode="lin" valueType="num">
                                      <p:cBhvr>
                                        <p:cTn id="22" dur="1000" fill="hold"/>
                                        <p:tgtEl>
                                          <p:spTgt spid="124933"/>
                                        </p:tgtEl>
                                        <p:attrNameLst>
                                          <p:attrName>ppt_x</p:attrName>
                                        </p:attrNameLst>
                                      </p:cBhvr>
                                      <p:tavLst>
                                        <p:tav tm="0">
                                          <p:val>
                                            <p:strVal val="#ppt_x"/>
                                          </p:val>
                                        </p:tav>
                                        <p:tav tm="100000">
                                          <p:val>
                                            <p:strVal val="#ppt_x"/>
                                          </p:val>
                                        </p:tav>
                                      </p:tavLst>
                                    </p:anim>
                                    <p:anim calcmode="lin" valueType="num">
                                      <p:cBhvr>
                                        <p:cTn id="23" dur="1000" fill="hold"/>
                                        <p:tgtEl>
                                          <p:spTgt spid="1249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457200" algn="just">
              <a:spcBef>
                <a:spcPct val="0"/>
              </a:spcBef>
              <a:buFont typeface="+mj-lt"/>
              <a:buAutoNum type="alphaUcPeriod"/>
            </a:pPr>
            <a:r>
              <a:rPr lang="es-CR" altLang="es-CR" sz="2000" dirty="0"/>
              <a:t>La duración se reduce en una semana.</a:t>
            </a:r>
          </a:p>
          <a:p>
            <a:pPr marL="457200" indent="-457200" algn="just">
              <a:spcBef>
                <a:spcPct val="0"/>
              </a:spcBef>
              <a:buFont typeface="+mj-lt"/>
              <a:buAutoNum type="alphaUcPeriod"/>
            </a:pPr>
            <a:r>
              <a:rPr lang="es-CR" altLang="es-CR" sz="2000" dirty="0"/>
              <a:t>La duración se reduce en tres semanas.</a:t>
            </a:r>
          </a:p>
          <a:p>
            <a:pPr marL="457200" indent="-457200" algn="just">
              <a:spcBef>
                <a:spcPct val="0"/>
              </a:spcBef>
              <a:buFont typeface="+mj-lt"/>
              <a:buAutoNum type="alphaUcPeriod"/>
            </a:pPr>
            <a:r>
              <a:rPr lang="es-CR" altLang="es-CR" sz="2000" dirty="0"/>
              <a:t>La duración se reduce en cuatro semanas.</a:t>
            </a:r>
          </a:p>
          <a:p>
            <a:pPr marL="457200" indent="-457200" algn="just">
              <a:spcBef>
                <a:spcPct val="0"/>
              </a:spcBef>
              <a:buFont typeface="+mj-lt"/>
              <a:buAutoNum type="alphaUcPeriod"/>
            </a:pPr>
            <a:r>
              <a:rPr lang="es-CR" altLang="es-CR" sz="2000" dirty="0"/>
              <a:t>No hay cambios en la duración del proyecto.</a:t>
            </a:r>
          </a:p>
          <a:p>
            <a:pPr algn="just">
              <a:spcBef>
                <a:spcPct val="0"/>
              </a:spcBef>
              <a:buFontTx/>
              <a:buNone/>
            </a:pPr>
            <a:r>
              <a:rPr lang="es-ES" altLang="es-CR" sz="2000" b="1" dirty="0"/>
              <a:t>Retroalimentación: </a:t>
            </a:r>
            <a:r>
              <a:rPr lang="es-CR" altLang="es-CR" sz="2000" dirty="0"/>
              <a:t>Duración al acortar D en 4 semanas: BGHL = 18, ADFKL = 14, BCEKL = 12, BCDFKL = 17. La duración baja de 21 a 18, o sea, se reduce 3 semanas.</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pic>
        <p:nvPicPr>
          <p:cNvPr id="125956" name="3 Imagen"/>
          <p:cNvPicPr>
            <a:picLocks noChangeAspect="1" noChangeArrowheads="1"/>
          </p:cNvPicPr>
          <p:nvPr/>
        </p:nvPicPr>
        <p:blipFill>
          <a:blip r:embed="rId3">
            <a:extLst>
              <a:ext uri="{28A0092B-C50C-407E-A947-70E740481C1C}">
                <a14:useLocalDpi xmlns:a14="http://schemas.microsoft.com/office/drawing/2010/main" val="0"/>
              </a:ext>
            </a:extLst>
          </a:blip>
          <a:srcRect l="18266" t="57835" r="23787" b="9563"/>
          <a:stretch>
            <a:fillRect/>
          </a:stretch>
        </p:blipFill>
        <p:spPr bwMode="auto">
          <a:xfrm>
            <a:off x="1979712" y="3356992"/>
            <a:ext cx="6429375"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30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mph" presetSubtype="0" nodeType="clickEffect">
                                  <p:stCondLst>
                                    <p:cond delay="0"/>
                                  </p:stCondLst>
                                  <p:iterate type="lt">
                                    <p:tmAbs val="25"/>
                                  </p:iterate>
                                  <p:childTnLst>
                                    <p:set>
                                      <p:cBhvr override="childStyle">
                                        <p:cTn id="41"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400" dirty="0" smtClean="0"/>
          </a:p>
          <a:p>
            <a:pPr algn="just">
              <a:spcBef>
                <a:spcPct val="0"/>
              </a:spcBef>
              <a:buFontTx/>
              <a:buNone/>
            </a:pPr>
            <a:endParaRPr lang="es-CR" altLang="es-CR" sz="2400" dirty="0"/>
          </a:p>
          <a:p>
            <a:pPr algn="just">
              <a:spcBef>
                <a:spcPct val="0"/>
              </a:spcBef>
              <a:buFontTx/>
              <a:buNone/>
            </a:pPr>
            <a:r>
              <a:rPr lang="es-CR" altLang="es-CR" sz="2400" dirty="0" smtClean="0"/>
              <a:t>En </a:t>
            </a:r>
            <a:r>
              <a:rPr lang="es-CR" altLang="es-CR" sz="2400" dirty="0"/>
              <a:t>conjunto con el equipo de proyecto han identificado cuatro actividades secuenciales que forman parte de la ruta crítica (A, B, C y D) y dos actividades secuenciales E y F que forman parte de una ruta no crítica. Además, han estimado tres duraciones para cada actividad como se presenta en la tabla a continuación. Utilizando PERT, ¿cuál será la DURACIÓN ESTIMADA de este proyecto? Asuma una distribución beta.</a:t>
            </a:r>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lgn="just">
              <a:spcBef>
                <a:spcPct val="0"/>
              </a:spcBef>
              <a:buFontTx/>
              <a:buNone/>
            </a:pPr>
            <a:endParaRPr lang="es-CR" altLang="es-CR" sz="2400" dirty="0"/>
          </a:p>
          <a:p>
            <a:pPr>
              <a:spcBef>
                <a:spcPct val="0"/>
              </a:spcBef>
              <a:buFontTx/>
              <a:buNone/>
            </a:pPr>
            <a:endParaRPr lang="es-CR" altLang="es-CR" sz="2400" dirty="0"/>
          </a:p>
        </p:txBody>
      </p:sp>
      <p:pic>
        <p:nvPicPr>
          <p:cNvPr id="126980" name="Picture 1"/>
          <p:cNvPicPr>
            <a:picLocks noChangeAspect="1" noChangeArrowheads="1"/>
          </p:cNvPicPr>
          <p:nvPr/>
        </p:nvPicPr>
        <p:blipFill>
          <a:blip r:embed="rId3">
            <a:extLst>
              <a:ext uri="{28A0092B-C50C-407E-A947-70E740481C1C}">
                <a14:useLocalDpi xmlns:a14="http://schemas.microsoft.com/office/drawing/2010/main" val="0"/>
              </a:ext>
            </a:extLst>
          </a:blip>
          <a:srcRect l="40334" t="24149" r="26445" b="56444"/>
          <a:stretch>
            <a:fillRect/>
          </a:stretch>
        </p:blipFill>
        <p:spPr bwMode="auto">
          <a:xfrm>
            <a:off x="1259632" y="3955256"/>
            <a:ext cx="7200279" cy="2366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88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6980"/>
                                        </p:tgtEl>
                                        <p:attrNameLst>
                                          <p:attrName>style.visibility</p:attrName>
                                        </p:attrNameLst>
                                      </p:cBhvr>
                                      <p:to>
                                        <p:strVal val="visible"/>
                                      </p:to>
                                    </p:set>
                                    <p:animEffect transition="in" filter="fade">
                                      <p:cBhvr>
                                        <p:cTn id="14" dur="1000"/>
                                        <p:tgtEl>
                                          <p:spTgt spid="126980"/>
                                        </p:tgtEl>
                                      </p:cBhvr>
                                    </p:animEffect>
                                    <p:anim calcmode="lin" valueType="num">
                                      <p:cBhvr>
                                        <p:cTn id="15" dur="1000" fill="hold"/>
                                        <p:tgtEl>
                                          <p:spTgt spid="126980"/>
                                        </p:tgtEl>
                                        <p:attrNameLst>
                                          <p:attrName>ppt_x</p:attrName>
                                        </p:attrNameLst>
                                      </p:cBhvr>
                                      <p:tavLst>
                                        <p:tav tm="0">
                                          <p:val>
                                            <p:strVal val="#ppt_x"/>
                                          </p:val>
                                        </p:tav>
                                        <p:tav tm="100000">
                                          <p:val>
                                            <p:strVal val="#ppt_x"/>
                                          </p:val>
                                        </p:tav>
                                      </p:tavLst>
                                    </p:anim>
                                    <p:anim calcmode="lin" valueType="num">
                                      <p:cBhvr>
                                        <p:cTn id="16" dur="1000" fill="hold"/>
                                        <p:tgtEl>
                                          <p:spTgt spid="1269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indent="-457200" algn="just">
              <a:spcBef>
                <a:spcPct val="0"/>
              </a:spcBef>
              <a:buFont typeface="+mj-lt"/>
              <a:buAutoNum type="alphaUcPeriod"/>
            </a:pPr>
            <a:r>
              <a:rPr lang="es-CR" altLang="es-CR" sz="2400" dirty="0"/>
              <a:t>25 días.</a:t>
            </a:r>
          </a:p>
          <a:p>
            <a:pPr marL="457200" indent="-457200" algn="just">
              <a:spcBef>
                <a:spcPct val="0"/>
              </a:spcBef>
              <a:buFont typeface="+mj-lt"/>
              <a:buAutoNum type="alphaUcPeriod"/>
            </a:pPr>
            <a:r>
              <a:rPr lang="es-CR" altLang="es-CR" sz="2400" dirty="0"/>
              <a:t>19 días.</a:t>
            </a:r>
          </a:p>
          <a:p>
            <a:pPr marL="457200" indent="-457200" algn="just">
              <a:spcBef>
                <a:spcPct val="0"/>
              </a:spcBef>
              <a:buFont typeface="+mj-lt"/>
              <a:buAutoNum type="alphaUcPeriod"/>
            </a:pPr>
            <a:r>
              <a:rPr lang="es-CR" altLang="es-CR" sz="2400" dirty="0"/>
              <a:t>17 días.</a:t>
            </a:r>
          </a:p>
          <a:p>
            <a:pPr marL="457200" indent="-457200" algn="just">
              <a:spcBef>
                <a:spcPct val="0"/>
              </a:spcBef>
              <a:buFont typeface="+mj-lt"/>
              <a:buAutoNum type="alphaUcPeriod"/>
            </a:pPr>
            <a:r>
              <a:rPr lang="es-CR" altLang="es-CR" sz="2400" dirty="0"/>
              <a:t>7 días.</a:t>
            </a:r>
          </a:p>
          <a:p>
            <a:pPr algn="just">
              <a:spcBef>
                <a:spcPct val="0"/>
              </a:spcBef>
              <a:buFontTx/>
              <a:buNone/>
            </a:pPr>
            <a:r>
              <a:rPr lang="es-ES" altLang="es-CR" sz="2400" b="1" dirty="0"/>
              <a:t>Retroalimentación:</a:t>
            </a:r>
            <a:r>
              <a:rPr lang="es-ES" altLang="es-CR" sz="2400" dirty="0"/>
              <a:t> </a:t>
            </a:r>
            <a:r>
              <a:rPr lang="es-ES" altLang="es-CR" sz="2400" b="1" dirty="0"/>
              <a:t>:</a:t>
            </a:r>
            <a:r>
              <a:rPr lang="es-CR" altLang="es-CR" sz="2400" dirty="0"/>
              <a:t> Duración de la ruta crítica del proyecto = PERT A + PERT B + PERT C = [(2 + 4*3 + 10)/6] + [(3 + 4*6 + 9)/6] + [(3 + 4*5 + 13)/6] + [(2 + 4*3 + 4)/6]= 19 días. Duración de la ruta no crítica del proyecto = PERT E + PERT F = [(1 + 4*3 + 5)/6] + [(2 + 4*4 + 6)/6]= 7 días.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4215421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5" presetClass="emph" presetSubtype="0" nodeType="clickEffect">
                                  <p:stCondLst>
                                    <p:cond delay="0"/>
                                  </p:stCondLst>
                                  <p:iterate type="lt">
                                    <p:tmAbs val="25"/>
                                  </p:iterate>
                                  <p:childTnLst>
                                    <p:set>
                                      <p:cBhvr override="childStyle">
                                        <p:cTn id="41"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188913"/>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endParaRPr lang="es-CR" altLang="es-CR" sz="2400" dirty="0" smtClean="0"/>
          </a:p>
          <a:p>
            <a:pPr algn="just">
              <a:spcBef>
                <a:spcPct val="0"/>
              </a:spcBef>
              <a:buFontTx/>
              <a:buNone/>
            </a:pPr>
            <a:r>
              <a:rPr lang="es-CR" altLang="es-CR" sz="2400" dirty="0" smtClean="0"/>
              <a:t>El </a:t>
            </a:r>
            <a:r>
              <a:rPr lang="es-CR" altLang="es-CR" sz="2400" dirty="0"/>
              <a:t>patrocinador del proyecto te solicita que utilices dependencias de lógica dura para secuenciar algunas actividades del proyecto. ¿A qué TIPO de dependencia está haciendo referencia? </a:t>
            </a:r>
          </a:p>
          <a:p>
            <a:pPr marL="457200" indent="-457200" algn="just">
              <a:spcBef>
                <a:spcPct val="0"/>
              </a:spcBef>
              <a:buFont typeface="+mj-lt"/>
              <a:buAutoNum type="alphaUcPeriod"/>
            </a:pPr>
            <a:r>
              <a:rPr lang="es-CR" altLang="es-CR" sz="2400" dirty="0"/>
              <a:t>Discrecionales.</a:t>
            </a:r>
          </a:p>
          <a:p>
            <a:pPr marL="457200" indent="-457200" algn="just">
              <a:spcBef>
                <a:spcPct val="0"/>
              </a:spcBef>
              <a:buFont typeface="+mj-lt"/>
              <a:buAutoNum type="alphaUcPeriod"/>
            </a:pPr>
            <a:r>
              <a:rPr lang="es-CR" altLang="es-CR" sz="2400" dirty="0"/>
              <a:t>Ejecución rápida.</a:t>
            </a:r>
          </a:p>
          <a:p>
            <a:pPr marL="457200" indent="-457200" algn="just">
              <a:spcBef>
                <a:spcPct val="0"/>
              </a:spcBef>
              <a:buFont typeface="+mj-lt"/>
              <a:buAutoNum type="alphaUcPeriod"/>
            </a:pPr>
            <a:r>
              <a:rPr lang="es-CR" altLang="es-CR" sz="2400" dirty="0"/>
              <a:t>Obligatorias.</a:t>
            </a:r>
          </a:p>
          <a:p>
            <a:pPr marL="457200" indent="-457200" algn="just">
              <a:spcBef>
                <a:spcPct val="0"/>
              </a:spcBef>
              <a:buFont typeface="+mj-lt"/>
              <a:buAutoNum type="alphaUcPeriod"/>
            </a:pPr>
            <a:r>
              <a:rPr lang="es-CR" altLang="es-CR" sz="2400" dirty="0"/>
              <a:t>Externas</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Las dependencias discrecionales se conocen también como de lógica blanda; las dependencias obligatorias son también denominadas de lógica dura. </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61439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1000"/>
                                        <p:tgtEl>
                                          <p:spTgt spid="5">
                                            <p:txEl>
                                              <p:pRg st="7" end="7"/>
                                            </p:txEl>
                                          </p:spTgt>
                                        </p:tgtEl>
                                      </p:cBhvr>
                                    </p:animEffect>
                                    <p:anim calcmode="lin" valueType="num">
                                      <p:cBhvr>
                                        <p:cTn id="4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6709"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Usted está dirigiendo un proyecto con un SPI de 1,1. ¿Cuál es la MEJOR manera de describir este proyecto?</a:t>
            </a:r>
          </a:p>
          <a:p>
            <a:pPr marL="457200" indent="-457200" algn="just">
              <a:spcBef>
                <a:spcPct val="0"/>
              </a:spcBef>
              <a:buFont typeface="+mj-lt"/>
              <a:buAutoNum type="alphaUcPeriod"/>
            </a:pPr>
            <a:r>
              <a:rPr lang="es-CR" altLang="es-CR" sz="2200" dirty="0"/>
              <a:t>El proyecto cuesta 110% del presupuesto planificado inicialmente.</a:t>
            </a:r>
          </a:p>
          <a:p>
            <a:pPr marL="457200" indent="-457200" algn="just">
              <a:spcBef>
                <a:spcPct val="0"/>
              </a:spcBef>
              <a:buFont typeface="+mj-lt"/>
              <a:buAutoNum type="alphaUcPeriod"/>
            </a:pPr>
            <a:r>
              <a:rPr lang="es-CR" altLang="es-CR" sz="2200" dirty="0"/>
              <a:t>El proyecto está ganando sólo $1,10 valor real por cada $1 invertido en el proyecto.</a:t>
            </a:r>
          </a:p>
          <a:p>
            <a:pPr marL="457200" indent="-457200" algn="just">
              <a:spcBef>
                <a:spcPct val="0"/>
              </a:spcBef>
              <a:buFont typeface="+mj-lt"/>
              <a:buAutoNum type="alphaUcPeriod"/>
            </a:pPr>
            <a:r>
              <a:rPr lang="es-CR" altLang="es-CR" sz="2200" dirty="0"/>
              <a:t>El proyecto está avanzando en un 110% de la tasa planificada inicialmente para el cronograma.</a:t>
            </a:r>
          </a:p>
          <a:p>
            <a:pPr marL="457200" indent="-457200" algn="just">
              <a:spcBef>
                <a:spcPct val="0"/>
              </a:spcBef>
              <a:buFont typeface="+mj-lt"/>
              <a:buAutoNum type="alphaUcPeriod"/>
            </a:pPr>
            <a:r>
              <a:rPr lang="es-CR" altLang="es-CR" sz="2200" dirty="0"/>
              <a:t>El proyecto está por encima del presupuesto en un 110%.</a:t>
            </a:r>
          </a:p>
          <a:p>
            <a:pPr algn="just">
              <a:spcBef>
                <a:spcPct val="0"/>
              </a:spcBef>
              <a:buFontTx/>
              <a:buNone/>
            </a:pPr>
            <a:endParaRPr lang="es-CR" altLang="es-CR" sz="2200" b="1" dirty="0" smtClean="0"/>
          </a:p>
          <a:p>
            <a:pPr algn="just">
              <a:spcBef>
                <a:spcPct val="0"/>
              </a:spcBef>
              <a:buFontTx/>
              <a:buNone/>
            </a:pPr>
            <a:r>
              <a:rPr lang="es-CR" altLang="es-CR" sz="2200" b="1" dirty="0" smtClean="0"/>
              <a:t>Retroalimentación</a:t>
            </a:r>
            <a:r>
              <a:rPr lang="es-CR" altLang="es-CR" sz="2200" b="1" dirty="0"/>
              <a:t>: </a:t>
            </a:r>
            <a:r>
              <a:rPr lang="es-CR" altLang="es-CR" sz="2200" dirty="0"/>
              <a:t>La definición del SPI está en función del avance en el cronograma y se lee de forma porcentual, por ende si el SPI es de 1,1 entonces se diría que está avanzando en un 110% de la tasa planificada inicialmente.</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781720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692696"/>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ES" altLang="es-CR" sz="2400" dirty="0"/>
              <a:t>Un índice de desempeño del cronograma (SPI) de 0,70 significa que el proyecto:</a:t>
            </a:r>
            <a:endParaRPr lang="es-CR" altLang="es-CR" sz="2400" dirty="0"/>
          </a:p>
          <a:p>
            <a:pPr marL="457200" indent="-457200" algn="just">
              <a:spcBef>
                <a:spcPct val="0"/>
              </a:spcBef>
              <a:buFont typeface="+mj-lt"/>
              <a:buAutoNum type="alphaUcPeriod"/>
            </a:pPr>
            <a:r>
              <a:rPr lang="es-ES" altLang="es-CR" sz="2400" dirty="0"/>
              <a:t>Está encima del presupuesto.</a:t>
            </a:r>
            <a:endParaRPr lang="es-CR" altLang="es-CR" sz="2400" dirty="0"/>
          </a:p>
          <a:p>
            <a:pPr marL="457200" indent="-457200" algn="just">
              <a:spcBef>
                <a:spcPct val="0"/>
              </a:spcBef>
              <a:buFont typeface="+mj-lt"/>
              <a:buAutoNum type="alphaUcPeriod"/>
            </a:pPr>
            <a:r>
              <a:rPr lang="es-ES" altLang="es-CR" sz="2400" dirty="0"/>
              <a:t>Está adelantado en el cronograma.</a:t>
            </a:r>
            <a:endParaRPr lang="es-CR" altLang="es-CR" sz="2400" dirty="0"/>
          </a:p>
          <a:p>
            <a:pPr marL="457200" indent="-457200" algn="just">
              <a:spcBef>
                <a:spcPct val="0"/>
              </a:spcBef>
              <a:buFont typeface="+mj-lt"/>
              <a:buAutoNum type="alphaUcPeriod"/>
            </a:pPr>
            <a:r>
              <a:rPr lang="es-ES" altLang="es-CR" sz="2400" dirty="0"/>
              <a:t>Está sólo avanzando en un 70% de la tasa inicialmente planificada en el cronograma.</a:t>
            </a:r>
            <a:endParaRPr lang="es-CR" altLang="es-CR" sz="2400" dirty="0"/>
          </a:p>
          <a:p>
            <a:pPr marL="457200" indent="-457200" algn="just">
              <a:spcBef>
                <a:spcPct val="0"/>
              </a:spcBef>
              <a:buFont typeface="+mj-lt"/>
              <a:buAutoNum type="alphaUcPeriod"/>
            </a:pPr>
            <a:r>
              <a:rPr lang="es-ES" altLang="es-CR" sz="2400" dirty="0"/>
              <a:t>Está sólo avanzando en un 30% de la tasa inicialmente planificada en el cronograma.</a:t>
            </a:r>
            <a:endParaRPr lang="es-CR" altLang="es-CR" sz="2400" dirty="0"/>
          </a:p>
          <a:p>
            <a:pPr algn="just">
              <a:spcBef>
                <a:spcPct val="0"/>
              </a:spcBef>
              <a:buFontTx/>
              <a:buNone/>
            </a:pPr>
            <a:endParaRPr lang="es-CR" altLang="es-CR" sz="2400" b="1" dirty="0" smtClean="0"/>
          </a:p>
          <a:p>
            <a:pPr algn="just">
              <a:spcBef>
                <a:spcPct val="0"/>
              </a:spcBef>
              <a:buFontTx/>
              <a:buNone/>
            </a:pPr>
            <a:r>
              <a:rPr lang="es-CR" altLang="es-CR" sz="2400" b="1" dirty="0" smtClean="0"/>
              <a:t>Retroalimentación</a:t>
            </a:r>
            <a:r>
              <a:rPr lang="es-CR" altLang="es-CR" sz="2400" b="1" dirty="0"/>
              <a:t>: </a:t>
            </a:r>
            <a:r>
              <a:rPr lang="es-CR" altLang="es-CR" sz="2400" dirty="0"/>
              <a:t>La definición del SPI está en función del avance en el cronograma y se lee de forma porcentual, por ende si el SPI es de 0,70 entonces se diría que está avanzando en un 70% de la tasa planificada inicialmente.</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542441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0466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Si el valor ganado de un proyecto es de $130.00, ¿cuál sería la VARIACIÓN del CRONOGRAMA si el valor planificado a la fecha es de $100.000? </a:t>
            </a:r>
          </a:p>
          <a:p>
            <a:pPr marL="457200" indent="-457200" algn="just">
              <a:spcBef>
                <a:spcPct val="0"/>
              </a:spcBef>
              <a:buFont typeface="+mj-lt"/>
              <a:buAutoNum type="alphaUcPeriod"/>
            </a:pPr>
            <a:r>
              <a:rPr lang="es-CR" altLang="es-CR" sz="2400" dirty="0"/>
              <a:t>$260.000</a:t>
            </a:r>
          </a:p>
          <a:p>
            <a:pPr marL="457200" indent="-457200" algn="just">
              <a:spcBef>
                <a:spcPct val="0"/>
              </a:spcBef>
              <a:buFont typeface="+mj-lt"/>
              <a:buAutoNum type="alphaUcPeriod"/>
            </a:pPr>
            <a:r>
              <a:rPr lang="es-CR" altLang="es-CR" sz="2400" dirty="0"/>
              <a:t>$130.000.</a:t>
            </a:r>
          </a:p>
          <a:p>
            <a:pPr marL="457200" indent="-457200" algn="just">
              <a:spcBef>
                <a:spcPct val="0"/>
              </a:spcBef>
              <a:buFont typeface="+mj-lt"/>
              <a:buAutoNum type="alphaUcPeriod"/>
            </a:pPr>
            <a:r>
              <a:rPr lang="es-CR" altLang="es-CR" sz="2400" dirty="0"/>
              <a:t>$30.000.</a:t>
            </a:r>
          </a:p>
          <a:p>
            <a:pPr marL="457200" indent="-457200" algn="just">
              <a:spcBef>
                <a:spcPct val="0"/>
              </a:spcBef>
              <a:buFont typeface="+mj-lt"/>
              <a:buAutoNum type="alphaUcPeriod"/>
            </a:pPr>
            <a:r>
              <a:rPr lang="es-CR" altLang="es-CR" sz="2400" dirty="0"/>
              <a:t>-$30.000</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ES" altLang="es-CR" sz="2400" b="1" dirty="0"/>
              <a:t>Retroalimentación:</a:t>
            </a:r>
            <a:r>
              <a:rPr lang="es-CR" altLang="es-CR" sz="2400" dirty="0"/>
              <a:t> SV = EV – PV = $130.000 – $100.000 = - $30.000, es decir, el avance está por encima de lo programado. La información sobre el AC está sobrando.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815312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Un director de proyecto está tratando de determinar la duración de las pruebas para una determinada actividad. El encargado de aseguramiento de la calidad le da una estimación pesimista de 500 horas, una estimación optimista de 420 horas y una estimación más probable de 460 horas. Si la varianza es 266,67 horas</a:t>
            </a:r>
            <a:r>
              <a:rPr lang="es-CR" altLang="es-CR" sz="2000" baseline="30000" dirty="0"/>
              <a:t>2</a:t>
            </a:r>
            <a:r>
              <a:rPr lang="es-CR" altLang="es-CR" sz="2000" dirty="0"/>
              <a:t>, ¿qué tipo de DISTRIBUCIÓN asumió el director de proyecto asumió para esta actividad?</a:t>
            </a:r>
          </a:p>
          <a:p>
            <a:pPr marL="457200" indent="-457200" algn="just">
              <a:spcBef>
                <a:spcPct val="0"/>
              </a:spcBef>
              <a:buFont typeface="+mj-lt"/>
              <a:buAutoNum type="alphaUcPeriod"/>
            </a:pPr>
            <a:r>
              <a:rPr lang="es-CR" altLang="es-CR" sz="2000" dirty="0"/>
              <a:t>Distribución normal.</a:t>
            </a:r>
          </a:p>
          <a:p>
            <a:pPr marL="457200" indent="-457200" algn="just">
              <a:spcBef>
                <a:spcPct val="0"/>
              </a:spcBef>
              <a:buFont typeface="+mj-lt"/>
              <a:buAutoNum type="alphaUcPeriod"/>
            </a:pPr>
            <a:r>
              <a:rPr lang="es-CR" altLang="es-CR" sz="2000" dirty="0"/>
              <a:t>Distribución beta.</a:t>
            </a:r>
          </a:p>
          <a:p>
            <a:pPr marL="457200" indent="-457200" algn="just">
              <a:spcBef>
                <a:spcPct val="0"/>
              </a:spcBef>
              <a:buFont typeface="+mj-lt"/>
              <a:buAutoNum type="alphaUcPeriod"/>
            </a:pPr>
            <a:r>
              <a:rPr lang="es-CR" altLang="es-CR" sz="2000" dirty="0"/>
              <a:t>Distribución triangular.</a:t>
            </a:r>
          </a:p>
          <a:p>
            <a:pPr marL="457200" indent="-457200" algn="just">
              <a:spcBef>
                <a:spcPct val="0"/>
              </a:spcBef>
              <a:buFont typeface="+mj-lt"/>
              <a:buAutoNum type="alphaUcPeriod"/>
            </a:pPr>
            <a:r>
              <a:rPr lang="es-CR" altLang="es-CR" sz="2000" dirty="0"/>
              <a:t>Distribución uniforme.</a:t>
            </a:r>
          </a:p>
          <a:p>
            <a:pPr algn="just">
              <a:spcBef>
                <a:spcPct val="0"/>
              </a:spcBef>
              <a:buFontTx/>
              <a:buNone/>
            </a:pPr>
            <a:r>
              <a:rPr lang="es-CR" altLang="es-CR" sz="2000" b="1" dirty="0"/>
              <a:t>Retroalimentación:</a:t>
            </a:r>
            <a:r>
              <a:rPr lang="es-CR" altLang="es-CR" sz="2000" dirty="0"/>
              <a:t> Si se asume distribución beta, la varianza es igual a [(Pesimista – Optimista) / 6]</a:t>
            </a:r>
            <a:r>
              <a:rPr lang="es-CR" altLang="es-CR" sz="2000" baseline="30000" dirty="0"/>
              <a:t>2</a:t>
            </a:r>
            <a:r>
              <a:rPr lang="es-CR" altLang="es-CR" sz="2000" dirty="0"/>
              <a:t> = [(500 – 420) / 6]</a:t>
            </a:r>
            <a:r>
              <a:rPr lang="es-CR" altLang="es-CR" sz="2000" baseline="30000" dirty="0"/>
              <a:t>2</a:t>
            </a:r>
            <a:r>
              <a:rPr lang="es-CR" altLang="es-CR" sz="2000" dirty="0"/>
              <a:t> = 177, 78. Como no es el dato de la pregunta, se procede a asumir la distribución triangular en cuyo caso la varianza es igual a [(Optimista</a:t>
            </a:r>
            <a:r>
              <a:rPr lang="es-CR" altLang="es-CR" sz="2000" baseline="30000" dirty="0"/>
              <a:t>2</a:t>
            </a:r>
            <a:r>
              <a:rPr lang="es-CR" altLang="es-CR" sz="2000" dirty="0"/>
              <a:t> + Más Probable</a:t>
            </a:r>
            <a:r>
              <a:rPr lang="es-CR" altLang="es-CR" sz="2000" baseline="30000" dirty="0"/>
              <a:t>2</a:t>
            </a:r>
            <a:r>
              <a:rPr lang="es-CR" altLang="es-CR" sz="2000" dirty="0"/>
              <a:t> +  Pesimista</a:t>
            </a:r>
            <a:r>
              <a:rPr lang="es-CR" altLang="es-CR" sz="2000" baseline="30000" dirty="0"/>
              <a:t>2</a:t>
            </a:r>
            <a:r>
              <a:rPr lang="es-CR" altLang="es-CR" sz="2000" dirty="0"/>
              <a:t> – Optimista x Pesimista – Pesimista x Más Probable – Optimista x Más Probable)] / 18 =  [420</a:t>
            </a:r>
            <a:r>
              <a:rPr lang="es-CR" altLang="es-CR" sz="2000" baseline="30000" dirty="0"/>
              <a:t>2</a:t>
            </a:r>
            <a:r>
              <a:rPr lang="es-CR" altLang="es-CR" sz="2000" dirty="0"/>
              <a:t> + 460</a:t>
            </a:r>
            <a:r>
              <a:rPr lang="es-CR" altLang="es-CR" sz="2000" baseline="30000" dirty="0"/>
              <a:t>2</a:t>
            </a:r>
            <a:r>
              <a:rPr lang="es-CR" altLang="es-CR" sz="2000" dirty="0"/>
              <a:t> + 500</a:t>
            </a:r>
            <a:r>
              <a:rPr lang="es-CR" altLang="es-CR" sz="2000" baseline="30000" dirty="0"/>
              <a:t>2</a:t>
            </a:r>
            <a:r>
              <a:rPr lang="es-CR" altLang="es-CR" sz="2000" dirty="0"/>
              <a:t> – 420 x 500 – 500 x 460 – 420 x 460)] / 18 = 266,67.</a:t>
            </a:r>
          </a:p>
          <a:p>
            <a:pPr algn="just">
              <a:spcBef>
                <a:spcPct val="0"/>
              </a:spcBef>
              <a:buFontTx/>
              <a:buNone/>
            </a:pPr>
            <a:endParaRPr lang="es-CR" altLang="es-CR" sz="2000" dirty="0"/>
          </a:p>
          <a:p>
            <a:pPr>
              <a:spcBef>
                <a:spcPct val="0"/>
              </a:spcBef>
              <a:buFontTx/>
              <a:buNone/>
            </a:pPr>
            <a:endParaRPr lang="es-CR" altLang="es-CR" sz="2400" dirty="0"/>
          </a:p>
        </p:txBody>
      </p:sp>
    </p:spTree>
    <p:extLst>
      <p:ext uri="{BB962C8B-B14F-4D97-AF65-F5344CB8AC3E}">
        <p14:creationId xmlns:p14="http://schemas.microsoft.com/office/powerpoint/2010/main" val="3342604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13373"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Para acelerar el proyecto, el equipo del proyecto y el director estaba evaluando las alternativas de intensificación y/o la ejecución rápida. Finalmente se decidieron por la técnica de ejecución rápida para el tramo más importante del proyecto. ¿Qué dependencias deberías modificar o eliminar para aplicar esta técnica?</a:t>
            </a:r>
          </a:p>
          <a:p>
            <a:pPr marL="457200" indent="-457200" algn="just">
              <a:spcBef>
                <a:spcPct val="0"/>
              </a:spcBef>
              <a:buFont typeface="+mj-lt"/>
              <a:buAutoNum type="alphaUcPeriod"/>
            </a:pPr>
            <a:r>
              <a:rPr lang="es-CR" altLang="es-CR" sz="2200" dirty="0"/>
              <a:t>Lógica dura.</a:t>
            </a:r>
          </a:p>
          <a:p>
            <a:pPr marL="457200" indent="-457200" algn="just">
              <a:spcBef>
                <a:spcPct val="0"/>
              </a:spcBef>
              <a:buFont typeface="+mj-lt"/>
              <a:buAutoNum type="alphaUcPeriod"/>
            </a:pPr>
            <a:r>
              <a:rPr lang="es-CR" altLang="es-CR" sz="2200" dirty="0"/>
              <a:t>Obligatorias.</a:t>
            </a:r>
          </a:p>
          <a:p>
            <a:pPr marL="457200" indent="-457200" algn="just">
              <a:spcBef>
                <a:spcPct val="0"/>
              </a:spcBef>
              <a:buFont typeface="+mj-lt"/>
              <a:buAutoNum type="alphaUcPeriod"/>
            </a:pPr>
            <a:r>
              <a:rPr lang="es-CR" altLang="es-CR" sz="2200" dirty="0"/>
              <a:t>Lógica blanda.</a:t>
            </a:r>
          </a:p>
          <a:p>
            <a:pPr marL="457200" indent="-457200" algn="just">
              <a:spcBef>
                <a:spcPct val="0"/>
              </a:spcBef>
              <a:buFont typeface="+mj-lt"/>
              <a:buAutoNum type="alphaUcPeriod"/>
            </a:pPr>
            <a:r>
              <a:rPr lang="es-CR" altLang="es-CR" sz="2200" dirty="0"/>
              <a:t>Externas</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CR" altLang="es-CR" sz="2200" b="1" dirty="0"/>
              <a:t>Retroalimentación: </a:t>
            </a:r>
            <a:r>
              <a:rPr lang="es-CR" altLang="es-CR" sz="2200" dirty="0"/>
              <a:t>Al aplicar técnicas de ejecución rápida, las dependencias discrecionales o de lógica blanda deben ser reevaluadas, ya que o existe control sobre las dependencias de lógica dura o externas. </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42643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52413" y="1773238"/>
            <a:ext cx="8640762" cy="4525962"/>
          </a:xfrm>
        </p:spPr>
        <p:txBody>
          <a:bodyPr>
            <a:normAutofit/>
          </a:bodyPr>
          <a:lstStyle/>
          <a:p>
            <a:pPr marL="0" indent="0" algn="just">
              <a:lnSpc>
                <a:spcPct val="80000"/>
              </a:lnSpc>
              <a:buFont typeface="Arial" charset="0"/>
              <a:buNone/>
              <a:defRPr/>
            </a:pPr>
            <a:endParaRPr lang="es-CR" sz="2400" dirty="0"/>
          </a:p>
          <a:p>
            <a:pPr algn="just">
              <a:buFont typeface="Wingdings" pitchFamily="2" charset="2"/>
              <a:buChar char="q"/>
              <a:defRPr/>
            </a:pPr>
            <a:endParaRPr lang="es-CR" sz="2400" dirty="0"/>
          </a:p>
          <a:p>
            <a:pPr algn="just">
              <a:buFont typeface="Wingdings" pitchFamily="2" charset="2"/>
              <a:buChar char="q"/>
              <a:defRPr/>
            </a:pPr>
            <a:endParaRPr lang="es-ES" sz="2600" dirty="0" smtClean="0">
              <a:latin typeface="Arial Narrow" pitchFamily="34" charset="0"/>
            </a:endParaRPr>
          </a:p>
          <a:p>
            <a:pPr>
              <a:buFont typeface="Wingdings" pitchFamily="2" charset="2"/>
              <a:buChar char="q"/>
              <a:defRPr/>
            </a:pPr>
            <a:endParaRPr lang="es-ES" sz="2600" dirty="0" smtClean="0">
              <a:latin typeface="Arial Narrow" pitchFamily="34" charset="0"/>
            </a:endParaRPr>
          </a:p>
        </p:txBody>
      </p:sp>
      <p:sp>
        <p:nvSpPr>
          <p:cNvPr id="10243" name="Title 1"/>
          <p:cNvSpPr txBox="1">
            <a:spLocks/>
          </p:cNvSpPr>
          <p:nvPr/>
        </p:nvSpPr>
        <p:spPr bwMode="auto">
          <a:xfrm>
            <a:off x="165100" y="1047750"/>
            <a:ext cx="680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s-CR" sz="2400" b="1">
                <a:latin typeface="Calibri" pitchFamily="34" charset="0"/>
              </a:rPr>
              <a:t>Método de Diagramación por Precedencia (PDM)</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2057400"/>
            <a:ext cx="870108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282893"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El equipo del proyecto y el director han finalizado con el desarrollo del cronograma y los costos estimados de cada una de las actividades del proyecto. ¿Qué es lo que deberían realizar a CONTINUACIÓN? </a:t>
            </a:r>
          </a:p>
          <a:p>
            <a:pPr marL="457200" indent="-457200" algn="just">
              <a:spcBef>
                <a:spcPct val="0"/>
              </a:spcBef>
              <a:buFont typeface="+mj-lt"/>
              <a:buAutoNum type="alphaUcPeriod"/>
            </a:pPr>
            <a:r>
              <a:rPr lang="es-CR" altLang="es-CR" sz="2200" dirty="0"/>
              <a:t>Plan de gestión de riesgos </a:t>
            </a:r>
          </a:p>
          <a:p>
            <a:pPr marL="457200" indent="-457200" algn="just">
              <a:spcBef>
                <a:spcPct val="0"/>
              </a:spcBef>
              <a:buFont typeface="+mj-lt"/>
              <a:buAutoNum type="alphaUcPeriod"/>
            </a:pPr>
            <a:r>
              <a:rPr lang="es-CR" altLang="es-CR" sz="2200" dirty="0"/>
              <a:t>Determinar el presupuesto.</a:t>
            </a:r>
          </a:p>
          <a:p>
            <a:pPr marL="457200" indent="-457200" algn="just">
              <a:spcBef>
                <a:spcPct val="0"/>
              </a:spcBef>
              <a:buFont typeface="+mj-lt"/>
              <a:buAutoNum type="alphaUcPeriod"/>
            </a:pPr>
            <a:r>
              <a:rPr lang="es-CR" altLang="es-CR" sz="2200" dirty="0"/>
              <a:t>Plan de gestión del personal.</a:t>
            </a:r>
          </a:p>
          <a:p>
            <a:pPr marL="457200" indent="-457200" algn="just">
              <a:spcBef>
                <a:spcPct val="0"/>
              </a:spcBef>
              <a:buFont typeface="+mj-lt"/>
              <a:buAutoNum type="alphaUcPeriod"/>
            </a:pPr>
            <a:r>
              <a:rPr lang="en-US" altLang="es-CR" sz="2200" dirty="0"/>
              <a:t>EDT</a:t>
            </a:r>
            <a:r>
              <a:rPr lang="en-US"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CR" altLang="es-CR" sz="2200" b="1" dirty="0"/>
              <a:t>Retroalimentación: </a:t>
            </a:r>
            <a:r>
              <a:rPr lang="es-CR" altLang="es-CR" sz="2200" dirty="0"/>
              <a:t>Al haberse desarrollado el cronograma y el costo de las actividades del proyecto, significa que se han asumido todas aquellas acciones relativas a riesgos, al personal del proyecto y por supuesto a la EDT. Por ende, a continuación sigue determinar el presupuesto.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570176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332656"/>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El encargado de producción le explica al director de proyectos que al incrementar la utilización de los recursos, la producción crece a tasa decreciente. ¿QUÉ es lo que el encargado de producción ésta explicando?</a:t>
            </a:r>
          </a:p>
          <a:p>
            <a:pPr marL="457200" indent="-457200" algn="just">
              <a:spcBef>
                <a:spcPct val="0"/>
              </a:spcBef>
              <a:buFont typeface="+mj-lt"/>
              <a:buAutoNum type="alphaUcPeriod"/>
            </a:pPr>
            <a:r>
              <a:rPr lang="es-CR" altLang="es-CR" sz="2200" dirty="0"/>
              <a:t>Ley de rendimientos decrecientes.</a:t>
            </a:r>
          </a:p>
          <a:p>
            <a:pPr marL="457200" indent="-457200" algn="just">
              <a:spcBef>
                <a:spcPct val="0"/>
              </a:spcBef>
              <a:buFont typeface="+mj-lt"/>
              <a:buAutoNum type="alphaUcPeriod"/>
            </a:pPr>
            <a:r>
              <a:rPr lang="es-CR" altLang="es-CR" sz="2200" dirty="0"/>
              <a:t>Regla 20/80.</a:t>
            </a:r>
          </a:p>
          <a:p>
            <a:pPr marL="457200" indent="-457200" algn="just">
              <a:spcBef>
                <a:spcPct val="0"/>
              </a:spcBef>
              <a:buFont typeface="+mj-lt"/>
              <a:buAutoNum type="alphaUcPeriod"/>
            </a:pPr>
            <a:r>
              <a:rPr lang="es-CR" altLang="es-CR" sz="2200" dirty="0"/>
              <a:t>Ley de Murphy.</a:t>
            </a:r>
          </a:p>
          <a:p>
            <a:pPr marL="457200" indent="-457200" algn="just">
              <a:spcBef>
                <a:spcPct val="0"/>
              </a:spcBef>
              <a:buFont typeface="+mj-lt"/>
              <a:buAutoNum type="alphaUcPeriod"/>
            </a:pPr>
            <a:r>
              <a:rPr lang="es-CR" altLang="es-CR" sz="2200" dirty="0"/>
              <a:t>Técnicas de optimización de recursos</a:t>
            </a:r>
            <a:r>
              <a:rPr lang="es-CR"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ES" altLang="es-CR" sz="2200" b="1" dirty="0"/>
              <a:t>Retroalimentación: </a:t>
            </a:r>
            <a:r>
              <a:rPr lang="es-ES" altLang="es-CR" sz="2200" dirty="0"/>
              <a:t>Ley de rendimientos decrecientes: al </a:t>
            </a:r>
            <a:r>
              <a:rPr lang="es-CR" altLang="es-CR" sz="2200" dirty="0"/>
              <a:t>incrementar la utilización de los recursos, la producción crece a tasa decreciente. Por ejemplo, en un proyecto de ensamble de bicicletas, al duplicar el personal de planta de 5 a 10, la producción de bicicletas crece de 100 a 140. En la zona de rendimientos decrecientes, los costos crecen a tasa creciente.</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990851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000" dirty="0"/>
              <a:t>De los siguientes enunciados sobre las reglas que se utilizan para brindar control al cronograma, ¿cuál es VERDADERO?</a:t>
            </a:r>
          </a:p>
          <a:p>
            <a:pPr marL="457200" indent="-457200" algn="just">
              <a:spcBef>
                <a:spcPct val="0"/>
              </a:spcBef>
              <a:buFont typeface="+mj-lt"/>
              <a:buAutoNum type="alphaUcPeriod"/>
            </a:pPr>
            <a:r>
              <a:rPr lang="es-CR" altLang="es-CR" sz="2000" dirty="0"/>
              <a:t>Regla 50/50: la actividad se considera con un 50% de avance si ya llegó a su mitad y el otro 50% sólo se asigna si ya finalizó. </a:t>
            </a:r>
          </a:p>
          <a:p>
            <a:pPr marL="457200" indent="-457200" algn="just">
              <a:spcBef>
                <a:spcPct val="0"/>
              </a:spcBef>
              <a:buFont typeface="+mj-lt"/>
              <a:buAutoNum type="alphaUcPeriod"/>
            </a:pPr>
            <a:r>
              <a:rPr lang="es-CR" altLang="es-CR" sz="2000" dirty="0"/>
              <a:t>Regla 50/50: la actividad se considera con un 50% de avance si ya comenzó y el otro 50% sólo se asigna si ya finalizó. </a:t>
            </a:r>
          </a:p>
          <a:p>
            <a:pPr marL="457200" indent="-457200" algn="just">
              <a:spcBef>
                <a:spcPct val="0"/>
              </a:spcBef>
              <a:buFont typeface="+mj-lt"/>
              <a:buAutoNum type="alphaUcPeriod"/>
            </a:pPr>
            <a:r>
              <a:rPr lang="es-CR" altLang="es-CR" sz="2000" dirty="0"/>
              <a:t>Regla 20/80: se asigna 20% al lograr precisamente este porcentaje y 80% al finalizar. </a:t>
            </a:r>
          </a:p>
          <a:p>
            <a:pPr marL="457200" indent="-457200" algn="just">
              <a:spcBef>
                <a:spcPct val="0"/>
              </a:spcBef>
              <a:buFont typeface="+mj-lt"/>
              <a:buAutoNum type="alphaUcPeriod"/>
            </a:pPr>
            <a:r>
              <a:rPr lang="es-CR" altLang="es-CR" sz="2000" dirty="0"/>
              <a:t>Regla 0/100: se informa 100% al comenzar</a:t>
            </a:r>
            <a:r>
              <a:rPr lang="es-CR" altLang="es-CR" sz="2000" dirty="0" smtClean="0"/>
              <a:t>.</a:t>
            </a:r>
          </a:p>
          <a:p>
            <a:pPr marL="457200" indent="-457200" algn="just">
              <a:spcBef>
                <a:spcPct val="0"/>
              </a:spcBef>
              <a:buFont typeface="+mj-lt"/>
              <a:buAutoNum type="alphaUcPeriod"/>
            </a:pPr>
            <a:endParaRPr lang="es-CR" altLang="es-CR" sz="2000" dirty="0"/>
          </a:p>
          <a:p>
            <a:pPr algn="just">
              <a:spcBef>
                <a:spcPct val="0"/>
              </a:spcBef>
              <a:buFontTx/>
              <a:buNone/>
            </a:pPr>
            <a:r>
              <a:rPr lang="es-CR" altLang="es-CR" sz="2000" b="1" dirty="0"/>
              <a:t>Retroalimentación: </a:t>
            </a:r>
            <a:r>
              <a:rPr lang="es-CR" altLang="es-CR" sz="2000" dirty="0"/>
              <a:t>Regla 50/50: la actividad se considera con un 50% de avance si ya comenzó y el otro 50% sólo se asigna si ya finalizó. Regla 20/80: se asigna 20% al comenzar y 80% al finalizar. Regla 0/100: solamente se informa 100% al finalizar, caso contrario la actividad se informa en 0%. </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575092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El equipo del proyecto está estimando el tipo y las cantidades de equipamiento y personas necesarios para ejecutar una actividad del cronograma. ¿Cuál de las siguientes herramientas será la MENOS utilizada? </a:t>
            </a:r>
          </a:p>
          <a:p>
            <a:pPr marL="457200" indent="-457200" algn="just">
              <a:spcBef>
                <a:spcPct val="0"/>
              </a:spcBef>
              <a:buFont typeface="+mj-lt"/>
              <a:buAutoNum type="alphaUcPeriod"/>
            </a:pPr>
            <a:r>
              <a:rPr lang="es-CR" altLang="es-CR" sz="2200" dirty="0"/>
              <a:t>Análisis de alternativas.</a:t>
            </a:r>
          </a:p>
          <a:p>
            <a:pPr marL="457200" indent="-457200" algn="just">
              <a:spcBef>
                <a:spcPct val="0"/>
              </a:spcBef>
              <a:buFont typeface="+mj-lt"/>
              <a:buAutoNum type="alphaUcPeriod"/>
            </a:pPr>
            <a:r>
              <a:rPr lang="es-CR" altLang="es-CR" sz="2200" dirty="0"/>
              <a:t>Datos de estimación publicados.</a:t>
            </a:r>
          </a:p>
          <a:p>
            <a:pPr marL="457200" indent="-457200" algn="just">
              <a:spcBef>
                <a:spcPct val="0"/>
              </a:spcBef>
              <a:buFont typeface="+mj-lt"/>
              <a:buAutoNum type="alphaUcPeriod"/>
            </a:pPr>
            <a:r>
              <a:rPr lang="es-CR" altLang="es-CR" sz="2200" dirty="0"/>
              <a:t>Estimación ascendente.</a:t>
            </a:r>
          </a:p>
          <a:p>
            <a:pPr marL="457200" indent="-457200" algn="just">
              <a:spcBef>
                <a:spcPct val="0"/>
              </a:spcBef>
              <a:buFont typeface="+mj-lt"/>
              <a:buAutoNum type="alphaUcPeriod"/>
            </a:pPr>
            <a:r>
              <a:rPr lang="es-CR" altLang="es-CR" sz="2200" dirty="0"/>
              <a:t>Método de diagramación por precedencia (PDM</a:t>
            </a:r>
            <a:r>
              <a:rPr lang="es-CR" altLang="es-CR" sz="2200" dirty="0" smtClean="0"/>
              <a:t>).</a:t>
            </a:r>
          </a:p>
          <a:p>
            <a:pPr algn="just">
              <a:spcBef>
                <a:spcPct val="0"/>
              </a:spcBef>
              <a:buNone/>
            </a:pPr>
            <a:endParaRPr lang="es-CR" altLang="es-CR" sz="2200" dirty="0"/>
          </a:p>
          <a:p>
            <a:pPr algn="just">
              <a:spcBef>
                <a:spcPct val="0"/>
              </a:spcBef>
              <a:buFontTx/>
              <a:buNone/>
            </a:pPr>
            <a:r>
              <a:rPr lang="es-CR" altLang="es-CR" sz="2200" b="1" dirty="0"/>
              <a:t>Retroalimentación: </a:t>
            </a:r>
            <a:r>
              <a:rPr lang="es-CR" altLang="es-CR" sz="2200" dirty="0"/>
              <a:t>El método de diagramación por precedencia es la herramienta menos utilizada según las opciones dadas precisamente porque del todo no se usa para el proceso de estimar los recursos de las actividades. Sí se usa para el proceso de secuenciar las actividades.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2432558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548680"/>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El método del camino crítico (CPM) calcula las fechas teóricas de inicio y finalización tempranas así como de inicio y finalización tardías. Los caminos críticos tienen GENERALMENTE una:</a:t>
            </a:r>
          </a:p>
          <a:p>
            <a:pPr marL="457200" indent="-457200" algn="just">
              <a:spcBef>
                <a:spcPct val="0"/>
              </a:spcBef>
              <a:buFont typeface="+mj-lt"/>
              <a:buAutoNum type="alphaUcPeriod"/>
            </a:pPr>
            <a:r>
              <a:rPr lang="es-CR" altLang="es-CR" sz="2400" dirty="0"/>
              <a:t>Holgura total cero o positiva.</a:t>
            </a:r>
          </a:p>
          <a:p>
            <a:pPr marL="457200" indent="-457200" algn="just">
              <a:spcBef>
                <a:spcPct val="0"/>
              </a:spcBef>
              <a:buFont typeface="+mj-lt"/>
              <a:buAutoNum type="alphaUcPeriod"/>
            </a:pPr>
            <a:r>
              <a:rPr lang="es-CR" altLang="es-CR" sz="2400" dirty="0"/>
              <a:t>Holgura total positiva.</a:t>
            </a:r>
          </a:p>
          <a:p>
            <a:pPr marL="457200" indent="-457200" algn="just">
              <a:spcBef>
                <a:spcPct val="0"/>
              </a:spcBef>
              <a:buFont typeface="+mj-lt"/>
              <a:buAutoNum type="alphaUcPeriod"/>
            </a:pPr>
            <a:r>
              <a:rPr lang="es-CR" altLang="es-CR" sz="2400" dirty="0"/>
              <a:t>Holgura total cero.</a:t>
            </a:r>
          </a:p>
          <a:p>
            <a:pPr marL="457200" indent="-457200" algn="just">
              <a:spcBef>
                <a:spcPct val="0"/>
              </a:spcBef>
              <a:buFont typeface="+mj-lt"/>
              <a:buAutoNum type="alphaUcPeriod"/>
            </a:pPr>
            <a:r>
              <a:rPr lang="es-CR" altLang="es-CR" sz="2400" dirty="0"/>
              <a:t>Holgura total cero o negativa</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Los caminos críticos por definición son los más largos de un cronograma y tienen siempre una holgura total de 0 a menos que por la aplicación de restricciones particulares varíen las condiciones del cronograma y se convierta en negativa o positiva.</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477958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5" y="476672"/>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ES" altLang="es-CR" sz="2400" dirty="0"/>
              <a:t>Retraso SIGNIFICA:</a:t>
            </a:r>
            <a:endParaRPr lang="es-CR" altLang="es-CR" sz="2400" dirty="0"/>
          </a:p>
          <a:p>
            <a:pPr marL="457200" indent="-457200" algn="just">
              <a:spcBef>
                <a:spcPct val="0"/>
              </a:spcBef>
              <a:buFont typeface="+mj-lt"/>
              <a:buAutoNum type="alphaUcPeriod"/>
            </a:pPr>
            <a:r>
              <a:rPr lang="es-ES" altLang="es-CR" sz="2400" dirty="0"/>
              <a:t>La cantidad de tiempo que una actividad puede ser postergada sin postergar la fecha de finalización del proyecto.</a:t>
            </a:r>
            <a:endParaRPr lang="es-CR" altLang="es-CR" sz="2400" dirty="0"/>
          </a:p>
          <a:p>
            <a:pPr marL="457200" indent="-457200" algn="just">
              <a:spcBef>
                <a:spcPct val="0"/>
              </a:spcBef>
              <a:buFont typeface="+mj-lt"/>
              <a:buAutoNum type="alphaUcPeriod"/>
            </a:pPr>
            <a:r>
              <a:rPr lang="es-ES" altLang="es-CR" sz="2400" dirty="0"/>
              <a:t>La cantidad de tiempo que una actividad puede ser postergada sin postergar la fecha de inicio temprano de su sucesora.</a:t>
            </a:r>
            <a:endParaRPr lang="es-CR" altLang="es-CR" sz="2400" dirty="0"/>
          </a:p>
          <a:p>
            <a:pPr marL="457200" indent="-457200" algn="just">
              <a:spcBef>
                <a:spcPct val="0"/>
              </a:spcBef>
              <a:buFont typeface="+mj-lt"/>
              <a:buAutoNum type="alphaUcPeriod"/>
            </a:pPr>
            <a:r>
              <a:rPr lang="es-ES" altLang="es-CR" sz="2400" dirty="0"/>
              <a:t>Tiempo de espera.</a:t>
            </a:r>
            <a:endParaRPr lang="es-CR" altLang="es-CR" sz="2400" dirty="0"/>
          </a:p>
          <a:p>
            <a:pPr marL="457200" indent="-457200" algn="just">
              <a:spcBef>
                <a:spcPct val="0"/>
              </a:spcBef>
              <a:buFont typeface="+mj-lt"/>
              <a:buAutoNum type="alphaUcPeriod"/>
            </a:pPr>
            <a:r>
              <a:rPr lang="es-ES" altLang="es-CR" sz="2400" dirty="0"/>
              <a:t>El producto de un recorrido hacia adelante y hacia atrás.</a:t>
            </a:r>
            <a:endParaRPr lang="es-CR" altLang="es-CR" sz="2400" dirty="0"/>
          </a:p>
          <a:p>
            <a:pPr algn="just">
              <a:spcBef>
                <a:spcPct val="0"/>
              </a:spcBef>
              <a:buFontTx/>
              <a:buNone/>
            </a:pPr>
            <a:endParaRPr lang="es-CR" altLang="es-CR" sz="2400" b="1" dirty="0" smtClean="0"/>
          </a:p>
          <a:p>
            <a:pPr algn="just">
              <a:spcBef>
                <a:spcPct val="0"/>
              </a:spcBef>
              <a:buFontTx/>
              <a:buNone/>
            </a:pPr>
            <a:r>
              <a:rPr lang="es-CR" altLang="es-CR" sz="2400" b="1" dirty="0" smtClean="0"/>
              <a:t>Retroalimentación</a:t>
            </a:r>
            <a:r>
              <a:rPr lang="es-CR" altLang="es-CR" sz="2400" b="1" dirty="0"/>
              <a:t>: </a:t>
            </a:r>
            <a:r>
              <a:rPr lang="es-CR" altLang="es-CR" sz="2400" dirty="0"/>
              <a:t>Un retraso es un tiempo muerto, un tiempo en que una actividad no puede continuar su avance normal por alguna razón en particular. Un retraso no tiene que ver como las holguras con la afectación que le produce al proyecto o a las actividades sucesoras.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04120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3"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400" dirty="0"/>
              <a:t>El valor planeado de un proyecto es de $15.000, el valor ganado es de $30.000 y el costo real es de $20.000. Teniendo en cuenta estos datos, ¿cuál es el Índice de Desempeño del Cronograma, SPI?</a:t>
            </a:r>
          </a:p>
          <a:p>
            <a:pPr marL="457200" indent="-457200" algn="just">
              <a:spcBef>
                <a:spcPct val="0"/>
              </a:spcBef>
              <a:buFont typeface="+mj-lt"/>
              <a:buAutoNum type="alphaUcPeriod"/>
            </a:pPr>
            <a:r>
              <a:rPr lang="es-CR" altLang="es-CR" sz="2400" dirty="0"/>
              <a:t>2.</a:t>
            </a:r>
          </a:p>
          <a:p>
            <a:pPr marL="457200" indent="-457200" algn="just">
              <a:spcBef>
                <a:spcPct val="0"/>
              </a:spcBef>
              <a:buFont typeface="+mj-lt"/>
              <a:buAutoNum type="alphaUcPeriod"/>
            </a:pPr>
            <a:r>
              <a:rPr lang="es-CR" altLang="es-CR" sz="2400" dirty="0"/>
              <a:t>0.5.</a:t>
            </a:r>
          </a:p>
          <a:p>
            <a:pPr marL="457200" indent="-457200" algn="just">
              <a:spcBef>
                <a:spcPct val="0"/>
              </a:spcBef>
              <a:buFont typeface="+mj-lt"/>
              <a:buAutoNum type="alphaUcPeriod"/>
            </a:pPr>
            <a:r>
              <a:rPr lang="es-CR" altLang="es-CR" sz="2400" dirty="0"/>
              <a:t>1.5.</a:t>
            </a:r>
          </a:p>
          <a:p>
            <a:pPr marL="457200" indent="-457200" algn="just">
              <a:spcBef>
                <a:spcPct val="0"/>
              </a:spcBef>
              <a:buFont typeface="+mj-lt"/>
              <a:buAutoNum type="alphaUcPeriod"/>
            </a:pPr>
            <a:r>
              <a:rPr lang="es-CR" altLang="es-CR" sz="2400" dirty="0"/>
              <a:t>1</a:t>
            </a:r>
            <a:r>
              <a:rPr lang="es-CR" altLang="es-CR" sz="2400" dirty="0" smtClean="0"/>
              <a:t>.</a:t>
            </a:r>
          </a:p>
          <a:p>
            <a:pPr marL="457200" indent="-457200" algn="just">
              <a:spcBef>
                <a:spcPct val="0"/>
              </a:spcBef>
              <a:buFont typeface="+mj-lt"/>
              <a:buAutoNum type="alphaUcPeriod"/>
            </a:pPr>
            <a:endParaRPr lang="es-CR" altLang="es-CR" sz="2400" dirty="0"/>
          </a:p>
          <a:p>
            <a:pPr algn="just">
              <a:spcBef>
                <a:spcPct val="0"/>
              </a:spcBef>
              <a:buFontTx/>
              <a:buNone/>
            </a:pPr>
            <a:r>
              <a:rPr lang="es-CR" altLang="es-CR" sz="2400" b="1" dirty="0"/>
              <a:t>Retroalimentación: </a:t>
            </a:r>
            <a:r>
              <a:rPr lang="es-CR" altLang="es-CR" sz="2400" dirty="0"/>
              <a:t>SPI = EV/PV, Si EV = $30.000 y PV = $15.000 entonces, SPI = 30.000 / 15.000 = 2. Es decir, como el SPI &gt; 1 el proyecto en el momento medido se está ejecutando más rápido que lo planificado, es decir, está avanzando en un 200% de la tasa planificada inicialmente para el cronograma.</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226145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40466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ES" altLang="es-CR" sz="2200" dirty="0"/>
              <a:t>¿Cuál de los siguientes enunciados es correcto?</a:t>
            </a:r>
            <a:endParaRPr lang="es-CR" altLang="es-CR" sz="2200" dirty="0"/>
          </a:p>
          <a:p>
            <a:pPr marL="457200" indent="-457200" algn="just">
              <a:spcBef>
                <a:spcPct val="0"/>
              </a:spcBef>
              <a:buFont typeface="+mj-lt"/>
              <a:buAutoNum type="alphaUcPeriod"/>
            </a:pPr>
            <a:r>
              <a:rPr lang="es-ES" altLang="es-CR" sz="2200" dirty="0"/>
              <a:t>El camino crítico ayuda a demostrar qué tan largo será el proyecto.</a:t>
            </a:r>
            <a:endParaRPr lang="es-CR" altLang="es-CR" sz="2200" dirty="0"/>
          </a:p>
          <a:p>
            <a:pPr marL="457200" indent="-457200" algn="just">
              <a:spcBef>
                <a:spcPct val="0"/>
              </a:spcBef>
              <a:buFont typeface="+mj-lt"/>
              <a:buAutoNum type="alphaUcPeriod"/>
            </a:pPr>
            <a:r>
              <a:rPr lang="es-ES" altLang="es-CR" sz="2200" dirty="0"/>
              <a:t>Sólo puede haber un camino crítico.</a:t>
            </a:r>
            <a:endParaRPr lang="es-CR" altLang="es-CR" sz="2200" dirty="0"/>
          </a:p>
          <a:p>
            <a:pPr marL="457200" indent="-457200" algn="just">
              <a:spcBef>
                <a:spcPct val="0"/>
              </a:spcBef>
              <a:buFont typeface="+mj-lt"/>
              <a:buAutoNum type="alphaUcPeriod"/>
            </a:pPr>
            <a:r>
              <a:rPr lang="es-ES" altLang="es-CR" sz="2200" dirty="0"/>
              <a:t>El diagrama de red cambiará cada vez que cambie la fecha de finalización.</a:t>
            </a:r>
            <a:endParaRPr lang="es-CR" altLang="es-CR" sz="2200" dirty="0"/>
          </a:p>
          <a:p>
            <a:pPr marL="457200" indent="-457200" algn="just">
              <a:spcBef>
                <a:spcPct val="0"/>
              </a:spcBef>
              <a:buFont typeface="+mj-lt"/>
              <a:buAutoNum type="alphaUcPeriod"/>
            </a:pPr>
            <a:r>
              <a:rPr lang="es-ES" altLang="es-CR" sz="2200" dirty="0"/>
              <a:t>Un proyecto nunca puede tener una holgura total negativa</a:t>
            </a:r>
            <a:r>
              <a:rPr lang="es-ES" altLang="es-CR" sz="2200" dirty="0" smtClean="0"/>
              <a:t>.</a:t>
            </a:r>
          </a:p>
          <a:p>
            <a:pPr marL="457200" indent="-457200" algn="just">
              <a:spcBef>
                <a:spcPct val="0"/>
              </a:spcBef>
              <a:buFont typeface="+mj-lt"/>
              <a:buAutoNum type="alphaUcPeriod"/>
            </a:pPr>
            <a:endParaRPr lang="es-CR" altLang="es-CR" sz="2200" dirty="0"/>
          </a:p>
          <a:p>
            <a:pPr algn="just">
              <a:spcBef>
                <a:spcPct val="0"/>
              </a:spcBef>
              <a:buFontTx/>
              <a:buNone/>
            </a:pPr>
            <a:r>
              <a:rPr lang="es-CR" altLang="es-CR" sz="2200" b="1" dirty="0"/>
              <a:t>Retroalimentación: </a:t>
            </a:r>
            <a:r>
              <a:rPr lang="es-CR" altLang="es-CR" sz="2200" dirty="0"/>
              <a:t>El camino crítico muestra la sucesión de actividades más larga de un cronograma. Puede haber más de uno en un mismo cronograma. Si la fecha de finalización del proyecto cambia no necesariamente implica un cambio en el diagrama de red. Las holguras totales de los proyectos pueden ser 0, negativas o incluso positivas (según se apliquen restricciones).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3504341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27024" y="620688"/>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ES" altLang="es-CR" sz="2000" dirty="0"/>
              <a:t>¿Cuál de los siguientes enunciados está GENERALMENTE ilustrado MEJOR mediante diagramas de barras en vez de diagramas de red?</a:t>
            </a:r>
            <a:endParaRPr lang="es-CR" altLang="es-CR" sz="2000" dirty="0"/>
          </a:p>
          <a:p>
            <a:pPr marL="457200" indent="-457200" algn="just">
              <a:spcBef>
                <a:spcPct val="0"/>
              </a:spcBef>
              <a:buFont typeface="+mj-lt"/>
              <a:buAutoNum type="alphaUcPeriod"/>
            </a:pPr>
            <a:r>
              <a:rPr lang="es-CR" altLang="es-CR" sz="2000" dirty="0"/>
              <a:t>Relaciones lógicas.</a:t>
            </a:r>
          </a:p>
          <a:p>
            <a:pPr marL="457200" indent="-457200" algn="just">
              <a:spcBef>
                <a:spcPct val="0"/>
              </a:spcBef>
              <a:buFont typeface="+mj-lt"/>
              <a:buAutoNum type="alphaUcPeriod"/>
            </a:pPr>
            <a:r>
              <a:rPr lang="es-CR" altLang="es-CR" sz="2000" dirty="0"/>
              <a:t>Caminos críticos.</a:t>
            </a:r>
          </a:p>
          <a:p>
            <a:pPr marL="457200" indent="-457200" algn="just">
              <a:spcBef>
                <a:spcPct val="0"/>
              </a:spcBef>
              <a:buFont typeface="+mj-lt"/>
              <a:buAutoNum type="alphaUcPeriod"/>
            </a:pPr>
            <a:r>
              <a:rPr lang="es-CR" altLang="es-CR" sz="2000" dirty="0"/>
              <a:t>Nivelación de recursos.</a:t>
            </a:r>
          </a:p>
          <a:p>
            <a:pPr marL="457200" indent="-457200" algn="just">
              <a:spcBef>
                <a:spcPct val="0"/>
              </a:spcBef>
              <a:buFont typeface="+mj-lt"/>
              <a:buAutoNum type="alphaUcPeriod"/>
            </a:pPr>
            <a:r>
              <a:rPr lang="es-CR" altLang="es-CR" sz="2000" dirty="0"/>
              <a:t>Avance o estado</a:t>
            </a:r>
            <a:r>
              <a:rPr lang="es-CR" altLang="es-CR" sz="2000" dirty="0" smtClean="0"/>
              <a:t>.</a:t>
            </a:r>
          </a:p>
          <a:p>
            <a:pPr marL="457200" indent="-457200" algn="just">
              <a:spcBef>
                <a:spcPct val="0"/>
              </a:spcBef>
              <a:buFont typeface="+mj-lt"/>
              <a:buAutoNum type="alphaUcPeriod"/>
            </a:pPr>
            <a:endParaRPr lang="es-CR" altLang="es-CR" sz="2000" dirty="0"/>
          </a:p>
          <a:p>
            <a:pPr algn="just">
              <a:spcBef>
                <a:spcPct val="0"/>
              </a:spcBef>
              <a:buFontTx/>
              <a:buNone/>
            </a:pPr>
            <a:r>
              <a:rPr lang="es-CR" altLang="es-CR" sz="2000" b="1" dirty="0"/>
              <a:t>Retroalimentación: </a:t>
            </a:r>
            <a:r>
              <a:rPr lang="es-CR" altLang="es-CR" sz="2000" dirty="0"/>
              <a:t>Las relaciones lógicas se refieren a las secuencias, las cuales son ilustradas mejor con diagramas de red. La nivelación de recursos se representa mejor mediante un histograma de recursos. Los caminos críticos podrían ser una opción factible si no estuviera la posibilidad del avance o estado, el cual obligatoriamente requiere en cada actividad de una barra que tenga determinada magnitud de tiempo y que se pueda graficar porcentualmente su avance de izquierda a derecha sobre la barra que tiene el tiempo planeado (la barra original). Lo que en Microsoft Project se denomina Gantt de seguimiento.</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1692018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779838" y="6453188"/>
            <a:ext cx="6400800" cy="1752600"/>
          </a:xfrm>
        </p:spPr>
        <p:txBody>
          <a:bodyPr>
            <a:normAutofit/>
          </a:bodyPr>
          <a:lstStyle/>
          <a:p>
            <a:pPr>
              <a:defRPr/>
            </a:pPr>
            <a:r>
              <a:rPr lang="es-ES_tradnl" sz="2000" dirty="0" smtClean="0"/>
              <a:t>Ing. Róger Valverde Jiménez, MAP, PMP</a:t>
            </a:r>
          </a:p>
          <a:p>
            <a:pPr>
              <a:defRPr/>
            </a:pPr>
            <a:endParaRPr lang="es-CR" dirty="0"/>
          </a:p>
        </p:txBody>
      </p:sp>
      <p:sp>
        <p:nvSpPr>
          <p:cNvPr id="5" name="3 Título"/>
          <p:cNvSpPr txBox="1">
            <a:spLocks/>
          </p:cNvSpPr>
          <p:nvPr/>
        </p:nvSpPr>
        <p:spPr bwMode="auto">
          <a:xfrm>
            <a:off x="313373" y="764704"/>
            <a:ext cx="8640763" cy="75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spcBef>
                <a:spcPct val="0"/>
              </a:spcBef>
              <a:buFontTx/>
              <a:buNone/>
            </a:pPr>
            <a:r>
              <a:rPr lang="es-CR" altLang="es-CR" sz="2200" dirty="0"/>
              <a:t>Estas trabajando con los miembros de tu equipo de proyecto para desarrollar el cronograma de un proyecto muy importante. Han decidido utilizar el método de la cadena crítica para tener en consideración los recursos limitados. ¿Qué es lo PRIMERO que deberían hacer para aplicar este método?</a:t>
            </a:r>
          </a:p>
          <a:p>
            <a:pPr marL="457200" indent="-457200" algn="just">
              <a:spcBef>
                <a:spcPct val="0"/>
              </a:spcBef>
              <a:buFont typeface="+mj-lt"/>
              <a:buAutoNum type="alphaUcPeriod"/>
            </a:pPr>
            <a:r>
              <a:rPr lang="es-CR" altLang="es-CR" sz="2200" dirty="0"/>
              <a:t>Gestionar la holgura total de los caminos de la ruta crítica.</a:t>
            </a:r>
          </a:p>
          <a:p>
            <a:pPr marL="457200" indent="-457200" algn="just">
              <a:spcBef>
                <a:spcPct val="0"/>
              </a:spcBef>
              <a:buFont typeface="+mj-lt"/>
              <a:buAutoNum type="alphaUcPeriod"/>
            </a:pPr>
            <a:r>
              <a:rPr lang="es-CR" altLang="es-CR" sz="2200" dirty="0"/>
              <a:t>Agregar colchones de duración como actividades que requieren de trabajo adicional.</a:t>
            </a:r>
          </a:p>
          <a:p>
            <a:pPr marL="457200" indent="-457200" algn="just">
              <a:spcBef>
                <a:spcPct val="0"/>
              </a:spcBef>
              <a:buFont typeface="+mj-lt"/>
              <a:buAutoNum type="alphaUcPeriod"/>
            </a:pPr>
            <a:r>
              <a:rPr lang="es-CR" altLang="es-CR" sz="2200" dirty="0"/>
              <a:t>Realizar la simulación de Monte Carlo sobre la ruta crítica.</a:t>
            </a:r>
          </a:p>
          <a:p>
            <a:pPr marL="457200" indent="-457200" algn="just">
              <a:spcBef>
                <a:spcPct val="0"/>
              </a:spcBef>
              <a:buFont typeface="+mj-lt"/>
              <a:buAutoNum type="alphaUcPeriod"/>
            </a:pPr>
            <a:r>
              <a:rPr lang="es-CR" altLang="es-CR" sz="2200" dirty="0"/>
              <a:t>Reducir las estimaciones de las actividades y nivelar los recursos.</a:t>
            </a:r>
          </a:p>
          <a:p>
            <a:pPr algn="just">
              <a:spcBef>
                <a:spcPct val="0"/>
              </a:spcBef>
              <a:buFontTx/>
              <a:buNone/>
            </a:pPr>
            <a:r>
              <a:rPr lang="es-ES" altLang="es-CR" sz="2200" b="1" dirty="0"/>
              <a:t>Retroalimentación:</a:t>
            </a:r>
            <a:r>
              <a:rPr lang="es-CR" altLang="es-CR" sz="2200" dirty="0"/>
              <a:t> Para la técnica de la cadena crítica, primero hay que reducir las estimaciones de las actividades y nivelar los recursos. Posteriormente se programan las actividades en los tiempos más tardíos y se agregan colchones de duración (amortiguadores) en las cadenas críticas.</a:t>
            </a:r>
          </a:p>
          <a:p>
            <a:pPr algn="just">
              <a:spcBef>
                <a:spcPct val="0"/>
              </a:spcBef>
              <a:buFontTx/>
              <a:buNone/>
            </a:pPr>
            <a:endParaRPr lang="es-CR" altLang="es-CR" sz="2400" dirty="0"/>
          </a:p>
          <a:p>
            <a:pPr>
              <a:spcBef>
                <a:spcPct val="0"/>
              </a:spcBef>
              <a:buFontTx/>
              <a:buNone/>
            </a:pPr>
            <a:endParaRPr lang="es-CR" altLang="es-CR" sz="2400" dirty="0"/>
          </a:p>
        </p:txBody>
      </p:sp>
    </p:spTree>
    <p:extLst>
      <p:ext uri="{BB962C8B-B14F-4D97-AF65-F5344CB8AC3E}">
        <p14:creationId xmlns:p14="http://schemas.microsoft.com/office/powerpoint/2010/main" val="4199460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iterate type="lt">
                                    <p:tmPct val="0"/>
                                  </p:iterate>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1175</TotalTime>
  <Words>15382</Words>
  <Application>Microsoft Office PowerPoint</Application>
  <PresentationFormat>Presentación en pantalla (4:3)</PresentationFormat>
  <Paragraphs>1528</Paragraphs>
  <Slides>186</Slides>
  <Notes>102</Notes>
  <HiddenSlides>0</HiddenSlides>
  <MMClips>0</MMClips>
  <ScaleCrop>false</ScaleCrop>
  <HeadingPairs>
    <vt:vector size="4" baseType="variant">
      <vt:variant>
        <vt:lpstr>Tema</vt:lpstr>
      </vt:variant>
      <vt:variant>
        <vt:i4>1</vt:i4>
      </vt:variant>
      <vt:variant>
        <vt:lpstr>Títulos de diapositiva</vt:lpstr>
      </vt:variant>
      <vt:variant>
        <vt:i4>186</vt:i4>
      </vt:variant>
    </vt:vector>
  </HeadingPairs>
  <TitlesOfParts>
    <vt:vector size="187" baseType="lpstr">
      <vt:lpstr>Tema de Office</vt:lpstr>
      <vt:lpstr>Curso de Preparación para el Examen CAPM (Certified Associate in Project Management)  Sesión N° 3: Gestión de los Tiempos y Gestión de los Costos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Holgura Libre</vt:lpstr>
      <vt:lpstr>Holgura Total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Compresión por Intensificación</vt:lpstr>
      <vt:lpstr>Presentación de PowerPoint</vt:lpstr>
      <vt:lpstr>Presentación de PowerPoint</vt:lpstr>
      <vt:lpstr>Presentación de PowerPoint</vt:lpstr>
      <vt:lpstr>Línea Base del Cronograma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DE LOS COSTOS DEL PROYECTO</vt:lpstr>
      <vt:lpstr>Presentación de PowerPoint</vt:lpstr>
      <vt:lpstr>Presentación de PowerPoint</vt:lpstr>
      <vt:lpstr>   Plan de Gestión de Costos  </vt:lpstr>
      <vt:lpstr>   Plan de Gestión de Costos  </vt:lpstr>
      <vt:lpstr>Conceptos Importantes</vt:lpstr>
      <vt:lpstr> Plan de Gestión de Costos</vt:lpstr>
      <vt:lpstr>  Estimar los Costos   </vt:lpstr>
      <vt:lpstr>   Estimación por Analogía y Estimación Ascendente   </vt:lpstr>
      <vt:lpstr>   Estimación Paramétrica   </vt:lpstr>
      <vt:lpstr>   PERT y Análisis de Reserva   </vt:lpstr>
      <vt:lpstr>  Costo de la Calidad, Software para Gestión de Proyectos y Análisis de las Propuestas de las Licitaciones  </vt:lpstr>
      <vt:lpstr>   Estimaciones de los Costos de las Actividades (Memoria de Cálculo + Cotizaciones + Referencias)   </vt:lpstr>
      <vt:lpstr> Determinar el Presupuesto Mediante Suma de Costos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Variación a la Conclusión (VAC)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Donald Solano</dc:creator>
  <cp:lastModifiedBy>Roger Valverde</cp:lastModifiedBy>
  <cp:revision>95</cp:revision>
  <dcterms:created xsi:type="dcterms:W3CDTF">2010-10-20T21:55:38Z</dcterms:created>
  <dcterms:modified xsi:type="dcterms:W3CDTF">2013-10-21T02:31:12Z</dcterms:modified>
</cp:coreProperties>
</file>