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7"/>
  </p:notesMasterIdLst>
  <p:sldIdLst>
    <p:sldId id="1061" r:id="rId2"/>
    <p:sldId id="1040" r:id="rId3"/>
    <p:sldId id="1041" r:id="rId4"/>
    <p:sldId id="1042" r:id="rId5"/>
    <p:sldId id="1043" r:id="rId6"/>
    <p:sldId id="1044" r:id="rId7"/>
    <p:sldId id="1045" r:id="rId8"/>
    <p:sldId id="1046" r:id="rId9"/>
    <p:sldId id="1047" r:id="rId10"/>
    <p:sldId id="1048" r:id="rId11"/>
    <p:sldId id="1049" r:id="rId12"/>
    <p:sldId id="1050" r:id="rId13"/>
    <p:sldId id="1051" r:id="rId14"/>
    <p:sldId id="1052" r:id="rId15"/>
    <p:sldId id="1053" r:id="rId16"/>
    <p:sldId id="1054" r:id="rId17"/>
    <p:sldId id="1151" r:id="rId18"/>
    <p:sldId id="1144" r:id="rId19"/>
    <p:sldId id="1145" r:id="rId20"/>
    <p:sldId id="1146" r:id="rId21"/>
    <p:sldId id="1147" r:id="rId22"/>
    <p:sldId id="1148" r:id="rId23"/>
    <p:sldId id="1149" r:id="rId24"/>
    <p:sldId id="1150" r:id="rId25"/>
    <p:sldId id="1055" r:id="rId26"/>
    <p:sldId id="1056" r:id="rId27"/>
    <p:sldId id="1057" r:id="rId28"/>
    <p:sldId id="1058" r:id="rId29"/>
    <p:sldId id="1059" r:id="rId30"/>
    <p:sldId id="1062" r:id="rId31"/>
    <p:sldId id="1063" r:id="rId32"/>
    <p:sldId id="1064" r:id="rId33"/>
    <p:sldId id="1065" r:id="rId34"/>
    <p:sldId id="1066" r:id="rId35"/>
    <p:sldId id="1067" r:id="rId36"/>
    <p:sldId id="1068" r:id="rId37"/>
    <p:sldId id="1069" r:id="rId38"/>
    <p:sldId id="1070" r:id="rId39"/>
    <p:sldId id="1071" r:id="rId40"/>
    <p:sldId id="1072" r:id="rId41"/>
    <p:sldId id="1073" r:id="rId42"/>
    <p:sldId id="1074" r:id="rId43"/>
    <p:sldId id="1075" r:id="rId44"/>
    <p:sldId id="1076" r:id="rId45"/>
    <p:sldId id="1077" r:id="rId46"/>
    <p:sldId id="1078" r:id="rId47"/>
    <p:sldId id="1079" r:id="rId48"/>
    <p:sldId id="1080" r:id="rId49"/>
    <p:sldId id="1081" r:id="rId50"/>
    <p:sldId id="1082" r:id="rId51"/>
    <p:sldId id="1083" r:id="rId52"/>
    <p:sldId id="1084" r:id="rId53"/>
    <p:sldId id="1085" r:id="rId54"/>
    <p:sldId id="1086" r:id="rId55"/>
    <p:sldId id="1087" r:id="rId56"/>
    <p:sldId id="1088" r:id="rId57"/>
    <p:sldId id="1089" r:id="rId58"/>
    <p:sldId id="1090" r:id="rId59"/>
    <p:sldId id="1091" r:id="rId60"/>
    <p:sldId id="1092" r:id="rId61"/>
    <p:sldId id="1093" r:id="rId62"/>
    <p:sldId id="1094" r:id="rId63"/>
    <p:sldId id="1060" r:id="rId64"/>
    <p:sldId id="1008" r:id="rId65"/>
    <p:sldId id="1028" r:id="rId66"/>
    <p:sldId id="724" r:id="rId67"/>
    <p:sldId id="725" r:id="rId68"/>
    <p:sldId id="726" r:id="rId69"/>
    <p:sldId id="779" r:id="rId70"/>
    <p:sldId id="727" r:id="rId71"/>
    <p:sldId id="728" r:id="rId72"/>
    <p:sldId id="729" r:id="rId73"/>
    <p:sldId id="730" r:id="rId74"/>
    <p:sldId id="731" r:id="rId75"/>
    <p:sldId id="755" r:id="rId76"/>
    <p:sldId id="757" r:id="rId77"/>
    <p:sldId id="759" r:id="rId78"/>
    <p:sldId id="761" r:id="rId79"/>
    <p:sldId id="762" r:id="rId80"/>
    <p:sldId id="764" r:id="rId81"/>
    <p:sldId id="766" r:id="rId82"/>
    <p:sldId id="768" r:id="rId83"/>
    <p:sldId id="770" r:id="rId84"/>
    <p:sldId id="741" r:id="rId85"/>
    <p:sldId id="733" r:id="rId86"/>
    <p:sldId id="734" r:id="rId87"/>
    <p:sldId id="735" r:id="rId88"/>
    <p:sldId id="736" r:id="rId89"/>
    <p:sldId id="1095" r:id="rId90"/>
    <p:sldId id="1096" r:id="rId91"/>
    <p:sldId id="1097" r:id="rId92"/>
    <p:sldId id="1098" r:id="rId93"/>
    <p:sldId id="1099" r:id="rId94"/>
    <p:sldId id="1100" r:id="rId95"/>
    <p:sldId id="1101" r:id="rId96"/>
    <p:sldId id="1102" r:id="rId97"/>
    <p:sldId id="1103" r:id="rId98"/>
    <p:sldId id="1104" r:id="rId99"/>
    <p:sldId id="1105" r:id="rId100"/>
    <p:sldId id="1106" r:id="rId101"/>
    <p:sldId id="1107" r:id="rId102"/>
    <p:sldId id="1108" r:id="rId103"/>
    <p:sldId id="1109" r:id="rId104"/>
    <p:sldId id="1110" r:id="rId105"/>
    <p:sldId id="1111" r:id="rId106"/>
    <p:sldId id="1112" r:id="rId107"/>
    <p:sldId id="1113" r:id="rId108"/>
    <p:sldId id="1114" r:id="rId109"/>
    <p:sldId id="1115" r:id="rId110"/>
    <p:sldId id="1031" r:id="rId111"/>
    <p:sldId id="1032" r:id="rId112"/>
    <p:sldId id="1033" r:id="rId113"/>
    <p:sldId id="1034" r:id="rId114"/>
    <p:sldId id="1035" r:id="rId115"/>
    <p:sldId id="1036" r:id="rId116"/>
    <p:sldId id="1037" r:id="rId117"/>
    <p:sldId id="1038" r:id="rId118"/>
    <p:sldId id="1116" r:id="rId119"/>
    <p:sldId id="1117" r:id="rId120"/>
    <p:sldId id="1118" r:id="rId121"/>
    <p:sldId id="1119" r:id="rId122"/>
    <p:sldId id="1120" r:id="rId123"/>
    <p:sldId id="1121" r:id="rId124"/>
    <p:sldId id="1122" r:id="rId125"/>
    <p:sldId id="1123" r:id="rId126"/>
    <p:sldId id="1124" r:id="rId127"/>
    <p:sldId id="1125" r:id="rId128"/>
    <p:sldId id="1126" r:id="rId129"/>
    <p:sldId id="1127" r:id="rId130"/>
    <p:sldId id="1128" r:id="rId131"/>
    <p:sldId id="1129" r:id="rId132"/>
    <p:sldId id="1130" r:id="rId133"/>
    <p:sldId id="1131" r:id="rId134"/>
    <p:sldId id="1132" r:id="rId135"/>
    <p:sldId id="1133" r:id="rId136"/>
    <p:sldId id="1134" r:id="rId137"/>
    <p:sldId id="1135" r:id="rId138"/>
    <p:sldId id="1136" r:id="rId139"/>
    <p:sldId id="1137" r:id="rId140"/>
    <p:sldId id="1138" r:id="rId141"/>
    <p:sldId id="1139" r:id="rId142"/>
    <p:sldId id="1140" r:id="rId143"/>
    <p:sldId id="1141" r:id="rId144"/>
    <p:sldId id="1142" r:id="rId145"/>
    <p:sldId id="1143" r:id="rId146"/>
  </p:sldIdLst>
  <p:sldSz cx="9144000" cy="6858000" type="screen4x3"/>
  <p:notesSz cx="7315200" cy="9601200"/>
  <p:defaultTextStyle>
    <a:defPPr>
      <a:defRPr lang="es-C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08" autoAdjust="0"/>
    <p:restoredTop sz="94660"/>
  </p:normalViewPr>
  <p:slideViewPr>
    <p:cSldViewPr>
      <p:cViewPr>
        <p:scale>
          <a:sx n="75" d="100"/>
          <a:sy n="75" d="100"/>
        </p:scale>
        <p:origin x="-1502" y="-26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Calibri" pitchFamily="34" charset="0"/>
                <a:cs typeface="+mn-cs"/>
              </a:defRPr>
            </a:lvl1pPr>
          </a:lstStyle>
          <a:p>
            <a:pPr>
              <a:defRPr/>
            </a:pPr>
            <a:endParaRPr lang="en-US"/>
          </a:p>
        </p:txBody>
      </p:sp>
      <p:sp>
        <p:nvSpPr>
          <p:cNvPr id="3" name="2 Marcador de fecha"/>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Calibri" pitchFamily="34" charset="0"/>
                <a:cs typeface="+mn-cs"/>
              </a:defRPr>
            </a:lvl1pPr>
          </a:lstStyle>
          <a:p>
            <a:pPr>
              <a:defRPr/>
            </a:pPr>
            <a:fld id="{7219A0FC-918A-423C-8FBE-51724B1DEB2C}" type="datetimeFigureOut">
              <a:rPr lang="en-US"/>
              <a:pPr>
                <a:defRPr/>
              </a:pPr>
              <a:t>10/20/2013</a:t>
            </a:fld>
            <a:endParaRPr lang="en-US"/>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a:p>
        </p:txBody>
      </p:sp>
      <p:sp>
        <p:nvSpPr>
          <p:cNvPr id="6" name="5 Marcador de pie de página"/>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Calibri" pitchFamily="34" charset="0"/>
                <a:cs typeface="+mn-cs"/>
              </a:defRPr>
            </a:lvl1pPr>
          </a:lstStyle>
          <a:p>
            <a:pPr>
              <a:defRPr/>
            </a:pPr>
            <a:endParaRPr lang="en-US"/>
          </a:p>
        </p:txBody>
      </p:sp>
      <p:sp>
        <p:nvSpPr>
          <p:cNvPr id="7" name="6 Marcador de número de diapositiva"/>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Calibri" pitchFamily="34" charset="0"/>
                <a:cs typeface="+mn-cs"/>
              </a:defRPr>
            </a:lvl1pPr>
          </a:lstStyle>
          <a:p>
            <a:pPr>
              <a:defRPr/>
            </a:pPr>
            <a:fld id="{18DDA433-4FF6-4EE1-ABB0-42A9CF904F71}" type="slidenum">
              <a:rPr lang="en-US"/>
              <a:pPr>
                <a:defRPr/>
              </a:pPr>
              <a:t>‹Nº›</a:t>
            </a:fld>
            <a:endParaRPr lang="en-US"/>
          </a:p>
        </p:txBody>
      </p:sp>
    </p:spTree>
    <p:extLst>
      <p:ext uri="{BB962C8B-B14F-4D97-AF65-F5344CB8AC3E}">
        <p14:creationId xmlns:p14="http://schemas.microsoft.com/office/powerpoint/2010/main" val="2105390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6AF84EA-4097-4260-8B81-1C0BB5815F1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93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BE276D1-AF2A-4FB8-828B-7AB0BED42682}" type="slidenum">
              <a:rPr lang="en-US" smtClean="0"/>
              <a:pPr>
                <a:defRPr/>
              </a:pPr>
              <a:t>38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03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EC31308-BBDE-4259-B954-E6BE32EA7788}" type="slidenum">
              <a:rPr lang="en-US" smtClean="0"/>
              <a:pPr>
                <a:defRPr/>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13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2C6E5DA-7C22-4FD1-954E-B3D940A69E36}" type="slidenum">
              <a:rPr lang="en-US" smtClean="0"/>
              <a:pPr>
                <a:defRPr/>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24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315952E-0A4E-4715-8DBD-E00CF9139696}" type="slidenum">
              <a:rPr lang="en-US" smtClean="0"/>
              <a:pPr>
                <a:defRPr/>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34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6FC53F9-A3C7-4C14-854B-A75079000609}" type="slidenum">
              <a:rPr lang="en-US" smtClean="0"/>
              <a:pPr>
                <a:defRPr/>
              </a:pPr>
              <a:t>42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44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A88BE72-7AD1-4770-A63C-90B8BB1C0A9E}" type="slidenum">
              <a:rPr lang="en-US" smtClean="0"/>
              <a:pPr>
                <a:defRPr/>
              </a:pPr>
              <a:t>43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54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26B8BAA-88FE-4143-8E34-E0AC99BBF2A8}" type="slidenum">
              <a:rPr lang="en-US" smtClean="0"/>
              <a:pPr>
                <a:defRPr/>
              </a:pPr>
              <a:t>44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64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8495B5F-928E-42F3-854B-DA897248AB62}" type="slidenum">
              <a:rPr lang="en-US" smtClean="0"/>
              <a:pPr>
                <a:defRPr/>
              </a:pPr>
              <a:t>45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C257FFC-5FF7-4591-8622-66A56B57AB06}" type="slidenum">
              <a:rPr lang="en-US" smtClean="0"/>
              <a:pPr>
                <a:defRPr/>
              </a:pPr>
              <a:t>46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85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EE2CF5D-1930-4B81-A2CA-08A8A0D6D934}" type="slidenum">
              <a:rPr lang="en-US" smtClean="0"/>
              <a:pPr>
                <a:defRPr/>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11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7F3BE81-B9ED-45A9-A262-BC82F6A82396}" type="slidenum">
              <a:rPr lang="en-US" smtClean="0"/>
              <a:pPr>
                <a:defRPr/>
              </a:pPr>
              <a:t>30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95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2B89D14-120F-4199-A5DB-865C8E92543C}" type="slidenum">
              <a:rPr lang="en-US" smtClean="0"/>
              <a:pPr>
                <a:defRPr/>
              </a:pPr>
              <a:t>48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05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C70E26B-4231-4A26-9035-9242268582A2}" type="slidenum">
              <a:rPr lang="en-US" smtClean="0"/>
              <a:pPr>
                <a:defRPr/>
              </a:pPr>
              <a:t>49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16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E1CB56B-18CA-41D1-AC40-03271E4B5EA7}" type="slidenum">
              <a:rPr lang="en-US" smtClean="0"/>
              <a:pPr>
                <a:defRPr/>
              </a:pPr>
              <a:t>50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26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15D0969-FAC3-4A53-86D5-83A2AD86969A}" type="slidenum">
              <a:rPr lang="en-US" smtClean="0"/>
              <a:pPr>
                <a:defRPr/>
              </a:pPr>
              <a:t>51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36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0030349-C751-428A-81AA-F93ADB73B0F3}" type="slidenum">
              <a:rPr lang="en-US" smtClean="0"/>
              <a:pPr>
                <a:defRPr/>
              </a:pPr>
              <a:t>52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46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08F92A8-6F7A-4423-B3A4-D2753E05FCB2}" type="slidenum">
              <a:rPr lang="en-US" smtClean="0"/>
              <a:pPr>
                <a:defRPr/>
              </a:pPr>
              <a:t>53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57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61D8A0E-FC1A-426C-BF5B-C9F952932666}" type="slidenum">
              <a:rPr lang="en-US" smtClean="0"/>
              <a:pPr>
                <a:defRPr/>
              </a:pPr>
              <a:t>54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67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D5CDF4A-989D-4C5D-9297-A163012758F7}" type="slidenum">
              <a:rPr lang="en-US" smtClean="0"/>
              <a:pPr>
                <a:defRPr/>
              </a:pPr>
              <a:t>55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A94B9C9-3324-413C-838A-998BBC53ECA4}" type="slidenum">
              <a:rPr lang="en-US" smtClean="0"/>
              <a:pPr>
                <a:defRPr/>
              </a:pPr>
              <a:t>56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87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94065E8-044D-4565-BA64-9FE685D3F94B}" type="slidenum">
              <a:rPr lang="en-US" smtClean="0"/>
              <a:pPr>
                <a:defRPr/>
              </a:pPr>
              <a:t>57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21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DF54A71-3165-4B18-8D95-0D194FA1126E}" type="slidenum">
              <a:rPr lang="en-US" smtClean="0"/>
              <a:pPr>
                <a:defRPr/>
              </a:pPr>
              <a:t>31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98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FBA8EE1-DCEB-4A64-AB31-DA3C69CFAF42}" type="slidenum">
              <a:rPr lang="en-US" smtClean="0"/>
              <a:pPr>
                <a:defRPr/>
              </a:pPr>
              <a:t>58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08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7CE43C2-E431-466A-B5C7-F3C54F0E85B5}" type="slidenum">
              <a:rPr lang="en-US" smtClean="0"/>
              <a:pPr>
                <a:defRPr/>
              </a:pPr>
              <a:t>59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18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BB49931-FDF6-4A81-B046-85D77FB042D5}" type="slidenum">
              <a:rPr lang="en-US" smtClean="0"/>
              <a:pPr>
                <a:defRPr/>
              </a:pPr>
              <a:t>60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28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552C007-089F-47FB-87A2-192959CF23CC}" type="slidenum">
              <a:rPr lang="en-US" smtClean="0"/>
              <a:pPr>
                <a:defRPr/>
              </a:pPr>
              <a:t>61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39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751854A-126E-491E-84E0-9574DE51F1C2}" type="slidenum">
              <a:rPr lang="en-US" smtClean="0"/>
              <a:pPr>
                <a:defRPr/>
              </a:pPr>
              <a:t>62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59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D3C9F7B-C73C-4727-A932-D4C6BA72C492}" type="slidenum">
              <a:rPr lang="en-US" smtClean="0"/>
              <a:pPr>
                <a:defRPr/>
              </a:pPr>
              <a:t>89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69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132B8CE-25DC-498D-8308-86FA7BE10338}" type="slidenum">
              <a:rPr lang="en-US" smtClean="0"/>
              <a:pPr>
                <a:defRPr/>
              </a:pPr>
              <a:t>90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3B91B4B-56DF-49A5-A4C4-1512E1E7333A}" type="slidenum">
              <a:rPr lang="en-US" smtClean="0"/>
              <a:pPr>
                <a:defRPr/>
              </a:pPr>
              <a:t>91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90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D23FCB4-BBB3-4F75-9CD0-D2AD78885EC2}" type="slidenum">
              <a:rPr lang="en-US" smtClean="0"/>
              <a:pPr>
                <a:defRPr/>
              </a:pPr>
              <a:t>92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00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3C5F5AA-7E7E-4B8A-A15A-509A38212769}" type="slidenum">
              <a:rPr lang="en-US" smtClean="0"/>
              <a:pPr>
                <a:defRPr/>
              </a:pPr>
              <a:t>93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31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F1F070D-4904-4905-91BB-3FF2083DF1BE}" type="slidenum">
              <a:rPr lang="en-US" smtClean="0"/>
              <a:pPr>
                <a:defRPr/>
              </a:pPr>
              <a:t>32</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10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2477486-0F58-4E03-995D-DCD8AEF83684}" type="slidenum">
              <a:rPr lang="en-US" smtClean="0"/>
              <a:pPr>
                <a:defRPr/>
              </a:pPr>
              <a:t>94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20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D02B82C-1FB5-4397-9E22-5DC751CB69D3}" type="slidenum">
              <a:rPr lang="en-US" smtClean="0"/>
              <a:pPr>
                <a:defRPr/>
              </a:pPr>
              <a:t>95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31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5C32811-5646-4763-BFC7-675DF789598A}" type="slidenum">
              <a:rPr lang="en-US" smtClean="0"/>
              <a:pPr>
                <a:defRPr/>
              </a:pPr>
              <a:t>96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41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A6388E4-99EC-43C6-9F51-BEDD5FA1628D}" type="slidenum">
              <a:rPr lang="en-US" smtClean="0"/>
              <a:pPr>
                <a:defRPr/>
              </a:pPr>
              <a:t>97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27FDB8D-6515-43F2-B972-58CB1FEDA7F0}" type="slidenum">
              <a:rPr lang="en-US" smtClean="0"/>
              <a:pPr>
                <a:defRPr/>
              </a:pPr>
              <a:t>98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92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3293A5C-4BAB-4D19-8912-8F1C73DECB5C}" type="slidenum">
              <a:rPr lang="en-US" smtClean="0"/>
              <a:pPr>
                <a:defRPr/>
              </a:pPr>
              <a:t>99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02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8C651AE-87CF-4C76-BE1B-8C5224DDAA04}" type="slidenum">
              <a:rPr lang="en-US" smtClean="0"/>
              <a:pPr>
                <a:defRPr/>
              </a:pPr>
              <a:t>100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1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214651D-2971-4175-B532-2015CC1FD0DD}" type="slidenum">
              <a:rPr lang="en-US" smtClean="0"/>
              <a:pPr>
                <a:defRPr/>
              </a:pPr>
              <a:t>101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23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6F89623-27D8-406D-A1FE-32E394DCD208}" type="slidenum">
              <a:rPr lang="en-US" smtClean="0"/>
              <a:pPr>
                <a:defRPr/>
              </a:pPr>
              <a:t>102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33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BA6CDAE-31EB-4CE6-9F1A-844FDA7F8369}" type="slidenum">
              <a:rPr lang="en-US" smtClean="0"/>
              <a:pPr>
                <a:defRPr/>
              </a:pPr>
              <a:t>103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42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75748EC-2283-4308-BCEB-F2E1EFDE99C3}" type="slidenum">
              <a:rPr lang="en-US" smtClean="0"/>
              <a:pPr>
                <a:defRPr/>
              </a:pPr>
              <a:t>33</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43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976E773-9752-4A28-8CCE-CB6C9005E63D}" type="slidenum">
              <a:rPr lang="en-US" smtClean="0"/>
              <a:pPr>
                <a:defRPr/>
              </a:pPr>
              <a:t>104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5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7FFB722-94AD-4BC3-8121-F3896C5618C2}" type="slidenum">
              <a:rPr lang="en-US" smtClean="0"/>
              <a:pPr>
                <a:defRPr/>
              </a:pPr>
              <a:t>105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64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42EB041-3529-4C32-9912-8FE6FA7C0004}" type="slidenum">
              <a:rPr lang="en-US" smtClean="0"/>
              <a:pPr>
                <a:defRPr/>
              </a:pPr>
              <a:t>106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7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B990C1C-71A7-4322-A048-1C5E1F391708}" type="slidenum">
              <a:rPr lang="en-US" smtClean="0"/>
              <a:pPr>
                <a:defRPr/>
              </a:pPr>
              <a:t>107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4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457CFD1-18A3-42D3-9EC5-822F01A3709D}" type="slidenum">
              <a:rPr lang="en-US" smtClean="0"/>
              <a:pPr>
                <a:defRPr/>
              </a:pPr>
              <a:t>108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95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F51D8FE-D476-4C01-81A0-E2EA628F4C29}" type="slidenum">
              <a:rPr lang="en-US" smtClean="0"/>
              <a:pPr>
                <a:defRPr/>
              </a:pPr>
              <a:t>109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23D6592-F025-4E35-9DF0-9990F0F1BF77}" type="slidenum">
              <a:rPr lang="en-US" smtClean="0"/>
              <a:pPr>
                <a:defRPr/>
              </a:pPr>
              <a:t>118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6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8590B6A-7FD7-4414-A988-5FC93B45658E}" type="slidenum">
              <a:rPr lang="en-US" smtClean="0"/>
              <a:pPr>
                <a:defRPr/>
              </a:pPr>
              <a:t>119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36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BBA863F-14DC-43EA-99B9-17A85C120138}" type="slidenum">
              <a:rPr lang="en-US" smtClean="0"/>
              <a:pPr>
                <a:defRPr/>
              </a:pPr>
              <a:t>120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46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20ED3AB-AC11-44AC-BA85-72A325BEC8E6}" type="slidenum">
              <a:rPr lang="en-US" smtClean="0"/>
              <a:pPr>
                <a:defRPr/>
              </a:pPr>
              <a:t>121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52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F28B9E3-2213-4CD7-802D-F304624510A0}" type="slidenum">
              <a:rPr lang="en-US" smtClean="0"/>
              <a:pPr>
                <a:defRPr/>
              </a:pPr>
              <a:t>34</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56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806B687-1BF6-4585-82CE-236751D2688C}" type="slidenum">
              <a:rPr lang="en-US" smtClean="0"/>
              <a:pPr>
                <a:defRPr/>
              </a:pPr>
              <a:t>122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67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86D6A10-E934-4366-9C9C-39D79101F4E9}" type="slidenum">
              <a:rPr lang="en-US" smtClean="0"/>
              <a:pPr>
                <a:defRPr/>
              </a:pPr>
              <a:t>123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77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8BDA010-5898-4965-871D-DBBA8012A85E}" type="slidenum">
              <a:rPr lang="en-US" smtClean="0"/>
              <a:pPr>
                <a:defRPr/>
              </a:pPr>
              <a:t>124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87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4538DBD-86A2-4D4D-A2F5-459B2C94E6F6}" type="slidenum">
              <a:rPr lang="en-US" smtClean="0"/>
              <a:pPr>
                <a:defRPr/>
              </a:pPr>
              <a:t>125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97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DB6F176-1EF6-4B92-A903-E93752DF2CFD}" type="slidenum">
              <a:rPr lang="en-US" smtClean="0"/>
              <a:pPr>
                <a:defRPr/>
              </a:pPr>
              <a:t>126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08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1ADF0FD-8330-44D6-AFBB-5D5D6DCEF286}" type="slidenum">
              <a:rPr lang="en-US" smtClean="0"/>
              <a:pPr>
                <a:defRPr/>
              </a:pPr>
              <a:t>127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067E3A8-4D2C-47C0-99D0-1CE2404DCB72}" type="slidenum">
              <a:rPr lang="en-US" smtClean="0"/>
              <a:pPr>
                <a:defRPr/>
              </a:pPr>
              <a:t>128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28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8E4279B-2F42-4604-A80F-12D41BBAADA9}" type="slidenum">
              <a:rPr lang="en-US" smtClean="0"/>
              <a:pPr>
                <a:defRPr/>
              </a:pPr>
              <a:t>129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38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90F9C37-B4F9-4362-9FF8-1FA159826FAF}" type="slidenum">
              <a:rPr lang="en-US" smtClean="0"/>
              <a:pPr>
                <a:defRPr/>
              </a:pPr>
              <a:t>130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49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7AC33D8-209C-46C9-9BC3-57880EE0E6C5}" type="slidenum">
              <a:rPr lang="en-US" smtClean="0"/>
              <a:pPr>
                <a:defRPr/>
              </a:pPr>
              <a:t>131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62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B533742-57DA-4F08-B75E-C0F0AA293338}" type="slidenum">
              <a:rPr lang="en-US" smtClean="0"/>
              <a:pPr>
                <a:defRPr/>
              </a:pPr>
              <a:t>35</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59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6E87B19-2054-4589-95FF-035E4CA39630}" type="slidenum">
              <a:rPr lang="en-US" smtClean="0"/>
              <a:pPr>
                <a:defRPr/>
              </a:pPr>
              <a:t>132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69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4F30125-4D78-413E-9C62-8A673C43EBCE}" type="slidenum">
              <a:rPr lang="en-US" smtClean="0"/>
              <a:pPr>
                <a:defRPr/>
              </a:pPr>
              <a:t>133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79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8592152-CE59-4C6C-B6A9-033E6FDF24CC}" type="slidenum">
              <a:rPr lang="en-US" smtClean="0"/>
              <a:pPr>
                <a:defRPr/>
              </a:pPr>
              <a:t>134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90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EBA8FBB-EA8A-442C-8B9A-B44719583E9C}" type="slidenum">
              <a:rPr lang="en-US" smtClean="0"/>
              <a:pPr>
                <a:defRPr/>
              </a:pPr>
              <a:t>135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00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F65EE32-1B16-46DA-A52C-C4E1A58E542B}" type="slidenum">
              <a:rPr lang="en-US" smtClean="0"/>
              <a:pPr>
                <a:defRPr/>
              </a:pPr>
              <a:t>136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10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2EEB167-5105-4BD7-91A9-34DBDD75355E}" type="slidenum">
              <a:rPr lang="en-US" smtClean="0"/>
              <a:pPr>
                <a:defRPr/>
              </a:pPr>
              <a:t>137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0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79BD970-7D96-47E5-AB24-9C0ECE906598}" type="slidenum">
              <a:rPr lang="en-US" smtClean="0"/>
              <a:pPr>
                <a:defRPr/>
              </a:pPr>
              <a:t>138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31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0A47063-F9B7-4800-A22C-5F9C807CB624}" type="slidenum">
              <a:rPr lang="en-US" smtClean="0"/>
              <a:pPr>
                <a:defRPr/>
              </a:pPr>
              <a:t>139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41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40F32F8-133F-488E-AF8C-5B6C164A6EE0}" type="slidenum">
              <a:rPr lang="en-US" smtClean="0"/>
              <a:pPr>
                <a:defRPr/>
              </a:pPr>
              <a:t>140</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51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F6F594D-910F-4EDD-94AE-4A78123A06BE}" type="slidenum">
              <a:rPr lang="en-US" smtClean="0"/>
              <a:pPr>
                <a:defRPr/>
              </a:pPr>
              <a:t>141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2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ACC3873-14F7-4E65-90F7-531BEC658E5C}" type="slidenum">
              <a:rPr lang="en-US" smtClean="0"/>
              <a:pPr>
                <a:defRPr/>
              </a:pPr>
              <a:t>36</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61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4358AC3-55D1-4EF1-917D-4A1995B8D27C}" type="slidenum">
              <a:rPr lang="en-US" smtClean="0"/>
              <a:pPr>
                <a:defRPr/>
              </a:pPr>
              <a:t>142</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72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79DFB8C-1405-4EF3-9849-ADEE8663854A}" type="slidenum">
              <a:rPr lang="en-US" smtClean="0"/>
              <a:pPr>
                <a:defRPr/>
              </a:pPr>
              <a:t>143</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82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F4B53AC-A581-4C19-9947-C5AC74AF85FE}" type="slidenum">
              <a:rPr lang="en-US" smtClean="0"/>
              <a:pPr>
                <a:defRPr/>
              </a:pPr>
              <a:t>144</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49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B56F895-5702-4181-A49C-81CEB2B28247}" type="slidenum">
              <a:rPr lang="en-US" smtClean="0"/>
              <a:pPr>
                <a:defRPr/>
              </a:pPr>
              <a:t>145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83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87E6866-A7EA-4FFE-A86B-7FC15D6998B6}" type="slidenum">
              <a:rPr lang="en-US" smtClean="0"/>
              <a:pPr>
                <a:defRPr/>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fld id="{B6CB3C5D-4D44-4DA0-8CBD-65665EDCCF67}"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10DD8502-51B9-40B1-BDFF-3E0B8DFA0BB0}" type="slidenum">
              <a:rPr lang="es-CR"/>
              <a:pPr>
                <a:defRPr/>
              </a:pPr>
              <a:t>‹Nº›</a:t>
            </a:fld>
            <a:endParaRPr lang="es-CR"/>
          </a:p>
        </p:txBody>
      </p:sp>
    </p:spTree>
    <p:extLst>
      <p:ext uri="{BB962C8B-B14F-4D97-AF65-F5344CB8AC3E}">
        <p14:creationId xmlns:p14="http://schemas.microsoft.com/office/powerpoint/2010/main" val="197375239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0738E6AC-6B76-488E-BB21-1390F7E5A79D}"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0AE9E7D5-3071-4F26-8A04-E74C8BBEC82B}" type="slidenum">
              <a:rPr lang="es-CR"/>
              <a:pPr>
                <a:defRPr/>
              </a:pPr>
              <a:t>‹Nº›</a:t>
            </a:fld>
            <a:endParaRPr lang="es-CR"/>
          </a:p>
        </p:txBody>
      </p:sp>
    </p:spTree>
    <p:extLst>
      <p:ext uri="{BB962C8B-B14F-4D97-AF65-F5344CB8AC3E}">
        <p14:creationId xmlns:p14="http://schemas.microsoft.com/office/powerpoint/2010/main" val="332991905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C373BC09-9586-4759-A28D-726C17FCB333}"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42131832-BE89-43CB-BD19-F77AC989F9E1}" type="slidenum">
              <a:rPr lang="es-CR"/>
              <a:pPr>
                <a:defRPr/>
              </a:pPr>
              <a:t>‹Nº›</a:t>
            </a:fld>
            <a:endParaRPr lang="es-CR"/>
          </a:p>
        </p:txBody>
      </p:sp>
    </p:spTree>
    <p:extLst>
      <p:ext uri="{BB962C8B-B14F-4D97-AF65-F5344CB8AC3E}">
        <p14:creationId xmlns:p14="http://schemas.microsoft.com/office/powerpoint/2010/main" val="229860286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B77C2A68-18AC-495E-9AA6-408E6119AD18}"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0C20FF16-1CEA-44C7-B0B6-756FAAEB3392}" type="slidenum">
              <a:rPr lang="es-CR"/>
              <a:pPr>
                <a:defRPr/>
              </a:pPr>
              <a:t>‹Nº›</a:t>
            </a:fld>
            <a:endParaRPr lang="es-CR"/>
          </a:p>
        </p:txBody>
      </p:sp>
    </p:spTree>
    <p:extLst>
      <p:ext uri="{BB962C8B-B14F-4D97-AF65-F5344CB8AC3E}">
        <p14:creationId xmlns:p14="http://schemas.microsoft.com/office/powerpoint/2010/main" val="45678040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6D00B82-9AAD-498C-A3EB-146E629D6438}"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4739F65A-94DB-4B64-B1CC-A58C90F0856F}" type="slidenum">
              <a:rPr lang="es-CR"/>
              <a:pPr>
                <a:defRPr/>
              </a:pPr>
              <a:t>‹Nº›</a:t>
            </a:fld>
            <a:endParaRPr lang="es-CR"/>
          </a:p>
        </p:txBody>
      </p:sp>
    </p:spTree>
    <p:extLst>
      <p:ext uri="{BB962C8B-B14F-4D97-AF65-F5344CB8AC3E}">
        <p14:creationId xmlns:p14="http://schemas.microsoft.com/office/powerpoint/2010/main" val="398365429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p:txBody>
          <a:bodyPr/>
          <a:lstStyle>
            <a:lvl1pPr>
              <a:defRPr/>
            </a:lvl1pPr>
          </a:lstStyle>
          <a:p>
            <a:pPr>
              <a:defRPr/>
            </a:pPr>
            <a:fld id="{00DD2012-8C12-4485-AF4D-3A93D3954CB6}" type="datetimeFigureOut">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0EB91D7D-3453-4BC4-8BB5-0CFC52A61635}" type="slidenum">
              <a:rPr lang="es-CR"/>
              <a:pPr>
                <a:defRPr/>
              </a:pPr>
              <a:t>‹Nº›</a:t>
            </a:fld>
            <a:endParaRPr lang="es-CR"/>
          </a:p>
        </p:txBody>
      </p:sp>
    </p:spTree>
    <p:extLst>
      <p:ext uri="{BB962C8B-B14F-4D97-AF65-F5344CB8AC3E}">
        <p14:creationId xmlns:p14="http://schemas.microsoft.com/office/powerpoint/2010/main" val="343034641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p:txBody>
          <a:bodyPr/>
          <a:lstStyle>
            <a:lvl1pPr>
              <a:defRPr/>
            </a:lvl1pPr>
          </a:lstStyle>
          <a:p>
            <a:pPr>
              <a:defRPr/>
            </a:pPr>
            <a:fld id="{DC3D53B6-83D5-4266-8798-DB335CBC5526}" type="datetimeFigureOut">
              <a:rPr lang="es-CR"/>
              <a:pPr>
                <a:defRPr/>
              </a:pPr>
              <a:t>20/10/2013</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AB3DB390-FC7D-4B72-8A4F-6B412078817C}" type="slidenum">
              <a:rPr lang="es-CR"/>
              <a:pPr>
                <a:defRPr/>
              </a:pPr>
              <a:t>‹Nº›</a:t>
            </a:fld>
            <a:endParaRPr lang="es-CR"/>
          </a:p>
        </p:txBody>
      </p:sp>
    </p:spTree>
    <p:extLst>
      <p:ext uri="{BB962C8B-B14F-4D97-AF65-F5344CB8AC3E}">
        <p14:creationId xmlns:p14="http://schemas.microsoft.com/office/powerpoint/2010/main" val="17784778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fld id="{F8D95094-14BB-437B-8F8A-2FF75293BC2A}" type="datetimeFigureOut">
              <a:rPr lang="es-CR"/>
              <a:pPr>
                <a:defRPr/>
              </a:pPr>
              <a:t>20/10/2013</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8498DF06-B55E-4A4D-A880-CF15A27F0613}" type="slidenum">
              <a:rPr lang="es-CR"/>
              <a:pPr>
                <a:defRPr/>
              </a:pPr>
              <a:t>‹Nº›</a:t>
            </a:fld>
            <a:endParaRPr lang="es-CR"/>
          </a:p>
        </p:txBody>
      </p:sp>
    </p:spTree>
    <p:extLst>
      <p:ext uri="{BB962C8B-B14F-4D97-AF65-F5344CB8AC3E}">
        <p14:creationId xmlns:p14="http://schemas.microsoft.com/office/powerpoint/2010/main" val="272766007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8B618B1-9CA8-452D-881F-F7B53577457A}" type="datetimeFigureOut">
              <a:rPr lang="es-CR"/>
              <a:pPr>
                <a:defRPr/>
              </a:pPr>
              <a:t>20/10/2013</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EEC3C2E4-AC1C-4520-A675-63E96C62DC4D}" type="slidenum">
              <a:rPr lang="es-CR"/>
              <a:pPr>
                <a:defRPr/>
              </a:pPr>
              <a:t>‹Nº›</a:t>
            </a:fld>
            <a:endParaRPr lang="es-CR"/>
          </a:p>
        </p:txBody>
      </p:sp>
    </p:spTree>
    <p:extLst>
      <p:ext uri="{BB962C8B-B14F-4D97-AF65-F5344CB8AC3E}">
        <p14:creationId xmlns:p14="http://schemas.microsoft.com/office/powerpoint/2010/main" val="233879145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4418CBC-92FC-4D32-B671-1480D42622E5}" type="datetimeFigureOut">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BCB961B2-9B3C-4DCA-89FE-73B38E54E1F1}" type="slidenum">
              <a:rPr lang="es-CR"/>
              <a:pPr>
                <a:defRPr/>
              </a:pPr>
              <a:t>‹Nº›</a:t>
            </a:fld>
            <a:endParaRPr lang="es-CR"/>
          </a:p>
        </p:txBody>
      </p:sp>
    </p:spTree>
    <p:extLst>
      <p:ext uri="{BB962C8B-B14F-4D97-AF65-F5344CB8AC3E}">
        <p14:creationId xmlns:p14="http://schemas.microsoft.com/office/powerpoint/2010/main" val="194529234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107FFD6-D191-414E-BB99-78A106E717C9}" type="datetimeFigureOut">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C5BF2868-234D-47E7-B06F-CE9DBAEE9015}" type="slidenum">
              <a:rPr lang="es-CR"/>
              <a:pPr>
                <a:defRPr/>
              </a:pPr>
              <a:t>‹Nº›</a:t>
            </a:fld>
            <a:endParaRPr lang="es-CR"/>
          </a:p>
        </p:txBody>
      </p:sp>
    </p:spTree>
    <p:extLst>
      <p:ext uri="{BB962C8B-B14F-4D97-AF65-F5344CB8AC3E}">
        <p14:creationId xmlns:p14="http://schemas.microsoft.com/office/powerpoint/2010/main" val="56775503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R" smtClean="0"/>
              <a:t>Haga clic para modificar el estilo de título del patrón</a:t>
            </a:r>
            <a:endParaRPr lang="es-CR" altLang="es-CR"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R" smtClean="0"/>
              <a:t>Haga clic para modificar el estilo de texto del patrón</a:t>
            </a:r>
          </a:p>
          <a:p>
            <a:pPr lvl="1"/>
            <a:r>
              <a:rPr lang="es-ES" altLang="es-CR" smtClean="0"/>
              <a:t>Segundo nivel</a:t>
            </a:r>
          </a:p>
          <a:p>
            <a:pPr lvl="2"/>
            <a:r>
              <a:rPr lang="es-ES" altLang="es-CR" smtClean="0"/>
              <a:t>Tercer nivel</a:t>
            </a:r>
          </a:p>
          <a:p>
            <a:pPr lvl="3"/>
            <a:r>
              <a:rPr lang="es-ES" altLang="es-CR" smtClean="0"/>
              <a:t>Cuarto nivel</a:t>
            </a:r>
          </a:p>
          <a:p>
            <a:pPr lvl="4"/>
            <a:r>
              <a:rPr lang="es-ES" altLang="es-CR" smtClean="0"/>
              <a:t>Quinto nivel</a:t>
            </a:r>
            <a:endParaRPr lang="es-CR" altLang="es-C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471D1F-C4F9-423C-8FB1-FE851EB10F87}" type="datetimeFigureOut">
              <a:rPr lang="es-CR"/>
              <a:pPr>
                <a:defRPr/>
              </a:pPr>
              <a:t>20/10/2013</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5D043CB-DEB1-4BAA-8885-15C28188DE12}"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2780928"/>
            <a:ext cx="8856984" cy="1470025"/>
          </a:xfrm>
        </p:spPr>
        <p:txBody>
          <a:bodyPr>
            <a:normAutofit fontScale="90000"/>
          </a:bodyPr>
          <a:lstStyle/>
          <a:p>
            <a:pPr>
              <a:defRPr/>
            </a:pPr>
            <a:r>
              <a:rPr lang="es-CR" sz="4000" b="1" dirty="0" smtClean="0"/>
              <a:t>Curso de Preparación para</a:t>
            </a:r>
            <a:br>
              <a:rPr lang="es-CR" sz="4000" b="1" dirty="0" smtClean="0"/>
            </a:br>
            <a:r>
              <a:rPr lang="es-CR" sz="4000" b="1" dirty="0" smtClean="0"/>
              <a:t>el Examen CAPM</a:t>
            </a:r>
            <a:br>
              <a:rPr lang="es-CR" sz="4000" b="1" dirty="0" smtClean="0"/>
            </a:br>
            <a:r>
              <a:rPr lang="es-CR" sz="4000" b="1" dirty="0" smtClean="0"/>
              <a:t>(</a:t>
            </a:r>
            <a:r>
              <a:rPr lang="es-CR" sz="4000" b="1" dirty="0" err="1" smtClean="0"/>
              <a:t>Certified</a:t>
            </a:r>
            <a:r>
              <a:rPr lang="es-CR" sz="4000" b="1" dirty="0" smtClean="0"/>
              <a:t> </a:t>
            </a:r>
            <a:r>
              <a:rPr lang="es-CR" sz="4000" b="1" dirty="0" err="1" smtClean="0"/>
              <a:t>Associate</a:t>
            </a:r>
            <a:r>
              <a:rPr lang="es-CR" sz="4000" b="1" dirty="0" smtClean="0"/>
              <a:t> in</a:t>
            </a:r>
            <a:br>
              <a:rPr lang="es-CR" sz="4000" b="1" dirty="0" smtClean="0"/>
            </a:br>
            <a:r>
              <a:rPr lang="es-CR" sz="4000" b="1" dirty="0" smtClean="0"/>
              <a:t>Project Management)</a:t>
            </a:r>
            <a:br>
              <a:rPr lang="es-CR" sz="4000" b="1" dirty="0" smtClean="0"/>
            </a:br>
            <a:r>
              <a:rPr lang="es-CR" sz="4000" b="1" dirty="0" smtClean="0"/>
              <a:t/>
            </a:r>
            <a:br>
              <a:rPr lang="es-CR" sz="4000" b="1" dirty="0" smtClean="0"/>
            </a:br>
            <a:r>
              <a:rPr lang="es-CR" sz="4000" b="1" dirty="0" smtClean="0"/>
              <a:t>Sesión N° 4: Gestión de los </a:t>
            </a:r>
            <a:r>
              <a:rPr lang="es-CR" sz="4000" b="1" dirty="0" err="1" smtClean="0"/>
              <a:t>RRHH’s</a:t>
            </a:r>
            <a:r>
              <a:rPr lang="es-CR" sz="4000" b="1" dirty="0" smtClean="0"/>
              <a:t>, </a:t>
            </a:r>
            <a:br>
              <a:rPr lang="es-CR" sz="4000" b="1" dirty="0" smtClean="0"/>
            </a:br>
            <a:r>
              <a:rPr lang="es-CR" sz="4000" b="1" dirty="0" smtClean="0"/>
              <a:t>Gestión de las Comunicaciones</a:t>
            </a:r>
            <a:br>
              <a:rPr lang="es-CR" sz="4000" b="1" dirty="0" smtClean="0"/>
            </a:br>
            <a:r>
              <a:rPr lang="es-CR" sz="4000" b="1" dirty="0" smtClean="0"/>
              <a:t>y Gestión de los Interesados</a:t>
            </a:r>
            <a:endParaRPr lang="es-CR" sz="4000" b="1" dirty="0"/>
          </a:p>
        </p:txBody>
      </p:sp>
      <p:sp>
        <p:nvSpPr>
          <p:cNvPr id="3" name="2 Subtítulo"/>
          <p:cNvSpPr>
            <a:spLocks noGrp="1"/>
          </p:cNvSpPr>
          <p:nvPr>
            <p:ph type="subTitle" idx="1"/>
          </p:nvPr>
        </p:nvSpPr>
        <p:spPr>
          <a:xfrm>
            <a:off x="1259632" y="5085184"/>
            <a:ext cx="8424936" cy="2232868"/>
          </a:xfrm>
        </p:spPr>
        <p:txBody>
          <a:bodyPr>
            <a:normAutofit/>
          </a:bodyPr>
          <a:lstStyle/>
          <a:p>
            <a:pPr>
              <a:defRPr/>
            </a:pPr>
            <a:endParaRPr lang="es-ES_tradnl" sz="2400" dirty="0" smtClean="0"/>
          </a:p>
          <a:p>
            <a:pPr>
              <a:defRPr/>
            </a:pPr>
            <a:endParaRPr lang="es-ES_tradnl" sz="2400" dirty="0"/>
          </a:p>
          <a:p>
            <a:pPr>
              <a:defRPr/>
            </a:pPr>
            <a:endParaRPr lang="es-ES_tradnl" sz="2400" dirty="0" smtClean="0"/>
          </a:p>
          <a:p>
            <a:pPr>
              <a:defRPr/>
            </a:pPr>
            <a:r>
              <a:rPr lang="es-ES_tradnl" sz="2400" dirty="0" smtClean="0"/>
              <a:t>Preparado por el Ing. Róger Valverde Jiménez, MAP, PMP</a:t>
            </a:r>
          </a:p>
          <a:p>
            <a:pPr>
              <a:defRPr/>
            </a:pPr>
            <a:endParaRPr lang="es-CR" dirty="0"/>
          </a:p>
        </p:txBody>
      </p:sp>
    </p:spTree>
    <p:extLst>
      <p:ext uri="{BB962C8B-B14F-4D97-AF65-F5344CB8AC3E}">
        <p14:creationId xmlns:p14="http://schemas.microsoft.com/office/powerpoint/2010/main" val="2844319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847725" y="481013"/>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Plan para la Dirección del Personal</a:t>
            </a:r>
          </a:p>
        </p:txBody>
      </p:sp>
      <p:sp>
        <p:nvSpPr>
          <p:cNvPr id="7" name="Content Placeholder 2"/>
          <p:cNvSpPr>
            <a:spLocks noGrp="1"/>
          </p:cNvSpPr>
          <p:nvPr>
            <p:ph idx="4294967295"/>
          </p:nvPr>
        </p:nvSpPr>
        <p:spPr>
          <a:xfrm>
            <a:off x="323850" y="1916113"/>
            <a:ext cx="8661400" cy="4525962"/>
          </a:xfrm>
        </p:spPr>
        <p:txBody>
          <a:bodyPr/>
          <a:lstStyle/>
          <a:p>
            <a:pPr marL="0" indent="0" algn="just">
              <a:buFont typeface="Arial" charset="0"/>
              <a:buNone/>
              <a:defRPr/>
            </a:pPr>
            <a:r>
              <a:rPr lang="es-CR" sz="2700" dirty="0" smtClean="0"/>
              <a:t>Incluye:</a:t>
            </a:r>
          </a:p>
          <a:p>
            <a:pPr algn="just">
              <a:defRPr/>
            </a:pPr>
            <a:r>
              <a:rPr lang="es-CR" sz="2700" dirty="0" smtClean="0"/>
              <a:t>Adquisición del personal.</a:t>
            </a:r>
          </a:p>
          <a:p>
            <a:pPr algn="just">
              <a:defRPr/>
            </a:pPr>
            <a:r>
              <a:rPr lang="es-CR" sz="2700" dirty="0" smtClean="0"/>
              <a:t>Calendarios/histogramas de recursos (ver Gestión del Tiempo).</a:t>
            </a:r>
          </a:p>
          <a:p>
            <a:pPr algn="just">
              <a:defRPr/>
            </a:pPr>
            <a:r>
              <a:rPr lang="es-CR" sz="2700" dirty="0" smtClean="0"/>
              <a:t>Plan de liberación del personal.</a:t>
            </a:r>
          </a:p>
          <a:p>
            <a:pPr algn="just">
              <a:defRPr/>
            </a:pPr>
            <a:r>
              <a:rPr lang="es-CR" sz="2700" dirty="0" smtClean="0"/>
              <a:t>Necesidades de capacitación.</a:t>
            </a:r>
          </a:p>
          <a:p>
            <a:pPr algn="just">
              <a:defRPr/>
            </a:pPr>
            <a:r>
              <a:rPr lang="es-CR" sz="2700" dirty="0" smtClean="0"/>
              <a:t>Reconocimientos y recompensas.</a:t>
            </a:r>
          </a:p>
          <a:p>
            <a:pPr algn="just">
              <a:defRPr/>
            </a:pPr>
            <a:r>
              <a:rPr lang="es-CR" sz="2700" dirty="0" smtClean="0"/>
              <a:t>Cumplimiento en materia de </a:t>
            </a:r>
            <a:r>
              <a:rPr lang="es-CR" sz="2700" dirty="0" err="1" smtClean="0"/>
              <a:t>RRHH’s</a:t>
            </a:r>
            <a:r>
              <a:rPr lang="es-CR" sz="2700" dirty="0" smtClean="0"/>
              <a:t> y relaciones laborales.</a:t>
            </a:r>
          </a:p>
          <a:p>
            <a:pPr algn="just">
              <a:defRPr/>
            </a:pPr>
            <a:r>
              <a:rPr lang="es-CR" sz="2700" dirty="0" smtClean="0"/>
              <a:t>Seguridad (Salud ocupacional, seguros).</a:t>
            </a:r>
          </a:p>
          <a:p>
            <a:pPr algn="just">
              <a:defRPr/>
            </a:pPr>
            <a:endParaRPr lang="es-CR" sz="2400"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R" altLang="es-CR" sz="2200" dirty="0"/>
              <a:t> </a:t>
            </a:r>
          </a:p>
          <a:p>
            <a:pPr algn="just">
              <a:spcBef>
                <a:spcPct val="0"/>
              </a:spcBef>
              <a:buFontTx/>
              <a:buNone/>
            </a:pPr>
            <a:r>
              <a:rPr lang="es-CR" altLang="es-CR" sz="2200" dirty="0"/>
              <a:t>Como director del proyecto, debes gestionar las comunicaciones y reportar el desempeño a través de informes. De las siguientes opciones, ¿cuál NO puede ser un contenido de los informes de desempeño?</a:t>
            </a:r>
          </a:p>
          <a:p>
            <a:pPr marL="457200" indent="-457200" algn="just">
              <a:spcBef>
                <a:spcPct val="0"/>
              </a:spcBef>
              <a:buFont typeface="+mj-lt"/>
              <a:buAutoNum type="alphaUcPeriod"/>
            </a:pPr>
            <a:r>
              <a:rPr lang="es-CR" altLang="es-CR" sz="2200" dirty="0"/>
              <a:t>Análisis del desempeño pasado.</a:t>
            </a:r>
          </a:p>
          <a:p>
            <a:pPr marL="457200" indent="-457200" algn="just">
              <a:spcBef>
                <a:spcPct val="0"/>
              </a:spcBef>
              <a:buFont typeface="+mj-lt"/>
              <a:buAutoNum type="alphaUcPeriod"/>
            </a:pPr>
            <a:r>
              <a:rPr lang="es-CR" altLang="es-CR" sz="2200" dirty="0"/>
              <a:t>Análisis de proyecciones del proyecto en cuanto a tiempo y costo.</a:t>
            </a:r>
          </a:p>
          <a:p>
            <a:pPr marL="457200" indent="-457200" algn="just">
              <a:spcBef>
                <a:spcPct val="0"/>
              </a:spcBef>
              <a:buFont typeface="+mj-lt"/>
              <a:buAutoNum type="alphaUcPeriod"/>
            </a:pPr>
            <a:r>
              <a:rPr lang="es-CR" altLang="es-CR" sz="2200" dirty="0"/>
              <a:t>Progreso de la línea base del alcance.</a:t>
            </a:r>
          </a:p>
          <a:p>
            <a:pPr marL="457200" indent="-457200" algn="just">
              <a:spcBef>
                <a:spcPct val="0"/>
              </a:spcBef>
              <a:buFont typeface="+mj-lt"/>
              <a:buAutoNum type="alphaUcPeriod"/>
            </a:pPr>
            <a:r>
              <a:rPr lang="es-CR" altLang="es-CR" sz="2200" dirty="0"/>
              <a:t>Todas las opciones pueden formar parte de los informes de desempeño. </a:t>
            </a:r>
            <a:endParaRPr lang="es-CR" altLang="es-CR" sz="2200" dirty="0" smtClean="0"/>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 </a:t>
            </a:r>
            <a:r>
              <a:rPr lang="es-CR" altLang="es-CR" sz="2200" dirty="0"/>
              <a:t>Aparte de las opciones dadas, también pueden formar parte de los informes de desempeño el trabajo a ser completado en el siguiente período, resumen de los cambios aprobados en el período, estado actual de la gestión de riesgos, entre otros contenidos.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09267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iterate type="lt">
                                    <p:tmPct val="0"/>
                                  </p:iterate>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mph" presetSubtype="0" nodeType="clickEffect">
                                  <p:stCondLst>
                                    <p:cond delay="0"/>
                                  </p:stCondLst>
                                  <p:iterate type="lt">
                                    <p:tmAbs val="25"/>
                                  </p:iterate>
                                  <p:childTnLst>
                                    <p:set>
                                      <p:cBhvr override="childStyle">
                                        <p:cTn id="55" dur="indefinite"/>
                                        <p:tgtEl>
                                          <p:spTgt spid="5">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3"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es el encargado de gestionar las comunicaciones sobre el estado de avance del proyecto. ¿Cuál de las siguientes herramientas será la MENOS utilizada? </a:t>
            </a:r>
          </a:p>
          <a:p>
            <a:pPr marL="457200" indent="-457200" algn="just">
              <a:spcBef>
                <a:spcPct val="0"/>
              </a:spcBef>
              <a:buFont typeface="+mj-lt"/>
              <a:buAutoNum type="alphaUcPeriod"/>
            </a:pPr>
            <a:r>
              <a:rPr lang="es-CR" altLang="es-CR" sz="2400" dirty="0"/>
              <a:t>Matriz RAM. </a:t>
            </a:r>
          </a:p>
          <a:p>
            <a:pPr marL="457200" indent="-457200" algn="just">
              <a:spcBef>
                <a:spcPct val="0"/>
              </a:spcBef>
              <a:buFont typeface="+mj-lt"/>
              <a:buAutoNum type="alphaUcPeriod"/>
            </a:pPr>
            <a:r>
              <a:rPr lang="es-CR" altLang="es-CR" sz="2400" dirty="0"/>
              <a:t>Modelos de comunicación. </a:t>
            </a:r>
          </a:p>
          <a:p>
            <a:pPr marL="457200" indent="-457200" algn="just">
              <a:spcBef>
                <a:spcPct val="0"/>
              </a:spcBef>
              <a:buFont typeface="+mj-lt"/>
              <a:buAutoNum type="alphaUcPeriod"/>
            </a:pPr>
            <a:r>
              <a:rPr lang="es-CR" altLang="es-CR" sz="2400" dirty="0"/>
              <a:t>Métodos de comunicación. </a:t>
            </a:r>
          </a:p>
          <a:p>
            <a:pPr marL="457200" indent="-457200" algn="just">
              <a:spcBef>
                <a:spcPct val="0"/>
              </a:spcBef>
              <a:buFont typeface="+mj-lt"/>
              <a:buAutoNum type="alphaUcPeriod"/>
            </a:pPr>
            <a:r>
              <a:rPr lang="es-CR" altLang="es-CR" sz="2400" dirty="0"/>
              <a:t>Sistemas de gestión de información</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Los modelos de comunicación, métodos de comunicación y sistemas de gestión de información, son herramientas del proceso Controlar las comunicaciones. La matriz RAM es una herramienta para Planificar los recursos humanos.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042517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Como buen director de proyecto ya has terminado con la estructura de desglose del trabajo, el plan de administración del alcance y los requerimientos de cambio. Si el cliente solicita un cambio, para determinar el impacto sobre el proyecto es NECESARIO que le brinden como parte de la comunicación: </a:t>
            </a:r>
          </a:p>
          <a:p>
            <a:pPr marL="457200" indent="-457200" algn="just">
              <a:spcBef>
                <a:spcPct val="0"/>
              </a:spcBef>
              <a:buFont typeface="+mj-lt"/>
              <a:buAutoNum type="alphaUcPeriod"/>
            </a:pPr>
            <a:r>
              <a:rPr lang="en-US" altLang="es-CR" sz="2200" dirty="0"/>
              <a:t>Un </a:t>
            </a:r>
            <a:r>
              <a:rPr lang="en-US" altLang="es-CR" sz="2200" dirty="0" err="1"/>
              <a:t>histograma</a:t>
            </a:r>
            <a:r>
              <a:rPr lang="en-US" altLang="es-CR" sz="2200" dirty="0"/>
              <a:t> de </a:t>
            </a:r>
            <a:r>
              <a:rPr lang="en-US" altLang="es-CR" sz="2200" dirty="0" err="1"/>
              <a:t>recursos</a:t>
            </a:r>
            <a:r>
              <a:rPr lang="en-US" altLang="es-CR" sz="2200" dirty="0"/>
              <a:t>. </a:t>
            </a:r>
            <a:endParaRPr lang="es-CR" altLang="es-CR" sz="2200" dirty="0"/>
          </a:p>
          <a:p>
            <a:pPr marL="457200" indent="-457200" algn="just">
              <a:spcBef>
                <a:spcPct val="0"/>
              </a:spcBef>
              <a:buFont typeface="+mj-lt"/>
              <a:buAutoNum type="alphaUcPeriod"/>
            </a:pPr>
            <a:r>
              <a:rPr lang="es-CR" altLang="es-CR" sz="2200" dirty="0"/>
              <a:t>La matriz de asignación de responsabilidades. </a:t>
            </a:r>
          </a:p>
          <a:p>
            <a:pPr marL="457200" indent="-457200" algn="just">
              <a:spcBef>
                <a:spcPct val="0"/>
              </a:spcBef>
              <a:buFont typeface="+mj-lt"/>
              <a:buAutoNum type="alphaUcPeriod"/>
            </a:pPr>
            <a:r>
              <a:rPr lang="en-US" altLang="es-CR" sz="2200" dirty="0" err="1"/>
              <a:t>Informes</a:t>
            </a:r>
            <a:r>
              <a:rPr lang="en-US" altLang="es-CR" sz="2200" dirty="0"/>
              <a:t> de </a:t>
            </a:r>
            <a:r>
              <a:rPr lang="en-US" altLang="es-CR" sz="2200" dirty="0" err="1"/>
              <a:t>desempeño</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Una</a:t>
            </a:r>
            <a:r>
              <a:rPr lang="en-US" altLang="es-CR" sz="2200" dirty="0"/>
              <a:t> </a:t>
            </a:r>
            <a:r>
              <a:rPr lang="en-US" altLang="es-CR" sz="2200" dirty="0" err="1"/>
              <a:t>simulación</a:t>
            </a:r>
            <a:r>
              <a:rPr lang="en-US" altLang="es-CR" sz="2200" dirty="0"/>
              <a:t> Monte Carlo. </a:t>
            </a:r>
            <a:endParaRPr lang="en-US" altLang="es-CR" sz="2200" dirty="0" smtClean="0"/>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 </a:t>
            </a:r>
            <a:r>
              <a:rPr lang="es-CR" altLang="es-CR" sz="2200" dirty="0"/>
              <a:t>Los informes de desempeño brindan retroalimentación sobre el estado del proyecto por lo que son un insumo importante para determinar a partir de esta información el impacto sobre el avance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193461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Debes analizar la causa raíz de un problema complejo. ¿Qué tipo de DIMENSIÓN DE LAS COMUNICACIONES aplicarías?</a:t>
            </a:r>
          </a:p>
          <a:p>
            <a:pPr marL="457200" indent="-457200" algn="just">
              <a:spcBef>
                <a:spcPct val="0"/>
              </a:spcBef>
              <a:buFont typeface="+mj-lt"/>
              <a:buAutoNum type="alphaUcPeriod"/>
            </a:pPr>
            <a:r>
              <a:rPr lang="es-CR" altLang="es-CR" sz="2400" dirty="0"/>
              <a:t>Escrita informal.</a:t>
            </a:r>
          </a:p>
          <a:p>
            <a:pPr marL="457200" indent="-457200" algn="just">
              <a:spcBef>
                <a:spcPct val="0"/>
              </a:spcBef>
              <a:buFont typeface="+mj-lt"/>
              <a:buAutoNum type="alphaUcPeriod"/>
            </a:pPr>
            <a:r>
              <a:rPr lang="es-CR" altLang="es-CR" sz="2400" dirty="0"/>
              <a:t>Escrita formal.</a:t>
            </a:r>
          </a:p>
          <a:p>
            <a:pPr marL="457200" indent="-457200" algn="just">
              <a:spcBef>
                <a:spcPct val="0"/>
              </a:spcBef>
              <a:buFont typeface="+mj-lt"/>
              <a:buAutoNum type="alphaUcPeriod"/>
            </a:pPr>
            <a:r>
              <a:rPr lang="es-CR" altLang="es-CR" sz="2400" dirty="0"/>
              <a:t>Oral informal.</a:t>
            </a:r>
          </a:p>
          <a:p>
            <a:pPr marL="457200" indent="-457200" algn="just">
              <a:spcBef>
                <a:spcPct val="0"/>
              </a:spcBef>
              <a:buFont typeface="+mj-lt"/>
              <a:buAutoNum type="alphaUcPeriod"/>
            </a:pPr>
            <a:r>
              <a:rPr lang="es-CR" altLang="es-CR" sz="2400" dirty="0"/>
              <a:t>Oral formal</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Se analiza de forma oral e informal, el análisis en sí mismo. El registro puede ser por escrito.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272878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Una escritura pública es un EJEMPLO de comunicación:</a:t>
            </a:r>
          </a:p>
          <a:p>
            <a:pPr marL="457200" indent="-457200" algn="just">
              <a:spcBef>
                <a:spcPct val="0"/>
              </a:spcBef>
              <a:buFont typeface="+mj-lt"/>
              <a:buAutoNum type="alphaUcPeriod"/>
            </a:pPr>
            <a:r>
              <a:rPr lang="es-CR" altLang="es-CR" sz="2400" dirty="0"/>
              <a:t>Escrito informal.</a:t>
            </a:r>
          </a:p>
          <a:p>
            <a:pPr marL="457200" indent="-457200" algn="just">
              <a:spcBef>
                <a:spcPct val="0"/>
              </a:spcBef>
              <a:buFont typeface="+mj-lt"/>
              <a:buAutoNum type="alphaUcPeriod"/>
            </a:pPr>
            <a:r>
              <a:rPr lang="es-CR" altLang="es-CR" sz="2400" dirty="0"/>
              <a:t>Escrito formal.</a:t>
            </a:r>
          </a:p>
          <a:p>
            <a:pPr marL="457200" indent="-457200" algn="just">
              <a:spcBef>
                <a:spcPct val="0"/>
              </a:spcBef>
              <a:buFont typeface="+mj-lt"/>
              <a:buAutoNum type="alphaUcPeriod"/>
            </a:pPr>
            <a:r>
              <a:rPr lang="es-CR" altLang="es-CR" sz="2400" dirty="0"/>
              <a:t>Oral formal.</a:t>
            </a:r>
          </a:p>
          <a:p>
            <a:pPr marL="457200" indent="-457200" algn="just">
              <a:spcBef>
                <a:spcPct val="0"/>
              </a:spcBef>
              <a:buFont typeface="+mj-lt"/>
              <a:buAutoNum type="alphaUcPeriod"/>
            </a:pPr>
            <a:r>
              <a:rPr lang="es-CR" altLang="es-CR" sz="2400" dirty="0"/>
              <a:t>Oral informal</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Una escritura pública es un documento escrito sumamente formal de carácter legal.</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09942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Una directriz es un EJEMPLO de comunicación:</a:t>
            </a:r>
          </a:p>
          <a:p>
            <a:pPr marL="457200" indent="-457200" algn="just">
              <a:spcBef>
                <a:spcPct val="0"/>
              </a:spcBef>
              <a:buFont typeface="+mj-lt"/>
              <a:buAutoNum type="alphaUcPeriod"/>
            </a:pPr>
            <a:r>
              <a:rPr lang="es-CR" altLang="es-CR" sz="2400" dirty="0"/>
              <a:t>Vertical hacia arriba.</a:t>
            </a:r>
          </a:p>
          <a:p>
            <a:pPr marL="457200" indent="-457200" algn="just">
              <a:spcBef>
                <a:spcPct val="0"/>
              </a:spcBef>
              <a:buFont typeface="+mj-lt"/>
              <a:buAutoNum type="alphaUcPeriod"/>
            </a:pPr>
            <a:r>
              <a:rPr lang="es-CR" altLang="es-CR" sz="2400" dirty="0"/>
              <a:t>Vertical hacia abajo.</a:t>
            </a:r>
          </a:p>
          <a:p>
            <a:pPr marL="457200" indent="-457200" algn="just">
              <a:spcBef>
                <a:spcPct val="0"/>
              </a:spcBef>
              <a:buFont typeface="+mj-lt"/>
              <a:buAutoNum type="alphaUcPeriod"/>
            </a:pPr>
            <a:r>
              <a:rPr lang="es-CR" altLang="es-CR" sz="2400" dirty="0"/>
              <a:t>Horizontal.</a:t>
            </a:r>
          </a:p>
          <a:p>
            <a:pPr marL="457200" indent="-457200" algn="just">
              <a:spcBef>
                <a:spcPct val="0"/>
              </a:spcBef>
              <a:buFont typeface="+mj-lt"/>
              <a:buAutoNum type="alphaUcPeriod"/>
            </a:pPr>
            <a:r>
              <a:rPr lang="es-CR" altLang="es-CR" sz="2400" dirty="0"/>
              <a:t>Bidireccional</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La directriz va del superior al subalterno, bajando.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271764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el modelo de comunicación básico, lo que no permite enviar o recibir el mensaje adecuadamente se LLAMA:</a:t>
            </a:r>
          </a:p>
          <a:p>
            <a:pPr marL="457200" indent="-457200" algn="just">
              <a:spcBef>
                <a:spcPct val="0"/>
              </a:spcBef>
              <a:buFont typeface="+mj-lt"/>
              <a:buAutoNum type="alphaUcPeriod"/>
            </a:pPr>
            <a:r>
              <a:rPr lang="es-CR" altLang="es-CR" sz="2400" dirty="0"/>
              <a:t>Ruido.</a:t>
            </a:r>
          </a:p>
          <a:p>
            <a:pPr marL="457200" indent="-457200" algn="just">
              <a:spcBef>
                <a:spcPct val="0"/>
              </a:spcBef>
              <a:buFont typeface="+mj-lt"/>
              <a:buAutoNum type="alphaUcPeriod"/>
            </a:pPr>
            <a:r>
              <a:rPr lang="es-CR" altLang="es-CR" sz="2400" dirty="0"/>
              <a:t>Volumen.</a:t>
            </a:r>
          </a:p>
          <a:p>
            <a:pPr marL="457200" indent="-457200" algn="just">
              <a:spcBef>
                <a:spcPct val="0"/>
              </a:spcBef>
              <a:buFont typeface="+mj-lt"/>
              <a:buAutoNum type="alphaUcPeriod"/>
            </a:pPr>
            <a:r>
              <a:rPr lang="es-CR" altLang="es-CR" sz="2400" dirty="0"/>
              <a:t>Sonido.</a:t>
            </a:r>
          </a:p>
          <a:p>
            <a:pPr marL="457200" indent="-457200" algn="just">
              <a:spcBef>
                <a:spcPct val="0"/>
              </a:spcBef>
              <a:buFont typeface="+mj-lt"/>
              <a:buAutoNum type="alphaUcPeriod"/>
            </a:pPr>
            <a:r>
              <a:rPr lang="es-CR" altLang="es-CR" sz="2400" dirty="0"/>
              <a:t>Medio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El ruido no permite una adecuada comunicación, no necesariamente se trata de sonidos.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134256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el modelo de comunicación básico, recibir el mensaje y comprenderlo se LLAMA:</a:t>
            </a:r>
          </a:p>
          <a:p>
            <a:pPr marL="457200" indent="-457200" algn="just">
              <a:spcBef>
                <a:spcPct val="0"/>
              </a:spcBef>
              <a:buFont typeface="+mj-lt"/>
              <a:buAutoNum type="alphaUcPeriod"/>
            </a:pPr>
            <a:r>
              <a:rPr lang="es-CR" altLang="es-CR" sz="2400" dirty="0"/>
              <a:t>Codificar.</a:t>
            </a:r>
          </a:p>
          <a:p>
            <a:pPr marL="457200" indent="-457200" algn="just">
              <a:spcBef>
                <a:spcPct val="0"/>
              </a:spcBef>
              <a:buFont typeface="+mj-lt"/>
              <a:buAutoNum type="alphaUcPeriod"/>
            </a:pPr>
            <a:r>
              <a:rPr lang="es-CR" altLang="es-CR" sz="2400" dirty="0"/>
              <a:t>Decodificar.</a:t>
            </a:r>
          </a:p>
          <a:p>
            <a:pPr marL="457200" indent="-457200" algn="just">
              <a:spcBef>
                <a:spcPct val="0"/>
              </a:spcBef>
              <a:buFont typeface="+mj-lt"/>
              <a:buAutoNum type="alphaUcPeriod"/>
            </a:pPr>
            <a:r>
              <a:rPr lang="es-CR" altLang="es-CR" sz="2400" dirty="0"/>
              <a:t>Transmitir.</a:t>
            </a:r>
          </a:p>
          <a:p>
            <a:pPr marL="457200" indent="-457200" algn="just">
              <a:spcBef>
                <a:spcPct val="0"/>
              </a:spcBef>
              <a:buFont typeface="+mj-lt"/>
              <a:buAutoNum type="alphaUcPeriod"/>
            </a:pPr>
            <a:r>
              <a:rPr lang="es-CR" altLang="es-CR" sz="2400" dirty="0"/>
              <a:t>Retroalimentar</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Recibir el mensaje y comprenderlo es decodificar. Generar un mensaje y enviarlo es codificar.</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98157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Dos personas están discutiendo sobre lo que se necesita hacer para completar un paquete de trabajo. Si la directora de proyectos desea saber lo que está sucediendo, debe prestar MÁS atención a:</a:t>
            </a:r>
          </a:p>
          <a:p>
            <a:pPr marL="457200" indent="-457200" algn="just">
              <a:spcBef>
                <a:spcPct val="0"/>
              </a:spcBef>
              <a:buFont typeface="+mj-lt"/>
              <a:buAutoNum type="alphaUcPeriod"/>
            </a:pPr>
            <a:r>
              <a:rPr lang="es-CR" altLang="es-CR" sz="2400" dirty="0"/>
              <a:t>Lo que se está diciendo y cuándo.</a:t>
            </a:r>
          </a:p>
          <a:p>
            <a:pPr marL="457200" indent="-457200" algn="just">
              <a:spcBef>
                <a:spcPct val="0"/>
              </a:spcBef>
              <a:buFont typeface="+mj-lt"/>
              <a:buAutoNum type="alphaUcPeriod"/>
            </a:pPr>
            <a:r>
              <a:rPr lang="es-CR" altLang="es-CR" sz="2400" dirty="0"/>
              <a:t>Lo que se está diciendo, quién lo está diciendo y la hora del día.</a:t>
            </a:r>
          </a:p>
          <a:p>
            <a:pPr marL="457200" indent="-457200" algn="just">
              <a:spcBef>
                <a:spcPct val="0"/>
              </a:spcBef>
              <a:buFont typeface="+mj-lt"/>
              <a:buAutoNum type="alphaUcPeriod"/>
            </a:pPr>
            <a:r>
              <a:rPr lang="es-CR" altLang="es-CR" sz="2400" dirty="0"/>
              <a:t>El lenguaje corporal y lo que se está diciendo.</a:t>
            </a:r>
          </a:p>
          <a:p>
            <a:pPr marL="457200" indent="-457200" algn="just">
              <a:spcBef>
                <a:spcPct val="0"/>
              </a:spcBef>
              <a:buFont typeface="+mj-lt"/>
              <a:buAutoNum type="alphaUcPeriod"/>
            </a:pPr>
            <a:r>
              <a:rPr lang="es-CR" altLang="es-CR" sz="2400" dirty="0"/>
              <a:t>El tono de las voces y el lenguaje corporal</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a:t>
            </a:r>
            <a:r>
              <a:rPr lang="en-US" altLang="es-CR" sz="2400" dirty="0" err="1"/>
              <a:t>Recuerda</a:t>
            </a:r>
            <a:r>
              <a:rPr lang="en-US" altLang="es-CR" sz="2400" dirty="0"/>
              <a:t> </a:t>
            </a:r>
            <a:r>
              <a:rPr lang="en-US" altLang="es-CR" sz="2400" dirty="0" err="1"/>
              <a:t>que</a:t>
            </a:r>
            <a:r>
              <a:rPr lang="en-US" altLang="es-CR" sz="2400" dirty="0"/>
              <a:t> la </a:t>
            </a:r>
            <a:r>
              <a:rPr lang="en-US" altLang="es-CR" sz="2400" dirty="0" err="1"/>
              <a:t>comunicación</a:t>
            </a:r>
            <a:r>
              <a:rPr lang="en-US" altLang="es-CR" sz="2400" dirty="0"/>
              <a:t> no verbal </a:t>
            </a:r>
            <a:r>
              <a:rPr lang="en-US" altLang="es-CR" sz="2400" dirty="0" err="1"/>
              <a:t>representa</a:t>
            </a:r>
            <a:r>
              <a:rPr lang="en-US" altLang="es-CR" sz="2400" dirty="0"/>
              <a:t> el 55 </a:t>
            </a:r>
            <a:r>
              <a:rPr lang="en-US" altLang="es-CR" sz="2400" dirty="0" err="1"/>
              <a:t>por</a:t>
            </a:r>
            <a:r>
              <a:rPr lang="en-US" altLang="es-CR" sz="2400" dirty="0"/>
              <a:t> </a:t>
            </a:r>
            <a:r>
              <a:rPr lang="en-US" altLang="es-CR" sz="2400" dirty="0" err="1"/>
              <a:t>ciento</a:t>
            </a:r>
            <a:r>
              <a:rPr lang="en-US" altLang="es-CR" sz="2400" dirty="0"/>
              <a:t> de </a:t>
            </a:r>
            <a:r>
              <a:rPr lang="en-US" altLang="es-CR" sz="2400" dirty="0" err="1"/>
              <a:t>toda</a:t>
            </a:r>
            <a:r>
              <a:rPr lang="en-US" altLang="es-CR" sz="2400" dirty="0"/>
              <a:t> la </a:t>
            </a:r>
            <a:r>
              <a:rPr lang="en-US" altLang="es-CR" sz="2400" dirty="0" err="1"/>
              <a:t>comunicación</a:t>
            </a:r>
            <a:r>
              <a:rPr lang="en-US" altLang="es-CR" sz="2400" dirty="0"/>
              <a:t>. La </a:t>
            </a:r>
            <a:r>
              <a:rPr lang="en-US" altLang="es-CR" sz="2400" dirty="0" err="1"/>
              <a:t>mejor</a:t>
            </a:r>
            <a:r>
              <a:rPr lang="en-US" altLang="es-CR" sz="2400" dirty="0"/>
              <a:t> </a:t>
            </a:r>
            <a:r>
              <a:rPr lang="en-US" altLang="es-CR" sz="2400" dirty="0" err="1"/>
              <a:t>opción</a:t>
            </a:r>
            <a:r>
              <a:rPr lang="en-US" altLang="es-CR" sz="2400" dirty="0"/>
              <a:t> </a:t>
            </a:r>
            <a:r>
              <a:rPr lang="en-US" altLang="es-CR" sz="2400" dirty="0" err="1"/>
              <a:t>es</a:t>
            </a:r>
            <a:r>
              <a:rPr lang="en-US" altLang="es-CR" sz="2400" dirty="0"/>
              <a:t> la </a:t>
            </a:r>
            <a:r>
              <a:rPr lang="en-US" altLang="es-CR" sz="2400" dirty="0" err="1"/>
              <a:t>que</a:t>
            </a:r>
            <a:r>
              <a:rPr lang="en-US" altLang="es-CR" sz="2400" dirty="0"/>
              <a:t> </a:t>
            </a:r>
            <a:r>
              <a:rPr lang="en-US" altLang="es-CR" sz="2400" dirty="0" err="1"/>
              <a:t>incluye</a:t>
            </a:r>
            <a:r>
              <a:rPr lang="en-US" altLang="es-CR" sz="2400" dirty="0"/>
              <a:t> la </a:t>
            </a:r>
            <a:r>
              <a:rPr lang="en-US" altLang="es-CR" sz="2400" dirty="0" err="1"/>
              <a:t>comunicación</a:t>
            </a:r>
            <a:r>
              <a:rPr lang="en-US" altLang="es-CR" sz="2400" dirty="0"/>
              <a:t> </a:t>
            </a:r>
            <a:r>
              <a:rPr lang="en-US" altLang="es-CR" sz="2400" dirty="0" err="1"/>
              <a:t>paralingüistica</a:t>
            </a:r>
            <a:r>
              <a:rPr lang="en-US" altLang="es-CR" sz="2400" dirty="0"/>
              <a:t> (el </a:t>
            </a:r>
            <a:r>
              <a:rPr lang="en-US" altLang="es-CR" sz="2400" dirty="0" err="1"/>
              <a:t>tono</a:t>
            </a:r>
            <a:r>
              <a:rPr lang="en-US" altLang="es-CR" sz="2400" dirty="0"/>
              <a:t>), y el </a:t>
            </a:r>
            <a:r>
              <a:rPr lang="en-US" altLang="es-CR" sz="2400" dirty="0" err="1"/>
              <a:t>lenguaje</a:t>
            </a:r>
            <a:r>
              <a:rPr lang="en-US" altLang="es-CR" sz="2400" dirty="0"/>
              <a:t> corporal.</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337555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director de proyecto utiliza ademanes y lenguaje corporal para enfatizar sus mensajes al miembro del equipo. Frecuentemente hace una señal con su mano para indicar que el trabajo ha sido excelente. ¿Qué clase de COMUNICACIÓN está utilizando?</a:t>
            </a:r>
          </a:p>
          <a:p>
            <a:pPr marL="457200" indent="-457200" algn="just">
              <a:spcBef>
                <a:spcPct val="0"/>
              </a:spcBef>
              <a:buFont typeface="+mj-lt"/>
              <a:buAutoNum type="alphaUcPeriod"/>
            </a:pPr>
            <a:r>
              <a:rPr lang="es-ES" altLang="es-CR" sz="2400" dirty="0"/>
              <a:t>Verbal.</a:t>
            </a:r>
            <a:endParaRPr lang="es-CR" altLang="es-CR" sz="2400" dirty="0"/>
          </a:p>
          <a:p>
            <a:pPr marL="457200" indent="-457200" algn="just">
              <a:spcBef>
                <a:spcPct val="0"/>
              </a:spcBef>
              <a:buFont typeface="+mj-lt"/>
              <a:buAutoNum type="alphaUcPeriod"/>
            </a:pPr>
            <a:r>
              <a:rPr lang="es-ES" altLang="es-CR" sz="2400" dirty="0"/>
              <a:t>No verbal.</a:t>
            </a:r>
            <a:endParaRPr lang="es-CR" altLang="es-CR" sz="2400" dirty="0"/>
          </a:p>
          <a:p>
            <a:pPr marL="457200" indent="-457200" algn="just">
              <a:spcBef>
                <a:spcPct val="0"/>
              </a:spcBef>
              <a:buFont typeface="+mj-lt"/>
              <a:buAutoNum type="alphaUcPeriod"/>
            </a:pPr>
            <a:r>
              <a:rPr lang="es-CR" altLang="es-CR" sz="2400" dirty="0" err="1"/>
              <a:t>Paralingüistica</a:t>
            </a:r>
            <a:endParaRPr lang="es-CR" altLang="es-CR" sz="2400" dirty="0"/>
          </a:p>
          <a:p>
            <a:pPr marL="457200" indent="-457200" algn="just">
              <a:spcBef>
                <a:spcPct val="0"/>
              </a:spcBef>
              <a:buFont typeface="+mj-lt"/>
              <a:buAutoNum type="alphaUcPeriod"/>
            </a:pPr>
            <a:r>
              <a:rPr lang="es-ES" altLang="es-CR" sz="2400" dirty="0"/>
              <a:t>Escrita</a:t>
            </a:r>
            <a:r>
              <a:rPr lang="es-E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a:t>
            </a:r>
            <a:r>
              <a:rPr lang="en-US" altLang="es-CR" sz="2400" dirty="0"/>
              <a:t>La </a:t>
            </a:r>
            <a:r>
              <a:rPr lang="en-US" altLang="es-CR" sz="2400" dirty="0" err="1"/>
              <a:t>comunicación</a:t>
            </a:r>
            <a:r>
              <a:rPr lang="en-US" altLang="es-CR" sz="2400" dirty="0"/>
              <a:t> no verbal (</a:t>
            </a:r>
            <a:r>
              <a:rPr lang="en-US" altLang="es-CR" sz="2400" dirty="0" err="1"/>
              <a:t>lenguaje</a:t>
            </a:r>
            <a:r>
              <a:rPr lang="en-US" altLang="es-CR" sz="2400" dirty="0"/>
              <a:t> corporal) </a:t>
            </a:r>
            <a:r>
              <a:rPr lang="en-US" altLang="es-CR" sz="2400" dirty="0" err="1"/>
              <a:t>representa</a:t>
            </a:r>
            <a:r>
              <a:rPr lang="en-US" altLang="es-CR" sz="2400" dirty="0"/>
              <a:t> el 55% de </a:t>
            </a:r>
            <a:r>
              <a:rPr lang="en-US" altLang="es-CR" sz="2400" dirty="0" err="1"/>
              <a:t>todas</a:t>
            </a:r>
            <a:r>
              <a:rPr lang="en-US" altLang="es-CR" sz="2400" dirty="0"/>
              <a:t> </a:t>
            </a:r>
            <a:r>
              <a:rPr lang="en-US" altLang="es-CR" sz="2400" dirty="0" err="1"/>
              <a:t>las</a:t>
            </a:r>
            <a:r>
              <a:rPr lang="en-US" altLang="es-CR" sz="2400" dirty="0"/>
              <a:t> </a:t>
            </a:r>
            <a:r>
              <a:rPr lang="en-US" altLang="es-CR" sz="2400" dirty="0" err="1"/>
              <a:t>comunicaciones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926286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txBox="1">
            <a:spLocks noGrp="1" noChangeArrowheads="1"/>
          </p:cNvSpPr>
          <p:nvPr/>
        </p:nvSpPr>
        <p:spPr bwMode="auto">
          <a:xfrm>
            <a:off x="7632700" y="661193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A35C1E6-A482-476C-BDD4-F2157AA36D8F}" type="datetime1">
              <a:rPr lang="es-ES" altLang="es-CR" sz="1000"/>
              <a:pPr algn="r" eaLnBrk="1" hangingPunct="1"/>
              <a:t>20/10/2013</a:t>
            </a:fld>
            <a:endParaRPr lang="es-ES" altLang="es-CR" sz="1000"/>
          </a:p>
        </p:txBody>
      </p:sp>
      <p:sp>
        <p:nvSpPr>
          <p:cNvPr id="12291" name="Rectangle 6"/>
          <p:cNvSpPr txBox="1">
            <a:spLocks noGrp="1" noChangeArrowheads="1"/>
          </p:cNvSpPr>
          <p:nvPr/>
        </p:nvSpPr>
        <p:spPr bwMode="auto">
          <a:xfrm>
            <a:off x="8675688" y="625157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998F80-BEC1-41EB-B74A-A8398254A9C9}" type="slidenum">
              <a:rPr lang="es-ES" altLang="es-CR" sz="1400"/>
              <a:pPr eaLnBrk="1" hangingPunct="1"/>
              <a:t>11</a:t>
            </a:fld>
            <a:endParaRPr lang="es-ES" altLang="es-CR" sz="1400"/>
          </a:p>
        </p:txBody>
      </p:sp>
      <p:sp>
        <p:nvSpPr>
          <p:cNvPr id="12292" name="Rectangle 2"/>
          <p:cNvSpPr>
            <a:spLocks noGrp="1" noChangeArrowheads="1"/>
          </p:cNvSpPr>
          <p:nvPr>
            <p:ph type="ctrTitle" idx="4294967295"/>
          </p:nvPr>
        </p:nvSpPr>
        <p:spPr>
          <a:xfrm>
            <a:off x="425450" y="4498975"/>
            <a:ext cx="8604250" cy="1752600"/>
          </a:xfrm>
        </p:spPr>
        <p:txBody>
          <a:bodyPr/>
          <a:lstStyle/>
          <a:p>
            <a:pPr algn="l"/>
            <a:r>
              <a:rPr lang="es-CR" altLang="es-CR" sz="3200" smtClean="0"/>
              <a:t>Determina los recursos humanos disponibles</a:t>
            </a:r>
            <a:br>
              <a:rPr lang="es-CR" altLang="es-CR" sz="3200" smtClean="0"/>
            </a:br>
            <a:r>
              <a:rPr lang="es-CR" altLang="es-CR" sz="3200" smtClean="0"/>
              <a:t>y el equipo necesario faltante para completar las asignaciones del proyecto. Incluye:</a:t>
            </a:r>
            <a:br>
              <a:rPr lang="es-CR" altLang="es-CR" sz="3200" smtClean="0"/>
            </a:br>
            <a:r>
              <a:rPr lang="es-CR" altLang="es-CR" sz="3200" smtClean="0"/>
              <a:t>-. Asignación previa.</a:t>
            </a:r>
            <a:br>
              <a:rPr lang="es-CR" altLang="es-CR" sz="3200" smtClean="0"/>
            </a:br>
            <a:r>
              <a:rPr lang="es-CR" altLang="es-CR" sz="3200" smtClean="0"/>
              <a:t>-. Negociación (con gerentes funcionales, directores de proyectos, directores de PMO, etc.).</a:t>
            </a:r>
            <a:br>
              <a:rPr lang="es-CR" altLang="es-CR" sz="3200" smtClean="0"/>
            </a:br>
            <a:r>
              <a:rPr lang="es-CR" altLang="es-CR" sz="3200" smtClean="0"/>
              <a:t>-. Adquisición.</a:t>
            </a:r>
            <a:br>
              <a:rPr lang="es-CR" altLang="es-CR" sz="3200" smtClean="0"/>
            </a:br>
            <a:r>
              <a:rPr lang="es-CR" altLang="es-CR" sz="3200" smtClean="0"/>
              <a:t>-. Equipos Virtuales.</a:t>
            </a:r>
            <a:br>
              <a:rPr lang="es-CR" altLang="es-CR" sz="3200" smtClean="0"/>
            </a:br>
            <a:r>
              <a:rPr lang="es-CR" altLang="es-CR" sz="3200" smtClean="0"/>
              <a:t/>
            </a:r>
            <a:br>
              <a:rPr lang="es-CR" altLang="es-CR" sz="3200" smtClean="0"/>
            </a:br>
            <a:r>
              <a:rPr lang="es-CR" altLang="es-CR" sz="3200" smtClean="0"/>
              <a:t/>
            </a:r>
            <a:br>
              <a:rPr lang="es-CR" altLang="es-CR" sz="3200" smtClean="0"/>
            </a:br>
            <a:r>
              <a:rPr lang="es-CR" altLang="es-CR" sz="3200" smtClean="0"/>
              <a:t/>
            </a:r>
            <a:br>
              <a:rPr lang="es-CR" altLang="es-CR" sz="3200" smtClean="0"/>
            </a:br>
            <a:r>
              <a:rPr lang="es-CR" altLang="es-CR" sz="3200" smtClean="0"/>
              <a:t/>
            </a:r>
            <a:br>
              <a:rPr lang="es-CR" altLang="es-CR" sz="3200" smtClean="0"/>
            </a:br>
            <a:endParaRPr lang="en-US" altLang="es-CR" sz="3200" smtClean="0"/>
          </a:p>
        </p:txBody>
      </p:sp>
      <p:sp>
        <p:nvSpPr>
          <p:cNvPr id="12293" name="Rectangle 2"/>
          <p:cNvSpPr txBox="1">
            <a:spLocks noChangeArrowheads="1"/>
          </p:cNvSpPr>
          <p:nvPr/>
        </p:nvSpPr>
        <p:spPr bwMode="auto">
          <a:xfrm>
            <a:off x="395288" y="890588"/>
            <a:ext cx="8604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CR" altLang="es-CR" sz="3600" b="1">
                <a:latin typeface="Calibri" pitchFamily="34" charset="0"/>
              </a:rPr>
              <a:t>Adquirir el Equipo del Proyecto</a:t>
            </a:r>
            <a:endParaRPr lang="en-US" altLang="es-CR" sz="3600" b="1">
              <a:latin typeface="Calibri" pitchFamily="34" charset="0"/>
            </a:endParaRPr>
          </a:p>
        </p:txBody>
      </p:sp>
      <p:pic>
        <p:nvPicPr>
          <p:cNvPr id="122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488" y="5167313"/>
            <a:ext cx="51339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txBox="1">
            <a:spLocks noGrp="1" noChangeArrowheads="1"/>
          </p:cNvSpPr>
          <p:nvPr/>
        </p:nvSpPr>
        <p:spPr bwMode="auto">
          <a:xfrm>
            <a:off x="7632700" y="661193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48EA562-E30C-4DDE-A189-A1D3340B3147}" type="datetime1">
              <a:rPr lang="es-ES" altLang="es-CR" sz="1000"/>
              <a:pPr algn="r" eaLnBrk="1" hangingPunct="1"/>
              <a:t>20/10/2013</a:t>
            </a:fld>
            <a:endParaRPr lang="es-ES" altLang="es-CR" sz="1000"/>
          </a:p>
        </p:txBody>
      </p:sp>
      <p:sp>
        <p:nvSpPr>
          <p:cNvPr id="50179" name="Rectangle 6"/>
          <p:cNvSpPr txBox="1">
            <a:spLocks noGrp="1" noChangeArrowheads="1"/>
          </p:cNvSpPr>
          <p:nvPr/>
        </p:nvSpPr>
        <p:spPr bwMode="auto">
          <a:xfrm>
            <a:off x="8675688" y="625157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6E82C7-A11A-4FB8-85FA-A85F08A704EB}" type="slidenum">
              <a:rPr lang="es-ES" altLang="es-CR" sz="1400"/>
              <a:pPr eaLnBrk="1" hangingPunct="1"/>
              <a:t>110</a:t>
            </a:fld>
            <a:endParaRPr lang="es-ES" altLang="es-CR" sz="1400"/>
          </a:p>
        </p:txBody>
      </p:sp>
      <p:sp>
        <p:nvSpPr>
          <p:cNvPr id="50180" name="Rectangle 2"/>
          <p:cNvSpPr>
            <a:spLocks noGrp="1" noChangeArrowheads="1"/>
          </p:cNvSpPr>
          <p:nvPr>
            <p:ph type="ctrTitle" idx="4294967295"/>
          </p:nvPr>
        </p:nvSpPr>
        <p:spPr>
          <a:xfrm>
            <a:off x="107950" y="2492375"/>
            <a:ext cx="8820150" cy="1752600"/>
          </a:xfrm>
        </p:spPr>
        <p:txBody>
          <a:bodyPr/>
          <a:lstStyle/>
          <a:p>
            <a:pPr eaLnBrk="1" hangingPunct="1"/>
            <a:r>
              <a:rPr lang="es-CR" altLang="es-CR" sz="5700" smtClean="0"/>
              <a:t>GESTIÓN DE LOS INTERESADOS DEL PROYECTO</a:t>
            </a:r>
            <a:endParaRPr lang="en-US" altLang="es-CR" sz="5700" smtClean="0"/>
          </a:p>
        </p:txBody>
      </p:sp>
    </p:spTree>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35413" y="184150"/>
            <a:ext cx="3494087" cy="649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R" dirty="0"/>
              <a:t>Principales Salidas de la Gestión de las Interesados de un Proyecto</a:t>
            </a:r>
          </a:p>
        </p:txBody>
      </p:sp>
      <p:sp>
        <p:nvSpPr>
          <p:cNvPr id="22" name="21 Elipse"/>
          <p:cNvSpPr/>
          <p:nvPr/>
        </p:nvSpPr>
        <p:spPr>
          <a:xfrm>
            <a:off x="2476500" y="3265488"/>
            <a:ext cx="2184400" cy="12779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Registro de Interesados</a:t>
            </a:r>
          </a:p>
        </p:txBody>
      </p:sp>
      <p:sp>
        <p:nvSpPr>
          <p:cNvPr id="23" name="22 Elipse"/>
          <p:cNvSpPr/>
          <p:nvPr/>
        </p:nvSpPr>
        <p:spPr>
          <a:xfrm>
            <a:off x="4878388" y="3905250"/>
            <a:ext cx="2403475" cy="9683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Registro  de Incidentes, Actualizaciones</a:t>
            </a:r>
          </a:p>
        </p:txBody>
      </p:sp>
      <p:sp>
        <p:nvSpPr>
          <p:cNvPr id="26" name="25 Elipse"/>
          <p:cNvSpPr/>
          <p:nvPr/>
        </p:nvSpPr>
        <p:spPr>
          <a:xfrm>
            <a:off x="6205538" y="1416050"/>
            <a:ext cx="2403475" cy="8604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Información del Desempeño del Trabajo</a:t>
            </a:r>
          </a:p>
        </p:txBody>
      </p:sp>
      <p:cxnSp>
        <p:nvCxnSpPr>
          <p:cNvPr id="55" name="54 Conector recto de flecha"/>
          <p:cNvCxnSpPr>
            <a:stCxn id="2" idx="2"/>
            <a:endCxn id="22" idx="0"/>
          </p:cNvCxnSpPr>
          <p:nvPr/>
        </p:nvCxnSpPr>
        <p:spPr>
          <a:xfrm flipH="1">
            <a:off x="3568700" y="833438"/>
            <a:ext cx="2114550" cy="24320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a:stCxn id="2" idx="2"/>
            <a:endCxn id="26" idx="0"/>
          </p:cNvCxnSpPr>
          <p:nvPr/>
        </p:nvCxnSpPr>
        <p:spPr>
          <a:xfrm>
            <a:off x="5681663" y="833438"/>
            <a:ext cx="1725612" cy="5826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2" idx="2"/>
            <a:endCxn id="23" idx="0"/>
          </p:cNvCxnSpPr>
          <p:nvPr/>
        </p:nvCxnSpPr>
        <p:spPr>
          <a:xfrm>
            <a:off x="5683250" y="833438"/>
            <a:ext cx="396875" cy="30718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61 CuadroTexto"/>
          <p:cNvSpPr txBox="1">
            <a:spLocks noChangeArrowheads="1"/>
          </p:cNvSpPr>
          <p:nvPr/>
        </p:nvSpPr>
        <p:spPr bwMode="auto">
          <a:xfrm>
            <a:off x="4344988" y="1119188"/>
            <a:ext cx="2308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Compuesto por</a:t>
            </a:r>
          </a:p>
        </p:txBody>
      </p:sp>
      <p:sp>
        <p:nvSpPr>
          <p:cNvPr id="78" name="77 Rectángulo"/>
          <p:cNvSpPr/>
          <p:nvPr/>
        </p:nvSpPr>
        <p:spPr>
          <a:xfrm>
            <a:off x="4119563" y="5902325"/>
            <a:ext cx="1517650"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Métodos de Comunicación</a:t>
            </a:r>
          </a:p>
        </p:txBody>
      </p:sp>
      <p:sp>
        <p:nvSpPr>
          <p:cNvPr id="79" name="78 Rectángulo"/>
          <p:cNvSpPr/>
          <p:nvPr/>
        </p:nvSpPr>
        <p:spPr>
          <a:xfrm>
            <a:off x="7667625" y="2678113"/>
            <a:ext cx="1490663" cy="669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Reuniones</a:t>
            </a:r>
          </a:p>
        </p:txBody>
      </p:sp>
      <p:cxnSp>
        <p:nvCxnSpPr>
          <p:cNvPr id="91" name="90 Conector recto de flecha"/>
          <p:cNvCxnSpPr>
            <a:stCxn id="23" idx="4"/>
            <a:endCxn id="78" idx="0"/>
          </p:cNvCxnSpPr>
          <p:nvPr/>
        </p:nvCxnSpPr>
        <p:spPr>
          <a:xfrm flipH="1">
            <a:off x="4878388" y="4873625"/>
            <a:ext cx="1201737" cy="10287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3" name="92 Conector recto de flecha"/>
          <p:cNvCxnSpPr>
            <a:stCxn id="26" idx="4"/>
            <a:endCxn id="79" idx="0"/>
          </p:cNvCxnSpPr>
          <p:nvPr/>
        </p:nvCxnSpPr>
        <p:spPr>
          <a:xfrm>
            <a:off x="7407275" y="2276475"/>
            <a:ext cx="1006475" cy="4016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2" name="131 CuadroTexto"/>
          <p:cNvSpPr txBox="1">
            <a:spLocks noChangeArrowheads="1"/>
          </p:cNvSpPr>
          <p:nvPr/>
        </p:nvSpPr>
        <p:spPr bwMode="auto">
          <a:xfrm>
            <a:off x="7478713" y="2276475"/>
            <a:ext cx="1870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133" name="132 CuadroTexto"/>
          <p:cNvSpPr txBox="1">
            <a:spLocks noChangeArrowheads="1"/>
          </p:cNvSpPr>
          <p:nvPr/>
        </p:nvSpPr>
        <p:spPr bwMode="auto">
          <a:xfrm>
            <a:off x="5129213" y="5110163"/>
            <a:ext cx="1771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94" name="93 Rectángulo"/>
          <p:cNvSpPr/>
          <p:nvPr/>
        </p:nvSpPr>
        <p:spPr>
          <a:xfrm>
            <a:off x="5789613" y="6053138"/>
            <a:ext cx="2185987" cy="793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Habilidades Interpersonales</a:t>
            </a:r>
          </a:p>
        </p:txBody>
      </p:sp>
      <p:cxnSp>
        <p:nvCxnSpPr>
          <p:cNvPr id="83" name="82 Conector recto de flecha"/>
          <p:cNvCxnSpPr>
            <a:stCxn id="23" idx="4"/>
            <a:endCxn id="94" idx="0"/>
          </p:cNvCxnSpPr>
          <p:nvPr/>
        </p:nvCxnSpPr>
        <p:spPr>
          <a:xfrm>
            <a:off x="6080125" y="4873625"/>
            <a:ext cx="801688" cy="11795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2" name="81 Rectángulo"/>
          <p:cNvSpPr/>
          <p:nvPr/>
        </p:nvSpPr>
        <p:spPr>
          <a:xfrm>
            <a:off x="5449888" y="2541588"/>
            <a:ext cx="1674812" cy="806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Sistemas de gestión de la información</a:t>
            </a:r>
          </a:p>
        </p:txBody>
      </p:sp>
      <p:cxnSp>
        <p:nvCxnSpPr>
          <p:cNvPr id="49" name="48 Conector recto de flecha"/>
          <p:cNvCxnSpPr>
            <a:stCxn id="26" idx="4"/>
            <a:endCxn id="82" idx="0"/>
          </p:cNvCxnSpPr>
          <p:nvPr/>
        </p:nvCxnSpPr>
        <p:spPr>
          <a:xfrm flipH="1">
            <a:off x="6288088" y="2276475"/>
            <a:ext cx="1119187" cy="2651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2" name="91 Rectángulo"/>
          <p:cNvSpPr/>
          <p:nvPr/>
        </p:nvSpPr>
        <p:spPr>
          <a:xfrm>
            <a:off x="7407275" y="3649663"/>
            <a:ext cx="1674813" cy="747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Juicio Experto</a:t>
            </a:r>
          </a:p>
        </p:txBody>
      </p:sp>
      <p:cxnSp>
        <p:nvCxnSpPr>
          <p:cNvPr id="66" name="65 Conector recto de flecha"/>
          <p:cNvCxnSpPr>
            <a:stCxn id="26" idx="4"/>
            <a:endCxn id="92" idx="0"/>
          </p:cNvCxnSpPr>
          <p:nvPr/>
        </p:nvCxnSpPr>
        <p:spPr>
          <a:xfrm>
            <a:off x="7407275" y="2276475"/>
            <a:ext cx="836613" cy="13731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9" name="128 Elipse"/>
          <p:cNvSpPr/>
          <p:nvPr/>
        </p:nvSpPr>
        <p:spPr>
          <a:xfrm>
            <a:off x="1962150" y="1244600"/>
            <a:ext cx="2443163" cy="91281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Plan de Gestión de los Interesados</a:t>
            </a:r>
          </a:p>
        </p:txBody>
      </p:sp>
      <p:sp>
        <p:nvSpPr>
          <p:cNvPr id="138" name="137 Rectángulo"/>
          <p:cNvSpPr/>
          <p:nvPr/>
        </p:nvSpPr>
        <p:spPr>
          <a:xfrm>
            <a:off x="38100" y="1847850"/>
            <a:ext cx="1878013" cy="85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Reuniones</a:t>
            </a:r>
          </a:p>
        </p:txBody>
      </p:sp>
      <p:sp>
        <p:nvSpPr>
          <p:cNvPr id="139" name="138 Rectángulo"/>
          <p:cNvSpPr/>
          <p:nvPr/>
        </p:nvSpPr>
        <p:spPr>
          <a:xfrm>
            <a:off x="338138" y="3182938"/>
            <a:ext cx="1803400" cy="93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Juicio Experto</a:t>
            </a:r>
          </a:p>
        </p:txBody>
      </p:sp>
      <p:cxnSp>
        <p:nvCxnSpPr>
          <p:cNvPr id="127" name="126 Conector recto de flecha"/>
          <p:cNvCxnSpPr>
            <a:endCxn id="138" idx="3"/>
          </p:cNvCxnSpPr>
          <p:nvPr/>
        </p:nvCxnSpPr>
        <p:spPr>
          <a:xfrm flipH="1">
            <a:off x="1916113" y="2179638"/>
            <a:ext cx="1143000" cy="968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0" name="129 Conector recto de flecha"/>
          <p:cNvCxnSpPr>
            <a:endCxn id="139" idx="3"/>
          </p:cNvCxnSpPr>
          <p:nvPr/>
        </p:nvCxnSpPr>
        <p:spPr>
          <a:xfrm flipH="1">
            <a:off x="2141538" y="2184400"/>
            <a:ext cx="917575" cy="14652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2" name="141 CuadroTexto"/>
          <p:cNvSpPr txBox="1">
            <a:spLocks noChangeArrowheads="1"/>
          </p:cNvSpPr>
          <p:nvPr/>
        </p:nvSpPr>
        <p:spPr bwMode="auto">
          <a:xfrm>
            <a:off x="395288" y="1125538"/>
            <a:ext cx="1793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205" name="204 Rectángulo"/>
          <p:cNvSpPr/>
          <p:nvPr/>
        </p:nvSpPr>
        <p:spPr>
          <a:xfrm>
            <a:off x="33338" y="0"/>
            <a:ext cx="1879600" cy="85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Técnicas </a:t>
            </a:r>
            <a:r>
              <a:rPr lang="es-CR" dirty="0" err="1"/>
              <a:t>Analíiticas</a:t>
            </a:r>
            <a:endParaRPr lang="es-CR" dirty="0"/>
          </a:p>
        </p:txBody>
      </p:sp>
      <p:cxnSp>
        <p:nvCxnSpPr>
          <p:cNvPr id="209" name="208 Conector recto de flecha"/>
          <p:cNvCxnSpPr>
            <a:stCxn id="129" idx="2"/>
            <a:endCxn id="205" idx="2"/>
          </p:cNvCxnSpPr>
          <p:nvPr/>
        </p:nvCxnSpPr>
        <p:spPr>
          <a:xfrm flipH="1" flipV="1">
            <a:off x="973138" y="855663"/>
            <a:ext cx="989012" cy="8445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2" name="211 Conector recto de flecha"/>
          <p:cNvCxnSpPr>
            <a:stCxn id="2" idx="2"/>
            <a:endCxn id="129" idx="0"/>
          </p:cNvCxnSpPr>
          <p:nvPr/>
        </p:nvCxnSpPr>
        <p:spPr>
          <a:xfrm flipH="1">
            <a:off x="3184525" y="833438"/>
            <a:ext cx="2498725" cy="4111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55 Rectángulo"/>
          <p:cNvSpPr/>
          <p:nvPr/>
        </p:nvSpPr>
        <p:spPr>
          <a:xfrm>
            <a:off x="6902450" y="5110163"/>
            <a:ext cx="2185988"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Habilidades de Gestión</a:t>
            </a:r>
          </a:p>
        </p:txBody>
      </p:sp>
      <p:cxnSp>
        <p:nvCxnSpPr>
          <p:cNvPr id="58" name="57 Conector recto de flecha"/>
          <p:cNvCxnSpPr>
            <a:stCxn id="23" idx="4"/>
            <a:endCxn id="56" idx="0"/>
          </p:cNvCxnSpPr>
          <p:nvPr/>
        </p:nvCxnSpPr>
        <p:spPr>
          <a:xfrm>
            <a:off x="6080125" y="4873625"/>
            <a:ext cx="1916113" cy="2365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4" name="53 Rectángulo"/>
          <p:cNvSpPr/>
          <p:nvPr/>
        </p:nvSpPr>
        <p:spPr>
          <a:xfrm>
            <a:off x="619125" y="6062663"/>
            <a:ext cx="2290763"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Clasificación de los Interesados</a:t>
            </a:r>
          </a:p>
        </p:txBody>
      </p:sp>
      <p:sp>
        <p:nvSpPr>
          <p:cNvPr id="60" name="59 Rectángulo"/>
          <p:cNvSpPr/>
          <p:nvPr/>
        </p:nvSpPr>
        <p:spPr>
          <a:xfrm>
            <a:off x="44450" y="4992688"/>
            <a:ext cx="1871663" cy="657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Información de la Identificación</a:t>
            </a:r>
          </a:p>
        </p:txBody>
      </p:sp>
      <p:sp>
        <p:nvSpPr>
          <p:cNvPr id="61" name="60 Rectángulo"/>
          <p:cNvSpPr/>
          <p:nvPr/>
        </p:nvSpPr>
        <p:spPr>
          <a:xfrm>
            <a:off x="3070225" y="5110163"/>
            <a:ext cx="192246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Información de la Evaluación</a:t>
            </a:r>
          </a:p>
        </p:txBody>
      </p:sp>
      <p:cxnSp>
        <p:nvCxnSpPr>
          <p:cNvPr id="63" name="62 Conector recto de flecha"/>
          <p:cNvCxnSpPr>
            <a:stCxn id="22" idx="4"/>
            <a:endCxn id="60" idx="3"/>
          </p:cNvCxnSpPr>
          <p:nvPr/>
        </p:nvCxnSpPr>
        <p:spPr>
          <a:xfrm flipH="1">
            <a:off x="1916113" y="4543425"/>
            <a:ext cx="1652587" cy="7778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a:stCxn id="22" idx="4"/>
            <a:endCxn id="54" idx="0"/>
          </p:cNvCxnSpPr>
          <p:nvPr/>
        </p:nvCxnSpPr>
        <p:spPr>
          <a:xfrm flipH="1">
            <a:off x="1763713" y="4543425"/>
            <a:ext cx="1804987" cy="15192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a:endCxn id="61" idx="0"/>
          </p:cNvCxnSpPr>
          <p:nvPr/>
        </p:nvCxnSpPr>
        <p:spPr>
          <a:xfrm>
            <a:off x="3568700" y="4543425"/>
            <a:ext cx="461963" cy="5667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7" name="39 CuadroTexto"/>
          <p:cNvSpPr txBox="1">
            <a:spLocks noChangeArrowheads="1"/>
          </p:cNvSpPr>
          <p:nvPr/>
        </p:nvSpPr>
        <p:spPr bwMode="auto">
          <a:xfrm>
            <a:off x="2857500" y="4643438"/>
            <a:ext cx="977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Brinda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83"/>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2"/>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66"/>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2"/>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93"/>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9"/>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56"/>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58"/>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7"/>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64"/>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4"/>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63"/>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60"/>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nodeType="clickEffect">
                                  <p:stCondLst>
                                    <p:cond delay="0"/>
                                  </p:stCondLst>
                                  <p:childTnLst>
                                    <p:set>
                                      <p:cBhvr>
                                        <p:cTn id="150" dur="1" fill="hold">
                                          <p:stCondLst>
                                            <p:cond delay="0"/>
                                          </p:stCondLst>
                                        </p:cTn>
                                        <p:tgtEl>
                                          <p:spTgt spid="65"/>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6" grpId="0" animBg="1"/>
      <p:bldP spid="62" grpId="0"/>
      <p:bldP spid="78" grpId="0" animBg="1"/>
      <p:bldP spid="79" grpId="0" animBg="1"/>
      <p:bldP spid="132" grpId="0"/>
      <p:bldP spid="133" grpId="0"/>
      <p:bldP spid="94" grpId="0" animBg="1"/>
      <p:bldP spid="82" grpId="0" animBg="1"/>
      <p:bldP spid="92" grpId="0" animBg="1"/>
      <p:bldP spid="129" grpId="0" animBg="1"/>
      <p:bldP spid="138" grpId="0" animBg="1"/>
      <p:bldP spid="139" grpId="0" animBg="1"/>
      <p:bldP spid="142" grpId="0"/>
      <p:bldP spid="205" grpId="0" animBg="1"/>
      <p:bldP spid="56" grpId="0" animBg="1"/>
      <p:bldP spid="54" grpId="0" animBg="1"/>
      <p:bldP spid="60" grpId="0" animBg="1"/>
      <p:bldP spid="61" grpId="0" animBg="1"/>
      <p:bldP spid="6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txBox="1">
            <a:spLocks/>
          </p:cNvSpPr>
          <p:nvPr/>
        </p:nvSpPr>
        <p:spPr bwMode="auto">
          <a:xfrm>
            <a:off x="1347788" y="692150"/>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Identificar a los Interesados</a:t>
            </a:r>
          </a:p>
        </p:txBody>
      </p:sp>
      <p:sp>
        <p:nvSpPr>
          <p:cNvPr id="52227" name="Content Placeholder 2"/>
          <p:cNvSpPr>
            <a:spLocks noGrp="1"/>
          </p:cNvSpPr>
          <p:nvPr>
            <p:ph idx="4294967295"/>
          </p:nvPr>
        </p:nvSpPr>
        <p:spPr>
          <a:xfrm>
            <a:off x="250825" y="2133600"/>
            <a:ext cx="8661400" cy="4525963"/>
          </a:xfrm>
        </p:spPr>
        <p:txBody>
          <a:bodyPr/>
          <a:lstStyle/>
          <a:p>
            <a:pPr marL="0" indent="0" algn="just">
              <a:buFont typeface="Arial" charset="0"/>
              <a:buNone/>
            </a:pPr>
            <a:r>
              <a:rPr lang="es-CR" altLang="es-CR" sz="2800" smtClean="0"/>
              <a:t>Consiste en identificar a todas las personas u organizaciones impactadas por el proyecto, y en documentar información relevante relativa a sus intereses, participación e impacto en el éxito del proyecto.</a:t>
            </a:r>
            <a:endParaRPr lang="es-CR" altLang="es-CR" sz="240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1347788" y="692150"/>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Análisis de los Interesados</a:t>
            </a:r>
          </a:p>
        </p:txBody>
      </p:sp>
      <p:sp>
        <p:nvSpPr>
          <p:cNvPr id="53251" name="Content Placeholder 2"/>
          <p:cNvSpPr>
            <a:spLocks noGrp="1"/>
          </p:cNvSpPr>
          <p:nvPr>
            <p:ph idx="4294967295"/>
          </p:nvPr>
        </p:nvSpPr>
        <p:spPr>
          <a:xfrm>
            <a:off x="250825" y="2319338"/>
            <a:ext cx="8661400" cy="4525962"/>
          </a:xfrm>
        </p:spPr>
        <p:txBody>
          <a:bodyPr/>
          <a:lstStyle/>
          <a:p>
            <a:pPr marL="0" indent="0" algn="just">
              <a:buFont typeface="Arial" charset="0"/>
              <a:buNone/>
            </a:pPr>
            <a:r>
              <a:rPr lang="es-CR" altLang="es-CR" sz="2800" smtClean="0"/>
              <a:t>Consiste en recopilar y analizar de manera sistemática las informaciones cuantitativas y cualitativas, a fin de determinar qué intereses particulares deben tenerse en cuenta a lo largo del proyecto.</a:t>
            </a:r>
            <a:endParaRPr lang="es-CR" altLang="es-CR" sz="2400" smtClean="0"/>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4273550"/>
            <a:ext cx="86487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txBox="1">
            <a:spLocks/>
          </p:cNvSpPr>
          <p:nvPr/>
        </p:nvSpPr>
        <p:spPr bwMode="auto">
          <a:xfrm>
            <a:off x="1476375" y="476250"/>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Análisis de los Interesados</a:t>
            </a:r>
          </a:p>
        </p:txBody>
      </p:sp>
      <p:sp>
        <p:nvSpPr>
          <p:cNvPr id="54275" name="Content Placeholder 2"/>
          <p:cNvSpPr>
            <a:spLocks noGrp="1"/>
          </p:cNvSpPr>
          <p:nvPr>
            <p:ph idx="4294967295"/>
          </p:nvPr>
        </p:nvSpPr>
        <p:spPr>
          <a:xfrm>
            <a:off x="250825" y="1989138"/>
            <a:ext cx="4176713" cy="4525962"/>
          </a:xfrm>
        </p:spPr>
        <p:txBody>
          <a:bodyPr/>
          <a:lstStyle/>
          <a:p>
            <a:pPr marL="0" indent="0" algn="just">
              <a:buFont typeface="Arial" charset="0"/>
              <a:buNone/>
            </a:pPr>
            <a:r>
              <a:rPr lang="es-CR" altLang="es-CR" sz="2400" smtClean="0"/>
              <a:t>Formas de paso 2:</a:t>
            </a:r>
          </a:p>
          <a:p>
            <a:pPr marL="0" indent="0" algn="just">
              <a:buFont typeface="Arial" charset="0"/>
              <a:buNone/>
            </a:pPr>
            <a:r>
              <a:rPr lang="es-CR" altLang="es-CR" sz="2400" smtClean="0"/>
              <a:t>Matriz poder(autoridad) / interés(preocupación).</a:t>
            </a:r>
          </a:p>
          <a:p>
            <a:pPr marL="0" indent="0" algn="just">
              <a:buFont typeface="Arial" charset="0"/>
              <a:buNone/>
            </a:pPr>
            <a:r>
              <a:rPr lang="es-CR" altLang="es-CR" sz="2400" smtClean="0"/>
              <a:t>Matriz de poder(autoridad) / influencia(participación activa).</a:t>
            </a:r>
          </a:p>
          <a:p>
            <a:pPr marL="0" indent="0" algn="just">
              <a:buFont typeface="Arial" charset="0"/>
              <a:buNone/>
            </a:pPr>
            <a:r>
              <a:rPr lang="es-CR" altLang="es-CR" sz="2400" smtClean="0"/>
              <a:t>Matriz de influencia(participación activa) / impacto.</a:t>
            </a:r>
          </a:p>
          <a:p>
            <a:pPr marL="0" indent="0" algn="just">
              <a:buFont typeface="Arial" charset="0"/>
              <a:buNone/>
            </a:pPr>
            <a:r>
              <a:rPr lang="es-CR" altLang="es-CR" sz="2400" smtClean="0"/>
              <a:t>Modelo de prominencia (poder, urgencia y legitimidad).</a:t>
            </a:r>
            <a:endParaRPr lang="es-CR" altLang="es-CR" sz="2000" smtClean="0"/>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2128838"/>
            <a:ext cx="44767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txBox="1">
            <a:spLocks/>
          </p:cNvSpPr>
          <p:nvPr/>
        </p:nvSpPr>
        <p:spPr bwMode="auto">
          <a:xfrm>
            <a:off x="34925" y="908050"/>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Registro de Interesados</a:t>
            </a:r>
          </a:p>
        </p:txBody>
      </p:sp>
      <p:sp>
        <p:nvSpPr>
          <p:cNvPr id="7" name="Content Placeholder 2"/>
          <p:cNvSpPr>
            <a:spLocks noGrp="1"/>
          </p:cNvSpPr>
          <p:nvPr>
            <p:ph idx="4294967295"/>
          </p:nvPr>
        </p:nvSpPr>
        <p:spPr>
          <a:xfrm>
            <a:off x="107950" y="2336800"/>
            <a:ext cx="4319588" cy="4525963"/>
          </a:xfrm>
        </p:spPr>
        <p:txBody>
          <a:bodyPr/>
          <a:lstStyle/>
          <a:p>
            <a:pPr marL="0" indent="0" algn="just">
              <a:buFont typeface="Arial" charset="0"/>
              <a:buNone/>
              <a:defRPr/>
            </a:pPr>
            <a:r>
              <a:rPr lang="es-CR" sz="2800" dirty="0" smtClean="0"/>
              <a:t>Incluye (entre otros):</a:t>
            </a:r>
          </a:p>
          <a:p>
            <a:pPr algn="just">
              <a:defRPr/>
            </a:pPr>
            <a:r>
              <a:rPr lang="es-CR" sz="2800" dirty="0" smtClean="0"/>
              <a:t>Información de la identificación.</a:t>
            </a:r>
          </a:p>
          <a:p>
            <a:pPr algn="just">
              <a:defRPr/>
            </a:pPr>
            <a:r>
              <a:rPr lang="es-CR" sz="2800" dirty="0" smtClean="0"/>
              <a:t>Información de la evaluación.</a:t>
            </a:r>
          </a:p>
          <a:p>
            <a:pPr algn="just">
              <a:defRPr/>
            </a:pPr>
            <a:r>
              <a:rPr lang="es-CR" sz="2800" dirty="0" smtClean="0"/>
              <a:t>Clasificación de los interesados.</a:t>
            </a:r>
          </a:p>
          <a:p>
            <a:pPr marL="0" indent="0" algn="just">
              <a:buFont typeface="Arial" charset="0"/>
              <a:buNone/>
              <a:defRPr/>
            </a:pPr>
            <a:endParaRPr lang="es-CR" sz="2800" dirty="0" smtClean="0"/>
          </a:p>
        </p:txBody>
      </p:sp>
      <p:sp>
        <p:nvSpPr>
          <p:cNvPr id="55300" name="Title 1"/>
          <p:cNvSpPr txBox="1">
            <a:spLocks/>
          </p:cNvSpPr>
          <p:nvPr/>
        </p:nvSpPr>
        <p:spPr bwMode="auto">
          <a:xfrm>
            <a:off x="4643438" y="1155700"/>
            <a:ext cx="4752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Estrategia de Gestión de los Interesados</a:t>
            </a:r>
          </a:p>
        </p:txBody>
      </p:sp>
      <p:sp>
        <p:nvSpPr>
          <p:cNvPr id="6" name="Content Placeholder 2"/>
          <p:cNvSpPr>
            <a:spLocks noGrp="1"/>
          </p:cNvSpPr>
          <p:nvPr>
            <p:ph idx="4294967295"/>
          </p:nvPr>
        </p:nvSpPr>
        <p:spPr>
          <a:xfrm>
            <a:off x="4681538" y="2924175"/>
            <a:ext cx="4465637" cy="4525963"/>
          </a:xfrm>
        </p:spPr>
        <p:txBody>
          <a:bodyPr/>
          <a:lstStyle/>
          <a:p>
            <a:pPr algn="just">
              <a:defRPr/>
            </a:pPr>
            <a:r>
              <a:rPr lang="es-CR" sz="2800" dirty="0" smtClean="0"/>
              <a:t>Poder.</a:t>
            </a:r>
          </a:p>
          <a:p>
            <a:pPr algn="just">
              <a:defRPr/>
            </a:pPr>
            <a:r>
              <a:rPr lang="es-CR" sz="2800" dirty="0" smtClean="0"/>
              <a:t>Interés.</a:t>
            </a:r>
          </a:p>
          <a:p>
            <a:pPr algn="just">
              <a:defRPr/>
            </a:pPr>
            <a:r>
              <a:rPr lang="es-CR" sz="2800" dirty="0" smtClean="0"/>
              <a:t>Influencia.</a:t>
            </a:r>
          </a:p>
          <a:p>
            <a:pPr algn="just">
              <a:defRPr/>
            </a:pPr>
            <a:r>
              <a:rPr lang="es-CR" sz="2800" dirty="0" smtClean="0"/>
              <a:t>Impacto.</a:t>
            </a:r>
          </a:p>
          <a:p>
            <a:pPr algn="just">
              <a:defRPr/>
            </a:pPr>
            <a:r>
              <a:rPr lang="es-CR" sz="2800" dirty="0" smtClean="0"/>
              <a:t>Estrategia para maximizar los beneficios que conlleve el interesado y disminuir sus efectos negativos.</a:t>
            </a:r>
          </a:p>
          <a:p>
            <a:pPr marL="0" indent="0" algn="just">
              <a:buFont typeface="Arial" charset="0"/>
              <a:buNone/>
              <a:defRPr/>
            </a:pPr>
            <a:endParaRPr lang="es-CR" sz="2800"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84163" y="1985963"/>
            <a:ext cx="4090987" cy="3724275"/>
          </a:xfrm>
        </p:spPr>
        <p:txBody>
          <a:bodyPr>
            <a:normAutofit/>
          </a:bodyPr>
          <a:lstStyle/>
          <a:p>
            <a:pPr marL="0" indent="0" algn="just">
              <a:buFont typeface="Arial" charset="0"/>
              <a:buNone/>
              <a:defRPr/>
            </a:pPr>
            <a:r>
              <a:rPr lang="es-CR" sz="2400" dirty="0"/>
              <a:t>Durante este proceso se administran las comunicaciones con los interesados a los fines de satisfacer sus necesidades y mitigar potenciales conflictos. </a:t>
            </a:r>
            <a:endParaRPr lang="es-CR" sz="2200" dirty="0"/>
          </a:p>
          <a:p>
            <a:pPr algn="just">
              <a:lnSpc>
                <a:spcPct val="80000"/>
              </a:lnSpc>
              <a:spcBef>
                <a:spcPct val="0"/>
              </a:spcBef>
              <a:buFont typeface="Wingdings" pitchFamily="2" charset="2"/>
              <a:buNone/>
              <a:defRPr/>
            </a:pPr>
            <a:endParaRPr lang="es-CR" sz="2000" dirty="0" smtClean="0">
              <a:latin typeface="Times New Roman" pitchFamily="18" charset="0"/>
            </a:endParaRPr>
          </a:p>
          <a:p>
            <a:pPr lvl="1" algn="just">
              <a:lnSpc>
                <a:spcPct val="80000"/>
              </a:lnSpc>
              <a:buFont typeface="Wingdings" pitchFamily="2" charset="2"/>
              <a:buNone/>
              <a:defRPr/>
            </a:pPr>
            <a:endParaRPr lang="es-ES" sz="1300" dirty="0" smtClean="0">
              <a:latin typeface="Arial Narrow" pitchFamily="34" charset="0"/>
            </a:endParaRPr>
          </a:p>
          <a:p>
            <a:pPr algn="just">
              <a:lnSpc>
                <a:spcPct val="80000"/>
              </a:lnSpc>
              <a:buFont typeface="Wingdings" pitchFamily="2" charset="2"/>
              <a:buChar char="q"/>
              <a:defRPr/>
            </a:pPr>
            <a:endParaRPr lang="es-CR" sz="1400" dirty="0" smtClean="0">
              <a:latin typeface="Arial Narrow" pitchFamily="34" charset="0"/>
            </a:endParaRPr>
          </a:p>
          <a:p>
            <a:pPr algn="just">
              <a:lnSpc>
                <a:spcPct val="80000"/>
              </a:lnSpc>
              <a:buFont typeface="Wingdings" pitchFamily="2" charset="2"/>
              <a:buChar char="q"/>
              <a:defRPr/>
            </a:pPr>
            <a:endParaRPr lang="es-CR" sz="1500" dirty="0" smtClean="0">
              <a:latin typeface="Arial Narrow" pitchFamily="34" charset="0"/>
            </a:endParaRPr>
          </a:p>
          <a:p>
            <a:pPr algn="just">
              <a:lnSpc>
                <a:spcPct val="80000"/>
              </a:lnSpc>
              <a:buFont typeface="Wingdings" pitchFamily="2" charset="2"/>
              <a:buChar char="q"/>
              <a:defRPr/>
            </a:pPr>
            <a:endParaRPr lang="es-ES" sz="1500" dirty="0" smtClean="0">
              <a:latin typeface="Arial Narrow" pitchFamily="34" charset="0"/>
            </a:endParaRPr>
          </a:p>
          <a:p>
            <a:pPr>
              <a:lnSpc>
                <a:spcPct val="80000"/>
              </a:lnSpc>
              <a:buFont typeface="Wingdings" pitchFamily="2" charset="2"/>
              <a:buChar char="q"/>
              <a:defRPr/>
            </a:pPr>
            <a:endParaRPr lang="es-ES" sz="1500" dirty="0" smtClean="0">
              <a:latin typeface="Arial Narrow" pitchFamily="34" charset="0"/>
            </a:endParaRPr>
          </a:p>
        </p:txBody>
      </p:sp>
      <p:sp>
        <p:nvSpPr>
          <p:cNvPr id="7" name="6 Rectángulo"/>
          <p:cNvSpPr/>
          <p:nvPr/>
        </p:nvSpPr>
        <p:spPr>
          <a:xfrm>
            <a:off x="284163" y="1341438"/>
            <a:ext cx="8329612" cy="460375"/>
          </a:xfrm>
          <a:prstGeom prst="rect">
            <a:avLst/>
          </a:prstGeom>
        </p:spPr>
        <p:txBody>
          <a:bodyPr>
            <a:spAutoFit/>
          </a:bodyPr>
          <a:lstStyle/>
          <a:p>
            <a:pPr algn="just">
              <a:defRPr/>
            </a:pPr>
            <a:r>
              <a:rPr lang="es-CR" sz="2400" b="1" dirty="0">
                <a:latin typeface="+mn-lt"/>
              </a:rPr>
              <a:t>Gestionar la Participación de los Interesados</a:t>
            </a:r>
            <a:endParaRPr lang="es-CR" sz="2800" b="1" dirty="0">
              <a:latin typeface="+mn-lt"/>
              <a:ea typeface="+mj-ea"/>
              <a:cs typeface="+mj-cs"/>
            </a:endParaRPr>
          </a:p>
        </p:txBody>
      </p:sp>
      <p:sp>
        <p:nvSpPr>
          <p:cNvPr id="5" name="4 Rectángulo"/>
          <p:cNvSpPr/>
          <p:nvPr/>
        </p:nvSpPr>
        <p:spPr>
          <a:xfrm>
            <a:off x="4965700" y="1973263"/>
            <a:ext cx="8329613" cy="461962"/>
          </a:xfrm>
          <a:prstGeom prst="rect">
            <a:avLst/>
          </a:prstGeom>
        </p:spPr>
        <p:txBody>
          <a:bodyPr>
            <a:spAutoFit/>
          </a:bodyPr>
          <a:lstStyle/>
          <a:p>
            <a:pPr algn="just">
              <a:defRPr/>
            </a:pPr>
            <a:r>
              <a:rPr lang="es-CR" sz="2400" b="1" dirty="0">
                <a:latin typeface="+mn-lt"/>
              </a:rPr>
              <a:t>Habilidades Interpersonales</a:t>
            </a:r>
            <a:endParaRPr lang="es-CR" sz="2800" b="1" dirty="0">
              <a:latin typeface="+mn-lt"/>
              <a:ea typeface="+mj-ea"/>
              <a:cs typeface="+mj-cs"/>
            </a:endParaRPr>
          </a:p>
        </p:txBody>
      </p:sp>
      <p:sp>
        <p:nvSpPr>
          <p:cNvPr id="6" name="Rectangle 3"/>
          <p:cNvSpPr txBox="1">
            <a:spLocks noChangeArrowheads="1"/>
          </p:cNvSpPr>
          <p:nvPr/>
        </p:nvSpPr>
        <p:spPr bwMode="auto">
          <a:xfrm>
            <a:off x="5038725" y="2427288"/>
            <a:ext cx="409098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defRPr/>
            </a:pPr>
            <a:r>
              <a:rPr lang="es-CR" sz="2400" dirty="0" smtClean="0"/>
              <a:t>Construir confianza</a:t>
            </a:r>
            <a:r>
              <a:rPr lang="es-CR" sz="2400" dirty="0"/>
              <a:t>, resolución de conflictos, escucha </a:t>
            </a:r>
            <a:r>
              <a:rPr lang="es-CR" sz="2400" dirty="0" smtClean="0"/>
              <a:t>activa, </a:t>
            </a:r>
            <a:r>
              <a:rPr lang="es-CR" sz="2400" dirty="0"/>
              <a:t>actitud hacia el </a:t>
            </a:r>
            <a:r>
              <a:rPr lang="es-CR" sz="2400" dirty="0" smtClean="0"/>
              <a:t>cambio. </a:t>
            </a:r>
            <a:endParaRPr lang="es-CR" sz="2400" dirty="0"/>
          </a:p>
          <a:p>
            <a:pPr algn="just">
              <a:lnSpc>
                <a:spcPct val="80000"/>
              </a:lnSpc>
              <a:spcBef>
                <a:spcPct val="0"/>
              </a:spcBef>
              <a:buFont typeface="Wingdings" pitchFamily="2" charset="2"/>
              <a:buNone/>
              <a:defRPr/>
            </a:pPr>
            <a:endParaRPr lang="es-CR" sz="2000" dirty="0" smtClean="0">
              <a:latin typeface="Times New Roman" pitchFamily="18" charset="0"/>
            </a:endParaRPr>
          </a:p>
          <a:p>
            <a:pPr lvl="1" algn="just">
              <a:lnSpc>
                <a:spcPct val="80000"/>
              </a:lnSpc>
              <a:buFont typeface="Wingdings" pitchFamily="2" charset="2"/>
              <a:buNone/>
              <a:defRPr/>
            </a:pPr>
            <a:endParaRPr lang="es-ES" sz="1300" dirty="0" smtClean="0">
              <a:latin typeface="Arial Narrow" pitchFamily="34" charset="0"/>
            </a:endParaRPr>
          </a:p>
          <a:p>
            <a:pPr algn="just">
              <a:lnSpc>
                <a:spcPct val="80000"/>
              </a:lnSpc>
              <a:buFont typeface="Wingdings" pitchFamily="2" charset="2"/>
              <a:buChar char="q"/>
              <a:defRPr/>
            </a:pPr>
            <a:endParaRPr lang="es-CR" sz="1400" dirty="0" smtClean="0">
              <a:latin typeface="Arial Narrow" pitchFamily="34" charset="0"/>
            </a:endParaRPr>
          </a:p>
          <a:p>
            <a:pPr algn="just">
              <a:lnSpc>
                <a:spcPct val="80000"/>
              </a:lnSpc>
              <a:buFont typeface="Wingdings" pitchFamily="2" charset="2"/>
              <a:buChar char="q"/>
              <a:defRPr/>
            </a:pPr>
            <a:endParaRPr lang="es-CR" sz="1500" dirty="0" smtClean="0">
              <a:latin typeface="Arial Narrow" pitchFamily="34" charset="0"/>
            </a:endParaRPr>
          </a:p>
          <a:p>
            <a:pPr algn="just">
              <a:lnSpc>
                <a:spcPct val="80000"/>
              </a:lnSpc>
              <a:buFont typeface="Wingdings" pitchFamily="2" charset="2"/>
              <a:buChar char="q"/>
              <a:defRPr/>
            </a:pPr>
            <a:endParaRPr lang="es-ES" sz="1500" dirty="0" smtClean="0">
              <a:latin typeface="Arial Narrow" pitchFamily="34" charset="0"/>
            </a:endParaRPr>
          </a:p>
          <a:p>
            <a:pPr>
              <a:lnSpc>
                <a:spcPct val="80000"/>
              </a:lnSpc>
              <a:buFont typeface="Wingdings" pitchFamily="2" charset="2"/>
              <a:buChar char="q"/>
              <a:defRPr/>
            </a:pPr>
            <a:endParaRPr lang="es-ES" sz="1500" dirty="0" smtClean="0">
              <a:latin typeface="Arial Narrow" pitchFamily="34" charset="0"/>
            </a:endParaRPr>
          </a:p>
        </p:txBody>
      </p:sp>
      <p:sp>
        <p:nvSpPr>
          <p:cNvPr id="8" name="7 Rectángulo"/>
          <p:cNvSpPr/>
          <p:nvPr/>
        </p:nvSpPr>
        <p:spPr>
          <a:xfrm>
            <a:off x="284163" y="4652963"/>
            <a:ext cx="8329612" cy="461962"/>
          </a:xfrm>
          <a:prstGeom prst="rect">
            <a:avLst/>
          </a:prstGeom>
        </p:spPr>
        <p:txBody>
          <a:bodyPr>
            <a:spAutoFit/>
          </a:bodyPr>
          <a:lstStyle/>
          <a:p>
            <a:pPr algn="just">
              <a:defRPr/>
            </a:pPr>
            <a:r>
              <a:rPr lang="es-CR" sz="2400" b="1" dirty="0">
                <a:latin typeface="+mn-lt"/>
              </a:rPr>
              <a:t>Habilidades de Gestión</a:t>
            </a:r>
            <a:endParaRPr lang="es-CR" sz="2800" b="1" dirty="0">
              <a:latin typeface="+mn-lt"/>
              <a:ea typeface="+mj-ea"/>
              <a:cs typeface="+mj-cs"/>
            </a:endParaRPr>
          </a:p>
        </p:txBody>
      </p:sp>
      <p:sp>
        <p:nvSpPr>
          <p:cNvPr id="9" name="Rectangle 3"/>
          <p:cNvSpPr txBox="1">
            <a:spLocks noChangeArrowheads="1"/>
          </p:cNvSpPr>
          <p:nvPr/>
        </p:nvSpPr>
        <p:spPr bwMode="auto">
          <a:xfrm>
            <a:off x="358775" y="5229225"/>
            <a:ext cx="84613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defRPr/>
            </a:pPr>
            <a:r>
              <a:rPr lang="es-CR" sz="2400" dirty="0" smtClean="0"/>
              <a:t>Facilitar el consenso para alcanzar los objetivos, influenciar a la gente para soportar el proyecto, negociar acuerdos para satisfacer las necesidades del proyecto y modificar conducta organizacional para aceptar los resultados del proyecto. </a:t>
            </a:r>
            <a:endParaRPr lang="es-CR" sz="2400" dirty="0"/>
          </a:p>
          <a:p>
            <a:pPr algn="just">
              <a:lnSpc>
                <a:spcPct val="80000"/>
              </a:lnSpc>
              <a:spcBef>
                <a:spcPct val="0"/>
              </a:spcBef>
              <a:buFont typeface="Wingdings" pitchFamily="2" charset="2"/>
              <a:buNone/>
              <a:defRPr/>
            </a:pPr>
            <a:endParaRPr lang="es-CR" sz="2000" dirty="0" smtClean="0">
              <a:latin typeface="Times New Roman" pitchFamily="18" charset="0"/>
            </a:endParaRPr>
          </a:p>
          <a:p>
            <a:pPr lvl="1" algn="just">
              <a:lnSpc>
                <a:spcPct val="80000"/>
              </a:lnSpc>
              <a:buFont typeface="Wingdings" pitchFamily="2" charset="2"/>
              <a:buNone/>
              <a:defRPr/>
            </a:pPr>
            <a:endParaRPr lang="es-ES" sz="1300" dirty="0" smtClean="0">
              <a:latin typeface="Arial Narrow" pitchFamily="34" charset="0"/>
            </a:endParaRPr>
          </a:p>
          <a:p>
            <a:pPr algn="just">
              <a:lnSpc>
                <a:spcPct val="80000"/>
              </a:lnSpc>
              <a:buFont typeface="Wingdings" pitchFamily="2" charset="2"/>
              <a:buChar char="q"/>
              <a:defRPr/>
            </a:pPr>
            <a:endParaRPr lang="es-CR" sz="1400" dirty="0" smtClean="0">
              <a:latin typeface="Arial Narrow" pitchFamily="34" charset="0"/>
            </a:endParaRPr>
          </a:p>
          <a:p>
            <a:pPr algn="just">
              <a:lnSpc>
                <a:spcPct val="80000"/>
              </a:lnSpc>
              <a:buFont typeface="Wingdings" pitchFamily="2" charset="2"/>
              <a:buChar char="q"/>
              <a:defRPr/>
            </a:pPr>
            <a:endParaRPr lang="es-CR" sz="1500" dirty="0" smtClean="0">
              <a:latin typeface="Arial Narrow" pitchFamily="34" charset="0"/>
            </a:endParaRPr>
          </a:p>
          <a:p>
            <a:pPr algn="just">
              <a:lnSpc>
                <a:spcPct val="80000"/>
              </a:lnSpc>
              <a:buFont typeface="Wingdings" pitchFamily="2" charset="2"/>
              <a:buChar char="q"/>
              <a:defRPr/>
            </a:pPr>
            <a:endParaRPr lang="es-ES" sz="1500" dirty="0" smtClean="0">
              <a:latin typeface="Arial Narrow" pitchFamily="34" charset="0"/>
            </a:endParaRPr>
          </a:p>
          <a:p>
            <a:pPr>
              <a:lnSpc>
                <a:spcPct val="80000"/>
              </a:lnSpc>
              <a:buFont typeface="Wingdings" pitchFamily="2" charset="2"/>
              <a:buChar char="q"/>
              <a:defRPr/>
            </a:pPr>
            <a:endParaRPr lang="es-ES" sz="1500" dirty="0" smtClean="0">
              <a:latin typeface="Arial Narrow" pitchFamily="34" charset="0"/>
            </a:endParaRPr>
          </a:p>
        </p:txBody>
      </p:sp>
      <p:sp>
        <p:nvSpPr>
          <p:cNvPr id="4" name="3 Flecha derecha"/>
          <p:cNvSpPr/>
          <p:nvPr/>
        </p:nvSpPr>
        <p:spPr>
          <a:xfrm rot="20896370" flipV="1">
            <a:off x="3562350" y="4797425"/>
            <a:ext cx="1179513" cy="107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12" name="11 Flecha derecha"/>
          <p:cNvSpPr/>
          <p:nvPr/>
        </p:nvSpPr>
        <p:spPr>
          <a:xfrm rot="8633426" flipV="1">
            <a:off x="5807075" y="3857625"/>
            <a:ext cx="1052513" cy="133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13" name="12 Rectángulo"/>
          <p:cNvSpPr/>
          <p:nvPr/>
        </p:nvSpPr>
        <p:spPr>
          <a:xfrm>
            <a:off x="4979988" y="4389438"/>
            <a:ext cx="8328025" cy="461962"/>
          </a:xfrm>
          <a:prstGeom prst="rect">
            <a:avLst/>
          </a:prstGeom>
        </p:spPr>
        <p:txBody>
          <a:bodyPr>
            <a:spAutoFit/>
          </a:bodyPr>
          <a:lstStyle/>
          <a:p>
            <a:pPr algn="just">
              <a:defRPr/>
            </a:pPr>
            <a:r>
              <a:rPr lang="es-CR" sz="2400" b="1" dirty="0">
                <a:latin typeface="+mn-lt"/>
              </a:rPr>
              <a:t>Registro de Incidentes</a:t>
            </a:r>
            <a:endParaRPr lang="es-CR" sz="2800" b="1" dirty="0">
              <a:latin typeface="+mn-lt"/>
              <a:ea typeface="+mj-ea"/>
              <a:cs typeface="+mj-cs"/>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84163" y="1985963"/>
            <a:ext cx="4090987" cy="3724275"/>
          </a:xfrm>
        </p:spPr>
        <p:txBody>
          <a:bodyPr>
            <a:normAutofit/>
          </a:bodyPr>
          <a:lstStyle/>
          <a:p>
            <a:pPr marL="0" indent="0" algn="just">
              <a:buFont typeface="Arial" charset="0"/>
              <a:buNone/>
              <a:defRPr/>
            </a:pPr>
            <a:r>
              <a:rPr lang="es-CR" sz="2400" dirty="0"/>
              <a:t>Durante este proceso se </a:t>
            </a:r>
            <a:r>
              <a:rPr lang="es-CR" sz="2400" dirty="0" smtClean="0"/>
              <a:t>monitorean todas las relaciones de los interesados del proyecto, y se ajustan las estrategias y planes para la participación de los mismos.</a:t>
            </a:r>
            <a:endParaRPr lang="es-CR" sz="2200" dirty="0"/>
          </a:p>
          <a:p>
            <a:pPr algn="just">
              <a:lnSpc>
                <a:spcPct val="80000"/>
              </a:lnSpc>
              <a:spcBef>
                <a:spcPct val="0"/>
              </a:spcBef>
              <a:buFont typeface="Wingdings" pitchFamily="2" charset="2"/>
              <a:buNone/>
              <a:defRPr/>
            </a:pPr>
            <a:endParaRPr lang="es-CR" sz="2000" dirty="0" smtClean="0">
              <a:latin typeface="Times New Roman" pitchFamily="18" charset="0"/>
            </a:endParaRPr>
          </a:p>
          <a:p>
            <a:pPr lvl="1" algn="just">
              <a:lnSpc>
                <a:spcPct val="80000"/>
              </a:lnSpc>
              <a:buFont typeface="Wingdings" pitchFamily="2" charset="2"/>
              <a:buNone/>
              <a:defRPr/>
            </a:pPr>
            <a:endParaRPr lang="es-ES" sz="1300" dirty="0" smtClean="0">
              <a:latin typeface="Arial Narrow" pitchFamily="34" charset="0"/>
            </a:endParaRPr>
          </a:p>
          <a:p>
            <a:pPr algn="just">
              <a:lnSpc>
                <a:spcPct val="80000"/>
              </a:lnSpc>
              <a:buFont typeface="Wingdings" pitchFamily="2" charset="2"/>
              <a:buChar char="q"/>
              <a:defRPr/>
            </a:pPr>
            <a:endParaRPr lang="es-CR" sz="1400" dirty="0" smtClean="0">
              <a:latin typeface="Arial Narrow" pitchFamily="34" charset="0"/>
            </a:endParaRPr>
          </a:p>
          <a:p>
            <a:pPr algn="just">
              <a:lnSpc>
                <a:spcPct val="80000"/>
              </a:lnSpc>
              <a:buFont typeface="Wingdings" pitchFamily="2" charset="2"/>
              <a:buChar char="q"/>
              <a:defRPr/>
            </a:pPr>
            <a:endParaRPr lang="es-CR" sz="1500" dirty="0" smtClean="0">
              <a:latin typeface="Arial Narrow" pitchFamily="34" charset="0"/>
            </a:endParaRPr>
          </a:p>
          <a:p>
            <a:pPr algn="just">
              <a:lnSpc>
                <a:spcPct val="80000"/>
              </a:lnSpc>
              <a:buFont typeface="Wingdings" pitchFamily="2" charset="2"/>
              <a:buChar char="q"/>
              <a:defRPr/>
            </a:pPr>
            <a:endParaRPr lang="es-ES" sz="1500" dirty="0" smtClean="0">
              <a:latin typeface="Arial Narrow" pitchFamily="34" charset="0"/>
            </a:endParaRPr>
          </a:p>
          <a:p>
            <a:pPr>
              <a:lnSpc>
                <a:spcPct val="80000"/>
              </a:lnSpc>
              <a:buFont typeface="Wingdings" pitchFamily="2" charset="2"/>
              <a:buChar char="q"/>
              <a:defRPr/>
            </a:pPr>
            <a:endParaRPr lang="es-ES" sz="1500" dirty="0" smtClean="0">
              <a:latin typeface="Arial Narrow" pitchFamily="34" charset="0"/>
            </a:endParaRPr>
          </a:p>
        </p:txBody>
      </p:sp>
      <p:sp>
        <p:nvSpPr>
          <p:cNvPr id="7" name="6 Rectángulo"/>
          <p:cNvSpPr/>
          <p:nvPr/>
        </p:nvSpPr>
        <p:spPr>
          <a:xfrm>
            <a:off x="284163" y="1341438"/>
            <a:ext cx="8329612" cy="460375"/>
          </a:xfrm>
          <a:prstGeom prst="rect">
            <a:avLst/>
          </a:prstGeom>
        </p:spPr>
        <p:txBody>
          <a:bodyPr>
            <a:spAutoFit/>
          </a:bodyPr>
          <a:lstStyle/>
          <a:p>
            <a:pPr algn="just">
              <a:defRPr/>
            </a:pPr>
            <a:r>
              <a:rPr lang="es-CR" sz="2400" b="1" dirty="0">
                <a:latin typeface="+mn-lt"/>
              </a:rPr>
              <a:t>Controlar la Participación de los Interesados</a:t>
            </a:r>
            <a:endParaRPr lang="es-CR" sz="2800" b="1" dirty="0">
              <a:latin typeface="+mn-lt"/>
              <a:ea typeface="+mj-ea"/>
              <a:cs typeface="+mj-cs"/>
            </a:endParaRPr>
          </a:p>
        </p:txBody>
      </p:sp>
      <p:sp>
        <p:nvSpPr>
          <p:cNvPr id="57348" name="4 Rectángulo"/>
          <p:cNvSpPr>
            <a:spLocks noChangeArrowheads="1"/>
          </p:cNvSpPr>
          <p:nvPr/>
        </p:nvSpPr>
        <p:spPr bwMode="auto">
          <a:xfrm>
            <a:off x="5138738" y="1900238"/>
            <a:ext cx="8329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000" b="1"/>
              <a:t>Técnicas y Herramientas</a:t>
            </a:r>
            <a:endParaRPr lang="es-CR" altLang="es-CR" sz="2400" b="1"/>
          </a:p>
        </p:txBody>
      </p:sp>
      <p:sp>
        <p:nvSpPr>
          <p:cNvPr id="6" name="Rectangle 3"/>
          <p:cNvSpPr txBox="1">
            <a:spLocks noChangeArrowheads="1"/>
          </p:cNvSpPr>
          <p:nvPr/>
        </p:nvSpPr>
        <p:spPr bwMode="auto">
          <a:xfrm>
            <a:off x="5084763" y="2276475"/>
            <a:ext cx="409098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defRPr/>
            </a:pPr>
            <a:r>
              <a:rPr lang="es-CR" sz="2400" dirty="0" smtClean="0"/>
              <a:t>Se utilizan sistemas de gestión de información, reuniones y juicio experto.</a:t>
            </a:r>
            <a:endParaRPr lang="es-CR" sz="2400" dirty="0"/>
          </a:p>
          <a:p>
            <a:pPr algn="just">
              <a:lnSpc>
                <a:spcPct val="80000"/>
              </a:lnSpc>
              <a:spcBef>
                <a:spcPct val="0"/>
              </a:spcBef>
              <a:buFont typeface="Wingdings" pitchFamily="2" charset="2"/>
              <a:buNone/>
              <a:defRPr/>
            </a:pPr>
            <a:endParaRPr lang="es-CR" sz="2000" dirty="0" smtClean="0">
              <a:latin typeface="Times New Roman" pitchFamily="18" charset="0"/>
            </a:endParaRPr>
          </a:p>
          <a:p>
            <a:pPr lvl="1" algn="just">
              <a:lnSpc>
                <a:spcPct val="80000"/>
              </a:lnSpc>
              <a:buFont typeface="Wingdings" pitchFamily="2" charset="2"/>
              <a:buNone/>
              <a:defRPr/>
            </a:pPr>
            <a:endParaRPr lang="es-ES" sz="1300" dirty="0" smtClean="0">
              <a:latin typeface="Arial Narrow" pitchFamily="34" charset="0"/>
            </a:endParaRPr>
          </a:p>
          <a:p>
            <a:pPr algn="just">
              <a:lnSpc>
                <a:spcPct val="80000"/>
              </a:lnSpc>
              <a:buFont typeface="Wingdings" pitchFamily="2" charset="2"/>
              <a:buChar char="q"/>
              <a:defRPr/>
            </a:pPr>
            <a:endParaRPr lang="es-CR" sz="1400" dirty="0" smtClean="0">
              <a:latin typeface="Arial Narrow" pitchFamily="34" charset="0"/>
            </a:endParaRPr>
          </a:p>
          <a:p>
            <a:pPr algn="just">
              <a:lnSpc>
                <a:spcPct val="80000"/>
              </a:lnSpc>
              <a:buFont typeface="Wingdings" pitchFamily="2" charset="2"/>
              <a:buChar char="q"/>
              <a:defRPr/>
            </a:pPr>
            <a:endParaRPr lang="es-CR" sz="1500" dirty="0" smtClean="0">
              <a:latin typeface="Arial Narrow" pitchFamily="34" charset="0"/>
            </a:endParaRPr>
          </a:p>
          <a:p>
            <a:pPr algn="just">
              <a:lnSpc>
                <a:spcPct val="80000"/>
              </a:lnSpc>
              <a:buFont typeface="Wingdings" pitchFamily="2" charset="2"/>
              <a:buChar char="q"/>
              <a:defRPr/>
            </a:pPr>
            <a:endParaRPr lang="es-ES" sz="1500" dirty="0" smtClean="0">
              <a:latin typeface="Arial Narrow" pitchFamily="34" charset="0"/>
            </a:endParaRPr>
          </a:p>
          <a:p>
            <a:pPr>
              <a:lnSpc>
                <a:spcPct val="80000"/>
              </a:lnSpc>
              <a:buFont typeface="Wingdings" pitchFamily="2" charset="2"/>
              <a:buChar char="q"/>
              <a:defRPr/>
            </a:pPr>
            <a:endParaRPr lang="es-ES" sz="1500" dirty="0" smtClean="0">
              <a:latin typeface="Arial Narrow" pitchFamily="34" charset="0"/>
            </a:endParaRPr>
          </a:p>
        </p:txBody>
      </p:sp>
      <p:sp>
        <p:nvSpPr>
          <p:cNvPr id="8" name="7 Rectángulo"/>
          <p:cNvSpPr/>
          <p:nvPr/>
        </p:nvSpPr>
        <p:spPr>
          <a:xfrm>
            <a:off x="284163" y="4448175"/>
            <a:ext cx="8329612" cy="461963"/>
          </a:xfrm>
          <a:prstGeom prst="rect">
            <a:avLst/>
          </a:prstGeom>
        </p:spPr>
        <p:txBody>
          <a:bodyPr>
            <a:spAutoFit/>
          </a:bodyPr>
          <a:lstStyle/>
          <a:p>
            <a:pPr algn="just">
              <a:defRPr/>
            </a:pPr>
            <a:r>
              <a:rPr lang="es-CR" sz="2400" b="1" dirty="0">
                <a:latin typeface="+mn-lt"/>
              </a:rPr>
              <a:t>Entradas</a:t>
            </a:r>
            <a:endParaRPr lang="es-CR" sz="2800" b="1" dirty="0">
              <a:latin typeface="+mn-lt"/>
              <a:ea typeface="+mj-ea"/>
              <a:cs typeface="+mj-cs"/>
            </a:endParaRPr>
          </a:p>
        </p:txBody>
      </p:sp>
      <p:sp>
        <p:nvSpPr>
          <p:cNvPr id="9" name="Rectangle 3"/>
          <p:cNvSpPr txBox="1">
            <a:spLocks noChangeArrowheads="1"/>
          </p:cNvSpPr>
          <p:nvPr/>
        </p:nvSpPr>
        <p:spPr bwMode="auto">
          <a:xfrm>
            <a:off x="249238" y="4894263"/>
            <a:ext cx="478948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defRPr/>
            </a:pPr>
            <a:r>
              <a:rPr lang="es-CR" sz="2400" dirty="0" smtClean="0"/>
              <a:t>Se requiere del plan para la dirección del proyecto, el registro de incidentes, la información del desempeño del trabajo y los documentos del proyecto.</a:t>
            </a:r>
            <a:endParaRPr lang="es-CR" sz="2400" dirty="0"/>
          </a:p>
          <a:p>
            <a:pPr algn="just">
              <a:lnSpc>
                <a:spcPct val="80000"/>
              </a:lnSpc>
              <a:spcBef>
                <a:spcPct val="0"/>
              </a:spcBef>
              <a:buFont typeface="Wingdings" pitchFamily="2" charset="2"/>
              <a:buNone/>
              <a:defRPr/>
            </a:pPr>
            <a:endParaRPr lang="es-CR" sz="2000" dirty="0" smtClean="0">
              <a:latin typeface="Times New Roman" pitchFamily="18" charset="0"/>
            </a:endParaRPr>
          </a:p>
          <a:p>
            <a:pPr lvl="1" algn="just">
              <a:lnSpc>
                <a:spcPct val="80000"/>
              </a:lnSpc>
              <a:buFont typeface="Wingdings" pitchFamily="2" charset="2"/>
              <a:buNone/>
              <a:defRPr/>
            </a:pPr>
            <a:endParaRPr lang="es-ES" sz="1300" dirty="0" smtClean="0">
              <a:latin typeface="Arial Narrow" pitchFamily="34" charset="0"/>
            </a:endParaRPr>
          </a:p>
          <a:p>
            <a:pPr algn="just">
              <a:lnSpc>
                <a:spcPct val="80000"/>
              </a:lnSpc>
              <a:buFont typeface="Wingdings" pitchFamily="2" charset="2"/>
              <a:buChar char="q"/>
              <a:defRPr/>
            </a:pPr>
            <a:endParaRPr lang="es-CR" sz="1400" dirty="0" smtClean="0">
              <a:latin typeface="Arial Narrow" pitchFamily="34" charset="0"/>
            </a:endParaRPr>
          </a:p>
          <a:p>
            <a:pPr algn="just">
              <a:lnSpc>
                <a:spcPct val="80000"/>
              </a:lnSpc>
              <a:buFont typeface="Wingdings" pitchFamily="2" charset="2"/>
              <a:buChar char="q"/>
              <a:defRPr/>
            </a:pPr>
            <a:endParaRPr lang="es-CR" sz="1500" dirty="0" smtClean="0">
              <a:latin typeface="Arial Narrow" pitchFamily="34" charset="0"/>
            </a:endParaRPr>
          </a:p>
          <a:p>
            <a:pPr algn="just">
              <a:lnSpc>
                <a:spcPct val="80000"/>
              </a:lnSpc>
              <a:buFont typeface="Wingdings" pitchFamily="2" charset="2"/>
              <a:buChar char="q"/>
              <a:defRPr/>
            </a:pPr>
            <a:endParaRPr lang="es-ES" sz="1500" dirty="0" smtClean="0">
              <a:latin typeface="Arial Narrow" pitchFamily="34" charset="0"/>
            </a:endParaRPr>
          </a:p>
          <a:p>
            <a:pPr>
              <a:lnSpc>
                <a:spcPct val="80000"/>
              </a:lnSpc>
              <a:buFont typeface="Wingdings" pitchFamily="2" charset="2"/>
              <a:buChar char="q"/>
              <a:defRPr/>
            </a:pPr>
            <a:endParaRPr lang="es-ES" sz="1500" dirty="0" smtClean="0">
              <a:latin typeface="Arial Narrow" pitchFamily="34" charset="0"/>
            </a:endParaRPr>
          </a:p>
        </p:txBody>
      </p:sp>
      <p:sp>
        <p:nvSpPr>
          <p:cNvPr id="4" name="3 Flecha derecha"/>
          <p:cNvSpPr/>
          <p:nvPr/>
        </p:nvSpPr>
        <p:spPr>
          <a:xfrm rot="18904598" flipV="1">
            <a:off x="3889375" y="4321175"/>
            <a:ext cx="1169988" cy="150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12" name="11 Flecha derecha"/>
          <p:cNvSpPr/>
          <p:nvPr/>
        </p:nvSpPr>
        <p:spPr>
          <a:xfrm rot="5400000" flipV="1">
            <a:off x="6843713" y="3508375"/>
            <a:ext cx="749300" cy="133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13" name="12 Rectángulo"/>
          <p:cNvSpPr/>
          <p:nvPr/>
        </p:nvSpPr>
        <p:spPr>
          <a:xfrm>
            <a:off x="6659563" y="4059238"/>
            <a:ext cx="8329612" cy="461962"/>
          </a:xfrm>
          <a:prstGeom prst="rect">
            <a:avLst/>
          </a:prstGeom>
        </p:spPr>
        <p:txBody>
          <a:bodyPr>
            <a:spAutoFit/>
          </a:bodyPr>
          <a:lstStyle/>
          <a:p>
            <a:pPr algn="just">
              <a:defRPr/>
            </a:pPr>
            <a:r>
              <a:rPr lang="es-CR" sz="2400" b="1" dirty="0">
                <a:latin typeface="+mn-lt"/>
              </a:rPr>
              <a:t>Salidas</a:t>
            </a:r>
            <a:endParaRPr lang="es-CR" sz="2800" b="1" dirty="0">
              <a:latin typeface="+mn-lt"/>
              <a:ea typeface="+mj-ea"/>
              <a:cs typeface="+mj-cs"/>
            </a:endParaRPr>
          </a:p>
        </p:txBody>
      </p:sp>
      <p:sp>
        <p:nvSpPr>
          <p:cNvPr id="11" name="Rectangle 3"/>
          <p:cNvSpPr txBox="1">
            <a:spLocks noChangeArrowheads="1"/>
          </p:cNvSpPr>
          <p:nvPr/>
        </p:nvSpPr>
        <p:spPr bwMode="auto">
          <a:xfrm>
            <a:off x="5240338" y="4679950"/>
            <a:ext cx="37782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defRPr/>
            </a:pPr>
            <a:r>
              <a:rPr lang="es-CR" sz="2000" dirty="0" smtClean="0"/>
              <a:t>Información del desempeño del trabajo, solicitudes de cambio y actualizaciones al plan para la dirección del proyecto, a los documentos del proyecto y a los activos de los procesos de la organización.</a:t>
            </a:r>
            <a:endParaRPr lang="es-CR" sz="2000" dirty="0"/>
          </a:p>
          <a:p>
            <a:pPr algn="just">
              <a:lnSpc>
                <a:spcPct val="80000"/>
              </a:lnSpc>
              <a:spcBef>
                <a:spcPct val="0"/>
              </a:spcBef>
              <a:buFont typeface="Wingdings" pitchFamily="2" charset="2"/>
              <a:buNone/>
              <a:defRPr/>
            </a:pPr>
            <a:endParaRPr lang="es-CR" sz="2000" dirty="0" smtClean="0">
              <a:latin typeface="Times New Roman" pitchFamily="18" charset="0"/>
            </a:endParaRPr>
          </a:p>
          <a:p>
            <a:pPr lvl="1" algn="just">
              <a:lnSpc>
                <a:spcPct val="80000"/>
              </a:lnSpc>
              <a:buFont typeface="Wingdings" pitchFamily="2" charset="2"/>
              <a:buNone/>
              <a:defRPr/>
            </a:pPr>
            <a:endParaRPr lang="es-ES" sz="1300" dirty="0" smtClean="0">
              <a:latin typeface="Arial Narrow" pitchFamily="34" charset="0"/>
            </a:endParaRPr>
          </a:p>
          <a:p>
            <a:pPr algn="just">
              <a:lnSpc>
                <a:spcPct val="80000"/>
              </a:lnSpc>
              <a:buFont typeface="Wingdings" pitchFamily="2" charset="2"/>
              <a:buChar char="q"/>
              <a:defRPr/>
            </a:pPr>
            <a:endParaRPr lang="es-CR" sz="1400" dirty="0" smtClean="0">
              <a:latin typeface="Arial Narrow" pitchFamily="34" charset="0"/>
            </a:endParaRPr>
          </a:p>
          <a:p>
            <a:pPr algn="just">
              <a:lnSpc>
                <a:spcPct val="80000"/>
              </a:lnSpc>
              <a:buFont typeface="Wingdings" pitchFamily="2" charset="2"/>
              <a:buChar char="q"/>
              <a:defRPr/>
            </a:pPr>
            <a:endParaRPr lang="es-CR" sz="1500" dirty="0" smtClean="0">
              <a:latin typeface="Arial Narrow" pitchFamily="34" charset="0"/>
            </a:endParaRPr>
          </a:p>
          <a:p>
            <a:pPr algn="just">
              <a:lnSpc>
                <a:spcPct val="80000"/>
              </a:lnSpc>
              <a:buFont typeface="Wingdings" pitchFamily="2" charset="2"/>
              <a:buChar char="q"/>
              <a:defRPr/>
            </a:pPr>
            <a:endParaRPr lang="es-ES" sz="1500" dirty="0" smtClean="0">
              <a:latin typeface="Arial Narrow" pitchFamily="34" charset="0"/>
            </a:endParaRPr>
          </a:p>
          <a:p>
            <a:pPr>
              <a:lnSpc>
                <a:spcPct val="80000"/>
              </a:lnSpc>
              <a:buFont typeface="Wingdings" pitchFamily="2" charset="2"/>
              <a:buChar char="q"/>
              <a:defRPr/>
            </a:pPr>
            <a:endParaRPr lang="es-ES" sz="1500" dirty="0" smtClean="0">
              <a:latin typeface="Arial Narrow"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aspectos es una salida del proceso Identificar a los Interesados que son impactadas por el proyecto?</a:t>
            </a:r>
          </a:p>
          <a:p>
            <a:pPr marL="457200" indent="-457200" algn="just">
              <a:spcBef>
                <a:spcPct val="0"/>
              </a:spcBef>
              <a:buFont typeface="+mj-lt"/>
              <a:buAutoNum type="alphaUcPeriod"/>
            </a:pPr>
            <a:r>
              <a:rPr lang="en-US" altLang="es-CR" sz="2400" dirty="0" err="1"/>
              <a:t>Lista</a:t>
            </a:r>
            <a:r>
              <a:rPr lang="en-US" altLang="es-CR" sz="2400" dirty="0"/>
              <a:t> de </a:t>
            </a:r>
            <a:r>
              <a:rPr lang="en-US" altLang="es-CR" sz="2400" dirty="0" err="1"/>
              <a:t>recursos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Registro</a:t>
            </a:r>
            <a:r>
              <a:rPr lang="en-US" altLang="es-CR" sz="2400" dirty="0"/>
              <a:t> de </a:t>
            </a:r>
            <a:r>
              <a:rPr lang="en-US" altLang="es-CR" sz="2400" dirty="0" err="1"/>
              <a:t>interesados</a:t>
            </a:r>
            <a:r>
              <a:rPr lang="en-US" altLang="es-CR" sz="2400" dirty="0"/>
              <a:t>.</a:t>
            </a:r>
            <a:endParaRPr lang="es-CR" altLang="es-CR" sz="2400" dirty="0"/>
          </a:p>
          <a:p>
            <a:pPr marL="457200" indent="-457200" algn="just">
              <a:spcBef>
                <a:spcPct val="0"/>
              </a:spcBef>
              <a:buFont typeface="+mj-lt"/>
              <a:buAutoNum type="alphaUcPeriod"/>
            </a:pPr>
            <a:r>
              <a:rPr lang="es-CR" altLang="es-CR" sz="2400" dirty="0"/>
              <a:t>Factores ambientales de la empresa.</a:t>
            </a:r>
          </a:p>
          <a:p>
            <a:pPr marL="457200" indent="-457200" algn="just">
              <a:spcBef>
                <a:spcPct val="0"/>
              </a:spcBef>
              <a:buFont typeface="+mj-lt"/>
              <a:buAutoNum type="alphaUcPeriod"/>
            </a:pPr>
            <a:r>
              <a:rPr lang="en-US" altLang="es-CR" sz="2400" dirty="0"/>
              <a:t>Plan de </a:t>
            </a:r>
            <a:r>
              <a:rPr lang="en-US" altLang="es-CR" sz="2400" dirty="0" err="1"/>
              <a:t>proyecto</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El registro de interesados es una salida del proceso Identificar a los Interesados.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15799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 estructura de desglose del trabajo puede ser considerada como una ayuda efectiva para las comunicaciones de:</a:t>
            </a:r>
          </a:p>
          <a:p>
            <a:pPr marL="457200" indent="-457200" algn="just">
              <a:spcBef>
                <a:spcPct val="0"/>
              </a:spcBef>
              <a:buFont typeface="+mj-lt"/>
              <a:buAutoNum type="alphaUcPeriod"/>
            </a:pPr>
            <a:r>
              <a:rPr lang="es-CR" altLang="es-CR" sz="2400" dirty="0"/>
              <a:t>El equipo.</a:t>
            </a:r>
          </a:p>
          <a:p>
            <a:pPr marL="457200" indent="-457200" algn="just">
              <a:spcBef>
                <a:spcPct val="0"/>
              </a:spcBef>
              <a:buFont typeface="+mj-lt"/>
              <a:buAutoNum type="alphaUcPeriod"/>
            </a:pPr>
            <a:r>
              <a:rPr lang="es-CR" altLang="es-CR" sz="2400" dirty="0"/>
              <a:t>El director del proyecto.</a:t>
            </a:r>
          </a:p>
          <a:p>
            <a:pPr marL="457200" indent="-457200" algn="just">
              <a:spcBef>
                <a:spcPct val="0"/>
              </a:spcBef>
              <a:buFont typeface="+mj-lt"/>
              <a:buAutoNum type="alphaUcPeriod"/>
            </a:pPr>
            <a:r>
              <a:rPr lang="es-CR" altLang="es-CR" sz="2400" dirty="0"/>
              <a:t>Del cliente.</a:t>
            </a:r>
          </a:p>
          <a:p>
            <a:pPr marL="457200" indent="-457200" algn="just">
              <a:spcBef>
                <a:spcPct val="0"/>
              </a:spcBef>
              <a:buFont typeface="+mj-lt"/>
              <a:buAutoNum type="alphaUcPeriod"/>
            </a:pPr>
            <a:r>
              <a:rPr lang="es-CR" altLang="es-CR" sz="2400" dirty="0"/>
              <a:t>Los interesados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Los productos entregables y los paquetes de trabajo asociados ayudan a asociar qué asuntos debemos tratar con los interesados correctos, éstos últimos indistintamente de su rol en 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014796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827088" y="476250"/>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Desarrollar el Equipo del Proyecto</a:t>
            </a:r>
          </a:p>
        </p:txBody>
      </p:sp>
      <p:sp>
        <p:nvSpPr>
          <p:cNvPr id="13315" name="Content Placeholder 2"/>
          <p:cNvSpPr>
            <a:spLocks noGrp="1"/>
          </p:cNvSpPr>
          <p:nvPr>
            <p:ph idx="4294967295"/>
          </p:nvPr>
        </p:nvSpPr>
        <p:spPr>
          <a:xfrm>
            <a:off x="250825" y="1916113"/>
            <a:ext cx="8661400" cy="4525962"/>
          </a:xfrm>
        </p:spPr>
        <p:txBody>
          <a:bodyPr/>
          <a:lstStyle/>
          <a:p>
            <a:pPr marL="0" indent="0" algn="just">
              <a:buFont typeface="Arial" charset="0"/>
              <a:buNone/>
            </a:pPr>
            <a:r>
              <a:rPr lang="es-CR" altLang="es-CR" sz="2800" smtClean="0"/>
              <a:t>Consiste en mejorar las competencias, la interacción de los miembros del equipo y el ambiente general del equipo para lograr un mejor desempeño del proyecto.</a:t>
            </a:r>
          </a:p>
          <a:p>
            <a:pPr marL="0" indent="0" algn="just">
              <a:buFont typeface="Arial" charset="0"/>
              <a:buNone/>
            </a:pPr>
            <a:r>
              <a:rPr lang="es-CR" altLang="es-CR" sz="2800" smtClean="0"/>
              <a:t>Los directores del proyecto deben adquirir las habilidades necesarias para identificar, conformar, mantener, motivar, liderar e inspirar a los equipos para que logren un alto desempeño y alcancen los objetivos del proyecto. </a:t>
            </a:r>
          </a:p>
          <a:p>
            <a:pPr marL="0" indent="0" algn="just">
              <a:buFont typeface="Arial" charset="0"/>
              <a:buNone/>
            </a:pPr>
            <a:r>
              <a:rPr lang="es-CR" altLang="es-CR" sz="2800" smtClean="0"/>
              <a:t>El trabajo en equipo es un factor crucial para el éxito del proyecto y desarrollar equipos del proyecto eficaces es una de las responsabilidades fundamentales del director del proyecto.</a:t>
            </a:r>
            <a:endParaRPr lang="es-CR" altLang="es-CR" sz="240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las siguientes herramientas se UTILIZA para la identificación de los interesados del proyecto?</a:t>
            </a:r>
          </a:p>
          <a:p>
            <a:pPr marL="457200" indent="-457200" algn="just">
              <a:spcBef>
                <a:spcPct val="0"/>
              </a:spcBef>
              <a:buFont typeface="+mj-lt"/>
              <a:buAutoNum type="alphaUcPeriod"/>
            </a:pPr>
            <a:r>
              <a:rPr lang="en-US" altLang="es-CR" sz="2400" dirty="0" err="1"/>
              <a:t>Escucha</a:t>
            </a:r>
            <a:r>
              <a:rPr lang="en-US" altLang="es-CR" sz="2400" dirty="0"/>
              <a:t> </a:t>
            </a:r>
            <a:r>
              <a:rPr lang="en-US" altLang="es-CR" sz="2400" dirty="0" err="1"/>
              <a:t>activa</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Análisis</a:t>
            </a:r>
            <a:r>
              <a:rPr lang="en-US" altLang="es-CR" sz="2400" dirty="0"/>
              <a:t> de los </a:t>
            </a:r>
            <a:r>
              <a:rPr lang="en-US" altLang="es-CR" sz="2400" dirty="0" err="1"/>
              <a:t>interesados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Resolución</a:t>
            </a:r>
            <a:r>
              <a:rPr lang="en-US" altLang="es-CR" sz="2400" dirty="0"/>
              <a:t> de </a:t>
            </a:r>
            <a:r>
              <a:rPr lang="en-US" altLang="es-CR" sz="2400" dirty="0" err="1"/>
              <a:t>conflictos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Estructura</a:t>
            </a:r>
            <a:r>
              <a:rPr lang="en-US" altLang="es-CR" sz="2400" dirty="0"/>
              <a:t> de </a:t>
            </a:r>
            <a:r>
              <a:rPr lang="en-US" altLang="es-CR" sz="2400" dirty="0" err="1"/>
              <a:t>desglose</a:t>
            </a:r>
            <a:r>
              <a:rPr lang="en-US" altLang="es-CR" sz="2400" dirty="0"/>
              <a:t> de </a:t>
            </a:r>
            <a:r>
              <a:rPr lang="en-US" altLang="es-CR" sz="2400" dirty="0" err="1"/>
              <a:t>recursos</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 </a:t>
            </a:r>
            <a:r>
              <a:rPr lang="es-ES" altLang="es-CR" sz="2400" dirty="0"/>
              <a:t>El análisis de interesados permite identificar los intereses, expectativas y el poder de influencia de cada interesado.</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021513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43951"/>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Para lograr un proyecto exitoso será muy importante tener una comunicación fluida con el Cliente. </a:t>
            </a:r>
            <a:r>
              <a:rPr lang="en-US" altLang="es-CR" sz="2200" dirty="0"/>
              <a:t>¿</a:t>
            </a:r>
            <a:r>
              <a:rPr lang="en-US" altLang="es-CR" sz="2200" dirty="0" err="1"/>
              <a:t>Por</a:t>
            </a:r>
            <a:r>
              <a:rPr lang="en-US" altLang="es-CR" sz="2200" dirty="0"/>
              <a:t> </a:t>
            </a:r>
            <a:r>
              <a:rPr lang="en-US" altLang="es-CR" sz="2200" dirty="0" err="1"/>
              <a:t>qué</a:t>
            </a:r>
            <a:r>
              <a:rPr lang="en-US" altLang="es-CR" sz="2200" dirty="0"/>
              <a:t> </a:t>
            </a:r>
            <a:r>
              <a:rPr lang="en-US" altLang="es-CR" sz="2200" dirty="0" err="1"/>
              <a:t>será</a:t>
            </a:r>
            <a:r>
              <a:rPr lang="en-US" altLang="es-CR" sz="2200" dirty="0"/>
              <a:t> tan IMPORTANTE </a:t>
            </a:r>
            <a:r>
              <a:rPr lang="en-US" altLang="es-CR" sz="2200" dirty="0" err="1"/>
              <a:t>una</a:t>
            </a:r>
            <a:r>
              <a:rPr lang="en-US" altLang="es-CR" sz="2200" dirty="0"/>
              <a:t> </a:t>
            </a:r>
            <a:r>
              <a:rPr lang="en-US" altLang="es-CR" sz="2200" dirty="0" err="1"/>
              <a:t>buena</a:t>
            </a:r>
            <a:r>
              <a:rPr lang="en-US" altLang="es-CR" sz="2200" dirty="0"/>
              <a:t> </a:t>
            </a:r>
            <a:r>
              <a:rPr lang="en-US" altLang="es-CR" sz="2200" dirty="0" err="1"/>
              <a:t>comunicación</a:t>
            </a:r>
            <a:r>
              <a:rPr lang="en-US" altLang="es-CR" sz="2200" dirty="0"/>
              <a:t> entre </a:t>
            </a:r>
            <a:r>
              <a:rPr lang="en-US" altLang="es-CR" sz="2200" dirty="0" err="1"/>
              <a:t>estos</a:t>
            </a:r>
            <a:r>
              <a:rPr lang="en-US" altLang="es-CR" sz="2200" dirty="0"/>
              <a:t> </a:t>
            </a:r>
            <a:r>
              <a:rPr lang="en-US" altLang="es-CR" sz="2200" dirty="0" err="1"/>
              <a:t>interesados</a:t>
            </a:r>
            <a:r>
              <a:rPr lang="en-US" altLang="es-CR" sz="2200" dirty="0"/>
              <a:t>?</a:t>
            </a:r>
            <a:endParaRPr lang="es-CR" altLang="es-CR" sz="2200" dirty="0"/>
          </a:p>
          <a:p>
            <a:pPr marL="457200" indent="-457200" algn="just">
              <a:spcBef>
                <a:spcPct val="0"/>
              </a:spcBef>
              <a:buFont typeface="+mj-lt"/>
              <a:buAutoNum type="alphaUcPeriod"/>
            </a:pPr>
            <a:r>
              <a:rPr lang="en-US" altLang="es-CR" sz="2200" dirty="0"/>
              <a:t>El </a:t>
            </a:r>
            <a:r>
              <a:rPr lang="en-US" altLang="es-CR" sz="2200" dirty="0" err="1"/>
              <a:t>cliente</a:t>
            </a:r>
            <a:r>
              <a:rPr lang="en-US" altLang="es-CR" sz="2200" dirty="0"/>
              <a:t> </a:t>
            </a:r>
            <a:r>
              <a:rPr lang="en-US" altLang="es-CR" sz="2200" dirty="0" err="1"/>
              <a:t>completará</a:t>
            </a:r>
            <a:r>
              <a:rPr lang="en-US" altLang="es-CR" sz="2200" dirty="0"/>
              <a:t> </a:t>
            </a:r>
            <a:r>
              <a:rPr lang="en-US" altLang="es-CR" sz="2200" dirty="0" err="1"/>
              <a:t>una</a:t>
            </a:r>
            <a:r>
              <a:rPr lang="en-US" altLang="es-CR" sz="2200" dirty="0"/>
              <a:t> </a:t>
            </a:r>
            <a:r>
              <a:rPr lang="en-US" altLang="es-CR" sz="2200" dirty="0" err="1"/>
              <a:t>encuesta</a:t>
            </a:r>
            <a:r>
              <a:rPr lang="en-US" altLang="es-CR" sz="2200" dirty="0"/>
              <a:t> de </a:t>
            </a:r>
            <a:r>
              <a:rPr lang="en-US" altLang="es-CR" sz="2200" dirty="0" err="1"/>
              <a:t>satisfacción</a:t>
            </a:r>
            <a:r>
              <a:rPr lang="en-US" altLang="es-CR" sz="2200" dirty="0"/>
              <a:t> </a:t>
            </a:r>
            <a:r>
              <a:rPr lang="en-US" altLang="es-CR" sz="2200" dirty="0" err="1"/>
              <a:t>sobre</a:t>
            </a:r>
            <a:r>
              <a:rPr lang="en-US" altLang="es-CR" sz="2200" dirty="0"/>
              <a:t> el </a:t>
            </a:r>
            <a:r>
              <a:rPr lang="en-US" altLang="es-CR" sz="2200" dirty="0" err="1"/>
              <a:t>desempeño</a:t>
            </a:r>
            <a:r>
              <a:rPr lang="en-US" altLang="es-CR" sz="2200" dirty="0"/>
              <a:t> del </a:t>
            </a:r>
            <a:r>
              <a:rPr lang="en-US" altLang="es-CR" sz="2200" dirty="0" err="1"/>
              <a:t>trabajo</a:t>
            </a:r>
            <a:r>
              <a:rPr lang="en-US" altLang="es-CR" sz="2200" dirty="0"/>
              <a:t> del director del </a:t>
            </a:r>
            <a:r>
              <a:rPr lang="en-US" altLang="es-CR" sz="2200" dirty="0" err="1"/>
              <a:t>proyecto</a:t>
            </a:r>
            <a:r>
              <a:rPr lang="en-US" altLang="es-CR" sz="2200" dirty="0"/>
              <a:t>.</a:t>
            </a:r>
            <a:endParaRPr lang="es-CR" altLang="es-CR" sz="2200" dirty="0"/>
          </a:p>
          <a:p>
            <a:pPr marL="457200" indent="-457200" algn="just">
              <a:spcBef>
                <a:spcPct val="0"/>
              </a:spcBef>
              <a:buFont typeface="+mj-lt"/>
              <a:buAutoNum type="alphaUcPeriod"/>
            </a:pPr>
            <a:r>
              <a:rPr lang="en-US" altLang="es-CR" sz="2200" dirty="0"/>
              <a:t>El </a:t>
            </a:r>
            <a:r>
              <a:rPr lang="en-US" altLang="es-CR" sz="2200" dirty="0" err="1"/>
              <a:t>cliente</a:t>
            </a:r>
            <a:r>
              <a:rPr lang="en-US" altLang="es-CR" sz="2200" dirty="0"/>
              <a:t> no </a:t>
            </a:r>
            <a:r>
              <a:rPr lang="en-US" altLang="es-CR" sz="2200" dirty="0" err="1"/>
              <a:t>comprende</a:t>
            </a:r>
            <a:r>
              <a:rPr lang="en-US" altLang="es-CR" sz="2200" dirty="0"/>
              <a:t> la </a:t>
            </a:r>
            <a:r>
              <a:rPr lang="en-US" altLang="es-CR" sz="2200" dirty="0" err="1"/>
              <a:t>terminología</a:t>
            </a:r>
            <a:r>
              <a:rPr lang="en-US" altLang="es-CR" sz="2200" dirty="0"/>
              <a:t> </a:t>
            </a:r>
            <a:r>
              <a:rPr lang="en-US" altLang="es-CR" sz="2200" dirty="0" err="1"/>
              <a:t>moderna</a:t>
            </a:r>
            <a:r>
              <a:rPr lang="en-US" altLang="es-CR" sz="2200" dirty="0"/>
              <a:t> de </a:t>
            </a:r>
            <a:r>
              <a:rPr lang="en-US" altLang="es-CR" sz="2200" dirty="0" err="1"/>
              <a:t>gestión</a:t>
            </a:r>
            <a:r>
              <a:rPr lang="en-US" altLang="es-CR" sz="2200" dirty="0"/>
              <a:t> de </a:t>
            </a:r>
            <a:r>
              <a:rPr lang="en-US" altLang="es-CR" sz="2200" dirty="0" err="1"/>
              <a:t>proyectos</a:t>
            </a:r>
            <a:r>
              <a:rPr lang="en-US" altLang="es-CR" sz="2200" dirty="0"/>
              <a:t>, </a:t>
            </a:r>
            <a:r>
              <a:rPr lang="en-US" altLang="es-CR" sz="2200" dirty="0" err="1"/>
              <a:t>por</a:t>
            </a:r>
            <a:r>
              <a:rPr lang="en-US" altLang="es-CR" sz="2200" dirty="0"/>
              <a:t> lo </a:t>
            </a:r>
            <a:r>
              <a:rPr lang="en-US" altLang="es-CR" sz="2200" dirty="0" err="1"/>
              <a:t>que</a:t>
            </a:r>
            <a:r>
              <a:rPr lang="en-US" altLang="es-CR" sz="2200" dirty="0"/>
              <a:t> </a:t>
            </a:r>
            <a:r>
              <a:rPr lang="en-US" altLang="es-CR" sz="2200" dirty="0" err="1"/>
              <a:t>deberá</a:t>
            </a:r>
            <a:r>
              <a:rPr lang="en-US" altLang="es-CR" sz="2200" dirty="0"/>
              <a:t> </a:t>
            </a:r>
            <a:r>
              <a:rPr lang="en-US" altLang="es-CR" sz="2200" dirty="0" err="1"/>
              <a:t>ser</a:t>
            </a:r>
            <a:r>
              <a:rPr lang="en-US" altLang="es-CR" sz="2200" dirty="0"/>
              <a:t> </a:t>
            </a:r>
            <a:r>
              <a:rPr lang="en-US" altLang="es-CR" sz="2200" dirty="0" err="1"/>
              <a:t>educado</a:t>
            </a:r>
            <a:r>
              <a:rPr lang="en-US" altLang="es-CR" sz="2200" dirty="0"/>
              <a:t>.</a:t>
            </a:r>
            <a:endParaRPr lang="es-CR" altLang="es-CR" sz="2200" dirty="0"/>
          </a:p>
          <a:p>
            <a:pPr marL="457200" indent="-457200" algn="just">
              <a:spcBef>
                <a:spcPct val="0"/>
              </a:spcBef>
              <a:buFont typeface="+mj-lt"/>
              <a:buAutoNum type="alphaUcPeriod"/>
            </a:pPr>
            <a:r>
              <a:rPr lang="en-US" altLang="es-CR" sz="2200" dirty="0"/>
              <a:t>A </a:t>
            </a:r>
            <a:r>
              <a:rPr lang="en-US" altLang="es-CR" sz="2200" dirty="0" err="1"/>
              <a:t>pesar</a:t>
            </a:r>
            <a:r>
              <a:rPr lang="en-US" altLang="es-CR" sz="2200" dirty="0"/>
              <a:t> </a:t>
            </a:r>
            <a:r>
              <a:rPr lang="en-US" altLang="es-CR" sz="2200" dirty="0" err="1"/>
              <a:t>que</a:t>
            </a:r>
            <a:r>
              <a:rPr lang="en-US" altLang="es-CR" sz="2200" dirty="0"/>
              <a:t> la </a:t>
            </a:r>
            <a:r>
              <a:rPr lang="en-US" altLang="es-CR" sz="2200" dirty="0" err="1"/>
              <a:t>línea</a:t>
            </a:r>
            <a:r>
              <a:rPr lang="en-US" altLang="es-CR" sz="2200" dirty="0"/>
              <a:t> base del </a:t>
            </a:r>
            <a:r>
              <a:rPr lang="en-US" altLang="es-CR" sz="2200" dirty="0" err="1"/>
              <a:t>alcance</a:t>
            </a:r>
            <a:r>
              <a:rPr lang="en-US" altLang="es-CR" sz="2200" dirty="0"/>
              <a:t> </a:t>
            </a:r>
            <a:r>
              <a:rPr lang="en-US" altLang="es-CR" sz="2200" dirty="0" err="1"/>
              <a:t>está</a:t>
            </a:r>
            <a:r>
              <a:rPr lang="en-US" altLang="es-CR" sz="2200" dirty="0"/>
              <a:t> </a:t>
            </a:r>
            <a:r>
              <a:rPr lang="en-US" altLang="es-CR" sz="2200" dirty="0" err="1"/>
              <a:t>bien</a:t>
            </a:r>
            <a:r>
              <a:rPr lang="en-US" altLang="es-CR" sz="2200" dirty="0"/>
              <a:t> </a:t>
            </a:r>
            <a:r>
              <a:rPr lang="en-US" altLang="es-CR" sz="2200" dirty="0" err="1"/>
              <a:t>detallada</a:t>
            </a:r>
            <a:r>
              <a:rPr lang="en-US" altLang="es-CR" sz="2200" dirty="0"/>
              <a:t>, la </a:t>
            </a:r>
            <a:r>
              <a:rPr lang="en-US" altLang="es-CR" sz="2200" dirty="0" err="1"/>
              <a:t>comunicación</a:t>
            </a:r>
            <a:r>
              <a:rPr lang="en-US" altLang="es-CR" sz="2200" dirty="0"/>
              <a:t> entre los </a:t>
            </a:r>
            <a:r>
              <a:rPr lang="en-US" altLang="es-CR" sz="2200" dirty="0" err="1"/>
              <a:t>interesados</a:t>
            </a:r>
            <a:r>
              <a:rPr lang="en-US" altLang="es-CR" sz="2200" dirty="0"/>
              <a:t> </a:t>
            </a:r>
            <a:r>
              <a:rPr lang="en-US" altLang="es-CR" sz="2200" dirty="0" err="1"/>
              <a:t>facilitará</a:t>
            </a:r>
            <a:r>
              <a:rPr lang="en-US" altLang="es-CR" sz="2200" dirty="0"/>
              <a:t> la </a:t>
            </a:r>
            <a:r>
              <a:rPr lang="en-US" altLang="es-CR" sz="2200" dirty="0" err="1"/>
              <a:t>comprensión</a:t>
            </a:r>
            <a:r>
              <a:rPr lang="en-US" altLang="es-CR" sz="2200" dirty="0"/>
              <a:t> de los </a:t>
            </a:r>
            <a:r>
              <a:rPr lang="en-US" altLang="es-CR" sz="2200" dirty="0" err="1"/>
              <a:t>objetivos</a:t>
            </a:r>
            <a:r>
              <a:rPr lang="en-US" altLang="es-CR" sz="2200" dirty="0"/>
              <a:t>.</a:t>
            </a:r>
            <a:endParaRPr lang="es-CR" altLang="es-CR" sz="2200" dirty="0"/>
          </a:p>
          <a:p>
            <a:pPr marL="457200" indent="-457200" algn="just">
              <a:spcBef>
                <a:spcPct val="0"/>
              </a:spcBef>
              <a:buFont typeface="+mj-lt"/>
              <a:buAutoNum type="alphaUcPeriod"/>
            </a:pPr>
            <a:r>
              <a:rPr lang="en-US" altLang="es-CR" sz="2200" dirty="0"/>
              <a:t>Se </a:t>
            </a:r>
            <a:r>
              <a:rPr lang="en-US" altLang="es-CR" sz="2200" dirty="0" err="1"/>
              <a:t>evitarán</a:t>
            </a:r>
            <a:r>
              <a:rPr lang="en-US" altLang="es-CR" sz="2200" dirty="0"/>
              <a:t> los </a:t>
            </a:r>
            <a:r>
              <a:rPr lang="en-US" altLang="es-CR" sz="2200" dirty="0" err="1"/>
              <a:t>ruidos</a:t>
            </a:r>
            <a:r>
              <a:rPr lang="en-US" altLang="es-CR" sz="2200" dirty="0"/>
              <a:t> de la </a:t>
            </a:r>
            <a:r>
              <a:rPr lang="en-US" altLang="es-CR" sz="2200" dirty="0" err="1"/>
              <a:t>comunicación</a:t>
            </a:r>
            <a:r>
              <a:rPr lang="en-US" altLang="es-CR" sz="2200" dirty="0"/>
              <a:t> entre receptor y </a:t>
            </a:r>
            <a:r>
              <a:rPr lang="en-US" altLang="es-CR" sz="2200" dirty="0" err="1"/>
              <a:t>emisor</a:t>
            </a:r>
            <a:r>
              <a:rPr lang="en-US"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n-US" altLang="es-CR" sz="2200" b="1" dirty="0" err="1"/>
              <a:t>Retroalimentación</a:t>
            </a:r>
            <a:r>
              <a:rPr lang="en-US" altLang="es-CR" sz="2200" b="1" dirty="0"/>
              <a:t>: </a:t>
            </a:r>
            <a:r>
              <a:rPr lang="en-US" altLang="es-CR" sz="2200" dirty="0"/>
              <a:t>La </a:t>
            </a:r>
            <a:r>
              <a:rPr lang="en-US" altLang="es-CR" sz="2200" dirty="0" err="1"/>
              <a:t>comunicación</a:t>
            </a:r>
            <a:r>
              <a:rPr lang="en-US" altLang="es-CR" sz="2200" dirty="0"/>
              <a:t> </a:t>
            </a:r>
            <a:r>
              <a:rPr lang="en-US" altLang="es-CR" sz="2200" dirty="0" err="1"/>
              <a:t>efectiva</a:t>
            </a:r>
            <a:r>
              <a:rPr lang="en-US" altLang="es-CR" sz="2200" dirty="0"/>
              <a:t> y </a:t>
            </a:r>
            <a:r>
              <a:rPr lang="en-US" altLang="es-CR" sz="2200" dirty="0" err="1"/>
              <a:t>comprensión</a:t>
            </a:r>
            <a:r>
              <a:rPr lang="en-US" altLang="es-CR" sz="2200" dirty="0"/>
              <a:t> entre </a:t>
            </a:r>
            <a:r>
              <a:rPr lang="en-US" altLang="es-CR" sz="2200" dirty="0" err="1"/>
              <a:t>interesados</a:t>
            </a:r>
            <a:r>
              <a:rPr lang="en-US" altLang="es-CR" sz="2200" dirty="0"/>
              <a:t> </a:t>
            </a:r>
            <a:r>
              <a:rPr lang="en-US" altLang="es-CR" sz="2200" dirty="0" err="1"/>
              <a:t>es</a:t>
            </a:r>
            <a:r>
              <a:rPr lang="en-US" altLang="es-CR" sz="2200" dirty="0"/>
              <a:t> clave del </a:t>
            </a:r>
            <a:r>
              <a:rPr lang="en-US" altLang="es-CR" sz="2200" dirty="0" err="1"/>
              <a:t>éxito</a:t>
            </a:r>
            <a:r>
              <a:rPr lang="en-US" altLang="es-CR" sz="2200" dirty="0"/>
              <a:t> del </a:t>
            </a:r>
            <a:r>
              <a:rPr lang="en-US" altLang="es-CR" sz="2200" dirty="0" err="1"/>
              <a:t>proyecto</a:t>
            </a:r>
            <a:r>
              <a:rPr lang="en-US" altLang="es-CR" sz="2200" dirty="0"/>
              <a:t>, </a:t>
            </a:r>
            <a:r>
              <a:rPr lang="en-US" altLang="es-CR" sz="2200" dirty="0" err="1"/>
              <a:t>independientemente</a:t>
            </a:r>
            <a:r>
              <a:rPr lang="en-US" altLang="es-CR" sz="2200" dirty="0"/>
              <a:t> del </a:t>
            </a:r>
            <a:r>
              <a:rPr lang="en-US" altLang="es-CR" sz="2200" dirty="0" err="1"/>
              <a:t>grado</a:t>
            </a:r>
            <a:r>
              <a:rPr lang="en-US" altLang="es-CR" sz="2200" dirty="0"/>
              <a:t> de </a:t>
            </a:r>
            <a:r>
              <a:rPr lang="en-US" altLang="es-CR" sz="2200" dirty="0" err="1"/>
              <a:t>detalle</a:t>
            </a:r>
            <a:r>
              <a:rPr lang="en-US" altLang="es-CR" sz="2200" dirty="0"/>
              <a:t> de la </a:t>
            </a:r>
            <a:r>
              <a:rPr lang="en-US" altLang="es-CR" sz="2200" dirty="0" err="1"/>
              <a:t>línea</a:t>
            </a:r>
            <a:r>
              <a:rPr lang="en-US" altLang="es-CR" sz="2200" dirty="0"/>
              <a:t> base del </a:t>
            </a:r>
            <a:r>
              <a:rPr lang="en-US" altLang="es-CR" sz="2200" dirty="0" err="1"/>
              <a:t>alcance</a:t>
            </a:r>
            <a:r>
              <a:rPr lang="en-US" altLang="es-CR" sz="2200" dirty="0"/>
              <a:t>.</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948967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Señale el ítem FALSO:</a:t>
            </a:r>
          </a:p>
          <a:p>
            <a:pPr marL="457200" indent="-457200" algn="just">
              <a:spcBef>
                <a:spcPct val="0"/>
              </a:spcBef>
              <a:buFont typeface="+mj-lt"/>
              <a:buAutoNum type="alphaUcPeriod"/>
            </a:pPr>
            <a:r>
              <a:rPr lang="es-CR" altLang="es-CR" sz="2400" dirty="0"/>
              <a:t>Los interesados no deberían intervenir en el desarrollo del plan para la dirección del proyecto a no ser que sean miembros del equipo de trabajo.</a:t>
            </a:r>
          </a:p>
          <a:p>
            <a:pPr marL="457200" indent="-457200" algn="just">
              <a:spcBef>
                <a:spcPct val="0"/>
              </a:spcBef>
              <a:buFont typeface="+mj-lt"/>
              <a:buAutoNum type="alphaUcPeriod"/>
            </a:pPr>
            <a:r>
              <a:rPr lang="es-CR" altLang="es-CR" sz="2400" dirty="0"/>
              <a:t>El director del proyecto debe identificar las expectativas y necesidades de los Interesados.</a:t>
            </a:r>
          </a:p>
          <a:p>
            <a:pPr marL="457200" indent="-457200" algn="just">
              <a:spcBef>
                <a:spcPct val="0"/>
              </a:spcBef>
              <a:buFont typeface="+mj-lt"/>
              <a:buAutoNum type="alphaUcPeriod"/>
            </a:pPr>
            <a:r>
              <a:rPr lang="es-CR" altLang="es-CR" sz="2400" dirty="0"/>
              <a:t>El plan de gestión de las comunicaciones forma parte del plan para la dirección del proyecto.</a:t>
            </a:r>
          </a:p>
          <a:p>
            <a:pPr marL="457200" indent="-457200" algn="just">
              <a:spcBef>
                <a:spcPct val="0"/>
              </a:spcBef>
              <a:buFont typeface="+mj-lt"/>
              <a:buAutoNum type="alphaUcPeriod"/>
            </a:pPr>
            <a:r>
              <a:rPr lang="es-CR" altLang="es-CR" sz="2400" dirty="0"/>
              <a:t>Cualquier cambio sobre el proyecto debe ser evaluado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CR" altLang="es-CR" sz="2400" dirty="0"/>
              <a:t> El desarrollo del plan para la dirección del proyecto debería realizarse con el aporte de los principales interesados del proyecto, ya sea que formen parte del equipo de trabajo o no, con el fin de obtener un plan más sólido y completo.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980701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¿Por qué es TAN IMPORTANTE que los interesados participen en los distintos procesos del proyecto?</a:t>
            </a:r>
          </a:p>
          <a:p>
            <a:pPr marL="457200" indent="-457200" algn="just">
              <a:spcBef>
                <a:spcPct val="0"/>
              </a:spcBef>
              <a:buFont typeface="+mj-lt"/>
              <a:buAutoNum type="alphaUcPeriod"/>
            </a:pPr>
            <a:r>
              <a:rPr lang="es-CR" altLang="es-CR" sz="2400" dirty="0"/>
              <a:t>Evita cambios en el alcance.</a:t>
            </a:r>
          </a:p>
          <a:p>
            <a:pPr marL="457200" indent="-457200" algn="just">
              <a:spcBef>
                <a:spcPct val="0"/>
              </a:spcBef>
              <a:buFont typeface="+mj-lt"/>
              <a:buAutoNum type="alphaUcPeriod"/>
            </a:pPr>
            <a:r>
              <a:rPr lang="es-CR" altLang="es-CR" sz="2400" dirty="0"/>
              <a:t>Mejora la probabilidad de un cliente satisfecho.</a:t>
            </a:r>
          </a:p>
          <a:p>
            <a:pPr marL="457200" indent="-457200" algn="just">
              <a:spcBef>
                <a:spcPct val="0"/>
              </a:spcBef>
              <a:buFont typeface="+mj-lt"/>
              <a:buAutoNum type="alphaUcPeriod"/>
            </a:pPr>
            <a:r>
              <a:rPr lang="es-CR" altLang="es-CR" sz="2400" dirty="0"/>
              <a:t>Determinan las restricciones del alcance.</a:t>
            </a:r>
          </a:p>
          <a:p>
            <a:pPr marL="457200" indent="-457200" algn="just">
              <a:spcBef>
                <a:spcPct val="0"/>
              </a:spcBef>
              <a:buFont typeface="+mj-lt"/>
              <a:buAutoNum type="alphaUcPeriod"/>
            </a:pPr>
            <a:r>
              <a:rPr lang="es-CR" altLang="es-CR" sz="2400" dirty="0"/>
              <a:t>Sirve para una comunicación efectiva</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 </a:t>
            </a:r>
            <a:r>
              <a:rPr lang="es-CR" altLang="es-CR" sz="2400" dirty="0"/>
              <a:t>El hecho de que los interesados participen en los distintos procesos del proyecto no evita cambios en el alcance, los reduce pero sí mejora la probabilidad de un cliente satisfecho debido a que se le dio un seguimiento durante el ciclo de vida y por ende hubo comunicación.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855715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¿A qué grupo de interesados deberías prestar mayor atención y gestionar con mucho cuidado? A los que TIENEN _________</a:t>
            </a:r>
          </a:p>
          <a:p>
            <a:pPr marL="457200" indent="-457200" algn="just">
              <a:spcBef>
                <a:spcPct val="0"/>
              </a:spcBef>
              <a:buFont typeface="+mj-lt"/>
              <a:buAutoNum type="alphaUcPeriod"/>
            </a:pPr>
            <a:r>
              <a:rPr lang="es-CR" altLang="es-CR" sz="2400" dirty="0"/>
              <a:t>Poco poder y alto interés en el proyecto.</a:t>
            </a:r>
          </a:p>
          <a:p>
            <a:pPr marL="457200" indent="-457200" algn="just">
              <a:spcBef>
                <a:spcPct val="0"/>
              </a:spcBef>
              <a:buFont typeface="+mj-lt"/>
              <a:buAutoNum type="alphaUcPeriod"/>
            </a:pPr>
            <a:r>
              <a:rPr lang="es-CR" altLang="es-CR" sz="2400" dirty="0"/>
              <a:t>Mucho poder y alto interés en el proyecto.</a:t>
            </a:r>
          </a:p>
          <a:p>
            <a:pPr marL="457200" indent="-457200" algn="just">
              <a:spcBef>
                <a:spcPct val="0"/>
              </a:spcBef>
              <a:buFont typeface="+mj-lt"/>
              <a:buAutoNum type="alphaUcPeriod"/>
            </a:pPr>
            <a:r>
              <a:rPr lang="es-CR" altLang="es-CR" sz="2400" dirty="0"/>
              <a:t>Poco poder y bajo interés en el proyecto.</a:t>
            </a:r>
          </a:p>
          <a:p>
            <a:pPr marL="457200" indent="-457200" algn="just">
              <a:spcBef>
                <a:spcPct val="0"/>
              </a:spcBef>
              <a:buFont typeface="+mj-lt"/>
              <a:buAutoNum type="alphaUcPeriod"/>
            </a:pPr>
            <a:r>
              <a:rPr lang="es-CR" altLang="es-CR" sz="2400" dirty="0"/>
              <a:t>Mucho poder y bajo interés en el proyecto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 </a:t>
            </a:r>
            <a:r>
              <a:rPr lang="es-ES" altLang="es-CR" sz="2400" dirty="0"/>
              <a:t>Evidentemente entre mayor poder e interés, es necesario mayor atención del interesado.</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306657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ítems será de MAYOR utilidad para gestionar la participación de los interesados del proyecto?</a:t>
            </a:r>
          </a:p>
          <a:p>
            <a:pPr marL="457200" indent="-457200" algn="just">
              <a:spcBef>
                <a:spcPct val="0"/>
              </a:spcBef>
              <a:buFont typeface="+mj-lt"/>
              <a:buAutoNum type="alphaUcPeriod"/>
            </a:pPr>
            <a:r>
              <a:rPr lang="en-US" altLang="es-CR" sz="2400" dirty="0" err="1"/>
              <a:t>Análisis</a:t>
            </a:r>
            <a:r>
              <a:rPr lang="en-US" altLang="es-CR" sz="2400" dirty="0"/>
              <a:t> de </a:t>
            </a:r>
            <a:r>
              <a:rPr lang="en-US" altLang="es-CR" sz="2400" dirty="0" err="1"/>
              <a:t>variación</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Métodos</a:t>
            </a:r>
            <a:r>
              <a:rPr lang="en-US" altLang="es-CR" sz="2400" dirty="0"/>
              <a:t> de </a:t>
            </a:r>
            <a:r>
              <a:rPr lang="en-US" altLang="es-CR" sz="2400" dirty="0" err="1"/>
              <a:t>proyección</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Informes</a:t>
            </a:r>
            <a:r>
              <a:rPr lang="en-US" altLang="es-CR" sz="2400" dirty="0"/>
              <a:t> de </a:t>
            </a:r>
            <a:r>
              <a:rPr lang="en-US" altLang="es-CR" sz="2400" dirty="0" err="1"/>
              <a:t>desempeño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Habilidades</a:t>
            </a:r>
            <a:r>
              <a:rPr lang="en-US" altLang="es-CR" sz="2400" dirty="0"/>
              <a:t> </a:t>
            </a:r>
            <a:r>
              <a:rPr lang="en-US" altLang="es-CR" sz="2400" dirty="0" err="1"/>
              <a:t>interpersonales</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 </a:t>
            </a:r>
            <a:r>
              <a:rPr lang="es-ES" altLang="es-CR" sz="2400" dirty="0"/>
              <a:t>La gestión de la participación de los interesados se da a través de métodos de comunicación y habilidades interpersonales, siendo éstas más importantes porque a través de ella se hace efectivo el mensaje.</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12076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12859"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¿Cuándo tiene el interesado una MAYOR influencia en un proyecto?</a:t>
            </a:r>
          </a:p>
          <a:p>
            <a:pPr marL="457200" indent="-457200" algn="just">
              <a:spcBef>
                <a:spcPct val="0"/>
              </a:spcBef>
              <a:buFont typeface="+mj-lt"/>
              <a:buAutoNum type="alphaUcPeriod"/>
            </a:pPr>
            <a:r>
              <a:rPr lang="es-CR" altLang="es-CR" sz="2400" dirty="0"/>
              <a:t>Al inicio del proyecto.</a:t>
            </a:r>
          </a:p>
          <a:p>
            <a:pPr marL="457200" indent="-457200" algn="just">
              <a:spcBef>
                <a:spcPct val="0"/>
              </a:spcBef>
              <a:buFont typeface="+mj-lt"/>
              <a:buAutoNum type="alphaUcPeriod"/>
            </a:pPr>
            <a:r>
              <a:rPr lang="es-CR" altLang="es-CR" sz="2400" dirty="0"/>
              <a:t>En la mitad del proyecto.</a:t>
            </a:r>
          </a:p>
          <a:p>
            <a:pPr marL="457200" indent="-457200" algn="just">
              <a:spcBef>
                <a:spcPct val="0"/>
              </a:spcBef>
              <a:buFont typeface="+mj-lt"/>
              <a:buAutoNum type="alphaUcPeriod"/>
            </a:pPr>
            <a:r>
              <a:rPr lang="es-CR" altLang="es-CR" sz="2400" dirty="0"/>
              <a:t>Al final del proyecto.</a:t>
            </a:r>
          </a:p>
          <a:p>
            <a:pPr marL="457200" indent="-457200" algn="just">
              <a:spcBef>
                <a:spcPct val="0"/>
              </a:spcBef>
              <a:buFont typeface="+mj-lt"/>
              <a:buAutoNum type="alphaUcPeriod"/>
            </a:pPr>
            <a:r>
              <a:rPr lang="es-CR" altLang="es-CR" sz="2400" dirty="0"/>
              <a:t>A lo largo del proyecto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a:t>
            </a:r>
            <a:r>
              <a:rPr lang="en-US" altLang="es-CR" sz="2400" dirty="0"/>
              <a:t>Los </a:t>
            </a:r>
            <a:r>
              <a:rPr lang="en-US" altLang="es-CR" sz="2400" dirty="0" err="1"/>
              <a:t>interesados</a:t>
            </a:r>
            <a:r>
              <a:rPr lang="en-US" altLang="es-CR" sz="2400" dirty="0"/>
              <a:t> </a:t>
            </a:r>
            <a:r>
              <a:rPr lang="en-US" altLang="es-CR" sz="2400" dirty="0" err="1"/>
              <a:t>tienen</a:t>
            </a:r>
            <a:r>
              <a:rPr lang="en-US" altLang="es-CR" sz="2400" dirty="0"/>
              <a:t> un </a:t>
            </a:r>
            <a:r>
              <a:rPr lang="en-US" altLang="es-CR" sz="2400" dirty="0" err="1"/>
              <a:t>impacto</a:t>
            </a:r>
            <a:r>
              <a:rPr lang="en-US" altLang="es-CR" sz="2400" dirty="0"/>
              <a:t> a lo largo de </a:t>
            </a:r>
            <a:r>
              <a:rPr lang="en-US" altLang="es-CR" sz="2400" dirty="0" err="1"/>
              <a:t>todo</a:t>
            </a:r>
            <a:r>
              <a:rPr lang="en-US" altLang="es-CR" sz="2400" dirty="0"/>
              <a:t> el </a:t>
            </a:r>
            <a:r>
              <a:rPr lang="en-US" altLang="es-CR" sz="2400" dirty="0" err="1"/>
              <a:t>proyecto</a:t>
            </a:r>
            <a:r>
              <a:rPr lang="en-US" altLang="es-CR" sz="2400" dirty="0"/>
              <a:t>, </a:t>
            </a:r>
            <a:r>
              <a:rPr lang="en-US" altLang="es-CR" sz="2400" dirty="0" err="1"/>
              <a:t>pero</a:t>
            </a:r>
            <a:r>
              <a:rPr lang="en-US" altLang="es-CR" sz="2400" dirty="0"/>
              <a:t> </a:t>
            </a:r>
            <a:r>
              <a:rPr lang="en-US" altLang="es-CR" sz="2400" dirty="0" err="1"/>
              <a:t>deben</a:t>
            </a:r>
            <a:r>
              <a:rPr lang="en-US" altLang="es-CR" sz="2400" dirty="0"/>
              <a:t> </a:t>
            </a:r>
            <a:r>
              <a:rPr lang="en-US" altLang="es-CR" sz="2400" dirty="0" err="1"/>
              <a:t>ser</a:t>
            </a:r>
            <a:r>
              <a:rPr lang="en-US" altLang="es-CR" sz="2400" dirty="0"/>
              <a:t> </a:t>
            </a:r>
            <a:r>
              <a:rPr lang="en-US" altLang="es-CR" sz="2400" dirty="0" err="1"/>
              <a:t>identificados</a:t>
            </a:r>
            <a:r>
              <a:rPr lang="en-US" altLang="es-CR" sz="2400" dirty="0"/>
              <a:t> e </a:t>
            </a:r>
            <a:r>
              <a:rPr lang="en-US" altLang="es-CR" sz="2400" dirty="0" err="1"/>
              <a:t>involucrados</a:t>
            </a:r>
            <a:r>
              <a:rPr lang="en-US" altLang="es-CR" sz="2400" dirty="0"/>
              <a:t> al </a:t>
            </a:r>
            <a:r>
              <a:rPr lang="en-US" altLang="es-CR" sz="2400" dirty="0" err="1"/>
              <a:t>comienzo</a:t>
            </a:r>
            <a:r>
              <a:rPr lang="en-US" altLang="es-CR" sz="2400" dirty="0"/>
              <a:t> del </a:t>
            </a:r>
            <a:r>
              <a:rPr lang="en-US" altLang="es-CR" sz="2400" dirty="0" err="1"/>
              <a:t>proyecto</a:t>
            </a:r>
            <a:r>
              <a:rPr lang="en-US" altLang="es-CR" sz="2400" dirty="0"/>
              <a:t>, </a:t>
            </a:r>
            <a:r>
              <a:rPr lang="en-US" altLang="es-CR" sz="2400" dirty="0" err="1"/>
              <a:t>para</a:t>
            </a:r>
            <a:r>
              <a:rPr lang="en-US" altLang="es-CR" sz="2400" dirty="0"/>
              <a:t> </a:t>
            </a:r>
            <a:r>
              <a:rPr lang="en-US" altLang="es-CR" sz="2400" dirty="0" err="1"/>
              <a:t>poder</a:t>
            </a:r>
            <a:r>
              <a:rPr lang="en-US" altLang="es-CR" sz="2400" dirty="0"/>
              <a:t> </a:t>
            </a:r>
            <a:r>
              <a:rPr lang="en-US" altLang="es-CR" sz="2400" dirty="0" err="1"/>
              <a:t>determinar</a:t>
            </a:r>
            <a:r>
              <a:rPr lang="en-US" altLang="es-CR" sz="2400" dirty="0"/>
              <a:t> </a:t>
            </a:r>
            <a:r>
              <a:rPr lang="en-US" altLang="es-CR" sz="2400" dirty="0" err="1"/>
              <a:t>sus</a:t>
            </a:r>
            <a:r>
              <a:rPr lang="en-US" altLang="es-CR" sz="2400" dirty="0"/>
              <a:t> </a:t>
            </a:r>
            <a:r>
              <a:rPr lang="en-US" altLang="es-CR" sz="2400" dirty="0" err="1"/>
              <a:t>requisitos</a:t>
            </a:r>
            <a:r>
              <a:rPr lang="en-US" altLang="es-CR" sz="2400" dirty="0"/>
              <a:t> y </a:t>
            </a:r>
            <a:r>
              <a:rPr lang="en-US" altLang="es-CR" sz="2400" dirty="0" err="1"/>
              <a:t>expectativas</a:t>
            </a:r>
            <a:r>
              <a:rPr lang="en-US" altLang="es-CR" sz="2400" dirty="0"/>
              <a:t>. Si </a:t>
            </a:r>
            <a:r>
              <a:rPr lang="en-US" altLang="es-CR" sz="2400" dirty="0" err="1"/>
              <a:t>este</a:t>
            </a:r>
            <a:r>
              <a:rPr lang="en-US" altLang="es-CR" sz="2400" dirty="0"/>
              <a:t> </a:t>
            </a:r>
            <a:r>
              <a:rPr lang="en-US" altLang="es-CR" sz="2400" dirty="0" err="1"/>
              <a:t>esfuerzo</a:t>
            </a:r>
            <a:r>
              <a:rPr lang="en-US" altLang="es-CR" sz="2400" dirty="0"/>
              <a:t> no se </a:t>
            </a:r>
            <a:r>
              <a:rPr lang="en-US" altLang="es-CR" sz="2400" dirty="0" err="1"/>
              <a:t>hace</a:t>
            </a:r>
            <a:r>
              <a:rPr lang="en-US" altLang="es-CR" sz="2400" dirty="0"/>
              <a:t> al principio, los </a:t>
            </a:r>
            <a:r>
              <a:rPr lang="en-US" altLang="es-CR" sz="2400" dirty="0" err="1"/>
              <a:t>resultados</a:t>
            </a:r>
            <a:r>
              <a:rPr lang="en-US" altLang="es-CR" sz="2400" dirty="0"/>
              <a:t> </a:t>
            </a:r>
            <a:r>
              <a:rPr lang="en-US" altLang="es-CR" sz="2400" dirty="0" err="1"/>
              <a:t>podrían</a:t>
            </a:r>
            <a:r>
              <a:rPr lang="en-US" altLang="es-CR" sz="2400" dirty="0"/>
              <a:t> </a:t>
            </a:r>
            <a:r>
              <a:rPr lang="en-US" altLang="es-CR" sz="2400" dirty="0" err="1"/>
              <a:t>ser</a:t>
            </a:r>
            <a:r>
              <a:rPr lang="en-US" altLang="es-CR" sz="2400" dirty="0"/>
              <a:t> </a:t>
            </a:r>
            <a:r>
              <a:rPr lang="en-US" altLang="es-CR" sz="2400" dirty="0" err="1"/>
              <a:t>cambios</a:t>
            </a:r>
            <a:r>
              <a:rPr lang="en-US" altLang="es-CR" sz="2400" dirty="0"/>
              <a:t> </a:t>
            </a:r>
            <a:r>
              <a:rPr lang="en-US" altLang="es-CR" sz="2400" dirty="0" err="1"/>
              <a:t>caros</a:t>
            </a:r>
            <a:r>
              <a:rPr lang="en-US" altLang="es-CR" sz="2400" dirty="0"/>
              <a:t> y/o </a:t>
            </a:r>
            <a:r>
              <a:rPr lang="en-US" altLang="es-CR" sz="2400" dirty="0" err="1"/>
              <a:t>generar</a:t>
            </a:r>
            <a:r>
              <a:rPr lang="en-US" altLang="es-CR" sz="2400" dirty="0"/>
              <a:t> </a:t>
            </a:r>
            <a:r>
              <a:rPr lang="en-US" altLang="es-CR" sz="2400" dirty="0" err="1"/>
              <a:t>insatisfacción</a:t>
            </a:r>
            <a:r>
              <a:rPr lang="en-US" altLang="es-CR" sz="2400" dirty="0"/>
              <a:t> </a:t>
            </a:r>
            <a:r>
              <a:rPr lang="en-US" altLang="es-CR" sz="2400" dirty="0" err="1"/>
              <a:t>más</a:t>
            </a:r>
            <a:r>
              <a:rPr lang="en-US" altLang="es-CR" sz="2400" dirty="0"/>
              <a:t> </a:t>
            </a:r>
            <a:r>
              <a:rPr lang="en-US" altLang="es-CR" sz="2400" dirty="0" err="1"/>
              <a:t>adelante</a:t>
            </a:r>
            <a:r>
              <a:rPr lang="en-US" altLang="es-CR" sz="2400" dirty="0"/>
              <a:t> en el </a:t>
            </a:r>
            <a:r>
              <a:rPr lang="en-US" altLang="es-CR" sz="2400" dirty="0" err="1"/>
              <a:t>proyecto</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17595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¿En qué grupos de procesos de dirección de proyectos se pueden identificar a los interesados?</a:t>
            </a:r>
          </a:p>
          <a:p>
            <a:pPr marL="457200" indent="-457200" algn="just">
              <a:spcBef>
                <a:spcPct val="0"/>
              </a:spcBef>
              <a:buFont typeface="+mj-lt"/>
              <a:buAutoNum type="alphaUcPeriod"/>
            </a:pPr>
            <a:r>
              <a:rPr lang="es-CR" altLang="es-CR" sz="2200" dirty="0"/>
              <a:t>Iniciación, planificación, ejecución, seguimiento y control, y cierre.</a:t>
            </a:r>
          </a:p>
          <a:p>
            <a:pPr marL="457200" indent="-457200" algn="just">
              <a:spcBef>
                <a:spcPct val="0"/>
              </a:spcBef>
              <a:buFont typeface="+mj-lt"/>
              <a:buAutoNum type="alphaUcPeriod"/>
            </a:pPr>
            <a:r>
              <a:rPr lang="es-CR" altLang="es-CR" sz="2200" dirty="0"/>
              <a:t>Iniciación y planificación.</a:t>
            </a:r>
          </a:p>
          <a:p>
            <a:pPr marL="457200" indent="-457200" algn="just">
              <a:spcBef>
                <a:spcPct val="0"/>
              </a:spcBef>
              <a:buFont typeface="+mj-lt"/>
              <a:buAutoNum type="alphaUcPeriod"/>
            </a:pPr>
            <a:r>
              <a:rPr lang="es-CR" altLang="es-CR" sz="2200" dirty="0"/>
              <a:t>Iniciación, planificación, ejecución y seguimiento y control.</a:t>
            </a:r>
          </a:p>
          <a:p>
            <a:pPr marL="457200" indent="-457200" algn="just">
              <a:spcBef>
                <a:spcPct val="0"/>
              </a:spcBef>
              <a:buFont typeface="+mj-lt"/>
              <a:buAutoNum type="alphaUcPeriod"/>
            </a:pPr>
            <a:r>
              <a:rPr lang="es-CR" altLang="es-CR" sz="2200" dirty="0"/>
              <a:t>Sólo iniciación</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ES" altLang="es-CR" sz="2200" b="1" dirty="0"/>
              <a:t>Retroalimentación:</a:t>
            </a:r>
            <a:r>
              <a:rPr lang="en-US" altLang="es-CR" sz="2200" dirty="0"/>
              <a:t> Los </a:t>
            </a:r>
            <a:r>
              <a:rPr lang="en-US" altLang="es-CR" sz="2200" dirty="0" err="1"/>
              <a:t>interesados</a:t>
            </a:r>
            <a:r>
              <a:rPr lang="en-US" altLang="es-CR" sz="2200" dirty="0"/>
              <a:t> se </a:t>
            </a:r>
            <a:r>
              <a:rPr lang="en-US" altLang="es-CR" sz="2200" dirty="0" err="1"/>
              <a:t>pueden</a:t>
            </a:r>
            <a:r>
              <a:rPr lang="en-US" altLang="es-CR" sz="2200" dirty="0"/>
              <a:t> </a:t>
            </a:r>
            <a:r>
              <a:rPr lang="en-US" altLang="es-CR" sz="2200" dirty="0" err="1"/>
              <a:t>identificar</a:t>
            </a:r>
            <a:r>
              <a:rPr lang="en-US" altLang="es-CR" sz="2200" dirty="0"/>
              <a:t> a lo largo del </a:t>
            </a:r>
            <a:r>
              <a:rPr lang="en-US" altLang="es-CR" sz="2200" dirty="0" err="1"/>
              <a:t>proyecto</a:t>
            </a:r>
            <a:r>
              <a:rPr lang="en-US" altLang="es-CR" sz="2200" dirty="0"/>
              <a:t>. Sin embargo, entre </a:t>
            </a:r>
            <a:r>
              <a:rPr lang="en-US" altLang="es-CR" sz="2200" dirty="0" err="1"/>
              <a:t>más</a:t>
            </a:r>
            <a:r>
              <a:rPr lang="en-US" altLang="es-CR" sz="2200" dirty="0"/>
              <a:t> </a:t>
            </a:r>
            <a:r>
              <a:rPr lang="en-US" altLang="es-CR" sz="2200" dirty="0" err="1"/>
              <a:t>temprano</a:t>
            </a:r>
            <a:r>
              <a:rPr lang="en-US" altLang="es-CR" sz="2200" dirty="0"/>
              <a:t> se </a:t>
            </a:r>
            <a:r>
              <a:rPr lang="en-US" altLang="es-CR" sz="2200" dirty="0" err="1"/>
              <a:t>identifiquen</a:t>
            </a:r>
            <a:r>
              <a:rPr lang="en-US" altLang="es-CR" sz="2200" dirty="0"/>
              <a:t> a los </a:t>
            </a:r>
            <a:r>
              <a:rPr lang="en-US" altLang="es-CR" sz="2200" dirty="0" err="1"/>
              <a:t>interesados</a:t>
            </a:r>
            <a:r>
              <a:rPr lang="en-US" altLang="es-CR" sz="2200" dirty="0"/>
              <a:t>, </a:t>
            </a:r>
            <a:r>
              <a:rPr lang="en-US" altLang="es-CR" sz="2200" dirty="0" err="1"/>
              <a:t>mejor</a:t>
            </a:r>
            <a:r>
              <a:rPr lang="en-US" altLang="es-CR" sz="2200" dirty="0"/>
              <a:t> </a:t>
            </a:r>
            <a:r>
              <a:rPr lang="en-US" altLang="es-CR" sz="2200" dirty="0" err="1"/>
              <a:t>para</a:t>
            </a:r>
            <a:r>
              <a:rPr lang="en-US" altLang="es-CR" sz="2200" dirty="0"/>
              <a:t> el </a:t>
            </a:r>
            <a:r>
              <a:rPr lang="en-US" altLang="es-CR" sz="2200" dirty="0" err="1"/>
              <a:t>proyecto</a:t>
            </a:r>
            <a:r>
              <a:rPr lang="en-US" altLang="es-CR" sz="2200" dirty="0"/>
              <a:t>. Si se </a:t>
            </a:r>
            <a:r>
              <a:rPr lang="en-US" altLang="es-CR" sz="2200" dirty="0" err="1"/>
              <a:t>toman</a:t>
            </a:r>
            <a:r>
              <a:rPr lang="en-US" altLang="es-CR" sz="2200" dirty="0"/>
              <a:t> en </a:t>
            </a:r>
            <a:r>
              <a:rPr lang="en-US" altLang="es-CR" sz="2200" dirty="0" err="1"/>
              <a:t>cuenta</a:t>
            </a:r>
            <a:r>
              <a:rPr lang="en-US" altLang="es-CR" sz="2200" dirty="0"/>
              <a:t> </a:t>
            </a:r>
            <a:r>
              <a:rPr lang="en-US" altLang="es-CR" sz="2200" dirty="0" err="1"/>
              <a:t>todas</a:t>
            </a:r>
            <a:r>
              <a:rPr lang="en-US" altLang="es-CR" sz="2200" dirty="0"/>
              <a:t> </a:t>
            </a:r>
            <a:r>
              <a:rPr lang="en-US" altLang="es-CR" sz="2200" dirty="0" err="1"/>
              <a:t>las</a:t>
            </a:r>
            <a:r>
              <a:rPr lang="en-US" altLang="es-CR" sz="2200" dirty="0"/>
              <a:t> </a:t>
            </a:r>
            <a:r>
              <a:rPr lang="en-US" altLang="es-CR" sz="2200" dirty="0" err="1"/>
              <a:t>necesidades</a:t>
            </a:r>
            <a:r>
              <a:rPr lang="en-US" altLang="es-CR" sz="2200" dirty="0"/>
              <a:t> y </a:t>
            </a:r>
            <a:r>
              <a:rPr lang="en-US" altLang="es-CR" sz="2200" dirty="0" err="1"/>
              <a:t>requisitos</a:t>
            </a:r>
            <a:r>
              <a:rPr lang="en-US" altLang="es-CR" sz="2200" dirty="0"/>
              <a:t> de los </a:t>
            </a:r>
            <a:r>
              <a:rPr lang="en-US" altLang="es-CR" sz="2200" dirty="0" err="1"/>
              <a:t>interesados</a:t>
            </a:r>
            <a:r>
              <a:rPr lang="en-US" altLang="es-CR" sz="2200" dirty="0"/>
              <a:t> antes de </a:t>
            </a:r>
            <a:r>
              <a:rPr lang="en-US" altLang="es-CR" sz="2200" dirty="0" err="1"/>
              <a:t>que</a:t>
            </a:r>
            <a:r>
              <a:rPr lang="en-US" altLang="es-CR" sz="2200" dirty="0"/>
              <a:t> los planes se </a:t>
            </a:r>
            <a:r>
              <a:rPr lang="en-US" altLang="es-CR" sz="2200" dirty="0" err="1"/>
              <a:t>finalicen</a:t>
            </a:r>
            <a:r>
              <a:rPr lang="en-US" altLang="es-CR" sz="2200" dirty="0"/>
              <a:t> y el </a:t>
            </a:r>
            <a:r>
              <a:rPr lang="en-US" altLang="es-CR" sz="2200" dirty="0" err="1"/>
              <a:t>trabajo</a:t>
            </a:r>
            <a:r>
              <a:rPr lang="en-US" altLang="es-CR" sz="2200" dirty="0"/>
              <a:t> del </a:t>
            </a:r>
            <a:r>
              <a:rPr lang="en-US" altLang="es-CR" sz="2200" dirty="0" err="1"/>
              <a:t>proyecto</a:t>
            </a:r>
            <a:r>
              <a:rPr lang="en-US" altLang="es-CR" sz="2200" dirty="0"/>
              <a:t> </a:t>
            </a:r>
            <a:r>
              <a:rPr lang="en-US" altLang="es-CR" sz="2200" dirty="0" err="1"/>
              <a:t>comience</a:t>
            </a:r>
            <a:r>
              <a:rPr lang="en-US" altLang="es-CR" sz="2200" dirty="0"/>
              <a:t>, se </a:t>
            </a:r>
            <a:r>
              <a:rPr lang="en-US" altLang="es-CR" sz="2200" dirty="0" err="1"/>
              <a:t>necesitarán</a:t>
            </a:r>
            <a:r>
              <a:rPr lang="en-US" altLang="es-CR" sz="2200" dirty="0"/>
              <a:t> </a:t>
            </a:r>
            <a:r>
              <a:rPr lang="en-US" altLang="es-CR" sz="2200" dirty="0" err="1"/>
              <a:t>pocos</a:t>
            </a:r>
            <a:r>
              <a:rPr lang="en-US" altLang="es-CR" sz="2200" dirty="0"/>
              <a:t> </a:t>
            </a:r>
            <a:r>
              <a:rPr lang="en-US" altLang="es-CR" sz="2200" dirty="0" err="1"/>
              <a:t>cambios</a:t>
            </a:r>
            <a:r>
              <a:rPr lang="en-US" altLang="es-CR" sz="2200" dirty="0"/>
              <a:t> </a:t>
            </a:r>
            <a:r>
              <a:rPr lang="en-US" altLang="es-CR" sz="2200" dirty="0" err="1"/>
              <a:t>más</a:t>
            </a:r>
            <a:r>
              <a:rPr lang="en-US" altLang="es-CR" sz="2200" dirty="0"/>
              <a:t> </a:t>
            </a:r>
            <a:r>
              <a:rPr lang="en-US" altLang="es-CR" sz="2200" dirty="0" err="1"/>
              <a:t>adelante</a:t>
            </a:r>
            <a:r>
              <a:rPr lang="en-US" altLang="es-CR" sz="2200" dirty="0"/>
              <a:t> en el </a:t>
            </a:r>
            <a:r>
              <a:rPr lang="en-US" altLang="es-CR" sz="2200" dirty="0" err="1"/>
              <a:t>proyecto</a:t>
            </a:r>
            <a:r>
              <a:rPr lang="en-US" altLang="es-CR" sz="2200" dirty="0"/>
              <a:t> (entre </a:t>
            </a:r>
            <a:r>
              <a:rPr lang="en-US" altLang="es-CR" sz="2200" dirty="0" err="1"/>
              <a:t>más</a:t>
            </a:r>
            <a:r>
              <a:rPr lang="en-US" altLang="es-CR" sz="2200" dirty="0"/>
              <a:t>  se </a:t>
            </a:r>
            <a:r>
              <a:rPr lang="en-US" altLang="es-CR" sz="2200" dirty="0" err="1"/>
              <a:t>acerca</a:t>
            </a:r>
            <a:r>
              <a:rPr lang="en-US" altLang="es-CR" sz="2200" dirty="0"/>
              <a:t> el </a:t>
            </a:r>
            <a:r>
              <a:rPr lang="en-US" altLang="es-CR" sz="2200" dirty="0" err="1"/>
              <a:t>proyecto</a:t>
            </a:r>
            <a:r>
              <a:rPr lang="en-US" altLang="es-CR" sz="2200" dirty="0"/>
              <a:t> a </a:t>
            </a:r>
            <a:r>
              <a:rPr lang="en-US" altLang="es-CR" sz="2200" dirty="0" err="1"/>
              <a:t>su</a:t>
            </a:r>
            <a:r>
              <a:rPr lang="en-US" altLang="es-CR" sz="2200" dirty="0"/>
              <a:t> final </a:t>
            </a:r>
            <a:r>
              <a:rPr lang="en-US" altLang="es-CR" sz="2200" dirty="0" err="1"/>
              <a:t>más</a:t>
            </a:r>
            <a:r>
              <a:rPr lang="en-US" altLang="es-CR" sz="2200" dirty="0"/>
              <a:t> </a:t>
            </a:r>
            <a:r>
              <a:rPr lang="en-US" altLang="es-CR" sz="2200" dirty="0" err="1"/>
              <a:t>costosos</a:t>
            </a:r>
            <a:r>
              <a:rPr lang="en-US" altLang="es-CR" sz="2200" dirty="0"/>
              <a:t> son los </a:t>
            </a:r>
            <a:r>
              <a:rPr lang="en-US" altLang="es-CR" sz="2200" dirty="0" err="1"/>
              <a:t>cambios</a:t>
            </a:r>
            <a:r>
              <a:rPr lang="en-US" altLang="es-CR" sz="2200" dirty="0"/>
              <a:t>).</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58830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400" dirty="0"/>
              <a:t>¿Quién de los siguientes es SIEMPRE un interesado?</a:t>
            </a:r>
            <a:endParaRPr lang="es-CR" altLang="es-CR" sz="2400" dirty="0"/>
          </a:p>
          <a:p>
            <a:pPr marL="457200" indent="-457200" algn="just">
              <a:spcBef>
                <a:spcPct val="0"/>
              </a:spcBef>
              <a:buFont typeface="+mj-lt"/>
              <a:buAutoNum type="alphaUcPeriod"/>
            </a:pPr>
            <a:r>
              <a:rPr lang="es-ES" altLang="es-CR" sz="2400" dirty="0"/>
              <a:t>Una persona que no quiere que el proyecto finalice.</a:t>
            </a:r>
            <a:endParaRPr lang="es-CR" altLang="es-CR" sz="2400" dirty="0"/>
          </a:p>
          <a:p>
            <a:pPr marL="457200" indent="-457200" algn="just">
              <a:spcBef>
                <a:spcPct val="0"/>
              </a:spcBef>
              <a:buFont typeface="+mj-lt"/>
              <a:buAutoNum type="alphaUcPeriod"/>
            </a:pPr>
            <a:r>
              <a:rPr lang="es-ES" altLang="es-CR" sz="2400" dirty="0"/>
              <a:t>Un trabajador de la línea de montaje que utilizará el producto del proyecto.</a:t>
            </a:r>
            <a:endParaRPr lang="es-CR" altLang="es-CR" sz="2400" dirty="0"/>
          </a:p>
          <a:p>
            <a:pPr marL="457200" indent="-457200" algn="just">
              <a:spcBef>
                <a:spcPct val="0"/>
              </a:spcBef>
              <a:buFont typeface="+mj-lt"/>
              <a:buAutoNum type="alphaUcPeriod"/>
            </a:pPr>
            <a:r>
              <a:rPr lang="es-ES" altLang="es-CR" sz="2400" dirty="0"/>
              <a:t>Un gerente funcional del departamento de ingeniería.</a:t>
            </a:r>
            <a:endParaRPr lang="es-CR" altLang="es-CR" sz="2400" dirty="0"/>
          </a:p>
          <a:p>
            <a:pPr marL="457200" indent="-457200" algn="just">
              <a:spcBef>
                <a:spcPct val="0"/>
              </a:spcBef>
              <a:buFont typeface="+mj-lt"/>
              <a:buAutoNum type="alphaUcPeriod"/>
            </a:pPr>
            <a:r>
              <a:rPr lang="es-ES" altLang="es-CR" sz="2400" dirty="0"/>
              <a:t>Una persona que podría perder su posición en la compañía debido al proyecto</a:t>
            </a:r>
            <a:r>
              <a:rPr lang="es-E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err="1"/>
              <a:t>Aquella</a:t>
            </a:r>
            <a:r>
              <a:rPr lang="en-US" altLang="es-CR" sz="2400" dirty="0"/>
              <a:t> persona </a:t>
            </a:r>
            <a:r>
              <a:rPr lang="en-US" altLang="es-CR" sz="2400" dirty="0" err="1"/>
              <a:t>cuyo</a:t>
            </a:r>
            <a:r>
              <a:rPr lang="en-US" altLang="es-CR" sz="2400" dirty="0"/>
              <a:t> </a:t>
            </a:r>
            <a:r>
              <a:rPr lang="en-US" altLang="es-CR" sz="2400" dirty="0" err="1"/>
              <a:t>interés</a:t>
            </a:r>
            <a:r>
              <a:rPr lang="en-US" altLang="es-CR" sz="2400" dirty="0"/>
              <a:t> </a:t>
            </a:r>
            <a:r>
              <a:rPr lang="en-US" altLang="es-CR" sz="2400" dirty="0" err="1"/>
              <a:t>trasciende</a:t>
            </a:r>
            <a:r>
              <a:rPr lang="en-US" altLang="es-CR" sz="2400" dirty="0"/>
              <a:t> el </a:t>
            </a:r>
            <a:r>
              <a:rPr lang="en-US" altLang="es-CR" sz="2400" dirty="0" err="1"/>
              <a:t>ciclo</a:t>
            </a:r>
            <a:r>
              <a:rPr lang="en-US" altLang="es-CR" sz="2400" dirty="0"/>
              <a:t> de </a:t>
            </a:r>
            <a:r>
              <a:rPr lang="en-US" altLang="es-CR" sz="2400" dirty="0" err="1"/>
              <a:t>vida</a:t>
            </a:r>
            <a:r>
              <a:rPr lang="en-US" altLang="es-CR" sz="2400" dirty="0"/>
              <a:t> del </a:t>
            </a:r>
            <a:r>
              <a:rPr lang="en-US" altLang="es-CR" sz="2400" dirty="0" err="1"/>
              <a:t>proyecto</a:t>
            </a:r>
            <a:r>
              <a:rPr lang="en-US" altLang="es-CR" sz="2400" dirty="0"/>
              <a:t> e </a:t>
            </a:r>
            <a:r>
              <a:rPr lang="en-US" altLang="es-CR" sz="2400" dirty="0" err="1"/>
              <a:t>incluye</a:t>
            </a:r>
            <a:r>
              <a:rPr lang="en-US" altLang="es-CR" sz="2400" dirty="0"/>
              <a:t> </a:t>
            </a:r>
            <a:r>
              <a:rPr lang="en-US" altLang="es-CR" sz="2400" dirty="0" err="1"/>
              <a:t>también</a:t>
            </a:r>
            <a:r>
              <a:rPr lang="en-US" altLang="es-CR" sz="2400" dirty="0"/>
              <a:t> parte del </a:t>
            </a:r>
            <a:r>
              <a:rPr lang="en-US" altLang="es-CR" sz="2400" dirty="0" err="1"/>
              <a:t>ciclo</a:t>
            </a:r>
            <a:r>
              <a:rPr lang="en-US" altLang="es-CR" sz="2400" dirty="0"/>
              <a:t> de </a:t>
            </a:r>
            <a:r>
              <a:rPr lang="en-US" altLang="es-CR" sz="2400" dirty="0" err="1"/>
              <a:t>vida</a:t>
            </a:r>
            <a:r>
              <a:rPr lang="en-US" altLang="es-CR" sz="2400" dirty="0"/>
              <a:t> del </a:t>
            </a:r>
            <a:r>
              <a:rPr lang="en-US" altLang="es-CR" sz="2400" dirty="0" err="1"/>
              <a:t>producto</a:t>
            </a:r>
            <a:r>
              <a:rPr lang="en-US" altLang="es-CR" sz="2400" dirty="0"/>
              <a:t>, </a:t>
            </a:r>
            <a:r>
              <a:rPr lang="en-US" altLang="es-CR" sz="2400" dirty="0" err="1"/>
              <a:t>es</a:t>
            </a:r>
            <a:r>
              <a:rPr lang="en-US" altLang="es-CR" sz="2400" dirty="0"/>
              <a:t> </a:t>
            </a:r>
            <a:r>
              <a:rPr lang="en-US" altLang="es-CR" sz="2400" dirty="0" err="1"/>
              <a:t>decir</a:t>
            </a:r>
            <a:r>
              <a:rPr lang="en-US" altLang="es-CR" sz="2400" dirty="0"/>
              <a:t>, u</a:t>
            </a:r>
            <a:r>
              <a:rPr lang="es-ES" altLang="es-CR" sz="2400" dirty="0"/>
              <a:t>n trabajador de la línea de montaje que utilizará el producto del proyecto.</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54463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rol de cada interesado es determinado por:</a:t>
            </a:r>
          </a:p>
          <a:p>
            <a:pPr marL="457200" indent="-457200" algn="just">
              <a:spcBef>
                <a:spcPct val="0"/>
              </a:spcBef>
              <a:buFont typeface="+mj-lt"/>
              <a:buAutoNum type="alphaUcPeriod"/>
            </a:pPr>
            <a:r>
              <a:rPr lang="es-CR" altLang="es-CR" sz="2400" dirty="0"/>
              <a:t>El propio interesado y el patrocinador.</a:t>
            </a:r>
          </a:p>
          <a:p>
            <a:pPr marL="457200" indent="-457200" algn="just">
              <a:spcBef>
                <a:spcPct val="0"/>
              </a:spcBef>
              <a:buFont typeface="+mj-lt"/>
              <a:buAutoNum type="alphaUcPeriod"/>
            </a:pPr>
            <a:r>
              <a:rPr lang="es-CR" altLang="es-CR" sz="2400" dirty="0"/>
              <a:t>El director del proyecto y el patrocinador.</a:t>
            </a:r>
          </a:p>
          <a:p>
            <a:pPr marL="457200" indent="-457200" algn="just">
              <a:spcBef>
                <a:spcPct val="0"/>
              </a:spcBef>
              <a:buFont typeface="+mj-lt"/>
              <a:buAutoNum type="alphaUcPeriod"/>
            </a:pPr>
            <a:r>
              <a:rPr lang="es-CR" altLang="es-CR" sz="2400" dirty="0"/>
              <a:t>El equipo y el director del proyecto.</a:t>
            </a:r>
          </a:p>
          <a:p>
            <a:pPr marL="457200" indent="-457200" algn="just">
              <a:spcBef>
                <a:spcPct val="0"/>
              </a:spcBef>
              <a:buFont typeface="+mj-lt"/>
              <a:buAutoNum type="alphaUcPeriod"/>
            </a:pPr>
            <a:r>
              <a:rPr lang="es-CR" altLang="es-CR" sz="2400" dirty="0"/>
              <a:t>El director del proyecto y los propios interesados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El rol de cada interesado lo determina cada uno y el proceso de identificarlos debe ser dirigido por el director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238145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827088" y="476250"/>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Desarrollar el Equipo del Proyecto</a:t>
            </a:r>
          </a:p>
        </p:txBody>
      </p:sp>
      <p:sp>
        <p:nvSpPr>
          <p:cNvPr id="14339" name="Content Placeholder 2"/>
          <p:cNvSpPr>
            <a:spLocks noGrp="1"/>
          </p:cNvSpPr>
          <p:nvPr>
            <p:ph idx="4294967295"/>
          </p:nvPr>
        </p:nvSpPr>
        <p:spPr>
          <a:xfrm>
            <a:off x="250825" y="1916113"/>
            <a:ext cx="8661400" cy="4525962"/>
          </a:xfrm>
        </p:spPr>
        <p:txBody>
          <a:bodyPr/>
          <a:lstStyle/>
          <a:p>
            <a:pPr algn="just"/>
            <a:r>
              <a:rPr lang="es-CR" altLang="es-CR" sz="2800" b="1" smtClean="0"/>
              <a:t>Habilidades interpersonales o blandas. </a:t>
            </a:r>
            <a:r>
              <a:rPr lang="es-CR" altLang="es-CR" sz="2800" smtClean="0"/>
              <a:t>Contar con habilidades como la empatía, la influencia, la creatividad y la facilitación del grupo son recursos valiosos cuando se dirige el equipo del proyecto.</a:t>
            </a:r>
          </a:p>
          <a:p>
            <a:pPr algn="just"/>
            <a:r>
              <a:rPr lang="es-CR" altLang="es-CR" sz="2800" b="1" smtClean="0"/>
              <a:t>Capacitación. </a:t>
            </a:r>
            <a:r>
              <a:rPr lang="es-CR" altLang="es-CR" sz="2800" smtClean="0"/>
              <a:t>Incluye todas las actividades diseñadas para mejorar las competencias de los miembros del equipo del proyecto.</a:t>
            </a:r>
          </a:p>
          <a:p>
            <a:pPr algn="just"/>
            <a:r>
              <a:rPr lang="es-CR" altLang="es-CR" sz="2800" b="1" smtClean="0"/>
              <a:t>Reglas Básicas. </a:t>
            </a:r>
            <a:r>
              <a:rPr lang="es-CR" altLang="es-CR" sz="2800" smtClean="0"/>
              <a:t>Establecen expectativas claras acerca del comportamiento aceptable por parte de los miembros del equipo del proyecto.</a:t>
            </a:r>
          </a:p>
          <a:p>
            <a:pPr algn="just"/>
            <a:endParaRPr lang="es-CR" altLang="es-CR" sz="2400" b="1"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Usted está utilizando una matriz poder-interés para clasificar a todas las personas y organizaciones identificadas en el registro de interesados. </a:t>
            </a:r>
            <a:r>
              <a:rPr lang="en-US" altLang="es-CR" sz="2200" dirty="0"/>
              <a:t>¿</a:t>
            </a:r>
            <a:r>
              <a:rPr lang="en-US" altLang="es-CR" sz="2200" dirty="0" err="1"/>
              <a:t>Qué</a:t>
            </a:r>
            <a:r>
              <a:rPr lang="en-US" altLang="es-CR" sz="2200" dirty="0"/>
              <a:t> </a:t>
            </a:r>
            <a:r>
              <a:rPr lang="en-US" altLang="es-CR" sz="2200" dirty="0" err="1"/>
              <a:t>sería</a:t>
            </a:r>
            <a:r>
              <a:rPr lang="en-US" altLang="es-CR" sz="2200" dirty="0"/>
              <a:t> lo </a:t>
            </a:r>
            <a:r>
              <a:rPr lang="en-US" altLang="es-CR" sz="2200" dirty="0" err="1"/>
              <a:t>más</a:t>
            </a:r>
            <a:r>
              <a:rPr lang="en-US" altLang="es-CR" sz="2200" dirty="0"/>
              <a:t> </a:t>
            </a:r>
            <a:r>
              <a:rPr lang="en-US" altLang="es-CR" sz="2200" dirty="0" err="1"/>
              <a:t>recomendable</a:t>
            </a:r>
            <a:r>
              <a:rPr lang="en-US" altLang="es-CR" sz="2200" dirty="0"/>
              <a:t> </a:t>
            </a:r>
            <a:r>
              <a:rPr lang="en-US" altLang="es-CR" sz="2200" dirty="0" err="1"/>
              <a:t>para</a:t>
            </a:r>
            <a:r>
              <a:rPr lang="en-US" altLang="es-CR" sz="2200" dirty="0"/>
              <a:t> el </a:t>
            </a:r>
            <a:r>
              <a:rPr lang="en-US" altLang="es-CR" sz="2200" dirty="0" err="1"/>
              <a:t>uso</a:t>
            </a:r>
            <a:r>
              <a:rPr lang="en-US" altLang="es-CR" sz="2200" dirty="0"/>
              <a:t> de </a:t>
            </a:r>
            <a:r>
              <a:rPr lang="en-US" altLang="es-CR" sz="2200" dirty="0" err="1"/>
              <a:t>esa</a:t>
            </a:r>
            <a:r>
              <a:rPr lang="en-US" altLang="es-CR" sz="2200" dirty="0"/>
              <a:t> </a:t>
            </a:r>
            <a:r>
              <a:rPr lang="en-US" altLang="es-CR" sz="2200" dirty="0" err="1"/>
              <a:t>información</a:t>
            </a:r>
            <a:r>
              <a:rPr lang="en-US" altLang="es-CR" sz="2200" dirty="0"/>
              <a:t>? </a:t>
            </a:r>
            <a:endParaRPr lang="es-CR" altLang="es-CR" sz="2200" dirty="0"/>
          </a:p>
          <a:p>
            <a:pPr marL="457200" indent="-457200" algn="just">
              <a:spcBef>
                <a:spcPct val="0"/>
              </a:spcBef>
              <a:buFont typeface="+mj-lt"/>
              <a:buAutoNum type="alphaUcPeriod"/>
            </a:pPr>
            <a:r>
              <a:rPr lang="en-US" altLang="es-CR" sz="2200" dirty="0" err="1"/>
              <a:t>Qué</a:t>
            </a:r>
            <a:r>
              <a:rPr lang="en-US" altLang="es-CR" sz="2200" dirty="0"/>
              <a:t> </a:t>
            </a:r>
            <a:r>
              <a:rPr lang="en-US" altLang="es-CR" sz="2200" dirty="0" err="1"/>
              <a:t>esté</a:t>
            </a:r>
            <a:r>
              <a:rPr lang="en-US" altLang="es-CR" sz="2200" dirty="0"/>
              <a:t> </a:t>
            </a:r>
            <a:r>
              <a:rPr lang="en-US" altLang="es-CR" sz="2200" dirty="0" err="1"/>
              <a:t>disponible</a:t>
            </a:r>
            <a:r>
              <a:rPr lang="en-US" altLang="es-CR" sz="2200" dirty="0"/>
              <a:t> </a:t>
            </a:r>
            <a:r>
              <a:rPr lang="en-US" altLang="es-CR" sz="2200" dirty="0" err="1"/>
              <a:t>para</a:t>
            </a:r>
            <a:r>
              <a:rPr lang="en-US" altLang="es-CR" sz="2200" dirty="0"/>
              <a:t> </a:t>
            </a:r>
            <a:r>
              <a:rPr lang="en-US" altLang="es-CR" sz="2200" dirty="0" err="1"/>
              <a:t>todos</a:t>
            </a:r>
            <a:r>
              <a:rPr lang="en-US" altLang="es-CR" sz="2200" dirty="0"/>
              <a:t> los </a:t>
            </a:r>
            <a:r>
              <a:rPr lang="en-US" altLang="es-CR" sz="2200" dirty="0" err="1"/>
              <a:t>interesados</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Que</a:t>
            </a:r>
            <a:r>
              <a:rPr lang="en-US" altLang="es-CR" sz="2200" dirty="0"/>
              <a:t> sea </a:t>
            </a:r>
            <a:r>
              <a:rPr lang="en-US" altLang="es-CR" sz="2200" dirty="0" err="1"/>
              <a:t>información</a:t>
            </a:r>
            <a:r>
              <a:rPr lang="en-US" altLang="es-CR" sz="2200" dirty="0"/>
              <a:t> </a:t>
            </a:r>
            <a:r>
              <a:rPr lang="en-US" altLang="es-CR" sz="2200" dirty="0" err="1"/>
              <a:t>confidencial</a:t>
            </a:r>
            <a:r>
              <a:rPr lang="en-US" altLang="es-CR" sz="2200" dirty="0"/>
              <a:t> </a:t>
            </a:r>
            <a:r>
              <a:rPr lang="en-US" altLang="es-CR" sz="2200" dirty="0" err="1"/>
              <a:t>para</a:t>
            </a:r>
            <a:r>
              <a:rPr lang="en-US" altLang="es-CR" sz="2200" dirty="0"/>
              <a:t> la </a:t>
            </a:r>
            <a:r>
              <a:rPr lang="en-US" altLang="es-CR" sz="2200" dirty="0" err="1"/>
              <a:t>utilización</a:t>
            </a:r>
            <a:r>
              <a:rPr lang="en-US" altLang="es-CR" sz="2200" dirty="0"/>
              <a:t> del DP y los </a:t>
            </a:r>
            <a:r>
              <a:rPr lang="en-US" altLang="es-CR" sz="2200" dirty="0" err="1"/>
              <a:t>miembros</a:t>
            </a:r>
            <a:r>
              <a:rPr lang="en-US" altLang="es-CR" sz="2200" dirty="0"/>
              <a:t> claves de </a:t>
            </a:r>
            <a:r>
              <a:rPr lang="en-US" altLang="es-CR" sz="2200" dirty="0" err="1"/>
              <a:t>su</a:t>
            </a:r>
            <a:r>
              <a:rPr lang="en-US" altLang="es-CR" sz="2200" dirty="0"/>
              <a:t> </a:t>
            </a:r>
            <a:r>
              <a:rPr lang="en-US" altLang="es-CR" sz="2200" dirty="0" err="1"/>
              <a:t>equipo</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Que</a:t>
            </a:r>
            <a:r>
              <a:rPr lang="en-US" altLang="es-CR" sz="2200" dirty="0"/>
              <a:t> sea </a:t>
            </a:r>
            <a:r>
              <a:rPr lang="en-US" altLang="es-CR" sz="2200" dirty="0" err="1"/>
              <a:t>información</a:t>
            </a:r>
            <a:r>
              <a:rPr lang="en-US" altLang="es-CR" sz="2200" dirty="0"/>
              <a:t> </a:t>
            </a:r>
            <a:r>
              <a:rPr lang="en-US" altLang="es-CR" sz="2200" dirty="0" err="1"/>
              <a:t>pública</a:t>
            </a:r>
            <a:r>
              <a:rPr lang="en-US" altLang="es-CR" sz="2200" dirty="0"/>
              <a:t> </a:t>
            </a:r>
            <a:r>
              <a:rPr lang="en-US" altLang="es-CR" sz="2200" dirty="0" err="1"/>
              <a:t>pero</a:t>
            </a:r>
            <a:r>
              <a:rPr lang="en-US" altLang="es-CR" sz="2200" dirty="0"/>
              <a:t> de </a:t>
            </a:r>
            <a:r>
              <a:rPr lang="en-US" altLang="es-CR" sz="2200" dirty="0" err="1"/>
              <a:t>acceso</a:t>
            </a:r>
            <a:r>
              <a:rPr lang="en-US" altLang="es-CR" sz="2200" dirty="0"/>
              <a:t> con clave y </a:t>
            </a:r>
            <a:r>
              <a:rPr lang="en-US" altLang="es-CR" sz="2200" dirty="0" err="1"/>
              <a:t>contraseña</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Que</a:t>
            </a:r>
            <a:r>
              <a:rPr lang="en-US" altLang="es-CR" sz="2200" dirty="0"/>
              <a:t> se </a:t>
            </a:r>
            <a:r>
              <a:rPr lang="en-US" altLang="es-CR" sz="2200" dirty="0" err="1"/>
              <a:t>agregue</a:t>
            </a:r>
            <a:r>
              <a:rPr lang="en-US" altLang="es-CR" sz="2200" dirty="0"/>
              <a:t> en </a:t>
            </a:r>
            <a:r>
              <a:rPr lang="en-US" altLang="es-CR" sz="2200" dirty="0" err="1"/>
              <a:t>esa</a:t>
            </a:r>
            <a:r>
              <a:rPr lang="en-US" altLang="es-CR" sz="2200" dirty="0"/>
              <a:t> </a:t>
            </a:r>
            <a:r>
              <a:rPr lang="en-US" altLang="es-CR" sz="2200" dirty="0" err="1"/>
              <a:t>matriz</a:t>
            </a:r>
            <a:r>
              <a:rPr lang="en-US" altLang="es-CR" sz="2200" dirty="0"/>
              <a:t> el </a:t>
            </a:r>
            <a:r>
              <a:rPr lang="en-US" altLang="es-CR" sz="2200" dirty="0" err="1"/>
              <a:t>compromiso</a:t>
            </a:r>
            <a:r>
              <a:rPr lang="en-US" altLang="es-CR" sz="2200" dirty="0"/>
              <a:t> actual vs. el </a:t>
            </a:r>
            <a:r>
              <a:rPr lang="en-US" altLang="es-CR" sz="2200" dirty="0" err="1"/>
              <a:t>deseado</a:t>
            </a:r>
            <a:r>
              <a:rPr lang="en-US" altLang="es-CR" sz="2200" dirty="0"/>
              <a:t> de </a:t>
            </a:r>
            <a:r>
              <a:rPr lang="en-US" altLang="es-CR" sz="2200" dirty="0" err="1"/>
              <a:t>cada</a:t>
            </a:r>
            <a:r>
              <a:rPr lang="en-US" altLang="es-CR" sz="2200" dirty="0"/>
              <a:t> </a:t>
            </a:r>
            <a:r>
              <a:rPr lang="en-US" altLang="es-CR" sz="2200" dirty="0" err="1"/>
              <a:t>interesado</a:t>
            </a:r>
            <a:r>
              <a:rPr lang="en-US"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n-US" altLang="es-CR" sz="2200" b="1" dirty="0" err="1"/>
              <a:t>Retroalimentación</a:t>
            </a:r>
            <a:r>
              <a:rPr lang="en-US" altLang="es-CR" sz="2200" b="1" dirty="0"/>
              <a:t>: </a:t>
            </a:r>
            <a:r>
              <a:rPr lang="en-US" altLang="es-CR" sz="2200" dirty="0"/>
              <a:t>La </a:t>
            </a:r>
            <a:r>
              <a:rPr lang="en-US" altLang="es-CR" sz="2200" dirty="0" err="1"/>
              <a:t>matriz</a:t>
            </a:r>
            <a:r>
              <a:rPr lang="en-US" altLang="es-CR" sz="2200" dirty="0"/>
              <a:t> </a:t>
            </a:r>
            <a:r>
              <a:rPr lang="en-US" altLang="es-CR" sz="2200" dirty="0" err="1"/>
              <a:t>poder-interés</a:t>
            </a:r>
            <a:r>
              <a:rPr lang="en-US" altLang="es-CR" sz="2200" dirty="0"/>
              <a:t> </a:t>
            </a:r>
            <a:r>
              <a:rPr lang="en-US" altLang="es-CR" sz="2200" dirty="0" err="1"/>
              <a:t>sirve</a:t>
            </a:r>
            <a:r>
              <a:rPr lang="en-US" altLang="es-CR" sz="2200" dirty="0"/>
              <a:t> </a:t>
            </a:r>
            <a:r>
              <a:rPr lang="en-US" altLang="es-CR" sz="2200" dirty="0" err="1"/>
              <a:t>para</a:t>
            </a:r>
            <a:r>
              <a:rPr lang="en-US" altLang="es-CR" sz="2200" dirty="0"/>
              <a:t> </a:t>
            </a:r>
            <a:r>
              <a:rPr lang="en-US" altLang="es-CR" sz="2200" dirty="0" err="1"/>
              <a:t>definir</a:t>
            </a:r>
            <a:r>
              <a:rPr lang="en-US" altLang="es-CR" sz="2200" dirty="0"/>
              <a:t> la </a:t>
            </a:r>
            <a:r>
              <a:rPr lang="en-US" altLang="es-CR" sz="2200" dirty="0" err="1"/>
              <a:t>estrategia</a:t>
            </a:r>
            <a:r>
              <a:rPr lang="en-US" altLang="es-CR" sz="2200" dirty="0"/>
              <a:t> </a:t>
            </a:r>
            <a:r>
              <a:rPr lang="en-US" altLang="es-CR" sz="2200" dirty="0" err="1"/>
              <a:t>para</a:t>
            </a:r>
            <a:r>
              <a:rPr lang="en-US" altLang="es-CR" sz="2200" dirty="0"/>
              <a:t> </a:t>
            </a:r>
            <a:r>
              <a:rPr lang="en-US" altLang="es-CR" sz="2200" dirty="0" err="1"/>
              <a:t>cada</a:t>
            </a:r>
            <a:r>
              <a:rPr lang="en-US" altLang="es-CR" sz="2200" dirty="0"/>
              <a:t> </a:t>
            </a:r>
            <a:r>
              <a:rPr lang="en-US" altLang="es-CR" sz="2200" dirty="0" err="1"/>
              <a:t>grupo</a:t>
            </a:r>
            <a:r>
              <a:rPr lang="en-US" altLang="es-CR" sz="2200" dirty="0"/>
              <a:t> de </a:t>
            </a:r>
            <a:r>
              <a:rPr lang="en-US" altLang="es-CR" sz="2200" dirty="0" err="1"/>
              <a:t>interesados</a:t>
            </a:r>
            <a:r>
              <a:rPr lang="en-US" altLang="es-CR" sz="2200" dirty="0"/>
              <a:t> y </a:t>
            </a:r>
            <a:r>
              <a:rPr lang="en-US" altLang="es-CR" sz="2200" dirty="0" err="1"/>
              <a:t>debería</a:t>
            </a:r>
            <a:r>
              <a:rPr lang="en-US" altLang="es-CR" sz="2200" dirty="0"/>
              <a:t> </a:t>
            </a:r>
            <a:r>
              <a:rPr lang="en-US" altLang="es-CR" sz="2200" dirty="0" err="1"/>
              <a:t>ser</a:t>
            </a:r>
            <a:r>
              <a:rPr lang="en-US" altLang="es-CR" sz="2200" dirty="0"/>
              <a:t> de </a:t>
            </a:r>
            <a:r>
              <a:rPr lang="en-US" altLang="es-CR" sz="2200" dirty="0" err="1"/>
              <a:t>acceso</a:t>
            </a:r>
            <a:r>
              <a:rPr lang="en-US" altLang="es-CR" sz="2200" dirty="0"/>
              <a:t> </a:t>
            </a:r>
            <a:r>
              <a:rPr lang="en-US" altLang="es-CR" sz="2200" dirty="0" err="1"/>
              <a:t>confidencial</a:t>
            </a:r>
            <a:r>
              <a:rPr lang="en-US" altLang="es-CR" sz="2200" dirty="0"/>
              <a:t>. </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195885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Un proyecto que consiste en la implementación de un sistema de información para la generación de reportes automáticos, está enfrentando serios problemas porque un grupo de ambientalistas no están de acuerdo con la forma en que se está tratando al personal de ese proyecto. </a:t>
            </a:r>
            <a:r>
              <a:rPr lang="en-US" altLang="es-CR" sz="2200" dirty="0"/>
              <a:t>¿</a:t>
            </a:r>
            <a:r>
              <a:rPr lang="en-US" altLang="es-CR" sz="2200" dirty="0" err="1"/>
              <a:t>Quién</a:t>
            </a:r>
            <a:r>
              <a:rPr lang="en-US" altLang="es-CR" sz="2200" dirty="0"/>
              <a:t> </a:t>
            </a:r>
            <a:r>
              <a:rPr lang="en-US" altLang="es-CR" sz="2200" dirty="0" err="1"/>
              <a:t>es</a:t>
            </a:r>
            <a:r>
              <a:rPr lang="en-US" altLang="es-CR" sz="2200" dirty="0"/>
              <a:t> el principal </a:t>
            </a:r>
            <a:r>
              <a:rPr lang="en-US" altLang="es-CR" sz="2200" dirty="0" err="1"/>
              <a:t>responsable</a:t>
            </a:r>
            <a:r>
              <a:rPr lang="en-US" altLang="es-CR" sz="2200" dirty="0"/>
              <a:t> de </a:t>
            </a:r>
            <a:r>
              <a:rPr lang="en-US" altLang="es-CR" sz="2200" dirty="0" err="1"/>
              <a:t>gestionar</a:t>
            </a:r>
            <a:r>
              <a:rPr lang="en-US" altLang="es-CR" sz="2200" dirty="0"/>
              <a:t> la </a:t>
            </a:r>
            <a:r>
              <a:rPr lang="en-US" altLang="es-CR" sz="2200" dirty="0" err="1"/>
              <a:t>participación</a:t>
            </a:r>
            <a:r>
              <a:rPr lang="en-US" altLang="es-CR" sz="2200" dirty="0"/>
              <a:t> en el </a:t>
            </a:r>
            <a:r>
              <a:rPr lang="en-US" altLang="es-CR" sz="2200" dirty="0" err="1"/>
              <a:t>proyecto</a:t>
            </a:r>
            <a:r>
              <a:rPr lang="en-US" altLang="es-CR" sz="2200" dirty="0"/>
              <a:t> de </a:t>
            </a:r>
            <a:r>
              <a:rPr lang="en-US" altLang="es-CR" sz="2200" dirty="0" err="1"/>
              <a:t>ese</a:t>
            </a:r>
            <a:r>
              <a:rPr lang="en-US" altLang="es-CR" sz="2200" dirty="0"/>
              <a:t> </a:t>
            </a:r>
            <a:r>
              <a:rPr lang="en-US" altLang="es-CR" sz="2200" dirty="0" err="1"/>
              <a:t>grupo</a:t>
            </a:r>
            <a:r>
              <a:rPr lang="en-US" altLang="es-CR" sz="2200" dirty="0"/>
              <a:t> de </a:t>
            </a:r>
            <a:r>
              <a:rPr lang="en-US" altLang="es-CR" sz="2200" dirty="0" err="1"/>
              <a:t>ambientalistas</a:t>
            </a:r>
            <a:r>
              <a:rPr lang="en-US" altLang="es-CR" sz="2200" dirty="0"/>
              <a:t>? </a:t>
            </a:r>
            <a:endParaRPr lang="es-CR" altLang="es-CR" sz="2200" dirty="0"/>
          </a:p>
          <a:p>
            <a:pPr marL="457200" indent="-457200" algn="just">
              <a:spcBef>
                <a:spcPct val="0"/>
              </a:spcBef>
              <a:buFont typeface="+mj-lt"/>
              <a:buAutoNum type="alphaUcPeriod"/>
            </a:pPr>
            <a:r>
              <a:rPr lang="en-US" altLang="es-CR" sz="2200" dirty="0"/>
              <a:t>El Director del </a:t>
            </a:r>
            <a:r>
              <a:rPr lang="en-US" altLang="es-CR" sz="2200" dirty="0" err="1"/>
              <a:t>proyecto</a:t>
            </a:r>
            <a:r>
              <a:rPr lang="en-US" altLang="es-CR" sz="2200" dirty="0"/>
              <a:t>.</a:t>
            </a:r>
            <a:endParaRPr lang="es-CR" altLang="es-CR" sz="2200" dirty="0"/>
          </a:p>
          <a:p>
            <a:pPr marL="457200" indent="-457200" algn="just">
              <a:spcBef>
                <a:spcPct val="0"/>
              </a:spcBef>
              <a:buFont typeface="+mj-lt"/>
              <a:buAutoNum type="alphaUcPeriod"/>
            </a:pPr>
            <a:r>
              <a:rPr lang="en-US" altLang="es-CR" sz="2200" dirty="0"/>
              <a:t>El </a:t>
            </a:r>
            <a:r>
              <a:rPr lang="en-US" altLang="es-CR" sz="2200" dirty="0" err="1"/>
              <a:t>Patrocinador</a:t>
            </a:r>
            <a:r>
              <a:rPr lang="en-US" altLang="es-CR" sz="2200" dirty="0"/>
              <a:t>.</a:t>
            </a:r>
            <a:endParaRPr lang="es-CR" altLang="es-CR" sz="2200" dirty="0"/>
          </a:p>
          <a:p>
            <a:pPr marL="457200" indent="-457200" algn="just">
              <a:spcBef>
                <a:spcPct val="0"/>
              </a:spcBef>
              <a:buFont typeface="+mj-lt"/>
              <a:buAutoNum type="alphaUcPeriod"/>
            </a:pPr>
            <a:r>
              <a:rPr lang="en-US" altLang="es-CR" sz="2200" dirty="0"/>
              <a:t>Los </a:t>
            </a:r>
            <a:r>
              <a:rPr lang="en-US" altLang="es-CR" sz="2200" dirty="0" err="1"/>
              <a:t>empleados</a:t>
            </a:r>
            <a:r>
              <a:rPr lang="en-US" altLang="es-CR" sz="2200" dirty="0"/>
              <a:t> de la </a:t>
            </a:r>
            <a:r>
              <a:rPr lang="en-US" altLang="es-CR" sz="2200" dirty="0" err="1"/>
              <a:t>empresa</a:t>
            </a:r>
            <a:r>
              <a:rPr lang="en-US" altLang="es-CR" sz="2200" dirty="0"/>
              <a:t>.</a:t>
            </a:r>
            <a:endParaRPr lang="es-CR" altLang="es-CR" sz="2200" dirty="0"/>
          </a:p>
          <a:p>
            <a:pPr marL="457200" indent="-457200" algn="just">
              <a:spcBef>
                <a:spcPct val="0"/>
              </a:spcBef>
              <a:buFont typeface="+mj-lt"/>
              <a:buAutoNum type="alphaUcPeriod"/>
            </a:pPr>
            <a:r>
              <a:rPr lang="en-US" altLang="es-CR" sz="2200" dirty="0"/>
              <a:t>Greenpeace</a:t>
            </a:r>
            <a:r>
              <a:rPr lang="en-US"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n-US" altLang="es-CR" sz="2200" b="1" dirty="0" err="1"/>
              <a:t>Retroalimentación</a:t>
            </a:r>
            <a:r>
              <a:rPr lang="en-US" altLang="es-CR" sz="2200" b="1" dirty="0"/>
              <a:t>: </a:t>
            </a:r>
            <a:r>
              <a:rPr lang="en-US" altLang="es-CR" sz="2200" dirty="0"/>
              <a:t>El director de </a:t>
            </a:r>
            <a:r>
              <a:rPr lang="en-US" altLang="es-CR" sz="2200" dirty="0" err="1"/>
              <a:t>proyectos</a:t>
            </a:r>
            <a:r>
              <a:rPr lang="en-US" altLang="es-CR" sz="2200" dirty="0"/>
              <a:t> </a:t>
            </a:r>
            <a:r>
              <a:rPr lang="en-US" altLang="es-CR" sz="2200" dirty="0" err="1"/>
              <a:t>es</a:t>
            </a:r>
            <a:r>
              <a:rPr lang="en-US" altLang="es-CR" sz="2200" dirty="0"/>
              <a:t> el principal </a:t>
            </a:r>
            <a:r>
              <a:rPr lang="en-US" altLang="es-CR" sz="2200" dirty="0" err="1"/>
              <a:t>responsable</a:t>
            </a:r>
            <a:r>
              <a:rPr lang="en-US" altLang="es-CR" sz="2200" dirty="0"/>
              <a:t> de </a:t>
            </a:r>
            <a:r>
              <a:rPr lang="en-US" altLang="es-CR" sz="2200" dirty="0" err="1"/>
              <a:t>involucrar</a:t>
            </a:r>
            <a:r>
              <a:rPr lang="en-US" altLang="es-CR" sz="2200" dirty="0"/>
              <a:t> a los </a:t>
            </a:r>
            <a:r>
              <a:rPr lang="en-US" altLang="es-CR" sz="2200" dirty="0" err="1"/>
              <a:t>interesados</a:t>
            </a:r>
            <a:r>
              <a:rPr lang="en-US" altLang="es-CR" sz="2200" dirty="0"/>
              <a:t> en el </a:t>
            </a:r>
            <a:r>
              <a:rPr lang="en-US" altLang="es-CR" sz="2200" dirty="0" err="1"/>
              <a:t>proyecto</a:t>
            </a:r>
            <a:r>
              <a:rPr lang="en-US" altLang="es-CR" sz="2200" dirty="0"/>
              <a:t>. El “</a:t>
            </a:r>
            <a:r>
              <a:rPr lang="en-US" altLang="es-CR" sz="2200" dirty="0" err="1"/>
              <a:t>patrocinador</a:t>
            </a:r>
            <a:r>
              <a:rPr lang="en-US" altLang="es-CR" sz="2200" dirty="0"/>
              <a:t>” </a:t>
            </a:r>
            <a:r>
              <a:rPr lang="en-US" altLang="es-CR" sz="2200" dirty="0" err="1"/>
              <a:t>podría</a:t>
            </a:r>
            <a:r>
              <a:rPr lang="en-US" altLang="es-CR" sz="2200" dirty="0"/>
              <a:t> </a:t>
            </a:r>
            <a:r>
              <a:rPr lang="en-US" altLang="es-CR" sz="2200" dirty="0" err="1"/>
              <a:t>ser</a:t>
            </a:r>
            <a:r>
              <a:rPr lang="en-US" altLang="es-CR" sz="2200" dirty="0"/>
              <a:t> </a:t>
            </a:r>
            <a:r>
              <a:rPr lang="en-US" altLang="es-CR" sz="2200" dirty="0" err="1"/>
              <a:t>correcto</a:t>
            </a:r>
            <a:r>
              <a:rPr lang="en-US" altLang="es-CR" sz="2200" dirty="0"/>
              <a:t> </a:t>
            </a:r>
            <a:r>
              <a:rPr lang="en-US" altLang="es-CR" sz="2200" dirty="0" err="1"/>
              <a:t>si</a:t>
            </a:r>
            <a:r>
              <a:rPr lang="en-US" altLang="es-CR" sz="2200" dirty="0"/>
              <a:t> no </a:t>
            </a:r>
            <a:r>
              <a:rPr lang="en-US" altLang="es-CR" sz="2200" dirty="0" err="1"/>
              <a:t>está</a:t>
            </a:r>
            <a:r>
              <a:rPr lang="en-US" altLang="es-CR" sz="2200" dirty="0"/>
              <a:t> la </a:t>
            </a:r>
            <a:r>
              <a:rPr lang="en-US" altLang="es-CR" sz="2200" dirty="0" err="1"/>
              <a:t>opción</a:t>
            </a:r>
            <a:r>
              <a:rPr lang="en-US" altLang="es-CR" sz="2200" dirty="0"/>
              <a:t> DP o </a:t>
            </a:r>
            <a:r>
              <a:rPr lang="en-US" altLang="es-CR" sz="2200" dirty="0" err="1"/>
              <a:t>si</a:t>
            </a:r>
            <a:r>
              <a:rPr lang="en-US" altLang="es-CR" sz="2200" dirty="0"/>
              <a:t> se </a:t>
            </a:r>
            <a:r>
              <a:rPr lang="en-US" altLang="es-CR" sz="2200" dirty="0" err="1"/>
              <a:t>aclara</a:t>
            </a:r>
            <a:r>
              <a:rPr lang="en-US" altLang="es-CR" sz="2200" dirty="0"/>
              <a:t> </a:t>
            </a:r>
            <a:r>
              <a:rPr lang="en-US" altLang="es-CR" sz="2200" dirty="0" err="1"/>
              <a:t>que</a:t>
            </a:r>
            <a:r>
              <a:rPr lang="en-US" altLang="es-CR" sz="2200" dirty="0"/>
              <a:t> son </a:t>
            </a:r>
            <a:r>
              <a:rPr lang="en-US" altLang="es-CR" sz="2200" dirty="0" err="1"/>
              <a:t>problemas</a:t>
            </a:r>
            <a:r>
              <a:rPr lang="en-US" altLang="es-CR" sz="2200" dirty="0"/>
              <a:t> </a:t>
            </a:r>
            <a:r>
              <a:rPr lang="en-US" altLang="es-CR" sz="2200" dirty="0" err="1"/>
              <a:t>estratégicos</a:t>
            </a:r>
            <a:r>
              <a:rPr lang="en-US" altLang="es-CR" sz="2200" dirty="0"/>
              <a:t> </a:t>
            </a:r>
            <a:r>
              <a:rPr lang="en-US" altLang="es-CR" sz="2200" dirty="0" err="1"/>
              <a:t>externos</a:t>
            </a:r>
            <a:r>
              <a:rPr lang="en-US" altLang="es-CR" sz="2200" dirty="0"/>
              <a:t>. </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072445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Te han encomendado la dirección integral para la construcción de un centro comercial. </a:t>
            </a:r>
            <a:r>
              <a:rPr lang="en-US" altLang="es-CR" sz="2400" dirty="0"/>
              <a:t>Este </a:t>
            </a:r>
            <a:r>
              <a:rPr lang="en-US" altLang="es-CR" sz="2400" dirty="0" err="1"/>
              <a:t>proyecto</a:t>
            </a:r>
            <a:r>
              <a:rPr lang="en-US" altLang="es-CR" sz="2400" dirty="0"/>
              <a:t> </a:t>
            </a:r>
            <a:r>
              <a:rPr lang="en-US" altLang="es-CR" sz="2400" dirty="0" err="1"/>
              <a:t>requiere</a:t>
            </a:r>
            <a:r>
              <a:rPr lang="en-US" altLang="es-CR" sz="2400" dirty="0"/>
              <a:t> </a:t>
            </a:r>
            <a:r>
              <a:rPr lang="en-US" altLang="es-CR" sz="2400" dirty="0" err="1"/>
              <a:t>una</a:t>
            </a:r>
            <a:r>
              <a:rPr lang="en-US" altLang="es-CR" sz="2400" dirty="0"/>
              <a:t> </a:t>
            </a:r>
            <a:r>
              <a:rPr lang="en-US" altLang="es-CR" sz="2400" dirty="0" err="1"/>
              <a:t>inversión</a:t>
            </a:r>
            <a:r>
              <a:rPr lang="en-US" altLang="es-CR" sz="2400" dirty="0"/>
              <a:t> </a:t>
            </a:r>
            <a:r>
              <a:rPr lang="en-US" altLang="es-CR" sz="2400" dirty="0" err="1"/>
              <a:t>estimada</a:t>
            </a:r>
            <a:r>
              <a:rPr lang="en-US" altLang="es-CR" sz="2400" dirty="0"/>
              <a:t> de $100 </a:t>
            </a:r>
            <a:r>
              <a:rPr lang="en-US" altLang="es-CR" sz="2400" dirty="0" err="1"/>
              <a:t>millones</a:t>
            </a:r>
            <a:r>
              <a:rPr lang="en-US" altLang="es-CR" sz="2400" dirty="0"/>
              <a:t> y se </a:t>
            </a:r>
            <a:r>
              <a:rPr lang="en-US" altLang="es-CR" sz="2400" dirty="0" err="1"/>
              <a:t>han</a:t>
            </a:r>
            <a:r>
              <a:rPr lang="en-US" altLang="es-CR" sz="2400" dirty="0"/>
              <a:t> </a:t>
            </a:r>
            <a:r>
              <a:rPr lang="en-US" altLang="es-CR" sz="2400" dirty="0" err="1"/>
              <a:t>identificado</a:t>
            </a:r>
            <a:r>
              <a:rPr lang="en-US" altLang="es-CR" sz="2400" dirty="0"/>
              <a:t> </a:t>
            </a:r>
            <a:r>
              <a:rPr lang="en-US" altLang="es-CR" sz="2400" dirty="0" err="1"/>
              <a:t>más</a:t>
            </a:r>
            <a:r>
              <a:rPr lang="en-US" altLang="es-CR" sz="2400" dirty="0"/>
              <a:t> de 80 </a:t>
            </a:r>
            <a:r>
              <a:rPr lang="en-US" altLang="es-CR" sz="2400" dirty="0" err="1"/>
              <a:t>interesados</a:t>
            </a:r>
            <a:r>
              <a:rPr lang="en-US" altLang="es-CR" sz="2400" dirty="0"/>
              <a:t>. ¿Durante </a:t>
            </a:r>
            <a:r>
              <a:rPr lang="en-US" altLang="es-CR" sz="2400" dirty="0" err="1"/>
              <a:t>qué</a:t>
            </a:r>
            <a:r>
              <a:rPr lang="en-US" altLang="es-CR" sz="2400" dirty="0"/>
              <a:t> </a:t>
            </a:r>
            <a:r>
              <a:rPr lang="en-US" altLang="es-CR" sz="2400" dirty="0" err="1"/>
              <a:t>fase</a:t>
            </a:r>
            <a:r>
              <a:rPr lang="en-US" altLang="es-CR" sz="2400" dirty="0"/>
              <a:t> del </a:t>
            </a:r>
            <a:r>
              <a:rPr lang="en-US" altLang="es-CR" sz="2400" dirty="0" err="1"/>
              <a:t>proyecto</a:t>
            </a:r>
            <a:r>
              <a:rPr lang="en-US" altLang="es-CR" sz="2400" dirty="0"/>
              <a:t> los </a:t>
            </a:r>
            <a:r>
              <a:rPr lang="en-US" altLang="es-CR" sz="2400" dirty="0" err="1"/>
              <a:t>interesados</a:t>
            </a:r>
            <a:r>
              <a:rPr lang="en-US" altLang="es-CR" sz="2400" dirty="0"/>
              <a:t> </a:t>
            </a:r>
            <a:r>
              <a:rPr lang="en-US" altLang="es-CR" sz="2400" dirty="0" err="1"/>
              <a:t>tendrán</a:t>
            </a:r>
            <a:r>
              <a:rPr lang="en-US" altLang="es-CR" sz="2400" dirty="0"/>
              <a:t> mayor </a:t>
            </a:r>
            <a:r>
              <a:rPr lang="en-US" altLang="es-CR" sz="2400" dirty="0" err="1"/>
              <a:t>influencia</a:t>
            </a:r>
            <a:r>
              <a:rPr lang="en-US" altLang="es-CR" sz="2400" dirty="0"/>
              <a:t> </a:t>
            </a:r>
            <a:r>
              <a:rPr lang="en-US" altLang="es-CR" sz="2400" dirty="0" err="1"/>
              <a:t>sobre</a:t>
            </a:r>
            <a:r>
              <a:rPr lang="en-US" altLang="es-CR" sz="2400" dirty="0"/>
              <a:t> los </a:t>
            </a:r>
            <a:r>
              <a:rPr lang="en-US" altLang="es-CR" sz="2400" dirty="0" err="1"/>
              <a:t>impactos</a:t>
            </a:r>
            <a:r>
              <a:rPr lang="en-US" altLang="es-CR" sz="2400" dirty="0"/>
              <a:t> del </a:t>
            </a:r>
            <a:r>
              <a:rPr lang="en-US" altLang="es-CR" sz="2400" dirty="0" err="1"/>
              <a:t>proyecto</a:t>
            </a:r>
            <a:r>
              <a:rPr lang="en-US" altLang="es-CR" sz="2400" dirty="0"/>
              <a:t> en la </a:t>
            </a:r>
            <a:r>
              <a:rPr lang="en-US" altLang="es-CR" sz="2400" dirty="0" err="1"/>
              <a:t>comunidad</a:t>
            </a:r>
            <a:r>
              <a:rPr lang="en-US" altLang="es-CR" sz="2400" dirty="0"/>
              <a:t>? </a:t>
            </a:r>
            <a:endParaRPr lang="es-CR" altLang="es-CR" sz="2400" dirty="0"/>
          </a:p>
          <a:p>
            <a:pPr marL="457200" indent="-457200" algn="just">
              <a:spcBef>
                <a:spcPct val="0"/>
              </a:spcBef>
              <a:buFont typeface="+mj-lt"/>
              <a:buAutoNum type="alphaUcPeriod"/>
            </a:pPr>
            <a:r>
              <a:rPr lang="en-US" altLang="es-CR" sz="2400" dirty="0" err="1"/>
              <a:t>Iniciación</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Planificación</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Ejecución</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Cierre</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En </a:t>
            </a:r>
            <a:r>
              <a:rPr lang="en-US" altLang="es-CR" sz="2400" dirty="0" err="1"/>
              <a:t>las</a:t>
            </a:r>
            <a:r>
              <a:rPr lang="en-US" altLang="es-CR" sz="2400" dirty="0"/>
              <a:t> </a:t>
            </a:r>
            <a:r>
              <a:rPr lang="en-US" altLang="es-CR" sz="2400" dirty="0" err="1"/>
              <a:t>fases</a:t>
            </a:r>
            <a:r>
              <a:rPr lang="en-US" altLang="es-CR" sz="2400" dirty="0"/>
              <a:t> de </a:t>
            </a:r>
            <a:r>
              <a:rPr lang="en-US" altLang="es-CR" sz="2400" dirty="0" err="1"/>
              <a:t>iniciación</a:t>
            </a:r>
            <a:r>
              <a:rPr lang="en-US" altLang="es-CR" sz="2400" dirty="0"/>
              <a:t> los </a:t>
            </a:r>
            <a:r>
              <a:rPr lang="en-US" altLang="es-CR" sz="2400" dirty="0" err="1"/>
              <a:t>interesados</a:t>
            </a:r>
            <a:r>
              <a:rPr lang="en-US" altLang="es-CR" sz="2400" dirty="0"/>
              <a:t> </a:t>
            </a:r>
            <a:r>
              <a:rPr lang="en-US" altLang="es-CR" sz="2400" dirty="0" err="1"/>
              <a:t>tienen</a:t>
            </a:r>
            <a:r>
              <a:rPr lang="en-US" altLang="es-CR" sz="2400" dirty="0"/>
              <a:t> </a:t>
            </a:r>
            <a:r>
              <a:rPr lang="en-US" altLang="es-CR" sz="2400" dirty="0" err="1"/>
              <a:t>más</a:t>
            </a:r>
            <a:r>
              <a:rPr lang="en-US" altLang="es-CR" sz="2400" dirty="0"/>
              <a:t> chances de </a:t>
            </a:r>
            <a:r>
              <a:rPr lang="en-US" altLang="es-CR" sz="2400" dirty="0" err="1"/>
              <a:t>influir</a:t>
            </a:r>
            <a:r>
              <a:rPr lang="en-US" altLang="es-CR" sz="2400" dirty="0"/>
              <a:t> </a:t>
            </a:r>
            <a:r>
              <a:rPr lang="en-US" altLang="es-CR" sz="2400" dirty="0" err="1"/>
              <a:t>sobre</a:t>
            </a:r>
            <a:r>
              <a:rPr lang="en-US" altLang="es-CR" sz="2400" dirty="0"/>
              <a:t> el </a:t>
            </a:r>
            <a:r>
              <a:rPr lang="en-US" altLang="es-CR" sz="2400" dirty="0" err="1"/>
              <a:t>tipo</a:t>
            </a:r>
            <a:r>
              <a:rPr lang="en-US" altLang="es-CR" sz="2400" dirty="0"/>
              <a:t> de </a:t>
            </a:r>
            <a:r>
              <a:rPr lang="en-US" altLang="es-CR" sz="2400" dirty="0" err="1"/>
              <a:t>proyecto</a:t>
            </a:r>
            <a:r>
              <a:rPr lang="en-US" altLang="es-CR" sz="2400" dirty="0"/>
              <a:t>. </a:t>
            </a:r>
            <a:r>
              <a:rPr lang="en-US" altLang="es-CR" sz="2400" dirty="0" err="1"/>
              <a:t>Una</a:t>
            </a:r>
            <a:r>
              <a:rPr lang="en-US" altLang="es-CR" sz="2400" dirty="0"/>
              <a:t> </a:t>
            </a:r>
            <a:r>
              <a:rPr lang="en-US" altLang="es-CR" sz="2400" dirty="0" err="1"/>
              <a:t>vez</a:t>
            </a:r>
            <a:r>
              <a:rPr lang="en-US" altLang="es-CR" sz="2400" dirty="0"/>
              <a:t> </a:t>
            </a:r>
            <a:r>
              <a:rPr lang="en-US" altLang="es-CR" sz="2400" dirty="0" err="1"/>
              <a:t>que</a:t>
            </a:r>
            <a:r>
              <a:rPr lang="en-US" altLang="es-CR" sz="2400" dirty="0"/>
              <a:t> el </a:t>
            </a:r>
            <a:r>
              <a:rPr lang="en-US" altLang="es-CR" sz="2400" dirty="0" err="1"/>
              <a:t>proyecto</a:t>
            </a:r>
            <a:r>
              <a:rPr lang="en-US" altLang="es-CR" sz="2400" dirty="0"/>
              <a:t> </a:t>
            </a:r>
            <a:r>
              <a:rPr lang="en-US" altLang="es-CR" sz="2400" dirty="0" err="1"/>
              <a:t>avanza</a:t>
            </a:r>
            <a:r>
              <a:rPr lang="en-US" altLang="es-CR" sz="2400" dirty="0"/>
              <a:t> </a:t>
            </a:r>
            <a:r>
              <a:rPr lang="en-US" altLang="es-CR" sz="2400" dirty="0" err="1"/>
              <a:t>será</a:t>
            </a:r>
            <a:r>
              <a:rPr lang="en-US" altLang="es-CR" sz="2400" dirty="0"/>
              <a:t> </a:t>
            </a:r>
            <a:r>
              <a:rPr lang="en-US" altLang="es-CR" sz="2400" dirty="0" err="1"/>
              <a:t>más</a:t>
            </a:r>
            <a:r>
              <a:rPr lang="en-US" altLang="es-CR" sz="2400" dirty="0"/>
              <a:t> </a:t>
            </a:r>
            <a:r>
              <a:rPr lang="en-US" altLang="es-CR" sz="2400" dirty="0" err="1"/>
              <a:t>difícil</a:t>
            </a:r>
            <a:r>
              <a:rPr lang="en-US" altLang="es-CR" sz="2400" dirty="0"/>
              <a:t> </a:t>
            </a:r>
            <a:r>
              <a:rPr lang="en-US" altLang="es-CR" sz="2400" dirty="0" err="1"/>
              <a:t>poder</a:t>
            </a:r>
            <a:r>
              <a:rPr lang="en-US" altLang="es-CR" sz="2400" dirty="0"/>
              <a:t> </a:t>
            </a:r>
            <a:r>
              <a:rPr lang="en-US" altLang="es-CR" sz="2400" dirty="0" err="1"/>
              <a:t>influir</a:t>
            </a:r>
            <a:r>
              <a:rPr lang="en-US" altLang="es-CR" sz="2400" dirty="0"/>
              <a:t> con </a:t>
            </a:r>
            <a:r>
              <a:rPr lang="en-US" altLang="es-CR" sz="2400" dirty="0" err="1"/>
              <a:t>cambios</a:t>
            </a:r>
            <a:r>
              <a:rPr lang="en-US" altLang="es-CR" sz="2400" dirty="0"/>
              <a:t>. </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639353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2" y="76470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su proyecto ya han finalizado de identificar a todos los interesados agregando información sobre sus roles, áreas de conocimiento, necesidades, intereses y expectativas. ¿Cuál debería ser el próximo paso?</a:t>
            </a:r>
          </a:p>
          <a:p>
            <a:pPr marL="457200" indent="-457200" algn="just">
              <a:spcBef>
                <a:spcPct val="0"/>
              </a:spcBef>
              <a:buFont typeface="+mj-lt"/>
              <a:buAutoNum type="alphaUcPeriod"/>
            </a:pPr>
            <a:r>
              <a:rPr lang="en-US" altLang="es-CR" sz="2400" dirty="0" err="1"/>
              <a:t>Clasificar</a:t>
            </a:r>
            <a:r>
              <a:rPr lang="en-US" altLang="es-CR" sz="2400" dirty="0"/>
              <a:t> a los </a:t>
            </a:r>
            <a:r>
              <a:rPr lang="en-US" altLang="es-CR" sz="2400" dirty="0" err="1"/>
              <a:t>interesados</a:t>
            </a:r>
            <a:r>
              <a:rPr lang="en-US" altLang="es-CR" sz="2400" dirty="0"/>
              <a:t> </a:t>
            </a:r>
            <a:r>
              <a:rPr lang="en-US" altLang="es-CR" sz="2400" dirty="0" err="1"/>
              <a:t>según</a:t>
            </a:r>
            <a:r>
              <a:rPr lang="en-US" altLang="es-CR" sz="2400" dirty="0"/>
              <a:t> </a:t>
            </a:r>
            <a:r>
              <a:rPr lang="en-US" altLang="es-CR" sz="2400" dirty="0" err="1"/>
              <a:t>su</a:t>
            </a:r>
            <a:r>
              <a:rPr lang="en-US" altLang="es-CR" sz="2400" dirty="0"/>
              <a:t> </a:t>
            </a:r>
            <a:r>
              <a:rPr lang="en-US" altLang="es-CR" sz="2400" dirty="0" err="1"/>
              <a:t>influencia</a:t>
            </a:r>
            <a:r>
              <a:rPr lang="en-US" altLang="es-CR" sz="2400" dirty="0"/>
              <a:t>, </a:t>
            </a:r>
            <a:r>
              <a:rPr lang="en-US" altLang="es-CR" sz="2400" dirty="0" err="1"/>
              <a:t>intereses</a:t>
            </a:r>
            <a:r>
              <a:rPr lang="en-US" altLang="es-CR" sz="2400" dirty="0"/>
              <a:t> y </a:t>
            </a:r>
            <a:r>
              <a:rPr lang="en-US" altLang="es-CR" sz="2400" dirty="0" err="1"/>
              <a:t>participación</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Evaluar</a:t>
            </a:r>
            <a:r>
              <a:rPr lang="en-US" altLang="es-CR" sz="2400" dirty="0"/>
              <a:t> </a:t>
            </a:r>
            <a:r>
              <a:rPr lang="en-US" altLang="es-CR" sz="2400" dirty="0" err="1"/>
              <a:t>cómo</a:t>
            </a:r>
            <a:r>
              <a:rPr lang="en-US" altLang="es-CR" sz="2400" dirty="0"/>
              <a:t> </a:t>
            </a:r>
            <a:r>
              <a:rPr lang="en-US" altLang="es-CR" sz="2400" dirty="0" err="1"/>
              <a:t>podrían</a:t>
            </a:r>
            <a:r>
              <a:rPr lang="en-US" altLang="es-CR" sz="2400" dirty="0"/>
              <a:t> </a:t>
            </a:r>
            <a:r>
              <a:rPr lang="en-US" altLang="es-CR" sz="2400" dirty="0" err="1"/>
              <a:t>influir</a:t>
            </a:r>
            <a:r>
              <a:rPr lang="en-US" altLang="es-CR" sz="2400" dirty="0"/>
              <a:t> los </a:t>
            </a:r>
            <a:r>
              <a:rPr lang="en-US" altLang="es-CR" sz="2400" dirty="0" err="1"/>
              <a:t>interesados</a:t>
            </a:r>
            <a:r>
              <a:rPr lang="en-US" altLang="es-CR" sz="2400" dirty="0"/>
              <a:t> en el </a:t>
            </a:r>
            <a:r>
              <a:rPr lang="en-US" altLang="es-CR" sz="2400" dirty="0" err="1"/>
              <a:t>proyecto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Controlar</a:t>
            </a:r>
            <a:r>
              <a:rPr lang="en-US" altLang="es-CR" sz="2400" dirty="0"/>
              <a:t> la </a:t>
            </a:r>
            <a:r>
              <a:rPr lang="en-US" altLang="es-CR" sz="2400" dirty="0" err="1"/>
              <a:t>participación</a:t>
            </a:r>
            <a:r>
              <a:rPr lang="en-US" altLang="es-CR" sz="2400" dirty="0"/>
              <a:t> de los </a:t>
            </a:r>
            <a:r>
              <a:rPr lang="en-US" altLang="es-CR" sz="2400" dirty="0" err="1"/>
              <a:t>interesados</a:t>
            </a:r>
            <a:r>
              <a:rPr lang="en-US" altLang="es-CR" sz="2400" dirty="0"/>
              <a:t> en el </a:t>
            </a:r>
            <a:r>
              <a:rPr lang="en-US" altLang="es-CR" sz="2400" dirty="0" err="1"/>
              <a:t>proyecto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Definir</a:t>
            </a:r>
            <a:r>
              <a:rPr lang="en-US" altLang="es-CR" sz="2400" dirty="0"/>
              <a:t> la </a:t>
            </a:r>
            <a:r>
              <a:rPr lang="en-US" altLang="es-CR" sz="2400" dirty="0" err="1"/>
              <a:t>mejor</a:t>
            </a:r>
            <a:r>
              <a:rPr lang="en-US" altLang="es-CR" sz="2400" dirty="0"/>
              <a:t> </a:t>
            </a:r>
            <a:r>
              <a:rPr lang="en-US" altLang="es-CR" sz="2400" dirty="0" err="1"/>
              <a:t>estrategia</a:t>
            </a:r>
            <a:r>
              <a:rPr lang="en-US" altLang="es-CR" sz="2400" dirty="0"/>
              <a:t> de </a:t>
            </a:r>
            <a:r>
              <a:rPr lang="en-US" altLang="es-CR" sz="2400" dirty="0" err="1"/>
              <a:t>comunicaciones</a:t>
            </a:r>
            <a:r>
              <a:rPr lang="en-US" altLang="es-CR" sz="2400" dirty="0"/>
              <a:t> con </a:t>
            </a:r>
            <a:r>
              <a:rPr lang="en-US" altLang="es-CR" sz="2400" dirty="0" err="1"/>
              <a:t>cada</a:t>
            </a:r>
            <a:r>
              <a:rPr lang="en-US" altLang="es-CR" sz="2400" dirty="0"/>
              <a:t> </a:t>
            </a:r>
            <a:r>
              <a:rPr lang="en-US" altLang="es-CR" sz="2400" dirty="0" err="1"/>
              <a:t>grupo</a:t>
            </a:r>
            <a:r>
              <a:rPr lang="en-US" altLang="es-CR" sz="2400" dirty="0"/>
              <a:t> de </a:t>
            </a:r>
            <a:r>
              <a:rPr lang="en-US" altLang="es-CR" sz="2400" dirty="0" err="1"/>
              <a:t>interesados</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1º Identificarlos, 2º Clasificarlos, 3º Evaluar influencia, 4º Estrategia, 5º Control.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870721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Hay un grupo de interesados que están bloqueando los avances de un proyecto de desarrollo de software. </a:t>
            </a:r>
            <a:r>
              <a:rPr lang="en-US" altLang="es-CR" sz="2400" dirty="0"/>
              <a:t>Se ha </a:t>
            </a:r>
            <a:r>
              <a:rPr lang="en-US" altLang="es-CR" sz="2400" dirty="0" err="1"/>
              <a:t>detectado</a:t>
            </a:r>
            <a:r>
              <a:rPr lang="en-US" altLang="es-CR" sz="2400" dirty="0"/>
              <a:t> </a:t>
            </a:r>
            <a:r>
              <a:rPr lang="en-US" altLang="es-CR" sz="2400" dirty="0" err="1"/>
              <a:t>que</a:t>
            </a:r>
            <a:r>
              <a:rPr lang="en-US" altLang="es-CR" sz="2400" dirty="0"/>
              <a:t> </a:t>
            </a:r>
            <a:r>
              <a:rPr lang="en-US" altLang="es-CR" sz="2400" dirty="0" err="1"/>
              <a:t>estos</a:t>
            </a:r>
            <a:r>
              <a:rPr lang="en-US" altLang="es-CR" sz="2400" dirty="0"/>
              <a:t> </a:t>
            </a:r>
            <a:r>
              <a:rPr lang="en-US" altLang="es-CR" sz="2400" dirty="0" err="1"/>
              <a:t>interesados</a:t>
            </a:r>
            <a:r>
              <a:rPr lang="en-US" altLang="es-CR" sz="2400" dirty="0"/>
              <a:t> se </a:t>
            </a:r>
            <a:r>
              <a:rPr lang="en-US" altLang="es-CR" sz="2400" dirty="0" err="1"/>
              <a:t>resisten</a:t>
            </a:r>
            <a:r>
              <a:rPr lang="en-US" altLang="es-CR" sz="2400" dirty="0"/>
              <a:t> a </a:t>
            </a:r>
            <a:r>
              <a:rPr lang="en-US" altLang="es-CR" sz="2400" dirty="0" err="1"/>
              <a:t>colaborar</a:t>
            </a:r>
            <a:r>
              <a:rPr lang="en-US" altLang="es-CR" sz="2400" dirty="0"/>
              <a:t> y lo </a:t>
            </a:r>
            <a:r>
              <a:rPr lang="en-US" altLang="es-CR" sz="2400" dirty="0" err="1"/>
              <a:t>deseable</a:t>
            </a:r>
            <a:r>
              <a:rPr lang="en-US" altLang="es-CR" sz="2400" dirty="0"/>
              <a:t> </a:t>
            </a:r>
            <a:r>
              <a:rPr lang="en-US" altLang="es-CR" sz="2400" dirty="0" err="1"/>
              <a:t>es</a:t>
            </a:r>
            <a:r>
              <a:rPr lang="en-US" altLang="es-CR" sz="2400" dirty="0"/>
              <a:t> </a:t>
            </a:r>
            <a:r>
              <a:rPr lang="en-US" altLang="es-CR" sz="2400" dirty="0" err="1"/>
              <a:t>que</a:t>
            </a:r>
            <a:r>
              <a:rPr lang="en-US" altLang="es-CR" sz="2400" dirty="0"/>
              <a:t> se </a:t>
            </a:r>
            <a:r>
              <a:rPr lang="en-US" altLang="es-CR" sz="2400" dirty="0" err="1"/>
              <a:t>integren</a:t>
            </a:r>
            <a:r>
              <a:rPr lang="en-US" altLang="es-CR" sz="2400" dirty="0"/>
              <a:t> al </a:t>
            </a:r>
            <a:r>
              <a:rPr lang="en-US" altLang="es-CR" sz="2400" dirty="0" err="1"/>
              <a:t>proyecto</a:t>
            </a:r>
            <a:r>
              <a:rPr lang="en-US" altLang="es-CR" sz="2400" dirty="0"/>
              <a:t>. </a:t>
            </a:r>
            <a:r>
              <a:rPr lang="en-US" altLang="es-CR" sz="2400" dirty="0" err="1"/>
              <a:t>Por</a:t>
            </a:r>
            <a:r>
              <a:rPr lang="en-US" altLang="es-CR" sz="2400" dirty="0"/>
              <a:t> </a:t>
            </a:r>
            <a:r>
              <a:rPr lang="en-US" altLang="es-CR" sz="2400" dirty="0" err="1"/>
              <a:t>su</a:t>
            </a:r>
            <a:r>
              <a:rPr lang="en-US" altLang="es-CR" sz="2400" dirty="0"/>
              <a:t> parte, </a:t>
            </a:r>
            <a:r>
              <a:rPr lang="en-US" altLang="es-CR" sz="2400" dirty="0" err="1"/>
              <a:t>si</a:t>
            </a:r>
            <a:r>
              <a:rPr lang="en-US" altLang="es-CR" sz="2400" dirty="0"/>
              <a:t> </a:t>
            </a:r>
            <a:r>
              <a:rPr lang="en-US" altLang="es-CR" sz="2400" dirty="0" err="1"/>
              <a:t>bien</a:t>
            </a:r>
            <a:r>
              <a:rPr lang="en-US" altLang="es-CR" sz="2400" dirty="0"/>
              <a:t> </a:t>
            </a:r>
            <a:r>
              <a:rPr lang="en-US" altLang="es-CR" sz="2400" dirty="0" err="1"/>
              <a:t>tienen</a:t>
            </a:r>
            <a:r>
              <a:rPr lang="en-US" altLang="es-CR" sz="2400" dirty="0"/>
              <a:t> </a:t>
            </a:r>
            <a:r>
              <a:rPr lang="en-US" altLang="es-CR" sz="2400" dirty="0" err="1"/>
              <a:t>bajo</a:t>
            </a:r>
            <a:r>
              <a:rPr lang="en-US" altLang="es-CR" sz="2400" dirty="0"/>
              <a:t> </a:t>
            </a:r>
            <a:r>
              <a:rPr lang="en-US" altLang="es-CR" sz="2400" dirty="0" err="1"/>
              <a:t>poder</a:t>
            </a:r>
            <a:r>
              <a:rPr lang="en-US" altLang="es-CR" sz="2400" dirty="0"/>
              <a:t> </a:t>
            </a:r>
            <a:r>
              <a:rPr lang="en-US" altLang="es-CR" sz="2400" dirty="0" err="1"/>
              <a:t>para</a:t>
            </a:r>
            <a:r>
              <a:rPr lang="en-US" altLang="es-CR" sz="2400" dirty="0"/>
              <a:t> </a:t>
            </a:r>
            <a:r>
              <a:rPr lang="en-US" altLang="es-CR" sz="2400" dirty="0" err="1"/>
              <a:t>influir</a:t>
            </a:r>
            <a:r>
              <a:rPr lang="en-US" altLang="es-CR" sz="2400" dirty="0"/>
              <a:t> en el </a:t>
            </a:r>
            <a:r>
              <a:rPr lang="en-US" altLang="es-CR" sz="2400" dirty="0" err="1"/>
              <a:t>proyecto</a:t>
            </a:r>
            <a:r>
              <a:rPr lang="en-US" altLang="es-CR" sz="2400" dirty="0"/>
              <a:t>, </a:t>
            </a:r>
            <a:r>
              <a:rPr lang="en-US" altLang="es-CR" sz="2400" dirty="0" err="1"/>
              <a:t>están</a:t>
            </a:r>
            <a:r>
              <a:rPr lang="en-US" altLang="es-CR" sz="2400" dirty="0"/>
              <a:t> </a:t>
            </a:r>
            <a:r>
              <a:rPr lang="en-US" altLang="es-CR" sz="2400" dirty="0" err="1"/>
              <a:t>muy</a:t>
            </a:r>
            <a:r>
              <a:rPr lang="en-US" altLang="es-CR" sz="2400" dirty="0"/>
              <a:t> </a:t>
            </a:r>
            <a:r>
              <a:rPr lang="en-US" altLang="es-CR" sz="2400" dirty="0" err="1"/>
              <a:t>interesados</a:t>
            </a:r>
            <a:r>
              <a:rPr lang="en-US" altLang="es-CR" sz="2400" dirty="0"/>
              <a:t> en el </a:t>
            </a:r>
            <a:r>
              <a:rPr lang="en-US" altLang="es-CR" sz="2400" dirty="0" err="1"/>
              <a:t>mismo</a:t>
            </a:r>
            <a:r>
              <a:rPr lang="en-US" altLang="es-CR" sz="2400" dirty="0"/>
              <a:t>. ¿</a:t>
            </a:r>
            <a:r>
              <a:rPr lang="en-US" altLang="es-CR" sz="2400" dirty="0" err="1"/>
              <a:t>Qué</a:t>
            </a:r>
            <a:r>
              <a:rPr lang="en-US" altLang="es-CR" sz="2400" dirty="0"/>
              <a:t> </a:t>
            </a:r>
            <a:r>
              <a:rPr lang="en-US" altLang="es-CR" sz="2400" dirty="0" err="1"/>
              <a:t>sería</a:t>
            </a:r>
            <a:r>
              <a:rPr lang="en-US" altLang="es-CR" sz="2400" dirty="0"/>
              <a:t> lo </a:t>
            </a:r>
            <a:r>
              <a:rPr lang="en-US" altLang="es-CR" sz="2400" dirty="0" err="1"/>
              <a:t>más</a:t>
            </a:r>
            <a:r>
              <a:rPr lang="en-US" altLang="es-CR" sz="2400" dirty="0"/>
              <a:t> </a:t>
            </a:r>
            <a:r>
              <a:rPr lang="en-US" altLang="es-CR" sz="2400" dirty="0" err="1"/>
              <a:t>recomendable</a:t>
            </a:r>
            <a:r>
              <a:rPr lang="en-US" altLang="es-CR" sz="2400" dirty="0"/>
              <a:t> </a:t>
            </a:r>
            <a:r>
              <a:rPr lang="en-US" altLang="es-CR" sz="2400" dirty="0" err="1"/>
              <a:t>para</a:t>
            </a:r>
            <a:r>
              <a:rPr lang="en-US" altLang="es-CR" sz="2400" dirty="0"/>
              <a:t> </a:t>
            </a:r>
            <a:r>
              <a:rPr lang="en-US" altLang="es-CR" sz="2400" dirty="0" err="1"/>
              <a:t>tratar</a:t>
            </a:r>
            <a:r>
              <a:rPr lang="en-US" altLang="es-CR" sz="2400" dirty="0"/>
              <a:t> a </a:t>
            </a:r>
            <a:r>
              <a:rPr lang="en-US" altLang="es-CR" sz="2400" dirty="0" err="1"/>
              <a:t>este</a:t>
            </a:r>
            <a:r>
              <a:rPr lang="en-US" altLang="es-CR" sz="2400" dirty="0"/>
              <a:t> </a:t>
            </a:r>
            <a:r>
              <a:rPr lang="en-US" altLang="es-CR" sz="2400" dirty="0" err="1"/>
              <a:t>grupo</a:t>
            </a:r>
            <a:r>
              <a:rPr lang="en-US" altLang="es-CR" sz="2400" dirty="0"/>
              <a:t> de </a:t>
            </a:r>
            <a:r>
              <a:rPr lang="en-US" altLang="es-CR" sz="2400" dirty="0" err="1"/>
              <a:t>interesados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Gestionarlos</a:t>
            </a:r>
            <a:r>
              <a:rPr lang="en-US" altLang="es-CR" sz="2400" dirty="0"/>
              <a:t> de </a:t>
            </a:r>
            <a:r>
              <a:rPr lang="en-US" altLang="es-CR" sz="2400" dirty="0" err="1"/>
              <a:t>cerca</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Mantenerlos</a:t>
            </a:r>
            <a:r>
              <a:rPr lang="en-US" altLang="es-CR" sz="2400" dirty="0"/>
              <a:t> </a:t>
            </a:r>
            <a:r>
              <a:rPr lang="en-US" altLang="es-CR" sz="2400" dirty="0" err="1"/>
              <a:t>satisfechos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Mantenerlos</a:t>
            </a:r>
            <a:r>
              <a:rPr lang="en-US" altLang="es-CR" sz="2400" dirty="0"/>
              <a:t> </a:t>
            </a:r>
            <a:r>
              <a:rPr lang="en-US" altLang="es-CR" sz="2400" dirty="0" err="1"/>
              <a:t>informados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Monitorearlos</a:t>
            </a:r>
            <a:r>
              <a:rPr lang="en-US" altLang="es-CR" sz="2400" dirty="0"/>
              <a:t> </a:t>
            </a:r>
            <a:r>
              <a:rPr lang="en-US" altLang="es-CR" sz="2400" dirty="0" err="1"/>
              <a:t>por</a:t>
            </a:r>
            <a:r>
              <a:rPr lang="en-US" altLang="es-CR" sz="2400" dirty="0"/>
              <a:t> </a:t>
            </a:r>
            <a:r>
              <a:rPr lang="en-US" altLang="es-CR" sz="2400" dirty="0" err="1"/>
              <a:t>si</a:t>
            </a:r>
            <a:r>
              <a:rPr lang="en-US" altLang="es-CR" sz="2400" dirty="0"/>
              <a:t> cambia </a:t>
            </a:r>
            <a:r>
              <a:rPr lang="en-US" altLang="es-CR" sz="2400" dirty="0" err="1"/>
              <a:t>su</a:t>
            </a:r>
            <a:r>
              <a:rPr lang="en-US" altLang="es-CR" sz="2400" dirty="0"/>
              <a:t> </a:t>
            </a:r>
            <a:r>
              <a:rPr lang="en-US" altLang="es-CR" sz="2400" dirty="0" err="1"/>
              <a:t>nivel</a:t>
            </a:r>
            <a:r>
              <a:rPr lang="en-US" altLang="es-CR" sz="2400" dirty="0"/>
              <a:t> de </a:t>
            </a:r>
            <a:r>
              <a:rPr lang="en-US" altLang="es-CR" sz="2400" dirty="0" err="1"/>
              <a:t>influencia</a:t>
            </a:r>
            <a:r>
              <a:rPr lang="en-US" altLang="es-CR" sz="2400" dirty="0"/>
              <a:t> o </a:t>
            </a:r>
            <a:r>
              <a:rPr lang="en-US" altLang="es-CR" sz="2400" dirty="0" err="1"/>
              <a:t>interés</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err="1"/>
              <a:t>Poder-Interés</a:t>
            </a:r>
            <a:r>
              <a:rPr lang="en-US" altLang="es-CR" sz="2400" dirty="0"/>
              <a:t>. Alto-alto: </a:t>
            </a:r>
            <a:r>
              <a:rPr lang="en-US" altLang="es-CR" sz="2400" dirty="0" err="1"/>
              <a:t>gestionar</a:t>
            </a:r>
            <a:r>
              <a:rPr lang="en-US" altLang="es-CR" sz="2400" dirty="0"/>
              <a:t> de </a:t>
            </a:r>
            <a:r>
              <a:rPr lang="en-US" altLang="es-CR" sz="2400" dirty="0" err="1"/>
              <a:t>cerca</a:t>
            </a:r>
            <a:r>
              <a:rPr lang="en-US" altLang="es-CR" sz="2400" dirty="0"/>
              <a:t>. Alto-</a:t>
            </a:r>
            <a:r>
              <a:rPr lang="en-US" altLang="es-CR" sz="2400" dirty="0" err="1"/>
              <a:t>bajo</a:t>
            </a:r>
            <a:r>
              <a:rPr lang="en-US" altLang="es-CR" sz="2400" dirty="0"/>
              <a:t>: </a:t>
            </a:r>
            <a:r>
              <a:rPr lang="en-US" altLang="es-CR" sz="2400" dirty="0" err="1"/>
              <a:t>mantener</a:t>
            </a:r>
            <a:r>
              <a:rPr lang="en-US" altLang="es-CR" sz="2400" dirty="0"/>
              <a:t> </a:t>
            </a:r>
            <a:r>
              <a:rPr lang="en-US" altLang="es-CR" sz="2400" dirty="0" err="1"/>
              <a:t>satisfechos</a:t>
            </a:r>
            <a:r>
              <a:rPr lang="en-US" altLang="es-CR" sz="2400" dirty="0"/>
              <a:t>. </a:t>
            </a:r>
            <a:r>
              <a:rPr lang="en-US" altLang="es-CR" sz="2400" dirty="0" err="1"/>
              <a:t>Bajo</a:t>
            </a:r>
            <a:r>
              <a:rPr lang="en-US" altLang="es-CR" sz="2400" dirty="0"/>
              <a:t>-alto: </a:t>
            </a:r>
            <a:r>
              <a:rPr lang="en-US" altLang="es-CR" sz="2400" dirty="0" err="1"/>
              <a:t>informar</a:t>
            </a:r>
            <a:r>
              <a:rPr lang="en-US" altLang="es-CR" sz="2400" dirty="0"/>
              <a:t>. </a:t>
            </a:r>
            <a:r>
              <a:rPr lang="en-US" altLang="es-CR" sz="2400" dirty="0" err="1"/>
              <a:t>Bajo-bajo</a:t>
            </a:r>
            <a:r>
              <a:rPr lang="en-US" altLang="es-CR" sz="2400" dirty="0"/>
              <a:t>: </a:t>
            </a:r>
            <a:r>
              <a:rPr lang="en-US" altLang="es-CR" sz="2400" dirty="0" err="1"/>
              <a:t>monitorear</a:t>
            </a:r>
            <a:r>
              <a:rPr lang="en-US" altLang="es-CR" sz="2400" dirty="0"/>
              <a:t>. </a:t>
            </a:r>
            <a:endParaRPr lang="es-CR" altLang="es-CR" sz="2400" dirty="0"/>
          </a:p>
        </p:txBody>
      </p:sp>
    </p:spTree>
    <p:extLst>
      <p:ext uri="{BB962C8B-B14F-4D97-AF65-F5344CB8AC3E}">
        <p14:creationId xmlns:p14="http://schemas.microsoft.com/office/powerpoint/2010/main" val="2388558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Durante la planificación de su proyecto han incluido la estrategia que se aplicará a cada grupo de interesados para involucrarlos en el proyecto. ¿Qué es lo que han realizado? </a:t>
            </a:r>
          </a:p>
          <a:p>
            <a:pPr marL="457200" indent="-457200" algn="just">
              <a:spcBef>
                <a:spcPct val="0"/>
              </a:spcBef>
              <a:buFont typeface="+mj-lt"/>
              <a:buAutoNum type="alphaUcPeriod"/>
            </a:pPr>
            <a:r>
              <a:rPr lang="es-CR" altLang="es-CR" sz="2400" dirty="0"/>
              <a:t>Registro de interesados.</a:t>
            </a:r>
          </a:p>
          <a:p>
            <a:pPr marL="457200" indent="-457200" algn="just">
              <a:spcBef>
                <a:spcPct val="0"/>
              </a:spcBef>
              <a:buFont typeface="+mj-lt"/>
              <a:buAutoNum type="alphaUcPeriod"/>
            </a:pPr>
            <a:r>
              <a:rPr lang="es-CR" altLang="es-CR" sz="2400" dirty="0"/>
              <a:t>Registro de incidentes.</a:t>
            </a:r>
          </a:p>
          <a:p>
            <a:pPr marL="457200" indent="-457200" algn="just">
              <a:spcBef>
                <a:spcPct val="0"/>
              </a:spcBef>
              <a:buFont typeface="+mj-lt"/>
              <a:buAutoNum type="alphaUcPeriod"/>
            </a:pPr>
            <a:r>
              <a:rPr lang="en-US" altLang="es-CR" sz="2400" dirty="0" err="1"/>
              <a:t>Controlar</a:t>
            </a:r>
            <a:r>
              <a:rPr lang="en-US" altLang="es-CR" sz="2400" dirty="0"/>
              <a:t> la </a:t>
            </a:r>
            <a:r>
              <a:rPr lang="en-US" altLang="es-CR" sz="2400" dirty="0" err="1"/>
              <a:t>participación</a:t>
            </a:r>
            <a:r>
              <a:rPr lang="en-US" altLang="es-CR" sz="2400" dirty="0"/>
              <a:t> de los </a:t>
            </a:r>
            <a:r>
              <a:rPr lang="en-US" altLang="es-CR" sz="2400" dirty="0" err="1"/>
              <a:t>interesados</a:t>
            </a:r>
            <a:r>
              <a:rPr lang="en-US" altLang="es-CR" sz="2400" dirty="0"/>
              <a:t>.</a:t>
            </a:r>
            <a:endParaRPr lang="es-CR" altLang="es-CR" sz="2400" dirty="0"/>
          </a:p>
          <a:p>
            <a:pPr marL="457200" indent="-457200" algn="just">
              <a:spcBef>
                <a:spcPct val="0"/>
              </a:spcBef>
              <a:buFont typeface="+mj-lt"/>
              <a:buAutoNum type="alphaUcPeriod"/>
            </a:pPr>
            <a:r>
              <a:rPr lang="en-US" altLang="es-CR" sz="2400" dirty="0"/>
              <a:t>Plan de </a:t>
            </a:r>
            <a:r>
              <a:rPr lang="en-US" altLang="es-CR" sz="2400" dirty="0" err="1"/>
              <a:t>gestión</a:t>
            </a:r>
            <a:r>
              <a:rPr lang="en-US" altLang="es-CR" sz="2400" dirty="0"/>
              <a:t> de los </a:t>
            </a:r>
            <a:r>
              <a:rPr lang="en-US" altLang="es-CR" sz="2400" dirty="0" err="1"/>
              <a:t>interesados</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El plan de </a:t>
            </a:r>
            <a:r>
              <a:rPr lang="en-US" altLang="es-CR" sz="2400" dirty="0" err="1"/>
              <a:t>gestión</a:t>
            </a:r>
            <a:r>
              <a:rPr lang="en-US" altLang="es-CR" sz="2400" dirty="0"/>
              <a:t> de los </a:t>
            </a:r>
            <a:r>
              <a:rPr lang="en-US" altLang="es-CR" sz="2400" dirty="0" err="1"/>
              <a:t>interesados</a:t>
            </a:r>
            <a:r>
              <a:rPr lang="en-US" altLang="es-CR" sz="2400" dirty="0"/>
              <a:t> </a:t>
            </a:r>
            <a:r>
              <a:rPr lang="en-US" altLang="es-CR" sz="2400" dirty="0" err="1"/>
              <a:t>incluye</a:t>
            </a:r>
            <a:r>
              <a:rPr lang="en-US" altLang="es-CR" sz="2400" dirty="0"/>
              <a:t> </a:t>
            </a:r>
            <a:r>
              <a:rPr lang="en-US" altLang="es-CR" sz="2400" dirty="0" err="1"/>
              <a:t>estrategias</a:t>
            </a:r>
            <a:r>
              <a:rPr lang="en-US" altLang="es-CR" sz="2400" dirty="0"/>
              <a:t> </a:t>
            </a:r>
            <a:r>
              <a:rPr lang="en-US" altLang="es-CR" sz="2400" dirty="0" err="1"/>
              <a:t>para</a:t>
            </a:r>
            <a:r>
              <a:rPr lang="en-US" altLang="es-CR" sz="2400" dirty="0"/>
              <a:t> la </a:t>
            </a:r>
            <a:r>
              <a:rPr lang="en-US" altLang="es-CR" sz="2400" dirty="0" err="1"/>
              <a:t>participación</a:t>
            </a:r>
            <a:r>
              <a:rPr lang="en-US" altLang="es-CR" sz="2400" dirty="0"/>
              <a:t> de los </a:t>
            </a:r>
            <a:r>
              <a:rPr lang="en-US" altLang="es-CR" sz="2400" dirty="0" err="1"/>
              <a:t>interesados</a:t>
            </a:r>
            <a:r>
              <a:rPr lang="en-US" altLang="es-CR" sz="2400" dirty="0"/>
              <a:t> y </a:t>
            </a:r>
            <a:r>
              <a:rPr lang="en-US" altLang="es-CR" sz="2400" dirty="0" err="1"/>
              <a:t>es</a:t>
            </a:r>
            <a:r>
              <a:rPr lang="en-US" altLang="es-CR" sz="2400" dirty="0"/>
              <a:t> </a:t>
            </a:r>
            <a:r>
              <a:rPr lang="en-US" altLang="es-CR" sz="2400" dirty="0" err="1"/>
              <a:t>una</a:t>
            </a:r>
            <a:r>
              <a:rPr lang="en-US" altLang="es-CR" sz="2400" dirty="0"/>
              <a:t> </a:t>
            </a:r>
            <a:r>
              <a:rPr lang="en-US" altLang="es-CR" sz="2400" dirty="0" err="1"/>
              <a:t>salida</a:t>
            </a:r>
            <a:r>
              <a:rPr lang="en-US" altLang="es-CR" sz="2400" dirty="0"/>
              <a:t> de la </a:t>
            </a:r>
            <a:r>
              <a:rPr lang="en-US" altLang="es-CR" sz="2400" dirty="0" err="1"/>
              <a:t>planificación</a:t>
            </a:r>
            <a:r>
              <a:rPr lang="en-US" altLang="es-CR" sz="2400" dirty="0"/>
              <a:t>. El </a:t>
            </a:r>
            <a:r>
              <a:rPr lang="en-US" altLang="es-CR" sz="2400" dirty="0" err="1"/>
              <a:t>registro</a:t>
            </a:r>
            <a:r>
              <a:rPr lang="en-US" altLang="es-CR" sz="2400" dirty="0"/>
              <a:t> de </a:t>
            </a:r>
            <a:r>
              <a:rPr lang="en-US" altLang="es-CR" sz="2400" dirty="0" err="1"/>
              <a:t>interesados</a:t>
            </a:r>
            <a:r>
              <a:rPr lang="en-US" altLang="es-CR" sz="2400" dirty="0"/>
              <a:t> </a:t>
            </a:r>
            <a:r>
              <a:rPr lang="en-US" altLang="es-CR" sz="2400" dirty="0" err="1"/>
              <a:t>es</a:t>
            </a:r>
            <a:r>
              <a:rPr lang="en-US" altLang="es-CR" sz="2400" dirty="0"/>
              <a:t> </a:t>
            </a:r>
            <a:r>
              <a:rPr lang="en-US" altLang="es-CR" sz="2400" dirty="0" err="1"/>
              <a:t>una</a:t>
            </a:r>
            <a:r>
              <a:rPr lang="en-US" altLang="es-CR" sz="2400" dirty="0"/>
              <a:t> </a:t>
            </a:r>
            <a:r>
              <a:rPr lang="en-US" altLang="es-CR" sz="2400" dirty="0" err="1"/>
              <a:t>salida</a:t>
            </a:r>
            <a:r>
              <a:rPr lang="en-US" altLang="es-CR" sz="2400" dirty="0"/>
              <a:t> de la </a:t>
            </a:r>
            <a:r>
              <a:rPr lang="en-US" altLang="es-CR" sz="2400" dirty="0" err="1"/>
              <a:t>identificación</a:t>
            </a:r>
            <a:r>
              <a:rPr lang="en-US" altLang="es-CR" sz="2400" dirty="0"/>
              <a:t>. El </a:t>
            </a:r>
            <a:r>
              <a:rPr lang="en-US" altLang="es-CR" sz="2400" dirty="0" err="1"/>
              <a:t>registro</a:t>
            </a:r>
            <a:r>
              <a:rPr lang="en-US" altLang="es-CR" sz="2400" dirty="0"/>
              <a:t> de </a:t>
            </a:r>
            <a:r>
              <a:rPr lang="en-US" altLang="es-CR" sz="2400" dirty="0" err="1"/>
              <a:t>incidentes</a:t>
            </a:r>
            <a:r>
              <a:rPr lang="en-US" altLang="es-CR" sz="2400" dirty="0"/>
              <a:t> </a:t>
            </a:r>
            <a:r>
              <a:rPr lang="en-US" altLang="es-CR" sz="2400" dirty="0" err="1"/>
              <a:t>es</a:t>
            </a:r>
            <a:r>
              <a:rPr lang="en-US" altLang="es-CR" sz="2400" dirty="0"/>
              <a:t> </a:t>
            </a:r>
            <a:r>
              <a:rPr lang="en-US" altLang="es-CR" sz="2400" dirty="0" err="1"/>
              <a:t>una</a:t>
            </a:r>
            <a:r>
              <a:rPr lang="en-US" altLang="es-CR" sz="2400" dirty="0"/>
              <a:t> </a:t>
            </a:r>
            <a:r>
              <a:rPr lang="en-US" altLang="es-CR" sz="2400" dirty="0" err="1"/>
              <a:t>salida</a:t>
            </a:r>
            <a:r>
              <a:rPr lang="en-US" altLang="es-CR" sz="2400" dirty="0"/>
              <a:t> de la </a:t>
            </a:r>
            <a:r>
              <a:rPr lang="en-US" altLang="es-CR" sz="2400" dirty="0" err="1"/>
              <a:t>ejecución</a:t>
            </a:r>
            <a:r>
              <a:rPr lang="en-US" altLang="es-CR" sz="2400" dirty="0"/>
              <a:t>. </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508002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3"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Usted es el director de un proyecto de consultoría para la construcción de una carretera y forma parte del comité de selección de proveedores. </a:t>
            </a:r>
            <a:r>
              <a:rPr lang="en-US" altLang="es-CR" sz="2000" dirty="0"/>
              <a:t>Uno de </a:t>
            </a:r>
            <a:r>
              <a:rPr lang="en-US" altLang="es-CR" sz="2000" dirty="0" err="1"/>
              <a:t>sus</a:t>
            </a:r>
            <a:r>
              <a:rPr lang="en-US" altLang="es-CR" sz="2000" dirty="0"/>
              <a:t> </a:t>
            </a:r>
            <a:r>
              <a:rPr lang="en-US" altLang="es-CR" sz="2000" dirty="0" err="1"/>
              <a:t>mejores</a:t>
            </a:r>
            <a:r>
              <a:rPr lang="en-US" altLang="es-CR" sz="2000" dirty="0"/>
              <a:t> amigos </a:t>
            </a:r>
            <a:r>
              <a:rPr lang="en-US" altLang="es-CR" sz="2000" dirty="0" err="1"/>
              <a:t>es</a:t>
            </a:r>
            <a:r>
              <a:rPr lang="en-US" altLang="es-CR" sz="2000" dirty="0"/>
              <a:t> el director de </a:t>
            </a:r>
            <a:r>
              <a:rPr lang="en-US" altLang="es-CR" sz="2000" dirty="0" err="1"/>
              <a:t>una</a:t>
            </a:r>
            <a:r>
              <a:rPr lang="en-US" altLang="es-CR" sz="2000" dirty="0"/>
              <a:t> de </a:t>
            </a:r>
            <a:r>
              <a:rPr lang="en-US" altLang="es-CR" sz="2000" dirty="0" err="1"/>
              <a:t>las</a:t>
            </a:r>
            <a:r>
              <a:rPr lang="en-US" altLang="es-CR" sz="2000" dirty="0"/>
              <a:t> </a:t>
            </a:r>
            <a:r>
              <a:rPr lang="en-US" altLang="es-CR" sz="2000" dirty="0" err="1"/>
              <a:t>principales</a:t>
            </a:r>
            <a:r>
              <a:rPr lang="en-US" altLang="es-CR" sz="2000" dirty="0"/>
              <a:t> </a:t>
            </a:r>
            <a:r>
              <a:rPr lang="en-US" altLang="es-CR" sz="2000" dirty="0" err="1"/>
              <a:t>empresas</a:t>
            </a:r>
            <a:r>
              <a:rPr lang="en-US" altLang="es-CR" sz="2000" dirty="0"/>
              <a:t> </a:t>
            </a:r>
            <a:r>
              <a:rPr lang="en-US" altLang="es-CR" sz="2000" dirty="0" err="1"/>
              <a:t>que</a:t>
            </a:r>
            <a:r>
              <a:rPr lang="en-US" altLang="es-CR" sz="2000" dirty="0"/>
              <a:t> se </a:t>
            </a:r>
            <a:r>
              <a:rPr lang="en-US" altLang="es-CR" sz="2000" dirty="0" err="1"/>
              <a:t>presentarán</a:t>
            </a:r>
            <a:r>
              <a:rPr lang="en-US" altLang="es-CR" sz="2000" dirty="0"/>
              <a:t> en la </a:t>
            </a:r>
            <a:r>
              <a:rPr lang="en-US" altLang="es-CR" sz="2000" dirty="0" err="1"/>
              <a:t>licitación</a:t>
            </a:r>
            <a:r>
              <a:rPr lang="en-US" altLang="es-CR" sz="2000" dirty="0"/>
              <a:t> </a:t>
            </a:r>
            <a:r>
              <a:rPr lang="en-US" altLang="es-CR" sz="2000" dirty="0" err="1"/>
              <a:t>para</a:t>
            </a:r>
            <a:r>
              <a:rPr lang="en-US" altLang="es-CR" sz="2000" dirty="0"/>
              <a:t> </a:t>
            </a:r>
            <a:r>
              <a:rPr lang="en-US" altLang="es-CR" sz="2000" dirty="0" err="1"/>
              <a:t>ofrecer</a:t>
            </a:r>
            <a:r>
              <a:rPr lang="en-US" altLang="es-CR" sz="2000" dirty="0"/>
              <a:t> </a:t>
            </a:r>
            <a:r>
              <a:rPr lang="en-US" altLang="es-CR" sz="2000" dirty="0" err="1"/>
              <a:t>bienes</a:t>
            </a:r>
            <a:r>
              <a:rPr lang="en-US" altLang="es-CR" sz="2000" dirty="0"/>
              <a:t> y </a:t>
            </a:r>
            <a:r>
              <a:rPr lang="en-US" altLang="es-CR" sz="2000" dirty="0" err="1"/>
              <a:t>servicios</a:t>
            </a:r>
            <a:r>
              <a:rPr lang="en-US" altLang="es-CR" sz="2000" dirty="0"/>
              <a:t> a </a:t>
            </a:r>
            <a:r>
              <a:rPr lang="en-US" altLang="es-CR" sz="2000" dirty="0" err="1"/>
              <a:t>ese</a:t>
            </a:r>
            <a:r>
              <a:rPr lang="en-US" altLang="es-CR" sz="2000" dirty="0"/>
              <a:t> </a:t>
            </a:r>
            <a:r>
              <a:rPr lang="en-US" altLang="es-CR" sz="2000" dirty="0" err="1"/>
              <a:t>proyecto</a:t>
            </a:r>
            <a:r>
              <a:rPr lang="en-US" altLang="es-CR" sz="2000" dirty="0"/>
              <a:t>. </a:t>
            </a:r>
            <a:r>
              <a:rPr lang="en-US" altLang="es-CR" sz="2000" dirty="0" err="1"/>
              <a:t>Usted</a:t>
            </a:r>
            <a:r>
              <a:rPr lang="en-US" altLang="es-CR" sz="2000" dirty="0"/>
              <a:t> </a:t>
            </a:r>
            <a:r>
              <a:rPr lang="en-US" altLang="es-CR" sz="2000" dirty="0" err="1"/>
              <a:t>debería</a:t>
            </a:r>
            <a:r>
              <a:rPr lang="en-US" altLang="es-CR" sz="2000" dirty="0"/>
              <a:t> </a:t>
            </a:r>
            <a:r>
              <a:rPr lang="en-US" altLang="es-CR" sz="2000" dirty="0" err="1"/>
              <a:t>influir</a:t>
            </a:r>
            <a:r>
              <a:rPr lang="en-US" altLang="es-CR" sz="2000" dirty="0"/>
              <a:t> en la </a:t>
            </a:r>
            <a:r>
              <a:rPr lang="en-US" altLang="es-CR" sz="2000" dirty="0" err="1"/>
              <a:t>participación</a:t>
            </a:r>
            <a:r>
              <a:rPr lang="en-US" altLang="es-CR" sz="2000" dirty="0"/>
              <a:t> de </a:t>
            </a:r>
            <a:r>
              <a:rPr lang="en-US" altLang="es-CR" sz="2000" dirty="0" err="1"/>
              <a:t>todos</a:t>
            </a:r>
            <a:r>
              <a:rPr lang="en-US" altLang="es-CR" sz="2000" dirty="0"/>
              <a:t> los </a:t>
            </a:r>
            <a:r>
              <a:rPr lang="en-US" altLang="es-CR" sz="2000" dirty="0" err="1"/>
              <a:t>interesados</a:t>
            </a:r>
            <a:r>
              <a:rPr lang="en-US" altLang="es-CR" sz="2000" dirty="0"/>
              <a:t> en el </a:t>
            </a:r>
            <a:r>
              <a:rPr lang="en-US" altLang="es-CR" sz="2000" dirty="0" err="1"/>
              <a:t>proyecto</a:t>
            </a:r>
            <a:r>
              <a:rPr lang="en-US" altLang="es-CR" sz="2000" dirty="0"/>
              <a:t>. ¿</a:t>
            </a:r>
            <a:r>
              <a:rPr lang="en-US" altLang="es-CR" sz="2000" dirty="0" err="1"/>
              <a:t>Qué</a:t>
            </a:r>
            <a:r>
              <a:rPr lang="en-US" altLang="es-CR" sz="2000" dirty="0"/>
              <a:t> </a:t>
            </a:r>
            <a:r>
              <a:rPr lang="en-US" altLang="es-CR" sz="2000" dirty="0" err="1"/>
              <a:t>debería</a:t>
            </a:r>
            <a:r>
              <a:rPr lang="en-US" altLang="es-CR" sz="2000" dirty="0"/>
              <a:t> </a:t>
            </a:r>
            <a:r>
              <a:rPr lang="en-US" altLang="es-CR" sz="2000" dirty="0" err="1"/>
              <a:t>hacer</a:t>
            </a:r>
            <a:r>
              <a:rPr lang="en-US" altLang="es-CR" sz="2000" dirty="0"/>
              <a:t>? </a:t>
            </a:r>
            <a:endParaRPr lang="es-CR" altLang="es-CR" sz="2000" dirty="0"/>
          </a:p>
          <a:p>
            <a:pPr marL="457200" indent="-457200" algn="just">
              <a:spcBef>
                <a:spcPct val="0"/>
              </a:spcBef>
              <a:buFont typeface="+mj-lt"/>
              <a:buAutoNum type="alphaUcPeriod"/>
            </a:pPr>
            <a:r>
              <a:rPr lang="en-US" altLang="es-CR" sz="2000" dirty="0" err="1"/>
              <a:t>Asesorar</a:t>
            </a:r>
            <a:r>
              <a:rPr lang="en-US" altLang="es-CR" sz="2000" dirty="0"/>
              <a:t> al </a:t>
            </a:r>
            <a:r>
              <a:rPr lang="en-US" altLang="es-CR" sz="2000" dirty="0" err="1"/>
              <a:t>comité</a:t>
            </a:r>
            <a:r>
              <a:rPr lang="en-US" altLang="es-CR" sz="2000" dirty="0"/>
              <a:t> </a:t>
            </a:r>
            <a:r>
              <a:rPr lang="en-US" altLang="es-CR" sz="2000" dirty="0" err="1"/>
              <a:t>sobre</a:t>
            </a:r>
            <a:r>
              <a:rPr lang="en-US" altLang="es-CR" sz="2000" dirty="0"/>
              <a:t> </a:t>
            </a:r>
            <a:r>
              <a:rPr lang="en-US" altLang="es-CR" sz="2000" dirty="0" err="1"/>
              <a:t>las</a:t>
            </a:r>
            <a:r>
              <a:rPr lang="en-US" altLang="es-CR" sz="2000" dirty="0"/>
              <a:t> </a:t>
            </a:r>
            <a:r>
              <a:rPr lang="en-US" altLang="es-CR" sz="2000" dirty="0" err="1"/>
              <a:t>bondades</a:t>
            </a:r>
            <a:r>
              <a:rPr lang="en-US" altLang="es-CR" sz="2000" dirty="0"/>
              <a:t> de la </a:t>
            </a:r>
            <a:r>
              <a:rPr lang="en-US" altLang="es-CR" sz="2000" dirty="0" err="1"/>
              <a:t>empresa</a:t>
            </a:r>
            <a:r>
              <a:rPr lang="en-US" altLang="es-CR" sz="2000" dirty="0"/>
              <a:t> de </a:t>
            </a:r>
            <a:r>
              <a:rPr lang="en-US" altLang="es-CR" sz="2000" dirty="0" err="1"/>
              <a:t>su</a:t>
            </a:r>
            <a:r>
              <a:rPr lang="en-US" altLang="es-CR" sz="2000" dirty="0"/>
              <a:t> amigo </a:t>
            </a:r>
            <a:r>
              <a:rPr lang="en-US" altLang="es-CR" sz="2000" dirty="0" err="1"/>
              <a:t>para</a:t>
            </a:r>
            <a:r>
              <a:rPr lang="en-US" altLang="es-CR" sz="2000" dirty="0"/>
              <a:t> </a:t>
            </a:r>
            <a:r>
              <a:rPr lang="en-US" altLang="es-CR" sz="2000" dirty="0" err="1"/>
              <a:t>que</a:t>
            </a:r>
            <a:r>
              <a:rPr lang="en-US" altLang="es-CR" sz="2000" dirty="0"/>
              <a:t> </a:t>
            </a:r>
            <a:r>
              <a:rPr lang="en-US" altLang="es-CR" sz="2000" dirty="0" err="1"/>
              <a:t>forme</a:t>
            </a:r>
            <a:r>
              <a:rPr lang="en-US" altLang="es-CR" sz="2000" dirty="0"/>
              <a:t> parte del </a:t>
            </a:r>
            <a:r>
              <a:rPr lang="en-US" altLang="es-CR" sz="2000" dirty="0" err="1"/>
              <a:t>registro</a:t>
            </a:r>
            <a:r>
              <a:rPr lang="en-US" altLang="es-CR" sz="2000" dirty="0"/>
              <a:t> de </a:t>
            </a:r>
            <a:r>
              <a:rPr lang="en-US" altLang="es-CR" sz="2000" dirty="0" err="1"/>
              <a:t>interesados</a:t>
            </a:r>
            <a:r>
              <a:rPr lang="en-US" altLang="es-CR" sz="2000" dirty="0"/>
              <a:t>.</a:t>
            </a:r>
            <a:endParaRPr lang="es-CR" altLang="es-CR" sz="2000" dirty="0"/>
          </a:p>
          <a:p>
            <a:pPr marL="457200" indent="-457200" algn="just">
              <a:spcBef>
                <a:spcPct val="0"/>
              </a:spcBef>
              <a:buFont typeface="+mj-lt"/>
              <a:buAutoNum type="alphaUcPeriod"/>
            </a:pPr>
            <a:r>
              <a:rPr lang="en-US" altLang="es-CR" sz="2000" dirty="0"/>
              <a:t>No </a:t>
            </a:r>
            <a:r>
              <a:rPr lang="en-US" altLang="es-CR" sz="2000" dirty="0" err="1"/>
              <a:t>comentar</a:t>
            </a:r>
            <a:r>
              <a:rPr lang="en-US" altLang="es-CR" sz="2000" dirty="0"/>
              <a:t> a </a:t>
            </a:r>
            <a:r>
              <a:rPr lang="en-US" altLang="es-CR" sz="2000" dirty="0" err="1"/>
              <a:t>nadie</a:t>
            </a:r>
            <a:r>
              <a:rPr lang="en-US" altLang="es-CR" sz="2000" dirty="0"/>
              <a:t> </a:t>
            </a:r>
            <a:r>
              <a:rPr lang="en-US" altLang="es-CR" sz="2000" dirty="0" err="1"/>
              <a:t>sobre</a:t>
            </a:r>
            <a:r>
              <a:rPr lang="en-US" altLang="es-CR" sz="2000" dirty="0"/>
              <a:t> la </a:t>
            </a:r>
            <a:r>
              <a:rPr lang="en-US" altLang="es-CR" sz="2000" dirty="0" err="1"/>
              <a:t>relación</a:t>
            </a:r>
            <a:r>
              <a:rPr lang="en-US" altLang="es-CR" sz="2000" dirty="0"/>
              <a:t> con </a:t>
            </a:r>
            <a:r>
              <a:rPr lang="en-US" altLang="es-CR" sz="2000" dirty="0" err="1"/>
              <a:t>su</a:t>
            </a:r>
            <a:r>
              <a:rPr lang="en-US" altLang="es-CR" sz="2000" dirty="0"/>
              <a:t> amigo y </a:t>
            </a:r>
            <a:r>
              <a:rPr lang="en-US" altLang="es-CR" sz="2000" dirty="0" err="1"/>
              <a:t>gestionar</a:t>
            </a:r>
            <a:r>
              <a:rPr lang="en-US" altLang="es-CR" sz="2000" dirty="0"/>
              <a:t> </a:t>
            </a:r>
            <a:r>
              <a:rPr lang="en-US" altLang="es-CR" sz="2000" dirty="0" err="1"/>
              <a:t>ese</a:t>
            </a:r>
            <a:r>
              <a:rPr lang="en-US" altLang="es-CR" sz="2000" dirty="0"/>
              <a:t> </a:t>
            </a:r>
            <a:r>
              <a:rPr lang="en-US" altLang="es-CR" sz="2000" dirty="0" err="1"/>
              <a:t>interesado</a:t>
            </a:r>
            <a:r>
              <a:rPr lang="en-US" altLang="es-CR" sz="2000" dirty="0"/>
              <a:t> </a:t>
            </a:r>
            <a:r>
              <a:rPr lang="en-US" altLang="es-CR" sz="2000" dirty="0" err="1"/>
              <a:t>como</a:t>
            </a:r>
            <a:r>
              <a:rPr lang="en-US" altLang="es-CR" sz="2000" dirty="0"/>
              <a:t> </a:t>
            </a:r>
            <a:r>
              <a:rPr lang="en-US" altLang="es-CR" sz="2000" dirty="0" err="1"/>
              <a:t>si</a:t>
            </a:r>
            <a:r>
              <a:rPr lang="en-US" altLang="es-CR" sz="2000" dirty="0"/>
              <a:t> </a:t>
            </a:r>
            <a:r>
              <a:rPr lang="en-US" altLang="es-CR" sz="2000" dirty="0" err="1"/>
              <a:t>fuera</a:t>
            </a:r>
            <a:r>
              <a:rPr lang="en-US" altLang="es-CR" sz="2000" dirty="0"/>
              <a:t> </a:t>
            </a:r>
            <a:r>
              <a:rPr lang="en-US" altLang="es-CR" sz="2000" dirty="0" err="1"/>
              <a:t>cualquier</a:t>
            </a:r>
            <a:r>
              <a:rPr lang="en-US" altLang="es-CR" sz="2000" dirty="0"/>
              <a:t> </a:t>
            </a:r>
            <a:r>
              <a:rPr lang="en-US" altLang="es-CR" sz="2000" dirty="0" err="1"/>
              <a:t>otro</a:t>
            </a:r>
            <a:r>
              <a:rPr lang="en-US" altLang="es-CR" sz="2000" dirty="0"/>
              <a:t> </a:t>
            </a:r>
            <a:r>
              <a:rPr lang="en-US" altLang="es-CR" sz="2000" dirty="0" err="1"/>
              <a:t>proveedor</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Solicitar</a:t>
            </a:r>
            <a:r>
              <a:rPr lang="en-US" altLang="es-CR" sz="2000" dirty="0"/>
              <a:t> a </a:t>
            </a:r>
            <a:r>
              <a:rPr lang="en-US" altLang="es-CR" sz="2000" dirty="0" err="1"/>
              <a:t>su</a:t>
            </a:r>
            <a:r>
              <a:rPr lang="en-US" altLang="es-CR" sz="2000" dirty="0"/>
              <a:t> amigo </a:t>
            </a:r>
            <a:r>
              <a:rPr lang="en-US" altLang="es-CR" sz="2000" dirty="0" err="1"/>
              <a:t>que</a:t>
            </a:r>
            <a:r>
              <a:rPr lang="en-US" altLang="es-CR" sz="2000" dirty="0"/>
              <a:t> no se </a:t>
            </a:r>
            <a:r>
              <a:rPr lang="en-US" altLang="es-CR" sz="2000" dirty="0" err="1"/>
              <a:t>presente</a:t>
            </a:r>
            <a:r>
              <a:rPr lang="en-US" altLang="es-CR" sz="2000" dirty="0"/>
              <a:t> en </a:t>
            </a:r>
            <a:r>
              <a:rPr lang="en-US" altLang="es-CR" sz="2000" dirty="0" err="1"/>
              <a:t>esa</a:t>
            </a:r>
            <a:r>
              <a:rPr lang="en-US" altLang="es-CR" sz="2000" dirty="0"/>
              <a:t> </a:t>
            </a:r>
            <a:r>
              <a:rPr lang="en-US" altLang="es-CR" sz="2000" dirty="0" err="1"/>
              <a:t>licitación</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Comunicar</a:t>
            </a:r>
            <a:r>
              <a:rPr lang="en-US" altLang="es-CR" sz="2000" dirty="0"/>
              <a:t> a los </a:t>
            </a:r>
            <a:r>
              <a:rPr lang="en-US" altLang="es-CR" sz="2000" dirty="0" err="1"/>
              <a:t>interesados</a:t>
            </a:r>
            <a:r>
              <a:rPr lang="en-US" altLang="es-CR" sz="2000" dirty="0"/>
              <a:t> del </a:t>
            </a:r>
            <a:r>
              <a:rPr lang="en-US" altLang="es-CR" sz="2000" dirty="0" err="1"/>
              <a:t>proyecto</a:t>
            </a:r>
            <a:r>
              <a:rPr lang="en-US" altLang="es-CR" sz="2000" dirty="0"/>
              <a:t> la </a:t>
            </a:r>
            <a:r>
              <a:rPr lang="en-US" altLang="es-CR" sz="2000" dirty="0" err="1"/>
              <a:t>relación</a:t>
            </a:r>
            <a:r>
              <a:rPr lang="en-US" altLang="es-CR" sz="2000" dirty="0"/>
              <a:t> de </a:t>
            </a:r>
            <a:r>
              <a:rPr lang="en-US" altLang="es-CR" sz="2000" dirty="0" err="1"/>
              <a:t>amistad</a:t>
            </a:r>
            <a:r>
              <a:rPr lang="en-US" altLang="es-CR" sz="2000" dirty="0"/>
              <a:t> con </a:t>
            </a:r>
            <a:r>
              <a:rPr lang="en-US" altLang="es-CR" sz="2000" dirty="0" err="1"/>
              <a:t>su</a:t>
            </a:r>
            <a:r>
              <a:rPr lang="en-US" altLang="es-CR" sz="2000" dirty="0"/>
              <a:t> amigo </a:t>
            </a:r>
            <a:r>
              <a:rPr lang="en-US" altLang="es-CR" sz="2000" dirty="0" err="1"/>
              <a:t>para</a:t>
            </a:r>
            <a:r>
              <a:rPr lang="en-US" altLang="es-CR" sz="2000" dirty="0"/>
              <a:t> </a:t>
            </a:r>
            <a:r>
              <a:rPr lang="en-US" altLang="es-CR" sz="2000" dirty="0" err="1"/>
              <a:t>que</a:t>
            </a:r>
            <a:r>
              <a:rPr lang="en-US" altLang="es-CR" sz="2000" dirty="0"/>
              <a:t> </a:t>
            </a:r>
            <a:r>
              <a:rPr lang="en-US" altLang="es-CR" sz="2000" dirty="0" err="1"/>
              <a:t>usted</a:t>
            </a:r>
            <a:r>
              <a:rPr lang="en-US" altLang="es-CR" sz="2000" dirty="0"/>
              <a:t> no </a:t>
            </a:r>
            <a:r>
              <a:rPr lang="en-US" altLang="es-CR" sz="2000" dirty="0" err="1"/>
              <a:t>participe</a:t>
            </a:r>
            <a:r>
              <a:rPr lang="en-US" altLang="es-CR" sz="2000" dirty="0"/>
              <a:t> del </a:t>
            </a:r>
            <a:r>
              <a:rPr lang="en-US" altLang="es-CR" sz="2000" dirty="0" err="1"/>
              <a:t>proceso</a:t>
            </a:r>
            <a:r>
              <a:rPr lang="en-US" altLang="es-CR" sz="2000" dirty="0"/>
              <a:t> de </a:t>
            </a:r>
            <a:r>
              <a:rPr lang="en-US" altLang="es-CR" sz="2000" dirty="0" err="1"/>
              <a:t>selección</a:t>
            </a:r>
            <a:r>
              <a:rPr lang="en-US" altLang="es-CR" sz="2000" dirty="0"/>
              <a:t> de </a:t>
            </a:r>
            <a:r>
              <a:rPr lang="en-US" altLang="es-CR" sz="2000" dirty="0" err="1"/>
              <a:t>proveedores</a:t>
            </a:r>
            <a:r>
              <a:rPr lang="en-US" altLang="es-CR" sz="2000" dirty="0" smtClean="0"/>
              <a:t>.</a:t>
            </a:r>
          </a:p>
          <a:p>
            <a:pPr marL="457200" indent="-457200" algn="just">
              <a:spcBef>
                <a:spcPct val="0"/>
              </a:spcBef>
              <a:buFont typeface="+mj-lt"/>
              <a:buAutoNum type="alphaUcPeriod"/>
            </a:pPr>
            <a:endParaRPr lang="es-CR" altLang="es-CR" sz="2000" dirty="0"/>
          </a:p>
          <a:p>
            <a:pPr algn="just">
              <a:spcBef>
                <a:spcPct val="0"/>
              </a:spcBef>
              <a:buFontTx/>
              <a:buNone/>
            </a:pPr>
            <a:r>
              <a:rPr lang="en-US" altLang="es-CR" sz="2000" b="1" dirty="0" err="1"/>
              <a:t>Retroalimentación</a:t>
            </a:r>
            <a:r>
              <a:rPr lang="en-US" altLang="es-CR" sz="2000" b="1" dirty="0"/>
              <a:t>: </a:t>
            </a:r>
            <a:r>
              <a:rPr lang="en-US" altLang="es-CR" sz="2000" dirty="0"/>
              <a:t>La </a:t>
            </a:r>
            <a:r>
              <a:rPr lang="en-US" altLang="es-CR" sz="2000" dirty="0" err="1"/>
              <a:t>relación</a:t>
            </a:r>
            <a:r>
              <a:rPr lang="en-US" altLang="es-CR" sz="2000" dirty="0"/>
              <a:t> con </a:t>
            </a:r>
            <a:r>
              <a:rPr lang="en-US" altLang="es-CR" sz="2000" dirty="0" err="1"/>
              <a:t>su</a:t>
            </a:r>
            <a:r>
              <a:rPr lang="en-US" altLang="es-CR" sz="2000" dirty="0"/>
              <a:t> amigo y </a:t>
            </a:r>
            <a:r>
              <a:rPr lang="en-US" altLang="es-CR" sz="2000" dirty="0" err="1"/>
              <a:t>su</a:t>
            </a:r>
            <a:r>
              <a:rPr lang="en-US" altLang="es-CR" sz="2000" dirty="0"/>
              <a:t> </a:t>
            </a:r>
            <a:r>
              <a:rPr lang="en-US" altLang="es-CR" sz="2000" dirty="0" err="1"/>
              <a:t>participación</a:t>
            </a:r>
            <a:r>
              <a:rPr lang="en-US" altLang="es-CR" sz="2000" dirty="0"/>
              <a:t> en el </a:t>
            </a:r>
            <a:r>
              <a:rPr lang="en-US" altLang="es-CR" sz="2000" dirty="0" err="1"/>
              <a:t>comité</a:t>
            </a:r>
            <a:r>
              <a:rPr lang="en-US" altLang="es-CR" sz="2000" dirty="0"/>
              <a:t> de </a:t>
            </a:r>
            <a:r>
              <a:rPr lang="en-US" altLang="es-CR" sz="2000" dirty="0" err="1"/>
              <a:t>selección</a:t>
            </a:r>
            <a:r>
              <a:rPr lang="en-US" altLang="es-CR" sz="2000" dirty="0"/>
              <a:t> de </a:t>
            </a:r>
            <a:r>
              <a:rPr lang="en-US" altLang="es-CR" sz="2000" dirty="0" err="1"/>
              <a:t>proveedores</a:t>
            </a:r>
            <a:r>
              <a:rPr lang="en-US" altLang="es-CR" sz="2000" dirty="0"/>
              <a:t> genera un </a:t>
            </a:r>
            <a:r>
              <a:rPr lang="en-US" altLang="es-CR" sz="2000" dirty="0" err="1"/>
              <a:t>conflicto</a:t>
            </a:r>
            <a:r>
              <a:rPr lang="en-US" altLang="es-CR" sz="2000" dirty="0"/>
              <a:t> de </a:t>
            </a:r>
            <a:r>
              <a:rPr lang="en-US" altLang="es-CR" sz="2000" dirty="0" err="1"/>
              <a:t>intereses</a:t>
            </a:r>
            <a:r>
              <a:rPr lang="en-US" altLang="es-CR" sz="2000" dirty="0"/>
              <a:t>, </a:t>
            </a:r>
            <a:r>
              <a:rPr lang="en-US" altLang="es-CR" sz="2000" dirty="0" err="1"/>
              <a:t>por</a:t>
            </a:r>
            <a:r>
              <a:rPr lang="en-US" altLang="es-CR" sz="2000" dirty="0"/>
              <a:t> lo </a:t>
            </a:r>
            <a:r>
              <a:rPr lang="en-US" altLang="es-CR" sz="2000" dirty="0" err="1"/>
              <a:t>que</a:t>
            </a:r>
            <a:r>
              <a:rPr lang="en-US" altLang="es-CR" sz="2000" dirty="0"/>
              <a:t> </a:t>
            </a:r>
            <a:r>
              <a:rPr lang="en-US" altLang="es-CR" sz="2000" dirty="0" err="1"/>
              <a:t>debería</a:t>
            </a:r>
            <a:r>
              <a:rPr lang="en-US" altLang="es-CR" sz="2000" dirty="0"/>
              <a:t> </a:t>
            </a:r>
            <a:r>
              <a:rPr lang="en-US" altLang="es-CR" sz="2000" dirty="0" err="1"/>
              <a:t>comunicar</a:t>
            </a:r>
            <a:r>
              <a:rPr lang="en-US" altLang="es-CR" sz="2000" dirty="0"/>
              <a:t> </a:t>
            </a:r>
            <a:r>
              <a:rPr lang="en-US" altLang="es-CR" sz="2000" dirty="0" err="1"/>
              <a:t>esta</a:t>
            </a:r>
            <a:r>
              <a:rPr lang="en-US" altLang="es-CR" sz="2000" dirty="0"/>
              <a:t> </a:t>
            </a:r>
            <a:r>
              <a:rPr lang="en-US" altLang="es-CR" sz="2000" dirty="0" err="1"/>
              <a:t>situación</a:t>
            </a:r>
            <a:r>
              <a:rPr lang="en-US" altLang="es-CR" sz="2000" dirty="0"/>
              <a:t> y no </a:t>
            </a:r>
            <a:r>
              <a:rPr lang="en-US" altLang="es-CR" sz="2000" dirty="0" err="1"/>
              <a:t>participar</a:t>
            </a:r>
            <a:r>
              <a:rPr lang="en-US" altLang="es-CR" sz="2000" dirty="0"/>
              <a:t> del </a:t>
            </a:r>
            <a:r>
              <a:rPr lang="en-US" altLang="es-CR" sz="2000" dirty="0" err="1"/>
              <a:t>proceso</a:t>
            </a:r>
            <a:r>
              <a:rPr lang="en-US" altLang="es-CR" sz="2000" dirty="0"/>
              <a:t> de </a:t>
            </a:r>
            <a:r>
              <a:rPr lang="en-US" altLang="es-CR" sz="2000" dirty="0" err="1"/>
              <a:t>selección</a:t>
            </a:r>
            <a:r>
              <a:rPr lang="en-US" altLang="es-CR" sz="2000" dirty="0"/>
              <a:t> de </a:t>
            </a:r>
            <a:r>
              <a:rPr lang="en-US" altLang="es-CR" sz="2000" dirty="0" err="1"/>
              <a:t>proveedores</a:t>
            </a:r>
            <a:r>
              <a:rPr lang="en-US" altLang="es-CR" sz="2000" dirty="0"/>
              <a:t>. </a:t>
            </a:r>
            <a:endParaRPr lang="es-CR" altLang="es-CR" sz="20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951045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Luego de analizar los intereses, expectativas e influencias de cada uno de los interesados del proyecto, se ha completado el registro de interesados. Este documento tendrá MENOR utilidad para planificar _________ </a:t>
            </a:r>
          </a:p>
          <a:p>
            <a:pPr marL="457200" indent="-457200" algn="just">
              <a:spcBef>
                <a:spcPct val="0"/>
              </a:spcBef>
              <a:buFont typeface="+mj-lt"/>
              <a:buAutoNum type="alphaUcPeriod"/>
            </a:pPr>
            <a:r>
              <a:rPr lang="es-CR" altLang="es-CR" sz="2400" dirty="0"/>
              <a:t>Tiempos.</a:t>
            </a:r>
          </a:p>
          <a:p>
            <a:pPr marL="457200" indent="-457200" algn="just">
              <a:spcBef>
                <a:spcPct val="0"/>
              </a:spcBef>
              <a:buFont typeface="+mj-lt"/>
              <a:buAutoNum type="alphaUcPeriod"/>
            </a:pPr>
            <a:r>
              <a:rPr lang="es-CR" altLang="es-CR" sz="2400" dirty="0"/>
              <a:t>Costos.</a:t>
            </a:r>
          </a:p>
          <a:p>
            <a:pPr marL="457200" indent="-457200" algn="just">
              <a:spcBef>
                <a:spcPct val="0"/>
              </a:spcBef>
              <a:buFont typeface="+mj-lt"/>
              <a:buAutoNum type="alphaUcPeriod"/>
            </a:pPr>
            <a:r>
              <a:rPr lang="es-CR" altLang="es-CR" sz="2400" dirty="0"/>
              <a:t>Calidad.</a:t>
            </a:r>
          </a:p>
          <a:p>
            <a:pPr marL="457200" indent="-457200" algn="just">
              <a:spcBef>
                <a:spcPct val="0"/>
              </a:spcBef>
              <a:buFont typeface="+mj-lt"/>
              <a:buAutoNum type="alphaUcPeriod"/>
            </a:pPr>
            <a:r>
              <a:rPr lang="es-CR" altLang="es-CR" sz="2400" dirty="0"/>
              <a:t>Riesgos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El </a:t>
            </a:r>
            <a:r>
              <a:rPr lang="en-US" altLang="es-CR" sz="2400" dirty="0" err="1"/>
              <a:t>registro</a:t>
            </a:r>
            <a:r>
              <a:rPr lang="en-US" altLang="es-CR" sz="2400" dirty="0"/>
              <a:t> de </a:t>
            </a:r>
            <a:r>
              <a:rPr lang="en-US" altLang="es-CR" sz="2400" dirty="0" err="1"/>
              <a:t>interesados</a:t>
            </a:r>
            <a:r>
              <a:rPr lang="en-US" altLang="es-CR" sz="2400" dirty="0"/>
              <a:t> </a:t>
            </a:r>
            <a:r>
              <a:rPr lang="en-US" altLang="es-CR" sz="2400" dirty="0" err="1"/>
              <a:t>es</a:t>
            </a:r>
            <a:r>
              <a:rPr lang="en-US" altLang="es-CR" sz="2400" dirty="0"/>
              <a:t> </a:t>
            </a:r>
            <a:r>
              <a:rPr lang="en-US" altLang="es-CR" sz="2400" dirty="0" err="1"/>
              <a:t>una</a:t>
            </a:r>
            <a:r>
              <a:rPr lang="en-US" altLang="es-CR" sz="2400" dirty="0"/>
              <a:t> </a:t>
            </a:r>
            <a:r>
              <a:rPr lang="en-US" altLang="es-CR" sz="2400" dirty="0" err="1"/>
              <a:t>entrada</a:t>
            </a:r>
            <a:r>
              <a:rPr lang="en-US" altLang="es-CR" sz="2400" dirty="0"/>
              <a:t> </a:t>
            </a:r>
            <a:r>
              <a:rPr lang="en-US" altLang="es-CR" sz="2400" dirty="0" err="1"/>
              <a:t>para</a:t>
            </a:r>
            <a:r>
              <a:rPr lang="en-US" altLang="es-CR" sz="2400" dirty="0"/>
              <a:t> </a:t>
            </a:r>
            <a:r>
              <a:rPr lang="en-US" altLang="es-CR" sz="2400" dirty="0" err="1"/>
              <a:t>recopilar</a:t>
            </a:r>
            <a:r>
              <a:rPr lang="en-US" altLang="es-CR" sz="2400" dirty="0"/>
              <a:t> </a:t>
            </a:r>
            <a:r>
              <a:rPr lang="en-US" altLang="es-CR" sz="2400" dirty="0" err="1"/>
              <a:t>requisitos</a:t>
            </a:r>
            <a:r>
              <a:rPr lang="en-US" altLang="es-CR" sz="2400" dirty="0"/>
              <a:t>, </a:t>
            </a:r>
            <a:r>
              <a:rPr lang="en-US" altLang="es-CR" sz="2400" dirty="0" err="1"/>
              <a:t>planificar</a:t>
            </a:r>
            <a:r>
              <a:rPr lang="en-US" altLang="es-CR" sz="2400" dirty="0"/>
              <a:t> la </a:t>
            </a:r>
            <a:r>
              <a:rPr lang="en-US" altLang="es-CR" sz="2400" dirty="0" err="1"/>
              <a:t>calidad</a:t>
            </a:r>
            <a:r>
              <a:rPr lang="en-US" altLang="es-CR" sz="2400" dirty="0"/>
              <a:t>, </a:t>
            </a:r>
            <a:r>
              <a:rPr lang="en-US" altLang="es-CR" sz="2400" dirty="0" err="1"/>
              <a:t>comunicaciones</a:t>
            </a:r>
            <a:r>
              <a:rPr lang="en-US" altLang="es-CR" sz="2400" dirty="0"/>
              <a:t>, </a:t>
            </a:r>
            <a:r>
              <a:rPr lang="en-US" altLang="es-CR" sz="2400" dirty="0" err="1"/>
              <a:t>riesgos</a:t>
            </a:r>
            <a:r>
              <a:rPr lang="en-US" altLang="es-CR" sz="2400" dirty="0"/>
              <a:t> y </a:t>
            </a:r>
            <a:r>
              <a:rPr lang="en-US" altLang="es-CR" sz="2400" dirty="0" err="1"/>
              <a:t>adquisiciones</a:t>
            </a:r>
            <a:r>
              <a:rPr lang="en-US" altLang="es-CR" sz="2400" dirty="0"/>
              <a:t>. </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710542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está clasificando a los interesados teniendo en consideración el modelo de Mitchell, </a:t>
            </a:r>
            <a:r>
              <a:rPr lang="es-CR" altLang="es-CR" sz="2400" dirty="0" err="1"/>
              <a:t>Agle</a:t>
            </a:r>
            <a:r>
              <a:rPr lang="es-CR" altLang="es-CR" sz="2400" dirty="0"/>
              <a:t> y Wood donde se tienen en cuenta el rasgo sobresaliente de cada grupo de interesados. ¿A cuál de estos rasgos de los interesados prestaría mayor atención? </a:t>
            </a:r>
          </a:p>
          <a:p>
            <a:pPr marL="457200" indent="-457200" algn="just">
              <a:spcBef>
                <a:spcPct val="0"/>
              </a:spcBef>
              <a:buFont typeface="+mj-lt"/>
              <a:buAutoNum type="alphaUcPeriod"/>
            </a:pPr>
            <a:r>
              <a:rPr lang="es-CR" altLang="es-CR" sz="2400" dirty="0"/>
              <a:t>Poder.</a:t>
            </a:r>
          </a:p>
          <a:p>
            <a:pPr marL="457200" indent="-457200" algn="just">
              <a:spcBef>
                <a:spcPct val="0"/>
              </a:spcBef>
              <a:buFont typeface="+mj-lt"/>
              <a:buAutoNum type="alphaUcPeriod"/>
            </a:pPr>
            <a:r>
              <a:rPr lang="es-CR" altLang="es-CR" sz="2400" dirty="0"/>
              <a:t>Poder + Legitimidad.</a:t>
            </a:r>
          </a:p>
          <a:p>
            <a:pPr marL="457200" indent="-457200" algn="just">
              <a:spcBef>
                <a:spcPct val="0"/>
              </a:spcBef>
              <a:buFont typeface="+mj-lt"/>
              <a:buAutoNum type="alphaUcPeriod"/>
            </a:pPr>
            <a:r>
              <a:rPr lang="es-CR" altLang="es-CR" sz="2400" dirty="0"/>
              <a:t>Poder + Urgencia.</a:t>
            </a:r>
          </a:p>
          <a:p>
            <a:pPr marL="457200" indent="-457200" algn="just">
              <a:spcBef>
                <a:spcPct val="0"/>
              </a:spcBef>
              <a:buFont typeface="+mj-lt"/>
              <a:buAutoNum type="alphaUcPeriod"/>
            </a:pPr>
            <a:r>
              <a:rPr lang="es-CR" altLang="es-CR" sz="2400" dirty="0"/>
              <a:t>Poder + Legitimidad + Urgencia</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El grupo de interesados críticos, a los que se debe prestar gran atención y gestionar de cerca, son aquellos que tienen los tres atributos: poder, legitimidad y urgencia.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130827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En la estrategia de gestión de los interesados hay 4 interesados que tienen un nivel de participación en el proyecto inferior a lo que sería deseable para el éxito. Estas 4 personas deberían tener una participación de liderazgo en el proyecto. ¿Cuál de las 4 personas está más lejos del nivel requerido para el éxito? </a:t>
            </a:r>
          </a:p>
          <a:p>
            <a:pPr marL="457200" indent="-457200" algn="just">
              <a:spcBef>
                <a:spcPct val="0"/>
              </a:spcBef>
              <a:buFont typeface="+mj-lt"/>
              <a:buAutoNum type="alphaUcPeriod"/>
            </a:pPr>
            <a:r>
              <a:rPr lang="es-CR" altLang="es-CR" sz="2000" dirty="0"/>
              <a:t>Interesado 1: conoce el proyecto y sus impactos, y además quiere cambiar.</a:t>
            </a:r>
          </a:p>
          <a:p>
            <a:pPr marL="457200" indent="-457200" algn="just">
              <a:spcBef>
                <a:spcPct val="0"/>
              </a:spcBef>
              <a:buFont typeface="+mj-lt"/>
              <a:buAutoNum type="alphaUcPeriod"/>
            </a:pPr>
            <a:r>
              <a:rPr lang="es-CR" altLang="es-CR" sz="2000" dirty="0"/>
              <a:t>Interesado 2: desconoce el proyecto y sus impactos.</a:t>
            </a:r>
          </a:p>
          <a:p>
            <a:pPr marL="457200" indent="-457200" algn="just">
              <a:spcBef>
                <a:spcPct val="0"/>
              </a:spcBef>
              <a:buFont typeface="+mj-lt"/>
              <a:buAutoNum type="alphaUcPeriod"/>
            </a:pPr>
            <a:r>
              <a:rPr lang="es-CR" altLang="es-CR" sz="2000" dirty="0"/>
              <a:t>Interesado 3: conoce el proyecto y sus impactos, pero no quiere cambiar.</a:t>
            </a:r>
          </a:p>
          <a:p>
            <a:pPr marL="457200" indent="-457200" algn="just">
              <a:spcBef>
                <a:spcPct val="0"/>
              </a:spcBef>
              <a:buFont typeface="+mj-lt"/>
              <a:buAutoNum type="alphaUcPeriod"/>
            </a:pPr>
            <a:r>
              <a:rPr lang="es-CR" altLang="es-CR" sz="2000" dirty="0"/>
              <a:t>Interesado 4: conoce el proyecto, pero no le da soporte ni tampoco se resiste</a:t>
            </a:r>
            <a:r>
              <a:rPr lang="es-CR" altLang="es-CR" sz="2000" dirty="0" smtClean="0"/>
              <a:t>.</a:t>
            </a:r>
          </a:p>
          <a:p>
            <a:pPr marL="457200" indent="-457200" algn="just">
              <a:spcBef>
                <a:spcPct val="0"/>
              </a:spcBef>
              <a:buFont typeface="+mj-lt"/>
              <a:buAutoNum type="alphaUcPeriod"/>
            </a:pPr>
            <a:endParaRPr lang="es-CR" altLang="es-CR" sz="2000" dirty="0"/>
          </a:p>
          <a:p>
            <a:pPr algn="just">
              <a:spcBef>
                <a:spcPct val="0"/>
              </a:spcBef>
              <a:buFontTx/>
              <a:buNone/>
            </a:pPr>
            <a:r>
              <a:rPr lang="es-CR" altLang="es-CR" sz="2000" b="1" dirty="0"/>
              <a:t>Retroalimentación: </a:t>
            </a:r>
            <a:r>
              <a:rPr lang="es-CR" altLang="es-CR" sz="2000" dirty="0"/>
              <a:t>Lo primero que hay que hacer es comunicar el proyecto al interesado y sus impactos, si no conoce el proyecto estamos muy lejos de poder gestionar su participación y posible liderazgo.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02109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827088" y="476250"/>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Desarrollar el Equipo del Proyecto</a:t>
            </a:r>
          </a:p>
        </p:txBody>
      </p:sp>
      <p:sp>
        <p:nvSpPr>
          <p:cNvPr id="15363" name="Content Placeholder 2"/>
          <p:cNvSpPr>
            <a:spLocks noGrp="1"/>
          </p:cNvSpPr>
          <p:nvPr>
            <p:ph idx="4294967295"/>
          </p:nvPr>
        </p:nvSpPr>
        <p:spPr>
          <a:xfrm>
            <a:off x="250825" y="1916113"/>
            <a:ext cx="8661400" cy="4525962"/>
          </a:xfrm>
        </p:spPr>
        <p:txBody>
          <a:bodyPr/>
          <a:lstStyle/>
          <a:p>
            <a:pPr algn="just"/>
            <a:r>
              <a:rPr lang="es-CR" altLang="es-CR" sz="2800" b="1" smtClean="0"/>
              <a:t>Reconocimiento y recompensas. </a:t>
            </a:r>
            <a:r>
              <a:rPr lang="es-CR" altLang="es-CR" sz="2800" smtClean="0"/>
              <a:t>Implica reconocer y recompensar el comportamiento deseable. Se requiere considerar aspectos culturales (factores ambientales de la empresa). Las personas están motivadas cuando se sienten valoradas dentro de la organización, y esta valoración se demuestra mediante las recompensas que reciben.</a:t>
            </a:r>
          </a:p>
          <a:p>
            <a:pPr algn="just"/>
            <a:r>
              <a:rPr lang="es-CR" altLang="es-CR" sz="2800" b="1" smtClean="0"/>
              <a:t>Reubicación. </a:t>
            </a:r>
            <a:r>
              <a:rPr lang="es-CR" altLang="es-CR" sz="2800" smtClean="0"/>
              <a:t>Implica colocar a varios o a todos los miembros del equipo del proyecto más activos en la misma ubicación física para mejorar su capacidad de trabajar en equipo.</a:t>
            </a:r>
          </a:p>
          <a:p>
            <a:pPr algn="just"/>
            <a:endParaRPr lang="es-CR" altLang="es-CR" sz="2400" b="1"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¿Cuál de los siguientes enunciados describe mejor el control de la participación de los interesados en el proyecto?</a:t>
            </a:r>
          </a:p>
          <a:p>
            <a:pPr marL="457200" indent="-457200" algn="just">
              <a:spcBef>
                <a:spcPct val="0"/>
              </a:spcBef>
              <a:buFont typeface="+mj-lt"/>
              <a:buAutoNum type="alphaUcPeriod"/>
            </a:pPr>
            <a:r>
              <a:rPr lang="es-CR" altLang="es-CR" sz="2200" dirty="0"/>
              <a:t>Confirmar el compromiso de los interesados con el proyecto.</a:t>
            </a:r>
          </a:p>
          <a:p>
            <a:pPr marL="457200" indent="-457200" algn="just">
              <a:spcBef>
                <a:spcPct val="0"/>
              </a:spcBef>
              <a:buFont typeface="+mj-lt"/>
              <a:buAutoNum type="alphaUcPeriod"/>
            </a:pPr>
            <a:r>
              <a:rPr lang="es-CR" altLang="es-CR" sz="2200" dirty="0"/>
              <a:t>Negociación y comunicación con los interesados para gestionar sus expectativas.</a:t>
            </a:r>
          </a:p>
          <a:p>
            <a:pPr marL="457200" indent="-457200" algn="just">
              <a:spcBef>
                <a:spcPct val="0"/>
              </a:spcBef>
              <a:buFont typeface="+mj-lt"/>
              <a:buAutoNum type="alphaUcPeriod"/>
            </a:pPr>
            <a:r>
              <a:rPr lang="es-CR" altLang="es-CR" sz="2200" dirty="0"/>
              <a:t>Ajustar las estrategias para comprometer a los interesados con el proyecto.</a:t>
            </a:r>
          </a:p>
          <a:p>
            <a:pPr marL="457200" indent="-457200" algn="just">
              <a:spcBef>
                <a:spcPct val="0"/>
              </a:spcBef>
              <a:buFont typeface="+mj-lt"/>
              <a:buAutoNum type="alphaUcPeriod"/>
            </a:pPr>
            <a:r>
              <a:rPr lang="es-CR" altLang="es-CR" sz="2200" dirty="0"/>
              <a:t>Resolver los conflictos de intereses entre los interesados</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 </a:t>
            </a:r>
            <a:r>
              <a:rPr lang="es-CR" altLang="es-CR" sz="2200" dirty="0"/>
              <a:t>Controlar la participación de los interesados es monitorear las relaciones de los interesados y ajustar la estrategia de gestión para que participen en el proyecto. El resto de los enunciados están relacionados con la gestión de la participación de los interesados durante la ejecución del proyecto.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619708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Eres el director de proyectos y decides aplicar la estrategia de mantener satisfecho a uno de los interesados. ¿Cuál será el NIVEL de influencia y preocupación por el proyecto de este interesado? </a:t>
            </a:r>
          </a:p>
          <a:p>
            <a:pPr marL="457200" indent="-457200" algn="just">
              <a:spcBef>
                <a:spcPct val="0"/>
              </a:spcBef>
              <a:buFont typeface="+mj-lt"/>
              <a:buAutoNum type="alphaUcPeriod"/>
            </a:pPr>
            <a:r>
              <a:rPr lang="es-CR" altLang="es-CR" sz="2400" dirty="0"/>
              <a:t>Poder Alto e Interés Alto.</a:t>
            </a:r>
          </a:p>
          <a:p>
            <a:pPr marL="457200" indent="-457200" algn="just">
              <a:spcBef>
                <a:spcPct val="0"/>
              </a:spcBef>
              <a:buFont typeface="+mj-lt"/>
              <a:buAutoNum type="alphaUcPeriod"/>
            </a:pPr>
            <a:r>
              <a:rPr lang="es-CR" altLang="es-CR" sz="2400" dirty="0"/>
              <a:t>Poder Alto e Interés Bajo. </a:t>
            </a:r>
          </a:p>
          <a:p>
            <a:pPr marL="457200" indent="-457200" algn="just">
              <a:spcBef>
                <a:spcPct val="0"/>
              </a:spcBef>
              <a:buFont typeface="+mj-lt"/>
              <a:buAutoNum type="alphaUcPeriod"/>
            </a:pPr>
            <a:r>
              <a:rPr lang="es-CR" altLang="es-CR" sz="2400" dirty="0"/>
              <a:t>Poder Bajo e Interés Alto.</a:t>
            </a:r>
          </a:p>
          <a:p>
            <a:pPr marL="457200" indent="-457200" algn="just">
              <a:spcBef>
                <a:spcPct val="0"/>
              </a:spcBef>
              <a:buFont typeface="+mj-lt"/>
              <a:buAutoNum type="alphaUcPeriod"/>
            </a:pPr>
            <a:r>
              <a:rPr lang="es-CR" altLang="es-CR" sz="2400" dirty="0"/>
              <a:t>Poder Bajo e Interés Bajo</a:t>
            </a:r>
            <a:r>
              <a:rPr lang="es-CR" altLang="es-CR" sz="2400" dirty="0" smtClean="0"/>
              <a:t>.</a:t>
            </a:r>
          </a:p>
          <a:p>
            <a:pPr algn="just">
              <a:spcBef>
                <a:spcPct val="0"/>
              </a:spcBef>
              <a:buFontTx/>
              <a:buNone/>
            </a:pPr>
            <a:endParaRPr lang="es-CR" altLang="es-CR" sz="2400" b="1" dirty="0"/>
          </a:p>
          <a:p>
            <a:pPr algn="just">
              <a:spcBef>
                <a:spcPct val="0"/>
              </a:spcBef>
              <a:buFontTx/>
              <a:buNone/>
            </a:pPr>
            <a:r>
              <a:rPr lang="es-CR" altLang="es-CR" sz="2400" b="1" dirty="0" smtClean="0"/>
              <a:t>Retroalimentación</a:t>
            </a:r>
            <a:r>
              <a:rPr lang="es-CR" altLang="es-CR" sz="2400" b="1" dirty="0"/>
              <a:t>: </a:t>
            </a:r>
            <a:r>
              <a:rPr lang="es-CR" altLang="es-CR" sz="2400" dirty="0"/>
              <a:t>Alto poder/alto interés: gestionar atentamente; Alto poder/bajo interés: mantener satisfecho; Bajo poder/alto interés: mantener informado; bajo poder/bajo interés: monitorear.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51300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400" dirty="0"/>
              <a:t>El modelo de clasificación de interesados que describe la clase de interesados basado en su poder, urgencia y legitimidad se DENOMINA __________:</a:t>
            </a:r>
            <a:endParaRPr lang="es-CR" altLang="es-CR" sz="2400" dirty="0"/>
          </a:p>
          <a:p>
            <a:pPr marL="457200" indent="-457200" algn="just">
              <a:spcBef>
                <a:spcPct val="0"/>
              </a:spcBef>
              <a:buFont typeface="+mj-lt"/>
              <a:buAutoNum type="alphaUcPeriod"/>
            </a:pPr>
            <a:r>
              <a:rPr lang="es-ES" altLang="es-CR" sz="2400" dirty="0"/>
              <a:t>Matriz de poder/interés.</a:t>
            </a:r>
            <a:endParaRPr lang="es-CR" altLang="es-CR" sz="2400" dirty="0"/>
          </a:p>
          <a:p>
            <a:pPr marL="457200" indent="-457200" algn="just">
              <a:spcBef>
                <a:spcPct val="0"/>
              </a:spcBef>
              <a:buFont typeface="+mj-lt"/>
              <a:buAutoNum type="alphaUcPeriod"/>
            </a:pPr>
            <a:r>
              <a:rPr lang="es-ES" altLang="es-CR" sz="2400" dirty="0"/>
              <a:t>Matriz de poder/influencia</a:t>
            </a:r>
            <a:endParaRPr lang="es-CR" altLang="es-CR" sz="2400" dirty="0"/>
          </a:p>
          <a:p>
            <a:pPr marL="457200" indent="-457200" algn="just">
              <a:spcBef>
                <a:spcPct val="0"/>
              </a:spcBef>
              <a:buFont typeface="+mj-lt"/>
              <a:buAutoNum type="alphaUcPeriod"/>
            </a:pPr>
            <a:r>
              <a:rPr lang="es-ES" altLang="es-CR" sz="2400" dirty="0"/>
              <a:t>Matriz de influencia/impacto.</a:t>
            </a:r>
            <a:endParaRPr lang="es-CR" altLang="es-CR" sz="2400" dirty="0"/>
          </a:p>
          <a:p>
            <a:pPr marL="457200" indent="-457200" algn="just">
              <a:spcBef>
                <a:spcPct val="0"/>
              </a:spcBef>
              <a:buFont typeface="+mj-lt"/>
              <a:buAutoNum type="alphaUcPeriod"/>
            </a:pPr>
            <a:r>
              <a:rPr lang="es-ES" altLang="es-CR" sz="2400" dirty="0"/>
              <a:t>Modelo de prominencia</a:t>
            </a:r>
            <a:r>
              <a:rPr lang="es-E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El modelo de prominencia es un tipo especial de clasificación de los interesados según su preponderancia o rasgo sobresaliente, creado por Mitchell, </a:t>
            </a:r>
            <a:r>
              <a:rPr lang="es-CR" altLang="es-CR" sz="2400" dirty="0" err="1"/>
              <a:t>Agle</a:t>
            </a:r>
            <a:r>
              <a:rPr lang="es-CR" altLang="es-CR" sz="2400" dirty="0"/>
              <a:t> y Wood.</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977106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400" dirty="0"/>
              <a:t>Los siguientes son clasificaciones de interesados por su nivel de compromiso, EXCEPTO:</a:t>
            </a:r>
            <a:endParaRPr lang="es-CR" altLang="es-CR" sz="2400" dirty="0"/>
          </a:p>
          <a:p>
            <a:pPr marL="457200" indent="-457200" algn="just">
              <a:spcBef>
                <a:spcPct val="0"/>
              </a:spcBef>
              <a:buFont typeface="+mj-lt"/>
              <a:buAutoNum type="alphaUcPeriod"/>
            </a:pPr>
            <a:r>
              <a:rPr lang="es-ES" altLang="es-CR" sz="2400" dirty="0"/>
              <a:t>Inconsciente.</a:t>
            </a:r>
            <a:endParaRPr lang="es-CR" altLang="es-CR" sz="2400" dirty="0"/>
          </a:p>
          <a:p>
            <a:pPr marL="457200" indent="-457200" algn="just">
              <a:spcBef>
                <a:spcPct val="0"/>
              </a:spcBef>
              <a:buFont typeface="+mj-lt"/>
              <a:buAutoNum type="alphaUcPeriod"/>
            </a:pPr>
            <a:r>
              <a:rPr lang="es-ES" altLang="es-CR" sz="2400" dirty="0"/>
              <a:t>Mitigador.</a:t>
            </a:r>
            <a:endParaRPr lang="es-CR" altLang="es-CR" sz="2400" dirty="0"/>
          </a:p>
          <a:p>
            <a:pPr marL="457200" indent="-457200" algn="just">
              <a:spcBef>
                <a:spcPct val="0"/>
              </a:spcBef>
              <a:buFont typeface="+mj-lt"/>
              <a:buAutoNum type="alphaUcPeriod"/>
            </a:pPr>
            <a:r>
              <a:rPr lang="es-ES" altLang="es-CR" sz="2400" dirty="0"/>
              <a:t>Resistente.</a:t>
            </a:r>
            <a:endParaRPr lang="es-CR" altLang="es-CR" sz="2400" dirty="0"/>
          </a:p>
          <a:p>
            <a:pPr marL="457200" indent="-457200" algn="just">
              <a:spcBef>
                <a:spcPct val="0"/>
              </a:spcBef>
              <a:buFont typeface="+mj-lt"/>
              <a:buAutoNum type="alphaUcPeriod"/>
            </a:pPr>
            <a:r>
              <a:rPr lang="es-ES" altLang="es-CR" sz="2400" dirty="0"/>
              <a:t>Neutral</a:t>
            </a:r>
            <a:r>
              <a:rPr lang="es-E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El Mitigador no es una forma de clasificación de los interesados por su nivel de compromiso.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322879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7511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tu proyecto necesitas gestionar atentamente a los interesados para poder cumplir con los requisitos que solicita el cliente, que fueron definidos en las métricas de calidad. ¿Cómo será la relación PODER/INTERÉS de los interesados si hay que gestionarlos con gran atención? </a:t>
            </a:r>
          </a:p>
          <a:p>
            <a:pPr marL="457200" indent="-457200" algn="just">
              <a:spcBef>
                <a:spcPct val="0"/>
              </a:spcBef>
              <a:buFont typeface="+mj-lt"/>
              <a:buAutoNum type="alphaUcPeriod"/>
            </a:pPr>
            <a:r>
              <a:rPr lang="es-CR" altLang="es-CR" sz="2400" dirty="0"/>
              <a:t>Poder bajo e Interés alto.</a:t>
            </a:r>
          </a:p>
          <a:p>
            <a:pPr marL="457200" indent="-457200" algn="just">
              <a:spcBef>
                <a:spcPct val="0"/>
              </a:spcBef>
              <a:buFont typeface="+mj-lt"/>
              <a:buAutoNum type="alphaUcPeriod"/>
            </a:pPr>
            <a:r>
              <a:rPr lang="es-CR" altLang="es-CR" sz="2400" dirty="0"/>
              <a:t>Poder bajo e Interés bajo.</a:t>
            </a:r>
          </a:p>
          <a:p>
            <a:pPr marL="457200" indent="-457200" algn="just">
              <a:spcBef>
                <a:spcPct val="0"/>
              </a:spcBef>
              <a:buFont typeface="+mj-lt"/>
              <a:buAutoNum type="alphaUcPeriod"/>
            </a:pPr>
            <a:r>
              <a:rPr lang="es-CR" altLang="es-CR" sz="2400" dirty="0"/>
              <a:t>Poder alto e Interés alto.</a:t>
            </a:r>
          </a:p>
          <a:p>
            <a:pPr marL="457200" indent="-457200" algn="just">
              <a:spcBef>
                <a:spcPct val="0"/>
              </a:spcBef>
              <a:buFont typeface="+mj-lt"/>
              <a:buAutoNum type="alphaUcPeriod"/>
            </a:pPr>
            <a:r>
              <a:rPr lang="es-CR" altLang="es-CR" sz="2400" dirty="0"/>
              <a:t>Poder alto e Interés bajo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Alto poder/alto interés: gestionar atentamente; Alto poder/bajo interés: mantener satisfecho; Bajo poder/alto interés: mantener informado; bajo poder/bajo interés: monitorear.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862643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Has logrado determinar que en tu proyecto, únicamente existen en total 10 canales de comunicación. ¿Cuántos INTERESADOS tiene el proyecto?</a:t>
            </a:r>
          </a:p>
          <a:p>
            <a:pPr marL="457200" indent="-457200" algn="just">
              <a:spcBef>
                <a:spcPct val="0"/>
              </a:spcBef>
              <a:buFont typeface="+mj-lt"/>
              <a:buAutoNum type="alphaUcPeriod"/>
            </a:pPr>
            <a:r>
              <a:rPr lang="es-CR" altLang="es-CR" sz="2400" dirty="0"/>
              <a:t>10.</a:t>
            </a:r>
          </a:p>
          <a:p>
            <a:pPr marL="457200" indent="-457200" algn="just">
              <a:spcBef>
                <a:spcPct val="0"/>
              </a:spcBef>
              <a:buFont typeface="+mj-lt"/>
              <a:buAutoNum type="alphaUcPeriod"/>
            </a:pPr>
            <a:r>
              <a:rPr lang="es-CR" altLang="es-CR" sz="2400" dirty="0"/>
              <a:t>9. </a:t>
            </a:r>
          </a:p>
          <a:p>
            <a:pPr marL="457200" indent="-457200" algn="just">
              <a:spcBef>
                <a:spcPct val="0"/>
              </a:spcBef>
              <a:buFont typeface="+mj-lt"/>
              <a:buAutoNum type="alphaUcPeriod"/>
            </a:pPr>
            <a:r>
              <a:rPr lang="es-CR" altLang="es-CR" sz="2400" dirty="0"/>
              <a:t>8.</a:t>
            </a:r>
          </a:p>
          <a:p>
            <a:pPr marL="457200" indent="-457200" algn="just">
              <a:spcBef>
                <a:spcPct val="0"/>
              </a:spcBef>
              <a:buFont typeface="+mj-lt"/>
              <a:buAutoNum type="alphaUcPeriod"/>
            </a:pPr>
            <a:r>
              <a:rPr lang="es-CR" altLang="es-CR" sz="2400" dirty="0"/>
              <a:t>11. </a:t>
            </a:r>
            <a:endParaRPr lang="es-CR" altLang="es-CR" sz="2400" dirty="0" smtClean="0"/>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N = (n*(n-1))/ 2 = (5*4)/2 = 10.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943012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123825" y="1557338"/>
            <a:ext cx="8661400" cy="4525962"/>
          </a:xfrm>
        </p:spPr>
        <p:txBody>
          <a:bodyPr/>
          <a:lstStyle/>
          <a:p>
            <a:pPr marL="0" indent="0" algn="just">
              <a:buFont typeface="Arial" charset="0"/>
              <a:buNone/>
            </a:pPr>
            <a:r>
              <a:rPr lang="es-CR" altLang="es-CR" sz="2800" b="1" smtClean="0"/>
              <a:t>Actividades de Desarrollo del Espíritu del Equipo </a:t>
            </a:r>
            <a:r>
              <a:rPr lang="es-CR" altLang="es-CR" sz="2800" smtClean="0"/>
              <a:t> </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05038"/>
            <a:ext cx="782955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107950" y="1557338"/>
            <a:ext cx="8659813" cy="4525962"/>
          </a:xfrm>
        </p:spPr>
        <p:txBody>
          <a:bodyPr/>
          <a:lstStyle/>
          <a:p>
            <a:pPr marL="0" indent="0" algn="ctr">
              <a:buFont typeface="Arial" charset="0"/>
              <a:buNone/>
              <a:defRPr/>
            </a:pPr>
            <a:r>
              <a:rPr lang="es-CR" sz="2800" b="1" dirty="0" smtClean="0"/>
              <a:t>Evaluaciones del Desempeño del Equipo</a:t>
            </a:r>
            <a:endParaRPr lang="es-CR" sz="2800" dirty="0" smtClean="0"/>
          </a:p>
          <a:p>
            <a:pPr algn="just">
              <a:defRPr/>
            </a:pPr>
            <a:r>
              <a:rPr lang="es-CR" sz="2800" dirty="0" smtClean="0"/>
              <a:t>Se </a:t>
            </a:r>
            <a:r>
              <a:rPr lang="es-CR" sz="2800" dirty="0"/>
              <a:t>mide en términos de éxito técnico conforme </a:t>
            </a:r>
            <a:r>
              <a:rPr lang="es-CR" sz="2800" dirty="0" smtClean="0"/>
              <a:t>a objetivos </a:t>
            </a:r>
            <a:r>
              <a:rPr lang="es-CR" sz="2800" dirty="0"/>
              <a:t>acordados del proyecto, de desempeño según el cronograma del </a:t>
            </a:r>
            <a:r>
              <a:rPr lang="es-CR" sz="2800" dirty="0" smtClean="0"/>
              <a:t>proyecto (</a:t>
            </a:r>
            <a:r>
              <a:rPr lang="es-CR" sz="2800" dirty="0"/>
              <a:t>finalizado en el plazo requerido) y de desempeño según el presupuesto (finalizado dentro </a:t>
            </a:r>
            <a:r>
              <a:rPr lang="es-CR" sz="2800" dirty="0" smtClean="0"/>
              <a:t>de las </a:t>
            </a:r>
            <a:r>
              <a:rPr lang="es-CR" sz="2800" dirty="0"/>
              <a:t>restricciones financieras). </a:t>
            </a:r>
            <a:endParaRPr lang="es-CR" sz="2800" dirty="0" smtClean="0"/>
          </a:p>
          <a:p>
            <a:pPr algn="just">
              <a:defRPr/>
            </a:pPr>
            <a:r>
              <a:rPr lang="es-CR" sz="2800" dirty="0" smtClean="0"/>
              <a:t>Los </a:t>
            </a:r>
            <a:r>
              <a:rPr lang="es-CR" sz="2800" dirty="0"/>
              <a:t>equipos de alto desempeño se caracterizan por </a:t>
            </a:r>
            <a:r>
              <a:rPr lang="es-CR" sz="2800" dirty="0" smtClean="0"/>
              <a:t>este funcionamiento </a:t>
            </a:r>
            <a:r>
              <a:rPr lang="es-CR" sz="2800" dirty="0"/>
              <a:t>orientado a las tareas y a los resultados</a:t>
            </a:r>
            <a:r>
              <a:rPr lang="es-CR" sz="2800" dirty="0" smtClean="0"/>
              <a:t>.</a:t>
            </a:r>
          </a:p>
          <a:p>
            <a:pPr algn="just">
              <a:defRPr/>
            </a:pPr>
            <a:r>
              <a:rPr lang="es-CR" sz="2800" dirty="0" smtClean="0"/>
              <a:t>Evalúa a los miembros del equipo como un todo, no por individuos.</a:t>
            </a:r>
          </a:p>
          <a:p>
            <a:pPr algn="just">
              <a:defRPr/>
            </a:pPr>
            <a:r>
              <a:rPr lang="es-CR" sz="2800" dirty="0" smtClean="0"/>
              <a:t>Sus resultados buscan mejorar la efectividad del mismo.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107950" y="1557338"/>
            <a:ext cx="8659813" cy="4525962"/>
          </a:xfrm>
        </p:spPr>
        <p:txBody>
          <a:bodyPr/>
          <a:lstStyle/>
          <a:p>
            <a:pPr marL="0" indent="0" algn="ctr">
              <a:buFont typeface="Arial" charset="0"/>
              <a:buNone/>
              <a:defRPr/>
            </a:pPr>
            <a:r>
              <a:rPr lang="es-CR" sz="2800" b="1" dirty="0" smtClean="0"/>
              <a:t>Estilos de Liderazgo</a:t>
            </a:r>
            <a:endParaRPr lang="es-CR" sz="2800" dirty="0" smtClean="0"/>
          </a:p>
          <a:p>
            <a:r>
              <a:rPr lang="es-CR" sz="2400" dirty="0"/>
              <a:t>Existen distintos estilos de </a:t>
            </a:r>
            <a:r>
              <a:rPr lang="es-CR" sz="2400" b="1" dirty="0"/>
              <a:t>liderazgo </a:t>
            </a:r>
            <a:r>
              <a:rPr lang="es-CR" sz="2400" dirty="0"/>
              <a:t>como por ejemplo: </a:t>
            </a:r>
          </a:p>
          <a:p>
            <a:r>
              <a:rPr lang="es-CR" sz="2400" dirty="0" smtClean="0"/>
              <a:t>Directivo</a:t>
            </a:r>
            <a:r>
              <a:rPr lang="es-CR" sz="2400" dirty="0"/>
              <a:t>: decir qué hay que </a:t>
            </a:r>
            <a:r>
              <a:rPr lang="es-CR" sz="2400" dirty="0" smtClean="0"/>
              <a:t>hacer. </a:t>
            </a:r>
            <a:endParaRPr lang="es-CR" sz="2400" dirty="0"/>
          </a:p>
          <a:p>
            <a:r>
              <a:rPr lang="es-CR" sz="2400" dirty="0" smtClean="0"/>
              <a:t>Consultivo: </a:t>
            </a:r>
            <a:r>
              <a:rPr lang="es-CR" sz="2400" dirty="0"/>
              <a:t>dar </a:t>
            </a:r>
            <a:r>
              <a:rPr lang="es-CR" sz="2400" dirty="0" smtClean="0"/>
              <a:t>instrucciones. </a:t>
            </a:r>
            <a:endParaRPr lang="es-CR" sz="2400" dirty="0"/>
          </a:p>
          <a:p>
            <a:r>
              <a:rPr lang="es-CR" sz="2400" dirty="0" smtClean="0"/>
              <a:t>Participativo: </a:t>
            </a:r>
            <a:r>
              <a:rPr lang="es-CR" sz="2400" dirty="0"/>
              <a:t>brindar </a:t>
            </a:r>
            <a:r>
              <a:rPr lang="es-CR" sz="2400" dirty="0" smtClean="0"/>
              <a:t>asistencia. </a:t>
            </a:r>
            <a:endParaRPr lang="es-CR" sz="2400" dirty="0"/>
          </a:p>
          <a:p>
            <a:r>
              <a:rPr lang="es-CR" sz="2400" dirty="0" err="1" smtClean="0"/>
              <a:t>Delegativo</a:t>
            </a:r>
            <a:r>
              <a:rPr lang="es-CR" sz="2400" dirty="0" smtClean="0"/>
              <a:t>: </a:t>
            </a:r>
            <a:r>
              <a:rPr lang="es-CR" sz="2400" dirty="0"/>
              <a:t>el empleado decide por sí </a:t>
            </a:r>
            <a:r>
              <a:rPr lang="es-CR" sz="2400" dirty="0" smtClean="0"/>
              <a:t>solo. </a:t>
            </a:r>
            <a:endParaRPr lang="es-CR" sz="2400" dirty="0"/>
          </a:p>
          <a:p>
            <a:r>
              <a:rPr lang="es-CR" sz="2400" dirty="0" smtClean="0"/>
              <a:t>Facilitador</a:t>
            </a:r>
            <a:r>
              <a:rPr lang="es-CR" sz="2400" dirty="0"/>
              <a:t>: coordina a los </a:t>
            </a:r>
            <a:r>
              <a:rPr lang="es-CR" sz="2400" dirty="0" smtClean="0"/>
              <a:t>demás. </a:t>
            </a:r>
            <a:endParaRPr lang="es-CR" sz="2400" dirty="0"/>
          </a:p>
          <a:p>
            <a:r>
              <a:rPr lang="es-CR" sz="2400" dirty="0" smtClean="0"/>
              <a:t>Autocrático</a:t>
            </a:r>
            <a:r>
              <a:rPr lang="es-CR" sz="2400" dirty="0"/>
              <a:t>: tomar decisiones sin </a:t>
            </a:r>
            <a:r>
              <a:rPr lang="es-CR" sz="2400" dirty="0" smtClean="0"/>
              <a:t>consultar.</a:t>
            </a:r>
            <a:endParaRPr lang="es-CR" sz="2400" dirty="0"/>
          </a:p>
          <a:p>
            <a:r>
              <a:rPr lang="es-CR" sz="2400" dirty="0" smtClean="0"/>
              <a:t>Consenso</a:t>
            </a:r>
            <a:r>
              <a:rPr lang="es-CR" sz="2400" dirty="0"/>
              <a:t>: resolución de problemas </a:t>
            </a:r>
            <a:r>
              <a:rPr lang="es-CR" sz="2400" dirty="0" smtClean="0"/>
              <a:t>grupales. </a:t>
            </a:r>
          </a:p>
          <a:p>
            <a:pPr marL="0" indent="0">
              <a:buNone/>
            </a:pPr>
            <a:r>
              <a:rPr lang="es-CR" sz="2400" dirty="0" smtClean="0"/>
              <a:t>Consejo: estudiar estilos de liderazgos del libro de Rita </a:t>
            </a:r>
            <a:r>
              <a:rPr lang="es-CR" sz="2400" dirty="0" err="1" smtClean="0"/>
              <a:t>Mulcahy</a:t>
            </a:r>
            <a:r>
              <a:rPr lang="es-CR" sz="2400" dirty="0" smtClean="0"/>
              <a:t>.</a:t>
            </a:r>
            <a:endParaRPr lang="es-CR" sz="2400" dirty="0"/>
          </a:p>
        </p:txBody>
      </p:sp>
    </p:spTree>
    <p:extLst>
      <p:ext uri="{BB962C8B-B14F-4D97-AF65-F5344CB8AC3E}">
        <p14:creationId xmlns:p14="http://schemas.microsoft.com/office/powerpoint/2010/main" val="705486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665"/>
          </a:xfrm>
          <a:prstGeom prst="rect">
            <a:avLst/>
          </a:prstGeom>
        </p:spPr>
        <p:txBody>
          <a:bodyPr>
            <a:spAutoFit/>
          </a:bodyPr>
          <a:lstStyle/>
          <a:p>
            <a:pPr algn="just">
              <a:defRPr/>
            </a:pPr>
            <a:r>
              <a:rPr lang="es-CR" sz="2400" b="1" dirty="0" smtClean="0"/>
              <a:t>Teorías Motivacionales</a:t>
            </a:r>
          </a:p>
        </p:txBody>
      </p:sp>
      <p:sp>
        <p:nvSpPr>
          <p:cNvPr id="2" name="1 Rectángulo"/>
          <p:cNvSpPr/>
          <p:nvPr/>
        </p:nvSpPr>
        <p:spPr>
          <a:xfrm>
            <a:off x="222249" y="1343025"/>
            <a:ext cx="4493767" cy="5262979"/>
          </a:xfrm>
          <a:prstGeom prst="rect">
            <a:avLst/>
          </a:prstGeom>
        </p:spPr>
        <p:txBody>
          <a:bodyPr wrap="square">
            <a:spAutoFit/>
          </a:bodyPr>
          <a:lstStyle/>
          <a:p>
            <a:endParaRPr lang="es-CR" sz="2400" dirty="0"/>
          </a:p>
          <a:p>
            <a:pPr algn="just"/>
            <a:r>
              <a:rPr lang="en-US" sz="2400" b="1" dirty="0">
                <a:latin typeface="+mn-lt"/>
              </a:rPr>
              <a:t>Maslow </a:t>
            </a:r>
            <a:r>
              <a:rPr lang="en-US" sz="2400" dirty="0">
                <a:latin typeface="+mn-lt"/>
              </a:rPr>
              <a:t>(MASLOW, Abraham. 1954. Motivation and Personality</a:t>
            </a:r>
            <a:r>
              <a:rPr lang="en-US" sz="2400" dirty="0" smtClean="0">
                <a:latin typeface="+mn-lt"/>
              </a:rPr>
              <a:t>). </a:t>
            </a:r>
            <a:r>
              <a:rPr lang="es-CR" sz="2400" dirty="0" smtClean="0">
                <a:latin typeface="+mn-lt"/>
              </a:rPr>
              <a:t>Las </a:t>
            </a:r>
            <a:r>
              <a:rPr lang="es-CR" sz="2400" dirty="0">
                <a:latin typeface="+mn-lt"/>
              </a:rPr>
              <a:t>personas tienen distintas jerarquías de necesidades, hasta que no están satisfechas las necesidades de los niveles inferiores, no se puede pasar a los niveles superiores. </a:t>
            </a:r>
            <a:endParaRPr lang="es-CR" sz="2400" dirty="0" smtClean="0">
              <a:latin typeface="+mn-lt"/>
            </a:endParaRPr>
          </a:p>
          <a:p>
            <a:pPr algn="just"/>
            <a:r>
              <a:rPr lang="es-CR" sz="2400" dirty="0">
                <a:latin typeface="+mn-lt"/>
              </a:rPr>
              <a:t>No se puede motivar la estima de una persona si no han sido cubiertas previamente sus necesidades básicas fisiológicas, de seguridad y amor. </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18</a:t>
            </a:fld>
            <a:endParaRPr lang="es-ES" altLang="es-CR" sz="1200">
              <a:solidFill>
                <a:schemeClr val="hlink"/>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31703" r="35820" b="30667"/>
          <a:stretch/>
        </p:blipFill>
        <p:spPr bwMode="auto">
          <a:xfrm>
            <a:off x="4716016" y="2204864"/>
            <a:ext cx="442798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740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665"/>
          </a:xfrm>
          <a:prstGeom prst="rect">
            <a:avLst/>
          </a:prstGeom>
        </p:spPr>
        <p:txBody>
          <a:bodyPr>
            <a:spAutoFit/>
          </a:bodyPr>
          <a:lstStyle/>
          <a:p>
            <a:pPr algn="just">
              <a:defRPr/>
            </a:pPr>
            <a:r>
              <a:rPr lang="es-CR" sz="2400" b="1" dirty="0" smtClean="0"/>
              <a:t>Teorías Motivacionales</a:t>
            </a:r>
          </a:p>
        </p:txBody>
      </p:sp>
      <p:sp>
        <p:nvSpPr>
          <p:cNvPr id="2" name="1 Rectángulo"/>
          <p:cNvSpPr/>
          <p:nvPr/>
        </p:nvSpPr>
        <p:spPr>
          <a:xfrm>
            <a:off x="222249" y="1343025"/>
            <a:ext cx="8453439" cy="3046988"/>
          </a:xfrm>
          <a:prstGeom prst="rect">
            <a:avLst/>
          </a:prstGeom>
        </p:spPr>
        <p:txBody>
          <a:bodyPr wrap="square">
            <a:spAutoFit/>
          </a:bodyPr>
          <a:lstStyle/>
          <a:p>
            <a:endParaRPr lang="es-CR" sz="2400" dirty="0"/>
          </a:p>
          <a:p>
            <a:pPr algn="just"/>
            <a:r>
              <a:rPr lang="es-CR" sz="2400" b="1" dirty="0" smtClean="0">
                <a:latin typeface="+mn-lt"/>
              </a:rPr>
              <a:t>Mc </a:t>
            </a:r>
            <a:r>
              <a:rPr lang="es-CR" sz="2400" b="1" dirty="0" err="1">
                <a:latin typeface="+mn-lt"/>
              </a:rPr>
              <a:t>Gregor</a:t>
            </a:r>
            <a:r>
              <a:rPr lang="es-CR" sz="2400" b="1" dirty="0">
                <a:latin typeface="+mn-lt"/>
              </a:rPr>
              <a:t> </a:t>
            </a:r>
            <a:r>
              <a:rPr lang="es-CR" sz="2400" dirty="0">
                <a:latin typeface="+mn-lt"/>
              </a:rPr>
              <a:t>(MC GREGOR, Douglas. 1960. El lado humano de la Empresa) </a:t>
            </a:r>
          </a:p>
          <a:p>
            <a:pPr algn="just"/>
            <a:r>
              <a:rPr lang="es-CR" sz="2400" dirty="0">
                <a:latin typeface="+mn-lt"/>
              </a:rPr>
              <a:t>Las personas pertenecen a una de estas dos categorías: </a:t>
            </a:r>
          </a:p>
          <a:p>
            <a:pPr algn="just"/>
            <a:r>
              <a:rPr lang="es-CR" sz="2400" dirty="0">
                <a:latin typeface="+mn-lt"/>
              </a:rPr>
              <a:t>o Teoría X: incapaz, evita el trabajo, no quiere responsabilidades, debe ser controlado por su superior. </a:t>
            </a:r>
          </a:p>
          <a:p>
            <a:pPr algn="just"/>
            <a:r>
              <a:rPr lang="es-CR" sz="2400" dirty="0">
                <a:latin typeface="+mn-lt"/>
              </a:rPr>
              <a:t>o Teoría Y: trabaja aunque nadie lo supervise, quiere asumir compromisos y </a:t>
            </a:r>
            <a:r>
              <a:rPr lang="es-CR" sz="2400" dirty="0" smtClean="0">
                <a:latin typeface="+mn-lt"/>
              </a:rPr>
              <a:t>progresar. </a:t>
            </a:r>
            <a:endParaRPr lang="es-CR" sz="2400" dirty="0">
              <a:latin typeface="+mn-lt"/>
            </a:endParaRP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19</a:t>
            </a:fld>
            <a:endParaRPr lang="es-ES" altLang="es-CR" sz="1200">
              <a:solidFill>
                <a:schemeClr val="hlink"/>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583" t="19583" r="48750" b="60741"/>
          <a:stretch/>
        </p:blipFill>
        <p:spPr bwMode="auto">
          <a:xfrm>
            <a:off x="3059832" y="4390012"/>
            <a:ext cx="3360474" cy="237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362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48113" y="1230313"/>
            <a:ext cx="3294062" cy="647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R" dirty="0"/>
              <a:t>Principales Salidas de la Gestión de </a:t>
            </a:r>
            <a:r>
              <a:rPr lang="es-CR" dirty="0" err="1"/>
              <a:t>RRHH’s</a:t>
            </a:r>
            <a:r>
              <a:rPr lang="es-CR" dirty="0"/>
              <a:t> de un Proyecto</a:t>
            </a:r>
          </a:p>
        </p:txBody>
      </p:sp>
      <p:sp>
        <p:nvSpPr>
          <p:cNvPr id="22" name="21 Elipse"/>
          <p:cNvSpPr/>
          <p:nvPr/>
        </p:nvSpPr>
        <p:spPr>
          <a:xfrm>
            <a:off x="250825" y="2925763"/>
            <a:ext cx="2882900" cy="12477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Asignaciones de Personal y Calendario de Recursos</a:t>
            </a:r>
          </a:p>
        </p:txBody>
      </p:sp>
      <p:sp>
        <p:nvSpPr>
          <p:cNvPr id="23" name="22 Elipse"/>
          <p:cNvSpPr/>
          <p:nvPr/>
        </p:nvSpPr>
        <p:spPr>
          <a:xfrm>
            <a:off x="3735388" y="2843213"/>
            <a:ext cx="2403475"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Evaluaciones del Desempeño del Equipo</a:t>
            </a:r>
          </a:p>
        </p:txBody>
      </p:sp>
      <p:sp>
        <p:nvSpPr>
          <p:cNvPr id="26" name="25 Elipse"/>
          <p:cNvSpPr/>
          <p:nvPr/>
        </p:nvSpPr>
        <p:spPr>
          <a:xfrm>
            <a:off x="6521450" y="2051050"/>
            <a:ext cx="2403475" cy="7921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Lecciones Aprendidas</a:t>
            </a:r>
          </a:p>
        </p:txBody>
      </p:sp>
      <p:cxnSp>
        <p:nvCxnSpPr>
          <p:cNvPr id="55" name="54 Conector recto de flecha"/>
          <p:cNvCxnSpPr>
            <a:stCxn id="2" idx="2"/>
            <a:endCxn id="22" idx="7"/>
          </p:cNvCxnSpPr>
          <p:nvPr/>
        </p:nvCxnSpPr>
        <p:spPr>
          <a:xfrm flipH="1">
            <a:off x="2711450" y="1878013"/>
            <a:ext cx="2882900" cy="12303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a:stCxn id="2" idx="2"/>
            <a:endCxn id="26" idx="0"/>
          </p:cNvCxnSpPr>
          <p:nvPr/>
        </p:nvCxnSpPr>
        <p:spPr>
          <a:xfrm>
            <a:off x="5594350" y="1878013"/>
            <a:ext cx="2128838" cy="1730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2" idx="2"/>
            <a:endCxn id="23" idx="0"/>
          </p:cNvCxnSpPr>
          <p:nvPr/>
        </p:nvCxnSpPr>
        <p:spPr>
          <a:xfrm flipH="1">
            <a:off x="4937125" y="1878013"/>
            <a:ext cx="657225" cy="965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169" name="61 CuadroTexto"/>
          <p:cNvSpPr txBox="1">
            <a:spLocks noChangeArrowheads="1"/>
          </p:cNvSpPr>
          <p:nvPr/>
        </p:nvSpPr>
        <p:spPr bwMode="auto">
          <a:xfrm>
            <a:off x="4508500" y="2078038"/>
            <a:ext cx="2306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Compuesto por</a:t>
            </a:r>
          </a:p>
        </p:txBody>
      </p:sp>
      <p:sp>
        <p:nvSpPr>
          <p:cNvPr id="75" name="74 Rectángulo"/>
          <p:cNvSpPr/>
          <p:nvPr/>
        </p:nvSpPr>
        <p:spPr>
          <a:xfrm>
            <a:off x="1470025" y="5967413"/>
            <a:ext cx="1341438" cy="60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Adquisición</a:t>
            </a:r>
          </a:p>
        </p:txBody>
      </p:sp>
      <p:sp>
        <p:nvSpPr>
          <p:cNvPr id="76" name="75 Rectángulo"/>
          <p:cNvSpPr/>
          <p:nvPr/>
        </p:nvSpPr>
        <p:spPr>
          <a:xfrm>
            <a:off x="61913" y="4511675"/>
            <a:ext cx="1243012"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Asignación Previa</a:t>
            </a:r>
          </a:p>
        </p:txBody>
      </p:sp>
      <p:sp>
        <p:nvSpPr>
          <p:cNvPr id="78" name="77 Rectángulo"/>
          <p:cNvSpPr/>
          <p:nvPr/>
        </p:nvSpPr>
        <p:spPr>
          <a:xfrm>
            <a:off x="3009900" y="5973763"/>
            <a:ext cx="151447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Actividades Desarrollo del Espíritu</a:t>
            </a:r>
          </a:p>
        </p:txBody>
      </p:sp>
      <p:sp>
        <p:nvSpPr>
          <p:cNvPr id="79" name="78 Rectángulo"/>
          <p:cNvSpPr/>
          <p:nvPr/>
        </p:nvSpPr>
        <p:spPr>
          <a:xfrm>
            <a:off x="6261100" y="3240088"/>
            <a:ext cx="1306513" cy="53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Gestión de Conflictos</a:t>
            </a:r>
          </a:p>
        </p:txBody>
      </p:sp>
      <p:cxnSp>
        <p:nvCxnSpPr>
          <p:cNvPr id="85" name="84 Conector recto de flecha"/>
          <p:cNvCxnSpPr>
            <a:stCxn id="22" idx="4"/>
            <a:endCxn id="76" idx="0"/>
          </p:cNvCxnSpPr>
          <p:nvPr/>
        </p:nvCxnSpPr>
        <p:spPr>
          <a:xfrm flipH="1">
            <a:off x="682625" y="4173538"/>
            <a:ext cx="1009650" cy="3381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7" name="86 Conector recto de flecha"/>
          <p:cNvCxnSpPr>
            <a:stCxn id="22" idx="4"/>
            <a:endCxn id="75" idx="0"/>
          </p:cNvCxnSpPr>
          <p:nvPr/>
        </p:nvCxnSpPr>
        <p:spPr>
          <a:xfrm>
            <a:off x="1692275" y="4173538"/>
            <a:ext cx="447675" cy="17938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1" name="90 Conector recto de flecha"/>
          <p:cNvCxnSpPr>
            <a:stCxn id="23" idx="4"/>
            <a:endCxn id="78" idx="0"/>
          </p:cNvCxnSpPr>
          <p:nvPr/>
        </p:nvCxnSpPr>
        <p:spPr>
          <a:xfrm flipH="1">
            <a:off x="3767138" y="3635375"/>
            <a:ext cx="1169987" cy="23383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3" name="92 Conector recto de flecha"/>
          <p:cNvCxnSpPr>
            <a:stCxn id="26" idx="4"/>
            <a:endCxn id="79" idx="0"/>
          </p:cNvCxnSpPr>
          <p:nvPr/>
        </p:nvCxnSpPr>
        <p:spPr>
          <a:xfrm flipH="1">
            <a:off x="6915150" y="2843213"/>
            <a:ext cx="808038" cy="3968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2178" name="131 CuadroTexto"/>
          <p:cNvSpPr txBox="1">
            <a:spLocks noChangeArrowheads="1"/>
          </p:cNvSpPr>
          <p:nvPr/>
        </p:nvSpPr>
        <p:spPr bwMode="auto">
          <a:xfrm>
            <a:off x="7688263" y="4021138"/>
            <a:ext cx="13398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92179" name="132 CuadroTexto"/>
          <p:cNvSpPr txBox="1">
            <a:spLocks noChangeArrowheads="1"/>
          </p:cNvSpPr>
          <p:nvPr/>
        </p:nvSpPr>
        <p:spPr bwMode="auto">
          <a:xfrm>
            <a:off x="4146550" y="4268788"/>
            <a:ext cx="2306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92180" name="133 CuadroTexto"/>
          <p:cNvSpPr txBox="1">
            <a:spLocks noChangeArrowheads="1"/>
          </p:cNvSpPr>
          <p:nvPr/>
        </p:nvSpPr>
        <p:spPr bwMode="auto">
          <a:xfrm>
            <a:off x="1557338" y="4349750"/>
            <a:ext cx="2308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88" name="87 Rectángulo"/>
          <p:cNvSpPr/>
          <p:nvPr/>
        </p:nvSpPr>
        <p:spPr>
          <a:xfrm>
            <a:off x="7815263" y="3198813"/>
            <a:ext cx="1244600" cy="690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Registro de Asuntos</a:t>
            </a:r>
          </a:p>
        </p:txBody>
      </p:sp>
      <p:cxnSp>
        <p:nvCxnSpPr>
          <p:cNvPr id="72" name="71 Conector recto de flecha"/>
          <p:cNvCxnSpPr>
            <a:stCxn id="26" idx="4"/>
            <a:endCxn id="88" idx="0"/>
          </p:cNvCxnSpPr>
          <p:nvPr/>
        </p:nvCxnSpPr>
        <p:spPr>
          <a:xfrm>
            <a:off x="7723188" y="2843213"/>
            <a:ext cx="714375" cy="355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4" name="93 Rectángulo"/>
          <p:cNvSpPr/>
          <p:nvPr/>
        </p:nvSpPr>
        <p:spPr>
          <a:xfrm>
            <a:off x="4033838" y="5192713"/>
            <a:ext cx="1371600"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Capacitación</a:t>
            </a:r>
          </a:p>
        </p:txBody>
      </p:sp>
      <p:cxnSp>
        <p:nvCxnSpPr>
          <p:cNvPr id="83" name="82 Conector recto de flecha"/>
          <p:cNvCxnSpPr>
            <a:stCxn id="23" idx="4"/>
            <a:endCxn id="94" idx="0"/>
          </p:cNvCxnSpPr>
          <p:nvPr/>
        </p:nvCxnSpPr>
        <p:spPr>
          <a:xfrm flipH="1">
            <a:off x="4719638" y="3635375"/>
            <a:ext cx="217487" cy="15573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0" name="99 Rectángulo"/>
          <p:cNvSpPr/>
          <p:nvPr/>
        </p:nvSpPr>
        <p:spPr>
          <a:xfrm>
            <a:off x="2311400" y="4745038"/>
            <a:ext cx="1343025" cy="60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Equipos Virtuales</a:t>
            </a:r>
          </a:p>
        </p:txBody>
      </p:sp>
      <p:cxnSp>
        <p:nvCxnSpPr>
          <p:cNvPr id="97" name="96 Conector recto de flecha"/>
          <p:cNvCxnSpPr>
            <a:stCxn id="22" idx="4"/>
            <a:endCxn id="100" idx="0"/>
          </p:cNvCxnSpPr>
          <p:nvPr/>
        </p:nvCxnSpPr>
        <p:spPr>
          <a:xfrm>
            <a:off x="1692275" y="4173538"/>
            <a:ext cx="1290638" cy="571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5" name="104 Rectángulo"/>
          <p:cNvSpPr/>
          <p:nvPr/>
        </p:nvSpPr>
        <p:spPr>
          <a:xfrm>
            <a:off x="311150" y="5314950"/>
            <a:ext cx="13811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Negociación</a:t>
            </a:r>
          </a:p>
        </p:txBody>
      </p:sp>
      <p:cxnSp>
        <p:nvCxnSpPr>
          <p:cNvPr id="101" name="100 Conector recto de flecha"/>
          <p:cNvCxnSpPr>
            <a:stCxn id="22" idx="4"/>
            <a:endCxn id="105" idx="0"/>
          </p:cNvCxnSpPr>
          <p:nvPr/>
        </p:nvCxnSpPr>
        <p:spPr>
          <a:xfrm flipH="1">
            <a:off x="1001713" y="4173538"/>
            <a:ext cx="690562" cy="11414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a:off x="6286500" y="76200"/>
            <a:ext cx="2795588" cy="95408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just">
              <a:defRPr/>
            </a:pPr>
            <a:r>
              <a:rPr lang="es-CR" sz="1400" dirty="0"/>
              <a:t>El Plan de Recursos Humanos incluye el Plan para la Dirección del Personal y el  Plan de Liberación del Personal</a:t>
            </a:r>
          </a:p>
        </p:txBody>
      </p:sp>
      <p:sp>
        <p:nvSpPr>
          <p:cNvPr id="52" name="51 Rectángulo"/>
          <p:cNvSpPr/>
          <p:nvPr/>
        </p:nvSpPr>
        <p:spPr>
          <a:xfrm>
            <a:off x="4687888" y="5973763"/>
            <a:ext cx="1403350"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Reubicación</a:t>
            </a:r>
          </a:p>
        </p:txBody>
      </p:sp>
      <p:sp>
        <p:nvSpPr>
          <p:cNvPr id="53" name="52 Rectángulo"/>
          <p:cNvSpPr/>
          <p:nvPr/>
        </p:nvSpPr>
        <p:spPr>
          <a:xfrm>
            <a:off x="5972175" y="5192713"/>
            <a:ext cx="1150938"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Reglas Básicas</a:t>
            </a:r>
          </a:p>
        </p:txBody>
      </p:sp>
      <p:cxnSp>
        <p:nvCxnSpPr>
          <p:cNvPr id="15" name="14 Conector recto de flecha"/>
          <p:cNvCxnSpPr>
            <a:stCxn id="23" idx="4"/>
            <a:endCxn id="52" idx="0"/>
          </p:cNvCxnSpPr>
          <p:nvPr/>
        </p:nvCxnSpPr>
        <p:spPr>
          <a:xfrm>
            <a:off x="4937125" y="3635375"/>
            <a:ext cx="452438" cy="23383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23" idx="4"/>
            <a:endCxn id="53" idx="0"/>
          </p:cNvCxnSpPr>
          <p:nvPr/>
        </p:nvCxnSpPr>
        <p:spPr>
          <a:xfrm>
            <a:off x="4937125" y="3635375"/>
            <a:ext cx="1611313" cy="15573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7" name="76 Rectángulo"/>
          <p:cNvSpPr/>
          <p:nvPr/>
        </p:nvSpPr>
        <p:spPr>
          <a:xfrm>
            <a:off x="6386513" y="5942013"/>
            <a:ext cx="1865312" cy="823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Reconocimiento y Recompensas</a:t>
            </a:r>
          </a:p>
        </p:txBody>
      </p:sp>
      <p:cxnSp>
        <p:nvCxnSpPr>
          <p:cNvPr id="43" name="42 Conector recto de flecha"/>
          <p:cNvCxnSpPr>
            <a:stCxn id="23" idx="4"/>
            <a:endCxn id="77" idx="1"/>
          </p:cNvCxnSpPr>
          <p:nvPr/>
        </p:nvCxnSpPr>
        <p:spPr>
          <a:xfrm>
            <a:off x="4937125" y="3635375"/>
            <a:ext cx="1449388" cy="2717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2" name="81 Rectángulo"/>
          <p:cNvSpPr/>
          <p:nvPr/>
        </p:nvSpPr>
        <p:spPr>
          <a:xfrm>
            <a:off x="6043613" y="4040188"/>
            <a:ext cx="1674812" cy="747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Habilidades Interpersonales</a:t>
            </a:r>
          </a:p>
        </p:txBody>
      </p:sp>
      <p:cxnSp>
        <p:nvCxnSpPr>
          <p:cNvPr id="49" name="48 Conector recto de flecha"/>
          <p:cNvCxnSpPr>
            <a:stCxn id="26" idx="4"/>
            <a:endCxn id="82" idx="0"/>
          </p:cNvCxnSpPr>
          <p:nvPr/>
        </p:nvCxnSpPr>
        <p:spPr>
          <a:xfrm flipH="1">
            <a:off x="6880225" y="2843213"/>
            <a:ext cx="842963" cy="11969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2" name="91 Rectángulo"/>
          <p:cNvSpPr/>
          <p:nvPr/>
        </p:nvSpPr>
        <p:spPr>
          <a:xfrm>
            <a:off x="7385050" y="4941888"/>
            <a:ext cx="1674813" cy="747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Evaluaciones del Desempeño del Proyecto</a:t>
            </a:r>
          </a:p>
        </p:txBody>
      </p:sp>
      <p:cxnSp>
        <p:nvCxnSpPr>
          <p:cNvPr id="66" name="65 Conector recto de flecha"/>
          <p:cNvCxnSpPr>
            <a:stCxn id="26" idx="4"/>
            <a:endCxn id="92" idx="0"/>
          </p:cNvCxnSpPr>
          <p:nvPr/>
        </p:nvCxnSpPr>
        <p:spPr>
          <a:xfrm>
            <a:off x="7723188" y="2843213"/>
            <a:ext cx="500062" cy="20986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9" name="128 Elipse"/>
          <p:cNvSpPr/>
          <p:nvPr/>
        </p:nvSpPr>
        <p:spPr>
          <a:xfrm>
            <a:off x="996950" y="1954213"/>
            <a:ext cx="2255838"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Plan de Recursos Humanos</a:t>
            </a:r>
          </a:p>
        </p:txBody>
      </p:sp>
      <p:cxnSp>
        <p:nvCxnSpPr>
          <p:cNvPr id="125" name="124 Conector recto de flecha"/>
          <p:cNvCxnSpPr>
            <a:stCxn id="2" idx="2"/>
            <a:endCxn id="129" idx="6"/>
          </p:cNvCxnSpPr>
          <p:nvPr/>
        </p:nvCxnSpPr>
        <p:spPr>
          <a:xfrm flipH="1">
            <a:off x="3252788" y="1878013"/>
            <a:ext cx="2341562" cy="4730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7" name="136 Rectángulo"/>
          <p:cNvSpPr/>
          <p:nvPr/>
        </p:nvSpPr>
        <p:spPr>
          <a:xfrm>
            <a:off x="2676525" y="125413"/>
            <a:ext cx="1711325"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Creación de Relaciones de Trabajo</a:t>
            </a:r>
          </a:p>
        </p:txBody>
      </p:sp>
      <p:sp>
        <p:nvSpPr>
          <p:cNvPr id="138" name="137 Rectángulo"/>
          <p:cNvSpPr/>
          <p:nvPr/>
        </p:nvSpPr>
        <p:spPr>
          <a:xfrm>
            <a:off x="533400" y="144463"/>
            <a:ext cx="1878013" cy="855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Organigramas y Descripciones de Cargos</a:t>
            </a:r>
          </a:p>
        </p:txBody>
      </p:sp>
      <p:sp>
        <p:nvSpPr>
          <p:cNvPr id="139" name="138 Rectángulo"/>
          <p:cNvSpPr/>
          <p:nvPr/>
        </p:nvSpPr>
        <p:spPr>
          <a:xfrm>
            <a:off x="68263" y="1160463"/>
            <a:ext cx="1425575"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Teoría de la Organización</a:t>
            </a:r>
          </a:p>
        </p:txBody>
      </p:sp>
      <p:cxnSp>
        <p:nvCxnSpPr>
          <p:cNvPr id="127" name="126 Conector recto de flecha"/>
          <p:cNvCxnSpPr>
            <a:stCxn id="129" idx="0"/>
            <a:endCxn id="139" idx="3"/>
          </p:cNvCxnSpPr>
          <p:nvPr/>
        </p:nvCxnSpPr>
        <p:spPr>
          <a:xfrm flipH="1" flipV="1">
            <a:off x="1493838" y="1519238"/>
            <a:ext cx="630237" cy="4349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0" name="129 Conector recto de flecha"/>
          <p:cNvCxnSpPr>
            <a:stCxn id="129" idx="0"/>
            <a:endCxn id="138" idx="2"/>
          </p:cNvCxnSpPr>
          <p:nvPr/>
        </p:nvCxnSpPr>
        <p:spPr>
          <a:xfrm flipH="1" flipV="1">
            <a:off x="1471613" y="1000125"/>
            <a:ext cx="652462" cy="9540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1" name="140 Conector recto de flecha"/>
          <p:cNvCxnSpPr>
            <a:stCxn id="129" idx="0"/>
            <a:endCxn id="137" idx="2"/>
          </p:cNvCxnSpPr>
          <p:nvPr/>
        </p:nvCxnSpPr>
        <p:spPr>
          <a:xfrm flipV="1">
            <a:off x="2124075" y="982663"/>
            <a:ext cx="1408113" cy="9715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2208" name="141 CuadroTexto"/>
          <p:cNvSpPr txBox="1">
            <a:spLocks noChangeArrowheads="1"/>
          </p:cNvSpPr>
          <p:nvPr/>
        </p:nvSpPr>
        <p:spPr bwMode="auto">
          <a:xfrm>
            <a:off x="1728788" y="1230313"/>
            <a:ext cx="2006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0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218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0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87"/>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9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59"/>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217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91"/>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8"/>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83"/>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94"/>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15"/>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52"/>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7"/>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1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3"/>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nodeType="clickEffect">
                                  <p:stCondLst>
                                    <p:cond delay="0"/>
                                  </p:stCondLst>
                                  <p:childTnLst>
                                    <p:set>
                                      <p:cBhvr>
                                        <p:cTn id="150" dur="1" fill="hold">
                                          <p:stCondLst>
                                            <p:cond delay="0"/>
                                          </p:stCondLst>
                                        </p:cTn>
                                        <p:tgtEl>
                                          <p:spTgt spid="57"/>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26"/>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92178"/>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nodeType="clickEffect">
                                  <p:stCondLst>
                                    <p:cond delay="0"/>
                                  </p:stCondLst>
                                  <p:childTnLst>
                                    <p:set>
                                      <p:cBhvr>
                                        <p:cTn id="162" dur="1" fill="hold">
                                          <p:stCondLst>
                                            <p:cond delay="0"/>
                                          </p:stCondLst>
                                        </p:cTn>
                                        <p:tgtEl>
                                          <p:spTgt spid="93"/>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7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nodeType="clickEffect">
                                  <p:stCondLst>
                                    <p:cond delay="0"/>
                                  </p:stCondLst>
                                  <p:childTnLst>
                                    <p:set>
                                      <p:cBhvr>
                                        <p:cTn id="170" dur="1" fill="hold">
                                          <p:stCondLst>
                                            <p:cond delay="0"/>
                                          </p:stCondLst>
                                        </p:cTn>
                                        <p:tgtEl>
                                          <p:spTgt spid="49"/>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82"/>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nodeType="clickEffect">
                                  <p:stCondLst>
                                    <p:cond delay="0"/>
                                  </p:stCondLst>
                                  <p:childTnLst>
                                    <p:set>
                                      <p:cBhvr>
                                        <p:cTn id="178" dur="1" fill="hold">
                                          <p:stCondLst>
                                            <p:cond delay="0"/>
                                          </p:stCondLst>
                                        </p:cTn>
                                        <p:tgtEl>
                                          <p:spTgt spid="66"/>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92"/>
                                        </p:tgtEl>
                                        <p:attrNameLst>
                                          <p:attrName>style.visibility</p:attrName>
                                        </p:attrNameLst>
                                      </p:cBhvr>
                                      <p:to>
                                        <p:strVal val="visible"/>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nodeType="clickEffect">
                                  <p:stCondLst>
                                    <p:cond delay="0"/>
                                  </p:stCondLst>
                                  <p:childTnLst>
                                    <p:set>
                                      <p:cBhvr>
                                        <p:cTn id="186" dur="1" fill="hold">
                                          <p:stCondLst>
                                            <p:cond delay="0"/>
                                          </p:stCondLst>
                                        </p:cTn>
                                        <p:tgtEl>
                                          <p:spTgt spid="72"/>
                                        </p:tgtEl>
                                        <p:attrNameLst>
                                          <p:attrName>style.visibility</p:attrName>
                                        </p:attrNameLst>
                                      </p:cBhvr>
                                      <p:to>
                                        <p:strVal val="visible"/>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6" grpId="0" animBg="1"/>
      <p:bldP spid="92169" grpId="0"/>
      <p:bldP spid="75" grpId="0" animBg="1"/>
      <p:bldP spid="76" grpId="0" animBg="1"/>
      <p:bldP spid="78" grpId="0" animBg="1"/>
      <p:bldP spid="79" grpId="0" animBg="1"/>
      <p:bldP spid="92178" grpId="0"/>
      <p:bldP spid="92179" grpId="0"/>
      <p:bldP spid="92180" grpId="0"/>
      <p:bldP spid="88" grpId="0" animBg="1"/>
      <p:bldP spid="94" grpId="0" animBg="1"/>
      <p:bldP spid="100" grpId="0" animBg="1"/>
      <p:bldP spid="105" grpId="0" animBg="1"/>
      <p:bldP spid="50" grpId="0" animBg="1"/>
      <p:bldP spid="52" grpId="0" animBg="1"/>
      <p:bldP spid="53" grpId="0" animBg="1"/>
      <p:bldP spid="77" grpId="0" animBg="1"/>
      <p:bldP spid="82" grpId="0" animBg="1"/>
      <p:bldP spid="92" grpId="0" animBg="1"/>
      <p:bldP spid="129" grpId="0" animBg="1"/>
      <p:bldP spid="137" grpId="0" animBg="1"/>
      <p:bldP spid="138" grpId="0" animBg="1"/>
      <p:bldP spid="139" grpId="0" animBg="1"/>
      <p:bldP spid="922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665"/>
          </a:xfrm>
          <a:prstGeom prst="rect">
            <a:avLst/>
          </a:prstGeom>
        </p:spPr>
        <p:txBody>
          <a:bodyPr>
            <a:spAutoFit/>
          </a:bodyPr>
          <a:lstStyle/>
          <a:p>
            <a:pPr algn="just">
              <a:defRPr/>
            </a:pPr>
            <a:r>
              <a:rPr lang="es-CR" sz="2400" b="1" dirty="0" smtClean="0"/>
              <a:t>Teorías Motivacionales</a:t>
            </a:r>
          </a:p>
        </p:txBody>
      </p:sp>
      <p:sp>
        <p:nvSpPr>
          <p:cNvPr id="2" name="1 Rectángulo"/>
          <p:cNvSpPr/>
          <p:nvPr/>
        </p:nvSpPr>
        <p:spPr>
          <a:xfrm>
            <a:off x="222249" y="1343025"/>
            <a:ext cx="8453439" cy="4524315"/>
          </a:xfrm>
          <a:prstGeom prst="rect">
            <a:avLst/>
          </a:prstGeom>
        </p:spPr>
        <p:txBody>
          <a:bodyPr wrap="square">
            <a:spAutoFit/>
          </a:bodyPr>
          <a:lstStyle/>
          <a:p>
            <a:endParaRPr lang="es-CR" sz="2400" dirty="0"/>
          </a:p>
          <a:p>
            <a:pPr algn="just"/>
            <a:r>
              <a:rPr lang="es-CR" sz="2400" b="1" dirty="0" smtClean="0">
                <a:latin typeface="+mn-lt"/>
              </a:rPr>
              <a:t>Teoría </a:t>
            </a:r>
            <a:r>
              <a:rPr lang="es-CR" sz="2400" b="1" dirty="0">
                <a:latin typeface="+mn-lt"/>
              </a:rPr>
              <a:t>de las necesidades </a:t>
            </a:r>
            <a:r>
              <a:rPr lang="es-CR" sz="2400" dirty="0">
                <a:latin typeface="+mn-lt"/>
              </a:rPr>
              <a:t>(Mc CLELLAND, David. 1961. El Motivo de Logro, Afiliación y Poder) </a:t>
            </a:r>
          </a:p>
          <a:p>
            <a:pPr algn="just"/>
            <a:r>
              <a:rPr lang="es-CR" sz="2400" dirty="0">
                <a:latin typeface="+mn-lt"/>
              </a:rPr>
              <a:t>Las personas tienen tres tipos de necesidades: logro, afiliación y poder. Según cuál sea su tipo de necesidad, será la motivación que necesiten. Si la necesidad es de logro, necesitarán proyectos desafiantes pero con objetivos alcanzables, para poder ser reconocidos. Por su parte, si la necesidad es de afiliación, se sentirán motivados trabajando en equipo con otras personas. Por último, las personas que necesitan el poder, están orientados a la sociedad y los motiva el liderazgo, por lo que deberían dirigir a otras personas. </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20</a:t>
            </a:fld>
            <a:endParaRPr lang="es-ES" altLang="es-CR" sz="1200">
              <a:solidFill>
                <a:schemeClr val="hlink"/>
              </a:solidFill>
            </a:endParaRPr>
          </a:p>
        </p:txBody>
      </p:sp>
    </p:spTree>
    <p:extLst>
      <p:ext uri="{BB962C8B-B14F-4D97-AF65-F5344CB8AC3E}">
        <p14:creationId xmlns:p14="http://schemas.microsoft.com/office/powerpoint/2010/main" val="2288314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665"/>
          </a:xfrm>
          <a:prstGeom prst="rect">
            <a:avLst/>
          </a:prstGeom>
        </p:spPr>
        <p:txBody>
          <a:bodyPr>
            <a:spAutoFit/>
          </a:bodyPr>
          <a:lstStyle/>
          <a:p>
            <a:pPr algn="just">
              <a:defRPr/>
            </a:pPr>
            <a:r>
              <a:rPr lang="es-CR" sz="2400" b="1" dirty="0" smtClean="0"/>
              <a:t>Teorías Motivacionales</a:t>
            </a:r>
          </a:p>
        </p:txBody>
      </p:sp>
      <p:sp>
        <p:nvSpPr>
          <p:cNvPr id="2" name="1 Rectángulo"/>
          <p:cNvSpPr/>
          <p:nvPr/>
        </p:nvSpPr>
        <p:spPr>
          <a:xfrm>
            <a:off x="222249" y="1343025"/>
            <a:ext cx="8453439" cy="3508653"/>
          </a:xfrm>
          <a:prstGeom prst="rect">
            <a:avLst/>
          </a:prstGeom>
        </p:spPr>
        <p:txBody>
          <a:bodyPr wrap="square">
            <a:spAutoFit/>
          </a:bodyPr>
          <a:lstStyle/>
          <a:p>
            <a:endParaRPr lang="es-CR" sz="2400" dirty="0"/>
          </a:p>
          <a:p>
            <a:pPr algn="just"/>
            <a:r>
              <a:rPr lang="es-CR" sz="2200" b="1" dirty="0" smtClean="0">
                <a:latin typeface="+mn-lt"/>
              </a:rPr>
              <a:t>Teoría </a:t>
            </a:r>
            <a:r>
              <a:rPr lang="es-CR" sz="2200" b="1" dirty="0">
                <a:latin typeface="+mn-lt"/>
              </a:rPr>
              <a:t>de las expectativas </a:t>
            </a:r>
            <a:r>
              <a:rPr lang="es-CR" sz="2200" dirty="0">
                <a:latin typeface="+mn-lt"/>
              </a:rPr>
              <a:t>(VROOM, </a:t>
            </a:r>
            <a:r>
              <a:rPr lang="es-CR" sz="2200" dirty="0" err="1">
                <a:latin typeface="+mn-lt"/>
              </a:rPr>
              <a:t>Victor</a:t>
            </a:r>
            <a:r>
              <a:rPr lang="es-CR" sz="2200" dirty="0">
                <a:latin typeface="+mn-lt"/>
              </a:rPr>
              <a:t> H. 1964. </a:t>
            </a:r>
            <a:r>
              <a:rPr lang="es-CR" sz="2200" dirty="0" err="1">
                <a:latin typeface="+mn-lt"/>
              </a:rPr>
              <a:t>Work</a:t>
            </a:r>
            <a:r>
              <a:rPr lang="es-CR" sz="2200" dirty="0">
                <a:latin typeface="+mn-lt"/>
              </a:rPr>
              <a:t> and </a:t>
            </a:r>
            <a:r>
              <a:rPr lang="es-CR" sz="2200" dirty="0" err="1">
                <a:latin typeface="+mn-lt"/>
              </a:rPr>
              <a:t>Motivation</a:t>
            </a:r>
            <a:r>
              <a:rPr lang="es-CR" sz="2200" dirty="0">
                <a:latin typeface="+mn-lt"/>
              </a:rPr>
              <a:t>) </a:t>
            </a:r>
          </a:p>
          <a:p>
            <a:pPr algn="just"/>
            <a:r>
              <a:rPr lang="es-CR" sz="2200" dirty="0">
                <a:latin typeface="+mn-lt"/>
              </a:rPr>
              <a:t>Las personas se esfuerzan porque esperan tener un mejor desempeño. De ese mejor desempeño esperan obtener una recompensa. Con esa recompensa van a poder satisfacer sus necesidades y volver a esforzarse para seguir en ese círculo virtuoso. </a:t>
            </a:r>
            <a:endParaRPr lang="es-CR" sz="2200" dirty="0" smtClean="0">
              <a:latin typeface="+mn-lt"/>
            </a:endParaRPr>
          </a:p>
          <a:p>
            <a:pPr algn="just"/>
            <a:r>
              <a:rPr lang="es-CR" sz="2200" dirty="0">
                <a:latin typeface="+mn-lt"/>
              </a:rPr>
              <a:t>El trabajador se mantendrá productivo mientras la recompensa satisfaga sus necesidades, caso contrario, no estará motivado para seguirse esforzando. </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21</a:t>
            </a:fld>
            <a:endParaRPr lang="es-ES" altLang="es-CR" sz="1200">
              <a:solidFill>
                <a:schemeClr val="hlink"/>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17" t="45164" r="37583" b="27418"/>
          <a:stretch/>
        </p:blipFill>
        <p:spPr bwMode="auto">
          <a:xfrm>
            <a:off x="2122552" y="4660205"/>
            <a:ext cx="5256584" cy="2105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644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665"/>
          </a:xfrm>
          <a:prstGeom prst="rect">
            <a:avLst/>
          </a:prstGeom>
        </p:spPr>
        <p:txBody>
          <a:bodyPr>
            <a:spAutoFit/>
          </a:bodyPr>
          <a:lstStyle/>
          <a:p>
            <a:pPr algn="just">
              <a:defRPr/>
            </a:pPr>
            <a:r>
              <a:rPr lang="es-CR" sz="2400" b="1" dirty="0" smtClean="0"/>
              <a:t>Teorías Motivacionales</a:t>
            </a:r>
          </a:p>
        </p:txBody>
      </p:sp>
      <p:sp>
        <p:nvSpPr>
          <p:cNvPr id="2" name="1 Rectángulo"/>
          <p:cNvSpPr/>
          <p:nvPr/>
        </p:nvSpPr>
        <p:spPr>
          <a:xfrm>
            <a:off x="222249" y="1343025"/>
            <a:ext cx="8453439" cy="3785652"/>
          </a:xfrm>
          <a:prstGeom prst="rect">
            <a:avLst/>
          </a:prstGeom>
        </p:spPr>
        <p:txBody>
          <a:bodyPr wrap="square">
            <a:spAutoFit/>
          </a:bodyPr>
          <a:lstStyle/>
          <a:p>
            <a:endParaRPr lang="es-CR" sz="2400" dirty="0"/>
          </a:p>
          <a:p>
            <a:pPr algn="just"/>
            <a:r>
              <a:rPr lang="es-CR" sz="2400" b="1" dirty="0" smtClean="0">
                <a:latin typeface="+mn-lt"/>
              </a:rPr>
              <a:t>Teoría </a:t>
            </a:r>
            <a:r>
              <a:rPr lang="es-CR" sz="2400" b="1" dirty="0">
                <a:latin typeface="+mn-lt"/>
              </a:rPr>
              <a:t>de fijación de metas </a:t>
            </a:r>
            <a:r>
              <a:rPr lang="es-CR" sz="2400" dirty="0">
                <a:latin typeface="+mn-lt"/>
              </a:rPr>
              <a:t>(LOCKE, Edwin. 1969) </a:t>
            </a:r>
          </a:p>
          <a:p>
            <a:pPr algn="just"/>
            <a:r>
              <a:rPr lang="es-CR" sz="2400" dirty="0">
                <a:latin typeface="+mn-lt"/>
              </a:rPr>
              <a:t>Los deseos de alcanzar una meta es la fuente básica de motivación. Las metas motivan y guían nuestros actos y nos impulsan a dar el mejor rendimiento. Las metas pueden tener varias funciones: </a:t>
            </a:r>
          </a:p>
          <a:p>
            <a:pPr marL="342900" indent="-342900" algn="just">
              <a:buFont typeface="Arial" panose="020B0604020202020204" pitchFamily="34" charset="0"/>
              <a:buChar char="•"/>
            </a:pPr>
            <a:r>
              <a:rPr lang="es-CR" sz="2400" dirty="0" smtClean="0">
                <a:latin typeface="+mn-lt"/>
              </a:rPr>
              <a:t>Centran </a:t>
            </a:r>
            <a:r>
              <a:rPr lang="es-CR" sz="2400" dirty="0">
                <a:latin typeface="+mn-lt"/>
              </a:rPr>
              <a:t>la atención y la acción estando más atentos a la tarea. </a:t>
            </a:r>
          </a:p>
          <a:p>
            <a:pPr marL="342900" indent="-342900" algn="just">
              <a:buFont typeface="Arial" panose="020B0604020202020204" pitchFamily="34" charset="0"/>
              <a:buChar char="•"/>
            </a:pPr>
            <a:r>
              <a:rPr lang="es-CR" sz="2400" dirty="0" smtClean="0">
                <a:latin typeface="+mn-lt"/>
              </a:rPr>
              <a:t>Movilizan </a:t>
            </a:r>
            <a:r>
              <a:rPr lang="es-CR" sz="2400" dirty="0">
                <a:latin typeface="+mn-lt"/>
              </a:rPr>
              <a:t>la energía y el esfuerzo. </a:t>
            </a:r>
          </a:p>
          <a:p>
            <a:pPr marL="342900" indent="-342900" algn="just">
              <a:buFont typeface="Arial" panose="020B0604020202020204" pitchFamily="34" charset="0"/>
              <a:buChar char="•"/>
            </a:pPr>
            <a:r>
              <a:rPr lang="es-CR" sz="2400" dirty="0" smtClean="0">
                <a:latin typeface="+mn-lt"/>
              </a:rPr>
              <a:t>Aumentan </a:t>
            </a:r>
            <a:r>
              <a:rPr lang="es-CR" sz="2400" dirty="0">
                <a:latin typeface="+mn-lt"/>
              </a:rPr>
              <a:t>la persistencia. </a:t>
            </a:r>
          </a:p>
          <a:p>
            <a:pPr marL="342900" indent="-342900" algn="just">
              <a:buFont typeface="Arial" panose="020B0604020202020204" pitchFamily="34" charset="0"/>
              <a:buChar char="•"/>
            </a:pPr>
            <a:r>
              <a:rPr lang="es-CR" sz="2400" dirty="0" smtClean="0">
                <a:latin typeface="+mn-lt"/>
              </a:rPr>
              <a:t>Ayuda </a:t>
            </a:r>
            <a:r>
              <a:rPr lang="es-CR" sz="2400" dirty="0">
                <a:latin typeface="+mn-lt"/>
              </a:rPr>
              <a:t>a la elaboración de estrategias. </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22</a:t>
            </a:fld>
            <a:endParaRPr lang="es-ES" altLang="es-CR" sz="1200">
              <a:solidFill>
                <a:schemeClr val="hlink"/>
              </a:solidFill>
            </a:endParaRPr>
          </a:p>
        </p:txBody>
      </p:sp>
    </p:spTree>
    <p:extLst>
      <p:ext uri="{BB962C8B-B14F-4D97-AF65-F5344CB8AC3E}">
        <p14:creationId xmlns:p14="http://schemas.microsoft.com/office/powerpoint/2010/main" val="2980586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33" t="51439" r="40833" b="29333"/>
          <a:stretch/>
        </p:blipFill>
        <p:spPr bwMode="auto">
          <a:xfrm>
            <a:off x="2915816" y="5425439"/>
            <a:ext cx="4124960" cy="131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346075" y="1343025"/>
            <a:ext cx="8329613" cy="461665"/>
          </a:xfrm>
          <a:prstGeom prst="rect">
            <a:avLst/>
          </a:prstGeom>
        </p:spPr>
        <p:txBody>
          <a:bodyPr>
            <a:spAutoFit/>
          </a:bodyPr>
          <a:lstStyle/>
          <a:p>
            <a:pPr algn="just">
              <a:defRPr/>
            </a:pPr>
            <a:r>
              <a:rPr lang="es-CR" sz="2400" b="1" dirty="0" smtClean="0"/>
              <a:t>Teorías Motivacionales</a:t>
            </a:r>
          </a:p>
        </p:txBody>
      </p:sp>
      <p:sp>
        <p:nvSpPr>
          <p:cNvPr id="2" name="1 Rectángulo"/>
          <p:cNvSpPr/>
          <p:nvPr/>
        </p:nvSpPr>
        <p:spPr>
          <a:xfrm>
            <a:off x="222249" y="1343025"/>
            <a:ext cx="8453439" cy="4154984"/>
          </a:xfrm>
          <a:prstGeom prst="rect">
            <a:avLst/>
          </a:prstGeom>
        </p:spPr>
        <p:txBody>
          <a:bodyPr wrap="square">
            <a:spAutoFit/>
          </a:bodyPr>
          <a:lstStyle/>
          <a:p>
            <a:endParaRPr lang="es-CR" sz="2400" dirty="0"/>
          </a:p>
          <a:p>
            <a:pPr algn="just"/>
            <a:r>
              <a:rPr lang="en-US" sz="2400" b="1" dirty="0" smtClean="0">
                <a:latin typeface="+mn-lt"/>
              </a:rPr>
              <a:t>Herzberg </a:t>
            </a:r>
            <a:r>
              <a:rPr lang="en-US" sz="2400" dirty="0">
                <a:latin typeface="+mn-lt"/>
              </a:rPr>
              <a:t>(HERZBERG, Frederick. 1975. The motivation to work) </a:t>
            </a:r>
          </a:p>
          <a:p>
            <a:pPr algn="just"/>
            <a:r>
              <a:rPr lang="es-CR" sz="2400" dirty="0">
                <a:latin typeface="+mn-lt"/>
              </a:rPr>
              <a:t>Las personas están influenciadas por: </a:t>
            </a:r>
          </a:p>
          <a:p>
            <a:pPr algn="just"/>
            <a:r>
              <a:rPr lang="es-CR" sz="2400" dirty="0">
                <a:latin typeface="+mn-lt"/>
              </a:rPr>
              <a:t>- </a:t>
            </a:r>
            <a:r>
              <a:rPr lang="es-CR" sz="2400" b="1" dirty="0">
                <a:latin typeface="+mn-lt"/>
              </a:rPr>
              <a:t>Factores higiénicos</a:t>
            </a:r>
            <a:r>
              <a:rPr lang="es-CR" sz="2400" dirty="0">
                <a:latin typeface="+mn-lt"/>
              </a:rPr>
              <a:t>: salario, seguridad, status, condiciones </a:t>
            </a:r>
            <a:r>
              <a:rPr lang="es-CR" sz="2400" dirty="0" smtClean="0">
                <a:latin typeface="+mn-lt"/>
              </a:rPr>
              <a:t>laborales.</a:t>
            </a:r>
            <a:endParaRPr lang="es-CR" sz="2400" dirty="0">
              <a:latin typeface="+mn-lt"/>
            </a:endParaRPr>
          </a:p>
          <a:p>
            <a:pPr marL="342900" indent="-342900" algn="just">
              <a:buFontTx/>
              <a:buChar char="-"/>
            </a:pPr>
            <a:r>
              <a:rPr lang="es-CR" sz="2400" b="1" dirty="0" smtClean="0">
                <a:latin typeface="+mn-lt"/>
              </a:rPr>
              <a:t>Agentes </a:t>
            </a:r>
            <a:r>
              <a:rPr lang="es-CR" sz="2400" b="1" dirty="0">
                <a:latin typeface="+mn-lt"/>
              </a:rPr>
              <a:t>motivadores: </a:t>
            </a:r>
            <a:r>
              <a:rPr lang="es-CR" sz="2400" dirty="0">
                <a:latin typeface="+mn-lt"/>
              </a:rPr>
              <a:t>Responsabilidad, autoestima, desarrollo profesional, </a:t>
            </a:r>
            <a:r>
              <a:rPr lang="es-CR" sz="2400" dirty="0" smtClean="0">
                <a:latin typeface="+mn-lt"/>
              </a:rPr>
              <a:t>reconocimiento. </a:t>
            </a:r>
            <a:endParaRPr lang="es-CR" sz="2400" dirty="0">
              <a:latin typeface="+mn-lt"/>
            </a:endParaRPr>
          </a:p>
          <a:p>
            <a:pPr marL="342900" indent="-342900" algn="just">
              <a:buFontTx/>
              <a:buChar char="-"/>
            </a:pPr>
            <a:r>
              <a:rPr lang="es-CR" sz="2400" dirty="0">
                <a:latin typeface="+mn-lt"/>
              </a:rPr>
              <a:t>Si no están cubiertos los factores higiénicos, no puede haber motivación. Sin embargo, si están cubiertos los factores higiénicos no mejora la motivación, ya que para ello hay que trabajar sobre los agentes motivadores. </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23</a:t>
            </a:fld>
            <a:endParaRPr lang="es-ES" altLang="es-CR" sz="1200">
              <a:solidFill>
                <a:schemeClr val="hlink"/>
              </a:solidFill>
            </a:endParaRPr>
          </a:p>
        </p:txBody>
      </p:sp>
    </p:spTree>
    <p:extLst>
      <p:ext uri="{BB962C8B-B14F-4D97-AF65-F5344CB8AC3E}">
        <p14:creationId xmlns:p14="http://schemas.microsoft.com/office/powerpoint/2010/main" val="3022846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85" t="28548" r="59250" b="50074"/>
          <a:stretch/>
        </p:blipFill>
        <p:spPr bwMode="auto">
          <a:xfrm>
            <a:off x="5246516" y="3933056"/>
            <a:ext cx="3877868" cy="281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346075" y="1343025"/>
            <a:ext cx="8329613" cy="461665"/>
          </a:xfrm>
          <a:prstGeom prst="rect">
            <a:avLst/>
          </a:prstGeom>
        </p:spPr>
        <p:txBody>
          <a:bodyPr>
            <a:spAutoFit/>
          </a:bodyPr>
          <a:lstStyle/>
          <a:p>
            <a:pPr algn="just">
              <a:defRPr/>
            </a:pPr>
            <a:r>
              <a:rPr lang="es-CR" sz="2400" b="1" dirty="0" smtClean="0"/>
              <a:t>Teorías Motivacionales</a:t>
            </a:r>
          </a:p>
        </p:txBody>
      </p:sp>
      <p:sp>
        <p:nvSpPr>
          <p:cNvPr id="2" name="1 Rectángulo"/>
          <p:cNvSpPr/>
          <p:nvPr/>
        </p:nvSpPr>
        <p:spPr>
          <a:xfrm>
            <a:off x="222249" y="1343025"/>
            <a:ext cx="8453439" cy="4524315"/>
          </a:xfrm>
          <a:prstGeom prst="rect">
            <a:avLst/>
          </a:prstGeom>
        </p:spPr>
        <p:txBody>
          <a:bodyPr wrap="square">
            <a:spAutoFit/>
          </a:bodyPr>
          <a:lstStyle/>
          <a:p>
            <a:endParaRPr lang="es-CR" sz="2400" dirty="0"/>
          </a:p>
          <a:p>
            <a:pPr algn="just"/>
            <a:r>
              <a:rPr lang="en-US" sz="2400" b="1" dirty="0" err="1" smtClean="0">
                <a:latin typeface="+mn-lt"/>
              </a:rPr>
              <a:t>Teoría</a:t>
            </a:r>
            <a:r>
              <a:rPr lang="en-US" sz="2400" b="1" dirty="0" smtClean="0">
                <a:latin typeface="+mn-lt"/>
              </a:rPr>
              <a:t> </a:t>
            </a:r>
            <a:r>
              <a:rPr lang="en-US" sz="2400" b="1" dirty="0">
                <a:latin typeface="+mn-lt"/>
              </a:rPr>
              <a:t>Z – </a:t>
            </a:r>
            <a:r>
              <a:rPr lang="en-US" sz="2400" b="1" dirty="0" err="1">
                <a:latin typeface="+mn-lt"/>
              </a:rPr>
              <a:t>Ouchi</a:t>
            </a:r>
            <a:r>
              <a:rPr lang="en-US" sz="2400" b="1" dirty="0">
                <a:latin typeface="+mn-lt"/>
              </a:rPr>
              <a:t> </a:t>
            </a:r>
            <a:r>
              <a:rPr lang="en-US" sz="2400" dirty="0">
                <a:latin typeface="+mn-lt"/>
              </a:rPr>
              <a:t>(OUCHI, William. 1981. Theory How American Business can meet the Japanese Challenge</a:t>
            </a:r>
            <a:r>
              <a:rPr lang="en-US" sz="2400" dirty="0" smtClean="0">
                <a:latin typeface="+mn-lt"/>
              </a:rPr>
              <a:t>).</a:t>
            </a:r>
          </a:p>
          <a:p>
            <a:pPr algn="just"/>
            <a:r>
              <a:rPr lang="es-CR" sz="2400" dirty="0">
                <a:latin typeface="+mn-lt"/>
              </a:rPr>
              <a:t>El éxito de las Empresas Z se basa en: </a:t>
            </a:r>
          </a:p>
          <a:p>
            <a:pPr algn="just"/>
            <a:r>
              <a:rPr lang="es-CR" sz="2400" dirty="0">
                <a:latin typeface="+mn-lt"/>
              </a:rPr>
              <a:t>- </a:t>
            </a:r>
            <a:r>
              <a:rPr lang="es-CR" sz="2400" b="1" dirty="0">
                <a:latin typeface="+mn-lt"/>
              </a:rPr>
              <a:t>Confianza</a:t>
            </a:r>
            <a:r>
              <a:rPr lang="es-CR" sz="2400" dirty="0">
                <a:latin typeface="+mn-lt"/>
              </a:rPr>
              <a:t>: no hace falta estar encima del </a:t>
            </a:r>
            <a:r>
              <a:rPr lang="es-CR" sz="2400" dirty="0" smtClean="0">
                <a:latin typeface="+mn-lt"/>
              </a:rPr>
              <a:t>empleado. </a:t>
            </a:r>
            <a:endParaRPr lang="es-CR" sz="2400" dirty="0">
              <a:latin typeface="+mn-lt"/>
            </a:endParaRPr>
          </a:p>
          <a:p>
            <a:pPr algn="just"/>
            <a:r>
              <a:rPr lang="es-CR" sz="2400" dirty="0">
                <a:latin typeface="+mn-lt"/>
              </a:rPr>
              <a:t>- </a:t>
            </a:r>
            <a:r>
              <a:rPr lang="es-CR" sz="2400" b="1" dirty="0">
                <a:latin typeface="+mn-lt"/>
              </a:rPr>
              <a:t>Relaciones estrechas</a:t>
            </a:r>
            <a:r>
              <a:rPr lang="es-CR" sz="2400" dirty="0">
                <a:latin typeface="+mn-lt"/>
              </a:rPr>
              <a:t>: buena relación social entre </a:t>
            </a:r>
            <a:r>
              <a:rPr lang="es-CR" sz="2400" dirty="0" smtClean="0">
                <a:latin typeface="+mn-lt"/>
              </a:rPr>
              <a:t>jefe-empleado. </a:t>
            </a:r>
            <a:endParaRPr lang="es-CR" sz="2400" dirty="0">
              <a:latin typeface="+mn-lt"/>
            </a:endParaRPr>
          </a:p>
          <a:p>
            <a:pPr algn="just"/>
            <a:r>
              <a:rPr lang="es-CR" sz="2400" dirty="0">
                <a:latin typeface="+mn-lt"/>
              </a:rPr>
              <a:t>- </a:t>
            </a:r>
            <a:r>
              <a:rPr lang="es-CR" sz="2400" b="1" dirty="0">
                <a:latin typeface="+mn-lt"/>
              </a:rPr>
              <a:t>Sutileza</a:t>
            </a:r>
            <a:r>
              <a:rPr lang="es-CR" sz="2400" dirty="0">
                <a:latin typeface="+mn-lt"/>
              </a:rPr>
              <a:t>: adecuar el trato a cada </a:t>
            </a:r>
            <a:r>
              <a:rPr lang="es-CR" sz="2400" dirty="0" smtClean="0">
                <a:latin typeface="+mn-lt"/>
              </a:rPr>
              <a:t>empleado. </a:t>
            </a:r>
            <a:endParaRPr lang="es-CR" sz="2400" dirty="0">
              <a:latin typeface="+mn-lt"/>
            </a:endParaRPr>
          </a:p>
          <a:p>
            <a:pPr algn="just"/>
            <a:r>
              <a:rPr lang="en-US" sz="2400" dirty="0" smtClean="0">
                <a:latin typeface="+mn-lt"/>
              </a:rPr>
              <a:t> </a:t>
            </a:r>
            <a:r>
              <a:rPr lang="es-CR" sz="2400" dirty="0">
                <a:latin typeface="+mn-lt"/>
              </a:rPr>
              <a:t>Existen 3 estilos de Empresas: </a:t>
            </a:r>
          </a:p>
          <a:p>
            <a:pPr marL="342900" indent="-342900" algn="just">
              <a:buFont typeface="Arial" panose="020B0604020202020204" pitchFamily="34" charset="0"/>
              <a:buChar char="•"/>
            </a:pPr>
            <a:r>
              <a:rPr lang="es-CR" sz="2400" dirty="0" smtClean="0">
                <a:latin typeface="+mn-lt"/>
              </a:rPr>
              <a:t>A </a:t>
            </a:r>
            <a:r>
              <a:rPr lang="es-CR" sz="2400" dirty="0">
                <a:latin typeface="+mn-lt"/>
              </a:rPr>
              <a:t>– </a:t>
            </a:r>
            <a:r>
              <a:rPr lang="es-CR" sz="2400" dirty="0" smtClean="0">
                <a:latin typeface="+mn-lt"/>
              </a:rPr>
              <a:t>Americanas.</a:t>
            </a:r>
            <a:endParaRPr lang="es-CR" sz="2400" dirty="0">
              <a:latin typeface="+mn-lt"/>
            </a:endParaRPr>
          </a:p>
          <a:p>
            <a:pPr marL="342900" indent="-342900" algn="just">
              <a:buFont typeface="Arial" panose="020B0604020202020204" pitchFamily="34" charset="0"/>
              <a:buChar char="•"/>
            </a:pPr>
            <a:r>
              <a:rPr lang="es-CR" sz="2400" dirty="0" smtClean="0">
                <a:latin typeface="+mn-lt"/>
              </a:rPr>
              <a:t>J </a:t>
            </a:r>
            <a:r>
              <a:rPr lang="es-CR" sz="2400" dirty="0">
                <a:latin typeface="+mn-lt"/>
              </a:rPr>
              <a:t>– </a:t>
            </a:r>
            <a:r>
              <a:rPr lang="es-CR" sz="2400" dirty="0" smtClean="0">
                <a:latin typeface="+mn-lt"/>
              </a:rPr>
              <a:t>Japonesas. </a:t>
            </a:r>
            <a:endParaRPr lang="es-CR" sz="2400" dirty="0">
              <a:latin typeface="+mn-lt"/>
            </a:endParaRPr>
          </a:p>
          <a:p>
            <a:pPr marL="342900" indent="-342900" algn="just">
              <a:buFont typeface="Arial" panose="020B0604020202020204" pitchFamily="34" charset="0"/>
              <a:buChar char="•"/>
            </a:pPr>
            <a:r>
              <a:rPr lang="es-CR" sz="2400" b="1" dirty="0" smtClean="0">
                <a:latin typeface="+mn-lt"/>
              </a:rPr>
              <a:t>Z. </a:t>
            </a:r>
            <a:endParaRPr lang="es-CR" sz="2400" dirty="0">
              <a:latin typeface="+mn-lt"/>
            </a:endParaRPr>
          </a:p>
          <a:p>
            <a:endParaRPr lang="en-US" sz="2400" dirty="0"/>
          </a:p>
        </p:txBody>
      </p:sp>
    </p:spTree>
    <p:extLst>
      <p:ext uri="{BB962C8B-B14F-4D97-AF65-F5344CB8AC3E}">
        <p14:creationId xmlns:p14="http://schemas.microsoft.com/office/powerpoint/2010/main" val="2794019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347788" y="692150"/>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Dirigir el Equipo del Proyecto</a:t>
            </a:r>
          </a:p>
        </p:txBody>
      </p:sp>
      <p:sp>
        <p:nvSpPr>
          <p:cNvPr id="18435" name="Content Placeholder 2"/>
          <p:cNvSpPr>
            <a:spLocks noGrp="1"/>
          </p:cNvSpPr>
          <p:nvPr>
            <p:ph idx="4294967295"/>
          </p:nvPr>
        </p:nvSpPr>
        <p:spPr>
          <a:xfrm>
            <a:off x="250825" y="2133600"/>
            <a:ext cx="8661400" cy="4525963"/>
          </a:xfrm>
        </p:spPr>
        <p:txBody>
          <a:bodyPr/>
          <a:lstStyle/>
          <a:p>
            <a:pPr marL="0" indent="0" algn="just">
              <a:buFont typeface="Arial" charset="0"/>
              <a:buNone/>
            </a:pPr>
            <a:r>
              <a:rPr lang="es-CR" altLang="es-CR" sz="2800" smtClean="0"/>
              <a:t>Consiste en dar seguimiento al desempeño de los miembros del equipo, proporcionar retroalimentación, resolver problemas y gestionar cambios a fin de optimizar el desempeño del proyecto.</a:t>
            </a:r>
            <a:endParaRPr lang="es-CR" altLang="es-CR"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4787900" y="1052513"/>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2800" b="1">
                <a:latin typeface="Calibri" pitchFamily="34" charset="0"/>
              </a:rPr>
              <a:t>Observación y Conversación</a:t>
            </a:r>
          </a:p>
        </p:txBody>
      </p:sp>
      <p:sp>
        <p:nvSpPr>
          <p:cNvPr id="19459" name="Content Placeholder 2"/>
          <p:cNvSpPr>
            <a:spLocks noGrp="1"/>
          </p:cNvSpPr>
          <p:nvPr>
            <p:ph idx="4294967295"/>
          </p:nvPr>
        </p:nvSpPr>
        <p:spPr>
          <a:xfrm>
            <a:off x="382588" y="2332038"/>
            <a:ext cx="4105275" cy="4525962"/>
          </a:xfrm>
        </p:spPr>
        <p:txBody>
          <a:bodyPr/>
          <a:lstStyle/>
          <a:p>
            <a:pPr marL="0" indent="0" algn="just">
              <a:buFont typeface="Arial" charset="0"/>
              <a:buNone/>
            </a:pPr>
            <a:r>
              <a:rPr lang="es-CR" altLang="es-CR" sz="2800" smtClean="0"/>
              <a:t>Los miembros del equipo reciben una retroalimentación sobre su desempeño individual en el proyecto.</a:t>
            </a:r>
          </a:p>
        </p:txBody>
      </p:sp>
      <p:sp>
        <p:nvSpPr>
          <p:cNvPr id="19460" name="Title 1"/>
          <p:cNvSpPr txBox="1">
            <a:spLocks/>
          </p:cNvSpPr>
          <p:nvPr/>
        </p:nvSpPr>
        <p:spPr bwMode="auto">
          <a:xfrm>
            <a:off x="357188" y="660400"/>
            <a:ext cx="4392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2800" b="1">
                <a:latin typeface="Calibri" pitchFamily="34" charset="0"/>
              </a:rPr>
              <a:t>Evaluaciones del Desempeño del Proyecto</a:t>
            </a:r>
          </a:p>
        </p:txBody>
      </p:sp>
      <p:sp>
        <p:nvSpPr>
          <p:cNvPr id="19461" name="Content Placeholder 2"/>
          <p:cNvSpPr>
            <a:spLocks noGrp="1"/>
          </p:cNvSpPr>
          <p:nvPr>
            <p:ph idx="4294967295"/>
          </p:nvPr>
        </p:nvSpPr>
        <p:spPr>
          <a:xfrm>
            <a:off x="4787900" y="2339975"/>
            <a:ext cx="4105275" cy="4525963"/>
          </a:xfrm>
        </p:spPr>
        <p:txBody>
          <a:bodyPr/>
          <a:lstStyle/>
          <a:p>
            <a:pPr marL="0" indent="0" algn="just">
              <a:buFont typeface="Arial" charset="0"/>
              <a:buNone/>
            </a:pPr>
            <a:r>
              <a:rPr lang="es-CR" altLang="es-CR" sz="2800" smtClean="0"/>
              <a:t>Se utilizan para mantenerse en contacto con el trabajo y las actitudes de los miembros del equipo del proyecto.</a:t>
            </a:r>
            <a:endParaRPr lang="es-CR" altLang="es-CR" sz="2400" smtClean="0"/>
          </a:p>
        </p:txBody>
      </p:sp>
      <p:sp>
        <p:nvSpPr>
          <p:cNvPr id="19462" name="Content Placeholder 2"/>
          <p:cNvSpPr>
            <a:spLocks noGrp="1"/>
          </p:cNvSpPr>
          <p:nvPr>
            <p:ph idx="4294967295"/>
          </p:nvPr>
        </p:nvSpPr>
        <p:spPr>
          <a:xfrm>
            <a:off x="223838" y="5373688"/>
            <a:ext cx="8739187" cy="4525962"/>
          </a:xfrm>
        </p:spPr>
        <p:txBody>
          <a:bodyPr/>
          <a:lstStyle/>
          <a:p>
            <a:pPr marL="0" indent="0" algn="just">
              <a:buFont typeface="Arial" charset="0"/>
              <a:buNone/>
            </a:pPr>
            <a:r>
              <a:rPr lang="es-CR" altLang="es-CR" sz="2800" smtClean="0"/>
              <a:t>Liderazgo, motivación, saber escuchar, negociación, comunicación, cultura general, persuasión para hacer que las cosas sucedan, etc.</a:t>
            </a:r>
          </a:p>
        </p:txBody>
      </p:sp>
      <p:sp>
        <p:nvSpPr>
          <p:cNvPr id="19463" name="Title 1"/>
          <p:cNvSpPr txBox="1">
            <a:spLocks/>
          </p:cNvSpPr>
          <p:nvPr/>
        </p:nvSpPr>
        <p:spPr bwMode="auto">
          <a:xfrm>
            <a:off x="200025" y="4005263"/>
            <a:ext cx="4392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2800" b="1">
                <a:latin typeface="Calibri" pitchFamily="34" charset="0"/>
              </a:rPr>
              <a:t>Habilidades Interpersonales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214313" y="1773238"/>
            <a:ext cx="8659812" cy="4525962"/>
          </a:xfrm>
        </p:spPr>
        <p:txBody>
          <a:bodyPr/>
          <a:lstStyle/>
          <a:p>
            <a:pPr marL="0" indent="0" algn="just">
              <a:buFont typeface="Arial" charset="0"/>
              <a:buNone/>
            </a:pPr>
            <a:r>
              <a:rPr lang="es-CR" altLang="es-CR" sz="2800" smtClean="0"/>
              <a:t>Es un registro escrito que documenta y ayuda a monitorear quién es responsable de la resolución de los asuntos específicos antes de una fecha límite.</a:t>
            </a:r>
            <a:endParaRPr lang="es-CR" altLang="es-CR" sz="2400" smtClean="0"/>
          </a:p>
        </p:txBody>
      </p:sp>
      <p:sp>
        <p:nvSpPr>
          <p:cNvPr id="20483" name="Title 1"/>
          <p:cNvSpPr txBox="1">
            <a:spLocks/>
          </p:cNvSpPr>
          <p:nvPr/>
        </p:nvSpPr>
        <p:spPr bwMode="auto">
          <a:xfrm>
            <a:off x="246063" y="404813"/>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2800" b="1">
                <a:latin typeface="Calibri" pitchFamily="34" charset="0"/>
              </a:rPr>
              <a:t>Registro de Asuntos/Polémicas</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3141663"/>
            <a:ext cx="8655050"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2160588" y="620713"/>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Gestión de Conflictos</a:t>
            </a:r>
          </a:p>
        </p:txBody>
      </p:sp>
      <p:sp>
        <p:nvSpPr>
          <p:cNvPr id="7" name="Content Placeholder 2"/>
          <p:cNvSpPr>
            <a:spLocks noGrp="1"/>
          </p:cNvSpPr>
          <p:nvPr>
            <p:ph idx="4294967295"/>
          </p:nvPr>
        </p:nvSpPr>
        <p:spPr>
          <a:xfrm>
            <a:off x="250825" y="2133600"/>
            <a:ext cx="8661400" cy="4525963"/>
          </a:xfrm>
        </p:spPr>
        <p:txBody>
          <a:bodyPr/>
          <a:lstStyle/>
          <a:p>
            <a:pPr algn="just">
              <a:defRPr/>
            </a:pPr>
            <a:r>
              <a:rPr lang="es-CR" sz="2800" b="1" dirty="0" smtClean="0"/>
              <a:t>Apartarse/Eludir. </a:t>
            </a:r>
            <a:r>
              <a:rPr lang="es-CR" sz="2800" dirty="0"/>
              <a:t>Retirarse de una situación de conflicto real o potencial. </a:t>
            </a:r>
            <a:endParaRPr lang="es-CR" sz="2800" dirty="0" smtClean="0"/>
          </a:p>
          <a:p>
            <a:pPr marL="0" indent="0" algn="just">
              <a:buFont typeface="Arial" charset="0"/>
              <a:buNone/>
              <a:defRPr/>
            </a:pPr>
            <a:endParaRPr lang="es-CR" sz="2800" dirty="0" smtClean="0"/>
          </a:p>
          <a:p>
            <a:pPr algn="just">
              <a:defRPr/>
            </a:pPr>
            <a:r>
              <a:rPr lang="es-CR" sz="2800" b="1" dirty="0" smtClean="0"/>
              <a:t>Suavizar/Reconciliar. </a:t>
            </a:r>
            <a:r>
              <a:rPr lang="es-CR" sz="2800" dirty="0"/>
              <a:t>Hacer hincapié en los puntos de acuerdo más que en </a:t>
            </a:r>
            <a:r>
              <a:rPr lang="es-CR" sz="2800" dirty="0" smtClean="0"/>
              <a:t>las diferencias.</a:t>
            </a:r>
          </a:p>
          <a:p>
            <a:pPr marL="0" indent="0" algn="just">
              <a:buFont typeface="Arial" charset="0"/>
              <a:buNone/>
              <a:defRPr/>
            </a:pPr>
            <a:endParaRPr lang="es-CR" sz="2800" dirty="0" smtClean="0"/>
          </a:p>
          <a:p>
            <a:pPr algn="just">
              <a:defRPr/>
            </a:pPr>
            <a:r>
              <a:rPr lang="es-CR" sz="2800" b="1" dirty="0" smtClean="0"/>
              <a:t>Consentir. </a:t>
            </a:r>
            <a:r>
              <a:rPr lang="es-CR" sz="2800" dirty="0"/>
              <a:t>Buscar soluciones que aporten un cierto grado de satisfacción a todas </a:t>
            </a:r>
            <a:r>
              <a:rPr lang="es-CR" sz="2800" dirty="0" smtClean="0"/>
              <a:t>las partes. Cada parte debe ceder o perder en algo.</a:t>
            </a:r>
            <a:endParaRPr lang="es-CR" sz="24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827088" y="476250"/>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algn="ctr" eaLnBrk="1" hangingPunct="1"/>
            <a:r>
              <a:rPr lang="en-US" altLang="es-CR" sz="3200" b="1">
                <a:latin typeface="Calibri" pitchFamily="34" charset="0"/>
              </a:rPr>
              <a:t>Gestión de Conflictos</a:t>
            </a:r>
          </a:p>
        </p:txBody>
      </p:sp>
      <p:sp>
        <p:nvSpPr>
          <p:cNvPr id="22531" name="Content Placeholder 2"/>
          <p:cNvSpPr>
            <a:spLocks noGrp="1"/>
          </p:cNvSpPr>
          <p:nvPr>
            <p:ph idx="4294967295"/>
          </p:nvPr>
        </p:nvSpPr>
        <p:spPr>
          <a:xfrm>
            <a:off x="250825" y="1916113"/>
            <a:ext cx="8661400" cy="4525962"/>
          </a:xfrm>
        </p:spPr>
        <p:txBody>
          <a:bodyPr/>
          <a:lstStyle/>
          <a:p>
            <a:pPr algn="just"/>
            <a:r>
              <a:rPr lang="es-CR" altLang="es-CR" sz="2800" b="1" smtClean="0"/>
              <a:t>Forzar. </a:t>
            </a:r>
            <a:r>
              <a:rPr lang="es-CR" altLang="es-CR" sz="2800" smtClean="0"/>
              <a:t>Imponer su propio punto de vista a costa de los demás; ofrece únicamente soluciones de tipo ganar-perder.</a:t>
            </a:r>
          </a:p>
          <a:p>
            <a:pPr algn="just"/>
            <a:r>
              <a:rPr lang="es-CR" altLang="es-CR" sz="2800" b="1" smtClean="0"/>
              <a:t>Colaborar. </a:t>
            </a:r>
            <a:r>
              <a:rPr lang="es-CR" altLang="es-CR" sz="2800" smtClean="0"/>
              <a:t>Incorporar múltiples puntos de vista y visiones a partir de perspectivas diversas; conduce al consenso y al compromiso.</a:t>
            </a:r>
          </a:p>
          <a:p>
            <a:pPr algn="just"/>
            <a:r>
              <a:rPr lang="es-CR" altLang="es-CR" sz="2800" b="1" smtClean="0"/>
              <a:t>Confrontar/Resolver problemas. </a:t>
            </a:r>
            <a:r>
              <a:rPr lang="es-CR" altLang="es-CR" sz="2800" smtClean="0"/>
              <a:t>Tratar un conflicto como un problema que debe resolverse mediante el examen de alternativas; requiere una actitud de concesión mutua y un diálogo abierto.</a:t>
            </a:r>
            <a:endParaRPr lang="es-CR" altLang="es-CR" sz="2400"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2944813"/>
            <a:ext cx="5919787"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293688" y="1914525"/>
            <a:ext cx="4710112" cy="3724275"/>
          </a:xfrm>
        </p:spPr>
        <p:txBody>
          <a:bodyPr>
            <a:normAutofit/>
          </a:bodyPr>
          <a:lstStyle/>
          <a:p>
            <a:pPr marL="0" indent="0" algn="just">
              <a:lnSpc>
                <a:spcPct val="80000"/>
              </a:lnSpc>
              <a:buFont typeface="Arial" charset="0"/>
              <a:buNone/>
              <a:defRPr/>
            </a:pPr>
            <a:r>
              <a:rPr lang="es-CR" sz="2400" dirty="0"/>
              <a:t>Se identifican y documentan</a:t>
            </a:r>
            <a:br>
              <a:rPr lang="es-CR" sz="2400" dirty="0"/>
            </a:br>
            <a:r>
              <a:rPr lang="es-CR" sz="2400" dirty="0"/>
              <a:t>los roles dentro de un proyecto, las responsabilidades, las habilidades requeridas y las</a:t>
            </a:r>
            <a:br>
              <a:rPr lang="es-CR" sz="2400" dirty="0"/>
            </a:br>
            <a:r>
              <a:rPr lang="es-CR" sz="2400" dirty="0"/>
              <a:t>relaciones de comunicación, y se crea el plan para la dirección de personal</a:t>
            </a:r>
            <a:r>
              <a:rPr lang="es-CR" sz="2400" dirty="0" smtClean="0"/>
              <a:t>.</a:t>
            </a:r>
          </a:p>
          <a:p>
            <a:pPr marL="0" indent="0" algn="just">
              <a:lnSpc>
                <a:spcPct val="80000"/>
              </a:lnSpc>
              <a:buFont typeface="Arial" charset="0"/>
              <a:buNone/>
              <a:defRPr/>
            </a:pPr>
            <a:endParaRPr lang="es-CR" sz="2200" dirty="0"/>
          </a:p>
          <a:p>
            <a:pPr algn="just">
              <a:lnSpc>
                <a:spcPct val="80000"/>
              </a:lnSpc>
              <a:spcBef>
                <a:spcPct val="0"/>
              </a:spcBef>
              <a:buFont typeface="Wingdings" pitchFamily="2" charset="2"/>
              <a:buNone/>
              <a:defRPr/>
            </a:pPr>
            <a:endParaRPr lang="es-CR" sz="2000" dirty="0" smtClean="0">
              <a:latin typeface="Times New Roman" pitchFamily="18" charset="0"/>
            </a:endParaRPr>
          </a:p>
          <a:p>
            <a:pPr lvl="1" algn="just">
              <a:lnSpc>
                <a:spcPct val="80000"/>
              </a:lnSpc>
              <a:buFont typeface="Wingdings" pitchFamily="2" charset="2"/>
              <a:buNone/>
              <a:defRPr/>
            </a:pPr>
            <a:endParaRPr lang="es-ES" sz="1300" dirty="0" smtClean="0">
              <a:latin typeface="Arial Narrow" pitchFamily="34" charset="0"/>
            </a:endParaRPr>
          </a:p>
          <a:p>
            <a:pPr algn="just">
              <a:lnSpc>
                <a:spcPct val="80000"/>
              </a:lnSpc>
              <a:buFont typeface="Wingdings" pitchFamily="2" charset="2"/>
              <a:buChar char="q"/>
              <a:defRPr/>
            </a:pPr>
            <a:endParaRPr lang="es-CR" sz="1400" dirty="0" smtClean="0">
              <a:latin typeface="Arial Narrow" pitchFamily="34" charset="0"/>
            </a:endParaRPr>
          </a:p>
          <a:p>
            <a:pPr algn="just">
              <a:lnSpc>
                <a:spcPct val="80000"/>
              </a:lnSpc>
              <a:buFont typeface="Wingdings" pitchFamily="2" charset="2"/>
              <a:buChar char="q"/>
              <a:defRPr/>
            </a:pPr>
            <a:endParaRPr lang="es-CR" sz="1500" dirty="0" smtClean="0">
              <a:latin typeface="Arial Narrow" pitchFamily="34" charset="0"/>
            </a:endParaRPr>
          </a:p>
          <a:p>
            <a:pPr algn="just">
              <a:lnSpc>
                <a:spcPct val="80000"/>
              </a:lnSpc>
              <a:buFont typeface="Wingdings" pitchFamily="2" charset="2"/>
              <a:buChar char="q"/>
              <a:defRPr/>
            </a:pPr>
            <a:endParaRPr lang="es-ES" sz="1500" dirty="0" smtClean="0">
              <a:latin typeface="Arial Narrow" pitchFamily="34" charset="0"/>
            </a:endParaRPr>
          </a:p>
          <a:p>
            <a:pPr>
              <a:lnSpc>
                <a:spcPct val="80000"/>
              </a:lnSpc>
              <a:buFont typeface="Wingdings" pitchFamily="2" charset="2"/>
              <a:buChar char="q"/>
              <a:defRPr/>
            </a:pPr>
            <a:endParaRPr lang="es-ES" sz="1500" dirty="0" smtClean="0">
              <a:latin typeface="Arial Narrow" pitchFamily="34" charset="0"/>
            </a:endParaRPr>
          </a:p>
        </p:txBody>
      </p:sp>
      <p:sp>
        <p:nvSpPr>
          <p:cNvPr id="7" name="6 Rectángulo"/>
          <p:cNvSpPr/>
          <p:nvPr/>
        </p:nvSpPr>
        <p:spPr>
          <a:xfrm>
            <a:off x="284163" y="1228725"/>
            <a:ext cx="8329612" cy="461963"/>
          </a:xfrm>
          <a:prstGeom prst="rect">
            <a:avLst/>
          </a:prstGeom>
        </p:spPr>
        <p:txBody>
          <a:bodyPr>
            <a:spAutoFit/>
          </a:bodyPr>
          <a:lstStyle/>
          <a:p>
            <a:pPr algn="just">
              <a:defRPr/>
            </a:pPr>
            <a:r>
              <a:rPr lang="es-CR" sz="2400" b="1" dirty="0">
                <a:latin typeface="+mn-lt"/>
              </a:rPr>
              <a:t>Planificar la Gestión de los Recursos Humanos</a:t>
            </a:r>
            <a:endParaRPr lang="es-CR" sz="2800" b="1" dirty="0">
              <a:latin typeface="+mn-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¿QUÉ es Desarrollar el Equipo del Proyecto?</a:t>
            </a:r>
          </a:p>
          <a:p>
            <a:pPr marL="457200" indent="-457200" algn="just">
              <a:spcBef>
                <a:spcPct val="0"/>
              </a:spcBef>
              <a:buFont typeface="+mj-lt"/>
              <a:buAutoNum type="alphaUcPeriod"/>
            </a:pPr>
            <a:r>
              <a:rPr lang="es-CR" altLang="es-CR" sz="2400" dirty="0"/>
              <a:t>Conformar un equipo de personas con las habilidades que se requieren.</a:t>
            </a:r>
          </a:p>
          <a:p>
            <a:pPr marL="457200" indent="-457200" algn="just">
              <a:spcBef>
                <a:spcPct val="0"/>
              </a:spcBef>
              <a:buFont typeface="+mj-lt"/>
              <a:buAutoNum type="alphaUcPeriod"/>
            </a:pPr>
            <a:r>
              <a:rPr lang="es-CR" altLang="es-CR" sz="2400" dirty="0"/>
              <a:t>Enviar a tu equipo del proyecto a un seminario del PMI.</a:t>
            </a:r>
          </a:p>
          <a:p>
            <a:pPr marL="457200" indent="-457200" algn="just">
              <a:spcBef>
                <a:spcPct val="0"/>
              </a:spcBef>
              <a:buFont typeface="+mj-lt"/>
              <a:buAutoNum type="alphaUcPeriod"/>
            </a:pPr>
            <a:r>
              <a:rPr lang="es-CR" altLang="es-CR" sz="2400" dirty="0"/>
              <a:t>Motivar a los miembros de su equipo del proyecto.</a:t>
            </a:r>
          </a:p>
          <a:p>
            <a:pPr marL="457200" indent="-457200" algn="just">
              <a:spcBef>
                <a:spcPct val="0"/>
              </a:spcBef>
              <a:buFont typeface="+mj-lt"/>
              <a:buAutoNum type="alphaUcPeriod"/>
            </a:pPr>
            <a:r>
              <a:rPr lang="es-CR" altLang="es-CR" sz="2400" dirty="0"/>
              <a:t>Aumentar la capacidad del equipo para funcionar como tal</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Implica consiste en mejorar las competencias, la interacción de los miembros del equipo y el ambiente general del equipo para lograr un mejor desempeño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082464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2"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3 procesos de la gestión de recursos humanos del proyecto son:</a:t>
            </a:r>
          </a:p>
          <a:p>
            <a:pPr marL="457200" indent="-457200" algn="just">
              <a:spcBef>
                <a:spcPct val="0"/>
              </a:spcBef>
              <a:buFont typeface="+mj-lt"/>
              <a:buAutoNum type="alphaUcPeriod"/>
            </a:pPr>
            <a:r>
              <a:rPr lang="es-CR" altLang="es-CR" sz="2400" dirty="0"/>
              <a:t>Reclutar el personal, planificar el personal del proyecto y desarrollar el espíritu del equipo.</a:t>
            </a:r>
          </a:p>
          <a:p>
            <a:pPr marL="457200" indent="-457200" algn="just">
              <a:spcBef>
                <a:spcPct val="0"/>
              </a:spcBef>
              <a:buFont typeface="+mj-lt"/>
              <a:buAutoNum type="alphaUcPeriod"/>
            </a:pPr>
            <a:r>
              <a:rPr lang="es-CR" altLang="es-CR" sz="2400" dirty="0"/>
              <a:t>Planificar la gestión de los recursos humanos, adquirir el equipo y desarrollar el equipo.</a:t>
            </a:r>
          </a:p>
          <a:p>
            <a:pPr marL="457200" indent="-457200" algn="just">
              <a:spcBef>
                <a:spcPct val="0"/>
              </a:spcBef>
              <a:buFont typeface="+mj-lt"/>
              <a:buAutoNum type="alphaUcPeriod"/>
            </a:pPr>
            <a:r>
              <a:rPr lang="es-CR" altLang="es-CR" sz="2400" dirty="0"/>
              <a:t>Brindar recompensa, realizar revisiones salariales y efectuar sanciones.</a:t>
            </a:r>
          </a:p>
          <a:p>
            <a:pPr marL="457200" indent="-457200" algn="just">
              <a:spcBef>
                <a:spcPct val="0"/>
              </a:spcBef>
              <a:buFont typeface="+mj-lt"/>
              <a:buAutoNum type="alphaUcPeriod"/>
            </a:pPr>
            <a:r>
              <a:rPr lang="es-CR" altLang="es-CR" sz="2400" dirty="0"/>
              <a:t>Adquirir el personal, realizar la formación del personal y liberar el personal</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Todos los procesos de la gestión de recursos humanos son: planificar la gestión de los recursos humanos, adquirir el equipo, desarrollar el equipo y dirigir el equipo.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711063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siguientes elementos son IMPORTANTES de definir cuando se determina el puesto de cada persona en el equipo del proyecto?</a:t>
            </a:r>
          </a:p>
          <a:p>
            <a:pPr marL="457200" indent="-457200" algn="just">
              <a:spcBef>
                <a:spcPct val="0"/>
              </a:spcBef>
              <a:buFont typeface="+mj-lt"/>
              <a:buAutoNum type="alphaUcPeriod"/>
            </a:pPr>
            <a:r>
              <a:rPr lang="es-CR" altLang="es-CR" sz="2400" dirty="0"/>
              <a:t>El rol, la autoridad, la responsabilidad y la competencia.</a:t>
            </a:r>
          </a:p>
          <a:p>
            <a:pPr marL="457200" indent="-457200" algn="just">
              <a:spcBef>
                <a:spcPct val="0"/>
              </a:spcBef>
              <a:buFont typeface="+mj-lt"/>
              <a:buAutoNum type="alphaUcPeriod"/>
            </a:pPr>
            <a:r>
              <a:rPr lang="es-CR" altLang="es-CR" sz="2400" dirty="0"/>
              <a:t>El rol, la responsabilidad y la competencia.</a:t>
            </a:r>
          </a:p>
          <a:p>
            <a:pPr marL="457200" indent="-457200" algn="just">
              <a:spcBef>
                <a:spcPct val="0"/>
              </a:spcBef>
              <a:buFont typeface="+mj-lt"/>
              <a:buAutoNum type="alphaUcPeriod"/>
            </a:pPr>
            <a:r>
              <a:rPr lang="es-CR" altLang="es-CR" sz="2400" dirty="0"/>
              <a:t>El rol y la responsabilidad.</a:t>
            </a:r>
          </a:p>
          <a:p>
            <a:pPr marL="457200" indent="-457200" algn="just">
              <a:spcBef>
                <a:spcPct val="0"/>
              </a:spcBef>
              <a:buFont typeface="+mj-lt"/>
              <a:buAutoNum type="alphaUcPeriod"/>
            </a:pPr>
            <a:r>
              <a:rPr lang="es-CR" altLang="es-CR" sz="2400" dirty="0"/>
              <a:t>El rol, la autoridad y la competencia</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Los cuatro aspectos citados son las requeridos para analizar el puesto de un miembro del equipo.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440477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Te encuentras planificando cuántas personas necesitarás durante la etapa de construcción y ejecución del proyecto. </a:t>
            </a:r>
            <a:r>
              <a:rPr lang="en-US" altLang="es-CR" sz="2400" dirty="0"/>
              <a:t>Para </a:t>
            </a:r>
            <a:r>
              <a:rPr lang="en-US" altLang="es-CR" sz="2400" dirty="0" err="1"/>
              <a:t>esto</a:t>
            </a:r>
            <a:r>
              <a:rPr lang="en-US" altLang="es-CR" sz="2400" dirty="0"/>
              <a:t> se </a:t>
            </a:r>
            <a:r>
              <a:rPr lang="en-US" altLang="es-CR" sz="2400" dirty="0" err="1"/>
              <a:t>necesitarán</a:t>
            </a:r>
            <a:r>
              <a:rPr lang="en-US" altLang="es-CR" sz="2400" dirty="0"/>
              <a:t> </a:t>
            </a:r>
            <a:r>
              <a:rPr lang="en-US" altLang="es-CR" sz="2400" dirty="0" err="1"/>
              <a:t>especialistas</a:t>
            </a:r>
            <a:r>
              <a:rPr lang="en-US" altLang="es-CR" sz="2400" dirty="0"/>
              <a:t> </a:t>
            </a:r>
            <a:r>
              <a:rPr lang="en-US" altLang="es-CR" sz="2400" dirty="0" err="1"/>
              <a:t>para</a:t>
            </a:r>
            <a:r>
              <a:rPr lang="en-US" altLang="es-CR" sz="2400" dirty="0"/>
              <a:t> </a:t>
            </a:r>
            <a:r>
              <a:rPr lang="en-US" altLang="es-CR" sz="2400" dirty="0" err="1"/>
              <a:t>completar</a:t>
            </a:r>
            <a:r>
              <a:rPr lang="en-US" altLang="es-CR" sz="2400" dirty="0"/>
              <a:t> </a:t>
            </a:r>
            <a:r>
              <a:rPr lang="en-US" altLang="es-CR" sz="2400" dirty="0" err="1"/>
              <a:t>varios</a:t>
            </a:r>
            <a:r>
              <a:rPr lang="en-US" altLang="es-CR" sz="2400" dirty="0"/>
              <a:t> </a:t>
            </a:r>
            <a:r>
              <a:rPr lang="en-US" altLang="es-CR" sz="2400" dirty="0" err="1"/>
              <a:t>paquetes</a:t>
            </a:r>
            <a:r>
              <a:rPr lang="en-US" altLang="es-CR" sz="2400" dirty="0"/>
              <a:t> de </a:t>
            </a:r>
            <a:r>
              <a:rPr lang="en-US" altLang="es-CR" sz="2400" dirty="0" err="1"/>
              <a:t>trabajo</a:t>
            </a:r>
            <a:r>
              <a:rPr lang="en-US" altLang="es-CR" sz="2400" dirty="0"/>
              <a:t> a lo largo del </a:t>
            </a:r>
            <a:r>
              <a:rPr lang="en-US" altLang="es-CR" sz="2400" dirty="0" err="1"/>
              <a:t>tiempo</a:t>
            </a:r>
            <a:r>
              <a:rPr lang="en-US" altLang="es-CR" sz="2400" dirty="0"/>
              <a:t>. ¿</a:t>
            </a:r>
            <a:r>
              <a:rPr lang="en-US" altLang="es-CR" sz="2400" dirty="0" err="1"/>
              <a:t>Qué</a:t>
            </a:r>
            <a:r>
              <a:rPr lang="en-US" altLang="es-CR" sz="2400" dirty="0"/>
              <a:t> </a:t>
            </a:r>
            <a:r>
              <a:rPr lang="en-US" altLang="es-CR" sz="2400" dirty="0" err="1"/>
              <a:t>herramienta</a:t>
            </a:r>
            <a:r>
              <a:rPr lang="en-US" altLang="es-CR" sz="2400" dirty="0"/>
              <a:t> </a:t>
            </a:r>
            <a:r>
              <a:rPr lang="en-US" altLang="es-CR" sz="2400" dirty="0" err="1"/>
              <a:t>podrías</a:t>
            </a:r>
            <a:r>
              <a:rPr lang="en-US" altLang="es-CR" sz="2400" dirty="0"/>
              <a:t> UTILIZAR </a:t>
            </a:r>
            <a:r>
              <a:rPr lang="en-US" altLang="es-CR" sz="2400" dirty="0" err="1"/>
              <a:t>para</a:t>
            </a:r>
            <a:r>
              <a:rPr lang="en-US" altLang="es-CR" sz="2400" dirty="0"/>
              <a:t> </a:t>
            </a:r>
            <a:r>
              <a:rPr lang="en-US" altLang="es-CR" sz="2400" dirty="0" err="1"/>
              <a:t>representar</a:t>
            </a:r>
            <a:r>
              <a:rPr lang="en-US" altLang="es-CR" sz="2400" dirty="0"/>
              <a:t> </a:t>
            </a:r>
            <a:r>
              <a:rPr lang="en-US" altLang="es-CR" sz="2400" dirty="0" err="1"/>
              <a:t>gráficamente</a:t>
            </a:r>
            <a:r>
              <a:rPr lang="en-US" altLang="es-CR" sz="2400" dirty="0"/>
              <a:t> </a:t>
            </a:r>
            <a:r>
              <a:rPr lang="en-US" altLang="es-CR" sz="2400" dirty="0" err="1"/>
              <a:t>estos</a:t>
            </a:r>
            <a:r>
              <a:rPr lang="en-US" altLang="es-CR" sz="2400" dirty="0"/>
              <a:t> </a:t>
            </a:r>
            <a:r>
              <a:rPr lang="en-US" altLang="es-CR" sz="2400" dirty="0" err="1"/>
              <a:t>requerimientos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Diagrama</a:t>
            </a:r>
            <a:r>
              <a:rPr lang="en-US" altLang="es-CR" sz="2400" dirty="0"/>
              <a:t> de Pareto.</a:t>
            </a:r>
            <a:endParaRPr lang="es-CR" altLang="es-CR" sz="2400" dirty="0"/>
          </a:p>
          <a:p>
            <a:pPr marL="457200" indent="-457200" algn="just">
              <a:spcBef>
                <a:spcPct val="0"/>
              </a:spcBef>
              <a:buFont typeface="+mj-lt"/>
              <a:buAutoNum type="alphaUcPeriod"/>
            </a:pPr>
            <a:r>
              <a:rPr lang="en-US" altLang="es-CR" sz="2400" dirty="0" err="1"/>
              <a:t>Matriz</a:t>
            </a:r>
            <a:r>
              <a:rPr lang="en-US" altLang="es-CR" sz="2400" dirty="0"/>
              <a:t> de </a:t>
            </a:r>
            <a:r>
              <a:rPr lang="en-US" altLang="es-CR" sz="2400" dirty="0" err="1"/>
              <a:t>Asignación</a:t>
            </a:r>
            <a:r>
              <a:rPr lang="en-US" altLang="es-CR" sz="2400" dirty="0"/>
              <a:t> de </a:t>
            </a:r>
            <a:r>
              <a:rPr lang="en-US" altLang="es-CR" sz="2400" dirty="0" err="1"/>
              <a:t>Responsabilidades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Simulación</a:t>
            </a:r>
            <a:r>
              <a:rPr lang="en-US" altLang="es-CR" sz="2400" dirty="0"/>
              <a:t> de Monte Carlo.</a:t>
            </a:r>
            <a:endParaRPr lang="es-CR" altLang="es-CR" sz="2400" dirty="0"/>
          </a:p>
          <a:p>
            <a:pPr marL="457200" indent="-457200" algn="just">
              <a:spcBef>
                <a:spcPct val="0"/>
              </a:spcBef>
              <a:buFont typeface="+mj-lt"/>
              <a:buAutoNum type="alphaUcPeriod"/>
            </a:pPr>
            <a:r>
              <a:rPr lang="en-US" altLang="es-CR" sz="2400" dirty="0" err="1"/>
              <a:t>Histograma</a:t>
            </a:r>
            <a:r>
              <a:rPr lang="en-US" altLang="es-CR" sz="2400" dirty="0"/>
              <a:t> de </a:t>
            </a:r>
            <a:r>
              <a:rPr lang="en-US" altLang="es-CR" sz="2400" dirty="0" err="1"/>
              <a:t>Recursos</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a:t>
            </a:r>
            <a:r>
              <a:rPr lang="en-US" altLang="es-CR" sz="2400" dirty="0"/>
              <a:t>El </a:t>
            </a:r>
            <a:r>
              <a:rPr lang="en-US" altLang="es-CR" sz="2400" dirty="0" err="1"/>
              <a:t>histograma</a:t>
            </a:r>
            <a:r>
              <a:rPr lang="en-US" altLang="es-CR" sz="2400" dirty="0"/>
              <a:t> de </a:t>
            </a:r>
            <a:r>
              <a:rPr lang="en-US" altLang="es-CR" sz="2400" dirty="0" err="1"/>
              <a:t>recursos</a:t>
            </a:r>
            <a:r>
              <a:rPr lang="en-US" altLang="es-CR" sz="2400" dirty="0"/>
              <a:t> define la </a:t>
            </a:r>
            <a:r>
              <a:rPr lang="en-US" altLang="es-CR" sz="2400" dirty="0" err="1"/>
              <a:t>cantidad</a:t>
            </a:r>
            <a:r>
              <a:rPr lang="en-US" altLang="es-CR" sz="2400" dirty="0"/>
              <a:t> y </a:t>
            </a:r>
            <a:r>
              <a:rPr lang="en-US" altLang="es-CR" sz="2400" dirty="0" err="1"/>
              <a:t>tipo</a:t>
            </a:r>
            <a:r>
              <a:rPr lang="en-US" altLang="es-CR" sz="2400" dirty="0"/>
              <a:t> de </a:t>
            </a:r>
            <a:r>
              <a:rPr lang="en-US" altLang="es-CR" sz="2400" dirty="0" err="1"/>
              <a:t>recursos</a:t>
            </a:r>
            <a:r>
              <a:rPr lang="en-US" altLang="es-CR" sz="2400" dirty="0"/>
              <a:t> a </a:t>
            </a:r>
            <a:r>
              <a:rPr lang="en-US" altLang="es-CR" sz="2400" dirty="0" err="1"/>
              <a:t>ser</a:t>
            </a:r>
            <a:r>
              <a:rPr lang="en-US" altLang="es-CR" sz="2400" dirty="0"/>
              <a:t> </a:t>
            </a:r>
            <a:r>
              <a:rPr lang="en-US" altLang="es-CR" sz="2400" dirty="0" err="1"/>
              <a:t>utilizados</a:t>
            </a:r>
            <a:r>
              <a:rPr lang="en-US" altLang="es-CR" sz="2400" dirty="0"/>
              <a:t> en un </a:t>
            </a:r>
            <a:r>
              <a:rPr lang="en-US" altLang="es-CR" sz="2400" dirty="0" err="1"/>
              <a:t>período</a:t>
            </a:r>
            <a:r>
              <a:rPr lang="en-US" altLang="es-CR" sz="2400" dirty="0"/>
              <a:t> de </a:t>
            </a:r>
            <a:r>
              <a:rPr lang="en-US" altLang="es-CR" sz="2400" dirty="0" err="1"/>
              <a:t>tiempo</a:t>
            </a:r>
            <a:r>
              <a:rPr lang="en-US" altLang="es-CR" sz="2400" dirty="0"/>
              <a:t>, </a:t>
            </a:r>
            <a:r>
              <a:rPr lang="en-US" altLang="es-CR" sz="2400" dirty="0" err="1"/>
              <a:t>cosa</a:t>
            </a:r>
            <a:r>
              <a:rPr lang="en-US" altLang="es-CR" sz="2400" dirty="0"/>
              <a:t> </a:t>
            </a:r>
            <a:r>
              <a:rPr lang="en-US" altLang="es-CR" sz="2400" dirty="0" err="1"/>
              <a:t>que</a:t>
            </a:r>
            <a:r>
              <a:rPr lang="en-US" altLang="es-CR" sz="2400" dirty="0"/>
              <a:t> no </a:t>
            </a:r>
            <a:r>
              <a:rPr lang="en-US" altLang="es-CR" sz="2400" dirty="0" err="1"/>
              <a:t>brinda</a:t>
            </a:r>
            <a:r>
              <a:rPr lang="en-US" altLang="es-CR" sz="2400" dirty="0"/>
              <a:t> la </a:t>
            </a:r>
            <a:r>
              <a:rPr lang="en-US" altLang="es-CR" sz="2400" dirty="0" err="1"/>
              <a:t>matriz</a:t>
            </a:r>
            <a:r>
              <a:rPr lang="en-US" altLang="es-CR" sz="2400" dirty="0"/>
              <a:t> de </a:t>
            </a:r>
            <a:r>
              <a:rPr lang="en-US" altLang="es-CR" sz="2400" dirty="0" err="1"/>
              <a:t>asignación</a:t>
            </a:r>
            <a:r>
              <a:rPr lang="en-US" altLang="es-CR" sz="2400" dirty="0"/>
              <a:t> de </a:t>
            </a:r>
            <a:r>
              <a:rPr lang="en-US" altLang="es-CR" sz="2400" dirty="0" err="1"/>
              <a:t>responsabilidades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799057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Estás trabajando en el proyecto B que es muy similar al proyecto A que llevaste a cabo el año pasado para otra empresa. </a:t>
            </a:r>
            <a:r>
              <a:rPr lang="en-US" altLang="es-CR" sz="2200" dirty="0"/>
              <a:t>¿</a:t>
            </a:r>
            <a:r>
              <a:rPr lang="en-US" altLang="es-CR" sz="2200" dirty="0" err="1"/>
              <a:t>Qué</a:t>
            </a:r>
            <a:r>
              <a:rPr lang="en-US" altLang="es-CR" sz="2200" dirty="0"/>
              <a:t> </a:t>
            </a:r>
            <a:r>
              <a:rPr lang="en-US" altLang="es-CR" sz="2200" dirty="0" err="1"/>
              <a:t>podrías</a:t>
            </a:r>
            <a:r>
              <a:rPr lang="en-US" altLang="es-CR" sz="2200" dirty="0"/>
              <a:t> </a:t>
            </a:r>
            <a:r>
              <a:rPr lang="en-US" altLang="es-CR" sz="2200" dirty="0" err="1"/>
              <a:t>emplear</a:t>
            </a:r>
            <a:r>
              <a:rPr lang="en-US" altLang="es-CR" sz="2200" dirty="0"/>
              <a:t> al </a:t>
            </a:r>
            <a:r>
              <a:rPr lang="en-US" altLang="es-CR" sz="2200" dirty="0" err="1"/>
              <a:t>momento</a:t>
            </a:r>
            <a:r>
              <a:rPr lang="en-US" altLang="es-CR" sz="2200" dirty="0"/>
              <a:t> de </a:t>
            </a:r>
            <a:r>
              <a:rPr lang="en-US" altLang="es-CR" sz="2200" dirty="0" err="1"/>
              <a:t>planificar</a:t>
            </a:r>
            <a:r>
              <a:rPr lang="en-US" altLang="es-CR" sz="2200" dirty="0"/>
              <a:t> los </a:t>
            </a:r>
            <a:r>
              <a:rPr lang="en-US" altLang="es-CR" sz="2200" dirty="0" err="1"/>
              <a:t>recursos</a:t>
            </a:r>
            <a:r>
              <a:rPr lang="en-US" altLang="es-CR" sz="2200" dirty="0"/>
              <a:t> </a:t>
            </a:r>
            <a:r>
              <a:rPr lang="en-US" altLang="es-CR" sz="2200" dirty="0" err="1"/>
              <a:t>humanos</a:t>
            </a:r>
            <a:r>
              <a:rPr lang="en-US" altLang="es-CR" sz="2200" dirty="0"/>
              <a:t> del </a:t>
            </a:r>
            <a:r>
              <a:rPr lang="en-US" altLang="es-CR" sz="2200" dirty="0" err="1"/>
              <a:t>nuevo</a:t>
            </a:r>
            <a:r>
              <a:rPr lang="en-US" altLang="es-CR" sz="2200" dirty="0"/>
              <a:t> </a:t>
            </a:r>
            <a:r>
              <a:rPr lang="en-US" altLang="es-CR" sz="2200" dirty="0" err="1"/>
              <a:t>proyecto</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Utilizar</a:t>
            </a:r>
            <a:r>
              <a:rPr lang="en-US" altLang="es-CR" sz="2200" dirty="0"/>
              <a:t> el plan </a:t>
            </a:r>
            <a:r>
              <a:rPr lang="en-US" altLang="es-CR" sz="2200" dirty="0" err="1"/>
              <a:t>para</a:t>
            </a:r>
            <a:r>
              <a:rPr lang="en-US" altLang="es-CR" sz="2200" dirty="0"/>
              <a:t> la </a:t>
            </a:r>
            <a:r>
              <a:rPr lang="en-US" altLang="es-CR" sz="2200" dirty="0" err="1"/>
              <a:t>dirección</a:t>
            </a:r>
            <a:r>
              <a:rPr lang="en-US" altLang="es-CR" sz="2200" dirty="0"/>
              <a:t> del </a:t>
            </a:r>
            <a:r>
              <a:rPr lang="en-US" altLang="es-CR" sz="2200" dirty="0" err="1"/>
              <a:t>proyecto</a:t>
            </a:r>
            <a:r>
              <a:rPr lang="en-US" altLang="es-CR" sz="2200" dirty="0"/>
              <a:t> A.</a:t>
            </a:r>
            <a:endParaRPr lang="es-CR" altLang="es-CR" sz="2200" dirty="0"/>
          </a:p>
          <a:p>
            <a:pPr marL="457200" indent="-457200" algn="just">
              <a:spcBef>
                <a:spcPct val="0"/>
              </a:spcBef>
              <a:buFont typeface="+mj-lt"/>
              <a:buAutoNum type="alphaUcPeriod"/>
            </a:pPr>
            <a:r>
              <a:rPr lang="en-US" altLang="es-CR" sz="2200" dirty="0" err="1"/>
              <a:t>Utilizar</a:t>
            </a:r>
            <a:r>
              <a:rPr lang="en-US" altLang="es-CR" sz="2200" dirty="0"/>
              <a:t> la </a:t>
            </a:r>
            <a:r>
              <a:rPr lang="en-US" altLang="es-CR" sz="2200" dirty="0" err="1"/>
              <a:t>estructura</a:t>
            </a:r>
            <a:r>
              <a:rPr lang="en-US" altLang="es-CR" sz="2200" dirty="0"/>
              <a:t> </a:t>
            </a:r>
            <a:r>
              <a:rPr lang="en-US" altLang="es-CR" sz="2200" dirty="0" err="1"/>
              <a:t>organizacional</a:t>
            </a:r>
            <a:r>
              <a:rPr lang="en-US" altLang="es-CR" sz="2200" dirty="0"/>
              <a:t> del </a:t>
            </a:r>
            <a:r>
              <a:rPr lang="en-US" altLang="es-CR" sz="2200" dirty="0" err="1"/>
              <a:t>Proyecto</a:t>
            </a:r>
            <a:r>
              <a:rPr lang="en-US" altLang="es-CR" sz="2200" dirty="0"/>
              <a:t> A.</a:t>
            </a:r>
            <a:endParaRPr lang="es-CR" altLang="es-CR" sz="2200" dirty="0"/>
          </a:p>
          <a:p>
            <a:pPr marL="457200" indent="-457200" algn="just">
              <a:spcBef>
                <a:spcPct val="0"/>
              </a:spcBef>
              <a:buFont typeface="+mj-lt"/>
              <a:buAutoNum type="alphaUcPeriod"/>
            </a:pPr>
            <a:r>
              <a:rPr lang="en-US" altLang="es-CR" sz="2200" dirty="0" err="1"/>
              <a:t>Utilizar</a:t>
            </a:r>
            <a:r>
              <a:rPr lang="en-US" altLang="es-CR" sz="2200" dirty="0"/>
              <a:t> la </a:t>
            </a:r>
            <a:r>
              <a:rPr lang="en-US" altLang="es-CR" sz="2200" dirty="0" err="1"/>
              <a:t>descripción</a:t>
            </a:r>
            <a:r>
              <a:rPr lang="en-US" altLang="es-CR" sz="2200" dirty="0"/>
              <a:t> de roles y </a:t>
            </a:r>
            <a:r>
              <a:rPr lang="en-US" altLang="es-CR" sz="2200" dirty="0" err="1"/>
              <a:t>responsabilidades</a:t>
            </a:r>
            <a:r>
              <a:rPr lang="en-US" altLang="es-CR" sz="2200" dirty="0"/>
              <a:t> del </a:t>
            </a:r>
            <a:r>
              <a:rPr lang="en-US" altLang="es-CR" sz="2200" dirty="0" err="1"/>
              <a:t>Proyecto</a:t>
            </a:r>
            <a:r>
              <a:rPr lang="en-US" altLang="es-CR" sz="2200" dirty="0"/>
              <a:t> A.</a:t>
            </a:r>
            <a:endParaRPr lang="es-CR" altLang="es-CR" sz="2200" dirty="0"/>
          </a:p>
          <a:p>
            <a:pPr marL="457200" indent="-457200" algn="just">
              <a:spcBef>
                <a:spcPct val="0"/>
              </a:spcBef>
              <a:buFont typeface="+mj-lt"/>
              <a:buAutoNum type="alphaUcPeriod"/>
            </a:pPr>
            <a:r>
              <a:rPr lang="en-US" altLang="es-CR" sz="2200" dirty="0" err="1"/>
              <a:t>Utilizar</a:t>
            </a:r>
            <a:r>
              <a:rPr lang="en-US" altLang="es-CR" sz="2200" dirty="0"/>
              <a:t> el </a:t>
            </a:r>
            <a:r>
              <a:rPr lang="en-US" altLang="es-CR" sz="2200" dirty="0" err="1"/>
              <a:t>mismo</a:t>
            </a:r>
            <a:r>
              <a:rPr lang="en-US" altLang="es-CR" sz="2200" dirty="0"/>
              <a:t> </a:t>
            </a:r>
            <a:r>
              <a:rPr lang="en-US" altLang="es-CR" sz="2200" dirty="0" err="1"/>
              <a:t>equipo</a:t>
            </a:r>
            <a:r>
              <a:rPr lang="en-US" altLang="es-CR" sz="2200" dirty="0"/>
              <a:t> de </a:t>
            </a:r>
            <a:r>
              <a:rPr lang="en-US" altLang="es-CR" sz="2200" dirty="0" err="1"/>
              <a:t>trabajo</a:t>
            </a:r>
            <a:r>
              <a:rPr lang="en-US" altLang="es-CR" sz="2200" dirty="0"/>
              <a:t> del </a:t>
            </a:r>
            <a:r>
              <a:rPr lang="en-US" altLang="es-CR" sz="2200" dirty="0" err="1"/>
              <a:t>Proyecto</a:t>
            </a:r>
            <a:r>
              <a:rPr lang="en-US" altLang="es-CR" sz="2200" dirty="0"/>
              <a:t> A</a:t>
            </a:r>
            <a:r>
              <a:rPr lang="en-US"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ES" altLang="es-CR" sz="2200" b="1" dirty="0"/>
              <a:t>Retroalimentación:</a:t>
            </a:r>
            <a:r>
              <a:rPr lang="es-ES" altLang="es-CR" sz="2200" dirty="0"/>
              <a:t> </a:t>
            </a:r>
            <a:r>
              <a:rPr lang="en-US" altLang="es-CR" sz="2200" dirty="0" err="1"/>
              <a:t>Utilizar</a:t>
            </a:r>
            <a:r>
              <a:rPr lang="en-US" altLang="es-CR" sz="2200" dirty="0"/>
              <a:t> el plan </a:t>
            </a:r>
            <a:r>
              <a:rPr lang="en-US" altLang="es-CR" sz="2200" dirty="0" err="1"/>
              <a:t>para</a:t>
            </a:r>
            <a:r>
              <a:rPr lang="en-US" altLang="es-CR" sz="2200" dirty="0"/>
              <a:t> la </a:t>
            </a:r>
            <a:r>
              <a:rPr lang="en-US" altLang="es-CR" sz="2200" dirty="0" err="1"/>
              <a:t>dirección</a:t>
            </a:r>
            <a:r>
              <a:rPr lang="en-US" altLang="es-CR" sz="2200" dirty="0"/>
              <a:t> del </a:t>
            </a:r>
            <a:r>
              <a:rPr lang="en-US" altLang="es-CR" sz="2200" dirty="0" err="1"/>
              <a:t>proyecto</a:t>
            </a:r>
            <a:r>
              <a:rPr lang="en-US" altLang="es-CR" sz="2200" dirty="0"/>
              <a:t> A </a:t>
            </a:r>
            <a:r>
              <a:rPr lang="en-US" altLang="es-CR" sz="2200" dirty="0" err="1"/>
              <a:t>podría</a:t>
            </a:r>
            <a:r>
              <a:rPr lang="en-US" altLang="es-CR" sz="2200" dirty="0"/>
              <a:t> </a:t>
            </a:r>
            <a:r>
              <a:rPr lang="en-US" altLang="es-CR" sz="2200" dirty="0" err="1"/>
              <a:t>ser</a:t>
            </a:r>
            <a:r>
              <a:rPr lang="en-US" altLang="es-CR" sz="2200" dirty="0"/>
              <a:t>, </a:t>
            </a:r>
            <a:r>
              <a:rPr lang="en-US" altLang="es-CR" sz="2200" dirty="0" err="1"/>
              <a:t>pero</a:t>
            </a:r>
            <a:r>
              <a:rPr lang="en-US" altLang="es-CR" sz="2200" dirty="0"/>
              <a:t> </a:t>
            </a:r>
            <a:r>
              <a:rPr lang="en-US" altLang="es-CR" sz="2200" dirty="0" err="1"/>
              <a:t>es</a:t>
            </a:r>
            <a:r>
              <a:rPr lang="en-US" altLang="es-CR" sz="2200" dirty="0"/>
              <a:t> </a:t>
            </a:r>
            <a:r>
              <a:rPr lang="en-US" altLang="es-CR" sz="2200" dirty="0" err="1"/>
              <a:t>demasiado</a:t>
            </a:r>
            <a:r>
              <a:rPr lang="en-US" altLang="es-CR" sz="2200" dirty="0"/>
              <a:t> </a:t>
            </a:r>
            <a:r>
              <a:rPr lang="en-US" altLang="es-CR" sz="2200" dirty="0" err="1"/>
              <a:t>genérico</a:t>
            </a:r>
            <a:r>
              <a:rPr lang="en-US" altLang="es-CR" sz="2200" dirty="0"/>
              <a:t> </a:t>
            </a:r>
            <a:r>
              <a:rPr lang="en-US" altLang="es-CR" sz="2200" dirty="0" err="1"/>
              <a:t>porque</a:t>
            </a:r>
            <a:r>
              <a:rPr lang="en-US" altLang="es-CR" sz="2200" dirty="0"/>
              <a:t> </a:t>
            </a:r>
            <a:r>
              <a:rPr lang="en-US" altLang="es-CR" sz="2200" dirty="0" err="1"/>
              <a:t>cada</a:t>
            </a:r>
            <a:r>
              <a:rPr lang="en-US" altLang="es-CR" sz="2200" dirty="0"/>
              <a:t> </a:t>
            </a:r>
            <a:r>
              <a:rPr lang="en-US" altLang="es-CR" sz="2200" dirty="0" err="1"/>
              <a:t>proyecto</a:t>
            </a:r>
            <a:r>
              <a:rPr lang="en-US" altLang="es-CR" sz="2200" dirty="0"/>
              <a:t> </a:t>
            </a:r>
            <a:r>
              <a:rPr lang="en-US" altLang="es-CR" sz="2200" dirty="0" err="1"/>
              <a:t>es</a:t>
            </a:r>
            <a:r>
              <a:rPr lang="en-US" altLang="es-CR" sz="2200" dirty="0"/>
              <a:t> </a:t>
            </a:r>
            <a:r>
              <a:rPr lang="en-US" altLang="es-CR" sz="2200" dirty="0" err="1"/>
              <a:t>único</a:t>
            </a:r>
            <a:r>
              <a:rPr lang="en-US" altLang="es-CR" sz="2200" dirty="0"/>
              <a:t>. </a:t>
            </a:r>
            <a:r>
              <a:rPr lang="en-US" altLang="es-CR" sz="2200" dirty="0" err="1"/>
              <a:t>Utilizar</a:t>
            </a:r>
            <a:r>
              <a:rPr lang="en-US" altLang="es-CR" sz="2200" dirty="0"/>
              <a:t> la </a:t>
            </a:r>
            <a:r>
              <a:rPr lang="en-US" altLang="es-CR" sz="2200" dirty="0" err="1"/>
              <a:t>estructura</a:t>
            </a:r>
            <a:r>
              <a:rPr lang="en-US" altLang="es-CR" sz="2200" dirty="0"/>
              <a:t> </a:t>
            </a:r>
            <a:r>
              <a:rPr lang="en-US" altLang="es-CR" sz="2200" dirty="0" err="1"/>
              <a:t>organizacional</a:t>
            </a:r>
            <a:r>
              <a:rPr lang="en-US" altLang="es-CR" sz="2200" dirty="0"/>
              <a:t> del </a:t>
            </a:r>
            <a:r>
              <a:rPr lang="en-US" altLang="es-CR" sz="2200" dirty="0" err="1"/>
              <a:t>proyecto</a:t>
            </a:r>
            <a:r>
              <a:rPr lang="en-US" altLang="es-CR" sz="2200" dirty="0"/>
              <a:t> B </a:t>
            </a:r>
            <a:r>
              <a:rPr lang="en-US" altLang="es-CR" sz="2200" dirty="0" err="1"/>
              <a:t>es</a:t>
            </a:r>
            <a:r>
              <a:rPr lang="en-US" altLang="es-CR" sz="2200" dirty="0"/>
              <a:t> </a:t>
            </a:r>
            <a:r>
              <a:rPr lang="en-US" altLang="es-CR" sz="2200" dirty="0" err="1"/>
              <a:t>falso</a:t>
            </a:r>
            <a:r>
              <a:rPr lang="en-US" altLang="es-CR" sz="2200" dirty="0"/>
              <a:t> </a:t>
            </a:r>
            <a:r>
              <a:rPr lang="en-US" altLang="es-CR" sz="2200" dirty="0" err="1"/>
              <a:t>porque</a:t>
            </a:r>
            <a:r>
              <a:rPr lang="en-US" altLang="es-CR" sz="2200" dirty="0"/>
              <a:t> </a:t>
            </a:r>
            <a:r>
              <a:rPr lang="en-US" altLang="es-CR" sz="2200" dirty="0" err="1"/>
              <a:t>cada</a:t>
            </a:r>
            <a:r>
              <a:rPr lang="en-US" altLang="es-CR" sz="2200" dirty="0"/>
              <a:t> </a:t>
            </a:r>
            <a:r>
              <a:rPr lang="en-US" altLang="es-CR" sz="2200" dirty="0" err="1"/>
              <a:t>proyecto</a:t>
            </a:r>
            <a:r>
              <a:rPr lang="en-US" altLang="es-CR" sz="2200" dirty="0"/>
              <a:t> </a:t>
            </a:r>
            <a:r>
              <a:rPr lang="en-US" altLang="es-CR" sz="2200" dirty="0" err="1"/>
              <a:t>podría</a:t>
            </a:r>
            <a:r>
              <a:rPr lang="en-US" altLang="es-CR" sz="2200" dirty="0"/>
              <a:t> </a:t>
            </a:r>
            <a:r>
              <a:rPr lang="en-US" altLang="es-CR" sz="2200" dirty="0" err="1"/>
              <a:t>utilizar</a:t>
            </a:r>
            <a:r>
              <a:rPr lang="en-US" altLang="es-CR" sz="2200" dirty="0"/>
              <a:t> </a:t>
            </a:r>
            <a:r>
              <a:rPr lang="en-US" altLang="es-CR" sz="2200" dirty="0" err="1"/>
              <a:t>una</a:t>
            </a:r>
            <a:r>
              <a:rPr lang="en-US" altLang="es-CR" sz="2200" dirty="0"/>
              <a:t> </a:t>
            </a:r>
            <a:r>
              <a:rPr lang="en-US" altLang="es-CR" sz="2200" dirty="0" err="1"/>
              <a:t>estructura</a:t>
            </a:r>
            <a:r>
              <a:rPr lang="en-US" altLang="es-CR" sz="2200" dirty="0"/>
              <a:t> </a:t>
            </a:r>
            <a:r>
              <a:rPr lang="en-US" altLang="es-CR" sz="2200" dirty="0" err="1"/>
              <a:t>organizacional</a:t>
            </a:r>
            <a:r>
              <a:rPr lang="en-US" altLang="es-CR" sz="2200" dirty="0"/>
              <a:t> </a:t>
            </a:r>
            <a:r>
              <a:rPr lang="en-US" altLang="es-CR" sz="2200" dirty="0" err="1"/>
              <a:t>distinta</a:t>
            </a:r>
            <a:r>
              <a:rPr lang="en-US" altLang="es-CR" sz="2200" dirty="0"/>
              <a:t>. </a:t>
            </a:r>
            <a:r>
              <a:rPr lang="en-US" altLang="es-CR" sz="2200" dirty="0" err="1"/>
              <a:t>Utilizar</a:t>
            </a:r>
            <a:r>
              <a:rPr lang="en-US" altLang="es-CR" sz="2200" dirty="0"/>
              <a:t> el </a:t>
            </a:r>
            <a:r>
              <a:rPr lang="en-US" altLang="es-CR" sz="2200" dirty="0" err="1"/>
              <a:t>mismo</a:t>
            </a:r>
            <a:r>
              <a:rPr lang="en-US" altLang="es-CR" sz="2200" dirty="0"/>
              <a:t> </a:t>
            </a:r>
            <a:r>
              <a:rPr lang="en-US" altLang="es-CR" sz="2200" dirty="0" err="1"/>
              <a:t>equipo</a:t>
            </a:r>
            <a:r>
              <a:rPr lang="en-US" altLang="es-CR" sz="2200" dirty="0"/>
              <a:t> de </a:t>
            </a:r>
            <a:r>
              <a:rPr lang="en-US" altLang="es-CR" sz="2200" dirty="0" err="1"/>
              <a:t>trabajo</a:t>
            </a:r>
            <a:r>
              <a:rPr lang="en-US" altLang="es-CR" sz="2200" dirty="0"/>
              <a:t> del </a:t>
            </a:r>
            <a:r>
              <a:rPr lang="en-US" altLang="es-CR" sz="2200" dirty="0" err="1"/>
              <a:t>proyecto</a:t>
            </a:r>
            <a:r>
              <a:rPr lang="en-US" altLang="es-CR" sz="2200" dirty="0"/>
              <a:t> A </a:t>
            </a:r>
            <a:r>
              <a:rPr lang="en-US" altLang="es-CR" sz="2200" dirty="0" err="1"/>
              <a:t>es</a:t>
            </a:r>
            <a:r>
              <a:rPr lang="en-US" altLang="es-CR" sz="2200" dirty="0"/>
              <a:t> </a:t>
            </a:r>
            <a:r>
              <a:rPr lang="en-US" altLang="es-CR" sz="2200" dirty="0" err="1"/>
              <a:t>incorrecto</a:t>
            </a:r>
            <a:r>
              <a:rPr lang="en-US" altLang="es-CR" sz="2200" dirty="0"/>
              <a:t> </a:t>
            </a:r>
            <a:r>
              <a:rPr lang="en-US" altLang="es-CR" sz="2200" dirty="0" err="1"/>
              <a:t>porque</a:t>
            </a:r>
            <a:r>
              <a:rPr lang="en-US" altLang="es-CR" sz="2200" dirty="0"/>
              <a:t> </a:t>
            </a:r>
            <a:r>
              <a:rPr lang="en-US" altLang="es-CR" sz="2200" dirty="0" err="1"/>
              <a:t>es</a:t>
            </a:r>
            <a:r>
              <a:rPr lang="en-US" altLang="es-CR" sz="2200" dirty="0"/>
              <a:t> </a:t>
            </a:r>
            <a:r>
              <a:rPr lang="en-US" altLang="es-CR" sz="2200" dirty="0" err="1"/>
              <a:t>muy</a:t>
            </a:r>
            <a:r>
              <a:rPr lang="en-US" altLang="es-CR" sz="2200" dirty="0"/>
              <a:t> </a:t>
            </a:r>
            <a:r>
              <a:rPr lang="en-US" altLang="es-CR" sz="2200" dirty="0" err="1"/>
              <a:t>difícil</a:t>
            </a:r>
            <a:r>
              <a:rPr lang="en-US" altLang="es-CR" sz="2200" dirty="0"/>
              <a:t> </a:t>
            </a:r>
            <a:r>
              <a:rPr lang="en-US" altLang="es-CR" sz="2200" dirty="0" err="1"/>
              <a:t>tener</a:t>
            </a:r>
            <a:r>
              <a:rPr lang="en-US" altLang="es-CR" sz="2200" dirty="0"/>
              <a:t> </a:t>
            </a:r>
            <a:r>
              <a:rPr lang="en-US" altLang="es-CR" sz="2200" dirty="0" err="1"/>
              <a:t>disponible</a:t>
            </a:r>
            <a:r>
              <a:rPr lang="en-US" altLang="es-CR" sz="2200" dirty="0"/>
              <a:t> el </a:t>
            </a:r>
            <a:r>
              <a:rPr lang="en-US" altLang="es-CR" sz="2200" dirty="0" err="1"/>
              <a:t>mismo</a:t>
            </a:r>
            <a:r>
              <a:rPr lang="en-US" altLang="es-CR" sz="2200" dirty="0"/>
              <a:t> </a:t>
            </a:r>
            <a:r>
              <a:rPr lang="en-US" altLang="es-CR" sz="2200" dirty="0" err="1"/>
              <a:t>equipo</a:t>
            </a:r>
            <a:r>
              <a:rPr lang="en-US" altLang="es-CR" sz="2200" dirty="0"/>
              <a:t> de personas. </a:t>
            </a:r>
            <a:r>
              <a:rPr lang="en-US" altLang="es-CR" sz="2200" dirty="0" err="1"/>
              <a:t>Por</a:t>
            </a:r>
            <a:r>
              <a:rPr lang="en-US" altLang="es-CR" sz="2200" dirty="0"/>
              <a:t> </a:t>
            </a:r>
            <a:r>
              <a:rPr lang="en-US" altLang="es-CR" sz="2200" dirty="0" err="1"/>
              <a:t>ende</a:t>
            </a:r>
            <a:r>
              <a:rPr lang="en-US" altLang="es-CR" sz="2200" dirty="0"/>
              <a:t>, lo </a:t>
            </a:r>
            <a:r>
              <a:rPr lang="en-US" altLang="es-CR" sz="2200" dirty="0" err="1"/>
              <a:t>que</a:t>
            </a:r>
            <a:r>
              <a:rPr lang="en-US" altLang="es-CR" sz="2200" dirty="0"/>
              <a:t> se </a:t>
            </a:r>
            <a:r>
              <a:rPr lang="en-US" altLang="es-CR" sz="2200" dirty="0" err="1"/>
              <a:t>debe</a:t>
            </a:r>
            <a:r>
              <a:rPr lang="en-US" altLang="es-CR" sz="2200" dirty="0"/>
              <a:t> </a:t>
            </a:r>
            <a:r>
              <a:rPr lang="en-US" altLang="es-CR" sz="2200" dirty="0" err="1"/>
              <a:t>emplear</a:t>
            </a:r>
            <a:r>
              <a:rPr lang="en-US" altLang="es-CR" sz="2200" dirty="0"/>
              <a:t> </a:t>
            </a:r>
            <a:r>
              <a:rPr lang="en-US" altLang="es-CR" sz="2200" dirty="0" err="1"/>
              <a:t>es</a:t>
            </a:r>
            <a:r>
              <a:rPr lang="en-US" altLang="es-CR" sz="2200" dirty="0"/>
              <a:t> la </a:t>
            </a:r>
            <a:r>
              <a:rPr lang="en-US" altLang="es-CR" sz="2200" dirty="0" err="1"/>
              <a:t>descripción</a:t>
            </a:r>
            <a:r>
              <a:rPr lang="en-US" altLang="es-CR" sz="2200" dirty="0"/>
              <a:t> de roles y </a:t>
            </a:r>
            <a:r>
              <a:rPr lang="en-US" altLang="es-CR" sz="2200" dirty="0" err="1"/>
              <a:t>responsabilidades</a:t>
            </a:r>
            <a:r>
              <a:rPr lang="en-US" altLang="es-CR" sz="2200" dirty="0"/>
              <a:t> del </a:t>
            </a:r>
            <a:r>
              <a:rPr lang="en-US" altLang="es-CR" sz="2200" dirty="0" err="1"/>
              <a:t>proyecto</a:t>
            </a:r>
            <a:r>
              <a:rPr lang="en-US" altLang="es-CR" sz="2200" dirty="0"/>
              <a:t> A.</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950722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proyecto se encuentra en su etapa de ejecución. </a:t>
            </a:r>
            <a:r>
              <a:rPr lang="en-US" altLang="es-CR" sz="2400" dirty="0"/>
              <a:t>El Director del </a:t>
            </a:r>
            <a:r>
              <a:rPr lang="en-US" altLang="es-CR" sz="2400" dirty="0" err="1"/>
              <a:t>proyecto</a:t>
            </a:r>
            <a:r>
              <a:rPr lang="en-US" altLang="es-CR" sz="2400" dirty="0"/>
              <a:t> </a:t>
            </a:r>
            <a:r>
              <a:rPr lang="en-US" altLang="es-CR" sz="2400" dirty="0" err="1"/>
              <a:t>necesita</a:t>
            </a:r>
            <a:r>
              <a:rPr lang="en-US" altLang="es-CR" sz="2400" dirty="0"/>
              <a:t> </a:t>
            </a:r>
            <a:r>
              <a:rPr lang="en-US" altLang="es-CR" sz="2400" dirty="0" err="1"/>
              <a:t>desarrollar</a:t>
            </a:r>
            <a:r>
              <a:rPr lang="en-US" altLang="es-CR" sz="2400" dirty="0"/>
              <a:t> </a:t>
            </a:r>
            <a:r>
              <a:rPr lang="en-US" altLang="es-CR" sz="2400" dirty="0" err="1"/>
              <a:t>las</a:t>
            </a:r>
            <a:r>
              <a:rPr lang="en-US" altLang="es-CR" sz="2400" dirty="0"/>
              <a:t> </a:t>
            </a:r>
            <a:r>
              <a:rPr lang="en-US" altLang="es-CR" sz="2400" dirty="0" err="1"/>
              <a:t>capacidades</a:t>
            </a:r>
            <a:r>
              <a:rPr lang="en-US" altLang="es-CR" sz="2400" dirty="0"/>
              <a:t> del </a:t>
            </a:r>
            <a:r>
              <a:rPr lang="en-US" altLang="es-CR" sz="2400" dirty="0" err="1"/>
              <a:t>equipo</a:t>
            </a:r>
            <a:r>
              <a:rPr lang="en-US" altLang="es-CR" sz="2400" dirty="0"/>
              <a:t>. </a:t>
            </a:r>
            <a:r>
              <a:rPr lang="en-US" altLang="es-CR" sz="2400" dirty="0" err="1"/>
              <a:t>Una</a:t>
            </a:r>
            <a:r>
              <a:rPr lang="en-US" altLang="es-CR" sz="2400" dirty="0"/>
              <a:t> de </a:t>
            </a:r>
            <a:r>
              <a:rPr lang="en-US" altLang="es-CR" sz="2400" dirty="0" err="1"/>
              <a:t>las</a:t>
            </a:r>
            <a:r>
              <a:rPr lang="en-US" altLang="es-CR" sz="2400" dirty="0"/>
              <a:t> HERRAMIENTAS </a:t>
            </a:r>
            <a:r>
              <a:rPr lang="en-US" altLang="es-CR" sz="2400" dirty="0" err="1"/>
              <a:t>que</a:t>
            </a:r>
            <a:r>
              <a:rPr lang="en-US" altLang="es-CR" sz="2400" dirty="0"/>
              <a:t> </a:t>
            </a:r>
            <a:r>
              <a:rPr lang="en-US" altLang="es-CR" sz="2400" dirty="0" err="1"/>
              <a:t>podría</a:t>
            </a:r>
            <a:r>
              <a:rPr lang="en-US" altLang="es-CR" sz="2400" dirty="0"/>
              <a:t> </a:t>
            </a:r>
            <a:r>
              <a:rPr lang="en-US" altLang="es-CR" sz="2400" dirty="0" err="1"/>
              <a:t>utilizar</a:t>
            </a:r>
            <a:r>
              <a:rPr lang="en-US" altLang="es-CR" sz="2400" dirty="0"/>
              <a:t> </a:t>
            </a:r>
            <a:r>
              <a:rPr lang="en-US" altLang="es-CR" sz="2400" dirty="0" err="1"/>
              <a:t>para</a:t>
            </a:r>
            <a:r>
              <a:rPr lang="en-US" altLang="es-CR" sz="2400" dirty="0"/>
              <a:t> </a:t>
            </a:r>
            <a:r>
              <a:rPr lang="en-US" altLang="es-CR" sz="2400" dirty="0" err="1"/>
              <a:t>este</a:t>
            </a:r>
            <a:r>
              <a:rPr lang="en-US" altLang="es-CR" sz="2400" dirty="0"/>
              <a:t> fin </a:t>
            </a:r>
            <a:r>
              <a:rPr lang="en-US" altLang="es-CR" sz="2400" dirty="0" err="1"/>
              <a:t>podría</a:t>
            </a:r>
            <a:r>
              <a:rPr lang="en-US" altLang="es-CR" sz="2400" dirty="0"/>
              <a:t> </a:t>
            </a:r>
            <a:r>
              <a:rPr lang="en-US" altLang="es-CR" sz="2400" dirty="0" err="1"/>
              <a:t>ser</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Estructura</a:t>
            </a:r>
            <a:r>
              <a:rPr lang="en-US" altLang="es-CR" sz="2400" dirty="0"/>
              <a:t> de </a:t>
            </a:r>
            <a:r>
              <a:rPr lang="en-US" altLang="es-CR" sz="2400" dirty="0" err="1"/>
              <a:t>desglose</a:t>
            </a:r>
            <a:r>
              <a:rPr lang="en-US" altLang="es-CR" sz="2400" dirty="0"/>
              <a:t> del </a:t>
            </a:r>
            <a:r>
              <a:rPr lang="en-US" altLang="es-CR" sz="2400" dirty="0" err="1"/>
              <a:t>trabajo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Aplicar</a:t>
            </a:r>
            <a:r>
              <a:rPr lang="en-US" altLang="es-CR" sz="2400" dirty="0"/>
              <a:t> la </a:t>
            </a:r>
            <a:r>
              <a:rPr lang="en-US" altLang="es-CR" sz="2400" dirty="0" err="1"/>
              <a:t>teoría</a:t>
            </a:r>
            <a:r>
              <a:rPr lang="en-US" altLang="es-CR" sz="2400" dirty="0"/>
              <a:t> de la </a:t>
            </a:r>
            <a:r>
              <a:rPr lang="en-US" altLang="es-CR" sz="2400" dirty="0" err="1"/>
              <a:t>organización</a:t>
            </a:r>
            <a:r>
              <a:rPr lang="en-US" altLang="es-CR" sz="2400" dirty="0"/>
              <a:t> de </a:t>
            </a:r>
            <a:r>
              <a:rPr lang="en-US" altLang="es-CR" sz="2400" dirty="0" err="1"/>
              <a:t>sistemas</a:t>
            </a:r>
            <a:r>
              <a:rPr lang="en-US" altLang="es-CR" sz="2400" dirty="0"/>
              <a:t> </a:t>
            </a:r>
            <a:r>
              <a:rPr lang="en-US" altLang="es-CR" sz="2400" dirty="0" err="1"/>
              <a:t>abiertos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Utilizar</a:t>
            </a:r>
            <a:r>
              <a:rPr lang="en-US" altLang="es-CR" sz="2400" dirty="0"/>
              <a:t> un </a:t>
            </a:r>
            <a:r>
              <a:rPr lang="en-US" altLang="es-CR" sz="2400" dirty="0" err="1"/>
              <a:t>registro</a:t>
            </a:r>
            <a:r>
              <a:rPr lang="en-US" altLang="es-CR" sz="2400" dirty="0"/>
              <a:t> de </a:t>
            </a:r>
            <a:r>
              <a:rPr lang="en-US" altLang="es-CR" sz="2400" dirty="0" err="1"/>
              <a:t>incidentes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Reubicación</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a:t>
            </a:r>
            <a:r>
              <a:rPr lang="en-US" altLang="es-CR" sz="2400" dirty="0"/>
              <a:t>La </a:t>
            </a:r>
            <a:r>
              <a:rPr lang="en-US" altLang="es-CR" sz="2400" dirty="0" err="1"/>
              <a:t>reubicación</a:t>
            </a:r>
            <a:r>
              <a:rPr lang="en-US" altLang="es-CR" sz="2400" dirty="0"/>
              <a:t> </a:t>
            </a:r>
            <a:r>
              <a:rPr lang="en-US" altLang="es-CR" sz="2400" dirty="0" err="1"/>
              <a:t>consiste</a:t>
            </a:r>
            <a:r>
              <a:rPr lang="en-US" altLang="es-CR" sz="2400" dirty="0"/>
              <a:t> en </a:t>
            </a:r>
            <a:r>
              <a:rPr lang="en-US" altLang="es-CR" sz="2400" dirty="0" err="1"/>
              <a:t>colocar</a:t>
            </a:r>
            <a:r>
              <a:rPr lang="en-US" altLang="es-CR" sz="2400" dirty="0"/>
              <a:t> a los </a:t>
            </a:r>
            <a:r>
              <a:rPr lang="en-US" altLang="es-CR" sz="2400" dirty="0" err="1"/>
              <a:t>miembros</a:t>
            </a:r>
            <a:r>
              <a:rPr lang="en-US" altLang="es-CR" sz="2400" dirty="0"/>
              <a:t> del </a:t>
            </a:r>
            <a:r>
              <a:rPr lang="en-US" altLang="es-CR" sz="2400" dirty="0" err="1"/>
              <a:t>equipo</a:t>
            </a:r>
            <a:r>
              <a:rPr lang="en-US" altLang="es-CR" sz="2400" dirty="0"/>
              <a:t> en un </a:t>
            </a:r>
            <a:r>
              <a:rPr lang="en-US" altLang="es-CR" sz="2400" dirty="0" err="1"/>
              <a:t>mismo</a:t>
            </a:r>
            <a:r>
              <a:rPr lang="en-US" altLang="es-CR" sz="2400" dirty="0"/>
              <a:t> </a:t>
            </a:r>
            <a:r>
              <a:rPr lang="en-US" altLang="es-CR" sz="2400" dirty="0" err="1"/>
              <a:t>lugar</a:t>
            </a:r>
            <a:r>
              <a:rPr lang="en-US" altLang="es-CR" sz="2400" dirty="0"/>
              <a:t> </a:t>
            </a:r>
            <a:r>
              <a:rPr lang="en-US" altLang="es-CR" sz="2400" dirty="0" err="1"/>
              <a:t>físico</a:t>
            </a:r>
            <a:r>
              <a:rPr lang="en-US" altLang="es-CR" sz="2400" dirty="0"/>
              <a:t> y </a:t>
            </a:r>
            <a:r>
              <a:rPr lang="en-US" altLang="es-CR" sz="2400" dirty="0" err="1"/>
              <a:t>fomentar</a:t>
            </a:r>
            <a:r>
              <a:rPr lang="en-US" altLang="es-CR" sz="2400" dirty="0"/>
              <a:t> </a:t>
            </a:r>
            <a:r>
              <a:rPr lang="en-US" altLang="es-CR" sz="2400" dirty="0" err="1"/>
              <a:t>las</a:t>
            </a:r>
            <a:r>
              <a:rPr lang="en-US" altLang="es-CR" sz="2400" dirty="0"/>
              <a:t> </a:t>
            </a:r>
            <a:r>
              <a:rPr lang="en-US" altLang="es-CR" sz="2400" dirty="0" err="1"/>
              <a:t>capacidades</a:t>
            </a:r>
            <a:r>
              <a:rPr lang="en-US" altLang="es-CR" sz="2400" dirty="0"/>
              <a:t> a </a:t>
            </a:r>
            <a:r>
              <a:rPr lang="en-US" altLang="es-CR" sz="2400" dirty="0" err="1"/>
              <a:t>través</a:t>
            </a:r>
            <a:r>
              <a:rPr lang="en-US" altLang="es-CR" sz="2400" dirty="0"/>
              <a:t> de la </a:t>
            </a:r>
            <a:r>
              <a:rPr lang="en-US" altLang="es-CR" sz="2400" dirty="0" err="1"/>
              <a:t>cercanía</a:t>
            </a:r>
            <a:r>
              <a:rPr lang="en-US" altLang="es-CR" sz="2400" dirty="0"/>
              <a:t> y el </a:t>
            </a:r>
            <a:r>
              <a:rPr lang="en-US" altLang="es-CR" sz="2400" dirty="0" err="1"/>
              <a:t>convivio</a:t>
            </a:r>
            <a:r>
              <a:rPr lang="en-US" altLang="es-CR" sz="2400" dirty="0"/>
              <a:t>.</a:t>
            </a:r>
            <a:endParaRPr lang="es-CR" altLang="es-CR" sz="2400" dirty="0"/>
          </a:p>
          <a:p>
            <a:pPr algn="just">
              <a:spcBef>
                <a:spcPct val="0"/>
              </a:spcBef>
              <a:buFontTx/>
              <a:buNone/>
            </a:pPr>
            <a:endParaRPr lang="es-CR" altLang="es-CR" sz="2400" dirty="0"/>
          </a:p>
          <a:p>
            <a:pPr algn="just">
              <a:spcBef>
                <a:spcPct val="0"/>
              </a:spcBef>
              <a:buFontTx/>
              <a:buNone/>
            </a:pPr>
            <a:endParaRPr lang="es-CR" altLang="es-CR" sz="2400" dirty="0"/>
          </a:p>
        </p:txBody>
      </p:sp>
    </p:spTree>
    <p:extLst>
      <p:ext uri="{BB962C8B-B14F-4D97-AF65-F5344CB8AC3E}">
        <p14:creationId xmlns:p14="http://schemas.microsoft.com/office/powerpoint/2010/main" val="3037002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proyecto está atravesando por varios conflictos de difícil resolución. </a:t>
            </a:r>
            <a:r>
              <a:rPr lang="en-US" altLang="es-CR" sz="2400" dirty="0"/>
              <a:t>Las </a:t>
            </a:r>
            <a:r>
              <a:rPr lang="en-US" altLang="es-CR" sz="2400" dirty="0" err="1"/>
              <a:t>causas</a:t>
            </a:r>
            <a:r>
              <a:rPr lang="en-US" altLang="es-CR" sz="2400" dirty="0"/>
              <a:t> </a:t>
            </a:r>
            <a:r>
              <a:rPr lang="en-US" altLang="es-CR" sz="2400" dirty="0" err="1"/>
              <a:t>más</a:t>
            </a:r>
            <a:r>
              <a:rPr lang="en-US" altLang="es-CR" sz="2400" dirty="0"/>
              <a:t> </a:t>
            </a:r>
            <a:r>
              <a:rPr lang="en-US" altLang="es-CR" sz="2400" dirty="0" err="1"/>
              <a:t>comunes</a:t>
            </a:r>
            <a:r>
              <a:rPr lang="en-US" altLang="es-CR" sz="2400" dirty="0"/>
              <a:t> de </a:t>
            </a:r>
            <a:r>
              <a:rPr lang="en-US" altLang="es-CR" sz="2400" dirty="0" err="1"/>
              <a:t>conflictos</a:t>
            </a:r>
            <a:r>
              <a:rPr lang="en-US" altLang="es-CR" sz="2400" dirty="0"/>
              <a:t> en </a:t>
            </a:r>
            <a:r>
              <a:rPr lang="en-US" altLang="es-CR" sz="2400" dirty="0" err="1"/>
              <a:t>este</a:t>
            </a:r>
            <a:r>
              <a:rPr lang="en-US" altLang="es-CR" sz="2400" dirty="0"/>
              <a:t> </a:t>
            </a:r>
            <a:r>
              <a:rPr lang="en-US" altLang="es-CR" sz="2400" dirty="0" err="1"/>
              <a:t>proyecto</a:t>
            </a:r>
            <a:r>
              <a:rPr lang="en-US" altLang="es-CR" sz="2400" dirty="0"/>
              <a:t> </a:t>
            </a:r>
            <a:r>
              <a:rPr lang="en-US" altLang="es-CR" sz="2400" dirty="0" err="1"/>
              <a:t>podrían</a:t>
            </a:r>
            <a:r>
              <a:rPr lang="en-US" altLang="es-CR" sz="2400" dirty="0"/>
              <a:t> </a:t>
            </a:r>
            <a:r>
              <a:rPr lang="en-US" altLang="es-CR" sz="2400" dirty="0" err="1"/>
              <a:t>ser</a:t>
            </a:r>
            <a:r>
              <a:rPr lang="en-US" altLang="es-CR" sz="2400" dirty="0"/>
              <a:t> el </a:t>
            </a:r>
            <a:r>
              <a:rPr lang="en-US" altLang="es-CR" sz="2400" dirty="0" err="1"/>
              <a:t>cronograma</a:t>
            </a:r>
            <a:r>
              <a:rPr lang="en-US" altLang="es-CR" sz="2400" dirty="0"/>
              <a:t>, </a:t>
            </a:r>
            <a:r>
              <a:rPr lang="en-US" altLang="es-CR" sz="2400" dirty="0" err="1"/>
              <a:t>las</a:t>
            </a:r>
            <a:r>
              <a:rPr lang="en-US" altLang="es-CR" sz="2400" dirty="0"/>
              <a:t> </a:t>
            </a:r>
            <a:r>
              <a:rPr lang="en-US" altLang="es-CR" sz="2400" dirty="0" err="1"/>
              <a:t>prioridades</a:t>
            </a:r>
            <a:r>
              <a:rPr lang="en-US" altLang="es-CR" sz="2400" dirty="0"/>
              <a:t> y:</a:t>
            </a:r>
            <a:endParaRPr lang="es-CR" altLang="es-CR" sz="2400" dirty="0"/>
          </a:p>
          <a:p>
            <a:pPr marL="457200" indent="-457200" algn="just">
              <a:spcBef>
                <a:spcPct val="0"/>
              </a:spcBef>
              <a:buFont typeface="+mj-lt"/>
              <a:buAutoNum type="alphaUcPeriod"/>
            </a:pPr>
            <a:r>
              <a:rPr lang="en-US" altLang="es-CR" sz="2400" dirty="0" err="1"/>
              <a:t>Personalidades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Factores</a:t>
            </a:r>
            <a:r>
              <a:rPr lang="en-US" altLang="es-CR" sz="2400" dirty="0"/>
              <a:t> </a:t>
            </a:r>
            <a:r>
              <a:rPr lang="en-US" altLang="es-CR" sz="2400" dirty="0" err="1"/>
              <a:t>higiénicos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Recursos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Costos</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 </a:t>
            </a:r>
            <a:r>
              <a:rPr lang="en-US" altLang="es-CR" sz="2400" dirty="0" err="1"/>
              <a:t>Todos</a:t>
            </a:r>
            <a:r>
              <a:rPr lang="en-US" altLang="es-CR" sz="2400" dirty="0"/>
              <a:t> son </a:t>
            </a:r>
            <a:r>
              <a:rPr lang="en-US" altLang="es-CR" sz="2400" dirty="0" err="1"/>
              <a:t>causas</a:t>
            </a:r>
            <a:r>
              <a:rPr lang="en-US" altLang="es-CR" sz="2400" dirty="0"/>
              <a:t> </a:t>
            </a:r>
            <a:r>
              <a:rPr lang="en-US" altLang="es-CR" sz="2400" dirty="0" err="1"/>
              <a:t>comunes</a:t>
            </a:r>
            <a:r>
              <a:rPr lang="en-US" altLang="es-CR" sz="2400" dirty="0"/>
              <a:t> de </a:t>
            </a:r>
            <a:r>
              <a:rPr lang="en-US" altLang="es-CR" sz="2400" dirty="0" err="1"/>
              <a:t>conflictos</a:t>
            </a:r>
            <a:r>
              <a:rPr lang="en-US" altLang="es-CR" sz="2400" dirty="0"/>
              <a:t> </a:t>
            </a:r>
            <a:r>
              <a:rPr lang="en-US" altLang="es-CR" sz="2400" dirty="0" err="1"/>
              <a:t>pero</a:t>
            </a:r>
            <a:r>
              <a:rPr lang="en-US" altLang="es-CR" sz="2400" dirty="0"/>
              <a:t> el mayor </a:t>
            </a:r>
            <a:r>
              <a:rPr lang="en-US" altLang="es-CR" sz="2400" dirty="0" err="1"/>
              <a:t>reto</a:t>
            </a:r>
            <a:r>
              <a:rPr lang="en-US" altLang="es-CR" sz="2400" dirty="0"/>
              <a:t> de un director de </a:t>
            </a:r>
            <a:r>
              <a:rPr lang="en-US" altLang="es-CR" sz="2400" dirty="0" err="1"/>
              <a:t>proyectos</a:t>
            </a:r>
            <a:r>
              <a:rPr lang="en-US" altLang="es-CR" sz="2400" dirty="0"/>
              <a:t> </a:t>
            </a:r>
            <a:r>
              <a:rPr lang="en-US" altLang="es-CR" sz="2400" dirty="0" err="1"/>
              <a:t>es</a:t>
            </a:r>
            <a:r>
              <a:rPr lang="en-US" altLang="es-CR" sz="2400" dirty="0"/>
              <a:t> </a:t>
            </a:r>
            <a:r>
              <a:rPr lang="en-US" altLang="es-CR" sz="2400" dirty="0" err="1"/>
              <a:t>lograr</a:t>
            </a:r>
            <a:r>
              <a:rPr lang="en-US" altLang="es-CR" sz="2400" dirty="0"/>
              <a:t> </a:t>
            </a:r>
            <a:r>
              <a:rPr lang="en-US" altLang="es-CR" sz="2400" dirty="0" err="1"/>
              <a:t>negociar</a:t>
            </a:r>
            <a:r>
              <a:rPr lang="en-US" altLang="es-CR" sz="2400" dirty="0"/>
              <a:t> los </a:t>
            </a:r>
            <a:r>
              <a:rPr lang="en-US" altLang="es-CR" sz="2400" dirty="0" err="1"/>
              <a:t>recursos</a:t>
            </a:r>
            <a:r>
              <a:rPr lang="en-US" altLang="es-CR" sz="2400" dirty="0"/>
              <a:t> </a:t>
            </a:r>
            <a:r>
              <a:rPr lang="en-US" altLang="es-CR" sz="2400" dirty="0" err="1"/>
              <a:t>para</a:t>
            </a:r>
            <a:r>
              <a:rPr lang="en-US" altLang="es-CR" sz="2400" dirty="0"/>
              <a:t> el </a:t>
            </a:r>
            <a:r>
              <a:rPr lang="en-US" altLang="es-CR" sz="2400" dirty="0" err="1"/>
              <a:t>mismo</a:t>
            </a:r>
            <a:r>
              <a:rPr lang="en-US" altLang="es-CR" sz="2400" dirty="0"/>
              <a:t> con </a:t>
            </a:r>
            <a:r>
              <a:rPr lang="en-US" altLang="es-CR" sz="2400" dirty="0" err="1"/>
              <a:t>las</a:t>
            </a:r>
            <a:r>
              <a:rPr lang="en-US" altLang="es-CR" sz="2400" dirty="0"/>
              <a:t> </a:t>
            </a:r>
            <a:r>
              <a:rPr lang="en-US" altLang="es-CR" sz="2400" dirty="0" err="1"/>
              <a:t>autoridades</a:t>
            </a:r>
            <a:r>
              <a:rPr lang="en-US" altLang="es-CR" sz="2400" dirty="0"/>
              <a:t> de la </a:t>
            </a:r>
            <a:r>
              <a:rPr lang="en-US" altLang="es-CR" sz="2400" dirty="0" err="1"/>
              <a:t>organización</a:t>
            </a:r>
            <a:r>
              <a:rPr lang="en-US" altLang="es-CR" sz="2400" dirty="0"/>
              <a:t> </a:t>
            </a:r>
            <a:r>
              <a:rPr lang="en-US" altLang="es-CR" sz="2400" dirty="0" err="1"/>
              <a:t>ejecutante</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74038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patrocinador ha firmado el acta de constitución del proyecto. </a:t>
            </a:r>
            <a:r>
              <a:rPr lang="en-US" altLang="es-CR" sz="2400" dirty="0"/>
              <a:t>¿</a:t>
            </a:r>
            <a:r>
              <a:rPr lang="en-US" altLang="es-CR" sz="2400" dirty="0" err="1"/>
              <a:t>Qué</a:t>
            </a:r>
            <a:r>
              <a:rPr lang="en-US" altLang="es-CR" sz="2400" dirty="0"/>
              <a:t> </a:t>
            </a:r>
            <a:r>
              <a:rPr lang="en-US" altLang="es-CR" sz="2400" dirty="0" err="1"/>
              <a:t>tipo</a:t>
            </a:r>
            <a:r>
              <a:rPr lang="en-US" altLang="es-CR" sz="2400" dirty="0"/>
              <a:t> de </a:t>
            </a:r>
            <a:r>
              <a:rPr lang="en-US" altLang="es-CR" sz="2400" dirty="0" err="1"/>
              <a:t>poder</a:t>
            </a:r>
            <a:r>
              <a:rPr lang="en-US" altLang="es-CR" sz="2400" dirty="0"/>
              <a:t> </a:t>
            </a:r>
            <a:r>
              <a:rPr lang="en-US" altLang="es-CR" sz="2400" dirty="0" err="1"/>
              <a:t>tiene</a:t>
            </a:r>
            <a:r>
              <a:rPr lang="en-US" altLang="es-CR" sz="2400" dirty="0"/>
              <a:t> el Director del </a:t>
            </a:r>
            <a:r>
              <a:rPr lang="en-US" altLang="es-CR" sz="2400" dirty="0" err="1"/>
              <a:t>Proyecto</a:t>
            </a:r>
            <a:r>
              <a:rPr lang="en-US" altLang="es-CR" sz="2400" dirty="0"/>
              <a:t> </a:t>
            </a:r>
            <a:r>
              <a:rPr lang="en-US" altLang="es-CR" sz="2400" dirty="0" err="1"/>
              <a:t>como</a:t>
            </a:r>
            <a:r>
              <a:rPr lang="en-US" altLang="es-CR" sz="2400" dirty="0"/>
              <a:t> </a:t>
            </a:r>
            <a:r>
              <a:rPr lang="en-US" altLang="es-CR" sz="2400" dirty="0" err="1"/>
              <a:t>resultado</a:t>
            </a:r>
            <a:r>
              <a:rPr lang="en-US" altLang="es-CR" sz="2400" dirty="0"/>
              <a:t> de </a:t>
            </a:r>
            <a:r>
              <a:rPr lang="en-US" altLang="es-CR" sz="2400" dirty="0" err="1"/>
              <a:t>ello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Referente</a:t>
            </a:r>
            <a:r>
              <a:rPr lang="en-US" altLang="es-CR" sz="2400" dirty="0"/>
              <a:t>.</a:t>
            </a:r>
            <a:endParaRPr lang="es-CR" altLang="es-CR" sz="2400" dirty="0"/>
          </a:p>
          <a:p>
            <a:pPr marL="457200" indent="-457200" algn="just">
              <a:spcBef>
                <a:spcPct val="0"/>
              </a:spcBef>
              <a:buFont typeface="+mj-lt"/>
              <a:buAutoNum type="alphaUcPeriod"/>
            </a:pPr>
            <a:r>
              <a:rPr lang="en-US" altLang="es-CR" sz="2400" dirty="0"/>
              <a:t>Formal.</a:t>
            </a:r>
            <a:endParaRPr lang="es-CR" altLang="es-CR" sz="2400" dirty="0"/>
          </a:p>
          <a:p>
            <a:pPr marL="457200" indent="-457200" algn="just">
              <a:spcBef>
                <a:spcPct val="0"/>
              </a:spcBef>
              <a:buFont typeface="+mj-lt"/>
              <a:buAutoNum type="alphaUcPeriod"/>
            </a:pPr>
            <a:r>
              <a:rPr lang="en-US" altLang="es-CR" sz="2400" dirty="0" err="1"/>
              <a:t>Recompensas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Experto</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a:t>
            </a:r>
            <a:r>
              <a:rPr lang="en-US" altLang="es-CR" sz="2400" dirty="0"/>
              <a:t>El </a:t>
            </a:r>
            <a:r>
              <a:rPr lang="en-US" altLang="es-CR" sz="2400" dirty="0" err="1"/>
              <a:t>Acta</a:t>
            </a:r>
            <a:r>
              <a:rPr lang="en-US" altLang="es-CR" sz="2400" dirty="0"/>
              <a:t> de </a:t>
            </a:r>
            <a:r>
              <a:rPr lang="en-US" altLang="es-CR" sz="2400" dirty="0" err="1"/>
              <a:t>Constitución</a:t>
            </a:r>
            <a:r>
              <a:rPr lang="en-US" altLang="es-CR" sz="2400" dirty="0"/>
              <a:t> del </a:t>
            </a:r>
            <a:r>
              <a:rPr lang="en-US" altLang="es-CR" sz="2400" dirty="0" err="1"/>
              <a:t>proyecto</a:t>
            </a:r>
            <a:r>
              <a:rPr lang="en-US" altLang="es-CR" sz="2400" dirty="0"/>
              <a:t> </a:t>
            </a:r>
            <a:r>
              <a:rPr lang="en-US" altLang="es-CR" sz="2400" dirty="0" err="1"/>
              <a:t>otorga</a:t>
            </a:r>
            <a:r>
              <a:rPr lang="en-US" altLang="es-CR" sz="2400" dirty="0"/>
              <a:t> un </a:t>
            </a:r>
            <a:r>
              <a:rPr lang="en-US" altLang="es-CR" sz="2400" dirty="0" err="1"/>
              <a:t>poder</a:t>
            </a:r>
            <a:r>
              <a:rPr lang="en-US" altLang="es-CR" sz="2400" dirty="0"/>
              <a:t> formal al Director del </a:t>
            </a:r>
            <a:r>
              <a:rPr lang="en-US" altLang="es-CR" sz="2400" dirty="0" err="1"/>
              <a:t>Proyecto</a:t>
            </a:r>
            <a:r>
              <a:rPr lang="en-US" altLang="es-CR" sz="2400" dirty="0"/>
              <a:t> </a:t>
            </a:r>
            <a:r>
              <a:rPr lang="en-US" altLang="es-CR" sz="2400" dirty="0" err="1"/>
              <a:t>ya</a:t>
            </a:r>
            <a:r>
              <a:rPr lang="en-US" altLang="es-CR" sz="2400" dirty="0"/>
              <a:t> </a:t>
            </a:r>
            <a:r>
              <a:rPr lang="en-US" altLang="es-CR" sz="2400" dirty="0" err="1"/>
              <a:t>que</a:t>
            </a:r>
            <a:r>
              <a:rPr lang="en-US" altLang="es-CR" sz="2400" dirty="0"/>
              <a:t> le </a:t>
            </a:r>
            <a:r>
              <a:rPr lang="en-US" altLang="es-CR" sz="2400" dirty="0" err="1"/>
              <a:t>brinda</a:t>
            </a:r>
            <a:r>
              <a:rPr lang="en-US" altLang="es-CR" sz="2400" dirty="0"/>
              <a:t> </a:t>
            </a:r>
            <a:r>
              <a:rPr lang="en-US" altLang="es-CR" sz="2400" dirty="0" err="1"/>
              <a:t>autoridad</a:t>
            </a:r>
            <a:r>
              <a:rPr lang="en-US" altLang="es-CR" sz="2400" dirty="0"/>
              <a:t> y </a:t>
            </a:r>
            <a:r>
              <a:rPr lang="en-US" altLang="es-CR" sz="2400" dirty="0" err="1"/>
              <a:t>responsabilidad</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39646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Según la teoría de </a:t>
            </a:r>
            <a:r>
              <a:rPr lang="es-CR" altLang="es-CR" sz="2400" dirty="0" err="1"/>
              <a:t>Tuckman</a:t>
            </a:r>
            <a:r>
              <a:rPr lang="es-CR" altLang="es-CR" sz="2400" dirty="0"/>
              <a:t>, existen cinco etapas de desarrollo que los equipos de trabajo suelen atravesar. ¿Cuál es la FASE en la que el equipo funciona bien, solucionando sus conflictos eficazmente sin demasiadas complicaciones? </a:t>
            </a:r>
          </a:p>
          <a:p>
            <a:pPr marL="457200" indent="-457200" algn="just">
              <a:spcBef>
                <a:spcPct val="0"/>
              </a:spcBef>
              <a:buFont typeface="+mj-lt"/>
              <a:buAutoNum type="alphaUcPeriod"/>
            </a:pPr>
            <a:r>
              <a:rPr lang="es-CR" altLang="es-CR" sz="2400" dirty="0"/>
              <a:t>Desempeño.</a:t>
            </a:r>
          </a:p>
          <a:p>
            <a:pPr marL="457200" indent="-457200" algn="just">
              <a:spcBef>
                <a:spcPct val="0"/>
              </a:spcBef>
              <a:buFont typeface="+mj-lt"/>
              <a:buAutoNum type="alphaUcPeriod"/>
            </a:pPr>
            <a:r>
              <a:rPr lang="es-CR" altLang="es-CR" sz="2400" dirty="0"/>
              <a:t>Normalización.</a:t>
            </a:r>
          </a:p>
          <a:p>
            <a:pPr marL="457200" indent="-457200" algn="just">
              <a:spcBef>
                <a:spcPct val="0"/>
              </a:spcBef>
              <a:buFont typeface="+mj-lt"/>
              <a:buAutoNum type="alphaUcPeriod"/>
            </a:pPr>
            <a:r>
              <a:rPr lang="es-CR" altLang="es-CR" sz="2400" dirty="0"/>
              <a:t>Formación.</a:t>
            </a:r>
          </a:p>
          <a:p>
            <a:pPr marL="457200" indent="-457200" algn="just">
              <a:spcBef>
                <a:spcPct val="0"/>
              </a:spcBef>
              <a:buFont typeface="+mj-lt"/>
              <a:buAutoNum type="alphaUcPeriod"/>
            </a:pPr>
            <a:r>
              <a:rPr lang="es-CR" altLang="es-CR" sz="2400" dirty="0"/>
              <a:t>Turbulencia</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Formación: se reúne el equipo y se definen roles y responsabilidades; Turbulencia: comienza el trabajo y pueden existir conflictos; Normalización: los miembros del equipo comienzan a confiar unos en los otros; Desempeño: el equipo alcanza independencia y enfrentan los conflictos con eficacia.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8835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err="1"/>
              <a:t>Maslow</a:t>
            </a:r>
            <a:r>
              <a:rPr lang="es-CR" altLang="es-CR" sz="2400" dirty="0"/>
              <a:t> CLASIFICÓ las necesidades humanas de mayor a menor en:</a:t>
            </a:r>
          </a:p>
          <a:p>
            <a:pPr marL="457200" indent="-457200" algn="just">
              <a:spcBef>
                <a:spcPct val="0"/>
              </a:spcBef>
              <a:buFont typeface="+mj-lt"/>
              <a:buAutoNum type="alphaUcPeriod"/>
            </a:pPr>
            <a:r>
              <a:rPr lang="es-CR" altLang="es-CR" sz="2400" dirty="0"/>
              <a:t>Autorrealización, auto promoción, sociales, seguridad y fisiológicas.</a:t>
            </a:r>
          </a:p>
          <a:p>
            <a:pPr marL="457200" indent="-457200" algn="just">
              <a:spcBef>
                <a:spcPct val="0"/>
              </a:spcBef>
              <a:buFont typeface="+mj-lt"/>
              <a:buAutoNum type="alphaUcPeriod"/>
            </a:pPr>
            <a:r>
              <a:rPr lang="es-CR" altLang="es-CR" sz="2400" dirty="0"/>
              <a:t>Autoestima, autorrealización, sociales, seguridad y fisiológicas.</a:t>
            </a:r>
          </a:p>
          <a:p>
            <a:pPr marL="457200" indent="-457200" algn="just">
              <a:spcBef>
                <a:spcPct val="0"/>
              </a:spcBef>
              <a:buFont typeface="+mj-lt"/>
              <a:buAutoNum type="alphaUcPeriod"/>
            </a:pPr>
            <a:r>
              <a:rPr lang="es-CR" altLang="es-CR" sz="2400" dirty="0"/>
              <a:t>Autorrealización, autoestima, sociales, seguridad y fisiológicas.</a:t>
            </a:r>
          </a:p>
          <a:p>
            <a:pPr marL="457200" indent="-457200" algn="just">
              <a:spcBef>
                <a:spcPct val="0"/>
              </a:spcBef>
              <a:buFont typeface="+mj-lt"/>
              <a:buAutoNum type="alphaUcPeriod"/>
            </a:pPr>
            <a:r>
              <a:rPr lang="es-CR" altLang="es-CR" sz="2400" dirty="0"/>
              <a:t>Auto cumplimiento, autoestima, sociales, seguridad y fisiológicas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Por una cuestión de definición la respuesta correcta lo es porque así lo dicta la ideología de </a:t>
            </a:r>
            <a:r>
              <a:rPr lang="es-CR" altLang="es-CR" sz="2400" dirty="0" err="1"/>
              <a:t>Maslow</a:t>
            </a:r>
            <a:r>
              <a:rPr lang="es-CR" altLang="es-CR" sz="2400" dirty="0"/>
              <a:t>.</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892572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txBox="1">
            <a:spLocks noGrp="1" noChangeArrowheads="1"/>
          </p:cNvSpPr>
          <p:nvPr/>
        </p:nvSpPr>
        <p:spPr bwMode="auto">
          <a:xfrm>
            <a:off x="7632700" y="661193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15EC43B-0CF5-4CCB-961F-D00B690F26A0}" type="datetime1">
              <a:rPr lang="es-ES" altLang="es-CR" sz="1000"/>
              <a:pPr algn="r" eaLnBrk="1" hangingPunct="1"/>
              <a:t>20/10/2013</a:t>
            </a:fld>
            <a:endParaRPr lang="es-ES" altLang="es-CR" sz="1000"/>
          </a:p>
        </p:txBody>
      </p:sp>
      <p:sp>
        <p:nvSpPr>
          <p:cNvPr id="5123" name="Rectangle 6"/>
          <p:cNvSpPr txBox="1">
            <a:spLocks noGrp="1" noChangeArrowheads="1"/>
          </p:cNvSpPr>
          <p:nvPr/>
        </p:nvSpPr>
        <p:spPr bwMode="auto">
          <a:xfrm>
            <a:off x="8675688" y="625157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22D3A0-F93A-4F72-B84B-96259BE73BCF}" type="slidenum">
              <a:rPr lang="es-ES" altLang="es-CR" sz="1400"/>
              <a:pPr eaLnBrk="1" hangingPunct="1"/>
              <a:t>4</a:t>
            </a:fld>
            <a:endParaRPr lang="es-ES" altLang="es-CR" sz="1400"/>
          </a:p>
        </p:txBody>
      </p:sp>
      <p:sp>
        <p:nvSpPr>
          <p:cNvPr id="5124" name="Rectangle 2"/>
          <p:cNvSpPr>
            <a:spLocks noGrp="1" noChangeArrowheads="1"/>
          </p:cNvSpPr>
          <p:nvPr>
            <p:ph type="ctrTitle" idx="4294967295"/>
          </p:nvPr>
        </p:nvSpPr>
        <p:spPr>
          <a:xfrm>
            <a:off x="323850" y="3500438"/>
            <a:ext cx="8604250" cy="1752600"/>
          </a:xfrm>
        </p:spPr>
        <p:txBody>
          <a:bodyPr/>
          <a:lstStyle/>
          <a:p>
            <a:pPr algn="just"/>
            <a:r>
              <a:rPr lang="es-CR" altLang="es-CR" sz="3200" smtClean="0"/>
              <a:t>Está estructurada según los departamentos, unidades o equipos existentes de</a:t>
            </a:r>
            <a:br>
              <a:rPr lang="es-CR" altLang="es-CR" sz="3200" smtClean="0"/>
            </a:br>
            <a:r>
              <a:rPr lang="es-CR" altLang="es-CR" sz="3200" smtClean="0"/>
              <a:t>una organización, </a:t>
            </a:r>
            <a:r>
              <a:rPr lang="es-CR" altLang="es-CR" sz="3200" b="1" smtClean="0"/>
              <a:t>con las actividades del proyecto o los paquetes de trabajo</a:t>
            </a:r>
            <a:br>
              <a:rPr lang="es-CR" altLang="es-CR" sz="3200" b="1" smtClean="0"/>
            </a:br>
            <a:r>
              <a:rPr lang="es-CR" altLang="es-CR" sz="3200" b="1" smtClean="0"/>
              <a:t>enumerados para cada departamento</a:t>
            </a:r>
            <a:r>
              <a:rPr lang="es-CR" altLang="es-CR" sz="3200" smtClean="0"/>
              <a:t>. </a:t>
            </a:r>
            <a:br>
              <a:rPr lang="es-CR" altLang="es-CR" sz="3200" smtClean="0"/>
            </a:br>
            <a:endParaRPr lang="en-US" altLang="es-CR" sz="3200" smtClean="0"/>
          </a:p>
        </p:txBody>
      </p:sp>
      <p:sp>
        <p:nvSpPr>
          <p:cNvPr id="5125" name="Rectangle 2"/>
          <p:cNvSpPr txBox="1">
            <a:spLocks noChangeArrowheads="1"/>
          </p:cNvSpPr>
          <p:nvPr/>
        </p:nvSpPr>
        <p:spPr bwMode="auto">
          <a:xfrm>
            <a:off x="323850" y="1268413"/>
            <a:ext cx="8604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CR" altLang="es-CR" sz="3600" b="1">
                <a:latin typeface="Calibri" pitchFamily="34" charset="0"/>
              </a:rPr>
              <a:t>Estructura de Desglose de la Organización, EDO (Organigrama-Diagramas Jerárquicos)</a:t>
            </a:r>
            <a:endParaRPr lang="en-US" altLang="es-CR" sz="3600" b="1">
              <a:latin typeface="Calibri" pitchFamily="34" charset="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Teoría desarrollada por Víctor </a:t>
            </a:r>
            <a:r>
              <a:rPr lang="es-CR" altLang="es-CR" sz="2400" dirty="0" err="1"/>
              <a:t>Vroom</a:t>
            </a:r>
            <a:r>
              <a:rPr lang="es-CR" altLang="es-CR" sz="2400" dirty="0"/>
              <a:t>, en la cual los empleados creen si se esfuerzan y tienen un efectivo desempeño, esperan ser recompensados por ello. ¿A cuál TEORÍA nos referimos?</a:t>
            </a:r>
          </a:p>
          <a:p>
            <a:pPr marL="457200" indent="-457200" algn="just">
              <a:spcBef>
                <a:spcPct val="0"/>
              </a:spcBef>
              <a:buFont typeface="+mj-lt"/>
              <a:buAutoNum type="alphaUcPeriod"/>
            </a:pPr>
            <a:r>
              <a:rPr lang="es-CR" altLang="es-CR" sz="2400" dirty="0"/>
              <a:t>Teoría X y </a:t>
            </a:r>
            <a:r>
              <a:rPr lang="es-CR" altLang="es-CR" sz="2400" dirty="0" err="1"/>
              <a:t>Y</a:t>
            </a:r>
            <a:r>
              <a:rPr lang="es-CR" altLang="es-CR" sz="2400" dirty="0"/>
              <a:t>.</a:t>
            </a:r>
          </a:p>
          <a:p>
            <a:pPr marL="457200" indent="-457200" algn="just">
              <a:spcBef>
                <a:spcPct val="0"/>
              </a:spcBef>
              <a:buFont typeface="+mj-lt"/>
              <a:buAutoNum type="alphaUcPeriod"/>
            </a:pPr>
            <a:r>
              <a:rPr lang="es-CR" altLang="es-CR" sz="2400" dirty="0"/>
              <a:t>Teoría de las Expectativas.</a:t>
            </a:r>
          </a:p>
          <a:p>
            <a:pPr marL="457200" indent="-457200" algn="just">
              <a:spcBef>
                <a:spcPct val="0"/>
              </a:spcBef>
              <a:buFont typeface="+mj-lt"/>
              <a:buAutoNum type="alphaUcPeriod"/>
            </a:pPr>
            <a:r>
              <a:rPr lang="es-CR" altLang="es-CR" sz="2400" dirty="0"/>
              <a:t>Teoría de la Higiene.</a:t>
            </a:r>
          </a:p>
          <a:p>
            <a:pPr marL="457200" indent="-457200" algn="just">
              <a:spcBef>
                <a:spcPct val="0"/>
              </a:spcBef>
              <a:buFont typeface="+mj-lt"/>
              <a:buAutoNum type="alphaUcPeriod"/>
            </a:pPr>
            <a:r>
              <a:rPr lang="es-CR" altLang="es-CR" sz="2400" dirty="0"/>
              <a:t>Teoría de la Jerarquía de las Necesidades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Teoría X y </a:t>
            </a:r>
            <a:r>
              <a:rPr lang="es-CR" altLang="es-CR" sz="2400" dirty="0" err="1"/>
              <a:t>Y</a:t>
            </a:r>
            <a:r>
              <a:rPr lang="es-CR" altLang="es-CR" sz="2400" dirty="0"/>
              <a:t>, de carácter motivacional por </a:t>
            </a:r>
            <a:r>
              <a:rPr lang="es-CR" altLang="es-CR" sz="2400" dirty="0" err="1"/>
              <a:t>McGregor</a:t>
            </a:r>
            <a:r>
              <a:rPr lang="es-CR" altLang="es-CR" sz="2400" dirty="0"/>
              <a:t>. Teoría de la Higiene de Herzberg. Teoría de la Jerarquía de las Necesidades de </a:t>
            </a:r>
            <a:r>
              <a:rPr lang="es-CR" altLang="es-CR" sz="2400" dirty="0" err="1"/>
              <a:t>Maslow</a:t>
            </a:r>
            <a:r>
              <a:rPr lang="es-CR" altLang="es-CR" sz="2400" dirty="0"/>
              <a:t>.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951319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47583"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Teoría motivacional en la cual los empleados pueden clasificarse en dos grupos X y </a:t>
            </a:r>
            <a:r>
              <a:rPr lang="es-CR" altLang="es-CR" sz="2400" dirty="0" err="1"/>
              <a:t>Y</a:t>
            </a:r>
            <a:r>
              <a:rPr lang="es-CR" altLang="es-CR" sz="2400" dirty="0"/>
              <a:t>. Los empleados X necesitan ser supervisados, son incapaces, huyen de la responsabilidad y evitan el trabajo en la medida de lo posible. Los empleados Y están dispuestos a trabajar sin ser supervisados, desean tener logros y son capaces de dirigir sus propios esfuerzos. ¿Quién fue el AUTOR INTELECTUAL de esta teoría?</a:t>
            </a:r>
          </a:p>
          <a:p>
            <a:pPr marL="457200" indent="-457200" algn="just">
              <a:spcBef>
                <a:spcPct val="0"/>
              </a:spcBef>
              <a:buFont typeface="+mj-lt"/>
              <a:buAutoNum type="alphaUcPeriod"/>
            </a:pPr>
            <a:r>
              <a:rPr lang="es-CR" altLang="es-CR" sz="2400" dirty="0" err="1"/>
              <a:t>McGregor</a:t>
            </a:r>
            <a:r>
              <a:rPr lang="es-CR" altLang="es-CR" sz="2400" dirty="0"/>
              <a:t>.</a:t>
            </a:r>
          </a:p>
          <a:p>
            <a:pPr marL="457200" indent="-457200" algn="just">
              <a:spcBef>
                <a:spcPct val="0"/>
              </a:spcBef>
              <a:buFont typeface="+mj-lt"/>
              <a:buAutoNum type="alphaUcPeriod"/>
            </a:pPr>
            <a:r>
              <a:rPr lang="es-CR" altLang="es-CR" sz="2400" dirty="0"/>
              <a:t>Herzberg.</a:t>
            </a:r>
          </a:p>
          <a:p>
            <a:pPr marL="457200" indent="-457200" algn="just">
              <a:spcBef>
                <a:spcPct val="0"/>
              </a:spcBef>
              <a:buFont typeface="+mj-lt"/>
              <a:buAutoNum type="alphaUcPeriod"/>
            </a:pPr>
            <a:r>
              <a:rPr lang="es-CR" altLang="es-CR" sz="2400" dirty="0" err="1"/>
              <a:t>Maslow</a:t>
            </a:r>
            <a:r>
              <a:rPr lang="es-CR" altLang="es-CR" sz="2400" dirty="0"/>
              <a:t>.</a:t>
            </a:r>
          </a:p>
          <a:p>
            <a:pPr marL="457200" indent="-457200" algn="just">
              <a:spcBef>
                <a:spcPct val="0"/>
              </a:spcBef>
              <a:buFont typeface="+mj-lt"/>
              <a:buAutoNum type="alphaUcPeriod"/>
            </a:pPr>
            <a:r>
              <a:rPr lang="es-CR" altLang="es-CR" sz="2400" dirty="0" err="1"/>
              <a:t>Vroom</a:t>
            </a:r>
            <a:r>
              <a:rPr lang="es-CR" altLang="es-CR" sz="2400" dirty="0"/>
              <a:t>.</a:t>
            </a:r>
          </a:p>
          <a:p>
            <a:pPr algn="just">
              <a:spcBef>
                <a:spcPct val="0"/>
              </a:spcBef>
              <a:buFontTx/>
              <a:buNone/>
            </a:pPr>
            <a:r>
              <a:rPr lang="es-CR" altLang="es-CR" sz="2400" b="1" dirty="0"/>
              <a:t>Retroalimentación:</a:t>
            </a:r>
            <a:r>
              <a:rPr lang="es-CR" altLang="es-CR" sz="2400" dirty="0"/>
              <a:t> Teoría de la Higiene de Herzberg. Teoría de la Jerarquía de las Necesidades de </a:t>
            </a:r>
            <a:r>
              <a:rPr lang="es-CR" altLang="es-CR" sz="2400" dirty="0" err="1"/>
              <a:t>Maslow</a:t>
            </a:r>
            <a:r>
              <a:rPr lang="es-CR" altLang="es-CR" sz="2400" dirty="0"/>
              <a:t>. Teoría de las Expectativas, de </a:t>
            </a:r>
            <a:r>
              <a:rPr lang="es-CR" altLang="es-CR" sz="2400" dirty="0" err="1"/>
              <a:t>Vroom</a:t>
            </a:r>
            <a:r>
              <a:rPr lang="es-CR" altLang="es-CR" sz="2400" dirty="0"/>
              <a:t>.</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511141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Teoría en la cual el comportamiento de los empleados se rige por factores higiénicos y agentes motivadores. La ausencia de los primeros destruirán la motivación, su presencia no la mejorará. La presencia de los segundos sí conducen a la motivación. ¿Quién fue el AUTOR INTELECTUAL de esta teoría?</a:t>
            </a:r>
          </a:p>
          <a:p>
            <a:pPr marL="457200" indent="-457200" algn="just">
              <a:spcBef>
                <a:spcPct val="0"/>
              </a:spcBef>
              <a:buFont typeface="+mj-lt"/>
              <a:buAutoNum type="alphaUcPeriod"/>
            </a:pPr>
            <a:r>
              <a:rPr lang="es-CR" altLang="es-CR" sz="2400" dirty="0" err="1"/>
              <a:t>Vroom</a:t>
            </a:r>
            <a:r>
              <a:rPr lang="es-CR" altLang="es-CR" sz="2400" dirty="0"/>
              <a:t>.</a:t>
            </a:r>
          </a:p>
          <a:p>
            <a:pPr marL="457200" indent="-457200" algn="just">
              <a:spcBef>
                <a:spcPct val="0"/>
              </a:spcBef>
              <a:buFont typeface="+mj-lt"/>
              <a:buAutoNum type="alphaUcPeriod"/>
            </a:pPr>
            <a:r>
              <a:rPr lang="es-CR" altLang="es-CR" sz="2400" dirty="0"/>
              <a:t>Herzberg.</a:t>
            </a:r>
          </a:p>
          <a:p>
            <a:pPr marL="457200" indent="-457200" algn="just">
              <a:spcBef>
                <a:spcPct val="0"/>
              </a:spcBef>
              <a:buFont typeface="+mj-lt"/>
              <a:buAutoNum type="alphaUcPeriod"/>
            </a:pPr>
            <a:r>
              <a:rPr lang="es-CR" altLang="es-CR" sz="2400" dirty="0" err="1"/>
              <a:t>Ouchi</a:t>
            </a:r>
            <a:r>
              <a:rPr lang="es-CR" altLang="es-CR" sz="2400" dirty="0"/>
              <a:t>.</a:t>
            </a:r>
          </a:p>
          <a:p>
            <a:pPr marL="457200" indent="-457200" algn="just">
              <a:spcBef>
                <a:spcPct val="0"/>
              </a:spcBef>
              <a:buFont typeface="+mj-lt"/>
              <a:buAutoNum type="alphaUcPeriod"/>
            </a:pPr>
            <a:r>
              <a:rPr lang="es-CR" altLang="es-CR" sz="2400" dirty="0" err="1"/>
              <a:t>McClelland</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Teoría de las Expectativas, de </a:t>
            </a:r>
            <a:r>
              <a:rPr lang="es-CR" altLang="es-CR" sz="2400" dirty="0" err="1"/>
              <a:t>Vroom</a:t>
            </a:r>
            <a:r>
              <a:rPr lang="es-CR" altLang="es-CR" sz="2400" dirty="0"/>
              <a:t>. Teoría Z de </a:t>
            </a:r>
            <a:r>
              <a:rPr lang="es-CR" altLang="es-CR" sz="2400" dirty="0" err="1"/>
              <a:t>Ouchi</a:t>
            </a:r>
            <a:r>
              <a:rPr lang="es-CR" altLang="es-CR" sz="2400" dirty="0"/>
              <a:t>. Teoría de las Necesidades Adquiridas de </a:t>
            </a:r>
            <a:r>
              <a:rPr lang="es-CR" altLang="es-CR" sz="2400" dirty="0" err="1"/>
              <a:t>McClelland</a:t>
            </a:r>
            <a:r>
              <a:rPr lang="es-CR" altLang="es-CR" sz="2400" dirty="0"/>
              <a:t>.</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855485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Teoría desarrollada por David </a:t>
            </a:r>
            <a:r>
              <a:rPr lang="es-CR" altLang="es-CR" sz="2400" dirty="0" err="1"/>
              <a:t>McClelland</a:t>
            </a:r>
            <a:r>
              <a:rPr lang="es-CR" altLang="es-CR" sz="2400" dirty="0"/>
              <a:t> en la cual donde las personas y su comportamiento se rige según tres necesidades primarias (logro, afiliación y poder). ¿A cuál TEORÍA nos referimos?</a:t>
            </a:r>
          </a:p>
          <a:p>
            <a:pPr marL="457200" indent="-457200" algn="just">
              <a:spcBef>
                <a:spcPct val="0"/>
              </a:spcBef>
              <a:buFont typeface="+mj-lt"/>
              <a:buAutoNum type="alphaUcPeriod"/>
            </a:pPr>
            <a:r>
              <a:rPr lang="es-CR" altLang="es-CR" sz="2400" dirty="0"/>
              <a:t>Teoría de las Necesidades Adquiridas.</a:t>
            </a:r>
          </a:p>
          <a:p>
            <a:pPr marL="457200" indent="-457200" algn="just">
              <a:spcBef>
                <a:spcPct val="0"/>
              </a:spcBef>
              <a:buFont typeface="+mj-lt"/>
              <a:buAutoNum type="alphaUcPeriod"/>
            </a:pPr>
            <a:r>
              <a:rPr lang="es-CR" altLang="es-CR" sz="2400" dirty="0"/>
              <a:t>Teoría de la Jerarquía de las Necesidades.</a:t>
            </a:r>
          </a:p>
          <a:p>
            <a:pPr marL="457200" indent="-457200" algn="just">
              <a:spcBef>
                <a:spcPct val="0"/>
              </a:spcBef>
              <a:buFont typeface="+mj-lt"/>
              <a:buAutoNum type="alphaUcPeriod"/>
            </a:pPr>
            <a:r>
              <a:rPr lang="es-CR" altLang="es-CR" sz="2400" dirty="0"/>
              <a:t>Teoría de Herzberg.</a:t>
            </a:r>
          </a:p>
          <a:p>
            <a:pPr marL="457200" indent="-457200" algn="just">
              <a:spcBef>
                <a:spcPct val="0"/>
              </a:spcBef>
              <a:buFont typeface="+mj-lt"/>
              <a:buAutoNum type="alphaUcPeriod"/>
            </a:pPr>
            <a:r>
              <a:rPr lang="es-CR" altLang="es-CR" sz="2400" dirty="0"/>
              <a:t>Teoría Z</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Teoría de la Jerarquía de las Necesidades de </a:t>
            </a:r>
            <a:r>
              <a:rPr lang="es-CR" altLang="es-CR" sz="2400" dirty="0" err="1"/>
              <a:t>Maslow</a:t>
            </a:r>
            <a:r>
              <a:rPr lang="es-CR" altLang="es-CR" sz="2400" dirty="0"/>
              <a:t>. Teoría de la Higiene de Herzberg. Teoría Z de </a:t>
            </a:r>
            <a:r>
              <a:rPr lang="es-CR" altLang="es-CR" sz="2400" dirty="0" err="1"/>
              <a:t>Ouchi</a:t>
            </a:r>
            <a:r>
              <a:rPr lang="es-CR" altLang="es-CR" sz="2400" dirty="0"/>
              <a:t>.</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767704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Teoría desarrollada por William </a:t>
            </a:r>
            <a:r>
              <a:rPr lang="es-CR" altLang="es-CR" sz="2400" dirty="0" err="1"/>
              <a:t>Ouchi</a:t>
            </a:r>
            <a:r>
              <a:rPr lang="es-CR" altLang="es-CR" sz="2400" dirty="0"/>
              <a:t>, la cual se enfoca en incrementar la apropiación y amor del empleado por la compañía, por medio de un trabajo de por vida, con gran énfasis en el bienestar del empleado, tanto dentro como fuera de su trabajo. ¿A cuál TEORÍA nos referimos?</a:t>
            </a:r>
          </a:p>
          <a:p>
            <a:pPr marL="457200" indent="-457200" algn="just">
              <a:spcBef>
                <a:spcPct val="0"/>
              </a:spcBef>
              <a:buFont typeface="+mj-lt"/>
              <a:buAutoNum type="alphaUcPeriod"/>
            </a:pPr>
            <a:r>
              <a:rPr lang="es-CR" altLang="es-CR" sz="2400" dirty="0"/>
              <a:t>Teoría Z.</a:t>
            </a:r>
          </a:p>
          <a:p>
            <a:pPr marL="457200" indent="-457200" algn="just">
              <a:spcBef>
                <a:spcPct val="0"/>
              </a:spcBef>
              <a:buFont typeface="+mj-lt"/>
              <a:buAutoNum type="alphaUcPeriod"/>
            </a:pPr>
            <a:r>
              <a:rPr lang="es-CR" altLang="es-CR" sz="2400" dirty="0"/>
              <a:t>Teoría X.</a:t>
            </a:r>
          </a:p>
          <a:p>
            <a:pPr marL="457200" indent="-457200" algn="just">
              <a:spcBef>
                <a:spcPct val="0"/>
              </a:spcBef>
              <a:buFont typeface="+mj-lt"/>
              <a:buAutoNum type="alphaUcPeriod"/>
            </a:pPr>
            <a:r>
              <a:rPr lang="es-CR" altLang="es-CR" sz="2400" dirty="0"/>
              <a:t>Teoría Y.</a:t>
            </a:r>
          </a:p>
          <a:p>
            <a:pPr marL="457200" indent="-457200" algn="just">
              <a:spcBef>
                <a:spcPct val="0"/>
              </a:spcBef>
              <a:buFont typeface="+mj-lt"/>
              <a:buAutoNum type="alphaUcPeriod"/>
            </a:pPr>
            <a:r>
              <a:rPr lang="es-CR" altLang="es-CR" sz="2400" dirty="0"/>
              <a:t>Teoría de las Expectativas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Teoría X y </a:t>
            </a:r>
            <a:r>
              <a:rPr lang="es-CR" altLang="es-CR" sz="2400" dirty="0" err="1"/>
              <a:t>Y</a:t>
            </a:r>
            <a:r>
              <a:rPr lang="es-CR" altLang="es-CR" sz="2400" dirty="0"/>
              <a:t>, de carácter motivacional por </a:t>
            </a:r>
            <a:r>
              <a:rPr lang="es-CR" altLang="es-CR" sz="2400" dirty="0" err="1"/>
              <a:t>McGregor</a:t>
            </a:r>
            <a:r>
              <a:rPr lang="es-CR" altLang="es-CR" sz="2400" dirty="0"/>
              <a:t>. Teoría de las Expectativas, de </a:t>
            </a:r>
            <a:r>
              <a:rPr lang="es-CR" altLang="es-CR" sz="2400" dirty="0" err="1"/>
              <a:t>Vroom</a:t>
            </a:r>
            <a:r>
              <a:rPr lang="es-CR" altLang="es-CR" sz="2400" dirty="0"/>
              <a:t>.</a:t>
            </a:r>
          </a:p>
          <a:p>
            <a:pPr>
              <a:spcBef>
                <a:spcPct val="0"/>
              </a:spcBef>
              <a:buFontTx/>
              <a:buNone/>
            </a:pPr>
            <a:endParaRPr lang="es-CR" altLang="es-CR" sz="2400" dirty="0"/>
          </a:p>
        </p:txBody>
      </p:sp>
    </p:spTree>
    <p:extLst>
      <p:ext uri="{BB962C8B-B14F-4D97-AF65-F5344CB8AC3E}">
        <p14:creationId xmlns:p14="http://schemas.microsoft.com/office/powerpoint/2010/main" val="2127343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director de proyecto está molesto con un miembro del equipo y va a penalizarlo por su comportamiento. ¿Qué tipo de PODER está utilizando el director del proyecto?</a:t>
            </a:r>
          </a:p>
          <a:p>
            <a:pPr marL="457200" indent="-457200" algn="just">
              <a:spcBef>
                <a:spcPct val="0"/>
              </a:spcBef>
              <a:buFont typeface="+mj-lt"/>
              <a:buAutoNum type="alphaUcPeriod"/>
            </a:pPr>
            <a:r>
              <a:rPr lang="es-CR" altLang="es-CR" sz="2400" dirty="0"/>
              <a:t>Coercitivo.</a:t>
            </a:r>
          </a:p>
          <a:p>
            <a:pPr marL="457200" indent="-457200" algn="just">
              <a:spcBef>
                <a:spcPct val="0"/>
              </a:spcBef>
              <a:buFont typeface="+mj-lt"/>
              <a:buAutoNum type="alphaUcPeriod"/>
            </a:pPr>
            <a:r>
              <a:rPr lang="es-CR" altLang="es-CR" sz="2400" dirty="0"/>
              <a:t>Formal.</a:t>
            </a:r>
          </a:p>
          <a:p>
            <a:pPr marL="457200" indent="-457200" algn="just">
              <a:spcBef>
                <a:spcPct val="0"/>
              </a:spcBef>
              <a:buFont typeface="+mj-lt"/>
              <a:buAutoNum type="alphaUcPeriod"/>
            </a:pPr>
            <a:r>
              <a:rPr lang="es-CR" altLang="es-CR" sz="2400" dirty="0"/>
              <a:t>Referente.</a:t>
            </a:r>
          </a:p>
          <a:p>
            <a:pPr marL="457200" indent="-457200" algn="just">
              <a:spcBef>
                <a:spcPct val="0"/>
              </a:spcBef>
              <a:buFont typeface="+mj-lt"/>
              <a:buAutoNum type="alphaUcPeriod"/>
            </a:pPr>
            <a:r>
              <a:rPr lang="es-CR" altLang="es-CR" sz="2400" dirty="0"/>
              <a:t>Experto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Coercitivo/penalidad: capacidad de penalizar a los miembros del equipo. Recompensa: capacidad de recompensar a los miembros del equipo. Formal/Legítimo: basado en el poder que le da la posición dentro del proyecto. Referente: Tienes un gran carisma, te respetan y caes muy bien a todos. Experto: es el experto técnico de un tema o en dirección de proyectos.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176748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61377"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Un director de proyectos ha sido muy exitoso en los proyectos de refinería que ha participado. Debido a esto el patrocinador desea nombrarlo en otro proyecto similar. ¿Qué tipo de PODER se le reconoce al director del proyecto? </a:t>
            </a:r>
          </a:p>
          <a:p>
            <a:pPr marL="457200" indent="-457200" algn="just">
              <a:spcBef>
                <a:spcPct val="0"/>
              </a:spcBef>
              <a:buFont typeface="+mj-lt"/>
              <a:buAutoNum type="alphaUcPeriod"/>
            </a:pPr>
            <a:r>
              <a:rPr lang="es-CR" altLang="es-CR" sz="2200" dirty="0"/>
              <a:t>Experto.</a:t>
            </a:r>
          </a:p>
          <a:p>
            <a:pPr marL="457200" indent="-457200" algn="just">
              <a:spcBef>
                <a:spcPct val="0"/>
              </a:spcBef>
              <a:buFont typeface="+mj-lt"/>
              <a:buAutoNum type="alphaUcPeriod"/>
            </a:pPr>
            <a:r>
              <a:rPr lang="es-CR" altLang="es-CR" sz="2200" dirty="0"/>
              <a:t>Referente.</a:t>
            </a:r>
          </a:p>
          <a:p>
            <a:pPr marL="457200" indent="-457200" algn="just">
              <a:spcBef>
                <a:spcPct val="0"/>
              </a:spcBef>
              <a:buFont typeface="+mj-lt"/>
              <a:buAutoNum type="alphaUcPeriod"/>
            </a:pPr>
            <a:r>
              <a:rPr lang="es-CR" altLang="es-CR" sz="2200" dirty="0"/>
              <a:t>Legítimo.</a:t>
            </a:r>
          </a:p>
          <a:p>
            <a:pPr marL="457200" indent="-457200" algn="just">
              <a:spcBef>
                <a:spcPct val="0"/>
              </a:spcBef>
              <a:buFont typeface="+mj-lt"/>
              <a:buAutoNum type="alphaUcPeriod"/>
            </a:pPr>
            <a:r>
              <a:rPr lang="es-CR" altLang="es-CR" sz="2200" dirty="0"/>
              <a:t>Recompensa</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Coercitivo/penalidad: capacidad de penalizar a los miembros del equipo. Recompensa: capacidad de recompensar a los miembros del equipo. Formal/Legítimo: basado en el poder que le da la posición dentro del proyecto. Referente: Tienes un gran carisma, te respetan y caes muy bien a todos. Experto: es el experto técnico de un tema o en dirección de proyectos.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77215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76470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El patrocinador del proyecto conoce muy bien a Juan. Juan es un miembro del equipo que ha trabajado técnicamente muy bien como ingeniero estructural. Dado a su éxito, el patrocinador considera que como ha sido muy buen ingeniero en su área posiblemente también va a ser muy buen director de proyectos en el proyecto que se le piensa asignar en el acta de constitución del proyecto que está próxima a ser suscrita. ¿CÓMO se le denomina a esta situación?</a:t>
            </a:r>
          </a:p>
          <a:p>
            <a:pPr marL="457200" indent="-457200" algn="just">
              <a:spcBef>
                <a:spcPct val="0"/>
              </a:spcBef>
              <a:buFont typeface="+mj-lt"/>
              <a:buAutoNum type="alphaUcPeriod"/>
            </a:pPr>
            <a:r>
              <a:rPr lang="es-CR" altLang="es-CR" sz="2000" dirty="0"/>
              <a:t>Efecto aureola.</a:t>
            </a:r>
          </a:p>
          <a:p>
            <a:pPr marL="457200" indent="-457200" algn="just">
              <a:spcBef>
                <a:spcPct val="0"/>
              </a:spcBef>
              <a:buFont typeface="+mj-lt"/>
              <a:buAutoNum type="alphaUcPeriod"/>
            </a:pPr>
            <a:r>
              <a:rPr lang="es-CR" altLang="es-CR" sz="2000" dirty="0"/>
              <a:t>Heurística.</a:t>
            </a:r>
          </a:p>
          <a:p>
            <a:pPr marL="457200" indent="-457200" algn="just">
              <a:spcBef>
                <a:spcPct val="0"/>
              </a:spcBef>
              <a:buFont typeface="+mj-lt"/>
              <a:buAutoNum type="alphaUcPeriod"/>
            </a:pPr>
            <a:r>
              <a:rPr lang="es-CR" altLang="es-CR" sz="2000" dirty="0"/>
              <a:t>Conexiones.</a:t>
            </a:r>
          </a:p>
          <a:p>
            <a:pPr marL="457200" indent="-457200" algn="just">
              <a:spcBef>
                <a:spcPct val="0"/>
              </a:spcBef>
              <a:buFont typeface="+mj-lt"/>
              <a:buAutoNum type="alphaUcPeriod"/>
            </a:pPr>
            <a:r>
              <a:rPr lang="es-CR" altLang="es-CR" sz="2000" dirty="0"/>
              <a:t>Centro de mando</a:t>
            </a:r>
            <a:r>
              <a:rPr lang="es-CR" altLang="es-CR" sz="2000" dirty="0" smtClean="0"/>
              <a:t>.</a:t>
            </a:r>
          </a:p>
          <a:p>
            <a:pPr marL="457200" indent="-457200" algn="just">
              <a:spcBef>
                <a:spcPct val="0"/>
              </a:spcBef>
              <a:buFont typeface="+mj-lt"/>
              <a:buAutoNum type="alphaUcPeriod"/>
            </a:pPr>
            <a:endParaRPr lang="es-CR" altLang="es-CR" sz="2000" dirty="0"/>
          </a:p>
          <a:p>
            <a:pPr algn="just">
              <a:spcBef>
                <a:spcPct val="0"/>
              </a:spcBef>
              <a:buFontTx/>
              <a:buNone/>
            </a:pPr>
            <a:r>
              <a:rPr lang="es-CR" altLang="es-CR" sz="2000" b="1" dirty="0"/>
              <a:t>Retroalimentación: </a:t>
            </a:r>
            <a:r>
              <a:rPr lang="es-CR" altLang="es-CR" sz="2000" dirty="0"/>
              <a:t>Heurística: regla general basada en la experiencia. Conexiones/creación de relaciones de trabajo: interacción formal e informal con otros en la organización, la industria, el proyecto o ambiente profesional. Centro de mando: cuando se reubica a los miembros del proyecto de forma centralizada en un mismo sitio físico.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645789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¿Qué es un CENTRO de MANDO (</a:t>
            </a:r>
            <a:r>
              <a:rPr lang="es-CR" altLang="es-CR" sz="2400" dirty="0" err="1"/>
              <a:t>war</a:t>
            </a:r>
            <a:r>
              <a:rPr lang="es-CR" altLang="es-CR" sz="2400" dirty="0"/>
              <a:t> </a:t>
            </a:r>
            <a:r>
              <a:rPr lang="es-CR" altLang="es-CR" sz="2400" dirty="0" err="1"/>
              <a:t>room</a:t>
            </a:r>
            <a:r>
              <a:rPr lang="es-CR" altLang="es-CR" sz="2400" dirty="0"/>
              <a:t>)?</a:t>
            </a:r>
          </a:p>
          <a:p>
            <a:pPr marL="457200" indent="-457200" algn="just">
              <a:spcBef>
                <a:spcPct val="0"/>
              </a:spcBef>
              <a:buFont typeface="+mj-lt"/>
              <a:buAutoNum type="alphaUcPeriod"/>
            </a:pPr>
            <a:r>
              <a:rPr lang="es-CR" altLang="es-CR" sz="2400" dirty="0"/>
              <a:t>Un lugar donde los directivos toman decisiones.</a:t>
            </a:r>
          </a:p>
          <a:p>
            <a:pPr marL="457200" indent="-457200" algn="just">
              <a:spcBef>
                <a:spcPct val="0"/>
              </a:spcBef>
              <a:buFont typeface="+mj-lt"/>
              <a:buAutoNum type="alphaUcPeriod"/>
            </a:pPr>
            <a:r>
              <a:rPr lang="es-CR" altLang="es-CR" sz="2400" dirty="0"/>
              <a:t>Un cuarto aparte para gestión de conflictos.</a:t>
            </a:r>
          </a:p>
          <a:p>
            <a:pPr marL="457200" indent="-457200" algn="just">
              <a:spcBef>
                <a:spcPct val="0"/>
              </a:spcBef>
              <a:buFont typeface="+mj-lt"/>
              <a:buAutoNum type="alphaUcPeriod"/>
            </a:pPr>
            <a:r>
              <a:rPr lang="es-CR" altLang="es-CR" sz="2400" dirty="0"/>
              <a:t>Una sala en donde un equipo puede sentarse todos juntos y conseguir una comunicación más estrecha.</a:t>
            </a:r>
          </a:p>
          <a:p>
            <a:pPr marL="457200" indent="-457200" algn="just">
              <a:spcBef>
                <a:spcPct val="0"/>
              </a:spcBef>
              <a:buFont typeface="+mj-lt"/>
              <a:buAutoNum type="alphaUcPeriod"/>
            </a:pPr>
            <a:r>
              <a:rPr lang="es-CR" altLang="es-CR" sz="2400" dirty="0"/>
              <a:t>Una técnica de resolución de conflictos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Sitio en donde se reubica a los miembros del proyecto de forma centralizada unos con otros.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070075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Mañana juega la Selección Nacional de Costa Rica. Como el trabajo del proyecto ha sido arduo, usted como director de proyecto ha decidido en conjunto con su patrocinador, invitar a los miembros del equipo a tomarse unas cervezas después del trabajo y comerse unas alitas. ¿Qué tipo de SITUACIÓN se ha generado? </a:t>
            </a:r>
          </a:p>
          <a:p>
            <a:pPr marL="457200" indent="-457200" algn="just">
              <a:spcBef>
                <a:spcPct val="0"/>
              </a:spcBef>
              <a:buFont typeface="+mj-lt"/>
              <a:buAutoNum type="alphaUcPeriod"/>
            </a:pPr>
            <a:r>
              <a:rPr lang="es-CR" altLang="es-CR" sz="2200" dirty="0"/>
              <a:t>Efecto aureola.</a:t>
            </a:r>
          </a:p>
          <a:p>
            <a:pPr marL="457200" indent="-457200" algn="just">
              <a:spcBef>
                <a:spcPct val="0"/>
              </a:spcBef>
              <a:buFont typeface="+mj-lt"/>
              <a:buAutoNum type="alphaUcPeriod"/>
            </a:pPr>
            <a:r>
              <a:rPr lang="es-CR" altLang="es-CR" sz="2200" dirty="0"/>
              <a:t>Heurística.</a:t>
            </a:r>
          </a:p>
          <a:p>
            <a:pPr marL="457200" indent="-457200" algn="just">
              <a:spcBef>
                <a:spcPct val="0"/>
              </a:spcBef>
              <a:buFont typeface="+mj-lt"/>
              <a:buAutoNum type="alphaUcPeriod"/>
            </a:pPr>
            <a:r>
              <a:rPr lang="es-CR" altLang="es-CR" sz="2200" dirty="0"/>
              <a:t>Conexiones.</a:t>
            </a:r>
          </a:p>
          <a:p>
            <a:pPr marL="457200" indent="-457200" algn="just">
              <a:spcBef>
                <a:spcPct val="0"/>
              </a:spcBef>
              <a:buFont typeface="+mj-lt"/>
              <a:buAutoNum type="alphaUcPeriod"/>
            </a:pPr>
            <a:r>
              <a:rPr lang="es-CR" altLang="es-CR" sz="2200" dirty="0"/>
              <a:t>Centro de mando</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 </a:t>
            </a:r>
            <a:r>
              <a:rPr lang="es-CR" altLang="es-CR" sz="2200" dirty="0"/>
              <a:t>Heurística: regla general basada en la experiencia. Conexiones/creación de relaciones de trabajo: interacción formal e informal con otros en la organización, la industria, el proyecto o ambiente profesional. Centro de mando: cuando se reubica a los miembros del proyecto de forma centralizada en un mismo sitio físico.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681811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7150" y="1989138"/>
            <a:ext cx="3960813" cy="4525962"/>
          </a:xfrm>
        </p:spPr>
        <p:txBody>
          <a:bodyPr>
            <a:normAutofit/>
          </a:bodyPr>
          <a:lstStyle/>
          <a:p>
            <a:pPr marL="0" indent="0" algn="just">
              <a:lnSpc>
                <a:spcPct val="80000"/>
              </a:lnSpc>
              <a:buFont typeface="Arial" charset="0"/>
              <a:buNone/>
              <a:defRPr/>
            </a:pPr>
            <a:r>
              <a:rPr lang="es-ES" sz="2300" dirty="0" smtClean="0"/>
              <a:t>Estructura </a:t>
            </a:r>
            <a:r>
              <a:rPr lang="es-ES" sz="2300" dirty="0"/>
              <a:t>jerárquica de los recursos identificados por categoría y tipo de recurso. </a:t>
            </a:r>
            <a:endParaRPr lang="es-ES" sz="2300" dirty="0" smtClean="0"/>
          </a:p>
          <a:p>
            <a:pPr marL="0" indent="0" algn="just">
              <a:lnSpc>
                <a:spcPct val="80000"/>
              </a:lnSpc>
              <a:buFont typeface="Arial" charset="0"/>
              <a:buNone/>
              <a:defRPr/>
            </a:pPr>
            <a:endParaRPr lang="es-ES" sz="2300" dirty="0"/>
          </a:p>
          <a:p>
            <a:pPr marL="0" indent="0" algn="just">
              <a:lnSpc>
                <a:spcPct val="80000"/>
              </a:lnSpc>
              <a:buFont typeface="Arial" charset="0"/>
              <a:buNone/>
              <a:defRPr/>
            </a:pPr>
            <a:r>
              <a:rPr lang="es-ES" sz="2300" dirty="0" smtClean="0"/>
              <a:t>Ejemplos </a:t>
            </a:r>
            <a:r>
              <a:rPr lang="es-ES" sz="2300" dirty="0"/>
              <a:t>de categoría de recurso pueden ser: mano de obra, materiales, equipo y </a:t>
            </a:r>
            <a:r>
              <a:rPr lang="es-ES" sz="2300" dirty="0" smtClean="0"/>
              <a:t>suministros.</a:t>
            </a:r>
          </a:p>
          <a:p>
            <a:pPr marL="0" indent="0" algn="just">
              <a:lnSpc>
                <a:spcPct val="80000"/>
              </a:lnSpc>
              <a:buFont typeface="Arial" charset="0"/>
              <a:buNone/>
              <a:defRPr/>
            </a:pPr>
            <a:endParaRPr lang="es-ES" sz="2300" dirty="0"/>
          </a:p>
          <a:p>
            <a:pPr marL="0" indent="0" algn="just">
              <a:lnSpc>
                <a:spcPct val="80000"/>
              </a:lnSpc>
              <a:buFont typeface="Arial" charset="0"/>
              <a:buNone/>
              <a:defRPr/>
            </a:pPr>
            <a:r>
              <a:rPr lang="es-ES" sz="2300" dirty="0" smtClean="0"/>
              <a:t>Ejemplos </a:t>
            </a:r>
            <a:r>
              <a:rPr lang="es-ES" sz="2300" dirty="0"/>
              <a:t>de tipo de recurso pueden ser: nivel de habilidad, grado académico, experiencia, etc.</a:t>
            </a:r>
          </a:p>
          <a:p>
            <a:pPr marL="0" indent="0" algn="just">
              <a:lnSpc>
                <a:spcPct val="80000"/>
              </a:lnSpc>
              <a:buFont typeface="Arial" charset="0"/>
              <a:buNone/>
              <a:defRPr/>
            </a:pPr>
            <a:endParaRPr lang="es-ES" sz="2400" dirty="0"/>
          </a:p>
          <a:p>
            <a:pPr algn="just">
              <a:buFont typeface="Wingdings" pitchFamily="2" charset="2"/>
              <a:buChar char="q"/>
              <a:defRPr/>
            </a:pPr>
            <a:endParaRPr lang="es-ES" sz="2600" dirty="0" smtClean="0">
              <a:latin typeface="Arial Narrow" pitchFamily="34" charset="0"/>
            </a:endParaRPr>
          </a:p>
          <a:p>
            <a:pPr>
              <a:buFont typeface="Wingdings" pitchFamily="2" charset="2"/>
              <a:buChar char="q"/>
              <a:defRPr/>
            </a:pPr>
            <a:endParaRPr lang="es-ES" sz="2600" dirty="0" smtClean="0">
              <a:latin typeface="Arial Narrow" pitchFamily="34" charset="0"/>
            </a:endParaRPr>
          </a:p>
        </p:txBody>
      </p:sp>
      <p:sp>
        <p:nvSpPr>
          <p:cNvPr id="6147" name="Title 1"/>
          <p:cNvSpPr txBox="1">
            <a:spLocks/>
          </p:cNvSpPr>
          <p:nvPr/>
        </p:nvSpPr>
        <p:spPr bwMode="auto">
          <a:xfrm>
            <a:off x="179388" y="549275"/>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2400" b="1">
                <a:latin typeface="Calibri" pitchFamily="34" charset="0"/>
              </a:rPr>
              <a:t>Estructura de Desglose de los Recursos (RBS)</a:t>
            </a:r>
          </a:p>
        </p:txBody>
      </p:sp>
      <p:sp>
        <p:nvSpPr>
          <p:cNvPr id="8" name="7 Rectángulo"/>
          <p:cNvSpPr/>
          <p:nvPr/>
        </p:nvSpPr>
        <p:spPr>
          <a:xfrm>
            <a:off x="6948488" y="6237288"/>
            <a:ext cx="3024187"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163" y="1989138"/>
            <a:ext cx="4897437" cy="389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 </a:t>
            </a:r>
          </a:p>
          <a:p>
            <a:pPr algn="just">
              <a:spcBef>
                <a:spcPct val="0"/>
              </a:spcBef>
              <a:buFontTx/>
              <a:buNone/>
            </a:pPr>
            <a:r>
              <a:rPr lang="es-CR" altLang="es-CR" sz="2200" dirty="0"/>
              <a:t>Como director de proyecto has comentado con otro director de proyectos sobre la importancia de llevar a cabo una retroalimentación 360° en la cual se consulta sobre el desempeño de una persona a los compañeros de trabajo que trabajan con ella, para aclarar roles y responsabilidades, identificar polémicas desconocidas y desarrollar planes de formación individual. ¿A qué técnica forma parte la retroalimentación 360°?</a:t>
            </a:r>
          </a:p>
          <a:p>
            <a:pPr marL="457200" indent="-457200" algn="just">
              <a:spcBef>
                <a:spcPct val="0"/>
              </a:spcBef>
              <a:buFont typeface="+mj-lt"/>
              <a:buAutoNum type="alphaUcPeriod"/>
            </a:pPr>
            <a:r>
              <a:rPr lang="es-CR" altLang="es-CR" sz="2200" dirty="0"/>
              <a:t>Evaluaciones del desempeño del proyecto.</a:t>
            </a:r>
          </a:p>
          <a:p>
            <a:pPr marL="457200" indent="-457200" algn="just">
              <a:spcBef>
                <a:spcPct val="0"/>
              </a:spcBef>
              <a:buFont typeface="+mj-lt"/>
              <a:buAutoNum type="alphaUcPeriod"/>
            </a:pPr>
            <a:r>
              <a:rPr lang="es-CR" altLang="es-CR" sz="2200" dirty="0"/>
              <a:t>Evaluaciones del desempeño del equipo.</a:t>
            </a:r>
          </a:p>
          <a:p>
            <a:pPr marL="457200" indent="-457200" algn="just">
              <a:spcBef>
                <a:spcPct val="0"/>
              </a:spcBef>
              <a:buFont typeface="+mj-lt"/>
              <a:buAutoNum type="alphaUcPeriod"/>
            </a:pPr>
            <a:r>
              <a:rPr lang="es-CR" altLang="es-CR" sz="2200" dirty="0"/>
              <a:t>Registro de asuntos.</a:t>
            </a:r>
          </a:p>
          <a:p>
            <a:pPr marL="457200" indent="-457200" algn="just">
              <a:spcBef>
                <a:spcPct val="0"/>
              </a:spcBef>
              <a:buFont typeface="+mj-lt"/>
              <a:buAutoNum type="alphaUcPeriod"/>
            </a:pPr>
            <a:r>
              <a:rPr lang="es-CR" altLang="es-CR" sz="2200" dirty="0"/>
              <a:t>Gestión de conflictos</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 </a:t>
            </a:r>
            <a:r>
              <a:rPr lang="es-CR" altLang="es-CR" sz="2200" dirty="0"/>
              <a:t>De hecho las evaluaciones del desempeño del equipo son una salida del proceso desarrollar el equipo mientras que las evaluaciones del desempeño del proyecto son una técnica del proceso dirigir el equipo.</a:t>
            </a:r>
          </a:p>
          <a:p>
            <a:pPr>
              <a:spcBef>
                <a:spcPct val="0"/>
              </a:spcBef>
              <a:buFontTx/>
              <a:buNone/>
            </a:pPr>
            <a:endParaRPr lang="es-CR" altLang="es-CR" sz="2400" dirty="0"/>
          </a:p>
        </p:txBody>
      </p:sp>
    </p:spTree>
    <p:extLst>
      <p:ext uri="{BB962C8B-B14F-4D97-AF65-F5344CB8AC3E}">
        <p14:creationId xmlns:p14="http://schemas.microsoft.com/office/powerpoint/2010/main" val="368877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mph" presetSubtype="0" nodeType="clickEffect">
                                  <p:stCondLst>
                                    <p:cond delay="0"/>
                                  </p:stCondLst>
                                  <p:iterate type="lt">
                                    <p:tmAbs val="25"/>
                                  </p:iterate>
                                  <p:childTnLst>
                                    <p:set>
                                      <p:cBhvr override="childStyle">
                                        <p:cTn id="55"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Montserrat es una directora de proyectos que pasa constantemente dando indicaciones a los miembros del equipo. ¿Qué ESTILO de dirección y liderazgo ejerce Montserrat?</a:t>
            </a:r>
          </a:p>
          <a:p>
            <a:pPr marL="457200" indent="-457200" algn="just">
              <a:spcBef>
                <a:spcPct val="0"/>
              </a:spcBef>
              <a:buFont typeface="+mj-lt"/>
              <a:buAutoNum type="alphaUcPeriod"/>
            </a:pPr>
            <a:r>
              <a:rPr lang="es-CR" altLang="es-CR" sz="2400" dirty="0"/>
              <a:t>Conductor.</a:t>
            </a:r>
          </a:p>
          <a:p>
            <a:pPr marL="457200" indent="-457200" algn="just">
              <a:spcBef>
                <a:spcPct val="0"/>
              </a:spcBef>
              <a:buFont typeface="+mj-lt"/>
              <a:buAutoNum type="alphaUcPeriod"/>
            </a:pPr>
            <a:r>
              <a:rPr lang="es-CR" altLang="es-CR" sz="2400" dirty="0"/>
              <a:t>Laissez-faire.</a:t>
            </a:r>
          </a:p>
          <a:p>
            <a:pPr marL="457200" indent="-457200" algn="just">
              <a:spcBef>
                <a:spcPct val="0"/>
              </a:spcBef>
              <a:buFont typeface="+mj-lt"/>
              <a:buAutoNum type="alphaUcPeriod"/>
            </a:pPr>
            <a:r>
              <a:rPr lang="es-CR" altLang="es-CR" sz="2400" dirty="0"/>
              <a:t>Burocrático.</a:t>
            </a:r>
          </a:p>
          <a:p>
            <a:pPr marL="457200" indent="-457200" algn="just">
              <a:spcBef>
                <a:spcPct val="0"/>
              </a:spcBef>
              <a:buFont typeface="+mj-lt"/>
              <a:buAutoNum type="alphaUcPeriod"/>
            </a:pPr>
            <a:r>
              <a:rPr lang="es-CR" altLang="es-CR" sz="2400" dirty="0"/>
              <a:t>Influyente</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Laissez faire: que no se involucra directamente en el trabajo del equipo, pero dirige y consulta cuando es necesario. Burocrático: prefiere seguir los procedimientos al pie de la letra. Influyente: capacidad de influenciar en sus equipos de trabajo.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35547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De los siguientes enunciados, ¿cuál NO forma parte de los poderes del director de proyectos?</a:t>
            </a:r>
          </a:p>
          <a:p>
            <a:pPr marL="457200" indent="-457200" algn="just">
              <a:spcBef>
                <a:spcPct val="0"/>
              </a:spcBef>
              <a:buFont typeface="+mj-lt"/>
              <a:buAutoNum type="alphaUcPeriod"/>
            </a:pPr>
            <a:r>
              <a:rPr lang="es-CR" altLang="es-CR" sz="2400" dirty="0"/>
              <a:t>Formal.</a:t>
            </a:r>
          </a:p>
          <a:p>
            <a:pPr marL="457200" indent="-457200" algn="just">
              <a:spcBef>
                <a:spcPct val="0"/>
              </a:spcBef>
              <a:buFont typeface="+mj-lt"/>
              <a:buAutoNum type="alphaUcPeriod"/>
            </a:pPr>
            <a:r>
              <a:rPr lang="es-CR" altLang="es-CR" sz="2400" dirty="0"/>
              <a:t>Penalidad.</a:t>
            </a:r>
          </a:p>
          <a:p>
            <a:pPr marL="457200" indent="-457200" algn="just">
              <a:spcBef>
                <a:spcPct val="0"/>
              </a:spcBef>
              <a:buFont typeface="+mj-lt"/>
              <a:buAutoNum type="alphaUcPeriod"/>
            </a:pPr>
            <a:r>
              <a:rPr lang="es-CR" altLang="es-CR" sz="2400" dirty="0"/>
              <a:t>Dirigente.</a:t>
            </a:r>
          </a:p>
          <a:p>
            <a:pPr marL="457200" indent="-457200" algn="just">
              <a:spcBef>
                <a:spcPct val="0"/>
              </a:spcBef>
              <a:buFont typeface="+mj-lt"/>
              <a:buAutoNum type="alphaUcPeriod"/>
            </a:pPr>
            <a:r>
              <a:rPr lang="es-CR" altLang="es-CR" sz="2400" dirty="0"/>
              <a:t>Experto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Dirigente es un estilo de dirección y liderazgo del director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800147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R" altLang="es-CR" sz="2400" dirty="0"/>
              <a:t> </a:t>
            </a:r>
          </a:p>
          <a:p>
            <a:pPr algn="just">
              <a:spcBef>
                <a:spcPct val="0"/>
              </a:spcBef>
              <a:buFontTx/>
              <a:buNone/>
            </a:pPr>
            <a:r>
              <a:rPr lang="es-CR" altLang="es-CR" sz="2400" dirty="0"/>
              <a:t>Como director de proyecto, usted invierte gran cantidad de su tiempo observar al personal y conversando con él, dado que conoce de la gran importancia de la comunicación directa. ¿A qué PROCESO de dirección de proyectos corresponde esta técnica?</a:t>
            </a:r>
          </a:p>
          <a:p>
            <a:pPr marL="457200" indent="-457200" algn="just">
              <a:spcBef>
                <a:spcPct val="0"/>
              </a:spcBef>
              <a:buFont typeface="+mj-lt"/>
              <a:buAutoNum type="alphaUcPeriod"/>
            </a:pPr>
            <a:r>
              <a:rPr lang="es-CR" altLang="es-CR" sz="2400" dirty="0"/>
              <a:t>Dirigir el equipo.</a:t>
            </a:r>
          </a:p>
          <a:p>
            <a:pPr marL="457200" indent="-457200" algn="just">
              <a:spcBef>
                <a:spcPct val="0"/>
              </a:spcBef>
              <a:buFont typeface="+mj-lt"/>
              <a:buAutoNum type="alphaUcPeriod"/>
            </a:pPr>
            <a:r>
              <a:rPr lang="es-CR" altLang="es-CR" sz="2400" dirty="0"/>
              <a:t>Desarrollar el equipo.</a:t>
            </a:r>
          </a:p>
          <a:p>
            <a:pPr marL="457200" indent="-457200" algn="just">
              <a:spcBef>
                <a:spcPct val="0"/>
              </a:spcBef>
              <a:buFont typeface="+mj-lt"/>
              <a:buAutoNum type="alphaUcPeriod"/>
            </a:pPr>
            <a:r>
              <a:rPr lang="es-CR" altLang="es-CR" sz="2400" dirty="0"/>
              <a:t>Gestionar las comunicaciones.</a:t>
            </a:r>
          </a:p>
          <a:p>
            <a:pPr marL="457200" indent="-457200" algn="just">
              <a:spcBef>
                <a:spcPct val="0"/>
              </a:spcBef>
              <a:buFont typeface="+mj-lt"/>
              <a:buAutoNum type="alphaUcPeriod"/>
            </a:pPr>
            <a:r>
              <a:rPr lang="es-CR" altLang="es-CR" sz="2400" dirty="0"/>
              <a:t>Adquirir el equipo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La observación y la conversación es una técnica del proceso dirigir el equipo.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062641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mph" presetSubtype="0" nodeType="clickEffect">
                                  <p:stCondLst>
                                    <p:cond delay="0"/>
                                  </p:stCondLst>
                                  <p:iterate type="lt">
                                    <p:tmAbs val="25"/>
                                  </p:iterate>
                                  <p:childTnLst>
                                    <p:set>
                                      <p:cBhvr override="childStyle">
                                        <p:cTn id="55"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En una organización matricial débil el director de proyectos está con problemas de autoridad, por lo que es fundamental su capacidad de influir sobre los miembros del equipo si quiere lograr un proyecto exitoso. ¿Cuál será la habilidad de influenciar sobre los miembros del equipo MENOS utilizada? </a:t>
            </a:r>
          </a:p>
          <a:p>
            <a:pPr marL="457200" indent="-457200" algn="just">
              <a:spcBef>
                <a:spcPct val="0"/>
              </a:spcBef>
              <a:buFont typeface="+mj-lt"/>
              <a:buAutoNum type="alphaUcPeriod"/>
            </a:pPr>
            <a:r>
              <a:rPr lang="es-CR" altLang="es-CR" sz="2200" dirty="0"/>
              <a:t>Persuasión.</a:t>
            </a:r>
          </a:p>
          <a:p>
            <a:pPr marL="457200" indent="-457200" algn="just">
              <a:spcBef>
                <a:spcPct val="0"/>
              </a:spcBef>
              <a:buFont typeface="+mj-lt"/>
              <a:buAutoNum type="alphaUcPeriod"/>
            </a:pPr>
            <a:r>
              <a:rPr lang="es-CR" altLang="es-CR" sz="2200" dirty="0"/>
              <a:t>Escuchar activamente.</a:t>
            </a:r>
          </a:p>
          <a:p>
            <a:pPr marL="457200" indent="-457200" algn="just">
              <a:spcBef>
                <a:spcPct val="0"/>
              </a:spcBef>
              <a:buFont typeface="+mj-lt"/>
              <a:buAutoNum type="alphaUcPeriod"/>
            </a:pPr>
            <a:r>
              <a:rPr lang="es-CR" altLang="es-CR" sz="2200" dirty="0"/>
              <a:t>Reconciliar/comprometerse.</a:t>
            </a:r>
          </a:p>
          <a:p>
            <a:pPr marL="457200" indent="-457200" algn="just">
              <a:spcBef>
                <a:spcPct val="0"/>
              </a:spcBef>
              <a:buFont typeface="+mj-lt"/>
              <a:buAutoNum type="alphaUcPeriod"/>
            </a:pPr>
            <a:r>
              <a:rPr lang="es-CR" altLang="es-CR" sz="2200" dirty="0"/>
              <a:t>Liderazgo</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Habilidades para influenciar: persuasión, escuchar activamente, lograr acuerdos, etc. Técnicas para la resolución de conflictos: consentir, eludir, suavizar, forzar, colaborar, confrontar, etc. Por ende, consentir no es una habilidad para influenciar.</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85051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En la técnica de resolución de conflictos llamada _______________ se buscan soluciones que brindan algún grado de satisfacción a todas las partes para resolver el conflicto de forma temporal o parcial.</a:t>
            </a:r>
          </a:p>
          <a:p>
            <a:pPr marL="457200" indent="-457200" algn="just">
              <a:spcBef>
                <a:spcPct val="0"/>
              </a:spcBef>
              <a:buFont typeface="+mj-lt"/>
              <a:buAutoNum type="alphaUcPeriod"/>
            </a:pPr>
            <a:r>
              <a:rPr lang="es-CR" altLang="es-CR" sz="2000" dirty="0"/>
              <a:t>Reconciliar.</a:t>
            </a:r>
          </a:p>
          <a:p>
            <a:pPr marL="457200" indent="-457200" algn="just">
              <a:spcBef>
                <a:spcPct val="0"/>
              </a:spcBef>
              <a:buFont typeface="+mj-lt"/>
              <a:buAutoNum type="alphaUcPeriod"/>
            </a:pPr>
            <a:r>
              <a:rPr lang="es-CR" altLang="es-CR" sz="2000" dirty="0"/>
              <a:t>Reconciliar/Comprometerse.</a:t>
            </a:r>
          </a:p>
          <a:p>
            <a:pPr marL="457200" indent="-457200" algn="just">
              <a:spcBef>
                <a:spcPct val="0"/>
              </a:spcBef>
              <a:buFont typeface="+mj-lt"/>
              <a:buAutoNum type="alphaUcPeriod"/>
            </a:pPr>
            <a:r>
              <a:rPr lang="es-CR" altLang="es-CR" sz="2000" dirty="0"/>
              <a:t>Colaborar.</a:t>
            </a:r>
          </a:p>
          <a:p>
            <a:pPr marL="457200" indent="-457200" algn="just">
              <a:spcBef>
                <a:spcPct val="0"/>
              </a:spcBef>
              <a:buFont typeface="+mj-lt"/>
              <a:buAutoNum type="alphaUcPeriod"/>
            </a:pPr>
            <a:r>
              <a:rPr lang="es-CR" altLang="es-CR" sz="2000" dirty="0"/>
              <a:t>Eludir/apartarse.</a:t>
            </a:r>
          </a:p>
          <a:p>
            <a:pPr algn="just">
              <a:spcBef>
                <a:spcPct val="0"/>
              </a:spcBef>
              <a:buFontTx/>
              <a:buNone/>
            </a:pPr>
            <a:r>
              <a:rPr lang="es-CR" altLang="es-CR" sz="1800" b="1" dirty="0"/>
              <a:t>Retroalimentación:</a:t>
            </a:r>
            <a:r>
              <a:rPr lang="es-CR" altLang="es-CR" sz="1800" dirty="0"/>
              <a:t> Eludir/apartarse: retirarse del conflicto; Suavizar/acomodarse: hacer énfasis en los puntos en común más que en las diferencias, concederle a alguien su punto de vista a pesar del de los demás con el fin de mantener la armonía y las relaciones; solución ceder-perder; Reconciliar/comprometerse: buscar soluciones que conlleven algún grado de satisfacción a todas las partes para resolver el problema de formas parcial o temporal, a una solución perder-perder; Forzar/dirigir: imponer el punto de vista de uno sobre los demás ofreciendo únicamente soluciones ganar-perder, usualmente asociada a una posición de poder. Colaborar/resolver problemas: incorporar múltiples puntos de vista y visiones de diferentes perspectivas, requiere una actitud cooperativa y un diálogo abierto lo cual conduce usualmente al consenso y compromiso, a una solución ganar-ganar.</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855867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1800" dirty="0"/>
              <a:t>Un director de proyectos acaba de enterarse de que un importante subcontratista de su proyecto ha estado entregando el trabajo con retraso de forma sistemática. El miembro del equipo responsable de esa parte del proyecto no tiene buenas relaciones con el subcontratista. Para resolver el problema, el director de proyectos dice: </a:t>
            </a:r>
            <a:r>
              <a:rPr lang="es-CR" altLang="es-CR" sz="1800" i="1" dirty="0"/>
              <a:t>“ambos tienen que ceder algo para que podamos resolver este problema”.</a:t>
            </a:r>
            <a:r>
              <a:rPr lang="es-CR" altLang="es-CR" sz="1800" dirty="0"/>
              <a:t> ¿Qué TÉCNICA de resolución de conflictos está utilizando?</a:t>
            </a:r>
          </a:p>
          <a:p>
            <a:pPr marL="457200" indent="-457200" algn="just">
              <a:spcBef>
                <a:spcPct val="0"/>
              </a:spcBef>
              <a:buFont typeface="+mj-lt"/>
              <a:buAutoNum type="alphaUcPeriod"/>
            </a:pPr>
            <a:r>
              <a:rPr lang="es-CR" altLang="es-CR" sz="1800" dirty="0"/>
              <a:t>Colaborar/resolver problemas.</a:t>
            </a:r>
          </a:p>
          <a:p>
            <a:pPr marL="457200" indent="-457200" algn="just">
              <a:spcBef>
                <a:spcPct val="0"/>
              </a:spcBef>
              <a:buFont typeface="+mj-lt"/>
              <a:buAutoNum type="alphaUcPeriod"/>
            </a:pPr>
            <a:r>
              <a:rPr lang="es-CR" altLang="es-CR" sz="1800" dirty="0"/>
              <a:t>Reconciliar/Comprometerse.</a:t>
            </a:r>
          </a:p>
          <a:p>
            <a:pPr marL="457200" indent="-457200" algn="just">
              <a:spcBef>
                <a:spcPct val="0"/>
              </a:spcBef>
              <a:buFont typeface="+mj-lt"/>
              <a:buAutoNum type="alphaUcPeriod"/>
            </a:pPr>
            <a:r>
              <a:rPr lang="es-CR" altLang="es-CR" sz="1800" dirty="0"/>
              <a:t>Suavizar/acomodarse.</a:t>
            </a:r>
          </a:p>
          <a:p>
            <a:pPr marL="457200" indent="-457200" algn="just">
              <a:spcBef>
                <a:spcPct val="0"/>
              </a:spcBef>
              <a:buFont typeface="+mj-lt"/>
              <a:buAutoNum type="alphaUcPeriod"/>
            </a:pPr>
            <a:r>
              <a:rPr lang="es-CR" altLang="es-CR" sz="1800" dirty="0"/>
              <a:t>Forzar/dirigir.</a:t>
            </a:r>
          </a:p>
          <a:p>
            <a:pPr algn="just">
              <a:spcBef>
                <a:spcPct val="0"/>
              </a:spcBef>
              <a:buFontTx/>
              <a:buNone/>
            </a:pPr>
            <a:r>
              <a:rPr lang="es-CR" altLang="es-CR" sz="1600" b="1" dirty="0"/>
              <a:t>Retroalimentación:</a:t>
            </a:r>
            <a:r>
              <a:rPr lang="es-CR" altLang="es-CR" sz="1600" dirty="0"/>
              <a:t> Eludir/apartarse: retirarse del conflicto; Suavizar/acomodarse: hacer énfasis en los puntos en común más que en las diferencias, concederle a alguien su punto de vista a pesar del de los demás con el fin de mantener la armonía y las relaciones; solución ceder-perder; Reconciliar/comprometerse: buscar soluciones que conlleven algún grado de satisfacción a todas las partes para resolver el problema de formas parcial o temporal, a una solución perder-perder; Forzar/dirigir: imponer el punto de vista de uno sobre los demás ofreciendo únicamente soluciones ganar-perder, usualmente asociada a una posición de poder. Colaborar/resolver problemas: incorporar múltiples puntos de vista y visiones de diferentes perspectivas, requiere una actitud cooperativa y un diálogo abierto lo cual conduce usualmente al consenso y compromiso, a una solución ganar-ganar.</a:t>
            </a:r>
          </a:p>
          <a:p>
            <a:pPr algn="just">
              <a:spcBef>
                <a:spcPct val="0"/>
              </a:spcBef>
              <a:buFontTx/>
              <a:buNone/>
            </a:pPr>
            <a:endParaRPr lang="es-CR" altLang="es-CR" sz="1800" dirty="0"/>
          </a:p>
          <a:p>
            <a:pPr>
              <a:spcBef>
                <a:spcPct val="0"/>
              </a:spcBef>
              <a:buFontTx/>
              <a:buNone/>
            </a:pPr>
            <a:endParaRPr lang="es-CR" altLang="es-CR" sz="1800" dirty="0"/>
          </a:p>
        </p:txBody>
      </p:sp>
    </p:spTree>
    <p:extLst>
      <p:ext uri="{BB962C8B-B14F-4D97-AF65-F5344CB8AC3E}">
        <p14:creationId xmlns:p14="http://schemas.microsoft.com/office/powerpoint/2010/main" val="2306350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70730"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¿Qué TÉCNICA de resolución de conflictos está utilizando un director de proyectos cuando afirma: </a:t>
            </a:r>
            <a:r>
              <a:rPr lang="es-CR" altLang="es-CR" sz="2000" i="1" dirty="0"/>
              <a:t>“¡no puedo resolver este asunto ahora!”</a:t>
            </a:r>
            <a:r>
              <a:rPr lang="es-CR" altLang="es-CR" sz="2000" dirty="0"/>
              <a:t>?</a:t>
            </a:r>
          </a:p>
          <a:p>
            <a:pPr marL="457200" indent="-457200" algn="just">
              <a:spcBef>
                <a:spcPct val="0"/>
              </a:spcBef>
              <a:buFont typeface="+mj-lt"/>
              <a:buAutoNum type="alphaUcPeriod"/>
            </a:pPr>
            <a:r>
              <a:rPr lang="es-CR" altLang="es-CR" sz="2000" dirty="0"/>
              <a:t>Colaborar/resolver problemas</a:t>
            </a:r>
          </a:p>
          <a:p>
            <a:pPr marL="457200" indent="-457200" algn="just">
              <a:spcBef>
                <a:spcPct val="0"/>
              </a:spcBef>
              <a:buFont typeface="+mj-lt"/>
              <a:buAutoNum type="alphaUcPeriod"/>
            </a:pPr>
            <a:r>
              <a:rPr lang="es-CR" altLang="es-CR" sz="2000" dirty="0"/>
              <a:t>Forzar/dirigir.</a:t>
            </a:r>
          </a:p>
          <a:p>
            <a:pPr marL="457200" indent="-457200" algn="just">
              <a:spcBef>
                <a:spcPct val="0"/>
              </a:spcBef>
              <a:buFont typeface="+mj-lt"/>
              <a:buAutoNum type="alphaUcPeriod"/>
            </a:pPr>
            <a:r>
              <a:rPr lang="es-CR" altLang="es-CR" sz="2000" dirty="0"/>
              <a:t>Eludir/apartarse.</a:t>
            </a:r>
          </a:p>
          <a:p>
            <a:pPr marL="457200" indent="-457200" algn="just">
              <a:spcBef>
                <a:spcPct val="0"/>
              </a:spcBef>
              <a:buFont typeface="+mj-lt"/>
              <a:buAutoNum type="alphaUcPeriod"/>
            </a:pPr>
            <a:r>
              <a:rPr lang="es-CR" altLang="es-CR" sz="2000" dirty="0"/>
              <a:t>Reconciliar/Comprometerse.</a:t>
            </a:r>
          </a:p>
          <a:p>
            <a:pPr algn="just">
              <a:spcBef>
                <a:spcPct val="0"/>
              </a:spcBef>
              <a:buFontTx/>
              <a:buNone/>
            </a:pPr>
            <a:r>
              <a:rPr lang="es-CR" altLang="es-CR" sz="1800" b="1" dirty="0"/>
              <a:t>Retroalimentación:</a:t>
            </a:r>
            <a:r>
              <a:rPr lang="es-CR" altLang="es-CR" sz="1800" dirty="0"/>
              <a:t> Eludir/apartarse: retirarse del conflicto; Suavizar/acomodarse: hacer énfasis en los puntos en común más que en las diferencias, concederle a alguien su punto de vista a pesar del de los demás con el fin de mantener la armonía y las relaciones; solución ceder-perder; Reconciliar/comprometerse: buscar soluciones que conlleven algún grado de satisfacción a todas las partes para resolver el problema de formas parcial o temporal, a una solución perder-perder; Forzar/dirigir: imponer el punto de vista de uno sobre los demás ofreciendo únicamente soluciones ganar-perder, usualmente asociada a una posición de poder. Colaborar/resolver problemas: incorporar múltiples puntos de vista y visiones de diferentes perspectivas, requiere una actitud cooperativa y un diálogo abierto lo cual conduce usualmente al consenso y compromiso, a una solución ganar-ganar.</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102124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70731"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1800" dirty="0"/>
              <a:t>Gabriel es un miembro del equipo muy extrovertido. Todos los miembros del equipo respetan a Harold por su experiencia con la tecnología, pero las cosas usualmente deben hacerse como Harold proponga, de otra forma las cosas no van bien. Durante una discusión en una solución, un miembro del equipo levanta sus brazos y dice: “…de acuerdo Harold, hagámoslo a su manera”. Este es un ejemplo de cuál de las siguientes? </a:t>
            </a:r>
          </a:p>
          <a:p>
            <a:pPr marL="457200" indent="-457200" algn="just">
              <a:spcBef>
                <a:spcPct val="0"/>
              </a:spcBef>
              <a:buFont typeface="+mj-lt"/>
              <a:buAutoNum type="alphaUcPeriod"/>
            </a:pPr>
            <a:r>
              <a:rPr lang="es-CR" altLang="es-CR" sz="1800" dirty="0"/>
              <a:t>Una solución ganar – ganar.</a:t>
            </a:r>
          </a:p>
          <a:p>
            <a:pPr marL="457200" indent="-457200" algn="just">
              <a:spcBef>
                <a:spcPct val="0"/>
              </a:spcBef>
              <a:buFont typeface="+mj-lt"/>
              <a:buAutoNum type="alphaUcPeriod"/>
            </a:pPr>
            <a:r>
              <a:rPr lang="es-CR" altLang="es-CR" sz="1800" dirty="0"/>
              <a:t>Una solución ganar – perder.</a:t>
            </a:r>
          </a:p>
          <a:p>
            <a:pPr marL="457200" indent="-457200" algn="just">
              <a:spcBef>
                <a:spcPct val="0"/>
              </a:spcBef>
              <a:buFont typeface="+mj-lt"/>
              <a:buAutoNum type="alphaUcPeriod"/>
            </a:pPr>
            <a:r>
              <a:rPr lang="es-CR" altLang="es-CR" sz="1800" dirty="0"/>
              <a:t>Una solución perder – perder.</a:t>
            </a:r>
          </a:p>
          <a:p>
            <a:pPr marL="457200" indent="-457200" algn="just">
              <a:spcBef>
                <a:spcPct val="0"/>
              </a:spcBef>
              <a:buFont typeface="+mj-lt"/>
              <a:buAutoNum type="alphaUcPeriod"/>
            </a:pPr>
            <a:r>
              <a:rPr lang="es-CR" altLang="es-CR" sz="1800" dirty="0"/>
              <a:t>Una solución ceder – perder.</a:t>
            </a:r>
          </a:p>
          <a:p>
            <a:pPr algn="just">
              <a:spcBef>
                <a:spcPct val="0"/>
              </a:spcBef>
              <a:buFontTx/>
              <a:buNone/>
            </a:pPr>
            <a:r>
              <a:rPr lang="es-CR" altLang="es-CR" sz="1800" b="1" dirty="0"/>
              <a:t>Retroalimentación:</a:t>
            </a:r>
            <a:r>
              <a:rPr lang="es-CR" altLang="es-CR" sz="1800" dirty="0"/>
              <a:t> Eludir/apartarse: retirarse del conflicto; Suavizar/acomodarse: hacer énfasis en los puntos en común más que en las diferencias, concederle a alguien su punto de vista a pesar del de los demás con el fin de mantener la armonía y las relaciones; solución ceder-perder; Reconciliar/comprometerse: buscar soluciones que conlleven algún grado de satisfacción a todas las partes para resolver el problema de formas parcial o temporal, a una solución perder-perder; Forzar/dirigir: imponer el punto de vista de uno sobre los demás ofreciendo únicamente soluciones ganar-perder, usualmente asociada a una posición de poder. Colaborar/resolver problemas: incorporar múltiples puntos de vista y visiones de diferentes perspectivas, requiere una actitud cooperativa y un diálogo abierto lo cual conduce usualmente al consenso y compromiso, a una solución ganar-ganar.</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57703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objetivo PRINCIPAL del proceso de desarrollar el equipo del proyecto es:</a:t>
            </a:r>
          </a:p>
          <a:p>
            <a:pPr marL="457200" indent="-457200" algn="just">
              <a:spcBef>
                <a:spcPct val="0"/>
              </a:spcBef>
              <a:buFont typeface="+mj-lt"/>
              <a:buAutoNum type="alphaUcPeriod"/>
            </a:pPr>
            <a:r>
              <a:rPr lang="es-CR" altLang="es-CR" sz="2400" dirty="0"/>
              <a:t>Evaluar la viabilidad de incluir reglas básicas del proyecto.</a:t>
            </a:r>
          </a:p>
          <a:p>
            <a:pPr marL="457200" indent="-457200" algn="just">
              <a:spcBef>
                <a:spcPct val="0"/>
              </a:spcBef>
              <a:buFont typeface="+mj-lt"/>
              <a:buAutoNum type="alphaUcPeriod"/>
            </a:pPr>
            <a:r>
              <a:rPr lang="es-CR" altLang="es-CR" sz="2400" dirty="0"/>
              <a:t>Mejorar las habilidades interpersonales.</a:t>
            </a:r>
          </a:p>
          <a:p>
            <a:pPr marL="457200" indent="-457200" algn="just">
              <a:spcBef>
                <a:spcPct val="0"/>
              </a:spcBef>
              <a:buFont typeface="+mj-lt"/>
              <a:buAutoNum type="alphaUcPeriod"/>
            </a:pPr>
            <a:r>
              <a:rPr lang="es-CR" altLang="es-CR" sz="2400" dirty="0"/>
              <a:t>Adquirir y evaluar los mejores recursos disponibles.</a:t>
            </a:r>
          </a:p>
          <a:p>
            <a:pPr marL="457200" indent="-457200" algn="just">
              <a:spcBef>
                <a:spcPct val="0"/>
              </a:spcBef>
              <a:buFont typeface="+mj-lt"/>
              <a:buAutoNum type="alphaUcPeriod"/>
            </a:pPr>
            <a:r>
              <a:rPr lang="es-CR" altLang="es-CR" sz="2400" dirty="0"/>
              <a:t>Mejorar las competencias y la interacción entre los miembros del equipo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CR" altLang="es-CR" sz="2400" dirty="0"/>
              <a:t> Mejorando las competencias y la interacción entre los miembros del equipo se mejora el ambiente general en donde se desenvuelve el equipo del proyecto y por ende su desempeño.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529258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179388" y="404813"/>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2400" b="1">
                <a:latin typeface="Calibri" pitchFamily="34" charset="0"/>
              </a:rPr>
              <a:t>Matriz de Asignación de Responsabilidades (RAM)</a:t>
            </a:r>
          </a:p>
        </p:txBody>
      </p:sp>
      <p:sp>
        <p:nvSpPr>
          <p:cNvPr id="8" name="7 Rectángulo"/>
          <p:cNvSpPr/>
          <p:nvPr/>
        </p:nvSpPr>
        <p:spPr>
          <a:xfrm>
            <a:off x="6948488" y="6237288"/>
            <a:ext cx="3024187"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
        <p:nvSpPr>
          <p:cNvPr id="7172" name="Content Placeholder 2"/>
          <p:cNvSpPr>
            <a:spLocks noGrp="1"/>
          </p:cNvSpPr>
          <p:nvPr>
            <p:ph idx="4294967295"/>
          </p:nvPr>
        </p:nvSpPr>
        <p:spPr>
          <a:xfrm>
            <a:off x="179388" y="2003425"/>
            <a:ext cx="4094162" cy="4525963"/>
          </a:xfrm>
        </p:spPr>
        <p:txBody>
          <a:bodyPr/>
          <a:lstStyle/>
          <a:p>
            <a:pPr marL="0" indent="0" algn="just" eaLnBrk="1" hangingPunct="1">
              <a:buFont typeface="Arial" charset="0"/>
              <a:buNone/>
            </a:pPr>
            <a:r>
              <a:rPr lang="en-US" altLang="es-CR" sz="2400" smtClean="0">
                <a:ea typeface="ＭＳ Ｐゴシック" pitchFamily="34" charset="-128"/>
              </a:rPr>
              <a:t>Es un diagrama que hace referencia cruzada de los miembros del equipo con las actividades o los paquetes de trabajo que van a llevar a cabo.</a:t>
            </a:r>
          </a:p>
          <a:p>
            <a:pPr marL="0" indent="0" algn="just" eaLnBrk="1" hangingPunct="1">
              <a:buFont typeface="Arial" charset="0"/>
              <a:buNone/>
            </a:pPr>
            <a:r>
              <a:rPr lang="en-US" altLang="es-CR" sz="2400" smtClean="0">
                <a:ea typeface="ＭＳ Ｐゴシック" pitchFamily="34" charset="-128"/>
              </a:rPr>
              <a:t> </a:t>
            </a:r>
          </a:p>
          <a:p>
            <a:pPr marL="0" indent="0" algn="just" eaLnBrk="1" hangingPunct="1">
              <a:buFont typeface="Arial" charset="0"/>
              <a:buNone/>
            </a:pPr>
            <a:r>
              <a:rPr lang="en-US" altLang="es-CR" sz="2400" smtClean="0">
                <a:ea typeface="ＭＳ Ｐゴシック" pitchFamily="34" charset="-128"/>
              </a:rPr>
              <a:t>Un tipo específico es la Matriz </a:t>
            </a:r>
            <a:r>
              <a:rPr lang="en-US" altLang="es-CR" sz="2400" b="1" smtClean="0">
                <a:ea typeface="ＭＳ Ｐゴシック" pitchFamily="34" charset="-128"/>
              </a:rPr>
              <a:t>RACI</a:t>
            </a:r>
            <a:r>
              <a:rPr lang="en-US" altLang="es-CR" sz="2400" smtClean="0">
                <a:ea typeface="ＭＳ Ｐゴシック" pitchFamily="34" charset="-128"/>
              </a:rPr>
              <a:t> (Responsable, Encargado, Consultar, e Informar).</a:t>
            </a:r>
          </a:p>
        </p:txBody>
      </p:sp>
      <p:pic>
        <p:nvPicPr>
          <p:cNvPr id="7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938338"/>
            <a:ext cx="4670425"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 salida PRINCIPAL del proceso de desarrollar el equipo del proyecto es:</a:t>
            </a:r>
          </a:p>
          <a:p>
            <a:pPr marL="457200" indent="-457200" algn="just">
              <a:spcBef>
                <a:spcPct val="0"/>
              </a:spcBef>
              <a:buFont typeface="+mj-lt"/>
              <a:buAutoNum type="alphaUcPeriod"/>
            </a:pPr>
            <a:r>
              <a:rPr lang="es-CR" altLang="es-CR" sz="2400" dirty="0"/>
              <a:t>Evaluaciones de desempeño del equipo.</a:t>
            </a:r>
          </a:p>
          <a:p>
            <a:pPr marL="457200" indent="-457200" algn="just">
              <a:spcBef>
                <a:spcPct val="0"/>
              </a:spcBef>
              <a:buFont typeface="+mj-lt"/>
              <a:buAutoNum type="alphaUcPeriod"/>
            </a:pPr>
            <a:r>
              <a:rPr lang="es-CR" altLang="es-CR" sz="2400" dirty="0"/>
              <a:t>Mejoramiento en las habilidades interpersonales.</a:t>
            </a:r>
          </a:p>
          <a:p>
            <a:pPr marL="457200" indent="-457200" algn="just">
              <a:spcBef>
                <a:spcPct val="0"/>
              </a:spcBef>
              <a:buFont typeface="+mj-lt"/>
              <a:buAutoNum type="alphaUcPeriod"/>
            </a:pPr>
            <a:r>
              <a:rPr lang="es-CR" altLang="es-CR" sz="2400" dirty="0"/>
              <a:t>Alta moral para el equipo de proyecto.</a:t>
            </a:r>
          </a:p>
          <a:p>
            <a:pPr marL="457200" indent="-457200" algn="just">
              <a:spcBef>
                <a:spcPct val="0"/>
              </a:spcBef>
              <a:buFont typeface="+mj-lt"/>
              <a:buAutoNum type="alphaUcPeriod"/>
            </a:pPr>
            <a:r>
              <a:rPr lang="es-CR" altLang="es-CR" sz="2400" dirty="0"/>
              <a:t>Adquirir y evaluar los mejores recursos disponibles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CR" altLang="es-CR" sz="2400" dirty="0"/>
              <a:t> El objetivo principal del proceso de desarrollar el equipo del proyecto es mejorar las competencias y la interacción entre los miembros del equipo para así mejorar el ambiente general en donde se desenvuelve el equipo del proyecto y por ende su desempeño. La salida principal son entonces las evaluaciones del desempeño del equipo.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873726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89709"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Las evaluaciones de desempeño del proyecto son diferentes de las evaluaciones del desempeño del equipo en que las evaluaciones del desempeño del proyecto se centran en:</a:t>
            </a:r>
          </a:p>
          <a:p>
            <a:pPr marL="457200" indent="-457200" algn="just">
              <a:spcBef>
                <a:spcPct val="0"/>
              </a:spcBef>
              <a:buFont typeface="+mj-lt"/>
              <a:buAutoNum type="alphaUcPeriod"/>
            </a:pPr>
            <a:r>
              <a:rPr lang="es-CR" altLang="es-CR" sz="2200" dirty="0"/>
              <a:t>Cómo un miembro individual del equipo se está desempeñando en el proyecto.</a:t>
            </a:r>
          </a:p>
          <a:p>
            <a:pPr marL="457200" indent="-457200" algn="just">
              <a:spcBef>
                <a:spcPct val="0"/>
              </a:spcBef>
              <a:buFont typeface="+mj-lt"/>
              <a:buAutoNum type="alphaUcPeriod"/>
            </a:pPr>
            <a:r>
              <a:rPr lang="es-CR" altLang="es-CR" sz="2200" dirty="0"/>
              <a:t>Una evaluación de la efectividad del equipo del proyecto.</a:t>
            </a:r>
          </a:p>
          <a:p>
            <a:pPr marL="457200" indent="-457200" algn="just">
              <a:spcBef>
                <a:spcPct val="0"/>
              </a:spcBef>
              <a:buFont typeface="+mj-lt"/>
              <a:buAutoNum type="alphaUcPeriod"/>
            </a:pPr>
            <a:r>
              <a:rPr lang="es-CR" altLang="es-CR" sz="2200" dirty="0"/>
              <a:t>Un esfuerzo de desarrollo del espíritu del equipo.</a:t>
            </a:r>
          </a:p>
          <a:p>
            <a:pPr marL="457200" indent="-457200" algn="just">
              <a:spcBef>
                <a:spcPct val="0"/>
              </a:spcBef>
              <a:buFont typeface="+mj-lt"/>
              <a:buAutoNum type="alphaUcPeriod"/>
            </a:pPr>
            <a:r>
              <a:rPr lang="es-CR" altLang="es-CR" sz="2200" dirty="0"/>
              <a:t>Reducir la tasa de rotación de personal</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ES" altLang="es-CR" sz="2200" b="1" dirty="0"/>
              <a:t>Retroalimentación:</a:t>
            </a:r>
            <a:r>
              <a:rPr lang="es-ES" altLang="es-CR" sz="2200" dirty="0"/>
              <a:t> </a:t>
            </a:r>
            <a:r>
              <a:rPr lang="es-CR" altLang="es-CR" sz="2200" dirty="0"/>
              <a:t>Las evaluaciones del desempeño del proyecto se centra en cómo un miembro individual del equipo se está desempeñando en el proyecto. Las evaluaciones del desempeño del equipo se centran en las competencias adquiridas por los miembros y la efectividad de su trabajo como equipo.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838928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Las evaluaciones de desempeño del equipo son diferentes de las evaluaciones del desempeño del proyecto en que las evaluaciones del desempeño del equipo se centran en:</a:t>
            </a:r>
          </a:p>
          <a:p>
            <a:pPr marL="457200" indent="-457200" algn="just">
              <a:spcBef>
                <a:spcPct val="0"/>
              </a:spcBef>
              <a:buFont typeface="+mj-lt"/>
              <a:buAutoNum type="alphaUcPeriod"/>
            </a:pPr>
            <a:r>
              <a:rPr lang="es-CR" altLang="es-CR" sz="2200" dirty="0"/>
              <a:t>Cómo un miembro individual del equipo se está desempeñando en el proyecto.</a:t>
            </a:r>
          </a:p>
          <a:p>
            <a:pPr marL="457200" indent="-457200" algn="just">
              <a:spcBef>
                <a:spcPct val="0"/>
              </a:spcBef>
              <a:buFont typeface="+mj-lt"/>
              <a:buAutoNum type="alphaUcPeriod"/>
            </a:pPr>
            <a:r>
              <a:rPr lang="es-CR" altLang="es-CR" sz="2200" dirty="0"/>
              <a:t>Una evaluación de la efectividad del equipo del proyecto.</a:t>
            </a:r>
          </a:p>
          <a:p>
            <a:pPr marL="457200" indent="-457200" algn="just">
              <a:spcBef>
                <a:spcPct val="0"/>
              </a:spcBef>
              <a:buFont typeface="+mj-lt"/>
              <a:buAutoNum type="alphaUcPeriod"/>
            </a:pPr>
            <a:r>
              <a:rPr lang="es-CR" altLang="es-CR" sz="2200" dirty="0"/>
              <a:t>Un esfuerzo de desarrollo del espíritu del equipo.</a:t>
            </a:r>
          </a:p>
          <a:p>
            <a:pPr marL="457200" indent="-457200" algn="just">
              <a:spcBef>
                <a:spcPct val="0"/>
              </a:spcBef>
              <a:buFont typeface="+mj-lt"/>
              <a:buAutoNum type="alphaUcPeriod"/>
            </a:pPr>
            <a:r>
              <a:rPr lang="es-CR" altLang="es-CR" sz="2200" dirty="0"/>
              <a:t>En las competencias adquiridas por los miembros y la efectividad de su trabajo como equipo</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ES" altLang="es-CR" sz="2200" b="1" dirty="0"/>
              <a:t>Retroalimentación:</a:t>
            </a:r>
            <a:r>
              <a:rPr lang="es-ES" altLang="es-CR" sz="2200" dirty="0"/>
              <a:t> </a:t>
            </a:r>
            <a:r>
              <a:rPr lang="es-CR" altLang="es-CR" sz="2200" dirty="0"/>
              <a:t>Las evaluaciones del desempeño del proyecto se centra en cómo un miembro individual del equipo se está desempeñando en el proyecto. Las evaluaciones del desempeño del equipo se centran en las competencias adquiridas por los miembros y la efectividad de su trabajo como equipo.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59543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txBox="1">
            <a:spLocks noGrp="1" noChangeArrowheads="1"/>
          </p:cNvSpPr>
          <p:nvPr/>
        </p:nvSpPr>
        <p:spPr bwMode="auto">
          <a:xfrm>
            <a:off x="7632700" y="661193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4F9DC2B-3BFB-49E5-8BAA-0E854AB1A607}" type="datetime1">
              <a:rPr lang="es-ES" altLang="es-CR" sz="1000"/>
              <a:pPr algn="r" eaLnBrk="1" hangingPunct="1"/>
              <a:t>20/10/2013</a:t>
            </a:fld>
            <a:endParaRPr lang="es-ES" altLang="es-CR" sz="1000"/>
          </a:p>
        </p:txBody>
      </p:sp>
      <p:sp>
        <p:nvSpPr>
          <p:cNvPr id="23555" name="Rectangle 6"/>
          <p:cNvSpPr txBox="1">
            <a:spLocks noGrp="1" noChangeArrowheads="1"/>
          </p:cNvSpPr>
          <p:nvPr/>
        </p:nvSpPr>
        <p:spPr bwMode="auto">
          <a:xfrm>
            <a:off x="8675688" y="625157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AF6990-3828-4774-A4E9-29DFC0B55443}" type="slidenum">
              <a:rPr lang="es-ES" altLang="es-CR" sz="1400"/>
              <a:pPr eaLnBrk="1" hangingPunct="1"/>
              <a:t>63</a:t>
            </a:fld>
            <a:endParaRPr lang="es-ES" altLang="es-CR" sz="1400"/>
          </a:p>
        </p:txBody>
      </p:sp>
      <p:sp>
        <p:nvSpPr>
          <p:cNvPr id="23556" name="Rectangle 2"/>
          <p:cNvSpPr>
            <a:spLocks noGrp="1" noChangeArrowheads="1"/>
          </p:cNvSpPr>
          <p:nvPr>
            <p:ph type="ctrTitle" idx="4294967295"/>
          </p:nvPr>
        </p:nvSpPr>
        <p:spPr>
          <a:xfrm>
            <a:off x="107950" y="2492375"/>
            <a:ext cx="8820150" cy="1752600"/>
          </a:xfrm>
        </p:spPr>
        <p:txBody>
          <a:bodyPr/>
          <a:lstStyle/>
          <a:p>
            <a:pPr eaLnBrk="1" hangingPunct="1"/>
            <a:r>
              <a:rPr lang="es-CR" altLang="es-CR" sz="5700" smtClean="0"/>
              <a:t>GESTIÓN DE LAS COMUNICACIONES DEL PROYECTO</a:t>
            </a:r>
            <a:endParaRPr lang="en-US" altLang="es-CR" sz="5700" smtClean="0"/>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Rectángulo"/>
          <p:cNvSpPr/>
          <p:nvPr/>
        </p:nvSpPr>
        <p:spPr>
          <a:xfrm>
            <a:off x="4405313" y="247650"/>
            <a:ext cx="3494087" cy="649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R" dirty="0"/>
              <a:t>Principales Salidas de la Gestión de las Comunicaciones de un Proyecto</a:t>
            </a:r>
          </a:p>
        </p:txBody>
      </p:sp>
      <p:sp>
        <p:nvSpPr>
          <p:cNvPr id="22" name="21 Elipse"/>
          <p:cNvSpPr/>
          <p:nvPr/>
        </p:nvSpPr>
        <p:spPr>
          <a:xfrm>
            <a:off x="3271838" y="4330700"/>
            <a:ext cx="2732087" cy="8048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Comunicaciones del Proyecto</a:t>
            </a:r>
          </a:p>
        </p:txBody>
      </p:sp>
      <p:sp>
        <p:nvSpPr>
          <p:cNvPr id="23" name="22 Elipse"/>
          <p:cNvSpPr/>
          <p:nvPr/>
        </p:nvSpPr>
        <p:spPr>
          <a:xfrm>
            <a:off x="5854700" y="2755900"/>
            <a:ext cx="2403475" cy="7921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Información Distribuida</a:t>
            </a:r>
          </a:p>
        </p:txBody>
      </p:sp>
      <p:cxnSp>
        <p:nvCxnSpPr>
          <p:cNvPr id="55" name="54 Conector recto de flecha"/>
          <p:cNvCxnSpPr>
            <a:stCxn id="2" idx="2"/>
            <a:endCxn id="22" idx="0"/>
          </p:cNvCxnSpPr>
          <p:nvPr/>
        </p:nvCxnSpPr>
        <p:spPr>
          <a:xfrm flipH="1">
            <a:off x="4638675" y="896938"/>
            <a:ext cx="1514475" cy="34337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2" idx="2"/>
            <a:endCxn id="23" idx="0"/>
          </p:cNvCxnSpPr>
          <p:nvPr/>
        </p:nvCxnSpPr>
        <p:spPr>
          <a:xfrm>
            <a:off x="6153150" y="896938"/>
            <a:ext cx="903288" cy="18589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61 CuadroTexto"/>
          <p:cNvSpPr txBox="1">
            <a:spLocks noChangeArrowheads="1"/>
          </p:cNvSpPr>
          <p:nvPr/>
        </p:nvSpPr>
        <p:spPr bwMode="auto">
          <a:xfrm>
            <a:off x="4748213" y="1262063"/>
            <a:ext cx="2308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Compuesto por</a:t>
            </a:r>
          </a:p>
        </p:txBody>
      </p:sp>
      <p:sp>
        <p:nvSpPr>
          <p:cNvPr id="76" name="75 Rectángulo"/>
          <p:cNvSpPr/>
          <p:nvPr/>
        </p:nvSpPr>
        <p:spPr>
          <a:xfrm>
            <a:off x="222250" y="5889625"/>
            <a:ext cx="1765300" cy="804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Sistemas de Gestión de la Información</a:t>
            </a:r>
          </a:p>
        </p:txBody>
      </p:sp>
      <p:sp>
        <p:nvSpPr>
          <p:cNvPr id="78" name="77 Rectángulo"/>
          <p:cNvSpPr/>
          <p:nvPr/>
        </p:nvSpPr>
        <p:spPr>
          <a:xfrm>
            <a:off x="5097463" y="5637213"/>
            <a:ext cx="151447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Reuniones</a:t>
            </a:r>
          </a:p>
        </p:txBody>
      </p:sp>
      <p:cxnSp>
        <p:nvCxnSpPr>
          <p:cNvPr id="85" name="84 Conector recto de flecha"/>
          <p:cNvCxnSpPr>
            <a:stCxn id="22" idx="0"/>
            <a:endCxn id="137" idx="2"/>
          </p:cNvCxnSpPr>
          <p:nvPr/>
        </p:nvCxnSpPr>
        <p:spPr>
          <a:xfrm flipH="1" flipV="1">
            <a:off x="3890963" y="3540125"/>
            <a:ext cx="747712" cy="7905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1" name="90 Conector recto de flecha"/>
          <p:cNvCxnSpPr>
            <a:stCxn id="23" idx="4"/>
            <a:endCxn id="78" idx="0"/>
          </p:cNvCxnSpPr>
          <p:nvPr/>
        </p:nvCxnSpPr>
        <p:spPr>
          <a:xfrm flipH="1">
            <a:off x="5854700" y="3548063"/>
            <a:ext cx="1201738" cy="20891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3" name="132 CuadroTexto"/>
          <p:cNvSpPr txBox="1">
            <a:spLocks noChangeArrowheads="1"/>
          </p:cNvSpPr>
          <p:nvPr/>
        </p:nvSpPr>
        <p:spPr bwMode="auto">
          <a:xfrm>
            <a:off x="5864225" y="4330700"/>
            <a:ext cx="1771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134" name="133 CuadroTexto"/>
          <p:cNvSpPr txBox="1">
            <a:spLocks noChangeArrowheads="1"/>
          </p:cNvSpPr>
          <p:nvPr/>
        </p:nvSpPr>
        <p:spPr bwMode="auto">
          <a:xfrm>
            <a:off x="2097088" y="4168775"/>
            <a:ext cx="2308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94" name="93 Rectángulo"/>
          <p:cNvSpPr/>
          <p:nvPr/>
        </p:nvSpPr>
        <p:spPr>
          <a:xfrm>
            <a:off x="7164388" y="5443538"/>
            <a:ext cx="18383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Sistemas de Gestión de la Información</a:t>
            </a:r>
          </a:p>
        </p:txBody>
      </p:sp>
      <p:cxnSp>
        <p:nvCxnSpPr>
          <p:cNvPr id="83" name="82 Conector recto de flecha"/>
          <p:cNvCxnSpPr>
            <a:stCxn id="23" idx="4"/>
            <a:endCxn id="94" idx="0"/>
          </p:cNvCxnSpPr>
          <p:nvPr/>
        </p:nvCxnSpPr>
        <p:spPr>
          <a:xfrm>
            <a:off x="7056438" y="3548063"/>
            <a:ext cx="1027112" cy="18954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9" name="128 Elipse"/>
          <p:cNvSpPr/>
          <p:nvPr/>
        </p:nvSpPr>
        <p:spPr>
          <a:xfrm>
            <a:off x="2051050" y="1262063"/>
            <a:ext cx="2443163" cy="9112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Plan de Gestión de las Comunicaciones</a:t>
            </a:r>
          </a:p>
        </p:txBody>
      </p:sp>
      <p:sp>
        <p:nvSpPr>
          <p:cNvPr id="137" name="136 Rectángulo"/>
          <p:cNvSpPr/>
          <p:nvPr/>
        </p:nvSpPr>
        <p:spPr>
          <a:xfrm>
            <a:off x="3136900" y="2684463"/>
            <a:ext cx="1509713" cy="855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Métodos de Comunicación</a:t>
            </a:r>
          </a:p>
        </p:txBody>
      </p:sp>
      <p:sp>
        <p:nvSpPr>
          <p:cNvPr id="138" name="137 Rectángulo"/>
          <p:cNvSpPr/>
          <p:nvPr/>
        </p:nvSpPr>
        <p:spPr>
          <a:xfrm>
            <a:off x="103188" y="404813"/>
            <a:ext cx="1878012"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Análisis de Requisitos de las Comunicaciones</a:t>
            </a:r>
          </a:p>
        </p:txBody>
      </p:sp>
      <p:sp>
        <p:nvSpPr>
          <p:cNvPr id="139" name="138 Rectángulo"/>
          <p:cNvSpPr/>
          <p:nvPr/>
        </p:nvSpPr>
        <p:spPr>
          <a:xfrm>
            <a:off x="88900" y="1630363"/>
            <a:ext cx="1817688" cy="93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Modelos de las Comunicaciones</a:t>
            </a:r>
          </a:p>
        </p:txBody>
      </p:sp>
      <p:cxnSp>
        <p:nvCxnSpPr>
          <p:cNvPr id="127" name="126 Conector recto de flecha"/>
          <p:cNvCxnSpPr>
            <a:endCxn id="138" idx="3"/>
          </p:cNvCxnSpPr>
          <p:nvPr/>
        </p:nvCxnSpPr>
        <p:spPr>
          <a:xfrm flipH="1" flipV="1">
            <a:off x="1981200" y="833438"/>
            <a:ext cx="1123950" cy="4286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0" name="129 Conector recto de flecha"/>
          <p:cNvCxnSpPr>
            <a:stCxn id="129" idx="4"/>
            <a:endCxn id="139" idx="3"/>
          </p:cNvCxnSpPr>
          <p:nvPr/>
        </p:nvCxnSpPr>
        <p:spPr>
          <a:xfrm flipH="1" flipV="1">
            <a:off x="1906588" y="2097088"/>
            <a:ext cx="1365250" cy="76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1" name="140 Conector recto de flecha"/>
          <p:cNvCxnSpPr>
            <a:stCxn id="129" idx="4"/>
            <a:endCxn id="137" idx="0"/>
          </p:cNvCxnSpPr>
          <p:nvPr/>
        </p:nvCxnSpPr>
        <p:spPr>
          <a:xfrm>
            <a:off x="3271838" y="2173288"/>
            <a:ext cx="619125" cy="5111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2" name="141 CuadroTexto"/>
          <p:cNvSpPr txBox="1">
            <a:spLocks noChangeArrowheads="1"/>
          </p:cNvSpPr>
          <p:nvPr/>
        </p:nvSpPr>
        <p:spPr bwMode="auto">
          <a:xfrm>
            <a:off x="2246313" y="403225"/>
            <a:ext cx="2230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205" name="204 Rectángulo"/>
          <p:cNvSpPr/>
          <p:nvPr/>
        </p:nvSpPr>
        <p:spPr>
          <a:xfrm>
            <a:off x="165100" y="4200525"/>
            <a:ext cx="1879600" cy="85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Tecnologías de las Comunicaciones</a:t>
            </a:r>
          </a:p>
        </p:txBody>
      </p:sp>
      <p:cxnSp>
        <p:nvCxnSpPr>
          <p:cNvPr id="209" name="208 Conector recto de flecha"/>
          <p:cNvCxnSpPr>
            <a:stCxn id="129" idx="4"/>
            <a:endCxn id="205" idx="0"/>
          </p:cNvCxnSpPr>
          <p:nvPr/>
        </p:nvCxnSpPr>
        <p:spPr>
          <a:xfrm flipH="1">
            <a:off x="1104900" y="2173288"/>
            <a:ext cx="2166938" cy="20272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2" name="211 Conector recto de flecha"/>
          <p:cNvCxnSpPr>
            <a:stCxn id="2" idx="2"/>
            <a:endCxn id="129" idx="0"/>
          </p:cNvCxnSpPr>
          <p:nvPr/>
        </p:nvCxnSpPr>
        <p:spPr>
          <a:xfrm flipH="1">
            <a:off x="3271838" y="896938"/>
            <a:ext cx="2881312" cy="3651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a:stCxn id="22" idx="2"/>
            <a:endCxn id="205" idx="3"/>
          </p:cNvCxnSpPr>
          <p:nvPr/>
        </p:nvCxnSpPr>
        <p:spPr>
          <a:xfrm flipH="1" flipV="1">
            <a:off x="2044700" y="4629150"/>
            <a:ext cx="1227138" cy="1031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a:stCxn id="22" idx="0"/>
            <a:endCxn id="139" idx="2"/>
          </p:cNvCxnSpPr>
          <p:nvPr/>
        </p:nvCxnSpPr>
        <p:spPr>
          <a:xfrm flipH="1" flipV="1">
            <a:off x="998538" y="2563813"/>
            <a:ext cx="3640137" cy="17668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4" name="83 Rectángulo"/>
          <p:cNvSpPr/>
          <p:nvPr/>
        </p:nvSpPr>
        <p:spPr>
          <a:xfrm>
            <a:off x="2125663" y="5897563"/>
            <a:ext cx="1765300" cy="804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Informes de Desempeño</a:t>
            </a:r>
          </a:p>
        </p:txBody>
      </p:sp>
      <p:cxnSp>
        <p:nvCxnSpPr>
          <p:cNvPr id="86" name="85 Conector recto de flecha"/>
          <p:cNvCxnSpPr>
            <a:stCxn id="22" idx="4"/>
            <a:endCxn id="76" idx="0"/>
          </p:cNvCxnSpPr>
          <p:nvPr/>
        </p:nvCxnSpPr>
        <p:spPr>
          <a:xfrm flipH="1">
            <a:off x="1104900" y="5135563"/>
            <a:ext cx="3533775" cy="7540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7" name="86 Conector recto de flecha"/>
          <p:cNvCxnSpPr>
            <a:stCxn id="22" idx="4"/>
            <a:endCxn id="84" idx="0"/>
          </p:cNvCxnSpPr>
          <p:nvPr/>
        </p:nvCxnSpPr>
        <p:spPr>
          <a:xfrm flipH="1">
            <a:off x="3008313" y="5135563"/>
            <a:ext cx="1630362" cy="762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4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3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91"/>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8"/>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83"/>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4"/>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65"/>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66"/>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4"/>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86"/>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62" grpId="0"/>
      <p:bldP spid="76" grpId="0" animBg="1"/>
      <p:bldP spid="78" grpId="0" animBg="1"/>
      <p:bldP spid="133" grpId="0"/>
      <p:bldP spid="134" grpId="0"/>
      <p:bldP spid="94" grpId="0" animBg="1"/>
      <p:bldP spid="129" grpId="0" animBg="1"/>
      <p:bldP spid="137" grpId="0" animBg="1"/>
      <p:bldP spid="138" grpId="0" animBg="1"/>
      <p:bldP spid="139" grpId="0" animBg="1"/>
      <p:bldP spid="142" grpId="0"/>
      <p:bldP spid="205" grpId="0" animBg="1"/>
      <p:bldP spid="8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2670175"/>
            <a:ext cx="5919788"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293688" y="1914525"/>
            <a:ext cx="4090987" cy="3724275"/>
          </a:xfrm>
        </p:spPr>
        <p:txBody>
          <a:bodyPr>
            <a:normAutofit/>
          </a:bodyPr>
          <a:lstStyle/>
          <a:p>
            <a:pPr marL="0" indent="0" algn="just">
              <a:lnSpc>
                <a:spcPct val="80000"/>
              </a:lnSpc>
              <a:buFont typeface="Arial" charset="0"/>
              <a:buNone/>
              <a:defRPr/>
            </a:pPr>
            <a:r>
              <a:rPr lang="es-CR" sz="2200" dirty="0" smtClean="0"/>
              <a:t>Consiste en planificar las comunicaciones del proyecto basada en la información de los requerimientos y las necesidades de los interesados así como de los activos organizacionales disponibles.</a:t>
            </a:r>
            <a:endParaRPr lang="es-CR" sz="2200" dirty="0"/>
          </a:p>
          <a:p>
            <a:pPr marL="0" indent="0" algn="just">
              <a:lnSpc>
                <a:spcPct val="80000"/>
              </a:lnSpc>
              <a:buFont typeface="Arial" charset="0"/>
              <a:buNone/>
              <a:defRPr/>
            </a:pPr>
            <a:endParaRPr lang="es-CR" sz="2200" dirty="0"/>
          </a:p>
          <a:p>
            <a:pPr algn="just">
              <a:lnSpc>
                <a:spcPct val="80000"/>
              </a:lnSpc>
              <a:spcBef>
                <a:spcPct val="0"/>
              </a:spcBef>
              <a:buFont typeface="Wingdings" pitchFamily="2" charset="2"/>
              <a:buNone/>
              <a:defRPr/>
            </a:pPr>
            <a:endParaRPr lang="es-CR" sz="2000" dirty="0" smtClean="0">
              <a:latin typeface="Times New Roman" pitchFamily="18" charset="0"/>
            </a:endParaRPr>
          </a:p>
          <a:p>
            <a:pPr lvl="1" algn="just">
              <a:lnSpc>
                <a:spcPct val="80000"/>
              </a:lnSpc>
              <a:buFont typeface="Wingdings" pitchFamily="2" charset="2"/>
              <a:buNone/>
              <a:defRPr/>
            </a:pPr>
            <a:endParaRPr lang="es-ES" sz="1300" dirty="0" smtClean="0">
              <a:latin typeface="Arial Narrow" pitchFamily="34" charset="0"/>
            </a:endParaRPr>
          </a:p>
          <a:p>
            <a:pPr algn="just">
              <a:lnSpc>
                <a:spcPct val="80000"/>
              </a:lnSpc>
              <a:buFont typeface="Wingdings" pitchFamily="2" charset="2"/>
              <a:buChar char="q"/>
              <a:defRPr/>
            </a:pPr>
            <a:endParaRPr lang="es-CR" sz="1400" dirty="0" smtClean="0">
              <a:latin typeface="Arial Narrow" pitchFamily="34" charset="0"/>
            </a:endParaRPr>
          </a:p>
          <a:p>
            <a:pPr algn="just">
              <a:lnSpc>
                <a:spcPct val="80000"/>
              </a:lnSpc>
              <a:buFont typeface="Wingdings" pitchFamily="2" charset="2"/>
              <a:buChar char="q"/>
              <a:defRPr/>
            </a:pPr>
            <a:endParaRPr lang="es-CR" sz="1500" dirty="0" smtClean="0">
              <a:latin typeface="Arial Narrow" pitchFamily="34" charset="0"/>
            </a:endParaRPr>
          </a:p>
          <a:p>
            <a:pPr algn="just">
              <a:lnSpc>
                <a:spcPct val="80000"/>
              </a:lnSpc>
              <a:buFont typeface="Wingdings" pitchFamily="2" charset="2"/>
              <a:buChar char="q"/>
              <a:defRPr/>
            </a:pPr>
            <a:endParaRPr lang="es-ES" sz="1500" dirty="0" smtClean="0">
              <a:latin typeface="Arial Narrow" pitchFamily="34" charset="0"/>
            </a:endParaRPr>
          </a:p>
          <a:p>
            <a:pPr>
              <a:lnSpc>
                <a:spcPct val="80000"/>
              </a:lnSpc>
              <a:buFont typeface="Wingdings" pitchFamily="2" charset="2"/>
              <a:buChar char="q"/>
              <a:defRPr/>
            </a:pPr>
            <a:endParaRPr lang="es-ES" sz="1500" dirty="0" smtClean="0">
              <a:latin typeface="Arial Narrow" pitchFamily="34" charset="0"/>
            </a:endParaRPr>
          </a:p>
        </p:txBody>
      </p:sp>
      <p:sp>
        <p:nvSpPr>
          <p:cNvPr id="7" name="6 Rectángulo"/>
          <p:cNvSpPr/>
          <p:nvPr/>
        </p:nvSpPr>
        <p:spPr>
          <a:xfrm>
            <a:off x="284163" y="1228725"/>
            <a:ext cx="8329612" cy="461963"/>
          </a:xfrm>
          <a:prstGeom prst="rect">
            <a:avLst/>
          </a:prstGeom>
        </p:spPr>
        <p:txBody>
          <a:bodyPr>
            <a:spAutoFit/>
          </a:bodyPr>
          <a:lstStyle/>
          <a:p>
            <a:pPr algn="just">
              <a:defRPr/>
            </a:pPr>
            <a:r>
              <a:rPr lang="es-CR" sz="2400" b="1" dirty="0" smtClean="0">
                <a:latin typeface="+mn-lt"/>
              </a:rPr>
              <a:t>Planificar </a:t>
            </a:r>
            <a:r>
              <a:rPr lang="es-CR" sz="2400" b="1" dirty="0">
                <a:latin typeface="+mn-lt"/>
              </a:rPr>
              <a:t>las Comunicaciones</a:t>
            </a:r>
            <a:endParaRPr lang="es-CR" sz="2800" b="1" dirty="0">
              <a:latin typeface="+mn-lt"/>
              <a:ea typeface="+mj-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180975" y="549275"/>
            <a:ext cx="8010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Análisis de Requisitos de Comunicaciones</a:t>
            </a:r>
          </a:p>
        </p:txBody>
      </p:sp>
      <p:sp>
        <p:nvSpPr>
          <p:cNvPr id="26627" name="Content Placeholder 2"/>
          <p:cNvSpPr>
            <a:spLocks noGrp="1"/>
          </p:cNvSpPr>
          <p:nvPr>
            <p:ph idx="4294967295"/>
          </p:nvPr>
        </p:nvSpPr>
        <p:spPr>
          <a:xfrm>
            <a:off x="184150" y="2060575"/>
            <a:ext cx="8661400" cy="4525963"/>
          </a:xfrm>
        </p:spPr>
        <p:txBody>
          <a:bodyPr/>
          <a:lstStyle/>
          <a:p>
            <a:pPr marL="0" indent="0" algn="just">
              <a:buFont typeface="Arial" charset="0"/>
              <a:buNone/>
            </a:pPr>
            <a:r>
              <a:rPr lang="es-CR" altLang="es-CR" sz="2800" smtClean="0"/>
              <a:t>Determina las necesidades de información de los interesados en el proyecto. Se definen combinando el tipo y el formato de la información necesaria con un análisis del valor de dicha información.</a:t>
            </a:r>
          </a:p>
          <a:p>
            <a:pPr marL="0" indent="0" algn="just">
              <a:buFont typeface="Arial" charset="0"/>
              <a:buNone/>
            </a:pPr>
            <a:endParaRPr lang="es-CR" altLang="es-CR" sz="2800" smtClean="0"/>
          </a:p>
          <a:p>
            <a:pPr marL="0" indent="0" algn="just">
              <a:buFont typeface="Arial" charset="0"/>
              <a:buNone/>
            </a:pPr>
            <a:r>
              <a:rPr lang="es-CR" altLang="es-CR" sz="2800" smtClean="0"/>
              <a:t>Determina los canales de comunicación y su cantidad según la cantidad de interesados identificados de acuerdo con la fórmula:</a:t>
            </a:r>
            <a:endParaRPr lang="es-CR" altLang="es-CR" sz="2400"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5780088"/>
            <a:ext cx="6704012"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180975" y="549275"/>
            <a:ext cx="8010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Tecnología de las Comunicaciones</a:t>
            </a:r>
          </a:p>
        </p:txBody>
      </p:sp>
      <p:sp>
        <p:nvSpPr>
          <p:cNvPr id="7" name="Content Placeholder 2"/>
          <p:cNvSpPr>
            <a:spLocks noGrp="1"/>
          </p:cNvSpPr>
          <p:nvPr>
            <p:ph idx="4294967295"/>
          </p:nvPr>
        </p:nvSpPr>
        <p:spPr>
          <a:xfrm>
            <a:off x="184150" y="2060575"/>
            <a:ext cx="8661400" cy="4525963"/>
          </a:xfrm>
        </p:spPr>
        <p:txBody>
          <a:bodyPr/>
          <a:lstStyle/>
          <a:p>
            <a:pPr marL="0" indent="0" algn="just">
              <a:buFont typeface="Arial" charset="0"/>
              <a:buNone/>
              <a:defRPr/>
            </a:pPr>
            <a:r>
              <a:rPr lang="es-CR" sz="2800" dirty="0" smtClean="0"/>
              <a:t>Consiste en planificar </a:t>
            </a:r>
            <a:r>
              <a:rPr lang="es-CR" sz="2800" dirty="0"/>
              <a:t>qué tipo de </a:t>
            </a:r>
            <a:r>
              <a:rPr lang="es-CR" sz="2800" dirty="0" smtClean="0"/>
              <a:t>tecnología se </a:t>
            </a:r>
            <a:r>
              <a:rPr lang="es-CR" sz="2800" dirty="0"/>
              <a:t>utilizará para la distribuir la información, teniendo en cuenta </a:t>
            </a:r>
            <a:r>
              <a:rPr lang="es-CR" sz="2800" dirty="0" smtClean="0"/>
              <a:t>factores tales </a:t>
            </a:r>
            <a:r>
              <a:rPr lang="es-CR" sz="2800" dirty="0"/>
              <a:t>como:</a:t>
            </a:r>
          </a:p>
          <a:p>
            <a:pPr>
              <a:defRPr/>
            </a:pPr>
            <a:r>
              <a:rPr lang="es-CR" sz="2800" dirty="0" smtClean="0"/>
              <a:t>Urgencia.</a:t>
            </a:r>
            <a:endParaRPr lang="es-CR" sz="2800" dirty="0"/>
          </a:p>
          <a:p>
            <a:pPr>
              <a:defRPr/>
            </a:pPr>
            <a:r>
              <a:rPr lang="es-CR" sz="2800" dirty="0" smtClean="0"/>
              <a:t>Disponibilidad </a:t>
            </a:r>
            <a:r>
              <a:rPr lang="es-CR" sz="2800" dirty="0"/>
              <a:t>actual de </a:t>
            </a:r>
            <a:r>
              <a:rPr lang="es-CR" sz="2800" dirty="0" smtClean="0"/>
              <a:t>tecnología.</a:t>
            </a:r>
            <a:endParaRPr lang="es-CR" sz="2800" dirty="0"/>
          </a:p>
          <a:p>
            <a:pPr>
              <a:defRPr/>
            </a:pPr>
            <a:r>
              <a:rPr lang="es-CR" sz="2800" dirty="0" smtClean="0"/>
              <a:t>Competencias </a:t>
            </a:r>
            <a:r>
              <a:rPr lang="es-CR" sz="2800" dirty="0"/>
              <a:t>del </a:t>
            </a:r>
            <a:r>
              <a:rPr lang="es-CR" sz="2800" dirty="0" smtClean="0"/>
              <a:t>personal.</a:t>
            </a:r>
            <a:endParaRPr lang="es-CR" sz="2800" dirty="0"/>
          </a:p>
          <a:p>
            <a:pPr>
              <a:defRPr/>
            </a:pPr>
            <a:r>
              <a:rPr lang="es-CR" sz="2800" dirty="0" smtClean="0"/>
              <a:t>Cambio tecnológico.</a:t>
            </a:r>
            <a:endParaRPr lang="es-CR" sz="2800" dirty="0"/>
          </a:p>
          <a:p>
            <a:pPr>
              <a:defRPr/>
            </a:pPr>
            <a:r>
              <a:rPr lang="es-CR" sz="2800" dirty="0" smtClean="0"/>
              <a:t>Entorno </a:t>
            </a:r>
            <a:r>
              <a:rPr lang="es-CR" sz="2800" dirty="0"/>
              <a:t>de trabajo: ¿físico o virtual</a:t>
            </a:r>
            <a:r>
              <a:rPr lang="es-CR" sz="2800" dirty="0" smtClean="0"/>
              <a:t>?.</a:t>
            </a:r>
            <a:endParaRPr lang="es-CR" sz="24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114300" y="404813"/>
            <a:ext cx="80089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Modelos de las Comunicaciones</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773238"/>
            <a:ext cx="7445375"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011238" y="3667125"/>
            <a:ext cx="720725" cy="792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4" name="3 CuadroTexto"/>
          <p:cNvSpPr txBox="1"/>
          <p:nvPr/>
        </p:nvSpPr>
        <p:spPr>
          <a:xfrm>
            <a:off x="14288" y="3876675"/>
            <a:ext cx="1584325" cy="400050"/>
          </a:xfrm>
          <a:prstGeom prst="rect">
            <a:avLst/>
          </a:prstGeom>
          <a:noFill/>
        </p:spPr>
        <p:txBody>
          <a:bodyPr>
            <a:spAutoFit/>
          </a:bodyPr>
          <a:lstStyle/>
          <a:p>
            <a:pPr>
              <a:defRPr/>
            </a:pPr>
            <a:r>
              <a:rPr lang="es-CR" sz="2000" b="1" dirty="0">
                <a:latin typeface="+mj-lt"/>
              </a:rPr>
              <a:t>Medio</a:t>
            </a:r>
            <a:endParaRPr lang="es-CR" b="1" dirty="0">
              <a:latin typeface="+mj-lt"/>
            </a:endParaRPr>
          </a:p>
        </p:txBody>
      </p:sp>
      <p:pic>
        <p:nvPicPr>
          <p:cNvPr id="286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276725"/>
            <a:ext cx="781050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Abrir llave"/>
          <p:cNvSpPr/>
          <p:nvPr/>
        </p:nvSpPr>
        <p:spPr>
          <a:xfrm>
            <a:off x="903288" y="2133600"/>
            <a:ext cx="441325" cy="3887788"/>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s-C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395288" y="1557338"/>
            <a:ext cx="8229600" cy="1143000"/>
          </a:xfrm>
        </p:spPr>
        <p:txBody>
          <a:bodyPr/>
          <a:lstStyle/>
          <a:p>
            <a:pPr eaLnBrk="1" hangingPunct="1"/>
            <a:r>
              <a:rPr lang="en-US" altLang="es-CR" sz="4000" smtClean="0"/>
              <a:t>Bloqueadores de las Comunicaciones</a:t>
            </a:r>
          </a:p>
        </p:txBody>
      </p:sp>
      <p:sp>
        <p:nvSpPr>
          <p:cNvPr id="29699" name="Content Placeholder 2"/>
          <p:cNvSpPr>
            <a:spLocks noGrp="1"/>
          </p:cNvSpPr>
          <p:nvPr>
            <p:ph idx="4294967295"/>
          </p:nvPr>
        </p:nvSpPr>
        <p:spPr>
          <a:xfrm>
            <a:off x="395288" y="3068638"/>
            <a:ext cx="8229600" cy="2836862"/>
          </a:xfrm>
        </p:spPr>
        <p:txBody>
          <a:bodyPr/>
          <a:lstStyle/>
          <a:p>
            <a:pPr algn="just" eaLnBrk="1" hangingPunct="1">
              <a:lnSpc>
                <a:spcPct val="90000"/>
              </a:lnSpc>
            </a:pPr>
            <a:r>
              <a:rPr lang="es-ES" altLang="es-CR" sz="2800" smtClean="0"/>
              <a:t>Los bloqueadores de comunicación son frases o Ejemplos que pueden causar mala comunicación o dificultan la comunicación efectiva, como resultado del idioma utilizado, expresiones coloquiales, tonos, expresiones idiomáticas, etc.</a:t>
            </a:r>
            <a:endParaRPr lang="en-US" altLang="es-CR" sz="3000" smtClean="0"/>
          </a:p>
        </p:txBody>
      </p:sp>
      <p:sp>
        <p:nvSpPr>
          <p:cNvPr id="29700"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110D64-F6E6-4EDB-B4B2-AE293C043EC9}" type="datetime1">
              <a:rPr lang="es-ES" altLang="es-CR" sz="1200">
                <a:solidFill>
                  <a:schemeClr val="hlink"/>
                </a:solidFill>
              </a:rPr>
              <a:pPr eaLnBrk="1" hangingPunct="1"/>
              <a:t>20/10/2013</a:t>
            </a:fld>
            <a:endParaRPr lang="es-ES" altLang="es-CR" sz="1200">
              <a:solidFill>
                <a:schemeClr val="hlink"/>
              </a:solidFill>
            </a:endParaRPr>
          </a:p>
        </p:txBody>
      </p:sp>
      <p:sp>
        <p:nvSpPr>
          <p:cNvPr id="29701"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E57A5D8-3491-4248-ADB8-CB9FBDD1C7DB}" type="slidenum">
              <a:rPr lang="es-ES" altLang="es-CR" sz="1200">
                <a:solidFill>
                  <a:schemeClr val="hlink"/>
                </a:solidFill>
              </a:rPr>
              <a:pPr algn="r" eaLnBrk="1" hangingPunct="1"/>
              <a:t>69</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611188" y="620713"/>
            <a:ext cx="7345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2800" b="1">
                <a:latin typeface="Calibri" pitchFamily="34" charset="0"/>
              </a:rPr>
              <a:t>Descripciones de Puestos (Formato Tipo Texto)</a:t>
            </a:r>
          </a:p>
        </p:txBody>
      </p:sp>
      <p:sp>
        <p:nvSpPr>
          <p:cNvPr id="7" name="Content Placeholder 2"/>
          <p:cNvSpPr>
            <a:spLocks noGrp="1"/>
          </p:cNvSpPr>
          <p:nvPr>
            <p:ph idx="4294967295"/>
          </p:nvPr>
        </p:nvSpPr>
        <p:spPr>
          <a:xfrm>
            <a:off x="611188" y="2060575"/>
            <a:ext cx="7848600" cy="4525963"/>
          </a:xfrm>
        </p:spPr>
        <p:txBody>
          <a:bodyPr/>
          <a:lstStyle/>
          <a:p>
            <a:pPr marL="0" indent="0" algn="just" eaLnBrk="1" hangingPunct="1">
              <a:buFont typeface="Arial" charset="0"/>
              <a:buNone/>
              <a:defRPr/>
            </a:pPr>
            <a:r>
              <a:rPr lang="en-US" sz="2400" dirty="0" err="1" smtClean="0">
                <a:ea typeface="ＭＳ Ｐゴシック" pitchFamily="34" charset="-128"/>
              </a:rPr>
              <a:t>Descripción</a:t>
            </a:r>
            <a:r>
              <a:rPr lang="en-US" sz="2400" dirty="0" smtClean="0">
                <a:ea typeface="ＭＳ Ｐゴシック" pitchFamily="34" charset="-128"/>
              </a:rPr>
              <a:t> </a:t>
            </a:r>
            <a:r>
              <a:rPr lang="en-US" sz="2400" dirty="0" err="1" smtClean="0">
                <a:ea typeface="ＭＳ Ｐゴシック" pitchFamily="34" charset="-128"/>
              </a:rPr>
              <a:t>narrativa</a:t>
            </a:r>
            <a:r>
              <a:rPr lang="en-US" sz="2400" dirty="0" smtClean="0">
                <a:ea typeface="ＭＳ Ｐゴシック" pitchFamily="34" charset="-128"/>
              </a:rPr>
              <a:t> del </a:t>
            </a:r>
            <a:r>
              <a:rPr lang="en-US" sz="2400" dirty="0" err="1" smtClean="0">
                <a:ea typeface="ＭＳ Ｐゴシック" pitchFamily="34" charset="-128"/>
              </a:rPr>
              <a:t>puesto</a:t>
            </a:r>
            <a:r>
              <a:rPr lang="en-US" sz="2400" dirty="0" smtClean="0">
                <a:ea typeface="ＭＳ Ｐゴシック" pitchFamily="34" charset="-128"/>
              </a:rPr>
              <a:t> en </a:t>
            </a:r>
            <a:r>
              <a:rPr lang="en-US" sz="2400" dirty="0" err="1" smtClean="0">
                <a:ea typeface="ＭＳ Ｐゴシック" pitchFamily="34" charset="-128"/>
              </a:rPr>
              <a:t>cuanto</a:t>
            </a:r>
            <a:r>
              <a:rPr lang="en-US" sz="2400" dirty="0" smtClean="0">
                <a:ea typeface="ＭＳ Ｐゴシック" pitchFamily="34" charset="-128"/>
              </a:rPr>
              <a:t> a:</a:t>
            </a:r>
          </a:p>
          <a:p>
            <a:pPr algn="just" eaLnBrk="1" hangingPunct="1">
              <a:defRPr/>
            </a:pPr>
            <a:r>
              <a:rPr lang="en-US" sz="2400" b="1" dirty="0" err="1" smtClean="0">
                <a:ea typeface="ＭＳ Ｐゴシック" pitchFamily="34" charset="-128"/>
              </a:rPr>
              <a:t>Rol</a:t>
            </a:r>
            <a:r>
              <a:rPr lang="en-US" sz="2400" b="1" dirty="0" smtClean="0">
                <a:ea typeface="ＭＳ Ｐゴシック" pitchFamily="34" charset="-128"/>
              </a:rPr>
              <a:t>: </a:t>
            </a:r>
            <a:r>
              <a:rPr lang="en-US" sz="2400" dirty="0" smtClean="0">
                <a:ea typeface="ＭＳ Ｐゴシック" pitchFamily="34" charset="-128"/>
              </a:rPr>
              <a:t>la </a:t>
            </a:r>
            <a:r>
              <a:rPr lang="en-US" sz="2400" dirty="0" err="1" smtClean="0">
                <a:ea typeface="ＭＳ Ｐゴシック" pitchFamily="34" charset="-128"/>
              </a:rPr>
              <a:t>denominación</a:t>
            </a:r>
            <a:r>
              <a:rPr lang="en-US" sz="2400" dirty="0" smtClean="0">
                <a:ea typeface="ＭＳ Ｐゴシック" pitchFamily="34" charset="-128"/>
              </a:rPr>
              <a:t> </a:t>
            </a:r>
            <a:r>
              <a:rPr lang="en-US" sz="2400" dirty="0" err="1" smtClean="0">
                <a:ea typeface="ＭＳ Ｐゴシック" pitchFamily="34" charset="-128"/>
              </a:rPr>
              <a:t>que</a:t>
            </a:r>
            <a:r>
              <a:rPr lang="en-US" sz="2400" dirty="0" smtClean="0">
                <a:ea typeface="ＭＳ Ｐゴシック" pitchFamily="34" charset="-128"/>
              </a:rPr>
              <a:t> describe la parte de un </a:t>
            </a:r>
            <a:r>
              <a:rPr lang="en-US" sz="2400" dirty="0" err="1" smtClean="0">
                <a:ea typeface="ＭＳ Ｐゴシック" pitchFamily="34" charset="-128"/>
              </a:rPr>
              <a:t>proyecto</a:t>
            </a:r>
            <a:r>
              <a:rPr lang="en-US" sz="2400" dirty="0" smtClean="0">
                <a:ea typeface="ＭＳ Ｐゴシック" pitchFamily="34" charset="-128"/>
              </a:rPr>
              <a:t> de la </a:t>
            </a:r>
            <a:r>
              <a:rPr lang="en-US" sz="2400" dirty="0" err="1" smtClean="0">
                <a:ea typeface="ＭＳ Ｐゴシック" pitchFamily="34" charset="-128"/>
              </a:rPr>
              <a:t>cual</a:t>
            </a:r>
            <a:r>
              <a:rPr lang="en-US" sz="2400" dirty="0" smtClean="0">
                <a:ea typeface="ＭＳ Ｐゴシック" pitchFamily="34" charset="-128"/>
              </a:rPr>
              <a:t> un </a:t>
            </a:r>
            <a:r>
              <a:rPr lang="en-US" sz="2400" dirty="0" err="1" smtClean="0">
                <a:ea typeface="ＭＳ Ｐゴシック" pitchFamily="34" charset="-128"/>
              </a:rPr>
              <a:t>miembro</a:t>
            </a:r>
            <a:r>
              <a:rPr lang="en-US" sz="2400" dirty="0" smtClean="0">
                <a:ea typeface="ＭＳ Ｐゴシック" pitchFamily="34" charset="-128"/>
              </a:rPr>
              <a:t> del </a:t>
            </a:r>
            <a:r>
              <a:rPr lang="en-US" sz="2400" dirty="0" err="1" smtClean="0">
                <a:ea typeface="ＭＳ Ｐゴシック" pitchFamily="34" charset="-128"/>
              </a:rPr>
              <a:t>equipo</a:t>
            </a:r>
            <a:r>
              <a:rPr lang="en-US" sz="2400" dirty="0" smtClean="0">
                <a:ea typeface="ＭＳ Ｐゴシック" pitchFamily="34" charset="-128"/>
              </a:rPr>
              <a:t> </a:t>
            </a:r>
            <a:r>
              <a:rPr lang="en-US" sz="2400" dirty="0" err="1" smtClean="0">
                <a:ea typeface="ＭＳ Ｐゴシック" pitchFamily="34" charset="-128"/>
              </a:rPr>
              <a:t>es</a:t>
            </a:r>
            <a:r>
              <a:rPr lang="en-US" sz="2400" dirty="0" smtClean="0">
                <a:ea typeface="ＭＳ Ｐゴシック" pitchFamily="34" charset="-128"/>
              </a:rPr>
              <a:t> </a:t>
            </a:r>
            <a:r>
              <a:rPr lang="en-US" sz="2400" dirty="0" err="1" smtClean="0">
                <a:ea typeface="ＭＳ Ｐゴシック" pitchFamily="34" charset="-128"/>
              </a:rPr>
              <a:t>responsable</a:t>
            </a:r>
            <a:r>
              <a:rPr lang="en-US" sz="2400" dirty="0" smtClean="0">
                <a:ea typeface="ＭＳ Ｐゴシック" pitchFamily="34" charset="-128"/>
              </a:rPr>
              <a:t>. </a:t>
            </a:r>
            <a:r>
              <a:rPr lang="en-US" sz="2400" dirty="0" err="1" smtClean="0">
                <a:ea typeface="ＭＳ Ｐゴシック" pitchFamily="34" charset="-128"/>
              </a:rPr>
              <a:t>Ej</a:t>
            </a:r>
            <a:r>
              <a:rPr lang="en-US" sz="2400" dirty="0" smtClean="0">
                <a:ea typeface="ＭＳ Ｐゴシック" pitchFamily="34" charset="-128"/>
              </a:rPr>
              <a:t>: </a:t>
            </a:r>
            <a:r>
              <a:rPr lang="en-US" sz="2400" dirty="0" err="1" smtClean="0">
                <a:ea typeface="ＭＳ Ｐゴシック" pitchFamily="34" charset="-128"/>
              </a:rPr>
              <a:t>Ingeniero</a:t>
            </a:r>
            <a:r>
              <a:rPr lang="en-US" sz="2400" dirty="0" smtClean="0">
                <a:ea typeface="ＭＳ Ｐゴシック" pitchFamily="34" charset="-128"/>
              </a:rPr>
              <a:t> </a:t>
            </a:r>
            <a:r>
              <a:rPr lang="en-US" sz="2400" dirty="0" err="1" smtClean="0">
                <a:ea typeface="ＭＳ Ｐゴシック" pitchFamily="34" charset="-128"/>
              </a:rPr>
              <a:t>estructural</a:t>
            </a:r>
            <a:r>
              <a:rPr lang="en-US" sz="2400" dirty="0" smtClean="0">
                <a:ea typeface="ＭＳ Ｐゴシック" pitchFamily="34" charset="-128"/>
              </a:rPr>
              <a:t>.</a:t>
            </a:r>
          </a:p>
          <a:p>
            <a:pPr algn="just" eaLnBrk="1" hangingPunct="1">
              <a:defRPr/>
            </a:pPr>
            <a:r>
              <a:rPr lang="en-US" sz="2400" b="1" dirty="0" err="1" smtClean="0">
                <a:ea typeface="ＭＳ Ｐゴシック" pitchFamily="34" charset="-128"/>
              </a:rPr>
              <a:t>Responsabilidad</a:t>
            </a:r>
            <a:r>
              <a:rPr lang="en-US" sz="2400" b="1" dirty="0" smtClean="0">
                <a:ea typeface="ＭＳ Ｐゴシック" pitchFamily="34" charset="-128"/>
              </a:rPr>
              <a:t>: </a:t>
            </a:r>
            <a:r>
              <a:rPr lang="en-US" sz="2400" dirty="0" smtClean="0">
                <a:ea typeface="ＭＳ Ｐゴシック" pitchFamily="34" charset="-128"/>
              </a:rPr>
              <a:t>el </a:t>
            </a:r>
            <a:r>
              <a:rPr lang="en-US" sz="2400" dirty="0" err="1" smtClean="0">
                <a:ea typeface="ＭＳ Ｐゴシック" pitchFamily="34" charset="-128"/>
              </a:rPr>
              <a:t>trabajo</a:t>
            </a:r>
            <a:r>
              <a:rPr lang="en-US" sz="2400" dirty="0" smtClean="0">
                <a:ea typeface="ＭＳ Ｐゴシック" pitchFamily="34" charset="-128"/>
              </a:rPr>
              <a:t> </a:t>
            </a:r>
            <a:r>
              <a:rPr lang="en-US" sz="2400" dirty="0" err="1" smtClean="0">
                <a:ea typeface="ＭＳ Ｐゴシック" pitchFamily="34" charset="-128"/>
              </a:rPr>
              <a:t>que</a:t>
            </a:r>
            <a:r>
              <a:rPr lang="en-US" sz="2400" dirty="0" smtClean="0">
                <a:ea typeface="ＭＳ Ｐゴシック" pitchFamily="34" charset="-128"/>
              </a:rPr>
              <a:t> se </a:t>
            </a:r>
            <a:r>
              <a:rPr lang="en-US" sz="2400" dirty="0" err="1" smtClean="0">
                <a:ea typeface="ＭＳ Ｐゴシック" pitchFamily="34" charset="-128"/>
              </a:rPr>
              <a:t>espera</a:t>
            </a:r>
            <a:r>
              <a:rPr lang="en-US" sz="2400" dirty="0" smtClean="0">
                <a:ea typeface="ＭＳ Ｐゴシック" pitchFamily="34" charset="-128"/>
              </a:rPr>
              <a:t> </a:t>
            </a:r>
            <a:r>
              <a:rPr lang="en-US" sz="2400" dirty="0" err="1" smtClean="0">
                <a:ea typeface="ＭＳ Ｐゴシック" pitchFamily="34" charset="-128"/>
              </a:rPr>
              <a:t>que</a:t>
            </a:r>
            <a:r>
              <a:rPr lang="en-US" sz="2400" dirty="0" smtClean="0">
                <a:ea typeface="ＭＳ Ｐゴシック" pitchFamily="34" charset="-128"/>
              </a:rPr>
              <a:t> </a:t>
            </a:r>
            <a:r>
              <a:rPr lang="en-US" sz="2400" dirty="0" err="1" smtClean="0">
                <a:ea typeface="ＭＳ Ｐゴシック" pitchFamily="34" charset="-128"/>
              </a:rPr>
              <a:t>realice</a:t>
            </a:r>
            <a:r>
              <a:rPr lang="en-US" sz="2400" dirty="0" smtClean="0">
                <a:ea typeface="ＭＳ Ｐゴシック" pitchFamily="34" charset="-128"/>
              </a:rPr>
              <a:t> un </a:t>
            </a:r>
            <a:r>
              <a:rPr lang="en-US" sz="2400" dirty="0" err="1" smtClean="0">
                <a:ea typeface="ＭＳ Ｐゴシック" pitchFamily="34" charset="-128"/>
              </a:rPr>
              <a:t>miembro</a:t>
            </a:r>
            <a:r>
              <a:rPr lang="en-US" sz="2400" dirty="0" smtClean="0">
                <a:ea typeface="ＭＳ Ｐゴシック" pitchFamily="34" charset="-128"/>
              </a:rPr>
              <a:t> del </a:t>
            </a:r>
            <a:r>
              <a:rPr lang="en-US" sz="2400" dirty="0" err="1" smtClean="0">
                <a:ea typeface="ＭＳ Ｐゴシック" pitchFamily="34" charset="-128"/>
              </a:rPr>
              <a:t>equipo</a:t>
            </a:r>
            <a:r>
              <a:rPr lang="en-US" sz="2400" dirty="0" smtClean="0">
                <a:ea typeface="ＭＳ Ｐゴシック" pitchFamily="34" charset="-128"/>
              </a:rPr>
              <a:t> </a:t>
            </a:r>
            <a:r>
              <a:rPr lang="en-US" sz="2400" dirty="0" err="1" smtClean="0">
                <a:ea typeface="ＭＳ Ｐゴシック" pitchFamily="34" charset="-128"/>
              </a:rPr>
              <a:t>para</a:t>
            </a:r>
            <a:r>
              <a:rPr lang="en-US" sz="2400" dirty="0" smtClean="0">
                <a:ea typeface="ＭＳ Ｐゴシック" pitchFamily="34" charset="-128"/>
              </a:rPr>
              <a:t> </a:t>
            </a:r>
            <a:r>
              <a:rPr lang="en-US" sz="2400" dirty="0" err="1" smtClean="0">
                <a:ea typeface="ＭＳ Ｐゴシック" pitchFamily="34" charset="-128"/>
              </a:rPr>
              <a:t>completar</a:t>
            </a:r>
            <a:r>
              <a:rPr lang="en-US" sz="2400" dirty="0" smtClean="0">
                <a:ea typeface="ＭＳ Ｐゴシック" pitchFamily="34" charset="-128"/>
              </a:rPr>
              <a:t> </a:t>
            </a:r>
            <a:r>
              <a:rPr lang="en-US" sz="2400" dirty="0" err="1" smtClean="0">
                <a:ea typeface="ＭＳ Ｐゴシック" pitchFamily="34" charset="-128"/>
              </a:rPr>
              <a:t>las</a:t>
            </a:r>
            <a:r>
              <a:rPr lang="en-US" sz="2400" dirty="0" smtClean="0">
                <a:ea typeface="ＭＳ Ｐゴシック" pitchFamily="34" charset="-128"/>
              </a:rPr>
              <a:t> </a:t>
            </a:r>
            <a:r>
              <a:rPr lang="en-US" sz="2400" dirty="0" err="1" smtClean="0">
                <a:ea typeface="ＭＳ Ｐゴシック" pitchFamily="34" charset="-128"/>
              </a:rPr>
              <a:t>actividades</a:t>
            </a:r>
            <a:r>
              <a:rPr lang="en-US" sz="2400" dirty="0" smtClean="0">
                <a:ea typeface="ＭＳ Ｐゴシック" pitchFamily="34" charset="-128"/>
              </a:rPr>
              <a:t> del </a:t>
            </a:r>
            <a:r>
              <a:rPr lang="en-US" sz="2400" dirty="0" err="1" smtClean="0">
                <a:ea typeface="ＭＳ Ｐゴシック" pitchFamily="34" charset="-128"/>
              </a:rPr>
              <a:t>proyecto</a:t>
            </a:r>
            <a:r>
              <a:rPr lang="en-US" sz="2400" dirty="0" smtClean="0">
                <a:ea typeface="ＭＳ Ｐゴシック" pitchFamily="34" charset="-128"/>
              </a:rPr>
              <a:t> .</a:t>
            </a:r>
          </a:p>
          <a:p>
            <a:pPr algn="just" eaLnBrk="1" hangingPunct="1">
              <a:defRPr/>
            </a:pPr>
            <a:r>
              <a:rPr lang="en-US" sz="2400" b="1" dirty="0" err="1" smtClean="0">
                <a:ea typeface="ＭＳ Ｐゴシック" pitchFamily="34" charset="-128"/>
              </a:rPr>
              <a:t>Autoridad</a:t>
            </a:r>
            <a:r>
              <a:rPr lang="en-US" sz="2400" b="1" dirty="0" smtClean="0">
                <a:ea typeface="ＭＳ Ｐゴシック" pitchFamily="34" charset="-128"/>
              </a:rPr>
              <a:t>: </a:t>
            </a:r>
            <a:r>
              <a:rPr lang="en-US" sz="2400" dirty="0" smtClean="0">
                <a:ea typeface="ＭＳ Ｐゴシック" pitchFamily="34" charset="-128"/>
              </a:rPr>
              <a:t>el </a:t>
            </a:r>
            <a:r>
              <a:rPr lang="en-US" sz="2400" dirty="0" err="1" smtClean="0">
                <a:ea typeface="ＭＳ Ｐゴシック" pitchFamily="34" charset="-128"/>
              </a:rPr>
              <a:t>derecho</a:t>
            </a:r>
            <a:r>
              <a:rPr lang="en-US" sz="2400" dirty="0" smtClean="0">
                <a:ea typeface="ＭＳ Ｐゴシック" pitchFamily="34" charset="-128"/>
              </a:rPr>
              <a:t> a </a:t>
            </a:r>
            <a:r>
              <a:rPr lang="en-US" sz="2400" dirty="0" err="1" smtClean="0">
                <a:ea typeface="ＭＳ Ｐゴシック" pitchFamily="34" charset="-128"/>
              </a:rPr>
              <a:t>aplicar</a:t>
            </a:r>
            <a:r>
              <a:rPr lang="en-US" sz="2400" dirty="0" smtClean="0">
                <a:ea typeface="ＭＳ Ｐゴシック" pitchFamily="34" charset="-128"/>
              </a:rPr>
              <a:t> los </a:t>
            </a:r>
            <a:r>
              <a:rPr lang="en-US" sz="2400" dirty="0" err="1" smtClean="0">
                <a:ea typeface="ＭＳ Ｐゴシック" pitchFamily="34" charset="-128"/>
              </a:rPr>
              <a:t>recursos</a:t>
            </a:r>
            <a:r>
              <a:rPr lang="en-US" sz="2400" dirty="0" smtClean="0">
                <a:ea typeface="ＭＳ Ｐゴシック" pitchFamily="34" charset="-128"/>
              </a:rPr>
              <a:t> del </a:t>
            </a:r>
            <a:r>
              <a:rPr lang="en-US" sz="2400" dirty="0" err="1" smtClean="0">
                <a:ea typeface="ＭＳ Ｐゴシック" pitchFamily="34" charset="-128"/>
              </a:rPr>
              <a:t>proyecto</a:t>
            </a:r>
            <a:r>
              <a:rPr lang="en-US" sz="2400" dirty="0" smtClean="0">
                <a:ea typeface="ＭＳ Ｐゴシック" pitchFamily="34" charset="-128"/>
              </a:rPr>
              <a:t> y </a:t>
            </a:r>
            <a:r>
              <a:rPr lang="en-US" sz="2400" dirty="0" err="1" smtClean="0">
                <a:ea typeface="ＭＳ Ｐゴシック" pitchFamily="34" charset="-128"/>
              </a:rPr>
              <a:t>tomar</a:t>
            </a:r>
            <a:r>
              <a:rPr lang="en-US" sz="2400" dirty="0" smtClean="0">
                <a:ea typeface="ＭＳ Ｐゴシック" pitchFamily="34" charset="-128"/>
              </a:rPr>
              <a:t> </a:t>
            </a:r>
            <a:r>
              <a:rPr lang="en-US" sz="2400" dirty="0" err="1" smtClean="0">
                <a:ea typeface="ＭＳ Ｐゴシック" pitchFamily="34" charset="-128"/>
              </a:rPr>
              <a:t>decisiones</a:t>
            </a:r>
            <a:r>
              <a:rPr lang="en-US" sz="2400" dirty="0" smtClean="0">
                <a:ea typeface="ＭＳ Ｐゴシック" pitchFamily="34" charset="-128"/>
              </a:rPr>
              <a:t>.</a:t>
            </a:r>
          </a:p>
          <a:p>
            <a:pPr algn="just" eaLnBrk="1" hangingPunct="1">
              <a:defRPr/>
            </a:pPr>
            <a:r>
              <a:rPr lang="en-US" sz="2400" b="1" dirty="0" err="1" smtClean="0">
                <a:ea typeface="ＭＳ Ｐゴシック" pitchFamily="34" charset="-128"/>
              </a:rPr>
              <a:t>Competencias</a:t>
            </a:r>
            <a:r>
              <a:rPr lang="en-US" sz="2400" b="1" dirty="0" smtClean="0">
                <a:ea typeface="ＭＳ Ｐゴシック" pitchFamily="34" charset="-128"/>
              </a:rPr>
              <a:t>: </a:t>
            </a:r>
            <a:r>
              <a:rPr lang="en-US" sz="2400" dirty="0" smtClean="0">
                <a:ea typeface="ＭＳ Ｐゴシック" pitchFamily="34" charset="-128"/>
              </a:rPr>
              <a:t>la </a:t>
            </a:r>
            <a:r>
              <a:rPr lang="en-US" sz="2400" dirty="0" err="1" smtClean="0">
                <a:ea typeface="ＭＳ Ｐゴシック" pitchFamily="34" charset="-128"/>
              </a:rPr>
              <a:t>habilidad</a:t>
            </a:r>
            <a:r>
              <a:rPr lang="en-US" sz="2400" dirty="0" smtClean="0">
                <a:ea typeface="ＭＳ Ｐゴシック" pitchFamily="34" charset="-128"/>
              </a:rPr>
              <a:t> y la </a:t>
            </a:r>
            <a:r>
              <a:rPr lang="en-US" sz="2400" dirty="0" err="1" smtClean="0">
                <a:ea typeface="ＭＳ Ｐゴシック" pitchFamily="34" charset="-128"/>
              </a:rPr>
              <a:t>capacidad</a:t>
            </a:r>
            <a:r>
              <a:rPr lang="en-US" sz="2400" dirty="0" smtClean="0">
                <a:ea typeface="ＭＳ Ｐゴシック" pitchFamily="34" charset="-128"/>
              </a:rPr>
              <a:t> </a:t>
            </a:r>
            <a:r>
              <a:rPr lang="en-US" sz="2400" dirty="0" err="1" smtClean="0">
                <a:ea typeface="ＭＳ Ｐゴシック" pitchFamily="34" charset="-128"/>
              </a:rPr>
              <a:t>necesarias</a:t>
            </a:r>
            <a:r>
              <a:rPr lang="en-US" sz="2400" dirty="0" smtClean="0">
                <a:ea typeface="ＭＳ Ｐゴシック" pitchFamily="34" charset="-128"/>
              </a:rPr>
              <a:t> </a:t>
            </a:r>
            <a:r>
              <a:rPr lang="en-US" sz="2400" dirty="0" err="1" smtClean="0">
                <a:ea typeface="ＭＳ Ｐゴシック" pitchFamily="34" charset="-128"/>
              </a:rPr>
              <a:t>para</a:t>
            </a:r>
            <a:r>
              <a:rPr lang="en-US" sz="2400" dirty="0" smtClean="0">
                <a:ea typeface="ＭＳ Ｐゴシック" pitchFamily="34" charset="-128"/>
              </a:rPr>
              <a:t> </a:t>
            </a:r>
            <a:r>
              <a:rPr lang="en-US" sz="2400" dirty="0" err="1" smtClean="0">
                <a:ea typeface="ＭＳ Ｐゴシック" pitchFamily="34" charset="-128"/>
              </a:rPr>
              <a:t>completar</a:t>
            </a:r>
            <a:r>
              <a:rPr lang="en-US" sz="2400" dirty="0" smtClean="0">
                <a:ea typeface="ＭＳ Ｐゴシック" pitchFamily="34" charset="-128"/>
              </a:rPr>
              <a:t> </a:t>
            </a:r>
            <a:r>
              <a:rPr lang="en-US" sz="2400" dirty="0" err="1" smtClean="0">
                <a:ea typeface="ＭＳ Ｐゴシック" pitchFamily="34" charset="-128"/>
              </a:rPr>
              <a:t>las</a:t>
            </a:r>
            <a:r>
              <a:rPr lang="en-US" sz="2400" dirty="0" smtClean="0">
                <a:ea typeface="ＭＳ Ｐゴシック" pitchFamily="34" charset="-128"/>
              </a:rPr>
              <a:t> </a:t>
            </a:r>
            <a:r>
              <a:rPr lang="en-US" sz="2400" dirty="0" err="1" smtClean="0">
                <a:ea typeface="ＭＳ Ｐゴシック" pitchFamily="34" charset="-128"/>
              </a:rPr>
              <a:t>actividades</a:t>
            </a:r>
            <a:r>
              <a:rPr lang="en-US" sz="2400" dirty="0" smtClean="0">
                <a:ea typeface="ＭＳ Ｐゴシック" pitchFamily="34" charset="-128"/>
              </a:rPr>
              <a:t> del </a:t>
            </a:r>
            <a:r>
              <a:rPr lang="en-US" sz="2400" dirty="0" err="1" smtClean="0">
                <a:ea typeface="ＭＳ Ｐゴシック" pitchFamily="34" charset="-128"/>
              </a:rPr>
              <a:t>proyecto</a:t>
            </a:r>
            <a:r>
              <a:rPr lang="en-US" sz="2400" dirty="0" smtClean="0">
                <a:ea typeface="ＭＳ Ｐゴシック" pitchFamily="34" charset="-128"/>
              </a:rPr>
              <a: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p:cNvSpPr>
          <p:nvPr/>
        </p:nvSpPr>
        <p:spPr bwMode="auto">
          <a:xfrm>
            <a:off x="180975" y="549275"/>
            <a:ext cx="8010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Métodos de Comunicaciones</a:t>
            </a:r>
          </a:p>
        </p:txBody>
      </p:sp>
      <p:sp>
        <p:nvSpPr>
          <p:cNvPr id="30723" name="Content Placeholder 2"/>
          <p:cNvSpPr>
            <a:spLocks noGrp="1"/>
          </p:cNvSpPr>
          <p:nvPr>
            <p:ph idx="4294967295"/>
          </p:nvPr>
        </p:nvSpPr>
        <p:spPr>
          <a:xfrm>
            <a:off x="184150" y="2060575"/>
            <a:ext cx="8661400" cy="4525963"/>
          </a:xfrm>
        </p:spPr>
        <p:txBody>
          <a:bodyPr/>
          <a:lstStyle/>
          <a:p>
            <a:pPr marL="0" indent="0" algn="just">
              <a:buFont typeface="Arial" charset="0"/>
              <a:buNone/>
            </a:pPr>
            <a:r>
              <a:rPr lang="es-CR" altLang="es-CR" sz="2800" b="1" smtClean="0"/>
              <a:t>Comunicación interactiva. </a:t>
            </a:r>
            <a:r>
              <a:rPr lang="es-CR" altLang="es-CR" sz="2800" smtClean="0"/>
              <a:t>Entre dos o más partes que realizan un intercambio de información de tipo multidireccional (incluye reuniones, llamadas telefónicas, videoconferencias, etc.).</a:t>
            </a:r>
          </a:p>
          <a:p>
            <a:pPr marL="0" indent="0" algn="just">
              <a:buFont typeface="Arial" charset="0"/>
              <a:buNone/>
            </a:pPr>
            <a:r>
              <a:rPr lang="es-CR" altLang="es-CR" sz="2800" b="1" smtClean="0"/>
              <a:t>Comunicación de tipo </a:t>
            </a:r>
            <a:r>
              <a:rPr lang="es-CR" altLang="es-CR" sz="2800" b="1" i="1" smtClean="0"/>
              <a:t>push </a:t>
            </a:r>
            <a:r>
              <a:rPr lang="es-CR" altLang="es-CR" sz="2800" b="1" smtClean="0"/>
              <a:t>(empujar). </a:t>
            </a:r>
            <a:r>
              <a:rPr lang="es-CR" altLang="es-CR" sz="2800" smtClean="0"/>
              <a:t>Enviada a receptores específicos que necesitan conocer la información pero no garantiza que efectivamente haya llegado a la audiencia prevista ni que haya sido comprendida (oficios, notas, memorandos, informes, correos electrónicos, faxes, comunicados de prensa, etc.).</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p:cNvSpPr>
          <p:nvPr/>
        </p:nvSpPr>
        <p:spPr bwMode="auto">
          <a:xfrm>
            <a:off x="180975" y="549275"/>
            <a:ext cx="8010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Métodos de Comunicaciones</a:t>
            </a:r>
          </a:p>
        </p:txBody>
      </p:sp>
      <p:sp>
        <p:nvSpPr>
          <p:cNvPr id="31747" name="Content Placeholder 2"/>
          <p:cNvSpPr>
            <a:spLocks noGrp="1"/>
          </p:cNvSpPr>
          <p:nvPr>
            <p:ph idx="4294967295"/>
          </p:nvPr>
        </p:nvSpPr>
        <p:spPr>
          <a:xfrm>
            <a:off x="184150" y="2060575"/>
            <a:ext cx="8661400" cy="4525963"/>
          </a:xfrm>
        </p:spPr>
        <p:txBody>
          <a:bodyPr/>
          <a:lstStyle/>
          <a:p>
            <a:pPr marL="0" indent="0" algn="just">
              <a:buFont typeface="Arial" charset="0"/>
              <a:buNone/>
            </a:pPr>
            <a:endParaRPr lang="es-CR" altLang="es-CR" sz="2800" smtClean="0"/>
          </a:p>
          <a:p>
            <a:pPr marL="0" indent="0" algn="just">
              <a:buFont typeface="Arial" charset="0"/>
              <a:buNone/>
            </a:pPr>
            <a:r>
              <a:rPr lang="es-CR" altLang="es-CR" sz="2800" b="1" smtClean="0"/>
              <a:t>Comunicación de tipo </a:t>
            </a:r>
            <a:r>
              <a:rPr lang="es-CR" altLang="es-CR" sz="2800" b="1" i="1" smtClean="0"/>
              <a:t>pull </a:t>
            </a:r>
            <a:r>
              <a:rPr lang="es-CR" altLang="es-CR" sz="2800" b="1" smtClean="0"/>
              <a:t>(halar). </a:t>
            </a:r>
            <a:r>
              <a:rPr lang="es-CR" altLang="es-CR" sz="2800" smtClean="0"/>
              <a:t>Utilizada para grandes volúmenes de información o para audiencias muy grandes, que requieren que los receptores accedan al contenido de la comunicación según su propio criterio (incluyen los sitios intranet, el aprendizaje virtual, los servidores de contenido, etc.).</a:t>
            </a:r>
            <a:endParaRPr lang="es-CR" altLang="es-CR" sz="2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158750" y="333375"/>
            <a:ext cx="80089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Plan de Gestión de las Comunicaciones</a:t>
            </a:r>
          </a:p>
        </p:txBody>
      </p:sp>
      <p:sp>
        <p:nvSpPr>
          <p:cNvPr id="32771" name="Content Placeholder 2"/>
          <p:cNvSpPr>
            <a:spLocks noGrp="1"/>
          </p:cNvSpPr>
          <p:nvPr>
            <p:ph idx="4294967295"/>
          </p:nvPr>
        </p:nvSpPr>
        <p:spPr>
          <a:xfrm>
            <a:off x="158750" y="1196975"/>
            <a:ext cx="8661400" cy="4525963"/>
          </a:xfrm>
        </p:spPr>
        <p:txBody>
          <a:bodyPr/>
          <a:lstStyle/>
          <a:p>
            <a:pPr marL="0" indent="0" algn="just">
              <a:buFont typeface="Arial" charset="0"/>
              <a:buNone/>
            </a:pPr>
            <a:endParaRPr lang="es-CR" altLang="es-CR" sz="2800" smtClean="0"/>
          </a:p>
          <a:p>
            <a:pPr marL="0" indent="0" algn="just">
              <a:buFont typeface="Arial" charset="0"/>
              <a:buNone/>
            </a:pPr>
            <a:r>
              <a:rPr lang="es-CR" altLang="es-CR" sz="2600" smtClean="0"/>
              <a:t>Incluye: canales de comunicación, formato y contenidos del tipo de información, personas responsables de comunicar, personas que recibirán la información, tecnología de las comunicaciones a utilizar, frecuencia de la comunicación, glosario de términos comunes, etc.</a:t>
            </a: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716338"/>
            <a:ext cx="85693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1835150" y="687388"/>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Gestionar las Comunicaciones</a:t>
            </a:r>
          </a:p>
        </p:txBody>
      </p:sp>
      <p:sp>
        <p:nvSpPr>
          <p:cNvPr id="33795" name="Content Placeholder 2"/>
          <p:cNvSpPr>
            <a:spLocks noGrp="1"/>
          </p:cNvSpPr>
          <p:nvPr>
            <p:ph idx="4294967295"/>
          </p:nvPr>
        </p:nvSpPr>
        <p:spPr>
          <a:xfrm>
            <a:off x="250825" y="2133600"/>
            <a:ext cx="8661400" cy="4525963"/>
          </a:xfrm>
        </p:spPr>
        <p:txBody>
          <a:bodyPr/>
          <a:lstStyle/>
          <a:p>
            <a:pPr marL="0" indent="0" algn="just">
              <a:buFont typeface="Arial" charset="0"/>
              <a:buNone/>
            </a:pPr>
            <a:r>
              <a:rPr lang="es-CR" altLang="es-CR" sz="2800" smtClean="0"/>
              <a:t>Consiste en el proceso de crear, recopilar, distribuir, almacenar, poner la información relevante a disposición de los interesados en el proyecto de acuerdo con el plan establecido.</a:t>
            </a:r>
          </a:p>
          <a:p>
            <a:pPr marL="0" indent="0">
              <a:buFont typeface="Arial" charset="0"/>
              <a:buNone/>
            </a:pPr>
            <a:endParaRPr lang="es-CR" altLang="es-CR" sz="2800" smtClean="0"/>
          </a:p>
          <a:p>
            <a:pPr marL="0" indent="0" algn="just">
              <a:buFont typeface="Arial" charset="0"/>
              <a:buNone/>
            </a:pPr>
            <a:r>
              <a:rPr lang="es-CR" altLang="es-CR" sz="2800" b="1" smtClean="0"/>
              <a:t>Métodos y herramientas de comunicación</a:t>
            </a:r>
          </a:p>
          <a:p>
            <a:pPr marL="0" indent="0" algn="just">
              <a:buFont typeface="Arial" charset="0"/>
              <a:buNone/>
            </a:pPr>
            <a:r>
              <a:rPr lang="es-CR" altLang="es-CR" sz="2800" smtClean="0"/>
              <a:t>Mensajería, e-mail, videoconferencia, bases de datos, prensa, Internet, oficinas virtuales, presentaciones multimedia, etc.</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txBox="1">
            <a:spLocks/>
          </p:cNvSpPr>
          <p:nvPr/>
        </p:nvSpPr>
        <p:spPr bwMode="auto">
          <a:xfrm>
            <a:off x="611188" y="692150"/>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Dimensiones de las Comunicaciones</a:t>
            </a:r>
          </a:p>
        </p:txBody>
      </p:sp>
      <p:sp>
        <p:nvSpPr>
          <p:cNvPr id="34819" name="Content Placeholder 2"/>
          <p:cNvSpPr>
            <a:spLocks noGrp="1"/>
          </p:cNvSpPr>
          <p:nvPr>
            <p:ph idx="4294967295"/>
          </p:nvPr>
        </p:nvSpPr>
        <p:spPr>
          <a:xfrm>
            <a:off x="250825" y="2133600"/>
            <a:ext cx="8661400" cy="4525963"/>
          </a:xfrm>
        </p:spPr>
        <p:txBody>
          <a:bodyPr/>
          <a:lstStyle/>
          <a:p>
            <a:pPr algn="just"/>
            <a:r>
              <a:rPr lang="es-CR" altLang="es-CR" sz="2800" smtClean="0"/>
              <a:t>Interna: entre las personas que forman parte del proyecto.</a:t>
            </a:r>
          </a:p>
          <a:p>
            <a:r>
              <a:rPr lang="es-CR" altLang="es-CR" sz="2800" smtClean="0"/>
              <a:t>Externa: hacia los interesados externos del proyecto.</a:t>
            </a:r>
          </a:p>
          <a:p>
            <a:r>
              <a:rPr lang="es-CR" altLang="es-CR" sz="2800" smtClean="0"/>
              <a:t>Vertical: entre jefe-empleado y viceversa.</a:t>
            </a:r>
          </a:p>
          <a:p>
            <a:r>
              <a:rPr lang="es-CR" altLang="es-CR" sz="2800" smtClean="0"/>
              <a:t>Horizontal: entre colegas del proyecto.</a:t>
            </a:r>
          </a:p>
          <a:p>
            <a:r>
              <a:rPr lang="es-CR" altLang="es-CR" sz="2800" smtClean="0"/>
              <a:t>Escrita formal: planes, solicitud, etc.</a:t>
            </a:r>
          </a:p>
          <a:p>
            <a:r>
              <a:rPr lang="pt-BR" altLang="es-CR" sz="2800" smtClean="0"/>
              <a:t>Escrita informal: memos, e-mails, notas.</a:t>
            </a:r>
          </a:p>
          <a:p>
            <a:r>
              <a:rPr lang="es-CR" altLang="es-CR" sz="2800" smtClean="0"/>
              <a:t>Oral formal: presentaciones.</a:t>
            </a:r>
          </a:p>
          <a:p>
            <a:r>
              <a:rPr lang="es-CR" altLang="es-CR" sz="2800" smtClean="0"/>
              <a:t>Oral informal: reuniones, conversaciones.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250825" y="1412875"/>
            <a:ext cx="7942263" cy="1143000"/>
          </a:xfrm>
        </p:spPr>
        <p:txBody>
          <a:bodyPr/>
          <a:lstStyle/>
          <a:p>
            <a:pPr eaLnBrk="1" hangingPunct="1"/>
            <a:r>
              <a:rPr lang="en-US" altLang="es-CR" sz="4000" smtClean="0"/>
              <a:t>Comunicación Paraling</a:t>
            </a:r>
            <a:r>
              <a:rPr lang="el-GR" altLang="es-CR" sz="4000" smtClean="0"/>
              <a:t>ü</a:t>
            </a:r>
            <a:r>
              <a:rPr lang="es-CR" altLang="es-CR" sz="4000" smtClean="0"/>
              <a:t>istíca</a:t>
            </a:r>
          </a:p>
        </p:txBody>
      </p:sp>
      <p:sp>
        <p:nvSpPr>
          <p:cNvPr id="35843" name="Content Placeholder 2"/>
          <p:cNvSpPr>
            <a:spLocks noGrp="1"/>
          </p:cNvSpPr>
          <p:nvPr>
            <p:ph idx="4294967295"/>
          </p:nvPr>
        </p:nvSpPr>
        <p:spPr>
          <a:xfrm>
            <a:off x="539750" y="3141663"/>
            <a:ext cx="8229600" cy="2332037"/>
          </a:xfrm>
        </p:spPr>
        <p:txBody>
          <a:bodyPr/>
          <a:lstStyle/>
          <a:p>
            <a:pPr algn="just" eaLnBrk="1" hangingPunct="1"/>
            <a:r>
              <a:rPr lang="es-ES" altLang="es-CR" smtClean="0"/>
              <a:t>La comunicación paralingüística se refiere al nivel, el tono y las inflexiones en la voz del orador que afectan el mensaje.</a:t>
            </a:r>
            <a:endParaRPr lang="en-US" altLang="es-CR" smtClean="0"/>
          </a:p>
        </p:txBody>
      </p:sp>
      <p:sp>
        <p:nvSpPr>
          <p:cNvPr id="35844"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6E9EAF-A04A-426D-B90B-EEB182DC5E71}" type="datetime1">
              <a:rPr lang="es-ES" altLang="es-CR" sz="1200">
                <a:solidFill>
                  <a:schemeClr val="hlink"/>
                </a:solidFill>
              </a:rPr>
              <a:pPr eaLnBrk="1" hangingPunct="1"/>
              <a:t>20/10/2013</a:t>
            </a:fld>
            <a:endParaRPr lang="es-ES" altLang="es-CR" sz="1200">
              <a:solidFill>
                <a:schemeClr val="hlink"/>
              </a:solidFill>
            </a:endParaRPr>
          </a:p>
        </p:txBody>
      </p:sp>
      <p:sp>
        <p:nvSpPr>
          <p:cNvPr id="35845"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8004442-EFFA-4B37-BAA7-0CFF4B01CF1F}" type="slidenum">
              <a:rPr lang="es-ES" altLang="es-CR" sz="1200">
                <a:solidFill>
                  <a:schemeClr val="hlink"/>
                </a:solidFill>
              </a:rPr>
              <a:pPr algn="r" eaLnBrk="1" hangingPunct="1"/>
              <a:t>75</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539750" y="1341438"/>
            <a:ext cx="8229600" cy="1143000"/>
          </a:xfrm>
        </p:spPr>
        <p:txBody>
          <a:bodyPr/>
          <a:lstStyle/>
          <a:p>
            <a:pPr eaLnBrk="1" hangingPunct="1"/>
            <a:r>
              <a:rPr lang="en-US" altLang="es-CR" smtClean="0"/>
              <a:t>Escucha Activa</a:t>
            </a:r>
          </a:p>
        </p:txBody>
      </p:sp>
      <p:sp>
        <p:nvSpPr>
          <p:cNvPr id="36867" name="Content Placeholder 2"/>
          <p:cNvSpPr>
            <a:spLocks noGrp="1"/>
          </p:cNvSpPr>
          <p:nvPr>
            <p:ph idx="4294967295"/>
          </p:nvPr>
        </p:nvSpPr>
        <p:spPr>
          <a:xfrm>
            <a:off x="468313" y="2997200"/>
            <a:ext cx="8229600" cy="2836863"/>
          </a:xfrm>
        </p:spPr>
        <p:txBody>
          <a:bodyPr/>
          <a:lstStyle/>
          <a:p>
            <a:pPr algn="just" eaLnBrk="1" hangingPunct="1"/>
            <a:r>
              <a:rPr lang="es-ES" altLang="es-CR" smtClean="0"/>
              <a:t>La escucha activa se refiere a un modelo de comunicación, en la que el receptor confirma que él o ella está escuchando, expresa su acuerdo o desacuerdo, o solicita que se aclare.</a:t>
            </a:r>
            <a:endParaRPr lang="en-US" altLang="es-CR" smtClean="0"/>
          </a:p>
        </p:txBody>
      </p:sp>
      <p:sp>
        <p:nvSpPr>
          <p:cNvPr id="36868"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C45945-0F03-4B89-A999-34DBC94B246A}" type="datetime1">
              <a:rPr lang="es-ES" altLang="es-CR" sz="1200">
                <a:solidFill>
                  <a:schemeClr val="hlink"/>
                </a:solidFill>
              </a:rPr>
              <a:pPr eaLnBrk="1" hangingPunct="1"/>
              <a:t>20/10/2013</a:t>
            </a:fld>
            <a:endParaRPr lang="es-ES" altLang="es-CR" sz="1200">
              <a:solidFill>
                <a:schemeClr val="hlink"/>
              </a:solidFill>
            </a:endParaRPr>
          </a:p>
        </p:txBody>
      </p:sp>
      <p:sp>
        <p:nvSpPr>
          <p:cNvPr id="3686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F6E85C6-B1D1-4427-B4D6-FC4E9FD40D04}" type="slidenum">
              <a:rPr lang="es-ES" altLang="es-CR" sz="1200">
                <a:solidFill>
                  <a:schemeClr val="hlink"/>
                </a:solidFill>
              </a:rPr>
              <a:pPr algn="r" eaLnBrk="1" hangingPunct="1"/>
              <a:t>76</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395288" y="1484313"/>
            <a:ext cx="8229600" cy="1143000"/>
          </a:xfrm>
        </p:spPr>
        <p:txBody>
          <a:bodyPr/>
          <a:lstStyle/>
          <a:p>
            <a:pPr eaLnBrk="1" hangingPunct="1"/>
            <a:r>
              <a:rPr lang="en-US" altLang="es-CR" smtClean="0"/>
              <a:t>Escucha Efectiva</a:t>
            </a:r>
          </a:p>
        </p:txBody>
      </p:sp>
      <p:sp>
        <p:nvSpPr>
          <p:cNvPr id="37891" name="Content Placeholder 2"/>
          <p:cNvSpPr>
            <a:spLocks noGrp="1"/>
          </p:cNvSpPr>
          <p:nvPr>
            <p:ph idx="4294967295"/>
          </p:nvPr>
        </p:nvSpPr>
        <p:spPr>
          <a:xfrm>
            <a:off x="323850" y="3213100"/>
            <a:ext cx="8229600" cy="1973263"/>
          </a:xfrm>
        </p:spPr>
        <p:txBody>
          <a:bodyPr/>
          <a:lstStyle/>
          <a:p>
            <a:pPr algn="just" eaLnBrk="1" hangingPunct="1"/>
            <a:r>
              <a:rPr lang="es-ES" altLang="es-CR" smtClean="0"/>
              <a:t>Escucha efectiva es cuando el receptor decodifica el mensaje de cuidado y confirma el mensaje se ha entendido.</a:t>
            </a:r>
            <a:endParaRPr lang="en-US" altLang="es-CR" smtClean="0"/>
          </a:p>
          <a:p>
            <a:pPr eaLnBrk="1" hangingPunct="1">
              <a:buFont typeface="Arial" charset="0"/>
              <a:buNone/>
            </a:pPr>
            <a:endParaRPr lang="en-US" altLang="es-CR" smtClean="0"/>
          </a:p>
        </p:txBody>
      </p:sp>
      <p:sp>
        <p:nvSpPr>
          <p:cNvPr id="37892"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AF08A92-A598-4FC5-8168-C61E9EEA794B}" type="datetime1">
              <a:rPr lang="es-ES" altLang="es-CR" sz="1200">
                <a:solidFill>
                  <a:schemeClr val="hlink"/>
                </a:solidFill>
              </a:rPr>
              <a:pPr eaLnBrk="1" hangingPunct="1"/>
              <a:t>20/10/2013</a:t>
            </a:fld>
            <a:endParaRPr lang="es-ES" altLang="es-CR" sz="1200">
              <a:solidFill>
                <a:schemeClr val="hlink"/>
              </a:solidFill>
            </a:endParaRPr>
          </a:p>
        </p:txBody>
      </p:sp>
      <p:sp>
        <p:nvSpPr>
          <p:cNvPr id="37893"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A8D48EB-A33F-40EF-AB35-703011D8A6C9}" type="slidenum">
              <a:rPr lang="es-ES" altLang="es-CR" sz="1200">
                <a:solidFill>
                  <a:schemeClr val="hlink"/>
                </a:solidFill>
              </a:rPr>
              <a:pPr algn="r" eaLnBrk="1" hangingPunct="1"/>
              <a:t>77</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539750" y="1412875"/>
            <a:ext cx="7364413" cy="1143000"/>
          </a:xfrm>
        </p:spPr>
        <p:txBody>
          <a:bodyPr/>
          <a:lstStyle/>
          <a:p>
            <a:pPr eaLnBrk="1" hangingPunct="1"/>
            <a:r>
              <a:rPr lang="en-US" altLang="es-CR" sz="4000" smtClean="0"/>
              <a:t>Comunicación No Verbal</a:t>
            </a:r>
          </a:p>
        </p:txBody>
      </p:sp>
      <p:sp>
        <p:nvSpPr>
          <p:cNvPr id="38915" name="Content Placeholder 2"/>
          <p:cNvSpPr>
            <a:spLocks noGrp="1"/>
          </p:cNvSpPr>
          <p:nvPr>
            <p:ph idx="4294967295"/>
          </p:nvPr>
        </p:nvSpPr>
        <p:spPr>
          <a:xfrm>
            <a:off x="395288" y="2781300"/>
            <a:ext cx="8229600" cy="2547938"/>
          </a:xfrm>
        </p:spPr>
        <p:txBody>
          <a:bodyPr/>
          <a:lstStyle/>
          <a:p>
            <a:pPr algn="just" eaLnBrk="1" hangingPunct="1"/>
            <a:r>
              <a:rPr lang="es-ES" altLang="es-CR" smtClean="0"/>
              <a:t>La comunicación no verbal es toda la comunicación basada en gestos físicos en lugar de la palabra vocalizada. 55 por ciento de toda comunicación es no verbal.</a:t>
            </a:r>
            <a:endParaRPr lang="es-CR" altLang="es-CR" smtClean="0"/>
          </a:p>
          <a:p>
            <a:pPr eaLnBrk="1" hangingPunct="1">
              <a:buFont typeface="Arial" charset="0"/>
              <a:buNone/>
            </a:pPr>
            <a:endParaRPr lang="en-US" altLang="es-CR" smtClean="0"/>
          </a:p>
        </p:txBody>
      </p:sp>
      <p:sp>
        <p:nvSpPr>
          <p:cNvPr id="38916"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2C0F8D-30AF-48A7-8A43-1A5D7B5D5025}" type="datetime1">
              <a:rPr lang="es-ES" altLang="es-CR" sz="1200">
                <a:solidFill>
                  <a:schemeClr val="hlink"/>
                </a:solidFill>
              </a:rPr>
              <a:pPr eaLnBrk="1" hangingPunct="1"/>
              <a:t>20/10/2013</a:t>
            </a:fld>
            <a:endParaRPr lang="es-ES" altLang="es-CR" sz="1200">
              <a:solidFill>
                <a:schemeClr val="hlink"/>
              </a:solidFill>
            </a:endParaRPr>
          </a:p>
        </p:txBody>
      </p:sp>
      <p:sp>
        <p:nvSpPr>
          <p:cNvPr id="38917"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3AF593B-88AD-4CF4-855F-A18C289BEDB5}" type="slidenum">
              <a:rPr lang="es-ES" altLang="es-CR" sz="1200">
                <a:solidFill>
                  <a:schemeClr val="hlink"/>
                </a:solidFill>
              </a:rPr>
              <a:pPr algn="r" eaLnBrk="1" hangingPunct="1"/>
              <a:t>78</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395288" y="1341438"/>
            <a:ext cx="8229600" cy="1143000"/>
          </a:xfrm>
        </p:spPr>
        <p:txBody>
          <a:bodyPr/>
          <a:lstStyle/>
          <a:p>
            <a:pPr eaLnBrk="1" hangingPunct="1"/>
            <a:r>
              <a:rPr lang="en-US" altLang="es-CR" smtClean="0"/>
              <a:t>Ruido</a:t>
            </a:r>
          </a:p>
        </p:txBody>
      </p:sp>
      <p:sp>
        <p:nvSpPr>
          <p:cNvPr id="39939" name="Content Placeholder 2"/>
          <p:cNvSpPr>
            <a:spLocks noGrp="1"/>
          </p:cNvSpPr>
          <p:nvPr>
            <p:ph idx="4294967295"/>
          </p:nvPr>
        </p:nvSpPr>
        <p:spPr>
          <a:xfrm>
            <a:off x="395288" y="2420938"/>
            <a:ext cx="8229600" cy="3340100"/>
          </a:xfrm>
        </p:spPr>
        <p:txBody>
          <a:bodyPr/>
          <a:lstStyle/>
          <a:p>
            <a:pPr algn="just" eaLnBrk="1" hangingPunct="1"/>
            <a:r>
              <a:rPr lang="es-ES" altLang="es-CR" smtClean="0"/>
              <a:t>El ruido en las comunicaciones es una barrera para comunicarse comunicación que puede debilitar, bloquear, distorsionar, cambiar, interferir o destruir el mensaje que se está tratando de transmitir.</a:t>
            </a:r>
            <a:endParaRPr lang="en-US" altLang="es-CR" smtClean="0"/>
          </a:p>
        </p:txBody>
      </p:sp>
      <p:sp>
        <p:nvSpPr>
          <p:cNvPr id="39940"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F972F0-2DF2-4258-AF88-2835D95811E8}" type="datetime1">
              <a:rPr lang="es-ES" altLang="es-CR" sz="1200">
                <a:solidFill>
                  <a:schemeClr val="hlink"/>
                </a:solidFill>
              </a:rPr>
              <a:pPr eaLnBrk="1" hangingPunct="1"/>
              <a:t>20/10/2013</a:t>
            </a:fld>
            <a:endParaRPr lang="es-ES" altLang="es-CR" sz="1200">
              <a:solidFill>
                <a:schemeClr val="hlink"/>
              </a:solidFill>
            </a:endParaRPr>
          </a:p>
        </p:txBody>
      </p:sp>
      <p:sp>
        <p:nvSpPr>
          <p:cNvPr id="39941"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A11C163-A64D-4A5F-BE4F-6C9FABB55395}" type="slidenum">
              <a:rPr lang="es-ES" altLang="es-CR" sz="1200">
                <a:solidFill>
                  <a:schemeClr val="hlink"/>
                </a:solidFill>
              </a:rPr>
              <a:pPr algn="r" eaLnBrk="1" hangingPunct="1"/>
              <a:t>79</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250825" y="593725"/>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2800" b="1">
                <a:latin typeface="Calibri" pitchFamily="34" charset="0"/>
              </a:rPr>
              <a:t>Creación de Relaciones de Trabajo</a:t>
            </a:r>
          </a:p>
        </p:txBody>
      </p:sp>
      <p:sp>
        <p:nvSpPr>
          <p:cNvPr id="9219" name="Content Placeholder 2"/>
          <p:cNvSpPr>
            <a:spLocks noGrp="1"/>
          </p:cNvSpPr>
          <p:nvPr>
            <p:ph idx="4294967295"/>
          </p:nvPr>
        </p:nvSpPr>
        <p:spPr>
          <a:xfrm>
            <a:off x="250825" y="2060575"/>
            <a:ext cx="8208963" cy="4525963"/>
          </a:xfrm>
        </p:spPr>
        <p:txBody>
          <a:bodyPr/>
          <a:lstStyle/>
          <a:p>
            <a:pPr algn="just"/>
            <a:r>
              <a:rPr lang="es-CR" altLang="es-CR" sz="2400" smtClean="0"/>
              <a:t>Interacción formal e informal con otras personas dentro de una organización, industria o ambiente profesional.</a:t>
            </a:r>
          </a:p>
          <a:p>
            <a:pPr algn="just"/>
            <a:r>
              <a:rPr lang="es-CR" altLang="es-CR" sz="2400" smtClean="0"/>
              <a:t>Constituye una manera constructiva de comprender los factores políticos e interpersonales que tendrán un impacto sobre la eficacia de diversas opciones de dirección de personal.</a:t>
            </a:r>
          </a:p>
          <a:p>
            <a:pPr algn="just"/>
            <a:r>
              <a:rPr lang="es-CR" altLang="es-CR" sz="2400" smtClean="0"/>
              <a:t>Ej: correspondencia proactiva, almuerzos de negocios, conversaciones informales como los encuentros y los eventos, conferencias especializadas y simposios.</a:t>
            </a:r>
            <a:endParaRPr lang="en-US" altLang="es-CR"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539750" y="1484313"/>
            <a:ext cx="8229600" cy="1143000"/>
          </a:xfrm>
        </p:spPr>
        <p:txBody>
          <a:bodyPr/>
          <a:lstStyle/>
          <a:p>
            <a:pPr eaLnBrk="1" hangingPunct="1"/>
            <a:r>
              <a:rPr lang="en-US" altLang="es-CR" sz="4000" smtClean="0"/>
              <a:t>Comunicación Formal</a:t>
            </a:r>
          </a:p>
        </p:txBody>
      </p:sp>
      <p:sp>
        <p:nvSpPr>
          <p:cNvPr id="40963" name="Content Placeholder 2"/>
          <p:cNvSpPr>
            <a:spLocks noGrp="1"/>
          </p:cNvSpPr>
          <p:nvPr>
            <p:ph idx="4294967295"/>
          </p:nvPr>
        </p:nvSpPr>
        <p:spPr>
          <a:xfrm>
            <a:off x="468313" y="2924175"/>
            <a:ext cx="8229600" cy="2549525"/>
          </a:xfrm>
        </p:spPr>
        <p:txBody>
          <a:bodyPr/>
          <a:lstStyle/>
          <a:p>
            <a:pPr algn="just" eaLnBrk="1" hangingPunct="1"/>
            <a:r>
              <a:rPr lang="es-ES" altLang="es-CR" smtClean="0"/>
              <a:t>La comunicación formal suele ser un tipo de comunicación que se adhiere estrictamente a las normas, convenciones, ceremonia y es libre de expresiones coloquiales.</a:t>
            </a:r>
            <a:endParaRPr lang="es-CR" altLang="es-CR" smtClean="0"/>
          </a:p>
          <a:p>
            <a:pPr eaLnBrk="1" hangingPunct="1">
              <a:buFont typeface="Arial" charset="0"/>
              <a:buNone/>
            </a:pPr>
            <a:r>
              <a:rPr lang="en-US" altLang="es-CR" smtClean="0"/>
              <a:t/>
            </a:r>
            <a:br>
              <a:rPr lang="en-US" altLang="es-CR" smtClean="0"/>
            </a:br>
            <a:endParaRPr lang="en-US" altLang="es-CR" smtClean="0"/>
          </a:p>
        </p:txBody>
      </p:sp>
      <p:sp>
        <p:nvSpPr>
          <p:cNvPr id="40964"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6D95D5-BE6F-4028-A28E-BC2BC1011B28}" type="datetime1">
              <a:rPr lang="es-ES" altLang="es-CR" sz="1200">
                <a:solidFill>
                  <a:schemeClr val="hlink"/>
                </a:solidFill>
              </a:rPr>
              <a:pPr eaLnBrk="1" hangingPunct="1"/>
              <a:t>20/10/2013</a:t>
            </a:fld>
            <a:endParaRPr lang="es-ES" altLang="es-CR" sz="1200">
              <a:solidFill>
                <a:schemeClr val="hlink"/>
              </a:solidFill>
            </a:endParaRPr>
          </a:p>
        </p:txBody>
      </p:sp>
      <p:sp>
        <p:nvSpPr>
          <p:cNvPr id="40965"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BD1A5D8-A051-4525-A831-F99C1DC66F75}" type="slidenum">
              <a:rPr lang="es-ES" altLang="es-CR" sz="1200">
                <a:solidFill>
                  <a:schemeClr val="hlink"/>
                </a:solidFill>
              </a:rPr>
              <a:pPr algn="r" eaLnBrk="1" hangingPunct="1"/>
              <a:t>80</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395288" y="1341438"/>
            <a:ext cx="8229600" cy="1143000"/>
          </a:xfrm>
        </p:spPr>
        <p:txBody>
          <a:bodyPr/>
          <a:lstStyle/>
          <a:p>
            <a:pPr eaLnBrk="1" hangingPunct="1"/>
            <a:r>
              <a:rPr lang="en-US" altLang="es-CR" sz="4000" smtClean="0"/>
              <a:t>Comunicación Informal</a:t>
            </a:r>
          </a:p>
        </p:txBody>
      </p:sp>
      <p:sp>
        <p:nvSpPr>
          <p:cNvPr id="41987" name="Content Placeholder 2"/>
          <p:cNvSpPr>
            <a:spLocks noGrp="1"/>
          </p:cNvSpPr>
          <p:nvPr>
            <p:ph idx="4294967295"/>
          </p:nvPr>
        </p:nvSpPr>
        <p:spPr>
          <a:xfrm>
            <a:off x="395288" y="3068638"/>
            <a:ext cx="8229600" cy="2765425"/>
          </a:xfrm>
        </p:spPr>
        <p:txBody>
          <a:bodyPr/>
          <a:lstStyle/>
          <a:p>
            <a:pPr algn="just" eaLnBrk="1" hangingPunct="1"/>
            <a:r>
              <a:rPr lang="es-ES" altLang="es-CR" smtClean="0"/>
              <a:t>La comunicación informal suele ser una discusión casual, un intercambio verbal, una nota o un memorándum que puede adherirse estrictamente menos a las normas y convenciones.</a:t>
            </a:r>
            <a:endParaRPr lang="es-CR" altLang="es-CR" smtClean="0"/>
          </a:p>
          <a:p>
            <a:pPr eaLnBrk="1" hangingPunct="1">
              <a:buFont typeface="Arial" charset="0"/>
              <a:buNone/>
            </a:pPr>
            <a:r>
              <a:rPr lang="en-US" altLang="es-CR" smtClean="0"/>
              <a:t/>
            </a:r>
            <a:br>
              <a:rPr lang="en-US" altLang="es-CR" smtClean="0"/>
            </a:br>
            <a:endParaRPr lang="en-US" altLang="es-CR" smtClean="0"/>
          </a:p>
        </p:txBody>
      </p:sp>
      <p:sp>
        <p:nvSpPr>
          <p:cNvPr id="41988"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06DF9E6-FF91-4356-8CF5-23C5D3C59B72}" type="datetime1">
              <a:rPr lang="es-ES" altLang="es-CR" sz="1200">
                <a:solidFill>
                  <a:schemeClr val="hlink"/>
                </a:solidFill>
              </a:rPr>
              <a:pPr eaLnBrk="1" hangingPunct="1"/>
              <a:t>20/10/2013</a:t>
            </a:fld>
            <a:endParaRPr lang="es-ES" altLang="es-CR" sz="1200">
              <a:solidFill>
                <a:schemeClr val="hlink"/>
              </a:solidFill>
            </a:endParaRPr>
          </a:p>
        </p:txBody>
      </p:sp>
      <p:sp>
        <p:nvSpPr>
          <p:cNvPr id="4198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F1418B0-DAD4-491D-BBE7-35626205E6B1}" type="slidenum">
              <a:rPr lang="es-ES" altLang="es-CR" sz="1200">
                <a:solidFill>
                  <a:schemeClr val="hlink"/>
                </a:solidFill>
              </a:rPr>
              <a:pPr algn="r" eaLnBrk="1" hangingPunct="1"/>
              <a:t>81</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323850" y="1268413"/>
            <a:ext cx="8229600" cy="1143000"/>
          </a:xfrm>
        </p:spPr>
        <p:txBody>
          <a:bodyPr/>
          <a:lstStyle/>
          <a:p>
            <a:pPr eaLnBrk="1" hangingPunct="1"/>
            <a:r>
              <a:rPr lang="en-US" altLang="es-CR" sz="4000" smtClean="0"/>
              <a:t>Comunicación </a:t>
            </a:r>
            <a:r>
              <a:rPr lang="es-CR" altLang="es-CR" sz="4000" smtClean="0"/>
              <a:t>Escrita</a:t>
            </a:r>
          </a:p>
        </p:txBody>
      </p:sp>
      <p:sp>
        <p:nvSpPr>
          <p:cNvPr id="43011" name="Content Placeholder 2"/>
          <p:cNvSpPr>
            <a:spLocks noGrp="1"/>
          </p:cNvSpPr>
          <p:nvPr>
            <p:ph idx="4294967295"/>
          </p:nvPr>
        </p:nvSpPr>
        <p:spPr>
          <a:xfrm>
            <a:off x="539750" y="2060575"/>
            <a:ext cx="8229600" cy="2881313"/>
          </a:xfrm>
        </p:spPr>
        <p:txBody>
          <a:bodyPr/>
          <a:lstStyle/>
          <a:p>
            <a:pPr eaLnBrk="1" hangingPunct="1"/>
            <a:endParaRPr lang="en-US" altLang="es-CR" smtClean="0"/>
          </a:p>
          <a:p>
            <a:pPr algn="just" eaLnBrk="1" hangingPunct="1"/>
            <a:r>
              <a:rPr lang="es-ES" altLang="es-CR" smtClean="0"/>
              <a:t>La comunicación escrita es cualquier tipo de comunicación que se produce en forma escrita, por medio de símbolos escritos, ya sea impresos o escritos a mano.</a:t>
            </a:r>
          </a:p>
          <a:p>
            <a:pPr algn="just" eaLnBrk="1" hangingPunct="1"/>
            <a:endParaRPr lang="en-US" altLang="es-CR" smtClean="0"/>
          </a:p>
        </p:txBody>
      </p:sp>
      <p:sp>
        <p:nvSpPr>
          <p:cNvPr id="43012"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BE0A767-7AD7-4C48-A0D3-24951DF7C824}" type="datetime1">
              <a:rPr lang="es-ES" altLang="es-CR" sz="1200">
                <a:solidFill>
                  <a:schemeClr val="hlink"/>
                </a:solidFill>
              </a:rPr>
              <a:pPr eaLnBrk="1" hangingPunct="1"/>
              <a:t>20/10/2013</a:t>
            </a:fld>
            <a:endParaRPr lang="es-ES" altLang="es-CR" sz="1200">
              <a:solidFill>
                <a:schemeClr val="hlink"/>
              </a:solidFill>
            </a:endParaRPr>
          </a:p>
        </p:txBody>
      </p:sp>
      <p:sp>
        <p:nvSpPr>
          <p:cNvPr id="43013"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0DBDF68-4F7B-4FBF-B131-79A16213C683}" type="slidenum">
              <a:rPr lang="es-ES" altLang="es-CR" sz="1200">
                <a:solidFill>
                  <a:schemeClr val="hlink"/>
                </a:solidFill>
              </a:rPr>
              <a:pPr algn="r" eaLnBrk="1" hangingPunct="1"/>
              <a:t>82</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395288" y="1557338"/>
            <a:ext cx="8229600" cy="1143000"/>
          </a:xfrm>
        </p:spPr>
        <p:txBody>
          <a:bodyPr/>
          <a:lstStyle/>
          <a:p>
            <a:pPr eaLnBrk="1" hangingPunct="1"/>
            <a:r>
              <a:rPr lang="en-US" altLang="es-CR" sz="4000" smtClean="0"/>
              <a:t>Comunicación Verbal</a:t>
            </a:r>
          </a:p>
        </p:txBody>
      </p:sp>
      <p:sp>
        <p:nvSpPr>
          <p:cNvPr id="44035" name="Content Placeholder 2"/>
          <p:cNvSpPr>
            <a:spLocks noGrp="1"/>
          </p:cNvSpPr>
          <p:nvPr>
            <p:ph idx="4294967295"/>
          </p:nvPr>
        </p:nvSpPr>
        <p:spPr>
          <a:xfrm>
            <a:off x="539750" y="3284538"/>
            <a:ext cx="8229600" cy="1901825"/>
          </a:xfrm>
        </p:spPr>
        <p:txBody>
          <a:bodyPr/>
          <a:lstStyle/>
          <a:p>
            <a:pPr algn="just"/>
            <a:r>
              <a:rPr lang="es-ES" altLang="es-CR" smtClean="0"/>
              <a:t>La comunicación verbal es cualquier tipo de comunicación que se produce en forma verbal, oral, pronunciada, hablada.</a:t>
            </a:r>
            <a:endParaRPr lang="es-CR" altLang="es-CR" smtClean="0"/>
          </a:p>
        </p:txBody>
      </p:sp>
      <p:sp>
        <p:nvSpPr>
          <p:cNvPr id="44036"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3F8713-9F6D-43EB-9C36-A6899EA0E0F5}" type="datetime1">
              <a:rPr lang="es-ES" altLang="es-CR" sz="1200">
                <a:solidFill>
                  <a:schemeClr val="hlink"/>
                </a:solidFill>
              </a:rPr>
              <a:pPr eaLnBrk="1" hangingPunct="1"/>
              <a:t>20/10/2013</a:t>
            </a:fld>
            <a:endParaRPr lang="es-ES" altLang="es-CR" sz="1200">
              <a:solidFill>
                <a:schemeClr val="hlink"/>
              </a:solidFill>
            </a:endParaRPr>
          </a:p>
        </p:txBody>
      </p:sp>
      <p:sp>
        <p:nvSpPr>
          <p:cNvPr id="44037"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A1CDA6C-8D9F-4130-82DE-4FA5DB7C1AAE}" type="slidenum">
              <a:rPr lang="es-ES" altLang="es-CR" sz="1200">
                <a:solidFill>
                  <a:schemeClr val="hlink"/>
                </a:solidFill>
              </a:rPr>
              <a:pPr algn="r" eaLnBrk="1" hangingPunct="1"/>
              <a:t>83</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a:spLocks/>
          </p:cNvSpPr>
          <p:nvPr/>
        </p:nvSpPr>
        <p:spPr bwMode="auto">
          <a:xfrm>
            <a:off x="1835150" y="687388"/>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Lecciones Aprendidas</a:t>
            </a:r>
          </a:p>
        </p:txBody>
      </p:sp>
      <p:sp>
        <p:nvSpPr>
          <p:cNvPr id="45059" name="Content Placeholder 2"/>
          <p:cNvSpPr>
            <a:spLocks noGrp="1"/>
          </p:cNvSpPr>
          <p:nvPr>
            <p:ph idx="4294967295"/>
          </p:nvPr>
        </p:nvSpPr>
        <p:spPr>
          <a:xfrm>
            <a:off x="185738" y="2297113"/>
            <a:ext cx="8661400" cy="4525962"/>
          </a:xfrm>
        </p:spPr>
        <p:txBody>
          <a:bodyPr/>
          <a:lstStyle/>
          <a:p>
            <a:pPr marL="0" indent="0" algn="just">
              <a:buFont typeface="Arial" charset="0"/>
              <a:buNone/>
            </a:pPr>
            <a:r>
              <a:rPr lang="es-CR" altLang="es-CR" sz="2800" smtClean="0"/>
              <a:t>Documentación que incluye las causas de los incidentes, el razonamiento subyacente a la acción correctiva elegida y otros tipos de lecciones aprendidas sobre la distribución de la información.</a:t>
            </a:r>
          </a:p>
          <a:p>
            <a:pPr marL="0" indent="0" algn="just">
              <a:buFont typeface="Arial" charset="0"/>
              <a:buNone/>
            </a:pPr>
            <a:endParaRPr lang="es-CR" altLang="es-CR" sz="2800" smtClean="0"/>
          </a:p>
          <a:p>
            <a:pPr marL="0" indent="0" algn="just">
              <a:buFont typeface="Arial" charset="0"/>
              <a:buNone/>
            </a:pPr>
            <a:r>
              <a:rPr lang="es-CR" altLang="es-CR" sz="2800" smtClean="0"/>
              <a:t>Se documentan y distribuyen a fin de que pasen a formar parte de la base de datos histórica tanto del proyecto como de la organización ejecutante.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txBox="1">
            <a:spLocks/>
          </p:cNvSpPr>
          <p:nvPr/>
        </p:nvSpPr>
        <p:spPr bwMode="auto">
          <a:xfrm>
            <a:off x="1285875" y="549275"/>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Controlar las Comunicaciones</a:t>
            </a:r>
          </a:p>
        </p:txBody>
      </p:sp>
      <p:sp>
        <p:nvSpPr>
          <p:cNvPr id="46083" name="Content Placeholder 2"/>
          <p:cNvSpPr>
            <a:spLocks noGrp="1"/>
          </p:cNvSpPr>
          <p:nvPr>
            <p:ph idx="4294967295"/>
          </p:nvPr>
        </p:nvSpPr>
        <p:spPr>
          <a:xfrm>
            <a:off x="250825" y="2133600"/>
            <a:ext cx="8661400" cy="4525963"/>
          </a:xfrm>
        </p:spPr>
        <p:txBody>
          <a:bodyPr/>
          <a:lstStyle/>
          <a:p>
            <a:pPr marL="0" indent="0" algn="just">
              <a:buFont typeface="Arial" charset="0"/>
              <a:buNone/>
            </a:pPr>
            <a:r>
              <a:rPr lang="es-CR" altLang="es-CR" sz="2800" smtClean="0"/>
              <a:t>Consiste en brindar seguimiento y control a lo largo del ciclo de vida del proyecto para asegurar que las necesidades de información de los interesados fueron alcanzadas.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4294967295"/>
          </p:nvPr>
        </p:nvSpPr>
        <p:spPr>
          <a:xfrm>
            <a:off x="250825" y="1989138"/>
            <a:ext cx="8661400" cy="4525962"/>
          </a:xfrm>
        </p:spPr>
        <p:txBody>
          <a:bodyPr/>
          <a:lstStyle/>
          <a:p>
            <a:pPr marL="0" indent="0" algn="just">
              <a:buFont typeface="Arial" charset="0"/>
              <a:buNone/>
            </a:pPr>
            <a:r>
              <a:rPr lang="es-CR" altLang="es-CR" sz="2800" b="1" smtClean="0"/>
              <a:t>Análisis de la variación: </a:t>
            </a:r>
            <a:r>
              <a:rPr lang="es-CR" altLang="es-CR" sz="2800" smtClean="0"/>
              <a:t>investigar causas e impactos de los desvíos entre el estado del proyecto y las líneas de base.</a:t>
            </a:r>
          </a:p>
          <a:p>
            <a:pPr marL="0" indent="0" algn="just">
              <a:buFont typeface="Arial" charset="0"/>
              <a:buNone/>
            </a:pPr>
            <a:endParaRPr lang="es-CR" altLang="es-CR" sz="2800" smtClean="0"/>
          </a:p>
          <a:p>
            <a:pPr marL="0" indent="0" algn="just">
              <a:buFont typeface="Arial" charset="0"/>
              <a:buNone/>
            </a:pPr>
            <a:r>
              <a:rPr lang="es-CR" altLang="es-CR" sz="2800" b="1" smtClean="0"/>
              <a:t>Métodos de proyección: </a:t>
            </a:r>
            <a:r>
              <a:rPr lang="es-CR" altLang="es-CR" sz="2800" smtClean="0"/>
              <a:t>predecir el comportamiento futuro del proyecto en aspectos tales como cronograma, presupuesto, etc. Se pueden utilizar: serie de tiempo, métodos causales, regresiones econométricas, encuestas, estimaciones por analogía, simulaciones, etc.</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4294967295"/>
          </p:nvPr>
        </p:nvSpPr>
        <p:spPr>
          <a:xfrm>
            <a:off x="179388" y="1916113"/>
            <a:ext cx="8661400" cy="4525962"/>
          </a:xfrm>
        </p:spPr>
        <p:txBody>
          <a:bodyPr/>
          <a:lstStyle/>
          <a:p>
            <a:pPr marL="0" indent="0" algn="just">
              <a:buFont typeface="Arial" charset="0"/>
              <a:buNone/>
            </a:pPr>
            <a:r>
              <a:rPr lang="es-CR" altLang="es-CR" sz="2800" b="1" smtClean="0"/>
              <a:t>Métodos de comunicación: </a:t>
            </a:r>
            <a:r>
              <a:rPr lang="es-CR" altLang="es-CR" sz="2800" smtClean="0"/>
              <a:t>reuniones de estado del proyecto, informes gerenciales, etc.</a:t>
            </a:r>
          </a:p>
          <a:p>
            <a:pPr marL="0" indent="0" algn="just">
              <a:buFont typeface="Arial" charset="0"/>
              <a:buNone/>
            </a:pPr>
            <a:endParaRPr lang="es-CR" altLang="es-CR" sz="2800" smtClean="0"/>
          </a:p>
          <a:p>
            <a:pPr marL="0" indent="0" algn="just">
              <a:buFont typeface="Arial" charset="0"/>
              <a:buNone/>
            </a:pPr>
            <a:r>
              <a:rPr lang="es-CR" altLang="es-CR" sz="2800" b="1" smtClean="0"/>
              <a:t>Sistema de informes: </a:t>
            </a:r>
            <a:r>
              <a:rPr lang="es-CR" altLang="es-CR" sz="2800" smtClean="0"/>
              <a:t>registrar, almacenar y distribuir la información de manera sistematizada. Por ejemplo, mediante la utilización de software que generen informes de estado del proyecto.</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107950" y="1196975"/>
            <a:ext cx="8659813" cy="4525963"/>
          </a:xfrm>
        </p:spPr>
        <p:txBody>
          <a:bodyPr/>
          <a:lstStyle/>
          <a:p>
            <a:pPr marL="0" indent="0">
              <a:buFont typeface="Arial" charset="0"/>
              <a:buNone/>
              <a:defRPr/>
            </a:pPr>
            <a:r>
              <a:rPr lang="es-CR" sz="2800" b="1" dirty="0" smtClean="0"/>
              <a:t>Informes de Desempeño</a:t>
            </a:r>
          </a:p>
          <a:p>
            <a:pPr algn="just">
              <a:defRPr/>
            </a:pPr>
            <a:r>
              <a:rPr lang="es-CR" sz="2800" dirty="0" smtClean="0"/>
              <a:t>Organizan </a:t>
            </a:r>
            <a:r>
              <a:rPr lang="es-CR" sz="2800" dirty="0"/>
              <a:t>y resumen la información recopilada, y presentan </a:t>
            </a:r>
            <a:r>
              <a:rPr lang="es-CR" sz="2800" dirty="0" smtClean="0"/>
              <a:t>los resultados </a:t>
            </a:r>
            <a:r>
              <a:rPr lang="es-CR" sz="2800" dirty="0"/>
              <a:t>de cualquier análisis realizado comparando la línea base para la medición </a:t>
            </a:r>
            <a:r>
              <a:rPr lang="es-CR" sz="2800" dirty="0" smtClean="0"/>
              <a:t>del desempeño</a:t>
            </a:r>
            <a:r>
              <a:rPr lang="es-CR" sz="2800" dirty="0"/>
              <a:t>. </a:t>
            </a:r>
          </a:p>
          <a:p>
            <a:pPr algn="just">
              <a:defRPr/>
            </a:pPr>
            <a:r>
              <a:rPr lang="es-CR" sz="2800" dirty="0" smtClean="0"/>
              <a:t>Suministran </a:t>
            </a:r>
            <a:r>
              <a:rPr lang="es-CR" sz="2800" dirty="0"/>
              <a:t>información sobre el avance y el estado, con </a:t>
            </a:r>
            <a:r>
              <a:rPr lang="es-CR" sz="2800" dirty="0" smtClean="0"/>
              <a:t>el nivel </a:t>
            </a:r>
            <a:r>
              <a:rPr lang="es-CR" sz="2800" dirty="0"/>
              <a:t>de detalle que requieran los diferentes interesados, tal como está documentado en el </a:t>
            </a:r>
            <a:r>
              <a:rPr lang="es-CR" sz="2800" dirty="0" smtClean="0"/>
              <a:t>plan de </a:t>
            </a:r>
            <a:r>
              <a:rPr lang="es-CR" sz="2800" dirty="0"/>
              <a:t>gestión de las comunicaciones. </a:t>
            </a:r>
            <a:endParaRPr lang="es-CR" sz="2800" dirty="0" smtClean="0"/>
          </a:p>
          <a:p>
            <a:pPr algn="just">
              <a:defRPr/>
            </a:pPr>
            <a:r>
              <a:rPr lang="es-CR" sz="2800" dirty="0" smtClean="0"/>
              <a:t>Formatos comunes: diagramas </a:t>
            </a:r>
            <a:r>
              <a:rPr lang="es-CR" sz="2800" dirty="0"/>
              <a:t>de barras, </a:t>
            </a:r>
            <a:r>
              <a:rPr lang="es-CR" sz="2800" dirty="0" smtClean="0"/>
              <a:t>Curvas </a:t>
            </a:r>
            <a:r>
              <a:rPr lang="es-CR" sz="2800" dirty="0"/>
              <a:t>S, </a:t>
            </a:r>
            <a:r>
              <a:rPr lang="es-CR" sz="2800" dirty="0" smtClean="0"/>
              <a:t>histogramas </a:t>
            </a:r>
            <a:r>
              <a:rPr lang="es-CR" sz="2800" dirty="0"/>
              <a:t>y los </a:t>
            </a:r>
            <a:r>
              <a:rPr lang="es-CR" sz="2800" dirty="0" smtClean="0"/>
              <a:t>cuadros. Además, análisis de variación</a:t>
            </a:r>
            <a:r>
              <a:rPr lang="es-CR" sz="2800" dirty="0"/>
              <a:t>, </a:t>
            </a:r>
            <a:r>
              <a:rPr lang="es-CR" sz="2800" dirty="0" smtClean="0"/>
              <a:t>análisis </a:t>
            </a:r>
            <a:r>
              <a:rPr lang="es-CR" sz="2800" dirty="0"/>
              <a:t>del valor ganado y </a:t>
            </a:r>
            <a:r>
              <a:rPr lang="es-CR" sz="2800" dirty="0" smtClean="0"/>
              <a:t>proyecciones.</a:t>
            </a:r>
            <a:endParaRPr lang="es-CR" sz="2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7616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¿Qué opción NO es un objetivo de la reunión de inicio?</a:t>
            </a:r>
          </a:p>
          <a:p>
            <a:pPr marL="457200" indent="-457200" algn="just">
              <a:spcBef>
                <a:spcPct val="0"/>
              </a:spcBef>
              <a:buFont typeface="+mj-lt"/>
              <a:buAutoNum type="alphaUcPeriod"/>
            </a:pPr>
            <a:r>
              <a:rPr lang="es-CR" altLang="es-CR" sz="2400" dirty="0"/>
              <a:t>Una oportunidad para definir el alcance y proveer estimados de costos.</a:t>
            </a:r>
          </a:p>
          <a:p>
            <a:pPr marL="457200" indent="-457200" algn="just">
              <a:spcBef>
                <a:spcPct val="0"/>
              </a:spcBef>
              <a:buFont typeface="+mj-lt"/>
              <a:buAutoNum type="alphaUcPeriod"/>
            </a:pPr>
            <a:r>
              <a:rPr lang="es-CR" altLang="es-CR" sz="2400" dirty="0"/>
              <a:t>Una oportunidad para recibir el compromiso de los interesados del proyecto sobre los entregables específicos.</a:t>
            </a:r>
          </a:p>
          <a:p>
            <a:pPr marL="457200" indent="-457200" algn="just">
              <a:spcBef>
                <a:spcPct val="0"/>
              </a:spcBef>
              <a:buFont typeface="+mj-lt"/>
              <a:buAutoNum type="alphaUcPeriod"/>
            </a:pPr>
            <a:r>
              <a:rPr lang="es-CR" altLang="es-CR" sz="2400" dirty="0"/>
              <a:t>Una oportunidad para que los miembros del equipo del proyecto compartan lecciones aprendidas de proyectos similares.</a:t>
            </a:r>
          </a:p>
          <a:p>
            <a:pPr marL="457200" indent="-457200" algn="just">
              <a:spcBef>
                <a:spcPct val="0"/>
              </a:spcBef>
              <a:buFont typeface="+mj-lt"/>
              <a:buAutoNum type="alphaUcPeriod"/>
            </a:pPr>
            <a:r>
              <a:rPr lang="es-CR" altLang="es-CR" sz="2400" dirty="0"/>
              <a:t>Una oportunidad para presentar a los miembros del equipo del proyecto a otros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En una reunión de inicio no se define el alcance ni los costos ya que éstos ya están definidos.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21739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1809750" y="927100"/>
            <a:ext cx="698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endParaRPr lang="en-US" altLang="es-CR" sz="2400" b="1">
              <a:latin typeface="Calibri" pitchFamily="34" charset="0"/>
            </a:endParaRPr>
          </a:p>
          <a:p>
            <a:pPr eaLnBrk="1" hangingPunct="1"/>
            <a:r>
              <a:rPr lang="en-US" altLang="es-CR" sz="3200" b="1">
                <a:latin typeface="Calibri" pitchFamily="34" charset="0"/>
              </a:rPr>
              <a:t>Plan de Recursos Humanos</a:t>
            </a:r>
          </a:p>
        </p:txBody>
      </p:sp>
      <p:sp>
        <p:nvSpPr>
          <p:cNvPr id="7" name="Content Placeholder 2"/>
          <p:cNvSpPr>
            <a:spLocks noGrp="1"/>
          </p:cNvSpPr>
          <p:nvPr>
            <p:ph idx="4294967295"/>
          </p:nvPr>
        </p:nvSpPr>
        <p:spPr>
          <a:xfrm>
            <a:off x="300038" y="2362200"/>
            <a:ext cx="8494712" cy="4525963"/>
          </a:xfrm>
        </p:spPr>
        <p:txBody>
          <a:bodyPr/>
          <a:lstStyle/>
          <a:p>
            <a:pPr marL="0" indent="0" algn="just">
              <a:buFont typeface="Arial" charset="0"/>
              <a:buNone/>
              <a:defRPr/>
            </a:pPr>
            <a:r>
              <a:rPr lang="es-CR" sz="2800" dirty="0" smtClean="0"/>
              <a:t>Incluye:</a:t>
            </a:r>
          </a:p>
          <a:p>
            <a:pPr algn="just">
              <a:defRPr/>
            </a:pPr>
            <a:r>
              <a:rPr lang="es-CR" sz="2800" dirty="0" smtClean="0"/>
              <a:t>Descripción del puesto (roles, responsabilidades, autoridad, competencias).</a:t>
            </a:r>
          </a:p>
          <a:p>
            <a:pPr algn="just">
              <a:defRPr/>
            </a:pPr>
            <a:r>
              <a:rPr lang="es-CR" sz="2800" dirty="0" smtClean="0"/>
              <a:t>Organigramas del proyecto.</a:t>
            </a:r>
          </a:p>
          <a:p>
            <a:pPr algn="just">
              <a:defRPr/>
            </a:pPr>
            <a:r>
              <a:rPr lang="es-CR" sz="2800" dirty="0" smtClean="0"/>
              <a:t>Plan para la Dirección del Personal.</a:t>
            </a:r>
          </a:p>
          <a:p>
            <a:pPr algn="just">
              <a:defRPr/>
            </a:pPr>
            <a:endParaRPr lang="es-CR" sz="2400"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Has revisado el plan de gestión de las comunicaciones y has detectado que tiene serias deficiencias. Esto debido a que no se revisaron aspectos relacionados con las comunicaciones tipo “</a:t>
            </a:r>
            <a:r>
              <a:rPr lang="es-CR" altLang="es-CR" sz="2400" dirty="0" err="1"/>
              <a:t>push</a:t>
            </a:r>
            <a:r>
              <a:rPr lang="es-CR" altLang="es-CR" sz="2400" dirty="0"/>
              <a:t>”, tipo “</a:t>
            </a:r>
            <a:r>
              <a:rPr lang="es-CR" altLang="es-CR" sz="2400" dirty="0" err="1"/>
              <a:t>pull</a:t>
            </a:r>
            <a:r>
              <a:rPr lang="es-CR" altLang="es-CR" sz="2400" dirty="0"/>
              <a:t>” e interactivas. ¿A qué tipo de TÉCNICA se hace alusión?</a:t>
            </a:r>
          </a:p>
          <a:p>
            <a:pPr marL="457200" indent="-457200" algn="just">
              <a:spcBef>
                <a:spcPct val="0"/>
              </a:spcBef>
              <a:buFont typeface="+mj-lt"/>
              <a:buAutoNum type="alphaUcPeriod"/>
            </a:pPr>
            <a:r>
              <a:rPr lang="es-CR" altLang="es-CR" sz="2400" dirty="0"/>
              <a:t>Reuniones.</a:t>
            </a:r>
          </a:p>
          <a:p>
            <a:pPr marL="457200" indent="-457200" algn="just">
              <a:spcBef>
                <a:spcPct val="0"/>
              </a:spcBef>
              <a:buFont typeface="+mj-lt"/>
              <a:buAutoNum type="alphaUcPeriod"/>
            </a:pPr>
            <a:r>
              <a:rPr lang="es-CR" altLang="es-CR" sz="2400" dirty="0"/>
              <a:t>Tecnología de las comunicaciones.</a:t>
            </a:r>
          </a:p>
          <a:p>
            <a:pPr marL="457200" indent="-457200" algn="just">
              <a:spcBef>
                <a:spcPct val="0"/>
              </a:spcBef>
              <a:buFont typeface="+mj-lt"/>
              <a:buAutoNum type="alphaUcPeriod"/>
            </a:pPr>
            <a:r>
              <a:rPr lang="es-CR" altLang="es-CR" sz="2400" dirty="0"/>
              <a:t>Modelos de las comunicaciones.</a:t>
            </a:r>
          </a:p>
          <a:p>
            <a:pPr marL="457200" indent="-457200" algn="just">
              <a:spcBef>
                <a:spcPct val="0"/>
              </a:spcBef>
              <a:buFont typeface="+mj-lt"/>
              <a:buAutoNum type="alphaUcPeriod"/>
            </a:pPr>
            <a:r>
              <a:rPr lang="es-CR" altLang="es-CR" sz="2400" dirty="0"/>
              <a:t>Métodos de las comunicaciones.</a:t>
            </a:r>
          </a:p>
          <a:p>
            <a:pPr algn="just">
              <a:spcBef>
                <a:spcPct val="0"/>
              </a:spcBef>
              <a:buFontTx/>
              <a:buNone/>
            </a:pPr>
            <a:endParaRPr lang="es-CR" altLang="es-CR" sz="2400" b="1" dirty="0" smtClean="0"/>
          </a:p>
          <a:p>
            <a:pPr algn="just">
              <a:spcBef>
                <a:spcPct val="0"/>
              </a:spcBef>
              <a:buFontTx/>
              <a:buNone/>
            </a:pPr>
            <a:r>
              <a:rPr lang="es-CR" altLang="es-CR" sz="2400" b="1" dirty="0" smtClean="0"/>
              <a:t>Retroalimentación</a:t>
            </a:r>
            <a:r>
              <a:rPr lang="es-CR" altLang="es-CR" sz="2400" b="1" dirty="0"/>
              <a:t>: </a:t>
            </a:r>
            <a:r>
              <a:rPr lang="es-CR" altLang="es-CR" sz="2400" dirty="0"/>
              <a:t>Las comunicaciones tipo “</a:t>
            </a:r>
            <a:r>
              <a:rPr lang="es-CR" altLang="es-CR" sz="2400" dirty="0" err="1"/>
              <a:t>pull</a:t>
            </a:r>
            <a:r>
              <a:rPr lang="es-CR" altLang="es-CR" sz="2400" dirty="0"/>
              <a:t>”, tipo “Push” e interactivas son parte de los métodos de las comunicaciones.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770693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Como parte del proceso planificar las comunicaciones, has identificado en tu  proyecto una serie de factores importantes a tomar en cuenta. Por ejemplo: la urgencia de las necesidades de la información, la disponibilidad de tecnología, la facilidad de uso de la misma, el ambiente del proyecto y la sensibilidad y confidencialidad de la información. Estos FACTORES son necesarios principalmente para definir:</a:t>
            </a:r>
          </a:p>
          <a:p>
            <a:pPr marL="457200" indent="-457200" algn="just">
              <a:spcBef>
                <a:spcPct val="0"/>
              </a:spcBef>
              <a:buFont typeface="+mj-lt"/>
              <a:buAutoNum type="alphaUcPeriod"/>
            </a:pPr>
            <a:r>
              <a:rPr lang="es-CR" altLang="es-CR" sz="2200" dirty="0"/>
              <a:t>Modelos de las comunicaciones.</a:t>
            </a:r>
          </a:p>
          <a:p>
            <a:pPr marL="457200" indent="-457200" algn="just">
              <a:spcBef>
                <a:spcPct val="0"/>
              </a:spcBef>
              <a:buFont typeface="+mj-lt"/>
              <a:buAutoNum type="alphaUcPeriod"/>
            </a:pPr>
            <a:r>
              <a:rPr lang="es-CR" altLang="es-CR" sz="2200" dirty="0"/>
              <a:t>Métodos de las comunicaciones.</a:t>
            </a:r>
          </a:p>
          <a:p>
            <a:pPr marL="457200" indent="-457200" algn="just">
              <a:spcBef>
                <a:spcPct val="0"/>
              </a:spcBef>
              <a:buFont typeface="+mj-lt"/>
              <a:buAutoNum type="alphaUcPeriod"/>
            </a:pPr>
            <a:r>
              <a:rPr lang="es-CR" altLang="es-CR" sz="2200" dirty="0"/>
              <a:t>Tecnología de las comunicaciones.</a:t>
            </a:r>
          </a:p>
          <a:p>
            <a:pPr marL="457200" indent="-457200" algn="just">
              <a:spcBef>
                <a:spcPct val="0"/>
              </a:spcBef>
              <a:buFont typeface="+mj-lt"/>
              <a:buAutoNum type="alphaUcPeriod"/>
            </a:pPr>
            <a:r>
              <a:rPr lang="es-CR" altLang="es-CR" sz="2200" dirty="0"/>
              <a:t>Análisis de los requisitos de las comunicaciones.</a:t>
            </a:r>
          </a:p>
          <a:p>
            <a:pPr algn="just">
              <a:spcBef>
                <a:spcPct val="0"/>
              </a:spcBef>
              <a:buFontTx/>
              <a:buNone/>
            </a:pPr>
            <a:endParaRPr lang="es-CR" altLang="es-CR" sz="2200" b="1" dirty="0" smtClean="0"/>
          </a:p>
          <a:p>
            <a:pPr algn="just">
              <a:spcBef>
                <a:spcPct val="0"/>
              </a:spcBef>
              <a:buFontTx/>
              <a:buNone/>
            </a:pPr>
            <a:r>
              <a:rPr lang="es-CR" altLang="es-CR" sz="2200" b="1" dirty="0" smtClean="0"/>
              <a:t>Retroalimentación</a:t>
            </a:r>
            <a:r>
              <a:rPr lang="es-CR" altLang="es-CR" sz="2200" b="1" dirty="0"/>
              <a:t>: </a:t>
            </a:r>
            <a:r>
              <a:rPr lang="es-CR" altLang="es-CR" sz="2200" dirty="0"/>
              <a:t>Dicha información se utiliza para determinar y planificar la tecnología de las comunicaciones por utilizar.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64999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Como director de proyectos, estás estudiando a profundidad los conceptos de las comunicaciones ya que te han dicho que vas a dirigir un proyecto en donde existen muchos y muy complicados interesados. Has determinado asuntos relativos al emisor, receptor, codificar, decodificar, mensaje, ruido y medio. Estos aspectos tratados FORMAN parte de:</a:t>
            </a:r>
          </a:p>
          <a:p>
            <a:pPr marL="457200" indent="-457200" algn="just">
              <a:spcBef>
                <a:spcPct val="0"/>
              </a:spcBef>
              <a:buFont typeface="+mj-lt"/>
              <a:buAutoNum type="alphaUcPeriod"/>
            </a:pPr>
            <a:r>
              <a:rPr lang="es-CR" altLang="es-CR" sz="2200" dirty="0"/>
              <a:t>Modelos de las comunicaciones.</a:t>
            </a:r>
          </a:p>
          <a:p>
            <a:pPr marL="457200" indent="-457200" algn="just">
              <a:spcBef>
                <a:spcPct val="0"/>
              </a:spcBef>
              <a:buFont typeface="+mj-lt"/>
              <a:buAutoNum type="alphaUcPeriod"/>
            </a:pPr>
            <a:r>
              <a:rPr lang="es-CR" altLang="es-CR" sz="2200" dirty="0"/>
              <a:t>Métodos de las comunicaciones.</a:t>
            </a:r>
          </a:p>
          <a:p>
            <a:pPr marL="457200" indent="-457200" algn="just">
              <a:spcBef>
                <a:spcPct val="0"/>
              </a:spcBef>
              <a:buFont typeface="+mj-lt"/>
              <a:buAutoNum type="alphaUcPeriod"/>
            </a:pPr>
            <a:r>
              <a:rPr lang="es-CR" altLang="es-CR" sz="2200" dirty="0"/>
              <a:t>Tecnología de las comunicaciones.</a:t>
            </a:r>
          </a:p>
          <a:p>
            <a:pPr marL="457200" indent="-457200" algn="just">
              <a:spcBef>
                <a:spcPct val="0"/>
              </a:spcBef>
              <a:buFont typeface="+mj-lt"/>
              <a:buAutoNum type="alphaUcPeriod"/>
            </a:pPr>
            <a:r>
              <a:rPr lang="es-CR" altLang="es-CR" sz="2200" dirty="0"/>
              <a:t>Análisis de los requisitos de las comunicaciones</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 </a:t>
            </a:r>
            <a:r>
              <a:rPr lang="es-CR" altLang="es-CR" sz="2200" dirty="0"/>
              <a:t>Emisor, receptor, codificar, decodificar, mensaje, ruido y medio son parte del modelo básico de las comunicaciones.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870394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mensaje de texto instantáneo por celular es un EJEMPLO de comunicación:</a:t>
            </a:r>
          </a:p>
          <a:p>
            <a:pPr marL="457200" indent="-457200" algn="just">
              <a:spcBef>
                <a:spcPct val="0"/>
              </a:spcBef>
              <a:buFont typeface="+mj-lt"/>
              <a:buAutoNum type="alphaUcPeriod"/>
            </a:pPr>
            <a:r>
              <a:rPr lang="es-CR" altLang="es-CR" sz="2400" dirty="0"/>
              <a:t>Tipo “</a:t>
            </a:r>
            <a:r>
              <a:rPr lang="es-CR" altLang="es-CR" sz="2400" dirty="0" err="1"/>
              <a:t>pull</a:t>
            </a:r>
            <a:r>
              <a:rPr lang="es-CR" altLang="es-CR" sz="2400" dirty="0"/>
              <a:t>”.</a:t>
            </a:r>
          </a:p>
          <a:p>
            <a:pPr marL="457200" indent="-457200" algn="just">
              <a:spcBef>
                <a:spcPct val="0"/>
              </a:spcBef>
              <a:buFont typeface="+mj-lt"/>
              <a:buAutoNum type="alphaUcPeriod"/>
            </a:pPr>
            <a:r>
              <a:rPr lang="es-CR" altLang="es-CR" sz="2400" dirty="0"/>
              <a:t>Interactiva.</a:t>
            </a:r>
          </a:p>
          <a:p>
            <a:pPr marL="457200" indent="-457200" algn="just">
              <a:spcBef>
                <a:spcPct val="0"/>
              </a:spcBef>
              <a:buFont typeface="+mj-lt"/>
              <a:buAutoNum type="alphaUcPeriod"/>
            </a:pPr>
            <a:r>
              <a:rPr lang="es-CR" altLang="es-CR" sz="2400" dirty="0"/>
              <a:t>Tipo “</a:t>
            </a:r>
            <a:r>
              <a:rPr lang="es-CR" altLang="es-CR" sz="2400" dirty="0" err="1"/>
              <a:t>push</a:t>
            </a:r>
            <a:r>
              <a:rPr lang="es-CR" altLang="es-CR" sz="2400" dirty="0"/>
              <a:t>”.</a:t>
            </a:r>
          </a:p>
          <a:p>
            <a:pPr marL="457200" indent="-457200" algn="just">
              <a:spcBef>
                <a:spcPct val="0"/>
              </a:spcBef>
              <a:buFont typeface="+mj-lt"/>
              <a:buAutoNum type="alphaUcPeriod"/>
            </a:pPr>
            <a:r>
              <a:rPr lang="es-CR" altLang="es-CR" sz="2400" dirty="0"/>
              <a:t>Ninguna de las opciones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Una llamada telefónica, en conjunto con mensajes de texto instantáneos, video conferencias y reuniones son ejemplos de comunicación interactiva.</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225049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fax es un EJEMPLO de comunicación:</a:t>
            </a:r>
          </a:p>
          <a:p>
            <a:pPr marL="457200" indent="-457200" algn="just">
              <a:spcBef>
                <a:spcPct val="0"/>
              </a:spcBef>
              <a:buFont typeface="+mj-lt"/>
              <a:buAutoNum type="alphaUcPeriod"/>
            </a:pPr>
            <a:r>
              <a:rPr lang="es-CR" altLang="es-CR" sz="2400" dirty="0"/>
              <a:t>Tipo “</a:t>
            </a:r>
            <a:r>
              <a:rPr lang="es-CR" altLang="es-CR" sz="2400" dirty="0" err="1"/>
              <a:t>pull</a:t>
            </a:r>
            <a:r>
              <a:rPr lang="es-CR" altLang="es-CR" sz="2400" dirty="0"/>
              <a:t>”.</a:t>
            </a:r>
          </a:p>
          <a:p>
            <a:pPr marL="457200" indent="-457200" algn="just">
              <a:spcBef>
                <a:spcPct val="0"/>
              </a:spcBef>
              <a:buFont typeface="+mj-lt"/>
              <a:buAutoNum type="alphaUcPeriod"/>
            </a:pPr>
            <a:r>
              <a:rPr lang="es-CR" altLang="es-CR" sz="2400" dirty="0"/>
              <a:t>Interactiva.</a:t>
            </a:r>
          </a:p>
          <a:p>
            <a:pPr marL="457200" indent="-457200" algn="just">
              <a:spcBef>
                <a:spcPct val="0"/>
              </a:spcBef>
              <a:buFont typeface="+mj-lt"/>
              <a:buAutoNum type="alphaUcPeriod"/>
            </a:pPr>
            <a:r>
              <a:rPr lang="es-CR" altLang="es-CR" sz="2400" dirty="0"/>
              <a:t>Tipo “</a:t>
            </a:r>
            <a:r>
              <a:rPr lang="es-CR" altLang="es-CR" sz="2400" dirty="0" err="1"/>
              <a:t>push</a:t>
            </a:r>
            <a:r>
              <a:rPr lang="es-CR" altLang="es-CR" sz="2400" dirty="0"/>
              <a:t>”.</a:t>
            </a:r>
          </a:p>
          <a:p>
            <a:pPr marL="457200" indent="-457200" algn="just">
              <a:spcBef>
                <a:spcPct val="0"/>
              </a:spcBef>
              <a:buFont typeface="+mj-lt"/>
              <a:buAutoNum type="alphaUcPeriod"/>
            </a:pPr>
            <a:r>
              <a:rPr lang="es-CR" altLang="es-CR" sz="2400" dirty="0"/>
              <a:t>Ninguna de las opciones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Una nota, un memo, un reporte, un e-mail, un fax, son ejemplos de comunicación tipo “</a:t>
            </a:r>
            <a:r>
              <a:rPr lang="es-CR" altLang="es-CR" sz="2400" dirty="0" err="1"/>
              <a:t>push</a:t>
            </a:r>
            <a:r>
              <a:rPr lang="es-CR" altLang="es-CR" sz="2400" dirty="0"/>
              <a:t>”.</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086802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sitio de intranet es un EJEMPLO de comunicación:</a:t>
            </a:r>
          </a:p>
          <a:p>
            <a:pPr marL="457200" indent="-457200" algn="just">
              <a:spcBef>
                <a:spcPct val="0"/>
              </a:spcBef>
              <a:buFont typeface="+mj-lt"/>
              <a:buAutoNum type="alphaUcPeriod"/>
            </a:pPr>
            <a:r>
              <a:rPr lang="es-CR" altLang="es-CR" sz="2400" dirty="0"/>
              <a:t>Tipo “</a:t>
            </a:r>
            <a:r>
              <a:rPr lang="es-CR" altLang="es-CR" sz="2400" dirty="0" err="1"/>
              <a:t>pull</a:t>
            </a:r>
            <a:r>
              <a:rPr lang="es-CR" altLang="es-CR" sz="2400" dirty="0"/>
              <a:t>”.</a:t>
            </a:r>
          </a:p>
          <a:p>
            <a:pPr marL="457200" indent="-457200" algn="just">
              <a:spcBef>
                <a:spcPct val="0"/>
              </a:spcBef>
              <a:buFont typeface="+mj-lt"/>
              <a:buAutoNum type="alphaUcPeriod"/>
            </a:pPr>
            <a:r>
              <a:rPr lang="es-CR" altLang="es-CR" sz="2400" dirty="0"/>
              <a:t>Interactiva.</a:t>
            </a:r>
          </a:p>
          <a:p>
            <a:pPr marL="457200" indent="-457200" algn="just">
              <a:spcBef>
                <a:spcPct val="0"/>
              </a:spcBef>
              <a:buFont typeface="+mj-lt"/>
              <a:buAutoNum type="alphaUcPeriod"/>
            </a:pPr>
            <a:r>
              <a:rPr lang="es-CR" altLang="es-CR" sz="2400" dirty="0"/>
              <a:t>Tipo “</a:t>
            </a:r>
            <a:r>
              <a:rPr lang="es-CR" altLang="es-CR" sz="2400" dirty="0" err="1"/>
              <a:t>push</a:t>
            </a:r>
            <a:r>
              <a:rPr lang="es-CR" altLang="es-CR" sz="2400" dirty="0"/>
              <a:t>”.</a:t>
            </a:r>
          </a:p>
          <a:p>
            <a:pPr marL="457200" indent="-457200" algn="just">
              <a:spcBef>
                <a:spcPct val="0"/>
              </a:spcBef>
              <a:buFont typeface="+mj-lt"/>
              <a:buAutoNum type="alphaUcPeriod"/>
            </a:pPr>
            <a:r>
              <a:rPr lang="es-CR" altLang="es-CR" sz="2400" dirty="0"/>
              <a:t>Ninguna de las opciones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Las bases de datos de las lecciones aprendidas, los repositorios de información, los sitios de intranet, el e-</a:t>
            </a:r>
            <a:r>
              <a:rPr lang="es-CR" altLang="es-CR" sz="2400" dirty="0" err="1"/>
              <a:t>learning</a:t>
            </a:r>
            <a:r>
              <a:rPr lang="es-CR" altLang="es-CR" sz="2400" dirty="0"/>
              <a:t> son parte de una comunicación tipo “</a:t>
            </a:r>
            <a:r>
              <a:rPr lang="es-CR" altLang="es-CR" sz="2400" dirty="0" err="1"/>
              <a:t>pull</a:t>
            </a:r>
            <a:r>
              <a:rPr lang="es-CR" altLang="es-CR" sz="2400" dirty="0"/>
              <a:t>” que maneja grandes volúmenes de información para amplias audiencias.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720875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3" y="76470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Estás utilizando un esquema de comunicación tipo “</a:t>
            </a:r>
            <a:r>
              <a:rPr lang="es-CR" altLang="es-CR" sz="2200" dirty="0" err="1"/>
              <a:t>push</a:t>
            </a:r>
            <a:r>
              <a:rPr lang="es-CR" altLang="es-CR" sz="2200" dirty="0"/>
              <a:t>”. Si bien te estás asegurando que la distribución de la información llegue a receptores específicos, esto no te garantiza que estén comprendiendo la información. ¿Cuál sería el método MENOS utilizado bajo el esquema de comunicación tipo “</a:t>
            </a:r>
            <a:r>
              <a:rPr lang="es-CR" altLang="es-CR" sz="2200" dirty="0" err="1"/>
              <a:t>push</a:t>
            </a:r>
            <a:r>
              <a:rPr lang="es-CR" altLang="es-CR" sz="2200" dirty="0"/>
              <a:t>”? </a:t>
            </a:r>
          </a:p>
          <a:p>
            <a:pPr marL="457200" indent="-457200" algn="just">
              <a:spcBef>
                <a:spcPct val="0"/>
              </a:spcBef>
              <a:buFont typeface="+mj-lt"/>
              <a:buAutoNum type="alphaUcPeriod"/>
            </a:pPr>
            <a:r>
              <a:rPr lang="en-US" altLang="es-CR" sz="2200" dirty="0"/>
              <a:t>Email.</a:t>
            </a:r>
            <a:endParaRPr lang="es-CR" altLang="es-CR" sz="2200" dirty="0"/>
          </a:p>
          <a:p>
            <a:pPr marL="457200" indent="-457200" algn="just">
              <a:spcBef>
                <a:spcPct val="0"/>
              </a:spcBef>
              <a:buFont typeface="+mj-lt"/>
              <a:buAutoNum type="alphaUcPeriod"/>
            </a:pPr>
            <a:r>
              <a:rPr lang="en-US" altLang="es-CR" sz="2200" dirty="0" err="1"/>
              <a:t>Memorando</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Comunicado</a:t>
            </a:r>
            <a:r>
              <a:rPr lang="en-US" altLang="es-CR" sz="2200" dirty="0"/>
              <a:t> de </a:t>
            </a:r>
            <a:r>
              <a:rPr lang="en-US" altLang="es-CR" sz="2200" dirty="0" err="1"/>
              <a:t>prensa</a:t>
            </a:r>
            <a:r>
              <a:rPr lang="en-US" altLang="es-CR" sz="2200" dirty="0"/>
              <a:t>. </a:t>
            </a:r>
            <a:endParaRPr lang="es-CR" altLang="es-CR" sz="2200" dirty="0"/>
          </a:p>
          <a:p>
            <a:pPr marL="457200" indent="-457200" algn="just">
              <a:spcBef>
                <a:spcPct val="0"/>
              </a:spcBef>
              <a:buFont typeface="+mj-lt"/>
              <a:buAutoNum type="alphaUcPeriod"/>
            </a:pPr>
            <a:r>
              <a:rPr lang="en-US" altLang="es-CR" sz="2200" dirty="0"/>
              <a:t>Intranet. </a:t>
            </a:r>
            <a:endParaRPr lang="en-US" altLang="es-CR" sz="2200" dirty="0" smtClean="0"/>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 </a:t>
            </a:r>
            <a:r>
              <a:rPr lang="es-CR" altLang="es-CR" sz="2200" dirty="0"/>
              <a:t>Las bases de datos de las lecciones aprendidas, los repositorios de información, los sitios de intranet, el e-</a:t>
            </a:r>
            <a:r>
              <a:rPr lang="es-CR" altLang="es-CR" sz="2200" dirty="0" err="1"/>
              <a:t>learning</a:t>
            </a:r>
            <a:r>
              <a:rPr lang="es-CR" altLang="es-CR" sz="2200" dirty="0"/>
              <a:t> son parte de una comunicación tipo “</a:t>
            </a:r>
            <a:r>
              <a:rPr lang="es-CR" altLang="es-CR" sz="2200" dirty="0" err="1"/>
              <a:t>pull</a:t>
            </a:r>
            <a:r>
              <a:rPr lang="es-CR" altLang="es-CR" sz="2200" dirty="0"/>
              <a:t>” que maneja grandes volúmenes de información para amplias audiencias.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427394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Estás haciendo entender a los miembros del equipo y de la organización, que como director de proyectos de proyectos exitosos y complejos, las bases de datos de las lecciones aprendidas y a los repositorios de información de la organización, son claves para poder revisar experiencias previas que sirven en situaciones actuales y a futuro. Este tipo de información guardada, se CONOCE como:</a:t>
            </a:r>
          </a:p>
          <a:p>
            <a:pPr marL="457200" indent="-457200" algn="just">
              <a:spcBef>
                <a:spcPct val="0"/>
              </a:spcBef>
              <a:buFont typeface="+mj-lt"/>
              <a:buAutoNum type="alphaUcPeriod"/>
            </a:pPr>
            <a:r>
              <a:rPr lang="es-CR" altLang="es-CR" sz="2000" dirty="0"/>
              <a:t>Comunicación tipo “</a:t>
            </a:r>
            <a:r>
              <a:rPr lang="es-CR" altLang="es-CR" sz="2000" dirty="0" err="1"/>
              <a:t>pull</a:t>
            </a:r>
            <a:r>
              <a:rPr lang="es-CR" altLang="es-CR" sz="2000" dirty="0"/>
              <a:t>”.</a:t>
            </a:r>
          </a:p>
          <a:p>
            <a:pPr marL="457200" indent="-457200" algn="just">
              <a:spcBef>
                <a:spcPct val="0"/>
              </a:spcBef>
              <a:buFont typeface="+mj-lt"/>
              <a:buAutoNum type="alphaUcPeriod"/>
            </a:pPr>
            <a:r>
              <a:rPr lang="es-CR" altLang="es-CR" sz="2000" dirty="0"/>
              <a:t>Comunicación tipo “</a:t>
            </a:r>
            <a:r>
              <a:rPr lang="es-CR" altLang="es-CR" sz="2000" dirty="0" err="1"/>
              <a:t>push</a:t>
            </a:r>
            <a:r>
              <a:rPr lang="es-CR" altLang="es-CR" sz="2000" dirty="0"/>
              <a:t>”.</a:t>
            </a:r>
          </a:p>
          <a:p>
            <a:pPr marL="457200" indent="-457200" algn="just">
              <a:spcBef>
                <a:spcPct val="0"/>
              </a:spcBef>
              <a:buFont typeface="+mj-lt"/>
              <a:buAutoNum type="alphaUcPeriod"/>
            </a:pPr>
            <a:r>
              <a:rPr lang="es-CR" altLang="es-CR" sz="2000" dirty="0"/>
              <a:t>Comunicación interactiva.</a:t>
            </a:r>
          </a:p>
          <a:p>
            <a:pPr marL="457200" indent="-457200" algn="just">
              <a:spcBef>
                <a:spcPct val="0"/>
              </a:spcBef>
              <a:buFont typeface="+mj-lt"/>
              <a:buAutoNum type="alphaUcPeriod"/>
            </a:pPr>
            <a:r>
              <a:rPr lang="es-CR" altLang="es-CR" sz="2000" dirty="0"/>
              <a:t>Tecnología de las comunicaciones</a:t>
            </a:r>
            <a:r>
              <a:rPr lang="es-CR" altLang="es-CR" sz="2000" dirty="0" smtClean="0"/>
              <a:t>.</a:t>
            </a:r>
          </a:p>
          <a:p>
            <a:pPr marL="457200" indent="-457200" algn="just">
              <a:spcBef>
                <a:spcPct val="0"/>
              </a:spcBef>
              <a:buFont typeface="+mj-lt"/>
              <a:buAutoNum type="alphaUcPeriod"/>
            </a:pPr>
            <a:endParaRPr lang="es-CR" altLang="es-CR" sz="2000" dirty="0"/>
          </a:p>
          <a:p>
            <a:pPr algn="just">
              <a:spcBef>
                <a:spcPct val="0"/>
              </a:spcBef>
              <a:buFontTx/>
              <a:buNone/>
            </a:pPr>
            <a:r>
              <a:rPr lang="es-CR" altLang="es-CR" sz="2000" b="1" dirty="0"/>
              <a:t>Retroalimentación: </a:t>
            </a:r>
            <a:r>
              <a:rPr lang="es-CR" altLang="es-CR" sz="2000" dirty="0"/>
              <a:t>Las bases de datos de las lecciones aprendidas, los repositorios de información, los sitios de intranet, el e-</a:t>
            </a:r>
            <a:r>
              <a:rPr lang="es-CR" altLang="es-CR" sz="2000" dirty="0" err="1"/>
              <a:t>learning</a:t>
            </a:r>
            <a:r>
              <a:rPr lang="es-CR" altLang="es-CR" sz="2000" dirty="0"/>
              <a:t> son parte de una comunicación tipo “</a:t>
            </a:r>
            <a:r>
              <a:rPr lang="es-CR" altLang="es-CR" sz="2000" dirty="0" err="1"/>
              <a:t>pull</a:t>
            </a:r>
            <a:r>
              <a:rPr lang="es-CR" altLang="es-CR" sz="2000" dirty="0"/>
              <a:t>” que maneja grandes volúmenes de información para amplias audiencias.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891727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Con el fin de gestionar las comunicaciones, en tu posición de director de proyectos, estás considerando utilizar herramientas electrónicas para la gestión de proyectos, una gestión electrónica de las comunicaciones y una gestión adicional para los documentos en físico. Estos son EJEMPLOS de:</a:t>
            </a:r>
          </a:p>
          <a:p>
            <a:pPr marL="457200" indent="-457200" algn="just">
              <a:spcBef>
                <a:spcPct val="0"/>
              </a:spcBef>
              <a:buFont typeface="+mj-lt"/>
              <a:buAutoNum type="alphaUcPeriod"/>
            </a:pPr>
            <a:r>
              <a:rPr lang="es-CR" altLang="es-CR" sz="2400" dirty="0"/>
              <a:t>Modelos de las comunicaciones.</a:t>
            </a:r>
          </a:p>
          <a:p>
            <a:pPr marL="457200" indent="-457200" algn="just">
              <a:spcBef>
                <a:spcPct val="0"/>
              </a:spcBef>
              <a:buFont typeface="+mj-lt"/>
              <a:buAutoNum type="alphaUcPeriod"/>
            </a:pPr>
            <a:r>
              <a:rPr lang="es-CR" altLang="es-CR" sz="2400" dirty="0"/>
              <a:t>Métodos de las comunicaciones.</a:t>
            </a:r>
          </a:p>
          <a:p>
            <a:pPr marL="457200" indent="-457200" algn="just">
              <a:spcBef>
                <a:spcPct val="0"/>
              </a:spcBef>
              <a:buFont typeface="+mj-lt"/>
              <a:buAutoNum type="alphaUcPeriod"/>
            </a:pPr>
            <a:r>
              <a:rPr lang="es-CR" altLang="es-CR" sz="2400" dirty="0"/>
              <a:t>Tecnología de las comunicaciones.</a:t>
            </a:r>
          </a:p>
          <a:p>
            <a:pPr marL="457200" indent="-457200" algn="just">
              <a:spcBef>
                <a:spcPct val="0"/>
              </a:spcBef>
              <a:buFont typeface="+mj-lt"/>
              <a:buAutoNum type="alphaUcPeriod"/>
            </a:pPr>
            <a:r>
              <a:rPr lang="es-CR" altLang="es-CR" sz="2400" dirty="0"/>
              <a:t>Sistemas de gestión de información</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Los sistemas de gestión de información están diseñados para el resguardo, acceso y distribución de la información de forma estructurada.</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228213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Como parte de la gestión de las comunicaciones, en tu proyecto ya se han ido informando varias lecciones aprendidas para lo cual has creado una base de datos. ¿A qué tipo de información PERTENECE las lecciones aprendidas?</a:t>
            </a:r>
          </a:p>
          <a:p>
            <a:pPr marL="457200" indent="-457200" algn="just">
              <a:spcBef>
                <a:spcPct val="0"/>
              </a:spcBef>
              <a:buFont typeface="+mj-lt"/>
              <a:buAutoNum type="alphaUcPeriod"/>
            </a:pPr>
            <a:r>
              <a:rPr lang="es-CR" altLang="es-CR" sz="2400" dirty="0"/>
              <a:t>Factores ambientales de la empresa.</a:t>
            </a:r>
          </a:p>
          <a:p>
            <a:pPr marL="457200" indent="-457200" algn="just">
              <a:spcBef>
                <a:spcPct val="0"/>
              </a:spcBef>
              <a:buFont typeface="+mj-lt"/>
              <a:buAutoNum type="alphaUcPeriod"/>
            </a:pPr>
            <a:r>
              <a:rPr lang="es-CR" altLang="es-CR" sz="2400" dirty="0"/>
              <a:t>Informes de desempeño.</a:t>
            </a:r>
          </a:p>
          <a:p>
            <a:pPr marL="457200" indent="-457200" algn="just">
              <a:spcBef>
                <a:spcPct val="0"/>
              </a:spcBef>
              <a:buFont typeface="+mj-lt"/>
              <a:buAutoNum type="alphaUcPeriod"/>
            </a:pPr>
            <a:r>
              <a:rPr lang="es-CR" altLang="es-CR" sz="2400" dirty="0"/>
              <a:t>Reportes del proyecto.</a:t>
            </a:r>
          </a:p>
          <a:p>
            <a:pPr marL="457200" indent="-457200" algn="just">
              <a:spcBef>
                <a:spcPct val="0"/>
              </a:spcBef>
              <a:buFont typeface="+mj-lt"/>
              <a:buAutoNum type="alphaUcPeriod"/>
            </a:pPr>
            <a:r>
              <a:rPr lang="es-CR" altLang="es-CR" sz="2400" dirty="0"/>
              <a:t>Activos de los procesos de la organización</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La documentación de las lecciones aprendidas son parte de los activos de los procesos de la organización.</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47276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2494</TotalTime>
  <Words>11876</Words>
  <Application>Microsoft Office PowerPoint</Application>
  <PresentationFormat>Presentación en pantalla (4:3)</PresentationFormat>
  <Paragraphs>1230</Paragraphs>
  <Slides>145</Slides>
  <Notes>83</Notes>
  <HiddenSlides>0</HiddenSlides>
  <MMClips>0</MMClips>
  <ScaleCrop>false</ScaleCrop>
  <HeadingPairs>
    <vt:vector size="4" baseType="variant">
      <vt:variant>
        <vt:lpstr>Tema</vt:lpstr>
      </vt:variant>
      <vt:variant>
        <vt:i4>1</vt:i4>
      </vt:variant>
      <vt:variant>
        <vt:lpstr>Títulos de diapositiva</vt:lpstr>
      </vt:variant>
      <vt:variant>
        <vt:i4>145</vt:i4>
      </vt:variant>
    </vt:vector>
  </HeadingPairs>
  <TitlesOfParts>
    <vt:vector size="146" baseType="lpstr">
      <vt:lpstr>Tema de Office</vt:lpstr>
      <vt:lpstr>Curso de Preparación para el Examen CAPM (Certified Associate in Project Management)  Sesión N° 4: Gestión de los RRHH’s,  Gestión de las Comunicaciones y Gestión de los Interesados</vt:lpstr>
      <vt:lpstr>Presentación de PowerPoint</vt:lpstr>
      <vt:lpstr>Presentación de PowerPoint</vt:lpstr>
      <vt:lpstr>Está estructurada según los departamentos, unidades o equipos existentes de una organización, con las actividades del proyecto o los paquetes de trabajo enumerados para cada departamento.  </vt:lpstr>
      <vt:lpstr>Presentación de PowerPoint</vt:lpstr>
      <vt:lpstr>Presentación de PowerPoint</vt:lpstr>
      <vt:lpstr>Presentación de PowerPoint</vt:lpstr>
      <vt:lpstr>Presentación de PowerPoint</vt:lpstr>
      <vt:lpstr>Presentación de PowerPoint</vt:lpstr>
      <vt:lpstr>Presentación de PowerPoint</vt:lpstr>
      <vt:lpstr>Determina los recursos humanos disponibles y el equipo necesario faltante para completar las asignaciones del proyecto. Incluye: -. Asignación previa. -. Negociación (con gerentes funcionales, directores de proyectos, directores de PMO, etc.). -. Adquisición. -. Equipos Virtuales.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GESTIÓN DE LAS COMUNICACIONES DEL PROYECTO</vt:lpstr>
      <vt:lpstr>Presentación de PowerPoint</vt:lpstr>
      <vt:lpstr>Presentación de PowerPoint</vt:lpstr>
      <vt:lpstr>Presentación de PowerPoint</vt:lpstr>
      <vt:lpstr>Presentación de PowerPoint</vt:lpstr>
      <vt:lpstr>Presentación de PowerPoint</vt:lpstr>
      <vt:lpstr>Bloqueadores de las Comunicaciones</vt:lpstr>
      <vt:lpstr>Presentación de PowerPoint</vt:lpstr>
      <vt:lpstr>Presentación de PowerPoint</vt:lpstr>
      <vt:lpstr>Presentación de PowerPoint</vt:lpstr>
      <vt:lpstr>Presentación de PowerPoint</vt:lpstr>
      <vt:lpstr>Presentación de PowerPoint</vt:lpstr>
      <vt:lpstr>Comunicación Paralingüistíca</vt:lpstr>
      <vt:lpstr>Escucha Activa</vt:lpstr>
      <vt:lpstr>Escucha Efectiva</vt:lpstr>
      <vt:lpstr>Comunicación No Verbal</vt:lpstr>
      <vt:lpstr>Ruido</vt:lpstr>
      <vt:lpstr>Comunicación Formal</vt:lpstr>
      <vt:lpstr>Comunicación Informal</vt:lpstr>
      <vt:lpstr>Comunicación Escrita</vt:lpstr>
      <vt:lpstr>Comunicación Verbal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GESTIÓN DE LOS INTERESADOS DEL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Donald Solano</dc:creator>
  <cp:lastModifiedBy>Roger Valverde</cp:lastModifiedBy>
  <cp:revision>135</cp:revision>
  <dcterms:created xsi:type="dcterms:W3CDTF">2010-10-20T21:55:38Z</dcterms:created>
  <dcterms:modified xsi:type="dcterms:W3CDTF">2013-10-21T02:53:12Z</dcterms:modified>
</cp:coreProperties>
</file>